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66"/>
  </p:notesMasterIdLst>
  <p:handoutMasterIdLst>
    <p:handoutMasterId r:id="rId67"/>
  </p:handoutMasterIdLst>
  <p:sldIdLst>
    <p:sldId id="6894" r:id="rId6"/>
    <p:sldId id="3346" r:id="rId7"/>
    <p:sldId id="545" r:id="rId8"/>
    <p:sldId id="322" r:id="rId9"/>
    <p:sldId id="3136" r:id="rId10"/>
    <p:sldId id="6967" r:id="rId11"/>
    <p:sldId id="3169" r:id="rId12"/>
    <p:sldId id="6903" r:id="rId13"/>
    <p:sldId id="6904" r:id="rId14"/>
    <p:sldId id="6905" r:id="rId15"/>
    <p:sldId id="6907" r:id="rId16"/>
    <p:sldId id="6912" r:id="rId17"/>
    <p:sldId id="6913" r:id="rId18"/>
    <p:sldId id="6914" r:id="rId19"/>
    <p:sldId id="6915" r:id="rId20"/>
    <p:sldId id="6916" r:id="rId21"/>
    <p:sldId id="551" r:id="rId22"/>
    <p:sldId id="1061" r:id="rId23"/>
    <p:sldId id="6900" r:id="rId24"/>
    <p:sldId id="6966" r:id="rId25"/>
    <p:sldId id="335" r:id="rId26"/>
    <p:sldId id="6906" r:id="rId27"/>
    <p:sldId id="6898" r:id="rId28"/>
    <p:sldId id="6971" r:id="rId29"/>
    <p:sldId id="3174" r:id="rId30"/>
    <p:sldId id="6973" r:id="rId31"/>
    <p:sldId id="6974" r:id="rId32"/>
    <p:sldId id="6902" r:id="rId33"/>
    <p:sldId id="6968" r:id="rId34"/>
    <p:sldId id="6969" r:id="rId35"/>
    <p:sldId id="6983" r:id="rId36"/>
    <p:sldId id="6970" r:id="rId37"/>
    <p:sldId id="6975" r:id="rId38"/>
    <p:sldId id="6976" r:id="rId39"/>
    <p:sldId id="6977" r:id="rId40"/>
    <p:sldId id="6978" r:id="rId41"/>
    <p:sldId id="6982" r:id="rId42"/>
    <p:sldId id="3342" r:id="rId43"/>
    <p:sldId id="532" r:id="rId44"/>
    <p:sldId id="554" r:id="rId45"/>
    <p:sldId id="548" r:id="rId46"/>
    <p:sldId id="3177" r:id="rId47"/>
    <p:sldId id="6922" r:id="rId48"/>
    <p:sldId id="3178" r:id="rId49"/>
    <p:sldId id="6926" r:id="rId50"/>
    <p:sldId id="6927" r:id="rId51"/>
    <p:sldId id="6984" r:id="rId52"/>
    <p:sldId id="6925" r:id="rId53"/>
    <p:sldId id="525" r:id="rId54"/>
    <p:sldId id="3150" r:id="rId55"/>
    <p:sldId id="6979" r:id="rId56"/>
    <p:sldId id="3179" r:id="rId57"/>
    <p:sldId id="3352" r:id="rId58"/>
    <p:sldId id="3351" r:id="rId59"/>
    <p:sldId id="526" r:id="rId60"/>
    <p:sldId id="6980" r:id="rId61"/>
    <p:sldId id="6981" r:id="rId62"/>
    <p:sldId id="1064" r:id="rId63"/>
    <p:sldId id="3138" r:id="rId64"/>
    <p:sldId id="318" r:id="rId65"/>
  </p:sldIdLst>
  <p:sldSz cx="12192000" cy="6858000"/>
  <p:notesSz cx="7315200" cy="9601200"/>
  <p:custDataLst>
    <p:tags r:id="rId6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Lee Schwartzberg" initials="LS" lastIdx="10" clrIdx="12">
    <p:extLst>
      <p:ext uri="{19B8F6BF-5375-455C-9EA6-DF929625EA0E}">
        <p15:presenceInfo xmlns:p15="http://schemas.microsoft.com/office/powerpoint/2012/main" userId="S-1-5-21-1194133281-1796286573-1231754661-1045" providerId="AD"/>
      </p:ext>
    </p:extLst>
  </p:cmAuthor>
  <p:cmAuthor id="14" name="Megan Cartwright" initials="MC" lastIdx="74" clrIdx="13">
    <p:extLst>
      <p:ext uri="{19B8F6BF-5375-455C-9EA6-DF929625EA0E}">
        <p15:presenceInfo xmlns:p15="http://schemas.microsoft.com/office/powerpoint/2012/main" userId="S::mcartwright@clinicaloptions.com::aaeaf566-570c-41b1-9c90-11c8d9ac162b" providerId="AD"/>
      </p:ext>
    </p:extLst>
  </p:cmAuthor>
  <p:cmAuthor id="15" name="mcartwright@clinicaloptions.com" initials="m" lastIdx="73" clrIdx="14">
    <p:extLst>
      <p:ext uri="{19B8F6BF-5375-455C-9EA6-DF929625EA0E}">
        <p15:presenceInfo xmlns:p15="http://schemas.microsoft.com/office/powerpoint/2012/main" userId="mcartwright@clinicaloptions.com" providerId="None"/>
      </p:ext>
    </p:extLst>
  </p:cmAuthor>
  <p:cmAuthor id="16" name="Kristen Rosenthal" initials="KR" lastIdx="15" clrIdx="15">
    <p:extLst>
      <p:ext uri="{19B8F6BF-5375-455C-9EA6-DF929625EA0E}">
        <p15:presenceInfo xmlns:p15="http://schemas.microsoft.com/office/powerpoint/2012/main" userId="S::krosenthal@clinicaloptions.com::67a58a6d-22ff-4b03-8f01-10ea3f44af52" providerId="AD"/>
      </p:ext>
    </p:extLst>
  </p:cmAuthor>
  <p:cmAuthor id="17" name="Timothy Quill" initials="TQ" lastIdx="1" clrIdx="16">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15873"/>
    <a:srgbClr val="00823B"/>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2286" autoAdjust="0"/>
  </p:normalViewPr>
  <p:slideViewPr>
    <p:cSldViewPr snapToGrid="0" showGuides="1">
      <p:cViewPr varScale="1">
        <p:scale>
          <a:sx n="107" d="100"/>
          <a:sy n="107" d="100"/>
        </p:scale>
        <p:origin x="570" y="102"/>
      </p:cViewPr>
      <p:guideLst>
        <p:guide orient="horz" pos="4128"/>
        <p:guide orient="horz" pos="1008"/>
        <p:guide orient="horz" pos="4032"/>
        <p:guide orient="horz" pos="151"/>
        <p:guide orient="horz" pos="258"/>
        <p:guide orient="horz" pos="3894"/>
        <p:guide pos="329"/>
        <p:guide pos="7407"/>
        <p:guide pos="3843"/>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7CB-7744-840A-FDFD0764D4F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7CB-7744-840A-FDFD0764D4F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7CB-7744-840A-FDFD0764D4F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7CB-7744-840A-FDFD0764D4FB}"/>
              </c:ext>
            </c:extLst>
          </c:dPt>
          <c:cat>
            <c:strRef>
              <c:f>Sheet1!$A$2:$A$5</c:f>
              <c:strCache>
                <c:ptCount val="4"/>
                <c:pt idx="0">
                  <c:v>None</c:v>
                </c:pt>
                <c:pt idx="1">
                  <c:v>Grade 1</c:v>
                </c:pt>
                <c:pt idx="2">
                  <c:v>Grade 2</c:v>
                </c:pt>
                <c:pt idx="3">
                  <c:v>Grade 3</c:v>
                </c:pt>
              </c:strCache>
            </c:strRef>
          </c:cat>
          <c:val>
            <c:numRef>
              <c:f>Sheet1!$B$2:$B$5</c:f>
              <c:numCache>
                <c:formatCode>General</c:formatCode>
                <c:ptCount val="4"/>
                <c:pt idx="0">
                  <c:v>17</c:v>
                </c:pt>
                <c:pt idx="1">
                  <c:v>28</c:v>
                </c:pt>
                <c:pt idx="2">
                  <c:v>35</c:v>
                </c:pt>
                <c:pt idx="3">
                  <c:v>21</c:v>
                </c:pt>
              </c:numCache>
            </c:numRef>
          </c:val>
          <c:extLst>
            <c:ext xmlns:c16="http://schemas.microsoft.com/office/drawing/2014/chart" uri="{C3380CC4-5D6E-409C-BE32-E72D297353CC}">
              <c16:uniqueId val="{00000000-CD50-4CCF-B312-9485BB2AD8C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285930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7219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67599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CT, chemotherapy; DFS, disease-free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3549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 LN, lymph node.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60121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EBC, early breast cancer; 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68694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98322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AE, adverse event; BC, breast cancer; DFS, disease-free survival; LVEF, left ventricular ejection fraction; T-DM1, trastuzumab emtansine; TH, paclitaxel/trastuzumab.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5048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HR, hormone receptor; T-DM1, trastuzumab emtansine; TH, paclitaxel/trastuzumab.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4770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BC, breast cancer; DFS, disease-free survival; ITT, intention-to-treat; T-DM1, trastuzumab emtansine; TH, paclitaxel/trastuzumab.</a:t>
            </a:r>
          </a:p>
          <a:p>
            <a:endParaRPr lang="en-US" sz="8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0530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d/c, discontinuation; ECHO, echocardiogram; MUGA, </a:t>
            </a:r>
            <a:r>
              <a:rPr lang="en-US" sz="1200" b="0" i="1" kern="1200" dirty="0">
                <a:solidFill>
                  <a:schemeClr val="tx1"/>
                </a:solidFill>
                <a:effectLst/>
                <a:latin typeface="Arial" charset="0"/>
                <a:ea typeface="+mn-ea"/>
                <a:cs typeface="+mn-cs"/>
              </a:rPr>
              <a:t>multigated acquisition scan; </a:t>
            </a:r>
            <a:r>
              <a:rPr lang="en-US" sz="800" i="1" dirty="0"/>
              <a:t>T-DM1, trastuzumab emtansine; TH, paclitaxel/trastuzumab.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43888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a:t>
            </a:r>
            <a:r>
              <a:rPr lang="en-US" sz="1200" i="1" dirty="0"/>
              <a:t>T-DM1, trastuzumab emtansine.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3946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723707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 TNBC, triple-negative breast cancer.</a:t>
            </a:r>
          </a:p>
        </p:txBody>
      </p:sp>
      <p:sp>
        <p:nvSpPr>
          <p:cNvPr id="4" name="Slide Number Placeholder 3"/>
          <p:cNvSpPr>
            <a:spLocks noGrp="1"/>
          </p:cNvSpPr>
          <p:nvPr>
            <p:ph type="sldNum" sz="quarter" idx="10"/>
          </p:nvPr>
        </p:nvSpPr>
        <p:spPr/>
        <p:txBody>
          <a:bodyPr/>
          <a:lstStyle/>
          <a:p>
            <a:fld id="{DC15F3BB-5807-4203-B3A3-4EAE91399CE5}" type="slidenum">
              <a:rPr lang="en-US" smtClean="0"/>
              <a:t>21</a:t>
            </a:fld>
            <a:endParaRPr lang="en-US" dirty="0"/>
          </a:p>
        </p:txBody>
      </p:sp>
    </p:spTree>
    <p:extLst>
      <p:ext uri="{BB962C8B-B14F-4D97-AF65-F5344CB8AC3E}">
        <p14:creationId xmlns:p14="http://schemas.microsoft.com/office/powerpoint/2010/main" val="2050049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 breast cancer; EBC, early breast cancer; FEC, 5-</a:t>
            </a:r>
            <a:r>
              <a:rPr lang="en-US" sz="1200" b="0" i="1" kern="1200" dirty="0">
                <a:solidFill>
                  <a:schemeClr val="tx1"/>
                </a:solidFill>
                <a:effectLst/>
                <a:latin typeface="Arial" charset="0"/>
                <a:ea typeface="+mn-ea"/>
                <a:cs typeface="+mn-cs"/>
              </a:rPr>
              <a:t>fluorouracil/epirubicin/cyclophosphamide; HP, </a:t>
            </a:r>
            <a:r>
              <a:rPr lang="en-US" i="1" dirty="0"/>
              <a:t>trastuzumab plus pertuzumab; </a:t>
            </a:r>
            <a:r>
              <a:rPr lang="en-US" sz="1200" b="0" i="1" kern="1200" dirty="0">
                <a:solidFill>
                  <a:schemeClr val="tx1"/>
                </a:solidFill>
                <a:effectLst/>
                <a:latin typeface="Arial" charset="0"/>
                <a:ea typeface="+mn-ea"/>
                <a:cs typeface="+mn-cs"/>
              </a:rPr>
              <a:t>ITT, intention-to-treat; </a:t>
            </a:r>
            <a:r>
              <a:rPr lang="en-US" i="1" dirty="0"/>
              <a:t>LA, locally advanced; pCR, pathologic CR; TCHP, docetaxel/carboplatin plus trastuzumab and pertuzumab; TH, docetaxel and trastuzumab; THP, docetaxel and trastuzumab plus pertuzumab; TP, docetaxel and pertuzumab.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123410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381000" y="685800"/>
            <a:ext cx="6096000" cy="3429000"/>
          </a:xfrm>
          <a:ln/>
        </p:spPr>
      </p:sp>
      <p:sp>
        <p:nvSpPr>
          <p:cNvPr id="47107" name="Rectangle 3"/>
          <p:cNvSpPr>
            <a:spLocks noGrp="1" noChangeArrowheads="1"/>
          </p:cNvSpPr>
          <p:nvPr>
            <p:ph type="body" idx="1"/>
          </p:nvPr>
        </p:nvSpPr>
        <p:spPr>
          <a:noFill/>
          <a:ln/>
        </p:spPr>
        <p:txBody>
          <a:bodyPr lIns="94857" tIns="47428" rIns="94857" bIns="47428"/>
          <a:lstStyle/>
          <a:p>
            <a:pPr eaLnBrk="1" hangingPunct="1"/>
            <a:r>
              <a:rPr lang="en-US" i="1" dirty="0"/>
              <a:t>CT, chemotherapy; </a:t>
            </a:r>
            <a:r>
              <a:rPr lang="en-US" sz="1200" b="0" i="1" kern="1200" dirty="0">
                <a:solidFill>
                  <a:schemeClr val="tx1"/>
                </a:solidFill>
                <a:effectLst/>
                <a:latin typeface="Arial" charset="0"/>
                <a:ea typeface="+mn-ea"/>
                <a:cs typeface="+mn-cs"/>
              </a:rPr>
              <a:t>HP, </a:t>
            </a:r>
            <a:r>
              <a:rPr lang="en-US" i="1" dirty="0"/>
              <a:t>trastuzumab plus pertuzumab; ITT, intention-to-treat; pCR, pathologic CR; TH, docetaxel and trastuzumab; THP, docetaxel and trastuzumab plus pertuzumab; TP, docetaxel and pertuzumab.</a:t>
            </a:r>
          </a:p>
        </p:txBody>
      </p:sp>
    </p:spTree>
    <p:extLst>
      <p:ext uri="{BB962C8B-B14F-4D97-AF65-F5344CB8AC3E}">
        <p14:creationId xmlns:p14="http://schemas.microsoft.com/office/powerpoint/2010/main" val="900495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FEC, </a:t>
            </a:r>
            <a:r>
              <a:rPr lang="en-US" sz="1200" b="0" i="1" kern="1200" dirty="0">
                <a:solidFill>
                  <a:schemeClr val="tx1"/>
                </a:solidFill>
                <a:effectLst/>
                <a:latin typeface="Arial" charset="0"/>
                <a:ea typeface="+mn-ea"/>
                <a:cs typeface="+mn-cs"/>
              </a:rPr>
              <a:t>fluorouracil/epirubicin/cyclophosphamide; HP, </a:t>
            </a:r>
            <a:r>
              <a:rPr lang="en-US" i="1" dirty="0"/>
              <a:t>trastuzumab plus pertuzumab; ITT, intention-to-treat; pCR, pathologic CR; TCHP, docetaxel/carboplatin plus trastuzumab and pertuzumab; THP, docetaxel and trastuzumab plus pertuzumab.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907421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HR, hormone receptor; </a:t>
            </a:r>
            <a:r>
              <a:rPr lang="en-US" sz="1200" i="1" dirty="0"/>
              <a:t>T-DM1, trastuzumab emtansine.</a:t>
            </a:r>
            <a:endParaRPr lang="en-US" i="1" dirty="0"/>
          </a:p>
        </p:txBody>
      </p:sp>
      <p:sp>
        <p:nvSpPr>
          <p:cNvPr id="4" name="Slide Number Placeholder 3"/>
          <p:cNvSpPr>
            <a:spLocks noGrp="1"/>
          </p:cNvSpPr>
          <p:nvPr>
            <p:ph type="sldNum" sz="quarter" idx="10"/>
          </p:nvPr>
        </p:nvSpPr>
        <p:spPr/>
        <p:txBody>
          <a:bodyPr/>
          <a:lstStyle/>
          <a:p>
            <a:fld id="{87B83610-7AC4-4809-9B39-AC98CD41CCBA}" type="slidenum">
              <a:rPr lang="en-US" smtClean="0"/>
              <a:pPr/>
              <a:t>26</a:t>
            </a:fld>
            <a:endParaRPr lang="en-US" dirty="0"/>
          </a:p>
        </p:txBody>
      </p:sp>
    </p:spTree>
    <p:extLst>
      <p:ext uri="{BB962C8B-B14F-4D97-AF65-F5344CB8AC3E}">
        <p14:creationId xmlns:p14="http://schemas.microsoft.com/office/powerpoint/2010/main" val="3870409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A8D5242-5209-41F1-88AF-5B2217A3C60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E047ADA1-F47B-4E4D-B1A0-4A0753A886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AC, doxorubicin/cyclophosphamide;</a:t>
            </a:r>
            <a:r>
              <a:rPr lang="en-US" altLang="en-US" i="1" dirty="0">
                <a:latin typeface="Arial" panose="020B0604020202020204" pitchFamily="34" charset="0"/>
              </a:rPr>
              <a:t> BC, breast cancer; BL, baseline; CT, chemotherapy; DFS, disease-free survival; EBC, early breast cancer; </a:t>
            </a:r>
            <a:r>
              <a:rPr lang="en-US" i="1" dirty="0"/>
              <a:t>FEC, 5-</a:t>
            </a:r>
            <a:r>
              <a:rPr lang="en-US" sz="1200" b="0" i="1" kern="1200" dirty="0">
                <a:solidFill>
                  <a:schemeClr val="tx1"/>
                </a:solidFill>
                <a:effectLst/>
                <a:latin typeface="Arial" charset="0"/>
                <a:ea typeface="+mn-ea"/>
                <a:cs typeface="+mn-cs"/>
              </a:rPr>
              <a:t>fluorouracil/epirubicin/cyclophosphamide; </a:t>
            </a:r>
            <a:r>
              <a:rPr lang="en-US" altLang="en-US" i="1" dirty="0">
                <a:latin typeface="Arial" panose="020B0604020202020204" pitchFamily="34" charset="0"/>
              </a:rPr>
              <a:t>HR, hormone receptor; IDFS, invasive disease–free survival; LVEF, left ventricular ejection fraction; QoL, quality of life; RT, radiotherapy; TH, trastuzumab/pertuzumab; Tx, treatment.</a:t>
            </a:r>
          </a:p>
          <a:p>
            <a:endParaRPr lang="en-US" altLang="en-US" i="1" dirty="0">
              <a:latin typeface="Arial" panose="020B0604020202020204" pitchFamily="34" charset="0"/>
            </a:endParaRPr>
          </a:p>
        </p:txBody>
      </p:sp>
      <p:sp>
        <p:nvSpPr>
          <p:cNvPr id="12292" name="Slide Number Placeholder 3">
            <a:extLst>
              <a:ext uri="{FF2B5EF4-FFF2-40B4-BE49-F238E27FC236}">
                <a16:creationId xmlns:a16="http://schemas.microsoft.com/office/drawing/2014/main" id="{5138FCD7-758F-4A29-9D13-3BDFC5CC63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fld id="{F0A2F586-3C05-408E-A274-CA650CC79C03}" type="slidenum">
              <a:rPr lang="en-US" altLang="en-US" b="0" smtClean="0"/>
              <a:pPr/>
              <a:t>27</a:t>
            </a:fld>
            <a:endParaRPr lang="en-US" altLang="en-US" b="0" dirty="0"/>
          </a:p>
        </p:txBody>
      </p:sp>
    </p:spTree>
    <p:extLst>
      <p:ext uri="{BB962C8B-B14F-4D97-AF65-F5344CB8AC3E}">
        <p14:creationId xmlns:p14="http://schemas.microsoft.com/office/powerpoint/2010/main" val="165520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949D3347-3932-4503-A871-05B07BCDBC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fld id="{53E14F6A-2F27-44A6-AABA-5F4B0AC00951}" type="slidenum">
              <a:rPr lang="en-US" altLang="en-US" b="0" smtClean="0"/>
              <a:pPr/>
              <a:t>31</a:t>
            </a:fld>
            <a:endParaRPr lang="en-US" altLang="en-US" b="0" dirty="0"/>
          </a:p>
        </p:txBody>
      </p:sp>
      <p:sp>
        <p:nvSpPr>
          <p:cNvPr id="20483" name="Rectangle 2">
            <a:extLst>
              <a:ext uri="{FF2B5EF4-FFF2-40B4-BE49-F238E27FC236}">
                <a16:creationId xmlns:a16="http://schemas.microsoft.com/office/drawing/2014/main" id="{6F31AC4D-9F13-4FB8-9688-95BBD57BFF83}"/>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08861EE2-31D0-4493-86DF-3A638AD974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Arial" panose="020B0604020202020204" pitchFamily="34" charset="0"/>
              </a:rPr>
              <a:t>AE, adverse event; BL, baseline; CT, chemotherapy; LVEF, left ventricular ejection fraction; NYHA, New York Heart Association</a:t>
            </a:r>
            <a:r>
              <a:rPr lang="en-GB" altLang="en-US" i="1" dirty="0">
                <a:latin typeface="Arial" panose="020B0604020202020204" pitchFamily="34" charset="0"/>
              </a:rPr>
              <a:t>.</a:t>
            </a:r>
          </a:p>
        </p:txBody>
      </p:sp>
    </p:spTree>
    <p:extLst>
      <p:ext uri="{BB962C8B-B14F-4D97-AF65-F5344CB8AC3E}">
        <p14:creationId xmlns:p14="http://schemas.microsoft.com/office/powerpoint/2010/main" val="12565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EBC, early breast cancer; IDFS, invasive disease–free survival.</a:t>
            </a:r>
          </a:p>
        </p:txBody>
      </p:sp>
      <p:sp>
        <p:nvSpPr>
          <p:cNvPr id="4" name="Slide Number Placeholder 3"/>
          <p:cNvSpPr>
            <a:spLocks noGrp="1"/>
          </p:cNvSpPr>
          <p:nvPr>
            <p:ph type="sldNum" sz="quarter" idx="10"/>
          </p:nvPr>
        </p:nvSpPr>
        <p:spPr/>
        <p:txBody>
          <a:bodyPr/>
          <a:lstStyle/>
          <a:p>
            <a:fld id="{2363C53F-7938-422E-809C-BEECF42F673F}" type="slidenum">
              <a:rPr lang="en-US" smtClean="0"/>
              <a:t>33</a:t>
            </a:fld>
            <a:endParaRPr lang="en-US" dirty="0"/>
          </a:p>
        </p:txBody>
      </p:sp>
    </p:spTree>
    <p:extLst>
      <p:ext uri="{BB962C8B-B14F-4D97-AF65-F5344CB8AC3E}">
        <p14:creationId xmlns:p14="http://schemas.microsoft.com/office/powerpoint/2010/main" val="754918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32056C6-EA71-4D7C-A025-873F035D1C63}"/>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IDFS, invasive disease</a:t>
            </a:r>
            <a:r>
              <a:rPr lang="en-US" i="1" dirty="0"/>
              <a:t>–</a:t>
            </a:r>
            <a:r>
              <a:rPr lang="en-US" sz="1200" b="0" i="1" kern="1200" dirty="0">
                <a:solidFill>
                  <a:schemeClr val="tx1"/>
                </a:solidFill>
                <a:effectLst/>
                <a:latin typeface="+mn-lt"/>
                <a:ea typeface="+mn-ea"/>
                <a:cs typeface="+mn-cs"/>
              </a:rPr>
              <a:t>free survival.</a:t>
            </a:r>
          </a:p>
        </p:txBody>
      </p:sp>
    </p:spTree>
    <p:extLst>
      <p:ext uri="{BB962C8B-B14F-4D97-AF65-F5344CB8AC3E}">
        <p14:creationId xmlns:p14="http://schemas.microsoft.com/office/powerpoint/2010/main" val="1313746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a:t>
            </a:r>
          </a:p>
        </p:txBody>
      </p:sp>
      <p:sp>
        <p:nvSpPr>
          <p:cNvPr id="4" name="Slide Number Placeholder 3"/>
          <p:cNvSpPr>
            <a:spLocks noGrp="1"/>
          </p:cNvSpPr>
          <p:nvPr>
            <p:ph type="sldNum" sz="quarter" idx="10"/>
          </p:nvPr>
        </p:nvSpPr>
        <p:spPr/>
        <p:txBody>
          <a:bodyPr/>
          <a:lstStyle/>
          <a:p>
            <a:fld id="{DC15F3BB-5807-4203-B3A3-4EAE91399CE5}" type="slidenum">
              <a:rPr lang="en-US" smtClean="0"/>
              <a:t>35</a:t>
            </a:fld>
            <a:endParaRPr lang="en-US" dirty="0"/>
          </a:p>
        </p:txBody>
      </p:sp>
    </p:spTree>
    <p:extLst>
      <p:ext uri="{BB962C8B-B14F-4D97-AF65-F5344CB8AC3E}">
        <p14:creationId xmlns:p14="http://schemas.microsoft.com/office/powerpoint/2010/main" val="425360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IDFS, invasive disease–free survival; pCR, pathologic CR;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17155619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709781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EBC, early breast cancer; HR, hormone receptor; IDFS, invasive disease–free survival; T-DM1, trastuzumab emtansine.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1127301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T-DM1, trastuzumab emtansine.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4170786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CNS, central nervous system; IDFS, invasive disease–free survival; T, trastuzumab; T-DM1, trastuzumab emtansine.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3117963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IDFS, invasive disease–free survival; T-DM1, trastuzumab emtansine.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31335698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T-DM1, trastuzumab emtansine.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234689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AST, aspartate aminotransferase; PLT, platelet; T-DM1, trastuzumab emtansine.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939858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doxorubicin/cyclophosphamide; DFS, disease-free survival; EC, epirubicin/cyclophosphamide; FEC, 5-fluorouracil/epirubicin/cyclophosphamide; HP, trastuzumab/pertuzumab; HR, hormone receptor; </a:t>
            </a:r>
            <a:r>
              <a:rPr lang="en-US" altLang="en-US" i="1" dirty="0">
                <a:latin typeface="Arial" panose="020B0604020202020204" pitchFamily="34" charset="0"/>
              </a:rPr>
              <a:t>IDFS, invasive disease–free survival; </a:t>
            </a:r>
            <a:r>
              <a:rPr lang="en-US" i="1" dirty="0"/>
              <a:t>ITT, intention-to-treat; P, pertuzumab; RFS, relapse-free survival; PRO, patient-reported outcome; </a:t>
            </a:r>
            <a:r>
              <a:rPr lang="en-US" sz="1200" i="1" dirty="0">
                <a:latin typeface="Arial" panose="020B0604020202020204" pitchFamily="34" charset="0"/>
                <a:cs typeface="Arial" panose="020B0604020202020204" pitchFamily="34" charset="0"/>
              </a:rPr>
              <a:t>T-DM1, trastuzumab emtansine.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2152510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 trastuzumab/pertuzumab; </a:t>
            </a:r>
            <a:r>
              <a:rPr lang="en-US" altLang="en-US" i="1" dirty="0">
                <a:latin typeface="Arial" panose="020B0604020202020204" pitchFamily="34" charset="0"/>
              </a:rPr>
              <a:t>IDFS, invasive disease–free survival; ITT, intention-to-treat; P, pertuzumab; QoL, quality of life; </a:t>
            </a:r>
            <a:r>
              <a:rPr lang="en-US" sz="1200" i="1" dirty="0">
                <a:latin typeface="Arial" panose="020B0604020202020204" pitchFamily="34" charset="0"/>
                <a:cs typeface="Arial" panose="020B0604020202020204" pitchFamily="34" charset="0"/>
              </a:rPr>
              <a:t>T-DM1, trastuzumab emtansine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23999977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41533520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 doxorubicin/cyclophosphamide; EBC, early breast cancer; H, trastuzumab; HR, hormone receptor; P, pertuzumab; pCR, pathologic CR; TCHP, docetaxel/carboplatin plus trastuzumab and pertuzumab; T-DM1, trastuzumab emtansine; TH, paclitaxel/trastuzumab.</a:t>
            </a: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E2088401-3806-9A45-A020-FE85AA9E01BC}" type="slidenum">
              <a:rPr lang="en-US" smtClean="0"/>
              <a:pPr>
                <a:defRPr/>
              </a:pPr>
              <a:t>48</a:t>
            </a:fld>
            <a:endParaRPr lang="en-US" dirty="0"/>
          </a:p>
        </p:txBody>
      </p:sp>
    </p:spTree>
    <p:extLst>
      <p:ext uri="{BB962C8B-B14F-4D97-AF65-F5344CB8AC3E}">
        <p14:creationId xmlns:p14="http://schemas.microsoft.com/office/powerpoint/2010/main" val="29618839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8238541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10"/>
          </p:nvPr>
        </p:nvSpPr>
        <p:spPr/>
        <p:txBody>
          <a:bodyPr/>
          <a:lstStyle/>
          <a:p>
            <a:fld id="{DC15F3BB-5807-4203-B3A3-4EAE91399CE5}" type="slidenum">
              <a:rPr lang="en-US" smtClean="0"/>
              <a:t>50</a:t>
            </a:fld>
            <a:endParaRPr lang="en-US" dirty="0"/>
          </a:p>
        </p:txBody>
      </p:sp>
    </p:spTree>
    <p:extLst>
      <p:ext uri="{BB962C8B-B14F-4D97-AF65-F5344CB8AC3E}">
        <p14:creationId xmlns:p14="http://schemas.microsoft.com/office/powerpoint/2010/main" val="40458476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15F3BB-5807-4203-B3A3-4EAE91399CE5}" type="slidenum">
              <a:rPr lang="en-US" smtClean="0"/>
              <a:t>51</a:t>
            </a:fld>
            <a:endParaRPr lang="en-US" dirty="0"/>
          </a:p>
        </p:txBody>
      </p:sp>
    </p:spTree>
    <p:extLst>
      <p:ext uri="{BB962C8B-B14F-4D97-AF65-F5344CB8AC3E}">
        <p14:creationId xmlns:p14="http://schemas.microsoft.com/office/powerpoint/2010/main" val="20219567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LPM, loperamide; PRN, as needed; </a:t>
            </a:r>
            <a:r>
              <a:rPr lang="en-US" i="1" dirty="0" err="1"/>
              <a:t>tx</a:t>
            </a:r>
            <a:r>
              <a:rPr lang="en-US" i="1" dirty="0"/>
              <a:t>, treatment.</a:t>
            </a:r>
          </a:p>
        </p:txBody>
      </p:sp>
      <p:sp>
        <p:nvSpPr>
          <p:cNvPr id="4" name="Slide Number Placeholder 3"/>
          <p:cNvSpPr>
            <a:spLocks noGrp="1"/>
          </p:cNvSpPr>
          <p:nvPr>
            <p:ph type="sldNum" sz="quarter" idx="10"/>
          </p:nvPr>
        </p:nvSpPr>
        <p:spPr/>
        <p:txBody>
          <a:bodyPr/>
          <a:lstStyle/>
          <a:p>
            <a:fld id="{DC15F3BB-5807-4203-B3A3-4EAE91399CE5}" type="slidenum">
              <a:rPr lang="en-US" smtClean="0"/>
              <a:t>52</a:t>
            </a:fld>
            <a:endParaRPr lang="en-US" dirty="0"/>
          </a:p>
        </p:txBody>
      </p:sp>
    </p:spTree>
    <p:extLst>
      <p:ext uri="{BB962C8B-B14F-4D97-AF65-F5344CB8AC3E}">
        <p14:creationId xmlns:p14="http://schemas.microsoft.com/office/powerpoint/2010/main" val="3485834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discontinued; PRN, as needed; tx,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2175222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Adj, adjuvant; EBC, early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59456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LPM, loperamide.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18920784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15F3BB-5807-4203-B3A3-4EAE91399CE5}" type="slidenum">
              <a:rPr lang="en-US" smtClean="0"/>
              <a:t>56</a:t>
            </a:fld>
            <a:endParaRPr lang="en-US" dirty="0"/>
          </a:p>
        </p:txBody>
      </p:sp>
    </p:spTree>
    <p:extLst>
      <p:ext uri="{BB962C8B-B14F-4D97-AF65-F5344CB8AC3E}">
        <p14:creationId xmlns:p14="http://schemas.microsoft.com/office/powerpoint/2010/main" val="523994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i="1" dirty="0"/>
              <a:t>CHF, congestive heart failure; LVEF, left ventricular ejection fraction; </a:t>
            </a:r>
            <a:r>
              <a:rPr lang="en-US" sz="1200" i="1" dirty="0">
                <a:latin typeface="Arial" panose="020B0604020202020204" pitchFamily="34" charset="0"/>
                <a:cs typeface="Arial" panose="020B0604020202020204" pitchFamily="34" charset="0"/>
              </a:rPr>
              <a:t>T-DM1, trastuzumab emtansine; </a:t>
            </a:r>
            <a:r>
              <a:rPr lang="en-US" i="1" dirty="0"/>
              <a:t>tx, treatment.</a:t>
            </a:r>
          </a:p>
          <a:p>
            <a:endParaRPr lang="en-US" i="0" dirty="0"/>
          </a:p>
        </p:txBody>
      </p:sp>
      <p:sp>
        <p:nvSpPr>
          <p:cNvPr id="4" name="Slide Number Placeholder 3"/>
          <p:cNvSpPr>
            <a:spLocks noGrp="1"/>
          </p:cNvSpPr>
          <p:nvPr>
            <p:ph type="sldNum" sz="quarter" idx="10"/>
          </p:nvPr>
        </p:nvSpPr>
        <p:spPr/>
        <p:txBody>
          <a:bodyPr/>
          <a:lstStyle/>
          <a:p>
            <a:fld id="{DC15F3BB-5807-4203-B3A3-4EAE91399CE5}" type="slidenum">
              <a:rPr lang="en-US" smtClean="0"/>
              <a:t>57</a:t>
            </a:fld>
            <a:endParaRPr lang="en-US" dirty="0"/>
          </a:p>
        </p:txBody>
      </p:sp>
    </p:spTree>
    <p:extLst>
      <p:ext uri="{BB962C8B-B14F-4D97-AF65-F5344CB8AC3E}">
        <p14:creationId xmlns:p14="http://schemas.microsoft.com/office/powerpoint/2010/main" val="2394161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10"/>
          </p:nvPr>
        </p:nvSpPr>
        <p:spPr/>
        <p:txBody>
          <a:bodyPr/>
          <a:lstStyle/>
          <a:p>
            <a:fld id="{DC15F3BB-5807-4203-B3A3-4EAE91399CE5}" type="slidenum">
              <a:rPr lang="en-US" smtClean="0"/>
              <a:t>59</a:t>
            </a:fld>
            <a:endParaRPr lang="en-US" dirty="0"/>
          </a:p>
        </p:txBody>
      </p:sp>
    </p:spTree>
    <p:extLst>
      <p:ext uri="{BB962C8B-B14F-4D97-AF65-F5344CB8AC3E}">
        <p14:creationId xmlns:p14="http://schemas.microsoft.com/office/powerpoint/2010/main" val="27025734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60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6" name="Text Placeholder 7"/>
          <p:cNvSpPr>
            <a:spLocks noGrp="1"/>
          </p:cNvSpPr>
          <p:nvPr>
            <p:ph type="body" sz="quarter" idx="11"/>
          </p:nvPr>
        </p:nvSpPr>
        <p:spPr>
          <a:xfrm>
            <a:off x="509060" y="6477622"/>
            <a:ext cx="2276585" cy="276935"/>
          </a:xfrm>
        </p:spPr>
        <p:txBody>
          <a:bodyPr wrap="none" anchor="b">
            <a:spAutoFit/>
          </a:bodyPr>
          <a:lstStyle>
            <a:lvl1pPr marL="0" indent="0">
              <a:lnSpc>
                <a:spcPct val="90000"/>
              </a:lnSpc>
              <a:spcBef>
                <a:spcPts val="0"/>
              </a:spcBef>
              <a:buFontTx/>
              <a:buNone/>
              <a:defRPr sz="1333"/>
            </a:lvl1pPr>
          </a:lstStyle>
          <a:p>
            <a:pPr lvl="0"/>
            <a:r>
              <a:rPr lang="en-CA"/>
              <a:t>Click to edit Master text styles</a:t>
            </a:r>
          </a:p>
        </p:txBody>
      </p:sp>
      <p:sp>
        <p:nvSpPr>
          <p:cNvPr id="7" name="Text Placeholder 7"/>
          <p:cNvSpPr>
            <a:spLocks noGrp="1"/>
          </p:cNvSpPr>
          <p:nvPr>
            <p:ph type="body" sz="quarter" idx="12"/>
          </p:nvPr>
        </p:nvSpPr>
        <p:spPr>
          <a:xfrm>
            <a:off x="9454316" y="6478416"/>
            <a:ext cx="2276585" cy="276935"/>
          </a:xfrm>
        </p:spPr>
        <p:txBody>
          <a:bodyPr wrap="none" anchor="b">
            <a:spAutoFit/>
          </a:bodyPr>
          <a:lstStyle>
            <a:lvl1pPr marL="0" indent="0" algn="r">
              <a:lnSpc>
                <a:spcPct val="90000"/>
              </a:lnSpc>
              <a:spcBef>
                <a:spcPts val="0"/>
              </a:spcBef>
              <a:buFontTx/>
              <a:buNone/>
              <a:defRPr sz="1333"/>
            </a:lvl1pPr>
          </a:lstStyle>
          <a:p>
            <a:pPr lvl="0"/>
            <a:r>
              <a:rPr lang="en-CA"/>
              <a:t>Click to edit Master text styles</a:t>
            </a:r>
          </a:p>
        </p:txBody>
      </p:sp>
    </p:spTree>
    <p:extLst>
      <p:ext uri="{BB962C8B-B14F-4D97-AF65-F5344CB8AC3E}">
        <p14:creationId xmlns:p14="http://schemas.microsoft.com/office/powerpoint/2010/main" val="218860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Main Content">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6493E80-C159-4C79-9007-B9DB9AD55DCA}"/>
              </a:ext>
            </a:extLst>
          </p:cNvPr>
          <p:cNvSpPr>
            <a:spLocks noGrp="1"/>
          </p:cNvSpPr>
          <p:nvPr>
            <p:ph idx="1"/>
          </p:nvPr>
        </p:nvSpPr>
        <p:spPr>
          <a:xfrm>
            <a:off x="448056" y="1941030"/>
            <a:ext cx="10616184" cy="2687221"/>
          </a:xfrm>
        </p:spPr>
        <p:txBody>
          <a:bodyPr lIns="0" tIns="0" rIns="0" bIns="0">
            <a:noAutofit/>
          </a:bodyPr>
          <a:lstStyle>
            <a:lvl1pPr marL="342900" indent="-342900">
              <a:lnSpc>
                <a:spcPct val="100000"/>
              </a:lnSpc>
              <a:spcBef>
                <a:spcPts val="600"/>
              </a:spcBef>
              <a:spcAft>
                <a:spcPts val="0"/>
              </a:spcAft>
              <a:buClr>
                <a:schemeClr val="tx2"/>
              </a:buClr>
              <a:buSzPct val="100000"/>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1pPr>
            <a:lvl2pPr marL="713232" indent="-329184">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2pPr>
            <a:lvl3pPr marL="1033463" indent="-347663">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3pPr>
            <a:lvl4pPr marL="1399032" indent="-329184">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4pPr>
            <a:lvl5pPr marL="1719263" indent="-347663">
              <a:lnSpc>
                <a:spcPct val="100000"/>
              </a:lnSpc>
              <a:spcBef>
                <a:spcPts val="600"/>
              </a:spcBef>
              <a:spcAft>
                <a:spcPts val="0"/>
              </a:spcAft>
              <a:buClr>
                <a:schemeClr val="tx2"/>
              </a:buClr>
              <a:buFont typeface="Arial" panose="020B0604020202020204" pitchFamily="34" charset="0"/>
              <a:buChar char="•"/>
              <a:defRPr sz="2200">
                <a:solidFill>
                  <a:schemeClr val="tx2"/>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448056" y="818608"/>
            <a:ext cx="10616184" cy="492443"/>
          </a:xfrm>
        </p:spPr>
        <p:txBody>
          <a:bodyPr wrap="square" lIns="0" tIns="0" rIns="0" bIns="0">
            <a:spAutoFit/>
          </a:bodyPr>
          <a:lstStyle>
            <a:lvl1pPr>
              <a:lnSpc>
                <a:spcPct val="100000"/>
              </a:lnSpc>
              <a:spcBef>
                <a:spcPts val="600"/>
              </a:spcBef>
              <a:defRPr sz="3200" b="0" baseline="0">
                <a:solidFill>
                  <a:schemeClr val="tx2"/>
                </a:solidFill>
                <a:latin typeface="georgia" charset="0"/>
                <a:cs typeface="Arial" panose="020B0604020202020204" pitchFamily="34" charset="0"/>
              </a:defRPr>
            </a:lvl1pPr>
          </a:lstStyle>
          <a:p>
            <a:endParaRPr lang="en-US" dirty="0"/>
          </a:p>
        </p:txBody>
      </p:sp>
      <p:sp>
        <p:nvSpPr>
          <p:cNvPr id="16" name="Footer Placeholder 4">
            <a:extLst>
              <a:ext uri="{FF2B5EF4-FFF2-40B4-BE49-F238E27FC236}">
                <a16:creationId xmlns:a16="http://schemas.microsoft.com/office/drawing/2014/main" id="{9020906E-4A54-4444-836E-77871A898B03}"/>
              </a:ext>
            </a:extLst>
          </p:cNvPr>
          <p:cNvSpPr>
            <a:spLocks noGrp="1"/>
          </p:cNvSpPr>
          <p:nvPr>
            <p:ph type="ftr" sz="quarter" idx="11"/>
          </p:nvPr>
        </p:nvSpPr>
        <p:spPr>
          <a:xfrm>
            <a:off x="448056" y="6552328"/>
            <a:ext cx="9962692" cy="184666"/>
          </a:xfrm>
          <a:prstGeom prst="rect">
            <a:avLst/>
          </a:prstGeom>
        </p:spPr>
        <p:txBody>
          <a:bodyPr wrap="square" lIns="0" tIns="0" rIns="0" bIns="0" anchor="b" anchorCtr="0">
            <a:spAutoFit/>
          </a:bodyPr>
          <a:lstStyle>
            <a:lvl1pPr>
              <a:spcBef>
                <a:spcPts val="400"/>
              </a:spcBef>
              <a:defRPr sz="1200">
                <a:solidFill>
                  <a:schemeClr val="tx2"/>
                </a:solidFill>
                <a:latin typeface="Arial" panose="020B0604020202020204" pitchFamily="34" charset="0"/>
                <a:cs typeface="Arial" panose="020B0604020202020204" pitchFamily="34" charset="0"/>
              </a:defRPr>
            </a:lvl1pPr>
          </a:lstStyle>
          <a:p>
            <a:endParaRPr lang="en-US" dirty="0"/>
          </a:p>
        </p:txBody>
      </p:sp>
      <p:cxnSp>
        <p:nvCxnSpPr>
          <p:cNvPr id="8" name="Straight Connector 7">
            <a:extLst>
              <a:ext uri="{FF2B5EF4-FFF2-40B4-BE49-F238E27FC236}">
                <a16:creationId xmlns:a16="http://schemas.microsoft.com/office/drawing/2014/main" id="{CF29FB37-44BD-B947-8B1B-1D6F2D610615}"/>
              </a:ext>
            </a:extLst>
          </p:cNvPr>
          <p:cNvCxnSpPr/>
          <p:nvPr userDrawn="1"/>
        </p:nvCxnSpPr>
        <p:spPr>
          <a:xfrm>
            <a:off x="457200" y="1370566"/>
            <a:ext cx="117348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63AF276-BB74-EE40-AC11-269C8C083992}"/>
              </a:ext>
            </a:extLst>
          </p:cNvPr>
          <p:cNvSpPr/>
          <p:nvPr userDrawn="1"/>
        </p:nvSpPr>
        <p:spPr>
          <a:xfrm>
            <a:off x="0" y="0"/>
            <a:ext cx="181232" cy="13747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
            <a:extLst>
              <a:ext uri="{FF2B5EF4-FFF2-40B4-BE49-F238E27FC236}">
                <a16:creationId xmlns:a16="http://schemas.microsoft.com/office/drawing/2014/main" id="{DD569BE0-DE23-1844-9B2C-133E67AB489C}"/>
              </a:ext>
            </a:extLst>
          </p:cNvPr>
          <p:cNvSpPr/>
          <p:nvPr userDrawn="1"/>
        </p:nvSpPr>
        <p:spPr>
          <a:xfrm>
            <a:off x="11689556" y="6455569"/>
            <a:ext cx="507207"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lide Number Placeholder 5">
            <a:extLst>
              <a:ext uri="{FF2B5EF4-FFF2-40B4-BE49-F238E27FC236}">
                <a16:creationId xmlns:a16="http://schemas.microsoft.com/office/drawing/2014/main" id="{B7501EEB-CB88-8049-9F14-A81BBAE29C18}"/>
              </a:ext>
            </a:extLst>
          </p:cNvPr>
          <p:cNvSpPr txBox="1">
            <a:spLocks/>
          </p:cNvSpPr>
          <p:nvPr userDrawn="1"/>
        </p:nvSpPr>
        <p:spPr>
          <a:xfrm>
            <a:off x="11775690" y="6462594"/>
            <a:ext cx="414338" cy="291790"/>
          </a:xfrm>
          <a:prstGeom prst="rect">
            <a:avLst/>
          </a:prstGeom>
          <a:noFill/>
        </p:spPr>
        <p:txBody>
          <a:bodyPr vert="horz" lIns="0" tIns="0" rIns="0" bIns="0" rtlCol="0" anchor="ctr"/>
          <a:lstStyle>
            <a:defPPr>
              <a:defRPr lang="en-US"/>
            </a:defPPr>
            <a:lvl1pPr marL="0" algn="ct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E5BF7C-B0EE-483E-B3E1-D506BDE0F759}" type="slidenum">
              <a:rPr lang="en-US" sz="1000" smtClean="0">
                <a:solidFill>
                  <a:schemeClr val="bg1"/>
                </a:solidFill>
              </a:rPr>
              <a:pPr/>
              <a:t>‹#›</a:t>
            </a:fld>
            <a:endParaRPr lang="en-US" sz="1000" dirty="0">
              <a:solidFill>
                <a:schemeClr val="bg1"/>
              </a:solidFill>
            </a:endParaRPr>
          </a:p>
        </p:txBody>
      </p:sp>
      <p:pic>
        <p:nvPicPr>
          <p:cNvPr id="19" name="Picture 18">
            <a:extLst>
              <a:ext uri="{FF2B5EF4-FFF2-40B4-BE49-F238E27FC236}">
                <a16:creationId xmlns:a16="http://schemas.microsoft.com/office/drawing/2014/main" id="{FEB4FCCE-A512-B64F-9D60-E53DE9255F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87" y="6519261"/>
            <a:ext cx="956247" cy="191781"/>
          </a:xfrm>
          <a:prstGeom prst="rect">
            <a:avLst/>
          </a:prstGeom>
        </p:spPr>
      </p:pic>
    </p:spTree>
    <p:extLst>
      <p:ext uri="{BB962C8B-B14F-4D97-AF65-F5344CB8AC3E}">
        <p14:creationId xmlns:p14="http://schemas.microsoft.com/office/powerpoint/2010/main" val="318550732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 id="2147484663" r:id="rId9"/>
    <p:sldLayoutId id="2147484676"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7.jpeg"/></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651784"/>
          </a:xfrm>
        </p:spPr>
        <p:txBody>
          <a:bodyPr/>
          <a:lstStyle/>
          <a:p>
            <a:pPr>
              <a:spcBef>
                <a:spcPct val="0"/>
              </a:spcBef>
              <a:spcAft>
                <a:spcPct val="0"/>
              </a:spcAft>
            </a:pPr>
            <a:r>
              <a:rPr lang="en-US" altLang="en-US" dirty="0"/>
              <a:t>Lee Schwartzberg, MD, FACP</a:t>
            </a:r>
          </a:p>
          <a:p>
            <a:pPr>
              <a:spcBef>
                <a:spcPct val="0"/>
              </a:spcBef>
              <a:spcAft>
                <a:spcPct val="0"/>
              </a:spcAft>
            </a:pPr>
            <a:r>
              <a:rPr lang="en-US" altLang="en-US" sz="1600" b="0" i="1" dirty="0"/>
              <a:t>Medical Director</a:t>
            </a:r>
          </a:p>
          <a:p>
            <a:pPr>
              <a:spcBef>
                <a:spcPct val="0"/>
              </a:spcBef>
              <a:spcAft>
                <a:spcPct val="0"/>
              </a:spcAft>
            </a:pPr>
            <a:r>
              <a:rPr lang="en-US" altLang="en-US" sz="1600" b="0" dirty="0"/>
              <a:t>The West Clinic</a:t>
            </a:r>
          </a:p>
          <a:p>
            <a:pPr>
              <a:spcBef>
                <a:spcPct val="0"/>
              </a:spcBef>
              <a:spcAft>
                <a:spcPct val="0"/>
              </a:spcAft>
            </a:pPr>
            <a:r>
              <a:rPr lang="en-US" altLang="en-US" sz="1600" b="0" i="1" dirty="0"/>
              <a:t>Clinical Professor of Medicine</a:t>
            </a:r>
          </a:p>
          <a:p>
            <a:pPr>
              <a:spcBef>
                <a:spcPct val="0"/>
              </a:spcBef>
              <a:spcAft>
                <a:spcPct val="0"/>
              </a:spcAft>
            </a:pPr>
            <a:r>
              <a:rPr lang="en-US" altLang="en-US" sz="1600" b="0" dirty="0"/>
              <a:t>University of Tennessee College of Medicine</a:t>
            </a:r>
          </a:p>
          <a:p>
            <a:pPr>
              <a:spcBef>
                <a:spcPct val="0"/>
              </a:spcBef>
              <a:spcAft>
                <a:spcPct val="0"/>
              </a:spcAft>
            </a:pPr>
            <a:r>
              <a:rPr lang="en-US" altLang="en-US" sz="1600" b="0" dirty="0"/>
              <a:t>Memphis, Tennessee</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r>
              <a:rPr lang="en-US" sz="4000" dirty="0"/>
              <a:t>Expert Guidance on the Evolving Therapeutic Landscape for HER2-Positive Early-Stage Breast Cancer</a:t>
            </a:r>
            <a:endParaRPr lang="en-US" altLang="en-US" sz="4000" dirty="0"/>
          </a:p>
        </p:txBody>
      </p:sp>
      <p:sp>
        <p:nvSpPr>
          <p:cNvPr id="4" name="Text Box 21">
            <a:extLst>
              <a:ext uri="{FF2B5EF4-FFF2-40B4-BE49-F238E27FC236}">
                <a16:creationId xmlns:a16="http://schemas.microsoft.com/office/drawing/2014/main" id="{89B0A68C-C892-49F9-A2FB-658A0E4053E8}"/>
              </a:ext>
            </a:extLst>
          </p:cNvPr>
          <p:cNvSpPr txBox="1">
            <a:spLocks noChangeArrowheads="1"/>
          </p:cNvSpPr>
          <p:nvPr/>
        </p:nvSpPr>
        <p:spPr bwMode="auto">
          <a:xfrm>
            <a:off x="423864" y="638418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Puma Biotechnology.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5971" indent="-345971">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545" y="3364823"/>
            <a:ext cx="3478765" cy="640406"/>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126" eaLnBrk="1" hangingPunct="1">
                <a:lnSpc>
                  <a:spcPct val="100000"/>
                </a:lnSpc>
                <a:spcBef>
                  <a:spcPct val="0"/>
                </a:spcBef>
                <a:spcAft>
                  <a:spcPct val="0"/>
                </a:spcAft>
                <a:buClrTx/>
                <a:buNone/>
              </a:pPr>
              <a:r>
                <a:rPr lang="en-US" altLang="en-US" sz="1999" b="0" dirty="0">
                  <a:solidFill>
                    <a:srgbClr val="455560"/>
                  </a:solidFill>
                  <a:latin typeface="Calibri" panose="020F0502020204030204" pitchFamily="34" charset="0"/>
                </a:rPr>
                <a:t>Slide credit: </a:t>
              </a:r>
              <a:r>
                <a:rPr lang="en-US" altLang="en-US" sz="1999" b="0" dirty="0">
                  <a:solidFill>
                    <a:srgbClr val="E1471D"/>
                  </a:solidFill>
                  <a:latin typeface="Calibri" panose="020F0502020204030204" pitchFamily="34" charset="0"/>
                  <a:hlinkClick r:id="rId4"/>
                </a:rPr>
                <a:t>clinicaloptions.com</a:t>
              </a:r>
              <a:endParaRPr lang="en-US" altLang="en-US" sz="1999"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Lee Schwartzberg, MD, FACP</a:t>
            </a:r>
            <a:br>
              <a:rPr lang="en-US" altLang="en-US" sz="2400" b="1" dirty="0">
                <a:solidFill>
                  <a:schemeClr val="hlink"/>
                </a:solidFill>
              </a:rPr>
            </a:br>
            <a:r>
              <a:rPr lang="en-US" altLang="en-US" sz="2600" i="1" dirty="0"/>
              <a:t>Medical Director</a:t>
            </a:r>
            <a:br>
              <a:rPr lang="en-US" altLang="en-US" sz="2600" i="1" dirty="0"/>
            </a:br>
            <a:r>
              <a:rPr lang="en-US" altLang="en-US" sz="2600" dirty="0"/>
              <a:t>West Cancer Center and Research Institute</a:t>
            </a:r>
            <a:br>
              <a:rPr lang="en-US" altLang="en-US" sz="2600" i="1" dirty="0"/>
            </a:br>
            <a:r>
              <a:rPr lang="en-US" altLang="en-US" sz="2600" i="1" dirty="0"/>
              <a:t>Professor of Medicine</a:t>
            </a:r>
            <a:br>
              <a:rPr lang="en-US" altLang="en-US" sz="2600" i="1" dirty="0"/>
            </a:br>
            <a:r>
              <a:rPr lang="en-US" altLang="en-US" sz="2600" dirty="0"/>
              <a:t>University of Tennessee </a:t>
            </a:r>
            <a:br>
              <a:rPr lang="en-US" altLang="en-US" sz="2600" dirty="0"/>
            </a:br>
            <a:r>
              <a:rPr lang="en-US" altLang="en-US" sz="2600" dirty="0"/>
              <a:t>Health Science Center</a:t>
            </a:r>
            <a:br>
              <a:rPr lang="en-US" altLang="en-US" sz="2600" dirty="0"/>
            </a:br>
            <a:r>
              <a:rPr lang="en-US" altLang="en-US" sz="2600" dirty="0"/>
              <a:t>Memphis, Tennessee</a:t>
            </a:r>
          </a:p>
          <a:p>
            <a:pPr marL="0" indent="0">
              <a:buNone/>
            </a:pPr>
            <a:r>
              <a:rPr lang="en-US" sz="2600" b="1" dirty="0">
                <a:solidFill>
                  <a:srgbClr val="E1471D"/>
                </a:solidFill>
              </a:rPr>
              <a:t>Lee Schwartzberg, MD, FACP, </a:t>
            </a:r>
            <a:r>
              <a:rPr lang="en-US" sz="2600" dirty="0"/>
              <a:t>has disclosed that he has received funds for research support from Amgen; consulting fees from Amgen, AstraZeneca, Bristol-Myers Squibb, Genentech/Roche, Genomic Health, Helsinn, Myriad, Napo, Spectrum, and Pfizer; and other financial or material support from Bayer.</a:t>
            </a:r>
          </a:p>
          <a:p>
            <a:pPr marL="0" indent="0">
              <a:buNone/>
            </a:pPr>
            <a:endParaRPr lang="en-US" sz="2400" dirty="0"/>
          </a:p>
          <a:p>
            <a:pPr marL="0" indent="0">
              <a:buNone/>
            </a:pPr>
            <a:endParaRPr lang="en-US" altLang="en-US" sz="2400" dirty="0"/>
          </a:p>
        </p:txBody>
      </p:sp>
    </p:spTree>
    <p:extLst>
      <p:ext uri="{BB962C8B-B14F-4D97-AF65-F5344CB8AC3E}">
        <p14:creationId xmlns:p14="http://schemas.microsoft.com/office/powerpoint/2010/main" val="355253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7C0C-AD11-4688-8A4E-F2816CA1903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1CCAFFFD-0856-4E71-ADC9-F1D0E7D5E16F}"/>
              </a:ext>
            </a:extLst>
          </p:cNvPr>
          <p:cNvSpPr>
            <a:spLocks noGrp="1"/>
          </p:cNvSpPr>
          <p:nvPr>
            <p:ph idx="1"/>
          </p:nvPr>
        </p:nvSpPr>
        <p:spPr/>
        <p:txBody>
          <a:bodyPr/>
          <a:lstStyle/>
          <a:p>
            <a:r>
              <a:rPr lang="en-US" dirty="0"/>
              <a:t>Assessing risk and planning neoadjuvant and adjuvant therapy</a:t>
            </a:r>
          </a:p>
          <a:p>
            <a:r>
              <a:rPr lang="en-US" dirty="0"/>
              <a:t>Managing lower-risk EBC</a:t>
            </a:r>
          </a:p>
          <a:p>
            <a:r>
              <a:rPr lang="en-US" dirty="0"/>
              <a:t>Treatment strategies for high-risk EBC</a:t>
            </a:r>
          </a:p>
          <a:p>
            <a:r>
              <a:rPr lang="en-US" dirty="0"/>
              <a:t>Managing AEs associated with HER2-targeted therapy</a:t>
            </a:r>
          </a:p>
          <a:p>
            <a:endParaRPr lang="en-US" dirty="0"/>
          </a:p>
        </p:txBody>
      </p:sp>
    </p:spTree>
    <p:extLst>
      <p:ext uri="{BB962C8B-B14F-4D97-AF65-F5344CB8AC3E}">
        <p14:creationId xmlns:p14="http://schemas.microsoft.com/office/powerpoint/2010/main" val="2347985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Prognosis of HER2+ Disease Is Poor </a:t>
            </a:r>
            <a:br>
              <a:rPr lang="en-US" dirty="0"/>
            </a:br>
            <a:r>
              <a:rPr lang="en-US" dirty="0"/>
              <a:t>Without HER2-Targeted Agents</a:t>
            </a:r>
          </a:p>
        </p:txBody>
      </p:sp>
      <p:sp>
        <p:nvSpPr>
          <p:cNvPr id="10" name="Text Box 11">
            <a:extLst>
              <a:ext uri="{FF2B5EF4-FFF2-40B4-BE49-F238E27FC236}">
                <a16:creationId xmlns:a16="http://schemas.microsoft.com/office/drawing/2014/main" id="{ABD96DC1-12CE-403D-AC29-5EFBA4F2A20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it-IT" altLang="en-US" sz="1200" b="0" dirty="0">
                <a:solidFill>
                  <a:schemeClr val="bg2"/>
                </a:solidFill>
                <a:latin typeface="Calibri" panose="020F0502020204030204" pitchFamily="34" charset="0"/>
              </a:rPr>
              <a:t>Sørlie. PNAS. 2003;100:8418.</a:t>
            </a:r>
          </a:p>
        </p:txBody>
      </p:sp>
      <p:grpSp>
        <p:nvGrpSpPr>
          <p:cNvPr id="11" name="Group 7">
            <a:extLst>
              <a:ext uri="{FF2B5EF4-FFF2-40B4-BE49-F238E27FC236}">
                <a16:creationId xmlns:a16="http://schemas.microsoft.com/office/drawing/2014/main" id="{C230ABCB-3143-40FF-88AC-CC87BA2EB0DE}"/>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2FF35EDC-B47F-4EFE-9DF8-C64F25790BD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B9925E24-6CA7-41D5-A0B8-0100188CB89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1" name="TextBox 60">
            <a:extLst>
              <a:ext uri="{FF2B5EF4-FFF2-40B4-BE49-F238E27FC236}">
                <a16:creationId xmlns:a16="http://schemas.microsoft.com/office/drawing/2014/main" id="{9FBE4FDA-7995-4697-BCB8-B05E345E072A}"/>
              </a:ext>
            </a:extLst>
          </p:cNvPr>
          <p:cNvSpPr txBox="1"/>
          <p:nvPr/>
        </p:nvSpPr>
        <p:spPr>
          <a:xfrm>
            <a:off x="8353626" y="2564526"/>
            <a:ext cx="1377820" cy="1477328"/>
          </a:xfrm>
          <a:prstGeom prst="rect">
            <a:avLst/>
          </a:prstGeom>
          <a:noFill/>
        </p:spPr>
        <p:txBody>
          <a:bodyPr wrap="square" rtlCol="0">
            <a:spAutoFit/>
          </a:bodyPr>
          <a:lstStyle/>
          <a:p>
            <a:pPr>
              <a:buNone/>
            </a:pPr>
            <a:r>
              <a:rPr lang="en-US" b="0" dirty="0">
                <a:solidFill>
                  <a:schemeClr val="bg1"/>
                </a:solidFill>
                <a:latin typeface="Calibri" panose="020F0502020204030204" pitchFamily="34" charset="0"/>
                <a:cs typeface="Calibri" panose="020F0502020204030204" pitchFamily="34" charset="0"/>
              </a:rPr>
              <a:t>Luminal A</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Luminal B</a:t>
            </a:r>
          </a:p>
          <a:p>
            <a:pPr>
              <a:buNone/>
            </a:pPr>
            <a:r>
              <a:rPr lang="en-US" b="0" dirty="0">
                <a:solidFill>
                  <a:schemeClr val="bg1"/>
                </a:solidFill>
                <a:latin typeface="Calibri" panose="020F0502020204030204" pitchFamily="34" charset="0"/>
                <a:cs typeface="Calibri" panose="020F0502020204030204" pitchFamily="34" charset="0"/>
              </a:rPr>
              <a:t>Basal</a:t>
            </a:r>
          </a:p>
          <a:p>
            <a:pPr>
              <a:buNone/>
            </a:pPr>
            <a:r>
              <a:rPr lang="en-US" b="0" dirty="0">
                <a:solidFill>
                  <a:schemeClr val="bg1"/>
                </a:solidFill>
                <a:latin typeface="Calibri" panose="020F0502020204030204" pitchFamily="34" charset="0"/>
                <a:cs typeface="Calibri" panose="020F0502020204030204" pitchFamily="34" charset="0"/>
              </a:rPr>
              <a:t>HER2+</a:t>
            </a:r>
          </a:p>
          <a:p>
            <a:pPr>
              <a:buNone/>
            </a:pPr>
            <a:r>
              <a:rPr lang="en-US" b="0" dirty="0">
                <a:solidFill>
                  <a:schemeClr val="bg1"/>
                </a:solidFill>
                <a:latin typeface="Calibri" panose="020F0502020204030204" pitchFamily="34" charset="0"/>
                <a:cs typeface="Calibri" panose="020F0502020204030204" pitchFamily="34" charset="0"/>
              </a:rPr>
              <a:t>Censored</a:t>
            </a:r>
          </a:p>
        </p:txBody>
      </p:sp>
      <p:cxnSp>
        <p:nvCxnSpPr>
          <p:cNvPr id="62" name="Straight Connector 61">
            <a:extLst>
              <a:ext uri="{FF2B5EF4-FFF2-40B4-BE49-F238E27FC236}">
                <a16:creationId xmlns:a16="http://schemas.microsoft.com/office/drawing/2014/main" id="{5CCAF9BC-205D-47D8-9FCB-4D493F021016}"/>
              </a:ext>
            </a:extLst>
          </p:cNvPr>
          <p:cNvCxnSpPr/>
          <p:nvPr/>
        </p:nvCxnSpPr>
        <p:spPr bwMode="auto">
          <a:xfrm flipH="1">
            <a:off x="8020041" y="2752313"/>
            <a:ext cx="345233" cy="0"/>
          </a:xfrm>
          <a:prstGeom prst="line">
            <a:avLst/>
          </a:prstGeom>
          <a:noFill/>
          <a:ln w="57150" cap="flat" cmpd="sng" algn="ctr">
            <a:solidFill>
              <a:schemeClr val="accent2"/>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A30B7FB-8D01-48EC-9E5B-7CC87F0E2823}"/>
              </a:ext>
            </a:extLst>
          </p:cNvPr>
          <p:cNvCxnSpPr/>
          <p:nvPr/>
        </p:nvCxnSpPr>
        <p:spPr bwMode="auto">
          <a:xfrm flipH="1">
            <a:off x="8020041" y="3034035"/>
            <a:ext cx="345233" cy="0"/>
          </a:xfrm>
          <a:prstGeom prst="line">
            <a:avLst/>
          </a:prstGeom>
          <a:noFill/>
          <a:ln w="571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71A8910-9D81-4DDF-93F6-C74EA505C530}"/>
              </a:ext>
            </a:extLst>
          </p:cNvPr>
          <p:cNvCxnSpPr/>
          <p:nvPr/>
        </p:nvCxnSpPr>
        <p:spPr bwMode="auto">
          <a:xfrm flipH="1">
            <a:off x="8025865" y="3281476"/>
            <a:ext cx="345233" cy="0"/>
          </a:xfrm>
          <a:prstGeom prst="line">
            <a:avLst/>
          </a:prstGeom>
          <a:noFill/>
          <a:ln w="57150" cap="flat" cmpd="sng" algn="ctr">
            <a:solidFill>
              <a:schemeClr val="accent4"/>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59F2729-98F5-4622-9C15-35F4437C56CC}"/>
              </a:ext>
            </a:extLst>
          </p:cNvPr>
          <p:cNvCxnSpPr/>
          <p:nvPr/>
        </p:nvCxnSpPr>
        <p:spPr bwMode="auto">
          <a:xfrm flipH="1">
            <a:off x="8025865" y="3563198"/>
            <a:ext cx="345233" cy="0"/>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E8BD0A2A-9CAC-4939-BA3B-359AC2B3A041}"/>
              </a:ext>
            </a:extLst>
          </p:cNvPr>
          <p:cNvGrpSpPr/>
          <p:nvPr/>
        </p:nvGrpSpPr>
        <p:grpSpPr>
          <a:xfrm>
            <a:off x="2955517" y="2423670"/>
            <a:ext cx="5090838" cy="3848856"/>
            <a:chOff x="2955517" y="2423670"/>
            <a:chExt cx="5090838" cy="3848856"/>
          </a:xfrm>
        </p:grpSpPr>
        <p:sp>
          <p:nvSpPr>
            <p:cNvPr id="5" name="Left Arrow 4"/>
            <p:cNvSpPr/>
            <p:nvPr/>
          </p:nvSpPr>
          <p:spPr bwMode="auto">
            <a:xfrm>
              <a:off x="6526246" y="4545276"/>
              <a:ext cx="1520109" cy="284080"/>
            </a:xfrm>
            <a:prstGeom prst="leftArrow">
              <a:avLst/>
            </a:prstGeom>
            <a:solidFill>
              <a:srgbClr val="FF0000"/>
            </a:solidFill>
            <a:ln w="95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6563" tIns="33281" rIns="66563" bIns="33281" numCol="1" rtlCol="0" anchor="t" anchorCtr="0" compatLnSpc="1">
              <a:prstTxWarp prst="textNoShape">
                <a:avLst/>
              </a:prstTxWarp>
            </a:bodyPr>
            <a:lstStyle/>
            <a:p>
              <a:pPr defTabSz="665649"/>
              <a:endParaRPr lang="en-US" sz="1092" dirty="0"/>
            </a:p>
          </p:txBody>
        </p:sp>
        <p:sp>
          <p:nvSpPr>
            <p:cNvPr id="15" name="TextBox 14">
              <a:extLst>
                <a:ext uri="{FF2B5EF4-FFF2-40B4-BE49-F238E27FC236}">
                  <a16:creationId xmlns:a16="http://schemas.microsoft.com/office/drawing/2014/main" id="{7DB85A5A-8432-4050-96F5-BC8108286DB6}"/>
                </a:ext>
              </a:extLst>
            </p:cNvPr>
            <p:cNvSpPr txBox="1"/>
            <p:nvPr/>
          </p:nvSpPr>
          <p:spPr>
            <a:xfrm>
              <a:off x="3791028" y="5903194"/>
              <a:ext cx="388002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a:t>
              </a:r>
            </a:p>
          </p:txBody>
        </p:sp>
        <p:sp>
          <p:nvSpPr>
            <p:cNvPr id="16" name="TextBox 15">
              <a:extLst>
                <a:ext uri="{FF2B5EF4-FFF2-40B4-BE49-F238E27FC236}">
                  <a16:creationId xmlns:a16="http://schemas.microsoft.com/office/drawing/2014/main" id="{B89EB527-4F1B-41F3-8704-BB9D934608D9}"/>
                </a:ext>
              </a:extLst>
            </p:cNvPr>
            <p:cNvSpPr txBox="1"/>
            <p:nvPr/>
          </p:nvSpPr>
          <p:spPr>
            <a:xfrm rot="16200000">
              <a:off x="1772701" y="3876204"/>
              <a:ext cx="2734964"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Probability of OS</a:t>
              </a:r>
            </a:p>
          </p:txBody>
        </p:sp>
        <p:sp>
          <p:nvSpPr>
            <p:cNvPr id="18" name="TextBox 17">
              <a:extLst>
                <a:ext uri="{FF2B5EF4-FFF2-40B4-BE49-F238E27FC236}">
                  <a16:creationId xmlns:a16="http://schemas.microsoft.com/office/drawing/2014/main" id="{672D218A-4F62-40BF-873E-CB7983A9B1D3}"/>
                </a:ext>
              </a:extLst>
            </p:cNvPr>
            <p:cNvSpPr txBox="1"/>
            <p:nvPr/>
          </p:nvSpPr>
          <p:spPr>
            <a:xfrm>
              <a:off x="5852751" y="5136867"/>
              <a:ext cx="824265" cy="369332"/>
            </a:xfrm>
            <a:prstGeom prst="rect">
              <a:avLst/>
            </a:prstGeom>
            <a:noFill/>
          </p:spPr>
          <p:txBody>
            <a:bodyPr wrap="none" rtlCol="0">
              <a:spAutoFit/>
            </a:bodyPr>
            <a:lstStyle/>
            <a:p>
              <a:pPr algn="ctr">
                <a:buNone/>
              </a:pPr>
              <a:r>
                <a:rPr lang="en-US" b="0" i="1" dirty="0">
                  <a:solidFill>
                    <a:schemeClr val="bg1"/>
                  </a:solidFill>
                  <a:latin typeface="Calibri" panose="020F0502020204030204" pitchFamily="34" charset="0"/>
                  <a:cs typeface="Calibri" panose="020F0502020204030204" pitchFamily="34" charset="0"/>
                </a:rPr>
                <a:t>P</a:t>
              </a:r>
              <a:r>
                <a:rPr lang="en-US" b="0" dirty="0">
                  <a:solidFill>
                    <a:schemeClr val="bg1"/>
                  </a:solidFill>
                  <a:latin typeface="Calibri" panose="020F0502020204030204" pitchFamily="34" charset="0"/>
                  <a:cs typeface="Calibri" panose="020F0502020204030204" pitchFamily="34" charset="0"/>
                </a:rPr>
                <a:t> &lt; .01</a:t>
              </a:r>
            </a:p>
          </p:txBody>
        </p:sp>
        <p:cxnSp>
          <p:nvCxnSpPr>
            <p:cNvPr id="19" name="Straight Connector 18">
              <a:extLst>
                <a:ext uri="{FF2B5EF4-FFF2-40B4-BE49-F238E27FC236}">
                  <a16:creationId xmlns:a16="http://schemas.microsoft.com/office/drawing/2014/main" id="{51B60C32-28CB-4690-A7BD-2FF16C1136FD}"/>
                </a:ext>
              </a:extLst>
            </p:cNvPr>
            <p:cNvCxnSpPr>
              <a:cxnSpLocks/>
            </p:cNvCxnSpPr>
            <p:nvPr/>
          </p:nvCxnSpPr>
          <p:spPr bwMode="auto">
            <a:xfrm>
              <a:off x="3795146" y="5584987"/>
              <a:ext cx="398978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32D720E-727E-4500-9F18-85088275D226}"/>
                </a:ext>
              </a:extLst>
            </p:cNvPr>
            <p:cNvCxnSpPr>
              <a:cxnSpLocks/>
            </p:cNvCxnSpPr>
            <p:nvPr/>
          </p:nvCxnSpPr>
          <p:spPr bwMode="auto">
            <a:xfrm flipV="1">
              <a:off x="3795146" y="2540073"/>
              <a:ext cx="0" cy="3044914"/>
            </a:xfrm>
            <a:prstGeom prst="line">
              <a:avLst/>
            </a:prstGeom>
            <a:noFill/>
            <a:ln w="28575" cap="flat" cmpd="sng" algn="ctr">
              <a:solidFill>
                <a:schemeClr val="bg1"/>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99926D00-394D-495B-BFCE-C53E572648CD}"/>
                </a:ext>
              </a:extLst>
            </p:cNvPr>
            <p:cNvGrpSpPr/>
            <p:nvPr/>
          </p:nvGrpSpPr>
          <p:grpSpPr>
            <a:xfrm>
              <a:off x="3717715" y="2634834"/>
              <a:ext cx="83775" cy="2950153"/>
              <a:chOff x="3717715" y="2512284"/>
              <a:chExt cx="83775" cy="2950153"/>
            </a:xfrm>
          </p:grpSpPr>
          <p:cxnSp>
            <p:nvCxnSpPr>
              <p:cNvPr id="22" name="Straight Connector 21">
                <a:extLst>
                  <a:ext uri="{FF2B5EF4-FFF2-40B4-BE49-F238E27FC236}">
                    <a16:creationId xmlns:a16="http://schemas.microsoft.com/office/drawing/2014/main" id="{764294B0-F83D-4474-93F3-2D0377553A18}"/>
                  </a:ext>
                </a:extLst>
              </p:cNvPr>
              <p:cNvCxnSpPr/>
              <p:nvPr/>
            </p:nvCxnSpPr>
            <p:spPr bwMode="auto">
              <a:xfrm flipH="1">
                <a:off x="3717715" y="2512284"/>
                <a:ext cx="8377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81373E5-1035-432A-8FD6-362A92B9DB4C}"/>
                  </a:ext>
                </a:extLst>
              </p:cNvPr>
              <p:cNvCxnSpPr/>
              <p:nvPr/>
            </p:nvCxnSpPr>
            <p:spPr bwMode="auto">
              <a:xfrm flipH="1">
                <a:off x="3717715" y="3102315"/>
                <a:ext cx="8377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730FCD5-DE72-400E-989C-B112ADB03741}"/>
                  </a:ext>
                </a:extLst>
              </p:cNvPr>
              <p:cNvCxnSpPr/>
              <p:nvPr/>
            </p:nvCxnSpPr>
            <p:spPr bwMode="auto">
              <a:xfrm flipH="1">
                <a:off x="3717715" y="3692346"/>
                <a:ext cx="8377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1B7D980-F095-41C1-9092-794529E50C14}"/>
                  </a:ext>
                </a:extLst>
              </p:cNvPr>
              <p:cNvCxnSpPr/>
              <p:nvPr/>
            </p:nvCxnSpPr>
            <p:spPr bwMode="auto">
              <a:xfrm flipH="1">
                <a:off x="3717715" y="4282377"/>
                <a:ext cx="8377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39574C3-9F92-4249-AADB-468A4FC54807}"/>
                  </a:ext>
                </a:extLst>
              </p:cNvPr>
              <p:cNvCxnSpPr/>
              <p:nvPr/>
            </p:nvCxnSpPr>
            <p:spPr bwMode="auto">
              <a:xfrm flipH="1">
                <a:off x="3717715" y="4872408"/>
                <a:ext cx="8377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0D5409F-512A-4A52-994B-C3C81178DB4D}"/>
                  </a:ext>
                </a:extLst>
              </p:cNvPr>
              <p:cNvCxnSpPr/>
              <p:nvPr/>
            </p:nvCxnSpPr>
            <p:spPr bwMode="auto">
              <a:xfrm flipH="1">
                <a:off x="3717715" y="5462437"/>
                <a:ext cx="837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28" name="Straight Connector 27">
              <a:extLst>
                <a:ext uri="{FF2B5EF4-FFF2-40B4-BE49-F238E27FC236}">
                  <a16:creationId xmlns:a16="http://schemas.microsoft.com/office/drawing/2014/main" id="{A5D624EE-4061-4F34-A9FA-FF10D376C5C8}"/>
                </a:ext>
              </a:extLst>
            </p:cNvPr>
            <p:cNvCxnSpPr/>
            <p:nvPr/>
          </p:nvCxnSpPr>
          <p:spPr bwMode="auto">
            <a:xfrm>
              <a:off x="3795146" y="558498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4114DBC-069C-4DC2-91A1-807354EAAE95}"/>
                </a:ext>
              </a:extLst>
            </p:cNvPr>
            <p:cNvCxnSpPr/>
            <p:nvPr/>
          </p:nvCxnSpPr>
          <p:spPr bwMode="auto">
            <a:xfrm>
              <a:off x="4714538" y="558498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A7D4053-5866-492E-8E6D-01135A7B0AA5}"/>
                </a:ext>
              </a:extLst>
            </p:cNvPr>
            <p:cNvCxnSpPr/>
            <p:nvPr/>
          </p:nvCxnSpPr>
          <p:spPr bwMode="auto">
            <a:xfrm>
              <a:off x="7476177" y="558498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343FF666-099B-4F78-889E-591C8F3D72F3}"/>
                </a:ext>
              </a:extLst>
            </p:cNvPr>
            <p:cNvSpPr txBox="1"/>
            <p:nvPr/>
          </p:nvSpPr>
          <p:spPr>
            <a:xfrm>
              <a:off x="3477990" y="558498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42" name="TextBox 41">
              <a:extLst>
                <a:ext uri="{FF2B5EF4-FFF2-40B4-BE49-F238E27FC236}">
                  <a16:creationId xmlns:a16="http://schemas.microsoft.com/office/drawing/2014/main" id="{956C53BA-512A-4204-8B51-982929274D24}"/>
                </a:ext>
              </a:extLst>
            </p:cNvPr>
            <p:cNvSpPr txBox="1"/>
            <p:nvPr/>
          </p:nvSpPr>
          <p:spPr>
            <a:xfrm>
              <a:off x="4401970" y="560141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43" name="TextBox 42">
              <a:extLst>
                <a:ext uri="{FF2B5EF4-FFF2-40B4-BE49-F238E27FC236}">
                  <a16:creationId xmlns:a16="http://schemas.microsoft.com/office/drawing/2014/main" id="{4087A227-4CA8-4588-84CC-85EFC45AB524}"/>
                </a:ext>
              </a:extLst>
            </p:cNvPr>
            <p:cNvSpPr txBox="1"/>
            <p:nvPr/>
          </p:nvSpPr>
          <p:spPr>
            <a:xfrm>
              <a:off x="5318269" y="5597270"/>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45" name="TextBox 44">
              <a:extLst>
                <a:ext uri="{FF2B5EF4-FFF2-40B4-BE49-F238E27FC236}">
                  <a16:creationId xmlns:a16="http://schemas.microsoft.com/office/drawing/2014/main" id="{B97E1285-CAF7-4548-A705-C681094FAB95}"/>
                </a:ext>
              </a:extLst>
            </p:cNvPr>
            <p:cNvSpPr txBox="1"/>
            <p:nvPr/>
          </p:nvSpPr>
          <p:spPr>
            <a:xfrm>
              <a:off x="6243278" y="5595918"/>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72</a:t>
              </a:r>
            </a:p>
          </p:txBody>
        </p:sp>
        <p:sp>
          <p:nvSpPr>
            <p:cNvPr id="47" name="TextBox 46">
              <a:extLst>
                <a:ext uri="{FF2B5EF4-FFF2-40B4-BE49-F238E27FC236}">
                  <a16:creationId xmlns:a16="http://schemas.microsoft.com/office/drawing/2014/main" id="{62959B54-4CFC-44FD-AD6E-63D05C77C89D}"/>
                </a:ext>
              </a:extLst>
            </p:cNvPr>
            <p:cNvSpPr txBox="1"/>
            <p:nvPr/>
          </p:nvSpPr>
          <p:spPr>
            <a:xfrm>
              <a:off x="7162670" y="560039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96</a:t>
              </a:r>
            </a:p>
          </p:txBody>
        </p:sp>
        <p:sp>
          <p:nvSpPr>
            <p:cNvPr id="50" name="TextBox 49">
              <a:extLst>
                <a:ext uri="{FF2B5EF4-FFF2-40B4-BE49-F238E27FC236}">
                  <a16:creationId xmlns:a16="http://schemas.microsoft.com/office/drawing/2014/main" id="{0CF29B7B-D89D-4617-8C0F-7214C890F94A}"/>
                </a:ext>
              </a:extLst>
            </p:cNvPr>
            <p:cNvSpPr txBox="1"/>
            <p:nvPr/>
          </p:nvSpPr>
          <p:spPr>
            <a:xfrm>
              <a:off x="3169479" y="2423670"/>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a:t>
              </a:r>
            </a:p>
          </p:txBody>
        </p:sp>
        <p:sp>
          <p:nvSpPr>
            <p:cNvPr id="52" name="TextBox 51">
              <a:extLst>
                <a:ext uri="{FF2B5EF4-FFF2-40B4-BE49-F238E27FC236}">
                  <a16:creationId xmlns:a16="http://schemas.microsoft.com/office/drawing/2014/main" id="{E9C52260-DBCD-413A-A3DB-FD9E24DB8C3A}"/>
                </a:ext>
              </a:extLst>
            </p:cNvPr>
            <p:cNvSpPr txBox="1"/>
            <p:nvPr/>
          </p:nvSpPr>
          <p:spPr>
            <a:xfrm>
              <a:off x="3169479" y="3034035"/>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0.8</a:t>
              </a:r>
            </a:p>
          </p:txBody>
        </p:sp>
        <p:sp>
          <p:nvSpPr>
            <p:cNvPr id="54" name="TextBox 53">
              <a:extLst>
                <a:ext uri="{FF2B5EF4-FFF2-40B4-BE49-F238E27FC236}">
                  <a16:creationId xmlns:a16="http://schemas.microsoft.com/office/drawing/2014/main" id="{2859E328-9681-4466-9A5D-E971BCEE0CA2}"/>
                </a:ext>
              </a:extLst>
            </p:cNvPr>
            <p:cNvSpPr txBox="1"/>
            <p:nvPr/>
          </p:nvSpPr>
          <p:spPr>
            <a:xfrm>
              <a:off x="3169479" y="3621259"/>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0.6</a:t>
              </a:r>
            </a:p>
          </p:txBody>
        </p:sp>
        <p:sp>
          <p:nvSpPr>
            <p:cNvPr id="56" name="TextBox 55">
              <a:extLst>
                <a:ext uri="{FF2B5EF4-FFF2-40B4-BE49-F238E27FC236}">
                  <a16:creationId xmlns:a16="http://schemas.microsoft.com/office/drawing/2014/main" id="{0914AEDA-B074-43C2-9D33-006FAE52A363}"/>
                </a:ext>
              </a:extLst>
            </p:cNvPr>
            <p:cNvSpPr txBox="1"/>
            <p:nvPr/>
          </p:nvSpPr>
          <p:spPr>
            <a:xfrm>
              <a:off x="3169479" y="421400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0.4</a:t>
              </a:r>
            </a:p>
          </p:txBody>
        </p:sp>
        <p:sp>
          <p:nvSpPr>
            <p:cNvPr id="58" name="TextBox 57">
              <a:extLst>
                <a:ext uri="{FF2B5EF4-FFF2-40B4-BE49-F238E27FC236}">
                  <a16:creationId xmlns:a16="http://schemas.microsoft.com/office/drawing/2014/main" id="{5F070A6F-EA76-46C2-A022-1830450FC7E8}"/>
                </a:ext>
              </a:extLst>
            </p:cNvPr>
            <p:cNvSpPr txBox="1"/>
            <p:nvPr/>
          </p:nvSpPr>
          <p:spPr>
            <a:xfrm>
              <a:off x="3169479" y="4805660"/>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0.2</a:t>
              </a:r>
            </a:p>
          </p:txBody>
        </p:sp>
        <p:sp>
          <p:nvSpPr>
            <p:cNvPr id="60" name="TextBox 59">
              <a:extLst>
                <a:ext uri="{FF2B5EF4-FFF2-40B4-BE49-F238E27FC236}">
                  <a16:creationId xmlns:a16="http://schemas.microsoft.com/office/drawing/2014/main" id="{D35D30FB-315A-4499-9269-BEABD08DC7E2}"/>
                </a:ext>
              </a:extLst>
            </p:cNvPr>
            <p:cNvSpPr txBox="1"/>
            <p:nvPr/>
          </p:nvSpPr>
          <p:spPr>
            <a:xfrm>
              <a:off x="3169479" y="540787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cxnSp>
          <p:nvCxnSpPr>
            <p:cNvPr id="64" name="Straight Connector 63">
              <a:extLst>
                <a:ext uri="{FF2B5EF4-FFF2-40B4-BE49-F238E27FC236}">
                  <a16:creationId xmlns:a16="http://schemas.microsoft.com/office/drawing/2014/main" id="{9896650B-DE37-4D61-9AAA-D7F753BE8333}"/>
                </a:ext>
              </a:extLst>
            </p:cNvPr>
            <p:cNvCxnSpPr/>
            <p:nvPr/>
          </p:nvCxnSpPr>
          <p:spPr bwMode="auto">
            <a:xfrm>
              <a:off x="5624456" y="558498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37BA508-3D31-4EA7-952A-A6002B22A29E}"/>
                </a:ext>
              </a:extLst>
            </p:cNvPr>
            <p:cNvCxnSpPr/>
            <p:nvPr/>
          </p:nvCxnSpPr>
          <p:spPr bwMode="auto">
            <a:xfrm>
              <a:off x="6556724" y="5584988"/>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Freeform: Shape 67">
              <a:extLst>
                <a:ext uri="{FF2B5EF4-FFF2-40B4-BE49-F238E27FC236}">
                  <a16:creationId xmlns:a16="http://schemas.microsoft.com/office/drawing/2014/main" id="{57953CE4-FFBA-47FF-882A-05E5795B3403}"/>
                </a:ext>
              </a:extLst>
            </p:cNvPr>
            <p:cNvSpPr/>
            <p:nvPr/>
          </p:nvSpPr>
          <p:spPr bwMode="auto">
            <a:xfrm>
              <a:off x="3803205" y="2609485"/>
              <a:ext cx="3500347" cy="372749"/>
            </a:xfrm>
            <a:custGeom>
              <a:avLst/>
              <a:gdLst>
                <a:gd name="connsiteX0" fmla="*/ 0 w 3500347"/>
                <a:gd name="connsiteY0" fmla="*/ 0 h 372749"/>
                <a:gd name="connsiteX1" fmla="*/ 640663 w 3500347"/>
                <a:gd name="connsiteY1" fmla="*/ 0 h 372749"/>
                <a:gd name="connsiteX2" fmla="*/ 640663 w 3500347"/>
                <a:gd name="connsiteY2" fmla="*/ 93187 h 372749"/>
                <a:gd name="connsiteX3" fmla="*/ 827037 w 3500347"/>
                <a:gd name="connsiteY3" fmla="*/ 93187 h 372749"/>
                <a:gd name="connsiteX4" fmla="*/ 827037 w 3500347"/>
                <a:gd name="connsiteY4" fmla="*/ 192199 h 372749"/>
                <a:gd name="connsiteX5" fmla="*/ 902752 w 3500347"/>
                <a:gd name="connsiteY5" fmla="*/ 192199 h 372749"/>
                <a:gd name="connsiteX6" fmla="*/ 902752 w 3500347"/>
                <a:gd name="connsiteY6" fmla="*/ 291210 h 372749"/>
                <a:gd name="connsiteX7" fmla="*/ 1124071 w 3500347"/>
                <a:gd name="connsiteY7" fmla="*/ 291210 h 372749"/>
                <a:gd name="connsiteX8" fmla="*/ 1124071 w 3500347"/>
                <a:gd name="connsiteY8" fmla="*/ 372749 h 372749"/>
                <a:gd name="connsiteX9" fmla="*/ 3500347 w 3500347"/>
                <a:gd name="connsiteY9" fmla="*/ 372749 h 37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347" h="372749">
                  <a:moveTo>
                    <a:pt x="0" y="0"/>
                  </a:moveTo>
                  <a:lnTo>
                    <a:pt x="640663" y="0"/>
                  </a:lnTo>
                  <a:lnTo>
                    <a:pt x="640663" y="93187"/>
                  </a:lnTo>
                  <a:lnTo>
                    <a:pt x="827037" y="93187"/>
                  </a:lnTo>
                  <a:lnTo>
                    <a:pt x="827037" y="192199"/>
                  </a:lnTo>
                  <a:lnTo>
                    <a:pt x="902752" y="192199"/>
                  </a:lnTo>
                  <a:lnTo>
                    <a:pt x="902752" y="291210"/>
                  </a:lnTo>
                  <a:lnTo>
                    <a:pt x="1124071" y="291210"/>
                  </a:lnTo>
                  <a:lnTo>
                    <a:pt x="1124071" y="372749"/>
                  </a:lnTo>
                  <a:lnTo>
                    <a:pt x="3500347" y="372749"/>
                  </a:lnTo>
                </a:path>
              </a:pathLst>
            </a:custGeom>
            <a:noFill/>
            <a:ln w="57150">
              <a:solidFill>
                <a:schemeClr val="accent2"/>
              </a:solidFill>
              <a:miter lim="800000"/>
              <a:headEnd/>
              <a:tailEnd/>
            </a:ln>
          </p:spPr>
          <p:txBody>
            <a:bodyPr rtlCol="0" anchor="ctr"/>
            <a:lstStyle/>
            <a:p>
              <a:pPr algn="ctr"/>
              <a:endParaRPr lang="en-US" dirty="0"/>
            </a:p>
          </p:txBody>
        </p:sp>
        <p:sp>
          <p:nvSpPr>
            <p:cNvPr id="69" name="Freeform: Shape 68">
              <a:extLst>
                <a:ext uri="{FF2B5EF4-FFF2-40B4-BE49-F238E27FC236}">
                  <a16:creationId xmlns:a16="http://schemas.microsoft.com/office/drawing/2014/main" id="{1C8A028B-56D6-4FC5-848F-0B3E6308754C}"/>
                </a:ext>
              </a:extLst>
            </p:cNvPr>
            <p:cNvSpPr/>
            <p:nvPr/>
          </p:nvSpPr>
          <p:spPr bwMode="auto">
            <a:xfrm>
              <a:off x="3768260" y="2603661"/>
              <a:ext cx="3395511" cy="1764734"/>
            </a:xfrm>
            <a:custGeom>
              <a:avLst/>
              <a:gdLst>
                <a:gd name="connsiteX0" fmla="*/ 0 w 3395511"/>
                <a:gd name="connsiteY0" fmla="*/ 0 h 1764734"/>
                <a:gd name="connsiteX1" fmla="*/ 279562 w 3395511"/>
                <a:gd name="connsiteY1" fmla="*/ 0 h 1764734"/>
                <a:gd name="connsiteX2" fmla="*/ 279562 w 3395511"/>
                <a:gd name="connsiteY2" fmla="*/ 186374 h 1764734"/>
                <a:gd name="connsiteX3" fmla="*/ 594069 w 3395511"/>
                <a:gd name="connsiteY3" fmla="*/ 186374 h 1764734"/>
                <a:gd name="connsiteX4" fmla="*/ 594069 w 3395511"/>
                <a:gd name="connsiteY4" fmla="*/ 454288 h 1764734"/>
                <a:gd name="connsiteX5" fmla="*/ 663959 w 3395511"/>
                <a:gd name="connsiteY5" fmla="*/ 454288 h 1764734"/>
                <a:gd name="connsiteX6" fmla="*/ 663959 w 3395511"/>
                <a:gd name="connsiteY6" fmla="*/ 704728 h 1764734"/>
                <a:gd name="connsiteX7" fmla="*/ 780443 w 3395511"/>
                <a:gd name="connsiteY7" fmla="*/ 704728 h 1764734"/>
                <a:gd name="connsiteX8" fmla="*/ 780443 w 3395511"/>
                <a:gd name="connsiteY8" fmla="*/ 966818 h 1764734"/>
                <a:gd name="connsiteX9" fmla="*/ 1333743 w 3395511"/>
                <a:gd name="connsiteY9" fmla="*/ 966818 h 1764734"/>
                <a:gd name="connsiteX10" fmla="*/ 1333743 w 3395511"/>
                <a:gd name="connsiteY10" fmla="*/ 1345391 h 1764734"/>
                <a:gd name="connsiteX11" fmla="*/ 1689019 w 3395511"/>
                <a:gd name="connsiteY11" fmla="*/ 1345391 h 1764734"/>
                <a:gd name="connsiteX12" fmla="*/ 1689019 w 3395511"/>
                <a:gd name="connsiteY12" fmla="*/ 1764734 h 1764734"/>
                <a:gd name="connsiteX13" fmla="*/ 3395511 w 3395511"/>
                <a:gd name="connsiteY13" fmla="*/ 1764734 h 176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5511" h="1764734">
                  <a:moveTo>
                    <a:pt x="0" y="0"/>
                  </a:moveTo>
                  <a:lnTo>
                    <a:pt x="279562" y="0"/>
                  </a:lnTo>
                  <a:lnTo>
                    <a:pt x="279562" y="186374"/>
                  </a:lnTo>
                  <a:lnTo>
                    <a:pt x="594069" y="186374"/>
                  </a:lnTo>
                  <a:lnTo>
                    <a:pt x="594069" y="454288"/>
                  </a:lnTo>
                  <a:lnTo>
                    <a:pt x="663959" y="454288"/>
                  </a:lnTo>
                  <a:lnTo>
                    <a:pt x="663959" y="704728"/>
                  </a:lnTo>
                  <a:lnTo>
                    <a:pt x="780443" y="704728"/>
                  </a:lnTo>
                  <a:lnTo>
                    <a:pt x="780443" y="966818"/>
                  </a:lnTo>
                  <a:lnTo>
                    <a:pt x="1333743" y="966818"/>
                  </a:lnTo>
                  <a:lnTo>
                    <a:pt x="1333743" y="1345391"/>
                  </a:lnTo>
                  <a:lnTo>
                    <a:pt x="1689019" y="1345391"/>
                  </a:lnTo>
                  <a:lnTo>
                    <a:pt x="1689019" y="1764734"/>
                  </a:lnTo>
                  <a:lnTo>
                    <a:pt x="3395511" y="1764734"/>
                  </a:lnTo>
                </a:path>
              </a:pathLst>
            </a:custGeom>
            <a:noFill/>
            <a:ln w="57150">
              <a:solidFill>
                <a:schemeClr val="accent3"/>
              </a:solidFill>
              <a:miter lim="800000"/>
              <a:headEnd/>
              <a:tailEnd/>
            </a:ln>
          </p:spPr>
          <p:txBody>
            <a:bodyPr rtlCol="0" anchor="ctr"/>
            <a:lstStyle/>
            <a:p>
              <a:pPr algn="ctr"/>
              <a:endParaRPr lang="en-US" dirty="0"/>
            </a:p>
          </p:txBody>
        </p:sp>
        <p:sp>
          <p:nvSpPr>
            <p:cNvPr id="70" name="Freeform: Shape 69">
              <a:extLst>
                <a:ext uri="{FF2B5EF4-FFF2-40B4-BE49-F238E27FC236}">
                  <a16:creationId xmlns:a16="http://schemas.microsoft.com/office/drawing/2014/main" id="{196F210A-1654-4230-99D4-9BD2FCC54841}"/>
                </a:ext>
              </a:extLst>
            </p:cNvPr>
            <p:cNvSpPr/>
            <p:nvPr/>
          </p:nvSpPr>
          <p:spPr bwMode="auto">
            <a:xfrm>
              <a:off x="3803205" y="2609485"/>
              <a:ext cx="1566711" cy="2434517"/>
            </a:xfrm>
            <a:custGeom>
              <a:avLst/>
              <a:gdLst>
                <a:gd name="connsiteX0" fmla="*/ 0 w 1566711"/>
                <a:gd name="connsiteY0" fmla="*/ 0 h 2434517"/>
                <a:gd name="connsiteX1" fmla="*/ 163078 w 1566711"/>
                <a:gd name="connsiteY1" fmla="*/ 0 h 2434517"/>
                <a:gd name="connsiteX2" fmla="*/ 163078 w 1566711"/>
                <a:gd name="connsiteY2" fmla="*/ 326155 h 2434517"/>
                <a:gd name="connsiteX3" fmla="*/ 489233 w 1566711"/>
                <a:gd name="connsiteY3" fmla="*/ 326155 h 2434517"/>
                <a:gd name="connsiteX4" fmla="*/ 489233 w 1566711"/>
                <a:gd name="connsiteY4" fmla="*/ 681432 h 2434517"/>
                <a:gd name="connsiteX5" fmla="*/ 518354 w 1566711"/>
                <a:gd name="connsiteY5" fmla="*/ 681432 h 2434517"/>
                <a:gd name="connsiteX6" fmla="*/ 518354 w 1566711"/>
                <a:gd name="connsiteY6" fmla="*/ 1001763 h 2434517"/>
                <a:gd name="connsiteX7" fmla="*/ 832861 w 1566711"/>
                <a:gd name="connsiteY7" fmla="*/ 1001763 h 2434517"/>
                <a:gd name="connsiteX8" fmla="*/ 832861 w 1566711"/>
                <a:gd name="connsiteY8" fmla="*/ 1380336 h 2434517"/>
                <a:gd name="connsiteX9" fmla="*/ 1141544 w 1566711"/>
                <a:gd name="connsiteY9" fmla="*/ 1380336 h 2434517"/>
                <a:gd name="connsiteX10" fmla="*/ 1141544 w 1566711"/>
                <a:gd name="connsiteY10" fmla="*/ 1910339 h 2434517"/>
                <a:gd name="connsiteX11" fmla="*/ 1566711 w 1566711"/>
                <a:gd name="connsiteY11" fmla="*/ 1910339 h 2434517"/>
                <a:gd name="connsiteX12" fmla="*/ 1566711 w 1566711"/>
                <a:gd name="connsiteY12" fmla="*/ 2434517 h 2434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6711" h="2434517">
                  <a:moveTo>
                    <a:pt x="0" y="0"/>
                  </a:moveTo>
                  <a:lnTo>
                    <a:pt x="163078" y="0"/>
                  </a:lnTo>
                  <a:lnTo>
                    <a:pt x="163078" y="326155"/>
                  </a:lnTo>
                  <a:lnTo>
                    <a:pt x="489233" y="326155"/>
                  </a:lnTo>
                  <a:lnTo>
                    <a:pt x="489233" y="681432"/>
                  </a:lnTo>
                  <a:lnTo>
                    <a:pt x="518354" y="681432"/>
                  </a:lnTo>
                  <a:lnTo>
                    <a:pt x="518354" y="1001763"/>
                  </a:lnTo>
                  <a:lnTo>
                    <a:pt x="832861" y="1001763"/>
                  </a:lnTo>
                  <a:lnTo>
                    <a:pt x="832861" y="1380336"/>
                  </a:lnTo>
                  <a:lnTo>
                    <a:pt x="1141544" y="1380336"/>
                  </a:lnTo>
                  <a:lnTo>
                    <a:pt x="1141544" y="1910339"/>
                  </a:lnTo>
                  <a:lnTo>
                    <a:pt x="1566711" y="1910339"/>
                  </a:lnTo>
                  <a:lnTo>
                    <a:pt x="1566711" y="2434517"/>
                  </a:lnTo>
                </a:path>
              </a:pathLst>
            </a:custGeom>
            <a:noFill/>
            <a:ln w="57150">
              <a:solidFill>
                <a:schemeClr val="accent4"/>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2C706AA7-E33A-4627-9927-C75532CD7DBF}"/>
                </a:ext>
              </a:extLst>
            </p:cNvPr>
            <p:cNvSpPr/>
            <p:nvPr/>
          </p:nvSpPr>
          <p:spPr bwMode="auto">
            <a:xfrm>
              <a:off x="3785732" y="2603661"/>
              <a:ext cx="2545178" cy="2079241"/>
            </a:xfrm>
            <a:custGeom>
              <a:avLst/>
              <a:gdLst>
                <a:gd name="connsiteX0" fmla="*/ 0 w 2545178"/>
                <a:gd name="connsiteY0" fmla="*/ 0 h 2079241"/>
                <a:gd name="connsiteX1" fmla="*/ 349453 w 2545178"/>
                <a:gd name="connsiteY1" fmla="*/ 0 h 2079241"/>
                <a:gd name="connsiteX2" fmla="*/ 349453 w 2545178"/>
                <a:gd name="connsiteY2" fmla="*/ 215495 h 2079241"/>
                <a:gd name="connsiteX3" fmla="*/ 401871 w 2545178"/>
                <a:gd name="connsiteY3" fmla="*/ 215495 h 2079241"/>
                <a:gd name="connsiteX4" fmla="*/ 401871 w 2545178"/>
                <a:gd name="connsiteY4" fmla="*/ 396046 h 2079241"/>
                <a:gd name="connsiteX5" fmla="*/ 436816 w 2545178"/>
                <a:gd name="connsiteY5" fmla="*/ 396046 h 2079241"/>
                <a:gd name="connsiteX6" fmla="*/ 436816 w 2545178"/>
                <a:gd name="connsiteY6" fmla="*/ 640662 h 2079241"/>
                <a:gd name="connsiteX7" fmla="*/ 495058 w 2545178"/>
                <a:gd name="connsiteY7" fmla="*/ 640662 h 2079241"/>
                <a:gd name="connsiteX8" fmla="*/ 495058 w 2545178"/>
                <a:gd name="connsiteY8" fmla="*/ 797916 h 2079241"/>
                <a:gd name="connsiteX9" fmla="*/ 594069 w 2545178"/>
                <a:gd name="connsiteY9" fmla="*/ 797916 h 2079241"/>
                <a:gd name="connsiteX10" fmla="*/ 594069 w 2545178"/>
                <a:gd name="connsiteY10" fmla="*/ 1019235 h 2079241"/>
                <a:gd name="connsiteX11" fmla="*/ 698905 w 2545178"/>
                <a:gd name="connsiteY11" fmla="*/ 1019235 h 2079241"/>
                <a:gd name="connsiteX12" fmla="*/ 698905 w 2545178"/>
                <a:gd name="connsiteY12" fmla="*/ 1269676 h 2079241"/>
                <a:gd name="connsiteX13" fmla="*/ 861983 w 2545178"/>
                <a:gd name="connsiteY13" fmla="*/ 1269676 h 2079241"/>
                <a:gd name="connsiteX14" fmla="*/ 861983 w 2545178"/>
                <a:gd name="connsiteY14" fmla="*/ 1525941 h 2079241"/>
                <a:gd name="connsiteX15" fmla="*/ 896928 w 2545178"/>
                <a:gd name="connsiteY15" fmla="*/ 1525941 h 2079241"/>
                <a:gd name="connsiteX16" fmla="*/ 896928 w 2545178"/>
                <a:gd name="connsiteY16" fmla="*/ 1747261 h 2079241"/>
                <a:gd name="connsiteX17" fmla="*/ 1316271 w 2545178"/>
                <a:gd name="connsiteY17" fmla="*/ 1747261 h 2079241"/>
                <a:gd name="connsiteX18" fmla="*/ 1316271 w 2545178"/>
                <a:gd name="connsiteY18" fmla="*/ 2079241 h 2079241"/>
                <a:gd name="connsiteX19" fmla="*/ 2545178 w 2545178"/>
                <a:gd name="connsiteY19" fmla="*/ 2079241 h 207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45178" h="2079241">
                  <a:moveTo>
                    <a:pt x="0" y="0"/>
                  </a:moveTo>
                  <a:lnTo>
                    <a:pt x="349453" y="0"/>
                  </a:lnTo>
                  <a:lnTo>
                    <a:pt x="349453" y="215495"/>
                  </a:lnTo>
                  <a:lnTo>
                    <a:pt x="401871" y="215495"/>
                  </a:lnTo>
                  <a:lnTo>
                    <a:pt x="401871" y="396046"/>
                  </a:lnTo>
                  <a:lnTo>
                    <a:pt x="436816" y="396046"/>
                  </a:lnTo>
                  <a:lnTo>
                    <a:pt x="436816" y="640662"/>
                  </a:lnTo>
                  <a:lnTo>
                    <a:pt x="495058" y="640662"/>
                  </a:lnTo>
                  <a:lnTo>
                    <a:pt x="495058" y="797916"/>
                  </a:lnTo>
                  <a:lnTo>
                    <a:pt x="594069" y="797916"/>
                  </a:lnTo>
                  <a:lnTo>
                    <a:pt x="594069" y="1019235"/>
                  </a:lnTo>
                  <a:lnTo>
                    <a:pt x="698905" y="1019235"/>
                  </a:lnTo>
                  <a:lnTo>
                    <a:pt x="698905" y="1269676"/>
                  </a:lnTo>
                  <a:lnTo>
                    <a:pt x="861983" y="1269676"/>
                  </a:lnTo>
                  <a:lnTo>
                    <a:pt x="861983" y="1525941"/>
                  </a:lnTo>
                  <a:lnTo>
                    <a:pt x="896928" y="1525941"/>
                  </a:lnTo>
                  <a:lnTo>
                    <a:pt x="896928" y="1747261"/>
                  </a:lnTo>
                  <a:lnTo>
                    <a:pt x="1316271" y="1747261"/>
                  </a:lnTo>
                  <a:lnTo>
                    <a:pt x="1316271" y="2079241"/>
                  </a:lnTo>
                  <a:lnTo>
                    <a:pt x="2545178" y="2079241"/>
                  </a:lnTo>
                </a:path>
              </a:pathLst>
            </a:custGeom>
            <a:noFill/>
            <a:ln w="57150">
              <a:solidFill>
                <a:schemeClr val="accent6">
                  <a:lumMod val="60000"/>
                  <a:lumOff val="40000"/>
                </a:schemeClr>
              </a:solidFill>
              <a:miter lim="800000"/>
              <a:headEnd/>
              <a:tailEnd/>
            </a:ln>
          </p:spPr>
          <p:txBody>
            <a:bodyPr rtlCol="0" anchor="ctr"/>
            <a:lstStyle/>
            <a:p>
              <a:pPr algn="ctr"/>
              <a:endParaRPr lang="en-US" dirty="0"/>
            </a:p>
          </p:txBody>
        </p:sp>
        <p:grpSp>
          <p:nvGrpSpPr>
            <p:cNvPr id="76" name="Group 75">
              <a:extLst>
                <a:ext uri="{FF2B5EF4-FFF2-40B4-BE49-F238E27FC236}">
                  <a16:creationId xmlns:a16="http://schemas.microsoft.com/office/drawing/2014/main" id="{6633DE22-93AF-435D-9293-0BE73311BB3A}"/>
                </a:ext>
              </a:extLst>
            </p:cNvPr>
            <p:cNvGrpSpPr/>
            <p:nvPr/>
          </p:nvGrpSpPr>
          <p:grpSpPr>
            <a:xfrm>
              <a:off x="3863164" y="2545362"/>
              <a:ext cx="130634" cy="119032"/>
              <a:chOff x="8698859" y="4341756"/>
              <a:chExt cx="88602" cy="141782"/>
            </a:xfrm>
          </p:grpSpPr>
          <p:cxnSp>
            <p:nvCxnSpPr>
              <p:cNvPr id="74" name="Straight Connector 73">
                <a:extLst>
                  <a:ext uri="{FF2B5EF4-FFF2-40B4-BE49-F238E27FC236}">
                    <a16:creationId xmlns:a16="http://schemas.microsoft.com/office/drawing/2014/main" id="{9D8A3465-2B10-460E-95EC-CDD0E5059BAF}"/>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679B1E7-1293-49BF-8225-5BD218E2E590}"/>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5EDDD37D-BA20-46C0-AB74-9BDF323095C4}"/>
                </a:ext>
              </a:extLst>
            </p:cNvPr>
            <p:cNvGrpSpPr/>
            <p:nvPr/>
          </p:nvGrpSpPr>
          <p:grpSpPr>
            <a:xfrm>
              <a:off x="4307995" y="2553016"/>
              <a:ext cx="130634" cy="119032"/>
              <a:chOff x="8698859" y="4341756"/>
              <a:chExt cx="88602" cy="141782"/>
            </a:xfrm>
          </p:grpSpPr>
          <p:cxnSp>
            <p:nvCxnSpPr>
              <p:cNvPr id="78" name="Straight Connector 77">
                <a:extLst>
                  <a:ext uri="{FF2B5EF4-FFF2-40B4-BE49-F238E27FC236}">
                    <a16:creationId xmlns:a16="http://schemas.microsoft.com/office/drawing/2014/main" id="{C04DB465-547C-43C2-AD06-95294410B729}"/>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F976A53-B3CB-4434-97BC-835963615F5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FF7D65FD-369F-4DED-A027-6864ABEF1B98}"/>
                </a:ext>
              </a:extLst>
            </p:cNvPr>
            <p:cNvGrpSpPr/>
            <p:nvPr/>
          </p:nvGrpSpPr>
          <p:grpSpPr>
            <a:xfrm>
              <a:off x="4328611" y="2551939"/>
              <a:ext cx="130634" cy="119032"/>
              <a:chOff x="8698859" y="4341756"/>
              <a:chExt cx="88602" cy="141782"/>
            </a:xfrm>
          </p:grpSpPr>
          <p:cxnSp>
            <p:nvCxnSpPr>
              <p:cNvPr id="81" name="Straight Connector 80">
                <a:extLst>
                  <a:ext uri="{FF2B5EF4-FFF2-40B4-BE49-F238E27FC236}">
                    <a16:creationId xmlns:a16="http://schemas.microsoft.com/office/drawing/2014/main" id="{EBBEAC0F-BFFB-4390-9447-1468CF44E8E7}"/>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FA72811-14EA-4503-91B2-0B1569C138E1}"/>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DDAF95F7-0552-4FF6-B161-C6DD3A41AACB}"/>
                </a:ext>
              </a:extLst>
            </p:cNvPr>
            <p:cNvGrpSpPr/>
            <p:nvPr/>
          </p:nvGrpSpPr>
          <p:grpSpPr>
            <a:xfrm>
              <a:off x="4796266" y="2838216"/>
              <a:ext cx="130634" cy="119032"/>
              <a:chOff x="8698859" y="4341756"/>
              <a:chExt cx="88602" cy="141782"/>
            </a:xfrm>
          </p:grpSpPr>
          <p:cxnSp>
            <p:nvCxnSpPr>
              <p:cNvPr id="84" name="Straight Connector 83">
                <a:extLst>
                  <a:ext uri="{FF2B5EF4-FFF2-40B4-BE49-F238E27FC236}">
                    <a16:creationId xmlns:a16="http://schemas.microsoft.com/office/drawing/2014/main" id="{08650F82-5600-4A8B-BB37-3CE0AF4C9D37}"/>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4A2C0B8-8844-4176-B3B2-3DFD3E27FF18}"/>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749AD700-9DA7-4AD8-AFB5-E8E45270D0AC}"/>
                </a:ext>
              </a:extLst>
            </p:cNvPr>
            <p:cNvGrpSpPr/>
            <p:nvPr/>
          </p:nvGrpSpPr>
          <p:grpSpPr>
            <a:xfrm>
              <a:off x="4880805" y="2921650"/>
              <a:ext cx="130634" cy="119032"/>
              <a:chOff x="8698859" y="4341756"/>
              <a:chExt cx="88602" cy="141782"/>
            </a:xfrm>
          </p:grpSpPr>
          <p:cxnSp>
            <p:nvCxnSpPr>
              <p:cNvPr id="87" name="Straight Connector 86">
                <a:extLst>
                  <a:ext uri="{FF2B5EF4-FFF2-40B4-BE49-F238E27FC236}">
                    <a16:creationId xmlns:a16="http://schemas.microsoft.com/office/drawing/2014/main" id="{8E5931E7-100B-434C-B229-4E9324B3C622}"/>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BD6F65C-6D16-4B5F-857E-BF967C0798E0}"/>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68E7F56C-0C10-4865-97F7-25B92A799CDF}"/>
                </a:ext>
              </a:extLst>
            </p:cNvPr>
            <p:cNvGrpSpPr/>
            <p:nvPr/>
          </p:nvGrpSpPr>
          <p:grpSpPr>
            <a:xfrm>
              <a:off x="4914810" y="2921650"/>
              <a:ext cx="130634" cy="119032"/>
              <a:chOff x="8698859" y="4341756"/>
              <a:chExt cx="88602" cy="141782"/>
            </a:xfrm>
          </p:grpSpPr>
          <p:cxnSp>
            <p:nvCxnSpPr>
              <p:cNvPr id="90" name="Straight Connector 89">
                <a:extLst>
                  <a:ext uri="{FF2B5EF4-FFF2-40B4-BE49-F238E27FC236}">
                    <a16:creationId xmlns:a16="http://schemas.microsoft.com/office/drawing/2014/main" id="{69C0497B-3155-4AC8-A361-8F4AA1C8A8E9}"/>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6054D3B-CDD9-48EA-BD07-E5067CEF780D}"/>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F17D362C-F05C-45D5-A386-5A5E10253281}"/>
                </a:ext>
              </a:extLst>
            </p:cNvPr>
            <p:cNvGrpSpPr/>
            <p:nvPr/>
          </p:nvGrpSpPr>
          <p:grpSpPr>
            <a:xfrm>
              <a:off x="4959251" y="2921650"/>
              <a:ext cx="130634" cy="119032"/>
              <a:chOff x="8698859" y="4341756"/>
              <a:chExt cx="88602" cy="141782"/>
            </a:xfrm>
          </p:grpSpPr>
          <p:cxnSp>
            <p:nvCxnSpPr>
              <p:cNvPr id="93" name="Straight Connector 92">
                <a:extLst>
                  <a:ext uri="{FF2B5EF4-FFF2-40B4-BE49-F238E27FC236}">
                    <a16:creationId xmlns:a16="http://schemas.microsoft.com/office/drawing/2014/main" id="{CD31369D-D665-4722-8403-2666068D9BA7}"/>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F6E5591-34A6-4F0B-B228-9F25A1BED68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2E0925F6-D642-4D5E-A516-4E3CE724B8B0}"/>
                </a:ext>
              </a:extLst>
            </p:cNvPr>
            <p:cNvGrpSpPr/>
            <p:nvPr/>
          </p:nvGrpSpPr>
          <p:grpSpPr>
            <a:xfrm>
              <a:off x="5124027" y="2921650"/>
              <a:ext cx="130634" cy="119032"/>
              <a:chOff x="8698859" y="4341756"/>
              <a:chExt cx="88602" cy="141782"/>
            </a:xfrm>
          </p:grpSpPr>
          <p:cxnSp>
            <p:nvCxnSpPr>
              <p:cNvPr id="96" name="Straight Connector 95">
                <a:extLst>
                  <a:ext uri="{FF2B5EF4-FFF2-40B4-BE49-F238E27FC236}">
                    <a16:creationId xmlns:a16="http://schemas.microsoft.com/office/drawing/2014/main" id="{CBFCF29A-5661-4F65-8DD2-9B7DB992D8D8}"/>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DB38E6A-E6C1-4077-9AE0-9A19E5D95C37}"/>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44017719-5FC0-415F-BA4E-D73BF79D82E4}"/>
                </a:ext>
              </a:extLst>
            </p:cNvPr>
            <p:cNvGrpSpPr/>
            <p:nvPr/>
          </p:nvGrpSpPr>
          <p:grpSpPr>
            <a:xfrm>
              <a:off x="5294642" y="2921650"/>
              <a:ext cx="130634" cy="119032"/>
              <a:chOff x="8698859" y="4341756"/>
              <a:chExt cx="88602" cy="141782"/>
            </a:xfrm>
          </p:grpSpPr>
          <p:cxnSp>
            <p:nvCxnSpPr>
              <p:cNvPr id="99" name="Straight Connector 98">
                <a:extLst>
                  <a:ext uri="{FF2B5EF4-FFF2-40B4-BE49-F238E27FC236}">
                    <a16:creationId xmlns:a16="http://schemas.microsoft.com/office/drawing/2014/main" id="{17058959-0585-44BC-8608-A5C8D217B77E}"/>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A3E3E23-0085-41C1-99D7-4385D737BB6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12A5CD93-3AFC-44BA-83CD-E8224A012E80}"/>
                </a:ext>
              </a:extLst>
            </p:cNvPr>
            <p:cNvGrpSpPr/>
            <p:nvPr/>
          </p:nvGrpSpPr>
          <p:grpSpPr>
            <a:xfrm>
              <a:off x="5754362" y="2921650"/>
              <a:ext cx="130634" cy="119032"/>
              <a:chOff x="8698859" y="4341756"/>
              <a:chExt cx="88602" cy="141782"/>
            </a:xfrm>
          </p:grpSpPr>
          <p:cxnSp>
            <p:nvCxnSpPr>
              <p:cNvPr id="102" name="Straight Connector 101">
                <a:extLst>
                  <a:ext uri="{FF2B5EF4-FFF2-40B4-BE49-F238E27FC236}">
                    <a16:creationId xmlns:a16="http://schemas.microsoft.com/office/drawing/2014/main" id="{C35B23F1-8766-483F-92C9-BF3603B43A9C}"/>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D4BE023-0446-4161-8F4C-49B5BE3DF1B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226B74C1-1911-477F-AB54-C1A48DB81005}"/>
                </a:ext>
              </a:extLst>
            </p:cNvPr>
            <p:cNvGrpSpPr/>
            <p:nvPr/>
          </p:nvGrpSpPr>
          <p:grpSpPr>
            <a:xfrm>
              <a:off x="5863137" y="2921650"/>
              <a:ext cx="130634" cy="119032"/>
              <a:chOff x="8698859" y="4341756"/>
              <a:chExt cx="88602" cy="141782"/>
            </a:xfrm>
          </p:grpSpPr>
          <p:cxnSp>
            <p:nvCxnSpPr>
              <p:cNvPr id="106" name="Straight Connector 105">
                <a:extLst>
                  <a:ext uri="{FF2B5EF4-FFF2-40B4-BE49-F238E27FC236}">
                    <a16:creationId xmlns:a16="http://schemas.microsoft.com/office/drawing/2014/main" id="{3DF08A31-6017-483D-8F86-69BA282ACC06}"/>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F72CB2A-78E1-4A3E-ADA7-4A763325FF3E}"/>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AE959389-D409-4ECB-8565-52A29AF3537F}"/>
                </a:ext>
              </a:extLst>
            </p:cNvPr>
            <p:cNvGrpSpPr/>
            <p:nvPr/>
          </p:nvGrpSpPr>
          <p:grpSpPr>
            <a:xfrm>
              <a:off x="6038505" y="2921650"/>
              <a:ext cx="130634" cy="119032"/>
              <a:chOff x="8698859" y="4341756"/>
              <a:chExt cx="88602" cy="141782"/>
            </a:xfrm>
          </p:grpSpPr>
          <p:cxnSp>
            <p:nvCxnSpPr>
              <p:cNvPr id="109" name="Straight Connector 108">
                <a:extLst>
                  <a:ext uri="{FF2B5EF4-FFF2-40B4-BE49-F238E27FC236}">
                    <a16:creationId xmlns:a16="http://schemas.microsoft.com/office/drawing/2014/main" id="{3375C33E-8C4E-4315-A215-14AC21C9DBDB}"/>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60AD4BC-2B92-4AC9-BDB0-C29FB258F487}"/>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3469C623-3530-4D71-8DDE-33674917BC6E}"/>
                </a:ext>
              </a:extLst>
            </p:cNvPr>
            <p:cNvGrpSpPr/>
            <p:nvPr/>
          </p:nvGrpSpPr>
          <p:grpSpPr>
            <a:xfrm>
              <a:off x="6067597" y="2921650"/>
              <a:ext cx="130634" cy="119032"/>
              <a:chOff x="8698859" y="4341756"/>
              <a:chExt cx="88602" cy="141782"/>
            </a:xfrm>
          </p:grpSpPr>
          <p:cxnSp>
            <p:nvCxnSpPr>
              <p:cNvPr id="112" name="Straight Connector 111">
                <a:extLst>
                  <a:ext uri="{FF2B5EF4-FFF2-40B4-BE49-F238E27FC236}">
                    <a16:creationId xmlns:a16="http://schemas.microsoft.com/office/drawing/2014/main" id="{9A1D1999-4530-421D-8408-3A0CD01B7DBA}"/>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99B6EF7-B185-416B-BD9C-9230DC9698F8}"/>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8730DA15-EEDA-4D9F-AB90-4067A4466721}"/>
                </a:ext>
              </a:extLst>
            </p:cNvPr>
            <p:cNvGrpSpPr/>
            <p:nvPr/>
          </p:nvGrpSpPr>
          <p:grpSpPr>
            <a:xfrm>
              <a:off x="6091732" y="2921650"/>
              <a:ext cx="130634" cy="119032"/>
              <a:chOff x="8698859" y="4341756"/>
              <a:chExt cx="88602" cy="141782"/>
            </a:xfrm>
          </p:grpSpPr>
          <p:cxnSp>
            <p:nvCxnSpPr>
              <p:cNvPr id="115" name="Straight Connector 114">
                <a:extLst>
                  <a:ext uri="{FF2B5EF4-FFF2-40B4-BE49-F238E27FC236}">
                    <a16:creationId xmlns:a16="http://schemas.microsoft.com/office/drawing/2014/main" id="{9B29C6CF-C60E-4D1B-9FD5-6661D6089BFF}"/>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2738C41-DF35-4753-AD31-DFEC2B3A6391}"/>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283FC102-6133-452B-AC2F-E336DDA321DC}"/>
                </a:ext>
              </a:extLst>
            </p:cNvPr>
            <p:cNvGrpSpPr/>
            <p:nvPr/>
          </p:nvGrpSpPr>
          <p:grpSpPr>
            <a:xfrm>
              <a:off x="6313882" y="2921650"/>
              <a:ext cx="130634" cy="119032"/>
              <a:chOff x="8698859" y="4341756"/>
              <a:chExt cx="88602" cy="141782"/>
            </a:xfrm>
          </p:grpSpPr>
          <p:cxnSp>
            <p:nvCxnSpPr>
              <p:cNvPr id="118" name="Straight Connector 117">
                <a:extLst>
                  <a:ext uri="{FF2B5EF4-FFF2-40B4-BE49-F238E27FC236}">
                    <a16:creationId xmlns:a16="http://schemas.microsoft.com/office/drawing/2014/main" id="{2691F0C5-9B14-46F3-A8D6-80ABEC8BB2F5}"/>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DF9AC53-525F-4A97-A72C-A396D91FC9FE}"/>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1683539B-1169-4AE1-B5D0-E7D7319932DF}"/>
                </a:ext>
              </a:extLst>
            </p:cNvPr>
            <p:cNvGrpSpPr/>
            <p:nvPr/>
          </p:nvGrpSpPr>
          <p:grpSpPr>
            <a:xfrm>
              <a:off x="6386849" y="2921650"/>
              <a:ext cx="130634" cy="119032"/>
              <a:chOff x="8698859" y="4341756"/>
              <a:chExt cx="88602" cy="141782"/>
            </a:xfrm>
          </p:grpSpPr>
          <p:cxnSp>
            <p:nvCxnSpPr>
              <p:cNvPr id="121" name="Straight Connector 120">
                <a:extLst>
                  <a:ext uri="{FF2B5EF4-FFF2-40B4-BE49-F238E27FC236}">
                    <a16:creationId xmlns:a16="http://schemas.microsoft.com/office/drawing/2014/main" id="{2FC3B022-44A8-4DE2-AE96-3B116CF8997B}"/>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C27DACD-73E5-4490-8517-466F013C6450}"/>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346CAB87-9C65-4AB1-AB48-481531216461}"/>
                </a:ext>
              </a:extLst>
            </p:cNvPr>
            <p:cNvGrpSpPr/>
            <p:nvPr/>
          </p:nvGrpSpPr>
          <p:grpSpPr>
            <a:xfrm>
              <a:off x="6548969" y="2921650"/>
              <a:ext cx="130634" cy="119032"/>
              <a:chOff x="8698859" y="4341756"/>
              <a:chExt cx="88602" cy="141782"/>
            </a:xfrm>
          </p:grpSpPr>
          <p:cxnSp>
            <p:nvCxnSpPr>
              <p:cNvPr id="124" name="Straight Connector 123">
                <a:extLst>
                  <a:ext uri="{FF2B5EF4-FFF2-40B4-BE49-F238E27FC236}">
                    <a16:creationId xmlns:a16="http://schemas.microsoft.com/office/drawing/2014/main" id="{3B654AE6-9CA2-43BC-98E0-304E9E63A2F5}"/>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6C5D3E0-9781-4D43-AF60-2D6F836A43EC}"/>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18A91549-C3F3-4D76-AEC0-90CDD5EB86BE}"/>
                </a:ext>
              </a:extLst>
            </p:cNvPr>
            <p:cNvGrpSpPr/>
            <p:nvPr/>
          </p:nvGrpSpPr>
          <p:grpSpPr>
            <a:xfrm>
              <a:off x="6719839" y="2921650"/>
              <a:ext cx="130634" cy="119032"/>
              <a:chOff x="8698859" y="4341756"/>
              <a:chExt cx="88602" cy="141782"/>
            </a:xfrm>
          </p:grpSpPr>
          <p:cxnSp>
            <p:nvCxnSpPr>
              <p:cNvPr id="127" name="Straight Connector 126">
                <a:extLst>
                  <a:ext uri="{FF2B5EF4-FFF2-40B4-BE49-F238E27FC236}">
                    <a16:creationId xmlns:a16="http://schemas.microsoft.com/office/drawing/2014/main" id="{C6B9CA78-5D39-4919-AF81-5B22522F5F5B}"/>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52857B1-1158-45D4-B27C-9B224A57D85D}"/>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540ED841-FFEF-4E9A-B8E9-08C36C004F3A}"/>
                </a:ext>
              </a:extLst>
            </p:cNvPr>
            <p:cNvGrpSpPr/>
            <p:nvPr/>
          </p:nvGrpSpPr>
          <p:grpSpPr>
            <a:xfrm>
              <a:off x="6797012" y="2921650"/>
              <a:ext cx="130634" cy="119032"/>
              <a:chOff x="8698859" y="4341756"/>
              <a:chExt cx="88602" cy="141782"/>
            </a:xfrm>
          </p:grpSpPr>
          <p:cxnSp>
            <p:nvCxnSpPr>
              <p:cNvPr id="130" name="Straight Connector 129">
                <a:extLst>
                  <a:ext uri="{FF2B5EF4-FFF2-40B4-BE49-F238E27FC236}">
                    <a16:creationId xmlns:a16="http://schemas.microsoft.com/office/drawing/2014/main" id="{E7240AB8-AC50-4629-9D78-810FF969AEB0}"/>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B99E5E5-3283-482D-9BEC-E321EC27A2C4}"/>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0C534398-57C4-4BEA-8893-1843EF23D124}"/>
                </a:ext>
              </a:extLst>
            </p:cNvPr>
            <p:cNvGrpSpPr/>
            <p:nvPr/>
          </p:nvGrpSpPr>
          <p:grpSpPr>
            <a:xfrm>
              <a:off x="7258654" y="2921650"/>
              <a:ext cx="130634" cy="119032"/>
              <a:chOff x="8698859" y="4341756"/>
              <a:chExt cx="88602" cy="141782"/>
            </a:xfrm>
          </p:grpSpPr>
          <p:cxnSp>
            <p:nvCxnSpPr>
              <p:cNvPr id="133" name="Straight Connector 132">
                <a:extLst>
                  <a:ext uri="{FF2B5EF4-FFF2-40B4-BE49-F238E27FC236}">
                    <a16:creationId xmlns:a16="http://schemas.microsoft.com/office/drawing/2014/main" id="{544857E6-7147-4731-9780-6EE8FA6A8533}"/>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44E3C5F-8F99-4A71-9F18-387F4D709DB1}"/>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DB7DBFFC-B3CC-4A98-B102-3027B8F3B03A}"/>
                </a:ext>
              </a:extLst>
            </p:cNvPr>
            <p:cNvGrpSpPr/>
            <p:nvPr/>
          </p:nvGrpSpPr>
          <p:grpSpPr>
            <a:xfrm>
              <a:off x="4041338" y="2741921"/>
              <a:ext cx="130634" cy="119032"/>
              <a:chOff x="8698859" y="4341756"/>
              <a:chExt cx="88602" cy="141782"/>
            </a:xfrm>
          </p:grpSpPr>
          <p:cxnSp>
            <p:nvCxnSpPr>
              <p:cNvPr id="136" name="Straight Connector 135">
                <a:extLst>
                  <a:ext uri="{FF2B5EF4-FFF2-40B4-BE49-F238E27FC236}">
                    <a16:creationId xmlns:a16="http://schemas.microsoft.com/office/drawing/2014/main" id="{CCF4F3B3-52DF-43DB-B292-68854882F3BE}"/>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D5042F0-2DC8-4C0E-8BE2-BB4BF9CF4BFC}"/>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89A401C5-7D60-49C8-8C41-71143A63678F}"/>
                </a:ext>
              </a:extLst>
            </p:cNvPr>
            <p:cNvGrpSpPr/>
            <p:nvPr/>
          </p:nvGrpSpPr>
          <p:grpSpPr>
            <a:xfrm>
              <a:off x="4112499" y="2741921"/>
              <a:ext cx="130634" cy="119032"/>
              <a:chOff x="8698859" y="4341756"/>
              <a:chExt cx="88602" cy="141782"/>
            </a:xfrm>
          </p:grpSpPr>
          <p:cxnSp>
            <p:nvCxnSpPr>
              <p:cNvPr id="139" name="Straight Connector 138">
                <a:extLst>
                  <a:ext uri="{FF2B5EF4-FFF2-40B4-BE49-F238E27FC236}">
                    <a16:creationId xmlns:a16="http://schemas.microsoft.com/office/drawing/2014/main" id="{8A28356F-2FE2-48D6-B31A-C773CAA6BC9F}"/>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D7C812F-193F-42BB-9E29-08E9EEE026A6}"/>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10994779-555B-4A85-AFB3-9335984CC852}"/>
                </a:ext>
              </a:extLst>
            </p:cNvPr>
            <p:cNvGrpSpPr/>
            <p:nvPr/>
          </p:nvGrpSpPr>
          <p:grpSpPr>
            <a:xfrm>
              <a:off x="4242678" y="3323826"/>
              <a:ext cx="130634" cy="119032"/>
              <a:chOff x="8698859" y="4341756"/>
              <a:chExt cx="88602" cy="141782"/>
            </a:xfrm>
          </p:grpSpPr>
          <p:cxnSp>
            <p:nvCxnSpPr>
              <p:cNvPr id="142" name="Straight Connector 141">
                <a:extLst>
                  <a:ext uri="{FF2B5EF4-FFF2-40B4-BE49-F238E27FC236}">
                    <a16:creationId xmlns:a16="http://schemas.microsoft.com/office/drawing/2014/main" id="{7C41ACD0-00F7-48FE-88C6-A12942A756C3}"/>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D119B38-7AF1-43A0-AD68-128E11FE8383}"/>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6137A383-60DB-4A4F-835C-8AD314445491}"/>
                </a:ext>
              </a:extLst>
            </p:cNvPr>
            <p:cNvGrpSpPr/>
            <p:nvPr/>
          </p:nvGrpSpPr>
          <p:grpSpPr>
            <a:xfrm>
              <a:off x="4265444" y="3323826"/>
              <a:ext cx="130634" cy="119032"/>
              <a:chOff x="8698859" y="4341756"/>
              <a:chExt cx="88602" cy="141782"/>
            </a:xfrm>
          </p:grpSpPr>
          <p:cxnSp>
            <p:nvCxnSpPr>
              <p:cNvPr id="145" name="Straight Connector 144">
                <a:extLst>
                  <a:ext uri="{FF2B5EF4-FFF2-40B4-BE49-F238E27FC236}">
                    <a16:creationId xmlns:a16="http://schemas.microsoft.com/office/drawing/2014/main" id="{0C00BA6A-C2C9-4AC1-A461-A42FB3CA0ED6}"/>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0733E41-54A1-4478-ACA7-CA9FF34153D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8B8D01CC-D024-4AFB-97E8-5C8035C48E85}"/>
                </a:ext>
              </a:extLst>
            </p:cNvPr>
            <p:cNvGrpSpPr/>
            <p:nvPr/>
          </p:nvGrpSpPr>
          <p:grpSpPr>
            <a:xfrm>
              <a:off x="4254898" y="3530955"/>
              <a:ext cx="130634" cy="119032"/>
              <a:chOff x="8698859" y="4341756"/>
              <a:chExt cx="88602" cy="141782"/>
            </a:xfrm>
          </p:grpSpPr>
          <p:cxnSp>
            <p:nvCxnSpPr>
              <p:cNvPr id="148" name="Straight Connector 147">
                <a:extLst>
                  <a:ext uri="{FF2B5EF4-FFF2-40B4-BE49-F238E27FC236}">
                    <a16:creationId xmlns:a16="http://schemas.microsoft.com/office/drawing/2014/main" id="{F1E44445-5719-4D19-BEEA-4B223A9BC201}"/>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823ED31-9B5E-4CCC-8759-0A65A30230F6}"/>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3C9E667F-063B-4474-8947-D0697F98D56E}"/>
                </a:ext>
              </a:extLst>
            </p:cNvPr>
            <p:cNvGrpSpPr/>
            <p:nvPr/>
          </p:nvGrpSpPr>
          <p:grpSpPr>
            <a:xfrm>
              <a:off x="4721644" y="3512746"/>
              <a:ext cx="130634" cy="119032"/>
              <a:chOff x="8698859" y="4341756"/>
              <a:chExt cx="88602" cy="141782"/>
            </a:xfrm>
          </p:grpSpPr>
          <p:cxnSp>
            <p:nvCxnSpPr>
              <p:cNvPr id="151" name="Straight Connector 150">
                <a:extLst>
                  <a:ext uri="{FF2B5EF4-FFF2-40B4-BE49-F238E27FC236}">
                    <a16:creationId xmlns:a16="http://schemas.microsoft.com/office/drawing/2014/main" id="{8B9E842F-7E12-4DF4-84D5-29A785CED874}"/>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D16F806-BA5B-41AD-84FA-A5ED2903DCFE}"/>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D1F32F79-9137-4A38-A293-A356635EE247}"/>
                </a:ext>
              </a:extLst>
            </p:cNvPr>
            <p:cNvGrpSpPr/>
            <p:nvPr/>
          </p:nvGrpSpPr>
          <p:grpSpPr>
            <a:xfrm>
              <a:off x="4843764" y="3512746"/>
              <a:ext cx="130634" cy="119032"/>
              <a:chOff x="8698859" y="4341756"/>
              <a:chExt cx="88602" cy="141782"/>
            </a:xfrm>
          </p:grpSpPr>
          <p:cxnSp>
            <p:nvCxnSpPr>
              <p:cNvPr id="154" name="Straight Connector 153">
                <a:extLst>
                  <a:ext uri="{FF2B5EF4-FFF2-40B4-BE49-F238E27FC236}">
                    <a16:creationId xmlns:a16="http://schemas.microsoft.com/office/drawing/2014/main" id="{F6C2955A-B3E2-4461-B8DB-DB126706E41F}"/>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F2C3ACF-233D-4B9D-A426-A6D4E9990DE3}"/>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16B950A3-C8CC-4759-9EE2-449EF8282F07}"/>
                </a:ext>
              </a:extLst>
            </p:cNvPr>
            <p:cNvGrpSpPr/>
            <p:nvPr/>
          </p:nvGrpSpPr>
          <p:grpSpPr>
            <a:xfrm>
              <a:off x="4993004" y="3511658"/>
              <a:ext cx="130634" cy="119032"/>
              <a:chOff x="8698859" y="4341756"/>
              <a:chExt cx="88602" cy="141782"/>
            </a:xfrm>
          </p:grpSpPr>
          <p:cxnSp>
            <p:nvCxnSpPr>
              <p:cNvPr id="157" name="Straight Connector 156">
                <a:extLst>
                  <a:ext uri="{FF2B5EF4-FFF2-40B4-BE49-F238E27FC236}">
                    <a16:creationId xmlns:a16="http://schemas.microsoft.com/office/drawing/2014/main" id="{12BB5D4B-1E05-4102-97E2-D632D1427CD4}"/>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E07C4DF-CDE6-4B7C-83FB-2DC5B23259B6}"/>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6531A3CE-B781-4703-A15D-6A0535A5A161}"/>
                </a:ext>
              </a:extLst>
            </p:cNvPr>
            <p:cNvGrpSpPr/>
            <p:nvPr/>
          </p:nvGrpSpPr>
          <p:grpSpPr>
            <a:xfrm>
              <a:off x="4714538" y="3931075"/>
              <a:ext cx="130634" cy="119032"/>
              <a:chOff x="8698859" y="4341756"/>
              <a:chExt cx="88602" cy="141782"/>
            </a:xfrm>
          </p:grpSpPr>
          <p:cxnSp>
            <p:nvCxnSpPr>
              <p:cNvPr id="160" name="Straight Connector 159">
                <a:extLst>
                  <a:ext uri="{FF2B5EF4-FFF2-40B4-BE49-F238E27FC236}">
                    <a16:creationId xmlns:a16="http://schemas.microsoft.com/office/drawing/2014/main" id="{7B6010FE-DF13-4CA6-89E2-319B08D79C7C}"/>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6C82859-6374-488B-B435-B940E04B254C}"/>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F6289FAF-44C8-4C8E-9001-E2B92A4AB703}"/>
                </a:ext>
              </a:extLst>
            </p:cNvPr>
            <p:cNvGrpSpPr/>
            <p:nvPr/>
          </p:nvGrpSpPr>
          <p:grpSpPr>
            <a:xfrm>
              <a:off x="4981941" y="4293338"/>
              <a:ext cx="130634" cy="119032"/>
              <a:chOff x="8698859" y="4341756"/>
              <a:chExt cx="88602" cy="141782"/>
            </a:xfrm>
          </p:grpSpPr>
          <p:cxnSp>
            <p:nvCxnSpPr>
              <p:cNvPr id="163" name="Straight Connector 162">
                <a:extLst>
                  <a:ext uri="{FF2B5EF4-FFF2-40B4-BE49-F238E27FC236}">
                    <a16:creationId xmlns:a16="http://schemas.microsoft.com/office/drawing/2014/main" id="{C6E5CAA6-1947-420A-8544-EE142B075F12}"/>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CBE91F33-E622-4862-AE01-61869E5F0A59}"/>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CBB13D89-D94A-402B-AB80-FF6DD9D717BB}"/>
                </a:ext>
              </a:extLst>
            </p:cNvPr>
            <p:cNvGrpSpPr/>
            <p:nvPr/>
          </p:nvGrpSpPr>
          <p:grpSpPr>
            <a:xfrm>
              <a:off x="5732503" y="4311162"/>
              <a:ext cx="130634" cy="119032"/>
              <a:chOff x="8698859" y="4341756"/>
              <a:chExt cx="88602" cy="141782"/>
            </a:xfrm>
          </p:grpSpPr>
          <p:cxnSp>
            <p:nvCxnSpPr>
              <p:cNvPr id="166" name="Straight Connector 165">
                <a:extLst>
                  <a:ext uri="{FF2B5EF4-FFF2-40B4-BE49-F238E27FC236}">
                    <a16:creationId xmlns:a16="http://schemas.microsoft.com/office/drawing/2014/main" id="{40E8F13A-1D10-4125-8EE2-23CD85C26FCD}"/>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57B38D0-2A12-467C-9101-29EFFD5F984E}"/>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72D22CE4-6BED-4ABE-B778-17C0215BD23D}"/>
                </a:ext>
              </a:extLst>
            </p:cNvPr>
            <p:cNvGrpSpPr/>
            <p:nvPr/>
          </p:nvGrpSpPr>
          <p:grpSpPr>
            <a:xfrm>
              <a:off x="6746090" y="4308480"/>
              <a:ext cx="130634" cy="119032"/>
              <a:chOff x="8698859" y="4341756"/>
              <a:chExt cx="88602" cy="141782"/>
            </a:xfrm>
          </p:grpSpPr>
          <p:cxnSp>
            <p:nvCxnSpPr>
              <p:cNvPr id="169" name="Straight Connector 168">
                <a:extLst>
                  <a:ext uri="{FF2B5EF4-FFF2-40B4-BE49-F238E27FC236}">
                    <a16:creationId xmlns:a16="http://schemas.microsoft.com/office/drawing/2014/main" id="{D473F088-9475-4501-8B27-72F6C8ED648A}"/>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F60A936-D3B8-4F37-9565-E9B0619F8504}"/>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3901AB4C-EC9E-4B12-93AF-59411E4F448E}"/>
                </a:ext>
              </a:extLst>
            </p:cNvPr>
            <p:cNvGrpSpPr/>
            <p:nvPr/>
          </p:nvGrpSpPr>
          <p:grpSpPr>
            <a:xfrm>
              <a:off x="7115926" y="4310335"/>
              <a:ext cx="130634" cy="119032"/>
              <a:chOff x="8698859" y="4341756"/>
              <a:chExt cx="88602" cy="141782"/>
            </a:xfrm>
          </p:grpSpPr>
          <p:cxnSp>
            <p:nvCxnSpPr>
              <p:cNvPr id="172" name="Straight Connector 171">
                <a:extLst>
                  <a:ext uri="{FF2B5EF4-FFF2-40B4-BE49-F238E27FC236}">
                    <a16:creationId xmlns:a16="http://schemas.microsoft.com/office/drawing/2014/main" id="{0C2B5568-E113-4DC0-970A-22197B72990F}"/>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1917040-C537-49B9-823C-59ADD5485841}"/>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46DB4CBB-4179-4076-A0F1-A499C22BDD6C}"/>
                </a:ext>
              </a:extLst>
            </p:cNvPr>
            <p:cNvGrpSpPr/>
            <p:nvPr/>
          </p:nvGrpSpPr>
          <p:grpSpPr>
            <a:xfrm>
              <a:off x="5305034" y="4984776"/>
              <a:ext cx="130634" cy="119032"/>
              <a:chOff x="8698859" y="4341756"/>
              <a:chExt cx="88602" cy="141782"/>
            </a:xfrm>
          </p:grpSpPr>
          <p:cxnSp>
            <p:nvCxnSpPr>
              <p:cNvPr id="175" name="Straight Connector 174">
                <a:extLst>
                  <a:ext uri="{FF2B5EF4-FFF2-40B4-BE49-F238E27FC236}">
                    <a16:creationId xmlns:a16="http://schemas.microsoft.com/office/drawing/2014/main" id="{1A01C027-9207-4940-A3D6-2F0FD44BBA30}"/>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E7CE5EB-1C8D-479F-B8F8-A7B986F4263C}"/>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03A67BA2-BFCF-482A-ACE3-0592D9A18433}"/>
                </a:ext>
              </a:extLst>
            </p:cNvPr>
            <p:cNvGrpSpPr/>
            <p:nvPr/>
          </p:nvGrpSpPr>
          <p:grpSpPr>
            <a:xfrm>
              <a:off x="5485892" y="4625384"/>
              <a:ext cx="130634" cy="119032"/>
              <a:chOff x="8698859" y="4341756"/>
              <a:chExt cx="88602" cy="141782"/>
            </a:xfrm>
          </p:grpSpPr>
          <p:cxnSp>
            <p:nvCxnSpPr>
              <p:cNvPr id="178" name="Straight Connector 177">
                <a:extLst>
                  <a:ext uri="{FF2B5EF4-FFF2-40B4-BE49-F238E27FC236}">
                    <a16:creationId xmlns:a16="http://schemas.microsoft.com/office/drawing/2014/main" id="{C8731644-90AC-4754-923A-F23E53B152B9}"/>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D02D930-2261-4E58-A6C9-04D5D796AD4F}"/>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78CFA025-8929-4167-894C-8EA0B55B709F}"/>
                </a:ext>
              </a:extLst>
            </p:cNvPr>
            <p:cNvGrpSpPr/>
            <p:nvPr/>
          </p:nvGrpSpPr>
          <p:grpSpPr>
            <a:xfrm>
              <a:off x="5908401" y="4624537"/>
              <a:ext cx="130634" cy="119032"/>
              <a:chOff x="8698859" y="4341756"/>
              <a:chExt cx="88602" cy="141782"/>
            </a:xfrm>
          </p:grpSpPr>
          <p:cxnSp>
            <p:nvCxnSpPr>
              <p:cNvPr id="181" name="Straight Connector 180">
                <a:extLst>
                  <a:ext uri="{FF2B5EF4-FFF2-40B4-BE49-F238E27FC236}">
                    <a16:creationId xmlns:a16="http://schemas.microsoft.com/office/drawing/2014/main" id="{C67F7DE7-6E4B-4C6C-A87C-C278B21ACE7D}"/>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77C4151-B213-42EC-8162-4B336E5B6A82}"/>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74A2BD9A-FD22-4757-ADEE-DD1E605EB8E8}"/>
                </a:ext>
              </a:extLst>
            </p:cNvPr>
            <p:cNvGrpSpPr/>
            <p:nvPr/>
          </p:nvGrpSpPr>
          <p:grpSpPr>
            <a:xfrm>
              <a:off x="6266529" y="4628959"/>
              <a:ext cx="130634" cy="119032"/>
              <a:chOff x="8698859" y="4341756"/>
              <a:chExt cx="88602" cy="141782"/>
            </a:xfrm>
          </p:grpSpPr>
          <p:cxnSp>
            <p:nvCxnSpPr>
              <p:cNvPr id="184" name="Straight Connector 183">
                <a:extLst>
                  <a:ext uri="{FF2B5EF4-FFF2-40B4-BE49-F238E27FC236}">
                    <a16:creationId xmlns:a16="http://schemas.microsoft.com/office/drawing/2014/main" id="{33C5C777-4ED7-4351-B54F-20ECF86462B6}"/>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4FD8CBB-2493-4471-8F86-253E9A3B72F7}"/>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5E4E8B1E-FEE9-4C31-ACDE-0B664435F7F6}"/>
                </a:ext>
              </a:extLst>
            </p:cNvPr>
            <p:cNvGrpSpPr/>
            <p:nvPr/>
          </p:nvGrpSpPr>
          <p:grpSpPr>
            <a:xfrm>
              <a:off x="5173101" y="2921650"/>
              <a:ext cx="130634" cy="119032"/>
              <a:chOff x="8698859" y="4341756"/>
              <a:chExt cx="88602" cy="141782"/>
            </a:xfrm>
          </p:grpSpPr>
          <p:cxnSp>
            <p:nvCxnSpPr>
              <p:cNvPr id="187" name="Straight Connector 186">
                <a:extLst>
                  <a:ext uri="{FF2B5EF4-FFF2-40B4-BE49-F238E27FC236}">
                    <a16:creationId xmlns:a16="http://schemas.microsoft.com/office/drawing/2014/main" id="{58AD3055-40E9-43FB-BC23-83C98F2D3D3D}"/>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8E5106D-0091-46AE-83BE-80D4502B0278}"/>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0B938101-1480-4C7D-855E-BA0AED21B53C}"/>
                </a:ext>
              </a:extLst>
            </p:cNvPr>
            <p:cNvGrpSpPr/>
            <p:nvPr/>
          </p:nvGrpSpPr>
          <p:grpSpPr>
            <a:xfrm>
              <a:off x="5200579" y="2921650"/>
              <a:ext cx="130634" cy="119032"/>
              <a:chOff x="8698859" y="4341756"/>
              <a:chExt cx="88602" cy="141782"/>
            </a:xfrm>
          </p:grpSpPr>
          <p:cxnSp>
            <p:nvCxnSpPr>
              <p:cNvPr id="190" name="Straight Connector 189">
                <a:extLst>
                  <a:ext uri="{FF2B5EF4-FFF2-40B4-BE49-F238E27FC236}">
                    <a16:creationId xmlns:a16="http://schemas.microsoft.com/office/drawing/2014/main" id="{6456FC4D-F4E3-4DD8-953E-EA2198ED962A}"/>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5D97239-61BE-427D-92F9-086C2368798D}"/>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BA58D805-F1A5-4B3B-BFBA-359F3F9F903A}"/>
                </a:ext>
              </a:extLst>
            </p:cNvPr>
            <p:cNvGrpSpPr/>
            <p:nvPr/>
          </p:nvGrpSpPr>
          <p:grpSpPr>
            <a:xfrm>
              <a:off x="5231806" y="2921650"/>
              <a:ext cx="130634" cy="119032"/>
              <a:chOff x="8698859" y="4341756"/>
              <a:chExt cx="88602" cy="141782"/>
            </a:xfrm>
          </p:grpSpPr>
          <p:cxnSp>
            <p:nvCxnSpPr>
              <p:cNvPr id="193" name="Straight Connector 192">
                <a:extLst>
                  <a:ext uri="{FF2B5EF4-FFF2-40B4-BE49-F238E27FC236}">
                    <a16:creationId xmlns:a16="http://schemas.microsoft.com/office/drawing/2014/main" id="{9B2A1CB6-F5FA-4093-9FBE-E2431462FF28}"/>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D668DFA-294F-4F97-B396-6DD3B52F75C6}"/>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95" name="Group 194">
            <a:extLst>
              <a:ext uri="{FF2B5EF4-FFF2-40B4-BE49-F238E27FC236}">
                <a16:creationId xmlns:a16="http://schemas.microsoft.com/office/drawing/2014/main" id="{AE200AC4-5DE5-4B47-B279-463B8A8514B6}"/>
              </a:ext>
            </a:extLst>
          </p:cNvPr>
          <p:cNvGrpSpPr/>
          <p:nvPr/>
        </p:nvGrpSpPr>
        <p:grpSpPr>
          <a:xfrm>
            <a:off x="8225257" y="3796428"/>
            <a:ext cx="130634" cy="119032"/>
            <a:chOff x="8698859" y="4341756"/>
            <a:chExt cx="88602" cy="141782"/>
          </a:xfrm>
        </p:grpSpPr>
        <p:cxnSp>
          <p:nvCxnSpPr>
            <p:cNvPr id="196" name="Straight Connector 195">
              <a:extLst>
                <a:ext uri="{FF2B5EF4-FFF2-40B4-BE49-F238E27FC236}">
                  <a16:creationId xmlns:a16="http://schemas.microsoft.com/office/drawing/2014/main" id="{53B4F621-E0B8-4907-8FB0-1C832197D5CE}"/>
                </a:ext>
              </a:extLst>
            </p:cNvPr>
            <p:cNvCxnSpPr/>
            <p:nvPr/>
          </p:nvCxnSpPr>
          <p:spPr bwMode="auto">
            <a:xfrm>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113DB82-1EC1-4274-B6A0-C4C9A8FCC994}"/>
                </a:ext>
              </a:extLst>
            </p:cNvPr>
            <p:cNvCxnSpPr>
              <a:cxnSpLocks/>
            </p:cNvCxnSpPr>
            <p:nvPr/>
          </p:nvCxnSpPr>
          <p:spPr bwMode="auto">
            <a:xfrm flipH="1">
              <a:off x="8698859" y="4341756"/>
              <a:ext cx="88602" cy="141782"/>
            </a:xfrm>
            <a:prstGeom prst="line">
              <a:avLst/>
            </a:prstGeom>
            <a:noFill/>
            <a:ln w="28575" cap="flat" cmpd="sng" algn="ctr">
              <a:solidFill>
                <a:schemeClr val="bg1"/>
              </a:solidFill>
              <a:prstDash val="solid"/>
              <a:round/>
              <a:headEnd type="none" w="med" len="med"/>
              <a:tailEnd type="none" w="med" len="med"/>
            </a:ln>
            <a:effectLst/>
          </p:spPr>
        </p:cxnSp>
      </p:grpSp>
      <p:sp>
        <p:nvSpPr>
          <p:cNvPr id="199" name="Content Placeholder 4">
            <a:extLst>
              <a:ext uri="{FF2B5EF4-FFF2-40B4-BE49-F238E27FC236}">
                <a16:creationId xmlns:a16="http://schemas.microsoft.com/office/drawing/2014/main" id="{69355541-0056-4CA1-ADE6-78E5781D6D4E}"/>
              </a:ext>
            </a:extLst>
          </p:cNvPr>
          <p:cNvSpPr txBox="1">
            <a:spLocks/>
          </p:cNvSpPr>
          <p:nvPr/>
        </p:nvSpPr>
        <p:spPr bwMode="auto">
          <a:xfrm>
            <a:off x="3143102" y="1697635"/>
            <a:ext cx="4715669" cy="438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Response to Chemo in Locally Advanced Breast Cancer by Subtype (n = 72)</a:t>
            </a:r>
          </a:p>
        </p:txBody>
      </p:sp>
    </p:spTree>
    <p:extLst>
      <p:ext uri="{BB962C8B-B14F-4D97-AF65-F5344CB8AC3E}">
        <p14:creationId xmlns:p14="http://schemas.microsoft.com/office/powerpoint/2010/main" val="345666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90"/>
          <p:cNvSpPr>
            <a:spLocks noGrp="1" noChangeArrowheads="1"/>
          </p:cNvSpPr>
          <p:nvPr>
            <p:ph type="title"/>
          </p:nvPr>
        </p:nvSpPr>
        <p:spPr/>
        <p:txBody>
          <a:bodyPr/>
          <a:lstStyle/>
          <a:p>
            <a:r>
              <a:rPr lang="en-GB" dirty="0"/>
              <a:t>Adjuvant Trastuzumab Improves DFS and OS for Patients With HER2+ EBC</a:t>
            </a:r>
          </a:p>
        </p:txBody>
      </p:sp>
      <p:sp>
        <p:nvSpPr>
          <p:cNvPr id="15" name="Text Box 11">
            <a:extLst>
              <a:ext uri="{FF2B5EF4-FFF2-40B4-BE49-F238E27FC236}">
                <a16:creationId xmlns:a16="http://schemas.microsoft.com/office/drawing/2014/main" id="{4E96CD99-F370-4FB0-8760-BCACD4E6383A}"/>
              </a:ext>
            </a:extLst>
          </p:cNvPr>
          <p:cNvSpPr txBox="1">
            <a:spLocks noChangeArrowheads="1"/>
          </p:cNvSpPr>
          <p:nvPr/>
        </p:nvSpPr>
        <p:spPr bwMode="auto">
          <a:xfrm>
            <a:off x="414339" y="6016408"/>
            <a:ext cx="87820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1. Piccart-Gebhart. NEJM. 2005;353:1659. 2. Smith. Lancet. 2007;369:29. 3. Gianni. Lancet Oncol. 2011;12:236. 4. Goldhirsch. SABCS 2012. Abstr S5-2. 5. Cameron. Lancet. 2017;389:25. 6. Romond. NEJM. 2005;353:1673. 7. Perez. JCO. 2011;29:3366. 8. Romond. SABCS 2012. Abstr S5-5. 9. Slamon. NEJM. 2011;365:1273. 10. </a:t>
            </a:r>
            <a:r>
              <a:rPr lang="it-IT" altLang="en-US" sz="1200" b="0" dirty="0">
                <a:solidFill>
                  <a:schemeClr val="bg2"/>
                </a:solidFill>
                <a:latin typeface="Calibri" panose="020F0502020204030204" pitchFamily="34" charset="0"/>
              </a:rPr>
              <a:t>Slamon. SABCS 2015. Abstr S5-04. </a:t>
            </a:r>
            <a:endParaRPr lang="da-DK"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B59AC882-0E5C-4559-841A-62F93E718F14}"/>
              </a:ext>
            </a:extLst>
          </p:cNvPr>
          <p:cNvGrpSpPr>
            <a:grpSpLocks/>
          </p:cNvGrpSpPr>
          <p:nvPr/>
        </p:nvGrpSpPr>
        <p:grpSpPr bwMode="auto">
          <a:xfrm>
            <a:off x="9389569" y="6207225"/>
            <a:ext cx="2488502" cy="447822"/>
            <a:chOff x="9527309" y="3551529"/>
            <a:chExt cx="2488502" cy="448324"/>
          </a:xfrm>
        </p:grpSpPr>
        <p:pic>
          <p:nvPicPr>
            <p:cNvPr id="9" name="Picture 9">
              <a:extLst>
                <a:ext uri="{FF2B5EF4-FFF2-40B4-BE49-F238E27FC236}">
                  <a16:creationId xmlns:a16="http://schemas.microsoft.com/office/drawing/2014/main" id="{59FC5060-4423-494D-A9ED-437DB3356CB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4B2588A-CDED-4B15-BE34-8BB38FF697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100">
            <a:extLst>
              <a:ext uri="{FF2B5EF4-FFF2-40B4-BE49-F238E27FC236}">
                <a16:creationId xmlns:a16="http://schemas.microsoft.com/office/drawing/2014/main" id="{70F50ED2-E736-4BAC-8FAC-B333E8159FF0}"/>
              </a:ext>
            </a:extLst>
          </p:cNvPr>
          <p:cNvGraphicFramePr>
            <a:graphicFrameLocks/>
          </p:cNvGraphicFramePr>
          <p:nvPr/>
        </p:nvGraphicFramePr>
        <p:xfrm>
          <a:off x="728281" y="1604963"/>
          <a:ext cx="10754106" cy="3899148"/>
        </p:xfrm>
        <a:graphic>
          <a:graphicData uri="http://schemas.openxmlformats.org/drawingml/2006/table">
            <a:tbl>
              <a:tblPr/>
              <a:tblGrid>
                <a:gridCol w="2366712">
                  <a:extLst>
                    <a:ext uri="{9D8B030D-6E8A-4147-A177-3AD203B41FA5}">
                      <a16:colId xmlns:a16="http://schemas.microsoft.com/office/drawing/2014/main" val="20000"/>
                    </a:ext>
                  </a:extLst>
                </a:gridCol>
                <a:gridCol w="827756">
                  <a:extLst>
                    <a:ext uri="{9D8B030D-6E8A-4147-A177-3AD203B41FA5}">
                      <a16:colId xmlns:a16="http://schemas.microsoft.com/office/drawing/2014/main" val="20001"/>
                    </a:ext>
                  </a:extLst>
                </a:gridCol>
                <a:gridCol w="739774">
                  <a:extLst>
                    <a:ext uri="{9D8B030D-6E8A-4147-A177-3AD203B41FA5}">
                      <a16:colId xmlns:a16="http://schemas.microsoft.com/office/drawing/2014/main" val="20002"/>
                    </a:ext>
                  </a:extLst>
                </a:gridCol>
                <a:gridCol w="1120778">
                  <a:extLst>
                    <a:ext uri="{9D8B030D-6E8A-4147-A177-3AD203B41FA5}">
                      <a16:colId xmlns:a16="http://schemas.microsoft.com/office/drawing/2014/main" val="2351144917"/>
                    </a:ext>
                  </a:extLst>
                </a:gridCol>
                <a:gridCol w="1120778">
                  <a:extLst>
                    <a:ext uri="{9D8B030D-6E8A-4147-A177-3AD203B41FA5}">
                      <a16:colId xmlns:a16="http://schemas.microsoft.com/office/drawing/2014/main" val="20003"/>
                    </a:ext>
                  </a:extLst>
                </a:gridCol>
                <a:gridCol w="1120778">
                  <a:extLst>
                    <a:ext uri="{9D8B030D-6E8A-4147-A177-3AD203B41FA5}">
                      <a16:colId xmlns:a16="http://schemas.microsoft.com/office/drawing/2014/main" val="20004"/>
                    </a:ext>
                  </a:extLst>
                </a:gridCol>
                <a:gridCol w="1152510">
                  <a:extLst>
                    <a:ext uri="{9D8B030D-6E8A-4147-A177-3AD203B41FA5}">
                      <a16:colId xmlns:a16="http://schemas.microsoft.com/office/drawing/2014/main" val="3280073219"/>
                    </a:ext>
                  </a:extLst>
                </a:gridCol>
                <a:gridCol w="1152510">
                  <a:extLst>
                    <a:ext uri="{9D8B030D-6E8A-4147-A177-3AD203B41FA5}">
                      <a16:colId xmlns:a16="http://schemas.microsoft.com/office/drawing/2014/main" val="20005"/>
                    </a:ext>
                  </a:extLst>
                </a:gridCol>
                <a:gridCol w="1152510">
                  <a:extLst>
                    <a:ext uri="{9D8B030D-6E8A-4147-A177-3AD203B41FA5}">
                      <a16:colId xmlns:a16="http://schemas.microsoft.com/office/drawing/2014/main" val="2000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GB"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Study</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F/u, Yrs</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N</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DFS</a:t>
                      </a:r>
                    </a:p>
                  </a:txBody>
                  <a:tcPr marL="23999" marR="23999"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OS</a:t>
                      </a: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endParaRPr kumimoji="0" lang="en-GB" sz="18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l-GR"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Δ</a:t>
                      </a: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a:t>
                      </a: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HR</a:t>
                      </a: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ctr" horzOverflow="overflow">
                    <a:lnL>
                      <a:noFill/>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l-GR"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Δ</a:t>
                      </a: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a:t>
                      </a: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HR</a:t>
                      </a:r>
                    </a:p>
                  </a:txBody>
                  <a:tcPr marL="23999" marR="23999" marT="45529" marB="45529"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20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ctr"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HERA</a:t>
                      </a:r>
                      <a:r>
                        <a:rPr kumimoji="0" lang="en-US" sz="2000" b="1" i="0" u="none" strike="noStrike" cap="none" normalizeH="0" baseline="30000" dirty="0">
                          <a:ln>
                            <a:noFill/>
                          </a:ln>
                          <a:solidFill>
                            <a:schemeClr val="bg1"/>
                          </a:solidFill>
                          <a:effectLst/>
                          <a:latin typeface="Calibri" panose="020F0502020204030204" pitchFamily="34" charset="0"/>
                          <a:ea typeface="MS PGothic" pitchFamily="34" charset="-128"/>
                          <a:cs typeface="Arial" pitchFamily="34" charset="0"/>
                        </a:rPr>
                        <a:t>[1-5]</a:t>
                      </a:r>
                    </a:p>
                    <a:p>
                      <a:pPr marL="0" marR="0" lvl="0" indent="0" algn="l" defTabSz="914400" rtl="0" eaLnBrk="1" fontAlgn="base" latinLnBrk="0" hangingPunct="1">
                        <a:lnSpc>
                          <a:spcPct val="100000"/>
                        </a:lnSpc>
                        <a:spcBef>
                          <a:spcPct val="0"/>
                        </a:spcBef>
                        <a:spcAft>
                          <a:spcPct val="0"/>
                        </a:spcAft>
                        <a:buClr>
                          <a:schemeClr val="tx1"/>
                        </a:buClr>
                        <a:buSzPct val="100000"/>
                        <a:buFontTx/>
                        <a:buNone/>
                        <a:tabLst/>
                        <a:defRPr/>
                      </a:pPr>
                      <a:r>
                        <a:rPr lang="en-US" sz="2000" i="0" dirty="0">
                          <a:solidFill>
                            <a:schemeClr val="bg1"/>
                          </a:solidFill>
                          <a:latin typeface="Calibri" panose="020F0502020204030204" pitchFamily="34" charset="0"/>
                          <a:cs typeface="Arial" pitchFamily="34" charset="0"/>
                        </a:rPr>
                        <a:t>CT ± RT</a:t>
                      </a:r>
                      <a:r>
                        <a:rPr lang="en-GB" sz="2000" b="0" i="0" dirty="0">
                          <a:solidFill>
                            <a:schemeClr val="bg1"/>
                          </a:solidFill>
                          <a:latin typeface="Calibri" panose="020F0502020204030204" pitchFamily="34" charset="0"/>
                          <a:sym typeface="Wingdings 3" pitchFamily="18" charset="2"/>
                        </a:rPr>
                        <a:t></a:t>
                      </a:r>
                      <a:r>
                        <a:rPr lang="en-GB" sz="2000" i="0" dirty="0">
                          <a:solidFill>
                            <a:schemeClr val="bg1"/>
                          </a:solidFill>
                          <a:latin typeface="Calibri" panose="020F0502020204030204" pitchFamily="34" charset="0"/>
                          <a:cs typeface="Arial" pitchFamily="34" charset="0"/>
                          <a:sym typeface="Symbol" pitchFamily="18" charset="2"/>
                        </a:rPr>
                        <a:t>H vs </a:t>
                      </a:r>
                      <a:br>
                        <a:rPr lang="en-GB" sz="2000" i="0" dirty="0">
                          <a:solidFill>
                            <a:schemeClr val="bg1"/>
                          </a:solidFill>
                          <a:latin typeface="Calibri" panose="020F0502020204030204" pitchFamily="34" charset="0"/>
                          <a:cs typeface="Arial" pitchFamily="34" charset="0"/>
                          <a:sym typeface="Symbol" pitchFamily="18" charset="2"/>
                        </a:rPr>
                      </a:br>
                      <a:r>
                        <a:rPr lang="en-US" sz="2000" i="0" dirty="0">
                          <a:solidFill>
                            <a:schemeClr val="bg1"/>
                          </a:solidFill>
                          <a:latin typeface="Calibri" panose="020F0502020204030204" pitchFamily="34" charset="0"/>
                          <a:cs typeface="Arial" pitchFamily="34" charset="0"/>
                        </a:rPr>
                        <a:t>CT ± RT</a:t>
                      </a:r>
                      <a:endParaRPr lang="en-US" sz="2000" i="0" dirty="0">
                        <a:solidFill>
                          <a:schemeClr val="bg1"/>
                        </a:solidFill>
                        <a:latin typeface="Calibri" panose="020F0502020204030204" pitchFamily="34" charset="0"/>
                        <a:cs typeface="Arial" pitchFamily="34" charset="0"/>
                        <a:sym typeface="Symbol" pitchFamily="18" charset="2"/>
                      </a:endParaRP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3401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pitchFamily="34" charset="0"/>
                        </a:rPr>
                        <a:t>6.8</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0.76</a:t>
                      </a:r>
                      <a:endPar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.0001</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pitchFamily="34" charset="0"/>
                        </a:rPr>
                        <a:t>6.5</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0.74</a:t>
                      </a:r>
                      <a:endPar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NCCTG N9831/</a:t>
                      </a:r>
                      <a:br>
                        <a:rPr kumimoji="0" lang="en-US" sz="2000" b="1"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br>
                      <a:r>
                        <a:rPr kumimoji="0" lang="en-US" sz="2000" b="1"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NSABP B-31</a:t>
                      </a:r>
                      <a:r>
                        <a:rPr kumimoji="0" lang="en-US" sz="2000" b="1" i="0" u="none" strike="noStrike" cap="none" normalizeH="0" baseline="30000" dirty="0">
                          <a:ln>
                            <a:noFill/>
                          </a:ln>
                          <a:solidFill>
                            <a:schemeClr val="bg1"/>
                          </a:solidFill>
                          <a:effectLst/>
                          <a:latin typeface="Calibri" panose="020F0502020204030204" pitchFamily="34" charset="0"/>
                          <a:ea typeface="MS PGothic" pitchFamily="34" charset="-128"/>
                          <a:cs typeface="Arial" pitchFamily="34" charset="0"/>
                        </a:rPr>
                        <a:t>[6-8]</a:t>
                      </a:r>
                      <a:br>
                        <a:rPr lang="en-US" sz="2000" i="0" dirty="0">
                          <a:solidFill>
                            <a:schemeClr val="bg1"/>
                          </a:solidFill>
                          <a:latin typeface="Calibri" panose="020F0502020204030204" pitchFamily="34" charset="0"/>
                          <a:cs typeface="Arial" pitchFamily="34" charset="0"/>
                        </a:rPr>
                      </a:br>
                      <a:r>
                        <a:rPr lang="en-US" sz="2000" i="0" dirty="0">
                          <a:solidFill>
                            <a:schemeClr val="bg1"/>
                          </a:solidFill>
                          <a:latin typeface="Calibri" panose="020F0502020204030204" pitchFamily="34" charset="0"/>
                          <a:cs typeface="Arial" pitchFamily="34" charset="0"/>
                        </a:rPr>
                        <a:t>AC</a:t>
                      </a:r>
                      <a:r>
                        <a:rPr lang="en-GB" sz="2000" b="0" i="0" dirty="0">
                          <a:solidFill>
                            <a:schemeClr val="bg1"/>
                          </a:solidFill>
                          <a:latin typeface="Calibri" panose="020F0502020204030204" pitchFamily="34" charset="0"/>
                          <a:sym typeface="Wingdings 3" pitchFamily="18" charset="2"/>
                        </a:rPr>
                        <a:t></a:t>
                      </a:r>
                      <a:r>
                        <a:rPr lang="en-US" sz="2000" i="0" dirty="0">
                          <a:solidFill>
                            <a:schemeClr val="bg1"/>
                          </a:solidFill>
                          <a:latin typeface="Calibri" panose="020F0502020204030204" pitchFamily="34" charset="0"/>
                          <a:cs typeface="Arial" pitchFamily="34" charset="0"/>
                        </a:rPr>
                        <a:t>TH</a:t>
                      </a:r>
                      <a:r>
                        <a:rPr lang="en-GB" sz="2000" b="0" i="0" dirty="0">
                          <a:solidFill>
                            <a:schemeClr val="bg1"/>
                          </a:solidFill>
                          <a:latin typeface="Calibri" panose="020F0502020204030204" pitchFamily="34" charset="0"/>
                          <a:sym typeface="Wingdings 3" pitchFamily="18" charset="2"/>
                        </a:rPr>
                        <a:t></a:t>
                      </a:r>
                      <a:r>
                        <a:rPr lang="en-US" sz="2000" i="0" dirty="0">
                          <a:solidFill>
                            <a:schemeClr val="bg1"/>
                          </a:solidFill>
                          <a:latin typeface="Calibri" panose="020F0502020204030204" pitchFamily="34" charset="0"/>
                          <a:cs typeface="Arial" pitchFamily="34" charset="0"/>
                        </a:rPr>
                        <a:t>H vs AC</a:t>
                      </a:r>
                      <a:r>
                        <a:rPr lang="en-GB" sz="2000" b="0" i="0" dirty="0">
                          <a:solidFill>
                            <a:schemeClr val="bg1"/>
                          </a:solidFill>
                          <a:latin typeface="Calibri" panose="020F0502020204030204" pitchFamily="34" charset="0"/>
                          <a:sym typeface="Wingdings 3" pitchFamily="18" charset="2"/>
                        </a:rPr>
                        <a:t></a:t>
                      </a:r>
                      <a:r>
                        <a:rPr lang="en-US" sz="2000" i="0" dirty="0">
                          <a:solidFill>
                            <a:schemeClr val="bg1"/>
                          </a:solidFill>
                          <a:latin typeface="Calibri" panose="020F0502020204030204" pitchFamily="34" charset="0"/>
                          <a:cs typeface="Arial" pitchFamily="34" charset="0"/>
                        </a:rPr>
                        <a:t>T</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8.4</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4046</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pitchFamily="34" charset="0"/>
                        </a:rPr>
                        <a:t>11.0</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0.60</a:t>
                      </a:r>
                      <a:endPar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pitchFamily="34" charset="0"/>
                        </a:rPr>
                        <a:t>9.0</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0.63</a:t>
                      </a:r>
                      <a:endPar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BCIRG 006</a:t>
                      </a:r>
                      <a:r>
                        <a:rPr kumimoji="0" lang="en-US" sz="2000" b="1" i="0" u="none" strike="noStrike" cap="none" normalizeH="0" baseline="30000" dirty="0">
                          <a:ln>
                            <a:noFill/>
                          </a:ln>
                          <a:solidFill>
                            <a:schemeClr val="bg1"/>
                          </a:solidFill>
                          <a:effectLst/>
                          <a:latin typeface="Calibri" panose="020F0502020204030204" pitchFamily="34" charset="0"/>
                          <a:ea typeface="MS PGothic" pitchFamily="34" charset="-128"/>
                          <a:cs typeface="Arial" pitchFamily="34" charset="0"/>
                        </a:rPr>
                        <a:t>[9,10]</a:t>
                      </a:r>
                    </a:p>
                    <a:p>
                      <a:pPr marL="0" marR="0" lvl="0" indent="0" algn="l" defTabSz="914400" rtl="0" eaLnBrk="1" fontAlgn="base" latinLnBrk="0" hangingPunct="1">
                        <a:lnSpc>
                          <a:spcPct val="100000"/>
                        </a:lnSpc>
                        <a:spcBef>
                          <a:spcPct val="0"/>
                        </a:spcBef>
                        <a:spcAft>
                          <a:spcPct val="0"/>
                        </a:spcAft>
                        <a:buClr>
                          <a:schemeClr val="tx1"/>
                        </a:buClr>
                        <a:buSzPct val="100000"/>
                        <a:buFontTx/>
                        <a:buNone/>
                        <a:tabLst/>
                        <a:defRPr/>
                      </a:pPr>
                      <a:r>
                        <a:rPr lang="en-GB" sz="2000" i="0" dirty="0">
                          <a:solidFill>
                            <a:schemeClr val="bg1"/>
                          </a:solidFill>
                          <a:latin typeface="Calibri" panose="020F0502020204030204" pitchFamily="34" charset="0"/>
                          <a:cs typeface="Arial" pitchFamily="34" charset="0"/>
                        </a:rPr>
                        <a:t>AC</a:t>
                      </a:r>
                      <a:r>
                        <a:rPr lang="en-GB" sz="2000" b="0" i="0" dirty="0">
                          <a:solidFill>
                            <a:schemeClr val="bg1"/>
                          </a:solidFill>
                          <a:latin typeface="Calibri" panose="020F0502020204030204" pitchFamily="34" charset="0"/>
                          <a:sym typeface="Wingdings 3" pitchFamily="18" charset="2"/>
                        </a:rPr>
                        <a:t></a:t>
                      </a:r>
                      <a:r>
                        <a:rPr lang="en-GB" sz="2000" i="0" dirty="0">
                          <a:solidFill>
                            <a:schemeClr val="bg1"/>
                          </a:solidFill>
                          <a:latin typeface="Calibri" panose="020F0502020204030204" pitchFamily="34" charset="0"/>
                          <a:cs typeface="Arial" pitchFamily="34" charset="0"/>
                        </a:rPr>
                        <a:t>TH</a:t>
                      </a:r>
                      <a:r>
                        <a:rPr lang="en-GB" sz="2000" b="0" i="0" dirty="0">
                          <a:solidFill>
                            <a:schemeClr val="bg1"/>
                          </a:solidFill>
                          <a:latin typeface="Calibri" panose="020F0502020204030204" pitchFamily="34" charset="0"/>
                          <a:sym typeface="Wingdings 3" pitchFamily="18" charset="2"/>
                        </a:rPr>
                        <a:t></a:t>
                      </a:r>
                      <a:r>
                        <a:rPr lang="en-GB" sz="2000" i="0" dirty="0">
                          <a:solidFill>
                            <a:schemeClr val="bg1"/>
                          </a:solidFill>
                          <a:latin typeface="Calibri" panose="020F0502020204030204" pitchFamily="34" charset="0"/>
                          <a:cs typeface="Arial" pitchFamily="34" charset="0"/>
                        </a:rPr>
                        <a:t>H vs AC</a:t>
                      </a:r>
                      <a:r>
                        <a:rPr lang="en-GB" sz="2000" b="0" i="0" dirty="0">
                          <a:solidFill>
                            <a:schemeClr val="bg1"/>
                          </a:solidFill>
                          <a:latin typeface="Calibri" panose="020F0502020204030204" pitchFamily="34" charset="0"/>
                          <a:sym typeface="Wingdings 3" pitchFamily="18" charset="2"/>
                        </a:rPr>
                        <a:t></a:t>
                      </a:r>
                      <a:r>
                        <a:rPr lang="en-GB" sz="2000" i="0" dirty="0">
                          <a:solidFill>
                            <a:schemeClr val="bg1"/>
                          </a:solidFill>
                          <a:latin typeface="Calibri" panose="020F0502020204030204" pitchFamily="34" charset="0"/>
                          <a:cs typeface="Arial" pitchFamily="34" charset="0"/>
                        </a:rPr>
                        <a:t>T</a:t>
                      </a:r>
                    </a:p>
                    <a:p>
                      <a:pPr marL="0" marR="0" lvl="0" indent="0" algn="l" defTabSz="914400" rtl="0" eaLnBrk="1" fontAlgn="base" latinLnBrk="0" hangingPunct="1">
                        <a:lnSpc>
                          <a:spcPct val="100000"/>
                        </a:lnSpc>
                        <a:spcBef>
                          <a:spcPct val="0"/>
                        </a:spcBef>
                        <a:spcAft>
                          <a:spcPct val="0"/>
                        </a:spcAft>
                        <a:buClr>
                          <a:schemeClr val="tx1"/>
                        </a:buClr>
                        <a:buSzPct val="100000"/>
                        <a:buFontTx/>
                        <a:buNone/>
                        <a:tabLst/>
                        <a:defRPr/>
                      </a:pPr>
                      <a:r>
                        <a:rPr lang="en-GB" sz="2000" i="0" dirty="0">
                          <a:solidFill>
                            <a:schemeClr val="bg1"/>
                          </a:solidFill>
                          <a:latin typeface="Calibri" panose="020F0502020204030204" pitchFamily="34" charset="0"/>
                          <a:cs typeface="Arial" pitchFamily="34" charset="0"/>
                        </a:rPr>
                        <a:t>TCH vs AC</a:t>
                      </a:r>
                      <a:r>
                        <a:rPr lang="en-GB" sz="2000" b="0" i="0" dirty="0">
                          <a:solidFill>
                            <a:schemeClr val="bg1"/>
                          </a:solidFill>
                          <a:latin typeface="Calibri" panose="020F0502020204030204" pitchFamily="34" charset="0"/>
                          <a:sym typeface="Wingdings 3" pitchFamily="18" charset="2"/>
                        </a:rPr>
                        <a:t></a:t>
                      </a:r>
                      <a:r>
                        <a:rPr lang="en-GB" sz="2000" i="0" dirty="0">
                          <a:solidFill>
                            <a:schemeClr val="bg1"/>
                          </a:solidFill>
                          <a:latin typeface="Calibri" panose="020F0502020204030204" pitchFamily="34" charset="0"/>
                          <a:cs typeface="Arial" pitchFamily="34" charset="0"/>
                        </a:rPr>
                        <a:t>T</a:t>
                      </a:r>
                      <a:endParaRPr lang="en-US" sz="2000" i="0" dirty="0">
                        <a:solidFill>
                          <a:schemeClr val="bg1"/>
                        </a:solidFill>
                        <a:latin typeface="Calibri" panose="020F0502020204030204" pitchFamily="34" charset="0"/>
                        <a:cs typeface="Arial" pitchFamily="34" charset="0"/>
                      </a:endParaRP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3222</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a:rPr>
                        <a:t>6.7</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0.72</a:t>
                      </a:r>
                      <a:endPar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a:rPr>
                        <a:t>7.2</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0.63</a:t>
                      </a:r>
                      <a:endPar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defRPr/>
                      </a:pPr>
                      <a:endParaRPr lang="en-US" sz="1300" i="0" dirty="0">
                        <a:latin typeface="Arial" pitchFamily="34" charset="0"/>
                        <a:cs typeface="Arial" pitchFamily="34" charset="0"/>
                      </a:endParaRPr>
                    </a:p>
                  </a:txBody>
                  <a:tcPr marL="119992" marR="47996" marT="45529" marB="4552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400" b="0" i="0" u="none" strike="noStrike" cap="none" normalizeH="0" baseline="0" dirty="0">
                        <a:ln>
                          <a:noFill/>
                        </a:ln>
                        <a:solidFill>
                          <a:schemeClr val="tx1"/>
                        </a:solidFill>
                        <a:effectLst/>
                        <a:latin typeface="Arial" pitchFamily="34" charset="0"/>
                        <a:ea typeface="MS PGothic" pitchFamily="34" charset="-128"/>
                        <a:cs typeface="Arial" pitchFamily="34" charset="0"/>
                      </a:endParaRPr>
                    </a:p>
                  </a:txBody>
                  <a:tcPr marL="18000" marR="18000" anchor="ctr" horzOverflow="overflow">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400" b="0" i="0" u="none" strike="noStrike" cap="none" normalizeH="0" baseline="0" dirty="0">
                        <a:ln>
                          <a:noFill/>
                        </a:ln>
                        <a:solidFill>
                          <a:schemeClr val="tx1"/>
                        </a:solidFill>
                        <a:effectLst/>
                        <a:latin typeface="Arial" pitchFamily="34" charset="0"/>
                        <a:ea typeface="MS PGothic" pitchFamily="34" charset="-128"/>
                        <a:cs typeface="Arial" pitchFamily="34" charset="0"/>
                      </a:endParaRPr>
                    </a:p>
                  </a:txBody>
                  <a:tcPr marL="18000" marR="18000" anchor="ctr" horzOverflow="overflow">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a:rPr>
                        <a:t>5.1</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0.77</a:t>
                      </a:r>
                      <a:endParaRPr kumimoji="0" lang="en-US" sz="2000" b="1" i="0" u="none" strike="noStrike" cap="none" normalizeH="0" baseline="0" dirty="0">
                        <a:ln>
                          <a:noFill/>
                        </a:ln>
                        <a:solidFill>
                          <a:schemeClr val="accent4"/>
                        </a:solidFill>
                        <a:effectLst/>
                        <a:latin typeface="Calibri" panose="020F0502020204030204" pitchFamily="34" charset="0"/>
                        <a:ea typeface="MS PGothic" pitchFamily="34" charset="-128"/>
                        <a:cs typeface="Arial"/>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.0011</a:t>
                      </a:r>
                    </a:p>
                  </a:txBody>
                  <a:tcPr marL="23999" marR="23999" marT="45529" marB="45529" anchor="ctr" horzOverflow="overflow">
                    <a:lnL>
                      <a:noFill/>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a:rPr>
                        <a:t>4.6</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0.76</a:t>
                      </a:r>
                      <a:endParaRPr kumimoji="0" lang="en-US" sz="2000" b="1" i="0" u="none" strike="noStrike" cap="none" normalizeH="0" baseline="0" dirty="0">
                        <a:ln>
                          <a:noFill/>
                        </a:ln>
                        <a:solidFill>
                          <a:schemeClr val="accent3"/>
                        </a:solidFill>
                        <a:effectLst/>
                        <a:latin typeface="Calibri" panose="020F0502020204030204" pitchFamily="34" charset="0"/>
                        <a:ea typeface="MS PGothic" pitchFamily="34" charset="-128"/>
                        <a:cs typeface="Arial"/>
                      </a:endParaRP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20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.075</a:t>
                      </a:r>
                    </a:p>
                  </a:txBody>
                  <a:tcPr marL="23999" marR="23999" marT="45529" marB="45529" anchor="ctr" horzOverflow="overflow">
                    <a:lnL>
                      <a:noFill/>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1524113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9820D9-3429-402C-956D-9C4C274B8AF7}"/>
              </a:ext>
            </a:extLst>
          </p:cNvPr>
          <p:cNvSpPr>
            <a:spLocks noGrp="1"/>
          </p:cNvSpPr>
          <p:nvPr>
            <p:ph type="title"/>
          </p:nvPr>
        </p:nvSpPr>
        <p:spPr/>
        <p:txBody>
          <a:bodyPr/>
          <a:lstStyle/>
          <a:p>
            <a:r>
              <a:rPr lang="en-US" dirty="0"/>
              <a:t>Risk Factors for Recurrence of HER2+ EBC Treated with Trastuzumab-Based Therapy</a:t>
            </a:r>
          </a:p>
        </p:txBody>
      </p:sp>
      <p:sp>
        <p:nvSpPr>
          <p:cNvPr id="6" name="Content Placeholder 5">
            <a:extLst>
              <a:ext uri="{FF2B5EF4-FFF2-40B4-BE49-F238E27FC236}">
                <a16:creationId xmlns:a16="http://schemas.microsoft.com/office/drawing/2014/main" id="{E2B199A2-F517-430B-9DDF-381DC0402BC7}"/>
              </a:ext>
            </a:extLst>
          </p:cNvPr>
          <p:cNvSpPr>
            <a:spLocks noGrp="1"/>
          </p:cNvSpPr>
          <p:nvPr>
            <p:ph idx="1"/>
          </p:nvPr>
        </p:nvSpPr>
        <p:spPr/>
        <p:txBody>
          <a:bodyPr/>
          <a:lstStyle/>
          <a:p>
            <a:r>
              <a:rPr lang="en-US" sz="2000" dirty="0"/>
              <a:t>A prospective, noninterventional study on routine trastuzumab-based therapy (patients treated between 2006-2012 in Germany)</a:t>
            </a:r>
          </a:p>
        </p:txBody>
      </p:sp>
      <p:graphicFrame>
        <p:nvGraphicFramePr>
          <p:cNvPr id="7" name="Group 100">
            <a:extLst>
              <a:ext uri="{FF2B5EF4-FFF2-40B4-BE49-F238E27FC236}">
                <a16:creationId xmlns:a16="http://schemas.microsoft.com/office/drawing/2014/main" id="{6887661E-FD68-4FC6-8BFF-C72EF196FFF6}"/>
              </a:ext>
            </a:extLst>
          </p:cNvPr>
          <p:cNvGraphicFramePr>
            <a:graphicFrameLocks/>
          </p:cNvGraphicFramePr>
          <p:nvPr>
            <p:extLst>
              <p:ext uri="{D42A27DB-BD31-4B8C-83A1-F6EECF244321}">
                <p14:modId xmlns:p14="http://schemas.microsoft.com/office/powerpoint/2010/main" val="3097481155"/>
              </p:ext>
            </p:extLst>
          </p:nvPr>
        </p:nvGraphicFramePr>
        <p:xfrm>
          <a:off x="522288" y="2134408"/>
          <a:ext cx="11236325" cy="4018776"/>
        </p:xfrm>
        <a:graphic>
          <a:graphicData uri="http://schemas.openxmlformats.org/drawingml/2006/table">
            <a:tbl>
              <a:tblPr/>
              <a:tblGrid>
                <a:gridCol w="3371519">
                  <a:extLst>
                    <a:ext uri="{9D8B030D-6E8A-4147-A177-3AD203B41FA5}">
                      <a16:colId xmlns:a16="http://schemas.microsoft.com/office/drawing/2014/main" val="20000"/>
                    </a:ext>
                  </a:extLst>
                </a:gridCol>
                <a:gridCol w="1611054">
                  <a:extLst>
                    <a:ext uri="{9D8B030D-6E8A-4147-A177-3AD203B41FA5}">
                      <a16:colId xmlns:a16="http://schemas.microsoft.com/office/drawing/2014/main" val="20001"/>
                    </a:ext>
                  </a:extLst>
                </a:gridCol>
                <a:gridCol w="889592">
                  <a:extLst>
                    <a:ext uri="{9D8B030D-6E8A-4147-A177-3AD203B41FA5}">
                      <a16:colId xmlns:a16="http://schemas.microsoft.com/office/drawing/2014/main" val="20002"/>
                    </a:ext>
                  </a:extLst>
                </a:gridCol>
                <a:gridCol w="1646725">
                  <a:extLst>
                    <a:ext uri="{9D8B030D-6E8A-4147-A177-3AD203B41FA5}">
                      <a16:colId xmlns:a16="http://schemas.microsoft.com/office/drawing/2014/main" val="20003"/>
                    </a:ext>
                  </a:extLst>
                </a:gridCol>
                <a:gridCol w="889592">
                  <a:extLst>
                    <a:ext uri="{9D8B030D-6E8A-4147-A177-3AD203B41FA5}">
                      <a16:colId xmlns:a16="http://schemas.microsoft.com/office/drawing/2014/main" val="20004"/>
                    </a:ext>
                  </a:extLst>
                </a:gridCol>
                <a:gridCol w="1597655">
                  <a:extLst>
                    <a:ext uri="{9D8B030D-6E8A-4147-A177-3AD203B41FA5}">
                      <a16:colId xmlns:a16="http://schemas.microsoft.com/office/drawing/2014/main" val="20005"/>
                    </a:ext>
                  </a:extLst>
                </a:gridCol>
                <a:gridCol w="1230188">
                  <a:extLst>
                    <a:ext uri="{9D8B030D-6E8A-4147-A177-3AD203B41FA5}">
                      <a16:colId xmlns:a16="http://schemas.microsoft.com/office/drawing/2014/main" val="20006"/>
                    </a:ext>
                  </a:extLst>
                </a:gridCol>
              </a:tblGrid>
              <a:tr h="171581">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endParaRP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Univariable</a:t>
                      </a:r>
                      <a:endParaRPr lang="en-GB" sz="1600" dirty="0">
                        <a:latin typeface="Arial" pitchFamily="34" charset="0"/>
                        <a:cs typeface="Arial" pitchFamily="34" charset="0"/>
                      </a:endParaRP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endParaRPr lang="en-GB" sz="1600" dirty="0">
                        <a:latin typeface="Arial" pitchFamily="34" charset="0"/>
                        <a:cs typeface="Arial" pitchFamily="34" charset="0"/>
                      </a:endParaRPr>
                    </a:p>
                  </a:txBody>
                  <a:tcPr marL="17999" marR="17999" marT="45727" marB="45727"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lumMod val="5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Multivariable Full Model</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Multivariable Reduced Model</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1" i="0" u="none" strike="noStrike" cap="none" normalizeH="0" baseline="0" dirty="0">
                        <a:ln>
                          <a:noFill/>
                        </a:ln>
                        <a:solidFill>
                          <a:schemeClr val="bg1"/>
                        </a:solidFill>
                        <a:effectLst/>
                        <a:latin typeface="Arial" pitchFamily="34" charset="0"/>
                        <a:ea typeface="MS PGothic" pitchFamily="34" charset="-128"/>
                        <a:cs typeface="Arial" pitchFamily="34" charset="0"/>
                      </a:endParaRPr>
                    </a:p>
                  </a:txBody>
                  <a:tcPr marL="18000" marR="18000"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GB"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Prognostic Factor</a:t>
                      </a:r>
                    </a:p>
                  </a:txBody>
                  <a:tcPr marL="119992" marR="47996" marT="45529" marB="45529" anchor="b"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HR (95% CI)</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HR (95% CI)</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a:noFill/>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HR (95% CI)</a:t>
                      </a:r>
                    </a:p>
                  </a:txBody>
                  <a:tcPr marL="23999" marR="23999" marT="45529" marB="45529" anchor="b"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1"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P</a:t>
                      </a:r>
                      <a:r>
                        <a:rPr kumimoji="0" lang="en-US" sz="1600" b="1" i="0" u="none" strike="noStrike" cap="none" normalizeH="0" baseline="0" dirty="0">
                          <a:ln>
                            <a:noFill/>
                          </a:ln>
                          <a:solidFill>
                            <a:schemeClr val="tx1"/>
                          </a:solidFill>
                          <a:effectLst/>
                          <a:latin typeface="Calibri" panose="020F0502020204030204" pitchFamily="34" charset="0"/>
                          <a:ea typeface="MS PGothic" pitchFamily="34" charset="-128"/>
                          <a:cs typeface="Arial" pitchFamily="34" charset="0"/>
                        </a:rPr>
                        <a:t> Value</a:t>
                      </a:r>
                    </a:p>
                  </a:txBody>
                  <a:tcPr marL="23999" marR="23999" marT="45529" marB="45529" anchor="b" horzOverflow="overflow">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Age</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&lt; 65 vs ≥ 65</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1.23 (1.00-1.50)</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0.49</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 40 vs &gt; 40</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1.02 (0.76-1.38)</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.88</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158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Symbol" pitchFamily="18" charset="2"/>
                        </a:rPr>
                        <a:t>Per yr, continuous</a:t>
                      </a:r>
                    </a:p>
                  </a:txBody>
                  <a:tcPr marL="119992" marR="47996" marT="45529" marB="45529"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1.01 (1.00-1.02)</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.036</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1.01 (0.997-1.01)</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.24</a:t>
                      </a:r>
                    </a:p>
                  </a:txBody>
                  <a:tcPr marL="23999" marR="23999" marT="45529" marB="45529" anchor="b"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b" horzOverflow="overflow">
                    <a:lnL>
                      <a:noFill/>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171581">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Primary tumor: pT1/cis vs pT2-4</a:t>
                      </a:r>
                      <a:endParaRPr lang="en-US" sz="1600" b="0" i="0" dirty="0">
                        <a:solidFill>
                          <a:schemeClr val="bg1"/>
                        </a:solidFill>
                        <a:latin typeface="Calibri" panose="020F0502020204030204" pitchFamily="34" charset="0"/>
                        <a:cs typeface="Arial" pitchFamily="34" charset="0"/>
                      </a:endParaRPr>
                    </a:p>
                  </a:txBody>
                  <a:tcPr marL="119992" marR="47996"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2.25 (1.83-2.76)</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b"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1.93 (1.55-2.40)</a:t>
                      </a:r>
                    </a:p>
                  </a:txBody>
                  <a:tcPr marL="23999" marR="23999" marT="45529" marB="45529" anchor="b"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b"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1.92 (1.55-2.38)</a:t>
                      </a:r>
                    </a:p>
                  </a:txBody>
                  <a:tcPr marL="23999" marR="23999" marT="45529" marB="45529" anchor="b"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b"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LN: pN0 vs pN+</a:t>
                      </a:r>
                      <a:endParaRPr lang="en-US" sz="1600" b="0" i="0" dirty="0">
                        <a:solidFill>
                          <a:schemeClr val="bg1"/>
                        </a:solidFill>
                        <a:latin typeface="Calibri" panose="020F0502020204030204" pitchFamily="34" charset="0"/>
                        <a:cs typeface="Arial" pitchFamily="34" charset="0"/>
                      </a:endParaRPr>
                    </a:p>
                  </a:txBody>
                  <a:tcPr marL="119992" marR="47996"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2.28 (1.86-2.78)</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2.11 (1.71-2.61)</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2.11 (1.71-2.61)</a:t>
                      </a:r>
                    </a:p>
                  </a:txBody>
                  <a:tcPr marL="23999" marR="23999" marT="45529" marB="45529"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1"/>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Grade: G1/2 vs G3</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1.40 (1.16-1.69)</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.005</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1.19 (0.97-1.47)</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.092</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0336131"/>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HR status: negative vs positive</a:t>
                      </a:r>
                    </a:p>
                  </a:txBody>
                  <a:tcPr marL="119992" marR="47996" marT="45529" marB="45529"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0.56 (0.47-0.68)</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0.58 (0.47-0.71)</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0.55 (0.46-0.67)</a:t>
                      </a:r>
                    </a:p>
                  </a:txBody>
                  <a:tcPr marL="23999" marR="23999" marT="45529" marB="45529"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1"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&lt; .0001</a:t>
                      </a:r>
                    </a:p>
                  </a:txBody>
                  <a:tcPr marL="23999" marR="23999" marT="45529" marB="45529" anchor="ctr" horzOverflow="overflow">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6416055"/>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ECOG PS: 0 vs 1-4</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1.22 (1.01-1.47)</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.040</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1.11 (0.91-1.36)</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.29</a:t>
                      </a: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797954"/>
                  </a:ext>
                </a:extLst>
              </a:tr>
              <a:tr h="234242">
                <a:tc>
                  <a:txBody>
                    <a:bodyPr/>
                    <a:lstStyle/>
                    <a:p>
                      <a:pPr marL="0" marR="0" lvl="0" indent="0" algn="l" defTabSz="914400" rtl="0" eaLnBrk="1" fontAlgn="base" latinLnBrk="0" hangingPunct="1">
                        <a:lnSpc>
                          <a:spcPct val="100000"/>
                        </a:lnSpc>
                        <a:spcBef>
                          <a:spcPct val="0"/>
                        </a:spcBef>
                        <a:spcAft>
                          <a:spcPct val="0"/>
                        </a:spcAft>
                        <a:buClr>
                          <a:schemeClr val="tx1"/>
                        </a:buClr>
                        <a:buSzPct val="100000"/>
                        <a:buFontTx/>
                        <a:buNone/>
                        <a:tabLst/>
                      </a:pPr>
                      <a:r>
                        <a:rPr lang="en-US" sz="1600" b="0" i="0" dirty="0">
                          <a:solidFill>
                            <a:schemeClr val="bg1"/>
                          </a:solidFill>
                          <a:latin typeface="Calibri" panose="020F0502020204030204" pitchFamily="34" charset="0"/>
                          <a:cs typeface="Arial" pitchFamily="34" charset="0"/>
                        </a:rPr>
                        <a:t>BMI: &lt; 25 vs 25-29 vs &gt; 30 kg/m</a:t>
                      </a:r>
                      <a:r>
                        <a:rPr lang="en-US" sz="1600" b="0" i="0" baseline="30000" dirty="0">
                          <a:solidFill>
                            <a:schemeClr val="bg1"/>
                          </a:solidFill>
                          <a:latin typeface="Calibri" panose="020F0502020204030204" pitchFamily="34" charset="0"/>
                          <a:cs typeface="Arial" pitchFamily="34" charset="0"/>
                        </a:rPr>
                        <a:t>2</a:t>
                      </a:r>
                      <a:r>
                        <a:rPr lang="en-US" sz="1600" b="0" i="0" dirty="0">
                          <a:solidFill>
                            <a:schemeClr val="bg1"/>
                          </a:solidFill>
                          <a:latin typeface="Calibri" panose="020F0502020204030204" pitchFamily="34" charset="0"/>
                          <a:cs typeface="Arial" pitchFamily="34" charset="0"/>
                        </a:rPr>
                        <a:t> </a:t>
                      </a:r>
                    </a:p>
                  </a:txBody>
                  <a:tcPr marL="119992" marR="47996" marT="45529" marB="45529"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NA</a:t>
                      </a:r>
                    </a:p>
                  </a:txBody>
                  <a:tcPr marL="23999" marR="23999" marT="45529" marB="45529" anchor="ctr" horzOverflow="overflow">
                    <a:lnL w="381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cap="none" normalizeH="0" baseline="0" dirty="0">
                          <a:ln>
                            <a:noFill/>
                          </a:ln>
                          <a:solidFill>
                            <a:schemeClr val="bg1"/>
                          </a:solidFill>
                          <a:effectLst/>
                          <a:latin typeface="Calibri" panose="020F0502020204030204" pitchFamily="34" charset="0"/>
                          <a:ea typeface="MS PGothic" pitchFamily="34" charset="-128"/>
                          <a:cs typeface="Arial" pitchFamily="34" charset="0"/>
                        </a:rPr>
                        <a:t>.24</a:t>
                      </a:r>
                    </a:p>
                  </a:txBody>
                  <a:tcPr marL="23999" marR="23999" marT="45529" marB="45529"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defRPr/>
                      </a:pPr>
                      <a:r>
                        <a:rPr kumimoji="0" lang="en-US" sz="16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rPr>
                        <a:t>--</a:t>
                      </a:r>
                    </a:p>
                  </a:txBody>
                  <a:tcPr marL="23999" marR="23999" marT="45529" marB="45529"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tx1"/>
                        </a:buClr>
                        <a:buSzPct val="100000"/>
                        <a:buFontTx/>
                        <a:buNone/>
                        <a:tabLst/>
                      </a:pPr>
                      <a:endParaRPr kumimoji="0" lang="en-US" sz="1800" b="0" i="0" u="none" strike="noStrike" kern="1200" cap="none" normalizeH="0" baseline="0" dirty="0">
                        <a:ln>
                          <a:noFill/>
                        </a:ln>
                        <a:solidFill>
                          <a:schemeClr val="bg1"/>
                        </a:solidFill>
                        <a:effectLst/>
                        <a:latin typeface="Calibri" panose="020F0502020204030204" pitchFamily="34" charset="0"/>
                        <a:ea typeface="MS PGothic" pitchFamily="34" charset="-128"/>
                        <a:cs typeface="Arial" pitchFamily="34" charset="0"/>
                      </a:endParaRPr>
                    </a:p>
                  </a:txBody>
                  <a:tcPr marL="23999" marR="23999" marT="45529" marB="45529" anchor="ctr" horzOverflow="overflow">
                    <a:lnL>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3461250"/>
                  </a:ext>
                </a:extLst>
              </a:tr>
            </a:tbl>
          </a:graphicData>
        </a:graphic>
      </p:graphicFrame>
      <p:sp>
        <p:nvSpPr>
          <p:cNvPr id="8" name="Text Box 11">
            <a:extLst>
              <a:ext uri="{FF2B5EF4-FFF2-40B4-BE49-F238E27FC236}">
                <a16:creationId xmlns:a16="http://schemas.microsoft.com/office/drawing/2014/main" id="{2082E07B-1042-4C73-928B-FFA392BBA699}"/>
              </a:ext>
            </a:extLst>
          </p:cNvPr>
          <p:cNvSpPr txBox="1">
            <a:spLocks noChangeArrowheads="1"/>
          </p:cNvSpPr>
          <p:nvPr/>
        </p:nvSpPr>
        <p:spPr bwMode="auto">
          <a:xfrm>
            <a:off x="414339" y="6385740"/>
            <a:ext cx="87820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Dall. Oncologist. 2017;22:131.</a:t>
            </a:r>
            <a:endParaRPr lang="da-DK" altLang="en-US" sz="1200" b="0" dirty="0">
              <a:solidFill>
                <a:schemeClr val="bg2"/>
              </a:solidFill>
              <a:latin typeface="Calibri" panose="020F0502020204030204" pitchFamily="34" charset="0"/>
            </a:endParaRPr>
          </a:p>
        </p:txBody>
      </p:sp>
      <p:grpSp>
        <p:nvGrpSpPr>
          <p:cNvPr id="9" name="Group 8">
            <a:extLst>
              <a:ext uri="{FF2B5EF4-FFF2-40B4-BE49-F238E27FC236}">
                <a16:creationId xmlns:a16="http://schemas.microsoft.com/office/drawing/2014/main" id="{34BF26F2-4CBA-401A-BF62-698DDE024E08}"/>
              </a:ext>
            </a:extLst>
          </p:cNvPr>
          <p:cNvGrpSpPr>
            <a:grpSpLocks/>
          </p:cNvGrpSpPr>
          <p:nvPr/>
        </p:nvGrpSpPr>
        <p:grpSpPr bwMode="auto">
          <a:xfrm>
            <a:off x="9389569" y="6207225"/>
            <a:ext cx="2488502" cy="447822"/>
            <a:chOff x="9527309" y="3551529"/>
            <a:chExt cx="2488502" cy="448324"/>
          </a:xfrm>
        </p:grpSpPr>
        <p:pic>
          <p:nvPicPr>
            <p:cNvPr id="10" name="Picture 9">
              <a:extLst>
                <a:ext uri="{FF2B5EF4-FFF2-40B4-BE49-F238E27FC236}">
                  <a16:creationId xmlns:a16="http://schemas.microsoft.com/office/drawing/2014/main" id="{1FC6AF6F-1419-4156-A77F-CCC94C78FDD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D4EC0FA-351A-44E8-8C90-7D96579086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1914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68A92-1C01-46B3-88CE-0A5E7327CAF4}"/>
              </a:ext>
            </a:extLst>
          </p:cNvPr>
          <p:cNvSpPr>
            <a:spLocks noGrp="1"/>
          </p:cNvSpPr>
          <p:nvPr>
            <p:ph type="title"/>
          </p:nvPr>
        </p:nvSpPr>
        <p:spPr/>
        <p:txBody>
          <a:bodyPr/>
          <a:lstStyle/>
          <a:p>
            <a:r>
              <a:rPr lang="en-US" dirty="0"/>
              <a:t>Adjuvant Therapy: </a:t>
            </a:r>
            <a:br>
              <a:rPr lang="en-US" dirty="0"/>
            </a:br>
            <a:r>
              <a:rPr lang="en-US" dirty="0"/>
              <a:t>Patients With Lower-Risk HER2+ EBC</a:t>
            </a:r>
          </a:p>
        </p:txBody>
      </p:sp>
    </p:spTree>
    <p:extLst>
      <p:ext uri="{BB962C8B-B14F-4D97-AF65-F5344CB8AC3E}">
        <p14:creationId xmlns:p14="http://schemas.microsoft.com/office/powerpoint/2010/main" val="1047854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extBox 155">
            <a:extLst>
              <a:ext uri="{FF2B5EF4-FFF2-40B4-BE49-F238E27FC236}">
                <a16:creationId xmlns:a16="http://schemas.microsoft.com/office/drawing/2014/main" id="{669173E0-A417-41B2-AEEB-7DD4D9A4302F}"/>
              </a:ext>
            </a:extLst>
          </p:cNvPr>
          <p:cNvSpPr txBox="1"/>
          <p:nvPr/>
        </p:nvSpPr>
        <p:spPr bwMode="auto">
          <a:xfrm>
            <a:off x="3592384" y="282740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3" name="TextBox 282">
            <a:extLst>
              <a:ext uri="{FF2B5EF4-FFF2-40B4-BE49-F238E27FC236}">
                <a16:creationId xmlns:a16="http://schemas.microsoft.com/office/drawing/2014/main" id="{A933AD32-DF5B-4ECB-924C-6C03E28DDC1F}"/>
              </a:ext>
            </a:extLst>
          </p:cNvPr>
          <p:cNvSpPr txBox="1"/>
          <p:nvPr/>
        </p:nvSpPr>
        <p:spPr bwMode="auto">
          <a:xfrm>
            <a:off x="3708916" y="285199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9" name="TextBox 158">
            <a:extLst>
              <a:ext uri="{FF2B5EF4-FFF2-40B4-BE49-F238E27FC236}">
                <a16:creationId xmlns:a16="http://schemas.microsoft.com/office/drawing/2014/main" id="{7BD21154-0A5C-4BD3-8403-74C247DB24A1}"/>
              </a:ext>
            </a:extLst>
          </p:cNvPr>
          <p:cNvSpPr txBox="1"/>
          <p:nvPr/>
        </p:nvSpPr>
        <p:spPr bwMode="auto">
          <a:xfrm>
            <a:off x="3673536" y="284863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1" name="TextBox 280">
            <a:extLst>
              <a:ext uri="{FF2B5EF4-FFF2-40B4-BE49-F238E27FC236}">
                <a16:creationId xmlns:a16="http://schemas.microsoft.com/office/drawing/2014/main" id="{3DA2A696-56B7-4C54-A956-9A5C5329E310}"/>
              </a:ext>
            </a:extLst>
          </p:cNvPr>
          <p:cNvSpPr txBox="1"/>
          <p:nvPr/>
        </p:nvSpPr>
        <p:spPr bwMode="auto">
          <a:xfrm>
            <a:off x="3536228" y="2816791"/>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2" name="TextBox 281">
            <a:extLst>
              <a:ext uri="{FF2B5EF4-FFF2-40B4-BE49-F238E27FC236}">
                <a16:creationId xmlns:a16="http://schemas.microsoft.com/office/drawing/2014/main" id="{3583861B-6258-461B-97B4-7FD9FA90AF15}"/>
              </a:ext>
            </a:extLst>
          </p:cNvPr>
          <p:cNvSpPr txBox="1"/>
          <p:nvPr/>
        </p:nvSpPr>
        <p:spPr bwMode="auto">
          <a:xfrm>
            <a:off x="3557574" y="281957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6" name="TextBox 255">
            <a:extLst>
              <a:ext uri="{FF2B5EF4-FFF2-40B4-BE49-F238E27FC236}">
                <a16:creationId xmlns:a16="http://schemas.microsoft.com/office/drawing/2014/main" id="{EC787FF7-0901-4FD9-B9EA-5779D0610D66}"/>
              </a:ext>
            </a:extLst>
          </p:cNvPr>
          <p:cNvSpPr txBox="1"/>
          <p:nvPr/>
        </p:nvSpPr>
        <p:spPr bwMode="auto">
          <a:xfrm>
            <a:off x="3474340" y="281929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5" name="TextBox 254">
            <a:extLst>
              <a:ext uri="{FF2B5EF4-FFF2-40B4-BE49-F238E27FC236}">
                <a16:creationId xmlns:a16="http://schemas.microsoft.com/office/drawing/2014/main" id="{B331AF4F-63FF-43E6-8925-3C9775C1C579}"/>
              </a:ext>
            </a:extLst>
          </p:cNvPr>
          <p:cNvSpPr txBox="1"/>
          <p:nvPr/>
        </p:nvSpPr>
        <p:spPr bwMode="auto">
          <a:xfrm>
            <a:off x="3472327" y="281929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0" name="TextBox 139">
            <a:extLst>
              <a:ext uri="{FF2B5EF4-FFF2-40B4-BE49-F238E27FC236}">
                <a16:creationId xmlns:a16="http://schemas.microsoft.com/office/drawing/2014/main" id="{9A856088-6038-4C52-A02F-DDD9BCDC641A}"/>
              </a:ext>
            </a:extLst>
          </p:cNvPr>
          <p:cNvSpPr txBox="1"/>
          <p:nvPr/>
        </p:nvSpPr>
        <p:spPr bwMode="auto">
          <a:xfrm>
            <a:off x="2836693" y="276728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B4DEA6D1-F76E-42DD-A826-9058CB2F8AE6}"/>
              </a:ext>
            </a:extLst>
          </p:cNvPr>
          <p:cNvSpPr txBox="1"/>
          <p:nvPr/>
        </p:nvSpPr>
        <p:spPr bwMode="auto">
          <a:xfrm>
            <a:off x="2912330" y="276940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0" name="TextBox 159">
            <a:extLst>
              <a:ext uri="{FF2B5EF4-FFF2-40B4-BE49-F238E27FC236}">
                <a16:creationId xmlns:a16="http://schemas.microsoft.com/office/drawing/2014/main" id="{DBC06039-6951-4E48-B2D2-23C5D8A6906A}"/>
              </a:ext>
            </a:extLst>
          </p:cNvPr>
          <p:cNvSpPr txBox="1"/>
          <p:nvPr/>
        </p:nvSpPr>
        <p:spPr bwMode="auto">
          <a:xfrm>
            <a:off x="2769204" y="284806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2" name="TextBox 141">
            <a:extLst>
              <a:ext uri="{FF2B5EF4-FFF2-40B4-BE49-F238E27FC236}">
                <a16:creationId xmlns:a16="http://schemas.microsoft.com/office/drawing/2014/main" id="{3C3178D0-7700-4E80-85E5-B8C958B6D69A}"/>
              </a:ext>
            </a:extLst>
          </p:cNvPr>
          <p:cNvSpPr txBox="1"/>
          <p:nvPr/>
        </p:nvSpPr>
        <p:spPr bwMode="auto">
          <a:xfrm>
            <a:off x="3008391" y="27702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3" name="TextBox 142">
            <a:extLst>
              <a:ext uri="{FF2B5EF4-FFF2-40B4-BE49-F238E27FC236}">
                <a16:creationId xmlns:a16="http://schemas.microsoft.com/office/drawing/2014/main" id="{DB006E84-303D-4879-AC48-DA7498D3534C}"/>
              </a:ext>
            </a:extLst>
          </p:cNvPr>
          <p:cNvSpPr txBox="1"/>
          <p:nvPr/>
        </p:nvSpPr>
        <p:spPr bwMode="auto">
          <a:xfrm>
            <a:off x="3028671" y="27702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7" name="TextBox 206">
            <a:extLst>
              <a:ext uri="{FF2B5EF4-FFF2-40B4-BE49-F238E27FC236}">
                <a16:creationId xmlns:a16="http://schemas.microsoft.com/office/drawing/2014/main" id="{459C25D4-3C05-456A-B59A-2253F6EF16A4}"/>
              </a:ext>
            </a:extLst>
          </p:cNvPr>
          <p:cNvSpPr txBox="1"/>
          <p:nvPr/>
        </p:nvSpPr>
        <p:spPr bwMode="auto">
          <a:xfrm>
            <a:off x="8649971" y="286241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8" name="TextBox 207">
            <a:extLst>
              <a:ext uri="{FF2B5EF4-FFF2-40B4-BE49-F238E27FC236}">
                <a16:creationId xmlns:a16="http://schemas.microsoft.com/office/drawing/2014/main" id="{846BCC1D-A1DE-4D1C-AB5B-A1C101AC2C0A}"/>
              </a:ext>
            </a:extLst>
          </p:cNvPr>
          <p:cNvSpPr txBox="1"/>
          <p:nvPr/>
        </p:nvSpPr>
        <p:spPr bwMode="auto">
          <a:xfrm>
            <a:off x="8765589" y="286440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9" name="TextBox 208">
            <a:extLst>
              <a:ext uri="{FF2B5EF4-FFF2-40B4-BE49-F238E27FC236}">
                <a16:creationId xmlns:a16="http://schemas.microsoft.com/office/drawing/2014/main" id="{4992814C-5BD1-47BD-A84D-DC8294294736}"/>
              </a:ext>
            </a:extLst>
          </p:cNvPr>
          <p:cNvSpPr txBox="1"/>
          <p:nvPr/>
        </p:nvSpPr>
        <p:spPr bwMode="auto">
          <a:xfrm>
            <a:off x="8725918" y="2863641"/>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3" name="TextBox 212">
            <a:extLst>
              <a:ext uri="{FF2B5EF4-FFF2-40B4-BE49-F238E27FC236}">
                <a16:creationId xmlns:a16="http://schemas.microsoft.com/office/drawing/2014/main" id="{88CD5E9A-53CC-4515-A09D-3D052DE26F53}"/>
              </a:ext>
            </a:extLst>
          </p:cNvPr>
          <p:cNvSpPr txBox="1"/>
          <p:nvPr/>
        </p:nvSpPr>
        <p:spPr bwMode="auto">
          <a:xfrm>
            <a:off x="8618641" y="271818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4" name="TextBox 213">
            <a:extLst>
              <a:ext uri="{FF2B5EF4-FFF2-40B4-BE49-F238E27FC236}">
                <a16:creationId xmlns:a16="http://schemas.microsoft.com/office/drawing/2014/main" id="{5F724876-DB15-4C72-A9B1-12BC9FF4D3AD}"/>
              </a:ext>
            </a:extLst>
          </p:cNvPr>
          <p:cNvSpPr txBox="1"/>
          <p:nvPr/>
        </p:nvSpPr>
        <p:spPr bwMode="auto">
          <a:xfrm>
            <a:off x="8879102" y="289549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5" name="TextBox 214">
            <a:extLst>
              <a:ext uri="{FF2B5EF4-FFF2-40B4-BE49-F238E27FC236}">
                <a16:creationId xmlns:a16="http://schemas.microsoft.com/office/drawing/2014/main" id="{9BE56CD8-890F-480E-A21A-B305A5CB94DE}"/>
              </a:ext>
            </a:extLst>
          </p:cNvPr>
          <p:cNvSpPr txBox="1"/>
          <p:nvPr/>
        </p:nvSpPr>
        <p:spPr bwMode="auto">
          <a:xfrm>
            <a:off x="8901737" y="289796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6" name="TextBox 215">
            <a:extLst>
              <a:ext uri="{FF2B5EF4-FFF2-40B4-BE49-F238E27FC236}">
                <a16:creationId xmlns:a16="http://schemas.microsoft.com/office/drawing/2014/main" id="{854595F7-6D99-4D56-A7BB-C4966C5AB347}"/>
              </a:ext>
            </a:extLst>
          </p:cNvPr>
          <p:cNvSpPr txBox="1"/>
          <p:nvPr/>
        </p:nvSpPr>
        <p:spPr bwMode="auto">
          <a:xfrm>
            <a:off x="8653058" y="271818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7" name="TextBox 216">
            <a:extLst>
              <a:ext uri="{FF2B5EF4-FFF2-40B4-BE49-F238E27FC236}">
                <a16:creationId xmlns:a16="http://schemas.microsoft.com/office/drawing/2014/main" id="{6C7FE4C9-AD0B-4F1D-AC66-70FE64C22896}"/>
              </a:ext>
            </a:extLst>
          </p:cNvPr>
          <p:cNvSpPr txBox="1"/>
          <p:nvPr/>
        </p:nvSpPr>
        <p:spPr bwMode="auto">
          <a:xfrm>
            <a:off x="8674597" y="271818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8" name="TextBox 217">
            <a:extLst>
              <a:ext uri="{FF2B5EF4-FFF2-40B4-BE49-F238E27FC236}">
                <a16:creationId xmlns:a16="http://schemas.microsoft.com/office/drawing/2014/main" id="{50FE7E73-FE1C-458D-8ED5-E708C82C6C4B}"/>
              </a:ext>
            </a:extLst>
          </p:cNvPr>
          <p:cNvSpPr txBox="1"/>
          <p:nvPr/>
        </p:nvSpPr>
        <p:spPr bwMode="auto">
          <a:xfrm>
            <a:off x="8761200" y="272435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9" name="TextBox 218">
            <a:extLst>
              <a:ext uri="{FF2B5EF4-FFF2-40B4-BE49-F238E27FC236}">
                <a16:creationId xmlns:a16="http://schemas.microsoft.com/office/drawing/2014/main" id="{4668C2CC-E30D-4EA1-812F-CB1DF3FCBD27}"/>
              </a:ext>
            </a:extLst>
          </p:cNvPr>
          <p:cNvSpPr txBox="1"/>
          <p:nvPr/>
        </p:nvSpPr>
        <p:spPr bwMode="auto">
          <a:xfrm>
            <a:off x="9076406" y="293012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0" name="TextBox 219">
            <a:extLst>
              <a:ext uri="{FF2B5EF4-FFF2-40B4-BE49-F238E27FC236}">
                <a16:creationId xmlns:a16="http://schemas.microsoft.com/office/drawing/2014/main" id="{D5C544C5-7593-4BD2-8065-7E0315EFE99C}"/>
              </a:ext>
            </a:extLst>
          </p:cNvPr>
          <p:cNvSpPr txBox="1"/>
          <p:nvPr/>
        </p:nvSpPr>
        <p:spPr bwMode="auto">
          <a:xfrm>
            <a:off x="8798041" y="2734923"/>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1" name="TextBox 220">
            <a:extLst>
              <a:ext uri="{FF2B5EF4-FFF2-40B4-BE49-F238E27FC236}">
                <a16:creationId xmlns:a16="http://schemas.microsoft.com/office/drawing/2014/main" id="{77A6BF2E-6A02-4590-AB96-C473524F0817}"/>
              </a:ext>
            </a:extLst>
          </p:cNvPr>
          <p:cNvSpPr txBox="1"/>
          <p:nvPr/>
        </p:nvSpPr>
        <p:spPr bwMode="auto">
          <a:xfrm>
            <a:off x="8818359"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2" name="TextBox 221">
            <a:extLst>
              <a:ext uri="{FF2B5EF4-FFF2-40B4-BE49-F238E27FC236}">
                <a16:creationId xmlns:a16="http://schemas.microsoft.com/office/drawing/2014/main" id="{755877CA-4646-4FCC-8AF6-76196858039C}"/>
              </a:ext>
            </a:extLst>
          </p:cNvPr>
          <p:cNvSpPr txBox="1"/>
          <p:nvPr/>
        </p:nvSpPr>
        <p:spPr bwMode="auto">
          <a:xfrm>
            <a:off x="9163301" y="295631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3" name="TextBox 222">
            <a:extLst>
              <a:ext uri="{FF2B5EF4-FFF2-40B4-BE49-F238E27FC236}">
                <a16:creationId xmlns:a16="http://schemas.microsoft.com/office/drawing/2014/main" id="{85643CD8-59B4-4EE0-A5E7-622036C25713}"/>
              </a:ext>
            </a:extLst>
          </p:cNvPr>
          <p:cNvSpPr txBox="1"/>
          <p:nvPr/>
        </p:nvSpPr>
        <p:spPr bwMode="auto">
          <a:xfrm>
            <a:off x="9225834" y="299474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4" name="TextBox 223">
            <a:extLst>
              <a:ext uri="{FF2B5EF4-FFF2-40B4-BE49-F238E27FC236}">
                <a16:creationId xmlns:a16="http://schemas.microsoft.com/office/drawing/2014/main" id="{C5F76536-C063-45B7-839F-52ADDF6D88B2}"/>
              </a:ext>
            </a:extLst>
          </p:cNvPr>
          <p:cNvSpPr txBox="1"/>
          <p:nvPr/>
        </p:nvSpPr>
        <p:spPr bwMode="auto">
          <a:xfrm>
            <a:off x="9313364" y="301729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5" name="TextBox 224">
            <a:extLst>
              <a:ext uri="{FF2B5EF4-FFF2-40B4-BE49-F238E27FC236}">
                <a16:creationId xmlns:a16="http://schemas.microsoft.com/office/drawing/2014/main" id="{F5A62C31-33E0-4831-A2A7-F69516839A66}"/>
              </a:ext>
            </a:extLst>
          </p:cNvPr>
          <p:cNvSpPr txBox="1"/>
          <p:nvPr/>
        </p:nvSpPr>
        <p:spPr bwMode="auto">
          <a:xfrm>
            <a:off x="9456082" y="305087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6" name="TextBox 225">
            <a:extLst>
              <a:ext uri="{FF2B5EF4-FFF2-40B4-BE49-F238E27FC236}">
                <a16:creationId xmlns:a16="http://schemas.microsoft.com/office/drawing/2014/main" id="{67B803BD-5B1C-4240-BDDF-FDDB21358C54}"/>
              </a:ext>
            </a:extLst>
          </p:cNvPr>
          <p:cNvSpPr txBox="1"/>
          <p:nvPr/>
        </p:nvSpPr>
        <p:spPr bwMode="auto">
          <a:xfrm>
            <a:off x="9607278" y="3060013"/>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7" name="TextBox 226">
            <a:extLst>
              <a:ext uri="{FF2B5EF4-FFF2-40B4-BE49-F238E27FC236}">
                <a16:creationId xmlns:a16="http://schemas.microsoft.com/office/drawing/2014/main" id="{DFCD95F7-B210-4074-8E60-4AA9EAA6BC5E}"/>
              </a:ext>
            </a:extLst>
          </p:cNvPr>
          <p:cNvSpPr txBox="1"/>
          <p:nvPr/>
        </p:nvSpPr>
        <p:spPr bwMode="auto">
          <a:xfrm>
            <a:off x="9916164" y="305349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8" name="TextBox 227">
            <a:extLst>
              <a:ext uri="{FF2B5EF4-FFF2-40B4-BE49-F238E27FC236}">
                <a16:creationId xmlns:a16="http://schemas.microsoft.com/office/drawing/2014/main" id="{3E80B24B-5B77-4C28-8D3A-72D48CF6DDDD}"/>
              </a:ext>
            </a:extLst>
          </p:cNvPr>
          <p:cNvSpPr txBox="1"/>
          <p:nvPr/>
        </p:nvSpPr>
        <p:spPr bwMode="auto">
          <a:xfrm>
            <a:off x="10008344" y="3058063"/>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9" name="TextBox 228">
            <a:extLst>
              <a:ext uri="{FF2B5EF4-FFF2-40B4-BE49-F238E27FC236}">
                <a16:creationId xmlns:a16="http://schemas.microsoft.com/office/drawing/2014/main" id="{94EC5554-D5E8-4EA7-BC24-9FC6959D0352}"/>
              </a:ext>
            </a:extLst>
          </p:cNvPr>
          <p:cNvSpPr txBox="1"/>
          <p:nvPr/>
        </p:nvSpPr>
        <p:spPr bwMode="auto">
          <a:xfrm>
            <a:off x="10082191" y="30629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0" name="TextBox 229">
            <a:extLst>
              <a:ext uri="{FF2B5EF4-FFF2-40B4-BE49-F238E27FC236}">
                <a16:creationId xmlns:a16="http://schemas.microsoft.com/office/drawing/2014/main" id="{7561AEAB-E668-458D-97A8-16E97147197D}"/>
              </a:ext>
            </a:extLst>
          </p:cNvPr>
          <p:cNvSpPr txBox="1"/>
          <p:nvPr/>
        </p:nvSpPr>
        <p:spPr bwMode="auto">
          <a:xfrm>
            <a:off x="10030104" y="305533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3" name="TextBox 232">
            <a:extLst>
              <a:ext uri="{FF2B5EF4-FFF2-40B4-BE49-F238E27FC236}">
                <a16:creationId xmlns:a16="http://schemas.microsoft.com/office/drawing/2014/main" id="{B5A9D443-B137-47A5-8819-2675806A1A06}"/>
              </a:ext>
            </a:extLst>
          </p:cNvPr>
          <p:cNvSpPr txBox="1"/>
          <p:nvPr/>
        </p:nvSpPr>
        <p:spPr bwMode="auto">
          <a:xfrm>
            <a:off x="8889934"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4" name="TextBox 233">
            <a:extLst>
              <a:ext uri="{FF2B5EF4-FFF2-40B4-BE49-F238E27FC236}">
                <a16:creationId xmlns:a16="http://schemas.microsoft.com/office/drawing/2014/main" id="{0D1DB379-ABBA-4A18-BFBD-421AB1092962}"/>
              </a:ext>
            </a:extLst>
          </p:cNvPr>
          <p:cNvSpPr txBox="1"/>
          <p:nvPr/>
        </p:nvSpPr>
        <p:spPr bwMode="auto">
          <a:xfrm>
            <a:off x="8866543"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5" name="TextBox 234">
            <a:extLst>
              <a:ext uri="{FF2B5EF4-FFF2-40B4-BE49-F238E27FC236}">
                <a16:creationId xmlns:a16="http://schemas.microsoft.com/office/drawing/2014/main" id="{30F881E3-06C2-4FC4-9A0D-948BB5B2A444}"/>
              </a:ext>
            </a:extLst>
          </p:cNvPr>
          <p:cNvSpPr txBox="1"/>
          <p:nvPr/>
        </p:nvSpPr>
        <p:spPr bwMode="auto">
          <a:xfrm>
            <a:off x="8840216"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6" name="TextBox 235">
            <a:extLst>
              <a:ext uri="{FF2B5EF4-FFF2-40B4-BE49-F238E27FC236}">
                <a16:creationId xmlns:a16="http://schemas.microsoft.com/office/drawing/2014/main" id="{9CC65DC5-AA70-4774-949F-D0CF67142082}"/>
              </a:ext>
            </a:extLst>
          </p:cNvPr>
          <p:cNvSpPr txBox="1"/>
          <p:nvPr/>
        </p:nvSpPr>
        <p:spPr bwMode="auto">
          <a:xfrm>
            <a:off x="8918714"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7" name="TextBox 236">
            <a:extLst>
              <a:ext uri="{FF2B5EF4-FFF2-40B4-BE49-F238E27FC236}">
                <a16:creationId xmlns:a16="http://schemas.microsoft.com/office/drawing/2014/main" id="{7DFDFC21-E446-48F4-817D-2E582BECC046}"/>
              </a:ext>
            </a:extLst>
          </p:cNvPr>
          <p:cNvSpPr txBox="1"/>
          <p:nvPr/>
        </p:nvSpPr>
        <p:spPr bwMode="auto">
          <a:xfrm>
            <a:off x="8947916"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9" name="TextBox 238">
            <a:extLst>
              <a:ext uri="{FF2B5EF4-FFF2-40B4-BE49-F238E27FC236}">
                <a16:creationId xmlns:a16="http://schemas.microsoft.com/office/drawing/2014/main" id="{036E145E-35C0-4CF8-B544-A0063225F7A2}"/>
              </a:ext>
            </a:extLst>
          </p:cNvPr>
          <p:cNvSpPr txBox="1"/>
          <p:nvPr/>
        </p:nvSpPr>
        <p:spPr bwMode="auto">
          <a:xfrm>
            <a:off x="8973802"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0" name="TextBox 239">
            <a:extLst>
              <a:ext uri="{FF2B5EF4-FFF2-40B4-BE49-F238E27FC236}">
                <a16:creationId xmlns:a16="http://schemas.microsoft.com/office/drawing/2014/main" id="{841526BB-A3FC-4ABF-B291-40657E2CAA5F}"/>
              </a:ext>
            </a:extLst>
          </p:cNvPr>
          <p:cNvSpPr txBox="1"/>
          <p:nvPr/>
        </p:nvSpPr>
        <p:spPr bwMode="auto">
          <a:xfrm>
            <a:off x="9006099"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1" name="TextBox 240">
            <a:extLst>
              <a:ext uri="{FF2B5EF4-FFF2-40B4-BE49-F238E27FC236}">
                <a16:creationId xmlns:a16="http://schemas.microsoft.com/office/drawing/2014/main" id="{13C84326-D5BC-4002-B53B-56C6582EDF76}"/>
              </a:ext>
            </a:extLst>
          </p:cNvPr>
          <p:cNvSpPr txBox="1"/>
          <p:nvPr/>
        </p:nvSpPr>
        <p:spPr bwMode="auto">
          <a:xfrm>
            <a:off x="9038754"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2" name="TextBox 241">
            <a:extLst>
              <a:ext uri="{FF2B5EF4-FFF2-40B4-BE49-F238E27FC236}">
                <a16:creationId xmlns:a16="http://schemas.microsoft.com/office/drawing/2014/main" id="{5EB9926F-5FA3-4D40-A730-9C6641F91466}"/>
              </a:ext>
            </a:extLst>
          </p:cNvPr>
          <p:cNvSpPr txBox="1"/>
          <p:nvPr/>
        </p:nvSpPr>
        <p:spPr bwMode="auto">
          <a:xfrm>
            <a:off x="9073734"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3" name="TextBox 242">
            <a:extLst>
              <a:ext uri="{FF2B5EF4-FFF2-40B4-BE49-F238E27FC236}">
                <a16:creationId xmlns:a16="http://schemas.microsoft.com/office/drawing/2014/main" id="{DAC9BA05-0E41-4996-94B1-694AA64E708C}"/>
              </a:ext>
            </a:extLst>
          </p:cNvPr>
          <p:cNvSpPr txBox="1"/>
          <p:nvPr/>
        </p:nvSpPr>
        <p:spPr bwMode="auto">
          <a:xfrm>
            <a:off x="9096945"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4" name="TextBox 243">
            <a:extLst>
              <a:ext uri="{FF2B5EF4-FFF2-40B4-BE49-F238E27FC236}">
                <a16:creationId xmlns:a16="http://schemas.microsoft.com/office/drawing/2014/main" id="{C17E8956-2472-4029-81BB-79185BF1D2C2}"/>
              </a:ext>
            </a:extLst>
          </p:cNvPr>
          <p:cNvSpPr txBox="1"/>
          <p:nvPr/>
        </p:nvSpPr>
        <p:spPr bwMode="auto">
          <a:xfrm>
            <a:off x="9115537"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5" name="TextBox 244">
            <a:extLst>
              <a:ext uri="{FF2B5EF4-FFF2-40B4-BE49-F238E27FC236}">
                <a16:creationId xmlns:a16="http://schemas.microsoft.com/office/drawing/2014/main" id="{8B3AE6CD-5AEC-48F2-9CC4-094C9E33BFE9}"/>
              </a:ext>
            </a:extLst>
          </p:cNvPr>
          <p:cNvSpPr txBox="1"/>
          <p:nvPr/>
        </p:nvSpPr>
        <p:spPr bwMode="auto">
          <a:xfrm>
            <a:off x="9141069"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6" name="TextBox 245">
            <a:extLst>
              <a:ext uri="{FF2B5EF4-FFF2-40B4-BE49-F238E27FC236}">
                <a16:creationId xmlns:a16="http://schemas.microsoft.com/office/drawing/2014/main" id="{E6549389-1D8A-4D89-8FC2-5E0708F5CD98}"/>
              </a:ext>
            </a:extLst>
          </p:cNvPr>
          <p:cNvSpPr txBox="1"/>
          <p:nvPr/>
        </p:nvSpPr>
        <p:spPr bwMode="auto">
          <a:xfrm>
            <a:off x="9197667" y="273798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7" name="TextBox 246">
            <a:extLst>
              <a:ext uri="{FF2B5EF4-FFF2-40B4-BE49-F238E27FC236}">
                <a16:creationId xmlns:a16="http://schemas.microsoft.com/office/drawing/2014/main" id="{2E3CA5B4-C476-4E2F-BDEB-2C08E7455DC4}"/>
              </a:ext>
            </a:extLst>
          </p:cNvPr>
          <p:cNvSpPr txBox="1"/>
          <p:nvPr/>
        </p:nvSpPr>
        <p:spPr bwMode="auto">
          <a:xfrm>
            <a:off x="9269329" y="274979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8" name="TextBox 247">
            <a:extLst>
              <a:ext uri="{FF2B5EF4-FFF2-40B4-BE49-F238E27FC236}">
                <a16:creationId xmlns:a16="http://schemas.microsoft.com/office/drawing/2014/main" id="{190408F8-0112-441F-ADEC-910FA1F96F8D}"/>
              </a:ext>
            </a:extLst>
          </p:cNvPr>
          <p:cNvSpPr txBox="1"/>
          <p:nvPr/>
        </p:nvSpPr>
        <p:spPr bwMode="auto">
          <a:xfrm>
            <a:off x="9301052" y="275553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49" name="TextBox 248">
            <a:extLst>
              <a:ext uri="{FF2B5EF4-FFF2-40B4-BE49-F238E27FC236}">
                <a16:creationId xmlns:a16="http://schemas.microsoft.com/office/drawing/2014/main" id="{CD7C76EF-32F3-47C3-BE23-64DE11C9D632}"/>
              </a:ext>
            </a:extLst>
          </p:cNvPr>
          <p:cNvSpPr txBox="1"/>
          <p:nvPr/>
        </p:nvSpPr>
        <p:spPr bwMode="auto">
          <a:xfrm>
            <a:off x="9344120" y="275553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0" name="TextBox 249">
            <a:extLst>
              <a:ext uri="{FF2B5EF4-FFF2-40B4-BE49-F238E27FC236}">
                <a16:creationId xmlns:a16="http://schemas.microsoft.com/office/drawing/2014/main" id="{CAC67DC0-096C-482A-A4B4-09E13696E3D9}"/>
              </a:ext>
            </a:extLst>
          </p:cNvPr>
          <p:cNvSpPr txBox="1"/>
          <p:nvPr/>
        </p:nvSpPr>
        <p:spPr bwMode="auto">
          <a:xfrm>
            <a:off x="9387211" y="275553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1" name="TextBox 250">
            <a:extLst>
              <a:ext uri="{FF2B5EF4-FFF2-40B4-BE49-F238E27FC236}">
                <a16:creationId xmlns:a16="http://schemas.microsoft.com/office/drawing/2014/main" id="{3C77F94F-33F2-4E78-BA85-E54DD140932B}"/>
              </a:ext>
            </a:extLst>
          </p:cNvPr>
          <p:cNvSpPr txBox="1"/>
          <p:nvPr/>
        </p:nvSpPr>
        <p:spPr bwMode="auto">
          <a:xfrm>
            <a:off x="9408800"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2" name="TextBox 251">
            <a:extLst>
              <a:ext uri="{FF2B5EF4-FFF2-40B4-BE49-F238E27FC236}">
                <a16:creationId xmlns:a16="http://schemas.microsoft.com/office/drawing/2014/main" id="{C44AA4E4-DC2A-46CD-800D-B7D6FD8B40F9}"/>
              </a:ext>
            </a:extLst>
          </p:cNvPr>
          <p:cNvSpPr txBox="1"/>
          <p:nvPr/>
        </p:nvSpPr>
        <p:spPr bwMode="auto">
          <a:xfrm>
            <a:off x="9442261"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3" name="TextBox 252">
            <a:extLst>
              <a:ext uri="{FF2B5EF4-FFF2-40B4-BE49-F238E27FC236}">
                <a16:creationId xmlns:a16="http://schemas.microsoft.com/office/drawing/2014/main" id="{D8ABEA30-5E0A-4947-A4C6-C0C4DFA88015}"/>
              </a:ext>
            </a:extLst>
          </p:cNvPr>
          <p:cNvSpPr txBox="1"/>
          <p:nvPr/>
        </p:nvSpPr>
        <p:spPr bwMode="auto">
          <a:xfrm>
            <a:off x="9468465"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7" name="TextBox 256">
            <a:extLst>
              <a:ext uri="{FF2B5EF4-FFF2-40B4-BE49-F238E27FC236}">
                <a16:creationId xmlns:a16="http://schemas.microsoft.com/office/drawing/2014/main" id="{C64DC545-D6A8-4525-B912-DF2128775BC7}"/>
              </a:ext>
            </a:extLst>
          </p:cNvPr>
          <p:cNvSpPr txBox="1"/>
          <p:nvPr/>
        </p:nvSpPr>
        <p:spPr bwMode="auto">
          <a:xfrm>
            <a:off x="9496888"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8" name="TextBox 257">
            <a:extLst>
              <a:ext uri="{FF2B5EF4-FFF2-40B4-BE49-F238E27FC236}">
                <a16:creationId xmlns:a16="http://schemas.microsoft.com/office/drawing/2014/main" id="{EC611589-97B3-4889-97D0-FEC7D303366C}"/>
              </a:ext>
            </a:extLst>
          </p:cNvPr>
          <p:cNvSpPr txBox="1"/>
          <p:nvPr/>
        </p:nvSpPr>
        <p:spPr bwMode="auto">
          <a:xfrm>
            <a:off x="9525274"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59" name="TextBox 258">
            <a:extLst>
              <a:ext uri="{FF2B5EF4-FFF2-40B4-BE49-F238E27FC236}">
                <a16:creationId xmlns:a16="http://schemas.microsoft.com/office/drawing/2014/main" id="{119DD975-A346-489E-A2D9-5ECC228C6CD5}"/>
              </a:ext>
            </a:extLst>
          </p:cNvPr>
          <p:cNvSpPr txBox="1"/>
          <p:nvPr/>
        </p:nvSpPr>
        <p:spPr bwMode="auto">
          <a:xfrm>
            <a:off x="9548065"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0" name="TextBox 259">
            <a:extLst>
              <a:ext uri="{FF2B5EF4-FFF2-40B4-BE49-F238E27FC236}">
                <a16:creationId xmlns:a16="http://schemas.microsoft.com/office/drawing/2014/main" id="{714D1FDE-2B3A-428E-A493-79F18D469B6C}"/>
              </a:ext>
            </a:extLst>
          </p:cNvPr>
          <p:cNvSpPr txBox="1"/>
          <p:nvPr/>
        </p:nvSpPr>
        <p:spPr bwMode="auto">
          <a:xfrm>
            <a:off x="9573278"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1" name="TextBox 260">
            <a:extLst>
              <a:ext uri="{FF2B5EF4-FFF2-40B4-BE49-F238E27FC236}">
                <a16:creationId xmlns:a16="http://schemas.microsoft.com/office/drawing/2014/main" id="{C28B190A-D84A-4294-93A7-D9643E12E18E}"/>
              </a:ext>
            </a:extLst>
          </p:cNvPr>
          <p:cNvSpPr txBox="1"/>
          <p:nvPr/>
        </p:nvSpPr>
        <p:spPr bwMode="auto">
          <a:xfrm>
            <a:off x="9602414"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3" name="TextBox 262">
            <a:extLst>
              <a:ext uri="{FF2B5EF4-FFF2-40B4-BE49-F238E27FC236}">
                <a16:creationId xmlns:a16="http://schemas.microsoft.com/office/drawing/2014/main" id="{33FFAF6F-AFDB-48B4-B2B4-F71BE8BA1222}"/>
              </a:ext>
            </a:extLst>
          </p:cNvPr>
          <p:cNvSpPr txBox="1"/>
          <p:nvPr/>
        </p:nvSpPr>
        <p:spPr bwMode="auto">
          <a:xfrm>
            <a:off x="9627187"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4" name="TextBox 263">
            <a:extLst>
              <a:ext uri="{FF2B5EF4-FFF2-40B4-BE49-F238E27FC236}">
                <a16:creationId xmlns:a16="http://schemas.microsoft.com/office/drawing/2014/main" id="{B5046D41-6915-4798-BD64-99D9E31996A1}"/>
              </a:ext>
            </a:extLst>
          </p:cNvPr>
          <p:cNvSpPr txBox="1"/>
          <p:nvPr/>
        </p:nvSpPr>
        <p:spPr bwMode="auto">
          <a:xfrm>
            <a:off x="9659678"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5" name="TextBox 264">
            <a:extLst>
              <a:ext uri="{FF2B5EF4-FFF2-40B4-BE49-F238E27FC236}">
                <a16:creationId xmlns:a16="http://schemas.microsoft.com/office/drawing/2014/main" id="{B61F23CF-A491-4FE1-A526-792E07D6FE7B}"/>
              </a:ext>
            </a:extLst>
          </p:cNvPr>
          <p:cNvSpPr txBox="1"/>
          <p:nvPr/>
        </p:nvSpPr>
        <p:spPr bwMode="auto">
          <a:xfrm>
            <a:off x="9685494"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6" name="TextBox 265">
            <a:extLst>
              <a:ext uri="{FF2B5EF4-FFF2-40B4-BE49-F238E27FC236}">
                <a16:creationId xmlns:a16="http://schemas.microsoft.com/office/drawing/2014/main" id="{648CAB1F-D9C8-42CD-B573-3E69AECDFC77}"/>
              </a:ext>
            </a:extLst>
          </p:cNvPr>
          <p:cNvSpPr txBox="1"/>
          <p:nvPr/>
        </p:nvSpPr>
        <p:spPr bwMode="auto">
          <a:xfrm>
            <a:off x="9713680"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7" name="TextBox 266">
            <a:extLst>
              <a:ext uri="{FF2B5EF4-FFF2-40B4-BE49-F238E27FC236}">
                <a16:creationId xmlns:a16="http://schemas.microsoft.com/office/drawing/2014/main" id="{2FCA2A58-0D52-4898-A59A-879B7761DDD5}"/>
              </a:ext>
            </a:extLst>
          </p:cNvPr>
          <p:cNvSpPr txBox="1"/>
          <p:nvPr/>
        </p:nvSpPr>
        <p:spPr bwMode="auto">
          <a:xfrm>
            <a:off x="9740320"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8" name="TextBox 267">
            <a:extLst>
              <a:ext uri="{FF2B5EF4-FFF2-40B4-BE49-F238E27FC236}">
                <a16:creationId xmlns:a16="http://schemas.microsoft.com/office/drawing/2014/main" id="{F607807A-E95B-4F0F-B90A-8A2EFDB81A02}"/>
              </a:ext>
            </a:extLst>
          </p:cNvPr>
          <p:cNvSpPr txBox="1"/>
          <p:nvPr/>
        </p:nvSpPr>
        <p:spPr bwMode="auto">
          <a:xfrm>
            <a:off x="9760971"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9" name="TextBox 268">
            <a:extLst>
              <a:ext uri="{FF2B5EF4-FFF2-40B4-BE49-F238E27FC236}">
                <a16:creationId xmlns:a16="http://schemas.microsoft.com/office/drawing/2014/main" id="{77E8BED5-A4EB-41E8-BF6A-E1B79AB91EDA}"/>
              </a:ext>
            </a:extLst>
          </p:cNvPr>
          <p:cNvSpPr txBox="1"/>
          <p:nvPr/>
        </p:nvSpPr>
        <p:spPr bwMode="auto">
          <a:xfrm>
            <a:off x="9888721"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0" name="TextBox 269">
            <a:extLst>
              <a:ext uri="{FF2B5EF4-FFF2-40B4-BE49-F238E27FC236}">
                <a16:creationId xmlns:a16="http://schemas.microsoft.com/office/drawing/2014/main" id="{071E26E2-EDB3-4430-8FCF-857B9FA53CDC}"/>
              </a:ext>
            </a:extLst>
          </p:cNvPr>
          <p:cNvSpPr txBox="1"/>
          <p:nvPr/>
        </p:nvSpPr>
        <p:spPr bwMode="auto">
          <a:xfrm>
            <a:off x="9797541"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1" name="TextBox 270">
            <a:extLst>
              <a:ext uri="{FF2B5EF4-FFF2-40B4-BE49-F238E27FC236}">
                <a16:creationId xmlns:a16="http://schemas.microsoft.com/office/drawing/2014/main" id="{5D338DE0-48A4-4CE7-839C-3E07D312BBBF}"/>
              </a:ext>
            </a:extLst>
          </p:cNvPr>
          <p:cNvSpPr txBox="1"/>
          <p:nvPr/>
        </p:nvSpPr>
        <p:spPr bwMode="auto">
          <a:xfrm>
            <a:off x="10065771" y="306071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2" name="TextBox 271">
            <a:extLst>
              <a:ext uri="{FF2B5EF4-FFF2-40B4-BE49-F238E27FC236}">
                <a16:creationId xmlns:a16="http://schemas.microsoft.com/office/drawing/2014/main" id="{0F76ACBC-FFBF-46D5-A6BC-6D6183DA5CA4}"/>
              </a:ext>
            </a:extLst>
          </p:cNvPr>
          <p:cNvSpPr txBox="1"/>
          <p:nvPr/>
        </p:nvSpPr>
        <p:spPr bwMode="auto">
          <a:xfrm>
            <a:off x="9820962"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3" name="TextBox 272">
            <a:extLst>
              <a:ext uri="{FF2B5EF4-FFF2-40B4-BE49-F238E27FC236}">
                <a16:creationId xmlns:a16="http://schemas.microsoft.com/office/drawing/2014/main" id="{7D15A85B-CB20-4E1E-AA1C-1A26881604AE}"/>
              </a:ext>
            </a:extLst>
          </p:cNvPr>
          <p:cNvSpPr txBox="1"/>
          <p:nvPr/>
        </p:nvSpPr>
        <p:spPr bwMode="auto">
          <a:xfrm>
            <a:off x="9861052"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4" name="TextBox 273">
            <a:extLst>
              <a:ext uri="{FF2B5EF4-FFF2-40B4-BE49-F238E27FC236}">
                <a16:creationId xmlns:a16="http://schemas.microsoft.com/office/drawing/2014/main" id="{9CDEE8D2-AC20-4679-A045-9F2F12E5AF44}"/>
              </a:ext>
            </a:extLst>
          </p:cNvPr>
          <p:cNvSpPr txBox="1"/>
          <p:nvPr/>
        </p:nvSpPr>
        <p:spPr bwMode="auto">
          <a:xfrm>
            <a:off x="10134582"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6" name="TextBox 275">
            <a:extLst>
              <a:ext uri="{FF2B5EF4-FFF2-40B4-BE49-F238E27FC236}">
                <a16:creationId xmlns:a16="http://schemas.microsoft.com/office/drawing/2014/main" id="{E4AC486E-30BD-4663-B9A8-EE760E97AE9A}"/>
              </a:ext>
            </a:extLst>
          </p:cNvPr>
          <p:cNvSpPr txBox="1"/>
          <p:nvPr/>
        </p:nvSpPr>
        <p:spPr bwMode="auto">
          <a:xfrm>
            <a:off x="9927565"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7" name="TextBox 276">
            <a:extLst>
              <a:ext uri="{FF2B5EF4-FFF2-40B4-BE49-F238E27FC236}">
                <a16:creationId xmlns:a16="http://schemas.microsoft.com/office/drawing/2014/main" id="{C2921CA0-35EA-4498-BD8D-9684565D9167}"/>
              </a:ext>
            </a:extLst>
          </p:cNvPr>
          <p:cNvSpPr txBox="1"/>
          <p:nvPr/>
        </p:nvSpPr>
        <p:spPr bwMode="auto">
          <a:xfrm>
            <a:off x="9963015"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8" name="TextBox 277">
            <a:extLst>
              <a:ext uri="{FF2B5EF4-FFF2-40B4-BE49-F238E27FC236}">
                <a16:creationId xmlns:a16="http://schemas.microsoft.com/office/drawing/2014/main" id="{E8FFD65A-6B2D-4EB4-B477-F538FF23C37E}"/>
              </a:ext>
            </a:extLst>
          </p:cNvPr>
          <p:cNvSpPr txBox="1"/>
          <p:nvPr/>
        </p:nvSpPr>
        <p:spPr bwMode="auto">
          <a:xfrm>
            <a:off x="9991381"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9" name="TextBox 278">
            <a:extLst>
              <a:ext uri="{FF2B5EF4-FFF2-40B4-BE49-F238E27FC236}">
                <a16:creationId xmlns:a16="http://schemas.microsoft.com/office/drawing/2014/main" id="{54F00906-9728-4B1C-9769-C60485477143}"/>
              </a:ext>
            </a:extLst>
          </p:cNvPr>
          <p:cNvSpPr txBox="1"/>
          <p:nvPr/>
        </p:nvSpPr>
        <p:spPr bwMode="auto">
          <a:xfrm>
            <a:off x="10043243"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0" name="TextBox 279">
            <a:extLst>
              <a:ext uri="{FF2B5EF4-FFF2-40B4-BE49-F238E27FC236}">
                <a16:creationId xmlns:a16="http://schemas.microsoft.com/office/drawing/2014/main" id="{9409EF2C-9DD5-4406-B1E8-3556C68728B1}"/>
              </a:ext>
            </a:extLst>
          </p:cNvPr>
          <p:cNvSpPr txBox="1"/>
          <p:nvPr/>
        </p:nvSpPr>
        <p:spPr bwMode="auto">
          <a:xfrm>
            <a:off x="10094143"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3" name="TextBox 182">
            <a:extLst>
              <a:ext uri="{FF2B5EF4-FFF2-40B4-BE49-F238E27FC236}">
                <a16:creationId xmlns:a16="http://schemas.microsoft.com/office/drawing/2014/main" id="{F7C3C8E2-5D2C-47E1-AA29-154966E09924}"/>
              </a:ext>
            </a:extLst>
          </p:cNvPr>
          <p:cNvSpPr txBox="1"/>
          <p:nvPr/>
        </p:nvSpPr>
        <p:spPr bwMode="auto">
          <a:xfrm>
            <a:off x="7313611"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4" name="TextBox 183">
            <a:extLst>
              <a:ext uri="{FF2B5EF4-FFF2-40B4-BE49-F238E27FC236}">
                <a16:creationId xmlns:a16="http://schemas.microsoft.com/office/drawing/2014/main" id="{8385E9E3-996B-4879-BCE9-1788BE82A165}"/>
              </a:ext>
            </a:extLst>
          </p:cNvPr>
          <p:cNvSpPr txBox="1"/>
          <p:nvPr/>
        </p:nvSpPr>
        <p:spPr bwMode="auto">
          <a:xfrm>
            <a:off x="7340472"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5" name="TextBox 184">
            <a:extLst>
              <a:ext uri="{FF2B5EF4-FFF2-40B4-BE49-F238E27FC236}">
                <a16:creationId xmlns:a16="http://schemas.microsoft.com/office/drawing/2014/main" id="{873DB6D5-3EB8-4387-BD44-611FA0D87205}"/>
              </a:ext>
            </a:extLst>
          </p:cNvPr>
          <p:cNvSpPr txBox="1"/>
          <p:nvPr/>
        </p:nvSpPr>
        <p:spPr bwMode="auto">
          <a:xfrm>
            <a:off x="7432447"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9B170A69-1D19-4248-AF45-D787A2191E6B}"/>
              </a:ext>
            </a:extLst>
          </p:cNvPr>
          <p:cNvSpPr txBox="1"/>
          <p:nvPr/>
        </p:nvSpPr>
        <p:spPr bwMode="auto">
          <a:xfrm>
            <a:off x="7468419"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7" name="TextBox 186">
            <a:extLst>
              <a:ext uri="{FF2B5EF4-FFF2-40B4-BE49-F238E27FC236}">
                <a16:creationId xmlns:a16="http://schemas.microsoft.com/office/drawing/2014/main" id="{F5C3DC4E-2A3C-43B3-BB24-8932AC38E01F}"/>
              </a:ext>
            </a:extLst>
          </p:cNvPr>
          <p:cNvSpPr txBox="1"/>
          <p:nvPr/>
        </p:nvSpPr>
        <p:spPr bwMode="auto">
          <a:xfrm>
            <a:off x="7503369"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8" name="TextBox 187">
            <a:extLst>
              <a:ext uri="{FF2B5EF4-FFF2-40B4-BE49-F238E27FC236}">
                <a16:creationId xmlns:a16="http://schemas.microsoft.com/office/drawing/2014/main" id="{64175AEA-4A7A-418A-9058-B35E100CFDFD}"/>
              </a:ext>
            </a:extLst>
          </p:cNvPr>
          <p:cNvSpPr txBox="1"/>
          <p:nvPr/>
        </p:nvSpPr>
        <p:spPr bwMode="auto">
          <a:xfrm>
            <a:off x="7549194"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9" name="TextBox 188">
            <a:extLst>
              <a:ext uri="{FF2B5EF4-FFF2-40B4-BE49-F238E27FC236}">
                <a16:creationId xmlns:a16="http://schemas.microsoft.com/office/drawing/2014/main" id="{EF1737BA-9D91-4C65-9272-EF30180766AD}"/>
              </a:ext>
            </a:extLst>
          </p:cNvPr>
          <p:cNvSpPr txBox="1"/>
          <p:nvPr/>
        </p:nvSpPr>
        <p:spPr bwMode="auto">
          <a:xfrm>
            <a:off x="7586371"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5B7FD30C-2D04-4E11-A5EB-2A7E9B8B4C1D}"/>
              </a:ext>
            </a:extLst>
          </p:cNvPr>
          <p:cNvSpPr txBox="1"/>
          <p:nvPr/>
        </p:nvSpPr>
        <p:spPr bwMode="auto">
          <a:xfrm>
            <a:off x="7665941"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3B647994-5AFE-4790-BE17-8F2D5DCEF2F2}"/>
              </a:ext>
            </a:extLst>
          </p:cNvPr>
          <p:cNvSpPr txBox="1"/>
          <p:nvPr/>
        </p:nvSpPr>
        <p:spPr bwMode="auto">
          <a:xfrm>
            <a:off x="7697076"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2" name="TextBox 191">
            <a:extLst>
              <a:ext uri="{FF2B5EF4-FFF2-40B4-BE49-F238E27FC236}">
                <a16:creationId xmlns:a16="http://schemas.microsoft.com/office/drawing/2014/main" id="{1F4E6F79-D40F-4EDF-BA7C-2D4E52AE8326}"/>
              </a:ext>
            </a:extLst>
          </p:cNvPr>
          <p:cNvSpPr txBox="1"/>
          <p:nvPr/>
        </p:nvSpPr>
        <p:spPr bwMode="auto">
          <a:xfrm>
            <a:off x="7746916" y="269512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3" name="TextBox 192">
            <a:extLst>
              <a:ext uri="{FF2B5EF4-FFF2-40B4-BE49-F238E27FC236}">
                <a16:creationId xmlns:a16="http://schemas.microsoft.com/office/drawing/2014/main" id="{A5EE04B1-A9B7-453C-BA52-966635426CAC}"/>
              </a:ext>
            </a:extLst>
          </p:cNvPr>
          <p:cNvSpPr txBox="1"/>
          <p:nvPr/>
        </p:nvSpPr>
        <p:spPr bwMode="auto">
          <a:xfrm>
            <a:off x="7773023" y="269271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4" name="TextBox 193">
            <a:extLst>
              <a:ext uri="{FF2B5EF4-FFF2-40B4-BE49-F238E27FC236}">
                <a16:creationId xmlns:a16="http://schemas.microsoft.com/office/drawing/2014/main" id="{16345E93-28A6-4EB5-9CB4-2825EAD3A95E}"/>
              </a:ext>
            </a:extLst>
          </p:cNvPr>
          <p:cNvSpPr txBox="1"/>
          <p:nvPr/>
        </p:nvSpPr>
        <p:spPr bwMode="auto">
          <a:xfrm>
            <a:off x="7925921" y="271166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7CF049D0-8A6C-492C-BF18-635B7B61E055}"/>
              </a:ext>
            </a:extLst>
          </p:cNvPr>
          <p:cNvSpPr txBox="1"/>
          <p:nvPr/>
        </p:nvSpPr>
        <p:spPr bwMode="auto">
          <a:xfrm>
            <a:off x="7961491" y="270891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6" name="TextBox 195">
            <a:extLst>
              <a:ext uri="{FF2B5EF4-FFF2-40B4-BE49-F238E27FC236}">
                <a16:creationId xmlns:a16="http://schemas.microsoft.com/office/drawing/2014/main" id="{D14A3A38-A775-4A44-ACAB-E4D1CDD1600A}"/>
              </a:ext>
            </a:extLst>
          </p:cNvPr>
          <p:cNvSpPr txBox="1"/>
          <p:nvPr/>
        </p:nvSpPr>
        <p:spPr bwMode="auto">
          <a:xfrm>
            <a:off x="8142322" y="271735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7" name="TextBox 196">
            <a:extLst>
              <a:ext uri="{FF2B5EF4-FFF2-40B4-BE49-F238E27FC236}">
                <a16:creationId xmlns:a16="http://schemas.microsoft.com/office/drawing/2014/main" id="{886715D8-BA59-4BCA-84EA-441BF95F4DA8}"/>
              </a:ext>
            </a:extLst>
          </p:cNvPr>
          <p:cNvSpPr txBox="1"/>
          <p:nvPr/>
        </p:nvSpPr>
        <p:spPr bwMode="auto">
          <a:xfrm>
            <a:off x="8168429"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8" name="TextBox 197">
            <a:extLst>
              <a:ext uri="{FF2B5EF4-FFF2-40B4-BE49-F238E27FC236}">
                <a16:creationId xmlns:a16="http://schemas.microsoft.com/office/drawing/2014/main" id="{591886F5-9A24-4888-B321-1790F3CCDD5E}"/>
              </a:ext>
            </a:extLst>
          </p:cNvPr>
          <p:cNvSpPr txBox="1"/>
          <p:nvPr/>
        </p:nvSpPr>
        <p:spPr bwMode="auto">
          <a:xfrm>
            <a:off x="8197878"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99" name="TextBox 198">
            <a:extLst>
              <a:ext uri="{FF2B5EF4-FFF2-40B4-BE49-F238E27FC236}">
                <a16:creationId xmlns:a16="http://schemas.microsoft.com/office/drawing/2014/main" id="{5754205D-BEF3-411D-90F0-36D432B718B0}"/>
              </a:ext>
            </a:extLst>
          </p:cNvPr>
          <p:cNvSpPr txBox="1"/>
          <p:nvPr/>
        </p:nvSpPr>
        <p:spPr bwMode="auto">
          <a:xfrm>
            <a:off x="8237942" y="274845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0" name="TextBox 199">
            <a:extLst>
              <a:ext uri="{FF2B5EF4-FFF2-40B4-BE49-F238E27FC236}">
                <a16:creationId xmlns:a16="http://schemas.microsoft.com/office/drawing/2014/main" id="{99230F0E-AAD2-41CF-BA5C-0586D94DCB56}"/>
              </a:ext>
            </a:extLst>
          </p:cNvPr>
          <p:cNvSpPr txBox="1"/>
          <p:nvPr/>
        </p:nvSpPr>
        <p:spPr bwMode="auto">
          <a:xfrm>
            <a:off x="8246864"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1" name="TextBox 200">
            <a:extLst>
              <a:ext uri="{FF2B5EF4-FFF2-40B4-BE49-F238E27FC236}">
                <a16:creationId xmlns:a16="http://schemas.microsoft.com/office/drawing/2014/main" id="{F0C62428-5F56-402B-AE48-55FE48815930}"/>
              </a:ext>
            </a:extLst>
          </p:cNvPr>
          <p:cNvSpPr txBox="1"/>
          <p:nvPr/>
        </p:nvSpPr>
        <p:spPr bwMode="auto">
          <a:xfrm>
            <a:off x="8289675"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2" name="TextBox 201">
            <a:extLst>
              <a:ext uri="{FF2B5EF4-FFF2-40B4-BE49-F238E27FC236}">
                <a16:creationId xmlns:a16="http://schemas.microsoft.com/office/drawing/2014/main" id="{24C00BD2-8804-4A06-BEB2-7322D934F39B}"/>
              </a:ext>
            </a:extLst>
          </p:cNvPr>
          <p:cNvSpPr txBox="1"/>
          <p:nvPr/>
        </p:nvSpPr>
        <p:spPr bwMode="auto">
          <a:xfrm>
            <a:off x="8323783"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3" name="TextBox 202">
            <a:extLst>
              <a:ext uri="{FF2B5EF4-FFF2-40B4-BE49-F238E27FC236}">
                <a16:creationId xmlns:a16="http://schemas.microsoft.com/office/drawing/2014/main" id="{B5A7F281-253D-48C0-BADF-E9C94847821F}"/>
              </a:ext>
            </a:extLst>
          </p:cNvPr>
          <p:cNvSpPr txBox="1"/>
          <p:nvPr/>
        </p:nvSpPr>
        <p:spPr bwMode="auto">
          <a:xfrm>
            <a:off x="8354657"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4" name="TextBox 203">
            <a:extLst>
              <a:ext uri="{FF2B5EF4-FFF2-40B4-BE49-F238E27FC236}">
                <a16:creationId xmlns:a16="http://schemas.microsoft.com/office/drawing/2014/main" id="{CCE575DB-E8A7-4332-B393-871FF5061372}"/>
              </a:ext>
            </a:extLst>
          </p:cNvPr>
          <p:cNvSpPr txBox="1"/>
          <p:nvPr/>
        </p:nvSpPr>
        <p:spPr bwMode="auto">
          <a:xfrm>
            <a:off x="8367584" y="274845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5" name="TextBox 204">
            <a:extLst>
              <a:ext uri="{FF2B5EF4-FFF2-40B4-BE49-F238E27FC236}">
                <a16:creationId xmlns:a16="http://schemas.microsoft.com/office/drawing/2014/main" id="{057C5C3E-BF26-413E-ACCB-7C1EDF963514}"/>
              </a:ext>
            </a:extLst>
          </p:cNvPr>
          <p:cNvSpPr txBox="1"/>
          <p:nvPr/>
        </p:nvSpPr>
        <p:spPr bwMode="auto">
          <a:xfrm>
            <a:off x="8392367"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06" name="TextBox 205">
            <a:extLst>
              <a:ext uri="{FF2B5EF4-FFF2-40B4-BE49-F238E27FC236}">
                <a16:creationId xmlns:a16="http://schemas.microsoft.com/office/drawing/2014/main" id="{9F7325A6-726E-4C08-9D8C-5E4373FAE231}"/>
              </a:ext>
            </a:extLst>
          </p:cNvPr>
          <p:cNvSpPr txBox="1"/>
          <p:nvPr/>
        </p:nvSpPr>
        <p:spPr bwMode="auto">
          <a:xfrm>
            <a:off x="8440386"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0" name="TextBox 209">
            <a:extLst>
              <a:ext uri="{FF2B5EF4-FFF2-40B4-BE49-F238E27FC236}">
                <a16:creationId xmlns:a16="http://schemas.microsoft.com/office/drawing/2014/main" id="{A64176D3-4C33-4138-BDB9-3D7504A22EF1}"/>
              </a:ext>
            </a:extLst>
          </p:cNvPr>
          <p:cNvSpPr txBox="1"/>
          <p:nvPr/>
        </p:nvSpPr>
        <p:spPr bwMode="auto">
          <a:xfrm>
            <a:off x="8510143"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1" name="TextBox 210">
            <a:extLst>
              <a:ext uri="{FF2B5EF4-FFF2-40B4-BE49-F238E27FC236}">
                <a16:creationId xmlns:a16="http://schemas.microsoft.com/office/drawing/2014/main" id="{0CF3FA2B-3BB2-4039-BEB7-47762D0AE57B}"/>
              </a:ext>
            </a:extLst>
          </p:cNvPr>
          <p:cNvSpPr txBox="1"/>
          <p:nvPr/>
        </p:nvSpPr>
        <p:spPr bwMode="auto">
          <a:xfrm>
            <a:off x="8560594"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2" name="TextBox 211">
            <a:extLst>
              <a:ext uri="{FF2B5EF4-FFF2-40B4-BE49-F238E27FC236}">
                <a16:creationId xmlns:a16="http://schemas.microsoft.com/office/drawing/2014/main" id="{B3DFBCC5-3A9D-48ED-B40D-95BF43302DDC}"/>
              </a:ext>
            </a:extLst>
          </p:cNvPr>
          <p:cNvSpPr txBox="1"/>
          <p:nvPr/>
        </p:nvSpPr>
        <p:spPr bwMode="auto">
          <a:xfrm>
            <a:off x="8594702" y="271573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1" name="TextBox 230">
            <a:extLst>
              <a:ext uri="{FF2B5EF4-FFF2-40B4-BE49-F238E27FC236}">
                <a16:creationId xmlns:a16="http://schemas.microsoft.com/office/drawing/2014/main" id="{2F7F022E-3A3A-46BC-82DC-8EBCCF58C3D5}"/>
              </a:ext>
            </a:extLst>
          </p:cNvPr>
          <p:cNvSpPr txBox="1"/>
          <p:nvPr/>
        </p:nvSpPr>
        <p:spPr bwMode="auto">
          <a:xfrm>
            <a:off x="10158581" y="3060013"/>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2" name="TextBox 231">
            <a:extLst>
              <a:ext uri="{FF2B5EF4-FFF2-40B4-BE49-F238E27FC236}">
                <a16:creationId xmlns:a16="http://schemas.microsoft.com/office/drawing/2014/main" id="{86ED8255-2E01-493E-8CEF-7796272DFCE6}"/>
              </a:ext>
            </a:extLst>
          </p:cNvPr>
          <p:cNvSpPr txBox="1"/>
          <p:nvPr/>
        </p:nvSpPr>
        <p:spPr bwMode="auto">
          <a:xfrm>
            <a:off x="10183591" y="305767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38" name="TextBox 237">
            <a:extLst>
              <a:ext uri="{FF2B5EF4-FFF2-40B4-BE49-F238E27FC236}">
                <a16:creationId xmlns:a16="http://schemas.microsoft.com/office/drawing/2014/main" id="{74609DA4-F9F2-49C1-A9AA-7B8EE6E270D8}"/>
              </a:ext>
            </a:extLst>
          </p:cNvPr>
          <p:cNvSpPr txBox="1"/>
          <p:nvPr/>
        </p:nvSpPr>
        <p:spPr bwMode="auto">
          <a:xfrm>
            <a:off x="10192628"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62" name="TextBox 261">
            <a:extLst>
              <a:ext uri="{FF2B5EF4-FFF2-40B4-BE49-F238E27FC236}">
                <a16:creationId xmlns:a16="http://schemas.microsoft.com/office/drawing/2014/main" id="{FE00AAAE-9F4D-4F54-8B91-260AF32C0EC1}"/>
              </a:ext>
            </a:extLst>
          </p:cNvPr>
          <p:cNvSpPr txBox="1"/>
          <p:nvPr/>
        </p:nvSpPr>
        <p:spPr bwMode="auto">
          <a:xfrm>
            <a:off x="10165786" y="275720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75" name="TextBox 274">
            <a:extLst>
              <a:ext uri="{FF2B5EF4-FFF2-40B4-BE49-F238E27FC236}">
                <a16:creationId xmlns:a16="http://schemas.microsoft.com/office/drawing/2014/main" id="{0C1357FA-0C54-45BF-8B70-7642802D4B73}"/>
              </a:ext>
            </a:extLst>
          </p:cNvPr>
          <p:cNvSpPr txBox="1"/>
          <p:nvPr/>
        </p:nvSpPr>
        <p:spPr bwMode="auto">
          <a:xfrm>
            <a:off x="10193521" y="305093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3" name="TextBox 122">
            <a:extLst>
              <a:ext uri="{FF2B5EF4-FFF2-40B4-BE49-F238E27FC236}">
                <a16:creationId xmlns:a16="http://schemas.microsoft.com/office/drawing/2014/main" id="{BD3BE4C9-CB67-4A59-A3B6-D3054333BF5D}"/>
              </a:ext>
            </a:extLst>
          </p:cNvPr>
          <p:cNvSpPr txBox="1"/>
          <p:nvPr/>
        </p:nvSpPr>
        <p:spPr bwMode="auto">
          <a:xfrm>
            <a:off x="1704768" y="270380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5" name="TextBox 124">
            <a:extLst>
              <a:ext uri="{FF2B5EF4-FFF2-40B4-BE49-F238E27FC236}">
                <a16:creationId xmlns:a16="http://schemas.microsoft.com/office/drawing/2014/main" id="{1AB4F7AF-D9F4-407F-AA15-A66F8EBC3212}"/>
              </a:ext>
            </a:extLst>
          </p:cNvPr>
          <p:cNvSpPr txBox="1"/>
          <p:nvPr/>
        </p:nvSpPr>
        <p:spPr bwMode="auto">
          <a:xfrm>
            <a:off x="1726499" y="270144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6" name="TextBox 125">
            <a:extLst>
              <a:ext uri="{FF2B5EF4-FFF2-40B4-BE49-F238E27FC236}">
                <a16:creationId xmlns:a16="http://schemas.microsoft.com/office/drawing/2014/main" id="{2D40F6B3-75F2-4583-9094-D8451D0FE271}"/>
              </a:ext>
            </a:extLst>
          </p:cNvPr>
          <p:cNvSpPr txBox="1"/>
          <p:nvPr/>
        </p:nvSpPr>
        <p:spPr bwMode="auto">
          <a:xfrm>
            <a:off x="1823362" y="270856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7" name="TextBox 126">
            <a:extLst>
              <a:ext uri="{FF2B5EF4-FFF2-40B4-BE49-F238E27FC236}">
                <a16:creationId xmlns:a16="http://schemas.microsoft.com/office/drawing/2014/main" id="{0994A73E-76DF-4B80-8217-28E08745E72D}"/>
              </a:ext>
            </a:extLst>
          </p:cNvPr>
          <p:cNvSpPr txBox="1"/>
          <p:nvPr/>
        </p:nvSpPr>
        <p:spPr bwMode="auto">
          <a:xfrm>
            <a:off x="1862337" y="271320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8" name="TextBox 127">
            <a:extLst>
              <a:ext uri="{FF2B5EF4-FFF2-40B4-BE49-F238E27FC236}">
                <a16:creationId xmlns:a16="http://schemas.microsoft.com/office/drawing/2014/main" id="{E594D684-30F1-4B29-B3AF-6CD7FAD4B82F}"/>
              </a:ext>
            </a:extLst>
          </p:cNvPr>
          <p:cNvSpPr txBox="1"/>
          <p:nvPr/>
        </p:nvSpPr>
        <p:spPr bwMode="auto">
          <a:xfrm>
            <a:off x="1981508" y="270144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9" name="TextBox 128">
            <a:extLst>
              <a:ext uri="{FF2B5EF4-FFF2-40B4-BE49-F238E27FC236}">
                <a16:creationId xmlns:a16="http://schemas.microsoft.com/office/drawing/2014/main" id="{ABAE3B8D-1024-458C-8E65-62CD1B243981}"/>
              </a:ext>
            </a:extLst>
          </p:cNvPr>
          <p:cNvSpPr txBox="1"/>
          <p:nvPr/>
        </p:nvSpPr>
        <p:spPr bwMode="auto">
          <a:xfrm>
            <a:off x="2048340" y="270144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0" name="TextBox 129">
            <a:extLst>
              <a:ext uri="{FF2B5EF4-FFF2-40B4-BE49-F238E27FC236}">
                <a16:creationId xmlns:a16="http://schemas.microsoft.com/office/drawing/2014/main" id="{017E1B57-F772-4D0A-8289-2C1CC6D8A3FF}"/>
              </a:ext>
            </a:extLst>
          </p:cNvPr>
          <p:cNvSpPr txBox="1"/>
          <p:nvPr/>
        </p:nvSpPr>
        <p:spPr bwMode="auto">
          <a:xfrm>
            <a:off x="2078691" y="270144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83DBE2A1-AC61-4FF3-ABCC-2F3304B051F4}"/>
              </a:ext>
            </a:extLst>
          </p:cNvPr>
          <p:cNvSpPr txBox="1"/>
          <p:nvPr/>
        </p:nvSpPr>
        <p:spPr bwMode="auto">
          <a:xfrm>
            <a:off x="2333375" y="273264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2" name="TextBox 131">
            <a:extLst>
              <a:ext uri="{FF2B5EF4-FFF2-40B4-BE49-F238E27FC236}">
                <a16:creationId xmlns:a16="http://schemas.microsoft.com/office/drawing/2014/main" id="{D41C48CD-D8C0-44C2-80E4-0A3F3A82D77B}"/>
              </a:ext>
            </a:extLst>
          </p:cNvPr>
          <p:cNvSpPr txBox="1"/>
          <p:nvPr/>
        </p:nvSpPr>
        <p:spPr bwMode="auto">
          <a:xfrm>
            <a:off x="2355231" y="273264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3" name="TextBox 132">
            <a:extLst>
              <a:ext uri="{FF2B5EF4-FFF2-40B4-BE49-F238E27FC236}">
                <a16:creationId xmlns:a16="http://schemas.microsoft.com/office/drawing/2014/main" id="{F984321A-F79E-4514-A7BB-C2E13612A12D}"/>
              </a:ext>
            </a:extLst>
          </p:cNvPr>
          <p:cNvSpPr txBox="1"/>
          <p:nvPr/>
        </p:nvSpPr>
        <p:spPr bwMode="auto">
          <a:xfrm>
            <a:off x="2134003" y="270144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4" name="TextBox 133">
            <a:extLst>
              <a:ext uri="{FF2B5EF4-FFF2-40B4-BE49-F238E27FC236}">
                <a16:creationId xmlns:a16="http://schemas.microsoft.com/office/drawing/2014/main" id="{76673022-E41D-466E-8478-EFE851A336EE}"/>
              </a:ext>
            </a:extLst>
          </p:cNvPr>
          <p:cNvSpPr txBox="1"/>
          <p:nvPr/>
        </p:nvSpPr>
        <p:spPr bwMode="auto">
          <a:xfrm>
            <a:off x="2162110" y="270479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5" name="TextBox 134">
            <a:extLst>
              <a:ext uri="{FF2B5EF4-FFF2-40B4-BE49-F238E27FC236}">
                <a16:creationId xmlns:a16="http://schemas.microsoft.com/office/drawing/2014/main" id="{B0EDB8B5-6E4D-445A-873D-3BC35F7F02A3}"/>
              </a:ext>
            </a:extLst>
          </p:cNvPr>
          <p:cNvSpPr txBox="1"/>
          <p:nvPr/>
        </p:nvSpPr>
        <p:spPr bwMode="auto">
          <a:xfrm>
            <a:off x="2548478" y="274281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6" name="TextBox 135">
            <a:extLst>
              <a:ext uri="{FF2B5EF4-FFF2-40B4-BE49-F238E27FC236}">
                <a16:creationId xmlns:a16="http://schemas.microsoft.com/office/drawing/2014/main" id="{60069A89-2EFD-4E29-B81A-D232CCF18579}"/>
              </a:ext>
            </a:extLst>
          </p:cNvPr>
          <p:cNvSpPr txBox="1"/>
          <p:nvPr/>
        </p:nvSpPr>
        <p:spPr bwMode="auto">
          <a:xfrm>
            <a:off x="2566910" y="274281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7" name="TextBox 136">
            <a:extLst>
              <a:ext uri="{FF2B5EF4-FFF2-40B4-BE49-F238E27FC236}">
                <a16:creationId xmlns:a16="http://schemas.microsoft.com/office/drawing/2014/main" id="{8FDD3CD2-C246-4D33-8B45-AA09A0F02A86}"/>
              </a:ext>
            </a:extLst>
          </p:cNvPr>
          <p:cNvSpPr txBox="1"/>
          <p:nvPr/>
        </p:nvSpPr>
        <p:spPr bwMode="auto">
          <a:xfrm>
            <a:off x="2715405" y="276017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8" name="TextBox 137">
            <a:extLst>
              <a:ext uri="{FF2B5EF4-FFF2-40B4-BE49-F238E27FC236}">
                <a16:creationId xmlns:a16="http://schemas.microsoft.com/office/drawing/2014/main" id="{54FF1EBA-11E5-490B-998D-51869432D5A1}"/>
              </a:ext>
            </a:extLst>
          </p:cNvPr>
          <p:cNvSpPr txBox="1"/>
          <p:nvPr/>
        </p:nvSpPr>
        <p:spPr bwMode="auto">
          <a:xfrm>
            <a:off x="2752913" y="275741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9" name="TextBox 138">
            <a:extLst>
              <a:ext uri="{FF2B5EF4-FFF2-40B4-BE49-F238E27FC236}">
                <a16:creationId xmlns:a16="http://schemas.microsoft.com/office/drawing/2014/main" id="{1CBB1E06-82F9-4F9C-AB5A-26B8A647796B}"/>
              </a:ext>
            </a:extLst>
          </p:cNvPr>
          <p:cNvSpPr txBox="1"/>
          <p:nvPr/>
        </p:nvSpPr>
        <p:spPr bwMode="auto">
          <a:xfrm>
            <a:off x="2804413" y="276897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4" name="TextBox 143">
            <a:extLst>
              <a:ext uri="{FF2B5EF4-FFF2-40B4-BE49-F238E27FC236}">
                <a16:creationId xmlns:a16="http://schemas.microsoft.com/office/drawing/2014/main" id="{418FD779-15E9-4BF5-B272-1042A0AFEC4B}"/>
              </a:ext>
            </a:extLst>
          </p:cNvPr>
          <p:cNvSpPr txBox="1"/>
          <p:nvPr/>
        </p:nvSpPr>
        <p:spPr bwMode="auto">
          <a:xfrm>
            <a:off x="3067597" y="27702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5" name="TextBox 144">
            <a:extLst>
              <a:ext uri="{FF2B5EF4-FFF2-40B4-BE49-F238E27FC236}">
                <a16:creationId xmlns:a16="http://schemas.microsoft.com/office/drawing/2014/main" id="{6072FB04-ED31-447D-9A02-8C8C2B94B5A4}"/>
              </a:ext>
            </a:extLst>
          </p:cNvPr>
          <p:cNvSpPr txBox="1"/>
          <p:nvPr/>
        </p:nvSpPr>
        <p:spPr bwMode="auto">
          <a:xfrm>
            <a:off x="3086692" y="27702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5C0CB0FE-A8C1-4AD8-8F74-7FF13963E36B}"/>
              </a:ext>
            </a:extLst>
          </p:cNvPr>
          <p:cNvSpPr txBox="1"/>
          <p:nvPr/>
        </p:nvSpPr>
        <p:spPr bwMode="auto">
          <a:xfrm>
            <a:off x="3171324" y="281143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7" name="TextBox 146">
            <a:extLst>
              <a:ext uri="{FF2B5EF4-FFF2-40B4-BE49-F238E27FC236}">
                <a16:creationId xmlns:a16="http://schemas.microsoft.com/office/drawing/2014/main" id="{24318AFC-E8E1-4982-8FE5-87C94C8361AF}"/>
              </a:ext>
            </a:extLst>
          </p:cNvPr>
          <p:cNvSpPr txBox="1"/>
          <p:nvPr/>
        </p:nvSpPr>
        <p:spPr bwMode="auto">
          <a:xfrm>
            <a:off x="3207745" y="280843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8" name="TextBox 147">
            <a:extLst>
              <a:ext uri="{FF2B5EF4-FFF2-40B4-BE49-F238E27FC236}">
                <a16:creationId xmlns:a16="http://schemas.microsoft.com/office/drawing/2014/main" id="{D0936189-878E-49B0-B2DE-E86F8C6DEE58}"/>
              </a:ext>
            </a:extLst>
          </p:cNvPr>
          <p:cNvSpPr txBox="1"/>
          <p:nvPr/>
        </p:nvSpPr>
        <p:spPr bwMode="auto">
          <a:xfrm>
            <a:off x="3228266" y="280866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9" name="TextBox 148">
            <a:extLst>
              <a:ext uri="{FF2B5EF4-FFF2-40B4-BE49-F238E27FC236}">
                <a16:creationId xmlns:a16="http://schemas.microsoft.com/office/drawing/2014/main" id="{51792D8D-6A9E-4A8E-8FDA-6170F863E26E}"/>
              </a:ext>
            </a:extLst>
          </p:cNvPr>
          <p:cNvSpPr txBox="1"/>
          <p:nvPr/>
        </p:nvSpPr>
        <p:spPr bwMode="auto">
          <a:xfrm>
            <a:off x="3280369" y="280859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0" name="TextBox 149">
            <a:extLst>
              <a:ext uri="{FF2B5EF4-FFF2-40B4-BE49-F238E27FC236}">
                <a16:creationId xmlns:a16="http://schemas.microsoft.com/office/drawing/2014/main" id="{ED050236-FD3B-4A12-83F3-1FE2CCA0CB95}"/>
              </a:ext>
            </a:extLst>
          </p:cNvPr>
          <p:cNvSpPr txBox="1"/>
          <p:nvPr/>
        </p:nvSpPr>
        <p:spPr bwMode="auto">
          <a:xfrm>
            <a:off x="3259222" y="280859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75D29BBC-721A-48F9-9A05-1B7FDADB59B8}"/>
              </a:ext>
            </a:extLst>
          </p:cNvPr>
          <p:cNvSpPr txBox="1"/>
          <p:nvPr/>
        </p:nvSpPr>
        <p:spPr bwMode="auto">
          <a:xfrm>
            <a:off x="3298345" y="280859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2" name="TextBox 151">
            <a:extLst>
              <a:ext uri="{FF2B5EF4-FFF2-40B4-BE49-F238E27FC236}">
                <a16:creationId xmlns:a16="http://schemas.microsoft.com/office/drawing/2014/main" id="{46A6EAE3-E826-4218-A0FA-1272DAAEEDB1}"/>
              </a:ext>
            </a:extLst>
          </p:cNvPr>
          <p:cNvSpPr txBox="1"/>
          <p:nvPr/>
        </p:nvSpPr>
        <p:spPr bwMode="auto">
          <a:xfrm>
            <a:off x="3321135" y="280859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3" name="TextBox 152">
            <a:extLst>
              <a:ext uri="{FF2B5EF4-FFF2-40B4-BE49-F238E27FC236}">
                <a16:creationId xmlns:a16="http://schemas.microsoft.com/office/drawing/2014/main" id="{EF795C13-9607-4841-BC12-48F1EBA2FF54}"/>
              </a:ext>
            </a:extLst>
          </p:cNvPr>
          <p:cNvSpPr txBox="1"/>
          <p:nvPr/>
        </p:nvSpPr>
        <p:spPr bwMode="auto">
          <a:xfrm>
            <a:off x="3387247" y="281929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4" name="TextBox 153">
            <a:extLst>
              <a:ext uri="{FF2B5EF4-FFF2-40B4-BE49-F238E27FC236}">
                <a16:creationId xmlns:a16="http://schemas.microsoft.com/office/drawing/2014/main" id="{C414405F-9573-42E4-8BC0-032E6198061C}"/>
              </a:ext>
            </a:extLst>
          </p:cNvPr>
          <p:cNvSpPr txBox="1"/>
          <p:nvPr/>
        </p:nvSpPr>
        <p:spPr bwMode="auto">
          <a:xfrm>
            <a:off x="3351576" y="281586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5" name="TextBox 154">
            <a:extLst>
              <a:ext uri="{FF2B5EF4-FFF2-40B4-BE49-F238E27FC236}">
                <a16:creationId xmlns:a16="http://schemas.microsoft.com/office/drawing/2014/main" id="{815ACED7-1E8E-47ED-83BC-11570F8FEB97}"/>
              </a:ext>
            </a:extLst>
          </p:cNvPr>
          <p:cNvSpPr txBox="1"/>
          <p:nvPr/>
        </p:nvSpPr>
        <p:spPr bwMode="auto">
          <a:xfrm>
            <a:off x="3613039" y="283887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7" name="TextBox 156">
            <a:extLst>
              <a:ext uri="{FF2B5EF4-FFF2-40B4-BE49-F238E27FC236}">
                <a16:creationId xmlns:a16="http://schemas.microsoft.com/office/drawing/2014/main" id="{101F35DA-25BD-46F5-8FAF-F87F07BBFCEA}"/>
              </a:ext>
            </a:extLst>
          </p:cNvPr>
          <p:cNvSpPr txBox="1"/>
          <p:nvPr/>
        </p:nvSpPr>
        <p:spPr bwMode="auto">
          <a:xfrm>
            <a:off x="3419788" y="281929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8" name="TextBox 157">
            <a:extLst>
              <a:ext uri="{FF2B5EF4-FFF2-40B4-BE49-F238E27FC236}">
                <a16:creationId xmlns:a16="http://schemas.microsoft.com/office/drawing/2014/main" id="{768967F0-0F31-4D38-BDB0-07093F0B85DD}"/>
              </a:ext>
            </a:extLst>
          </p:cNvPr>
          <p:cNvSpPr txBox="1"/>
          <p:nvPr/>
        </p:nvSpPr>
        <p:spPr bwMode="auto">
          <a:xfrm>
            <a:off x="3449720" y="281929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B20856CC-04CA-4C62-875C-E5FBC954298A}"/>
              </a:ext>
            </a:extLst>
          </p:cNvPr>
          <p:cNvSpPr txBox="1"/>
          <p:nvPr/>
        </p:nvSpPr>
        <p:spPr bwMode="auto">
          <a:xfrm>
            <a:off x="3054762" y="295806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2" name="TextBox 161">
            <a:extLst>
              <a:ext uri="{FF2B5EF4-FFF2-40B4-BE49-F238E27FC236}">
                <a16:creationId xmlns:a16="http://schemas.microsoft.com/office/drawing/2014/main" id="{6CF9A29F-144E-4899-91BE-7FB11A7B09D0}"/>
              </a:ext>
            </a:extLst>
          </p:cNvPr>
          <p:cNvSpPr txBox="1"/>
          <p:nvPr/>
        </p:nvSpPr>
        <p:spPr bwMode="auto">
          <a:xfrm>
            <a:off x="2650646" y="2753291"/>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3" name="TextBox 162">
            <a:extLst>
              <a:ext uri="{FF2B5EF4-FFF2-40B4-BE49-F238E27FC236}">
                <a16:creationId xmlns:a16="http://schemas.microsoft.com/office/drawing/2014/main" id="{42964196-3603-47EF-8D62-A41EF265AC99}"/>
              </a:ext>
            </a:extLst>
          </p:cNvPr>
          <p:cNvSpPr txBox="1"/>
          <p:nvPr/>
        </p:nvSpPr>
        <p:spPr bwMode="auto">
          <a:xfrm>
            <a:off x="3145361" y="295071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4" name="TextBox 163">
            <a:extLst>
              <a:ext uri="{FF2B5EF4-FFF2-40B4-BE49-F238E27FC236}">
                <a16:creationId xmlns:a16="http://schemas.microsoft.com/office/drawing/2014/main" id="{D9A47A6F-7420-499C-A507-A2CB6E6899FD}"/>
              </a:ext>
            </a:extLst>
          </p:cNvPr>
          <p:cNvSpPr txBox="1"/>
          <p:nvPr/>
        </p:nvSpPr>
        <p:spPr bwMode="auto">
          <a:xfrm>
            <a:off x="3312292" y="304831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5" name="TextBox 164">
            <a:extLst>
              <a:ext uri="{FF2B5EF4-FFF2-40B4-BE49-F238E27FC236}">
                <a16:creationId xmlns:a16="http://schemas.microsoft.com/office/drawing/2014/main" id="{D801208C-96BC-4DC9-86E8-E6158100A593}"/>
              </a:ext>
            </a:extLst>
          </p:cNvPr>
          <p:cNvSpPr txBox="1"/>
          <p:nvPr/>
        </p:nvSpPr>
        <p:spPr bwMode="auto">
          <a:xfrm>
            <a:off x="3570892" y="3159666"/>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BA911D37-3674-47E5-9452-1FD4FC6775D6}"/>
              </a:ext>
            </a:extLst>
          </p:cNvPr>
          <p:cNvSpPr txBox="1"/>
          <p:nvPr/>
        </p:nvSpPr>
        <p:spPr bwMode="auto">
          <a:xfrm>
            <a:off x="3652798" y="319496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7" name="TextBox 166">
            <a:extLst>
              <a:ext uri="{FF2B5EF4-FFF2-40B4-BE49-F238E27FC236}">
                <a16:creationId xmlns:a16="http://schemas.microsoft.com/office/drawing/2014/main" id="{0685C345-61FF-422F-B7CB-63AC22BA6843}"/>
              </a:ext>
            </a:extLst>
          </p:cNvPr>
          <p:cNvSpPr txBox="1"/>
          <p:nvPr/>
        </p:nvSpPr>
        <p:spPr bwMode="auto">
          <a:xfrm>
            <a:off x="3724268" y="322677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8" name="TextBox 167">
            <a:extLst>
              <a:ext uri="{FF2B5EF4-FFF2-40B4-BE49-F238E27FC236}">
                <a16:creationId xmlns:a16="http://schemas.microsoft.com/office/drawing/2014/main" id="{33A8B5B2-4C71-4187-9A76-A99BA2283FFE}"/>
              </a:ext>
            </a:extLst>
          </p:cNvPr>
          <p:cNvSpPr txBox="1"/>
          <p:nvPr/>
        </p:nvSpPr>
        <p:spPr bwMode="auto">
          <a:xfrm>
            <a:off x="3867940" y="324393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9" name="TextBox 168">
            <a:extLst>
              <a:ext uri="{FF2B5EF4-FFF2-40B4-BE49-F238E27FC236}">
                <a16:creationId xmlns:a16="http://schemas.microsoft.com/office/drawing/2014/main" id="{BE117E33-A524-4207-ABA4-9F8A3012701F}"/>
              </a:ext>
            </a:extLst>
          </p:cNvPr>
          <p:cNvSpPr txBox="1"/>
          <p:nvPr/>
        </p:nvSpPr>
        <p:spPr bwMode="auto">
          <a:xfrm>
            <a:off x="4026020" y="325111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0" name="TextBox 169">
            <a:extLst>
              <a:ext uri="{FF2B5EF4-FFF2-40B4-BE49-F238E27FC236}">
                <a16:creationId xmlns:a16="http://schemas.microsoft.com/office/drawing/2014/main" id="{7F9258D7-0453-4F11-A98E-9F0DACE62836}"/>
              </a:ext>
            </a:extLst>
          </p:cNvPr>
          <p:cNvSpPr txBox="1"/>
          <p:nvPr/>
        </p:nvSpPr>
        <p:spPr bwMode="auto">
          <a:xfrm>
            <a:off x="4330756" y="325030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8C25BDA5-6FBB-47D0-A43C-4D135215318C}"/>
              </a:ext>
            </a:extLst>
          </p:cNvPr>
          <p:cNvSpPr txBox="1"/>
          <p:nvPr/>
        </p:nvSpPr>
        <p:spPr bwMode="auto">
          <a:xfrm>
            <a:off x="4420099" y="327988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2" name="TextBox 171">
            <a:extLst>
              <a:ext uri="{FF2B5EF4-FFF2-40B4-BE49-F238E27FC236}">
                <a16:creationId xmlns:a16="http://schemas.microsoft.com/office/drawing/2014/main" id="{D47CFF76-596D-4C58-8BF9-7C0C50E9AFB8}"/>
              </a:ext>
            </a:extLst>
          </p:cNvPr>
          <p:cNvSpPr txBox="1"/>
          <p:nvPr/>
        </p:nvSpPr>
        <p:spPr bwMode="auto">
          <a:xfrm>
            <a:off x="4609949" y="333062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3" name="TextBox 172">
            <a:extLst>
              <a:ext uri="{FF2B5EF4-FFF2-40B4-BE49-F238E27FC236}">
                <a16:creationId xmlns:a16="http://schemas.microsoft.com/office/drawing/2014/main" id="{AB976BCB-5B9F-47E7-938F-E25B19AF3663}"/>
              </a:ext>
            </a:extLst>
          </p:cNvPr>
          <p:cNvSpPr txBox="1"/>
          <p:nvPr/>
        </p:nvSpPr>
        <p:spPr bwMode="auto">
          <a:xfrm>
            <a:off x="4577874" y="327988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4" name="TextBox 173">
            <a:extLst>
              <a:ext uri="{FF2B5EF4-FFF2-40B4-BE49-F238E27FC236}">
                <a16:creationId xmlns:a16="http://schemas.microsoft.com/office/drawing/2014/main" id="{03864D75-C3AA-439D-9C37-26B7E62AC7B9}"/>
              </a:ext>
            </a:extLst>
          </p:cNvPr>
          <p:cNvSpPr txBox="1"/>
          <p:nvPr/>
        </p:nvSpPr>
        <p:spPr bwMode="auto">
          <a:xfrm>
            <a:off x="4508653" y="327783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5" name="TextBox 174">
            <a:extLst>
              <a:ext uri="{FF2B5EF4-FFF2-40B4-BE49-F238E27FC236}">
                <a16:creationId xmlns:a16="http://schemas.microsoft.com/office/drawing/2014/main" id="{EE3CA6C0-BA43-481B-B443-E90E875262DF}"/>
              </a:ext>
            </a:extLst>
          </p:cNvPr>
          <p:cNvSpPr txBox="1"/>
          <p:nvPr/>
        </p:nvSpPr>
        <p:spPr bwMode="auto">
          <a:xfrm>
            <a:off x="4446589" y="3284391"/>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19" name="Freeform: Shape 118">
            <a:extLst>
              <a:ext uri="{FF2B5EF4-FFF2-40B4-BE49-F238E27FC236}">
                <a16:creationId xmlns:a16="http://schemas.microsoft.com/office/drawing/2014/main" id="{E6659D9B-5967-4F90-B06F-A5DE6FFA9718}"/>
              </a:ext>
            </a:extLst>
          </p:cNvPr>
          <p:cNvSpPr/>
          <p:nvPr/>
        </p:nvSpPr>
        <p:spPr bwMode="auto">
          <a:xfrm>
            <a:off x="1676400" y="2882708"/>
            <a:ext cx="3043238" cy="623887"/>
          </a:xfrm>
          <a:custGeom>
            <a:avLst/>
            <a:gdLst>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95413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28725 w 3043238"/>
              <a:gd name="connsiteY34" fmla="*/ 138112 h 623887"/>
              <a:gd name="connsiteX35" fmla="*/ 1200150 w 3043238"/>
              <a:gd name="connsiteY35" fmla="*/ 138112 h 623887"/>
              <a:gd name="connsiteX36" fmla="*/ 1214438 w 3043238"/>
              <a:gd name="connsiteY36" fmla="*/ 123824 h 623887"/>
              <a:gd name="connsiteX37" fmla="*/ 1071563 w 3043238"/>
              <a:gd name="connsiteY37" fmla="*/ 123824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95413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28725 w 3043238"/>
              <a:gd name="connsiteY34" fmla="*/ 138112 h 623887"/>
              <a:gd name="connsiteX35" fmla="*/ 1200150 w 3043238"/>
              <a:gd name="connsiteY35" fmla="*/ 138112 h 623887"/>
              <a:gd name="connsiteX36" fmla="*/ 1233488 w 3043238"/>
              <a:gd name="connsiteY36" fmla="*/ 123824 h 623887"/>
              <a:gd name="connsiteX37" fmla="*/ 1071563 w 3043238"/>
              <a:gd name="connsiteY37" fmla="*/ 123824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95413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28725 w 3043238"/>
              <a:gd name="connsiteY34" fmla="*/ 138112 h 623887"/>
              <a:gd name="connsiteX35" fmla="*/ 1200150 w 3043238"/>
              <a:gd name="connsiteY35" fmla="*/ 138112 h 623887"/>
              <a:gd name="connsiteX36" fmla="*/ 1204913 w 3043238"/>
              <a:gd name="connsiteY36" fmla="*/ 119062 h 623887"/>
              <a:gd name="connsiteX37" fmla="*/ 1071563 w 3043238"/>
              <a:gd name="connsiteY37" fmla="*/ 123824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95413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204913 w 3043238"/>
              <a:gd name="connsiteY36" fmla="*/ 119062 h 623887"/>
              <a:gd name="connsiteX37" fmla="*/ 1071563 w 3043238"/>
              <a:gd name="connsiteY37" fmla="*/ 123824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204913 w 3043238"/>
              <a:gd name="connsiteY36" fmla="*/ 119062 h 623887"/>
              <a:gd name="connsiteX37" fmla="*/ 1071563 w 3043238"/>
              <a:gd name="connsiteY37" fmla="*/ 123824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204913 w 3043238"/>
              <a:gd name="connsiteY36" fmla="*/ 119062 h 623887"/>
              <a:gd name="connsiteX37" fmla="*/ 1075093 w 3043238"/>
              <a:gd name="connsiteY37" fmla="*/ 120293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38124 h 623887"/>
              <a:gd name="connsiteX29" fmla="*/ 1290638 w 3043238"/>
              <a:gd name="connsiteY29" fmla="*/ 238124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197852 w 3043238"/>
              <a:gd name="connsiteY36" fmla="*/ 119062 h 623887"/>
              <a:gd name="connsiteX37" fmla="*/ 1075093 w 3043238"/>
              <a:gd name="connsiteY37" fmla="*/ 120293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38124 h 623887"/>
              <a:gd name="connsiteX29" fmla="*/ 1290638 w 3043238"/>
              <a:gd name="connsiteY29" fmla="*/ 231063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197852 w 3043238"/>
              <a:gd name="connsiteY36" fmla="*/ 119062 h 623887"/>
              <a:gd name="connsiteX37" fmla="*/ 1075093 w 3043238"/>
              <a:gd name="connsiteY37" fmla="*/ 120293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27533 h 623887"/>
              <a:gd name="connsiteX29" fmla="*/ 1290638 w 3043238"/>
              <a:gd name="connsiteY29" fmla="*/ 231063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197852 w 3043238"/>
              <a:gd name="connsiteY36" fmla="*/ 119062 h 623887"/>
              <a:gd name="connsiteX37" fmla="*/ 1075093 w 3043238"/>
              <a:gd name="connsiteY37" fmla="*/ 120293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 name="connsiteX0" fmla="*/ 3043238 w 3043238"/>
              <a:gd name="connsiteY0" fmla="*/ 623887 h 623887"/>
              <a:gd name="connsiteX1" fmla="*/ 3038475 w 3043238"/>
              <a:gd name="connsiteY1" fmla="*/ 571500 h 623887"/>
              <a:gd name="connsiteX2" fmla="*/ 2867025 w 3043238"/>
              <a:gd name="connsiteY2" fmla="*/ 571500 h 623887"/>
              <a:gd name="connsiteX3" fmla="*/ 2867025 w 3043238"/>
              <a:gd name="connsiteY3" fmla="*/ 542925 h 623887"/>
              <a:gd name="connsiteX4" fmla="*/ 2171700 w 3043238"/>
              <a:gd name="connsiteY4" fmla="*/ 542925 h 623887"/>
              <a:gd name="connsiteX5" fmla="*/ 2171700 w 3043238"/>
              <a:gd name="connsiteY5" fmla="*/ 542925 h 623887"/>
              <a:gd name="connsiteX6" fmla="*/ 2152650 w 3043238"/>
              <a:gd name="connsiteY6" fmla="*/ 523875 h 623887"/>
              <a:gd name="connsiteX7" fmla="*/ 2095500 w 3043238"/>
              <a:gd name="connsiteY7" fmla="*/ 523875 h 623887"/>
              <a:gd name="connsiteX8" fmla="*/ 2095500 w 3043238"/>
              <a:gd name="connsiteY8" fmla="*/ 485775 h 623887"/>
              <a:gd name="connsiteX9" fmla="*/ 2033588 w 3043238"/>
              <a:gd name="connsiteY9" fmla="*/ 485775 h 623887"/>
              <a:gd name="connsiteX10" fmla="*/ 2033588 w 3043238"/>
              <a:gd name="connsiteY10" fmla="*/ 442912 h 623887"/>
              <a:gd name="connsiteX11" fmla="*/ 1962150 w 3043238"/>
              <a:gd name="connsiteY11" fmla="*/ 442912 h 623887"/>
              <a:gd name="connsiteX12" fmla="*/ 1962150 w 3043238"/>
              <a:gd name="connsiteY12" fmla="*/ 433387 h 623887"/>
              <a:gd name="connsiteX13" fmla="*/ 1928813 w 3043238"/>
              <a:gd name="connsiteY13" fmla="*/ 433387 h 623887"/>
              <a:gd name="connsiteX14" fmla="*/ 1928813 w 3043238"/>
              <a:gd name="connsiteY14" fmla="*/ 400050 h 623887"/>
              <a:gd name="connsiteX15" fmla="*/ 1914525 w 3043238"/>
              <a:gd name="connsiteY15" fmla="*/ 400050 h 623887"/>
              <a:gd name="connsiteX16" fmla="*/ 1914525 w 3043238"/>
              <a:gd name="connsiteY16" fmla="*/ 376237 h 623887"/>
              <a:gd name="connsiteX17" fmla="*/ 1895475 w 3043238"/>
              <a:gd name="connsiteY17" fmla="*/ 376237 h 623887"/>
              <a:gd name="connsiteX18" fmla="*/ 1895475 w 3043238"/>
              <a:gd name="connsiteY18" fmla="*/ 338137 h 623887"/>
              <a:gd name="connsiteX19" fmla="*/ 1743075 w 3043238"/>
              <a:gd name="connsiteY19" fmla="*/ 338137 h 623887"/>
              <a:gd name="connsiteX20" fmla="*/ 1743075 w 3043238"/>
              <a:gd name="connsiteY20" fmla="*/ 309562 h 623887"/>
              <a:gd name="connsiteX21" fmla="*/ 1690688 w 3043238"/>
              <a:gd name="connsiteY21" fmla="*/ 309562 h 623887"/>
              <a:gd name="connsiteX22" fmla="*/ 1690688 w 3043238"/>
              <a:gd name="connsiteY22" fmla="*/ 309562 h 623887"/>
              <a:gd name="connsiteX23" fmla="*/ 1690688 w 3043238"/>
              <a:gd name="connsiteY23" fmla="*/ 271462 h 623887"/>
              <a:gd name="connsiteX24" fmla="*/ 1609725 w 3043238"/>
              <a:gd name="connsiteY24" fmla="*/ 271462 h 623887"/>
              <a:gd name="connsiteX25" fmla="*/ 1609725 w 3043238"/>
              <a:gd name="connsiteY25" fmla="*/ 252412 h 623887"/>
              <a:gd name="connsiteX26" fmla="*/ 1381125 w 3043238"/>
              <a:gd name="connsiteY26" fmla="*/ 252412 h 623887"/>
              <a:gd name="connsiteX27" fmla="*/ 1381125 w 3043238"/>
              <a:gd name="connsiteY27" fmla="*/ 252412 h 623887"/>
              <a:gd name="connsiteX28" fmla="*/ 1381291 w 3043238"/>
              <a:gd name="connsiteY28" fmla="*/ 227533 h 623887"/>
              <a:gd name="connsiteX29" fmla="*/ 1294169 w 3043238"/>
              <a:gd name="connsiteY29" fmla="*/ 227533 h 623887"/>
              <a:gd name="connsiteX30" fmla="*/ 1290638 w 3043238"/>
              <a:gd name="connsiteY30" fmla="*/ 200025 h 623887"/>
              <a:gd name="connsiteX31" fmla="*/ 1257300 w 3043238"/>
              <a:gd name="connsiteY31" fmla="*/ 200025 h 623887"/>
              <a:gd name="connsiteX32" fmla="*/ 1257300 w 3043238"/>
              <a:gd name="connsiteY32" fmla="*/ 166687 h 623887"/>
              <a:gd name="connsiteX33" fmla="*/ 1257300 w 3043238"/>
              <a:gd name="connsiteY33" fmla="*/ 166687 h 623887"/>
              <a:gd name="connsiteX34" fmla="*/ 1233487 w 3043238"/>
              <a:gd name="connsiteY34" fmla="*/ 152399 h 623887"/>
              <a:gd name="connsiteX35" fmla="*/ 1200150 w 3043238"/>
              <a:gd name="connsiteY35" fmla="*/ 138112 h 623887"/>
              <a:gd name="connsiteX36" fmla="*/ 1197852 w 3043238"/>
              <a:gd name="connsiteY36" fmla="*/ 119062 h 623887"/>
              <a:gd name="connsiteX37" fmla="*/ 1075093 w 3043238"/>
              <a:gd name="connsiteY37" fmla="*/ 120293 h 623887"/>
              <a:gd name="connsiteX38" fmla="*/ 1071563 w 3043238"/>
              <a:gd name="connsiteY38" fmla="*/ 90487 h 623887"/>
              <a:gd name="connsiteX39" fmla="*/ 1033463 w 3043238"/>
              <a:gd name="connsiteY39" fmla="*/ 90487 h 623887"/>
              <a:gd name="connsiteX40" fmla="*/ 1033463 w 3043238"/>
              <a:gd name="connsiteY40" fmla="*/ 38100 h 623887"/>
              <a:gd name="connsiteX41" fmla="*/ 723900 w 3043238"/>
              <a:gd name="connsiteY41" fmla="*/ 38100 h 623887"/>
              <a:gd name="connsiteX42" fmla="*/ 723900 w 3043238"/>
              <a:gd name="connsiteY42" fmla="*/ 0 h 623887"/>
              <a:gd name="connsiteX43" fmla="*/ 0 w 3043238"/>
              <a:gd name="connsiteY43" fmla="*/ 0 h 62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43238" h="623887">
                <a:moveTo>
                  <a:pt x="3043238" y="623887"/>
                </a:moveTo>
                <a:lnTo>
                  <a:pt x="3038475" y="571500"/>
                </a:lnTo>
                <a:lnTo>
                  <a:pt x="2867025" y="571500"/>
                </a:lnTo>
                <a:lnTo>
                  <a:pt x="2867025" y="542925"/>
                </a:lnTo>
                <a:lnTo>
                  <a:pt x="2171700" y="542925"/>
                </a:lnTo>
                <a:lnTo>
                  <a:pt x="2171700" y="542925"/>
                </a:lnTo>
                <a:lnTo>
                  <a:pt x="2152650" y="523875"/>
                </a:lnTo>
                <a:lnTo>
                  <a:pt x="2095500" y="523875"/>
                </a:lnTo>
                <a:lnTo>
                  <a:pt x="2095500" y="485775"/>
                </a:lnTo>
                <a:lnTo>
                  <a:pt x="2033588" y="485775"/>
                </a:lnTo>
                <a:lnTo>
                  <a:pt x="2033588" y="442912"/>
                </a:lnTo>
                <a:lnTo>
                  <a:pt x="1962150" y="442912"/>
                </a:lnTo>
                <a:lnTo>
                  <a:pt x="1962150" y="433387"/>
                </a:lnTo>
                <a:lnTo>
                  <a:pt x="1928813" y="433387"/>
                </a:lnTo>
                <a:lnTo>
                  <a:pt x="1928813" y="400050"/>
                </a:lnTo>
                <a:lnTo>
                  <a:pt x="1914525" y="400050"/>
                </a:lnTo>
                <a:lnTo>
                  <a:pt x="1914525" y="376237"/>
                </a:lnTo>
                <a:lnTo>
                  <a:pt x="1895475" y="376237"/>
                </a:lnTo>
                <a:lnTo>
                  <a:pt x="1895475" y="338137"/>
                </a:lnTo>
                <a:lnTo>
                  <a:pt x="1743075" y="338137"/>
                </a:lnTo>
                <a:lnTo>
                  <a:pt x="1743075" y="309562"/>
                </a:lnTo>
                <a:lnTo>
                  <a:pt x="1690688" y="309562"/>
                </a:lnTo>
                <a:lnTo>
                  <a:pt x="1690688" y="309562"/>
                </a:lnTo>
                <a:lnTo>
                  <a:pt x="1690688" y="271462"/>
                </a:lnTo>
                <a:lnTo>
                  <a:pt x="1609725" y="271462"/>
                </a:lnTo>
                <a:lnTo>
                  <a:pt x="1609725" y="252412"/>
                </a:lnTo>
                <a:lnTo>
                  <a:pt x="1381125" y="252412"/>
                </a:lnTo>
                <a:lnTo>
                  <a:pt x="1381125" y="252412"/>
                </a:lnTo>
                <a:cubicBezTo>
                  <a:pt x="1381180" y="247649"/>
                  <a:pt x="1381236" y="232296"/>
                  <a:pt x="1381291" y="227533"/>
                </a:cubicBezTo>
                <a:lnTo>
                  <a:pt x="1294169" y="227533"/>
                </a:lnTo>
                <a:lnTo>
                  <a:pt x="1290638" y="200025"/>
                </a:lnTo>
                <a:lnTo>
                  <a:pt x="1257300" y="200025"/>
                </a:lnTo>
                <a:lnTo>
                  <a:pt x="1257300" y="166687"/>
                </a:lnTo>
                <a:lnTo>
                  <a:pt x="1257300" y="166687"/>
                </a:lnTo>
                <a:lnTo>
                  <a:pt x="1233487" y="152399"/>
                </a:lnTo>
                <a:lnTo>
                  <a:pt x="1200150" y="138112"/>
                </a:lnTo>
                <a:lnTo>
                  <a:pt x="1197852" y="119062"/>
                </a:lnTo>
                <a:lnTo>
                  <a:pt x="1075093" y="120293"/>
                </a:lnTo>
                <a:lnTo>
                  <a:pt x="1071563" y="90487"/>
                </a:lnTo>
                <a:lnTo>
                  <a:pt x="1033463" y="90487"/>
                </a:lnTo>
                <a:lnTo>
                  <a:pt x="1033463" y="38100"/>
                </a:lnTo>
                <a:lnTo>
                  <a:pt x="723900" y="38100"/>
                </a:lnTo>
                <a:lnTo>
                  <a:pt x="7239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 name="Title 2">
            <a:extLst>
              <a:ext uri="{FF2B5EF4-FFF2-40B4-BE49-F238E27FC236}">
                <a16:creationId xmlns:a16="http://schemas.microsoft.com/office/drawing/2014/main" id="{5985433A-BE58-4A06-B6E0-ABCAD8542381}"/>
              </a:ext>
            </a:extLst>
          </p:cNvPr>
          <p:cNvSpPr>
            <a:spLocks noGrp="1"/>
          </p:cNvSpPr>
          <p:nvPr>
            <p:ph type="title"/>
          </p:nvPr>
        </p:nvSpPr>
        <p:spPr/>
        <p:txBody>
          <a:bodyPr/>
          <a:lstStyle/>
          <a:p>
            <a:r>
              <a:rPr lang="en-US" dirty="0"/>
              <a:t>Elevated Risk of Recurrence in Patients With </a:t>
            </a:r>
            <a:br>
              <a:rPr lang="en-US" dirty="0"/>
            </a:br>
            <a:r>
              <a:rPr lang="en-US" dirty="0"/>
              <a:t>HER2+ T1a,bN0M0 BC</a:t>
            </a:r>
          </a:p>
        </p:txBody>
      </p:sp>
      <p:sp>
        <p:nvSpPr>
          <p:cNvPr id="4" name="Content Placeholder 3">
            <a:extLst>
              <a:ext uri="{FF2B5EF4-FFF2-40B4-BE49-F238E27FC236}">
                <a16:creationId xmlns:a16="http://schemas.microsoft.com/office/drawing/2014/main" id="{45F6ED5D-B374-4FCE-9922-DBAD10EBFA61}"/>
              </a:ext>
            </a:extLst>
          </p:cNvPr>
          <p:cNvSpPr>
            <a:spLocks noGrp="1"/>
          </p:cNvSpPr>
          <p:nvPr>
            <p:ph idx="1"/>
          </p:nvPr>
        </p:nvSpPr>
        <p:spPr>
          <a:xfrm>
            <a:off x="604675" y="1513047"/>
            <a:ext cx="10877529" cy="987622"/>
          </a:xfrm>
        </p:spPr>
        <p:txBody>
          <a:bodyPr/>
          <a:lstStyle/>
          <a:p>
            <a:pPr>
              <a:spcAft>
                <a:spcPts val="0"/>
              </a:spcAft>
            </a:pPr>
            <a:r>
              <a:rPr lang="en-US" sz="1800" dirty="0"/>
              <a:t>Retrospective analysis of outcomes by HER2 status* in patients diagnosed with T1a,bN0M0 BC at MDACC from 1990-2002 (median follow-up: 74 mos)</a:t>
            </a:r>
          </a:p>
          <a:p>
            <a:pPr lvl="1">
              <a:spcAft>
                <a:spcPts val="0"/>
              </a:spcAft>
            </a:pPr>
            <a:r>
              <a:rPr lang="en-US" sz="1600" dirty="0"/>
              <a:t>Excluded those treated with adjuvant CT; none treated with adjuvant trastuzumab</a:t>
            </a:r>
          </a:p>
        </p:txBody>
      </p:sp>
      <p:sp>
        <p:nvSpPr>
          <p:cNvPr id="9" name="TextBox 8">
            <a:extLst>
              <a:ext uri="{FF2B5EF4-FFF2-40B4-BE49-F238E27FC236}">
                <a16:creationId xmlns:a16="http://schemas.microsoft.com/office/drawing/2014/main" id="{EE3E0A11-1E69-4B4B-9077-BCDE5D7B882C}"/>
              </a:ext>
            </a:extLst>
          </p:cNvPr>
          <p:cNvSpPr txBox="1"/>
          <p:nvPr/>
        </p:nvSpPr>
        <p:spPr bwMode="auto">
          <a:xfrm>
            <a:off x="2139041" y="4784549"/>
            <a:ext cx="3707640" cy="73866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HER2 Status	        Events, n/N      5-Yr DFS,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HER2 negative          51/867              93.7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HER2 positive           21/98                77.1</a:t>
            </a:r>
          </a:p>
        </p:txBody>
      </p:sp>
      <p:sp>
        <p:nvSpPr>
          <p:cNvPr id="11" name="TextBox 10">
            <a:extLst>
              <a:ext uri="{FF2B5EF4-FFF2-40B4-BE49-F238E27FC236}">
                <a16:creationId xmlns:a16="http://schemas.microsoft.com/office/drawing/2014/main" id="{AB580846-AA8A-411F-B6C3-C3CE5A9F78D5}"/>
              </a:ext>
            </a:extLst>
          </p:cNvPr>
          <p:cNvSpPr txBox="1"/>
          <p:nvPr/>
        </p:nvSpPr>
        <p:spPr bwMode="auto">
          <a:xfrm rot="16200000">
            <a:off x="-234194" y="4076888"/>
            <a:ext cx="2647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(Proportion)</a:t>
            </a:r>
          </a:p>
        </p:txBody>
      </p:sp>
      <p:sp>
        <p:nvSpPr>
          <p:cNvPr id="12" name="TextBox 11">
            <a:extLst>
              <a:ext uri="{FF2B5EF4-FFF2-40B4-BE49-F238E27FC236}">
                <a16:creationId xmlns:a16="http://schemas.microsoft.com/office/drawing/2014/main" id="{6F04CEB8-0081-4864-B20D-20A3761AC0F0}"/>
              </a:ext>
            </a:extLst>
          </p:cNvPr>
          <p:cNvSpPr txBox="1"/>
          <p:nvPr/>
        </p:nvSpPr>
        <p:spPr bwMode="auto">
          <a:xfrm rot="16200000">
            <a:off x="5464293" y="4001913"/>
            <a:ext cx="2497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Distant RFS (Proportion)</a:t>
            </a:r>
          </a:p>
        </p:txBody>
      </p:sp>
      <p:sp>
        <p:nvSpPr>
          <p:cNvPr id="13" name="TextBox 12">
            <a:extLst>
              <a:ext uri="{FF2B5EF4-FFF2-40B4-BE49-F238E27FC236}">
                <a16:creationId xmlns:a16="http://schemas.microsoft.com/office/drawing/2014/main" id="{829FA106-2AA3-4F9A-8252-D40CD07A0722}"/>
              </a:ext>
            </a:extLst>
          </p:cNvPr>
          <p:cNvSpPr txBox="1"/>
          <p:nvPr/>
        </p:nvSpPr>
        <p:spPr bwMode="auto">
          <a:xfrm>
            <a:off x="1679867" y="5818843"/>
            <a:ext cx="3086790"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Since Diagnosis</a:t>
            </a:r>
          </a:p>
        </p:txBody>
      </p:sp>
      <p:sp>
        <p:nvSpPr>
          <p:cNvPr id="14" name="TextBox 13">
            <a:extLst>
              <a:ext uri="{FF2B5EF4-FFF2-40B4-BE49-F238E27FC236}">
                <a16:creationId xmlns:a16="http://schemas.microsoft.com/office/drawing/2014/main" id="{15D846C6-13B0-454C-8EAC-0E244F1020B9}"/>
              </a:ext>
            </a:extLst>
          </p:cNvPr>
          <p:cNvSpPr txBox="1"/>
          <p:nvPr/>
        </p:nvSpPr>
        <p:spPr bwMode="auto">
          <a:xfrm>
            <a:off x="7317374" y="5818843"/>
            <a:ext cx="303801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Since Diagnosis</a:t>
            </a:r>
          </a:p>
        </p:txBody>
      </p:sp>
      <p:sp>
        <p:nvSpPr>
          <p:cNvPr id="15" name="TextBox 14">
            <a:extLst>
              <a:ext uri="{FF2B5EF4-FFF2-40B4-BE49-F238E27FC236}">
                <a16:creationId xmlns:a16="http://schemas.microsoft.com/office/drawing/2014/main" id="{F350F1C2-6468-4AFD-960B-6D755998CD88}"/>
              </a:ext>
            </a:extLst>
          </p:cNvPr>
          <p:cNvSpPr txBox="1"/>
          <p:nvPr/>
        </p:nvSpPr>
        <p:spPr bwMode="auto">
          <a:xfrm>
            <a:off x="1676400" y="2463313"/>
            <a:ext cx="3093301"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by HER2 Status*</a:t>
            </a:r>
          </a:p>
        </p:txBody>
      </p:sp>
      <p:sp>
        <p:nvSpPr>
          <p:cNvPr id="16" name="TextBox 15">
            <a:extLst>
              <a:ext uri="{FF2B5EF4-FFF2-40B4-BE49-F238E27FC236}">
                <a16:creationId xmlns:a16="http://schemas.microsoft.com/office/drawing/2014/main" id="{D5E4620C-B9B0-4B96-995C-9C55CA553011}"/>
              </a:ext>
            </a:extLst>
          </p:cNvPr>
          <p:cNvSpPr txBox="1"/>
          <p:nvPr/>
        </p:nvSpPr>
        <p:spPr bwMode="auto">
          <a:xfrm>
            <a:off x="7476762" y="2412192"/>
            <a:ext cx="2867003"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Distant RFS by HER2 Status*</a:t>
            </a:r>
          </a:p>
        </p:txBody>
      </p:sp>
      <p:sp>
        <p:nvSpPr>
          <p:cNvPr id="18" name="Right Brace 17">
            <a:extLst>
              <a:ext uri="{FF2B5EF4-FFF2-40B4-BE49-F238E27FC236}">
                <a16:creationId xmlns:a16="http://schemas.microsoft.com/office/drawing/2014/main" id="{B13305FA-B735-4940-9CB8-830E88880BC5}"/>
              </a:ext>
            </a:extLst>
          </p:cNvPr>
          <p:cNvSpPr/>
          <p:nvPr/>
        </p:nvSpPr>
        <p:spPr bwMode="auto">
          <a:xfrm>
            <a:off x="5218431" y="5067570"/>
            <a:ext cx="122214" cy="389203"/>
          </a:xfrm>
          <a:prstGeom prst="rightBrace">
            <a:avLst/>
          </a:prstGeom>
          <a:ln w="19050">
            <a:solidFill>
              <a:schemeClr val="bg1"/>
            </a:solidFill>
            <a:headEnd type="none" w="med" len="med"/>
            <a:tailEnd type="none" w="med" len="med"/>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dirty="0"/>
          </a:p>
        </p:txBody>
      </p:sp>
      <p:sp>
        <p:nvSpPr>
          <p:cNvPr id="19" name="TextBox 18">
            <a:extLst>
              <a:ext uri="{FF2B5EF4-FFF2-40B4-BE49-F238E27FC236}">
                <a16:creationId xmlns:a16="http://schemas.microsoft.com/office/drawing/2014/main" id="{12DABD4B-F2FA-46DA-9C87-06015F67FE08}"/>
              </a:ext>
            </a:extLst>
          </p:cNvPr>
          <p:cNvSpPr txBox="1"/>
          <p:nvPr/>
        </p:nvSpPr>
        <p:spPr bwMode="auto">
          <a:xfrm>
            <a:off x="5322090" y="5075797"/>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 .0001</a:t>
            </a:r>
            <a:endParaRPr lang="en-US" sz="1400" b="0" i="1" dirty="0">
              <a:solidFill>
                <a:schemeClr val="bg1"/>
              </a:solidFill>
              <a:latin typeface="Calibri" panose="020F0502020204030204" pitchFamily="34" charset="0"/>
            </a:endParaRPr>
          </a:p>
        </p:txBody>
      </p:sp>
      <p:sp>
        <p:nvSpPr>
          <p:cNvPr id="23" name="Text Box 30">
            <a:extLst>
              <a:ext uri="{FF2B5EF4-FFF2-40B4-BE49-F238E27FC236}">
                <a16:creationId xmlns:a16="http://schemas.microsoft.com/office/drawing/2014/main" id="{D75DC24D-F86E-4965-AC53-8FD42D20E280}"/>
              </a:ext>
            </a:extLst>
          </p:cNvPr>
          <p:cNvSpPr txBox="1">
            <a:spLocks noChangeArrowheads="1"/>
          </p:cNvSpPr>
          <p:nvPr/>
        </p:nvSpPr>
        <p:spPr bwMode="auto">
          <a:xfrm>
            <a:off x="622963" y="619093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*HER2 positivity defined as IHC 3+ and/or HER2/CEP17 ratio &gt; 2.0 by FISH.</a:t>
            </a:r>
          </a:p>
        </p:txBody>
      </p:sp>
      <p:sp>
        <p:nvSpPr>
          <p:cNvPr id="24" name="Text Box 15">
            <a:extLst>
              <a:ext uri="{FF2B5EF4-FFF2-40B4-BE49-F238E27FC236}">
                <a16:creationId xmlns:a16="http://schemas.microsoft.com/office/drawing/2014/main" id="{87D5FC33-9AB1-46C4-B48A-E3BC278297C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Gonzalez-Angulo. JCO. 2009;27:5700.</a:t>
            </a:r>
            <a:endParaRPr lang="en-US" altLang="en-US" sz="1200" b="0" dirty="0">
              <a:solidFill>
                <a:schemeClr val="bg2"/>
              </a:solidFill>
              <a:latin typeface="Calibri" panose="020F0502020204030204" pitchFamily="34" charset="0"/>
              <a:cs typeface="+mn-cs"/>
            </a:endParaRPr>
          </a:p>
        </p:txBody>
      </p:sp>
      <p:grpSp>
        <p:nvGrpSpPr>
          <p:cNvPr id="25" name="Group 7">
            <a:extLst>
              <a:ext uri="{FF2B5EF4-FFF2-40B4-BE49-F238E27FC236}">
                <a16:creationId xmlns:a16="http://schemas.microsoft.com/office/drawing/2014/main" id="{04DD34DD-0A52-475D-8C08-8672DDC9D8D3}"/>
              </a:ext>
            </a:extLst>
          </p:cNvPr>
          <p:cNvGrpSpPr>
            <a:grpSpLocks/>
          </p:cNvGrpSpPr>
          <p:nvPr/>
        </p:nvGrpSpPr>
        <p:grpSpPr bwMode="auto">
          <a:xfrm>
            <a:off x="9389569" y="6216652"/>
            <a:ext cx="2488502" cy="447822"/>
            <a:chOff x="9527309" y="3551529"/>
            <a:chExt cx="2488502" cy="448324"/>
          </a:xfrm>
        </p:grpSpPr>
        <p:pic>
          <p:nvPicPr>
            <p:cNvPr id="26" name="Picture 9">
              <a:extLst>
                <a:ext uri="{FF2B5EF4-FFF2-40B4-BE49-F238E27FC236}">
                  <a16:creationId xmlns:a16="http://schemas.microsoft.com/office/drawing/2014/main" id="{1D28E7A1-C735-487A-B6A2-3A6F7B2302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68B1F510-A134-427A-977A-FF2731B65B4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7" name="Straight Connector 6">
            <a:extLst>
              <a:ext uri="{FF2B5EF4-FFF2-40B4-BE49-F238E27FC236}">
                <a16:creationId xmlns:a16="http://schemas.microsoft.com/office/drawing/2014/main" id="{97054E1C-93E7-4970-9DD7-FD54D8CDD8F5}"/>
              </a:ext>
            </a:extLst>
          </p:cNvPr>
          <p:cNvCxnSpPr/>
          <p:nvPr/>
        </p:nvCxnSpPr>
        <p:spPr bwMode="auto">
          <a:xfrm>
            <a:off x="1652435" y="5558030"/>
            <a:ext cx="308679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5E6F6ED-11C5-4D98-B3E4-FDC9DD95778C}"/>
              </a:ext>
            </a:extLst>
          </p:cNvPr>
          <p:cNvCxnSpPr>
            <a:cxnSpLocks/>
          </p:cNvCxnSpPr>
          <p:nvPr/>
        </p:nvCxnSpPr>
        <p:spPr bwMode="auto">
          <a:xfrm flipV="1">
            <a:off x="1661579" y="2873638"/>
            <a:ext cx="0" cy="271182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BC8D93E-163E-4543-B76D-3371E65484D3}"/>
              </a:ext>
            </a:extLst>
          </p:cNvPr>
          <p:cNvCxnSpPr>
            <a:cxnSpLocks/>
          </p:cNvCxnSpPr>
          <p:nvPr/>
        </p:nvCxnSpPr>
        <p:spPr bwMode="auto">
          <a:xfrm flipH="1" flipV="1">
            <a:off x="1588427" y="28827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5389E8A-EDBE-46DA-85D7-F8814EC1BE0E}"/>
              </a:ext>
            </a:extLst>
          </p:cNvPr>
          <p:cNvCxnSpPr>
            <a:cxnSpLocks/>
          </p:cNvCxnSpPr>
          <p:nvPr/>
        </p:nvCxnSpPr>
        <p:spPr bwMode="auto">
          <a:xfrm flipH="1" flipV="1">
            <a:off x="1588427" y="34189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67AC667-FEFB-4F15-BB7F-036471ABDABE}"/>
              </a:ext>
            </a:extLst>
          </p:cNvPr>
          <p:cNvCxnSpPr>
            <a:cxnSpLocks/>
          </p:cNvCxnSpPr>
          <p:nvPr/>
        </p:nvCxnSpPr>
        <p:spPr bwMode="auto">
          <a:xfrm flipH="1" flipV="1">
            <a:off x="1588427" y="3955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93B9D98-E6F9-4187-B866-224415464021}"/>
              </a:ext>
            </a:extLst>
          </p:cNvPr>
          <p:cNvCxnSpPr>
            <a:cxnSpLocks/>
          </p:cNvCxnSpPr>
          <p:nvPr/>
        </p:nvCxnSpPr>
        <p:spPr bwMode="auto">
          <a:xfrm flipH="1" flipV="1">
            <a:off x="1588427" y="4491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A694F75-0FAF-4D11-BDF7-0E2FF07D5FAA}"/>
              </a:ext>
            </a:extLst>
          </p:cNvPr>
          <p:cNvCxnSpPr>
            <a:cxnSpLocks/>
          </p:cNvCxnSpPr>
          <p:nvPr/>
        </p:nvCxnSpPr>
        <p:spPr bwMode="auto">
          <a:xfrm flipH="1" flipV="1">
            <a:off x="1588427" y="50273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4ABFE8F-5AC3-4E4D-BD9D-1614BAC153ED}"/>
              </a:ext>
            </a:extLst>
          </p:cNvPr>
          <p:cNvCxnSpPr>
            <a:cxnSpLocks/>
          </p:cNvCxnSpPr>
          <p:nvPr/>
        </p:nvCxnSpPr>
        <p:spPr bwMode="auto">
          <a:xfrm flipH="1" flipV="1">
            <a:off x="1588427" y="55635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6430D0F-4201-4DE8-957D-F055CAE1BD0D}"/>
              </a:ext>
            </a:extLst>
          </p:cNvPr>
          <p:cNvCxnSpPr>
            <a:cxnSpLocks/>
          </p:cNvCxnSpPr>
          <p:nvPr/>
        </p:nvCxnSpPr>
        <p:spPr bwMode="auto">
          <a:xfrm>
            <a:off x="1661579" y="5563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0295DD9-1272-418D-A119-5207E82E0A12}"/>
              </a:ext>
            </a:extLst>
          </p:cNvPr>
          <p:cNvCxnSpPr>
            <a:cxnSpLocks/>
          </p:cNvCxnSpPr>
          <p:nvPr/>
        </p:nvCxnSpPr>
        <p:spPr bwMode="auto">
          <a:xfrm>
            <a:off x="2275363" y="5563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8D35213-8DB4-407C-9093-598A1974199A}"/>
              </a:ext>
            </a:extLst>
          </p:cNvPr>
          <p:cNvCxnSpPr>
            <a:cxnSpLocks/>
          </p:cNvCxnSpPr>
          <p:nvPr/>
        </p:nvCxnSpPr>
        <p:spPr bwMode="auto">
          <a:xfrm>
            <a:off x="2889147" y="5563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A2ED6C6-8082-4803-ABE9-AF7652B11674}"/>
              </a:ext>
            </a:extLst>
          </p:cNvPr>
          <p:cNvCxnSpPr>
            <a:cxnSpLocks/>
          </p:cNvCxnSpPr>
          <p:nvPr/>
        </p:nvCxnSpPr>
        <p:spPr bwMode="auto">
          <a:xfrm>
            <a:off x="3502931" y="5563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59A5D00-0725-4946-A653-A0B3AE54E9A0}"/>
              </a:ext>
            </a:extLst>
          </p:cNvPr>
          <p:cNvCxnSpPr>
            <a:cxnSpLocks/>
          </p:cNvCxnSpPr>
          <p:nvPr/>
        </p:nvCxnSpPr>
        <p:spPr bwMode="auto">
          <a:xfrm>
            <a:off x="4116715" y="55635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A9E12BF-D630-431D-B59E-DD8644E6A329}"/>
              </a:ext>
            </a:extLst>
          </p:cNvPr>
          <p:cNvCxnSpPr>
            <a:cxnSpLocks/>
          </p:cNvCxnSpPr>
          <p:nvPr/>
        </p:nvCxnSpPr>
        <p:spPr bwMode="auto">
          <a:xfrm>
            <a:off x="4730500" y="55635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1C0128A1-72A0-401A-99CE-7712890B0587}"/>
              </a:ext>
            </a:extLst>
          </p:cNvPr>
          <p:cNvSpPr txBox="1"/>
          <p:nvPr/>
        </p:nvSpPr>
        <p:spPr bwMode="auto">
          <a:xfrm>
            <a:off x="984456" y="2722476"/>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A88C6D58-6CDE-4E1C-8FAD-FE54D80E9A17}"/>
              </a:ext>
            </a:extLst>
          </p:cNvPr>
          <p:cNvSpPr txBox="1"/>
          <p:nvPr/>
        </p:nvSpPr>
        <p:spPr bwMode="auto">
          <a:xfrm>
            <a:off x="984456" y="3258987"/>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44" name="TextBox 43">
            <a:extLst>
              <a:ext uri="{FF2B5EF4-FFF2-40B4-BE49-F238E27FC236}">
                <a16:creationId xmlns:a16="http://schemas.microsoft.com/office/drawing/2014/main" id="{A6B12C9D-D93A-436C-9BD7-C768986423E2}"/>
              </a:ext>
            </a:extLst>
          </p:cNvPr>
          <p:cNvSpPr txBox="1"/>
          <p:nvPr/>
        </p:nvSpPr>
        <p:spPr bwMode="auto">
          <a:xfrm>
            <a:off x="984456" y="3795498"/>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45" name="TextBox 44">
            <a:extLst>
              <a:ext uri="{FF2B5EF4-FFF2-40B4-BE49-F238E27FC236}">
                <a16:creationId xmlns:a16="http://schemas.microsoft.com/office/drawing/2014/main" id="{0CE8443C-8464-4185-B3FC-C0212D0D8E0E}"/>
              </a:ext>
            </a:extLst>
          </p:cNvPr>
          <p:cNvSpPr txBox="1"/>
          <p:nvPr/>
        </p:nvSpPr>
        <p:spPr bwMode="auto">
          <a:xfrm>
            <a:off x="984456" y="4332009"/>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6" name="TextBox 45">
            <a:extLst>
              <a:ext uri="{FF2B5EF4-FFF2-40B4-BE49-F238E27FC236}">
                <a16:creationId xmlns:a16="http://schemas.microsoft.com/office/drawing/2014/main" id="{BCC0310D-55F6-4F42-A8E2-09CAC9DD91F1}"/>
              </a:ext>
            </a:extLst>
          </p:cNvPr>
          <p:cNvSpPr txBox="1"/>
          <p:nvPr/>
        </p:nvSpPr>
        <p:spPr bwMode="auto">
          <a:xfrm>
            <a:off x="984456" y="4868520"/>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7" name="TextBox 46">
            <a:extLst>
              <a:ext uri="{FF2B5EF4-FFF2-40B4-BE49-F238E27FC236}">
                <a16:creationId xmlns:a16="http://schemas.microsoft.com/office/drawing/2014/main" id="{DBD9DEC7-ED1F-4192-9D11-E637E9B5F7DE}"/>
              </a:ext>
            </a:extLst>
          </p:cNvPr>
          <p:cNvSpPr txBox="1"/>
          <p:nvPr/>
        </p:nvSpPr>
        <p:spPr bwMode="auto">
          <a:xfrm>
            <a:off x="984456" y="5405031"/>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40F960E4-8DC1-4E78-B9B0-93C6B1AFBCEF}"/>
              </a:ext>
            </a:extLst>
          </p:cNvPr>
          <p:cNvSpPr txBox="1"/>
          <p:nvPr/>
        </p:nvSpPr>
        <p:spPr bwMode="auto">
          <a:xfrm>
            <a:off x="4499782"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C7907F40-CF21-45DC-80EF-CE58C70B1CE9}"/>
              </a:ext>
            </a:extLst>
          </p:cNvPr>
          <p:cNvSpPr txBox="1"/>
          <p:nvPr/>
        </p:nvSpPr>
        <p:spPr bwMode="auto">
          <a:xfrm>
            <a:off x="1420258"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8B5F22F1-B69B-421D-B913-74F63AA0DB4C}"/>
              </a:ext>
            </a:extLst>
          </p:cNvPr>
          <p:cNvSpPr txBox="1"/>
          <p:nvPr/>
        </p:nvSpPr>
        <p:spPr bwMode="auto">
          <a:xfrm>
            <a:off x="2036163"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1" name="TextBox 50">
            <a:extLst>
              <a:ext uri="{FF2B5EF4-FFF2-40B4-BE49-F238E27FC236}">
                <a16:creationId xmlns:a16="http://schemas.microsoft.com/office/drawing/2014/main" id="{90E0E7EF-96CD-47D3-9210-F6736D313809}"/>
              </a:ext>
            </a:extLst>
          </p:cNvPr>
          <p:cNvSpPr txBox="1"/>
          <p:nvPr/>
        </p:nvSpPr>
        <p:spPr bwMode="auto">
          <a:xfrm>
            <a:off x="2652068"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632F4FCC-3034-4CD8-9A64-1D8220E9227A}"/>
              </a:ext>
            </a:extLst>
          </p:cNvPr>
          <p:cNvSpPr txBox="1"/>
          <p:nvPr/>
        </p:nvSpPr>
        <p:spPr bwMode="auto">
          <a:xfrm>
            <a:off x="3267973"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3" name="TextBox 52">
            <a:extLst>
              <a:ext uri="{FF2B5EF4-FFF2-40B4-BE49-F238E27FC236}">
                <a16:creationId xmlns:a16="http://schemas.microsoft.com/office/drawing/2014/main" id="{68967C0B-40E7-4B06-B0D0-F7BFCA2C8654}"/>
              </a:ext>
            </a:extLst>
          </p:cNvPr>
          <p:cNvSpPr txBox="1"/>
          <p:nvPr/>
        </p:nvSpPr>
        <p:spPr bwMode="auto">
          <a:xfrm>
            <a:off x="3883878" y="5559778"/>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cxnSp>
        <p:nvCxnSpPr>
          <p:cNvPr id="55" name="Straight Connector 54">
            <a:extLst>
              <a:ext uri="{FF2B5EF4-FFF2-40B4-BE49-F238E27FC236}">
                <a16:creationId xmlns:a16="http://schemas.microsoft.com/office/drawing/2014/main" id="{BC223A6B-F5F4-4C8B-A61E-7683CFB22257}"/>
              </a:ext>
            </a:extLst>
          </p:cNvPr>
          <p:cNvCxnSpPr>
            <a:cxnSpLocks/>
          </p:cNvCxnSpPr>
          <p:nvPr/>
        </p:nvCxnSpPr>
        <p:spPr bwMode="auto">
          <a:xfrm flipH="1">
            <a:off x="1905277" y="5153881"/>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7DD94F0-4B09-4C49-8957-49A48E1385B3}"/>
              </a:ext>
            </a:extLst>
          </p:cNvPr>
          <p:cNvCxnSpPr>
            <a:cxnSpLocks/>
          </p:cNvCxnSpPr>
          <p:nvPr/>
        </p:nvCxnSpPr>
        <p:spPr bwMode="auto">
          <a:xfrm flipH="1">
            <a:off x="1905277" y="5358903"/>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88" name="TextBox 87">
            <a:extLst>
              <a:ext uri="{FF2B5EF4-FFF2-40B4-BE49-F238E27FC236}">
                <a16:creationId xmlns:a16="http://schemas.microsoft.com/office/drawing/2014/main" id="{ABEA7B48-A49B-460A-946E-764CA387106A}"/>
              </a:ext>
            </a:extLst>
          </p:cNvPr>
          <p:cNvSpPr txBox="1"/>
          <p:nvPr/>
        </p:nvSpPr>
        <p:spPr bwMode="auto">
          <a:xfrm>
            <a:off x="7755200" y="4773742"/>
            <a:ext cx="3937400" cy="73866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HER2 Status	        Events, n/N      5-Yr Distant RFS,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HER2 negative          22/867              97.2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HER2 positive           12/98                86.4</a:t>
            </a:r>
          </a:p>
        </p:txBody>
      </p:sp>
      <p:sp>
        <p:nvSpPr>
          <p:cNvPr id="89" name="Right Brace 88">
            <a:extLst>
              <a:ext uri="{FF2B5EF4-FFF2-40B4-BE49-F238E27FC236}">
                <a16:creationId xmlns:a16="http://schemas.microsoft.com/office/drawing/2014/main" id="{E459DC76-6D42-4AE1-9EFB-A988C33FFC9D}"/>
              </a:ext>
            </a:extLst>
          </p:cNvPr>
          <p:cNvSpPr/>
          <p:nvPr/>
        </p:nvSpPr>
        <p:spPr bwMode="auto">
          <a:xfrm>
            <a:off x="10834591" y="5056763"/>
            <a:ext cx="122214" cy="389203"/>
          </a:xfrm>
          <a:prstGeom prst="rightBrace">
            <a:avLst/>
          </a:prstGeom>
          <a:ln w="19050">
            <a:solidFill>
              <a:schemeClr val="bg1"/>
            </a:solidFill>
            <a:headEnd type="none" w="med" len="med"/>
            <a:tailEnd type="none" w="med" len="med"/>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dirty="0"/>
          </a:p>
        </p:txBody>
      </p:sp>
      <p:sp>
        <p:nvSpPr>
          <p:cNvPr id="90" name="TextBox 89">
            <a:extLst>
              <a:ext uri="{FF2B5EF4-FFF2-40B4-BE49-F238E27FC236}">
                <a16:creationId xmlns:a16="http://schemas.microsoft.com/office/drawing/2014/main" id="{1F897817-9CBA-42AB-9520-68718E19725C}"/>
              </a:ext>
            </a:extLst>
          </p:cNvPr>
          <p:cNvSpPr txBox="1"/>
          <p:nvPr/>
        </p:nvSpPr>
        <p:spPr bwMode="auto">
          <a:xfrm>
            <a:off x="10938250" y="5064990"/>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 .0001</a:t>
            </a:r>
            <a:endParaRPr lang="en-US" sz="1400" b="0" i="1" dirty="0">
              <a:solidFill>
                <a:schemeClr val="bg1"/>
              </a:solidFill>
              <a:latin typeface="Calibri" panose="020F0502020204030204" pitchFamily="34" charset="0"/>
            </a:endParaRPr>
          </a:p>
        </p:txBody>
      </p:sp>
      <p:cxnSp>
        <p:nvCxnSpPr>
          <p:cNvPr id="91" name="Straight Connector 90">
            <a:extLst>
              <a:ext uri="{FF2B5EF4-FFF2-40B4-BE49-F238E27FC236}">
                <a16:creationId xmlns:a16="http://schemas.microsoft.com/office/drawing/2014/main" id="{5CB4E2BD-499F-439D-9BD1-205832685D1E}"/>
              </a:ext>
            </a:extLst>
          </p:cNvPr>
          <p:cNvCxnSpPr/>
          <p:nvPr/>
        </p:nvCxnSpPr>
        <p:spPr bwMode="auto">
          <a:xfrm>
            <a:off x="7268595" y="5547223"/>
            <a:ext cx="308679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5A6A687-12BE-4494-B4E8-D680862AF356}"/>
              </a:ext>
            </a:extLst>
          </p:cNvPr>
          <p:cNvCxnSpPr>
            <a:cxnSpLocks/>
          </p:cNvCxnSpPr>
          <p:nvPr/>
        </p:nvCxnSpPr>
        <p:spPr bwMode="auto">
          <a:xfrm flipV="1">
            <a:off x="7277739" y="2862831"/>
            <a:ext cx="0" cy="2711824"/>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7E271DE-A620-4025-9233-3695F0BD3273}"/>
              </a:ext>
            </a:extLst>
          </p:cNvPr>
          <p:cNvCxnSpPr>
            <a:cxnSpLocks/>
          </p:cNvCxnSpPr>
          <p:nvPr/>
        </p:nvCxnSpPr>
        <p:spPr bwMode="auto">
          <a:xfrm flipH="1" flipV="1">
            <a:off x="7204587" y="2871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9D94E69-D569-444A-B97A-9584B6C3C2DD}"/>
              </a:ext>
            </a:extLst>
          </p:cNvPr>
          <p:cNvCxnSpPr>
            <a:cxnSpLocks/>
          </p:cNvCxnSpPr>
          <p:nvPr/>
        </p:nvCxnSpPr>
        <p:spPr bwMode="auto">
          <a:xfrm flipH="1" flipV="1">
            <a:off x="7204587" y="34081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2BD5FF5-F285-4768-B917-6CD3495C8E90}"/>
              </a:ext>
            </a:extLst>
          </p:cNvPr>
          <p:cNvCxnSpPr>
            <a:cxnSpLocks/>
          </p:cNvCxnSpPr>
          <p:nvPr/>
        </p:nvCxnSpPr>
        <p:spPr bwMode="auto">
          <a:xfrm flipH="1" flipV="1">
            <a:off x="7204587" y="3944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9FD67A2-170F-4032-8257-0B70056C2FD8}"/>
              </a:ext>
            </a:extLst>
          </p:cNvPr>
          <p:cNvCxnSpPr>
            <a:cxnSpLocks/>
          </p:cNvCxnSpPr>
          <p:nvPr/>
        </p:nvCxnSpPr>
        <p:spPr bwMode="auto">
          <a:xfrm flipH="1" flipV="1">
            <a:off x="7204587" y="44804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01A004-1489-41B3-98D9-A272DAD06EE0}"/>
              </a:ext>
            </a:extLst>
          </p:cNvPr>
          <p:cNvCxnSpPr>
            <a:cxnSpLocks/>
          </p:cNvCxnSpPr>
          <p:nvPr/>
        </p:nvCxnSpPr>
        <p:spPr bwMode="auto">
          <a:xfrm flipH="1" flipV="1">
            <a:off x="7204587" y="5016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4D9A716-D71E-413F-8ADE-7FDCE9C9C27A}"/>
              </a:ext>
            </a:extLst>
          </p:cNvPr>
          <p:cNvCxnSpPr>
            <a:cxnSpLocks/>
          </p:cNvCxnSpPr>
          <p:nvPr/>
        </p:nvCxnSpPr>
        <p:spPr bwMode="auto">
          <a:xfrm flipH="1" flipV="1">
            <a:off x="7204587" y="55526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A712E3C-A713-4241-92FA-CC6E6EE3FF5D}"/>
              </a:ext>
            </a:extLst>
          </p:cNvPr>
          <p:cNvCxnSpPr>
            <a:cxnSpLocks/>
          </p:cNvCxnSpPr>
          <p:nvPr/>
        </p:nvCxnSpPr>
        <p:spPr bwMode="auto">
          <a:xfrm>
            <a:off x="7277739" y="55526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391B2FF-DE1E-4800-AE84-491107EAE43B}"/>
              </a:ext>
            </a:extLst>
          </p:cNvPr>
          <p:cNvCxnSpPr>
            <a:cxnSpLocks/>
          </p:cNvCxnSpPr>
          <p:nvPr/>
        </p:nvCxnSpPr>
        <p:spPr bwMode="auto">
          <a:xfrm>
            <a:off x="7891523" y="55526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44E5BDF-35A4-4CCD-BEF4-1CA6A4607171}"/>
              </a:ext>
            </a:extLst>
          </p:cNvPr>
          <p:cNvCxnSpPr>
            <a:cxnSpLocks/>
          </p:cNvCxnSpPr>
          <p:nvPr/>
        </p:nvCxnSpPr>
        <p:spPr bwMode="auto">
          <a:xfrm>
            <a:off x="8505307" y="55526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A49EBE6-178D-43CD-8468-46F8EA6B7DC5}"/>
              </a:ext>
            </a:extLst>
          </p:cNvPr>
          <p:cNvCxnSpPr>
            <a:cxnSpLocks/>
          </p:cNvCxnSpPr>
          <p:nvPr/>
        </p:nvCxnSpPr>
        <p:spPr bwMode="auto">
          <a:xfrm>
            <a:off x="9119091" y="55526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0938904-DC7C-42C9-AD3A-7E780A1C74A0}"/>
              </a:ext>
            </a:extLst>
          </p:cNvPr>
          <p:cNvCxnSpPr>
            <a:cxnSpLocks/>
          </p:cNvCxnSpPr>
          <p:nvPr/>
        </p:nvCxnSpPr>
        <p:spPr bwMode="auto">
          <a:xfrm>
            <a:off x="9732875" y="555269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B07D958-7721-4C06-88BF-39C0BF441F50}"/>
              </a:ext>
            </a:extLst>
          </p:cNvPr>
          <p:cNvCxnSpPr>
            <a:cxnSpLocks/>
          </p:cNvCxnSpPr>
          <p:nvPr/>
        </p:nvCxnSpPr>
        <p:spPr bwMode="auto">
          <a:xfrm>
            <a:off x="10346660" y="5552693"/>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ADBEAF7B-B4B6-4C0D-AE91-134920D21D20}"/>
              </a:ext>
            </a:extLst>
          </p:cNvPr>
          <p:cNvSpPr txBox="1"/>
          <p:nvPr/>
        </p:nvSpPr>
        <p:spPr bwMode="auto">
          <a:xfrm>
            <a:off x="6600616" y="2711669"/>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6" name="TextBox 105">
            <a:extLst>
              <a:ext uri="{FF2B5EF4-FFF2-40B4-BE49-F238E27FC236}">
                <a16:creationId xmlns:a16="http://schemas.microsoft.com/office/drawing/2014/main" id="{EEBD93B4-9C1F-48D3-A506-D57B19196B42}"/>
              </a:ext>
            </a:extLst>
          </p:cNvPr>
          <p:cNvSpPr txBox="1"/>
          <p:nvPr/>
        </p:nvSpPr>
        <p:spPr bwMode="auto">
          <a:xfrm>
            <a:off x="6600616" y="3248180"/>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07" name="TextBox 106">
            <a:extLst>
              <a:ext uri="{FF2B5EF4-FFF2-40B4-BE49-F238E27FC236}">
                <a16:creationId xmlns:a16="http://schemas.microsoft.com/office/drawing/2014/main" id="{27F15FE9-CA3C-400C-8F40-A9FA9979C7B3}"/>
              </a:ext>
            </a:extLst>
          </p:cNvPr>
          <p:cNvSpPr txBox="1"/>
          <p:nvPr/>
        </p:nvSpPr>
        <p:spPr bwMode="auto">
          <a:xfrm>
            <a:off x="6600616" y="3784691"/>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08" name="TextBox 107">
            <a:extLst>
              <a:ext uri="{FF2B5EF4-FFF2-40B4-BE49-F238E27FC236}">
                <a16:creationId xmlns:a16="http://schemas.microsoft.com/office/drawing/2014/main" id="{08732A28-5E35-4AF8-8B4C-B454A77D64F2}"/>
              </a:ext>
            </a:extLst>
          </p:cNvPr>
          <p:cNvSpPr txBox="1"/>
          <p:nvPr/>
        </p:nvSpPr>
        <p:spPr bwMode="auto">
          <a:xfrm>
            <a:off x="6600616" y="4321202"/>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09" name="TextBox 108">
            <a:extLst>
              <a:ext uri="{FF2B5EF4-FFF2-40B4-BE49-F238E27FC236}">
                <a16:creationId xmlns:a16="http://schemas.microsoft.com/office/drawing/2014/main" id="{AB0C00AC-4981-4885-8399-19631AF3DE9D}"/>
              </a:ext>
            </a:extLst>
          </p:cNvPr>
          <p:cNvSpPr txBox="1"/>
          <p:nvPr/>
        </p:nvSpPr>
        <p:spPr bwMode="auto">
          <a:xfrm>
            <a:off x="6600616" y="4857713"/>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10" name="TextBox 109">
            <a:extLst>
              <a:ext uri="{FF2B5EF4-FFF2-40B4-BE49-F238E27FC236}">
                <a16:creationId xmlns:a16="http://schemas.microsoft.com/office/drawing/2014/main" id="{701806CF-B80C-44E1-A391-AF2672E0C7F2}"/>
              </a:ext>
            </a:extLst>
          </p:cNvPr>
          <p:cNvSpPr txBox="1"/>
          <p:nvPr/>
        </p:nvSpPr>
        <p:spPr bwMode="auto">
          <a:xfrm>
            <a:off x="6600616" y="5394224"/>
            <a:ext cx="667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1" name="TextBox 110">
            <a:extLst>
              <a:ext uri="{FF2B5EF4-FFF2-40B4-BE49-F238E27FC236}">
                <a16:creationId xmlns:a16="http://schemas.microsoft.com/office/drawing/2014/main" id="{8E9E9DFA-729E-40ED-B301-B9C2FEC45008}"/>
              </a:ext>
            </a:extLst>
          </p:cNvPr>
          <p:cNvSpPr txBox="1"/>
          <p:nvPr/>
        </p:nvSpPr>
        <p:spPr bwMode="auto">
          <a:xfrm>
            <a:off x="10115942"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12" name="TextBox 111">
            <a:extLst>
              <a:ext uri="{FF2B5EF4-FFF2-40B4-BE49-F238E27FC236}">
                <a16:creationId xmlns:a16="http://schemas.microsoft.com/office/drawing/2014/main" id="{424A9B63-D332-411C-8DB6-A8101E7D8413}"/>
              </a:ext>
            </a:extLst>
          </p:cNvPr>
          <p:cNvSpPr txBox="1"/>
          <p:nvPr/>
        </p:nvSpPr>
        <p:spPr bwMode="auto">
          <a:xfrm>
            <a:off x="7036418"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BE0B6E4D-6A25-49D5-B00C-3EE111FBF3A6}"/>
              </a:ext>
            </a:extLst>
          </p:cNvPr>
          <p:cNvSpPr txBox="1"/>
          <p:nvPr/>
        </p:nvSpPr>
        <p:spPr bwMode="auto">
          <a:xfrm>
            <a:off x="7652323"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4" name="TextBox 113">
            <a:extLst>
              <a:ext uri="{FF2B5EF4-FFF2-40B4-BE49-F238E27FC236}">
                <a16:creationId xmlns:a16="http://schemas.microsoft.com/office/drawing/2014/main" id="{D43DCE04-B49F-4540-8F23-5A5CA111FAB5}"/>
              </a:ext>
            </a:extLst>
          </p:cNvPr>
          <p:cNvSpPr txBox="1"/>
          <p:nvPr/>
        </p:nvSpPr>
        <p:spPr bwMode="auto">
          <a:xfrm>
            <a:off x="8268228"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5" name="TextBox 114">
            <a:extLst>
              <a:ext uri="{FF2B5EF4-FFF2-40B4-BE49-F238E27FC236}">
                <a16:creationId xmlns:a16="http://schemas.microsoft.com/office/drawing/2014/main" id="{C718357D-4CEA-46D0-B3D9-1C01D8F54FD5}"/>
              </a:ext>
            </a:extLst>
          </p:cNvPr>
          <p:cNvSpPr txBox="1"/>
          <p:nvPr/>
        </p:nvSpPr>
        <p:spPr bwMode="auto">
          <a:xfrm>
            <a:off x="8884133"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16" name="TextBox 115">
            <a:extLst>
              <a:ext uri="{FF2B5EF4-FFF2-40B4-BE49-F238E27FC236}">
                <a16:creationId xmlns:a16="http://schemas.microsoft.com/office/drawing/2014/main" id="{97030CBB-180A-4630-9981-55D6356105B5}"/>
              </a:ext>
            </a:extLst>
          </p:cNvPr>
          <p:cNvSpPr txBox="1"/>
          <p:nvPr/>
        </p:nvSpPr>
        <p:spPr bwMode="auto">
          <a:xfrm>
            <a:off x="9500038" y="5548971"/>
            <a:ext cx="494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cxnSp>
        <p:nvCxnSpPr>
          <p:cNvPr id="117" name="Straight Connector 116">
            <a:extLst>
              <a:ext uri="{FF2B5EF4-FFF2-40B4-BE49-F238E27FC236}">
                <a16:creationId xmlns:a16="http://schemas.microsoft.com/office/drawing/2014/main" id="{5E0E8577-F04A-4397-8BB5-095F5917C7A0}"/>
              </a:ext>
            </a:extLst>
          </p:cNvPr>
          <p:cNvCxnSpPr>
            <a:cxnSpLocks/>
          </p:cNvCxnSpPr>
          <p:nvPr/>
        </p:nvCxnSpPr>
        <p:spPr bwMode="auto">
          <a:xfrm flipH="1">
            <a:off x="7521437" y="5143074"/>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7A01B91-9F7D-447C-8320-3E56F1D04DAF}"/>
              </a:ext>
            </a:extLst>
          </p:cNvPr>
          <p:cNvCxnSpPr>
            <a:cxnSpLocks/>
          </p:cNvCxnSpPr>
          <p:nvPr/>
        </p:nvCxnSpPr>
        <p:spPr bwMode="auto">
          <a:xfrm flipH="1">
            <a:off x="7521437" y="5348096"/>
            <a:ext cx="274320" cy="0"/>
          </a:xfrm>
          <a:prstGeom prst="line">
            <a:avLst/>
          </a:prstGeom>
          <a:noFill/>
          <a:ln w="28575" cap="flat" cmpd="sng" algn="ctr">
            <a:solidFill>
              <a:schemeClr val="accent3"/>
            </a:solidFill>
            <a:prstDash val="solid"/>
            <a:round/>
            <a:headEnd type="none" w="med" len="med"/>
            <a:tailEnd type="none" w="med" len="med"/>
          </a:ln>
          <a:effectLst/>
        </p:spPr>
      </p:cxnSp>
      <p:sp>
        <p:nvSpPr>
          <p:cNvPr id="121" name="TextBox 120">
            <a:extLst>
              <a:ext uri="{FF2B5EF4-FFF2-40B4-BE49-F238E27FC236}">
                <a16:creationId xmlns:a16="http://schemas.microsoft.com/office/drawing/2014/main" id="{0BDF8ECA-8768-449C-8E99-C89C8625EF2E}"/>
              </a:ext>
            </a:extLst>
          </p:cNvPr>
          <p:cNvSpPr txBox="1"/>
          <p:nvPr/>
        </p:nvSpPr>
        <p:spPr bwMode="auto">
          <a:xfrm>
            <a:off x="1589631" y="271909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2" name="TextBox 121">
            <a:extLst>
              <a:ext uri="{FF2B5EF4-FFF2-40B4-BE49-F238E27FC236}">
                <a16:creationId xmlns:a16="http://schemas.microsoft.com/office/drawing/2014/main" id="{8E02F84D-4A87-4ECD-8378-D8422274717D}"/>
              </a:ext>
            </a:extLst>
          </p:cNvPr>
          <p:cNvSpPr txBox="1"/>
          <p:nvPr/>
        </p:nvSpPr>
        <p:spPr bwMode="auto">
          <a:xfrm>
            <a:off x="1633146" y="271909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24" name="TextBox 123">
            <a:extLst>
              <a:ext uri="{FF2B5EF4-FFF2-40B4-BE49-F238E27FC236}">
                <a16:creationId xmlns:a16="http://schemas.microsoft.com/office/drawing/2014/main" id="{2C1F7C08-A545-40EE-B6EF-02E7AD7E25CC}"/>
              </a:ext>
            </a:extLst>
          </p:cNvPr>
          <p:cNvSpPr txBox="1"/>
          <p:nvPr/>
        </p:nvSpPr>
        <p:spPr bwMode="auto">
          <a:xfrm>
            <a:off x="1669818" y="2719097"/>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7" name="TextBox 176">
            <a:extLst>
              <a:ext uri="{FF2B5EF4-FFF2-40B4-BE49-F238E27FC236}">
                <a16:creationId xmlns:a16="http://schemas.microsoft.com/office/drawing/2014/main" id="{3D9621CE-12B6-4476-8333-591C8F8E7B1B}"/>
              </a:ext>
            </a:extLst>
          </p:cNvPr>
          <p:cNvSpPr txBox="1"/>
          <p:nvPr/>
        </p:nvSpPr>
        <p:spPr bwMode="auto">
          <a:xfrm>
            <a:off x="7209503" y="269512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914DA01C-736F-4090-B5BB-7EE3E3087513}"/>
              </a:ext>
            </a:extLst>
          </p:cNvPr>
          <p:cNvSpPr txBox="1"/>
          <p:nvPr/>
        </p:nvSpPr>
        <p:spPr bwMode="auto">
          <a:xfrm>
            <a:off x="7240459"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82" name="TextBox 181">
            <a:extLst>
              <a:ext uri="{FF2B5EF4-FFF2-40B4-BE49-F238E27FC236}">
                <a16:creationId xmlns:a16="http://schemas.microsoft.com/office/drawing/2014/main" id="{584E5D51-FB71-44A2-A309-DA7C5A1C00D6}"/>
              </a:ext>
            </a:extLst>
          </p:cNvPr>
          <p:cNvSpPr txBox="1"/>
          <p:nvPr/>
        </p:nvSpPr>
        <p:spPr bwMode="auto">
          <a:xfrm>
            <a:off x="7273826" y="2694110"/>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79" name="Freeform: Shape 178">
            <a:extLst>
              <a:ext uri="{FF2B5EF4-FFF2-40B4-BE49-F238E27FC236}">
                <a16:creationId xmlns:a16="http://schemas.microsoft.com/office/drawing/2014/main" id="{876E6429-FA40-4825-805B-A20D039C523E}"/>
              </a:ext>
            </a:extLst>
          </p:cNvPr>
          <p:cNvSpPr/>
          <p:nvPr/>
        </p:nvSpPr>
        <p:spPr bwMode="auto">
          <a:xfrm>
            <a:off x="7284244" y="2869406"/>
            <a:ext cx="3009900" cy="361950"/>
          </a:xfrm>
          <a:custGeom>
            <a:avLst/>
            <a:gdLst>
              <a:gd name="connsiteX0" fmla="*/ 0 w 3009900"/>
              <a:gd name="connsiteY0" fmla="*/ 0 h 361950"/>
              <a:gd name="connsiteX1" fmla="*/ 726281 w 3009900"/>
              <a:gd name="connsiteY1" fmla="*/ 0 h 361950"/>
              <a:gd name="connsiteX2" fmla="*/ 726281 w 3009900"/>
              <a:gd name="connsiteY2" fmla="*/ 33338 h 361950"/>
              <a:gd name="connsiteX3" fmla="*/ 1035844 w 3009900"/>
              <a:gd name="connsiteY3" fmla="*/ 33338 h 361950"/>
              <a:gd name="connsiteX4" fmla="*/ 1035844 w 3009900"/>
              <a:gd name="connsiteY4" fmla="*/ 61913 h 361950"/>
              <a:gd name="connsiteX5" fmla="*/ 1233487 w 3009900"/>
              <a:gd name="connsiteY5" fmla="*/ 61913 h 361950"/>
              <a:gd name="connsiteX6" fmla="*/ 1233487 w 3009900"/>
              <a:gd name="connsiteY6" fmla="*/ 85725 h 361950"/>
              <a:gd name="connsiteX7" fmla="*/ 1252537 w 3009900"/>
              <a:gd name="connsiteY7" fmla="*/ 85725 h 361950"/>
              <a:gd name="connsiteX8" fmla="*/ 1252537 w 3009900"/>
              <a:gd name="connsiteY8" fmla="*/ 111919 h 361950"/>
              <a:gd name="connsiteX9" fmla="*/ 1297781 w 3009900"/>
              <a:gd name="connsiteY9" fmla="*/ 111919 h 361950"/>
              <a:gd name="connsiteX10" fmla="*/ 1297781 w 3009900"/>
              <a:gd name="connsiteY10" fmla="*/ 140494 h 361950"/>
              <a:gd name="connsiteX11" fmla="*/ 1383506 w 3009900"/>
              <a:gd name="connsiteY11" fmla="*/ 140494 h 361950"/>
              <a:gd name="connsiteX12" fmla="*/ 1383506 w 3009900"/>
              <a:gd name="connsiteY12" fmla="*/ 176213 h 361950"/>
              <a:gd name="connsiteX13" fmla="*/ 1676400 w 3009900"/>
              <a:gd name="connsiteY13" fmla="*/ 176213 h 361950"/>
              <a:gd name="connsiteX14" fmla="*/ 1676400 w 3009900"/>
              <a:gd name="connsiteY14" fmla="*/ 197644 h 361950"/>
              <a:gd name="connsiteX15" fmla="*/ 1871662 w 3009900"/>
              <a:gd name="connsiteY15" fmla="*/ 197644 h 361950"/>
              <a:gd name="connsiteX16" fmla="*/ 1871662 w 3009900"/>
              <a:gd name="connsiteY16" fmla="*/ 240507 h 361950"/>
              <a:gd name="connsiteX17" fmla="*/ 1957387 w 3009900"/>
              <a:gd name="connsiteY17" fmla="*/ 240507 h 361950"/>
              <a:gd name="connsiteX18" fmla="*/ 1957387 w 3009900"/>
              <a:gd name="connsiteY18" fmla="*/ 269082 h 361950"/>
              <a:gd name="connsiteX19" fmla="*/ 2021681 w 3009900"/>
              <a:gd name="connsiteY19" fmla="*/ 269082 h 361950"/>
              <a:gd name="connsiteX20" fmla="*/ 2021681 w 3009900"/>
              <a:gd name="connsiteY20" fmla="*/ 319088 h 361950"/>
              <a:gd name="connsiteX21" fmla="*/ 2088356 w 3009900"/>
              <a:gd name="connsiteY21" fmla="*/ 319088 h 361950"/>
              <a:gd name="connsiteX22" fmla="*/ 2095500 w 3009900"/>
              <a:gd name="connsiteY22" fmla="*/ 326232 h 361950"/>
              <a:gd name="connsiteX23" fmla="*/ 2159794 w 3009900"/>
              <a:gd name="connsiteY23" fmla="*/ 326232 h 361950"/>
              <a:gd name="connsiteX24" fmla="*/ 2159794 w 3009900"/>
              <a:gd name="connsiteY24" fmla="*/ 361950 h 361950"/>
              <a:gd name="connsiteX25" fmla="*/ 3009900 w 3009900"/>
              <a:gd name="connsiteY25" fmla="*/ 36195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09900" h="361950">
                <a:moveTo>
                  <a:pt x="0" y="0"/>
                </a:moveTo>
                <a:lnTo>
                  <a:pt x="726281" y="0"/>
                </a:lnTo>
                <a:lnTo>
                  <a:pt x="726281" y="33338"/>
                </a:lnTo>
                <a:lnTo>
                  <a:pt x="1035844" y="33338"/>
                </a:lnTo>
                <a:lnTo>
                  <a:pt x="1035844" y="61913"/>
                </a:lnTo>
                <a:lnTo>
                  <a:pt x="1233487" y="61913"/>
                </a:lnTo>
                <a:lnTo>
                  <a:pt x="1233487" y="85725"/>
                </a:lnTo>
                <a:lnTo>
                  <a:pt x="1252537" y="85725"/>
                </a:lnTo>
                <a:lnTo>
                  <a:pt x="1252537" y="111919"/>
                </a:lnTo>
                <a:lnTo>
                  <a:pt x="1297781" y="111919"/>
                </a:lnTo>
                <a:lnTo>
                  <a:pt x="1297781" y="140494"/>
                </a:lnTo>
                <a:lnTo>
                  <a:pt x="1383506" y="140494"/>
                </a:lnTo>
                <a:lnTo>
                  <a:pt x="1383506" y="176213"/>
                </a:lnTo>
                <a:lnTo>
                  <a:pt x="1676400" y="176213"/>
                </a:lnTo>
                <a:lnTo>
                  <a:pt x="1676400" y="197644"/>
                </a:lnTo>
                <a:lnTo>
                  <a:pt x="1871662" y="197644"/>
                </a:lnTo>
                <a:lnTo>
                  <a:pt x="1871662" y="240507"/>
                </a:lnTo>
                <a:lnTo>
                  <a:pt x="1957387" y="240507"/>
                </a:lnTo>
                <a:lnTo>
                  <a:pt x="1957387" y="269082"/>
                </a:lnTo>
                <a:lnTo>
                  <a:pt x="2021681" y="269082"/>
                </a:lnTo>
                <a:lnTo>
                  <a:pt x="2021681" y="319088"/>
                </a:lnTo>
                <a:lnTo>
                  <a:pt x="2088356" y="319088"/>
                </a:lnTo>
                <a:lnTo>
                  <a:pt x="2095500" y="326232"/>
                </a:lnTo>
                <a:lnTo>
                  <a:pt x="2159794" y="326232"/>
                </a:lnTo>
                <a:lnTo>
                  <a:pt x="2159794" y="361950"/>
                </a:lnTo>
                <a:lnTo>
                  <a:pt x="3009900" y="361950"/>
                </a:lnTo>
              </a:path>
            </a:pathLst>
          </a:custGeom>
          <a:noFill/>
          <a:ln w="28575">
            <a:solidFill>
              <a:schemeClr val="accent3"/>
            </a:solidFill>
            <a:miter lim="800000"/>
            <a:headEnd/>
            <a:tailEnd/>
          </a:ln>
        </p:spPr>
        <p:txBody>
          <a:bodyPr rtlCol="0" anchor="ctr"/>
          <a:lstStyle/>
          <a:p>
            <a:pPr algn="ctr"/>
            <a:endParaRPr lang="en-US" dirty="0"/>
          </a:p>
        </p:txBody>
      </p:sp>
      <p:sp>
        <p:nvSpPr>
          <p:cNvPr id="180" name="Freeform: Shape 179">
            <a:extLst>
              <a:ext uri="{FF2B5EF4-FFF2-40B4-BE49-F238E27FC236}">
                <a16:creationId xmlns:a16="http://schemas.microsoft.com/office/drawing/2014/main" id="{65D95F6C-6007-437C-ABFA-22C3F8267731}"/>
              </a:ext>
            </a:extLst>
          </p:cNvPr>
          <p:cNvSpPr/>
          <p:nvPr/>
        </p:nvSpPr>
        <p:spPr bwMode="auto">
          <a:xfrm>
            <a:off x="7293769" y="2867025"/>
            <a:ext cx="3019425" cy="71438"/>
          </a:xfrm>
          <a:custGeom>
            <a:avLst/>
            <a:gdLst>
              <a:gd name="connsiteX0" fmla="*/ 0 w 3019425"/>
              <a:gd name="connsiteY0" fmla="*/ 0 h 71438"/>
              <a:gd name="connsiteX1" fmla="*/ 688181 w 3019425"/>
              <a:gd name="connsiteY1" fmla="*/ 0 h 71438"/>
              <a:gd name="connsiteX2" fmla="*/ 688181 w 3019425"/>
              <a:gd name="connsiteY2" fmla="*/ 26194 h 71438"/>
              <a:gd name="connsiteX3" fmla="*/ 1609725 w 3019425"/>
              <a:gd name="connsiteY3" fmla="*/ 26194 h 71438"/>
              <a:gd name="connsiteX4" fmla="*/ 1609725 w 3019425"/>
              <a:gd name="connsiteY4" fmla="*/ 47625 h 71438"/>
              <a:gd name="connsiteX5" fmla="*/ 2078831 w 3019425"/>
              <a:gd name="connsiteY5" fmla="*/ 47625 h 71438"/>
              <a:gd name="connsiteX6" fmla="*/ 2088356 w 3019425"/>
              <a:gd name="connsiteY6" fmla="*/ 57150 h 71438"/>
              <a:gd name="connsiteX7" fmla="*/ 2290762 w 3019425"/>
              <a:gd name="connsiteY7" fmla="*/ 57150 h 71438"/>
              <a:gd name="connsiteX8" fmla="*/ 2305050 w 3019425"/>
              <a:gd name="connsiteY8" fmla="*/ 71438 h 71438"/>
              <a:gd name="connsiteX9" fmla="*/ 3019425 w 3019425"/>
              <a:gd name="connsiteY9" fmla="*/ 71438 h 7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9425" h="71438">
                <a:moveTo>
                  <a:pt x="0" y="0"/>
                </a:moveTo>
                <a:lnTo>
                  <a:pt x="688181" y="0"/>
                </a:lnTo>
                <a:lnTo>
                  <a:pt x="688181" y="26194"/>
                </a:lnTo>
                <a:lnTo>
                  <a:pt x="1609725" y="26194"/>
                </a:lnTo>
                <a:lnTo>
                  <a:pt x="1609725" y="47625"/>
                </a:lnTo>
                <a:lnTo>
                  <a:pt x="2078831" y="47625"/>
                </a:lnTo>
                <a:lnTo>
                  <a:pt x="2088356" y="57150"/>
                </a:lnTo>
                <a:lnTo>
                  <a:pt x="2290762" y="57150"/>
                </a:lnTo>
                <a:lnTo>
                  <a:pt x="2305050" y="71438"/>
                </a:lnTo>
                <a:lnTo>
                  <a:pt x="3019425" y="71438"/>
                </a:lnTo>
              </a:path>
            </a:pathLst>
          </a:custGeom>
          <a:noFill/>
          <a:ln w="28575">
            <a:solidFill>
              <a:schemeClr val="accent1"/>
            </a:solidFill>
            <a:miter lim="800000"/>
            <a:headEnd/>
            <a:tailEnd/>
          </a:ln>
        </p:spPr>
        <p:txBody>
          <a:bodyPr rtlCol="0" anchor="ctr"/>
          <a:lstStyle/>
          <a:p>
            <a:pPr algn="ctr"/>
            <a:endParaRPr lang="en-US" dirty="0"/>
          </a:p>
        </p:txBody>
      </p:sp>
      <p:sp>
        <p:nvSpPr>
          <p:cNvPr id="284" name="TextBox 283">
            <a:extLst>
              <a:ext uri="{FF2B5EF4-FFF2-40B4-BE49-F238E27FC236}">
                <a16:creationId xmlns:a16="http://schemas.microsoft.com/office/drawing/2014/main" id="{55BB19AB-BB25-463F-9C49-3FBF0EB38BA8}"/>
              </a:ext>
            </a:extLst>
          </p:cNvPr>
          <p:cNvSpPr txBox="1"/>
          <p:nvPr/>
        </p:nvSpPr>
        <p:spPr bwMode="auto">
          <a:xfrm>
            <a:off x="3746865" y="284995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5" name="TextBox 284">
            <a:extLst>
              <a:ext uri="{FF2B5EF4-FFF2-40B4-BE49-F238E27FC236}">
                <a16:creationId xmlns:a16="http://schemas.microsoft.com/office/drawing/2014/main" id="{9121CA73-04E6-49ED-98A6-26E500BB2D2F}"/>
              </a:ext>
            </a:extLst>
          </p:cNvPr>
          <p:cNvSpPr txBox="1"/>
          <p:nvPr/>
        </p:nvSpPr>
        <p:spPr bwMode="auto">
          <a:xfrm>
            <a:off x="3795304" y="2849959"/>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6" name="TextBox 285">
            <a:extLst>
              <a:ext uri="{FF2B5EF4-FFF2-40B4-BE49-F238E27FC236}">
                <a16:creationId xmlns:a16="http://schemas.microsoft.com/office/drawing/2014/main" id="{B6EFE45D-D207-4C09-AADE-B68E137D327C}"/>
              </a:ext>
            </a:extLst>
          </p:cNvPr>
          <p:cNvSpPr txBox="1"/>
          <p:nvPr/>
        </p:nvSpPr>
        <p:spPr bwMode="auto">
          <a:xfrm>
            <a:off x="3817971" y="2850984"/>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7" name="TextBox 286">
            <a:extLst>
              <a:ext uri="{FF2B5EF4-FFF2-40B4-BE49-F238E27FC236}">
                <a16:creationId xmlns:a16="http://schemas.microsoft.com/office/drawing/2014/main" id="{17FE1DC7-D3B3-4393-AC14-E920CAFBA0A7}"/>
              </a:ext>
            </a:extLst>
          </p:cNvPr>
          <p:cNvSpPr txBox="1"/>
          <p:nvPr/>
        </p:nvSpPr>
        <p:spPr bwMode="auto">
          <a:xfrm>
            <a:off x="3845948" y="285364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8" name="TextBox 287">
            <a:extLst>
              <a:ext uri="{FF2B5EF4-FFF2-40B4-BE49-F238E27FC236}">
                <a16:creationId xmlns:a16="http://schemas.microsoft.com/office/drawing/2014/main" id="{0B98FCC5-9965-4B98-8068-659DC3C42EC5}"/>
              </a:ext>
            </a:extLst>
          </p:cNvPr>
          <p:cNvSpPr txBox="1"/>
          <p:nvPr/>
        </p:nvSpPr>
        <p:spPr bwMode="auto">
          <a:xfrm>
            <a:off x="3882124" y="2855078"/>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89" name="TextBox 288">
            <a:extLst>
              <a:ext uri="{FF2B5EF4-FFF2-40B4-BE49-F238E27FC236}">
                <a16:creationId xmlns:a16="http://schemas.microsoft.com/office/drawing/2014/main" id="{7D3A915D-7656-4234-8C33-549184E187D3}"/>
              </a:ext>
            </a:extLst>
          </p:cNvPr>
          <p:cNvSpPr txBox="1"/>
          <p:nvPr/>
        </p:nvSpPr>
        <p:spPr bwMode="auto">
          <a:xfrm>
            <a:off x="3906220" y="285816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90" name="TextBox 289">
            <a:extLst>
              <a:ext uri="{FF2B5EF4-FFF2-40B4-BE49-F238E27FC236}">
                <a16:creationId xmlns:a16="http://schemas.microsoft.com/office/drawing/2014/main" id="{549729D3-9437-4739-B987-219154A6C596}"/>
              </a:ext>
            </a:extLst>
          </p:cNvPr>
          <p:cNvSpPr txBox="1"/>
          <p:nvPr/>
        </p:nvSpPr>
        <p:spPr bwMode="auto">
          <a:xfrm>
            <a:off x="3935678" y="2858162"/>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91" name="TextBox 290">
            <a:extLst>
              <a:ext uri="{FF2B5EF4-FFF2-40B4-BE49-F238E27FC236}">
                <a16:creationId xmlns:a16="http://schemas.microsoft.com/office/drawing/2014/main" id="{15F7405B-E3DD-480B-B2E2-5070ACBDA976}"/>
              </a:ext>
            </a:extLst>
          </p:cNvPr>
          <p:cNvSpPr txBox="1"/>
          <p:nvPr/>
        </p:nvSpPr>
        <p:spPr bwMode="auto">
          <a:xfrm>
            <a:off x="3960046" y="2860275"/>
            <a:ext cx="2428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cxnSp>
        <p:nvCxnSpPr>
          <p:cNvPr id="5" name="Straight Connector 4">
            <a:extLst>
              <a:ext uri="{FF2B5EF4-FFF2-40B4-BE49-F238E27FC236}">
                <a16:creationId xmlns:a16="http://schemas.microsoft.com/office/drawing/2014/main" id="{76F86756-B168-4F65-9D96-4E4F7D295B3A}"/>
              </a:ext>
            </a:extLst>
          </p:cNvPr>
          <p:cNvCxnSpPr/>
          <p:nvPr/>
        </p:nvCxnSpPr>
        <p:spPr bwMode="auto">
          <a:xfrm>
            <a:off x="4101303" y="2997483"/>
            <a:ext cx="0" cy="75420"/>
          </a:xfrm>
          <a:prstGeom prst="line">
            <a:avLst/>
          </a:prstGeom>
          <a:noFill/>
          <a:ln w="952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6601EBD-0853-4EFE-BF3B-19A323B10ACF}"/>
              </a:ext>
            </a:extLst>
          </p:cNvPr>
          <p:cNvCxnSpPr>
            <a:cxnSpLocks/>
          </p:cNvCxnSpPr>
          <p:nvPr/>
        </p:nvCxnSpPr>
        <p:spPr bwMode="auto">
          <a:xfrm>
            <a:off x="4125115" y="3012579"/>
            <a:ext cx="0" cy="54864"/>
          </a:xfrm>
          <a:prstGeom prst="line">
            <a:avLst/>
          </a:prstGeom>
          <a:noFill/>
          <a:ln w="952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8A345B18-A2D0-433C-A364-187A204B1197}"/>
              </a:ext>
            </a:extLst>
          </p:cNvPr>
          <p:cNvCxnSpPr>
            <a:cxnSpLocks/>
          </p:cNvCxnSpPr>
          <p:nvPr/>
        </p:nvCxnSpPr>
        <p:spPr bwMode="auto">
          <a:xfrm>
            <a:off x="4141109"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0694A167-2DC4-4EA7-9123-63C3D9A7AF69}"/>
              </a:ext>
            </a:extLst>
          </p:cNvPr>
          <p:cNvCxnSpPr>
            <a:cxnSpLocks/>
          </p:cNvCxnSpPr>
          <p:nvPr/>
        </p:nvCxnSpPr>
        <p:spPr bwMode="auto">
          <a:xfrm>
            <a:off x="4161898"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07A5624-8219-4C1A-B848-0E790CCBED9A}"/>
              </a:ext>
            </a:extLst>
          </p:cNvPr>
          <p:cNvCxnSpPr>
            <a:cxnSpLocks/>
          </p:cNvCxnSpPr>
          <p:nvPr/>
        </p:nvCxnSpPr>
        <p:spPr bwMode="auto">
          <a:xfrm>
            <a:off x="4183442"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DB82EA9-4F7B-4C45-82F8-C43A7D324C24}"/>
              </a:ext>
            </a:extLst>
          </p:cNvPr>
          <p:cNvCxnSpPr>
            <a:cxnSpLocks/>
          </p:cNvCxnSpPr>
          <p:nvPr/>
        </p:nvCxnSpPr>
        <p:spPr bwMode="auto">
          <a:xfrm>
            <a:off x="4195790"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BCE64DB2-4BA0-4042-BDAB-5F7F801434D6}"/>
              </a:ext>
            </a:extLst>
          </p:cNvPr>
          <p:cNvCxnSpPr>
            <a:cxnSpLocks/>
          </p:cNvCxnSpPr>
          <p:nvPr/>
        </p:nvCxnSpPr>
        <p:spPr bwMode="auto">
          <a:xfrm>
            <a:off x="4202960"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BF3AE58-020C-4C9F-9F9F-CFF60ED9B6F9}"/>
              </a:ext>
            </a:extLst>
          </p:cNvPr>
          <p:cNvCxnSpPr>
            <a:cxnSpLocks/>
          </p:cNvCxnSpPr>
          <p:nvPr/>
        </p:nvCxnSpPr>
        <p:spPr bwMode="auto">
          <a:xfrm>
            <a:off x="4219630"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7BBD5A6-1707-40CD-8993-F0AF5120DB73}"/>
              </a:ext>
            </a:extLst>
          </p:cNvPr>
          <p:cNvCxnSpPr>
            <a:cxnSpLocks/>
          </p:cNvCxnSpPr>
          <p:nvPr/>
        </p:nvCxnSpPr>
        <p:spPr bwMode="auto">
          <a:xfrm>
            <a:off x="4242861"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8BB5C88-FFA4-4FAE-994F-CEA1BCCDC4CF}"/>
              </a:ext>
            </a:extLst>
          </p:cNvPr>
          <p:cNvCxnSpPr>
            <a:cxnSpLocks/>
          </p:cNvCxnSpPr>
          <p:nvPr/>
        </p:nvCxnSpPr>
        <p:spPr bwMode="auto">
          <a:xfrm>
            <a:off x="4268907"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0A4B59D-7735-42D0-9088-5CF4BF076072}"/>
              </a:ext>
            </a:extLst>
          </p:cNvPr>
          <p:cNvCxnSpPr>
            <a:cxnSpLocks/>
          </p:cNvCxnSpPr>
          <p:nvPr/>
        </p:nvCxnSpPr>
        <p:spPr bwMode="auto">
          <a:xfrm>
            <a:off x="4316470"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7CFCB1E2-F652-4FC7-8A1E-A5FE18DBAB59}"/>
              </a:ext>
            </a:extLst>
          </p:cNvPr>
          <p:cNvCxnSpPr>
            <a:cxnSpLocks/>
          </p:cNvCxnSpPr>
          <p:nvPr/>
        </p:nvCxnSpPr>
        <p:spPr bwMode="auto">
          <a:xfrm>
            <a:off x="4352190"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F935D945-F268-4174-81D0-5022E72E534A}"/>
              </a:ext>
            </a:extLst>
          </p:cNvPr>
          <p:cNvCxnSpPr>
            <a:cxnSpLocks/>
          </p:cNvCxnSpPr>
          <p:nvPr/>
        </p:nvCxnSpPr>
        <p:spPr bwMode="auto">
          <a:xfrm>
            <a:off x="4365742"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6FE5BAB-3020-46D6-BE5D-F97043AC4B0B}"/>
              </a:ext>
            </a:extLst>
          </p:cNvPr>
          <p:cNvCxnSpPr>
            <a:cxnSpLocks/>
          </p:cNvCxnSpPr>
          <p:nvPr/>
        </p:nvCxnSpPr>
        <p:spPr bwMode="auto">
          <a:xfrm>
            <a:off x="4401461"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DC63D12D-CC10-42BF-A7DA-D14DDF56BF47}"/>
              </a:ext>
            </a:extLst>
          </p:cNvPr>
          <p:cNvCxnSpPr>
            <a:cxnSpLocks/>
          </p:cNvCxnSpPr>
          <p:nvPr/>
        </p:nvCxnSpPr>
        <p:spPr bwMode="auto">
          <a:xfrm>
            <a:off x="4298211"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9C314DC-6E2E-449A-A5F3-2519EE4FDC35}"/>
              </a:ext>
            </a:extLst>
          </p:cNvPr>
          <p:cNvCxnSpPr>
            <a:cxnSpLocks/>
          </p:cNvCxnSpPr>
          <p:nvPr/>
        </p:nvCxnSpPr>
        <p:spPr bwMode="auto">
          <a:xfrm>
            <a:off x="4420099"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23C722C-A5E8-4101-8BD0-25DA7508F2C3}"/>
              </a:ext>
            </a:extLst>
          </p:cNvPr>
          <p:cNvCxnSpPr>
            <a:cxnSpLocks/>
          </p:cNvCxnSpPr>
          <p:nvPr/>
        </p:nvCxnSpPr>
        <p:spPr bwMode="auto">
          <a:xfrm>
            <a:off x="4465343"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63F089F4-72C1-49B3-98AE-6E9B1547CCD6}"/>
              </a:ext>
            </a:extLst>
          </p:cNvPr>
          <p:cNvCxnSpPr>
            <a:cxnSpLocks/>
          </p:cNvCxnSpPr>
          <p:nvPr/>
        </p:nvCxnSpPr>
        <p:spPr bwMode="auto">
          <a:xfrm>
            <a:off x="4487877"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76C8D3B5-4EE4-4E7A-8BA2-54EB9A405C66}"/>
              </a:ext>
            </a:extLst>
          </p:cNvPr>
          <p:cNvCxnSpPr>
            <a:cxnSpLocks/>
          </p:cNvCxnSpPr>
          <p:nvPr/>
        </p:nvCxnSpPr>
        <p:spPr bwMode="auto">
          <a:xfrm>
            <a:off x="4711716"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046F3B8-334A-43AD-A810-FDC7019C220F}"/>
              </a:ext>
            </a:extLst>
          </p:cNvPr>
          <p:cNvCxnSpPr>
            <a:cxnSpLocks/>
          </p:cNvCxnSpPr>
          <p:nvPr/>
        </p:nvCxnSpPr>
        <p:spPr bwMode="auto">
          <a:xfrm>
            <a:off x="4439446" y="3008007"/>
            <a:ext cx="0" cy="64008"/>
          </a:xfrm>
          <a:prstGeom prst="line">
            <a:avLst/>
          </a:prstGeom>
          <a:noFill/>
          <a:ln w="19050"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BAFCA64-0E46-49F6-89F1-CC33851E594A}"/>
              </a:ext>
            </a:extLst>
          </p:cNvPr>
          <p:cNvCxnSpPr>
            <a:cxnSpLocks/>
          </p:cNvCxnSpPr>
          <p:nvPr/>
        </p:nvCxnSpPr>
        <p:spPr bwMode="auto">
          <a:xfrm>
            <a:off x="4511830" y="30080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35887D8C-DBE0-48C5-B352-2637F653BF0B}"/>
              </a:ext>
            </a:extLst>
          </p:cNvPr>
          <p:cNvCxnSpPr>
            <a:cxnSpLocks/>
          </p:cNvCxnSpPr>
          <p:nvPr/>
        </p:nvCxnSpPr>
        <p:spPr bwMode="auto">
          <a:xfrm>
            <a:off x="4543284" y="30080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99A0EBA-E143-4103-8946-465099F1AD38}"/>
              </a:ext>
            </a:extLst>
          </p:cNvPr>
          <p:cNvCxnSpPr>
            <a:cxnSpLocks/>
          </p:cNvCxnSpPr>
          <p:nvPr/>
        </p:nvCxnSpPr>
        <p:spPr bwMode="auto">
          <a:xfrm>
            <a:off x="4580114" y="30080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6A8477AC-F83C-4EF3-BAA8-147EF9BAEBF0}"/>
              </a:ext>
            </a:extLst>
          </p:cNvPr>
          <p:cNvCxnSpPr>
            <a:cxnSpLocks/>
          </p:cNvCxnSpPr>
          <p:nvPr/>
        </p:nvCxnSpPr>
        <p:spPr bwMode="auto">
          <a:xfrm>
            <a:off x="4630096" y="30080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14F34E4-B487-4465-BB44-53E6C86431F6}"/>
              </a:ext>
            </a:extLst>
          </p:cNvPr>
          <p:cNvCxnSpPr>
            <a:cxnSpLocks/>
          </p:cNvCxnSpPr>
          <p:nvPr/>
        </p:nvCxnSpPr>
        <p:spPr bwMode="auto">
          <a:xfrm>
            <a:off x="4670428" y="30080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ADDE2B7-5E07-4623-B7A6-494FFB790616}"/>
              </a:ext>
            </a:extLst>
          </p:cNvPr>
          <p:cNvCxnSpPr>
            <a:cxnSpLocks/>
          </p:cNvCxnSpPr>
          <p:nvPr/>
        </p:nvCxnSpPr>
        <p:spPr bwMode="auto">
          <a:xfrm>
            <a:off x="4601685"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880047F-7BEC-493C-985F-EAE3B875CECA}"/>
              </a:ext>
            </a:extLst>
          </p:cNvPr>
          <p:cNvCxnSpPr>
            <a:cxnSpLocks/>
          </p:cNvCxnSpPr>
          <p:nvPr/>
        </p:nvCxnSpPr>
        <p:spPr bwMode="auto">
          <a:xfrm>
            <a:off x="4647420" y="3008007"/>
            <a:ext cx="0" cy="64008"/>
          </a:xfrm>
          <a:prstGeom prst="line">
            <a:avLst/>
          </a:prstGeom>
          <a:noFill/>
          <a:ln w="952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1C4BE142-F032-4C66-8111-D6ED5122EF30}"/>
              </a:ext>
            </a:extLst>
          </p:cNvPr>
          <p:cNvCxnSpPr>
            <a:cxnSpLocks/>
          </p:cNvCxnSpPr>
          <p:nvPr/>
        </p:nvCxnSpPr>
        <p:spPr bwMode="auto">
          <a:xfrm>
            <a:off x="4696157" y="3008007"/>
            <a:ext cx="0" cy="64008"/>
          </a:xfrm>
          <a:prstGeom prst="line">
            <a:avLst/>
          </a:prstGeom>
          <a:noFill/>
          <a:ln w="9525" cap="flat" cmpd="sng" algn="ctr">
            <a:solidFill>
              <a:schemeClr val="bg1"/>
            </a:solidFill>
            <a:prstDash val="solid"/>
            <a:round/>
            <a:headEnd type="none" w="med" len="med"/>
            <a:tailEnd type="none" w="med" len="med"/>
          </a:ln>
          <a:effectLst/>
        </p:spPr>
      </p:cxnSp>
      <p:sp>
        <p:nvSpPr>
          <p:cNvPr id="321" name="TextBox 320">
            <a:extLst>
              <a:ext uri="{FF2B5EF4-FFF2-40B4-BE49-F238E27FC236}">
                <a16:creationId xmlns:a16="http://schemas.microsoft.com/office/drawing/2014/main" id="{07338211-810B-4A30-8A03-882D9868EB77}"/>
              </a:ext>
            </a:extLst>
          </p:cNvPr>
          <p:cNvSpPr txBox="1"/>
          <p:nvPr/>
        </p:nvSpPr>
        <p:spPr bwMode="auto">
          <a:xfrm>
            <a:off x="4613237" y="2893562"/>
            <a:ext cx="242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0" name="Freeform: Shape 119">
            <a:extLst>
              <a:ext uri="{FF2B5EF4-FFF2-40B4-BE49-F238E27FC236}">
                <a16:creationId xmlns:a16="http://schemas.microsoft.com/office/drawing/2014/main" id="{F510736D-FDCE-4ABF-AAC0-A7E27322DB0A}"/>
              </a:ext>
            </a:extLst>
          </p:cNvPr>
          <p:cNvSpPr/>
          <p:nvPr/>
        </p:nvSpPr>
        <p:spPr bwMode="auto">
          <a:xfrm>
            <a:off x="1685925" y="2895600"/>
            <a:ext cx="3043238" cy="142877"/>
          </a:xfrm>
          <a:custGeom>
            <a:avLst/>
            <a:gdLst>
              <a:gd name="connsiteX0" fmla="*/ 0 w 3043238"/>
              <a:gd name="connsiteY0" fmla="*/ 0 h 142877"/>
              <a:gd name="connsiteX1" fmla="*/ 733425 w 3043238"/>
              <a:gd name="connsiteY1" fmla="*/ 0 h 142877"/>
              <a:gd name="connsiteX2" fmla="*/ 733425 w 3043238"/>
              <a:gd name="connsiteY2" fmla="*/ 38100 h 142877"/>
              <a:gd name="connsiteX3" fmla="*/ 1085850 w 3043238"/>
              <a:gd name="connsiteY3" fmla="*/ 38100 h 142877"/>
              <a:gd name="connsiteX4" fmla="*/ 1085850 w 3043238"/>
              <a:gd name="connsiteY4" fmla="*/ 61913 h 142877"/>
              <a:gd name="connsiteX5" fmla="*/ 1552575 w 3043238"/>
              <a:gd name="connsiteY5" fmla="*/ 61913 h 142877"/>
              <a:gd name="connsiteX6" fmla="*/ 1552575 w 3043238"/>
              <a:gd name="connsiteY6" fmla="*/ 100013 h 142877"/>
              <a:gd name="connsiteX7" fmla="*/ 1781175 w 3043238"/>
              <a:gd name="connsiteY7" fmla="*/ 100013 h 142877"/>
              <a:gd name="connsiteX8" fmla="*/ 1795463 w 3043238"/>
              <a:gd name="connsiteY8" fmla="*/ 114301 h 142877"/>
              <a:gd name="connsiteX9" fmla="*/ 2019300 w 3043238"/>
              <a:gd name="connsiteY9" fmla="*/ 114301 h 142877"/>
              <a:gd name="connsiteX10" fmla="*/ 2033588 w 3043238"/>
              <a:gd name="connsiteY10" fmla="*/ 128589 h 142877"/>
              <a:gd name="connsiteX11" fmla="*/ 2076450 w 3043238"/>
              <a:gd name="connsiteY11" fmla="*/ 128589 h 142877"/>
              <a:gd name="connsiteX12" fmla="*/ 2090738 w 3043238"/>
              <a:gd name="connsiteY12" fmla="*/ 142877 h 142877"/>
              <a:gd name="connsiteX13" fmla="*/ 3043238 w 3043238"/>
              <a:gd name="connsiteY13" fmla="*/ 142877 h 14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8" h="142877">
                <a:moveTo>
                  <a:pt x="0" y="0"/>
                </a:moveTo>
                <a:lnTo>
                  <a:pt x="733425" y="0"/>
                </a:lnTo>
                <a:lnTo>
                  <a:pt x="733425" y="38100"/>
                </a:lnTo>
                <a:lnTo>
                  <a:pt x="1085850" y="38100"/>
                </a:lnTo>
                <a:lnTo>
                  <a:pt x="1085850" y="61913"/>
                </a:lnTo>
                <a:lnTo>
                  <a:pt x="1552575" y="61913"/>
                </a:lnTo>
                <a:lnTo>
                  <a:pt x="1552575" y="100013"/>
                </a:lnTo>
                <a:lnTo>
                  <a:pt x="1781175" y="100013"/>
                </a:lnTo>
                <a:lnTo>
                  <a:pt x="1795463" y="114301"/>
                </a:lnTo>
                <a:lnTo>
                  <a:pt x="2019300" y="114301"/>
                </a:lnTo>
                <a:lnTo>
                  <a:pt x="2033588" y="128589"/>
                </a:lnTo>
                <a:lnTo>
                  <a:pt x="2076450" y="128589"/>
                </a:lnTo>
                <a:lnTo>
                  <a:pt x="2090738" y="142877"/>
                </a:lnTo>
                <a:lnTo>
                  <a:pt x="3043238" y="142877"/>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856551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41FC-D3D9-4E80-92AD-B7657A144DE3}"/>
              </a:ext>
            </a:extLst>
          </p:cNvPr>
          <p:cNvSpPr>
            <a:spLocks noGrp="1"/>
          </p:cNvSpPr>
          <p:nvPr>
            <p:ph type="title"/>
          </p:nvPr>
        </p:nvSpPr>
        <p:spPr/>
        <p:txBody>
          <a:bodyPr/>
          <a:lstStyle/>
          <a:p>
            <a:r>
              <a:rPr lang="en-US" dirty="0"/>
              <a:t>APT Trial: Adjuvant Paclitaxel + Trastuzumab for Small (&lt; 3 cm), Node-Negative HER2+ EBC</a:t>
            </a:r>
          </a:p>
        </p:txBody>
      </p:sp>
      <p:sp>
        <p:nvSpPr>
          <p:cNvPr id="3" name="Content Placeholder 2">
            <a:extLst>
              <a:ext uri="{FF2B5EF4-FFF2-40B4-BE49-F238E27FC236}">
                <a16:creationId xmlns:a16="http://schemas.microsoft.com/office/drawing/2014/main" id="{C76B74C0-9DA1-40D5-989B-7F5E36A9523F}"/>
              </a:ext>
            </a:extLst>
          </p:cNvPr>
          <p:cNvSpPr>
            <a:spLocks noGrp="1"/>
          </p:cNvSpPr>
          <p:nvPr>
            <p:ph idx="1"/>
          </p:nvPr>
        </p:nvSpPr>
        <p:spPr/>
        <p:txBody>
          <a:bodyPr/>
          <a:lstStyle/>
          <a:p>
            <a:r>
              <a:rPr lang="en-US" sz="2200" dirty="0"/>
              <a:t>Prospective, nonrandomized trial in patients with HER2+ disease; tumor ≤ 30 mm; N0 or completely dissected micrometastasis in 1 LN*</a:t>
            </a:r>
          </a:p>
          <a:p>
            <a:pPr lvl="1"/>
            <a:r>
              <a:rPr lang="en-US" sz="2000" dirty="0"/>
              <a:t>Patients received paclitaxel 80 mg/m</a:t>
            </a:r>
            <a:r>
              <a:rPr lang="en-US" sz="2000" baseline="30000" dirty="0"/>
              <a:t>2</a:t>
            </a:r>
            <a:r>
              <a:rPr lang="en-US" sz="2000" dirty="0"/>
              <a:t> + trastuzumab 2 mg/kg† qw for 12 cycles, followed up trastuzumab to complete 1 full yr</a:t>
            </a:r>
            <a:r>
              <a:rPr lang="en-US" altLang="en-US" sz="2200" baseline="30000" dirty="0"/>
              <a:t>†</a:t>
            </a:r>
            <a:endParaRPr lang="en-US" sz="2000" dirty="0"/>
          </a:p>
          <a:p>
            <a:pPr marL="0" indent="0">
              <a:buNone/>
            </a:pPr>
            <a:endParaRPr lang="en-US" sz="2200" dirty="0"/>
          </a:p>
          <a:p>
            <a:endParaRPr lang="en-US" sz="2200" dirty="0"/>
          </a:p>
        </p:txBody>
      </p:sp>
      <p:sp>
        <p:nvSpPr>
          <p:cNvPr id="4" name="TextBox 9">
            <a:extLst>
              <a:ext uri="{FF2B5EF4-FFF2-40B4-BE49-F238E27FC236}">
                <a16:creationId xmlns:a16="http://schemas.microsoft.com/office/drawing/2014/main" id="{49002390-0525-4476-BB39-88B469E5361A}"/>
              </a:ext>
            </a:extLst>
          </p:cNvPr>
          <p:cNvSpPr txBox="1"/>
          <p:nvPr/>
        </p:nvSpPr>
        <p:spPr>
          <a:xfrm>
            <a:off x="719137" y="5656502"/>
            <a:ext cx="10763065"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spcBef>
                <a:spcPct val="0"/>
              </a:spcBef>
              <a:spcAft>
                <a:spcPct val="0"/>
              </a:spcAft>
              <a:buClrTx/>
              <a:buFont typeface="Wingdings" pitchFamily="2" charset="2"/>
              <a:buNone/>
            </a:pPr>
            <a:r>
              <a:rPr lang="en-US" altLang="en-US" sz="1400" b="0" dirty="0">
                <a:solidFill>
                  <a:schemeClr val="bg1"/>
                </a:solidFill>
                <a:latin typeface="Calibri" panose="020F0502020204030204" pitchFamily="34" charset="0"/>
              </a:rPr>
              <a:t>*Initial protocol required histologically proven N0 disease but was amended to allow 1 LN micrometastasis if axillary dissection completed with no further LN involvement.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Included loading dose of 4 mg/kg trastuzumab on Day 1. Adjuvant hormonal therapy recommended for HR+ after paclitaxel completed.</a:t>
            </a:r>
          </a:p>
        </p:txBody>
      </p:sp>
      <p:sp>
        <p:nvSpPr>
          <p:cNvPr id="5" name="Text Box 11">
            <a:extLst>
              <a:ext uri="{FF2B5EF4-FFF2-40B4-BE49-F238E27FC236}">
                <a16:creationId xmlns:a16="http://schemas.microsoft.com/office/drawing/2014/main" id="{C285E9FC-193C-45C1-978C-4A29844B23D8}"/>
              </a:ext>
            </a:extLst>
          </p:cNvPr>
          <p:cNvSpPr txBox="1">
            <a:spLocks noChangeArrowheads="1"/>
          </p:cNvSpPr>
          <p:nvPr/>
        </p:nvSpPr>
        <p:spPr bwMode="auto">
          <a:xfrm>
            <a:off x="412750" y="63857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cs typeface="Calibri" panose="020F0502020204030204" pitchFamily="34" charset="0"/>
              </a:rPr>
              <a:t>Tolaney. JCO. 2019;37:1868.</a:t>
            </a:r>
          </a:p>
        </p:txBody>
      </p:sp>
      <p:grpSp>
        <p:nvGrpSpPr>
          <p:cNvPr id="6" name="Group 7">
            <a:extLst>
              <a:ext uri="{FF2B5EF4-FFF2-40B4-BE49-F238E27FC236}">
                <a16:creationId xmlns:a16="http://schemas.microsoft.com/office/drawing/2014/main" id="{A904DB03-C8D5-42BE-85D2-5129A0211D23}"/>
              </a:ext>
            </a:extLst>
          </p:cNvPr>
          <p:cNvGrpSpPr>
            <a:grpSpLocks/>
          </p:cNvGrpSpPr>
          <p:nvPr/>
        </p:nvGrpSpPr>
        <p:grpSpPr bwMode="auto">
          <a:xfrm>
            <a:off x="9389569" y="6207225"/>
            <a:ext cx="2488502" cy="447822"/>
            <a:chOff x="9527309" y="3551529"/>
            <a:chExt cx="2488502" cy="448324"/>
          </a:xfrm>
        </p:grpSpPr>
        <p:pic>
          <p:nvPicPr>
            <p:cNvPr id="7" name="Picture 9">
              <a:extLst>
                <a:ext uri="{FF2B5EF4-FFF2-40B4-BE49-F238E27FC236}">
                  <a16:creationId xmlns:a16="http://schemas.microsoft.com/office/drawing/2014/main" id="{75150786-0ED9-4DF7-9414-D271FFD16B4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9F6871F9-887A-45CF-B2A9-EE745792CE5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0" name="Group 32">
            <a:extLst>
              <a:ext uri="{FF2B5EF4-FFF2-40B4-BE49-F238E27FC236}">
                <a16:creationId xmlns:a16="http://schemas.microsoft.com/office/drawing/2014/main" id="{A253B0CE-CC5A-4602-9678-EB509C308001}"/>
              </a:ext>
            </a:extLst>
          </p:cNvPr>
          <p:cNvGraphicFramePr>
            <a:graphicFrameLocks noGrp="1"/>
          </p:cNvGraphicFramePr>
          <p:nvPr/>
        </p:nvGraphicFramePr>
        <p:xfrm>
          <a:off x="719138" y="3052807"/>
          <a:ext cx="10763250" cy="2560418"/>
        </p:xfrm>
        <a:graphic>
          <a:graphicData uri="http://schemas.openxmlformats.org/drawingml/2006/table">
            <a:tbl>
              <a:tblPr/>
              <a:tblGrid>
                <a:gridCol w="2491124">
                  <a:extLst>
                    <a:ext uri="{9D8B030D-6E8A-4147-A177-3AD203B41FA5}">
                      <a16:colId xmlns:a16="http://schemas.microsoft.com/office/drawing/2014/main" val="3013067214"/>
                    </a:ext>
                  </a:extLst>
                </a:gridCol>
                <a:gridCol w="5676622">
                  <a:extLst>
                    <a:ext uri="{9D8B030D-6E8A-4147-A177-3AD203B41FA5}">
                      <a16:colId xmlns:a16="http://schemas.microsoft.com/office/drawing/2014/main" val="3373975385"/>
                    </a:ext>
                  </a:extLst>
                </a:gridCol>
                <a:gridCol w="2595504">
                  <a:extLst>
                    <a:ext uri="{9D8B030D-6E8A-4147-A177-3AD203B41FA5}">
                      <a16:colId xmlns:a16="http://schemas.microsoft.com/office/drawing/2014/main" val="3230565588"/>
                    </a:ext>
                  </a:extLst>
                </a:gridCol>
              </a:tblGrid>
              <a:tr h="236444">
                <a:tc gridSpan="2">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Baseline Characteristics, %</a:t>
                      </a:r>
                    </a:p>
                  </a:txBody>
                  <a:tcPr marL="121881" marR="121881" marT="45727" marB="45727" anchor="ctr" horzOverflow="overflow">
                    <a:lnL>
                      <a:noFill/>
                    </a:lnL>
                    <a:lnR>
                      <a:noFill/>
                    </a:lnR>
                    <a:lnT>
                      <a:noFill/>
                    </a:lnT>
                    <a:lnB>
                      <a:noFill/>
                    </a:lnB>
                    <a:lnTlToBr>
                      <a:noFill/>
                    </a:lnTlToBr>
                    <a:lnBlToTr>
                      <a:noFill/>
                    </a:lnBlToTr>
                    <a:solidFill>
                      <a:schemeClr val="accent6"/>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anchor="ctr" horzOverflow="overflow">
                    <a:lnL>
                      <a:noFill/>
                    </a:lnL>
                    <a:lnR>
                      <a:noFill/>
                    </a:lnR>
                    <a:lnT>
                      <a:noFill/>
                    </a:lnT>
                    <a:lnB>
                      <a:noFill/>
                    </a:lnB>
                    <a:lnTlToBr>
                      <a:noFill/>
                    </a:lnTlToBr>
                    <a:lnBlToTr>
                      <a:noFill/>
                    </a:lnBlToTr>
                    <a:solidFill>
                      <a:schemeClr val="accent6"/>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Patients (N = 406)</a:t>
                      </a:r>
                    </a:p>
                  </a:txBody>
                  <a:tcPr marL="121881" marR="121881" marT="45727" marB="45727" anchor="ctr" horzOverflow="overflow">
                    <a:lnL>
                      <a:noFill/>
                    </a:lnL>
                    <a:lnR>
                      <a:noFill/>
                    </a:lnR>
                    <a:lnT>
                      <a:noFill/>
                    </a:lnT>
                    <a:lnB>
                      <a:noFill/>
                    </a:lnB>
                    <a:lnTlToBr>
                      <a:noFill/>
                    </a:lnTlToBr>
                    <a:lnBlToTr>
                      <a:noFill/>
                    </a:lnBlToTr>
                    <a:solidFill>
                      <a:schemeClr val="accent6"/>
                    </a:solidFill>
                  </a:tcPr>
                </a:tc>
                <a:extLst>
                  <a:ext uri="{0D108BD9-81ED-4DB2-BD59-A6C34878D82A}">
                    <a16:rowId xmlns:a16="http://schemas.microsoft.com/office/drawing/2014/main" val="4110424291"/>
                  </a:ext>
                </a:extLst>
              </a:tr>
              <a:tr h="236444">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Size of primary tumor</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T1mi</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p>
                  </a:txBody>
                  <a:tcPr marL="9525" marR="9525" marT="7145" marB="0" anchor="b"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488949616"/>
                  </a:ext>
                </a:extLst>
              </a:tr>
              <a:tr h="236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T1a</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17</a:t>
                      </a:r>
                    </a:p>
                  </a:txBody>
                  <a:tcPr marL="9525" marR="9525" marT="7145" marB="0" anchor="b"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909456343"/>
                  </a:ext>
                </a:extLst>
              </a:tr>
              <a:tr h="236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T1b</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31</a:t>
                      </a:r>
                    </a:p>
                  </a:txBody>
                  <a:tcPr marL="9525" marR="9525" marT="7145" marB="0" anchor="b"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2119318062"/>
                  </a:ext>
                </a:extLst>
              </a:tr>
              <a:tr h="236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T1c</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42</a:t>
                      </a:r>
                    </a:p>
                  </a:txBody>
                  <a:tcPr marL="9525" marR="9525" marT="7145" marB="0" anchor="b"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930752487"/>
                  </a:ext>
                </a:extLst>
              </a:tr>
              <a:tr h="236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T2</a:t>
                      </a:r>
                    </a:p>
                  </a:txBody>
                  <a:tcPr marL="121881" marR="121881" marT="45727" marB="45727"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9</a:t>
                      </a:r>
                    </a:p>
                  </a:txBody>
                  <a:tcPr marL="9525" marR="9525" marT="7145" marB="0" anchor="b"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231089875"/>
                  </a:ext>
                </a:extLst>
              </a:tr>
              <a:tr h="236444">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HR positive/negative</a:t>
                      </a:r>
                    </a:p>
                  </a:txBody>
                  <a:tcPr marL="121881" marR="121881" marT="45727" marB="45727" horzOverflow="overflow">
                    <a:lnL>
                      <a:noFill/>
                    </a:lnL>
                    <a:lnR>
                      <a:noFill/>
                    </a:lnR>
                    <a:lnT>
                      <a:noFill/>
                    </a:lnT>
                    <a:lnB>
                      <a:noFill/>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881" marR="121881" marT="45727" marB="45727"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67/33</a:t>
                      </a:r>
                    </a:p>
                  </a:txBody>
                  <a:tcPr marL="121881" marR="121881" marT="45727" marB="45727"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3619398112"/>
                  </a:ext>
                </a:extLst>
              </a:tr>
            </a:tbl>
          </a:graphicData>
        </a:graphic>
      </p:graphicFrame>
    </p:spTree>
    <p:extLst>
      <p:ext uri="{BB962C8B-B14F-4D97-AF65-F5344CB8AC3E}">
        <p14:creationId xmlns:p14="http://schemas.microsoft.com/office/powerpoint/2010/main" val="300087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D792-DEEA-4BCC-8692-1DC961BA8CFC}"/>
              </a:ext>
            </a:extLst>
          </p:cNvPr>
          <p:cNvSpPr>
            <a:spLocks noGrp="1"/>
          </p:cNvSpPr>
          <p:nvPr>
            <p:ph type="title"/>
          </p:nvPr>
        </p:nvSpPr>
        <p:spPr/>
        <p:txBody>
          <a:bodyPr/>
          <a:lstStyle/>
          <a:p>
            <a:r>
              <a:rPr lang="en-US" dirty="0"/>
              <a:t>APT Trial: Adjuvant Paclitaxel + Trastuzumab for Small (&lt; 3 cm), Node-Negative HER2+ EBC: 7-Yr Report</a:t>
            </a:r>
          </a:p>
        </p:txBody>
      </p:sp>
      <p:sp>
        <p:nvSpPr>
          <p:cNvPr id="3" name="Content Placeholder 2">
            <a:extLst>
              <a:ext uri="{FF2B5EF4-FFF2-40B4-BE49-F238E27FC236}">
                <a16:creationId xmlns:a16="http://schemas.microsoft.com/office/drawing/2014/main" id="{04441C45-E52D-4DAC-96BD-EBD8D6F9BC33}"/>
              </a:ext>
            </a:extLst>
          </p:cNvPr>
          <p:cNvSpPr>
            <a:spLocks noGrp="1"/>
          </p:cNvSpPr>
          <p:nvPr>
            <p:ph idx="1"/>
          </p:nvPr>
        </p:nvSpPr>
        <p:spPr>
          <a:xfrm>
            <a:off x="604675" y="1513047"/>
            <a:ext cx="11273396" cy="4650686"/>
          </a:xfrm>
        </p:spPr>
        <p:txBody>
          <a:bodyPr/>
          <a:lstStyle/>
          <a:p>
            <a:r>
              <a:rPr lang="en-US" sz="2000" dirty="0"/>
              <a:t>Patients received paclitaxel + trastuzumab Q1W x 12 wks → trastuzumab Q3W for 9 mos (N = 410)</a:t>
            </a:r>
          </a:p>
        </p:txBody>
      </p:sp>
      <p:sp>
        <p:nvSpPr>
          <p:cNvPr id="9" name="Text Box 11">
            <a:extLst>
              <a:ext uri="{FF2B5EF4-FFF2-40B4-BE49-F238E27FC236}">
                <a16:creationId xmlns:a16="http://schemas.microsoft.com/office/drawing/2014/main" id="{9453545A-2273-4EAC-B761-38D65D3D1ABA}"/>
              </a:ext>
            </a:extLst>
          </p:cNvPr>
          <p:cNvSpPr txBox="1">
            <a:spLocks noChangeArrowheads="1"/>
          </p:cNvSpPr>
          <p:nvPr/>
        </p:nvSpPr>
        <p:spPr bwMode="auto">
          <a:xfrm>
            <a:off x="412750" y="63857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cs typeface="Calibri" panose="020F0502020204030204" pitchFamily="34" charset="0"/>
              </a:rPr>
              <a:t>Tolaney. JCO. 2019;37:1868.</a:t>
            </a:r>
          </a:p>
        </p:txBody>
      </p:sp>
      <p:grpSp>
        <p:nvGrpSpPr>
          <p:cNvPr id="11" name="Group 7">
            <a:extLst>
              <a:ext uri="{FF2B5EF4-FFF2-40B4-BE49-F238E27FC236}">
                <a16:creationId xmlns:a16="http://schemas.microsoft.com/office/drawing/2014/main" id="{9274181A-0167-47A4-8EDA-8AC04B7C4AC8}"/>
              </a:ext>
            </a:extLst>
          </p:cNvPr>
          <p:cNvGrpSpPr>
            <a:grpSpLocks/>
          </p:cNvGrpSpPr>
          <p:nvPr/>
        </p:nvGrpSpPr>
        <p:grpSpPr bwMode="auto">
          <a:xfrm>
            <a:off x="9389569" y="6207225"/>
            <a:ext cx="2488502" cy="447822"/>
            <a:chOff x="9527309" y="3551529"/>
            <a:chExt cx="2488502" cy="448324"/>
          </a:xfrm>
        </p:grpSpPr>
        <p:pic>
          <p:nvPicPr>
            <p:cNvPr id="12" name="Picture 9">
              <a:extLst>
                <a:ext uri="{FF2B5EF4-FFF2-40B4-BE49-F238E27FC236}">
                  <a16:creationId xmlns:a16="http://schemas.microsoft.com/office/drawing/2014/main" id="{E5056A7A-620C-4A28-BA6E-89C4EAC4FEB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D2982CAA-D59A-4C4D-941E-4E713D3D086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Box 1">
            <a:extLst>
              <a:ext uri="{FF2B5EF4-FFF2-40B4-BE49-F238E27FC236}">
                <a16:creationId xmlns:a16="http://schemas.microsoft.com/office/drawing/2014/main" id="{4D914488-AA9C-4794-8A6E-8EDA60A6AE7B}"/>
              </a:ext>
            </a:extLst>
          </p:cNvPr>
          <p:cNvSpPr txBox="1"/>
          <p:nvPr/>
        </p:nvSpPr>
        <p:spPr bwMode="auto">
          <a:xfrm>
            <a:off x="1811500"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15" name="TextBox 1">
            <a:extLst>
              <a:ext uri="{FF2B5EF4-FFF2-40B4-BE49-F238E27FC236}">
                <a16:creationId xmlns:a16="http://schemas.microsoft.com/office/drawing/2014/main" id="{9B73F147-DE64-400B-B39A-D77F3DE465A3}"/>
              </a:ext>
            </a:extLst>
          </p:cNvPr>
          <p:cNvSpPr txBox="1"/>
          <p:nvPr/>
        </p:nvSpPr>
        <p:spPr bwMode="auto">
          <a:xfrm>
            <a:off x="2279744"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16" name="TextBox 1">
            <a:extLst>
              <a:ext uri="{FF2B5EF4-FFF2-40B4-BE49-F238E27FC236}">
                <a16:creationId xmlns:a16="http://schemas.microsoft.com/office/drawing/2014/main" id="{7920F475-1759-49CF-8FD9-9ED36DA112FF}"/>
              </a:ext>
            </a:extLst>
          </p:cNvPr>
          <p:cNvSpPr txBox="1"/>
          <p:nvPr/>
        </p:nvSpPr>
        <p:spPr bwMode="auto">
          <a:xfrm>
            <a:off x="1048057" y="193384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17" name="TextBox 1">
            <a:extLst>
              <a:ext uri="{FF2B5EF4-FFF2-40B4-BE49-F238E27FC236}">
                <a16:creationId xmlns:a16="http://schemas.microsoft.com/office/drawing/2014/main" id="{A801CA4C-D6F6-4AFB-BEC2-E02BF688C496}"/>
              </a:ext>
            </a:extLst>
          </p:cNvPr>
          <p:cNvSpPr txBox="1"/>
          <p:nvPr/>
        </p:nvSpPr>
        <p:spPr bwMode="auto">
          <a:xfrm>
            <a:off x="1048058" y="249833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0.8</a:t>
            </a:r>
          </a:p>
        </p:txBody>
      </p:sp>
      <p:sp>
        <p:nvSpPr>
          <p:cNvPr id="18" name="TextBox 1">
            <a:extLst>
              <a:ext uri="{FF2B5EF4-FFF2-40B4-BE49-F238E27FC236}">
                <a16:creationId xmlns:a16="http://schemas.microsoft.com/office/drawing/2014/main" id="{B7870AA7-6303-489E-9EFE-C18AB527031C}"/>
              </a:ext>
            </a:extLst>
          </p:cNvPr>
          <p:cNvSpPr txBox="1"/>
          <p:nvPr/>
        </p:nvSpPr>
        <p:spPr bwMode="auto">
          <a:xfrm>
            <a:off x="1048058" y="308414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0.6</a:t>
            </a:r>
          </a:p>
        </p:txBody>
      </p:sp>
      <p:sp>
        <p:nvSpPr>
          <p:cNvPr id="19" name="TextBox 1">
            <a:extLst>
              <a:ext uri="{FF2B5EF4-FFF2-40B4-BE49-F238E27FC236}">
                <a16:creationId xmlns:a16="http://schemas.microsoft.com/office/drawing/2014/main" id="{7F0294FE-EE68-466C-A95E-93FD3BCD9CB7}"/>
              </a:ext>
            </a:extLst>
          </p:cNvPr>
          <p:cNvSpPr txBox="1"/>
          <p:nvPr/>
        </p:nvSpPr>
        <p:spPr bwMode="auto">
          <a:xfrm>
            <a:off x="1048058" y="366222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0.4</a:t>
            </a:r>
          </a:p>
        </p:txBody>
      </p:sp>
      <p:sp>
        <p:nvSpPr>
          <p:cNvPr id="20" name="TextBox 1">
            <a:extLst>
              <a:ext uri="{FF2B5EF4-FFF2-40B4-BE49-F238E27FC236}">
                <a16:creationId xmlns:a16="http://schemas.microsoft.com/office/drawing/2014/main" id="{351CB61B-3791-42FB-8E33-C61E6BF33683}"/>
              </a:ext>
            </a:extLst>
          </p:cNvPr>
          <p:cNvSpPr txBox="1"/>
          <p:nvPr/>
        </p:nvSpPr>
        <p:spPr bwMode="auto">
          <a:xfrm>
            <a:off x="1048058" y="422934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0.2</a:t>
            </a:r>
          </a:p>
        </p:txBody>
      </p:sp>
      <p:sp>
        <p:nvSpPr>
          <p:cNvPr id="21" name="TextBox 1">
            <a:extLst>
              <a:ext uri="{FF2B5EF4-FFF2-40B4-BE49-F238E27FC236}">
                <a16:creationId xmlns:a16="http://schemas.microsoft.com/office/drawing/2014/main" id="{18270D31-F1EC-4CF2-AFFA-41C61794B429}"/>
              </a:ext>
            </a:extLst>
          </p:cNvPr>
          <p:cNvSpPr txBox="1"/>
          <p:nvPr/>
        </p:nvSpPr>
        <p:spPr bwMode="auto">
          <a:xfrm>
            <a:off x="1222782" y="482133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22" name="Freeform: Shape 21">
            <a:extLst>
              <a:ext uri="{FF2B5EF4-FFF2-40B4-BE49-F238E27FC236}">
                <a16:creationId xmlns:a16="http://schemas.microsoft.com/office/drawing/2014/main" id="{3CCB1B7B-CA5D-46F5-8D26-CF3AAB138FAC}"/>
              </a:ext>
            </a:extLst>
          </p:cNvPr>
          <p:cNvSpPr/>
          <p:nvPr/>
        </p:nvSpPr>
        <p:spPr bwMode="auto">
          <a:xfrm>
            <a:off x="1542218" y="2108528"/>
            <a:ext cx="4257691" cy="2887100"/>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400" dirty="0"/>
          </a:p>
        </p:txBody>
      </p:sp>
      <p:sp>
        <p:nvSpPr>
          <p:cNvPr id="23" name="TextBox 22">
            <a:extLst>
              <a:ext uri="{FF2B5EF4-FFF2-40B4-BE49-F238E27FC236}">
                <a16:creationId xmlns:a16="http://schemas.microsoft.com/office/drawing/2014/main" id="{0D79F8DF-4AAE-4C93-A852-806E6F93971F}"/>
              </a:ext>
            </a:extLst>
          </p:cNvPr>
          <p:cNvSpPr txBox="1"/>
          <p:nvPr/>
        </p:nvSpPr>
        <p:spPr bwMode="auto">
          <a:xfrm rot="16200000">
            <a:off x="-293122" y="3343619"/>
            <a:ext cx="2205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(Probability)</a:t>
            </a:r>
          </a:p>
        </p:txBody>
      </p:sp>
      <p:grpSp>
        <p:nvGrpSpPr>
          <p:cNvPr id="24" name="Group 23">
            <a:extLst>
              <a:ext uri="{FF2B5EF4-FFF2-40B4-BE49-F238E27FC236}">
                <a16:creationId xmlns:a16="http://schemas.microsoft.com/office/drawing/2014/main" id="{0045DF85-01B5-4E16-8AAD-DE501925E7D8}"/>
              </a:ext>
            </a:extLst>
          </p:cNvPr>
          <p:cNvGrpSpPr/>
          <p:nvPr/>
        </p:nvGrpSpPr>
        <p:grpSpPr>
          <a:xfrm rot="5400000">
            <a:off x="77331" y="3529024"/>
            <a:ext cx="2872079" cy="59719"/>
            <a:chOff x="7315472" y="5254913"/>
            <a:chExt cx="4053250" cy="91440"/>
          </a:xfrm>
        </p:grpSpPr>
        <p:cxnSp>
          <p:nvCxnSpPr>
            <p:cNvPr id="25" name="Straight Connector 24">
              <a:extLst>
                <a:ext uri="{FF2B5EF4-FFF2-40B4-BE49-F238E27FC236}">
                  <a16:creationId xmlns:a16="http://schemas.microsoft.com/office/drawing/2014/main" id="{E6879C7B-F00A-461D-9D6B-2CEF701738E9}"/>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3B4D589-7B4B-457A-8158-251552CF1B16}"/>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0F78AC5-2E7F-4905-B04D-03F74E2370D0}"/>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E9AEECD-688E-4529-9660-21C18BAC2356}"/>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5D8AAB2-A1C7-4646-A879-4F0AD3B2566E}"/>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1281F4E-1F1E-41BF-8C7B-AC32A686CE5B}"/>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1">
            <a:extLst>
              <a:ext uri="{FF2B5EF4-FFF2-40B4-BE49-F238E27FC236}">
                <a16:creationId xmlns:a16="http://schemas.microsoft.com/office/drawing/2014/main" id="{0FF08A89-D15F-4889-9EAF-8C4E12C2B5ED}"/>
              </a:ext>
            </a:extLst>
          </p:cNvPr>
          <p:cNvSpPr txBox="1"/>
          <p:nvPr/>
        </p:nvSpPr>
        <p:spPr bwMode="auto">
          <a:xfrm>
            <a:off x="2755963"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33" name="TextBox 1">
            <a:extLst>
              <a:ext uri="{FF2B5EF4-FFF2-40B4-BE49-F238E27FC236}">
                <a16:creationId xmlns:a16="http://schemas.microsoft.com/office/drawing/2014/main" id="{DA4850C4-8914-49A7-BE05-AB0CB4B54CDC}"/>
              </a:ext>
            </a:extLst>
          </p:cNvPr>
          <p:cNvSpPr txBox="1"/>
          <p:nvPr/>
        </p:nvSpPr>
        <p:spPr bwMode="auto">
          <a:xfrm>
            <a:off x="3216990"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34" name="TextBox 1">
            <a:extLst>
              <a:ext uri="{FF2B5EF4-FFF2-40B4-BE49-F238E27FC236}">
                <a16:creationId xmlns:a16="http://schemas.microsoft.com/office/drawing/2014/main" id="{2D32F8F3-D9E4-456F-9C9A-7B0DDA2920CB}"/>
              </a:ext>
            </a:extLst>
          </p:cNvPr>
          <p:cNvSpPr txBox="1"/>
          <p:nvPr/>
        </p:nvSpPr>
        <p:spPr bwMode="auto">
          <a:xfrm>
            <a:off x="3698828"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35" name="TextBox 1">
            <a:extLst>
              <a:ext uri="{FF2B5EF4-FFF2-40B4-BE49-F238E27FC236}">
                <a16:creationId xmlns:a16="http://schemas.microsoft.com/office/drawing/2014/main" id="{0263BE65-DB15-49B5-A487-00D9BFC46706}"/>
              </a:ext>
            </a:extLst>
          </p:cNvPr>
          <p:cNvSpPr txBox="1"/>
          <p:nvPr/>
        </p:nvSpPr>
        <p:spPr bwMode="auto">
          <a:xfrm>
            <a:off x="4632087"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84</a:t>
            </a:r>
          </a:p>
        </p:txBody>
      </p:sp>
      <p:sp>
        <p:nvSpPr>
          <p:cNvPr id="36" name="TextBox 1">
            <a:extLst>
              <a:ext uri="{FF2B5EF4-FFF2-40B4-BE49-F238E27FC236}">
                <a16:creationId xmlns:a16="http://schemas.microsoft.com/office/drawing/2014/main" id="{5969B265-853F-4B7E-B886-8CF6DC97E594}"/>
              </a:ext>
            </a:extLst>
          </p:cNvPr>
          <p:cNvSpPr txBox="1"/>
          <p:nvPr/>
        </p:nvSpPr>
        <p:spPr bwMode="auto">
          <a:xfrm>
            <a:off x="4171060"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72</a:t>
            </a:r>
          </a:p>
        </p:txBody>
      </p:sp>
      <p:sp>
        <p:nvSpPr>
          <p:cNvPr id="37" name="TextBox 1">
            <a:extLst>
              <a:ext uri="{FF2B5EF4-FFF2-40B4-BE49-F238E27FC236}">
                <a16:creationId xmlns:a16="http://schemas.microsoft.com/office/drawing/2014/main" id="{44A3B43E-BCDD-4D56-8CEB-A088559E4B7F}"/>
              </a:ext>
            </a:extLst>
          </p:cNvPr>
          <p:cNvSpPr txBox="1"/>
          <p:nvPr/>
        </p:nvSpPr>
        <p:spPr bwMode="auto">
          <a:xfrm>
            <a:off x="5128025" y="503111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96</a:t>
            </a:r>
          </a:p>
        </p:txBody>
      </p:sp>
      <p:sp>
        <p:nvSpPr>
          <p:cNvPr id="38" name="TextBox 1">
            <a:extLst>
              <a:ext uri="{FF2B5EF4-FFF2-40B4-BE49-F238E27FC236}">
                <a16:creationId xmlns:a16="http://schemas.microsoft.com/office/drawing/2014/main" id="{8E712D92-42CB-4A45-8682-6CD06D203E5E}"/>
              </a:ext>
            </a:extLst>
          </p:cNvPr>
          <p:cNvSpPr txBox="1"/>
          <p:nvPr/>
        </p:nvSpPr>
        <p:spPr bwMode="auto">
          <a:xfrm>
            <a:off x="5523430" y="502160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108</a:t>
            </a:r>
          </a:p>
        </p:txBody>
      </p:sp>
      <p:grpSp>
        <p:nvGrpSpPr>
          <p:cNvPr id="39" name="Group 38">
            <a:extLst>
              <a:ext uri="{FF2B5EF4-FFF2-40B4-BE49-F238E27FC236}">
                <a16:creationId xmlns:a16="http://schemas.microsoft.com/office/drawing/2014/main" id="{3830A575-4926-4A2C-8153-9B106BC906AE}"/>
              </a:ext>
            </a:extLst>
          </p:cNvPr>
          <p:cNvGrpSpPr/>
          <p:nvPr/>
        </p:nvGrpSpPr>
        <p:grpSpPr>
          <a:xfrm>
            <a:off x="1542218" y="4989254"/>
            <a:ext cx="4250086" cy="71606"/>
            <a:chOff x="1835087" y="5626135"/>
            <a:chExt cx="6390936" cy="75360"/>
          </a:xfrm>
        </p:grpSpPr>
        <p:cxnSp>
          <p:nvCxnSpPr>
            <p:cNvPr id="40" name="Straight Connector 39">
              <a:extLst>
                <a:ext uri="{FF2B5EF4-FFF2-40B4-BE49-F238E27FC236}">
                  <a16:creationId xmlns:a16="http://schemas.microsoft.com/office/drawing/2014/main" id="{07AE0696-02AA-412A-97CB-FE22D058877C}"/>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14C940B-8BD4-4CFB-A673-51B685693A10}"/>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F1BA456-8A82-4C76-8C89-CB0D384F17CF}"/>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B0CB28-A115-490D-A7A1-FA517D7F9669}"/>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35F009E-96F6-4FA0-82F9-777BC05B63C3}"/>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55B59FF-ECAE-43D6-B4F3-46C046083134}"/>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1C6201C-A2AB-4F27-A2B9-CD2D732D4E8F}"/>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982660C-8CD2-4DC0-95D3-5B97474E154B}"/>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A0DF40F-7801-4684-9D5E-0213EE492BE5}"/>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E20C358-8274-4B1D-9C94-D02E5E1115E3}"/>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1">
            <a:extLst>
              <a:ext uri="{FF2B5EF4-FFF2-40B4-BE49-F238E27FC236}">
                <a16:creationId xmlns:a16="http://schemas.microsoft.com/office/drawing/2014/main" id="{29BEC10E-A235-4A0D-8AB7-BD352DBEB849}"/>
              </a:ext>
            </a:extLst>
          </p:cNvPr>
          <p:cNvSpPr txBox="1"/>
          <p:nvPr/>
        </p:nvSpPr>
        <p:spPr bwMode="auto">
          <a:xfrm>
            <a:off x="1383997" y="503529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A039F1D0-EB24-429E-A2AA-2E8FEA08E456}"/>
              </a:ext>
            </a:extLst>
          </p:cNvPr>
          <p:cNvSpPr txBox="1"/>
          <p:nvPr/>
        </p:nvSpPr>
        <p:spPr bwMode="auto">
          <a:xfrm>
            <a:off x="2446385" y="5243392"/>
            <a:ext cx="2372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53" name="TextBox 1">
            <a:extLst>
              <a:ext uri="{FF2B5EF4-FFF2-40B4-BE49-F238E27FC236}">
                <a16:creationId xmlns:a16="http://schemas.microsoft.com/office/drawing/2014/main" id="{6A50FE94-F8D4-4FC5-A8B9-22287CB7BDAB}"/>
              </a:ext>
            </a:extLst>
          </p:cNvPr>
          <p:cNvSpPr txBox="1"/>
          <p:nvPr/>
        </p:nvSpPr>
        <p:spPr bwMode="auto">
          <a:xfrm>
            <a:off x="1795193"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388</a:t>
            </a:r>
          </a:p>
        </p:txBody>
      </p:sp>
      <p:sp>
        <p:nvSpPr>
          <p:cNvPr id="55" name="TextBox 1">
            <a:extLst>
              <a:ext uri="{FF2B5EF4-FFF2-40B4-BE49-F238E27FC236}">
                <a16:creationId xmlns:a16="http://schemas.microsoft.com/office/drawing/2014/main" id="{8BF2AA9C-FDC1-4E6C-B861-D84A5C38B885}"/>
              </a:ext>
            </a:extLst>
          </p:cNvPr>
          <p:cNvSpPr txBox="1"/>
          <p:nvPr/>
        </p:nvSpPr>
        <p:spPr bwMode="auto">
          <a:xfrm>
            <a:off x="2273180"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385</a:t>
            </a:r>
          </a:p>
        </p:txBody>
      </p:sp>
      <p:sp>
        <p:nvSpPr>
          <p:cNvPr id="56" name="TextBox 1">
            <a:extLst>
              <a:ext uri="{FF2B5EF4-FFF2-40B4-BE49-F238E27FC236}">
                <a16:creationId xmlns:a16="http://schemas.microsoft.com/office/drawing/2014/main" id="{3EC209C8-85E6-4591-9171-159095D816E0}"/>
              </a:ext>
            </a:extLst>
          </p:cNvPr>
          <p:cNvSpPr txBox="1"/>
          <p:nvPr/>
        </p:nvSpPr>
        <p:spPr bwMode="auto">
          <a:xfrm>
            <a:off x="2744399"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378</a:t>
            </a:r>
          </a:p>
        </p:txBody>
      </p:sp>
      <p:sp>
        <p:nvSpPr>
          <p:cNvPr id="57" name="TextBox 1">
            <a:extLst>
              <a:ext uri="{FF2B5EF4-FFF2-40B4-BE49-F238E27FC236}">
                <a16:creationId xmlns:a16="http://schemas.microsoft.com/office/drawing/2014/main" id="{37C315B8-BB46-4487-B324-0341A29569ED}"/>
              </a:ext>
            </a:extLst>
          </p:cNvPr>
          <p:cNvSpPr txBox="1"/>
          <p:nvPr/>
        </p:nvSpPr>
        <p:spPr bwMode="auto">
          <a:xfrm>
            <a:off x="3207241"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362</a:t>
            </a:r>
          </a:p>
        </p:txBody>
      </p:sp>
      <p:sp>
        <p:nvSpPr>
          <p:cNvPr id="58" name="TextBox 1">
            <a:extLst>
              <a:ext uri="{FF2B5EF4-FFF2-40B4-BE49-F238E27FC236}">
                <a16:creationId xmlns:a16="http://schemas.microsoft.com/office/drawing/2014/main" id="{4AFB11C1-75CD-421D-A199-9E4D15F438D9}"/>
              </a:ext>
            </a:extLst>
          </p:cNvPr>
          <p:cNvSpPr txBox="1"/>
          <p:nvPr/>
        </p:nvSpPr>
        <p:spPr bwMode="auto">
          <a:xfrm>
            <a:off x="3688533"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347</a:t>
            </a:r>
          </a:p>
        </p:txBody>
      </p:sp>
      <p:sp>
        <p:nvSpPr>
          <p:cNvPr id="59" name="TextBox 1">
            <a:extLst>
              <a:ext uri="{FF2B5EF4-FFF2-40B4-BE49-F238E27FC236}">
                <a16:creationId xmlns:a16="http://schemas.microsoft.com/office/drawing/2014/main" id="{168166D6-E522-4458-9FB2-2DE464591EE7}"/>
              </a:ext>
            </a:extLst>
          </p:cNvPr>
          <p:cNvSpPr txBox="1"/>
          <p:nvPr/>
        </p:nvSpPr>
        <p:spPr bwMode="auto">
          <a:xfrm>
            <a:off x="4636079"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120</a:t>
            </a:r>
          </a:p>
        </p:txBody>
      </p:sp>
      <p:sp>
        <p:nvSpPr>
          <p:cNvPr id="60" name="TextBox 1">
            <a:extLst>
              <a:ext uri="{FF2B5EF4-FFF2-40B4-BE49-F238E27FC236}">
                <a16:creationId xmlns:a16="http://schemas.microsoft.com/office/drawing/2014/main" id="{7371F6F0-BCFC-42EF-AA8F-209D31114EB2}"/>
              </a:ext>
            </a:extLst>
          </p:cNvPr>
          <p:cNvSpPr txBox="1"/>
          <p:nvPr/>
        </p:nvSpPr>
        <p:spPr bwMode="auto">
          <a:xfrm>
            <a:off x="4153575" y="550982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247</a:t>
            </a:r>
          </a:p>
        </p:txBody>
      </p:sp>
      <p:sp>
        <p:nvSpPr>
          <p:cNvPr id="61" name="TextBox 1">
            <a:extLst>
              <a:ext uri="{FF2B5EF4-FFF2-40B4-BE49-F238E27FC236}">
                <a16:creationId xmlns:a16="http://schemas.microsoft.com/office/drawing/2014/main" id="{6AA7BB27-7993-4B1F-818C-90809A16B64E}"/>
              </a:ext>
            </a:extLst>
          </p:cNvPr>
          <p:cNvSpPr txBox="1"/>
          <p:nvPr/>
        </p:nvSpPr>
        <p:spPr bwMode="auto">
          <a:xfrm>
            <a:off x="5153673" y="55098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62" name="TextBox 1">
            <a:extLst>
              <a:ext uri="{FF2B5EF4-FFF2-40B4-BE49-F238E27FC236}">
                <a16:creationId xmlns:a16="http://schemas.microsoft.com/office/drawing/2014/main" id="{415F619C-FA98-4B05-A765-ECED30EF96F9}"/>
              </a:ext>
            </a:extLst>
          </p:cNvPr>
          <p:cNvSpPr txBox="1"/>
          <p:nvPr/>
        </p:nvSpPr>
        <p:spPr bwMode="auto">
          <a:xfrm>
            <a:off x="5653273" y="55098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63" name="TextBox 1">
            <a:extLst>
              <a:ext uri="{FF2B5EF4-FFF2-40B4-BE49-F238E27FC236}">
                <a16:creationId xmlns:a16="http://schemas.microsoft.com/office/drawing/2014/main" id="{F49D0751-C69E-4545-B34E-75F7E64E5FD5}"/>
              </a:ext>
            </a:extLst>
          </p:cNvPr>
          <p:cNvSpPr txBox="1"/>
          <p:nvPr/>
        </p:nvSpPr>
        <p:spPr bwMode="auto">
          <a:xfrm>
            <a:off x="1308003" y="551401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406</a:t>
            </a:r>
          </a:p>
        </p:txBody>
      </p:sp>
      <p:sp>
        <p:nvSpPr>
          <p:cNvPr id="64" name="TextBox 1">
            <a:extLst>
              <a:ext uri="{FF2B5EF4-FFF2-40B4-BE49-F238E27FC236}">
                <a16:creationId xmlns:a16="http://schemas.microsoft.com/office/drawing/2014/main" id="{DA58E679-BE4E-4E76-A9C1-2A38EB1BAC2A}"/>
              </a:ext>
            </a:extLst>
          </p:cNvPr>
          <p:cNvSpPr txBox="1"/>
          <p:nvPr/>
        </p:nvSpPr>
        <p:spPr bwMode="auto">
          <a:xfrm>
            <a:off x="634315" y="5289715"/>
            <a:ext cx="1448392" cy="25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65" name="TextBox 1">
            <a:extLst>
              <a:ext uri="{FF2B5EF4-FFF2-40B4-BE49-F238E27FC236}">
                <a16:creationId xmlns:a16="http://schemas.microsoft.com/office/drawing/2014/main" id="{B983EF15-3E6D-437B-BA22-9D873EEF1CA1}"/>
              </a:ext>
            </a:extLst>
          </p:cNvPr>
          <p:cNvSpPr txBox="1"/>
          <p:nvPr/>
        </p:nvSpPr>
        <p:spPr bwMode="auto">
          <a:xfrm>
            <a:off x="1813242" y="4148336"/>
            <a:ext cx="8057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3-yr DFS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5-yr DFS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7-yr DFS</a:t>
            </a:r>
          </a:p>
        </p:txBody>
      </p:sp>
      <p:sp>
        <p:nvSpPr>
          <p:cNvPr id="4" name="Freeform: Shape 3">
            <a:extLst>
              <a:ext uri="{FF2B5EF4-FFF2-40B4-BE49-F238E27FC236}">
                <a16:creationId xmlns:a16="http://schemas.microsoft.com/office/drawing/2014/main" id="{58CA83FF-FF5E-4061-8412-B4477BEB1A0C}"/>
              </a:ext>
            </a:extLst>
          </p:cNvPr>
          <p:cNvSpPr/>
          <p:nvPr/>
        </p:nvSpPr>
        <p:spPr bwMode="auto">
          <a:xfrm>
            <a:off x="1536659" y="2120941"/>
            <a:ext cx="4206825" cy="224948"/>
          </a:xfrm>
          <a:custGeom>
            <a:avLst/>
            <a:gdLst>
              <a:gd name="connsiteX0" fmla="*/ 0 w 4206825"/>
              <a:gd name="connsiteY0" fmla="*/ 0 h 224948"/>
              <a:gd name="connsiteX1" fmla="*/ 461583 w 4206825"/>
              <a:gd name="connsiteY1" fmla="*/ 0 h 224948"/>
              <a:gd name="connsiteX2" fmla="*/ 461583 w 4206825"/>
              <a:gd name="connsiteY2" fmla="*/ 17528 h 224948"/>
              <a:gd name="connsiteX3" fmla="*/ 514168 w 4206825"/>
              <a:gd name="connsiteY3" fmla="*/ 17528 h 224948"/>
              <a:gd name="connsiteX4" fmla="*/ 543382 w 4206825"/>
              <a:gd name="connsiteY4" fmla="*/ 14607 h 224948"/>
              <a:gd name="connsiteX5" fmla="*/ 765409 w 4206825"/>
              <a:gd name="connsiteY5" fmla="*/ 14607 h 224948"/>
              <a:gd name="connsiteX6" fmla="*/ 765409 w 4206825"/>
              <a:gd name="connsiteY6" fmla="*/ 29214 h 224948"/>
              <a:gd name="connsiteX7" fmla="*/ 1063392 w 4206825"/>
              <a:gd name="connsiteY7" fmla="*/ 29214 h 224948"/>
              <a:gd name="connsiteX8" fmla="*/ 1063392 w 4206825"/>
              <a:gd name="connsiteY8" fmla="*/ 37978 h 224948"/>
              <a:gd name="connsiteX9" fmla="*/ 1408118 w 4206825"/>
              <a:gd name="connsiteY9" fmla="*/ 37978 h 224948"/>
              <a:gd name="connsiteX10" fmla="*/ 1408118 w 4206825"/>
              <a:gd name="connsiteY10" fmla="*/ 43821 h 224948"/>
              <a:gd name="connsiteX11" fmla="*/ 1481153 w 4206825"/>
              <a:gd name="connsiteY11" fmla="*/ 43821 h 224948"/>
              <a:gd name="connsiteX12" fmla="*/ 1481153 w 4206825"/>
              <a:gd name="connsiteY12" fmla="*/ 52585 h 224948"/>
              <a:gd name="connsiteX13" fmla="*/ 1814193 w 4206825"/>
              <a:gd name="connsiteY13" fmla="*/ 52585 h 224948"/>
              <a:gd name="connsiteX14" fmla="*/ 1814193 w 4206825"/>
              <a:gd name="connsiteY14" fmla="*/ 61349 h 224948"/>
              <a:gd name="connsiteX15" fmla="*/ 1971949 w 4206825"/>
              <a:gd name="connsiteY15" fmla="*/ 61349 h 224948"/>
              <a:gd name="connsiteX16" fmla="*/ 1971949 w 4206825"/>
              <a:gd name="connsiteY16" fmla="*/ 67192 h 224948"/>
              <a:gd name="connsiteX17" fmla="*/ 2147234 w 4206825"/>
              <a:gd name="connsiteY17" fmla="*/ 67192 h 224948"/>
              <a:gd name="connsiteX18" fmla="*/ 2147234 w 4206825"/>
              <a:gd name="connsiteY18" fmla="*/ 73035 h 224948"/>
              <a:gd name="connsiteX19" fmla="*/ 2214426 w 4206825"/>
              <a:gd name="connsiteY19" fmla="*/ 73035 h 224948"/>
              <a:gd name="connsiteX20" fmla="*/ 2214426 w 4206825"/>
              <a:gd name="connsiteY20" fmla="*/ 81799 h 224948"/>
              <a:gd name="connsiteX21" fmla="*/ 2319597 w 4206825"/>
              <a:gd name="connsiteY21" fmla="*/ 81799 h 224948"/>
              <a:gd name="connsiteX22" fmla="*/ 2319597 w 4206825"/>
              <a:gd name="connsiteY22" fmla="*/ 93485 h 224948"/>
              <a:gd name="connsiteX23" fmla="*/ 2319597 w 4206825"/>
              <a:gd name="connsiteY23" fmla="*/ 93485 h 224948"/>
              <a:gd name="connsiteX24" fmla="*/ 2342968 w 4206825"/>
              <a:gd name="connsiteY24" fmla="*/ 93485 h 224948"/>
              <a:gd name="connsiteX25" fmla="*/ 2342968 w 4206825"/>
              <a:gd name="connsiteY25" fmla="*/ 113934 h 224948"/>
              <a:gd name="connsiteX26" fmla="*/ 2491960 w 4206825"/>
              <a:gd name="connsiteY26" fmla="*/ 113934 h 224948"/>
              <a:gd name="connsiteX27" fmla="*/ 2491960 w 4206825"/>
              <a:gd name="connsiteY27" fmla="*/ 116856 h 224948"/>
              <a:gd name="connsiteX28" fmla="*/ 2547466 w 4206825"/>
              <a:gd name="connsiteY28" fmla="*/ 116856 h 224948"/>
              <a:gd name="connsiteX29" fmla="*/ 2556230 w 4206825"/>
              <a:gd name="connsiteY29" fmla="*/ 116856 h 224948"/>
              <a:gd name="connsiteX30" fmla="*/ 2556230 w 4206825"/>
              <a:gd name="connsiteY30" fmla="*/ 125620 h 224948"/>
              <a:gd name="connsiteX31" fmla="*/ 2582523 w 4206825"/>
              <a:gd name="connsiteY31" fmla="*/ 125620 h 224948"/>
              <a:gd name="connsiteX32" fmla="*/ 2582523 w 4206825"/>
              <a:gd name="connsiteY32" fmla="*/ 134384 h 224948"/>
              <a:gd name="connsiteX33" fmla="*/ 2652637 w 4206825"/>
              <a:gd name="connsiteY33" fmla="*/ 134384 h 224948"/>
              <a:gd name="connsiteX34" fmla="*/ 2652637 w 4206825"/>
              <a:gd name="connsiteY34" fmla="*/ 137306 h 224948"/>
              <a:gd name="connsiteX35" fmla="*/ 2716908 w 4206825"/>
              <a:gd name="connsiteY35" fmla="*/ 137306 h 224948"/>
              <a:gd name="connsiteX36" fmla="*/ 2716908 w 4206825"/>
              <a:gd name="connsiteY36" fmla="*/ 148991 h 224948"/>
              <a:gd name="connsiteX37" fmla="*/ 2804550 w 4206825"/>
              <a:gd name="connsiteY37" fmla="*/ 148991 h 224948"/>
              <a:gd name="connsiteX38" fmla="*/ 2804550 w 4206825"/>
              <a:gd name="connsiteY38" fmla="*/ 166520 h 224948"/>
              <a:gd name="connsiteX39" fmla="*/ 3312875 w 4206825"/>
              <a:gd name="connsiteY39" fmla="*/ 166520 h 224948"/>
              <a:gd name="connsiteX40" fmla="*/ 3312875 w 4206825"/>
              <a:gd name="connsiteY40" fmla="*/ 186970 h 224948"/>
              <a:gd name="connsiteX41" fmla="*/ 3561194 w 4206825"/>
              <a:gd name="connsiteY41" fmla="*/ 186970 h 224948"/>
              <a:gd name="connsiteX42" fmla="*/ 3561194 w 4206825"/>
              <a:gd name="connsiteY42" fmla="*/ 224948 h 224948"/>
              <a:gd name="connsiteX43" fmla="*/ 4206825 w 4206825"/>
              <a:gd name="connsiteY43" fmla="*/ 224948 h 224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206825" h="224948">
                <a:moveTo>
                  <a:pt x="0" y="0"/>
                </a:moveTo>
                <a:lnTo>
                  <a:pt x="461583" y="0"/>
                </a:lnTo>
                <a:lnTo>
                  <a:pt x="461583" y="17528"/>
                </a:lnTo>
                <a:lnTo>
                  <a:pt x="514168" y="17528"/>
                </a:lnTo>
                <a:lnTo>
                  <a:pt x="543382" y="14607"/>
                </a:lnTo>
                <a:lnTo>
                  <a:pt x="765409" y="14607"/>
                </a:lnTo>
                <a:lnTo>
                  <a:pt x="765409" y="29214"/>
                </a:lnTo>
                <a:lnTo>
                  <a:pt x="1063392" y="29214"/>
                </a:lnTo>
                <a:lnTo>
                  <a:pt x="1063392" y="37978"/>
                </a:lnTo>
                <a:lnTo>
                  <a:pt x="1408118" y="37978"/>
                </a:lnTo>
                <a:lnTo>
                  <a:pt x="1408118" y="43821"/>
                </a:lnTo>
                <a:lnTo>
                  <a:pt x="1481153" y="43821"/>
                </a:lnTo>
                <a:lnTo>
                  <a:pt x="1481153" y="52585"/>
                </a:lnTo>
                <a:lnTo>
                  <a:pt x="1814193" y="52585"/>
                </a:lnTo>
                <a:lnTo>
                  <a:pt x="1814193" y="61349"/>
                </a:lnTo>
                <a:lnTo>
                  <a:pt x="1971949" y="61349"/>
                </a:lnTo>
                <a:lnTo>
                  <a:pt x="1971949" y="67192"/>
                </a:lnTo>
                <a:lnTo>
                  <a:pt x="2147234" y="67192"/>
                </a:lnTo>
                <a:lnTo>
                  <a:pt x="2147234" y="73035"/>
                </a:lnTo>
                <a:lnTo>
                  <a:pt x="2214426" y="73035"/>
                </a:lnTo>
                <a:lnTo>
                  <a:pt x="2214426" y="81799"/>
                </a:lnTo>
                <a:lnTo>
                  <a:pt x="2319597" y="81799"/>
                </a:lnTo>
                <a:lnTo>
                  <a:pt x="2319597" y="93485"/>
                </a:lnTo>
                <a:lnTo>
                  <a:pt x="2319597" y="93485"/>
                </a:lnTo>
                <a:lnTo>
                  <a:pt x="2342968" y="93485"/>
                </a:lnTo>
                <a:lnTo>
                  <a:pt x="2342968" y="113934"/>
                </a:lnTo>
                <a:lnTo>
                  <a:pt x="2491960" y="113934"/>
                </a:lnTo>
                <a:lnTo>
                  <a:pt x="2491960" y="116856"/>
                </a:lnTo>
                <a:lnTo>
                  <a:pt x="2547466" y="116856"/>
                </a:lnTo>
                <a:lnTo>
                  <a:pt x="2556230" y="116856"/>
                </a:lnTo>
                <a:lnTo>
                  <a:pt x="2556230" y="125620"/>
                </a:lnTo>
                <a:lnTo>
                  <a:pt x="2582523" y="125620"/>
                </a:lnTo>
                <a:lnTo>
                  <a:pt x="2582523" y="134384"/>
                </a:lnTo>
                <a:lnTo>
                  <a:pt x="2652637" y="134384"/>
                </a:lnTo>
                <a:lnTo>
                  <a:pt x="2652637" y="137306"/>
                </a:lnTo>
                <a:lnTo>
                  <a:pt x="2716908" y="137306"/>
                </a:lnTo>
                <a:lnTo>
                  <a:pt x="2716908" y="148991"/>
                </a:lnTo>
                <a:lnTo>
                  <a:pt x="2804550" y="148991"/>
                </a:lnTo>
                <a:lnTo>
                  <a:pt x="2804550" y="166520"/>
                </a:lnTo>
                <a:lnTo>
                  <a:pt x="3312875" y="166520"/>
                </a:lnTo>
                <a:lnTo>
                  <a:pt x="3312875" y="186970"/>
                </a:lnTo>
                <a:lnTo>
                  <a:pt x="3561194" y="186970"/>
                </a:lnTo>
                <a:lnTo>
                  <a:pt x="3561194" y="224948"/>
                </a:lnTo>
                <a:lnTo>
                  <a:pt x="4206825" y="224948"/>
                </a:lnTo>
              </a:path>
            </a:pathLst>
          </a:custGeom>
          <a:noFill/>
          <a:ln w="57150">
            <a:solidFill>
              <a:schemeClr val="accent1"/>
            </a:solidFill>
            <a:miter lim="800000"/>
            <a:headEnd/>
            <a:tailEnd/>
          </a:ln>
        </p:spPr>
        <p:txBody>
          <a:bodyPr rtlCol="0" anchor="ctr"/>
          <a:lstStyle/>
          <a:p>
            <a:pPr algn="ctr"/>
            <a:endParaRPr lang="en-US" dirty="0"/>
          </a:p>
        </p:txBody>
      </p:sp>
      <p:sp>
        <p:nvSpPr>
          <p:cNvPr id="72" name="TextBox 1">
            <a:extLst>
              <a:ext uri="{FF2B5EF4-FFF2-40B4-BE49-F238E27FC236}">
                <a16:creationId xmlns:a16="http://schemas.microsoft.com/office/drawing/2014/main" id="{6E96FA02-7B1C-4E17-A68C-47AEF92C8B8E}"/>
              </a:ext>
            </a:extLst>
          </p:cNvPr>
          <p:cNvSpPr txBox="1"/>
          <p:nvPr/>
        </p:nvSpPr>
        <p:spPr bwMode="auto">
          <a:xfrm>
            <a:off x="2617213" y="4142780"/>
            <a:ext cx="50228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96.3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93.3</a:t>
            </a:r>
          </a:p>
        </p:txBody>
      </p:sp>
      <p:sp>
        <p:nvSpPr>
          <p:cNvPr id="73" name="TextBox 1">
            <a:extLst>
              <a:ext uri="{FF2B5EF4-FFF2-40B4-BE49-F238E27FC236}">
                <a16:creationId xmlns:a16="http://schemas.microsoft.com/office/drawing/2014/main" id="{57CF20F8-C84B-4CA0-9E8B-EA27079C8769}"/>
              </a:ext>
            </a:extLst>
          </p:cNvPr>
          <p:cNvSpPr txBox="1"/>
          <p:nvPr/>
        </p:nvSpPr>
        <p:spPr bwMode="auto">
          <a:xfrm>
            <a:off x="2356240" y="3659164"/>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Point Est, %</a:t>
            </a:r>
          </a:p>
        </p:txBody>
      </p:sp>
      <p:sp>
        <p:nvSpPr>
          <p:cNvPr id="74" name="TextBox 1">
            <a:extLst>
              <a:ext uri="{FF2B5EF4-FFF2-40B4-BE49-F238E27FC236}">
                <a16:creationId xmlns:a16="http://schemas.microsoft.com/office/drawing/2014/main" id="{ADE19A70-86EB-439D-A798-A1FE736F99C3}"/>
              </a:ext>
            </a:extLst>
          </p:cNvPr>
          <p:cNvSpPr txBox="1"/>
          <p:nvPr/>
        </p:nvSpPr>
        <p:spPr bwMode="auto">
          <a:xfrm>
            <a:off x="3118720" y="4137224"/>
            <a:ext cx="11396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97.2-99.7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94.4-98.2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90.4-96.2</a:t>
            </a:r>
          </a:p>
        </p:txBody>
      </p:sp>
      <p:sp>
        <p:nvSpPr>
          <p:cNvPr id="75" name="TextBox 1">
            <a:extLst>
              <a:ext uri="{FF2B5EF4-FFF2-40B4-BE49-F238E27FC236}">
                <a16:creationId xmlns:a16="http://schemas.microsoft.com/office/drawing/2014/main" id="{236C4BCF-4BD9-4192-BE04-BB5055600FF6}"/>
              </a:ext>
            </a:extLst>
          </p:cNvPr>
          <p:cNvSpPr txBox="1"/>
          <p:nvPr/>
        </p:nvSpPr>
        <p:spPr bwMode="auto">
          <a:xfrm>
            <a:off x="3153907" y="3656690"/>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95% CI,</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a:t>
            </a:r>
          </a:p>
        </p:txBody>
      </p:sp>
      <p:sp>
        <p:nvSpPr>
          <p:cNvPr id="76" name="TextBox 1">
            <a:extLst>
              <a:ext uri="{FF2B5EF4-FFF2-40B4-BE49-F238E27FC236}">
                <a16:creationId xmlns:a16="http://schemas.microsoft.com/office/drawing/2014/main" id="{7B4A6452-256D-4C1F-8D59-6E2C62EDA07F}"/>
              </a:ext>
            </a:extLst>
          </p:cNvPr>
          <p:cNvSpPr txBox="1"/>
          <p:nvPr/>
        </p:nvSpPr>
        <p:spPr bwMode="auto">
          <a:xfrm>
            <a:off x="4232235" y="4142780"/>
            <a:ext cx="4747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p:txBody>
      </p:sp>
      <p:sp>
        <p:nvSpPr>
          <p:cNvPr id="77" name="TextBox 1">
            <a:extLst>
              <a:ext uri="{FF2B5EF4-FFF2-40B4-BE49-F238E27FC236}">
                <a16:creationId xmlns:a16="http://schemas.microsoft.com/office/drawing/2014/main" id="{5D81C1C8-E1E8-46C6-A83A-6921E2285724}"/>
              </a:ext>
            </a:extLst>
          </p:cNvPr>
          <p:cNvSpPr txBox="1"/>
          <p:nvPr/>
        </p:nvSpPr>
        <p:spPr bwMode="auto">
          <a:xfrm>
            <a:off x="3951574" y="3662246"/>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Events, n</a:t>
            </a:r>
          </a:p>
        </p:txBody>
      </p:sp>
      <p:cxnSp>
        <p:nvCxnSpPr>
          <p:cNvPr id="78" name="Straight Connector 77">
            <a:extLst>
              <a:ext uri="{FF2B5EF4-FFF2-40B4-BE49-F238E27FC236}">
                <a16:creationId xmlns:a16="http://schemas.microsoft.com/office/drawing/2014/main" id="{A6316744-7A1F-463B-8E16-824C7EE3DB35}"/>
              </a:ext>
            </a:extLst>
          </p:cNvPr>
          <p:cNvCxnSpPr/>
          <p:nvPr/>
        </p:nvCxnSpPr>
        <p:spPr bwMode="auto">
          <a:xfrm>
            <a:off x="1080522" y="5669124"/>
            <a:ext cx="238206" cy="0"/>
          </a:xfrm>
          <a:prstGeom prst="line">
            <a:avLst/>
          </a:prstGeom>
          <a:noFill/>
          <a:ln w="38100" cap="flat" cmpd="sng" algn="ctr">
            <a:solidFill>
              <a:schemeClr val="accent1"/>
            </a:solidFill>
            <a:prstDash val="solid"/>
            <a:round/>
            <a:headEnd type="none" w="med" len="med"/>
            <a:tailEnd type="none" w="med" len="med"/>
          </a:ln>
          <a:effectLst/>
        </p:spPr>
      </p:cxnSp>
      <p:sp>
        <p:nvSpPr>
          <p:cNvPr id="79" name="TextBox 1">
            <a:extLst>
              <a:ext uri="{FF2B5EF4-FFF2-40B4-BE49-F238E27FC236}">
                <a16:creationId xmlns:a16="http://schemas.microsoft.com/office/drawing/2014/main" id="{BDE59B24-59AA-435D-ACA3-43052929CF01}"/>
              </a:ext>
            </a:extLst>
          </p:cNvPr>
          <p:cNvSpPr txBox="1"/>
          <p:nvPr/>
        </p:nvSpPr>
        <p:spPr bwMode="auto">
          <a:xfrm>
            <a:off x="7327835"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80" name="TextBox 1">
            <a:extLst>
              <a:ext uri="{FF2B5EF4-FFF2-40B4-BE49-F238E27FC236}">
                <a16:creationId xmlns:a16="http://schemas.microsoft.com/office/drawing/2014/main" id="{D5948DB9-3A33-4267-8223-E64345EA304A}"/>
              </a:ext>
            </a:extLst>
          </p:cNvPr>
          <p:cNvSpPr txBox="1"/>
          <p:nvPr/>
        </p:nvSpPr>
        <p:spPr bwMode="auto">
          <a:xfrm>
            <a:off x="7796079"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81" name="TextBox 1">
            <a:extLst>
              <a:ext uri="{FF2B5EF4-FFF2-40B4-BE49-F238E27FC236}">
                <a16:creationId xmlns:a16="http://schemas.microsoft.com/office/drawing/2014/main" id="{BB1FCA3C-9965-4AF6-8E93-973BF99CBF25}"/>
              </a:ext>
            </a:extLst>
          </p:cNvPr>
          <p:cNvSpPr txBox="1"/>
          <p:nvPr/>
        </p:nvSpPr>
        <p:spPr bwMode="auto">
          <a:xfrm>
            <a:off x="6564392" y="1939257"/>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a:t>
            </a:r>
          </a:p>
        </p:txBody>
      </p:sp>
      <p:sp>
        <p:nvSpPr>
          <p:cNvPr id="82" name="TextBox 1">
            <a:extLst>
              <a:ext uri="{FF2B5EF4-FFF2-40B4-BE49-F238E27FC236}">
                <a16:creationId xmlns:a16="http://schemas.microsoft.com/office/drawing/2014/main" id="{BE04BE30-FBE9-4691-A339-9BB38C75AE71}"/>
              </a:ext>
            </a:extLst>
          </p:cNvPr>
          <p:cNvSpPr txBox="1"/>
          <p:nvPr/>
        </p:nvSpPr>
        <p:spPr bwMode="auto">
          <a:xfrm>
            <a:off x="6564393" y="250374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0.8</a:t>
            </a:r>
          </a:p>
        </p:txBody>
      </p:sp>
      <p:sp>
        <p:nvSpPr>
          <p:cNvPr id="83" name="TextBox 1">
            <a:extLst>
              <a:ext uri="{FF2B5EF4-FFF2-40B4-BE49-F238E27FC236}">
                <a16:creationId xmlns:a16="http://schemas.microsoft.com/office/drawing/2014/main" id="{B30AD001-E031-4402-8EED-68E50CB1E41F}"/>
              </a:ext>
            </a:extLst>
          </p:cNvPr>
          <p:cNvSpPr txBox="1"/>
          <p:nvPr/>
        </p:nvSpPr>
        <p:spPr bwMode="auto">
          <a:xfrm>
            <a:off x="6564393" y="3089551"/>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0.6</a:t>
            </a:r>
          </a:p>
        </p:txBody>
      </p:sp>
      <p:sp>
        <p:nvSpPr>
          <p:cNvPr id="84" name="TextBox 1">
            <a:extLst>
              <a:ext uri="{FF2B5EF4-FFF2-40B4-BE49-F238E27FC236}">
                <a16:creationId xmlns:a16="http://schemas.microsoft.com/office/drawing/2014/main" id="{AF5278CD-4F77-4980-A028-967A8C19121C}"/>
              </a:ext>
            </a:extLst>
          </p:cNvPr>
          <p:cNvSpPr txBox="1"/>
          <p:nvPr/>
        </p:nvSpPr>
        <p:spPr bwMode="auto">
          <a:xfrm>
            <a:off x="6564393" y="366763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0.4</a:t>
            </a:r>
          </a:p>
        </p:txBody>
      </p:sp>
      <p:sp>
        <p:nvSpPr>
          <p:cNvPr id="85" name="TextBox 1">
            <a:extLst>
              <a:ext uri="{FF2B5EF4-FFF2-40B4-BE49-F238E27FC236}">
                <a16:creationId xmlns:a16="http://schemas.microsoft.com/office/drawing/2014/main" id="{14CCDB2C-6A2B-4DA7-AD57-CB1306D3FF01}"/>
              </a:ext>
            </a:extLst>
          </p:cNvPr>
          <p:cNvSpPr txBox="1"/>
          <p:nvPr/>
        </p:nvSpPr>
        <p:spPr bwMode="auto">
          <a:xfrm>
            <a:off x="6564393" y="4234752"/>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0.2</a:t>
            </a:r>
          </a:p>
        </p:txBody>
      </p:sp>
      <p:sp>
        <p:nvSpPr>
          <p:cNvPr id="86" name="TextBox 1">
            <a:extLst>
              <a:ext uri="{FF2B5EF4-FFF2-40B4-BE49-F238E27FC236}">
                <a16:creationId xmlns:a16="http://schemas.microsoft.com/office/drawing/2014/main" id="{201FE2C9-AF86-4CD7-B14F-C9A87FBA8AF1}"/>
              </a:ext>
            </a:extLst>
          </p:cNvPr>
          <p:cNvSpPr txBox="1"/>
          <p:nvPr/>
        </p:nvSpPr>
        <p:spPr bwMode="auto">
          <a:xfrm>
            <a:off x="6739117" y="482674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87" name="Freeform: Shape 86">
            <a:extLst>
              <a:ext uri="{FF2B5EF4-FFF2-40B4-BE49-F238E27FC236}">
                <a16:creationId xmlns:a16="http://schemas.microsoft.com/office/drawing/2014/main" id="{5CB9E1A9-16C4-4925-9F31-105BAD6D10C9}"/>
              </a:ext>
            </a:extLst>
          </p:cNvPr>
          <p:cNvSpPr/>
          <p:nvPr/>
        </p:nvSpPr>
        <p:spPr bwMode="auto">
          <a:xfrm>
            <a:off x="7058553" y="2113938"/>
            <a:ext cx="4257691" cy="2887100"/>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400" dirty="0"/>
          </a:p>
        </p:txBody>
      </p:sp>
      <p:grpSp>
        <p:nvGrpSpPr>
          <p:cNvPr id="88" name="Group 87">
            <a:extLst>
              <a:ext uri="{FF2B5EF4-FFF2-40B4-BE49-F238E27FC236}">
                <a16:creationId xmlns:a16="http://schemas.microsoft.com/office/drawing/2014/main" id="{478B58F6-BCA9-4E4F-B2A5-CE7BF840C45E}"/>
              </a:ext>
            </a:extLst>
          </p:cNvPr>
          <p:cNvGrpSpPr/>
          <p:nvPr/>
        </p:nvGrpSpPr>
        <p:grpSpPr>
          <a:xfrm rot="5400000">
            <a:off x="5593666" y="3534434"/>
            <a:ext cx="2872079" cy="59719"/>
            <a:chOff x="7315472" y="5254913"/>
            <a:chExt cx="4053250" cy="91440"/>
          </a:xfrm>
        </p:grpSpPr>
        <p:cxnSp>
          <p:nvCxnSpPr>
            <p:cNvPr id="89" name="Straight Connector 88">
              <a:extLst>
                <a:ext uri="{FF2B5EF4-FFF2-40B4-BE49-F238E27FC236}">
                  <a16:creationId xmlns:a16="http://schemas.microsoft.com/office/drawing/2014/main" id="{3537A447-DA31-43A0-A615-C37286BDAEF1}"/>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9FC25C2-718E-410E-997A-E5318A850C79}"/>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3A30C14-2346-4932-98DB-1830D32C7A2B}"/>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2419FF0-3DE1-416B-9703-38A8DE745FBF}"/>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0DD142C-952D-4726-8E1D-11BC3D42CFCB}"/>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136A26B-343D-417E-B13B-00C7F8EE3567}"/>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95" name="TextBox 1">
            <a:extLst>
              <a:ext uri="{FF2B5EF4-FFF2-40B4-BE49-F238E27FC236}">
                <a16:creationId xmlns:a16="http://schemas.microsoft.com/office/drawing/2014/main" id="{6A6ADADF-25BA-47FE-9760-E20377AD63A0}"/>
              </a:ext>
            </a:extLst>
          </p:cNvPr>
          <p:cNvSpPr txBox="1"/>
          <p:nvPr/>
        </p:nvSpPr>
        <p:spPr bwMode="auto">
          <a:xfrm>
            <a:off x="8272298"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96" name="TextBox 1">
            <a:extLst>
              <a:ext uri="{FF2B5EF4-FFF2-40B4-BE49-F238E27FC236}">
                <a16:creationId xmlns:a16="http://schemas.microsoft.com/office/drawing/2014/main" id="{4A4879A9-7DB6-4715-A6DC-FE8F358FE893}"/>
              </a:ext>
            </a:extLst>
          </p:cNvPr>
          <p:cNvSpPr txBox="1"/>
          <p:nvPr/>
        </p:nvSpPr>
        <p:spPr bwMode="auto">
          <a:xfrm>
            <a:off x="8733325"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97" name="TextBox 1">
            <a:extLst>
              <a:ext uri="{FF2B5EF4-FFF2-40B4-BE49-F238E27FC236}">
                <a16:creationId xmlns:a16="http://schemas.microsoft.com/office/drawing/2014/main" id="{D3636964-2D95-4947-9536-50432AE976C9}"/>
              </a:ext>
            </a:extLst>
          </p:cNvPr>
          <p:cNvSpPr txBox="1"/>
          <p:nvPr/>
        </p:nvSpPr>
        <p:spPr bwMode="auto">
          <a:xfrm>
            <a:off x="9215163"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98" name="TextBox 1">
            <a:extLst>
              <a:ext uri="{FF2B5EF4-FFF2-40B4-BE49-F238E27FC236}">
                <a16:creationId xmlns:a16="http://schemas.microsoft.com/office/drawing/2014/main" id="{EF5F017D-289B-43D9-9AB4-41164F2B60E6}"/>
              </a:ext>
            </a:extLst>
          </p:cNvPr>
          <p:cNvSpPr txBox="1"/>
          <p:nvPr/>
        </p:nvSpPr>
        <p:spPr bwMode="auto">
          <a:xfrm>
            <a:off x="10148422"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84</a:t>
            </a:r>
          </a:p>
        </p:txBody>
      </p:sp>
      <p:sp>
        <p:nvSpPr>
          <p:cNvPr id="99" name="TextBox 1">
            <a:extLst>
              <a:ext uri="{FF2B5EF4-FFF2-40B4-BE49-F238E27FC236}">
                <a16:creationId xmlns:a16="http://schemas.microsoft.com/office/drawing/2014/main" id="{EECCAA10-9773-4FCA-A89F-B885D14377B2}"/>
              </a:ext>
            </a:extLst>
          </p:cNvPr>
          <p:cNvSpPr txBox="1"/>
          <p:nvPr/>
        </p:nvSpPr>
        <p:spPr bwMode="auto">
          <a:xfrm>
            <a:off x="9687395"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72</a:t>
            </a:r>
          </a:p>
        </p:txBody>
      </p:sp>
      <p:sp>
        <p:nvSpPr>
          <p:cNvPr id="100" name="TextBox 1">
            <a:extLst>
              <a:ext uri="{FF2B5EF4-FFF2-40B4-BE49-F238E27FC236}">
                <a16:creationId xmlns:a16="http://schemas.microsoft.com/office/drawing/2014/main" id="{323F0555-8215-4347-8349-8EFD4E4E69DA}"/>
              </a:ext>
            </a:extLst>
          </p:cNvPr>
          <p:cNvSpPr txBox="1"/>
          <p:nvPr/>
        </p:nvSpPr>
        <p:spPr bwMode="auto">
          <a:xfrm>
            <a:off x="10644360" y="50365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96</a:t>
            </a:r>
          </a:p>
        </p:txBody>
      </p:sp>
      <p:sp>
        <p:nvSpPr>
          <p:cNvPr id="101" name="TextBox 1">
            <a:extLst>
              <a:ext uri="{FF2B5EF4-FFF2-40B4-BE49-F238E27FC236}">
                <a16:creationId xmlns:a16="http://schemas.microsoft.com/office/drawing/2014/main" id="{5063B865-230C-4C60-A85F-44F6EDB07CC5}"/>
              </a:ext>
            </a:extLst>
          </p:cNvPr>
          <p:cNvSpPr txBox="1"/>
          <p:nvPr/>
        </p:nvSpPr>
        <p:spPr bwMode="auto">
          <a:xfrm>
            <a:off x="11039765" y="502701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108</a:t>
            </a:r>
          </a:p>
        </p:txBody>
      </p:sp>
      <p:grpSp>
        <p:nvGrpSpPr>
          <p:cNvPr id="102" name="Group 101">
            <a:extLst>
              <a:ext uri="{FF2B5EF4-FFF2-40B4-BE49-F238E27FC236}">
                <a16:creationId xmlns:a16="http://schemas.microsoft.com/office/drawing/2014/main" id="{6A58E333-1322-4FB4-9CDD-EC6D607E0CCE}"/>
              </a:ext>
            </a:extLst>
          </p:cNvPr>
          <p:cNvGrpSpPr/>
          <p:nvPr/>
        </p:nvGrpSpPr>
        <p:grpSpPr>
          <a:xfrm>
            <a:off x="7058553" y="4994664"/>
            <a:ext cx="4250086" cy="71606"/>
            <a:chOff x="1835087" y="5626135"/>
            <a:chExt cx="6390936" cy="75360"/>
          </a:xfrm>
        </p:grpSpPr>
        <p:cxnSp>
          <p:nvCxnSpPr>
            <p:cNvPr id="103" name="Straight Connector 102">
              <a:extLst>
                <a:ext uri="{FF2B5EF4-FFF2-40B4-BE49-F238E27FC236}">
                  <a16:creationId xmlns:a16="http://schemas.microsoft.com/office/drawing/2014/main" id="{95F6194D-7A73-487F-B5D7-4DDC7112E333}"/>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481E28A-C96A-4106-87C9-5D4640043264}"/>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F265565-58F7-4871-9287-5E14368CBBB1}"/>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BDF1AC5-84E3-4CC1-97EA-76372B42F8CE}"/>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B51228D-D486-4F37-8413-238DD0F6F08E}"/>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B4742CF-43E2-4BE8-B76D-89797E04C61E}"/>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CFC9592-4691-405E-AE85-DA30DFC8AC7E}"/>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DDC8374-9F9E-4C10-8E76-5A764AF689CA}"/>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B50C5F9-555B-468D-92FD-4249AEC6A524}"/>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7490895F-0C91-47FE-A79B-5B4AF694BEDC}"/>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113" name="TextBox 1">
            <a:extLst>
              <a:ext uri="{FF2B5EF4-FFF2-40B4-BE49-F238E27FC236}">
                <a16:creationId xmlns:a16="http://schemas.microsoft.com/office/drawing/2014/main" id="{370648ED-A3D3-4986-9818-53674ADD01E5}"/>
              </a:ext>
            </a:extLst>
          </p:cNvPr>
          <p:cNvSpPr txBox="1"/>
          <p:nvPr/>
        </p:nvSpPr>
        <p:spPr bwMode="auto">
          <a:xfrm>
            <a:off x="6900332" y="504070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14" name="TextBox 113">
            <a:extLst>
              <a:ext uri="{FF2B5EF4-FFF2-40B4-BE49-F238E27FC236}">
                <a16:creationId xmlns:a16="http://schemas.microsoft.com/office/drawing/2014/main" id="{FF83E963-F979-4624-A0CC-A4ECA2CB144B}"/>
              </a:ext>
            </a:extLst>
          </p:cNvPr>
          <p:cNvSpPr txBox="1"/>
          <p:nvPr/>
        </p:nvSpPr>
        <p:spPr bwMode="auto">
          <a:xfrm>
            <a:off x="7962720" y="5248802"/>
            <a:ext cx="23728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115" name="TextBox 1">
            <a:extLst>
              <a:ext uri="{FF2B5EF4-FFF2-40B4-BE49-F238E27FC236}">
                <a16:creationId xmlns:a16="http://schemas.microsoft.com/office/drawing/2014/main" id="{8339CE36-3A9C-485E-A9C9-E25C04625815}"/>
              </a:ext>
            </a:extLst>
          </p:cNvPr>
          <p:cNvSpPr txBox="1"/>
          <p:nvPr/>
        </p:nvSpPr>
        <p:spPr bwMode="auto">
          <a:xfrm>
            <a:off x="7311528" y="551523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262</a:t>
            </a:r>
          </a:p>
        </p:txBody>
      </p:sp>
      <p:sp>
        <p:nvSpPr>
          <p:cNvPr id="116" name="TextBox 1">
            <a:extLst>
              <a:ext uri="{FF2B5EF4-FFF2-40B4-BE49-F238E27FC236}">
                <a16:creationId xmlns:a16="http://schemas.microsoft.com/office/drawing/2014/main" id="{39C75D6E-2930-4D49-B183-12550C6D6CC6}"/>
              </a:ext>
            </a:extLst>
          </p:cNvPr>
          <p:cNvSpPr txBox="1"/>
          <p:nvPr/>
        </p:nvSpPr>
        <p:spPr bwMode="auto">
          <a:xfrm>
            <a:off x="7789515" y="551523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259</a:t>
            </a:r>
          </a:p>
        </p:txBody>
      </p:sp>
      <p:sp>
        <p:nvSpPr>
          <p:cNvPr id="117" name="TextBox 1">
            <a:extLst>
              <a:ext uri="{FF2B5EF4-FFF2-40B4-BE49-F238E27FC236}">
                <a16:creationId xmlns:a16="http://schemas.microsoft.com/office/drawing/2014/main" id="{1AC2CF78-9128-43E7-9BB6-877738C897C2}"/>
              </a:ext>
            </a:extLst>
          </p:cNvPr>
          <p:cNvSpPr txBox="1"/>
          <p:nvPr/>
        </p:nvSpPr>
        <p:spPr bwMode="auto">
          <a:xfrm>
            <a:off x="8260734" y="551523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255</a:t>
            </a:r>
          </a:p>
        </p:txBody>
      </p:sp>
      <p:sp>
        <p:nvSpPr>
          <p:cNvPr id="118" name="TextBox 1">
            <a:extLst>
              <a:ext uri="{FF2B5EF4-FFF2-40B4-BE49-F238E27FC236}">
                <a16:creationId xmlns:a16="http://schemas.microsoft.com/office/drawing/2014/main" id="{C21E2456-3BB0-4F07-8C4C-2C80B27EEEA4}"/>
              </a:ext>
            </a:extLst>
          </p:cNvPr>
          <p:cNvSpPr txBox="1"/>
          <p:nvPr/>
        </p:nvSpPr>
        <p:spPr bwMode="auto">
          <a:xfrm>
            <a:off x="8723576" y="551523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243</a:t>
            </a:r>
          </a:p>
        </p:txBody>
      </p:sp>
      <p:sp>
        <p:nvSpPr>
          <p:cNvPr id="119" name="TextBox 1">
            <a:extLst>
              <a:ext uri="{FF2B5EF4-FFF2-40B4-BE49-F238E27FC236}">
                <a16:creationId xmlns:a16="http://schemas.microsoft.com/office/drawing/2014/main" id="{EF7598E8-104D-4FB6-8995-9FDCCE3D762C}"/>
              </a:ext>
            </a:extLst>
          </p:cNvPr>
          <p:cNvSpPr txBox="1"/>
          <p:nvPr/>
        </p:nvSpPr>
        <p:spPr bwMode="auto">
          <a:xfrm>
            <a:off x="9204868" y="551523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236</a:t>
            </a:r>
          </a:p>
        </p:txBody>
      </p:sp>
      <p:sp>
        <p:nvSpPr>
          <p:cNvPr id="120" name="TextBox 1">
            <a:extLst>
              <a:ext uri="{FF2B5EF4-FFF2-40B4-BE49-F238E27FC236}">
                <a16:creationId xmlns:a16="http://schemas.microsoft.com/office/drawing/2014/main" id="{87828266-84C6-4C90-8746-D734E9B9424C}"/>
              </a:ext>
            </a:extLst>
          </p:cNvPr>
          <p:cNvSpPr txBox="1"/>
          <p:nvPr/>
        </p:nvSpPr>
        <p:spPr bwMode="auto">
          <a:xfrm>
            <a:off x="10198100" y="551523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p:txBody>
      </p:sp>
      <p:sp>
        <p:nvSpPr>
          <p:cNvPr id="121" name="TextBox 1">
            <a:extLst>
              <a:ext uri="{FF2B5EF4-FFF2-40B4-BE49-F238E27FC236}">
                <a16:creationId xmlns:a16="http://schemas.microsoft.com/office/drawing/2014/main" id="{CF9E6734-8C04-4098-A496-A94925EF9588}"/>
              </a:ext>
            </a:extLst>
          </p:cNvPr>
          <p:cNvSpPr txBox="1"/>
          <p:nvPr/>
        </p:nvSpPr>
        <p:spPr bwMode="auto">
          <a:xfrm>
            <a:off x="9669910" y="551523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174</a:t>
            </a:r>
          </a:p>
        </p:txBody>
      </p:sp>
      <p:sp>
        <p:nvSpPr>
          <p:cNvPr id="122" name="TextBox 1">
            <a:extLst>
              <a:ext uri="{FF2B5EF4-FFF2-40B4-BE49-F238E27FC236}">
                <a16:creationId xmlns:a16="http://schemas.microsoft.com/office/drawing/2014/main" id="{035AA931-5C58-4BFC-9644-574468004645}"/>
              </a:ext>
            </a:extLst>
          </p:cNvPr>
          <p:cNvSpPr txBox="1"/>
          <p:nvPr/>
        </p:nvSpPr>
        <p:spPr bwMode="auto">
          <a:xfrm>
            <a:off x="10670008" y="551523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123" name="TextBox 1">
            <a:extLst>
              <a:ext uri="{FF2B5EF4-FFF2-40B4-BE49-F238E27FC236}">
                <a16:creationId xmlns:a16="http://schemas.microsoft.com/office/drawing/2014/main" id="{3A1D3012-83FD-4EFC-BB8B-629592D9482F}"/>
              </a:ext>
            </a:extLst>
          </p:cNvPr>
          <p:cNvSpPr txBox="1"/>
          <p:nvPr/>
        </p:nvSpPr>
        <p:spPr bwMode="auto">
          <a:xfrm>
            <a:off x="11169608" y="551523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24" name="TextBox 1">
            <a:extLst>
              <a:ext uri="{FF2B5EF4-FFF2-40B4-BE49-F238E27FC236}">
                <a16:creationId xmlns:a16="http://schemas.microsoft.com/office/drawing/2014/main" id="{FF233675-C2B7-476D-83C7-CBFC1A5E1F96}"/>
              </a:ext>
            </a:extLst>
          </p:cNvPr>
          <p:cNvSpPr txBox="1"/>
          <p:nvPr/>
        </p:nvSpPr>
        <p:spPr bwMode="auto">
          <a:xfrm>
            <a:off x="6824338" y="551942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272</a:t>
            </a:r>
          </a:p>
        </p:txBody>
      </p:sp>
      <p:sp>
        <p:nvSpPr>
          <p:cNvPr id="125" name="TextBox 1">
            <a:extLst>
              <a:ext uri="{FF2B5EF4-FFF2-40B4-BE49-F238E27FC236}">
                <a16:creationId xmlns:a16="http://schemas.microsoft.com/office/drawing/2014/main" id="{D5028EFB-6C44-451B-B123-1B98B66DF4A9}"/>
              </a:ext>
            </a:extLst>
          </p:cNvPr>
          <p:cNvSpPr txBox="1"/>
          <p:nvPr/>
        </p:nvSpPr>
        <p:spPr bwMode="auto">
          <a:xfrm>
            <a:off x="6249738" y="5295125"/>
            <a:ext cx="1448392" cy="25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26" name="TextBox 1">
            <a:extLst>
              <a:ext uri="{FF2B5EF4-FFF2-40B4-BE49-F238E27FC236}">
                <a16:creationId xmlns:a16="http://schemas.microsoft.com/office/drawing/2014/main" id="{B09B1DA6-510E-4493-842C-5C83CDA0B44D}"/>
              </a:ext>
            </a:extLst>
          </p:cNvPr>
          <p:cNvSpPr txBox="1"/>
          <p:nvPr/>
        </p:nvSpPr>
        <p:spPr bwMode="auto">
          <a:xfrm>
            <a:off x="7123456" y="4153746"/>
            <a:ext cx="10833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dirty="0">
                <a:solidFill>
                  <a:schemeClr val="accent3"/>
                </a:solidFill>
                <a:latin typeface="Calibri" panose="020F0502020204030204" pitchFamily="34" charset="0"/>
              </a:rPr>
              <a:t>HR negative</a:t>
            </a:r>
          </a:p>
          <a:p>
            <a:pPr>
              <a:lnSpc>
                <a:spcPct val="100000"/>
              </a:lnSpc>
              <a:spcBef>
                <a:spcPts val="0"/>
              </a:spcBef>
              <a:spcAft>
                <a:spcPct val="0"/>
              </a:spcAft>
              <a:buClrTx/>
              <a:buFontTx/>
              <a:buNone/>
            </a:pPr>
            <a:r>
              <a:rPr lang="en-US" sz="1400" dirty="0">
                <a:solidFill>
                  <a:schemeClr val="accent4"/>
                </a:solidFill>
                <a:latin typeface="Calibri" panose="020F0502020204030204" pitchFamily="34" charset="0"/>
              </a:rPr>
              <a:t>HR positive</a:t>
            </a:r>
          </a:p>
        </p:txBody>
      </p:sp>
      <p:sp>
        <p:nvSpPr>
          <p:cNvPr id="128" name="TextBox 1">
            <a:extLst>
              <a:ext uri="{FF2B5EF4-FFF2-40B4-BE49-F238E27FC236}">
                <a16:creationId xmlns:a16="http://schemas.microsoft.com/office/drawing/2014/main" id="{556BBADA-E6AA-45A1-A019-FE68ED69092A}"/>
              </a:ext>
            </a:extLst>
          </p:cNvPr>
          <p:cNvSpPr txBox="1"/>
          <p:nvPr/>
        </p:nvSpPr>
        <p:spPr bwMode="auto">
          <a:xfrm>
            <a:off x="8133548" y="4148190"/>
            <a:ext cx="5022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129" name="TextBox 1">
            <a:extLst>
              <a:ext uri="{FF2B5EF4-FFF2-40B4-BE49-F238E27FC236}">
                <a16:creationId xmlns:a16="http://schemas.microsoft.com/office/drawing/2014/main" id="{C3298F05-0C3E-45E8-8C65-DAA0514959B5}"/>
              </a:ext>
            </a:extLst>
          </p:cNvPr>
          <p:cNvSpPr txBox="1"/>
          <p:nvPr/>
        </p:nvSpPr>
        <p:spPr bwMode="auto">
          <a:xfrm>
            <a:off x="7872575" y="3664574"/>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endParaRPr lang="en-US" sz="1400" dirty="0">
              <a:solidFill>
                <a:schemeClr val="bg1"/>
              </a:solidFill>
              <a:latin typeface="Calibri" panose="020F0502020204030204" pitchFamily="34" charset="0"/>
            </a:endParaRPr>
          </a:p>
          <a:p>
            <a:pPr algn="ctr">
              <a:spcBef>
                <a:spcPts val="0"/>
              </a:spcBef>
            </a:pPr>
            <a:r>
              <a:rPr lang="en-US" sz="1400" dirty="0">
                <a:solidFill>
                  <a:schemeClr val="bg1"/>
                </a:solidFill>
                <a:latin typeface="Calibri" panose="020F0502020204030204" pitchFamily="34" charset="0"/>
              </a:rPr>
              <a:t>Events, n</a:t>
            </a:r>
          </a:p>
        </p:txBody>
      </p:sp>
      <p:sp>
        <p:nvSpPr>
          <p:cNvPr id="130" name="TextBox 1">
            <a:extLst>
              <a:ext uri="{FF2B5EF4-FFF2-40B4-BE49-F238E27FC236}">
                <a16:creationId xmlns:a16="http://schemas.microsoft.com/office/drawing/2014/main" id="{63B3340B-A346-4F9E-8D69-E40D252DBF96}"/>
              </a:ext>
            </a:extLst>
          </p:cNvPr>
          <p:cNvSpPr txBox="1"/>
          <p:nvPr/>
        </p:nvSpPr>
        <p:spPr bwMode="auto">
          <a:xfrm>
            <a:off x="8544073" y="4142634"/>
            <a:ext cx="11396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90.7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94.6</a:t>
            </a:r>
          </a:p>
        </p:txBody>
      </p:sp>
      <p:sp>
        <p:nvSpPr>
          <p:cNvPr id="131" name="TextBox 1">
            <a:extLst>
              <a:ext uri="{FF2B5EF4-FFF2-40B4-BE49-F238E27FC236}">
                <a16:creationId xmlns:a16="http://schemas.microsoft.com/office/drawing/2014/main" id="{1FAD1FC4-AEA0-4F31-8EFE-4B45AFF8CA53}"/>
              </a:ext>
            </a:extLst>
          </p:cNvPr>
          <p:cNvSpPr txBox="1"/>
          <p:nvPr/>
        </p:nvSpPr>
        <p:spPr bwMode="auto">
          <a:xfrm>
            <a:off x="8579260" y="3662100"/>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7-Yr DFS,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a:r>
          </a:p>
        </p:txBody>
      </p:sp>
      <p:sp>
        <p:nvSpPr>
          <p:cNvPr id="132" name="TextBox 1">
            <a:extLst>
              <a:ext uri="{FF2B5EF4-FFF2-40B4-BE49-F238E27FC236}">
                <a16:creationId xmlns:a16="http://schemas.microsoft.com/office/drawing/2014/main" id="{2034B595-1473-4B1F-BB55-C3B7A463BB1D}"/>
              </a:ext>
            </a:extLst>
          </p:cNvPr>
          <p:cNvSpPr txBox="1"/>
          <p:nvPr/>
        </p:nvSpPr>
        <p:spPr bwMode="auto">
          <a:xfrm>
            <a:off x="9405948" y="4148190"/>
            <a:ext cx="1421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84.6-97.2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91.8-97.5</a:t>
            </a:r>
          </a:p>
        </p:txBody>
      </p:sp>
      <p:sp>
        <p:nvSpPr>
          <p:cNvPr id="133" name="TextBox 1">
            <a:extLst>
              <a:ext uri="{FF2B5EF4-FFF2-40B4-BE49-F238E27FC236}">
                <a16:creationId xmlns:a16="http://schemas.microsoft.com/office/drawing/2014/main" id="{F5C5F6E9-8F92-42A4-BE6C-F9ECA5843123}"/>
              </a:ext>
            </a:extLst>
          </p:cNvPr>
          <p:cNvSpPr txBox="1"/>
          <p:nvPr/>
        </p:nvSpPr>
        <p:spPr bwMode="auto">
          <a:xfrm>
            <a:off x="9595961" y="3667656"/>
            <a:ext cx="10242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400" dirty="0">
                <a:solidFill>
                  <a:schemeClr val="bg1"/>
                </a:solidFill>
                <a:latin typeface="Calibri" panose="020F0502020204030204" pitchFamily="34" charset="0"/>
              </a:rPr>
              <a:t>95% CI,</a:t>
            </a:r>
          </a:p>
          <a:p>
            <a:pPr algn="ctr">
              <a:spcBef>
                <a:spcPts val="0"/>
              </a:spcBef>
            </a:pPr>
            <a:r>
              <a:rPr lang="en-US" sz="1400" dirty="0">
                <a:solidFill>
                  <a:schemeClr val="bg1"/>
                </a:solidFill>
                <a:latin typeface="Calibri" panose="020F0502020204030204" pitchFamily="34" charset="0"/>
              </a:rPr>
              <a:t>%</a:t>
            </a:r>
          </a:p>
        </p:txBody>
      </p:sp>
      <p:cxnSp>
        <p:nvCxnSpPr>
          <p:cNvPr id="134" name="Straight Connector 133">
            <a:extLst>
              <a:ext uri="{FF2B5EF4-FFF2-40B4-BE49-F238E27FC236}">
                <a16:creationId xmlns:a16="http://schemas.microsoft.com/office/drawing/2014/main" id="{F526A417-B058-4A50-A82D-B56CB98CB39C}"/>
              </a:ext>
            </a:extLst>
          </p:cNvPr>
          <p:cNvCxnSpPr/>
          <p:nvPr/>
        </p:nvCxnSpPr>
        <p:spPr bwMode="auto">
          <a:xfrm>
            <a:off x="6596857" y="5674534"/>
            <a:ext cx="238206" cy="0"/>
          </a:xfrm>
          <a:prstGeom prst="line">
            <a:avLst/>
          </a:prstGeom>
          <a:noFill/>
          <a:ln w="38100" cap="flat" cmpd="sng" algn="ctr">
            <a:solidFill>
              <a:schemeClr val="accent3"/>
            </a:solidFill>
            <a:prstDash val="solid"/>
            <a:round/>
            <a:headEnd type="none" w="med" len="med"/>
            <a:tailEnd type="none" w="med" len="med"/>
          </a:ln>
          <a:effectLst/>
        </p:spPr>
      </p:cxnSp>
      <p:sp>
        <p:nvSpPr>
          <p:cNvPr id="135" name="TextBox 1">
            <a:extLst>
              <a:ext uri="{FF2B5EF4-FFF2-40B4-BE49-F238E27FC236}">
                <a16:creationId xmlns:a16="http://schemas.microsoft.com/office/drawing/2014/main" id="{484929D2-32D4-4EEC-AD21-CAAC0E83CB76}"/>
              </a:ext>
            </a:extLst>
          </p:cNvPr>
          <p:cNvSpPr txBox="1"/>
          <p:nvPr/>
        </p:nvSpPr>
        <p:spPr bwMode="auto">
          <a:xfrm>
            <a:off x="7123456" y="3868527"/>
            <a:ext cx="10242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Stratum</a:t>
            </a:r>
          </a:p>
        </p:txBody>
      </p:sp>
      <p:sp>
        <p:nvSpPr>
          <p:cNvPr id="136" name="TextBox 1">
            <a:extLst>
              <a:ext uri="{FF2B5EF4-FFF2-40B4-BE49-F238E27FC236}">
                <a16:creationId xmlns:a16="http://schemas.microsoft.com/office/drawing/2014/main" id="{D93B4C6A-B81E-4C05-B000-479C3A5ABAEA}"/>
              </a:ext>
            </a:extLst>
          </p:cNvPr>
          <p:cNvSpPr txBox="1"/>
          <p:nvPr/>
        </p:nvSpPr>
        <p:spPr bwMode="auto">
          <a:xfrm>
            <a:off x="7131609" y="4638058"/>
            <a:ext cx="4573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Hazard ratio (pos : neg): 0.61 (95% CI: 0.27-1.4)</a:t>
            </a:r>
          </a:p>
        </p:txBody>
      </p:sp>
      <p:cxnSp>
        <p:nvCxnSpPr>
          <p:cNvPr id="137" name="Straight Connector 136">
            <a:extLst>
              <a:ext uri="{FF2B5EF4-FFF2-40B4-BE49-F238E27FC236}">
                <a16:creationId xmlns:a16="http://schemas.microsoft.com/office/drawing/2014/main" id="{33430E80-284E-4171-9367-A2FCEF53C549}"/>
              </a:ext>
            </a:extLst>
          </p:cNvPr>
          <p:cNvCxnSpPr/>
          <p:nvPr/>
        </p:nvCxnSpPr>
        <p:spPr bwMode="auto">
          <a:xfrm>
            <a:off x="6596857" y="5896824"/>
            <a:ext cx="238206" cy="0"/>
          </a:xfrm>
          <a:prstGeom prst="line">
            <a:avLst/>
          </a:prstGeom>
          <a:noFill/>
          <a:ln w="38100" cap="flat" cmpd="sng" algn="ctr">
            <a:solidFill>
              <a:schemeClr val="accent4"/>
            </a:solidFill>
            <a:prstDash val="solid"/>
            <a:round/>
            <a:headEnd type="none" w="med" len="med"/>
            <a:tailEnd type="none" w="med" len="med"/>
          </a:ln>
          <a:effectLst/>
        </p:spPr>
      </p:cxnSp>
      <p:sp>
        <p:nvSpPr>
          <p:cNvPr id="138" name="Freeform: Shape 137">
            <a:extLst>
              <a:ext uri="{FF2B5EF4-FFF2-40B4-BE49-F238E27FC236}">
                <a16:creationId xmlns:a16="http://schemas.microsoft.com/office/drawing/2014/main" id="{C8FF320E-E15D-48C1-BAD2-262FD9A8655F}"/>
              </a:ext>
            </a:extLst>
          </p:cNvPr>
          <p:cNvSpPr/>
          <p:nvPr/>
        </p:nvSpPr>
        <p:spPr bwMode="auto">
          <a:xfrm>
            <a:off x="7059943" y="2117558"/>
            <a:ext cx="4162926" cy="388448"/>
          </a:xfrm>
          <a:custGeom>
            <a:avLst/>
            <a:gdLst>
              <a:gd name="connsiteX0" fmla="*/ 0 w 4162926"/>
              <a:gd name="connsiteY0" fmla="*/ 0 h 388448"/>
              <a:gd name="connsiteX1" fmla="*/ 488138 w 4162926"/>
              <a:gd name="connsiteY1" fmla="*/ 0 h 388448"/>
              <a:gd name="connsiteX2" fmla="*/ 488138 w 4162926"/>
              <a:gd name="connsiteY2" fmla="*/ 24063 h 388448"/>
              <a:gd name="connsiteX3" fmla="*/ 1416289 w 4162926"/>
              <a:gd name="connsiteY3" fmla="*/ 24063 h 388448"/>
              <a:gd name="connsiteX4" fmla="*/ 1416289 w 4162926"/>
              <a:gd name="connsiteY4" fmla="*/ 44689 h 388448"/>
              <a:gd name="connsiteX5" fmla="*/ 1959428 w 4162926"/>
              <a:gd name="connsiteY5" fmla="*/ 44689 h 388448"/>
              <a:gd name="connsiteX6" fmla="*/ 1959428 w 4162926"/>
              <a:gd name="connsiteY6" fmla="*/ 75627 h 388448"/>
              <a:gd name="connsiteX7" fmla="*/ 2299750 w 4162926"/>
              <a:gd name="connsiteY7" fmla="*/ 75627 h 388448"/>
              <a:gd name="connsiteX8" fmla="*/ 2299750 w 4162926"/>
              <a:gd name="connsiteY8" fmla="*/ 120316 h 388448"/>
              <a:gd name="connsiteX9" fmla="*/ 2492256 w 4162926"/>
              <a:gd name="connsiteY9" fmla="*/ 120316 h 388448"/>
              <a:gd name="connsiteX10" fmla="*/ 2492256 w 4162926"/>
              <a:gd name="connsiteY10" fmla="*/ 144379 h 388448"/>
              <a:gd name="connsiteX11" fmla="*/ 2698511 w 4162926"/>
              <a:gd name="connsiteY11" fmla="*/ 144379 h 388448"/>
              <a:gd name="connsiteX12" fmla="*/ 2698511 w 4162926"/>
              <a:gd name="connsiteY12" fmla="*/ 168442 h 388448"/>
              <a:gd name="connsiteX13" fmla="*/ 2784451 w 4162926"/>
              <a:gd name="connsiteY13" fmla="*/ 168442 h 388448"/>
              <a:gd name="connsiteX14" fmla="*/ 2784451 w 4162926"/>
              <a:gd name="connsiteY14" fmla="*/ 209693 h 388448"/>
              <a:gd name="connsiteX15" fmla="*/ 3296653 w 4162926"/>
              <a:gd name="connsiteY15" fmla="*/ 209693 h 388448"/>
              <a:gd name="connsiteX16" fmla="*/ 3296653 w 4162926"/>
              <a:gd name="connsiteY16" fmla="*/ 268132 h 388448"/>
              <a:gd name="connsiteX17" fmla="*/ 3544159 w 4162926"/>
              <a:gd name="connsiteY17" fmla="*/ 268132 h 388448"/>
              <a:gd name="connsiteX18" fmla="*/ 3544159 w 4162926"/>
              <a:gd name="connsiteY18" fmla="*/ 388448 h 388448"/>
              <a:gd name="connsiteX19" fmla="*/ 4162926 w 4162926"/>
              <a:gd name="connsiteY19" fmla="*/ 388448 h 388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62926" h="388448">
                <a:moveTo>
                  <a:pt x="0" y="0"/>
                </a:moveTo>
                <a:lnTo>
                  <a:pt x="488138" y="0"/>
                </a:lnTo>
                <a:lnTo>
                  <a:pt x="488138" y="24063"/>
                </a:lnTo>
                <a:lnTo>
                  <a:pt x="1416289" y="24063"/>
                </a:lnTo>
                <a:lnTo>
                  <a:pt x="1416289" y="44689"/>
                </a:lnTo>
                <a:lnTo>
                  <a:pt x="1959428" y="44689"/>
                </a:lnTo>
                <a:lnTo>
                  <a:pt x="1959428" y="75627"/>
                </a:lnTo>
                <a:lnTo>
                  <a:pt x="2299750" y="75627"/>
                </a:lnTo>
                <a:lnTo>
                  <a:pt x="2299750" y="120316"/>
                </a:lnTo>
                <a:lnTo>
                  <a:pt x="2492256" y="120316"/>
                </a:lnTo>
                <a:lnTo>
                  <a:pt x="2492256" y="144379"/>
                </a:lnTo>
                <a:lnTo>
                  <a:pt x="2698511" y="144379"/>
                </a:lnTo>
                <a:lnTo>
                  <a:pt x="2698511" y="168442"/>
                </a:lnTo>
                <a:lnTo>
                  <a:pt x="2784451" y="168442"/>
                </a:lnTo>
                <a:lnTo>
                  <a:pt x="2784451" y="209693"/>
                </a:lnTo>
                <a:lnTo>
                  <a:pt x="3296653" y="209693"/>
                </a:lnTo>
                <a:lnTo>
                  <a:pt x="3296653" y="268132"/>
                </a:lnTo>
                <a:lnTo>
                  <a:pt x="3544159" y="268132"/>
                </a:lnTo>
                <a:lnTo>
                  <a:pt x="3544159" y="388448"/>
                </a:lnTo>
                <a:lnTo>
                  <a:pt x="4162926" y="388448"/>
                </a:lnTo>
              </a:path>
            </a:pathLst>
          </a:custGeom>
          <a:noFill/>
          <a:ln w="57150">
            <a:solidFill>
              <a:schemeClr val="accent3"/>
            </a:solidFill>
            <a:miter lim="800000"/>
            <a:headEnd/>
            <a:tailEnd/>
          </a:ln>
        </p:spPr>
        <p:txBody>
          <a:bodyPr rtlCol="0" anchor="ctr"/>
          <a:lstStyle/>
          <a:p>
            <a:pPr algn="ctr"/>
            <a:endParaRPr lang="en-US" dirty="0"/>
          </a:p>
        </p:txBody>
      </p:sp>
      <p:sp>
        <p:nvSpPr>
          <p:cNvPr id="140" name="Freeform: Shape 139">
            <a:extLst>
              <a:ext uri="{FF2B5EF4-FFF2-40B4-BE49-F238E27FC236}">
                <a16:creationId xmlns:a16="http://schemas.microsoft.com/office/drawing/2014/main" id="{638D7844-04D8-4BF9-BC76-1812B82473A8}"/>
              </a:ext>
            </a:extLst>
          </p:cNvPr>
          <p:cNvSpPr/>
          <p:nvPr/>
        </p:nvSpPr>
        <p:spPr bwMode="auto">
          <a:xfrm>
            <a:off x="7070256" y="2120995"/>
            <a:ext cx="4176676" cy="147817"/>
          </a:xfrm>
          <a:custGeom>
            <a:avLst/>
            <a:gdLst>
              <a:gd name="connsiteX0" fmla="*/ 0 w 4176676"/>
              <a:gd name="connsiteY0" fmla="*/ 0 h 147817"/>
              <a:gd name="connsiteX1" fmla="*/ 457200 w 4176676"/>
              <a:gd name="connsiteY1" fmla="*/ 0 h 147817"/>
              <a:gd name="connsiteX2" fmla="*/ 457200 w 4176676"/>
              <a:gd name="connsiteY2" fmla="*/ 10313 h 147817"/>
              <a:gd name="connsiteX3" fmla="*/ 512201 w 4176676"/>
              <a:gd name="connsiteY3" fmla="*/ 10313 h 147817"/>
              <a:gd name="connsiteX4" fmla="*/ 512201 w 4176676"/>
              <a:gd name="connsiteY4" fmla="*/ 17188 h 147817"/>
              <a:gd name="connsiteX5" fmla="*/ 780333 w 4176676"/>
              <a:gd name="connsiteY5" fmla="*/ 17188 h 147817"/>
              <a:gd name="connsiteX6" fmla="*/ 780333 w 4176676"/>
              <a:gd name="connsiteY6" fmla="*/ 30939 h 147817"/>
              <a:gd name="connsiteX7" fmla="*/ 1055341 w 4176676"/>
              <a:gd name="connsiteY7" fmla="*/ 30939 h 147817"/>
              <a:gd name="connsiteX8" fmla="*/ 1055341 w 4176676"/>
              <a:gd name="connsiteY8" fmla="*/ 41252 h 147817"/>
              <a:gd name="connsiteX9" fmla="*/ 1467852 w 4176676"/>
              <a:gd name="connsiteY9" fmla="*/ 41252 h 147817"/>
              <a:gd name="connsiteX10" fmla="*/ 1467852 w 4176676"/>
              <a:gd name="connsiteY10" fmla="*/ 51564 h 147817"/>
              <a:gd name="connsiteX11" fmla="*/ 1811612 w 4176676"/>
              <a:gd name="connsiteY11" fmla="*/ 51564 h 147817"/>
              <a:gd name="connsiteX12" fmla="*/ 1811612 w 4176676"/>
              <a:gd name="connsiteY12" fmla="*/ 65315 h 147817"/>
              <a:gd name="connsiteX13" fmla="*/ 2148496 w 4176676"/>
              <a:gd name="connsiteY13" fmla="*/ 65315 h 147817"/>
              <a:gd name="connsiteX14" fmla="*/ 2148496 w 4176676"/>
              <a:gd name="connsiteY14" fmla="*/ 72190 h 147817"/>
              <a:gd name="connsiteX15" fmla="*/ 2200060 w 4176676"/>
              <a:gd name="connsiteY15" fmla="*/ 72190 h 147817"/>
              <a:gd name="connsiteX16" fmla="*/ 2200060 w 4176676"/>
              <a:gd name="connsiteY16" fmla="*/ 96253 h 147817"/>
              <a:gd name="connsiteX17" fmla="*/ 2327251 w 4176676"/>
              <a:gd name="connsiteY17" fmla="*/ 96253 h 147817"/>
              <a:gd name="connsiteX18" fmla="*/ 2327251 w 4176676"/>
              <a:gd name="connsiteY18" fmla="*/ 99691 h 147817"/>
              <a:gd name="connsiteX19" fmla="*/ 2516318 w 4176676"/>
              <a:gd name="connsiteY19" fmla="*/ 99691 h 147817"/>
              <a:gd name="connsiteX20" fmla="*/ 2516318 w 4176676"/>
              <a:gd name="connsiteY20" fmla="*/ 113441 h 147817"/>
              <a:gd name="connsiteX21" fmla="*/ 2564445 w 4176676"/>
              <a:gd name="connsiteY21" fmla="*/ 113441 h 147817"/>
              <a:gd name="connsiteX22" fmla="*/ 2564445 w 4176676"/>
              <a:gd name="connsiteY22" fmla="*/ 127191 h 147817"/>
              <a:gd name="connsiteX23" fmla="*/ 2629759 w 4176676"/>
              <a:gd name="connsiteY23" fmla="*/ 127191 h 147817"/>
              <a:gd name="connsiteX24" fmla="*/ 2629759 w 4176676"/>
              <a:gd name="connsiteY24" fmla="*/ 134067 h 147817"/>
              <a:gd name="connsiteX25" fmla="*/ 2787888 w 4176676"/>
              <a:gd name="connsiteY25" fmla="*/ 134067 h 147817"/>
              <a:gd name="connsiteX26" fmla="*/ 2787888 w 4176676"/>
              <a:gd name="connsiteY26" fmla="*/ 147817 h 147817"/>
              <a:gd name="connsiteX27" fmla="*/ 4176676 w 4176676"/>
              <a:gd name="connsiteY27" fmla="*/ 147817 h 14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76676" h="147817">
                <a:moveTo>
                  <a:pt x="0" y="0"/>
                </a:moveTo>
                <a:lnTo>
                  <a:pt x="457200" y="0"/>
                </a:lnTo>
                <a:lnTo>
                  <a:pt x="457200" y="10313"/>
                </a:lnTo>
                <a:lnTo>
                  <a:pt x="512201" y="10313"/>
                </a:lnTo>
                <a:lnTo>
                  <a:pt x="512201" y="17188"/>
                </a:lnTo>
                <a:lnTo>
                  <a:pt x="780333" y="17188"/>
                </a:lnTo>
                <a:lnTo>
                  <a:pt x="780333" y="30939"/>
                </a:lnTo>
                <a:lnTo>
                  <a:pt x="1055341" y="30939"/>
                </a:lnTo>
                <a:lnTo>
                  <a:pt x="1055341" y="41252"/>
                </a:lnTo>
                <a:lnTo>
                  <a:pt x="1467852" y="41252"/>
                </a:lnTo>
                <a:lnTo>
                  <a:pt x="1467852" y="51564"/>
                </a:lnTo>
                <a:lnTo>
                  <a:pt x="1811612" y="51564"/>
                </a:lnTo>
                <a:lnTo>
                  <a:pt x="1811612" y="65315"/>
                </a:lnTo>
                <a:lnTo>
                  <a:pt x="2148496" y="65315"/>
                </a:lnTo>
                <a:lnTo>
                  <a:pt x="2148496" y="72190"/>
                </a:lnTo>
                <a:lnTo>
                  <a:pt x="2200060" y="72190"/>
                </a:lnTo>
                <a:lnTo>
                  <a:pt x="2200060" y="96253"/>
                </a:lnTo>
                <a:lnTo>
                  <a:pt x="2327251" y="96253"/>
                </a:lnTo>
                <a:lnTo>
                  <a:pt x="2327251" y="99691"/>
                </a:lnTo>
                <a:lnTo>
                  <a:pt x="2516318" y="99691"/>
                </a:lnTo>
                <a:lnTo>
                  <a:pt x="2516318" y="113441"/>
                </a:lnTo>
                <a:lnTo>
                  <a:pt x="2564445" y="113441"/>
                </a:lnTo>
                <a:lnTo>
                  <a:pt x="2564445" y="127191"/>
                </a:lnTo>
                <a:lnTo>
                  <a:pt x="2629759" y="127191"/>
                </a:lnTo>
                <a:lnTo>
                  <a:pt x="2629759" y="134067"/>
                </a:lnTo>
                <a:lnTo>
                  <a:pt x="2787888" y="134067"/>
                </a:lnTo>
                <a:lnTo>
                  <a:pt x="2787888" y="147817"/>
                </a:lnTo>
                <a:lnTo>
                  <a:pt x="4176676" y="147817"/>
                </a:lnTo>
              </a:path>
            </a:pathLst>
          </a:custGeom>
          <a:noFill/>
          <a:ln w="57150">
            <a:solidFill>
              <a:schemeClr val="accent4"/>
            </a:solidFill>
            <a:miter lim="800000"/>
            <a:headEnd/>
            <a:tailEnd/>
          </a:ln>
        </p:spPr>
        <p:txBody>
          <a:bodyPr rtlCol="0" anchor="ctr"/>
          <a:lstStyle/>
          <a:p>
            <a:pPr algn="ctr"/>
            <a:endParaRPr lang="en-US" dirty="0"/>
          </a:p>
        </p:txBody>
      </p:sp>
      <p:sp>
        <p:nvSpPr>
          <p:cNvPr id="127" name="TextBox 126">
            <a:extLst>
              <a:ext uri="{FF2B5EF4-FFF2-40B4-BE49-F238E27FC236}">
                <a16:creationId xmlns:a16="http://schemas.microsoft.com/office/drawing/2014/main" id="{2BD1101F-C528-41DE-81C2-498F33DE8322}"/>
              </a:ext>
            </a:extLst>
          </p:cNvPr>
          <p:cNvSpPr txBox="1"/>
          <p:nvPr/>
        </p:nvSpPr>
        <p:spPr bwMode="auto">
          <a:xfrm rot="16200000">
            <a:off x="5279688" y="3345188"/>
            <a:ext cx="2205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(Probability)</a:t>
            </a:r>
          </a:p>
        </p:txBody>
      </p:sp>
      <p:sp>
        <p:nvSpPr>
          <p:cNvPr id="139" name="TextBox 1">
            <a:extLst>
              <a:ext uri="{FF2B5EF4-FFF2-40B4-BE49-F238E27FC236}">
                <a16:creationId xmlns:a16="http://schemas.microsoft.com/office/drawing/2014/main" id="{913B1636-221B-47E3-87F7-13E080D2C2B3}"/>
              </a:ext>
            </a:extLst>
          </p:cNvPr>
          <p:cNvSpPr txBox="1"/>
          <p:nvPr/>
        </p:nvSpPr>
        <p:spPr bwMode="auto">
          <a:xfrm>
            <a:off x="10691528" y="1961860"/>
            <a:ext cx="10833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positive</a:t>
            </a:r>
          </a:p>
        </p:txBody>
      </p:sp>
      <p:sp>
        <p:nvSpPr>
          <p:cNvPr id="141" name="TextBox 1">
            <a:extLst>
              <a:ext uri="{FF2B5EF4-FFF2-40B4-BE49-F238E27FC236}">
                <a16:creationId xmlns:a16="http://schemas.microsoft.com/office/drawing/2014/main" id="{A597866C-2E02-485F-B7F2-F3832CD2AE42}"/>
              </a:ext>
            </a:extLst>
          </p:cNvPr>
          <p:cNvSpPr txBox="1"/>
          <p:nvPr/>
        </p:nvSpPr>
        <p:spPr bwMode="auto">
          <a:xfrm>
            <a:off x="10622211" y="2516931"/>
            <a:ext cx="10833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negative</a:t>
            </a:r>
          </a:p>
        </p:txBody>
      </p:sp>
    </p:spTree>
    <p:extLst>
      <p:ext uri="{BB962C8B-B14F-4D97-AF65-F5344CB8AC3E}">
        <p14:creationId xmlns:p14="http://schemas.microsoft.com/office/powerpoint/2010/main" val="71123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07EE632-CB8E-46A9-BA32-AA88278CB0B8}"/>
              </a:ext>
            </a:extLst>
          </p:cNvPr>
          <p:cNvSpPr/>
          <p:nvPr/>
        </p:nvSpPr>
        <p:spPr bwMode="auto">
          <a:xfrm rot="9397757">
            <a:off x="7492669" y="3654885"/>
            <a:ext cx="26326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7-Point Star 2">
            <a:extLst>
              <a:ext uri="{FF2B5EF4-FFF2-40B4-BE49-F238E27FC236}">
                <a16:creationId xmlns:a16="http://schemas.microsoft.com/office/drawing/2014/main" id="{B31DA5BD-4E88-4A0B-B503-7FE5FA17C616}"/>
              </a:ext>
            </a:extLst>
          </p:cNvPr>
          <p:cNvSpPr/>
          <p:nvPr/>
        </p:nvSpPr>
        <p:spPr bwMode="auto">
          <a:xfrm rot="9397757">
            <a:off x="7289941" y="366431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Structure of ado-Trastuzumab-Emtansine (T-DM1), </a:t>
            </a:r>
            <a:br>
              <a:rPr lang="en-US" dirty="0"/>
            </a:br>
            <a:r>
              <a:rPr lang="en-US" dirty="0"/>
              <a:t>a HER2-Targeted ADC </a:t>
            </a:r>
          </a:p>
        </p:txBody>
      </p:sp>
      <p:sp>
        <p:nvSpPr>
          <p:cNvPr id="51" name="Content Placeholder 1">
            <a:extLst>
              <a:ext uri="{FF2B5EF4-FFF2-40B4-BE49-F238E27FC236}">
                <a16:creationId xmlns:a16="http://schemas.microsoft.com/office/drawing/2014/main" id="{D4C79383-A4F7-458E-9C30-0A3D6717948C}"/>
              </a:ext>
            </a:extLst>
          </p:cNvPr>
          <p:cNvSpPr>
            <a:spLocks noGrp="1"/>
          </p:cNvSpPr>
          <p:nvPr>
            <p:ph sz="half" idx="1"/>
          </p:nvPr>
        </p:nvSpPr>
        <p:spPr/>
        <p:txBody>
          <a:bodyPr/>
          <a:lstStyle/>
          <a:p>
            <a:r>
              <a:rPr lang="en-US" sz="2200" b="1" dirty="0"/>
              <a:t>Tumor antigen: </a:t>
            </a:r>
            <a:r>
              <a:rPr lang="en-US" sz="2200" dirty="0"/>
              <a:t>HER2</a:t>
            </a:r>
          </a:p>
          <a:p>
            <a:r>
              <a:rPr lang="en-US" sz="2200" b="1" dirty="0"/>
              <a:t>Antibody:</a:t>
            </a:r>
            <a:r>
              <a:rPr lang="en-US" sz="2200" dirty="0"/>
              <a:t> monoclonal antibody trastuzumab</a:t>
            </a:r>
          </a:p>
          <a:p>
            <a:r>
              <a:rPr lang="en-US" sz="2200" b="1" dirty="0"/>
              <a:t>Linker: </a:t>
            </a:r>
            <a:r>
              <a:rPr lang="en-US" sz="2200" dirty="0"/>
              <a:t>systemically stable thioether, not cleavable</a:t>
            </a:r>
          </a:p>
          <a:p>
            <a:r>
              <a:rPr lang="en-US" sz="2200" b="1" dirty="0"/>
              <a:t>Cytotoxic drug payload:</a:t>
            </a:r>
            <a:r>
              <a:rPr lang="en-US" sz="2200" dirty="0"/>
              <a:t> emtansine (DM1), a highly potent tubulin destabilizer</a:t>
            </a:r>
          </a:p>
        </p:txBody>
      </p:sp>
      <p:sp>
        <p:nvSpPr>
          <p:cNvPr id="15" name="Freeform 73">
            <a:extLst>
              <a:ext uri="{FF2B5EF4-FFF2-40B4-BE49-F238E27FC236}">
                <a16:creationId xmlns:a16="http://schemas.microsoft.com/office/drawing/2014/main" id="{52AA4252-DB59-48B6-AB21-BF06DE75DDBB}"/>
              </a:ext>
            </a:extLst>
          </p:cNvPr>
          <p:cNvSpPr/>
          <p:nvPr/>
        </p:nvSpPr>
        <p:spPr bwMode="auto">
          <a:xfrm rot="9397757">
            <a:off x="7430095" y="4742732"/>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Freeform 74">
            <a:extLst>
              <a:ext uri="{FF2B5EF4-FFF2-40B4-BE49-F238E27FC236}">
                <a16:creationId xmlns:a16="http://schemas.microsoft.com/office/drawing/2014/main" id="{27543528-F5BC-473A-85A1-DA154412FD65}"/>
              </a:ext>
            </a:extLst>
          </p:cNvPr>
          <p:cNvSpPr/>
          <p:nvPr/>
        </p:nvSpPr>
        <p:spPr bwMode="auto">
          <a:xfrm rot="9397757" flipV="1">
            <a:off x="9137866" y="3960977"/>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Freeform 39">
            <a:extLst>
              <a:ext uri="{FF2B5EF4-FFF2-40B4-BE49-F238E27FC236}">
                <a16:creationId xmlns:a16="http://schemas.microsoft.com/office/drawing/2014/main" id="{A381569E-6B43-4918-9E73-762F56EB1E65}"/>
              </a:ext>
            </a:extLst>
          </p:cNvPr>
          <p:cNvSpPr/>
          <p:nvPr/>
        </p:nvSpPr>
        <p:spPr bwMode="auto">
          <a:xfrm rot="9397757">
            <a:off x="7384975" y="3268102"/>
            <a:ext cx="1125787"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Freeform 41">
            <a:extLst>
              <a:ext uri="{FF2B5EF4-FFF2-40B4-BE49-F238E27FC236}">
                <a16:creationId xmlns:a16="http://schemas.microsoft.com/office/drawing/2014/main" id="{2781D429-2858-4B70-B646-A96C6BCCB109}"/>
              </a:ext>
            </a:extLst>
          </p:cNvPr>
          <p:cNvSpPr/>
          <p:nvPr/>
        </p:nvSpPr>
        <p:spPr bwMode="auto">
          <a:xfrm rot="9397757" flipH="1">
            <a:off x="8535843" y="2772137"/>
            <a:ext cx="1119484"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D7BFD69-DB4B-4BC0-83C9-5575300DAFFD}"/>
              </a:ext>
            </a:extLst>
          </p:cNvPr>
          <p:cNvSpPr/>
          <p:nvPr/>
        </p:nvSpPr>
        <p:spPr bwMode="auto">
          <a:xfrm rot="9397757">
            <a:off x="8400710" y="3132374"/>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0715AAB5-DC00-4EEF-B602-EC728C97BABA}"/>
              </a:ext>
            </a:extLst>
          </p:cNvPr>
          <p:cNvCxnSpPr/>
          <p:nvPr/>
        </p:nvCxnSpPr>
        <p:spPr bwMode="auto">
          <a:xfrm rot="9397757" flipV="1">
            <a:off x="8645097" y="4430940"/>
            <a:ext cx="265052" cy="24784"/>
          </a:xfrm>
          <a:prstGeom prst="line">
            <a:avLst/>
          </a:prstGeom>
          <a:noFill/>
          <a:ln w="28575" cap="flat" cmpd="sng" algn="ctr">
            <a:solidFill>
              <a:schemeClr val="accent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465615-93E7-41CF-B95B-B8A4201239D8}"/>
              </a:ext>
            </a:extLst>
          </p:cNvPr>
          <p:cNvCxnSpPr>
            <a:endCxn id="17" idx="6"/>
          </p:cNvCxnSpPr>
          <p:nvPr/>
        </p:nvCxnSpPr>
        <p:spPr bwMode="auto">
          <a:xfrm rot="9397757">
            <a:off x="8195949" y="4606385"/>
            <a:ext cx="285580" cy="40406"/>
          </a:xfrm>
          <a:prstGeom prst="line">
            <a:avLst/>
          </a:prstGeom>
          <a:noFill/>
          <a:ln w="28575" cap="flat" cmpd="sng" algn="ctr">
            <a:solidFill>
              <a:schemeClr val="accent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93B7BAB-B57A-4DED-BC66-66CB4CACD16A}"/>
              </a:ext>
            </a:extLst>
          </p:cNvPr>
          <p:cNvCxnSpPr/>
          <p:nvPr/>
        </p:nvCxnSpPr>
        <p:spPr bwMode="auto">
          <a:xfrm rot="9397757">
            <a:off x="8340754" y="3784793"/>
            <a:ext cx="283974" cy="0"/>
          </a:xfrm>
          <a:prstGeom prst="line">
            <a:avLst/>
          </a:prstGeom>
          <a:noFill/>
          <a:ln w="28575" cap="flat" cmpd="sng" algn="ctr">
            <a:solidFill>
              <a:schemeClr val="accent2"/>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E37718-EAF7-42DB-8F85-0244309B12EC}"/>
              </a:ext>
            </a:extLst>
          </p:cNvPr>
          <p:cNvCxnSpPr/>
          <p:nvPr/>
        </p:nvCxnSpPr>
        <p:spPr bwMode="auto">
          <a:xfrm rot="9397757">
            <a:off x="7915781" y="3963263"/>
            <a:ext cx="307924" cy="0"/>
          </a:xfrm>
          <a:prstGeom prst="line">
            <a:avLst/>
          </a:prstGeom>
          <a:noFill/>
          <a:ln w="28575" cap="flat" cmpd="sng" algn="ctr">
            <a:solidFill>
              <a:schemeClr val="accent2"/>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7271903-D086-4D1F-B0D9-1FEFFD19FD28}"/>
              </a:ext>
            </a:extLst>
          </p:cNvPr>
          <p:cNvCxnSpPr/>
          <p:nvPr/>
        </p:nvCxnSpPr>
        <p:spPr bwMode="auto">
          <a:xfrm rot="9397757">
            <a:off x="7767586" y="5000953"/>
            <a:ext cx="556250" cy="396767"/>
          </a:xfrm>
          <a:prstGeom prst="line">
            <a:avLst/>
          </a:prstGeom>
          <a:noFill/>
          <a:ln w="28575" cap="flat" cmpd="sng" algn="ctr">
            <a:solidFill>
              <a:schemeClr val="accent2"/>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01B126B-AEAA-4201-92C2-EEE710D82403}"/>
              </a:ext>
            </a:extLst>
          </p:cNvPr>
          <p:cNvCxnSpPr/>
          <p:nvPr/>
        </p:nvCxnSpPr>
        <p:spPr bwMode="auto">
          <a:xfrm rot="9397757" flipV="1">
            <a:off x="9142201" y="4408832"/>
            <a:ext cx="550314" cy="410452"/>
          </a:xfrm>
          <a:prstGeom prst="line">
            <a:avLst/>
          </a:prstGeom>
          <a:noFill/>
          <a:ln w="28575" cap="flat" cmpd="sng" algn="ctr">
            <a:solidFill>
              <a:schemeClr val="accent2"/>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4C6925BD-F00E-4BFE-8C40-5F76E9E45549}"/>
              </a:ext>
            </a:extLst>
          </p:cNvPr>
          <p:cNvSpPr/>
          <p:nvPr/>
        </p:nvSpPr>
        <p:spPr bwMode="auto">
          <a:xfrm rot="7284203">
            <a:off x="9372155" y="4547639"/>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BBB2E32D-3B06-4DCD-B1C5-D14125C83BE0}"/>
              </a:ext>
            </a:extLst>
          </p:cNvPr>
          <p:cNvSpPr/>
          <p:nvPr/>
        </p:nvSpPr>
        <p:spPr bwMode="auto">
          <a:xfrm rot="11511311" flipV="1">
            <a:off x="7987070" y="5136705"/>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FC08F451-0C7A-4917-B96D-52CCB0F4630F}"/>
              </a:ext>
            </a:extLst>
          </p:cNvPr>
          <p:cNvSpPr/>
          <p:nvPr/>
        </p:nvSpPr>
        <p:spPr bwMode="auto">
          <a:xfrm rot="14797757" flipV="1">
            <a:off x="8411546" y="4238493"/>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7-Point Star 14">
            <a:extLst>
              <a:ext uri="{FF2B5EF4-FFF2-40B4-BE49-F238E27FC236}">
                <a16:creationId xmlns:a16="http://schemas.microsoft.com/office/drawing/2014/main" id="{1EE86790-775C-4326-8AFE-C268AFF20325}"/>
              </a:ext>
            </a:extLst>
          </p:cNvPr>
          <p:cNvSpPr/>
          <p:nvPr/>
        </p:nvSpPr>
        <p:spPr bwMode="auto">
          <a:xfrm rot="8050860">
            <a:off x="8634306" y="2962073"/>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2BE6FE41-6C4B-4038-992A-2F5F734249AF}"/>
              </a:ext>
            </a:extLst>
          </p:cNvPr>
          <p:cNvSpPr/>
          <p:nvPr/>
        </p:nvSpPr>
        <p:spPr bwMode="auto">
          <a:xfrm rot="9397757">
            <a:off x="8620338" y="3624810"/>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7-Point Star 14">
            <a:extLst>
              <a:ext uri="{FF2B5EF4-FFF2-40B4-BE49-F238E27FC236}">
                <a16:creationId xmlns:a16="http://schemas.microsoft.com/office/drawing/2014/main" id="{4FADE5AA-5825-4A70-90CA-DA1DCEB5312D}"/>
              </a:ext>
            </a:extLst>
          </p:cNvPr>
          <p:cNvSpPr/>
          <p:nvPr/>
        </p:nvSpPr>
        <p:spPr bwMode="auto">
          <a:xfrm rot="8050860">
            <a:off x="8853934" y="345450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E1F03E24-9A72-40C4-8196-4F9FD63C729D}"/>
              </a:ext>
            </a:extLst>
          </p:cNvPr>
          <p:cNvSpPr txBox="1"/>
          <p:nvPr/>
        </p:nvSpPr>
        <p:spPr bwMode="auto">
          <a:xfrm>
            <a:off x="9365273" y="2082743"/>
            <a:ext cx="24858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cs typeface="Calibri" panose="020F0502020204030204" pitchFamily="34" charset="0"/>
              </a:rPr>
              <a:t>Trastuzumab </a:t>
            </a:r>
            <a:br>
              <a:rPr lang="en-US" sz="1600" dirty="0">
                <a:solidFill>
                  <a:srgbClr val="1D2E5A"/>
                </a:solidFill>
                <a:cs typeface="Calibri" panose="020F0502020204030204" pitchFamily="34" charset="0"/>
              </a:rPr>
            </a:br>
            <a:r>
              <a:rPr lang="en-US" sz="1600" dirty="0">
                <a:solidFill>
                  <a:srgbClr val="1D2E5A"/>
                </a:solidFill>
                <a:cs typeface="Calibri" panose="020F0502020204030204" pitchFamily="34" charset="0"/>
              </a:rPr>
              <a:t>(HER2-targeted mAb)</a:t>
            </a:r>
          </a:p>
        </p:txBody>
      </p:sp>
      <p:cxnSp>
        <p:nvCxnSpPr>
          <p:cNvPr id="36" name="Straight Arrow Connector 35">
            <a:extLst>
              <a:ext uri="{FF2B5EF4-FFF2-40B4-BE49-F238E27FC236}">
                <a16:creationId xmlns:a16="http://schemas.microsoft.com/office/drawing/2014/main" id="{60074503-0DAE-457E-BFCC-438413750F43}"/>
              </a:ext>
            </a:extLst>
          </p:cNvPr>
          <p:cNvCxnSpPr>
            <a:cxnSpLocks/>
          </p:cNvCxnSpPr>
          <p:nvPr/>
        </p:nvCxnSpPr>
        <p:spPr bwMode="auto">
          <a:xfrm flipH="1">
            <a:off x="8912944" y="2773068"/>
            <a:ext cx="1099965" cy="1321786"/>
          </a:xfrm>
          <a:prstGeom prst="straightConnector1">
            <a:avLst/>
          </a:prstGeom>
          <a:noFill/>
          <a:ln w="28575" cap="flat" cmpd="sng" algn="ctr">
            <a:solidFill>
              <a:schemeClr val="accent1"/>
            </a:solidFill>
            <a:prstDash val="solid"/>
            <a:round/>
            <a:headEnd type="none" w="med" len="med"/>
            <a:tailEnd type="triangle"/>
          </a:ln>
          <a:effectLst/>
        </p:spPr>
      </p:cxnSp>
      <p:sp>
        <p:nvSpPr>
          <p:cNvPr id="37" name="TextBox 36">
            <a:extLst>
              <a:ext uri="{FF2B5EF4-FFF2-40B4-BE49-F238E27FC236}">
                <a16:creationId xmlns:a16="http://schemas.microsoft.com/office/drawing/2014/main" id="{39395A33-B0E8-48F3-8AD9-0BADF6B3C377}"/>
              </a:ext>
            </a:extLst>
          </p:cNvPr>
          <p:cNvSpPr txBox="1"/>
          <p:nvPr/>
        </p:nvSpPr>
        <p:spPr bwMode="auto">
          <a:xfrm>
            <a:off x="5744056" y="4580840"/>
            <a:ext cx="1604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cs typeface="Calibri" panose="020F0502020204030204" pitchFamily="34" charset="0"/>
              </a:rPr>
              <a:t>Cytotoxic agent: </a:t>
            </a:r>
            <a:br>
              <a:rPr lang="en-US" sz="1600" dirty="0">
                <a:solidFill>
                  <a:srgbClr val="1D2E5A"/>
                </a:solidFill>
                <a:cs typeface="Calibri" panose="020F0502020204030204" pitchFamily="34" charset="0"/>
              </a:rPr>
            </a:br>
            <a:r>
              <a:rPr lang="en-US" sz="1600" dirty="0">
                <a:solidFill>
                  <a:srgbClr val="1D2E5A"/>
                </a:solidFill>
                <a:cs typeface="Calibri" panose="020F0502020204030204" pitchFamily="34" charset="0"/>
              </a:rPr>
              <a:t>DM1</a:t>
            </a:r>
          </a:p>
        </p:txBody>
      </p:sp>
      <p:cxnSp>
        <p:nvCxnSpPr>
          <p:cNvPr id="38" name="Straight Arrow Connector 37">
            <a:extLst>
              <a:ext uri="{FF2B5EF4-FFF2-40B4-BE49-F238E27FC236}">
                <a16:creationId xmlns:a16="http://schemas.microsoft.com/office/drawing/2014/main" id="{97F2E961-E670-461D-8037-3A6B7D2734F4}"/>
              </a:ext>
            </a:extLst>
          </p:cNvPr>
          <p:cNvCxnSpPr>
            <a:cxnSpLocks/>
          </p:cNvCxnSpPr>
          <p:nvPr/>
        </p:nvCxnSpPr>
        <p:spPr bwMode="auto">
          <a:xfrm flipV="1">
            <a:off x="7070138" y="3981461"/>
            <a:ext cx="278666" cy="600408"/>
          </a:xfrm>
          <a:prstGeom prst="straightConnector1">
            <a:avLst/>
          </a:prstGeom>
          <a:noFill/>
          <a:ln w="28575" cap="flat" cmpd="sng" algn="ctr">
            <a:solidFill>
              <a:schemeClr val="tx1"/>
            </a:solidFill>
            <a:prstDash val="solid"/>
            <a:round/>
            <a:headEnd type="none" w="med" len="med"/>
            <a:tailEnd type="triangle"/>
          </a:ln>
          <a:effectLst/>
        </p:spPr>
      </p:cxnSp>
      <p:sp>
        <p:nvSpPr>
          <p:cNvPr id="39" name="TextBox 38">
            <a:extLst>
              <a:ext uri="{FF2B5EF4-FFF2-40B4-BE49-F238E27FC236}">
                <a16:creationId xmlns:a16="http://schemas.microsoft.com/office/drawing/2014/main" id="{816DEA17-5C24-4A4F-9E8F-DD9C3983F146}"/>
              </a:ext>
            </a:extLst>
          </p:cNvPr>
          <p:cNvSpPr txBox="1"/>
          <p:nvPr/>
        </p:nvSpPr>
        <p:spPr bwMode="auto">
          <a:xfrm>
            <a:off x="6989976" y="2019397"/>
            <a:ext cx="15401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cs typeface="Calibri" panose="020F0502020204030204" pitchFamily="34" charset="0"/>
              </a:rPr>
              <a:t>Thioether linker</a:t>
            </a:r>
          </a:p>
        </p:txBody>
      </p:sp>
      <p:cxnSp>
        <p:nvCxnSpPr>
          <p:cNvPr id="42" name="Straight Arrow Connector 41">
            <a:extLst>
              <a:ext uri="{FF2B5EF4-FFF2-40B4-BE49-F238E27FC236}">
                <a16:creationId xmlns:a16="http://schemas.microsoft.com/office/drawing/2014/main" id="{F451890E-6A1B-4233-B832-9AB43931B6D4}"/>
              </a:ext>
            </a:extLst>
          </p:cNvPr>
          <p:cNvCxnSpPr>
            <a:cxnSpLocks/>
          </p:cNvCxnSpPr>
          <p:nvPr/>
        </p:nvCxnSpPr>
        <p:spPr bwMode="auto">
          <a:xfrm>
            <a:off x="7882843" y="2342795"/>
            <a:ext cx="610050" cy="730898"/>
          </a:xfrm>
          <a:prstGeom prst="straightConnector1">
            <a:avLst/>
          </a:prstGeom>
          <a:noFill/>
          <a:ln w="28575" cap="flat" cmpd="sng" algn="ctr">
            <a:solidFill>
              <a:schemeClr val="accent1"/>
            </a:solidFill>
            <a:prstDash val="solid"/>
            <a:round/>
            <a:headEnd type="none" w="med" len="med"/>
            <a:tailEnd type="triangle"/>
          </a:ln>
          <a:effectLst/>
        </p:spPr>
      </p:cxnSp>
      <p:sp>
        <p:nvSpPr>
          <p:cNvPr id="43" name="Text Box 11">
            <a:extLst>
              <a:ext uri="{FF2B5EF4-FFF2-40B4-BE49-F238E27FC236}">
                <a16:creationId xmlns:a16="http://schemas.microsoft.com/office/drawing/2014/main" id="{63BCCF17-5F00-4007-B487-BA2A48D78D8C}"/>
              </a:ext>
            </a:extLst>
          </p:cNvPr>
          <p:cNvSpPr txBox="1">
            <a:spLocks noChangeArrowheads="1"/>
          </p:cNvSpPr>
          <p:nvPr/>
        </p:nvSpPr>
        <p:spPr bwMode="auto">
          <a:xfrm>
            <a:off x="414339" y="63763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Lewis Phillips. Cancer Res. 2008;68:9280.</a:t>
            </a:r>
          </a:p>
        </p:txBody>
      </p:sp>
      <p:grpSp>
        <p:nvGrpSpPr>
          <p:cNvPr id="44" name="Group 7">
            <a:extLst>
              <a:ext uri="{FF2B5EF4-FFF2-40B4-BE49-F238E27FC236}">
                <a16:creationId xmlns:a16="http://schemas.microsoft.com/office/drawing/2014/main" id="{B3A37B74-405F-4A1C-8BB6-BCC7D82B4568}"/>
              </a:ext>
            </a:extLst>
          </p:cNvPr>
          <p:cNvGrpSpPr>
            <a:grpSpLocks/>
          </p:cNvGrpSpPr>
          <p:nvPr/>
        </p:nvGrpSpPr>
        <p:grpSpPr bwMode="auto">
          <a:xfrm>
            <a:off x="9389569" y="6207225"/>
            <a:ext cx="2488502" cy="447822"/>
            <a:chOff x="9527309" y="3551529"/>
            <a:chExt cx="2488502" cy="448324"/>
          </a:xfrm>
        </p:grpSpPr>
        <p:pic>
          <p:nvPicPr>
            <p:cNvPr id="45" name="Picture 9">
              <a:extLst>
                <a:ext uri="{FF2B5EF4-FFF2-40B4-BE49-F238E27FC236}">
                  <a16:creationId xmlns:a16="http://schemas.microsoft.com/office/drawing/2014/main" id="{CB84F6D4-AE22-4680-8B6D-7574B0D5AC9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 name="Rectangle 8">
              <a:extLst>
                <a:ext uri="{FF2B5EF4-FFF2-40B4-BE49-F238E27FC236}">
                  <a16:creationId xmlns:a16="http://schemas.microsoft.com/office/drawing/2014/main" id="{1378F427-797B-4613-9282-8D10CE89722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227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Phase II ATEMPT: Study Design</a:t>
            </a:r>
          </a:p>
        </p:txBody>
      </p:sp>
      <p:sp>
        <p:nvSpPr>
          <p:cNvPr id="6" name="Content Placeholder 5">
            <a:extLst>
              <a:ext uri="{FF2B5EF4-FFF2-40B4-BE49-F238E27FC236}">
                <a16:creationId xmlns:a16="http://schemas.microsoft.com/office/drawing/2014/main" id="{B6964526-DA39-402A-8C83-01B5D7CA9730}"/>
              </a:ext>
            </a:extLst>
          </p:cNvPr>
          <p:cNvSpPr>
            <a:spLocks noGrp="1"/>
          </p:cNvSpPr>
          <p:nvPr>
            <p:ph idx="1"/>
          </p:nvPr>
        </p:nvSpPr>
        <p:spPr>
          <a:xfrm>
            <a:off x="604675" y="1513047"/>
            <a:ext cx="10877529" cy="374942"/>
          </a:xfrm>
        </p:spPr>
        <p:txBody>
          <a:bodyPr/>
          <a:lstStyle/>
          <a:p>
            <a:r>
              <a:rPr lang="en-US" sz="2000" dirty="0"/>
              <a:t>Randomized (3:1), open-label, multicenter phase II study</a:t>
            </a:r>
          </a:p>
          <a:p>
            <a:endParaRPr lang="en-US" sz="2000" dirty="0"/>
          </a:p>
          <a:p>
            <a:endParaRPr lang="en-US" sz="20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225185" y="2685437"/>
            <a:ext cx="306252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Women with stage 1 HER2+ BC with N0 or N1mic disease;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LVEF ≥ 50%; no prior invasive BC surgery; ≤ 90 days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last surgery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497)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10190013" y="3013847"/>
            <a:ext cx="19038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for </a:t>
            </a:r>
            <a:b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yrs after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final dose of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T-DM1 or TH</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490677"/>
            <a:ext cx="6131964"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T-DM1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3.6 mg/kg IV Q3W x 17</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383)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2" y="3628683"/>
            <a:ext cx="4079881"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Paclitaxel</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80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 mg/kg IV Q1W x 12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114)</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378076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299359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047901D4-061D-4C8A-A18D-C123F3A4D53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SABCS 2019. Abstr GS1-05</a:t>
            </a:r>
            <a:r>
              <a:rPr lang="en-US" altLang="en-US" sz="1200" b="0" dirty="0">
                <a:solidFill>
                  <a:srgbClr val="455560"/>
                </a:solidFill>
                <a:latin typeface="Calibri" panose="020F0502020204030204" pitchFamily="34" charset="0"/>
              </a:rPr>
              <a:t>. NCT01853748.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3" name="Rectangle 46">
            <a:extLst>
              <a:ext uri="{FF2B5EF4-FFF2-40B4-BE49-F238E27FC236}">
                <a16:creationId xmlns:a16="http://schemas.microsoft.com/office/drawing/2014/main" id="{0F161D76-CD36-4F07-8AE4-22AE87575830}"/>
              </a:ext>
            </a:extLst>
          </p:cNvPr>
          <p:cNvSpPr>
            <a:spLocks noChangeArrowheads="1"/>
          </p:cNvSpPr>
          <p:nvPr/>
        </p:nvSpPr>
        <p:spPr bwMode="auto">
          <a:xfrm>
            <a:off x="1343535" y="1862273"/>
            <a:ext cx="45247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age (&lt; 55 vs ≥ 55 yrs), planned RT (Y/N), planned hormonal therapy (Y/N)</a:t>
            </a:r>
          </a:p>
        </p:txBody>
      </p:sp>
      <p:sp>
        <p:nvSpPr>
          <p:cNvPr id="24" name="Rectangle 50">
            <a:extLst>
              <a:ext uri="{FF2B5EF4-FFF2-40B4-BE49-F238E27FC236}">
                <a16:creationId xmlns:a16="http://schemas.microsoft.com/office/drawing/2014/main" id="{69A7EB0A-4345-4370-89DD-65AEDD0712BE}"/>
              </a:ext>
            </a:extLst>
          </p:cNvPr>
          <p:cNvSpPr>
            <a:spLocks noChangeArrowheads="1"/>
          </p:cNvSpPr>
          <p:nvPr/>
        </p:nvSpPr>
        <p:spPr bwMode="auto">
          <a:xfrm>
            <a:off x="8155709" y="3628683"/>
            <a:ext cx="2000568"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Trastuzumab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Q3W x 13</a:t>
            </a:r>
          </a:p>
        </p:txBody>
      </p:sp>
      <p:cxnSp>
        <p:nvCxnSpPr>
          <p:cNvPr id="5" name="Straight Arrow Connector 4">
            <a:extLst>
              <a:ext uri="{FF2B5EF4-FFF2-40B4-BE49-F238E27FC236}">
                <a16:creationId xmlns:a16="http://schemas.microsoft.com/office/drawing/2014/main" id="{9F10F576-C961-4ADA-8493-A309C8B6BC59}"/>
              </a:ext>
            </a:extLst>
          </p:cNvPr>
          <p:cNvCxnSpPr>
            <a:cxnSpLocks/>
          </p:cNvCxnSpPr>
          <p:nvPr/>
        </p:nvCxnSpPr>
        <p:spPr bwMode="auto">
          <a:xfrm>
            <a:off x="3598863" y="2380149"/>
            <a:ext cx="0" cy="612130"/>
          </a:xfrm>
          <a:prstGeom prst="straightConnector1">
            <a:avLst/>
          </a:prstGeom>
          <a:noFill/>
          <a:ln w="28575" cap="flat" cmpd="sng" algn="ctr">
            <a:solidFill>
              <a:schemeClr val="bg1"/>
            </a:solidFill>
            <a:prstDash val="solid"/>
            <a:round/>
            <a:headEnd type="none" w="med" len="med"/>
            <a:tailEnd type="triangle"/>
          </a:ln>
          <a:effectLst/>
        </p:spPr>
      </p:cxnSp>
      <p:sp>
        <p:nvSpPr>
          <p:cNvPr id="27" name="Content Placeholder 5">
            <a:extLst>
              <a:ext uri="{FF2B5EF4-FFF2-40B4-BE49-F238E27FC236}">
                <a16:creationId xmlns:a16="http://schemas.microsoft.com/office/drawing/2014/main" id="{2019877C-973B-4D97-9B73-B13BDFA1DFAA}"/>
              </a:ext>
            </a:extLst>
          </p:cNvPr>
          <p:cNvSpPr txBox="1">
            <a:spLocks/>
          </p:cNvSpPr>
          <p:nvPr/>
        </p:nvSpPr>
        <p:spPr bwMode="auto">
          <a:xfrm>
            <a:off x="604675" y="5002464"/>
            <a:ext cx="10877529" cy="116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spcBef>
                <a:spcPts val="600"/>
              </a:spcBef>
              <a:buClr>
                <a:srgbClr val="000000"/>
              </a:buClr>
              <a:defRPr/>
            </a:pPr>
            <a:r>
              <a:rPr lang="en-US" sz="2000" b="0" kern="0" dirty="0">
                <a:solidFill>
                  <a:srgbClr val="000000"/>
                </a:solidFill>
              </a:rPr>
              <a:t>Coprimary endpoints: 3-yr DFS in T-DM1; comparison of incidence of clinically relevant toxicities with T-DM1 vs TH, including: grade ≥ 3 non-hematologic AEs, grade ≥ 2 neurotoxicity, grade ≥ 4 hematologic AEs, febrile neutropenia, and any AE requiring dose delay or discontinuation of protocol therapy</a:t>
            </a:r>
            <a:endParaRPr lang="en-US" sz="2000" b="0" kern="0" dirty="0"/>
          </a:p>
        </p:txBody>
      </p:sp>
      <p:sp>
        <p:nvSpPr>
          <p:cNvPr id="29" name="Text Box 30">
            <a:extLst>
              <a:ext uri="{FF2B5EF4-FFF2-40B4-BE49-F238E27FC236}">
                <a16:creationId xmlns:a16="http://schemas.microsoft.com/office/drawing/2014/main" id="{BB1D5C04-9086-45E6-9DC4-D0F63877D8C3}"/>
              </a:ext>
            </a:extLst>
          </p:cNvPr>
          <p:cNvSpPr txBox="1">
            <a:spLocks noChangeArrowheads="1"/>
          </p:cNvSpPr>
          <p:nvPr/>
        </p:nvSpPr>
        <p:spPr bwMode="auto">
          <a:xfrm>
            <a:off x="4024312" y="4654285"/>
            <a:ext cx="6131964"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Study not powered to assess efficacy of TH or to compare efficacy of T-DM1 to TH.</a:t>
            </a:r>
          </a:p>
        </p:txBody>
      </p:sp>
    </p:spTree>
    <p:extLst>
      <p:ext uri="{BB962C8B-B14F-4D97-AF65-F5344CB8AC3E}">
        <p14:creationId xmlns:p14="http://schemas.microsoft.com/office/powerpoint/2010/main" val="436322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2">
            <a:extLst>
              <a:ext uri="{FF2B5EF4-FFF2-40B4-BE49-F238E27FC236}">
                <a16:creationId xmlns:a16="http://schemas.microsoft.com/office/drawing/2014/main" id="{7B09CFC8-3F33-4D9F-A4BA-9C3548853D00}"/>
              </a:ext>
            </a:extLst>
          </p:cNvPr>
          <p:cNvGraphicFramePr>
            <a:graphicFrameLocks noGrp="1"/>
          </p:cNvGraphicFramePr>
          <p:nvPr/>
        </p:nvGraphicFramePr>
        <p:xfrm>
          <a:off x="719138" y="1174783"/>
          <a:ext cx="10735057" cy="4998816"/>
        </p:xfrm>
        <a:graphic>
          <a:graphicData uri="http://schemas.openxmlformats.org/drawingml/2006/table">
            <a:tbl>
              <a:tblPr/>
              <a:tblGrid>
                <a:gridCol w="3782524">
                  <a:extLst>
                    <a:ext uri="{9D8B030D-6E8A-4147-A177-3AD203B41FA5}">
                      <a16:colId xmlns:a16="http://schemas.microsoft.com/office/drawing/2014/main" val="20000"/>
                    </a:ext>
                  </a:extLst>
                </a:gridCol>
                <a:gridCol w="2317511">
                  <a:extLst>
                    <a:ext uri="{9D8B030D-6E8A-4147-A177-3AD203B41FA5}">
                      <a16:colId xmlns:a16="http://schemas.microsoft.com/office/drawing/2014/main" val="20001"/>
                    </a:ext>
                  </a:extLst>
                </a:gridCol>
                <a:gridCol w="2317511">
                  <a:extLst>
                    <a:ext uri="{9D8B030D-6E8A-4147-A177-3AD203B41FA5}">
                      <a16:colId xmlns:a16="http://schemas.microsoft.com/office/drawing/2014/main" val="20002"/>
                    </a:ext>
                  </a:extLst>
                </a:gridCol>
                <a:gridCol w="2317511">
                  <a:extLst>
                    <a:ext uri="{9D8B030D-6E8A-4147-A177-3AD203B41FA5}">
                      <a16:colId xmlns:a16="http://schemas.microsoft.com/office/drawing/2014/main" val="1412065310"/>
                    </a:ext>
                  </a:extLst>
                </a:gridCol>
              </a:tblGrid>
              <a:tr h="2647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(n = 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TH (n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497)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647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in yrs,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(32-85)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(23-82)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(23-85)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8307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size in cm, n (%)</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0.5</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0.5-1.0 </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1.0-1.5</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1.5-2.0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8556861"/>
                  </a:ext>
                </a:extLst>
              </a:tr>
              <a:tr h="103493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Histologic grade, n (%)</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Well differentiated</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Moderately differentiated</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Poorly differentiated</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 (39)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58476384"/>
                  </a:ext>
                </a:extLst>
              </a:tr>
              <a:tr h="27457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status positive/negative,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289 (75)/94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(74)/30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 (75)/124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7776867"/>
                  </a:ext>
                </a:extLst>
              </a:tr>
              <a:tr h="103493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HER2 status (central), n (%)</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FISH performed centrally without IHC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277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6226352"/>
                  </a:ext>
                </a:extLst>
              </a:tr>
            </a:tbl>
          </a:graphicData>
        </a:graphic>
      </p:graphicFrame>
      <p:sp>
        <p:nvSpPr>
          <p:cNvPr id="2" name="Title 1">
            <a:extLst>
              <a:ext uri="{FF2B5EF4-FFF2-40B4-BE49-F238E27FC236}">
                <a16:creationId xmlns:a16="http://schemas.microsoft.com/office/drawing/2014/main" id="{1ED07DCB-F825-42E7-ACB8-0F8166D30FB9}"/>
              </a:ext>
            </a:extLst>
          </p:cNvPr>
          <p:cNvSpPr>
            <a:spLocks noGrp="1"/>
          </p:cNvSpPr>
          <p:nvPr>
            <p:ph type="title"/>
          </p:nvPr>
        </p:nvSpPr>
        <p:spPr/>
        <p:txBody>
          <a:bodyPr/>
          <a:lstStyle/>
          <a:p>
            <a:r>
              <a:rPr lang="en-US" altLang="en-US" dirty="0"/>
              <a:t>Phase II ATEMPT: Baseline Characteristics</a:t>
            </a:r>
            <a:endParaRPr lang="en-US" dirty="0"/>
          </a:p>
        </p:txBody>
      </p:sp>
      <p:sp>
        <p:nvSpPr>
          <p:cNvPr id="4" name="Text Box 11">
            <a:extLst>
              <a:ext uri="{FF2B5EF4-FFF2-40B4-BE49-F238E27FC236}">
                <a16:creationId xmlns:a16="http://schemas.microsoft.com/office/drawing/2014/main" id="{69CFE69E-ADEE-4B9C-9743-0A2F9F82797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SABCS 2019. Abstr GS1-05.</a:t>
            </a:r>
          </a:p>
        </p:txBody>
      </p:sp>
      <p:grpSp>
        <p:nvGrpSpPr>
          <p:cNvPr id="5" name="Group 7">
            <a:extLst>
              <a:ext uri="{FF2B5EF4-FFF2-40B4-BE49-F238E27FC236}">
                <a16:creationId xmlns:a16="http://schemas.microsoft.com/office/drawing/2014/main" id="{99D126D3-F0A5-4B1D-9DD8-A1F461F9F91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8F6A810-0CA1-4483-8431-64D59ABB06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72CAB854-59A0-4402-BFDE-D7D52B06D6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Right Bracket 8">
            <a:extLst>
              <a:ext uri="{FF2B5EF4-FFF2-40B4-BE49-F238E27FC236}">
                <a16:creationId xmlns:a16="http://schemas.microsoft.com/office/drawing/2014/main" id="{7B27ADB3-1316-4856-BA96-D93AEE3F78BD}"/>
              </a:ext>
            </a:extLst>
          </p:cNvPr>
          <p:cNvSpPr/>
          <p:nvPr/>
        </p:nvSpPr>
        <p:spPr bwMode="auto">
          <a:xfrm>
            <a:off x="10723062" y="2296819"/>
            <a:ext cx="81577" cy="307777"/>
          </a:xfrm>
          <a:prstGeom prst="rightBracket">
            <a:avLst/>
          </a:prstGeom>
          <a:noFill/>
          <a:ln w="28575"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Right Bracket 9">
            <a:extLst>
              <a:ext uri="{FF2B5EF4-FFF2-40B4-BE49-F238E27FC236}">
                <a16:creationId xmlns:a16="http://schemas.microsoft.com/office/drawing/2014/main" id="{21EF4DAA-8D0D-40A1-B23B-727945E593F4}"/>
              </a:ext>
            </a:extLst>
          </p:cNvPr>
          <p:cNvSpPr/>
          <p:nvPr/>
        </p:nvSpPr>
        <p:spPr bwMode="auto">
          <a:xfrm>
            <a:off x="10723057" y="2742429"/>
            <a:ext cx="81577" cy="307777"/>
          </a:xfrm>
          <a:prstGeom prst="rightBracket">
            <a:avLst/>
          </a:prstGeom>
          <a:noFill/>
          <a:ln w="28575" cap="flat" cmpd="sng" algn="ctr">
            <a:solidFill>
              <a:schemeClr val="accent3"/>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2CA9C97F-2804-4E87-A3F7-C28BEE876604}"/>
              </a:ext>
            </a:extLst>
          </p:cNvPr>
          <p:cNvSpPr txBox="1"/>
          <p:nvPr/>
        </p:nvSpPr>
        <p:spPr bwMode="auto">
          <a:xfrm>
            <a:off x="10883538" y="2286479"/>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13" name="TextBox 12">
            <a:extLst>
              <a:ext uri="{FF2B5EF4-FFF2-40B4-BE49-F238E27FC236}">
                <a16:creationId xmlns:a16="http://schemas.microsoft.com/office/drawing/2014/main" id="{FF1AC339-98C9-4A56-A32D-E39AF5C981C2}"/>
              </a:ext>
            </a:extLst>
          </p:cNvPr>
          <p:cNvSpPr txBox="1"/>
          <p:nvPr/>
        </p:nvSpPr>
        <p:spPr bwMode="auto">
          <a:xfrm>
            <a:off x="10883538" y="2734301"/>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Tree>
    <p:extLst>
      <p:ext uri="{BB962C8B-B14F-4D97-AF65-F5344CB8AC3E}">
        <p14:creationId xmlns:p14="http://schemas.microsoft.com/office/powerpoint/2010/main" val="934154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5F8E38B-3F22-4107-87A2-329ADB0A2025}"/>
              </a:ext>
            </a:extLst>
          </p:cNvPr>
          <p:cNvSpPr/>
          <p:nvPr/>
        </p:nvSpPr>
        <p:spPr bwMode="auto">
          <a:xfrm>
            <a:off x="1231709" y="1666823"/>
            <a:ext cx="5838939" cy="124857"/>
          </a:xfrm>
          <a:custGeom>
            <a:avLst/>
            <a:gdLst>
              <a:gd name="connsiteX0" fmla="*/ 0 w 5838939"/>
              <a:gd name="connsiteY0" fmla="*/ 0 h 124857"/>
              <a:gd name="connsiteX1" fmla="*/ 1020896 w 5838939"/>
              <a:gd name="connsiteY1" fmla="*/ 0 h 124857"/>
              <a:gd name="connsiteX2" fmla="*/ 1020896 w 5838939"/>
              <a:gd name="connsiteY2" fmla="*/ 25706 h 124857"/>
              <a:gd name="connsiteX3" fmla="*/ 1557050 w 5838939"/>
              <a:gd name="connsiteY3" fmla="*/ 25706 h 124857"/>
              <a:gd name="connsiteX4" fmla="*/ 1557050 w 5838939"/>
              <a:gd name="connsiteY4" fmla="*/ 29378 h 124857"/>
              <a:gd name="connsiteX5" fmla="*/ 1883884 w 5838939"/>
              <a:gd name="connsiteY5" fmla="*/ 29378 h 124857"/>
              <a:gd name="connsiteX6" fmla="*/ 1883884 w 5838939"/>
              <a:gd name="connsiteY6" fmla="*/ 29378 h 124857"/>
              <a:gd name="connsiteX7" fmla="*/ 1883884 w 5838939"/>
              <a:gd name="connsiteY7" fmla="*/ 47739 h 124857"/>
              <a:gd name="connsiteX8" fmla="*/ 2787267 w 5838939"/>
              <a:gd name="connsiteY8" fmla="*/ 47739 h 124857"/>
              <a:gd name="connsiteX9" fmla="*/ 2787267 w 5838939"/>
              <a:gd name="connsiteY9" fmla="*/ 62429 h 124857"/>
              <a:gd name="connsiteX10" fmla="*/ 3451952 w 5838939"/>
              <a:gd name="connsiteY10" fmla="*/ 62429 h 124857"/>
              <a:gd name="connsiteX11" fmla="*/ 3451952 w 5838939"/>
              <a:gd name="connsiteY11" fmla="*/ 84462 h 124857"/>
              <a:gd name="connsiteX12" fmla="*/ 4524260 w 5838939"/>
              <a:gd name="connsiteY12" fmla="*/ 84462 h 124857"/>
              <a:gd name="connsiteX13" fmla="*/ 4524260 w 5838939"/>
              <a:gd name="connsiteY13" fmla="*/ 124857 h 124857"/>
              <a:gd name="connsiteX14" fmla="*/ 5838939 w 5838939"/>
              <a:gd name="connsiteY14" fmla="*/ 124857 h 12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38939" h="124857">
                <a:moveTo>
                  <a:pt x="0" y="0"/>
                </a:moveTo>
                <a:lnTo>
                  <a:pt x="1020896" y="0"/>
                </a:lnTo>
                <a:lnTo>
                  <a:pt x="1020896" y="25706"/>
                </a:lnTo>
                <a:lnTo>
                  <a:pt x="1557050" y="25706"/>
                </a:lnTo>
                <a:lnTo>
                  <a:pt x="1557050" y="29378"/>
                </a:lnTo>
                <a:lnTo>
                  <a:pt x="1883884" y="29378"/>
                </a:lnTo>
                <a:lnTo>
                  <a:pt x="1883884" y="29378"/>
                </a:lnTo>
                <a:lnTo>
                  <a:pt x="1883884" y="47739"/>
                </a:lnTo>
                <a:lnTo>
                  <a:pt x="2787267" y="47739"/>
                </a:lnTo>
                <a:lnTo>
                  <a:pt x="2787267" y="62429"/>
                </a:lnTo>
                <a:lnTo>
                  <a:pt x="3451952" y="62429"/>
                </a:lnTo>
                <a:lnTo>
                  <a:pt x="3451952" y="84462"/>
                </a:lnTo>
                <a:lnTo>
                  <a:pt x="4524260" y="84462"/>
                </a:lnTo>
                <a:lnTo>
                  <a:pt x="4524260" y="124857"/>
                </a:lnTo>
                <a:lnTo>
                  <a:pt x="5838939" y="12485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43B40742-0700-41FF-A96A-C81FC72CFB33}"/>
              </a:ext>
            </a:extLst>
          </p:cNvPr>
          <p:cNvSpPr>
            <a:spLocks noGrp="1"/>
          </p:cNvSpPr>
          <p:nvPr>
            <p:ph type="title"/>
          </p:nvPr>
        </p:nvSpPr>
        <p:spPr/>
        <p:txBody>
          <a:bodyPr/>
          <a:lstStyle/>
          <a:p>
            <a:r>
              <a:rPr lang="en-US" dirty="0"/>
              <a:t>Phase II ATEMPT: DFS in ITT Population</a:t>
            </a:r>
          </a:p>
        </p:txBody>
      </p:sp>
      <p:sp>
        <p:nvSpPr>
          <p:cNvPr id="7" name="Text Box 11">
            <a:extLst>
              <a:ext uri="{FF2B5EF4-FFF2-40B4-BE49-F238E27FC236}">
                <a16:creationId xmlns:a16="http://schemas.microsoft.com/office/drawing/2014/main" id="{84709827-BEED-4E91-A80B-7FC599107C1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Tolaney. SABCS 2019. Abstr GS1-05. 2. </a:t>
            </a:r>
            <a:r>
              <a:rPr lang="en-US" altLang="en-US" sz="1200" b="0" dirty="0">
                <a:solidFill>
                  <a:schemeClr val="bg2"/>
                </a:solidFill>
                <a:latin typeface="Calibri" panose="020F0502020204030204" pitchFamily="34" charset="0"/>
                <a:cs typeface="Calibri" panose="020F0502020204030204" pitchFamily="34" charset="0"/>
              </a:rPr>
              <a:t>Tolaney. JCO. 2019;37:1868.</a:t>
            </a:r>
          </a:p>
        </p:txBody>
      </p:sp>
      <p:grpSp>
        <p:nvGrpSpPr>
          <p:cNvPr id="8" name="Group 7">
            <a:extLst>
              <a:ext uri="{FF2B5EF4-FFF2-40B4-BE49-F238E27FC236}">
                <a16:creationId xmlns:a16="http://schemas.microsoft.com/office/drawing/2014/main" id="{6B7D2488-4BA4-4A20-B568-553E43F95E9C}"/>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70E31C10-B161-49A8-ABF1-D5B51866235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FE17F55B-1CC0-4838-85BA-3D72197804D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Group 3">
            <a:extLst>
              <a:ext uri="{FF2B5EF4-FFF2-40B4-BE49-F238E27FC236}">
                <a16:creationId xmlns:a16="http://schemas.microsoft.com/office/drawing/2014/main" id="{5B0C06E6-5C59-47EB-8671-64D2EAC3777D}"/>
              </a:ext>
            </a:extLst>
          </p:cNvPr>
          <p:cNvGraphicFramePr>
            <a:graphicFrameLocks/>
          </p:cNvGraphicFramePr>
          <p:nvPr>
            <p:extLst>
              <p:ext uri="{D42A27DB-BD31-4B8C-83A1-F6EECF244321}">
                <p14:modId xmlns:p14="http://schemas.microsoft.com/office/powerpoint/2010/main" val="776049572"/>
              </p:ext>
            </p:extLst>
          </p:nvPr>
        </p:nvGraphicFramePr>
        <p:xfrm>
          <a:off x="1386152" y="3673351"/>
          <a:ext cx="5432246" cy="670592"/>
        </p:xfrm>
        <a:graphic>
          <a:graphicData uri="http://schemas.openxmlformats.org/drawingml/2006/table">
            <a:tbl>
              <a:tblPr/>
              <a:tblGrid>
                <a:gridCol w="868873">
                  <a:extLst>
                    <a:ext uri="{9D8B030D-6E8A-4147-A177-3AD203B41FA5}">
                      <a16:colId xmlns:a16="http://schemas.microsoft.com/office/drawing/2014/main" val="20000"/>
                    </a:ext>
                  </a:extLst>
                </a:gridCol>
                <a:gridCol w="1086233">
                  <a:extLst>
                    <a:ext uri="{9D8B030D-6E8A-4147-A177-3AD203B41FA5}">
                      <a16:colId xmlns:a16="http://schemas.microsoft.com/office/drawing/2014/main" val="20001"/>
                    </a:ext>
                  </a:extLst>
                </a:gridCol>
                <a:gridCol w="1172530">
                  <a:extLst>
                    <a:ext uri="{9D8B030D-6E8A-4147-A177-3AD203B41FA5}">
                      <a16:colId xmlns:a16="http://schemas.microsoft.com/office/drawing/2014/main" val="2723647269"/>
                    </a:ext>
                  </a:extLst>
                </a:gridCol>
                <a:gridCol w="1232537">
                  <a:extLst>
                    <a:ext uri="{9D8B030D-6E8A-4147-A177-3AD203B41FA5}">
                      <a16:colId xmlns:a16="http://schemas.microsoft.com/office/drawing/2014/main" val="4082564038"/>
                    </a:ext>
                  </a:extLst>
                </a:gridCol>
                <a:gridCol w="107207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Calibri" panose="020F0502020204030204" pitchFamily="34" charset="0"/>
                        </a:rPr>
                        <a:t>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3-Yr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1"/>
                          </a:solidFill>
                          <a:effectLst/>
                          <a:latin typeface="Calibri" panose="020F0502020204030204" pitchFamily="34" charset="0"/>
                        </a:rPr>
                        <a:t>T-DM1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96.2-99.3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466761F7-DCF7-4383-BA29-1C43B062E1DD}"/>
              </a:ext>
            </a:extLst>
          </p:cNvPr>
          <p:cNvSpPr txBox="1"/>
          <p:nvPr/>
        </p:nvSpPr>
        <p:spPr bwMode="auto">
          <a:xfrm>
            <a:off x="1247192" y="4712367"/>
            <a:ext cx="5823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15" name="TextBox 14">
            <a:extLst>
              <a:ext uri="{FF2B5EF4-FFF2-40B4-BE49-F238E27FC236}">
                <a16:creationId xmlns:a16="http://schemas.microsoft.com/office/drawing/2014/main" id="{CC87FE5A-AE0A-4F76-89E3-756A78FD8822}"/>
              </a:ext>
            </a:extLst>
          </p:cNvPr>
          <p:cNvSpPr txBox="1"/>
          <p:nvPr/>
        </p:nvSpPr>
        <p:spPr bwMode="auto">
          <a:xfrm rot="16200000">
            <a:off x="-794472" y="2836527"/>
            <a:ext cx="27883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sp>
        <p:nvSpPr>
          <p:cNvPr id="13" name="object 24">
            <a:extLst>
              <a:ext uri="{FF2B5EF4-FFF2-40B4-BE49-F238E27FC236}">
                <a16:creationId xmlns:a16="http://schemas.microsoft.com/office/drawing/2014/main" id="{55DA03C4-0FDB-40BB-927B-DCBF00C6872D}"/>
              </a:ext>
            </a:extLst>
          </p:cNvPr>
          <p:cNvSpPr txBox="1"/>
          <p:nvPr/>
        </p:nvSpPr>
        <p:spPr>
          <a:xfrm>
            <a:off x="2155310" y="4543226"/>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object 25">
            <a:extLst>
              <a:ext uri="{FF2B5EF4-FFF2-40B4-BE49-F238E27FC236}">
                <a16:creationId xmlns:a16="http://schemas.microsoft.com/office/drawing/2014/main" id="{3A33F78D-5D3E-4EDC-AFA8-957ECC35E2C9}"/>
              </a:ext>
            </a:extLst>
          </p:cNvPr>
          <p:cNvSpPr txBox="1"/>
          <p:nvPr/>
        </p:nvSpPr>
        <p:spPr>
          <a:xfrm>
            <a:off x="2678680" y="4543226"/>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 name="object 20">
            <a:extLst>
              <a:ext uri="{FF2B5EF4-FFF2-40B4-BE49-F238E27FC236}">
                <a16:creationId xmlns:a16="http://schemas.microsoft.com/office/drawing/2014/main" id="{2AEFC95B-D40E-485A-9506-8BC8212495F0}"/>
              </a:ext>
            </a:extLst>
          </p:cNvPr>
          <p:cNvSpPr txBox="1"/>
          <p:nvPr/>
        </p:nvSpPr>
        <p:spPr>
          <a:xfrm>
            <a:off x="657375" y="3566459"/>
            <a:ext cx="462607" cy="276999"/>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25</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Freeform: Shape 17">
            <a:extLst>
              <a:ext uri="{FF2B5EF4-FFF2-40B4-BE49-F238E27FC236}">
                <a16:creationId xmlns:a16="http://schemas.microsoft.com/office/drawing/2014/main" id="{4DB662D2-D561-4843-A85A-47675B2FE527}"/>
              </a:ext>
            </a:extLst>
          </p:cNvPr>
          <p:cNvSpPr/>
          <p:nvPr/>
        </p:nvSpPr>
        <p:spPr bwMode="auto">
          <a:xfrm>
            <a:off x="1235560" y="1493309"/>
            <a:ext cx="5832781" cy="2910643"/>
          </a:xfrm>
          <a:custGeom>
            <a:avLst/>
            <a:gdLst>
              <a:gd name="connsiteX0" fmla="*/ 0 w 5153186"/>
              <a:gd name="connsiteY0" fmla="*/ 0 h 3804834"/>
              <a:gd name="connsiteX1" fmla="*/ 0 w 5153186"/>
              <a:gd name="connsiteY1" fmla="*/ 3804834 h 3804834"/>
              <a:gd name="connsiteX2" fmla="*/ 5153186 w 5153186"/>
              <a:gd name="connsiteY2" fmla="*/ 3804834 h 3804834"/>
            </a:gdLst>
            <a:ahLst/>
            <a:cxnLst>
              <a:cxn ang="0">
                <a:pos x="connsiteX0" y="connsiteY0"/>
              </a:cxn>
              <a:cxn ang="0">
                <a:pos x="connsiteX1" y="connsiteY1"/>
              </a:cxn>
              <a:cxn ang="0">
                <a:pos x="connsiteX2" y="connsiteY2"/>
              </a:cxn>
            </a:cxnLst>
            <a:rect l="l" t="t" r="r" b="b"/>
            <a:pathLst>
              <a:path w="5153186" h="3804834">
                <a:moveTo>
                  <a:pt x="0" y="0"/>
                </a:moveTo>
                <a:lnTo>
                  <a:pt x="0" y="3804834"/>
                </a:lnTo>
                <a:lnTo>
                  <a:pt x="5153186" y="380483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object 24">
            <a:extLst>
              <a:ext uri="{FF2B5EF4-FFF2-40B4-BE49-F238E27FC236}">
                <a16:creationId xmlns:a16="http://schemas.microsoft.com/office/drawing/2014/main" id="{A06B7EDE-2D09-4C96-BBE8-045FECF7FA06}"/>
              </a:ext>
            </a:extLst>
          </p:cNvPr>
          <p:cNvSpPr txBox="1"/>
          <p:nvPr/>
        </p:nvSpPr>
        <p:spPr>
          <a:xfrm>
            <a:off x="1193607" y="4534797"/>
            <a:ext cx="84030"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object 25">
            <a:extLst>
              <a:ext uri="{FF2B5EF4-FFF2-40B4-BE49-F238E27FC236}">
                <a16:creationId xmlns:a16="http://schemas.microsoft.com/office/drawing/2014/main" id="{69302D83-64AA-441C-A6B7-AA092913B052}"/>
              </a:ext>
            </a:extLst>
          </p:cNvPr>
          <p:cNvSpPr txBox="1"/>
          <p:nvPr/>
        </p:nvSpPr>
        <p:spPr>
          <a:xfrm>
            <a:off x="1719086" y="4543226"/>
            <a:ext cx="84030"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object 20">
            <a:extLst>
              <a:ext uri="{FF2B5EF4-FFF2-40B4-BE49-F238E27FC236}">
                <a16:creationId xmlns:a16="http://schemas.microsoft.com/office/drawing/2014/main" id="{00C7AD35-6355-4470-8FCE-4B6767715630}"/>
              </a:ext>
            </a:extLst>
          </p:cNvPr>
          <p:cNvSpPr txBox="1"/>
          <p:nvPr/>
        </p:nvSpPr>
        <p:spPr>
          <a:xfrm>
            <a:off x="531412" y="4251188"/>
            <a:ext cx="585171" cy="276999"/>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nvGrpSpPr>
          <p:cNvPr id="25" name="Group 24">
            <a:extLst>
              <a:ext uri="{FF2B5EF4-FFF2-40B4-BE49-F238E27FC236}">
                <a16:creationId xmlns:a16="http://schemas.microsoft.com/office/drawing/2014/main" id="{F45FC73F-43D4-43F6-8390-EC7A37560736}"/>
              </a:ext>
            </a:extLst>
          </p:cNvPr>
          <p:cNvGrpSpPr/>
          <p:nvPr/>
        </p:nvGrpSpPr>
        <p:grpSpPr>
          <a:xfrm>
            <a:off x="1162786" y="1664757"/>
            <a:ext cx="88524" cy="2739196"/>
            <a:chOff x="1370049" y="2615767"/>
            <a:chExt cx="86626" cy="2162608"/>
          </a:xfrm>
        </p:grpSpPr>
        <p:grpSp>
          <p:nvGrpSpPr>
            <p:cNvPr id="26" name="Group 25">
              <a:extLst>
                <a:ext uri="{FF2B5EF4-FFF2-40B4-BE49-F238E27FC236}">
                  <a16:creationId xmlns:a16="http://schemas.microsoft.com/office/drawing/2014/main" id="{65CA3493-8F39-4FBC-9D99-794BB2C986A9}"/>
                </a:ext>
              </a:extLst>
            </p:cNvPr>
            <p:cNvGrpSpPr/>
            <p:nvPr/>
          </p:nvGrpSpPr>
          <p:grpSpPr>
            <a:xfrm>
              <a:off x="1370049" y="3157537"/>
              <a:ext cx="84030" cy="1620838"/>
              <a:chOff x="3743773" y="1782947"/>
              <a:chExt cx="147234" cy="3631055"/>
            </a:xfrm>
          </p:grpSpPr>
          <p:cxnSp>
            <p:nvCxnSpPr>
              <p:cNvPr id="30" name="Straight Connector 29">
                <a:extLst>
                  <a:ext uri="{FF2B5EF4-FFF2-40B4-BE49-F238E27FC236}">
                    <a16:creationId xmlns:a16="http://schemas.microsoft.com/office/drawing/2014/main" id="{A44F0441-9B9E-42B2-84B5-ED096E1E6D3C}"/>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76CF0D9-FAB5-4454-A794-715BD145E13B}"/>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388C1CA-E428-4556-854F-A76F432F4534}"/>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5195E6D-D533-4866-AEA8-D746A4EFABB4}"/>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29" name="Straight Connector 28">
              <a:extLst>
                <a:ext uri="{FF2B5EF4-FFF2-40B4-BE49-F238E27FC236}">
                  <a16:creationId xmlns:a16="http://schemas.microsoft.com/office/drawing/2014/main" id="{5C12D9C0-20D9-433D-9297-47E874E9AF37}"/>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sp>
        <p:nvSpPr>
          <p:cNvPr id="34" name="object 20">
            <a:extLst>
              <a:ext uri="{FF2B5EF4-FFF2-40B4-BE49-F238E27FC236}">
                <a16:creationId xmlns:a16="http://schemas.microsoft.com/office/drawing/2014/main" id="{D32ADECA-63F4-426D-8DFA-AE33B2BE336B}"/>
              </a:ext>
            </a:extLst>
          </p:cNvPr>
          <p:cNvSpPr txBox="1"/>
          <p:nvPr/>
        </p:nvSpPr>
        <p:spPr>
          <a:xfrm>
            <a:off x="658096" y="1519492"/>
            <a:ext cx="449684" cy="276999"/>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r>
              <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5" name="object 20">
            <a:extLst>
              <a:ext uri="{FF2B5EF4-FFF2-40B4-BE49-F238E27FC236}">
                <a16:creationId xmlns:a16="http://schemas.microsoft.com/office/drawing/2014/main" id="{1A515A6E-9CCF-4581-9155-36813C755FE9}"/>
              </a:ext>
            </a:extLst>
          </p:cNvPr>
          <p:cNvSpPr txBox="1"/>
          <p:nvPr/>
        </p:nvSpPr>
        <p:spPr>
          <a:xfrm>
            <a:off x="581013" y="2890479"/>
            <a:ext cx="526046" cy="276999"/>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object 20">
            <a:extLst>
              <a:ext uri="{FF2B5EF4-FFF2-40B4-BE49-F238E27FC236}">
                <a16:creationId xmlns:a16="http://schemas.microsoft.com/office/drawing/2014/main" id="{CF9DBE00-FCB3-4179-A0E9-62D8710B5F12}"/>
              </a:ext>
            </a:extLst>
          </p:cNvPr>
          <p:cNvSpPr txBox="1"/>
          <p:nvPr/>
        </p:nvSpPr>
        <p:spPr>
          <a:xfrm>
            <a:off x="657375" y="2198996"/>
            <a:ext cx="449684" cy="276999"/>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75</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object 25">
            <a:extLst>
              <a:ext uri="{FF2B5EF4-FFF2-40B4-BE49-F238E27FC236}">
                <a16:creationId xmlns:a16="http://schemas.microsoft.com/office/drawing/2014/main" id="{1F92787C-D687-4B7C-B19C-B3A8F0B7D2D0}"/>
              </a:ext>
            </a:extLst>
          </p:cNvPr>
          <p:cNvSpPr txBox="1"/>
          <p:nvPr/>
        </p:nvSpPr>
        <p:spPr>
          <a:xfrm>
            <a:off x="3195766" y="4543226"/>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 name="object 24">
            <a:extLst>
              <a:ext uri="{FF2B5EF4-FFF2-40B4-BE49-F238E27FC236}">
                <a16:creationId xmlns:a16="http://schemas.microsoft.com/office/drawing/2014/main" id="{3F3B17F7-F0C9-4387-9674-C438ADC3B40B}"/>
              </a:ext>
            </a:extLst>
          </p:cNvPr>
          <p:cNvSpPr txBox="1"/>
          <p:nvPr/>
        </p:nvSpPr>
        <p:spPr>
          <a:xfrm>
            <a:off x="3211718"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367</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object 25">
            <a:extLst>
              <a:ext uri="{FF2B5EF4-FFF2-40B4-BE49-F238E27FC236}">
                <a16:creationId xmlns:a16="http://schemas.microsoft.com/office/drawing/2014/main" id="{3C077AB6-8E4E-43AB-A1C8-9FD254C21402}"/>
              </a:ext>
            </a:extLst>
          </p:cNvPr>
          <p:cNvSpPr txBox="1"/>
          <p:nvPr/>
        </p:nvSpPr>
        <p:spPr>
          <a:xfrm>
            <a:off x="4233166"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227</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 name="object 24">
            <a:extLst>
              <a:ext uri="{FF2B5EF4-FFF2-40B4-BE49-F238E27FC236}">
                <a16:creationId xmlns:a16="http://schemas.microsoft.com/office/drawing/2014/main" id="{8FDFF1CB-6824-4B92-88FE-EE250A7C16A3}"/>
              </a:ext>
            </a:extLst>
          </p:cNvPr>
          <p:cNvSpPr txBox="1"/>
          <p:nvPr/>
        </p:nvSpPr>
        <p:spPr>
          <a:xfrm>
            <a:off x="1076633" y="5108271"/>
            <a:ext cx="333410"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383</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 name="object 25">
            <a:extLst>
              <a:ext uri="{FF2B5EF4-FFF2-40B4-BE49-F238E27FC236}">
                <a16:creationId xmlns:a16="http://schemas.microsoft.com/office/drawing/2014/main" id="{8B6E7D76-C432-4603-85F4-D6E5BC548D21}"/>
              </a:ext>
            </a:extLst>
          </p:cNvPr>
          <p:cNvSpPr txBox="1"/>
          <p:nvPr/>
        </p:nvSpPr>
        <p:spPr>
          <a:xfrm>
            <a:off x="2135406"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object 24">
            <a:extLst>
              <a:ext uri="{FF2B5EF4-FFF2-40B4-BE49-F238E27FC236}">
                <a16:creationId xmlns:a16="http://schemas.microsoft.com/office/drawing/2014/main" id="{EE551C98-69C4-48C3-A7AC-AAD5EF4E474F}"/>
              </a:ext>
            </a:extLst>
          </p:cNvPr>
          <p:cNvSpPr txBox="1"/>
          <p:nvPr/>
        </p:nvSpPr>
        <p:spPr>
          <a:xfrm>
            <a:off x="2687278"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373</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 name="object 25">
            <a:extLst>
              <a:ext uri="{FF2B5EF4-FFF2-40B4-BE49-F238E27FC236}">
                <a16:creationId xmlns:a16="http://schemas.microsoft.com/office/drawing/2014/main" id="{655A496D-03AC-469E-9B10-45F07BE258F6}"/>
              </a:ext>
            </a:extLst>
          </p:cNvPr>
          <p:cNvSpPr txBox="1"/>
          <p:nvPr/>
        </p:nvSpPr>
        <p:spPr>
          <a:xfrm>
            <a:off x="3736158"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object 25">
            <a:extLst>
              <a:ext uri="{FF2B5EF4-FFF2-40B4-BE49-F238E27FC236}">
                <a16:creationId xmlns:a16="http://schemas.microsoft.com/office/drawing/2014/main" id="{E131A5D7-AF40-493C-8845-DEDD3536CD0D}"/>
              </a:ext>
            </a:extLst>
          </p:cNvPr>
          <p:cNvSpPr txBox="1"/>
          <p:nvPr/>
        </p:nvSpPr>
        <p:spPr>
          <a:xfrm>
            <a:off x="1583534"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381</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5" name="object 25">
            <a:extLst>
              <a:ext uri="{FF2B5EF4-FFF2-40B4-BE49-F238E27FC236}">
                <a16:creationId xmlns:a16="http://schemas.microsoft.com/office/drawing/2014/main" id="{AAEC535F-D3DB-4262-B24F-E8857FAEA03B}"/>
              </a:ext>
            </a:extLst>
          </p:cNvPr>
          <p:cNvSpPr txBox="1"/>
          <p:nvPr/>
        </p:nvSpPr>
        <p:spPr>
          <a:xfrm>
            <a:off x="4757606"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140</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47" name="Straight Connector 46">
            <a:extLst>
              <a:ext uri="{FF2B5EF4-FFF2-40B4-BE49-F238E27FC236}">
                <a16:creationId xmlns:a16="http://schemas.microsoft.com/office/drawing/2014/main" id="{37F41426-7A25-4411-AA5D-95932BD2BCFB}"/>
              </a:ext>
            </a:extLst>
          </p:cNvPr>
          <p:cNvCxnSpPr/>
          <p:nvPr/>
        </p:nvCxnSpPr>
        <p:spPr bwMode="auto">
          <a:xfrm>
            <a:off x="1365901" y="1619328"/>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5A3D2B6-D901-4B9E-A3B1-818548C06E23}"/>
              </a:ext>
            </a:extLst>
          </p:cNvPr>
          <p:cNvCxnSpPr/>
          <p:nvPr/>
        </p:nvCxnSpPr>
        <p:spPr bwMode="auto">
          <a:xfrm>
            <a:off x="1238387" y="1619328"/>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EDE37D3-8FEB-4473-AE2B-87D5A24272C5}"/>
              </a:ext>
            </a:extLst>
          </p:cNvPr>
          <p:cNvCxnSpPr/>
          <p:nvPr/>
        </p:nvCxnSpPr>
        <p:spPr bwMode="auto">
          <a:xfrm>
            <a:off x="1940870" y="162702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CEBA579-6324-4C3D-86DD-FCB8E7E95A3E}"/>
              </a:ext>
            </a:extLst>
          </p:cNvPr>
          <p:cNvCxnSpPr/>
          <p:nvPr/>
        </p:nvCxnSpPr>
        <p:spPr bwMode="auto">
          <a:xfrm>
            <a:off x="2281555" y="1653078"/>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F7361A6-89A2-4E3D-96A7-29B6E60D1950}"/>
              </a:ext>
            </a:extLst>
          </p:cNvPr>
          <p:cNvCxnSpPr/>
          <p:nvPr/>
        </p:nvCxnSpPr>
        <p:spPr bwMode="auto">
          <a:xfrm>
            <a:off x="2012682" y="162702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4779883-E908-430D-BE98-0462C18E5F4F}"/>
              </a:ext>
            </a:extLst>
          </p:cNvPr>
          <p:cNvCxnSpPr/>
          <p:nvPr/>
        </p:nvCxnSpPr>
        <p:spPr bwMode="auto">
          <a:xfrm>
            <a:off x="2779655" y="1653078"/>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C72F87F-FB93-46AA-9F96-8B9EEDE4D3A6}"/>
              </a:ext>
            </a:extLst>
          </p:cNvPr>
          <p:cNvCxnSpPr/>
          <p:nvPr/>
        </p:nvCxnSpPr>
        <p:spPr bwMode="auto">
          <a:xfrm>
            <a:off x="3229662"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9F794B1-8BEE-4F39-BF5B-3D3B5828DBE0}"/>
              </a:ext>
            </a:extLst>
          </p:cNvPr>
          <p:cNvCxnSpPr/>
          <p:nvPr/>
        </p:nvCxnSpPr>
        <p:spPr bwMode="auto">
          <a:xfrm>
            <a:off x="3150488"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232F404-DE8E-4805-98E2-874D4A84C798}"/>
              </a:ext>
            </a:extLst>
          </p:cNvPr>
          <p:cNvCxnSpPr/>
          <p:nvPr/>
        </p:nvCxnSpPr>
        <p:spPr bwMode="auto">
          <a:xfrm>
            <a:off x="3275603"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6F51DB7-C17A-4D0A-B712-8E5E963145AF}"/>
              </a:ext>
            </a:extLst>
          </p:cNvPr>
          <p:cNvCxnSpPr/>
          <p:nvPr/>
        </p:nvCxnSpPr>
        <p:spPr bwMode="auto">
          <a:xfrm>
            <a:off x="3402211"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9D75A5F-4BEE-449A-9430-AD958BEF278E}"/>
              </a:ext>
            </a:extLst>
          </p:cNvPr>
          <p:cNvCxnSpPr/>
          <p:nvPr/>
        </p:nvCxnSpPr>
        <p:spPr bwMode="auto">
          <a:xfrm>
            <a:off x="3535636"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626FEDF-C9EB-41E4-9A92-72120183BA9F}"/>
              </a:ext>
            </a:extLst>
          </p:cNvPr>
          <p:cNvCxnSpPr/>
          <p:nvPr/>
        </p:nvCxnSpPr>
        <p:spPr bwMode="auto">
          <a:xfrm>
            <a:off x="3503294"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E016739-1B26-421C-9860-AFABB0837D95}"/>
              </a:ext>
            </a:extLst>
          </p:cNvPr>
          <p:cNvCxnSpPr/>
          <p:nvPr/>
        </p:nvCxnSpPr>
        <p:spPr bwMode="auto">
          <a:xfrm>
            <a:off x="3639564"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1E474C1-863C-4C02-9C39-E7C973DE4106}"/>
              </a:ext>
            </a:extLst>
          </p:cNvPr>
          <p:cNvCxnSpPr/>
          <p:nvPr/>
        </p:nvCxnSpPr>
        <p:spPr bwMode="auto">
          <a:xfrm>
            <a:off x="3580868"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977AE43-DD19-40F9-BAAD-F314A4AC0F20}"/>
              </a:ext>
            </a:extLst>
          </p:cNvPr>
          <p:cNvCxnSpPr/>
          <p:nvPr/>
        </p:nvCxnSpPr>
        <p:spPr bwMode="auto">
          <a:xfrm>
            <a:off x="4097014" y="1679893"/>
            <a:ext cx="0" cy="90858"/>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62AED36-9F0D-4738-B256-36B306A37A09}"/>
              </a:ext>
            </a:extLst>
          </p:cNvPr>
          <p:cNvCxnSpPr/>
          <p:nvPr/>
        </p:nvCxnSpPr>
        <p:spPr bwMode="auto">
          <a:xfrm>
            <a:off x="4721513"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C432B09-DF0A-4D02-90B9-91B5E4155790}"/>
              </a:ext>
            </a:extLst>
          </p:cNvPr>
          <p:cNvCxnSpPr/>
          <p:nvPr/>
        </p:nvCxnSpPr>
        <p:spPr bwMode="auto">
          <a:xfrm>
            <a:off x="4145030" y="1679893"/>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ABF1FFF-0A11-4D81-A546-1B2EF5302570}"/>
              </a:ext>
            </a:extLst>
          </p:cNvPr>
          <p:cNvCxnSpPr/>
          <p:nvPr/>
        </p:nvCxnSpPr>
        <p:spPr bwMode="auto">
          <a:xfrm>
            <a:off x="4757398" y="1708296"/>
            <a:ext cx="0" cy="90858"/>
          </a:xfrm>
          <a:prstGeom prst="line">
            <a:avLst/>
          </a:prstGeom>
          <a:noFill/>
          <a:ln w="381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D1553A5-28A1-45B5-872B-217ECE3673D9}"/>
              </a:ext>
            </a:extLst>
          </p:cNvPr>
          <p:cNvCxnSpPr/>
          <p:nvPr/>
        </p:nvCxnSpPr>
        <p:spPr bwMode="auto">
          <a:xfrm>
            <a:off x="3717297"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BCA72B2-F03E-49FB-8EDC-23C6A5BC29DB}"/>
              </a:ext>
            </a:extLst>
          </p:cNvPr>
          <p:cNvCxnSpPr/>
          <p:nvPr/>
        </p:nvCxnSpPr>
        <p:spPr bwMode="auto">
          <a:xfrm>
            <a:off x="3675233" y="1665604"/>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DD0EC65-5E84-4A0B-BB2A-46492737AC8B}"/>
              </a:ext>
            </a:extLst>
          </p:cNvPr>
          <p:cNvCxnSpPr/>
          <p:nvPr/>
        </p:nvCxnSpPr>
        <p:spPr bwMode="auto">
          <a:xfrm>
            <a:off x="4233956" y="1676539"/>
            <a:ext cx="0" cy="90858"/>
          </a:xfrm>
          <a:prstGeom prst="line">
            <a:avLst/>
          </a:prstGeom>
          <a:noFill/>
          <a:ln w="3810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03595EF-D03E-47FC-BD2A-37EDCBCA8FA1}"/>
              </a:ext>
            </a:extLst>
          </p:cNvPr>
          <p:cNvCxnSpPr/>
          <p:nvPr/>
        </p:nvCxnSpPr>
        <p:spPr bwMode="auto">
          <a:xfrm>
            <a:off x="3858119" y="1665604"/>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BA0F2AF-4E16-45CA-B791-8133A34A1ECA}"/>
              </a:ext>
            </a:extLst>
          </p:cNvPr>
          <p:cNvCxnSpPr/>
          <p:nvPr/>
        </p:nvCxnSpPr>
        <p:spPr bwMode="auto">
          <a:xfrm>
            <a:off x="4800705"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D98B419-3896-40E5-8500-B31455BDC82B}"/>
              </a:ext>
            </a:extLst>
          </p:cNvPr>
          <p:cNvCxnSpPr/>
          <p:nvPr/>
        </p:nvCxnSpPr>
        <p:spPr bwMode="auto">
          <a:xfrm>
            <a:off x="4834453"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0CAD218-D89C-4307-8C89-6FC4622C9AB0}"/>
              </a:ext>
            </a:extLst>
          </p:cNvPr>
          <p:cNvCxnSpPr/>
          <p:nvPr/>
        </p:nvCxnSpPr>
        <p:spPr bwMode="auto">
          <a:xfrm>
            <a:off x="5127210"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8CADAC6-96C2-45D4-B42D-B4F8AB35D3E6}"/>
              </a:ext>
            </a:extLst>
          </p:cNvPr>
          <p:cNvCxnSpPr/>
          <p:nvPr/>
        </p:nvCxnSpPr>
        <p:spPr bwMode="auto">
          <a:xfrm>
            <a:off x="5056662"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CBB802E-2794-4509-BB9F-DE8AFE5C34CB}"/>
              </a:ext>
            </a:extLst>
          </p:cNvPr>
          <p:cNvCxnSpPr/>
          <p:nvPr/>
        </p:nvCxnSpPr>
        <p:spPr bwMode="auto">
          <a:xfrm>
            <a:off x="5236606"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EB1899C-C7DA-4F62-8D09-46544A6F1E1D}"/>
              </a:ext>
            </a:extLst>
          </p:cNvPr>
          <p:cNvCxnSpPr/>
          <p:nvPr/>
        </p:nvCxnSpPr>
        <p:spPr bwMode="auto">
          <a:xfrm>
            <a:off x="5556877"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1CC80A4-DBB8-4432-8988-F17AABACB690}"/>
              </a:ext>
            </a:extLst>
          </p:cNvPr>
          <p:cNvCxnSpPr/>
          <p:nvPr/>
        </p:nvCxnSpPr>
        <p:spPr bwMode="auto">
          <a:xfrm>
            <a:off x="5282245"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7661038-50BF-4D27-8EE1-2697D38D5C61}"/>
              </a:ext>
            </a:extLst>
          </p:cNvPr>
          <p:cNvCxnSpPr/>
          <p:nvPr/>
        </p:nvCxnSpPr>
        <p:spPr bwMode="auto">
          <a:xfrm>
            <a:off x="5338788" y="1708296"/>
            <a:ext cx="0" cy="90858"/>
          </a:xfrm>
          <a:prstGeom prst="line">
            <a:avLst/>
          </a:prstGeom>
          <a:noFill/>
          <a:ln w="381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0C84098-992E-4C7C-AE49-3EF1B7C97F43}"/>
              </a:ext>
            </a:extLst>
          </p:cNvPr>
          <p:cNvCxnSpPr/>
          <p:nvPr/>
        </p:nvCxnSpPr>
        <p:spPr bwMode="auto">
          <a:xfrm>
            <a:off x="5095734"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16F1EA9-00C1-4154-8A16-633238D56C70}"/>
              </a:ext>
            </a:extLst>
          </p:cNvPr>
          <p:cNvCxnSpPr/>
          <p:nvPr/>
        </p:nvCxnSpPr>
        <p:spPr bwMode="auto">
          <a:xfrm>
            <a:off x="5713408"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94618BE-8DD3-448C-AA72-D16A71FF3C11}"/>
              </a:ext>
            </a:extLst>
          </p:cNvPr>
          <p:cNvCxnSpPr/>
          <p:nvPr/>
        </p:nvCxnSpPr>
        <p:spPr bwMode="auto">
          <a:xfrm>
            <a:off x="5648760"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F6B2FC4-6C47-4EC5-BE67-903E361BF40E}"/>
              </a:ext>
            </a:extLst>
          </p:cNvPr>
          <p:cNvCxnSpPr/>
          <p:nvPr/>
        </p:nvCxnSpPr>
        <p:spPr bwMode="auto">
          <a:xfrm>
            <a:off x="5606491"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7D1984B-8CDF-4DD9-977A-71FB9498C8A6}"/>
              </a:ext>
            </a:extLst>
          </p:cNvPr>
          <p:cNvCxnSpPr/>
          <p:nvPr/>
        </p:nvCxnSpPr>
        <p:spPr bwMode="auto">
          <a:xfrm>
            <a:off x="5802092"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77025C7-BCEB-4B28-9341-9F43DF9CE991}"/>
              </a:ext>
            </a:extLst>
          </p:cNvPr>
          <p:cNvCxnSpPr/>
          <p:nvPr/>
        </p:nvCxnSpPr>
        <p:spPr bwMode="auto">
          <a:xfrm>
            <a:off x="5758278"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AEB8E28-7276-4B47-9E9F-C8187784431F}"/>
              </a:ext>
            </a:extLst>
          </p:cNvPr>
          <p:cNvCxnSpPr/>
          <p:nvPr/>
        </p:nvCxnSpPr>
        <p:spPr bwMode="auto">
          <a:xfrm>
            <a:off x="5845336"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E914AB4-644C-487E-AD80-4304376C4C4A}"/>
              </a:ext>
            </a:extLst>
          </p:cNvPr>
          <p:cNvCxnSpPr/>
          <p:nvPr/>
        </p:nvCxnSpPr>
        <p:spPr bwMode="auto">
          <a:xfrm>
            <a:off x="4946740"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3DD5971-6CFC-4145-ADE3-B4FDB4995837}"/>
              </a:ext>
            </a:extLst>
          </p:cNvPr>
          <p:cNvCxnSpPr/>
          <p:nvPr/>
        </p:nvCxnSpPr>
        <p:spPr bwMode="auto">
          <a:xfrm>
            <a:off x="3797728" y="1665604"/>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771C9F8-B206-46EB-A35D-9B8D13EC7B2B}"/>
              </a:ext>
            </a:extLst>
          </p:cNvPr>
          <p:cNvCxnSpPr/>
          <p:nvPr/>
        </p:nvCxnSpPr>
        <p:spPr bwMode="auto">
          <a:xfrm>
            <a:off x="5891353"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88372EC-2B81-42DB-A17D-2F53E366D244}"/>
              </a:ext>
            </a:extLst>
          </p:cNvPr>
          <p:cNvCxnSpPr/>
          <p:nvPr/>
        </p:nvCxnSpPr>
        <p:spPr bwMode="auto">
          <a:xfrm>
            <a:off x="4625600" y="1676539"/>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7F745DD-938B-4E5B-9AA7-3DEC4502C015}"/>
              </a:ext>
            </a:extLst>
          </p:cNvPr>
          <p:cNvCxnSpPr/>
          <p:nvPr/>
        </p:nvCxnSpPr>
        <p:spPr bwMode="auto">
          <a:xfrm>
            <a:off x="6128456"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23F69C1-4A9B-45BC-AE45-2FE58B868464}"/>
              </a:ext>
            </a:extLst>
          </p:cNvPr>
          <p:cNvCxnSpPr/>
          <p:nvPr/>
        </p:nvCxnSpPr>
        <p:spPr bwMode="auto">
          <a:xfrm>
            <a:off x="5951324"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AB0DD08-6C7B-411F-8985-4DE408880BA5}"/>
              </a:ext>
            </a:extLst>
          </p:cNvPr>
          <p:cNvCxnSpPr/>
          <p:nvPr/>
        </p:nvCxnSpPr>
        <p:spPr bwMode="auto">
          <a:xfrm>
            <a:off x="6090297"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36215D6-68A4-4EFD-979C-915516122CA0}"/>
              </a:ext>
            </a:extLst>
          </p:cNvPr>
          <p:cNvCxnSpPr/>
          <p:nvPr/>
        </p:nvCxnSpPr>
        <p:spPr bwMode="auto">
          <a:xfrm>
            <a:off x="4178805" y="1676539"/>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7D8C002-325A-4A0A-BD90-6CE856376E89}"/>
              </a:ext>
            </a:extLst>
          </p:cNvPr>
          <p:cNvCxnSpPr/>
          <p:nvPr/>
        </p:nvCxnSpPr>
        <p:spPr bwMode="auto">
          <a:xfrm>
            <a:off x="6187625"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6D357EB-C912-4741-A9AE-DF8AAC6EF214}"/>
              </a:ext>
            </a:extLst>
          </p:cNvPr>
          <p:cNvCxnSpPr/>
          <p:nvPr/>
        </p:nvCxnSpPr>
        <p:spPr bwMode="auto">
          <a:xfrm>
            <a:off x="5020848" y="1708296"/>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A3E773B-4769-47A0-A742-C8ED8356D380}"/>
              </a:ext>
            </a:extLst>
          </p:cNvPr>
          <p:cNvCxnSpPr/>
          <p:nvPr/>
        </p:nvCxnSpPr>
        <p:spPr bwMode="auto">
          <a:xfrm>
            <a:off x="4685870" y="1676539"/>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866AB7C-4021-4167-8A10-F23C8F0072A8}"/>
              </a:ext>
            </a:extLst>
          </p:cNvPr>
          <p:cNvCxnSpPr/>
          <p:nvPr/>
        </p:nvCxnSpPr>
        <p:spPr bwMode="auto">
          <a:xfrm>
            <a:off x="6442469"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E4B02EF-B2BC-403B-9AB2-85DB8E8B09E7}"/>
              </a:ext>
            </a:extLst>
          </p:cNvPr>
          <p:cNvCxnSpPr/>
          <p:nvPr/>
        </p:nvCxnSpPr>
        <p:spPr bwMode="auto">
          <a:xfrm>
            <a:off x="6244339"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7318A92-4497-4224-A606-95DE4CA2A886}"/>
              </a:ext>
            </a:extLst>
          </p:cNvPr>
          <p:cNvCxnSpPr/>
          <p:nvPr/>
        </p:nvCxnSpPr>
        <p:spPr bwMode="auto">
          <a:xfrm>
            <a:off x="6208831"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AC64F95-CC7F-4C07-870A-CA4CE2A46D00}"/>
              </a:ext>
            </a:extLst>
          </p:cNvPr>
          <p:cNvCxnSpPr/>
          <p:nvPr/>
        </p:nvCxnSpPr>
        <p:spPr bwMode="auto">
          <a:xfrm>
            <a:off x="6304173"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B5C3D216-1242-4EF8-9C82-A01590BA8615}"/>
              </a:ext>
            </a:extLst>
          </p:cNvPr>
          <p:cNvCxnSpPr/>
          <p:nvPr/>
        </p:nvCxnSpPr>
        <p:spPr bwMode="auto">
          <a:xfrm>
            <a:off x="6493608"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6B32AB1-4D58-47EA-AF31-88E9EA8FF02F}"/>
              </a:ext>
            </a:extLst>
          </p:cNvPr>
          <p:cNvCxnSpPr/>
          <p:nvPr/>
        </p:nvCxnSpPr>
        <p:spPr bwMode="auto">
          <a:xfrm>
            <a:off x="4486387" y="1676539"/>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28838CA-B187-49F1-A55B-10C419D853F4}"/>
              </a:ext>
            </a:extLst>
          </p:cNvPr>
          <p:cNvCxnSpPr/>
          <p:nvPr/>
        </p:nvCxnSpPr>
        <p:spPr bwMode="auto">
          <a:xfrm>
            <a:off x="6572247"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516EFCB-B191-4FAB-B506-D0BFA2F7D1A4}"/>
              </a:ext>
            </a:extLst>
          </p:cNvPr>
          <p:cNvCxnSpPr/>
          <p:nvPr/>
        </p:nvCxnSpPr>
        <p:spPr bwMode="auto">
          <a:xfrm>
            <a:off x="6535907"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6A4DF72-71B5-471F-97B4-03C63659B5A4}"/>
              </a:ext>
            </a:extLst>
          </p:cNvPr>
          <p:cNvCxnSpPr/>
          <p:nvPr/>
        </p:nvCxnSpPr>
        <p:spPr bwMode="auto">
          <a:xfrm>
            <a:off x="6635787"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A841FFF-B88D-40A5-AC58-5E783B9898D8}"/>
              </a:ext>
            </a:extLst>
          </p:cNvPr>
          <p:cNvCxnSpPr/>
          <p:nvPr/>
        </p:nvCxnSpPr>
        <p:spPr bwMode="auto">
          <a:xfrm>
            <a:off x="6682617"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F293591-310E-454C-9422-B3954E149F81}"/>
              </a:ext>
            </a:extLst>
          </p:cNvPr>
          <p:cNvCxnSpPr/>
          <p:nvPr/>
        </p:nvCxnSpPr>
        <p:spPr bwMode="auto">
          <a:xfrm>
            <a:off x="4520311" y="1676539"/>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47028CD-052B-4E48-9732-C09C4BA96CC0}"/>
              </a:ext>
            </a:extLst>
          </p:cNvPr>
          <p:cNvCxnSpPr/>
          <p:nvPr/>
        </p:nvCxnSpPr>
        <p:spPr bwMode="auto">
          <a:xfrm>
            <a:off x="6722754"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C93E01-1C4D-4B94-8924-4AD65EA3303E}"/>
              </a:ext>
            </a:extLst>
          </p:cNvPr>
          <p:cNvCxnSpPr/>
          <p:nvPr/>
        </p:nvCxnSpPr>
        <p:spPr bwMode="auto">
          <a:xfrm>
            <a:off x="6993322" y="1745362"/>
            <a:ext cx="0" cy="90858"/>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4698D91-98F2-4342-B701-CEE9EE53D377}"/>
              </a:ext>
            </a:extLst>
          </p:cNvPr>
          <p:cNvCxnSpPr/>
          <p:nvPr/>
        </p:nvCxnSpPr>
        <p:spPr bwMode="auto">
          <a:xfrm>
            <a:off x="6961966" y="1745362"/>
            <a:ext cx="0" cy="90858"/>
          </a:xfrm>
          <a:prstGeom prst="line">
            <a:avLst/>
          </a:prstGeom>
          <a:noFill/>
          <a:ln w="28575" cap="flat" cmpd="sng" algn="ctr">
            <a:solidFill>
              <a:schemeClr val="accent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3C3D4E45-0402-4BE1-87F6-01DF24DF4E3C}"/>
              </a:ext>
            </a:extLst>
          </p:cNvPr>
          <p:cNvGrpSpPr/>
          <p:nvPr/>
        </p:nvGrpSpPr>
        <p:grpSpPr>
          <a:xfrm>
            <a:off x="1238387" y="4406221"/>
            <a:ext cx="5829957" cy="69415"/>
            <a:chOff x="1552712" y="4637441"/>
            <a:chExt cx="5829957" cy="69415"/>
          </a:xfrm>
        </p:grpSpPr>
        <p:grpSp>
          <p:nvGrpSpPr>
            <p:cNvPr id="109" name="Group 108">
              <a:extLst>
                <a:ext uri="{FF2B5EF4-FFF2-40B4-BE49-F238E27FC236}">
                  <a16:creationId xmlns:a16="http://schemas.microsoft.com/office/drawing/2014/main" id="{06C0FCE9-DE26-480F-A706-A9A62D123FE4}"/>
                </a:ext>
              </a:extLst>
            </p:cNvPr>
            <p:cNvGrpSpPr/>
            <p:nvPr/>
          </p:nvGrpSpPr>
          <p:grpSpPr>
            <a:xfrm rot="5400000">
              <a:off x="2577953" y="3612200"/>
              <a:ext cx="68307" cy="2118789"/>
              <a:chOff x="1370049" y="2615767"/>
              <a:chExt cx="86626" cy="2162608"/>
            </a:xfrm>
          </p:grpSpPr>
          <p:grpSp>
            <p:nvGrpSpPr>
              <p:cNvPr id="110" name="Group 109">
                <a:extLst>
                  <a:ext uri="{FF2B5EF4-FFF2-40B4-BE49-F238E27FC236}">
                    <a16:creationId xmlns:a16="http://schemas.microsoft.com/office/drawing/2014/main" id="{5EA26D9F-BD94-469C-8D5F-336F40323BCD}"/>
                  </a:ext>
                </a:extLst>
              </p:cNvPr>
              <p:cNvGrpSpPr/>
              <p:nvPr/>
            </p:nvGrpSpPr>
            <p:grpSpPr>
              <a:xfrm>
                <a:off x="1370049" y="3157537"/>
                <a:ext cx="84030" cy="1620838"/>
                <a:chOff x="3743773" y="1782947"/>
                <a:chExt cx="147234" cy="3631055"/>
              </a:xfrm>
            </p:grpSpPr>
            <p:cxnSp>
              <p:nvCxnSpPr>
                <p:cNvPr id="112" name="Straight Connector 111">
                  <a:extLst>
                    <a:ext uri="{FF2B5EF4-FFF2-40B4-BE49-F238E27FC236}">
                      <a16:creationId xmlns:a16="http://schemas.microsoft.com/office/drawing/2014/main" id="{B9978E33-5E1B-4A9C-A272-D80342032F07}"/>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7CF0129-6FA0-4CA7-9F6C-722E8310EECA}"/>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3D749A7-73AE-4DCF-A9D3-181CC89F8FC9}"/>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65AE82E-5809-4099-8653-DAF47C4C8363}"/>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1" name="Straight Connector 110">
                <a:extLst>
                  <a:ext uri="{FF2B5EF4-FFF2-40B4-BE49-F238E27FC236}">
                    <a16:creationId xmlns:a16="http://schemas.microsoft.com/office/drawing/2014/main" id="{08C20CEE-A106-40C2-9909-17741AF764AC}"/>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BC0788CB-2BDD-4DB3-A7D7-114D34B82F0B}"/>
                </a:ext>
              </a:extLst>
            </p:cNvPr>
            <p:cNvGrpSpPr/>
            <p:nvPr/>
          </p:nvGrpSpPr>
          <p:grpSpPr>
            <a:xfrm rot="5400000">
              <a:off x="5227535" y="3613308"/>
              <a:ext cx="68307" cy="2118789"/>
              <a:chOff x="1370049" y="2615767"/>
              <a:chExt cx="86626" cy="2162608"/>
            </a:xfrm>
          </p:grpSpPr>
          <p:grpSp>
            <p:nvGrpSpPr>
              <p:cNvPr id="117" name="Group 116">
                <a:extLst>
                  <a:ext uri="{FF2B5EF4-FFF2-40B4-BE49-F238E27FC236}">
                    <a16:creationId xmlns:a16="http://schemas.microsoft.com/office/drawing/2014/main" id="{BA78B4A9-0635-40E9-A185-85552F4138C2}"/>
                  </a:ext>
                </a:extLst>
              </p:cNvPr>
              <p:cNvGrpSpPr/>
              <p:nvPr/>
            </p:nvGrpSpPr>
            <p:grpSpPr>
              <a:xfrm>
                <a:off x="1370049" y="3157537"/>
                <a:ext cx="84030" cy="1620838"/>
                <a:chOff x="3743773" y="1782947"/>
                <a:chExt cx="147234" cy="3631055"/>
              </a:xfrm>
            </p:grpSpPr>
            <p:cxnSp>
              <p:nvCxnSpPr>
                <p:cNvPr id="119" name="Straight Connector 118">
                  <a:extLst>
                    <a:ext uri="{FF2B5EF4-FFF2-40B4-BE49-F238E27FC236}">
                      <a16:creationId xmlns:a16="http://schemas.microsoft.com/office/drawing/2014/main" id="{4934BE4E-26C0-40D2-88E9-9A007E5EBE0F}"/>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7854EA0-A2CB-4AEA-BA16-68F7B630CB61}"/>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B271DAA-FAAB-45D5-ABEB-B47BD73CACFA}"/>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0C15D8B-000E-426E-99A3-9D19111FD87B}"/>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8" name="Straight Connector 117">
                <a:extLst>
                  <a:ext uri="{FF2B5EF4-FFF2-40B4-BE49-F238E27FC236}">
                    <a16:creationId xmlns:a16="http://schemas.microsoft.com/office/drawing/2014/main" id="{6937169A-A309-4975-90F3-554E4997BE67}"/>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85019A0B-5F46-4605-8676-DE2FD0E40DE6}"/>
                </a:ext>
              </a:extLst>
            </p:cNvPr>
            <p:cNvGrpSpPr/>
            <p:nvPr/>
          </p:nvGrpSpPr>
          <p:grpSpPr>
            <a:xfrm>
              <a:off x="6851876" y="4638549"/>
              <a:ext cx="530793" cy="68307"/>
              <a:chOff x="5942690" y="4790949"/>
              <a:chExt cx="530793" cy="68307"/>
            </a:xfrm>
          </p:grpSpPr>
          <p:cxnSp>
            <p:nvCxnSpPr>
              <p:cNvPr id="123" name="Straight Connector 122">
                <a:extLst>
                  <a:ext uri="{FF2B5EF4-FFF2-40B4-BE49-F238E27FC236}">
                    <a16:creationId xmlns:a16="http://schemas.microsoft.com/office/drawing/2014/main" id="{76A12962-7622-4DD9-927D-0DE5B3071090}"/>
                  </a:ext>
                </a:extLst>
              </p:cNvPr>
              <p:cNvCxnSpPr/>
              <p:nvPr/>
            </p:nvCxnSpPr>
            <p:spPr bwMode="auto">
              <a:xfrm rot="5400000">
                <a:off x="5909560" y="4824079"/>
                <a:ext cx="6626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14A4126-0687-4A22-AEC9-3C1CB6EBEDD4}"/>
                  </a:ext>
                </a:extLst>
              </p:cNvPr>
              <p:cNvCxnSpPr/>
              <p:nvPr/>
            </p:nvCxnSpPr>
            <p:spPr bwMode="auto">
              <a:xfrm rot="5400000">
                <a:off x="6440353" y="4826126"/>
                <a:ext cx="662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5" name="object 24">
            <a:extLst>
              <a:ext uri="{FF2B5EF4-FFF2-40B4-BE49-F238E27FC236}">
                <a16:creationId xmlns:a16="http://schemas.microsoft.com/office/drawing/2014/main" id="{8ECE0C8D-58F2-43A1-AEAB-8C86E0B12A9A}"/>
              </a:ext>
            </a:extLst>
          </p:cNvPr>
          <p:cNvSpPr txBox="1"/>
          <p:nvPr/>
        </p:nvSpPr>
        <p:spPr>
          <a:xfrm>
            <a:off x="3746176" y="4538592"/>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object 25">
            <a:extLst>
              <a:ext uri="{FF2B5EF4-FFF2-40B4-BE49-F238E27FC236}">
                <a16:creationId xmlns:a16="http://schemas.microsoft.com/office/drawing/2014/main" id="{9933FE6B-9862-40E4-AA84-D59CE2BD80C6}"/>
              </a:ext>
            </a:extLst>
          </p:cNvPr>
          <p:cNvSpPr txBox="1"/>
          <p:nvPr/>
        </p:nvSpPr>
        <p:spPr>
          <a:xfrm>
            <a:off x="4269546" y="4538592"/>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object 25">
            <a:extLst>
              <a:ext uri="{FF2B5EF4-FFF2-40B4-BE49-F238E27FC236}">
                <a16:creationId xmlns:a16="http://schemas.microsoft.com/office/drawing/2014/main" id="{9BAE1C99-2F46-4609-BD72-070A49D7FC80}"/>
              </a:ext>
            </a:extLst>
          </p:cNvPr>
          <p:cNvSpPr txBox="1"/>
          <p:nvPr/>
        </p:nvSpPr>
        <p:spPr>
          <a:xfrm>
            <a:off x="4786632" y="4538592"/>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8" name="object 25">
            <a:extLst>
              <a:ext uri="{FF2B5EF4-FFF2-40B4-BE49-F238E27FC236}">
                <a16:creationId xmlns:a16="http://schemas.microsoft.com/office/drawing/2014/main" id="{E6B6606C-B46C-4E63-91B6-3BC01A30869D}"/>
              </a:ext>
            </a:extLst>
          </p:cNvPr>
          <p:cNvSpPr txBox="1"/>
          <p:nvPr/>
        </p:nvSpPr>
        <p:spPr>
          <a:xfrm>
            <a:off x="5322810" y="4532958"/>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object 24">
            <a:extLst>
              <a:ext uri="{FF2B5EF4-FFF2-40B4-BE49-F238E27FC236}">
                <a16:creationId xmlns:a16="http://schemas.microsoft.com/office/drawing/2014/main" id="{B028036A-DBBE-461D-ACC3-43C07446F707}"/>
              </a:ext>
            </a:extLst>
          </p:cNvPr>
          <p:cNvSpPr txBox="1"/>
          <p:nvPr/>
        </p:nvSpPr>
        <p:spPr>
          <a:xfrm>
            <a:off x="5873220" y="4528324"/>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object 25">
            <a:extLst>
              <a:ext uri="{FF2B5EF4-FFF2-40B4-BE49-F238E27FC236}">
                <a16:creationId xmlns:a16="http://schemas.microsoft.com/office/drawing/2014/main" id="{0F59D0E1-84D3-4A78-9B79-6D687749AC64}"/>
              </a:ext>
            </a:extLst>
          </p:cNvPr>
          <p:cNvSpPr txBox="1"/>
          <p:nvPr/>
        </p:nvSpPr>
        <p:spPr>
          <a:xfrm>
            <a:off x="6396590" y="4528324"/>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object 25">
            <a:extLst>
              <a:ext uri="{FF2B5EF4-FFF2-40B4-BE49-F238E27FC236}">
                <a16:creationId xmlns:a16="http://schemas.microsoft.com/office/drawing/2014/main" id="{A69CE486-6BE5-4932-88F9-8F3BF22B6F09}"/>
              </a:ext>
            </a:extLst>
          </p:cNvPr>
          <p:cNvSpPr txBox="1"/>
          <p:nvPr/>
        </p:nvSpPr>
        <p:spPr>
          <a:xfrm>
            <a:off x="6913676" y="4528324"/>
            <a:ext cx="293371" cy="205184"/>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66</a:t>
            </a:r>
            <a:endParaRPr kumimoji="0"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4" name="object 24">
            <a:extLst>
              <a:ext uri="{FF2B5EF4-FFF2-40B4-BE49-F238E27FC236}">
                <a16:creationId xmlns:a16="http://schemas.microsoft.com/office/drawing/2014/main" id="{2CFC8DF1-F870-467E-B281-A8EE6B3F1E63}"/>
              </a:ext>
            </a:extLst>
          </p:cNvPr>
          <p:cNvSpPr txBox="1"/>
          <p:nvPr/>
        </p:nvSpPr>
        <p:spPr>
          <a:xfrm>
            <a:off x="5356190" y="5108271"/>
            <a:ext cx="333410"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object 25">
            <a:extLst>
              <a:ext uri="{FF2B5EF4-FFF2-40B4-BE49-F238E27FC236}">
                <a16:creationId xmlns:a16="http://schemas.microsoft.com/office/drawing/2014/main" id="{36060814-E40A-444A-B5CB-6975C4BEACD6}"/>
              </a:ext>
            </a:extLst>
          </p:cNvPr>
          <p:cNvSpPr txBox="1"/>
          <p:nvPr/>
        </p:nvSpPr>
        <p:spPr>
          <a:xfrm>
            <a:off x="6348435"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object 24">
            <a:extLst>
              <a:ext uri="{FF2B5EF4-FFF2-40B4-BE49-F238E27FC236}">
                <a16:creationId xmlns:a16="http://schemas.microsoft.com/office/drawing/2014/main" id="{096EEC50-D12C-458A-94F6-23439BA578E0}"/>
              </a:ext>
            </a:extLst>
          </p:cNvPr>
          <p:cNvSpPr txBox="1"/>
          <p:nvPr/>
        </p:nvSpPr>
        <p:spPr>
          <a:xfrm>
            <a:off x="6869694" y="5106105"/>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8" name="object 25">
            <a:extLst>
              <a:ext uri="{FF2B5EF4-FFF2-40B4-BE49-F238E27FC236}">
                <a16:creationId xmlns:a16="http://schemas.microsoft.com/office/drawing/2014/main" id="{3CDC1D86-A4FC-4AF3-99E0-3B5115B014DC}"/>
              </a:ext>
            </a:extLst>
          </p:cNvPr>
          <p:cNvSpPr txBox="1"/>
          <p:nvPr/>
        </p:nvSpPr>
        <p:spPr>
          <a:xfrm>
            <a:off x="5847275" y="5108271"/>
            <a:ext cx="389205"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40" name="Straight Connector 139">
            <a:extLst>
              <a:ext uri="{FF2B5EF4-FFF2-40B4-BE49-F238E27FC236}">
                <a16:creationId xmlns:a16="http://schemas.microsoft.com/office/drawing/2014/main" id="{1867D5AC-F461-4189-BD9F-97B513633B83}"/>
              </a:ext>
            </a:extLst>
          </p:cNvPr>
          <p:cNvCxnSpPr/>
          <p:nvPr/>
        </p:nvCxnSpPr>
        <p:spPr bwMode="auto">
          <a:xfrm>
            <a:off x="3913554" y="1679893"/>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740A048-FFE0-4FC7-9D6A-B2812E0FA105}"/>
              </a:ext>
            </a:extLst>
          </p:cNvPr>
          <p:cNvCxnSpPr/>
          <p:nvPr/>
        </p:nvCxnSpPr>
        <p:spPr bwMode="auto">
          <a:xfrm>
            <a:off x="3968240" y="1679893"/>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C3C539E-8094-479E-9E7B-A3DCF070D730}"/>
              </a:ext>
            </a:extLst>
          </p:cNvPr>
          <p:cNvCxnSpPr/>
          <p:nvPr/>
        </p:nvCxnSpPr>
        <p:spPr bwMode="auto">
          <a:xfrm>
            <a:off x="4012557" y="1679893"/>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222075F-F250-4021-B76C-E246CDF8BA39}"/>
              </a:ext>
            </a:extLst>
          </p:cNvPr>
          <p:cNvCxnSpPr/>
          <p:nvPr/>
        </p:nvCxnSpPr>
        <p:spPr bwMode="auto">
          <a:xfrm>
            <a:off x="4337337" y="1676539"/>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99BF84D-7B9E-445D-8411-E72AB1DF26C0}"/>
              </a:ext>
            </a:extLst>
          </p:cNvPr>
          <p:cNvCxnSpPr/>
          <p:nvPr/>
        </p:nvCxnSpPr>
        <p:spPr bwMode="auto">
          <a:xfrm>
            <a:off x="4396732" y="1676539"/>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6A74BF0-328A-4826-A028-59F7BFCCBF02}"/>
              </a:ext>
            </a:extLst>
          </p:cNvPr>
          <p:cNvCxnSpPr/>
          <p:nvPr/>
        </p:nvCxnSpPr>
        <p:spPr bwMode="auto">
          <a:xfrm>
            <a:off x="4447506" y="1676539"/>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5194709-D763-4636-B1C4-9F2959BAD364}"/>
              </a:ext>
            </a:extLst>
          </p:cNvPr>
          <p:cNvCxnSpPr/>
          <p:nvPr/>
        </p:nvCxnSpPr>
        <p:spPr bwMode="auto">
          <a:xfrm>
            <a:off x="4572667" y="1676539"/>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77139C6-E5E2-4BCC-9521-E585127786AE}"/>
              </a:ext>
            </a:extLst>
          </p:cNvPr>
          <p:cNvCxnSpPr/>
          <p:nvPr/>
        </p:nvCxnSpPr>
        <p:spPr bwMode="auto">
          <a:xfrm>
            <a:off x="4894327" y="1708296"/>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A9D5583-524D-4885-B042-CA2955546F83}"/>
              </a:ext>
            </a:extLst>
          </p:cNvPr>
          <p:cNvCxnSpPr/>
          <p:nvPr/>
        </p:nvCxnSpPr>
        <p:spPr bwMode="auto">
          <a:xfrm>
            <a:off x="5385776" y="1708296"/>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CCF82E4-BC5C-40E3-B3B8-9CF514929B8C}"/>
              </a:ext>
            </a:extLst>
          </p:cNvPr>
          <p:cNvCxnSpPr/>
          <p:nvPr/>
        </p:nvCxnSpPr>
        <p:spPr bwMode="auto">
          <a:xfrm>
            <a:off x="5442696" y="1708296"/>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DD8612F-B45C-4C47-B8E6-8B5D5CB229B4}"/>
              </a:ext>
            </a:extLst>
          </p:cNvPr>
          <p:cNvCxnSpPr/>
          <p:nvPr/>
        </p:nvCxnSpPr>
        <p:spPr bwMode="auto">
          <a:xfrm>
            <a:off x="5506962" y="1708296"/>
            <a:ext cx="0" cy="90858"/>
          </a:xfrm>
          <a:prstGeom prst="line">
            <a:avLst/>
          </a:prstGeom>
          <a:noFill/>
          <a:ln w="571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82AC094-B314-4095-943C-2277FB57D24E}"/>
              </a:ext>
            </a:extLst>
          </p:cNvPr>
          <p:cNvCxnSpPr/>
          <p:nvPr/>
        </p:nvCxnSpPr>
        <p:spPr bwMode="auto">
          <a:xfrm>
            <a:off x="6364440" y="1745362"/>
            <a:ext cx="0" cy="90858"/>
          </a:xfrm>
          <a:prstGeom prst="line">
            <a:avLst/>
          </a:prstGeom>
          <a:noFill/>
          <a:ln w="57150" cap="flat" cmpd="sng" algn="ctr">
            <a:solidFill>
              <a:schemeClr val="accent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2F3A818F-49BC-409F-923B-DE641E9A7B13}"/>
              </a:ext>
            </a:extLst>
          </p:cNvPr>
          <p:cNvSpPr txBox="1"/>
          <p:nvPr/>
        </p:nvSpPr>
        <p:spPr bwMode="auto">
          <a:xfrm>
            <a:off x="106573" y="4725225"/>
            <a:ext cx="27192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endParaRPr lang="en-US" sz="1600" dirty="0">
              <a:solidFill>
                <a:schemeClr val="accent3"/>
              </a:solidFill>
              <a:latin typeface="Calibri" panose="020F0502020204030204" pitchFamily="34" charset="0"/>
            </a:endParaRPr>
          </a:p>
        </p:txBody>
      </p:sp>
      <p:graphicFrame>
        <p:nvGraphicFramePr>
          <p:cNvPr id="266" name="Group 3">
            <a:extLst>
              <a:ext uri="{FF2B5EF4-FFF2-40B4-BE49-F238E27FC236}">
                <a16:creationId xmlns:a16="http://schemas.microsoft.com/office/drawing/2014/main" id="{21B6A86E-C911-442B-A99C-4737B0A86D96}"/>
              </a:ext>
            </a:extLst>
          </p:cNvPr>
          <p:cNvGraphicFramePr>
            <a:graphicFrameLocks/>
          </p:cNvGraphicFramePr>
          <p:nvPr>
            <p:extLst>
              <p:ext uri="{D42A27DB-BD31-4B8C-83A1-F6EECF244321}">
                <p14:modId xmlns:p14="http://schemas.microsoft.com/office/powerpoint/2010/main" val="1075993918"/>
              </p:ext>
            </p:extLst>
          </p:nvPr>
        </p:nvGraphicFramePr>
        <p:xfrm>
          <a:off x="7427281" y="1619328"/>
          <a:ext cx="4329716" cy="1127808"/>
        </p:xfrm>
        <a:graphic>
          <a:graphicData uri="http://schemas.openxmlformats.org/drawingml/2006/table">
            <a:tbl>
              <a:tblPr/>
              <a:tblGrid>
                <a:gridCol w="2416912">
                  <a:extLst>
                    <a:ext uri="{9D8B030D-6E8A-4147-A177-3AD203B41FA5}">
                      <a16:colId xmlns:a16="http://schemas.microsoft.com/office/drawing/2014/main" val="20000"/>
                    </a:ext>
                  </a:extLst>
                </a:gridCol>
                <a:gridCol w="880533">
                  <a:extLst>
                    <a:ext uri="{9D8B030D-6E8A-4147-A177-3AD203B41FA5}">
                      <a16:colId xmlns:a16="http://schemas.microsoft.com/office/drawing/2014/main" val="2723647269"/>
                    </a:ext>
                  </a:extLst>
                </a:gridCol>
                <a:gridCol w="1032271">
                  <a:extLst>
                    <a:ext uri="{9D8B030D-6E8A-4147-A177-3AD203B41FA5}">
                      <a16:colId xmlns:a16="http://schemas.microsoft.com/office/drawing/2014/main" val="4082564038"/>
                    </a:ext>
                  </a:extLst>
                </a:gridCol>
              </a:tblGrid>
              <a:tr h="2671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DFS by Tumor Size in T-DM1 Arm,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3-Yr DFS,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571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1 (n = 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71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1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267" name="Group 32">
            <a:extLst>
              <a:ext uri="{FF2B5EF4-FFF2-40B4-BE49-F238E27FC236}">
                <a16:creationId xmlns:a16="http://schemas.microsoft.com/office/drawing/2014/main" id="{85FA5AE9-BF23-4205-9BA4-14CD6ADB5A9C}"/>
              </a:ext>
            </a:extLst>
          </p:cNvPr>
          <p:cNvGraphicFramePr>
            <a:graphicFrameLocks noGrp="1"/>
          </p:cNvGraphicFramePr>
          <p:nvPr>
            <p:extLst>
              <p:ext uri="{D42A27DB-BD31-4B8C-83A1-F6EECF244321}">
                <p14:modId xmlns:p14="http://schemas.microsoft.com/office/powerpoint/2010/main" val="759616127"/>
              </p:ext>
            </p:extLst>
          </p:nvPr>
        </p:nvGraphicFramePr>
        <p:xfrm>
          <a:off x="7428443" y="2803859"/>
          <a:ext cx="4335597" cy="3055716"/>
        </p:xfrm>
        <a:graphic>
          <a:graphicData uri="http://schemas.openxmlformats.org/drawingml/2006/table">
            <a:tbl>
              <a:tblPr/>
              <a:tblGrid>
                <a:gridCol w="2394654">
                  <a:extLst>
                    <a:ext uri="{9D8B030D-6E8A-4147-A177-3AD203B41FA5}">
                      <a16:colId xmlns:a16="http://schemas.microsoft.com/office/drawing/2014/main" val="20000"/>
                    </a:ext>
                  </a:extLst>
                </a:gridCol>
                <a:gridCol w="950918">
                  <a:extLst>
                    <a:ext uri="{9D8B030D-6E8A-4147-A177-3AD203B41FA5}">
                      <a16:colId xmlns:a16="http://schemas.microsoft.com/office/drawing/2014/main" val="20001"/>
                    </a:ext>
                  </a:extLst>
                </a:gridCol>
                <a:gridCol w="990025">
                  <a:extLst>
                    <a:ext uri="{9D8B030D-6E8A-4147-A177-3AD203B41FA5}">
                      <a16:colId xmlns:a16="http://schemas.microsoft.com/office/drawing/2014/main" val="20002"/>
                    </a:ext>
                  </a:extLst>
                </a:gridCol>
              </a:tblGrid>
              <a:tr h="2228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DFS Event in T-DM1 Arm </a:t>
                      </a:r>
                      <a:br>
                        <a:rPr kumimoji="0" lang="en-US" sz="1400" b="1" i="0" u="none" strike="noStrike" cap="none" normalizeH="0" baseline="0" dirty="0">
                          <a:ln>
                            <a:noFill/>
                          </a:ln>
                          <a:solidFill>
                            <a:schemeClr val="tx1"/>
                          </a:solidFill>
                          <a:effectLst/>
                          <a:latin typeface="Calibri" panose="020F0502020204030204" pitchFamily="34" charset="0"/>
                        </a:rPr>
                      </a:br>
                      <a:r>
                        <a:rPr lang="en-US" sz="1400" b="1" dirty="0">
                          <a:latin typeface="Calibri" panose="020F0502020204030204" pitchFamily="34" charset="0"/>
                        </a:rPr>
                        <a:t>(n = 383)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Mos to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11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recurrence/death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759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Local/regional recurrence</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Ipsilateral axilla (HER2+)</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Ipsilateral breast (HER2-)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642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 contralateral primary BC</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a:t>
                      </a:r>
                    </a:p>
                    <a:p>
                      <a:pPr marL="285750" marR="0" lvl="0" indent="-166688"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12, 18, 21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11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Distant recurrence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228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Non-BC–related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12, 32, 39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1913871"/>
                  </a:ext>
                </a:extLst>
              </a:tr>
            </a:tbl>
          </a:graphicData>
        </a:graphic>
      </p:graphicFrame>
      <p:graphicFrame>
        <p:nvGraphicFramePr>
          <p:cNvPr id="230" name="Group 3">
            <a:extLst>
              <a:ext uri="{FF2B5EF4-FFF2-40B4-BE49-F238E27FC236}">
                <a16:creationId xmlns:a16="http://schemas.microsoft.com/office/drawing/2014/main" id="{0393D54C-B6D1-42FF-8F34-8B9B2F1CE9CA}"/>
              </a:ext>
            </a:extLst>
          </p:cNvPr>
          <p:cNvGraphicFramePr>
            <a:graphicFrameLocks/>
          </p:cNvGraphicFramePr>
          <p:nvPr>
            <p:extLst>
              <p:ext uri="{D42A27DB-BD31-4B8C-83A1-F6EECF244321}">
                <p14:modId xmlns:p14="http://schemas.microsoft.com/office/powerpoint/2010/main" val="3738060662"/>
              </p:ext>
            </p:extLst>
          </p:nvPr>
        </p:nvGraphicFramePr>
        <p:xfrm>
          <a:off x="388370" y="5390452"/>
          <a:ext cx="6920559" cy="1005888"/>
        </p:xfrm>
        <a:graphic>
          <a:graphicData uri="http://schemas.openxmlformats.org/drawingml/2006/table">
            <a:tbl>
              <a:tblPr/>
              <a:tblGrid>
                <a:gridCol w="2357186">
                  <a:extLst>
                    <a:ext uri="{9D8B030D-6E8A-4147-A177-3AD203B41FA5}">
                      <a16:colId xmlns:a16="http://schemas.microsoft.com/office/drawing/2014/main" val="20000"/>
                    </a:ext>
                  </a:extLst>
                </a:gridCol>
                <a:gridCol w="1086233">
                  <a:extLst>
                    <a:ext uri="{9D8B030D-6E8A-4147-A177-3AD203B41FA5}">
                      <a16:colId xmlns:a16="http://schemas.microsoft.com/office/drawing/2014/main" val="20001"/>
                    </a:ext>
                  </a:extLst>
                </a:gridCol>
                <a:gridCol w="1172530">
                  <a:extLst>
                    <a:ext uri="{9D8B030D-6E8A-4147-A177-3AD203B41FA5}">
                      <a16:colId xmlns:a16="http://schemas.microsoft.com/office/drawing/2014/main" val="2723647269"/>
                    </a:ext>
                  </a:extLst>
                </a:gridCol>
                <a:gridCol w="1232537">
                  <a:extLst>
                    <a:ext uri="{9D8B030D-6E8A-4147-A177-3AD203B41FA5}">
                      <a16:colId xmlns:a16="http://schemas.microsoft.com/office/drawing/2014/main" val="4082564038"/>
                    </a:ext>
                  </a:extLst>
                </a:gridCol>
                <a:gridCol w="107207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accent3"/>
                          </a:solidFill>
                          <a:effectLst/>
                          <a:latin typeface="Calibri" panose="020F0502020204030204" pitchFamily="34" charset="0"/>
                        </a:rPr>
                        <a:t>Paclitaxel + Trastuzumab</a:t>
                      </a:r>
                    </a:p>
                  </a:txBody>
                  <a:tcPr marL="121699" marR="121699" marT="45728" marB="45728"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3-Yr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ATEMPT</a:t>
                      </a:r>
                      <a:r>
                        <a:rPr kumimoji="0" lang="en-US" sz="1600" b="1" i="0" u="none" strike="noStrike" cap="none" normalizeH="0" baseline="30000" dirty="0">
                          <a:ln>
                            <a:noFill/>
                          </a:ln>
                          <a:solidFill>
                            <a:schemeClr val="bg1"/>
                          </a:solidFill>
                          <a:effectLst/>
                          <a:latin typeface="Calibri" panose="020F0502020204030204" pitchFamily="34" charset="0"/>
                        </a:rPr>
                        <a:t>[1]</a:t>
                      </a:r>
                    </a:p>
                  </a:txBody>
                  <a:tcPr marL="121699" marR="121699" marT="45728" marB="45728"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87.8-98.1</a:t>
                      </a:r>
                    </a:p>
                  </a:txBody>
                  <a:tcPr marL="121699" marR="121699"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40517693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APT</a:t>
                      </a:r>
                      <a:r>
                        <a:rPr kumimoji="0" lang="en-US" sz="1600" b="1" i="0" u="none" strike="noStrike" cap="none" normalizeH="0" baseline="30000" dirty="0">
                          <a:ln>
                            <a:noFill/>
                          </a:ln>
                          <a:solidFill>
                            <a:schemeClr val="bg1"/>
                          </a:solidFill>
                          <a:effectLst/>
                          <a:latin typeface="Calibri" panose="020F0502020204030204" pitchFamily="34" charset="0"/>
                        </a:rPr>
                        <a:t>[2]</a:t>
                      </a:r>
                    </a:p>
                  </a:txBody>
                  <a:tcPr marL="121699" marR="121699" marT="45728" marB="45728" anchor="ctr"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406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97.2-99.7</a:t>
                      </a:r>
                    </a:p>
                  </a:txBody>
                  <a:tcPr marL="121699" marR="121699"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21678884"/>
                  </a:ext>
                </a:extLst>
              </a:tr>
            </a:tbl>
          </a:graphicData>
        </a:graphic>
      </p:graphicFrame>
      <p:sp>
        <p:nvSpPr>
          <p:cNvPr id="231" name="TextBox 230">
            <a:extLst>
              <a:ext uri="{FF2B5EF4-FFF2-40B4-BE49-F238E27FC236}">
                <a16:creationId xmlns:a16="http://schemas.microsoft.com/office/drawing/2014/main" id="{A5E36929-2FFE-40C9-8212-E6496229D718}"/>
              </a:ext>
            </a:extLst>
          </p:cNvPr>
          <p:cNvSpPr txBox="1"/>
          <p:nvPr/>
        </p:nvSpPr>
        <p:spPr bwMode="auto">
          <a:xfrm>
            <a:off x="106573" y="5014376"/>
            <a:ext cx="10058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T-DM1</a:t>
            </a:r>
            <a:endParaRPr lang="en-US" sz="160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157041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4BE2-C237-4501-A92D-BE9E5010EC51}"/>
              </a:ext>
            </a:extLst>
          </p:cNvPr>
          <p:cNvSpPr>
            <a:spLocks noGrp="1"/>
          </p:cNvSpPr>
          <p:nvPr>
            <p:ph type="title"/>
          </p:nvPr>
        </p:nvSpPr>
        <p:spPr/>
        <p:txBody>
          <a:bodyPr/>
          <a:lstStyle/>
          <a:p>
            <a:r>
              <a:rPr lang="en-US" dirty="0"/>
              <a:t>Phase II ATEMPT: T-DM1 and TH Clinically Relevant Toxicities</a:t>
            </a:r>
          </a:p>
        </p:txBody>
      </p:sp>
      <p:graphicFrame>
        <p:nvGraphicFramePr>
          <p:cNvPr id="12" name="Group 32">
            <a:extLst>
              <a:ext uri="{FF2B5EF4-FFF2-40B4-BE49-F238E27FC236}">
                <a16:creationId xmlns:a16="http://schemas.microsoft.com/office/drawing/2014/main" id="{476F107E-1675-4B61-A751-E06FFBC9472D}"/>
              </a:ext>
            </a:extLst>
          </p:cNvPr>
          <p:cNvGraphicFramePr>
            <a:graphicFrameLocks noGrp="1"/>
          </p:cNvGraphicFramePr>
          <p:nvPr/>
        </p:nvGraphicFramePr>
        <p:xfrm>
          <a:off x="727076" y="1604963"/>
          <a:ext cx="10332720" cy="2682368"/>
        </p:xfrm>
        <a:graphic>
          <a:graphicData uri="http://schemas.openxmlformats.org/drawingml/2006/table">
            <a:tbl>
              <a:tblPr/>
              <a:tblGrid>
                <a:gridCol w="393192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Toxicity,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(n = 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TH (n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 3, nonhematologic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 2 neurotoxicity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 4, 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toxicity requiring dose delay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191387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toxicity requiring early d/c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85236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714063"/>
                  </a:ext>
                </a:extLst>
              </a:tr>
            </a:tbl>
          </a:graphicData>
        </a:graphic>
      </p:graphicFrame>
      <p:sp>
        <p:nvSpPr>
          <p:cNvPr id="13" name="TextBox 12">
            <a:extLst>
              <a:ext uri="{FF2B5EF4-FFF2-40B4-BE49-F238E27FC236}">
                <a16:creationId xmlns:a16="http://schemas.microsoft.com/office/drawing/2014/main" id="{0DD7AAAE-68C0-47C9-B259-2AA918CFB062}"/>
              </a:ext>
            </a:extLst>
          </p:cNvPr>
          <p:cNvSpPr txBox="1"/>
          <p:nvPr/>
        </p:nvSpPr>
        <p:spPr bwMode="auto">
          <a:xfrm>
            <a:off x="11059796" y="3948777"/>
            <a:ext cx="848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.91</a:t>
            </a:r>
          </a:p>
        </p:txBody>
      </p:sp>
      <p:sp>
        <p:nvSpPr>
          <p:cNvPr id="14" name="Text Box 11">
            <a:extLst>
              <a:ext uri="{FF2B5EF4-FFF2-40B4-BE49-F238E27FC236}">
                <a16:creationId xmlns:a16="http://schemas.microsoft.com/office/drawing/2014/main" id="{1EB53A11-C89E-4CF7-A891-530B5CEF7A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SABCS 2019. Abstr GS1-05.</a:t>
            </a:r>
          </a:p>
        </p:txBody>
      </p:sp>
      <p:grpSp>
        <p:nvGrpSpPr>
          <p:cNvPr id="15" name="Group 14">
            <a:extLst>
              <a:ext uri="{FF2B5EF4-FFF2-40B4-BE49-F238E27FC236}">
                <a16:creationId xmlns:a16="http://schemas.microsoft.com/office/drawing/2014/main" id="{9446FC88-2675-45DC-BEF1-C0C68BC85FB3}"/>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453F864C-231D-40A9-AB5A-23C04C2151C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16">
              <a:extLst>
                <a:ext uri="{FF2B5EF4-FFF2-40B4-BE49-F238E27FC236}">
                  <a16:creationId xmlns:a16="http://schemas.microsoft.com/office/drawing/2014/main" id="{BF235915-4EA1-4755-9CAA-62DEA07B16E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8" name="Group 32">
            <a:extLst>
              <a:ext uri="{FF2B5EF4-FFF2-40B4-BE49-F238E27FC236}">
                <a16:creationId xmlns:a16="http://schemas.microsoft.com/office/drawing/2014/main" id="{C74FB870-319B-4E01-95D1-FDE00E47EB7E}"/>
              </a:ext>
            </a:extLst>
          </p:cNvPr>
          <p:cNvGraphicFramePr>
            <a:graphicFrameLocks noGrp="1"/>
          </p:cNvGraphicFramePr>
          <p:nvPr/>
        </p:nvGraphicFramePr>
        <p:xfrm>
          <a:off x="727076" y="4417344"/>
          <a:ext cx="10332720" cy="1005888"/>
        </p:xfrm>
        <a:graphic>
          <a:graphicData uri="http://schemas.openxmlformats.org/drawingml/2006/table">
            <a:tbl>
              <a:tblPr/>
              <a:tblGrid>
                <a:gridCol w="393192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T-DM1 (n = 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TH (n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Congestive heart failure, symptomatic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Asymptomatic decline in LVEF of ≥ 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9" name="TextBox 18">
            <a:extLst>
              <a:ext uri="{FF2B5EF4-FFF2-40B4-BE49-F238E27FC236}">
                <a16:creationId xmlns:a16="http://schemas.microsoft.com/office/drawing/2014/main" id="{435B488C-126D-47F5-B28F-36098B383F9A}"/>
              </a:ext>
            </a:extLst>
          </p:cNvPr>
          <p:cNvSpPr txBox="1"/>
          <p:nvPr/>
        </p:nvSpPr>
        <p:spPr bwMode="auto">
          <a:xfrm>
            <a:off x="609759" y="5535154"/>
            <a:ext cx="1073626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Cardiac toxicity evaluated using ECHO or MUGA scan at baseline, 12 wks, and 6, 9, and 12 mos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lang="en-US" dirty="0">
                <a:solidFill>
                  <a:schemeClr val="accent3"/>
                </a:solidFill>
                <a:latin typeface="Calibri" panose="020F0502020204030204" pitchFamily="34" charset="0"/>
              </a:rPr>
              <a:t>ATEMPT did not meet coprimary endpoint of 40% relative reduction in toxicity with T-DM1</a:t>
            </a:r>
            <a:endParaRPr kumimoji="0" lang="en-US" i="0" u="none" strike="noStrike" kern="1200" cap="none" spc="0" normalizeH="0" baseline="0" noProof="0" dirty="0">
              <a:ln>
                <a:noFill/>
              </a:ln>
              <a:solidFill>
                <a:schemeClr val="accent3"/>
              </a:solidFill>
              <a:effectLst/>
              <a:uLnTx/>
              <a:uFillTx/>
              <a:latin typeface="Calibri" panose="020F0502020204030204" pitchFamily="34" charset="0"/>
            </a:endParaRPr>
          </a:p>
        </p:txBody>
      </p:sp>
    </p:spTree>
    <p:extLst>
      <p:ext uri="{BB962C8B-B14F-4D97-AF65-F5344CB8AC3E}">
        <p14:creationId xmlns:p14="http://schemas.microsoft.com/office/powerpoint/2010/main" val="137206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61D974C-9777-429E-8220-1CD25EFDBAA8}"/>
              </a:ext>
            </a:extLst>
          </p:cNvPr>
          <p:cNvSpPr/>
          <p:nvPr/>
        </p:nvSpPr>
        <p:spPr bwMode="auto">
          <a:xfrm>
            <a:off x="1445559" y="2033240"/>
            <a:ext cx="4750173" cy="2111188"/>
          </a:xfrm>
          <a:custGeom>
            <a:avLst/>
            <a:gdLst>
              <a:gd name="connsiteX0" fmla="*/ 0 w 4750173"/>
              <a:gd name="connsiteY0" fmla="*/ 2104465 h 2111188"/>
              <a:gd name="connsiteX1" fmla="*/ 225238 w 4750173"/>
              <a:gd name="connsiteY1" fmla="*/ 2104465 h 2111188"/>
              <a:gd name="connsiteX2" fmla="*/ 225238 w 4750173"/>
              <a:gd name="connsiteY2" fmla="*/ 2050677 h 2111188"/>
              <a:gd name="connsiteX3" fmla="*/ 470647 w 4750173"/>
              <a:gd name="connsiteY3" fmla="*/ 2050677 h 2111188"/>
              <a:gd name="connsiteX4" fmla="*/ 470647 w 4750173"/>
              <a:gd name="connsiteY4" fmla="*/ 1996888 h 2111188"/>
              <a:gd name="connsiteX5" fmla="*/ 521073 w 4750173"/>
              <a:gd name="connsiteY5" fmla="*/ 1996888 h 2111188"/>
              <a:gd name="connsiteX6" fmla="*/ 521073 w 4750173"/>
              <a:gd name="connsiteY6" fmla="*/ 1919568 h 2111188"/>
              <a:gd name="connsiteX7" fmla="*/ 645459 w 4750173"/>
              <a:gd name="connsiteY7" fmla="*/ 1919568 h 2111188"/>
              <a:gd name="connsiteX8" fmla="*/ 645459 w 4750173"/>
              <a:gd name="connsiteY8" fmla="*/ 1879227 h 2111188"/>
              <a:gd name="connsiteX9" fmla="*/ 705970 w 4750173"/>
              <a:gd name="connsiteY9" fmla="*/ 1879227 h 2111188"/>
              <a:gd name="connsiteX10" fmla="*/ 705970 w 4750173"/>
              <a:gd name="connsiteY10" fmla="*/ 1832162 h 2111188"/>
              <a:gd name="connsiteX11" fmla="*/ 726141 w 4750173"/>
              <a:gd name="connsiteY11" fmla="*/ 1832162 h 2111188"/>
              <a:gd name="connsiteX12" fmla="*/ 726141 w 4750173"/>
              <a:gd name="connsiteY12" fmla="*/ 1741394 h 2111188"/>
              <a:gd name="connsiteX13" fmla="*/ 877420 w 4750173"/>
              <a:gd name="connsiteY13" fmla="*/ 1741394 h 2111188"/>
              <a:gd name="connsiteX14" fmla="*/ 877420 w 4750173"/>
              <a:gd name="connsiteY14" fmla="*/ 1701053 h 2111188"/>
              <a:gd name="connsiteX15" fmla="*/ 948017 w 4750173"/>
              <a:gd name="connsiteY15" fmla="*/ 1701053 h 2111188"/>
              <a:gd name="connsiteX16" fmla="*/ 948017 w 4750173"/>
              <a:gd name="connsiteY16" fmla="*/ 1657350 h 2111188"/>
              <a:gd name="connsiteX17" fmla="*/ 1132915 w 4750173"/>
              <a:gd name="connsiteY17" fmla="*/ 1657350 h 2111188"/>
              <a:gd name="connsiteX18" fmla="*/ 1132915 w 4750173"/>
              <a:gd name="connsiteY18" fmla="*/ 1610285 h 2111188"/>
              <a:gd name="connsiteX19" fmla="*/ 1196788 w 4750173"/>
              <a:gd name="connsiteY19" fmla="*/ 1610285 h 2111188"/>
              <a:gd name="connsiteX20" fmla="*/ 1196788 w 4750173"/>
              <a:gd name="connsiteY20" fmla="*/ 1519518 h 2111188"/>
              <a:gd name="connsiteX21" fmla="*/ 1364876 w 4750173"/>
              <a:gd name="connsiteY21" fmla="*/ 1519518 h 2111188"/>
              <a:gd name="connsiteX22" fmla="*/ 1364876 w 4750173"/>
              <a:gd name="connsiteY22" fmla="*/ 1485900 h 2111188"/>
              <a:gd name="connsiteX23" fmla="*/ 1418665 w 4750173"/>
              <a:gd name="connsiteY23" fmla="*/ 1485900 h 2111188"/>
              <a:gd name="connsiteX24" fmla="*/ 1418665 w 4750173"/>
              <a:gd name="connsiteY24" fmla="*/ 1452282 h 2111188"/>
              <a:gd name="connsiteX25" fmla="*/ 1462367 w 4750173"/>
              <a:gd name="connsiteY25" fmla="*/ 1452282 h 2111188"/>
              <a:gd name="connsiteX26" fmla="*/ 1462367 w 4750173"/>
              <a:gd name="connsiteY26" fmla="*/ 1388409 h 2111188"/>
              <a:gd name="connsiteX27" fmla="*/ 1489262 w 4750173"/>
              <a:gd name="connsiteY27" fmla="*/ 1388409 h 2111188"/>
              <a:gd name="connsiteX28" fmla="*/ 1489262 w 4750173"/>
              <a:gd name="connsiteY28" fmla="*/ 1351430 h 2111188"/>
              <a:gd name="connsiteX29" fmla="*/ 1529603 w 4750173"/>
              <a:gd name="connsiteY29" fmla="*/ 1351430 h 2111188"/>
              <a:gd name="connsiteX30" fmla="*/ 1529603 w 4750173"/>
              <a:gd name="connsiteY30" fmla="*/ 1327897 h 2111188"/>
              <a:gd name="connsiteX31" fmla="*/ 1627094 w 4750173"/>
              <a:gd name="connsiteY31" fmla="*/ 1327897 h 2111188"/>
              <a:gd name="connsiteX32" fmla="*/ 1627094 w 4750173"/>
              <a:gd name="connsiteY32" fmla="*/ 1290918 h 2111188"/>
              <a:gd name="connsiteX33" fmla="*/ 1707776 w 4750173"/>
              <a:gd name="connsiteY33" fmla="*/ 1290918 h 2111188"/>
              <a:gd name="connsiteX34" fmla="*/ 1707776 w 4750173"/>
              <a:gd name="connsiteY34" fmla="*/ 1240491 h 2111188"/>
              <a:gd name="connsiteX35" fmla="*/ 1754841 w 4750173"/>
              <a:gd name="connsiteY35" fmla="*/ 1240491 h 2111188"/>
              <a:gd name="connsiteX36" fmla="*/ 1754841 w 4750173"/>
              <a:gd name="connsiteY36" fmla="*/ 1193427 h 2111188"/>
              <a:gd name="connsiteX37" fmla="*/ 1933015 w 4750173"/>
              <a:gd name="connsiteY37" fmla="*/ 1193427 h 2111188"/>
              <a:gd name="connsiteX38" fmla="*/ 1933015 w 4750173"/>
              <a:gd name="connsiteY38" fmla="*/ 1069041 h 2111188"/>
              <a:gd name="connsiteX39" fmla="*/ 2168338 w 4750173"/>
              <a:gd name="connsiteY39" fmla="*/ 1069041 h 2111188"/>
              <a:gd name="connsiteX40" fmla="*/ 2168338 w 4750173"/>
              <a:gd name="connsiteY40" fmla="*/ 998444 h 2111188"/>
              <a:gd name="connsiteX41" fmla="*/ 2259106 w 4750173"/>
              <a:gd name="connsiteY41" fmla="*/ 998444 h 2111188"/>
              <a:gd name="connsiteX42" fmla="*/ 2259106 w 4750173"/>
              <a:gd name="connsiteY42" fmla="*/ 978274 h 2111188"/>
              <a:gd name="connsiteX43" fmla="*/ 2383491 w 4750173"/>
              <a:gd name="connsiteY43" fmla="*/ 978274 h 2111188"/>
              <a:gd name="connsiteX44" fmla="*/ 2383491 w 4750173"/>
              <a:gd name="connsiteY44" fmla="*/ 951380 h 2111188"/>
              <a:gd name="connsiteX45" fmla="*/ 2437279 w 4750173"/>
              <a:gd name="connsiteY45" fmla="*/ 951380 h 2111188"/>
              <a:gd name="connsiteX46" fmla="*/ 2437279 w 4750173"/>
              <a:gd name="connsiteY46" fmla="*/ 917762 h 2111188"/>
              <a:gd name="connsiteX47" fmla="*/ 2480982 w 4750173"/>
              <a:gd name="connsiteY47" fmla="*/ 917762 h 2111188"/>
              <a:gd name="connsiteX48" fmla="*/ 2480982 w 4750173"/>
              <a:gd name="connsiteY48" fmla="*/ 880782 h 2111188"/>
              <a:gd name="connsiteX49" fmla="*/ 2571750 w 4750173"/>
              <a:gd name="connsiteY49" fmla="*/ 880782 h 2111188"/>
              <a:gd name="connsiteX50" fmla="*/ 2571750 w 4750173"/>
              <a:gd name="connsiteY50" fmla="*/ 837080 h 2111188"/>
              <a:gd name="connsiteX51" fmla="*/ 2652432 w 4750173"/>
              <a:gd name="connsiteY51" fmla="*/ 837080 h 2111188"/>
              <a:gd name="connsiteX52" fmla="*/ 2652432 w 4750173"/>
              <a:gd name="connsiteY52" fmla="*/ 773206 h 2111188"/>
              <a:gd name="connsiteX53" fmla="*/ 2716306 w 4750173"/>
              <a:gd name="connsiteY53" fmla="*/ 773206 h 2111188"/>
              <a:gd name="connsiteX54" fmla="*/ 2716306 w 4750173"/>
              <a:gd name="connsiteY54" fmla="*/ 732865 h 2111188"/>
              <a:gd name="connsiteX55" fmla="*/ 2743200 w 4750173"/>
              <a:gd name="connsiteY55" fmla="*/ 732865 h 2111188"/>
              <a:gd name="connsiteX56" fmla="*/ 2743200 w 4750173"/>
              <a:gd name="connsiteY56" fmla="*/ 702609 h 2111188"/>
              <a:gd name="connsiteX57" fmla="*/ 2807073 w 4750173"/>
              <a:gd name="connsiteY57" fmla="*/ 702609 h 2111188"/>
              <a:gd name="connsiteX58" fmla="*/ 2807073 w 4750173"/>
              <a:gd name="connsiteY58" fmla="*/ 662268 h 2111188"/>
              <a:gd name="connsiteX59" fmla="*/ 2870947 w 4750173"/>
              <a:gd name="connsiteY59" fmla="*/ 662268 h 2111188"/>
              <a:gd name="connsiteX60" fmla="*/ 2870947 w 4750173"/>
              <a:gd name="connsiteY60" fmla="*/ 588309 h 2111188"/>
              <a:gd name="connsiteX61" fmla="*/ 2954991 w 4750173"/>
              <a:gd name="connsiteY61" fmla="*/ 588309 h 2111188"/>
              <a:gd name="connsiteX62" fmla="*/ 2954991 w 4750173"/>
              <a:gd name="connsiteY62" fmla="*/ 568138 h 2111188"/>
              <a:gd name="connsiteX63" fmla="*/ 2998694 w 4750173"/>
              <a:gd name="connsiteY63" fmla="*/ 568138 h 2111188"/>
              <a:gd name="connsiteX64" fmla="*/ 2998694 w 4750173"/>
              <a:gd name="connsiteY64" fmla="*/ 534521 h 2111188"/>
              <a:gd name="connsiteX65" fmla="*/ 3045759 w 4750173"/>
              <a:gd name="connsiteY65" fmla="*/ 534521 h 2111188"/>
              <a:gd name="connsiteX66" fmla="*/ 3045759 w 4750173"/>
              <a:gd name="connsiteY66" fmla="*/ 504265 h 2111188"/>
              <a:gd name="connsiteX67" fmla="*/ 3109632 w 4750173"/>
              <a:gd name="connsiteY67" fmla="*/ 504265 h 2111188"/>
              <a:gd name="connsiteX68" fmla="*/ 3109632 w 4750173"/>
              <a:gd name="connsiteY68" fmla="*/ 484094 h 2111188"/>
              <a:gd name="connsiteX69" fmla="*/ 3129803 w 4750173"/>
              <a:gd name="connsiteY69" fmla="*/ 484094 h 2111188"/>
              <a:gd name="connsiteX70" fmla="*/ 3129803 w 4750173"/>
              <a:gd name="connsiteY70" fmla="*/ 386603 h 2111188"/>
              <a:gd name="connsiteX71" fmla="*/ 3166782 w 4750173"/>
              <a:gd name="connsiteY71" fmla="*/ 386603 h 2111188"/>
              <a:gd name="connsiteX72" fmla="*/ 3166782 w 4750173"/>
              <a:gd name="connsiteY72" fmla="*/ 359709 h 2111188"/>
              <a:gd name="connsiteX73" fmla="*/ 3361765 w 4750173"/>
              <a:gd name="connsiteY73" fmla="*/ 359709 h 2111188"/>
              <a:gd name="connsiteX74" fmla="*/ 3361765 w 4750173"/>
              <a:gd name="connsiteY74" fmla="*/ 305921 h 2111188"/>
              <a:gd name="connsiteX75" fmla="*/ 3506320 w 4750173"/>
              <a:gd name="connsiteY75" fmla="*/ 305921 h 2111188"/>
              <a:gd name="connsiteX76" fmla="*/ 3506320 w 4750173"/>
              <a:gd name="connsiteY76" fmla="*/ 265580 h 2111188"/>
              <a:gd name="connsiteX77" fmla="*/ 3607173 w 4750173"/>
              <a:gd name="connsiteY77" fmla="*/ 265580 h 2111188"/>
              <a:gd name="connsiteX78" fmla="*/ 3607173 w 4750173"/>
              <a:gd name="connsiteY78" fmla="*/ 178174 h 2111188"/>
              <a:gd name="connsiteX79" fmla="*/ 3667685 w 4750173"/>
              <a:gd name="connsiteY79" fmla="*/ 178174 h 2111188"/>
              <a:gd name="connsiteX80" fmla="*/ 3667685 w 4750173"/>
              <a:gd name="connsiteY80" fmla="*/ 70597 h 2111188"/>
              <a:gd name="connsiteX81" fmla="*/ 3771900 w 4750173"/>
              <a:gd name="connsiteY81" fmla="*/ 70597 h 2111188"/>
              <a:gd name="connsiteX82" fmla="*/ 3771900 w 4750173"/>
              <a:gd name="connsiteY82" fmla="*/ 0 h 2111188"/>
              <a:gd name="connsiteX83" fmla="*/ 4750173 w 4750173"/>
              <a:gd name="connsiteY83" fmla="*/ 0 h 2111188"/>
              <a:gd name="connsiteX84" fmla="*/ 4750173 w 4750173"/>
              <a:gd name="connsiteY84" fmla="*/ 746312 h 2111188"/>
              <a:gd name="connsiteX85" fmla="*/ 3748367 w 4750173"/>
              <a:gd name="connsiteY85" fmla="*/ 746312 h 2111188"/>
              <a:gd name="connsiteX86" fmla="*/ 3748367 w 4750173"/>
              <a:gd name="connsiteY86" fmla="*/ 803462 h 2111188"/>
              <a:gd name="connsiteX87" fmla="*/ 3671047 w 4750173"/>
              <a:gd name="connsiteY87" fmla="*/ 803462 h 2111188"/>
              <a:gd name="connsiteX88" fmla="*/ 3671047 w 4750173"/>
              <a:gd name="connsiteY88" fmla="*/ 897591 h 2111188"/>
              <a:gd name="connsiteX89" fmla="*/ 3613897 w 4750173"/>
              <a:gd name="connsiteY89" fmla="*/ 897591 h 2111188"/>
              <a:gd name="connsiteX90" fmla="*/ 3613897 w 4750173"/>
              <a:gd name="connsiteY90" fmla="*/ 971550 h 2111188"/>
              <a:gd name="connsiteX91" fmla="*/ 3469341 w 4750173"/>
              <a:gd name="connsiteY91" fmla="*/ 971550 h 2111188"/>
              <a:gd name="connsiteX92" fmla="*/ 3469341 w 4750173"/>
              <a:gd name="connsiteY92" fmla="*/ 998444 h 2111188"/>
              <a:gd name="connsiteX93" fmla="*/ 3368488 w 4750173"/>
              <a:gd name="connsiteY93" fmla="*/ 998444 h 2111188"/>
              <a:gd name="connsiteX94" fmla="*/ 3368488 w 4750173"/>
              <a:gd name="connsiteY94" fmla="*/ 1035424 h 2111188"/>
              <a:gd name="connsiteX95" fmla="*/ 3126441 w 4750173"/>
              <a:gd name="connsiteY95" fmla="*/ 1035424 h 2111188"/>
              <a:gd name="connsiteX96" fmla="*/ 3126441 w 4750173"/>
              <a:gd name="connsiteY96" fmla="*/ 1163171 h 2111188"/>
              <a:gd name="connsiteX97" fmla="*/ 3045759 w 4750173"/>
              <a:gd name="connsiteY97" fmla="*/ 1163171 h 2111188"/>
              <a:gd name="connsiteX98" fmla="*/ 3045759 w 4750173"/>
              <a:gd name="connsiteY98" fmla="*/ 1203512 h 2111188"/>
              <a:gd name="connsiteX99" fmla="*/ 2958353 w 4750173"/>
              <a:gd name="connsiteY99" fmla="*/ 1203512 h 2111188"/>
              <a:gd name="connsiteX100" fmla="*/ 2958353 w 4750173"/>
              <a:gd name="connsiteY100" fmla="*/ 1220321 h 2111188"/>
              <a:gd name="connsiteX101" fmla="*/ 2874309 w 4750173"/>
              <a:gd name="connsiteY101" fmla="*/ 1220321 h 2111188"/>
              <a:gd name="connsiteX102" fmla="*/ 2874309 w 4750173"/>
              <a:gd name="connsiteY102" fmla="*/ 1270747 h 2111188"/>
              <a:gd name="connsiteX103" fmla="*/ 2810435 w 4750173"/>
              <a:gd name="connsiteY103" fmla="*/ 1270747 h 2111188"/>
              <a:gd name="connsiteX104" fmla="*/ 2810435 w 4750173"/>
              <a:gd name="connsiteY104" fmla="*/ 1307727 h 2111188"/>
              <a:gd name="connsiteX105" fmla="*/ 2733115 w 4750173"/>
              <a:gd name="connsiteY105" fmla="*/ 1307727 h 2111188"/>
              <a:gd name="connsiteX106" fmla="*/ 2733115 w 4750173"/>
              <a:gd name="connsiteY106" fmla="*/ 1358153 h 2111188"/>
              <a:gd name="connsiteX107" fmla="*/ 2655794 w 4750173"/>
              <a:gd name="connsiteY107" fmla="*/ 1358153 h 2111188"/>
              <a:gd name="connsiteX108" fmla="*/ 2655794 w 4750173"/>
              <a:gd name="connsiteY108" fmla="*/ 1408580 h 2111188"/>
              <a:gd name="connsiteX109" fmla="*/ 2554941 w 4750173"/>
              <a:gd name="connsiteY109" fmla="*/ 1408580 h 2111188"/>
              <a:gd name="connsiteX110" fmla="*/ 2554941 w 4750173"/>
              <a:gd name="connsiteY110" fmla="*/ 1455644 h 2111188"/>
              <a:gd name="connsiteX111" fmla="*/ 2501153 w 4750173"/>
              <a:gd name="connsiteY111" fmla="*/ 1455644 h 2111188"/>
              <a:gd name="connsiteX112" fmla="*/ 2487706 w 4750173"/>
              <a:gd name="connsiteY112" fmla="*/ 1469091 h 2111188"/>
              <a:gd name="connsiteX113" fmla="*/ 2403662 w 4750173"/>
              <a:gd name="connsiteY113" fmla="*/ 1469091 h 2111188"/>
              <a:gd name="connsiteX114" fmla="*/ 2403662 w 4750173"/>
              <a:gd name="connsiteY114" fmla="*/ 1499347 h 2111188"/>
              <a:gd name="connsiteX115" fmla="*/ 2359959 w 4750173"/>
              <a:gd name="connsiteY115" fmla="*/ 1499347 h 2111188"/>
              <a:gd name="connsiteX116" fmla="*/ 2359959 w 4750173"/>
              <a:gd name="connsiteY116" fmla="*/ 1529603 h 2111188"/>
              <a:gd name="connsiteX117" fmla="*/ 2262467 w 4750173"/>
              <a:gd name="connsiteY117" fmla="*/ 1529603 h 2111188"/>
              <a:gd name="connsiteX118" fmla="*/ 2262467 w 4750173"/>
              <a:gd name="connsiteY118" fmla="*/ 1543050 h 2111188"/>
              <a:gd name="connsiteX119" fmla="*/ 2141444 w 4750173"/>
              <a:gd name="connsiteY119" fmla="*/ 1543050 h 2111188"/>
              <a:gd name="connsiteX120" fmla="*/ 2141444 w 4750173"/>
              <a:gd name="connsiteY120" fmla="*/ 1583391 h 2111188"/>
              <a:gd name="connsiteX121" fmla="*/ 1919567 w 4750173"/>
              <a:gd name="connsiteY121" fmla="*/ 1583391 h 2111188"/>
              <a:gd name="connsiteX122" fmla="*/ 1919567 w 4750173"/>
              <a:gd name="connsiteY122" fmla="*/ 1684244 h 2111188"/>
              <a:gd name="connsiteX123" fmla="*/ 1754841 w 4750173"/>
              <a:gd name="connsiteY123" fmla="*/ 1684244 h 2111188"/>
              <a:gd name="connsiteX124" fmla="*/ 1754841 w 4750173"/>
              <a:gd name="connsiteY124" fmla="*/ 1714500 h 2111188"/>
              <a:gd name="connsiteX125" fmla="*/ 1680882 w 4750173"/>
              <a:gd name="connsiteY125" fmla="*/ 1714500 h 2111188"/>
              <a:gd name="connsiteX126" fmla="*/ 1680882 w 4750173"/>
              <a:gd name="connsiteY126" fmla="*/ 1764927 h 2111188"/>
              <a:gd name="connsiteX127" fmla="*/ 1583391 w 4750173"/>
              <a:gd name="connsiteY127" fmla="*/ 1764927 h 2111188"/>
              <a:gd name="connsiteX128" fmla="*/ 1583391 w 4750173"/>
              <a:gd name="connsiteY128" fmla="*/ 1788459 h 2111188"/>
              <a:gd name="connsiteX129" fmla="*/ 1526241 w 4750173"/>
              <a:gd name="connsiteY129" fmla="*/ 1788459 h 2111188"/>
              <a:gd name="connsiteX130" fmla="*/ 1506070 w 4750173"/>
              <a:gd name="connsiteY130" fmla="*/ 1808630 h 2111188"/>
              <a:gd name="connsiteX131" fmla="*/ 1435473 w 4750173"/>
              <a:gd name="connsiteY131" fmla="*/ 1808630 h 2111188"/>
              <a:gd name="connsiteX132" fmla="*/ 1435473 w 4750173"/>
              <a:gd name="connsiteY132" fmla="*/ 1859056 h 2111188"/>
              <a:gd name="connsiteX133" fmla="*/ 1395132 w 4750173"/>
              <a:gd name="connsiteY133" fmla="*/ 1859056 h 2111188"/>
              <a:gd name="connsiteX134" fmla="*/ 1395132 w 4750173"/>
              <a:gd name="connsiteY134" fmla="*/ 1882588 h 2111188"/>
              <a:gd name="connsiteX135" fmla="*/ 1223682 w 4750173"/>
              <a:gd name="connsiteY135" fmla="*/ 1882588 h 2111188"/>
              <a:gd name="connsiteX136" fmla="*/ 1206873 w 4750173"/>
              <a:gd name="connsiteY136" fmla="*/ 1882588 h 2111188"/>
              <a:gd name="connsiteX137" fmla="*/ 1206873 w 4750173"/>
              <a:gd name="connsiteY137" fmla="*/ 1953185 h 2111188"/>
              <a:gd name="connsiteX138" fmla="*/ 1136276 w 4750173"/>
              <a:gd name="connsiteY138" fmla="*/ 1953185 h 2111188"/>
              <a:gd name="connsiteX139" fmla="*/ 1136276 w 4750173"/>
              <a:gd name="connsiteY139" fmla="*/ 1966632 h 2111188"/>
              <a:gd name="connsiteX140" fmla="*/ 971550 w 4750173"/>
              <a:gd name="connsiteY140" fmla="*/ 1966632 h 2111188"/>
              <a:gd name="connsiteX141" fmla="*/ 971550 w 4750173"/>
              <a:gd name="connsiteY141" fmla="*/ 1996888 h 2111188"/>
              <a:gd name="connsiteX142" fmla="*/ 857250 w 4750173"/>
              <a:gd name="connsiteY142" fmla="*/ 1996888 h 2111188"/>
              <a:gd name="connsiteX143" fmla="*/ 857250 w 4750173"/>
              <a:gd name="connsiteY143" fmla="*/ 2013697 h 2111188"/>
              <a:gd name="connsiteX144" fmla="*/ 719417 w 4750173"/>
              <a:gd name="connsiteY144" fmla="*/ 2013697 h 2111188"/>
              <a:gd name="connsiteX145" fmla="*/ 719417 w 4750173"/>
              <a:gd name="connsiteY145" fmla="*/ 2091018 h 2111188"/>
              <a:gd name="connsiteX146" fmla="*/ 544606 w 4750173"/>
              <a:gd name="connsiteY146" fmla="*/ 2091018 h 2111188"/>
              <a:gd name="connsiteX147" fmla="*/ 544606 w 4750173"/>
              <a:gd name="connsiteY147" fmla="*/ 2111188 h 2111188"/>
              <a:gd name="connsiteX148" fmla="*/ 0 w 4750173"/>
              <a:gd name="connsiteY148" fmla="*/ 2104465 h 211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750173" h="2111188">
                <a:moveTo>
                  <a:pt x="0" y="2104465"/>
                </a:moveTo>
                <a:lnTo>
                  <a:pt x="225238" y="2104465"/>
                </a:lnTo>
                <a:lnTo>
                  <a:pt x="225238" y="2050677"/>
                </a:lnTo>
                <a:lnTo>
                  <a:pt x="470647" y="2050677"/>
                </a:lnTo>
                <a:lnTo>
                  <a:pt x="470647" y="1996888"/>
                </a:lnTo>
                <a:lnTo>
                  <a:pt x="521073" y="1996888"/>
                </a:lnTo>
                <a:lnTo>
                  <a:pt x="521073" y="1919568"/>
                </a:lnTo>
                <a:lnTo>
                  <a:pt x="645459" y="1919568"/>
                </a:lnTo>
                <a:lnTo>
                  <a:pt x="645459" y="1879227"/>
                </a:lnTo>
                <a:lnTo>
                  <a:pt x="705970" y="1879227"/>
                </a:lnTo>
                <a:lnTo>
                  <a:pt x="705970" y="1832162"/>
                </a:lnTo>
                <a:lnTo>
                  <a:pt x="726141" y="1832162"/>
                </a:lnTo>
                <a:lnTo>
                  <a:pt x="726141" y="1741394"/>
                </a:lnTo>
                <a:lnTo>
                  <a:pt x="877420" y="1741394"/>
                </a:lnTo>
                <a:lnTo>
                  <a:pt x="877420" y="1701053"/>
                </a:lnTo>
                <a:lnTo>
                  <a:pt x="948017" y="1701053"/>
                </a:lnTo>
                <a:lnTo>
                  <a:pt x="948017" y="1657350"/>
                </a:lnTo>
                <a:lnTo>
                  <a:pt x="1132915" y="1657350"/>
                </a:lnTo>
                <a:lnTo>
                  <a:pt x="1132915" y="1610285"/>
                </a:lnTo>
                <a:lnTo>
                  <a:pt x="1196788" y="1610285"/>
                </a:lnTo>
                <a:lnTo>
                  <a:pt x="1196788" y="1519518"/>
                </a:lnTo>
                <a:lnTo>
                  <a:pt x="1364876" y="1519518"/>
                </a:lnTo>
                <a:lnTo>
                  <a:pt x="1364876" y="1485900"/>
                </a:lnTo>
                <a:lnTo>
                  <a:pt x="1418665" y="1485900"/>
                </a:lnTo>
                <a:lnTo>
                  <a:pt x="1418665" y="1452282"/>
                </a:lnTo>
                <a:lnTo>
                  <a:pt x="1462367" y="1452282"/>
                </a:lnTo>
                <a:lnTo>
                  <a:pt x="1462367" y="1388409"/>
                </a:lnTo>
                <a:lnTo>
                  <a:pt x="1489262" y="1388409"/>
                </a:lnTo>
                <a:lnTo>
                  <a:pt x="1489262" y="1351430"/>
                </a:lnTo>
                <a:lnTo>
                  <a:pt x="1529603" y="1351430"/>
                </a:lnTo>
                <a:lnTo>
                  <a:pt x="1529603" y="1327897"/>
                </a:lnTo>
                <a:lnTo>
                  <a:pt x="1627094" y="1327897"/>
                </a:lnTo>
                <a:lnTo>
                  <a:pt x="1627094" y="1290918"/>
                </a:lnTo>
                <a:lnTo>
                  <a:pt x="1707776" y="1290918"/>
                </a:lnTo>
                <a:lnTo>
                  <a:pt x="1707776" y="1240491"/>
                </a:lnTo>
                <a:lnTo>
                  <a:pt x="1754841" y="1240491"/>
                </a:lnTo>
                <a:lnTo>
                  <a:pt x="1754841" y="1193427"/>
                </a:lnTo>
                <a:lnTo>
                  <a:pt x="1933015" y="1193427"/>
                </a:lnTo>
                <a:lnTo>
                  <a:pt x="1933015" y="1069041"/>
                </a:lnTo>
                <a:lnTo>
                  <a:pt x="2168338" y="1069041"/>
                </a:lnTo>
                <a:lnTo>
                  <a:pt x="2168338" y="998444"/>
                </a:lnTo>
                <a:lnTo>
                  <a:pt x="2259106" y="998444"/>
                </a:lnTo>
                <a:lnTo>
                  <a:pt x="2259106" y="978274"/>
                </a:lnTo>
                <a:lnTo>
                  <a:pt x="2383491" y="978274"/>
                </a:lnTo>
                <a:lnTo>
                  <a:pt x="2383491" y="951380"/>
                </a:lnTo>
                <a:lnTo>
                  <a:pt x="2437279" y="951380"/>
                </a:lnTo>
                <a:lnTo>
                  <a:pt x="2437279" y="917762"/>
                </a:lnTo>
                <a:lnTo>
                  <a:pt x="2480982" y="917762"/>
                </a:lnTo>
                <a:lnTo>
                  <a:pt x="2480982" y="880782"/>
                </a:lnTo>
                <a:lnTo>
                  <a:pt x="2571750" y="880782"/>
                </a:lnTo>
                <a:lnTo>
                  <a:pt x="2571750" y="837080"/>
                </a:lnTo>
                <a:lnTo>
                  <a:pt x="2652432" y="837080"/>
                </a:lnTo>
                <a:lnTo>
                  <a:pt x="2652432" y="773206"/>
                </a:lnTo>
                <a:lnTo>
                  <a:pt x="2716306" y="773206"/>
                </a:lnTo>
                <a:lnTo>
                  <a:pt x="2716306" y="732865"/>
                </a:lnTo>
                <a:lnTo>
                  <a:pt x="2743200" y="732865"/>
                </a:lnTo>
                <a:lnTo>
                  <a:pt x="2743200" y="702609"/>
                </a:lnTo>
                <a:lnTo>
                  <a:pt x="2807073" y="702609"/>
                </a:lnTo>
                <a:lnTo>
                  <a:pt x="2807073" y="662268"/>
                </a:lnTo>
                <a:lnTo>
                  <a:pt x="2870947" y="662268"/>
                </a:lnTo>
                <a:lnTo>
                  <a:pt x="2870947" y="588309"/>
                </a:lnTo>
                <a:lnTo>
                  <a:pt x="2954991" y="588309"/>
                </a:lnTo>
                <a:lnTo>
                  <a:pt x="2954991" y="568138"/>
                </a:lnTo>
                <a:lnTo>
                  <a:pt x="2998694" y="568138"/>
                </a:lnTo>
                <a:lnTo>
                  <a:pt x="2998694" y="534521"/>
                </a:lnTo>
                <a:lnTo>
                  <a:pt x="3045759" y="534521"/>
                </a:lnTo>
                <a:lnTo>
                  <a:pt x="3045759" y="504265"/>
                </a:lnTo>
                <a:lnTo>
                  <a:pt x="3109632" y="504265"/>
                </a:lnTo>
                <a:lnTo>
                  <a:pt x="3109632" y="484094"/>
                </a:lnTo>
                <a:lnTo>
                  <a:pt x="3129803" y="484094"/>
                </a:lnTo>
                <a:lnTo>
                  <a:pt x="3129803" y="386603"/>
                </a:lnTo>
                <a:lnTo>
                  <a:pt x="3166782" y="386603"/>
                </a:lnTo>
                <a:lnTo>
                  <a:pt x="3166782" y="359709"/>
                </a:lnTo>
                <a:lnTo>
                  <a:pt x="3361765" y="359709"/>
                </a:lnTo>
                <a:lnTo>
                  <a:pt x="3361765" y="305921"/>
                </a:lnTo>
                <a:lnTo>
                  <a:pt x="3506320" y="305921"/>
                </a:lnTo>
                <a:lnTo>
                  <a:pt x="3506320" y="265580"/>
                </a:lnTo>
                <a:lnTo>
                  <a:pt x="3607173" y="265580"/>
                </a:lnTo>
                <a:lnTo>
                  <a:pt x="3607173" y="178174"/>
                </a:lnTo>
                <a:lnTo>
                  <a:pt x="3667685" y="178174"/>
                </a:lnTo>
                <a:lnTo>
                  <a:pt x="3667685" y="70597"/>
                </a:lnTo>
                <a:lnTo>
                  <a:pt x="3771900" y="70597"/>
                </a:lnTo>
                <a:lnTo>
                  <a:pt x="3771900" y="0"/>
                </a:lnTo>
                <a:lnTo>
                  <a:pt x="4750173" y="0"/>
                </a:lnTo>
                <a:lnTo>
                  <a:pt x="4750173" y="746312"/>
                </a:lnTo>
                <a:lnTo>
                  <a:pt x="3748367" y="746312"/>
                </a:lnTo>
                <a:lnTo>
                  <a:pt x="3748367" y="803462"/>
                </a:lnTo>
                <a:lnTo>
                  <a:pt x="3671047" y="803462"/>
                </a:lnTo>
                <a:lnTo>
                  <a:pt x="3671047" y="897591"/>
                </a:lnTo>
                <a:lnTo>
                  <a:pt x="3613897" y="897591"/>
                </a:lnTo>
                <a:lnTo>
                  <a:pt x="3613897" y="971550"/>
                </a:lnTo>
                <a:lnTo>
                  <a:pt x="3469341" y="971550"/>
                </a:lnTo>
                <a:lnTo>
                  <a:pt x="3469341" y="998444"/>
                </a:lnTo>
                <a:lnTo>
                  <a:pt x="3368488" y="998444"/>
                </a:lnTo>
                <a:lnTo>
                  <a:pt x="3368488" y="1035424"/>
                </a:lnTo>
                <a:lnTo>
                  <a:pt x="3126441" y="1035424"/>
                </a:lnTo>
                <a:lnTo>
                  <a:pt x="3126441" y="1163171"/>
                </a:lnTo>
                <a:lnTo>
                  <a:pt x="3045759" y="1163171"/>
                </a:lnTo>
                <a:lnTo>
                  <a:pt x="3045759" y="1203512"/>
                </a:lnTo>
                <a:lnTo>
                  <a:pt x="2958353" y="1203512"/>
                </a:lnTo>
                <a:lnTo>
                  <a:pt x="2958353" y="1220321"/>
                </a:lnTo>
                <a:lnTo>
                  <a:pt x="2874309" y="1220321"/>
                </a:lnTo>
                <a:lnTo>
                  <a:pt x="2874309" y="1270747"/>
                </a:lnTo>
                <a:lnTo>
                  <a:pt x="2810435" y="1270747"/>
                </a:lnTo>
                <a:lnTo>
                  <a:pt x="2810435" y="1307727"/>
                </a:lnTo>
                <a:lnTo>
                  <a:pt x="2733115" y="1307727"/>
                </a:lnTo>
                <a:lnTo>
                  <a:pt x="2733115" y="1358153"/>
                </a:lnTo>
                <a:lnTo>
                  <a:pt x="2655794" y="1358153"/>
                </a:lnTo>
                <a:lnTo>
                  <a:pt x="2655794" y="1408580"/>
                </a:lnTo>
                <a:lnTo>
                  <a:pt x="2554941" y="1408580"/>
                </a:lnTo>
                <a:lnTo>
                  <a:pt x="2554941" y="1455644"/>
                </a:lnTo>
                <a:lnTo>
                  <a:pt x="2501153" y="1455644"/>
                </a:lnTo>
                <a:lnTo>
                  <a:pt x="2487706" y="1469091"/>
                </a:lnTo>
                <a:lnTo>
                  <a:pt x="2403662" y="1469091"/>
                </a:lnTo>
                <a:lnTo>
                  <a:pt x="2403662" y="1499347"/>
                </a:lnTo>
                <a:lnTo>
                  <a:pt x="2359959" y="1499347"/>
                </a:lnTo>
                <a:lnTo>
                  <a:pt x="2359959" y="1529603"/>
                </a:lnTo>
                <a:lnTo>
                  <a:pt x="2262467" y="1529603"/>
                </a:lnTo>
                <a:lnTo>
                  <a:pt x="2262467" y="1543050"/>
                </a:lnTo>
                <a:lnTo>
                  <a:pt x="2141444" y="1543050"/>
                </a:lnTo>
                <a:lnTo>
                  <a:pt x="2141444" y="1583391"/>
                </a:lnTo>
                <a:lnTo>
                  <a:pt x="1919567" y="1583391"/>
                </a:lnTo>
                <a:lnTo>
                  <a:pt x="1919567" y="1684244"/>
                </a:lnTo>
                <a:lnTo>
                  <a:pt x="1754841" y="1684244"/>
                </a:lnTo>
                <a:lnTo>
                  <a:pt x="1754841" y="1714500"/>
                </a:lnTo>
                <a:lnTo>
                  <a:pt x="1680882" y="1714500"/>
                </a:lnTo>
                <a:lnTo>
                  <a:pt x="1680882" y="1764927"/>
                </a:lnTo>
                <a:lnTo>
                  <a:pt x="1583391" y="1764927"/>
                </a:lnTo>
                <a:lnTo>
                  <a:pt x="1583391" y="1788459"/>
                </a:lnTo>
                <a:lnTo>
                  <a:pt x="1526241" y="1788459"/>
                </a:lnTo>
                <a:lnTo>
                  <a:pt x="1506070" y="1808630"/>
                </a:lnTo>
                <a:lnTo>
                  <a:pt x="1435473" y="1808630"/>
                </a:lnTo>
                <a:lnTo>
                  <a:pt x="1435473" y="1859056"/>
                </a:lnTo>
                <a:lnTo>
                  <a:pt x="1395132" y="1859056"/>
                </a:lnTo>
                <a:lnTo>
                  <a:pt x="1395132" y="1882588"/>
                </a:lnTo>
                <a:lnTo>
                  <a:pt x="1223682" y="1882588"/>
                </a:lnTo>
                <a:lnTo>
                  <a:pt x="1206873" y="1882588"/>
                </a:lnTo>
                <a:lnTo>
                  <a:pt x="1206873" y="1953185"/>
                </a:lnTo>
                <a:lnTo>
                  <a:pt x="1136276" y="1953185"/>
                </a:lnTo>
                <a:lnTo>
                  <a:pt x="1136276" y="1966632"/>
                </a:lnTo>
                <a:lnTo>
                  <a:pt x="971550" y="1966632"/>
                </a:lnTo>
                <a:lnTo>
                  <a:pt x="971550" y="1996888"/>
                </a:lnTo>
                <a:lnTo>
                  <a:pt x="857250" y="1996888"/>
                </a:lnTo>
                <a:lnTo>
                  <a:pt x="857250" y="2013697"/>
                </a:lnTo>
                <a:lnTo>
                  <a:pt x="719417" y="2013697"/>
                </a:lnTo>
                <a:lnTo>
                  <a:pt x="719417" y="2091018"/>
                </a:lnTo>
                <a:lnTo>
                  <a:pt x="544606" y="2091018"/>
                </a:lnTo>
                <a:lnTo>
                  <a:pt x="544606" y="2111188"/>
                </a:lnTo>
                <a:lnTo>
                  <a:pt x="0" y="2104465"/>
                </a:lnTo>
                <a:close/>
              </a:path>
            </a:pathLst>
          </a:cu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7C080315-B50A-41A7-9B96-88C6E748152D}"/>
              </a:ext>
            </a:extLst>
          </p:cNvPr>
          <p:cNvSpPr/>
          <p:nvPr/>
        </p:nvSpPr>
        <p:spPr bwMode="auto">
          <a:xfrm>
            <a:off x="1448921" y="2400357"/>
            <a:ext cx="4740088" cy="1731309"/>
          </a:xfrm>
          <a:custGeom>
            <a:avLst/>
            <a:gdLst>
              <a:gd name="connsiteX0" fmla="*/ 0 w 4740088"/>
              <a:gd name="connsiteY0" fmla="*/ 1731309 h 1731309"/>
              <a:gd name="connsiteX1" fmla="*/ 242047 w 4740088"/>
              <a:gd name="connsiteY1" fmla="*/ 1731309 h 1731309"/>
              <a:gd name="connsiteX2" fmla="*/ 242047 w 4740088"/>
              <a:gd name="connsiteY2" fmla="*/ 1711138 h 1731309"/>
              <a:gd name="connsiteX3" fmla="*/ 467285 w 4740088"/>
              <a:gd name="connsiteY3" fmla="*/ 1711138 h 1731309"/>
              <a:gd name="connsiteX4" fmla="*/ 467285 w 4740088"/>
              <a:gd name="connsiteY4" fmla="*/ 1680882 h 1731309"/>
              <a:gd name="connsiteX5" fmla="*/ 494179 w 4740088"/>
              <a:gd name="connsiteY5" fmla="*/ 1680882 h 1731309"/>
              <a:gd name="connsiteX6" fmla="*/ 494179 w 4740088"/>
              <a:gd name="connsiteY6" fmla="*/ 1637180 h 1731309"/>
              <a:gd name="connsiteX7" fmla="*/ 638735 w 4740088"/>
              <a:gd name="connsiteY7" fmla="*/ 1637180 h 1731309"/>
              <a:gd name="connsiteX8" fmla="*/ 638735 w 4740088"/>
              <a:gd name="connsiteY8" fmla="*/ 1606924 h 1731309"/>
              <a:gd name="connsiteX9" fmla="*/ 689161 w 4740088"/>
              <a:gd name="connsiteY9" fmla="*/ 1606924 h 1731309"/>
              <a:gd name="connsiteX10" fmla="*/ 689161 w 4740088"/>
              <a:gd name="connsiteY10" fmla="*/ 1583391 h 1731309"/>
              <a:gd name="connsiteX11" fmla="*/ 719417 w 4740088"/>
              <a:gd name="connsiteY11" fmla="*/ 1583391 h 1731309"/>
              <a:gd name="connsiteX12" fmla="*/ 719417 w 4740088"/>
              <a:gd name="connsiteY12" fmla="*/ 1502709 h 1731309"/>
              <a:gd name="connsiteX13" fmla="*/ 874058 w 4740088"/>
              <a:gd name="connsiteY13" fmla="*/ 1502709 h 1731309"/>
              <a:gd name="connsiteX14" fmla="*/ 874058 w 4740088"/>
              <a:gd name="connsiteY14" fmla="*/ 1485900 h 1731309"/>
              <a:gd name="connsiteX15" fmla="*/ 931208 w 4740088"/>
              <a:gd name="connsiteY15" fmla="*/ 1485900 h 1731309"/>
              <a:gd name="connsiteX16" fmla="*/ 931208 w 4740088"/>
              <a:gd name="connsiteY16" fmla="*/ 1455644 h 1731309"/>
              <a:gd name="connsiteX17" fmla="*/ 961464 w 4740088"/>
              <a:gd name="connsiteY17" fmla="*/ 1455644 h 1731309"/>
              <a:gd name="connsiteX18" fmla="*/ 961464 w 4740088"/>
              <a:gd name="connsiteY18" fmla="*/ 1432112 h 1731309"/>
              <a:gd name="connsiteX19" fmla="*/ 1119467 w 4740088"/>
              <a:gd name="connsiteY19" fmla="*/ 1432112 h 1731309"/>
              <a:gd name="connsiteX20" fmla="*/ 1119467 w 4740088"/>
              <a:gd name="connsiteY20" fmla="*/ 1405218 h 1731309"/>
              <a:gd name="connsiteX21" fmla="*/ 1196788 w 4740088"/>
              <a:gd name="connsiteY21" fmla="*/ 1405218 h 1731309"/>
              <a:gd name="connsiteX22" fmla="*/ 1196788 w 4740088"/>
              <a:gd name="connsiteY22" fmla="*/ 1327897 h 1731309"/>
              <a:gd name="connsiteX23" fmla="*/ 1348067 w 4740088"/>
              <a:gd name="connsiteY23" fmla="*/ 1327897 h 1731309"/>
              <a:gd name="connsiteX24" fmla="*/ 1348067 w 4740088"/>
              <a:gd name="connsiteY24" fmla="*/ 1307727 h 1731309"/>
              <a:gd name="connsiteX25" fmla="*/ 1398494 w 4740088"/>
              <a:gd name="connsiteY25" fmla="*/ 1307727 h 1731309"/>
              <a:gd name="connsiteX26" fmla="*/ 1398494 w 4740088"/>
              <a:gd name="connsiteY26" fmla="*/ 1277471 h 1731309"/>
              <a:gd name="connsiteX27" fmla="*/ 1438835 w 4740088"/>
              <a:gd name="connsiteY27" fmla="*/ 1277471 h 1731309"/>
              <a:gd name="connsiteX28" fmla="*/ 1438835 w 4740088"/>
              <a:gd name="connsiteY28" fmla="*/ 1230406 h 1731309"/>
              <a:gd name="connsiteX29" fmla="*/ 1465729 w 4740088"/>
              <a:gd name="connsiteY29" fmla="*/ 1230406 h 1731309"/>
              <a:gd name="connsiteX30" fmla="*/ 1465729 w 4740088"/>
              <a:gd name="connsiteY30" fmla="*/ 1200150 h 1731309"/>
              <a:gd name="connsiteX31" fmla="*/ 1519517 w 4740088"/>
              <a:gd name="connsiteY31" fmla="*/ 1200150 h 1731309"/>
              <a:gd name="connsiteX32" fmla="*/ 1519517 w 4740088"/>
              <a:gd name="connsiteY32" fmla="*/ 1176618 h 1731309"/>
              <a:gd name="connsiteX33" fmla="*/ 1596838 w 4740088"/>
              <a:gd name="connsiteY33" fmla="*/ 1176618 h 1731309"/>
              <a:gd name="connsiteX34" fmla="*/ 1596838 w 4740088"/>
              <a:gd name="connsiteY34" fmla="*/ 1149724 h 1731309"/>
              <a:gd name="connsiteX35" fmla="*/ 1674158 w 4740088"/>
              <a:gd name="connsiteY35" fmla="*/ 1149724 h 1731309"/>
              <a:gd name="connsiteX36" fmla="*/ 1667435 w 4740088"/>
              <a:gd name="connsiteY36" fmla="*/ 1143001 h 1731309"/>
              <a:gd name="connsiteX37" fmla="*/ 1690967 w 4740088"/>
              <a:gd name="connsiteY37" fmla="*/ 1143001 h 1731309"/>
              <a:gd name="connsiteX38" fmla="*/ 1690967 w 4740088"/>
              <a:gd name="connsiteY38" fmla="*/ 1102659 h 1731309"/>
              <a:gd name="connsiteX39" fmla="*/ 1738032 w 4740088"/>
              <a:gd name="connsiteY39" fmla="*/ 1102659 h 1731309"/>
              <a:gd name="connsiteX40" fmla="*/ 1738032 w 4740088"/>
              <a:gd name="connsiteY40" fmla="*/ 1075765 h 1731309"/>
              <a:gd name="connsiteX41" fmla="*/ 1754841 w 4740088"/>
              <a:gd name="connsiteY41" fmla="*/ 1075765 h 1731309"/>
              <a:gd name="connsiteX42" fmla="*/ 1754841 w 4740088"/>
              <a:gd name="connsiteY42" fmla="*/ 1055594 h 1731309"/>
              <a:gd name="connsiteX43" fmla="*/ 1919567 w 4740088"/>
              <a:gd name="connsiteY43" fmla="*/ 1055594 h 1731309"/>
              <a:gd name="connsiteX44" fmla="*/ 1919567 w 4740088"/>
              <a:gd name="connsiteY44" fmla="*/ 951380 h 1731309"/>
              <a:gd name="connsiteX45" fmla="*/ 2158253 w 4740088"/>
              <a:gd name="connsiteY45" fmla="*/ 951380 h 1731309"/>
              <a:gd name="connsiteX46" fmla="*/ 2158253 w 4740088"/>
              <a:gd name="connsiteY46" fmla="*/ 904315 h 1731309"/>
              <a:gd name="connsiteX47" fmla="*/ 2262467 w 4740088"/>
              <a:gd name="connsiteY47" fmla="*/ 904315 h 1731309"/>
              <a:gd name="connsiteX48" fmla="*/ 2262467 w 4740088"/>
              <a:gd name="connsiteY48" fmla="*/ 877421 h 1731309"/>
              <a:gd name="connsiteX49" fmla="*/ 2370044 w 4740088"/>
              <a:gd name="connsiteY49" fmla="*/ 877421 h 1731309"/>
              <a:gd name="connsiteX50" fmla="*/ 2370044 w 4740088"/>
              <a:gd name="connsiteY50" fmla="*/ 853888 h 1731309"/>
              <a:gd name="connsiteX51" fmla="*/ 2423832 w 4740088"/>
              <a:gd name="connsiteY51" fmla="*/ 853888 h 1731309"/>
              <a:gd name="connsiteX52" fmla="*/ 2423832 w 4740088"/>
              <a:gd name="connsiteY52" fmla="*/ 830356 h 1731309"/>
              <a:gd name="connsiteX53" fmla="*/ 2480982 w 4740088"/>
              <a:gd name="connsiteY53" fmla="*/ 830356 h 1731309"/>
              <a:gd name="connsiteX54" fmla="*/ 2480982 w 4740088"/>
              <a:gd name="connsiteY54" fmla="*/ 796738 h 1731309"/>
              <a:gd name="connsiteX55" fmla="*/ 2544855 w 4740088"/>
              <a:gd name="connsiteY55" fmla="*/ 796738 h 1731309"/>
              <a:gd name="connsiteX56" fmla="*/ 2544855 w 4740088"/>
              <a:gd name="connsiteY56" fmla="*/ 749674 h 1731309"/>
              <a:gd name="connsiteX57" fmla="*/ 2575111 w 4740088"/>
              <a:gd name="connsiteY57" fmla="*/ 749674 h 1731309"/>
              <a:gd name="connsiteX58" fmla="*/ 2575111 w 4740088"/>
              <a:gd name="connsiteY58" fmla="*/ 729503 h 1731309"/>
              <a:gd name="connsiteX59" fmla="*/ 2638985 w 4740088"/>
              <a:gd name="connsiteY59" fmla="*/ 729503 h 1731309"/>
              <a:gd name="connsiteX60" fmla="*/ 2638985 w 4740088"/>
              <a:gd name="connsiteY60" fmla="*/ 685800 h 1731309"/>
              <a:gd name="connsiteX61" fmla="*/ 2709582 w 4740088"/>
              <a:gd name="connsiteY61" fmla="*/ 685800 h 1731309"/>
              <a:gd name="connsiteX62" fmla="*/ 2709582 w 4740088"/>
              <a:gd name="connsiteY62" fmla="*/ 665630 h 1731309"/>
              <a:gd name="connsiteX63" fmla="*/ 2723029 w 4740088"/>
              <a:gd name="connsiteY63" fmla="*/ 665630 h 1731309"/>
              <a:gd name="connsiteX64" fmla="*/ 2723029 w 4740088"/>
              <a:gd name="connsiteY64" fmla="*/ 632012 h 1731309"/>
              <a:gd name="connsiteX65" fmla="*/ 2790264 w 4740088"/>
              <a:gd name="connsiteY65" fmla="*/ 632012 h 1731309"/>
              <a:gd name="connsiteX66" fmla="*/ 2790264 w 4740088"/>
              <a:gd name="connsiteY66" fmla="*/ 608480 h 1731309"/>
              <a:gd name="connsiteX67" fmla="*/ 2807073 w 4740088"/>
              <a:gd name="connsiteY67" fmla="*/ 608480 h 1731309"/>
              <a:gd name="connsiteX68" fmla="*/ 2807073 w 4740088"/>
              <a:gd name="connsiteY68" fmla="*/ 578224 h 1731309"/>
              <a:gd name="connsiteX69" fmla="*/ 2864223 w 4740088"/>
              <a:gd name="connsiteY69" fmla="*/ 578224 h 1731309"/>
              <a:gd name="connsiteX70" fmla="*/ 2864223 w 4740088"/>
              <a:gd name="connsiteY70" fmla="*/ 561415 h 1731309"/>
              <a:gd name="connsiteX71" fmla="*/ 2891117 w 4740088"/>
              <a:gd name="connsiteY71" fmla="*/ 561415 h 1731309"/>
              <a:gd name="connsiteX72" fmla="*/ 2891117 w 4740088"/>
              <a:gd name="connsiteY72" fmla="*/ 524435 h 1731309"/>
              <a:gd name="connsiteX73" fmla="*/ 2934820 w 4740088"/>
              <a:gd name="connsiteY73" fmla="*/ 524435 h 1731309"/>
              <a:gd name="connsiteX74" fmla="*/ 2934820 w 4740088"/>
              <a:gd name="connsiteY74" fmla="*/ 514350 h 1731309"/>
              <a:gd name="connsiteX75" fmla="*/ 3008779 w 4740088"/>
              <a:gd name="connsiteY75" fmla="*/ 514350 h 1731309"/>
              <a:gd name="connsiteX76" fmla="*/ 3008779 w 4740088"/>
              <a:gd name="connsiteY76" fmla="*/ 477371 h 1731309"/>
              <a:gd name="connsiteX77" fmla="*/ 3049120 w 4740088"/>
              <a:gd name="connsiteY77" fmla="*/ 477371 h 1731309"/>
              <a:gd name="connsiteX78" fmla="*/ 3049120 w 4740088"/>
              <a:gd name="connsiteY78" fmla="*/ 453838 h 1731309"/>
              <a:gd name="connsiteX79" fmla="*/ 3109632 w 4740088"/>
              <a:gd name="connsiteY79" fmla="*/ 453838 h 1731309"/>
              <a:gd name="connsiteX80" fmla="*/ 3109632 w 4740088"/>
              <a:gd name="connsiteY80" fmla="*/ 420221 h 1731309"/>
              <a:gd name="connsiteX81" fmla="*/ 3136526 w 4740088"/>
              <a:gd name="connsiteY81" fmla="*/ 420221 h 1731309"/>
              <a:gd name="connsiteX82" fmla="*/ 3136526 w 4740088"/>
              <a:gd name="connsiteY82" fmla="*/ 342900 h 1731309"/>
              <a:gd name="connsiteX83" fmla="*/ 3149973 w 4740088"/>
              <a:gd name="connsiteY83" fmla="*/ 342900 h 1731309"/>
              <a:gd name="connsiteX84" fmla="*/ 3149973 w 4740088"/>
              <a:gd name="connsiteY84" fmla="*/ 302559 h 1731309"/>
              <a:gd name="connsiteX85" fmla="*/ 3358403 w 4740088"/>
              <a:gd name="connsiteY85" fmla="*/ 302559 h 1731309"/>
              <a:gd name="connsiteX86" fmla="*/ 3358403 w 4740088"/>
              <a:gd name="connsiteY86" fmla="*/ 262218 h 1731309"/>
              <a:gd name="connsiteX87" fmla="*/ 3496235 w 4740088"/>
              <a:gd name="connsiteY87" fmla="*/ 262218 h 1731309"/>
              <a:gd name="connsiteX88" fmla="*/ 3496235 w 4740088"/>
              <a:gd name="connsiteY88" fmla="*/ 238685 h 1731309"/>
              <a:gd name="connsiteX89" fmla="*/ 3597088 w 4740088"/>
              <a:gd name="connsiteY89" fmla="*/ 238685 h 1731309"/>
              <a:gd name="connsiteX90" fmla="*/ 3597088 w 4740088"/>
              <a:gd name="connsiteY90" fmla="*/ 191621 h 1731309"/>
              <a:gd name="connsiteX91" fmla="*/ 3610535 w 4740088"/>
              <a:gd name="connsiteY91" fmla="*/ 191621 h 1731309"/>
              <a:gd name="connsiteX92" fmla="*/ 3610535 w 4740088"/>
              <a:gd name="connsiteY92" fmla="*/ 147918 h 1731309"/>
              <a:gd name="connsiteX93" fmla="*/ 3647514 w 4740088"/>
              <a:gd name="connsiteY93" fmla="*/ 147918 h 1731309"/>
              <a:gd name="connsiteX94" fmla="*/ 3647514 w 4740088"/>
              <a:gd name="connsiteY94" fmla="*/ 147918 h 1731309"/>
              <a:gd name="connsiteX95" fmla="*/ 3667685 w 4740088"/>
              <a:gd name="connsiteY95" fmla="*/ 127747 h 1731309"/>
              <a:gd name="connsiteX96" fmla="*/ 3667685 w 4740088"/>
              <a:gd name="connsiteY96" fmla="*/ 53788 h 1731309"/>
              <a:gd name="connsiteX97" fmla="*/ 3768538 w 4740088"/>
              <a:gd name="connsiteY97" fmla="*/ 53788 h 1731309"/>
              <a:gd name="connsiteX98" fmla="*/ 3768538 w 4740088"/>
              <a:gd name="connsiteY98" fmla="*/ 0 h 1731309"/>
              <a:gd name="connsiteX99" fmla="*/ 4740088 w 4740088"/>
              <a:gd name="connsiteY99" fmla="*/ 0 h 1731309"/>
              <a:gd name="connsiteX0" fmla="*/ 0 w 4740088"/>
              <a:gd name="connsiteY0" fmla="*/ 1731309 h 1731309"/>
              <a:gd name="connsiteX1" fmla="*/ 242047 w 4740088"/>
              <a:gd name="connsiteY1" fmla="*/ 1731309 h 1731309"/>
              <a:gd name="connsiteX2" fmla="*/ 242047 w 4740088"/>
              <a:gd name="connsiteY2" fmla="*/ 1711138 h 1731309"/>
              <a:gd name="connsiteX3" fmla="*/ 467285 w 4740088"/>
              <a:gd name="connsiteY3" fmla="*/ 1711138 h 1731309"/>
              <a:gd name="connsiteX4" fmla="*/ 467285 w 4740088"/>
              <a:gd name="connsiteY4" fmla="*/ 1680882 h 1731309"/>
              <a:gd name="connsiteX5" fmla="*/ 494179 w 4740088"/>
              <a:gd name="connsiteY5" fmla="*/ 1680882 h 1731309"/>
              <a:gd name="connsiteX6" fmla="*/ 494179 w 4740088"/>
              <a:gd name="connsiteY6" fmla="*/ 1637180 h 1731309"/>
              <a:gd name="connsiteX7" fmla="*/ 638735 w 4740088"/>
              <a:gd name="connsiteY7" fmla="*/ 1637180 h 1731309"/>
              <a:gd name="connsiteX8" fmla="*/ 638735 w 4740088"/>
              <a:gd name="connsiteY8" fmla="*/ 1606924 h 1731309"/>
              <a:gd name="connsiteX9" fmla="*/ 689161 w 4740088"/>
              <a:gd name="connsiteY9" fmla="*/ 1606924 h 1731309"/>
              <a:gd name="connsiteX10" fmla="*/ 689161 w 4740088"/>
              <a:gd name="connsiteY10" fmla="*/ 1583391 h 1731309"/>
              <a:gd name="connsiteX11" fmla="*/ 719417 w 4740088"/>
              <a:gd name="connsiteY11" fmla="*/ 1583391 h 1731309"/>
              <a:gd name="connsiteX12" fmla="*/ 719417 w 4740088"/>
              <a:gd name="connsiteY12" fmla="*/ 1502709 h 1731309"/>
              <a:gd name="connsiteX13" fmla="*/ 874058 w 4740088"/>
              <a:gd name="connsiteY13" fmla="*/ 1502709 h 1731309"/>
              <a:gd name="connsiteX14" fmla="*/ 874058 w 4740088"/>
              <a:gd name="connsiteY14" fmla="*/ 1485900 h 1731309"/>
              <a:gd name="connsiteX15" fmla="*/ 931208 w 4740088"/>
              <a:gd name="connsiteY15" fmla="*/ 1485900 h 1731309"/>
              <a:gd name="connsiteX16" fmla="*/ 931208 w 4740088"/>
              <a:gd name="connsiteY16" fmla="*/ 1455644 h 1731309"/>
              <a:gd name="connsiteX17" fmla="*/ 961464 w 4740088"/>
              <a:gd name="connsiteY17" fmla="*/ 1455644 h 1731309"/>
              <a:gd name="connsiteX18" fmla="*/ 961464 w 4740088"/>
              <a:gd name="connsiteY18" fmla="*/ 1432112 h 1731309"/>
              <a:gd name="connsiteX19" fmla="*/ 1119467 w 4740088"/>
              <a:gd name="connsiteY19" fmla="*/ 1432112 h 1731309"/>
              <a:gd name="connsiteX20" fmla="*/ 1119467 w 4740088"/>
              <a:gd name="connsiteY20" fmla="*/ 1405218 h 1731309"/>
              <a:gd name="connsiteX21" fmla="*/ 1196788 w 4740088"/>
              <a:gd name="connsiteY21" fmla="*/ 1405218 h 1731309"/>
              <a:gd name="connsiteX22" fmla="*/ 1196788 w 4740088"/>
              <a:gd name="connsiteY22" fmla="*/ 1327897 h 1731309"/>
              <a:gd name="connsiteX23" fmla="*/ 1348067 w 4740088"/>
              <a:gd name="connsiteY23" fmla="*/ 1327897 h 1731309"/>
              <a:gd name="connsiteX24" fmla="*/ 1348067 w 4740088"/>
              <a:gd name="connsiteY24" fmla="*/ 1307727 h 1731309"/>
              <a:gd name="connsiteX25" fmla="*/ 1398494 w 4740088"/>
              <a:gd name="connsiteY25" fmla="*/ 1307727 h 1731309"/>
              <a:gd name="connsiteX26" fmla="*/ 1398494 w 4740088"/>
              <a:gd name="connsiteY26" fmla="*/ 1277471 h 1731309"/>
              <a:gd name="connsiteX27" fmla="*/ 1438835 w 4740088"/>
              <a:gd name="connsiteY27" fmla="*/ 1277471 h 1731309"/>
              <a:gd name="connsiteX28" fmla="*/ 1438835 w 4740088"/>
              <a:gd name="connsiteY28" fmla="*/ 1230406 h 1731309"/>
              <a:gd name="connsiteX29" fmla="*/ 1465729 w 4740088"/>
              <a:gd name="connsiteY29" fmla="*/ 1230406 h 1731309"/>
              <a:gd name="connsiteX30" fmla="*/ 1465729 w 4740088"/>
              <a:gd name="connsiteY30" fmla="*/ 1200150 h 1731309"/>
              <a:gd name="connsiteX31" fmla="*/ 1519517 w 4740088"/>
              <a:gd name="connsiteY31" fmla="*/ 1200150 h 1731309"/>
              <a:gd name="connsiteX32" fmla="*/ 1519517 w 4740088"/>
              <a:gd name="connsiteY32" fmla="*/ 1176618 h 1731309"/>
              <a:gd name="connsiteX33" fmla="*/ 1596838 w 4740088"/>
              <a:gd name="connsiteY33" fmla="*/ 1176618 h 1731309"/>
              <a:gd name="connsiteX34" fmla="*/ 1596838 w 4740088"/>
              <a:gd name="connsiteY34" fmla="*/ 1149724 h 1731309"/>
              <a:gd name="connsiteX35" fmla="*/ 1674158 w 4740088"/>
              <a:gd name="connsiteY35" fmla="*/ 1149724 h 1731309"/>
              <a:gd name="connsiteX36" fmla="*/ 1667435 w 4740088"/>
              <a:gd name="connsiteY36" fmla="*/ 1143001 h 1731309"/>
              <a:gd name="connsiteX37" fmla="*/ 1690967 w 4740088"/>
              <a:gd name="connsiteY37" fmla="*/ 1143001 h 1731309"/>
              <a:gd name="connsiteX38" fmla="*/ 1690967 w 4740088"/>
              <a:gd name="connsiteY38" fmla="*/ 1102659 h 1731309"/>
              <a:gd name="connsiteX39" fmla="*/ 1738032 w 4740088"/>
              <a:gd name="connsiteY39" fmla="*/ 1102659 h 1731309"/>
              <a:gd name="connsiteX40" fmla="*/ 1738032 w 4740088"/>
              <a:gd name="connsiteY40" fmla="*/ 1075765 h 1731309"/>
              <a:gd name="connsiteX41" fmla="*/ 1754841 w 4740088"/>
              <a:gd name="connsiteY41" fmla="*/ 1075765 h 1731309"/>
              <a:gd name="connsiteX42" fmla="*/ 1754841 w 4740088"/>
              <a:gd name="connsiteY42" fmla="*/ 1055594 h 1731309"/>
              <a:gd name="connsiteX43" fmla="*/ 1919567 w 4740088"/>
              <a:gd name="connsiteY43" fmla="*/ 1055594 h 1731309"/>
              <a:gd name="connsiteX44" fmla="*/ 1919567 w 4740088"/>
              <a:gd name="connsiteY44" fmla="*/ 951380 h 1731309"/>
              <a:gd name="connsiteX45" fmla="*/ 2158253 w 4740088"/>
              <a:gd name="connsiteY45" fmla="*/ 951380 h 1731309"/>
              <a:gd name="connsiteX46" fmla="*/ 2158253 w 4740088"/>
              <a:gd name="connsiteY46" fmla="*/ 904315 h 1731309"/>
              <a:gd name="connsiteX47" fmla="*/ 2262467 w 4740088"/>
              <a:gd name="connsiteY47" fmla="*/ 904315 h 1731309"/>
              <a:gd name="connsiteX48" fmla="*/ 2262467 w 4740088"/>
              <a:gd name="connsiteY48" fmla="*/ 877421 h 1731309"/>
              <a:gd name="connsiteX49" fmla="*/ 2370044 w 4740088"/>
              <a:gd name="connsiteY49" fmla="*/ 877421 h 1731309"/>
              <a:gd name="connsiteX50" fmla="*/ 2370044 w 4740088"/>
              <a:gd name="connsiteY50" fmla="*/ 853888 h 1731309"/>
              <a:gd name="connsiteX51" fmla="*/ 2423832 w 4740088"/>
              <a:gd name="connsiteY51" fmla="*/ 853888 h 1731309"/>
              <a:gd name="connsiteX52" fmla="*/ 2423832 w 4740088"/>
              <a:gd name="connsiteY52" fmla="*/ 830356 h 1731309"/>
              <a:gd name="connsiteX53" fmla="*/ 2480982 w 4740088"/>
              <a:gd name="connsiteY53" fmla="*/ 830356 h 1731309"/>
              <a:gd name="connsiteX54" fmla="*/ 2480982 w 4740088"/>
              <a:gd name="connsiteY54" fmla="*/ 796738 h 1731309"/>
              <a:gd name="connsiteX55" fmla="*/ 2544855 w 4740088"/>
              <a:gd name="connsiteY55" fmla="*/ 796738 h 1731309"/>
              <a:gd name="connsiteX56" fmla="*/ 2544855 w 4740088"/>
              <a:gd name="connsiteY56" fmla="*/ 749674 h 1731309"/>
              <a:gd name="connsiteX57" fmla="*/ 2575111 w 4740088"/>
              <a:gd name="connsiteY57" fmla="*/ 749674 h 1731309"/>
              <a:gd name="connsiteX58" fmla="*/ 2575111 w 4740088"/>
              <a:gd name="connsiteY58" fmla="*/ 729503 h 1731309"/>
              <a:gd name="connsiteX59" fmla="*/ 2638985 w 4740088"/>
              <a:gd name="connsiteY59" fmla="*/ 729503 h 1731309"/>
              <a:gd name="connsiteX60" fmla="*/ 2638985 w 4740088"/>
              <a:gd name="connsiteY60" fmla="*/ 685800 h 1731309"/>
              <a:gd name="connsiteX61" fmla="*/ 2709582 w 4740088"/>
              <a:gd name="connsiteY61" fmla="*/ 685800 h 1731309"/>
              <a:gd name="connsiteX62" fmla="*/ 2709582 w 4740088"/>
              <a:gd name="connsiteY62" fmla="*/ 665630 h 1731309"/>
              <a:gd name="connsiteX63" fmla="*/ 2723029 w 4740088"/>
              <a:gd name="connsiteY63" fmla="*/ 665630 h 1731309"/>
              <a:gd name="connsiteX64" fmla="*/ 2723029 w 4740088"/>
              <a:gd name="connsiteY64" fmla="*/ 632012 h 1731309"/>
              <a:gd name="connsiteX65" fmla="*/ 2790264 w 4740088"/>
              <a:gd name="connsiteY65" fmla="*/ 632012 h 1731309"/>
              <a:gd name="connsiteX66" fmla="*/ 2790264 w 4740088"/>
              <a:gd name="connsiteY66" fmla="*/ 608480 h 1731309"/>
              <a:gd name="connsiteX67" fmla="*/ 2807073 w 4740088"/>
              <a:gd name="connsiteY67" fmla="*/ 608480 h 1731309"/>
              <a:gd name="connsiteX68" fmla="*/ 2807073 w 4740088"/>
              <a:gd name="connsiteY68" fmla="*/ 578224 h 1731309"/>
              <a:gd name="connsiteX69" fmla="*/ 2864223 w 4740088"/>
              <a:gd name="connsiteY69" fmla="*/ 578224 h 1731309"/>
              <a:gd name="connsiteX70" fmla="*/ 2864223 w 4740088"/>
              <a:gd name="connsiteY70" fmla="*/ 561415 h 1731309"/>
              <a:gd name="connsiteX71" fmla="*/ 2891117 w 4740088"/>
              <a:gd name="connsiteY71" fmla="*/ 561415 h 1731309"/>
              <a:gd name="connsiteX72" fmla="*/ 2891117 w 4740088"/>
              <a:gd name="connsiteY72" fmla="*/ 524435 h 1731309"/>
              <a:gd name="connsiteX73" fmla="*/ 2934820 w 4740088"/>
              <a:gd name="connsiteY73" fmla="*/ 524435 h 1731309"/>
              <a:gd name="connsiteX74" fmla="*/ 2934820 w 4740088"/>
              <a:gd name="connsiteY74" fmla="*/ 514350 h 1731309"/>
              <a:gd name="connsiteX75" fmla="*/ 3008779 w 4740088"/>
              <a:gd name="connsiteY75" fmla="*/ 514350 h 1731309"/>
              <a:gd name="connsiteX76" fmla="*/ 3008779 w 4740088"/>
              <a:gd name="connsiteY76" fmla="*/ 477371 h 1731309"/>
              <a:gd name="connsiteX77" fmla="*/ 3049120 w 4740088"/>
              <a:gd name="connsiteY77" fmla="*/ 477371 h 1731309"/>
              <a:gd name="connsiteX78" fmla="*/ 3049120 w 4740088"/>
              <a:gd name="connsiteY78" fmla="*/ 453838 h 1731309"/>
              <a:gd name="connsiteX79" fmla="*/ 3109632 w 4740088"/>
              <a:gd name="connsiteY79" fmla="*/ 453838 h 1731309"/>
              <a:gd name="connsiteX80" fmla="*/ 3109632 w 4740088"/>
              <a:gd name="connsiteY80" fmla="*/ 420221 h 1731309"/>
              <a:gd name="connsiteX81" fmla="*/ 3136526 w 4740088"/>
              <a:gd name="connsiteY81" fmla="*/ 420221 h 1731309"/>
              <a:gd name="connsiteX82" fmla="*/ 3136526 w 4740088"/>
              <a:gd name="connsiteY82" fmla="*/ 342900 h 1731309"/>
              <a:gd name="connsiteX83" fmla="*/ 3149973 w 4740088"/>
              <a:gd name="connsiteY83" fmla="*/ 342900 h 1731309"/>
              <a:gd name="connsiteX84" fmla="*/ 3149973 w 4740088"/>
              <a:gd name="connsiteY84" fmla="*/ 302559 h 1731309"/>
              <a:gd name="connsiteX85" fmla="*/ 3358403 w 4740088"/>
              <a:gd name="connsiteY85" fmla="*/ 302559 h 1731309"/>
              <a:gd name="connsiteX86" fmla="*/ 3358403 w 4740088"/>
              <a:gd name="connsiteY86" fmla="*/ 262218 h 1731309"/>
              <a:gd name="connsiteX87" fmla="*/ 3496235 w 4740088"/>
              <a:gd name="connsiteY87" fmla="*/ 262218 h 1731309"/>
              <a:gd name="connsiteX88" fmla="*/ 3496235 w 4740088"/>
              <a:gd name="connsiteY88" fmla="*/ 238685 h 1731309"/>
              <a:gd name="connsiteX89" fmla="*/ 3597088 w 4740088"/>
              <a:gd name="connsiteY89" fmla="*/ 238685 h 1731309"/>
              <a:gd name="connsiteX90" fmla="*/ 3597088 w 4740088"/>
              <a:gd name="connsiteY90" fmla="*/ 191621 h 1731309"/>
              <a:gd name="connsiteX91" fmla="*/ 3610535 w 4740088"/>
              <a:gd name="connsiteY91" fmla="*/ 191621 h 1731309"/>
              <a:gd name="connsiteX92" fmla="*/ 3610535 w 4740088"/>
              <a:gd name="connsiteY92" fmla="*/ 147918 h 1731309"/>
              <a:gd name="connsiteX93" fmla="*/ 3647514 w 4740088"/>
              <a:gd name="connsiteY93" fmla="*/ 147918 h 1731309"/>
              <a:gd name="connsiteX94" fmla="*/ 3669681 w 4740088"/>
              <a:gd name="connsiteY94" fmla="*/ 147918 h 1731309"/>
              <a:gd name="connsiteX95" fmla="*/ 3667685 w 4740088"/>
              <a:gd name="connsiteY95" fmla="*/ 127747 h 1731309"/>
              <a:gd name="connsiteX96" fmla="*/ 3667685 w 4740088"/>
              <a:gd name="connsiteY96" fmla="*/ 53788 h 1731309"/>
              <a:gd name="connsiteX97" fmla="*/ 3768538 w 4740088"/>
              <a:gd name="connsiteY97" fmla="*/ 53788 h 1731309"/>
              <a:gd name="connsiteX98" fmla="*/ 3768538 w 4740088"/>
              <a:gd name="connsiteY98" fmla="*/ 0 h 1731309"/>
              <a:gd name="connsiteX99" fmla="*/ 4740088 w 4740088"/>
              <a:gd name="connsiteY99" fmla="*/ 0 h 1731309"/>
              <a:gd name="connsiteX0" fmla="*/ 0 w 4740088"/>
              <a:gd name="connsiteY0" fmla="*/ 1731309 h 1731309"/>
              <a:gd name="connsiteX1" fmla="*/ 242047 w 4740088"/>
              <a:gd name="connsiteY1" fmla="*/ 1731309 h 1731309"/>
              <a:gd name="connsiteX2" fmla="*/ 242047 w 4740088"/>
              <a:gd name="connsiteY2" fmla="*/ 1711138 h 1731309"/>
              <a:gd name="connsiteX3" fmla="*/ 467285 w 4740088"/>
              <a:gd name="connsiteY3" fmla="*/ 1711138 h 1731309"/>
              <a:gd name="connsiteX4" fmla="*/ 467285 w 4740088"/>
              <a:gd name="connsiteY4" fmla="*/ 1680882 h 1731309"/>
              <a:gd name="connsiteX5" fmla="*/ 494179 w 4740088"/>
              <a:gd name="connsiteY5" fmla="*/ 1680882 h 1731309"/>
              <a:gd name="connsiteX6" fmla="*/ 494179 w 4740088"/>
              <a:gd name="connsiteY6" fmla="*/ 1637180 h 1731309"/>
              <a:gd name="connsiteX7" fmla="*/ 638735 w 4740088"/>
              <a:gd name="connsiteY7" fmla="*/ 1637180 h 1731309"/>
              <a:gd name="connsiteX8" fmla="*/ 638735 w 4740088"/>
              <a:gd name="connsiteY8" fmla="*/ 1606924 h 1731309"/>
              <a:gd name="connsiteX9" fmla="*/ 689161 w 4740088"/>
              <a:gd name="connsiteY9" fmla="*/ 1606924 h 1731309"/>
              <a:gd name="connsiteX10" fmla="*/ 689161 w 4740088"/>
              <a:gd name="connsiteY10" fmla="*/ 1583391 h 1731309"/>
              <a:gd name="connsiteX11" fmla="*/ 719417 w 4740088"/>
              <a:gd name="connsiteY11" fmla="*/ 1583391 h 1731309"/>
              <a:gd name="connsiteX12" fmla="*/ 719417 w 4740088"/>
              <a:gd name="connsiteY12" fmla="*/ 1502709 h 1731309"/>
              <a:gd name="connsiteX13" fmla="*/ 874058 w 4740088"/>
              <a:gd name="connsiteY13" fmla="*/ 1502709 h 1731309"/>
              <a:gd name="connsiteX14" fmla="*/ 874058 w 4740088"/>
              <a:gd name="connsiteY14" fmla="*/ 1485900 h 1731309"/>
              <a:gd name="connsiteX15" fmla="*/ 931208 w 4740088"/>
              <a:gd name="connsiteY15" fmla="*/ 1485900 h 1731309"/>
              <a:gd name="connsiteX16" fmla="*/ 931208 w 4740088"/>
              <a:gd name="connsiteY16" fmla="*/ 1455644 h 1731309"/>
              <a:gd name="connsiteX17" fmla="*/ 961464 w 4740088"/>
              <a:gd name="connsiteY17" fmla="*/ 1455644 h 1731309"/>
              <a:gd name="connsiteX18" fmla="*/ 961464 w 4740088"/>
              <a:gd name="connsiteY18" fmla="*/ 1432112 h 1731309"/>
              <a:gd name="connsiteX19" fmla="*/ 1119467 w 4740088"/>
              <a:gd name="connsiteY19" fmla="*/ 1432112 h 1731309"/>
              <a:gd name="connsiteX20" fmla="*/ 1119467 w 4740088"/>
              <a:gd name="connsiteY20" fmla="*/ 1405218 h 1731309"/>
              <a:gd name="connsiteX21" fmla="*/ 1196788 w 4740088"/>
              <a:gd name="connsiteY21" fmla="*/ 1405218 h 1731309"/>
              <a:gd name="connsiteX22" fmla="*/ 1196788 w 4740088"/>
              <a:gd name="connsiteY22" fmla="*/ 1327897 h 1731309"/>
              <a:gd name="connsiteX23" fmla="*/ 1348067 w 4740088"/>
              <a:gd name="connsiteY23" fmla="*/ 1327897 h 1731309"/>
              <a:gd name="connsiteX24" fmla="*/ 1348067 w 4740088"/>
              <a:gd name="connsiteY24" fmla="*/ 1307727 h 1731309"/>
              <a:gd name="connsiteX25" fmla="*/ 1398494 w 4740088"/>
              <a:gd name="connsiteY25" fmla="*/ 1307727 h 1731309"/>
              <a:gd name="connsiteX26" fmla="*/ 1398494 w 4740088"/>
              <a:gd name="connsiteY26" fmla="*/ 1277471 h 1731309"/>
              <a:gd name="connsiteX27" fmla="*/ 1438835 w 4740088"/>
              <a:gd name="connsiteY27" fmla="*/ 1277471 h 1731309"/>
              <a:gd name="connsiteX28" fmla="*/ 1438835 w 4740088"/>
              <a:gd name="connsiteY28" fmla="*/ 1230406 h 1731309"/>
              <a:gd name="connsiteX29" fmla="*/ 1465729 w 4740088"/>
              <a:gd name="connsiteY29" fmla="*/ 1230406 h 1731309"/>
              <a:gd name="connsiteX30" fmla="*/ 1465729 w 4740088"/>
              <a:gd name="connsiteY30" fmla="*/ 1200150 h 1731309"/>
              <a:gd name="connsiteX31" fmla="*/ 1519517 w 4740088"/>
              <a:gd name="connsiteY31" fmla="*/ 1200150 h 1731309"/>
              <a:gd name="connsiteX32" fmla="*/ 1519517 w 4740088"/>
              <a:gd name="connsiteY32" fmla="*/ 1176618 h 1731309"/>
              <a:gd name="connsiteX33" fmla="*/ 1596838 w 4740088"/>
              <a:gd name="connsiteY33" fmla="*/ 1176618 h 1731309"/>
              <a:gd name="connsiteX34" fmla="*/ 1596838 w 4740088"/>
              <a:gd name="connsiteY34" fmla="*/ 1149724 h 1731309"/>
              <a:gd name="connsiteX35" fmla="*/ 1674158 w 4740088"/>
              <a:gd name="connsiteY35" fmla="*/ 1149724 h 1731309"/>
              <a:gd name="connsiteX36" fmla="*/ 1667435 w 4740088"/>
              <a:gd name="connsiteY36" fmla="*/ 1143001 h 1731309"/>
              <a:gd name="connsiteX37" fmla="*/ 1690967 w 4740088"/>
              <a:gd name="connsiteY37" fmla="*/ 1143001 h 1731309"/>
              <a:gd name="connsiteX38" fmla="*/ 1690967 w 4740088"/>
              <a:gd name="connsiteY38" fmla="*/ 1102659 h 1731309"/>
              <a:gd name="connsiteX39" fmla="*/ 1738032 w 4740088"/>
              <a:gd name="connsiteY39" fmla="*/ 1102659 h 1731309"/>
              <a:gd name="connsiteX40" fmla="*/ 1738032 w 4740088"/>
              <a:gd name="connsiteY40" fmla="*/ 1075765 h 1731309"/>
              <a:gd name="connsiteX41" fmla="*/ 1754841 w 4740088"/>
              <a:gd name="connsiteY41" fmla="*/ 1075765 h 1731309"/>
              <a:gd name="connsiteX42" fmla="*/ 1754841 w 4740088"/>
              <a:gd name="connsiteY42" fmla="*/ 1055594 h 1731309"/>
              <a:gd name="connsiteX43" fmla="*/ 1919567 w 4740088"/>
              <a:gd name="connsiteY43" fmla="*/ 1055594 h 1731309"/>
              <a:gd name="connsiteX44" fmla="*/ 1919567 w 4740088"/>
              <a:gd name="connsiteY44" fmla="*/ 951380 h 1731309"/>
              <a:gd name="connsiteX45" fmla="*/ 2158253 w 4740088"/>
              <a:gd name="connsiteY45" fmla="*/ 951380 h 1731309"/>
              <a:gd name="connsiteX46" fmla="*/ 2158253 w 4740088"/>
              <a:gd name="connsiteY46" fmla="*/ 904315 h 1731309"/>
              <a:gd name="connsiteX47" fmla="*/ 2262467 w 4740088"/>
              <a:gd name="connsiteY47" fmla="*/ 904315 h 1731309"/>
              <a:gd name="connsiteX48" fmla="*/ 2262467 w 4740088"/>
              <a:gd name="connsiteY48" fmla="*/ 877421 h 1731309"/>
              <a:gd name="connsiteX49" fmla="*/ 2370044 w 4740088"/>
              <a:gd name="connsiteY49" fmla="*/ 877421 h 1731309"/>
              <a:gd name="connsiteX50" fmla="*/ 2370044 w 4740088"/>
              <a:gd name="connsiteY50" fmla="*/ 853888 h 1731309"/>
              <a:gd name="connsiteX51" fmla="*/ 2423832 w 4740088"/>
              <a:gd name="connsiteY51" fmla="*/ 853888 h 1731309"/>
              <a:gd name="connsiteX52" fmla="*/ 2423832 w 4740088"/>
              <a:gd name="connsiteY52" fmla="*/ 830356 h 1731309"/>
              <a:gd name="connsiteX53" fmla="*/ 2480982 w 4740088"/>
              <a:gd name="connsiteY53" fmla="*/ 830356 h 1731309"/>
              <a:gd name="connsiteX54" fmla="*/ 2480982 w 4740088"/>
              <a:gd name="connsiteY54" fmla="*/ 796738 h 1731309"/>
              <a:gd name="connsiteX55" fmla="*/ 2544855 w 4740088"/>
              <a:gd name="connsiteY55" fmla="*/ 796738 h 1731309"/>
              <a:gd name="connsiteX56" fmla="*/ 2544855 w 4740088"/>
              <a:gd name="connsiteY56" fmla="*/ 749674 h 1731309"/>
              <a:gd name="connsiteX57" fmla="*/ 2575111 w 4740088"/>
              <a:gd name="connsiteY57" fmla="*/ 749674 h 1731309"/>
              <a:gd name="connsiteX58" fmla="*/ 2575111 w 4740088"/>
              <a:gd name="connsiteY58" fmla="*/ 729503 h 1731309"/>
              <a:gd name="connsiteX59" fmla="*/ 2638985 w 4740088"/>
              <a:gd name="connsiteY59" fmla="*/ 729503 h 1731309"/>
              <a:gd name="connsiteX60" fmla="*/ 2638985 w 4740088"/>
              <a:gd name="connsiteY60" fmla="*/ 685800 h 1731309"/>
              <a:gd name="connsiteX61" fmla="*/ 2709582 w 4740088"/>
              <a:gd name="connsiteY61" fmla="*/ 685800 h 1731309"/>
              <a:gd name="connsiteX62" fmla="*/ 2709582 w 4740088"/>
              <a:gd name="connsiteY62" fmla="*/ 665630 h 1731309"/>
              <a:gd name="connsiteX63" fmla="*/ 2723029 w 4740088"/>
              <a:gd name="connsiteY63" fmla="*/ 665630 h 1731309"/>
              <a:gd name="connsiteX64" fmla="*/ 2723029 w 4740088"/>
              <a:gd name="connsiteY64" fmla="*/ 632012 h 1731309"/>
              <a:gd name="connsiteX65" fmla="*/ 2790264 w 4740088"/>
              <a:gd name="connsiteY65" fmla="*/ 632012 h 1731309"/>
              <a:gd name="connsiteX66" fmla="*/ 2790264 w 4740088"/>
              <a:gd name="connsiteY66" fmla="*/ 608480 h 1731309"/>
              <a:gd name="connsiteX67" fmla="*/ 2807073 w 4740088"/>
              <a:gd name="connsiteY67" fmla="*/ 608480 h 1731309"/>
              <a:gd name="connsiteX68" fmla="*/ 2807073 w 4740088"/>
              <a:gd name="connsiteY68" fmla="*/ 578224 h 1731309"/>
              <a:gd name="connsiteX69" fmla="*/ 2864223 w 4740088"/>
              <a:gd name="connsiteY69" fmla="*/ 578224 h 1731309"/>
              <a:gd name="connsiteX70" fmla="*/ 2864223 w 4740088"/>
              <a:gd name="connsiteY70" fmla="*/ 561415 h 1731309"/>
              <a:gd name="connsiteX71" fmla="*/ 2891117 w 4740088"/>
              <a:gd name="connsiteY71" fmla="*/ 561415 h 1731309"/>
              <a:gd name="connsiteX72" fmla="*/ 2891117 w 4740088"/>
              <a:gd name="connsiteY72" fmla="*/ 524435 h 1731309"/>
              <a:gd name="connsiteX73" fmla="*/ 2934820 w 4740088"/>
              <a:gd name="connsiteY73" fmla="*/ 524435 h 1731309"/>
              <a:gd name="connsiteX74" fmla="*/ 2934820 w 4740088"/>
              <a:gd name="connsiteY74" fmla="*/ 514350 h 1731309"/>
              <a:gd name="connsiteX75" fmla="*/ 3008779 w 4740088"/>
              <a:gd name="connsiteY75" fmla="*/ 514350 h 1731309"/>
              <a:gd name="connsiteX76" fmla="*/ 3008779 w 4740088"/>
              <a:gd name="connsiteY76" fmla="*/ 477371 h 1731309"/>
              <a:gd name="connsiteX77" fmla="*/ 3049120 w 4740088"/>
              <a:gd name="connsiteY77" fmla="*/ 477371 h 1731309"/>
              <a:gd name="connsiteX78" fmla="*/ 3049120 w 4740088"/>
              <a:gd name="connsiteY78" fmla="*/ 453838 h 1731309"/>
              <a:gd name="connsiteX79" fmla="*/ 3109632 w 4740088"/>
              <a:gd name="connsiteY79" fmla="*/ 453838 h 1731309"/>
              <a:gd name="connsiteX80" fmla="*/ 3109632 w 4740088"/>
              <a:gd name="connsiteY80" fmla="*/ 420221 h 1731309"/>
              <a:gd name="connsiteX81" fmla="*/ 3136526 w 4740088"/>
              <a:gd name="connsiteY81" fmla="*/ 420221 h 1731309"/>
              <a:gd name="connsiteX82" fmla="*/ 3136526 w 4740088"/>
              <a:gd name="connsiteY82" fmla="*/ 342900 h 1731309"/>
              <a:gd name="connsiteX83" fmla="*/ 3149973 w 4740088"/>
              <a:gd name="connsiteY83" fmla="*/ 342900 h 1731309"/>
              <a:gd name="connsiteX84" fmla="*/ 3149973 w 4740088"/>
              <a:gd name="connsiteY84" fmla="*/ 302559 h 1731309"/>
              <a:gd name="connsiteX85" fmla="*/ 3358403 w 4740088"/>
              <a:gd name="connsiteY85" fmla="*/ 302559 h 1731309"/>
              <a:gd name="connsiteX86" fmla="*/ 3358403 w 4740088"/>
              <a:gd name="connsiteY86" fmla="*/ 262218 h 1731309"/>
              <a:gd name="connsiteX87" fmla="*/ 3496235 w 4740088"/>
              <a:gd name="connsiteY87" fmla="*/ 262218 h 1731309"/>
              <a:gd name="connsiteX88" fmla="*/ 3496235 w 4740088"/>
              <a:gd name="connsiteY88" fmla="*/ 238685 h 1731309"/>
              <a:gd name="connsiteX89" fmla="*/ 3597088 w 4740088"/>
              <a:gd name="connsiteY89" fmla="*/ 238685 h 1731309"/>
              <a:gd name="connsiteX90" fmla="*/ 3597088 w 4740088"/>
              <a:gd name="connsiteY90" fmla="*/ 191621 h 1731309"/>
              <a:gd name="connsiteX91" fmla="*/ 3610535 w 4740088"/>
              <a:gd name="connsiteY91" fmla="*/ 191621 h 1731309"/>
              <a:gd name="connsiteX92" fmla="*/ 3610535 w 4740088"/>
              <a:gd name="connsiteY92" fmla="*/ 147918 h 1731309"/>
              <a:gd name="connsiteX93" fmla="*/ 3647514 w 4740088"/>
              <a:gd name="connsiteY93" fmla="*/ 147918 h 1731309"/>
              <a:gd name="connsiteX94" fmla="*/ 3669681 w 4740088"/>
              <a:gd name="connsiteY94" fmla="*/ 147918 h 1731309"/>
              <a:gd name="connsiteX95" fmla="*/ 3667685 w 4740088"/>
              <a:gd name="connsiteY95" fmla="*/ 127747 h 1731309"/>
              <a:gd name="connsiteX96" fmla="*/ 3667685 w 4740088"/>
              <a:gd name="connsiteY96" fmla="*/ 53788 h 1731309"/>
              <a:gd name="connsiteX97" fmla="*/ 3768538 w 4740088"/>
              <a:gd name="connsiteY97" fmla="*/ 53788 h 1731309"/>
              <a:gd name="connsiteX98" fmla="*/ 3768538 w 4740088"/>
              <a:gd name="connsiteY98" fmla="*/ 0 h 1731309"/>
              <a:gd name="connsiteX99" fmla="*/ 4740088 w 4740088"/>
              <a:gd name="connsiteY99" fmla="*/ 0 h 1731309"/>
              <a:gd name="connsiteX0" fmla="*/ 0 w 4740088"/>
              <a:gd name="connsiteY0" fmla="*/ 1731309 h 1731309"/>
              <a:gd name="connsiteX1" fmla="*/ 242047 w 4740088"/>
              <a:gd name="connsiteY1" fmla="*/ 1731309 h 1731309"/>
              <a:gd name="connsiteX2" fmla="*/ 242047 w 4740088"/>
              <a:gd name="connsiteY2" fmla="*/ 1711138 h 1731309"/>
              <a:gd name="connsiteX3" fmla="*/ 467285 w 4740088"/>
              <a:gd name="connsiteY3" fmla="*/ 1711138 h 1731309"/>
              <a:gd name="connsiteX4" fmla="*/ 467285 w 4740088"/>
              <a:gd name="connsiteY4" fmla="*/ 1680882 h 1731309"/>
              <a:gd name="connsiteX5" fmla="*/ 494179 w 4740088"/>
              <a:gd name="connsiteY5" fmla="*/ 1680882 h 1731309"/>
              <a:gd name="connsiteX6" fmla="*/ 494179 w 4740088"/>
              <a:gd name="connsiteY6" fmla="*/ 1637180 h 1731309"/>
              <a:gd name="connsiteX7" fmla="*/ 638735 w 4740088"/>
              <a:gd name="connsiteY7" fmla="*/ 1637180 h 1731309"/>
              <a:gd name="connsiteX8" fmla="*/ 638735 w 4740088"/>
              <a:gd name="connsiteY8" fmla="*/ 1606924 h 1731309"/>
              <a:gd name="connsiteX9" fmla="*/ 689161 w 4740088"/>
              <a:gd name="connsiteY9" fmla="*/ 1606924 h 1731309"/>
              <a:gd name="connsiteX10" fmla="*/ 689161 w 4740088"/>
              <a:gd name="connsiteY10" fmla="*/ 1583391 h 1731309"/>
              <a:gd name="connsiteX11" fmla="*/ 719417 w 4740088"/>
              <a:gd name="connsiteY11" fmla="*/ 1583391 h 1731309"/>
              <a:gd name="connsiteX12" fmla="*/ 719417 w 4740088"/>
              <a:gd name="connsiteY12" fmla="*/ 1502709 h 1731309"/>
              <a:gd name="connsiteX13" fmla="*/ 874058 w 4740088"/>
              <a:gd name="connsiteY13" fmla="*/ 1502709 h 1731309"/>
              <a:gd name="connsiteX14" fmla="*/ 874058 w 4740088"/>
              <a:gd name="connsiteY14" fmla="*/ 1485900 h 1731309"/>
              <a:gd name="connsiteX15" fmla="*/ 931208 w 4740088"/>
              <a:gd name="connsiteY15" fmla="*/ 1485900 h 1731309"/>
              <a:gd name="connsiteX16" fmla="*/ 931208 w 4740088"/>
              <a:gd name="connsiteY16" fmla="*/ 1455644 h 1731309"/>
              <a:gd name="connsiteX17" fmla="*/ 961464 w 4740088"/>
              <a:gd name="connsiteY17" fmla="*/ 1455644 h 1731309"/>
              <a:gd name="connsiteX18" fmla="*/ 961464 w 4740088"/>
              <a:gd name="connsiteY18" fmla="*/ 1432112 h 1731309"/>
              <a:gd name="connsiteX19" fmla="*/ 1119467 w 4740088"/>
              <a:gd name="connsiteY19" fmla="*/ 1432112 h 1731309"/>
              <a:gd name="connsiteX20" fmla="*/ 1119467 w 4740088"/>
              <a:gd name="connsiteY20" fmla="*/ 1405218 h 1731309"/>
              <a:gd name="connsiteX21" fmla="*/ 1196788 w 4740088"/>
              <a:gd name="connsiteY21" fmla="*/ 1405218 h 1731309"/>
              <a:gd name="connsiteX22" fmla="*/ 1196788 w 4740088"/>
              <a:gd name="connsiteY22" fmla="*/ 1327897 h 1731309"/>
              <a:gd name="connsiteX23" fmla="*/ 1348067 w 4740088"/>
              <a:gd name="connsiteY23" fmla="*/ 1327897 h 1731309"/>
              <a:gd name="connsiteX24" fmla="*/ 1348067 w 4740088"/>
              <a:gd name="connsiteY24" fmla="*/ 1307727 h 1731309"/>
              <a:gd name="connsiteX25" fmla="*/ 1398494 w 4740088"/>
              <a:gd name="connsiteY25" fmla="*/ 1307727 h 1731309"/>
              <a:gd name="connsiteX26" fmla="*/ 1398494 w 4740088"/>
              <a:gd name="connsiteY26" fmla="*/ 1277471 h 1731309"/>
              <a:gd name="connsiteX27" fmla="*/ 1438835 w 4740088"/>
              <a:gd name="connsiteY27" fmla="*/ 1277471 h 1731309"/>
              <a:gd name="connsiteX28" fmla="*/ 1438835 w 4740088"/>
              <a:gd name="connsiteY28" fmla="*/ 1230406 h 1731309"/>
              <a:gd name="connsiteX29" fmla="*/ 1465729 w 4740088"/>
              <a:gd name="connsiteY29" fmla="*/ 1230406 h 1731309"/>
              <a:gd name="connsiteX30" fmla="*/ 1465729 w 4740088"/>
              <a:gd name="connsiteY30" fmla="*/ 1200150 h 1731309"/>
              <a:gd name="connsiteX31" fmla="*/ 1519517 w 4740088"/>
              <a:gd name="connsiteY31" fmla="*/ 1200150 h 1731309"/>
              <a:gd name="connsiteX32" fmla="*/ 1519517 w 4740088"/>
              <a:gd name="connsiteY32" fmla="*/ 1176618 h 1731309"/>
              <a:gd name="connsiteX33" fmla="*/ 1596838 w 4740088"/>
              <a:gd name="connsiteY33" fmla="*/ 1176618 h 1731309"/>
              <a:gd name="connsiteX34" fmla="*/ 1596838 w 4740088"/>
              <a:gd name="connsiteY34" fmla="*/ 1149724 h 1731309"/>
              <a:gd name="connsiteX35" fmla="*/ 1674158 w 4740088"/>
              <a:gd name="connsiteY35" fmla="*/ 1149724 h 1731309"/>
              <a:gd name="connsiteX36" fmla="*/ 1667435 w 4740088"/>
              <a:gd name="connsiteY36" fmla="*/ 1143001 h 1731309"/>
              <a:gd name="connsiteX37" fmla="*/ 1690967 w 4740088"/>
              <a:gd name="connsiteY37" fmla="*/ 1143001 h 1731309"/>
              <a:gd name="connsiteX38" fmla="*/ 1690967 w 4740088"/>
              <a:gd name="connsiteY38" fmla="*/ 1102659 h 1731309"/>
              <a:gd name="connsiteX39" fmla="*/ 1738032 w 4740088"/>
              <a:gd name="connsiteY39" fmla="*/ 1102659 h 1731309"/>
              <a:gd name="connsiteX40" fmla="*/ 1738032 w 4740088"/>
              <a:gd name="connsiteY40" fmla="*/ 1075765 h 1731309"/>
              <a:gd name="connsiteX41" fmla="*/ 1754841 w 4740088"/>
              <a:gd name="connsiteY41" fmla="*/ 1075765 h 1731309"/>
              <a:gd name="connsiteX42" fmla="*/ 1754841 w 4740088"/>
              <a:gd name="connsiteY42" fmla="*/ 1055594 h 1731309"/>
              <a:gd name="connsiteX43" fmla="*/ 1919567 w 4740088"/>
              <a:gd name="connsiteY43" fmla="*/ 1055594 h 1731309"/>
              <a:gd name="connsiteX44" fmla="*/ 1919567 w 4740088"/>
              <a:gd name="connsiteY44" fmla="*/ 951380 h 1731309"/>
              <a:gd name="connsiteX45" fmla="*/ 2158253 w 4740088"/>
              <a:gd name="connsiteY45" fmla="*/ 951380 h 1731309"/>
              <a:gd name="connsiteX46" fmla="*/ 2158253 w 4740088"/>
              <a:gd name="connsiteY46" fmla="*/ 904315 h 1731309"/>
              <a:gd name="connsiteX47" fmla="*/ 2262467 w 4740088"/>
              <a:gd name="connsiteY47" fmla="*/ 904315 h 1731309"/>
              <a:gd name="connsiteX48" fmla="*/ 2262467 w 4740088"/>
              <a:gd name="connsiteY48" fmla="*/ 877421 h 1731309"/>
              <a:gd name="connsiteX49" fmla="*/ 2370044 w 4740088"/>
              <a:gd name="connsiteY49" fmla="*/ 877421 h 1731309"/>
              <a:gd name="connsiteX50" fmla="*/ 2370044 w 4740088"/>
              <a:gd name="connsiteY50" fmla="*/ 853888 h 1731309"/>
              <a:gd name="connsiteX51" fmla="*/ 2423832 w 4740088"/>
              <a:gd name="connsiteY51" fmla="*/ 853888 h 1731309"/>
              <a:gd name="connsiteX52" fmla="*/ 2423832 w 4740088"/>
              <a:gd name="connsiteY52" fmla="*/ 830356 h 1731309"/>
              <a:gd name="connsiteX53" fmla="*/ 2480982 w 4740088"/>
              <a:gd name="connsiteY53" fmla="*/ 830356 h 1731309"/>
              <a:gd name="connsiteX54" fmla="*/ 2480982 w 4740088"/>
              <a:gd name="connsiteY54" fmla="*/ 796738 h 1731309"/>
              <a:gd name="connsiteX55" fmla="*/ 2544855 w 4740088"/>
              <a:gd name="connsiteY55" fmla="*/ 796738 h 1731309"/>
              <a:gd name="connsiteX56" fmla="*/ 2544855 w 4740088"/>
              <a:gd name="connsiteY56" fmla="*/ 749674 h 1731309"/>
              <a:gd name="connsiteX57" fmla="*/ 2575111 w 4740088"/>
              <a:gd name="connsiteY57" fmla="*/ 749674 h 1731309"/>
              <a:gd name="connsiteX58" fmla="*/ 2575111 w 4740088"/>
              <a:gd name="connsiteY58" fmla="*/ 729503 h 1731309"/>
              <a:gd name="connsiteX59" fmla="*/ 2638985 w 4740088"/>
              <a:gd name="connsiteY59" fmla="*/ 729503 h 1731309"/>
              <a:gd name="connsiteX60" fmla="*/ 2638985 w 4740088"/>
              <a:gd name="connsiteY60" fmla="*/ 685800 h 1731309"/>
              <a:gd name="connsiteX61" fmla="*/ 2709582 w 4740088"/>
              <a:gd name="connsiteY61" fmla="*/ 685800 h 1731309"/>
              <a:gd name="connsiteX62" fmla="*/ 2709582 w 4740088"/>
              <a:gd name="connsiteY62" fmla="*/ 665630 h 1731309"/>
              <a:gd name="connsiteX63" fmla="*/ 2723029 w 4740088"/>
              <a:gd name="connsiteY63" fmla="*/ 665630 h 1731309"/>
              <a:gd name="connsiteX64" fmla="*/ 2723029 w 4740088"/>
              <a:gd name="connsiteY64" fmla="*/ 632012 h 1731309"/>
              <a:gd name="connsiteX65" fmla="*/ 2790264 w 4740088"/>
              <a:gd name="connsiteY65" fmla="*/ 632012 h 1731309"/>
              <a:gd name="connsiteX66" fmla="*/ 2790264 w 4740088"/>
              <a:gd name="connsiteY66" fmla="*/ 608480 h 1731309"/>
              <a:gd name="connsiteX67" fmla="*/ 2807073 w 4740088"/>
              <a:gd name="connsiteY67" fmla="*/ 608480 h 1731309"/>
              <a:gd name="connsiteX68" fmla="*/ 2807073 w 4740088"/>
              <a:gd name="connsiteY68" fmla="*/ 578224 h 1731309"/>
              <a:gd name="connsiteX69" fmla="*/ 2864223 w 4740088"/>
              <a:gd name="connsiteY69" fmla="*/ 578224 h 1731309"/>
              <a:gd name="connsiteX70" fmla="*/ 2864223 w 4740088"/>
              <a:gd name="connsiteY70" fmla="*/ 561415 h 1731309"/>
              <a:gd name="connsiteX71" fmla="*/ 2891117 w 4740088"/>
              <a:gd name="connsiteY71" fmla="*/ 561415 h 1731309"/>
              <a:gd name="connsiteX72" fmla="*/ 2891117 w 4740088"/>
              <a:gd name="connsiteY72" fmla="*/ 524435 h 1731309"/>
              <a:gd name="connsiteX73" fmla="*/ 2934820 w 4740088"/>
              <a:gd name="connsiteY73" fmla="*/ 524435 h 1731309"/>
              <a:gd name="connsiteX74" fmla="*/ 2934820 w 4740088"/>
              <a:gd name="connsiteY74" fmla="*/ 514350 h 1731309"/>
              <a:gd name="connsiteX75" fmla="*/ 3008779 w 4740088"/>
              <a:gd name="connsiteY75" fmla="*/ 514350 h 1731309"/>
              <a:gd name="connsiteX76" fmla="*/ 3008779 w 4740088"/>
              <a:gd name="connsiteY76" fmla="*/ 477371 h 1731309"/>
              <a:gd name="connsiteX77" fmla="*/ 3049120 w 4740088"/>
              <a:gd name="connsiteY77" fmla="*/ 477371 h 1731309"/>
              <a:gd name="connsiteX78" fmla="*/ 3049120 w 4740088"/>
              <a:gd name="connsiteY78" fmla="*/ 453838 h 1731309"/>
              <a:gd name="connsiteX79" fmla="*/ 3109632 w 4740088"/>
              <a:gd name="connsiteY79" fmla="*/ 453838 h 1731309"/>
              <a:gd name="connsiteX80" fmla="*/ 3109632 w 4740088"/>
              <a:gd name="connsiteY80" fmla="*/ 420221 h 1731309"/>
              <a:gd name="connsiteX81" fmla="*/ 3136526 w 4740088"/>
              <a:gd name="connsiteY81" fmla="*/ 420221 h 1731309"/>
              <a:gd name="connsiteX82" fmla="*/ 3136526 w 4740088"/>
              <a:gd name="connsiteY82" fmla="*/ 342900 h 1731309"/>
              <a:gd name="connsiteX83" fmla="*/ 3149973 w 4740088"/>
              <a:gd name="connsiteY83" fmla="*/ 342900 h 1731309"/>
              <a:gd name="connsiteX84" fmla="*/ 3149973 w 4740088"/>
              <a:gd name="connsiteY84" fmla="*/ 302559 h 1731309"/>
              <a:gd name="connsiteX85" fmla="*/ 3358403 w 4740088"/>
              <a:gd name="connsiteY85" fmla="*/ 302559 h 1731309"/>
              <a:gd name="connsiteX86" fmla="*/ 3358403 w 4740088"/>
              <a:gd name="connsiteY86" fmla="*/ 262218 h 1731309"/>
              <a:gd name="connsiteX87" fmla="*/ 3496235 w 4740088"/>
              <a:gd name="connsiteY87" fmla="*/ 262218 h 1731309"/>
              <a:gd name="connsiteX88" fmla="*/ 3496235 w 4740088"/>
              <a:gd name="connsiteY88" fmla="*/ 238685 h 1731309"/>
              <a:gd name="connsiteX89" fmla="*/ 3597088 w 4740088"/>
              <a:gd name="connsiteY89" fmla="*/ 238685 h 1731309"/>
              <a:gd name="connsiteX90" fmla="*/ 3597088 w 4740088"/>
              <a:gd name="connsiteY90" fmla="*/ 191621 h 1731309"/>
              <a:gd name="connsiteX91" fmla="*/ 3610535 w 4740088"/>
              <a:gd name="connsiteY91" fmla="*/ 191621 h 1731309"/>
              <a:gd name="connsiteX92" fmla="*/ 3610535 w 4740088"/>
              <a:gd name="connsiteY92" fmla="*/ 147918 h 1731309"/>
              <a:gd name="connsiteX93" fmla="*/ 3647514 w 4740088"/>
              <a:gd name="connsiteY93" fmla="*/ 147918 h 1731309"/>
              <a:gd name="connsiteX94" fmla="*/ 3666910 w 4740088"/>
              <a:gd name="connsiteY94" fmla="*/ 145147 h 1731309"/>
              <a:gd name="connsiteX95" fmla="*/ 3667685 w 4740088"/>
              <a:gd name="connsiteY95" fmla="*/ 127747 h 1731309"/>
              <a:gd name="connsiteX96" fmla="*/ 3667685 w 4740088"/>
              <a:gd name="connsiteY96" fmla="*/ 53788 h 1731309"/>
              <a:gd name="connsiteX97" fmla="*/ 3768538 w 4740088"/>
              <a:gd name="connsiteY97" fmla="*/ 53788 h 1731309"/>
              <a:gd name="connsiteX98" fmla="*/ 3768538 w 4740088"/>
              <a:gd name="connsiteY98" fmla="*/ 0 h 1731309"/>
              <a:gd name="connsiteX99" fmla="*/ 4740088 w 4740088"/>
              <a:gd name="connsiteY99" fmla="*/ 0 h 1731309"/>
              <a:gd name="connsiteX0" fmla="*/ 0 w 4740088"/>
              <a:gd name="connsiteY0" fmla="*/ 1731309 h 1731309"/>
              <a:gd name="connsiteX1" fmla="*/ 242047 w 4740088"/>
              <a:gd name="connsiteY1" fmla="*/ 1731309 h 1731309"/>
              <a:gd name="connsiteX2" fmla="*/ 242047 w 4740088"/>
              <a:gd name="connsiteY2" fmla="*/ 1711138 h 1731309"/>
              <a:gd name="connsiteX3" fmla="*/ 467285 w 4740088"/>
              <a:gd name="connsiteY3" fmla="*/ 1711138 h 1731309"/>
              <a:gd name="connsiteX4" fmla="*/ 467285 w 4740088"/>
              <a:gd name="connsiteY4" fmla="*/ 1680882 h 1731309"/>
              <a:gd name="connsiteX5" fmla="*/ 494179 w 4740088"/>
              <a:gd name="connsiteY5" fmla="*/ 1680882 h 1731309"/>
              <a:gd name="connsiteX6" fmla="*/ 494179 w 4740088"/>
              <a:gd name="connsiteY6" fmla="*/ 1637180 h 1731309"/>
              <a:gd name="connsiteX7" fmla="*/ 638735 w 4740088"/>
              <a:gd name="connsiteY7" fmla="*/ 1637180 h 1731309"/>
              <a:gd name="connsiteX8" fmla="*/ 638735 w 4740088"/>
              <a:gd name="connsiteY8" fmla="*/ 1606924 h 1731309"/>
              <a:gd name="connsiteX9" fmla="*/ 689161 w 4740088"/>
              <a:gd name="connsiteY9" fmla="*/ 1606924 h 1731309"/>
              <a:gd name="connsiteX10" fmla="*/ 689161 w 4740088"/>
              <a:gd name="connsiteY10" fmla="*/ 1583391 h 1731309"/>
              <a:gd name="connsiteX11" fmla="*/ 719417 w 4740088"/>
              <a:gd name="connsiteY11" fmla="*/ 1583391 h 1731309"/>
              <a:gd name="connsiteX12" fmla="*/ 719417 w 4740088"/>
              <a:gd name="connsiteY12" fmla="*/ 1502709 h 1731309"/>
              <a:gd name="connsiteX13" fmla="*/ 874058 w 4740088"/>
              <a:gd name="connsiteY13" fmla="*/ 1502709 h 1731309"/>
              <a:gd name="connsiteX14" fmla="*/ 874058 w 4740088"/>
              <a:gd name="connsiteY14" fmla="*/ 1485900 h 1731309"/>
              <a:gd name="connsiteX15" fmla="*/ 931208 w 4740088"/>
              <a:gd name="connsiteY15" fmla="*/ 1485900 h 1731309"/>
              <a:gd name="connsiteX16" fmla="*/ 931208 w 4740088"/>
              <a:gd name="connsiteY16" fmla="*/ 1455644 h 1731309"/>
              <a:gd name="connsiteX17" fmla="*/ 961464 w 4740088"/>
              <a:gd name="connsiteY17" fmla="*/ 1455644 h 1731309"/>
              <a:gd name="connsiteX18" fmla="*/ 961464 w 4740088"/>
              <a:gd name="connsiteY18" fmla="*/ 1432112 h 1731309"/>
              <a:gd name="connsiteX19" fmla="*/ 1119467 w 4740088"/>
              <a:gd name="connsiteY19" fmla="*/ 1432112 h 1731309"/>
              <a:gd name="connsiteX20" fmla="*/ 1119467 w 4740088"/>
              <a:gd name="connsiteY20" fmla="*/ 1405218 h 1731309"/>
              <a:gd name="connsiteX21" fmla="*/ 1196788 w 4740088"/>
              <a:gd name="connsiteY21" fmla="*/ 1405218 h 1731309"/>
              <a:gd name="connsiteX22" fmla="*/ 1196788 w 4740088"/>
              <a:gd name="connsiteY22" fmla="*/ 1327897 h 1731309"/>
              <a:gd name="connsiteX23" fmla="*/ 1348067 w 4740088"/>
              <a:gd name="connsiteY23" fmla="*/ 1327897 h 1731309"/>
              <a:gd name="connsiteX24" fmla="*/ 1348067 w 4740088"/>
              <a:gd name="connsiteY24" fmla="*/ 1307727 h 1731309"/>
              <a:gd name="connsiteX25" fmla="*/ 1398494 w 4740088"/>
              <a:gd name="connsiteY25" fmla="*/ 1307727 h 1731309"/>
              <a:gd name="connsiteX26" fmla="*/ 1398494 w 4740088"/>
              <a:gd name="connsiteY26" fmla="*/ 1277471 h 1731309"/>
              <a:gd name="connsiteX27" fmla="*/ 1438835 w 4740088"/>
              <a:gd name="connsiteY27" fmla="*/ 1277471 h 1731309"/>
              <a:gd name="connsiteX28" fmla="*/ 1438835 w 4740088"/>
              <a:gd name="connsiteY28" fmla="*/ 1230406 h 1731309"/>
              <a:gd name="connsiteX29" fmla="*/ 1465729 w 4740088"/>
              <a:gd name="connsiteY29" fmla="*/ 1230406 h 1731309"/>
              <a:gd name="connsiteX30" fmla="*/ 1465729 w 4740088"/>
              <a:gd name="connsiteY30" fmla="*/ 1200150 h 1731309"/>
              <a:gd name="connsiteX31" fmla="*/ 1519517 w 4740088"/>
              <a:gd name="connsiteY31" fmla="*/ 1200150 h 1731309"/>
              <a:gd name="connsiteX32" fmla="*/ 1519517 w 4740088"/>
              <a:gd name="connsiteY32" fmla="*/ 1176618 h 1731309"/>
              <a:gd name="connsiteX33" fmla="*/ 1596838 w 4740088"/>
              <a:gd name="connsiteY33" fmla="*/ 1176618 h 1731309"/>
              <a:gd name="connsiteX34" fmla="*/ 1596838 w 4740088"/>
              <a:gd name="connsiteY34" fmla="*/ 1149724 h 1731309"/>
              <a:gd name="connsiteX35" fmla="*/ 1674158 w 4740088"/>
              <a:gd name="connsiteY35" fmla="*/ 1149724 h 1731309"/>
              <a:gd name="connsiteX36" fmla="*/ 1667435 w 4740088"/>
              <a:gd name="connsiteY36" fmla="*/ 1143001 h 1731309"/>
              <a:gd name="connsiteX37" fmla="*/ 1690967 w 4740088"/>
              <a:gd name="connsiteY37" fmla="*/ 1143001 h 1731309"/>
              <a:gd name="connsiteX38" fmla="*/ 1690967 w 4740088"/>
              <a:gd name="connsiteY38" fmla="*/ 1102659 h 1731309"/>
              <a:gd name="connsiteX39" fmla="*/ 1738032 w 4740088"/>
              <a:gd name="connsiteY39" fmla="*/ 1102659 h 1731309"/>
              <a:gd name="connsiteX40" fmla="*/ 1738032 w 4740088"/>
              <a:gd name="connsiteY40" fmla="*/ 1075765 h 1731309"/>
              <a:gd name="connsiteX41" fmla="*/ 1754841 w 4740088"/>
              <a:gd name="connsiteY41" fmla="*/ 1075765 h 1731309"/>
              <a:gd name="connsiteX42" fmla="*/ 1754841 w 4740088"/>
              <a:gd name="connsiteY42" fmla="*/ 1055594 h 1731309"/>
              <a:gd name="connsiteX43" fmla="*/ 1919567 w 4740088"/>
              <a:gd name="connsiteY43" fmla="*/ 1055594 h 1731309"/>
              <a:gd name="connsiteX44" fmla="*/ 1919567 w 4740088"/>
              <a:gd name="connsiteY44" fmla="*/ 951380 h 1731309"/>
              <a:gd name="connsiteX45" fmla="*/ 2158253 w 4740088"/>
              <a:gd name="connsiteY45" fmla="*/ 951380 h 1731309"/>
              <a:gd name="connsiteX46" fmla="*/ 2158253 w 4740088"/>
              <a:gd name="connsiteY46" fmla="*/ 904315 h 1731309"/>
              <a:gd name="connsiteX47" fmla="*/ 2262467 w 4740088"/>
              <a:gd name="connsiteY47" fmla="*/ 904315 h 1731309"/>
              <a:gd name="connsiteX48" fmla="*/ 2262467 w 4740088"/>
              <a:gd name="connsiteY48" fmla="*/ 877421 h 1731309"/>
              <a:gd name="connsiteX49" fmla="*/ 2370044 w 4740088"/>
              <a:gd name="connsiteY49" fmla="*/ 877421 h 1731309"/>
              <a:gd name="connsiteX50" fmla="*/ 2370044 w 4740088"/>
              <a:gd name="connsiteY50" fmla="*/ 853888 h 1731309"/>
              <a:gd name="connsiteX51" fmla="*/ 2423832 w 4740088"/>
              <a:gd name="connsiteY51" fmla="*/ 853888 h 1731309"/>
              <a:gd name="connsiteX52" fmla="*/ 2423832 w 4740088"/>
              <a:gd name="connsiteY52" fmla="*/ 830356 h 1731309"/>
              <a:gd name="connsiteX53" fmla="*/ 2480982 w 4740088"/>
              <a:gd name="connsiteY53" fmla="*/ 830356 h 1731309"/>
              <a:gd name="connsiteX54" fmla="*/ 2480982 w 4740088"/>
              <a:gd name="connsiteY54" fmla="*/ 796738 h 1731309"/>
              <a:gd name="connsiteX55" fmla="*/ 2544855 w 4740088"/>
              <a:gd name="connsiteY55" fmla="*/ 796738 h 1731309"/>
              <a:gd name="connsiteX56" fmla="*/ 2544855 w 4740088"/>
              <a:gd name="connsiteY56" fmla="*/ 749674 h 1731309"/>
              <a:gd name="connsiteX57" fmla="*/ 2575111 w 4740088"/>
              <a:gd name="connsiteY57" fmla="*/ 749674 h 1731309"/>
              <a:gd name="connsiteX58" fmla="*/ 2575111 w 4740088"/>
              <a:gd name="connsiteY58" fmla="*/ 729503 h 1731309"/>
              <a:gd name="connsiteX59" fmla="*/ 2638985 w 4740088"/>
              <a:gd name="connsiteY59" fmla="*/ 729503 h 1731309"/>
              <a:gd name="connsiteX60" fmla="*/ 2638985 w 4740088"/>
              <a:gd name="connsiteY60" fmla="*/ 685800 h 1731309"/>
              <a:gd name="connsiteX61" fmla="*/ 2709582 w 4740088"/>
              <a:gd name="connsiteY61" fmla="*/ 685800 h 1731309"/>
              <a:gd name="connsiteX62" fmla="*/ 2709582 w 4740088"/>
              <a:gd name="connsiteY62" fmla="*/ 665630 h 1731309"/>
              <a:gd name="connsiteX63" fmla="*/ 2723029 w 4740088"/>
              <a:gd name="connsiteY63" fmla="*/ 665630 h 1731309"/>
              <a:gd name="connsiteX64" fmla="*/ 2723029 w 4740088"/>
              <a:gd name="connsiteY64" fmla="*/ 632012 h 1731309"/>
              <a:gd name="connsiteX65" fmla="*/ 2790264 w 4740088"/>
              <a:gd name="connsiteY65" fmla="*/ 632012 h 1731309"/>
              <a:gd name="connsiteX66" fmla="*/ 2790264 w 4740088"/>
              <a:gd name="connsiteY66" fmla="*/ 608480 h 1731309"/>
              <a:gd name="connsiteX67" fmla="*/ 2807073 w 4740088"/>
              <a:gd name="connsiteY67" fmla="*/ 608480 h 1731309"/>
              <a:gd name="connsiteX68" fmla="*/ 2807073 w 4740088"/>
              <a:gd name="connsiteY68" fmla="*/ 578224 h 1731309"/>
              <a:gd name="connsiteX69" fmla="*/ 2864223 w 4740088"/>
              <a:gd name="connsiteY69" fmla="*/ 578224 h 1731309"/>
              <a:gd name="connsiteX70" fmla="*/ 2864223 w 4740088"/>
              <a:gd name="connsiteY70" fmla="*/ 561415 h 1731309"/>
              <a:gd name="connsiteX71" fmla="*/ 2891117 w 4740088"/>
              <a:gd name="connsiteY71" fmla="*/ 561415 h 1731309"/>
              <a:gd name="connsiteX72" fmla="*/ 2891117 w 4740088"/>
              <a:gd name="connsiteY72" fmla="*/ 524435 h 1731309"/>
              <a:gd name="connsiteX73" fmla="*/ 2934820 w 4740088"/>
              <a:gd name="connsiteY73" fmla="*/ 524435 h 1731309"/>
              <a:gd name="connsiteX74" fmla="*/ 2934820 w 4740088"/>
              <a:gd name="connsiteY74" fmla="*/ 514350 h 1731309"/>
              <a:gd name="connsiteX75" fmla="*/ 3008779 w 4740088"/>
              <a:gd name="connsiteY75" fmla="*/ 514350 h 1731309"/>
              <a:gd name="connsiteX76" fmla="*/ 3008779 w 4740088"/>
              <a:gd name="connsiteY76" fmla="*/ 477371 h 1731309"/>
              <a:gd name="connsiteX77" fmla="*/ 3049120 w 4740088"/>
              <a:gd name="connsiteY77" fmla="*/ 477371 h 1731309"/>
              <a:gd name="connsiteX78" fmla="*/ 3049120 w 4740088"/>
              <a:gd name="connsiteY78" fmla="*/ 453838 h 1731309"/>
              <a:gd name="connsiteX79" fmla="*/ 3109632 w 4740088"/>
              <a:gd name="connsiteY79" fmla="*/ 453838 h 1731309"/>
              <a:gd name="connsiteX80" fmla="*/ 3109632 w 4740088"/>
              <a:gd name="connsiteY80" fmla="*/ 420221 h 1731309"/>
              <a:gd name="connsiteX81" fmla="*/ 3136526 w 4740088"/>
              <a:gd name="connsiteY81" fmla="*/ 420221 h 1731309"/>
              <a:gd name="connsiteX82" fmla="*/ 3136526 w 4740088"/>
              <a:gd name="connsiteY82" fmla="*/ 342900 h 1731309"/>
              <a:gd name="connsiteX83" fmla="*/ 3149973 w 4740088"/>
              <a:gd name="connsiteY83" fmla="*/ 342900 h 1731309"/>
              <a:gd name="connsiteX84" fmla="*/ 3149973 w 4740088"/>
              <a:gd name="connsiteY84" fmla="*/ 302559 h 1731309"/>
              <a:gd name="connsiteX85" fmla="*/ 3358403 w 4740088"/>
              <a:gd name="connsiteY85" fmla="*/ 302559 h 1731309"/>
              <a:gd name="connsiteX86" fmla="*/ 3358403 w 4740088"/>
              <a:gd name="connsiteY86" fmla="*/ 262218 h 1731309"/>
              <a:gd name="connsiteX87" fmla="*/ 3496235 w 4740088"/>
              <a:gd name="connsiteY87" fmla="*/ 262218 h 1731309"/>
              <a:gd name="connsiteX88" fmla="*/ 3496235 w 4740088"/>
              <a:gd name="connsiteY88" fmla="*/ 238685 h 1731309"/>
              <a:gd name="connsiteX89" fmla="*/ 3597088 w 4740088"/>
              <a:gd name="connsiteY89" fmla="*/ 238685 h 1731309"/>
              <a:gd name="connsiteX90" fmla="*/ 3597088 w 4740088"/>
              <a:gd name="connsiteY90" fmla="*/ 191621 h 1731309"/>
              <a:gd name="connsiteX91" fmla="*/ 3610535 w 4740088"/>
              <a:gd name="connsiteY91" fmla="*/ 191621 h 1731309"/>
              <a:gd name="connsiteX92" fmla="*/ 3610535 w 4740088"/>
              <a:gd name="connsiteY92" fmla="*/ 147918 h 1731309"/>
              <a:gd name="connsiteX93" fmla="*/ 3647514 w 4740088"/>
              <a:gd name="connsiteY93" fmla="*/ 147918 h 1731309"/>
              <a:gd name="connsiteX94" fmla="*/ 3666910 w 4740088"/>
              <a:gd name="connsiteY94" fmla="*/ 147918 h 1731309"/>
              <a:gd name="connsiteX95" fmla="*/ 3667685 w 4740088"/>
              <a:gd name="connsiteY95" fmla="*/ 127747 h 1731309"/>
              <a:gd name="connsiteX96" fmla="*/ 3667685 w 4740088"/>
              <a:gd name="connsiteY96" fmla="*/ 53788 h 1731309"/>
              <a:gd name="connsiteX97" fmla="*/ 3768538 w 4740088"/>
              <a:gd name="connsiteY97" fmla="*/ 53788 h 1731309"/>
              <a:gd name="connsiteX98" fmla="*/ 3768538 w 4740088"/>
              <a:gd name="connsiteY98" fmla="*/ 0 h 1731309"/>
              <a:gd name="connsiteX99" fmla="*/ 4740088 w 4740088"/>
              <a:gd name="connsiteY99" fmla="*/ 0 h 17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740088" h="1731309">
                <a:moveTo>
                  <a:pt x="0" y="1731309"/>
                </a:moveTo>
                <a:lnTo>
                  <a:pt x="242047" y="1731309"/>
                </a:lnTo>
                <a:lnTo>
                  <a:pt x="242047" y="1711138"/>
                </a:lnTo>
                <a:lnTo>
                  <a:pt x="467285" y="1711138"/>
                </a:lnTo>
                <a:lnTo>
                  <a:pt x="467285" y="1680882"/>
                </a:lnTo>
                <a:lnTo>
                  <a:pt x="494179" y="1680882"/>
                </a:lnTo>
                <a:lnTo>
                  <a:pt x="494179" y="1637180"/>
                </a:lnTo>
                <a:lnTo>
                  <a:pt x="638735" y="1637180"/>
                </a:lnTo>
                <a:lnTo>
                  <a:pt x="638735" y="1606924"/>
                </a:lnTo>
                <a:lnTo>
                  <a:pt x="689161" y="1606924"/>
                </a:lnTo>
                <a:lnTo>
                  <a:pt x="689161" y="1583391"/>
                </a:lnTo>
                <a:lnTo>
                  <a:pt x="719417" y="1583391"/>
                </a:lnTo>
                <a:lnTo>
                  <a:pt x="719417" y="1502709"/>
                </a:lnTo>
                <a:lnTo>
                  <a:pt x="874058" y="1502709"/>
                </a:lnTo>
                <a:lnTo>
                  <a:pt x="874058" y="1485900"/>
                </a:lnTo>
                <a:lnTo>
                  <a:pt x="931208" y="1485900"/>
                </a:lnTo>
                <a:lnTo>
                  <a:pt x="931208" y="1455644"/>
                </a:lnTo>
                <a:lnTo>
                  <a:pt x="961464" y="1455644"/>
                </a:lnTo>
                <a:lnTo>
                  <a:pt x="961464" y="1432112"/>
                </a:lnTo>
                <a:lnTo>
                  <a:pt x="1119467" y="1432112"/>
                </a:lnTo>
                <a:lnTo>
                  <a:pt x="1119467" y="1405218"/>
                </a:lnTo>
                <a:lnTo>
                  <a:pt x="1196788" y="1405218"/>
                </a:lnTo>
                <a:lnTo>
                  <a:pt x="1196788" y="1327897"/>
                </a:lnTo>
                <a:lnTo>
                  <a:pt x="1348067" y="1327897"/>
                </a:lnTo>
                <a:lnTo>
                  <a:pt x="1348067" y="1307727"/>
                </a:lnTo>
                <a:lnTo>
                  <a:pt x="1398494" y="1307727"/>
                </a:lnTo>
                <a:lnTo>
                  <a:pt x="1398494" y="1277471"/>
                </a:lnTo>
                <a:lnTo>
                  <a:pt x="1438835" y="1277471"/>
                </a:lnTo>
                <a:lnTo>
                  <a:pt x="1438835" y="1230406"/>
                </a:lnTo>
                <a:lnTo>
                  <a:pt x="1465729" y="1230406"/>
                </a:lnTo>
                <a:lnTo>
                  <a:pt x="1465729" y="1200150"/>
                </a:lnTo>
                <a:lnTo>
                  <a:pt x="1519517" y="1200150"/>
                </a:lnTo>
                <a:lnTo>
                  <a:pt x="1519517" y="1176618"/>
                </a:lnTo>
                <a:lnTo>
                  <a:pt x="1596838" y="1176618"/>
                </a:lnTo>
                <a:lnTo>
                  <a:pt x="1596838" y="1149724"/>
                </a:lnTo>
                <a:lnTo>
                  <a:pt x="1674158" y="1149724"/>
                </a:lnTo>
                <a:lnTo>
                  <a:pt x="1667435" y="1143001"/>
                </a:lnTo>
                <a:lnTo>
                  <a:pt x="1690967" y="1143001"/>
                </a:lnTo>
                <a:lnTo>
                  <a:pt x="1690967" y="1102659"/>
                </a:lnTo>
                <a:lnTo>
                  <a:pt x="1738032" y="1102659"/>
                </a:lnTo>
                <a:lnTo>
                  <a:pt x="1738032" y="1075765"/>
                </a:lnTo>
                <a:lnTo>
                  <a:pt x="1754841" y="1075765"/>
                </a:lnTo>
                <a:lnTo>
                  <a:pt x="1754841" y="1055594"/>
                </a:lnTo>
                <a:lnTo>
                  <a:pt x="1919567" y="1055594"/>
                </a:lnTo>
                <a:lnTo>
                  <a:pt x="1919567" y="951380"/>
                </a:lnTo>
                <a:lnTo>
                  <a:pt x="2158253" y="951380"/>
                </a:lnTo>
                <a:lnTo>
                  <a:pt x="2158253" y="904315"/>
                </a:lnTo>
                <a:lnTo>
                  <a:pt x="2262467" y="904315"/>
                </a:lnTo>
                <a:lnTo>
                  <a:pt x="2262467" y="877421"/>
                </a:lnTo>
                <a:lnTo>
                  <a:pt x="2370044" y="877421"/>
                </a:lnTo>
                <a:lnTo>
                  <a:pt x="2370044" y="853888"/>
                </a:lnTo>
                <a:lnTo>
                  <a:pt x="2423832" y="853888"/>
                </a:lnTo>
                <a:lnTo>
                  <a:pt x="2423832" y="830356"/>
                </a:lnTo>
                <a:lnTo>
                  <a:pt x="2480982" y="830356"/>
                </a:lnTo>
                <a:lnTo>
                  <a:pt x="2480982" y="796738"/>
                </a:lnTo>
                <a:lnTo>
                  <a:pt x="2544855" y="796738"/>
                </a:lnTo>
                <a:lnTo>
                  <a:pt x="2544855" y="749674"/>
                </a:lnTo>
                <a:lnTo>
                  <a:pt x="2575111" y="749674"/>
                </a:lnTo>
                <a:lnTo>
                  <a:pt x="2575111" y="729503"/>
                </a:lnTo>
                <a:lnTo>
                  <a:pt x="2638985" y="729503"/>
                </a:lnTo>
                <a:lnTo>
                  <a:pt x="2638985" y="685800"/>
                </a:lnTo>
                <a:lnTo>
                  <a:pt x="2709582" y="685800"/>
                </a:lnTo>
                <a:lnTo>
                  <a:pt x="2709582" y="665630"/>
                </a:lnTo>
                <a:lnTo>
                  <a:pt x="2723029" y="665630"/>
                </a:lnTo>
                <a:lnTo>
                  <a:pt x="2723029" y="632012"/>
                </a:lnTo>
                <a:lnTo>
                  <a:pt x="2790264" y="632012"/>
                </a:lnTo>
                <a:lnTo>
                  <a:pt x="2790264" y="608480"/>
                </a:lnTo>
                <a:lnTo>
                  <a:pt x="2807073" y="608480"/>
                </a:lnTo>
                <a:lnTo>
                  <a:pt x="2807073" y="578224"/>
                </a:lnTo>
                <a:lnTo>
                  <a:pt x="2864223" y="578224"/>
                </a:lnTo>
                <a:lnTo>
                  <a:pt x="2864223" y="561415"/>
                </a:lnTo>
                <a:lnTo>
                  <a:pt x="2891117" y="561415"/>
                </a:lnTo>
                <a:lnTo>
                  <a:pt x="2891117" y="524435"/>
                </a:lnTo>
                <a:lnTo>
                  <a:pt x="2934820" y="524435"/>
                </a:lnTo>
                <a:lnTo>
                  <a:pt x="2934820" y="514350"/>
                </a:lnTo>
                <a:lnTo>
                  <a:pt x="3008779" y="514350"/>
                </a:lnTo>
                <a:lnTo>
                  <a:pt x="3008779" y="477371"/>
                </a:lnTo>
                <a:lnTo>
                  <a:pt x="3049120" y="477371"/>
                </a:lnTo>
                <a:lnTo>
                  <a:pt x="3049120" y="453838"/>
                </a:lnTo>
                <a:lnTo>
                  <a:pt x="3109632" y="453838"/>
                </a:lnTo>
                <a:lnTo>
                  <a:pt x="3109632" y="420221"/>
                </a:lnTo>
                <a:lnTo>
                  <a:pt x="3136526" y="420221"/>
                </a:lnTo>
                <a:lnTo>
                  <a:pt x="3136526" y="342900"/>
                </a:lnTo>
                <a:lnTo>
                  <a:pt x="3149973" y="342900"/>
                </a:lnTo>
                <a:lnTo>
                  <a:pt x="3149973" y="302559"/>
                </a:lnTo>
                <a:lnTo>
                  <a:pt x="3358403" y="302559"/>
                </a:lnTo>
                <a:lnTo>
                  <a:pt x="3358403" y="262218"/>
                </a:lnTo>
                <a:lnTo>
                  <a:pt x="3496235" y="262218"/>
                </a:lnTo>
                <a:lnTo>
                  <a:pt x="3496235" y="238685"/>
                </a:lnTo>
                <a:lnTo>
                  <a:pt x="3597088" y="238685"/>
                </a:lnTo>
                <a:lnTo>
                  <a:pt x="3597088" y="191621"/>
                </a:lnTo>
                <a:lnTo>
                  <a:pt x="3610535" y="191621"/>
                </a:lnTo>
                <a:lnTo>
                  <a:pt x="3610535" y="147918"/>
                </a:lnTo>
                <a:lnTo>
                  <a:pt x="3647514" y="147918"/>
                </a:lnTo>
                <a:cubicBezTo>
                  <a:pt x="3656910" y="147918"/>
                  <a:pt x="3660445" y="148842"/>
                  <a:pt x="3666910" y="147918"/>
                </a:cubicBezTo>
                <a:cubicBezTo>
                  <a:pt x="3667168" y="142118"/>
                  <a:pt x="3667427" y="133547"/>
                  <a:pt x="3667685" y="127747"/>
                </a:cubicBezTo>
                <a:lnTo>
                  <a:pt x="3667685" y="53788"/>
                </a:lnTo>
                <a:lnTo>
                  <a:pt x="3768538" y="53788"/>
                </a:lnTo>
                <a:lnTo>
                  <a:pt x="3768538" y="0"/>
                </a:lnTo>
                <a:lnTo>
                  <a:pt x="4740088"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Content Placeholder 9">
            <a:extLst>
              <a:ext uri="{FF2B5EF4-FFF2-40B4-BE49-F238E27FC236}">
                <a16:creationId xmlns:a16="http://schemas.microsoft.com/office/drawing/2014/main" id="{6350A95A-7AC9-41B7-BBD8-A55BFC44A118}"/>
              </a:ext>
            </a:extLst>
          </p:cNvPr>
          <p:cNvSpPr>
            <a:spLocks noGrp="1"/>
          </p:cNvSpPr>
          <p:nvPr>
            <p:ph sz="half" idx="2"/>
          </p:nvPr>
        </p:nvSpPr>
        <p:spPr>
          <a:xfrm>
            <a:off x="6899198" y="1866467"/>
            <a:ext cx="4583005" cy="4391033"/>
          </a:xfrm>
        </p:spPr>
        <p:txBody>
          <a:bodyPr/>
          <a:lstStyle/>
          <a:p>
            <a:endParaRPr lang="en-US" sz="2200" dirty="0"/>
          </a:p>
          <a:p>
            <a:endParaRPr lang="en-US" sz="2200" dirty="0"/>
          </a:p>
          <a:p>
            <a:pPr marL="0" indent="0">
              <a:buNone/>
            </a:pPr>
            <a:br>
              <a:rPr lang="en-US" sz="2200" dirty="0"/>
            </a:br>
            <a:endParaRPr lang="en-US" sz="2200" dirty="0"/>
          </a:p>
          <a:p>
            <a:r>
              <a:rPr lang="en-US" sz="2200" dirty="0"/>
              <a:t>Most frequent toxicities resulting in d/c include elevated liver enzymes, elevated bilirubin, neuropathy, and thrombocytopenia</a:t>
            </a:r>
          </a:p>
          <a:p>
            <a:r>
              <a:rPr lang="en-US" sz="2200" dirty="0"/>
              <a:t>66% of patients who discontinued T-DM1 due to toxicity had additional trastuzumab therapy </a:t>
            </a:r>
          </a:p>
        </p:txBody>
      </p:sp>
      <p:sp>
        <p:nvSpPr>
          <p:cNvPr id="2" name="Title 1">
            <a:extLst>
              <a:ext uri="{FF2B5EF4-FFF2-40B4-BE49-F238E27FC236}">
                <a16:creationId xmlns:a16="http://schemas.microsoft.com/office/drawing/2014/main" id="{7D11A968-1F44-4726-8685-12C612C8EAD4}"/>
              </a:ext>
            </a:extLst>
          </p:cNvPr>
          <p:cNvSpPr>
            <a:spLocks noGrp="1"/>
          </p:cNvSpPr>
          <p:nvPr>
            <p:ph type="title"/>
          </p:nvPr>
        </p:nvSpPr>
        <p:spPr/>
        <p:txBody>
          <a:bodyPr/>
          <a:lstStyle/>
          <a:p>
            <a:r>
              <a:rPr lang="en-US" dirty="0"/>
              <a:t>Phase II ATEMPT: T-DM1 Discontinuations</a:t>
            </a:r>
          </a:p>
        </p:txBody>
      </p:sp>
      <p:graphicFrame>
        <p:nvGraphicFramePr>
          <p:cNvPr id="9" name="Group 3">
            <a:extLst>
              <a:ext uri="{FF2B5EF4-FFF2-40B4-BE49-F238E27FC236}">
                <a16:creationId xmlns:a16="http://schemas.microsoft.com/office/drawing/2014/main" id="{AE7DA5C9-F870-4033-85E4-FA85628A1FFE}"/>
              </a:ext>
            </a:extLst>
          </p:cNvPr>
          <p:cNvGraphicFramePr>
            <a:graphicFrameLocks/>
          </p:cNvGraphicFramePr>
          <p:nvPr/>
        </p:nvGraphicFramePr>
        <p:xfrm>
          <a:off x="6899200" y="1591755"/>
          <a:ext cx="4583004" cy="1889824"/>
        </p:xfrm>
        <a:graphic>
          <a:graphicData uri="http://schemas.openxmlformats.org/drawingml/2006/table">
            <a:tbl>
              <a:tblPr/>
              <a:tblGrid>
                <a:gridCol w="3395778">
                  <a:extLst>
                    <a:ext uri="{9D8B030D-6E8A-4147-A177-3AD203B41FA5}">
                      <a16:colId xmlns:a16="http://schemas.microsoft.com/office/drawing/2014/main" val="20000"/>
                    </a:ext>
                  </a:extLst>
                </a:gridCol>
                <a:gridCol w="118722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Discontinuations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For any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For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For toxicity, protocol mandated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1" name="TextBox 10">
            <a:extLst>
              <a:ext uri="{FF2B5EF4-FFF2-40B4-BE49-F238E27FC236}">
                <a16:creationId xmlns:a16="http://schemas.microsoft.com/office/drawing/2014/main" id="{185EB8DB-4250-4751-9537-A2293F8D9CAE}"/>
              </a:ext>
            </a:extLst>
          </p:cNvPr>
          <p:cNvSpPr txBox="1"/>
          <p:nvPr/>
        </p:nvSpPr>
        <p:spPr bwMode="auto">
          <a:xfrm rot="16200000">
            <a:off x="-722399" y="2843500"/>
            <a:ext cx="22791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Tx d/c Due to Toxicity</a:t>
            </a:r>
          </a:p>
        </p:txBody>
      </p:sp>
      <p:sp>
        <p:nvSpPr>
          <p:cNvPr id="13" name="TextBox 12">
            <a:extLst>
              <a:ext uri="{FF2B5EF4-FFF2-40B4-BE49-F238E27FC236}">
                <a16:creationId xmlns:a16="http://schemas.microsoft.com/office/drawing/2014/main" id="{37488139-E59A-46C7-920B-BAB20836E534}"/>
              </a:ext>
            </a:extLst>
          </p:cNvPr>
          <p:cNvSpPr txBox="1"/>
          <p:nvPr/>
        </p:nvSpPr>
        <p:spPr bwMode="auto">
          <a:xfrm>
            <a:off x="2479833" y="1524052"/>
            <a:ext cx="2697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Timing of Discontinuation</a:t>
            </a:r>
          </a:p>
        </p:txBody>
      </p:sp>
      <p:sp>
        <p:nvSpPr>
          <p:cNvPr id="14" name="TextBox 13">
            <a:extLst>
              <a:ext uri="{FF2B5EF4-FFF2-40B4-BE49-F238E27FC236}">
                <a16:creationId xmlns:a16="http://schemas.microsoft.com/office/drawing/2014/main" id="{64F264D2-57D8-4361-AE99-C13C5B691579}"/>
              </a:ext>
            </a:extLst>
          </p:cNvPr>
          <p:cNvSpPr txBox="1"/>
          <p:nvPr/>
        </p:nvSpPr>
        <p:spPr bwMode="auto">
          <a:xfrm>
            <a:off x="610270" y="5223601"/>
            <a:ext cx="571169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d/c therapy in &lt; 6 mos: 8.2%</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d/c therapy at 6-12 mos: 10.7% </a:t>
            </a:r>
          </a:p>
        </p:txBody>
      </p:sp>
      <p:sp>
        <p:nvSpPr>
          <p:cNvPr id="15" name="Text Box 11">
            <a:extLst>
              <a:ext uri="{FF2B5EF4-FFF2-40B4-BE49-F238E27FC236}">
                <a16:creationId xmlns:a16="http://schemas.microsoft.com/office/drawing/2014/main" id="{936085B2-947B-4CEC-A2D5-8627CEAF92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SABCS 2019. Abstr GS1-05.</a:t>
            </a:r>
          </a:p>
        </p:txBody>
      </p:sp>
      <p:grpSp>
        <p:nvGrpSpPr>
          <p:cNvPr id="16" name="Group 15">
            <a:extLst>
              <a:ext uri="{FF2B5EF4-FFF2-40B4-BE49-F238E27FC236}">
                <a16:creationId xmlns:a16="http://schemas.microsoft.com/office/drawing/2014/main" id="{1DFD7E60-A809-4010-87A4-F4B470568C0A}"/>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3A68759A-96F5-4F9B-B6DA-44322AD4DD8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21D59DCA-99FE-4890-8337-B5DD75A631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0" name="TextBox 19">
            <a:extLst>
              <a:ext uri="{FF2B5EF4-FFF2-40B4-BE49-F238E27FC236}">
                <a16:creationId xmlns:a16="http://schemas.microsoft.com/office/drawing/2014/main" id="{9D4C4395-95F0-41E7-89A1-22B728A6B9F5}"/>
              </a:ext>
            </a:extLst>
          </p:cNvPr>
          <p:cNvSpPr txBox="1"/>
          <p:nvPr/>
        </p:nvSpPr>
        <p:spPr bwMode="auto">
          <a:xfrm>
            <a:off x="3528260" y="4494349"/>
            <a:ext cx="556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21" name="object 24">
            <a:extLst>
              <a:ext uri="{FF2B5EF4-FFF2-40B4-BE49-F238E27FC236}">
                <a16:creationId xmlns:a16="http://schemas.microsoft.com/office/drawing/2014/main" id="{851370A7-E73F-4564-9199-4426F09E56B6}"/>
              </a:ext>
            </a:extLst>
          </p:cNvPr>
          <p:cNvSpPr txBox="1"/>
          <p:nvPr/>
        </p:nvSpPr>
        <p:spPr>
          <a:xfrm>
            <a:off x="2031954" y="435236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object 25">
            <a:extLst>
              <a:ext uri="{FF2B5EF4-FFF2-40B4-BE49-F238E27FC236}">
                <a16:creationId xmlns:a16="http://schemas.microsoft.com/office/drawing/2014/main" id="{F2A5A353-59A3-418F-9FE9-E100315A3DA3}"/>
              </a:ext>
            </a:extLst>
          </p:cNvPr>
          <p:cNvSpPr txBox="1"/>
          <p:nvPr/>
        </p:nvSpPr>
        <p:spPr>
          <a:xfrm>
            <a:off x="2363441" y="435236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object 20">
            <a:extLst>
              <a:ext uri="{FF2B5EF4-FFF2-40B4-BE49-F238E27FC236}">
                <a16:creationId xmlns:a16="http://schemas.microsoft.com/office/drawing/2014/main" id="{5F567B08-0969-4B8C-BB8C-667AC7FB2A71}"/>
              </a:ext>
            </a:extLst>
          </p:cNvPr>
          <p:cNvSpPr txBox="1"/>
          <p:nvPr/>
        </p:nvSpPr>
        <p:spPr>
          <a:xfrm>
            <a:off x="716646" y="3544600"/>
            <a:ext cx="388339" cy="246221"/>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0.05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Freeform: Shape 23">
            <a:extLst>
              <a:ext uri="{FF2B5EF4-FFF2-40B4-BE49-F238E27FC236}">
                <a16:creationId xmlns:a16="http://schemas.microsoft.com/office/drawing/2014/main" id="{7003EE55-E22F-4314-92FD-B003D1BC2934}"/>
              </a:ext>
            </a:extLst>
          </p:cNvPr>
          <p:cNvSpPr/>
          <p:nvPr/>
        </p:nvSpPr>
        <p:spPr bwMode="auto">
          <a:xfrm>
            <a:off x="1206518" y="1890340"/>
            <a:ext cx="5290031" cy="2350178"/>
          </a:xfrm>
          <a:custGeom>
            <a:avLst/>
            <a:gdLst>
              <a:gd name="connsiteX0" fmla="*/ 0 w 5153186"/>
              <a:gd name="connsiteY0" fmla="*/ 0 h 3804834"/>
              <a:gd name="connsiteX1" fmla="*/ 0 w 5153186"/>
              <a:gd name="connsiteY1" fmla="*/ 3804834 h 3804834"/>
              <a:gd name="connsiteX2" fmla="*/ 5153186 w 5153186"/>
              <a:gd name="connsiteY2" fmla="*/ 3804834 h 3804834"/>
            </a:gdLst>
            <a:ahLst/>
            <a:cxnLst>
              <a:cxn ang="0">
                <a:pos x="connsiteX0" y="connsiteY0"/>
              </a:cxn>
              <a:cxn ang="0">
                <a:pos x="connsiteX1" y="connsiteY1"/>
              </a:cxn>
              <a:cxn ang="0">
                <a:pos x="connsiteX2" y="connsiteY2"/>
              </a:cxn>
            </a:cxnLst>
            <a:rect l="l" t="t" r="r" b="b"/>
            <a:pathLst>
              <a:path w="5153186" h="3804834">
                <a:moveTo>
                  <a:pt x="0" y="0"/>
                </a:moveTo>
                <a:lnTo>
                  <a:pt x="0" y="3804834"/>
                </a:lnTo>
                <a:lnTo>
                  <a:pt x="5153186" y="380483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object 24">
            <a:extLst>
              <a:ext uri="{FF2B5EF4-FFF2-40B4-BE49-F238E27FC236}">
                <a16:creationId xmlns:a16="http://schemas.microsoft.com/office/drawing/2014/main" id="{5BEB367A-F0F4-471F-AC1D-65CC3425998A}"/>
              </a:ext>
            </a:extLst>
          </p:cNvPr>
          <p:cNvSpPr txBox="1"/>
          <p:nvPr/>
        </p:nvSpPr>
        <p:spPr>
          <a:xfrm>
            <a:off x="1406520" y="4345287"/>
            <a:ext cx="70540"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object 25">
            <a:extLst>
              <a:ext uri="{FF2B5EF4-FFF2-40B4-BE49-F238E27FC236}">
                <a16:creationId xmlns:a16="http://schemas.microsoft.com/office/drawing/2014/main" id="{E0AB842C-BDC0-4DD3-A599-7DAE20098934}"/>
              </a:ext>
            </a:extLst>
          </p:cNvPr>
          <p:cNvSpPr txBox="1"/>
          <p:nvPr/>
        </p:nvSpPr>
        <p:spPr>
          <a:xfrm>
            <a:off x="1744252" y="4352363"/>
            <a:ext cx="70540"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object 20">
            <a:extLst>
              <a:ext uri="{FF2B5EF4-FFF2-40B4-BE49-F238E27FC236}">
                <a16:creationId xmlns:a16="http://schemas.microsoft.com/office/drawing/2014/main" id="{B146A992-F1E8-436F-A9E1-94252EBDC46A}"/>
              </a:ext>
            </a:extLst>
          </p:cNvPr>
          <p:cNvSpPr txBox="1"/>
          <p:nvPr/>
        </p:nvSpPr>
        <p:spPr>
          <a:xfrm>
            <a:off x="669752" y="4041075"/>
            <a:ext cx="424384" cy="246221"/>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nvGrpSpPr>
          <p:cNvPr id="28" name="Group 27">
            <a:extLst>
              <a:ext uri="{FF2B5EF4-FFF2-40B4-BE49-F238E27FC236}">
                <a16:creationId xmlns:a16="http://schemas.microsoft.com/office/drawing/2014/main" id="{6745A512-409B-42FE-A888-D9EFD7DE0FEA}"/>
              </a:ext>
            </a:extLst>
          </p:cNvPr>
          <p:cNvGrpSpPr/>
          <p:nvPr/>
        </p:nvGrpSpPr>
        <p:grpSpPr>
          <a:xfrm>
            <a:off x="1125760" y="2173971"/>
            <a:ext cx="89470" cy="1979232"/>
            <a:chOff x="1370049" y="2615767"/>
            <a:chExt cx="86626" cy="2162608"/>
          </a:xfrm>
        </p:grpSpPr>
        <p:grpSp>
          <p:nvGrpSpPr>
            <p:cNvPr id="29" name="Group 28">
              <a:extLst>
                <a:ext uri="{FF2B5EF4-FFF2-40B4-BE49-F238E27FC236}">
                  <a16:creationId xmlns:a16="http://schemas.microsoft.com/office/drawing/2014/main" id="{61C2A9C1-CA7F-48B0-8E5A-ACE0886E0CD9}"/>
                </a:ext>
              </a:extLst>
            </p:cNvPr>
            <p:cNvGrpSpPr/>
            <p:nvPr/>
          </p:nvGrpSpPr>
          <p:grpSpPr>
            <a:xfrm>
              <a:off x="1370049" y="3157537"/>
              <a:ext cx="84030" cy="1620838"/>
              <a:chOff x="3743773" y="1782947"/>
              <a:chExt cx="147234" cy="3631055"/>
            </a:xfrm>
          </p:grpSpPr>
          <p:cxnSp>
            <p:nvCxnSpPr>
              <p:cNvPr id="31" name="Straight Connector 30">
                <a:extLst>
                  <a:ext uri="{FF2B5EF4-FFF2-40B4-BE49-F238E27FC236}">
                    <a16:creationId xmlns:a16="http://schemas.microsoft.com/office/drawing/2014/main" id="{2DF5ECBE-23E1-43F9-96E5-1155C6B26EB8}"/>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CB1E52F-5593-42E8-9D2F-C8F07B1DA906}"/>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372E2E4-6094-4B67-88E2-05212793AC09}"/>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E6A9C55-BD79-4E7A-8597-BD4DE268D19C}"/>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30" name="Straight Connector 29">
              <a:extLst>
                <a:ext uri="{FF2B5EF4-FFF2-40B4-BE49-F238E27FC236}">
                  <a16:creationId xmlns:a16="http://schemas.microsoft.com/office/drawing/2014/main" id="{C3EEDD35-F5ED-4373-A742-28CF6E584EC0}"/>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sp>
        <p:nvSpPr>
          <p:cNvPr id="35" name="object 20">
            <a:extLst>
              <a:ext uri="{FF2B5EF4-FFF2-40B4-BE49-F238E27FC236}">
                <a16:creationId xmlns:a16="http://schemas.microsoft.com/office/drawing/2014/main" id="{D184B9B4-A60F-493B-AE27-F9F7A126DD64}"/>
              </a:ext>
            </a:extLst>
          </p:cNvPr>
          <p:cNvSpPr txBox="1"/>
          <p:nvPr/>
        </p:nvSpPr>
        <p:spPr>
          <a:xfrm>
            <a:off x="717251" y="2048728"/>
            <a:ext cx="377491" cy="246221"/>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0.20</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object 20">
            <a:extLst>
              <a:ext uri="{FF2B5EF4-FFF2-40B4-BE49-F238E27FC236}">
                <a16:creationId xmlns:a16="http://schemas.microsoft.com/office/drawing/2014/main" id="{F8A4E1A9-6D3E-4A08-B0ED-DBDFF68D46D6}"/>
              </a:ext>
            </a:extLst>
          </p:cNvPr>
          <p:cNvSpPr txBox="1"/>
          <p:nvPr/>
        </p:nvSpPr>
        <p:spPr>
          <a:xfrm>
            <a:off x="652543" y="3036538"/>
            <a:ext cx="441593" cy="246221"/>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0.10</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object 20">
            <a:extLst>
              <a:ext uri="{FF2B5EF4-FFF2-40B4-BE49-F238E27FC236}">
                <a16:creationId xmlns:a16="http://schemas.microsoft.com/office/drawing/2014/main" id="{B6426ADF-0154-4A9C-AF15-2A4DBB956A6F}"/>
              </a:ext>
            </a:extLst>
          </p:cNvPr>
          <p:cNvSpPr txBox="1"/>
          <p:nvPr/>
        </p:nvSpPr>
        <p:spPr>
          <a:xfrm>
            <a:off x="716646" y="2536286"/>
            <a:ext cx="377491" cy="246221"/>
          </a:xfrm>
          <a:prstGeom prst="rect">
            <a:avLst/>
          </a:prstGeom>
        </p:spPr>
        <p:txBody>
          <a:bodyPr vert="horz" wrap="square" lIns="0" tIns="0" rIns="0" bIns="0" rtlCol="0">
            <a:spAutoFit/>
          </a:bodyPr>
          <a:lstStyle/>
          <a:p>
            <a:pPr marL="13607"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 name="object 25">
            <a:extLst>
              <a:ext uri="{FF2B5EF4-FFF2-40B4-BE49-F238E27FC236}">
                <a16:creationId xmlns:a16="http://schemas.microsoft.com/office/drawing/2014/main" id="{DD87BC2E-A975-4CA4-858E-57466754B15B}"/>
              </a:ext>
            </a:extLst>
          </p:cNvPr>
          <p:cNvSpPr txBox="1"/>
          <p:nvPr/>
        </p:nvSpPr>
        <p:spPr>
          <a:xfrm>
            <a:off x="2705551" y="435236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object 24">
            <a:extLst>
              <a:ext uri="{FF2B5EF4-FFF2-40B4-BE49-F238E27FC236}">
                <a16:creationId xmlns:a16="http://schemas.microsoft.com/office/drawing/2014/main" id="{DF002404-2102-4FAD-BE01-2EC4377D99B5}"/>
              </a:ext>
            </a:extLst>
          </p:cNvPr>
          <p:cNvSpPr txBox="1"/>
          <p:nvPr/>
        </p:nvSpPr>
        <p:spPr>
          <a:xfrm>
            <a:off x="321547" y="4621220"/>
            <a:ext cx="1401699" cy="192360"/>
          </a:xfrm>
          <a:prstGeom prst="rect">
            <a:avLst/>
          </a:prstGeom>
        </p:spPr>
        <p:txBody>
          <a:bodyPr vert="horz" wrap="square" lIns="0" tIns="0" rIns="0" bIns="0" rtlCol="0">
            <a:spAutoFit/>
          </a:bodyPr>
          <a:lstStyle/>
          <a:p>
            <a:pPr marL="13607" marR="0" lvl="0" indent="0" algn="r" defTabSz="914400" rtl="0" eaLnBrk="0" fontAlgn="base" latinLnBrk="0" hangingPunct="0">
              <a:lnSpc>
                <a:spcPts val="1527"/>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endParaRPr kumimoji="0"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49" name="Straight Connector 48">
            <a:extLst>
              <a:ext uri="{FF2B5EF4-FFF2-40B4-BE49-F238E27FC236}">
                <a16:creationId xmlns:a16="http://schemas.microsoft.com/office/drawing/2014/main" id="{EBC0AE6B-0A55-44B5-BB36-D9B3A528E90F}"/>
              </a:ext>
            </a:extLst>
          </p:cNvPr>
          <p:cNvCxnSpPr/>
          <p:nvPr/>
        </p:nvCxnSpPr>
        <p:spPr bwMode="auto">
          <a:xfrm>
            <a:off x="2729608" y="3685658"/>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BD36A33-7A06-4912-AC61-98B1E2797779}"/>
              </a:ext>
            </a:extLst>
          </p:cNvPr>
          <p:cNvCxnSpPr/>
          <p:nvPr/>
        </p:nvCxnSpPr>
        <p:spPr bwMode="auto">
          <a:xfrm>
            <a:off x="3280649" y="3417206"/>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D4B0886-8B05-4034-B453-516D8EEB38D6}"/>
              </a:ext>
            </a:extLst>
          </p:cNvPr>
          <p:cNvCxnSpPr/>
          <p:nvPr/>
        </p:nvCxnSpPr>
        <p:spPr bwMode="auto">
          <a:xfrm>
            <a:off x="3370375" y="3321691"/>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A28316B-D67D-488E-93F4-DB18FF278C59}"/>
              </a:ext>
            </a:extLst>
          </p:cNvPr>
          <p:cNvCxnSpPr/>
          <p:nvPr/>
        </p:nvCxnSpPr>
        <p:spPr bwMode="auto">
          <a:xfrm>
            <a:off x="5637699" y="2358359"/>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1AE9D48-9D97-4DC1-AC19-0C53122E3FE4}"/>
              </a:ext>
            </a:extLst>
          </p:cNvPr>
          <p:cNvCxnSpPr/>
          <p:nvPr/>
        </p:nvCxnSpPr>
        <p:spPr bwMode="auto">
          <a:xfrm>
            <a:off x="4126123" y="3044602"/>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B5A9EAE-5D0B-431D-82C9-BE6BE9CE2B91}"/>
              </a:ext>
            </a:extLst>
          </p:cNvPr>
          <p:cNvCxnSpPr/>
          <p:nvPr/>
        </p:nvCxnSpPr>
        <p:spPr bwMode="auto">
          <a:xfrm>
            <a:off x="5192799" y="2417506"/>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BE3D1F8-CA45-4899-893F-B4F17125AABF}"/>
              </a:ext>
            </a:extLst>
          </p:cNvPr>
          <p:cNvCxnSpPr/>
          <p:nvPr/>
        </p:nvCxnSpPr>
        <p:spPr bwMode="auto">
          <a:xfrm>
            <a:off x="3758713" y="3237118"/>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A1FF368-2C3F-48EF-B747-5AF87B6837F9}"/>
              </a:ext>
            </a:extLst>
          </p:cNvPr>
          <p:cNvCxnSpPr/>
          <p:nvPr/>
        </p:nvCxnSpPr>
        <p:spPr bwMode="auto">
          <a:xfrm>
            <a:off x="5438934"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B81B591-F567-4BC5-9316-457D801BAC33}"/>
              </a:ext>
            </a:extLst>
          </p:cNvPr>
          <p:cNvCxnSpPr/>
          <p:nvPr/>
        </p:nvCxnSpPr>
        <p:spPr bwMode="auto">
          <a:xfrm>
            <a:off x="6183441" y="2358359"/>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5B56C39-80FA-41C9-BF75-B82F241DC193}"/>
              </a:ext>
            </a:extLst>
          </p:cNvPr>
          <p:cNvCxnSpPr/>
          <p:nvPr/>
        </p:nvCxnSpPr>
        <p:spPr bwMode="auto">
          <a:xfrm>
            <a:off x="6016644" y="2358359"/>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650B11E-B3BC-4364-B364-CD66BABF26E0}"/>
              </a:ext>
            </a:extLst>
          </p:cNvPr>
          <p:cNvCxnSpPr/>
          <p:nvPr/>
        </p:nvCxnSpPr>
        <p:spPr bwMode="auto">
          <a:xfrm>
            <a:off x="5384984"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C40AE66-2CDE-47CE-8BD3-4FF3087DEF4F}"/>
              </a:ext>
            </a:extLst>
          </p:cNvPr>
          <p:cNvCxnSpPr/>
          <p:nvPr/>
        </p:nvCxnSpPr>
        <p:spPr bwMode="auto">
          <a:xfrm>
            <a:off x="5684579" y="2358359"/>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DF8DC02-0CBA-457B-9E5F-5A2830DDE496}"/>
              </a:ext>
            </a:extLst>
          </p:cNvPr>
          <p:cNvCxnSpPr/>
          <p:nvPr/>
        </p:nvCxnSpPr>
        <p:spPr bwMode="auto">
          <a:xfrm>
            <a:off x="5751716" y="2358359"/>
            <a:ext cx="0" cy="76271"/>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7259BA6-F6D8-4758-B2DD-0D4503F3CE21}"/>
              </a:ext>
            </a:extLst>
          </p:cNvPr>
          <p:cNvCxnSpPr/>
          <p:nvPr/>
        </p:nvCxnSpPr>
        <p:spPr bwMode="auto">
          <a:xfrm>
            <a:off x="4869491" y="2623353"/>
            <a:ext cx="0" cy="76271"/>
          </a:xfrm>
          <a:prstGeom prst="line">
            <a:avLst/>
          </a:prstGeom>
          <a:noFill/>
          <a:ln w="28575" cap="flat" cmpd="sng" algn="ctr">
            <a:solidFill>
              <a:schemeClr val="accent1"/>
            </a:solidFill>
            <a:prstDash val="solid"/>
            <a:round/>
            <a:headEnd type="none" w="med" len="med"/>
            <a:tailEnd type="none" w="med" len="med"/>
          </a:ln>
          <a:effectLst/>
        </p:spPr>
      </p:cxnSp>
      <p:grpSp>
        <p:nvGrpSpPr>
          <p:cNvPr id="110" name="Group 109">
            <a:extLst>
              <a:ext uri="{FF2B5EF4-FFF2-40B4-BE49-F238E27FC236}">
                <a16:creationId xmlns:a16="http://schemas.microsoft.com/office/drawing/2014/main" id="{7BD864BD-C92B-4DE1-B2DF-57BDDE5F2E8D}"/>
              </a:ext>
            </a:extLst>
          </p:cNvPr>
          <p:cNvGrpSpPr/>
          <p:nvPr/>
        </p:nvGrpSpPr>
        <p:grpSpPr>
          <a:xfrm>
            <a:off x="1444111" y="4245029"/>
            <a:ext cx="3827955" cy="76098"/>
            <a:chOff x="1552712" y="4637441"/>
            <a:chExt cx="5829957" cy="69415"/>
          </a:xfrm>
        </p:grpSpPr>
        <p:grpSp>
          <p:nvGrpSpPr>
            <p:cNvPr id="111" name="Group 110">
              <a:extLst>
                <a:ext uri="{FF2B5EF4-FFF2-40B4-BE49-F238E27FC236}">
                  <a16:creationId xmlns:a16="http://schemas.microsoft.com/office/drawing/2014/main" id="{2B9B04B2-1687-4E62-B03A-2772B39F8FFE}"/>
                </a:ext>
              </a:extLst>
            </p:cNvPr>
            <p:cNvGrpSpPr/>
            <p:nvPr/>
          </p:nvGrpSpPr>
          <p:grpSpPr>
            <a:xfrm rot="5400000">
              <a:off x="2577953" y="3612200"/>
              <a:ext cx="68307" cy="2118789"/>
              <a:chOff x="1370049" y="2615767"/>
              <a:chExt cx="86626" cy="2162608"/>
            </a:xfrm>
          </p:grpSpPr>
          <p:grpSp>
            <p:nvGrpSpPr>
              <p:cNvPr id="122" name="Group 121">
                <a:extLst>
                  <a:ext uri="{FF2B5EF4-FFF2-40B4-BE49-F238E27FC236}">
                    <a16:creationId xmlns:a16="http://schemas.microsoft.com/office/drawing/2014/main" id="{2D2D4B76-8883-4B2D-A666-96670C57F0FC}"/>
                  </a:ext>
                </a:extLst>
              </p:cNvPr>
              <p:cNvGrpSpPr/>
              <p:nvPr/>
            </p:nvGrpSpPr>
            <p:grpSpPr>
              <a:xfrm>
                <a:off x="1370049" y="3157537"/>
                <a:ext cx="84030" cy="1620838"/>
                <a:chOff x="3743773" y="1782947"/>
                <a:chExt cx="147234" cy="3631055"/>
              </a:xfrm>
            </p:grpSpPr>
            <p:cxnSp>
              <p:nvCxnSpPr>
                <p:cNvPr id="124" name="Straight Connector 123">
                  <a:extLst>
                    <a:ext uri="{FF2B5EF4-FFF2-40B4-BE49-F238E27FC236}">
                      <a16:creationId xmlns:a16="http://schemas.microsoft.com/office/drawing/2014/main" id="{ACE9C191-A2F1-4101-923D-076DD06FE15E}"/>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4D86199-3E7D-45FD-A193-F1822EC2BEB9}"/>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3841970-E730-40C4-9B62-60413886C856}"/>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4D90792-AA68-48F9-9213-9B4C344EC8DF}"/>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3" name="Straight Connector 122">
                <a:extLst>
                  <a:ext uri="{FF2B5EF4-FFF2-40B4-BE49-F238E27FC236}">
                    <a16:creationId xmlns:a16="http://schemas.microsoft.com/office/drawing/2014/main" id="{B7600B2B-1852-49FB-905A-76CEE6D1A20D}"/>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B077FA85-32C5-4F3A-99BA-82F6792E4016}"/>
                </a:ext>
              </a:extLst>
            </p:cNvPr>
            <p:cNvGrpSpPr/>
            <p:nvPr/>
          </p:nvGrpSpPr>
          <p:grpSpPr>
            <a:xfrm rot="5400000">
              <a:off x="5227535" y="3613308"/>
              <a:ext cx="68307" cy="2118789"/>
              <a:chOff x="1370049" y="2615767"/>
              <a:chExt cx="86626" cy="2162608"/>
            </a:xfrm>
          </p:grpSpPr>
          <p:grpSp>
            <p:nvGrpSpPr>
              <p:cNvPr id="116" name="Group 115">
                <a:extLst>
                  <a:ext uri="{FF2B5EF4-FFF2-40B4-BE49-F238E27FC236}">
                    <a16:creationId xmlns:a16="http://schemas.microsoft.com/office/drawing/2014/main" id="{79482DF7-4D2F-413E-A753-88D609EE75B5}"/>
                  </a:ext>
                </a:extLst>
              </p:cNvPr>
              <p:cNvGrpSpPr/>
              <p:nvPr/>
            </p:nvGrpSpPr>
            <p:grpSpPr>
              <a:xfrm>
                <a:off x="1370049" y="3157537"/>
                <a:ext cx="84030" cy="1620838"/>
                <a:chOff x="3743773" y="1782947"/>
                <a:chExt cx="147234" cy="3631055"/>
              </a:xfrm>
            </p:grpSpPr>
            <p:cxnSp>
              <p:nvCxnSpPr>
                <p:cNvPr id="118" name="Straight Connector 117">
                  <a:extLst>
                    <a:ext uri="{FF2B5EF4-FFF2-40B4-BE49-F238E27FC236}">
                      <a16:creationId xmlns:a16="http://schemas.microsoft.com/office/drawing/2014/main" id="{A209DFAC-42E9-4803-8911-9148C4546106}"/>
                    </a:ext>
                  </a:extLst>
                </p:cNvPr>
                <p:cNvCxnSpPr/>
                <p:nvPr/>
              </p:nvCxnSpPr>
              <p:spPr bwMode="auto">
                <a:xfrm>
                  <a:off x="3743773" y="1782947"/>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070B8B7-C077-4164-B38D-B520EF869ED1}"/>
                    </a:ext>
                  </a:extLst>
                </p:cNvPr>
                <p:cNvCxnSpPr/>
                <p:nvPr/>
              </p:nvCxnSpPr>
              <p:spPr bwMode="auto">
                <a:xfrm>
                  <a:off x="3743773" y="2981991"/>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F3D4B93-E9FD-4FF3-9143-BDC84EC9335A}"/>
                    </a:ext>
                  </a:extLst>
                </p:cNvPr>
                <p:cNvCxnSpPr/>
                <p:nvPr/>
              </p:nvCxnSpPr>
              <p:spPr bwMode="auto">
                <a:xfrm>
                  <a:off x="3743773" y="4210333"/>
                  <a:ext cx="147234"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71B28B6-2DE0-42DA-93BD-FBCBD964F056}"/>
                    </a:ext>
                  </a:extLst>
                </p:cNvPr>
                <p:cNvCxnSpPr/>
                <p:nvPr/>
              </p:nvCxnSpPr>
              <p:spPr bwMode="auto">
                <a:xfrm>
                  <a:off x="3743773" y="5414002"/>
                  <a:ext cx="14723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7" name="Straight Connector 116">
                <a:extLst>
                  <a:ext uri="{FF2B5EF4-FFF2-40B4-BE49-F238E27FC236}">
                    <a16:creationId xmlns:a16="http://schemas.microsoft.com/office/drawing/2014/main" id="{B4FD25D2-43B0-4816-9CE3-BE05355B76F7}"/>
                  </a:ext>
                </a:extLst>
              </p:cNvPr>
              <p:cNvCxnSpPr/>
              <p:nvPr/>
            </p:nvCxnSpPr>
            <p:spPr bwMode="auto">
              <a:xfrm>
                <a:off x="1372645" y="2615767"/>
                <a:ext cx="840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83267812-F354-4F0C-8838-8020D7984C2E}"/>
                </a:ext>
              </a:extLst>
            </p:cNvPr>
            <p:cNvGrpSpPr/>
            <p:nvPr/>
          </p:nvGrpSpPr>
          <p:grpSpPr>
            <a:xfrm>
              <a:off x="6851876" y="4638549"/>
              <a:ext cx="530793" cy="68307"/>
              <a:chOff x="5942690" y="4790949"/>
              <a:chExt cx="530793" cy="68307"/>
            </a:xfrm>
          </p:grpSpPr>
          <p:cxnSp>
            <p:nvCxnSpPr>
              <p:cNvPr id="114" name="Straight Connector 113">
                <a:extLst>
                  <a:ext uri="{FF2B5EF4-FFF2-40B4-BE49-F238E27FC236}">
                    <a16:creationId xmlns:a16="http://schemas.microsoft.com/office/drawing/2014/main" id="{CE389147-BB3A-4393-AFF3-452A73A4BC14}"/>
                  </a:ext>
                </a:extLst>
              </p:cNvPr>
              <p:cNvCxnSpPr/>
              <p:nvPr/>
            </p:nvCxnSpPr>
            <p:spPr bwMode="auto">
              <a:xfrm rot="5400000">
                <a:off x="5909560" y="4824079"/>
                <a:ext cx="6626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95DA34D-5855-43E9-BAC2-DE86C6578394}"/>
                  </a:ext>
                </a:extLst>
              </p:cNvPr>
              <p:cNvCxnSpPr/>
              <p:nvPr/>
            </p:nvCxnSpPr>
            <p:spPr bwMode="auto">
              <a:xfrm rot="5400000">
                <a:off x="6440353" y="4826126"/>
                <a:ext cx="662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8" name="object 24">
            <a:extLst>
              <a:ext uri="{FF2B5EF4-FFF2-40B4-BE49-F238E27FC236}">
                <a16:creationId xmlns:a16="http://schemas.microsoft.com/office/drawing/2014/main" id="{C8587DC0-36B1-4480-B86B-34D7167D7ED0}"/>
              </a:ext>
            </a:extLst>
          </p:cNvPr>
          <p:cNvSpPr txBox="1"/>
          <p:nvPr/>
        </p:nvSpPr>
        <p:spPr>
          <a:xfrm>
            <a:off x="3064825" y="434847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object 25">
            <a:extLst>
              <a:ext uri="{FF2B5EF4-FFF2-40B4-BE49-F238E27FC236}">
                <a16:creationId xmlns:a16="http://schemas.microsoft.com/office/drawing/2014/main" id="{B73FFB49-95F4-4AA0-ACA5-67EA8BB57B62}"/>
              </a:ext>
            </a:extLst>
          </p:cNvPr>
          <p:cNvSpPr txBox="1"/>
          <p:nvPr/>
        </p:nvSpPr>
        <p:spPr>
          <a:xfrm>
            <a:off x="3394320" y="434847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object 25">
            <a:extLst>
              <a:ext uri="{FF2B5EF4-FFF2-40B4-BE49-F238E27FC236}">
                <a16:creationId xmlns:a16="http://schemas.microsoft.com/office/drawing/2014/main" id="{3EFDE670-668A-4CA5-807C-7F1F139EDB1E}"/>
              </a:ext>
            </a:extLst>
          </p:cNvPr>
          <p:cNvSpPr txBox="1"/>
          <p:nvPr/>
        </p:nvSpPr>
        <p:spPr>
          <a:xfrm>
            <a:off x="3756139" y="434847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object 25">
            <a:extLst>
              <a:ext uri="{FF2B5EF4-FFF2-40B4-BE49-F238E27FC236}">
                <a16:creationId xmlns:a16="http://schemas.microsoft.com/office/drawing/2014/main" id="{F2DBB5CE-17DE-45CA-ADE7-B3EED235B8E2}"/>
              </a:ext>
            </a:extLst>
          </p:cNvPr>
          <p:cNvSpPr txBox="1"/>
          <p:nvPr/>
        </p:nvSpPr>
        <p:spPr>
          <a:xfrm>
            <a:off x="4102625" y="434374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2" name="object 24">
            <a:extLst>
              <a:ext uri="{FF2B5EF4-FFF2-40B4-BE49-F238E27FC236}">
                <a16:creationId xmlns:a16="http://schemas.microsoft.com/office/drawing/2014/main" id="{3DE94B23-DB65-44B6-8695-A518BFA31D7E}"/>
              </a:ext>
            </a:extLst>
          </p:cNvPr>
          <p:cNvSpPr txBox="1"/>
          <p:nvPr/>
        </p:nvSpPr>
        <p:spPr>
          <a:xfrm>
            <a:off x="4439526" y="433985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3" name="object 25">
            <a:extLst>
              <a:ext uri="{FF2B5EF4-FFF2-40B4-BE49-F238E27FC236}">
                <a16:creationId xmlns:a16="http://schemas.microsoft.com/office/drawing/2014/main" id="{2E2E4CA3-2A55-4021-B833-B542869904FD}"/>
              </a:ext>
            </a:extLst>
          </p:cNvPr>
          <p:cNvSpPr txBox="1"/>
          <p:nvPr/>
        </p:nvSpPr>
        <p:spPr>
          <a:xfrm>
            <a:off x="4786610" y="433985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4" name="object 25">
            <a:extLst>
              <a:ext uri="{FF2B5EF4-FFF2-40B4-BE49-F238E27FC236}">
                <a16:creationId xmlns:a16="http://schemas.microsoft.com/office/drawing/2014/main" id="{8B3199E2-3961-4965-AD7A-9D66DF1E5FE1}"/>
              </a:ext>
            </a:extLst>
          </p:cNvPr>
          <p:cNvSpPr txBox="1"/>
          <p:nvPr/>
        </p:nvSpPr>
        <p:spPr>
          <a:xfrm>
            <a:off x="5148797" y="4339853"/>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object 24">
            <a:extLst>
              <a:ext uri="{FF2B5EF4-FFF2-40B4-BE49-F238E27FC236}">
                <a16:creationId xmlns:a16="http://schemas.microsoft.com/office/drawing/2014/main" id="{654955EF-861C-49A8-81AF-5F6134E7FC81}"/>
              </a:ext>
            </a:extLst>
          </p:cNvPr>
          <p:cNvSpPr txBox="1"/>
          <p:nvPr/>
        </p:nvSpPr>
        <p:spPr>
          <a:xfrm>
            <a:off x="2661794" y="4811573"/>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362</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 name="object 25">
            <a:extLst>
              <a:ext uri="{FF2B5EF4-FFF2-40B4-BE49-F238E27FC236}">
                <a16:creationId xmlns:a16="http://schemas.microsoft.com/office/drawing/2014/main" id="{76D5CDF6-98F6-4DC5-B3E7-776A37AE9BF4}"/>
              </a:ext>
            </a:extLst>
          </p:cNvPr>
          <p:cNvSpPr txBox="1"/>
          <p:nvPr/>
        </p:nvSpPr>
        <p:spPr>
          <a:xfrm>
            <a:off x="3359719" y="4811573"/>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244</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 name="object 24">
            <a:extLst>
              <a:ext uri="{FF2B5EF4-FFF2-40B4-BE49-F238E27FC236}">
                <a16:creationId xmlns:a16="http://schemas.microsoft.com/office/drawing/2014/main" id="{27706D93-E43C-4B53-88AC-E79D792C1476}"/>
              </a:ext>
            </a:extLst>
          </p:cNvPr>
          <p:cNvSpPr txBox="1"/>
          <p:nvPr/>
        </p:nvSpPr>
        <p:spPr>
          <a:xfrm>
            <a:off x="1277738" y="4811573"/>
            <a:ext cx="304783"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383</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object 25">
            <a:extLst>
              <a:ext uri="{FF2B5EF4-FFF2-40B4-BE49-F238E27FC236}">
                <a16:creationId xmlns:a16="http://schemas.microsoft.com/office/drawing/2014/main" id="{18C79528-1E34-4AB1-9B78-1B4887718ABE}"/>
              </a:ext>
            </a:extLst>
          </p:cNvPr>
          <p:cNvSpPr txBox="1"/>
          <p:nvPr/>
        </p:nvSpPr>
        <p:spPr>
          <a:xfrm>
            <a:off x="1949063" y="4811573"/>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377</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 name="object 24">
            <a:extLst>
              <a:ext uri="{FF2B5EF4-FFF2-40B4-BE49-F238E27FC236}">
                <a16:creationId xmlns:a16="http://schemas.microsoft.com/office/drawing/2014/main" id="{DCDE7A13-9FC7-44A9-A3A8-4DCE0CE6BEFD}"/>
              </a:ext>
            </a:extLst>
          </p:cNvPr>
          <p:cNvSpPr txBox="1"/>
          <p:nvPr/>
        </p:nvSpPr>
        <p:spPr>
          <a:xfrm>
            <a:off x="2315615" y="4816846"/>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368</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object 25">
            <a:extLst>
              <a:ext uri="{FF2B5EF4-FFF2-40B4-BE49-F238E27FC236}">
                <a16:creationId xmlns:a16="http://schemas.microsoft.com/office/drawing/2014/main" id="{72F96CFE-2AFD-4DB0-936A-D756AEAEA504}"/>
              </a:ext>
            </a:extLst>
          </p:cNvPr>
          <p:cNvSpPr txBox="1"/>
          <p:nvPr/>
        </p:nvSpPr>
        <p:spPr>
          <a:xfrm>
            <a:off x="3018112" y="4816846"/>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353</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5" name="object 25">
            <a:extLst>
              <a:ext uri="{FF2B5EF4-FFF2-40B4-BE49-F238E27FC236}">
                <a16:creationId xmlns:a16="http://schemas.microsoft.com/office/drawing/2014/main" id="{CB826B6E-96C6-4696-90EA-9F8672F82DAE}"/>
              </a:ext>
            </a:extLst>
          </p:cNvPr>
          <p:cNvSpPr txBox="1"/>
          <p:nvPr/>
        </p:nvSpPr>
        <p:spPr>
          <a:xfrm>
            <a:off x="1607457" y="4816846"/>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382</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object 25">
            <a:extLst>
              <a:ext uri="{FF2B5EF4-FFF2-40B4-BE49-F238E27FC236}">
                <a16:creationId xmlns:a16="http://schemas.microsoft.com/office/drawing/2014/main" id="{51AABB29-7AEB-4D2A-BED6-9A0CB1711CBA}"/>
              </a:ext>
            </a:extLst>
          </p:cNvPr>
          <p:cNvSpPr txBox="1"/>
          <p:nvPr/>
        </p:nvSpPr>
        <p:spPr>
          <a:xfrm>
            <a:off x="3709870" y="4810341"/>
            <a:ext cx="328437"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335</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object 24">
            <a:extLst>
              <a:ext uri="{FF2B5EF4-FFF2-40B4-BE49-F238E27FC236}">
                <a16:creationId xmlns:a16="http://schemas.microsoft.com/office/drawing/2014/main" id="{B64FCAB9-D066-48C6-B344-08677826E04D}"/>
              </a:ext>
            </a:extLst>
          </p:cNvPr>
          <p:cNvSpPr txBox="1"/>
          <p:nvPr/>
        </p:nvSpPr>
        <p:spPr>
          <a:xfrm>
            <a:off x="4079840" y="4811614"/>
            <a:ext cx="298979"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325</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object 25">
            <a:extLst>
              <a:ext uri="{FF2B5EF4-FFF2-40B4-BE49-F238E27FC236}">
                <a16:creationId xmlns:a16="http://schemas.microsoft.com/office/drawing/2014/main" id="{54BFDABB-6844-4C92-9756-0981ECF16249}"/>
              </a:ext>
            </a:extLst>
          </p:cNvPr>
          <p:cNvSpPr txBox="1"/>
          <p:nvPr/>
        </p:nvSpPr>
        <p:spPr>
          <a:xfrm>
            <a:off x="4765181" y="4811614"/>
            <a:ext cx="318930"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309</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7" name="object 24">
            <a:extLst>
              <a:ext uri="{FF2B5EF4-FFF2-40B4-BE49-F238E27FC236}">
                <a16:creationId xmlns:a16="http://schemas.microsoft.com/office/drawing/2014/main" id="{7FEBED97-0979-4835-9B1F-22240880682A}"/>
              </a:ext>
            </a:extLst>
          </p:cNvPr>
          <p:cNvSpPr txBox="1"/>
          <p:nvPr/>
        </p:nvSpPr>
        <p:spPr>
          <a:xfrm>
            <a:off x="5125677" y="4816887"/>
            <a:ext cx="327806"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278</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8" name="object 25">
            <a:extLst>
              <a:ext uri="{FF2B5EF4-FFF2-40B4-BE49-F238E27FC236}">
                <a16:creationId xmlns:a16="http://schemas.microsoft.com/office/drawing/2014/main" id="{9B47C1B1-0680-4108-A750-5C9C5E04B207}"/>
              </a:ext>
            </a:extLst>
          </p:cNvPr>
          <p:cNvSpPr txBox="1"/>
          <p:nvPr/>
        </p:nvSpPr>
        <p:spPr>
          <a:xfrm>
            <a:off x="4417519" y="4816887"/>
            <a:ext cx="309202"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313</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39" name="Straight Connector 138">
            <a:extLst>
              <a:ext uri="{FF2B5EF4-FFF2-40B4-BE49-F238E27FC236}">
                <a16:creationId xmlns:a16="http://schemas.microsoft.com/office/drawing/2014/main" id="{E3437426-EFC2-4983-B104-EB90796F06B0}"/>
              </a:ext>
            </a:extLst>
          </p:cNvPr>
          <p:cNvCxnSpPr/>
          <p:nvPr/>
        </p:nvCxnSpPr>
        <p:spPr bwMode="auto">
          <a:xfrm>
            <a:off x="5326878"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F659530-3BB9-4789-B345-CAEDE3C0B094}"/>
              </a:ext>
            </a:extLst>
          </p:cNvPr>
          <p:cNvCxnSpPr/>
          <p:nvPr/>
        </p:nvCxnSpPr>
        <p:spPr bwMode="auto">
          <a:xfrm>
            <a:off x="5495213"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CBF1AE4-4A45-42AC-BCB9-0C96CE87BA23}"/>
              </a:ext>
            </a:extLst>
          </p:cNvPr>
          <p:cNvCxnSpPr/>
          <p:nvPr/>
        </p:nvCxnSpPr>
        <p:spPr bwMode="auto">
          <a:xfrm>
            <a:off x="5271933"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1F5CCDB-0E54-4287-9341-FF193CD2946D}"/>
              </a:ext>
            </a:extLst>
          </p:cNvPr>
          <p:cNvCxnSpPr/>
          <p:nvPr/>
        </p:nvCxnSpPr>
        <p:spPr bwMode="auto">
          <a:xfrm>
            <a:off x="5544360" y="2358359"/>
            <a:ext cx="0" cy="76271"/>
          </a:xfrm>
          <a:prstGeom prst="line">
            <a:avLst/>
          </a:prstGeom>
          <a:noFill/>
          <a:ln w="571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8D02E80-4B0C-4ACC-B580-AE09EF5A7436}"/>
              </a:ext>
            </a:extLst>
          </p:cNvPr>
          <p:cNvCxnSpPr/>
          <p:nvPr/>
        </p:nvCxnSpPr>
        <p:spPr bwMode="auto">
          <a:xfrm>
            <a:off x="5597382" y="2358359"/>
            <a:ext cx="0" cy="76271"/>
          </a:xfrm>
          <a:prstGeom prst="line">
            <a:avLst/>
          </a:prstGeom>
          <a:noFill/>
          <a:ln w="57150" cap="flat" cmpd="sng" algn="ctr">
            <a:solidFill>
              <a:schemeClr val="accent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8D3D963F-4B63-4F36-BAAC-4221D40EDD13}"/>
              </a:ext>
            </a:extLst>
          </p:cNvPr>
          <p:cNvGrpSpPr/>
          <p:nvPr/>
        </p:nvGrpSpPr>
        <p:grpSpPr>
          <a:xfrm>
            <a:off x="5617555" y="4228732"/>
            <a:ext cx="697038" cy="74884"/>
            <a:chOff x="4727429" y="4398643"/>
            <a:chExt cx="697038" cy="74884"/>
          </a:xfrm>
        </p:grpSpPr>
        <p:cxnSp>
          <p:nvCxnSpPr>
            <p:cNvPr id="155" name="Straight Connector 154">
              <a:extLst>
                <a:ext uri="{FF2B5EF4-FFF2-40B4-BE49-F238E27FC236}">
                  <a16:creationId xmlns:a16="http://schemas.microsoft.com/office/drawing/2014/main" id="{34D5AD41-2CB0-451F-8DB3-1B7F28FAF315}"/>
                </a:ext>
              </a:extLst>
            </p:cNvPr>
            <p:cNvCxnSpPr/>
            <p:nvPr/>
          </p:nvCxnSpPr>
          <p:spPr bwMode="auto">
            <a:xfrm rot="5400000">
              <a:off x="4691109" y="4437208"/>
              <a:ext cx="72639"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B606388-9F12-4F6F-AA01-20338EB72301}"/>
                </a:ext>
              </a:extLst>
            </p:cNvPr>
            <p:cNvCxnSpPr/>
            <p:nvPr/>
          </p:nvCxnSpPr>
          <p:spPr bwMode="auto">
            <a:xfrm rot="5400000">
              <a:off x="5039628" y="4434963"/>
              <a:ext cx="7263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1A2A9DA-BCD2-4549-94BF-326398D7FBA0}"/>
                </a:ext>
              </a:extLst>
            </p:cNvPr>
            <p:cNvCxnSpPr/>
            <p:nvPr/>
          </p:nvCxnSpPr>
          <p:spPr bwMode="auto">
            <a:xfrm rot="5400000">
              <a:off x="5388147" y="4437208"/>
              <a:ext cx="72639" cy="0"/>
            </a:xfrm>
            <a:prstGeom prst="line">
              <a:avLst/>
            </a:prstGeom>
            <a:noFill/>
            <a:ln w="28575" cap="flat" cmpd="sng" algn="ctr">
              <a:solidFill>
                <a:schemeClr val="bg1"/>
              </a:solidFill>
              <a:prstDash val="solid"/>
              <a:round/>
              <a:headEnd type="none" w="med" len="med"/>
              <a:tailEnd type="none" w="med" len="med"/>
            </a:ln>
            <a:effectLst/>
          </p:spPr>
        </p:cxnSp>
      </p:grpSp>
      <p:sp>
        <p:nvSpPr>
          <p:cNvPr id="158" name="object 24">
            <a:extLst>
              <a:ext uri="{FF2B5EF4-FFF2-40B4-BE49-F238E27FC236}">
                <a16:creationId xmlns:a16="http://schemas.microsoft.com/office/drawing/2014/main" id="{1C16C09D-3160-49EF-839F-2476EA8B4B50}"/>
              </a:ext>
            </a:extLst>
          </p:cNvPr>
          <p:cNvSpPr txBox="1"/>
          <p:nvPr/>
        </p:nvSpPr>
        <p:spPr>
          <a:xfrm>
            <a:off x="5475489" y="4341458"/>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9" name="object 25">
            <a:extLst>
              <a:ext uri="{FF2B5EF4-FFF2-40B4-BE49-F238E27FC236}">
                <a16:creationId xmlns:a16="http://schemas.microsoft.com/office/drawing/2014/main" id="{697E8BD1-E2A8-41A7-B4F0-5FBE11DB5ABC}"/>
              </a:ext>
            </a:extLst>
          </p:cNvPr>
          <p:cNvSpPr txBox="1"/>
          <p:nvPr/>
        </p:nvSpPr>
        <p:spPr>
          <a:xfrm>
            <a:off x="5822573" y="4341458"/>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0" name="object 25">
            <a:extLst>
              <a:ext uri="{FF2B5EF4-FFF2-40B4-BE49-F238E27FC236}">
                <a16:creationId xmlns:a16="http://schemas.microsoft.com/office/drawing/2014/main" id="{C4DD1FDB-5F61-423B-AD5C-9B800D102455}"/>
              </a:ext>
            </a:extLst>
          </p:cNvPr>
          <p:cNvSpPr txBox="1"/>
          <p:nvPr/>
        </p:nvSpPr>
        <p:spPr>
          <a:xfrm>
            <a:off x="6184760" y="4341458"/>
            <a:ext cx="246273" cy="198388"/>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endParaRPr kumimoji="0"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1" name="object 25">
            <a:extLst>
              <a:ext uri="{FF2B5EF4-FFF2-40B4-BE49-F238E27FC236}">
                <a16:creationId xmlns:a16="http://schemas.microsoft.com/office/drawing/2014/main" id="{A5148983-0B88-4628-960C-AA91F2DE83DA}"/>
              </a:ext>
            </a:extLst>
          </p:cNvPr>
          <p:cNvSpPr txBox="1"/>
          <p:nvPr/>
        </p:nvSpPr>
        <p:spPr>
          <a:xfrm>
            <a:off x="5793513" y="4811573"/>
            <a:ext cx="318930"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2" name="object 24">
            <a:extLst>
              <a:ext uri="{FF2B5EF4-FFF2-40B4-BE49-F238E27FC236}">
                <a16:creationId xmlns:a16="http://schemas.microsoft.com/office/drawing/2014/main" id="{5F3EA059-4156-4AD5-BF0A-62E695C7E454}"/>
              </a:ext>
            </a:extLst>
          </p:cNvPr>
          <p:cNvSpPr txBox="1"/>
          <p:nvPr/>
        </p:nvSpPr>
        <p:spPr>
          <a:xfrm>
            <a:off x="6154009" y="4816846"/>
            <a:ext cx="327806"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3" name="object 25">
            <a:extLst>
              <a:ext uri="{FF2B5EF4-FFF2-40B4-BE49-F238E27FC236}">
                <a16:creationId xmlns:a16="http://schemas.microsoft.com/office/drawing/2014/main" id="{7DBE3B1E-8FE5-4CBF-B459-573E6F2518E9}"/>
              </a:ext>
            </a:extLst>
          </p:cNvPr>
          <p:cNvSpPr txBox="1"/>
          <p:nvPr/>
        </p:nvSpPr>
        <p:spPr>
          <a:xfrm>
            <a:off x="5445851" y="4816846"/>
            <a:ext cx="309202" cy="192360"/>
          </a:xfrm>
          <a:prstGeom prst="rect">
            <a:avLst/>
          </a:prstGeom>
        </p:spPr>
        <p:txBody>
          <a:bodyPr vert="horz" wrap="square" lIns="0" tIns="0" rIns="0" bIns="0" rtlCol="0">
            <a:spAutoFit/>
          </a:bodyPr>
          <a:lstStyle/>
          <a:p>
            <a:pPr marL="13607" marR="0" lvl="0" indent="0" algn="ctr" defTabSz="914400" rtl="0" eaLnBrk="0" fontAlgn="base" latinLnBrk="0" hangingPunct="0">
              <a:lnSpc>
                <a:spcPts val="1527"/>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16384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4BE7C1-0B13-4FBE-ACEC-BECE460B2079}"/>
              </a:ext>
            </a:extLst>
          </p:cNvPr>
          <p:cNvSpPr>
            <a:spLocks noGrp="1"/>
          </p:cNvSpPr>
          <p:nvPr>
            <p:ph type="title"/>
          </p:nvPr>
        </p:nvSpPr>
        <p:spPr/>
        <p:txBody>
          <a:bodyPr/>
          <a:lstStyle/>
          <a:p>
            <a:r>
              <a:rPr lang="en-US" dirty="0"/>
              <a:t>Neoadjuvant Therapy</a:t>
            </a:r>
          </a:p>
        </p:txBody>
      </p:sp>
    </p:spTree>
    <p:extLst>
      <p:ext uri="{BB962C8B-B14F-4D97-AF65-F5344CB8AC3E}">
        <p14:creationId xmlns:p14="http://schemas.microsoft.com/office/powerpoint/2010/main" val="3422288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r>
              <a:rPr lang="en-US" dirty="0"/>
              <a:t>Why Use Neoadjuvant Systemic Therapy?</a:t>
            </a:r>
          </a:p>
        </p:txBody>
      </p:sp>
      <p:sp>
        <p:nvSpPr>
          <p:cNvPr id="406531" name="Rectangle 3"/>
          <p:cNvSpPr>
            <a:spLocks noGrp="1" noChangeArrowheads="1"/>
          </p:cNvSpPr>
          <p:nvPr>
            <p:ph type="body" idx="1"/>
          </p:nvPr>
        </p:nvSpPr>
        <p:spPr>
          <a:xfrm>
            <a:off x="604675" y="1513047"/>
            <a:ext cx="11144413" cy="4650686"/>
          </a:xfrm>
        </p:spPr>
        <p:txBody>
          <a:bodyPr/>
          <a:lstStyle/>
          <a:p>
            <a:pPr>
              <a:spcAft>
                <a:spcPts val="500"/>
              </a:spcAft>
            </a:pPr>
            <a:r>
              <a:rPr lang="en-US" sz="2600" dirty="0"/>
              <a:t>Reduce tumor size, increasing chances that patient can have breast-conserving surgery (lumpectomy) rather than mastectomy; potential for less axillary surgery</a:t>
            </a:r>
          </a:p>
          <a:p>
            <a:pPr>
              <a:spcAft>
                <a:spcPts val="500"/>
              </a:spcAft>
            </a:pPr>
            <a:r>
              <a:rPr lang="en-US" sz="2600" dirty="0"/>
              <a:t>Treat patients at high risk for metastatic disease with systemic therapy without delay</a:t>
            </a:r>
          </a:p>
          <a:p>
            <a:pPr>
              <a:spcAft>
                <a:spcPts val="500"/>
              </a:spcAft>
            </a:pPr>
            <a:r>
              <a:rPr lang="en-US" sz="2600" dirty="0"/>
              <a:t>Allows patient and doctor to see if the tumor responds to treatment (and allows to change therapy if not working); “response-guided approach”</a:t>
            </a:r>
          </a:p>
          <a:p>
            <a:pPr>
              <a:spcAft>
                <a:spcPts val="500"/>
              </a:spcAft>
            </a:pPr>
            <a:r>
              <a:rPr lang="en-US" sz="2600" dirty="0"/>
              <a:t>Assessing pathologic response at surgery (residual cancer vs pCR) is prognostic and can help guide treatment recommendations</a:t>
            </a:r>
          </a:p>
          <a:p>
            <a:pPr>
              <a:spcAft>
                <a:spcPts val="500"/>
              </a:spcAft>
            </a:pPr>
            <a:r>
              <a:rPr lang="en-US" sz="2600" dirty="0"/>
              <a:t>No difference in survival comparing patients who have had chemo before or after surgery</a:t>
            </a:r>
          </a:p>
          <a:p>
            <a:pPr>
              <a:spcAft>
                <a:spcPts val="500"/>
              </a:spcAft>
            </a:pPr>
            <a:endParaRPr lang="en-US" sz="2600" dirty="0"/>
          </a:p>
        </p:txBody>
      </p:sp>
      <p:sp>
        <p:nvSpPr>
          <p:cNvPr id="4" name="TextBox 3">
            <a:extLst>
              <a:ext uri="{FF2B5EF4-FFF2-40B4-BE49-F238E27FC236}">
                <a16:creationId xmlns:a16="http://schemas.microsoft.com/office/drawing/2014/main" id="{6351190A-CC01-45B5-9582-20AD17A61491}"/>
              </a:ext>
            </a:extLst>
          </p:cNvPr>
          <p:cNvSpPr txBox="1"/>
          <p:nvPr/>
        </p:nvSpPr>
        <p:spPr>
          <a:xfrm>
            <a:off x="426708" y="6390585"/>
            <a:ext cx="6400800"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Gralow. JCO. 2008;26:814. Kaufmann. JCO. 2006;24:1940.</a:t>
            </a:r>
          </a:p>
        </p:txBody>
      </p:sp>
      <p:grpSp>
        <p:nvGrpSpPr>
          <p:cNvPr id="5" name="Group 7">
            <a:extLst>
              <a:ext uri="{FF2B5EF4-FFF2-40B4-BE49-F238E27FC236}">
                <a16:creationId xmlns:a16="http://schemas.microsoft.com/office/drawing/2014/main" id="{AEB7F09A-C16C-4942-A76C-D8C9D23EEB75}"/>
              </a:ext>
            </a:extLst>
          </p:cNvPr>
          <p:cNvGrpSpPr>
            <a:grpSpLocks/>
          </p:cNvGrpSpPr>
          <p:nvPr/>
        </p:nvGrpSpPr>
        <p:grpSpPr bwMode="auto">
          <a:xfrm>
            <a:off x="9389569" y="6207225"/>
            <a:ext cx="2488502" cy="447822"/>
            <a:chOff x="9527309" y="3551529"/>
            <a:chExt cx="2488502" cy="448324"/>
          </a:xfrm>
        </p:grpSpPr>
        <p:pic>
          <p:nvPicPr>
            <p:cNvPr id="6" name="Picture 9">
              <a:extLst>
                <a:ext uri="{FF2B5EF4-FFF2-40B4-BE49-F238E27FC236}">
                  <a16:creationId xmlns:a16="http://schemas.microsoft.com/office/drawing/2014/main" id="{5036CACA-BD9C-4ED8-8263-FA8539306091}"/>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01B56BE-EB26-4568-BF4F-A8A837C4C8B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9557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1570DA-5CFA-430E-91B4-B33F940F2FE0}"/>
              </a:ext>
            </a:extLst>
          </p:cNvPr>
          <p:cNvSpPr>
            <a:spLocks noGrp="1"/>
          </p:cNvSpPr>
          <p:nvPr>
            <p:ph type="title"/>
          </p:nvPr>
        </p:nvSpPr>
        <p:spPr/>
        <p:txBody>
          <a:bodyPr/>
          <a:lstStyle/>
          <a:p>
            <a:r>
              <a:rPr lang="en-US" dirty="0"/>
              <a:t>CTNeoBC Pooled Analysis: Association Between pCR and EFS</a:t>
            </a:r>
          </a:p>
        </p:txBody>
      </p:sp>
      <p:sp>
        <p:nvSpPr>
          <p:cNvPr id="7" name="Content Placeholder 6">
            <a:extLst>
              <a:ext uri="{FF2B5EF4-FFF2-40B4-BE49-F238E27FC236}">
                <a16:creationId xmlns:a16="http://schemas.microsoft.com/office/drawing/2014/main" id="{D844685F-E6B0-41BC-A10D-8DD13E4B2A5A}"/>
              </a:ext>
            </a:extLst>
          </p:cNvPr>
          <p:cNvSpPr>
            <a:spLocks noGrp="1"/>
          </p:cNvSpPr>
          <p:nvPr>
            <p:ph idx="1"/>
          </p:nvPr>
        </p:nvSpPr>
        <p:spPr>
          <a:xfrm>
            <a:off x="604675" y="1513047"/>
            <a:ext cx="10877529" cy="687228"/>
          </a:xfrm>
        </p:spPr>
        <p:txBody>
          <a:bodyPr/>
          <a:lstStyle/>
          <a:p>
            <a:r>
              <a:rPr lang="en-US" sz="1800" dirty="0"/>
              <a:t>Pooled analysis of 12 international clinical trials enrolling patients from January 1990 – August 2011 with primary BC treated with preoperative CT → surgery, with median f/u ≥ 3 yrs (N = 11,955)</a:t>
            </a:r>
          </a:p>
        </p:txBody>
      </p:sp>
      <p:sp>
        <p:nvSpPr>
          <p:cNvPr id="9" name="TextBox 8">
            <a:extLst>
              <a:ext uri="{FF2B5EF4-FFF2-40B4-BE49-F238E27FC236}">
                <a16:creationId xmlns:a16="http://schemas.microsoft.com/office/drawing/2014/main" id="{0A993533-F483-44E5-A6FD-9DB30D30830E}"/>
              </a:ext>
            </a:extLst>
          </p:cNvPr>
          <p:cNvSpPr txBox="1"/>
          <p:nvPr/>
        </p:nvSpPr>
        <p:spPr>
          <a:xfrm>
            <a:off x="426708" y="6390585"/>
            <a:ext cx="6400800"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Cortazar. Lancet 2014;384:164.</a:t>
            </a:r>
          </a:p>
        </p:txBody>
      </p:sp>
      <p:grpSp>
        <p:nvGrpSpPr>
          <p:cNvPr id="197" name="Group 7">
            <a:extLst>
              <a:ext uri="{FF2B5EF4-FFF2-40B4-BE49-F238E27FC236}">
                <a16:creationId xmlns:a16="http://schemas.microsoft.com/office/drawing/2014/main" id="{8145E0C2-FD4D-4FC3-BC1B-B7F93389010F}"/>
              </a:ext>
            </a:extLst>
          </p:cNvPr>
          <p:cNvGrpSpPr>
            <a:grpSpLocks/>
          </p:cNvGrpSpPr>
          <p:nvPr/>
        </p:nvGrpSpPr>
        <p:grpSpPr bwMode="auto">
          <a:xfrm>
            <a:off x="9389569" y="6207225"/>
            <a:ext cx="2488502" cy="447822"/>
            <a:chOff x="9527309" y="3551529"/>
            <a:chExt cx="2488502" cy="448324"/>
          </a:xfrm>
        </p:grpSpPr>
        <p:pic>
          <p:nvPicPr>
            <p:cNvPr id="198" name="Picture 9">
              <a:extLst>
                <a:ext uri="{FF2B5EF4-FFF2-40B4-BE49-F238E27FC236}">
                  <a16:creationId xmlns:a16="http://schemas.microsoft.com/office/drawing/2014/main" id="{F1C2EE45-16A4-43F1-BB96-B569F1E77D6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9" name="Rectangle 8">
              <a:extLst>
                <a:ext uri="{FF2B5EF4-FFF2-40B4-BE49-F238E27FC236}">
                  <a16:creationId xmlns:a16="http://schemas.microsoft.com/office/drawing/2014/main" id="{6B3BB59F-233B-4BF3-8A56-1CEA7BAF746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5" name="TextBox 104">
            <a:extLst>
              <a:ext uri="{FF2B5EF4-FFF2-40B4-BE49-F238E27FC236}">
                <a16:creationId xmlns:a16="http://schemas.microsoft.com/office/drawing/2014/main" id="{32788630-52D6-4B9A-A911-762FF68E141D}"/>
              </a:ext>
            </a:extLst>
          </p:cNvPr>
          <p:cNvSpPr txBox="1"/>
          <p:nvPr/>
        </p:nvSpPr>
        <p:spPr>
          <a:xfrm>
            <a:off x="696705" y="2104460"/>
            <a:ext cx="448958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Patients With HER2+ BC Achieving pCR</a:t>
            </a:r>
          </a:p>
        </p:txBody>
      </p:sp>
      <p:sp>
        <p:nvSpPr>
          <p:cNvPr id="106" name="TextBox 105">
            <a:extLst>
              <a:ext uri="{FF2B5EF4-FFF2-40B4-BE49-F238E27FC236}">
                <a16:creationId xmlns:a16="http://schemas.microsoft.com/office/drawing/2014/main" id="{180F4185-7984-403C-B356-53FBD5D17523}"/>
              </a:ext>
            </a:extLst>
          </p:cNvPr>
          <p:cNvSpPr txBox="1"/>
          <p:nvPr/>
        </p:nvSpPr>
        <p:spPr>
          <a:xfrm rot="16200000">
            <a:off x="-1251326" y="4033145"/>
            <a:ext cx="3262184"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Patients (%)</a:t>
            </a:r>
          </a:p>
        </p:txBody>
      </p:sp>
      <p:sp>
        <p:nvSpPr>
          <p:cNvPr id="111" name="Line 9">
            <a:extLst>
              <a:ext uri="{FF2B5EF4-FFF2-40B4-BE49-F238E27FC236}">
                <a16:creationId xmlns:a16="http://schemas.microsoft.com/office/drawing/2014/main" id="{96C5C140-D634-405A-A7D8-1289E72C85CE}"/>
              </a:ext>
            </a:extLst>
          </p:cNvPr>
          <p:cNvSpPr>
            <a:spLocks noChangeShapeType="1"/>
          </p:cNvSpPr>
          <p:nvPr/>
        </p:nvSpPr>
        <p:spPr bwMode="auto">
          <a:xfrm flipV="1">
            <a:off x="1048201" y="2516997"/>
            <a:ext cx="0" cy="3298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2" name="Line 10">
            <a:extLst>
              <a:ext uri="{FF2B5EF4-FFF2-40B4-BE49-F238E27FC236}">
                <a16:creationId xmlns:a16="http://schemas.microsoft.com/office/drawing/2014/main" id="{CF8CE6D7-8D63-4B29-8A3A-B25CFBD1643B}"/>
              </a:ext>
            </a:extLst>
          </p:cNvPr>
          <p:cNvSpPr>
            <a:spLocks noChangeShapeType="1"/>
          </p:cNvSpPr>
          <p:nvPr/>
        </p:nvSpPr>
        <p:spPr bwMode="auto">
          <a:xfrm>
            <a:off x="979939" y="5815822"/>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3" name="Line 11">
            <a:extLst>
              <a:ext uri="{FF2B5EF4-FFF2-40B4-BE49-F238E27FC236}">
                <a16:creationId xmlns:a16="http://schemas.microsoft.com/office/drawing/2014/main" id="{10B45F35-EC49-4542-B08F-C8DA70CBFF4A}"/>
              </a:ext>
            </a:extLst>
          </p:cNvPr>
          <p:cNvSpPr>
            <a:spLocks noChangeShapeType="1"/>
          </p:cNvSpPr>
          <p:nvPr/>
        </p:nvSpPr>
        <p:spPr bwMode="auto">
          <a:xfrm>
            <a:off x="979939" y="5155422"/>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4" name="Line 12">
            <a:extLst>
              <a:ext uri="{FF2B5EF4-FFF2-40B4-BE49-F238E27FC236}">
                <a16:creationId xmlns:a16="http://schemas.microsoft.com/office/drawing/2014/main" id="{89D10EC2-B5DC-4592-A94B-B9BB94AAA604}"/>
              </a:ext>
            </a:extLst>
          </p:cNvPr>
          <p:cNvSpPr>
            <a:spLocks noChangeShapeType="1"/>
          </p:cNvSpPr>
          <p:nvPr/>
        </p:nvSpPr>
        <p:spPr bwMode="auto">
          <a:xfrm>
            <a:off x="979939" y="4496609"/>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5" name="Line 13">
            <a:extLst>
              <a:ext uri="{FF2B5EF4-FFF2-40B4-BE49-F238E27FC236}">
                <a16:creationId xmlns:a16="http://schemas.microsoft.com/office/drawing/2014/main" id="{D9DCE225-75FF-4B66-972A-DACA736A5133}"/>
              </a:ext>
            </a:extLst>
          </p:cNvPr>
          <p:cNvSpPr>
            <a:spLocks noChangeShapeType="1"/>
          </p:cNvSpPr>
          <p:nvPr/>
        </p:nvSpPr>
        <p:spPr bwMode="auto">
          <a:xfrm>
            <a:off x="979939" y="3836209"/>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6" name="Line 14">
            <a:extLst>
              <a:ext uri="{FF2B5EF4-FFF2-40B4-BE49-F238E27FC236}">
                <a16:creationId xmlns:a16="http://schemas.microsoft.com/office/drawing/2014/main" id="{17E1ECDD-390E-4C38-8613-178F4952890A}"/>
              </a:ext>
            </a:extLst>
          </p:cNvPr>
          <p:cNvSpPr>
            <a:spLocks noChangeShapeType="1"/>
          </p:cNvSpPr>
          <p:nvPr/>
        </p:nvSpPr>
        <p:spPr bwMode="auto">
          <a:xfrm>
            <a:off x="979939" y="3177397"/>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7" name="Line 15">
            <a:extLst>
              <a:ext uri="{FF2B5EF4-FFF2-40B4-BE49-F238E27FC236}">
                <a16:creationId xmlns:a16="http://schemas.microsoft.com/office/drawing/2014/main" id="{475E7B2E-2FFD-4F0B-8D9E-2FF77CB6C78E}"/>
              </a:ext>
            </a:extLst>
          </p:cNvPr>
          <p:cNvSpPr>
            <a:spLocks noChangeShapeType="1"/>
          </p:cNvSpPr>
          <p:nvPr/>
        </p:nvSpPr>
        <p:spPr bwMode="auto">
          <a:xfrm>
            <a:off x="979939" y="2516997"/>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grpSp>
        <p:nvGrpSpPr>
          <p:cNvPr id="13" name="Group 12">
            <a:extLst>
              <a:ext uri="{FF2B5EF4-FFF2-40B4-BE49-F238E27FC236}">
                <a16:creationId xmlns:a16="http://schemas.microsoft.com/office/drawing/2014/main" id="{16DAF09C-C2F4-4407-BF1D-E65F98A7D64E}"/>
              </a:ext>
            </a:extLst>
          </p:cNvPr>
          <p:cNvGrpSpPr/>
          <p:nvPr/>
        </p:nvGrpSpPr>
        <p:grpSpPr>
          <a:xfrm>
            <a:off x="1283963" y="4473882"/>
            <a:ext cx="669925" cy="1343860"/>
            <a:chOff x="1753311" y="4677083"/>
            <a:chExt cx="669925" cy="1343860"/>
          </a:xfrm>
        </p:grpSpPr>
        <p:sp>
          <p:nvSpPr>
            <p:cNvPr id="107" name="Rectangle 5">
              <a:extLst>
                <a:ext uri="{FF2B5EF4-FFF2-40B4-BE49-F238E27FC236}">
                  <a16:creationId xmlns:a16="http://schemas.microsoft.com/office/drawing/2014/main" id="{9E1B5A47-E5EC-4ECF-A2E7-349D43A024F8}"/>
                </a:ext>
              </a:extLst>
            </p:cNvPr>
            <p:cNvSpPr>
              <a:spLocks noChangeArrowheads="1"/>
            </p:cNvSpPr>
            <p:nvPr/>
          </p:nvSpPr>
          <p:spPr bwMode="auto">
            <a:xfrm>
              <a:off x="1753311" y="4996815"/>
              <a:ext cx="669925" cy="1024128"/>
            </a:xfrm>
            <a:prstGeom prst="rect">
              <a:avLst/>
            </a:prstGeom>
            <a:solidFill>
              <a:schemeClr val="accent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8" name="Rectangle 16">
              <a:extLst>
                <a:ext uri="{FF2B5EF4-FFF2-40B4-BE49-F238E27FC236}">
                  <a16:creationId xmlns:a16="http://schemas.microsoft.com/office/drawing/2014/main" id="{32390673-8CB7-40C8-A515-120ACD4F379E}"/>
                </a:ext>
              </a:extLst>
            </p:cNvPr>
            <p:cNvSpPr>
              <a:spLocks noChangeArrowheads="1"/>
            </p:cNvSpPr>
            <p:nvPr/>
          </p:nvSpPr>
          <p:spPr bwMode="auto">
            <a:xfrm>
              <a:off x="1820572" y="4677083"/>
              <a:ext cx="535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Calibri" panose="020F0502020204030204" pitchFamily="34" charset="0"/>
                </a:rPr>
                <a:t>30.9</a:t>
              </a:r>
              <a:r>
                <a:rPr kumimoji="0" lang="en-US" altLang="en-US" b="1" i="0" u="none" strike="noStrike" cap="none" normalizeH="0" baseline="0" dirty="0">
                  <a:ln>
                    <a:noFill/>
                  </a:ln>
                  <a:solidFill>
                    <a:schemeClr val="bg1"/>
                  </a:solidFill>
                  <a:effectLst/>
                  <a:latin typeface="Calibri" panose="020F0502020204030204" pitchFamily="34" charset="0"/>
                </a:rPr>
                <a:t>%</a:t>
              </a:r>
              <a:endParaRPr kumimoji="0" lang="en-US" altLang="en-US" sz="2000" b="1" i="0" u="none" strike="noStrike" cap="none" normalizeH="0" baseline="0" dirty="0">
                <a:ln>
                  <a:noFill/>
                </a:ln>
                <a:solidFill>
                  <a:schemeClr val="bg1"/>
                </a:solidFill>
                <a:effectLst/>
                <a:latin typeface="Calibri" panose="020F0502020204030204" pitchFamily="34" charset="0"/>
              </a:endParaRPr>
            </a:p>
          </p:txBody>
        </p:sp>
      </p:grpSp>
      <p:grpSp>
        <p:nvGrpSpPr>
          <p:cNvPr id="8" name="Group 7">
            <a:extLst>
              <a:ext uri="{FF2B5EF4-FFF2-40B4-BE49-F238E27FC236}">
                <a16:creationId xmlns:a16="http://schemas.microsoft.com/office/drawing/2014/main" id="{AF896A21-3B83-475D-9AB1-7B66E59264CF}"/>
              </a:ext>
            </a:extLst>
          </p:cNvPr>
          <p:cNvGrpSpPr/>
          <p:nvPr/>
        </p:nvGrpSpPr>
        <p:grpSpPr>
          <a:xfrm>
            <a:off x="2155609" y="4938987"/>
            <a:ext cx="669925" cy="878755"/>
            <a:chOff x="2860926" y="5142188"/>
            <a:chExt cx="669925" cy="878755"/>
          </a:xfrm>
        </p:grpSpPr>
        <p:sp>
          <p:nvSpPr>
            <p:cNvPr id="108" name="Rectangle 6">
              <a:extLst>
                <a:ext uri="{FF2B5EF4-FFF2-40B4-BE49-F238E27FC236}">
                  <a16:creationId xmlns:a16="http://schemas.microsoft.com/office/drawing/2014/main" id="{D0270812-5922-44A9-A7CB-67B2410652A5}"/>
                </a:ext>
              </a:extLst>
            </p:cNvPr>
            <p:cNvSpPr>
              <a:spLocks noChangeArrowheads="1"/>
            </p:cNvSpPr>
            <p:nvPr/>
          </p:nvSpPr>
          <p:spPr bwMode="auto">
            <a:xfrm>
              <a:off x="2860926" y="5417439"/>
              <a:ext cx="669925" cy="603504"/>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19" name="Rectangle 17">
              <a:extLst>
                <a:ext uri="{FF2B5EF4-FFF2-40B4-BE49-F238E27FC236}">
                  <a16:creationId xmlns:a16="http://schemas.microsoft.com/office/drawing/2014/main" id="{E052CB86-279A-4C24-9CD1-7D9FCEBE66CD}"/>
                </a:ext>
              </a:extLst>
            </p:cNvPr>
            <p:cNvSpPr>
              <a:spLocks noChangeArrowheads="1"/>
            </p:cNvSpPr>
            <p:nvPr/>
          </p:nvSpPr>
          <p:spPr bwMode="auto">
            <a:xfrm>
              <a:off x="2937805" y="5142188"/>
              <a:ext cx="51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Calibri" panose="020F0502020204030204" pitchFamily="34" charset="0"/>
                </a:rPr>
                <a:t>18.3%</a:t>
              </a:r>
              <a:endParaRPr kumimoji="0" lang="en-US" altLang="en-US" sz="1600" b="1" i="0" u="none" strike="noStrike" cap="none" normalizeH="0" baseline="0" dirty="0">
                <a:ln>
                  <a:noFill/>
                </a:ln>
                <a:solidFill>
                  <a:schemeClr val="bg1"/>
                </a:solidFill>
                <a:effectLst/>
                <a:latin typeface="Calibri" panose="020F0502020204030204" pitchFamily="34" charset="0"/>
              </a:endParaRPr>
            </a:p>
          </p:txBody>
        </p:sp>
      </p:grpSp>
      <p:grpSp>
        <p:nvGrpSpPr>
          <p:cNvPr id="11" name="Group 10">
            <a:extLst>
              <a:ext uri="{FF2B5EF4-FFF2-40B4-BE49-F238E27FC236}">
                <a16:creationId xmlns:a16="http://schemas.microsoft.com/office/drawing/2014/main" id="{251015D4-A50C-4040-9B41-96A2BC2D18AB}"/>
              </a:ext>
            </a:extLst>
          </p:cNvPr>
          <p:cNvGrpSpPr/>
          <p:nvPr/>
        </p:nvGrpSpPr>
        <p:grpSpPr>
          <a:xfrm>
            <a:off x="3027255" y="3886086"/>
            <a:ext cx="669925" cy="1931656"/>
            <a:chOff x="3968541" y="4089287"/>
            <a:chExt cx="669925" cy="1931656"/>
          </a:xfrm>
        </p:grpSpPr>
        <p:sp>
          <p:nvSpPr>
            <p:cNvPr id="109" name="Rectangle 7">
              <a:extLst>
                <a:ext uri="{FF2B5EF4-FFF2-40B4-BE49-F238E27FC236}">
                  <a16:creationId xmlns:a16="http://schemas.microsoft.com/office/drawing/2014/main" id="{8CE98EA8-2DBC-405D-A699-7D5CF8599582}"/>
                </a:ext>
              </a:extLst>
            </p:cNvPr>
            <p:cNvSpPr>
              <a:spLocks noChangeArrowheads="1"/>
            </p:cNvSpPr>
            <p:nvPr/>
          </p:nvSpPr>
          <p:spPr bwMode="auto">
            <a:xfrm>
              <a:off x="3968541" y="4356735"/>
              <a:ext cx="669925" cy="1664208"/>
            </a:xfrm>
            <a:prstGeom prst="rect">
              <a:avLst/>
            </a:prstGeom>
            <a:solidFill>
              <a:schemeClr val="accent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20" name="Rectangle 18">
              <a:extLst>
                <a:ext uri="{FF2B5EF4-FFF2-40B4-BE49-F238E27FC236}">
                  <a16:creationId xmlns:a16="http://schemas.microsoft.com/office/drawing/2014/main" id="{1A9EABB6-C6D8-4B08-956E-3E1682A0BD22}"/>
                </a:ext>
              </a:extLst>
            </p:cNvPr>
            <p:cNvSpPr>
              <a:spLocks noChangeArrowheads="1"/>
            </p:cNvSpPr>
            <p:nvPr/>
          </p:nvSpPr>
          <p:spPr bwMode="auto">
            <a:xfrm>
              <a:off x="4045420" y="4089287"/>
              <a:ext cx="51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Calibri" panose="020F0502020204030204" pitchFamily="34" charset="0"/>
                </a:rPr>
                <a:t>50.3%</a:t>
              </a:r>
              <a:endParaRPr kumimoji="0" lang="en-US" altLang="en-US" sz="1600" b="1" i="0" u="none" strike="noStrike" cap="none" normalizeH="0" baseline="0" dirty="0">
                <a:ln>
                  <a:noFill/>
                </a:ln>
                <a:solidFill>
                  <a:schemeClr val="bg1"/>
                </a:solidFill>
                <a:effectLst/>
                <a:latin typeface="Calibri" panose="020F0502020204030204" pitchFamily="34" charset="0"/>
              </a:endParaRPr>
            </a:p>
          </p:txBody>
        </p:sp>
      </p:grpSp>
      <p:grpSp>
        <p:nvGrpSpPr>
          <p:cNvPr id="14" name="Group 13">
            <a:extLst>
              <a:ext uri="{FF2B5EF4-FFF2-40B4-BE49-F238E27FC236}">
                <a16:creationId xmlns:a16="http://schemas.microsoft.com/office/drawing/2014/main" id="{29083573-E3A8-4131-8F3C-8F5495A3ADE4}"/>
              </a:ext>
            </a:extLst>
          </p:cNvPr>
          <p:cNvGrpSpPr/>
          <p:nvPr/>
        </p:nvGrpSpPr>
        <p:grpSpPr>
          <a:xfrm>
            <a:off x="3898902" y="4549681"/>
            <a:ext cx="669925" cy="1268061"/>
            <a:chOff x="5076157" y="4752882"/>
            <a:chExt cx="669925" cy="1268061"/>
          </a:xfrm>
        </p:grpSpPr>
        <p:sp>
          <p:nvSpPr>
            <p:cNvPr id="110" name="Rectangle 8">
              <a:extLst>
                <a:ext uri="{FF2B5EF4-FFF2-40B4-BE49-F238E27FC236}">
                  <a16:creationId xmlns:a16="http://schemas.microsoft.com/office/drawing/2014/main" id="{8B1675AF-D269-489A-89C5-1D2CD6E6494A}"/>
                </a:ext>
              </a:extLst>
            </p:cNvPr>
            <p:cNvSpPr>
              <a:spLocks noChangeArrowheads="1"/>
            </p:cNvSpPr>
            <p:nvPr/>
          </p:nvSpPr>
          <p:spPr bwMode="auto">
            <a:xfrm>
              <a:off x="5076157" y="5024247"/>
              <a:ext cx="669925" cy="996696"/>
            </a:xfrm>
            <a:prstGeom prst="rect">
              <a:avLst/>
            </a:prstGeom>
            <a:solidFill>
              <a:schemeClr val="accent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21" name="Rectangle 19">
              <a:extLst>
                <a:ext uri="{FF2B5EF4-FFF2-40B4-BE49-F238E27FC236}">
                  <a16:creationId xmlns:a16="http://schemas.microsoft.com/office/drawing/2014/main" id="{1B075381-6FB3-42DB-BB21-2AB0EE591F18}"/>
                </a:ext>
              </a:extLst>
            </p:cNvPr>
            <p:cNvSpPr>
              <a:spLocks noChangeArrowheads="1"/>
            </p:cNvSpPr>
            <p:nvPr/>
          </p:nvSpPr>
          <p:spPr bwMode="auto">
            <a:xfrm>
              <a:off x="5153035" y="4752882"/>
              <a:ext cx="51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chemeClr val="bg1"/>
                  </a:solidFill>
                  <a:latin typeface="Calibri" panose="020F0502020204030204" pitchFamily="34" charset="0"/>
                </a:rPr>
                <a:t>30.2</a:t>
              </a:r>
              <a:r>
                <a:rPr kumimoji="0" lang="en-US" altLang="en-US" sz="1600" b="1" i="0" u="none" strike="noStrike" cap="none" normalizeH="0" baseline="0" dirty="0">
                  <a:ln>
                    <a:noFill/>
                  </a:ln>
                  <a:solidFill>
                    <a:schemeClr val="bg1"/>
                  </a:solidFill>
                  <a:effectLst/>
                  <a:latin typeface="Calibri" panose="020F0502020204030204" pitchFamily="34" charset="0"/>
                </a:rPr>
                <a:t>%</a:t>
              </a:r>
            </a:p>
          </p:txBody>
        </p:sp>
      </p:grpSp>
      <p:sp>
        <p:nvSpPr>
          <p:cNvPr id="122" name="Rectangle 20">
            <a:extLst>
              <a:ext uri="{FF2B5EF4-FFF2-40B4-BE49-F238E27FC236}">
                <a16:creationId xmlns:a16="http://schemas.microsoft.com/office/drawing/2014/main" id="{C926EE45-67CD-427A-A78E-202997CEBF0E}"/>
              </a:ext>
            </a:extLst>
          </p:cNvPr>
          <p:cNvSpPr>
            <a:spLocks noChangeArrowheads="1"/>
          </p:cNvSpPr>
          <p:nvPr/>
        </p:nvSpPr>
        <p:spPr bwMode="auto">
          <a:xfrm>
            <a:off x="800196" y="5682171"/>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0</a:t>
            </a:r>
          </a:p>
        </p:txBody>
      </p:sp>
      <p:sp>
        <p:nvSpPr>
          <p:cNvPr id="123" name="Rectangle 21">
            <a:extLst>
              <a:ext uri="{FF2B5EF4-FFF2-40B4-BE49-F238E27FC236}">
                <a16:creationId xmlns:a16="http://schemas.microsoft.com/office/drawing/2014/main" id="{19CE0817-FF05-4A12-8500-A77DFB0DA26F}"/>
              </a:ext>
            </a:extLst>
          </p:cNvPr>
          <p:cNvSpPr>
            <a:spLocks noChangeArrowheads="1"/>
          </p:cNvSpPr>
          <p:nvPr/>
        </p:nvSpPr>
        <p:spPr bwMode="auto">
          <a:xfrm>
            <a:off x="683176" y="5023359"/>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20</a:t>
            </a:r>
          </a:p>
        </p:txBody>
      </p:sp>
      <p:sp>
        <p:nvSpPr>
          <p:cNvPr id="124" name="Rectangle 22">
            <a:extLst>
              <a:ext uri="{FF2B5EF4-FFF2-40B4-BE49-F238E27FC236}">
                <a16:creationId xmlns:a16="http://schemas.microsoft.com/office/drawing/2014/main" id="{BE25E7F6-ED80-4F5E-B513-EF98A7745F61}"/>
              </a:ext>
            </a:extLst>
          </p:cNvPr>
          <p:cNvSpPr>
            <a:spLocks noChangeArrowheads="1"/>
          </p:cNvSpPr>
          <p:nvPr/>
        </p:nvSpPr>
        <p:spPr bwMode="auto">
          <a:xfrm>
            <a:off x="683176" y="4362959"/>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b="0" dirty="0">
                <a:solidFill>
                  <a:schemeClr val="bg1"/>
                </a:solidFill>
                <a:latin typeface="Calibri" panose="020F0502020204030204" pitchFamily="34" charset="0"/>
              </a:rPr>
              <a:t>4</a:t>
            </a:r>
            <a:r>
              <a:rPr kumimoji="0" lang="en-US" altLang="en-US" b="0" i="0" u="none" strike="noStrike" cap="none" normalizeH="0" baseline="0" dirty="0">
                <a:ln>
                  <a:noFill/>
                </a:ln>
                <a:solidFill>
                  <a:schemeClr val="bg1"/>
                </a:solidFill>
                <a:effectLst/>
                <a:latin typeface="Calibri" panose="020F0502020204030204" pitchFamily="34" charset="0"/>
              </a:rPr>
              <a:t>0</a:t>
            </a:r>
          </a:p>
        </p:txBody>
      </p:sp>
      <p:sp>
        <p:nvSpPr>
          <p:cNvPr id="125" name="Rectangle 23">
            <a:extLst>
              <a:ext uri="{FF2B5EF4-FFF2-40B4-BE49-F238E27FC236}">
                <a16:creationId xmlns:a16="http://schemas.microsoft.com/office/drawing/2014/main" id="{9DCCC7AE-3466-49E3-A77C-495CBAEB2535}"/>
              </a:ext>
            </a:extLst>
          </p:cNvPr>
          <p:cNvSpPr>
            <a:spLocks noChangeArrowheads="1"/>
          </p:cNvSpPr>
          <p:nvPr/>
        </p:nvSpPr>
        <p:spPr bwMode="auto">
          <a:xfrm>
            <a:off x="683176" y="3704146"/>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b="0" dirty="0">
                <a:solidFill>
                  <a:schemeClr val="bg1"/>
                </a:solidFill>
                <a:latin typeface="Calibri" panose="020F0502020204030204" pitchFamily="34" charset="0"/>
              </a:rPr>
              <a:t>60</a:t>
            </a:r>
            <a:endParaRPr kumimoji="0" lang="en-US" altLang="en-US" b="0" i="0" u="none" strike="noStrike" cap="none" normalizeH="0" baseline="0" dirty="0">
              <a:ln>
                <a:noFill/>
              </a:ln>
              <a:solidFill>
                <a:schemeClr val="bg1"/>
              </a:solidFill>
              <a:effectLst/>
              <a:latin typeface="Calibri" panose="020F0502020204030204" pitchFamily="34" charset="0"/>
            </a:endParaRPr>
          </a:p>
        </p:txBody>
      </p:sp>
      <p:sp>
        <p:nvSpPr>
          <p:cNvPr id="126" name="Rectangle 24">
            <a:extLst>
              <a:ext uri="{FF2B5EF4-FFF2-40B4-BE49-F238E27FC236}">
                <a16:creationId xmlns:a16="http://schemas.microsoft.com/office/drawing/2014/main" id="{57DC8B43-F4FB-4F36-8327-28B412CB8F44}"/>
              </a:ext>
            </a:extLst>
          </p:cNvPr>
          <p:cNvSpPr>
            <a:spLocks noChangeArrowheads="1"/>
          </p:cNvSpPr>
          <p:nvPr/>
        </p:nvSpPr>
        <p:spPr bwMode="auto">
          <a:xfrm>
            <a:off x="683176" y="3043746"/>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b="0" dirty="0">
                <a:solidFill>
                  <a:schemeClr val="bg1"/>
                </a:solidFill>
                <a:latin typeface="Calibri" panose="020F0502020204030204" pitchFamily="34" charset="0"/>
              </a:rPr>
              <a:t>8</a:t>
            </a:r>
            <a:r>
              <a:rPr kumimoji="0" lang="en-US" altLang="en-US" b="0" i="0" u="none" strike="noStrike" cap="none" normalizeH="0" baseline="0" dirty="0">
                <a:ln>
                  <a:noFill/>
                </a:ln>
                <a:solidFill>
                  <a:schemeClr val="bg1"/>
                </a:solidFill>
                <a:effectLst/>
                <a:latin typeface="Calibri" panose="020F0502020204030204" pitchFamily="34" charset="0"/>
              </a:rPr>
              <a:t>0</a:t>
            </a:r>
          </a:p>
        </p:txBody>
      </p:sp>
      <p:sp>
        <p:nvSpPr>
          <p:cNvPr id="127" name="Rectangle 25">
            <a:extLst>
              <a:ext uri="{FF2B5EF4-FFF2-40B4-BE49-F238E27FC236}">
                <a16:creationId xmlns:a16="http://schemas.microsoft.com/office/drawing/2014/main" id="{564BFDBE-6DD2-46B8-B5EE-65DF8EE46904}"/>
              </a:ext>
            </a:extLst>
          </p:cNvPr>
          <p:cNvSpPr>
            <a:spLocks noChangeArrowheads="1"/>
          </p:cNvSpPr>
          <p:nvPr/>
        </p:nvSpPr>
        <p:spPr bwMode="auto">
          <a:xfrm>
            <a:off x="566157" y="2384934"/>
            <a:ext cx="3510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100</a:t>
            </a:r>
          </a:p>
        </p:txBody>
      </p:sp>
      <p:cxnSp>
        <p:nvCxnSpPr>
          <p:cNvPr id="136" name="Straight Connector 135">
            <a:extLst>
              <a:ext uri="{FF2B5EF4-FFF2-40B4-BE49-F238E27FC236}">
                <a16:creationId xmlns:a16="http://schemas.microsoft.com/office/drawing/2014/main" id="{38A2BB6A-9C49-41D9-905F-98FFA9B40FBE}"/>
              </a:ext>
            </a:extLst>
          </p:cNvPr>
          <p:cNvCxnSpPr>
            <a:cxnSpLocks/>
          </p:cNvCxnSpPr>
          <p:nvPr/>
        </p:nvCxnSpPr>
        <p:spPr bwMode="auto">
          <a:xfrm>
            <a:off x="1035777" y="5817742"/>
            <a:ext cx="3744715" cy="0"/>
          </a:xfrm>
          <a:prstGeom prst="line">
            <a:avLst/>
          </a:prstGeom>
          <a:noFill/>
          <a:ln w="28575" cap="flat" cmpd="sng" algn="ctr">
            <a:solidFill>
              <a:schemeClr val="bg1"/>
            </a:solidFill>
            <a:prstDash val="solid"/>
            <a:round/>
            <a:headEnd type="none" w="med" len="med"/>
            <a:tailEnd type="none" w="med" len="med"/>
          </a:ln>
          <a:effectLst/>
        </p:spPr>
      </p:cxnSp>
      <p:sp>
        <p:nvSpPr>
          <p:cNvPr id="139" name="Rectangle 26">
            <a:extLst>
              <a:ext uri="{FF2B5EF4-FFF2-40B4-BE49-F238E27FC236}">
                <a16:creationId xmlns:a16="http://schemas.microsoft.com/office/drawing/2014/main" id="{06E93F8A-0B83-44F5-8B3F-77C74D8397AB}"/>
              </a:ext>
            </a:extLst>
          </p:cNvPr>
          <p:cNvSpPr>
            <a:spLocks noChangeArrowheads="1"/>
          </p:cNvSpPr>
          <p:nvPr/>
        </p:nvSpPr>
        <p:spPr bwMode="auto">
          <a:xfrm>
            <a:off x="1283963" y="2645550"/>
            <a:ext cx="146304" cy="146304"/>
          </a:xfrm>
          <a:prstGeom prst="rect">
            <a:avLst/>
          </a:prstGeom>
          <a:solidFill>
            <a:schemeClr val="accent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40" name="Rectangle 27">
            <a:extLst>
              <a:ext uri="{FF2B5EF4-FFF2-40B4-BE49-F238E27FC236}">
                <a16:creationId xmlns:a16="http://schemas.microsoft.com/office/drawing/2014/main" id="{265EAACC-C583-4164-A4CB-6904711AEEBD}"/>
              </a:ext>
            </a:extLst>
          </p:cNvPr>
          <p:cNvSpPr>
            <a:spLocks noChangeArrowheads="1"/>
          </p:cNvSpPr>
          <p:nvPr/>
        </p:nvSpPr>
        <p:spPr bwMode="auto">
          <a:xfrm>
            <a:off x="1486105" y="2598631"/>
            <a:ext cx="29002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US" altLang="en-US" sz="1600" b="0" i="0" u="none" strike="noStrike" cap="none" normalizeH="0" baseline="0" dirty="0">
                <a:ln>
                  <a:noFill/>
                </a:ln>
                <a:solidFill>
                  <a:schemeClr val="bg1"/>
                </a:solidFill>
                <a:effectLst/>
                <a:latin typeface="Calibri" panose="020F0502020204030204" pitchFamily="34" charset="0"/>
              </a:rPr>
              <a:t>HER2+/HR+, trastuzumab (n = 385)</a:t>
            </a:r>
            <a:endParaRPr lang="en-US" altLang="en-US" sz="2800" b="0" dirty="0">
              <a:solidFill>
                <a:schemeClr val="bg1"/>
              </a:solidFill>
              <a:latin typeface="Calibri" panose="020F0502020204030204" pitchFamily="34" charset="0"/>
            </a:endParaRPr>
          </a:p>
        </p:txBody>
      </p:sp>
      <p:sp>
        <p:nvSpPr>
          <p:cNvPr id="141" name="Rectangle 29">
            <a:extLst>
              <a:ext uri="{FF2B5EF4-FFF2-40B4-BE49-F238E27FC236}">
                <a16:creationId xmlns:a16="http://schemas.microsoft.com/office/drawing/2014/main" id="{86F43198-1B10-4299-B779-193919A3E640}"/>
              </a:ext>
            </a:extLst>
          </p:cNvPr>
          <p:cNvSpPr>
            <a:spLocks noChangeArrowheads="1"/>
          </p:cNvSpPr>
          <p:nvPr/>
        </p:nvSpPr>
        <p:spPr bwMode="auto">
          <a:xfrm>
            <a:off x="1283963" y="2925849"/>
            <a:ext cx="146304" cy="146304"/>
          </a:xfrm>
          <a:prstGeom prst="rect">
            <a:avLst/>
          </a:prstGeom>
          <a:solidFill>
            <a:schemeClr val="accent3"/>
          </a:solidFill>
          <a:ln>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42" name="Rectangle 30">
            <a:extLst>
              <a:ext uri="{FF2B5EF4-FFF2-40B4-BE49-F238E27FC236}">
                <a16:creationId xmlns:a16="http://schemas.microsoft.com/office/drawing/2014/main" id="{089CE46E-341D-440E-9910-2A085BC57FA8}"/>
              </a:ext>
            </a:extLst>
          </p:cNvPr>
          <p:cNvSpPr>
            <a:spLocks noChangeArrowheads="1"/>
          </p:cNvSpPr>
          <p:nvPr/>
        </p:nvSpPr>
        <p:spPr bwMode="auto">
          <a:xfrm>
            <a:off x="1486105" y="2883387"/>
            <a:ext cx="32032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rPr>
              <a:t>HER2+/HR+, no trastuzumab (n = 701)</a:t>
            </a:r>
          </a:p>
        </p:txBody>
      </p:sp>
      <p:sp>
        <p:nvSpPr>
          <p:cNvPr id="143" name="Rectangle 32">
            <a:extLst>
              <a:ext uri="{FF2B5EF4-FFF2-40B4-BE49-F238E27FC236}">
                <a16:creationId xmlns:a16="http://schemas.microsoft.com/office/drawing/2014/main" id="{D1FAE89D-6CDE-43EF-8D96-5160670325BF}"/>
              </a:ext>
            </a:extLst>
          </p:cNvPr>
          <p:cNvSpPr>
            <a:spLocks noChangeArrowheads="1"/>
          </p:cNvSpPr>
          <p:nvPr/>
        </p:nvSpPr>
        <p:spPr bwMode="auto">
          <a:xfrm>
            <a:off x="1283964" y="3213187"/>
            <a:ext cx="146304" cy="146304"/>
          </a:xfrm>
          <a:prstGeom prst="rect">
            <a:avLst/>
          </a:prstGeom>
          <a:solidFill>
            <a:schemeClr val="accent4"/>
          </a:solidFill>
          <a:ln>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44" name="Rectangle 33">
            <a:extLst>
              <a:ext uri="{FF2B5EF4-FFF2-40B4-BE49-F238E27FC236}">
                <a16:creationId xmlns:a16="http://schemas.microsoft.com/office/drawing/2014/main" id="{6244BCFE-8115-453B-BE57-C405FB4F6B0A}"/>
              </a:ext>
            </a:extLst>
          </p:cNvPr>
          <p:cNvSpPr>
            <a:spLocks noChangeArrowheads="1"/>
          </p:cNvSpPr>
          <p:nvPr/>
        </p:nvSpPr>
        <p:spPr bwMode="auto">
          <a:xfrm>
            <a:off x="1486105" y="3168143"/>
            <a:ext cx="29002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rPr>
              <a:t>HER2+/HR–, trastuzumab (n = 364)</a:t>
            </a:r>
          </a:p>
        </p:txBody>
      </p:sp>
      <p:sp>
        <p:nvSpPr>
          <p:cNvPr id="145" name="Rectangle 35">
            <a:extLst>
              <a:ext uri="{FF2B5EF4-FFF2-40B4-BE49-F238E27FC236}">
                <a16:creationId xmlns:a16="http://schemas.microsoft.com/office/drawing/2014/main" id="{140A691F-78EE-41DC-BD46-55712676F016}"/>
              </a:ext>
            </a:extLst>
          </p:cNvPr>
          <p:cNvSpPr>
            <a:spLocks noChangeArrowheads="1"/>
          </p:cNvSpPr>
          <p:nvPr/>
        </p:nvSpPr>
        <p:spPr bwMode="auto">
          <a:xfrm>
            <a:off x="1283964" y="3493487"/>
            <a:ext cx="146304" cy="146304"/>
          </a:xfrm>
          <a:prstGeom prst="rect">
            <a:avLst/>
          </a:prstGeom>
          <a:solidFill>
            <a:schemeClr val="accent6"/>
          </a:solidFill>
          <a:ln>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46" name="Rectangle 36">
            <a:extLst>
              <a:ext uri="{FF2B5EF4-FFF2-40B4-BE49-F238E27FC236}">
                <a16:creationId xmlns:a16="http://schemas.microsoft.com/office/drawing/2014/main" id="{6F4B86DE-034F-4273-AD2A-8ABFFC955683}"/>
              </a:ext>
            </a:extLst>
          </p:cNvPr>
          <p:cNvSpPr>
            <a:spLocks noChangeArrowheads="1"/>
          </p:cNvSpPr>
          <p:nvPr/>
        </p:nvSpPr>
        <p:spPr bwMode="auto">
          <a:xfrm>
            <a:off x="1486105" y="3452900"/>
            <a:ext cx="316317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1600" b="0" dirty="0">
                <a:solidFill>
                  <a:schemeClr val="bg1"/>
                </a:solidFill>
                <a:latin typeface="Calibri" panose="020F0502020204030204" pitchFamily="34" charset="0"/>
              </a:rPr>
              <a:t>HER2+/HR–, no trastuzumab (n = 471)</a:t>
            </a:r>
          </a:p>
        </p:txBody>
      </p:sp>
      <p:grpSp>
        <p:nvGrpSpPr>
          <p:cNvPr id="2" name="Group 1">
            <a:extLst>
              <a:ext uri="{FF2B5EF4-FFF2-40B4-BE49-F238E27FC236}">
                <a16:creationId xmlns:a16="http://schemas.microsoft.com/office/drawing/2014/main" id="{CAF7D3A0-99E0-4BB9-A51E-F1615968B940}"/>
              </a:ext>
            </a:extLst>
          </p:cNvPr>
          <p:cNvGrpSpPr/>
          <p:nvPr/>
        </p:nvGrpSpPr>
        <p:grpSpPr>
          <a:xfrm>
            <a:off x="5072544" y="2136131"/>
            <a:ext cx="6139521" cy="4265848"/>
            <a:chOff x="4792489" y="2899930"/>
            <a:chExt cx="4015212" cy="2789841"/>
          </a:xfrm>
        </p:grpSpPr>
        <p:grpSp>
          <p:nvGrpSpPr>
            <p:cNvPr id="24" name="Group 23">
              <a:extLst>
                <a:ext uri="{FF2B5EF4-FFF2-40B4-BE49-F238E27FC236}">
                  <a16:creationId xmlns:a16="http://schemas.microsoft.com/office/drawing/2014/main" id="{17BE66D2-D9D4-4AB7-B122-B29BA11C5C60}"/>
                </a:ext>
              </a:extLst>
            </p:cNvPr>
            <p:cNvGrpSpPr/>
            <p:nvPr/>
          </p:nvGrpSpPr>
          <p:grpSpPr>
            <a:xfrm>
              <a:off x="5712967" y="3171182"/>
              <a:ext cx="274113" cy="1702855"/>
              <a:chOff x="795502" y="2740535"/>
              <a:chExt cx="274113" cy="3765746"/>
            </a:xfrm>
          </p:grpSpPr>
          <p:sp>
            <p:nvSpPr>
              <p:cNvPr id="176" name="Rectangle 20">
                <a:extLst>
                  <a:ext uri="{FF2B5EF4-FFF2-40B4-BE49-F238E27FC236}">
                    <a16:creationId xmlns:a16="http://schemas.microsoft.com/office/drawing/2014/main" id="{AC25F943-EFAB-42DA-8351-EE1ABF56729B}"/>
                  </a:ext>
                </a:extLst>
              </p:cNvPr>
              <p:cNvSpPr>
                <a:spLocks noChangeArrowheads="1"/>
              </p:cNvSpPr>
              <p:nvPr/>
            </p:nvSpPr>
            <p:spPr bwMode="auto">
              <a:xfrm>
                <a:off x="978243" y="6037772"/>
                <a:ext cx="91372"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rPr>
                  <a:t>0</a:t>
                </a:r>
              </a:p>
            </p:txBody>
          </p:sp>
          <p:sp>
            <p:nvSpPr>
              <p:cNvPr id="177" name="Rectangle 21">
                <a:extLst>
                  <a:ext uri="{FF2B5EF4-FFF2-40B4-BE49-F238E27FC236}">
                    <a16:creationId xmlns:a16="http://schemas.microsoft.com/office/drawing/2014/main" id="{C4EB1AC4-D84D-4AFD-8699-5F8EF927928E}"/>
                  </a:ext>
                </a:extLst>
              </p:cNvPr>
              <p:cNvSpPr>
                <a:spLocks noChangeArrowheads="1"/>
              </p:cNvSpPr>
              <p:nvPr/>
            </p:nvSpPr>
            <p:spPr bwMode="auto">
              <a:xfrm>
                <a:off x="886873" y="5378960"/>
                <a:ext cx="182742"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rPr>
                  <a:t>20</a:t>
                </a:r>
              </a:p>
            </p:txBody>
          </p:sp>
          <p:sp>
            <p:nvSpPr>
              <p:cNvPr id="178" name="Rectangle 22">
                <a:extLst>
                  <a:ext uri="{FF2B5EF4-FFF2-40B4-BE49-F238E27FC236}">
                    <a16:creationId xmlns:a16="http://schemas.microsoft.com/office/drawing/2014/main" id="{3D85848D-FAD0-4503-AE39-2306A323810B}"/>
                  </a:ext>
                </a:extLst>
              </p:cNvPr>
              <p:cNvSpPr>
                <a:spLocks noChangeArrowheads="1"/>
              </p:cNvSpPr>
              <p:nvPr/>
            </p:nvSpPr>
            <p:spPr bwMode="auto">
              <a:xfrm>
                <a:off x="886873" y="4718560"/>
                <a:ext cx="182742"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sz="1400" b="0" dirty="0">
                    <a:solidFill>
                      <a:schemeClr val="bg1"/>
                    </a:solidFill>
                    <a:latin typeface="Calibri" panose="020F0502020204030204" pitchFamily="34" charset="0"/>
                  </a:rPr>
                  <a:t>4</a:t>
                </a:r>
                <a:r>
                  <a:rPr kumimoji="0" lang="en-US" altLang="en-US" sz="1400" b="0" i="0" u="none" strike="noStrike" cap="none" normalizeH="0" baseline="0" dirty="0">
                    <a:ln>
                      <a:noFill/>
                    </a:ln>
                    <a:solidFill>
                      <a:schemeClr val="bg1"/>
                    </a:solidFill>
                    <a:effectLst/>
                    <a:latin typeface="Calibri" panose="020F0502020204030204" pitchFamily="34" charset="0"/>
                  </a:rPr>
                  <a:t>0</a:t>
                </a:r>
              </a:p>
            </p:txBody>
          </p:sp>
          <p:sp>
            <p:nvSpPr>
              <p:cNvPr id="181" name="Rectangle 23">
                <a:extLst>
                  <a:ext uri="{FF2B5EF4-FFF2-40B4-BE49-F238E27FC236}">
                    <a16:creationId xmlns:a16="http://schemas.microsoft.com/office/drawing/2014/main" id="{73A89027-63AE-4947-A69D-9DB3320C3ACE}"/>
                  </a:ext>
                </a:extLst>
              </p:cNvPr>
              <p:cNvSpPr>
                <a:spLocks noChangeArrowheads="1"/>
              </p:cNvSpPr>
              <p:nvPr/>
            </p:nvSpPr>
            <p:spPr bwMode="auto">
              <a:xfrm>
                <a:off x="886873" y="4059747"/>
                <a:ext cx="182742"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sz="1400" b="0" dirty="0">
                    <a:solidFill>
                      <a:schemeClr val="bg1"/>
                    </a:solidFill>
                    <a:latin typeface="Calibri" panose="020F0502020204030204" pitchFamily="34" charset="0"/>
                  </a:rPr>
                  <a:t>60</a:t>
                </a:r>
                <a:endParaRPr kumimoji="0" lang="en-US" altLang="en-US" sz="1400" b="0" i="0" u="none" strike="noStrike" cap="none" normalizeH="0" baseline="0" dirty="0">
                  <a:ln>
                    <a:noFill/>
                  </a:ln>
                  <a:solidFill>
                    <a:schemeClr val="bg1"/>
                  </a:solidFill>
                  <a:effectLst/>
                  <a:latin typeface="Calibri" panose="020F0502020204030204" pitchFamily="34" charset="0"/>
                </a:endParaRPr>
              </a:p>
            </p:txBody>
          </p:sp>
          <p:sp>
            <p:nvSpPr>
              <p:cNvPr id="182" name="Rectangle 24">
                <a:extLst>
                  <a:ext uri="{FF2B5EF4-FFF2-40B4-BE49-F238E27FC236}">
                    <a16:creationId xmlns:a16="http://schemas.microsoft.com/office/drawing/2014/main" id="{95E6A71C-8ED7-4131-9D09-B8D2C8EABAC8}"/>
                  </a:ext>
                </a:extLst>
              </p:cNvPr>
              <p:cNvSpPr>
                <a:spLocks noChangeArrowheads="1"/>
              </p:cNvSpPr>
              <p:nvPr/>
            </p:nvSpPr>
            <p:spPr bwMode="auto">
              <a:xfrm>
                <a:off x="886873" y="3399347"/>
                <a:ext cx="182742"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sz="1400" b="0" dirty="0">
                    <a:solidFill>
                      <a:schemeClr val="bg1"/>
                    </a:solidFill>
                    <a:latin typeface="Calibri" panose="020F0502020204030204" pitchFamily="34" charset="0"/>
                  </a:rPr>
                  <a:t>8</a:t>
                </a:r>
                <a:r>
                  <a:rPr kumimoji="0" lang="en-US" altLang="en-US" sz="1400" b="0" i="0" u="none" strike="noStrike" cap="none" normalizeH="0" baseline="0" dirty="0">
                    <a:ln>
                      <a:noFill/>
                    </a:ln>
                    <a:solidFill>
                      <a:schemeClr val="bg1"/>
                    </a:solidFill>
                    <a:effectLst/>
                    <a:latin typeface="Calibri" panose="020F0502020204030204" pitchFamily="34" charset="0"/>
                  </a:rPr>
                  <a:t>0</a:t>
                </a:r>
              </a:p>
            </p:txBody>
          </p:sp>
          <p:sp>
            <p:nvSpPr>
              <p:cNvPr id="195" name="Rectangle 25">
                <a:extLst>
                  <a:ext uri="{FF2B5EF4-FFF2-40B4-BE49-F238E27FC236}">
                    <a16:creationId xmlns:a16="http://schemas.microsoft.com/office/drawing/2014/main" id="{8827245A-8DE8-4684-919B-4085B461EE63}"/>
                  </a:ext>
                </a:extLst>
              </p:cNvPr>
              <p:cNvSpPr>
                <a:spLocks noChangeArrowheads="1"/>
              </p:cNvSpPr>
              <p:nvPr/>
            </p:nvSpPr>
            <p:spPr bwMode="auto">
              <a:xfrm>
                <a:off x="795502" y="2740535"/>
                <a:ext cx="274113" cy="46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rPr>
                  <a:t>100</a:t>
                </a:r>
              </a:p>
            </p:txBody>
          </p:sp>
        </p:grpSp>
        <p:sp>
          <p:nvSpPr>
            <p:cNvPr id="200" name="TextBox 199">
              <a:extLst>
                <a:ext uri="{FF2B5EF4-FFF2-40B4-BE49-F238E27FC236}">
                  <a16:creationId xmlns:a16="http://schemas.microsoft.com/office/drawing/2014/main" id="{E05804DB-2CB6-40C9-958F-46EB66D5DF52}"/>
                </a:ext>
              </a:extLst>
            </p:cNvPr>
            <p:cNvSpPr txBox="1"/>
            <p:nvPr/>
          </p:nvSpPr>
          <p:spPr>
            <a:xfrm>
              <a:off x="5545517" y="4932129"/>
              <a:ext cx="3262184" cy="182880"/>
            </a:xfrm>
            <a:prstGeom prst="rect">
              <a:avLst/>
            </a:prstGeom>
            <a:solidFill>
              <a:schemeClr val="tx1"/>
            </a:solidFill>
          </p:spPr>
          <p:txBody>
            <a:bodyPr wrap="square" rtlCol="0">
              <a:spAutoFit/>
            </a:bodyPr>
            <a:lstStyle/>
            <a:p>
              <a:pPr algn="ctr">
                <a:buNone/>
              </a:pPr>
              <a:r>
                <a:rPr lang="en-US" sz="1400" dirty="0">
                  <a:solidFill>
                    <a:schemeClr val="bg1"/>
                  </a:solidFill>
                  <a:latin typeface="Calibri" panose="020F0502020204030204" pitchFamily="34" charset="0"/>
                </a:rPr>
                <a:t>Yrs Since Randomization</a:t>
              </a:r>
              <a:endParaRPr lang="en-US" sz="1400" b="1" dirty="0">
                <a:solidFill>
                  <a:schemeClr val="bg1"/>
                </a:solidFill>
                <a:latin typeface="Calibri" panose="020F0502020204030204" pitchFamily="34" charset="0"/>
              </a:endParaRPr>
            </a:p>
          </p:txBody>
        </p:sp>
        <p:sp>
          <p:nvSpPr>
            <p:cNvPr id="203" name="TextBox 202">
              <a:extLst>
                <a:ext uri="{FF2B5EF4-FFF2-40B4-BE49-F238E27FC236}">
                  <a16:creationId xmlns:a16="http://schemas.microsoft.com/office/drawing/2014/main" id="{AC5487EF-45AE-4186-8EE2-B6018E0B56C3}"/>
                </a:ext>
              </a:extLst>
            </p:cNvPr>
            <p:cNvSpPr txBox="1"/>
            <p:nvPr/>
          </p:nvSpPr>
          <p:spPr>
            <a:xfrm>
              <a:off x="4792489" y="5053587"/>
              <a:ext cx="952171" cy="583724"/>
            </a:xfrm>
            <a:prstGeom prst="rect">
              <a:avLst/>
            </a:prstGeom>
            <a:noFill/>
          </p:spPr>
          <p:txBody>
            <a:bodyPr wrap="square" rtlCol="0">
              <a:spAutoFit/>
            </a:bodyPr>
            <a:lstStyle/>
            <a:p>
              <a:pPr algn="r">
                <a:spcBef>
                  <a:spcPts val="1200"/>
                </a:spcBef>
                <a:buNone/>
              </a:pPr>
              <a:r>
                <a:rPr lang="en-US" sz="1400" b="1" dirty="0">
                  <a:solidFill>
                    <a:schemeClr val="bg1"/>
                  </a:solidFill>
                  <a:latin typeface="Calibri" panose="020F0502020204030204" pitchFamily="34" charset="0"/>
                </a:rPr>
                <a:t>Pts at Risk, n</a:t>
              </a:r>
              <a:br>
                <a:rPr lang="en-US" sz="1400" b="1" dirty="0">
                  <a:solidFill>
                    <a:schemeClr val="bg1"/>
                  </a:solidFill>
                  <a:latin typeface="Calibri" panose="020F0502020204030204" pitchFamily="34" charset="0"/>
                </a:rPr>
              </a:br>
              <a:r>
                <a:rPr lang="en-US" sz="1400" b="1" dirty="0">
                  <a:solidFill>
                    <a:srgbClr val="EE796F"/>
                  </a:solidFill>
                  <a:latin typeface="Calibri" panose="020F0502020204030204" pitchFamily="34" charset="0"/>
                </a:rPr>
                <a:t>pCR</a:t>
              </a:r>
            </a:p>
            <a:p>
              <a:pPr algn="r">
                <a:spcBef>
                  <a:spcPts val="1200"/>
                </a:spcBef>
                <a:buNone/>
              </a:pPr>
              <a:r>
                <a:rPr lang="en-US" sz="1400" b="1" dirty="0">
                  <a:solidFill>
                    <a:srgbClr val="44AFCE"/>
                  </a:solidFill>
                  <a:latin typeface="Calibri" panose="020F0502020204030204" pitchFamily="34" charset="0"/>
                </a:rPr>
                <a:t>No pCR</a:t>
              </a:r>
            </a:p>
          </p:txBody>
        </p:sp>
        <p:sp>
          <p:nvSpPr>
            <p:cNvPr id="212" name="TextBox 211">
              <a:extLst>
                <a:ext uri="{FF2B5EF4-FFF2-40B4-BE49-F238E27FC236}">
                  <a16:creationId xmlns:a16="http://schemas.microsoft.com/office/drawing/2014/main" id="{8FD7E8F7-5D35-4443-BDB5-2155FF3CD0EF}"/>
                </a:ext>
              </a:extLst>
            </p:cNvPr>
            <p:cNvSpPr txBox="1"/>
            <p:nvPr/>
          </p:nvSpPr>
          <p:spPr>
            <a:xfrm rot="16200000">
              <a:off x="4629552" y="3872943"/>
              <a:ext cx="1604806" cy="201284"/>
            </a:xfrm>
            <a:prstGeom prst="rect">
              <a:avLst/>
            </a:prstGeom>
            <a:noFill/>
          </p:spPr>
          <p:txBody>
            <a:bodyPr wrap="square" rtlCol="0">
              <a:spAutoFit/>
            </a:bodyPr>
            <a:lstStyle/>
            <a:p>
              <a:pPr algn="ctr">
                <a:buNone/>
              </a:pPr>
              <a:r>
                <a:rPr lang="en-US" sz="1400" b="1" dirty="0">
                  <a:solidFill>
                    <a:schemeClr val="bg1"/>
                  </a:solidFill>
                  <a:latin typeface="Calibri" panose="020F0502020204030204" pitchFamily="34" charset="0"/>
                </a:rPr>
                <a:t>Event-Free Survival (%)</a:t>
              </a:r>
            </a:p>
          </p:txBody>
        </p:sp>
        <p:pic>
          <p:nvPicPr>
            <p:cNvPr id="5" name="Picture 4">
              <a:extLst>
                <a:ext uri="{FF2B5EF4-FFF2-40B4-BE49-F238E27FC236}">
                  <a16:creationId xmlns:a16="http://schemas.microsoft.com/office/drawing/2014/main" id="{DB95B67E-A51C-4C00-9A4F-D1A5978A6F13}"/>
                </a:ext>
              </a:extLst>
            </p:cNvPr>
            <p:cNvPicPr>
              <a:picLocks noChangeAspect="1"/>
            </p:cNvPicPr>
            <p:nvPr/>
          </p:nvPicPr>
          <p:blipFill rotWithShape="1">
            <a:blip r:embed="rId5"/>
            <a:srcRect r="50584"/>
            <a:stretch/>
          </p:blipFill>
          <p:spPr>
            <a:xfrm>
              <a:off x="5618261" y="3088271"/>
              <a:ext cx="3041486" cy="1844669"/>
            </a:xfrm>
            <a:prstGeom prst="rect">
              <a:avLst/>
            </a:prstGeom>
          </p:spPr>
        </p:pic>
        <p:pic>
          <p:nvPicPr>
            <p:cNvPr id="6" name="Picture 5">
              <a:extLst>
                <a:ext uri="{FF2B5EF4-FFF2-40B4-BE49-F238E27FC236}">
                  <a16:creationId xmlns:a16="http://schemas.microsoft.com/office/drawing/2014/main" id="{9C251673-E4ED-451D-B850-BE67794ED5BA}"/>
                </a:ext>
              </a:extLst>
            </p:cNvPr>
            <p:cNvPicPr>
              <a:picLocks noChangeAspect="1"/>
            </p:cNvPicPr>
            <p:nvPr/>
          </p:nvPicPr>
          <p:blipFill rotWithShape="1">
            <a:blip r:embed="rId6"/>
            <a:srcRect r="51720" b="-4251"/>
            <a:stretch/>
          </p:blipFill>
          <p:spPr>
            <a:xfrm>
              <a:off x="5770227" y="5213510"/>
              <a:ext cx="2889520" cy="476261"/>
            </a:xfrm>
            <a:prstGeom prst="rect">
              <a:avLst/>
            </a:prstGeom>
          </p:spPr>
        </p:pic>
        <p:sp>
          <p:nvSpPr>
            <p:cNvPr id="204" name="TextBox 203">
              <a:extLst>
                <a:ext uri="{FF2B5EF4-FFF2-40B4-BE49-F238E27FC236}">
                  <a16:creationId xmlns:a16="http://schemas.microsoft.com/office/drawing/2014/main" id="{8E579F46-34E4-4969-AFDC-6C894BFF2048}"/>
                </a:ext>
              </a:extLst>
            </p:cNvPr>
            <p:cNvSpPr txBox="1"/>
            <p:nvPr/>
          </p:nvSpPr>
          <p:spPr>
            <a:xfrm>
              <a:off x="6118438" y="2899930"/>
              <a:ext cx="2193099"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EFS by pCR</a:t>
              </a:r>
            </a:p>
          </p:txBody>
        </p:sp>
      </p:grpSp>
    </p:spTree>
    <p:extLst>
      <p:ext uri="{BB962C8B-B14F-4D97-AF65-F5344CB8AC3E}">
        <p14:creationId xmlns:p14="http://schemas.microsoft.com/office/powerpoint/2010/main" val="3584144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6610-A933-47B0-BDD8-23410998438E}"/>
              </a:ext>
            </a:extLst>
          </p:cNvPr>
          <p:cNvSpPr>
            <a:spLocks noGrp="1"/>
          </p:cNvSpPr>
          <p:nvPr>
            <p:ph type="title"/>
          </p:nvPr>
        </p:nvSpPr>
        <p:spPr/>
        <p:txBody>
          <a:bodyPr/>
          <a:lstStyle/>
          <a:p>
            <a:r>
              <a:rPr lang="en-US" dirty="0"/>
              <a:t>Who Should Be Considered for Preoperative Systemic Therapy for HER2-Positive EBC?</a:t>
            </a:r>
          </a:p>
        </p:txBody>
      </p:sp>
      <p:sp>
        <p:nvSpPr>
          <p:cNvPr id="5" name="Rounded Rectangle 2">
            <a:extLst>
              <a:ext uri="{FF2B5EF4-FFF2-40B4-BE49-F238E27FC236}">
                <a16:creationId xmlns:a16="http://schemas.microsoft.com/office/drawing/2014/main" id="{0C18664D-3177-4EF6-BE49-40F6C41CB0A5}"/>
              </a:ext>
            </a:extLst>
          </p:cNvPr>
          <p:cNvSpPr/>
          <p:nvPr/>
        </p:nvSpPr>
        <p:spPr>
          <a:xfrm>
            <a:off x="719137" y="2183292"/>
            <a:ext cx="10763251" cy="1845266"/>
          </a:xfrm>
          <a:prstGeom prst="round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Calibri" panose="020F0502020204030204" pitchFamily="34" charset="0"/>
              </a:rPr>
              <a:t>Patients with HER2+ EBC who have a </a:t>
            </a:r>
            <a:r>
              <a:rPr lang="en-US" sz="2800" b="1" dirty="0">
                <a:solidFill>
                  <a:schemeClr val="accent3"/>
                </a:solidFill>
                <a:latin typeface="Calibri" panose="020F0502020204030204" pitchFamily="34" charset="0"/>
              </a:rPr>
              <a:t>tumor ≥ 2 cm (T2) </a:t>
            </a:r>
            <a:r>
              <a:rPr lang="en-US" sz="2800" b="1" dirty="0">
                <a:solidFill>
                  <a:schemeClr val="bg1"/>
                </a:solidFill>
                <a:latin typeface="Calibri" panose="020F0502020204030204" pitchFamily="34" charset="0"/>
              </a:rPr>
              <a:t>diameter </a:t>
            </a:r>
            <a:br>
              <a:rPr lang="en-US" sz="2800" b="1" dirty="0">
                <a:solidFill>
                  <a:schemeClr val="bg1"/>
                </a:solidFill>
                <a:latin typeface="Calibri" panose="020F0502020204030204" pitchFamily="34" charset="0"/>
              </a:rPr>
            </a:br>
            <a:r>
              <a:rPr lang="en-US" sz="2800" b="1" dirty="0">
                <a:solidFill>
                  <a:schemeClr val="bg1"/>
                </a:solidFill>
                <a:latin typeface="Calibri" panose="020F0502020204030204" pitchFamily="34" charset="0"/>
              </a:rPr>
              <a:t>or who have </a:t>
            </a:r>
            <a:r>
              <a:rPr lang="en-US" sz="2800" b="1" dirty="0">
                <a:solidFill>
                  <a:schemeClr val="accent3"/>
                </a:solidFill>
                <a:latin typeface="Calibri" panose="020F0502020204030204" pitchFamily="34" charset="0"/>
              </a:rPr>
              <a:t>node-positive</a:t>
            </a:r>
            <a:r>
              <a:rPr lang="en-US" sz="2800" b="1" dirty="0">
                <a:solidFill>
                  <a:schemeClr val="tx1"/>
                </a:solidFill>
                <a:latin typeface="Calibri" panose="020F0502020204030204" pitchFamily="34" charset="0"/>
              </a:rPr>
              <a:t> </a:t>
            </a:r>
            <a:r>
              <a:rPr lang="en-US" sz="2800" dirty="0">
                <a:solidFill>
                  <a:schemeClr val="bg1"/>
                </a:solidFill>
                <a:latin typeface="Calibri" panose="020F0502020204030204" pitchFamily="34" charset="0"/>
              </a:rPr>
              <a:t>disease regardless of hormone receptor status </a:t>
            </a:r>
            <a:r>
              <a:rPr lang="en-US" sz="2800" b="1" dirty="0">
                <a:solidFill>
                  <a:schemeClr val="bg1"/>
                </a:solidFill>
                <a:latin typeface="Calibri" panose="020F0502020204030204" pitchFamily="34" charset="0"/>
              </a:rPr>
              <a:t>should receive </a:t>
            </a:r>
            <a:r>
              <a:rPr lang="en-US" sz="2800" b="1" dirty="0">
                <a:solidFill>
                  <a:schemeClr val="accent3"/>
                </a:solidFill>
                <a:latin typeface="Calibri" panose="020F0502020204030204" pitchFamily="34" charset="0"/>
              </a:rPr>
              <a:t>neoadjuvant</a:t>
            </a:r>
            <a:r>
              <a:rPr lang="en-US" sz="2800" b="1" dirty="0">
                <a:solidFill>
                  <a:schemeClr val="tx1"/>
                </a:solidFill>
                <a:latin typeface="Calibri" panose="020F0502020204030204" pitchFamily="34" charset="0"/>
              </a:rPr>
              <a:t> </a:t>
            </a:r>
            <a:r>
              <a:rPr lang="en-US" sz="2800" b="1" dirty="0">
                <a:solidFill>
                  <a:schemeClr val="bg1"/>
                </a:solidFill>
                <a:latin typeface="Calibri" panose="020F0502020204030204" pitchFamily="34" charset="0"/>
              </a:rPr>
              <a:t>chemotherapy with </a:t>
            </a:r>
          </a:p>
          <a:p>
            <a:pPr algn="ctr"/>
            <a:r>
              <a:rPr lang="en-US" sz="2800" b="1" dirty="0">
                <a:solidFill>
                  <a:schemeClr val="bg1"/>
                </a:solidFill>
                <a:latin typeface="Calibri" panose="020F0502020204030204" pitchFamily="34" charset="0"/>
              </a:rPr>
              <a:t>the addition of </a:t>
            </a:r>
            <a:r>
              <a:rPr lang="en-US" sz="2800" b="1" dirty="0">
                <a:solidFill>
                  <a:schemeClr val="accent3"/>
                </a:solidFill>
                <a:latin typeface="Calibri" panose="020F0502020204030204" pitchFamily="34" charset="0"/>
              </a:rPr>
              <a:t>trastuzumab/pertuzumab</a:t>
            </a:r>
          </a:p>
        </p:txBody>
      </p:sp>
      <p:grpSp>
        <p:nvGrpSpPr>
          <p:cNvPr id="9" name="Group 7">
            <a:extLst>
              <a:ext uri="{FF2B5EF4-FFF2-40B4-BE49-F238E27FC236}">
                <a16:creationId xmlns:a16="http://schemas.microsoft.com/office/drawing/2014/main" id="{305A3A15-A369-4E02-B87E-F529C3A40D88}"/>
              </a:ext>
            </a:extLst>
          </p:cNvPr>
          <p:cNvGrpSpPr>
            <a:grpSpLocks/>
          </p:cNvGrpSpPr>
          <p:nvPr/>
        </p:nvGrpSpPr>
        <p:grpSpPr bwMode="auto">
          <a:xfrm>
            <a:off x="9389569" y="6207225"/>
            <a:ext cx="2488502" cy="447822"/>
            <a:chOff x="9527309" y="3551529"/>
            <a:chExt cx="2488502" cy="448324"/>
          </a:xfrm>
        </p:grpSpPr>
        <p:pic>
          <p:nvPicPr>
            <p:cNvPr id="10" name="Picture 9">
              <a:extLst>
                <a:ext uri="{FF2B5EF4-FFF2-40B4-BE49-F238E27FC236}">
                  <a16:creationId xmlns:a16="http://schemas.microsoft.com/office/drawing/2014/main" id="{CC0E720A-5A28-42A3-ABD7-644ABBD89AB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0A268E5-A260-4DAD-9C15-3249F2EB2F5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80547613-010F-450C-B524-FA93A4E18DF6}"/>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Cardoso. Ann Oncol. 2019;30:1194. American Society of Breast Surgeons. Performance and practice guidelines for the use of neoadjuvant systemic therapy in the management of breast cancer. March 2, 2017.</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732208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B515-6EBA-4C14-8394-5343D0F6DB5F}"/>
              </a:ext>
            </a:extLst>
          </p:cNvPr>
          <p:cNvSpPr>
            <a:spLocks noGrp="1"/>
          </p:cNvSpPr>
          <p:nvPr>
            <p:ph type="title"/>
          </p:nvPr>
        </p:nvSpPr>
        <p:spPr>
          <a:xfrm>
            <a:off x="609759" y="238127"/>
            <a:ext cx="11249161" cy="1103313"/>
          </a:xfrm>
        </p:spPr>
        <p:txBody>
          <a:bodyPr/>
          <a:lstStyle/>
          <a:p>
            <a:r>
              <a:rPr lang="en-US" dirty="0"/>
              <a:t>Pivotal Studies on Neoadjuvant Trastuzumab/Pertuzumab for Patients With HER2+ EBC</a:t>
            </a:r>
          </a:p>
        </p:txBody>
      </p:sp>
      <p:sp>
        <p:nvSpPr>
          <p:cNvPr id="3" name="Rectangle 2">
            <a:extLst>
              <a:ext uri="{FF2B5EF4-FFF2-40B4-BE49-F238E27FC236}">
                <a16:creationId xmlns:a16="http://schemas.microsoft.com/office/drawing/2014/main" id="{747FAA0D-B715-4CDD-A065-CE73FB965B7E}"/>
              </a:ext>
            </a:extLst>
          </p:cNvPr>
          <p:cNvSpPr/>
          <p:nvPr/>
        </p:nvSpPr>
        <p:spPr>
          <a:xfrm>
            <a:off x="609758" y="1540982"/>
            <a:ext cx="10240493" cy="369332"/>
          </a:xfrm>
          <a:prstGeom prst="rect">
            <a:avLst/>
          </a:prstGeom>
        </p:spPr>
        <p:txBody>
          <a:bodyPr wrap="square">
            <a:spAutoFit/>
          </a:bodyPr>
          <a:lstStyle/>
          <a:p>
            <a:r>
              <a:rPr lang="en-US" altLang="en-US" dirty="0">
                <a:solidFill>
                  <a:schemeClr val="bg1"/>
                </a:solidFill>
                <a:latin typeface="Calibri" panose="020F0502020204030204" pitchFamily="34" charset="0"/>
                <a:cs typeface="Calibri" panose="020F0502020204030204" pitchFamily="34" charset="0"/>
              </a:rPr>
              <a:t>Open-Label Phase II NeoSphere Study: Neoadjuvant Trastuzumab/Pertuzumab</a:t>
            </a:r>
            <a:r>
              <a:rPr lang="en-US" altLang="en-US" baseline="30000" dirty="0">
                <a:solidFill>
                  <a:schemeClr val="bg1"/>
                </a:solidFill>
                <a:latin typeface="Calibri" panose="020F0502020204030204" pitchFamily="34" charset="0"/>
                <a:cs typeface="Calibri" panose="020F0502020204030204" pitchFamily="34" charset="0"/>
              </a:rPr>
              <a:t>[1]</a:t>
            </a:r>
            <a:endParaRPr lang="en-US" baseline="30000" dirty="0">
              <a:solidFill>
                <a:schemeClr val="bg1"/>
              </a:solidFill>
              <a:latin typeface="Calibri" panose="020F0502020204030204" pitchFamily="34" charset="0"/>
              <a:cs typeface="Calibri" panose="020F0502020204030204" pitchFamily="34" charset="0"/>
            </a:endParaRPr>
          </a:p>
        </p:txBody>
      </p:sp>
      <p:sp>
        <p:nvSpPr>
          <p:cNvPr id="4" name="Text Box 23">
            <a:extLst>
              <a:ext uri="{FF2B5EF4-FFF2-40B4-BE49-F238E27FC236}">
                <a16:creationId xmlns:a16="http://schemas.microsoft.com/office/drawing/2014/main" id="{10E3D94C-A3EB-49FC-88A8-E11D84005AFF}"/>
              </a:ext>
            </a:extLst>
          </p:cNvPr>
          <p:cNvSpPr txBox="1">
            <a:spLocks noChangeArrowheads="1"/>
          </p:cNvSpPr>
          <p:nvPr/>
        </p:nvSpPr>
        <p:spPr bwMode="auto">
          <a:xfrm>
            <a:off x="429422" y="2369608"/>
            <a:ext cx="28780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600" b="0" dirty="0">
                <a:solidFill>
                  <a:schemeClr val="bg1"/>
                </a:solidFill>
                <a:latin typeface="Calibri" panose="020F0502020204030204" pitchFamily="34" charset="0"/>
                <a:cs typeface="Calibri" panose="020F0502020204030204" pitchFamily="34" charset="0"/>
              </a:rPr>
              <a:t>Chemo-naive women with HER2+ EBC (operable or LA/inflammatory); </a:t>
            </a:r>
          </a:p>
          <a:p>
            <a:pPr algn="ctr"/>
            <a:r>
              <a:rPr lang="en-GB" altLang="en-US" sz="1600" b="0" dirty="0">
                <a:solidFill>
                  <a:schemeClr val="bg1"/>
                </a:solidFill>
                <a:latin typeface="Calibri" panose="020F0502020204030204" pitchFamily="34" charset="0"/>
                <a:cs typeface="Calibri" panose="020F0502020204030204" pitchFamily="34" charset="0"/>
              </a:rPr>
              <a:t>primary tumor &gt; 2 cm</a:t>
            </a:r>
          </a:p>
          <a:p>
            <a:pPr algn="ctr"/>
            <a:r>
              <a:rPr lang="en-GB" altLang="en-US" sz="1600" b="0" dirty="0">
                <a:solidFill>
                  <a:schemeClr val="bg1"/>
                </a:solidFill>
                <a:latin typeface="Calibri" panose="020F0502020204030204" pitchFamily="34" charset="0"/>
                <a:cs typeface="Calibri" panose="020F0502020204030204" pitchFamily="34" charset="0"/>
              </a:rPr>
              <a:t>(N = 417)</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5" name="Rectangle 24">
            <a:extLst>
              <a:ext uri="{FF2B5EF4-FFF2-40B4-BE49-F238E27FC236}">
                <a16:creationId xmlns:a16="http://schemas.microsoft.com/office/drawing/2014/main" id="{E7299B6F-FA0F-4B6A-A626-E7DCC053B0E1}"/>
              </a:ext>
            </a:extLst>
          </p:cNvPr>
          <p:cNvSpPr>
            <a:spLocks noChangeArrowheads="1"/>
          </p:cNvSpPr>
          <p:nvPr/>
        </p:nvSpPr>
        <p:spPr bwMode="auto">
          <a:xfrm>
            <a:off x="3665192" y="1937388"/>
            <a:ext cx="1489075" cy="502920"/>
          </a:xfrm>
          <a:prstGeom prst="rect">
            <a:avLst/>
          </a:prstGeom>
          <a:solidFill>
            <a:schemeClr val="accent1"/>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TH x 4 cycles</a:t>
            </a:r>
            <a:br>
              <a:rPr lang="en-US" sz="1600" b="1"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107)</a:t>
            </a:r>
          </a:p>
        </p:txBody>
      </p:sp>
      <p:sp>
        <p:nvSpPr>
          <p:cNvPr id="6" name="Rectangle 25">
            <a:extLst>
              <a:ext uri="{FF2B5EF4-FFF2-40B4-BE49-F238E27FC236}">
                <a16:creationId xmlns:a16="http://schemas.microsoft.com/office/drawing/2014/main" id="{1E1F7454-A428-4841-8057-D5C59E062932}"/>
              </a:ext>
            </a:extLst>
          </p:cNvPr>
          <p:cNvSpPr>
            <a:spLocks noChangeArrowheads="1"/>
          </p:cNvSpPr>
          <p:nvPr/>
        </p:nvSpPr>
        <p:spPr bwMode="auto">
          <a:xfrm>
            <a:off x="3665192" y="3054936"/>
            <a:ext cx="1489075" cy="502920"/>
          </a:xfrm>
          <a:prstGeom prst="rect">
            <a:avLst/>
          </a:prstGeom>
          <a:solidFill>
            <a:schemeClr val="accent6"/>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HP x 4 cycles</a:t>
            </a:r>
            <a:br>
              <a:rPr lang="en-US" sz="1600" b="1"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107)</a:t>
            </a:r>
          </a:p>
        </p:txBody>
      </p:sp>
      <p:sp>
        <p:nvSpPr>
          <p:cNvPr id="7" name="Line 26">
            <a:extLst>
              <a:ext uri="{FF2B5EF4-FFF2-40B4-BE49-F238E27FC236}">
                <a16:creationId xmlns:a16="http://schemas.microsoft.com/office/drawing/2014/main" id="{A508E3A1-4A8E-4E5C-95A0-432BFF714ACA}"/>
              </a:ext>
            </a:extLst>
          </p:cNvPr>
          <p:cNvSpPr>
            <a:spLocks noChangeShapeType="1"/>
          </p:cNvSpPr>
          <p:nvPr/>
        </p:nvSpPr>
        <p:spPr bwMode="auto">
          <a:xfrm>
            <a:off x="3132309" y="3258111"/>
            <a:ext cx="473629" cy="56597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8" name="Line 27">
            <a:extLst>
              <a:ext uri="{FF2B5EF4-FFF2-40B4-BE49-F238E27FC236}">
                <a16:creationId xmlns:a16="http://schemas.microsoft.com/office/drawing/2014/main" id="{57100D06-7D1F-4547-BD08-1394C3E89F00}"/>
              </a:ext>
            </a:extLst>
          </p:cNvPr>
          <p:cNvSpPr>
            <a:spLocks noChangeShapeType="1"/>
          </p:cNvSpPr>
          <p:nvPr/>
        </p:nvSpPr>
        <p:spPr bwMode="auto">
          <a:xfrm flipV="1">
            <a:off x="3136001" y="2225016"/>
            <a:ext cx="473629" cy="75854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9" name="Rectangle 28">
            <a:extLst>
              <a:ext uri="{FF2B5EF4-FFF2-40B4-BE49-F238E27FC236}">
                <a16:creationId xmlns:a16="http://schemas.microsoft.com/office/drawing/2014/main" id="{3FDF0796-DF2B-41EA-AE74-21099C579870}"/>
              </a:ext>
            </a:extLst>
          </p:cNvPr>
          <p:cNvSpPr>
            <a:spLocks noChangeArrowheads="1"/>
          </p:cNvSpPr>
          <p:nvPr/>
        </p:nvSpPr>
        <p:spPr bwMode="auto">
          <a:xfrm>
            <a:off x="3665192" y="2485940"/>
            <a:ext cx="1489075" cy="502920"/>
          </a:xfrm>
          <a:prstGeom prst="rect">
            <a:avLst/>
          </a:prstGeom>
          <a:solidFill>
            <a:schemeClr val="accent3"/>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THP x 4 cycles</a:t>
            </a:r>
          </a:p>
          <a:p>
            <a:pPr algn="ctr" fontAlgn="auto">
              <a:defRPr/>
            </a:pPr>
            <a:r>
              <a:rPr lang="en-US" sz="1600" dirty="0">
                <a:latin typeface="Calibri" panose="020F0502020204030204" pitchFamily="34" charset="0"/>
                <a:cs typeface="Calibri" panose="020F0502020204030204" pitchFamily="34" charset="0"/>
              </a:rPr>
              <a:t>(n = 107)</a:t>
            </a:r>
          </a:p>
        </p:txBody>
      </p:sp>
      <p:sp>
        <p:nvSpPr>
          <p:cNvPr id="10" name="Line 33">
            <a:extLst>
              <a:ext uri="{FF2B5EF4-FFF2-40B4-BE49-F238E27FC236}">
                <a16:creationId xmlns:a16="http://schemas.microsoft.com/office/drawing/2014/main" id="{B3CC5FAE-86C8-4E04-A448-9372FEC394A6}"/>
              </a:ext>
            </a:extLst>
          </p:cNvPr>
          <p:cNvSpPr>
            <a:spLocks noChangeShapeType="1"/>
          </p:cNvSpPr>
          <p:nvPr/>
        </p:nvSpPr>
        <p:spPr bwMode="auto">
          <a:xfrm flipV="1">
            <a:off x="3136001" y="2780253"/>
            <a:ext cx="473629" cy="27468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1" name="Rectangle 24">
            <a:extLst>
              <a:ext uri="{FF2B5EF4-FFF2-40B4-BE49-F238E27FC236}">
                <a16:creationId xmlns:a16="http://schemas.microsoft.com/office/drawing/2014/main" id="{776902E0-80DC-459D-9A02-6B6EB4634BBA}"/>
              </a:ext>
            </a:extLst>
          </p:cNvPr>
          <p:cNvSpPr>
            <a:spLocks noChangeArrowheads="1"/>
          </p:cNvSpPr>
          <p:nvPr/>
        </p:nvSpPr>
        <p:spPr bwMode="auto">
          <a:xfrm>
            <a:off x="3677892" y="3622344"/>
            <a:ext cx="1476375" cy="502920"/>
          </a:xfrm>
          <a:prstGeom prst="rect">
            <a:avLst/>
          </a:prstGeom>
          <a:solidFill>
            <a:schemeClr val="accent4"/>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TP x 4 cycles</a:t>
            </a:r>
            <a:br>
              <a:rPr lang="en-US" sz="1600" b="1"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96)</a:t>
            </a:r>
          </a:p>
        </p:txBody>
      </p:sp>
      <p:sp>
        <p:nvSpPr>
          <p:cNvPr id="12" name="Line 33">
            <a:extLst>
              <a:ext uri="{FF2B5EF4-FFF2-40B4-BE49-F238E27FC236}">
                <a16:creationId xmlns:a16="http://schemas.microsoft.com/office/drawing/2014/main" id="{6499939E-EE47-4B11-ADBA-4D39C4C9CBB7}"/>
              </a:ext>
            </a:extLst>
          </p:cNvPr>
          <p:cNvSpPr>
            <a:spLocks noChangeShapeType="1"/>
          </p:cNvSpPr>
          <p:nvPr/>
        </p:nvSpPr>
        <p:spPr bwMode="auto">
          <a:xfrm>
            <a:off x="3136001" y="3148550"/>
            <a:ext cx="473629" cy="1791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F49F2502-47A6-4B09-9F06-810C8CE4D0D1}"/>
              </a:ext>
            </a:extLst>
          </p:cNvPr>
          <p:cNvSpPr/>
          <p:nvPr/>
        </p:nvSpPr>
        <p:spPr bwMode="auto">
          <a:xfrm>
            <a:off x="5287617" y="1937389"/>
            <a:ext cx="422275" cy="2187876"/>
          </a:xfrm>
          <a:prstGeom prst="rect">
            <a:avLst/>
          </a:prstGeom>
          <a:solidFill>
            <a:schemeClr val="tx2"/>
          </a:solidFill>
          <a:ln w="28575" cap="flat" cmpd="sng" algn="ctr">
            <a:solidFill>
              <a:schemeClr val="bg1"/>
            </a:solidFill>
            <a:prstDash val="solid"/>
            <a:round/>
            <a:headEnd type="none" w="med" len="med"/>
            <a:tailEnd type="none" w="med" len="med"/>
          </a:ln>
          <a:effectLst/>
        </p:spPr>
        <p:txBody>
          <a:bodyPr anchor="ctr"/>
          <a:lstStyle/>
          <a:p>
            <a:pPr algn="ctr" fontAlgn="auto">
              <a:spcBef>
                <a:spcPts val="0"/>
              </a:spcBef>
              <a:spcAft>
                <a:spcPts val="0"/>
              </a:spcAft>
              <a:defRPr/>
            </a:pPr>
            <a:r>
              <a:rPr lang="en-US" b="1" dirty="0">
                <a:solidFill>
                  <a:schemeClr val="bg1"/>
                </a:solidFill>
                <a:latin typeface="Calibri" panose="020F0502020204030204" pitchFamily="34" charset="0"/>
                <a:ea typeface="ＭＳ Ｐゴシック" pitchFamily="1" charset="-128"/>
                <a:cs typeface="Calibri" panose="020F0502020204030204" pitchFamily="34" charset="0"/>
              </a:rPr>
              <a:t>S</a:t>
            </a:r>
          </a:p>
          <a:p>
            <a:pPr algn="ctr" fontAlgn="auto">
              <a:spcBef>
                <a:spcPts val="0"/>
              </a:spcBef>
              <a:spcAft>
                <a:spcPts val="0"/>
              </a:spcAft>
              <a:defRPr/>
            </a:pPr>
            <a:r>
              <a:rPr lang="en-US" b="1" dirty="0">
                <a:solidFill>
                  <a:schemeClr val="bg1"/>
                </a:solidFill>
                <a:latin typeface="Calibri" panose="020F0502020204030204" pitchFamily="34" charset="0"/>
                <a:ea typeface="ＭＳ Ｐゴシック" pitchFamily="1" charset="-128"/>
                <a:cs typeface="Calibri" panose="020F0502020204030204" pitchFamily="34" charset="0"/>
              </a:rPr>
              <a:t>U</a:t>
            </a:r>
          </a:p>
          <a:p>
            <a:pPr algn="ctr" fontAlgn="auto">
              <a:spcBef>
                <a:spcPts val="0"/>
              </a:spcBef>
              <a:spcAft>
                <a:spcPts val="0"/>
              </a:spcAft>
              <a:defRPr/>
            </a:pPr>
            <a:r>
              <a:rPr lang="en-US" b="1" dirty="0">
                <a:solidFill>
                  <a:schemeClr val="bg1"/>
                </a:solidFill>
                <a:latin typeface="Calibri" panose="020F0502020204030204" pitchFamily="34" charset="0"/>
                <a:ea typeface="ＭＳ Ｐゴシック" pitchFamily="1" charset="-128"/>
                <a:cs typeface="Calibri" panose="020F0502020204030204" pitchFamily="34" charset="0"/>
              </a:rPr>
              <a:t>R</a:t>
            </a:r>
          </a:p>
          <a:p>
            <a:pPr algn="ctr" fontAlgn="auto">
              <a:spcBef>
                <a:spcPts val="0"/>
              </a:spcBef>
              <a:spcAft>
                <a:spcPts val="0"/>
              </a:spcAft>
              <a:defRPr/>
            </a:pPr>
            <a:r>
              <a:rPr lang="en-US" b="1" dirty="0">
                <a:solidFill>
                  <a:schemeClr val="bg1"/>
                </a:solidFill>
                <a:latin typeface="Calibri" panose="020F0502020204030204" pitchFamily="34" charset="0"/>
                <a:ea typeface="ＭＳ Ｐゴシック" pitchFamily="1" charset="-128"/>
                <a:cs typeface="Calibri" panose="020F0502020204030204" pitchFamily="34" charset="0"/>
              </a:rPr>
              <a:t>G</a:t>
            </a:r>
          </a:p>
          <a:p>
            <a:pPr algn="ctr" fontAlgn="auto">
              <a:spcBef>
                <a:spcPts val="0"/>
              </a:spcBef>
              <a:spcAft>
                <a:spcPts val="0"/>
              </a:spcAft>
              <a:defRPr/>
            </a:pPr>
            <a:r>
              <a:rPr lang="en-US" b="1" dirty="0">
                <a:solidFill>
                  <a:schemeClr val="bg1"/>
                </a:solidFill>
                <a:latin typeface="Calibri" panose="020F0502020204030204" pitchFamily="34" charset="0"/>
                <a:ea typeface="ＭＳ Ｐゴシック" pitchFamily="1" charset="-128"/>
                <a:cs typeface="Calibri" panose="020F0502020204030204" pitchFamily="34" charset="0"/>
              </a:rPr>
              <a:t>ERY</a:t>
            </a:r>
          </a:p>
        </p:txBody>
      </p:sp>
      <p:sp>
        <p:nvSpPr>
          <p:cNvPr id="14" name="Rectangle 13">
            <a:extLst>
              <a:ext uri="{FF2B5EF4-FFF2-40B4-BE49-F238E27FC236}">
                <a16:creationId xmlns:a16="http://schemas.microsoft.com/office/drawing/2014/main" id="{1AB0D817-6D20-4074-83A1-8ABBE4114012}"/>
              </a:ext>
            </a:extLst>
          </p:cNvPr>
          <p:cNvSpPr>
            <a:spLocks noChangeArrowheads="1"/>
          </p:cNvSpPr>
          <p:nvPr/>
        </p:nvSpPr>
        <p:spPr bwMode="auto">
          <a:xfrm>
            <a:off x="5869740" y="1937388"/>
            <a:ext cx="3792733" cy="502920"/>
          </a:xfrm>
          <a:prstGeom prst="rect">
            <a:avLst/>
          </a:prstGeom>
          <a:solidFill>
            <a:schemeClr val="accent1"/>
          </a:solidFill>
          <a:ln w="9525">
            <a:noFill/>
            <a:miter lim="800000"/>
            <a:headEnd/>
            <a:tailEnd/>
          </a:ln>
        </p:spPr>
        <p:txBody>
          <a:bodyPr wrap="none" anchor="ctr" anchorCtr="0"/>
          <a:lstStyle/>
          <a:p>
            <a:pPr fontAlgn="auto">
              <a:defRPr/>
            </a:pPr>
            <a:r>
              <a:rPr lang="en-US" sz="1600" b="1" dirty="0">
                <a:latin typeface="Calibri" panose="020F0502020204030204" pitchFamily="34" charset="0"/>
                <a:cs typeface="Calibri" panose="020F0502020204030204" pitchFamily="34" charset="0"/>
              </a:rPr>
              <a:t>FEC Q3W x 3</a:t>
            </a:r>
          </a:p>
          <a:p>
            <a:pPr fontAlgn="auto">
              <a:defRPr/>
            </a:pPr>
            <a:r>
              <a:rPr lang="en-US" sz="1600" b="1" dirty="0">
                <a:latin typeface="Calibri" panose="020F0502020204030204" pitchFamily="34" charset="0"/>
                <a:cs typeface="Calibri" panose="020F0502020204030204" pitchFamily="34" charset="0"/>
              </a:rPr>
              <a:t>Trastuzumab Q3W for 1 yr</a:t>
            </a:r>
          </a:p>
        </p:txBody>
      </p:sp>
      <p:sp>
        <p:nvSpPr>
          <p:cNvPr id="15" name="Rectangle 14">
            <a:extLst>
              <a:ext uri="{FF2B5EF4-FFF2-40B4-BE49-F238E27FC236}">
                <a16:creationId xmlns:a16="http://schemas.microsoft.com/office/drawing/2014/main" id="{8FAB2F24-3510-4B86-B5B8-089597ED60ED}"/>
              </a:ext>
            </a:extLst>
          </p:cNvPr>
          <p:cNvSpPr>
            <a:spLocks noChangeArrowheads="1"/>
          </p:cNvSpPr>
          <p:nvPr/>
        </p:nvSpPr>
        <p:spPr bwMode="auto">
          <a:xfrm>
            <a:off x="5869740" y="2485940"/>
            <a:ext cx="3792733" cy="502920"/>
          </a:xfrm>
          <a:prstGeom prst="rect">
            <a:avLst/>
          </a:prstGeom>
          <a:solidFill>
            <a:schemeClr val="accent3"/>
          </a:solidFill>
          <a:ln w="9525">
            <a:noFill/>
            <a:miter lim="800000"/>
            <a:headEnd/>
            <a:tailEnd/>
          </a:ln>
        </p:spPr>
        <p:txBody>
          <a:bodyPr wrap="none" anchor="ctr" anchorCtr="0"/>
          <a:lstStyle/>
          <a:p>
            <a:pPr fontAlgn="auto">
              <a:defRPr/>
            </a:pPr>
            <a:r>
              <a:rPr lang="en-US" sz="1600" b="1" dirty="0">
                <a:latin typeface="Calibri" panose="020F0502020204030204" pitchFamily="34" charset="0"/>
                <a:cs typeface="Calibri" panose="020F0502020204030204" pitchFamily="34" charset="0"/>
              </a:rPr>
              <a:t>FEC Q3W x 3</a:t>
            </a:r>
          </a:p>
          <a:p>
            <a:pPr fontAlgn="auto">
              <a:defRPr/>
            </a:pPr>
            <a:r>
              <a:rPr lang="en-US" sz="1600" b="1" dirty="0">
                <a:latin typeface="Calibri" panose="020F0502020204030204" pitchFamily="34" charset="0"/>
                <a:cs typeface="Calibri" panose="020F0502020204030204" pitchFamily="34" charset="0"/>
              </a:rPr>
              <a:t>Trastuzumab Q3W for 1 yr</a:t>
            </a:r>
          </a:p>
        </p:txBody>
      </p:sp>
      <p:sp>
        <p:nvSpPr>
          <p:cNvPr id="16" name="Rectangle 15">
            <a:extLst>
              <a:ext uri="{FF2B5EF4-FFF2-40B4-BE49-F238E27FC236}">
                <a16:creationId xmlns:a16="http://schemas.microsoft.com/office/drawing/2014/main" id="{F9253982-5A29-40F4-A07F-9DDD49793017}"/>
              </a:ext>
            </a:extLst>
          </p:cNvPr>
          <p:cNvSpPr>
            <a:spLocks noChangeArrowheads="1"/>
          </p:cNvSpPr>
          <p:nvPr/>
        </p:nvSpPr>
        <p:spPr bwMode="auto">
          <a:xfrm>
            <a:off x="5869740" y="3054936"/>
            <a:ext cx="3792733" cy="502920"/>
          </a:xfrm>
          <a:prstGeom prst="rect">
            <a:avLst/>
          </a:prstGeom>
          <a:solidFill>
            <a:schemeClr val="accent6"/>
          </a:solidFill>
          <a:ln w="9525">
            <a:noFill/>
            <a:miter lim="800000"/>
            <a:headEnd/>
            <a:tailEnd/>
          </a:ln>
        </p:spPr>
        <p:txBody>
          <a:bodyPr wrap="none" anchor="ctr" anchorCtr="0"/>
          <a:lstStyle/>
          <a:p>
            <a:pPr fontAlgn="auto">
              <a:defRPr/>
            </a:pPr>
            <a:r>
              <a:rPr lang="en-US" sz="1600" b="1" dirty="0">
                <a:latin typeface="Calibri" panose="020F0502020204030204" pitchFamily="34" charset="0"/>
                <a:cs typeface="Calibri" panose="020F0502020204030204" pitchFamily="34" charset="0"/>
              </a:rPr>
              <a:t>Docetaxel Q3W x 4 → FEC Q3W x 3</a:t>
            </a:r>
          </a:p>
          <a:p>
            <a:pPr fontAlgn="auto">
              <a:defRPr/>
            </a:pPr>
            <a:r>
              <a:rPr lang="en-US" sz="1600" b="1" dirty="0">
                <a:latin typeface="Calibri" panose="020F0502020204030204" pitchFamily="34" charset="0"/>
                <a:cs typeface="Calibri" panose="020F0502020204030204" pitchFamily="34" charset="0"/>
              </a:rPr>
              <a:t>Trastuzumab Q3W for 1 yr</a:t>
            </a:r>
          </a:p>
        </p:txBody>
      </p:sp>
      <p:sp>
        <p:nvSpPr>
          <p:cNvPr id="17" name="Rectangle 16">
            <a:extLst>
              <a:ext uri="{FF2B5EF4-FFF2-40B4-BE49-F238E27FC236}">
                <a16:creationId xmlns:a16="http://schemas.microsoft.com/office/drawing/2014/main" id="{B9CD5994-AFE7-4E5F-837E-4984CA2448A8}"/>
              </a:ext>
            </a:extLst>
          </p:cNvPr>
          <p:cNvSpPr>
            <a:spLocks noChangeArrowheads="1"/>
          </p:cNvSpPr>
          <p:nvPr/>
        </p:nvSpPr>
        <p:spPr bwMode="auto">
          <a:xfrm>
            <a:off x="5869740" y="3622344"/>
            <a:ext cx="3792733" cy="502920"/>
          </a:xfrm>
          <a:prstGeom prst="rect">
            <a:avLst/>
          </a:prstGeom>
          <a:solidFill>
            <a:schemeClr val="accent4"/>
          </a:solidFill>
          <a:ln w="9525">
            <a:noFill/>
            <a:miter lim="800000"/>
            <a:headEnd/>
            <a:tailEnd/>
          </a:ln>
        </p:spPr>
        <p:txBody>
          <a:bodyPr wrap="none" anchor="ctr" anchorCtr="0"/>
          <a:lstStyle/>
          <a:p>
            <a:pPr fontAlgn="auto">
              <a:defRPr/>
            </a:pPr>
            <a:r>
              <a:rPr lang="en-US" sz="1600" b="1" dirty="0">
                <a:latin typeface="Calibri" panose="020F0502020204030204" pitchFamily="34" charset="0"/>
                <a:cs typeface="Calibri" panose="020F0502020204030204" pitchFamily="34" charset="0"/>
              </a:rPr>
              <a:t>FEC Q3W x 3</a:t>
            </a:r>
          </a:p>
          <a:p>
            <a:pPr fontAlgn="auto">
              <a:defRPr/>
            </a:pPr>
            <a:r>
              <a:rPr lang="en-US" sz="1600" b="1" dirty="0">
                <a:latin typeface="Calibri" panose="020F0502020204030204" pitchFamily="34" charset="0"/>
                <a:cs typeface="Calibri" panose="020F0502020204030204" pitchFamily="34" charset="0"/>
              </a:rPr>
              <a:t>Trastuzumab Q3W for 1 yr</a:t>
            </a:r>
          </a:p>
        </p:txBody>
      </p:sp>
      <p:sp>
        <p:nvSpPr>
          <p:cNvPr id="19" name="Rectangle 18">
            <a:extLst>
              <a:ext uri="{FF2B5EF4-FFF2-40B4-BE49-F238E27FC236}">
                <a16:creationId xmlns:a16="http://schemas.microsoft.com/office/drawing/2014/main" id="{5567FC31-E46D-4CC2-BBDA-6F27DBBAC43C}"/>
              </a:ext>
            </a:extLst>
          </p:cNvPr>
          <p:cNvSpPr/>
          <p:nvPr/>
        </p:nvSpPr>
        <p:spPr>
          <a:xfrm>
            <a:off x="9878883" y="2735862"/>
            <a:ext cx="2206281" cy="590931"/>
          </a:xfrm>
          <a:prstGeom prst="rect">
            <a:avLst/>
          </a:prstGeom>
        </p:spPr>
        <p:txBody>
          <a:bodyPr wrap="square">
            <a:spAutoFit/>
          </a:bodyPr>
          <a:lstStyle/>
          <a:p>
            <a:pPr eaLnBrk="1" hangingPunct="1">
              <a:lnSpc>
                <a:spcPct val="90000"/>
              </a:lnSpc>
              <a:spcBef>
                <a:spcPts val="750"/>
              </a:spcBef>
              <a:buClr>
                <a:srgbClr val="8B3D9A"/>
              </a:buClr>
            </a:pPr>
            <a:r>
              <a:rPr lang="en-US" altLang="en-US" dirty="0">
                <a:solidFill>
                  <a:schemeClr val="bg1"/>
                </a:solidFill>
                <a:latin typeface="Calibri" panose="020F0502020204030204" pitchFamily="34" charset="0"/>
                <a:cs typeface="Calibri" panose="020F0502020204030204" pitchFamily="34" charset="0"/>
              </a:rPr>
              <a:t>Primary endpoint: </a:t>
            </a:r>
            <a:r>
              <a:rPr lang="en-US" altLang="en-US" b="0" dirty="0">
                <a:solidFill>
                  <a:schemeClr val="bg1"/>
                </a:solidFill>
                <a:latin typeface="Calibri" panose="020F0502020204030204" pitchFamily="34" charset="0"/>
                <a:cs typeface="Calibri" panose="020F0502020204030204" pitchFamily="34" charset="0"/>
              </a:rPr>
              <a:t>pCR in breast (ITT)</a:t>
            </a:r>
          </a:p>
        </p:txBody>
      </p:sp>
      <p:sp>
        <p:nvSpPr>
          <p:cNvPr id="20" name="Rectangle 19">
            <a:extLst>
              <a:ext uri="{FF2B5EF4-FFF2-40B4-BE49-F238E27FC236}">
                <a16:creationId xmlns:a16="http://schemas.microsoft.com/office/drawing/2014/main" id="{51DEF9DB-603B-4838-9069-DD51F2847335}"/>
              </a:ext>
            </a:extLst>
          </p:cNvPr>
          <p:cNvSpPr/>
          <p:nvPr/>
        </p:nvSpPr>
        <p:spPr>
          <a:xfrm>
            <a:off x="685094" y="4276782"/>
            <a:ext cx="10561084" cy="369332"/>
          </a:xfrm>
          <a:prstGeom prst="rect">
            <a:avLst/>
          </a:prstGeom>
        </p:spPr>
        <p:txBody>
          <a:bodyPr wrap="square">
            <a:spAutoFit/>
          </a:bodyPr>
          <a:lstStyle/>
          <a:p>
            <a:r>
              <a:rPr lang="en-US" altLang="en-US" dirty="0">
                <a:solidFill>
                  <a:schemeClr val="bg1"/>
                </a:solidFill>
                <a:latin typeface="Calibri" panose="020F0502020204030204" pitchFamily="34" charset="0"/>
                <a:cs typeface="Calibri" panose="020F0502020204030204" pitchFamily="34" charset="0"/>
              </a:rPr>
              <a:t>Phase II TRYPHAENA Cardiac Safety Study: Dual HER2 Targeting ± Anthracycline Tx</a:t>
            </a:r>
            <a:r>
              <a:rPr lang="en-US" altLang="en-US" baseline="30000" dirty="0">
                <a:solidFill>
                  <a:schemeClr val="bg1"/>
                </a:solidFill>
                <a:latin typeface="Calibri" panose="020F0502020204030204" pitchFamily="34" charset="0"/>
                <a:cs typeface="Calibri" panose="020F0502020204030204" pitchFamily="34" charset="0"/>
              </a:rPr>
              <a:t>[2]</a:t>
            </a:r>
            <a:endParaRPr lang="en-US" baseline="30000" dirty="0">
              <a:solidFill>
                <a:schemeClr val="bg1"/>
              </a:solidFill>
              <a:latin typeface="Calibri" panose="020F0502020204030204" pitchFamily="34" charset="0"/>
              <a:cs typeface="Calibri" panose="020F0502020204030204" pitchFamily="34" charset="0"/>
            </a:endParaRPr>
          </a:p>
        </p:txBody>
      </p:sp>
      <p:sp>
        <p:nvSpPr>
          <p:cNvPr id="22" name="Text Box 23">
            <a:extLst>
              <a:ext uri="{FF2B5EF4-FFF2-40B4-BE49-F238E27FC236}">
                <a16:creationId xmlns:a16="http://schemas.microsoft.com/office/drawing/2014/main" id="{1DE469F3-222B-4F00-8450-4773777555C0}"/>
              </a:ext>
            </a:extLst>
          </p:cNvPr>
          <p:cNvSpPr txBox="1">
            <a:spLocks noChangeArrowheads="1"/>
          </p:cNvSpPr>
          <p:nvPr/>
        </p:nvSpPr>
        <p:spPr bwMode="auto">
          <a:xfrm>
            <a:off x="429422" y="4979434"/>
            <a:ext cx="2844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n-US" sz="1600" b="0" dirty="0">
                <a:solidFill>
                  <a:schemeClr val="bg1"/>
                </a:solidFill>
                <a:latin typeface="Calibri" panose="020F0502020204030204" pitchFamily="34" charset="0"/>
                <a:cs typeface="Calibri" panose="020F0502020204030204" pitchFamily="34" charset="0"/>
              </a:rPr>
              <a:t>Patients with operable, LA/inflammatory BC</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(N = 225)</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23" name="Rectangle 24">
            <a:extLst>
              <a:ext uri="{FF2B5EF4-FFF2-40B4-BE49-F238E27FC236}">
                <a16:creationId xmlns:a16="http://schemas.microsoft.com/office/drawing/2014/main" id="{64D17C74-136F-4381-8159-BE7DFEB98CFB}"/>
              </a:ext>
            </a:extLst>
          </p:cNvPr>
          <p:cNvSpPr>
            <a:spLocks noChangeArrowheads="1"/>
          </p:cNvSpPr>
          <p:nvPr/>
        </p:nvSpPr>
        <p:spPr bwMode="auto">
          <a:xfrm>
            <a:off x="3673604" y="4696377"/>
            <a:ext cx="3566160" cy="502920"/>
          </a:xfrm>
          <a:prstGeom prst="rect">
            <a:avLst/>
          </a:prstGeom>
          <a:solidFill>
            <a:schemeClr val="accent1"/>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FEC + HP </a:t>
            </a:r>
            <a:r>
              <a:rPr lang="en-US" sz="1600" dirty="0">
                <a:latin typeface="Calibri" panose="020F0502020204030204" pitchFamily="34" charset="0"/>
                <a:cs typeface="Calibri" panose="020F0502020204030204" pitchFamily="34" charset="0"/>
              </a:rPr>
              <a:t>x 3 cycles →</a:t>
            </a:r>
          </a:p>
          <a:p>
            <a:pPr algn="ctr" fontAlgn="auto">
              <a:defRPr/>
            </a:pPr>
            <a:r>
              <a:rPr lang="en-US" sz="1600" b="1" dirty="0">
                <a:latin typeface="Calibri" panose="020F0502020204030204" pitchFamily="34" charset="0"/>
                <a:cs typeface="Calibri" panose="020F0502020204030204" pitchFamily="34" charset="0"/>
              </a:rPr>
              <a:t>THP </a:t>
            </a:r>
            <a:r>
              <a:rPr lang="en-US" sz="1600" dirty="0">
                <a:latin typeface="Calibri" panose="020F0502020204030204" pitchFamily="34" charset="0"/>
                <a:cs typeface="Calibri" panose="020F0502020204030204" pitchFamily="34" charset="0"/>
              </a:rPr>
              <a:t>x 3 cycles</a:t>
            </a:r>
          </a:p>
        </p:txBody>
      </p:sp>
      <p:sp>
        <p:nvSpPr>
          <p:cNvPr id="24" name="Rectangle 25">
            <a:extLst>
              <a:ext uri="{FF2B5EF4-FFF2-40B4-BE49-F238E27FC236}">
                <a16:creationId xmlns:a16="http://schemas.microsoft.com/office/drawing/2014/main" id="{7F01C8D8-311A-440A-806B-64C85549F918}"/>
              </a:ext>
            </a:extLst>
          </p:cNvPr>
          <p:cNvSpPr>
            <a:spLocks noChangeArrowheads="1"/>
          </p:cNvSpPr>
          <p:nvPr/>
        </p:nvSpPr>
        <p:spPr bwMode="auto">
          <a:xfrm>
            <a:off x="3679954" y="5852663"/>
            <a:ext cx="3566160" cy="502920"/>
          </a:xfrm>
          <a:prstGeom prst="rect">
            <a:avLst/>
          </a:prstGeom>
          <a:solidFill>
            <a:schemeClr val="accent6"/>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TCHP </a:t>
            </a:r>
            <a:r>
              <a:rPr lang="en-US" sz="1600" dirty="0">
                <a:latin typeface="Calibri" panose="020F0502020204030204" pitchFamily="34" charset="0"/>
                <a:cs typeface="Calibri" panose="020F0502020204030204" pitchFamily="34" charset="0"/>
              </a:rPr>
              <a:t>x 6 cycles</a:t>
            </a:r>
          </a:p>
        </p:txBody>
      </p:sp>
      <p:sp>
        <p:nvSpPr>
          <p:cNvPr id="27" name="Rectangle 28">
            <a:extLst>
              <a:ext uri="{FF2B5EF4-FFF2-40B4-BE49-F238E27FC236}">
                <a16:creationId xmlns:a16="http://schemas.microsoft.com/office/drawing/2014/main" id="{ECF00085-9382-48CF-9B70-661DA73A0242}"/>
              </a:ext>
            </a:extLst>
          </p:cNvPr>
          <p:cNvSpPr>
            <a:spLocks noChangeArrowheads="1"/>
          </p:cNvSpPr>
          <p:nvPr/>
        </p:nvSpPr>
        <p:spPr bwMode="auto">
          <a:xfrm>
            <a:off x="3673604" y="5266583"/>
            <a:ext cx="3566160" cy="502920"/>
          </a:xfrm>
          <a:prstGeom prst="rect">
            <a:avLst/>
          </a:prstGeom>
          <a:solidFill>
            <a:schemeClr val="accent3"/>
          </a:solidFill>
          <a:ln w="9525">
            <a:noFill/>
            <a:miter lim="800000"/>
            <a:headEnd/>
            <a:tailEnd/>
          </a:ln>
        </p:spPr>
        <p:txBody>
          <a:bodyPr wrap="none" anchor="ctr" anchorCtr="1"/>
          <a:lstStyle/>
          <a:p>
            <a:pPr algn="ctr" fontAlgn="auto">
              <a:defRPr/>
            </a:pPr>
            <a:r>
              <a:rPr lang="en-US" sz="1600" b="1" dirty="0">
                <a:latin typeface="Calibri" panose="020F0502020204030204" pitchFamily="34" charset="0"/>
                <a:cs typeface="Calibri" panose="020F0502020204030204" pitchFamily="34" charset="0"/>
              </a:rPr>
              <a:t>FEC</a:t>
            </a:r>
            <a:r>
              <a:rPr lang="en-US" sz="1600" dirty="0">
                <a:latin typeface="Calibri" panose="020F0502020204030204" pitchFamily="34" charset="0"/>
                <a:cs typeface="Calibri" panose="020F0502020204030204" pitchFamily="34" charset="0"/>
              </a:rPr>
              <a:t> x 3 cycles → </a:t>
            </a:r>
          </a:p>
          <a:p>
            <a:pPr algn="ctr" fontAlgn="auto">
              <a:defRPr/>
            </a:pPr>
            <a:r>
              <a:rPr lang="en-US" sz="1600" dirty="0">
                <a:latin typeface="Calibri" panose="020F0502020204030204" pitchFamily="34" charset="0"/>
                <a:cs typeface="Calibri" panose="020F0502020204030204" pitchFamily="34" charset="0"/>
              </a:rPr>
              <a:t>THP x 3 cycles</a:t>
            </a:r>
          </a:p>
        </p:txBody>
      </p:sp>
      <p:sp>
        <p:nvSpPr>
          <p:cNvPr id="28" name="Line 33">
            <a:extLst>
              <a:ext uri="{FF2B5EF4-FFF2-40B4-BE49-F238E27FC236}">
                <a16:creationId xmlns:a16="http://schemas.microsoft.com/office/drawing/2014/main" id="{296F3896-82B2-4A7A-8088-9B19A4E56756}"/>
              </a:ext>
            </a:extLst>
          </p:cNvPr>
          <p:cNvSpPr>
            <a:spLocks noChangeShapeType="1"/>
          </p:cNvSpPr>
          <p:nvPr/>
        </p:nvSpPr>
        <p:spPr bwMode="auto">
          <a:xfrm>
            <a:off x="3298479" y="5518043"/>
            <a:ext cx="36671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29" name="TextBox 10">
            <a:extLst>
              <a:ext uri="{FF2B5EF4-FFF2-40B4-BE49-F238E27FC236}">
                <a16:creationId xmlns:a16="http://schemas.microsoft.com/office/drawing/2014/main" id="{71498578-A9A3-45BF-A04E-CD1976BD986F}"/>
              </a:ext>
            </a:extLst>
          </p:cNvPr>
          <p:cNvSpPr txBox="1">
            <a:spLocks noChangeArrowheads="1"/>
          </p:cNvSpPr>
          <p:nvPr/>
        </p:nvSpPr>
        <p:spPr bwMode="auto">
          <a:xfrm>
            <a:off x="7359210" y="5102545"/>
            <a:ext cx="12738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600" b="1" dirty="0">
                <a:solidFill>
                  <a:schemeClr val="bg1"/>
                </a:solidFill>
                <a:latin typeface="Calibri" panose="020F0502020204030204" pitchFamily="34" charset="0"/>
                <a:cs typeface="Calibri" panose="020F0502020204030204" pitchFamily="34" charset="0"/>
              </a:rPr>
              <a:t>pCR assessed at surgery</a:t>
            </a:r>
          </a:p>
        </p:txBody>
      </p:sp>
      <p:sp>
        <p:nvSpPr>
          <p:cNvPr id="30" name="Right Brace 11">
            <a:extLst>
              <a:ext uri="{FF2B5EF4-FFF2-40B4-BE49-F238E27FC236}">
                <a16:creationId xmlns:a16="http://schemas.microsoft.com/office/drawing/2014/main" id="{DAA531E1-8C7A-4241-AEEA-8CDA4CB84FA7}"/>
              </a:ext>
            </a:extLst>
          </p:cNvPr>
          <p:cNvSpPr>
            <a:spLocks/>
          </p:cNvSpPr>
          <p:nvPr/>
        </p:nvSpPr>
        <p:spPr bwMode="auto">
          <a:xfrm>
            <a:off x="7277554" y="4680503"/>
            <a:ext cx="182880" cy="1675080"/>
          </a:xfrm>
          <a:prstGeom prst="rightBrace">
            <a:avLst>
              <a:gd name="adj1" fmla="val 8346"/>
              <a:gd name="adj2" fmla="val 50000"/>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dirty="0">
              <a:solidFill>
                <a:schemeClr val="bg1"/>
              </a:solidFill>
              <a:latin typeface="Calibri" panose="020F0502020204030204" pitchFamily="34" charset="0"/>
              <a:cs typeface="Calibri" panose="020F0502020204030204" pitchFamily="34" charset="0"/>
            </a:endParaRPr>
          </a:p>
        </p:txBody>
      </p:sp>
      <p:sp>
        <p:nvSpPr>
          <p:cNvPr id="31" name="Line 33">
            <a:extLst>
              <a:ext uri="{FF2B5EF4-FFF2-40B4-BE49-F238E27FC236}">
                <a16:creationId xmlns:a16="http://schemas.microsoft.com/office/drawing/2014/main" id="{EF6945C4-B214-4CED-B638-DB0621AB1E64}"/>
              </a:ext>
            </a:extLst>
          </p:cNvPr>
          <p:cNvSpPr>
            <a:spLocks noChangeShapeType="1"/>
          </p:cNvSpPr>
          <p:nvPr/>
        </p:nvSpPr>
        <p:spPr bwMode="auto">
          <a:xfrm>
            <a:off x="9244141" y="6274352"/>
            <a:ext cx="27463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2" name="TextBox 13">
            <a:extLst>
              <a:ext uri="{FF2B5EF4-FFF2-40B4-BE49-F238E27FC236}">
                <a16:creationId xmlns:a16="http://schemas.microsoft.com/office/drawing/2014/main" id="{C170584E-8AD5-4F0E-B15C-A85DA270DCA2}"/>
              </a:ext>
            </a:extLst>
          </p:cNvPr>
          <p:cNvSpPr txBox="1">
            <a:spLocks noChangeArrowheads="1"/>
          </p:cNvSpPr>
          <p:nvPr/>
        </p:nvSpPr>
        <p:spPr bwMode="auto">
          <a:xfrm>
            <a:off x="8642079" y="5148711"/>
            <a:ext cx="12557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dirty="0">
                <a:solidFill>
                  <a:schemeClr val="bg1"/>
                </a:solidFill>
                <a:latin typeface="Calibri" panose="020F0502020204030204" pitchFamily="34" charset="0"/>
                <a:cs typeface="Calibri" panose="020F0502020204030204" pitchFamily="34" charset="0"/>
              </a:rPr>
              <a:t>Adjuvant tx to complete 1 yr of </a:t>
            </a:r>
            <a:r>
              <a:rPr lang="en-US" altLang="en-US" sz="1400" dirty="0">
                <a:solidFill>
                  <a:schemeClr val="bg1"/>
                </a:solidFill>
                <a:latin typeface="Calibri" panose="020F0502020204030204" pitchFamily="34" charset="0"/>
                <a:cs typeface="Calibri" panose="020F0502020204030204" pitchFamily="34" charset="0"/>
              </a:rPr>
              <a:t>trastuzumab</a:t>
            </a:r>
            <a:endParaRPr lang="en-US" altLang="en-US" sz="1400" b="1" dirty="0">
              <a:solidFill>
                <a:schemeClr val="bg1"/>
              </a:solidFill>
              <a:latin typeface="Calibri" panose="020F0502020204030204" pitchFamily="34" charset="0"/>
              <a:cs typeface="Calibri" panose="020F0502020204030204" pitchFamily="34" charset="0"/>
            </a:endParaRPr>
          </a:p>
        </p:txBody>
      </p:sp>
      <p:sp>
        <p:nvSpPr>
          <p:cNvPr id="33" name="Line 33">
            <a:extLst>
              <a:ext uri="{FF2B5EF4-FFF2-40B4-BE49-F238E27FC236}">
                <a16:creationId xmlns:a16="http://schemas.microsoft.com/office/drawing/2014/main" id="{6E95A048-84C6-4D7C-BAED-B032B331D622}"/>
              </a:ext>
            </a:extLst>
          </p:cNvPr>
          <p:cNvSpPr>
            <a:spLocks noChangeShapeType="1"/>
          </p:cNvSpPr>
          <p:nvPr/>
        </p:nvSpPr>
        <p:spPr bwMode="auto">
          <a:xfrm>
            <a:off x="3307456" y="5621037"/>
            <a:ext cx="305824" cy="4712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4" name="Line 33">
            <a:extLst>
              <a:ext uri="{FF2B5EF4-FFF2-40B4-BE49-F238E27FC236}">
                <a16:creationId xmlns:a16="http://schemas.microsoft.com/office/drawing/2014/main" id="{A35185CA-D862-4851-868D-072A90AF4FC0}"/>
              </a:ext>
            </a:extLst>
          </p:cNvPr>
          <p:cNvSpPr>
            <a:spLocks noChangeShapeType="1"/>
          </p:cNvSpPr>
          <p:nvPr/>
        </p:nvSpPr>
        <p:spPr bwMode="auto">
          <a:xfrm flipV="1">
            <a:off x="3307455" y="4956336"/>
            <a:ext cx="302175" cy="46214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5" name="Line 33">
            <a:extLst>
              <a:ext uri="{FF2B5EF4-FFF2-40B4-BE49-F238E27FC236}">
                <a16:creationId xmlns:a16="http://schemas.microsoft.com/office/drawing/2014/main" id="{65359A9A-1645-4BE6-9607-AFBB758B838D}"/>
              </a:ext>
            </a:extLst>
          </p:cNvPr>
          <p:cNvSpPr>
            <a:spLocks noChangeShapeType="1"/>
          </p:cNvSpPr>
          <p:nvPr/>
        </p:nvSpPr>
        <p:spPr bwMode="auto">
          <a:xfrm>
            <a:off x="8541348" y="5518043"/>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cs typeface="Calibri" panose="020F0502020204030204" pitchFamily="34" charset="0"/>
            </a:endParaRPr>
          </a:p>
        </p:txBody>
      </p:sp>
      <p:sp>
        <p:nvSpPr>
          <p:cNvPr id="36" name="Rectangle 35">
            <a:extLst>
              <a:ext uri="{FF2B5EF4-FFF2-40B4-BE49-F238E27FC236}">
                <a16:creationId xmlns:a16="http://schemas.microsoft.com/office/drawing/2014/main" id="{5F26843E-1DF3-4B96-8F1D-CD2C7C92E4D3}"/>
              </a:ext>
            </a:extLst>
          </p:cNvPr>
          <p:cNvSpPr/>
          <p:nvPr/>
        </p:nvSpPr>
        <p:spPr>
          <a:xfrm>
            <a:off x="9878883" y="5222578"/>
            <a:ext cx="2206281" cy="590931"/>
          </a:xfrm>
          <a:prstGeom prst="rect">
            <a:avLst/>
          </a:prstGeom>
        </p:spPr>
        <p:txBody>
          <a:bodyPr wrap="square">
            <a:spAutoFit/>
          </a:bodyPr>
          <a:lstStyle/>
          <a:p>
            <a:pPr eaLnBrk="1" hangingPunct="1">
              <a:lnSpc>
                <a:spcPct val="90000"/>
              </a:lnSpc>
              <a:spcBef>
                <a:spcPts val="750"/>
              </a:spcBef>
              <a:buClr>
                <a:srgbClr val="8B3D9A"/>
              </a:buClr>
            </a:pPr>
            <a:r>
              <a:rPr lang="en-US" altLang="en-US" dirty="0">
                <a:solidFill>
                  <a:schemeClr val="bg1"/>
                </a:solidFill>
                <a:latin typeface="Calibri" panose="020F0502020204030204" pitchFamily="34" charset="0"/>
                <a:cs typeface="Calibri" panose="020F0502020204030204" pitchFamily="34" charset="0"/>
              </a:rPr>
              <a:t>Primary endpoint: </a:t>
            </a:r>
            <a:r>
              <a:rPr lang="en-US" altLang="en-US" b="0" dirty="0">
                <a:solidFill>
                  <a:schemeClr val="bg1"/>
                </a:solidFill>
                <a:latin typeface="Calibri" panose="020F0502020204030204" pitchFamily="34" charset="0"/>
                <a:cs typeface="Calibri" panose="020F0502020204030204" pitchFamily="34" charset="0"/>
              </a:rPr>
              <a:t>Cardiac safety</a:t>
            </a:r>
          </a:p>
        </p:txBody>
      </p:sp>
      <p:sp>
        <p:nvSpPr>
          <p:cNvPr id="37" name="Text Box 11">
            <a:extLst>
              <a:ext uri="{FF2B5EF4-FFF2-40B4-BE49-F238E27FC236}">
                <a16:creationId xmlns:a16="http://schemas.microsoft.com/office/drawing/2014/main" id="{BC880CC6-479E-48EC-85C5-90824C5D26A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it-IT" altLang="en-US" sz="1200" b="0" dirty="0">
                <a:solidFill>
                  <a:schemeClr val="bg2"/>
                </a:solidFill>
                <a:latin typeface="Calibri" panose="020F0502020204030204" pitchFamily="34" charset="0"/>
              </a:rPr>
              <a:t>1. Gianni. Lancet Oncol. 2012;13:25. 2. Schneeweiss. Ann Oncol. 2013;24:2278. </a:t>
            </a:r>
          </a:p>
        </p:txBody>
      </p:sp>
      <p:grpSp>
        <p:nvGrpSpPr>
          <p:cNvPr id="38" name="Group 7">
            <a:extLst>
              <a:ext uri="{FF2B5EF4-FFF2-40B4-BE49-F238E27FC236}">
                <a16:creationId xmlns:a16="http://schemas.microsoft.com/office/drawing/2014/main" id="{1429DDDA-6F65-4B1B-8E6A-24033F191720}"/>
              </a:ext>
            </a:extLst>
          </p:cNvPr>
          <p:cNvGrpSpPr>
            <a:grpSpLocks/>
          </p:cNvGrpSpPr>
          <p:nvPr/>
        </p:nvGrpSpPr>
        <p:grpSpPr bwMode="auto">
          <a:xfrm>
            <a:off x="9389569" y="6216652"/>
            <a:ext cx="2488502" cy="447822"/>
            <a:chOff x="9527309" y="3551529"/>
            <a:chExt cx="2488502" cy="448324"/>
          </a:xfrm>
        </p:grpSpPr>
        <p:pic>
          <p:nvPicPr>
            <p:cNvPr id="39" name="Picture 9">
              <a:extLst>
                <a:ext uri="{FF2B5EF4-FFF2-40B4-BE49-F238E27FC236}">
                  <a16:creationId xmlns:a16="http://schemas.microsoft.com/office/drawing/2014/main" id="{38C8292A-E21A-48E4-AC6D-593343936D0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 name="Rectangle 8">
              <a:extLst>
                <a:ext uri="{FF2B5EF4-FFF2-40B4-BE49-F238E27FC236}">
                  <a16:creationId xmlns:a16="http://schemas.microsoft.com/office/drawing/2014/main" id="{730BEFDD-A35A-4FD6-9F21-34B2EA00807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44613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dirty="0"/>
              <a:t>NeoSphere: Neoadjuvant Trastuzumab/Pertuzumab + CT Increases pCR Rates</a:t>
            </a:r>
          </a:p>
        </p:txBody>
      </p:sp>
      <p:sp>
        <p:nvSpPr>
          <p:cNvPr id="30" name="Text Box 11">
            <a:extLst>
              <a:ext uri="{FF2B5EF4-FFF2-40B4-BE49-F238E27FC236}">
                <a16:creationId xmlns:a16="http://schemas.microsoft.com/office/drawing/2014/main" id="{40161504-1E7F-4EDE-8A28-B676D9FF0E5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it-IT" altLang="en-US" sz="1200" b="0" dirty="0">
                <a:solidFill>
                  <a:schemeClr val="bg2"/>
                </a:solidFill>
                <a:latin typeface="Calibri" panose="020F0502020204030204" pitchFamily="34" charset="0"/>
              </a:rPr>
              <a:t>Gianni. Lancet Oncol. 2012;13:25. </a:t>
            </a:r>
          </a:p>
        </p:txBody>
      </p:sp>
      <p:grpSp>
        <p:nvGrpSpPr>
          <p:cNvPr id="35" name="Group 7">
            <a:extLst>
              <a:ext uri="{FF2B5EF4-FFF2-40B4-BE49-F238E27FC236}">
                <a16:creationId xmlns:a16="http://schemas.microsoft.com/office/drawing/2014/main" id="{445376D7-7704-4C97-B4D0-67BB52393C42}"/>
              </a:ext>
            </a:extLst>
          </p:cNvPr>
          <p:cNvGrpSpPr>
            <a:grpSpLocks/>
          </p:cNvGrpSpPr>
          <p:nvPr/>
        </p:nvGrpSpPr>
        <p:grpSpPr bwMode="auto">
          <a:xfrm>
            <a:off x="9389569" y="6216652"/>
            <a:ext cx="2488502" cy="447822"/>
            <a:chOff x="9527309" y="3551529"/>
            <a:chExt cx="2488502" cy="448324"/>
          </a:xfrm>
        </p:grpSpPr>
        <p:pic>
          <p:nvPicPr>
            <p:cNvPr id="36" name="Picture 9">
              <a:extLst>
                <a:ext uri="{FF2B5EF4-FFF2-40B4-BE49-F238E27FC236}">
                  <a16:creationId xmlns:a16="http://schemas.microsoft.com/office/drawing/2014/main" id="{8A5CA662-61F6-4B4E-A950-62C9B2ED0BB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7" name="Rectangle 8">
              <a:extLst>
                <a:ext uri="{FF2B5EF4-FFF2-40B4-BE49-F238E27FC236}">
                  <a16:creationId xmlns:a16="http://schemas.microsoft.com/office/drawing/2014/main" id="{FC34F68E-DD80-4187-89AC-3D3153AEC5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Box 11">
            <a:extLst>
              <a:ext uri="{FF2B5EF4-FFF2-40B4-BE49-F238E27FC236}">
                <a16:creationId xmlns:a16="http://schemas.microsoft.com/office/drawing/2014/main" id="{6D2647D9-6E33-4D03-B0FE-0CB7733D7AC5}"/>
              </a:ext>
            </a:extLst>
          </p:cNvPr>
          <p:cNvSpPr txBox="1"/>
          <p:nvPr/>
        </p:nvSpPr>
        <p:spPr bwMode="auto">
          <a:xfrm>
            <a:off x="2765095" y="1513047"/>
            <a:ext cx="6531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pCR in ITT Population (Primary Endpoint)</a:t>
            </a:r>
          </a:p>
        </p:txBody>
      </p:sp>
      <p:sp>
        <p:nvSpPr>
          <p:cNvPr id="50" name="Text Box 30">
            <a:extLst>
              <a:ext uri="{FF2B5EF4-FFF2-40B4-BE49-F238E27FC236}">
                <a16:creationId xmlns:a16="http://schemas.microsoft.com/office/drawing/2014/main" id="{94A74423-300F-499D-81F2-7F89D07E5371}"/>
              </a:ext>
            </a:extLst>
          </p:cNvPr>
          <p:cNvSpPr txBox="1">
            <a:spLocks noChangeArrowheads="1"/>
          </p:cNvSpPr>
          <p:nvPr/>
        </p:nvSpPr>
        <p:spPr bwMode="auto">
          <a:xfrm>
            <a:off x="641504" y="5865085"/>
            <a:ext cx="235979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values vs TH: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 </a:t>
            </a:r>
            <a:r>
              <a:rPr lang="en-US" altLang="en-US" sz="1400" b="0" i="1"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0141;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 .0198; </a:t>
            </a:r>
            <a:r>
              <a:rPr lang="en-US" altLang="en-US" sz="1400" b="0" baseline="30000" dirty="0">
                <a:solidFill>
                  <a:schemeClr val="bg1"/>
                </a:solidFill>
                <a:latin typeface="Calibri" panose="020F0502020204030204" pitchFamily="34" charset="0"/>
              </a:rPr>
              <a:t>‡</a:t>
            </a: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 = .003.</a:t>
            </a:r>
            <a:endParaRPr lang="en-US" altLang="en-US" sz="1400" i="1" dirty="0">
              <a:solidFill>
                <a:schemeClr val="bg1"/>
              </a:solidFill>
              <a:latin typeface="Calibri" panose="020F0502020204030204" pitchFamily="34" charset="0"/>
            </a:endParaRPr>
          </a:p>
        </p:txBody>
      </p:sp>
      <p:cxnSp>
        <p:nvCxnSpPr>
          <p:cNvPr id="8" name="Straight Connector 7">
            <a:extLst>
              <a:ext uri="{FF2B5EF4-FFF2-40B4-BE49-F238E27FC236}">
                <a16:creationId xmlns:a16="http://schemas.microsoft.com/office/drawing/2014/main" id="{A89C32E5-CAA9-4F85-9C41-CFA7056906EE}"/>
              </a:ext>
            </a:extLst>
          </p:cNvPr>
          <p:cNvCxnSpPr>
            <a:cxnSpLocks/>
          </p:cNvCxnSpPr>
          <p:nvPr/>
        </p:nvCxnSpPr>
        <p:spPr bwMode="auto">
          <a:xfrm flipH="1">
            <a:off x="2704711" y="20307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3277E8D-8112-4787-AE5D-0D55EC471C18}"/>
              </a:ext>
            </a:extLst>
          </p:cNvPr>
          <p:cNvCxnSpPr>
            <a:cxnSpLocks/>
          </p:cNvCxnSpPr>
          <p:nvPr/>
        </p:nvCxnSpPr>
        <p:spPr bwMode="auto">
          <a:xfrm flipH="1">
            <a:off x="2704711" y="27105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91FF164-3903-4303-BD09-A19DAA1BB7E1}"/>
              </a:ext>
            </a:extLst>
          </p:cNvPr>
          <p:cNvCxnSpPr>
            <a:cxnSpLocks/>
          </p:cNvCxnSpPr>
          <p:nvPr/>
        </p:nvCxnSpPr>
        <p:spPr bwMode="auto">
          <a:xfrm flipH="1">
            <a:off x="2704711" y="33902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04F7FCE-55BF-415D-BD2F-C4A7BBF8843F}"/>
              </a:ext>
            </a:extLst>
          </p:cNvPr>
          <p:cNvCxnSpPr>
            <a:cxnSpLocks/>
          </p:cNvCxnSpPr>
          <p:nvPr/>
        </p:nvCxnSpPr>
        <p:spPr bwMode="auto">
          <a:xfrm flipH="1">
            <a:off x="2704711" y="40700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76052E0-CDF8-4663-AB21-B5F0D0B3E985}"/>
              </a:ext>
            </a:extLst>
          </p:cNvPr>
          <p:cNvCxnSpPr>
            <a:cxnSpLocks/>
          </p:cNvCxnSpPr>
          <p:nvPr/>
        </p:nvCxnSpPr>
        <p:spPr bwMode="auto">
          <a:xfrm flipH="1">
            <a:off x="2704711" y="474979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A6EBA7BD-1A85-46CC-B0A5-F46F03473F0C}"/>
              </a:ext>
            </a:extLst>
          </p:cNvPr>
          <p:cNvSpPr txBox="1"/>
          <p:nvPr/>
        </p:nvSpPr>
        <p:spPr bwMode="auto">
          <a:xfrm>
            <a:off x="2204384" y="1846082"/>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2417242F-836B-4188-9E5A-5DF71FFB620F}"/>
              </a:ext>
            </a:extLst>
          </p:cNvPr>
          <p:cNvSpPr txBox="1"/>
          <p:nvPr/>
        </p:nvSpPr>
        <p:spPr bwMode="auto">
          <a:xfrm>
            <a:off x="2204384" y="2524490"/>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77273012-0003-4876-BB21-129CC063B010}"/>
              </a:ext>
            </a:extLst>
          </p:cNvPr>
          <p:cNvSpPr txBox="1"/>
          <p:nvPr/>
        </p:nvSpPr>
        <p:spPr bwMode="auto">
          <a:xfrm>
            <a:off x="2204384" y="3202898"/>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A3CA5BA6-6053-43ED-A8DA-413AF033052F}"/>
              </a:ext>
            </a:extLst>
          </p:cNvPr>
          <p:cNvSpPr txBox="1"/>
          <p:nvPr/>
        </p:nvSpPr>
        <p:spPr bwMode="auto">
          <a:xfrm>
            <a:off x="2204384" y="3881306"/>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AB865305-D524-4964-AF0F-B21461CDEAA9}"/>
              </a:ext>
            </a:extLst>
          </p:cNvPr>
          <p:cNvSpPr txBox="1"/>
          <p:nvPr/>
        </p:nvSpPr>
        <p:spPr bwMode="auto">
          <a:xfrm>
            <a:off x="2204384" y="4559714"/>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320F0E16-0DAB-49B4-8518-0DE55EF6230C}"/>
              </a:ext>
            </a:extLst>
          </p:cNvPr>
          <p:cNvSpPr txBox="1"/>
          <p:nvPr/>
        </p:nvSpPr>
        <p:spPr bwMode="auto">
          <a:xfrm>
            <a:off x="2204384" y="5238123"/>
            <a:ext cx="560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D031D1B1-E644-44E6-816F-05577AFA5189}"/>
              </a:ext>
            </a:extLst>
          </p:cNvPr>
          <p:cNvSpPr txBox="1"/>
          <p:nvPr/>
        </p:nvSpPr>
        <p:spPr bwMode="auto">
          <a:xfrm rot="16200000">
            <a:off x="378193" y="3549799"/>
            <a:ext cx="3390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pCR (%)</a:t>
            </a:r>
          </a:p>
        </p:txBody>
      </p:sp>
      <p:sp>
        <p:nvSpPr>
          <p:cNvPr id="39" name="TextBox 38">
            <a:extLst>
              <a:ext uri="{FF2B5EF4-FFF2-40B4-BE49-F238E27FC236}">
                <a16:creationId xmlns:a16="http://schemas.microsoft.com/office/drawing/2014/main" id="{B0FD12E7-40B9-4F19-977C-8848D0095080}"/>
              </a:ext>
            </a:extLst>
          </p:cNvPr>
          <p:cNvSpPr txBox="1"/>
          <p:nvPr/>
        </p:nvSpPr>
        <p:spPr bwMode="auto">
          <a:xfrm>
            <a:off x="2756471"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TH (n = 107)</a:t>
            </a:r>
          </a:p>
        </p:txBody>
      </p:sp>
      <p:sp>
        <p:nvSpPr>
          <p:cNvPr id="41" name="TextBox 40">
            <a:extLst>
              <a:ext uri="{FF2B5EF4-FFF2-40B4-BE49-F238E27FC236}">
                <a16:creationId xmlns:a16="http://schemas.microsoft.com/office/drawing/2014/main" id="{ECAF4352-4FB2-49DF-B08B-0CB70D38DDE8}"/>
              </a:ext>
            </a:extLst>
          </p:cNvPr>
          <p:cNvSpPr txBox="1"/>
          <p:nvPr/>
        </p:nvSpPr>
        <p:spPr bwMode="auto">
          <a:xfrm>
            <a:off x="4422088"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THP (n = 107)</a:t>
            </a:r>
          </a:p>
        </p:txBody>
      </p:sp>
      <p:sp>
        <p:nvSpPr>
          <p:cNvPr id="42" name="TextBox 41">
            <a:extLst>
              <a:ext uri="{FF2B5EF4-FFF2-40B4-BE49-F238E27FC236}">
                <a16:creationId xmlns:a16="http://schemas.microsoft.com/office/drawing/2014/main" id="{DB696B98-5D7B-4AA6-8925-20D1B059255E}"/>
              </a:ext>
            </a:extLst>
          </p:cNvPr>
          <p:cNvSpPr txBox="1"/>
          <p:nvPr/>
        </p:nvSpPr>
        <p:spPr bwMode="auto">
          <a:xfrm>
            <a:off x="6084324"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HP (n = 107)</a:t>
            </a:r>
          </a:p>
        </p:txBody>
      </p:sp>
      <p:sp>
        <p:nvSpPr>
          <p:cNvPr id="43" name="TextBox 42">
            <a:extLst>
              <a:ext uri="{FF2B5EF4-FFF2-40B4-BE49-F238E27FC236}">
                <a16:creationId xmlns:a16="http://schemas.microsoft.com/office/drawing/2014/main" id="{B845EF40-02B3-4B85-9269-063A62BFEF80}"/>
              </a:ext>
            </a:extLst>
          </p:cNvPr>
          <p:cNvSpPr txBox="1"/>
          <p:nvPr/>
        </p:nvSpPr>
        <p:spPr bwMode="auto">
          <a:xfrm>
            <a:off x="7746094" y="5488261"/>
            <a:ext cx="16627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TP (n = 96)</a:t>
            </a:r>
          </a:p>
        </p:txBody>
      </p:sp>
      <p:sp>
        <p:nvSpPr>
          <p:cNvPr id="44" name="TextBox 43">
            <a:extLst>
              <a:ext uri="{FF2B5EF4-FFF2-40B4-BE49-F238E27FC236}">
                <a16:creationId xmlns:a16="http://schemas.microsoft.com/office/drawing/2014/main" id="{C0171CF5-6D82-40BA-B279-01B54236311E}"/>
              </a:ext>
            </a:extLst>
          </p:cNvPr>
          <p:cNvSpPr txBox="1"/>
          <p:nvPr/>
        </p:nvSpPr>
        <p:spPr bwMode="auto">
          <a:xfrm>
            <a:off x="3153844" y="4104187"/>
            <a:ext cx="867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29.0</a:t>
            </a:r>
          </a:p>
        </p:txBody>
      </p:sp>
      <p:sp>
        <p:nvSpPr>
          <p:cNvPr id="45" name="TextBox 44">
            <a:extLst>
              <a:ext uri="{FF2B5EF4-FFF2-40B4-BE49-F238E27FC236}">
                <a16:creationId xmlns:a16="http://schemas.microsoft.com/office/drawing/2014/main" id="{17449942-9A0B-49A5-B189-C61B13B96B28}"/>
              </a:ext>
            </a:extLst>
          </p:cNvPr>
          <p:cNvSpPr txBox="1"/>
          <p:nvPr/>
        </p:nvSpPr>
        <p:spPr bwMode="auto">
          <a:xfrm>
            <a:off x="4746957" y="3500044"/>
            <a:ext cx="1012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45.8*</a:t>
            </a:r>
          </a:p>
        </p:txBody>
      </p:sp>
      <p:sp>
        <p:nvSpPr>
          <p:cNvPr id="46" name="TextBox 45">
            <a:extLst>
              <a:ext uri="{FF2B5EF4-FFF2-40B4-BE49-F238E27FC236}">
                <a16:creationId xmlns:a16="http://schemas.microsoft.com/office/drawing/2014/main" id="{F8CF781F-B0D8-45E2-B38C-A5723355E347}"/>
              </a:ext>
            </a:extLst>
          </p:cNvPr>
          <p:cNvSpPr txBox="1"/>
          <p:nvPr/>
        </p:nvSpPr>
        <p:spPr bwMode="auto">
          <a:xfrm>
            <a:off x="6409193" y="4505933"/>
            <a:ext cx="1012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cs typeface="Calibri" panose="020F0502020204030204" pitchFamily="34" charset="0"/>
              </a:rPr>
              <a:t>16.8</a:t>
            </a:r>
            <a:r>
              <a:rPr lang="en-US" baseline="30000" dirty="0">
                <a:solidFill>
                  <a:schemeClr val="bg1"/>
                </a:solidFill>
                <a:latin typeface="Calibri" panose="020F0502020204030204" pitchFamily="34" charset="0"/>
                <a:cs typeface="Calibri" panose="020F0502020204030204" pitchFamily="34" charset="0"/>
              </a:rPr>
              <a:t>†</a:t>
            </a:r>
          </a:p>
        </p:txBody>
      </p:sp>
      <p:sp>
        <p:nvSpPr>
          <p:cNvPr id="47" name="TextBox 46">
            <a:extLst>
              <a:ext uri="{FF2B5EF4-FFF2-40B4-BE49-F238E27FC236}">
                <a16:creationId xmlns:a16="http://schemas.microsoft.com/office/drawing/2014/main" id="{04587730-F1AD-4C98-A9C0-4661819BE9B5}"/>
              </a:ext>
            </a:extLst>
          </p:cNvPr>
          <p:cNvSpPr txBox="1"/>
          <p:nvPr/>
        </p:nvSpPr>
        <p:spPr bwMode="auto">
          <a:xfrm>
            <a:off x="7834853" y="4229352"/>
            <a:ext cx="1485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cs typeface="Calibri" panose="020F0502020204030204" pitchFamily="34" charset="0"/>
              </a:rPr>
              <a:t>24.0</a:t>
            </a:r>
            <a:r>
              <a:rPr lang="en-US" baseline="30000" dirty="0">
                <a:solidFill>
                  <a:schemeClr val="bg1"/>
                </a:solidFill>
              </a:rPr>
              <a:t>‡</a:t>
            </a:r>
          </a:p>
        </p:txBody>
      </p:sp>
      <p:sp>
        <p:nvSpPr>
          <p:cNvPr id="13" name="Rectangle 12">
            <a:extLst>
              <a:ext uri="{FF2B5EF4-FFF2-40B4-BE49-F238E27FC236}">
                <a16:creationId xmlns:a16="http://schemas.microsoft.com/office/drawing/2014/main" id="{F249839C-A49E-4150-806F-3A86BBBBD8FE}"/>
              </a:ext>
            </a:extLst>
          </p:cNvPr>
          <p:cNvSpPr/>
          <p:nvPr/>
        </p:nvSpPr>
        <p:spPr bwMode="auto">
          <a:xfrm>
            <a:off x="2856319" y="4485548"/>
            <a:ext cx="1463040" cy="9501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848AB017-56DD-436F-96E3-3D323DF14F62}"/>
              </a:ext>
            </a:extLst>
          </p:cNvPr>
          <p:cNvSpPr/>
          <p:nvPr/>
        </p:nvSpPr>
        <p:spPr bwMode="auto">
          <a:xfrm>
            <a:off x="4521936" y="3881190"/>
            <a:ext cx="1463040" cy="15545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6247B06A-BB7B-4D6A-B6C3-3C11FA31C126}"/>
              </a:ext>
            </a:extLst>
          </p:cNvPr>
          <p:cNvSpPr/>
          <p:nvPr/>
        </p:nvSpPr>
        <p:spPr bwMode="auto">
          <a:xfrm>
            <a:off x="6184172" y="4885728"/>
            <a:ext cx="1463040" cy="5499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F6AA02E6-5576-4379-94C8-883B81784EBC}"/>
              </a:ext>
            </a:extLst>
          </p:cNvPr>
          <p:cNvSpPr/>
          <p:nvPr/>
        </p:nvSpPr>
        <p:spPr bwMode="auto">
          <a:xfrm>
            <a:off x="7845942" y="4596754"/>
            <a:ext cx="1463040" cy="83895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2C260330-C505-4598-8890-DA302368FC59}"/>
              </a:ext>
            </a:extLst>
          </p:cNvPr>
          <p:cNvCxnSpPr/>
          <p:nvPr/>
        </p:nvCxnSpPr>
        <p:spPr bwMode="auto">
          <a:xfrm flipV="1">
            <a:off x="2765096" y="2039374"/>
            <a:ext cx="0" cy="3398807"/>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C594C613-7C17-4CBE-AA2D-94E1287C3F5B}"/>
              </a:ext>
            </a:extLst>
          </p:cNvPr>
          <p:cNvCxnSpPr>
            <a:cxnSpLocks/>
          </p:cNvCxnSpPr>
          <p:nvPr/>
        </p:nvCxnSpPr>
        <p:spPr bwMode="auto">
          <a:xfrm>
            <a:off x="2756471" y="5429554"/>
            <a:ext cx="665959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7306BAB-D98B-4B02-BB0C-32B260CC4BE6}"/>
              </a:ext>
            </a:extLst>
          </p:cNvPr>
          <p:cNvCxnSpPr>
            <a:cxnSpLocks/>
          </p:cNvCxnSpPr>
          <p:nvPr/>
        </p:nvCxnSpPr>
        <p:spPr bwMode="auto">
          <a:xfrm flipH="1">
            <a:off x="2704711" y="54295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3CB1734-5C57-4CFB-9A01-1C09EF68FAEB}"/>
              </a:ext>
            </a:extLst>
          </p:cNvPr>
          <p:cNvCxnSpPr>
            <a:cxnSpLocks/>
          </p:cNvCxnSpPr>
          <p:nvPr/>
        </p:nvCxnSpPr>
        <p:spPr bwMode="auto">
          <a:xfrm>
            <a:off x="2765096"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05FD96-E656-4219-AB5B-DDA2EBA4517C}"/>
              </a:ext>
            </a:extLst>
          </p:cNvPr>
          <p:cNvCxnSpPr>
            <a:cxnSpLocks/>
          </p:cNvCxnSpPr>
          <p:nvPr/>
        </p:nvCxnSpPr>
        <p:spPr bwMode="auto">
          <a:xfrm>
            <a:off x="4427838"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22568DF-1BD1-4BF9-B96C-5F3804F3F791}"/>
              </a:ext>
            </a:extLst>
          </p:cNvPr>
          <p:cNvCxnSpPr>
            <a:cxnSpLocks/>
          </p:cNvCxnSpPr>
          <p:nvPr/>
        </p:nvCxnSpPr>
        <p:spPr bwMode="auto">
          <a:xfrm>
            <a:off x="6090580"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5579A65-8DED-4960-AEA9-31BBECF1C847}"/>
              </a:ext>
            </a:extLst>
          </p:cNvPr>
          <p:cNvCxnSpPr>
            <a:cxnSpLocks/>
          </p:cNvCxnSpPr>
          <p:nvPr/>
        </p:nvCxnSpPr>
        <p:spPr bwMode="auto">
          <a:xfrm>
            <a:off x="7753322" y="54295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A628718-C2D4-423B-B2D1-E9F2EAFCC9C0}"/>
              </a:ext>
            </a:extLst>
          </p:cNvPr>
          <p:cNvCxnSpPr>
            <a:cxnSpLocks/>
          </p:cNvCxnSpPr>
          <p:nvPr/>
        </p:nvCxnSpPr>
        <p:spPr bwMode="auto">
          <a:xfrm>
            <a:off x="9416063" y="5429554"/>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5081567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r>
              <a:rPr lang="en-US" dirty="0"/>
              <a:t>TRYPHAENA: pCR (ypT0/is) by ER/PgR Status</a:t>
            </a:r>
          </a:p>
        </p:txBody>
      </p:sp>
      <p:sp>
        <p:nvSpPr>
          <p:cNvPr id="25" name="Text Box 11">
            <a:extLst>
              <a:ext uri="{FF2B5EF4-FFF2-40B4-BE49-F238E27FC236}">
                <a16:creationId xmlns:a16="http://schemas.microsoft.com/office/drawing/2014/main" id="{F9E881D0-D12C-4277-9C6E-1ADA6B81AB2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it-IT" altLang="en-US" sz="1200" b="0" dirty="0">
                <a:solidFill>
                  <a:schemeClr val="bg2"/>
                </a:solidFill>
                <a:latin typeface="Calibri" panose="020F0502020204030204" pitchFamily="34" charset="0"/>
              </a:rPr>
              <a:t>Schneeweiss. Ann Oncol. 2013;24:2278. </a:t>
            </a:r>
          </a:p>
        </p:txBody>
      </p:sp>
      <p:grpSp>
        <p:nvGrpSpPr>
          <p:cNvPr id="26" name="Group 7">
            <a:extLst>
              <a:ext uri="{FF2B5EF4-FFF2-40B4-BE49-F238E27FC236}">
                <a16:creationId xmlns:a16="http://schemas.microsoft.com/office/drawing/2014/main" id="{966AC8B8-DBB2-4D83-9D07-7A0672F2299E}"/>
              </a:ext>
            </a:extLst>
          </p:cNvPr>
          <p:cNvGrpSpPr>
            <a:grpSpLocks/>
          </p:cNvGrpSpPr>
          <p:nvPr/>
        </p:nvGrpSpPr>
        <p:grpSpPr bwMode="auto">
          <a:xfrm>
            <a:off x="9389569" y="6216652"/>
            <a:ext cx="2488502" cy="447822"/>
            <a:chOff x="9527309" y="3551529"/>
            <a:chExt cx="2488502" cy="448324"/>
          </a:xfrm>
        </p:grpSpPr>
        <p:pic>
          <p:nvPicPr>
            <p:cNvPr id="27" name="Picture 9">
              <a:extLst>
                <a:ext uri="{FF2B5EF4-FFF2-40B4-BE49-F238E27FC236}">
                  <a16:creationId xmlns:a16="http://schemas.microsoft.com/office/drawing/2014/main" id="{170474CB-1DEA-412E-96C1-6CA1C86AE7D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9" name="Rectangle 8">
              <a:extLst>
                <a:ext uri="{FF2B5EF4-FFF2-40B4-BE49-F238E27FC236}">
                  <a16:creationId xmlns:a16="http://schemas.microsoft.com/office/drawing/2014/main" id="{4108C0CB-1F5E-4924-A48E-2E7247DBA38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Box 6">
            <a:extLst>
              <a:ext uri="{FF2B5EF4-FFF2-40B4-BE49-F238E27FC236}">
                <a16:creationId xmlns:a16="http://schemas.microsoft.com/office/drawing/2014/main" id="{CCDF36DF-2EE4-4B27-AA4B-2B7CA7E2DBC8}"/>
              </a:ext>
            </a:extLst>
          </p:cNvPr>
          <p:cNvSpPr txBox="1"/>
          <p:nvPr/>
        </p:nvSpPr>
        <p:spPr bwMode="auto">
          <a:xfrm>
            <a:off x="2587994" y="5996645"/>
            <a:ext cx="2438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FEC + HP x 3</a:t>
            </a:r>
            <a:r>
              <a:rPr lang="en-US" dirty="0">
                <a:solidFill>
                  <a:schemeClr val="bg1"/>
                </a:solidFill>
                <a:latin typeface="+mj-lt"/>
              </a:rPr>
              <a:t>→</a:t>
            </a:r>
            <a:r>
              <a:rPr lang="en-US" dirty="0">
                <a:solidFill>
                  <a:schemeClr val="bg1"/>
                </a:solidFill>
                <a:latin typeface="Calibri" panose="020F0502020204030204" pitchFamily="34" charset="0"/>
              </a:rPr>
              <a:t>THP x 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73)</a:t>
            </a:r>
          </a:p>
        </p:txBody>
      </p:sp>
      <p:sp>
        <p:nvSpPr>
          <p:cNvPr id="39" name="TextBox 38">
            <a:extLst>
              <a:ext uri="{FF2B5EF4-FFF2-40B4-BE49-F238E27FC236}">
                <a16:creationId xmlns:a16="http://schemas.microsoft.com/office/drawing/2014/main" id="{8332241F-C799-4739-95A7-950FE7B973A4}"/>
              </a:ext>
            </a:extLst>
          </p:cNvPr>
          <p:cNvSpPr txBox="1"/>
          <p:nvPr/>
        </p:nvSpPr>
        <p:spPr bwMode="auto">
          <a:xfrm rot="16200000">
            <a:off x="-136531" y="3683246"/>
            <a:ext cx="415137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pCR ± 95% CI (%)</a:t>
            </a:r>
          </a:p>
        </p:txBody>
      </p:sp>
      <p:cxnSp>
        <p:nvCxnSpPr>
          <p:cNvPr id="4" name="Straight Connector 3">
            <a:extLst>
              <a:ext uri="{FF2B5EF4-FFF2-40B4-BE49-F238E27FC236}">
                <a16:creationId xmlns:a16="http://schemas.microsoft.com/office/drawing/2014/main" id="{BDA728BF-F14D-4E04-9BDB-5E2B833373F4}"/>
              </a:ext>
            </a:extLst>
          </p:cNvPr>
          <p:cNvCxnSpPr>
            <a:cxnSpLocks/>
          </p:cNvCxnSpPr>
          <p:nvPr/>
        </p:nvCxnSpPr>
        <p:spPr bwMode="auto">
          <a:xfrm>
            <a:off x="2615184" y="5959499"/>
            <a:ext cx="71506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B627E6D-0B2D-4757-BE7B-BC92ECAF44CC}"/>
              </a:ext>
            </a:extLst>
          </p:cNvPr>
          <p:cNvCxnSpPr/>
          <p:nvPr/>
        </p:nvCxnSpPr>
        <p:spPr bwMode="auto">
          <a:xfrm flipV="1">
            <a:off x="2624328" y="1792224"/>
            <a:ext cx="0" cy="4185563"/>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936C539-E77F-4CF3-B28A-45C10A7A5E7A}"/>
              </a:ext>
            </a:extLst>
          </p:cNvPr>
          <p:cNvCxnSpPr>
            <a:cxnSpLocks/>
          </p:cNvCxnSpPr>
          <p:nvPr/>
        </p:nvCxnSpPr>
        <p:spPr bwMode="auto">
          <a:xfrm flipH="1">
            <a:off x="2560320" y="1792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844C4B7-09F6-4DA3-A2F5-1F84D3145825}"/>
              </a:ext>
            </a:extLst>
          </p:cNvPr>
          <p:cNvCxnSpPr>
            <a:cxnSpLocks/>
          </p:cNvCxnSpPr>
          <p:nvPr/>
        </p:nvCxnSpPr>
        <p:spPr bwMode="auto">
          <a:xfrm flipH="1">
            <a:off x="2560320" y="26256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21ED306-F033-45C3-A722-110E6471B3D6}"/>
              </a:ext>
            </a:extLst>
          </p:cNvPr>
          <p:cNvCxnSpPr>
            <a:cxnSpLocks/>
          </p:cNvCxnSpPr>
          <p:nvPr/>
        </p:nvCxnSpPr>
        <p:spPr bwMode="auto">
          <a:xfrm flipH="1">
            <a:off x="2560320" y="34591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F0CEED-DE61-425A-BB4B-5F8D511C10D4}"/>
              </a:ext>
            </a:extLst>
          </p:cNvPr>
          <p:cNvCxnSpPr>
            <a:cxnSpLocks/>
          </p:cNvCxnSpPr>
          <p:nvPr/>
        </p:nvCxnSpPr>
        <p:spPr bwMode="auto">
          <a:xfrm flipH="1">
            <a:off x="2560320" y="42925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B2BF929-DE53-4ED3-B2BB-A4483E9063E1}"/>
              </a:ext>
            </a:extLst>
          </p:cNvPr>
          <p:cNvCxnSpPr>
            <a:cxnSpLocks/>
          </p:cNvCxnSpPr>
          <p:nvPr/>
        </p:nvCxnSpPr>
        <p:spPr bwMode="auto">
          <a:xfrm flipH="1">
            <a:off x="2560320" y="51260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DF298F4-8ACE-4E98-937A-7D9D3C02970B}"/>
              </a:ext>
            </a:extLst>
          </p:cNvPr>
          <p:cNvCxnSpPr>
            <a:cxnSpLocks/>
          </p:cNvCxnSpPr>
          <p:nvPr/>
        </p:nvCxnSpPr>
        <p:spPr bwMode="auto">
          <a:xfrm flipH="1">
            <a:off x="2560320" y="59594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44B039D-2E01-4266-ABB8-C7449E8C5FC0}"/>
              </a:ext>
            </a:extLst>
          </p:cNvPr>
          <p:cNvCxnSpPr>
            <a:cxnSpLocks/>
          </p:cNvCxnSpPr>
          <p:nvPr/>
        </p:nvCxnSpPr>
        <p:spPr bwMode="auto">
          <a:xfrm>
            <a:off x="2624328"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A189AAF-163B-4BF7-A333-3366EEB8CC0A}"/>
              </a:ext>
            </a:extLst>
          </p:cNvPr>
          <p:cNvCxnSpPr>
            <a:cxnSpLocks/>
          </p:cNvCxnSpPr>
          <p:nvPr/>
        </p:nvCxnSpPr>
        <p:spPr bwMode="auto">
          <a:xfrm>
            <a:off x="4998720"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6ACFE0E-7114-412E-A1F0-4F03DC340E22}"/>
              </a:ext>
            </a:extLst>
          </p:cNvPr>
          <p:cNvCxnSpPr>
            <a:cxnSpLocks/>
          </p:cNvCxnSpPr>
          <p:nvPr/>
        </p:nvCxnSpPr>
        <p:spPr bwMode="auto">
          <a:xfrm>
            <a:off x="7373112" y="59594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ECE1019-4269-4017-A897-46373716E6F0}"/>
              </a:ext>
            </a:extLst>
          </p:cNvPr>
          <p:cNvCxnSpPr>
            <a:cxnSpLocks/>
          </p:cNvCxnSpPr>
          <p:nvPr/>
        </p:nvCxnSpPr>
        <p:spPr bwMode="auto">
          <a:xfrm>
            <a:off x="9756648" y="5959499"/>
            <a:ext cx="0" cy="64008"/>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9595B361-8C19-4B41-A210-C429ACC23E4F}"/>
              </a:ext>
            </a:extLst>
          </p:cNvPr>
          <p:cNvSpPr txBox="1"/>
          <p:nvPr/>
        </p:nvSpPr>
        <p:spPr bwMode="auto">
          <a:xfrm>
            <a:off x="4998720" y="5996645"/>
            <a:ext cx="2374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FEC x 3</a:t>
            </a:r>
            <a:r>
              <a:rPr lang="en-US" dirty="0">
                <a:solidFill>
                  <a:schemeClr val="bg1"/>
                </a:solidFill>
                <a:latin typeface="+mj-lt"/>
              </a:rPr>
              <a:t>→</a:t>
            </a:r>
            <a:r>
              <a:rPr lang="en-US" dirty="0">
                <a:solidFill>
                  <a:schemeClr val="bg1"/>
                </a:solidFill>
                <a:latin typeface="Calibri" panose="020F0502020204030204" pitchFamily="34" charset="0"/>
              </a:rPr>
              <a:t>THP x 3</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75)</a:t>
            </a:r>
          </a:p>
        </p:txBody>
      </p:sp>
      <p:sp>
        <p:nvSpPr>
          <p:cNvPr id="53" name="TextBox 52">
            <a:extLst>
              <a:ext uri="{FF2B5EF4-FFF2-40B4-BE49-F238E27FC236}">
                <a16:creationId xmlns:a16="http://schemas.microsoft.com/office/drawing/2014/main" id="{BC32170F-A3FE-424F-8A69-8FFD21F20BD8}"/>
              </a:ext>
            </a:extLst>
          </p:cNvPr>
          <p:cNvSpPr txBox="1"/>
          <p:nvPr/>
        </p:nvSpPr>
        <p:spPr bwMode="auto">
          <a:xfrm>
            <a:off x="7394615" y="5996645"/>
            <a:ext cx="2374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TCHP x 6</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77)</a:t>
            </a:r>
          </a:p>
        </p:txBody>
      </p:sp>
      <p:sp>
        <p:nvSpPr>
          <p:cNvPr id="14" name="TextBox 13">
            <a:extLst>
              <a:ext uri="{FF2B5EF4-FFF2-40B4-BE49-F238E27FC236}">
                <a16:creationId xmlns:a16="http://schemas.microsoft.com/office/drawing/2014/main" id="{9CB94470-5AB4-4C49-8EDF-27EAA26E10A2}"/>
              </a:ext>
            </a:extLst>
          </p:cNvPr>
          <p:cNvSpPr txBox="1"/>
          <p:nvPr/>
        </p:nvSpPr>
        <p:spPr bwMode="auto">
          <a:xfrm>
            <a:off x="1822402" y="1620282"/>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93931B48-7B17-40A8-80EE-8141C9C0FCEF}"/>
              </a:ext>
            </a:extLst>
          </p:cNvPr>
          <p:cNvSpPr txBox="1"/>
          <p:nvPr/>
        </p:nvSpPr>
        <p:spPr bwMode="auto">
          <a:xfrm>
            <a:off x="1822402" y="2454010"/>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05E62367-9F8A-4ED3-AABE-8CAD74CAEBBF}"/>
              </a:ext>
            </a:extLst>
          </p:cNvPr>
          <p:cNvSpPr txBox="1"/>
          <p:nvPr/>
        </p:nvSpPr>
        <p:spPr bwMode="auto">
          <a:xfrm>
            <a:off x="1822402" y="3287738"/>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39316618-9771-4E93-99BE-E2136CAE8882}"/>
              </a:ext>
            </a:extLst>
          </p:cNvPr>
          <p:cNvSpPr txBox="1"/>
          <p:nvPr/>
        </p:nvSpPr>
        <p:spPr bwMode="auto">
          <a:xfrm>
            <a:off x="1822402" y="4121466"/>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67383B95-7BC7-4ACF-BED6-9492716F5F74}"/>
              </a:ext>
            </a:extLst>
          </p:cNvPr>
          <p:cNvSpPr txBox="1"/>
          <p:nvPr/>
        </p:nvSpPr>
        <p:spPr bwMode="auto">
          <a:xfrm>
            <a:off x="1822402" y="4955194"/>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DBD0445B-84DC-49B5-9E17-AF473640A618}"/>
              </a:ext>
            </a:extLst>
          </p:cNvPr>
          <p:cNvSpPr txBox="1"/>
          <p:nvPr/>
        </p:nvSpPr>
        <p:spPr bwMode="auto">
          <a:xfrm>
            <a:off x="1822402" y="5788923"/>
            <a:ext cx="763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14C68AAC-6CB8-4132-B437-06AA831185C9}"/>
              </a:ext>
            </a:extLst>
          </p:cNvPr>
          <p:cNvSpPr txBox="1"/>
          <p:nvPr/>
        </p:nvSpPr>
        <p:spPr bwMode="auto">
          <a:xfrm>
            <a:off x="4352732" y="1341384"/>
            <a:ext cx="37930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b="0" dirty="0">
                <a:solidFill>
                  <a:schemeClr val="bg1"/>
                </a:solidFill>
                <a:latin typeface="Calibri" panose="020F0502020204030204" pitchFamily="34" charset="0"/>
              </a:rPr>
              <a:t>ypT0/is and ER and PgR negative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ypT0/is and ER and/or PgR positive</a:t>
            </a:r>
          </a:p>
        </p:txBody>
      </p:sp>
      <p:sp>
        <p:nvSpPr>
          <p:cNvPr id="15" name="Rectangle 14">
            <a:extLst>
              <a:ext uri="{FF2B5EF4-FFF2-40B4-BE49-F238E27FC236}">
                <a16:creationId xmlns:a16="http://schemas.microsoft.com/office/drawing/2014/main" id="{99AD2AA6-B4FC-443F-915E-36B3A79D1A6D}"/>
              </a:ext>
            </a:extLst>
          </p:cNvPr>
          <p:cNvSpPr/>
          <p:nvPr/>
        </p:nvSpPr>
        <p:spPr bwMode="auto">
          <a:xfrm>
            <a:off x="4165988" y="1701286"/>
            <a:ext cx="182823" cy="182823"/>
          </a:xfrm>
          <a:prstGeom prst="rect">
            <a:avLst/>
          </a:prstGeom>
          <a:pattFill prst="wdDnDiag">
            <a:fgClr>
              <a:schemeClr val="bg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CFE1FC2B-A617-4F5C-8D8A-6733EA5AC79A}"/>
              </a:ext>
            </a:extLst>
          </p:cNvPr>
          <p:cNvSpPr/>
          <p:nvPr/>
        </p:nvSpPr>
        <p:spPr bwMode="auto">
          <a:xfrm>
            <a:off x="4165988" y="1446301"/>
            <a:ext cx="182823" cy="182823"/>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2227" name="Group 52226">
            <a:extLst>
              <a:ext uri="{FF2B5EF4-FFF2-40B4-BE49-F238E27FC236}">
                <a16:creationId xmlns:a16="http://schemas.microsoft.com/office/drawing/2014/main" id="{72358F35-6A2D-45C5-9A15-893DF63AE953}"/>
              </a:ext>
            </a:extLst>
          </p:cNvPr>
          <p:cNvGrpSpPr/>
          <p:nvPr/>
        </p:nvGrpSpPr>
        <p:grpSpPr>
          <a:xfrm>
            <a:off x="3790687" y="3029371"/>
            <a:ext cx="646677" cy="2919501"/>
            <a:chOff x="3160266" y="3029371"/>
            <a:chExt cx="646677" cy="2919501"/>
          </a:xfrm>
        </p:grpSpPr>
        <p:sp>
          <p:nvSpPr>
            <p:cNvPr id="61" name="Rectangle 60">
              <a:extLst>
                <a:ext uri="{FF2B5EF4-FFF2-40B4-BE49-F238E27FC236}">
                  <a16:creationId xmlns:a16="http://schemas.microsoft.com/office/drawing/2014/main" id="{936A6A74-6477-407A-9F18-72238FED0AED}"/>
                </a:ext>
              </a:extLst>
            </p:cNvPr>
            <p:cNvSpPr/>
            <p:nvPr/>
          </p:nvSpPr>
          <p:spPr bwMode="auto">
            <a:xfrm>
              <a:off x="3160266" y="4043355"/>
              <a:ext cx="646677" cy="1905517"/>
            </a:xfrm>
            <a:prstGeom prst="rect">
              <a:avLst/>
            </a:prstGeom>
            <a:pattFill prst="wdDnDiag">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TextBox 40">
              <a:extLst>
                <a:ext uri="{FF2B5EF4-FFF2-40B4-BE49-F238E27FC236}">
                  <a16:creationId xmlns:a16="http://schemas.microsoft.com/office/drawing/2014/main" id="{2B2A51A3-65FC-40C8-B384-07127957FD4B}"/>
                </a:ext>
              </a:extLst>
            </p:cNvPr>
            <p:cNvSpPr txBox="1"/>
            <p:nvPr/>
          </p:nvSpPr>
          <p:spPr bwMode="auto">
            <a:xfrm>
              <a:off x="3216008" y="3029371"/>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46.2</a:t>
              </a:r>
            </a:p>
          </p:txBody>
        </p:sp>
        <p:grpSp>
          <p:nvGrpSpPr>
            <p:cNvPr id="21" name="Group 20">
              <a:extLst>
                <a:ext uri="{FF2B5EF4-FFF2-40B4-BE49-F238E27FC236}">
                  <a16:creationId xmlns:a16="http://schemas.microsoft.com/office/drawing/2014/main" id="{0CEA10DC-2063-4A67-A6DB-EE1EE62C4462}"/>
                </a:ext>
              </a:extLst>
            </p:cNvPr>
            <p:cNvGrpSpPr/>
            <p:nvPr/>
          </p:nvGrpSpPr>
          <p:grpSpPr>
            <a:xfrm>
              <a:off x="3384426" y="3337560"/>
              <a:ext cx="137160" cy="1362456"/>
              <a:chOff x="3300984" y="3364992"/>
              <a:chExt cx="137160" cy="1362456"/>
            </a:xfrm>
          </p:grpSpPr>
          <p:cxnSp>
            <p:nvCxnSpPr>
              <p:cNvPr id="18" name="Straight Connector 17">
                <a:extLst>
                  <a:ext uri="{FF2B5EF4-FFF2-40B4-BE49-F238E27FC236}">
                    <a16:creationId xmlns:a16="http://schemas.microsoft.com/office/drawing/2014/main" id="{9637CFA3-C6CD-4BC5-95AC-9F3762C5CDCC}"/>
                  </a:ext>
                </a:extLst>
              </p:cNvPr>
              <p:cNvCxnSpPr>
                <a:cxnSpLocks/>
              </p:cNvCxnSpPr>
              <p:nvPr/>
            </p:nvCxnSpPr>
            <p:spPr bwMode="auto">
              <a:xfrm>
                <a:off x="3369564" y="3372853"/>
                <a:ext cx="0" cy="1354595"/>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D81691A-5D3D-470A-A9C5-AE8AA05114DC}"/>
                  </a:ext>
                </a:extLst>
              </p:cNvPr>
              <p:cNvCxnSpPr>
                <a:cxnSpLocks/>
              </p:cNvCxnSpPr>
              <p:nvPr/>
            </p:nvCxnSpPr>
            <p:spPr bwMode="auto">
              <a:xfrm>
                <a:off x="3300984" y="336499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0B4A92C-6FFE-4F3A-839B-67B6025500BD}"/>
                  </a:ext>
                </a:extLst>
              </p:cNvPr>
              <p:cNvCxnSpPr>
                <a:cxnSpLocks/>
              </p:cNvCxnSpPr>
              <p:nvPr/>
            </p:nvCxnSpPr>
            <p:spPr bwMode="auto">
              <a:xfrm>
                <a:off x="3300984" y="4727448"/>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5" name="Group 52224">
            <a:extLst>
              <a:ext uri="{FF2B5EF4-FFF2-40B4-BE49-F238E27FC236}">
                <a16:creationId xmlns:a16="http://schemas.microsoft.com/office/drawing/2014/main" id="{6E9FDFEB-872B-48CD-A583-53825A3E84CE}"/>
              </a:ext>
            </a:extLst>
          </p:cNvPr>
          <p:cNvGrpSpPr/>
          <p:nvPr/>
        </p:nvGrpSpPr>
        <p:grpSpPr>
          <a:xfrm>
            <a:off x="3138114" y="1811550"/>
            <a:ext cx="646677" cy="4137323"/>
            <a:chOff x="3806630" y="1811550"/>
            <a:chExt cx="646677" cy="4137323"/>
          </a:xfrm>
        </p:grpSpPr>
        <p:sp>
          <p:nvSpPr>
            <p:cNvPr id="62" name="Rectangle 61">
              <a:extLst>
                <a:ext uri="{FF2B5EF4-FFF2-40B4-BE49-F238E27FC236}">
                  <a16:creationId xmlns:a16="http://schemas.microsoft.com/office/drawing/2014/main" id="{D28F882B-D643-45F5-A5BD-4BE6B1396752}"/>
                </a:ext>
              </a:extLst>
            </p:cNvPr>
            <p:cNvSpPr/>
            <p:nvPr/>
          </p:nvSpPr>
          <p:spPr bwMode="auto">
            <a:xfrm>
              <a:off x="3806630" y="2634823"/>
              <a:ext cx="646677" cy="33140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DA6D41FE-B7D7-4D28-855B-46DA25DD331F}"/>
                </a:ext>
              </a:extLst>
            </p:cNvPr>
            <p:cNvSpPr txBox="1"/>
            <p:nvPr/>
          </p:nvSpPr>
          <p:spPr bwMode="auto">
            <a:xfrm>
              <a:off x="3881169" y="1811550"/>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79.4</a:t>
              </a:r>
            </a:p>
          </p:txBody>
        </p:sp>
        <p:grpSp>
          <p:nvGrpSpPr>
            <p:cNvPr id="70" name="Group 69">
              <a:extLst>
                <a:ext uri="{FF2B5EF4-FFF2-40B4-BE49-F238E27FC236}">
                  <a16:creationId xmlns:a16="http://schemas.microsoft.com/office/drawing/2014/main" id="{DBFFADE3-FC48-4D1E-AAD4-B10AF41093F6}"/>
                </a:ext>
              </a:extLst>
            </p:cNvPr>
            <p:cNvGrpSpPr/>
            <p:nvPr/>
          </p:nvGrpSpPr>
          <p:grpSpPr>
            <a:xfrm>
              <a:off x="4076159" y="2136547"/>
              <a:ext cx="137160" cy="1225296"/>
              <a:chOff x="3300984" y="3502152"/>
              <a:chExt cx="137160" cy="1225296"/>
            </a:xfrm>
          </p:grpSpPr>
          <p:cxnSp>
            <p:nvCxnSpPr>
              <p:cNvPr id="71" name="Straight Connector 70">
                <a:extLst>
                  <a:ext uri="{FF2B5EF4-FFF2-40B4-BE49-F238E27FC236}">
                    <a16:creationId xmlns:a16="http://schemas.microsoft.com/office/drawing/2014/main" id="{FCC1D56B-E120-4DD5-B68D-925143CEE8CC}"/>
                  </a:ext>
                </a:extLst>
              </p:cNvPr>
              <p:cNvCxnSpPr>
                <a:cxnSpLocks/>
              </p:cNvCxnSpPr>
              <p:nvPr/>
            </p:nvCxnSpPr>
            <p:spPr bwMode="auto">
              <a:xfrm>
                <a:off x="3369564" y="3502152"/>
                <a:ext cx="0" cy="122529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58CFE8C-0D60-4370-B8BC-3AAAEF892B59}"/>
                  </a:ext>
                </a:extLst>
              </p:cNvPr>
              <p:cNvCxnSpPr>
                <a:cxnSpLocks/>
              </p:cNvCxnSpPr>
              <p:nvPr/>
            </p:nvCxnSpPr>
            <p:spPr bwMode="auto">
              <a:xfrm>
                <a:off x="3300984" y="350215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6C2B882-1E6D-4594-BE28-C6CB186D8174}"/>
                  </a:ext>
                </a:extLst>
              </p:cNvPr>
              <p:cNvCxnSpPr>
                <a:cxnSpLocks/>
              </p:cNvCxnSpPr>
              <p:nvPr/>
            </p:nvCxnSpPr>
            <p:spPr bwMode="auto">
              <a:xfrm>
                <a:off x="3300984" y="4727448"/>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9" name="Group 52228">
            <a:extLst>
              <a:ext uri="{FF2B5EF4-FFF2-40B4-BE49-F238E27FC236}">
                <a16:creationId xmlns:a16="http://schemas.microsoft.com/office/drawing/2014/main" id="{0420B57E-1CFD-4DAB-96CC-CE7E4C695CA9}"/>
              </a:ext>
            </a:extLst>
          </p:cNvPr>
          <p:cNvGrpSpPr/>
          <p:nvPr/>
        </p:nvGrpSpPr>
        <p:grpSpPr>
          <a:xfrm>
            <a:off x="6175379" y="2823545"/>
            <a:ext cx="646677" cy="3120055"/>
            <a:chOff x="5534676" y="2823545"/>
            <a:chExt cx="646677" cy="3120055"/>
          </a:xfrm>
        </p:grpSpPr>
        <p:sp>
          <p:nvSpPr>
            <p:cNvPr id="64" name="Rectangle 63">
              <a:extLst>
                <a:ext uri="{FF2B5EF4-FFF2-40B4-BE49-F238E27FC236}">
                  <a16:creationId xmlns:a16="http://schemas.microsoft.com/office/drawing/2014/main" id="{195D1882-D628-4471-9F58-AD3B55101827}"/>
                </a:ext>
              </a:extLst>
            </p:cNvPr>
            <p:cNvSpPr/>
            <p:nvPr/>
          </p:nvSpPr>
          <p:spPr bwMode="auto">
            <a:xfrm>
              <a:off x="5534676" y="3930667"/>
              <a:ext cx="646677" cy="2012933"/>
            </a:xfrm>
            <a:prstGeom prst="rect">
              <a:avLst/>
            </a:prstGeom>
            <a:pattFill prst="wdDnDiag">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058CF688-F57E-4A90-9C8C-E508E289ED08}"/>
                </a:ext>
              </a:extLst>
            </p:cNvPr>
            <p:cNvSpPr txBox="1"/>
            <p:nvPr/>
          </p:nvSpPr>
          <p:spPr bwMode="auto">
            <a:xfrm>
              <a:off x="5600500" y="2823545"/>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48.6</a:t>
              </a:r>
            </a:p>
          </p:txBody>
        </p:sp>
        <p:grpSp>
          <p:nvGrpSpPr>
            <p:cNvPr id="74" name="Group 73">
              <a:extLst>
                <a:ext uri="{FF2B5EF4-FFF2-40B4-BE49-F238E27FC236}">
                  <a16:creationId xmlns:a16="http://schemas.microsoft.com/office/drawing/2014/main" id="{4C5475DC-CEDC-43B5-B05C-5381BEAACC0E}"/>
                </a:ext>
              </a:extLst>
            </p:cNvPr>
            <p:cNvGrpSpPr/>
            <p:nvPr/>
          </p:nvGrpSpPr>
          <p:grpSpPr>
            <a:xfrm>
              <a:off x="5772750" y="3192211"/>
              <a:ext cx="137160" cy="1463040"/>
              <a:chOff x="3300984" y="3502152"/>
              <a:chExt cx="137160" cy="1463040"/>
            </a:xfrm>
          </p:grpSpPr>
          <p:cxnSp>
            <p:nvCxnSpPr>
              <p:cNvPr id="75" name="Straight Connector 74">
                <a:extLst>
                  <a:ext uri="{FF2B5EF4-FFF2-40B4-BE49-F238E27FC236}">
                    <a16:creationId xmlns:a16="http://schemas.microsoft.com/office/drawing/2014/main" id="{ACB46061-0BBF-4DC9-9E4E-DFAD54DB1094}"/>
                  </a:ext>
                </a:extLst>
              </p:cNvPr>
              <p:cNvCxnSpPr>
                <a:cxnSpLocks/>
              </p:cNvCxnSpPr>
              <p:nvPr/>
            </p:nvCxnSpPr>
            <p:spPr bwMode="auto">
              <a:xfrm>
                <a:off x="3369564" y="3502152"/>
                <a:ext cx="0" cy="146304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85613E-AD0B-4ABD-B96B-6D0F241CE485}"/>
                  </a:ext>
                </a:extLst>
              </p:cNvPr>
              <p:cNvCxnSpPr>
                <a:cxnSpLocks/>
              </p:cNvCxnSpPr>
              <p:nvPr/>
            </p:nvCxnSpPr>
            <p:spPr bwMode="auto">
              <a:xfrm>
                <a:off x="3300984" y="3502152"/>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8B9AA7D-E790-46AF-8574-941BF529D94F}"/>
                  </a:ext>
                </a:extLst>
              </p:cNvPr>
              <p:cNvCxnSpPr>
                <a:cxnSpLocks/>
              </p:cNvCxnSpPr>
              <p:nvPr/>
            </p:nvCxnSpPr>
            <p:spPr bwMode="auto">
              <a:xfrm>
                <a:off x="3300984" y="4965192"/>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28" name="Group 52227">
            <a:extLst>
              <a:ext uri="{FF2B5EF4-FFF2-40B4-BE49-F238E27FC236}">
                <a16:creationId xmlns:a16="http://schemas.microsoft.com/office/drawing/2014/main" id="{361E617A-E5A3-476D-9A04-3FD55BE321F2}"/>
              </a:ext>
            </a:extLst>
          </p:cNvPr>
          <p:cNvGrpSpPr/>
          <p:nvPr/>
        </p:nvGrpSpPr>
        <p:grpSpPr>
          <a:xfrm>
            <a:off x="5522728" y="2305944"/>
            <a:ext cx="646677" cy="3642928"/>
            <a:chOff x="6181040" y="2305944"/>
            <a:chExt cx="646677" cy="3642928"/>
          </a:xfrm>
        </p:grpSpPr>
        <p:sp>
          <p:nvSpPr>
            <p:cNvPr id="65" name="Rectangle 64">
              <a:extLst>
                <a:ext uri="{FF2B5EF4-FFF2-40B4-BE49-F238E27FC236}">
                  <a16:creationId xmlns:a16="http://schemas.microsoft.com/office/drawing/2014/main" id="{B0CD13E6-8F90-4658-87B1-F4042485C970}"/>
                </a:ext>
              </a:extLst>
            </p:cNvPr>
            <p:cNvSpPr/>
            <p:nvPr/>
          </p:nvSpPr>
          <p:spPr bwMode="auto">
            <a:xfrm>
              <a:off x="6181040" y="3240947"/>
              <a:ext cx="646677" cy="27079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0274108C-DCFA-4F35-A1B1-B5A7C9C874A4}"/>
                </a:ext>
              </a:extLst>
            </p:cNvPr>
            <p:cNvSpPr txBox="1"/>
            <p:nvPr/>
          </p:nvSpPr>
          <p:spPr bwMode="auto">
            <a:xfrm>
              <a:off x="6241204" y="2305944"/>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65.0</a:t>
              </a:r>
            </a:p>
          </p:txBody>
        </p:sp>
        <p:grpSp>
          <p:nvGrpSpPr>
            <p:cNvPr id="78" name="Group 77">
              <a:extLst>
                <a:ext uri="{FF2B5EF4-FFF2-40B4-BE49-F238E27FC236}">
                  <a16:creationId xmlns:a16="http://schemas.microsoft.com/office/drawing/2014/main" id="{471CDC0E-229D-48A3-BEE8-FE2AA0799B79}"/>
                </a:ext>
              </a:extLst>
            </p:cNvPr>
            <p:cNvGrpSpPr/>
            <p:nvPr/>
          </p:nvGrpSpPr>
          <p:grpSpPr>
            <a:xfrm>
              <a:off x="6429639" y="2625679"/>
              <a:ext cx="137160" cy="1314606"/>
              <a:chOff x="3300984" y="3650586"/>
              <a:chExt cx="137160" cy="1314606"/>
            </a:xfrm>
          </p:grpSpPr>
          <p:cxnSp>
            <p:nvCxnSpPr>
              <p:cNvPr id="79" name="Straight Connector 78">
                <a:extLst>
                  <a:ext uri="{FF2B5EF4-FFF2-40B4-BE49-F238E27FC236}">
                    <a16:creationId xmlns:a16="http://schemas.microsoft.com/office/drawing/2014/main" id="{6C339B40-A1E7-4D5E-809B-0E4F3490D648}"/>
                  </a:ext>
                </a:extLst>
              </p:cNvPr>
              <p:cNvCxnSpPr>
                <a:cxnSpLocks/>
              </p:cNvCxnSpPr>
              <p:nvPr/>
            </p:nvCxnSpPr>
            <p:spPr bwMode="auto">
              <a:xfrm>
                <a:off x="3369564" y="3650586"/>
                <a:ext cx="0" cy="131460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119F710-45C4-46AE-88A0-719C10BE477A}"/>
                  </a:ext>
                </a:extLst>
              </p:cNvPr>
              <p:cNvCxnSpPr>
                <a:cxnSpLocks/>
              </p:cNvCxnSpPr>
              <p:nvPr/>
            </p:nvCxnSpPr>
            <p:spPr bwMode="auto">
              <a:xfrm>
                <a:off x="3300984" y="3657600"/>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4338C31-29BD-4886-A3C0-C4F8AF00F006}"/>
                  </a:ext>
                </a:extLst>
              </p:cNvPr>
              <p:cNvCxnSpPr>
                <a:cxnSpLocks/>
              </p:cNvCxnSpPr>
              <p:nvPr/>
            </p:nvCxnSpPr>
            <p:spPr bwMode="auto">
              <a:xfrm>
                <a:off x="3300984" y="4965192"/>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31" name="Group 52230">
            <a:extLst>
              <a:ext uri="{FF2B5EF4-FFF2-40B4-BE49-F238E27FC236}">
                <a16:creationId xmlns:a16="http://schemas.microsoft.com/office/drawing/2014/main" id="{1F502FC1-5CD3-4FBD-9EB3-F507A81B4DA7}"/>
              </a:ext>
            </a:extLst>
          </p:cNvPr>
          <p:cNvGrpSpPr/>
          <p:nvPr/>
        </p:nvGrpSpPr>
        <p:grpSpPr>
          <a:xfrm>
            <a:off x="8559581" y="2875449"/>
            <a:ext cx="646677" cy="3073424"/>
            <a:chOff x="7909085" y="2875449"/>
            <a:chExt cx="646677" cy="3073424"/>
          </a:xfrm>
        </p:grpSpPr>
        <p:sp>
          <p:nvSpPr>
            <p:cNvPr id="67" name="Rectangle 66">
              <a:extLst>
                <a:ext uri="{FF2B5EF4-FFF2-40B4-BE49-F238E27FC236}">
                  <a16:creationId xmlns:a16="http://schemas.microsoft.com/office/drawing/2014/main" id="{6AB94475-A4AD-44FA-95D1-B9E469D641FB}"/>
                </a:ext>
              </a:extLst>
            </p:cNvPr>
            <p:cNvSpPr/>
            <p:nvPr/>
          </p:nvSpPr>
          <p:spPr bwMode="auto">
            <a:xfrm>
              <a:off x="7909085" y="3882487"/>
              <a:ext cx="646677" cy="2066386"/>
            </a:xfrm>
            <a:prstGeom prst="rect">
              <a:avLst/>
            </a:prstGeom>
            <a:pattFill prst="wdDnDiag">
              <a:fgClr>
                <a:schemeClr val="accent6"/>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TextBox 44">
              <a:extLst>
                <a:ext uri="{FF2B5EF4-FFF2-40B4-BE49-F238E27FC236}">
                  <a16:creationId xmlns:a16="http://schemas.microsoft.com/office/drawing/2014/main" id="{30952E44-EA80-4767-AA86-7BE5C73E3B74}"/>
                </a:ext>
              </a:extLst>
            </p:cNvPr>
            <p:cNvSpPr txBox="1"/>
            <p:nvPr/>
          </p:nvSpPr>
          <p:spPr bwMode="auto">
            <a:xfrm>
              <a:off x="7980080" y="2875449"/>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50.0</a:t>
              </a:r>
            </a:p>
          </p:txBody>
        </p:sp>
        <p:grpSp>
          <p:nvGrpSpPr>
            <p:cNvPr id="82" name="Group 81">
              <a:extLst>
                <a:ext uri="{FF2B5EF4-FFF2-40B4-BE49-F238E27FC236}">
                  <a16:creationId xmlns:a16="http://schemas.microsoft.com/office/drawing/2014/main" id="{B908A6A9-7E62-4114-A19C-126CB34FFFF1}"/>
                </a:ext>
              </a:extLst>
            </p:cNvPr>
            <p:cNvGrpSpPr/>
            <p:nvPr/>
          </p:nvGrpSpPr>
          <p:grpSpPr>
            <a:xfrm>
              <a:off x="8190559" y="3180147"/>
              <a:ext cx="137160" cy="1378614"/>
              <a:chOff x="3300984" y="3650586"/>
              <a:chExt cx="137160" cy="1378614"/>
            </a:xfrm>
          </p:grpSpPr>
          <p:cxnSp>
            <p:nvCxnSpPr>
              <p:cNvPr id="83" name="Straight Connector 82">
                <a:extLst>
                  <a:ext uri="{FF2B5EF4-FFF2-40B4-BE49-F238E27FC236}">
                    <a16:creationId xmlns:a16="http://schemas.microsoft.com/office/drawing/2014/main" id="{85160CE8-AC01-423A-8A5D-D60F4CC62138}"/>
                  </a:ext>
                </a:extLst>
              </p:cNvPr>
              <p:cNvCxnSpPr>
                <a:cxnSpLocks/>
              </p:cNvCxnSpPr>
              <p:nvPr/>
            </p:nvCxnSpPr>
            <p:spPr bwMode="auto">
              <a:xfrm>
                <a:off x="3369564" y="3650586"/>
                <a:ext cx="0" cy="1378614"/>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6E66D03-5216-4793-9AF1-F977B29E88B8}"/>
                  </a:ext>
                </a:extLst>
              </p:cNvPr>
              <p:cNvCxnSpPr>
                <a:cxnSpLocks/>
              </p:cNvCxnSpPr>
              <p:nvPr/>
            </p:nvCxnSpPr>
            <p:spPr bwMode="auto">
              <a:xfrm>
                <a:off x="3300984" y="3657600"/>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8E9580F-66E7-4B48-A51B-744AF0B6E859}"/>
                  </a:ext>
                </a:extLst>
              </p:cNvPr>
              <p:cNvCxnSpPr>
                <a:cxnSpLocks/>
              </p:cNvCxnSpPr>
              <p:nvPr/>
            </p:nvCxnSpPr>
            <p:spPr bwMode="auto">
              <a:xfrm>
                <a:off x="3300984" y="5029200"/>
                <a:ext cx="1371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2230" name="Group 52229">
            <a:extLst>
              <a:ext uri="{FF2B5EF4-FFF2-40B4-BE49-F238E27FC236}">
                <a16:creationId xmlns:a16="http://schemas.microsoft.com/office/drawing/2014/main" id="{588AF356-FD58-4016-A0F1-1CCC9D562F5E}"/>
              </a:ext>
            </a:extLst>
          </p:cNvPr>
          <p:cNvGrpSpPr/>
          <p:nvPr/>
        </p:nvGrpSpPr>
        <p:grpSpPr>
          <a:xfrm>
            <a:off x="7906539" y="1684660"/>
            <a:ext cx="646677" cy="4264213"/>
            <a:chOff x="8555449" y="1684660"/>
            <a:chExt cx="646677" cy="4264213"/>
          </a:xfrm>
        </p:grpSpPr>
        <p:sp>
          <p:nvSpPr>
            <p:cNvPr id="68" name="Rectangle 67">
              <a:extLst>
                <a:ext uri="{FF2B5EF4-FFF2-40B4-BE49-F238E27FC236}">
                  <a16:creationId xmlns:a16="http://schemas.microsoft.com/office/drawing/2014/main" id="{C1AF9503-FCC1-4AFA-96AD-72179E61F0EE}"/>
                </a:ext>
              </a:extLst>
            </p:cNvPr>
            <p:cNvSpPr/>
            <p:nvPr/>
          </p:nvSpPr>
          <p:spPr bwMode="auto">
            <a:xfrm>
              <a:off x="8555449" y="2442098"/>
              <a:ext cx="646677" cy="350677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868C5DC4-16EB-4781-B414-446D6ECE8586}"/>
                </a:ext>
              </a:extLst>
            </p:cNvPr>
            <p:cNvSpPr txBox="1"/>
            <p:nvPr/>
          </p:nvSpPr>
          <p:spPr bwMode="auto">
            <a:xfrm>
              <a:off x="8622715" y="1684660"/>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83.8</a:t>
              </a:r>
            </a:p>
          </p:txBody>
        </p:sp>
        <p:grpSp>
          <p:nvGrpSpPr>
            <p:cNvPr id="88" name="Group 87">
              <a:extLst>
                <a:ext uri="{FF2B5EF4-FFF2-40B4-BE49-F238E27FC236}">
                  <a16:creationId xmlns:a16="http://schemas.microsoft.com/office/drawing/2014/main" id="{0E09CD04-B8E4-4C35-A66B-584336FE184A}"/>
                </a:ext>
              </a:extLst>
            </p:cNvPr>
            <p:cNvGrpSpPr/>
            <p:nvPr/>
          </p:nvGrpSpPr>
          <p:grpSpPr>
            <a:xfrm>
              <a:off x="8801497" y="2032643"/>
              <a:ext cx="137160" cy="1088136"/>
              <a:chOff x="3300984" y="3941064"/>
              <a:chExt cx="137160" cy="1088136"/>
            </a:xfrm>
          </p:grpSpPr>
          <p:cxnSp>
            <p:nvCxnSpPr>
              <p:cNvPr id="89" name="Straight Connector 88">
                <a:extLst>
                  <a:ext uri="{FF2B5EF4-FFF2-40B4-BE49-F238E27FC236}">
                    <a16:creationId xmlns:a16="http://schemas.microsoft.com/office/drawing/2014/main" id="{0F3C6C0C-2D5C-40C2-AEDC-E1DD8EEB62B7}"/>
                  </a:ext>
                </a:extLst>
              </p:cNvPr>
              <p:cNvCxnSpPr>
                <a:cxnSpLocks/>
              </p:cNvCxnSpPr>
              <p:nvPr/>
            </p:nvCxnSpPr>
            <p:spPr bwMode="auto">
              <a:xfrm>
                <a:off x="3369564" y="3941064"/>
                <a:ext cx="0" cy="1088136"/>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2D06505-0898-4AEC-A7C5-F9CF1C96F471}"/>
                  </a:ext>
                </a:extLst>
              </p:cNvPr>
              <p:cNvCxnSpPr>
                <a:cxnSpLocks/>
              </p:cNvCxnSpPr>
              <p:nvPr/>
            </p:nvCxnSpPr>
            <p:spPr bwMode="auto">
              <a:xfrm>
                <a:off x="3300984" y="3941064"/>
                <a:ext cx="13716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0FDA650-6AD4-4688-994D-19E4A7A27536}"/>
                  </a:ext>
                </a:extLst>
              </p:cNvPr>
              <p:cNvCxnSpPr>
                <a:cxnSpLocks/>
              </p:cNvCxnSpPr>
              <p:nvPr/>
            </p:nvCxnSpPr>
            <p:spPr bwMode="auto">
              <a:xfrm>
                <a:off x="3300984" y="5029200"/>
                <a:ext cx="137160"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137882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668A92-1C01-46B3-88CE-0A5E7327CAF4}"/>
              </a:ext>
            </a:extLst>
          </p:cNvPr>
          <p:cNvSpPr>
            <a:spLocks noGrp="1"/>
          </p:cNvSpPr>
          <p:nvPr>
            <p:ph type="title"/>
          </p:nvPr>
        </p:nvSpPr>
        <p:spPr/>
        <p:txBody>
          <a:bodyPr/>
          <a:lstStyle/>
          <a:p>
            <a:r>
              <a:rPr lang="en-US" dirty="0"/>
              <a:t>Adjuvant Therapy: </a:t>
            </a:r>
            <a:br>
              <a:rPr lang="en-US" dirty="0"/>
            </a:br>
            <a:r>
              <a:rPr lang="en-US" dirty="0"/>
              <a:t>Patients with Higher-Risk HER2+ EBC</a:t>
            </a:r>
          </a:p>
        </p:txBody>
      </p:sp>
    </p:spTree>
    <p:extLst>
      <p:ext uri="{BB962C8B-B14F-4D97-AF65-F5344CB8AC3E}">
        <p14:creationId xmlns:p14="http://schemas.microsoft.com/office/powerpoint/2010/main" val="3964436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Building on Trastuzumab: Additional HER2-Targeted Therapy in the Adjuvant Setting</a:t>
            </a:r>
          </a:p>
        </p:txBody>
      </p:sp>
      <p:sp>
        <p:nvSpPr>
          <p:cNvPr id="6" name="Text Box 15">
            <a:extLst>
              <a:ext uri="{FF2B5EF4-FFF2-40B4-BE49-F238E27FC236}">
                <a16:creationId xmlns:a16="http://schemas.microsoft.com/office/drawing/2014/main" id="{86FFB753-67C8-4568-8CC0-96C3E817FA94}"/>
              </a:ext>
            </a:extLst>
          </p:cNvPr>
          <p:cNvSpPr txBox="1">
            <a:spLocks noChangeArrowheads="1"/>
          </p:cNvSpPr>
          <p:nvPr/>
        </p:nvSpPr>
        <p:spPr bwMode="auto">
          <a:xfrm>
            <a:off x="412750" y="638891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cs typeface="Calibri" panose="020F0502020204030204" pitchFamily="34" charset="0"/>
              </a:rPr>
              <a:t>1. Neratinib PI. 2. Pertuzumab PI. 3. von Minckwitz G. NEJM. 2017;377:122. 4. </a:t>
            </a:r>
            <a:r>
              <a:rPr lang="en-US" altLang="en-US" sz="1200" b="0" spc="-10" dirty="0">
                <a:solidFill>
                  <a:schemeClr val="bg2"/>
                </a:solidFill>
                <a:latin typeface="Calibri" panose="020F0502020204030204" pitchFamily="34" charset="0"/>
              </a:rPr>
              <a:t>Ado-trastuzumab emtansine PI.</a:t>
            </a:r>
            <a:r>
              <a:rPr lang="en-US" altLang="en-US" sz="1200" b="0" spc="-10" dirty="0">
                <a:solidFill>
                  <a:schemeClr val="bg2"/>
                </a:solidFill>
                <a:latin typeface="Calibri" panose="020F0502020204030204" pitchFamily="34" charset="0"/>
                <a:cs typeface="Calibri" panose="020F0502020204030204" pitchFamily="34" charset="0"/>
              </a:rPr>
              <a:t> </a:t>
            </a:r>
          </a:p>
        </p:txBody>
      </p:sp>
      <p:sp>
        <p:nvSpPr>
          <p:cNvPr id="8" name="Content Placeholder 7">
            <a:extLst>
              <a:ext uri="{FF2B5EF4-FFF2-40B4-BE49-F238E27FC236}">
                <a16:creationId xmlns:a16="http://schemas.microsoft.com/office/drawing/2014/main" id="{B74168EF-AC18-4718-93B5-7E61956236BF}"/>
              </a:ext>
            </a:extLst>
          </p:cNvPr>
          <p:cNvSpPr txBox="1">
            <a:spLocks/>
          </p:cNvSpPr>
          <p:nvPr/>
        </p:nvSpPr>
        <p:spPr>
          <a:xfrm>
            <a:off x="336745" y="2189396"/>
            <a:ext cx="3782771" cy="34898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chemeClr val="accent3"/>
                </a:solidFill>
              </a:rPr>
              <a:t>FDA approval July 17, 2017</a:t>
            </a:r>
          </a:p>
          <a:p>
            <a:pPr marL="0" indent="0">
              <a:buFont typeface="Wingdings" panose="05000000000000000000" pitchFamily="2" charset="2"/>
              <a:buNone/>
            </a:pPr>
            <a:r>
              <a:rPr lang="en-US" sz="2400" b="0" kern="0" dirty="0"/>
              <a:t>As </a:t>
            </a:r>
            <a:r>
              <a:rPr lang="en-US" sz="2400" kern="0" dirty="0"/>
              <a:t>extended adjuvant treatment </a:t>
            </a:r>
            <a:r>
              <a:rPr lang="en-US" sz="2400" b="0" kern="0" dirty="0"/>
              <a:t>for patients </a:t>
            </a:r>
            <a:br>
              <a:rPr lang="en-US" sz="2400" b="0" kern="0" dirty="0"/>
            </a:br>
            <a:r>
              <a:rPr lang="en-US" sz="2400" b="0" kern="0" dirty="0"/>
              <a:t>with HER2</a:t>
            </a:r>
            <a:r>
              <a:rPr lang="en-US" sz="2400" b="0" kern="0" baseline="30000" dirty="0"/>
              <a:t>overexpressed/amplified</a:t>
            </a:r>
            <a:r>
              <a:rPr lang="en-US" sz="2400" b="0" kern="0" dirty="0"/>
              <a:t> EBC following adjuvant trastuzumab-based therapy</a:t>
            </a:r>
            <a:r>
              <a:rPr lang="en-US" sz="2400" b="0" kern="0" baseline="30000" dirty="0"/>
              <a:t>[1]</a:t>
            </a:r>
          </a:p>
        </p:txBody>
      </p:sp>
      <p:sp>
        <p:nvSpPr>
          <p:cNvPr id="9" name="Rectangle: Rounded Corners 8">
            <a:extLst>
              <a:ext uri="{FF2B5EF4-FFF2-40B4-BE49-F238E27FC236}">
                <a16:creationId xmlns:a16="http://schemas.microsoft.com/office/drawing/2014/main" id="{23DAFE93-33FD-4E80-9F41-290F1B60437F}"/>
              </a:ext>
            </a:extLst>
          </p:cNvPr>
          <p:cNvSpPr/>
          <p:nvPr/>
        </p:nvSpPr>
        <p:spPr bwMode="auto">
          <a:xfrm>
            <a:off x="360089" y="1605197"/>
            <a:ext cx="3782771" cy="511319"/>
          </a:xfrm>
          <a:prstGeom prst="round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Neratinib</a:t>
            </a:r>
          </a:p>
        </p:txBody>
      </p:sp>
      <p:sp>
        <p:nvSpPr>
          <p:cNvPr id="10" name="Content Placeholder 6">
            <a:extLst>
              <a:ext uri="{FF2B5EF4-FFF2-40B4-BE49-F238E27FC236}">
                <a16:creationId xmlns:a16="http://schemas.microsoft.com/office/drawing/2014/main" id="{BF931AF5-20EC-4E09-AFF6-E38DE38C112F}"/>
              </a:ext>
            </a:extLst>
          </p:cNvPr>
          <p:cNvSpPr>
            <a:spLocks noGrp="1"/>
          </p:cNvSpPr>
          <p:nvPr>
            <p:ph sz="half" idx="1"/>
          </p:nvPr>
        </p:nvSpPr>
        <p:spPr>
          <a:xfrm>
            <a:off x="4253305" y="2159122"/>
            <a:ext cx="3929802" cy="4030730"/>
          </a:xfrm>
        </p:spPr>
        <p:txBody>
          <a:bodyPr/>
          <a:lstStyle/>
          <a:p>
            <a:pPr marL="0" indent="0">
              <a:buNone/>
            </a:pPr>
            <a:r>
              <a:rPr lang="en-US" altLang="en-US" sz="2400" b="1" dirty="0">
                <a:solidFill>
                  <a:schemeClr val="accent3"/>
                </a:solidFill>
              </a:rPr>
              <a:t>FDA approval Dec 20, 2017</a:t>
            </a:r>
          </a:p>
          <a:p>
            <a:pPr marL="0" indent="0">
              <a:spcBef>
                <a:spcPts val="0"/>
              </a:spcBef>
              <a:spcAft>
                <a:spcPts val="0"/>
              </a:spcAft>
              <a:buNone/>
            </a:pPr>
            <a:r>
              <a:rPr lang="en-US" altLang="en-US" sz="2400" dirty="0"/>
              <a:t>Use in combination with chemotherapy as:</a:t>
            </a:r>
          </a:p>
          <a:p>
            <a:pPr>
              <a:spcBef>
                <a:spcPts val="0"/>
              </a:spcBef>
              <a:spcAft>
                <a:spcPts val="0"/>
              </a:spcAft>
            </a:pPr>
            <a:r>
              <a:rPr lang="en-US" altLang="en-US" sz="2400" dirty="0"/>
              <a:t>Neoadjuvant treatment of patients with HER2+ EBC (either &gt; 2 cm tumor or N+) </a:t>
            </a:r>
          </a:p>
          <a:p>
            <a:pPr>
              <a:spcBef>
                <a:spcPts val="600"/>
              </a:spcBef>
              <a:spcAft>
                <a:spcPts val="0"/>
              </a:spcAft>
            </a:pPr>
            <a:r>
              <a:rPr lang="en-US" altLang="en-US" sz="2400" b="1" dirty="0"/>
              <a:t>Adjuvant treatment of patients with HER2+ EBC at high risk of recurrence</a:t>
            </a:r>
            <a:r>
              <a:rPr lang="en-US" altLang="en-US" sz="2400" b="1" baseline="30000" dirty="0"/>
              <a:t>[2]</a:t>
            </a:r>
            <a:endParaRPr lang="en-US" altLang="en-US" sz="2400" b="1" dirty="0"/>
          </a:p>
          <a:p>
            <a:pPr lvl="1"/>
            <a:r>
              <a:rPr lang="en-US" altLang="en-US" sz="2200" dirty="0"/>
              <a:t>High-risk patients included those with HR- or N+ breast cancer</a:t>
            </a:r>
            <a:r>
              <a:rPr lang="en-US" altLang="en-US" sz="2200" baseline="30000" dirty="0"/>
              <a:t>[3]</a:t>
            </a:r>
          </a:p>
          <a:p>
            <a:endParaRPr lang="en-US" sz="2400" dirty="0"/>
          </a:p>
        </p:txBody>
      </p:sp>
      <p:sp>
        <p:nvSpPr>
          <p:cNvPr id="11" name="Rectangle: Rounded Corners 10">
            <a:extLst>
              <a:ext uri="{FF2B5EF4-FFF2-40B4-BE49-F238E27FC236}">
                <a16:creationId xmlns:a16="http://schemas.microsoft.com/office/drawing/2014/main" id="{C2774811-9157-4C84-9442-84A1A1524A14}"/>
              </a:ext>
            </a:extLst>
          </p:cNvPr>
          <p:cNvSpPr/>
          <p:nvPr/>
        </p:nvSpPr>
        <p:spPr bwMode="auto">
          <a:xfrm>
            <a:off x="4237130" y="1605197"/>
            <a:ext cx="3945977" cy="511319"/>
          </a:xfrm>
          <a:prstGeom prst="round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Trastuzumab/Pertuzumab</a:t>
            </a:r>
          </a:p>
        </p:txBody>
      </p:sp>
      <p:sp>
        <p:nvSpPr>
          <p:cNvPr id="12" name="Content Placeholder 7">
            <a:extLst>
              <a:ext uri="{FF2B5EF4-FFF2-40B4-BE49-F238E27FC236}">
                <a16:creationId xmlns:a16="http://schemas.microsoft.com/office/drawing/2014/main" id="{B9924935-9B7A-4E00-A5E8-778CFB6204BF}"/>
              </a:ext>
            </a:extLst>
          </p:cNvPr>
          <p:cNvSpPr txBox="1">
            <a:spLocks/>
          </p:cNvSpPr>
          <p:nvPr/>
        </p:nvSpPr>
        <p:spPr bwMode="auto">
          <a:xfrm>
            <a:off x="8322674" y="2159122"/>
            <a:ext cx="3566160" cy="348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1" hangingPunct="1">
              <a:lnSpc>
                <a:spcPct val="90000"/>
              </a:lnSpc>
              <a:spcBef>
                <a:spcPts val="1000"/>
              </a:spcBef>
              <a:spcAft>
                <a:spcPts val="700"/>
              </a:spcAft>
              <a:buClr>
                <a:schemeClr val="bg1"/>
              </a:buClr>
              <a:buFont typeface="Wingdings" panose="05000000000000000000" pitchFamily="2" charset="2"/>
              <a:buNone/>
              <a:defRPr sz="2400">
                <a:solidFill>
                  <a:schemeClr val="accent3"/>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800">
                <a:latin typeface="+mn-lt"/>
              </a:defRPr>
            </a:lvl6pPr>
            <a:lvl7pPr marL="2971800" indent="-228600" fontAlgn="base">
              <a:lnSpc>
                <a:spcPct val="90000"/>
              </a:lnSpc>
              <a:spcBef>
                <a:spcPct val="35000"/>
              </a:spcBef>
              <a:spcAft>
                <a:spcPct val="25000"/>
              </a:spcAft>
              <a:buClr>
                <a:schemeClr val="accent2"/>
              </a:buClr>
              <a:buFont typeface="Arial" charset="0"/>
              <a:buChar char="–"/>
              <a:defRPr sz="1800">
                <a:latin typeface="+mn-lt"/>
              </a:defRPr>
            </a:lvl7pPr>
            <a:lvl8pPr marL="3429000" indent="-228600" fontAlgn="base">
              <a:lnSpc>
                <a:spcPct val="90000"/>
              </a:lnSpc>
              <a:spcBef>
                <a:spcPct val="35000"/>
              </a:spcBef>
              <a:spcAft>
                <a:spcPct val="25000"/>
              </a:spcAft>
              <a:buClr>
                <a:schemeClr val="accent2"/>
              </a:buClr>
              <a:buFont typeface="Arial" charset="0"/>
              <a:buChar char="–"/>
              <a:defRPr sz="1800">
                <a:latin typeface="+mn-lt"/>
              </a:defRPr>
            </a:lvl8pPr>
            <a:lvl9pPr marL="3886200" indent="-228600" fontAlgn="base">
              <a:lnSpc>
                <a:spcPct val="90000"/>
              </a:lnSpc>
              <a:spcBef>
                <a:spcPct val="35000"/>
              </a:spcBef>
              <a:spcAft>
                <a:spcPct val="25000"/>
              </a:spcAft>
              <a:buClr>
                <a:schemeClr val="accent2"/>
              </a:buClr>
              <a:buFont typeface="Arial" charset="0"/>
              <a:buChar char="–"/>
              <a:defRPr sz="1800">
                <a:latin typeface="+mn-lt"/>
              </a:defRPr>
            </a:lvl9pPr>
          </a:lstStyle>
          <a:p>
            <a:r>
              <a:rPr lang="en-US" altLang="en-US" dirty="0"/>
              <a:t>FDA approval May 3, 2019</a:t>
            </a:r>
          </a:p>
          <a:p>
            <a:r>
              <a:rPr lang="en-US" altLang="en-US" b="0" dirty="0">
                <a:solidFill>
                  <a:schemeClr val="bg1"/>
                </a:solidFill>
              </a:rPr>
              <a:t>As adjuvant therapy for patients with HER2+ EBC and </a:t>
            </a:r>
            <a:r>
              <a:rPr lang="en-US" altLang="en-US" dirty="0">
                <a:solidFill>
                  <a:schemeClr val="bg1"/>
                </a:solidFill>
              </a:rPr>
              <a:t>residual invasive disease after neoadjuvant taxane and trastuzumab-based treatment</a:t>
            </a:r>
            <a:r>
              <a:rPr lang="en-US" altLang="en-US" b="0" baseline="30000" dirty="0">
                <a:solidFill>
                  <a:schemeClr val="bg1"/>
                </a:solidFill>
              </a:rPr>
              <a:t>[4]</a:t>
            </a:r>
          </a:p>
          <a:p>
            <a:endParaRPr lang="en-US" dirty="0"/>
          </a:p>
        </p:txBody>
      </p:sp>
      <p:sp>
        <p:nvSpPr>
          <p:cNvPr id="13" name="Rectangle: Rounded Corners 12">
            <a:extLst>
              <a:ext uri="{FF2B5EF4-FFF2-40B4-BE49-F238E27FC236}">
                <a16:creationId xmlns:a16="http://schemas.microsoft.com/office/drawing/2014/main" id="{EFE7D122-9E39-4758-88B1-B37BCFCA17CF}"/>
              </a:ext>
            </a:extLst>
          </p:cNvPr>
          <p:cNvSpPr/>
          <p:nvPr/>
        </p:nvSpPr>
        <p:spPr bwMode="auto">
          <a:xfrm>
            <a:off x="8277378" y="1605197"/>
            <a:ext cx="3534712" cy="511319"/>
          </a:xfrm>
          <a:prstGeom prst="roundRect">
            <a:avLst/>
          </a:prstGeom>
          <a:solidFill>
            <a:schemeClr val="accent6"/>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T-DM1</a:t>
            </a:r>
          </a:p>
        </p:txBody>
      </p:sp>
      <p:grpSp>
        <p:nvGrpSpPr>
          <p:cNvPr id="14" name="Group 7">
            <a:extLst>
              <a:ext uri="{FF2B5EF4-FFF2-40B4-BE49-F238E27FC236}">
                <a16:creationId xmlns:a16="http://schemas.microsoft.com/office/drawing/2014/main" id="{2176222B-BCAF-4C7E-98B4-5F2BB8555886}"/>
              </a:ext>
            </a:extLst>
          </p:cNvPr>
          <p:cNvGrpSpPr>
            <a:grpSpLocks/>
          </p:cNvGrpSpPr>
          <p:nvPr/>
        </p:nvGrpSpPr>
        <p:grpSpPr bwMode="auto">
          <a:xfrm>
            <a:off x="9389569" y="6207225"/>
            <a:ext cx="2488502" cy="447822"/>
            <a:chOff x="9527309" y="3551529"/>
            <a:chExt cx="2488502" cy="448324"/>
          </a:xfrm>
        </p:grpSpPr>
        <p:pic>
          <p:nvPicPr>
            <p:cNvPr id="15" name="Picture 9">
              <a:extLst>
                <a:ext uri="{FF2B5EF4-FFF2-40B4-BE49-F238E27FC236}">
                  <a16:creationId xmlns:a16="http://schemas.microsoft.com/office/drawing/2014/main" id="{E102B05D-AE1B-48A3-B0D4-EC9953A376E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15">
              <a:extLst>
                <a:ext uri="{FF2B5EF4-FFF2-40B4-BE49-F238E27FC236}">
                  <a16:creationId xmlns:a16="http://schemas.microsoft.com/office/drawing/2014/main" id="{6676AF5C-F96B-41D2-8E1E-9B174BA4E73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28920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E3BB3F8-19DF-4388-98CD-1CCBBC832C97}"/>
              </a:ext>
            </a:extLst>
          </p:cNvPr>
          <p:cNvSpPr>
            <a:spLocks noGrp="1"/>
          </p:cNvSpPr>
          <p:nvPr>
            <p:ph type="title"/>
          </p:nvPr>
        </p:nvSpPr>
        <p:spPr/>
        <p:txBody>
          <a:bodyPr/>
          <a:lstStyle/>
          <a:p>
            <a:r>
              <a:rPr lang="en-US" altLang="en-US" dirty="0">
                <a:cs typeface="Calibri" panose="020F0502020204030204" pitchFamily="34" charset="0"/>
              </a:rPr>
              <a:t>APHINITY: Pertuzumab, Trastuzumab, and Chemo vs Trastuzumab and Chemo in HER2+ EBC</a:t>
            </a:r>
          </a:p>
        </p:txBody>
      </p:sp>
      <p:sp>
        <p:nvSpPr>
          <p:cNvPr id="11267" name="Content Placeholder 1">
            <a:extLst>
              <a:ext uri="{FF2B5EF4-FFF2-40B4-BE49-F238E27FC236}">
                <a16:creationId xmlns:a16="http://schemas.microsoft.com/office/drawing/2014/main" id="{240A6A62-B890-4D1F-B7CA-62CBF94EC027}"/>
              </a:ext>
            </a:extLst>
          </p:cNvPr>
          <p:cNvSpPr>
            <a:spLocks noGrp="1"/>
          </p:cNvSpPr>
          <p:nvPr>
            <p:ph idx="1"/>
          </p:nvPr>
        </p:nvSpPr>
        <p:spPr/>
        <p:txBody>
          <a:bodyPr/>
          <a:lstStyle/>
          <a:p>
            <a:r>
              <a:rPr lang="en-US" altLang="en-US" sz="2000" dirty="0">
                <a:cs typeface="Calibri" panose="020F0502020204030204" pitchFamily="34" charset="0"/>
              </a:rPr>
              <a:t>International, randomized, double-blind, placebo-controlled phase III trial</a:t>
            </a:r>
            <a:r>
              <a:rPr lang="en-US" altLang="en-US" sz="2000" baseline="30000" dirty="0">
                <a:cs typeface="Calibri" panose="020F0502020204030204" pitchFamily="34" charset="0"/>
              </a:rPr>
              <a:t>[1]</a:t>
            </a:r>
            <a:br>
              <a:rPr lang="en-US" altLang="en-US" sz="2000" baseline="30000" dirty="0">
                <a:cs typeface="Calibri" panose="020F0502020204030204" pitchFamily="34" charset="0"/>
              </a:rPr>
            </a:br>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endParaRPr lang="en-US" altLang="en-US" sz="2000" baseline="30000" dirty="0">
              <a:cs typeface="Calibri" panose="020F0502020204030204" pitchFamily="34" charset="0"/>
            </a:endParaRPr>
          </a:p>
          <a:p>
            <a:r>
              <a:rPr lang="en-US" altLang="en-US" sz="2000" dirty="0">
                <a:cs typeface="Calibri" panose="020F0502020204030204" pitchFamily="34" charset="0"/>
              </a:rPr>
              <a:t>Primary endpoint: IDFS per modified STEEP definition</a:t>
            </a:r>
            <a:r>
              <a:rPr lang="en-US" altLang="en-US" sz="2000" baseline="30000" dirty="0">
                <a:cs typeface="Calibri" panose="020F0502020204030204" pitchFamily="34" charset="0"/>
              </a:rPr>
              <a:t>[2]</a:t>
            </a:r>
            <a:r>
              <a:rPr lang="en-US" altLang="en-US" sz="2000" dirty="0">
                <a:cs typeface="Calibri" panose="020F0502020204030204" pitchFamily="34" charset="0"/>
              </a:rPr>
              <a:t> (excludes second primary non-BC as event)</a:t>
            </a:r>
          </a:p>
          <a:p>
            <a:r>
              <a:rPr lang="en-US" altLang="en-US" sz="2000" dirty="0">
                <a:cs typeface="Calibri" panose="020F0502020204030204" pitchFamily="34" charset="0"/>
              </a:rPr>
              <a:t>Secondary endpoints: IDFS per STEEP definition,</a:t>
            </a:r>
            <a:r>
              <a:rPr lang="en-US" altLang="en-US" sz="2000" baseline="30000" dirty="0">
                <a:cs typeface="Calibri" panose="020F0502020204030204" pitchFamily="34" charset="0"/>
              </a:rPr>
              <a:t>[2]</a:t>
            </a:r>
            <a:r>
              <a:rPr lang="en-US" altLang="en-US" sz="2000" dirty="0">
                <a:cs typeface="Calibri" panose="020F0502020204030204" pitchFamily="34" charset="0"/>
              </a:rPr>
              <a:t> OS, distant recurrence-free survival, DFS, recurrence-free interval, safety, cardiac safety, health-related QoL</a:t>
            </a:r>
          </a:p>
        </p:txBody>
      </p:sp>
      <p:sp>
        <p:nvSpPr>
          <p:cNvPr id="11269" name="Text Box 11">
            <a:extLst>
              <a:ext uri="{FF2B5EF4-FFF2-40B4-BE49-F238E27FC236}">
                <a16:creationId xmlns:a16="http://schemas.microsoft.com/office/drawing/2014/main" id="{47D4084E-45CE-40BB-B90A-7C54B7413CD1}"/>
              </a:ext>
            </a:extLst>
          </p:cNvPr>
          <p:cNvSpPr txBox="1">
            <a:spLocks noChangeArrowheads="1"/>
          </p:cNvSpPr>
          <p:nvPr/>
        </p:nvSpPr>
        <p:spPr bwMode="auto">
          <a:xfrm>
            <a:off x="414340" y="6379390"/>
            <a:ext cx="87820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1. von Minckwitz. NJEM. 2017;377:122. 2. Hudis. JCO. 2007;25:2127. 3. </a:t>
            </a:r>
            <a:r>
              <a:rPr lang="en-US" altLang="en-US" sz="1200" b="0" dirty="0">
                <a:solidFill>
                  <a:schemeClr val="bg2"/>
                </a:solidFill>
                <a:latin typeface="Calibri" panose="020F0502020204030204" pitchFamily="34" charset="0"/>
              </a:rPr>
              <a:t>Piccart. SABCS 2019. Abstr GS1-04. </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11270" name="Text Box 45">
            <a:extLst>
              <a:ext uri="{FF2B5EF4-FFF2-40B4-BE49-F238E27FC236}">
                <a16:creationId xmlns:a16="http://schemas.microsoft.com/office/drawing/2014/main" id="{11B8833E-60BD-4C47-998F-296FCCBD4930}"/>
              </a:ext>
            </a:extLst>
          </p:cNvPr>
          <p:cNvSpPr txBox="1">
            <a:spLocks noChangeArrowheads="1"/>
          </p:cNvSpPr>
          <p:nvPr/>
        </p:nvSpPr>
        <p:spPr bwMode="auto">
          <a:xfrm>
            <a:off x="1709170" y="2243004"/>
            <a:ext cx="359911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Patients with HER2+ EBC, no prior invasive BC or anticancer </a:t>
            </a:r>
            <a:br>
              <a:rPr lang="en-GB" altLang="en-US" sz="1800" b="0" dirty="0">
                <a:solidFill>
                  <a:schemeClr val="bg1"/>
                </a:solidFill>
                <a:latin typeface="Calibri" panose="020F0502020204030204" pitchFamily="34" charset="0"/>
                <a:cs typeface="Calibri" panose="020F0502020204030204" pitchFamily="34" charset="0"/>
              </a:rPr>
            </a:br>
            <a:r>
              <a:rPr lang="en-GB" altLang="en-US" sz="1800" b="0" dirty="0">
                <a:solidFill>
                  <a:schemeClr val="bg1"/>
                </a:solidFill>
                <a:latin typeface="Calibri" panose="020F0502020204030204" pitchFamily="34" charset="0"/>
                <a:cs typeface="Calibri" panose="020F0502020204030204" pitchFamily="34" charset="0"/>
              </a:rPr>
              <a:t>tx or RT, </a:t>
            </a:r>
            <a:r>
              <a:rPr lang="en-GB" altLang="en-US" sz="1800" b="0" dirty="0">
                <a:solidFill>
                  <a:schemeClr val="accent3"/>
                </a:solidFill>
                <a:latin typeface="Calibri" panose="020F0502020204030204" pitchFamily="34" charset="0"/>
                <a:cs typeface="Calibri" panose="020F0502020204030204" pitchFamily="34" charset="0"/>
              </a:rPr>
              <a:t>N+ any tumor size </a:t>
            </a:r>
            <a:br>
              <a:rPr lang="en-GB" altLang="en-US" sz="1800" b="0" dirty="0">
                <a:solidFill>
                  <a:schemeClr val="accent3"/>
                </a:solidFill>
                <a:latin typeface="Calibri" panose="020F0502020204030204" pitchFamily="34" charset="0"/>
                <a:cs typeface="Calibri" panose="020F0502020204030204" pitchFamily="34" charset="0"/>
              </a:rPr>
            </a:br>
            <a:r>
              <a:rPr lang="en-GB" altLang="en-US" sz="1800" b="0" dirty="0">
                <a:solidFill>
                  <a:schemeClr val="accent3"/>
                </a:solidFill>
                <a:latin typeface="Calibri" panose="020F0502020204030204" pitchFamily="34" charset="0"/>
                <a:cs typeface="Calibri" panose="020F0502020204030204" pitchFamily="34" charset="0"/>
              </a:rPr>
              <a:t>(no T0) or N0 tumor size </a:t>
            </a:r>
            <a:br>
              <a:rPr lang="en-GB" altLang="en-US" sz="1800" b="0" dirty="0">
                <a:solidFill>
                  <a:schemeClr val="accent3"/>
                </a:solidFill>
                <a:latin typeface="Calibri" panose="020F0502020204030204" pitchFamily="34" charset="0"/>
                <a:cs typeface="Calibri" panose="020F0502020204030204" pitchFamily="34" charset="0"/>
              </a:rPr>
            </a:br>
            <a:r>
              <a:rPr lang="en-GB" altLang="en-US" sz="1800" b="0" dirty="0">
                <a:solidFill>
                  <a:schemeClr val="accent3"/>
                </a:solidFill>
                <a:latin typeface="Calibri" panose="020F0502020204030204" pitchFamily="34" charset="0"/>
                <a:cs typeface="Calibri" panose="020F0502020204030204" pitchFamily="34" charset="0"/>
              </a:rPr>
              <a:t>&gt; 1 cm,* </a:t>
            </a:r>
            <a:r>
              <a:rPr lang="en-GB" altLang="en-US" sz="1800" b="0" dirty="0">
                <a:solidFill>
                  <a:schemeClr val="bg1"/>
                </a:solidFill>
                <a:latin typeface="Calibri" panose="020F0502020204030204" pitchFamily="34" charset="0"/>
                <a:cs typeface="Calibri" panose="020F0502020204030204" pitchFamily="34" charset="0"/>
              </a:rPr>
              <a:t>BL LVEF ≥ 55%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(N = 4805)</a:t>
            </a:r>
            <a:endParaRPr lang="en-US" altLang="en-US" sz="1800" b="0" dirty="0">
              <a:solidFill>
                <a:schemeClr val="bg1"/>
              </a:solidFill>
              <a:latin typeface="Calibri" panose="020F0502020204030204" pitchFamily="34" charset="0"/>
              <a:cs typeface="Calibri" panose="020F0502020204030204" pitchFamily="34" charset="0"/>
            </a:endParaRPr>
          </a:p>
        </p:txBody>
      </p:sp>
      <p:sp>
        <p:nvSpPr>
          <p:cNvPr id="12297" name="Rectangle 49">
            <a:extLst>
              <a:ext uri="{FF2B5EF4-FFF2-40B4-BE49-F238E27FC236}">
                <a16:creationId xmlns:a16="http://schemas.microsoft.com/office/drawing/2014/main" id="{62E03E2D-374B-4D20-920C-7EE1B8EE6057}"/>
              </a:ext>
            </a:extLst>
          </p:cNvPr>
          <p:cNvSpPr>
            <a:spLocks noChangeArrowheads="1"/>
          </p:cNvSpPr>
          <p:nvPr/>
        </p:nvSpPr>
        <p:spPr bwMode="auto">
          <a:xfrm>
            <a:off x="5773409" y="2395380"/>
            <a:ext cx="3797730" cy="5889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defRPr/>
            </a:pPr>
            <a:r>
              <a:rPr lang="en-US" altLang="en-US" sz="1800" dirty="0">
                <a:solidFill>
                  <a:schemeClr val="tx1"/>
                </a:solidFill>
                <a:latin typeface="Calibri" panose="020F0502020204030204" pitchFamily="34" charset="0"/>
                <a:cs typeface="Calibri" panose="020F0502020204030204" pitchFamily="34" charset="0"/>
              </a:rPr>
              <a:t>CT</a:t>
            </a:r>
            <a:r>
              <a:rPr lang="en-US" altLang="en-US" sz="1800" baseline="30000" dirty="0">
                <a:solidFill>
                  <a:schemeClr val="tx1"/>
                </a:solidFill>
                <a:latin typeface="Calibri" panose="020F0502020204030204" pitchFamily="34" charset="0"/>
                <a:cs typeface="Calibri" panose="020F0502020204030204" pitchFamily="34" charset="0"/>
              </a:rPr>
              <a:t>†</a:t>
            </a:r>
            <a:r>
              <a:rPr lang="en-US" altLang="en-US" sz="1800" dirty="0">
                <a:solidFill>
                  <a:schemeClr val="tx1"/>
                </a:solidFill>
                <a:latin typeface="Calibri" panose="020F0502020204030204" pitchFamily="34" charset="0"/>
                <a:cs typeface="Calibri" panose="020F0502020204030204" pitchFamily="34" charset="0"/>
              </a:rPr>
              <a:t> + Trastuzumab/Pertuzumab </a:t>
            </a:r>
            <a:endParaRPr lang="en-US" altLang="en-US" sz="1800" baseline="30000" dirty="0">
              <a:solidFill>
                <a:schemeClr val="tx1"/>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FontTx/>
              <a:buNone/>
              <a:defRPr/>
            </a:pPr>
            <a:r>
              <a:rPr lang="en-US" altLang="en-US" sz="1800" b="0" dirty="0">
                <a:solidFill>
                  <a:schemeClr val="tx1"/>
                </a:solidFill>
                <a:latin typeface="Calibri" panose="020F0502020204030204" pitchFamily="34" charset="0"/>
                <a:cs typeface="Calibri" panose="020F0502020204030204" pitchFamily="34" charset="0"/>
              </a:rPr>
              <a:t>(n = 2400)</a:t>
            </a:r>
          </a:p>
        </p:txBody>
      </p:sp>
      <p:sp>
        <p:nvSpPr>
          <p:cNvPr id="12298" name="Rectangle 50">
            <a:extLst>
              <a:ext uri="{FF2B5EF4-FFF2-40B4-BE49-F238E27FC236}">
                <a16:creationId xmlns:a16="http://schemas.microsoft.com/office/drawing/2014/main" id="{8C4DD957-54C1-4FA7-8CFD-921B5618D40B}"/>
              </a:ext>
            </a:extLst>
          </p:cNvPr>
          <p:cNvSpPr>
            <a:spLocks noChangeArrowheads="1"/>
          </p:cNvSpPr>
          <p:nvPr/>
        </p:nvSpPr>
        <p:spPr bwMode="auto">
          <a:xfrm>
            <a:off x="5773409" y="3209768"/>
            <a:ext cx="3797730" cy="58737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defRPr/>
            </a:pPr>
            <a:r>
              <a:rPr lang="en-US" altLang="en-US" sz="1800" dirty="0">
                <a:solidFill>
                  <a:schemeClr val="tx1"/>
                </a:solidFill>
                <a:latin typeface="Calibri" panose="020F0502020204030204" pitchFamily="34" charset="0"/>
                <a:cs typeface="Calibri" panose="020F0502020204030204" pitchFamily="34" charset="0"/>
              </a:rPr>
              <a:t>CT</a:t>
            </a:r>
            <a:r>
              <a:rPr lang="en-US" altLang="en-US" sz="1800" baseline="30000" dirty="0">
                <a:solidFill>
                  <a:schemeClr val="tx1"/>
                </a:solidFill>
                <a:latin typeface="Calibri" panose="020F0502020204030204" pitchFamily="34" charset="0"/>
                <a:cs typeface="Calibri" panose="020F0502020204030204" pitchFamily="34" charset="0"/>
              </a:rPr>
              <a:t>†</a:t>
            </a:r>
            <a:r>
              <a:rPr lang="en-US" altLang="en-US" sz="1800" dirty="0">
                <a:solidFill>
                  <a:schemeClr val="tx1"/>
                </a:solidFill>
                <a:latin typeface="Calibri" panose="020F0502020204030204" pitchFamily="34" charset="0"/>
                <a:cs typeface="Calibri" panose="020F0502020204030204" pitchFamily="34" charset="0"/>
              </a:rPr>
              <a:t> + Trastuzumab + Placebo </a:t>
            </a:r>
          </a:p>
          <a:p>
            <a:pPr algn="ctr">
              <a:lnSpc>
                <a:spcPct val="100000"/>
              </a:lnSpc>
              <a:spcBef>
                <a:spcPct val="0"/>
              </a:spcBef>
              <a:spcAft>
                <a:spcPct val="0"/>
              </a:spcAft>
              <a:buClrTx/>
              <a:buFontTx/>
              <a:buNone/>
              <a:defRPr/>
            </a:pPr>
            <a:r>
              <a:rPr lang="en-US" altLang="en-US" sz="1800" b="0" dirty="0">
                <a:solidFill>
                  <a:schemeClr val="tx1"/>
                </a:solidFill>
                <a:latin typeface="Calibri" panose="020F0502020204030204" pitchFamily="34" charset="0"/>
                <a:cs typeface="Calibri" panose="020F0502020204030204" pitchFamily="34" charset="0"/>
              </a:rPr>
              <a:t>(n = 2405)</a:t>
            </a:r>
          </a:p>
        </p:txBody>
      </p:sp>
      <p:sp>
        <p:nvSpPr>
          <p:cNvPr id="11273" name="Line 53">
            <a:extLst>
              <a:ext uri="{FF2B5EF4-FFF2-40B4-BE49-F238E27FC236}">
                <a16:creationId xmlns:a16="http://schemas.microsoft.com/office/drawing/2014/main" id="{563E30A9-FAC6-4F39-A73F-D5D3A6CA5793}"/>
              </a:ext>
            </a:extLst>
          </p:cNvPr>
          <p:cNvSpPr>
            <a:spLocks noChangeShapeType="1"/>
          </p:cNvSpPr>
          <p:nvPr/>
        </p:nvSpPr>
        <p:spPr bwMode="auto">
          <a:xfrm>
            <a:off x="5043589" y="3164952"/>
            <a:ext cx="622300"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1274" name="Line 54">
            <a:extLst>
              <a:ext uri="{FF2B5EF4-FFF2-40B4-BE49-F238E27FC236}">
                <a16:creationId xmlns:a16="http://schemas.microsoft.com/office/drawing/2014/main" id="{24528B51-DA3F-4AD6-A801-E4D6415B3BC9}"/>
              </a:ext>
            </a:extLst>
          </p:cNvPr>
          <p:cNvSpPr>
            <a:spLocks noChangeShapeType="1"/>
          </p:cNvSpPr>
          <p:nvPr/>
        </p:nvSpPr>
        <p:spPr bwMode="auto">
          <a:xfrm flipV="1">
            <a:off x="5043589" y="2695053"/>
            <a:ext cx="622300"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1275" name="Text Box 45">
            <a:extLst>
              <a:ext uri="{FF2B5EF4-FFF2-40B4-BE49-F238E27FC236}">
                <a16:creationId xmlns:a16="http://schemas.microsoft.com/office/drawing/2014/main" id="{2C2CF2C1-ABDE-450E-B097-A3B071AB05A4}"/>
              </a:ext>
            </a:extLst>
          </p:cNvPr>
          <p:cNvSpPr txBox="1">
            <a:spLocks noChangeArrowheads="1"/>
          </p:cNvSpPr>
          <p:nvPr/>
        </p:nvSpPr>
        <p:spPr bwMode="auto">
          <a:xfrm>
            <a:off x="9972090" y="2913382"/>
            <a:ext cx="1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cs typeface="Calibri" panose="020F0502020204030204" pitchFamily="34" charset="0"/>
              </a:rPr>
              <a:t>10-yr follow-up</a:t>
            </a:r>
            <a:endParaRPr lang="en-US" altLang="en-US" sz="1800" i="1" dirty="0">
              <a:solidFill>
                <a:schemeClr val="bg1"/>
              </a:solidFill>
              <a:latin typeface="Calibri" panose="020F0502020204030204" pitchFamily="34" charset="0"/>
              <a:cs typeface="Calibri" panose="020F0502020204030204" pitchFamily="34" charset="0"/>
            </a:endParaRPr>
          </a:p>
        </p:txBody>
      </p:sp>
      <p:sp>
        <p:nvSpPr>
          <p:cNvPr id="12302" name="Text Box 45">
            <a:extLst>
              <a:ext uri="{FF2B5EF4-FFF2-40B4-BE49-F238E27FC236}">
                <a16:creationId xmlns:a16="http://schemas.microsoft.com/office/drawing/2014/main" id="{A5E0CBB4-F53B-4B1F-8253-B6FF7A8A372D}"/>
              </a:ext>
            </a:extLst>
          </p:cNvPr>
          <p:cNvSpPr txBox="1">
            <a:spLocks noChangeArrowheads="1"/>
          </p:cNvSpPr>
          <p:nvPr/>
        </p:nvSpPr>
        <p:spPr bwMode="auto">
          <a:xfrm>
            <a:off x="515938" y="2913382"/>
            <a:ext cx="1104900" cy="369332"/>
          </a:xfrm>
          <a:prstGeom prst="rect">
            <a:avLst/>
          </a:prstGeom>
          <a:solidFill>
            <a:srgbClr val="CDCDC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defRPr/>
            </a:pPr>
            <a:r>
              <a:rPr lang="en-GB" altLang="en-US" sz="1800" b="0" dirty="0">
                <a:solidFill>
                  <a:schemeClr val="bg2">
                    <a:lumMod val="10000"/>
                  </a:schemeClr>
                </a:solidFill>
                <a:latin typeface="Calibri" panose="020F0502020204030204" pitchFamily="34" charset="0"/>
                <a:cs typeface="Calibri" panose="020F0502020204030204" pitchFamily="34" charset="0"/>
              </a:rPr>
              <a:t>Surgery</a:t>
            </a:r>
          </a:p>
        </p:txBody>
      </p:sp>
      <p:sp>
        <p:nvSpPr>
          <p:cNvPr id="11277" name="Text Box 45">
            <a:extLst>
              <a:ext uri="{FF2B5EF4-FFF2-40B4-BE49-F238E27FC236}">
                <a16:creationId xmlns:a16="http://schemas.microsoft.com/office/drawing/2014/main" id="{7960F137-558F-452E-A2B7-289A3C89078A}"/>
              </a:ext>
            </a:extLst>
          </p:cNvPr>
          <p:cNvSpPr txBox="1">
            <a:spLocks noChangeArrowheads="1"/>
          </p:cNvSpPr>
          <p:nvPr/>
        </p:nvSpPr>
        <p:spPr bwMode="auto">
          <a:xfrm>
            <a:off x="8645626" y="1750939"/>
            <a:ext cx="1835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cs typeface="Calibri" panose="020F0502020204030204" pitchFamily="34" charset="0"/>
              </a:rPr>
              <a:t>Wk 52</a:t>
            </a:r>
            <a:endParaRPr lang="en-US" altLang="en-US" sz="1800" i="1" dirty="0">
              <a:solidFill>
                <a:schemeClr val="bg1"/>
              </a:solidFill>
              <a:latin typeface="Calibri" panose="020F0502020204030204" pitchFamily="34" charset="0"/>
              <a:cs typeface="Calibri" panose="020F0502020204030204" pitchFamily="34" charset="0"/>
            </a:endParaRPr>
          </a:p>
        </p:txBody>
      </p:sp>
      <p:sp>
        <p:nvSpPr>
          <p:cNvPr id="11279" name="TextBox 2">
            <a:extLst>
              <a:ext uri="{FF2B5EF4-FFF2-40B4-BE49-F238E27FC236}">
                <a16:creationId xmlns:a16="http://schemas.microsoft.com/office/drawing/2014/main" id="{402E5614-DBFA-4A1A-AEEF-B68E1C9EB47D}"/>
              </a:ext>
            </a:extLst>
          </p:cNvPr>
          <p:cNvSpPr txBox="1">
            <a:spLocks noChangeArrowheads="1"/>
          </p:cNvSpPr>
          <p:nvPr/>
        </p:nvSpPr>
        <p:spPr bwMode="auto">
          <a:xfrm>
            <a:off x="652465" y="3932274"/>
            <a:ext cx="108297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Font typeface="Wingdings" panose="05000000000000000000" pitchFamily="2" charset="2"/>
              <a:buNone/>
            </a:pPr>
            <a:r>
              <a:rPr lang="en-US" altLang="en-US" sz="1400" b="0" dirty="0">
                <a:solidFill>
                  <a:schemeClr val="accent3"/>
                </a:solidFill>
                <a:latin typeface="Calibri" panose="020F0502020204030204" pitchFamily="34" charset="0"/>
                <a:cs typeface="Calibri" panose="020F0502020204030204" pitchFamily="34" charset="0"/>
              </a:rPr>
              <a:t>*Or node negative with tumors &gt; 0.5 to ≤ 1 cm + at least 1 of following</a:t>
            </a:r>
            <a:r>
              <a:rPr lang="en-US" altLang="en-US" sz="1400" b="0" dirty="0">
                <a:solidFill>
                  <a:schemeClr val="bg1"/>
                </a:solidFill>
                <a:latin typeface="Calibri" panose="020F0502020204030204" pitchFamily="34" charset="0"/>
                <a:cs typeface="Calibri" panose="020F0502020204030204" pitchFamily="34" charset="0"/>
              </a:rPr>
              <a:t>: histologic/nuclear grade 3; ER negative and PgR negative; aged &lt; 35 yrs. </a:t>
            </a:r>
            <a:br>
              <a:rPr lang="en-US" altLang="en-US" sz="1400" b="0" dirty="0">
                <a:solidFill>
                  <a:schemeClr val="bg1"/>
                </a:solidFill>
                <a:latin typeface="Calibri" panose="020F0502020204030204" pitchFamily="34" charset="0"/>
                <a:cs typeface="Calibri" panose="020F0502020204030204" pitchFamily="34" charset="0"/>
              </a:rPr>
            </a:br>
            <a:r>
              <a:rPr lang="en-US" altLang="en-US" sz="1400" b="0" dirty="0">
                <a:solidFill>
                  <a:schemeClr val="bg1"/>
                </a:solidFill>
                <a:latin typeface="Calibri" panose="020F0502020204030204" pitchFamily="34" charset="0"/>
                <a:cs typeface="Calibri" panose="020F0502020204030204" pitchFamily="34" charset="0"/>
              </a:rPr>
              <a:t>Node-negative enrollment </a:t>
            </a:r>
            <a:r>
              <a:rPr lang="en-US" altLang="en-US" sz="1400" b="0" dirty="0">
                <a:solidFill>
                  <a:schemeClr val="accent3"/>
                </a:solidFill>
                <a:latin typeface="Calibri" panose="020F0502020204030204" pitchFamily="34" charset="0"/>
                <a:cs typeface="Calibri" panose="020F0502020204030204" pitchFamily="34" charset="0"/>
              </a:rPr>
              <a:t>capped after first 3655 patients randomized</a:t>
            </a:r>
            <a:r>
              <a:rPr lang="en-US" altLang="en-US" sz="1400" b="0" dirty="0">
                <a:solidFill>
                  <a:schemeClr val="bg1"/>
                </a:solidFill>
                <a:latin typeface="Calibri" panose="020F0502020204030204" pitchFamily="34" charset="0"/>
                <a:cs typeface="Calibri" panose="020F0502020204030204" pitchFamily="34" charset="0"/>
              </a:rPr>
              <a:t>. </a:t>
            </a:r>
          </a:p>
          <a:p>
            <a:pPr>
              <a:lnSpc>
                <a:spcPct val="100000"/>
              </a:lnSpc>
              <a:spcBef>
                <a:spcPct val="0"/>
              </a:spcBef>
              <a:spcAft>
                <a:spcPct val="0"/>
              </a:spcAft>
              <a:buClrTx/>
              <a:buFont typeface="Wingdings" panose="05000000000000000000" pitchFamily="2" charset="2"/>
              <a:buNone/>
            </a:pPr>
            <a:r>
              <a:rPr lang="en-US" altLang="en-US" sz="1400" b="0" baseline="3000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cs typeface="Calibri" panose="020F0502020204030204" pitchFamily="34" charset="0"/>
              </a:rPr>
              <a:t>Tx initiated ≤ 8 wks post surgery. Permitted CT: standard anthracycline or nonanthracycline regimens (FEC x 3-4 </a:t>
            </a:r>
            <a:r>
              <a:rPr lang="en-US" altLang="en-US" sz="1400" b="0" dirty="0">
                <a:solidFill>
                  <a:schemeClr val="bg1"/>
                </a:solidFill>
                <a:latin typeface="Calibri" panose="020F0502020204030204" pitchFamily="34" charset="0"/>
                <a:cs typeface="Calibri" panose="020F0502020204030204" pitchFamily="34" charset="0"/>
                <a:sym typeface="Wingdings" panose="05000000000000000000" pitchFamily="2" charset="2"/>
              </a:rPr>
              <a:t> TH x 3-4; AC x 4  TH x 4; or TCH x 6, followed by HER2-targeted therapy for total of 1 yr)</a:t>
            </a:r>
            <a:r>
              <a:rPr lang="en-US" altLang="en-US" sz="1400" b="0" dirty="0">
                <a:solidFill>
                  <a:schemeClr val="bg1"/>
                </a:solidFill>
                <a:latin typeface="Calibri" panose="020F0502020204030204" pitchFamily="34" charset="0"/>
                <a:cs typeface="Calibri" panose="020F0502020204030204" pitchFamily="34" charset="0"/>
              </a:rPr>
              <a:t>. Endocrine and/or radiotherapy. </a:t>
            </a:r>
            <a:r>
              <a:rPr lang="en-US" altLang="en-US" sz="1400" b="0" dirty="0">
                <a:solidFill>
                  <a:schemeClr val="tx1"/>
                </a:solidFill>
                <a:latin typeface="Calibri" panose="020F0502020204030204" pitchFamily="34" charset="0"/>
                <a:cs typeface="Calibri" panose="020F0502020204030204" pitchFamily="34" charset="0"/>
              </a:rPr>
              <a:t>could be started at end of adjuvant CT.</a:t>
            </a:r>
          </a:p>
        </p:txBody>
      </p:sp>
      <p:sp>
        <p:nvSpPr>
          <p:cNvPr id="11280" name="Line 52">
            <a:extLst>
              <a:ext uri="{FF2B5EF4-FFF2-40B4-BE49-F238E27FC236}">
                <a16:creationId xmlns:a16="http://schemas.microsoft.com/office/drawing/2014/main" id="{43019DB6-0C39-437F-8F74-40030123CF06}"/>
              </a:ext>
            </a:extLst>
          </p:cNvPr>
          <p:cNvSpPr>
            <a:spLocks noChangeShapeType="1"/>
          </p:cNvSpPr>
          <p:nvPr/>
        </p:nvSpPr>
        <p:spPr bwMode="auto">
          <a:xfrm>
            <a:off x="9595723" y="309804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1281" name="Line 52">
            <a:extLst>
              <a:ext uri="{FF2B5EF4-FFF2-40B4-BE49-F238E27FC236}">
                <a16:creationId xmlns:a16="http://schemas.microsoft.com/office/drawing/2014/main" id="{66D0D6C6-13B4-4BF5-89FE-916C7B4EC2E1}"/>
              </a:ext>
            </a:extLst>
          </p:cNvPr>
          <p:cNvSpPr>
            <a:spLocks noChangeShapeType="1"/>
          </p:cNvSpPr>
          <p:nvPr/>
        </p:nvSpPr>
        <p:spPr bwMode="auto">
          <a:xfrm>
            <a:off x="1708152" y="3098048"/>
            <a:ext cx="2889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1283" name="Line 52">
            <a:extLst>
              <a:ext uri="{FF2B5EF4-FFF2-40B4-BE49-F238E27FC236}">
                <a16:creationId xmlns:a16="http://schemas.microsoft.com/office/drawing/2014/main" id="{5BC40935-6C75-4F2F-8A40-6C091ADBA863}"/>
              </a:ext>
            </a:extLst>
          </p:cNvPr>
          <p:cNvSpPr>
            <a:spLocks noChangeShapeType="1"/>
          </p:cNvSpPr>
          <p:nvPr/>
        </p:nvSpPr>
        <p:spPr bwMode="auto">
          <a:xfrm rot="5400000">
            <a:off x="9433820" y="2218373"/>
            <a:ext cx="27463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grpSp>
        <p:nvGrpSpPr>
          <p:cNvPr id="20" name="Group 7">
            <a:extLst>
              <a:ext uri="{FF2B5EF4-FFF2-40B4-BE49-F238E27FC236}">
                <a16:creationId xmlns:a16="http://schemas.microsoft.com/office/drawing/2014/main" id="{E0D7ECA5-D351-4A3B-BE3E-A687464B96F1}"/>
              </a:ext>
            </a:extLst>
          </p:cNvPr>
          <p:cNvGrpSpPr>
            <a:grpSpLocks/>
          </p:cNvGrpSpPr>
          <p:nvPr/>
        </p:nvGrpSpPr>
        <p:grpSpPr bwMode="auto">
          <a:xfrm>
            <a:off x="9389569" y="6207225"/>
            <a:ext cx="2488502" cy="447822"/>
            <a:chOff x="9527309" y="3551529"/>
            <a:chExt cx="2488502" cy="448324"/>
          </a:xfrm>
        </p:grpSpPr>
        <p:pic>
          <p:nvPicPr>
            <p:cNvPr id="21" name="Picture 9">
              <a:extLst>
                <a:ext uri="{FF2B5EF4-FFF2-40B4-BE49-F238E27FC236}">
                  <a16:creationId xmlns:a16="http://schemas.microsoft.com/office/drawing/2014/main" id="{15A098FA-7909-4A16-BE69-C6CD136A5FE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12F7551C-107F-4EF3-BC55-7168899C75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5954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itle 3">
            <a:extLst>
              <a:ext uri="{FF2B5EF4-FFF2-40B4-BE49-F238E27FC236}">
                <a16:creationId xmlns:a16="http://schemas.microsoft.com/office/drawing/2014/main" id="{5E874469-368F-4835-9AC7-EA5977C4AD58}"/>
              </a:ext>
            </a:extLst>
          </p:cNvPr>
          <p:cNvSpPr>
            <a:spLocks noGrp="1"/>
          </p:cNvSpPr>
          <p:nvPr>
            <p:ph type="title"/>
          </p:nvPr>
        </p:nvSpPr>
        <p:spPr/>
        <p:txBody>
          <a:bodyPr/>
          <a:lstStyle/>
          <a:p>
            <a:r>
              <a:rPr lang="en-US" altLang="en-US" dirty="0"/>
              <a:t>APHINITY: Updated Analysis of IDFS in ITT Population</a:t>
            </a:r>
          </a:p>
        </p:txBody>
      </p:sp>
      <p:sp>
        <p:nvSpPr>
          <p:cNvPr id="5" name="Content Placeholder 4">
            <a:extLst>
              <a:ext uri="{FF2B5EF4-FFF2-40B4-BE49-F238E27FC236}">
                <a16:creationId xmlns:a16="http://schemas.microsoft.com/office/drawing/2014/main" id="{ADDAC125-313B-41B7-92C4-E9C49F0B4B47}"/>
              </a:ext>
            </a:extLst>
          </p:cNvPr>
          <p:cNvSpPr>
            <a:spLocks noGrp="1"/>
          </p:cNvSpPr>
          <p:nvPr>
            <p:ph idx="1"/>
          </p:nvPr>
        </p:nvSpPr>
        <p:spPr>
          <a:xfrm>
            <a:off x="604675" y="5713820"/>
            <a:ext cx="11273396" cy="354114"/>
          </a:xfrm>
        </p:spPr>
        <p:txBody>
          <a:bodyPr/>
          <a:lstStyle/>
          <a:p>
            <a:r>
              <a:rPr lang="en-US" sz="2200" dirty="0"/>
              <a:t>OS data immature at time of analysis (maturity: 42.5%); Stratified HR: 0.85 (95% CI: 0.67-1.07); </a:t>
            </a:r>
            <a:r>
              <a:rPr lang="en-US" sz="2200" i="1" dirty="0"/>
              <a:t>P</a:t>
            </a:r>
            <a:r>
              <a:rPr lang="en-US" sz="2200" dirty="0"/>
              <a:t> = .170 (</a:t>
            </a:r>
            <a:r>
              <a:rPr lang="en-US" altLang="en-US" sz="2200" i="1" dirty="0">
                <a:cs typeface="Calibri" panose="020F0502020204030204" pitchFamily="34" charset="0"/>
              </a:rPr>
              <a:t>P</a:t>
            </a:r>
            <a:r>
              <a:rPr lang="en-US" altLang="en-US" sz="2200" dirty="0">
                <a:cs typeface="Calibri" panose="020F0502020204030204" pitchFamily="34" charset="0"/>
              </a:rPr>
              <a:t> value of .0012 required for statistically significant difference )</a:t>
            </a:r>
            <a:endParaRPr lang="en-US" sz="2200" dirty="0"/>
          </a:p>
          <a:p>
            <a:endParaRPr lang="en-US" sz="2200" dirty="0"/>
          </a:p>
          <a:p>
            <a:endParaRPr lang="en-US" sz="2200" dirty="0"/>
          </a:p>
        </p:txBody>
      </p:sp>
      <p:sp>
        <p:nvSpPr>
          <p:cNvPr id="15367" name="Text Box 11">
            <a:extLst>
              <a:ext uri="{FF2B5EF4-FFF2-40B4-BE49-F238E27FC236}">
                <a16:creationId xmlns:a16="http://schemas.microsoft.com/office/drawing/2014/main" id="{94D9ADBF-A3E9-4BF2-A793-4C6C41301C70}"/>
              </a:ext>
            </a:extLst>
          </p:cNvPr>
          <p:cNvSpPr txBox="1">
            <a:spLocks noChangeArrowheads="1"/>
          </p:cNvSpPr>
          <p:nvPr/>
        </p:nvSpPr>
        <p:spPr bwMode="auto">
          <a:xfrm>
            <a:off x="414339"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Piccart. SABCS 2019. Abstr GS1-04.</a:t>
            </a:r>
            <a:endParaRPr lang="en-US" altLang="en-US" sz="1200" b="0" dirty="0">
              <a:solidFill>
                <a:schemeClr val="bg2"/>
              </a:solidFill>
              <a:latin typeface="Calibri" panose="020F0502020204030204" pitchFamily="34" charset="0"/>
              <a:cs typeface="Calibri" panose="020F0502020204030204" pitchFamily="34" charset="0"/>
            </a:endParaRPr>
          </a:p>
        </p:txBody>
      </p:sp>
      <p:grpSp>
        <p:nvGrpSpPr>
          <p:cNvPr id="71" name="Group 7">
            <a:extLst>
              <a:ext uri="{FF2B5EF4-FFF2-40B4-BE49-F238E27FC236}">
                <a16:creationId xmlns:a16="http://schemas.microsoft.com/office/drawing/2014/main" id="{7A78A13E-BBDB-4C52-AD06-EAABF839D0C0}"/>
              </a:ext>
            </a:extLst>
          </p:cNvPr>
          <p:cNvGrpSpPr>
            <a:grpSpLocks/>
          </p:cNvGrpSpPr>
          <p:nvPr/>
        </p:nvGrpSpPr>
        <p:grpSpPr bwMode="auto">
          <a:xfrm>
            <a:off x="9389569" y="6207225"/>
            <a:ext cx="2488502" cy="447822"/>
            <a:chOff x="9527309" y="3551529"/>
            <a:chExt cx="2488502" cy="448324"/>
          </a:xfrm>
        </p:grpSpPr>
        <p:pic>
          <p:nvPicPr>
            <p:cNvPr id="72" name="Picture 9">
              <a:extLst>
                <a:ext uri="{FF2B5EF4-FFF2-40B4-BE49-F238E27FC236}">
                  <a16:creationId xmlns:a16="http://schemas.microsoft.com/office/drawing/2014/main" id="{E4133E93-84CF-4DF8-82D9-A09801B982F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3" name="Rectangle 8">
              <a:extLst>
                <a:ext uri="{FF2B5EF4-FFF2-40B4-BE49-F238E27FC236}">
                  <a16:creationId xmlns:a16="http://schemas.microsoft.com/office/drawing/2014/main" id="{E0BFA1B7-8EFC-470B-9ED9-75900610C78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2" name="Table 2">
            <a:extLst>
              <a:ext uri="{FF2B5EF4-FFF2-40B4-BE49-F238E27FC236}">
                <a16:creationId xmlns:a16="http://schemas.microsoft.com/office/drawing/2014/main" id="{39634195-B8A6-42BF-B8CD-8FD96192AF6C}"/>
              </a:ext>
            </a:extLst>
          </p:cNvPr>
          <p:cNvGraphicFramePr>
            <a:graphicFrameLocks noGrp="1"/>
          </p:cNvGraphicFramePr>
          <p:nvPr>
            <p:extLst>
              <p:ext uri="{D42A27DB-BD31-4B8C-83A1-F6EECF244321}">
                <p14:modId xmlns:p14="http://schemas.microsoft.com/office/powerpoint/2010/main" val="2050915914"/>
              </p:ext>
            </p:extLst>
          </p:nvPr>
        </p:nvGraphicFramePr>
        <p:xfrm>
          <a:off x="3031298" y="2456614"/>
          <a:ext cx="5362153" cy="2042160"/>
        </p:xfrm>
        <a:graphic>
          <a:graphicData uri="http://schemas.openxmlformats.org/drawingml/2006/table">
            <a:tbl>
              <a:tblPr firstRow="1" bandRow="1">
                <a:tableStyleId>{93296810-A885-4BE3-A3E7-6D5BEEA58F35}</a:tableStyleId>
              </a:tblPr>
              <a:tblGrid>
                <a:gridCol w="2562924">
                  <a:extLst>
                    <a:ext uri="{9D8B030D-6E8A-4147-A177-3AD203B41FA5}">
                      <a16:colId xmlns:a16="http://schemas.microsoft.com/office/drawing/2014/main" val="1043500220"/>
                    </a:ext>
                  </a:extLst>
                </a:gridCol>
                <a:gridCol w="1011845">
                  <a:extLst>
                    <a:ext uri="{9D8B030D-6E8A-4147-A177-3AD203B41FA5}">
                      <a16:colId xmlns:a16="http://schemas.microsoft.com/office/drawing/2014/main" val="3658003067"/>
                    </a:ext>
                  </a:extLst>
                </a:gridCol>
                <a:gridCol w="368719">
                  <a:extLst>
                    <a:ext uri="{9D8B030D-6E8A-4147-A177-3AD203B41FA5}">
                      <a16:colId xmlns:a16="http://schemas.microsoft.com/office/drawing/2014/main" val="2914119356"/>
                    </a:ext>
                  </a:extLst>
                </a:gridCol>
                <a:gridCol w="1418665">
                  <a:extLst>
                    <a:ext uri="{9D8B030D-6E8A-4147-A177-3AD203B41FA5}">
                      <a16:colId xmlns:a16="http://schemas.microsoft.com/office/drawing/2014/main" val="2436580368"/>
                    </a:ext>
                  </a:extLst>
                </a:gridCol>
              </a:tblGrid>
              <a:tr h="294878">
                <a:tc>
                  <a:txBody>
                    <a:bodyPr/>
                    <a:lstStyle/>
                    <a:p>
                      <a:endParaRPr lang="en-US" sz="1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400" b="1" dirty="0">
                          <a:solidFill>
                            <a:schemeClr val="tx1"/>
                          </a:solidFill>
                          <a:latin typeface="Calibri" panose="020F0502020204030204" pitchFamily="34" charset="0"/>
                          <a:cs typeface="Calibri" panose="020F0502020204030204" pitchFamily="34" charset="0"/>
                        </a:rPr>
                        <a:t>Pertuzumab</a:t>
                      </a:r>
                      <a:br>
                        <a:rPr lang="en-US" sz="1400" b="1" dirty="0">
                          <a:solidFill>
                            <a:schemeClr val="tx1"/>
                          </a:solidFill>
                          <a:latin typeface="Calibri" panose="020F0502020204030204" pitchFamily="34" charset="0"/>
                          <a:cs typeface="Calibri" panose="020F0502020204030204" pitchFamily="34" charset="0"/>
                        </a:rPr>
                      </a:br>
                      <a:r>
                        <a:rPr lang="en-US" sz="1400" b="1" dirty="0">
                          <a:solidFill>
                            <a:schemeClr val="tx1"/>
                          </a:solidFill>
                          <a:latin typeface="Calibri" panose="020F0502020204030204" pitchFamily="34" charset="0"/>
                          <a:cs typeface="Calibri" panose="020F0502020204030204" pitchFamily="34" charset="0"/>
                        </a:rPr>
                        <a:t>(n = 2400)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b="1" dirty="0">
                          <a:latin typeface="Calibri" panose="020F0502020204030204" pitchFamily="34" charset="0"/>
                          <a:cs typeface="Calibri" panose="020F0502020204030204" pitchFamily="34" charset="0"/>
                        </a:rPr>
                        <a:t>Placebo</a:t>
                      </a:r>
                      <a:br>
                        <a:rPr lang="en-US" sz="1400" b="1" dirty="0">
                          <a:latin typeface="Calibri" panose="020F0502020204030204" pitchFamily="34" charset="0"/>
                          <a:cs typeface="Calibri" panose="020F0502020204030204" pitchFamily="34" charset="0"/>
                        </a:rPr>
                      </a:br>
                      <a:r>
                        <a:rPr lang="en-US" sz="1400" b="1" dirty="0">
                          <a:latin typeface="Calibri" panose="020F0502020204030204" pitchFamily="34" charset="0"/>
                          <a:cs typeface="Calibri" panose="020F0502020204030204" pitchFamily="34" charset="0"/>
                        </a:rPr>
                        <a:t>(n = 2404)</a:t>
                      </a:r>
                      <a:endParaRPr lang="en-US"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458">
                <a:tc>
                  <a:txBody>
                    <a:bodyPr/>
                    <a:lstStyle/>
                    <a:p>
                      <a:r>
                        <a:rPr lang="en-US" sz="14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400" b="0" dirty="0">
                          <a:solidFill>
                            <a:schemeClr val="bg1"/>
                          </a:solidFill>
                          <a:latin typeface="Calibri" panose="020F0502020204030204" pitchFamily="34" charset="0"/>
                          <a:cs typeface="Calibri" panose="020F0502020204030204" pitchFamily="34" charset="0"/>
                        </a:rPr>
                        <a:t>221 (9.2)</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latin typeface="Calibri" panose="020F0502020204030204" pitchFamily="34" charset="0"/>
                          <a:cs typeface="Calibri" panose="020F0502020204030204" pitchFamily="34" charset="0"/>
                        </a:rPr>
                        <a:t>287 (11.9)</a:t>
                      </a:r>
                      <a:endParaRPr lang="en-US"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173458">
                <a:tc>
                  <a:txBody>
                    <a:bodyPr/>
                    <a:lstStyle/>
                    <a:p>
                      <a:r>
                        <a:rPr lang="en-US" sz="14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400" b="0" dirty="0">
                          <a:solidFill>
                            <a:schemeClr val="bg1"/>
                          </a:solidFill>
                          <a:latin typeface="Calibri" panose="020F0502020204030204" pitchFamily="34" charset="0"/>
                          <a:cs typeface="Calibri" panose="020F0502020204030204" pitchFamily="34" charset="0"/>
                        </a:rPr>
                        <a:t>0.76 (95% CI: 0.64-0.91)</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458">
                <a:tc>
                  <a:txBody>
                    <a:bodyPr/>
                    <a:lstStyle/>
                    <a:p>
                      <a:r>
                        <a:rPr lang="en-US" sz="1400" dirty="0">
                          <a:solidFill>
                            <a:schemeClr val="bg1"/>
                          </a:solidFill>
                          <a:latin typeface="Calibri" panose="020F0502020204030204" pitchFamily="34" charset="0"/>
                          <a:cs typeface="Calibri" panose="020F0502020204030204" pitchFamily="34" charset="0"/>
                        </a:rPr>
                        <a:t>Median follow-up, mos</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3">
                  <a:txBody>
                    <a:bodyPr/>
                    <a:lstStyle/>
                    <a:p>
                      <a:pPr algn="ctr"/>
                      <a:r>
                        <a:rPr lang="en-US" sz="1400" b="0" dirty="0">
                          <a:solidFill>
                            <a:schemeClr val="bg1"/>
                          </a:solidFill>
                          <a:latin typeface="Calibri" panose="020F0502020204030204" pitchFamily="34" charset="0"/>
                          <a:cs typeface="Calibri" panose="020F0502020204030204" pitchFamily="34" charset="0"/>
                        </a:rPr>
                        <a:t>74.1</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6692362"/>
                  </a:ext>
                </a:extLst>
              </a:tr>
              <a:tr h="173458">
                <a:tc>
                  <a:txBody>
                    <a:bodyPr/>
                    <a:lstStyle/>
                    <a:p>
                      <a:r>
                        <a:rPr lang="en-US" sz="14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458">
                <a:tc>
                  <a:txBody>
                    <a:bodyPr/>
                    <a:lstStyle/>
                    <a:p>
                      <a:r>
                        <a:rPr lang="en-US" sz="14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3">
                  <a:txBody>
                    <a:bodyPr/>
                    <a:lstStyle/>
                    <a:p>
                      <a:pPr algn="ctr"/>
                      <a:r>
                        <a:rPr lang="en-US" sz="1400" b="0" dirty="0">
                          <a:solidFill>
                            <a:schemeClr val="bg1"/>
                          </a:solidFill>
                          <a:latin typeface="Calibri" panose="020F0502020204030204" pitchFamily="34" charset="0"/>
                          <a:cs typeface="Calibri" panose="020F0502020204030204" pitchFamily="34" charset="0"/>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grpSp>
        <p:nvGrpSpPr>
          <p:cNvPr id="3" name="Group 2">
            <a:extLst>
              <a:ext uri="{FF2B5EF4-FFF2-40B4-BE49-F238E27FC236}">
                <a16:creationId xmlns:a16="http://schemas.microsoft.com/office/drawing/2014/main" id="{27D3C914-CF14-4F80-B8DC-19669763AEBD}"/>
              </a:ext>
            </a:extLst>
          </p:cNvPr>
          <p:cNvGrpSpPr/>
          <p:nvPr/>
        </p:nvGrpSpPr>
        <p:grpSpPr>
          <a:xfrm>
            <a:off x="740226" y="1168018"/>
            <a:ext cx="8586650" cy="4487718"/>
            <a:chOff x="251328" y="1063509"/>
            <a:chExt cx="9531849" cy="4981716"/>
          </a:xfrm>
        </p:grpSpPr>
        <p:sp>
          <p:nvSpPr>
            <p:cNvPr id="29" name="Freeform: Shape 28">
              <a:extLst>
                <a:ext uri="{FF2B5EF4-FFF2-40B4-BE49-F238E27FC236}">
                  <a16:creationId xmlns:a16="http://schemas.microsoft.com/office/drawing/2014/main" id="{4DB49AD0-7824-443D-A136-D6B0A411285F}"/>
                </a:ext>
              </a:extLst>
            </p:cNvPr>
            <p:cNvSpPr/>
            <p:nvPr/>
          </p:nvSpPr>
          <p:spPr bwMode="auto">
            <a:xfrm>
              <a:off x="2676525" y="1443713"/>
              <a:ext cx="7048500" cy="347663"/>
            </a:xfrm>
            <a:custGeom>
              <a:avLst/>
              <a:gdLst>
                <a:gd name="connsiteX0" fmla="*/ 0 w 7048500"/>
                <a:gd name="connsiteY0" fmla="*/ 0 h 347663"/>
                <a:gd name="connsiteX1" fmla="*/ 509588 w 7048500"/>
                <a:gd name="connsiteY1" fmla="*/ 0 h 347663"/>
                <a:gd name="connsiteX2" fmla="*/ 509588 w 7048500"/>
                <a:gd name="connsiteY2" fmla="*/ 28575 h 347663"/>
                <a:gd name="connsiteX3" fmla="*/ 1042988 w 7048500"/>
                <a:gd name="connsiteY3" fmla="*/ 28575 h 347663"/>
                <a:gd name="connsiteX4" fmla="*/ 1042988 w 7048500"/>
                <a:gd name="connsiteY4" fmla="*/ 47625 h 347663"/>
                <a:gd name="connsiteX5" fmla="*/ 1390650 w 7048500"/>
                <a:gd name="connsiteY5" fmla="*/ 47625 h 347663"/>
                <a:gd name="connsiteX6" fmla="*/ 1400175 w 7048500"/>
                <a:gd name="connsiteY6" fmla="*/ 57150 h 347663"/>
                <a:gd name="connsiteX7" fmla="*/ 1733550 w 7048500"/>
                <a:gd name="connsiteY7" fmla="*/ 57150 h 347663"/>
                <a:gd name="connsiteX8" fmla="*/ 1733550 w 7048500"/>
                <a:gd name="connsiteY8" fmla="*/ 90488 h 347663"/>
                <a:gd name="connsiteX9" fmla="*/ 1866900 w 7048500"/>
                <a:gd name="connsiteY9" fmla="*/ 90488 h 347663"/>
                <a:gd name="connsiteX10" fmla="*/ 1881188 w 7048500"/>
                <a:gd name="connsiteY10" fmla="*/ 104776 h 347663"/>
                <a:gd name="connsiteX11" fmla="*/ 2105025 w 7048500"/>
                <a:gd name="connsiteY11" fmla="*/ 104776 h 347663"/>
                <a:gd name="connsiteX12" fmla="*/ 2114550 w 7048500"/>
                <a:gd name="connsiteY12" fmla="*/ 114301 h 347663"/>
                <a:gd name="connsiteX13" fmla="*/ 2309813 w 7048500"/>
                <a:gd name="connsiteY13" fmla="*/ 114301 h 347663"/>
                <a:gd name="connsiteX14" fmla="*/ 2338387 w 7048500"/>
                <a:gd name="connsiteY14" fmla="*/ 142875 h 347663"/>
                <a:gd name="connsiteX15" fmla="*/ 2562225 w 7048500"/>
                <a:gd name="connsiteY15" fmla="*/ 142875 h 347663"/>
                <a:gd name="connsiteX16" fmla="*/ 2600325 w 7048500"/>
                <a:gd name="connsiteY16" fmla="*/ 142875 h 347663"/>
                <a:gd name="connsiteX17" fmla="*/ 2805113 w 7048500"/>
                <a:gd name="connsiteY17" fmla="*/ 142875 h 347663"/>
                <a:gd name="connsiteX18" fmla="*/ 2828926 w 7048500"/>
                <a:gd name="connsiteY18" fmla="*/ 166688 h 347663"/>
                <a:gd name="connsiteX19" fmla="*/ 2957513 w 7048500"/>
                <a:gd name="connsiteY19" fmla="*/ 166688 h 347663"/>
                <a:gd name="connsiteX20" fmla="*/ 3024188 w 7048500"/>
                <a:gd name="connsiteY20" fmla="*/ 166688 h 347663"/>
                <a:gd name="connsiteX21" fmla="*/ 3024188 w 7048500"/>
                <a:gd name="connsiteY21" fmla="*/ 166688 h 347663"/>
                <a:gd name="connsiteX22" fmla="*/ 3124200 w 7048500"/>
                <a:gd name="connsiteY22" fmla="*/ 185738 h 347663"/>
                <a:gd name="connsiteX23" fmla="*/ 3167063 w 7048500"/>
                <a:gd name="connsiteY23" fmla="*/ 190500 h 347663"/>
                <a:gd name="connsiteX24" fmla="*/ 3429000 w 7048500"/>
                <a:gd name="connsiteY24" fmla="*/ 200025 h 347663"/>
                <a:gd name="connsiteX25" fmla="*/ 3448050 w 7048500"/>
                <a:gd name="connsiteY25" fmla="*/ 214313 h 347663"/>
                <a:gd name="connsiteX26" fmla="*/ 3590925 w 7048500"/>
                <a:gd name="connsiteY26" fmla="*/ 204788 h 347663"/>
                <a:gd name="connsiteX27" fmla="*/ 3624263 w 7048500"/>
                <a:gd name="connsiteY27" fmla="*/ 228600 h 347663"/>
                <a:gd name="connsiteX28" fmla="*/ 3948113 w 7048500"/>
                <a:gd name="connsiteY28" fmla="*/ 228600 h 347663"/>
                <a:gd name="connsiteX29" fmla="*/ 3967163 w 7048500"/>
                <a:gd name="connsiteY29" fmla="*/ 238125 h 347663"/>
                <a:gd name="connsiteX30" fmla="*/ 4148138 w 7048500"/>
                <a:gd name="connsiteY30" fmla="*/ 238125 h 347663"/>
                <a:gd name="connsiteX31" fmla="*/ 4152900 w 7048500"/>
                <a:gd name="connsiteY31" fmla="*/ 247650 h 347663"/>
                <a:gd name="connsiteX32" fmla="*/ 4333875 w 7048500"/>
                <a:gd name="connsiteY32" fmla="*/ 247650 h 347663"/>
                <a:gd name="connsiteX33" fmla="*/ 4471988 w 7048500"/>
                <a:gd name="connsiteY33" fmla="*/ 257175 h 347663"/>
                <a:gd name="connsiteX34" fmla="*/ 4486275 w 7048500"/>
                <a:gd name="connsiteY34" fmla="*/ 261938 h 347663"/>
                <a:gd name="connsiteX35" fmla="*/ 4814888 w 7048500"/>
                <a:gd name="connsiteY35" fmla="*/ 271463 h 347663"/>
                <a:gd name="connsiteX36" fmla="*/ 5010150 w 7048500"/>
                <a:gd name="connsiteY36" fmla="*/ 276225 h 347663"/>
                <a:gd name="connsiteX37" fmla="*/ 5019675 w 7048500"/>
                <a:gd name="connsiteY37" fmla="*/ 285750 h 347663"/>
                <a:gd name="connsiteX38" fmla="*/ 5510213 w 7048500"/>
                <a:gd name="connsiteY38" fmla="*/ 290513 h 347663"/>
                <a:gd name="connsiteX39" fmla="*/ 5529263 w 7048500"/>
                <a:gd name="connsiteY39" fmla="*/ 309563 h 347663"/>
                <a:gd name="connsiteX40" fmla="*/ 5867400 w 7048500"/>
                <a:gd name="connsiteY40" fmla="*/ 309563 h 347663"/>
                <a:gd name="connsiteX41" fmla="*/ 5867400 w 7048500"/>
                <a:gd name="connsiteY41" fmla="*/ 309563 h 347663"/>
                <a:gd name="connsiteX42" fmla="*/ 6424613 w 7048500"/>
                <a:gd name="connsiteY42" fmla="*/ 323850 h 347663"/>
                <a:gd name="connsiteX43" fmla="*/ 6496050 w 7048500"/>
                <a:gd name="connsiteY43" fmla="*/ 328613 h 347663"/>
                <a:gd name="connsiteX44" fmla="*/ 6919913 w 7048500"/>
                <a:gd name="connsiteY44" fmla="*/ 323850 h 347663"/>
                <a:gd name="connsiteX45" fmla="*/ 6938963 w 7048500"/>
                <a:gd name="connsiteY45" fmla="*/ 342900 h 347663"/>
                <a:gd name="connsiteX46" fmla="*/ 7048500 w 7048500"/>
                <a:gd name="connsiteY46" fmla="*/ 347663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048500" h="347663">
                  <a:moveTo>
                    <a:pt x="0" y="0"/>
                  </a:moveTo>
                  <a:lnTo>
                    <a:pt x="509588" y="0"/>
                  </a:lnTo>
                  <a:lnTo>
                    <a:pt x="509588" y="28575"/>
                  </a:lnTo>
                  <a:lnTo>
                    <a:pt x="1042988" y="28575"/>
                  </a:lnTo>
                  <a:lnTo>
                    <a:pt x="1042988" y="47625"/>
                  </a:lnTo>
                  <a:lnTo>
                    <a:pt x="1390650" y="47625"/>
                  </a:lnTo>
                  <a:lnTo>
                    <a:pt x="1400175" y="57150"/>
                  </a:lnTo>
                  <a:lnTo>
                    <a:pt x="1733550" y="57150"/>
                  </a:lnTo>
                  <a:lnTo>
                    <a:pt x="1733550" y="90488"/>
                  </a:lnTo>
                  <a:lnTo>
                    <a:pt x="1866900" y="90488"/>
                  </a:lnTo>
                  <a:lnTo>
                    <a:pt x="1881188" y="104776"/>
                  </a:lnTo>
                  <a:lnTo>
                    <a:pt x="2105025" y="104776"/>
                  </a:lnTo>
                  <a:lnTo>
                    <a:pt x="2114550" y="114301"/>
                  </a:lnTo>
                  <a:lnTo>
                    <a:pt x="2309813" y="114301"/>
                  </a:lnTo>
                  <a:lnTo>
                    <a:pt x="2338387" y="142875"/>
                  </a:lnTo>
                  <a:lnTo>
                    <a:pt x="2562225" y="142875"/>
                  </a:lnTo>
                  <a:lnTo>
                    <a:pt x="2600325" y="142875"/>
                  </a:lnTo>
                  <a:lnTo>
                    <a:pt x="2805113" y="142875"/>
                  </a:lnTo>
                  <a:lnTo>
                    <a:pt x="2828926" y="166688"/>
                  </a:lnTo>
                  <a:lnTo>
                    <a:pt x="2957513" y="166688"/>
                  </a:lnTo>
                  <a:lnTo>
                    <a:pt x="3024188" y="166688"/>
                  </a:lnTo>
                  <a:lnTo>
                    <a:pt x="3024188" y="166688"/>
                  </a:lnTo>
                  <a:lnTo>
                    <a:pt x="3124200" y="185738"/>
                  </a:lnTo>
                  <a:lnTo>
                    <a:pt x="3167063" y="190500"/>
                  </a:lnTo>
                  <a:lnTo>
                    <a:pt x="3429000" y="200025"/>
                  </a:lnTo>
                  <a:lnTo>
                    <a:pt x="3448050" y="214313"/>
                  </a:lnTo>
                  <a:lnTo>
                    <a:pt x="3590925" y="204788"/>
                  </a:lnTo>
                  <a:lnTo>
                    <a:pt x="3624263" y="228600"/>
                  </a:lnTo>
                  <a:lnTo>
                    <a:pt x="3948113" y="228600"/>
                  </a:lnTo>
                  <a:lnTo>
                    <a:pt x="3967163" y="238125"/>
                  </a:lnTo>
                  <a:lnTo>
                    <a:pt x="4148138" y="238125"/>
                  </a:lnTo>
                  <a:lnTo>
                    <a:pt x="4152900" y="247650"/>
                  </a:lnTo>
                  <a:lnTo>
                    <a:pt x="4333875" y="247650"/>
                  </a:lnTo>
                  <a:lnTo>
                    <a:pt x="4471988" y="257175"/>
                  </a:lnTo>
                  <a:lnTo>
                    <a:pt x="4486275" y="261938"/>
                  </a:lnTo>
                  <a:lnTo>
                    <a:pt x="4814888" y="271463"/>
                  </a:lnTo>
                  <a:lnTo>
                    <a:pt x="5010150" y="276225"/>
                  </a:lnTo>
                  <a:lnTo>
                    <a:pt x="5019675" y="285750"/>
                  </a:lnTo>
                  <a:lnTo>
                    <a:pt x="5510213" y="290513"/>
                  </a:lnTo>
                  <a:lnTo>
                    <a:pt x="5529263" y="309563"/>
                  </a:lnTo>
                  <a:lnTo>
                    <a:pt x="5867400" y="309563"/>
                  </a:lnTo>
                  <a:lnTo>
                    <a:pt x="5867400" y="309563"/>
                  </a:lnTo>
                  <a:lnTo>
                    <a:pt x="6424613" y="323850"/>
                  </a:lnTo>
                  <a:lnTo>
                    <a:pt x="6496050" y="328613"/>
                  </a:lnTo>
                  <a:lnTo>
                    <a:pt x="6919913" y="323850"/>
                  </a:lnTo>
                  <a:lnTo>
                    <a:pt x="6938963" y="342900"/>
                  </a:lnTo>
                  <a:lnTo>
                    <a:pt x="7048500" y="347663"/>
                  </a:lnTo>
                </a:path>
              </a:pathLst>
            </a:custGeom>
            <a:noFill/>
            <a:ln w="28575">
              <a:solidFill>
                <a:schemeClr val="accent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7EAA73B5-E802-4EFB-AD44-3135D324E9A3}"/>
                </a:ext>
              </a:extLst>
            </p:cNvPr>
            <p:cNvSpPr txBox="1"/>
            <p:nvPr/>
          </p:nvSpPr>
          <p:spPr bwMode="auto">
            <a:xfrm>
              <a:off x="5770800" y="1063509"/>
              <a:ext cx="54527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Yr 3</a:t>
              </a:r>
            </a:p>
          </p:txBody>
        </p:sp>
        <p:sp>
          <p:nvSpPr>
            <p:cNvPr id="12" name="TextBox 11">
              <a:extLst>
                <a:ext uri="{FF2B5EF4-FFF2-40B4-BE49-F238E27FC236}">
                  <a16:creationId xmlns:a16="http://schemas.microsoft.com/office/drawing/2014/main" id="{9C4C100B-F792-444C-8C72-BCFB6FB40068}"/>
                </a:ext>
              </a:extLst>
            </p:cNvPr>
            <p:cNvSpPr txBox="1"/>
            <p:nvPr/>
          </p:nvSpPr>
          <p:spPr bwMode="auto">
            <a:xfrm>
              <a:off x="9237900" y="1080178"/>
              <a:ext cx="54527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Yr 6</a:t>
              </a:r>
            </a:p>
          </p:txBody>
        </p:sp>
        <p:sp>
          <p:nvSpPr>
            <p:cNvPr id="9" name="TextBox 8">
              <a:extLst>
                <a:ext uri="{FF2B5EF4-FFF2-40B4-BE49-F238E27FC236}">
                  <a16:creationId xmlns:a16="http://schemas.microsoft.com/office/drawing/2014/main" id="{6BF6B68D-0714-4325-98E6-42580088A2B3}"/>
                </a:ext>
              </a:extLst>
            </p:cNvPr>
            <p:cNvSpPr txBox="1"/>
            <p:nvPr/>
          </p:nvSpPr>
          <p:spPr bwMode="auto">
            <a:xfrm>
              <a:off x="2130552" y="5225255"/>
              <a:ext cx="812739" cy="738664"/>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2400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2404</a:t>
              </a:r>
            </a:p>
          </p:txBody>
        </p:sp>
        <p:sp>
          <p:nvSpPr>
            <p:cNvPr id="17" name="TextBox 16">
              <a:extLst>
                <a:ext uri="{FF2B5EF4-FFF2-40B4-BE49-F238E27FC236}">
                  <a16:creationId xmlns:a16="http://schemas.microsoft.com/office/drawing/2014/main" id="{CFE0319C-E493-468C-BDD7-65846D5D1306}"/>
                </a:ext>
              </a:extLst>
            </p:cNvPr>
            <p:cNvSpPr txBox="1"/>
            <p:nvPr/>
          </p:nvSpPr>
          <p:spPr bwMode="auto">
            <a:xfrm>
              <a:off x="2679192" y="5190997"/>
              <a:ext cx="681228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Yrs From Randomization</a:t>
              </a:r>
            </a:p>
          </p:txBody>
        </p:sp>
        <p:sp>
          <p:nvSpPr>
            <p:cNvPr id="18" name="TextBox 17">
              <a:extLst>
                <a:ext uri="{FF2B5EF4-FFF2-40B4-BE49-F238E27FC236}">
                  <a16:creationId xmlns:a16="http://schemas.microsoft.com/office/drawing/2014/main" id="{E90A859F-4755-40E4-AF40-CE633E75C13E}"/>
                </a:ext>
              </a:extLst>
            </p:cNvPr>
            <p:cNvSpPr txBox="1"/>
            <p:nvPr/>
          </p:nvSpPr>
          <p:spPr bwMode="auto">
            <a:xfrm>
              <a:off x="3537440"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2277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2312</a:t>
              </a:r>
            </a:p>
          </p:txBody>
        </p:sp>
        <p:sp>
          <p:nvSpPr>
            <p:cNvPr id="19" name="TextBox 18">
              <a:extLst>
                <a:ext uri="{FF2B5EF4-FFF2-40B4-BE49-F238E27FC236}">
                  <a16:creationId xmlns:a16="http://schemas.microsoft.com/office/drawing/2014/main" id="{0197ED66-0EF3-4FF2-82BB-17EB93E7AA6D}"/>
                </a:ext>
              </a:extLst>
            </p:cNvPr>
            <p:cNvSpPr txBox="1"/>
            <p:nvPr/>
          </p:nvSpPr>
          <p:spPr bwMode="auto">
            <a:xfrm>
              <a:off x="4673225"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2198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2215</a:t>
              </a:r>
            </a:p>
          </p:txBody>
        </p:sp>
        <p:sp>
          <p:nvSpPr>
            <p:cNvPr id="20" name="TextBox 19">
              <a:extLst>
                <a:ext uri="{FF2B5EF4-FFF2-40B4-BE49-F238E27FC236}">
                  <a16:creationId xmlns:a16="http://schemas.microsoft.com/office/drawing/2014/main" id="{980AB7F6-EBD5-445A-8D94-28C1A7875B02}"/>
                </a:ext>
              </a:extLst>
            </p:cNvPr>
            <p:cNvSpPr txBox="1"/>
            <p:nvPr/>
          </p:nvSpPr>
          <p:spPr bwMode="auto">
            <a:xfrm>
              <a:off x="5809010"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2134</a:t>
              </a:r>
            </a:p>
          </p:txBody>
        </p:sp>
        <p:sp>
          <p:nvSpPr>
            <p:cNvPr id="21" name="TextBox 20">
              <a:extLst>
                <a:ext uri="{FF2B5EF4-FFF2-40B4-BE49-F238E27FC236}">
                  <a16:creationId xmlns:a16="http://schemas.microsoft.com/office/drawing/2014/main" id="{A83240D9-5F36-4162-A9F2-EB91A7430F6C}"/>
                </a:ext>
              </a:extLst>
            </p:cNvPr>
            <p:cNvSpPr txBox="1"/>
            <p:nvPr/>
          </p:nvSpPr>
          <p:spPr bwMode="auto">
            <a:xfrm>
              <a:off x="6944795"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2055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2039</a:t>
              </a:r>
            </a:p>
          </p:txBody>
        </p:sp>
        <p:sp>
          <p:nvSpPr>
            <p:cNvPr id="22" name="TextBox 21">
              <a:extLst>
                <a:ext uri="{FF2B5EF4-FFF2-40B4-BE49-F238E27FC236}">
                  <a16:creationId xmlns:a16="http://schemas.microsoft.com/office/drawing/2014/main" id="{1BBC6F34-D504-4D85-A938-07503334BBB0}"/>
                </a:ext>
              </a:extLst>
            </p:cNvPr>
            <p:cNvSpPr txBox="1"/>
            <p:nvPr/>
          </p:nvSpPr>
          <p:spPr bwMode="auto">
            <a:xfrm>
              <a:off x="8080580"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1978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1967</a:t>
              </a:r>
            </a:p>
          </p:txBody>
        </p:sp>
        <p:sp>
          <p:nvSpPr>
            <p:cNvPr id="23" name="TextBox 22">
              <a:extLst>
                <a:ext uri="{FF2B5EF4-FFF2-40B4-BE49-F238E27FC236}">
                  <a16:creationId xmlns:a16="http://schemas.microsoft.com/office/drawing/2014/main" id="{2C2D4168-4053-473F-92F6-34D281200078}"/>
                </a:ext>
              </a:extLst>
            </p:cNvPr>
            <p:cNvSpPr txBox="1"/>
            <p:nvPr/>
          </p:nvSpPr>
          <p:spPr bwMode="auto">
            <a:xfrm>
              <a:off x="9216365" y="5440699"/>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1482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1421</a:t>
              </a:r>
            </a:p>
          </p:txBody>
        </p:sp>
        <p:sp>
          <p:nvSpPr>
            <p:cNvPr id="24" name="TextBox 23">
              <a:extLst>
                <a:ext uri="{FF2B5EF4-FFF2-40B4-BE49-F238E27FC236}">
                  <a16:creationId xmlns:a16="http://schemas.microsoft.com/office/drawing/2014/main" id="{D4E450B5-B8C8-4F15-AF97-85EF552DD71C}"/>
                </a:ext>
              </a:extLst>
            </p:cNvPr>
            <p:cNvSpPr txBox="1"/>
            <p:nvPr/>
          </p:nvSpPr>
          <p:spPr bwMode="auto">
            <a:xfrm rot="16200000">
              <a:off x="233193" y="3079942"/>
              <a:ext cx="3605784"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IDFS (%)</a:t>
              </a:r>
            </a:p>
          </p:txBody>
        </p:sp>
        <p:cxnSp>
          <p:nvCxnSpPr>
            <p:cNvPr id="10" name="Straight Connector 9">
              <a:extLst>
                <a:ext uri="{FF2B5EF4-FFF2-40B4-BE49-F238E27FC236}">
                  <a16:creationId xmlns:a16="http://schemas.microsoft.com/office/drawing/2014/main" id="{20BD362B-EB51-42BC-8507-1307C69767CE}"/>
                </a:ext>
              </a:extLst>
            </p:cNvPr>
            <p:cNvCxnSpPr>
              <a:cxnSpLocks/>
            </p:cNvCxnSpPr>
            <p:nvPr/>
          </p:nvCxnSpPr>
          <p:spPr bwMode="auto">
            <a:xfrm flipV="1">
              <a:off x="2688336" y="1432841"/>
              <a:ext cx="0" cy="3474335"/>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8528825-BF92-4FD2-A36B-5B75FE725BE6}"/>
                </a:ext>
              </a:extLst>
            </p:cNvPr>
            <p:cNvCxnSpPr>
              <a:cxnSpLocks/>
            </p:cNvCxnSpPr>
            <p:nvPr/>
          </p:nvCxnSpPr>
          <p:spPr bwMode="auto">
            <a:xfrm>
              <a:off x="2679192" y="4907176"/>
              <a:ext cx="708738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7D37687-46C7-4C84-B872-8BEE3B77C7D6}"/>
                </a:ext>
              </a:extLst>
            </p:cNvPr>
            <p:cNvCxnSpPr>
              <a:cxnSpLocks/>
            </p:cNvCxnSpPr>
            <p:nvPr/>
          </p:nvCxnSpPr>
          <p:spPr bwMode="auto">
            <a:xfrm flipH="1">
              <a:off x="2615184" y="14463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8A8CB4E-1807-45FE-A69D-A40945D000BC}"/>
                </a:ext>
              </a:extLst>
            </p:cNvPr>
            <p:cNvCxnSpPr>
              <a:cxnSpLocks/>
            </p:cNvCxnSpPr>
            <p:nvPr/>
          </p:nvCxnSpPr>
          <p:spPr bwMode="auto">
            <a:xfrm flipH="1">
              <a:off x="2615184" y="21384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7F15A60-CD30-43AA-97F1-A20423277ADA}"/>
                </a:ext>
              </a:extLst>
            </p:cNvPr>
            <p:cNvCxnSpPr>
              <a:cxnSpLocks/>
            </p:cNvCxnSpPr>
            <p:nvPr/>
          </p:nvCxnSpPr>
          <p:spPr bwMode="auto">
            <a:xfrm flipH="1">
              <a:off x="2615184" y="28306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1BEA981-E064-4EBB-A760-DD36ADC7AE33}"/>
                </a:ext>
              </a:extLst>
            </p:cNvPr>
            <p:cNvCxnSpPr>
              <a:cxnSpLocks/>
            </p:cNvCxnSpPr>
            <p:nvPr/>
          </p:nvCxnSpPr>
          <p:spPr bwMode="auto">
            <a:xfrm flipH="1">
              <a:off x="2615184" y="35228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4B879CC-F86C-4691-AF58-BCD9C6AF596B}"/>
                </a:ext>
              </a:extLst>
            </p:cNvPr>
            <p:cNvCxnSpPr>
              <a:cxnSpLocks/>
            </p:cNvCxnSpPr>
            <p:nvPr/>
          </p:nvCxnSpPr>
          <p:spPr bwMode="auto">
            <a:xfrm flipH="1">
              <a:off x="2615184" y="42150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4716BC2-44B6-46E7-8291-E86B7ED37068}"/>
                </a:ext>
              </a:extLst>
            </p:cNvPr>
            <p:cNvCxnSpPr>
              <a:cxnSpLocks/>
            </p:cNvCxnSpPr>
            <p:nvPr/>
          </p:nvCxnSpPr>
          <p:spPr bwMode="auto">
            <a:xfrm flipH="1">
              <a:off x="2615184" y="49071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D114C56-CFB3-4D69-89BD-F5DBF6CD7D14}"/>
                </a:ext>
              </a:extLst>
            </p:cNvPr>
            <p:cNvCxnSpPr>
              <a:cxnSpLocks/>
            </p:cNvCxnSpPr>
            <p:nvPr/>
          </p:nvCxnSpPr>
          <p:spPr bwMode="auto">
            <a:xfrm>
              <a:off x="2688336"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10A7C6D-8AA2-4E17-B229-021685C55CD1}"/>
                </a:ext>
              </a:extLst>
            </p:cNvPr>
            <p:cNvCxnSpPr>
              <a:cxnSpLocks/>
            </p:cNvCxnSpPr>
            <p:nvPr/>
          </p:nvCxnSpPr>
          <p:spPr bwMode="auto">
            <a:xfrm>
              <a:off x="3819144"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445C1AB-0CA6-4F59-AE64-AB4DE3D1FCC2}"/>
                </a:ext>
              </a:extLst>
            </p:cNvPr>
            <p:cNvCxnSpPr>
              <a:cxnSpLocks/>
            </p:cNvCxnSpPr>
            <p:nvPr/>
          </p:nvCxnSpPr>
          <p:spPr bwMode="auto">
            <a:xfrm>
              <a:off x="4949952"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F359600-C005-42FA-8390-C260048A0253}"/>
                </a:ext>
              </a:extLst>
            </p:cNvPr>
            <p:cNvCxnSpPr>
              <a:cxnSpLocks/>
            </p:cNvCxnSpPr>
            <p:nvPr/>
          </p:nvCxnSpPr>
          <p:spPr bwMode="auto">
            <a:xfrm>
              <a:off x="6080760"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FEE751C-883F-4086-BEDD-FDEB5484F6A3}"/>
                </a:ext>
              </a:extLst>
            </p:cNvPr>
            <p:cNvCxnSpPr>
              <a:cxnSpLocks/>
            </p:cNvCxnSpPr>
            <p:nvPr/>
          </p:nvCxnSpPr>
          <p:spPr bwMode="auto">
            <a:xfrm>
              <a:off x="7211568"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80F5498-DF6C-43D6-AA71-72A3DEFB7D44}"/>
                </a:ext>
              </a:extLst>
            </p:cNvPr>
            <p:cNvCxnSpPr>
              <a:cxnSpLocks/>
            </p:cNvCxnSpPr>
            <p:nvPr/>
          </p:nvCxnSpPr>
          <p:spPr bwMode="auto">
            <a:xfrm>
              <a:off x="8342376" y="49071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4B345D-92F3-45D1-908B-B4B19F686D26}"/>
                </a:ext>
              </a:extLst>
            </p:cNvPr>
            <p:cNvCxnSpPr>
              <a:cxnSpLocks/>
            </p:cNvCxnSpPr>
            <p:nvPr/>
          </p:nvCxnSpPr>
          <p:spPr bwMode="auto">
            <a:xfrm>
              <a:off x="9473184" y="49071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4763631-22CA-4060-B31A-69AF0AAF6597}"/>
                </a:ext>
              </a:extLst>
            </p:cNvPr>
            <p:cNvSpPr txBox="1"/>
            <p:nvPr/>
          </p:nvSpPr>
          <p:spPr bwMode="auto">
            <a:xfrm>
              <a:off x="2047224" y="1269871"/>
              <a:ext cx="631968" cy="40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ACC6B03B-1C04-48CE-BA88-89088C7337A4}"/>
                </a:ext>
              </a:extLst>
            </p:cNvPr>
            <p:cNvSpPr txBox="1"/>
            <p:nvPr/>
          </p:nvSpPr>
          <p:spPr bwMode="auto">
            <a:xfrm>
              <a:off x="2130552" y="1961920"/>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8CD8D241-4469-4876-BFDC-EE086BEB73A8}"/>
                </a:ext>
              </a:extLst>
            </p:cNvPr>
            <p:cNvSpPr txBox="1"/>
            <p:nvPr/>
          </p:nvSpPr>
          <p:spPr bwMode="auto">
            <a:xfrm>
              <a:off x="2130552" y="2653969"/>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0D49B9B0-DBAC-41AE-8200-277CF1B86541}"/>
                </a:ext>
              </a:extLst>
            </p:cNvPr>
            <p:cNvSpPr txBox="1"/>
            <p:nvPr/>
          </p:nvSpPr>
          <p:spPr bwMode="auto">
            <a:xfrm>
              <a:off x="2130552" y="3346018"/>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1D755FE0-20DC-4C89-8B47-66C96414D5E0}"/>
                </a:ext>
              </a:extLst>
            </p:cNvPr>
            <p:cNvSpPr txBox="1"/>
            <p:nvPr/>
          </p:nvSpPr>
          <p:spPr bwMode="auto">
            <a:xfrm>
              <a:off x="2130552" y="4038067"/>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C9410B73-6ADE-41A6-AFBA-21B9E6FB9202}"/>
                </a:ext>
              </a:extLst>
            </p:cNvPr>
            <p:cNvSpPr txBox="1"/>
            <p:nvPr/>
          </p:nvSpPr>
          <p:spPr bwMode="auto">
            <a:xfrm>
              <a:off x="2130552" y="4730118"/>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DC349AC0-C136-4B3D-A3A9-83EFE31B61E2}"/>
                </a:ext>
              </a:extLst>
            </p:cNvPr>
            <p:cNvSpPr txBox="1"/>
            <p:nvPr/>
          </p:nvSpPr>
          <p:spPr bwMode="auto">
            <a:xfrm>
              <a:off x="9198864"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EA5166F7-EA12-4DB9-A5C5-2ADF03E30F8D}"/>
                </a:ext>
              </a:extLst>
            </p:cNvPr>
            <p:cNvSpPr txBox="1"/>
            <p:nvPr/>
          </p:nvSpPr>
          <p:spPr bwMode="auto">
            <a:xfrm>
              <a:off x="2413113"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A8AD6103-9195-4920-971A-58F6BCFA4B17}"/>
                </a:ext>
              </a:extLst>
            </p:cNvPr>
            <p:cNvSpPr txBox="1"/>
            <p:nvPr/>
          </p:nvSpPr>
          <p:spPr bwMode="auto">
            <a:xfrm>
              <a:off x="3544072"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B225116D-6AEB-4A5D-B26F-CE233E8F741E}"/>
                </a:ext>
              </a:extLst>
            </p:cNvPr>
            <p:cNvSpPr txBox="1"/>
            <p:nvPr/>
          </p:nvSpPr>
          <p:spPr bwMode="auto">
            <a:xfrm>
              <a:off x="4675031"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A785B4EE-9E71-4BA2-BE0D-7AA8037D9E8D}"/>
                </a:ext>
              </a:extLst>
            </p:cNvPr>
            <p:cNvSpPr txBox="1"/>
            <p:nvPr/>
          </p:nvSpPr>
          <p:spPr bwMode="auto">
            <a:xfrm>
              <a:off x="5805990"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AEF67095-8859-4F61-953E-BF6F0A32F278}"/>
                </a:ext>
              </a:extLst>
            </p:cNvPr>
            <p:cNvSpPr txBox="1"/>
            <p:nvPr/>
          </p:nvSpPr>
          <p:spPr bwMode="auto">
            <a:xfrm>
              <a:off x="6936949"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AEDF1359-FC97-4626-A234-C5F585B1782B}"/>
                </a:ext>
              </a:extLst>
            </p:cNvPr>
            <p:cNvSpPr txBox="1"/>
            <p:nvPr/>
          </p:nvSpPr>
          <p:spPr bwMode="auto">
            <a:xfrm>
              <a:off x="8067908" y="4922333"/>
              <a:ext cx="548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02B99061-B89D-46B7-AEFF-6FC5A4E78265}"/>
                </a:ext>
              </a:extLst>
            </p:cNvPr>
            <p:cNvSpPr txBox="1"/>
            <p:nvPr/>
          </p:nvSpPr>
          <p:spPr bwMode="auto">
            <a:xfrm>
              <a:off x="5727454" y="1352891"/>
              <a:ext cx="631968"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94.1%</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93.2%</a:t>
              </a:r>
            </a:p>
          </p:txBody>
        </p:sp>
        <p:sp>
          <p:nvSpPr>
            <p:cNvPr id="59" name="TextBox 58">
              <a:extLst>
                <a:ext uri="{FF2B5EF4-FFF2-40B4-BE49-F238E27FC236}">
                  <a16:creationId xmlns:a16="http://schemas.microsoft.com/office/drawing/2014/main" id="{5DFB556B-6D1B-4942-874B-7676B0FCC8EE}"/>
                </a:ext>
              </a:extLst>
            </p:cNvPr>
            <p:cNvSpPr txBox="1"/>
            <p:nvPr/>
          </p:nvSpPr>
          <p:spPr bwMode="auto">
            <a:xfrm>
              <a:off x="9127084" y="1508487"/>
              <a:ext cx="631968"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90.6%</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87.8%</a:t>
              </a:r>
            </a:p>
          </p:txBody>
        </p:sp>
        <p:sp>
          <p:nvSpPr>
            <p:cNvPr id="30" name="Freeform: Shape 29">
              <a:extLst>
                <a:ext uri="{FF2B5EF4-FFF2-40B4-BE49-F238E27FC236}">
                  <a16:creationId xmlns:a16="http://schemas.microsoft.com/office/drawing/2014/main" id="{E988BD92-E256-44B6-84B3-B3BC0D386932}"/>
                </a:ext>
              </a:extLst>
            </p:cNvPr>
            <p:cNvSpPr/>
            <p:nvPr/>
          </p:nvSpPr>
          <p:spPr bwMode="auto">
            <a:xfrm>
              <a:off x="2686050" y="1448476"/>
              <a:ext cx="7058025" cy="438150"/>
            </a:xfrm>
            <a:custGeom>
              <a:avLst/>
              <a:gdLst>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743325 w 7058025"/>
                <a:gd name="connsiteY29" fmla="*/ 257175 h 438150"/>
                <a:gd name="connsiteX30" fmla="*/ 3695700 w 7058025"/>
                <a:gd name="connsiteY30" fmla="*/ 276225 h 438150"/>
                <a:gd name="connsiteX31" fmla="*/ 3695700 w 7058025"/>
                <a:gd name="connsiteY31" fmla="*/ 276225 h 438150"/>
                <a:gd name="connsiteX32" fmla="*/ 3686175 w 7058025"/>
                <a:gd name="connsiteY32" fmla="*/ 252412 h 438150"/>
                <a:gd name="connsiteX33" fmla="*/ 3414713 w 7058025"/>
                <a:gd name="connsiteY33" fmla="*/ 238125 h 438150"/>
                <a:gd name="connsiteX34" fmla="*/ 3295650 w 7058025"/>
                <a:gd name="connsiteY34" fmla="*/ 233362 h 438150"/>
                <a:gd name="connsiteX35" fmla="*/ 3248025 w 7058025"/>
                <a:gd name="connsiteY35" fmla="*/ 214312 h 438150"/>
                <a:gd name="connsiteX36" fmla="*/ 3152775 w 7058025"/>
                <a:gd name="connsiteY36" fmla="*/ 214312 h 438150"/>
                <a:gd name="connsiteX37" fmla="*/ 3028950 w 7058025"/>
                <a:gd name="connsiteY37" fmla="*/ 204787 h 438150"/>
                <a:gd name="connsiteX38" fmla="*/ 2971800 w 7058025"/>
                <a:gd name="connsiteY38" fmla="*/ 204787 h 438150"/>
                <a:gd name="connsiteX39" fmla="*/ 2933700 w 7058025"/>
                <a:gd name="connsiteY39" fmla="*/ 185737 h 438150"/>
                <a:gd name="connsiteX40" fmla="*/ 2814638 w 7058025"/>
                <a:gd name="connsiteY40" fmla="*/ 200025 h 438150"/>
                <a:gd name="connsiteX41" fmla="*/ 2819400 w 7058025"/>
                <a:gd name="connsiteY41" fmla="*/ 185737 h 438150"/>
                <a:gd name="connsiteX42" fmla="*/ 2566988 w 7058025"/>
                <a:gd name="connsiteY42" fmla="*/ 180975 h 438150"/>
                <a:gd name="connsiteX43" fmla="*/ 2543175 w 7058025"/>
                <a:gd name="connsiteY43" fmla="*/ 157162 h 438150"/>
                <a:gd name="connsiteX44" fmla="*/ 2438400 w 7058025"/>
                <a:gd name="connsiteY44" fmla="*/ 157162 h 438150"/>
                <a:gd name="connsiteX45" fmla="*/ 2362200 w 7058025"/>
                <a:gd name="connsiteY45" fmla="*/ 152400 h 438150"/>
                <a:gd name="connsiteX46" fmla="*/ 2252663 w 7058025"/>
                <a:gd name="connsiteY46" fmla="*/ 138112 h 438150"/>
                <a:gd name="connsiteX47" fmla="*/ 2147888 w 7058025"/>
                <a:gd name="connsiteY47" fmla="*/ 123825 h 438150"/>
                <a:gd name="connsiteX48" fmla="*/ 2038350 w 7058025"/>
                <a:gd name="connsiteY48" fmla="*/ 104775 h 438150"/>
                <a:gd name="connsiteX49" fmla="*/ 1890713 w 7058025"/>
                <a:gd name="connsiteY49" fmla="*/ 100012 h 438150"/>
                <a:gd name="connsiteX50" fmla="*/ 1838325 w 7058025"/>
                <a:gd name="connsiteY50" fmla="*/ 80962 h 438150"/>
                <a:gd name="connsiteX51" fmla="*/ 1643063 w 7058025"/>
                <a:gd name="connsiteY51" fmla="*/ 66675 h 438150"/>
                <a:gd name="connsiteX52" fmla="*/ 1438275 w 7058025"/>
                <a:gd name="connsiteY52" fmla="*/ 61912 h 438150"/>
                <a:gd name="connsiteX53" fmla="*/ 1319213 w 7058025"/>
                <a:gd name="connsiteY53" fmla="*/ 42862 h 438150"/>
                <a:gd name="connsiteX54" fmla="*/ 1185863 w 7058025"/>
                <a:gd name="connsiteY54" fmla="*/ 47625 h 438150"/>
                <a:gd name="connsiteX55" fmla="*/ 1033463 w 7058025"/>
                <a:gd name="connsiteY55" fmla="*/ 23812 h 438150"/>
                <a:gd name="connsiteX56" fmla="*/ 876300 w 7058025"/>
                <a:gd name="connsiteY56" fmla="*/ 28575 h 438150"/>
                <a:gd name="connsiteX57" fmla="*/ 509588 w 7058025"/>
                <a:gd name="connsiteY57" fmla="*/ 28575 h 438150"/>
                <a:gd name="connsiteX58" fmla="*/ 500063 w 7058025"/>
                <a:gd name="connsiteY58" fmla="*/ 4762 h 438150"/>
                <a:gd name="connsiteX59" fmla="*/ 0 w 7058025"/>
                <a:gd name="connsiteY59"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95700 w 7058025"/>
                <a:gd name="connsiteY30" fmla="*/ 276225 h 438150"/>
                <a:gd name="connsiteX31" fmla="*/ 3686175 w 7058025"/>
                <a:gd name="connsiteY31" fmla="*/ 252412 h 438150"/>
                <a:gd name="connsiteX32" fmla="*/ 3414713 w 7058025"/>
                <a:gd name="connsiteY32" fmla="*/ 238125 h 438150"/>
                <a:gd name="connsiteX33" fmla="*/ 3295650 w 7058025"/>
                <a:gd name="connsiteY33" fmla="*/ 233362 h 438150"/>
                <a:gd name="connsiteX34" fmla="*/ 3248025 w 7058025"/>
                <a:gd name="connsiteY34" fmla="*/ 214312 h 438150"/>
                <a:gd name="connsiteX35" fmla="*/ 3152775 w 7058025"/>
                <a:gd name="connsiteY35" fmla="*/ 214312 h 438150"/>
                <a:gd name="connsiteX36" fmla="*/ 3028950 w 7058025"/>
                <a:gd name="connsiteY36" fmla="*/ 204787 h 438150"/>
                <a:gd name="connsiteX37" fmla="*/ 2971800 w 7058025"/>
                <a:gd name="connsiteY37" fmla="*/ 204787 h 438150"/>
                <a:gd name="connsiteX38" fmla="*/ 2933700 w 7058025"/>
                <a:gd name="connsiteY38" fmla="*/ 185737 h 438150"/>
                <a:gd name="connsiteX39" fmla="*/ 2814638 w 7058025"/>
                <a:gd name="connsiteY39" fmla="*/ 200025 h 438150"/>
                <a:gd name="connsiteX40" fmla="*/ 2819400 w 7058025"/>
                <a:gd name="connsiteY40" fmla="*/ 185737 h 438150"/>
                <a:gd name="connsiteX41" fmla="*/ 2566988 w 7058025"/>
                <a:gd name="connsiteY41" fmla="*/ 180975 h 438150"/>
                <a:gd name="connsiteX42" fmla="*/ 2543175 w 7058025"/>
                <a:gd name="connsiteY42" fmla="*/ 157162 h 438150"/>
                <a:gd name="connsiteX43" fmla="*/ 2438400 w 7058025"/>
                <a:gd name="connsiteY43" fmla="*/ 157162 h 438150"/>
                <a:gd name="connsiteX44" fmla="*/ 2362200 w 7058025"/>
                <a:gd name="connsiteY44" fmla="*/ 152400 h 438150"/>
                <a:gd name="connsiteX45" fmla="*/ 2252663 w 7058025"/>
                <a:gd name="connsiteY45" fmla="*/ 138112 h 438150"/>
                <a:gd name="connsiteX46" fmla="*/ 2147888 w 7058025"/>
                <a:gd name="connsiteY46" fmla="*/ 123825 h 438150"/>
                <a:gd name="connsiteX47" fmla="*/ 2038350 w 7058025"/>
                <a:gd name="connsiteY47" fmla="*/ 104775 h 438150"/>
                <a:gd name="connsiteX48" fmla="*/ 1890713 w 7058025"/>
                <a:gd name="connsiteY48" fmla="*/ 100012 h 438150"/>
                <a:gd name="connsiteX49" fmla="*/ 1838325 w 7058025"/>
                <a:gd name="connsiteY49" fmla="*/ 80962 h 438150"/>
                <a:gd name="connsiteX50" fmla="*/ 1643063 w 7058025"/>
                <a:gd name="connsiteY50" fmla="*/ 66675 h 438150"/>
                <a:gd name="connsiteX51" fmla="*/ 1438275 w 7058025"/>
                <a:gd name="connsiteY51" fmla="*/ 61912 h 438150"/>
                <a:gd name="connsiteX52" fmla="*/ 1319213 w 7058025"/>
                <a:gd name="connsiteY52" fmla="*/ 42862 h 438150"/>
                <a:gd name="connsiteX53" fmla="*/ 1185863 w 7058025"/>
                <a:gd name="connsiteY53" fmla="*/ 47625 h 438150"/>
                <a:gd name="connsiteX54" fmla="*/ 1033463 w 7058025"/>
                <a:gd name="connsiteY54" fmla="*/ 23812 h 438150"/>
                <a:gd name="connsiteX55" fmla="*/ 876300 w 7058025"/>
                <a:gd name="connsiteY55" fmla="*/ 28575 h 438150"/>
                <a:gd name="connsiteX56" fmla="*/ 509588 w 7058025"/>
                <a:gd name="connsiteY56" fmla="*/ 28575 h 438150"/>
                <a:gd name="connsiteX57" fmla="*/ 500063 w 7058025"/>
                <a:gd name="connsiteY57" fmla="*/ 4762 h 438150"/>
                <a:gd name="connsiteX58" fmla="*/ 0 w 7058025"/>
                <a:gd name="connsiteY58"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95700 w 7058025"/>
                <a:gd name="connsiteY30" fmla="*/ 276225 h 438150"/>
                <a:gd name="connsiteX31" fmla="*/ 3657600 w 7058025"/>
                <a:gd name="connsiteY31" fmla="*/ 223837 h 438150"/>
                <a:gd name="connsiteX32" fmla="*/ 3414713 w 7058025"/>
                <a:gd name="connsiteY32" fmla="*/ 238125 h 438150"/>
                <a:gd name="connsiteX33" fmla="*/ 3295650 w 7058025"/>
                <a:gd name="connsiteY33" fmla="*/ 233362 h 438150"/>
                <a:gd name="connsiteX34" fmla="*/ 3248025 w 7058025"/>
                <a:gd name="connsiteY34" fmla="*/ 214312 h 438150"/>
                <a:gd name="connsiteX35" fmla="*/ 3152775 w 7058025"/>
                <a:gd name="connsiteY35" fmla="*/ 214312 h 438150"/>
                <a:gd name="connsiteX36" fmla="*/ 3028950 w 7058025"/>
                <a:gd name="connsiteY36" fmla="*/ 204787 h 438150"/>
                <a:gd name="connsiteX37" fmla="*/ 2971800 w 7058025"/>
                <a:gd name="connsiteY37" fmla="*/ 204787 h 438150"/>
                <a:gd name="connsiteX38" fmla="*/ 2933700 w 7058025"/>
                <a:gd name="connsiteY38" fmla="*/ 185737 h 438150"/>
                <a:gd name="connsiteX39" fmla="*/ 2814638 w 7058025"/>
                <a:gd name="connsiteY39" fmla="*/ 200025 h 438150"/>
                <a:gd name="connsiteX40" fmla="*/ 2819400 w 7058025"/>
                <a:gd name="connsiteY40" fmla="*/ 185737 h 438150"/>
                <a:gd name="connsiteX41" fmla="*/ 2566988 w 7058025"/>
                <a:gd name="connsiteY41" fmla="*/ 180975 h 438150"/>
                <a:gd name="connsiteX42" fmla="*/ 2543175 w 7058025"/>
                <a:gd name="connsiteY42" fmla="*/ 157162 h 438150"/>
                <a:gd name="connsiteX43" fmla="*/ 2438400 w 7058025"/>
                <a:gd name="connsiteY43" fmla="*/ 157162 h 438150"/>
                <a:gd name="connsiteX44" fmla="*/ 2362200 w 7058025"/>
                <a:gd name="connsiteY44" fmla="*/ 152400 h 438150"/>
                <a:gd name="connsiteX45" fmla="*/ 2252663 w 7058025"/>
                <a:gd name="connsiteY45" fmla="*/ 138112 h 438150"/>
                <a:gd name="connsiteX46" fmla="*/ 2147888 w 7058025"/>
                <a:gd name="connsiteY46" fmla="*/ 123825 h 438150"/>
                <a:gd name="connsiteX47" fmla="*/ 2038350 w 7058025"/>
                <a:gd name="connsiteY47" fmla="*/ 104775 h 438150"/>
                <a:gd name="connsiteX48" fmla="*/ 1890713 w 7058025"/>
                <a:gd name="connsiteY48" fmla="*/ 100012 h 438150"/>
                <a:gd name="connsiteX49" fmla="*/ 1838325 w 7058025"/>
                <a:gd name="connsiteY49" fmla="*/ 80962 h 438150"/>
                <a:gd name="connsiteX50" fmla="*/ 1643063 w 7058025"/>
                <a:gd name="connsiteY50" fmla="*/ 66675 h 438150"/>
                <a:gd name="connsiteX51" fmla="*/ 1438275 w 7058025"/>
                <a:gd name="connsiteY51" fmla="*/ 61912 h 438150"/>
                <a:gd name="connsiteX52" fmla="*/ 1319213 w 7058025"/>
                <a:gd name="connsiteY52" fmla="*/ 42862 h 438150"/>
                <a:gd name="connsiteX53" fmla="*/ 1185863 w 7058025"/>
                <a:gd name="connsiteY53" fmla="*/ 47625 h 438150"/>
                <a:gd name="connsiteX54" fmla="*/ 1033463 w 7058025"/>
                <a:gd name="connsiteY54" fmla="*/ 23812 h 438150"/>
                <a:gd name="connsiteX55" fmla="*/ 876300 w 7058025"/>
                <a:gd name="connsiteY55" fmla="*/ 28575 h 438150"/>
                <a:gd name="connsiteX56" fmla="*/ 509588 w 7058025"/>
                <a:gd name="connsiteY56" fmla="*/ 28575 h 438150"/>
                <a:gd name="connsiteX57" fmla="*/ 500063 w 7058025"/>
                <a:gd name="connsiteY57" fmla="*/ 4762 h 438150"/>
                <a:gd name="connsiteX58" fmla="*/ 0 w 7058025"/>
                <a:gd name="connsiteY58"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95700 w 7058025"/>
                <a:gd name="connsiteY30" fmla="*/ 276225 h 438150"/>
                <a:gd name="connsiteX31" fmla="*/ 3648075 w 7058025"/>
                <a:gd name="connsiteY31" fmla="*/ 252412 h 438150"/>
                <a:gd name="connsiteX32" fmla="*/ 3414713 w 7058025"/>
                <a:gd name="connsiteY32" fmla="*/ 238125 h 438150"/>
                <a:gd name="connsiteX33" fmla="*/ 3295650 w 7058025"/>
                <a:gd name="connsiteY33" fmla="*/ 233362 h 438150"/>
                <a:gd name="connsiteX34" fmla="*/ 3248025 w 7058025"/>
                <a:gd name="connsiteY34" fmla="*/ 214312 h 438150"/>
                <a:gd name="connsiteX35" fmla="*/ 3152775 w 7058025"/>
                <a:gd name="connsiteY35" fmla="*/ 214312 h 438150"/>
                <a:gd name="connsiteX36" fmla="*/ 3028950 w 7058025"/>
                <a:gd name="connsiteY36" fmla="*/ 204787 h 438150"/>
                <a:gd name="connsiteX37" fmla="*/ 2971800 w 7058025"/>
                <a:gd name="connsiteY37" fmla="*/ 204787 h 438150"/>
                <a:gd name="connsiteX38" fmla="*/ 2933700 w 7058025"/>
                <a:gd name="connsiteY38" fmla="*/ 185737 h 438150"/>
                <a:gd name="connsiteX39" fmla="*/ 2814638 w 7058025"/>
                <a:gd name="connsiteY39" fmla="*/ 200025 h 438150"/>
                <a:gd name="connsiteX40" fmla="*/ 2819400 w 7058025"/>
                <a:gd name="connsiteY40" fmla="*/ 185737 h 438150"/>
                <a:gd name="connsiteX41" fmla="*/ 2566988 w 7058025"/>
                <a:gd name="connsiteY41" fmla="*/ 180975 h 438150"/>
                <a:gd name="connsiteX42" fmla="*/ 2543175 w 7058025"/>
                <a:gd name="connsiteY42" fmla="*/ 157162 h 438150"/>
                <a:gd name="connsiteX43" fmla="*/ 2438400 w 7058025"/>
                <a:gd name="connsiteY43" fmla="*/ 157162 h 438150"/>
                <a:gd name="connsiteX44" fmla="*/ 2362200 w 7058025"/>
                <a:gd name="connsiteY44" fmla="*/ 152400 h 438150"/>
                <a:gd name="connsiteX45" fmla="*/ 2252663 w 7058025"/>
                <a:gd name="connsiteY45" fmla="*/ 138112 h 438150"/>
                <a:gd name="connsiteX46" fmla="*/ 2147888 w 7058025"/>
                <a:gd name="connsiteY46" fmla="*/ 123825 h 438150"/>
                <a:gd name="connsiteX47" fmla="*/ 2038350 w 7058025"/>
                <a:gd name="connsiteY47" fmla="*/ 104775 h 438150"/>
                <a:gd name="connsiteX48" fmla="*/ 1890713 w 7058025"/>
                <a:gd name="connsiteY48" fmla="*/ 100012 h 438150"/>
                <a:gd name="connsiteX49" fmla="*/ 1838325 w 7058025"/>
                <a:gd name="connsiteY49" fmla="*/ 80962 h 438150"/>
                <a:gd name="connsiteX50" fmla="*/ 1643063 w 7058025"/>
                <a:gd name="connsiteY50" fmla="*/ 66675 h 438150"/>
                <a:gd name="connsiteX51" fmla="*/ 1438275 w 7058025"/>
                <a:gd name="connsiteY51" fmla="*/ 61912 h 438150"/>
                <a:gd name="connsiteX52" fmla="*/ 1319213 w 7058025"/>
                <a:gd name="connsiteY52" fmla="*/ 42862 h 438150"/>
                <a:gd name="connsiteX53" fmla="*/ 1185863 w 7058025"/>
                <a:gd name="connsiteY53" fmla="*/ 47625 h 438150"/>
                <a:gd name="connsiteX54" fmla="*/ 1033463 w 7058025"/>
                <a:gd name="connsiteY54" fmla="*/ 23812 h 438150"/>
                <a:gd name="connsiteX55" fmla="*/ 876300 w 7058025"/>
                <a:gd name="connsiteY55" fmla="*/ 28575 h 438150"/>
                <a:gd name="connsiteX56" fmla="*/ 509588 w 7058025"/>
                <a:gd name="connsiteY56" fmla="*/ 28575 h 438150"/>
                <a:gd name="connsiteX57" fmla="*/ 500063 w 7058025"/>
                <a:gd name="connsiteY57" fmla="*/ 4762 h 438150"/>
                <a:gd name="connsiteX58" fmla="*/ 0 w 7058025"/>
                <a:gd name="connsiteY58"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95700 w 7058025"/>
                <a:gd name="connsiteY30" fmla="*/ 266700 h 438150"/>
                <a:gd name="connsiteX31" fmla="*/ 3648075 w 7058025"/>
                <a:gd name="connsiteY31" fmla="*/ 252412 h 438150"/>
                <a:gd name="connsiteX32" fmla="*/ 3414713 w 7058025"/>
                <a:gd name="connsiteY32" fmla="*/ 238125 h 438150"/>
                <a:gd name="connsiteX33" fmla="*/ 3295650 w 7058025"/>
                <a:gd name="connsiteY33" fmla="*/ 233362 h 438150"/>
                <a:gd name="connsiteX34" fmla="*/ 3248025 w 7058025"/>
                <a:gd name="connsiteY34" fmla="*/ 214312 h 438150"/>
                <a:gd name="connsiteX35" fmla="*/ 3152775 w 7058025"/>
                <a:gd name="connsiteY35" fmla="*/ 214312 h 438150"/>
                <a:gd name="connsiteX36" fmla="*/ 3028950 w 7058025"/>
                <a:gd name="connsiteY36" fmla="*/ 204787 h 438150"/>
                <a:gd name="connsiteX37" fmla="*/ 2971800 w 7058025"/>
                <a:gd name="connsiteY37" fmla="*/ 204787 h 438150"/>
                <a:gd name="connsiteX38" fmla="*/ 2933700 w 7058025"/>
                <a:gd name="connsiteY38" fmla="*/ 185737 h 438150"/>
                <a:gd name="connsiteX39" fmla="*/ 2814638 w 7058025"/>
                <a:gd name="connsiteY39" fmla="*/ 200025 h 438150"/>
                <a:gd name="connsiteX40" fmla="*/ 2819400 w 7058025"/>
                <a:gd name="connsiteY40" fmla="*/ 185737 h 438150"/>
                <a:gd name="connsiteX41" fmla="*/ 2566988 w 7058025"/>
                <a:gd name="connsiteY41" fmla="*/ 180975 h 438150"/>
                <a:gd name="connsiteX42" fmla="*/ 2543175 w 7058025"/>
                <a:gd name="connsiteY42" fmla="*/ 157162 h 438150"/>
                <a:gd name="connsiteX43" fmla="*/ 2438400 w 7058025"/>
                <a:gd name="connsiteY43" fmla="*/ 157162 h 438150"/>
                <a:gd name="connsiteX44" fmla="*/ 2362200 w 7058025"/>
                <a:gd name="connsiteY44" fmla="*/ 152400 h 438150"/>
                <a:gd name="connsiteX45" fmla="*/ 2252663 w 7058025"/>
                <a:gd name="connsiteY45" fmla="*/ 138112 h 438150"/>
                <a:gd name="connsiteX46" fmla="*/ 2147888 w 7058025"/>
                <a:gd name="connsiteY46" fmla="*/ 123825 h 438150"/>
                <a:gd name="connsiteX47" fmla="*/ 2038350 w 7058025"/>
                <a:gd name="connsiteY47" fmla="*/ 104775 h 438150"/>
                <a:gd name="connsiteX48" fmla="*/ 1890713 w 7058025"/>
                <a:gd name="connsiteY48" fmla="*/ 100012 h 438150"/>
                <a:gd name="connsiteX49" fmla="*/ 1838325 w 7058025"/>
                <a:gd name="connsiteY49" fmla="*/ 80962 h 438150"/>
                <a:gd name="connsiteX50" fmla="*/ 1643063 w 7058025"/>
                <a:gd name="connsiteY50" fmla="*/ 66675 h 438150"/>
                <a:gd name="connsiteX51" fmla="*/ 1438275 w 7058025"/>
                <a:gd name="connsiteY51" fmla="*/ 61912 h 438150"/>
                <a:gd name="connsiteX52" fmla="*/ 1319213 w 7058025"/>
                <a:gd name="connsiteY52" fmla="*/ 42862 h 438150"/>
                <a:gd name="connsiteX53" fmla="*/ 1185863 w 7058025"/>
                <a:gd name="connsiteY53" fmla="*/ 47625 h 438150"/>
                <a:gd name="connsiteX54" fmla="*/ 1033463 w 7058025"/>
                <a:gd name="connsiteY54" fmla="*/ 23812 h 438150"/>
                <a:gd name="connsiteX55" fmla="*/ 876300 w 7058025"/>
                <a:gd name="connsiteY55" fmla="*/ 28575 h 438150"/>
                <a:gd name="connsiteX56" fmla="*/ 509588 w 7058025"/>
                <a:gd name="connsiteY56" fmla="*/ 28575 h 438150"/>
                <a:gd name="connsiteX57" fmla="*/ 500063 w 7058025"/>
                <a:gd name="connsiteY57" fmla="*/ 4762 h 438150"/>
                <a:gd name="connsiteX58" fmla="*/ 0 w 7058025"/>
                <a:gd name="connsiteY58"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95700 w 7058025"/>
                <a:gd name="connsiteY30" fmla="*/ 219075 h 438150"/>
                <a:gd name="connsiteX31" fmla="*/ 3648075 w 7058025"/>
                <a:gd name="connsiteY31" fmla="*/ 252412 h 438150"/>
                <a:gd name="connsiteX32" fmla="*/ 3414713 w 7058025"/>
                <a:gd name="connsiteY32" fmla="*/ 238125 h 438150"/>
                <a:gd name="connsiteX33" fmla="*/ 3295650 w 7058025"/>
                <a:gd name="connsiteY33" fmla="*/ 233362 h 438150"/>
                <a:gd name="connsiteX34" fmla="*/ 3248025 w 7058025"/>
                <a:gd name="connsiteY34" fmla="*/ 214312 h 438150"/>
                <a:gd name="connsiteX35" fmla="*/ 3152775 w 7058025"/>
                <a:gd name="connsiteY35" fmla="*/ 214312 h 438150"/>
                <a:gd name="connsiteX36" fmla="*/ 3028950 w 7058025"/>
                <a:gd name="connsiteY36" fmla="*/ 204787 h 438150"/>
                <a:gd name="connsiteX37" fmla="*/ 2971800 w 7058025"/>
                <a:gd name="connsiteY37" fmla="*/ 204787 h 438150"/>
                <a:gd name="connsiteX38" fmla="*/ 2933700 w 7058025"/>
                <a:gd name="connsiteY38" fmla="*/ 185737 h 438150"/>
                <a:gd name="connsiteX39" fmla="*/ 2814638 w 7058025"/>
                <a:gd name="connsiteY39" fmla="*/ 200025 h 438150"/>
                <a:gd name="connsiteX40" fmla="*/ 2819400 w 7058025"/>
                <a:gd name="connsiteY40" fmla="*/ 185737 h 438150"/>
                <a:gd name="connsiteX41" fmla="*/ 2566988 w 7058025"/>
                <a:gd name="connsiteY41" fmla="*/ 180975 h 438150"/>
                <a:gd name="connsiteX42" fmla="*/ 2543175 w 7058025"/>
                <a:gd name="connsiteY42" fmla="*/ 157162 h 438150"/>
                <a:gd name="connsiteX43" fmla="*/ 2438400 w 7058025"/>
                <a:gd name="connsiteY43" fmla="*/ 157162 h 438150"/>
                <a:gd name="connsiteX44" fmla="*/ 2362200 w 7058025"/>
                <a:gd name="connsiteY44" fmla="*/ 152400 h 438150"/>
                <a:gd name="connsiteX45" fmla="*/ 2252663 w 7058025"/>
                <a:gd name="connsiteY45" fmla="*/ 138112 h 438150"/>
                <a:gd name="connsiteX46" fmla="*/ 2147888 w 7058025"/>
                <a:gd name="connsiteY46" fmla="*/ 123825 h 438150"/>
                <a:gd name="connsiteX47" fmla="*/ 2038350 w 7058025"/>
                <a:gd name="connsiteY47" fmla="*/ 104775 h 438150"/>
                <a:gd name="connsiteX48" fmla="*/ 1890713 w 7058025"/>
                <a:gd name="connsiteY48" fmla="*/ 100012 h 438150"/>
                <a:gd name="connsiteX49" fmla="*/ 1838325 w 7058025"/>
                <a:gd name="connsiteY49" fmla="*/ 80962 h 438150"/>
                <a:gd name="connsiteX50" fmla="*/ 1643063 w 7058025"/>
                <a:gd name="connsiteY50" fmla="*/ 66675 h 438150"/>
                <a:gd name="connsiteX51" fmla="*/ 1438275 w 7058025"/>
                <a:gd name="connsiteY51" fmla="*/ 61912 h 438150"/>
                <a:gd name="connsiteX52" fmla="*/ 1319213 w 7058025"/>
                <a:gd name="connsiteY52" fmla="*/ 42862 h 438150"/>
                <a:gd name="connsiteX53" fmla="*/ 1185863 w 7058025"/>
                <a:gd name="connsiteY53" fmla="*/ 47625 h 438150"/>
                <a:gd name="connsiteX54" fmla="*/ 1033463 w 7058025"/>
                <a:gd name="connsiteY54" fmla="*/ 23812 h 438150"/>
                <a:gd name="connsiteX55" fmla="*/ 876300 w 7058025"/>
                <a:gd name="connsiteY55" fmla="*/ 28575 h 438150"/>
                <a:gd name="connsiteX56" fmla="*/ 509588 w 7058025"/>
                <a:gd name="connsiteY56" fmla="*/ 28575 h 438150"/>
                <a:gd name="connsiteX57" fmla="*/ 500063 w 7058025"/>
                <a:gd name="connsiteY57" fmla="*/ 4762 h 438150"/>
                <a:gd name="connsiteX58" fmla="*/ 0 w 7058025"/>
                <a:gd name="connsiteY58"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76225 h 438150"/>
                <a:gd name="connsiteX30" fmla="*/ 3648075 w 7058025"/>
                <a:gd name="connsiteY30" fmla="*/ 252412 h 438150"/>
                <a:gd name="connsiteX31" fmla="*/ 3414713 w 7058025"/>
                <a:gd name="connsiteY31" fmla="*/ 238125 h 438150"/>
                <a:gd name="connsiteX32" fmla="*/ 3295650 w 7058025"/>
                <a:gd name="connsiteY32" fmla="*/ 233362 h 438150"/>
                <a:gd name="connsiteX33" fmla="*/ 3248025 w 7058025"/>
                <a:gd name="connsiteY33" fmla="*/ 214312 h 438150"/>
                <a:gd name="connsiteX34" fmla="*/ 3152775 w 7058025"/>
                <a:gd name="connsiteY34" fmla="*/ 214312 h 438150"/>
                <a:gd name="connsiteX35" fmla="*/ 3028950 w 7058025"/>
                <a:gd name="connsiteY35" fmla="*/ 204787 h 438150"/>
                <a:gd name="connsiteX36" fmla="*/ 2971800 w 7058025"/>
                <a:gd name="connsiteY36" fmla="*/ 204787 h 438150"/>
                <a:gd name="connsiteX37" fmla="*/ 2933700 w 7058025"/>
                <a:gd name="connsiteY37" fmla="*/ 185737 h 438150"/>
                <a:gd name="connsiteX38" fmla="*/ 2814638 w 7058025"/>
                <a:gd name="connsiteY38" fmla="*/ 200025 h 438150"/>
                <a:gd name="connsiteX39" fmla="*/ 2819400 w 7058025"/>
                <a:gd name="connsiteY39" fmla="*/ 185737 h 438150"/>
                <a:gd name="connsiteX40" fmla="*/ 2566988 w 7058025"/>
                <a:gd name="connsiteY40" fmla="*/ 180975 h 438150"/>
                <a:gd name="connsiteX41" fmla="*/ 2543175 w 7058025"/>
                <a:gd name="connsiteY41" fmla="*/ 157162 h 438150"/>
                <a:gd name="connsiteX42" fmla="*/ 2438400 w 7058025"/>
                <a:gd name="connsiteY42" fmla="*/ 157162 h 438150"/>
                <a:gd name="connsiteX43" fmla="*/ 2362200 w 7058025"/>
                <a:gd name="connsiteY43" fmla="*/ 152400 h 438150"/>
                <a:gd name="connsiteX44" fmla="*/ 2252663 w 7058025"/>
                <a:gd name="connsiteY44" fmla="*/ 138112 h 438150"/>
                <a:gd name="connsiteX45" fmla="*/ 2147888 w 7058025"/>
                <a:gd name="connsiteY45" fmla="*/ 123825 h 438150"/>
                <a:gd name="connsiteX46" fmla="*/ 2038350 w 7058025"/>
                <a:gd name="connsiteY46" fmla="*/ 104775 h 438150"/>
                <a:gd name="connsiteX47" fmla="*/ 1890713 w 7058025"/>
                <a:gd name="connsiteY47" fmla="*/ 100012 h 438150"/>
                <a:gd name="connsiteX48" fmla="*/ 1838325 w 7058025"/>
                <a:gd name="connsiteY48" fmla="*/ 80962 h 438150"/>
                <a:gd name="connsiteX49" fmla="*/ 1643063 w 7058025"/>
                <a:gd name="connsiteY49" fmla="*/ 66675 h 438150"/>
                <a:gd name="connsiteX50" fmla="*/ 1438275 w 7058025"/>
                <a:gd name="connsiteY50" fmla="*/ 61912 h 438150"/>
                <a:gd name="connsiteX51" fmla="*/ 1319213 w 7058025"/>
                <a:gd name="connsiteY51" fmla="*/ 42862 h 438150"/>
                <a:gd name="connsiteX52" fmla="*/ 1185863 w 7058025"/>
                <a:gd name="connsiteY52" fmla="*/ 47625 h 438150"/>
                <a:gd name="connsiteX53" fmla="*/ 1033463 w 7058025"/>
                <a:gd name="connsiteY53" fmla="*/ 23812 h 438150"/>
                <a:gd name="connsiteX54" fmla="*/ 876300 w 7058025"/>
                <a:gd name="connsiteY54" fmla="*/ 28575 h 438150"/>
                <a:gd name="connsiteX55" fmla="*/ 509588 w 7058025"/>
                <a:gd name="connsiteY55" fmla="*/ 28575 h 438150"/>
                <a:gd name="connsiteX56" fmla="*/ 500063 w 7058025"/>
                <a:gd name="connsiteY56" fmla="*/ 4762 h 438150"/>
                <a:gd name="connsiteX57" fmla="*/ 0 w 7058025"/>
                <a:gd name="connsiteY57" fmla="*/ 0 h 438150"/>
                <a:gd name="connsiteX0" fmla="*/ 7058025 w 7058025"/>
                <a:gd name="connsiteY0" fmla="*/ 438150 h 438150"/>
                <a:gd name="connsiteX1" fmla="*/ 6915150 w 7058025"/>
                <a:gd name="connsiteY1" fmla="*/ 438150 h 438150"/>
                <a:gd name="connsiteX2" fmla="*/ 6915150 w 7058025"/>
                <a:gd name="connsiteY2" fmla="*/ 423862 h 438150"/>
                <a:gd name="connsiteX3" fmla="*/ 6662738 w 7058025"/>
                <a:gd name="connsiteY3" fmla="*/ 423862 h 438150"/>
                <a:gd name="connsiteX4" fmla="*/ 6662738 w 7058025"/>
                <a:gd name="connsiteY4" fmla="*/ 409575 h 438150"/>
                <a:gd name="connsiteX5" fmla="*/ 6438900 w 7058025"/>
                <a:gd name="connsiteY5" fmla="*/ 409575 h 438150"/>
                <a:gd name="connsiteX6" fmla="*/ 6438900 w 7058025"/>
                <a:gd name="connsiteY6" fmla="*/ 395287 h 438150"/>
                <a:gd name="connsiteX7" fmla="*/ 6105525 w 7058025"/>
                <a:gd name="connsiteY7" fmla="*/ 395287 h 438150"/>
                <a:gd name="connsiteX8" fmla="*/ 6105525 w 7058025"/>
                <a:gd name="connsiteY8" fmla="*/ 390525 h 438150"/>
                <a:gd name="connsiteX9" fmla="*/ 5957888 w 7058025"/>
                <a:gd name="connsiteY9" fmla="*/ 390525 h 438150"/>
                <a:gd name="connsiteX10" fmla="*/ 5957888 w 7058025"/>
                <a:gd name="connsiteY10" fmla="*/ 371475 h 438150"/>
                <a:gd name="connsiteX11" fmla="*/ 5581650 w 7058025"/>
                <a:gd name="connsiteY11" fmla="*/ 371475 h 438150"/>
                <a:gd name="connsiteX12" fmla="*/ 5581650 w 7058025"/>
                <a:gd name="connsiteY12" fmla="*/ 361950 h 438150"/>
                <a:gd name="connsiteX13" fmla="*/ 5076825 w 7058025"/>
                <a:gd name="connsiteY13" fmla="*/ 361950 h 438150"/>
                <a:gd name="connsiteX14" fmla="*/ 5076825 w 7058025"/>
                <a:gd name="connsiteY14" fmla="*/ 338137 h 438150"/>
                <a:gd name="connsiteX15" fmla="*/ 4957763 w 7058025"/>
                <a:gd name="connsiteY15" fmla="*/ 338137 h 438150"/>
                <a:gd name="connsiteX16" fmla="*/ 4943475 w 7058025"/>
                <a:gd name="connsiteY16" fmla="*/ 338137 h 438150"/>
                <a:gd name="connsiteX17" fmla="*/ 4719638 w 7058025"/>
                <a:gd name="connsiteY17" fmla="*/ 338137 h 438150"/>
                <a:gd name="connsiteX18" fmla="*/ 4710113 w 7058025"/>
                <a:gd name="connsiteY18" fmla="*/ 328612 h 438150"/>
                <a:gd name="connsiteX19" fmla="*/ 4500563 w 7058025"/>
                <a:gd name="connsiteY19" fmla="*/ 328612 h 438150"/>
                <a:gd name="connsiteX20" fmla="*/ 4500563 w 7058025"/>
                <a:gd name="connsiteY20" fmla="*/ 309562 h 438150"/>
                <a:gd name="connsiteX21" fmla="*/ 4348163 w 7058025"/>
                <a:gd name="connsiteY21" fmla="*/ 304800 h 438150"/>
                <a:gd name="connsiteX22" fmla="*/ 4267200 w 7058025"/>
                <a:gd name="connsiteY22" fmla="*/ 295275 h 438150"/>
                <a:gd name="connsiteX23" fmla="*/ 4267200 w 7058025"/>
                <a:gd name="connsiteY23" fmla="*/ 285750 h 438150"/>
                <a:gd name="connsiteX24" fmla="*/ 4057650 w 7058025"/>
                <a:gd name="connsiteY24" fmla="*/ 300037 h 438150"/>
                <a:gd name="connsiteX25" fmla="*/ 4052888 w 7058025"/>
                <a:gd name="connsiteY25" fmla="*/ 280987 h 438150"/>
                <a:gd name="connsiteX26" fmla="*/ 3910013 w 7058025"/>
                <a:gd name="connsiteY26" fmla="*/ 285750 h 438150"/>
                <a:gd name="connsiteX27" fmla="*/ 3910013 w 7058025"/>
                <a:gd name="connsiteY27" fmla="*/ 261937 h 438150"/>
                <a:gd name="connsiteX28" fmla="*/ 3743325 w 7058025"/>
                <a:gd name="connsiteY28" fmla="*/ 271462 h 438150"/>
                <a:gd name="connsiteX29" fmla="*/ 3695700 w 7058025"/>
                <a:gd name="connsiteY29" fmla="*/ 261938 h 438150"/>
                <a:gd name="connsiteX30" fmla="*/ 3648075 w 7058025"/>
                <a:gd name="connsiteY30" fmla="*/ 252412 h 438150"/>
                <a:gd name="connsiteX31" fmla="*/ 3414713 w 7058025"/>
                <a:gd name="connsiteY31" fmla="*/ 238125 h 438150"/>
                <a:gd name="connsiteX32" fmla="*/ 3295650 w 7058025"/>
                <a:gd name="connsiteY32" fmla="*/ 233362 h 438150"/>
                <a:gd name="connsiteX33" fmla="*/ 3248025 w 7058025"/>
                <a:gd name="connsiteY33" fmla="*/ 214312 h 438150"/>
                <a:gd name="connsiteX34" fmla="*/ 3152775 w 7058025"/>
                <a:gd name="connsiteY34" fmla="*/ 214312 h 438150"/>
                <a:gd name="connsiteX35" fmla="*/ 3028950 w 7058025"/>
                <a:gd name="connsiteY35" fmla="*/ 204787 h 438150"/>
                <a:gd name="connsiteX36" fmla="*/ 2971800 w 7058025"/>
                <a:gd name="connsiteY36" fmla="*/ 204787 h 438150"/>
                <a:gd name="connsiteX37" fmla="*/ 2933700 w 7058025"/>
                <a:gd name="connsiteY37" fmla="*/ 185737 h 438150"/>
                <a:gd name="connsiteX38" fmla="*/ 2814638 w 7058025"/>
                <a:gd name="connsiteY38" fmla="*/ 200025 h 438150"/>
                <a:gd name="connsiteX39" fmla="*/ 2819400 w 7058025"/>
                <a:gd name="connsiteY39" fmla="*/ 185737 h 438150"/>
                <a:gd name="connsiteX40" fmla="*/ 2566988 w 7058025"/>
                <a:gd name="connsiteY40" fmla="*/ 180975 h 438150"/>
                <a:gd name="connsiteX41" fmla="*/ 2543175 w 7058025"/>
                <a:gd name="connsiteY41" fmla="*/ 157162 h 438150"/>
                <a:gd name="connsiteX42" fmla="*/ 2438400 w 7058025"/>
                <a:gd name="connsiteY42" fmla="*/ 157162 h 438150"/>
                <a:gd name="connsiteX43" fmla="*/ 2362200 w 7058025"/>
                <a:gd name="connsiteY43" fmla="*/ 152400 h 438150"/>
                <a:gd name="connsiteX44" fmla="*/ 2252663 w 7058025"/>
                <a:gd name="connsiteY44" fmla="*/ 138112 h 438150"/>
                <a:gd name="connsiteX45" fmla="*/ 2147888 w 7058025"/>
                <a:gd name="connsiteY45" fmla="*/ 123825 h 438150"/>
                <a:gd name="connsiteX46" fmla="*/ 2038350 w 7058025"/>
                <a:gd name="connsiteY46" fmla="*/ 104775 h 438150"/>
                <a:gd name="connsiteX47" fmla="*/ 1890713 w 7058025"/>
                <a:gd name="connsiteY47" fmla="*/ 100012 h 438150"/>
                <a:gd name="connsiteX48" fmla="*/ 1838325 w 7058025"/>
                <a:gd name="connsiteY48" fmla="*/ 80962 h 438150"/>
                <a:gd name="connsiteX49" fmla="*/ 1643063 w 7058025"/>
                <a:gd name="connsiteY49" fmla="*/ 66675 h 438150"/>
                <a:gd name="connsiteX50" fmla="*/ 1438275 w 7058025"/>
                <a:gd name="connsiteY50" fmla="*/ 61912 h 438150"/>
                <a:gd name="connsiteX51" fmla="*/ 1319213 w 7058025"/>
                <a:gd name="connsiteY51" fmla="*/ 42862 h 438150"/>
                <a:gd name="connsiteX52" fmla="*/ 1185863 w 7058025"/>
                <a:gd name="connsiteY52" fmla="*/ 47625 h 438150"/>
                <a:gd name="connsiteX53" fmla="*/ 1033463 w 7058025"/>
                <a:gd name="connsiteY53" fmla="*/ 23812 h 438150"/>
                <a:gd name="connsiteX54" fmla="*/ 876300 w 7058025"/>
                <a:gd name="connsiteY54" fmla="*/ 28575 h 438150"/>
                <a:gd name="connsiteX55" fmla="*/ 509588 w 7058025"/>
                <a:gd name="connsiteY55" fmla="*/ 28575 h 438150"/>
                <a:gd name="connsiteX56" fmla="*/ 500063 w 7058025"/>
                <a:gd name="connsiteY56" fmla="*/ 4762 h 438150"/>
                <a:gd name="connsiteX57" fmla="*/ 0 w 7058025"/>
                <a:gd name="connsiteY57"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058025" h="438150">
                  <a:moveTo>
                    <a:pt x="7058025" y="438150"/>
                  </a:moveTo>
                  <a:lnTo>
                    <a:pt x="6915150" y="438150"/>
                  </a:lnTo>
                  <a:lnTo>
                    <a:pt x="6915150" y="423862"/>
                  </a:lnTo>
                  <a:lnTo>
                    <a:pt x="6662738" y="423862"/>
                  </a:lnTo>
                  <a:lnTo>
                    <a:pt x="6662738" y="409575"/>
                  </a:lnTo>
                  <a:lnTo>
                    <a:pt x="6438900" y="409575"/>
                  </a:lnTo>
                  <a:lnTo>
                    <a:pt x="6438900" y="395287"/>
                  </a:lnTo>
                  <a:lnTo>
                    <a:pt x="6105525" y="395287"/>
                  </a:lnTo>
                  <a:lnTo>
                    <a:pt x="6105525" y="390525"/>
                  </a:lnTo>
                  <a:lnTo>
                    <a:pt x="5957888" y="390525"/>
                  </a:lnTo>
                  <a:lnTo>
                    <a:pt x="5957888" y="371475"/>
                  </a:lnTo>
                  <a:lnTo>
                    <a:pt x="5581650" y="371475"/>
                  </a:lnTo>
                  <a:lnTo>
                    <a:pt x="5581650" y="361950"/>
                  </a:lnTo>
                  <a:lnTo>
                    <a:pt x="5076825" y="361950"/>
                  </a:lnTo>
                  <a:lnTo>
                    <a:pt x="5076825" y="338137"/>
                  </a:lnTo>
                  <a:lnTo>
                    <a:pt x="4957763" y="338137"/>
                  </a:lnTo>
                  <a:lnTo>
                    <a:pt x="4943475" y="338137"/>
                  </a:lnTo>
                  <a:lnTo>
                    <a:pt x="4719638" y="338137"/>
                  </a:lnTo>
                  <a:lnTo>
                    <a:pt x="4710113" y="328612"/>
                  </a:lnTo>
                  <a:lnTo>
                    <a:pt x="4500563" y="328612"/>
                  </a:lnTo>
                  <a:lnTo>
                    <a:pt x="4500563" y="309562"/>
                  </a:lnTo>
                  <a:lnTo>
                    <a:pt x="4348163" y="304800"/>
                  </a:lnTo>
                  <a:lnTo>
                    <a:pt x="4267200" y="295275"/>
                  </a:lnTo>
                  <a:lnTo>
                    <a:pt x="4267200" y="285750"/>
                  </a:lnTo>
                  <a:lnTo>
                    <a:pt x="4057650" y="300037"/>
                  </a:lnTo>
                  <a:lnTo>
                    <a:pt x="4052888" y="280987"/>
                  </a:lnTo>
                  <a:lnTo>
                    <a:pt x="3910013" y="285750"/>
                  </a:lnTo>
                  <a:lnTo>
                    <a:pt x="3910013" y="261937"/>
                  </a:lnTo>
                  <a:lnTo>
                    <a:pt x="3743325" y="271462"/>
                  </a:lnTo>
                  <a:lnTo>
                    <a:pt x="3695700" y="261938"/>
                  </a:lnTo>
                  <a:lnTo>
                    <a:pt x="3648075" y="252412"/>
                  </a:lnTo>
                  <a:lnTo>
                    <a:pt x="3414713" y="238125"/>
                  </a:lnTo>
                  <a:lnTo>
                    <a:pt x="3295650" y="233362"/>
                  </a:lnTo>
                  <a:lnTo>
                    <a:pt x="3248025" y="214312"/>
                  </a:lnTo>
                  <a:lnTo>
                    <a:pt x="3152775" y="214312"/>
                  </a:lnTo>
                  <a:lnTo>
                    <a:pt x="3028950" y="204787"/>
                  </a:lnTo>
                  <a:lnTo>
                    <a:pt x="2971800" y="204787"/>
                  </a:lnTo>
                  <a:lnTo>
                    <a:pt x="2933700" y="185737"/>
                  </a:lnTo>
                  <a:lnTo>
                    <a:pt x="2814638" y="200025"/>
                  </a:lnTo>
                  <a:lnTo>
                    <a:pt x="2819400" y="185737"/>
                  </a:lnTo>
                  <a:lnTo>
                    <a:pt x="2566988" y="180975"/>
                  </a:lnTo>
                  <a:lnTo>
                    <a:pt x="2543175" y="157162"/>
                  </a:lnTo>
                  <a:lnTo>
                    <a:pt x="2438400" y="157162"/>
                  </a:lnTo>
                  <a:lnTo>
                    <a:pt x="2362200" y="152400"/>
                  </a:lnTo>
                  <a:lnTo>
                    <a:pt x="2252663" y="138112"/>
                  </a:lnTo>
                  <a:lnTo>
                    <a:pt x="2147888" y="123825"/>
                  </a:lnTo>
                  <a:lnTo>
                    <a:pt x="2038350" y="104775"/>
                  </a:lnTo>
                  <a:lnTo>
                    <a:pt x="1890713" y="100012"/>
                  </a:lnTo>
                  <a:lnTo>
                    <a:pt x="1838325" y="80962"/>
                  </a:lnTo>
                  <a:lnTo>
                    <a:pt x="1643063" y="66675"/>
                  </a:lnTo>
                  <a:lnTo>
                    <a:pt x="1438275" y="61912"/>
                  </a:lnTo>
                  <a:lnTo>
                    <a:pt x="1319213" y="42862"/>
                  </a:lnTo>
                  <a:lnTo>
                    <a:pt x="1185863" y="47625"/>
                  </a:lnTo>
                  <a:lnTo>
                    <a:pt x="1033463" y="23812"/>
                  </a:lnTo>
                  <a:lnTo>
                    <a:pt x="876300" y="28575"/>
                  </a:lnTo>
                  <a:lnTo>
                    <a:pt x="509588" y="28575"/>
                  </a:lnTo>
                  <a:lnTo>
                    <a:pt x="500063" y="4762"/>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0" name="TextBox 59">
              <a:extLst>
                <a:ext uri="{FF2B5EF4-FFF2-40B4-BE49-F238E27FC236}">
                  <a16:creationId xmlns:a16="http://schemas.microsoft.com/office/drawing/2014/main" id="{5B3D1F7B-74AA-45DE-84F6-D911E08185B9}"/>
                </a:ext>
              </a:extLst>
            </p:cNvPr>
            <p:cNvSpPr txBox="1"/>
            <p:nvPr/>
          </p:nvSpPr>
          <p:spPr bwMode="auto">
            <a:xfrm>
              <a:off x="251328" y="5225251"/>
              <a:ext cx="2152783" cy="819974"/>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Pertuzumab</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Placebo</a:t>
              </a:r>
              <a:endParaRPr lang="en-US" sz="1400" b="0" dirty="0">
                <a:solidFill>
                  <a:schemeClr val="accent3"/>
                </a:solidFill>
                <a:latin typeface="Calibri" panose="020F0502020204030204" pitchFamily="34" charset="0"/>
              </a:endParaRPr>
            </a:p>
          </p:txBody>
        </p:sp>
      </p:grpSp>
    </p:spTree>
    <p:extLst>
      <p:ext uri="{BB962C8B-B14F-4D97-AF65-F5344CB8AC3E}">
        <p14:creationId xmlns:p14="http://schemas.microsoft.com/office/powerpoint/2010/main" val="1286642508"/>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29E08073-2392-4246-BF7B-090337FB48C3}"/>
              </a:ext>
            </a:extLst>
          </p:cNvPr>
          <p:cNvSpPr/>
          <p:nvPr/>
        </p:nvSpPr>
        <p:spPr bwMode="auto">
          <a:xfrm>
            <a:off x="7891575" y="2383507"/>
            <a:ext cx="3154897" cy="99674"/>
          </a:xfrm>
          <a:custGeom>
            <a:avLst/>
            <a:gdLst>
              <a:gd name="connsiteX0" fmla="*/ 0 w 3154897"/>
              <a:gd name="connsiteY0" fmla="*/ 0 h 99674"/>
              <a:gd name="connsiteX1" fmla="*/ 455034 w 3154897"/>
              <a:gd name="connsiteY1" fmla="*/ 0 h 99674"/>
              <a:gd name="connsiteX2" fmla="*/ 476702 w 3154897"/>
              <a:gd name="connsiteY2" fmla="*/ 8667 h 99674"/>
              <a:gd name="connsiteX3" fmla="*/ 624046 w 3154897"/>
              <a:gd name="connsiteY3" fmla="*/ 8667 h 99674"/>
              <a:gd name="connsiteX4" fmla="*/ 645714 w 3154897"/>
              <a:gd name="connsiteY4" fmla="*/ 34669 h 99674"/>
              <a:gd name="connsiteX5" fmla="*/ 1352099 w 3154897"/>
              <a:gd name="connsiteY5" fmla="*/ 30336 h 99674"/>
              <a:gd name="connsiteX6" fmla="*/ 1369434 w 3154897"/>
              <a:gd name="connsiteY6" fmla="*/ 39003 h 99674"/>
              <a:gd name="connsiteX7" fmla="*/ 1542780 w 3154897"/>
              <a:gd name="connsiteY7" fmla="*/ 39003 h 99674"/>
              <a:gd name="connsiteX8" fmla="*/ 1542780 w 3154897"/>
              <a:gd name="connsiteY8" fmla="*/ 47670 h 99674"/>
              <a:gd name="connsiteX9" fmla="*/ 2045483 w 3154897"/>
              <a:gd name="connsiteY9" fmla="*/ 56338 h 99674"/>
              <a:gd name="connsiteX10" fmla="*/ 2045483 w 3154897"/>
              <a:gd name="connsiteY10" fmla="*/ 56338 h 99674"/>
              <a:gd name="connsiteX11" fmla="*/ 2205828 w 3154897"/>
              <a:gd name="connsiteY11" fmla="*/ 73672 h 99674"/>
              <a:gd name="connsiteX12" fmla="*/ 2227496 w 3154897"/>
              <a:gd name="connsiteY12" fmla="*/ 78006 h 99674"/>
              <a:gd name="connsiteX13" fmla="*/ 2747534 w 3154897"/>
              <a:gd name="connsiteY13" fmla="*/ 78006 h 99674"/>
              <a:gd name="connsiteX14" fmla="*/ 2864543 w 3154897"/>
              <a:gd name="connsiteY14" fmla="*/ 99674 h 99674"/>
              <a:gd name="connsiteX15" fmla="*/ 3154897 w 3154897"/>
              <a:gd name="connsiteY15" fmla="*/ 99674 h 9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54897" h="99674">
                <a:moveTo>
                  <a:pt x="0" y="0"/>
                </a:moveTo>
                <a:lnTo>
                  <a:pt x="455034" y="0"/>
                </a:lnTo>
                <a:lnTo>
                  <a:pt x="476702" y="8667"/>
                </a:lnTo>
                <a:lnTo>
                  <a:pt x="624046" y="8667"/>
                </a:lnTo>
                <a:lnTo>
                  <a:pt x="645714" y="34669"/>
                </a:lnTo>
                <a:lnTo>
                  <a:pt x="1352099" y="30336"/>
                </a:lnTo>
                <a:lnTo>
                  <a:pt x="1369434" y="39003"/>
                </a:lnTo>
                <a:lnTo>
                  <a:pt x="1542780" y="39003"/>
                </a:lnTo>
                <a:lnTo>
                  <a:pt x="1542780" y="47670"/>
                </a:lnTo>
                <a:lnTo>
                  <a:pt x="2045483" y="56338"/>
                </a:lnTo>
                <a:lnTo>
                  <a:pt x="2045483" y="56338"/>
                </a:lnTo>
                <a:lnTo>
                  <a:pt x="2205828" y="73672"/>
                </a:lnTo>
                <a:lnTo>
                  <a:pt x="2227496" y="78006"/>
                </a:lnTo>
                <a:lnTo>
                  <a:pt x="2747534" y="78006"/>
                </a:lnTo>
                <a:lnTo>
                  <a:pt x="2864543" y="99674"/>
                </a:lnTo>
                <a:lnTo>
                  <a:pt x="3154897" y="9967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E362FF2E-8C9F-4F75-B03D-478D7E8452E2}"/>
              </a:ext>
            </a:extLst>
          </p:cNvPr>
          <p:cNvGrpSpPr/>
          <p:nvPr/>
        </p:nvGrpSpPr>
        <p:grpSpPr>
          <a:xfrm>
            <a:off x="6639151" y="2340171"/>
            <a:ext cx="5243715" cy="160345"/>
            <a:chOff x="6639151" y="2340171"/>
            <a:chExt cx="5243715" cy="160345"/>
          </a:xfrm>
        </p:grpSpPr>
        <p:sp>
          <p:nvSpPr>
            <p:cNvPr id="15" name="Freeform: Shape 14">
              <a:extLst>
                <a:ext uri="{FF2B5EF4-FFF2-40B4-BE49-F238E27FC236}">
                  <a16:creationId xmlns:a16="http://schemas.microsoft.com/office/drawing/2014/main" id="{26AE7FDB-62C3-4AA3-8158-3EEA5F51A189}"/>
                </a:ext>
              </a:extLst>
            </p:cNvPr>
            <p:cNvSpPr/>
            <p:nvPr/>
          </p:nvSpPr>
          <p:spPr bwMode="auto">
            <a:xfrm>
              <a:off x="6639151" y="2340171"/>
              <a:ext cx="2812538" cy="65004"/>
            </a:xfrm>
            <a:custGeom>
              <a:avLst/>
              <a:gdLst>
                <a:gd name="connsiteX0" fmla="*/ 0 w 2812538"/>
                <a:gd name="connsiteY0" fmla="*/ 0 h 65004"/>
                <a:gd name="connsiteX1" fmla="*/ 169012 w 2812538"/>
                <a:gd name="connsiteY1" fmla="*/ 8667 h 65004"/>
                <a:gd name="connsiteX2" fmla="*/ 169012 w 2812538"/>
                <a:gd name="connsiteY2" fmla="*/ 17334 h 65004"/>
                <a:gd name="connsiteX3" fmla="*/ 403029 w 2812538"/>
                <a:gd name="connsiteY3" fmla="*/ 13001 h 65004"/>
                <a:gd name="connsiteX4" fmla="*/ 420364 w 2812538"/>
                <a:gd name="connsiteY4" fmla="*/ 21668 h 65004"/>
                <a:gd name="connsiteX5" fmla="*/ 1373767 w 2812538"/>
                <a:gd name="connsiteY5" fmla="*/ 17334 h 65004"/>
                <a:gd name="connsiteX6" fmla="*/ 1386767 w 2812538"/>
                <a:gd name="connsiteY6" fmla="*/ 34669 h 65004"/>
                <a:gd name="connsiteX7" fmla="*/ 1759461 w 2812538"/>
                <a:gd name="connsiteY7" fmla="*/ 30335 h 65004"/>
                <a:gd name="connsiteX8" fmla="*/ 1763795 w 2812538"/>
                <a:gd name="connsiteY8" fmla="*/ 39002 h 65004"/>
                <a:gd name="connsiteX9" fmla="*/ 1885137 w 2812538"/>
                <a:gd name="connsiteY9" fmla="*/ 43336 h 65004"/>
                <a:gd name="connsiteX10" fmla="*/ 1885137 w 2812538"/>
                <a:gd name="connsiteY10" fmla="*/ 43336 h 65004"/>
                <a:gd name="connsiteX11" fmla="*/ 2266498 w 2812538"/>
                <a:gd name="connsiteY11" fmla="*/ 47670 h 65004"/>
                <a:gd name="connsiteX12" fmla="*/ 2292500 w 2812538"/>
                <a:gd name="connsiteY12" fmla="*/ 65004 h 65004"/>
                <a:gd name="connsiteX13" fmla="*/ 2812538 w 2812538"/>
                <a:gd name="connsiteY13" fmla="*/ 65004 h 6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2538" h="65004">
                  <a:moveTo>
                    <a:pt x="0" y="0"/>
                  </a:moveTo>
                  <a:lnTo>
                    <a:pt x="169012" y="8667"/>
                  </a:lnTo>
                  <a:lnTo>
                    <a:pt x="169012" y="17334"/>
                  </a:lnTo>
                  <a:lnTo>
                    <a:pt x="403029" y="13001"/>
                  </a:lnTo>
                  <a:lnTo>
                    <a:pt x="420364" y="21668"/>
                  </a:lnTo>
                  <a:lnTo>
                    <a:pt x="1373767" y="17334"/>
                  </a:lnTo>
                  <a:lnTo>
                    <a:pt x="1386767" y="34669"/>
                  </a:lnTo>
                  <a:lnTo>
                    <a:pt x="1759461" y="30335"/>
                  </a:lnTo>
                  <a:lnTo>
                    <a:pt x="1763795" y="39002"/>
                  </a:lnTo>
                  <a:lnTo>
                    <a:pt x="1885137" y="43336"/>
                  </a:lnTo>
                  <a:lnTo>
                    <a:pt x="1885137" y="43336"/>
                  </a:lnTo>
                  <a:lnTo>
                    <a:pt x="2266498" y="47670"/>
                  </a:lnTo>
                  <a:lnTo>
                    <a:pt x="2292500" y="65004"/>
                  </a:lnTo>
                  <a:lnTo>
                    <a:pt x="2812538" y="6500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Shape 15">
              <a:extLst>
                <a:ext uri="{FF2B5EF4-FFF2-40B4-BE49-F238E27FC236}">
                  <a16:creationId xmlns:a16="http://schemas.microsoft.com/office/drawing/2014/main" id="{A91737C4-0D6F-4C87-9C7A-60FE68C5C186}"/>
                </a:ext>
              </a:extLst>
            </p:cNvPr>
            <p:cNvSpPr/>
            <p:nvPr/>
          </p:nvSpPr>
          <p:spPr bwMode="auto">
            <a:xfrm>
              <a:off x="9434355" y="2413843"/>
              <a:ext cx="2448511" cy="86673"/>
            </a:xfrm>
            <a:custGeom>
              <a:avLst/>
              <a:gdLst>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0718 w 2448511"/>
                <a:gd name="connsiteY5" fmla="*/ 17334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0718 w 2448511"/>
                <a:gd name="connsiteY5" fmla="*/ 17334 h 86673"/>
                <a:gd name="connsiteX6" fmla="*/ 741054 w 2448511"/>
                <a:gd name="connsiteY6" fmla="*/ 43336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41054 w 2448511"/>
                <a:gd name="connsiteY6" fmla="*/ 43336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06384 w 2448511"/>
                <a:gd name="connsiteY6" fmla="*/ 39003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99674"/>
                <a:gd name="connsiteX1" fmla="*/ 234017 w 2448511"/>
                <a:gd name="connsiteY1" fmla="*/ 4333 h 99674"/>
                <a:gd name="connsiteX2" fmla="*/ 234017 w 2448511"/>
                <a:gd name="connsiteY2" fmla="*/ 4333 h 99674"/>
                <a:gd name="connsiteX3" fmla="*/ 520037 w 2448511"/>
                <a:gd name="connsiteY3" fmla="*/ 13001 h 99674"/>
                <a:gd name="connsiteX4" fmla="*/ 546039 w 2448511"/>
                <a:gd name="connsiteY4" fmla="*/ 26002 h 99674"/>
                <a:gd name="connsiteX5" fmla="*/ 715052 w 2448511"/>
                <a:gd name="connsiteY5" fmla="*/ 26001 h 99674"/>
                <a:gd name="connsiteX6" fmla="*/ 758388 w 2448511"/>
                <a:gd name="connsiteY6" fmla="*/ 99674 h 99674"/>
                <a:gd name="connsiteX7" fmla="*/ 1200420 w 2448511"/>
                <a:gd name="connsiteY7" fmla="*/ 39002 h 99674"/>
                <a:gd name="connsiteX8" fmla="*/ 1226422 w 2448511"/>
                <a:gd name="connsiteY8" fmla="*/ 39002 h 99674"/>
                <a:gd name="connsiteX9" fmla="*/ 1486441 w 2448511"/>
                <a:gd name="connsiteY9" fmla="*/ 47670 h 99674"/>
                <a:gd name="connsiteX10" fmla="*/ 1486441 w 2448511"/>
                <a:gd name="connsiteY10" fmla="*/ 47670 h 99674"/>
                <a:gd name="connsiteX11" fmla="*/ 1668454 w 2448511"/>
                <a:gd name="connsiteY11" fmla="*/ 56337 h 99674"/>
                <a:gd name="connsiteX12" fmla="*/ 1681455 w 2448511"/>
                <a:gd name="connsiteY12" fmla="*/ 56337 h 99674"/>
                <a:gd name="connsiteX13" fmla="*/ 1937141 w 2448511"/>
                <a:gd name="connsiteY13" fmla="*/ 60671 h 99674"/>
                <a:gd name="connsiteX14" fmla="*/ 1963143 w 2448511"/>
                <a:gd name="connsiteY14" fmla="*/ 73672 h 99674"/>
                <a:gd name="connsiteX15" fmla="*/ 2309835 w 2448511"/>
                <a:gd name="connsiteY15" fmla="*/ 73672 h 99674"/>
                <a:gd name="connsiteX16" fmla="*/ 2318502 w 2448511"/>
                <a:gd name="connsiteY16" fmla="*/ 86673 h 99674"/>
                <a:gd name="connsiteX17" fmla="*/ 2448511 w 2448511"/>
                <a:gd name="connsiteY17" fmla="*/ 86673 h 99674"/>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 name="connsiteX0" fmla="*/ 0 w 2448511"/>
                <a:gd name="connsiteY0" fmla="*/ 0 h 86673"/>
                <a:gd name="connsiteX1" fmla="*/ 234017 w 2448511"/>
                <a:gd name="connsiteY1" fmla="*/ 4333 h 86673"/>
                <a:gd name="connsiteX2" fmla="*/ 234017 w 2448511"/>
                <a:gd name="connsiteY2" fmla="*/ 4333 h 86673"/>
                <a:gd name="connsiteX3" fmla="*/ 520037 w 2448511"/>
                <a:gd name="connsiteY3" fmla="*/ 13001 h 86673"/>
                <a:gd name="connsiteX4" fmla="*/ 546039 w 2448511"/>
                <a:gd name="connsiteY4" fmla="*/ 26002 h 86673"/>
                <a:gd name="connsiteX5" fmla="*/ 715052 w 2448511"/>
                <a:gd name="connsiteY5" fmla="*/ 26001 h 86673"/>
                <a:gd name="connsiteX6" fmla="*/ 719385 w 2448511"/>
                <a:gd name="connsiteY6" fmla="*/ 34669 h 86673"/>
                <a:gd name="connsiteX7" fmla="*/ 1200420 w 2448511"/>
                <a:gd name="connsiteY7" fmla="*/ 39002 h 86673"/>
                <a:gd name="connsiteX8" fmla="*/ 1226422 w 2448511"/>
                <a:gd name="connsiteY8" fmla="*/ 39002 h 86673"/>
                <a:gd name="connsiteX9" fmla="*/ 1486441 w 2448511"/>
                <a:gd name="connsiteY9" fmla="*/ 47670 h 86673"/>
                <a:gd name="connsiteX10" fmla="*/ 1486441 w 2448511"/>
                <a:gd name="connsiteY10" fmla="*/ 47670 h 86673"/>
                <a:gd name="connsiteX11" fmla="*/ 1668454 w 2448511"/>
                <a:gd name="connsiteY11" fmla="*/ 56337 h 86673"/>
                <a:gd name="connsiteX12" fmla="*/ 1681455 w 2448511"/>
                <a:gd name="connsiteY12" fmla="*/ 56337 h 86673"/>
                <a:gd name="connsiteX13" fmla="*/ 1937141 w 2448511"/>
                <a:gd name="connsiteY13" fmla="*/ 60671 h 86673"/>
                <a:gd name="connsiteX14" fmla="*/ 1963143 w 2448511"/>
                <a:gd name="connsiteY14" fmla="*/ 73672 h 86673"/>
                <a:gd name="connsiteX15" fmla="*/ 2309835 w 2448511"/>
                <a:gd name="connsiteY15" fmla="*/ 73672 h 86673"/>
                <a:gd name="connsiteX16" fmla="*/ 2318502 w 2448511"/>
                <a:gd name="connsiteY16" fmla="*/ 86673 h 86673"/>
                <a:gd name="connsiteX17" fmla="*/ 2448511 w 2448511"/>
                <a:gd name="connsiteY17" fmla="*/ 86673 h 86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8511" h="86673">
                  <a:moveTo>
                    <a:pt x="0" y="0"/>
                  </a:moveTo>
                  <a:lnTo>
                    <a:pt x="234017" y="4333"/>
                  </a:lnTo>
                  <a:lnTo>
                    <a:pt x="234017" y="4333"/>
                  </a:lnTo>
                  <a:lnTo>
                    <a:pt x="520037" y="13001"/>
                  </a:lnTo>
                  <a:lnTo>
                    <a:pt x="546039" y="26002"/>
                  </a:lnTo>
                  <a:lnTo>
                    <a:pt x="715052" y="26001"/>
                  </a:lnTo>
                  <a:lnTo>
                    <a:pt x="719385" y="34669"/>
                  </a:lnTo>
                  <a:lnTo>
                    <a:pt x="1200420" y="39002"/>
                  </a:lnTo>
                  <a:lnTo>
                    <a:pt x="1226422" y="39002"/>
                  </a:lnTo>
                  <a:lnTo>
                    <a:pt x="1486441" y="47670"/>
                  </a:lnTo>
                  <a:lnTo>
                    <a:pt x="1486441" y="47670"/>
                  </a:lnTo>
                  <a:lnTo>
                    <a:pt x="1668454" y="56337"/>
                  </a:lnTo>
                  <a:lnTo>
                    <a:pt x="1681455" y="56337"/>
                  </a:lnTo>
                  <a:lnTo>
                    <a:pt x="1937141" y="60671"/>
                  </a:lnTo>
                  <a:lnTo>
                    <a:pt x="1963143" y="73672"/>
                  </a:lnTo>
                  <a:lnTo>
                    <a:pt x="2309835" y="73672"/>
                  </a:lnTo>
                  <a:lnTo>
                    <a:pt x="2318502" y="86673"/>
                  </a:lnTo>
                  <a:lnTo>
                    <a:pt x="2448511" y="8667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 name="Freeform: Shape 11">
            <a:extLst>
              <a:ext uri="{FF2B5EF4-FFF2-40B4-BE49-F238E27FC236}">
                <a16:creationId xmlns:a16="http://schemas.microsoft.com/office/drawing/2014/main" id="{FA86DA4A-2EB5-4DB3-A5ED-9EB59434ABC4}"/>
              </a:ext>
            </a:extLst>
          </p:cNvPr>
          <p:cNvSpPr/>
          <p:nvPr/>
        </p:nvSpPr>
        <p:spPr bwMode="auto">
          <a:xfrm>
            <a:off x="809625" y="2352675"/>
            <a:ext cx="5391150" cy="452438"/>
          </a:xfrm>
          <a:custGeom>
            <a:avLst/>
            <a:gdLst>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76213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76213 h 452438"/>
              <a:gd name="connsiteX38" fmla="*/ 1681163 w 5391150"/>
              <a:gd name="connsiteY38" fmla="*/ 142875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42875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2338 w 5391150"/>
              <a:gd name="connsiteY18" fmla="*/ 333375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62475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24375 w 5391150"/>
              <a:gd name="connsiteY11" fmla="*/ 37147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57775 w 5391150"/>
              <a:gd name="connsiteY4" fmla="*/ 423863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52438 h 452438"/>
              <a:gd name="connsiteX3" fmla="*/ 5067300 w 5391150"/>
              <a:gd name="connsiteY3" fmla="*/ 442913 h 452438"/>
              <a:gd name="connsiteX4" fmla="*/ 5062538 w 5391150"/>
              <a:gd name="connsiteY4" fmla="*/ 428625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 name="connsiteX0" fmla="*/ 5391150 w 5391150"/>
              <a:gd name="connsiteY0" fmla="*/ 447675 h 452438"/>
              <a:gd name="connsiteX1" fmla="*/ 5214938 w 5391150"/>
              <a:gd name="connsiteY1" fmla="*/ 452438 h 452438"/>
              <a:gd name="connsiteX2" fmla="*/ 5210175 w 5391150"/>
              <a:gd name="connsiteY2" fmla="*/ 438150 h 452438"/>
              <a:gd name="connsiteX3" fmla="*/ 5067300 w 5391150"/>
              <a:gd name="connsiteY3" fmla="*/ 442913 h 452438"/>
              <a:gd name="connsiteX4" fmla="*/ 5062538 w 5391150"/>
              <a:gd name="connsiteY4" fmla="*/ 428625 h 452438"/>
              <a:gd name="connsiteX5" fmla="*/ 4948238 w 5391150"/>
              <a:gd name="connsiteY5" fmla="*/ 433388 h 452438"/>
              <a:gd name="connsiteX6" fmla="*/ 4933950 w 5391150"/>
              <a:gd name="connsiteY6" fmla="*/ 419100 h 452438"/>
              <a:gd name="connsiteX7" fmla="*/ 4652963 w 5391150"/>
              <a:gd name="connsiteY7" fmla="*/ 419100 h 452438"/>
              <a:gd name="connsiteX8" fmla="*/ 4643438 w 5391150"/>
              <a:gd name="connsiteY8" fmla="*/ 400050 h 452438"/>
              <a:gd name="connsiteX9" fmla="*/ 4543425 w 5391150"/>
              <a:gd name="connsiteY9" fmla="*/ 409575 h 452438"/>
              <a:gd name="connsiteX10" fmla="*/ 4543425 w 5391150"/>
              <a:gd name="connsiteY10" fmla="*/ 409575 h 452438"/>
              <a:gd name="connsiteX11" fmla="*/ 4548188 w 5391150"/>
              <a:gd name="connsiteY11" fmla="*/ 390525 h 452438"/>
              <a:gd name="connsiteX12" fmla="*/ 4281488 w 5391150"/>
              <a:gd name="connsiteY12" fmla="*/ 385763 h 452438"/>
              <a:gd name="connsiteX13" fmla="*/ 4267200 w 5391150"/>
              <a:gd name="connsiteY13" fmla="*/ 381000 h 452438"/>
              <a:gd name="connsiteX14" fmla="*/ 3871913 w 5391150"/>
              <a:gd name="connsiteY14" fmla="*/ 381000 h 452438"/>
              <a:gd name="connsiteX15" fmla="*/ 3824288 w 5391150"/>
              <a:gd name="connsiteY15" fmla="*/ 366713 h 452438"/>
              <a:gd name="connsiteX16" fmla="*/ 3686175 w 5391150"/>
              <a:gd name="connsiteY16" fmla="*/ 352425 h 452438"/>
              <a:gd name="connsiteX17" fmla="*/ 3462338 w 5391150"/>
              <a:gd name="connsiteY17" fmla="*/ 352425 h 452438"/>
              <a:gd name="connsiteX18" fmla="*/ 3467101 w 5391150"/>
              <a:gd name="connsiteY18" fmla="*/ 347663 h 452438"/>
              <a:gd name="connsiteX19" fmla="*/ 3328988 w 5391150"/>
              <a:gd name="connsiteY19" fmla="*/ 342900 h 452438"/>
              <a:gd name="connsiteX20" fmla="*/ 3324225 w 5391150"/>
              <a:gd name="connsiteY20" fmla="*/ 319088 h 452438"/>
              <a:gd name="connsiteX21" fmla="*/ 2971800 w 5391150"/>
              <a:gd name="connsiteY21" fmla="*/ 314325 h 452438"/>
              <a:gd name="connsiteX22" fmla="*/ 2967038 w 5391150"/>
              <a:gd name="connsiteY22" fmla="*/ 295275 h 452438"/>
              <a:gd name="connsiteX23" fmla="*/ 2833688 w 5391150"/>
              <a:gd name="connsiteY23" fmla="*/ 304800 h 452438"/>
              <a:gd name="connsiteX24" fmla="*/ 2824163 w 5391150"/>
              <a:gd name="connsiteY24" fmla="*/ 276225 h 452438"/>
              <a:gd name="connsiteX25" fmla="*/ 2609850 w 5391150"/>
              <a:gd name="connsiteY25" fmla="*/ 266700 h 452438"/>
              <a:gd name="connsiteX26" fmla="*/ 2609850 w 5391150"/>
              <a:gd name="connsiteY26" fmla="*/ 266700 h 452438"/>
              <a:gd name="connsiteX27" fmla="*/ 2405063 w 5391150"/>
              <a:gd name="connsiteY27" fmla="*/ 252413 h 452438"/>
              <a:gd name="connsiteX28" fmla="*/ 2395538 w 5391150"/>
              <a:gd name="connsiteY28" fmla="*/ 238125 h 452438"/>
              <a:gd name="connsiteX29" fmla="*/ 2228850 w 5391150"/>
              <a:gd name="connsiteY29" fmla="*/ 242888 h 452438"/>
              <a:gd name="connsiteX30" fmla="*/ 2214563 w 5391150"/>
              <a:gd name="connsiteY30" fmla="*/ 219075 h 452438"/>
              <a:gd name="connsiteX31" fmla="*/ 1990725 w 5391150"/>
              <a:gd name="connsiteY31" fmla="*/ 219075 h 452438"/>
              <a:gd name="connsiteX32" fmla="*/ 1985963 w 5391150"/>
              <a:gd name="connsiteY32" fmla="*/ 204788 h 452438"/>
              <a:gd name="connsiteX33" fmla="*/ 1933575 w 5391150"/>
              <a:gd name="connsiteY33" fmla="*/ 200025 h 452438"/>
              <a:gd name="connsiteX34" fmla="*/ 1919288 w 5391150"/>
              <a:gd name="connsiteY34" fmla="*/ 190500 h 452438"/>
              <a:gd name="connsiteX35" fmla="*/ 1795463 w 5391150"/>
              <a:gd name="connsiteY35" fmla="*/ 190500 h 452438"/>
              <a:gd name="connsiteX36" fmla="*/ 1776413 w 5391150"/>
              <a:gd name="connsiteY36" fmla="*/ 166688 h 452438"/>
              <a:gd name="connsiteX37" fmla="*/ 1681163 w 5391150"/>
              <a:gd name="connsiteY37" fmla="*/ 161926 h 452438"/>
              <a:gd name="connsiteX38" fmla="*/ 1681163 w 5391150"/>
              <a:gd name="connsiteY38" fmla="*/ 157163 h 452438"/>
              <a:gd name="connsiteX39" fmla="*/ 1538288 w 5391150"/>
              <a:gd name="connsiteY39" fmla="*/ 138113 h 452438"/>
              <a:gd name="connsiteX40" fmla="*/ 1538288 w 5391150"/>
              <a:gd name="connsiteY40" fmla="*/ 138113 h 452438"/>
              <a:gd name="connsiteX41" fmla="*/ 1428750 w 5391150"/>
              <a:gd name="connsiteY41" fmla="*/ 123825 h 452438"/>
              <a:gd name="connsiteX42" fmla="*/ 1428750 w 5391150"/>
              <a:gd name="connsiteY42" fmla="*/ 123825 h 452438"/>
              <a:gd name="connsiteX43" fmla="*/ 1309688 w 5391150"/>
              <a:gd name="connsiteY43" fmla="*/ 109538 h 452438"/>
              <a:gd name="connsiteX44" fmla="*/ 1290638 w 5391150"/>
              <a:gd name="connsiteY44" fmla="*/ 85725 h 452438"/>
              <a:gd name="connsiteX45" fmla="*/ 1062038 w 5391150"/>
              <a:gd name="connsiteY45" fmla="*/ 80963 h 452438"/>
              <a:gd name="connsiteX46" fmla="*/ 981075 w 5391150"/>
              <a:gd name="connsiteY46" fmla="*/ 76200 h 452438"/>
              <a:gd name="connsiteX47" fmla="*/ 971550 w 5391150"/>
              <a:gd name="connsiteY47" fmla="*/ 71438 h 452438"/>
              <a:gd name="connsiteX48" fmla="*/ 833438 w 5391150"/>
              <a:gd name="connsiteY48" fmla="*/ 61913 h 452438"/>
              <a:gd name="connsiteX49" fmla="*/ 814388 w 5391150"/>
              <a:gd name="connsiteY49" fmla="*/ 47625 h 452438"/>
              <a:gd name="connsiteX50" fmla="*/ 671513 w 5391150"/>
              <a:gd name="connsiteY50" fmla="*/ 33338 h 452438"/>
              <a:gd name="connsiteX51" fmla="*/ 461963 w 5391150"/>
              <a:gd name="connsiteY51" fmla="*/ 38100 h 452438"/>
              <a:gd name="connsiteX52" fmla="*/ 271463 w 5391150"/>
              <a:gd name="connsiteY52" fmla="*/ 28575 h 452438"/>
              <a:gd name="connsiteX53" fmla="*/ 271463 w 5391150"/>
              <a:gd name="connsiteY53" fmla="*/ 28575 h 452438"/>
              <a:gd name="connsiteX54" fmla="*/ 0 w 5391150"/>
              <a:gd name="connsiteY54" fmla="*/ 0 h 4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91150" h="452438">
                <a:moveTo>
                  <a:pt x="5391150" y="447675"/>
                </a:moveTo>
                <a:lnTo>
                  <a:pt x="5214938" y="452438"/>
                </a:lnTo>
                <a:lnTo>
                  <a:pt x="5210175" y="438150"/>
                </a:lnTo>
                <a:lnTo>
                  <a:pt x="5067300" y="442913"/>
                </a:lnTo>
                <a:lnTo>
                  <a:pt x="5062538" y="428625"/>
                </a:lnTo>
                <a:lnTo>
                  <a:pt x="4948238" y="433388"/>
                </a:lnTo>
                <a:lnTo>
                  <a:pt x="4933950" y="419100"/>
                </a:lnTo>
                <a:lnTo>
                  <a:pt x="4652963" y="419100"/>
                </a:lnTo>
                <a:lnTo>
                  <a:pt x="4643438" y="400050"/>
                </a:lnTo>
                <a:lnTo>
                  <a:pt x="4543425" y="409575"/>
                </a:lnTo>
                <a:lnTo>
                  <a:pt x="4543425" y="409575"/>
                </a:lnTo>
                <a:lnTo>
                  <a:pt x="4548188" y="390525"/>
                </a:lnTo>
                <a:lnTo>
                  <a:pt x="4281488" y="385763"/>
                </a:lnTo>
                <a:lnTo>
                  <a:pt x="4267200" y="381000"/>
                </a:lnTo>
                <a:lnTo>
                  <a:pt x="3871913" y="381000"/>
                </a:lnTo>
                <a:lnTo>
                  <a:pt x="3824288" y="366713"/>
                </a:lnTo>
                <a:lnTo>
                  <a:pt x="3686175" y="352425"/>
                </a:lnTo>
                <a:lnTo>
                  <a:pt x="3462338" y="352425"/>
                </a:lnTo>
                <a:lnTo>
                  <a:pt x="3467101" y="347663"/>
                </a:lnTo>
                <a:lnTo>
                  <a:pt x="3328988" y="342900"/>
                </a:lnTo>
                <a:lnTo>
                  <a:pt x="3324225" y="319088"/>
                </a:lnTo>
                <a:lnTo>
                  <a:pt x="2971800" y="314325"/>
                </a:lnTo>
                <a:lnTo>
                  <a:pt x="2967038" y="295275"/>
                </a:lnTo>
                <a:lnTo>
                  <a:pt x="2833688" y="304800"/>
                </a:lnTo>
                <a:lnTo>
                  <a:pt x="2824163" y="276225"/>
                </a:lnTo>
                <a:lnTo>
                  <a:pt x="2609850" y="266700"/>
                </a:lnTo>
                <a:lnTo>
                  <a:pt x="2609850" y="266700"/>
                </a:lnTo>
                <a:lnTo>
                  <a:pt x="2405063" y="252413"/>
                </a:lnTo>
                <a:lnTo>
                  <a:pt x="2395538" y="238125"/>
                </a:lnTo>
                <a:lnTo>
                  <a:pt x="2228850" y="242888"/>
                </a:lnTo>
                <a:lnTo>
                  <a:pt x="2214563" y="219075"/>
                </a:lnTo>
                <a:lnTo>
                  <a:pt x="1990725" y="219075"/>
                </a:lnTo>
                <a:lnTo>
                  <a:pt x="1985963" y="204788"/>
                </a:lnTo>
                <a:lnTo>
                  <a:pt x="1933575" y="200025"/>
                </a:lnTo>
                <a:lnTo>
                  <a:pt x="1919288" y="190500"/>
                </a:lnTo>
                <a:lnTo>
                  <a:pt x="1795463" y="190500"/>
                </a:lnTo>
                <a:lnTo>
                  <a:pt x="1776413" y="166688"/>
                </a:lnTo>
                <a:lnTo>
                  <a:pt x="1681163" y="161926"/>
                </a:lnTo>
                <a:lnTo>
                  <a:pt x="1681163" y="157163"/>
                </a:lnTo>
                <a:lnTo>
                  <a:pt x="1538288" y="138113"/>
                </a:lnTo>
                <a:lnTo>
                  <a:pt x="1538288" y="138113"/>
                </a:lnTo>
                <a:lnTo>
                  <a:pt x="1428750" y="123825"/>
                </a:lnTo>
                <a:lnTo>
                  <a:pt x="1428750" y="123825"/>
                </a:lnTo>
                <a:lnTo>
                  <a:pt x="1309688" y="109538"/>
                </a:lnTo>
                <a:lnTo>
                  <a:pt x="1290638" y="85725"/>
                </a:lnTo>
                <a:lnTo>
                  <a:pt x="1062038" y="80963"/>
                </a:lnTo>
                <a:lnTo>
                  <a:pt x="981075" y="76200"/>
                </a:lnTo>
                <a:lnTo>
                  <a:pt x="971550" y="71438"/>
                </a:lnTo>
                <a:lnTo>
                  <a:pt x="833438" y="61913"/>
                </a:lnTo>
                <a:lnTo>
                  <a:pt x="814388" y="47625"/>
                </a:lnTo>
                <a:lnTo>
                  <a:pt x="671513" y="33338"/>
                </a:lnTo>
                <a:lnTo>
                  <a:pt x="461963" y="38100"/>
                </a:lnTo>
                <a:lnTo>
                  <a:pt x="271463" y="28575"/>
                </a:lnTo>
                <a:lnTo>
                  <a:pt x="271463" y="28575"/>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45418308-BB8B-4D85-990D-8F305E9E1B5A}"/>
              </a:ext>
            </a:extLst>
          </p:cNvPr>
          <p:cNvGrpSpPr/>
          <p:nvPr/>
        </p:nvGrpSpPr>
        <p:grpSpPr>
          <a:xfrm>
            <a:off x="790575" y="2352675"/>
            <a:ext cx="5410200" cy="338138"/>
            <a:chOff x="790575" y="2352675"/>
            <a:chExt cx="5410200" cy="338138"/>
          </a:xfrm>
        </p:grpSpPr>
        <p:sp>
          <p:nvSpPr>
            <p:cNvPr id="8" name="Freeform: Shape 7">
              <a:extLst>
                <a:ext uri="{FF2B5EF4-FFF2-40B4-BE49-F238E27FC236}">
                  <a16:creationId xmlns:a16="http://schemas.microsoft.com/office/drawing/2014/main" id="{E361EAC2-7C82-488F-907E-EF9D7ECA5368}"/>
                </a:ext>
              </a:extLst>
            </p:cNvPr>
            <p:cNvSpPr/>
            <p:nvPr/>
          </p:nvSpPr>
          <p:spPr bwMode="auto">
            <a:xfrm>
              <a:off x="2343150" y="2481263"/>
              <a:ext cx="3857625" cy="209550"/>
            </a:xfrm>
            <a:custGeom>
              <a:avLst/>
              <a:gdLst>
                <a:gd name="connsiteX0" fmla="*/ 3857625 w 3857625"/>
                <a:gd name="connsiteY0" fmla="*/ 209550 h 209550"/>
                <a:gd name="connsiteX1" fmla="*/ 3629025 w 3857625"/>
                <a:gd name="connsiteY1" fmla="*/ 204787 h 209550"/>
                <a:gd name="connsiteX2" fmla="*/ 3619500 w 3857625"/>
                <a:gd name="connsiteY2" fmla="*/ 190500 h 209550"/>
                <a:gd name="connsiteX3" fmla="*/ 3095625 w 3857625"/>
                <a:gd name="connsiteY3" fmla="*/ 185737 h 209550"/>
                <a:gd name="connsiteX4" fmla="*/ 3095625 w 3857625"/>
                <a:gd name="connsiteY4" fmla="*/ 180975 h 209550"/>
                <a:gd name="connsiteX5" fmla="*/ 2767013 w 3857625"/>
                <a:gd name="connsiteY5" fmla="*/ 176212 h 209550"/>
                <a:gd name="connsiteX6" fmla="*/ 2767013 w 3857625"/>
                <a:gd name="connsiteY6" fmla="*/ 166687 h 209550"/>
                <a:gd name="connsiteX7" fmla="*/ 2686050 w 3857625"/>
                <a:gd name="connsiteY7" fmla="*/ 157162 h 209550"/>
                <a:gd name="connsiteX8" fmla="*/ 2681288 w 3857625"/>
                <a:gd name="connsiteY8" fmla="*/ 157162 h 209550"/>
                <a:gd name="connsiteX9" fmla="*/ 2381250 w 3857625"/>
                <a:gd name="connsiteY9" fmla="*/ 161925 h 209550"/>
                <a:gd name="connsiteX10" fmla="*/ 2381250 w 3857625"/>
                <a:gd name="connsiteY10" fmla="*/ 152400 h 209550"/>
                <a:gd name="connsiteX11" fmla="*/ 2257425 w 3857625"/>
                <a:gd name="connsiteY11" fmla="*/ 152400 h 209550"/>
                <a:gd name="connsiteX12" fmla="*/ 2257425 w 3857625"/>
                <a:gd name="connsiteY12" fmla="*/ 133350 h 209550"/>
                <a:gd name="connsiteX13" fmla="*/ 1928813 w 3857625"/>
                <a:gd name="connsiteY13" fmla="*/ 138112 h 209550"/>
                <a:gd name="connsiteX14" fmla="*/ 1928813 w 3857625"/>
                <a:gd name="connsiteY14" fmla="*/ 119062 h 209550"/>
                <a:gd name="connsiteX15" fmla="*/ 1571625 w 3857625"/>
                <a:gd name="connsiteY15" fmla="*/ 133350 h 209550"/>
                <a:gd name="connsiteX16" fmla="*/ 1571625 w 3857625"/>
                <a:gd name="connsiteY16" fmla="*/ 119062 h 209550"/>
                <a:gd name="connsiteX17" fmla="*/ 1452563 w 3857625"/>
                <a:gd name="connsiteY17" fmla="*/ 119062 h 209550"/>
                <a:gd name="connsiteX18" fmla="*/ 1447800 w 3857625"/>
                <a:gd name="connsiteY18" fmla="*/ 109537 h 209550"/>
                <a:gd name="connsiteX19" fmla="*/ 1223963 w 3857625"/>
                <a:gd name="connsiteY19" fmla="*/ 100012 h 209550"/>
                <a:gd name="connsiteX20" fmla="*/ 1166813 w 3857625"/>
                <a:gd name="connsiteY20" fmla="*/ 100012 h 209550"/>
                <a:gd name="connsiteX21" fmla="*/ 1162050 w 3857625"/>
                <a:gd name="connsiteY21" fmla="*/ 85725 h 209550"/>
                <a:gd name="connsiteX22" fmla="*/ 1028700 w 3857625"/>
                <a:gd name="connsiteY22" fmla="*/ 90487 h 209550"/>
                <a:gd name="connsiteX23" fmla="*/ 1028700 w 3857625"/>
                <a:gd name="connsiteY23" fmla="*/ 90487 h 209550"/>
                <a:gd name="connsiteX24" fmla="*/ 1038225 w 3857625"/>
                <a:gd name="connsiteY24" fmla="*/ 66675 h 209550"/>
                <a:gd name="connsiteX25" fmla="*/ 762000 w 3857625"/>
                <a:gd name="connsiteY25" fmla="*/ 76200 h 209550"/>
                <a:gd name="connsiteX26" fmla="*/ 742950 w 3857625"/>
                <a:gd name="connsiteY26" fmla="*/ 57150 h 209550"/>
                <a:gd name="connsiteX27" fmla="*/ 690563 w 3857625"/>
                <a:gd name="connsiteY27" fmla="*/ 61912 h 209550"/>
                <a:gd name="connsiteX28" fmla="*/ 681038 w 3857625"/>
                <a:gd name="connsiteY28" fmla="*/ 42862 h 209550"/>
                <a:gd name="connsiteX29" fmla="*/ 471488 w 3857625"/>
                <a:gd name="connsiteY29" fmla="*/ 47625 h 209550"/>
                <a:gd name="connsiteX30" fmla="*/ 471488 w 3857625"/>
                <a:gd name="connsiteY30" fmla="*/ 23812 h 209550"/>
                <a:gd name="connsiteX31" fmla="*/ 242888 w 3857625"/>
                <a:gd name="connsiteY31" fmla="*/ 23812 h 209550"/>
                <a:gd name="connsiteX32" fmla="*/ 242888 w 3857625"/>
                <a:gd name="connsiteY32" fmla="*/ 9525 h 209550"/>
                <a:gd name="connsiteX33" fmla="*/ 0 w 3857625"/>
                <a:gd name="connsiteY33" fmla="*/ 0 h 209550"/>
                <a:gd name="connsiteX0" fmla="*/ 3857625 w 3857625"/>
                <a:gd name="connsiteY0" fmla="*/ 209550 h 209550"/>
                <a:gd name="connsiteX1" fmla="*/ 3629025 w 3857625"/>
                <a:gd name="connsiteY1" fmla="*/ 204787 h 209550"/>
                <a:gd name="connsiteX2" fmla="*/ 3619500 w 3857625"/>
                <a:gd name="connsiteY2" fmla="*/ 190500 h 209550"/>
                <a:gd name="connsiteX3" fmla="*/ 3095625 w 3857625"/>
                <a:gd name="connsiteY3" fmla="*/ 185737 h 209550"/>
                <a:gd name="connsiteX4" fmla="*/ 3095625 w 3857625"/>
                <a:gd name="connsiteY4" fmla="*/ 180975 h 209550"/>
                <a:gd name="connsiteX5" fmla="*/ 2767013 w 3857625"/>
                <a:gd name="connsiteY5" fmla="*/ 176212 h 209550"/>
                <a:gd name="connsiteX6" fmla="*/ 2767013 w 3857625"/>
                <a:gd name="connsiteY6" fmla="*/ 166687 h 209550"/>
                <a:gd name="connsiteX7" fmla="*/ 2686050 w 3857625"/>
                <a:gd name="connsiteY7" fmla="*/ 157162 h 209550"/>
                <a:gd name="connsiteX8" fmla="*/ 2681288 w 3857625"/>
                <a:gd name="connsiteY8" fmla="*/ 157162 h 209550"/>
                <a:gd name="connsiteX9" fmla="*/ 2381250 w 3857625"/>
                <a:gd name="connsiteY9" fmla="*/ 161925 h 209550"/>
                <a:gd name="connsiteX10" fmla="*/ 2381250 w 3857625"/>
                <a:gd name="connsiteY10" fmla="*/ 152400 h 209550"/>
                <a:gd name="connsiteX11" fmla="*/ 2257425 w 3857625"/>
                <a:gd name="connsiteY11" fmla="*/ 152400 h 209550"/>
                <a:gd name="connsiteX12" fmla="*/ 2257425 w 3857625"/>
                <a:gd name="connsiteY12" fmla="*/ 133350 h 209550"/>
                <a:gd name="connsiteX13" fmla="*/ 1928813 w 3857625"/>
                <a:gd name="connsiteY13" fmla="*/ 138112 h 209550"/>
                <a:gd name="connsiteX14" fmla="*/ 1928813 w 3857625"/>
                <a:gd name="connsiteY14" fmla="*/ 119062 h 209550"/>
                <a:gd name="connsiteX15" fmla="*/ 1571625 w 3857625"/>
                <a:gd name="connsiteY15" fmla="*/ 133350 h 209550"/>
                <a:gd name="connsiteX16" fmla="*/ 1571625 w 3857625"/>
                <a:gd name="connsiteY16" fmla="*/ 119062 h 209550"/>
                <a:gd name="connsiteX17" fmla="*/ 1452563 w 3857625"/>
                <a:gd name="connsiteY17" fmla="*/ 119062 h 209550"/>
                <a:gd name="connsiteX18" fmla="*/ 1447800 w 3857625"/>
                <a:gd name="connsiteY18" fmla="*/ 109537 h 209550"/>
                <a:gd name="connsiteX19" fmla="*/ 1223963 w 3857625"/>
                <a:gd name="connsiteY19" fmla="*/ 100012 h 209550"/>
                <a:gd name="connsiteX20" fmla="*/ 1166813 w 3857625"/>
                <a:gd name="connsiteY20" fmla="*/ 100012 h 209550"/>
                <a:gd name="connsiteX21" fmla="*/ 1162050 w 3857625"/>
                <a:gd name="connsiteY21" fmla="*/ 85725 h 209550"/>
                <a:gd name="connsiteX22" fmla="*/ 1028700 w 3857625"/>
                <a:gd name="connsiteY22" fmla="*/ 90487 h 209550"/>
                <a:gd name="connsiteX23" fmla="*/ 1028700 w 3857625"/>
                <a:gd name="connsiteY23" fmla="*/ 90487 h 209550"/>
                <a:gd name="connsiteX24" fmla="*/ 1033462 w 3857625"/>
                <a:gd name="connsiteY24" fmla="*/ 71437 h 209550"/>
                <a:gd name="connsiteX25" fmla="*/ 762000 w 3857625"/>
                <a:gd name="connsiteY25" fmla="*/ 76200 h 209550"/>
                <a:gd name="connsiteX26" fmla="*/ 742950 w 3857625"/>
                <a:gd name="connsiteY26" fmla="*/ 57150 h 209550"/>
                <a:gd name="connsiteX27" fmla="*/ 690563 w 3857625"/>
                <a:gd name="connsiteY27" fmla="*/ 61912 h 209550"/>
                <a:gd name="connsiteX28" fmla="*/ 681038 w 3857625"/>
                <a:gd name="connsiteY28" fmla="*/ 42862 h 209550"/>
                <a:gd name="connsiteX29" fmla="*/ 471488 w 3857625"/>
                <a:gd name="connsiteY29" fmla="*/ 47625 h 209550"/>
                <a:gd name="connsiteX30" fmla="*/ 471488 w 3857625"/>
                <a:gd name="connsiteY30" fmla="*/ 23812 h 209550"/>
                <a:gd name="connsiteX31" fmla="*/ 242888 w 3857625"/>
                <a:gd name="connsiteY31" fmla="*/ 23812 h 209550"/>
                <a:gd name="connsiteX32" fmla="*/ 242888 w 3857625"/>
                <a:gd name="connsiteY32" fmla="*/ 9525 h 209550"/>
                <a:gd name="connsiteX33" fmla="*/ 0 w 3857625"/>
                <a:gd name="connsiteY33"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57625" h="209550">
                  <a:moveTo>
                    <a:pt x="3857625" y="209550"/>
                  </a:moveTo>
                  <a:lnTo>
                    <a:pt x="3629025" y="204787"/>
                  </a:lnTo>
                  <a:lnTo>
                    <a:pt x="3619500" y="190500"/>
                  </a:lnTo>
                  <a:lnTo>
                    <a:pt x="3095625" y="185737"/>
                  </a:lnTo>
                  <a:lnTo>
                    <a:pt x="3095625" y="180975"/>
                  </a:lnTo>
                  <a:lnTo>
                    <a:pt x="2767013" y="176212"/>
                  </a:lnTo>
                  <a:lnTo>
                    <a:pt x="2767013" y="166687"/>
                  </a:lnTo>
                  <a:lnTo>
                    <a:pt x="2686050" y="157162"/>
                  </a:lnTo>
                  <a:lnTo>
                    <a:pt x="2681288" y="157162"/>
                  </a:lnTo>
                  <a:lnTo>
                    <a:pt x="2381250" y="161925"/>
                  </a:lnTo>
                  <a:lnTo>
                    <a:pt x="2381250" y="152400"/>
                  </a:lnTo>
                  <a:lnTo>
                    <a:pt x="2257425" y="152400"/>
                  </a:lnTo>
                  <a:lnTo>
                    <a:pt x="2257425" y="133350"/>
                  </a:lnTo>
                  <a:lnTo>
                    <a:pt x="1928813" y="138112"/>
                  </a:lnTo>
                  <a:lnTo>
                    <a:pt x="1928813" y="119062"/>
                  </a:lnTo>
                  <a:lnTo>
                    <a:pt x="1571625" y="133350"/>
                  </a:lnTo>
                  <a:lnTo>
                    <a:pt x="1571625" y="119062"/>
                  </a:lnTo>
                  <a:lnTo>
                    <a:pt x="1452563" y="119062"/>
                  </a:lnTo>
                  <a:lnTo>
                    <a:pt x="1447800" y="109537"/>
                  </a:lnTo>
                  <a:lnTo>
                    <a:pt x="1223963" y="100012"/>
                  </a:lnTo>
                  <a:lnTo>
                    <a:pt x="1166813" y="100012"/>
                  </a:lnTo>
                  <a:lnTo>
                    <a:pt x="1162050" y="85725"/>
                  </a:lnTo>
                  <a:lnTo>
                    <a:pt x="1028700" y="90487"/>
                  </a:lnTo>
                  <a:lnTo>
                    <a:pt x="1028700" y="90487"/>
                  </a:lnTo>
                  <a:lnTo>
                    <a:pt x="1033462" y="71437"/>
                  </a:lnTo>
                  <a:lnTo>
                    <a:pt x="762000" y="76200"/>
                  </a:lnTo>
                  <a:lnTo>
                    <a:pt x="742950" y="57150"/>
                  </a:lnTo>
                  <a:lnTo>
                    <a:pt x="690563" y="61912"/>
                  </a:lnTo>
                  <a:lnTo>
                    <a:pt x="681038" y="42862"/>
                  </a:lnTo>
                  <a:lnTo>
                    <a:pt x="471488" y="47625"/>
                  </a:lnTo>
                  <a:lnTo>
                    <a:pt x="471488" y="23812"/>
                  </a:lnTo>
                  <a:lnTo>
                    <a:pt x="242888" y="23812"/>
                  </a:lnTo>
                  <a:lnTo>
                    <a:pt x="242888" y="95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2927EDD8-D21D-403D-8641-21261D9E788D}"/>
                </a:ext>
              </a:extLst>
            </p:cNvPr>
            <p:cNvSpPr/>
            <p:nvPr/>
          </p:nvSpPr>
          <p:spPr bwMode="auto">
            <a:xfrm>
              <a:off x="790575" y="2352675"/>
              <a:ext cx="1600200" cy="128588"/>
            </a:xfrm>
            <a:custGeom>
              <a:avLst/>
              <a:gdLst>
                <a:gd name="connsiteX0" fmla="*/ 0 w 1600200"/>
                <a:gd name="connsiteY0" fmla="*/ 0 h 128588"/>
                <a:gd name="connsiteX1" fmla="*/ 0 w 1600200"/>
                <a:gd name="connsiteY1" fmla="*/ 0 h 128588"/>
                <a:gd name="connsiteX2" fmla="*/ 323850 w 1600200"/>
                <a:gd name="connsiteY2" fmla="*/ 19050 h 128588"/>
                <a:gd name="connsiteX3" fmla="*/ 328613 w 1600200"/>
                <a:gd name="connsiteY3" fmla="*/ 23813 h 128588"/>
                <a:gd name="connsiteX4" fmla="*/ 766763 w 1600200"/>
                <a:gd name="connsiteY4" fmla="*/ 23813 h 128588"/>
                <a:gd name="connsiteX5" fmla="*/ 752475 w 1600200"/>
                <a:gd name="connsiteY5" fmla="*/ 57150 h 128588"/>
                <a:gd name="connsiteX6" fmla="*/ 1004888 w 1600200"/>
                <a:gd name="connsiteY6" fmla="*/ 61913 h 128588"/>
                <a:gd name="connsiteX7" fmla="*/ 1009650 w 1600200"/>
                <a:gd name="connsiteY7" fmla="*/ 76200 h 128588"/>
                <a:gd name="connsiteX8" fmla="*/ 1290638 w 1600200"/>
                <a:gd name="connsiteY8" fmla="*/ 80963 h 128588"/>
                <a:gd name="connsiteX9" fmla="*/ 1290638 w 1600200"/>
                <a:gd name="connsiteY9" fmla="*/ 95250 h 128588"/>
                <a:gd name="connsiteX10" fmla="*/ 1457325 w 1600200"/>
                <a:gd name="connsiteY10" fmla="*/ 109538 h 128588"/>
                <a:gd name="connsiteX11" fmla="*/ 1476375 w 1600200"/>
                <a:gd name="connsiteY11" fmla="*/ 123825 h 128588"/>
                <a:gd name="connsiteX12" fmla="*/ 1600200 w 1600200"/>
                <a:gd name="connsiteY12" fmla="*/ 128588 h 128588"/>
                <a:gd name="connsiteX0" fmla="*/ 0 w 1600200"/>
                <a:gd name="connsiteY0" fmla="*/ 0 h 128588"/>
                <a:gd name="connsiteX1" fmla="*/ 0 w 1600200"/>
                <a:gd name="connsiteY1" fmla="*/ 0 h 128588"/>
                <a:gd name="connsiteX2" fmla="*/ 323850 w 1600200"/>
                <a:gd name="connsiteY2" fmla="*/ 19050 h 128588"/>
                <a:gd name="connsiteX3" fmla="*/ 328613 w 1600200"/>
                <a:gd name="connsiteY3" fmla="*/ 23813 h 128588"/>
                <a:gd name="connsiteX4" fmla="*/ 766763 w 1600200"/>
                <a:gd name="connsiteY4" fmla="*/ 23813 h 128588"/>
                <a:gd name="connsiteX5" fmla="*/ 757237 w 1600200"/>
                <a:gd name="connsiteY5" fmla="*/ 57150 h 128588"/>
                <a:gd name="connsiteX6" fmla="*/ 1004888 w 1600200"/>
                <a:gd name="connsiteY6" fmla="*/ 61913 h 128588"/>
                <a:gd name="connsiteX7" fmla="*/ 1009650 w 1600200"/>
                <a:gd name="connsiteY7" fmla="*/ 76200 h 128588"/>
                <a:gd name="connsiteX8" fmla="*/ 1290638 w 1600200"/>
                <a:gd name="connsiteY8" fmla="*/ 80963 h 128588"/>
                <a:gd name="connsiteX9" fmla="*/ 1290638 w 1600200"/>
                <a:gd name="connsiteY9" fmla="*/ 95250 h 128588"/>
                <a:gd name="connsiteX10" fmla="*/ 1457325 w 1600200"/>
                <a:gd name="connsiteY10" fmla="*/ 109538 h 128588"/>
                <a:gd name="connsiteX11" fmla="*/ 1476375 w 1600200"/>
                <a:gd name="connsiteY11" fmla="*/ 123825 h 128588"/>
                <a:gd name="connsiteX12" fmla="*/ 1600200 w 1600200"/>
                <a:gd name="connsiteY12" fmla="*/ 128588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0200" h="128588">
                  <a:moveTo>
                    <a:pt x="0" y="0"/>
                  </a:moveTo>
                  <a:lnTo>
                    <a:pt x="0" y="0"/>
                  </a:lnTo>
                  <a:lnTo>
                    <a:pt x="323850" y="19050"/>
                  </a:lnTo>
                  <a:lnTo>
                    <a:pt x="328613" y="23813"/>
                  </a:lnTo>
                  <a:lnTo>
                    <a:pt x="766763" y="23813"/>
                  </a:lnTo>
                  <a:lnTo>
                    <a:pt x="757237" y="57150"/>
                  </a:lnTo>
                  <a:lnTo>
                    <a:pt x="1004888" y="61913"/>
                  </a:lnTo>
                  <a:lnTo>
                    <a:pt x="1009650" y="76200"/>
                  </a:lnTo>
                  <a:lnTo>
                    <a:pt x="1290638" y="80963"/>
                  </a:lnTo>
                  <a:lnTo>
                    <a:pt x="1290638" y="95250"/>
                  </a:lnTo>
                  <a:lnTo>
                    <a:pt x="1457325" y="109538"/>
                  </a:lnTo>
                  <a:lnTo>
                    <a:pt x="1476375" y="123825"/>
                  </a:lnTo>
                  <a:lnTo>
                    <a:pt x="1600200" y="12858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0BC5A00D-9030-4199-A4A6-E21BA1CB9266}"/>
              </a:ext>
            </a:extLst>
          </p:cNvPr>
          <p:cNvSpPr>
            <a:spLocks noGrp="1"/>
          </p:cNvSpPr>
          <p:nvPr>
            <p:ph type="title"/>
          </p:nvPr>
        </p:nvSpPr>
        <p:spPr/>
        <p:txBody>
          <a:bodyPr/>
          <a:lstStyle/>
          <a:p>
            <a:r>
              <a:rPr lang="en-US" altLang="en-US" dirty="0">
                <a:cs typeface="Calibri" panose="020F0502020204030204" pitchFamily="34" charset="0"/>
              </a:rPr>
              <a:t>APHINITY: IDFS by Nodal Status in ITT Population</a:t>
            </a:r>
            <a:endParaRPr lang="en-US" dirty="0">
              <a:cs typeface="Calibri" panose="020F0502020204030204" pitchFamily="34" charset="0"/>
            </a:endParaRPr>
          </a:p>
        </p:txBody>
      </p:sp>
      <p:sp>
        <p:nvSpPr>
          <p:cNvPr id="27" name="Text Box 11">
            <a:extLst>
              <a:ext uri="{FF2B5EF4-FFF2-40B4-BE49-F238E27FC236}">
                <a16:creationId xmlns:a16="http://schemas.microsoft.com/office/drawing/2014/main" id="{E90155A2-E3F2-4FA3-8FCF-DB9EA31720B4}"/>
              </a:ext>
            </a:extLst>
          </p:cNvPr>
          <p:cNvSpPr txBox="1">
            <a:spLocks noChangeArrowheads="1"/>
          </p:cNvSpPr>
          <p:nvPr/>
        </p:nvSpPr>
        <p:spPr bwMode="auto">
          <a:xfrm>
            <a:off x="414339"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Piccart. SABCS 2019. Abstr GS1-04.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9" name="TextBox 38">
            <a:extLst>
              <a:ext uri="{FF2B5EF4-FFF2-40B4-BE49-F238E27FC236}">
                <a16:creationId xmlns:a16="http://schemas.microsoft.com/office/drawing/2014/main" id="{D76C7F14-3293-443E-82EA-D2393C5B9D22}"/>
              </a:ext>
            </a:extLst>
          </p:cNvPr>
          <p:cNvSpPr txBox="1"/>
          <p:nvPr/>
        </p:nvSpPr>
        <p:spPr>
          <a:xfrm>
            <a:off x="1520891" y="6096799"/>
            <a:ext cx="353630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Mos</a:t>
            </a:r>
          </a:p>
        </p:txBody>
      </p:sp>
      <p:grpSp>
        <p:nvGrpSpPr>
          <p:cNvPr id="225" name="Group 7">
            <a:extLst>
              <a:ext uri="{FF2B5EF4-FFF2-40B4-BE49-F238E27FC236}">
                <a16:creationId xmlns:a16="http://schemas.microsoft.com/office/drawing/2014/main" id="{E9678228-C8D6-4B4A-AB22-F5C16A720C19}"/>
              </a:ext>
            </a:extLst>
          </p:cNvPr>
          <p:cNvGrpSpPr>
            <a:grpSpLocks/>
          </p:cNvGrpSpPr>
          <p:nvPr/>
        </p:nvGrpSpPr>
        <p:grpSpPr bwMode="auto">
          <a:xfrm>
            <a:off x="9389569" y="6207225"/>
            <a:ext cx="2488502" cy="447822"/>
            <a:chOff x="9527309" y="3551529"/>
            <a:chExt cx="2488502" cy="448324"/>
          </a:xfrm>
        </p:grpSpPr>
        <p:pic>
          <p:nvPicPr>
            <p:cNvPr id="226" name="Picture 9">
              <a:extLst>
                <a:ext uri="{FF2B5EF4-FFF2-40B4-BE49-F238E27FC236}">
                  <a16:creationId xmlns:a16="http://schemas.microsoft.com/office/drawing/2014/main" id="{998F6773-947F-4AA5-8360-D4F383F7A4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1" name="Rectangle 8">
              <a:extLst>
                <a:ext uri="{FF2B5EF4-FFF2-40B4-BE49-F238E27FC236}">
                  <a16:creationId xmlns:a16="http://schemas.microsoft.com/office/drawing/2014/main" id="{332AEF51-81C4-433A-8DEF-F4D6D6C112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2" name="TextBox 31">
            <a:extLst>
              <a:ext uri="{FF2B5EF4-FFF2-40B4-BE49-F238E27FC236}">
                <a16:creationId xmlns:a16="http://schemas.microsoft.com/office/drawing/2014/main" id="{C469C1AE-4ADF-446E-B4F0-F2210C96B75C}"/>
              </a:ext>
            </a:extLst>
          </p:cNvPr>
          <p:cNvSpPr txBox="1"/>
          <p:nvPr/>
        </p:nvSpPr>
        <p:spPr bwMode="auto">
          <a:xfrm>
            <a:off x="5497533" y="2159874"/>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33" name="Rectangle 32">
            <a:extLst>
              <a:ext uri="{FF2B5EF4-FFF2-40B4-BE49-F238E27FC236}">
                <a16:creationId xmlns:a16="http://schemas.microsoft.com/office/drawing/2014/main" id="{B7021680-ADAB-4F67-911A-726D03651A46}"/>
              </a:ext>
            </a:extLst>
          </p:cNvPr>
          <p:cNvSpPr/>
          <p:nvPr/>
        </p:nvSpPr>
        <p:spPr bwMode="auto">
          <a:xfrm>
            <a:off x="892125"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7024DAE6-0523-4B47-A75E-12062B226EF3}"/>
              </a:ext>
            </a:extLst>
          </p:cNvPr>
          <p:cNvSpPr txBox="1"/>
          <p:nvPr/>
        </p:nvSpPr>
        <p:spPr bwMode="auto">
          <a:xfrm>
            <a:off x="0"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1503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1502</a:t>
            </a:r>
          </a:p>
        </p:txBody>
      </p:sp>
      <p:sp>
        <p:nvSpPr>
          <p:cNvPr id="35" name="TextBox 34">
            <a:extLst>
              <a:ext uri="{FF2B5EF4-FFF2-40B4-BE49-F238E27FC236}">
                <a16:creationId xmlns:a16="http://schemas.microsoft.com/office/drawing/2014/main" id="{91E1CE9B-002A-40A7-8912-9961D8702391}"/>
              </a:ext>
            </a:extLst>
          </p:cNvPr>
          <p:cNvSpPr txBox="1"/>
          <p:nvPr/>
        </p:nvSpPr>
        <p:spPr bwMode="auto">
          <a:xfrm>
            <a:off x="776577"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Yrs From Randomization</a:t>
            </a:r>
          </a:p>
        </p:txBody>
      </p:sp>
      <p:sp>
        <p:nvSpPr>
          <p:cNvPr id="36" name="TextBox 35">
            <a:extLst>
              <a:ext uri="{FF2B5EF4-FFF2-40B4-BE49-F238E27FC236}">
                <a16:creationId xmlns:a16="http://schemas.microsoft.com/office/drawing/2014/main" id="{286135D6-668E-42FB-9D01-C7AB9DEC162E}"/>
              </a:ext>
            </a:extLst>
          </p:cNvPr>
          <p:cNvSpPr txBox="1"/>
          <p:nvPr/>
        </p:nvSpPr>
        <p:spPr bwMode="auto">
          <a:xfrm>
            <a:off x="1273879"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1420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1439</a:t>
            </a:r>
          </a:p>
        </p:txBody>
      </p:sp>
      <p:sp>
        <p:nvSpPr>
          <p:cNvPr id="37" name="TextBox 36">
            <a:extLst>
              <a:ext uri="{FF2B5EF4-FFF2-40B4-BE49-F238E27FC236}">
                <a16:creationId xmlns:a16="http://schemas.microsoft.com/office/drawing/2014/main" id="{0351729E-C2F9-46FA-A535-35035BB6FE2C}"/>
              </a:ext>
            </a:extLst>
          </p:cNvPr>
          <p:cNvSpPr txBox="1"/>
          <p:nvPr/>
        </p:nvSpPr>
        <p:spPr bwMode="auto">
          <a:xfrm>
            <a:off x="2118597"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1359</a:t>
            </a:r>
          </a:p>
        </p:txBody>
      </p:sp>
      <p:sp>
        <p:nvSpPr>
          <p:cNvPr id="38" name="TextBox 37">
            <a:extLst>
              <a:ext uri="{FF2B5EF4-FFF2-40B4-BE49-F238E27FC236}">
                <a16:creationId xmlns:a16="http://schemas.microsoft.com/office/drawing/2014/main" id="{088A6190-407B-4AD5-A855-017D721A73CF}"/>
              </a:ext>
            </a:extLst>
          </p:cNvPr>
          <p:cNvSpPr txBox="1"/>
          <p:nvPr/>
        </p:nvSpPr>
        <p:spPr bwMode="auto">
          <a:xfrm>
            <a:off x="2963315"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1301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1288</a:t>
            </a:r>
          </a:p>
        </p:txBody>
      </p:sp>
      <p:sp>
        <p:nvSpPr>
          <p:cNvPr id="40" name="TextBox 39">
            <a:extLst>
              <a:ext uri="{FF2B5EF4-FFF2-40B4-BE49-F238E27FC236}">
                <a16:creationId xmlns:a16="http://schemas.microsoft.com/office/drawing/2014/main" id="{4A9A6C2C-EF24-48CC-B9F0-91A3A56281A2}"/>
              </a:ext>
            </a:extLst>
          </p:cNvPr>
          <p:cNvSpPr txBox="1"/>
          <p:nvPr/>
        </p:nvSpPr>
        <p:spPr bwMode="auto">
          <a:xfrm>
            <a:off x="3808033"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1223</a:t>
            </a:r>
          </a:p>
        </p:txBody>
      </p:sp>
      <p:sp>
        <p:nvSpPr>
          <p:cNvPr id="41" name="TextBox 40">
            <a:extLst>
              <a:ext uri="{FF2B5EF4-FFF2-40B4-BE49-F238E27FC236}">
                <a16:creationId xmlns:a16="http://schemas.microsoft.com/office/drawing/2014/main" id="{1185676D-2D07-49B1-A29F-1AAE226F05FA}"/>
              </a:ext>
            </a:extLst>
          </p:cNvPr>
          <p:cNvSpPr txBox="1"/>
          <p:nvPr/>
        </p:nvSpPr>
        <p:spPr bwMode="auto">
          <a:xfrm>
            <a:off x="4652751" y="5729146"/>
            <a:ext cx="55021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1205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1176</a:t>
            </a:r>
          </a:p>
        </p:txBody>
      </p:sp>
      <p:sp>
        <p:nvSpPr>
          <p:cNvPr id="42" name="TextBox 41">
            <a:extLst>
              <a:ext uri="{FF2B5EF4-FFF2-40B4-BE49-F238E27FC236}">
                <a16:creationId xmlns:a16="http://schemas.microsoft.com/office/drawing/2014/main" id="{C0CAFEE3-A891-4686-8BCA-7ABA0730B2D8}"/>
              </a:ext>
            </a:extLst>
          </p:cNvPr>
          <p:cNvSpPr txBox="1"/>
          <p:nvPr/>
        </p:nvSpPr>
        <p:spPr bwMode="auto">
          <a:xfrm>
            <a:off x="5588840"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741</a:t>
            </a:r>
          </a:p>
        </p:txBody>
      </p:sp>
      <p:sp>
        <p:nvSpPr>
          <p:cNvPr id="43" name="TextBox 42">
            <a:extLst>
              <a:ext uri="{FF2B5EF4-FFF2-40B4-BE49-F238E27FC236}">
                <a16:creationId xmlns:a16="http://schemas.microsoft.com/office/drawing/2014/main" id="{12AF4376-F922-4885-82DC-AF2434E6879D}"/>
              </a:ext>
            </a:extLst>
          </p:cNvPr>
          <p:cNvSpPr txBox="1"/>
          <p:nvPr/>
        </p:nvSpPr>
        <p:spPr bwMode="auto">
          <a:xfrm rot="16200000">
            <a:off x="-1037808"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44" name="Straight Connector 43">
            <a:extLst>
              <a:ext uri="{FF2B5EF4-FFF2-40B4-BE49-F238E27FC236}">
                <a16:creationId xmlns:a16="http://schemas.microsoft.com/office/drawing/2014/main" id="{1FF60739-612D-484A-A49B-B2BAB8D96E2C}"/>
              </a:ext>
            </a:extLst>
          </p:cNvPr>
          <p:cNvCxnSpPr>
            <a:cxnSpLocks/>
          </p:cNvCxnSpPr>
          <p:nvPr/>
        </p:nvCxnSpPr>
        <p:spPr bwMode="auto">
          <a:xfrm flipV="1">
            <a:off x="783378"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05FAD7C-18BB-48B5-AEA6-46CDBF3E0B7C}"/>
              </a:ext>
            </a:extLst>
          </p:cNvPr>
          <p:cNvCxnSpPr>
            <a:cxnSpLocks/>
          </p:cNvCxnSpPr>
          <p:nvPr/>
        </p:nvCxnSpPr>
        <p:spPr bwMode="auto">
          <a:xfrm>
            <a:off x="776577"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ED73EE0-839F-434B-8A6F-DE53AC0E585B}"/>
              </a:ext>
            </a:extLst>
          </p:cNvPr>
          <p:cNvCxnSpPr>
            <a:cxnSpLocks/>
          </p:cNvCxnSpPr>
          <p:nvPr/>
        </p:nvCxnSpPr>
        <p:spPr bwMode="auto">
          <a:xfrm flipH="1">
            <a:off x="728972"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48076D-BCDD-4A87-9DA3-046B94D3572B}"/>
              </a:ext>
            </a:extLst>
          </p:cNvPr>
          <p:cNvCxnSpPr>
            <a:cxnSpLocks/>
          </p:cNvCxnSpPr>
          <p:nvPr/>
        </p:nvCxnSpPr>
        <p:spPr bwMode="auto">
          <a:xfrm flipH="1">
            <a:off x="728972"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C7860FB-C38B-4346-A36E-C686B3956B35}"/>
              </a:ext>
            </a:extLst>
          </p:cNvPr>
          <p:cNvCxnSpPr>
            <a:cxnSpLocks/>
          </p:cNvCxnSpPr>
          <p:nvPr/>
        </p:nvCxnSpPr>
        <p:spPr bwMode="auto">
          <a:xfrm flipH="1">
            <a:off x="728972"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C2207A1-B2CD-4A6A-BFE7-6C8FB700B610}"/>
              </a:ext>
            </a:extLst>
          </p:cNvPr>
          <p:cNvCxnSpPr>
            <a:cxnSpLocks/>
          </p:cNvCxnSpPr>
          <p:nvPr/>
        </p:nvCxnSpPr>
        <p:spPr bwMode="auto">
          <a:xfrm flipH="1">
            <a:off x="728972"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B90E47C-8691-46E4-835E-EAD371B13DF0}"/>
              </a:ext>
            </a:extLst>
          </p:cNvPr>
          <p:cNvCxnSpPr>
            <a:cxnSpLocks/>
          </p:cNvCxnSpPr>
          <p:nvPr/>
        </p:nvCxnSpPr>
        <p:spPr bwMode="auto">
          <a:xfrm flipH="1">
            <a:off x="728972"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C9A73CA-B339-466F-97B7-C6DB46333551}"/>
              </a:ext>
            </a:extLst>
          </p:cNvPr>
          <p:cNvCxnSpPr>
            <a:cxnSpLocks/>
          </p:cNvCxnSpPr>
          <p:nvPr/>
        </p:nvCxnSpPr>
        <p:spPr bwMode="auto">
          <a:xfrm flipH="1">
            <a:off x="728972"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753D19B-A380-46AF-AD16-17730767330D}"/>
              </a:ext>
            </a:extLst>
          </p:cNvPr>
          <p:cNvCxnSpPr>
            <a:cxnSpLocks/>
          </p:cNvCxnSpPr>
          <p:nvPr/>
        </p:nvCxnSpPr>
        <p:spPr bwMode="auto">
          <a:xfrm>
            <a:off x="783378"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8EE6DA4-C206-4B88-AB74-BD92C4EE3E39}"/>
              </a:ext>
            </a:extLst>
          </p:cNvPr>
          <p:cNvCxnSpPr>
            <a:cxnSpLocks/>
          </p:cNvCxnSpPr>
          <p:nvPr/>
        </p:nvCxnSpPr>
        <p:spPr bwMode="auto">
          <a:xfrm>
            <a:off x="162439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A55643A-6CF3-4B48-B808-D6F9861354C7}"/>
              </a:ext>
            </a:extLst>
          </p:cNvPr>
          <p:cNvCxnSpPr>
            <a:cxnSpLocks/>
          </p:cNvCxnSpPr>
          <p:nvPr/>
        </p:nvCxnSpPr>
        <p:spPr bwMode="auto">
          <a:xfrm>
            <a:off x="246541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7436CBD-6B6B-4E97-8189-DCBBAC774F5C}"/>
              </a:ext>
            </a:extLst>
          </p:cNvPr>
          <p:cNvCxnSpPr>
            <a:cxnSpLocks/>
          </p:cNvCxnSpPr>
          <p:nvPr/>
        </p:nvCxnSpPr>
        <p:spPr bwMode="auto">
          <a:xfrm>
            <a:off x="330642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FE7B443-A0FD-4838-A015-2DBCF3A9E4EB}"/>
              </a:ext>
            </a:extLst>
          </p:cNvPr>
          <p:cNvCxnSpPr>
            <a:cxnSpLocks/>
          </p:cNvCxnSpPr>
          <p:nvPr/>
        </p:nvCxnSpPr>
        <p:spPr bwMode="auto">
          <a:xfrm>
            <a:off x="414744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D5ADC6E-DB76-402E-8FA6-33603D6455AD}"/>
              </a:ext>
            </a:extLst>
          </p:cNvPr>
          <p:cNvCxnSpPr>
            <a:cxnSpLocks/>
          </p:cNvCxnSpPr>
          <p:nvPr/>
        </p:nvCxnSpPr>
        <p:spPr bwMode="auto">
          <a:xfrm>
            <a:off x="498846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36A3F82-12B0-483E-B19F-ED1CE982340F}"/>
              </a:ext>
            </a:extLst>
          </p:cNvPr>
          <p:cNvCxnSpPr>
            <a:cxnSpLocks/>
          </p:cNvCxnSpPr>
          <p:nvPr/>
        </p:nvCxnSpPr>
        <p:spPr bwMode="auto">
          <a:xfrm>
            <a:off x="5829477"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B77B452B-D0A7-49FB-9D1C-A1B8BD58AC48}"/>
              </a:ext>
            </a:extLst>
          </p:cNvPr>
          <p:cNvSpPr txBox="1"/>
          <p:nvPr/>
        </p:nvSpPr>
        <p:spPr bwMode="auto">
          <a:xfrm>
            <a:off x="291198"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60" name="TextBox 59">
            <a:extLst>
              <a:ext uri="{FF2B5EF4-FFF2-40B4-BE49-F238E27FC236}">
                <a16:creationId xmlns:a16="http://schemas.microsoft.com/office/drawing/2014/main" id="{3EE132EF-23C2-4D60-997C-845D76DB889B}"/>
              </a:ext>
            </a:extLst>
          </p:cNvPr>
          <p:cNvSpPr txBox="1"/>
          <p:nvPr/>
        </p:nvSpPr>
        <p:spPr bwMode="auto">
          <a:xfrm>
            <a:off x="368537"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1" name="TextBox 60">
            <a:extLst>
              <a:ext uri="{FF2B5EF4-FFF2-40B4-BE49-F238E27FC236}">
                <a16:creationId xmlns:a16="http://schemas.microsoft.com/office/drawing/2014/main" id="{F7827542-3CBE-4849-A8F6-291E9A411314}"/>
              </a:ext>
            </a:extLst>
          </p:cNvPr>
          <p:cNvSpPr txBox="1"/>
          <p:nvPr/>
        </p:nvSpPr>
        <p:spPr bwMode="auto">
          <a:xfrm>
            <a:off x="368537"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2" name="TextBox 61">
            <a:extLst>
              <a:ext uri="{FF2B5EF4-FFF2-40B4-BE49-F238E27FC236}">
                <a16:creationId xmlns:a16="http://schemas.microsoft.com/office/drawing/2014/main" id="{900F8705-5A0E-4508-B00B-2F83B1902E1F}"/>
              </a:ext>
            </a:extLst>
          </p:cNvPr>
          <p:cNvSpPr txBox="1"/>
          <p:nvPr/>
        </p:nvSpPr>
        <p:spPr bwMode="auto">
          <a:xfrm>
            <a:off x="368537"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63" name="TextBox 62">
            <a:extLst>
              <a:ext uri="{FF2B5EF4-FFF2-40B4-BE49-F238E27FC236}">
                <a16:creationId xmlns:a16="http://schemas.microsoft.com/office/drawing/2014/main" id="{91F52101-E66E-41A1-9C9D-1EE52B0CE6AF}"/>
              </a:ext>
            </a:extLst>
          </p:cNvPr>
          <p:cNvSpPr txBox="1"/>
          <p:nvPr/>
        </p:nvSpPr>
        <p:spPr bwMode="auto">
          <a:xfrm>
            <a:off x="368537"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64" name="TextBox 63">
            <a:extLst>
              <a:ext uri="{FF2B5EF4-FFF2-40B4-BE49-F238E27FC236}">
                <a16:creationId xmlns:a16="http://schemas.microsoft.com/office/drawing/2014/main" id="{7A599387-E648-4510-A21D-160AAA610D2D}"/>
              </a:ext>
            </a:extLst>
          </p:cNvPr>
          <p:cNvSpPr txBox="1"/>
          <p:nvPr/>
        </p:nvSpPr>
        <p:spPr bwMode="auto">
          <a:xfrm>
            <a:off x="368537"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5" name="TextBox 64">
            <a:extLst>
              <a:ext uri="{FF2B5EF4-FFF2-40B4-BE49-F238E27FC236}">
                <a16:creationId xmlns:a16="http://schemas.microsoft.com/office/drawing/2014/main" id="{E435A24B-2563-42CA-94C0-6AE0BBDE7D4D}"/>
              </a:ext>
            </a:extLst>
          </p:cNvPr>
          <p:cNvSpPr txBox="1"/>
          <p:nvPr/>
        </p:nvSpPr>
        <p:spPr bwMode="auto">
          <a:xfrm>
            <a:off x="562545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66" name="TextBox 65">
            <a:extLst>
              <a:ext uri="{FF2B5EF4-FFF2-40B4-BE49-F238E27FC236}">
                <a16:creationId xmlns:a16="http://schemas.microsoft.com/office/drawing/2014/main" id="{9B936126-0F74-4AC6-A6CB-E26FE840C71D}"/>
              </a:ext>
            </a:extLst>
          </p:cNvPr>
          <p:cNvSpPr txBox="1"/>
          <p:nvPr/>
        </p:nvSpPr>
        <p:spPr bwMode="auto">
          <a:xfrm>
            <a:off x="578686"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7" name="TextBox 66">
            <a:extLst>
              <a:ext uri="{FF2B5EF4-FFF2-40B4-BE49-F238E27FC236}">
                <a16:creationId xmlns:a16="http://schemas.microsoft.com/office/drawing/2014/main" id="{457464D3-2FA4-4621-A18D-BF181574AAFB}"/>
              </a:ext>
            </a:extLst>
          </p:cNvPr>
          <p:cNvSpPr txBox="1"/>
          <p:nvPr/>
        </p:nvSpPr>
        <p:spPr bwMode="auto">
          <a:xfrm>
            <a:off x="141981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68" name="TextBox 67">
            <a:extLst>
              <a:ext uri="{FF2B5EF4-FFF2-40B4-BE49-F238E27FC236}">
                <a16:creationId xmlns:a16="http://schemas.microsoft.com/office/drawing/2014/main" id="{629D1A0C-BF4F-4BE1-9663-00A1C67666F7}"/>
              </a:ext>
            </a:extLst>
          </p:cNvPr>
          <p:cNvSpPr txBox="1"/>
          <p:nvPr/>
        </p:nvSpPr>
        <p:spPr bwMode="auto">
          <a:xfrm>
            <a:off x="226094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69" name="TextBox 68">
            <a:extLst>
              <a:ext uri="{FF2B5EF4-FFF2-40B4-BE49-F238E27FC236}">
                <a16:creationId xmlns:a16="http://schemas.microsoft.com/office/drawing/2014/main" id="{17B98D58-AA36-4520-965F-6663DC30EDCC}"/>
              </a:ext>
            </a:extLst>
          </p:cNvPr>
          <p:cNvSpPr txBox="1"/>
          <p:nvPr/>
        </p:nvSpPr>
        <p:spPr bwMode="auto">
          <a:xfrm>
            <a:off x="3102072"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70" name="TextBox 69">
            <a:extLst>
              <a:ext uri="{FF2B5EF4-FFF2-40B4-BE49-F238E27FC236}">
                <a16:creationId xmlns:a16="http://schemas.microsoft.com/office/drawing/2014/main" id="{5F4903DC-6F06-416B-8FFB-79372C277BA3}"/>
              </a:ext>
            </a:extLst>
          </p:cNvPr>
          <p:cNvSpPr txBox="1"/>
          <p:nvPr/>
        </p:nvSpPr>
        <p:spPr bwMode="auto">
          <a:xfrm>
            <a:off x="3943201"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71" name="TextBox 70">
            <a:extLst>
              <a:ext uri="{FF2B5EF4-FFF2-40B4-BE49-F238E27FC236}">
                <a16:creationId xmlns:a16="http://schemas.microsoft.com/office/drawing/2014/main" id="{9859F5CD-4068-41A2-B320-20AF61F4D08F}"/>
              </a:ext>
            </a:extLst>
          </p:cNvPr>
          <p:cNvSpPr txBox="1"/>
          <p:nvPr/>
        </p:nvSpPr>
        <p:spPr bwMode="auto">
          <a:xfrm>
            <a:off x="478433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72" name="TextBox 71">
            <a:extLst>
              <a:ext uri="{FF2B5EF4-FFF2-40B4-BE49-F238E27FC236}">
                <a16:creationId xmlns:a16="http://schemas.microsoft.com/office/drawing/2014/main" id="{BFDB0825-0B8F-4CFB-B535-47DF6FB4B57B}"/>
              </a:ext>
            </a:extLst>
          </p:cNvPr>
          <p:cNvSpPr txBox="1"/>
          <p:nvPr/>
        </p:nvSpPr>
        <p:spPr bwMode="auto">
          <a:xfrm>
            <a:off x="5411534" y="2423893"/>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87.9%</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83.4%</a:t>
            </a:r>
          </a:p>
        </p:txBody>
      </p:sp>
      <p:graphicFrame>
        <p:nvGraphicFramePr>
          <p:cNvPr id="73" name="Table 2">
            <a:extLst>
              <a:ext uri="{FF2B5EF4-FFF2-40B4-BE49-F238E27FC236}">
                <a16:creationId xmlns:a16="http://schemas.microsoft.com/office/drawing/2014/main" id="{3E3FC557-0013-4993-AEAE-C4416AFBEFB9}"/>
              </a:ext>
            </a:extLst>
          </p:cNvPr>
          <p:cNvGraphicFramePr>
            <a:graphicFrameLocks noGrp="1"/>
          </p:cNvGraphicFramePr>
          <p:nvPr/>
        </p:nvGraphicFramePr>
        <p:xfrm>
          <a:off x="932625" y="3162268"/>
          <a:ext cx="4472104" cy="1554480"/>
        </p:xfrm>
        <a:graphic>
          <a:graphicData uri="http://schemas.openxmlformats.org/drawingml/2006/table">
            <a:tbl>
              <a:tblPr firstRow="1" bandRow="1">
                <a:tableStyleId>{93296810-A885-4BE3-A3E7-6D5BEEA58F35}</a:tableStyleId>
              </a:tblPr>
              <a:tblGrid>
                <a:gridCol w="2205022">
                  <a:extLst>
                    <a:ext uri="{9D8B030D-6E8A-4147-A177-3AD203B41FA5}">
                      <a16:colId xmlns:a16="http://schemas.microsoft.com/office/drawing/2014/main" val="1043500220"/>
                    </a:ext>
                  </a:extLst>
                </a:gridCol>
                <a:gridCol w="776380">
                  <a:extLst>
                    <a:ext uri="{9D8B030D-6E8A-4147-A177-3AD203B41FA5}">
                      <a16:colId xmlns:a16="http://schemas.microsoft.com/office/drawing/2014/main" val="3658003067"/>
                    </a:ext>
                  </a:extLst>
                </a:gridCol>
                <a:gridCol w="435620">
                  <a:extLst>
                    <a:ext uri="{9D8B030D-6E8A-4147-A177-3AD203B41FA5}">
                      <a16:colId xmlns:a16="http://schemas.microsoft.com/office/drawing/2014/main" val="2914119356"/>
                    </a:ext>
                  </a:extLst>
                </a:gridCol>
                <a:gridCol w="1055082">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1503)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1502)</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173 (11.5)</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239 (15.9)</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0.72 (95% CI: 0.59-0.87)</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74" name="TextBox 73">
            <a:extLst>
              <a:ext uri="{FF2B5EF4-FFF2-40B4-BE49-F238E27FC236}">
                <a16:creationId xmlns:a16="http://schemas.microsoft.com/office/drawing/2014/main" id="{54980DE7-EB58-4C05-A738-23D19B1666E2}"/>
              </a:ext>
            </a:extLst>
          </p:cNvPr>
          <p:cNvSpPr txBox="1"/>
          <p:nvPr/>
        </p:nvSpPr>
        <p:spPr bwMode="auto">
          <a:xfrm>
            <a:off x="783378"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Node-Positive Cohort</a:t>
            </a:r>
          </a:p>
        </p:txBody>
      </p:sp>
      <p:sp>
        <p:nvSpPr>
          <p:cNvPr id="75" name="TextBox 74">
            <a:extLst>
              <a:ext uri="{FF2B5EF4-FFF2-40B4-BE49-F238E27FC236}">
                <a16:creationId xmlns:a16="http://schemas.microsoft.com/office/drawing/2014/main" id="{4A223444-1620-4187-B8E7-97D0E146828A}"/>
              </a:ext>
            </a:extLst>
          </p:cNvPr>
          <p:cNvSpPr txBox="1"/>
          <p:nvPr/>
        </p:nvSpPr>
        <p:spPr bwMode="auto">
          <a:xfrm>
            <a:off x="3092777" y="1996262"/>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76" name="TextBox 75">
            <a:extLst>
              <a:ext uri="{FF2B5EF4-FFF2-40B4-BE49-F238E27FC236}">
                <a16:creationId xmlns:a16="http://schemas.microsoft.com/office/drawing/2014/main" id="{811632DD-58FD-43E6-AED5-5B1A5B6769A3}"/>
              </a:ext>
            </a:extLst>
          </p:cNvPr>
          <p:cNvSpPr txBox="1"/>
          <p:nvPr/>
        </p:nvSpPr>
        <p:spPr bwMode="auto">
          <a:xfrm>
            <a:off x="3006778" y="2260281"/>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92.0%</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90.2%</a:t>
            </a:r>
          </a:p>
        </p:txBody>
      </p:sp>
      <p:sp>
        <p:nvSpPr>
          <p:cNvPr id="77" name="TextBox 76">
            <a:extLst>
              <a:ext uri="{FF2B5EF4-FFF2-40B4-BE49-F238E27FC236}">
                <a16:creationId xmlns:a16="http://schemas.microsoft.com/office/drawing/2014/main" id="{C6BBF8C6-E6CA-4CCA-931A-BE2B247F0FAA}"/>
              </a:ext>
            </a:extLst>
          </p:cNvPr>
          <p:cNvSpPr txBox="1"/>
          <p:nvPr/>
        </p:nvSpPr>
        <p:spPr bwMode="auto">
          <a:xfrm>
            <a:off x="11355296" y="1901773"/>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6</a:t>
            </a:r>
          </a:p>
        </p:txBody>
      </p:sp>
      <p:sp>
        <p:nvSpPr>
          <p:cNvPr id="78" name="Rectangle 77">
            <a:extLst>
              <a:ext uri="{FF2B5EF4-FFF2-40B4-BE49-F238E27FC236}">
                <a16:creationId xmlns:a16="http://schemas.microsoft.com/office/drawing/2014/main" id="{C02CD72D-2A5A-456F-9D20-296EAC6DF141}"/>
              </a:ext>
            </a:extLst>
          </p:cNvPr>
          <p:cNvSpPr/>
          <p:nvPr/>
        </p:nvSpPr>
        <p:spPr bwMode="auto">
          <a:xfrm>
            <a:off x="6749888" y="4662737"/>
            <a:ext cx="3231928" cy="21744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TextBox 78">
            <a:extLst>
              <a:ext uri="{FF2B5EF4-FFF2-40B4-BE49-F238E27FC236}">
                <a16:creationId xmlns:a16="http://schemas.microsoft.com/office/drawing/2014/main" id="{07808F58-6E04-455C-B114-CD50D0EE80F1}"/>
              </a:ext>
            </a:extLst>
          </p:cNvPr>
          <p:cNvSpPr txBox="1"/>
          <p:nvPr/>
        </p:nvSpPr>
        <p:spPr bwMode="auto">
          <a:xfrm>
            <a:off x="5857763" y="5298259"/>
            <a:ext cx="972995"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897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902</a:t>
            </a:r>
          </a:p>
        </p:txBody>
      </p:sp>
      <p:sp>
        <p:nvSpPr>
          <p:cNvPr id="80" name="TextBox 79">
            <a:extLst>
              <a:ext uri="{FF2B5EF4-FFF2-40B4-BE49-F238E27FC236}">
                <a16:creationId xmlns:a16="http://schemas.microsoft.com/office/drawing/2014/main" id="{93932C3F-62CF-4FEF-ADC4-2611944E5270}"/>
              </a:ext>
            </a:extLst>
          </p:cNvPr>
          <p:cNvSpPr txBox="1"/>
          <p:nvPr/>
        </p:nvSpPr>
        <p:spPr bwMode="auto">
          <a:xfrm>
            <a:off x="6634340" y="5198178"/>
            <a:ext cx="5066501"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Yrs From Randomization</a:t>
            </a:r>
          </a:p>
        </p:txBody>
      </p:sp>
      <p:sp>
        <p:nvSpPr>
          <p:cNvPr id="81" name="TextBox 80">
            <a:extLst>
              <a:ext uri="{FF2B5EF4-FFF2-40B4-BE49-F238E27FC236}">
                <a16:creationId xmlns:a16="http://schemas.microsoft.com/office/drawing/2014/main" id="{4D1DC367-02BC-4509-B29C-BC3A07DB1BB9}"/>
              </a:ext>
            </a:extLst>
          </p:cNvPr>
          <p:cNvSpPr txBox="1"/>
          <p:nvPr/>
        </p:nvSpPr>
        <p:spPr bwMode="auto">
          <a:xfrm>
            <a:off x="7223012"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857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873</a:t>
            </a:r>
          </a:p>
        </p:txBody>
      </p:sp>
      <p:sp>
        <p:nvSpPr>
          <p:cNvPr id="82" name="TextBox 81">
            <a:extLst>
              <a:ext uri="{FF2B5EF4-FFF2-40B4-BE49-F238E27FC236}">
                <a16:creationId xmlns:a16="http://schemas.microsoft.com/office/drawing/2014/main" id="{96F8D04D-E4E7-4FB0-98AD-6DB1E86188AB}"/>
              </a:ext>
            </a:extLst>
          </p:cNvPr>
          <p:cNvSpPr txBox="1"/>
          <p:nvPr/>
        </p:nvSpPr>
        <p:spPr bwMode="auto">
          <a:xfrm>
            <a:off x="8067730"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856</a:t>
            </a:r>
          </a:p>
        </p:txBody>
      </p:sp>
      <p:sp>
        <p:nvSpPr>
          <p:cNvPr id="83" name="TextBox 82">
            <a:extLst>
              <a:ext uri="{FF2B5EF4-FFF2-40B4-BE49-F238E27FC236}">
                <a16:creationId xmlns:a16="http://schemas.microsoft.com/office/drawing/2014/main" id="{392299B6-418D-46DA-B907-8FB914389CD8}"/>
              </a:ext>
            </a:extLst>
          </p:cNvPr>
          <p:cNvSpPr txBox="1"/>
          <p:nvPr/>
        </p:nvSpPr>
        <p:spPr bwMode="auto">
          <a:xfrm>
            <a:off x="8912448"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821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846</a:t>
            </a:r>
          </a:p>
        </p:txBody>
      </p:sp>
      <p:sp>
        <p:nvSpPr>
          <p:cNvPr id="84" name="TextBox 83">
            <a:extLst>
              <a:ext uri="{FF2B5EF4-FFF2-40B4-BE49-F238E27FC236}">
                <a16:creationId xmlns:a16="http://schemas.microsoft.com/office/drawing/2014/main" id="{641E628E-AC68-4C8A-AE4E-B763BF9B845A}"/>
              </a:ext>
            </a:extLst>
          </p:cNvPr>
          <p:cNvSpPr txBox="1"/>
          <p:nvPr/>
        </p:nvSpPr>
        <p:spPr bwMode="auto">
          <a:xfrm>
            <a:off x="9757166"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798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816</a:t>
            </a:r>
          </a:p>
        </p:txBody>
      </p:sp>
      <p:sp>
        <p:nvSpPr>
          <p:cNvPr id="85" name="TextBox 84">
            <a:extLst>
              <a:ext uri="{FF2B5EF4-FFF2-40B4-BE49-F238E27FC236}">
                <a16:creationId xmlns:a16="http://schemas.microsoft.com/office/drawing/2014/main" id="{A3CE45EA-BE0A-45CD-8B0F-42DBEE3A599D}"/>
              </a:ext>
            </a:extLst>
          </p:cNvPr>
          <p:cNvSpPr txBox="1"/>
          <p:nvPr/>
        </p:nvSpPr>
        <p:spPr bwMode="auto">
          <a:xfrm>
            <a:off x="10601884"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773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791</a:t>
            </a:r>
          </a:p>
        </p:txBody>
      </p:sp>
      <p:sp>
        <p:nvSpPr>
          <p:cNvPr id="86" name="TextBox 85">
            <a:extLst>
              <a:ext uri="{FF2B5EF4-FFF2-40B4-BE49-F238E27FC236}">
                <a16:creationId xmlns:a16="http://schemas.microsoft.com/office/drawing/2014/main" id="{34DBFDBB-EDEA-426F-A213-4239FEC47A23}"/>
              </a:ext>
            </a:extLst>
          </p:cNvPr>
          <p:cNvSpPr txBox="1"/>
          <p:nvPr/>
        </p:nvSpPr>
        <p:spPr bwMode="auto">
          <a:xfrm>
            <a:off x="11446603" y="5729146"/>
            <a:ext cx="458844" cy="523220"/>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668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680</a:t>
            </a:r>
          </a:p>
        </p:txBody>
      </p:sp>
      <p:sp>
        <p:nvSpPr>
          <p:cNvPr id="87" name="TextBox 86">
            <a:extLst>
              <a:ext uri="{FF2B5EF4-FFF2-40B4-BE49-F238E27FC236}">
                <a16:creationId xmlns:a16="http://schemas.microsoft.com/office/drawing/2014/main" id="{DC4BFD9B-B645-418A-BE38-5E68EB3FAF1F}"/>
              </a:ext>
            </a:extLst>
          </p:cNvPr>
          <p:cNvSpPr txBox="1"/>
          <p:nvPr/>
        </p:nvSpPr>
        <p:spPr bwMode="auto">
          <a:xfrm rot="16200000">
            <a:off x="4819955" y="3531499"/>
            <a:ext cx="2672174" cy="307777"/>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IDFS (%)</a:t>
            </a:r>
          </a:p>
        </p:txBody>
      </p:sp>
      <p:cxnSp>
        <p:nvCxnSpPr>
          <p:cNvPr id="88" name="Straight Connector 87">
            <a:extLst>
              <a:ext uri="{FF2B5EF4-FFF2-40B4-BE49-F238E27FC236}">
                <a16:creationId xmlns:a16="http://schemas.microsoft.com/office/drawing/2014/main" id="{79C9C6F3-3A9A-465A-A961-8B64D11013B5}"/>
              </a:ext>
            </a:extLst>
          </p:cNvPr>
          <p:cNvCxnSpPr>
            <a:cxnSpLocks/>
          </p:cNvCxnSpPr>
          <p:nvPr/>
        </p:nvCxnSpPr>
        <p:spPr bwMode="auto">
          <a:xfrm flipV="1">
            <a:off x="6641141"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CC02A6C-D173-46F7-B094-1E011A8F3E83}"/>
              </a:ext>
            </a:extLst>
          </p:cNvPr>
          <p:cNvCxnSpPr>
            <a:cxnSpLocks/>
          </p:cNvCxnSpPr>
          <p:nvPr/>
        </p:nvCxnSpPr>
        <p:spPr bwMode="auto">
          <a:xfrm>
            <a:off x="6634340"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395348B-8591-41F5-BB12-AED578AE9F6F}"/>
              </a:ext>
            </a:extLst>
          </p:cNvPr>
          <p:cNvCxnSpPr>
            <a:cxnSpLocks/>
          </p:cNvCxnSpPr>
          <p:nvPr/>
        </p:nvCxnSpPr>
        <p:spPr bwMode="auto">
          <a:xfrm flipH="1">
            <a:off x="6586735"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085415B-A851-44DD-A05D-5F8D24339558}"/>
              </a:ext>
            </a:extLst>
          </p:cNvPr>
          <p:cNvCxnSpPr>
            <a:cxnSpLocks/>
          </p:cNvCxnSpPr>
          <p:nvPr/>
        </p:nvCxnSpPr>
        <p:spPr bwMode="auto">
          <a:xfrm flipH="1">
            <a:off x="6586735"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C4CF1FD-B63C-47EF-9D7F-261940B19400}"/>
              </a:ext>
            </a:extLst>
          </p:cNvPr>
          <p:cNvCxnSpPr>
            <a:cxnSpLocks/>
          </p:cNvCxnSpPr>
          <p:nvPr/>
        </p:nvCxnSpPr>
        <p:spPr bwMode="auto">
          <a:xfrm flipH="1">
            <a:off x="6586735"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4524E68-15E2-48AC-AAF5-8963C53810CD}"/>
              </a:ext>
            </a:extLst>
          </p:cNvPr>
          <p:cNvCxnSpPr>
            <a:cxnSpLocks/>
          </p:cNvCxnSpPr>
          <p:nvPr/>
        </p:nvCxnSpPr>
        <p:spPr bwMode="auto">
          <a:xfrm flipH="1">
            <a:off x="6586735"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00CDA8F-4746-426F-AB5C-50956DB15E9B}"/>
              </a:ext>
            </a:extLst>
          </p:cNvPr>
          <p:cNvCxnSpPr>
            <a:cxnSpLocks/>
          </p:cNvCxnSpPr>
          <p:nvPr/>
        </p:nvCxnSpPr>
        <p:spPr bwMode="auto">
          <a:xfrm flipH="1">
            <a:off x="6586735"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CB3E611-0347-4D69-B29D-4095EC90A0E1}"/>
              </a:ext>
            </a:extLst>
          </p:cNvPr>
          <p:cNvCxnSpPr>
            <a:cxnSpLocks/>
          </p:cNvCxnSpPr>
          <p:nvPr/>
        </p:nvCxnSpPr>
        <p:spPr bwMode="auto">
          <a:xfrm flipH="1">
            <a:off x="6586735"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DB3B27A-AF6A-4AD0-B73D-D4C9E1738158}"/>
              </a:ext>
            </a:extLst>
          </p:cNvPr>
          <p:cNvCxnSpPr>
            <a:cxnSpLocks/>
          </p:cNvCxnSpPr>
          <p:nvPr/>
        </p:nvCxnSpPr>
        <p:spPr bwMode="auto">
          <a:xfrm>
            <a:off x="664114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0FFB0D0-7437-4B52-90C5-9273C8E79764}"/>
              </a:ext>
            </a:extLst>
          </p:cNvPr>
          <p:cNvCxnSpPr>
            <a:cxnSpLocks/>
          </p:cNvCxnSpPr>
          <p:nvPr/>
        </p:nvCxnSpPr>
        <p:spPr bwMode="auto">
          <a:xfrm>
            <a:off x="748215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DE1DC5A-02A5-4D34-90E8-2B6E1299585D}"/>
              </a:ext>
            </a:extLst>
          </p:cNvPr>
          <p:cNvCxnSpPr>
            <a:cxnSpLocks/>
          </p:cNvCxnSpPr>
          <p:nvPr/>
        </p:nvCxnSpPr>
        <p:spPr bwMode="auto">
          <a:xfrm>
            <a:off x="832317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9295A44-4336-4FD4-A5C4-DAA976708C5F}"/>
              </a:ext>
            </a:extLst>
          </p:cNvPr>
          <p:cNvCxnSpPr>
            <a:cxnSpLocks/>
          </p:cNvCxnSpPr>
          <p:nvPr/>
        </p:nvCxnSpPr>
        <p:spPr bwMode="auto">
          <a:xfrm>
            <a:off x="916419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4934AAF-F601-4DA9-88AB-651FB35F2920}"/>
              </a:ext>
            </a:extLst>
          </p:cNvPr>
          <p:cNvCxnSpPr>
            <a:cxnSpLocks/>
          </p:cNvCxnSpPr>
          <p:nvPr/>
        </p:nvCxnSpPr>
        <p:spPr bwMode="auto">
          <a:xfrm>
            <a:off x="1000520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A106CB5-6A9C-4E9B-BB1A-002D89136C8B}"/>
              </a:ext>
            </a:extLst>
          </p:cNvPr>
          <p:cNvCxnSpPr>
            <a:cxnSpLocks/>
          </p:cNvCxnSpPr>
          <p:nvPr/>
        </p:nvCxnSpPr>
        <p:spPr bwMode="auto">
          <a:xfrm>
            <a:off x="10846223"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72AD172-48BE-4AAF-931E-2D207B7D0FCF}"/>
              </a:ext>
            </a:extLst>
          </p:cNvPr>
          <p:cNvCxnSpPr>
            <a:cxnSpLocks/>
          </p:cNvCxnSpPr>
          <p:nvPr/>
        </p:nvCxnSpPr>
        <p:spPr bwMode="auto">
          <a:xfrm>
            <a:off x="11687240"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7CF90F0C-A9DE-4F2C-A170-CAF3253BFAFC}"/>
              </a:ext>
            </a:extLst>
          </p:cNvPr>
          <p:cNvSpPr txBox="1"/>
          <p:nvPr/>
        </p:nvSpPr>
        <p:spPr bwMode="auto">
          <a:xfrm>
            <a:off x="6148961"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04" name="TextBox 103">
            <a:extLst>
              <a:ext uri="{FF2B5EF4-FFF2-40B4-BE49-F238E27FC236}">
                <a16:creationId xmlns:a16="http://schemas.microsoft.com/office/drawing/2014/main" id="{B5FBC872-3A53-41E4-AE99-D3D1EC26FA93}"/>
              </a:ext>
            </a:extLst>
          </p:cNvPr>
          <p:cNvSpPr txBox="1"/>
          <p:nvPr/>
        </p:nvSpPr>
        <p:spPr bwMode="auto">
          <a:xfrm>
            <a:off x="6226300"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05" name="TextBox 104">
            <a:extLst>
              <a:ext uri="{FF2B5EF4-FFF2-40B4-BE49-F238E27FC236}">
                <a16:creationId xmlns:a16="http://schemas.microsoft.com/office/drawing/2014/main" id="{B64528A8-0291-4B86-888B-EE135910C688}"/>
              </a:ext>
            </a:extLst>
          </p:cNvPr>
          <p:cNvSpPr txBox="1"/>
          <p:nvPr/>
        </p:nvSpPr>
        <p:spPr bwMode="auto">
          <a:xfrm>
            <a:off x="6226300"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6" name="TextBox 105">
            <a:extLst>
              <a:ext uri="{FF2B5EF4-FFF2-40B4-BE49-F238E27FC236}">
                <a16:creationId xmlns:a16="http://schemas.microsoft.com/office/drawing/2014/main" id="{E7B10C60-F888-4AFA-A86D-86B26DE9D4B5}"/>
              </a:ext>
            </a:extLst>
          </p:cNvPr>
          <p:cNvSpPr txBox="1"/>
          <p:nvPr/>
        </p:nvSpPr>
        <p:spPr bwMode="auto">
          <a:xfrm>
            <a:off x="6226300"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7" name="TextBox 106">
            <a:extLst>
              <a:ext uri="{FF2B5EF4-FFF2-40B4-BE49-F238E27FC236}">
                <a16:creationId xmlns:a16="http://schemas.microsoft.com/office/drawing/2014/main" id="{6F238E89-8EEB-4971-A00D-A8D183DC18CD}"/>
              </a:ext>
            </a:extLst>
          </p:cNvPr>
          <p:cNvSpPr txBox="1"/>
          <p:nvPr/>
        </p:nvSpPr>
        <p:spPr bwMode="auto">
          <a:xfrm>
            <a:off x="6226300"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8" name="TextBox 107">
            <a:extLst>
              <a:ext uri="{FF2B5EF4-FFF2-40B4-BE49-F238E27FC236}">
                <a16:creationId xmlns:a16="http://schemas.microsoft.com/office/drawing/2014/main" id="{E7C614F5-6C0F-4690-A880-1DCBFD547070}"/>
              </a:ext>
            </a:extLst>
          </p:cNvPr>
          <p:cNvSpPr txBox="1"/>
          <p:nvPr/>
        </p:nvSpPr>
        <p:spPr bwMode="auto">
          <a:xfrm>
            <a:off x="6226300"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9" name="TextBox 108">
            <a:extLst>
              <a:ext uri="{FF2B5EF4-FFF2-40B4-BE49-F238E27FC236}">
                <a16:creationId xmlns:a16="http://schemas.microsoft.com/office/drawing/2014/main" id="{87F242F6-B7AB-4144-AE5D-590C232A007C}"/>
              </a:ext>
            </a:extLst>
          </p:cNvPr>
          <p:cNvSpPr txBox="1"/>
          <p:nvPr/>
        </p:nvSpPr>
        <p:spPr bwMode="auto">
          <a:xfrm>
            <a:off x="1148322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10" name="TextBox 109">
            <a:extLst>
              <a:ext uri="{FF2B5EF4-FFF2-40B4-BE49-F238E27FC236}">
                <a16:creationId xmlns:a16="http://schemas.microsoft.com/office/drawing/2014/main" id="{E7899243-113F-4A09-9D63-D23DC0C206AD}"/>
              </a:ext>
            </a:extLst>
          </p:cNvPr>
          <p:cNvSpPr txBox="1"/>
          <p:nvPr/>
        </p:nvSpPr>
        <p:spPr bwMode="auto">
          <a:xfrm>
            <a:off x="6436449"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11" name="TextBox 110">
            <a:extLst>
              <a:ext uri="{FF2B5EF4-FFF2-40B4-BE49-F238E27FC236}">
                <a16:creationId xmlns:a16="http://schemas.microsoft.com/office/drawing/2014/main" id="{E5C6EC16-08A9-4EEC-A184-3D8EA4E96A25}"/>
              </a:ext>
            </a:extLst>
          </p:cNvPr>
          <p:cNvSpPr txBox="1"/>
          <p:nvPr/>
        </p:nvSpPr>
        <p:spPr bwMode="auto">
          <a:xfrm>
            <a:off x="7277578"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12" name="TextBox 111">
            <a:extLst>
              <a:ext uri="{FF2B5EF4-FFF2-40B4-BE49-F238E27FC236}">
                <a16:creationId xmlns:a16="http://schemas.microsoft.com/office/drawing/2014/main" id="{59E77CDE-1685-46D3-A1DE-C743B35BAABA}"/>
              </a:ext>
            </a:extLst>
          </p:cNvPr>
          <p:cNvSpPr txBox="1"/>
          <p:nvPr/>
        </p:nvSpPr>
        <p:spPr bwMode="auto">
          <a:xfrm>
            <a:off x="811870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13" name="TextBox 112">
            <a:extLst>
              <a:ext uri="{FF2B5EF4-FFF2-40B4-BE49-F238E27FC236}">
                <a16:creationId xmlns:a16="http://schemas.microsoft.com/office/drawing/2014/main" id="{330929B2-0D26-4C4A-A7B2-BD732290A6D1}"/>
              </a:ext>
            </a:extLst>
          </p:cNvPr>
          <p:cNvSpPr txBox="1"/>
          <p:nvPr/>
        </p:nvSpPr>
        <p:spPr bwMode="auto">
          <a:xfrm>
            <a:off x="895983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14" name="TextBox 113">
            <a:extLst>
              <a:ext uri="{FF2B5EF4-FFF2-40B4-BE49-F238E27FC236}">
                <a16:creationId xmlns:a16="http://schemas.microsoft.com/office/drawing/2014/main" id="{90C34F8A-A1E6-4478-A9DB-305251CD5B9A}"/>
              </a:ext>
            </a:extLst>
          </p:cNvPr>
          <p:cNvSpPr txBox="1"/>
          <p:nvPr/>
        </p:nvSpPr>
        <p:spPr bwMode="auto">
          <a:xfrm>
            <a:off x="980096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115" name="TextBox 114">
            <a:extLst>
              <a:ext uri="{FF2B5EF4-FFF2-40B4-BE49-F238E27FC236}">
                <a16:creationId xmlns:a16="http://schemas.microsoft.com/office/drawing/2014/main" id="{09836818-44E4-4B89-8BE8-66C6B74BE738}"/>
              </a:ext>
            </a:extLst>
          </p:cNvPr>
          <p:cNvSpPr txBox="1"/>
          <p:nvPr/>
        </p:nvSpPr>
        <p:spPr bwMode="auto">
          <a:xfrm>
            <a:off x="10642093"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116" name="TextBox 115">
            <a:extLst>
              <a:ext uri="{FF2B5EF4-FFF2-40B4-BE49-F238E27FC236}">
                <a16:creationId xmlns:a16="http://schemas.microsoft.com/office/drawing/2014/main" id="{0F2CCF58-E73F-4BE8-B24B-06C625994841}"/>
              </a:ext>
            </a:extLst>
          </p:cNvPr>
          <p:cNvSpPr txBox="1"/>
          <p:nvPr/>
        </p:nvSpPr>
        <p:spPr bwMode="auto">
          <a:xfrm>
            <a:off x="11269297" y="2165792"/>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95.0%</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94.9%</a:t>
            </a:r>
          </a:p>
        </p:txBody>
      </p:sp>
      <p:graphicFrame>
        <p:nvGraphicFramePr>
          <p:cNvPr id="117" name="Table 2">
            <a:extLst>
              <a:ext uri="{FF2B5EF4-FFF2-40B4-BE49-F238E27FC236}">
                <a16:creationId xmlns:a16="http://schemas.microsoft.com/office/drawing/2014/main" id="{4F25CEC6-8AA1-4057-AED8-4FAD439492F4}"/>
              </a:ext>
            </a:extLst>
          </p:cNvPr>
          <p:cNvGraphicFramePr>
            <a:graphicFrameLocks noGrp="1"/>
          </p:cNvGraphicFramePr>
          <p:nvPr/>
        </p:nvGraphicFramePr>
        <p:xfrm>
          <a:off x="6790388" y="3162268"/>
          <a:ext cx="4472104" cy="1554480"/>
        </p:xfrm>
        <a:graphic>
          <a:graphicData uri="http://schemas.openxmlformats.org/drawingml/2006/table">
            <a:tbl>
              <a:tblPr firstRow="1" bandRow="1">
                <a:tableStyleId>{93296810-A885-4BE3-A3E7-6D5BEEA58F35}</a:tableStyleId>
              </a:tblPr>
              <a:tblGrid>
                <a:gridCol w="2205022">
                  <a:extLst>
                    <a:ext uri="{9D8B030D-6E8A-4147-A177-3AD203B41FA5}">
                      <a16:colId xmlns:a16="http://schemas.microsoft.com/office/drawing/2014/main" val="1043500220"/>
                    </a:ext>
                  </a:extLst>
                </a:gridCol>
                <a:gridCol w="776380">
                  <a:extLst>
                    <a:ext uri="{9D8B030D-6E8A-4147-A177-3AD203B41FA5}">
                      <a16:colId xmlns:a16="http://schemas.microsoft.com/office/drawing/2014/main" val="3658003067"/>
                    </a:ext>
                  </a:extLst>
                </a:gridCol>
                <a:gridCol w="435620">
                  <a:extLst>
                    <a:ext uri="{9D8B030D-6E8A-4147-A177-3AD203B41FA5}">
                      <a16:colId xmlns:a16="http://schemas.microsoft.com/office/drawing/2014/main" val="2914119356"/>
                    </a:ext>
                  </a:extLst>
                </a:gridCol>
                <a:gridCol w="1055082">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897)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902)</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48 (5.4)</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48 (5.3)</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1.02 (95% CI: 0.69-1.53)</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118" name="TextBox 117">
            <a:extLst>
              <a:ext uri="{FF2B5EF4-FFF2-40B4-BE49-F238E27FC236}">
                <a16:creationId xmlns:a16="http://schemas.microsoft.com/office/drawing/2014/main" id="{310B04AB-86BC-4617-A46E-67C4DF7F9262}"/>
              </a:ext>
            </a:extLst>
          </p:cNvPr>
          <p:cNvSpPr txBox="1"/>
          <p:nvPr/>
        </p:nvSpPr>
        <p:spPr bwMode="auto">
          <a:xfrm>
            <a:off x="6641141"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Node-Negative Cohort</a:t>
            </a:r>
          </a:p>
        </p:txBody>
      </p:sp>
      <p:sp>
        <p:nvSpPr>
          <p:cNvPr id="119" name="TextBox 118">
            <a:extLst>
              <a:ext uri="{FF2B5EF4-FFF2-40B4-BE49-F238E27FC236}">
                <a16:creationId xmlns:a16="http://schemas.microsoft.com/office/drawing/2014/main" id="{2F0C0DA0-FBD0-419D-BE4F-0FC88870F0BE}"/>
              </a:ext>
            </a:extLst>
          </p:cNvPr>
          <p:cNvSpPr txBox="1"/>
          <p:nvPr/>
        </p:nvSpPr>
        <p:spPr bwMode="auto">
          <a:xfrm>
            <a:off x="8950540" y="1849125"/>
            <a:ext cx="464423" cy="30777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 3</a:t>
            </a:r>
          </a:p>
        </p:txBody>
      </p:sp>
      <p:sp>
        <p:nvSpPr>
          <p:cNvPr id="120" name="TextBox 119">
            <a:extLst>
              <a:ext uri="{FF2B5EF4-FFF2-40B4-BE49-F238E27FC236}">
                <a16:creationId xmlns:a16="http://schemas.microsoft.com/office/drawing/2014/main" id="{0941604E-0062-4818-BB67-8F47A78F87F9}"/>
              </a:ext>
            </a:extLst>
          </p:cNvPr>
          <p:cNvSpPr txBox="1"/>
          <p:nvPr/>
        </p:nvSpPr>
        <p:spPr bwMode="auto">
          <a:xfrm>
            <a:off x="8864541" y="2113144"/>
            <a:ext cx="631904" cy="630942"/>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97.5%</a:t>
            </a:r>
          </a:p>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98.4%</a:t>
            </a:r>
          </a:p>
        </p:txBody>
      </p:sp>
    </p:spTree>
    <p:extLst>
      <p:ext uri="{BB962C8B-B14F-4D97-AF65-F5344CB8AC3E}">
        <p14:creationId xmlns:p14="http://schemas.microsoft.com/office/powerpoint/2010/main" val="3096929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307CEDF-7F52-4749-9707-9C859852702C}"/>
              </a:ext>
            </a:extLst>
          </p:cNvPr>
          <p:cNvSpPr/>
          <p:nvPr/>
        </p:nvSpPr>
        <p:spPr bwMode="auto">
          <a:xfrm>
            <a:off x="6667500" y="2357873"/>
            <a:ext cx="5166360" cy="222885"/>
          </a:xfrm>
          <a:custGeom>
            <a:avLst/>
            <a:gdLst>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4670 w 4594860"/>
              <a:gd name="connsiteY7" fmla="*/ 171450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4670 w 4594860"/>
              <a:gd name="connsiteY7" fmla="*/ 158981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79070 h 220980"/>
              <a:gd name="connsiteX7" fmla="*/ 3070513 w 4594860"/>
              <a:gd name="connsiteY7" fmla="*/ 117417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17417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0320 w 4594860"/>
              <a:gd name="connsiteY11" fmla="*/ 148590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920240 w 4594860"/>
              <a:gd name="connsiteY17" fmla="*/ 110490 h 220980"/>
              <a:gd name="connsiteX18" fmla="*/ 1630680 w 4594860"/>
              <a:gd name="connsiteY18" fmla="*/ 99060 h 220980"/>
              <a:gd name="connsiteX19" fmla="*/ 1546860 w 4594860"/>
              <a:gd name="connsiteY19" fmla="*/ 87630 h 220980"/>
              <a:gd name="connsiteX20" fmla="*/ 1310640 w 4594860"/>
              <a:gd name="connsiteY20" fmla="*/ 91440 h 220980"/>
              <a:gd name="connsiteX21" fmla="*/ 1291590 w 4594860"/>
              <a:gd name="connsiteY21" fmla="*/ 80010 h 220980"/>
              <a:gd name="connsiteX22" fmla="*/ 941070 w 4594860"/>
              <a:gd name="connsiteY22" fmla="*/ 80010 h 220980"/>
              <a:gd name="connsiteX23" fmla="*/ 929640 w 4594860"/>
              <a:gd name="connsiteY23" fmla="*/ 64770 h 220980"/>
              <a:gd name="connsiteX24" fmla="*/ 830580 w 4594860"/>
              <a:gd name="connsiteY24" fmla="*/ 72390 h 220980"/>
              <a:gd name="connsiteX25" fmla="*/ 803910 w 4594860"/>
              <a:gd name="connsiteY25" fmla="*/ 45720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29540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27860 w 4594860"/>
              <a:gd name="connsiteY16" fmla="*/ 104602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56210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49880 w 4594860"/>
              <a:gd name="connsiteY8" fmla="*/ 160020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7100 w 4594860"/>
              <a:gd name="connsiteY5" fmla="*/ 171450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74720 w 4594860"/>
              <a:gd name="connsiteY4" fmla="*/ 194310 h 220980"/>
              <a:gd name="connsiteX5" fmla="*/ 3462944 w 4594860"/>
              <a:gd name="connsiteY5" fmla="*/ 16729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6729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9763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4476 w 4594860"/>
              <a:gd name="connsiteY11" fmla="*/ 136121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87630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64770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30580 w 4594860"/>
              <a:gd name="connsiteY23" fmla="*/ 72390 h 220980"/>
              <a:gd name="connsiteX24" fmla="*/ 803910 w 4594860"/>
              <a:gd name="connsiteY24" fmla="*/ 45720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30580 w 4594860"/>
              <a:gd name="connsiteY23" fmla="*/ 72390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41070 w 4594860"/>
              <a:gd name="connsiteY21" fmla="*/ 80010 h 220980"/>
              <a:gd name="connsiteX22" fmla="*/ 929640 w 4594860"/>
              <a:gd name="connsiteY22" fmla="*/ 50483 h 220980"/>
              <a:gd name="connsiteX23" fmla="*/ 823437 w 4594860"/>
              <a:gd name="connsiteY23" fmla="*/ 58102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933926 w 4594860"/>
              <a:gd name="connsiteY21" fmla="*/ 63341 h 220980"/>
              <a:gd name="connsiteX22" fmla="*/ 929640 w 4594860"/>
              <a:gd name="connsiteY22" fmla="*/ 50483 h 220980"/>
              <a:gd name="connsiteX23" fmla="*/ 823437 w 4594860"/>
              <a:gd name="connsiteY23" fmla="*/ 58102 h 220980"/>
              <a:gd name="connsiteX24" fmla="*/ 811054 w 4594860"/>
              <a:gd name="connsiteY24" fmla="*/ 36195 h 220980"/>
              <a:gd name="connsiteX25" fmla="*/ 640080 w 4594860"/>
              <a:gd name="connsiteY25" fmla="*/ 57150 h 220980"/>
              <a:gd name="connsiteX26" fmla="*/ 624840 w 4594860"/>
              <a:gd name="connsiteY26" fmla="*/ 34290 h 220980"/>
              <a:gd name="connsiteX27" fmla="*/ 468630 w 4594860"/>
              <a:gd name="connsiteY27" fmla="*/ 26670 h 220980"/>
              <a:gd name="connsiteX28" fmla="*/ 449580 w 4594860"/>
              <a:gd name="connsiteY28" fmla="*/ 19050 h 220980"/>
              <a:gd name="connsiteX29" fmla="*/ 270510 w 4594860"/>
              <a:gd name="connsiteY29" fmla="*/ 26670 h 220980"/>
              <a:gd name="connsiteX30" fmla="*/ 236220 w 4594860"/>
              <a:gd name="connsiteY30" fmla="*/ 0 h 220980"/>
              <a:gd name="connsiteX31" fmla="*/ 0 w 4594860"/>
              <a:gd name="connsiteY31"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092994 w 4594860"/>
              <a:gd name="connsiteY21" fmla="*/ 66716 h 220980"/>
              <a:gd name="connsiteX22" fmla="*/ 933926 w 4594860"/>
              <a:gd name="connsiteY22" fmla="*/ 63341 h 220980"/>
              <a:gd name="connsiteX23" fmla="*/ 929640 w 4594860"/>
              <a:gd name="connsiteY23" fmla="*/ 50483 h 220980"/>
              <a:gd name="connsiteX24" fmla="*/ 823437 w 4594860"/>
              <a:gd name="connsiteY24" fmla="*/ 58102 h 220980"/>
              <a:gd name="connsiteX25" fmla="*/ 811054 w 4594860"/>
              <a:gd name="connsiteY25" fmla="*/ 36195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933926 w 4594860"/>
              <a:gd name="connsiteY22" fmla="*/ 63341 h 220980"/>
              <a:gd name="connsiteX23" fmla="*/ 929640 w 4594860"/>
              <a:gd name="connsiteY23" fmla="*/ 50483 h 220980"/>
              <a:gd name="connsiteX24" fmla="*/ 823437 w 4594860"/>
              <a:gd name="connsiteY24" fmla="*/ 58102 h 220980"/>
              <a:gd name="connsiteX25" fmla="*/ 811054 w 4594860"/>
              <a:gd name="connsiteY25" fmla="*/ 36195 h 220980"/>
              <a:gd name="connsiteX26" fmla="*/ 640080 w 4594860"/>
              <a:gd name="connsiteY26" fmla="*/ 57150 h 220980"/>
              <a:gd name="connsiteX27" fmla="*/ 624840 w 4594860"/>
              <a:gd name="connsiteY27" fmla="*/ 34290 h 220980"/>
              <a:gd name="connsiteX28" fmla="*/ 468630 w 4594860"/>
              <a:gd name="connsiteY28" fmla="*/ 26670 h 220980"/>
              <a:gd name="connsiteX29" fmla="*/ 449580 w 4594860"/>
              <a:gd name="connsiteY29" fmla="*/ 19050 h 220980"/>
              <a:gd name="connsiteX30" fmla="*/ 270510 w 4594860"/>
              <a:gd name="connsiteY30" fmla="*/ 26670 h 220980"/>
              <a:gd name="connsiteX31" fmla="*/ 236220 w 4594860"/>
              <a:gd name="connsiteY31" fmla="*/ 0 h 220980"/>
              <a:gd name="connsiteX32" fmla="*/ 0 w 4594860"/>
              <a:gd name="connsiteY32"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12031 w 4594860"/>
              <a:gd name="connsiteY22" fmla="*/ 69097 h 220980"/>
              <a:gd name="connsiteX23" fmla="*/ 933926 w 4594860"/>
              <a:gd name="connsiteY23" fmla="*/ 63341 h 220980"/>
              <a:gd name="connsiteX24" fmla="*/ 929640 w 4594860"/>
              <a:gd name="connsiteY24" fmla="*/ 50483 h 220980"/>
              <a:gd name="connsiteX25" fmla="*/ 823437 w 4594860"/>
              <a:gd name="connsiteY25" fmla="*/ 58102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8102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0080 w 4594860"/>
              <a:gd name="connsiteY27" fmla="*/ 57150 h 220980"/>
              <a:gd name="connsiteX28" fmla="*/ 624840 w 4594860"/>
              <a:gd name="connsiteY28" fmla="*/ 34290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0080 w 4594860"/>
              <a:gd name="connsiteY27" fmla="*/ 57150 h 220980"/>
              <a:gd name="connsiteX28" fmla="*/ 634365 w 4594860"/>
              <a:gd name="connsiteY28" fmla="*/ 17621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17621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9050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4287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8630 w 4594860"/>
              <a:gd name="connsiteY29" fmla="*/ 26670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0483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0510 w 4594860"/>
              <a:gd name="connsiteY31" fmla="*/ 26670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7653 w 4594860"/>
              <a:gd name="connsiteY31" fmla="*/ 17145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2383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4765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0 w 4594860"/>
              <a:gd name="connsiteY33" fmla="*/ 7620 h 220980"/>
              <a:gd name="connsiteX0" fmla="*/ 4594860 w 4594860"/>
              <a:gd name="connsiteY0" fmla="*/ 220980 h 220980"/>
              <a:gd name="connsiteX1" fmla="*/ 4537710 w 4594860"/>
              <a:gd name="connsiteY1" fmla="*/ 198120 h 220980"/>
              <a:gd name="connsiteX2" fmla="*/ 3859530 w 4594860"/>
              <a:gd name="connsiteY2" fmla="*/ 198120 h 220980"/>
              <a:gd name="connsiteX3" fmla="*/ 3859530 w 4594860"/>
              <a:gd name="connsiteY3" fmla="*/ 198120 h 220980"/>
              <a:gd name="connsiteX4" fmla="*/ 3462251 w 4594860"/>
              <a:gd name="connsiteY4" fmla="*/ 181841 h 220980"/>
              <a:gd name="connsiteX5" fmla="*/ 3462944 w 4594860"/>
              <a:gd name="connsiteY5" fmla="*/ 175606 h 220980"/>
              <a:gd name="connsiteX6" fmla="*/ 3074670 w 4594860"/>
              <a:gd name="connsiteY6" fmla="*/ 166601 h 220980"/>
              <a:gd name="connsiteX7" fmla="*/ 3070513 w 4594860"/>
              <a:gd name="connsiteY7" fmla="*/ 154824 h 220980"/>
              <a:gd name="connsiteX8" fmla="*/ 2837410 w 4594860"/>
              <a:gd name="connsiteY8" fmla="*/ 155863 h 220980"/>
              <a:gd name="connsiteX9" fmla="*/ 2807970 w 4594860"/>
              <a:gd name="connsiteY9" fmla="*/ 144780 h 220980"/>
              <a:gd name="connsiteX10" fmla="*/ 2606040 w 4594860"/>
              <a:gd name="connsiteY10" fmla="*/ 143741 h 220980"/>
              <a:gd name="connsiteX11" fmla="*/ 2566858 w 4594860"/>
              <a:gd name="connsiteY11" fmla="*/ 143265 h 220980"/>
              <a:gd name="connsiteX12" fmla="*/ 2179320 w 4594860"/>
              <a:gd name="connsiteY12" fmla="*/ 140970 h 220980"/>
              <a:gd name="connsiteX13" fmla="*/ 2179320 w 4594860"/>
              <a:gd name="connsiteY13" fmla="*/ 140970 h 220980"/>
              <a:gd name="connsiteX14" fmla="*/ 2179320 w 4594860"/>
              <a:gd name="connsiteY14" fmla="*/ 140970 h 220980"/>
              <a:gd name="connsiteX15" fmla="*/ 2179320 w 4594860"/>
              <a:gd name="connsiteY15" fmla="*/ 121920 h 220980"/>
              <a:gd name="connsiteX16" fmla="*/ 1932016 w 4594860"/>
              <a:gd name="connsiteY16" fmla="*/ 112915 h 220980"/>
              <a:gd name="connsiteX17" fmla="*/ 1630680 w 4594860"/>
              <a:gd name="connsiteY17" fmla="*/ 99060 h 220980"/>
              <a:gd name="connsiteX18" fmla="*/ 1546860 w 4594860"/>
              <a:gd name="connsiteY18" fmla="*/ 94773 h 220980"/>
              <a:gd name="connsiteX19" fmla="*/ 1310640 w 4594860"/>
              <a:gd name="connsiteY19" fmla="*/ 91440 h 220980"/>
              <a:gd name="connsiteX20" fmla="*/ 1291590 w 4594860"/>
              <a:gd name="connsiteY20" fmla="*/ 80010 h 220980"/>
              <a:gd name="connsiteX21" fmla="*/ 1104901 w 4594860"/>
              <a:gd name="connsiteY21" fmla="*/ 81004 h 220980"/>
              <a:gd name="connsiteX22" fmla="*/ 1054894 w 4594860"/>
              <a:gd name="connsiteY22" fmla="*/ 61953 h 220980"/>
              <a:gd name="connsiteX23" fmla="*/ 933926 w 4594860"/>
              <a:gd name="connsiteY23" fmla="*/ 63341 h 220980"/>
              <a:gd name="connsiteX24" fmla="*/ 929640 w 4594860"/>
              <a:gd name="connsiteY24" fmla="*/ 52864 h 220980"/>
              <a:gd name="connsiteX25" fmla="*/ 823437 w 4594860"/>
              <a:gd name="connsiteY25" fmla="*/ 53340 h 220980"/>
              <a:gd name="connsiteX26" fmla="*/ 811054 w 4594860"/>
              <a:gd name="connsiteY26" fmla="*/ 36195 h 220980"/>
              <a:gd name="connsiteX27" fmla="*/ 644843 w 4594860"/>
              <a:gd name="connsiteY27" fmla="*/ 35719 h 220980"/>
              <a:gd name="connsiteX28" fmla="*/ 634365 w 4594860"/>
              <a:gd name="connsiteY28" fmla="*/ 24765 h 220980"/>
              <a:gd name="connsiteX29" fmla="*/ 466249 w 4594860"/>
              <a:gd name="connsiteY29" fmla="*/ 24289 h 220980"/>
              <a:gd name="connsiteX30" fmla="*/ 449580 w 4594860"/>
              <a:gd name="connsiteY30" fmla="*/ 11906 h 220980"/>
              <a:gd name="connsiteX31" fmla="*/ 277653 w 4594860"/>
              <a:gd name="connsiteY31" fmla="*/ 14764 h 220980"/>
              <a:gd name="connsiteX32" fmla="*/ 236220 w 4594860"/>
              <a:gd name="connsiteY32" fmla="*/ 0 h 220980"/>
              <a:gd name="connsiteX33" fmla="*/ 38100 w 4594860"/>
              <a:gd name="connsiteY33" fmla="*/ 4803 h 220980"/>
              <a:gd name="connsiteX34" fmla="*/ 0 w 4594860"/>
              <a:gd name="connsiteY34" fmla="*/ 7620 h 220980"/>
              <a:gd name="connsiteX0" fmla="*/ 5159216 w 5159216"/>
              <a:gd name="connsiteY0" fmla="*/ 237172 h 237172"/>
              <a:gd name="connsiteX1" fmla="*/ 5102066 w 5159216"/>
              <a:gd name="connsiteY1" fmla="*/ 214312 h 237172"/>
              <a:gd name="connsiteX2" fmla="*/ 4423886 w 5159216"/>
              <a:gd name="connsiteY2" fmla="*/ 214312 h 237172"/>
              <a:gd name="connsiteX3" fmla="*/ 4423886 w 5159216"/>
              <a:gd name="connsiteY3" fmla="*/ 214312 h 237172"/>
              <a:gd name="connsiteX4" fmla="*/ 4026607 w 5159216"/>
              <a:gd name="connsiteY4" fmla="*/ 198033 h 237172"/>
              <a:gd name="connsiteX5" fmla="*/ 4027300 w 5159216"/>
              <a:gd name="connsiteY5" fmla="*/ 191798 h 237172"/>
              <a:gd name="connsiteX6" fmla="*/ 3639026 w 5159216"/>
              <a:gd name="connsiteY6" fmla="*/ 182793 h 237172"/>
              <a:gd name="connsiteX7" fmla="*/ 3634869 w 5159216"/>
              <a:gd name="connsiteY7" fmla="*/ 171016 h 237172"/>
              <a:gd name="connsiteX8" fmla="*/ 3401766 w 5159216"/>
              <a:gd name="connsiteY8" fmla="*/ 172055 h 237172"/>
              <a:gd name="connsiteX9" fmla="*/ 3372326 w 5159216"/>
              <a:gd name="connsiteY9" fmla="*/ 160972 h 237172"/>
              <a:gd name="connsiteX10" fmla="*/ 3170396 w 5159216"/>
              <a:gd name="connsiteY10" fmla="*/ 159933 h 237172"/>
              <a:gd name="connsiteX11" fmla="*/ 3131214 w 5159216"/>
              <a:gd name="connsiteY11" fmla="*/ 159457 h 237172"/>
              <a:gd name="connsiteX12" fmla="*/ 2743676 w 5159216"/>
              <a:gd name="connsiteY12" fmla="*/ 157162 h 237172"/>
              <a:gd name="connsiteX13" fmla="*/ 2743676 w 5159216"/>
              <a:gd name="connsiteY13" fmla="*/ 157162 h 237172"/>
              <a:gd name="connsiteX14" fmla="*/ 2743676 w 5159216"/>
              <a:gd name="connsiteY14" fmla="*/ 157162 h 237172"/>
              <a:gd name="connsiteX15" fmla="*/ 2743676 w 5159216"/>
              <a:gd name="connsiteY15" fmla="*/ 138112 h 237172"/>
              <a:gd name="connsiteX16" fmla="*/ 2496372 w 5159216"/>
              <a:gd name="connsiteY16" fmla="*/ 129107 h 237172"/>
              <a:gd name="connsiteX17" fmla="*/ 2195036 w 5159216"/>
              <a:gd name="connsiteY17" fmla="*/ 115252 h 237172"/>
              <a:gd name="connsiteX18" fmla="*/ 2111216 w 5159216"/>
              <a:gd name="connsiteY18" fmla="*/ 110965 h 237172"/>
              <a:gd name="connsiteX19" fmla="*/ 1874996 w 5159216"/>
              <a:gd name="connsiteY19" fmla="*/ 107632 h 237172"/>
              <a:gd name="connsiteX20" fmla="*/ 1855946 w 5159216"/>
              <a:gd name="connsiteY20" fmla="*/ 96202 h 237172"/>
              <a:gd name="connsiteX21" fmla="*/ 1669257 w 5159216"/>
              <a:gd name="connsiteY21" fmla="*/ 97196 h 237172"/>
              <a:gd name="connsiteX22" fmla="*/ 1619250 w 5159216"/>
              <a:gd name="connsiteY22" fmla="*/ 78145 h 237172"/>
              <a:gd name="connsiteX23" fmla="*/ 1498282 w 5159216"/>
              <a:gd name="connsiteY23" fmla="*/ 79533 h 237172"/>
              <a:gd name="connsiteX24" fmla="*/ 1493996 w 5159216"/>
              <a:gd name="connsiteY24" fmla="*/ 69056 h 237172"/>
              <a:gd name="connsiteX25" fmla="*/ 1387793 w 5159216"/>
              <a:gd name="connsiteY25" fmla="*/ 69532 h 237172"/>
              <a:gd name="connsiteX26" fmla="*/ 1375410 w 5159216"/>
              <a:gd name="connsiteY26" fmla="*/ 52387 h 237172"/>
              <a:gd name="connsiteX27" fmla="*/ 1209199 w 5159216"/>
              <a:gd name="connsiteY27" fmla="*/ 51911 h 237172"/>
              <a:gd name="connsiteX28" fmla="*/ 1198721 w 5159216"/>
              <a:gd name="connsiteY28" fmla="*/ 40957 h 237172"/>
              <a:gd name="connsiteX29" fmla="*/ 1030605 w 5159216"/>
              <a:gd name="connsiteY29" fmla="*/ 40481 h 237172"/>
              <a:gd name="connsiteX30" fmla="*/ 1013936 w 5159216"/>
              <a:gd name="connsiteY30" fmla="*/ 28098 h 237172"/>
              <a:gd name="connsiteX31" fmla="*/ 842009 w 5159216"/>
              <a:gd name="connsiteY31" fmla="*/ 30956 h 237172"/>
              <a:gd name="connsiteX32" fmla="*/ 800576 w 5159216"/>
              <a:gd name="connsiteY32" fmla="*/ 16192 h 237172"/>
              <a:gd name="connsiteX33" fmla="*/ 602456 w 5159216"/>
              <a:gd name="connsiteY33" fmla="*/ 20995 h 237172"/>
              <a:gd name="connsiteX34" fmla="*/ 0 w 5159216"/>
              <a:gd name="connsiteY34" fmla="*/ 0 h 237172"/>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0 w 5166360"/>
              <a:gd name="connsiteY34"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378619 w 5166360"/>
              <a:gd name="connsiteY34" fmla="*/ 1946 h 222885"/>
              <a:gd name="connsiteX35" fmla="*/ 0 w 5166360"/>
              <a:gd name="connsiteY35"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400050 w 5166360"/>
              <a:gd name="connsiteY34" fmla="*/ 1946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1905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4286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 name="connsiteX0" fmla="*/ 5166360 w 5166360"/>
              <a:gd name="connsiteY0" fmla="*/ 222885 h 222885"/>
              <a:gd name="connsiteX1" fmla="*/ 5109210 w 5166360"/>
              <a:gd name="connsiteY1" fmla="*/ 200025 h 222885"/>
              <a:gd name="connsiteX2" fmla="*/ 4431030 w 5166360"/>
              <a:gd name="connsiteY2" fmla="*/ 200025 h 222885"/>
              <a:gd name="connsiteX3" fmla="*/ 4431030 w 5166360"/>
              <a:gd name="connsiteY3" fmla="*/ 200025 h 222885"/>
              <a:gd name="connsiteX4" fmla="*/ 4033751 w 5166360"/>
              <a:gd name="connsiteY4" fmla="*/ 183746 h 222885"/>
              <a:gd name="connsiteX5" fmla="*/ 4034444 w 5166360"/>
              <a:gd name="connsiteY5" fmla="*/ 177511 h 222885"/>
              <a:gd name="connsiteX6" fmla="*/ 3646170 w 5166360"/>
              <a:gd name="connsiteY6" fmla="*/ 168506 h 222885"/>
              <a:gd name="connsiteX7" fmla="*/ 3642013 w 5166360"/>
              <a:gd name="connsiteY7" fmla="*/ 156729 h 222885"/>
              <a:gd name="connsiteX8" fmla="*/ 3408910 w 5166360"/>
              <a:gd name="connsiteY8" fmla="*/ 157768 h 222885"/>
              <a:gd name="connsiteX9" fmla="*/ 3379470 w 5166360"/>
              <a:gd name="connsiteY9" fmla="*/ 146685 h 222885"/>
              <a:gd name="connsiteX10" fmla="*/ 3177540 w 5166360"/>
              <a:gd name="connsiteY10" fmla="*/ 145646 h 222885"/>
              <a:gd name="connsiteX11" fmla="*/ 3138358 w 5166360"/>
              <a:gd name="connsiteY11" fmla="*/ 145170 h 222885"/>
              <a:gd name="connsiteX12" fmla="*/ 2750820 w 5166360"/>
              <a:gd name="connsiteY12" fmla="*/ 142875 h 222885"/>
              <a:gd name="connsiteX13" fmla="*/ 2750820 w 5166360"/>
              <a:gd name="connsiteY13" fmla="*/ 142875 h 222885"/>
              <a:gd name="connsiteX14" fmla="*/ 2750820 w 5166360"/>
              <a:gd name="connsiteY14" fmla="*/ 142875 h 222885"/>
              <a:gd name="connsiteX15" fmla="*/ 2750820 w 5166360"/>
              <a:gd name="connsiteY15" fmla="*/ 123825 h 222885"/>
              <a:gd name="connsiteX16" fmla="*/ 2503516 w 5166360"/>
              <a:gd name="connsiteY16" fmla="*/ 114820 h 222885"/>
              <a:gd name="connsiteX17" fmla="*/ 2202180 w 5166360"/>
              <a:gd name="connsiteY17" fmla="*/ 100965 h 222885"/>
              <a:gd name="connsiteX18" fmla="*/ 2118360 w 5166360"/>
              <a:gd name="connsiteY18" fmla="*/ 96678 h 222885"/>
              <a:gd name="connsiteX19" fmla="*/ 1882140 w 5166360"/>
              <a:gd name="connsiteY19" fmla="*/ 93345 h 222885"/>
              <a:gd name="connsiteX20" fmla="*/ 1863090 w 5166360"/>
              <a:gd name="connsiteY20" fmla="*/ 81915 h 222885"/>
              <a:gd name="connsiteX21" fmla="*/ 1676401 w 5166360"/>
              <a:gd name="connsiteY21" fmla="*/ 82909 h 222885"/>
              <a:gd name="connsiteX22" fmla="*/ 1626394 w 5166360"/>
              <a:gd name="connsiteY22" fmla="*/ 63858 h 222885"/>
              <a:gd name="connsiteX23" fmla="*/ 1505426 w 5166360"/>
              <a:gd name="connsiteY23" fmla="*/ 65246 h 222885"/>
              <a:gd name="connsiteX24" fmla="*/ 1501140 w 5166360"/>
              <a:gd name="connsiteY24" fmla="*/ 54769 h 222885"/>
              <a:gd name="connsiteX25" fmla="*/ 1394937 w 5166360"/>
              <a:gd name="connsiteY25" fmla="*/ 55245 h 222885"/>
              <a:gd name="connsiteX26" fmla="*/ 1382554 w 5166360"/>
              <a:gd name="connsiteY26" fmla="*/ 38100 h 222885"/>
              <a:gd name="connsiteX27" fmla="*/ 1216343 w 5166360"/>
              <a:gd name="connsiteY27" fmla="*/ 37624 h 222885"/>
              <a:gd name="connsiteX28" fmla="*/ 1205865 w 5166360"/>
              <a:gd name="connsiteY28" fmla="*/ 26670 h 222885"/>
              <a:gd name="connsiteX29" fmla="*/ 1037749 w 5166360"/>
              <a:gd name="connsiteY29" fmla="*/ 26194 h 222885"/>
              <a:gd name="connsiteX30" fmla="*/ 1021080 w 5166360"/>
              <a:gd name="connsiteY30" fmla="*/ 13811 h 222885"/>
              <a:gd name="connsiteX31" fmla="*/ 849153 w 5166360"/>
              <a:gd name="connsiteY31" fmla="*/ 16669 h 222885"/>
              <a:gd name="connsiteX32" fmla="*/ 807720 w 5166360"/>
              <a:gd name="connsiteY32" fmla="*/ 6667 h 222885"/>
              <a:gd name="connsiteX33" fmla="*/ 609600 w 5166360"/>
              <a:gd name="connsiteY33" fmla="*/ 6708 h 222885"/>
              <a:gd name="connsiteX34" fmla="*/ 400050 w 5166360"/>
              <a:gd name="connsiteY34" fmla="*/ 4327 h 222885"/>
              <a:gd name="connsiteX35" fmla="*/ 378619 w 5166360"/>
              <a:gd name="connsiteY35" fmla="*/ 1946 h 222885"/>
              <a:gd name="connsiteX36" fmla="*/ 0 w 5166360"/>
              <a:gd name="connsiteY36" fmla="*/ 0 h 222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66360" h="222885">
                <a:moveTo>
                  <a:pt x="5166360" y="222885"/>
                </a:moveTo>
                <a:lnTo>
                  <a:pt x="5109210" y="200025"/>
                </a:lnTo>
                <a:lnTo>
                  <a:pt x="4431030" y="200025"/>
                </a:lnTo>
                <a:lnTo>
                  <a:pt x="4431030" y="200025"/>
                </a:lnTo>
                <a:lnTo>
                  <a:pt x="4033751" y="183746"/>
                </a:lnTo>
                <a:lnTo>
                  <a:pt x="4034444" y="177511"/>
                </a:lnTo>
                <a:lnTo>
                  <a:pt x="3646170" y="168506"/>
                </a:lnTo>
                <a:lnTo>
                  <a:pt x="3642013" y="156729"/>
                </a:lnTo>
                <a:lnTo>
                  <a:pt x="3408910" y="157768"/>
                </a:lnTo>
                <a:lnTo>
                  <a:pt x="3379470" y="146685"/>
                </a:lnTo>
                <a:lnTo>
                  <a:pt x="3177540" y="145646"/>
                </a:lnTo>
                <a:lnTo>
                  <a:pt x="3138358" y="145170"/>
                </a:lnTo>
                <a:lnTo>
                  <a:pt x="2750820" y="142875"/>
                </a:lnTo>
                <a:lnTo>
                  <a:pt x="2750820" y="142875"/>
                </a:lnTo>
                <a:lnTo>
                  <a:pt x="2750820" y="142875"/>
                </a:lnTo>
                <a:lnTo>
                  <a:pt x="2750820" y="123825"/>
                </a:lnTo>
                <a:lnTo>
                  <a:pt x="2503516" y="114820"/>
                </a:lnTo>
                <a:lnTo>
                  <a:pt x="2202180" y="100965"/>
                </a:lnTo>
                <a:lnTo>
                  <a:pt x="2118360" y="96678"/>
                </a:lnTo>
                <a:lnTo>
                  <a:pt x="1882140" y="93345"/>
                </a:lnTo>
                <a:lnTo>
                  <a:pt x="1863090" y="81915"/>
                </a:lnTo>
                <a:lnTo>
                  <a:pt x="1676401" y="82909"/>
                </a:lnTo>
                <a:lnTo>
                  <a:pt x="1626394" y="63858"/>
                </a:lnTo>
                <a:lnTo>
                  <a:pt x="1505426" y="65246"/>
                </a:lnTo>
                <a:lnTo>
                  <a:pt x="1501140" y="54769"/>
                </a:lnTo>
                <a:lnTo>
                  <a:pt x="1394937" y="55245"/>
                </a:lnTo>
                <a:lnTo>
                  <a:pt x="1382554" y="38100"/>
                </a:lnTo>
                <a:lnTo>
                  <a:pt x="1216343" y="37624"/>
                </a:lnTo>
                <a:lnTo>
                  <a:pt x="1205865" y="26670"/>
                </a:lnTo>
                <a:lnTo>
                  <a:pt x="1037749" y="26194"/>
                </a:lnTo>
                <a:lnTo>
                  <a:pt x="1021080" y="13811"/>
                </a:lnTo>
                <a:lnTo>
                  <a:pt x="849153" y="16669"/>
                </a:lnTo>
                <a:lnTo>
                  <a:pt x="807720" y="6667"/>
                </a:lnTo>
                <a:lnTo>
                  <a:pt x="609600" y="6708"/>
                </a:lnTo>
                <a:lnTo>
                  <a:pt x="400050" y="4327"/>
                </a:lnTo>
                <a:lnTo>
                  <a:pt x="378619" y="1946"/>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 name="Freeform: Shape 3">
            <a:extLst>
              <a:ext uri="{FF2B5EF4-FFF2-40B4-BE49-F238E27FC236}">
                <a16:creationId xmlns:a16="http://schemas.microsoft.com/office/drawing/2014/main" id="{DE718E8F-8D35-415E-ADFC-6C3A54B9E844}"/>
              </a:ext>
            </a:extLst>
          </p:cNvPr>
          <p:cNvSpPr/>
          <p:nvPr/>
        </p:nvSpPr>
        <p:spPr bwMode="auto">
          <a:xfrm>
            <a:off x="6652259" y="2373629"/>
            <a:ext cx="5207317" cy="298609"/>
          </a:xfrm>
          <a:custGeom>
            <a:avLst/>
            <a:gdLst>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922270 w 5212080"/>
              <a:gd name="connsiteY27" fmla="*/ 167640 h 320040"/>
              <a:gd name="connsiteX28" fmla="*/ 2739390 w 5212080"/>
              <a:gd name="connsiteY28" fmla="*/ 167640 h 320040"/>
              <a:gd name="connsiteX29" fmla="*/ 2739390 w 5212080"/>
              <a:gd name="connsiteY29" fmla="*/ 167640 h 320040"/>
              <a:gd name="connsiteX30" fmla="*/ 2609850 w 5212080"/>
              <a:gd name="connsiteY30" fmla="*/ 167640 h 320040"/>
              <a:gd name="connsiteX31" fmla="*/ 2609850 w 5212080"/>
              <a:gd name="connsiteY31" fmla="*/ 137160 h 320040"/>
              <a:gd name="connsiteX32" fmla="*/ 2228850 w 5212080"/>
              <a:gd name="connsiteY32" fmla="*/ 137160 h 320040"/>
              <a:gd name="connsiteX33" fmla="*/ 2228850 w 5212080"/>
              <a:gd name="connsiteY33" fmla="*/ 114300 h 320040"/>
              <a:gd name="connsiteX34" fmla="*/ 1859280 w 5212080"/>
              <a:gd name="connsiteY34" fmla="*/ 114300 h 320040"/>
              <a:gd name="connsiteX35" fmla="*/ 1859280 w 5212080"/>
              <a:gd name="connsiteY35" fmla="*/ 95250 h 320040"/>
              <a:gd name="connsiteX36" fmla="*/ 1653540 w 5212080"/>
              <a:gd name="connsiteY36" fmla="*/ 95250 h 320040"/>
              <a:gd name="connsiteX37" fmla="*/ 1653540 w 5212080"/>
              <a:gd name="connsiteY37" fmla="*/ 68580 h 320040"/>
              <a:gd name="connsiteX38" fmla="*/ 1394460 w 5212080"/>
              <a:gd name="connsiteY38" fmla="*/ 68580 h 320040"/>
              <a:gd name="connsiteX39" fmla="*/ 1394460 w 5212080"/>
              <a:gd name="connsiteY39" fmla="*/ 45720 h 320040"/>
              <a:gd name="connsiteX40" fmla="*/ 1242060 w 5212080"/>
              <a:gd name="connsiteY40" fmla="*/ 45720 h 320040"/>
              <a:gd name="connsiteX41" fmla="*/ 1215390 w 5212080"/>
              <a:gd name="connsiteY41" fmla="*/ 45720 h 320040"/>
              <a:gd name="connsiteX42" fmla="*/ 1184910 w 5212080"/>
              <a:gd name="connsiteY42" fmla="*/ 34290 h 320040"/>
              <a:gd name="connsiteX43" fmla="*/ 811530 w 5212080"/>
              <a:gd name="connsiteY43" fmla="*/ 34290 h 320040"/>
              <a:gd name="connsiteX44" fmla="*/ 800100 w 5212080"/>
              <a:gd name="connsiteY44" fmla="*/ 22860 h 320040"/>
              <a:gd name="connsiteX45" fmla="*/ 190500 w 5212080"/>
              <a:gd name="connsiteY45" fmla="*/ 22860 h 320040"/>
              <a:gd name="connsiteX46" fmla="*/ 190500 w 5212080"/>
              <a:gd name="connsiteY46" fmla="*/ 0 h 320040"/>
              <a:gd name="connsiteX47" fmla="*/ 0 w 5212080"/>
              <a:gd name="connsiteY47"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922270 w 5212080"/>
              <a:gd name="connsiteY27" fmla="*/ 167640 h 320040"/>
              <a:gd name="connsiteX28" fmla="*/ 2739390 w 5212080"/>
              <a:gd name="connsiteY28" fmla="*/ 167640 h 320040"/>
              <a:gd name="connsiteX29" fmla="*/ 2739390 w 5212080"/>
              <a:gd name="connsiteY29" fmla="*/ 167640 h 320040"/>
              <a:gd name="connsiteX30" fmla="*/ 2609850 w 5212080"/>
              <a:gd name="connsiteY30" fmla="*/ 167640 h 320040"/>
              <a:gd name="connsiteX31" fmla="*/ 2609850 w 5212080"/>
              <a:gd name="connsiteY31" fmla="*/ 137160 h 320040"/>
              <a:gd name="connsiteX32" fmla="*/ 2228850 w 5212080"/>
              <a:gd name="connsiteY32" fmla="*/ 137160 h 320040"/>
              <a:gd name="connsiteX33" fmla="*/ 2228850 w 5212080"/>
              <a:gd name="connsiteY33" fmla="*/ 114300 h 320040"/>
              <a:gd name="connsiteX34" fmla="*/ 1859280 w 5212080"/>
              <a:gd name="connsiteY34" fmla="*/ 114300 h 320040"/>
              <a:gd name="connsiteX35" fmla="*/ 1859280 w 5212080"/>
              <a:gd name="connsiteY35" fmla="*/ 95250 h 320040"/>
              <a:gd name="connsiteX36" fmla="*/ 1653540 w 5212080"/>
              <a:gd name="connsiteY36" fmla="*/ 95250 h 320040"/>
              <a:gd name="connsiteX37" fmla="*/ 1653540 w 5212080"/>
              <a:gd name="connsiteY37" fmla="*/ 68580 h 320040"/>
              <a:gd name="connsiteX38" fmla="*/ 1394460 w 5212080"/>
              <a:gd name="connsiteY38" fmla="*/ 68580 h 320040"/>
              <a:gd name="connsiteX39" fmla="*/ 1394460 w 5212080"/>
              <a:gd name="connsiteY39" fmla="*/ 45720 h 320040"/>
              <a:gd name="connsiteX40" fmla="*/ 1242060 w 5212080"/>
              <a:gd name="connsiteY40" fmla="*/ 45720 h 320040"/>
              <a:gd name="connsiteX41" fmla="*/ 1215390 w 5212080"/>
              <a:gd name="connsiteY41" fmla="*/ 45720 h 320040"/>
              <a:gd name="connsiteX42" fmla="*/ 1184910 w 5212080"/>
              <a:gd name="connsiteY42" fmla="*/ 34290 h 320040"/>
              <a:gd name="connsiteX43" fmla="*/ 811530 w 5212080"/>
              <a:gd name="connsiteY43" fmla="*/ 34290 h 320040"/>
              <a:gd name="connsiteX44" fmla="*/ 800100 w 5212080"/>
              <a:gd name="connsiteY44" fmla="*/ 22860 h 320040"/>
              <a:gd name="connsiteX45" fmla="*/ 190500 w 5212080"/>
              <a:gd name="connsiteY45" fmla="*/ 22860 h 320040"/>
              <a:gd name="connsiteX46" fmla="*/ 190500 w 5212080"/>
              <a:gd name="connsiteY46" fmla="*/ 0 h 320040"/>
              <a:gd name="connsiteX47" fmla="*/ 0 w 5212080"/>
              <a:gd name="connsiteY47"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922270 w 5212080"/>
              <a:gd name="connsiteY26" fmla="*/ 179070 h 320040"/>
              <a:gd name="connsiteX27" fmla="*/ 2739390 w 5212080"/>
              <a:gd name="connsiteY27" fmla="*/ 167640 h 320040"/>
              <a:gd name="connsiteX28" fmla="*/ 2739390 w 5212080"/>
              <a:gd name="connsiteY28" fmla="*/ 167640 h 320040"/>
              <a:gd name="connsiteX29" fmla="*/ 2609850 w 5212080"/>
              <a:gd name="connsiteY29" fmla="*/ 167640 h 320040"/>
              <a:gd name="connsiteX30" fmla="*/ 2609850 w 5212080"/>
              <a:gd name="connsiteY30" fmla="*/ 137160 h 320040"/>
              <a:gd name="connsiteX31" fmla="*/ 2228850 w 5212080"/>
              <a:gd name="connsiteY31" fmla="*/ 137160 h 320040"/>
              <a:gd name="connsiteX32" fmla="*/ 2228850 w 5212080"/>
              <a:gd name="connsiteY32" fmla="*/ 114300 h 320040"/>
              <a:gd name="connsiteX33" fmla="*/ 1859280 w 5212080"/>
              <a:gd name="connsiteY33" fmla="*/ 114300 h 320040"/>
              <a:gd name="connsiteX34" fmla="*/ 1859280 w 5212080"/>
              <a:gd name="connsiteY34" fmla="*/ 95250 h 320040"/>
              <a:gd name="connsiteX35" fmla="*/ 1653540 w 5212080"/>
              <a:gd name="connsiteY35" fmla="*/ 95250 h 320040"/>
              <a:gd name="connsiteX36" fmla="*/ 1653540 w 5212080"/>
              <a:gd name="connsiteY36" fmla="*/ 68580 h 320040"/>
              <a:gd name="connsiteX37" fmla="*/ 1394460 w 5212080"/>
              <a:gd name="connsiteY37" fmla="*/ 68580 h 320040"/>
              <a:gd name="connsiteX38" fmla="*/ 1394460 w 5212080"/>
              <a:gd name="connsiteY38" fmla="*/ 45720 h 320040"/>
              <a:gd name="connsiteX39" fmla="*/ 1242060 w 5212080"/>
              <a:gd name="connsiteY39" fmla="*/ 45720 h 320040"/>
              <a:gd name="connsiteX40" fmla="*/ 1215390 w 5212080"/>
              <a:gd name="connsiteY40" fmla="*/ 45720 h 320040"/>
              <a:gd name="connsiteX41" fmla="*/ 1184910 w 5212080"/>
              <a:gd name="connsiteY41" fmla="*/ 34290 h 320040"/>
              <a:gd name="connsiteX42" fmla="*/ 811530 w 5212080"/>
              <a:gd name="connsiteY42" fmla="*/ 34290 h 320040"/>
              <a:gd name="connsiteX43" fmla="*/ 800100 w 5212080"/>
              <a:gd name="connsiteY43" fmla="*/ 22860 h 320040"/>
              <a:gd name="connsiteX44" fmla="*/ 190500 w 5212080"/>
              <a:gd name="connsiteY44" fmla="*/ 22860 h 320040"/>
              <a:gd name="connsiteX45" fmla="*/ 190500 w 5212080"/>
              <a:gd name="connsiteY45" fmla="*/ 0 h 320040"/>
              <a:gd name="connsiteX46" fmla="*/ 0 w 5212080"/>
              <a:gd name="connsiteY46"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1810 w 5212080"/>
              <a:gd name="connsiteY25" fmla="*/ 179070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1810 w 5212080"/>
              <a:gd name="connsiteY24" fmla="*/ 198120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39883 w 5212080"/>
              <a:gd name="connsiteY24" fmla="*/ 190168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39883 w 5212080"/>
              <a:gd name="connsiteY24" fmla="*/ 190168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94143 h 320040"/>
              <a:gd name="connsiteX25" fmla="*/ 3055786 w 5212080"/>
              <a:gd name="connsiteY25" fmla="*/ 171118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94143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0870 w 5212080"/>
              <a:gd name="connsiteY23" fmla="*/ 198120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37160 h 320040"/>
              <a:gd name="connsiteX31" fmla="*/ 2228850 w 5212080"/>
              <a:gd name="connsiteY31" fmla="*/ 114300 h 320040"/>
              <a:gd name="connsiteX32" fmla="*/ 1859280 w 5212080"/>
              <a:gd name="connsiteY32" fmla="*/ 114300 h 320040"/>
              <a:gd name="connsiteX33" fmla="*/ 1859280 w 5212080"/>
              <a:gd name="connsiteY33" fmla="*/ 95250 h 320040"/>
              <a:gd name="connsiteX34" fmla="*/ 1653540 w 5212080"/>
              <a:gd name="connsiteY34" fmla="*/ 95250 h 320040"/>
              <a:gd name="connsiteX35" fmla="*/ 1653540 w 5212080"/>
              <a:gd name="connsiteY35" fmla="*/ 68580 h 320040"/>
              <a:gd name="connsiteX36" fmla="*/ 1394460 w 5212080"/>
              <a:gd name="connsiteY36" fmla="*/ 68580 h 320040"/>
              <a:gd name="connsiteX37" fmla="*/ 1394460 w 5212080"/>
              <a:gd name="connsiteY37" fmla="*/ 45720 h 320040"/>
              <a:gd name="connsiteX38" fmla="*/ 1242060 w 5212080"/>
              <a:gd name="connsiteY38" fmla="*/ 45720 h 320040"/>
              <a:gd name="connsiteX39" fmla="*/ 1215390 w 5212080"/>
              <a:gd name="connsiteY39" fmla="*/ 45720 h 320040"/>
              <a:gd name="connsiteX40" fmla="*/ 1184910 w 5212080"/>
              <a:gd name="connsiteY40" fmla="*/ 34290 h 320040"/>
              <a:gd name="connsiteX41" fmla="*/ 811530 w 5212080"/>
              <a:gd name="connsiteY41" fmla="*/ 34290 h 320040"/>
              <a:gd name="connsiteX42" fmla="*/ 800100 w 5212080"/>
              <a:gd name="connsiteY42" fmla="*/ 22860 h 320040"/>
              <a:gd name="connsiteX43" fmla="*/ 190500 w 5212080"/>
              <a:gd name="connsiteY43" fmla="*/ 22860 h 320040"/>
              <a:gd name="connsiteX44" fmla="*/ 190500 w 5212080"/>
              <a:gd name="connsiteY44" fmla="*/ 0 h 320040"/>
              <a:gd name="connsiteX45" fmla="*/ 0 w 5212080"/>
              <a:gd name="connsiteY45"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67640 h 320040"/>
              <a:gd name="connsiteX29" fmla="*/ 2609850 w 5212080"/>
              <a:gd name="connsiteY29" fmla="*/ 137160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09850 w 5212080"/>
              <a:gd name="connsiteY28" fmla="*/ 137160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12232 w 5212080"/>
              <a:gd name="connsiteY28" fmla="*/ 130016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67640 h 320040"/>
              <a:gd name="connsiteX28" fmla="*/ 2614613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29540 h 320040"/>
              <a:gd name="connsiteX28" fmla="*/ 2614613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739390 w 5212080"/>
              <a:gd name="connsiteY27" fmla="*/ 129540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67640 h 320040"/>
              <a:gd name="connsiteX27" fmla="*/ 2620328 w 5212080"/>
              <a:gd name="connsiteY27" fmla="*/ 143827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20328 w 5212080"/>
              <a:gd name="connsiteY27" fmla="*/ 143827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08422 w 5212080"/>
              <a:gd name="connsiteY27" fmla="*/ 139064 h 320040"/>
              <a:gd name="connsiteX28" fmla="*/ 2600326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48590 h 320040"/>
              <a:gd name="connsiteX27" fmla="*/ 2608422 w 5212080"/>
              <a:gd name="connsiteY27" fmla="*/ 139064 h 320040"/>
              <a:gd name="connsiteX28" fmla="*/ 2609851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39065 h 320040"/>
              <a:gd name="connsiteX27" fmla="*/ 2608422 w 5212080"/>
              <a:gd name="connsiteY27" fmla="*/ 139064 h 320040"/>
              <a:gd name="connsiteX28" fmla="*/ 2609851 w 5212080"/>
              <a:gd name="connsiteY28" fmla="*/ 122872 h 320040"/>
              <a:gd name="connsiteX29" fmla="*/ 2228850 w 5212080"/>
              <a:gd name="connsiteY29" fmla="*/ 114300 h 320040"/>
              <a:gd name="connsiteX30" fmla="*/ 1859280 w 5212080"/>
              <a:gd name="connsiteY30" fmla="*/ 114300 h 320040"/>
              <a:gd name="connsiteX31" fmla="*/ 1859280 w 5212080"/>
              <a:gd name="connsiteY31" fmla="*/ 95250 h 320040"/>
              <a:gd name="connsiteX32" fmla="*/ 1653540 w 5212080"/>
              <a:gd name="connsiteY32" fmla="*/ 95250 h 320040"/>
              <a:gd name="connsiteX33" fmla="*/ 1653540 w 5212080"/>
              <a:gd name="connsiteY33" fmla="*/ 68580 h 320040"/>
              <a:gd name="connsiteX34" fmla="*/ 1394460 w 5212080"/>
              <a:gd name="connsiteY34" fmla="*/ 68580 h 320040"/>
              <a:gd name="connsiteX35" fmla="*/ 1394460 w 5212080"/>
              <a:gd name="connsiteY35" fmla="*/ 45720 h 320040"/>
              <a:gd name="connsiteX36" fmla="*/ 1242060 w 5212080"/>
              <a:gd name="connsiteY36" fmla="*/ 45720 h 320040"/>
              <a:gd name="connsiteX37" fmla="*/ 1215390 w 5212080"/>
              <a:gd name="connsiteY37" fmla="*/ 45720 h 320040"/>
              <a:gd name="connsiteX38" fmla="*/ 1184910 w 5212080"/>
              <a:gd name="connsiteY38" fmla="*/ 34290 h 320040"/>
              <a:gd name="connsiteX39" fmla="*/ 811530 w 5212080"/>
              <a:gd name="connsiteY39" fmla="*/ 34290 h 320040"/>
              <a:gd name="connsiteX40" fmla="*/ 800100 w 5212080"/>
              <a:gd name="connsiteY40" fmla="*/ 22860 h 320040"/>
              <a:gd name="connsiteX41" fmla="*/ 190500 w 5212080"/>
              <a:gd name="connsiteY41" fmla="*/ 22860 h 320040"/>
              <a:gd name="connsiteX42" fmla="*/ 190500 w 5212080"/>
              <a:gd name="connsiteY42" fmla="*/ 0 h 320040"/>
              <a:gd name="connsiteX43" fmla="*/ 0 w 5212080"/>
              <a:gd name="connsiteY43"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87015 w 5212080"/>
              <a:gd name="connsiteY26" fmla="*/ 145733 h 320040"/>
              <a:gd name="connsiteX27" fmla="*/ 2739390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44152 w 5212080"/>
              <a:gd name="connsiteY26" fmla="*/ 155258 h 320040"/>
              <a:gd name="connsiteX27" fmla="*/ 2739390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44152 w 5212080"/>
              <a:gd name="connsiteY26" fmla="*/ 155258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5786 w 5212080"/>
              <a:gd name="connsiteY25" fmla="*/ 167142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1 w 5212080"/>
              <a:gd name="connsiteY24" fmla="*/ 186192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4999 w 5212080"/>
              <a:gd name="connsiteY24" fmla="*/ 183810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82217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0870 w 5212080"/>
              <a:gd name="connsiteY22" fmla="*/ 205740 h 320040"/>
              <a:gd name="connsiteX23" fmla="*/ 3154845 w 5212080"/>
              <a:gd name="connsiteY23" fmla="*/ 175074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96215 h 320040"/>
              <a:gd name="connsiteX23" fmla="*/ 3154845 w 5212080"/>
              <a:gd name="connsiteY23" fmla="*/ 175074 h 320040"/>
              <a:gd name="connsiteX24" fmla="*/ 3059762 w 5212080"/>
              <a:gd name="connsiteY24" fmla="*/ 179048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96215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23260 w 5212080"/>
              <a:gd name="connsiteY21" fmla="*/ 20574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4690 w 5212080"/>
              <a:gd name="connsiteY20" fmla="*/ 217170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03270 w 5212080"/>
              <a:gd name="connsiteY19" fmla="*/ 217170 h 320040"/>
              <a:gd name="connsiteX20" fmla="*/ 3237071 w 5212080"/>
              <a:gd name="connsiteY20" fmla="*/ 202883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202883 h 320040"/>
              <a:gd name="connsiteX21" fmla="*/ 3237547 w 5212080"/>
              <a:gd name="connsiteY21" fmla="*/ 186690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202883 h 320040"/>
              <a:gd name="connsiteX21" fmla="*/ 3242310 w 5212080"/>
              <a:gd name="connsiteY21" fmla="*/ 179546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42310 w 5212080"/>
              <a:gd name="connsiteY21" fmla="*/ 179546 h 320040"/>
              <a:gd name="connsiteX22" fmla="*/ 3158014 w 5212080"/>
              <a:gd name="connsiteY22" fmla="*/ 186690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42310 w 5212080"/>
              <a:gd name="connsiteY21" fmla="*/ 179546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4700 w 5212080"/>
              <a:gd name="connsiteY18" fmla="*/ 228600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497580 w 5212080"/>
              <a:gd name="connsiteY17" fmla="*/ 228600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20440 w 5212080"/>
              <a:gd name="connsiteY16" fmla="*/ 228600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49980 w 5212080"/>
              <a:gd name="connsiteY15" fmla="*/ 228600 h 320040"/>
              <a:gd name="connsiteX16" fmla="*/ 3508534 w 5212080"/>
              <a:gd name="connsiteY16" fmla="*/ 221457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21457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9463 w 5212080"/>
              <a:gd name="connsiteY18" fmla="*/ 200025 h 320040"/>
              <a:gd name="connsiteX19" fmla="*/ 3319939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9463 w 5212080"/>
              <a:gd name="connsiteY18" fmla="*/ 200025 h 320040"/>
              <a:gd name="connsiteX19" fmla="*/ 3315177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37071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39452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88595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0976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8534 w 5212080"/>
              <a:gd name="connsiteY16" fmla="*/ 219075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16694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70960 w 5212080"/>
              <a:gd name="connsiteY14" fmla="*/ 228600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55270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55270 h 320040"/>
              <a:gd name="connsiteX13" fmla="*/ 3870960 w 5212080"/>
              <a:gd name="connsiteY13" fmla="*/ 240983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29076 h 320040"/>
              <a:gd name="connsiteX13" fmla="*/ 3870960 w 5212080"/>
              <a:gd name="connsiteY13" fmla="*/ 240983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6289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6740 w 5212080"/>
              <a:gd name="connsiteY10" fmla="*/ 26289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6740 w 5212080"/>
              <a:gd name="connsiteY9" fmla="*/ 281940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69130 w 5212080"/>
              <a:gd name="connsiteY8" fmla="*/ 281940 h 320040"/>
              <a:gd name="connsiteX9" fmla="*/ 4391978 w 5212080"/>
              <a:gd name="connsiteY9" fmla="*/ 267653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73892 w 5212080"/>
              <a:gd name="connsiteY8" fmla="*/ 265271 h 320040"/>
              <a:gd name="connsiteX9" fmla="*/ 4391978 w 5212080"/>
              <a:gd name="connsiteY9" fmla="*/ 267653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69130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3892 w 5212080"/>
              <a:gd name="connsiteY8" fmla="*/ 265271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81940 h 320040"/>
              <a:gd name="connsiteX8" fmla="*/ 4476273 w 5212080"/>
              <a:gd name="connsiteY8" fmla="*/ 258127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70034 h 320040"/>
              <a:gd name="connsiteX8" fmla="*/ 4476273 w 5212080"/>
              <a:gd name="connsiteY8" fmla="*/ 258127 h 320040"/>
              <a:gd name="connsiteX9" fmla="*/ 4403884 w 5212080"/>
              <a:gd name="connsiteY9" fmla="*/ 265272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1070 w 5212080"/>
              <a:gd name="connsiteY6" fmla="*/ 281940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62500 w 5212080"/>
              <a:gd name="connsiteY5" fmla="*/ 293370 h 320040"/>
              <a:gd name="connsiteX6" fmla="*/ 4755833 w 5212080"/>
              <a:gd name="connsiteY6" fmla="*/ 270034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70034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70034 h 320040"/>
              <a:gd name="connsiteX8" fmla="*/ 4476273 w 5212080"/>
              <a:gd name="connsiteY8" fmla="*/ 258127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70034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2040 w 5212080"/>
              <a:gd name="connsiteY4" fmla="*/ 293370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2040 w 5212080"/>
              <a:gd name="connsiteY3" fmla="*/ 304800 h 320040"/>
              <a:gd name="connsiteX4" fmla="*/ 4896803 w 5212080"/>
              <a:gd name="connsiteY4" fmla="*/ 276701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9184 w 5212080"/>
              <a:gd name="connsiteY3" fmla="*/ 297656 h 320040"/>
              <a:gd name="connsiteX4" fmla="*/ 4896803 w 5212080"/>
              <a:gd name="connsiteY4" fmla="*/ 276701 h 320040"/>
              <a:gd name="connsiteX5" fmla="*/ 4757738 w 5212080"/>
              <a:gd name="connsiteY5" fmla="*/ 281464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304800 h 320040"/>
              <a:gd name="connsiteX3" fmla="*/ 4899184 w 5212080"/>
              <a:gd name="connsiteY3" fmla="*/ 297656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9184 w 5212080"/>
              <a:gd name="connsiteY3" fmla="*/ 297656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6803 w 5212080"/>
              <a:gd name="connsiteY3" fmla="*/ 290512 h 320040"/>
              <a:gd name="connsiteX4" fmla="*/ 4896803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896803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5400 w 5212080"/>
              <a:gd name="connsiteY2" fmla="*/ 285750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05400 w 5212080"/>
              <a:gd name="connsiteY1" fmla="*/ 320040 h 320040"/>
              <a:gd name="connsiteX2" fmla="*/ 5107782 w 5212080"/>
              <a:gd name="connsiteY2" fmla="*/ 288132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12080 w 5212080"/>
              <a:gd name="connsiteY0" fmla="*/ 320040 h 320040"/>
              <a:gd name="connsiteX1" fmla="*/ 5110163 w 5212080"/>
              <a:gd name="connsiteY1" fmla="*/ 303371 h 320040"/>
              <a:gd name="connsiteX2" fmla="*/ 5107782 w 5212080"/>
              <a:gd name="connsiteY2" fmla="*/ 288132 h 320040"/>
              <a:gd name="connsiteX3" fmla="*/ 4903947 w 5212080"/>
              <a:gd name="connsiteY3" fmla="*/ 290512 h 320040"/>
              <a:gd name="connsiteX4" fmla="*/ 4899185 w 5212080"/>
              <a:gd name="connsiteY4" fmla="*/ 276701 h 320040"/>
              <a:gd name="connsiteX5" fmla="*/ 4757738 w 5212080"/>
              <a:gd name="connsiteY5" fmla="*/ 276702 h 320040"/>
              <a:gd name="connsiteX6" fmla="*/ 4755833 w 5212080"/>
              <a:gd name="connsiteY6" fmla="*/ 265272 h 320040"/>
              <a:gd name="connsiteX7" fmla="*/ 4483417 w 5212080"/>
              <a:gd name="connsiteY7" fmla="*/ 262890 h 320040"/>
              <a:gd name="connsiteX8" fmla="*/ 4481035 w 5212080"/>
              <a:gd name="connsiteY8" fmla="*/ 253364 h 320040"/>
              <a:gd name="connsiteX9" fmla="*/ 4406265 w 5212080"/>
              <a:gd name="connsiteY9" fmla="*/ 253366 h 320040"/>
              <a:gd name="connsiteX10" fmla="*/ 4394359 w 5212080"/>
              <a:gd name="connsiteY10" fmla="*/ 243840 h 320040"/>
              <a:gd name="connsiteX11" fmla="*/ 4141470 w 5212080"/>
              <a:gd name="connsiteY11" fmla="*/ 243840 h 320040"/>
              <a:gd name="connsiteX12" fmla="*/ 4141470 w 5212080"/>
              <a:gd name="connsiteY12" fmla="*/ 229076 h 320040"/>
              <a:gd name="connsiteX13" fmla="*/ 3870960 w 5212080"/>
              <a:gd name="connsiteY13" fmla="*/ 226695 h 320040"/>
              <a:gd name="connsiteX14" fmla="*/ 3863816 w 5212080"/>
              <a:gd name="connsiteY14" fmla="*/ 214313 h 320040"/>
              <a:gd name="connsiteX15" fmla="*/ 3652361 w 5212080"/>
              <a:gd name="connsiteY15" fmla="*/ 209550 h 320040"/>
              <a:gd name="connsiteX16" fmla="*/ 3506153 w 5212080"/>
              <a:gd name="connsiteY16" fmla="*/ 211931 h 320040"/>
              <a:gd name="connsiteX17" fmla="*/ 3502343 w 5212080"/>
              <a:gd name="connsiteY17" fmla="*/ 202406 h 320040"/>
              <a:gd name="connsiteX18" fmla="*/ 3317082 w 5212080"/>
              <a:gd name="connsiteY18" fmla="*/ 200025 h 320040"/>
              <a:gd name="connsiteX19" fmla="*/ 3315177 w 5212080"/>
              <a:gd name="connsiteY19" fmla="*/ 195739 h 320040"/>
              <a:gd name="connsiteX20" fmla="*/ 3244215 w 5212080"/>
              <a:gd name="connsiteY20" fmla="*/ 193358 h 320040"/>
              <a:gd name="connsiteX21" fmla="*/ 3237547 w 5212080"/>
              <a:gd name="connsiteY21" fmla="*/ 184309 h 320040"/>
              <a:gd name="connsiteX22" fmla="*/ 3160395 w 5212080"/>
              <a:gd name="connsiteY22" fmla="*/ 181927 h 320040"/>
              <a:gd name="connsiteX23" fmla="*/ 3154845 w 5212080"/>
              <a:gd name="connsiteY23" fmla="*/ 175074 h 320040"/>
              <a:gd name="connsiteX24" fmla="*/ 3059762 w 5212080"/>
              <a:gd name="connsiteY24" fmla="*/ 171904 h 320040"/>
              <a:gd name="connsiteX25" fmla="*/ 3053404 w 5212080"/>
              <a:gd name="connsiteY25" fmla="*/ 162380 h 320040"/>
              <a:gd name="connsiteX26" fmla="*/ 2739390 w 5212080"/>
              <a:gd name="connsiteY26" fmla="*/ 150496 h 320040"/>
              <a:gd name="connsiteX27" fmla="*/ 2737008 w 5212080"/>
              <a:gd name="connsiteY27" fmla="*/ 139065 h 320040"/>
              <a:gd name="connsiteX28" fmla="*/ 2608422 w 5212080"/>
              <a:gd name="connsiteY28" fmla="*/ 139064 h 320040"/>
              <a:gd name="connsiteX29" fmla="*/ 2609851 w 5212080"/>
              <a:gd name="connsiteY29" fmla="*/ 122872 h 320040"/>
              <a:gd name="connsiteX30" fmla="*/ 2228850 w 5212080"/>
              <a:gd name="connsiteY30" fmla="*/ 114300 h 320040"/>
              <a:gd name="connsiteX31" fmla="*/ 1859280 w 5212080"/>
              <a:gd name="connsiteY31" fmla="*/ 114300 h 320040"/>
              <a:gd name="connsiteX32" fmla="*/ 1859280 w 5212080"/>
              <a:gd name="connsiteY32" fmla="*/ 95250 h 320040"/>
              <a:gd name="connsiteX33" fmla="*/ 1653540 w 5212080"/>
              <a:gd name="connsiteY33" fmla="*/ 95250 h 320040"/>
              <a:gd name="connsiteX34" fmla="*/ 1653540 w 5212080"/>
              <a:gd name="connsiteY34" fmla="*/ 68580 h 320040"/>
              <a:gd name="connsiteX35" fmla="*/ 1394460 w 5212080"/>
              <a:gd name="connsiteY35" fmla="*/ 68580 h 320040"/>
              <a:gd name="connsiteX36" fmla="*/ 1394460 w 5212080"/>
              <a:gd name="connsiteY36" fmla="*/ 45720 h 320040"/>
              <a:gd name="connsiteX37" fmla="*/ 1242060 w 5212080"/>
              <a:gd name="connsiteY37" fmla="*/ 45720 h 320040"/>
              <a:gd name="connsiteX38" fmla="*/ 1215390 w 5212080"/>
              <a:gd name="connsiteY38" fmla="*/ 45720 h 320040"/>
              <a:gd name="connsiteX39" fmla="*/ 1184910 w 5212080"/>
              <a:gd name="connsiteY39" fmla="*/ 34290 h 320040"/>
              <a:gd name="connsiteX40" fmla="*/ 811530 w 5212080"/>
              <a:gd name="connsiteY40" fmla="*/ 34290 h 320040"/>
              <a:gd name="connsiteX41" fmla="*/ 800100 w 5212080"/>
              <a:gd name="connsiteY41" fmla="*/ 22860 h 320040"/>
              <a:gd name="connsiteX42" fmla="*/ 190500 w 5212080"/>
              <a:gd name="connsiteY42" fmla="*/ 22860 h 320040"/>
              <a:gd name="connsiteX43" fmla="*/ 190500 w 5212080"/>
              <a:gd name="connsiteY43" fmla="*/ 0 h 320040"/>
              <a:gd name="connsiteX44" fmla="*/ 0 w 5212080"/>
              <a:gd name="connsiteY44" fmla="*/ 0 h 320040"/>
              <a:gd name="connsiteX0" fmla="*/ 5207317 w 5207317"/>
              <a:gd name="connsiteY0" fmla="*/ 298608 h 303371"/>
              <a:gd name="connsiteX1" fmla="*/ 5110163 w 5207317"/>
              <a:gd name="connsiteY1" fmla="*/ 303371 h 303371"/>
              <a:gd name="connsiteX2" fmla="*/ 5107782 w 5207317"/>
              <a:gd name="connsiteY2" fmla="*/ 288132 h 303371"/>
              <a:gd name="connsiteX3" fmla="*/ 4903947 w 5207317"/>
              <a:gd name="connsiteY3" fmla="*/ 290512 h 303371"/>
              <a:gd name="connsiteX4" fmla="*/ 4899185 w 5207317"/>
              <a:gd name="connsiteY4" fmla="*/ 276701 h 303371"/>
              <a:gd name="connsiteX5" fmla="*/ 4757738 w 5207317"/>
              <a:gd name="connsiteY5" fmla="*/ 276702 h 303371"/>
              <a:gd name="connsiteX6" fmla="*/ 4755833 w 5207317"/>
              <a:gd name="connsiteY6" fmla="*/ 265272 h 303371"/>
              <a:gd name="connsiteX7" fmla="*/ 4483417 w 5207317"/>
              <a:gd name="connsiteY7" fmla="*/ 262890 h 303371"/>
              <a:gd name="connsiteX8" fmla="*/ 4481035 w 5207317"/>
              <a:gd name="connsiteY8" fmla="*/ 253364 h 303371"/>
              <a:gd name="connsiteX9" fmla="*/ 4406265 w 5207317"/>
              <a:gd name="connsiteY9" fmla="*/ 253366 h 303371"/>
              <a:gd name="connsiteX10" fmla="*/ 4394359 w 5207317"/>
              <a:gd name="connsiteY10" fmla="*/ 243840 h 303371"/>
              <a:gd name="connsiteX11" fmla="*/ 4141470 w 5207317"/>
              <a:gd name="connsiteY11" fmla="*/ 243840 h 303371"/>
              <a:gd name="connsiteX12" fmla="*/ 4141470 w 5207317"/>
              <a:gd name="connsiteY12" fmla="*/ 229076 h 303371"/>
              <a:gd name="connsiteX13" fmla="*/ 3870960 w 5207317"/>
              <a:gd name="connsiteY13" fmla="*/ 226695 h 303371"/>
              <a:gd name="connsiteX14" fmla="*/ 3863816 w 5207317"/>
              <a:gd name="connsiteY14" fmla="*/ 214313 h 303371"/>
              <a:gd name="connsiteX15" fmla="*/ 3652361 w 5207317"/>
              <a:gd name="connsiteY15" fmla="*/ 209550 h 303371"/>
              <a:gd name="connsiteX16" fmla="*/ 3506153 w 5207317"/>
              <a:gd name="connsiteY16" fmla="*/ 211931 h 303371"/>
              <a:gd name="connsiteX17" fmla="*/ 3502343 w 5207317"/>
              <a:gd name="connsiteY17" fmla="*/ 202406 h 303371"/>
              <a:gd name="connsiteX18" fmla="*/ 3317082 w 5207317"/>
              <a:gd name="connsiteY18" fmla="*/ 200025 h 303371"/>
              <a:gd name="connsiteX19" fmla="*/ 3315177 w 5207317"/>
              <a:gd name="connsiteY19" fmla="*/ 195739 h 303371"/>
              <a:gd name="connsiteX20" fmla="*/ 3244215 w 5207317"/>
              <a:gd name="connsiteY20" fmla="*/ 193358 h 303371"/>
              <a:gd name="connsiteX21" fmla="*/ 3237547 w 5207317"/>
              <a:gd name="connsiteY21" fmla="*/ 184309 h 303371"/>
              <a:gd name="connsiteX22" fmla="*/ 3160395 w 5207317"/>
              <a:gd name="connsiteY22" fmla="*/ 181927 h 303371"/>
              <a:gd name="connsiteX23" fmla="*/ 3154845 w 5207317"/>
              <a:gd name="connsiteY23" fmla="*/ 175074 h 303371"/>
              <a:gd name="connsiteX24" fmla="*/ 3059762 w 5207317"/>
              <a:gd name="connsiteY24" fmla="*/ 171904 h 303371"/>
              <a:gd name="connsiteX25" fmla="*/ 3053404 w 5207317"/>
              <a:gd name="connsiteY25" fmla="*/ 162380 h 303371"/>
              <a:gd name="connsiteX26" fmla="*/ 2739390 w 5207317"/>
              <a:gd name="connsiteY26" fmla="*/ 150496 h 303371"/>
              <a:gd name="connsiteX27" fmla="*/ 2737008 w 5207317"/>
              <a:gd name="connsiteY27" fmla="*/ 139065 h 303371"/>
              <a:gd name="connsiteX28" fmla="*/ 2608422 w 5207317"/>
              <a:gd name="connsiteY28" fmla="*/ 139064 h 303371"/>
              <a:gd name="connsiteX29" fmla="*/ 2609851 w 5207317"/>
              <a:gd name="connsiteY29" fmla="*/ 122872 h 303371"/>
              <a:gd name="connsiteX30" fmla="*/ 2228850 w 5207317"/>
              <a:gd name="connsiteY30" fmla="*/ 114300 h 303371"/>
              <a:gd name="connsiteX31" fmla="*/ 1859280 w 5207317"/>
              <a:gd name="connsiteY31" fmla="*/ 114300 h 303371"/>
              <a:gd name="connsiteX32" fmla="*/ 1859280 w 5207317"/>
              <a:gd name="connsiteY32" fmla="*/ 95250 h 303371"/>
              <a:gd name="connsiteX33" fmla="*/ 1653540 w 5207317"/>
              <a:gd name="connsiteY33" fmla="*/ 95250 h 303371"/>
              <a:gd name="connsiteX34" fmla="*/ 1653540 w 5207317"/>
              <a:gd name="connsiteY34" fmla="*/ 68580 h 303371"/>
              <a:gd name="connsiteX35" fmla="*/ 1394460 w 5207317"/>
              <a:gd name="connsiteY35" fmla="*/ 68580 h 303371"/>
              <a:gd name="connsiteX36" fmla="*/ 1394460 w 5207317"/>
              <a:gd name="connsiteY36" fmla="*/ 45720 h 303371"/>
              <a:gd name="connsiteX37" fmla="*/ 1242060 w 5207317"/>
              <a:gd name="connsiteY37" fmla="*/ 45720 h 303371"/>
              <a:gd name="connsiteX38" fmla="*/ 1215390 w 5207317"/>
              <a:gd name="connsiteY38" fmla="*/ 45720 h 303371"/>
              <a:gd name="connsiteX39" fmla="*/ 1184910 w 5207317"/>
              <a:gd name="connsiteY39" fmla="*/ 34290 h 303371"/>
              <a:gd name="connsiteX40" fmla="*/ 811530 w 5207317"/>
              <a:gd name="connsiteY40" fmla="*/ 34290 h 303371"/>
              <a:gd name="connsiteX41" fmla="*/ 800100 w 5207317"/>
              <a:gd name="connsiteY41" fmla="*/ 22860 h 303371"/>
              <a:gd name="connsiteX42" fmla="*/ 190500 w 5207317"/>
              <a:gd name="connsiteY42" fmla="*/ 22860 h 303371"/>
              <a:gd name="connsiteX43" fmla="*/ 190500 w 5207317"/>
              <a:gd name="connsiteY43" fmla="*/ 0 h 303371"/>
              <a:gd name="connsiteX44" fmla="*/ 0 w 5207317"/>
              <a:gd name="connsiteY44" fmla="*/ 0 h 303371"/>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899185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1938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7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9939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08422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9939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2343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41470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4724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 name="connsiteX0" fmla="*/ 5207317 w 5207317"/>
              <a:gd name="connsiteY0" fmla="*/ 298608 h 298609"/>
              <a:gd name="connsiteX1" fmla="*/ 5110163 w 5207317"/>
              <a:gd name="connsiteY1" fmla="*/ 298609 h 298609"/>
              <a:gd name="connsiteX2" fmla="*/ 5107782 w 5207317"/>
              <a:gd name="connsiteY2" fmla="*/ 288132 h 298609"/>
              <a:gd name="connsiteX3" fmla="*/ 4903947 w 5207317"/>
              <a:gd name="connsiteY3" fmla="*/ 290512 h 298609"/>
              <a:gd name="connsiteX4" fmla="*/ 4903947 w 5207317"/>
              <a:gd name="connsiteY4" fmla="*/ 276701 h 298609"/>
              <a:gd name="connsiteX5" fmla="*/ 4757738 w 5207317"/>
              <a:gd name="connsiteY5" fmla="*/ 276702 h 298609"/>
              <a:gd name="connsiteX6" fmla="*/ 4755833 w 5207317"/>
              <a:gd name="connsiteY6" fmla="*/ 265272 h 298609"/>
              <a:gd name="connsiteX7" fmla="*/ 4483417 w 5207317"/>
              <a:gd name="connsiteY7" fmla="*/ 262890 h 298609"/>
              <a:gd name="connsiteX8" fmla="*/ 4481035 w 5207317"/>
              <a:gd name="connsiteY8" fmla="*/ 253364 h 298609"/>
              <a:gd name="connsiteX9" fmla="*/ 4406265 w 5207317"/>
              <a:gd name="connsiteY9" fmla="*/ 253366 h 298609"/>
              <a:gd name="connsiteX10" fmla="*/ 4394359 w 5207317"/>
              <a:gd name="connsiteY10" fmla="*/ 243840 h 298609"/>
              <a:gd name="connsiteX11" fmla="*/ 4141470 w 5207317"/>
              <a:gd name="connsiteY11" fmla="*/ 243840 h 298609"/>
              <a:gd name="connsiteX12" fmla="*/ 4136708 w 5207317"/>
              <a:gd name="connsiteY12" fmla="*/ 229076 h 298609"/>
              <a:gd name="connsiteX13" fmla="*/ 3870960 w 5207317"/>
              <a:gd name="connsiteY13" fmla="*/ 226695 h 298609"/>
              <a:gd name="connsiteX14" fmla="*/ 3863816 w 5207317"/>
              <a:gd name="connsiteY14" fmla="*/ 214313 h 298609"/>
              <a:gd name="connsiteX15" fmla="*/ 3652361 w 5207317"/>
              <a:gd name="connsiteY15" fmla="*/ 209550 h 298609"/>
              <a:gd name="connsiteX16" fmla="*/ 3506153 w 5207317"/>
              <a:gd name="connsiteY16" fmla="*/ 211931 h 298609"/>
              <a:gd name="connsiteX17" fmla="*/ 3504724 w 5207317"/>
              <a:gd name="connsiteY17" fmla="*/ 202406 h 298609"/>
              <a:gd name="connsiteX18" fmla="*/ 3317082 w 5207317"/>
              <a:gd name="connsiteY18" fmla="*/ 200025 h 298609"/>
              <a:gd name="connsiteX19" fmla="*/ 3315176 w 5207317"/>
              <a:gd name="connsiteY19" fmla="*/ 195739 h 298609"/>
              <a:gd name="connsiteX20" fmla="*/ 3244215 w 5207317"/>
              <a:gd name="connsiteY20" fmla="*/ 193358 h 298609"/>
              <a:gd name="connsiteX21" fmla="*/ 3237547 w 5207317"/>
              <a:gd name="connsiteY21" fmla="*/ 184309 h 298609"/>
              <a:gd name="connsiteX22" fmla="*/ 3160395 w 5207317"/>
              <a:gd name="connsiteY22" fmla="*/ 181927 h 298609"/>
              <a:gd name="connsiteX23" fmla="*/ 3154845 w 5207317"/>
              <a:gd name="connsiteY23" fmla="*/ 175074 h 298609"/>
              <a:gd name="connsiteX24" fmla="*/ 3059762 w 5207317"/>
              <a:gd name="connsiteY24" fmla="*/ 171904 h 298609"/>
              <a:gd name="connsiteX25" fmla="*/ 3053404 w 5207317"/>
              <a:gd name="connsiteY25" fmla="*/ 162380 h 298609"/>
              <a:gd name="connsiteX26" fmla="*/ 2739390 w 5207317"/>
              <a:gd name="connsiteY26" fmla="*/ 150496 h 298609"/>
              <a:gd name="connsiteX27" fmla="*/ 2737008 w 5207317"/>
              <a:gd name="connsiteY27" fmla="*/ 139065 h 298609"/>
              <a:gd name="connsiteX28" fmla="*/ 2610803 w 5207317"/>
              <a:gd name="connsiteY28" fmla="*/ 139064 h 298609"/>
              <a:gd name="connsiteX29" fmla="*/ 2609851 w 5207317"/>
              <a:gd name="connsiteY29" fmla="*/ 122872 h 298609"/>
              <a:gd name="connsiteX30" fmla="*/ 2228850 w 5207317"/>
              <a:gd name="connsiteY30" fmla="*/ 114300 h 298609"/>
              <a:gd name="connsiteX31" fmla="*/ 1859280 w 5207317"/>
              <a:gd name="connsiteY31" fmla="*/ 114300 h 298609"/>
              <a:gd name="connsiteX32" fmla="*/ 1859280 w 5207317"/>
              <a:gd name="connsiteY32" fmla="*/ 95250 h 298609"/>
              <a:gd name="connsiteX33" fmla="*/ 1653540 w 5207317"/>
              <a:gd name="connsiteY33" fmla="*/ 95250 h 298609"/>
              <a:gd name="connsiteX34" fmla="*/ 1653540 w 5207317"/>
              <a:gd name="connsiteY34" fmla="*/ 68580 h 298609"/>
              <a:gd name="connsiteX35" fmla="*/ 1394460 w 5207317"/>
              <a:gd name="connsiteY35" fmla="*/ 68580 h 298609"/>
              <a:gd name="connsiteX36" fmla="*/ 1394460 w 5207317"/>
              <a:gd name="connsiteY36" fmla="*/ 45720 h 298609"/>
              <a:gd name="connsiteX37" fmla="*/ 1242060 w 5207317"/>
              <a:gd name="connsiteY37" fmla="*/ 45720 h 298609"/>
              <a:gd name="connsiteX38" fmla="*/ 1215390 w 5207317"/>
              <a:gd name="connsiteY38" fmla="*/ 45720 h 298609"/>
              <a:gd name="connsiteX39" fmla="*/ 1184910 w 5207317"/>
              <a:gd name="connsiteY39" fmla="*/ 34290 h 298609"/>
              <a:gd name="connsiteX40" fmla="*/ 811530 w 5207317"/>
              <a:gd name="connsiteY40" fmla="*/ 34290 h 298609"/>
              <a:gd name="connsiteX41" fmla="*/ 800100 w 5207317"/>
              <a:gd name="connsiteY41" fmla="*/ 22860 h 298609"/>
              <a:gd name="connsiteX42" fmla="*/ 190500 w 5207317"/>
              <a:gd name="connsiteY42" fmla="*/ 22860 h 298609"/>
              <a:gd name="connsiteX43" fmla="*/ 190500 w 5207317"/>
              <a:gd name="connsiteY43" fmla="*/ 0 h 298609"/>
              <a:gd name="connsiteX44" fmla="*/ 0 w 5207317"/>
              <a:gd name="connsiteY44" fmla="*/ 0 h 29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207317" h="298609">
                <a:moveTo>
                  <a:pt x="5207317" y="298608"/>
                </a:moveTo>
                <a:lnTo>
                  <a:pt x="5110163" y="298609"/>
                </a:lnTo>
                <a:lnTo>
                  <a:pt x="5107782" y="288132"/>
                </a:lnTo>
                <a:lnTo>
                  <a:pt x="4903947" y="290512"/>
                </a:lnTo>
                <a:lnTo>
                  <a:pt x="4903947" y="276701"/>
                </a:lnTo>
                <a:lnTo>
                  <a:pt x="4757738" y="276702"/>
                </a:lnTo>
                <a:lnTo>
                  <a:pt x="4755833" y="265272"/>
                </a:lnTo>
                <a:lnTo>
                  <a:pt x="4483417" y="262890"/>
                </a:lnTo>
                <a:lnTo>
                  <a:pt x="4481035" y="253364"/>
                </a:lnTo>
                <a:lnTo>
                  <a:pt x="4406265" y="253366"/>
                </a:lnTo>
                <a:lnTo>
                  <a:pt x="4394359" y="243840"/>
                </a:lnTo>
                <a:lnTo>
                  <a:pt x="4141470" y="243840"/>
                </a:lnTo>
                <a:lnTo>
                  <a:pt x="4136708" y="229076"/>
                </a:lnTo>
                <a:lnTo>
                  <a:pt x="3870960" y="226695"/>
                </a:lnTo>
                <a:lnTo>
                  <a:pt x="3863816" y="214313"/>
                </a:lnTo>
                <a:lnTo>
                  <a:pt x="3652361" y="209550"/>
                </a:lnTo>
                <a:lnTo>
                  <a:pt x="3506153" y="211931"/>
                </a:lnTo>
                <a:lnTo>
                  <a:pt x="3504724" y="202406"/>
                </a:lnTo>
                <a:lnTo>
                  <a:pt x="3317082" y="200025"/>
                </a:lnTo>
                <a:cubicBezTo>
                  <a:pt x="3317241" y="196215"/>
                  <a:pt x="3315017" y="199549"/>
                  <a:pt x="3315176" y="195739"/>
                </a:cubicBezTo>
                <a:lnTo>
                  <a:pt x="3244215" y="193358"/>
                </a:lnTo>
                <a:cubicBezTo>
                  <a:pt x="3244374" y="187960"/>
                  <a:pt x="3237388" y="189707"/>
                  <a:pt x="3237547" y="184309"/>
                </a:cubicBezTo>
                <a:lnTo>
                  <a:pt x="3160395" y="181927"/>
                </a:lnTo>
                <a:lnTo>
                  <a:pt x="3154845" y="175074"/>
                </a:lnTo>
                <a:lnTo>
                  <a:pt x="3059762" y="171904"/>
                </a:lnTo>
                <a:lnTo>
                  <a:pt x="3053404" y="162380"/>
                </a:lnTo>
                <a:lnTo>
                  <a:pt x="2739390" y="150496"/>
                </a:lnTo>
                <a:lnTo>
                  <a:pt x="2737008" y="139065"/>
                </a:lnTo>
                <a:lnTo>
                  <a:pt x="2610803" y="139064"/>
                </a:lnTo>
                <a:cubicBezTo>
                  <a:pt x="2610486" y="133667"/>
                  <a:pt x="2610168" y="128269"/>
                  <a:pt x="2609851" y="122872"/>
                </a:cubicBezTo>
                <a:lnTo>
                  <a:pt x="2228850" y="114300"/>
                </a:lnTo>
                <a:lnTo>
                  <a:pt x="1859280" y="114300"/>
                </a:lnTo>
                <a:lnTo>
                  <a:pt x="1859280" y="95250"/>
                </a:lnTo>
                <a:lnTo>
                  <a:pt x="1653540" y="95250"/>
                </a:lnTo>
                <a:lnTo>
                  <a:pt x="1653540" y="68580"/>
                </a:lnTo>
                <a:lnTo>
                  <a:pt x="1394460" y="68580"/>
                </a:lnTo>
                <a:lnTo>
                  <a:pt x="1394460" y="45720"/>
                </a:lnTo>
                <a:lnTo>
                  <a:pt x="1242060" y="45720"/>
                </a:lnTo>
                <a:lnTo>
                  <a:pt x="1215390" y="45720"/>
                </a:lnTo>
                <a:lnTo>
                  <a:pt x="1184910" y="34290"/>
                </a:lnTo>
                <a:lnTo>
                  <a:pt x="811530" y="34290"/>
                </a:lnTo>
                <a:lnTo>
                  <a:pt x="800100" y="22860"/>
                </a:lnTo>
                <a:lnTo>
                  <a:pt x="190500" y="22860"/>
                </a:lnTo>
                <a:lnTo>
                  <a:pt x="1905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0BC5A00D-9030-4199-A4A6-E21BA1CB9266}"/>
              </a:ext>
            </a:extLst>
          </p:cNvPr>
          <p:cNvSpPr>
            <a:spLocks noGrp="1"/>
          </p:cNvSpPr>
          <p:nvPr>
            <p:ph type="title"/>
          </p:nvPr>
        </p:nvSpPr>
        <p:spPr/>
        <p:txBody>
          <a:bodyPr/>
          <a:lstStyle/>
          <a:p>
            <a:r>
              <a:rPr lang="en-US" altLang="en-US" dirty="0">
                <a:cs typeface="Calibri" panose="020F0502020204030204" pitchFamily="34" charset="0"/>
              </a:rPr>
              <a:t>APHINITY: IDFS by HR Status in ITT Population</a:t>
            </a:r>
            <a:endParaRPr lang="en-US" dirty="0">
              <a:cs typeface="Calibri" panose="020F0502020204030204" pitchFamily="34" charset="0"/>
            </a:endParaRPr>
          </a:p>
        </p:txBody>
      </p:sp>
      <p:sp>
        <p:nvSpPr>
          <p:cNvPr id="27" name="Text Box 11">
            <a:extLst>
              <a:ext uri="{FF2B5EF4-FFF2-40B4-BE49-F238E27FC236}">
                <a16:creationId xmlns:a16="http://schemas.microsoft.com/office/drawing/2014/main" id="{E90155A2-E3F2-4FA3-8FCF-DB9EA31720B4}"/>
              </a:ext>
            </a:extLst>
          </p:cNvPr>
          <p:cNvSpPr txBox="1">
            <a:spLocks noChangeArrowheads="1"/>
          </p:cNvSpPr>
          <p:nvPr/>
        </p:nvSpPr>
        <p:spPr bwMode="auto">
          <a:xfrm>
            <a:off x="414339" y="638097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Piccart. SABCS 2019. Abstr GS1-04.</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137" name="TextBox 136">
            <a:extLst>
              <a:ext uri="{FF2B5EF4-FFF2-40B4-BE49-F238E27FC236}">
                <a16:creationId xmlns:a16="http://schemas.microsoft.com/office/drawing/2014/main" id="{52AB60D6-85D6-424E-9FF9-29C6F797ADC1}"/>
              </a:ext>
            </a:extLst>
          </p:cNvPr>
          <p:cNvSpPr txBox="1"/>
          <p:nvPr/>
        </p:nvSpPr>
        <p:spPr>
          <a:xfrm>
            <a:off x="7682257" y="6109239"/>
            <a:ext cx="3536302" cy="369332"/>
          </a:xfrm>
          <a:prstGeom prst="rect">
            <a:avLst/>
          </a:prstGeom>
          <a:noFill/>
        </p:spPr>
        <p:txBody>
          <a:bodyPr wrap="square" rtlCol="0">
            <a:spAutoFit/>
          </a:bodyPr>
          <a:lstStyle/>
          <a:p>
            <a:pPr algn="ctr">
              <a:buNone/>
            </a:pPr>
            <a:r>
              <a:rPr lang="en-US" b="1" dirty="0">
                <a:latin typeface="Calibri" panose="020F0502020204030204" pitchFamily="34" charset="0"/>
                <a:cs typeface="Calibri" panose="020F0502020204030204" pitchFamily="34" charset="0"/>
              </a:rPr>
              <a:t>Mos</a:t>
            </a:r>
          </a:p>
        </p:txBody>
      </p:sp>
      <p:grpSp>
        <p:nvGrpSpPr>
          <p:cNvPr id="225" name="Group 7">
            <a:extLst>
              <a:ext uri="{FF2B5EF4-FFF2-40B4-BE49-F238E27FC236}">
                <a16:creationId xmlns:a16="http://schemas.microsoft.com/office/drawing/2014/main" id="{E9678228-C8D6-4B4A-AB22-F5C16A720C19}"/>
              </a:ext>
            </a:extLst>
          </p:cNvPr>
          <p:cNvGrpSpPr>
            <a:grpSpLocks/>
          </p:cNvGrpSpPr>
          <p:nvPr/>
        </p:nvGrpSpPr>
        <p:grpSpPr bwMode="auto">
          <a:xfrm>
            <a:off x="9389569" y="6207225"/>
            <a:ext cx="2488502" cy="447822"/>
            <a:chOff x="9527309" y="3551529"/>
            <a:chExt cx="2488502" cy="448324"/>
          </a:xfrm>
        </p:grpSpPr>
        <p:pic>
          <p:nvPicPr>
            <p:cNvPr id="226" name="Picture 9">
              <a:extLst>
                <a:ext uri="{FF2B5EF4-FFF2-40B4-BE49-F238E27FC236}">
                  <a16:creationId xmlns:a16="http://schemas.microsoft.com/office/drawing/2014/main" id="{998F6773-947F-4AA5-8360-D4F383F7A4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1" name="Rectangle 8">
              <a:extLst>
                <a:ext uri="{FF2B5EF4-FFF2-40B4-BE49-F238E27FC236}">
                  <a16:creationId xmlns:a16="http://schemas.microsoft.com/office/drawing/2014/main" id="{332AEF51-81C4-433A-8DEF-F4D6D6C112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6" name="Freeform: Shape 25">
            <a:extLst>
              <a:ext uri="{FF2B5EF4-FFF2-40B4-BE49-F238E27FC236}">
                <a16:creationId xmlns:a16="http://schemas.microsoft.com/office/drawing/2014/main" id="{FE9578A3-3B8A-4E6B-81A7-7A394DB4B140}"/>
              </a:ext>
            </a:extLst>
          </p:cNvPr>
          <p:cNvSpPr/>
          <p:nvPr/>
        </p:nvSpPr>
        <p:spPr bwMode="auto">
          <a:xfrm>
            <a:off x="809625" y="2366964"/>
            <a:ext cx="5205412" cy="342900"/>
          </a:xfrm>
          <a:custGeom>
            <a:avLst/>
            <a:gdLst>
              <a:gd name="connsiteX0" fmla="*/ 5200650 w 5200650"/>
              <a:gd name="connsiteY0" fmla="*/ 328612 h 338137"/>
              <a:gd name="connsiteX1" fmla="*/ 4724400 w 5200650"/>
              <a:gd name="connsiteY1" fmla="*/ 338137 h 338137"/>
              <a:gd name="connsiteX2" fmla="*/ 4729163 w 5200650"/>
              <a:gd name="connsiteY2" fmla="*/ 319087 h 338137"/>
              <a:gd name="connsiteX3" fmla="*/ 4448175 w 5200650"/>
              <a:gd name="connsiteY3" fmla="*/ 323850 h 338137"/>
              <a:gd name="connsiteX4" fmla="*/ 4448175 w 5200650"/>
              <a:gd name="connsiteY4" fmla="*/ 323850 h 338137"/>
              <a:gd name="connsiteX5" fmla="*/ 3962400 w 5200650"/>
              <a:gd name="connsiteY5" fmla="*/ 314325 h 338137"/>
              <a:gd name="connsiteX6" fmla="*/ 3962400 w 5200650"/>
              <a:gd name="connsiteY6" fmla="*/ 304800 h 338137"/>
              <a:gd name="connsiteX7" fmla="*/ 3814763 w 5200650"/>
              <a:gd name="connsiteY7" fmla="*/ 295275 h 338137"/>
              <a:gd name="connsiteX8" fmla="*/ 3814763 w 5200650"/>
              <a:gd name="connsiteY8" fmla="*/ 280987 h 338137"/>
              <a:gd name="connsiteX9" fmla="*/ 3509963 w 5200650"/>
              <a:gd name="connsiteY9" fmla="*/ 285750 h 338137"/>
              <a:gd name="connsiteX10" fmla="*/ 3348038 w 5200650"/>
              <a:gd name="connsiteY10" fmla="*/ 285750 h 338137"/>
              <a:gd name="connsiteX11" fmla="*/ 3343275 w 5200650"/>
              <a:gd name="connsiteY11" fmla="*/ 276225 h 338137"/>
              <a:gd name="connsiteX12" fmla="*/ 3033713 w 5200650"/>
              <a:gd name="connsiteY12" fmla="*/ 276225 h 338137"/>
              <a:gd name="connsiteX13" fmla="*/ 3024188 w 5200650"/>
              <a:gd name="connsiteY13" fmla="*/ 271462 h 338137"/>
              <a:gd name="connsiteX14" fmla="*/ 2900363 w 5200650"/>
              <a:gd name="connsiteY14" fmla="*/ 276225 h 338137"/>
              <a:gd name="connsiteX15" fmla="*/ 2895600 w 5200650"/>
              <a:gd name="connsiteY15" fmla="*/ 257175 h 338137"/>
              <a:gd name="connsiteX16" fmla="*/ 2800350 w 5200650"/>
              <a:gd name="connsiteY16" fmla="*/ 257175 h 338137"/>
              <a:gd name="connsiteX17" fmla="*/ 2800350 w 5200650"/>
              <a:gd name="connsiteY17" fmla="*/ 242887 h 338137"/>
              <a:gd name="connsiteX18" fmla="*/ 2676525 w 5200650"/>
              <a:gd name="connsiteY18" fmla="*/ 242887 h 338137"/>
              <a:gd name="connsiteX19" fmla="*/ 2690813 w 5200650"/>
              <a:gd name="connsiteY19" fmla="*/ 228600 h 338137"/>
              <a:gd name="connsiteX20" fmla="*/ 2405063 w 5200650"/>
              <a:gd name="connsiteY20" fmla="*/ 228600 h 338137"/>
              <a:gd name="connsiteX21" fmla="*/ 2400300 w 5200650"/>
              <a:gd name="connsiteY21" fmla="*/ 223837 h 338137"/>
              <a:gd name="connsiteX22" fmla="*/ 2205038 w 5200650"/>
              <a:gd name="connsiteY22" fmla="*/ 219075 h 338137"/>
              <a:gd name="connsiteX23" fmla="*/ 2205038 w 5200650"/>
              <a:gd name="connsiteY23" fmla="*/ 214312 h 338137"/>
              <a:gd name="connsiteX24" fmla="*/ 2138363 w 5200650"/>
              <a:gd name="connsiteY24" fmla="*/ 209550 h 338137"/>
              <a:gd name="connsiteX25" fmla="*/ 2138363 w 5200650"/>
              <a:gd name="connsiteY25" fmla="*/ 195262 h 338137"/>
              <a:gd name="connsiteX26" fmla="*/ 1885950 w 5200650"/>
              <a:gd name="connsiteY26" fmla="*/ 204787 h 338137"/>
              <a:gd name="connsiteX27" fmla="*/ 1871663 w 5200650"/>
              <a:gd name="connsiteY27" fmla="*/ 176212 h 338137"/>
              <a:gd name="connsiteX28" fmla="*/ 1752600 w 5200650"/>
              <a:gd name="connsiteY28" fmla="*/ 176212 h 338137"/>
              <a:gd name="connsiteX29" fmla="*/ 1747838 w 5200650"/>
              <a:gd name="connsiteY29" fmla="*/ 157162 h 338137"/>
              <a:gd name="connsiteX30" fmla="*/ 1543050 w 5200650"/>
              <a:gd name="connsiteY30" fmla="*/ 147637 h 338137"/>
              <a:gd name="connsiteX31" fmla="*/ 1543050 w 5200650"/>
              <a:gd name="connsiteY31" fmla="*/ 133350 h 338137"/>
              <a:gd name="connsiteX32" fmla="*/ 1400175 w 5200650"/>
              <a:gd name="connsiteY32" fmla="*/ 133350 h 338137"/>
              <a:gd name="connsiteX33" fmla="*/ 1400175 w 5200650"/>
              <a:gd name="connsiteY33" fmla="*/ 133350 h 338137"/>
              <a:gd name="connsiteX34" fmla="*/ 1385888 w 5200650"/>
              <a:gd name="connsiteY34" fmla="*/ 114300 h 338137"/>
              <a:gd name="connsiteX35" fmla="*/ 1281113 w 5200650"/>
              <a:gd name="connsiteY35" fmla="*/ 104775 h 338137"/>
              <a:gd name="connsiteX36" fmla="*/ 1166813 w 5200650"/>
              <a:gd name="connsiteY36" fmla="*/ 100012 h 338137"/>
              <a:gd name="connsiteX37" fmla="*/ 1157288 w 5200650"/>
              <a:gd name="connsiteY37" fmla="*/ 85725 h 338137"/>
              <a:gd name="connsiteX38" fmla="*/ 852488 w 5200650"/>
              <a:gd name="connsiteY38" fmla="*/ 76200 h 338137"/>
              <a:gd name="connsiteX39" fmla="*/ 852488 w 5200650"/>
              <a:gd name="connsiteY39" fmla="*/ 76200 h 338137"/>
              <a:gd name="connsiteX40" fmla="*/ 852488 w 5200650"/>
              <a:gd name="connsiteY40" fmla="*/ 76200 h 338137"/>
              <a:gd name="connsiteX41" fmla="*/ 866775 w 5200650"/>
              <a:gd name="connsiteY41" fmla="*/ 61912 h 338137"/>
              <a:gd name="connsiteX42" fmla="*/ 628650 w 5200650"/>
              <a:gd name="connsiteY42" fmla="*/ 42862 h 338137"/>
              <a:gd name="connsiteX43" fmla="*/ 314325 w 5200650"/>
              <a:gd name="connsiteY43" fmla="*/ 33337 h 338137"/>
              <a:gd name="connsiteX44" fmla="*/ 309563 w 5200650"/>
              <a:gd name="connsiteY44" fmla="*/ 19050 h 338137"/>
              <a:gd name="connsiteX45" fmla="*/ 0 w 5200650"/>
              <a:gd name="connsiteY45" fmla="*/ 0 h 338137"/>
              <a:gd name="connsiteX0" fmla="*/ 5200650 w 5200650"/>
              <a:gd name="connsiteY0" fmla="*/ 328612 h 338137"/>
              <a:gd name="connsiteX1" fmla="*/ 4724400 w 5200650"/>
              <a:gd name="connsiteY1" fmla="*/ 338137 h 338137"/>
              <a:gd name="connsiteX2" fmla="*/ 4729163 w 5200650"/>
              <a:gd name="connsiteY2" fmla="*/ 319087 h 338137"/>
              <a:gd name="connsiteX3" fmla="*/ 4448175 w 5200650"/>
              <a:gd name="connsiteY3" fmla="*/ 323850 h 338137"/>
              <a:gd name="connsiteX4" fmla="*/ 4448175 w 5200650"/>
              <a:gd name="connsiteY4" fmla="*/ 323850 h 338137"/>
              <a:gd name="connsiteX5" fmla="*/ 3962400 w 5200650"/>
              <a:gd name="connsiteY5" fmla="*/ 314325 h 338137"/>
              <a:gd name="connsiteX6" fmla="*/ 3962400 w 5200650"/>
              <a:gd name="connsiteY6" fmla="*/ 304800 h 338137"/>
              <a:gd name="connsiteX7" fmla="*/ 3814763 w 5200650"/>
              <a:gd name="connsiteY7" fmla="*/ 295275 h 338137"/>
              <a:gd name="connsiteX8" fmla="*/ 3814763 w 5200650"/>
              <a:gd name="connsiteY8" fmla="*/ 280987 h 338137"/>
              <a:gd name="connsiteX9" fmla="*/ 3509963 w 5200650"/>
              <a:gd name="connsiteY9" fmla="*/ 285750 h 338137"/>
              <a:gd name="connsiteX10" fmla="*/ 3348038 w 5200650"/>
              <a:gd name="connsiteY10" fmla="*/ 285750 h 338137"/>
              <a:gd name="connsiteX11" fmla="*/ 3343275 w 5200650"/>
              <a:gd name="connsiteY11" fmla="*/ 276225 h 338137"/>
              <a:gd name="connsiteX12" fmla="*/ 3033713 w 5200650"/>
              <a:gd name="connsiteY12" fmla="*/ 276225 h 338137"/>
              <a:gd name="connsiteX13" fmla="*/ 3024188 w 5200650"/>
              <a:gd name="connsiteY13" fmla="*/ 271462 h 338137"/>
              <a:gd name="connsiteX14" fmla="*/ 2900363 w 5200650"/>
              <a:gd name="connsiteY14" fmla="*/ 276225 h 338137"/>
              <a:gd name="connsiteX15" fmla="*/ 2895600 w 5200650"/>
              <a:gd name="connsiteY15" fmla="*/ 257175 h 338137"/>
              <a:gd name="connsiteX16" fmla="*/ 2800350 w 5200650"/>
              <a:gd name="connsiteY16" fmla="*/ 257175 h 338137"/>
              <a:gd name="connsiteX17" fmla="*/ 2800350 w 5200650"/>
              <a:gd name="connsiteY17" fmla="*/ 242887 h 338137"/>
              <a:gd name="connsiteX18" fmla="*/ 2676525 w 5200650"/>
              <a:gd name="connsiteY18" fmla="*/ 242887 h 338137"/>
              <a:gd name="connsiteX19" fmla="*/ 2667000 w 5200650"/>
              <a:gd name="connsiteY19" fmla="*/ 233363 h 338137"/>
              <a:gd name="connsiteX20" fmla="*/ 2405063 w 5200650"/>
              <a:gd name="connsiteY20" fmla="*/ 228600 h 338137"/>
              <a:gd name="connsiteX21" fmla="*/ 2400300 w 5200650"/>
              <a:gd name="connsiteY21" fmla="*/ 223837 h 338137"/>
              <a:gd name="connsiteX22" fmla="*/ 2205038 w 5200650"/>
              <a:gd name="connsiteY22" fmla="*/ 219075 h 338137"/>
              <a:gd name="connsiteX23" fmla="*/ 2205038 w 5200650"/>
              <a:gd name="connsiteY23" fmla="*/ 214312 h 338137"/>
              <a:gd name="connsiteX24" fmla="*/ 2138363 w 5200650"/>
              <a:gd name="connsiteY24" fmla="*/ 209550 h 338137"/>
              <a:gd name="connsiteX25" fmla="*/ 2138363 w 5200650"/>
              <a:gd name="connsiteY25" fmla="*/ 195262 h 338137"/>
              <a:gd name="connsiteX26" fmla="*/ 1885950 w 5200650"/>
              <a:gd name="connsiteY26" fmla="*/ 204787 h 338137"/>
              <a:gd name="connsiteX27" fmla="*/ 1871663 w 5200650"/>
              <a:gd name="connsiteY27" fmla="*/ 176212 h 338137"/>
              <a:gd name="connsiteX28" fmla="*/ 1752600 w 5200650"/>
              <a:gd name="connsiteY28" fmla="*/ 176212 h 338137"/>
              <a:gd name="connsiteX29" fmla="*/ 1747838 w 5200650"/>
              <a:gd name="connsiteY29" fmla="*/ 157162 h 338137"/>
              <a:gd name="connsiteX30" fmla="*/ 1543050 w 5200650"/>
              <a:gd name="connsiteY30" fmla="*/ 147637 h 338137"/>
              <a:gd name="connsiteX31" fmla="*/ 1543050 w 5200650"/>
              <a:gd name="connsiteY31" fmla="*/ 133350 h 338137"/>
              <a:gd name="connsiteX32" fmla="*/ 1400175 w 5200650"/>
              <a:gd name="connsiteY32" fmla="*/ 133350 h 338137"/>
              <a:gd name="connsiteX33" fmla="*/ 1400175 w 5200650"/>
              <a:gd name="connsiteY33" fmla="*/ 133350 h 338137"/>
              <a:gd name="connsiteX34" fmla="*/ 1385888 w 5200650"/>
              <a:gd name="connsiteY34" fmla="*/ 114300 h 338137"/>
              <a:gd name="connsiteX35" fmla="*/ 1281113 w 5200650"/>
              <a:gd name="connsiteY35" fmla="*/ 104775 h 338137"/>
              <a:gd name="connsiteX36" fmla="*/ 1166813 w 5200650"/>
              <a:gd name="connsiteY36" fmla="*/ 100012 h 338137"/>
              <a:gd name="connsiteX37" fmla="*/ 1157288 w 5200650"/>
              <a:gd name="connsiteY37" fmla="*/ 85725 h 338137"/>
              <a:gd name="connsiteX38" fmla="*/ 852488 w 5200650"/>
              <a:gd name="connsiteY38" fmla="*/ 76200 h 338137"/>
              <a:gd name="connsiteX39" fmla="*/ 852488 w 5200650"/>
              <a:gd name="connsiteY39" fmla="*/ 76200 h 338137"/>
              <a:gd name="connsiteX40" fmla="*/ 852488 w 5200650"/>
              <a:gd name="connsiteY40" fmla="*/ 76200 h 338137"/>
              <a:gd name="connsiteX41" fmla="*/ 866775 w 5200650"/>
              <a:gd name="connsiteY41" fmla="*/ 61912 h 338137"/>
              <a:gd name="connsiteX42" fmla="*/ 628650 w 5200650"/>
              <a:gd name="connsiteY42" fmla="*/ 42862 h 338137"/>
              <a:gd name="connsiteX43" fmla="*/ 314325 w 5200650"/>
              <a:gd name="connsiteY43" fmla="*/ 33337 h 338137"/>
              <a:gd name="connsiteX44" fmla="*/ 309563 w 5200650"/>
              <a:gd name="connsiteY44" fmla="*/ 19050 h 338137"/>
              <a:gd name="connsiteX45" fmla="*/ 0 w 5200650"/>
              <a:gd name="connsiteY45" fmla="*/ 0 h 338137"/>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885950 w 5205412"/>
              <a:gd name="connsiteY26" fmla="*/ 204787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947223 w 5205412"/>
              <a:gd name="connsiteY26" fmla="*/ 185167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14312 h 342900"/>
              <a:gd name="connsiteX24" fmla="*/ 2138363 w 5205412"/>
              <a:gd name="connsiteY24" fmla="*/ 209550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1862 w 5205412"/>
              <a:gd name="connsiteY23" fmla="*/ 204076 h 342900"/>
              <a:gd name="connsiteX24" fmla="*/ 2138363 w 5205412"/>
              <a:gd name="connsiteY24" fmla="*/ 209550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1862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2209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15274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34951 w 5205412"/>
              <a:gd name="connsiteY24" fmla="*/ 202726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6700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76525 w 5205412"/>
              <a:gd name="connsiteY18" fmla="*/ 242887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900363 w 5205412"/>
              <a:gd name="connsiteY14" fmla="*/ 276225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890127 w 5205412"/>
              <a:gd name="connsiteY14" fmla="*/ 279637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24188 w 5205412"/>
              <a:gd name="connsiteY13" fmla="*/ 271462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8050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24400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48175 w 5205412"/>
              <a:gd name="connsiteY4" fmla="*/ 323850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51587 w 5205412"/>
              <a:gd name="connsiteY4" fmla="*/ 313614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3850 h 342900"/>
              <a:gd name="connsiteX4" fmla="*/ 4451587 w 5205412"/>
              <a:gd name="connsiteY4" fmla="*/ 317026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99354 w 5205412"/>
              <a:gd name="connsiteY3" fmla="*/ 325057 h 342900"/>
              <a:gd name="connsiteX4" fmla="*/ 4448175 w 5205412"/>
              <a:gd name="connsiteY4" fmla="*/ 323850 h 342900"/>
              <a:gd name="connsiteX5" fmla="*/ 4451587 w 5205412"/>
              <a:gd name="connsiteY5" fmla="*/ 317026 h 342900"/>
              <a:gd name="connsiteX6" fmla="*/ 3962400 w 5205412"/>
              <a:gd name="connsiteY6" fmla="*/ 314325 h 342900"/>
              <a:gd name="connsiteX7" fmla="*/ 3962400 w 5205412"/>
              <a:gd name="connsiteY7" fmla="*/ 304800 h 342900"/>
              <a:gd name="connsiteX8" fmla="*/ 3814763 w 5205412"/>
              <a:gd name="connsiteY8" fmla="*/ 295275 h 342900"/>
              <a:gd name="connsiteX9" fmla="*/ 3814763 w 5205412"/>
              <a:gd name="connsiteY9" fmla="*/ 280987 h 342900"/>
              <a:gd name="connsiteX10" fmla="*/ 3509963 w 5205412"/>
              <a:gd name="connsiteY10" fmla="*/ 285750 h 342900"/>
              <a:gd name="connsiteX11" fmla="*/ 3348038 w 5205412"/>
              <a:gd name="connsiteY11" fmla="*/ 285750 h 342900"/>
              <a:gd name="connsiteX12" fmla="*/ 3343275 w 5205412"/>
              <a:gd name="connsiteY12" fmla="*/ 276225 h 342900"/>
              <a:gd name="connsiteX13" fmla="*/ 3033713 w 5205412"/>
              <a:gd name="connsiteY13" fmla="*/ 276225 h 342900"/>
              <a:gd name="connsiteX14" fmla="*/ 3031012 w 5205412"/>
              <a:gd name="connsiteY14" fmla="*/ 264638 h 342900"/>
              <a:gd name="connsiteX15" fmla="*/ 2895600 w 5205412"/>
              <a:gd name="connsiteY15" fmla="*/ 257175 h 342900"/>
              <a:gd name="connsiteX16" fmla="*/ 2800350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3850 h 417179"/>
              <a:gd name="connsiteX5" fmla="*/ 4451587 w 5205412"/>
              <a:gd name="connsiteY5" fmla="*/ 317026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3850 h 417179"/>
              <a:gd name="connsiteX5" fmla="*/ 4448175 w 5205412"/>
              <a:gd name="connsiteY5" fmla="*/ 289731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417179"/>
              <a:gd name="connsiteX1" fmla="*/ 4738048 w 5205412"/>
              <a:gd name="connsiteY1" fmla="*/ 338137 h 417179"/>
              <a:gd name="connsiteX2" fmla="*/ 4729163 w 5205412"/>
              <a:gd name="connsiteY2" fmla="*/ 319087 h 417179"/>
              <a:gd name="connsiteX3" fmla="*/ 4489118 w 5205412"/>
              <a:gd name="connsiteY3" fmla="*/ 417179 h 417179"/>
              <a:gd name="connsiteX4" fmla="*/ 4448175 w 5205412"/>
              <a:gd name="connsiteY4" fmla="*/ 320438 h 417179"/>
              <a:gd name="connsiteX5" fmla="*/ 4448175 w 5205412"/>
              <a:gd name="connsiteY5" fmla="*/ 289731 h 417179"/>
              <a:gd name="connsiteX6" fmla="*/ 3962400 w 5205412"/>
              <a:gd name="connsiteY6" fmla="*/ 314325 h 417179"/>
              <a:gd name="connsiteX7" fmla="*/ 3962400 w 5205412"/>
              <a:gd name="connsiteY7" fmla="*/ 304800 h 417179"/>
              <a:gd name="connsiteX8" fmla="*/ 3814763 w 5205412"/>
              <a:gd name="connsiteY8" fmla="*/ 295275 h 417179"/>
              <a:gd name="connsiteX9" fmla="*/ 3814763 w 5205412"/>
              <a:gd name="connsiteY9" fmla="*/ 280987 h 417179"/>
              <a:gd name="connsiteX10" fmla="*/ 3509963 w 5205412"/>
              <a:gd name="connsiteY10" fmla="*/ 285750 h 417179"/>
              <a:gd name="connsiteX11" fmla="*/ 3348038 w 5205412"/>
              <a:gd name="connsiteY11" fmla="*/ 285750 h 417179"/>
              <a:gd name="connsiteX12" fmla="*/ 3343275 w 5205412"/>
              <a:gd name="connsiteY12" fmla="*/ 276225 h 417179"/>
              <a:gd name="connsiteX13" fmla="*/ 3033713 w 5205412"/>
              <a:gd name="connsiteY13" fmla="*/ 276225 h 417179"/>
              <a:gd name="connsiteX14" fmla="*/ 3031012 w 5205412"/>
              <a:gd name="connsiteY14" fmla="*/ 264638 h 417179"/>
              <a:gd name="connsiteX15" fmla="*/ 2895600 w 5205412"/>
              <a:gd name="connsiteY15" fmla="*/ 257175 h 417179"/>
              <a:gd name="connsiteX16" fmla="*/ 2800350 w 5205412"/>
              <a:gd name="connsiteY16" fmla="*/ 257175 h 417179"/>
              <a:gd name="connsiteX17" fmla="*/ 2800350 w 5205412"/>
              <a:gd name="connsiteY17" fmla="*/ 242887 h 417179"/>
              <a:gd name="connsiteX18" fmla="*/ 2693585 w 5205412"/>
              <a:gd name="connsiteY18" fmla="*/ 246299 h 417179"/>
              <a:gd name="connsiteX19" fmla="*/ 2684060 w 5205412"/>
              <a:gd name="connsiteY19" fmla="*/ 233363 h 417179"/>
              <a:gd name="connsiteX20" fmla="*/ 2405063 w 5205412"/>
              <a:gd name="connsiteY20" fmla="*/ 228600 h 417179"/>
              <a:gd name="connsiteX21" fmla="*/ 2400300 w 5205412"/>
              <a:gd name="connsiteY21" fmla="*/ 223837 h 417179"/>
              <a:gd name="connsiteX22" fmla="*/ 2205038 w 5205412"/>
              <a:gd name="connsiteY22" fmla="*/ 219075 h 417179"/>
              <a:gd name="connsiteX23" fmla="*/ 2205038 w 5205412"/>
              <a:gd name="connsiteY23" fmla="*/ 204076 h 417179"/>
              <a:gd name="connsiteX24" fmla="*/ 2145187 w 5205412"/>
              <a:gd name="connsiteY24" fmla="*/ 206138 h 417179"/>
              <a:gd name="connsiteX25" fmla="*/ 2138363 w 5205412"/>
              <a:gd name="connsiteY25" fmla="*/ 195262 h 417179"/>
              <a:gd name="connsiteX26" fmla="*/ 1947223 w 5205412"/>
              <a:gd name="connsiteY26" fmla="*/ 188579 h 417179"/>
              <a:gd name="connsiteX27" fmla="*/ 1871663 w 5205412"/>
              <a:gd name="connsiteY27" fmla="*/ 176212 h 417179"/>
              <a:gd name="connsiteX28" fmla="*/ 1752600 w 5205412"/>
              <a:gd name="connsiteY28" fmla="*/ 176212 h 417179"/>
              <a:gd name="connsiteX29" fmla="*/ 1747838 w 5205412"/>
              <a:gd name="connsiteY29" fmla="*/ 157162 h 417179"/>
              <a:gd name="connsiteX30" fmla="*/ 1543050 w 5205412"/>
              <a:gd name="connsiteY30" fmla="*/ 147637 h 417179"/>
              <a:gd name="connsiteX31" fmla="*/ 1543050 w 5205412"/>
              <a:gd name="connsiteY31" fmla="*/ 133350 h 417179"/>
              <a:gd name="connsiteX32" fmla="*/ 1400175 w 5205412"/>
              <a:gd name="connsiteY32" fmla="*/ 133350 h 417179"/>
              <a:gd name="connsiteX33" fmla="*/ 1400175 w 5205412"/>
              <a:gd name="connsiteY33" fmla="*/ 133350 h 417179"/>
              <a:gd name="connsiteX34" fmla="*/ 1385888 w 5205412"/>
              <a:gd name="connsiteY34" fmla="*/ 114300 h 417179"/>
              <a:gd name="connsiteX35" fmla="*/ 1281113 w 5205412"/>
              <a:gd name="connsiteY35" fmla="*/ 104775 h 417179"/>
              <a:gd name="connsiteX36" fmla="*/ 1166813 w 5205412"/>
              <a:gd name="connsiteY36" fmla="*/ 100012 h 417179"/>
              <a:gd name="connsiteX37" fmla="*/ 1157288 w 5205412"/>
              <a:gd name="connsiteY37" fmla="*/ 85725 h 417179"/>
              <a:gd name="connsiteX38" fmla="*/ 852488 w 5205412"/>
              <a:gd name="connsiteY38" fmla="*/ 76200 h 417179"/>
              <a:gd name="connsiteX39" fmla="*/ 852488 w 5205412"/>
              <a:gd name="connsiteY39" fmla="*/ 76200 h 417179"/>
              <a:gd name="connsiteX40" fmla="*/ 852488 w 5205412"/>
              <a:gd name="connsiteY40" fmla="*/ 76200 h 417179"/>
              <a:gd name="connsiteX41" fmla="*/ 866775 w 5205412"/>
              <a:gd name="connsiteY41" fmla="*/ 61912 h 417179"/>
              <a:gd name="connsiteX42" fmla="*/ 628650 w 5205412"/>
              <a:gd name="connsiteY42" fmla="*/ 42862 h 417179"/>
              <a:gd name="connsiteX43" fmla="*/ 314325 w 5205412"/>
              <a:gd name="connsiteY43" fmla="*/ 33337 h 417179"/>
              <a:gd name="connsiteX44" fmla="*/ 309563 w 5205412"/>
              <a:gd name="connsiteY44" fmla="*/ 19050 h 417179"/>
              <a:gd name="connsiteX45" fmla="*/ 0 w 5205412"/>
              <a:gd name="connsiteY45" fmla="*/ 0 h 417179"/>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289731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62400 w 5205412"/>
              <a:gd name="connsiteY5" fmla="*/ 314325 h 342900"/>
              <a:gd name="connsiteX6" fmla="*/ 3962400 w 5205412"/>
              <a:gd name="connsiteY6" fmla="*/ 304800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62400 w 5205412"/>
              <a:gd name="connsiteY5" fmla="*/ 314325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8175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19087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4763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0350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895600 w 5205412"/>
              <a:gd name="connsiteY14" fmla="*/ 257175 h 342900"/>
              <a:gd name="connsiteX15" fmla="*/ 2803329 w 5205412"/>
              <a:gd name="connsiteY15" fmla="*/ 257175 h 342900"/>
              <a:gd name="connsiteX16" fmla="*/ 2800350 w 5205412"/>
              <a:gd name="connsiteY16" fmla="*/ 242887 h 342900"/>
              <a:gd name="connsiteX17" fmla="*/ 2693585 w 5205412"/>
              <a:gd name="connsiteY17" fmla="*/ 246299 h 342900"/>
              <a:gd name="connsiteX18" fmla="*/ 2684060 w 5205412"/>
              <a:gd name="connsiteY18" fmla="*/ 233363 h 342900"/>
              <a:gd name="connsiteX19" fmla="*/ 2405063 w 5205412"/>
              <a:gd name="connsiteY19" fmla="*/ 228600 h 342900"/>
              <a:gd name="connsiteX20" fmla="*/ 2400300 w 5205412"/>
              <a:gd name="connsiteY20" fmla="*/ 223837 h 342900"/>
              <a:gd name="connsiteX21" fmla="*/ 2205038 w 5205412"/>
              <a:gd name="connsiteY21" fmla="*/ 219075 h 342900"/>
              <a:gd name="connsiteX22" fmla="*/ 2205038 w 5205412"/>
              <a:gd name="connsiteY22" fmla="*/ 204076 h 342900"/>
              <a:gd name="connsiteX23" fmla="*/ 2145187 w 5205412"/>
              <a:gd name="connsiteY23" fmla="*/ 206138 h 342900"/>
              <a:gd name="connsiteX24" fmla="*/ 2138363 w 5205412"/>
              <a:gd name="connsiteY24" fmla="*/ 195262 h 342900"/>
              <a:gd name="connsiteX25" fmla="*/ 1947223 w 5205412"/>
              <a:gd name="connsiteY25" fmla="*/ 188579 h 342900"/>
              <a:gd name="connsiteX26" fmla="*/ 1871663 w 5205412"/>
              <a:gd name="connsiteY26" fmla="*/ 176212 h 342900"/>
              <a:gd name="connsiteX27" fmla="*/ 1752600 w 5205412"/>
              <a:gd name="connsiteY27" fmla="*/ 176212 h 342900"/>
              <a:gd name="connsiteX28" fmla="*/ 1747838 w 5205412"/>
              <a:gd name="connsiteY28" fmla="*/ 157162 h 342900"/>
              <a:gd name="connsiteX29" fmla="*/ 1543050 w 5205412"/>
              <a:gd name="connsiteY29" fmla="*/ 147637 h 342900"/>
              <a:gd name="connsiteX30" fmla="*/ 1543050 w 5205412"/>
              <a:gd name="connsiteY30" fmla="*/ 133350 h 342900"/>
              <a:gd name="connsiteX31" fmla="*/ 1400175 w 5205412"/>
              <a:gd name="connsiteY31" fmla="*/ 133350 h 342900"/>
              <a:gd name="connsiteX32" fmla="*/ 1400175 w 5205412"/>
              <a:gd name="connsiteY32" fmla="*/ 133350 h 342900"/>
              <a:gd name="connsiteX33" fmla="*/ 1385888 w 5205412"/>
              <a:gd name="connsiteY33" fmla="*/ 114300 h 342900"/>
              <a:gd name="connsiteX34" fmla="*/ 1281113 w 5205412"/>
              <a:gd name="connsiteY34" fmla="*/ 104775 h 342900"/>
              <a:gd name="connsiteX35" fmla="*/ 1166813 w 5205412"/>
              <a:gd name="connsiteY35" fmla="*/ 100012 h 342900"/>
              <a:gd name="connsiteX36" fmla="*/ 1157288 w 5205412"/>
              <a:gd name="connsiteY36" fmla="*/ 85725 h 342900"/>
              <a:gd name="connsiteX37" fmla="*/ 852488 w 5205412"/>
              <a:gd name="connsiteY37" fmla="*/ 76200 h 342900"/>
              <a:gd name="connsiteX38" fmla="*/ 852488 w 5205412"/>
              <a:gd name="connsiteY38" fmla="*/ 76200 h 342900"/>
              <a:gd name="connsiteX39" fmla="*/ 852488 w 5205412"/>
              <a:gd name="connsiteY39" fmla="*/ 76200 h 342900"/>
              <a:gd name="connsiteX40" fmla="*/ 866775 w 5205412"/>
              <a:gd name="connsiteY40" fmla="*/ 61912 h 342900"/>
              <a:gd name="connsiteX41" fmla="*/ 628650 w 5205412"/>
              <a:gd name="connsiteY41" fmla="*/ 42862 h 342900"/>
              <a:gd name="connsiteX42" fmla="*/ 314325 w 5205412"/>
              <a:gd name="connsiteY42" fmla="*/ 33337 h 342900"/>
              <a:gd name="connsiteX43" fmla="*/ 309563 w 5205412"/>
              <a:gd name="connsiteY43" fmla="*/ 19050 h 342900"/>
              <a:gd name="connsiteX44" fmla="*/ 0 w 5205412"/>
              <a:gd name="connsiteY44"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22438 w 5205412"/>
              <a:gd name="connsiteY14" fmla="*/ 257096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4076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93585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38043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0424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2805 w 5205412"/>
              <a:gd name="connsiteY24" fmla="*/ 208519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3757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2806 w 5205412"/>
              <a:gd name="connsiteY24" fmla="*/ 208519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0424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2636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70255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63111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8822 w 5205412"/>
              <a:gd name="connsiteY18" fmla="*/ 246299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 name="connsiteX0" fmla="*/ 5205412 w 5205412"/>
              <a:gd name="connsiteY0" fmla="*/ 342900 h 342900"/>
              <a:gd name="connsiteX1" fmla="*/ 4738048 w 5205412"/>
              <a:gd name="connsiteY1" fmla="*/ 338137 h 342900"/>
              <a:gd name="connsiteX2" fmla="*/ 4729163 w 5205412"/>
              <a:gd name="connsiteY2" fmla="*/ 322499 h 342900"/>
              <a:gd name="connsiteX3" fmla="*/ 4448175 w 5205412"/>
              <a:gd name="connsiteY3" fmla="*/ 320438 h 342900"/>
              <a:gd name="connsiteX4" fmla="*/ 4441351 w 5205412"/>
              <a:gd name="connsiteY4" fmla="*/ 310203 h 342900"/>
              <a:gd name="connsiteX5" fmla="*/ 3963111 w 5205412"/>
              <a:gd name="connsiteY5" fmla="*/ 310913 h 342900"/>
              <a:gd name="connsiteX6" fmla="*/ 3962400 w 5205412"/>
              <a:gd name="connsiteY6" fmla="*/ 297976 h 342900"/>
              <a:gd name="connsiteX7" fmla="*/ 3817741 w 5205412"/>
              <a:gd name="connsiteY7" fmla="*/ 295275 h 342900"/>
              <a:gd name="connsiteX8" fmla="*/ 3814763 w 5205412"/>
              <a:gd name="connsiteY8" fmla="*/ 280987 h 342900"/>
              <a:gd name="connsiteX9" fmla="*/ 3509963 w 5205412"/>
              <a:gd name="connsiteY9" fmla="*/ 285750 h 342900"/>
              <a:gd name="connsiteX10" fmla="*/ 3348038 w 5205412"/>
              <a:gd name="connsiteY10" fmla="*/ 285750 h 342900"/>
              <a:gd name="connsiteX11" fmla="*/ 3343275 w 5205412"/>
              <a:gd name="connsiteY11" fmla="*/ 276225 h 342900"/>
              <a:gd name="connsiteX12" fmla="*/ 3033713 w 5205412"/>
              <a:gd name="connsiteY12" fmla="*/ 276225 h 342900"/>
              <a:gd name="connsiteX13" fmla="*/ 3031012 w 5205412"/>
              <a:gd name="connsiteY13" fmla="*/ 264638 h 342900"/>
              <a:gd name="connsiteX14" fmla="*/ 2907546 w 5205412"/>
              <a:gd name="connsiteY14" fmla="*/ 263053 h 342900"/>
              <a:gd name="connsiteX15" fmla="*/ 2895600 w 5205412"/>
              <a:gd name="connsiteY15" fmla="*/ 257175 h 342900"/>
              <a:gd name="connsiteX16" fmla="*/ 2803329 w 5205412"/>
              <a:gd name="connsiteY16" fmla="*/ 257175 h 342900"/>
              <a:gd name="connsiteX17" fmla="*/ 2800350 w 5205412"/>
              <a:gd name="connsiteY17" fmla="*/ 242887 h 342900"/>
              <a:gd name="connsiteX18" fmla="*/ 2686441 w 5205412"/>
              <a:gd name="connsiteY18" fmla="*/ 241537 h 342900"/>
              <a:gd name="connsiteX19" fmla="*/ 2684060 w 5205412"/>
              <a:gd name="connsiteY19" fmla="*/ 233363 h 342900"/>
              <a:gd name="connsiteX20" fmla="*/ 2405063 w 5205412"/>
              <a:gd name="connsiteY20" fmla="*/ 228600 h 342900"/>
              <a:gd name="connsiteX21" fmla="*/ 2400300 w 5205412"/>
              <a:gd name="connsiteY21" fmla="*/ 223837 h 342900"/>
              <a:gd name="connsiteX22" fmla="*/ 2205038 w 5205412"/>
              <a:gd name="connsiteY22" fmla="*/ 219075 h 342900"/>
              <a:gd name="connsiteX23" fmla="*/ 2205038 w 5205412"/>
              <a:gd name="connsiteY23" fmla="*/ 207054 h 342900"/>
              <a:gd name="connsiteX24" fmla="*/ 2145187 w 5205412"/>
              <a:gd name="connsiteY24" fmla="*/ 206138 h 342900"/>
              <a:gd name="connsiteX25" fmla="*/ 2138363 w 5205412"/>
              <a:gd name="connsiteY25" fmla="*/ 195262 h 342900"/>
              <a:gd name="connsiteX26" fmla="*/ 1947223 w 5205412"/>
              <a:gd name="connsiteY26" fmla="*/ 188579 h 342900"/>
              <a:gd name="connsiteX27" fmla="*/ 1871663 w 5205412"/>
              <a:gd name="connsiteY27" fmla="*/ 176212 h 342900"/>
              <a:gd name="connsiteX28" fmla="*/ 1752600 w 5205412"/>
              <a:gd name="connsiteY28" fmla="*/ 176212 h 342900"/>
              <a:gd name="connsiteX29" fmla="*/ 1747838 w 5205412"/>
              <a:gd name="connsiteY29" fmla="*/ 157162 h 342900"/>
              <a:gd name="connsiteX30" fmla="*/ 1543050 w 5205412"/>
              <a:gd name="connsiteY30" fmla="*/ 147637 h 342900"/>
              <a:gd name="connsiteX31" fmla="*/ 1543050 w 5205412"/>
              <a:gd name="connsiteY31" fmla="*/ 133350 h 342900"/>
              <a:gd name="connsiteX32" fmla="*/ 1400175 w 5205412"/>
              <a:gd name="connsiteY32" fmla="*/ 133350 h 342900"/>
              <a:gd name="connsiteX33" fmla="*/ 1400175 w 5205412"/>
              <a:gd name="connsiteY33" fmla="*/ 133350 h 342900"/>
              <a:gd name="connsiteX34" fmla="*/ 1385888 w 5205412"/>
              <a:gd name="connsiteY34" fmla="*/ 114300 h 342900"/>
              <a:gd name="connsiteX35" fmla="*/ 1281113 w 5205412"/>
              <a:gd name="connsiteY35" fmla="*/ 104775 h 342900"/>
              <a:gd name="connsiteX36" fmla="*/ 1166813 w 5205412"/>
              <a:gd name="connsiteY36" fmla="*/ 100012 h 342900"/>
              <a:gd name="connsiteX37" fmla="*/ 1157288 w 5205412"/>
              <a:gd name="connsiteY37" fmla="*/ 85725 h 342900"/>
              <a:gd name="connsiteX38" fmla="*/ 852488 w 5205412"/>
              <a:gd name="connsiteY38" fmla="*/ 76200 h 342900"/>
              <a:gd name="connsiteX39" fmla="*/ 852488 w 5205412"/>
              <a:gd name="connsiteY39" fmla="*/ 76200 h 342900"/>
              <a:gd name="connsiteX40" fmla="*/ 852488 w 5205412"/>
              <a:gd name="connsiteY40" fmla="*/ 76200 h 342900"/>
              <a:gd name="connsiteX41" fmla="*/ 866775 w 5205412"/>
              <a:gd name="connsiteY41" fmla="*/ 61912 h 342900"/>
              <a:gd name="connsiteX42" fmla="*/ 628650 w 5205412"/>
              <a:gd name="connsiteY42" fmla="*/ 42862 h 342900"/>
              <a:gd name="connsiteX43" fmla="*/ 314325 w 5205412"/>
              <a:gd name="connsiteY43" fmla="*/ 33337 h 342900"/>
              <a:gd name="connsiteX44" fmla="*/ 309563 w 5205412"/>
              <a:gd name="connsiteY44" fmla="*/ 19050 h 342900"/>
              <a:gd name="connsiteX45" fmla="*/ 0 w 5205412"/>
              <a:gd name="connsiteY4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05412" h="342900">
                <a:moveTo>
                  <a:pt x="5205412" y="342900"/>
                </a:moveTo>
                <a:lnTo>
                  <a:pt x="4738048" y="338137"/>
                </a:lnTo>
                <a:lnTo>
                  <a:pt x="4729163" y="322499"/>
                </a:lnTo>
                <a:lnTo>
                  <a:pt x="4448175" y="320438"/>
                </a:lnTo>
                <a:lnTo>
                  <a:pt x="4441351" y="310203"/>
                </a:lnTo>
                <a:lnTo>
                  <a:pt x="3963111" y="310913"/>
                </a:lnTo>
                <a:lnTo>
                  <a:pt x="3962400" y="297976"/>
                </a:lnTo>
                <a:lnTo>
                  <a:pt x="3817741" y="295275"/>
                </a:lnTo>
                <a:lnTo>
                  <a:pt x="3814763" y="280987"/>
                </a:lnTo>
                <a:lnTo>
                  <a:pt x="3509963" y="285750"/>
                </a:lnTo>
                <a:lnTo>
                  <a:pt x="3348038" y="285750"/>
                </a:lnTo>
                <a:lnTo>
                  <a:pt x="3343275" y="276225"/>
                </a:lnTo>
                <a:lnTo>
                  <a:pt x="3033713" y="276225"/>
                </a:lnTo>
                <a:lnTo>
                  <a:pt x="3031012" y="264638"/>
                </a:lnTo>
                <a:lnTo>
                  <a:pt x="2907546" y="263053"/>
                </a:lnTo>
                <a:lnTo>
                  <a:pt x="2895600" y="257175"/>
                </a:lnTo>
                <a:lnTo>
                  <a:pt x="2803329" y="257175"/>
                </a:lnTo>
                <a:lnTo>
                  <a:pt x="2800350" y="242887"/>
                </a:lnTo>
                <a:lnTo>
                  <a:pt x="2686441" y="241537"/>
                </a:lnTo>
                <a:lnTo>
                  <a:pt x="2684060" y="233363"/>
                </a:lnTo>
                <a:lnTo>
                  <a:pt x="2405063" y="228600"/>
                </a:lnTo>
                <a:lnTo>
                  <a:pt x="2400300" y="223837"/>
                </a:lnTo>
                <a:lnTo>
                  <a:pt x="2205038" y="219075"/>
                </a:lnTo>
                <a:lnTo>
                  <a:pt x="2205038" y="207054"/>
                </a:lnTo>
                <a:lnTo>
                  <a:pt x="2145187" y="206138"/>
                </a:lnTo>
                <a:cubicBezTo>
                  <a:pt x="2145294" y="202513"/>
                  <a:pt x="2138256" y="198887"/>
                  <a:pt x="2138363" y="195262"/>
                </a:cubicBezTo>
                <a:lnTo>
                  <a:pt x="1947223" y="188579"/>
                </a:lnTo>
                <a:lnTo>
                  <a:pt x="1871663" y="176212"/>
                </a:lnTo>
                <a:lnTo>
                  <a:pt x="1752600" y="176212"/>
                </a:lnTo>
                <a:lnTo>
                  <a:pt x="1747838" y="157162"/>
                </a:lnTo>
                <a:lnTo>
                  <a:pt x="1543050" y="147637"/>
                </a:lnTo>
                <a:lnTo>
                  <a:pt x="1543050" y="133350"/>
                </a:lnTo>
                <a:lnTo>
                  <a:pt x="1400175" y="133350"/>
                </a:lnTo>
                <a:lnTo>
                  <a:pt x="1400175" y="133350"/>
                </a:lnTo>
                <a:lnTo>
                  <a:pt x="1385888" y="114300"/>
                </a:lnTo>
                <a:lnTo>
                  <a:pt x="1281113" y="104775"/>
                </a:lnTo>
                <a:lnTo>
                  <a:pt x="1166813" y="100012"/>
                </a:lnTo>
                <a:lnTo>
                  <a:pt x="1157288" y="85725"/>
                </a:lnTo>
                <a:lnTo>
                  <a:pt x="852488" y="76200"/>
                </a:lnTo>
                <a:lnTo>
                  <a:pt x="852488" y="76200"/>
                </a:lnTo>
                <a:lnTo>
                  <a:pt x="852488" y="76200"/>
                </a:lnTo>
                <a:lnTo>
                  <a:pt x="866775" y="61912"/>
                </a:lnTo>
                <a:lnTo>
                  <a:pt x="628650" y="42862"/>
                </a:lnTo>
                <a:lnTo>
                  <a:pt x="314325" y="33337"/>
                </a:lnTo>
                <a:lnTo>
                  <a:pt x="309563" y="1905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8" name="Freeform: Shape 27">
            <a:extLst>
              <a:ext uri="{FF2B5EF4-FFF2-40B4-BE49-F238E27FC236}">
                <a16:creationId xmlns:a16="http://schemas.microsoft.com/office/drawing/2014/main" id="{4A604309-8D43-4557-9AE8-03EC0B01C188}"/>
              </a:ext>
            </a:extLst>
          </p:cNvPr>
          <p:cNvSpPr/>
          <p:nvPr/>
        </p:nvSpPr>
        <p:spPr bwMode="auto">
          <a:xfrm>
            <a:off x="785813" y="2366963"/>
            <a:ext cx="5224462" cy="290512"/>
          </a:xfrm>
          <a:custGeom>
            <a:avLst/>
            <a:gdLst>
              <a:gd name="connsiteX0" fmla="*/ 0 w 5224462"/>
              <a:gd name="connsiteY0" fmla="*/ 0 h 290512"/>
              <a:gd name="connsiteX1" fmla="*/ 223837 w 5224462"/>
              <a:gd name="connsiteY1" fmla="*/ 14287 h 290512"/>
              <a:gd name="connsiteX2" fmla="*/ 223837 w 5224462"/>
              <a:gd name="connsiteY2" fmla="*/ 14287 h 290512"/>
              <a:gd name="connsiteX3" fmla="*/ 276225 w 5224462"/>
              <a:gd name="connsiteY3" fmla="*/ 19050 h 290512"/>
              <a:gd name="connsiteX4" fmla="*/ 404812 w 5224462"/>
              <a:gd name="connsiteY4" fmla="*/ 19050 h 290512"/>
              <a:gd name="connsiteX5" fmla="*/ 423862 w 5224462"/>
              <a:gd name="connsiteY5" fmla="*/ 33337 h 290512"/>
              <a:gd name="connsiteX6" fmla="*/ 714375 w 5224462"/>
              <a:gd name="connsiteY6" fmla="*/ 33337 h 290512"/>
              <a:gd name="connsiteX7" fmla="*/ 738187 w 5224462"/>
              <a:gd name="connsiteY7" fmla="*/ 47625 h 290512"/>
              <a:gd name="connsiteX8" fmla="*/ 885825 w 5224462"/>
              <a:gd name="connsiteY8" fmla="*/ 57150 h 290512"/>
              <a:gd name="connsiteX9" fmla="*/ 1128712 w 5224462"/>
              <a:gd name="connsiteY9" fmla="*/ 57150 h 290512"/>
              <a:gd name="connsiteX10" fmla="*/ 1147762 w 5224462"/>
              <a:gd name="connsiteY10" fmla="*/ 71437 h 290512"/>
              <a:gd name="connsiteX11" fmla="*/ 1285875 w 5224462"/>
              <a:gd name="connsiteY11" fmla="*/ 71437 h 290512"/>
              <a:gd name="connsiteX12" fmla="*/ 1471612 w 5224462"/>
              <a:gd name="connsiteY12" fmla="*/ 76200 h 290512"/>
              <a:gd name="connsiteX13" fmla="*/ 1471612 w 5224462"/>
              <a:gd name="connsiteY13" fmla="*/ 90487 h 290512"/>
              <a:gd name="connsiteX14" fmla="*/ 1704975 w 5224462"/>
              <a:gd name="connsiteY14" fmla="*/ 100012 h 290512"/>
              <a:gd name="connsiteX15" fmla="*/ 1757362 w 5224462"/>
              <a:gd name="connsiteY15" fmla="*/ 114300 h 290512"/>
              <a:gd name="connsiteX16" fmla="*/ 1900237 w 5224462"/>
              <a:gd name="connsiteY16" fmla="*/ 123825 h 290512"/>
              <a:gd name="connsiteX17" fmla="*/ 1966912 w 5224462"/>
              <a:gd name="connsiteY17" fmla="*/ 133350 h 290512"/>
              <a:gd name="connsiteX18" fmla="*/ 2176462 w 5224462"/>
              <a:gd name="connsiteY18" fmla="*/ 138112 h 290512"/>
              <a:gd name="connsiteX19" fmla="*/ 2209800 w 5224462"/>
              <a:gd name="connsiteY19" fmla="*/ 152400 h 290512"/>
              <a:gd name="connsiteX20" fmla="*/ 2314575 w 5224462"/>
              <a:gd name="connsiteY20" fmla="*/ 157162 h 290512"/>
              <a:gd name="connsiteX21" fmla="*/ 2333625 w 5224462"/>
              <a:gd name="connsiteY21" fmla="*/ 166687 h 290512"/>
              <a:gd name="connsiteX22" fmla="*/ 2528887 w 5224462"/>
              <a:gd name="connsiteY22" fmla="*/ 166687 h 290512"/>
              <a:gd name="connsiteX23" fmla="*/ 2528887 w 5224462"/>
              <a:gd name="connsiteY23" fmla="*/ 166687 h 290512"/>
              <a:gd name="connsiteX24" fmla="*/ 2719387 w 5224462"/>
              <a:gd name="connsiteY24" fmla="*/ 200025 h 290512"/>
              <a:gd name="connsiteX25" fmla="*/ 2757487 w 5224462"/>
              <a:gd name="connsiteY25" fmla="*/ 195262 h 290512"/>
              <a:gd name="connsiteX26" fmla="*/ 2890837 w 5224462"/>
              <a:gd name="connsiteY26" fmla="*/ 204787 h 290512"/>
              <a:gd name="connsiteX27" fmla="*/ 3071812 w 5224462"/>
              <a:gd name="connsiteY27" fmla="*/ 209550 h 290512"/>
              <a:gd name="connsiteX28" fmla="*/ 3095625 w 5224462"/>
              <a:gd name="connsiteY28" fmla="*/ 219075 h 290512"/>
              <a:gd name="connsiteX29" fmla="*/ 3305175 w 5224462"/>
              <a:gd name="connsiteY29" fmla="*/ 214312 h 290512"/>
              <a:gd name="connsiteX30" fmla="*/ 3319462 w 5224462"/>
              <a:gd name="connsiteY30" fmla="*/ 228600 h 290512"/>
              <a:gd name="connsiteX31" fmla="*/ 3633787 w 5224462"/>
              <a:gd name="connsiteY31" fmla="*/ 233362 h 290512"/>
              <a:gd name="connsiteX32" fmla="*/ 3638550 w 5224462"/>
              <a:gd name="connsiteY32" fmla="*/ 238125 h 290512"/>
              <a:gd name="connsiteX33" fmla="*/ 4062412 w 5224462"/>
              <a:gd name="connsiteY33" fmla="*/ 242887 h 290512"/>
              <a:gd name="connsiteX34" fmla="*/ 4110037 w 5224462"/>
              <a:gd name="connsiteY34" fmla="*/ 257175 h 290512"/>
              <a:gd name="connsiteX35" fmla="*/ 4362450 w 5224462"/>
              <a:gd name="connsiteY35" fmla="*/ 257175 h 290512"/>
              <a:gd name="connsiteX36" fmla="*/ 4362450 w 5224462"/>
              <a:gd name="connsiteY36" fmla="*/ 257175 h 290512"/>
              <a:gd name="connsiteX37" fmla="*/ 5038725 w 5224462"/>
              <a:gd name="connsiteY37" fmla="*/ 261937 h 290512"/>
              <a:gd name="connsiteX38" fmla="*/ 5057775 w 5224462"/>
              <a:gd name="connsiteY38" fmla="*/ 290512 h 290512"/>
              <a:gd name="connsiteX39" fmla="*/ 5224462 w 5224462"/>
              <a:gd name="connsiteY39"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195262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1219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71812 w 5224462"/>
              <a:gd name="connsiteY26" fmla="*/ 209550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68833 w 5224462"/>
              <a:gd name="connsiteY26" fmla="*/ 206571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19462 w 5224462"/>
              <a:gd name="connsiteY29" fmla="*/ 228600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25419 w 5224462"/>
              <a:gd name="connsiteY29" fmla="*/ 234557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14312 h 290512"/>
              <a:gd name="connsiteX29" fmla="*/ 3328397 w 5224462"/>
              <a:gd name="connsiteY29" fmla="*/ 240514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20269 h 290512"/>
              <a:gd name="connsiteX29" fmla="*/ 3328397 w 5224462"/>
              <a:gd name="connsiteY29" fmla="*/ 240514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 name="connsiteX0" fmla="*/ 0 w 5224462"/>
              <a:gd name="connsiteY0" fmla="*/ 0 h 290512"/>
              <a:gd name="connsiteX1" fmla="*/ 223837 w 5224462"/>
              <a:gd name="connsiteY1" fmla="*/ 14287 h 290512"/>
              <a:gd name="connsiteX2" fmla="*/ 223837 w 5224462"/>
              <a:gd name="connsiteY2" fmla="*/ 14287 h 290512"/>
              <a:gd name="connsiteX3" fmla="*/ 404812 w 5224462"/>
              <a:gd name="connsiteY3" fmla="*/ 19050 h 290512"/>
              <a:gd name="connsiteX4" fmla="*/ 423862 w 5224462"/>
              <a:gd name="connsiteY4" fmla="*/ 33337 h 290512"/>
              <a:gd name="connsiteX5" fmla="*/ 714375 w 5224462"/>
              <a:gd name="connsiteY5" fmla="*/ 33337 h 290512"/>
              <a:gd name="connsiteX6" fmla="*/ 738187 w 5224462"/>
              <a:gd name="connsiteY6" fmla="*/ 47625 h 290512"/>
              <a:gd name="connsiteX7" fmla="*/ 885825 w 5224462"/>
              <a:gd name="connsiteY7" fmla="*/ 57150 h 290512"/>
              <a:gd name="connsiteX8" fmla="*/ 1128712 w 5224462"/>
              <a:gd name="connsiteY8" fmla="*/ 57150 h 290512"/>
              <a:gd name="connsiteX9" fmla="*/ 1147762 w 5224462"/>
              <a:gd name="connsiteY9" fmla="*/ 71437 h 290512"/>
              <a:gd name="connsiteX10" fmla="*/ 1285875 w 5224462"/>
              <a:gd name="connsiteY10" fmla="*/ 71437 h 290512"/>
              <a:gd name="connsiteX11" fmla="*/ 1471612 w 5224462"/>
              <a:gd name="connsiteY11" fmla="*/ 76200 h 290512"/>
              <a:gd name="connsiteX12" fmla="*/ 1471612 w 5224462"/>
              <a:gd name="connsiteY12" fmla="*/ 90487 h 290512"/>
              <a:gd name="connsiteX13" fmla="*/ 1704975 w 5224462"/>
              <a:gd name="connsiteY13" fmla="*/ 100012 h 290512"/>
              <a:gd name="connsiteX14" fmla="*/ 1757362 w 5224462"/>
              <a:gd name="connsiteY14" fmla="*/ 114300 h 290512"/>
              <a:gd name="connsiteX15" fmla="*/ 1900237 w 5224462"/>
              <a:gd name="connsiteY15" fmla="*/ 123825 h 290512"/>
              <a:gd name="connsiteX16" fmla="*/ 1966912 w 5224462"/>
              <a:gd name="connsiteY16" fmla="*/ 133350 h 290512"/>
              <a:gd name="connsiteX17" fmla="*/ 2176462 w 5224462"/>
              <a:gd name="connsiteY17" fmla="*/ 138112 h 290512"/>
              <a:gd name="connsiteX18" fmla="*/ 2209800 w 5224462"/>
              <a:gd name="connsiteY18" fmla="*/ 152400 h 290512"/>
              <a:gd name="connsiteX19" fmla="*/ 2314575 w 5224462"/>
              <a:gd name="connsiteY19" fmla="*/ 157162 h 290512"/>
              <a:gd name="connsiteX20" fmla="*/ 2333625 w 5224462"/>
              <a:gd name="connsiteY20" fmla="*/ 166687 h 290512"/>
              <a:gd name="connsiteX21" fmla="*/ 2528887 w 5224462"/>
              <a:gd name="connsiteY21" fmla="*/ 166687 h 290512"/>
              <a:gd name="connsiteX22" fmla="*/ 2528887 w 5224462"/>
              <a:gd name="connsiteY22" fmla="*/ 166687 h 290512"/>
              <a:gd name="connsiteX23" fmla="*/ 2719387 w 5224462"/>
              <a:gd name="connsiteY23" fmla="*/ 200025 h 290512"/>
              <a:gd name="connsiteX24" fmla="*/ 2757487 w 5224462"/>
              <a:gd name="connsiteY24" fmla="*/ 204198 h 290512"/>
              <a:gd name="connsiteX25" fmla="*/ 2890837 w 5224462"/>
              <a:gd name="connsiteY25" fmla="*/ 204787 h 290512"/>
              <a:gd name="connsiteX26" fmla="*/ 3080747 w 5224462"/>
              <a:gd name="connsiteY26" fmla="*/ 206571 h 290512"/>
              <a:gd name="connsiteX27" fmla="*/ 3095625 w 5224462"/>
              <a:gd name="connsiteY27" fmla="*/ 219075 h 290512"/>
              <a:gd name="connsiteX28" fmla="*/ 3305175 w 5224462"/>
              <a:gd name="connsiteY28" fmla="*/ 220269 h 290512"/>
              <a:gd name="connsiteX29" fmla="*/ 3313504 w 5224462"/>
              <a:gd name="connsiteY29" fmla="*/ 234557 h 290512"/>
              <a:gd name="connsiteX30" fmla="*/ 3633787 w 5224462"/>
              <a:gd name="connsiteY30" fmla="*/ 233362 h 290512"/>
              <a:gd name="connsiteX31" fmla="*/ 3638550 w 5224462"/>
              <a:gd name="connsiteY31" fmla="*/ 238125 h 290512"/>
              <a:gd name="connsiteX32" fmla="*/ 4062412 w 5224462"/>
              <a:gd name="connsiteY32" fmla="*/ 242887 h 290512"/>
              <a:gd name="connsiteX33" fmla="*/ 4110037 w 5224462"/>
              <a:gd name="connsiteY33" fmla="*/ 257175 h 290512"/>
              <a:gd name="connsiteX34" fmla="*/ 4362450 w 5224462"/>
              <a:gd name="connsiteY34" fmla="*/ 257175 h 290512"/>
              <a:gd name="connsiteX35" fmla="*/ 4362450 w 5224462"/>
              <a:gd name="connsiteY35" fmla="*/ 257175 h 290512"/>
              <a:gd name="connsiteX36" fmla="*/ 5038725 w 5224462"/>
              <a:gd name="connsiteY36" fmla="*/ 261937 h 290512"/>
              <a:gd name="connsiteX37" fmla="*/ 5057775 w 5224462"/>
              <a:gd name="connsiteY37" fmla="*/ 290512 h 290512"/>
              <a:gd name="connsiteX38" fmla="*/ 5224462 w 5224462"/>
              <a:gd name="connsiteY38" fmla="*/ 290512 h 2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224462" h="290512">
                <a:moveTo>
                  <a:pt x="0" y="0"/>
                </a:moveTo>
                <a:lnTo>
                  <a:pt x="223837" y="14287"/>
                </a:lnTo>
                <a:lnTo>
                  <a:pt x="223837" y="14287"/>
                </a:lnTo>
                <a:cubicBezTo>
                  <a:pt x="253999" y="15081"/>
                  <a:pt x="371475" y="15875"/>
                  <a:pt x="404812" y="19050"/>
                </a:cubicBezTo>
                <a:lnTo>
                  <a:pt x="423862" y="33337"/>
                </a:lnTo>
                <a:lnTo>
                  <a:pt x="714375" y="33337"/>
                </a:lnTo>
                <a:lnTo>
                  <a:pt x="738187" y="47625"/>
                </a:lnTo>
                <a:lnTo>
                  <a:pt x="885825" y="57150"/>
                </a:lnTo>
                <a:lnTo>
                  <a:pt x="1128712" y="57150"/>
                </a:lnTo>
                <a:lnTo>
                  <a:pt x="1147762" y="71437"/>
                </a:lnTo>
                <a:lnTo>
                  <a:pt x="1285875" y="71437"/>
                </a:lnTo>
                <a:lnTo>
                  <a:pt x="1471612" y="76200"/>
                </a:lnTo>
                <a:lnTo>
                  <a:pt x="1471612" y="90487"/>
                </a:lnTo>
                <a:lnTo>
                  <a:pt x="1704975" y="100012"/>
                </a:lnTo>
                <a:lnTo>
                  <a:pt x="1757362" y="114300"/>
                </a:lnTo>
                <a:lnTo>
                  <a:pt x="1900237" y="123825"/>
                </a:lnTo>
                <a:lnTo>
                  <a:pt x="1966912" y="133350"/>
                </a:lnTo>
                <a:lnTo>
                  <a:pt x="2176462" y="138112"/>
                </a:lnTo>
                <a:lnTo>
                  <a:pt x="2209800" y="152400"/>
                </a:lnTo>
                <a:lnTo>
                  <a:pt x="2314575" y="157162"/>
                </a:lnTo>
                <a:lnTo>
                  <a:pt x="2333625" y="166687"/>
                </a:lnTo>
                <a:lnTo>
                  <a:pt x="2528887" y="166687"/>
                </a:lnTo>
                <a:lnTo>
                  <a:pt x="2528887" y="166687"/>
                </a:lnTo>
                <a:lnTo>
                  <a:pt x="2719387" y="200025"/>
                </a:lnTo>
                <a:lnTo>
                  <a:pt x="2757487" y="204198"/>
                </a:lnTo>
                <a:lnTo>
                  <a:pt x="2890837" y="204787"/>
                </a:lnTo>
                <a:lnTo>
                  <a:pt x="3080747" y="206571"/>
                </a:lnTo>
                <a:lnTo>
                  <a:pt x="3095625" y="219075"/>
                </a:lnTo>
                <a:lnTo>
                  <a:pt x="3305175" y="220269"/>
                </a:lnTo>
                <a:lnTo>
                  <a:pt x="3313504" y="234557"/>
                </a:lnTo>
                <a:lnTo>
                  <a:pt x="3633787" y="233362"/>
                </a:lnTo>
                <a:lnTo>
                  <a:pt x="3638550" y="238125"/>
                </a:lnTo>
                <a:lnTo>
                  <a:pt x="4062412" y="242887"/>
                </a:lnTo>
                <a:lnTo>
                  <a:pt x="4110037" y="257175"/>
                </a:lnTo>
                <a:lnTo>
                  <a:pt x="4362450" y="257175"/>
                </a:lnTo>
                <a:lnTo>
                  <a:pt x="4362450" y="257175"/>
                </a:lnTo>
                <a:lnTo>
                  <a:pt x="5038725" y="261937"/>
                </a:lnTo>
                <a:lnTo>
                  <a:pt x="5057775" y="290512"/>
                </a:lnTo>
                <a:lnTo>
                  <a:pt x="5224462" y="290512"/>
                </a:lnTo>
              </a:path>
            </a:pathLst>
          </a:custGeom>
          <a:noFill/>
          <a:ln w="28575">
            <a:solidFill>
              <a:schemeClr val="accent1"/>
            </a:solidFill>
            <a:miter lim="800000"/>
            <a:headEnd/>
            <a:tailEnd/>
          </a:ln>
        </p:spPr>
        <p:txBody>
          <a:bodyPr rtlCol="0" anchor="ctr"/>
          <a:lstStyle/>
          <a:p>
            <a:pPr algn="ctr"/>
            <a:endParaRPr lang="en-US" dirty="0"/>
          </a:p>
        </p:txBody>
      </p:sp>
      <p:sp>
        <p:nvSpPr>
          <p:cNvPr id="30" name="TextBox 29">
            <a:extLst>
              <a:ext uri="{FF2B5EF4-FFF2-40B4-BE49-F238E27FC236}">
                <a16:creationId xmlns:a16="http://schemas.microsoft.com/office/drawing/2014/main" id="{EA3E2F68-3823-4760-9C54-512FF9FA561B}"/>
              </a:ext>
            </a:extLst>
          </p:cNvPr>
          <p:cNvSpPr txBox="1"/>
          <p:nvPr/>
        </p:nvSpPr>
        <p:spPr bwMode="auto">
          <a:xfrm>
            <a:off x="5497533" y="2106066"/>
            <a:ext cx="464423"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 6</a:t>
            </a:r>
          </a:p>
        </p:txBody>
      </p:sp>
      <p:sp>
        <p:nvSpPr>
          <p:cNvPr id="31" name="Rectangle 30">
            <a:extLst>
              <a:ext uri="{FF2B5EF4-FFF2-40B4-BE49-F238E27FC236}">
                <a16:creationId xmlns:a16="http://schemas.microsoft.com/office/drawing/2014/main" id="{08F167FB-0AAD-4B7C-89C4-4B932526537C}"/>
              </a:ext>
            </a:extLst>
          </p:cNvPr>
          <p:cNvSpPr/>
          <p:nvPr/>
        </p:nvSpPr>
        <p:spPr bwMode="auto">
          <a:xfrm>
            <a:off x="892125" y="4662737"/>
            <a:ext cx="3231928" cy="21744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312B4308-3D59-4F8A-A2E8-6B24B7940315}"/>
              </a:ext>
            </a:extLst>
          </p:cNvPr>
          <p:cNvSpPr txBox="1"/>
          <p:nvPr/>
        </p:nvSpPr>
        <p:spPr bwMode="auto">
          <a:xfrm>
            <a:off x="0" y="5298259"/>
            <a:ext cx="972995" cy="95410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Patients at Risk, n</a:t>
            </a:r>
            <a:br>
              <a:rPr lang="en-US" sz="1400" dirty="0">
                <a:solidFill>
                  <a:schemeClr val="bg1"/>
                </a:solidFill>
                <a:latin typeface="Calibri" panose="020F0502020204030204" pitchFamily="34" charset="0"/>
                <a:cs typeface="Calibri" panose="020F0502020204030204" pitchFamily="34" charset="0"/>
              </a:rPr>
            </a:br>
            <a:r>
              <a:rPr lang="en-US" sz="1400" b="0" dirty="0">
                <a:solidFill>
                  <a:schemeClr val="accent1"/>
                </a:solidFill>
                <a:latin typeface="Calibri" panose="020F0502020204030204" pitchFamily="34" charset="0"/>
                <a:cs typeface="Calibri" panose="020F0502020204030204" pitchFamily="34" charset="0"/>
              </a:rPr>
              <a:t>864</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858</a:t>
            </a:r>
          </a:p>
        </p:txBody>
      </p:sp>
      <p:sp>
        <p:nvSpPr>
          <p:cNvPr id="33" name="TextBox 32">
            <a:extLst>
              <a:ext uri="{FF2B5EF4-FFF2-40B4-BE49-F238E27FC236}">
                <a16:creationId xmlns:a16="http://schemas.microsoft.com/office/drawing/2014/main" id="{0F0E7D19-C3BC-4DC0-98C5-0C5A0F20F9CA}"/>
              </a:ext>
            </a:extLst>
          </p:cNvPr>
          <p:cNvSpPr txBox="1"/>
          <p:nvPr/>
        </p:nvSpPr>
        <p:spPr bwMode="auto">
          <a:xfrm>
            <a:off x="776577" y="5198178"/>
            <a:ext cx="506650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Yrs From Randomization</a:t>
            </a:r>
          </a:p>
        </p:txBody>
      </p:sp>
      <p:sp>
        <p:nvSpPr>
          <p:cNvPr id="34" name="TextBox 33">
            <a:extLst>
              <a:ext uri="{FF2B5EF4-FFF2-40B4-BE49-F238E27FC236}">
                <a16:creationId xmlns:a16="http://schemas.microsoft.com/office/drawing/2014/main" id="{E3367186-8C07-4D07-9920-0362BF9FDF2F}"/>
              </a:ext>
            </a:extLst>
          </p:cNvPr>
          <p:cNvSpPr txBox="1"/>
          <p:nvPr/>
        </p:nvSpPr>
        <p:spPr bwMode="auto">
          <a:xfrm>
            <a:off x="1365249"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821</a:t>
            </a:r>
            <a:br>
              <a:rPr lang="en-US" sz="1400" b="0" dirty="0">
                <a:solidFill>
                  <a:schemeClr val="accent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811</a:t>
            </a:r>
          </a:p>
        </p:txBody>
      </p:sp>
      <p:sp>
        <p:nvSpPr>
          <p:cNvPr id="35" name="TextBox 34">
            <a:extLst>
              <a:ext uri="{FF2B5EF4-FFF2-40B4-BE49-F238E27FC236}">
                <a16:creationId xmlns:a16="http://schemas.microsoft.com/office/drawing/2014/main" id="{71C36F91-4AE1-4C9E-99D0-1AB3252F80E6}"/>
              </a:ext>
            </a:extLst>
          </p:cNvPr>
          <p:cNvSpPr txBox="1"/>
          <p:nvPr/>
        </p:nvSpPr>
        <p:spPr bwMode="auto">
          <a:xfrm>
            <a:off x="2209967"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796</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771</a:t>
            </a:r>
          </a:p>
        </p:txBody>
      </p:sp>
      <p:sp>
        <p:nvSpPr>
          <p:cNvPr id="36" name="TextBox 35">
            <a:extLst>
              <a:ext uri="{FF2B5EF4-FFF2-40B4-BE49-F238E27FC236}">
                <a16:creationId xmlns:a16="http://schemas.microsoft.com/office/drawing/2014/main" id="{FD70C776-BEE2-4681-A0C6-523A0D5AE45D}"/>
              </a:ext>
            </a:extLst>
          </p:cNvPr>
          <p:cNvSpPr txBox="1"/>
          <p:nvPr/>
        </p:nvSpPr>
        <p:spPr bwMode="auto">
          <a:xfrm>
            <a:off x="3054685"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759</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743</a:t>
            </a:r>
          </a:p>
        </p:txBody>
      </p:sp>
      <p:sp>
        <p:nvSpPr>
          <p:cNvPr id="37" name="TextBox 36">
            <a:extLst>
              <a:ext uri="{FF2B5EF4-FFF2-40B4-BE49-F238E27FC236}">
                <a16:creationId xmlns:a16="http://schemas.microsoft.com/office/drawing/2014/main" id="{53A815E6-51E8-4D92-8AFF-B9980029CAFE}"/>
              </a:ext>
            </a:extLst>
          </p:cNvPr>
          <p:cNvSpPr txBox="1"/>
          <p:nvPr/>
        </p:nvSpPr>
        <p:spPr bwMode="auto">
          <a:xfrm>
            <a:off x="3899403"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732</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716</a:t>
            </a:r>
          </a:p>
        </p:txBody>
      </p:sp>
      <p:sp>
        <p:nvSpPr>
          <p:cNvPr id="38" name="TextBox 37">
            <a:extLst>
              <a:ext uri="{FF2B5EF4-FFF2-40B4-BE49-F238E27FC236}">
                <a16:creationId xmlns:a16="http://schemas.microsoft.com/office/drawing/2014/main" id="{90E57727-C1ED-4BFE-B756-ED5B3BFB94A0}"/>
              </a:ext>
            </a:extLst>
          </p:cNvPr>
          <p:cNvSpPr txBox="1"/>
          <p:nvPr/>
        </p:nvSpPr>
        <p:spPr bwMode="auto">
          <a:xfrm>
            <a:off x="4744121"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708</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693</a:t>
            </a:r>
          </a:p>
        </p:txBody>
      </p:sp>
      <p:sp>
        <p:nvSpPr>
          <p:cNvPr id="39" name="TextBox 38">
            <a:extLst>
              <a:ext uri="{FF2B5EF4-FFF2-40B4-BE49-F238E27FC236}">
                <a16:creationId xmlns:a16="http://schemas.microsoft.com/office/drawing/2014/main" id="{5612D9F0-45EF-470D-9DD4-B63D401BB1B7}"/>
              </a:ext>
            </a:extLst>
          </p:cNvPr>
          <p:cNvSpPr txBox="1"/>
          <p:nvPr/>
        </p:nvSpPr>
        <p:spPr bwMode="auto">
          <a:xfrm>
            <a:off x="5588904" y="5729146"/>
            <a:ext cx="458780"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520</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502</a:t>
            </a:r>
          </a:p>
        </p:txBody>
      </p:sp>
      <p:sp>
        <p:nvSpPr>
          <p:cNvPr id="40" name="TextBox 39">
            <a:extLst>
              <a:ext uri="{FF2B5EF4-FFF2-40B4-BE49-F238E27FC236}">
                <a16:creationId xmlns:a16="http://schemas.microsoft.com/office/drawing/2014/main" id="{065B044D-7051-4D8F-953C-B6726E227C54}"/>
              </a:ext>
            </a:extLst>
          </p:cNvPr>
          <p:cNvSpPr txBox="1"/>
          <p:nvPr/>
        </p:nvSpPr>
        <p:spPr bwMode="auto">
          <a:xfrm rot="16200000">
            <a:off x="-1037808" y="3531499"/>
            <a:ext cx="2672174"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IDFS (%)</a:t>
            </a:r>
          </a:p>
        </p:txBody>
      </p:sp>
      <p:cxnSp>
        <p:nvCxnSpPr>
          <p:cNvPr id="41" name="Straight Connector 40">
            <a:extLst>
              <a:ext uri="{FF2B5EF4-FFF2-40B4-BE49-F238E27FC236}">
                <a16:creationId xmlns:a16="http://schemas.microsoft.com/office/drawing/2014/main" id="{92DEE3F6-F8D4-4D37-BEA5-788027FF1DD4}"/>
              </a:ext>
            </a:extLst>
          </p:cNvPr>
          <p:cNvCxnSpPr>
            <a:cxnSpLocks/>
          </p:cNvCxnSpPr>
          <p:nvPr/>
        </p:nvCxnSpPr>
        <p:spPr bwMode="auto">
          <a:xfrm flipV="1">
            <a:off x="783378"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88B6693-496E-4DAD-8554-4E90AB2B188A}"/>
              </a:ext>
            </a:extLst>
          </p:cNvPr>
          <p:cNvCxnSpPr>
            <a:cxnSpLocks/>
          </p:cNvCxnSpPr>
          <p:nvPr/>
        </p:nvCxnSpPr>
        <p:spPr bwMode="auto">
          <a:xfrm>
            <a:off x="776577"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BB6AC1F-4DB1-4FCE-ADE0-FB300B846E96}"/>
              </a:ext>
            </a:extLst>
          </p:cNvPr>
          <p:cNvCxnSpPr>
            <a:cxnSpLocks/>
          </p:cNvCxnSpPr>
          <p:nvPr/>
        </p:nvCxnSpPr>
        <p:spPr bwMode="auto">
          <a:xfrm flipH="1">
            <a:off x="728972"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7C9FA08-1222-4C57-A9C1-099959DED5B0}"/>
              </a:ext>
            </a:extLst>
          </p:cNvPr>
          <p:cNvCxnSpPr>
            <a:cxnSpLocks/>
          </p:cNvCxnSpPr>
          <p:nvPr/>
        </p:nvCxnSpPr>
        <p:spPr bwMode="auto">
          <a:xfrm flipH="1">
            <a:off x="728972"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0BC5113-B667-43B7-805D-01A21B0793FA}"/>
              </a:ext>
            </a:extLst>
          </p:cNvPr>
          <p:cNvCxnSpPr>
            <a:cxnSpLocks/>
          </p:cNvCxnSpPr>
          <p:nvPr/>
        </p:nvCxnSpPr>
        <p:spPr bwMode="auto">
          <a:xfrm flipH="1">
            <a:off x="728972"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3FC2CBE-6651-4F0E-9B1D-D973095B7B34}"/>
              </a:ext>
            </a:extLst>
          </p:cNvPr>
          <p:cNvCxnSpPr>
            <a:cxnSpLocks/>
          </p:cNvCxnSpPr>
          <p:nvPr/>
        </p:nvCxnSpPr>
        <p:spPr bwMode="auto">
          <a:xfrm flipH="1">
            <a:off x="728972"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BCF2242-1F96-463B-9D98-A40C0F90FB53}"/>
              </a:ext>
            </a:extLst>
          </p:cNvPr>
          <p:cNvCxnSpPr>
            <a:cxnSpLocks/>
          </p:cNvCxnSpPr>
          <p:nvPr/>
        </p:nvCxnSpPr>
        <p:spPr bwMode="auto">
          <a:xfrm flipH="1">
            <a:off x="728972"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4BA8AF-2765-4268-96D2-2648FA573B61}"/>
              </a:ext>
            </a:extLst>
          </p:cNvPr>
          <p:cNvCxnSpPr>
            <a:cxnSpLocks/>
          </p:cNvCxnSpPr>
          <p:nvPr/>
        </p:nvCxnSpPr>
        <p:spPr bwMode="auto">
          <a:xfrm flipH="1">
            <a:off x="728972"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9092571-0007-4EB3-B31D-FFD09D41420F}"/>
              </a:ext>
            </a:extLst>
          </p:cNvPr>
          <p:cNvCxnSpPr>
            <a:cxnSpLocks/>
          </p:cNvCxnSpPr>
          <p:nvPr/>
        </p:nvCxnSpPr>
        <p:spPr bwMode="auto">
          <a:xfrm>
            <a:off x="783378"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B5F5E21-F025-4F2B-8619-1CCB787DAC0E}"/>
              </a:ext>
            </a:extLst>
          </p:cNvPr>
          <p:cNvCxnSpPr>
            <a:cxnSpLocks/>
          </p:cNvCxnSpPr>
          <p:nvPr/>
        </p:nvCxnSpPr>
        <p:spPr bwMode="auto">
          <a:xfrm>
            <a:off x="162439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F669EE7-06B4-4BBB-ACB5-8E2B43BCCDE4}"/>
              </a:ext>
            </a:extLst>
          </p:cNvPr>
          <p:cNvCxnSpPr>
            <a:cxnSpLocks/>
          </p:cNvCxnSpPr>
          <p:nvPr/>
        </p:nvCxnSpPr>
        <p:spPr bwMode="auto">
          <a:xfrm>
            <a:off x="246541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148F75A-F534-468E-BE8C-18FB1418DBCD}"/>
              </a:ext>
            </a:extLst>
          </p:cNvPr>
          <p:cNvCxnSpPr>
            <a:cxnSpLocks/>
          </p:cNvCxnSpPr>
          <p:nvPr/>
        </p:nvCxnSpPr>
        <p:spPr bwMode="auto">
          <a:xfrm>
            <a:off x="330642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6C01556-53E6-4D0D-B6D7-751E41F979D1}"/>
              </a:ext>
            </a:extLst>
          </p:cNvPr>
          <p:cNvCxnSpPr>
            <a:cxnSpLocks/>
          </p:cNvCxnSpPr>
          <p:nvPr/>
        </p:nvCxnSpPr>
        <p:spPr bwMode="auto">
          <a:xfrm>
            <a:off x="414744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DC35D53-DFF2-4CFF-96C6-A2CA138CAF4B}"/>
              </a:ext>
            </a:extLst>
          </p:cNvPr>
          <p:cNvCxnSpPr>
            <a:cxnSpLocks/>
          </p:cNvCxnSpPr>
          <p:nvPr/>
        </p:nvCxnSpPr>
        <p:spPr bwMode="auto">
          <a:xfrm>
            <a:off x="498846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F4CFF13-CBAA-4AA2-BF4D-8B98E08CAAC2}"/>
              </a:ext>
            </a:extLst>
          </p:cNvPr>
          <p:cNvCxnSpPr>
            <a:cxnSpLocks/>
          </p:cNvCxnSpPr>
          <p:nvPr/>
        </p:nvCxnSpPr>
        <p:spPr bwMode="auto">
          <a:xfrm>
            <a:off x="5829477"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22714184-1134-4076-B805-7FA5B8F5356F}"/>
              </a:ext>
            </a:extLst>
          </p:cNvPr>
          <p:cNvSpPr txBox="1"/>
          <p:nvPr/>
        </p:nvSpPr>
        <p:spPr bwMode="auto">
          <a:xfrm>
            <a:off x="291198"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100</a:t>
            </a:r>
          </a:p>
        </p:txBody>
      </p:sp>
      <p:sp>
        <p:nvSpPr>
          <p:cNvPr id="57" name="TextBox 56">
            <a:extLst>
              <a:ext uri="{FF2B5EF4-FFF2-40B4-BE49-F238E27FC236}">
                <a16:creationId xmlns:a16="http://schemas.microsoft.com/office/drawing/2014/main" id="{89974303-A4D6-44F5-A1B9-47591C558B0A}"/>
              </a:ext>
            </a:extLst>
          </p:cNvPr>
          <p:cNvSpPr txBox="1"/>
          <p:nvPr/>
        </p:nvSpPr>
        <p:spPr bwMode="auto">
          <a:xfrm>
            <a:off x="368537"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80</a:t>
            </a:r>
          </a:p>
        </p:txBody>
      </p:sp>
      <p:sp>
        <p:nvSpPr>
          <p:cNvPr id="58" name="TextBox 57">
            <a:extLst>
              <a:ext uri="{FF2B5EF4-FFF2-40B4-BE49-F238E27FC236}">
                <a16:creationId xmlns:a16="http://schemas.microsoft.com/office/drawing/2014/main" id="{BA90DA70-34F7-40C4-8B7A-7E02E724542B}"/>
              </a:ext>
            </a:extLst>
          </p:cNvPr>
          <p:cNvSpPr txBox="1"/>
          <p:nvPr/>
        </p:nvSpPr>
        <p:spPr bwMode="auto">
          <a:xfrm>
            <a:off x="368537"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60</a:t>
            </a:r>
          </a:p>
        </p:txBody>
      </p:sp>
      <p:sp>
        <p:nvSpPr>
          <p:cNvPr id="59" name="TextBox 58">
            <a:extLst>
              <a:ext uri="{FF2B5EF4-FFF2-40B4-BE49-F238E27FC236}">
                <a16:creationId xmlns:a16="http://schemas.microsoft.com/office/drawing/2014/main" id="{C7A84E38-10C8-46AC-92F4-D839B4916546}"/>
              </a:ext>
            </a:extLst>
          </p:cNvPr>
          <p:cNvSpPr txBox="1"/>
          <p:nvPr/>
        </p:nvSpPr>
        <p:spPr bwMode="auto">
          <a:xfrm>
            <a:off x="368537"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40</a:t>
            </a:r>
          </a:p>
        </p:txBody>
      </p:sp>
      <p:sp>
        <p:nvSpPr>
          <p:cNvPr id="60" name="TextBox 59">
            <a:extLst>
              <a:ext uri="{FF2B5EF4-FFF2-40B4-BE49-F238E27FC236}">
                <a16:creationId xmlns:a16="http://schemas.microsoft.com/office/drawing/2014/main" id="{47610A83-1B62-47BC-AD15-FA4B26BE29FA}"/>
              </a:ext>
            </a:extLst>
          </p:cNvPr>
          <p:cNvSpPr txBox="1"/>
          <p:nvPr/>
        </p:nvSpPr>
        <p:spPr bwMode="auto">
          <a:xfrm>
            <a:off x="368537"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20</a:t>
            </a:r>
          </a:p>
        </p:txBody>
      </p:sp>
      <p:sp>
        <p:nvSpPr>
          <p:cNvPr id="61" name="TextBox 60">
            <a:extLst>
              <a:ext uri="{FF2B5EF4-FFF2-40B4-BE49-F238E27FC236}">
                <a16:creationId xmlns:a16="http://schemas.microsoft.com/office/drawing/2014/main" id="{4FF47ABF-41DA-4F2F-9AF0-596C87DE5B86}"/>
              </a:ext>
            </a:extLst>
          </p:cNvPr>
          <p:cNvSpPr txBox="1"/>
          <p:nvPr/>
        </p:nvSpPr>
        <p:spPr bwMode="auto">
          <a:xfrm>
            <a:off x="368537"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sp>
        <p:nvSpPr>
          <p:cNvPr id="62" name="TextBox 61">
            <a:extLst>
              <a:ext uri="{FF2B5EF4-FFF2-40B4-BE49-F238E27FC236}">
                <a16:creationId xmlns:a16="http://schemas.microsoft.com/office/drawing/2014/main" id="{029E97B7-FE52-4E1D-B23E-2447CF7E8D61}"/>
              </a:ext>
            </a:extLst>
          </p:cNvPr>
          <p:cNvSpPr txBox="1"/>
          <p:nvPr/>
        </p:nvSpPr>
        <p:spPr bwMode="auto">
          <a:xfrm>
            <a:off x="562545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a:t>
            </a:r>
          </a:p>
        </p:txBody>
      </p:sp>
      <p:sp>
        <p:nvSpPr>
          <p:cNvPr id="63" name="TextBox 62">
            <a:extLst>
              <a:ext uri="{FF2B5EF4-FFF2-40B4-BE49-F238E27FC236}">
                <a16:creationId xmlns:a16="http://schemas.microsoft.com/office/drawing/2014/main" id="{6433310C-FD09-4F32-A63C-AB049017C63D}"/>
              </a:ext>
            </a:extLst>
          </p:cNvPr>
          <p:cNvSpPr txBox="1"/>
          <p:nvPr/>
        </p:nvSpPr>
        <p:spPr bwMode="auto">
          <a:xfrm>
            <a:off x="578686"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sp>
        <p:nvSpPr>
          <p:cNvPr id="64" name="TextBox 63">
            <a:extLst>
              <a:ext uri="{FF2B5EF4-FFF2-40B4-BE49-F238E27FC236}">
                <a16:creationId xmlns:a16="http://schemas.microsoft.com/office/drawing/2014/main" id="{18DFC142-0793-490F-BAD7-8F4D13A96F46}"/>
              </a:ext>
            </a:extLst>
          </p:cNvPr>
          <p:cNvSpPr txBox="1"/>
          <p:nvPr/>
        </p:nvSpPr>
        <p:spPr bwMode="auto">
          <a:xfrm>
            <a:off x="141981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a:t>
            </a:r>
          </a:p>
        </p:txBody>
      </p:sp>
      <p:sp>
        <p:nvSpPr>
          <p:cNvPr id="65" name="TextBox 64">
            <a:extLst>
              <a:ext uri="{FF2B5EF4-FFF2-40B4-BE49-F238E27FC236}">
                <a16:creationId xmlns:a16="http://schemas.microsoft.com/office/drawing/2014/main" id="{293C46B1-84CE-4A7A-A377-50762E5F88F5}"/>
              </a:ext>
            </a:extLst>
          </p:cNvPr>
          <p:cNvSpPr txBox="1"/>
          <p:nvPr/>
        </p:nvSpPr>
        <p:spPr bwMode="auto">
          <a:xfrm>
            <a:off x="226094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a:t>
            </a:r>
          </a:p>
        </p:txBody>
      </p:sp>
      <p:sp>
        <p:nvSpPr>
          <p:cNvPr id="66" name="TextBox 65">
            <a:extLst>
              <a:ext uri="{FF2B5EF4-FFF2-40B4-BE49-F238E27FC236}">
                <a16:creationId xmlns:a16="http://schemas.microsoft.com/office/drawing/2014/main" id="{040ED24D-546C-4C24-A377-034A53B13D40}"/>
              </a:ext>
            </a:extLst>
          </p:cNvPr>
          <p:cNvSpPr txBox="1"/>
          <p:nvPr/>
        </p:nvSpPr>
        <p:spPr bwMode="auto">
          <a:xfrm>
            <a:off x="3102072"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a:t>
            </a:r>
          </a:p>
        </p:txBody>
      </p:sp>
      <p:sp>
        <p:nvSpPr>
          <p:cNvPr id="67" name="TextBox 66">
            <a:extLst>
              <a:ext uri="{FF2B5EF4-FFF2-40B4-BE49-F238E27FC236}">
                <a16:creationId xmlns:a16="http://schemas.microsoft.com/office/drawing/2014/main" id="{D11F6713-C429-46FF-B20A-7AD861C26FDB}"/>
              </a:ext>
            </a:extLst>
          </p:cNvPr>
          <p:cNvSpPr txBox="1"/>
          <p:nvPr/>
        </p:nvSpPr>
        <p:spPr bwMode="auto">
          <a:xfrm>
            <a:off x="3943201"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a:t>
            </a:r>
          </a:p>
        </p:txBody>
      </p:sp>
      <p:sp>
        <p:nvSpPr>
          <p:cNvPr id="68" name="TextBox 67">
            <a:extLst>
              <a:ext uri="{FF2B5EF4-FFF2-40B4-BE49-F238E27FC236}">
                <a16:creationId xmlns:a16="http://schemas.microsoft.com/office/drawing/2014/main" id="{A4C37452-CAFA-42FD-8E48-C485A76BC19F}"/>
              </a:ext>
            </a:extLst>
          </p:cNvPr>
          <p:cNvSpPr txBox="1"/>
          <p:nvPr/>
        </p:nvSpPr>
        <p:spPr bwMode="auto">
          <a:xfrm>
            <a:off x="478433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5</a:t>
            </a:r>
          </a:p>
        </p:txBody>
      </p:sp>
      <p:sp>
        <p:nvSpPr>
          <p:cNvPr id="69" name="TextBox 68">
            <a:extLst>
              <a:ext uri="{FF2B5EF4-FFF2-40B4-BE49-F238E27FC236}">
                <a16:creationId xmlns:a16="http://schemas.microsoft.com/office/drawing/2014/main" id="{4B074E7F-D597-40B0-82FA-1A027FECB400}"/>
              </a:ext>
            </a:extLst>
          </p:cNvPr>
          <p:cNvSpPr txBox="1"/>
          <p:nvPr/>
        </p:nvSpPr>
        <p:spPr bwMode="auto">
          <a:xfrm>
            <a:off x="5411534" y="2370085"/>
            <a:ext cx="631904"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89.5%</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cs typeface="Calibri" panose="020F0502020204030204" pitchFamily="34" charset="0"/>
              </a:rPr>
              <a:t>87.0%</a:t>
            </a:r>
          </a:p>
        </p:txBody>
      </p:sp>
      <p:graphicFrame>
        <p:nvGraphicFramePr>
          <p:cNvPr id="70" name="Table 2">
            <a:extLst>
              <a:ext uri="{FF2B5EF4-FFF2-40B4-BE49-F238E27FC236}">
                <a16:creationId xmlns:a16="http://schemas.microsoft.com/office/drawing/2014/main" id="{0B2F522F-0F1F-4B56-AC70-6049A6CDEFDF}"/>
              </a:ext>
            </a:extLst>
          </p:cNvPr>
          <p:cNvGraphicFramePr>
            <a:graphicFrameLocks noGrp="1"/>
          </p:cNvGraphicFramePr>
          <p:nvPr/>
        </p:nvGraphicFramePr>
        <p:xfrm>
          <a:off x="932625" y="3252178"/>
          <a:ext cx="4412607" cy="1554480"/>
        </p:xfrm>
        <a:graphic>
          <a:graphicData uri="http://schemas.openxmlformats.org/drawingml/2006/table">
            <a:tbl>
              <a:tblPr firstRow="1" bandRow="1">
                <a:tableStyleId>{93296810-A885-4BE3-A3E7-6D5BEEA58F35}</a:tableStyleId>
              </a:tblPr>
              <a:tblGrid>
                <a:gridCol w="2175687">
                  <a:extLst>
                    <a:ext uri="{9D8B030D-6E8A-4147-A177-3AD203B41FA5}">
                      <a16:colId xmlns:a16="http://schemas.microsoft.com/office/drawing/2014/main" val="1043500220"/>
                    </a:ext>
                  </a:extLst>
                </a:gridCol>
                <a:gridCol w="766051">
                  <a:extLst>
                    <a:ext uri="{9D8B030D-6E8A-4147-A177-3AD203B41FA5}">
                      <a16:colId xmlns:a16="http://schemas.microsoft.com/office/drawing/2014/main" val="3658003067"/>
                    </a:ext>
                  </a:extLst>
                </a:gridCol>
                <a:gridCol w="429824">
                  <a:extLst>
                    <a:ext uri="{9D8B030D-6E8A-4147-A177-3AD203B41FA5}">
                      <a16:colId xmlns:a16="http://schemas.microsoft.com/office/drawing/2014/main" val="2914119356"/>
                    </a:ext>
                  </a:extLst>
                </a:gridCol>
                <a:gridCol w="1041045">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864)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858)</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90 (10.4)</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106 (12.4)</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0.83 (95% CI: 0.63-1.10)</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71" name="TextBox 70">
            <a:extLst>
              <a:ext uri="{FF2B5EF4-FFF2-40B4-BE49-F238E27FC236}">
                <a16:creationId xmlns:a16="http://schemas.microsoft.com/office/drawing/2014/main" id="{A42640A6-BD73-4105-A435-6E2003F810CB}"/>
              </a:ext>
            </a:extLst>
          </p:cNvPr>
          <p:cNvSpPr txBox="1"/>
          <p:nvPr/>
        </p:nvSpPr>
        <p:spPr bwMode="auto">
          <a:xfrm>
            <a:off x="783378"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2000" dirty="0">
                <a:solidFill>
                  <a:schemeClr val="bg1"/>
                </a:solidFill>
                <a:latin typeface="Calibri" panose="020F0502020204030204" pitchFamily="34" charset="0"/>
              </a:rPr>
              <a:t>HR-Negative Cohort</a:t>
            </a:r>
          </a:p>
        </p:txBody>
      </p:sp>
      <p:sp>
        <p:nvSpPr>
          <p:cNvPr id="72" name="TextBox 71">
            <a:extLst>
              <a:ext uri="{FF2B5EF4-FFF2-40B4-BE49-F238E27FC236}">
                <a16:creationId xmlns:a16="http://schemas.microsoft.com/office/drawing/2014/main" id="{ED62214C-69CA-4113-974C-49F2AB5A2F73}"/>
              </a:ext>
            </a:extLst>
          </p:cNvPr>
          <p:cNvSpPr txBox="1"/>
          <p:nvPr/>
        </p:nvSpPr>
        <p:spPr bwMode="auto">
          <a:xfrm>
            <a:off x="3092777" y="1996262"/>
            <a:ext cx="464423"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 3</a:t>
            </a:r>
          </a:p>
        </p:txBody>
      </p:sp>
      <p:sp>
        <p:nvSpPr>
          <p:cNvPr id="73" name="TextBox 72">
            <a:extLst>
              <a:ext uri="{FF2B5EF4-FFF2-40B4-BE49-F238E27FC236}">
                <a16:creationId xmlns:a16="http://schemas.microsoft.com/office/drawing/2014/main" id="{E246F30B-B5AB-40C2-BE7D-BF3950BD5A77}"/>
              </a:ext>
            </a:extLst>
          </p:cNvPr>
          <p:cNvSpPr txBox="1"/>
          <p:nvPr/>
        </p:nvSpPr>
        <p:spPr bwMode="auto">
          <a:xfrm>
            <a:off x="3006778" y="2260281"/>
            <a:ext cx="631904"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92.8%</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cs typeface="Calibri" panose="020F0502020204030204" pitchFamily="34" charset="0"/>
              </a:rPr>
              <a:t>91.2%</a:t>
            </a:r>
          </a:p>
        </p:txBody>
      </p:sp>
      <p:sp>
        <p:nvSpPr>
          <p:cNvPr id="74" name="TextBox 73">
            <a:extLst>
              <a:ext uri="{FF2B5EF4-FFF2-40B4-BE49-F238E27FC236}">
                <a16:creationId xmlns:a16="http://schemas.microsoft.com/office/drawing/2014/main" id="{36738471-9CB7-4870-B15C-49C744DEFB71}"/>
              </a:ext>
            </a:extLst>
          </p:cNvPr>
          <p:cNvSpPr txBox="1"/>
          <p:nvPr/>
        </p:nvSpPr>
        <p:spPr bwMode="auto">
          <a:xfrm>
            <a:off x="11355296" y="2059568"/>
            <a:ext cx="464423"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 6</a:t>
            </a:r>
          </a:p>
        </p:txBody>
      </p:sp>
      <p:sp>
        <p:nvSpPr>
          <p:cNvPr id="75" name="Rectangle 74">
            <a:extLst>
              <a:ext uri="{FF2B5EF4-FFF2-40B4-BE49-F238E27FC236}">
                <a16:creationId xmlns:a16="http://schemas.microsoft.com/office/drawing/2014/main" id="{DBA5D6F4-1F72-4833-958C-2728AF8939B9}"/>
              </a:ext>
            </a:extLst>
          </p:cNvPr>
          <p:cNvSpPr/>
          <p:nvPr/>
        </p:nvSpPr>
        <p:spPr bwMode="auto">
          <a:xfrm>
            <a:off x="6749888" y="4662737"/>
            <a:ext cx="3231928" cy="21744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cs typeface="Calibri" panose="020F0502020204030204" pitchFamily="34" charset="0"/>
            </a:endParaRPr>
          </a:p>
        </p:txBody>
      </p:sp>
      <p:sp>
        <p:nvSpPr>
          <p:cNvPr id="76" name="TextBox 75">
            <a:extLst>
              <a:ext uri="{FF2B5EF4-FFF2-40B4-BE49-F238E27FC236}">
                <a16:creationId xmlns:a16="http://schemas.microsoft.com/office/drawing/2014/main" id="{1A9581F0-E20A-4958-9F97-25063E8362E7}"/>
              </a:ext>
            </a:extLst>
          </p:cNvPr>
          <p:cNvSpPr txBox="1"/>
          <p:nvPr/>
        </p:nvSpPr>
        <p:spPr bwMode="auto">
          <a:xfrm>
            <a:off x="5857763" y="5298259"/>
            <a:ext cx="972995" cy="954107"/>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Patients at Risk, n</a:t>
            </a:r>
            <a:br>
              <a:rPr lang="en-US" sz="1400" dirty="0">
                <a:solidFill>
                  <a:schemeClr val="bg1"/>
                </a:solidFill>
                <a:latin typeface="Calibri" panose="020F0502020204030204" pitchFamily="34" charset="0"/>
                <a:cs typeface="Calibri" panose="020F0502020204030204" pitchFamily="34" charset="0"/>
              </a:rPr>
            </a:br>
            <a:r>
              <a:rPr lang="en-US" sz="1400" b="0" dirty="0">
                <a:solidFill>
                  <a:schemeClr val="accent1"/>
                </a:solidFill>
                <a:latin typeface="Calibri" panose="020F0502020204030204" pitchFamily="34" charset="0"/>
                <a:cs typeface="Calibri" panose="020F0502020204030204" pitchFamily="34" charset="0"/>
              </a:rPr>
              <a:t>1536</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1546</a:t>
            </a:r>
          </a:p>
        </p:txBody>
      </p:sp>
      <p:sp>
        <p:nvSpPr>
          <p:cNvPr id="77" name="TextBox 76">
            <a:extLst>
              <a:ext uri="{FF2B5EF4-FFF2-40B4-BE49-F238E27FC236}">
                <a16:creationId xmlns:a16="http://schemas.microsoft.com/office/drawing/2014/main" id="{CBFD50A5-B86E-417C-B661-D8A584CF9CF0}"/>
              </a:ext>
            </a:extLst>
          </p:cNvPr>
          <p:cNvSpPr txBox="1"/>
          <p:nvPr/>
        </p:nvSpPr>
        <p:spPr bwMode="auto">
          <a:xfrm>
            <a:off x="6634340" y="5198178"/>
            <a:ext cx="506650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Yrs From Randomization</a:t>
            </a:r>
          </a:p>
        </p:txBody>
      </p:sp>
      <p:sp>
        <p:nvSpPr>
          <p:cNvPr id="78" name="TextBox 77">
            <a:extLst>
              <a:ext uri="{FF2B5EF4-FFF2-40B4-BE49-F238E27FC236}">
                <a16:creationId xmlns:a16="http://schemas.microsoft.com/office/drawing/2014/main" id="{4D5F1E02-328E-468B-A06D-8607901A6CEA}"/>
              </a:ext>
            </a:extLst>
          </p:cNvPr>
          <p:cNvSpPr txBox="1"/>
          <p:nvPr/>
        </p:nvSpPr>
        <p:spPr bwMode="auto">
          <a:xfrm>
            <a:off x="7131642" y="5729146"/>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1456</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1501</a:t>
            </a:r>
          </a:p>
        </p:txBody>
      </p:sp>
      <p:sp>
        <p:nvSpPr>
          <p:cNvPr id="79" name="TextBox 78">
            <a:extLst>
              <a:ext uri="{FF2B5EF4-FFF2-40B4-BE49-F238E27FC236}">
                <a16:creationId xmlns:a16="http://schemas.microsoft.com/office/drawing/2014/main" id="{0BDF70EF-FDD3-4960-92DA-BF7591BE71B7}"/>
              </a:ext>
            </a:extLst>
          </p:cNvPr>
          <p:cNvSpPr txBox="1"/>
          <p:nvPr/>
        </p:nvSpPr>
        <p:spPr bwMode="auto">
          <a:xfrm>
            <a:off x="7976360" y="5729146"/>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1402</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1444</a:t>
            </a:r>
          </a:p>
        </p:txBody>
      </p:sp>
      <p:sp>
        <p:nvSpPr>
          <p:cNvPr id="80" name="TextBox 79">
            <a:extLst>
              <a:ext uri="{FF2B5EF4-FFF2-40B4-BE49-F238E27FC236}">
                <a16:creationId xmlns:a16="http://schemas.microsoft.com/office/drawing/2014/main" id="{7273E27B-C7E1-485F-A2CB-D44879F7C48C}"/>
              </a:ext>
            </a:extLst>
          </p:cNvPr>
          <p:cNvSpPr txBox="1"/>
          <p:nvPr/>
        </p:nvSpPr>
        <p:spPr bwMode="auto">
          <a:xfrm>
            <a:off x="8821078" y="5729146"/>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1363</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1391</a:t>
            </a:r>
          </a:p>
        </p:txBody>
      </p:sp>
      <p:sp>
        <p:nvSpPr>
          <p:cNvPr id="81" name="TextBox 80">
            <a:extLst>
              <a:ext uri="{FF2B5EF4-FFF2-40B4-BE49-F238E27FC236}">
                <a16:creationId xmlns:a16="http://schemas.microsoft.com/office/drawing/2014/main" id="{D978AE68-7D59-4419-A90D-7853103F8F7D}"/>
              </a:ext>
            </a:extLst>
          </p:cNvPr>
          <p:cNvSpPr txBox="1"/>
          <p:nvPr/>
        </p:nvSpPr>
        <p:spPr bwMode="auto">
          <a:xfrm>
            <a:off x="9665796" y="5729146"/>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1323</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1323</a:t>
            </a:r>
          </a:p>
        </p:txBody>
      </p:sp>
      <p:sp>
        <p:nvSpPr>
          <p:cNvPr id="82" name="TextBox 81">
            <a:extLst>
              <a:ext uri="{FF2B5EF4-FFF2-40B4-BE49-F238E27FC236}">
                <a16:creationId xmlns:a16="http://schemas.microsoft.com/office/drawing/2014/main" id="{FD889556-3983-4A73-9445-94204CDFFE94}"/>
              </a:ext>
            </a:extLst>
          </p:cNvPr>
          <p:cNvSpPr txBox="1"/>
          <p:nvPr/>
        </p:nvSpPr>
        <p:spPr bwMode="auto">
          <a:xfrm>
            <a:off x="10510514" y="5729146"/>
            <a:ext cx="55021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1270</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1274</a:t>
            </a:r>
          </a:p>
        </p:txBody>
      </p:sp>
      <p:sp>
        <p:nvSpPr>
          <p:cNvPr id="83" name="TextBox 82">
            <a:extLst>
              <a:ext uri="{FF2B5EF4-FFF2-40B4-BE49-F238E27FC236}">
                <a16:creationId xmlns:a16="http://schemas.microsoft.com/office/drawing/2014/main" id="{F5E30B8B-2D05-48EA-8815-AE366199F27B}"/>
              </a:ext>
            </a:extLst>
          </p:cNvPr>
          <p:cNvSpPr txBox="1"/>
          <p:nvPr/>
        </p:nvSpPr>
        <p:spPr bwMode="auto">
          <a:xfrm>
            <a:off x="11446603" y="5729146"/>
            <a:ext cx="458844" cy="523220"/>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962</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accent3"/>
                </a:solidFill>
                <a:latin typeface="Calibri" panose="020F0502020204030204" pitchFamily="34" charset="0"/>
                <a:cs typeface="Calibri" panose="020F0502020204030204" pitchFamily="34" charset="0"/>
              </a:rPr>
              <a:t>919</a:t>
            </a:r>
          </a:p>
        </p:txBody>
      </p:sp>
      <p:sp>
        <p:nvSpPr>
          <p:cNvPr id="84" name="TextBox 83">
            <a:extLst>
              <a:ext uri="{FF2B5EF4-FFF2-40B4-BE49-F238E27FC236}">
                <a16:creationId xmlns:a16="http://schemas.microsoft.com/office/drawing/2014/main" id="{E535438A-406B-4477-A7D6-FE35EA2A401A}"/>
              </a:ext>
            </a:extLst>
          </p:cNvPr>
          <p:cNvSpPr txBox="1"/>
          <p:nvPr/>
        </p:nvSpPr>
        <p:spPr bwMode="auto">
          <a:xfrm rot="16200000">
            <a:off x="4819955" y="3531499"/>
            <a:ext cx="2672174"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IDFS (%)</a:t>
            </a:r>
          </a:p>
        </p:txBody>
      </p:sp>
      <p:cxnSp>
        <p:nvCxnSpPr>
          <p:cNvPr id="85" name="Straight Connector 84">
            <a:extLst>
              <a:ext uri="{FF2B5EF4-FFF2-40B4-BE49-F238E27FC236}">
                <a16:creationId xmlns:a16="http://schemas.microsoft.com/office/drawing/2014/main" id="{4DBB1CF3-32F6-4CEB-B642-E695CC7A87CB}"/>
              </a:ext>
            </a:extLst>
          </p:cNvPr>
          <p:cNvCxnSpPr>
            <a:cxnSpLocks/>
          </p:cNvCxnSpPr>
          <p:nvPr/>
        </p:nvCxnSpPr>
        <p:spPr bwMode="auto">
          <a:xfrm flipV="1">
            <a:off x="6641141" y="2339306"/>
            <a:ext cx="0" cy="257476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FDEE4CA-26FD-4288-B8FC-15CF6BD3ACED}"/>
              </a:ext>
            </a:extLst>
          </p:cNvPr>
          <p:cNvCxnSpPr>
            <a:cxnSpLocks/>
          </p:cNvCxnSpPr>
          <p:nvPr/>
        </p:nvCxnSpPr>
        <p:spPr bwMode="auto">
          <a:xfrm>
            <a:off x="6634340" y="4914066"/>
            <a:ext cx="5271106"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62FE388-55CE-4A5C-A696-93C8C1CABE9B}"/>
              </a:ext>
            </a:extLst>
          </p:cNvPr>
          <p:cNvCxnSpPr>
            <a:cxnSpLocks/>
          </p:cNvCxnSpPr>
          <p:nvPr/>
        </p:nvCxnSpPr>
        <p:spPr bwMode="auto">
          <a:xfrm flipH="1">
            <a:off x="6586735" y="2349301"/>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748CB96-F0E6-4E0C-B4AF-A5AF5D00E600}"/>
              </a:ext>
            </a:extLst>
          </p:cNvPr>
          <p:cNvCxnSpPr>
            <a:cxnSpLocks/>
          </p:cNvCxnSpPr>
          <p:nvPr/>
        </p:nvCxnSpPr>
        <p:spPr bwMode="auto">
          <a:xfrm flipH="1">
            <a:off x="6586735" y="286225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15BFF74-C4A4-4AC7-8629-F9500EBDB60F}"/>
              </a:ext>
            </a:extLst>
          </p:cNvPr>
          <p:cNvCxnSpPr>
            <a:cxnSpLocks/>
          </p:cNvCxnSpPr>
          <p:nvPr/>
        </p:nvCxnSpPr>
        <p:spPr bwMode="auto">
          <a:xfrm flipH="1">
            <a:off x="6586735" y="3375207"/>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32EE1CA-A229-43A2-8E9A-D25BE53DADD4}"/>
              </a:ext>
            </a:extLst>
          </p:cNvPr>
          <p:cNvCxnSpPr>
            <a:cxnSpLocks/>
          </p:cNvCxnSpPr>
          <p:nvPr/>
        </p:nvCxnSpPr>
        <p:spPr bwMode="auto">
          <a:xfrm flipH="1">
            <a:off x="6586735" y="3888160"/>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A6C65DF-E409-4006-9453-88814DD50462}"/>
              </a:ext>
            </a:extLst>
          </p:cNvPr>
          <p:cNvCxnSpPr>
            <a:cxnSpLocks/>
          </p:cNvCxnSpPr>
          <p:nvPr/>
        </p:nvCxnSpPr>
        <p:spPr bwMode="auto">
          <a:xfrm flipH="1">
            <a:off x="6586735" y="4401114"/>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28C23B8-3452-4E54-8282-E368229F3CE0}"/>
              </a:ext>
            </a:extLst>
          </p:cNvPr>
          <p:cNvCxnSpPr>
            <a:cxnSpLocks/>
          </p:cNvCxnSpPr>
          <p:nvPr/>
        </p:nvCxnSpPr>
        <p:spPr bwMode="auto">
          <a:xfrm flipH="1">
            <a:off x="6586735" y="4914066"/>
            <a:ext cx="4760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2A82834-7E3B-4483-97DD-963715856ACA}"/>
              </a:ext>
            </a:extLst>
          </p:cNvPr>
          <p:cNvCxnSpPr>
            <a:cxnSpLocks/>
          </p:cNvCxnSpPr>
          <p:nvPr/>
        </p:nvCxnSpPr>
        <p:spPr bwMode="auto">
          <a:xfrm>
            <a:off x="6641141"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97BD233-8532-424D-8830-8580AB1847DE}"/>
              </a:ext>
            </a:extLst>
          </p:cNvPr>
          <p:cNvCxnSpPr>
            <a:cxnSpLocks/>
          </p:cNvCxnSpPr>
          <p:nvPr/>
        </p:nvCxnSpPr>
        <p:spPr bwMode="auto">
          <a:xfrm>
            <a:off x="748215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B4201E3-D58D-40EF-AF90-DFC9E14B884E}"/>
              </a:ext>
            </a:extLst>
          </p:cNvPr>
          <p:cNvCxnSpPr>
            <a:cxnSpLocks/>
          </p:cNvCxnSpPr>
          <p:nvPr/>
        </p:nvCxnSpPr>
        <p:spPr bwMode="auto">
          <a:xfrm>
            <a:off x="8323174"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A211143-EDFE-4BCC-B412-A8E6AD472104}"/>
              </a:ext>
            </a:extLst>
          </p:cNvPr>
          <p:cNvCxnSpPr>
            <a:cxnSpLocks/>
          </p:cNvCxnSpPr>
          <p:nvPr/>
        </p:nvCxnSpPr>
        <p:spPr bwMode="auto">
          <a:xfrm>
            <a:off x="9164190"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DBB2C3C-C4D5-4B34-8080-AC6AA2706087}"/>
              </a:ext>
            </a:extLst>
          </p:cNvPr>
          <p:cNvCxnSpPr>
            <a:cxnSpLocks/>
          </p:cNvCxnSpPr>
          <p:nvPr/>
        </p:nvCxnSpPr>
        <p:spPr bwMode="auto">
          <a:xfrm>
            <a:off x="10005207"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D9046C2-4DD4-44B8-ACB4-25ECC418C97F}"/>
              </a:ext>
            </a:extLst>
          </p:cNvPr>
          <p:cNvCxnSpPr>
            <a:cxnSpLocks/>
          </p:cNvCxnSpPr>
          <p:nvPr/>
        </p:nvCxnSpPr>
        <p:spPr bwMode="auto">
          <a:xfrm>
            <a:off x="10846223" y="4914066"/>
            <a:ext cx="0" cy="47435"/>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23C56B7-5EDF-4C76-ABB0-7A1EDDA9E506}"/>
              </a:ext>
            </a:extLst>
          </p:cNvPr>
          <p:cNvCxnSpPr>
            <a:cxnSpLocks/>
          </p:cNvCxnSpPr>
          <p:nvPr/>
        </p:nvCxnSpPr>
        <p:spPr bwMode="auto">
          <a:xfrm>
            <a:off x="11687240" y="4914066"/>
            <a:ext cx="0" cy="47435"/>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6764FD24-3C07-414B-8596-05BFD959943F}"/>
              </a:ext>
            </a:extLst>
          </p:cNvPr>
          <p:cNvSpPr txBox="1"/>
          <p:nvPr/>
        </p:nvSpPr>
        <p:spPr bwMode="auto">
          <a:xfrm>
            <a:off x="6148961" y="2192465"/>
            <a:ext cx="485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100</a:t>
            </a:r>
          </a:p>
        </p:txBody>
      </p:sp>
      <p:sp>
        <p:nvSpPr>
          <p:cNvPr id="101" name="TextBox 100">
            <a:extLst>
              <a:ext uri="{FF2B5EF4-FFF2-40B4-BE49-F238E27FC236}">
                <a16:creationId xmlns:a16="http://schemas.microsoft.com/office/drawing/2014/main" id="{F2E90B04-4615-4124-AC2C-3E22D2FF5B0A}"/>
              </a:ext>
            </a:extLst>
          </p:cNvPr>
          <p:cNvSpPr txBox="1"/>
          <p:nvPr/>
        </p:nvSpPr>
        <p:spPr bwMode="auto">
          <a:xfrm>
            <a:off x="6226300" y="271054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80</a:t>
            </a:r>
          </a:p>
        </p:txBody>
      </p:sp>
      <p:sp>
        <p:nvSpPr>
          <p:cNvPr id="102" name="TextBox 101">
            <a:extLst>
              <a:ext uri="{FF2B5EF4-FFF2-40B4-BE49-F238E27FC236}">
                <a16:creationId xmlns:a16="http://schemas.microsoft.com/office/drawing/2014/main" id="{EF0A17C6-A188-4157-8B16-E0665A3CA384}"/>
              </a:ext>
            </a:extLst>
          </p:cNvPr>
          <p:cNvSpPr txBox="1"/>
          <p:nvPr/>
        </p:nvSpPr>
        <p:spPr bwMode="auto">
          <a:xfrm>
            <a:off x="6226300" y="322861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60</a:t>
            </a:r>
          </a:p>
        </p:txBody>
      </p:sp>
      <p:sp>
        <p:nvSpPr>
          <p:cNvPr id="103" name="TextBox 102">
            <a:extLst>
              <a:ext uri="{FF2B5EF4-FFF2-40B4-BE49-F238E27FC236}">
                <a16:creationId xmlns:a16="http://schemas.microsoft.com/office/drawing/2014/main" id="{89E335DD-5662-4AC4-8F42-393047BAA46F}"/>
              </a:ext>
            </a:extLst>
          </p:cNvPr>
          <p:cNvSpPr txBox="1"/>
          <p:nvPr/>
        </p:nvSpPr>
        <p:spPr bwMode="auto">
          <a:xfrm>
            <a:off x="6226300" y="3746696"/>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40</a:t>
            </a:r>
          </a:p>
        </p:txBody>
      </p:sp>
      <p:sp>
        <p:nvSpPr>
          <p:cNvPr id="104" name="TextBox 103">
            <a:extLst>
              <a:ext uri="{FF2B5EF4-FFF2-40B4-BE49-F238E27FC236}">
                <a16:creationId xmlns:a16="http://schemas.microsoft.com/office/drawing/2014/main" id="{A7500188-A074-495A-994E-AE465CF5F2AD}"/>
              </a:ext>
            </a:extLst>
          </p:cNvPr>
          <p:cNvSpPr txBox="1"/>
          <p:nvPr/>
        </p:nvSpPr>
        <p:spPr bwMode="auto">
          <a:xfrm>
            <a:off x="6226300" y="4264773"/>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20</a:t>
            </a:r>
          </a:p>
        </p:txBody>
      </p:sp>
      <p:sp>
        <p:nvSpPr>
          <p:cNvPr id="105" name="TextBox 104">
            <a:extLst>
              <a:ext uri="{FF2B5EF4-FFF2-40B4-BE49-F238E27FC236}">
                <a16:creationId xmlns:a16="http://schemas.microsoft.com/office/drawing/2014/main" id="{8AB93361-A40B-4E4A-B357-D31F60BFFDF2}"/>
              </a:ext>
            </a:extLst>
          </p:cNvPr>
          <p:cNvSpPr txBox="1"/>
          <p:nvPr/>
        </p:nvSpPr>
        <p:spPr bwMode="auto">
          <a:xfrm>
            <a:off x="6226300" y="4782852"/>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sp>
        <p:nvSpPr>
          <p:cNvPr id="106" name="TextBox 105">
            <a:extLst>
              <a:ext uri="{FF2B5EF4-FFF2-40B4-BE49-F238E27FC236}">
                <a16:creationId xmlns:a16="http://schemas.microsoft.com/office/drawing/2014/main" id="{8CAEF3FC-259D-40EA-9BD1-60A8D4F51EC9}"/>
              </a:ext>
            </a:extLst>
          </p:cNvPr>
          <p:cNvSpPr txBox="1"/>
          <p:nvPr/>
        </p:nvSpPr>
        <p:spPr bwMode="auto">
          <a:xfrm>
            <a:off x="11483220"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a:t>
            </a:r>
          </a:p>
        </p:txBody>
      </p:sp>
      <p:sp>
        <p:nvSpPr>
          <p:cNvPr id="107" name="TextBox 106">
            <a:extLst>
              <a:ext uri="{FF2B5EF4-FFF2-40B4-BE49-F238E27FC236}">
                <a16:creationId xmlns:a16="http://schemas.microsoft.com/office/drawing/2014/main" id="{C86D50A1-0ED5-448A-9229-F508F6C1347C}"/>
              </a:ext>
            </a:extLst>
          </p:cNvPr>
          <p:cNvSpPr txBox="1"/>
          <p:nvPr/>
        </p:nvSpPr>
        <p:spPr bwMode="auto">
          <a:xfrm>
            <a:off x="6436449"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sp>
        <p:nvSpPr>
          <p:cNvPr id="108" name="TextBox 107">
            <a:extLst>
              <a:ext uri="{FF2B5EF4-FFF2-40B4-BE49-F238E27FC236}">
                <a16:creationId xmlns:a16="http://schemas.microsoft.com/office/drawing/2014/main" id="{C0600DE4-76EE-4FC1-8DF9-C3596E9CE58B}"/>
              </a:ext>
            </a:extLst>
          </p:cNvPr>
          <p:cNvSpPr txBox="1"/>
          <p:nvPr/>
        </p:nvSpPr>
        <p:spPr bwMode="auto">
          <a:xfrm>
            <a:off x="7277578"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a:t>
            </a:r>
          </a:p>
        </p:txBody>
      </p:sp>
      <p:sp>
        <p:nvSpPr>
          <p:cNvPr id="109" name="TextBox 108">
            <a:extLst>
              <a:ext uri="{FF2B5EF4-FFF2-40B4-BE49-F238E27FC236}">
                <a16:creationId xmlns:a16="http://schemas.microsoft.com/office/drawing/2014/main" id="{47B95CDB-EC9E-45C0-A46D-EFDF03892345}"/>
              </a:ext>
            </a:extLst>
          </p:cNvPr>
          <p:cNvSpPr txBox="1"/>
          <p:nvPr/>
        </p:nvSpPr>
        <p:spPr bwMode="auto">
          <a:xfrm>
            <a:off x="8118707"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a:t>
            </a:r>
          </a:p>
        </p:txBody>
      </p:sp>
      <p:sp>
        <p:nvSpPr>
          <p:cNvPr id="112" name="TextBox 111">
            <a:extLst>
              <a:ext uri="{FF2B5EF4-FFF2-40B4-BE49-F238E27FC236}">
                <a16:creationId xmlns:a16="http://schemas.microsoft.com/office/drawing/2014/main" id="{5BD64FD9-F9F4-4D7F-B0D8-074FA721C5F8}"/>
              </a:ext>
            </a:extLst>
          </p:cNvPr>
          <p:cNvSpPr txBox="1"/>
          <p:nvPr/>
        </p:nvSpPr>
        <p:spPr bwMode="auto">
          <a:xfrm>
            <a:off x="8959835"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a:t>
            </a:r>
          </a:p>
        </p:txBody>
      </p:sp>
      <p:sp>
        <p:nvSpPr>
          <p:cNvPr id="113" name="TextBox 112">
            <a:extLst>
              <a:ext uri="{FF2B5EF4-FFF2-40B4-BE49-F238E27FC236}">
                <a16:creationId xmlns:a16="http://schemas.microsoft.com/office/drawing/2014/main" id="{4411436B-44BF-4990-9634-A9B42E9C7464}"/>
              </a:ext>
            </a:extLst>
          </p:cNvPr>
          <p:cNvSpPr txBox="1"/>
          <p:nvPr/>
        </p:nvSpPr>
        <p:spPr bwMode="auto">
          <a:xfrm>
            <a:off x="9800964"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a:t>
            </a:r>
          </a:p>
        </p:txBody>
      </p:sp>
      <p:sp>
        <p:nvSpPr>
          <p:cNvPr id="114" name="TextBox 113">
            <a:extLst>
              <a:ext uri="{FF2B5EF4-FFF2-40B4-BE49-F238E27FC236}">
                <a16:creationId xmlns:a16="http://schemas.microsoft.com/office/drawing/2014/main" id="{AB1D80ED-972D-4ED9-9F05-E2B8302CF89F}"/>
              </a:ext>
            </a:extLst>
          </p:cNvPr>
          <p:cNvSpPr txBox="1"/>
          <p:nvPr/>
        </p:nvSpPr>
        <p:spPr bwMode="auto">
          <a:xfrm>
            <a:off x="10642093" y="4925299"/>
            <a:ext cx="408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5</a:t>
            </a:r>
          </a:p>
        </p:txBody>
      </p:sp>
      <p:sp>
        <p:nvSpPr>
          <p:cNvPr id="115" name="TextBox 114">
            <a:extLst>
              <a:ext uri="{FF2B5EF4-FFF2-40B4-BE49-F238E27FC236}">
                <a16:creationId xmlns:a16="http://schemas.microsoft.com/office/drawing/2014/main" id="{2D962E38-35D9-4098-BE46-3B86EA2EC757}"/>
              </a:ext>
            </a:extLst>
          </p:cNvPr>
          <p:cNvSpPr txBox="1"/>
          <p:nvPr/>
        </p:nvSpPr>
        <p:spPr bwMode="auto">
          <a:xfrm>
            <a:off x="11269297" y="2295594"/>
            <a:ext cx="631904"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91.2%</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cs typeface="Calibri" panose="020F0502020204030204" pitchFamily="34" charset="0"/>
              </a:rPr>
              <a:t>88.2%</a:t>
            </a:r>
          </a:p>
        </p:txBody>
      </p:sp>
      <p:graphicFrame>
        <p:nvGraphicFramePr>
          <p:cNvPr id="116" name="Table 2">
            <a:extLst>
              <a:ext uri="{FF2B5EF4-FFF2-40B4-BE49-F238E27FC236}">
                <a16:creationId xmlns:a16="http://schemas.microsoft.com/office/drawing/2014/main" id="{92C3DE1B-8FD7-413D-B959-9B8315BFA1FF}"/>
              </a:ext>
            </a:extLst>
          </p:cNvPr>
          <p:cNvGraphicFramePr>
            <a:graphicFrameLocks noGrp="1"/>
          </p:cNvGraphicFramePr>
          <p:nvPr/>
        </p:nvGraphicFramePr>
        <p:xfrm>
          <a:off x="6790389" y="3252178"/>
          <a:ext cx="4397563" cy="1554480"/>
        </p:xfrm>
        <a:graphic>
          <a:graphicData uri="http://schemas.openxmlformats.org/drawingml/2006/table">
            <a:tbl>
              <a:tblPr firstRow="1" bandRow="1">
                <a:tableStyleId>{93296810-A885-4BE3-A3E7-6D5BEEA58F35}</a:tableStyleId>
              </a:tblPr>
              <a:tblGrid>
                <a:gridCol w="2168269">
                  <a:extLst>
                    <a:ext uri="{9D8B030D-6E8A-4147-A177-3AD203B41FA5}">
                      <a16:colId xmlns:a16="http://schemas.microsoft.com/office/drawing/2014/main" val="1043500220"/>
                    </a:ext>
                  </a:extLst>
                </a:gridCol>
                <a:gridCol w="763439">
                  <a:extLst>
                    <a:ext uri="{9D8B030D-6E8A-4147-A177-3AD203B41FA5}">
                      <a16:colId xmlns:a16="http://schemas.microsoft.com/office/drawing/2014/main" val="3658003067"/>
                    </a:ext>
                  </a:extLst>
                </a:gridCol>
                <a:gridCol w="428359">
                  <a:extLst>
                    <a:ext uri="{9D8B030D-6E8A-4147-A177-3AD203B41FA5}">
                      <a16:colId xmlns:a16="http://schemas.microsoft.com/office/drawing/2014/main" val="2914119356"/>
                    </a:ext>
                  </a:extLst>
                </a:gridCol>
                <a:gridCol w="1037496">
                  <a:extLst>
                    <a:ext uri="{9D8B030D-6E8A-4147-A177-3AD203B41FA5}">
                      <a16:colId xmlns:a16="http://schemas.microsoft.com/office/drawing/2014/main" val="2436580368"/>
                    </a:ext>
                  </a:extLst>
                </a:gridCol>
              </a:tblGrid>
              <a:tr h="289815">
                <a:tc>
                  <a:txBody>
                    <a:bodyPr/>
                    <a:lstStyle/>
                    <a:p>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200" b="1" dirty="0">
                          <a:solidFill>
                            <a:schemeClr val="tx1"/>
                          </a:solidFill>
                          <a:latin typeface="Calibri" panose="020F0502020204030204" pitchFamily="34" charset="0"/>
                          <a:cs typeface="Calibri" panose="020F0502020204030204" pitchFamily="34" charset="0"/>
                        </a:rPr>
                        <a:t>Pertuzumab</a:t>
                      </a:r>
                      <a:br>
                        <a:rPr lang="en-US" sz="1200" b="1" dirty="0">
                          <a:solidFill>
                            <a:schemeClr val="tx1"/>
                          </a:solidFill>
                          <a:latin typeface="Calibri" panose="020F0502020204030204" pitchFamily="34" charset="0"/>
                          <a:cs typeface="Calibri" panose="020F0502020204030204" pitchFamily="34" charset="0"/>
                        </a:rPr>
                      </a:br>
                      <a:r>
                        <a:rPr lang="en-US" sz="1200" b="1" dirty="0">
                          <a:solidFill>
                            <a:schemeClr val="tx1"/>
                          </a:solidFill>
                          <a:latin typeface="Calibri" panose="020F0502020204030204" pitchFamily="34" charset="0"/>
                          <a:cs typeface="Calibri" panose="020F0502020204030204" pitchFamily="34" charset="0"/>
                        </a:rPr>
                        <a:t>(n = 1536)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algn="ctr"/>
                      <a:r>
                        <a:rPr lang="en-US" b="1" dirty="0">
                          <a:latin typeface="Calibri" panose="020F0502020204030204" pitchFamily="34" charset="0"/>
                          <a:cs typeface="Calibri" panose="020F0502020204030204" pitchFamily="34" charset="0"/>
                        </a:rPr>
                        <a:t>Placebo</a:t>
                      </a:r>
                      <a:br>
                        <a:rPr lang="en-US" b="0" dirty="0">
                          <a:latin typeface="Calibri" panose="020F0502020204030204" pitchFamily="34" charset="0"/>
                          <a:cs typeface="Calibri" panose="020F0502020204030204" pitchFamily="34" charset="0"/>
                        </a:rPr>
                      </a:br>
                      <a:r>
                        <a:rPr lang="en-US" b="0" dirty="0">
                          <a:latin typeface="Calibri" panose="020F0502020204030204" pitchFamily="34" charset="0"/>
                          <a:cs typeface="Calibri" panose="020F0502020204030204" pitchFamily="34" charset="0"/>
                        </a:rPr>
                        <a:t>(n = 2404)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200" b="1" dirty="0">
                          <a:latin typeface="Calibri" panose="020F0502020204030204" pitchFamily="34" charset="0"/>
                          <a:cs typeface="Calibri" panose="020F0502020204030204" pitchFamily="34" charset="0"/>
                        </a:rPr>
                        <a:t>Placebo</a:t>
                      </a:r>
                      <a:br>
                        <a:rPr lang="en-US" sz="1200" b="1" dirty="0">
                          <a:latin typeface="Calibri" panose="020F0502020204030204" pitchFamily="34" charset="0"/>
                          <a:cs typeface="Calibri" panose="020F0502020204030204" pitchFamily="34" charset="0"/>
                        </a:rPr>
                      </a:br>
                      <a:r>
                        <a:rPr lang="en-US" sz="1200" b="1" dirty="0">
                          <a:latin typeface="Calibri" panose="020F0502020204030204" pitchFamily="34" charset="0"/>
                          <a:cs typeface="Calibri" panose="020F0502020204030204" pitchFamily="34" charset="0"/>
                        </a:rPr>
                        <a:t>(n = 1546)</a:t>
                      </a:r>
                      <a:endParaRPr lang="en-US" sz="1200" b="1"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74512279"/>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Events, n (%)</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r>
                        <a:rPr lang="en-US" sz="1200" b="0" dirty="0">
                          <a:solidFill>
                            <a:schemeClr val="bg1"/>
                          </a:solidFill>
                          <a:latin typeface="Calibri" panose="020F0502020204030204" pitchFamily="34" charset="0"/>
                          <a:cs typeface="Calibri" panose="020F0502020204030204" pitchFamily="34" charset="0"/>
                        </a:rPr>
                        <a:t>131 (8.5)</a:t>
                      </a:r>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r>
                        <a:rPr lang="en-US" b="0" dirty="0">
                          <a:solidFill>
                            <a:schemeClr val="bg1"/>
                          </a:solidFill>
                          <a:latin typeface="Calibri" panose="020F0502020204030204" pitchFamily="34" charset="0"/>
                          <a:cs typeface="Calibri" panose="020F0502020204030204" pitchFamily="34" charset="0"/>
                        </a:rPr>
                        <a:t>287 (11.9)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181 (11.7)</a:t>
                      </a:r>
                      <a:endParaRPr lang="en-US" sz="1200" dirty="0"/>
                    </a:p>
                  </a:txBody>
                  <a:tcPr>
                    <a:lnL w="12700" cmpd="sng">
                      <a:noFill/>
                    </a:lnL>
                    <a:lnR w="12700" cmpd="sng">
                      <a:noFill/>
                    </a:lnR>
                    <a:lnT w="381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34179119"/>
                  </a:ext>
                </a:extLst>
              </a:tr>
              <a:tr h="205183">
                <a:tc>
                  <a:txBody>
                    <a:bodyPr/>
                    <a:lstStyle/>
                    <a:p>
                      <a:r>
                        <a:rPr lang="en-US" sz="1200" dirty="0">
                          <a:solidFill>
                            <a:schemeClr val="bg1"/>
                          </a:solidFill>
                          <a:latin typeface="Calibri" panose="020F0502020204030204" pitchFamily="34" charset="0"/>
                          <a:cs typeface="Calibri" panose="020F0502020204030204" pitchFamily="34" charset="0"/>
                        </a:rPr>
                        <a:t>Stratified HR</a:t>
                      </a:r>
                    </a:p>
                  </a:txBody>
                  <a:tcPr>
                    <a:lnL w="28575" cap="flat" cmpd="sng" algn="ctr">
                      <a:solidFill>
                        <a:srgbClr val="FF0000"/>
                      </a:solidFill>
                      <a:prstDash val="solid"/>
                      <a:round/>
                      <a:headEnd type="none" w="med" len="med"/>
                      <a:tailEnd type="none" w="med" len="med"/>
                    </a:lnL>
                    <a:lnR w="12700" cmpd="sng">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0.73 (95% CI: 0.59-0.92)</a:t>
                      </a:r>
                    </a:p>
                  </a:txBody>
                  <a:tcPr>
                    <a:lnL w="12700" cmpd="sng">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b="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9417526"/>
                  </a:ext>
                </a:extLst>
              </a:tr>
              <a:tr h="173889">
                <a:tc>
                  <a:txBody>
                    <a:bodyPr/>
                    <a:lstStyle/>
                    <a:p>
                      <a:r>
                        <a:rPr lang="en-US" sz="1200" b="1" dirty="0">
                          <a:solidFill>
                            <a:schemeClr val="bg1"/>
                          </a:solidFill>
                          <a:latin typeface="Calibri" panose="020F0502020204030204" pitchFamily="34" charset="0"/>
                          <a:cs typeface="Calibri" panose="020F0502020204030204" pitchFamily="34" charset="0"/>
                        </a:rPr>
                        <a:t>6-yr duration</a:t>
                      </a: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gridSpan="2">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744788"/>
                  </a:ext>
                </a:extLst>
              </a:tr>
              <a:tr h="173889">
                <a:tc>
                  <a:txBody>
                    <a:bodyPr/>
                    <a:lstStyle/>
                    <a:p>
                      <a:r>
                        <a:rPr lang="en-US" sz="1200" dirty="0">
                          <a:solidFill>
                            <a:schemeClr val="bg1"/>
                          </a:solidFill>
                          <a:latin typeface="Calibri" panose="020F0502020204030204" pitchFamily="34" charset="0"/>
                          <a:cs typeface="Calibri" panose="020F0502020204030204" pitchFamily="34" charset="0"/>
                        </a:rPr>
                        <a:t>Difference in event-free rate,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ctr"/>
                      <a:r>
                        <a:rPr lang="en-US" sz="1200" b="0" dirty="0">
                          <a:solidFill>
                            <a:schemeClr val="bg1"/>
                          </a:solidFill>
                          <a:latin typeface="Calibri" panose="020F0502020204030204" pitchFamily="34" charset="0"/>
                          <a:cs typeface="Calibri" panose="020F0502020204030204" pitchFamily="34" charset="0"/>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0419241"/>
                  </a:ext>
                </a:extLst>
              </a:tr>
            </a:tbl>
          </a:graphicData>
        </a:graphic>
      </p:graphicFrame>
      <p:sp>
        <p:nvSpPr>
          <p:cNvPr id="117" name="TextBox 116">
            <a:extLst>
              <a:ext uri="{FF2B5EF4-FFF2-40B4-BE49-F238E27FC236}">
                <a16:creationId xmlns:a16="http://schemas.microsoft.com/office/drawing/2014/main" id="{F956B375-2233-4DEF-93B7-2B4DCAF4FCC2}"/>
              </a:ext>
            </a:extLst>
          </p:cNvPr>
          <p:cNvSpPr txBox="1"/>
          <p:nvPr/>
        </p:nvSpPr>
        <p:spPr bwMode="auto">
          <a:xfrm>
            <a:off x="6641141" y="1493190"/>
            <a:ext cx="52711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2000" dirty="0">
                <a:solidFill>
                  <a:schemeClr val="bg1"/>
                </a:solidFill>
                <a:latin typeface="Calibri" panose="020F0502020204030204" pitchFamily="34" charset="0"/>
              </a:rPr>
              <a:t>HR-Positive Cohort</a:t>
            </a:r>
          </a:p>
        </p:txBody>
      </p:sp>
      <p:sp>
        <p:nvSpPr>
          <p:cNvPr id="118" name="TextBox 117">
            <a:extLst>
              <a:ext uri="{FF2B5EF4-FFF2-40B4-BE49-F238E27FC236}">
                <a16:creationId xmlns:a16="http://schemas.microsoft.com/office/drawing/2014/main" id="{4D9CD3B8-BAD2-403A-BDDF-5F2DD522DCAD}"/>
              </a:ext>
            </a:extLst>
          </p:cNvPr>
          <p:cNvSpPr txBox="1"/>
          <p:nvPr/>
        </p:nvSpPr>
        <p:spPr bwMode="auto">
          <a:xfrm>
            <a:off x="8950540" y="1934221"/>
            <a:ext cx="464423" cy="307777"/>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Yr 3</a:t>
            </a:r>
          </a:p>
        </p:txBody>
      </p:sp>
      <p:sp>
        <p:nvSpPr>
          <p:cNvPr id="119" name="TextBox 118">
            <a:extLst>
              <a:ext uri="{FF2B5EF4-FFF2-40B4-BE49-F238E27FC236}">
                <a16:creationId xmlns:a16="http://schemas.microsoft.com/office/drawing/2014/main" id="{417713A3-68DE-44D4-BC5A-55E270A6BECF}"/>
              </a:ext>
            </a:extLst>
          </p:cNvPr>
          <p:cNvSpPr txBox="1"/>
          <p:nvPr/>
        </p:nvSpPr>
        <p:spPr bwMode="auto">
          <a:xfrm>
            <a:off x="8864541" y="2198240"/>
            <a:ext cx="631904" cy="630942"/>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94.8%</a:t>
            </a:r>
          </a:p>
          <a:p>
            <a:pPr algn="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cs typeface="Calibri" panose="020F0502020204030204" pitchFamily="34" charset="0"/>
              </a:rPr>
              <a:t>94.4%</a:t>
            </a:r>
          </a:p>
        </p:txBody>
      </p:sp>
    </p:spTree>
    <p:extLst>
      <p:ext uri="{BB962C8B-B14F-4D97-AF65-F5344CB8AC3E}">
        <p14:creationId xmlns:p14="http://schemas.microsoft.com/office/powerpoint/2010/main" val="1426031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C075276-3842-43D4-AF96-32EEE1E81A98}"/>
              </a:ext>
            </a:extLst>
          </p:cNvPr>
          <p:cNvSpPr>
            <a:spLocks noGrp="1"/>
          </p:cNvSpPr>
          <p:nvPr>
            <p:ph type="title"/>
          </p:nvPr>
        </p:nvSpPr>
        <p:spPr/>
        <p:txBody>
          <a:bodyPr/>
          <a:lstStyle/>
          <a:p>
            <a:pPr eaLnBrk="1" hangingPunct="1"/>
            <a:r>
              <a:rPr lang="en-US" altLang="en-US" dirty="0">
                <a:cs typeface="Calibri" panose="020F0502020204030204" pitchFamily="34" charset="0"/>
              </a:rPr>
              <a:t>APHINITY: Safety</a:t>
            </a:r>
          </a:p>
        </p:txBody>
      </p:sp>
      <p:graphicFrame>
        <p:nvGraphicFramePr>
          <p:cNvPr id="8" name="Group 3">
            <a:extLst>
              <a:ext uri="{FF2B5EF4-FFF2-40B4-BE49-F238E27FC236}">
                <a16:creationId xmlns:a16="http://schemas.microsoft.com/office/drawing/2014/main" id="{59829C56-4E7C-4493-A70C-796A6C9F2754}"/>
              </a:ext>
            </a:extLst>
          </p:cNvPr>
          <p:cNvGraphicFramePr>
            <a:graphicFrameLocks noGrp="1"/>
          </p:cNvGraphicFramePr>
          <p:nvPr/>
        </p:nvGraphicFramePr>
        <p:xfrm>
          <a:off x="727076" y="1604963"/>
          <a:ext cx="10735057" cy="4205616"/>
        </p:xfrm>
        <a:graphic>
          <a:graphicData uri="http://schemas.openxmlformats.org/drawingml/2006/table">
            <a:tbl>
              <a:tblPr/>
              <a:tblGrid>
                <a:gridCol w="6862697">
                  <a:extLst>
                    <a:ext uri="{9D8B030D-6E8A-4147-A177-3AD203B41FA5}">
                      <a16:colId xmlns:a16="http://schemas.microsoft.com/office/drawing/2014/main" val="1170023659"/>
                    </a:ext>
                  </a:extLst>
                </a:gridCol>
                <a:gridCol w="1936180">
                  <a:extLst>
                    <a:ext uri="{9D8B030D-6E8A-4147-A177-3AD203B41FA5}">
                      <a16:colId xmlns:a16="http://schemas.microsoft.com/office/drawing/2014/main" val="2820432765"/>
                    </a:ext>
                  </a:extLst>
                </a:gridCol>
                <a:gridCol w="1936180">
                  <a:extLst>
                    <a:ext uri="{9D8B030D-6E8A-4147-A177-3AD203B41FA5}">
                      <a16:colId xmlns:a16="http://schemas.microsoft.com/office/drawing/2014/main" val="3987467865"/>
                    </a:ext>
                  </a:extLst>
                </a:gridCol>
              </a:tblGrid>
              <a:tr h="341093">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GB"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Safety Outcome, n (%)</a:t>
                      </a:r>
                      <a:endParaRPr kumimoji="0" lang="en-GB" altLang="en-US" sz="1600" b="1" i="0" u="none" strike="noStrike" cap="none" normalizeH="0" baseline="3000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chemeClr val="accent6"/>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Pertuzumab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(n = 2364)</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Placebo</a:t>
                      </a:r>
                      <a:b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(n = 2405)</a:t>
                      </a:r>
                    </a:p>
                  </a:txBody>
                  <a:tcPr marL="121695" marR="121695" marT="45633" marB="45633" horzOverflow="overflow">
                    <a:lnL>
                      <a:noFill/>
                    </a:lnL>
                    <a:lnR>
                      <a:noFill/>
                    </a:lnR>
                    <a:lnT>
                      <a:noFill/>
                    </a:lnT>
                    <a:lnB>
                      <a:noFill/>
                    </a:lnB>
                    <a:lnTlToBr>
                      <a:noFill/>
                    </a:lnTlToBr>
                    <a:lnBlToTr>
                      <a:noFill/>
                    </a:lnBlToTr>
                    <a:solidFill>
                      <a:schemeClr val="accent6"/>
                    </a:solidFill>
                  </a:tcPr>
                </a:tc>
                <a:extLst>
                  <a:ext uri="{0D108BD9-81ED-4DB2-BD59-A6C34878D82A}">
                    <a16:rowId xmlns:a16="http://schemas.microsoft.com/office/drawing/2014/main" val="3660955325"/>
                  </a:ext>
                </a:extLst>
              </a:tr>
              <a:tr h="646421">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Primary cardiac endpoint</a:t>
                      </a:r>
                      <a:r>
                        <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a:t>
                      </a: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Heart failure NYHA III/IV + LVEF drop*</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Cardiac death</a:t>
                      </a:r>
                      <a:r>
                        <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a:t>
                      </a: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18 (0.8)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16 (0.7)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(0.1)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8 (0.3)</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 (0.2)</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 (0.1)</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333515820"/>
                  </a:ext>
                </a:extLst>
              </a:tr>
              <a:tr h="215438">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Secondary cardiac endpoint: asymptomatic or mildly symptomatic LVEF drop</a:t>
                      </a:r>
                      <a:r>
                        <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a:t>
                      </a:r>
                    </a:p>
                  </a:txBody>
                  <a:tcPr marL="121695" marR="121695" marT="45633" marB="45633"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65 (2.7)</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68 (2.8)</a:t>
                      </a:r>
                    </a:p>
                  </a:txBody>
                  <a:tcPr marL="121916" marR="121916" marT="60914" marB="60914"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3815050769"/>
                  </a:ext>
                </a:extLst>
              </a:tr>
              <a:tr h="1221066">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Grade ≥ 3 AEs</a:t>
                      </a:r>
                      <a:r>
                        <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Neutropenia</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Febrile neutropenia</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Decreased neutrophil count</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Diarrhea</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68897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Anthracycline CT</a:t>
                      </a:r>
                    </a:p>
                    <a:p>
                      <a:pPr marL="68897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Nonanthracycline CT</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Anemi</a:t>
                      </a: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a</a:t>
                      </a: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385 (16.3)</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287 (12.1)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228 (9.6)</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232 (9.8)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137 (7.5)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95 (18.0)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163 (6.9)</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377 (15.7)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266 (11.1)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230 (9.6)</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90 (3.7)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59 (3.1)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31 (6.1)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113 (4.7)</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378620333"/>
                  </a:ext>
                </a:extLst>
              </a:tr>
              <a:tr h="215438">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Fatal AE</a:t>
                      </a:r>
                      <a:r>
                        <a:rPr kumimoji="0" lang="en-US" altLang="en-US" sz="16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endPar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18 (0.8)</a:t>
                      </a:r>
                    </a:p>
                  </a:txBody>
                  <a:tcPr marL="91437" marR="91437" marT="34265" marB="34265"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20 (0.8)</a:t>
                      </a:r>
                    </a:p>
                  </a:txBody>
                  <a:tcPr marL="91437" marR="91437" marT="34265" marB="34265"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1452505426"/>
                  </a:ext>
                </a:extLst>
              </a:tr>
            </a:tbl>
          </a:graphicData>
        </a:graphic>
      </p:graphicFrame>
      <p:sp>
        <p:nvSpPr>
          <p:cNvPr id="19482" name="Text Box 11">
            <a:extLst>
              <a:ext uri="{FF2B5EF4-FFF2-40B4-BE49-F238E27FC236}">
                <a16:creationId xmlns:a16="http://schemas.microsoft.com/office/drawing/2014/main" id="{D6177281-07A0-4149-A82C-6DC03A3818B9}"/>
              </a:ext>
            </a:extLst>
          </p:cNvPr>
          <p:cNvSpPr txBox="1">
            <a:spLocks noChangeArrowheads="1"/>
          </p:cNvSpPr>
          <p:nvPr/>
        </p:nvSpPr>
        <p:spPr bwMode="auto">
          <a:xfrm>
            <a:off x="418259" y="63793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1. </a:t>
            </a:r>
            <a:r>
              <a:rPr lang="en-US" altLang="en-US" sz="1200" b="0" dirty="0">
                <a:solidFill>
                  <a:schemeClr val="bg2"/>
                </a:solidFill>
                <a:latin typeface="Calibri" panose="020F0502020204030204" pitchFamily="34" charset="0"/>
              </a:rPr>
              <a:t>Piccart. SABCS 2019. Abstr GS1-04. </a:t>
            </a:r>
            <a:r>
              <a:rPr lang="en-US" altLang="en-US" sz="1200" b="0" dirty="0">
                <a:solidFill>
                  <a:schemeClr val="bg2"/>
                </a:solidFill>
                <a:latin typeface="Calibri" panose="020F0502020204030204" pitchFamily="34" charset="0"/>
                <a:cs typeface="Calibri" panose="020F0502020204030204" pitchFamily="34" charset="0"/>
              </a:rPr>
              <a:t>2. von Minckwitz. NJEM. 2017;377:122</a:t>
            </a:r>
          </a:p>
        </p:txBody>
      </p:sp>
      <p:grpSp>
        <p:nvGrpSpPr>
          <p:cNvPr id="9" name="Group 7">
            <a:extLst>
              <a:ext uri="{FF2B5EF4-FFF2-40B4-BE49-F238E27FC236}">
                <a16:creationId xmlns:a16="http://schemas.microsoft.com/office/drawing/2014/main" id="{8D3D9DA2-0921-4AAC-B6E0-69AEF80E7C96}"/>
              </a:ext>
            </a:extLst>
          </p:cNvPr>
          <p:cNvGrpSpPr>
            <a:grpSpLocks/>
          </p:cNvGrpSpPr>
          <p:nvPr/>
        </p:nvGrpSpPr>
        <p:grpSpPr bwMode="auto">
          <a:xfrm>
            <a:off x="9389569" y="6207225"/>
            <a:ext cx="2488502" cy="447822"/>
            <a:chOff x="9527309" y="3551529"/>
            <a:chExt cx="2488502" cy="448324"/>
          </a:xfrm>
        </p:grpSpPr>
        <p:pic>
          <p:nvPicPr>
            <p:cNvPr id="10" name="Picture 9">
              <a:extLst>
                <a:ext uri="{FF2B5EF4-FFF2-40B4-BE49-F238E27FC236}">
                  <a16:creationId xmlns:a16="http://schemas.microsoft.com/office/drawing/2014/main" id="{B53180D6-B7AC-46CD-A2E0-BE20753A915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AA0CD769-7166-4DB7-9CE7-7018AEACA48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30">
            <a:extLst>
              <a:ext uri="{FF2B5EF4-FFF2-40B4-BE49-F238E27FC236}">
                <a16:creationId xmlns:a16="http://schemas.microsoft.com/office/drawing/2014/main" id="{E192B7E5-B1E0-4738-9AE8-45E6572C65B6}"/>
              </a:ext>
            </a:extLst>
          </p:cNvPr>
          <p:cNvSpPr txBox="1">
            <a:spLocks noChangeArrowheads="1"/>
          </p:cNvSpPr>
          <p:nvPr/>
        </p:nvSpPr>
        <p:spPr bwMode="auto">
          <a:xfrm>
            <a:off x="727077" y="582771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*LVEF drop defined as ejection fraction decrease ≥ 10% from BL to below 50%.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Determined by Cardiac Advisory Board per prospective definition.</a:t>
            </a:r>
          </a:p>
        </p:txBody>
      </p:sp>
    </p:spTree>
    <p:extLst>
      <p:ext uri="{BB962C8B-B14F-4D97-AF65-F5344CB8AC3E}">
        <p14:creationId xmlns:p14="http://schemas.microsoft.com/office/powerpoint/2010/main" val="143562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88367E-8029-44A5-8337-EECC38790F29}"/>
              </a:ext>
            </a:extLst>
          </p:cNvPr>
          <p:cNvGrpSpPr/>
          <p:nvPr/>
        </p:nvGrpSpPr>
        <p:grpSpPr>
          <a:xfrm>
            <a:off x="5633276" y="3121424"/>
            <a:ext cx="5370468" cy="482795"/>
            <a:chOff x="5438778" y="3645115"/>
            <a:chExt cx="5554806" cy="689430"/>
          </a:xfrm>
        </p:grpSpPr>
        <p:grpSp>
          <p:nvGrpSpPr>
            <p:cNvPr id="350" name="Group 648">
              <a:extLst>
                <a:ext uri="{FF2B5EF4-FFF2-40B4-BE49-F238E27FC236}">
                  <a16:creationId xmlns:a16="http://schemas.microsoft.com/office/drawing/2014/main" id="{D064625E-3434-4B7B-AAC7-F86D31E59FBA}"/>
                </a:ext>
              </a:extLst>
            </p:cNvPr>
            <p:cNvGrpSpPr>
              <a:grpSpLocks/>
            </p:cNvGrpSpPr>
            <p:nvPr/>
          </p:nvGrpSpPr>
          <p:grpSpPr bwMode="auto">
            <a:xfrm>
              <a:off x="5442327" y="3682302"/>
              <a:ext cx="700850" cy="307707"/>
              <a:chOff x="3124200" y="1895475"/>
              <a:chExt cx="312419" cy="137921"/>
            </a:xfrm>
            <a:solidFill>
              <a:schemeClr val="accent3"/>
            </a:solidFill>
          </p:grpSpPr>
          <p:grpSp>
            <p:nvGrpSpPr>
              <p:cNvPr id="1090" name="Group 649">
                <a:extLst>
                  <a:ext uri="{FF2B5EF4-FFF2-40B4-BE49-F238E27FC236}">
                    <a16:creationId xmlns:a16="http://schemas.microsoft.com/office/drawing/2014/main" id="{B2DE20FF-0D6B-46AF-B842-05B5D0860863}"/>
                  </a:ext>
                </a:extLst>
              </p:cNvPr>
              <p:cNvGrpSpPr>
                <a:grpSpLocks/>
              </p:cNvGrpSpPr>
              <p:nvPr/>
            </p:nvGrpSpPr>
            <p:grpSpPr bwMode="auto">
              <a:xfrm>
                <a:off x="3124200" y="1895475"/>
                <a:ext cx="160019" cy="128396"/>
                <a:chOff x="3124200" y="1895475"/>
                <a:chExt cx="160019" cy="128396"/>
              </a:xfrm>
              <a:grpFill/>
            </p:grpSpPr>
            <p:grpSp>
              <p:nvGrpSpPr>
                <p:cNvPr id="1104" name="Group 712">
                  <a:extLst>
                    <a:ext uri="{FF2B5EF4-FFF2-40B4-BE49-F238E27FC236}">
                      <a16:creationId xmlns:a16="http://schemas.microsoft.com/office/drawing/2014/main" id="{BE20A95C-CB7D-4472-8BCA-D0392D027A4E}"/>
                    </a:ext>
                  </a:extLst>
                </p:cNvPr>
                <p:cNvGrpSpPr>
                  <a:grpSpLocks/>
                </p:cNvGrpSpPr>
                <p:nvPr/>
              </p:nvGrpSpPr>
              <p:grpSpPr bwMode="auto">
                <a:xfrm>
                  <a:off x="3124200" y="1905000"/>
                  <a:ext cx="45719" cy="118871"/>
                  <a:chOff x="3098006" y="1902619"/>
                  <a:chExt cx="45719" cy="118871"/>
                </a:xfrm>
                <a:grpFill/>
              </p:grpSpPr>
              <p:sp>
                <p:nvSpPr>
                  <p:cNvPr id="1114" name="Oval 1113">
                    <a:extLst>
                      <a:ext uri="{FF2B5EF4-FFF2-40B4-BE49-F238E27FC236}">
                        <a16:creationId xmlns:a16="http://schemas.microsoft.com/office/drawing/2014/main" id="{CDAAFB75-183C-4CCA-8B08-801CA7DB9356}"/>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15" name="Straight Connector 1114">
                    <a:extLst>
                      <a:ext uri="{FF2B5EF4-FFF2-40B4-BE49-F238E27FC236}">
                        <a16:creationId xmlns:a16="http://schemas.microsoft.com/office/drawing/2014/main" id="{18AFF137-38CB-42BB-92E5-91CE97B8DE0F}"/>
                      </a:ext>
                    </a:extLst>
                  </p:cNvPr>
                  <p:cNvCxnSpPr>
                    <a:stCxn id="1114"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5" name="Group 713">
                  <a:extLst>
                    <a:ext uri="{FF2B5EF4-FFF2-40B4-BE49-F238E27FC236}">
                      <a16:creationId xmlns:a16="http://schemas.microsoft.com/office/drawing/2014/main" id="{4A335FDB-A44A-4613-A1F3-40EFD063870A}"/>
                    </a:ext>
                  </a:extLst>
                </p:cNvPr>
                <p:cNvGrpSpPr>
                  <a:grpSpLocks/>
                </p:cNvGrpSpPr>
                <p:nvPr/>
              </p:nvGrpSpPr>
              <p:grpSpPr bwMode="auto">
                <a:xfrm>
                  <a:off x="3200400" y="1905000"/>
                  <a:ext cx="45719" cy="118871"/>
                  <a:chOff x="3098006" y="1902619"/>
                  <a:chExt cx="45719" cy="118871"/>
                </a:xfrm>
                <a:grpFill/>
              </p:grpSpPr>
              <p:sp>
                <p:nvSpPr>
                  <p:cNvPr id="1112" name="Oval 1111">
                    <a:extLst>
                      <a:ext uri="{FF2B5EF4-FFF2-40B4-BE49-F238E27FC236}">
                        <a16:creationId xmlns:a16="http://schemas.microsoft.com/office/drawing/2014/main" id="{B7BE0771-4DCC-470A-998D-A68D6195EB2E}"/>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13" name="Straight Connector 1112">
                    <a:extLst>
                      <a:ext uri="{FF2B5EF4-FFF2-40B4-BE49-F238E27FC236}">
                        <a16:creationId xmlns:a16="http://schemas.microsoft.com/office/drawing/2014/main" id="{C4171C4F-58BE-47E2-B70A-F3F1DF30DE58}"/>
                      </a:ext>
                    </a:extLst>
                  </p:cNvPr>
                  <p:cNvCxnSpPr>
                    <a:stCxn id="1112"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6" name="Group 714">
                  <a:extLst>
                    <a:ext uri="{FF2B5EF4-FFF2-40B4-BE49-F238E27FC236}">
                      <a16:creationId xmlns:a16="http://schemas.microsoft.com/office/drawing/2014/main" id="{FB639A8A-54DC-4030-9DA3-C77B6662ABC7}"/>
                    </a:ext>
                  </a:extLst>
                </p:cNvPr>
                <p:cNvGrpSpPr>
                  <a:grpSpLocks/>
                </p:cNvGrpSpPr>
                <p:nvPr/>
              </p:nvGrpSpPr>
              <p:grpSpPr bwMode="auto">
                <a:xfrm>
                  <a:off x="3162300" y="1895475"/>
                  <a:ext cx="45719" cy="118871"/>
                  <a:chOff x="3098006" y="1902619"/>
                  <a:chExt cx="45719" cy="118871"/>
                </a:xfrm>
                <a:grpFill/>
              </p:grpSpPr>
              <p:sp>
                <p:nvSpPr>
                  <p:cNvPr id="1110" name="Oval 1109">
                    <a:extLst>
                      <a:ext uri="{FF2B5EF4-FFF2-40B4-BE49-F238E27FC236}">
                        <a16:creationId xmlns:a16="http://schemas.microsoft.com/office/drawing/2014/main" id="{77EB3C17-2E29-407A-B867-730D62DAF677}"/>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11" name="Straight Connector 1110">
                    <a:extLst>
                      <a:ext uri="{FF2B5EF4-FFF2-40B4-BE49-F238E27FC236}">
                        <a16:creationId xmlns:a16="http://schemas.microsoft.com/office/drawing/2014/main" id="{686D1832-6B89-4CD6-BC99-F959E596FCCC}"/>
                      </a:ext>
                    </a:extLst>
                  </p:cNvPr>
                  <p:cNvCxnSpPr>
                    <a:stCxn id="1110"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07" name="Group 715">
                  <a:extLst>
                    <a:ext uri="{FF2B5EF4-FFF2-40B4-BE49-F238E27FC236}">
                      <a16:creationId xmlns:a16="http://schemas.microsoft.com/office/drawing/2014/main" id="{364B06A9-518D-4596-B268-5BAEECF5D6E7}"/>
                    </a:ext>
                  </a:extLst>
                </p:cNvPr>
                <p:cNvGrpSpPr>
                  <a:grpSpLocks/>
                </p:cNvGrpSpPr>
                <p:nvPr/>
              </p:nvGrpSpPr>
              <p:grpSpPr bwMode="auto">
                <a:xfrm>
                  <a:off x="3238500" y="1895475"/>
                  <a:ext cx="45719" cy="118871"/>
                  <a:chOff x="3098006" y="1902619"/>
                  <a:chExt cx="45719" cy="118871"/>
                </a:xfrm>
                <a:grpFill/>
              </p:grpSpPr>
              <p:sp>
                <p:nvSpPr>
                  <p:cNvPr id="1108" name="Oval 1107">
                    <a:extLst>
                      <a:ext uri="{FF2B5EF4-FFF2-40B4-BE49-F238E27FC236}">
                        <a16:creationId xmlns:a16="http://schemas.microsoft.com/office/drawing/2014/main" id="{E04C6391-9F0A-4E8B-A729-E4A6B4BECEA5}"/>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09" name="Straight Connector 1108">
                    <a:extLst>
                      <a:ext uri="{FF2B5EF4-FFF2-40B4-BE49-F238E27FC236}">
                        <a16:creationId xmlns:a16="http://schemas.microsoft.com/office/drawing/2014/main" id="{146C1B5B-CFE8-4B58-9459-1C278DBBD118}"/>
                      </a:ext>
                    </a:extLst>
                  </p:cNvPr>
                  <p:cNvCxnSpPr>
                    <a:stCxn id="1108"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1" name="Group 650">
                <a:extLst>
                  <a:ext uri="{FF2B5EF4-FFF2-40B4-BE49-F238E27FC236}">
                    <a16:creationId xmlns:a16="http://schemas.microsoft.com/office/drawing/2014/main" id="{5691A1C2-3D3B-4287-83BA-68C71244C001}"/>
                  </a:ext>
                </a:extLst>
              </p:cNvPr>
              <p:cNvGrpSpPr>
                <a:grpSpLocks/>
              </p:cNvGrpSpPr>
              <p:nvPr/>
            </p:nvGrpSpPr>
            <p:grpSpPr bwMode="auto">
              <a:xfrm>
                <a:off x="3276600" y="1905000"/>
                <a:ext cx="160019" cy="128396"/>
                <a:chOff x="3124200" y="1895475"/>
                <a:chExt cx="160019" cy="128396"/>
              </a:xfrm>
              <a:grpFill/>
            </p:grpSpPr>
            <p:grpSp>
              <p:nvGrpSpPr>
                <p:cNvPr id="1092" name="Group 651">
                  <a:extLst>
                    <a:ext uri="{FF2B5EF4-FFF2-40B4-BE49-F238E27FC236}">
                      <a16:creationId xmlns:a16="http://schemas.microsoft.com/office/drawing/2014/main" id="{49678F91-64E9-41EC-8098-3B466D61AB22}"/>
                    </a:ext>
                  </a:extLst>
                </p:cNvPr>
                <p:cNvGrpSpPr>
                  <a:grpSpLocks/>
                </p:cNvGrpSpPr>
                <p:nvPr/>
              </p:nvGrpSpPr>
              <p:grpSpPr bwMode="auto">
                <a:xfrm>
                  <a:off x="3124200" y="1905000"/>
                  <a:ext cx="45719" cy="118871"/>
                  <a:chOff x="3098006" y="1902619"/>
                  <a:chExt cx="45719" cy="118871"/>
                </a:xfrm>
                <a:grpFill/>
              </p:grpSpPr>
              <p:sp>
                <p:nvSpPr>
                  <p:cNvPr id="1102" name="Oval 1101">
                    <a:extLst>
                      <a:ext uri="{FF2B5EF4-FFF2-40B4-BE49-F238E27FC236}">
                        <a16:creationId xmlns:a16="http://schemas.microsoft.com/office/drawing/2014/main" id="{A9B0A60E-7342-416B-970F-58DD3B21F8AA}"/>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03" name="Straight Connector 1102">
                    <a:extLst>
                      <a:ext uri="{FF2B5EF4-FFF2-40B4-BE49-F238E27FC236}">
                        <a16:creationId xmlns:a16="http://schemas.microsoft.com/office/drawing/2014/main" id="{0E1AC9F1-5787-4548-86D9-FDF8820F2BAC}"/>
                      </a:ext>
                    </a:extLst>
                  </p:cNvPr>
                  <p:cNvCxnSpPr>
                    <a:stCxn id="1102"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Group 652">
                  <a:extLst>
                    <a:ext uri="{FF2B5EF4-FFF2-40B4-BE49-F238E27FC236}">
                      <a16:creationId xmlns:a16="http://schemas.microsoft.com/office/drawing/2014/main" id="{7D34BE79-E8F5-4F72-8360-AE1298CE7F98}"/>
                    </a:ext>
                  </a:extLst>
                </p:cNvPr>
                <p:cNvGrpSpPr>
                  <a:grpSpLocks/>
                </p:cNvGrpSpPr>
                <p:nvPr/>
              </p:nvGrpSpPr>
              <p:grpSpPr bwMode="auto">
                <a:xfrm>
                  <a:off x="3200400" y="1905000"/>
                  <a:ext cx="45719" cy="118871"/>
                  <a:chOff x="3098006" y="1902619"/>
                  <a:chExt cx="45719" cy="118871"/>
                </a:xfrm>
                <a:grpFill/>
              </p:grpSpPr>
              <p:sp>
                <p:nvSpPr>
                  <p:cNvPr id="1100" name="Oval 1099">
                    <a:extLst>
                      <a:ext uri="{FF2B5EF4-FFF2-40B4-BE49-F238E27FC236}">
                        <a16:creationId xmlns:a16="http://schemas.microsoft.com/office/drawing/2014/main" id="{B20A5B4F-1DEB-41CA-B4E1-257F007B3FB3}"/>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01" name="Straight Connector 1100">
                    <a:extLst>
                      <a:ext uri="{FF2B5EF4-FFF2-40B4-BE49-F238E27FC236}">
                        <a16:creationId xmlns:a16="http://schemas.microsoft.com/office/drawing/2014/main" id="{C093203F-115B-42CC-BE63-4FD5E6E234EF}"/>
                      </a:ext>
                    </a:extLst>
                  </p:cNvPr>
                  <p:cNvCxnSpPr>
                    <a:stCxn id="1100"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4" name="Group 653">
                  <a:extLst>
                    <a:ext uri="{FF2B5EF4-FFF2-40B4-BE49-F238E27FC236}">
                      <a16:creationId xmlns:a16="http://schemas.microsoft.com/office/drawing/2014/main" id="{D933DF58-9377-4698-8283-88B5F6118890}"/>
                    </a:ext>
                  </a:extLst>
                </p:cNvPr>
                <p:cNvGrpSpPr>
                  <a:grpSpLocks/>
                </p:cNvGrpSpPr>
                <p:nvPr/>
              </p:nvGrpSpPr>
              <p:grpSpPr bwMode="auto">
                <a:xfrm>
                  <a:off x="3162300" y="1895475"/>
                  <a:ext cx="45719" cy="118871"/>
                  <a:chOff x="3098006" y="1902619"/>
                  <a:chExt cx="45719" cy="118871"/>
                </a:xfrm>
                <a:grpFill/>
              </p:grpSpPr>
              <p:sp>
                <p:nvSpPr>
                  <p:cNvPr id="1098" name="Oval 1097">
                    <a:extLst>
                      <a:ext uri="{FF2B5EF4-FFF2-40B4-BE49-F238E27FC236}">
                        <a16:creationId xmlns:a16="http://schemas.microsoft.com/office/drawing/2014/main" id="{020E74A8-E867-4C0E-8EAE-ADBEF882D140}"/>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99" name="Straight Connector 1098">
                    <a:extLst>
                      <a:ext uri="{FF2B5EF4-FFF2-40B4-BE49-F238E27FC236}">
                        <a16:creationId xmlns:a16="http://schemas.microsoft.com/office/drawing/2014/main" id="{1CAE9F07-F789-4A0F-AE6A-B77EA0A7A74B}"/>
                      </a:ext>
                    </a:extLst>
                  </p:cNvPr>
                  <p:cNvCxnSpPr>
                    <a:stCxn id="1098"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5" name="Group 654">
                  <a:extLst>
                    <a:ext uri="{FF2B5EF4-FFF2-40B4-BE49-F238E27FC236}">
                      <a16:creationId xmlns:a16="http://schemas.microsoft.com/office/drawing/2014/main" id="{21BA0CA5-D24D-47AF-BBAA-A1D00C55AA04}"/>
                    </a:ext>
                  </a:extLst>
                </p:cNvPr>
                <p:cNvGrpSpPr>
                  <a:grpSpLocks/>
                </p:cNvGrpSpPr>
                <p:nvPr/>
              </p:nvGrpSpPr>
              <p:grpSpPr bwMode="auto">
                <a:xfrm>
                  <a:off x="3238500" y="1895475"/>
                  <a:ext cx="45719" cy="118871"/>
                  <a:chOff x="3098006" y="1902619"/>
                  <a:chExt cx="45719" cy="118871"/>
                </a:xfrm>
                <a:grpFill/>
              </p:grpSpPr>
              <p:sp>
                <p:nvSpPr>
                  <p:cNvPr id="1096" name="Oval 1095">
                    <a:extLst>
                      <a:ext uri="{FF2B5EF4-FFF2-40B4-BE49-F238E27FC236}">
                        <a16:creationId xmlns:a16="http://schemas.microsoft.com/office/drawing/2014/main" id="{1CC9E347-EE65-4A54-84FA-454CB1367165}"/>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97" name="Straight Connector 1096">
                    <a:extLst>
                      <a:ext uri="{FF2B5EF4-FFF2-40B4-BE49-F238E27FC236}">
                        <a16:creationId xmlns:a16="http://schemas.microsoft.com/office/drawing/2014/main" id="{B0D13FE2-B78C-4F5D-830E-2A4CA5054CDD}"/>
                      </a:ext>
                    </a:extLst>
                  </p:cNvPr>
                  <p:cNvCxnSpPr>
                    <a:stCxn id="1096"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2" name="Group 675">
              <a:extLst>
                <a:ext uri="{FF2B5EF4-FFF2-40B4-BE49-F238E27FC236}">
                  <a16:creationId xmlns:a16="http://schemas.microsoft.com/office/drawing/2014/main" id="{29B357A8-3B1A-4DBC-818C-514F4076831B}"/>
                </a:ext>
              </a:extLst>
            </p:cNvPr>
            <p:cNvGrpSpPr>
              <a:grpSpLocks/>
            </p:cNvGrpSpPr>
            <p:nvPr/>
          </p:nvGrpSpPr>
          <p:grpSpPr bwMode="auto">
            <a:xfrm>
              <a:off x="6131428" y="3676989"/>
              <a:ext cx="700850" cy="307707"/>
              <a:chOff x="3124200" y="1895475"/>
              <a:chExt cx="312419" cy="137921"/>
            </a:xfrm>
            <a:solidFill>
              <a:schemeClr val="accent3"/>
            </a:solidFill>
          </p:grpSpPr>
          <p:grpSp>
            <p:nvGrpSpPr>
              <p:cNvPr id="1064" name="Group 676">
                <a:extLst>
                  <a:ext uri="{FF2B5EF4-FFF2-40B4-BE49-F238E27FC236}">
                    <a16:creationId xmlns:a16="http://schemas.microsoft.com/office/drawing/2014/main" id="{025E0367-40F0-4085-ACD2-F6EE6BE3155E}"/>
                  </a:ext>
                </a:extLst>
              </p:cNvPr>
              <p:cNvGrpSpPr>
                <a:grpSpLocks/>
              </p:cNvGrpSpPr>
              <p:nvPr/>
            </p:nvGrpSpPr>
            <p:grpSpPr bwMode="auto">
              <a:xfrm>
                <a:off x="3124200" y="1895475"/>
                <a:ext cx="160019" cy="128396"/>
                <a:chOff x="3124200" y="1895475"/>
                <a:chExt cx="160019" cy="128396"/>
              </a:xfrm>
              <a:grpFill/>
            </p:grpSpPr>
            <p:grpSp>
              <p:nvGrpSpPr>
                <p:cNvPr id="1078" name="Group 690">
                  <a:extLst>
                    <a:ext uri="{FF2B5EF4-FFF2-40B4-BE49-F238E27FC236}">
                      <a16:creationId xmlns:a16="http://schemas.microsoft.com/office/drawing/2014/main" id="{6272B3A8-C2AE-45BF-9E9C-BDCE808C4D57}"/>
                    </a:ext>
                  </a:extLst>
                </p:cNvPr>
                <p:cNvGrpSpPr>
                  <a:grpSpLocks/>
                </p:cNvGrpSpPr>
                <p:nvPr/>
              </p:nvGrpSpPr>
              <p:grpSpPr bwMode="auto">
                <a:xfrm>
                  <a:off x="3124200" y="1905000"/>
                  <a:ext cx="45719" cy="118871"/>
                  <a:chOff x="3098006" y="1902619"/>
                  <a:chExt cx="45719" cy="118871"/>
                </a:xfrm>
                <a:grpFill/>
              </p:grpSpPr>
              <p:sp>
                <p:nvSpPr>
                  <p:cNvPr id="1088" name="Oval 1087">
                    <a:extLst>
                      <a:ext uri="{FF2B5EF4-FFF2-40B4-BE49-F238E27FC236}">
                        <a16:creationId xmlns:a16="http://schemas.microsoft.com/office/drawing/2014/main" id="{3C5564D1-D1A5-4DC8-8EA2-4C9DAFEE9211}"/>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89" name="Straight Connector 1088">
                    <a:extLst>
                      <a:ext uri="{FF2B5EF4-FFF2-40B4-BE49-F238E27FC236}">
                        <a16:creationId xmlns:a16="http://schemas.microsoft.com/office/drawing/2014/main" id="{250E1B76-67F7-4F4A-B355-EFD0EEA30759}"/>
                      </a:ext>
                    </a:extLst>
                  </p:cNvPr>
                  <p:cNvCxnSpPr>
                    <a:stCxn id="1088"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9" name="Group 691">
                  <a:extLst>
                    <a:ext uri="{FF2B5EF4-FFF2-40B4-BE49-F238E27FC236}">
                      <a16:creationId xmlns:a16="http://schemas.microsoft.com/office/drawing/2014/main" id="{3DEF2A33-8D25-4F61-A965-67E205DABA0B}"/>
                    </a:ext>
                  </a:extLst>
                </p:cNvPr>
                <p:cNvGrpSpPr>
                  <a:grpSpLocks/>
                </p:cNvGrpSpPr>
                <p:nvPr/>
              </p:nvGrpSpPr>
              <p:grpSpPr bwMode="auto">
                <a:xfrm>
                  <a:off x="3200400" y="1905000"/>
                  <a:ext cx="45719" cy="118871"/>
                  <a:chOff x="3098006" y="1902619"/>
                  <a:chExt cx="45719" cy="118871"/>
                </a:xfrm>
                <a:grpFill/>
              </p:grpSpPr>
              <p:sp>
                <p:nvSpPr>
                  <p:cNvPr id="1086" name="Oval 1085">
                    <a:extLst>
                      <a:ext uri="{FF2B5EF4-FFF2-40B4-BE49-F238E27FC236}">
                        <a16:creationId xmlns:a16="http://schemas.microsoft.com/office/drawing/2014/main" id="{DD758E31-FB61-4E82-849C-A5CDF7B748B6}"/>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87" name="Straight Connector 1086">
                    <a:extLst>
                      <a:ext uri="{FF2B5EF4-FFF2-40B4-BE49-F238E27FC236}">
                        <a16:creationId xmlns:a16="http://schemas.microsoft.com/office/drawing/2014/main" id="{6DBE6DD1-ED22-4AC2-8185-4282A4911E19}"/>
                      </a:ext>
                    </a:extLst>
                  </p:cNvPr>
                  <p:cNvCxnSpPr>
                    <a:stCxn id="1086"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0" name="Group 692">
                  <a:extLst>
                    <a:ext uri="{FF2B5EF4-FFF2-40B4-BE49-F238E27FC236}">
                      <a16:creationId xmlns:a16="http://schemas.microsoft.com/office/drawing/2014/main" id="{978C0323-C692-496B-9902-7B88D30A95A1}"/>
                    </a:ext>
                  </a:extLst>
                </p:cNvPr>
                <p:cNvGrpSpPr>
                  <a:grpSpLocks/>
                </p:cNvGrpSpPr>
                <p:nvPr/>
              </p:nvGrpSpPr>
              <p:grpSpPr bwMode="auto">
                <a:xfrm>
                  <a:off x="3162300" y="1895475"/>
                  <a:ext cx="45719" cy="118871"/>
                  <a:chOff x="3098006" y="1902619"/>
                  <a:chExt cx="45719" cy="118871"/>
                </a:xfrm>
                <a:grpFill/>
              </p:grpSpPr>
              <p:sp>
                <p:nvSpPr>
                  <p:cNvPr id="1084" name="Oval 1083">
                    <a:extLst>
                      <a:ext uri="{FF2B5EF4-FFF2-40B4-BE49-F238E27FC236}">
                        <a16:creationId xmlns:a16="http://schemas.microsoft.com/office/drawing/2014/main" id="{77C91E99-07AF-4E1B-ACD4-0C121E13DA59}"/>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85" name="Straight Connector 1084">
                    <a:extLst>
                      <a:ext uri="{FF2B5EF4-FFF2-40B4-BE49-F238E27FC236}">
                        <a16:creationId xmlns:a16="http://schemas.microsoft.com/office/drawing/2014/main" id="{608DD247-49EA-415F-B180-1744C2808506}"/>
                      </a:ext>
                    </a:extLst>
                  </p:cNvPr>
                  <p:cNvCxnSpPr>
                    <a:stCxn id="1084"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1" name="Group 693">
                  <a:extLst>
                    <a:ext uri="{FF2B5EF4-FFF2-40B4-BE49-F238E27FC236}">
                      <a16:creationId xmlns:a16="http://schemas.microsoft.com/office/drawing/2014/main" id="{7C925763-FAEE-4855-A404-D8D24A275425}"/>
                    </a:ext>
                  </a:extLst>
                </p:cNvPr>
                <p:cNvGrpSpPr>
                  <a:grpSpLocks/>
                </p:cNvGrpSpPr>
                <p:nvPr/>
              </p:nvGrpSpPr>
              <p:grpSpPr bwMode="auto">
                <a:xfrm>
                  <a:off x="3238500" y="1895475"/>
                  <a:ext cx="45719" cy="118871"/>
                  <a:chOff x="3098006" y="1902619"/>
                  <a:chExt cx="45719" cy="118871"/>
                </a:xfrm>
                <a:grpFill/>
              </p:grpSpPr>
              <p:sp>
                <p:nvSpPr>
                  <p:cNvPr id="1082" name="Oval 1081">
                    <a:extLst>
                      <a:ext uri="{FF2B5EF4-FFF2-40B4-BE49-F238E27FC236}">
                        <a16:creationId xmlns:a16="http://schemas.microsoft.com/office/drawing/2014/main" id="{B3AC4B68-47CB-4DC8-8A40-70CDB534C7DE}"/>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83" name="Straight Connector 1082">
                    <a:extLst>
                      <a:ext uri="{FF2B5EF4-FFF2-40B4-BE49-F238E27FC236}">
                        <a16:creationId xmlns:a16="http://schemas.microsoft.com/office/drawing/2014/main" id="{D9636E76-3627-48B4-A5C7-DFFF7A05BE0A}"/>
                      </a:ext>
                    </a:extLst>
                  </p:cNvPr>
                  <p:cNvCxnSpPr>
                    <a:stCxn id="1082"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65" name="Group 677">
                <a:extLst>
                  <a:ext uri="{FF2B5EF4-FFF2-40B4-BE49-F238E27FC236}">
                    <a16:creationId xmlns:a16="http://schemas.microsoft.com/office/drawing/2014/main" id="{72BC90CD-7A72-4F5D-B30C-64565739EA08}"/>
                  </a:ext>
                </a:extLst>
              </p:cNvPr>
              <p:cNvGrpSpPr>
                <a:grpSpLocks/>
              </p:cNvGrpSpPr>
              <p:nvPr/>
            </p:nvGrpSpPr>
            <p:grpSpPr bwMode="auto">
              <a:xfrm>
                <a:off x="3276600" y="1905000"/>
                <a:ext cx="160019" cy="128396"/>
                <a:chOff x="3124200" y="1895475"/>
                <a:chExt cx="160019" cy="128396"/>
              </a:xfrm>
              <a:grpFill/>
            </p:grpSpPr>
            <p:grpSp>
              <p:nvGrpSpPr>
                <p:cNvPr id="1066" name="Group 678">
                  <a:extLst>
                    <a:ext uri="{FF2B5EF4-FFF2-40B4-BE49-F238E27FC236}">
                      <a16:creationId xmlns:a16="http://schemas.microsoft.com/office/drawing/2014/main" id="{9CFC4DD8-998D-43FE-96A2-49ACA98722CC}"/>
                    </a:ext>
                  </a:extLst>
                </p:cNvPr>
                <p:cNvGrpSpPr>
                  <a:grpSpLocks/>
                </p:cNvGrpSpPr>
                <p:nvPr/>
              </p:nvGrpSpPr>
              <p:grpSpPr bwMode="auto">
                <a:xfrm>
                  <a:off x="3124200" y="1905000"/>
                  <a:ext cx="45719" cy="118871"/>
                  <a:chOff x="3098006" y="1902619"/>
                  <a:chExt cx="45719" cy="118871"/>
                </a:xfrm>
                <a:grpFill/>
              </p:grpSpPr>
              <p:sp>
                <p:nvSpPr>
                  <p:cNvPr id="1076" name="Oval 1075">
                    <a:extLst>
                      <a:ext uri="{FF2B5EF4-FFF2-40B4-BE49-F238E27FC236}">
                        <a16:creationId xmlns:a16="http://schemas.microsoft.com/office/drawing/2014/main" id="{E42A9F82-FA3F-4183-A03C-C256E1FB5303}"/>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77" name="Straight Connector 1076">
                    <a:extLst>
                      <a:ext uri="{FF2B5EF4-FFF2-40B4-BE49-F238E27FC236}">
                        <a16:creationId xmlns:a16="http://schemas.microsoft.com/office/drawing/2014/main" id="{7989ADC1-F604-47CD-BA89-6550020C2480}"/>
                      </a:ext>
                    </a:extLst>
                  </p:cNvPr>
                  <p:cNvCxnSpPr>
                    <a:stCxn id="1076"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7" name="Group 679">
                  <a:extLst>
                    <a:ext uri="{FF2B5EF4-FFF2-40B4-BE49-F238E27FC236}">
                      <a16:creationId xmlns:a16="http://schemas.microsoft.com/office/drawing/2014/main" id="{ECB846B8-328A-437A-A8D4-DD7F96491CA1}"/>
                    </a:ext>
                  </a:extLst>
                </p:cNvPr>
                <p:cNvGrpSpPr>
                  <a:grpSpLocks/>
                </p:cNvGrpSpPr>
                <p:nvPr/>
              </p:nvGrpSpPr>
              <p:grpSpPr bwMode="auto">
                <a:xfrm>
                  <a:off x="3200400" y="1905000"/>
                  <a:ext cx="45719" cy="118871"/>
                  <a:chOff x="3098006" y="1902619"/>
                  <a:chExt cx="45719" cy="118871"/>
                </a:xfrm>
                <a:grpFill/>
              </p:grpSpPr>
              <p:sp>
                <p:nvSpPr>
                  <p:cNvPr id="1074" name="Oval 1073">
                    <a:extLst>
                      <a:ext uri="{FF2B5EF4-FFF2-40B4-BE49-F238E27FC236}">
                        <a16:creationId xmlns:a16="http://schemas.microsoft.com/office/drawing/2014/main" id="{56746E9D-421E-48D2-8808-8F6CDB9C9F25}"/>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75" name="Straight Connector 1074">
                    <a:extLst>
                      <a:ext uri="{FF2B5EF4-FFF2-40B4-BE49-F238E27FC236}">
                        <a16:creationId xmlns:a16="http://schemas.microsoft.com/office/drawing/2014/main" id="{A1164286-146A-40ED-8E2A-E887BD5AE54C}"/>
                      </a:ext>
                    </a:extLst>
                  </p:cNvPr>
                  <p:cNvCxnSpPr>
                    <a:stCxn id="1074"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8" name="Group 680">
                  <a:extLst>
                    <a:ext uri="{FF2B5EF4-FFF2-40B4-BE49-F238E27FC236}">
                      <a16:creationId xmlns:a16="http://schemas.microsoft.com/office/drawing/2014/main" id="{81942465-1836-47C7-8EF9-21B010BA5C2C}"/>
                    </a:ext>
                  </a:extLst>
                </p:cNvPr>
                <p:cNvGrpSpPr>
                  <a:grpSpLocks/>
                </p:cNvGrpSpPr>
                <p:nvPr/>
              </p:nvGrpSpPr>
              <p:grpSpPr bwMode="auto">
                <a:xfrm>
                  <a:off x="3162300" y="1895475"/>
                  <a:ext cx="45719" cy="118871"/>
                  <a:chOff x="3098006" y="1902619"/>
                  <a:chExt cx="45719" cy="118871"/>
                </a:xfrm>
                <a:grpFill/>
              </p:grpSpPr>
              <p:sp>
                <p:nvSpPr>
                  <p:cNvPr id="1072" name="Oval 1071">
                    <a:extLst>
                      <a:ext uri="{FF2B5EF4-FFF2-40B4-BE49-F238E27FC236}">
                        <a16:creationId xmlns:a16="http://schemas.microsoft.com/office/drawing/2014/main" id="{89018E2E-0661-4260-8E1F-D5E7612A6553}"/>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73" name="Straight Connector 1072">
                    <a:extLst>
                      <a:ext uri="{FF2B5EF4-FFF2-40B4-BE49-F238E27FC236}">
                        <a16:creationId xmlns:a16="http://schemas.microsoft.com/office/drawing/2014/main" id="{D9B9A381-876A-48A8-9E94-170D21078F56}"/>
                      </a:ext>
                    </a:extLst>
                  </p:cNvPr>
                  <p:cNvCxnSpPr>
                    <a:stCxn id="1072"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Group 681">
                  <a:extLst>
                    <a:ext uri="{FF2B5EF4-FFF2-40B4-BE49-F238E27FC236}">
                      <a16:creationId xmlns:a16="http://schemas.microsoft.com/office/drawing/2014/main" id="{05D356AA-9782-47AA-A506-F9F98718C22A}"/>
                    </a:ext>
                  </a:extLst>
                </p:cNvPr>
                <p:cNvGrpSpPr>
                  <a:grpSpLocks/>
                </p:cNvGrpSpPr>
                <p:nvPr/>
              </p:nvGrpSpPr>
              <p:grpSpPr bwMode="auto">
                <a:xfrm>
                  <a:off x="3238500" y="1895475"/>
                  <a:ext cx="45719" cy="118871"/>
                  <a:chOff x="3098006" y="1902619"/>
                  <a:chExt cx="45719" cy="118871"/>
                </a:xfrm>
                <a:grpFill/>
              </p:grpSpPr>
              <p:sp>
                <p:nvSpPr>
                  <p:cNvPr id="1070" name="Oval 1069">
                    <a:extLst>
                      <a:ext uri="{FF2B5EF4-FFF2-40B4-BE49-F238E27FC236}">
                        <a16:creationId xmlns:a16="http://schemas.microsoft.com/office/drawing/2014/main" id="{F5B33AD5-0965-4B15-9299-3E86F7175C14}"/>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71" name="Straight Connector 1070">
                    <a:extLst>
                      <a:ext uri="{FF2B5EF4-FFF2-40B4-BE49-F238E27FC236}">
                        <a16:creationId xmlns:a16="http://schemas.microsoft.com/office/drawing/2014/main" id="{2AEA5A4D-8FC1-4607-8015-2635951866BD}"/>
                      </a:ext>
                    </a:extLst>
                  </p:cNvPr>
                  <p:cNvCxnSpPr>
                    <a:stCxn id="1070"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3" name="Group 702">
              <a:extLst>
                <a:ext uri="{FF2B5EF4-FFF2-40B4-BE49-F238E27FC236}">
                  <a16:creationId xmlns:a16="http://schemas.microsoft.com/office/drawing/2014/main" id="{9679C3F6-8064-4181-BC69-2E6F49A1A66A}"/>
                </a:ext>
              </a:extLst>
            </p:cNvPr>
            <p:cNvGrpSpPr>
              <a:grpSpLocks/>
            </p:cNvGrpSpPr>
            <p:nvPr/>
          </p:nvGrpSpPr>
          <p:grpSpPr bwMode="auto">
            <a:xfrm>
              <a:off x="6825867" y="3671678"/>
              <a:ext cx="700850" cy="307707"/>
              <a:chOff x="3124200" y="1895475"/>
              <a:chExt cx="312419" cy="137921"/>
            </a:xfrm>
            <a:solidFill>
              <a:schemeClr val="accent3"/>
            </a:solidFill>
          </p:grpSpPr>
          <p:grpSp>
            <p:nvGrpSpPr>
              <p:cNvPr id="1038" name="Group 703">
                <a:extLst>
                  <a:ext uri="{FF2B5EF4-FFF2-40B4-BE49-F238E27FC236}">
                    <a16:creationId xmlns:a16="http://schemas.microsoft.com/office/drawing/2014/main" id="{966AC408-0D26-4255-AA71-E025BABD4D4A}"/>
                  </a:ext>
                </a:extLst>
              </p:cNvPr>
              <p:cNvGrpSpPr>
                <a:grpSpLocks/>
              </p:cNvGrpSpPr>
              <p:nvPr/>
            </p:nvGrpSpPr>
            <p:grpSpPr bwMode="auto">
              <a:xfrm>
                <a:off x="3124200" y="1895475"/>
                <a:ext cx="160019" cy="128396"/>
                <a:chOff x="3124200" y="1895475"/>
                <a:chExt cx="160019" cy="128396"/>
              </a:xfrm>
              <a:grpFill/>
            </p:grpSpPr>
            <p:grpSp>
              <p:nvGrpSpPr>
                <p:cNvPr id="1052" name="Group 717">
                  <a:extLst>
                    <a:ext uri="{FF2B5EF4-FFF2-40B4-BE49-F238E27FC236}">
                      <a16:creationId xmlns:a16="http://schemas.microsoft.com/office/drawing/2014/main" id="{DB52B361-8CC5-4A41-AE9F-7C16E3B99AC6}"/>
                    </a:ext>
                  </a:extLst>
                </p:cNvPr>
                <p:cNvGrpSpPr>
                  <a:grpSpLocks/>
                </p:cNvGrpSpPr>
                <p:nvPr/>
              </p:nvGrpSpPr>
              <p:grpSpPr bwMode="auto">
                <a:xfrm>
                  <a:off x="3124200" y="1905000"/>
                  <a:ext cx="45719" cy="118871"/>
                  <a:chOff x="3098006" y="1902619"/>
                  <a:chExt cx="45719" cy="118871"/>
                </a:xfrm>
                <a:grpFill/>
              </p:grpSpPr>
              <p:sp>
                <p:nvSpPr>
                  <p:cNvPr id="1062" name="Oval 1061">
                    <a:extLst>
                      <a:ext uri="{FF2B5EF4-FFF2-40B4-BE49-F238E27FC236}">
                        <a16:creationId xmlns:a16="http://schemas.microsoft.com/office/drawing/2014/main" id="{C2003589-E6D0-43CC-AD5D-84BB02BCC79E}"/>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63" name="Straight Connector 1062">
                    <a:extLst>
                      <a:ext uri="{FF2B5EF4-FFF2-40B4-BE49-F238E27FC236}">
                        <a16:creationId xmlns:a16="http://schemas.microsoft.com/office/drawing/2014/main" id="{8A0EBCC3-9E67-42DE-AB35-7BC45EE6272F}"/>
                      </a:ext>
                    </a:extLst>
                  </p:cNvPr>
                  <p:cNvCxnSpPr>
                    <a:stCxn id="1062"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3" name="Group 718">
                  <a:extLst>
                    <a:ext uri="{FF2B5EF4-FFF2-40B4-BE49-F238E27FC236}">
                      <a16:creationId xmlns:a16="http://schemas.microsoft.com/office/drawing/2014/main" id="{01EA150D-069F-4550-9935-F42E05DDA237}"/>
                    </a:ext>
                  </a:extLst>
                </p:cNvPr>
                <p:cNvGrpSpPr>
                  <a:grpSpLocks/>
                </p:cNvGrpSpPr>
                <p:nvPr/>
              </p:nvGrpSpPr>
              <p:grpSpPr bwMode="auto">
                <a:xfrm>
                  <a:off x="3200400" y="1905000"/>
                  <a:ext cx="45719" cy="118871"/>
                  <a:chOff x="3098006" y="1902619"/>
                  <a:chExt cx="45719" cy="118871"/>
                </a:xfrm>
                <a:grpFill/>
              </p:grpSpPr>
              <p:sp>
                <p:nvSpPr>
                  <p:cNvPr id="1060" name="Oval 1059">
                    <a:extLst>
                      <a:ext uri="{FF2B5EF4-FFF2-40B4-BE49-F238E27FC236}">
                        <a16:creationId xmlns:a16="http://schemas.microsoft.com/office/drawing/2014/main" id="{C782E2EB-DFA1-4193-98AC-7946A761866F}"/>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61" name="Straight Connector 1060">
                    <a:extLst>
                      <a:ext uri="{FF2B5EF4-FFF2-40B4-BE49-F238E27FC236}">
                        <a16:creationId xmlns:a16="http://schemas.microsoft.com/office/drawing/2014/main" id="{000ACE51-7A80-4762-8860-E610E8E90553}"/>
                      </a:ext>
                    </a:extLst>
                  </p:cNvPr>
                  <p:cNvCxnSpPr>
                    <a:stCxn id="1060"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4" name="Group 719">
                  <a:extLst>
                    <a:ext uri="{FF2B5EF4-FFF2-40B4-BE49-F238E27FC236}">
                      <a16:creationId xmlns:a16="http://schemas.microsoft.com/office/drawing/2014/main" id="{04E62CE1-516A-4B7C-914B-D05138C3ECF5}"/>
                    </a:ext>
                  </a:extLst>
                </p:cNvPr>
                <p:cNvGrpSpPr>
                  <a:grpSpLocks/>
                </p:cNvGrpSpPr>
                <p:nvPr/>
              </p:nvGrpSpPr>
              <p:grpSpPr bwMode="auto">
                <a:xfrm>
                  <a:off x="3162300" y="1895475"/>
                  <a:ext cx="45719" cy="118871"/>
                  <a:chOff x="3098006" y="1902619"/>
                  <a:chExt cx="45719" cy="118871"/>
                </a:xfrm>
                <a:grpFill/>
              </p:grpSpPr>
              <p:sp>
                <p:nvSpPr>
                  <p:cNvPr id="1058" name="Oval 1057">
                    <a:extLst>
                      <a:ext uri="{FF2B5EF4-FFF2-40B4-BE49-F238E27FC236}">
                        <a16:creationId xmlns:a16="http://schemas.microsoft.com/office/drawing/2014/main" id="{7250EDD5-A2D4-4D38-B88B-34798882ECD8}"/>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59" name="Straight Connector 1058">
                    <a:extLst>
                      <a:ext uri="{FF2B5EF4-FFF2-40B4-BE49-F238E27FC236}">
                        <a16:creationId xmlns:a16="http://schemas.microsoft.com/office/drawing/2014/main" id="{33932135-27EF-433F-A799-098613BBD2C5}"/>
                      </a:ext>
                    </a:extLst>
                  </p:cNvPr>
                  <p:cNvCxnSpPr>
                    <a:stCxn id="1058"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5" name="Group 720">
                  <a:extLst>
                    <a:ext uri="{FF2B5EF4-FFF2-40B4-BE49-F238E27FC236}">
                      <a16:creationId xmlns:a16="http://schemas.microsoft.com/office/drawing/2014/main" id="{F05E42BA-0F6D-40D0-B4E3-F20E9CBB56A8}"/>
                    </a:ext>
                  </a:extLst>
                </p:cNvPr>
                <p:cNvGrpSpPr>
                  <a:grpSpLocks/>
                </p:cNvGrpSpPr>
                <p:nvPr/>
              </p:nvGrpSpPr>
              <p:grpSpPr bwMode="auto">
                <a:xfrm>
                  <a:off x="3238500" y="1895475"/>
                  <a:ext cx="45719" cy="118871"/>
                  <a:chOff x="3098006" y="1902619"/>
                  <a:chExt cx="45719" cy="118871"/>
                </a:xfrm>
                <a:grpFill/>
              </p:grpSpPr>
              <p:sp>
                <p:nvSpPr>
                  <p:cNvPr id="1056" name="Oval 1055">
                    <a:extLst>
                      <a:ext uri="{FF2B5EF4-FFF2-40B4-BE49-F238E27FC236}">
                        <a16:creationId xmlns:a16="http://schemas.microsoft.com/office/drawing/2014/main" id="{78FD8C09-B47A-4864-AD28-6D3579F8D101}"/>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57" name="Straight Connector 1056">
                    <a:extLst>
                      <a:ext uri="{FF2B5EF4-FFF2-40B4-BE49-F238E27FC236}">
                        <a16:creationId xmlns:a16="http://schemas.microsoft.com/office/drawing/2014/main" id="{4F091C0E-8EA0-46A2-BFCD-190433D1D84B}"/>
                      </a:ext>
                    </a:extLst>
                  </p:cNvPr>
                  <p:cNvCxnSpPr>
                    <a:stCxn id="1056"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39" name="Group 704">
                <a:extLst>
                  <a:ext uri="{FF2B5EF4-FFF2-40B4-BE49-F238E27FC236}">
                    <a16:creationId xmlns:a16="http://schemas.microsoft.com/office/drawing/2014/main" id="{4DEE6DD9-896B-4DF6-8119-AA7C4D3A9E08}"/>
                  </a:ext>
                </a:extLst>
              </p:cNvPr>
              <p:cNvGrpSpPr>
                <a:grpSpLocks/>
              </p:cNvGrpSpPr>
              <p:nvPr/>
            </p:nvGrpSpPr>
            <p:grpSpPr bwMode="auto">
              <a:xfrm>
                <a:off x="3276600" y="1905000"/>
                <a:ext cx="160019" cy="128396"/>
                <a:chOff x="3124200" y="1895475"/>
                <a:chExt cx="160019" cy="128396"/>
              </a:xfrm>
              <a:grpFill/>
            </p:grpSpPr>
            <p:grpSp>
              <p:nvGrpSpPr>
                <p:cNvPr id="1040" name="Group 705">
                  <a:extLst>
                    <a:ext uri="{FF2B5EF4-FFF2-40B4-BE49-F238E27FC236}">
                      <a16:creationId xmlns:a16="http://schemas.microsoft.com/office/drawing/2014/main" id="{8AC254EF-F036-4883-9180-47C5C08132D1}"/>
                    </a:ext>
                  </a:extLst>
                </p:cNvPr>
                <p:cNvGrpSpPr>
                  <a:grpSpLocks/>
                </p:cNvGrpSpPr>
                <p:nvPr/>
              </p:nvGrpSpPr>
              <p:grpSpPr bwMode="auto">
                <a:xfrm>
                  <a:off x="3124200" y="1905000"/>
                  <a:ext cx="45719" cy="118871"/>
                  <a:chOff x="3098006" y="1902619"/>
                  <a:chExt cx="45719" cy="118871"/>
                </a:xfrm>
                <a:grpFill/>
              </p:grpSpPr>
              <p:sp>
                <p:nvSpPr>
                  <p:cNvPr id="1050" name="Oval 1049">
                    <a:extLst>
                      <a:ext uri="{FF2B5EF4-FFF2-40B4-BE49-F238E27FC236}">
                        <a16:creationId xmlns:a16="http://schemas.microsoft.com/office/drawing/2014/main" id="{5C57493B-E42D-4159-93D1-BE246D8DD4E3}"/>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51" name="Straight Connector 1050">
                    <a:extLst>
                      <a:ext uri="{FF2B5EF4-FFF2-40B4-BE49-F238E27FC236}">
                        <a16:creationId xmlns:a16="http://schemas.microsoft.com/office/drawing/2014/main" id="{EC07FB51-2E46-4549-998D-0B80933AF8B0}"/>
                      </a:ext>
                    </a:extLst>
                  </p:cNvPr>
                  <p:cNvCxnSpPr>
                    <a:stCxn id="1050"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1" name="Group 706">
                  <a:extLst>
                    <a:ext uri="{FF2B5EF4-FFF2-40B4-BE49-F238E27FC236}">
                      <a16:creationId xmlns:a16="http://schemas.microsoft.com/office/drawing/2014/main" id="{2F0D2A7F-2935-4748-BA81-1B6E45991A89}"/>
                    </a:ext>
                  </a:extLst>
                </p:cNvPr>
                <p:cNvGrpSpPr>
                  <a:grpSpLocks/>
                </p:cNvGrpSpPr>
                <p:nvPr/>
              </p:nvGrpSpPr>
              <p:grpSpPr bwMode="auto">
                <a:xfrm>
                  <a:off x="3200400" y="1905000"/>
                  <a:ext cx="45719" cy="118871"/>
                  <a:chOff x="3098006" y="1902619"/>
                  <a:chExt cx="45719" cy="118871"/>
                </a:xfrm>
                <a:grpFill/>
              </p:grpSpPr>
              <p:sp>
                <p:nvSpPr>
                  <p:cNvPr id="1048" name="Oval 1047">
                    <a:extLst>
                      <a:ext uri="{FF2B5EF4-FFF2-40B4-BE49-F238E27FC236}">
                        <a16:creationId xmlns:a16="http://schemas.microsoft.com/office/drawing/2014/main" id="{B33720A6-7835-485D-88FE-6E56A79D1A36}"/>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49" name="Straight Connector 1048">
                    <a:extLst>
                      <a:ext uri="{FF2B5EF4-FFF2-40B4-BE49-F238E27FC236}">
                        <a16:creationId xmlns:a16="http://schemas.microsoft.com/office/drawing/2014/main" id="{52D51162-7919-44A3-9360-91FC6D04CA2D}"/>
                      </a:ext>
                    </a:extLst>
                  </p:cNvPr>
                  <p:cNvCxnSpPr>
                    <a:stCxn id="1048"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2" name="Group 707">
                  <a:extLst>
                    <a:ext uri="{FF2B5EF4-FFF2-40B4-BE49-F238E27FC236}">
                      <a16:creationId xmlns:a16="http://schemas.microsoft.com/office/drawing/2014/main" id="{09AE3DCF-D947-4A68-84F2-5CEAA0FBCEC3}"/>
                    </a:ext>
                  </a:extLst>
                </p:cNvPr>
                <p:cNvGrpSpPr>
                  <a:grpSpLocks/>
                </p:cNvGrpSpPr>
                <p:nvPr/>
              </p:nvGrpSpPr>
              <p:grpSpPr bwMode="auto">
                <a:xfrm>
                  <a:off x="3162300" y="1895475"/>
                  <a:ext cx="45719" cy="118871"/>
                  <a:chOff x="3098006" y="1902619"/>
                  <a:chExt cx="45719" cy="118871"/>
                </a:xfrm>
                <a:grpFill/>
              </p:grpSpPr>
              <p:sp>
                <p:nvSpPr>
                  <p:cNvPr id="1046" name="Oval 1045">
                    <a:extLst>
                      <a:ext uri="{FF2B5EF4-FFF2-40B4-BE49-F238E27FC236}">
                        <a16:creationId xmlns:a16="http://schemas.microsoft.com/office/drawing/2014/main" id="{62C02316-3B6B-41C1-8E82-FDDEBAD17A0D}"/>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47" name="Straight Connector 1046">
                    <a:extLst>
                      <a:ext uri="{FF2B5EF4-FFF2-40B4-BE49-F238E27FC236}">
                        <a16:creationId xmlns:a16="http://schemas.microsoft.com/office/drawing/2014/main" id="{91DF03AD-04A5-4746-A1A8-CD91096E3359}"/>
                      </a:ext>
                    </a:extLst>
                  </p:cNvPr>
                  <p:cNvCxnSpPr>
                    <a:stCxn id="1046"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3" name="Group 708">
                  <a:extLst>
                    <a:ext uri="{FF2B5EF4-FFF2-40B4-BE49-F238E27FC236}">
                      <a16:creationId xmlns:a16="http://schemas.microsoft.com/office/drawing/2014/main" id="{9D4ECDE3-19E7-465F-A679-12039448C8AB}"/>
                    </a:ext>
                  </a:extLst>
                </p:cNvPr>
                <p:cNvGrpSpPr>
                  <a:grpSpLocks/>
                </p:cNvGrpSpPr>
                <p:nvPr/>
              </p:nvGrpSpPr>
              <p:grpSpPr bwMode="auto">
                <a:xfrm>
                  <a:off x="3238500" y="1895475"/>
                  <a:ext cx="45719" cy="118871"/>
                  <a:chOff x="3098006" y="1902619"/>
                  <a:chExt cx="45719" cy="118871"/>
                </a:xfrm>
                <a:grpFill/>
              </p:grpSpPr>
              <p:sp>
                <p:nvSpPr>
                  <p:cNvPr id="1044" name="Oval 1043">
                    <a:extLst>
                      <a:ext uri="{FF2B5EF4-FFF2-40B4-BE49-F238E27FC236}">
                        <a16:creationId xmlns:a16="http://schemas.microsoft.com/office/drawing/2014/main" id="{D0B09575-5BFD-47E4-B943-FD9B7DB1656F}"/>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45" name="Straight Connector 1044">
                    <a:extLst>
                      <a:ext uri="{FF2B5EF4-FFF2-40B4-BE49-F238E27FC236}">
                        <a16:creationId xmlns:a16="http://schemas.microsoft.com/office/drawing/2014/main" id="{06453DED-5F75-42EF-B5CF-8A9F6BE986E5}"/>
                      </a:ext>
                    </a:extLst>
                  </p:cNvPr>
                  <p:cNvCxnSpPr>
                    <a:stCxn id="1044"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4" name="Group 729">
              <a:extLst>
                <a:ext uri="{FF2B5EF4-FFF2-40B4-BE49-F238E27FC236}">
                  <a16:creationId xmlns:a16="http://schemas.microsoft.com/office/drawing/2014/main" id="{2DE34965-6308-4668-A583-0CFF50E75A32}"/>
                </a:ext>
              </a:extLst>
            </p:cNvPr>
            <p:cNvGrpSpPr>
              <a:grpSpLocks/>
            </p:cNvGrpSpPr>
            <p:nvPr/>
          </p:nvGrpSpPr>
          <p:grpSpPr bwMode="auto">
            <a:xfrm>
              <a:off x="7514967" y="3666366"/>
              <a:ext cx="700850" cy="307707"/>
              <a:chOff x="3124200" y="1895475"/>
              <a:chExt cx="312419" cy="137921"/>
            </a:xfrm>
            <a:solidFill>
              <a:schemeClr val="accent3"/>
            </a:solidFill>
          </p:grpSpPr>
          <p:grpSp>
            <p:nvGrpSpPr>
              <p:cNvPr id="1012" name="Group 730">
                <a:extLst>
                  <a:ext uri="{FF2B5EF4-FFF2-40B4-BE49-F238E27FC236}">
                    <a16:creationId xmlns:a16="http://schemas.microsoft.com/office/drawing/2014/main" id="{095DB46A-2F11-4FE2-B2E3-9F2A4991732F}"/>
                  </a:ext>
                </a:extLst>
              </p:cNvPr>
              <p:cNvGrpSpPr>
                <a:grpSpLocks/>
              </p:cNvGrpSpPr>
              <p:nvPr/>
            </p:nvGrpSpPr>
            <p:grpSpPr bwMode="auto">
              <a:xfrm>
                <a:off x="3124200" y="1895475"/>
                <a:ext cx="160019" cy="128396"/>
                <a:chOff x="3124200" y="1895475"/>
                <a:chExt cx="160019" cy="128396"/>
              </a:xfrm>
              <a:grpFill/>
            </p:grpSpPr>
            <p:grpSp>
              <p:nvGrpSpPr>
                <p:cNvPr id="1026" name="Group 744">
                  <a:extLst>
                    <a:ext uri="{FF2B5EF4-FFF2-40B4-BE49-F238E27FC236}">
                      <a16:creationId xmlns:a16="http://schemas.microsoft.com/office/drawing/2014/main" id="{B9AAEBAD-DBF3-4B85-A51A-07740289E8D8}"/>
                    </a:ext>
                  </a:extLst>
                </p:cNvPr>
                <p:cNvGrpSpPr>
                  <a:grpSpLocks/>
                </p:cNvGrpSpPr>
                <p:nvPr/>
              </p:nvGrpSpPr>
              <p:grpSpPr bwMode="auto">
                <a:xfrm>
                  <a:off x="3124200" y="1905000"/>
                  <a:ext cx="45719" cy="118871"/>
                  <a:chOff x="3098006" y="1902619"/>
                  <a:chExt cx="45719" cy="118871"/>
                </a:xfrm>
                <a:grpFill/>
              </p:grpSpPr>
              <p:sp>
                <p:nvSpPr>
                  <p:cNvPr id="1036" name="Oval 1035">
                    <a:extLst>
                      <a:ext uri="{FF2B5EF4-FFF2-40B4-BE49-F238E27FC236}">
                        <a16:creationId xmlns:a16="http://schemas.microsoft.com/office/drawing/2014/main" id="{75B4522E-EE28-4995-8EE0-63B1ACF95723}"/>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7" name="Straight Connector 1036">
                    <a:extLst>
                      <a:ext uri="{FF2B5EF4-FFF2-40B4-BE49-F238E27FC236}">
                        <a16:creationId xmlns:a16="http://schemas.microsoft.com/office/drawing/2014/main" id="{2DE7CD15-40BF-4AFD-8AE2-0F648342101F}"/>
                      </a:ext>
                    </a:extLst>
                  </p:cNvPr>
                  <p:cNvCxnSpPr>
                    <a:stCxn id="1036"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7" name="Group 745">
                  <a:extLst>
                    <a:ext uri="{FF2B5EF4-FFF2-40B4-BE49-F238E27FC236}">
                      <a16:creationId xmlns:a16="http://schemas.microsoft.com/office/drawing/2014/main" id="{89C92633-B42D-47C0-85A5-60D843882786}"/>
                    </a:ext>
                  </a:extLst>
                </p:cNvPr>
                <p:cNvGrpSpPr>
                  <a:grpSpLocks/>
                </p:cNvGrpSpPr>
                <p:nvPr/>
              </p:nvGrpSpPr>
              <p:grpSpPr bwMode="auto">
                <a:xfrm>
                  <a:off x="3200400" y="1905000"/>
                  <a:ext cx="45719" cy="118871"/>
                  <a:chOff x="3098006" y="1902619"/>
                  <a:chExt cx="45719" cy="118871"/>
                </a:xfrm>
                <a:grpFill/>
              </p:grpSpPr>
              <p:sp>
                <p:nvSpPr>
                  <p:cNvPr id="1034" name="Oval 1033">
                    <a:extLst>
                      <a:ext uri="{FF2B5EF4-FFF2-40B4-BE49-F238E27FC236}">
                        <a16:creationId xmlns:a16="http://schemas.microsoft.com/office/drawing/2014/main" id="{5A83417B-2119-4A9D-9F3F-32AD5B29088D}"/>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5" name="Straight Connector 1034">
                    <a:extLst>
                      <a:ext uri="{FF2B5EF4-FFF2-40B4-BE49-F238E27FC236}">
                        <a16:creationId xmlns:a16="http://schemas.microsoft.com/office/drawing/2014/main" id="{364243D8-AFEA-4CD8-A989-44A58067D02A}"/>
                      </a:ext>
                    </a:extLst>
                  </p:cNvPr>
                  <p:cNvCxnSpPr>
                    <a:stCxn id="1034"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8" name="Group 746">
                  <a:extLst>
                    <a:ext uri="{FF2B5EF4-FFF2-40B4-BE49-F238E27FC236}">
                      <a16:creationId xmlns:a16="http://schemas.microsoft.com/office/drawing/2014/main" id="{A30BC2D9-0B9D-4AF8-9C0D-FBC72C7D6CA7}"/>
                    </a:ext>
                  </a:extLst>
                </p:cNvPr>
                <p:cNvGrpSpPr>
                  <a:grpSpLocks/>
                </p:cNvGrpSpPr>
                <p:nvPr/>
              </p:nvGrpSpPr>
              <p:grpSpPr bwMode="auto">
                <a:xfrm>
                  <a:off x="3162300" y="1895475"/>
                  <a:ext cx="45719" cy="118871"/>
                  <a:chOff x="3098006" y="1902619"/>
                  <a:chExt cx="45719" cy="118871"/>
                </a:xfrm>
                <a:grpFill/>
              </p:grpSpPr>
              <p:sp>
                <p:nvSpPr>
                  <p:cNvPr id="1032" name="Oval 1031">
                    <a:extLst>
                      <a:ext uri="{FF2B5EF4-FFF2-40B4-BE49-F238E27FC236}">
                        <a16:creationId xmlns:a16="http://schemas.microsoft.com/office/drawing/2014/main" id="{A260D916-CA84-4252-A63B-952A84531B6B}"/>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3" name="Straight Connector 1032">
                    <a:extLst>
                      <a:ext uri="{FF2B5EF4-FFF2-40B4-BE49-F238E27FC236}">
                        <a16:creationId xmlns:a16="http://schemas.microsoft.com/office/drawing/2014/main" id="{F956E91E-F527-4F7C-A1A8-2B2A4D6596A7}"/>
                      </a:ext>
                    </a:extLst>
                  </p:cNvPr>
                  <p:cNvCxnSpPr>
                    <a:stCxn id="1032"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9" name="Group 747">
                  <a:extLst>
                    <a:ext uri="{FF2B5EF4-FFF2-40B4-BE49-F238E27FC236}">
                      <a16:creationId xmlns:a16="http://schemas.microsoft.com/office/drawing/2014/main" id="{3454B5A4-7681-4C7F-B29A-6C7061E27485}"/>
                    </a:ext>
                  </a:extLst>
                </p:cNvPr>
                <p:cNvGrpSpPr>
                  <a:grpSpLocks/>
                </p:cNvGrpSpPr>
                <p:nvPr/>
              </p:nvGrpSpPr>
              <p:grpSpPr bwMode="auto">
                <a:xfrm>
                  <a:off x="3238500" y="1895475"/>
                  <a:ext cx="45719" cy="118871"/>
                  <a:chOff x="3098006" y="1902619"/>
                  <a:chExt cx="45719" cy="118871"/>
                </a:xfrm>
                <a:grpFill/>
              </p:grpSpPr>
              <p:sp>
                <p:nvSpPr>
                  <p:cNvPr id="1030" name="Oval 1029">
                    <a:extLst>
                      <a:ext uri="{FF2B5EF4-FFF2-40B4-BE49-F238E27FC236}">
                        <a16:creationId xmlns:a16="http://schemas.microsoft.com/office/drawing/2014/main" id="{D5BB23C8-F8A7-46E2-B78A-D09391D2468A}"/>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1" name="Straight Connector 1030">
                    <a:extLst>
                      <a:ext uri="{FF2B5EF4-FFF2-40B4-BE49-F238E27FC236}">
                        <a16:creationId xmlns:a16="http://schemas.microsoft.com/office/drawing/2014/main" id="{F709C3F2-B86E-4D34-8196-A1E33DB2F59F}"/>
                      </a:ext>
                    </a:extLst>
                  </p:cNvPr>
                  <p:cNvCxnSpPr>
                    <a:stCxn id="1030"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13" name="Group 731">
                <a:extLst>
                  <a:ext uri="{FF2B5EF4-FFF2-40B4-BE49-F238E27FC236}">
                    <a16:creationId xmlns:a16="http://schemas.microsoft.com/office/drawing/2014/main" id="{089AB08F-E3D5-4D02-825A-74E32A97B2CF}"/>
                  </a:ext>
                </a:extLst>
              </p:cNvPr>
              <p:cNvGrpSpPr>
                <a:grpSpLocks/>
              </p:cNvGrpSpPr>
              <p:nvPr/>
            </p:nvGrpSpPr>
            <p:grpSpPr bwMode="auto">
              <a:xfrm>
                <a:off x="3276600" y="1905000"/>
                <a:ext cx="160019" cy="128396"/>
                <a:chOff x="3124200" y="1895475"/>
                <a:chExt cx="160019" cy="128396"/>
              </a:xfrm>
              <a:grpFill/>
            </p:grpSpPr>
            <p:grpSp>
              <p:nvGrpSpPr>
                <p:cNvPr id="1014" name="Group 732">
                  <a:extLst>
                    <a:ext uri="{FF2B5EF4-FFF2-40B4-BE49-F238E27FC236}">
                      <a16:creationId xmlns:a16="http://schemas.microsoft.com/office/drawing/2014/main" id="{29C47CF8-A4ED-4286-8D45-6CC009493C71}"/>
                    </a:ext>
                  </a:extLst>
                </p:cNvPr>
                <p:cNvGrpSpPr>
                  <a:grpSpLocks/>
                </p:cNvGrpSpPr>
                <p:nvPr/>
              </p:nvGrpSpPr>
              <p:grpSpPr bwMode="auto">
                <a:xfrm>
                  <a:off x="3124200" y="1905000"/>
                  <a:ext cx="45719" cy="118871"/>
                  <a:chOff x="3098006" y="1902619"/>
                  <a:chExt cx="45719" cy="118871"/>
                </a:xfrm>
                <a:grpFill/>
              </p:grpSpPr>
              <p:sp>
                <p:nvSpPr>
                  <p:cNvPr id="1024" name="Oval 1023">
                    <a:extLst>
                      <a:ext uri="{FF2B5EF4-FFF2-40B4-BE49-F238E27FC236}">
                        <a16:creationId xmlns:a16="http://schemas.microsoft.com/office/drawing/2014/main" id="{9D732598-83A3-4BA8-B406-A80134B75817}"/>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5" name="Straight Connector 1024">
                    <a:extLst>
                      <a:ext uri="{FF2B5EF4-FFF2-40B4-BE49-F238E27FC236}">
                        <a16:creationId xmlns:a16="http://schemas.microsoft.com/office/drawing/2014/main" id="{53705B4A-7641-4BC5-855F-1E3B38451B5D}"/>
                      </a:ext>
                    </a:extLst>
                  </p:cNvPr>
                  <p:cNvCxnSpPr>
                    <a:stCxn id="1024"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5" name="Group 733">
                  <a:extLst>
                    <a:ext uri="{FF2B5EF4-FFF2-40B4-BE49-F238E27FC236}">
                      <a16:creationId xmlns:a16="http://schemas.microsoft.com/office/drawing/2014/main" id="{3924B360-F3A7-4B53-B393-2E16FB693072}"/>
                    </a:ext>
                  </a:extLst>
                </p:cNvPr>
                <p:cNvGrpSpPr>
                  <a:grpSpLocks/>
                </p:cNvGrpSpPr>
                <p:nvPr/>
              </p:nvGrpSpPr>
              <p:grpSpPr bwMode="auto">
                <a:xfrm>
                  <a:off x="3200400" y="1905000"/>
                  <a:ext cx="45719" cy="118871"/>
                  <a:chOff x="3098006" y="1902619"/>
                  <a:chExt cx="45719" cy="118871"/>
                </a:xfrm>
                <a:grpFill/>
              </p:grpSpPr>
              <p:sp>
                <p:nvSpPr>
                  <p:cNvPr id="1022" name="Oval 1021">
                    <a:extLst>
                      <a:ext uri="{FF2B5EF4-FFF2-40B4-BE49-F238E27FC236}">
                        <a16:creationId xmlns:a16="http://schemas.microsoft.com/office/drawing/2014/main" id="{C84E11A5-A3DA-4FFE-B34E-77933795D53C}"/>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3" name="Straight Connector 1022">
                    <a:extLst>
                      <a:ext uri="{FF2B5EF4-FFF2-40B4-BE49-F238E27FC236}">
                        <a16:creationId xmlns:a16="http://schemas.microsoft.com/office/drawing/2014/main" id="{F34F697E-2DF6-426D-A039-7D4B05AEE34D}"/>
                      </a:ext>
                    </a:extLst>
                  </p:cNvPr>
                  <p:cNvCxnSpPr>
                    <a:stCxn id="1022"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6" name="Group 734">
                  <a:extLst>
                    <a:ext uri="{FF2B5EF4-FFF2-40B4-BE49-F238E27FC236}">
                      <a16:creationId xmlns:a16="http://schemas.microsoft.com/office/drawing/2014/main" id="{2B8B52FF-4886-478E-BC9E-E0D31C2A4290}"/>
                    </a:ext>
                  </a:extLst>
                </p:cNvPr>
                <p:cNvGrpSpPr>
                  <a:grpSpLocks/>
                </p:cNvGrpSpPr>
                <p:nvPr/>
              </p:nvGrpSpPr>
              <p:grpSpPr bwMode="auto">
                <a:xfrm>
                  <a:off x="3162300" y="1895475"/>
                  <a:ext cx="45719" cy="118871"/>
                  <a:chOff x="3098006" y="1902619"/>
                  <a:chExt cx="45719" cy="118871"/>
                </a:xfrm>
                <a:grpFill/>
              </p:grpSpPr>
              <p:sp>
                <p:nvSpPr>
                  <p:cNvPr id="1020" name="Oval 1019">
                    <a:extLst>
                      <a:ext uri="{FF2B5EF4-FFF2-40B4-BE49-F238E27FC236}">
                        <a16:creationId xmlns:a16="http://schemas.microsoft.com/office/drawing/2014/main" id="{C3D253B7-3E56-4634-8624-072FA635A931}"/>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1" name="Straight Connector 1020">
                    <a:extLst>
                      <a:ext uri="{FF2B5EF4-FFF2-40B4-BE49-F238E27FC236}">
                        <a16:creationId xmlns:a16="http://schemas.microsoft.com/office/drawing/2014/main" id="{B9EA4268-E672-44CE-872A-7F288595CB44}"/>
                      </a:ext>
                    </a:extLst>
                  </p:cNvPr>
                  <p:cNvCxnSpPr>
                    <a:stCxn id="1020"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7" name="Group 735">
                  <a:extLst>
                    <a:ext uri="{FF2B5EF4-FFF2-40B4-BE49-F238E27FC236}">
                      <a16:creationId xmlns:a16="http://schemas.microsoft.com/office/drawing/2014/main" id="{62F353A1-6BFE-4E76-A07E-EFE698147ED0}"/>
                    </a:ext>
                  </a:extLst>
                </p:cNvPr>
                <p:cNvGrpSpPr>
                  <a:grpSpLocks/>
                </p:cNvGrpSpPr>
                <p:nvPr/>
              </p:nvGrpSpPr>
              <p:grpSpPr bwMode="auto">
                <a:xfrm>
                  <a:off x="3238500" y="1895475"/>
                  <a:ext cx="45719" cy="118871"/>
                  <a:chOff x="3098006" y="1902619"/>
                  <a:chExt cx="45719" cy="118871"/>
                </a:xfrm>
                <a:grpFill/>
              </p:grpSpPr>
              <p:sp>
                <p:nvSpPr>
                  <p:cNvPr id="1018" name="Oval 1017">
                    <a:extLst>
                      <a:ext uri="{FF2B5EF4-FFF2-40B4-BE49-F238E27FC236}">
                        <a16:creationId xmlns:a16="http://schemas.microsoft.com/office/drawing/2014/main" id="{B974FCA7-D963-4BF9-8C1A-D2B8D7AAAEF2}"/>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19" name="Straight Connector 1018">
                    <a:extLst>
                      <a:ext uri="{FF2B5EF4-FFF2-40B4-BE49-F238E27FC236}">
                        <a16:creationId xmlns:a16="http://schemas.microsoft.com/office/drawing/2014/main" id="{FBCB8881-B36A-43C3-8ABD-DA027F98726D}"/>
                      </a:ext>
                    </a:extLst>
                  </p:cNvPr>
                  <p:cNvCxnSpPr>
                    <a:stCxn id="1018"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5" name="Group 756">
              <a:extLst>
                <a:ext uri="{FF2B5EF4-FFF2-40B4-BE49-F238E27FC236}">
                  <a16:creationId xmlns:a16="http://schemas.microsoft.com/office/drawing/2014/main" id="{9C471B77-4FD6-4BFC-A9C1-E93BACD33F2E}"/>
                </a:ext>
              </a:extLst>
            </p:cNvPr>
            <p:cNvGrpSpPr>
              <a:grpSpLocks/>
            </p:cNvGrpSpPr>
            <p:nvPr/>
          </p:nvGrpSpPr>
          <p:grpSpPr bwMode="auto">
            <a:xfrm>
              <a:off x="8220096" y="3661051"/>
              <a:ext cx="700850" cy="307707"/>
              <a:chOff x="3124200" y="1895475"/>
              <a:chExt cx="312419" cy="137921"/>
            </a:xfrm>
            <a:solidFill>
              <a:schemeClr val="accent3"/>
            </a:solidFill>
          </p:grpSpPr>
          <p:grpSp>
            <p:nvGrpSpPr>
              <p:cNvPr id="986" name="Group 757">
                <a:extLst>
                  <a:ext uri="{FF2B5EF4-FFF2-40B4-BE49-F238E27FC236}">
                    <a16:creationId xmlns:a16="http://schemas.microsoft.com/office/drawing/2014/main" id="{1E1DDDA4-E36B-41C9-8E80-C1493BD930FF}"/>
                  </a:ext>
                </a:extLst>
              </p:cNvPr>
              <p:cNvGrpSpPr>
                <a:grpSpLocks/>
              </p:cNvGrpSpPr>
              <p:nvPr/>
            </p:nvGrpSpPr>
            <p:grpSpPr bwMode="auto">
              <a:xfrm>
                <a:off x="3124200" y="1895475"/>
                <a:ext cx="160019" cy="128396"/>
                <a:chOff x="3124200" y="1895475"/>
                <a:chExt cx="160019" cy="128396"/>
              </a:xfrm>
              <a:grpFill/>
            </p:grpSpPr>
            <p:grpSp>
              <p:nvGrpSpPr>
                <p:cNvPr id="1000" name="Group 771">
                  <a:extLst>
                    <a:ext uri="{FF2B5EF4-FFF2-40B4-BE49-F238E27FC236}">
                      <a16:creationId xmlns:a16="http://schemas.microsoft.com/office/drawing/2014/main" id="{6BC0B672-A687-4DEC-B513-F3DB463CE1A5}"/>
                    </a:ext>
                  </a:extLst>
                </p:cNvPr>
                <p:cNvGrpSpPr>
                  <a:grpSpLocks/>
                </p:cNvGrpSpPr>
                <p:nvPr/>
              </p:nvGrpSpPr>
              <p:grpSpPr bwMode="auto">
                <a:xfrm>
                  <a:off x="3124200" y="1905000"/>
                  <a:ext cx="45719" cy="118871"/>
                  <a:chOff x="3098006" y="1902619"/>
                  <a:chExt cx="45719" cy="118871"/>
                </a:xfrm>
                <a:grpFill/>
              </p:grpSpPr>
              <p:sp>
                <p:nvSpPr>
                  <p:cNvPr id="1010" name="Oval 1009">
                    <a:extLst>
                      <a:ext uri="{FF2B5EF4-FFF2-40B4-BE49-F238E27FC236}">
                        <a16:creationId xmlns:a16="http://schemas.microsoft.com/office/drawing/2014/main" id="{8179869D-3EE6-456D-9258-622663CEF24A}"/>
                      </a:ext>
                    </a:extLst>
                  </p:cNvPr>
                  <p:cNvSpPr/>
                  <p:nvPr/>
                </p:nvSpPr>
                <p:spPr>
                  <a:xfrm>
                    <a:off x="3098845"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11" name="Straight Connector 1010">
                    <a:extLst>
                      <a:ext uri="{FF2B5EF4-FFF2-40B4-BE49-F238E27FC236}">
                        <a16:creationId xmlns:a16="http://schemas.microsoft.com/office/drawing/2014/main" id="{9D9496C0-AE0C-425B-A6E0-ABB7C99CE2E8}"/>
                      </a:ext>
                    </a:extLst>
                  </p:cNvPr>
                  <p:cNvCxnSpPr>
                    <a:stCxn id="1010" idx="4"/>
                  </p:cNvCxnSpPr>
                  <p:nvPr/>
                </p:nvCxnSpPr>
                <p:spPr>
                  <a:xfrm>
                    <a:off x="312234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1" name="Group 772">
                  <a:extLst>
                    <a:ext uri="{FF2B5EF4-FFF2-40B4-BE49-F238E27FC236}">
                      <a16:creationId xmlns:a16="http://schemas.microsoft.com/office/drawing/2014/main" id="{CFEB43FE-F22F-49F0-8316-0C9153D16811}"/>
                    </a:ext>
                  </a:extLst>
                </p:cNvPr>
                <p:cNvGrpSpPr>
                  <a:grpSpLocks/>
                </p:cNvGrpSpPr>
                <p:nvPr/>
              </p:nvGrpSpPr>
              <p:grpSpPr bwMode="auto">
                <a:xfrm>
                  <a:off x="3200400" y="1905000"/>
                  <a:ext cx="45719" cy="118871"/>
                  <a:chOff x="3098006" y="1902619"/>
                  <a:chExt cx="45719" cy="118871"/>
                </a:xfrm>
                <a:grpFill/>
              </p:grpSpPr>
              <p:sp>
                <p:nvSpPr>
                  <p:cNvPr id="1008" name="Oval 1007">
                    <a:extLst>
                      <a:ext uri="{FF2B5EF4-FFF2-40B4-BE49-F238E27FC236}">
                        <a16:creationId xmlns:a16="http://schemas.microsoft.com/office/drawing/2014/main" id="{418D0F4F-66E9-4E2C-A609-EE645181F015}"/>
                      </a:ext>
                    </a:extLst>
                  </p:cNvPr>
                  <p:cNvSpPr/>
                  <p:nvPr/>
                </p:nvSpPr>
                <p:spPr>
                  <a:xfrm>
                    <a:off x="3098186"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9" name="Straight Connector 1008">
                    <a:extLst>
                      <a:ext uri="{FF2B5EF4-FFF2-40B4-BE49-F238E27FC236}">
                        <a16:creationId xmlns:a16="http://schemas.microsoft.com/office/drawing/2014/main" id="{6200374C-0FA6-442B-BE25-DC0909A428E3}"/>
                      </a:ext>
                    </a:extLst>
                  </p:cNvPr>
                  <p:cNvCxnSpPr>
                    <a:stCxn id="1008" idx="4"/>
                  </p:cNvCxnSpPr>
                  <p:nvPr/>
                </p:nvCxnSpPr>
                <p:spPr>
                  <a:xfrm>
                    <a:off x="3121687"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2" name="Group 773">
                  <a:extLst>
                    <a:ext uri="{FF2B5EF4-FFF2-40B4-BE49-F238E27FC236}">
                      <a16:creationId xmlns:a16="http://schemas.microsoft.com/office/drawing/2014/main" id="{9DD44297-BEA1-455A-8870-1491453FCE77}"/>
                    </a:ext>
                  </a:extLst>
                </p:cNvPr>
                <p:cNvGrpSpPr>
                  <a:grpSpLocks/>
                </p:cNvGrpSpPr>
                <p:nvPr/>
              </p:nvGrpSpPr>
              <p:grpSpPr bwMode="auto">
                <a:xfrm>
                  <a:off x="3162300" y="1895475"/>
                  <a:ext cx="45719" cy="118871"/>
                  <a:chOff x="3098006" y="1902619"/>
                  <a:chExt cx="45719" cy="118871"/>
                </a:xfrm>
                <a:grpFill/>
              </p:grpSpPr>
              <p:sp>
                <p:nvSpPr>
                  <p:cNvPr id="1006" name="Oval 1005">
                    <a:extLst>
                      <a:ext uri="{FF2B5EF4-FFF2-40B4-BE49-F238E27FC236}">
                        <a16:creationId xmlns:a16="http://schemas.microsoft.com/office/drawing/2014/main" id="{D1304360-6132-4CB4-8FA7-6A529695972E}"/>
                      </a:ext>
                    </a:extLst>
                  </p:cNvPr>
                  <p:cNvSpPr/>
                  <p:nvPr/>
                </p:nvSpPr>
                <p:spPr>
                  <a:xfrm>
                    <a:off x="3106069" y="1902201"/>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7" name="Straight Connector 1006">
                    <a:extLst>
                      <a:ext uri="{FF2B5EF4-FFF2-40B4-BE49-F238E27FC236}">
                        <a16:creationId xmlns:a16="http://schemas.microsoft.com/office/drawing/2014/main" id="{49A7AA6E-1029-4A5C-A588-7BFB99C18F0E}"/>
                      </a:ext>
                    </a:extLst>
                  </p:cNvPr>
                  <p:cNvCxnSpPr>
                    <a:stCxn id="1006" idx="4"/>
                  </p:cNvCxnSpPr>
                  <p:nvPr/>
                </p:nvCxnSpPr>
                <p:spPr>
                  <a:xfrm>
                    <a:off x="3129570"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03" name="Group 774">
                  <a:extLst>
                    <a:ext uri="{FF2B5EF4-FFF2-40B4-BE49-F238E27FC236}">
                      <a16:creationId xmlns:a16="http://schemas.microsoft.com/office/drawing/2014/main" id="{E5EF939A-9600-4130-AA65-15FC2ED6FA02}"/>
                    </a:ext>
                  </a:extLst>
                </p:cNvPr>
                <p:cNvGrpSpPr>
                  <a:grpSpLocks/>
                </p:cNvGrpSpPr>
                <p:nvPr/>
              </p:nvGrpSpPr>
              <p:grpSpPr bwMode="auto">
                <a:xfrm>
                  <a:off x="3238500" y="1895475"/>
                  <a:ext cx="45719" cy="118871"/>
                  <a:chOff x="3098006" y="1902619"/>
                  <a:chExt cx="45719" cy="118871"/>
                </a:xfrm>
                <a:grpFill/>
              </p:grpSpPr>
              <p:sp>
                <p:nvSpPr>
                  <p:cNvPr id="1004" name="Oval 1003">
                    <a:extLst>
                      <a:ext uri="{FF2B5EF4-FFF2-40B4-BE49-F238E27FC236}">
                        <a16:creationId xmlns:a16="http://schemas.microsoft.com/office/drawing/2014/main" id="{BBAB4E28-9E5F-47DC-A264-0D39321AABB4}"/>
                      </a:ext>
                    </a:extLst>
                  </p:cNvPr>
                  <p:cNvSpPr/>
                  <p:nvPr/>
                </p:nvSpPr>
                <p:spPr>
                  <a:xfrm>
                    <a:off x="3098694" y="1902201"/>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5" name="Straight Connector 1004">
                    <a:extLst>
                      <a:ext uri="{FF2B5EF4-FFF2-40B4-BE49-F238E27FC236}">
                        <a16:creationId xmlns:a16="http://schemas.microsoft.com/office/drawing/2014/main" id="{A1FDA4EB-ED19-43F6-BDF1-7B40F047184B}"/>
                      </a:ext>
                    </a:extLst>
                  </p:cNvPr>
                  <p:cNvCxnSpPr>
                    <a:stCxn id="1004" idx="4"/>
                  </p:cNvCxnSpPr>
                  <p:nvPr/>
                </p:nvCxnSpPr>
                <p:spPr>
                  <a:xfrm>
                    <a:off x="3122196"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87" name="Group 758">
                <a:extLst>
                  <a:ext uri="{FF2B5EF4-FFF2-40B4-BE49-F238E27FC236}">
                    <a16:creationId xmlns:a16="http://schemas.microsoft.com/office/drawing/2014/main" id="{D7E37532-4283-40D3-A09B-0FE01326272E}"/>
                  </a:ext>
                </a:extLst>
              </p:cNvPr>
              <p:cNvGrpSpPr>
                <a:grpSpLocks/>
              </p:cNvGrpSpPr>
              <p:nvPr/>
            </p:nvGrpSpPr>
            <p:grpSpPr bwMode="auto">
              <a:xfrm>
                <a:off x="3276600" y="1905000"/>
                <a:ext cx="160019" cy="128396"/>
                <a:chOff x="3124200" y="1895475"/>
                <a:chExt cx="160019" cy="128396"/>
              </a:xfrm>
              <a:grpFill/>
            </p:grpSpPr>
            <p:grpSp>
              <p:nvGrpSpPr>
                <p:cNvPr id="988" name="Group 759">
                  <a:extLst>
                    <a:ext uri="{FF2B5EF4-FFF2-40B4-BE49-F238E27FC236}">
                      <a16:creationId xmlns:a16="http://schemas.microsoft.com/office/drawing/2014/main" id="{F59EAC22-68C1-4E4E-870D-900998B9259D}"/>
                    </a:ext>
                  </a:extLst>
                </p:cNvPr>
                <p:cNvGrpSpPr>
                  <a:grpSpLocks/>
                </p:cNvGrpSpPr>
                <p:nvPr/>
              </p:nvGrpSpPr>
              <p:grpSpPr bwMode="auto">
                <a:xfrm>
                  <a:off x="3124200" y="1905000"/>
                  <a:ext cx="45719" cy="118871"/>
                  <a:chOff x="3098006" y="1902619"/>
                  <a:chExt cx="45719" cy="118871"/>
                </a:xfrm>
                <a:grpFill/>
              </p:grpSpPr>
              <p:sp>
                <p:nvSpPr>
                  <p:cNvPr id="998" name="Oval 997">
                    <a:extLst>
                      <a:ext uri="{FF2B5EF4-FFF2-40B4-BE49-F238E27FC236}">
                        <a16:creationId xmlns:a16="http://schemas.microsoft.com/office/drawing/2014/main" id="{2EEC9D2F-46D9-4F3F-9CFE-2C25D8D9B21D}"/>
                      </a:ext>
                    </a:extLst>
                  </p:cNvPr>
                  <p:cNvSpPr/>
                  <p:nvPr/>
                </p:nvSpPr>
                <p:spPr>
                  <a:xfrm>
                    <a:off x="3105920" y="1903325"/>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9" name="Straight Connector 998">
                    <a:extLst>
                      <a:ext uri="{FF2B5EF4-FFF2-40B4-BE49-F238E27FC236}">
                        <a16:creationId xmlns:a16="http://schemas.microsoft.com/office/drawing/2014/main" id="{09C0C372-0DB6-42C5-84D8-C3E11601196D}"/>
                      </a:ext>
                    </a:extLst>
                  </p:cNvPr>
                  <p:cNvCxnSpPr>
                    <a:stCxn id="998" idx="4"/>
                  </p:cNvCxnSpPr>
                  <p:nvPr/>
                </p:nvCxnSpPr>
                <p:spPr>
                  <a:xfrm>
                    <a:off x="3129421"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9" name="Group 760">
                  <a:extLst>
                    <a:ext uri="{FF2B5EF4-FFF2-40B4-BE49-F238E27FC236}">
                      <a16:creationId xmlns:a16="http://schemas.microsoft.com/office/drawing/2014/main" id="{6B948B2B-0EA4-46C8-8DCF-AF3B45674420}"/>
                    </a:ext>
                  </a:extLst>
                </p:cNvPr>
                <p:cNvGrpSpPr>
                  <a:grpSpLocks/>
                </p:cNvGrpSpPr>
                <p:nvPr/>
              </p:nvGrpSpPr>
              <p:grpSpPr bwMode="auto">
                <a:xfrm>
                  <a:off x="3200400" y="1905000"/>
                  <a:ext cx="45719" cy="118871"/>
                  <a:chOff x="3098006" y="1902619"/>
                  <a:chExt cx="45719" cy="118871"/>
                </a:xfrm>
                <a:grpFill/>
              </p:grpSpPr>
              <p:sp>
                <p:nvSpPr>
                  <p:cNvPr id="996" name="Oval 995">
                    <a:extLst>
                      <a:ext uri="{FF2B5EF4-FFF2-40B4-BE49-F238E27FC236}">
                        <a16:creationId xmlns:a16="http://schemas.microsoft.com/office/drawing/2014/main" id="{816B8FB7-B719-4054-9589-9D54B28FC393}"/>
                      </a:ext>
                    </a:extLst>
                  </p:cNvPr>
                  <p:cNvSpPr/>
                  <p:nvPr/>
                </p:nvSpPr>
                <p:spPr>
                  <a:xfrm>
                    <a:off x="3098545"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7" name="Straight Connector 996">
                    <a:extLst>
                      <a:ext uri="{FF2B5EF4-FFF2-40B4-BE49-F238E27FC236}">
                        <a16:creationId xmlns:a16="http://schemas.microsoft.com/office/drawing/2014/main" id="{A9E6330F-0BA7-4417-B53E-33F68E078C3E}"/>
                      </a:ext>
                    </a:extLst>
                  </p:cNvPr>
                  <p:cNvCxnSpPr>
                    <a:stCxn id="996" idx="4"/>
                  </p:cNvCxnSpPr>
                  <p:nvPr/>
                </p:nvCxnSpPr>
                <p:spPr>
                  <a:xfrm>
                    <a:off x="3122047"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0" name="Group 761">
                  <a:extLst>
                    <a:ext uri="{FF2B5EF4-FFF2-40B4-BE49-F238E27FC236}">
                      <a16:creationId xmlns:a16="http://schemas.microsoft.com/office/drawing/2014/main" id="{973A3483-7D83-4D7B-9DF8-E93679079DBA}"/>
                    </a:ext>
                  </a:extLst>
                </p:cNvPr>
                <p:cNvGrpSpPr>
                  <a:grpSpLocks/>
                </p:cNvGrpSpPr>
                <p:nvPr/>
              </p:nvGrpSpPr>
              <p:grpSpPr bwMode="auto">
                <a:xfrm>
                  <a:off x="3162300" y="1895475"/>
                  <a:ext cx="45719" cy="118871"/>
                  <a:chOff x="3098006" y="1902619"/>
                  <a:chExt cx="45719" cy="118871"/>
                </a:xfrm>
                <a:grpFill/>
              </p:grpSpPr>
              <p:sp>
                <p:nvSpPr>
                  <p:cNvPr id="994" name="Oval 993">
                    <a:extLst>
                      <a:ext uri="{FF2B5EF4-FFF2-40B4-BE49-F238E27FC236}">
                        <a16:creationId xmlns:a16="http://schemas.microsoft.com/office/drawing/2014/main" id="{29BDDBB0-FFD5-4E2D-8999-80A15A46EB33}"/>
                      </a:ext>
                    </a:extLst>
                  </p:cNvPr>
                  <p:cNvSpPr/>
                  <p:nvPr/>
                </p:nvSpPr>
                <p:spPr>
                  <a:xfrm>
                    <a:off x="3106428"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5" name="Straight Connector 994">
                    <a:extLst>
                      <a:ext uri="{FF2B5EF4-FFF2-40B4-BE49-F238E27FC236}">
                        <a16:creationId xmlns:a16="http://schemas.microsoft.com/office/drawing/2014/main" id="{1031F983-6F7B-46C0-864D-1A42898687F8}"/>
                      </a:ext>
                    </a:extLst>
                  </p:cNvPr>
                  <p:cNvCxnSpPr>
                    <a:stCxn id="994" idx="4"/>
                  </p:cNvCxnSpPr>
                  <p:nvPr/>
                </p:nvCxnSpPr>
                <p:spPr>
                  <a:xfrm>
                    <a:off x="3129930"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1" name="Group 762">
                  <a:extLst>
                    <a:ext uri="{FF2B5EF4-FFF2-40B4-BE49-F238E27FC236}">
                      <a16:creationId xmlns:a16="http://schemas.microsoft.com/office/drawing/2014/main" id="{5F99B7F1-0AF4-4CA6-B20F-AB52EFD2F539}"/>
                    </a:ext>
                  </a:extLst>
                </p:cNvPr>
                <p:cNvGrpSpPr>
                  <a:grpSpLocks/>
                </p:cNvGrpSpPr>
                <p:nvPr/>
              </p:nvGrpSpPr>
              <p:grpSpPr bwMode="auto">
                <a:xfrm>
                  <a:off x="3238500" y="1895475"/>
                  <a:ext cx="45719" cy="118871"/>
                  <a:chOff x="3098006" y="1902619"/>
                  <a:chExt cx="45719" cy="118871"/>
                </a:xfrm>
                <a:grpFill/>
              </p:grpSpPr>
              <p:sp>
                <p:nvSpPr>
                  <p:cNvPr id="992" name="Oval 991">
                    <a:extLst>
                      <a:ext uri="{FF2B5EF4-FFF2-40B4-BE49-F238E27FC236}">
                        <a16:creationId xmlns:a16="http://schemas.microsoft.com/office/drawing/2014/main" id="{51F0F151-923C-4805-ACB9-1B3CA9B51AD6}"/>
                      </a:ext>
                    </a:extLst>
                  </p:cNvPr>
                  <p:cNvSpPr/>
                  <p:nvPr/>
                </p:nvSpPr>
                <p:spPr>
                  <a:xfrm>
                    <a:off x="3105770" y="1902763"/>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3" name="Straight Connector 992">
                    <a:extLst>
                      <a:ext uri="{FF2B5EF4-FFF2-40B4-BE49-F238E27FC236}">
                        <a16:creationId xmlns:a16="http://schemas.microsoft.com/office/drawing/2014/main" id="{2B7B3593-E78F-411F-9DE1-3FDBF0B4C3F8}"/>
                      </a:ext>
                    </a:extLst>
                  </p:cNvPr>
                  <p:cNvCxnSpPr>
                    <a:stCxn id="992" idx="4"/>
                  </p:cNvCxnSpPr>
                  <p:nvPr/>
                </p:nvCxnSpPr>
                <p:spPr>
                  <a:xfrm>
                    <a:off x="312255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6" name="Group 783">
              <a:extLst>
                <a:ext uri="{FF2B5EF4-FFF2-40B4-BE49-F238E27FC236}">
                  <a16:creationId xmlns:a16="http://schemas.microsoft.com/office/drawing/2014/main" id="{3F12D57D-2A88-4A1C-9313-C7813609573B}"/>
                </a:ext>
              </a:extLst>
            </p:cNvPr>
            <p:cNvGrpSpPr>
              <a:grpSpLocks/>
            </p:cNvGrpSpPr>
            <p:nvPr/>
          </p:nvGrpSpPr>
          <p:grpSpPr bwMode="auto">
            <a:xfrm>
              <a:off x="8909194" y="3655740"/>
              <a:ext cx="700850" cy="307707"/>
              <a:chOff x="3124200" y="1895475"/>
              <a:chExt cx="312419" cy="137921"/>
            </a:xfrm>
            <a:solidFill>
              <a:schemeClr val="accent3"/>
            </a:solidFill>
          </p:grpSpPr>
          <p:grpSp>
            <p:nvGrpSpPr>
              <p:cNvPr id="960" name="Group 784">
                <a:extLst>
                  <a:ext uri="{FF2B5EF4-FFF2-40B4-BE49-F238E27FC236}">
                    <a16:creationId xmlns:a16="http://schemas.microsoft.com/office/drawing/2014/main" id="{E6847929-7603-45C7-80C2-1A06BAF09F31}"/>
                  </a:ext>
                </a:extLst>
              </p:cNvPr>
              <p:cNvGrpSpPr>
                <a:grpSpLocks/>
              </p:cNvGrpSpPr>
              <p:nvPr/>
            </p:nvGrpSpPr>
            <p:grpSpPr bwMode="auto">
              <a:xfrm>
                <a:off x="3124200" y="1895475"/>
                <a:ext cx="160019" cy="128396"/>
                <a:chOff x="3124200" y="1895475"/>
                <a:chExt cx="160019" cy="128396"/>
              </a:xfrm>
              <a:grpFill/>
            </p:grpSpPr>
            <p:grpSp>
              <p:nvGrpSpPr>
                <p:cNvPr id="974" name="Group 798">
                  <a:extLst>
                    <a:ext uri="{FF2B5EF4-FFF2-40B4-BE49-F238E27FC236}">
                      <a16:creationId xmlns:a16="http://schemas.microsoft.com/office/drawing/2014/main" id="{91A36BDA-4006-49DF-8DE4-D242275411E1}"/>
                    </a:ext>
                  </a:extLst>
                </p:cNvPr>
                <p:cNvGrpSpPr>
                  <a:grpSpLocks/>
                </p:cNvGrpSpPr>
                <p:nvPr/>
              </p:nvGrpSpPr>
              <p:grpSpPr bwMode="auto">
                <a:xfrm>
                  <a:off x="3124200" y="1905000"/>
                  <a:ext cx="45719" cy="118871"/>
                  <a:chOff x="3098006" y="1902619"/>
                  <a:chExt cx="45719" cy="118871"/>
                </a:xfrm>
                <a:grpFill/>
              </p:grpSpPr>
              <p:sp>
                <p:nvSpPr>
                  <p:cNvPr id="984" name="Oval 983">
                    <a:extLst>
                      <a:ext uri="{FF2B5EF4-FFF2-40B4-BE49-F238E27FC236}">
                        <a16:creationId xmlns:a16="http://schemas.microsoft.com/office/drawing/2014/main" id="{85E5A26C-BE9F-41B2-9151-D4769A4F1996}"/>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85" name="Straight Connector 984">
                    <a:extLst>
                      <a:ext uri="{FF2B5EF4-FFF2-40B4-BE49-F238E27FC236}">
                        <a16:creationId xmlns:a16="http://schemas.microsoft.com/office/drawing/2014/main" id="{A9259F52-0010-4800-89F3-369827E4185E}"/>
                      </a:ext>
                    </a:extLst>
                  </p:cNvPr>
                  <p:cNvCxnSpPr>
                    <a:stCxn id="984"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5" name="Group 799">
                  <a:extLst>
                    <a:ext uri="{FF2B5EF4-FFF2-40B4-BE49-F238E27FC236}">
                      <a16:creationId xmlns:a16="http://schemas.microsoft.com/office/drawing/2014/main" id="{D1C7148B-1D8F-4A0D-9919-214FC44E5BBA}"/>
                    </a:ext>
                  </a:extLst>
                </p:cNvPr>
                <p:cNvGrpSpPr>
                  <a:grpSpLocks/>
                </p:cNvGrpSpPr>
                <p:nvPr/>
              </p:nvGrpSpPr>
              <p:grpSpPr bwMode="auto">
                <a:xfrm>
                  <a:off x="3200400" y="1905000"/>
                  <a:ext cx="45719" cy="118871"/>
                  <a:chOff x="3098006" y="1902619"/>
                  <a:chExt cx="45719" cy="118871"/>
                </a:xfrm>
                <a:grpFill/>
              </p:grpSpPr>
              <p:sp>
                <p:nvSpPr>
                  <p:cNvPr id="982" name="Oval 981">
                    <a:extLst>
                      <a:ext uri="{FF2B5EF4-FFF2-40B4-BE49-F238E27FC236}">
                        <a16:creationId xmlns:a16="http://schemas.microsoft.com/office/drawing/2014/main" id="{4716324B-3140-4D46-842F-408F3138DC99}"/>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83" name="Straight Connector 982">
                    <a:extLst>
                      <a:ext uri="{FF2B5EF4-FFF2-40B4-BE49-F238E27FC236}">
                        <a16:creationId xmlns:a16="http://schemas.microsoft.com/office/drawing/2014/main" id="{B0B3353F-6A01-4B5F-8A14-6F295D6E7255}"/>
                      </a:ext>
                    </a:extLst>
                  </p:cNvPr>
                  <p:cNvCxnSpPr>
                    <a:stCxn id="982"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6" name="Group 800">
                  <a:extLst>
                    <a:ext uri="{FF2B5EF4-FFF2-40B4-BE49-F238E27FC236}">
                      <a16:creationId xmlns:a16="http://schemas.microsoft.com/office/drawing/2014/main" id="{FC13BBC7-FFB8-428B-AA02-D324FBC653DA}"/>
                    </a:ext>
                  </a:extLst>
                </p:cNvPr>
                <p:cNvGrpSpPr>
                  <a:grpSpLocks/>
                </p:cNvGrpSpPr>
                <p:nvPr/>
              </p:nvGrpSpPr>
              <p:grpSpPr bwMode="auto">
                <a:xfrm>
                  <a:off x="3162300" y="1895475"/>
                  <a:ext cx="45719" cy="118871"/>
                  <a:chOff x="3098006" y="1902619"/>
                  <a:chExt cx="45719" cy="118871"/>
                </a:xfrm>
                <a:grpFill/>
              </p:grpSpPr>
              <p:sp>
                <p:nvSpPr>
                  <p:cNvPr id="980" name="Oval 979">
                    <a:extLst>
                      <a:ext uri="{FF2B5EF4-FFF2-40B4-BE49-F238E27FC236}">
                        <a16:creationId xmlns:a16="http://schemas.microsoft.com/office/drawing/2014/main" id="{582C1247-C3E8-4033-85BF-2C66B3C05274}"/>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81" name="Straight Connector 980">
                    <a:extLst>
                      <a:ext uri="{FF2B5EF4-FFF2-40B4-BE49-F238E27FC236}">
                        <a16:creationId xmlns:a16="http://schemas.microsoft.com/office/drawing/2014/main" id="{EFA456B3-0C15-4997-AEE2-C4B7E1239DEB}"/>
                      </a:ext>
                    </a:extLst>
                  </p:cNvPr>
                  <p:cNvCxnSpPr>
                    <a:stCxn id="980"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7" name="Group 801">
                  <a:extLst>
                    <a:ext uri="{FF2B5EF4-FFF2-40B4-BE49-F238E27FC236}">
                      <a16:creationId xmlns:a16="http://schemas.microsoft.com/office/drawing/2014/main" id="{B0BEFD30-90CC-4DE7-8C20-F30648E9C02A}"/>
                    </a:ext>
                  </a:extLst>
                </p:cNvPr>
                <p:cNvGrpSpPr>
                  <a:grpSpLocks/>
                </p:cNvGrpSpPr>
                <p:nvPr/>
              </p:nvGrpSpPr>
              <p:grpSpPr bwMode="auto">
                <a:xfrm>
                  <a:off x="3238500" y="1895475"/>
                  <a:ext cx="45719" cy="118871"/>
                  <a:chOff x="3098006" y="1902619"/>
                  <a:chExt cx="45719" cy="118871"/>
                </a:xfrm>
                <a:grpFill/>
              </p:grpSpPr>
              <p:sp>
                <p:nvSpPr>
                  <p:cNvPr id="978" name="Oval 977">
                    <a:extLst>
                      <a:ext uri="{FF2B5EF4-FFF2-40B4-BE49-F238E27FC236}">
                        <a16:creationId xmlns:a16="http://schemas.microsoft.com/office/drawing/2014/main" id="{99FDCDEB-6E94-4B6F-BBFF-31B06D6187F9}"/>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9" name="Straight Connector 978">
                    <a:extLst>
                      <a:ext uri="{FF2B5EF4-FFF2-40B4-BE49-F238E27FC236}">
                        <a16:creationId xmlns:a16="http://schemas.microsoft.com/office/drawing/2014/main" id="{3CA59C34-4EFB-4B2C-9E48-A7C83BDD7252}"/>
                      </a:ext>
                    </a:extLst>
                  </p:cNvPr>
                  <p:cNvCxnSpPr>
                    <a:stCxn id="978"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61" name="Group 785">
                <a:extLst>
                  <a:ext uri="{FF2B5EF4-FFF2-40B4-BE49-F238E27FC236}">
                    <a16:creationId xmlns:a16="http://schemas.microsoft.com/office/drawing/2014/main" id="{015572E6-005B-4614-AAD8-058B4646F6BF}"/>
                  </a:ext>
                </a:extLst>
              </p:cNvPr>
              <p:cNvGrpSpPr>
                <a:grpSpLocks/>
              </p:cNvGrpSpPr>
              <p:nvPr/>
            </p:nvGrpSpPr>
            <p:grpSpPr bwMode="auto">
              <a:xfrm>
                <a:off x="3276600" y="1905000"/>
                <a:ext cx="160019" cy="128396"/>
                <a:chOff x="3124200" y="1895475"/>
                <a:chExt cx="160019" cy="128396"/>
              </a:xfrm>
              <a:grpFill/>
            </p:grpSpPr>
            <p:grpSp>
              <p:nvGrpSpPr>
                <p:cNvPr id="962" name="Group 786">
                  <a:extLst>
                    <a:ext uri="{FF2B5EF4-FFF2-40B4-BE49-F238E27FC236}">
                      <a16:creationId xmlns:a16="http://schemas.microsoft.com/office/drawing/2014/main" id="{390D7CDD-1423-4A16-97B9-7B8756ED36B8}"/>
                    </a:ext>
                  </a:extLst>
                </p:cNvPr>
                <p:cNvGrpSpPr>
                  <a:grpSpLocks/>
                </p:cNvGrpSpPr>
                <p:nvPr/>
              </p:nvGrpSpPr>
              <p:grpSpPr bwMode="auto">
                <a:xfrm>
                  <a:off x="3124200" y="1905000"/>
                  <a:ext cx="45719" cy="118871"/>
                  <a:chOff x="3098006" y="1902619"/>
                  <a:chExt cx="45719" cy="118871"/>
                </a:xfrm>
                <a:grpFill/>
              </p:grpSpPr>
              <p:sp>
                <p:nvSpPr>
                  <p:cNvPr id="972" name="Oval 971">
                    <a:extLst>
                      <a:ext uri="{FF2B5EF4-FFF2-40B4-BE49-F238E27FC236}">
                        <a16:creationId xmlns:a16="http://schemas.microsoft.com/office/drawing/2014/main" id="{7D78FD3F-944A-4AA4-A5C8-1EB4605A701F}"/>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3" name="Straight Connector 972">
                    <a:extLst>
                      <a:ext uri="{FF2B5EF4-FFF2-40B4-BE49-F238E27FC236}">
                        <a16:creationId xmlns:a16="http://schemas.microsoft.com/office/drawing/2014/main" id="{06406A6E-5EB5-46F9-BA63-1908F3DEAA8C}"/>
                      </a:ext>
                    </a:extLst>
                  </p:cNvPr>
                  <p:cNvCxnSpPr>
                    <a:stCxn id="972"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3" name="Group 787">
                  <a:extLst>
                    <a:ext uri="{FF2B5EF4-FFF2-40B4-BE49-F238E27FC236}">
                      <a16:creationId xmlns:a16="http://schemas.microsoft.com/office/drawing/2014/main" id="{16F9B960-37A0-4309-933E-A2EEC05DEFEC}"/>
                    </a:ext>
                  </a:extLst>
                </p:cNvPr>
                <p:cNvGrpSpPr>
                  <a:grpSpLocks/>
                </p:cNvGrpSpPr>
                <p:nvPr/>
              </p:nvGrpSpPr>
              <p:grpSpPr bwMode="auto">
                <a:xfrm>
                  <a:off x="3200400" y="1905000"/>
                  <a:ext cx="45719" cy="118871"/>
                  <a:chOff x="3098006" y="1902619"/>
                  <a:chExt cx="45719" cy="118871"/>
                </a:xfrm>
                <a:grpFill/>
              </p:grpSpPr>
              <p:sp>
                <p:nvSpPr>
                  <p:cNvPr id="970" name="Oval 969">
                    <a:extLst>
                      <a:ext uri="{FF2B5EF4-FFF2-40B4-BE49-F238E27FC236}">
                        <a16:creationId xmlns:a16="http://schemas.microsoft.com/office/drawing/2014/main" id="{D2F99E26-0B59-4894-9D39-17DDAA8E3689}"/>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1" name="Straight Connector 970">
                    <a:extLst>
                      <a:ext uri="{FF2B5EF4-FFF2-40B4-BE49-F238E27FC236}">
                        <a16:creationId xmlns:a16="http://schemas.microsoft.com/office/drawing/2014/main" id="{7F519D82-80AC-4C5F-BE60-E89570E97DB1}"/>
                      </a:ext>
                    </a:extLst>
                  </p:cNvPr>
                  <p:cNvCxnSpPr>
                    <a:stCxn id="970"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4" name="Group 788">
                  <a:extLst>
                    <a:ext uri="{FF2B5EF4-FFF2-40B4-BE49-F238E27FC236}">
                      <a16:creationId xmlns:a16="http://schemas.microsoft.com/office/drawing/2014/main" id="{BA5F0DA7-A881-4A0A-88E9-416A06ACE8F4}"/>
                    </a:ext>
                  </a:extLst>
                </p:cNvPr>
                <p:cNvGrpSpPr>
                  <a:grpSpLocks/>
                </p:cNvGrpSpPr>
                <p:nvPr/>
              </p:nvGrpSpPr>
              <p:grpSpPr bwMode="auto">
                <a:xfrm>
                  <a:off x="3162300" y="1895475"/>
                  <a:ext cx="45719" cy="118871"/>
                  <a:chOff x="3098006" y="1902619"/>
                  <a:chExt cx="45719" cy="118871"/>
                </a:xfrm>
                <a:grpFill/>
              </p:grpSpPr>
              <p:sp>
                <p:nvSpPr>
                  <p:cNvPr id="968" name="Oval 967">
                    <a:extLst>
                      <a:ext uri="{FF2B5EF4-FFF2-40B4-BE49-F238E27FC236}">
                        <a16:creationId xmlns:a16="http://schemas.microsoft.com/office/drawing/2014/main" id="{78163272-EE8B-4710-A181-3B61BD75C73D}"/>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9" name="Straight Connector 968">
                    <a:extLst>
                      <a:ext uri="{FF2B5EF4-FFF2-40B4-BE49-F238E27FC236}">
                        <a16:creationId xmlns:a16="http://schemas.microsoft.com/office/drawing/2014/main" id="{EC1116B4-4D57-4444-B4A2-7C58918B5ACC}"/>
                      </a:ext>
                    </a:extLst>
                  </p:cNvPr>
                  <p:cNvCxnSpPr>
                    <a:stCxn id="968"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5" name="Group 789">
                  <a:extLst>
                    <a:ext uri="{FF2B5EF4-FFF2-40B4-BE49-F238E27FC236}">
                      <a16:creationId xmlns:a16="http://schemas.microsoft.com/office/drawing/2014/main" id="{D9FDC496-B674-4EDD-B8D9-2D90D6EEFC9D}"/>
                    </a:ext>
                  </a:extLst>
                </p:cNvPr>
                <p:cNvGrpSpPr>
                  <a:grpSpLocks/>
                </p:cNvGrpSpPr>
                <p:nvPr/>
              </p:nvGrpSpPr>
              <p:grpSpPr bwMode="auto">
                <a:xfrm>
                  <a:off x="3238500" y="1895475"/>
                  <a:ext cx="45719" cy="118871"/>
                  <a:chOff x="3098006" y="1902619"/>
                  <a:chExt cx="45719" cy="118871"/>
                </a:xfrm>
                <a:grpFill/>
              </p:grpSpPr>
              <p:sp>
                <p:nvSpPr>
                  <p:cNvPr id="966" name="Oval 965">
                    <a:extLst>
                      <a:ext uri="{FF2B5EF4-FFF2-40B4-BE49-F238E27FC236}">
                        <a16:creationId xmlns:a16="http://schemas.microsoft.com/office/drawing/2014/main" id="{3CA022C6-D06F-46CA-B613-E4EDD769A1EC}"/>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7" name="Straight Connector 966">
                    <a:extLst>
                      <a:ext uri="{FF2B5EF4-FFF2-40B4-BE49-F238E27FC236}">
                        <a16:creationId xmlns:a16="http://schemas.microsoft.com/office/drawing/2014/main" id="{D1FEA86B-13DA-4F3B-AC27-793299A8771C}"/>
                      </a:ext>
                    </a:extLst>
                  </p:cNvPr>
                  <p:cNvCxnSpPr>
                    <a:stCxn id="966"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7" name="Group 810">
              <a:extLst>
                <a:ext uri="{FF2B5EF4-FFF2-40B4-BE49-F238E27FC236}">
                  <a16:creationId xmlns:a16="http://schemas.microsoft.com/office/drawing/2014/main" id="{5F4F1AF4-BF65-447E-9D00-130658338B03}"/>
                </a:ext>
              </a:extLst>
            </p:cNvPr>
            <p:cNvGrpSpPr>
              <a:grpSpLocks/>
            </p:cNvGrpSpPr>
            <p:nvPr/>
          </p:nvGrpSpPr>
          <p:grpSpPr bwMode="auto">
            <a:xfrm>
              <a:off x="9603636" y="3650426"/>
              <a:ext cx="700850" cy="307707"/>
              <a:chOff x="3124200" y="1895475"/>
              <a:chExt cx="312419" cy="137921"/>
            </a:xfrm>
            <a:solidFill>
              <a:schemeClr val="accent3"/>
            </a:solidFill>
          </p:grpSpPr>
          <p:grpSp>
            <p:nvGrpSpPr>
              <p:cNvPr id="934" name="Group 811">
                <a:extLst>
                  <a:ext uri="{FF2B5EF4-FFF2-40B4-BE49-F238E27FC236}">
                    <a16:creationId xmlns:a16="http://schemas.microsoft.com/office/drawing/2014/main" id="{079BE22E-6B3A-42C6-807A-3A951299A08E}"/>
                  </a:ext>
                </a:extLst>
              </p:cNvPr>
              <p:cNvGrpSpPr>
                <a:grpSpLocks/>
              </p:cNvGrpSpPr>
              <p:nvPr/>
            </p:nvGrpSpPr>
            <p:grpSpPr bwMode="auto">
              <a:xfrm>
                <a:off x="3124200" y="1895475"/>
                <a:ext cx="160019" cy="128396"/>
                <a:chOff x="3124200" y="1895475"/>
                <a:chExt cx="160019" cy="128396"/>
              </a:xfrm>
              <a:grpFill/>
            </p:grpSpPr>
            <p:grpSp>
              <p:nvGrpSpPr>
                <p:cNvPr id="948" name="Group 825">
                  <a:extLst>
                    <a:ext uri="{FF2B5EF4-FFF2-40B4-BE49-F238E27FC236}">
                      <a16:creationId xmlns:a16="http://schemas.microsoft.com/office/drawing/2014/main" id="{4BC0E92F-B915-42E9-811F-166728290EC9}"/>
                    </a:ext>
                  </a:extLst>
                </p:cNvPr>
                <p:cNvGrpSpPr>
                  <a:grpSpLocks/>
                </p:cNvGrpSpPr>
                <p:nvPr/>
              </p:nvGrpSpPr>
              <p:grpSpPr bwMode="auto">
                <a:xfrm>
                  <a:off x="3124200" y="1905000"/>
                  <a:ext cx="45719" cy="118871"/>
                  <a:chOff x="3098006" y="1902619"/>
                  <a:chExt cx="45719" cy="118871"/>
                </a:xfrm>
                <a:grpFill/>
              </p:grpSpPr>
              <p:sp>
                <p:nvSpPr>
                  <p:cNvPr id="958" name="Oval 957">
                    <a:extLst>
                      <a:ext uri="{FF2B5EF4-FFF2-40B4-BE49-F238E27FC236}">
                        <a16:creationId xmlns:a16="http://schemas.microsoft.com/office/drawing/2014/main" id="{D4CAA83B-9526-4735-AB2A-8B358F4D902F}"/>
                      </a:ext>
                    </a:extLst>
                  </p:cNvPr>
                  <p:cNvSpPr/>
                  <p:nvPr/>
                </p:nvSpPr>
                <p:spPr>
                  <a:xfrm>
                    <a:off x="3098175" y="1902482"/>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9" name="Straight Connector 958">
                    <a:extLst>
                      <a:ext uri="{FF2B5EF4-FFF2-40B4-BE49-F238E27FC236}">
                        <a16:creationId xmlns:a16="http://schemas.microsoft.com/office/drawing/2014/main" id="{541637A5-7112-44D3-9FFB-B37072EA72BF}"/>
                      </a:ext>
                    </a:extLst>
                  </p:cNvPr>
                  <p:cNvCxnSpPr>
                    <a:stCxn id="958" idx="4"/>
                  </p:cNvCxnSpPr>
                  <p:nvPr/>
                </p:nvCxnSpPr>
                <p:spPr>
                  <a:xfrm>
                    <a:off x="3121677"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9" name="Group 826">
                  <a:extLst>
                    <a:ext uri="{FF2B5EF4-FFF2-40B4-BE49-F238E27FC236}">
                      <a16:creationId xmlns:a16="http://schemas.microsoft.com/office/drawing/2014/main" id="{435BAE7C-EB03-4E3A-94ED-83F2369F129C}"/>
                    </a:ext>
                  </a:extLst>
                </p:cNvPr>
                <p:cNvGrpSpPr>
                  <a:grpSpLocks/>
                </p:cNvGrpSpPr>
                <p:nvPr/>
              </p:nvGrpSpPr>
              <p:grpSpPr bwMode="auto">
                <a:xfrm>
                  <a:off x="3200400" y="1905000"/>
                  <a:ext cx="45719" cy="118871"/>
                  <a:chOff x="3098006" y="1902619"/>
                  <a:chExt cx="45719" cy="118871"/>
                </a:xfrm>
                <a:grpFill/>
              </p:grpSpPr>
              <p:sp>
                <p:nvSpPr>
                  <p:cNvPr id="956" name="Oval 955">
                    <a:extLst>
                      <a:ext uri="{FF2B5EF4-FFF2-40B4-BE49-F238E27FC236}">
                        <a16:creationId xmlns:a16="http://schemas.microsoft.com/office/drawing/2014/main" id="{72968331-9369-428B-B303-1D33A26934DD}"/>
                      </a:ext>
                    </a:extLst>
                  </p:cNvPr>
                  <p:cNvSpPr/>
                  <p:nvPr/>
                </p:nvSpPr>
                <p:spPr>
                  <a:xfrm>
                    <a:off x="309751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7" name="Straight Connector 956">
                    <a:extLst>
                      <a:ext uri="{FF2B5EF4-FFF2-40B4-BE49-F238E27FC236}">
                        <a16:creationId xmlns:a16="http://schemas.microsoft.com/office/drawing/2014/main" id="{9B2124A7-809C-4240-8C92-F58F3DA77257}"/>
                      </a:ext>
                    </a:extLst>
                  </p:cNvPr>
                  <p:cNvCxnSpPr>
                    <a:stCxn id="956" idx="4"/>
                  </p:cNvCxnSpPr>
                  <p:nvPr/>
                </p:nvCxnSpPr>
                <p:spPr>
                  <a:xfrm>
                    <a:off x="3119339" y="1947876"/>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0" name="Group 827">
                  <a:extLst>
                    <a:ext uri="{FF2B5EF4-FFF2-40B4-BE49-F238E27FC236}">
                      <a16:creationId xmlns:a16="http://schemas.microsoft.com/office/drawing/2014/main" id="{FAC6CBAF-4BEB-4987-81FA-38F3845DFF93}"/>
                    </a:ext>
                  </a:extLst>
                </p:cNvPr>
                <p:cNvGrpSpPr>
                  <a:grpSpLocks/>
                </p:cNvGrpSpPr>
                <p:nvPr/>
              </p:nvGrpSpPr>
              <p:grpSpPr bwMode="auto">
                <a:xfrm>
                  <a:off x="3162300" y="1895475"/>
                  <a:ext cx="45719" cy="118871"/>
                  <a:chOff x="3098006" y="1902619"/>
                  <a:chExt cx="45719" cy="118871"/>
                </a:xfrm>
                <a:grpFill/>
              </p:grpSpPr>
              <p:sp>
                <p:nvSpPr>
                  <p:cNvPr id="954" name="Oval 953">
                    <a:extLst>
                      <a:ext uri="{FF2B5EF4-FFF2-40B4-BE49-F238E27FC236}">
                        <a16:creationId xmlns:a16="http://schemas.microsoft.com/office/drawing/2014/main" id="{B945E025-23AE-4F1D-8D82-08FA41536C9B}"/>
                      </a:ext>
                    </a:extLst>
                  </p:cNvPr>
                  <p:cNvSpPr/>
                  <p:nvPr/>
                </p:nvSpPr>
                <p:spPr>
                  <a:xfrm>
                    <a:off x="3098684" y="1901920"/>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5" name="Straight Connector 954">
                    <a:extLst>
                      <a:ext uri="{FF2B5EF4-FFF2-40B4-BE49-F238E27FC236}">
                        <a16:creationId xmlns:a16="http://schemas.microsoft.com/office/drawing/2014/main" id="{B8DF628C-E91B-4AA5-8AD8-017F25439F4F}"/>
                      </a:ext>
                    </a:extLst>
                  </p:cNvPr>
                  <p:cNvCxnSpPr>
                    <a:stCxn id="954" idx="4"/>
                  </p:cNvCxnSpPr>
                  <p:nvPr/>
                </p:nvCxnSpPr>
                <p:spPr>
                  <a:xfrm>
                    <a:off x="3120507" y="1940588"/>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1" name="Group 828">
                  <a:extLst>
                    <a:ext uri="{FF2B5EF4-FFF2-40B4-BE49-F238E27FC236}">
                      <a16:creationId xmlns:a16="http://schemas.microsoft.com/office/drawing/2014/main" id="{54E5125E-33E5-4D50-819B-78E204383065}"/>
                    </a:ext>
                  </a:extLst>
                </p:cNvPr>
                <p:cNvGrpSpPr>
                  <a:grpSpLocks/>
                </p:cNvGrpSpPr>
                <p:nvPr/>
              </p:nvGrpSpPr>
              <p:grpSpPr bwMode="auto">
                <a:xfrm>
                  <a:off x="3238500" y="1895475"/>
                  <a:ext cx="45719" cy="118871"/>
                  <a:chOff x="3098006" y="1902619"/>
                  <a:chExt cx="45719" cy="118871"/>
                </a:xfrm>
                <a:grpFill/>
              </p:grpSpPr>
              <p:sp>
                <p:nvSpPr>
                  <p:cNvPr id="952" name="Oval 951">
                    <a:extLst>
                      <a:ext uri="{FF2B5EF4-FFF2-40B4-BE49-F238E27FC236}">
                        <a16:creationId xmlns:a16="http://schemas.microsoft.com/office/drawing/2014/main" id="{0ACD4972-076C-44FD-AE95-D821C029CD85}"/>
                      </a:ext>
                    </a:extLst>
                  </p:cNvPr>
                  <p:cNvSpPr/>
                  <p:nvPr/>
                </p:nvSpPr>
                <p:spPr>
                  <a:xfrm>
                    <a:off x="3094668" y="1901920"/>
                    <a:ext cx="48681"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3" name="Straight Connector 952">
                    <a:extLst>
                      <a:ext uri="{FF2B5EF4-FFF2-40B4-BE49-F238E27FC236}">
                        <a16:creationId xmlns:a16="http://schemas.microsoft.com/office/drawing/2014/main" id="{56097E37-56DA-4E6C-AEBC-20F773D77E93}"/>
                      </a:ext>
                    </a:extLst>
                  </p:cNvPr>
                  <p:cNvCxnSpPr>
                    <a:stCxn id="952" idx="4"/>
                  </p:cNvCxnSpPr>
                  <p:nvPr/>
                </p:nvCxnSpPr>
                <p:spPr>
                  <a:xfrm>
                    <a:off x="3119847" y="194058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35" name="Group 812">
                <a:extLst>
                  <a:ext uri="{FF2B5EF4-FFF2-40B4-BE49-F238E27FC236}">
                    <a16:creationId xmlns:a16="http://schemas.microsoft.com/office/drawing/2014/main" id="{A2F9C5FE-260A-4688-942F-383539CDBEEB}"/>
                  </a:ext>
                </a:extLst>
              </p:cNvPr>
              <p:cNvGrpSpPr>
                <a:grpSpLocks/>
              </p:cNvGrpSpPr>
              <p:nvPr/>
            </p:nvGrpSpPr>
            <p:grpSpPr bwMode="auto">
              <a:xfrm>
                <a:off x="3276600" y="1905000"/>
                <a:ext cx="160019" cy="128396"/>
                <a:chOff x="3124200" y="1895475"/>
                <a:chExt cx="160019" cy="128396"/>
              </a:xfrm>
              <a:grpFill/>
            </p:grpSpPr>
            <p:grpSp>
              <p:nvGrpSpPr>
                <p:cNvPr id="936" name="Group 813">
                  <a:extLst>
                    <a:ext uri="{FF2B5EF4-FFF2-40B4-BE49-F238E27FC236}">
                      <a16:creationId xmlns:a16="http://schemas.microsoft.com/office/drawing/2014/main" id="{FEA54E50-31DA-401F-98D6-8E2A8DCC4F89}"/>
                    </a:ext>
                  </a:extLst>
                </p:cNvPr>
                <p:cNvGrpSpPr>
                  <a:grpSpLocks/>
                </p:cNvGrpSpPr>
                <p:nvPr/>
              </p:nvGrpSpPr>
              <p:grpSpPr bwMode="auto">
                <a:xfrm>
                  <a:off x="3124200" y="1905000"/>
                  <a:ext cx="45719" cy="118871"/>
                  <a:chOff x="3098006" y="1902619"/>
                  <a:chExt cx="45719" cy="118871"/>
                </a:xfrm>
                <a:grpFill/>
              </p:grpSpPr>
              <p:sp>
                <p:nvSpPr>
                  <p:cNvPr id="946" name="Oval 945">
                    <a:extLst>
                      <a:ext uri="{FF2B5EF4-FFF2-40B4-BE49-F238E27FC236}">
                        <a16:creationId xmlns:a16="http://schemas.microsoft.com/office/drawing/2014/main" id="{99889C2B-B286-40DD-A0E2-B56D91068EE8}"/>
                      </a:ext>
                    </a:extLst>
                  </p:cNvPr>
                  <p:cNvSpPr/>
                  <p:nvPr/>
                </p:nvSpPr>
                <p:spPr>
                  <a:xfrm>
                    <a:off x="309853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7" name="Straight Connector 946">
                    <a:extLst>
                      <a:ext uri="{FF2B5EF4-FFF2-40B4-BE49-F238E27FC236}">
                        <a16:creationId xmlns:a16="http://schemas.microsoft.com/office/drawing/2014/main" id="{95048B11-FB67-42D2-9ED9-F52DEAF2C43B}"/>
                      </a:ext>
                    </a:extLst>
                  </p:cNvPr>
                  <p:cNvCxnSpPr>
                    <a:stCxn id="946" idx="4"/>
                  </p:cNvCxnSpPr>
                  <p:nvPr/>
                </p:nvCxnSpPr>
                <p:spPr>
                  <a:xfrm>
                    <a:off x="3122036"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7" name="Group 814">
                  <a:extLst>
                    <a:ext uri="{FF2B5EF4-FFF2-40B4-BE49-F238E27FC236}">
                      <a16:creationId xmlns:a16="http://schemas.microsoft.com/office/drawing/2014/main" id="{34FECCD1-6974-42EB-BE04-452C57F6F530}"/>
                    </a:ext>
                  </a:extLst>
                </p:cNvPr>
                <p:cNvGrpSpPr>
                  <a:grpSpLocks/>
                </p:cNvGrpSpPr>
                <p:nvPr/>
              </p:nvGrpSpPr>
              <p:grpSpPr bwMode="auto">
                <a:xfrm>
                  <a:off x="3200400" y="1905000"/>
                  <a:ext cx="45719" cy="118871"/>
                  <a:chOff x="3098006" y="1902619"/>
                  <a:chExt cx="45719" cy="118871"/>
                </a:xfrm>
                <a:grpFill/>
              </p:grpSpPr>
              <p:sp>
                <p:nvSpPr>
                  <p:cNvPr id="944" name="Oval 943">
                    <a:extLst>
                      <a:ext uri="{FF2B5EF4-FFF2-40B4-BE49-F238E27FC236}">
                        <a16:creationId xmlns:a16="http://schemas.microsoft.com/office/drawing/2014/main" id="{B900715D-1306-4CB7-BA7D-194C2AB3893D}"/>
                      </a:ext>
                    </a:extLst>
                  </p:cNvPr>
                  <p:cNvSpPr/>
                  <p:nvPr/>
                </p:nvSpPr>
                <p:spPr>
                  <a:xfrm>
                    <a:off x="3097876"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5" name="Straight Connector 944">
                    <a:extLst>
                      <a:ext uri="{FF2B5EF4-FFF2-40B4-BE49-F238E27FC236}">
                        <a16:creationId xmlns:a16="http://schemas.microsoft.com/office/drawing/2014/main" id="{8471CCEA-0E53-4657-AD95-BEB392F0F259}"/>
                      </a:ext>
                    </a:extLst>
                  </p:cNvPr>
                  <p:cNvCxnSpPr>
                    <a:stCxn id="944" idx="4"/>
                  </p:cNvCxnSpPr>
                  <p:nvPr/>
                </p:nvCxnSpPr>
                <p:spPr>
                  <a:xfrm>
                    <a:off x="3119698" y="1948438"/>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8" name="Group 815">
                  <a:extLst>
                    <a:ext uri="{FF2B5EF4-FFF2-40B4-BE49-F238E27FC236}">
                      <a16:creationId xmlns:a16="http://schemas.microsoft.com/office/drawing/2014/main" id="{62E2C7EC-067F-4A16-BC88-BB4C11FB73AC}"/>
                    </a:ext>
                  </a:extLst>
                </p:cNvPr>
                <p:cNvGrpSpPr>
                  <a:grpSpLocks/>
                </p:cNvGrpSpPr>
                <p:nvPr/>
              </p:nvGrpSpPr>
              <p:grpSpPr bwMode="auto">
                <a:xfrm>
                  <a:off x="3162300" y="1895475"/>
                  <a:ext cx="45719" cy="118871"/>
                  <a:chOff x="3098006" y="1902619"/>
                  <a:chExt cx="45719" cy="118871"/>
                </a:xfrm>
                <a:grpFill/>
              </p:grpSpPr>
              <p:sp>
                <p:nvSpPr>
                  <p:cNvPr id="942" name="Oval 941">
                    <a:extLst>
                      <a:ext uri="{FF2B5EF4-FFF2-40B4-BE49-F238E27FC236}">
                        <a16:creationId xmlns:a16="http://schemas.microsoft.com/office/drawing/2014/main" id="{6365A3B9-2165-44DD-B05F-52016F6813FF}"/>
                      </a:ext>
                    </a:extLst>
                  </p:cNvPr>
                  <p:cNvSpPr/>
                  <p:nvPr/>
                </p:nvSpPr>
                <p:spPr>
                  <a:xfrm>
                    <a:off x="3105759" y="1902482"/>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3" name="Straight Connector 942">
                    <a:extLst>
                      <a:ext uri="{FF2B5EF4-FFF2-40B4-BE49-F238E27FC236}">
                        <a16:creationId xmlns:a16="http://schemas.microsoft.com/office/drawing/2014/main" id="{9421A25B-8EF2-412B-B30A-059D4D2C208B}"/>
                      </a:ext>
                    </a:extLst>
                  </p:cNvPr>
                  <p:cNvCxnSpPr>
                    <a:stCxn id="942" idx="4"/>
                  </p:cNvCxnSpPr>
                  <p:nvPr/>
                </p:nvCxnSpPr>
                <p:spPr>
                  <a:xfrm>
                    <a:off x="3122546"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9" name="Group 816">
                  <a:extLst>
                    <a:ext uri="{FF2B5EF4-FFF2-40B4-BE49-F238E27FC236}">
                      <a16:creationId xmlns:a16="http://schemas.microsoft.com/office/drawing/2014/main" id="{8898DD83-BC2D-4A10-8E8F-81FCBAA7D604}"/>
                    </a:ext>
                  </a:extLst>
                </p:cNvPr>
                <p:cNvGrpSpPr>
                  <a:grpSpLocks/>
                </p:cNvGrpSpPr>
                <p:nvPr/>
              </p:nvGrpSpPr>
              <p:grpSpPr bwMode="auto">
                <a:xfrm>
                  <a:off x="3238500" y="1895475"/>
                  <a:ext cx="45719" cy="118871"/>
                  <a:chOff x="3098006" y="1902619"/>
                  <a:chExt cx="45719" cy="118871"/>
                </a:xfrm>
                <a:grpFill/>
              </p:grpSpPr>
              <p:sp>
                <p:nvSpPr>
                  <p:cNvPr id="940" name="Oval 939">
                    <a:extLst>
                      <a:ext uri="{FF2B5EF4-FFF2-40B4-BE49-F238E27FC236}">
                        <a16:creationId xmlns:a16="http://schemas.microsoft.com/office/drawing/2014/main" id="{C4598F5B-3F33-4B0A-8AE5-ABE60AE22B0D}"/>
                      </a:ext>
                    </a:extLst>
                  </p:cNvPr>
                  <p:cNvSpPr/>
                  <p:nvPr/>
                </p:nvSpPr>
                <p:spPr>
                  <a:xfrm>
                    <a:off x="3095027" y="1902482"/>
                    <a:ext cx="4868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1" name="Straight Connector 940">
                    <a:extLst>
                      <a:ext uri="{FF2B5EF4-FFF2-40B4-BE49-F238E27FC236}">
                        <a16:creationId xmlns:a16="http://schemas.microsoft.com/office/drawing/2014/main" id="{2596DFD4-45AF-4C0B-8088-78D858854FB0}"/>
                      </a:ext>
                    </a:extLst>
                  </p:cNvPr>
                  <p:cNvCxnSpPr>
                    <a:stCxn id="940" idx="4"/>
                  </p:cNvCxnSpPr>
                  <p:nvPr/>
                </p:nvCxnSpPr>
                <p:spPr>
                  <a:xfrm>
                    <a:off x="3118529"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58" name="Group 837">
              <a:extLst>
                <a:ext uri="{FF2B5EF4-FFF2-40B4-BE49-F238E27FC236}">
                  <a16:creationId xmlns:a16="http://schemas.microsoft.com/office/drawing/2014/main" id="{534B47CA-B58B-46EA-855A-851F72A1CD4C}"/>
                </a:ext>
              </a:extLst>
            </p:cNvPr>
            <p:cNvGrpSpPr>
              <a:grpSpLocks/>
            </p:cNvGrpSpPr>
            <p:nvPr/>
          </p:nvGrpSpPr>
          <p:grpSpPr bwMode="auto">
            <a:xfrm>
              <a:off x="10292734" y="3645115"/>
              <a:ext cx="700850" cy="307707"/>
              <a:chOff x="3124200" y="1895475"/>
              <a:chExt cx="312419" cy="137921"/>
            </a:xfrm>
            <a:solidFill>
              <a:schemeClr val="accent3"/>
            </a:solidFill>
          </p:grpSpPr>
          <p:grpSp>
            <p:nvGrpSpPr>
              <p:cNvPr id="908" name="Group 838">
                <a:extLst>
                  <a:ext uri="{FF2B5EF4-FFF2-40B4-BE49-F238E27FC236}">
                    <a16:creationId xmlns:a16="http://schemas.microsoft.com/office/drawing/2014/main" id="{71CE976A-0CFF-4BC4-87C9-5BFE5128C7C5}"/>
                  </a:ext>
                </a:extLst>
              </p:cNvPr>
              <p:cNvGrpSpPr>
                <a:grpSpLocks/>
              </p:cNvGrpSpPr>
              <p:nvPr/>
            </p:nvGrpSpPr>
            <p:grpSpPr bwMode="auto">
              <a:xfrm>
                <a:off x="3124200" y="1895475"/>
                <a:ext cx="160019" cy="128396"/>
                <a:chOff x="3124200" y="1895475"/>
                <a:chExt cx="160019" cy="128396"/>
              </a:xfrm>
              <a:grpFill/>
            </p:grpSpPr>
            <p:grpSp>
              <p:nvGrpSpPr>
                <p:cNvPr id="922" name="Group 852">
                  <a:extLst>
                    <a:ext uri="{FF2B5EF4-FFF2-40B4-BE49-F238E27FC236}">
                      <a16:creationId xmlns:a16="http://schemas.microsoft.com/office/drawing/2014/main" id="{5FB29405-6C11-415B-9917-BBCA2AABF09E}"/>
                    </a:ext>
                  </a:extLst>
                </p:cNvPr>
                <p:cNvGrpSpPr>
                  <a:grpSpLocks/>
                </p:cNvGrpSpPr>
                <p:nvPr/>
              </p:nvGrpSpPr>
              <p:grpSpPr bwMode="auto">
                <a:xfrm>
                  <a:off x="3124200" y="1905000"/>
                  <a:ext cx="45719" cy="118871"/>
                  <a:chOff x="3098006" y="1902619"/>
                  <a:chExt cx="45719" cy="118871"/>
                </a:xfrm>
                <a:grpFill/>
              </p:grpSpPr>
              <p:sp>
                <p:nvSpPr>
                  <p:cNvPr id="932" name="Oval 931">
                    <a:extLst>
                      <a:ext uri="{FF2B5EF4-FFF2-40B4-BE49-F238E27FC236}">
                        <a16:creationId xmlns:a16="http://schemas.microsoft.com/office/drawing/2014/main" id="{EFF6A800-67AB-4945-A47F-CA4A85BA0187}"/>
                      </a:ext>
                    </a:extLst>
                  </p:cNvPr>
                  <p:cNvSpPr/>
                  <p:nvPr/>
                </p:nvSpPr>
                <p:spPr>
                  <a:xfrm>
                    <a:off x="3098191" y="1903181"/>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33" name="Straight Connector 932">
                    <a:extLst>
                      <a:ext uri="{FF2B5EF4-FFF2-40B4-BE49-F238E27FC236}">
                        <a16:creationId xmlns:a16="http://schemas.microsoft.com/office/drawing/2014/main" id="{5B1AF39B-71F5-46DD-8210-B291A7EC6B21}"/>
                      </a:ext>
                    </a:extLst>
                  </p:cNvPr>
                  <p:cNvCxnSpPr>
                    <a:stCxn id="932" idx="4"/>
                  </p:cNvCxnSpPr>
                  <p:nvPr/>
                </p:nvCxnSpPr>
                <p:spPr>
                  <a:xfrm>
                    <a:off x="3121692"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3" name="Group 853">
                  <a:extLst>
                    <a:ext uri="{FF2B5EF4-FFF2-40B4-BE49-F238E27FC236}">
                      <a16:creationId xmlns:a16="http://schemas.microsoft.com/office/drawing/2014/main" id="{91D88803-7736-44BB-A1B0-62FB295E405B}"/>
                    </a:ext>
                  </a:extLst>
                </p:cNvPr>
                <p:cNvGrpSpPr>
                  <a:grpSpLocks/>
                </p:cNvGrpSpPr>
                <p:nvPr/>
              </p:nvGrpSpPr>
              <p:grpSpPr bwMode="auto">
                <a:xfrm>
                  <a:off x="3200400" y="1905000"/>
                  <a:ext cx="45719" cy="118871"/>
                  <a:chOff x="3098006" y="1902619"/>
                  <a:chExt cx="45719" cy="118871"/>
                </a:xfrm>
                <a:grpFill/>
              </p:grpSpPr>
              <p:sp>
                <p:nvSpPr>
                  <p:cNvPr id="930" name="Oval 929">
                    <a:extLst>
                      <a:ext uri="{FF2B5EF4-FFF2-40B4-BE49-F238E27FC236}">
                        <a16:creationId xmlns:a16="http://schemas.microsoft.com/office/drawing/2014/main" id="{02349A0A-DEDA-4E08-A3B4-BE6261A5CF4A}"/>
                      </a:ext>
                    </a:extLst>
                  </p:cNvPr>
                  <p:cNvSpPr/>
                  <p:nvPr/>
                </p:nvSpPr>
                <p:spPr>
                  <a:xfrm>
                    <a:off x="3097532" y="1903181"/>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31" name="Straight Connector 930">
                    <a:extLst>
                      <a:ext uri="{FF2B5EF4-FFF2-40B4-BE49-F238E27FC236}">
                        <a16:creationId xmlns:a16="http://schemas.microsoft.com/office/drawing/2014/main" id="{4B9F3640-B309-43E6-B4EE-7C191DBFF2C4}"/>
                      </a:ext>
                    </a:extLst>
                  </p:cNvPr>
                  <p:cNvCxnSpPr>
                    <a:stCxn id="930" idx="4"/>
                  </p:cNvCxnSpPr>
                  <p:nvPr/>
                </p:nvCxnSpPr>
                <p:spPr>
                  <a:xfrm>
                    <a:off x="3121034"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4" name="Group 854">
                  <a:extLst>
                    <a:ext uri="{FF2B5EF4-FFF2-40B4-BE49-F238E27FC236}">
                      <a16:creationId xmlns:a16="http://schemas.microsoft.com/office/drawing/2014/main" id="{3B15A8EF-A241-469B-9BE5-881D2B955C16}"/>
                    </a:ext>
                  </a:extLst>
                </p:cNvPr>
                <p:cNvGrpSpPr>
                  <a:grpSpLocks/>
                </p:cNvGrpSpPr>
                <p:nvPr/>
              </p:nvGrpSpPr>
              <p:grpSpPr bwMode="auto">
                <a:xfrm>
                  <a:off x="3162300" y="1895475"/>
                  <a:ext cx="45719" cy="118871"/>
                  <a:chOff x="3098006" y="1902619"/>
                  <a:chExt cx="45719" cy="118871"/>
                </a:xfrm>
                <a:grpFill/>
              </p:grpSpPr>
              <p:sp>
                <p:nvSpPr>
                  <p:cNvPr id="928" name="Oval 927">
                    <a:extLst>
                      <a:ext uri="{FF2B5EF4-FFF2-40B4-BE49-F238E27FC236}">
                        <a16:creationId xmlns:a16="http://schemas.microsoft.com/office/drawing/2014/main" id="{27F0E680-2DE7-4378-8FBF-ABA85D43445D}"/>
                      </a:ext>
                    </a:extLst>
                  </p:cNvPr>
                  <p:cNvSpPr/>
                  <p:nvPr/>
                </p:nvSpPr>
                <p:spPr>
                  <a:xfrm>
                    <a:off x="3098701" y="190261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9" name="Straight Connector 928">
                    <a:extLst>
                      <a:ext uri="{FF2B5EF4-FFF2-40B4-BE49-F238E27FC236}">
                        <a16:creationId xmlns:a16="http://schemas.microsoft.com/office/drawing/2014/main" id="{6804B800-2F78-4D68-9851-5E93ABF23201}"/>
                      </a:ext>
                    </a:extLst>
                  </p:cNvPr>
                  <p:cNvCxnSpPr>
                    <a:stCxn id="928" idx="4"/>
                  </p:cNvCxnSpPr>
                  <p:nvPr/>
                </p:nvCxnSpPr>
                <p:spPr>
                  <a:xfrm>
                    <a:off x="312220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5" name="Group 855">
                  <a:extLst>
                    <a:ext uri="{FF2B5EF4-FFF2-40B4-BE49-F238E27FC236}">
                      <a16:creationId xmlns:a16="http://schemas.microsoft.com/office/drawing/2014/main" id="{41A086A4-D787-4B46-AE71-7EDB0035217C}"/>
                    </a:ext>
                  </a:extLst>
                </p:cNvPr>
                <p:cNvGrpSpPr>
                  <a:grpSpLocks/>
                </p:cNvGrpSpPr>
                <p:nvPr/>
              </p:nvGrpSpPr>
              <p:grpSpPr bwMode="auto">
                <a:xfrm>
                  <a:off x="3238500" y="1895475"/>
                  <a:ext cx="45719" cy="118871"/>
                  <a:chOff x="3098006" y="1902619"/>
                  <a:chExt cx="45719" cy="118871"/>
                </a:xfrm>
                <a:grpFill/>
              </p:grpSpPr>
              <p:sp>
                <p:nvSpPr>
                  <p:cNvPr id="926" name="Oval 925">
                    <a:extLst>
                      <a:ext uri="{FF2B5EF4-FFF2-40B4-BE49-F238E27FC236}">
                        <a16:creationId xmlns:a16="http://schemas.microsoft.com/office/drawing/2014/main" id="{47A2B751-7C43-4062-A145-78BEC08C6350}"/>
                      </a:ext>
                    </a:extLst>
                  </p:cNvPr>
                  <p:cNvSpPr/>
                  <p:nvPr/>
                </p:nvSpPr>
                <p:spPr>
                  <a:xfrm>
                    <a:off x="3098041" y="1902619"/>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7" name="Straight Connector 926">
                    <a:extLst>
                      <a:ext uri="{FF2B5EF4-FFF2-40B4-BE49-F238E27FC236}">
                        <a16:creationId xmlns:a16="http://schemas.microsoft.com/office/drawing/2014/main" id="{51C1C584-2952-4487-9AF6-DF9222255DC5}"/>
                      </a:ext>
                    </a:extLst>
                  </p:cNvPr>
                  <p:cNvCxnSpPr>
                    <a:stCxn id="926" idx="4"/>
                  </p:cNvCxnSpPr>
                  <p:nvPr/>
                </p:nvCxnSpPr>
                <p:spPr>
                  <a:xfrm>
                    <a:off x="312154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09" name="Group 839">
                <a:extLst>
                  <a:ext uri="{FF2B5EF4-FFF2-40B4-BE49-F238E27FC236}">
                    <a16:creationId xmlns:a16="http://schemas.microsoft.com/office/drawing/2014/main" id="{E336C51E-DC27-40A1-BD43-055F4928C12B}"/>
                  </a:ext>
                </a:extLst>
              </p:cNvPr>
              <p:cNvGrpSpPr>
                <a:grpSpLocks/>
              </p:cNvGrpSpPr>
              <p:nvPr/>
            </p:nvGrpSpPr>
            <p:grpSpPr bwMode="auto">
              <a:xfrm>
                <a:off x="3276600" y="1905000"/>
                <a:ext cx="160019" cy="128396"/>
                <a:chOff x="3124200" y="1895475"/>
                <a:chExt cx="160019" cy="128396"/>
              </a:xfrm>
              <a:grpFill/>
            </p:grpSpPr>
            <p:grpSp>
              <p:nvGrpSpPr>
                <p:cNvPr id="910" name="Group 840">
                  <a:extLst>
                    <a:ext uri="{FF2B5EF4-FFF2-40B4-BE49-F238E27FC236}">
                      <a16:creationId xmlns:a16="http://schemas.microsoft.com/office/drawing/2014/main" id="{0C005F04-0F37-4162-9C06-EB8997FCA8E5}"/>
                    </a:ext>
                  </a:extLst>
                </p:cNvPr>
                <p:cNvGrpSpPr>
                  <a:grpSpLocks/>
                </p:cNvGrpSpPr>
                <p:nvPr/>
              </p:nvGrpSpPr>
              <p:grpSpPr bwMode="auto">
                <a:xfrm>
                  <a:off x="3124200" y="1905000"/>
                  <a:ext cx="45719" cy="118871"/>
                  <a:chOff x="3098006" y="1902619"/>
                  <a:chExt cx="45719" cy="118871"/>
                </a:xfrm>
                <a:grpFill/>
              </p:grpSpPr>
              <p:sp>
                <p:nvSpPr>
                  <p:cNvPr id="920" name="Oval 919">
                    <a:extLst>
                      <a:ext uri="{FF2B5EF4-FFF2-40B4-BE49-F238E27FC236}">
                        <a16:creationId xmlns:a16="http://schemas.microsoft.com/office/drawing/2014/main" id="{AAC58C36-88EF-4B69-94A7-3D8C2ABE4EFA}"/>
                      </a:ext>
                    </a:extLst>
                  </p:cNvPr>
                  <p:cNvSpPr/>
                  <p:nvPr/>
                </p:nvSpPr>
                <p:spPr>
                  <a:xfrm>
                    <a:off x="3098552"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1" name="Straight Connector 920">
                    <a:extLst>
                      <a:ext uri="{FF2B5EF4-FFF2-40B4-BE49-F238E27FC236}">
                        <a16:creationId xmlns:a16="http://schemas.microsoft.com/office/drawing/2014/main" id="{AEDBA383-30D8-496F-9423-EF8E3A6AD0F5}"/>
                      </a:ext>
                    </a:extLst>
                  </p:cNvPr>
                  <p:cNvCxnSpPr>
                    <a:stCxn id="920" idx="4"/>
                  </p:cNvCxnSpPr>
                  <p:nvPr/>
                </p:nvCxnSpPr>
                <p:spPr>
                  <a:xfrm>
                    <a:off x="312205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1" name="Group 841">
                  <a:extLst>
                    <a:ext uri="{FF2B5EF4-FFF2-40B4-BE49-F238E27FC236}">
                      <a16:creationId xmlns:a16="http://schemas.microsoft.com/office/drawing/2014/main" id="{FC812ABB-49CD-4D0F-9040-FF5D94EB2E78}"/>
                    </a:ext>
                  </a:extLst>
                </p:cNvPr>
                <p:cNvGrpSpPr>
                  <a:grpSpLocks/>
                </p:cNvGrpSpPr>
                <p:nvPr/>
              </p:nvGrpSpPr>
              <p:grpSpPr bwMode="auto">
                <a:xfrm>
                  <a:off x="3200400" y="1905000"/>
                  <a:ext cx="45719" cy="118871"/>
                  <a:chOff x="3098006" y="1902619"/>
                  <a:chExt cx="45719" cy="118871"/>
                </a:xfrm>
                <a:grpFill/>
              </p:grpSpPr>
              <p:sp>
                <p:nvSpPr>
                  <p:cNvPr id="918" name="Oval 917">
                    <a:extLst>
                      <a:ext uri="{FF2B5EF4-FFF2-40B4-BE49-F238E27FC236}">
                        <a16:creationId xmlns:a16="http://schemas.microsoft.com/office/drawing/2014/main" id="{76D61039-6D12-4836-96A0-14B11FD93DBB}"/>
                      </a:ext>
                    </a:extLst>
                  </p:cNvPr>
                  <p:cNvSpPr/>
                  <p:nvPr/>
                </p:nvSpPr>
                <p:spPr>
                  <a:xfrm>
                    <a:off x="3097892"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9" name="Straight Connector 918">
                    <a:extLst>
                      <a:ext uri="{FF2B5EF4-FFF2-40B4-BE49-F238E27FC236}">
                        <a16:creationId xmlns:a16="http://schemas.microsoft.com/office/drawing/2014/main" id="{0FEF5FCB-BB84-474F-9FCA-2B15FA4532AA}"/>
                      </a:ext>
                    </a:extLst>
                  </p:cNvPr>
                  <p:cNvCxnSpPr>
                    <a:stCxn id="918" idx="4"/>
                  </p:cNvCxnSpPr>
                  <p:nvPr/>
                </p:nvCxnSpPr>
                <p:spPr>
                  <a:xfrm>
                    <a:off x="312139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2" name="Group 842">
                  <a:extLst>
                    <a:ext uri="{FF2B5EF4-FFF2-40B4-BE49-F238E27FC236}">
                      <a16:creationId xmlns:a16="http://schemas.microsoft.com/office/drawing/2014/main" id="{24940EC2-CB1B-45F0-9C3B-F02BC4C0D43F}"/>
                    </a:ext>
                  </a:extLst>
                </p:cNvPr>
                <p:cNvGrpSpPr>
                  <a:grpSpLocks/>
                </p:cNvGrpSpPr>
                <p:nvPr/>
              </p:nvGrpSpPr>
              <p:grpSpPr bwMode="auto">
                <a:xfrm>
                  <a:off x="3162300" y="1895475"/>
                  <a:ext cx="45719" cy="118871"/>
                  <a:chOff x="3098006" y="1902619"/>
                  <a:chExt cx="45719" cy="118871"/>
                </a:xfrm>
                <a:grpFill/>
              </p:grpSpPr>
              <p:sp>
                <p:nvSpPr>
                  <p:cNvPr id="916" name="Oval 915">
                    <a:extLst>
                      <a:ext uri="{FF2B5EF4-FFF2-40B4-BE49-F238E27FC236}">
                        <a16:creationId xmlns:a16="http://schemas.microsoft.com/office/drawing/2014/main" id="{07901D80-BD15-45EA-A727-63699F8AC7A4}"/>
                      </a:ext>
                    </a:extLst>
                  </p:cNvPr>
                  <p:cNvSpPr/>
                  <p:nvPr/>
                </p:nvSpPr>
                <p:spPr>
                  <a:xfrm>
                    <a:off x="3105775"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7" name="Straight Connector 916">
                    <a:extLst>
                      <a:ext uri="{FF2B5EF4-FFF2-40B4-BE49-F238E27FC236}">
                        <a16:creationId xmlns:a16="http://schemas.microsoft.com/office/drawing/2014/main" id="{7FB3D441-CB0A-4003-9311-6A93D973B998}"/>
                      </a:ext>
                    </a:extLst>
                  </p:cNvPr>
                  <p:cNvCxnSpPr>
                    <a:stCxn id="916" idx="4"/>
                  </p:cNvCxnSpPr>
                  <p:nvPr/>
                </p:nvCxnSpPr>
                <p:spPr>
                  <a:xfrm>
                    <a:off x="3124241"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3" name="Group 843">
                  <a:extLst>
                    <a:ext uri="{FF2B5EF4-FFF2-40B4-BE49-F238E27FC236}">
                      <a16:creationId xmlns:a16="http://schemas.microsoft.com/office/drawing/2014/main" id="{D6FC7C35-1388-4068-BA11-581986C52D30}"/>
                    </a:ext>
                  </a:extLst>
                </p:cNvPr>
                <p:cNvGrpSpPr>
                  <a:grpSpLocks/>
                </p:cNvGrpSpPr>
                <p:nvPr/>
              </p:nvGrpSpPr>
              <p:grpSpPr bwMode="auto">
                <a:xfrm>
                  <a:off x="3238500" y="1895475"/>
                  <a:ext cx="45719" cy="118871"/>
                  <a:chOff x="3098006" y="1902619"/>
                  <a:chExt cx="45719" cy="118871"/>
                </a:xfrm>
                <a:grpFill/>
              </p:grpSpPr>
              <p:sp>
                <p:nvSpPr>
                  <p:cNvPr id="914" name="Oval 913">
                    <a:extLst>
                      <a:ext uri="{FF2B5EF4-FFF2-40B4-BE49-F238E27FC236}">
                        <a16:creationId xmlns:a16="http://schemas.microsoft.com/office/drawing/2014/main" id="{7AD0A4A7-9F2C-495E-87E4-A0825387EEC3}"/>
                      </a:ext>
                    </a:extLst>
                  </p:cNvPr>
                  <p:cNvSpPr/>
                  <p:nvPr/>
                </p:nvSpPr>
                <p:spPr>
                  <a:xfrm>
                    <a:off x="3098401"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5" name="Straight Connector 914">
                    <a:extLst>
                      <a:ext uri="{FF2B5EF4-FFF2-40B4-BE49-F238E27FC236}">
                        <a16:creationId xmlns:a16="http://schemas.microsoft.com/office/drawing/2014/main" id="{EF1492FD-0EA5-41C8-B04B-32384EE244E3}"/>
                      </a:ext>
                    </a:extLst>
                  </p:cNvPr>
                  <p:cNvCxnSpPr>
                    <a:stCxn id="914" idx="4"/>
                  </p:cNvCxnSpPr>
                  <p:nvPr/>
                </p:nvCxnSpPr>
                <p:spPr>
                  <a:xfrm>
                    <a:off x="3121903"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360" name="Group 874">
              <a:extLst>
                <a:ext uri="{FF2B5EF4-FFF2-40B4-BE49-F238E27FC236}">
                  <a16:creationId xmlns:a16="http://schemas.microsoft.com/office/drawing/2014/main" id="{5A623AF1-85EF-4143-8D62-34E9F8340C33}"/>
                </a:ext>
              </a:extLst>
            </p:cNvPr>
            <p:cNvGrpSpPr>
              <a:grpSpLocks/>
            </p:cNvGrpSpPr>
            <p:nvPr/>
          </p:nvGrpSpPr>
          <p:grpSpPr bwMode="auto">
            <a:xfrm rot="21540000" flipV="1">
              <a:off x="5438778" y="4026838"/>
              <a:ext cx="700850" cy="307707"/>
              <a:chOff x="3124200" y="1895475"/>
              <a:chExt cx="312419" cy="137921"/>
            </a:xfrm>
            <a:solidFill>
              <a:schemeClr val="accent3"/>
            </a:solidFill>
          </p:grpSpPr>
          <p:grpSp>
            <p:nvGrpSpPr>
              <p:cNvPr id="856" name="Group 1080">
                <a:extLst>
                  <a:ext uri="{FF2B5EF4-FFF2-40B4-BE49-F238E27FC236}">
                    <a16:creationId xmlns:a16="http://schemas.microsoft.com/office/drawing/2014/main" id="{03F04C8B-7B12-4F09-826C-54EBA172C14B}"/>
                  </a:ext>
                </a:extLst>
              </p:cNvPr>
              <p:cNvGrpSpPr>
                <a:grpSpLocks/>
              </p:cNvGrpSpPr>
              <p:nvPr/>
            </p:nvGrpSpPr>
            <p:grpSpPr bwMode="auto">
              <a:xfrm>
                <a:off x="3124200" y="1895475"/>
                <a:ext cx="160019" cy="128396"/>
                <a:chOff x="3124200" y="1895475"/>
                <a:chExt cx="160019" cy="128396"/>
              </a:xfrm>
              <a:grpFill/>
            </p:grpSpPr>
            <p:grpSp>
              <p:nvGrpSpPr>
                <p:cNvPr id="870" name="Group 1094">
                  <a:extLst>
                    <a:ext uri="{FF2B5EF4-FFF2-40B4-BE49-F238E27FC236}">
                      <a16:creationId xmlns:a16="http://schemas.microsoft.com/office/drawing/2014/main" id="{E70A3300-DE77-4125-8E61-A6B124A34CA1}"/>
                    </a:ext>
                  </a:extLst>
                </p:cNvPr>
                <p:cNvGrpSpPr>
                  <a:grpSpLocks/>
                </p:cNvGrpSpPr>
                <p:nvPr/>
              </p:nvGrpSpPr>
              <p:grpSpPr bwMode="auto">
                <a:xfrm>
                  <a:off x="3124200" y="1905000"/>
                  <a:ext cx="45719" cy="118871"/>
                  <a:chOff x="3098006" y="1902619"/>
                  <a:chExt cx="45719" cy="118871"/>
                </a:xfrm>
                <a:grpFill/>
              </p:grpSpPr>
              <p:sp>
                <p:nvSpPr>
                  <p:cNvPr id="880" name="Oval 879">
                    <a:extLst>
                      <a:ext uri="{FF2B5EF4-FFF2-40B4-BE49-F238E27FC236}">
                        <a16:creationId xmlns:a16="http://schemas.microsoft.com/office/drawing/2014/main" id="{D18834F2-199F-46B7-9316-16A79362DB1C}"/>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1" name="Straight Connector 880">
                    <a:extLst>
                      <a:ext uri="{FF2B5EF4-FFF2-40B4-BE49-F238E27FC236}">
                        <a16:creationId xmlns:a16="http://schemas.microsoft.com/office/drawing/2014/main" id="{A30D4BDC-C7B2-447A-B233-4D8218B627A7}"/>
                      </a:ext>
                    </a:extLst>
                  </p:cNvPr>
                  <p:cNvCxnSpPr>
                    <a:stCxn id="880"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1" name="Group 1095">
                  <a:extLst>
                    <a:ext uri="{FF2B5EF4-FFF2-40B4-BE49-F238E27FC236}">
                      <a16:creationId xmlns:a16="http://schemas.microsoft.com/office/drawing/2014/main" id="{0C23A20B-EA1C-4F16-9E97-68D535369DEC}"/>
                    </a:ext>
                  </a:extLst>
                </p:cNvPr>
                <p:cNvGrpSpPr>
                  <a:grpSpLocks/>
                </p:cNvGrpSpPr>
                <p:nvPr/>
              </p:nvGrpSpPr>
              <p:grpSpPr bwMode="auto">
                <a:xfrm>
                  <a:off x="3200400" y="1905000"/>
                  <a:ext cx="45719" cy="118871"/>
                  <a:chOff x="3098006" y="1902619"/>
                  <a:chExt cx="45719" cy="118871"/>
                </a:xfrm>
                <a:grpFill/>
              </p:grpSpPr>
              <p:sp>
                <p:nvSpPr>
                  <p:cNvPr id="878" name="Oval 877">
                    <a:extLst>
                      <a:ext uri="{FF2B5EF4-FFF2-40B4-BE49-F238E27FC236}">
                        <a16:creationId xmlns:a16="http://schemas.microsoft.com/office/drawing/2014/main" id="{49C58CF4-8191-4FB6-BC11-8303E63A95BA}"/>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9" name="Straight Connector 878">
                    <a:extLst>
                      <a:ext uri="{FF2B5EF4-FFF2-40B4-BE49-F238E27FC236}">
                        <a16:creationId xmlns:a16="http://schemas.microsoft.com/office/drawing/2014/main" id="{A113ADF5-6883-4B1E-AC3B-BF04B3E0EDDC}"/>
                      </a:ext>
                    </a:extLst>
                  </p:cNvPr>
                  <p:cNvCxnSpPr>
                    <a:stCxn id="878"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2" name="Group 1096">
                  <a:extLst>
                    <a:ext uri="{FF2B5EF4-FFF2-40B4-BE49-F238E27FC236}">
                      <a16:creationId xmlns:a16="http://schemas.microsoft.com/office/drawing/2014/main" id="{D0430477-5EFE-4757-A9C6-0684E65E747E}"/>
                    </a:ext>
                  </a:extLst>
                </p:cNvPr>
                <p:cNvGrpSpPr>
                  <a:grpSpLocks/>
                </p:cNvGrpSpPr>
                <p:nvPr/>
              </p:nvGrpSpPr>
              <p:grpSpPr bwMode="auto">
                <a:xfrm>
                  <a:off x="3162300" y="1895475"/>
                  <a:ext cx="45719" cy="118871"/>
                  <a:chOff x="3098006" y="1902619"/>
                  <a:chExt cx="45719" cy="118871"/>
                </a:xfrm>
                <a:grpFill/>
              </p:grpSpPr>
              <p:sp>
                <p:nvSpPr>
                  <p:cNvPr id="876" name="Oval 875">
                    <a:extLst>
                      <a:ext uri="{FF2B5EF4-FFF2-40B4-BE49-F238E27FC236}">
                        <a16:creationId xmlns:a16="http://schemas.microsoft.com/office/drawing/2014/main" id="{C638E9F4-F791-4770-A96A-9BD8ADE588B5}"/>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7" name="Straight Connector 876">
                    <a:extLst>
                      <a:ext uri="{FF2B5EF4-FFF2-40B4-BE49-F238E27FC236}">
                        <a16:creationId xmlns:a16="http://schemas.microsoft.com/office/drawing/2014/main" id="{183E2304-34BB-4A58-8B52-8DD64584F0E0}"/>
                      </a:ext>
                    </a:extLst>
                  </p:cNvPr>
                  <p:cNvCxnSpPr>
                    <a:stCxn id="876"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3" name="Group 1097">
                  <a:extLst>
                    <a:ext uri="{FF2B5EF4-FFF2-40B4-BE49-F238E27FC236}">
                      <a16:creationId xmlns:a16="http://schemas.microsoft.com/office/drawing/2014/main" id="{9F1FC844-7FD7-4E8F-A0D8-6958D6502361}"/>
                    </a:ext>
                  </a:extLst>
                </p:cNvPr>
                <p:cNvGrpSpPr>
                  <a:grpSpLocks/>
                </p:cNvGrpSpPr>
                <p:nvPr/>
              </p:nvGrpSpPr>
              <p:grpSpPr bwMode="auto">
                <a:xfrm>
                  <a:off x="3238500" y="1895475"/>
                  <a:ext cx="45719" cy="118871"/>
                  <a:chOff x="3098006" y="1902619"/>
                  <a:chExt cx="45719" cy="118871"/>
                </a:xfrm>
                <a:grpFill/>
              </p:grpSpPr>
              <p:sp>
                <p:nvSpPr>
                  <p:cNvPr id="874" name="Oval 873">
                    <a:extLst>
                      <a:ext uri="{FF2B5EF4-FFF2-40B4-BE49-F238E27FC236}">
                        <a16:creationId xmlns:a16="http://schemas.microsoft.com/office/drawing/2014/main" id="{7940552E-F9A7-4369-BE28-236BBFD19F9B}"/>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5" name="Straight Connector 874">
                    <a:extLst>
                      <a:ext uri="{FF2B5EF4-FFF2-40B4-BE49-F238E27FC236}">
                        <a16:creationId xmlns:a16="http://schemas.microsoft.com/office/drawing/2014/main" id="{57F14CD1-CD93-40C8-AE03-D84F08458366}"/>
                      </a:ext>
                    </a:extLst>
                  </p:cNvPr>
                  <p:cNvCxnSpPr>
                    <a:stCxn id="874"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57" name="Group 1081">
                <a:extLst>
                  <a:ext uri="{FF2B5EF4-FFF2-40B4-BE49-F238E27FC236}">
                    <a16:creationId xmlns:a16="http://schemas.microsoft.com/office/drawing/2014/main" id="{0A7C904C-8701-407C-BB22-AAE1244A1D61}"/>
                  </a:ext>
                </a:extLst>
              </p:cNvPr>
              <p:cNvGrpSpPr>
                <a:grpSpLocks/>
              </p:cNvGrpSpPr>
              <p:nvPr/>
            </p:nvGrpSpPr>
            <p:grpSpPr bwMode="auto">
              <a:xfrm>
                <a:off x="3276600" y="1905000"/>
                <a:ext cx="160019" cy="128396"/>
                <a:chOff x="3124200" y="1895475"/>
                <a:chExt cx="160019" cy="128396"/>
              </a:xfrm>
              <a:grpFill/>
            </p:grpSpPr>
            <p:grpSp>
              <p:nvGrpSpPr>
                <p:cNvPr id="858" name="Group 1082">
                  <a:extLst>
                    <a:ext uri="{FF2B5EF4-FFF2-40B4-BE49-F238E27FC236}">
                      <a16:creationId xmlns:a16="http://schemas.microsoft.com/office/drawing/2014/main" id="{7F18CDCC-6517-4F06-934D-93A545DD36F5}"/>
                    </a:ext>
                  </a:extLst>
                </p:cNvPr>
                <p:cNvGrpSpPr>
                  <a:grpSpLocks/>
                </p:cNvGrpSpPr>
                <p:nvPr/>
              </p:nvGrpSpPr>
              <p:grpSpPr bwMode="auto">
                <a:xfrm>
                  <a:off x="3124200" y="1905000"/>
                  <a:ext cx="45719" cy="118871"/>
                  <a:chOff x="3098006" y="1902619"/>
                  <a:chExt cx="45719" cy="118871"/>
                </a:xfrm>
                <a:grpFill/>
              </p:grpSpPr>
              <p:sp>
                <p:nvSpPr>
                  <p:cNvPr id="868" name="Oval 867">
                    <a:extLst>
                      <a:ext uri="{FF2B5EF4-FFF2-40B4-BE49-F238E27FC236}">
                        <a16:creationId xmlns:a16="http://schemas.microsoft.com/office/drawing/2014/main" id="{BD1F8E65-AD76-46B8-A797-BF4C322B86F7}"/>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9" name="Straight Connector 868">
                    <a:extLst>
                      <a:ext uri="{FF2B5EF4-FFF2-40B4-BE49-F238E27FC236}">
                        <a16:creationId xmlns:a16="http://schemas.microsoft.com/office/drawing/2014/main" id="{DE22F3EF-625C-4585-BA1D-875F324C191F}"/>
                      </a:ext>
                    </a:extLst>
                  </p:cNvPr>
                  <p:cNvCxnSpPr>
                    <a:stCxn id="868"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9" name="Group 1083">
                  <a:extLst>
                    <a:ext uri="{FF2B5EF4-FFF2-40B4-BE49-F238E27FC236}">
                      <a16:creationId xmlns:a16="http://schemas.microsoft.com/office/drawing/2014/main" id="{3CC63E45-B623-458E-8613-532036A2A765}"/>
                    </a:ext>
                  </a:extLst>
                </p:cNvPr>
                <p:cNvGrpSpPr>
                  <a:grpSpLocks/>
                </p:cNvGrpSpPr>
                <p:nvPr/>
              </p:nvGrpSpPr>
              <p:grpSpPr bwMode="auto">
                <a:xfrm>
                  <a:off x="3200400" y="1905000"/>
                  <a:ext cx="45719" cy="118871"/>
                  <a:chOff x="3098006" y="1902619"/>
                  <a:chExt cx="45719" cy="118871"/>
                </a:xfrm>
                <a:grpFill/>
              </p:grpSpPr>
              <p:sp>
                <p:nvSpPr>
                  <p:cNvPr id="866" name="Oval 865">
                    <a:extLst>
                      <a:ext uri="{FF2B5EF4-FFF2-40B4-BE49-F238E27FC236}">
                        <a16:creationId xmlns:a16="http://schemas.microsoft.com/office/drawing/2014/main" id="{3015C87D-04D8-4F7F-8D75-F9B5F3D88D3C}"/>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7" name="Straight Connector 866">
                    <a:extLst>
                      <a:ext uri="{FF2B5EF4-FFF2-40B4-BE49-F238E27FC236}">
                        <a16:creationId xmlns:a16="http://schemas.microsoft.com/office/drawing/2014/main" id="{52BB763F-A1AF-453A-854C-4AE8394822E3}"/>
                      </a:ext>
                    </a:extLst>
                  </p:cNvPr>
                  <p:cNvCxnSpPr>
                    <a:stCxn id="866"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0" name="Group 1084">
                  <a:extLst>
                    <a:ext uri="{FF2B5EF4-FFF2-40B4-BE49-F238E27FC236}">
                      <a16:creationId xmlns:a16="http://schemas.microsoft.com/office/drawing/2014/main" id="{AB72C167-BB17-4A7C-9E08-C8BC48E289EF}"/>
                    </a:ext>
                  </a:extLst>
                </p:cNvPr>
                <p:cNvGrpSpPr>
                  <a:grpSpLocks/>
                </p:cNvGrpSpPr>
                <p:nvPr/>
              </p:nvGrpSpPr>
              <p:grpSpPr bwMode="auto">
                <a:xfrm>
                  <a:off x="3162300" y="1895475"/>
                  <a:ext cx="45719" cy="118871"/>
                  <a:chOff x="3098006" y="1902619"/>
                  <a:chExt cx="45719" cy="118871"/>
                </a:xfrm>
                <a:grpFill/>
              </p:grpSpPr>
              <p:sp>
                <p:nvSpPr>
                  <p:cNvPr id="864" name="Oval 863">
                    <a:extLst>
                      <a:ext uri="{FF2B5EF4-FFF2-40B4-BE49-F238E27FC236}">
                        <a16:creationId xmlns:a16="http://schemas.microsoft.com/office/drawing/2014/main" id="{04138802-B7C2-4A16-BE5F-2C59B2FCD164}"/>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5" name="Straight Connector 864">
                    <a:extLst>
                      <a:ext uri="{FF2B5EF4-FFF2-40B4-BE49-F238E27FC236}">
                        <a16:creationId xmlns:a16="http://schemas.microsoft.com/office/drawing/2014/main" id="{FE81D4CD-49BE-43AB-ADF7-D4D46CDA7987}"/>
                      </a:ext>
                    </a:extLst>
                  </p:cNvPr>
                  <p:cNvCxnSpPr>
                    <a:stCxn id="864"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1" name="Group 1085">
                  <a:extLst>
                    <a:ext uri="{FF2B5EF4-FFF2-40B4-BE49-F238E27FC236}">
                      <a16:creationId xmlns:a16="http://schemas.microsoft.com/office/drawing/2014/main" id="{9F227110-97B0-4821-9317-EDFAFB404D85}"/>
                    </a:ext>
                  </a:extLst>
                </p:cNvPr>
                <p:cNvGrpSpPr>
                  <a:grpSpLocks/>
                </p:cNvGrpSpPr>
                <p:nvPr/>
              </p:nvGrpSpPr>
              <p:grpSpPr bwMode="auto">
                <a:xfrm>
                  <a:off x="3238500" y="1895475"/>
                  <a:ext cx="45719" cy="118871"/>
                  <a:chOff x="3098006" y="1902619"/>
                  <a:chExt cx="45719" cy="118871"/>
                </a:xfrm>
                <a:grpFill/>
              </p:grpSpPr>
              <p:sp>
                <p:nvSpPr>
                  <p:cNvPr id="862" name="Oval 861">
                    <a:extLst>
                      <a:ext uri="{FF2B5EF4-FFF2-40B4-BE49-F238E27FC236}">
                        <a16:creationId xmlns:a16="http://schemas.microsoft.com/office/drawing/2014/main" id="{B1A2A8EB-6EC0-4511-B220-DF693CBEA0CB}"/>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3" name="Straight Connector 862">
                    <a:extLst>
                      <a:ext uri="{FF2B5EF4-FFF2-40B4-BE49-F238E27FC236}">
                        <a16:creationId xmlns:a16="http://schemas.microsoft.com/office/drawing/2014/main" id="{4C3D8AAE-A56A-458F-9788-580134456D92}"/>
                      </a:ext>
                    </a:extLst>
                  </p:cNvPr>
                  <p:cNvCxnSpPr>
                    <a:stCxn id="862"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4" name="Group 875">
              <a:extLst>
                <a:ext uri="{FF2B5EF4-FFF2-40B4-BE49-F238E27FC236}">
                  <a16:creationId xmlns:a16="http://schemas.microsoft.com/office/drawing/2014/main" id="{1A67F5D0-471A-49C5-81F2-CE1CAE653C2E}"/>
                </a:ext>
              </a:extLst>
            </p:cNvPr>
            <p:cNvGrpSpPr>
              <a:grpSpLocks/>
            </p:cNvGrpSpPr>
            <p:nvPr/>
          </p:nvGrpSpPr>
          <p:grpSpPr bwMode="auto">
            <a:xfrm rot="21540000" flipV="1">
              <a:off x="6127884" y="4022301"/>
              <a:ext cx="700850" cy="307707"/>
              <a:chOff x="3124200" y="1895475"/>
              <a:chExt cx="312419" cy="137921"/>
            </a:xfrm>
            <a:solidFill>
              <a:schemeClr val="accent3"/>
            </a:solidFill>
          </p:grpSpPr>
          <p:grpSp>
            <p:nvGrpSpPr>
              <p:cNvPr id="830" name="Group 1054">
                <a:extLst>
                  <a:ext uri="{FF2B5EF4-FFF2-40B4-BE49-F238E27FC236}">
                    <a16:creationId xmlns:a16="http://schemas.microsoft.com/office/drawing/2014/main" id="{052B82A8-EBC2-4B84-AE4B-63058C1CD892}"/>
                  </a:ext>
                </a:extLst>
              </p:cNvPr>
              <p:cNvGrpSpPr>
                <a:grpSpLocks/>
              </p:cNvGrpSpPr>
              <p:nvPr/>
            </p:nvGrpSpPr>
            <p:grpSpPr bwMode="auto">
              <a:xfrm>
                <a:off x="3124200" y="1895475"/>
                <a:ext cx="160019" cy="128396"/>
                <a:chOff x="3124200" y="1895475"/>
                <a:chExt cx="160019" cy="128396"/>
              </a:xfrm>
              <a:grpFill/>
            </p:grpSpPr>
            <p:grpSp>
              <p:nvGrpSpPr>
                <p:cNvPr id="844" name="Group 1068">
                  <a:extLst>
                    <a:ext uri="{FF2B5EF4-FFF2-40B4-BE49-F238E27FC236}">
                      <a16:creationId xmlns:a16="http://schemas.microsoft.com/office/drawing/2014/main" id="{E655BFD8-6870-4A90-90AC-F43B882CE59B}"/>
                    </a:ext>
                  </a:extLst>
                </p:cNvPr>
                <p:cNvGrpSpPr>
                  <a:grpSpLocks/>
                </p:cNvGrpSpPr>
                <p:nvPr/>
              </p:nvGrpSpPr>
              <p:grpSpPr bwMode="auto">
                <a:xfrm>
                  <a:off x="3124200" y="1905000"/>
                  <a:ext cx="45719" cy="118871"/>
                  <a:chOff x="3098006" y="1902619"/>
                  <a:chExt cx="45719" cy="118871"/>
                </a:xfrm>
                <a:grpFill/>
              </p:grpSpPr>
              <p:sp>
                <p:nvSpPr>
                  <p:cNvPr id="854" name="Oval 853">
                    <a:extLst>
                      <a:ext uri="{FF2B5EF4-FFF2-40B4-BE49-F238E27FC236}">
                        <a16:creationId xmlns:a16="http://schemas.microsoft.com/office/drawing/2014/main" id="{438EFAA0-E201-4B27-96EC-90BBE116EE37}"/>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5" name="Straight Connector 854">
                    <a:extLst>
                      <a:ext uri="{FF2B5EF4-FFF2-40B4-BE49-F238E27FC236}">
                        <a16:creationId xmlns:a16="http://schemas.microsoft.com/office/drawing/2014/main" id="{2F758707-72A1-42EF-A059-45B0B0768065}"/>
                      </a:ext>
                    </a:extLst>
                  </p:cNvPr>
                  <p:cNvCxnSpPr>
                    <a:stCxn id="854"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5" name="Group 1069">
                  <a:extLst>
                    <a:ext uri="{FF2B5EF4-FFF2-40B4-BE49-F238E27FC236}">
                      <a16:creationId xmlns:a16="http://schemas.microsoft.com/office/drawing/2014/main" id="{DE3602D9-AAED-4F11-920E-41D1B2790FC2}"/>
                    </a:ext>
                  </a:extLst>
                </p:cNvPr>
                <p:cNvGrpSpPr>
                  <a:grpSpLocks/>
                </p:cNvGrpSpPr>
                <p:nvPr/>
              </p:nvGrpSpPr>
              <p:grpSpPr bwMode="auto">
                <a:xfrm>
                  <a:off x="3200400" y="1905000"/>
                  <a:ext cx="45719" cy="118871"/>
                  <a:chOff x="3098006" y="1902619"/>
                  <a:chExt cx="45719" cy="118871"/>
                </a:xfrm>
                <a:grpFill/>
              </p:grpSpPr>
              <p:sp>
                <p:nvSpPr>
                  <p:cNvPr id="852" name="Oval 851">
                    <a:extLst>
                      <a:ext uri="{FF2B5EF4-FFF2-40B4-BE49-F238E27FC236}">
                        <a16:creationId xmlns:a16="http://schemas.microsoft.com/office/drawing/2014/main" id="{94C7A14C-4C9E-44AD-8E08-3F1CCE9209DB}"/>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3" name="Straight Connector 852">
                    <a:extLst>
                      <a:ext uri="{FF2B5EF4-FFF2-40B4-BE49-F238E27FC236}">
                        <a16:creationId xmlns:a16="http://schemas.microsoft.com/office/drawing/2014/main" id="{767DB1B6-F45D-40CD-8249-96FCBEB846A7}"/>
                      </a:ext>
                    </a:extLst>
                  </p:cNvPr>
                  <p:cNvCxnSpPr>
                    <a:stCxn id="852"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6" name="Group 1070">
                  <a:extLst>
                    <a:ext uri="{FF2B5EF4-FFF2-40B4-BE49-F238E27FC236}">
                      <a16:creationId xmlns:a16="http://schemas.microsoft.com/office/drawing/2014/main" id="{4DEB863A-A694-4D77-AF67-EDC53F507CCD}"/>
                    </a:ext>
                  </a:extLst>
                </p:cNvPr>
                <p:cNvGrpSpPr>
                  <a:grpSpLocks/>
                </p:cNvGrpSpPr>
                <p:nvPr/>
              </p:nvGrpSpPr>
              <p:grpSpPr bwMode="auto">
                <a:xfrm>
                  <a:off x="3162300" y="1895475"/>
                  <a:ext cx="45719" cy="118871"/>
                  <a:chOff x="3098006" y="1902619"/>
                  <a:chExt cx="45719" cy="118871"/>
                </a:xfrm>
                <a:grpFill/>
              </p:grpSpPr>
              <p:sp>
                <p:nvSpPr>
                  <p:cNvPr id="850" name="Oval 849">
                    <a:extLst>
                      <a:ext uri="{FF2B5EF4-FFF2-40B4-BE49-F238E27FC236}">
                        <a16:creationId xmlns:a16="http://schemas.microsoft.com/office/drawing/2014/main" id="{7DDD99FD-84B3-4358-868B-12EA11A1590D}"/>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1" name="Straight Connector 850">
                    <a:extLst>
                      <a:ext uri="{FF2B5EF4-FFF2-40B4-BE49-F238E27FC236}">
                        <a16:creationId xmlns:a16="http://schemas.microsoft.com/office/drawing/2014/main" id="{B2850797-50C9-4A21-A97B-A403545DFD93}"/>
                      </a:ext>
                    </a:extLst>
                  </p:cNvPr>
                  <p:cNvCxnSpPr>
                    <a:stCxn id="850"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7" name="Group 1071">
                  <a:extLst>
                    <a:ext uri="{FF2B5EF4-FFF2-40B4-BE49-F238E27FC236}">
                      <a16:creationId xmlns:a16="http://schemas.microsoft.com/office/drawing/2014/main" id="{CE00F716-2575-48CB-836B-0D2E91A19764}"/>
                    </a:ext>
                  </a:extLst>
                </p:cNvPr>
                <p:cNvGrpSpPr>
                  <a:grpSpLocks/>
                </p:cNvGrpSpPr>
                <p:nvPr/>
              </p:nvGrpSpPr>
              <p:grpSpPr bwMode="auto">
                <a:xfrm>
                  <a:off x="3238500" y="1895475"/>
                  <a:ext cx="45719" cy="118871"/>
                  <a:chOff x="3098006" y="1902619"/>
                  <a:chExt cx="45719" cy="118871"/>
                </a:xfrm>
                <a:grpFill/>
              </p:grpSpPr>
              <p:sp>
                <p:nvSpPr>
                  <p:cNvPr id="848" name="Oval 847">
                    <a:extLst>
                      <a:ext uri="{FF2B5EF4-FFF2-40B4-BE49-F238E27FC236}">
                        <a16:creationId xmlns:a16="http://schemas.microsoft.com/office/drawing/2014/main" id="{6A43C140-111F-4CC5-BEC1-31A573BB8A5F}"/>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9" name="Straight Connector 848">
                    <a:extLst>
                      <a:ext uri="{FF2B5EF4-FFF2-40B4-BE49-F238E27FC236}">
                        <a16:creationId xmlns:a16="http://schemas.microsoft.com/office/drawing/2014/main" id="{F133B743-2F0C-4509-A5E1-1313C8C9546B}"/>
                      </a:ext>
                    </a:extLst>
                  </p:cNvPr>
                  <p:cNvCxnSpPr>
                    <a:stCxn id="848"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31" name="Group 1055">
                <a:extLst>
                  <a:ext uri="{FF2B5EF4-FFF2-40B4-BE49-F238E27FC236}">
                    <a16:creationId xmlns:a16="http://schemas.microsoft.com/office/drawing/2014/main" id="{2970CB69-11E0-408A-A3D2-831E608C03F8}"/>
                  </a:ext>
                </a:extLst>
              </p:cNvPr>
              <p:cNvGrpSpPr>
                <a:grpSpLocks/>
              </p:cNvGrpSpPr>
              <p:nvPr/>
            </p:nvGrpSpPr>
            <p:grpSpPr bwMode="auto">
              <a:xfrm>
                <a:off x="3276600" y="1905000"/>
                <a:ext cx="160019" cy="128396"/>
                <a:chOff x="3124200" y="1895475"/>
                <a:chExt cx="160019" cy="128396"/>
              </a:xfrm>
              <a:grpFill/>
            </p:grpSpPr>
            <p:grpSp>
              <p:nvGrpSpPr>
                <p:cNvPr id="832" name="Group 1056">
                  <a:extLst>
                    <a:ext uri="{FF2B5EF4-FFF2-40B4-BE49-F238E27FC236}">
                      <a16:creationId xmlns:a16="http://schemas.microsoft.com/office/drawing/2014/main" id="{ED630D61-702D-4725-9384-93FFFAFAEBAC}"/>
                    </a:ext>
                  </a:extLst>
                </p:cNvPr>
                <p:cNvGrpSpPr>
                  <a:grpSpLocks/>
                </p:cNvGrpSpPr>
                <p:nvPr/>
              </p:nvGrpSpPr>
              <p:grpSpPr bwMode="auto">
                <a:xfrm>
                  <a:off x="3124200" y="1905000"/>
                  <a:ext cx="45719" cy="118871"/>
                  <a:chOff x="3098006" y="1902619"/>
                  <a:chExt cx="45719" cy="118871"/>
                </a:xfrm>
                <a:grpFill/>
              </p:grpSpPr>
              <p:sp>
                <p:nvSpPr>
                  <p:cNvPr id="842" name="Oval 841">
                    <a:extLst>
                      <a:ext uri="{FF2B5EF4-FFF2-40B4-BE49-F238E27FC236}">
                        <a16:creationId xmlns:a16="http://schemas.microsoft.com/office/drawing/2014/main" id="{9A5094ED-FF06-42D4-B47C-83EDF7CDC9D3}"/>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3" name="Straight Connector 842">
                    <a:extLst>
                      <a:ext uri="{FF2B5EF4-FFF2-40B4-BE49-F238E27FC236}">
                        <a16:creationId xmlns:a16="http://schemas.microsoft.com/office/drawing/2014/main" id="{773755C6-E894-4190-89DD-E35E4A213B6E}"/>
                      </a:ext>
                    </a:extLst>
                  </p:cNvPr>
                  <p:cNvCxnSpPr>
                    <a:stCxn id="842"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3" name="Group 1057">
                  <a:extLst>
                    <a:ext uri="{FF2B5EF4-FFF2-40B4-BE49-F238E27FC236}">
                      <a16:creationId xmlns:a16="http://schemas.microsoft.com/office/drawing/2014/main" id="{127BB12D-407A-4D33-A3E9-7B40BB9AF4C3}"/>
                    </a:ext>
                  </a:extLst>
                </p:cNvPr>
                <p:cNvGrpSpPr>
                  <a:grpSpLocks/>
                </p:cNvGrpSpPr>
                <p:nvPr/>
              </p:nvGrpSpPr>
              <p:grpSpPr bwMode="auto">
                <a:xfrm>
                  <a:off x="3200400" y="1905000"/>
                  <a:ext cx="45719" cy="118871"/>
                  <a:chOff x="3098006" y="1902619"/>
                  <a:chExt cx="45719" cy="118871"/>
                </a:xfrm>
                <a:grpFill/>
              </p:grpSpPr>
              <p:sp>
                <p:nvSpPr>
                  <p:cNvPr id="840" name="Oval 839">
                    <a:extLst>
                      <a:ext uri="{FF2B5EF4-FFF2-40B4-BE49-F238E27FC236}">
                        <a16:creationId xmlns:a16="http://schemas.microsoft.com/office/drawing/2014/main" id="{9FE98C40-17AA-4722-B5B5-11ECC0677963}"/>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1" name="Straight Connector 840">
                    <a:extLst>
                      <a:ext uri="{FF2B5EF4-FFF2-40B4-BE49-F238E27FC236}">
                        <a16:creationId xmlns:a16="http://schemas.microsoft.com/office/drawing/2014/main" id="{9241C21D-8FAF-4AD6-9362-5A3B3EBFE668}"/>
                      </a:ext>
                    </a:extLst>
                  </p:cNvPr>
                  <p:cNvCxnSpPr>
                    <a:stCxn id="840"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4" name="Group 1058">
                  <a:extLst>
                    <a:ext uri="{FF2B5EF4-FFF2-40B4-BE49-F238E27FC236}">
                      <a16:creationId xmlns:a16="http://schemas.microsoft.com/office/drawing/2014/main" id="{B11ED3E1-54B7-4C41-BE65-58CC9BE852FD}"/>
                    </a:ext>
                  </a:extLst>
                </p:cNvPr>
                <p:cNvGrpSpPr>
                  <a:grpSpLocks/>
                </p:cNvGrpSpPr>
                <p:nvPr/>
              </p:nvGrpSpPr>
              <p:grpSpPr bwMode="auto">
                <a:xfrm>
                  <a:off x="3162300" y="1895475"/>
                  <a:ext cx="45719" cy="118871"/>
                  <a:chOff x="3098006" y="1902619"/>
                  <a:chExt cx="45719" cy="118871"/>
                </a:xfrm>
                <a:grpFill/>
              </p:grpSpPr>
              <p:sp>
                <p:nvSpPr>
                  <p:cNvPr id="838" name="Oval 837">
                    <a:extLst>
                      <a:ext uri="{FF2B5EF4-FFF2-40B4-BE49-F238E27FC236}">
                        <a16:creationId xmlns:a16="http://schemas.microsoft.com/office/drawing/2014/main" id="{70A842A2-EBFA-4041-A00B-D6404081EC43}"/>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39" name="Straight Connector 838">
                    <a:extLst>
                      <a:ext uri="{FF2B5EF4-FFF2-40B4-BE49-F238E27FC236}">
                        <a16:creationId xmlns:a16="http://schemas.microsoft.com/office/drawing/2014/main" id="{30805555-B491-4C53-9E90-4E10DE70613A}"/>
                      </a:ext>
                    </a:extLst>
                  </p:cNvPr>
                  <p:cNvCxnSpPr>
                    <a:stCxn id="838"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5" name="Group 1059">
                  <a:extLst>
                    <a:ext uri="{FF2B5EF4-FFF2-40B4-BE49-F238E27FC236}">
                      <a16:creationId xmlns:a16="http://schemas.microsoft.com/office/drawing/2014/main" id="{FFBC78C7-D766-498E-BE1B-B2373CF652DB}"/>
                    </a:ext>
                  </a:extLst>
                </p:cNvPr>
                <p:cNvGrpSpPr>
                  <a:grpSpLocks/>
                </p:cNvGrpSpPr>
                <p:nvPr/>
              </p:nvGrpSpPr>
              <p:grpSpPr bwMode="auto">
                <a:xfrm>
                  <a:off x="3238500" y="1895475"/>
                  <a:ext cx="45719" cy="118871"/>
                  <a:chOff x="3098006" y="1902619"/>
                  <a:chExt cx="45719" cy="118871"/>
                </a:xfrm>
                <a:grpFill/>
              </p:grpSpPr>
              <p:sp>
                <p:nvSpPr>
                  <p:cNvPr id="836" name="Oval 835">
                    <a:extLst>
                      <a:ext uri="{FF2B5EF4-FFF2-40B4-BE49-F238E27FC236}">
                        <a16:creationId xmlns:a16="http://schemas.microsoft.com/office/drawing/2014/main" id="{751C9EBE-530B-4332-B850-8B68E6238446}"/>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37" name="Straight Connector 836">
                    <a:extLst>
                      <a:ext uri="{FF2B5EF4-FFF2-40B4-BE49-F238E27FC236}">
                        <a16:creationId xmlns:a16="http://schemas.microsoft.com/office/drawing/2014/main" id="{E4299E92-F055-4494-A58A-211EBEA4FDA3}"/>
                      </a:ext>
                    </a:extLst>
                  </p:cNvPr>
                  <p:cNvCxnSpPr>
                    <a:stCxn id="836"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5" name="Group 876">
              <a:extLst>
                <a:ext uri="{FF2B5EF4-FFF2-40B4-BE49-F238E27FC236}">
                  <a16:creationId xmlns:a16="http://schemas.microsoft.com/office/drawing/2014/main" id="{0518C7E6-9A9D-42DD-8B5E-A98AFA142C84}"/>
                </a:ext>
              </a:extLst>
            </p:cNvPr>
            <p:cNvGrpSpPr>
              <a:grpSpLocks/>
            </p:cNvGrpSpPr>
            <p:nvPr/>
          </p:nvGrpSpPr>
          <p:grpSpPr bwMode="auto">
            <a:xfrm rot="21540000" flipV="1">
              <a:off x="6822333" y="4017687"/>
              <a:ext cx="700850" cy="307707"/>
              <a:chOff x="3124200" y="1895475"/>
              <a:chExt cx="312419" cy="137921"/>
            </a:xfrm>
            <a:solidFill>
              <a:schemeClr val="accent3"/>
            </a:solidFill>
          </p:grpSpPr>
          <p:grpSp>
            <p:nvGrpSpPr>
              <p:cNvPr id="804" name="Group 1012">
                <a:extLst>
                  <a:ext uri="{FF2B5EF4-FFF2-40B4-BE49-F238E27FC236}">
                    <a16:creationId xmlns:a16="http://schemas.microsoft.com/office/drawing/2014/main" id="{5B76F506-0991-412C-81A2-C5A14BE5D2DF}"/>
                  </a:ext>
                </a:extLst>
              </p:cNvPr>
              <p:cNvGrpSpPr>
                <a:grpSpLocks/>
              </p:cNvGrpSpPr>
              <p:nvPr/>
            </p:nvGrpSpPr>
            <p:grpSpPr bwMode="auto">
              <a:xfrm>
                <a:off x="3124200" y="1895475"/>
                <a:ext cx="160019" cy="128396"/>
                <a:chOff x="3124200" y="1895475"/>
                <a:chExt cx="160019" cy="128396"/>
              </a:xfrm>
              <a:grpFill/>
            </p:grpSpPr>
            <p:grpSp>
              <p:nvGrpSpPr>
                <p:cNvPr id="818" name="Group 1042">
                  <a:extLst>
                    <a:ext uri="{FF2B5EF4-FFF2-40B4-BE49-F238E27FC236}">
                      <a16:creationId xmlns:a16="http://schemas.microsoft.com/office/drawing/2014/main" id="{500F18C6-9ADF-4E33-BF54-A89196A553B3}"/>
                    </a:ext>
                  </a:extLst>
                </p:cNvPr>
                <p:cNvGrpSpPr>
                  <a:grpSpLocks/>
                </p:cNvGrpSpPr>
                <p:nvPr/>
              </p:nvGrpSpPr>
              <p:grpSpPr bwMode="auto">
                <a:xfrm>
                  <a:off x="3124200" y="1905000"/>
                  <a:ext cx="45719" cy="118871"/>
                  <a:chOff x="3098006" y="1902619"/>
                  <a:chExt cx="45719" cy="118871"/>
                </a:xfrm>
                <a:grpFill/>
              </p:grpSpPr>
              <p:sp>
                <p:nvSpPr>
                  <p:cNvPr id="828" name="Oval 827">
                    <a:extLst>
                      <a:ext uri="{FF2B5EF4-FFF2-40B4-BE49-F238E27FC236}">
                        <a16:creationId xmlns:a16="http://schemas.microsoft.com/office/drawing/2014/main" id="{D3E0CF2B-2A64-496D-ACA8-E40334974914}"/>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9" name="Straight Connector 828">
                    <a:extLst>
                      <a:ext uri="{FF2B5EF4-FFF2-40B4-BE49-F238E27FC236}">
                        <a16:creationId xmlns:a16="http://schemas.microsoft.com/office/drawing/2014/main" id="{99E785DC-6A07-4AEC-8C93-0A36A724EE24}"/>
                      </a:ext>
                    </a:extLst>
                  </p:cNvPr>
                  <p:cNvCxnSpPr>
                    <a:stCxn id="828"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9" name="Group 1043">
                  <a:extLst>
                    <a:ext uri="{FF2B5EF4-FFF2-40B4-BE49-F238E27FC236}">
                      <a16:creationId xmlns:a16="http://schemas.microsoft.com/office/drawing/2014/main" id="{320E2CEA-D439-48DE-A233-7FBBFE275EF3}"/>
                    </a:ext>
                  </a:extLst>
                </p:cNvPr>
                <p:cNvGrpSpPr>
                  <a:grpSpLocks/>
                </p:cNvGrpSpPr>
                <p:nvPr/>
              </p:nvGrpSpPr>
              <p:grpSpPr bwMode="auto">
                <a:xfrm>
                  <a:off x="3200400" y="1905000"/>
                  <a:ext cx="45719" cy="118871"/>
                  <a:chOff x="3098006" y="1902619"/>
                  <a:chExt cx="45719" cy="118871"/>
                </a:xfrm>
                <a:grpFill/>
              </p:grpSpPr>
              <p:sp>
                <p:nvSpPr>
                  <p:cNvPr id="826" name="Oval 825">
                    <a:extLst>
                      <a:ext uri="{FF2B5EF4-FFF2-40B4-BE49-F238E27FC236}">
                        <a16:creationId xmlns:a16="http://schemas.microsoft.com/office/drawing/2014/main" id="{DA629A2F-4DD1-4DE8-9926-557D4798C3CD}"/>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7" name="Straight Connector 826">
                    <a:extLst>
                      <a:ext uri="{FF2B5EF4-FFF2-40B4-BE49-F238E27FC236}">
                        <a16:creationId xmlns:a16="http://schemas.microsoft.com/office/drawing/2014/main" id="{7845BC92-A91A-44E8-9701-CCF38DF002AF}"/>
                      </a:ext>
                    </a:extLst>
                  </p:cNvPr>
                  <p:cNvCxnSpPr>
                    <a:stCxn id="826"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0" name="Group 1044">
                  <a:extLst>
                    <a:ext uri="{FF2B5EF4-FFF2-40B4-BE49-F238E27FC236}">
                      <a16:creationId xmlns:a16="http://schemas.microsoft.com/office/drawing/2014/main" id="{6C44EFD6-6215-4980-9873-773295D28477}"/>
                    </a:ext>
                  </a:extLst>
                </p:cNvPr>
                <p:cNvGrpSpPr>
                  <a:grpSpLocks/>
                </p:cNvGrpSpPr>
                <p:nvPr/>
              </p:nvGrpSpPr>
              <p:grpSpPr bwMode="auto">
                <a:xfrm>
                  <a:off x="3162300" y="1895475"/>
                  <a:ext cx="45719" cy="118871"/>
                  <a:chOff x="3098006" y="1902619"/>
                  <a:chExt cx="45719" cy="118871"/>
                </a:xfrm>
                <a:grpFill/>
              </p:grpSpPr>
              <p:sp>
                <p:nvSpPr>
                  <p:cNvPr id="824" name="Oval 823">
                    <a:extLst>
                      <a:ext uri="{FF2B5EF4-FFF2-40B4-BE49-F238E27FC236}">
                        <a16:creationId xmlns:a16="http://schemas.microsoft.com/office/drawing/2014/main" id="{8C1A1661-65EB-4EE6-8C45-05EC8244EF62}"/>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5" name="Straight Connector 824">
                    <a:extLst>
                      <a:ext uri="{FF2B5EF4-FFF2-40B4-BE49-F238E27FC236}">
                        <a16:creationId xmlns:a16="http://schemas.microsoft.com/office/drawing/2014/main" id="{126BC07E-2242-4B13-B409-F3B543F6BC2D}"/>
                      </a:ext>
                    </a:extLst>
                  </p:cNvPr>
                  <p:cNvCxnSpPr>
                    <a:stCxn id="824"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1" name="Group 1045">
                  <a:extLst>
                    <a:ext uri="{FF2B5EF4-FFF2-40B4-BE49-F238E27FC236}">
                      <a16:creationId xmlns:a16="http://schemas.microsoft.com/office/drawing/2014/main" id="{7C7BE52A-990E-4863-B023-690155475C10}"/>
                    </a:ext>
                  </a:extLst>
                </p:cNvPr>
                <p:cNvGrpSpPr>
                  <a:grpSpLocks/>
                </p:cNvGrpSpPr>
                <p:nvPr/>
              </p:nvGrpSpPr>
              <p:grpSpPr bwMode="auto">
                <a:xfrm>
                  <a:off x="3238500" y="1895475"/>
                  <a:ext cx="45719" cy="118871"/>
                  <a:chOff x="3098006" y="1902619"/>
                  <a:chExt cx="45719" cy="118871"/>
                </a:xfrm>
                <a:grpFill/>
              </p:grpSpPr>
              <p:sp>
                <p:nvSpPr>
                  <p:cNvPr id="822" name="Oval 821">
                    <a:extLst>
                      <a:ext uri="{FF2B5EF4-FFF2-40B4-BE49-F238E27FC236}">
                        <a16:creationId xmlns:a16="http://schemas.microsoft.com/office/drawing/2014/main" id="{BB25CDDB-EBE5-41FB-8019-CB568AC01F9D}"/>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3" name="Straight Connector 822">
                    <a:extLst>
                      <a:ext uri="{FF2B5EF4-FFF2-40B4-BE49-F238E27FC236}">
                        <a16:creationId xmlns:a16="http://schemas.microsoft.com/office/drawing/2014/main" id="{277E9491-4AE2-4737-8C70-2D00E7B2E22B}"/>
                      </a:ext>
                    </a:extLst>
                  </p:cNvPr>
                  <p:cNvCxnSpPr>
                    <a:stCxn id="822"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05" name="Group 1013">
                <a:extLst>
                  <a:ext uri="{FF2B5EF4-FFF2-40B4-BE49-F238E27FC236}">
                    <a16:creationId xmlns:a16="http://schemas.microsoft.com/office/drawing/2014/main" id="{6BAC35AF-87B6-4658-A921-2243BF95A6C9}"/>
                  </a:ext>
                </a:extLst>
              </p:cNvPr>
              <p:cNvGrpSpPr>
                <a:grpSpLocks/>
              </p:cNvGrpSpPr>
              <p:nvPr/>
            </p:nvGrpSpPr>
            <p:grpSpPr bwMode="auto">
              <a:xfrm>
                <a:off x="3276600" y="1905000"/>
                <a:ext cx="160019" cy="128396"/>
                <a:chOff x="3124200" y="1895475"/>
                <a:chExt cx="160019" cy="128396"/>
              </a:xfrm>
              <a:grpFill/>
            </p:grpSpPr>
            <p:grpSp>
              <p:nvGrpSpPr>
                <p:cNvPr id="806" name="Group 1014">
                  <a:extLst>
                    <a:ext uri="{FF2B5EF4-FFF2-40B4-BE49-F238E27FC236}">
                      <a16:creationId xmlns:a16="http://schemas.microsoft.com/office/drawing/2014/main" id="{FD02F1D6-7831-4E7F-9A11-D06AF47C1613}"/>
                    </a:ext>
                  </a:extLst>
                </p:cNvPr>
                <p:cNvGrpSpPr>
                  <a:grpSpLocks/>
                </p:cNvGrpSpPr>
                <p:nvPr/>
              </p:nvGrpSpPr>
              <p:grpSpPr bwMode="auto">
                <a:xfrm>
                  <a:off x="3124200" y="1905000"/>
                  <a:ext cx="45719" cy="118871"/>
                  <a:chOff x="3098006" y="1902619"/>
                  <a:chExt cx="45719" cy="118871"/>
                </a:xfrm>
                <a:grpFill/>
              </p:grpSpPr>
              <p:sp>
                <p:nvSpPr>
                  <p:cNvPr id="816" name="Oval 815">
                    <a:extLst>
                      <a:ext uri="{FF2B5EF4-FFF2-40B4-BE49-F238E27FC236}">
                        <a16:creationId xmlns:a16="http://schemas.microsoft.com/office/drawing/2014/main" id="{43F2D1CD-3DA0-4D63-A17B-D66FB17C707A}"/>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7" name="Straight Connector 816">
                    <a:extLst>
                      <a:ext uri="{FF2B5EF4-FFF2-40B4-BE49-F238E27FC236}">
                        <a16:creationId xmlns:a16="http://schemas.microsoft.com/office/drawing/2014/main" id="{64BC6065-DF0C-4EE9-9F63-348918B18F59}"/>
                      </a:ext>
                    </a:extLst>
                  </p:cNvPr>
                  <p:cNvCxnSpPr>
                    <a:stCxn id="816"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7" name="Group 1015">
                  <a:extLst>
                    <a:ext uri="{FF2B5EF4-FFF2-40B4-BE49-F238E27FC236}">
                      <a16:creationId xmlns:a16="http://schemas.microsoft.com/office/drawing/2014/main" id="{1102590D-23DF-4147-8E63-2082BA28122E}"/>
                    </a:ext>
                  </a:extLst>
                </p:cNvPr>
                <p:cNvGrpSpPr>
                  <a:grpSpLocks/>
                </p:cNvGrpSpPr>
                <p:nvPr/>
              </p:nvGrpSpPr>
              <p:grpSpPr bwMode="auto">
                <a:xfrm>
                  <a:off x="3200400" y="1905000"/>
                  <a:ext cx="45719" cy="118871"/>
                  <a:chOff x="3098006" y="1902619"/>
                  <a:chExt cx="45719" cy="118871"/>
                </a:xfrm>
                <a:grpFill/>
              </p:grpSpPr>
              <p:sp>
                <p:nvSpPr>
                  <p:cNvPr id="814" name="Oval 813">
                    <a:extLst>
                      <a:ext uri="{FF2B5EF4-FFF2-40B4-BE49-F238E27FC236}">
                        <a16:creationId xmlns:a16="http://schemas.microsoft.com/office/drawing/2014/main" id="{BACC79FE-6B65-4FD6-933A-6F899ED81911}"/>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5" name="Straight Connector 814">
                    <a:extLst>
                      <a:ext uri="{FF2B5EF4-FFF2-40B4-BE49-F238E27FC236}">
                        <a16:creationId xmlns:a16="http://schemas.microsoft.com/office/drawing/2014/main" id="{F473930F-0273-4F00-AA41-AFC687023F25}"/>
                      </a:ext>
                    </a:extLst>
                  </p:cNvPr>
                  <p:cNvCxnSpPr>
                    <a:stCxn id="814"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8" name="Group 1016">
                  <a:extLst>
                    <a:ext uri="{FF2B5EF4-FFF2-40B4-BE49-F238E27FC236}">
                      <a16:creationId xmlns:a16="http://schemas.microsoft.com/office/drawing/2014/main" id="{D7825F9A-0886-4842-9907-3AEAECB35A81}"/>
                    </a:ext>
                  </a:extLst>
                </p:cNvPr>
                <p:cNvGrpSpPr>
                  <a:grpSpLocks/>
                </p:cNvGrpSpPr>
                <p:nvPr/>
              </p:nvGrpSpPr>
              <p:grpSpPr bwMode="auto">
                <a:xfrm>
                  <a:off x="3162300" y="1895475"/>
                  <a:ext cx="45719" cy="118871"/>
                  <a:chOff x="3098006" y="1902619"/>
                  <a:chExt cx="45719" cy="118871"/>
                </a:xfrm>
                <a:grpFill/>
              </p:grpSpPr>
              <p:sp>
                <p:nvSpPr>
                  <p:cNvPr id="812" name="Oval 811">
                    <a:extLst>
                      <a:ext uri="{FF2B5EF4-FFF2-40B4-BE49-F238E27FC236}">
                        <a16:creationId xmlns:a16="http://schemas.microsoft.com/office/drawing/2014/main" id="{151C1755-C823-4127-875F-732D5DB1CA96}"/>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3" name="Straight Connector 812">
                    <a:extLst>
                      <a:ext uri="{FF2B5EF4-FFF2-40B4-BE49-F238E27FC236}">
                        <a16:creationId xmlns:a16="http://schemas.microsoft.com/office/drawing/2014/main" id="{942F3CBC-999C-4678-B533-6A01DB4EAAB8}"/>
                      </a:ext>
                    </a:extLst>
                  </p:cNvPr>
                  <p:cNvCxnSpPr>
                    <a:stCxn id="812"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9" name="Group 1017">
                  <a:extLst>
                    <a:ext uri="{FF2B5EF4-FFF2-40B4-BE49-F238E27FC236}">
                      <a16:creationId xmlns:a16="http://schemas.microsoft.com/office/drawing/2014/main" id="{CD422A0F-1198-4241-BF5E-EB2E980ECEA7}"/>
                    </a:ext>
                  </a:extLst>
                </p:cNvPr>
                <p:cNvGrpSpPr>
                  <a:grpSpLocks/>
                </p:cNvGrpSpPr>
                <p:nvPr/>
              </p:nvGrpSpPr>
              <p:grpSpPr bwMode="auto">
                <a:xfrm>
                  <a:off x="3238500" y="1895475"/>
                  <a:ext cx="45719" cy="118871"/>
                  <a:chOff x="3098006" y="1902619"/>
                  <a:chExt cx="45719" cy="118871"/>
                </a:xfrm>
                <a:grpFill/>
              </p:grpSpPr>
              <p:sp>
                <p:nvSpPr>
                  <p:cNvPr id="810" name="Oval 809">
                    <a:extLst>
                      <a:ext uri="{FF2B5EF4-FFF2-40B4-BE49-F238E27FC236}">
                        <a16:creationId xmlns:a16="http://schemas.microsoft.com/office/drawing/2014/main" id="{FC9960CA-F846-406F-8C73-A0797656A627}"/>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1" name="Straight Connector 810">
                    <a:extLst>
                      <a:ext uri="{FF2B5EF4-FFF2-40B4-BE49-F238E27FC236}">
                        <a16:creationId xmlns:a16="http://schemas.microsoft.com/office/drawing/2014/main" id="{4E859E24-556C-4C43-AC53-EE8A8FCD8212}"/>
                      </a:ext>
                    </a:extLst>
                  </p:cNvPr>
                  <p:cNvCxnSpPr>
                    <a:stCxn id="810"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6" name="Group 877">
              <a:extLst>
                <a:ext uri="{FF2B5EF4-FFF2-40B4-BE49-F238E27FC236}">
                  <a16:creationId xmlns:a16="http://schemas.microsoft.com/office/drawing/2014/main" id="{3D6366C4-4D2C-4C31-B8DB-689817FFB4EC}"/>
                </a:ext>
              </a:extLst>
            </p:cNvPr>
            <p:cNvGrpSpPr>
              <a:grpSpLocks/>
            </p:cNvGrpSpPr>
            <p:nvPr/>
          </p:nvGrpSpPr>
          <p:grpSpPr bwMode="auto">
            <a:xfrm rot="21540000" flipV="1">
              <a:off x="7511439" y="4013148"/>
              <a:ext cx="700850" cy="307707"/>
              <a:chOff x="3124200" y="1895475"/>
              <a:chExt cx="312419" cy="137921"/>
            </a:xfrm>
            <a:solidFill>
              <a:schemeClr val="accent3"/>
            </a:solidFill>
          </p:grpSpPr>
          <p:grpSp>
            <p:nvGrpSpPr>
              <p:cNvPr id="778" name="Group 986">
                <a:extLst>
                  <a:ext uri="{FF2B5EF4-FFF2-40B4-BE49-F238E27FC236}">
                    <a16:creationId xmlns:a16="http://schemas.microsoft.com/office/drawing/2014/main" id="{30098210-1EB1-4B60-AC07-9248DEB987B4}"/>
                  </a:ext>
                </a:extLst>
              </p:cNvPr>
              <p:cNvGrpSpPr>
                <a:grpSpLocks/>
              </p:cNvGrpSpPr>
              <p:nvPr/>
            </p:nvGrpSpPr>
            <p:grpSpPr bwMode="auto">
              <a:xfrm>
                <a:off x="3124200" y="1895475"/>
                <a:ext cx="160019" cy="128396"/>
                <a:chOff x="3124200" y="1895475"/>
                <a:chExt cx="160019" cy="128396"/>
              </a:xfrm>
              <a:grpFill/>
            </p:grpSpPr>
            <p:grpSp>
              <p:nvGrpSpPr>
                <p:cNvPr id="792" name="Group 1000">
                  <a:extLst>
                    <a:ext uri="{FF2B5EF4-FFF2-40B4-BE49-F238E27FC236}">
                      <a16:creationId xmlns:a16="http://schemas.microsoft.com/office/drawing/2014/main" id="{B4B3E2CC-E612-4DDF-A6D6-B5AB5253BB87}"/>
                    </a:ext>
                  </a:extLst>
                </p:cNvPr>
                <p:cNvGrpSpPr>
                  <a:grpSpLocks/>
                </p:cNvGrpSpPr>
                <p:nvPr/>
              </p:nvGrpSpPr>
              <p:grpSpPr bwMode="auto">
                <a:xfrm>
                  <a:off x="3124200" y="1905000"/>
                  <a:ext cx="45719" cy="118871"/>
                  <a:chOff x="3098006" y="1902619"/>
                  <a:chExt cx="45719" cy="118871"/>
                </a:xfrm>
                <a:grpFill/>
              </p:grpSpPr>
              <p:sp>
                <p:nvSpPr>
                  <p:cNvPr id="802" name="Oval 801">
                    <a:extLst>
                      <a:ext uri="{FF2B5EF4-FFF2-40B4-BE49-F238E27FC236}">
                        <a16:creationId xmlns:a16="http://schemas.microsoft.com/office/drawing/2014/main" id="{91EDAF26-5F6B-40C9-B5C6-5AA59217D75F}"/>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03" name="Straight Connector 802">
                    <a:extLst>
                      <a:ext uri="{FF2B5EF4-FFF2-40B4-BE49-F238E27FC236}">
                        <a16:creationId xmlns:a16="http://schemas.microsoft.com/office/drawing/2014/main" id="{80BB705B-DF56-4D9C-9CE9-1AF10E20839A}"/>
                      </a:ext>
                    </a:extLst>
                  </p:cNvPr>
                  <p:cNvCxnSpPr>
                    <a:stCxn id="802"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3" name="Group 1001">
                  <a:extLst>
                    <a:ext uri="{FF2B5EF4-FFF2-40B4-BE49-F238E27FC236}">
                      <a16:creationId xmlns:a16="http://schemas.microsoft.com/office/drawing/2014/main" id="{C4371E26-457E-4F67-B722-8CC23D2498FF}"/>
                    </a:ext>
                  </a:extLst>
                </p:cNvPr>
                <p:cNvGrpSpPr>
                  <a:grpSpLocks/>
                </p:cNvGrpSpPr>
                <p:nvPr/>
              </p:nvGrpSpPr>
              <p:grpSpPr bwMode="auto">
                <a:xfrm>
                  <a:off x="3200400" y="1905000"/>
                  <a:ext cx="45719" cy="118871"/>
                  <a:chOff x="3098006" y="1902619"/>
                  <a:chExt cx="45719" cy="118871"/>
                </a:xfrm>
                <a:grpFill/>
              </p:grpSpPr>
              <p:sp>
                <p:nvSpPr>
                  <p:cNvPr id="800" name="Oval 799">
                    <a:extLst>
                      <a:ext uri="{FF2B5EF4-FFF2-40B4-BE49-F238E27FC236}">
                        <a16:creationId xmlns:a16="http://schemas.microsoft.com/office/drawing/2014/main" id="{D4804792-8C1D-402A-8A76-A7D5803C44A6}"/>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01" name="Straight Connector 800">
                    <a:extLst>
                      <a:ext uri="{FF2B5EF4-FFF2-40B4-BE49-F238E27FC236}">
                        <a16:creationId xmlns:a16="http://schemas.microsoft.com/office/drawing/2014/main" id="{CEA2B136-44A3-437E-AC49-A54A51B2841E}"/>
                      </a:ext>
                    </a:extLst>
                  </p:cNvPr>
                  <p:cNvCxnSpPr>
                    <a:stCxn id="800"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4" name="Group 1002">
                  <a:extLst>
                    <a:ext uri="{FF2B5EF4-FFF2-40B4-BE49-F238E27FC236}">
                      <a16:creationId xmlns:a16="http://schemas.microsoft.com/office/drawing/2014/main" id="{9A123508-24FC-4FE3-8A14-48EA62619135}"/>
                    </a:ext>
                  </a:extLst>
                </p:cNvPr>
                <p:cNvGrpSpPr>
                  <a:grpSpLocks/>
                </p:cNvGrpSpPr>
                <p:nvPr/>
              </p:nvGrpSpPr>
              <p:grpSpPr bwMode="auto">
                <a:xfrm>
                  <a:off x="3162300" y="1895475"/>
                  <a:ext cx="45719" cy="118871"/>
                  <a:chOff x="3098006" y="1902619"/>
                  <a:chExt cx="45719" cy="118871"/>
                </a:xfrm>
                <a:grpFill/>
              </p:grpSpPr>
              <p:sp>
                <p:nvSpPr>
                  <p:cNvPr id="798" name="Oval 797">
                    <a:extLst>
                      <a:ext uri="{FF2B5EF4-FFF2-40B4-BE49-F238E27FC236}">
                        <a16:creationId xmlns:a16="http://schemas.microsoft.com/office/drawing/2014/main" id="{DF7A4153-6772-488F-9DF3-74A47EE05A8D}"/>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9" name="Straight Connector 798">
                    <a:extLst>
                      <a:ext uri="{FF2B5EF4-FFF2-40B4-BE49-F238E27FC236}">
                        <a16:creationId xmlns:a16="http://schemas.microsoft.com/office/drawing/2014/main" id="{6CD196A0-647A-4462-8CB8-09A2D8ED9BC0}"/>
                      </a:ext>
                    </a:extLst>
                  </p:cNvPr>
                  <p:cNvCxnSpPr>
                    <a:stCxn id="798"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5" name="Group 1003">
                  <a:extLst>
                    <a:ext uri="{FF2B5EF4-FFF2-40B4-BE49-F238E27FC236}">
                      <a16:creationId xmlns:a16="http://schemas.microsoft.com/office/drawing/2014/main" id="{3D333D9A-1DBC-4C55-B193-6AA522A1EF30}"/>
                    </a:ext>
                  </a:extLst>
                </p:cNvPr>
                <p:cNvGrpSpPr>
                  <a:grpSpLocks/>
                </p:cNvGrpSpPr>
                <p:nvPr/>
              </p:nvGrpSpPr>
              <p:grpSpPr bwMode="auto">
                <a:xfrm>
                  <a:off x="3238500" y="1895475"/>
                  <a:ext cx="45719" cy="118871"/>
                  <a:chOff x="3098006" y="1902619"/>
                  <a:chExt cx="45719" cy="118871"/>
                </a:xfrm>
                <a:grpFill/>
              </p:grpSpPr>
              <p:sp>
                <p:nvSpPr>
                  <p:cNvPr id="796" name="Oval 795">
                    <a:extLst>
                      <a:ext uri="{FF2B5EF4-FFF2-40B4-BE49-F238E27FC236}">
                        <a16:creationId xmlns:a16="http://schemas.microsoft.com/office/drawing/2014/main" id="{76637123-F967-4987-9B64-48529580CA25}"/>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7" name="Straight Connector 796">
                    <a:extLst>
                      <a:ext uri="{FF2B5EF4-FFF2-40B4-BE49-F238E27FC236}">
                        <a16:creationId xmlns:a16="http://schemas.microsoft.com/office/drawing/2014/main" id="{AC804573-6E0D-4443-AD5B-A8AD95A7985F}"/>
                      </a:ext>
                    </a:extLst>
                  </p:cNvPr>
                  <p:cNvCxnSpPr>
                    <a:stCxn id="796"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79" name="Group 987">
                <a:extLst>
                  <a:ext uri="{FF2B5EF4-FFF2-40B4-BE49-F238E27FC236}">
                    <a16:creationId xmlns:a16="http://schemas.microsoft.com/office/drawing/2014/main" id="{76404A32-DE8E-48BD-9180-92BCF5DDE422}"/>
                  </a:ext>
                </a:extLst>
              </p:cNvPr>
              <p:cNvGrpSpPr>
                <a:grpSpLocks/>
              </p:cNvGrpSpPr>
              <p:nvPr/>
            </p:nvGrpSpPr>
            <p:grpSpPr bwMode="auto">
              <a:xfrm>
                <a:off x="3276600" y="1905000"/>
                <a:ext cx="160019" cy="128396"/>
                <a:chOff x="3124200" y="1895475"/>
                <a:chExt cx="160019" cy="128396"/>
              </a:xfrm>
              <a:grpFill/>
            </p:grpSpPr>
            <p:grpSp>
              <p:nvGrpSpPr>
                <p:cNvPr id="780" name="Group 988">
                  <a:extLst>
                    <a:ext uri="{FF2B5EF4-FFF2-40B4-BE49-F238E27FC236}">
                      <a16:creationId xmlns:a16="http://schemas.microsoft.com/office/drawing/2014/main" id="{0F9A6F17-6EDA-49A2-8F0F-0E959F1A965E}"/>
                    </a:ext>
                  </a:extLst>
                </p:cNvPr>
                <p:cNvGrpSpPr>
                  <a:grpSpLocks/>
                </p:cNvGrpSpPr>
                <p:nvPr/>
              </p:nvGrpSpPr>
              <p:grpSpPr bwMode="auto">
                <a:xfrm>
                  <a:off x="3124200" y="1905000"/>
                  <a:ext cx="45719" cy="118871"/>
                  <a:chOff x="3098006" y="1902619"/>
                  <a:chExt cx="45719" cy="118871"/>
                </a:xfrm>
                <a:grpFill/>
              </p:grpSpPr>
              <p:sp>
                <p:nvSpPr>
                  <p:cNvPr id="790" name="Oval 789">
                    <a:extLst>
                      <a:ext uri="{FF2B5EF4-FFF2-40B4-BE49-F238E27FC236}">
                        <a16:creationId xmlns:a16="http://schemas.microsoft.com/office/drawing/2014/main" id="{5B880ACC-A2E5-4E60-95AF-09D03D50C1C0}"/>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1" name="Straight Connector 790">
                    <a:extLst>
                      <a:ext uri="{FF2B5EF4-FFF2-40B4-BE49-F238E27FC236}">
                        <a16:creationId xmlns:a16="http://schemas.microsoft.com/office/drawing/2014/main" id="{63409EED-C050-4EF9-94FB-021B79278040}"/>
                      </a:ext>
                    </a:extLst>
                  </p:cNvPr>
                  <p:cNvCxnSpPr>
                    <a:stCxn id="790"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1" name="Group 989">
                  <a:extLst>
                    <a:ext uri="{FF2B5EF4-FFF2-40B4-BE49-F238E27FC236}">
                      <a16:creationId xmlns:a16="http://schemas.microsoft.com/office/drawing/2014/main" id="{1141290E-183A-425D-B323-0E3EA3384C9C}"/>
                    </a:ext>
                  </a:extLst>
                </p:cNvPr>
                <p:cNvGrpSpPr>
                  <a:grpSpLocks/>
                </p:cNvGrpSpPr>
                <p:nvPr/>
              </p:nvGrpSpPr>
              <p:grpSpPr bwMode="auto">
                <a:xfrm>
                  <a:off x="3200400" y="1905000"/>
                  <a:ext cx="45719" cy="118871"/>
                  <a:chOff x="3098006" y="1902619"/>
                  <a:chExt cx="45719" cy="118871"/>
                </a:xfrm>
                <a:grpFill/>
              </p:grpSpPr>
              <p:sp>
                <p:nvSpPr>
                  <p:cNvPr id="788" name="Oval 787">
                    <a:extLst>
                      <a:ext uri="{FF2B5EF4-FFF2-40B4-BE49-F238E27FC236}">
                        <a16:creationId xmlns:a16="http://schemas.microsoft.com/office/drawing/2014/main" id="{A203308B-B7BA-49EC-9291-BF380F76B79B}"/>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9" name="Straight Connector 788">
                    <a:extLst>
                      <a:ext uri="{FF2B5EF4-FFF2-40B4-BE49-F238E27FC236}">
                        <a16:creationId xmlns:a16="http://schemas.microsoft.com/office/drawing/2014/main" id="{9A25C3E1-7515-4072-A297-74EF51C96C25}"/>
                      </a:ext>
                    </a:extLst>
                  </p:cNvPr>
                  <p:cNvCxnSpPr>
                    <a:stCxn id="788"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2" name="Group 990">
                  <a:extLst>
                    <a:ext uri="{FF2B5EF4-FFF2-40B4-BE49-F238E27FC236}">
                      <a16:creationId xmlns:a16="http://schemas.microsoft.com/office/drawing/2014/main" id="{52D091A4-5392-4C3D-9120-0598294233DD}"/>
                    </a:ext>
                  </a:extLst>
                </p:cNvPr>
                <p:cNvGrpSpPr>
                  <a:grpSpLocks/>
                </p:cNvGrpSpPr>
                <p:nvPr/>
              </p:nvGrpSpPr>
              <p:grpSpPr bwMode="auto">
                <a:xfrm>
                  <a:off x="3162300" y="1895475"/>
                  <a:ext cx="45719" cy="118871"/>
                  <a:chOff x="3098006" y="1902619"/>
                  <a:chExt cx="45719" cy="118871"/>
                </a:xfrm>
                <a:grpFill/>
              </p:grpSpPr>
              <p:sp>
                <p:nvSpPr>
                  <p:cNvPr id="786" name="Oval 785">
                    <a:extLst>
                      <a:ext uri="{FF2B5EF4-FFF2-40B4-BE49-F238E27FC236}">
                        <a16:creationId xmlns:a16="http://schemas.microsoft.com/office/drawing/2014/main" id="{14A1C1D8-8286-4129-B186-466F46579826}"/>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7" name="Straight Connector 786">
                    <a:extLst>
                      <a:ext uri="{FF2B5EF4-FFF2-40B4-BE49-F238E27FC236}">
                        <a16:creationId xmlns:a16="http://schemas.microsoft.com/office/drawing/2014/main" id="{5279A0DF-CB15-41F5-ABE8-67BFD0A91331}"/>
                      </a:ext>
                    </a:extLst>
                  </p:cNvPr>
                  <p:cNvCxnSpPr>
                    <a:stCxn id="786"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3" name="Group 991">
                  <a:extLst>
                    <a:ext uri="{FF2B5EF4-FFF2-40B4-BE49-F238E27FC236}">
                      <a16:creationId xmlns:a16="http://schemas.microsoft.com/office/drawing/2014/main" id="{A2A29B70-8D1D-4CA3-A87B-6336A3DC6323}"/>
                    </a:ext>
                  </a:extLst>
                </p:cNvPr>
                <p:cNvGrpSpPr>
                  <a:grpSpLocks/>
                </p:cNvGrpSpPr>
                <p:nvPr/>
              </p:nvGrpSpPr>
              <p:grpSpPr bwMode="auto">
                <a:xfrm>
                  <a:off x="3238500" y="1895475"/>
                  <a:ext cx="45719" cy="118871"/>
                  <a:chOff x="3098006" y="1902619"/>
                  <a:chExt cx="45719" cy="118871"/>
                </a:xfrm>
                <a:grpFill/>
              </p:grpSpPr>
              <p:sp>
                <p:nvSpPr>
                  <p:cNvPr id="784" name="Oval 783">
                    <a:extLst>
                      <a:ext uri="{FF2B5EF4-FFF2-40B4-BE49-F238E27FC236}">
                        <a16:creationId xmlns:a16="http://schemas.microsoft.com/office/drawing/2014/main" id="{D284266A-09B6-4C7B-A0BE-883455C9E734}"/>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5" name="Straight Connector 784">
                    <a:extLst>
                      <a:ext uri="{FF2B5EF4-FFF2-40B4-BE49-F238E27FC236}">
                        <a16:creationId xmlns:a16="http://schemas.microsoft.com/office/drawing/2014/main" id="{9E18DEBC-B436-4011-9BA8-EFF1CAF2E98C}"/>
                      </a:ext>
                    </a:extLst>
                  </p:cNvPr>
                  <p:cNvCxnSpPr>
                    <a:stCxn id="784"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7" name="Group 878">
              <a:extLst>
                <a:ext uri="{FF2B5EF4-FFF2-40B4-BE49-F238E27FC236}">
                  <a16:creationId xmlns:a16="http://schemas.microsoft.com/office/drawing/2014/main" id="{5F77601B-C19E-413B-9EE7-46C9FB9E8072}"/>
                </a:ext>
              </a:extLst>
            </p:cNvPr>
            <p:cNvGrpSpPr>
              <a:grpSpLocks/>
            </p:cNvGrpSpPr>
            <p:nvPr/>
          </p:nvGrpSpPr>
          <p:grpSpPr bwMode="auto">
            <a:xfrm rot="21540000" flipV="1">
              <a:off x="8216573" y="4008385"/>
              <a:ext cx="700850" cy="307707"/>
              <a:chOff x="3124200" y="1895475"/>
              <a:chExt cx="312419" cy="137921"/>
            </a:xfrm>
            <a:solidFill>
              <a:schemeClr val="accent3"/>
            </a:solidFill>
          </p:grpSpPr>
          <p:grpSp>
            <p:nvGrpSpPr>
              <p:cNvPr id="489" name="Group 960">
                <a:extLst>
                  <a:ext uri="{FF2B5EF4-FFF2-40B4-BE49-F238E27FC236}">
                    <a16:creationId xmlns:a16="http://schemas.microsoft.com/office/drawing/2014/main" id="{F077F076-E19D-4174-8D62-DC1BE6D0AF63}"/>
                  </a:ext>
                </a:extLst>
              </p:cNvPr>
              <p:cNvGrpSpPr>
                <a:grpSpLocks/>
              </p:cNvGrpSpPr>
              <p:nvPr/>
            </p:nvGrpSpPr>
            <p:grpSpPr bwMode="auto">
              <a:xfrm>
                <a:off x="3124200" y="1895475"/>
                <a:ext cx="160019" cy="128396"/>
                <a:chOff x="3124200" y="1895475"/>
                <a:chExt cx="160019" cy="128396"/>
              </a:xfrm>
              <a:grpFill/>
            </p:grpSpPr>
            <p:grpSp>
              <p:nvGrpSpPr>
                <p:cNvPr id="503" name="Group 974">
                  <a:extLst>
                    <a:ext uri="{FF2B5EF4-FFF2-40B4-BE49-F238E27FC236}">
                      <a16:creationId xmlns:a16="http://schemas.microsoft.com/office/drawing/2014/main" id="{8FD7945F-5506-40DD-940F-0DF1BD051A0E}"/>
                    </a:ext>
                  </a:extLst>
                </p:cNvPr>
                <p:cNvGrpSpPr>
                  <a:grpSpLocks/>
                </p:cNvGrpSpPr>
                <p:nvPr/>
              </p:nvGrpSpPr>
              <p:grpSpPr bwMode="auto">
                <a:xfrm>
                  <a:off x="3124200" y="1905000"/>
                  <a:ext cx="45719" cy="118871"/>
                  <a:chOff x="3098006" y="1902619"/>
                  <a:chExt cx="45719" cy="118871"/>
                </a:xfrm>
                <a:grpFill/>
              </p:grpSpPr>
              <p:sp>
                <p:nvSpPr>
                  <p:cNvPr id="776" name="Oval 775">
                    <a:extLst>
                      <a:ext uri="{FF2B5EF4-FFF2-40B4-BE49-F238E27FC236}">
                        <a16:creationId xmlns:a16="http://schemas.microsoft.com/office/drawing/2014/main" id="{E357C35A-B3CE-41C8-AF14-B31D3FD77172}"/>
                      </a:ext>
                    </a:extLst>
                  </p:cNvPr>
                  <p:cNvSpPr/>
                  <p:nvPr/>
                </p:nvSpPr>
                <p:spPr>
                  <a:xfrm>
                    <a:off x="3078418" y="192824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77" name="Straight Connector 776">
                    <a:extLst>
                      <a:ext uri="{FF2B5EF4-FFF2-40B4-BE49-F238E27FC236}">
                        <a16:creationId xmlns:a16="http://schemas.microsoft.com/office/drawing/2014/main" id="{ACEEA61F-079E-4941-8ADB-4C657088BA54}"/>
                      </a:ext>
                    </a:extLst>
                  </p:cNvPr>
                  <p:cNvCxnSpPr>
                    <a:stCxn id="776" idx="4"/>
                  </p:cNvCxnSpPr>
                  <p:nvPr/>
                </p:nvCxnSpPr>
                <p:spPr>
                  <a:xfrm>
                    <a:off x="3099500" y="197199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4" name="Group 975">
                  <a:extLst>
                    <a:ext uri="{FF2B5EF4-FFF2-40B4-BE49-F238E27FC236}">
                      <a16:creationId xmlns:a16="http://schemas.microsoft.com/office/drawing/2014/main" id="{B70284D7-D051-47A2-BC8B-706A9A1BFA18}"/>
                    </a:ext>
                  </a:extLst>
                </p:cNvPr>
                <p:cNvGrpSpPr>
                  <a:grpSpLocks/>
                </p:cNvGrpSpPr>
                <p:nvPr/>
              </p:nvGrpSpPr>
              <p:grpSpPr bwMode="auto">
                <a:xfrm>
                  <a:off x="3200400" y="1905000"/>
                  <a:ext cx="45719" cy="118871"/>
                  <a:chOff x="3098006" y="1902619"/>
                  <a:chExt cx="45719" cy="118871"/>
                </a:xfrm>
                <a:grpFill/>
              </p:grpSpPr>
              <p:sp>
                <p:nvSpPr>
                  <p:cNvPr id="511" name="Oval 510">
                    <a:extLst>
                      <a:ext uri="{FF2B5EF4-FFF2-40B4-BE49-F238E27FC236}">
                        <a16:creationId xmlns:a16="http://schemas.microsoft.com/office/drawing/2014/main" id="{9D054562-6C98-477B-82DD-E67F95FCEABC}"/>
                      </a:ext>
                    </a:extLst>
                  </p:cNvPr>
                  <p:cNvSpPr/>
                  <p:nvPr/>
                </p:nvSpPr>
                <p:spPr>
                  <a:xfrm>
                    <a:off x="3077776" y="192860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12" name="Straight Connector 511">
                    <a:extLst>
                      <a:ext uri="{FF2B5EF4-FFF2-40B4-BE49-F238E27FC236}">
                        <a16:creationId xmlns:a16="http://schemas.microsoft.com/office/drawing/2014/main" id="{D3717313-C9C6-443C-8291-53640322697C}"/>
                      </a:ext>
                    </a:extLst>
                  </p:cNvPr>
                  <p:cNvCxnSpPr>
                    <a:stCxn id="511" idx="4"/>
                  </p:cNvCxnSpPr>
                  <p:nvPr/>
                </p:nvCxnSpPr>
                <p:spPr>
                  <a:xfrm>
                    <a:off x="3093882" y="197244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5" name="Group 976">
                  <a:extLst>
                    <a:ext uri="{FF2B5EF4-FFF2-40B4-BE49-F238E27FC236}">
                      <a16:creationId xmlns:a16="http://schemas.microsoft.com/office/drawing/2014/main" id="{CBEC8607-49CC-4C95-A85F-39A79E9946E3}"/>
                    </a:ext>
                  </a:extLst>
                </p:cNvPr>
                <p:cNvGrpSpPr>
                  <a:grpSpLocks/>
                </p:cNvGrpSpPr>
                <p:nvPr/>
              </p:nvGrpSpPr>
              <p:grpSpPr bwMode="auto">
                <a:xfrm>
                  <a:off x="3162300" y="1895475"/>
                  <a:ext cx="45719" cy="118871"/>
                  <a:chOff x="3098006" y="1902619"/>
                  <a:chExt cx="45719" cy="118871"/>
                </a:xfrm>
                <a:grpFill/>
              </p:grpSpPr>
              <p:sp>
                <p:nvSpPr>
                  <p:cNvPr id="509" name="Oval 508">
                    <a:extLst>
                      <a:ext uri="{FF2B5EF4-FFF2-40B4-BE49-F238E27FC236}">
                        <a16:creationId xmlns:a16="http://schemas.microsoft.com/office/drawing/2014/main" id="{306AF063-6606-462E-846F-3B027314EBCB}"/>
                      </a:ext>
                    </a:extLst>
                  </p:cNvPr>
                  <p:cNvSpPr/>
                  <p:nvPr/>
                </p:nvSpPr>
                <p:spPr>
                  <a:xfrm>
                    <a:off x="3088670" y="191841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10" name="Straight Connector 509">
                    <a:extLst>
                      <a:ext uri="{FF2B5EF4-FFF2-40B4-BE49-F238E27FC236}">
                        <a16:creationId xmlns:a16="http://schemas.microsoft.com/office/drawing/2014/main" id="{28AFC512-5DF6-4850-AD11-9765A08630D9}"/>
                      </a:ext>
                    </a:extLst>
                  </p:cNvPr>
                  <p:cNvCxnSpPr>
                    <a:stCxn id="509" idx="4"/>
                  </p:cNvCxnSpPr>
                  <p:nvPr/>
                </p:nvCxnSpPr>
                <p:spPr>
                  <a:xfrm>
                    <a:off x="3109810" y="196217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6" name="Group 977">
                  <a:extLst>
                    <a:ext uri="{FF2B5EF4-FFF2-40B4-BE49-F238E27FC236}">
                      <a16:creationId xmlns:a16="http://schemas.microsoft.com/office/drawing/2014/main" id="{27F7FFBB-BDA5-4855-9E9B-8B1044BB9726}"/>
                    </a:ext>
                  </a:extLst>
                </p:cNvPr>
                <p:cNvGrpSpPr>
                  <a:grpSpLocks/>
                </p:cNvGrpSpPr>
                <p:nvPr/>
              </p:nvGrpSpPr>
              <p:grpSpPr bwMode="auto">
                <a:xfrm>
                  <a:off x="3238500" y="1895475"/>
                  <a:ext cx="45719" cy="118871"/>
                  <a:chOff x="3098006" y="1902619"/>
                  <a:chExt cx="45719" cy="118871"/>
                </a:xfrm>
                <a:grpFill/>
              </p:grpSpPr>
              <p:sp>
                <p:nvSpPr>
                  <p:cNvPr id="507" name="Oval 506">
                    <a:extLst>
                      <a:ext uri="{FF2B5EF4-FFF2-40B4-BE49-F238E27FC236}">
                        <a16:creationId xmlns:a16="http://schemas.microsoft.com/office/drawing/2014/main" id="{31331D48-2955-4CB5-9372-DAFAECBB2464}"/>
                      </a:ext>
                    </a:extLst>
                  </p:cNvPr>
                  <p:cNvSpPr/>
                  <p:nvPr/>
                </p:nvSpPr>
                <p:spPr>
                  <a:xfrm>
                    <a:off x="3088058" y="1920454"/>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08" name="Straight Connector 507">
                    <a:extLst>
                      <a:ext uri="{FF2B5EF4-FFF2-40B4-BE49-F238E27FC236}">
                        <a16:creationId xmlns:a16="http://schemas.microsoft.com/office/drawing/2014/main" id="{9108AB3F-3586-416D-A9DB-089F268741E6}"/>
                      </a:ext>
                    </a:extLst>
                  </p:cNvPr>
                  <p:cNvCxnSpPr>
                    <a:stCxn id="507" idx="4"/>
                  </p:cNvCxnSpPr>
                  <p:nvPr/>
                </p:nvCxnSpPr>
                <p:spPr>
                  <a:xfrm>
                    <a:off x="3109198" y="1964217"/>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90" name="Group 961">
                <a:extLst>
                  <a:ext uri="{FF2B5EF4-FFF2-40B4-BE49-F238E27FC236}">
                    <a16:creationId xmlns:a16="http://schemas.microsoft.com/office/drawing/2014/main" id="{2DE8B1F7-5821-4540-954E-6D13A1FB68D1}"/>
                  </a:ext>
                </a:extLst>
              </p:cNvPr>
              <p:cNvGrpSpPr>
                <a:grpSpLocks/>
              </p:cNvGrpSpPr>
              <p:nvPr/>
            </p:nvGrpSpPr>
            <p:grpSpPr bwMode="auto">
              <a:xfrm>
                <a:off x="3276600" y="1905000"/>
                <a:ext cx="160019" cy="128396"/>
                <a:chOff x="3124200" y="1895475"/>
                <a:chExt cx="160019" cy="128396"/>
              </a:xfrm>
              <a:grpFill/>
            </p:grpSpPr>
            <p:grpSp>
              <p:nvGrpSpPr>
                <p:cNvPr id="491" name="Group 962">
                  <a:extLst>
                    <a:ext uri="{FF2B5EF4-FFF2-40B4-BE49-F238E27FC236}">
                      <a16:creationId xmlns:a16="http://schemas.microsoft.com/office/drawing/2014/main" id="{6516F43B-6EFD-4A81-BE03-E32C582F1E8A}"/>
                    </a:ext>
                  </a:extLst>
                </p:cNvPr>
                <p:cNvGrpSpPr>
                  <a:grpSpLocks/>
                </p:cNvGrpSpPr>
                <p:nvPr/>
              </p:nvGrpSpPr>
              <p:grpSpPr bwMode="auto">
                <a:xfrm>
                  <a:off x="3124200" y="1905000"/>
                  <a:ext cx="45719" cy="118871"/>
                  <a:chOff x="3098006" y="1902619"/>
                  <a:chExt cx="45719" cy="118871"/>
                </a:xfrm>
                <a:grpFill/>
              </p:grpSpPr>
              <p:sp>
                <p:nvSpPr>
                  <p:cNvPr id="501" name="Oval 500">
                    <a:extLst>
                      <a:ext uri="{FF2B5EF4-FFF2-40B4-BE49-F238E27FC236}">
                        <a16:creationId xmlns:a16="http://schemas.microsoft.com/office/drawing/2014/main" id="{98E092D1-4423-448E-AB63-1D102DE21B8A}"/>
                      </a:ext>
                    </a:extLst>
                  </p:cNvPr>
                  <p:cNvSpPr/>
                  <p:nvPr/>
                </p:nvSpPr>
                <p:spPr>
                  <a:xfrm>
                    <a:off x="3073866" y="1924601"/>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02" name="Straight Connector 501">
                    <a:extLst>
                      <a:ext uri="{FF2B5EF4-FFF2-40B4-BE49-F238E27FC236}">
                        <a16:creationId xmlns:a16="http://schemas.microsoft.com/office/drawing/2014/main" id="{A7883305-8578-42E5-AE21-0ACBF7D65F57}"/>
                      </a:ext>
                    </a:extLst>
                  </p:cNvPr>
                  <p:cNvCxnSpPr>
                    <a:stCxn id="501" idx="4"/>
                  </p:cNvCxnSpPr>
                  <p:nvPr/>
                </p:nvCxnSpPr>
                <p:spPr>
                  <a:xfrm>
                    <a:off x="3088234" y="196840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2" name="Group 963">
                  <a:extLst>
                    <a:ext uri="{FF2B5EF4-FFF2-40B4-BE49-F238E27FC236}">
                      <a16:creationId xmlns:a16="http://schemas.microsoft.com/office/drawing/2014/main" id="{B67CCBD7-AB26-4CAC-B014-72C7A4E30BE4}"/>
                    </a:ext>
                  </a:extLst>
                </p:cNvPr>
                <p:cNvGrpSpPr>
                  <a:grpSpLocks/>
                </p:cNvGrpSpPr>
                <p:nvPr/>
              </p:nvGrpSpPr>
              <p:grpSpPr bwMode="auto">
                <a:xfrm>
                  <a:off x="3200400" y="1905000"/>
                  <a:ext cx="45719" cy="118871"/>
                  <a:chOff x="3098006" y="1902619"/>
                  <a:chExt cx="45719" cy="118871"/>
                </a:xfrm>
                <a:grpFill/>
              </p:grpSpPr>
              <p:sp>
                <p:nvSpPr>
                  <p:cNvPr id="499" name="Oval 498">
                    <a:extLst>
                      <a:ext uri="{FF2B5EF4-FFF2-40B4-BE49-F238E27FC236}">
                        <a16:creationId xmlns:a16="http://schemas.microsoft.com/office/drawing/2014/main" id="{A2A45DE6-3418-4B53-A0EA-1F02C8F60CA6}"/>
                      </a:ext>
                    </a:extLst>
                  </p:cNvPr>
                  <p:cNvSpPr/>
                  <p:nvPr/>
                </p:nvSpPr>
                <p:spPr>
                  <a:xfrm>
                    <a:off x="3066524" y="1925019"/>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00" name="Straight Connector 499">
                    <a:extLst>
                      <a:ext uri="{FF2B5EF4-FFF2-40B4-BE49-F238E27FC236}">
                        <a16:creationId xmlns:a16="http://schemas.microsoft.com/office/drawing/2014/main" id="{F796207C-96E0-4B1D-88C2-2B52F446D030}"/>
                      </a:ext>
                    </a:extLst>
                  </p:cNvPr>
                  <p:cNvCxnSpPr>
                    <a:stCxn id="499" idx="4"/>
                  </p:cNvCxnSpPr>
                  <p:nvPr/>
                </p:nvCxnSpPr>
                <p:spPr>
                  <a:xfrm>
                    <a:off x="3087635" y="1970449"/>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3" name="Group 964">
                  <a:extLst>
                    <a:ext uri="{FF2B5EF4-FFF2-40B4-BE49-F238E27FC236}">
                      <a16:creationId xmlns:a16="http://schemas.microsoft.com/office/drawing/2014/main" id="{E460B47E-2386-40A7-B187-285FCB144CD4}"/>
                    </a:ext>
                  </a:extLst>
                </p:cNvPr>
                <p:cNvGrpSpPr>
                  <a:grpSpLocks/>
                </p:cNvGrpSpPr>
                <p:nvPr/>
              </p:nvGrpSpPr>
              <p:grpSpPr bwMode="auto">
                <a:xfrm>
                  <a:off x="3162300" y="1895475"/>
                  <a:ext cx="45719" cy="118871"/>
                  <a:chOff x="3098006" y="1902619"/>
                  <a:chExt cx="45719" cy="118871"/>
                </a:xfrm>
                <a:grpFill/>
              </p:grpSpPr>
              <p:sp>
                <p:nvSpPr>
                  <p:cNvPr id="497" name="Oval 496">
                    <a:extLst>
                      <a:ext uri="{FF2B5EF4-FFF2-40B4-BE49-F238E27FC236}">
                        <a16:creationId xmlns:a16="http://schemas.microsoft.com/office/drawing/2014/main" id="{E7A033CB-BAF8-46F9-B779-546E5E676A4F}"/>
                      </a:ext>
                    </a:extLst>
                  </p:cNvPr>
                  <p:cNvSpPr/>
                  <p:nvPr/>
                </p:nvSpPr>
                <p:spPr>
                  <a:xfrm>
                    <a:off x="3085825" y="1916392"/>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98" name="Straight Connector 497">
                    <a:extLst>
                      <a:ext uri="{FF2B5EF4-FFF2-40B4-BE49-F238E27FC236}">
                        <a16:creationId xmlns:a16="http://schemas.microsoft.com/office/drawing/2014/main" id="{3D467011-F6AE-4187-889B-F1CBE16F45B7}"/>
                      </a:ext>
                    </a:extLst>
                  </p:cNvPr>
                  <p:cNvCxnSpPr>
                    <a:stCxn id="497" idx="4"/>
                  </p:cNvCxnSpPr>
                  <p:nvPr/>
                </p:nvCxnSpPr>
                <p:spPr>
                  <a:xfrm>
                    <a:off x="3098529" y="196027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4" name="Group 965">
                  <a:extLst>
                    <a:ext uri="{FF2B5EF4-FFF2-40B4-BE49-F238E27FC236}">
                      <a16:creationId xmlns:a16="http://schemas.microsoft.com/office/drawing/2014/main" id="{BD020698-49C1-4187-959B-ADAA49B60F1E}"/>
                    </a:ext>
                  </a:extLst>
                </p:cNvPr>
                <p:cNvGrpSpPr>
                  <a:grpSpLocks/>
                </p:cNvGrpSpPr>
                <p:nvPr/>
              </p:nvGrpSpPr>
              <p:grpSpPr bwMode="auto">
                <a:xfrm>
                  <a:off x="3238500" y="1895475"/>
                  <a:ext cx="45719" cy="118871"/>
                  <a:chOff x="3098006" y="1902619"/>
                  <a:chExt cx="45719" cy="118871"/>
                </a:xfrm>
                <a:grpFill/>
              </p:grpSpPr>
              <p:sp>
                <p:nvSpPr>
                  <p:cNvPr id="495" name="Oval 494">
                    <a:extLst>
                      <a:ext uri="{FF2B5EF4-FFF2-40B4-BE49-F238E27FC236}">
                        <a16:creationId xmlns:a16="http://schemas.microsoft.com/office/drawing/2014/main" id="{D22698C8-98E8-46EB-A9BA-7D1E9B43A661}"/>
                      </a:ext>
                    </a:extLst>
                  </p:cNvPr>
                  <p:cNvSpPr/>
                  <p:nvPr/>
                </p:nvSpPr>
                <p:spPr>
                  <a:xfrm>
                    <a:off x="3078469" y="191685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96" name="Straight Connector 495">
                    <a:extLst>
                      <a:ext uri="{FF2B5EF4-FFF2-40B4-BE49-F238E27FC236}">
                        <a16:creationId xmlns:a16="http://schemas.microsoft.com/office/drawing/2014/main" id="{EDBA0F2B-1830-4311-9F85-03CE3317E3A0}"/>
                      </a:ext>
                    </a:extLst>
                  </p:cNvPr>
                  <p:cNvCxnSpPr>
                    <a:stCxn id="495" idx="4"/>
                  </p:cNvCxnSpPr>
                  <p:nvPr/>
                </p:nvCxnSpPr>
                <p:spPr>
                  <a:xfrm>
                    <a:off x="3099610" y="19606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8" name="Group 879">
              <a:extLst>
                <a:ext uri="{FF2B5EF4-FFF2-40B4-BE49-F238E27FC236}">
                  <a16:creationId xmlns:a16="http://schemas.microsoft.com/office/drawing/2014/main" id="{D31F0076-DD39-417B-8D38-4208FB74361A}"/>
                </a:ext>
              </a:extLst>
            </p:cNvPr>
            <p:cNvGrpSpPr>
              <a:grpSpLocks/>
            </p:cNvGrpSpPr>
            <p:nvPr/>
          </p:nvGrpSpPr>
          <p:grpSpPr bwMode="auto">
            <a:xfrm rot="21540000" flipV="1">
              <a:off x="8905682" y="4003846"/>
              <a:ext cx="700850" cy="307707"/>
              <a:chOff x="3124200" y="1895475"/>
              <a:chExt cx="312419" cy="137921"/>
            </a:xfrm>
            <a:solidFill>
              <a:schemeClr val="accent3"/>
            </a:solidFill>
          </p:grpSpPr>
          <p:grpSp>
            <p:nvGrpSpPr>
              <p:cNvPr id="463" name="Group 934">
                <a:extLst>
                  <a:ext uri="{FF2B5EF4-FFF2-40B4-BE49-F238E27FC236}">
                    <a16:creationId xmlns:a16="http://schemas.microsoft.com/office/drawing/2014/main" id="{A722B8FF-B9EB-47E7-AE93-6CBC25CB29B8}"/>
                  </a:ext>
                </a:extLst>
              </p:cNvPr>
              <p:cNvGrpSpPr>
                <a:grpSpLocks/>
              </p:cNvGrpSpPr>
              <p:nvPr/>
            </p:nvGrpSpPr>
            <p:grpSpPr bwMode="auto">
              <a:xfrm>
                <a:off x="3124200" y="1895475"/>
                <a:ext cx="160019" cy="128396"/>
                <a:chOff x="3124200" y="1895475"/>
                <a:chExt cx="160019" cy="128396"/>
              </a:xfrm>
              <a:grpFill/>
            </p:grpSpPr>
            <p:grpSp>
              <p:nvGrpSpPr>
                <p:cNvPr id="477" name="Group 948">
                  <a:extLst>
                    <a:ext uri="{FF2B5EF4-FFF2-40B4-BE49-F238E27FC236}">
                      <a16:creationId xmlns:a16="http://schemas.microsoft.com/office/drawing/2014/main" id="{8E834FB7-E664-4876-AF2D-A49585907EEC}"/>
                    </a:ext>
                  </a:extLst>
                </p:cNvPr>
                <p:cNvGrpSpPr>
                  <a:grpSpLocks/>
                </p:cNvGrpSpPr>
                <p:nvPr/>
              </p:nvGrpSpPr>
              <p:grpSpPr bwMode="auto">
                <a:xfrm>
                  <a:off x="3124200" y="1905000"/>
                  <a:ext cx="45719" cy="118871"/>
                  <a:chOff x="3098006" y="1902619"/>
                  <a:chExt cx="45719" cy="118871"/>
                </a:xfrm>
                <a:grpFill/>
              </p:grpSpPr>
              <p:sp>
                <p:nvSpPr>
                  <p:cNvPr id="487" name="Oval 486">
                    <a:extLst>
                      <a:ext uri="{FF2B5EF4-FFF2-40B4-BE49-F238E27FC236}">
                        <a16:creationId xmlns:a16="http://schemas.microsoft.com/office/drawing/2014/main" id="{14FB2233-EE7E-4CB2-BFB9-4709BA49E702}"/>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88" name="Straight Connector 487">
                    <a:extLst>
                      <a:ext uri="{FF2B5EF4-FFF2-40B4-BE49-F238E27FC236}">
                        <a16:creationId xmlns:a16="http://schemas.microsoft.com/office/drawing/2014/main" id="{0EAFB5F8-DBE7-4791-915A-5A0BD5C8E698}"/>
                      </a:ext>
                    </a:extLst>
                  </p:cNvPr>
                  <p:cNvCxnSpPr>
                    <a:stCxn id="487"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8" name="Group 949">
                  <a:extLst>
                    <a:ext uri="{FF2B5EF4-FFF2-40B4-BE49-F238E27FC236}">
                      <a16:creationId xmlns:a16="http://schemas.microsoft.com/office/drawing/2014/main" id="{70D9A5F4-AB07-42D6-A0AD-8A925F711A9D}"/>
                    </a:ext>
                  </a:extLst>
                </p:cNvPr>
                <p:cNvGrpSpPr>
                  <a:grpSpLocks/>
                </p:cNvGrpSpPr>
                <p:nvPr/>
              </p:nvGrpSpPr>
              <p:grpSpPr bwMode="auto">
                <a:xfrm>
                  <a:off x="3200400" y="1905000"/>
                  <a:ext cx="45719" cy="118871"/>
                  <a:chOff x="3098006" y="1902619"/>
                  <a:chExt cx="45719" cy="118871"/>
                </a:xfrm>
                <a:grpFill/>
              </p:grpSpPr>
              <p:sp>
                <p:nvSpPr>
                  <p:cNvPr id="485" name="Oval 484">
                    <a:extLst>
                      <a:ext uri="{FF2B5EF4-FFF2-40B4-BE49-F238E27FC236}">
                        <a16:creationId xmlns:a16="http://schemas.microsoft.com/office/drawing/2014/main" id="{04BA25CA-1F8C-45BC-A7F1-179BF80833A1}"/>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86" name="Straight Connector 485">
                    <a:extLst>
                      <a:ext uri="{FF2B5EF4-FFF2-40B4-BE49-F238E27FC236}">
                        <a16:creationId xmlns:a16="http://schemas.microsoft.com/office/drawing/2014/main" id="{96E2DFA8-12F5-48AC-88D3-29C9798E1FDB}"/>
                      </a:ext>
                    </a:extLst>
                  </p:cNvPr>
                  <p:cNvCxnSpPr>
                    <a:stCxn id="485"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79" name="Group 950">
                  <a:extLst>
                    <a:ext uri="{FF2B5EF4-FFF2-40B4-BE49-F238E27FC236}">
                      <a16:creationId xmlns:a16="http://schemas.microsoft.com/office/drawing/2014/main" id="{13DAAC13-8478-4A2E-A97A-BFDA59402DB0}"/>
                    </a:ext>
                  </a:extLst>
                </p:cNvPr>
                <p:cNvGrpSpPr>
                  <a:grpSpLocks/>
                </p:cNvGrpSpPr>
                <p:nvPr/>
              </p:nvGrpSpPr>
              <p:grpSpPr bwMode="auto">
                <a:xfrm>
                  <a:off x="3162300" y="1895475"/>
                  <a:ext cx="45719" cy="118871"/>
                  <a:chOff x="3098006" y="1902619"/>
                  <a:chExt cx="45719" cy="118871"/>
                </a:xfrm>
                <a:grpFill/>
              </p:grpSpPr>
              <p:sp>
                <p:nvSpPr>
                  <p:cNvPr id="483" name="Oval 482">
                    <a:extLst>
                      <a:ext uri="{FF2B5EF4-FFF2-40B4-BE49-F238E27FC236}">
                        <a16:creationId xmlns:a16="http://schemas.microsoft.com/office/drawing/2014/main" id="{E3ACA067-EEC5-4BFA-AAA3-74BABF983EDC}"/>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84" name="Straight Connector 483">
                    <a:extLst>
                      <a:ext uri="{FF2B5EF4-FFF2-40B4-BE49-F238E27FC236}">
                        <a16:creationId xmlns:a16="http://schemas.microsoft.com/office/drawing/2014/main" id="{7A33A23B-7CB0-451C-A038-96EF48570F47}"/>
                      </a:ext>
                    </a:extLst>
                  </p:cNvPr>
                  <p:cNvCxnSpPr>
                    <a:stCxn id="483"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80" name="Group 951">
                  <a:extLst>
                    <a:ext uri="{FF2B5EF4-FFF2-40B4-BE49-F238E27FC236}">
                      <a16:creationId xmlns:a16="http://schemas.microsoft.com/office/drawing/2014/main" id="{654A61DD-9B3E-4975-90E7-D99F66D1E071}"/>
                    </a:ext>
                  </a:extLst>
                </p:cNvPr>
                <p:cNvGrpSpPr>
                  <a:grpSpLocks/>
                </p:cNvGrpSpPr>
                <p:nvPr/>
              </p:nvGrpSpPr>
              <p:grpSpPr bwMode="auto">
                <a:xfrm>
                  <a:off x="3238500" y="1895475"/>
                  <a:ext cx="45719" cy="118871"/>
                  <a:chOff x="3098006" y="1902619"/>
                  <a:chExt cx="45719" cy="118871"/>
                </a:xfrm>
                <a:grpFill/>
              </p:grpSpPr>
              <p:sp>
                <p:nvSpPr>
                  <p:cNvPr id="481" name="Oval 480">
                    <a:extLst>
                      <a:ext uri="{FF2B5EF4-FFF2-40B4-BE49-F238E27FC236}">
                        <a16:creationId xmlns:a16="http://schemas.microsoft.com/office/drawing/2014/main" id="{C7A1E0AA-F2D4-4C31-B568-90FE4F8CE77D}"/>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82" name="Straight Connector 481">
                    <a:extLst>
                      <a:ext uri="{FF2B5EF4-FFF2-40B4-BE49-F238E27FC236}">
                        <a16:creationId xmlns:a16="http://schemas.microsoft.com/office/drawing/2014/main" id="{3248BFD2-2AB1-4D7F-A3E3-7CB8BFB8A932}"/>
                      </a:ext>
                    </a:extLst>
                  </p:cNvPr>
                  <p:cNvCxnSpPr>
                    <a:stCxn id="481"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64" name="Group 935">
                <a:extLst>
                  <a:ext uri="{FF2B5EF4-FFF2-40B4-BE49-F238E27FC236}">
                    <a16:creationId xmlns:a16="http://schemas.microsoft.com/office/drawing/2014/main" id="{E46FBBC9-B603-4D5F-B65A-C9D5EE6A884D}"/>
                  </a:ext>
                </a:extLst>
              </p:cNvPr>
              <p:cNvGrpSpPr>
                <a:grpSpLocks/>
              </p:cNvGrpSpPr>
              <p:nvPr/>
            </p:nvGrpSpPr>
            <p:grpSpPr bwMode="auto">
              <a:xfrm>
                <a:off x="3276600" y="1905000"/>
                <a:ext cx="160019" cy="128396"/>
                <a:chOff x="3124200" y="1895475"/>
                <a:chExt cx="160019" cy="128396"/>
              </a:xfrm>
              <a:grpFill/>
            </p:grpSpPr>
            <p:grpSp>
              <p:nvGrpSpPr>
                <p:cNvPr id="465" name="Group 936">
                  <a:extLst>
                    <a:ext uri="{FF2B5EF4-FFF2-40B4-BE49-F238E27FC236}">
                      <a16:creationId xmlns:a16="http://schemas.microsoft.com/office/drawing/2014/main" id="{035240D2-C23D-4E06-8D5A-B1993FB94AE3}"/>
                    </a:ext>
                  </a:extLst>
                </p:cNvPr>
                <p:cNvGrpSpPr>
                  <a:grpSpLocks/>
                </p:cNvGrpSpPr>
                <p:nvPr/>
              </p:nvGrpSpPr>
              <p:grpSpPr bwMode="auto">
                <a:xfrm>
                  <a:off x="3124200" y="1905000"/>
                  <a:ext cx="45719" cy="118871"/>
                  <a:chOff x="3098006" y="1902619"/>
                  <a:chExt cx="45719" cy="118871"/>
                </a:xfrm>
                <a:grpFill/>
              </p:grpSpPr>
              <p:sp>
                <p:nvSpPr>
                  <p:cNvPr id="475" name="Oval 474">
                    <a:extLst>
                      <a:ext uri="{FF2B5EF4-FFF2-40B4-BE49-F238E27FC236}">
                        <a16:creationId xmlns:a16="http://schemas.microsoft.com/office/drawing/2014/main" id="{969CF0F1-766F-4054-A0B5-492B17F21F19}"/>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76" name="Straight Connector 475">
                    <a:extLst>
                      <a:ext uri="{FF2B5EF4-FFF2-40B4-BE49-F238E27FC236}">
                        <a16:creationId xmlns:a16="http://schemas.microsoft.com/office/drawing/2014/main" id="{56FFEB35-6DEA-4E99-BAED-00B51E28A536}"/>
                      </a:ext>
                    </a:extLst>
                  </p:cNvPr>
                  <p:cNvCxnSpPr>
                    <a:stCxn id="475"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6" name="Group 937">
                  <a:extLst>
                    <a:ext uri="{FF2B5EF4-FFF2-40B4-BE49-F238E27FC236}">
                      <a16:creationId xmlns:a16="http://schemas.microsoft.com/office/drawing/2014/main" id="{341E33D5-0EC5-42CA-9C8E-4789609D145F}"/>
                    </a:ext>
                  </a:extLst>
                </p:cNvPr>
                <p:cNvGrpSpPr>
                  <a:grpSpLocks/>
                </p:cNvGrpSpPr>
                <p:nvPr/>
              </p:nvGrpSpPr>
              <p:grpSpPr bwMode="auto">
                <a:xfrm>
                  <a:off x="3200400" y="1905000"/>
                  <a:ext cx="45719" cy="118871"/>
                  <a:chOff x="3098006" y="1902619"/>
                  <a:chExt cx="45719" cy="118871"/>
                </a:xfrm>
                <a:grpFill/>
              </p:grpSpPr>
              <p:sp>
                <p:nvSpPr>
                  <p:cNvPr id="473" name="Oval 472">
                    <a:extLst>
                      <a:ext uri="{FF2B5EF4-FFF2-40B4-BE49-F238E27FC236}">
                        <a16:creationId xmlns:a16="http://schemas.microsoft.com/office/drawing/2014/main" id="{10F3EC99-8389-4F2B-BECD-CDBF2248677D}"/>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74" name="Straight Connector 473">
                    <a:extLst>
                      <a:ext uri="{FF2B5EF4-FFF2-40B4-BE49-F238E27FC236}">
                        <a16:creationId xmlns:a16="http://schemas.microsoft.com/office/drawing/2014/main" id="{2726C734-E6E3-4913-A4E4-A2D6054F8EB0}"/>
                      </a:ext>
                    </a:extLst>
                  </p:cNvPr>
                  <p:cNvCxnSpPr>
                    <a:stCxn id="473"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7" name="Group 938">
                  <a:extLst>
                    <a:ext uri="{FF2B5EF4-FFF2-40B4-BE49-F238E27FC236}">
                      <a16:creationId xmlns:a16="http://schemas.microsoft.com/office/drawing/2014/main" id="{7BFAA01C-F311-4852-8601-F1970EC3E014}"/>
                    </a:ext>
                  </a:extLst>
                </p:cNvPr>
                <p:cNvGrpSpPr>
                  <a:grpSpLocks/>
                </p:cNvGrpSpPr>
                <p:nvPr/>
              </p:nvGrpSpPr>
              <p:grpSpPr bwMode="auto">
                <a:xfrm>
                  <a:off x="3162300" y="1895475"/>
                  <a:ext cx="45719" cy="118871"/>
                  <a:chOff x="3098006" y="1902619"/>
                  <a:chExt cx="45719" cy="118871"/>
                </a:xfrm>
                <a:grpFill/>
              </p:grpSpPr>
              <p:sp>
                <p:nvSpPr>
                  <p:cNvPr id="471" name="Oval 470">
                    <a:extLst>
                      <a:ext uri="{FF2B5EF4-FFF2-40B4-BE49-F238E27FC236}">
                        <a16:creationId xmlns:a16="http://schemas.microsoft.com/office/drawing/2014/main" id="{5A5769CB-CE2C-471D-B11F-6D26D4AE10D0}"/>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72" name="Straight Connector 471">
                    <a:extLst>
                      <a:ext uri="{FF2B5EF4-FFF2-40B4-BE49-F238E27FC236}">
                        <a16:creationId xmlns:a16="http://schemas.microsoft.com/office/drawing/2014/main" id="{2020B0E6-14F7-4CD2-961D-460879B7CBD1}"/>
                      </a:ext>
                    </a:extLst>
                  </p:cNvPr>
                  <p:cNvCxnSpPr>
                    <a:stCxn id="471"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68" name="Group 939">
                  <a:extLst>
                    <a:ext uri="{FF2B5EF4-FFF2-40B4-BE49-F238E27FC236}">
                      <a16:creationId xmlns:a16="http://schemas.microsoft.com/office/drawing/2014/main" id="{8DABC90E-3947-4470-80F2-7ADAEE91EE1C}"/>
                    </a:ext>
                  </a:extLst>
                </p:cNvPr>
                <p:cNvGrpSpPr>
                  <a:grpSpLocks/>
                </p:cNvGrpSpPr>
                <p:nvPr/>
              </p:nvGrpSpPr>
              <p:grpSpPr bwMode="auto">
                <a:xfrm>
                  <a:off x="3238500" y="1895475"/>
                  <a:ext cx="45719" cy="118871"/>
                  <a:chOff x="3098006" y="1902619"/>
                  <a:chExt cx="45719" cy="118871"/>
                </a:xfrm>
                <a:grpFill/>
              </p:grpSpPr>
              <p:sp>
                <p:nvSpPr>
                  <p:cNvPr id="469" name="Oval 468">
                    <a:extLst>
                      <a:ext uri="{FF2B5EF4-FFF2-40B4-BE49-F238E27FC236}">
                        <a16:creationId xmlns:a16="http://schemas.microsoft.com/office/drawing/2014/main" id="{EA4B7298-39DD-46CF-B850-0DAE84351F24}"/>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70" name="Straight Connector 469">
                    <a:extLst>
                      <a:ext uri="{FF2B5EF4-FFF2-40B4-BE49-F238E27FC236}">
                        <a16:creationId xmlns:a16="http://schemas.microsoft.com/office/drawing/2014/main" id="{E21642FC-9DFE-42CE-94F3-D408FD51C7FE}"/>
                      </a:ext>
                    </a:extLst>
                  </p:cNvPr>
                  <p:cNvCxnSpPr>
                    <a:stCxn id="469"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09" name="Group 880">
              <a:extLst>
                <a:ext uri="{FF2B5EF4-FFF2-40B4-BE49-F238E27FC236}">
                  <a16:creationId xmlns:a16="http://schemas.microsoft.com/office/drawing/2014/main" id="{9574904A-4AA4-4294-876C-2BB121CBD985}"/>
                </a:ext>
              </a:extLst>
            </p:cNvPr>
            <p:cNvGrpSpPr>
              <a:grpSpLocks/>
            </p:cNvGrpSpPr>
            <p:nvPr/>
          </p:nvGrpSpPr>
          <p:grpSpPr bwMode="auto">
            <a:xfrm rot="21540000" flipV="1">
              <a:off x="9600129" y="3999234"/>
              <a:ext cx="700850" cy="307707"/>
              <a:chOff x="3124200" y="1895475"/>
              <a:chExt cx="312419" cy="137921"/>
            </a:xfrm>
            <a:solidFill>
              <a:schemeClr val="accent3"/>
            </a:solidFill>
          </p:grpSpPr>
          <p:grpSp>
            <p:nvGrpSpPr>
              <p:cNvPr id="437" name="Group 908">
                <a:extLst>
                  <a:ext uri="{FF2B5EF4-FFF2-40B4-BE49-F238E27FC236}">
                    <a16:creationId xmlns:a16="http://schemas.microsoft.com/office/drawing/2014/main" id="{EFC979CF-B302-4AE0-9DEC-F8F8C9C25FC7}"/>
                  </a:ext>
                </a:extLst>
              </p:cNvPr>
              <p:cNvGrpSpPr>
                <a:grpSpLocks/>
              </p:cNvGrpSpPr>
              <p:nvPr/>
            </p:nvGrpSpPr>
            <p:grpSpPr bwMode="auto">
              <a:xfrm>
                <a:off x="3124200" y="1895475"/>
                <a:ext cx="160019" cy="128396"/>
                <a:chOff x="3124200" y="1895475"/>
                <a:chExt cx="160019" cy="128396"/>
              </a:xfrm>
              <a:grpFill/>
            </p:grpSpPr>
            <p:grpSp>
              <p:nvGrpSpPr>
                <p:cNvPr id="451" name="Group 922">
                  <a:extLst>
                    <a:ext uri="{FF2B5EF4-FFF2-40B4-BE49-F238E27FC236}">
                      <a16:creationId xmlns:a16="http://schemas.microsoft.com/office/drawing/2014/main" id="{24FEE960-673A-44A4-99CB-B735672C19AF}"/>
                    </a:ext>
                  </a:extLst>
                </p:cNvPr>
                <p:cNvGrpSpPr>
                  <a:grpSpLocks/>
                </p:cNvGrpSpPr>
                <p:nvPr/>
              </p:nvGrpSpPr>
              <p:grpSpPr bwMode="auto">
                <a:xfrm>
                  <a:off x="3124200" y="1905000"/>
                  <a:ext cx="45719" cy="118871"/>
                  <a:chOff x="3098006" y="1902619"/>
                  <a:chExt cx="45719" cy="118871"/>
                </a:xfrm>
                <a:grpFill/>
              </p:grpSpPr>
              <p:sp>
                <p:nvSpPr>
                  <p:cNvPr id="461" name="Oval 460">
                    <a:extLst>
                      <a:ext uri="{FF2B5EF4-FFF2-40B4-BE49-F238E27FC236}">
                        <a16:creationId xmlns:a16="http://schemas.microsoft.com/office/drawing/2014/main" id="{C362EC42-BD68-4AA5-9BF3-F7EE807B9DF1}"/>
                      </a:ext>
                    </a:extLst>
                  </p:cNvPr>
                  <p:cNvSpPr/>
                  <p:nvPr/>
                </p:nvSpPr>
                <p:spPr>
                  <a:xfrm>
                    <a:off x="3074312" y="1925658"/>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62" name="Straight Connector 461">
                    <a:extLst>
                      <a:ext uri="{FF2B5EF4-FFF2-40B4-BE49-F238E27FC236}">
                        <a16:creationId xmlns:a16="http://schemas.microsoft.com/office/drawing/2014/main" id="{8985276C-3591-4FD7-807C-EB6075D9572B}"/>
                      </a:ext>
                    </a:extLst>
                  </p:cNvPr>
                  <p:cNvCxnSpPr>
                    <a:stCxn id="461" idx="4"/>
                  </p:cNvCxnSpPr>
                  <p:nvPr/>
                </p:nvCxnSpPr>
                <p:spPr>
                  <a:xfrm>
                    <a:off x="3090374" y="196445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2" name="Group 923">
                  <a:extLst>
                    <a:ext uri="{FF2B5EF4-FFF2-40B4-BE49-F238E27FC236}">
                      <a16:creationId xmlns:a16="http://schemas.microsoft.com/office/drawing/2014/main" id="{6799DC29-4698-470F-8268-9CF0C46B6E73}"/>
                    </a:ext>
                  </a:extLst>
                </p:cNvPr>
                <p:cNvGrpSpPr>
                  <a:grpSpLocks/>
                </p:cNvGrpSpPr>
                <p:nvPr/>
              </p:nvGrpSpPr>
              <p:grpSpPr bwMode="auto">
                <a:xfrm>
                  <a:off x="3200400" y="1905000"/>
                  <a:ext cx="45719" cy="118871"/>
                  <a:chOff x="3098006" y="1902619"/>
                  <a:chExt cx="45719" cy="118871"/>
                </a:xfrm>
                <a:grpFill/>
              </p:grpSpPr>
              <p:sp>
                <p:nvSpPr>
                  <p:cNvPr id="459" name="Oval 458">
                    <a:extLst>
                      <a:ext uri="{FF2B5EF4-FFF2-40B4-BE49-F238E27FC236}">
                        <a16:creationId xmlns:a16="http://schemas.microsoft.com/office/drawing/2014/main" id="{BA3E174B-61C3-4EF6-B980-407C7C2EBA30}"/>
                      </a:ext>
                    </a:extLst>
                  </p:cNvPr>
                  <p:cNvSpPr/>
                  <p:nvPr/>
                </p:nvSpPr>
                <p:spPr>
                  <a:xfrm>
                    <a:off x="3072037" y="1927787"/>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60" name="Straight Connector 459">
                    <a:extLst>
                      <a:ext uri="{FF2B5EF4-FFF2-40B4-BE49-F238E27FC236}">
                        <a16:creationId xmlns:a16="http://schemas.microsoft.com/office/drawing/2014/main" id="{2774A98B-DCDB-42F4-8ABB-8D74EC1BCE68}"/>
                      </a:ext>
                    </a:extLst>
                  </p:cNvPr>
                  <p:cNvCxnSpPr>
                    <a:stCxn id="459" idx="4"/>
                  </p:cNvCxnSpPr>
                  <p:nvPr/>
                </p:nvCxnSpPr>
                <p:spPr>
                  <a:xfrm>
                    <a:off x="3086463" y="1971579"/>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3" name="Group 924">
                  <a:extLst>
                    <a:ext uri="{FF2B5EF4-FFF2-40B4-BE49-F238E27FC236}">
                      <a16:creationId xmlns:a16="http://schemas.microsoft.com/office/drawing/2014/main" id="{15957580-22C0-4538-A3B5-EB76DB142D5E}"/>
                    </a:ext>
                  </a:extLst>
                </p:cNvPr>
                <p:cNvGrpSpPr>
                  <a:grpSpLocks/>
                </p:cNvGrpSpPr>
                <p:nvPr/>
              </p:nvGrpSpPr>
              <p:grpSpPr bwMode="auto">
                <a:xfrm>
                  <a:off x="3162300" y="1895475"/>
                  <a:ext cx="45719" cy="118871"/>
                  <a:chOff x="3098006" y="1902619"/>
                  <a:chExt cx="45719" cy="118871"/>
                </a:xfrm>
                <a:grpFill/>
              </p:grpSpPr>
              <p:sp>
                <p:nvSpPr>
                  <p:cNvPr id="457" name="Oval 456">
                    <a:extLst>
                      <a:ext uri="{FF2B5EF4-FFF2-40B4-BE49-F238E27FC236}">
                        <a16:creationId xmlns:a16="http://schemas.microsoft.com/office/drawing/2014/main" id="{8FF24F26-CCDA-4FCD-8C6D-C3CDCB5D2499}"/>
                      </a:ext>
                    </a:extLst>
                  </p:cNvPr>
                  <p:cNvSpPr/>
                  <p:nvPr/>
                </p:nvSpPr>
                <p:spPr>
                  <a:xfrm>
                    <a:off x="3086302" y="1917522"/>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58" name="Straight Connector 457">
                    <a:extLst>
                      <a:ext uri="{FF2B5EF4-FFF2-40B4-BE49-F238E27FC236}">
                        <a16:creationId xmlns:a16="http://schemas.microsoft.com/office/drawing/2014/main" id="{853563B5-21ED-44DD-8109-AD7F455FEA90}"/>
                      </a:ext>
                    </a:extLst>
                  </p:cNvPr>
                  <p:cNvCxnSpPr>
                    <a:stCxn id="457" idx="4"/>
                  </p:cNvCxnSpPr>
                  <p:nvPr/>
                </p:nvCxnSpPr>
                <p:spPr>
                  <a:xfrm>
                    <a:off x="3105749" y="1961255"/>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4" name="Group 925">
                  <a:extLst>
                    <a:ext uri="{FF2B5EF4-FFF2-40B4-BE49-F238E27FC236}">
                      <a16:creationId xmlns:a16="http://schemas.microsoft.com/office/drawing/2014/main" id="{4D7188C5-50A8-4BFC-9218-E3F3B9168F57}"/>
                    </a:ext>
                  </a:extLst>
                </p:cNvPr>
                <p:cNvGrpSpPr>
                  <a:grpSpLocks/>
                </p:cNvGrpSpPr>
                <p:nvPr/>
              </p:nvGrpSpPr>
              <p:grpSpPr bwMode="auto">
                <a:xfrm>
                  <a:off x="3238500" y="1895475"/>
                  <a:ext cx="45719" cy="118871"/>
                  <a:chOff x="3098006" y="1902619"/>
                  <a:chExt cx="45719" cy="118871"/>
                </a:xfrm>
                <a:grpFill/>
              </p:grpSpPr>
              <p:sp>
                <p:nvSpPr>
                  <p:cNvPr id="455" name="Oval 454">
                    <a:extLst>
                      <a:ext uri="{FF2B5EF4-FFF2-40B4-BE49-F238E27FC236}">
                        <a16:creationId xmlns:a16="http://schemas.microsoft.com/office/drawing/2014/main" id="{9266139C-FC1F-49AE-A0B8-C894E84984F6}"/>
                      </a:ext>
                    </a:extLst>
                  </p:cNvPr>
                  <p:cNvSpPr/>
                  <p:nvPr/>
                </p:nvSpPr>
                <p:spPr>
                  <a:xfrm>
                    <a:off x="3082348" y="1919636"/>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56" name="Straight Connector 455">
                    <a:extLst>
                      <a:ext uri="{FF2B5EF4-FFF2-40B4-BE49-F238E27FC236}">
                        <a16:creationId xmlns:a16="http://schemas.microsoft.com/office/drawing/2014/main" id="{3DF24816-2B4C-4119-BB02-808F54E6BCD7}"/>
                      </a:ext>
                    </a:extLst>
                  </p:cNvPr>
                  <p:cNvCxnSpPr>
                    <a:stCxn id="455" idx="4"/>
                  </p:cNvCxnSpPr>
                  <p:nvPr/>
                </p:nvCxnSpPr>
                <p:spPr>
                  <a:xfrm>
                    <a:off x="3098394" y="19634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38" name="Group 909">
                <a:extLst>
                  <a:ext uri="{FF2B5EF4-FFF2-40B4-BE49-F238E27FC236}">
                    <a16:creationId xmlns:a16="http://schemas.microsoft.com/office/drawing/2014/main" id="{124BB4BD-4FCD-4937-A79C-EA74A13BDE3D}"/>
                  </a:ext>
                </a:extLst>
              </p:cNvPr>
              <p:cNvGrpSpPr>
                <a:grpSpLocks/>
              </p:cNvGrpSpPr>
              <p:nvPr/>
            </p:nvGrpSpPr>
            <p:grpSpPr bwMode="auto">
              <a:xfrm>
                <a:off x="3276600" y="1905000"/>
                <a:ext cx="160019" cy="128396"/>
                <a:chOff x="3124200" y="1895475"/>
                <a:chExt cx="160019" cy="128396"/>
              </a:xfrm>
              <a:grpFill/>
            </p:grpSpPr>
            <p:grpSp>
              <p:nvGrpSpPr>
                <p:cNvPr id="439" name="Group 910">
                  <a:extLst>
                    <a:ext uri="{FF2B5EF4-FFF2-40B4-BE49-F238E27FC236}">
                      <a16:creationId xmlns:a16="http://schemas.microsoft.com/office/drawing/2014/main" id="{14537F33-4A07-4E33-B1A7-6699FD64163B}"/>
                    </a:ext>
                  </a:extLst>
                </p:cNvPr>
                <p:cNvGrpSpPr>
                  <a:grpSpLocks/>
                </p:cNvGrpSpPr>
                <p:nvPr/>
              </p:nvGrpSpPr>
              <p:grpSpPr bwMode="auto">
                <a:xfrm>
                  <a:off x="3124200" y="1905000"/>
                  <a:ext cx="45719" cy="118871"/>
                  <a:chOff x="3098006" y="1902619"/>
                  <a:chExt cx="45719" cy="118871"/>
                </a:xfrm>
                <a:grpFill/>
              </p:grpSpPr>
              <p:sp>
                <p:nvSpPr>
                  <p:cNvPr id="449" name="Oval 448">
                    <a:extLst>
                      <a:ext uri="{FF2B5EF4-FFF2-40B4-BE49-F238E27FC236}">
                        <a16:creationId xmlns:a16="http://schemas.microsoft.com/office/drawing/2014/main" id="{E43E4FC9-4705-414E-96FB-BD5522F3B500}"/>
                      </a:ext>
                    </a:extLst>
                  </p:cNvPr>
                  <p:cNvSpPr/>
                  <p:nvPr/>
                </p:nvSpPr>
                <p:spPr>
                  <a:xfrm>
                    <a:off x="3064710" y="1918682"/>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50" name="Straight Connector 449">
                    <a:extLst>
                      <a:ext uri="{FF2B5EF4-FFF2-40B4-BE49-F238E27FC236}">
                        <a16:creationId xmlns:a16="http://schemas.microsoft.com/office/drawing/2014/main" id="{DCD17C7B-A4D0-48E5-869E-319DF7D552B8}"/>
                      </a:ext>
                    </a:extLst>
                  </p:cNvPr>
                  <p:cNvCxnSpPr>
                    <a:stCxn id="449" idx="4"/>
                  </p:cNvCxnSpPr>
                  <p:nvPr/>
                </p:nvCxnSpPr>
                <p:spPr>
                  <a:xfrm>
                    <a:off x="3085851" y="196243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0" name="Group 911">
                  <a:extLst>
                    <a:ext uri="{FF2B5EF4-FFF2-40B4-BE49-F238E27FC236}">
                      <a16:creationId xmlns:a16="http://schemas.microsoft.com/office/drawing/2014/main" id="{9978C260-2D5E-4BD1-8FDD-0E8FD8C62224}"/>
                    </a:ext>
                  </a:extLst>
                </p:cNvPr>
                <p:cNvGrpSpPr>
                  <a:grpSpLocks/>
                </p:cNvGrpSpPr>
                <p:nvPr/>
              </p:nvGrpSpPr>
              <p:grpSpPr bwMode="auto">
                <a:xfrm>
                  <a:off x="3200400" y="1905000"/>
                  <a:ext cx="45719" cy="118871"/>
                  <a:chOff x="3098006" y="1902619"/>
                  <a:chExt cx="45719" cy="118871"/>
                </a:xfrm>
                <a:grpFill/>
              </p:grpSpPr>
              <p:sp>
                <p:nvSpPr>
                  <p:cNvPr id="447" name="Oval 446">
                    <a:extLst>
                      <a:ext uri="{FF2B5EF4-FFF2-40B4-BE49-F238E27FC236}">
                        <a16:creationId xmlns:a16="http://schemas.microsoft.com/office/drawing/2014/main" id="{72C8A504-801E-4091-885C-B80708D0242A}"/>
                      </a:ext>
                    </a:extLst>
                  </p:cNvPr>
                  <p:cNvSpPr/>
                  <p:nvPr/>
                </p:nvSpPr>
                <p:spPr>
                  <a:xfrm>
                    <a:off x="3064142" y="1925795"/>
                    <a:ext cx="41967"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48" name="Straight Connector 447">
                    <a:extLst>
                      <a:ext uri="{FF2B5EF4-FFF2-40B4-BE49-F238E27FC236}">
                        <a16:creationId xmlns:a16="http://schemas.microsoft.com/office/drawing/2014/main" id="{1DB1375E-E711-4286-B57C-7658F199B7E9}"/>
                      </a:ext>
                    </a:extLst>
                  </p:cNvPr>
                  <p:cNvCxnSpPr>
                    <a:stCxn id="447" idx="4"/>
                  </p:cNvCxnSpPr>
                  <p:nvPr/>
                </p:nvCxnSpPr>
                <p:spPr>
                  <a:xfrm>
                    <a:off x="3075197" y="1966313"/>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1" name="Group 912">
                  <a:extLst>
                    <a:ext uri="{FF2B5EF4-FFF2-40B4-BE49-F238E27FC236}">
                      <a16:creationId xmlns:a16="http://schemas.microsoft.com/office/drawing/2014/main" id="{83B5DF77-3B2F-480B-9296-6FB6BB5C4630}"/>
                    </a:ext>
                  </a:extLst>
                </p:cNvPr>
                <p:cNvGrpSpPr>
                  <a:grpSpLocks/>
                </p:cNvGrpSpPr>
                <p:nvPr/>
              </p:nvGrpSpPr>
              <p:grpSpPr bwMode="auto">
                <a:xfrm>
                  <a:off x="3162300" y="1895475"/>
                  <a:ext cx="45719" cy="118871"/>
                  <a:chOff x="3098006" y="1902619"/>
                  <a:chExt cx="45719" cy="118871"/>
                </a:xfrm>
                <a:grpFill/>
              </p:grpSpPr>
              <p:sp>
                <p:nvSpPr>
                  <p:cNvPr id="445" name="Oval 444">
                    <a:extLst>
                      <a:ext uri="{FF2B5EF4-FFF2-40B4-BE49-F238E27FC236}">
                        <a16:creationId xmlns:a16="http://schemas.microsoft.com/office/drawing/2014/main" id="{EB9B00D6-1A55-4D67-930E-488AA176D3C1}"/>
                      </a:ext>
                    </a:extLst>
                  </p:cNvPr>
                  <p:cNvSpPr/>
                  <p:nvPr/>
                </p:nvSpPr>
                <p:spPr>
                  <a:xfrm>
                    <a:off x="3075020" y="1915604"/>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46" name="Straight Connector 445">
                    <a:extLst>
                      <a:ext uri="{FF2B5EF4-FFF2-40B4-BE49-F238E27FC236}">
                        <a16:creationId xmlns:a16="http://schemas.microsoft.com/office/drawing/2014/main" id="{09C8FC5F-34DB-4507-8EC8-E7EAAB19ABF4}"/>
                      </a:ext>
                    </a:extLst>
                  </p:cNvPr>
                  <p:cNvCxnSpPr>
                    <a:stCxn id="445" idx="4"/>
                  </p:cNvCxnSpPr>
                  <p:nvPr/>
                </p:nvCxnSpPr>
                <p:spPr>
                  <a:xfrm>
                    <a:off x="3094453" y="1954309"/>
                    <a:ext cx="1678"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2" name="Group 913">
                  <a:extLst>
                    <a:ext uri="{FF2B5EF4-FFF2-40B4-BE49-F238E27FC236}">
                      <a16:creationId xmlns:a16="http://schemas.microsoft.com/office/drawing/2014/main" id="{653725C0-CB5C-4D4A-A5DE-80D63A6E934F}"/>
                    </a:ext>
                  </a:extLst>
                </p:cNvPr>
                <p:cNvGrpSpPr>
                  <a:grpSpLocks/>
                </p:cNvGrpSpPr>
                <p:nvPr/>
              </p:nvGrpSpPr>
              <p:grpSpPr bwMode="auto">
                <a:xfrm>
                  <a:off x="3238500" y="1895475"/>
                  <a:ext cx="45719" cy="118871"/>
                  <a:chOff x="3098006" y="1902619"/>
                  <a:chExt cx="45719" cy="118871"/>
                </a:xfrm>
                <a:grpFill/>
              </p:grpSpPr>
              <p:sp>
                <p:nvSpPr>
                  <p:cNvPr id="443" name="Oval 442">
                    <a:extLst>
                      <a:ext uri="{FF2B5EF4-FFF2-40B4-BE49-F238E27FC236}">
                        <a16:creationId xmlns:a16="http://schemas.microsoft.com/office/drawing/2014/main" id="{DE830808-585C-4698-8411-FB12DCA0A6AB}"/>
                      </a:ext>
                    </a:extLst>
                  </p:cNvPr>
                  <p:cNvSpPr/>
                  <p:nvPr/>
                </p:nvSpPr>
                <p:spPr>
                  <a:xfrm>
                    <a:off x="3071081" y="191599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44" name="Straight Connector 443">
                    <a:extLst>
                      <a:ext uri="{FF2B5EF4-FFF2-40B4-BE49-F238E27FC236}">
                        <a16:creationId xmlns:a16="http://schemas.microsoft.com/office/drawing/2014/main" id="{6D11CE57-545E-443C-AEF0-BECC954DB2DD}"/>
                      </a:ext>
                    </a:extLst>
                  </p:cNvPr>
                  <p:cNvCxnSpPr>
                    <a:stCxn id="443" idx="4"/>
                  </p:cNvCxnSpPr>
                  <p:nvPr/>
                </p:nvCxnSpPr>
                <p:spPr>
                  <a:xfrm>
                    <a:off x="3090484" y="195978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410" name="Group 881">
              <a:extLst>
                <a:ext uri="{FF2B5EF4-FFF2-40B4-BE49-F238E27FC236}">
                  <a16:creationId xmlns:a16="http://schemas.microsoft.com/office/drawing/2014/main" id="{F43D18DA-9278-43C7-93D9-EE50F0D7257F}"/>
                </a:ext>
              </a:extLst>
            </p:cNvPr>
            <p:cNvGrpSpPr>
              <a:grpSpLocks/>
            </p:cNvGrpSpPr>
            <p:nvPr/>
          </p:nvGrpSpPr>
          <p:grpSpPr bwMode="auto">
            <a:xfrm rot="21540000" flipV="1">
              <a:off x="10289237" y="3994695"/>
              <a:ext cx="700850" cy="307707"/>
              <a:chOff x="3124200" y="1895475"/>
              <a:chExt cx="312419" cy="137921"/>
            </a:xfrm>
            <a:solidFill>
              <a:schemeClr val="accent3"/>
            </a:solidFill>
          </p:grpSpPr>
          <p:grpSp>
            <p:nvGrpSpPr>
              <p:cNvPr id="411" name="Group 882">
                <a:extLst>
                  <a:ext uri="{FF2B5EF4-FFF2-40B4-BE49-F238E27FC236}">
                    <a16:creationId xmlns:a16="http://schemas.microsoft.com/office/drawing/2014/main" id="{D1D66CF7-3064-4057-A0A8-8747E1AD9903}"/>
                  </a:ext>
                </a:extLst>
              </p:cNvPr>
              <p:cNvGrpSpPr>
                <a:grpSpLocks/>
              </p:cNvGrpSpPr>
              <p:nvPr/>
            </p:nvGrpSpPr>
            <p:grpSpPr bwMode="auto">
              <a:xfrm>
                <a:off x="3124200" y="1895475"/>
                <a:ext cx="160019" cy="128396"/>
                <a:chOff x="3124200" y="1895475"/>
                <a:chExt cx="160019" cy="128396"/>
              </a:xfrm>
              <a:grpFill/>
            </p:grpSpPr>
            <p:grpSp>
              <p:nvGrpSpPr>
                <p:cNvPr id="425" name="Group 896">
                  <a:extLst>
                    <a:ext uri="{FF2B5EF4-FFF2-40B4-BE49-F238E27FC236}">
                      <a16:creationId xmlns:a16="http://schemas.microsoft.com/office/drawing/2014/main" id="{DD09ADDF-5FAF-4F61-BB40-D6F9951B3141}"/>
                    </a:ext>
                  </a:extLst>
                </p:cNvPr>
                <p:cNvGrpSpPr>
                  <a:grpSpLocks/>
                </p:cNvGrpSpPr>
                <p:nvPr/>
              </p:nvGrpSpPr>
              <p:grpSpPr bwMode="auto">
                <a:xfrm>
                  <a:off x="3124200" y="1905000"/>
                  <a:ext cx="45719" cy="118871"/>
                  <a:chOff x="3098006" y="1902619"/>
                  <a:chExt cx="45719" cy="118871"/>
                </a:xfrm>
                <a:grpFill/>
              </p:grpSpPr>
              <p:sp>
                <p:nvSpPr>
                  <p:cNvPr id="435" name="Oval 434">
                    <a:extLst>
                      <a:ext uri="{FF2B5EF4-FFF2-40B4-BE49-F238E27FC236}">
                        <a16:creationId xmlns:a16="http://schemas.microsoft.com/office/drawing/2014/main" id="{DAEE6078-9044-41F7-BB45-322E9E4F3D92}"/>
                      </a:ext>
                    </a:extLst>
                  </p:cNvPr>
                  <p:cNvSpPr/>
                  <p:nvPr/>
                </p:nvSpPr>
                <p:spPr>
                  <a:xfrm>
                    <a:off x="3072823" y="1936132"/>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6" name="Straight Connector 435">
                    <a:extLst>
                      <a:ext uri="{FF2B5EF4-FFF2-40B4-BE49-F238E27FC236}">
                        <a16:creationId xmlns:a16="http://schemas.microsoft.com/office/drawing/2014/main" id="{C4627647-21C9-4BDB-BA0F-EB4858A542AF}"/>
                      </a:ext>
                    </a:extLst>
                  </p:cNvPr>
                  <p:cNvCxnSpPr>
                    <a:stCxn id="435" idx="4"/>
                  </p:cNvCxnSpPr>
                  <p:nvPr/>
                </p:nvCxnSpPr>
                <p:spPr>
                  <a:xfrm>
                    <a:off x="3090548" y="197659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6" name="Group 897">
                  <a:extLst>
                    <a:ext uri="{FF2B5EF4-FFF2-40B4-BE49-F238E27FC236}">
                      <a16:creationId xmlns:a16="http://schemas.microsoft.com/office/drawing/2014/main" id="{C00A81DA-D115-40BA-AF94-47CDE76F16DA}"/>
                    </a:ext>
                  </a:extLst>
                </p:cNvPr>
                <p:cNvGrpSpPr>
                  <a:grpSpLocks/>
                </p:cNvGrpSpPr>
                <p:nvPr/>
              </p:nvGrpSpPr>
              <p:grpSpPr bwMode="auto">
                <a:xfrm>
                  <a:off x="3200400" y="1905000"/>
                  <a:ext cx="45719" cy="118871"/>
                  <a:chOff x="3098006" y="1902619"/>
                  <a:chExt cx="45719" cy="118871"/>
                </a:xfrm>
                <a:grpFill/>
              </p:grpSpPr>
              <p:sp>
                <p:nvSpPr>
                  <p:cNvPr id="433" name="Oval 432">
                    <a:extLst>
                      <a:ext uri="{FF2B5EF4-FFF2-40B4-BE49-F238E27FC236}">
                        <a16:creationId xmlns:a16="http://schemas.microsoft.com/office/drawing/2014/main" id="{00C646FB-31AB-4B72-9AC0-29CA15EEC028}"/>
                      </a:ext>
                    </a:extLst>
                  </p:cNvPr>
                  <p:cNvSpPr/>
                  <p:nvPr/>
                </p:nvSpPr>
                <p:spPr>
                  <a:xfrm>
                    <a:off x="3070548" y="193656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4" name="Straight Connector 433">
                    <a:extLst>
                      <a:ext uri="{FF2B5EF4-FFF2-40B4-BE49-F238E27FC236}">
                        <a16:creationId xmlns:a16="http://schemas.microsoft.com/office/drawing/2014/main" id="{F61DFDF9-1504-48B2-8669-3E363D52BA0B}"/>
                      </a:ext>
                    </a:extLst>
                  </p:cNvPr>
                  <p:cNvCxnSpPr>
                    <a:stCxn id="433" idx="4"/>
                  </p:cNvCxnSpPr>
                  <p:nvPr/>
                </p:nvCxnSpPr>
                <p:spPr>
                  <a:xfrm>
                    <a:off x="3088258" y="197866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7" name="Group 898">
                  <a:extLst>
                    <a:ext uri="{FF2B5EF4-FFF2-40B4-BE49-F238E27FC236}">
                      <a16:creationId xmlns:a16="http://schemas.microsoft.com/office/drawing/2014/main" id="{B28776E5-459A-4FF3-8793-4D92E3EA142F}"/>
                    </a:ext>
                  </a:extLst>
                </p:cNvPr>
                <p:cNvGrpSpPr>
                  <a:grpSpLocks/>
                </p:cNvGrpSpPr>
                <p:nvPr/>
              </p:nvGrpSpPr>
              <p:grpSpPr bwMode="auto">
                <a:xfrm>
                  <a:off x="3162300" y="1895475"/>
                  <a:ext cx="45719" cy="118871"/>
                  <a:chOff x="3098006" y="1902619"/>
                  <a:chExt cx="45719" cy="118871"/>
                </a:xfrm>
                <a:grpFill/>
              </p:grpSpPr>
              <p:sp>
                <p:nvSpPr>
                  <p:cNvPr id="431" name="Oval 430">
                    <a:extLst>
                      <a:ext uri="{FF2B5EF4-FFF2-40B4-BE49-F238E27FC236}">
                        <a16:creationId xmlns:a16="http://schemas.microsoft.com/office/drawing/2014/main" id="{5C9D54CE-17C2-459B-AB75-9497DFEA55D6}"/>
                      </a:ext>
                    </a:extLst>
                  </p:cNvPr>
                  <p:cNvSpPr/>
                  <p:nvPr/>
                </p:nvSpPr>
                <p:spPr>
                  <a:xfrm>
                    <a:off x="3084827" y="192796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2" name="Straight Connector 431">
                    <a:extLst>
                      <a:ext uri="{FF2B5EF4-FFF2-40B4-BE49-F238E27FC236}">
                        <a16:creationId xmlns:a16="http://schemas.microsoft.com/office/drawing/2014/main" id="{448800C2-B1A7-4F2E-A149-314C114F5A55}"/>
                      </a:ext>
                    </a:extLst>
                  </p:cNvPr>
                  <p:cNvCxnSpPr>
                    <a:stCxn id="431" idx="4"/>
                  </p:cNvCxnSpPr>
                  <p:nvPr/>
                </p:nvCxnSpPr>
                <p:spPr>
                  <a:xfrm>
                    <a:off x="3105880" y="1970049"/>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8" name="Group 899">
                  <a:extLst>
                    <a:ext uri="{FF2B5EF4-FFF2-40B4-BE49-F238E27FC236}">
                      <a16:creationId xmlns:a16="http://schemas.microsoft.com/office/drawing/2014/main" id="{FADB69F7-8612-4B3E-893E-BE22C68900E0}"/>
                    </a:ext>
                  </a:extLst>
                </p:cNvPr>
                <p:cNvGrpSpPr>
                  <a:grpSpLocks/>
                </p:cNvGrpSpPr>
                <p:nvPr/>
              </p:nvGrpSpPr>
              <p:grpSpPr bwMode="auto">
                <a:xfrm>
                  <a:off x="3238500" y="1895475"/>
                  <a:ext cx="45719" cy="118871"/>
                  <a:chOff x="3098006" y="1902619"/>
                  <a:chExt cx="45719" cy="118871"/>
                </a:xfrm>
                <a:grpFill/>
              </p:grpSpPr>
              <p:sp>
                <p:nvSpPr>
                  <p:cNvPr id="429" name="Oval 428">
                    <a:extLst>
                      <a:ext uri="{FF2B5EF4-FFF2-40B4-BE49-F238E27FC236}">
                        <a16:creationId xmlns:a16="http://schemas.microsoft.com/office/drawing/2014/main" id="{6340413E-73B8-41D8-9EDA-B58171DB627E}"/>
                      </a:ext>
                    </a:extLst>
                  </p:cNvPr>
                  <p:cNvSpPr/>
                  <p:nvPr/>
                </p:nvSpPr>
                <p:spPr>
                  <a:xfrm>
                    <a:off x="3084186" y="1928357"/>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0" name="Straight Connector 429">
                    <a:extLst>
                      <a:ext uri="{FF2B5EF4-FFF2-40B4-BE49-F238E27FC236}">
                        <a16:creationId xmlns:a16="http://schemas.microsoft.com/office/drawing/2014/main" id="{1507D643-4A25-47F7-B27D-8D5911FB8AB3}"/>
                      </a:ext>
                    </a:extLst>
                  </p:cNvPr>
                  <p:cNvCxnSpPr>
                    <a:stCxn id="429" idx="4"/>
                  </p:cNvCxnSpPr>
                  <p:nvPr/>
                </p:nvCxnSpPr>
                <p:spPr>
                  <a:xfrm>
                    <a:off x="3098584" y="197052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2" name="Group 883">
                <a:extLst>
                  <a:ext uri="{FF2B5EF4-FFF2-40B4-BE49-F238E27FC236}">
                    <a16:creationId xmlns:a16="http://schemas.microsoft.com/office/drawing/2014/main" id="{CA87D5ED-4864-4F7D-AB8F-452F70EF5AC3}"/>
                  </a:ext>
                </a:extLst>
              </p:cNvPr>
              <p:cNvGrpSpPr>
                <a:grpSpLocks/>
              </p:cNvGrpSpPr>
              <p:nvPr/>
            </p:nvGrpSpPr>
            <p:grpSpPr bwMode="auto">
              <a:xfrm>
                <a:off x="3276600" y="1905000"/>
                <a:ext cx="160019" cy="128396"/>
                <a:chOff x="3124200" y="1895475"/>
                <a:chExt cx="160019" cy="128396"/>
              </a:xfrm>
              <a:grpFill/>
            </p:grpSpPr>
            <p:grpSp>
              <p:nvGrpSpPr>
                <p:cNvPr id="413" name="Group 884">
                  <a:extLst>
                    <a:ext uri="{FF2B5EF4-FFF2-40B4-BE49-F238E27FC236}">
                      <a16:creationId xmlns:a16="http://schemas.microsoft.com/office/drawing/2014/main" id="{31AF3012-9099-4C98-ACB0-8333BDE6ECE6}"/>
                    </a:ext>
                  </a:extLst>
                </p:cNvPr>
                <p:cNvGrpSpPr>
                  <a:grpSpLocks/>
                </p:cNvGrpSpPr>
                <p:nvPr/>
              </p:nvGrpSpPr>
              <p:grpSpPr bwMode="auto">
                <a:xfrm>
                  <a:off x="3124200" y="1905000"/>
                  <a:ext cx="45719" cy="118871"/>
                  <a:chOff x="3098006" y="1902619"/>
                  <a:chExt cx="45719" cy="118871"/>
                </a:xfrm>
                <a:grpFill/>
              </p:grpSpPr>
              <p:sp>
                <p:nvSpPr>
                  <p:cNvPr id="423" name="Oval 422">
                    <a:extLst>
                      <a:ext uri="{FF2B5EF4-FFF2-40B4-BE49-F238E27FC236}">
                        <a16:creationId xmlns:a16="http://schemas.microsoft.com/office/drawing/2014/main" id="{D5F8959D-042C-4EBC-89DB-E8FA93853443}"/>
                      </a:ext>
                    </a:extLst>
                  </p:cNvPr>
                  <p:cNvSpPr/>
                  <p:nvPr/>
                </p:nvSpPr>
                <p:spPr>
                  <a:xfrm>
                    <a:off x="3063250" y="1934213"/>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4" name="Straight Connector 423">
                    <a:extLst>
                      <a:ext uri="{FF2B5EF4-FFF2-40B4-BE49-F238E27FC236}">
                        <a16:creationId xmlns:a16="http://schemas.microsoft.com/office/drawing/2014/main" id="{D4C7ACB2-F0B9-4EFA-BC26-419FE698A74C}"/>
                      </a:ext>
                    </a:extLst>
                  </p:cNvPr>
                  <p:cNvCxnSpPr>
                    <a:stCxn id="423" idx="4"/>
                  </p:cNvCxnSpPr>
                  <p:nvPr/>
                </p:nvCxnSpPr>
                <p:spPr>
                  <a:xfrm>
                    <a:off x="3084318" y="196955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4" name="Group 885">
                  <a:extLst>
                    <a:ext uri="{FF2B5EF4-FFF2-40B4-BE49-F238E27FC236}">
                      <a16:creationId xmlns:a16="http://schemas.microsoft.com/office/drawing/2014/main" id="{EF41A0D0-8840-4F56-9A20-CE87E145D75A}"/>
                    </a:ext>
                  </a:extLst>
                </p:cNvPr>
                <p:cNvGrpSpPr>
                  <a:grpSpLocks/>
                </p:cNvGrpSpPr>
                <p:nvPr/>
              </p:nvGrpSpPr>
              <p:grpSpPr bwMode="auto">
                <a:xfrm>
                  <a:off x="3200400" y="1905000"/>
                  <a:ext cx="45719" cy="118871"/>
                  <a:chOff x="3098006" y="1902619"/>
                  <a:chExt cx="45719" cy="118871"/>
                </a:xfrm>
                <a:grpFill/>
              </p:grpSpPr>
              <p:sp>
                <p:nvSpPr>
                  <p:cNvPr id="421" name="Oval 420">
                    <a:extLst>
                      <a:ext uri="{FF2B5EF4-FFF2-40B4-BE49-F238E27FC236}">
                        <a16:creationId xmlns:a16="http://schemas.microsoft.com/office/drawing/2014/main" id="{96B0E8D1-E0A1-4108-99C8-693C3D7FD7A1}"/>
                      </a:ext>
                    </a:extLst>
                  </p:cNvPr>
                  <p:cNvSpPr/>
                  <p:nvPr/>
                </p:nvSpPr>
                <p:spPr>
                  <a:xfrm>
                    <a:off x="3062667" y="1936254"/>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2" name="Straight Connector 421">
                    <a:extLst>
                      <a:ext uri="{FF2B5EF4-FFF2-40B4-BE49-F238E27FC236}">
                        <a16:creationId xmlns:a16="http://schemas.microsoft.com/office/drawing/2014/main" id="{A586E03D-920F-48C8-A1ED-AE94B49168AD}"/>
                      </a:ext>
                    </a:extLst>
                  </p:cNvPr>
                  <p:cNvCxnSpPr>
                    <a:stCxn id="421" idx="4"/>
                  </p:cNvCxnSpPr>
                  <p:nvPr/>
                </p:nvCxnSpPr>
                <p:spPr>
                  <a:xfrm>
                    <a:off x="3078699" y="19767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5" name="Group 886">
                  <a:extLst>
                    <a:ext uri="{FF2B5EF4-FFF2-40B4-BE49-F238E27FC236}">
                      <a16:creationId xmlns:a16="http://schemas.microsoft.com/office/drawing/2014/main" id="{6A6A03B9-C588-4737-ABA7-1A53CDB8BC50}"/>
                    </a:ext>
                  </a:extLst>
                </p:cNvPr>
                <p:cNvGrpSpPr>
                  <a:grpSpLocks/>
                </p:cNvGrpSpPr>
                <p:nvPr/>
              </p:nvGrpSpPr>
              <p:grpSpPr bwMode="auto">
                <a:xfrm>
                  <a:off x="3162300" y="1895475"/>
                  <a:ext cx="45719" cy="118871"/>
                  <a:chOff x="3098006" y="1902619"/>
                  <a:chExt cx="45719" cy="118871"/>
                </a:xfrm>
                <a:grpFill/>
              </p:grpSpPr>
              <p:sp>
                <p:nvSpPr>
                  <p:cNvPr id="419" name="Oval 418">
                    <a:extLst>
                      <a:ext uri="{FF2B5EF4-FFF2-40B4-BE49-F238E27FC236}">
                        <a16:creationId xmlns:a16="http://schemas.microsoft.com/office/drawing/2014/main" id="{6E26B7B9-25FB-43AD-8FEC-88D14650883E}"/>
                      </a:ext>
                    </a:extLst>
                  </p:cNvPr>
                  <p:cNvSpPr/>
                  <p:nvPr/>
                </p:nvSpPr>
                <p:spPr>
                  <a:xfrm>
                    <a:off x="3075239" y="192436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0" name="Straight Connector 419">
                    <a:extLst>
                      <a:ext uri="{FF2B5EF4-FFF2-40B4-BE49-F238E27FC236}">
                        <a16:creationId xmlns:a16="http://schemas.microsoft.com/office/drawing/2014/main" id="{A2731E14-0AA6-42C3-9971-8FD9B820D904}"/>
                      </a:ext>
                    </a:extLst>
                  </p:cNvPr>
                  <p:cNvCxnSpPr>
                    <a:stCxn id="419" idx="4"/>
                  </p:cNvCxnSpPr>
                  <p:nvPr/>
                </p:nvCxnSpPr>
                <p:spPr>
                  <a:xfrm>
                    <a:off x="3096292" y="196643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6" name="Group 887">
                  <a:extLst>
                    <a:ext uri="{FF2B5EF4-FFF2-40B4-BE49-F238E27FC236}">
                      <a16:creationId xmlns:a16="http://schemas.microsoft.com/office/drawing/2014/main" id="{686E7CF6-EED7-496C-B1BD-B957B976426A}"/>
                    </a:ext>
                  </a:extLst>
                </p:cNvPr>
                <p:cNvGrpSpPr>
                  <a:grpSpLocks/>
                </p:cNvGrpSpPr>
                <p:nvPr/>
              </p:nvGrpSpPr>
              <p:grpSpPr bwMode="auto">
                <a:xfrm>
                  <a:off x="3238500" y="1895475"/>
                  <a:ext cx="45719" cy="118871"/>
                  <a:chOff x="3098006" y="1902619"/>
                  <a:chExt cx="45719" cy="118871"/>
                </a:xfrm>
                <a:grpFill/>
              </p:grpSpPr>
              <p:sp>
                <p:nvSpPr>
                  <p:cNvPr id="417" name="Oval 416">
                    <a:extLst>
                      <a:ext uri="{FF2B5EF4-FFF2-40B4-BE49-F238E27FC236}">
                        <a16:creationId xmlns:a16="http://schemas.microsoft.com/office/drawing/2014/main" id="{F33F374F-4E6B-4EF2-BB74-2B5E9FE8138F}"/>
                      </a:ext>
                    </a:extLst>
                  </p:cNvPr>
                  <p:cNvSpPr/>
                  <p:nvPr/>
                </p:nvSpPr>
                <p:spPr>
                  <a:xfrm>
                    <a:off x="3072919" y="1924742"/>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8" name="Straight Connector 417">
                    <a:extLst>
                      <a:ext uri="{FF2B5EF4-FFF2-40B4-BE49-F238E27FC236}">
                        <a16:creationId xmlns:a16="http://schemas.microsoft.com/office/drawing/2014/main" id="{F7F65E4C-3FAD-4FDE-8F9D-4E63656E95C6}"/>
                      </a:ext>
                    </a:extLst>
                  </p:cNvPr>
                  <p:cNvCxnSpPr>
                    <a:stCxn id="417" idx="4"/>
                  </p:cNvCxnSpPr>
                  <p:nvPr/>
                </p:nvCxnSpPr>
                <p:spPr>
                  <a:xfrm>
                    <a:off x="3092308" y="1966854"/>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sp>
        <p:nvSpPr>
          <p:cNvPr id="80897" name="Title 1">
            <a:extLst>
              <a:ext uri="{FF2B5EF4-FFF2-40B4-BE49-F238E27FC236}">
                <a16:creationId xmlns:a16="http://schemas.microsoft.com/office/drawing/2014/main" id="{2D89373C-B8AB-2843-BE7F-87F39C8D97CA}"/>
              </a:ext>
            </a:extLst>
          </p:cNvPr>
          <p:cNvSpPr>
            <a:spLocks noGrp="1" noChangeArrowheads="1"/>
          </p:cNvSpPr>
          <p:nvPr>
            <p:ph type="title"/>
          </p:nvPr>
        </p:nvSpPr>
        <p:spPr/>
        <p:txBody>
          <a:bodyPr/>
          <a:lstStyle/>
          <a:p>
            <a:pPr eaLnBrk="1" hangingPunct="1"/>
            <a:r>
              <a:rPr lang="en-US" altLang="en-US" dirty="0"/>
              <a:t>Neratinib: Mechanism of Action</a:t>
            </a:r>
          </a:p>
        </p:txBody>
      </p:sp>
      <p:sp>
        <p:nvSpPr>
          <p:cNvPr id="2" name="Content Placeholder 1">
            <a:extLst>
              <a:ext uri="{FF2B5EF4-FFF2-40B4-BE49-F238E27FC236}">
                <a16:creationId xmlns:a16="http://schemas.microsoft.com/office/drawing/2014/main" id="{22EABAE5-EE14-4C1B-BB61-447F7801B969}"/>
              </a:ext>
            </a:extLst>
          </p:cNvPr>
          <p:cNvSpPr>
            <a:spLocks noGrp="1"/>
          </p:cNvSpPr>
          <p:nvPr>
            <p:ph sz="half" idx="1"/>
          </p:nvPr>
        </p:nvSpPr>
        <p:spPr>
          <a:xfrm>
            <a:off x="601820" y="1510730"/>
            <a:ext cx="4518547" cy="4678738"/>
          </a:xfrm>
        </p:spPr>
        <p:txBody>
          <a:bodyPr/>
          <a:lstStyle/>
          <a:p>
            <a:pPr>
              <a:buClrTx/>
            </a:pPr>
            <a:r>
              <a:rPr lang="en-US" dirty="0"/>
              <a:t>Pan-HER TKI</a:t>
            </a:r>
          </a:p>
          <a:p>
            <a:pPr>
              <a:buClrTx/>
            </a:pPr>
            <a:r>
              <a:rPr lang="en-US" dirty="0"/>
              <a:t>Irreversible inhibition</a:t>
            </a:r>
          </a:p>
          <a:p>
            <a:pPr>
              <a:buClrTx/>
            </a:pPr>
            <a:r>
              <a:rPr lang="en-US" dirty="0"/>
              <a:t>Different MoA than trastuzumab and pertuzumab</a:t>
            </a:r>
          </a:p>
          <a:p>
            <a:pPr>
              <a:buClrTx/>
            </a:pPr>
            <a:endParaRPr lang="en-US" dirty="0"/>
          </a:p>
          <a:p>
            <a:pPr>
              <a:buClrTx/>
            </a:pPr>
            <a:endParaRPr lang="en-US" dirty="0"/>
          </a:p>
        </p:txBody>
      </p:sp>
      <p:sp>
        <p:nvSpPr>
          <p:cNvPr id="326" name="TextBox 325">
            <a:extLst>
              <a:ext uri="{FF2B5EF4-FFF2-40B4-BE49-F238E27FC236}">
                <a16:creationId xmlns:a16="http://schemas.microsoft.com/office/drawing/2014/main" id="{661CE667-ECC8-684F-91EB-9916D499A893}"/>
              </a:ext>
            </a:extLst>
          </p:cNvPr>
          <p:cNvSpPr txBox="1"/>
          <p:nvPr/>
        </p:nvSpPr>
        <p:spPr>
          <a:xfrm>
            <a:off x="5383910" y="1512862"/>
            <a:ext cx="1377034" cy="338554"/>
          </a:xfrm>
          <a:prstGeom prst="rect">
            <a:avLst/>
          </a:prstGeom>
          <a:noFill/>
        </p:spPr>
        <p:txBody>
          <a:bodyPr>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HER1 (EGFR)</a:t>
            </a:r>
          </a:p>
        </p:txBody>
      </p:sp>
      <p:sp>
        <p:nvSpPr>
          <p:cNvPr id="338" name="Freeform 337">
            <a:extLst>
              <a:ext uri="{FF2B5EF4-FFF2-40B4-BE49-F238E27FC236}">
                <a16:creationId xmlns:a16="http://schemas.microsoft.com/office/drawing/2014/main" id="{21B53FF1-87C7-8645-9734-70912E08C22D}"/>
              </a:ext>
            </a:extLst>
          </p:cNvPr>
          <p:cNvSpPr/>
          <p:nvPr/>
        </p:nvSpPr>
        <p:spPr bwMode="auto">
          <a:xfrm rot="18944245" flipH="1">
            <a:off x="5329990" y="2125234"/>
            <a:ext cx="1718120"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solidFill>
                <a:schemeClr val="bg1"/>
              </a:solidFill>
              <a:latin typeface="Calibri" panose="020F0502020204030204" pitchFamily="34" charset="0"/>
              <a:cs typeface="Calibri" panose="020F0502020204030204" pitchFamily="34" charset="0"/>
            </a:endParaRPr>
          </a:p>
        </p:txBody>
      </p:sp>
      <p:sp>
        <p:nvSpPr>
          <p:cNvPr id="349" name="Rounded Rectangle 348">
            <a:extLst>
              <a:ext uri="{FF2B5EF4-FFF2-40B4-BE49-F238E27FC236}">
                <a16:creationId xmlns:a16="http://schemas.microsoft.com/office/drawing/2014/main" id="{7B12962E-AFB8-204A-AC4B-A4298DD9472D}"/>
              </a:ext>
            </a:extLst>
          </p:cNvPr>
          <p:cNvSpPr/>
          <p:nvPr/>
        </p:nvSpPr>
        <p:spPr bwMode="auto">
          <a:xfrm rot="20059622" flipH="1">
            <a:off x="5723428" y="1876161"/>
            <a:ext cx="439446"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51" name="Freeform 350">
            <a:extLst>
              <a:ext uri="{FF2B5EF4-FFF2-40B4-BE49-F238E27FC236}">
                <a16:creationId xmlns:a16="http://schemas.microsoft.com/office/drawing/2014/main" id="{6E15D127-0406-BE4A-8E04-9E535521CB1C}"/>
              </a:ext>
            </a:extLst>
          </p:cNvPr>
          <p:cNvSpPr/>
          <p:nvPr/>
        </p:nvSpPr>
        <p:spPr bwMode="auto">
          <a:xfrm rot="1286449" flipH="1">
            <a:off x="6064514" y="3626011"/>
            <a:ext cx="379160" cy="360122"/>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361" name="Rounded Rectangle 360">
            <a:extLst>
              <a:ext uri="{FF2B5EF4-FFF2-40B4-BE49-F238E27FC236}">
                <a16:creationId xmlns:a16="http://schemas.microsoft.com/office/drawing/2014/main" id="{6E777DE9-7AD5-594E-91F7-DECEB0BAEA10}"/>
              </a:ext>
            </a:extLst>
          </p:cNvPr>
          <p:cNvSpPr/>
          <p:nvPr/>
        </p:nvSpPr>
        <p:spPr bwMode="auto">
          <a:xfrm rot="4726929" flipH="1">
            <a:off x="6108141" y="2049878"/>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62" name="Rounded Rectangle 361">
            <a:extLst>
              <a:ext uri="{FF2B5EF4-FFF2-40B4-BE49-F238E27FC236}">
                <a16:creationId xmlns:a16="http://schemas.microsoft.com/office/drawing/2014/main" id="{035B2D4D-7B57-214D-A0DA-60B50ACF5095}"/>
              </a:ext>
            </a:extLst>
          </p:cNvPr>
          <p:cNvSpPr/>
          <p:nvPr/>
        </p:nvSpPr>
        <p:spPr bwMode="auto">
          <a:xfrm rot="1936306" flipH="1">
            <a:off x="5847171" y="2301329"/>
            <a:ext cx="439446"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63" name="Rounded Rectangle 362">
            <a:extLst>
              <a:ext uri="{FF2B5EF4-FFF2-40B4-BE49-F238E27FC236}">
                <a16:creationId xmlns:a16="http://schemas.microsoft.com/office/drawing/2014/main" id="{2E4E1BCC-8537-B040-AA43-C8AD9A36E2BB}"/>
              </a:ext>
            </a:extLst>
          </p:cNvPr>
          <p:cNvSpPr/>
          <p:nvPr/>
        </p:nvSpPr>
        <p:spPr bwMode="auto">
          <a:xfrm rot="3184002" flipH="1">
            <a:off x="5701219" y="2626549"/>
            <a:ext cx="437859"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64" name="TextBox 363">
            <a:extLst>
              <a:ext uri="{FF2B5EF4-FFF2-40B4-BE49-F238E27FC236}">
                <a16:creationId xmlns:a16="http://schemas.microsoft.com/office/drawing/2014/main" id="{70EBEB5F-79D3-D948-BB51-B8DC1DE40869}"/>
              </a:ext>
            </a:extLst>
          </p:cNvPr>
          <p:cNvSpPr txBox="1"/>
          <p:nvPr/>
        </p:nvSpPr>
        <p:spPr bwMode="auto">
          <a:xfrm rot="4004034">
            <a:off x="5803544" y="1838402"/>
            <a:ext cx="274454"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365" name="TextBox 364">
            <a:extLst>
              <a:ext uri="{FF2B5EF4-FFF2-40B4-BE49-F238E27FC236}">
                <a16:creationId xmlns:a16="http://schemas.microsoft.com/office/drawing/2014/main" id="{78017B3E-1568-D84B-B446-28D60A0100A9}"/>
              </a:ext>
            </a:extLst>
          </p:cNvPr>
          <p:cNvSpPr txBox="1"/>
          <p:nvPr/>
        </p:nvSpPr>
        <p:spPr bwMode="auto">
          <a:xfrm rot="20981706">
            <a:off x="6189842" y="2027981"/>
            <a:ext cx="274456"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366" name="TextBox 365">
            <a:extLst>
              <a:ext uri="{FF2B5EF4-FFF2-40B4-BE49-F238E27FC236}">
                <a16:creationId xmlns:a16="http://schemas.microsoft.com/office/drawing/2014/main" id="{8DC87598-A71A-064A-88B5-5F4329F45048}"/>
              </a:ext>
            </a:extLst>
          </p:cNvPr>
          <p:cNvSpPr txBox="1"/>
          <p:nvPr/>
        </p:nvSpPr>
        <p:spPr bwMode="auto">
          <a:xfrm rot="18241679">
            <a:off x="5955842" y="2321466"/>
            <a:ext cx="364882"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367" name="TextBox 366">
            <a:extLst>
              <a:ext uri="{FF2B5EF4-FFF2-40B4-BE49-F238E27FC236}">
                <a16:creationId xmlns:a16="http://schemas.microsoft.com/office/drawing/2014/main" id="{CAD9379B-3E4C-5D4A-9833-6C830DA06C08}"/>
              </a:ext>
            </a:extLst>
          </p:cNvPr>
          <p:cNvSpPr txBox="1"/>
          <p:nvPr/>
        </p:nvSpPr>
        <p:spPr bwMode="auto">
          <a:xfrm rot="19358488">
            <a:off x="5731361" y="2587204"/>
            <a:ext cx="364882"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369" name="Freeform 368">
            <a:extLst>
              <a:ext uri="{FF2B5EF4-FFF2-40B4-BE49-F238E27FC236}">
                <a16:creationId xmlns:a16="http://schemas.microsoft.com/office/drawing/2014/main" id="{715B21F5-3A67-D040-97BD-A398F2F8FED5}"/>
              </a:ext>
            </a:extLst>
          </p:cNvPr>
          <p:cNvSpPr/>
          <p:nvPr/>
        </p:nvSpPr>
        <p:spPr bwMode="auto">
          <a:xfrm rot="18944245" flipH="1">
            <a:off x="6921178" y="2126815"/>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371" name="Rounded Rectangle 370">
            <a:extLst>
              <a:ext uri="{FF2B5EF4-FFF2-40B4-BE49-F238E27FC236}">
                <a16:creationId xmlns:a16="http://schemas.microsoft.com/office/drawing/2014/main" id="{466A8312-EF1A-7343-8A2F-8E25E45AB4BF}"/>
              </a:ext>
            </a:extLst>
          </p:cNvPr>
          <p:cNvSpPr/>
          <p:nvPr/>
        </p:nvSpPr>
        <p:spPr bwMode="auto">
          <a:xfrm rot="20059622" flipH="1">
            <a:off x="7314616" y="1877744"/>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72" name="Freeform 371">
            <a:extLst>
              <a:ext uri="{FF2B5EF4-FFF2-40B4-BE49-F238E27FC236}">
                <a16:creationId xmlns:a16="http://schemas.microsoft.com/office/drawing/2014/main" id="{B188D39F-D789-4E40-B8AF-A6F2A2473C75}"/>
              </a:ext>
            </a:extLst>
          </p:cNvPr>
          <p:cNvSpPr/>
          <p:nvPr/>
        </p:nvSpPr>
        <p:spPr bwMode="auto">
          <a:xfrm rot="1286449" flipH="1">
            <a:off x="7655702" y="362759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373" name="Rounded Rectangle 372">
            <a:extLst>
              <a:ext uri="{FF2B5EF4-FFF2-40B4-BE49-F238E27FC236}">
                <a16:creationId xmlns:a16="http://schemas.microsoft.com/office/drawing/2014/main" id="{1C3E464B-AAE0-8B4B-9232-1DCFA245F0E2}"/>
              </a:ext>
            </a:extLst>
          </p:cNvPr>
          <p:cNvSpPr/>
          <p:nvPr/>
        </p:nvSpPr>
        <p:spPr bwMode="auto">
          <a:xfrm rot="4726929" flipH="1">
            <a:off x="7699331" y="2051459"/>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74" name="Rounded Rectangle 373">
            <a:extLst>
              <a:ext uri="{FF2B5EF4-FFF2-40B4-BE49-F238E27FC236}">
                <a16:creationId xmlns:a16="http://schemas.microsoft.com/office/drawing/2014/main" id="{02269FF3-4FF8-1A41-AC68-2AC88A15A82C}"/>
              </a:ext>
            </a:extLst>
          </p:cNvPr>
          <p:cNvSpPr/>
          <p:nvPr/>
        </p:nvSpPr>
        <p:spPr bwMode="auto">
          <a:xfrm rot="1936306" flipH="1">
            <a:off x="7438359" y="2302912"/>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75" name="Rounded Rectangle 374">
            <a:extLst>
              <a:ext uri="{FF2B5EF4-FFF2-40B4-BE49-F238E27FC236}">
                <a16:creationId xmlns:a16="http://schemas.microsoft.com/office/drawing/2014/main" id="{EEB43FE7-D7A1-7D4C-B194-8B7E37EB293D}"/>
              </a:ext>
            </a:extLst>
          </p:cNvPr>
          <p:cNvSpPr/>
          <p:nvPr/>
        </p:nvSpPr>
        <p:spPr bwMode="auto">
          <a:xfrm rot="3184002" flipH="1">
            <a:off x="7292406" y="2628132"/>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76" name="TextBox 375">
            <a:extLst>
              <a:ext uri="{FF2B5EF4-FFF2-40B4-BE49-F238E27FC236}">
                <a16:creationId xmlns:a16="http://schemas.microsoft.com/office/drawing/2014/main" id="{6FD8B63D-F2D9-6B40-9914-4A530B1375A0}"/>
              </a:ext>
            </a:extLst>
          </p:cNvPr>
          <p:cNvSpPr txBox="1"/>
          <p:nvPr/>
        </p:nvSpPr>
        <p:spPr bwMode="auto">
          <a:xfrm rot="4004034">
            <a:off x="7394733" y="1839984"/>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377" name="TextBox 376">
            <a:extLst>
              <a:ext uri="{FF2B5EF4-FFF2-40B4-BE49-F238E27FC236}">
                <a16:creationId xmlns:a16="http://schemas.microsoft.com/office/drawing/2014/main" id="{BC372392-EC23-ED43-BBE9-9A4A738B9647}"/>
              </a:ext>
            </a:extLst>
          </p:cNvPr>
          <p:cNvSpPr txBox="1"/>
          <p:nvPr/>
        </p:nvSpPr>
        <p:spPr bwMode="auto">
          <a:xfrm rot="20981706">
            <a:off x="7781032" y="2029564"/>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378" name="TextBox 377">
            <a:extLst>
              <a:ext uri="{FF2B5EF4-FFF2-40B4-BE49-F238E27FC236}">
                <a16:creationId xmlns:a16="http://schemas.microsoft.com/office/drawing/2014/main" id="{2A9A1AC2-0F54-934F-B1CD-BA4AA8DC23DC}"/>
              </a:ext>
            </a:extLst>
          </p:cNvPr>
          <p:cNvSpPr txBox="1"/>
          <p:nvPr/>
        </p:nvSpPr>
        <p:spPr bwMode="auto">
          <a:xfrm rot="18241679">
            <a:off x="7547030" y="2323047"/>
            <a:ext cx="364882"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379" name="TextBox 378">
            <a:extLst>
              <a:ext uri="{FF2B5EF4-FFF2-40B4-BE49-F238E27FC236}">
                <a16:creationId xmlns:a16="http://schemas.microsoft.com/office/drawing/2014/main" id="{FC6541AA-97EC-844F-997E-E96E3D1AC34E}"/>
              </a:ext>
            </a:extLst>
          </p:cNvPr>
          <p:cNvSpPr txBox="1"/>
          <p:nvPr/>
        </p:nvSpPr>
        <p:spPr bwMode="auto">
          <a:xfrm rot="19358488">
            <a:off x="7322549" y="2588785"/>
            <a:ext cx="364883"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723" name="TextBox 722">
            <a:extLst>
              <a:ext uri="{FF2B5EF4-FFF2-40B4-BE49-F238E27FC236}">
                <a16:creationId xmlns:a16="http://schemas.microsoft.com/office/drawing/2014/main" id="{AD77C277-42E7-5745-8E77-DE39CA182D41}"/>
              </a:ext>
            </a:extLst>
          </p:cNvPr>
          <p:cNvSpPr txBox="1"/>
          <p:nvPr/>
        </p:nvSpPr>
        <p:spPr>
          <a:xfrm>
            <a:off x="7284477" y="1509689"/>
            <a:ext cx="823366" cy="338554"/>
          </a:xfrm>
          <a:prstGeom prst="rect">
            <a:avLst/>
          </a:prstGeom>
          <a:noFill/>
        </p:spPr>
        <p:txBody>
          <a:bodyPr>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nvGrpSpPr>
          <p:cNvPr id="26" name="Group 25">
            <a:extLst>
              <a:ext uri="{FF2B5EF4-FFF2-40B4-BE49-F238E27FC236}">
                <a16:creationId xmlns:a16="http://schemas.microsoft.com/office/drawing/2014/main" id="{C7C0998C-18AB-4EF3-B493-2A9C188F8CBD}"/>
              </a:ext>
            </a:extLst>
          </p:cNvPr>
          <p:cNvGrpSpPr/>
          <p:nvPr/>
        </p:nvGrpSpPr>
        <p:grpSpPr>
          <a:xfrm>
            <a:off x="9660573" y="1503343"/>
            <a:ext cx="1718118" cy="2428841"/>
            <a:chOff x="8615501" y="2016526"/>
            <a:chExt cx="1718118" cy="2428841"/>
          </a:xfrm>
        </p:grpSpPr>
        <p:sp>
          <p:nvSpPr>
            <p:cNvPr id="381" name="Freeform 380">
              <a:extLst>
                <a:ext uri="{FF2B5EF4-FFF2-40B4-BE49-F238E27FC236}">
                  <a16:creationId xmlns:a16="http://schemas.microsoft.com/office/drawing/2014/main" id="{3303718E-2148-0B4B-AD3A-C9C4F1AA0AC5}"/>
                </a:ext>
              </a:extLst>
            </p:cNvPr>
            <p:cNvSpPr/>
            <p:nvPr/>
          </p:nvSpPr>
          <p:spPr bwMode="auto">
            <a:xfrm rot="18944245" flipH="1">
              <a:off x="8615501" y="2628888"/>
              <a:ext cx="1718118" cy="1816479"/>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solidFill>
                  <a:srgbClr val="1D2E5A"/>
                </a:solidFill>
                <a:latin typeface="Calibri" panose="020F0502020204030204" pitchFamily="34" charset="0"/>
                <a:cs typeface="Calibri" panose="020F0502020204030204" pitchFamily="34" charset="0"/>
              </a:endParaRPr>
            </a:p>
          </p:txBody>
        </p:sp>
        <p:sp>
          <p:nvSpPr>
            <p:cNvPr id="383" name="Rounded Rectangle 382">
              <a:extLst>
                <a:ext uri="{FF2B5EF4-FFF2-40B4-BE49-F238E27FC236}">
                  <a16:creationId xmlns:a16="http://schemas.microsoft.com/office/drawing/2014/main" id="{4E8AC3FC-C64C-A440-8E5F-16CF4C4439DE}"/>
                </a:ext>
              </a:extLst>
            </p:cNvPr>
            <p:cNvSpPr/>
            <p:nvPr/>
          </p:nvSpPr>
          <p:spPr bwMode="auto">
            <a:xfrm rot="20059622" flipH="1">
              <a:off x="9008939" y="2379815"/>
              <a:ext cx="439444"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84" name="Rounded Rectangle 383">
              <a:extLst>
                <a:ext uri="{FF2B5EF4-FFF2-40B4-BE49-F238E27FC236}">
                  <a16:creationId xmlns:a16="http://schemas.microsoft.com/office/drawing/2014/main" id="{CC79F8C9-92B8-BC4C-8F12-902E2FCBC160}"/>
                </a:ext>
              </a:extLst>
            </p:cNvPr>
            <p:cNvSpPr/>
            <p:nvPr/>
          </p:nvSpPr>
          <p:spPr bwMode="auto">
            <a:xfrm rot="4726929" flipH="1">
              <a:off x="9393652" y="2553531"/>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85" name="Rounded Rectangle 384">
              <a:extLst>
                <a:ext uri="{FF2B5EF4-FFF2-40B4-BE49-F238E27FC236}">
                  <a16:creationId xmlns:a16="http://schemas.microsoft.com/office/drawing/2014/main" id="{2B8745B2-86E6-CF43-9D1D-768FBA684F8E}"/>
                </a:ext>
              </a:extLst>
            </p:cNvPr>
            <p:cNvSpPr/>
            <p:nvPr/>
          </p:nvSpPr>
          <p:spPr bwMode="auto">
            <a:xfrm rot="1936306" flipH="1">
              <a:off x="9132682" y="2804982"/>
              <a:ext cx="439444"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86" name="Rounded Rectangle 385">
              <a:extLst>
                <a:ext uri="{FF2B5EF4-FFF2-40B4-BE49-F238E27FC236}">
                  <a16:creationId xmlns:a16="http://schemas.microsoft.com/office/drawing/2014/main" id="{C03E2648-7943-2047-8A65-DA8C69542E6B}"/>
                </a:ext>
              </a:extLst>
            </p:cNvPr>
            <p:cNvSpPr/>
            <p:nvPr/>
          </p:nvSpPr>
          <p:spPr bwMode="auto">
            <a:xfrm rot="3184002" flipH="1">
              <a:off x="8986728" y="3130203"/>
              <a:ext cx="437859"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87" name="TextBox 386">
              <a:extLst>
                <a:ext uri="{FF2B5EF4-FFF2-40B4-BE49-F238E27FC236}">
                  <a16:creationId xmlns:a16="http://schemas.microsoft.com/office/drawing/2014/main" id="{0F38CA5A-29D0-0A4B-8A55-5E119B1470BF}"/>
                </a:ext>
              </a:extLst>
            </p:cNvPr>
            <p:cNvSpPr txBox="1"/>
            <p:nvPr/>
          </p:nvSpPr>
          <p:spPr bwMode="auto">
            <a:xfrm rot="4004034">
              <a:off x="9089055" y="2342064"/>
              <a:ext cx="274454"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388" name="TextBox 387">
              <a:extLst>
                <a:ext uri="{FF2B5EF4-FFF2-40B4-BE49-F238E27FC236}">
                  <a16:creationId xmlns:a16="http://schemas.microsoft.com/office/drawing/2014/main" id="{10644C64-DE40-A246-BE28-21B5BA622BB3}"/>
                </a:ext>
              </a:extLst>
            </p:cNvPr>
            <p:cNvSpPr txBox="1"/>
            <p:nvPr/>
          </p:nvSpPr>
          <p:spPr bwMode="auto">
            <a:xfrm rot="20981706">
              <a:off x="9475354" y="2531637"/>
              <a:ext cx="274453"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389" name="TextBox 388">
              <a:extLst>
                <a:ext uri="{FF2B5EF4-FFF2-40B4-BE49-F238E27FC236}">
                  <a16:creationId xmlns:a16="http://schemas.microsoft.com/office/drawing/2014/main" id="{8E908A4D-A113-7B40-9818-8DD8F9A5BB04}"/>
                </a:ext>
              </a:extLst>
            </p:cNvPr>
            <p:cNvSpPr txBox="1"/>
            <p:nvPr/>
          </p:nvSpPr>
          <p:spPr bwMode="auto">
            <a:xfrm rot="18241679">
              <a:off x="9241352" y="2825136"/>
              <a:ext cx="364884"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390" name="TextBox 389">
              <a:extLst>
                <a:ext uri="{FF2B5EF4-FFF2-40B4-BE49-F238E27FC236}">
                  <a16:creationId xmlns:a16="http://schemas.microsoft.com/office/drawing/2014/main" id="{3CD51B37-86EA-E64D-A883-40C488719F7D}"/>
                </a:ext>
              </a:extLst>
            </p:cNvPr>
            <p:cNvSpPr txBox="1"/>
            <p:nvPr/>
          </p:nvSpPr>
          <p:spPr bwMode="auto">
            <a:xfrm rot="19358488">
              <a:off x="9016871" y="3090054"/>
              <a:ext cx="364882"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724" name="TextBox 723">
              <a:extLst>
                <a:ext uri="{FF2B5EF4-FFF2-40B4-BE49-F238E27FC236}">
                  <a16:creationId xmlns:a16="http://schemas.microsoft.com/office/drawing/2014/main" id="{B8B7E058-B6A0-844F-8BB2-2BBCA8D584F0}"/>
                </a:ext>
              </a:extLst>
            </p:cNvPr>
            <p:cNvSpPr txBox="1"/>
            <p:nvPr/>
          </p:nvSpPr>
          <p:spPr>
            <a:xfrm>
              <a:off x="8972454" y="2016526"/>
              <a:ext cx="823366" cy="338554"/>
            </a:xfrm>
            <a:prstGeom prst="rect">
              <a:avLst/>
            </a:prstGeom>
            <a:noFill/>
          </p:spPr>
          <p:txBody>
            <a:bodyPr>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HER3</a:t>
              </a:r>
            </a:p>
          </p:txBody>
        </p:sp>
      </p:grpSp>
      <p:sp>
        <p:nvSpPr>
          <p:cNvPr id="726" name="TextBox 725">
            <a:extLst>
              <a:ext uri="{FF2B5EF4-FFF2-40B4-BE49-F238E27FC236}">
                <a16:creationId xmlns:a16="http://schemas.microsoft.com/office/drawing/2014/main" id="{3463FB26-2383-8748-84DF-E1F5CCA0E372}"/>
              </a:ext>
            </a:extLst>
          </p:cNvPr>
          <p:cNvSpPr txBox="1"/>
          <p:nvPr/>
        </p:nvSpPr>
        <p:spPr>
          <a:xfrm>
            <a:off x="6321502" y="2904167"/>
            <a:ext cx="1278675" cy="245516"/>
          </a:xfrm>
          <a:prstGeom prst="rect">
            <a:avLst/>
          </a:prstGeom>
          <a:noFill/>
        </p:spPr>
        <p:txBody>
          <a:bodyPr>
            <a:spAutoFit/>
          </a:bodyPr>
          <a:lstStyle/>
          <a:p>
            <a:pPr algn="ctr" defTabSz="913798">
              <a:lnSpc>
                <a:spcPts val="1099"/>
              </a:lnSpc>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Trastuzumab</a:t>
            </a:r>
          </a:p>
        </p:txBody>
      </p:sp>
      <p:sp>
        <p:nvSpPr>
          <p:cNvPr id="727" name="TextBox 726">
            <a:extLst>
              <a:ext uri="{FF2B5EF4-FFF2-40B4-BE49-F238E27FC236}">
                <a16:creationId xmlns:a16="http://schemas.microsoft.com/office/drawing/2014/main" id="{876D6E1D-31C6-244D-9F5C-E04995D9042E}"/>
              </a:ext>
            </a:extLst>
          </p:cNvPr>
          <p:cNvSpPr txBox="1"/>
          <p:nvPr/>
        </p:nvSpPr>
        <p:spPr>
          <a:xfrm>
            <a:off x="7823415" y="2869912"/>
            <a:ext cx="1278675" cy="245516"/>
          </a:xfrm>
          <a:prstGeom prst="rect">
            <a:avLst/>
          </a:prstGeom>
          <a:noFill/>
        </p:spPr>
        <p:txBody>
          <a:bodyPr>
            <a:spAutoFit/>
          </a:bodyPr>
          <a:lstStyle/>
          <a:p>
            <a:pPr algn="ctr" defTabSz="913798">
              <a:lnSpc>
                <a:spcPts val="1099"/>
              </a:lnSpc>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T-DM1</a:t>
            </a:r>
          </a:p>
        </p:txBody>
      </p:sp>
      <p:sp>
        <p:nvSpPr>
          <p:cNvPr id="728" name="TextBox 727">
            <a:extLst>
              <a:ext uri="{FF2B5EF4-FFF2-40B4-BE49-F238E27FC236}">
                <a16:creationId xmlns:a16="http://schemas.microsoft.com/office/drawing/2014/main" id="{C485B828-ABEA-B042-BFDE-73454D2B3AF0}"/>
              </a:ext>
            </a:extLst>
          </p:cNvPr>
          <p:cNvSpPr txBox="1"/>
          <p:nvPr/>
        </p:nvSpPr>
        <p:spPr>
          <a:xfrm>
            <a:off x="7890496" y="1804752"/>
            <a:ext cx="1278675" cy="245516"/>
          </a:xfrm>
          <a:prstGeom prst="rect">
            <a:avLst/>
          </a:prstGeom>
          <a:noFill/>
        </p:spPr>
        <p:txBody>
          <a:bodyPr>
            <a:spAutoFit/>
          </a:bodyPr>
          <a:lstStyle/>
          <a:p>
            <a:pPr algn="ctr" defTabSz="913798">
              <a:lnSpc>
                <a:spcPts val="1099"/>
              </a:lnSpc>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Pertuzumab</a:t>
            </a:r>
          </a:p>
        </p:txBody>
      </p:sp>
      <p:grpSp>
        <p:nvGrpSpPr>
          <p:cNvPr id="729" name="Group 728">
            <a:extLst>
              <a:ext uri="{FF2B5EF4-FFF2-40B4-BE49-F238E27FC236}">
                <a16:creationId xmlns:a16="http://schemas.microsoft.com/office/drawing/2014/main" id="{F4E67EA6-D5E6-B345-B0F8-6EDD8AA8C57E}"/>
              </a:ext>
            </a:extLst>
          </p:cNvPr>
          <p:cNvGrpSpPr/>
          <p:nvPr/>
        </p:nvGrpSpPr>
        <p:grpSpPr>
          <a:xfrm rot="4650032">
            <a:off x="6911536" y="2468659"/>
            <a:ext cx="310206" cy="546042"/>
            <a:chOff x="4761423" y="2149516"/>
            <a:chExt cx="310413" cy="546406"/>
          </a:xfrm>
          <a:solidFill>
            <a:schemeClr val="accent1"/>
          </a:solidFill>
        </p:grpSpPr>
        <p:sp>
          <p:nvSpPr>
            <p:cNvPr id="730" name="Rounded Rectangle 729">
              <a:extLst>
                <a:ext uri="{FF2B5EF4-FFF2-40B4-BE49-F238E27FC236}">
                  <a16:creationId xmlns:a16="http://schemas.microsoft.com/office/drawing/2014/main" id="{91E7C031-60F6-4148-8159-F4C62634B92D}"/>
                </a:ext>
              </a:extLst>
            </p:cNvPr>
            <p:cNvSpPr/>
            <p:nvPr/>
          </p:nvSpPr>
          <p:spPr>
            <a:xfrm>
              <a:off x="486771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31" name="Rounded Rectangle 730">
              <a:extLst>
                <a:ext uri="{FF2B5EF4-FFF2-40B4-BE49-F238E27FC236}">
                  <a16:creationId xmlns:a16="http://schemas.microsoft.com/office/drawing/2014/main" id="{9FDB255F-81AA-F94B-BB93-14B1FEB1D891}"/>
                </a:ext>
              </a:extLst>
            </p:cNvPr>
            <p:cNvSpPr/>
            <p:nvPr/>
          </p:nvSpPr>
          <p:spPr>
            <a:xfrm>
              <a:off x="492486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nvGrpSpPr>
            <p:cNvPr id="732" name="Group 731">
              <a:extLst>
                <a:ext uri="{FF2B5EF4-FFF2-40B4-BE49-F238E27FC236}">
                  <a16:creationId xmlns:a16="http://schemas.microsoft.com/office/drawing/2014/main" id="{837E60D5-EDB6-DF4A-BC36-85E312B9F3CB}"/>
                </a:ext>
              </a:extLst>
            </p:cNvPr>
            <p:cNvGrpSpPr/>
            <p:nvPr/>
          </p:nvGrpSpPr>
          <p:grpSpPr>
            <a:xfrm rot="19831514">
              <a:off x="4761423" y="2149516"/>
              <a:ext cx="93726" cy="274320"/>
              <a:chOff x="5020119" y="2574002"/>
              <a:chExt cx="93726" cy="274320"/>
            </a:xfrm>
            <a:grpFill/>
          </p:grpSpPr>
          <p:sp>
            <p:nvSpPr>
              <p:cNvPr id="736" name="Rounded Rectangle 735">
                <a:extLst>
                  <a:ext uri="{FF2B5EF4-FFF2-40B4-BE49-F238E27FC236}">
                    <a16:creationId xmlns:a16="http://schemas.microsoft.com/office/drawing/2014/main" id="{4A88AE1B-84C0-424C-893D-B5E7107878AE}"/>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37" name="Rounded Rectangle 736">
                <a:extLst>
                  <a:ext uri="{FF2B5EF4-FFF2-40B4-BE49-F238E27FC236}">
                    <a16:creationId xmlns:a16="http://schemas.microsoft.com/office/drawing/2014/main" id="{905ABAA4-DFCD-3940-B562-FDE65F814CCC}"/>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nvGrpSpPr>
            <p:cNvPr id="733" name="Group 732">
              <a:extLst>
                <a:ext uri="{FF2B5EF4-FFF2-40B4-BE49-F238E27FC236}">
                  <a16:creationId xmlns:a16="http://schemas.microsoft.com/office/drawing/2014/main" id="{55F13287-1E7D-394C-BFCF-805341BB7FE5}"/>
                </a:ext>
              </a:extLst>
            </p:cNvPr>
            <p:cNvGrpSpPr/>
            <p:nvPr/>
          </p:nvGrpSpPr>
          <p:grpSpPr>
            <a:xfrm rot="1768486" flipH="1">
              <a:off x="4978110" y="2149516"/>
              <a:ext cx="93726" cy="274320"/>
              <a:chOff x="5020119" y="2574002"/>
              <a:chExt cx="93726" cy="274320"/>
            </a:xfrm>
            <a:grpFill/>
          </p:grpSpPr>
          <p:sp>
            <p:nvSpPr>
              <p:cNvPr id="734" name="Rounded Rectangle 733">
                <a:extLst>
                  <a:ext uri="{FF2B5EF4-FFF2-40B4-BE49-F238E27FC236}">
                    <a16:creationId xmlns:a16="http://schemas.microsoft.com/office/drawing/2014/main" id="{3DDC7F36-2FF2-0948-A84A-55580574F22D}"/>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35" name="Rounded Rectangle 734">
                <a:extLst>
                  <a:ext uri="{FF2B5EF4-FFF2-40B4-BE49-F238E27FC236}">
                    <a16:creationId xmlns:a16="http://schemas.microsoft.com/office/drawing/2014/main" id="{3D2F449A-29F1-C640-B737-94FA2C8FEBA0}"/>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grpSp>
        <p:nvGrpSpPr>
          <p:cNvPr id="738" name="Group 737">
            <a:extLst>
              <a:ext uri="{FF2B5EF4-FFF2-40B4-BE49-F238E27FC236}">
                <a16:creationId xmlns:a16="http://schemas.microsoft.com/office/drawing/2014/main" id="{47734647-BD30-314C-8B93-19B9D66CC1C8}"/>
              </a:ext>
            </a:extLst>
          </p:cNvPr>
          <p:cNvGrpSpPr/>
          <p:nvPr/>
        </p:nvGrpSpPr>
        <p:grpSpPr>
          <a:xfrm rot="16200000">
            <a:off x="8135063" y="1934643"/>
            <a:ext cx="310206" cy="546042"/>
            <a:chOff x="4761423" y="2149516"/>
            <a:chExt cx="310413" cy="546406"/>
          </a:xfrm>
          <a:solidFill>
            <a:schemeClr val="accent3"/>
          </a:solidFill>
        </p:grpSpPr>
        <p:sp>
          <p:nvSpPr>
            <p:cNvPr id="739" name="Rounded Rectangle 738">
              <a:extLst>
                <a:ext uri="{FF2B5EF4-FFF2-40B4-BE49-F238E27FC236}">
                  <a16:creationId xmlns:a16="http://schemas.microsoft.com/office/drawing/2014/main" id="{DFE344A9-732D-974A-BA9C-429F3A1B45DF}"/>
                </a:ext>
              </a:extLst>
            </p:cNvPr>
            <p:cNvSpPr/>
            <p:nvPr/>
          </p:nvSpPr>
          <p:spPr>
            <a:xfrm>
              <a:off x="486771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40" name="Rounded Rectangle 739">
              <a:extLst>
                <a:ext uri="{FF2B5EF4-FFF2-40B4-BE49-F238E27FC236}">
                  <a16:creationId xmlns:a16="http://schemas.microsoft.com/office/drawing/2014/main" id="{01DC719C-40EF-1344-B0B1-64EE85343A18}"/>
                </a:ext>
              </a:extLst>
            </p:cNvPr>
            <p:cNvSpPr/>
            <p:nvPr/>
          </p:nvSpPr>
          <p:spPr>
            <a:xfrm>
              <a:off x="4924869" y="24216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nvGrpSpPr>
            <p:cNvPr id="741" name="Group 740">
              <a:extLst>
                <a:ext uri="{FF2B5EF4-FFF2-40B4-BE49-F238E27FC236}">
                  <a16:creationId xmlns:a16="http://schemas.microsoft.com/office/drawing/2014/main" id="{383C5080-7C74-AD47-9664-0841AFA25E61}"/>
                </a:ext>
              </a:extLst>
            </p:cNvPr>
            <p:cNvGrpSpPr/>
            <p:nvPr/>
          </p:nvGrpSpPr>
          <p:grpSpPr>
            <a:xfrm rot="19831514">
              <a:off x="4761423" y="2149516"/>
              <a:ext cx="93726" cy="274320"/>
              <a:chOff x="5020119" y="2574002"/>
              <a:chExt cx="93726" cy="274320"/>
            </a:xfrm>
            <a:grpFill/>
          </p:grpSpPr>
          <p:sp>
            <p:nvSpPr>
              <p:cNvPr id="745" name="Rounded Rectangle 744">
                <a:extLst>
                  <a:ext uri="{FF2B5EF4-FFF2-40B4-BE49-F238E27FC236}">
                    <a16:creationId xmlns:a16="http://schemas.microsoft.com/office/drawing/2014/main" id="{1971B60A-BA66-6D45-8B87-106D5DD1876A}"/>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46" name="Rounded Rectangle 745">
                <a:extLst>
                  <a:ext uri="{FF2B5EF4-FFF2-40B4-BE49-F238E27FC236}">
                    <a16:creationId xmlns:a16="http://schemas.microsoft.com/office/drawing/2014/main" id="{0035DAF7-CEBD-5341-A5C8-4A7E9A9C208E}"/>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nvGrpSpPr>
            <p:cNvPr id="742" name="Group 741">
              <a:extLst>
                <a:ext uri="{FF2B5EF4-FFF2-40B4-BE49-F238E27FC236}">
                  <a16:creationId xmlns:a16="http://schemas.microsoft.com/office/drawing/2014/main" id="{345C2C51-C900-DC45-8A04-2BAD52EE9229}"/>
                </a:ext>
              </a:extLst>
            </p:cNvPr>
            <p:cNvGrpSpPr/>
            <p:nvPr/>
          </p:nvGrpSpPr>
          <p:grpSpPr>
            <a:xfrm rot="1768486" flipH="1">
              <a:off x="4978110" y="2149516"/>
              <a:ext cx="93726" cy="274320"/>
              <a:chOff x="5020119" y="2574002"/>
              <a:chExt cx="93726" cy="274320"/>
            </a:xfrm>
            <a:grpFill/>
          </p:grpSpPr>
          <p:sp>
            <p:nvSpPr>
              <p:cNvPr id="743" name="Rounded Rectangle 742">
                <a:extLst>
                  <a:ext uri="{FF2B5EF4-FFF2-40B4-BE49-F238E27FC236}">
                    <a16:creationId xmlns:a16="http://schemas.microsoft.com/office/drawing/2014/main" id="{4E41AF49-7748-E440-BA83-3F8282115842}"/>
                  </a:ext>
                </a:extLst>
              </p:cNvPr>
              <p:cNvSpPr/>
              <p:nvPr/>
            </p:nvSpPr>
            <p:spPr>
              <a:xfrm>
                <a:off x="502011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44" name="Rounded Rectangle 743">
                <a:extLst>
                  <a:ext uri="{FF2B5EF4-FFF2-40B4-BE49-F238E27FC236}">
                    <a16:creationId xmlns:a16="http://schemas.microsoft.com/office/drawing/2014/main" id="{309A3F5B-A0F4-8B40-AD4B-87B838D8ADB7}"/>
                  </a:ext>
                </a:extLst>
              </p:cNvPr>
              <p:cNvSpPr/>
              <p:nvPr/>
            </p:nvSpPr>
            <p:spPr>
              <a:xfrm>
                <a:off x="5077269" y="2574002"/>
                <a:ext cx="36576" cy="27432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grpSp>
        <p:nvGrpSpPr>
          <p:cNvPr id="747" name="Group 746">
            <a:extLst>
              <a:ext uri="{FF2B5EF4-FFF2-40B4-BE49-F238E27FC236}">
                <a16:creationId xmlns:a16="http://schemas.microsoft.com/office/drawing/2014/main" id="{7FAAAC28-E029-2047-868E-F0A76DC4C540}"/>
              </a:ext>
            </a:extLst>
          </p:cNvPr>
          <p:cNvGrpSpPr/>
          <p:nvPr/>
        </p:nvGrpSpPr>
        <p:grpSpPr>
          <a:xfrm rot="16200000">
            <a:off x="7815904" y="2532059"/>
            <a:ext cx="310206" cy="546042"/>
            <a:chOff x="4761423" y="2149516"/>
            <a:chExt cx="310413" cy="546406"/>
          </a:xfrm>
          <a:solidFill>
            <a:srgbClr val="FFC000"/>
          </a:solidFill>
        </p:grpSpPr>
        <p:sp>
          <p:nvSpPr>
            <p:cNvPr id="748" name="Rounded Rectangle 747">
              <a:extLst>
                <a:ext uri="{FF2B5EF4-FFF2-40B4-BE49-F238E27FC236}">
                  <a16:creationId xmlns:a16="http://schemas.microsoft.com/office/drawing/2014/main" id="{B511099F-E951-4A4E-9B21-C83348F52AD6}"/>
                </a:ext>
              </a:extLst>
            </p:cNvPr>
            <p:cNvSpPr/>
            <p:nvPr/>
          </p:nvSpPr>
          <p:spPr>
            <a:xfrm>
              <a:off x="4867719" y="24216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49" name="Rounded Rectangle 748">
              <a:extLst>
                <a:ext uri="{FF2B5EF4-FFF2-40B4-BE49-F238E27FC236}">
                  <a16:creationId xmlns:a16="http://schemas.microsoft.com/office/drawing/2014/main" id="{BB4F85C7-2C0E-AB4E-BB0A-0A8A3DE16588}"/>
                </a:ext>
              </a:extLst>
            </p:cNvPr>
            <p:cNvSpPr/>
            <p:nvPr/>
          </p:nvSpPr>
          <p:spPr>
            <a:xfrm>
              <a:off x="4924869" y="24216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nvGrpSpPr>
            <p:cNvPr id="750" name="Group 749">
              <a:extLst>
                <a:ext uri="{FF2B5EF4-FFF2-40B4-BE49-F238E27FC236}">
                  <a16:creationId xmlns:a16="http://schemas.microsoft.com/office/drawing/2014/main" id="{7C975835-77E9-9E40-92D7-27A4BD30458D}"/>
                </a:ext>
              </a:extLst>
            </p:cNvPr>
            <p:cNvGrpSpPr/>
            <p:nvPr/>
          </p:nvGrpSpPr>
          <p:grpSpPr>
            <a:xfrm rot="19831514">
              <a:off x="4761423" y="2149516"/>
              <a:ext cx="93726" cy="274320"/>
              <a:chOff x="5020119" y="2574002"/>
              <a:chExt cx="93726" cy="274320"/>
            </a:xfrm>
            <a:grpFill/>
          </p:grpSpPr>
          <p:sp>
            <p:nvSpPr>
              <p:cNvPr id="754" name="Rounded Rectangle 753">
                <a:extLst>
                  <a:ext uri="{FF2B5EF4-FFF2-40B4-BE49-F238E27FC236}">
                    <a16:creationId xmlns:a16="http://schemas.microsoft.com/office/drawing/2014/main" id="{9397D14A-179C-C048-9091-9E3BAF257D3C}"/>
                  </a:ext>
                </a:extLst>
              </p:cNvPr>
              <p:cNvSpPr/>
              <p:nvPr/>
            </p:nvSpPr>
            <p:spPr>
              <a:xfrm>
                <a:off x="502011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55" name="Rounded Rectangle 754">
                <a:extLst>
                  <a:ext uri="{FF2B5EF4-FFF2-40B4-BE49-F238E27FC236}">
                    <a16:creationId xmlns:a16="http://schemas.microsoft.com/office/drawing/2014/main" id="{05084DCC-AAB1-8E4E-BEA3-EA60334B3470}"/>
                  </a:ext>
                </a:extLst>
              </p:cNvPr>
              <p:cNvSpPr/>
              <p:nvPr/>
            </p:nvSpPr>
            <p:spPr>
              <a:xfrm>
                <a:off x="507726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nvGrpSpPr>
            <p:cNvPr id="751" name="Group 750">
              <a:extLst>
                <a:ext uri="{FF2B5EF4-FFF2-40B4-BE49-F238E27FC236}">
                  <a16:creationId xmlns:a16="http://schemas.microsoft.com/office/drawing/2014/main" id="{3703047B-3C41-2B48-8476-2215A92B1F62}"/>
                </a:ext>
              </a:extLst>
            </p:cNvPr>
            <p:cNvGrpSpPr/>
            <p:nvPr/>
          </p:nvGrpSpPr>
          <p:grpSpPr>
            <a:xfrm rot="1768486" flipH="1">
              <a:off x="4978110" y="2149516"/>
              <a:ext cx="93726" cy="274320"/>
              <a:chOff x="5020119" y="2574002"/>
              <a:chExt cx="93726" cy="274320"/>
            </a:xfrm>
            <a:grpFill/>
          </p:grpSpPr>
          <p:sp>
            <p:nvSpPr>
              <p:cNvPr id="752" name="Rounded Rectangle 751">
                <a:extLst>
                  <a:ext uri="{FF2B5EF4-FFF2-40B4-BE49-F238E27FC236}">
                    <a16:creationId xmlns:a16="http://schemas.microsoft.com/office/drawing/2014/main" id="{406F7411-5128-6E4C-8DEC-1612B43966E1}"/>
                  </a:ext>
                </a:extLst>
              </p:cNvPr>
              <p:cNvSpPr/>
              <p:nvPr/>
            </p:nvSpPr>
            <p:spPr>
              <a:xfrm>
                <a:off x="502011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53" name="Rounded Rectangle 752">
                <a:extLst>
                  <a:ext uri="{FF2B5EF4-FFF2-40B4-BE49-F238E27FC236}">
                    <a16:creationId xmlns:a16="http://schemas.microsoft.com/office/drawing/2014/main" id="{34974479-B760-2840-9D0B-CC3113057566}"/>
                  </a:ext>
                </a:extLst>
              </p:cNvPr>
              <p:cNvSpPr/>
              <p:nvPr/>
            </p:nvSpPr>
            <p:spPr>
              <a:xfrm>
                <a:off x="5077269" y="2574002"/>
                <a:ext cx="36576" cy="2743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grpSp>
      <p:sp>
        <p:nvSpPr>
          <p:cNvPr id="756" name="Oval 755">
            <a:extLst>
              <a:ext uri="{FF2B5EF4-FFF2-40B4-BE49-F238E27FC236}">
                <a16:creationId xmlns:a16="http://schemas.microsoft.com/office/drawing/2014/main" id="{494E81AD-F835-E34B-BA69-164F575A9110}"/>
              </a:ext>
            </a:extLst>
          </p:cNvPr>
          <p:cNvSpPr/>
          <p:nvPr/>
        </p:nvSpPr>
        <p:spPr>
          <a:xfrm>
            <a:off x="7969817" y="2669361"/>
            <a:ext cx="88840" cy="904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57" name="Oval 756">
            <a:extLst>
              <a:ext uri="{FF2B5EF4-FFF2-40B4-BE49-F238E27FC236}">
                <a16:creationId xmlns:a16="http://schemas.microsoft.com/office/drawing/2014/main" id="{94FE4F40-2BEB-484E-B1CA-F3997BD3B34F}"/>
              </a:ext>
            </a:extLst>
          </p:cNvPr>
          <p:cNvSpPr/>
          <p:nvPr/>
        </p:nvSpPr>
        <p:spPr>
          <a:xfrm>
            <a:off x="8061831" y="2669361"/>
            <a:ext cx="90428" cy="904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sp>
        <p:nvSpPr>
          <p:cNvPr id="758" name="Oval 757">
            <a:extLst>
              <a:ext uri="{FF2B5EF4-FFF2-40B4-BE49-F238E27FC236}">
                <a16:creationId xmlns:a16="http://schemas.microsoft.com/office/drawing/2014/main" id="{7D5885D6-B7FF-ED4B-A60E-43052819E826}"/>
              </a:ext>
            </a:extLst>
          </p:cNvPr>
          <p:cNvSpPr/>
          <p:nvPr/>
        </p:nvSpPr>
        <p:spPr>
          <a:xfrm>
            <a:off x="7969817" y="2854977"/>
            <a:ext cx="88840" cy="888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endParaRPr lang="en-US" dirty="0">
              <a:solidFill>
                <a:srgbClr val="1D2E5A"/>
              </a:solidFill>
              <a:latin typeface="Calibri" panose="020F0502020204030204" pitchFamily="34" charset="0"/>
              <a:cs typeface="Calibri" panose="020F0502020204030204" pitchFamily="34" charset="0"/>
            </a:endParaRPr>
          </a:p>
        </p:txBody>
      </p:sp>
      <p:grpSp>
        <p:nvGrpSpPr>
          <p:cNvPr id="759" name="Group 914">
            <a:extLst>
              <a:ext uri="{FF2B5EF4-FFF2-40B4-BE49-F238E27FC236}">
                <a16:creationId xmlns:a16="http://schemas.microsoft.com/office/drawing/2014/main" id="{90ABA4A6-9A46-444F-90BF-938FEAEBC9F6}"/>
              </a:ext>
            </a:extLst>
          </p:cNvPr>
          <p:cNvGrpSpPr>
            <a:grpSpLocks/>
          </p:cNvGrpSpPr>
          <p:nvPr/>
        </p:nvGrpSpPr>
        <p:grpSpPr bwMode="auto">
          <a:xfrm>
            <a:off x="6377030" y="3919481"/>
            <a:ext cx="625059" cy="788463"/>
            <a:chOff x="4355154" y="4006492"/>
            <a:chExt cx="624699" cy="788530"/>
          </a:xfrm>
        </p:grpSpPr>
        <p:cxnSp>
          <p:nvCxnSpPr>
            <p:cNvPr id="760" name="Straight Connector 759">
              <a:extLst>
                <a:ext uri="{FF2B5EF4-FFF2-40B4-BE49-F238E27FC236}">
                  <a16:creationId xmlns:a16="http://schemas.microsoft.com/office/drawing/2014/main" id="{B08EB4B4-6B5B-264A-A757-8A8693A208EB}"/>
                </a:ext>
              </a:extLst>
            </p:cNvPr>
            <p:cNvCxnSpPr/>
            <p:nvPr/>
          </p:nvCxnSpPr>
          <p:spPr>
            <a:xfrm flipH="1" flipV="1">
              <a:off x="4423332" y="4042984"/>
              <a:ext cx="556521" cy="752038"/>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1" name="Straight Connector 760">
              <a:extLst>
                <a:ext uri="{FF2B5EF4-FFF2-40B4-BE49-F238E27FC236}">
                  <a16:creationId xmlns:a16="http://schemas.microsoft.com/office/drawing/2014/main" id="{28176839-5E66-FA4E-8B4E-5977C8AF6387}"/>
                </a:ext>
              </a:extLst>
            </p:cNvPr>
            <p:cNvCxnSpPr/>
            <p:nvPr/>
          </p:nvCxnSpPr>
          <p:spPr>
            <a:xfrm flipH="1">
              <a:off x="4355154" y="4006492"/>
              <a:ext cx="120500" cy="72983"/>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2" name="Group 917">
            <a:extLst>
              <a:ext uri="{FF2B5EF4-FFF2-40B4-BE49-F238E27FC236}">
                <a16:creationId xmlns:a16="http://schemas.microsoft.com/office/drawing/2014/main" id="{73704796-CD91-1945-B3D8-D4621D7220F7}"/>
              </a:ext>
            </a:extLst>
          </p:cNvPr>
          <p:cNvGrpSpPr>
            <a:grpSpLocks/>
          </p:cNvGrpSpPr>
          <p:nvPr/>
        </p:nvGrpSpPr>
        <p:grpSpPr bwMode="auto">
          <a:xfrm flipH="1">
            <a:off x="7368554" y="3933758"/>
            <a:ext cx="399784" cy="791635"/>
            <a:chOff x="4358812" y="4021124"/>
            <a:chExt cx="400156" cy="792783"/>
          </a:xfrm>
        </p:grpSpPr>
        <p:cxnSp>
          <p:nvCxnSpPr>
            <p:cNvPr id="763" name="Straight Connector 762">
              <a:extLst>
                <a:ext uri="{FF2B5EF4-FFF2-40B4-BE49-F238E27FC236}">
                  <a16:creationId xmlns:a16="http://schemas.microsoft.com/office/drawing/2014/main" id="{B2C6D35D-C3F1-BC46-B9C7-ABBECFCC1207}"/>
                </a:ext>
              </a:extLst>
            </p:cNvPr>
            <p:cNvCxnSpPr/>
            <p:nvPr/>
          </p:nvCxnSpPr>
          <p:spPr>
            <a:xfrm flipH="1" flipV="1">
              <a:off x="4423917" y="4060842"/>
              <a:ext cx="335051" cy="75306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4" name="Straight Connector 763">
              <a:extLst>
                <a:ext uri="{FF2B5EF4-FFF2-40B4-BE49-F238E27FC236}">
                  <a16:creationId xmlns:a16="http://schemas.microsoft.com/office/drawing/2014/main" id="{55C70272-0184-A849-B156-E5A2FD08AC21}"/>
                </a:ext>
              </a:extLst>
            </p:cNvPr>
            <p:cNvCxnSpPr/>
            <p:nvPr/>
          </p:nvCxnSpPr>
          <p:spPr>
            <a:xfrm flipH="1">
              <a:off x="4358812" y="4021124"/>
              <a:ext cx="120682" cy="73082"/>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6" name="Group 921">
            <a:extLst>
              <a:ext uri="{FF2B5EF4-FFF2-40B4-BE49-F238E27FC236}">
                <a16:creationId xmlns:a16="http://schemas.microsoft.com/office/drawing/2014/main" id="{BF166494-9E37-844A-9C90-CBB252DEBEC2}"/>
              </a:ext>
            </a:extLst>
          </p:cNvPr>
          <p:cNvGrpSpPr>
            <a:grpSpLocks/>
          </p:cNvGrpSpPr>
          <p:nvPr/>
        </p:nvGrpSpPr>
        <p:grpSpPr bwMode="auto">
          <a:xfrm>
            <a:off x="6369111" y="3618057"/>
            <a:ext cx="2522447" cy="1091473"/>
            <a:chOff x="4388254" y="4011019"/>
            <a:chExt cx="2523757" cy="1092191"/>
          </a:xfrm>
        </p:grpSpPr>
        <p:cxnSp>
          <p:nvCxnSpPr>
            <p:cNvPr id="767" name="Straight Connector 766">
              <a:extLst>
                <a:ext uri="{FF2B5EF4-FFF2-40B4-BE49-F238E27FC236}">
                  <a16:creationId xmlns:a16="http://schemas.microsoft.com/office/drawing/2014/main" id="{A1FF4603-B7B2-3744-AC45-2745B6A407B5}"/>
                </a:ext>
              </a:extLst>
            </p:cNvPr>
            <p:cNvCxnSpPr/>
            <p:nvPr/>
          </p:nvCxnSpPr>
          <p:spPr>
            <a:xfrm flipH="1" flipV="1">
              <a:off x="4423174" y="4084043"/>
              <a:ext cx="2488837" cy="10191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8" name="Straight Connector 767">
              <a:extLst>
                <a:ext uri="{FF2B5EF4-FFF2-40B4-BE49-F238E27FC236}">
                  <a16:creationId xmlns:a16="http://schemas.microsoft.com/office/drawing/2014/main" id="{54BC8880-B8FA-9A49-A4C7-4FA51F1DD060}"/>
                </a:ext>
              </a:extLst>
            </p:cNvPr>
            <p:cNvCxnSpPr/>
            <p:nvPr/>
          </p:nvCxnSpPr>
          <p:spPr>
            <a:xfrm flipH="1">
              <a:off x="4388254" y="4011019"/>
              <a:ext cx="60316" cy="139699"/>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72" name="Group 927">
            <a:extLst>
              <a:ext uri="{FF2B5EF4-FFF2-40B4-BE49-F238E27FC236}">
                <a16:creationId xmlns:a16="http://schemas.microsoft.com/office/drawing/2014/main" id="{06AE384B-1935-8644-A483-DCC3C8B867F1}"/>
              </a:ext>
            </a:extLst>
          </p:cNvPr>
          <p:cNvGrpSpPr>
            <a:grpSpLocks/>
          </p:cNvGrpSpPr>
          <p:nvPr/>
        </p:nvGrpSpPr>
        <p:grpSpPr bwMode="auto">
          <a:xfrm>
            <a:off x="7955540" y="3635506"/>
            <a:ext cx="1167623" cy="1045467"/>
            <a:chOff x="4393241" y="3987050"/>
            <a:chExt cx="1167396" cy="1046444"/>
          </a:xfrm>
        </p:grpSpPr>
        <p:cxnSp>
          <p:nvCxnSpPr>
            <p:cNvPr id="773" name="Straight Connector 772">
              <a:extLst>
                <a:ext uri="{FF2B5EF4-FFF2-40B4-BE49-F238E27FC236}">
                  <a16:creationId xmlns:a16="http://schemas.microsoft.com/office/drawing/2014/main" id="{41A884A5-ACF1-0C48-A991-D96C95046BB9}"/>
                </a:ext>
              </a:extLst>
            </p:cNvPr>
            <p:cNvCxnSpPr/>
            <p:nvPr/>
          </p:nvCxnSpPr>
          <p:spPr>
            <a:xfrm flipH="1" flipV="1">
              <a:off x="4423377" y="4042627"/>
              <a:ext cx="1137260" cy="9908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4" name="Straight Connector 773">
              <a:extLst>
                <a:ext uri="{FF2B5EF4-FFF2-40B4-BE49-F238E27FC236}">
                  <a16:creationId xmlns:a16="http://schemas.microsoft.com/office/drawing/2014/main" id="{7991A4DA-B431-8E4E-800B-2669E88A7ACD}"/>
                </a:ext>
              </a:extLst>
            </p:cNvPr>
            <p:cNvCxnSpPr/>
            <p:nvPr/>
          </p:nvCxnSpPr>
          <p:spPr>
            <a:xfrm flipH="1">
              <a:off x="4393241" y="3987050"/>
              <a:ext cx="53929" cy="11115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2" name="Rectangle: Rounded Corners 8">
            <a:extLst>
              <a:ext uri="{FF2B5EF4-FFF2-40B4-BE49-F238E27FC236}">
                <a16:creationId xmlns:a16="http://schemas.microsoft.com/office/drawing/2014/main" id="{C3131226-DF18-264B-B5CB-A7C75222100C}"/>
              </a:ext>
            </a:extLst>
          </p:cNvPr>
          <p:cNvSpPr/>
          <p:nvPr/>
        </p:nvSpPr>
        <p:spPr>
          <a:xfrm>
            <a:off x="5935742" y="4362376"/>
            <a:ext cx="1169597" cy="274320"/>
          </a:xfrm>
          <a:prstGeom prst="roundRect">
            <a:avLst>
              <a:gd name="adj" fmla="val 1184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98">
              <a:defRPr/>
            </a:pPr>
            <a:r>
              <a:rPr lang="en-NZ" b="1" kern="0" dirty="0">
                <a:solidFill>
                  <a:schemeClr val="bg1"/>
                </a:solidFill>
                <a:latin typeface="Calibri" panose="020F0502020204030204" pitchFamily="34" charset="0"/>
                <a:cs typeface="Calibri" panose="020F0502020204030204" pitchFamily="34" charset="0"/>
              </a:rPr>
              <a:t>Lapatinib</a:t>
            </a:r>
            <a:endParaRPr lang="en-US" dirty="0">
              <a:solidFill>
                <a:schemeClr val="bg1"/>
              </a:solidFill>
              <a:latin typeface="Calibri" panose="020F0502020204030204" pitchFamily="34" charset="0"/>
              <a:cs typeface="Calibri" panose="020F0502020204030204" pitchFamily="34" charset="0"/>
            </a:endParaRPr>
          </a:p>
        </p:txBody>
      </p:sp>
      <p:sp>
        <p:nvSpPr>
          <p:cNvPr id="534" name="Rectangle: Rounded Corners 8">
            <a:extLst>
              <a:ext uri="{FF2B5EF4-FFF2-40B4-BE49-F238E27FC236}">
                <a16:creationId xmlns:a16="http://schemas.microsoft.com/office/drawing/2014/main" id="{1595B2D2-9907-9042-A4F8-2257FF054999}"/>
              </a:ext>
            </a:extLst>
          </p:cNvPr>
          <p:cNvSpPr/>
          <p:nvPr/>
        </p:nvSpPr>
        <p:spPr>
          <a:xfrm>
            <a:off x="8587609" y="4362376"/>
            <a:ext cx="1426464" cy="274320"/>
          </a:xfrm>
          <a:prstGeom prst="roundRect">
            <a:avLst>
              <a:gd name="adj" fmla="val 1184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98">
              <a:defRPr/>
            </a:pPr>
            <a:r>
              <a:rPr lang="en-NZ" b="1" kern="0" dirty="0">
                <a:solidFill>
                  <a:schemeClr val="tx1"/>
                </a:solidFill>
                <a:latin typeface="Calibri" panose="020F0502020204030204" pitchFamily="34" charset="0"/>
                <a:cs typeface="Calibri" panose="020F0502020204030204" pitchFamily="34" charset="0"/>
              </a:rPr>
              <a:t>Neratinib</a:t>
            </a:r>
            <a:endParaRPr lang="en-US" dirty="0">
              <a:solidFill>
                <a:schemeClr val="tx1"/>
              </a:solidFill>
              <a:latin typeface="Calibri" panose="020F0502020204030204" pitchFamily="34" charset="0"/>
              <a:cs typeface="Calibri" panose="020F0502020204030204" pitchFamily="34" charset="0"/>
            </a:endParaRPr>
          </a:p>
        </p:txBody>
      </p:sp>
      <p:sp>
        <p:nvSpPr>
          <p:cNvPr id="533" name="Text Box 11">
            <a:extLst>
              <a:ext uri="{FF2B5EF4-FFF2-40B4-BE49-F238E27FC236}">
                <a16:creationId xmlns:a16="http://schemas.microsoft.com/office/drawing/2014/main" id="{D39AE78D-1087-44D4-BCFE-6EEACFCDB39B}"/>
              </a:ext>
            </a:extLst>
          </p:cNvPr>
          <p:cNvSpPr txBox="1">
            <a:spLocks noChangeArrowheads="1"/>
          </p:cNvSpPr>
          <p:nvPr/>
        </p:nvSpPr>
        <p:spPr bwMode="auto">
          <a:xfrm>
            <a:off x="418259" y="63793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Baselga. Crit Rev Oncol Hematol. 2017;119:113.</a:t>
            </a:r>
          </a:p>
        </p:txBody>
      </p:sp>
      <p:grpSp>
        <p:nvGrpSpPr>
          <p:cNvPr id="535" name="Group 7">
            <a:extLst>
              <a:ext uri="{FF2B5EF4-FFF2-40B4-BE49-F238E27FC236}">
                <a16:creationId xmlns:a16="http://schemas.microsoft.com/office/drawing/2014/main" id="{627F4598-1B9A-454A-A7B3-BCA102881F4F}"/>
              </a:ext>
            </a:extLst>
          </p:cNvPr>
          <p:cNvGrpSpPr>
            <a:grpSpLocks/>
          </p:cNvGrpSpPr>
          <p:nvPr/>
        </p:nvGrpSpPr>
        <p:grpSpPr bwMode="auto">
          <a:xfrm>
            <a:off x="9389569" y="6207225"/>
            <a:ext cx="2488502" cy="447822"/>
            <a:chOff x="9527309" y="3551529"/>
            <a:chExt cx="2488502" cy="448324"/>
          </a:xfrm>
        </p:grpSpPr>
        <p:pic>
          <p:nvPicPr>
            <p:cNvPr id="536" name="Picture 535">
              <a:extLst>
                <a:ext uri="{FF2B5EF4-FFF2-40B4-BE49-F238E27FC236}">
                  <a16:creationId xmlns:a16="http://schemas.microsoft.com/office/drawing/2014/main" id="{27E29C9A-08CE-4A28-9601-16C84B496A5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37" name="Rectangle 8">
              <a:extLst>
                <a:ext uri="{FF2B5EF4-FFF2-40B4-BE49-F238E27FC236}">
                  <a16:creationId xmlns:a16="http://schemas.microsoft.com/office/drawing/2014/main" id="{2284C414-915F-4B64-9CEA-6B470D49DD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38" name="TextBox 537">
            <a:extLst>
              <a:ext uri="{FF2B5EF4-FFF2-40B4-BE49-F238E27FC236}">
                <a16:creationId xmlns:a16="http://schemas.microsoft.com/office/drawing/2014/main" id="{1795C0D9-3DC6-4E53-812B-034DC6E6245E}"/>
              </a:ext>
            </a:extLst>
          </p:cNvPr>
          <p:cNvSpPr txBox="1"/>
          <p:nvPr/>
        </p:nvSpPr>
        <p:spPr>
          <a:xfrm>
            <a:off x="10681150" y="2696920"/>
            <a:ext cx="1377034" cy="338554"/>
          </a:xfrm>
          <a:prstGeom prst="rect">
            <a:avLst/>
          </a:prstGeom>
          <a:noFill/>
        </p:spPr>
        <p:txBody>
          <a:bodyPr>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Extracellular</a:t>
            </a:r>
          </a:p>
        </p:txBody>
      </p:sp>
      <p:sp>
        <p:nvSpPr>
          <p:cNvPr id="539" name="TextBox 538">
            <a:extLst>
              <a:ext uri="{FF2B5EF4-FFF2-40B4-BE49-F238E27FC236}">
                <a16:creationId xmlns:a16="http://schemas.microsoft.com/office/drawing/2014/main" id="{9A8BEBF3-E990-4AE3-98B7-31ADDCC0FF39}"/>
              </a:ext>
            </a:extLst>
          </p:cNvPr>
          <p:cNvSpPr txBox="1"/>
          <p:nvPr/>
        </p:nvSpPr>
        <p:spPr>
          <a:xfrm>
            <a:off x="10660575" y="3663245"/>
            <a:ext cx="1377034" cy="338554"/>
          </a:xfrm>
          <a:prstGeom prst="rect">
            <a:avLst/>
          </a:prstGeom>
          <a:noFill/>
        </p:spPr>
        <p:txBody>
          <a:bodyPr>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Intracellular</a:t>
            </a:r>
          </a:p>
        </p:txBody>
      </p:sp>
      <p:sp>
        <p:nvSpPr>
          <p:cNvPr id="540" name="TextBox 539">
            <a:extLst>
              <a:ext uri="{FF2B5EF4-FFF2-40B4-BE49-F238E27FC236}">
                <a16:creationId xmlns:a16="http://schemas.microsoft.com/office/drawing/2014/main" id="{A951F055-8A08-486E-A819-ABDE9A304AAA}"/>
              </a:ext>
            </a:extLst>
          </p:cNvPr>
          <p:cNvSpPr txBox="1"/>
          <p:nvPr/>
        </p:nvSpPr>
        <p:spPr>
          <a:xfrm>
            <a:off x="5820460" y="370650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541" name="TextBox 540">
            <a:extLst>
              <a:ext uri="{FF2B5EF4-FFF2-40B4-BE49-F238E27FC236}">
                <a16:creationId xmlns:a16="http://schemas.microsoft.com/office/drawing/2014/main" id="{82E6DE9F-8E7F-44EB-A0BC-03610660FF56}"/>
              </a:ext>
            </a:extLst>
          </p:cNvPr>
          <p:cNvSpPr txBox="1"/>
          <p:nvPr/>
        </p:nvSpPr>
        <p:spPr>
          <a:xfrm>
            <a:off x="7430155" y="371036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grpSp>
        <p:nvGrpSpPr>
          <p:cNvPr id="25" name="Group 24">
            <a:extLst>
              <a:ext uri="{FF2B5EF4-FFF2-40B4-BE49-F238E27FC236}">
                <a16:creationId xmlns:a16="http://schemas.microsoft.com/office/drawing/2014/main" id="{4AAF351E-D5CE-4119-93AC-5112388A6561}"/>
              </a:ext>
            </a:extLst>
          </p:cNvPr>
          <p:cNvGrpSpPr/>
          <p:nvPr/>
        </p:nvGrpSpPr>
        <p:grpSpPr>
          <a:xfrm>
            <a:off x="8633446" y="1514448"/>
            <a:ext cx="1719706" cy="2506159"/>
            <a:chOff x="9762497" y="2027631"/>
            <a:chExt cx="1719706" cy="2506159"/>
          </a:xfrm>
        </p:grpSpPr>
        <p:sp>
          <p:nvSpPr>
            <p:cNvPr id="392" name="Freeform 391">
              <a:extLst>
                <a:ext uri="{FF2B5EF4-FFF2-40B4-BE49-F238E27FC236}">
                  <a16:creationId xmlns:a16="http://schemas.microsoft.com/office/drawing/2014/main" id="{2848E17C-036D-E748-ACC7-75BF862677EA}"/>
                </a:ext>
              </a:extLst>
            </p:cNvPr>
            <p:cNvSpPr/>
            <p:nvPr/>
          </p:nvSpPr>
          <p:spPr bwMode="auto">
            <a:xfrm rot="18944245" flipH="1">
              <a:off x="9762497" y="2644762"/>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grpSp>
          <p:nvGrpSpPr>
            <p:cNvPr id="24" name="Group 23">
              <a:extLst>
                <a:ext uri="{FF2B5EF4-FFF2-40B4-BE49-F238E27FC236}">
                  <a16:creationId xmlns:a16="http://schemas.microsoft.com/office/drawing/2014/main" id="{548E06A4-2EFC-45FB-BBFB-0370F2789D45}"/>
                </a:ext>
              </a:extLst>
            </p:cNvPr>
            <p:cNvGrpSpPr/>
            <p:nvPr/>
          </p:nvGrpSpPr>
          <p:grpSpPr>
            <a:xfrm>
              <a:off x="10155935" y="2027631"/>
              <a:ext cx="921173" cy="2506159"/>
              <a:chOff x="10155935" y="2027631"/>
              <a:chExt cx="921173" cy="2506159"/>
            </a:xfrm>
          </p:grpSpPr>
          <p:sp>
            <p:nvSpPr>
              <p:cNvPr id="394" name="Rounded Rectangle 393">
                <a:extLst>
                  <a:ext uri="{FF2B5EF4-FFF2-40B4-BE49-F238E27FC236}">
                    <a16:creationId xmlns:a16="http://schemas.microsoft.com/office/drawing/2014/main" id="{C8A05CDB-C58D-744C-B06D-259061345269}"/>
                  </a:ext>
                </a:extLst>
              </p:cNvPr>
              <p:cNvSpPr/>
              <p:nvPr/>
            </p:nvSpPr>
            <p:spPr bwMode="auto">
              <a:xfrm rot="20059622" flipH="1">
                <a:off x="10155935" y="2395689"/>
                <a:ext cx="439446"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95" name="Freeform 394">
                <a:extLst>
                  <a:ext uri="{FF2B5EF4-FFF2-40B4-BE49-F238E27FC236}">
                    <a16:creationId xmlns:a16="http://schemas.microsoft.com/office/drawing/2014/main" id="{0C5602ED-E7E0-D348-8BFF-BB8ED8905137}"/>
                  </a:ext>
                </a:extLst>
              </p:cNvPr>
              <p:cNvSpPr/>
              <p:nvPr/>
            </p:nvSpPr>
            <p:spPr bwMode="auto">
              <a:xfrm rot="1286449" flipH="1">
                <a:off x="10497022" y="4145539"/>
                <a:ext cx="379160" cy="360122"/>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396" name="Rounded Rectangle 395">
                <a:extLst>
                  <a:ext uri="{FF2B5EF4-FFF2-40B4-BE49-F238E27FC236}">
                    <a16:creationId xmlns:a16="http://schemas.microsoft.com/office/drawing/2014/main" id="{60A3B042-EDA7-0649-8AFE-6CD72773367B}"/>
                  </a:ext>
                </a:extLst>
              </p:cNvPr>
              <p:cNvSpPr/>
              <p:nvPr/>
            </p:nvSpPr>
            <p:spPr bwMode="auto">
              <a:xfrm rot="4726929" flipH="1">
                <a:off x="10540649" y="2569407"/>
                <a:ext cx="437859" cy="214169"/>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97" name="Rounded Rectangle 396">
                <a:extLst>
                  <a:ext uri="{FF2B5EF4-FFF2-40B4-BE49-F238E27FC236}">
                    <a16:creationId xmlns:a16="http://schemas.microsoft.com/office/drawing/2014/main" id="{4279604E-FD85-C145-BB3D-F08319FA4948}"/>
                  </a:ext>
                </a:extLst>
              </p:cNvPr>
              <p:cNvSpPr/>
              <p:nvPr/>
            </p:nvSpPr>
            <p:spPr bwMode="auto">
              <a:xfrm rot="1936306" flipH="1">
                <a:off x="10279678" y="2820857"/>
                <a:ext cx="439446"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98" name="Rounded Rectangle 397">
                <a:extLst>
                  <a:ext uri="{FF2B5EF4-FFF2-40B4-BE49-F238E27FC236}">
                    <a16:creationId xmlns:a16="http://schemas.microsoft.com/office/drawing/2014/main" id="{0049F2FE-E5FC-3148-BD95-A10FACC06D38}"/>
                  </a:ext>
                </a:extLst>
              </p:cNvPr>
              <p:cNvSpPr/>
              <p:nvPr/>
            </p:nvSpPr>
            <p:spPr bwMode="auto">
              <a:xfrm rot="3184002" flipH="1">
                <a:off x="10133726" y="3146077"/>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399" name="TextBox 398">
                <a:extLst>
                  <a:ext uri="{FF2B5EF4-FFF2-40B4-BE49-F238E27FC236}">
                    <a16:creationId xmlns:a16="http://schemas.microsoft.com/office/drawing/2014/main" id="{5D8587DA-0855-7A45-89AC-F622B2A764AA}"/>
                  </a:ext>
                </a:extLst>
              </p:cNvPr>
              <p:cNvSpPr txBox="1"/>
              <p:nvPr/>
            </p:nvSpPr>
            <p:spPr bwMode="auto">
              <a:xfrm rot="4004034">
                <a:off x="10236052" y="2357931"/>
                <a:ext cx="274454"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00" name="TextBox 399">
                <a:extLst>
                  <a:ext uri="{FF2B5EF4-FFF2-40B4-BE49-F238E27FC236}">
                    <a16:creationId xmlns:a16="http://schemas.microsoft.com/office/drawing/2014/main" id="{99407074-C748-2D49-B968-CB2CF791E51F}"/>
                  </a:ext>
                </a:extLst>
              </p:cNvPr>
              <p:cNvSpPr txBox="1"/>
              <p:nvPr/>
            </p:nvSpPr>
            <p:spPr bwMode="auto">
              <a:xfrm rot="20981706">
                <a:off x="10622352" y="2547509"/>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401" name="TextBox 400">
                <a:extLst>
                  <a:ext uri="{FF2B5EF4-FFF2-40B4-BE49-F238E27FC236}">
                    <a16:creationId xmlns:a16="http://schemas.microsoft.com/office/drawing/2014/main" id="{9D8E57FD-CE32-ED4B-8EAC-AE344403DCE3}"/>
                  </a:ext>
                </a:extLst>
              </p:cNvPr>
              <p:cNvSpPr txBox="1"/>
              <p:nvPr/>
            </p:nvSpPr>
            <p:spPr bwMode="auto">
              <a:xfrm rot="18241679">
                <a:off x="10388350" y="2841002"/>
                <a:ext cx="364882"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402" name="TextBox 401">
                <a:extLst>
                  <a:ext uri="{FF2B5EF4-FFF2-40B4-BE49-F238E27FC236}">
                    <a16:creationId xmlns:a16="http://schemas.microsoft.com/office/drawing/2014/main" id="{EF26121E-DA1A-AF44-9B43-8FCFBE1C6EF4}"/>
                  </a:ext>
                </a:extLst>
              </p:cNvPr>
              <p:cNvSpPr txBox="1"/>
              <p:nvPr/>
            </p:nvSpPr>
            <p:spPr bwMode="auto">
              <a:xfrm rot="19358488">
                <a:off x="10163868" y="3106732"/>
                <a:ext cx="364883"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725" name="TextBox 724">
                <a:extLst>
                  <a:ext uri="{FF2B5EF4-FFF2-40B4-BE49-F238E27FC236}">
                    <a16:creationId xmlns:a16="http://schemas.microsoft.com/office/drawing/2014/main" id="{160B11CD-8402-FF40-86C4-85785B3004BD}"/>
                  </a:ext>
                </a:extLst>
              </p:cNvPr>
              <p:cNvSpPr txBox="1"/>
              <p:nvPr/>
            </p:nvSpPr>
            <p:spPr>
              <a:xfrm>
                <a:off x="10171806" y="2027631"/>
                <a:ext cx="821778" cy="338554"/>
              </a:xfrm>
              <a:prstGeom prst="rect">
                <a:avLst/>
              </a:prstGeom>
              <a:noFill/>
            </p:spPr>
            <p:txBody>
              <a:bodyPr>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HER4</a:t>
                </a:r>
              </a:p>
            </p:txBody>
          </p:sp>
          <p:sp>
            <p:nvSpPr>
              <p:cNvPr id="542" name="TextBox 541">
                <a:extLst>
                  <a:ext uri="{FF2B5EF4-FFF2-40B4-BE49-F238E27FC236}">
                    <a16:creationId xmlns:a16="http://schemas.microsoft.com/office/drawing/2014/main" id="{39FC7AD6-8CFB-4C75-BB3D-D35FDAA48102}"/>
                  </a:ext>
                </a:extLst>
              </p:cNvPr>
              <p:cNvSpPr txBox="1"/>
              <p:nvPr/>
            </p:nvSpPr>
            <p:spPr>
              <a:xfrm>
                <a:off x="10253742" y="4226013"/>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grpSp>
      </p:grpSp>
      <p:sp>
        <p:nvSpPr>
          <p:cNvPr id="543" name="Oval 542">
            <a:extLst>
              <a:ext uri="{FF2B5EF4-FFF2-40B4-BE49-F238E27FC236}">
                <a16:creationId xmlns:a16="http://schemas.microsoft.com/office/drawing/2014/main" id="{1A98FB9C-48D8-4F20-970A-E8247685F85A}"/>
              </a:ext>
            </a:extLst>
          </p:cNvPr>
          <p:cNvSpPr/>
          <p:nvPr/>
        </p:nvSpPr>
        <p:spPr>
          <a:xfrm>
            <a:off x="7610299" y="382011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544" name="Oval 543">
            <a:extLst>
              <a:ext uri="{FF2B5EF4-FFF2-40B4-BE49-F238E27FC236}">
                <a16:creationId xmlns:a16="http://schemas.microsoft.com/office/drawing/2014/main" id="{0949ACC9-4B73-49C4-B34C-05E2D5C2D223}"/>
              </a:ext>
            </a:extLst>
          </p:cNvPr>
          <p:cNvSpPr/>
          <p:nvPr/>
        </p:nvSpPr>
        <p:spPr>
          <a:xfrm>
            <a:off x="7996955" y="381638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cxnSp>
        <p:nvCxnSpPr>
          <p:cNvPr id="5" name="Straight Connector 4">
            <a:extLst>
              <a:ext uri="{FF2B5EF4-FFF2-40B4-BE49-F238E27FC236}">
                <a16:creationId xmlns:a16="http://schemas.microsoft.com/office/drawing/2014/main" id="{F384C774-9290-479B-82B6-BFA356FD5B13}"/>
              </a:ext>
            </a:extLst>
          </p:cNvPr>
          <p:cNvCxnSpPr>
            <a:cxnSpLocks/>
          </p:cNvCxnSpPr>
          <p:nvPr/>
        </p:nvCxnSpPr>
        <p:spPr bwMode="auto">
          <a:xfrm flipH="1" flipV="1">
            <a:off x="8134796" y="3955969"/>
            <a:ext cx="644864" cy="345706"/>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A9947DC3-8C3A-4758-B58F-B8DE1E77B6C9}"/>
              </a:ext>
            </a:extLst>
          </p:cNvPr>
          <p:cNvCxnSpPr>
            <a:cxnSpLocks/>
          </p:cNvCxnSpPr>
          <p:nvPr/>
        </p:nvCxnSpPr>
        <p:spPr bwMode="auto">
          <a:xfrm flipV="1">
            <a:off x="8094380" y="3902786"/>
            <a:ext cx="88050" cy="114192"/>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Arrow Connector 10">
            <a:extLst>
              <a:ext uri="{FF2B5EF4-FFF2-40B4-BE49-F238E27FC236}">
                <a16:creationId xmlns:a16="http://schemas.microsoft.com/office/drawing/2014/main" id="{34FB1D8E-41EE-432A-A7EE-901014FFE280}"/>
              </a:ext>
            </a:extLst>
          </p:cNvPr>
          <p:cNvCxnSpPr>
            <a:cxnSpLocks/>
            <a:endCxn id="13" idx="0"/>
          </p:cNvCxnSpPr>
          <p:nvPr/>
        </p:nvCxnSpPr>
        <p:spPr bwMode="auto">
          <a:xfrm>
            <a:off x="8025743" y="4014155"/>
            <a:ext cx="265386" cy="717987"/>
          </a:xfrm>
          <a:prstGeom prst="straightConnector1">
            <a:avLst/>
          </a:prstGeom>
          <a:noFill/>
          <a:ln w="28575" cap="flat" cmpd="sng" algn="ctr">
            <a:solidFill>
              <a:schemeClr val="bg1"/>
            </a:solidFill>
            <a:prstDash val="solid"/>
            <a:round/>
            <a:headEnd type="none" w="med" len="med"/>
            <a:tailEnd type="triangle"/>
          </a:ln>
          <a:effectLst/>
        </p:spPr>
      </p:cxnSp>
      <p:cxnSp>
        <p:nvCxnSpPr>
          <p:cNvPr id="550" name="Straight Arrow Connector 549">
            <a:extLst>
              <a:ext uri="{FF2B5EF4-FFF2-40B4-BE49-F238E27FC236}">
                <a16:creationId xmlns:a16="http://schemas.microsoft.com/office/drawing/2014/main" id="{90F37488-5D3C-4013-B1C7-ED28A7CE02A4}"/>
              </a:ext>
            </a:extLst>
          </p:cNvPr>
          <p:cNvCxnSpPr>
            <a:cxnSpLocks/>
            <a:endCxn id="561" idx="0"/>
          </p:cNvCxnSpPr>
          <p:nvPr/>
        </p:nvCxnSpPr>
        <p:spPr bwMode="auto">
          <a:xfrm flipH="1">
            <a:off x="7397607" y="4006734"/>
            <a:ext cx="253154" cy="728823"/>
          </a:xfrm>
          <a:prstGeom prst="straightConnector1">
            <a:avLst/>
          </a:prstGeom>
          <a:noFill/>
          <a:ln w="28575" cap="flat" cmpd="sng" algn="ctr">
            <a:solidFill>
              <a:schemeClr val="bg1"/>
            </a:solidFill>
            <a:prstDash val="solid"/>
            <a:round/>
            <a:headEnd type="none" w="med" len="med"/>
            <a:tailEnd type="triangle"/>
          </a:ln>
          <a:effectLst/>
        </p:spPr>
      </p:cxnSp>
      <p:sp>
        <p:nvSpPr>
          <p:cNvPr id="13" name="Oval 12">
            <a:extLst>
              <a:ext uri="{FF2B5EF4-FFF2-40B4-BE49-F238E27FC236}">
                <a16:creationId xmlns:a16="http://schemas.microsoft.com/office/drawing/2014/main" id="{5CFDF311-01C3-4641-812A-98CCD87066EC}"/>
              </a:ext>
            </a:extLst>
          </p:cNvPr>
          <p:cNvSpPr/>
          <p:nvPr/>
        </p:nvSpPr>
        <p:spPr bwMode="auto">
          <a:xfrm>
            <a:off x="7850864" y="4732142"/>
            <a:ext cx="880529" cy="324618"/>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solidFill>
                  <a:schemeClr val="tx1"/>
                </a:solidFill>
                <a:latin typeface="Calibri" panose="020F0502020204030204" pitchFamily="34" charset="0"/>
                <a:cs typeface="Calibri" panose="020F0502020204030204" pitchFamily="34" charset="0"/>
              </a:rPr>
              <a:t>MEK</a:t>
            </a:r>
          </a:p>
        </p:txBody>
      </p:sp>
      <p:sp>
        <p:nvSpPr>
          <p:cNvPr id="553" name="Oval 552">
            <a:extLst>
              <a:ext uri="{FF2B5EF4-FFF2-40B4-BE49-F238E27FC236}">
                <a16:creationId xmlns:a16="http://schemas.microsoft.com/office/drawing/2014/main" id="{73F37631-A01A-47E0-8C68-06E7F9F996CD}"/>
              </a:ext>
            </a:extLst>
          </p:cNvPr>
          <p:cNvSpPr/>
          <p:nvPr/>
        </p:nvSpPr>
        <p:spPr bwMode="auto">
          <a:xfrm>
            <a:off x="7850864" y="5201231"/>
            <a:ext cx="880529" cy="324618"/>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solidFill>
                  <a:schemeClr val="tx1"/>
                </a:solidFill>
                <a:latin typeface="Calibri" panose="020F0502020204030204" pitchFamily="34" charset="0"/>
                <a:cs typeface="Calibri" panose="020F0502020204030204" pitchFamily="34" charset="0"/>
              </a:rPr>
              <a:t>ERK</a:t>
            </a:r>
          </a:p>
        </p:txBody>
      </p:sp>
      <p:cxnSp>
        <p:nvCxnSpPr>
          <p:cNvPr id="17" name="Straight Connector 16">
            <a:extLst>
              <a:ext uri="{FF2B5EF4-FFF2-40B4-BE49-F238E27FC236}">
                <a16:creationId xmlns:a16="http://schemas.microsoft.com/office/drawing/2014/main" id="{DCE9B15B-76AD-4BA4-B3CD-572D13A0F736}"/>
              </a:ext>
            </a:extLst>
          </p:cNvPr>
          <p:cNvCxnSpPr>
            <a:stCxn id="534" idx="1"/>
          </p:cNvCxnSpPr>
          <p:nvPr/>
        </p:nvCxnSpPr>
        <p:spPr bwMode="auto">
          <a:xfrm flipH="1">
            <a:off x="8321909" y="4499536"/>
            <a:ext cx="265700" cy="7150"/>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6A54881E-2D82-4677-8A91-567CDEC34293}"/>
              </a:ext>
            </a:extLst>
          </p:cNvPr>
          <p:cNvCxnSpPr>
            <a:cxnSpLocks/>
          </p:cNvCxnSpPr>
          <p:nvPr/>
        </p:nvCxnSpPr>
        <p:spPr bwMode="auto">
          <a:xfrm flipV="1">
            <a:off x="8334212" y="4381938"/>
            <a:ext cx="222" cy="218771"/>
          </a:xfrm>
          <a:prstGeom prst="line">
            <a:avLst/>
          </a:prstGeom>
          <a:noFill/>
          <a:ln w="28575" cap="flat" cmpd="sng" algn="ctr">
            <a:solidFill>
              <a:schemeClr val="bg1"/>
            </a:solidFill>
            <a:prstDash val="solid"/>
            <a:round/>
            <a:headEnd type="none" w="med" len="med"/>
            <a:tailEnd type="none" w="med" len="med"/>
          </a:ln>
          <a:effectLst/>
        </p:spPr>
      </p:cxnSp>
      <p:sp>
        <p:nvSpPr>
          <p:cNvPr id="561" name="Oval 560">
            <a:extLst>
              <a:ext uri="{FF2B5EF4-FFF2-40B4-BE49-F238E27FC236}">
                <a16:creationId xmlns:a16="http://schemas.microsoft.com/office/drawing/2014/main" id="{5EFB103D-1E13-4447-82AC-8DD887FB1A33}"/>
              </a:ext>
            </a:extLst>
          </p:cNvPr>
          <p:cNvSpPr/>
          <p:nvPr/>
        </p:nvSpPr>
        <p:spPr bwMode="auto">
          <a:xfrm>
            <a:off x="6976190" y="4735557"/>
            <a:ext cx="842833" cy="324618"/>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solidFill>
                  <a:schemeClr val="tx1"/>
                </a:solidFill>
                <a:latin typeface="Calibri" panose="020F0502020204030204" pitchFamily="34" charset="0"/>
                <a:cs typeface="Calibri" panose="020F0502020204030204" pitchFamily="34" charset="0"/>
              </a:rPr>
              <a:t>PI3K</a:t>
            </a:r>
          </a:p>
        </p:txBody>
      </p:sp>
      <p:sp>
        <p:nvSpPr>
          <p:cNvPr id="562" name="Oval 561">
            <a:extLst>
              <a:ext uri="{FF2B5EF4-FFF2-40B4-BE49-F238E27FC236}">
                <a16:creationId xmlns:a16="http://schemas.microsoft.com/office/drawing/2014/main" id="{3B391DC3-5D46-4EEE-A84B-BAD61304A6B4}"/>
              </a:ext>
            </a:extLst>
          </p:cNvPr>
          <p:cNvSpPr/>
          <p:nvPr/>
        </p:nvSpPr>
        <p:spPr bwMode="auto">
          <a:xfrm>
            <a:off x="6976190" y="5204646"/>
            <a:ext cx="842833" cy="324618"/>
          </a:xfrm>
          <a:prstGeom prst="ellipse">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solidFill>
                  <a:schemeClr val="tx1"/>
                </a:solidFill>
                <a:latin typeface="Calibri" panose="020F0502020204030204" pitchFamily="34" charset="0"/>
                <a:cs typeface="Calibri" panose="020F0502020204030204" pitchFamily="34" charset="0"/>
              </a:rPr>
              <a:t>AKT</a:t>
            </a:r>
          </a:p>
        </p:txBody>
      </p:sp>
      <p:cxnSp>
        <p:nvCxnSpPr>
          <p:cNvPr id="565" name="Straight Connector 564">
            <a:extLst>
              <a:ext uri="{FF2B5EF4-FFF2-40B4-BE49-F238E27FC236}">
                <a16:creationId xmlns:a16="http://schemas.microsoft.com/office/drawing/2014/main" id="{EEB97488-1B41-4D58-A383-4823C4F3E6FE}"/>
              </a:ext>
            </a:extLst>
          </p:cNvPr>
          <p:cNvCxnSpPr/>
          <p:nvPr/>
        </p:nvCxnSpPr>
        <p:spPr bwMode="auto">
          <a:xfrm flipH="1">
            <a:off x="7112636" y="4492546"/>
            <a:ext cx="265700" cy="7150"/>
          </a:xfrm>
          <a:prstGeom prst="line">
            <a:avLst/>
          </a:prstGeom>
          <a:noFill/>
          <a:ln w="28575" cap="flat" cmpd="sng" algn="ctr">
            <a:solidFill>
              <a:schemeClr val="bg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D572736-3BB1-488F-BC70-8F12E074A9D0}"/>
              </a:ext>
            </a:extLst>
          </p:cNvPr>
          <p:cNvCxnSpPr>
            <a:cxnSpLocks/>
          </p:cNvCxnSpPr>
          <p:nvPr/>
        </p:nvCxnSpPr>
        <p:spPr bwMode="auto">
          <a:xfrm flipV="1">
            <a:off x="7386201" y="4374948"/>
            <a:ext cx="222" cy="218771"/>
          </a:xfrm>
          <a:prstGeom prst="line">
            <a:avLst/>
          </a:prstGeom>
          <a:noFill/>
          <a:ln w="28575" cap="flat" cmpd="sng" algn="ctr">
            <a:solidFill>
              <a:schemeClr val="bg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163C2B38-FEDD-4663-BD78-DA3FF6FED625}"/>
              </a:ext>
            </a:extLst>
          </p:cNvPr>
          <p:cNvCxnSpPr>
            <a:cxnSpLocks/>
          </p:cNvCxnSpPr>
          <p:nvPr/>
        </p:nvCxnSpPr>
        <p:spPr bwMode="auto">
          <a:xfrm flipV="1">
            <a:off x="6879902" y="3929507"/>
            <a:ext cx="649224" cy="347472"/>
          </a:xfrm>
          <a:prstGeom prst="line">
            <a:avLst/>
          </a:prstGeom>
          <a:noFill/>
          <a:ln w="28575" cap="flat" cmpd="sng" algn="ctr">
            <a:solidFill>
              <a:schemeClr val="bg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E2CD45D-C4BB-44F5-A822-FFE1106E3702}"/>
              </a:ext>
            </a:extLst>
          </p:cNvPr>
          <p:cNvCxnSpPr>
            <a:cxnSpLocks/>
          </p:cNvCxnSpPr>
          <p:nvPr/>
        </p:nvCxnSpPr>
        <p:spPr bwMode="auto">
          <a:xfrm>
            <a:off x="7472338" y="3861465"/>
            <a:ext cx="91440" cy="11410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157002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3F8A-33D0-48AF-A2BA-AA16C5A1A28E}"/>
              </a:ext>
            </a:extLst>
          </p:cNvPr>
          <p:cNvSpPr>
            <a:spLocks noGrp="1"/>
          </p:cNvSpPr>
          <p:nvPr>
            <p:ph type="title"/>
          </p:nvPr>
        </p:nvSpPr>
        <p:spPr/>
        <p:txBody>
          <a:bodyPr/>
          <a:lstStyle/>
          <a:p>
            <a:r>
              <a:rPr lang="en-US" dirty="0"/>
              <a:t>ExteNET 5-Yr Update: Neratinib vs Placebo After Adjuvant Trastuzumab in HER2+ EBC</a:t>
            </a:r>
          </a:p>
        </p:txBody>
      </p:sp>
      <p:sp>
        <p:nvSpPr>
          <p:cNvPr id="22" name="Content Placeholder 21">
            <a:extLst>
              <a:ext uri="{FF2B5EF4-FFF2-40B4-BE49-F238E27FC236}">
                <a16:creationId xmlns:a16="http://schemas.microsoft.com/office/drawing/2014/main" id="{64FDCDFD-C247-413D-B45B-B7FE173DF02D}"/>
              </a:ext>
            </a:extLst>
          </p:cNvPr>
          <p:cNvSpPr>
            <a:spLocks noGrp="1"/>
          </p:cNvSpPr>
          <p:nvPr>
            <p:ph idx="1"/>
          </p:nvPr>
        </p:nvSpPr>
        <p:spPr>
          <a:xfrm>
            <a:off x="604675" y="4654377"/>
            <a:ext cx="10877529" cy="1509355"/>
          </a:xfrm>
        </p:spPr>
        <p:txBody>
          <a:bodyPr/>
          <a:lstStyle/>
          <a:p>
            <a:r>
              <a:rPr lang="en-US" dirty="0"/>
              <a:t>Primary endpoint: IDFS at 2 yrs</a:t>
            </a:r>
          </a:p>
          <a:p>
            <a:r>
              <a:rPr lang="en-US" dirty="0"/>
              <a:t>Primary analysis of 2-yr IDFS rate: neratinib, 93.9%; placebo, 91.6% (HR: 0.67; 95% CI: 0.50-0.91; </a:t>
            </a:r>
            <a:r>
              <a:rPr lang="en-US" i="1" dirty="0"/>
              <a:t>P</a:t>
            </a:r>
            <a:r>
              <a:rPr lang="en-US" dirty="0"/>
              <a:t> = .0091)</a:t>
            </a:r>
          </a:p>
        </p:txBody>
      </p:sp>
      <p:sp>
        <p:nvSpPr>
          <p:cNvPr id="7" name="Text Box 11">
            <a:extLst>
              <a:ext uri="{FF2B5EF4-FFF2-40B4-BE49-F238E27FC236}">
                <a16:creationId xmlns:a16="http://schemas.microsoft.com/office/drawing/2014/main" id="{1E67CDB1-6759-4D45-803C-B31A85232C68}"/>
              </a:ext>
            </a:extLst>
          </p:cNvPr>
          <p:cNvSpPr txBox="1">
            <a:spLocks noChangeArrowheads="1"/>
          </p:cNvSpPr>
          <p:nvPr/>
        </p:nvSpPr>
        <p:spPr bwMode="auto">
          <a:xfrm>
            <a:off x="411480" y="6395930"/>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lvl="0">
              <a:defRPr/>
            </a:pPr>
            <a:r>
              <a:rPr lang="en-US" altLang="en-US" sz="1200" b="0" dirty="0">
                <a:solidFill>
                  <a:schemeClr val="bg2"/>
                </a:solidFill>
                <a:latin typeface="Calibri" panose="020F0502020204030204" pitchFamily="34" charset="0"/>
                <a:cs typeface="Calibri" panose="020F0502020204030204" pitchFamily="34" charset="0"/>
              </a:rPr>
              <a:t>Chan. Lancet Oncol. 2016;17:367. </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Martin. </a:t>
            </a:r>
            <a:r>
              <a:rPr lang="en-US" altLang="en-US" sz="1200" b="0" dirty="0">
                <a:solidFill>
                  <a:schemeClr val="bg2"/>
                </a:solidFill>
                <a:latin typeface="Calibri" panose="020F0502020204030204" pitchFamily="34" charset="0"/>
                <a:cs typeface="Calibri" panose="020F0502020204030204" pitchFamily="34" charset="0"/>
              </a:rPr>
              <a:t>Lancet Oncol. 2017;18:1688.</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Text Box 45">
            <a:extLst>
              <a:ext uri="{FF2B5EF4-FFF2-40B4-BE49-F238E27FC236}">
                <a16:creationId xmlns:a16="http://schemas.microsoft.com/office/drawing/2014/main" id="{323900F9-8FD1-49B8-B75E-FCD8AB496B10}"/>
              </a:ext>
            </a:extLst>
          </p:cNvPr>
          <p:cNvSpPr txBox="1">
            <a:spLocks noChangeArrowheads="1"/>
          </p:cNvSpPr>
          <p:nvPr/>
        </p:nvSpPr>
        <p:spPr bwMode="auto">
          <a:xfrm>
            <a:off x="569197" y="2567281"/>
            <a:ext cx="44650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GB" altLang="en-US" b="0" dirty="0">
                <a:solidFill>
                  <a:schemeClr val="bg1"/>
                </a:solidFill>
                <a:latin typeface="Calibri" panose="020F0502020204030204" pitchFamily="34" charset="0"/>
                <a:cs typeface="Calibri" panose="020F0502020204030204" pitchFamily="34" charset="0"/>
              </a:rPr>
              <a:t>Patients with HER2+ EBC (stage I-III); </a:t>
            </a:r>
          </a:p>
          <a:p>
            <a:pPr algn="ctr"/>
            <a:r>
              <a:rPr lang="en-GB" altLang="en-US" b="0" dirty="0">
                <a:solidFill>
                  <a:schemeClr val="bg1"/>
                </a:solidFill>
                <a:latin typeface="Calibri" panose="020F0502020204030204" pitchFamily="34" charset="0"/>
                <a:cs typeface="Calibri" panose="020F0502020204030204" pitchFamily="34" charset="0"/>
              </a:rPr>
              <a:t>adjuvant trastuzumab completed ≤ 2 yrs before randomization*; </a:t>
            </a:r>
            <a:r>
              <a:rPr lang="en-GB" altLang="en-US" dirty="0">
                <a:solidFill>
                  <a:schemeClr val="accent3"/>
                </a:solidFill>
                <a:latin typeface="Calibri" panose="020F0502020204030204" pitchFamily="34" charset="0"/>
                <a:cs typeface="Calibri" panose="020F0502020204030204" pitchFamily="34" charset="0"/>
              </a:rPr>
              <a:t>N+/- disease or residual disease after neoadjuvant therapy</a:t>
            </a:r>
            <a:r>
              <a:rPr lang="en-GB" altLang="en-US" b="0" dirty="0">
                <a:latin typeface="Calibri" panose="020F0502020204030204" pitchFamily="34" charset="0"/>
                <a:cs typeface="Calibri" panose="020F0502020204030204" pitchFamily="34" charset="0"/>
              </a:rPr>
              <a:t>; </a:t>
            </a:r>
            <a:r>
              <a:rPr lang="en-GB" altLang="en-US" b="0" dirty="0">
                <a:solidFill>
                  <a:schemeClr val="bg1"/>
                </a:solidFill>
                <a:latin typeface="Calibri" panose="020F0502020204030204" pitchFamily="34" charset="0"/>
                <a:cs typeface="Calibri" panose="020F0502020204030204" pitchFamily="34" charset="0"/>
              </a:rPr>
              <a:t>known ER and PgR status</a:t>
            </a:r>
          </a:p>
          <a:p>
            <a:pPr algn="ctr"/>
            <a:r>
              <a:rPr lang="en-GB" altLang="en-US" b="0" dirty="0">
                <a:solidFill>
                  <a:schemeClr val="bg1"/>
                </a:solidFill>
                <a:latin typeface="Calibri" panose="020F0502020204030204" pitchFamily="34" charset="0"/>
                <a:cs typeface="Calibri" panose="020F0502020204030204" pitchFamily="34" charset="0"/>
              </a:rPr>
              <a:t>(N = 2840)</a:t>
            </a:r>
            <a:endParaRPr lang="en-US" altLang="en-US" b="0" dirty="0">
              <a:solidFill>
                <a:schemeClr val="bg1"/>
              </a:solidFill>
              <a:latin typeface="Calibri" panose="020F0502020204030204" pitchFamily="34" charset="0"/>
              <a:cs typeface="Calibri" panose="020F0502020204030204" pitchFamily="34" charset="0"/>
            </a:endParaRPr>
          </a:p>
        </p:txBody>
      </p:sp>
      <p:sp>
        <p:nvSpPr>
          <p:cNvPr id="12" name="Rectangle 49">
            <a:extLst>
              <a:ext uri="{FF2B5EF4-FFF2-40B4-BE49-F238E27FC236}">
                <a16:creationId xmlns:a16="http://schemas.microsoft.com/office/drawing/2014/main" id="{5FFA4D78-1A82-41DD-A86A-AAFE3180F126}"/>
              </a:ext>
            </a:extLst>
          </p:cNvPr>
          <p:cNvSpPr>
            <a:spLocks noChangeArrowheads="1"/>
          </p:cNvSpPr>
          <p:nvPr/>
        </p:nvSpPr>
        <p:spPr bwMode="auto">
          <a:xfrm>
            <a:off x="5687105" y="2716187"/>
            <a:ext cx="2982913" cy="685800"/>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dirty="0">
                <a:latin typeface="Calibri" panose="020F0502020204030204" pitchFamily="34" charset="0"/>
                <a:cs typeface="Calibri" panose="020F0502020204030204" pitchFamily="34" charset="0"/>
              </a:rPr>
              <a:t>Neratinib </a:t>
            </a:r>
            <a:r>
              <a:rPr lang="en-US" altLang="en-US" b="0" dirty="0">
                <a:latin typeface="Calibri" panose="020F0502020204030204" pitchFamily="34" charset="0"/>
                <a:cs typeface="Calibri" panose="020F0502020204030204" pitchFamily="34" charset="0"/>
              </a:rPr>
              <a:t>240 mg/day PO</a:t>
            </a:r>
          </a:p>
          <a:p>
            <a:pPr algn="ctr"/>
            <a:r>
              <a:rPr lang="en-US" altLang="en-US" b="0" dirty="0">
                <a:latin typeface="Calibri" panose="020F0502020204030204" pitchFamily="34" charset="0"/>
                <a:cs typeface="Calibri" panose="020F0502020204030204" pitchFamily="34" charset="0"/>
              </a:rPr>
              <a:t>(n = 1420) </a:t>
            </a:r>
          </a:p>
        </p:txBody>
      </p:sp>
      <p:sp>
        <p:nvSpPr>
          <p:cNvPr id="13" name="Rectangle 50">
            <a:extLst>
              <a:ext uri="{FF2B5EF4-FFF2-40B4-BE49-F238E27FC236}">
                <a16:creationId xmlns:a16="http://schemas.microsoft.com/office/drawing/2014/main" id="{F98543B7-2BB8-4E73-AAF2-1121E5A15F4B}"/>
              </a:ext>
            </a:extLst>
          </p:cNvPr>
          <p:cNvSpPr>
            <a:spLocks noChangeArrowheads="1"/>
          </p:cNvSpPr>
          <p:nvPr/>
        </p:nvSpPr>
        <p:spPr bwMode="auto">
          <a:xfrm>
            <a:off x="5687105" y="3535337"/>
            <a:ext cx="2981325" cy="6858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dirty="0">
                <a:latin typeface="Calibri" panose="020F0502020204030204" pitchFamily="34" charset="0"/>
                <a:cs typeface="Calibri" panose="020F0502020204030204" pitchFamily="34" charset="0"/>
              </a:rPr>
              <a:t>Placebo</a:t>
            </a:r>
            <a:endParaRPr lang="en-US" altLang="en-US" b="0" dirty="0">
              <a:latin typeface="Calibri" panose="020F0502020204030204" pitchFamily="34" charset="0"/>
              <a:cs typeface="Calibri" panose="020F0502020204030204" pitchFamily="34" charset="0"/>
            </a:endParaRPr>
          </a:p>
          <a:p>
            <a:pPr algn="ctr"/>
            <a:r>
              <a:rPr lang="en-US" altLang="en-US" b="0" dirty="0">
                <a:latin typeface="Calibri" panose="020F0502020204030204" pitchFamily="34" charset="0"/>
                <a:cs typeface="Calibri" panose="020F0502020204030204" pitchFamily="34" charset="0"/>
              </a:rPr>
              <a:t>(n = 1420)</a:t>
            </a:r>
            <a:r>
              <a:rPr lang="en-US" altLang="en-US" dirty="0">
                <a:latin typeface="Calibri" panose="020F0502020204030204" pitchFamily="34" charset="0"/>
                <a:cs typeface="Calibri" panose="020F0502020204030204" pitchFamily="34" charset="0"/>
              </a:rPr>
              <a:t> </a:t>
            </a:r>
            <a:endParaRPr lang="en-US" altLang="en-US" b="0" dirty="0">
              <a:latin typeface="Calibri" panose="020F0502020204030204" pitchFamily="34" charset="0"/>
              <a:cs typeface="Calibri" panose="020F0502020204030204" pitchFamily="34" charset="0"/>
            </a:endParaRPr>
          </a:p>
        </p:txBody>
      </p:sp>
      <p:sp>
        <p:nvSpPr>
          <p:cNvPr id="15" name="Line 53">
            <a:extLst>
              <a:ext uri="{FF2B5EF4-FFF2-40B4-BE49-F238E27FC236}">
                <a16:creationId xmlns:a16="http://schemas.microsoft.com/office/drawing/2014/main" id="{16429C93-9A42-4543-B42B-9C401A76433E}"/>
              </a:ext>
            </a:extLst>
          </p:cNvPr>
          <p:cNvSpPr>
            <a:spLocks noChangeShapeType="1"/>
          </p:cNvSpPr>
          <p:nvPr/>
        </p:nvSpPr>
        <p:spPr bwMode="auto">
          <a:xfrm>
            <a:off x="5034283" y="3556037"/>
            <a:ext cx="575036" cy="3301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dirty="0"/>
          </a:p>
        </p:txBody>
      </p:sp>
      <p:sp>
        <p:nvSpPr>
          <p:cNvPr id="16" name="Line 54">
            <a:extLst>
              <a:ext uri="{FF2B5EF4-FFF2-40B4-BE49-F238E27FC236}">
                <a16:creationId xmlns:a16="http://schemas.microsoft.com/office/drawing/2014/main" id="{0EBF8C83-2467-4805-B44C-0B55A6BFC680}"/>
              </a:ext>
            </a:extLst>
          </p:cNvPr>
          <p:cNvSpPr>
            <a:spLocks noChangeShapeType="1"/>
          </p:cNvSpPr>
          <p:nvPr/>
        </p:nvSpPr>
        <p:spPr bwMode="auto">
          <a:xfrm flipV="1">
            <a:off x="5034282" y="3011461"/>
            <a:ext cx="571861" cy="2675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2000" dirty="0"/>
          </a:p>
        </p:txBody>
      </p:sp>
      <p:sp>
        <p:nvSpPr>
          <p:cNvPr id="17" name="TextBox 1">
            <a:extLst>
              <a:ext uri="{FF2B5EF4-FFF2-40B4-BE49-F238E27FC236}">
                <a16:creationId xmlns:a16="http://schemas.microsoft.com/office/drawing/2014/main" id="{5A7990DA-AFF6-447B-80BE-F3F7D56BC37A}"/>
              </a:ext>
            </a:extLst>
          </p:cNvPr>
          <p:cNvSpPr txBox="1">
            <a:spLocks noChangeArrowheads="1"/>
          </p:cNvSpPr>
          <p:nvPr/>
        </p:nvSpPr>
        <p:spPr bwMode="auto">
          <a:xfrm>
            <a:off x="8370720" y="2031374"/>
            <a:ext cx="5950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i="1" dirty="0">
                <a:solidFill>
                  <a:schemeClr val="bg1"/>
                </a:solidFill>
              </a:rPr>
              <a:t>1 yr</a:t>
            </a:r>
          </a:p>
        </p:txBody>
      </p:sp>
      <p:sp>
        <p:nvSpPr>
          <p:cNvPr id="19" name="Text Box 30">
            <a:extLst>
              <a:ext uri="{FF2B5EF4-FFF2-40B4-BE49-F238E27FC236}">
                <a16:creationId xmlns:a16="http://schemas.microsoft.com/office/drawing/2014/main" id="{CF27E7AD-FB86-4188-9198-08275B1815CF}"/>
              </a:ext>
            </a:extLst>
          </p:cNvPr>
          <p:cNvSpPr txBox="1">
            <a:spLocks noChangeArrowheads="1"/>
          </p:cNvSpPr>
          <p:nvPr/>
        </p:nvSpPr>
        <p:spPr bwMode="auto">
          <a:xfrm>
            <a:off x="8816349" y="2768111"/>
            <a:ext cx="3210207" cy="150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*Amendment in Feb 2010 </a:t>
            </a:r>
            <a:r>
              <a:rPr lang="en-US" altLang="en-US" sz="1800" b="1" dirty="0">
                <a:solidFill>
                  <a:schemeClr val="accent3"/>
                </a:solidFill>
                <a:latin typeface="Calibri" panose="020F0502020204030204" pitchFamily="34" charset="0"/>
              </a:rPr>
              <a:t>restricted enrollment to patients with N+ </a:t>
            </a:r>
            <a:r>
              <a:rPr lang="en-US" altLang="en-US" sz="1800" b="1" dirty="0">
                <a:solidFill>
                  <a:schemeClr val="accent3"/>
                </a:solidFill>
                <a:latin typeface="Calibri" panose="020F0502020204030204" pitchFamily="34" charset="0"/>
                <a:cs typeface="Calibri" panose="020F0502020204030204" pitchFamily="34" charset="0"/>
              </a:rPr>
              <a:t>disease</a:t>
            </a:r>
            <a:r>
              <a:rPr lang="en-US" altLang="en-US" sz="1800" b="1" dirty="0">
                <a:solidFill>
                  <a:schemeClr val="accent3"/>
                </a:solidFill>
                <a:latin typeface="Calibri" panose="020F0502020204030204" pitchFamily="34" charset="0"/>
              </a:rPr>
              <a:t> </a:t>
            </a:r>
            <a:r>
              <a:rPr lang="en-US" altLang="en-US" sz="1800" b="0" dirty="0">
                <a:solidFill>
                  <a:schemeClr val="bg1"/>
                </a:solidFill>
                <a:latin typeface="Calibri" panose="020F0502020204030204" pitchFamily="34" charset="0"/>
              </a:rPr>
              <a:t>who completed trastuzumab ≤ 1 yr before randomization.</a:t>
            </a:r>
            <a:endParaRPr lang="en-US" altLang="en-US" sz="1800" dirty="0">
              <a:solidFill>
                <a:schemeClr val="bg1"/>
              </a:solidFill>
              <a:latin typeface="Calibri" panose="020F0502020204030204" pitchFamily="34" charset="0"/>
            </a:endParaRPr>
          </a:p>
        </p:txBody>
      </p:sp>
      <p:sp>
        <p:nvSpPr>
          <p:cNvPr id="20" name="TextBox 1">
            <a:extLst>
              <a:ext uri="{FF2B5EF4-FFF2-40B4-BE49-F238E27FC236}">
                <a16:creationId xmlns:a16="http://schemas.microsoft.com/office/drawing/2014/main" id="{7FB646D2-9FE6-43A7-ADC1-21EC65562EA1}"/>
              </a:ext>
            </a:extLst>
          </p:cNvPr>
          <p:cNvSpPr txBox="1">
            <a:spLocks noChangeArrowheads="1"/>
          </p:cNvSpPr>
          <p:nvPr/>
        </p:nvSpPr>
        <p:spPr bwMode="auto">
          <a:xfrm>
            <a:off x="2268814" y="1504940"/>
            <a:ext cx="603269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sz="1600" b="0" i="1" dirty="0">
                <a:solidFill>
                  <a:schemeClr val="bg1"/>
                </a:solidFill>
                <a:latin typeface="Calibri" panose="020F0502020204030204" pitchFamily="34" charset="0"/>
                <a:cs typeface="Calibri" panose="020F0502020204030204" pitchFamily="34" charset="0"/>
              </a:rPr>
              <a:t>Stratified by hormone receptor status (ER+ and/or PgR+ vs ER- and PgR-), nodal status (0 vs 1-3 vs ≥ 4), adjuvant trastuzumab regimen (sequential vs concurrent with CT)</a:t>
            </a:r>
          </a:p>
        </p:txBody>
      </p:sp>
      <p:cxnSp>
        <p:nvCxnSpPr>
          <p:cNvPr id="21" name="Straight Arrow Connector 10">
            <a:extLst>
              <a:ext uri="{FF2B5EF4-FFF2-40B4-BE49-F238E27FC236}">
                <a16:creationId xmlns:a16="http://schemas.microsoft.com/office/drawing/2014/main" id="{B0473A01-3645-49AB-8ED3-A739B36EABF8}"/>
              </a:ext>
            </a:extLst>
          </p:cNvPr>
          <p:cNvCxnSpPr>
            <a:cxnSpLocks noChangeShapeType="1"/>
            <a:stCxn id="20" idx="2"/>
          </p:cNvCxnSpPr>
          <p:nvPr/>
        </p:nvCxnSpPr>
        <p:spPr bwMode="auto">
          <a:xfrm>
            <a:off x="5285161" y="2335937"/>
            <a:ext cx="0" cy="432174"/>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23" name="Text Box 30">
            <a:extLst>
              <a:ext uri="{FF2B5EF4-FFF2-40B4-BE49-F238E27FC236}">
                <a16:creationId xmlns:a16="http://schemas.microsoft.com/office/drawing/2014/main" id="{18C796FB-A35B-4210-97C9-DA8E74538939}"/>
              </a:ext>
            </a:extLst>
          </p:cNvPr>
          <p:cNvSpPr txBox="1">
            <a:spLocks noChangeArrowheads="1"/>
          </p:cNvSpPr>
          <p:nvPr/>
        </p:nvSpPr>
        <p:spPr bwMode="auto">
          <a:xfrm>
            <a:off x="5606143" y="4200430"/>
            <a:ext cx="321020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tx1"/>
                </a:solidFill>
              </a:rPr>
              <a:t>Endocrine therapy given according to loca</a:t>
            </a:r>
            <a:r>
              <a:rPr lang="en-US" altLang="en-US" sz="1400" dirty="0">
                <a:solidFill>
                  <a:schemeClr val="tx1"/>
                </a:solidFill>
              </a:rPr>
              <a:t>l practice</a:t>
            </a:r>
          </a:p>
        </p:txBody>
      </p:sp>
      <p:cxnSp>
        <p:nvCxnSpPr>
          <p:cNvPr id="24" name="Straight Arrow Connector 10">
            <a:extLst>
              <a:ext uri="{FF2B5EF4-FFF2-40B4-BE49-F238E27FC236}">
                <a16:creationId xmlns:a16="http://schemas.microsoft.com/office/drawing/2014/main" id="{6AC19840-F23B-4768-84E6-5F644BD71AF2}"/>
              </a:ext>
            </a:extLst>
          </p:cNvPr>
          <p:cNvCxnSpPr>
            <a:cxnSpLocks noChangeShapeType="1"/>
          </p:cNvCxnSpPr>
          <p:nvPr/>
        </p:nvCxnSpPr>
        <p:spPr bwMode="auto">
          <a:xfrm flipH="1">
            <a:off x="8670018" y="2396004"/>
            <a:ext cx="1" cy="272298"/>
          </a:xfrm>
          <a:prstGeom prst="straightConnector1">
            <a:avLst/>
          </a:prstGeom>
          <a:noFill/>
          <a:ln w="28575" algn="ctr">
            <a:solidFill>
              <a:schemeClr val="bg1"/>
            </a:solidFill>
            <a:round/>
            <a:headEnd/>
            <a:tailEnd type="triangle" w="med" len="med"/>
          </a:ln>
          <a:extLst>
            <a:ext uri="{909E8E84-426E-40DD-AFC4-6F175D3DCCD1}">
              <a14:hiddenFill xmlns:a14="http://schemas.microsoft.com/office/drawing/2010/main">
                <a:noFill/>
              </a14:hiddenFill>
            </a:ext>
          </a:extLst>
        </p:spPr>
      </p:cxnSp>
      <p:grpSp>
        <p:nvGrpSpPr>
          <p:cNvPr id="28" name="Group 7">
            <a:extLst>
              <a:ext uri="{FF2B5EF4-FFF2-40B4-BE49-F238E27FC236}">
                <a16:creationId xmlns:a16="http://schemas.microsoft.com/office/drawing/2014/main" id="{8B8B7C22-54BB-480F-A359-16854866F92D}"/>
              </a:ext>
            </a:extLst>
          </p:cNvPr>
          <p:cNvGrpSpPr>
            <a:grpSpLocks/>
          </p:cNvGrpSpPr>
          <p:nvPr/>
        </p:nvGrpSpPr>
        <p:grpSpPr bwMode="auto">
          <a:xfrm>
            <a:off x="9389569" y="6207225"/>
            <a:ext cx="2488502" cy="447822"/>
            <a:chOff x="9527309" y="3551529"/>
            <a:chExt cx="2488502" cy="448324"/>
          </a:xfrm>
        </p:grpSpPr>
        <p:pic>
          <p:nvPicPr>
            <p:cNvPr id="29" name="Picture 9">
              <a:extLst>
                <a:ext uri="{FF2B5EF4-FFF2-40B4-BE49-F238E27FC236}">
                  <a16:creationId xmlns:a16="http://schemas.microsoft.com/office/drawing/2014/main" id="{AB9C24D9-210A-4544-9A54-266E5781BA7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 name="Rectangle 8">
              <a:extLst>
                <a:ext uri="{FF2B5EF4-FFF2-40B4-BE49-F238E27FC236}">
                  <a16:creationId xmlns:a16="http://schemas.microsoft.com/office/drawing/2014/main" id="{F8259743-58E3-4A94-8EA1-DA072DFD5EC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39448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508B-F035-4A4E-96A6-FA66F476433F}"/>
              </a:ext>
            </a:extLst>
          </p:cNvPr>
          <p:cNvSpPr>
            <a:spLocks noGrp="1"/>
          </p:cNvSpPr>
          <p:nvPr>
            <p:ph type="title"/>
          </p:nvPr>
        </p:nvSpPr>
        <p:spPr/>
        <p:txBody>
          <a:bodyPr/>
          <a:lstStyle/>
          <a:p>
            <a:r>
              <a:rPr lang="en-US" dirty="0">
                <a:cs typeface="Calibri" panose="020F0502020204030204" pitchFamily="34" charset="0"/>
              </a:rPr>
              <a:t>ExteNET: 5-Yr IDFS Analysis</a:t>
            </a:r>
          </a:p>
        </p:txBody>
      </p:sp>
      <p:sp>
        <p:nvSpPr>
          <p:cNvPr id="7" name="Text Box 11">
            <a:extLst>
              <a:ext uri="{FF2B5EF4-FFF2-40B4-BE49-F238E27FC236}">
                <a16:creationId xmlns:a16="http://schemas.microsoft.com/office/drawing/2014/main" id="{8BC6DC7E-EE37-4CA2-8590-042E54C395F3}"/>
              </a:ext>
            </a:extLst>
          </p:cNvPr>
          <p:cNvSpPr txBox="1">
            <a:spLocks noChangeArrowheads="1"/>
          </p:cNvSpPr>
          <p:nvPr/>
        </p:nvSpPr>
        <p:spPr bwMode="auto">
          <a:xfrm>
            <a:off x="411480" y="6395930"/>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lvl="0">
              <a:defRPr/>
            </a:pPr>
            <a:r>
              <a:rPr lang="en-US" altLang="en-US" sz="1200" b="0" dirty="0">
                <a:solidFill>
                  <a:schemeClr val="bg2"/>
                </a:solidFill>
                <a:latin typeface="Calibri" panose="020F0502020204030204" pitchFamily="34" charset="0"/>
                <a:cs typeface="Calibri" panose="020F0502020204030204" pitchFamily="34" charset="0"/>
              </a:rPr>
              <a:t>Martin. Lancet Oncol. 2017;18:1688.</a:t>
            </a:r>
            <a:endParaRPr lang="en-US" altLang="en-US" sz="1200" b="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B4601DB4-66D9-452B-94B7-2DB55C7AEB06}"/>
              </a:ext>
            </a:extLst>
          </p:cNvPr>
          <p:cNvSpPr txBox="1"/>
          <p:nvPr/>
        </p:nvSpPr>
        <p:spPr>
          <a:xfrm>
            <a:off x="3909527" y="5528673"/>
            <a:ext cx="5290457"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 After Randomization</a:t>
            </a:r>
          </a:p>
        </p:txBody>
      </p:sp>
      <p:sp>
        <p:nvSpPr>
          <p:cNvPr id="12" name="TextBox 11">
            <a:extLst>
              <a:ext uri="{FF2B5EF4-FFF2-40B4-BE49-F238E27FC236}">
                <a16:creationId xmlns:a16="http://schemas.microsoft.com/office/drawing/2014/main" id="{0BDA5B12-E72B-498F-A4E7-A8CB4BE48EB5}"/>
              </a:ext>
            </a:extLst>
          </p:cNvPr>
          <p:cNvSpPr txBox="1"/>
          <p:nvPr/>
        </p:nvSpPr>
        <p:spPr>
          <a:xfrm rot="16200000">
            <a:off x="1464256" y="3267659"/>
            <a:ext cx="3489649"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IDFS (%)</a:t>
            </a:r>
          </a:p>
        </p:txBody>
      </p:sp>
      <p:sp>
        <p:nvSpPr>
          <p:cNvPr id="13" name="TextBox 12">
            <a:extLst>
              <a:ext uri="{FF2B5EF4-FFF2-40B4-BE49-F238E27FC236}">
                <a16:creationId xmlns:a16="http://schemas.microsoft.com/office/drawing/2014/main" id="{D5C1B496-D816-4C5D-986B-BFDBAA575E39}"/>
              </a:ext>
            </a:extLst>
          </p:cNvPr>
          <p:cNvSpPr txBox="1"/>
          <p:nvPr/>
        </p:nvSpPr>
        <p:spPr>
          <a:xfrm>
            <a:off x="2053103" y="5645905"/>
            <a:ext cx="1506631" cy="738664"/>
          </a:xfrm>
          <a:prstGeom prst="rect">
            <a:avLst/>
          </a:prstGeom>
          <a:noFill/>
        </p:spPr>
        <p:txBody>
          <a:bodyPr wrap="none" rtlCol="0">
            <a:spAutoFit/>
          </a:bodyPr>
          <a:lstStyle/>
          <a:p>
            <a:pPr algn="r">
              <a:buNone/>
            </a:pPr>
            <a:r>
              <a:rPr lang="en-US" sz="1400" dirty="0">
                <a:solidFill>
                  <a:schemeClr val="bg1"/>
                </a:solidFill>
                <a:latin typeface="Calibri" panose="020F0502020204030204" pitchFamily="34" charset="0"/>
                <a:cs typeface="Calibri" panose="020F0502020204030204" pitchFamily="34" charset="0"/>
              </a:rPr>
              <a:t>Patients at Risk, n</a:t>
            </a:r>
          </a:p>
          <a:p>
            <a:pPr algn="r">
              <a:buNone/>
            </a:pPr>
            <a:r>
              <a:rPr lang="en-US" sz="1400" b="0" dirty="0">
                <a:solidFill>
                  <a:schemeClr val="bg1"/>
                </a:solidFill>
                <a:latin typeface="Calibri" panose="020F0502020204030204" pitchFamily="34" charset="0"/>
                <a:cs typeface="Calibri" panose="020F0502020204030204" pitchFamily="34" charset="0"/>
              </a:rPr>
              <a:t>Neratinib</a:t>
            </a:r>
          </a:p>
          <a:p>
            <a:pPr algn="r">
              <a:buNone/>
            </a:pPr>
            <a:r>
              <a:rPr lang="en-US" sz="1400" b="0" dirty="0">
                <a:solidFill>
                  <a:schemeClr val="bg1"/>
                </a:solidFill>
                <a:latin typeface="Calibri" panose="020F0502020204030204" pitchFamily="34" charset="0"/>
                <a:cs typeface="Calibri" panose="020F0502020204030204" pitchFamily="34" charset="0"/>
              </a:rPr>
              <a:t>Placebo</a:t>
            </a:r>
          </a:p>
        </p:txBody>
      </p:sp>
      <p:sp>
        <p:nvSpPr>
          <p:cNvPr id="14" name="TextBox 13">
            <a:extLst>
              <a:ext uri="{FF2B5EF4-FFF2-40B4-BE49-F238E27FC236}">
                <a16:creationId xmlns:a16="http://schemas.microsoft.com/office/drawing/2014/main" id="{49FE65F6-9E98-438C-9236-B943E67EDF7B}"/>
              </a:ext>
            </a:extLst>
          </p:cNvPr>
          <p:cNvSpPr txBox="1"/>
          <p:nvPr/>
        </p:nvSpPr>
        <p:spPr>
          <a:xfrm>
            <a:off x="5660262" y="4758846"/>
            <a:ext cx="3826689" cy="369332"/>
          </a:xfrm>
          <a:prstGeom prst="rect">
            <a:avLst/>
          </a:prstGeom>
          <a:noFill/>
        </p:spPr>
        <p:txBody>
          <a:bodyPr wrap="non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HR: 0.73 (95% CI: 0.57-0.92; </a:t>
            </a:r>
            <a:r>
              <a:rPr lang="en-US" b="0" i="1" dirty="0">
                <a:solidFill>
                  <a:schemeClr val="bg1"/>
                </a:solidFill>
                <a:latin typeface="Calibri" panose="020F0502020204030204" pitchFamily="34" charset="0"/>
                <a:cs typeface="Calibri" panose="020F0502020204030204" pitchFamily="34" charset="0"/>
              </a:rPr>
              <a:t>P </a:t>
            </a:r>
            <a:r>
              <a:rPr lang="en-US" b="0" dirty="0">
                <a:solidFill>
                  <a:schemeClr val="bg1"/>
                </a:solidFill>
                <a:latin typeface="Calibri" panose="020F0502020204030204" pitchFamily="34" charset="0"/>
                <a:cs typeface="Calibri" panose="020F0502020204030204" pitchFamily="34" charset="0"/>
              </a:rPr>
              <a:t>= .0083)</a:t>
            </a:r>
          </a:p>
        </p:txBody>
      </p:sp>
      <p:cxnSp>
        <p:nvCxnSpPr>
          <p:cNvPr id="9" name="Straight Connector 8">
            <a:extLst>
              <a:ext uri="{FF2B5EF4-FFF2-40B4-BE49-F238E27FC236}">
                <a16:creationId xmlns:a16="http://schemas.microsoft.com/office/drawing/2014/main" id="{9DEE0CD9-878F-4F39-81A5-1A7CACB6DB87}"/>
              </a:ext>
            </a:extLst>
          </p:cNvPr>
          <p:cNvCxnSpPr/>
          <p:nvPr/>
        </p:nvCxnSpPr>
        <p:spPr bwMode="auto">
          <a:xfrm>
            <a:off x="3909527" y="5243804"/>
            <a:ext cx="529045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6500607-E4B3-44BB-ABF5-E4693B83237E}"/>
              </a:ext>
            </a:extLst>
          </p:cNvPr>
          <p:cNvCxnSpPr>
            <a:cxnSpLocks/>
          </p:cNvCxnSpPr>
          <p:nvPr/>
        </p:nvCxnSpPr>
        <p:spPr bwMode="auto">
          <a:xfrm flipV="1">
            <a:off x="3932854" y="1646855"/>
            <a:ext cx="0" cy="362494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98D3EB-5EA0-49DC-A7D9-D89D3BEB263B}"/>
              </a:ext>
            </a:extLst>
          </p:cNvPr>
          <p:cNvCxnSpPr/>
          <p:nvPr/>
        </p:nvCxnSpPr>
        <p:spPr bwMode="auto">
          <a:xfrm flipH="1">
            <a:off x="3862874" y="16701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A1E1FEE-2EF0-4178-828B-37FAD4418296}"/>
              </a:ext>
            </a:extLst>
          </p:cNvPr>
          <p:cNvCxnSpPr/>
          <p:nvPr/>
        </p:nvCxnSpPr>
        <p:spPr bwMode="auto">
          <a:xfrm flipH="1">
            <a:off x="3862874" y="238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C2EF8FB-8986-41BC-9A82-85FC6D12C4EB}"/>
              </a:ext>
            </a:extLst>
          </p:cNvPr>
          <p:cNvCxnSpPr/>
          <p:nvPr/>
        </p:nvCxnSpPr>
        <p:spPr bwMode="auto">
          <a:xfrm flipH="1">
            <a:off x="3862874" y="3099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752BAF-30D4-4ABD-8192-E0C02F027AFA}"/>
              </a:ext>
            </a:extLst>
          </p:cNvPr>
          <p:cNvCxnSpPr/>
          <p:nvPr/>
        </p:nvCxnSpPr>
        <p:spPr bwMode="auto">
          <a:xfrm flipH="1">
            <a:off x="3862874" y="3814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15EA250-348E-4229-BD41-685F6FEE027B}"/>
              </a:ext>
            </a:extLst>
          </p:cNvPr>
          <p:cNvCxnSpPr/>
          <p:nvPr/>
        </p:nvCxnSpPr>
        <p:spPr bwMode="auto">
          <a:xfrm flipH="1">
            <a:off x="3862874" y="45290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F2A68D-A5F9-432E-A3BA-507A830D655A}"/>
              </a:ext>
            </a:extLst>
          </p:cNvPr>
          <p:cNvCxnSpPr/>
          <p:nvPr/>
        </p:nvCxnSpPr>
        <p:spPr bwMode="auto">
          <a:xfrm flipH="1">
            <a:off x="3862874" y="52438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06628C7-82C1-43CC-83EC-BD7111B2FE20}"/>
              </a:ext>
            </a:extLst>
          </p:cNvPr>
          <p:cNvCxnSpPr/>
          <p:nvPr/>
        </p:nvCxnSpPr>
        <p:spPr bwMode="auto">
          <a:xfrm>
            <a:off x="3932854"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4091135-8FD5-44B2-8202-1B22385EFE71}"/>
              </a:ext>
            </a:extLst>
          </p:cNvPr>
          <p:cNvCxnSpPr/>
          <p:nvPr/>
        </p:nvCxnSpPr>
        <p:spPr bwMode="auto">
          <a:xfrm>
            <a:off x="4458945"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5925F84-8FD2-421A-B6AE-C6DCCC81E60A}"/>
              </a:ext>
            </a:extLst>
          </p:cNvPr>
          <p:cNvCxnSpPr/>
          <p:nvPr/>
        </p:nvCxnSpPr>
        <p:spPr bwMode="auto">
          <a:xfrm>
            <a:off x="4985036"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13B0A53-F148-43A5-98D5-00E589892D97}"/>
              </a:ext>
            </a:extLst>
          </p:cNvPr>
          <p:cNvCxnSpPr/>
          <p:nvPr/>
        </p:nvCxnSpPr>
        <p:spPr bwMode="auto">
          <a:xfrm>
            <a:off x="5511127"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F178F16-D090-49A3-87CD-38F0D4D71336}"/>
              </a:ext>
            </a:extLst>
          </p:cNvPr>
          <p:cNvCxnSpPr/>
          <p:nvPr/>
        </p:nvCxnSpPr>
        <p:spPr bwMode="auto">
          <a:xfrm>
            <a:off x="6037218"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57766D7-B089-48BA-9498-BE82DD2619E1}"/>
              </a:ext>
            </a:extLst>
          </p:cNvPr>
          <p:cNvCxnSpPr/>
          <p:nvPr/>
        </p:nvCxnSpPr>
        <p:spPr bwMode="auto">
          <a:xfrm>
            <a:off x="6563309"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2FEF454-E3BF-4457-9E4A-31497E0C8EC9}"/>
              </a:ext>
            </a:extLst>
          </p:cNvPr>
          <p:cNvCxnSpPr/>
          <p:nvPr/>
        </p:nvCxnSpPr>
        <p:spPr bwMode="auto">
          <a:xfrm>
            <a:off x="7089400"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47CB429-5289-4B61-A285-CA4A1BFBA6EA}"/>
              </a:ext>
            </a:extLst>
          </p:cNvPr>
          <p:cNvCxnSpPr/>
          <p:nvPr/>
        </p:nvCxnSpPr>
        <p:spPr bwMode="auto">
          <a:xfrm>
            <a:off x="7615491"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D532B4E-645A-4849-8644-3A4F2EA64FEE}"/>
              </a:ext>
            </a:extLst>
          </p:cNvPr>
          <p:cNvCxnSpPr/>
          <p:nvPr/>
        </p:nvCxnSpPr>
        <p:spPr bwMode="auto">
          <a:xfrm>
            <a:off x="8141582"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DF45D1-719D-4541-A919-8D2163699235}"/>
              </a:ext>
            </a:extLst>
          </p:cNvPr>
          <p:cNvCxnSpPr/>
          <p:nvPr/>
        </p:nvCxnSpPr>
        <p:spPr bwMode="auto">
          <a:xfrm>
            <a:off x="8667673" y="52531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C4B19FA-74EA-443C-9446-139C25155AA9}"/>
              </a:ext>
            </a:extLst>
          </p:cNvPr>
          <p:cNvCxnSpPr/>
          <p:nvPr/>
        </p:nvCxnSpPr>
        <p:spPr bwMode="auto">
          <a:xfrm>
            <a:off x="9193763" y="52531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EEDCC359-9D54-4DE3-AA3F-560E2BB9560B}"/>
              </a:ext>
            </a:extLst>
          </p:cNvPr>
          <p:cNvSpPr txBox="1"/>
          <p:nvPr/>
        </p:nvSpPr>
        <p:spPr>
          <a:xfrm>
            <a:off x="3638722" y="5861348"/>
            <a:ext cx="550151"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1420</a:t>
            </a:r>
          </a:p>
          <a:p>
            <a:pPr algn="ctr">
              <a:buNone/>
            </a:pPr>
            <a:r>
              <a:rPr lang="en-US" sz="1400" b="0" dirty="0">
                <a:solidFill>
                  <a:schemeClr val="bg1"/>
                </a:solidFill>
                <a:latin typeface="Calibri" panose="020F0502020204030204" pitchFamily="34" charset="0"/>
                <a:cs typeface="Calibri" panose="020F0502020204030204" pitchFamily="34" charset="0"/>
              </a:rPr>
              <a:t>1420</a:t>
            </a:r>
          </a:p>
        </p:txBody>
      </p:sp>
      <p:sp>
        <p:nvSpPr>
          <p:cNvPr id="44" name="TextBox 43">
            <a:extLst>
              <a:ext uri="{FF2B5EF4-FFF2-40B4-BE49-F238E27FC236}">
                <a16:creationId xmlns:a16="http://schemas.microsoft.com/office/drawing/2014/main" id="{A1FFDB3B-4BE9-4993-89EB-A798A915C826}"/>
              </a:ext>
            </a:extLst>
          </p:cNvPr>
          <p:cNvSpPr txBox="1"/>
          <p:nvPr/>
        </p:nvSpPr>
        <p:spPr>
          <a:xfrm>
            <a:off x="4175126" y="5861348"/>
            <a:ext cx="550151"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1316</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1354</a:t>
            </a:r>
          </a:p>
        </p:txBody>
      </p:sp>
      <p:sp>
        <p:nvSpPr>
          <p:cNvPr id="45" name="TextBox 44">
            <a:extLst>
              <a:ext uri="{FF2B5EF4-FFF2-40B4-BE49-F238E27FC236}">
                <a16:creationId xmlns:a16="http://schemas.microsoft.com/office/drawing/2014/main" id="{04190F05-C7C6-4A6E-8048-2E77F47B53BE}"/>
              </a:ext>
            </a:extLst>
          </p:cNvPr>
          <p:cNvSpPr txBox="1"/>
          <p:nvPr/>
        </p:nvSpPr>
        <p:spPr>
          <a:xfrm>
            <a:off x="4711530" y="5861348"/>
            <a:ext cx="550151"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1272</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1298</a:t>
            </a:r>
          </a:p>
        </p:txBody>
      </p:sp>
      <p:sp>
        <p:nvSpPr>
          <p:cNvPr id="46" name="TextBox 45">
            <a:extLst>
              <a:ext uri="{FF2B5EF4-FFF2-40B4-BE49-F238E27FC236}">
                <a16:creationId xmlns:a16="http://schemas.microsoft.com/office/drawing/2014/main" id="{15227F7F-73F7-4FA1-987F-50E0B7F0EA28}"/>
              </a:ext>
            </a:extLst>
          </p:cNvPr>
          <p:cNvSpPr txBox="1"/>
          <p:nvPr/>
        </p:nvSpPr>
        <p:spPr>
          <a:xfrm>
            <a:off x="5247934" y="5861348"/>
            <a:ext cx="550151"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1225</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1248</a:t>
            </a:r>
          </a:p>
        </p:txBody>
      </p:sp>
      <p:sp>
        <p:nvSpPr>
          <p:cNvPr id="47" name="TextBox 46">
            <a:extLst>
              <a:ext uri="{FF2B5EF4-FFF2-40B4-BE49-F238E27FC236}">
                <a16:creationId xmlns:a16="http://schemas.microsoft.com/office/drawing/2014/main" id="{3310ABBD-CCA5-4B9D-8D69-3AC8D1FEEE26}"/>
              </a:ext>
            </a:extLst>
          </p:cNvPr>
          <p:cNvSpPr txBox="1"/>
          <p:nvPr/>
        </p:nvSpPr>
        <p:spPr>
          <a:xfrm>
            <a:off x="5774978" y="5861348"/>
            <a:ext cx="568874"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1106</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1142</a:t>
            </a:r>
          </a:p>
        </p:txBody>
      </p:sp>
      <p:sp>
        <p:nvSpPr>
          <p:cNvPr id="48" name="TextBox 47">
            <a:extLst>
              <a:ext uri="{FF2B5EF4-FFF2-40B4-BE49-F238E27FC236}">
                <a16:creationId xmlns:a16="http://schemas.microsoft.com/office/drawing/2014/main" id="{9403BB16-BCFF-46C7-9C01-525404E66DCA}"/>
              </a:ext>
            </a:extLst>
          </p:cNvPr>
          <p:cNvSpPr txBox="1"/>
          <p:nvPr/>
        </p:nvSpPr>
        <p:spPr>
          <a:xfrm>
            <a:off x="6320743" y="5861348"/>
            <a:ext cx="550151"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978</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1029</a:t>
            </a:r>
          </a:p>
        </p:txBody>
      </p:sp>
      <p:sp>
        <p:nvSpPr>
          <p:cNvPr id="49" name="TextBox 48">
            <a:extLst>
              <a:ext uri="{FF2B5EF4-FFF2-40B4-BE49-F238E27FC236}">
                <a16:creationId xmlns:a16="http://schemas.microsoft.com/office/drawing/2014/main" id="{0147C5B1-3D5A-4870-87B4-7D261716BE6F}"/>
              </a:ext>
            </a:extLst>
          </p:cNvPr>
          <p:cNvSpPr txBox="1"/>
          <p:nvPr/>
        </p:nvSpPr>
        <p:spPr>
          <a:xfrm>
            <a:off x="6847785" y="5861348"/>
            <a:ext cx="568874"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965</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1011</a:t>
            </a:r>
          </a:p>
        </p:txBody>
      </p:sp>
      <p:sp>
        <p:nvSpPr>
          <p:cNvPr id="50" name="TextBox 49">
            <a:extLst>
              <a:ext uri="{FF2B5EF4-FFF2-40B4-BE49-F238E27FC236}">
                <a16:creationId xmlns:a16="http://schemas.microsoft.com/office/drawing/2014/main" id="{72FA504C-A211-459C-ABC3-7F75400BC69F}"/>
              </a:ext>
            </a:extLst>
          </p:cNvPr>
          <p:cNvSpPr txBox="1"/>
          <p:nvPr/>
        </p:nvSpPr>
        <p:spPr>
          <a:xfrm>
            <a:off x="7439236" y="5861348"/>
            <a:ext cx="458780"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949</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991</a:t>
            </a:r>
          </a:p>
        </p:txBody>
      </p:sp>
      <p:sp>
        <p:nvSpPr>
          <p:cNvPr id="51" name="TextBox 50">
            <a:extLst>
              <a:ext uri="{FF2B5EF4-FFF2-40B4-BE49-F238E27FC236}">
                <a16:creationId xmlns:a16="http://schemas.microsoft.com/office/drawing/2014/main" id="{40260C29-B3AC-4128-8D4C-B9A39234C3F8}"/>
              </a:ext>
            </a:extLst>
          </p:cNvPr>
          <p:cNvSpPr txBox="1"/>
          <p:nvPr/>
        </p:nvSpPr>
        <p:spPr>
          <a:xfrm>
            <a:off x="7975640" y="5861348"/>
            <a:ext cx="458780"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938</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978</a:t>
            </a:r>
          </a:p>
        </p:txBody>
      </p:sp>
      <p:sp>
        <p:nvSpPr>
          <p:cNvPr id="52" name="TextBox 51">
            <a:extLst>
              <a:ext uri="{FF2B5EF4-FFF2-40B4-BE49-F238E27FC236}">
                <a16:creationId xmlns:a16="http://schemas.microsoft.com/office/drawing/2014/main" id="{5134214C-4899-4EBA-A3EB-B8CC7AFA6C4F}"/>
              </a:ext>
            </a:extLst>
          </p:cNvPr>
          <p:cNvSpPr txBox="1"/>
          <p:nvPr/>
        </p:nvSpPr>
        <p:spPr>
          <a:xfrm>
            <a:off x="8512044" y="5861348"/>
            <a:ext cx="458780" cy="523220"/>
          </a:xfrm>
          <a:prstGeom prst="rect">
            <a:avLst/>
          </a:prstGeom>
          <a:noFill/>
        </p:spPr>
        <p:txBody>
          <a:bodyPr wrap="non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920</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958</a:t>
            </a:r>
          </a:p>
        </p:txBody>
      </p:sp>
      <p:sp>
        <p:nvSpPr>
          <p:cNvPr id="53" name="TextBox 52">
            <a:extLst>
              <a:ext uri="{FF2B5EF4-FFF2-40B4-BE49-F238E27FC236}">
                <a16:creationId xmlns:a16="http://schemas.microsoft.com/office/drawing/2014/main" id="{EBA9AAE7-824E-4301-9A8B-715ED2B73802}"/>
              </a:ext>
            </a:extLst>
          </p:cNvPr>
          <p:cNvSpPr txBox="1"/>
          <p:nvPr/>
        </p:nvSpPr>
        <p:spPr>
          <a:xfrm>
            <a:off x="8978261" y="5861348"/>
            <a:ext cx="482978" cy="523220"/>
          </a:xfrm>
          <a:prstGeom prst="rect">
            <a:avLst/>
          </a:prstGeom>
          <a:noFill/>
        </p:spPr>
        <p:txBody>
          <a:bodyPr wrap="square" rtlCol="0">
            <a:spAutoFit/>
          </a:bodyPr>
          <a:lstStyle/>
          <a:p>
            <a:pPr algn="ctr">
              <a:buNone/>
            </a:pPr>
            <a:r>
              <a:rPr lang="en-US" sz="1400" b="0" dirty="0">
                <a:solidFill>
                  <a:schemeClr val="bg1"/>
                </a:solidFill>
                <a:latin typeface="Calibri" panose="020F0502020204030204" pitchFamily="34" charset="0"/>
                <a:cs typeface="Calibri" panose="020F0502020204030204" pitchFamily="34" charset="0"/>
              </a:rPr>
              <a:t>885</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927</a:t>
            </a:r>
          </a:p>
        </p:txBody>
      </p:sp>
      <p:sp>
        <p:nvSpPr>
          <p:cNvPr id="54" name="TextBox 53">
            <a:extLst>
              <a:ext uri="{FF2B5EF4-FFF2-40B4-BE49-F238E27FC236}">
                <a16:creationId xmlns:a16="http://schemas.microsoft.com/office/drawing/2014/main" id="{B041D2CC-C898-4331-B2D5-543545986A6E}"/>
              </a:ext>
            </a:extLst>
          </p:cNvPr>
          <p:cNvSpPr txBox="1"/>
          <p:nvPr/>
        </p:nvSpPr>
        <p:spPr>
          <a:xfrm>
            <a:off x="3144416" y="1492897"/>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100</a:t>
            </a:r>
          </a:p>
        </p:txBody>
      </p:sp>
      <p:sp>
        <p:nvSpPr>
          <p:cNvPr id="57" name="TextBox 56">
            <a:extLst>
              <a:ext uri="{FF2B5EF4-FFF2-40B4-BE49-F238E27FC236}">
                <a16:creationId xmlns:a16="http://schemas.microsoft.com/office/drawing/2014/main" id="{A12849CD-F7B3-4C77-A08D-65BD1A7FE75D}"/>
              </a:ext>
            </a:extLst>
          </p:cNvPr>
          <p:cNvSpPr txBox="1"/>
          <p:nvPr/>
        </p:nvSpPr>
        <p:spPr>
          <a:xfrm>
            <a:off x="3144416" y="2919857"/>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60</a:t>
            </a:r>
          </a:p>
        </p:txBody>
      </p:sp>
      <p:sp>
        <p:nvSpPr>
          <p:cNvPr id="58" name="TextBox 57">
            <a:extLst>
              <a:ext uri="{FF2B5EF4-FFF2-40B4-BE49-F238E27FC236}">
                <a16:creationId xmlns:a16="http://schemas.microsoft.com/office/drawing/2014/main" id="{87A2970A-C50A-45A5-9125-682CFAED53A3}"/>
              </a:ext>
            </a:extLst>
          </p:cNvPr>
          <p:cNvSpPr txBox="1"/>
          <p:nvPr/>
        </p:nvSpPr>
        <p:spPr>
          <a:xfrm>
            <a:off x="3144416" y="2206377"/>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80</a:t>
            </a:r>
          </a:p>
        </p:txBody>
      </p:sp>
      <p:sp>
        <p:nvSpPr>
          <p:cNvPr id="60" name="TextBox 59">
            <a:extLst>
              <a:ext uri="{FF2B5EF4-FFF2-40B4-BE49-F238E27FC236}">
                <a16:creationId xmlns:a16="http://schemas.microsoft.com/office/drawing/2014/main" id="{761EC4FE-E397-4B8E-BF2E-868F30B5F48A}"/>
              </a:ext>
            </a:extLst>
          </p:cNvPr>
          <p:cNvSpPr txBox="1"/>
          <p:nvPr/>
        </p:nvSpPr>
        <p:spPr>
          <a:xfrm>
            <a:off x="3144416" y="3633337"/>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40</a:t>
            </a:r>
          </a:p>
        </p:txBody>
      </p:sp>
      <p:sp>
        <p:nvSpPr>
          <p:cNvPr id="62" name="TextBox 61">
            <a:extLst>
              <a:ext uri="{FF2B5EF4-FFF2-40B4-BE49-F238E27FC236}">
                <a16:creationId xmlns:a16="http://schemas.microsoft.com/office/drawing/2014/main" id="{A17CBEDA-53FB-46FD-B8B5-8D130DB00AC4}"/>
              </a:ext>
            </a:extLst>
          </p:cNvPr>
          <p:cNvSpPr txBox="1"/>
          <p:nvPr/>
        </p:nvSpPr>
        <p:spPr>
          <a:xfrm>
            <a:off x="3144416" y="4346817"/>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20</a:t>
            </a:r>
          </a:p>
        </p:txBody>
      </p:sp>
      <p:sp>
        <p:nvSpPr>
          <p:cNvPr id="64" name="TextBox 63">
            <a:extLst>
              <a:ext uri="{FF2B5EF4-FFF2-40B4-BE49-F238E27FC236}">
                <a16:creationId xmlns:a16="http://schemas.microsoft.com/office/drawing/2014/main" id="{CDA93857-A504-428C-929E-3F4A66C26FC7}"/>
              </a:ext>
            </a:extLst>
          </p:cNvPr>
          <p:cNvSpPr txBox="1"/>
          <p:nvPr/>
        </p:nvSpPr>
        <p:spPr>
          <a:xfrm>
            <a:off x="3144416" y="5060301"/>
            <a:ext cx="737119"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sp>
        <p:nvSpPr>
          <p:cNvPr id="65" name="TextBox 64">
            <a:extLst>
              <a:ext uri="{FF2B5EF4-FFF2-40B4-BE49-F238E27FC236}">
                <a16:creationId xmlns:a16="http://schemas.microsoft.com/office/drawing/2014/main" id="{B4D7BDAD-248F-4BF1-B8F1-B1C0973D1B43}"/>
              </a:ext>
            </a:extLst>
          </p:cNvPr>
          <p:cNvSpPr txBox="1"/>
          <p:nvPr/>
        </p:nvSpPr>
        <p:spPr>
          <a:xfrm>
            <a:off x="4472475" y="4127239"/>
            <a:ext cx="1377820" cy="646331"/>
          </a:xfrm>
          <a:prstGeom prst="rect">
            <a:avLst/>
          </a:prstGeom>
          <a:noFill/>
        </p:spPr>
        <p:txBody>
          <a:bodyPr wrap="square" rtlCol="0">
            <a:spAutoFit/>
          </a:bodyPr>
          <a:lstStyle/>
          <a:p>
            <a:pPr>
              <a:buNone/>
            </a:pPr>
            <a:r>
              <a:rPr lang="en-US" b="0" dirty="0">
                <a:solidFill>
                  <a:schemeClr val="bg1"/>
                </a:solidFill>
                <a:latin typeface="Calibri" panose="020F0502020204030204" pitchFamily="34" charset="0"/>
                <a:cs typeface="Calibri" panose="020F0502020204030204" pitchFamily="34" charset="0"/>
              </a:rPr>
              <a:t>Neratinib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cxnSp>
        <p:nvCxnSpPr>
          <p:cNvPr id="67" name="Straight Connector 66">
            <a:extLst>
              <a:ext uri="{FF2B5EF4-FFF2-40B4-BE49-F238E27FC236}">
                <a16:creationId xmlns:a16="http://schemas.microsoft.com/office/drawing/2014/main" id="{4FA0F3FF-61E3-4B34-A426-2F3E985FDE44}"/>
              </a:ext>
            </a:extLst>
          </p:cNvPr>
          <p:cNvCxnSpPr/>
          <p:nvPr/>
        </p:nvCxnSpPr>
        <p:spPr bwMode="auto">
          <a:xfrm flipH="1">
            <a:off x="4161453" y="4310744"/>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51CA145-F9C6-4B4B-9E06-8C62A3B377BD}"/>
              </a:ext>
            </a:extLst>
          </p:cNvPr>
          <p:cNvCxnSpPr/>
          <p:nvPr/>
        </p:nvCxnSpPr>
        <p:spPr bwMode="auto">
          <a:xfrm flipH="1">
            <a:off x="4161453" y="4565781"/>
            <a:ext cx="345233" cy="0"/>
          </a:xfrm>
          <a:prstGeom prst="line">
            <a:avLst/>
          </a:prstGeom>
          <a:noFill/>
          <a:ln w="28575" cap="flat" cmpd="sng" algn="ctr">
            <a:solidFill>
              <a:schemeClr val="accent3"/>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5B8ECDAD-4216-4DC9-8DF6-E5CFBF43291D}"/>
              </a:ext>
            </a:extLst>
          </p:cNvPr>
          <p:cNvSpPr txBox="1"/>
          <p:nvPr/>
        </p:nvSpPr>
        <p:spPr>
          <a:xfrm>
            <a:off x="8951167"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60</a:t>
            </a:r>
          </a:p>
        </p:txBody>
      </p:sp>
      <p:sp>
        <p:nvSpPr>
          <p:cNvPr id="70" name="TextBox 69">
            <a:extLst>
              <a:ext uri="{FF2B5EF4-FFF2-40B4-BE49-F238E27FC236}">
                <a16:creationId xmlns:a16="http://schemas.microsoft.com/office/drawing/2014/main" id="{846E6E19-929C-4A71-8449-3A9A4796ECB4}"/>
              </a:ext>
            </a:extLst>
          </p:cNvPr>
          <p:cNvSpPr txBox="1"/>
          <p:nvPr/>
        </p:nvSpPr>
        <p:spPr>
          <a:xfrm>
            <a:off x="3682481"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71" name="TextBox 70">
            <a:extLst>
              <a:ext uri="{FF2B5EF4-FFF2-40B4-BE49-F238E27FC236}">
                <a16:creationId xmlns:a16="http://schemas.microsoft.com/office/drawing/2014/main" id="{0D6F3743-661C-4F50-B341-A2921851C603}"/>
              </a:ext>
            </a:extLst>
          </p:cNvPr>
          <p:cNvSpPr txBox="1"/>
          <p:nvPr/>
        </p:nvSpPr>
        <p:spPr>
          <a:xfrm>
            <a:off x="4209350"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a:t>
            </a:r>
          </a:p>
        </p:txBody>
      </p:sp>
      <p:sp>
        <p:nvSpPr>
          <p:cNvPr id="72" name="TextBox 71">
            <a:extLst>
              <a:ext uri="{FF2B5EF4-FFF2-40B4-BE49-F238E27FC236}">
                <a16:creationId xmlns:a16="http://schemas.microsoft.com/office/drawing/2014/main" id="{390C8C7C-6BC1-43A5-9595-0E3270C0F88A}"/>
              </a:ext>
            </a:extLst>
          </p:cNvPr>
          <p:cNvSpPr txBox="1"/>
          <p:nvPr/>
        </p:nvSpPr>
        <p:spPr>
          <a:xfrm>
            <a:off x="5263088"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18</a:t>
            </a:r>
          </a:p>
        </p:txBody>
      </p:sp>
      <p:sp>
        <p:nvSpPr>
          <p:cNvPr id="73" name="TextBox 72">
            <a:extLst>
              <a:ext uri="{FF2B5EF4-FFF2-40B4-BE49-F238E27FC236}">
                <a16:creationId xmlns:a16="http://schemas.microsoft.com/office/drawing/2014/main" id="{2B3C50D1-1894-44D0-AA03-31609D79EEDD}"/>
              </a:ext>
            </a:extLst>
          </p:cNvPr>
          <p:cNvSpPr txBox="1"/>
          <p:nvPr/>
        </p:nvSpPr>
        <p:spPr>
          <a:xfrm>
            <a:off x="5789957"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74" name="TextBox 73">
            <a:extLst>
              <a:ext uri="{FF2B5EF4-FFF2-40B4-BE49-F238E27FC236}">
                <a16:creationId xmlns:a16="http://schemas.microsoft.com/office/drawing/2014/main" id="{A51FC72B-B7D4-496B-A4E6-02A23C7A00AD}"/>
              </a:ext>
            </a:extLst>
          </p:cNvPr>
          <p:cNvSpPr txBox="1"/>
          <p:nvPr/>
        </p:nvSpPr>
        <p:spPr>
          <a:xfrm>
            <a:off x="4736219"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12</a:t>
            </a:r>
          </a:p>
        </p:txBody>
      </p:sp>
      <p:sp>
        <p:nvSpPr>
          <p:cNvPr id="75" name="TextBox 74">
            <a:extLst>
              <a:ext uri="{FF2B5EF4-FFF2-40B4-BE49-F238E27FC236}">
                <a16:creationId xmlns:a16="http://schemas.microsoft.com/office/drawing/2014/main" id="{EEBEC9B3-6FF1-4C69-A3FD-371507846AAC}"/>
              </a:ext>
            </a:extLst>
          </p:cNvPr>
          <p:cNvSpPr txBox="1"/>
          <p:nvPr/>
        </p:nvSpPr>
        <p:spPr>
          <a:xfrm>
            <a:off x="6316826"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30</a:t>
            </a:r>
          </a:p>
        </p:txBody>
      </p:sp>
      <p:sp>
        <p:nvSpPr>
          <p:cNvPr id="76" name="TextBox 75">
            <a:extLst>
              <a:ext uri="{FF2B5EF4-FFF2-40B4-BE49-F238E27FC236}">
                <a16:creationId xmlns:a16="http://schemas.microsoft.com/office/drawing/2014/main" id="{EC81CDF2-E1EF-41D8-8DBB-19C90A263580}"/>
              </a:ext>
            </a:extLst>
          </p:cNvPr>
          <p:cNvSpPr txBox="1"/>
          <p:nvPr/>
        </p:nvSpPr>
        <p:spPr>
          <a:xfrm>
            <a:off x="6843695"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36</a:t>
            </a:r>
          </a:p>
        </p:txBody>
      </p:sp>
      <p:sp>
        <p:nvSpPr>
          <p:cNvPr id="77" name="TextBox 76">
            <a:extLst>
              <a:ext uri="{FF2B5EF4-FFF2-40B4-BE49-F238E27FC236}">
                <a16:creationId xmlns:a16="http://schemas.microsoft.com/office/drawing/2014/main" id="{C0F3D3AE-C1A3-4693-8CF3-B40D31FFED22}"/>
              </a:ext>
            </a:extLst>
          </p:cNvPr>
          <p:cNvSpPr txBox="1"/>
          <p:nvPr/>
        </p:nvSpPr>
        <p:spPr>
          <a:xfrm>
            <a:off x="7370564"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42</a:t>
            </a:r>
          </a:p>
        </p:txBody>
      </p:sp>
      <p:sp>
        <p:nvSpPr>
          <p:cNvPr id="78" name="TextBox 77">
            <a:extLst>
              <a:ext uri="{FF2B5EF4-FFF2-40B4-BE49-F238E27FC236}">
                <a16:creationId xmlns:a16="http://schemas.microsoft.com/office/drawing/2014/main" id="{966FD112-2029-4C22-8AFC-5D560F6B624F}"/>
              </a:ext>
            </a:extLst>
          </p:cNvPr>
          <p:cNvSpPr txBox="1"/>
          <p:nvPr/>
        </p:nvSpPr>
        <p:spPr>
          <a:xfrm>
            <a:off x="7897433"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79" name="TextBox 78">
            <a:extLst>
              <a:ext uri="{FF2B5EF4-FFF2-40B4-BE49-F238E27FC236}">
                <a16:creationId xmlns:a16="http://schemas.microsoft.com/office/drawing/2014/main" id="{DB36B0F2-6A3E-4F59-ABF5-AAF738A5D745}"/>
              </a:ext>
            </a:extLst>
          </p:cNvPr>
          <p:cNvSpPr txBox="1"/>
          <p:nvPr/>
        </p:nvSpPr>
        <p:spPr>
          <a:xfrm>
            <a:off x="8424302" y="5260285"/>
            <a:ext cx="500744"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54</a:t>
            </a:r>
          </a:p>
        </p:txBody>
      </p:sp>
      <p:sp>
        <p:nvSpPr>
          <p:cNvPr id="80" name="TextBox 79">
            <a:extLst>
              <a:ext uri="{FF2B5EF4-FFF2-40B4-BE49-F238E27FC236}">
                <a16:creationId xmlns:a16="http://schemas.microsoft.com/office/drawing/2014/main" id="{E53139FF-9DFF-42B7-9FED-40A006C6DFED}"/>
              </a:ext>
            </a:extLst>
          </p:cNvPr>
          <p:cNvSpPr txBox="1"/>
          <p:nvPr/>
        </p:nvSpPr>
        <p:spPr>
          <a:xfrm>
            <a:off x="4845425" y="1415534"/>
            <a:ext cx="887652"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97.9%</a:t>
            </a:r>
          </a:p>
        </p:txBody>
      </p:sp>
      <p:sp>
        <p:nvSpPr>
          <p:cNvPr id="81" name="TextBox 80">
            <a:extLst>
              <a:ext uri="{FF2B5EF4-FFF2-40B4-BE49-F238E27FC236}">
                <a16:creationId xmlns:a16="http://schemas.microsoft.com/office/drawing/2014/main" id="{0E6F8539-9666-41A9-A3EC-846B08249120}"/>
              </a:ext>
            </a:extLst>
          </p:cNvPr>
          <p:cNvSpPr txBox="1"/>
          <p:nvPr/>
        </p:nvSpPr>
        <p:spPr>
          <a:xfrm>
            <a:off x="4821612" y="1976635"/>
            <a:ext cx="887652"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95.5%</a:t>
            </a:r>
          </a:p>
        </p:txBody>
      </p:sp>
      <p:sp>
        <p:nvSpPr>
          <p:cNvPr id="82" name="TextBox 81">
            <a:extLst>
              <a:ext uri="{FF2B5EF4-FFF2-40B4-BE49-F238E27FC236}">
                <a16:creationId xmlns:a16="http://schemas.microsoft.com/office/drawing/2014/main" id="{962A809F-D319-4E72-84DF-7ED4096DE9D2}"/>
              </a:ext>
            </a:extLst>
          </p:cNvPr>
          <p:cNvSpPr txBox="1"/>
          <p:nvPr/>
        </p:nvSpPr>
        <p:spPr>
          <a:xfrm>
            <a:off x="5916987" y="1514672"/>
            <a:ext cx="887652"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94.3%</a:t>
            </a:r>
          </a:p>
        </p:txBody>
      </p:sp>
      <p:sp>
        <p:nvSpPr>
          <p:cNvPr id="83" name="TextBox 82">
            <a:extLst>
              <a:ext uri="{FF2B5EF4-FFF2-40B4-BE49-F238E27FC236}">
                <a16:creationId xmlns:a16="http://schemas.microsoft.com/office/drawing/2014/main" id="{18110662-04BC-474D-8DF6-EE9E1D9E8D3B}"/>
              </a:ext>
            </a:extLst>
          </p:cNvPr>
          <p:cNvSpPr txBox="1"/>
          <p:nvPr/>
        </p:nvSpPr>
        <p:spPr>
          <a:xfrm>
            <a:off x="5936038" y="2095698"/>
            <a:ext cx="887652"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91.7%</a:t>
            </a:r>
          </a:p>
        </p:txBody>
      </p:sp>
      <p:sp>
        <p:nvSpPr>
          <p:cNvPr id="84" name="TextBox 83">
            <a:extLst>
              <a:ext uri="{FF2B5EF4-FFF2-40B4-BE49-F238E27FC236}">
                <a16:creationId xmlns:a16="http://schemas.microsoft.com/office/drawing/2014/main" id="{27F0AFD3-FBF0-4576-A1B4-E30812714699}"/>
              </a:ext>
            </a:extLst>
          </p:cNvPr>
          <p:cNvSpPr txBox="1"/>
          <p:nvPr/>
        </p:nvSpPr>
        <p:spPr>
          <a:xfrm>
            <a:off x="7040937" y="1600200"/>
            <a:ext cx="887652"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92.2%</a:t>
            </a:r>
          </a:p>
        </p:txBody>
      </p:sp>
      <p:sp>
        <p:nvSpPr>
          <p:cNvPr id="85" name="TextBox 84">
            <a:extLst>
              <a:ext uri="{FF2B5EF4-FFF2-40B4-BE49-F238E27FC236}">
                <a16:creationId xmlns:a16="http://schemas.microsoft.com/office/drawing/2014/main" id="{1D31585F-0705-427C-834C-D59A43A1788D}"/>
              </a:ext>
            </a:extLst>
          </p:cNvPr>
          <p:cNvSpPr txBox="1"/>
          <p:nvPr/>
        </p:nvSpPr>
        <p:spPr>
          <a:xfrm>
            <a:off x="7045700" y="2086172"/>
            <a:ext cx="887652"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90.2%</a:t>
            </a:r>
          </a:p>
        </p:txBody>
      </p:sp>
      <p:sp>
        <p:nvSpPr>
          <p:cNvPr id="86" name="TextBox 85">
            <a:extLst>
              <a:ext uri="{FF2B5EF4-FFF2-40B4-BE49-F238E27FC236}">
                <a16:creationId xmlns:a16="http://schemas.microsoft.com/office/drawing/2014/main" id="{C083F8A9-3747-4FE5-9F96-9DCDED3D53EB}"/>
              </a:ext>
            </a:extLst>
          </p:cNvPr>
          <p:cNvSpPr txBox="1"/>
          <p:nvPr/>
        </p:nvSpPr>
        <p:spPr>
          <a:xfrm>
            <a:off x="8060112" y="1667071"/>
            <a:ext cx="887652"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91.2%</a:t>
            </a:r>
          </a:p>
        </p:txBody>
      </p:sp>
      <p:sp>
        <p:nvSpPr>
          <p:cNvPr id="87" name="TextBox 86">
            <a:extLst>
              <a:ext uri="{FF2B5EF4-FFF2-40B4-BE49-F238E27FC236}">
                <a16:creationId xmlns:a16="http://schemas.microsoft.com/office/drawing/2014/main" id="{CE42F15B-78F7-4F66-A7AF-D3257EB9532E}"/>
              </a:ext>
            </a:extLst>
          </p:cNvPr>
          <p:cNvSpPr txBox="1"/>
          <p:nvPr/>
        </p:nvSpPr>
        <p:spPr>
          <a:xfrm>
            <a:off x="8079163" y="2162372"/>
            <a:ext cx="887652"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89.1%</a:t>
            </a:r>
          </a:p>
        </p:txBody>
      </p:sp>
      <p:sp>
        <p:nvSpPr>
          <p:cNvPr id="88" name="TextBox 87">
            <a:extLst>
              <a:ext uri="{FF2B5EF4-FFF2-40B4-BE49-F238E27FC236}">
                <a16:creationId xmlns:a16="http://schemas.microsoft.com/office/drawing/2014/main" id="{8E54F3BE-036B-449E-A319-B8D04CC9E1B5}"/>
              </a:ext>
            </a:extLst>
          </p:cNvPr>
          <p:cNvSpPr txBox="1"/>
          <p:nvPr/>
        </p:nvSpPr>
        <p:spPr>
          <a:xfrm>
            <a:off x="9167638" y="2112220"/>
            <a:ext cx="887652"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87.7%</a:t>
            </a:r>
          </a:p>
        </p:txBody>
      </p:sp>
      <p:sp>
        <p:nvSpPr>
          <p:cNvPr id="89" name="TextBox 88">
            <a:extLst>
              <a:ext uri="{FF2B5EF4-FFF2-40B4-BE49-F238E27FC236}">
                <a16:creationId xmlns:a16="http://schemas.microsoft.com/office/drawing/2014/main" id="{D783A725-129E-4CAD-BD11-13DE1233D58A}"/>
              </a:ext>
            </a:extLst>
          </p:cNvPr>
          <p:cNvSpPr txBox="1"/>
          <p:nvPr/>
        </p:nvSpPr>
        <p:spPr>
          <a:xfrm>
            <a:off x="9114764" y="1600200"/>
            <a:ext cx="887652"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90.2%</a:t>
            </a:r>
          </a:p>
        </p:txBody>
      </p:sp>
      <p:sp>
        <p:nvSpPr>
          <p:cNvPr id="90" name="Freeform: Shape 89">
            <a:extLst>
              <a:ext uri="{FF2B5EF4-FFF2-40B4-BE49-F238E27FC236}">
                <a16:creationId xmlns:a16="http://schemas.microsoft.com/office/drawing/2014/main" id="{87978C36-7F4C-4CB4-AFB7-2402F358C8EE}"/>
              </a:ext>
            </a:extLst>
          </p:cNvPr>
          <p:cNvSpPr/>
          <p:nvPr/>
        </p:nvSpPr>
        <p:spPr bwMode="auto">
          <a:xfrm>
            <a:off x="3948113" y="1690688"/>
            <a:ext cx="5262562" cy="352425"/>
          </a:xfrm>
          <a:custGeom>
            <a:avLst/>
            <a:gdLst>
              <a:gd name="connsiteX0" fmla="*/ 0 w 5262562"/>
              <a:gd name="connsiteY0" fmla="*/ 0 h 352425"/>
              <a:gd name="connsiteX1" fmla="*/ 228600 w 5262562"/>
              <a:gd name="connsiteY1" fmla="*/ 0 h 352425"/>
              <a:gd name="connsiteX2" fmla="*/ 228600 w 5262562"/>
              <a:gd name="connsiteY2" fmla="*/ 14287 h 352425"/>
              <a:gd name="connsiteX3" fmla="*/ 590550 w 5262562"/>
              <a:gd name="connsiteY3" fmla="*/ 14287 h 352425"/>
              <a:gd name="connsiteX4" fmla="*/ 590550 w 5262562"/>
              <a:gd name="connsiteY4" fmla="*/ 33337 h 352425"/>
              <a:gd name="connsiteX5" fmla="*/ 719137 w 5262562"/>
              <a:gd name="connsiteY5" fmla="*/ 33337 h 352425"/>
              <a:gd name="connsiteX6" fmla="*/ 719137 w 5262562"/>
              <a:gd name="connsiteY6" fmla="*/ 33337 h 352425"/>
              <a:gd name="connsiteX7" fmla="*/ 847725 w 5262562"/>
              <a:gd name="connsiteY7" fmla="*/ 33337 h 352425"/>
              <a:gd name="connsiteX8" fmla="*/ 847725 w 5262562"/>
              <a:gd name="connsiteY8" fmla="*/ 61912 h 352425"/>
              <a:gd name="connsiteX9" fmla="*/ 957262 w 5262562"/>
              <a:gd name="connsiteY9" fmla="*/ 61912 h 352425"/>
              <a:gd name="connsiteX10" fmla="*/ 957262 w 5262562"/>
              <a:gd name="connsiteY10" fmla="*/ 61912 h 352425"/>
              <a:gd name="connsiteX11" fmla="*/ 1076325 w 5262562"/>
              <a:gd name="connsiteY11" fmla="*/ 61912 h 352425"/>
              <a:gd name="connsiteX12" fmla="*/ 1076325 w 5262562"/>
              <a:gd name="connsiteY12" fmla="*/ 95250 h 352425"/>
              <a:gd name="connsiteX13" fmla="*/ 1281112 w 5262562"/>
              <a:gd name="connsiteY13" fmla="*/ 95250 h 352425"/>
              <a:gd name="connsiteX14" fmla="*/ 1295400 w 5262562"/>
              <a:gd name="connsiteY14" fmla="*/ 95250 h 352425"/>
              <a:gd name="connsiteX15" fmla="*/ 1343025 w 5262562"/>
              <a:gd name="connsiteY15" fmla="*/ 95250 h 352425"/>
              <a:gd name="connsiteX16" fmla="*/ 1343025 w 5262562"/>
              <a:gd name="connsiteY16" fmla="*/ 119062 h 352425"/>
              <a:gd name="connsiteX17" fmla="*/ 1428750 w 5262562"/>
              <a:gd name="connsiteY17" fmla="*/ 119062 h 352425"/>
              <a:gd name="connsiteX18" fmla="*/ 1438275 w 5262562"/>
              <a:gd name="connsiteY18" fmla="*/ 128587 h 352425"/>
              <a:gd name="connsiteX19" fmla="*/ 1571625 w 5262562"/>
              <a:gd name="connsiteY19" fmla="*/ 128587 h 352425"/>
              <a:gd name="connsiteX20" fmla="*/ 1571625 w 5262562"/>
              <a:gd name="connsiteY20" fmla="*/ 138112 h 352425"/>
              <a:gd name="connsiteX21" fmla="*/ 1647825 w 5262562"/>
              <a:gd name="connsiteY21" fmla="*/ 138112 h 352425"/>
              <a:gd name="connsiteX22" fmla="*/ 1652587 w 5262562"/>
              <a:gd name="connsiteY22" fmla="*/ 142874 h 352425"/>
              <a:gd name="connsiteX23" fmla="*/ 1719262 w 5262562"/>
              <a:gd name="connsiteY23" fmla="*/ 142874 h 352425"/>
              <a:gd name="connsiteX24" fmla="*/ 1719262 w 5262562"/>
              <a:gd name="connsiteY24" fmla="*/ 157162 h 352425"/>
              <a:gd name="connsiteX25" fmla="*/ 1852612 w 5262562"/>
              <a:gd name="connsiteY25" fmla="*/ 157162 h 352425"/>
              <a:gd name="connsiteX26" fmla="*/ 1852612 w 5262562"/>
              <a:gd name="connsiteY26" fmla="*/ 176212 h 352425"/>
              <a:gd name="connsiteX27" fmla="*/ 1943100 w 5262562"/>
              <a:gd name="connsiteY27" fmla="*/ 176212 h 352425"/>
              <a:gd name="connsiteX28" fmla="*/ 2009775 w 5262562"/>
              <a:gd name="connsiteY28" fmla="*/ 176212 h 352425"/>
              <a:gd name="connsiteX29" fmla="*/ 2009775 w 5262562"/>
              <a:gd name="connsiteY29" fmla="*/ 190500 h 352425"/>
              <a:gd name="connsiteX30" fmla="*/ 2052637 w 5262562"/>
              <a:gd name="connsiteY30" fmla="*/ 190500 h 352425"/>
              <a:gd name="connsiteX31" fmla="*/ 2052637 w 5262562"/>
              <a:gd name="connsiteY31" fmla="*/ 190500 h 352425"/>
              <a:gd name="connsiteX32" fmla="*/ 2100262 w 5262562"/>
              <a:gd name="connsiteY32" fmla="*/ 190500 h 352425"/>
              <a:gd name="connsiteX33" fmla="*/ 2100262 w 5262562"/>
              <a:gd name="connsiteY33" fmla="*/ 219075 h 352425"/>
              <a:gd name="connsiteX34" fmla="*/ 2228850 w 5262562"/>
              <a:gd name="connsiteY34" fmla="*/ 219075 h 352425"/>
              <a:gd name="connsiteX35" fmla="*/ 2228850 w 5262562"/>
              <a:gd name="connsiteY35" fmla="*/ 238125 h 352425"/>
              <a:gd name="connsiteX36" fmla="*/ 2347912 w 5262562"/>
              <a:gd name="connsiteY36" fmla="*/ 238125 h 352425"/>
              <a:gd name="connsiteX37" fmla="*/ 2347912 w 5262562"/>
              <a:gd name="connsiteY37" fmla="*/ 257175 h 352425"/>
              <a:gd name="connsiteX38" fmla="*/ 2414587 w 5262562"/>
              <a:gd name="connsiteY38" fmla="*/ 257175 h 352425"/>
              <a:gd name="connsiteX39" fmla="*/ 2414587 w 5262562"/>
              <a:gd name="connsiteY39" fmla="*/ 261937 h 352425"/>
              <a:gd name="connsiteX40" fmla="*/ 2690812 w 5262562"/>
              <a:gd name="connsiteY40" fmla="*/ 261937 h 352425"/>
              <a:gd name="connsiteX41" fmla="*/ 2700337 w 5262562"/>
              <a:gd name="connsiteY41" fmla="*/ 271462 h 352425"/>
              <a:gd name="connsiteX42" fmla="*/ 2828925 w 5262562"/>
              <a:gd name="connsiteY42" fmla="*/ 271462 h 352425"/>
              <a:gd name="connsiteX43" fmla="*/ 2828925 w 5262562"/>
              <a:gd name="connsiteY43" fmla="*/ 295275 h 352425"/>
              <a:gd name="connsiteX44" fmla="*/ 3324225 w 5262562"/>
              <a:gd name="connsiteY44" fmla="*/ 295275 h 352425"/>
              <a:gd name="connsiteX45" fmla="*/ 3609975 w 5262562"/>
              <a:gd name="connsiteY45" fmla="*/ 295275 h 352425"/>
              <a:gd name="connsiteX46" fmla="*/ 3609975 w 5262562"/>
              <a:gd name="connsiteY46" fmla="*/ 295275 h 352425"/>
              <a:gd name="connsiteX47" fmla="*/ 3700462 w 5262562"/>
              <a:gd name="connsiteY47" fmla="*/ 295275 h 352425"/>
              <a:gd name="connsiteX48" fmla="*/ 3700462 w 5262562"/>
              <a:gd name="connsiteY48" fmla="*/ 323850 h 352425"/>
              <a:gd name="connsiteX49" fmla="*/ 4514850 w 5262562"/>
              <a:gd name="connsiteY49" fmla="*/ 323850 h 352425"/>
              <a:gd name="connsiteX50" fmla="*/ 4524375 w 5262562"/>
              <a:gd name="connsiteY50" fmla="*/ 333375 h 352425"/>
              <a:gd name="connsiteX51" fmla="*/ 4791075 w 5262562"/>
              <a:gd name="connsiteY51" fmla="*/ 333375 h 352425"/>
              <a:gd name="connsiteX52" fmla="*/ 4791075 w 5262562"/>
              <a:gd name="connsiteY52" fmla="*/ 352425 h 352425"/>
              <a:gd name="connsiteX53" fmla="*/ 5262562 w 5262562"/>
              <a:gd name="connsiteY53"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262562" h="352425">
                <a:moveTo>
                  <a:pt x="0" y="0"/>
                </a:moveTo>
                <a:lnTo>
                  <a:pt x="228600" y="0"/>
                </a:lnTo>
                <a:lnTo>
                  <a:pt x="228600" y="14287"/>
                </a:lnTo>
                <a:lnTo>
                  <a:pt x="590550" y="14287"/>
                </a:lnTo>
                <a:lnTo>
                  <a:pt x="590550" y="33337"/>
                </a:lnTo>
                <a:lnTo>
                  <a:pt x="719137" y="33337"/>
                </a:lnTo>
                <a:lnTo>
                  <a:pt x="719137" y="33337"/>
                </a:lnTo>
                <a:lnTo>
                  <a:pt x="847725" y="33337"/>
                </a:lnTo>
                <a:lnTo>
                  <a:pt x="847725" y="61912"/>
                </a:lnTo>
                <a:lnTo>
                  <a:pt x="957262" y="61912"/>
                </a:lnTo>
                <a:lnTo>
                  <a:pt x="957262" y="61912"/>
                </a:lnTo>
                <a:lnTo>
                  <a:pt x="1076325" y="61912"/>
                </a:lnTo>
                <a:lnTo>
                  <a:pt x="1076325" y="95250"/>
                </a:lnTo>
                <a:lnTo>
                  <a:pt x="1281112" y="95250"/>
                </a:lnTo>
                <a:lnTo>
                  <a:pt x="1295400" y="95250"/>
                </a:lnTo>
                <a:lnTo>
                  <a:pt x="1343025" y="95250"/>
                </a:lnTo>
                <a:lnTo>
                  <a:pt x="1343025" y="119062"/>
                </a:lnTo>
                <a:lnTo>
                  <a:pt x="1428750" y="119062"/>
                </a:lnTo>
                <a:lnTo>
                  <a:pt x="1438275" y="128587"/>
                </a:lnTo>
                <a:lnTo>
                  <a:pt x="1571625" y="128587"/>
                </a:lnTo>
                <a:lnTo>
                  <a:pt x="1571625" y="138112"/>
                </a:lnTo>
                <a:lnTo>
                  <a:pt x="1647825" y="138112"/>
                </a:lnTo>
                <a:lnTo>
                  <a:pt x="1652587" y="142874"/>
                </a:lnTo>
                <a:lnTo>
                  <a:pt x="1719262" y="142874"/>
                </a:lnTo>
                <a:lnTo>
                  <a:pt x="1719262" y="157162"/>
                </a:lnTo>
                <a:lnTo>
                  <a:pt x="1852612" y="157162"/>
                </a:lnTo>
                <a:lnTo>
                  <a:pt x="1852612" y="176212"/>
                </a:lnTo>
                <a:lnTo>
                  <a:pt x="1943100" y="176212"/>
                </a:lnTo>
                <a:lnTo>
                  <a:pt x="2009775" y="176212"/>
                </a:lnTo>
                <a:lnTo>
                  <a:pt x="2009775" y="190500"/>
                </a:lnTo>
                <a:lnTo>
                  <a:pt x="2052637" y="190500"/>
                </a:lnTo>
                <a:lnTo>
                  <a:pt x="2052637" y="190500"/>
                </a:lnTo>
                <a:lnTo>
                  <a:pt x="2100262" y="190500"/>
                </a:lnTo>
                <a:lnTo>
                  <a:pt x="2100262" y="219075"/>
                </a:lnTo>
                <a:lnTo>
                  <a:pt x="2228850" y="219075"/>
                </a:lnTo>
                <a:lnTo>
                  <a:pt x="2228850" y="238125"/>
                </a:lnTo>
                <a:lnTo>
                  <a:pt x="2347912" y="238125"/>
                </a:lnTo>
                <a:lnTo>
                  <a:pt x="2347912" y="257175"/>
                </a:lnTo>
                <a:lnTo>
                  <a:pt x="2414587" y="257175"/>
                </a:lnTo>
                <a:lnTo>
                  <a:pt x="2414587" y="261937"/>
                </a:lnTo>
                <a:lnTo>
                  <a:pt x="2690812" y="261937"/>
                </a:lnTo>
                <a:lnTo>
                  <a:pt x="2700337" y="271462"/>
                </a:lnTo>
                <a:lnTo>
                  <a:pt x="2828925" y="271462"/>
                </a:lnTo>
                <a:lnTo>
                  <a:pt x="2828925" y="295275"/>
                </a:lnTo>
                <a:lnTo>
                  <a:pt x="3324225" y="295275"/>
                </a:lnTo>
                <a:lnTo>
                  <a:pt x="3609975" y="295275"/>
                </a:lnTo>
                <a:lnTo>
                  <a:pt x="3609975" y="295275"/>
                </a:lnTo>
                <a:lnTo>
                  <a:pt x="3700462" y="295275"/>
                </a:lnTo>
                <a:lnTo>
                  <a:pt x="3700462" y="323850"/>
                </a:lnTo>
                <a:lnTo>
                  <a:pt x="4514850" y="323850"/>
                </a:lnTo>
                <a:lnTo>
                  <a:pt x="4524375" y="333375"/>
                </a:lnTo>
                <a:lnTo>
                  <a:pt x="4791075" y="333375"/>
                </a:lnTo>
                <a:lnTo>
                  <a:pt x="4791075" y="352425"/>
                </a:lnTo>
                <a:lnTo>
                  <a:pt x="5262562" y="352425"/>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91" name="Freeform: Shape 90">
            <a:extLst>
              <a:ext uri="{FF2B5EF4-FFF2-40B4-BE49-F238E27FC236}">
                <a16:creationId xmlns:a16="http://schemas.microsoft.com/office/drawing/2014/main" id="{45ED2B49-073F-447C-8C17-6E301280B4C8}"/>
              </a:ext>
            </a:extLst>
          </p:cNvPr>
          <p:cNvSpPr/>
          <p:nvPr/>
        </p:nvSpPr>
        <p:spPr bwMode="auto">
          <a:xfrm>
            <a:off x="3957638" y="1695450"/>
            <a:ext cx="5248275" cy="442913"/>
          </a:xfrm>
          <a:custGeom>
            <a:avLst/>
            <a:gdLst>
              <a:gd name="connsiteX0" fmla="*/ 0 w 5248275"/>
              <a:gd name="connsiteY0" fmla="*/ 0 h 442913"/>
              <a:gd name="connsiteX1" fmla="*/ 142875 w 5248275"/>
              <a:gd name="connsiteY1" fmla="*/ 0 h 442913"/>
              <a:gd name="connsiteX2" fmla="*/ 142875 w 5248275"/>
              <a:gd name="connsiteY2" fmla="*/ 19050 h 442913"/>
              <a:gd name="connsiteX3" fmla="*/ 257175 w 5248275"/>
              <a:gd name="connsiteY3" fmla="*/ 19050 h 442913"/>
              <a:gd name="connsiteX4" fmla="*/ 257175 w 5248275"/>
              <a:gd name="connsiteY4" fmla="*/ 52388 h 442913"/>
              <a:gd name="connsiteX5" fmla="*/ 304800 w 5248275"/>
              <a:gd name="connsiteY5" fmla="*/ 52388 h 442913"/>
              <a:gd name="connsiteX6" fmla="*/ 314325 w 5248275"/>
              <a:gd name="connsiteY6" fmla="*/ 61913 h 442913"/>
              <a:gd name="connsiteX7" fmla="*/ 376237 w 5248275"/>
              <a:gd name="connsiteY7" fmla="*/ 61913 h 442913"/>
              <a:gd name="connsiteX8" fmla="*/ 376237 w 5248275"/>
              <a:gd name="connsiteY8" fmla="*/ 71438 h 442913"/>
              <a:gd name="connsiteX9" fmla="*/ 485775 w 5248275"/>
              <a:gd name="connsiteY9" fmla="*/ 71438 h 442913"/>
              <a:gd name="connsiteX10" fmla="*/ 485775 w 5248275"/>
              <a:gd name="connsiteY10" fmla="*/ 90488 h 442913"/>
              <a:gd name="connsiteX11" fmla="*/ 561975 w 5248275"/>
              <a:gd name="connsiteY11" fmla="*/ 90488 h 442913"/>
              <a:gd name="connsiteX12" fmla="*/ 561975 w 5248275"/>
              <a:gd name="connsiteY12" fmla="*/ 95250 h 442913"/>
              <a:gd name="connsiteX13" fmla="*/ 681037 w 5248275"/>
              <a:gd name="connsiteY13" fmla="*/ 95250 h 442913"/>
              <a:gd name="connsiteX14" fmla="*/ 681037 w 5248275"/>
              <a:gd name="connsiteY14" fmla="*/ 109538 h 442913"/>
              <a:gd name="connsiteX15" fmla="*/ 747712 w 5248275"/>
              <a:gd name="connsiteY15" fmla="*/ 109538 h 442913"/>
              <a:gd name="connsiteX16" fmla="*/ 747712 w 5248275"/>
              <a:gd name="connsiteY16" fmla="*/ 109538 h 442913"/>
              <a:gd name="connsiteX17" fmla="*/ 757237 w 5248275"/>
              <a:gd name="connsiteY17" fmla="*/ 109538 h 442913"/>
              <a:gd name="connsiteX18" fmla="*/ 757237 w 5248275"/>
              <a:gd name="connsiteY18" fmla="*/ 128588 h 442913"/>
              <a:gd name="connsiteX19" fmla="*/ 871537 w 5248275"/>
              <a:gd name="connsiteY19" fmla="*/ 128588 h 442913"/>
              <a:gd name="connsiteX20" fmla="*/ 876300 w 5248275"/>
              <a:gd name="connsiteY20" fmla="*/ 133351 h 442913"/>
              <a:gd name="connsiteX21" fmla="*/ 909637 w 5248275"/>
              <a:gd name="connsiteY21" fmla="*/ 133351 h 442913"/>
              <a:gd name="connsiteX22" fmla="*/ 909637 w 5248275"/>
              <a:gd name="connsiteY22" fmla="*/ 166688 h 442913"/>
              <a:gd name="connsiteX23" fmla="*/ 1085850 w 5248275"/>
              <a:gd name="connsiteY23" fmla="*/ 166688 h 442913"/>
              <a:gd name="connsiteX24" fmla="*/ 1085850 w 5248275"/>
              <a:gd name="connsiteY24" fmla="*/ 171450 h 442913"/>
              <a:gd name="connsiteX25" fmla="*/ 1181100 w 5248275"/>
              <a:gd name="connsiteY25" fmla="*/ 171450 h 442913"/>
              <a:gd name="connsiteX26" fmla="*/ 1181100 w 5248275"/>
              <a:gd name="connsiteY26" fmla="*/ 185738 h 442913"/>
              <a:gd name="connsiteX27" fmla="*/ 1228725 w 5248275"/>
              <a:gd name="connsiteY27" fmla="*/ 185738 h 442913"/>
              <a:gd name="connsiteX28" fmla="*/ 1228725 w 5248275"/>
              <a:gd name="connsiteY28" fmla="*/ 204788 h 442913"/>
              <a:gd name="connsiteX29" fmla="*/ 1357312 w 5248275"/>
              <a:gd name="connsiteY29" fmla="*/ 204788 h 442913"/>
              <a:gd name="connsiteX30" fmla="*/ 1357312 w 5248275"/>
              <a:gd name="connsiteY30" fmla="*/ 223838 h 442913"/>
              <a:gd name="connsiteX31" fmla="*/ 1466850 w 5248275"/>
              <a:gd name="connsiteY31" fmla="*/ 223838 h 442913"/>
              <a:gd name="connsiteX32" fmla="*/ 1466850 w 5248275"/>
              <a:gd name="connsiteY32" fmla="*/ 233363 h 442913"/>
              <a:gd name="connsiteX33" fmla="*/ 1514475 w 5248275"/>
              <a:gd name="connsiteY33" fmla="*/ 233363 h 442913"/>
              <a:gd name="connsiteX34" fmla="*/ 1514475 w 5248275"/>
              <a:gd name="connsiteY34" fmla="*/ 252413 h 442913"/>
              <a:gd name="connsiteX35" fmla="*/ 1562100 w 5248275"/>
              <a:gd name="connsiteY35" fmla="*/ 252413 h 442913"/>
              <a:gd name="connsiteX36" fmla="*/ 1562100 w 5248275"/>
              <a:gd name="connsiteY36" fmla="*/ 261938 h 442913"/>
              <a:gd name="connsiteX37" fmla="*/ 1676400 w 5248275"/>
              <a:gd name="connsiteY37" fmla="*/ 261938 h 442913"/>
              <a:gd name="connsiteX38" fmla="*/ 1676400 w 5248275"/>
              <a:gd name="connsiteY38" fmla="*/ 276225 h 442913"/>
              <a:gd name="connsiteX39" fmla="*/ 1800225 w 5248275"/>
              <a:gd name="connsiteY39" fmla="*/ 276225 h 442913"/>
              <a:gd name="connsiteX40" fmla="*/ 1804988 w 5248275"/>
              <a:gd name="connsiteY40" fmla="*/ 280988 h 442913"/>
              <a:gd name="connsiteX41" fmla="*/ 1919287 w 5248275"/>
              <a:gd name="connsiteY41" fmla="*/ 280988 h 442913"/>
              <a:gd name="connsiteX42" fmla="*/ 1933575 w 5248275"/>
              <a:gd name="connsiteY42" fmla="*/ 295276 h 442913"/>
              <a:gd name="connsiteX43" fmla="*/ 2185987 w 5248275"/>
              <a:gd name="connsiteY43" fmla="*/ 295276 h 442913"/>
              <a:gd name="connsiteX44" fmla="*/ 2185987 w 5248275"/>
              <a:gd name="connsiteY44" fmla="*/ 309563 h 442913"/>
              <a:gd name="connsiteX45" fmla="*/ 2286000 w 5248275"/>
              <a:gd name="connsiteY45" fmla="*/ 309563 h 442913"/>
              <a:gd name="connsiteX46" fmla="*/ 2300287 w 5248275"/>
              <a:gd name="connsiteY46" fmla="*/ 323850 h 442913"/>
              <a:gd name="connsiteX47" fmla="*/ 2438400 w 5248275"/>
              <a:gd name="connsiteY47" fmla="*/ 323850 h 442913"/>
              <a:gd name="connsiteX48" fmla="*/ 2438400 w 5248275"/>
              <a:gd name="connsiteY48" fmla="*/ 338138 h 442913"/>
              <a:gd name="connsiteX49" fmla="*/ 2743200 w 5248275"/>
              <a:gd name="connsiteY49" fmla="*/ 338138 h 442913"/>
              <a:gd name="connsiteX50" fmla="*/ 2747962 w 5248275"/>
              <a:gd name="connsiteY50" fmla="*/ 342900 h 442913"/>
              <a:gd name="connsiteX51" fmla="*/ 3119437 w 5248275"/>
              <a:gd name="connsiteY51" fmla="*/ 342900 h 442913"/>
              <a:gd name="connsiteX52" fmla="*/ 3124200 w 5248275"/>
              <a:gd name="connsiteY52" fmla="*/ 347663 h 442913"/>
              <a:gd name="connsiteX53" fmla="*/ 3324225 w 5248275"/>
              <a:gd name="connsiteY53" fmla="*/ 347663 h 442913"/>
              <a:gd name="connsiteX54" fmla="*/ 3324225 w 5248275"/>
              <a:gd name="connsiteY54" fmla="*/ 347663 h 442913"/>
              <a:gd name="connsiteX55" fmla="*/ 3324225 w 5248275"/>
              <a:gd name="connsiteY55" fmla="*/ 366713 h 442913"/>
              <a:gd name="connsiteX56" fmla="*/ 3590925 w 5248275"/>
              <a:gd name="connsiteY56" fmla="*/ 366713 h 442913"/>
              <a:gd name="connsiteX57" fmla="*/ 3590925 w 5248275"/>
              <a:gd name="connsiteY57" fmla="*/ 385763 h 442913"/>
              <a:gd name="connsiteX58" fmla="*/ 4195762 w 5248275"/>
              <a:gd name="connsiteY58" fmla="*/ 385763 h 442913"/>
              <a:gd name="connsiteX59" fmla="*/ 4205287 w 5248275"/>
              <a:gd name="connsiteY59" fmla="*/ 385763 h 442913"/>
              <a:gd name="connsiteX60" fmla="*/ 4348162 w 5248275"/>
              <a:gd name="connsiteY60" fmla="*/ 385763 h 442913"/>
              <a:gd name="connsiteX61" fmla="*/ 4371975 w 5248275"/>
              <a:gd name="connsiteY61" fmla="*/ 409576 h 442913"/>
              <a:gd name="connsiteX62" fmla="*/ 4476750 w 5248275"/>
              <a:gd name="connsiteY62" fmla="*/ 409576 h 442913"/>
              <a:gd name="connsiteX63" fmla="*/ 4486274 w 5248275"/>
              <a:gd name="connsiteY63" fmla="*/ 419100 h 442913"/>
              <a:gd name="connsiteX64" fmla="*/ 4586287 w 5248275"/>
              <a:gd name="connsiteY64" fmla="*/ 419100 h 442913"/>
              <a:gd name="connsiteX65" fmla="*/ 4586287 w 5248275"/>
              <a:gd name="connsiteY65" fmla="*/ 419100 h 442913"/>
              <a:gd name="connsiteX66" fmla="*/ 4700587 w 5248275"/>
              <a:gd name="connsiteY66" fmla="*/ 419100 h 442913"/>
              <a:gd name="connsiteX67" fmla="*/ 4700587 w 5248275"/>
              <a:gd name="connsiteY67" fmla="*/ 442913 h 442913"/>
              <a:gd name="connsiteX68" fmla="*/ 5248275 w 5248275"/>
              <a:gd name="connsiteY68" fmla="*/ 442913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248275" h="442913">
                <a:moveTo>
                  <a:pt x="0" y="0"/>
                </a:moveTo>
                <a:lnTo>
                  <a:pt x="142875" y="0"/>
                </a:lnTo>
                <a:lnTo>
                  <a:pt x="142875" y="19050"/>
                </a:lnTo>
                <a:lnTo>
                  <a:pt x="257175" y="19050"/>
                </a:lnTo>
                <a:lnTo>
                  <a:pt x="257175" y="52388"/>
                </a:lnTo>
                <a:lnTo>
                  <a:pt x="304800" y="52388"/>
                </a:lnTo>
                <a:lnTo>
                  <a:pt x="314325" y="61913"/>
                </a:lnTo>
                <a:lnTo>
                  <a:pt x="376237" y="61913"/>
                </a:lnTo>
                <a:lnTo>
                  <a:pt x="376237" y="71438"/>
                </a:lnTo>
                <a:lnTo>
                  <a:pt x="485775" y="71438"/>
                </a:lnTo>
                <a:lnTo>
                  <a:pt x="485775" y="90488"/>
                </a:lnTo>
                <a:lnTo>
                  <a:pt x="561975" y="90488"/>
                </a:lnTo>
                <a:lnTo>
                  <a:pt x="561975" y="95250"/>
                </a:lnTo>
                <a:lnTo>
                  <a:pt x="681037" y="95250"/>
                </a:lnTo>
                <a:lnTo>
                  <a:pt x="681037" y="109538"/>
                </a:lnTo>
                <a:lnTo>
                  <a:pt x="747712" y="109538"/>
                </a:lnTo>
                <a:lnTo>
                  <a:pt x="747712" y="109538"/>
                </a:lnTo>
                <a:lnTo>
                  <a:pt x="757237" y="109538"/>
                </a:lnTo>
                <a:lnTo>
                  <a:pt x="757237" y="128588"/>
                </a:lnTo>
                <a:lnTo>
                  <a:pt x="871537" y="128588"/>
                </a:lnTo>
                <a:lnTo>
                  <a:pt x="876300" y="133351"/>
                </a:lnTo>
                <a:lnTo>
                  <a:pt x="909637" y="133351"/>
                </a:lnTo>
                <a:lnTo>
                  <a:pt x="909637" y="166688"/>
                </a:lnTo>
                <a:lnTo>
                  <a:pt x="1085850" y="166688"/>
                </a:lnTo>
                <a:lnTo>
                  <a:pt x="1085850" y="171450"/>
                </a:lnTo>
                <a:lnTo>
                  <a:pt x="1181100" y="171450"/>
                </a:lnTo>
                <a:lnTo>
                  <a:pt x="1181100" y="185738"/>
                </a:lnTo>
                <a:lnTo>
                  <a:pt x="1228725" y="185738"/>
                </a:lnTo>
                <a:lnTo>
                  <a:pt x="1228725" y="204788"/>
                </a:lnTo>
                <a:lnTo>
                  <a:pt x="1357312" y="204788"/>
                </a:lnTo>
                <a:lnTo>
                  <a:pt x="1357312" y="223838"/>
                </a:lnTo>
                <a:lnTo>
                  <a:pt x="1466850" y="223838"/>
                </a:lnTo>
                <a:lnTo>
                  <a:pt x="1466850" y="233363"/>
                </a:lnTo>
                <a:lnTo>
                  <a:pt x="1514475" y="233363"/>
                </a:lnTo>
                <a:lnTo>
                  <a:pt x="1514475" y="252413"/>
                </a:lnTo>
                <a:lnTo>
                  <a:pt x="1562100" y="252413"/>
                </a:lnTo>
                <a:lnTo>
                  <a:pt x="1562100" y="261938"/>
                </a:lnTo>
                <a:lnTo>
                  <a:pt x="1676400" y="261938"/>
                </a:lnTo>
                <a:lnTo>
                  <a:pt x="1676400" y="276225"/>
                </a:lnTo>
                <a:lnTo>
                  <a:pt x="1800225" y="276225"/>
                </a:lnTo>
                <a:lnTo>
                  <a:pt x="1804988" y="280988"/>
                </a:lnTo>
                <a:lnTo>
                  <a:pt x="1919287" y="280988"/>
                </a:lnTo>
                <a:lnTo>
                  <a:pt x="1933575" y="295276"/>
                </a:lnTo>
                <a:lnTo>
                  <a:pt x="2185987" y="295276"/>
                </a:lnTo>
                <a:lnTo>
                  <a:pt x="2185987" y="309563"/>
                </a:lnTo>
                <a:lnTo>
                  <a:pt x="2286000" y="309563"/>
                </a:lnTo>
                <a:lnTo>
                  <a:pt x="2300287" y="323850"/>
                </a:lnTo>
                <a:lnTo>
                  <a:pt x="2438400" y="323850"/>
                </a:lnTo>
                <a:lnTo>
                  <a:pt x="2438400" y="338138"/>
                </a:lnTo>
                <a:lnTo>
                  <a:pt x="2743200" y="338138"/>
                </a:lnTo>
                <a:lnTo>
                  <a:pt x="2747962" y="342900"/>
                </a:lnTo>
                <a:lnTo>
                  <a:pt x="3119437" y="342900"/>
                </a:lnTo>
                <a:lnTo>
                  <a:pt x="3124200" y="347663"/>
                </a:lnTo>
                <a:lnTo>
                  <a:pt x="3324225" y="347663"/>
                </a:lnTo>
                <a:lnTo>
                  <a:pt x="3324225" y="347663"/>
                </a:lnTo>
                <a:lnTo>
                  <a:pt x="3324225" y="366713"/>
                </a:lnTo>
                <a:lnTo>
                  <a:pt x="3590925" y="366713"/>
                </a:lnTo>
                <a:lnTo>
                  <a:pt x="3590925" y="385763"/>
                </a:lnTo>
                <a:lnTo>
                  <a:pt x="4195762" y="385763"/>
                </a:lnTo>
                <a:lnTo>
                  <a:pt x="4205287" y="385763"/>
                </a:lnTo>
                <a:lnTo>
                  <a:pt x="4348162" y="385763"/>
                </a:lnTo>
                <a:lnTo>
                  <a:pt x="4371975" y="409576"/>
                </a:lnTo>
                <a:lnTo>
                  <a:pt x="4476750" y="409576"/>
                </a:lnTo>
                <a:lnTo>
                  <a:pt x="4486274" y="419100"/>
                </a:lnTo>
                <a:lnTo>
                  <a:pt x="4586287" y="419100"/>
                </a:lnTo>
                <a:lnTo>
                  <a:pt x="4586287" y="419100"/>
                </a:lnTo>
                <a:lnTo>
                  <a:pt x="4700587" y="419100"/>
                </a:lnTo>
                <a:lnTo>
                  <a:pt x="4700587" y="442913"/>
                </a:lnTo>
                <a:lnTo>
                  <a:pt x="5248275" y="44291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92" name="Group 7">
            <a:extLst>
              <a:ext uri="{FF2B5EF4-FFF2-40B4-BE49-F238E27FC236}">
                <a16:creationId xmlns:a16="http://schemas.microsoft.com/office/drawing/2014/main" id="{31CFF167-588D-4E31-A79A-3C574252D965}"/>
              </a:ext>
            </a:extLst>
          </p:cNvPr>
          <p:cNvGrpSpPr>
            <a:grpSpLocks/>
          </p:cNvGrpSpPr>
          <p:nvPr/>
        </p:nvGrpSpPr>
        <p:grpSpPr bwMode="auto">
          <a:xfrm>
            <a:off x="9389569" y="6207225"/>
            <a:ext cx="2488502" cy="447822"/>
            <a:chOff x="9527309" y="3551529"/>
            <a:chExt cx="2488502" cy="448324"/>
          </a:xfrm>
        </p:grpSpPr>
        <p:pic>
          <p:nvPicPr>
            <p:cNvPr id="93" name="Picture 9">
              <a:extLst>
                <a:ext uri="{FF2B5EF4-FFF2-40B4-BE49-F238E27FC236}">
                  <a16:creationId xmlns:a16="http://schemas.microsoft.com/office/drawing/2014/main" id="{3638A296-AAC3-404F-BEFC-E6B4DB96C928}"/>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4" name="Rectangle 8">
              <a:extLst>
                <a:ext uri="{FF2B5EF4-FFF2-40B4-BE49-F238E27FC236}">
                  <a16:creationId xmlns:a16="http://schemas.microsoft.com/office/drawing/2014/main" id="{4E96EF8A-EF8D-4A2F-8099-4559DF1711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46973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EA5AE-91BD-4ED1-968A-3CEC7EFF6966}"/>
              </a:ext>
            </a:extLst>
          </p:cNvPr>
          <p:cNvSpPr>
            <a:spLocks noGrp="1"/>
          </p:cNvSpPr>
          <p:nvPr>
            <p:ph type="title"/>
          </p:nvPr>
        </p:nvSpPr>
        <p:spPr/>
        <p:txBody>
          <a:bodyPr/>
          <a:lstStyle/>
          <a:p>
            <a:r>
              <a:rPr lang="en-US" dirty="0">
                <a:cs typeface="Calibri" panose="020F0502020204030204" pitchFamily="34" charset="0"/>
              </a:rPr>
              <a:t>ExteNET: 5-Yr IDFS Analysis by Hormone Receptor Status</a:t>
            </a:r>
          </a:p>
        </p:txBody>
      </p:sp>
      <p:sp>
        <p:nvSpPr>
          <p:cNvPr id="10" name="Text Box 11">
            <a:extLst>
              <a:ext uri="{FF2B5EF4-FFF2-40B4-BE49-F238E27FC236}">
                <a16:creationId xmlns:a16="http://schemas.microsoft.com/office/drawing/2014/main" id="{C0E882D1-1FB7-4C38-A696-0FC0492CD309}"/>
              </a:ext>
            </a:extLst>
          </p:cNvPr>
          <p:cNvSpPr txBox="1">
            <a:spLocks noChangeArrowheads="1"/>
          </p:cNvSpPr>
          <p:nvPr/>
        </p:nvSpPr>
        <p:spPr bwMode="auto">
          <a:xfrm>
            <a:off x="411480" y="6395930"/>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lvl="0">
              <a:defRPr/>
            </a:pPr>
            <a:r>
              <a:rPr lang="en-US" altLang="en-US" sz="1200" b="0" dirty="0">
                <a:solidFill>
                  <a:schemeClr val="bg2"/>
                </a:solidFill>
                <a:latin typeface="Calibri" panose="020F0502020204030204" pitchFamily="34" charset="0"/>
                <a:cs typeface="Calibri" panose="020F0502020204030204" pitchFamily="34" charset="0"/>
              </a:rPr>
              <a:t>Martin. Lancet Oncol. 2017;18:1688.</a:t>
            </a:r>
            <a:endParaRPr lang="en-US" altLang="en-US" sz="1200" b="0" dirty="0">
              <a:solidFill>
                <a:schemeClr val="bg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972EF976-0546-47B7-90CD-E74A1A1251E8}"/>
              </a:ext>
            </a:extLst>
          </p:cNvPr>
          <p:cNvSpPr txBox="1"/>
          <p:nvPr/>
        </p:nvSpPr>
        <p:spPr>
          <a:xfrm>
            <a:off x="1738184" y="5227733"/>
            <a:ext cx="388002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 After Randomization</a:t>
            </a:r>
          </a:p>
        </p:txBody>
      </p:sp>
      <p:sp>
        <p:nvSpPr>
          <p:cNvPr id="15" name="TextBox 14">
            <a:extLst>
              <a:ext uri="{FF2B5EF4-FFF2-40B4-BE49-F238E27FC236}">
                <a16:creationId xmlns:a16="http://schemas.microsoft.com/office/drawing/2014/main" id="{6136F6C0-09F5-4D43-AB59-534F770F171A}"/>
              </a:ext>
            </a:extLst>
          </p:cNvPr>
          <p:cNvSpPr txBox="1"/>
          <p:nvPr/>
        </p:nvSpPr>
        <p:spPr>
          <a:xfrm rot="16200000">
            <a:off x="-297995" y="3398792"/>
            <a:ext cx="2734964"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IDFS (%)</a:t>
            </a:r>
          </a:p>
        </p:txBody>
      </p:sp>
      <p:sp>
        <p:nvSpPr>
          <p:cNvPr id="16" name="TextBox 15">
            <a:extLst>
              <a:ext uri="{FF2B5EF4-FFF2-40B4-BE49-F238E27FC236}">
                <a16:creationId xmlns:a16="http://schemas.microsoft.com/office/drawing/2014/main" id="{B1E062F7-F941-49A5-8A14-D03C3FDA82B5}"/>
              </a:ext>
            </a:extLst>
          </p:cNvPr>
          <p:cNvSpPr txBox="1"/>
          <p:nvPr/>
        </p:nvSpPr>
        <p:spPr>
          <a:xfrm>
            <a:off x="64526" y="5421115"/>
            <a:ext cx="1506630" cy="307777"/>
          </a:xfrm>
          <a:prstGeom prst="rect">
            <a:avLst/>
          </a:prstGeom>
          <a:noFill/>
        </p:spPr>
        <p:txBody>
          <a:bodyPr wrap="none" rtlCol="0">
            <a:spAutoFit/>
          </a:bodyPr>
          <a:lstStyle/>
          <a:p>
            <a:pPr algn="ctr">
              <a:buNone/>
            </a:pPr>
            <a:r>
              <a:rPr lang="en-US" sz="1400" dirty="0">
                <a:solidFill>
                  <a:schemeClr val="bg1"/>
                </a:solidFill>
                <a:latin typeface="Calibri" panose="020F0502020204030204" pitchFamily="34" charset="0"/>
                <a:cs typeface="Calibri" panose="020F0502020204030204" pitchFamily="34" charset="0"/>
              </a:rPr>
              <a:t>Patients at Risk, n</a:t>
            </a:r>
          </a:p>
        </p:txBody>
      </p:sp>
      <p:sp>
        <p:nvSpPr>
          <p:cNvPr id="20" name="TextBox 19">
            <a:extLst>
              <a:ext uri="{FF2B5EF4-FFF2-40B4-BE49-F238E27FC236}">
                <a16:creationId xmlns:a16="http://schemas.microsoft.com/office/drawing/2014/main" id="{5A95A2DB-EF59-4005-A63B-019C0617D46E}"/>
              </a:ext>
            </a:extLst>
          </p:cNvPr>
          <p:cNvSpPr txBox="1"/>
          <p:nvPr/>
        </p:nvSpPr>
        <p:spPr>
          <a:xfrm>
            <a:off x="1680518" y="1510560"/>
            <a:ext cx="3830595" cy="400110"/>
          </a:xfrm>
          <a:prstGeom prst="rect">
            <a:avLst/>
          </a:prstGeom>
          <a:noFill/>
        </p:spPr>
        <p:txBody>
          <a:bodyPr wrap="square" rtlCol="0">
            <a:spAutoFit/>
          </a:bodyPr>
          <a:lstStyle/>
          <a:p>
            <a:pPr algn="ctr">
              <a:buNone/>
            </a:pPr>
            <a:r>
              <a:rPr lang="en-US" sz="2000" b="1" dirty="0">
                <a:solidFill>
                  <a:schemeClr val="bg1"/>
                </a:solidFill>
                <a:latin typeface="Calibri" panose="020F0502020204030204" pitchFamily="34" charset="0"/>
                <a:cs typeface="Calibri" panose="020F0502020204030204" pitchFamily="34" charset="0"/>
              </a:rPr>
              <a:t>Hormone Receptor Positive</a:t>
            </a:r>
          </a:p>
        </p:txBody>
      </p:sp>
      <p:sp>
        <p:nvSpPr>
          <p:cNvPr id="21" name="TextBox 20">
            <a:extLst>
              <a:ext uri="{FF2B5EF4-FFF2-40B4-BE49-F238E27FC236}">
                <a16:creationId xmlns:a16="http://schemas.microsoft.com/office/drawing/2014/main" id="{2977D3D2-C820-4C78-8569-2986FC0CC007}"/>
              </a:ext>
            </a:extLst>
          </p:cNvPr>
          <p:cNvSpPr txBox="1"/>
          <p:nvPr/>
        </p:nvSpPr>
        <p:spPr>
          <a:xfrm>
            <a:off x="7397578" y="1510560"/>
            <a:ext cx="3954163" cy="400110"/>
          </a:xfrm>
          <a:prstGeom prst="rect">
            <a:avLst/>
          </a:prstGeom>
          <a:noFill/>
        </p:spPr>
        <p:txBody>
          <a:bodyPr wrap="square" rtlCol="0">
            <a:spAutoFit/>
          </a:bodyPr>
          <a:lstStyle/>
          <a:p>
            <a:pPr algn="ctr">
              <a:buNone/>
            </a:pPr>
            <a:r>
              <a:rPr lang="en-US" sz="2000" b="1" dirty="0">
                <a:solidFill>
                  <a:schemeClr val="bg1"/>
                </a:solidFill>
                <a:latin typeface="Calibri" panose="020F0502020204030204" pitchFamily="34" charset="0"/>
                <a:cs typeface="Calibri" panose="020F0502020204030204" pitchFamily="34" charset="0"/>
              </a:rPr>
              <a:t>Hormone Receptor Negative</a:t>
            </a:r>
          </a:p>
        </p:txBody>
      </p:sp>
      <p:sp>
        <p:nvSpPr>
          <p:cNvPr id="23" name="TextBox 22">
            <a:extLst>
              <a:ext uri="{FF2B5EF4-FFF2-40B4-BE49-F238E27FC236}">
                <a16:creationId xmlns:a16="http://schemas.microsoft.com/office/drawing/2014/main" id="{06EC9C52-F94E-45F5-A03C-EAA8C79D7468}"/>
              </a:ext>
            </a:extLst>
          </p:cNvPr>
          <p:cNvSpPr txBox="1"/>
          <p:nvPr/>
        </p:nvSpPr>
        <p:spPr>
          <a:xfrm>
            <a:off x="8444185" y="4403966"/>
            <a:ext cx="2836033" cy="369332"/>
          </a:xfrm>
          <a:prstGeom prst="rect">
            <a:avLst/>
          </a:prstGeom>
          <a:noFill/>
        </p:spPr>
        <p:txBody>
          <a:bodyPr wrap="non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HR: 0.95 (95% CI: 0.66-1.35)</a:t>
            </a:r>
          </a:p>
        </p:txBody>
      </p:sp>
      <p:sp>
        <p:nvSpPr>
          <p:cNvPr id="24" name="TextBox 23">
            <a:extLst>
              <a:ext uri="{FF2B5EF4-FFF2-40B4-BE49-F238E27FC236}">
                <a16:creationId xmlns:a16="http://schemas.microsoft.com/office/drawing/2014/main" id="{38043FD4-59E1-4D26-B548-305D6A58241F}"/>
              </a:ext>
            </a:extLst>
          </p:cNvPr>
          <p:cNvSpPr txBox="1"/>
          <p:nvPr/>
        </p:nvSpPr>
        <p:spPr>
          <a:xfrm>
            <a:off x="2756951" y="4403966"/>
            <a:ext cx="2836033" cy="369332"/>
          </a:xfrm>
          <a:prstGeom prst="rect">
            <a:avLst/>
          </a:prstGeom>
          <a:noFill/>
        </p:spPr>
        <p:txBody>
          <a:bodyPr wrap="non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HR: 0.60 (95% CI: 0.43-0.83)</a:t>
            </a:r>
          </a:p>
        </p:txBody>
      </p:sp>
      <p:cxnSp>
        <p:nvCxnSpPr>
          <p:cNvPr id="4" name="Straight Connector 3">
            <a:extLst>
              <a:ext uri="{FF2B5EF4-FFF2-40B4-BE49-F238E27FC236}">
                <a16:creationId xmlns:a16="http://schemas.microsoft.com/office/drawing/2014/main" id="{E61A90CF-C7AB-4375-B0EF-DC391AC735CA}"/>
              </a:ext>
            </a:extLst>
          </p:cNvPr>
          <p:cNvCxnSpPr/>
          <p:nvPr/>
        </p:nvCxnSpPr>
        <p:spPr bwMode="auto">
          <a:xfrm>
            <a:off x="1705232" y="4852086"/>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679799E4-4346-4409-A518-B297B78734FD}"/>
              </a:ext>
            </a:extLst>
          </p:cNvPr>
          <p:cNvCxnSpPr/>
          <p:nvPr/>
        </p:nvCxnSpPr>
        <p:spPr bwMode="auto">
          <a:xfrm flipV="1">
            <a:off x="1705232" y="2215978"/>
            <a:ext cx="0" cy="263610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E292E14-03F4-4F0D-8D59-EBDF9D28FE33}"/>
              </a:ext>
            </a:extLst>
          </p:cNvPr>
          <p:cNvCxnSpPr/>
          <p:nvPr/>
        </p:nvCxnSpPr>
        <p:spPr bwMode="auto">
          <a:xfrm flipH="1">
            <a:off x="1647568" y="22077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D4E72B0-F561-418F-9077-204A1E09C5DD}"/>
              </a:ext>
            </a:extLst>
          </p:cNvPr>
          <p:cNvCxnSpPr/>
          <p:nvPr/>
        </p:nvCxnSpPr>
        <p:spPr bwMode="auto">
          <a:xfrm flipH="1">
            <a:off x="1647568" y="27366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C149C80-FA57-4267-BA81-2255F0D66FB9}"/>
              </a:ext>
            </a:extLst>
          </p:cNvPr>
          <p:cNvCxnSpPr/>
          <p:nvPr/>
        </p:nvCxnSpPr>
        <p:spPr bwMode="auto">
          <a:xfrm flipH="1">
            <a:off x="1647568" y="32654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9550A7A-BB1E-4F00-AD0A-450C245D9915}"/>
              </a:ext>
            </a:extLst>
          </p:cNvPr>
          <p:cNvCxnSpPr/>
          <p:nvPr/>
        </p:nvCxnSpPr>
        <p:spPr bwMode="auto">
          <a:xfrm flipH="1">
            <a:off x="1647568" y="3794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F754020-EBCA-47BB-B179-BE63139CDC67}"/>
              </a:ext>
            </a:extLst>
          </p:cNvPr>
          <p:cNvCxnSpPr/>
          <p:nvPr/>
        </p:nvCxnSpPr>
        <p:spPr bwMode="auto">
          <a:xfrm flipH="1">
            <a:off x="1647568" y="43232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6BE1FD1-EF74-4AE7-A8D3-D0EF4D9262E0}"/>
              </a:ext>
            </a:extLst>
          </p:cNvPr>
          <p:cNvCxnSpPr/>
          <p:nvPr/>
        </p:nvCxnSpPr>
        <p:spPr bwMode="auto">
          <a:xfrm flipH="1">
            <a:off x="1647568" y="485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692C966-CE22-45C8-85B1-C92D7D2052B2}"/>
              </a:ext>
            </a:extLst>
          </p:cNvPr>
          <p:cNvCxnSpPr/>
          <p:nvPr/>
        </p:nvCxnSpPr>
        <p:spPr bwMode="auto">
          <a:xfrm>
            <a:off x="1705232"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7AECB5E-F84C-41F3-97D1-20C9D06DF184}"/>
              </a:ext>
            </a:extLst>
          </p:cNvPr>
          <p:cNvCxnSpPr/>
          <p:nvPr/>
        </p:nvCxnSpPr>
        <p:spPr bwMode="auto">
          <a:xfrm>
            <a:off x="2095706"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D4496B5-63A2-4EE2-BDB4-3C38B7C30598}"/>
              </a:ext>
            </a:extLst>
          </p:cNvPr>
          <p:cNvCxnSpPr/>
          <p:nvPr/>
        </p:nvCxnSpPr>
        <p:spPr bwMode="auto">
          <a:xfrm>
            <a:off x="2486180"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6FE7382-AB38-4BBE-A25D-77DD3C0ADA49}"/>
              </a:ext>
            </a:extLst>
          </p:cNvPr>
          <p:cNvCxnSpPr/>
          <p:nvPr/>
        </p:nvCxnSpPr>
        <p:spPr bwMode="auto">
          <a:xfrm>
            <a:off x="2876654"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BDB89C-00F5-4594-A363-2B1EFD3CB064}"/>
              </a:ext>
            </a:extLst>
          </p:cNvPr>
          <p:cNvCxnSpPr/>
          <p:nvPr/>
        </p:nvCxnSpPr>
        <p:spPr bwMode="auto">
          <a:xfrm>
            <a:off x="3267128"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EB768DD-15AA-483B-B73F-2D494AB9A31A}"/>
              </a:ext>
            </a:extLst>
          </p:cNvPr>
          <p:cNvCxnSpPr/>
          <p:nvPr/>
        </p:nvCxnSpPr>
        <p:spPr bwMode="auto">
          <a:xfrm>
            <a:off x="3657602"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B23A8AA-D70A-4EB5-8E23-51BAAAABD333}"/>
              </a:ext>
            </a:extLst>
          </p:cNvPr>
          <p:cNvCxnSpPr/>
          <p:nvPr/>
        </p:nvCxnSpPr>
        <p:spPr bwMode="auto">
          <a:xfrm>
            <a:off x="4048076"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1437F76-7B22-4D3D-9765-2EAA64A83A4D}"/>
              </a:ext>
            </a:extLst>
          </p:cNvPr>
          <p:cNvCxnSpPr/>
          <p:nvPr/>
        </p:nvCxnSpPr>
        <p:spPr bwMode="auto">
          <a:xfrm>
            <a:off x="4438550"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C7F77A5-C86E-4285-97E8-4788DF630269}"/>
              </a:ext>
            </a:extLst>
          </p:cNvPr>
          <p:cNvCxnSpPr/>
          <p:nvPr/>
        </p:nvCxnSpPr>
        <p:spPr bwMode="auto">
          <a:xfrm>
            <a:off x="4829024"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6E80360-8680-4998-AF0B-E326001C8605}"/>
              </a:ext>
            </a:extLst>
          </p:cNvPr>
          <p:cNvCxnSpPr/>
          <p:nvPr/>
        </p:nvCxnSpPr>
        <p:spPr bwMode="auto">
          <a:xfrm>
            <a:off x="5219498" y="48520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70F7629-194B-45DD-BBC9-64C9C88F4DA5}"/>
              </a:ext>
            </a:extLst>
          </p:cNvPr>
          <p:cNvCxnSpPr/>
          <p:nvPr/>
        </p:nvCxnSpPr>
        <p:spPr bwMode="auto">
          <a:xfrm>
            <a:off x="5609968" y="48520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05A75CA7-8D99-415C-A68F-A86B13FD5420}"/>
              </a:ext>
            </a:extLst>
          </p:cNvPr>
          <p:cNvSpPr txBox="1"/>
          <p:nvPr/>
        </p:nvSpPr>
        <p:spPr>
          <a:xfrm>
            <a:off x="783214" y="5680607"/>
            <a:ext cx="784189" cy="461665"/>
          </a:xfrm>
          <a:prstGeom prst="rect">
            <a:avLst/>
          </a:prstGeom>
          <a:noFill/>
        </p:spPr>
        <p:txBody>
          <a:bodyPr wrap="none" rtlCol="0">
            <a:spAutoFit/>
          </a:bodyPr>
          <a:lstStyle/>
          <a:p>
            <a:pPr algn="r">
              <a:buNone/>
            </a:pPr>
            <a:r>
              <a:rPr lang="en-US" sz="1200" b="0" dirty="0">
                <a:solidFill>
                  <a:schemeClr val="bg1"/>
                </a:solidFill>
                <a:latin typeface="Calibri" panose="020F0502020204030204" pitchFamily="34" charset="0"/>
                <a:cs typeface="Calibri" panose="020F0502020204030204" pitchFamily="34" charset="0"/>
              </a:rPr>
              <a:t>Neratinib</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Placebo</a:t>
            </a:r>
          </a:p>
        </p:txBody>
      </p:sp>
      <p:sp>
        <p:nvSpPr>
          <p:cNvPr id="48" name="TextBox 47">
            <a:extLst>
              <a:ext uri="{FF2B5EF4-FFF2-40B4-BE49-F238E27FC236}">
                <a16:creationId xmlns:a16="http://schemas.microsoft.com/office/drawing/2014/main" id="{BEA5CB26-9D1A-44C3-AEFC-BC56A0414255}"/>
              </a:ext>
            </a:extLst>
          </p:cNvPr>
          <p:cNvSpPr txBox="1"/>
          <p:nvPr/>
        </p:nvSpPr>
        <p:spPr>
          <a:xfrm>
            <a:off x="1481844"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816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815</a:t>
            </a:r>
          </a:p>
        </p:txBody>
      </p:sp>
      <p:sp>
        <p:nvSpPr>
          <p:cNvPr id="49" name="TextBox 48">
            <a:extLst>
              <a:ext uri="{FF2B5EF4-FFF2-40B4-BE49-F238E27FC236}">
                <a16:creationId xmlns:a16="http://schemas.microsoft.com/office/drawing/2014/main" id="{9164E63C-0D26-48BD-A50A-7E489F43DF5A}"/>
              </a:ext>
            </a:extLst>
          </p:cNvPr>
          <p:cNvSpPr txBox="1"/>
          <p:nvPr/>
        </p:nvSpPr>
        <p:spPr>
          <a:xfrm>
            <a:off x="1872317"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757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779</a:t>
            </a:r>
          </a:p>
        </p:txBody>
      </p:sp>
      <p:sp>
        <p:nvSpPr>
          <p:cNvPr id="50" name="TextBox 49">
            <a:extLst>
              <a:ext uri="{FF2B5EF4-FFF2-40B4-BE49-F238E27FC236}">
                <a16:creationId xmlns:a16="http://schemas.microsoft.com/office/drawing/2014/main" id="{64E92155-C7EE-4A9E-95EC-3ABF871CEA87}"/>
              </a:ext>
            </a:extLst>
          </p:cNvPr>
          <p:cNvSpPr txBox="1"/>
          <p:nvPr/>
        </p:nvSpPr>
        <p:spPr>
          <a:xfrm>
            <a:off x="2262791"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731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750</a:t>
            </a:r>
          </a:p>
        </p:txBody>
      </p:sp>
      <p:sp>
        <p:nvSpPr>
          <p:cNvPr id="51" name="TextBox 50">
            <a:extLst>
              <a:ext uri="{FF2B5EF4-FFF2-40B4-BE49-F238E27FC236}">
                <a16:creationId xmlns:a16="http://schemas.microsoft.com/office/drawing/2014/main" id="{F50A2AC8-FAC2-446B-8A39-01AE2F05B7D4}"/>
              </a:ext>
            </a:extLst>
          </p:cNvPr>
          <p:cNvSpPr txBox="1"/>
          <p:nvPr/>
        </p:nvSpPr>
        <p:spPr>
          <a:xfrm>
            <a:off x="2653265"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705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719</a:t>
            </a:r>
          </a:p>
        </p:txBody>
      </p:sp>
      <p:sp>
        <p:nvSpPr>
          <p:cNvPr id="52" name="TextBox 51">
            <a:extLst>
              <a:ext uri="{FF2B5EF4-FFF2-40B4-BE49-F238E27FC236}">
                <a16:creationId xmlns:a16="http://schemas.microsoft.com/office/drawing/2014/main" id="{0BACF373-0023-4E3F-8BAD-532E6CCFE9EA}"/>
              </a:ext>
            </a:extLst>
          </p:cNvPr>
          <p:cNvSpPr txBox="1"/>
          <p:nvPr/>
        </p:nvSpPr>
        <p:spPr>
          <a:xfrm>
            <a:off x="3043739"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642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647</a:t>
            </a:r>
          </a:p>
        </p:txBody>
      </p:sp>
      <p:sp>
        <p:nvSpPr>
          <p:cNvPr id="53" name="TextBox 52">
            <a:extLst>
              <a:ext uri="{FF2B5EF4-FFF2-40B4-BE49-F238E27FC236}">
                <a16:creationId xmlns:a16="http://schemas.microsoft.com/office/drawing/2014/main" id="{173EEB3D-2703-4F03-9791-741ABC4BFE2E}"/>
              </a:ext>
            </a:extLst>
          </p:cNvPr>
          <p:cNvSpPr txBox="1"/>
          <p:nvPr/>
        </p:nvSpPr>
        <p:spPr>
          <a:xfrm>
            <a:off x="3434213"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571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581</a:t>
            </a:r>
          </a:p>
        </p:txBody>
      </p:sp>
      <p:sp>
        <p:nvSpPr>
          <p:cNvPr id="54" name="TextBox 53">
            <a:extLst>
              <a:ext uri="{FF2B5EF4-FFF2-40B4-BE49-F238E27FC236}">
                <a16:creationId xmlns:a16="http://schemas.microsoft.com/office/drawing/2014/main" id="{DBA581E5-EE0F-422A-8B23-EAF7E5390879}"/>
              </a:ext>
            </a:extLst>
          </p:cNvPr>
          <p:cNvSpPr txBox="1"/>
          <p:nvPr/>
        </p:nvSpPr>
        <p:spPr>
          <a:xfrm>
            <a:off x="3824687"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565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567</a:t>
            </a:r>
          </a:p>
        </p:txBody>
      </p:sp>
      <p:sp>
        <p:nvSpPr>
          <p:cNvPr id="55" name="TextBox 54">
            <a:extLst>
              <a:ext uri="{FF2B5EF4-FFF2-40B4-BE49-F238E27FC236}">
                <a16:creationId xmlns:a16="http://schemas.microsoft.com/office/drawing/2014/main" id="{D06A7677-C2E8-4778-A558-15CAF1E5E71D}"/>
              </a:ext>
            </a:extLst>
          </p:cNvPr>
          <p:cNvSpPr txBox="1"/>
          <p:nvPr/>
        </p:nvSpPr>
        <p:spPr>
          <a:xfrm>
            <a:off x="4215161"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558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556</a:t>
            </a:r>
          </a:p>
        </p:txBody>
      </p:sp>
      <p:sp>
        <p:nvSpPr>
          <p:cNvPr id="56" name="TextBox 55">
            <a:extLst>
              <a:ext uri="{FF2B5EF4-FFF2-40B4-BE49-F238E27FC236}">
                <a16:creationId xmlns:a16="http://schemas.microsoft.com/office/drawing/2014/main" id="{EEDFBD30-55AD-41AD-919B-34F13902E321}"/>
              </a:ext>
            </a:extLst>
          </p:cNvPr>
          <p:cNvSpPr txBox="1"/>
          <p:nvPr/>
        </p:nvSpPr>
        <p:spPr>
          <a:xfrm>
            <a:off x="4605635"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554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551</a:t>
            </a:r>
          </a:p>
        </p:txBody>
      </p:sp>
      <p:sp>
        <p:nvSpPr>
          <p:cNvPr id="57" name="TextBox 56">
            <a:extLst>
              <a:ext uri="{FF2B5EF4-FFF2-40B4-BE49-F238E27FC236}">
                <a16:creationId xmlns:a16="http://schemas.microsoft.com/office/drawing/2014/main" id="{1285628E-B970-4969-8158-AA72E3ED5457}"/>
              </a:ext>
            </a:extLst>
          </p:cNvPr>
          <p:cNvSpPr txBox="1"/>
          <p:nvPr/>
        </p:nvSpPr>
        <p:spPr>
          <a:xfrm>
            <a:off x="4996109"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544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542</a:t>
            </a:r>
          </a:p>
        </p:txBody>
      </p:sp>
      <p:sp>
        <p:nvSpPr>
          <p:cNvPr id="58" name="TextBox 57">
            <a:extLst>
              <a:ext uri="{FF2B5EF4-FFF2-40B4-BE49-F238E27FC236}">
                <a16:creationId xmlns:a16="http://schemas.microsoft.com/office/drawing/2014/main" id="{1704C61B-E751-4C75-BD0E-B478D252BB7F}"/>
              </a:ext>
            </a:extLst>
          </p:cNvPr>
          <p:cNvSpPr txBox="1"/>
          <p:nvPr/>
        </p:nvSpPr>
        <p:spPr>
          <a:xfrm>
            <a:off x="5386578" y="5680607"/>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532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525</a:t>
            </a:r>
          </a:p>
        </p:txBody>
      </p:sp>
      <p:sp>
        <p:nvSpPr>
          <p:cNvPr id="59" name="TextBox 58">
            <a:extLst>
              <a:ext uri="{FF2B5EF4-FFF2-40B4-BE49-F238E27FC236}">
                <a16:creationId xmlns:a16="http://schemas.microsoft.com/office/drawing/2014/main" id="{BFA41336-3213-41CD-86A6-6C3DB33BE748}"/>
              </a:ext>
            </a:extLst>
          </p:cNvPr>
          <p:cNvSpPr txBox="1"/>
          <p:nvPr/>
        </p:nvSpPr>
        <p:spPr>
          <a:xfrm>
            <a:off x="5296930"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60</a:t>
            </a:r>
          </a:p>
        </p:txBody>
      </p:sp>
      <p:sp>
        <p:nvSpPr>
          <p:cNvPr id="60" name="TextBox 59">
            <a:extLst>
              <a:ext uri="{FF2B5EF4-FFF2-40B4-BE49-F238E27FC236}">
                <a16:creationId xmlns:a16="http://schemas.microsoft.com/office/drawing/2014/main" id="{BCA44C27-9FAE-4B88-8B99-02A521908B1A}"/>
              </a:ext>
            </a:extLst>
          </p:cNvPr>
          <p:cNvSpPr txBox="1"/>
          <p:nvPr/>
        </p:nvSpPr>
        <p:spPr>
          <a:xfrm>
            <a:off x="1388076"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61" name="TextBox 60">
            <a:extLst>
              <a:ext uri="{FF2B5EF4-FFF2-40B4-BE49-F238E27FC236}">
                <a16:creationId xmlns:a16="http://schemas.microsoft.com/office/drawing/2014/main" id="{156EBC08-D425-40C1-986D-B7FE001D2D1D}"/>
              </a:ext>
            </a:extLst>
          </p:cNvPr>
          <p:cNvSpPr txBox="1"/>
          <p:nvPr/>
        </p:nvSpPr>
        <p:spPr>
          <a:xfrm>
            <a:off x="1778961"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a:t>
            </a:r>
          </a:p>
        </p:txBody>
      </p:sp>
      <p:sp>
        <p:nvSpPr>
          <p:cNvPr id="62" name="TextBox 61">
            <a:extLst>
              <a:ext uri="{FF2B5EF4-FFF2-40B4-BE49-F238E27FC236}">
                <a16:creationId xmlns:a16="http://schemas.microsoft.com/office/drawing/2014/main" id="{6CD3992A-C9DB-4994-B201-68046A76E6C1}"/>
              </a:ext>
            </a:extLst>
          </p:cNvPr>
          <p:cNvSpPr txBox="1"/>
          <p:nvPr/>
        </p:nvSpPr>
        <p:spPr>
          <a:xfrm>
            <a:off x="2169846"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12</a:t>
            </a:r>
          </a:p>
        </p:txBody>
      </p:sp>
      <p:sp>
        <p:nvSpPr>
          <p:cNvPr id="63" name="TextBox 62">
            <a:extLst>
              <a:ext uri="{FF2B5EF4-FFF2-40B4-BE49-F238E27FC236}">
                <a16:creationId xmlns:a16="http://schemas.microsoft.com/office/drawing/2014/main" id="{ACE4CA27-6B38-4773-BD4D-B15CFC3C0DDA}"/>
              </a:ext>
            </a:extLst>
          </p:cNvPr>
          <p:cNvSpPr txBox="1"/>
          <p:nvPr/>
        </p:nvSpPr>
        <p:spPr>
          <a:xfrm>
            <a:off x="2560731"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18</a:t>
            </a:r>
          </a:p>
        </p:txBody>
      </p:sp>
      <p:sp>
        <p:nvSpPr>
          <p:cNvPr id="64" name="TextBox 63">
            <a:extLst>
              <a:ext uri="{FF2B5EF4-FFF2-40B4-BE49-F238E27FC236}">
                <a16:creationId xmlns:a16="http://schemas.microsoft.com/office/drawing/2014/main" id="{EB159446-1467-472F-946E-C1D3BB5619C3}"/>
              </a:ext>
            </a:extLst>
          </p:cNvPr>
          <p:cNvSpPr txBox="1"/>
          <p:nvPr/>
        </p:nvSpPr>
        <p:spPr>
          <a:xfrm>
            <a:off x="2951616"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65" name="TextBox 64">
            <a:extLst>
              <a:ext uri="{FF2B5EF4-FFF2-40B4-BE49-F238E27FC236}">
                <a16:creationId xmlns:a16="http://schemas.microsoft.com/office/drawing/2014/main" id="{ED520578-D71F-4D62-950D-19615D016763}"/>
              </a:ext>
            </a:extLst>
          </p:cNvPr>
          <p:cNvSpPr txBox="1"/>
          <p:nvPr/>
        </p:nvSpPr>
        <p:spPr>
          <a:xfrm>
            <a:off x="3342501"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30</a:t>
            </a:r>
          </a:p>
        </p:txBody>
      </p:sp>
      <p:sp>
        <p:nvSpPr>
          <p:cNvPr id="66" name="TextBox 65">
            <a:extLst>
              <a:ext uri="{FF2B5EF4-FFF2-40B4-BE49-F238E27FC236}">
                <a16:creationId xmlns:a16="http://schemas.microsoft.com/office/drawing/2014/main" id="{5FD2C3FF-E12B-492E-80B7-507053E751B9}"/>
              </a:ext>
            </a:extLst>
          </p:cNvPr>
          <p:cNvSpPr txBox="1"/>
          <p:nvPr/>
        </p:nvSpPr>
        <p:spPr>
          <a:xfrm>
            <a:off x="3733386"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36</a:t>
            </a:r>
          </a:p>
        </p:txBody>
      </p:sp>
      <p:sp>
        <p:nvSpPr>
          <p:cNvPr id="67" name="TextBox 66">
            <a:extLst>
              <a:ext uri="{FF2B5EF4-FFF2-40B4-BE49-F238E27FC236}">
                <a16:creationId xmlns:a16="http://schemas.microsoft.com/office/drawing/2014/main" id="{18674DDB-37AE-45AB-84D7-EC8A0FFA46F4}"/>
              </a:ext>
            </a:extLst>
          </p:cNvPr>
          <p:cNvSpPr txBox="1"/>
          <p:nvPr/>
        </p:nvSpPr>
        <p:spPr>
          <a:xfrm>
            <a:off x="4124271"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42</a:t>
            </a:r>
          </a:p>
        </p:txBody>
      </p:sp>
      <p:sp>
        <p:nvSpPr>
          <p:cNvPr id="68" name="TextBox 67">
            <a:extLst>
              <a:ext uri="{FF2B5EF4-FFF2-40B4-BE49-F238E27FC236}">
                <a16:creationId xmlns:a16="http://schemas.microsoft.com/office/drawing/2014/main" id="{6DD9629C-E66B-4491-8F3F-DB4EC3EF0130}"/>
              </a:ext>
            </a:extLst>
          </p:cNvPr>
          <p:cNvSpPr txBox="1"/>
          <p:nvPr/>
        </p:nvSpPr>
        <p:spPr>
          <a:xfrm>
            <a:off x="4515156"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69" name="TextBox 68">
            <a:extLst>
              <a:ext uri="{FF2B5EF4-FFF2-40B4-BE49-F238E27FC236}">
                <a16:creationId xmlns:a16="http://schemas.microsoft.com/office/drawing/2014/main" id="{A21681EE-7D2D-4CC2-A1CA-0E948C0F4C51}"/>
              </a:ext>
            </a:extLst>
          </p:cNvPr>
          <p:cNvSpPr txBox="1"/>
          <p:nvPr/>
        </p:nvSpPr>
        <p:spPr>
          <a:xfrm>
            <a:off x="4906041" y="4917989"/>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54</a:t>
            </a:r>
          </a:p>
        </p:txBody>
      </p:sp>
      <p:sp>
        <p:nvSpPr>
          <p:cNvPr id="70" name="TextBox 69">
            <a:extLst>
              <a:ext uri="{FF2B5EF4-FFF2-40B4-BE49-F238E27FC236}">
                <a16:creationId xmlns:a16="http://schemas.microsoft.com/office/drawing/2014/main" id="{05EDA273-7F4A-4389-B3CD-9986597B97AC}"/>
              </a:ext>
            </a:extLst>
          </p:cNvPr>
          <p:cNvSpPr txBox="1"/>
          <p:nvPr/>
        </p:nvSpPr>
        <p:spPr>
          <a:xfrm>
            <a:off x="1079565" y="203062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100</a:t>
            </a:r>
          </a:p>
        </p:txBody>
      </p:sp>
      <p:sp>
        <p:nvSpPr>
          <p:cNvPr id="72" name="TextBox 71">
            <a:extLst>
              <a:ext uri="{FF2B5EF4-FFF2-40B4-BE49-F238E27FC236}">
                <a16:creationId xmlns:a16="http://schemas.microsoft.com/office/drawing/2014/main" id="{E8826FEB-ECC0-4483-AD93-80CD7FA63E7F}"/>
              </a:ext>
            </a:extLst>
          </p:cNvPr>
          <p:cNvSpPr txBox="1"/>
          <p:nvPr/>
        </p:nvSpPr>
        <p:spPr>
          <a:xfrm>
            <a:off x="1079565" y="255949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80</a:t>
            </a:r>
          </a:p>
        </p:txBody>
      </p:sp>
      <p:sp>
        <p:nvSpPr>
          <p:cNvPr id="74" name="TextBox 73">
            <a:extLst>
              <a:ext uri="{FF2B5EF4-FFF2-40B4-BE49-F238E27FC236}">
                <a16:creationId xmlns:a16="http://schemas.microsoft.com/office/drawing/2014/main" id="{9FF798E4-CD80-49E6-A548-D89F99CBDBEB}"/>
              </a:ext>
            </a:extLst>
          </p:cNvPr>
          <p:cNvSpPr txBox="1"/>
          <p:nvPr/>
        </p:nvSpPr>
        <p:spPr>
          <a:xfrm>
            <a:off x="1079565" y="308836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60</a:t>
            </a:r>
          </a:p>
        </p:txBody>
      </p:sp>
      <p:sp>
        <p:nvSpPr>
          <p:cNvPr id="76" name="TextBox 75">
            <a:extLst>
              <a:ext uri="{FF2B5EF4-FFF2-40B4-BE49-F238E27FC236}">
                <a16:creationId xmlns:a16="http://schemas.microsoft.com/office/drawing/2014/main" id="{1DFA4F3A-4027-4800-A332-956937797BEE}"/>
              </a:ext>
            </a:extLst>
          </p:cNvPr>
          <p:cNvSpPr txBox="1"/>
          <p:nvPr/>
        </p:nvSpPr>
        <p:spPr>
          <a:xfrm>
            <a:off x="1079565" y="361723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40</a:t>
            </a:r>
          </a:p>
        </p:txBody>
      </p:sp>
      <p:sp>
        <p:nvSpPr>
          <p:cNvPr id="78" name="TextBox 77">
            <a:extLst>
              <a:ext uri="{FF2B5EF4-FFF2-40B4-BE49-F238E27FC236}">
                <a16:creationId xmlns:a16="http://schemas.microsoft.com/office/drawing/2014/main" id="{81272937-5EA5-458D-8B5A-ACF47248BD15}"/>
              </a:ext>
            </a:extLst>
          </p:cNvPr>
          <p:cNvSpPr txBox="1"/>
          <p:nvPr/>
        </p:nvSpPr>
        <p:spPr>
          <a:xfrm>
            <a:off x="1079565" y="414610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20</a:t>
            </a:r>
          </a:p>
        </p:txBody>
      </p:sp>
      <p:sp>
        <p:nvSpPr>
          <p:cNvPr id="80" name="TextBox 79">
            <a:extLst>
              <a:ext uri="{FF2B5EF4-FFF2-40B4-BE49-F238E27FC236}">
                <a16:creationId xmlns:a16="http://schemas.microsoft.com/office/drawing/2014/main" id="{8E3CE673-3407-48D5-9C68-70EA2949ECC4}"/>
              </a:ext>
            </a:extLst>
          </p:cNvPr>
          <p:cNvSpPr txBox="1"/>
          <p:nvPr/>
        </p:nvSpPr>
        <p:spPr>
          <a:xfrm>
            <a:off x="1079565" y="4674973"/>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sp>
        <p:nvSpPr>
          <p:cNvPr id="81" name="Freeform: Shape 80">
            <a:extLst>
              <a:ext uri="{FF2B5EF4-FFF2-40B4-BE49-F238E27FC236}">
                <a16:creationId xmlns:a16="http://schemas.microsoft.com/office/drawing/2014/main" id="{B98C27D7-82BB-4E49-BE37-0914C48A7D33}"/>
              </a:ext>
            </a:extLst>
          </p:cNvPr>
          <p:cNvSpPr/>
          <p:nvPr/>
        </p:nvSpPr>
        <p:spPr bwMode="auto">
          <a:xfrm>
            <a:off x="1844675" y="2197100"/>
            <a:ext cx="3784600" cy="238125"/>
          </a:xfrm>
          <a:custGeom>
            <a:avLst/>
            <a:gdLst>
              <a:gd name="connsiteX0" fmla="*/ 0 w 3784600"/>
              <a:gd name="connsiteY0" fmla="*/ 0 h 238125"/>
              <a:gd name="connsiteX1" fmla="*/ 180975 w 3784600"/>
              <a:gd name="connsiteY1" fmla="*/ 0 h 238125"/>
              <a:gd name="connsiteX2" fmla="*/ 180975 w 3784600"/>
              <a:gd name="connsiteY2" fmla="*/ 22225 h 238125"/>
              <a:gd name="connsiteX3" fmla="*/ 381000 w 3784600"/>
              <a:gd name="connsiteY3" fmla="*/ 22225 h 238125"/>
              <a:gd name="connsiteX4" fmla="*/ 381000 w 3784600"/>
              <a:gd name="connsiteY4" fmla="*/ 28575 h 238125"/>
              <a:gd name="connsiteX5" fmla="*/ 412750 w 3784600"/>
              <a:gd name="connsiteY5" fmla="*/ 28575 h 238125"/>
              <a:gd name="connsiteX6" fmla="*/ 412750 w 3784600"/>
              <a:gd name="connsiteY6" fmla="*/ 34925 h 238125"/>
              <a:gd name="connsiteX7" fmla="*/ 542925 w 3784600"/>
              <a:gd name="connsiteY7" fmla="*/ 34925 h 238125"/>
              <a:gd name="connsiteX8" fmla="*/ 542925 w 3784600"/>
              <a:gd name="connsiteY8" fmla="*/ 50800 h 238125"/>
              <a:gd name="connsiteX9" fmla="*/ 619125 w 3784600"/>
              <a:gd name="connsiteY9" fmla="*/ 50800 h 238125"/>
              <a:gd name="connsiteX10" fmla="*/ 619125 w 3784600"/>
              <a:gd name="connsiteY10" fmla="*/ 60325 h 238125"/>
              <a:gd name="connsiteX11" fmla="*/ 679450 w 3784600"/>
              <a:gd name="connsiteY11" fmla="*/ 60325 h 238125"/>
              <a:gd name="connsiteX12" fmla="*/ 685800 w 3784600"/>
              <a:gd name="connsiteY12" fmla="*/ 60325 h 238125"/>
              <a:gd name="connsiteX13" fmla="*/ 860425 w 3784600"/>
              <a:gd name="connsiteY13" fmla="*/ 60325 h 238125"/>
              <a:gd name="connsiteX14" fmla="*/ 876300 w 3784600"/>
              <a:gd name="connsiteY14" fmla="*/ 76200 h 238125"/>
              <a:gd name="connsiteX15" fmla="*/ 911225 w 3784600"/>
              <a:gd name="connsiteY15" fmla="*/ 76200 h 238125"/>
              <a:gd name="connsiteX16" fmla="*/ 911225 w 3784600"/>
              <a:gd name="connsiteY16" fmla="*/ 88900 h 238125"/>
              <a:gd name="connsiteX17" fmla="*/ 1069975 w 3784600"/>
              <a:gd name="connsiteY17" fmla="*/ 88900 h 238125"/>
              <a:gd name="connsiteX18" fmla="*/ 1069975 w 3784600"/>
              <a:gd name="connsiteY18" fmla="*/ 101600 h 238125"/>
              <a:gd name="connsiteX19" fmla="*/ 1295400 w 3784600"/>
              <a:gd name="connsiteY19" fmla="*/ 101600 h 238125"/>
              <a:gd name="connsiteX20" fmla="*/ 1304925 w 3784600"/>
              <a:gd name="connsiteY20" fmla="*/ 101600 h 238125"/>
              <a:gd name="connsiteX21" fmla="*/ 1355725 w 3784600"/>
              <a:gd name="connsiteY21" fmla="*/ 101600 h 238125"/>
              <a:gd name="connsiteX22" fmla="*/ 1355725 w 3784600"/>
              <a:gd name="connsiteY22" fmla="*/ 120650 h 238125"/>
              <a:gd name="connsiteX23" fmla="*/ 1431925 w 3784600"/>
              <a:gd name="connsiteY23" fmla="*/ 120650 h 238125"/>
              <a:gd name="connsiteX24" fmla="*/ 1438275 w 3784600"/>
              <a:gd name="connsiteY24" fmla="*/ 127000 h 238125"/>
              <a:gd name="connsiteX25" fmla="*/ 1520825 w 3784600"/>
              <a:gd name="connsiteY25" fmla="*/ 127000 h 238125"/>
              <a:gd name="connsiteX26" fmla="*/ 1533525 w 3784600"/>
              <a:gd name="connsiteY26" fmla="*/ 139700 h 238125"/>
              <a:gd name="connsiteX27" fmla="*/ 1555750 w 3784600"/>
              <a:gd name="connsiteY27" fmla="*/ 139700 h 238125"/>
              <a:gd name="connsiteX28" fmla="*/ 1555750 w 3784600"/>
              <a:gd name="connsiteY28" fmla="*/ 149225 h 238125"/>
              <a:gd name="connsiteX29" fmla="*/ 1635125 w 3784600"/>
              <a:gd name="connsiteY29" fmla="*/ 149225 h 238125"/>
              <a:gd name="connsiteX30" fmla="*/ 1635125 w 3784600"/>
              <a:gd name="connsiteY30" fmla="*/ 158750 h 238125"/>
              <a:gd name="connsiteX31" fmla="*/ 1854200 w 3784600"/>
              <a:gd name="connsiteY31" fmla="*/ 158750 h 238125"/>
              <a:gd name="connsiteX32" fmla="*/ 1863725 w 3784600"/>
              <a:gd name="connsiteY32" fmla="*/ 168275 h 238125"/>
              <a:gd name="connsiteX33" fmla="*/ 1968500 w 3784600"/>
              <a:gd name="connsiteY33" fmla="*/ 168275 h 238125"/>
              <a:gd name="connsiteX34" fmla="*/ 1981200 w 3784600"/>
              <a:gd name="connsiteY34" fmla="*/ 180975 h 238125"/>
              <a:gd name="connsiteX35" fmla="*/ 2336800 w 3784600"/>
              <a:gd name="connsiteY35" fmla="*/ 180975 h 238125"/>
              <a:gd name="connsiteX36" fmla="*/ 2349500 w 3784600"/>
              <a:gd name="connsiteY36" fmla="*/ 193675 h 238125"/>
              <a:gd name="connsiteX37" fmla="*/ 2762250 w 3784600"/>
              <a:gd name="connsiteY37" fmla="*/ 193675 h 238125"/>
              <a:gd name="connsiteX38" fmla="*/ 2774950 w 3784600"/>
              <a:gd name="connsiteY38" fmla="*/ 193675 h 238125"/>
              <a:gd name="connsiteX39" fmla="*/ 3095625 w 3784600"/>
              <a:gd name="connsiteY39" fmla="*/ 193675 h 238125"/>
              <a:gd name="connsiteX40" fmla="*/ 3095625 w 3784600"/>
              <a:gd name="connsiteY40" fmla="*/ 209550 h 238125"/>
              <a:gd name="connsiteX41" fmla="*/ 3238500 w 3784600"/>
              <a:gd name="connsiteY41" fmla="*/ 209550 h 238125"/>
              <a:gd name="connsiteX42" fmla="*/ 3251200 w 3784600"/>
              <a:gd name="connsiteY42" fmla="*/ 222250 h 238125"/>
              <a:gd name="connsiteX43" fmla="*/ 3511550 w 3784600"/>
              <a:gd name="connsiteY43" fmla="*/ 222250 h 238125"/>
              <a:gd name="connsiteX44" fmla="*/ 3521075 w 3784600"/>
              <a:gd name="connsiteY44" fmla="*/ 222250 h 238125"/>
              <a:gd name="connsiteX45" fmla="*/ 3756025 w 3784600"/>
              <a:gd name="connsiteY45" fmla="*/ 222250 h 238125"/>
              <a:gd name="connsiteX46" fmla="*/ 3756025 w 3784600"/>
              <a:gd name="connsiteY46" fmla="*/ 238125 h 238125"/>
              <a:gd name="connsiteX47" fmla="*/ 3784600 w 3784600"/>
              <a:gd name="connsiteY47" fmla="*/ 23812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84600" h="238125">
                <a:moveTo>
                  <a:pt x="0" y="0"/>
                </a:moveTo>
                <a:lnTo>
                  <a:pt x="180975" y="0"/>
                </a:lnTo>
                <a:lnTo>
                  <a:pt x="180975" y="22225"/>
                </a:lnTo>
                <a:lnTo>
                  <a:pt x="381000" y="22225"/>
                </a:lnTo>
                <a:lnTo>
                  <a:pt x="381000" y="28575"/>
                </a:lnTo>
                <a:lnTo>
                  <a:pt x="412750" y="28575"/>
                </a:lnTo>
                <a:lnTo>
                  <a:pt x="412750" y="34925"/>
                </a:lnTo>
                <a:lnTo>
                  <a:pt x="542925" y="34925"/>
                </a:lnTo>
                <a:lnTo>
                  <a:pt x="542925" y="50800"/>
                </a:lnTo>
                <a:lnTo>
                  <a:pt x="619125" y="50800"/>
                </a:lnTo>
                <a:lnTo>
                  <a:pt x="619125" y="60325"/>
                </a:lnTo>
                <a:lnTo>
                  <a:pt x="679450" y="60325"/>
                </a:lnTo>
                <a:lnTo>
                  <a:pt x="685800" y="60325"/>
                </a:lnTo>
                <a:lnTo>
                  <a:pt x="860425" y="60325"/>
                </a:lnTo>
                <a:lnTo>
                  <a:pt x="876300" y="76200"/>
                </a:lnTo>
                <a:lnTo>
                  <a:pt x="911225" y="76200"/>
                </a:lnTo>
                <a:lnTo>
                  <a:pt x="911225" y="88900"/>
                </a:lnTo>
                <a:lnTo>
                  <a:pt x="1069975" y="88900"/>
                </a:lnTo>
                <a:lnTo>
                  <a:pt x="1069975" y="101600"/>
                </a:lnTo>
                <a:lnTo>
                  <a:pt x="1295400" y="101600"/>
                </a:lnTo>
                <a:lnTo>
                  <a:pt x="1304925" y="101600"/>
                </a:lnTo>
                <a:lnTo>
                  <a:pt x="1355725" y="101600"/>
                </a:lnTo>
                <a:lnTo>
                  <a:pt x="1355725" y="120650"/>
                </a:lnTo>
                <a:lnTo>
                  <a:pt x="1431925" y="120650"/>
                </a:lnTo>
                <a:lnTo>
                  <a:pt x="1438275" y="127000"/>
                </a:lnTo>
                <a:lnTo>
                  <a:pt x="1520825" y="127000"/>
                </a:lnTo>
                <a:lnTo>
                  <a:pt x="1533525" y="139700"/>
                </a:lnTo>
                <a:lnTo>
                  <a:pt x="1555750" y="139700"/>
                </a:lnTo>
                <a:lnTo>
                  <a:pt x="1555750" y="149225"/>
                </a:lnTo>
                <a:lnTo>
                  <a:pt x="1635125" y="149225"/>
                </a:lnTo>
                <a:lnTo>
                  <a:pt x="1635125" y="158750"/>
                </a:lnTo>
                <a:lnTo>
                  <a:pt x="1854200" y="158750"/>
                </a:lnTo>
                <a:lnTo>
                  <a:pt x="1863725" y="168275"/>
                </a:lnTo>
                <a:lnTo>
                  <a:pt x="1968500" y="168275"/>
                </a:lnTo>
                <a:lnTo>
                  <a:pt x="1981200" y="180975"/>
                </a:lnTo>
                <a:lnTo>
                  <a:pt x="2336800" y="180975"/>
                </a:lnTo>
                <a:lnTo>
                  <a:pt x="2349500" y="193675"/>
                </a:lnTo>
                <a:lnTo>
                  <a:pt x="2762250" y="193675"/>
                </a:lnTo>
                <a:lnTo>
                  <a:pt x="2774950" y="193675"/>
                </a:lnTo>
                <a:lnTo>
                  <a:pt x="3095625" y="193675"/>
                </a:lnTo>
                <a:lnTo>
                  <a:pt x="3095625" y="209550"/>
                </a:lnTo>
                <a:lnTo>
                  <a:pt x="3238500" y="209550"/>
                </a:lnTo>
                <a:lnTo>
                  <a:pt x="3251200" y="222250"/>
                </a:lnTo>
                <a:lnTo>
                  <a:pt x="3511550" y="222250"/>
                </a:lnTo>
                <a:lnTo>
                  <a:pt x="3521075" y="222250"/>
                </a:lnTo>
                <a:lnTo>
                  <a:pt x="3756025" y="222250"/>
                </a:lnTo>
                <a:lnTo>
                  <a:pt x="3756025" y="238125"/>
                </a:lnTo>
                <a:lnTo>
                  <a:pt x="3784600" y="238125"/>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2" name="TextBox 81">
            <a:extLst>
              <a:ext uri="{FF2B5EF4-FFF2-40B4-BE49-F238E27FC236}">
                <a16:creationId xmlns:a16="http://schemas.microsoft.com/office/drawing/2014/main" id="{722ABE06-5201-47D2-BCEF-4EBDF0500D13}"/>
              </a:ext>
            </a:extLst>
          </p:cNvPr>
          <p:cNvSpPr txBox="1"/>
          <p:nvPr/>
        </p:nvSpPr>
        <p:spPr>
          <a:xfrm>
            <a:off x="2718320" y="3380790"/>
            <a:ext cx="1377820" cy="646331"/>
          </a:xfrm>
          <a:prstGeom prst="rect">
            <a:avLst/>
          </a:prstGeom>
          <a:noFill/>
        </p:spPr>
        <p:txBody>
          <a:bodyPr wrap="square" rtlCol="0">
            <a:spAutoFit/>
          </a:bodyPr>
          <a:lstStyle/>
          <a:p>
            <a:pPr>
              <a:buNone/>
            </a:pPr>
            <a:r>
              <a:rPr lang="en-US" b="0" dirty="0">
                <a:solidFill>
                  <a:schemeClr val="bg1"/>
                </a:solidFill>
                <a:latin typeface="Calibri" panose="020F0502020204030204" pitchFamily="34" charset="0"/>
                <a:cs typeface="Calibri" panose="020F0502020204030204" pitchFamily="34" charset="0"/>
              </a:rPr>
              <a:t>Neratinib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cxnSp>
        <p:nvCxnSpPr>
          <p:cNvPr id="83" name="Straight Connector 82">
            <a:extLst>
              <a:ext uri="{FF2B5EF4-FFF2-40B4-BE49-F238E27FC236}">
                <a16:creationId xmlns:a16="http://schemas.microsoft.com/office/drawing/2014/main" id="{E7C3E253-F35F-41EA-BADA-AF394F7D8484}"/>
              </a:ext>
            </a:extLst>
          </p:cNvPr>
          <p:cNvCxnSpPr/>
          <p:nvPr/>
        </p:nvCxnSpPr>
        <p:spPr bwMode="auto">
          <a:xfrm flipH="1">
            <a:off x="2407298" y="3564295"/>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6F6D819-C3CF-4307-9EF1-75FA096EC609}"/>
              </a:ext>
            </a:extLst>
          </p:cNvPr>
          <p:cNvCxnSpPr/>
          <p:nvPr/>
        </p:nvCxnSpPr>
        <p:spPr bwMode="auto">
          <a:xfrm flipH="1">
            <a:off x="2407298" y="3819332"/>
            <a:ext cx="345233" cy="0"/>
          </a:xfrm>
          <a:prstGeom prst="line">
            <a:avLst/>
          </a:prstGeom>
          <a:noFill/>
          <a:ln w="28575" cap="flat" cmpd="sng" algn="ctr">
            <a:solidFill>
              <a:schemeClr val="accent3"/>
            </a:solidFill>
            <a:prstDash val="solid"/>
            <a:round/>
            <a:headEnd type="none" w="med" len="med"/>
            <a:tailEnd type="none" w="med" len="med"/>
          </a:ln>
          <a:effectLst/>
        </p:spPr>
      </p:cxnSp>
      <p:grpSp>
        <p:nvGrpSpPr>
          <p:cNvPr id="89" name="Group 88">
            <a:extLst>
              <a:ext uri="{FF2B5EF4-FFF2-40B4-BE49-F238E27FC236}">
                <a16:creationId xmlns:a16="http://schemas.microsoft.com/office/drawing/2014/main" id="{AC469051-14FB-46E7-9948-FC809AAEC7F1}"/>
              </a:ext>
            </a:extLst>
          </p:cNvPr>
          <p:cNvGrpSpPr/>
          <p:nvPr/>
        </p:nvGrpSpPr>
        <p:grpSpPr>
          <a:xfrm>
            <a:off x="1720850" y="2200275"/>
            <a:ext cx="3905250" cy="365125"/>
            <a:chOff x="1720850" y="2200275"/>
            <a:chExt cx="3905250" cy="365125"/>
          </a:xfrm>
        </p:grpSpPr>
        <p:sp>
          <p:nvSpPr>
            <p:cNvPr id="85" name="Freeform: Shape 84">
              <a:extLst>
                <a:ext uri="{FF2B5EF4-FFF2-40B4-BE49-F238E27FC236}">
                  <a16:creationId xmlns:a16="http://schemas.microsoft.com/office/drawing/2014/main" id="{95420A9A-154C-4654-8ACA-DB60CB726BA7}"/>
                </a:ext>
              </a:extLst>
            </p:cNvPr>
            <p:cNvSpPr/>
            <p:nvPr/>
          </p:nvSpPr>
          <p:spPr bwMode="auto">
            <a:xfrm>
              <a:off x="1720850" y="2200275"/>
              <a:ext cx="758825" cy="98425"/>
            </a:xfrm>
            <a:custGeom>
              <a:avLst/>
              <a:gdLst>
                <a:gd name="connsiteX0" fmla="*/ 0 w 758825"/>
                <a:gd name="connsiteY0" fmla="*/ 0 h 98425"/>
                <a:gd name="connsiteX1" fmla="*/ 127000 w 758825"/>
                <a:gd name="connsiteY1" fmla="*/ 0 h 98425"/>
                <a:gd name="connsiteX2" fmla="*/ 127000 w 758825"/>
                <a:gd name="connsiteY2" fmla="*/ 0 h 98425"/>
                <a:gd name="connsiteX3" fmla="*/ 228600 w 758825"/>
                <a:gd name="connsiteY3" fmla="*/ 0 h 98425"/>
                <a:gd name="connsiteX4" fmla="*/ 228600 w 758825"/>
                <a:gd name="connsiteY4" fmla="*/ 34925 h 98425"/>
                <a:gd name="connsiteX5" fmla="*/ 314325 w 758825"/>
                <a:gd name="connsiteY5" fmla="*/ 34925 h 98425"/>
                <a:gd name="connsiteX6" fmla="*/ 314325 w 758825"/>
                <a:gd name="connsiteY6" fmla="*/ 57150 h 98425"/>
                <a:gd name="connsiteX7" fmla="*/ 412750 w 758825"/>
                <a:gd name="connsiteY7" fmla="*/ 57150 h 98425"/>
                <a:gd name="connsiteX8" fmla="*/ 422275 w 758825"/>
                <a:gd name="connsiteY8" fmla="*/ 66675 h 98425"/>
                <a:gd name="connsiteX9" fmla="*/ 527050 w 758825"/>
                <a:gd name="connsiteY9" fmla="*/ 66675 h 98425"/>
                <a:gd name="connsiteX10" fmla="*/ 527050 w 758825"/>
                <a:gd name="connsiteY10" fmla="*/ 82550 h 98425"/>
                <a:gd name="connsiteX11" fmla="*/ 615950 w 758825"/>
                <a:gd name="connsiteY11" fmla="*/ 82550 h 98425"/>
                <a:gd name="connsiteX12" fmla="*/ 615950 w 758825"/>
                <a:gd name="connsiteY12" fmla="*/ 98425 h 98425"/>
                <a:gd name="connsiteX13" fmla="*/ 679450 w 758825"/>
                <a:gd name="connsiteY13" fmla="*/ 98425 h 98425"/>
                <a:gd name="connsiteX14" fmla="*/ 758825 w 758825"/>
                <a:gd name="connsiteY14" fmla="*/ 98425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8825" h="98425">
                  <a:moveTo>
                    <a:pt x="0" y="0"/>
                  </a:moveTo>
                  <a:lnTo>
                    <a:pt x="127000" y="0"/>
                  </a:lnTo>
                  <a:lnTo>
                    <a:pt x="127000" y="0"/>
                  </a:lnTo>
                  <a:lnTo>
                    <a:pt x="228600" y="0"/>
                  </a:lnTo>
                  <a:lnTo>
                    <a:pt x="228600" y="34925"/>
                  </a:lnTo>
                  <a:lnTo>
                    <a:pt x="314325" y="34925"/>
                  </a:lnTo>
                  <a:lnTo>
                    <a:pt x="314325" y="57150"/>
                  </a:lnTo>
                  <a:lnTo>
                    <a:pt x="412750" y="57150"/>
                  </a:lnTo>
                  <a:lnTo>
                    <a:pt x="422275" y="66675"/>
                  </a:lnTo>
                  <a:lnTo>
                    <a:pt x="527050" y="66675"/>
                  </a:lnTo>
                  <a:lnTo>
                    <a:pt x="527050" y="82550"/>
                  </a:lnTo>
                  <a:lnTo>
                    <a:pt x="615950" y="82550"/>
                  </a:lnTo>
                  <a:lnTo>
                    <a:pt x="615950" y="98425"/>
                  </a:lnTo>
                  <a:lnTo>
                    <a:pt x="679450" y="98425"/>
                  </a:lnTo>
                  <a:lnTo>
                    <a:pt x="758825" y="98425"/>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7" name="Freeform: Shape 86">
              <a:extLst>
                <a:ext uri="{FF2B5EF4-FFF2-40B4-BE49-F238E27FC236}">
                  <a16:creationId xmlns:a16="http://schemas.microsoft.com/office/drawing/2014/main" id="{999BDC94-7815-4EF0-805E-B8BEB9516F35}"/>
                </a:ext>
              </a:extLst>
            </p:cNvPr>
            <p:cNvSpPr/>
            <p:nvPr/>
          </p:nvSpPr>
          <p:spPr bwMode="auto">
            <a:xfrm>
              <a:off x="2479675" y="2308225"/>
              <a:ext cx="434975" cy="82550"/>
            </a:xfrm>
            <a:custGeom>
              <a:avLst/>
              <a:gdLst>
                <a:gd name="connsiteX0" fmla="*/ 0 w 434975"/>
                <a:gd name="connsiteY0" fmla="*/ 0 h 82550"/>
                <a:gd name="connsiteX1" fmla="*/ 107950 w 434975"/>
                <a:gd name="connsiteY1" fmla="*/ 0 h 82550"/>
                <a:gd name="connsiteX2" fmla="*/ 107950 w 434975"/>
                <a:gd name="connsiteY2" fmla="*/ 15875 h 82550"/>
                <a:gd name="connsiteX3" fmla="*/ 187325 w 434975"/>
                <a:gd name="connsiteY3" fmla="*/ 15875 h 82550"/>
                <a:gd name="connsiteX4" fmla="*/ 196850 w 434975"/>
                <a:gd name="connsiteY4" fmla="*/ 25400 h 82550"/>
                <a:gd name="connsiteX5" fmla="*/ 269875 w 434975"/>
                <a:gd name="connsiteY5" fmla="*/ 25400 h 82550"/>
                <a:gd name="connsiteX6" fmla="*/ 276225 w 434975"/>
                <a:gd name="connsiteY6" fmla="*/ 31750 h 82550"/>
                <a:gd name="connsiteX7" fmla="*/ 317500 w 434975"/>
                <a:gd name="connsiteY7" fmla="*/ 31750 h 82550"/>
                <a:gd name="connsiteX8" fmla="*/ 317500 w 434975"/>
                <a:gd name="connsiteY8" fmla="*/ 47625 h 82550"/>
                <a:gd name="connsiteX9" fmla="*/ 342900 w 434975"/>
                <a:gd name="connsiteY9" fmla="*/ 47625 h 82550"/>
                <a:gd name="connsiteX10" fmla="*/ 342900 w 434975"/>
                <a:gd name="connsiteY10" fmla="*/ 47625 h 82550"/>
                <a:gd name="connsiteX11" fmla="*/ 412750 w 434975"/>
                <a:gd name="connsiteY11" fmla="*/ 47625 h 82550"/>
                <a:gd name="connsiteX12" fmla="*/ 412750 w 434975"/>
                <a:gd name="connsiteY12" fmla="*/ 82550 h 82550"/>
                <a:gd name="connsiteX13" fmla="*/ 434975 w 434975"/>
                <a:gd name="connsiteY13" fmla="*/ 82550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975" h="82550">
                  <a:moveTo>
                    <a:pt x="0" y="0"/>
                  </a:moveTo>
                  <a:lnTo>
                    <a:pt x="107950" y="0"/>
                  </a:lnTo>
                  <a:lnTo>
                    <a:pt x="107950" y="15875"/>
                  </a:lnTo>
                  <a:lnTo>
                    <a:pt x="187325" y="15875"/>
                  </a:lnTo>
                  <a:lnTo>
                    <a:pt x="196850" y="25400"/>
                  </a:lnTo>
                  <a:lnTo>
                    <a:pt x="269875" y="25400"/>
                  </a:lnTo>
                  <a:lnTo>
                    <a:pt x="276225" y="31750"/>
                  </a:lnTo>
                  <a:lnTo>
                    <a:pt x="317500" y="31750"/>
                  </a:lnTo>
                  <a:lnTo>
                    <a:pt x="317500" y="47625"/>
                  </a:lnTo>
                  <a:lnTo>
                    <a:pt x="342900" y="47625"/>
                  </a:lnTo>
                  <a:lnTo>
                    <a:pt x="342900" y="47625"/>
                  </a:lnTo>
                  <a:lnTo>
                    <a:pt x="412750" y="47625"/>
                  </a:lnTo>
                  <a:lnTo>
                    <a:pt x="412750" y="82550"/>
                  </a:lnTo>
                  <a:lnTo>
                    <a:pt x="434975" y="8255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88" name="Freeform: Shape 87">
              <a:extLst>
                <a:ext uri="{FF2B5EF4-FFF2-40B4-BE49-F238E27FC236}">
                  <a16:creationId xmlns:a16="http://schemas.microsoft.com/office/drawing/2014/main" id="{80AB6959-1B16-4FDB-B025-BB979B7BC0A3}"/>
                </a:ext>
              </a:extLst>
            </p:cNvPr>
            <p:cNvSpPr/>
            <p:nvPr/>
          </p:nvSpPr>
          <p:spPr bwMode="auto">
            <a:xfrm>
              <a:off x="2889250" y="2393950"/>
              <a:ext cx="2736850" cy="171450"/>
            </a:xfrm>
            <a:custGeom>
              <a:avLst/>
              <a:gdLst>
                <a:gd name="connsiteX0" fmla="*/ 0 w 2736850"/>
                <a:gd name="connsiteY0" fmla="*/ 0 h 171450"/>
                <a:gd name="connsiteX1" fmla="*/ 88900 w 2736850"/>
                <a:gd name="connsiteY1" fmla="*/ 0 h 171450"/>
                <a:gd name="connsiteX2" fmla="*/ 88900 w 2736850"/>
                <a:gd name="connsiteY2" fmla="*/ 9525 h 171450"/>
                <a:gd name="connsiteX3" fmla="*/ 200025 w 2736850"/>
                <a:gd name="connsiteY3" fmla="*/ 9525 h 171450"/>
                <a:gd name="connsiteX4" fmla="*/ 200025 w 2736850"/>
                <a:gd name="connsiteY4" fmla="*/ 19050 h 171450"/>
                <a:gd name="connsiteX5" fmla="*/ 444500 w 2736850"/>
                <a:gd name="connsiteY5" fmla="*/ 19050 h 171450"/>
                <a:gd name="connsiteX6" fmla="*/ 444500 w 2736850"/>
                <a:gd name="connsiteY6" fmla="*/ 41275 h 171450"/>
                <a:gd name="connsiteX7" fmla="*/ 571500 w 2736850"/>
                <a:gd name="connsiteY7" fmla="*/ 41275 h 171450"/>
                <a:gd name="connsiteX8" fmla="*/ 571500 w 2736850"/>
                <a:gd name="connsiteY8" fmla="*/ 53975 h 171450"/>
                <a:gd name="connsiteX9" fmla="*/ 717550 w 2736850"/>
                <a:gd name="connsiteY9" fmla="*/ 53975 h 171450"/>
                <a:gd name="connsiteX10" fmla="*/ 898525 w 2736850"/>
                <a:gd name="connsiteY10" fmla="*/ 53975 h 171450"/>
                <a:gd name="connsiteX11" fmla="*/ 898525 w 2736850"/>
                <a:gd name="connsiteY11" fmla="*/ 69850 h 171450"/>
                <a:gd name="connsiteX12" fmla="*/ 1098550 w 2736850"/>
                <a:gd name="connsiteY12" fmla="*/ 69850 h 171450"/>
                <a:gd name="connsiteX13" fmla="*/ 1098550 w 2736850"/>
                <a:gd name="connsiteY13" fmla="*/ 85725 h 171450"/>
                <a:gd name="connsiteX14" fmla="*/ 1187450 w 2736850"/>
                <a:gd name="connsiteY14" fmla="*/ 85725 h 171450"/>
                <a:gd name="connsiteX15" fmla="*/ 1196975 w 2736850"/>
                <a:gd name="connsiteY15" fmla="*/ 85725 h 171450"/>
                <a:gd name="connsiteX16" fmla="*/ 1428750 w 2736850"/>
                <a:gd name="connsiteY16" fmla="*/ 85725 h 171450"/>
                <a:gd name="connsiteX17" fmla="*/ 1438275 w 2736850"/>
                <a:gd name="connsiteY17" fmla="*/ 95250 h 171450"/>
                <a:gd name="connsiteX18" fmla="*/ 1638300 w 2736850"/>
                <a:gd name="connsiteY18" fmla="*/ 95250 h 171450"/>
                <a:gd name="connsiteX19" fmla="*/ 1638300 w 2736850"/>
                <a:gd name="connsiteY19" fmla="*/ 114300 h 171450"/>
                <a:gd name="connsiteX20" fmla="*/ 1987550 w 2736850"/>
                <a:gd name="connsiteY20" fmla="*/ 114300 h 171450"/>
                <a:gd name="connsiteX21" fmla="*/ 2006600 w 2736850"/>
                <a:gd name="connsiteY21" fmla="*/ 114300 h 171450"/>
                <a:gd name="connsiteX22" fmla="*/ 2127250 w 2736850"/>
                <a:gd name="connsiteY22" fmla="*/ 114300 h 171450"/>
                <a:gd name="connsiteX23" fmla="*/ 2127250 w 2736850"/>
                <a:gd name="connsiteY23" fmla="*/ 130175 h 171450"/>
                <a:gd name="connsiteX24" fmla="*/ 2308225 w 2736850"/>
                <a:gd name="connsiteY24" fmla="*/ 130175 h 171450"/>
                <a:gd name="connsiteX25" fmla="*/ 2308225 w 2736850"/>
                <a:gd name="connsiteY25" fmla="*/ 149225 h 171450"/>
                <a:gd name="connsiteX26" fmla="*/ 2419350 w 2736850"/>
                <a:gd name="connsiteY26" fmla="*/ 149225 h 171450"/>
                <a:gd name="connsiteX27" fmla="*/ 2419350 w 2736850"/>
                <a:gd name="connsiteY27" fmla="*/ 155575 h 171450"/>
                <a:gd name="connsiteX28" fmla="*/ 2635250 w 2736850"/>
                <a:gd name="connsiteY28" fmla="*/ 155575 h 171450"/>
                <a:gd name="connsiteX29" fmla="*/ 2635250 w 2736850"/>
                <a:gd name="connsiteY29" fmla="*/ 171450 h 171450"/>
                <a:gd name="connsiteX30" fmla="*/ 2736850 w 2736850"/>
                <a:gd name="connsiteY30" fmla="*/ 1714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736850" h="171450">
                  <a:moveTo>
                    <a:pt x="0" y="0"/>
                  </a:moveTo>
                  <a:lnTo>
                    <a:pt x="88900" y="0"/>
                  </a:lnTo>
                  <a:lnTo>
                    <a:pt x="88900" y="9525"/>
                  </a:lnTo>
                  <a:lnTo>
                    <a:pt x="200025" y="9525"/>
                  </a:lnTo>
                  <a:lnTo>
                    <a:pt x="200025" y="19050"/>
                  </a:lnTo>
                  <a:lnTo>
                    <a:pt x="444500" y="19050"/>
                  </a:lnTo>
                  <a:lnTo>
                    <a:pt x="444500" y="41275"/>
                  </a:lnTo>
                  <a:lnTo>
                    <a:pt x="571500" y="41275"/>
                  </a:lnTo>
                  <a:lnTo>
                    <a:pt x="571500" y="53975"/>
                  </a:lnTo>
                  <a:lnTo>
                    <a:pt x="717550" y="53975"/>
                  </a:lnTo>
                  <a:lnTo>
                    <a:pt x="898525" y="53975"/>
                  </a:lnTo>
                  <a:lnTo>
                    <a:pt x="898525" y="69850"/>
                  </a:lnTo>
                  <a:lnTo>
                    <a:pt x="1098550" y="69850"/>
                  </a:lnTo>
                  <a:lnTo>
                    <a:pt x="1098550" y="85725"/>
                  </a:lnTo>
                  <a:lnTo>
                    <a:pt x="1187450" y="85725"/>
                  </a:lnTo>
                  <a:lnTo>
                    <a:pt x="1196975" y="85725"/>
                  </a:lnTo>
                  <a:lnTo>
                    <a:pt x="1428750" y="85725"/>
                  </a:lnTo>
                  <a:lnTo>
                    <a:pt x="1438275" y="95250"/>
                  </a:lnTo>
                  <a:lnTo>
                    <a:pt x="1638300" y="95250"/>
                  </a:lnTo>
                  <a:lnTo>
                    <a:pt x="1638300" y="114300"/>
                  </a:lnTo>
                  <a:lnTo>
                    <a:pt x="1987550" y="114300"/>
                  </a:lnTo>
                  <a:lnTo>
                    <a:pt x="2006600" y="114300"/>
                  </a:lnTo>
                  <a:lnTo>
                    <a:pt x="2127250" y="114300"/>
                  </a:lnTo>
                  <a:lnTo>
                    <a:pt x="2127250" y="130175"/>
                  </a:lnTo>
                  <a:lnTo>
                    <a:pt x="2308225" y="130175"/>
                  </a:lnTo>
                  <a:lnTo>
                    <a:pt x="2308225" y="149225"/>
                  </a:lnTo>
                  <a:lnTo>
                    <a:pt x="2419350" y="149225"/>
                  </a:lnTo>
                  <a:lnTo>
                    <a:pt x="2419350" y="155575"/>
                  </a:lnTo>
                  <a:lnTo>
                    <a:pt x="2635250" y="155575"/>
                  </a:lnTo>
                  <a:lnTo>
                    <a:pt x="2635250" y="171450"/>
                  </a:lnTo>
                  <a:lnTo>
                    <a:pt x="2736850" y="17145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grpSp>
      <p:sp>
        <p:nvSpPr>
          <p:cNvPr id="90" name="TextBox 89">
            <a:extLst>
              <a:ext uri="{FF2B5EF4-FFF2-40B4-BE49-F238E27FC236}">
                <a16:creationId xmlns:a16="http://schemas.microsoft.com/office/drawing/2014/main" id="{0057ECCC-32D0-4817-B6A6-13A4DADF3C7F}"/>
              </a:ext>
            </a:extLst>
          </p:cNvPr>
          <p:cNvSpPr txBox="1"/>
          <p:nvPr/>
        </p:nvSpPr>
        <p:spPr>
          <a:xfrm>
            <a:off x="2249000" y="1921973"/>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98.1%</a:t>
            </a:r>
          </a:p>
        </p:txBody>
      </p:sp>
      <p:sp>
        <p:nvSpPr>
          <p:cNvPr id="91" name="TextBox 90">
            <a:extLst>
              <a:ext uri="{FF2B5EF4-FFF2-40B4-BE49-F238E27FC236}">
                <a16:creationId xmlns:a16="http://schemas.microsoft.com/office/drawing/2014/main" id="{366865FA-DD76-4503-A7CE-B21D05BB6C80}"/>
              </a:ext>
            </a:extLst>
          </p:cNvPr>
          <p:cNvSpPr txBox="1"/>
          <p:nvPr/>
        </p:nvSpPr>
        <p:spPr>
          <a:xfrm>
            <a:off x="2242780" y="2372953"/>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96.1%</a:t>
            </a:r>
          </a:p>
        </p:txBody>
      </p:sp>
      <p:sp>
        <p:nvSpPr>
          <p:cNvPr id="92" name="TextBox 91">
            <a:extLst>
              <a:ext uri="{FF2B5EF4-FFF2-40B4-BE49-F238E27FC236}">
                <a16:creationId xmlns:a16="http://schemas.microsoft.com/office/drawing/2014/main" id="{8FF90442-B8CD-47D3-AE16-EFF5E38DFC6B}"/>
              </a:ext>
            </a:extLst>
          </p:cNvPr>
          <p:cNvSpPr txBox="1"/>
          <p:nvPr/>
        </p:nvSpPr>
        <p:spPr>
          <a:xfrm>
            <a:off x="3094977" y="1993508"/>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95.4%</a:t>
            </a:r>
          </a:p>
        </p:txBody>
      </p:sp>
      <p:sp>
        <p:nvSpPr>
          <p:cNvPr id="93" name="TextBox 92">
            <a:extLst>
              <a:ext uri="{FF2B5EF4-FFF2-40B4-BE49-F238E27FC236}">
                <a16:creationId xmlns:a16="http://schemas.microsoft.com/office/drawing/2014/main" id="{64C39E05-3E82-47E0-87C7-D1ECB169331E}"/>
              </a:ext>
            </a:extLst>
          </p:cNvPr>
          <p:cNvSpPr txBox="1"/>
          <p:nvPr/>
        </p:nvSpPr>
        <p:spPr>
          <a:xfrm>
            <a:off x="3116748" y="2435158"/>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91.7%</a:t>
            </a:r>
          </a:p>
        </p:txBody>
      </p:sp>
      <p:sp>
        <p:nvSpPr>
          <p:cNvPr id="94" name="TextBox 93">
            <a:extLst>
              <a:ext uri="{FF2B5EF4-FFF2-40B4-BE49-F238E27FC236}">
                <a16:creationId xmlns:a16="http://schemas.microsoft.com/office/drawing/2014/main" id="{4724CC8C-1C27-4EDF-A5C3-32204AE204DE}"/>
              </a:ext>
            </a:extLst>
          </p:cNvPr>
          <p:cNvSpPr txBox="1"/>
          <p:nvPr/>
        </p:nvSpPr>
        <p:spPr>
          <a:xfrm>
            <a:off x="3903630" y="2037052"/>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93.6%</a:t>
            </a:r>
          </a:p>
        </p:txBody>
      </p:sp>
      <p:sp>
        <p:nvSpPr>
          <p:cNvPr id="95" name="TextBox 94">
            <a:extLst>
              <a:ext uri="{FF2B5EF4-FFF2-40B4-BE49-F238E27FC236}">
                <a16:creationId xmlns:a16="http://schemas.microsoft.com/office/drawing/2014/main" id="{755B11BB-5877-49C9-ADF9-488BA09D080D}"/>
              </a:ext>
            </a:extLst>
          </p:cNvPr>
          <p:cNvSpPr txBox="1"/>
          <p:nvPr/>
        </p:nvSpPr>
        <p:spPr>
          <a:xfrm>
            <a:off x="3916071" y="2478701"/>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89.8%</a:t>
            </a:r>
          </a:p>
        </p:txBody>
      </p:sp>
      <p:sp>
        <p:nvSpPr>
          <p:cNvPr id="96" name="TextBox 95">
            <a:extLst>
              <a:ext uri="{FF2B5EF4-FFF2-40B4-BE49-F238E27FC236}">
                <a16:creationId xmlns:a16="http://schemas.microsoft.com/office/drawing/2014/main" id="{9AF9F95E-1DC2-45BA-8CF5-3036C3094E28}"/>
              </a:ext>
            </a:extLst>
          </p:cNvPr>
          <p:cNvSpPr txBox="1"/>
          <p:nvPr/>
        </p:nvSpPr>
        <p:spPr>
          <a:xfrm>
            <a:off x="4702953" y="2537795"/>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88.5%</a:t>
            </a:r>
          </a:p>
        </p:txBody>
      </p:sp>
      <p:sp>
        <p:nvSpPr>
          <p:cNvPr id="97" name="TextBox 96">
            <a:extLst>
              <a:ext uri="{FF2B5EF4-FFF2-40B4-BE49-F238E27FC236}">
                <a16:creationId xmlns:a16="http://schemas.microsoft.com/office/drawing/2014/main" id="{464F2052-8A71-4E16-A1E6-67499F33CC83}"/>
              </a:ext>
            </a:extLst>
          </p:cNvPr>
          <p:cNvSpPr txBox="1"/>
          <p:nvPr/>
        </p:nvSpPr>
        <p:spPr>
          <a:xfrm>
            <a:off x="4696732" y="2065043"/>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92.6%</a:t>
            </a:r>
          </a:p>
        </p:txBody>
      </p:sp>
      <p:sp>
        <p:nvSpPr>
          <p:cNvPr id="98" name="TextBox 97">
            <a:extLst>
              <a:ext uri="{FF2B5EF4-FFF2-40B4-BE49-F238E27FC236}">
                <a16:creationId xmlns:a16="http://schemas.microsoft.com/office/drawing/2014/main" id="{98BD304D-4504-4836-9A55-53B74A21F83B}"/>
              </a:ext>
            </a:extLst>
          </p:cNvPr>
          <p:cNvSpPr txBox="1"/>
          <p:nvPr/>
        </p:nvSpPr>
        <p:spPr>
          <a:xfrm>
            <a:off x="5558259" y="217079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91.2%</a:t>
            </a:r>
          </a:p>
        </p:txBody>
      </p:sp>
      <p:sp>
        <p:nvSpPr>
          <p:cNvPr id="99" name="TextBox 98">
            <a:extLst>
              <a:ext uri="{FF2B5EF4-FFF2-40B4-BE49-F238E27FC236}">
                <a16:creationId xmlns:a16="http://schemas.microsoft.com/office/drawing/2014/main" id="{91CEF67C-1F96-485C-9BC6-4DE590991D42}"/>
              </a:ext>
            </a:extLst>
          </p:cNvPr>
          <p:cNvSpPr txBox="1"/>
          <p:nvPr/>
        </p:nvSpPr>
        <p:spPr>
          <a:xfrm>
            <a:off x="5570699" y="2481812"/>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86.8%</a:t>
            </a:r>
          </a:p>
        </p:txBody>
      </p:sp>
      <p:sp>
        <p:nvSpPr>
          <p:cNvPr id="174" name="TextBox 173">
            <a:extLst>
              <a:ext uri="{FF2B5EF4-FFF2-40B4-BE49-F238E27FC236}">
                <a16:creationId xmlns:a16="http://schemas.microsoft.com/office/drawing/2014/main" id="{C8E8768A-E114-4853-AF7B-7F11B0B57DE5}"/>
              </a:ext>
            </a:extLst>
          </p:cNvPr>
          <p:cNvSpPr txBox="1"/>
          <p:nvPr/>
        </p:nvSpPr>
        <p:spPr>
          <a:xfrm>
            <a:off x="7442298" y="5249501"/>
            <a:ext cx="388002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 After Randomization</a:t>
            </a:r>
          </a:p>
        </p:txBody>
      </p:sp>
      <p:sp>
        <p:nvSpPr>
          <p:cNvPr id="175" name="TextBox 174">
            <a:extLst>
              <a:ext uri="{FF2B5EF4-FFF2-40B4-BE49-F238E27FC236}">
                <a16:creationId xmlns:a16="http://schemas.microsoft.com/office/drawing/2014/main" id="{590167C4-3150-4010-8FA9-EEFD53809EE6}"/>
              </a:ext>
            </a:extLst>
          </p:cNvPr>
          <p:cNvSpPr txBox="1"/>
          <p:nvPr/>
        </p:nvSpPr>
        <p:spPr>
          <a:xfrm rot="16200000">
            <a:off x="5406119" y="3420560"/>
            <a:ext cx="2734964"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IDFS (%)</a:t>
            </a:r>
          </a:p>
        </p:txBody>
      </p:sp>
      <p:sp>
        <p:nvSpPr>
          <p:cNvPr id="176" name="TextBox 175">
            <a:extLst>
              <a:ext uri="{FF2B5EF4-FFF2-40B4-BE49-F238E27FC236}">
                <a16:creationId xmlns:a16="http://schemas.microsoft.com/office/drawing/2014/main" id="{F5099D7B-3443-4F38-900E-F222CC561502}"/>
              </a:ext>
            </a:extLst>
          </p:cNvPr>
          <p:cNvSpPr txBox="1"/>
          <p:nvPr/>
        </p:nvSpPr>
        <p:spPr>
          <a:xfrm>
            <a:off x="5768638" y="5442883"/>
            <a:ext cx="1506630" cy="307777"/>
          </a:xfrm>
          <a:prstGeom prst="rect">
            <a:avLst/>
          </a:prstGeom>
          <a:noFill/>
        </p:spPr>
        <p:txBody>
          <a:bodyPr wrap="none" rtlCol="0">
            <a:spAutoFit/>
          </a:bodyPr>
          <a:lstStyle/>
          <a:p>
            <a:pPr algn="ctr">
              <a:buNone/>
            </a:pPr>
            <a:r>
              <a:rPr lang="en-US" sz="1400" dirty="0">
                <a:solidFill>
                  <a:schemeClr val="bg1"/>
                </a:solidFill>
                <a:latin typeface="Calibri" panose="020F0502020204030204" pitchFamily="34" charset="0"/>
                <a:cs typeface="Calibri" panose="020F0502020204030204" pitchFamily="34" charset="0"/>
              </a:rPr>
              <a:t>Patients at Risk, n</a:t>
            </a:r>
          </a:p>
        </p:txBody>
      </p:sp>
      <p:cxnSp>
        <p:nvCxnSpPr>
          <p:cNvPr id="178" name="Straight Connector 177">
            <a:extLst>
              <a:ext uri="{FF2B5EF4-FFF2-40B4-BE49-F238E27FC236}">
                <a16:creationId xmlns:a16="http://schemas.microsoft.com/office/drawing/2014/main" id="{DDB3886C-8138-4591-B2C9-49B1A38A2A3A}"/>
              </a:ext>
            </a:extLst>
          </p:cNvPr>
          <p:cNvCxnSpPr/>
          <p:nvPr/>
        </p:nvCxnSpPr>
        <p:spPr bwMode="auto">
          <a:xfrm>
            <a:off x="7409346" y="4873854"/>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1636807-F4A8-465D-9896-0A368CBB3F25}"/>
              </a:ext>
            </a:extLst>
          </p:cNvPr>
          <p:cNvCxnSpPr/>
          <p:nvPr/>
        </p:nvCxnSpPr>
        <p:spPr bwMode="auto">
          <a:xfrm flipV="1">
            <a:off x="7409346" y="2237746"/>
            <a:ext cx="0" cy="2636108"/>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45A55E7-304F-433C-BE42-5B6CFDDA105E}"/>
              </a:ext>
            </a:extLst>
          </p:cNvPr>
          <p:cNvCxnSpPr/>
          <p:nvPr/>
        </p:nvCxnSpPr>
        <p:spPr bwMode="auto">
          <a:xfrm flipH="1">
            <a:off x="7351682" y="22295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A0B1BC6-81F9-4F75-8FB2-1F3B1539350C}"/>
              </a:ext>
            </a:extLst>
          </p:cNvPr>
          <p:cNvCxnSpPr/>
          <p:nvPr/>
        </p:nvCxnSpPr>
        <p:spPr bwMode="auto">
          <a:xfrm flipH="1">
            <a:off x="7351682" y="27583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4CA4E78-43E6-4255-B5FD-9A77EE6B5C02}"/>
              </a:ext>
            </a:extLst>
          </p:cNvPr>
          <p:cNvCxnSpPr/>
          <p:nvPr/>
        </p:nvCxnSpPr>
        <p:spPr bwMode="auto">
          <a:xfrm flipH="1">
            <a:off x="7351682" y="32872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0443689-5224-41FD-94E1-5657C5923855}"/>
              </a:ext>
            </a:extLst>
          </p:cNvPr>
          <p:cNvCxnSpPr/>
          <p:nvPr/>
        </p:nvCxnSpPr>
        <p:spPr bwMode="auto">
          <a:xfrm flipH="1">
            <a:off x="7351682" y="38161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DBF6AEC-0A45-4E8B-B031-959DA1D9CF37}"/>
              </a:ext>
            </a:extLst>
          </p:cNvPr>
          <p:cNvCxnSpPr/>
          <p:nvPr/>
        </p:nvCxnSpPr>
        <p:spPr bwMode="auto">
          <a:xfrm flipH="1">
            <a:off x="7351682" y="43449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7D828EA-0736-41E8-BC87-B9EB8890DE0D}"/>
              </a:ext>
            </a:extLst>
          </p:cNvPr>
          <p:cNvCxnSpPr/>
          <p:nvPr/>
        </p:nvCxnSpPr>
        <p:spPr bwMode="auto">
          <a:xfrm flipH="1">
            <a:off x="7351682" y="48738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987B4D4-D390-44D8-A219-7A841E0DFAC7}"/>
              </a:ext>
            </a:extLst>
          </p:cNvPr>
          <p:cNvCxnSpPr/>
          <p:nvPr/>
        </p:nvCxnSpPr>
        <p:spPr bwMode="auto">
          <a:xfrm>
            <a:off x="7409346"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48EB287-0F98-4114-837D-F746F2DB3E35}"/>
              </a:ext>
            </a:extLst>
          </p:cNvPr>
          <p:cNvCxnSpPr/>
          <p:nvPr/>
        </p:nvCxnSpPr>
        <p:spPr bwMode="auto">
          <a:xfrm>
            <a:off x="7799820"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F0CA0B4-5144-4CA4-8629-5E52FC5321F9}"/>
              </a:ext>
            </a:extLst>
          </p:cNvPr>
          <p:cNvCxnSpPr/>
          <p:nvPr/>
        </p:nvCxnSpPr>
        <p:spPr bwMode="auto">
          <a:xfrm>
            <a:off x="8190294"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DF87774-A9C8-4AEC-BF69-531DDBF68C30}"/>
              </a:ext>
            </a:extLst>
          </p:cNvPr>
          <p:cNvCxnSpPr/>
          <p:nvPr/>
        </p:nvCxnSpPr>
        <p:spPr bwMode="auto">
          <a:xfrm>
            <a:off x="8580768"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A98E6EB-3D34-4DE4-A42B-CD0823185827}"/>
              </a:ext>
            </a:extLst>
          </p:cNvPr>
          <p:cNvCxnSpPr/>
          <p:nvPr/>
        </p:nvCxnSpPr>
        <p:spPr bwMode="auto">
          <a:xfrm>
            <a:off x="8971242"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898D1DA-2735-4B83-82A9-BCFE369F93A8}"/>
              </a:ext>
            </a:extLst>
          </p:cNvPr>
          <p:cNvCxnSpPr/>
          <p:nvPr/>
        </p:nvCxnSpPr>
        <p:spPr bwMode="auto">
          <a:xfrm>
            <a:off x="9361716"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27DAEBE-EE29-4F13-BFF8-726238159635}"/>
              </a:ext>
            </a:extLst>
          </p:cNvPr>
          <p:cNvCxnSpPr/>
          <p:nvPr/>
        </p:nvCxnSpPr>
        <p:spPr bwMode="auto">
          <a:xfrm>
            <a:off x="9752190"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4C99CC9-80ED-445D-889F-811C7C2666D8}"/>
              </a:ext>
            </a:extLst>
          </p:cNvPr>
          <p:cNvCxnSpPr/>
          <p:nvPr/>
        </p:nvCxnSpPr>
        <p:spPr bwMode="auto">
          <a:xfrm>
            <a:off x="10142664"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3AA57B7-51C1-42FE-A40E-374D060FF8AC}"/>
              </a:ext>
            </a:extLst>
          </p:cNvPr>
          <p:cNvCxnSpPr/>
          <p:nvPr/>
        </p:nvCxnSpPr>
        <p:spPr bwMode="auto">
          <a:xfrm>
            <a:off x="10533138"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96AA0CE-6488-443C-B342-E1917F810063}"/>
              </a:ext>
            </a:extLst>
          </p:cNvPr>
          <p:cNvCxnSpPr/>
          <p:nvPr/>
        </p:nvCxnSpPr>
        <p:spPr bwMode="auto">
          <a:xfrm>
            <a:off x="10923612" y="487385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5E4194E-BD26-4038-B52E-BB3BCABB4020}"/>
              </a:ext>
            </a:extLst>
          </p:cNvPr>
          <p:cNvCxnSpPr/>
          <p:nvPr/>
        </p:nvCxnSpPr>
        <p:spPr bwMode="auto">
          <a:xfrm>
            <a:off x="11314082" y="487385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2" name="TextBox 201">
            <a:extLst>
              <a:ext uri="{FF2B5EF4-FFF2-40B4-BE49-F238E27FC236}">
                <a16:creationId xmlns:a16="http://schemas.microsoft.com/office/drawing/2014/main" id="{15575A2D-3131-4837-B602-461842B4AD94}"/>
              </a:ext>
            </a:extLst>
          </p:cNvPr>
          <p:cNvSpPr txBox="1"/>
          <p:nvPr/>
        </p:nvSpPr>
        <p:spPr>
          <a:xfrm>
            <a:off x="6487328" y="5702375"/>
            <a:ext cx="784189" cy="461665"/>
          </a:xfrm>
          <a:prstGeom prst="rect">
            <a:avLst/>
          </a:prstGeom>
          <a:noFill/>
        </p:spPr>
        <p:txBody>
          <a:bodyPr wrap="none" rtlCol="0">
            <a:spAutoFit/>
          </a:bodyPr>
          <a:lstStyle/>
          <a:p>
            <a:pPr algn="r">
              <a:buNone/>
            </a:pPr>
            <a:r>
              <a:rPr lang="en-US" sz="1200" b="0" dirty="0">
                <a:solidFill>
                  <a:schemeClr val="bg1"/>
                </a:solidFill>
                <a:latin typeface="Calibri" panose="020F0502020204030204" pitchFamily="34" charset="0"/>
                <a:cs typeface="Calibri" panose="020F0502020204030204" pitchFamily="34" charset="0"/>
              </a:rPr>
              <a:t>Neratinib</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Placebo</a:t>
            </a:r>
          </a:p>
        </p:txBody>
      </p:sp>
      <p:sp>
        <p:nvSpPr>
          <p:cNvPr id="203" name="TextBox 202">
            <a:extLst>
              <a:ext uri="{FF2B5EF4-FFF2-40B4-BE49-F238E27FC236}">
                <a16:creationId xmlns:a16="http://schemas.microsoft.com/office/drawing/2014/main" id="{EAAFA976-F302-4831-A66A-DDA76F5FE9C9}"/>
              </a:ext>
            </a:extLst>
          </p:cNvPr>
          <p:cNvSpPr txBox="1"/>
          <p:nvPr/>
        </p:nvSpPr>
        <p:spPr>
          <a:xfrm>
            <a:off x="7185957"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604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605</a:t>
            </a:r>
          </a:p>
        </p:txBody>
      </p:sp>
      <p:sp>
        <p:nvSpPr>
          <p:cNvPr id="204" name="TextBox 203">
            <a:extLst>
              <a:ext uri="{FF2B5EF4-FFF2-40B4-BE49-F238E27FC236}">
                <a16:creationId xmlns:a16="http://schemas.microsoft.com/office/drawing/2014/main" id="{63AB45C7-0C51-4383-B9B4-BF23C14AED96}"/>
              </a:ext>
            </a:extLst>
          </p:cNvPr>
          <p:cNvSpPr txBox="1"/>
          <p:nvPr/>
        </p:nvSpPr>
        <p:spPr>
          <a:xfrm>
            <a:off x="7576430"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559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575</a:t>
            </a:r>
          </a:p>
        </p:txBody>
      </p:sp>
      <p:sp>
        <p:nvSpPr>
          <p:cNvPr id="205" name="TextBox 204">
            <a:extLst>
              <a:ext uri="{FF2B5EF4-FFF2-40B4-BE49-F238E27FC236}">
                <a16:creationId xmlns:a16="http://schemas.microsoft.com/office/drawing/2014/main" id="{A4D274A6-AB85-4F48-A774-08B919DB7CD4}"/>
              </a:ext>
            </a:extLst>
          </p:cNvPr>
          <p:cNvSpPr txBox="1"/>
          <p:nvPr/>
        </p:nvSpPr>
        <p:spPr>
          <a:xfrm>
            <a:off x="7966904"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541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548</a:t>
            </a:r>
          </a:p>
        </p:txBody>
      </p:sp>
      <p:sp>
        <p:nvSpPr>
          <p:cNvPr id="206" name="TextBox 205">
            <a:extLst>
              <a:ext uri="{FF2B5EF4-FFF2-40B4-BE49-F238E27FC236}">
                <a16:creationId xmlns:a16="http://schemas.microsoft.com/office/drawing/2014/main" id="{A49D9C82-6668-452F-9EDD-95C3741B6B0D}"/>
              </a:ext>
            </a:extLst>
          </p:cNvPr>
          <p:cNvSpPr txBox="1"/>
          <p:nvPr/>
        </p:nvSpPr>
        <p:spPr>
          <a:xfrm>
            <a:off x="8357378"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520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529</a:t>
            </a:r>
          </a:p>
        </p:txBody>
      </p:sp>
      <p:sp>
        <p:nvSpPr>
          <p:cNvPr id="207" name="TextBox 206">
            <a:extLst>
              <a:ext uri="{FF2B5EF4-FFF2-40B4-BE49-F238E27FC236}">
                <a16:creationId xmlns:a16="http://schemas.microsoft.com/office/drawing/2014/main" id="{B109264F-B636-46D8-9BBC-A59A6812ACF7}"/>
              </a:ext>
            </a:extLst>
          </p:cNvPr>
          <p:cNvSpPr txBox="1"/>
          <p:nvPr/>
        </p:nvSpPr>
        <p:spPr>
          <a:xfrm>
            <a:off x="8747852"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464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495</a:t>
            </a:r>
          </a:p>
        </p:txBody>
      </p:sp>
      <p:sp>
        <p:nvSpPr>
          <p:cNvPr id="208" name="TextBox 207">
            <a:extLst>
              <a:ext uri="{FF2B5EF4-FFF2-40B4-BE49-F238E27FC236}">
                <a16:creationId xmlns:a16="http://schemas.microsoft.com/office/drawing/2014/main" id="{13151537-0888-4FC1-9FAF-E6400211629F}"/>
              </a:ext>
            </a:extLst>
          </p:cNvPr>
          <p:cNvSpPr txBox="1"/>
          <p:nvPr/>
        </p:nvSpPr>
        <p:spPr>
          <a:xfrm>
            <a:off x="9138325"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407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448</a:t>
            </a:r>
          </a:p>
        </p:txBody>
      </p:sp>
      <p:sp>
        <p:nvSpPr>
          <p:cNvPr id="209" name="TextBox 208">
            <a:extLst>
              <a:ext uri="{FF2B5EF4-FFF2-40B4-BE49-F238E27FC236}">
                <a16:creationId xmlns:a16="http://schemas.microsoft.com/office/drawing/2014/main" id="{53611581-4B2D-4F0D-BC40-198EDE335554}"/>
              </a:ext>
            </a:extLst>
          </p:cNvPr>
          <p:cNvSpPr txBox="1"/>
          <p:nvPr/>
        </p:nvSpPr>
        <p:spPr>
          <a:xfrm>
            <a:off x="9528800"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400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444</a:t>
            </a:r>
          </a:p>
        </p:txBody>
      </p:sp>
      <p:sp>
        <p:nvSpPr>
          <p:cNvPr id="210" name="TextBox 209">
            <a:extLst>
              <a:ext uri="{FF2B5EF4-FFF2-40B4-BE49-F238E27FC236}">
                <a16:creationId xmlns:a16="http://schemas.microsoft.com/office/drawing/2014/main" id="{F326A43B-D4BF-41E8-9BF3-3A9DE1025F0C}"/>
              </a:ext>
            </a:extLst>
          </p:cNvPr>
          <p:cNvSpPr txBox="1"/>
          <p:nvPr/>
        </p:nvSpPr>
        <p:spPr>
          <a:xfrm>
            <a:off x="9919274"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391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435</a:t>
            </a:r>
          </a:p>
        </p:txBody>
      </p:sp>
      <p:sp>
        <p:nvSpPr>
          <p:cNvPr id="211" name="TextBox 210">
            <a:extLst>
              <a:ext uri="{FF2B5EF4-FFF2-40B4-BE49-F238E27FC236}">
                <a16:creationId xmlns:a16="http://schemas.microsoft.com/office/drawing/2014/main" id="{9921E5B8-D73D-4E80-85AD-2DF732B99410}"/>
              </a:ext>
            </a:extLst>
          </p:cNvPr>
          <p:cNvSpPr txBox="1"/>
          <p:nvPr/>
        </p:nvSpPr>
        <p:spPr>
          <a:xfrm>
            <a:off x="10309748"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384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427</a:t>
            </a:r>
          </a:p>
        </p:txBody>
      </p:sp>
      <p:sp>
        <p:nvSpPr>
          <p:cNvPr id="212" name="TextBox 211">
            <a:extLst>
              <a:ext uri="{FF2B5EF4-FFF2-40B4-BE49-F238E27FC236}">
                <a16:creationId xmlns:a16="http://schemas.microsoft.com/office/drawing/2014/main" id="{01736131-FF29-40F0-AA78-F6E8B2AEB910}"/>
              </a:ext>
            </a:extLst>
          </p:cNvPr>
          <p:cNvSpPr txBox="1"/>
          <p:nvPr/>
        </p:nvSpPr>
        <p:spPr>
          <a:xfrm>
            <a:off x="10700222"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376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416</a:t>
            </a:r>
          </a:p>
        </p:txBody>
      </p:sp>
      <p:sp>
        <p:nvSpPr>
          <p:cNvPr id="213" name="TextBox 212">
            <a:extLst>
              <a:ext uri="{FF2B5EF4-FFF2-40B4-BE49-F238E27FC236}">
                <a16:creationId xmlns:a16="http://schemas.microsoft.com/office/drawing/2014/main" id="{2336A2C3-BE85-4E8F-8981-D943D18AD16A}"/>
              </a:ext>
            </a:extLst>
          </p:cNvPr>
          <p:cNvSpPr txBox="1"/>
          <p:nvPr/>
        </p:nvSpPr>
        <p:spPr>
          <a:xfrm>
            <a:off x="11090691" y="5702375"/>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362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402</a:t>
            </a:r>
          </a:p>
        </p:txBody>
      </p:sp>
      <p:sp>
        <p:nvSpPr>
          <p:cNvPr id="214" name="TextBox 213">
            <a:extLst>
              <a:ext uri="{FF2B5EF4-FFF2-40B4-BE49-F238E27FC236}">
                <a16:creationId xmlns:a16="http://schemas.microsoft.com/office/drawing/2014/main" id="{19D16FC6-0917-41A2-A28D-B390A79A9BB2}"/>
              </a:ext>
            </a:extLst>
          </p:cNvPr>
          <p:cNvSpPr txBox="1"/>
          <p:nvPr/>
        </p:nvSpPr>
        <p:spPr>
          <a:xfrm>
            <a:off x="11001044"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60</a:t>
            </a:r>
          </a:p>
        </p:txBody>
      </p:sp>
      <p:sp>
        <p:nvSpPr>
          <p:cNvPr id="215" name="TextBox 214">
            <a:extLst>
              <a:ext uri="{FF2B5EF4-FFF2-40B4-BE49-F238E27FC236}">
                <a16:creationId xmlns:a16="http://schemas.microsoft.com/office/drawing/2014/main" id="{B90639F5-042C-4251-B0E6-C75E0D482F43}"/>
              </a:ext>
            </a:extLst>
          </p:cNvPr>
          <p:cNvSpPr txBox="1"/>
          <p:nvPr/>
        </p:nvSpPr>
        <p:spPr>
          <a:xfrm>
            <a:off x="7092190"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216" name="TextBox 215">
            <a:extLst>
              <a:ext uri="{FF2B5EF4-FFF2-40B4-BE49-F238E27FC236}">
                <a16:creationId xmlns:a16="http://schemas.microsoft.com/office/drawing/2014/main" id="{FE0C54E7-C29D-4F3B-856A-82CBBBD85C4B}"/>
              </a:ext>
            </a:extLst>
          </p:cNvPr>
          <p:cNvSpPr txBox="1"/>
          <p:nvPr/>
        </p:nvSpPr>
        <p:spPr>
          <a:xfrm>
            <a:off x="7483075"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a:t>
            </a:r>
          </a:p>
        </p:txBody>
      </p:sp>
      <p:sp>
        <p:nvSpPr>
          <p:cNvPr id="217" name="TextBox 216">
            <a:extLst>
              <a:ext uri="{FF2B5EF4-FFF2-40B4-BE49-F238E27FC236}">
                <a16:creationId xmlns:a16="http://schemas.microsoft.com/office/drawing/2014/main" id="{55DE3B2B-52CF-4FD9-85D2-D5DB78F54068}"/>
              </a:ext>
            </a:extLst>
          </p:cNvPr>
          <p:cNvSpPr txBox="1"/>
          <p:nvPr/>
        </p:nvSpPr>
        <p:spPr>
          <a:xfrm>
            <a:off x="7873960"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12</a:t>
            </a:r>
          </a:p>
        </p:txBody>
      </p:sp>
      <p:sp>
        <p:nvSpPr>
          <p:cNvPr id="218" name="TextBox 217">
            <a:extLst>
              <a:ext uri="{FF2B5EF4-FFF2-40B4-BE49-F238E27FC236}">
                <a16:creationId xmlns:a16="http://schemas.microsoft.com/office/drawing/2014/main" id="{286491A3-3344-4D30-BA4D-CFBE6701DD73}"/>
              </a:ext>
            </a:extLst>
          </p:cNvPr>
          <p:cNvSpPr txBox="1"/>
          <p:nvPr/>
        </p:nvSpPr>
        <p:spPr>
          <a:xfrm>
            <a:off x="8264845"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18</a:t>
            </a:r>
          </a:p>
        </p:txBody>
      </p:sp>
      <p:sp>
        <p:nvSpPr>
          <p:cNvPr id="219" name="TextBox 218">
            <a:extLst>
              <a:ext uri="{FF2B5EF4-FFF2-40B4-BE49-F238E27FC236}">
                <a16:creationId xmlns:a16="http://schemas.microsoft.com/office/drawing/2014/main" id="{DC992DF5-31D2-4C28-BBBD-BC78E808B81A}"/>
              </a:ext>
            </a:extLst>
          </p:cNvPr>
          <p:cNvSpPr txBox="1"/>
          <p:nvPr/>
        </p:nvSpPr>
        <p:spPr>
          <a:xfrm>
            <a:off x="8655730"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220" name="TextBox 219">
            <a:extLst>
              <a:ext uri="{FF2B5EF4-FFF2-40B4-BE49-F238E27FC236}">
                <a16:creationId xmlns:a16="http://schemas.microsoft.com/office/drawing/2014/main" id="{3A9A836F-48F4-479D-A60D-E61E4E8E675E}"/>
              </a:ext>
            </a:extLst>
          </p:cNvPr>
          <p:cNvSpPr txBox="1"/>
          <p:nvPr/>
        </p:nvSpPr>
        <p:spPr>
          <a:xfrm>
            <a:off x="9046615"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30</a:t>
            </a:r>
          </a:p>
        </p:txBody>
      </p:sp>
      <p:sp>
        <p:nvSpPr>
          <p:cNvPr id="221" name="TextBox 220">
            <a:extLst>
              <a:ext uri="{FF2B5EF4-FFF2-40B4-BE49-F238E27FC236}">
                <a16:creationId xmlns:a16="http://schemas.microsoft.com/office/drawing/2014/main" id="{E3DB154D-BFAD-441B-B77B-B1F64B94816B}"/>
              </a:ext>
            </a:extLst>
          </p:cNvPr>
          <p:cNvSpPr txBox="1"/>
          <p:nvPr/>
        </p:nvSpPr>
        <p:spPr>
          <a:xfrm>
            <a:off x="9437500"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36</a:t>
            </a:r>
          </a:p>
        </p:txBody>
      </p:sp>
      <p:sp>
        <p:nvSpPr>
          <p:cNvPr id="222" name="TextBox 221">
            <a:extLst>
              <a:ext uri="{FF2B5EF4-FFF2-40B4-BE49-F238E27FC236}">
                <a16:creationId xmlns:a16="http://schemas.microsoft.com/office/drawing/2014/main" id="{74ECBD35-36A5-46DA-B604-C93E3931BA08}"/>
              </a:ext>
            </a:extLst>
          </p:cNvPr>
          <p:cNvSpPr txBox="1"/>
          <p:nvPr/>
        </p:nvSpPr>
        <p:spPr>
          <a:xfrm>
            <a:off x="9828385"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42</a:t>
            </a:r>
          </a:p>
        </p:txBody>
      </p:sp>
      <p:sp>
        <p:nvSpPr>
          <p:cNvPr id="223" name="TextBox 222">
            <a:extLst>
              <a:ext uri="{FF2B5EF4-FFF2-40B4-BE49-F238E27FC236}">
                <a16:creationId xmlns:a16="http://schemas.microsoft.com/office/drawing/2014/main" id="{7BB16C01-A626-4EB5-B4DC-3A9CE815E2AF}"/>
              </a:ext>
            </a:extLst>
          </p:cNvPr>
          <p:cNvSpPr txBox="1"/>
          <p:nvPr/>
        </p:nvSpPr>
        <p:spPr>
          <a:xfrm>
            <a:off x="10219270"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224" name="TextBox 223">
            <a:extLst>
              <a:ext uri="{FF2B5EF4-FFF2-40B4-BE49-F238E27FC236}">
                <a16:creationId xmlns:a16="http://schemas.microsoft.com/office/drawing/2014/main" id="{A5AB1C47-94F7-4E04-BCBF-F44D770A5070}"/>
              </a:ext>
            </a:extLst>
          </p:cNvPr>
          <p:cNvSpPr txBox="1"/>
          <p:nvPr/>
        </p:nvSpPr>
        <p:spPr>
          <a:xfrm>
            <a:off x="10610155" y="4939757"/>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54</a:t>
            </a:r>
          </a:p>
        </p:txBody>
      </p:sp>
      <p:sp>
        <p:nvSpPr>
          <p:cNvPr id="225" name="TextBox 224">
            <a:extLst>
              <a:ext uri="{FF2B5EF4-FFF2-40B4-BE49-F238E27FC236}">
                <a16:creationId xmlns:a16="http://schemas.microsoft.com/office/drawing/2014/main" id="{C6BA7AC6-F1B8-4AF1-970B-F54A1F659C29}"/>
              </a:ext>
            </a:extLst>
          </p:cNvPr>
          <p:cNvSpPr txBox="1"/>
          <p:nvPr/>
        </p:nvSpPr>
        <p:spPr>
          <a:xfrm>
            <a:off x="6783679" y="205239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100</a:t>
            </a:r>
          </a:p>
        </p:txBody>
      </p:sp>
      <p:sp>
        <p:nvSpPr>
          <p:cNvPr id="227" name="TextBox 226">
            <a:extLst>
              <a:ext uri="{FF2B5EF4-FFF2-40B4-BE49-F238E27FC236}">
                <a16:creationId xmlns:a16="http://schemas.microsoft.com/office/drawing/2014/main" id="{8644A080-8165-4DC5-B7D9-1BA0F811E6F0}"/>
              </a:ext>
            </a:extLst>
          </p:cNvPr>
          <p:cNvSpPr txBox="1"/>
          <p:nvPr/>
        </p:nvSpPr>
        <p:spPr>
          <a:xfrm>
            <a:off x="6783679" y="258126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80</a:t>
            </a:r>
          </a:p>
        </p:txBody>
      </p:sp>
      <p:sp>
        <p:nvSpPr>
          <p:cNvPr id="229" name="TextBox 228">
            <a:extLst>
              <a:ext uri="{FF2B5EF4-FFF2-40B4-BE49-F238E27FC236}">
                <a16:creationId xmlns:a16="http://schemas.microsoft.com/office/drawing/2014/main" id="{72545927-D804-4D85-9990-45061CD11049}"/>
              </a:ext>
            </a:extLst>
          </p:cNvPr>
          <p:cNvSpPr txBox="1"/>
          <p:nvPr/>
        </p:nvSpPr>
        <p:spPr>
          <a:xfrm>
            <a:off x="6783679" y="311013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60</a:t>
            </a:r>
          </a:p>
        </p:txBody>
      </p:sp>
      <p:sp>
        <p:nvSpPr>
          <p:cNvPr id="231" name="TextBox 230">
            <a:extLst>
              <a:ext uri="{FF2B5EF4-FFF2-40B4-BE49-F238E27FC236}">
                <a16:creationId xmlns:a16="http://schemas.microsoft.com/office/drawing/2014/main" id="{501120CB-659C-4631-820E-2119C258C029}"/>
              </a:ext>
            </a:extLst>
          </p:cNvPr>
          <p:cNvSpPr txBox="1"/>
          <p:nvPr/>
        </p:nvSpPr>
        <p:spPr>
          <a:xfrm>
            <a:off x="6783679" y="363900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40</a:t>
            </a:r>
          </a:p>
        </p:txBody>
      </p:sp>
      <p:sp>
        <p:nvSpPr>
          <p:cNvPr id="233" name="TextBox 232">
            <a:extLst>
              <a:ext uri="{FF2B5EF4-FFF2-40B4-BE49-F238E27FC236}">
                <a16:creationId xmlns:a16="http://schemas.microsoft.com/office/drawing/2014/main" id="{19BF1BE2-BE75-46BD-AE06-E461BA54C2FE}"/>
              </a:ext>
            </a:extLst>
          </p:cNvPr>
          <p:cNvSpPr txBox="1"/>
          <p:nvPr/>
        </p:nvSpPr>
        <p:spPr>
          <a:xfrm>
            <a:off x="6783679" y="4167874"/>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20</a:t>
            </a:r>
          </a:p>
        </p:txBody>
      </p:sp>
      <p:sp>
        <p:nvSpPr>
          <p:cNvPr id="235" name="TextBox 234">
            <a:extLst>
              <a:ext uri="{FF2B5EF4-FFF2-40B4-BE49-F238E27FC236}">
                <a16:creationId xmlns:a16="http://schemas.microsoft.com/office/drawing/2014/main" id="{40662B18-77B6-4AE5-9BAF-AA07DF350617}"/>
              </a:ext>
            </a:extLst>
          </p:cNvPr>
          <p:cNvSpPr txBox="1"/>
          <p:nvPr/>
        </p:nvSpPr>
        <p:spPr>
          <a:xfrm>
            <a:off x="6783679" y="4696741"/>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sp>
        <p:nvSpPr>
          <p:cNvPr id="236" name="TextBox 235">
            <a:extLst>
              <a:ext uri="{FF2B5EF4-FFF2-40B4-BE49-F238E27FC236}">
                <a16:creationId xmlns:a16="http://schemas.microsoft.com/office/drawing/2014/main" id="{7E7A0CEC-732F-4ED7-90C5-336FFF3EA5AC}"/>
              </a:ext>
            </a:extLst>
          </p:cNvPr>
          <p:cNvSpPr txBox="1"/>
          <p:nvPr/>
        </p:nvSpPr>
        <p:spPr>
          <a:xfrm>
            <a:off x="8422434" y="3402558"/>
            <a:ext cx="1377820" cy="646331"/>
          </a:xfrm>
          <a:prstGeom prst="rect">
            <a:avLst/>
          </a:prstGeom>
          <a:noFill/>
        </p:spPr>
        <p:txBody>
          <a:bodyPr wrap="square" rtlCol="0">
            <a:spAutoFit/>
          </a:bodyPr>
          <a:lstStyle/>
          <a:p>
            <a:pPr>
              <a:buNone/>
            </a:pPr>
            <a:r>
              <a:rPr lang="en-US" b="0" dirty="0">
                <a:solidFill>
                  <a:schemeClr val="bg1"/>
                </a:solidFill>
                <a:latin typeface="Calibri" panose="020F0502020204030204" pitchFamily="34" charset="0"/>
                <a:cs typeface="Calibri" panose="020F0502020204030204" pitchFamily="34" charset="0"/>
              </a:rPr>
              <a:t>Neratinib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cxnSp>
        <p:nvCxnSpPr>
          <p:cNvPr id="237" name="Straight Connector 236">
            <a:extLst>
              <a:ext uri="{FF2B5EF4-FFF2-40B4-BE49-F238E27FC236}">
                <a16:creationId xmlns:a16="http://schemas.microsoft.com/office/drawing/2014/main" id="{AB1F4093-2765-4217-9A2E-7CCCED580FB3}"/>
              </a:ext>
            </a:extLst>
          </p:cNvPr>
          <p:cNvCxnSpPr/>
          <p:nvPr/>
        </p:nvCxnSpPr>
        <p:spPr bwMode="auto">
          <a:xfrm flipH="1">
            <a:off x="8111412" y="3586063"/>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9920797-73C2-41A9-A2BD-D441FE101C39}"/>
              </a:ext>
            </a:extLst>
          </p:cNvPr>
          <p:cNvCxnSpPr/>
          <p:nvPr/>
        </p:nvCxnSpPr>
        <p:spPr bwMode="auto">
          <a:xfrm flipH="1">
            <a:off x="8111412" y="3841100"/>
            <a:ext cx="345233" cy="0"/>
          </a:xfrm>
          <a:prstGeom prst="line">
            <a:avLst/>
          </a:prstGeom>
          <a:noFill/>
          <a:ln w="28575" cap="flat" cmpd="sng" algn="ctr">
            <a:solidFill>
              <a:schemeClr val="accent3"/>
            </a:solidFill>
            <a:prstDash val="solid"/>
            <a:round/>
            <a:headEnd type="none" w="med" len="med"/>
            <a:tailEnd type="none" w="med" len="med"/>
          </a:ln>
          <a:effectLst/>
        </p:spPr>
      </p:cxnSp>
      <p:sp>
        <p:nvSpPr>
          <p:cNvPr id="239" name="TextBox 238">
            <a:extLst>
              <a:ext uri="{FF2B5EF4-FFF2-40B4-BE49-F238E27FC236}">
                <a16:creationId xmlns:a16="http://schemas.microsoft.com/office/drawing/2014/main" id="{4E8E55D7-DF9F-4736-B593-095742D07032}"/>
              </a:ext>
            </a:extLst>
          </p:cNvPr>
          <p:cNvSpPr txBox="1"/>
          <p:nvPr/>
        </p:nvSpPr>
        <p:spPr>
          <a:xfrm>
            <a:off x="7953114" y="194374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97.5%</a:t>
            </a:r>
          </a:p>
        </p:txBody>
      </p:sp>
      <p:sp>
        <p:nvSpPr>
          <p:cNvPr id="240" name="TextBox 239">
            <a:extLst>
              <a:ext uri="{FF2B5EF4-FFF2-40B4-BE49-F238E27FC236}">
                <a16:creationId xmlns:a16="http://schemas.microsoft.com/office/drawing/2014/main" id="{33098BD3-8524-4805-916E-B9B1E1FB5FC4}"/>
              </a:ext>
            </a:extLst>
          </p:cNvPr>
          <p:cNvSpPr txBox="1"/>
          <p:nvPr/>
        </p:nvSpPr>
        <p:spPr>
          <a:xfrm>
            <a:off x="7946894" y="2394721"/>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94.7%</a:t>
            </a:r>
          </a:p>
        </p:txBody>
      </p:sp>
      <p:sp>
        <p:nvSpPr>
          <p:cNvPr id="241" name="TextBox 240">
            <a:extLst>
              <a:ext uri="{FF2B5EF4-FFF2-40B4-BE49-F238E27FC236}">
                <a16:creationId xmlns:a16="http://schemas.microsoft.com/office/drawing/2014/main" id="{8B39FDBA-79F7-4E03-9E68-098E5220435E}"/>
              </a:ext>
            </a:extLst>
          </p:cNvPr>
          <p:cNvSpPr txBox="1"/>
          <p:nvPr/>
        </p:nvSpPr>
        <p:spPr>
          <a:xfrm>
            <a:off x="8799091" y="2015276"/>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92.8%</a:t>
            </a:r>
          </a:p>
        </p:txBody>
      </p:sp>
      <p:sp>
        <p:nvSpPr>
          <p:cNvPr id="242" name="TextBox 241">
            <a:extLst>
              <a:ext uri="{FF2B5EF4-FFF2-40B4-BE49-F238E27FC236}">
                <a16:creationId xmlns:a16="http://schemas.microsoft.com/office/drawing/2014/main" id="{67E33CED-7730-4E26-BD3D-D2ABC7C9575A}"/>
              </a:ext>
            </a:extLst>
          </p:cNvPr>
          <p:cNvSpPr txBox="1"/>
          <p:nvPr/>
        </p:nvSpPr>
        <p:spPr>
          <a:xfrm>
            <a:off x="8820862" y="2456926"/>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91.8%</a:t>
            </a:r>
          </a:p>
        </p:txBody>
      </p:sp>
      <p:sp>
        <p:nvSpPr>
          <p:cNvPr id="243" name="TextBox 242">
            <a:extLst>
              <a:ext uri="{FF2B5EF4-FFF2-40B4-BE49-F238E27FC236}">
                <a16:creationId xmlns:a16="http://schemas.microsoft.com/office/drawing/2014/main" id="{6010F036-11A8-4DB2-B0A7-DAC6895C2EA4}"/>
              </a:ext>
            </a:extLst>
          </p:cNvPr>
          <p:cNvSpPr txBox="1"/>
          <p:nvPr/>
        </p:nvSpPr>
        <p:spPr>
          <a:xfrm>
            <a:off x="9607744" y="2058820"/>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90.8%</a:t>
            </a:r>
          </a:p>
        </p:txBody>
      </p:sp>
      <p:sp>
        <p:nvSpPr>
          <p:cNvPr id="244" name="TextBox 243">
            <a:extLst>
              <a:ext uri="{FF2B5EF4-FFF2-40B4-BE49-F238E27FC236}">
                <a16:creationId xmlns:a16="http://schemas.microsoft.com/office/drawing/2014/main" id="{15C76D16-935F-4D34-812D-ECE90851CA42}"/>
              </a:ext>
            </a:extLst>
          </p:cNvPr>
          <p:cNvSpPr txBox="1"/>
          <p:nvPr/>
        </p:nvSpPr>
        <p:spPr>
          <a:xfrm>
            <a:off x="9620185" y="2500469"/>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90.4%</a:t>
            </a:r>
          </a:p>
        </p:txBody>
      </p:sp>
      <p:sp>
        <p:nvSpPr>
          <p:cNvPr id="245" name="TextBox 244">
            <a:extLst>
              <a:ext uri="{FF2B5EF4-FFF2-40B4-BE49-F238E27FC236}">
                <a16:creationId xmlns:a16="http://schemas.microsoft.com/office/drawing/2014/main" id="{124F6970-A96C-4C60-9C02-7FFE76692765}"/>
              </a:ext>
            </a:extLst>
          </p:cNvPr>
          <p:cNvSpPr txBox="1"/>
          <p:nvPr/>
        </p:nvSpPr>
        <p:spPr>
          <a:xfrm>
            <a:off x="10407067" y="2559563"/>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89.3%</a:t>
            </a:r>
          </a:p>
        </p:txBody>
      </p:sp>
      <p:sp>
        <p:nvSpPr>
          <p:cNvPr id="246" name="TextBox 245">
            <a:extLst>
              <a:ext uri="{FF2B5EF4-FFF2-40B4-BE49-F238E27FC236}">
                <a16:creationId xmlns:a16="http://schemas.microsoft.com/office/drawing/2014/main" id="{A19C2638-722C-47CA-8E76-6469034C75E2}"/>
              </a:ext>
            </a:extLst>
          </p:cNvPr>
          <p:cNvSpPr txBox="1"/>
          <p:nvPr/>
        </p:nvSpPr>
        <p:spPr>
          <a:xfrm>
            <a:off x="10400846" y="208681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89.9%</a:t>
            </a:r>
          </a:p>
        </p:txBody>
      </p:sp>
      <p:sp>
        <p:nvSpPr>
          <p:cNvPr id="247" name="TextBox 246">
            <a:extLst>
              <a:ext uri="{FF2B5EF4-FFF2-40B4-BE49-F238E27FC236}">
                <a16:creationId xmlns:a16="http://schemas.microsoft.com/office/drawing/2014/main" id="{EC45D92F-4343-4E72-86C9-21CEF4D3E785}"/>
              </a:ext>
            </a:extLst>
          </p:cNvPr>
          <p:cNvSpPr txBox="1"/>
          <p:nvPr/>
        </p:nvSpPr>
        <p:spPr>
          <a:xfrm>
            <a:off x="11296423" y="2211224"/>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88.9%</a:t>
            </a:r>
          </a:p>
        </p:txBody>
      </p:sp>
      <p:sp>
        <p:nvSpPr>
          <p:cNvPr id="248" name="TextBox 247">
            <a:extLst>
              <a:ext uri="{FF2B5EF4-FFF2-40B4-BE49-F238E27FC236}">
                <a16:creationId xmlns:a16="http://schemas.microsoft.com/office/drawing/2014/main" id="{41EE4A01-606C-4361-928C-85C798CD95E1}"/>
              </a:ext>
            </a:extLst>
          </p:cNvPr>
          <p:cNvSpPr txBox="1"/>
          <p:nvPr/>
        </p:nvSpPr>
        <p:spPr>
          <a:xfrm>
            <a:off x="11308863" y="2522245"/>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88.8%</a:t>
            </a:r>
          </a:p>
        </p:txBody>
      </p:sp>
      <p:sp>
        <p:nvSpPr>
          <p:cNvPr id="252" name="Freeform: Shape 251">
            <a:extLst>
              <a:ext uri="{FF2B5EF4-FFF2-40B4-BE49-F238E27FC236}">
                <a16:creationId xmlns:a16="http://schemas.microsoft.com/office/drawing/2014/main" id="{617B1074-808E-42F9-BE55-A4DE5AAD44E2}"/>
              </a:ext>
            </a:extLst>
          </p:cNvPr>
          <p:cNvSpPr/>
          <p:nvPr/>
        </p:nvSpPr>
        <p:spPr bwMode="auto">
          <a:xfrm>
            <a:off x="7423150" y="2263775"/>
            <a:ext cx="3432175" cy="254000"/>
          </a:xfrm>
          <a:custGeom>
            <a:avLst/>
            <a:gdLst>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19100 w 3432175"/>
              <a:gd name="connsiteY31" fmla="*/ 66675 h 254000"/>
              <a:gd name="connsiteX32" fmla="*/ 327025 w 3432175"/>
              <a:gd name="connsiteY32" fmla="*/ 66675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19100 w 3432175"/>
              <a:gd name="connsiteY31" fmla="*/ 666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25450 w 3432175"/>
              <a:gd name="connsiteY31" fmla="*/ 412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 name="connsiteX0" fmla="*/ 3432175 w 3432175"/>
              <a:gd name="connsiteY0" fmla="*/ 254000 h 254000"/>
              <a:gd name="connsiteX1" fmla="*/ 3330575 w 3432175"/>
              <a:gd name="connsiteY1" fmla="*/ 254000 h 254000"/>
              <a:gd name="connsiteX2" fmla="*/ 3330575 w 3432175"/>
              <a:gd name="connsiteY2" fmla="*/ 238125 h 254000"/>
              <a:gd name="connsiteX3" fmla="*/ 3209925 w 3432175"/>
              <a:gd name="connsiteY3" fmla="*/ 238125 h 254000"/>
              <a:gd name="connsiteX4" fmla="*/ 3206750 w 3432175"/>
              <a:gd name="connsiteY4" fmla="*/ 234950 h 254000"/>
              <a:gd name="connsiteX5" fmla="*/ 2701925 w 3432175"/>
              <a:gd name="connsiteY5" fmla="*/ 234950 h 254000"/>
              <a:gd name="connsiteX6" fmla="*/ 2701925 w 3432175"/>
              <a:gd name="connsiteY6" fmla="*/ 209550 h 254000"/>
              <a:gd name="connsiteX7" fmla="*/ 2000250 w 3432175"/>
              <a:gd name="connsiteY7" fmla="*/ 209550 h 254000"/>
              <a:gd name="connsiteX8" fmla="*/ 2000250 w 3432175"/>
              <a:gd name="connsiteY8" fmla="*/ 196850 h 254000"/>
              <a:gd name="connsiteX9" fmla="*/ 1577975 w 3432175"/>
              <a:gd name="connsiteY9" fmla="*/ 196850 h 254000"/>
              <a:gd name="connsiteX10" fmla="*/ 1571625 w 3432175"/>
              <a:gd name="connsiteY10" fmla="*/ 196850 h 254000"/>
              <a:gd name="connsiteX11" fmla="*/ 1508125 w 3432175"/>
              <a:gd name="connsiteY11" fmla="*/ 196850 h 254000"/>
              <a:gd name="connsiteX12" fmla="*/ 1508125 w 3432175"/>
              <a:gd name="connsiteY12" fmla="*/ 174625 h 254000"/>
              <a:gd name="connsiteX13" fmla="*/ 1371600 w 3432175"/>
              <a:gd name="connsiteY13" fmla="*/ 174625 h 254000"/>
              <a:gd name="connsiteX14" fmla="*/ 1336675 w 3432175"/>
              <a:gd name="connsiteY14" fmla="*/ 174625 h 254000"/>
              <a:gd name="connsiteX15" fmla="*/ 1336675 w 3432175"/>
              <a:gd name="connsiteY15" fmla="*/ 158750 h 254000"/>
              <a:gd name="connsiteX16" fmla="*/ 1108075 w 3432175"/>
              <a:gd name="connsiteY16" fmla="*/ 158750 h 254000"/>
              <a:gd name="connsiteX17" fmla="*/ 1101725 w 3432175"/>
              <a:gd name="connsiteY17" fmla="*/ 152400 h 254000"/>
              <a:gd name="connsiteX18" fmla="*/ 993775 w 3432175"/>
              <a:gd name="connsiteY18" fmla="*/ 152400 h 254000"/>
              <a:gd name="connsiteX19" fmla="*/ 993775 w 3432175"/>
              <a:gd name="connsiteY19" fmla="*/ 136525 h 254000"/>
              <a:gd name="connsiteX20" fmla="*/ 869950 w 3432175"/>
              <a:gd name="connsiteY20" fmla="*/ 136525 h 254000"/>
              <a:gd name="connsiteX21" fmla="*/ 869950 w 3432175"/>
              <a:gd name="connsiteY21" fmla="*/ 136525 h 254000"/>
              <a:gd name="connsiteX22" fmla="*/ 869950 w 3432175"/>
              <a:gd name="connsiteY22" fmla="*/ 117475 h 254000"/>
              <a:gd name="connsiteX23" fmla="*/ 730250 w 3432175"/>
              <a:gd name="connsiteY23" fmla="*/ 117475 h 254000"/>
              <a:gd name="connsiteX24" fmla="*/ 730250 w 3432175"/>
              <a:gd name="connsiteY24" fmla="*/ 95250 h 254000"/>
              <a:gd name="connsiteX25" fmla="*/ 644525 w 3432175"/>
              <a:gd name="connsiteY25" fmla="*/ 95250 h 254000"/>
              <a:gd name="connsiteX26" fmla="*/ 644525 w 3432175"/>
              <a:gd name="connsiteY26" fmla="*/ 79375 h 254000"/>
              <a:gd name="connsiteX27" fmla="*/ 606425 w 3432175"/>
              <a:gd name="connsiteY27" fmla="*/ 79375 h 254000"/>
              <a:gd name="connsiteX28" fmla="*/ 606425 w 3432175"/>
              <a:gd name="connsiteY28" fmla="*/ 66675 h 254000"/>
              <a:gd name="connsiteX29" fmla="*/ 511175 w 3432175"/>
              <a:gd name="connsiteY29" fmla="*/ 66675 h 254000"/>
              <a:gd name="connsiteX30" fmla="*/ 419100 w 3432175"/>
              <a:gd name="connsiteY30" fmla="*/ 66675 h 254000"/>
              <a:gd name="connsiteX31" fmla="*/ 425450 w 3432175"/>
              <a:gd name="connsiteY31" fmla="*/ 41275 h 254000"/>
              <a:gd name="connsiteX32" fmla="*/ 327025 w 3432175"/>
              <a:gd name="connsiteY32" fmla="*/ 38100 h 254000"/>
              <a:gd name="connsiteX33" fmla="*/ 327025 w 3432175"/>
              <a:gd name="connsiteY33" fmla="*/ 28575 h 254000"/>
              <a:gd name="connsiteX34" fmla="*/ 260350 w 3432175"/>
              <a:gd name="connsiteY34" fmla="*/ 28575 h 254000"/>
              <a:gd name="connsiteX35" fmla="*/ 260350 w 3432175"/>
              <a:gd name="connsiteY35" fmla="*/ 9525 h 254000"/>
              <a:gd name="connsiteX36" fmla="*/ 184150 w 3432175"/>
              <a:gd name="connsiteY36" fmla="*/ 9525 h 254000"/>
              <a:gd name="connsiteX37" fmla="*/ 174625 w 3432175"/>
              <a:gd name="connsiteY37" fmla="*/ 0 h 254000"/>
              <a:gd name="connsiteX38" fmla="*/ 0 w 3432175"/>
              <a:gd name="connsiteY38"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32175" h="254000">
                <a:moveTo>
                  <a:pt x="3432175" y="254000"/>
                </a:moveTo>
                <a:lnTo>
                  <a:pt x="3330575" y="254000"/>
                </a:lnTo>
                <a:lnTo>
                  <a:pt x="3330575" y="238125"/>
                </a:lnTo>
                <a:lnTo>
                  <a:pt x="3209925" y="238125"/>
                </a:lnTo>
                <a:lnTo>
                  <a:pt x="3206750" y="234950"/>
                </a:lnTo>
                <a:lnTo>
                  <a:pt x="2701925" y="234950"/>
                </a:lnTo>
                <a:lnTo>
                  <a:pt x="2701925" y="209550"/>
                </a:lnTo>
                <a:lnTo>
                  <a:pt x="2000250" y="209550"/>
                </a:lnTo>
                <a:lnTo>
                  <a:pt x="2000250" y="196850"/>
                </a:lnTo>
                <a:lnTo>
                  <a:pt x="1577975" y="196850"/>
                </a:lnTo>
                <a:lnTo>
                  <a:pt x="1571625" y="196850"/>
                </a:lnTo>
                <a:lnTo>
                  <a:pt x="1508125" y="196850"/>
                </a:lnTo>
                <a:lnTo>
                  <a:pt x="1508125" y="174625"/>
                </a:lnTo>
                <a:lnTo>
                  <a:pt x="1371600" y="174625"/>
                </a:lnTo>
                <a:lnTo>
                  <a:pt x="1336675" y="174625"/>
                </a:lnTo>
                <a:lnTo>
                  <a:pt x="1336675" y="158750"/>
                </a:lnTo>
                <a:lnTo>
                  <a:pt x="1108075" y="158750"/>
                </a:lnTo>
                <a:lnTo>
                  <a:pt x="1101725" y="152400"/>
                </a:lnTo>
                <a:lnTo>
                  <a:pt x="993775" y="152400"/>
                </a:lnTo>
                <a:lnTo>
                  <a:pt x="993775" y="136525"/>
                </a:lnTo>
                <a:lnTo>
                  <a:pt x="869950" y="136525"/>
                </a:lnTo>
                <a:lnTo>
                  <a:pt x="869950" y="136525"/>
                </a:lnTo>
                <a:lnTo>
                  <a:pt x="869950" y="117475"/>
                </a:lnTo>
                <a:lnTo>
                  <a:pt x="730250" y="117475"/>
                </a:lnTo>
                <a:lnTo>
                  <a:pt x="730250" y="95250"/>
                </a:lnTo>
                <a:lnTo>
                  <a:pt x="644525" y="95250"/>
                </a:lnTo>
                <a:lnTo>
                  <a:pt x="644525" y="79375"/>
                </a:lnTo>
                <a:lnTo>
                  <a:pt x="606425" y="79375"/>
                </a:lnTo>
                <a:lnTo>
                  <a:pt x="606425" y="66675"/>
                </a:lnTo>
                <a:lnTo>
                  <a:pt x="511175" y="66675"/>
                </a:lnTo>
                <a:lnTo>
                  <a:pt x="419100" y="66675"/>
                </a:lnTo>
                <a:cubicBezTo>
                  <a:pt x="404813" y="62442"/>
                  <a:pt x="423333" y="49742"/>
                  <a:pt x="425450" y="41275"/>
                </a:cubicBezTo>
                <a:lnTo>
                  <a:pt x="327025" y="38100"/>
                </a:lnTo>
                <a:lnTo>
                  <a:pt x="327025" y="28575"/>
                </a:lnTo>
                <a:lnTo>
                  <a:pt x="260350" y="28575"/>
                </a:lnTo>
                <a:lnTo>
                  <a:pt x="260350" y="9525"/>
                </a:lnTo>
                <a:lnTo>
                  <a:pt x="184150" y="9525"/>
                </a:lnTo>
                <a:lnTo>
                  <a:pt x="174625" y="0"/>
                </a:lnTo>
                <a:lnTo>
                  <a:pt x="0" y="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51" name="Freeform: Shape 250">
            <a:extLst>
              <a:ext uri="{FF2B5EF4-FFF2-40B4-BE49-F238E27FC236}">
                <a16:creationId xmlns:a16="http://schemas.microsoft.com/office/drawing/2014/main" id="{6A0D9733-E8AA-4C40-B111-9AB0AB1F0816}"/>
              </a:ext>
            </a:extLst>
          </p:cNvPr>
          <p:cNvSpPr/>
          <p:nvPr/>
        </p:nvSpPr>
        <p:spPr bwMode="auto">
          <a:xfrm>
            <a:off x="7439025" y="2247900"/>
            <a:ext cx="3905250" cy="285750"/>
          </a:xfrm>
          <a:custGeom>
            <a:avLst/>
            <a:gdLst>
              <a:gd name="connsiteX0" fmla="*/ 3905250 w 3905250"/>
              <a:gd name="connsiteY0" fmla="*/ 285750 h 285750"/>
              <a:gd name="connsiteX1" fmla="*/ 2765425 w 3905250"/>
              <a:gd name="connsiteY1" fmla="*/ 285750 h 285750"/>
              <a:gd name="connsiteX2" fmla="*/ 2765425 w 3905250"/>
              <a:gd name="connsiteY2" fmla="*/ 266700 h 285750"/>
              <a:gd name="connsiteX3" fmla="*/ 2508250 w 3905250"/>
              <a:gd name="connsiteY3" fmla="*/ 266700 h 285750"/>
              <a:gd name="connsiteX4" fmla="*/ 2508250 w 3905250"/>
              <a:gd name="connsiteY4" fmla="*/ 254000 h 285750"/>
              <a:gd name="connsiteX5" fmla="*/ 2295525 w 3905250"/>
              <a:gd name="connsiteY5" fmla="*/ 254000 h 285750"/>
              <a:gd name="connsiteX6" fmla="*/ 2289175 w 3905250"/>
              <a:gd name="connsiteY6" fmla="*/ 247650 h 285750"/>
              <a:gd name="connsiteX7" fmla="*/ 1990725 w 3905250"/>
              <a:gd name="connsiteY7" fmla="*/ 247650 h 285750"/>
              <a:gd name="connsiteX8" fmla="*/ 1990725 w 3905250"/>
              <a:gd name="connsiteY8" fmla="*/ 219075 h 285750"/>
              <a:gd name="connsiteX9" fmla="*/ 1685925 w 3905250"/>
              <a:gd name="connsiteY9" fmla="*/ 219075 h 285750"/>
              <a:gd name="connsiteX10" fmla="*/ 1685925 w 3905250"/>
              <a:gd name="connsiteY10" fmla="*/ 206375 h 285750"/>
              <a:gd name="connsiteX11" fmla="*/ 1625600 w 3905250"/>
              <a:gd name="connsiteY11" fmla="*/ 206375 h 285750"/>
              <a:gd name="connsiteX12" fmla="*/ 1625600 w 3905250"/>
              <a:gd name="connsiteY12" fmla="*/ 187325 h 285750"/>
              <a:gd name="connsiteX13" fmla="*/ 1508125 w 3905250"/>
              <a:gd name="connsiteY13" fmla="*/ 187325 h 285750"/>
              <a:gd name="connsiteX14" fmla="*/ 1508125 w 3905250"/>
              <a:gd name="connsiteY14" fmla="*/ 158750 h 285750"/>
              <a:gd name="connsiteX15" fmla="*/ 1412875 w 3905250"/>
              <a:gd name="connsiteY15" fmla="*/ 158750 h 285750"/>
              <a:gd name="connsiteX16" fmla="*/ 1412875 w 3905250"/>
              <a:gd name="connsiteY16" fmla="*/ 146050 h 285750"/>
              <a:gd name="connsiteX17" fmla="*/ 1365250 w 3905250"/>
              <a:gd name="connsiteY17" fmla="*/ 146050 h 285750"/>
              <a:gd name="connsiteX18" fmla="*/ 1365250 w 3905250"/>
              <a:gd name="connsiteY18" fmla="*/ 136525 h 285750"/>
              <a:gd name="connsiteX19" fmla="*/ 1279525 w 3905250"/>
              <a:gd name="connsiteY19" fmla="*/ 136525 h 285750"/>
              <a:gd name="connsiteX20" fmla="*/ 1279525 w 3905250"/>
              <a:gd name="connsiteY20" fmla="*/ 130175 h 285750"/>
              <a:gd name="connsiteX21" fmla="*/ 1235075 w 3905250"/>
              <a:gd name="connsiteY21" fmla="*/ 130175 h 285750"/>
              <a:gd name="connsiteX22" fmla="*/ 1235075 w 3905250"/>
              <a:gd name="connsiteY22" fmla="*/ 120650 h 285750"/>
              <a:gd name="connsiteX23" fmla="*/ 1174750 w 3905250"/>
              <a:gd name="connsiteY23" fmla="*/ 120650 h 285750"/>
              <a:gd name="connsiteX24" fmla="*/ 1165225 w 3905250"/>
              <a:gd name="connsiteY24" fmla="*/ 111125 h 285750"/>
              <a:gd name="connsiteX25" fmla="*/ 1095375 w 3905250"/>
              <a:gd name="connsiteY25" fmla="*/ 111125 h 285750"/>
              <a:gd name="connsiteX26" fmla="*/ 1095375 w 3905250"/>
              <a:gd name="connsiteY26" fmla="*/ 95250 h 285750"/>
              <a:gd name="connsiteX27" fmla="*/ 990600 w 3905250"/>
              <a:gd name="connsiteY27" fmla="*/ 95250 h 285750"/>
              <a:gd name="connsiteX28" fmla="*/ 987425 w 3905250"/>
              <a:gd name="connsiteY28" fmla="*/ 92075 h 285750"/>
              <a:gd name="connsiteX29" fmla="*/ 914400 w 3905250"/>
              <a:gd name="connsiteY29" fmla="*/ 92075 h 285750"/>
              <a:gd name="connsiteX30" fmla="*/ 914400 w 3905250"/>
              <a:gd name="connsiteY30" fmla="*/ 60325 h 285750"/>
              <a:gd name="connsiteX31" fmla="*/ 730250 w 3905250"/>
              <a:gd name="connsiteY31" fmla="*/ 60325 h 285750"/>
              <a:gd name="connsiteX32" fmla="*/ 730250 w 3905250"/>
              <a:gd name="connsiteY32" fmla="*/ 53975 h 285750"/>
              <a:gd name="connsiteX33" fmla="*/ 679450 w 3905250"/>
              <a:gd name="connsiteY33" fmla="*/ 53975 h 285750"/>
              <a:gd name="connsiteX34" fmla="*/ 679450 w 3905250"/>
              <a:gd name="connsiteY34" fmla="*/ 38100 h 285750"/>
              <a:gd name="connsiteX35" fmla="*/ 476250 w 3905250"/>
              <a:gd name="connsiteY35" fmla="*/ 38100 h 285750"/>
              <a:gd name="connsiteX36" fmla="*/ 476250 w 3905250"/>
              <a:gd name="connsiteY36" fmla="*/ 25400 h 285750"/>
              <a:gd name="connsiteX37" fmla="*/ 434975 w 3905250"/>
              <a:gd name="connsiteY37" fmla="*/ 25400 h 285750"/>
              <a:gd name="connsiteX38" fmla="*/ 434975 w 3905250"/>
              <a:gd name="connsiteY38" fmla="*/ 25400 h 285750"/>
              <a:gd name="connsiteX39" fmla="*/ 155575 w 3905250"/>
              <a:gd name="connsiteY39" fmla="*/ 25400 h 285750"/>
              <a:gd name="connsiteX40" fmla="*/ 155575 w 3905250"/>
              <a:gd name="connsiteY40" fmla="*/ 0 h 285750"/>
              <a:gd name="connsiteX41" fmla="*/ 0 w 3905250"/>
              <a:gd name="connsiteY41"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05250" h="285750">
                <a:moveTo>
                  <a:pt x="3905250" y="285750"/>
                </a:moveTo>
                <a:lnTo>
                  <a:pt x="2765425" y="285750"/>
                </a:lnTo>
                <a:lnTo>
                  <a:pt x="2765425" y="266700"/>
                </a:lnTo>
                <a:lnTo>
                  <a:pt x="2508250" y="266700"/>
                </a:lnTo>
                <a:lnTo>
                  <a:pt x="2508250" y="254000"/>
                </a:lnTo>
                <a:lnTo>
                  <a:pt x="2295525" y="254000"/>
                </a:lnTo>
                <a:lnTo>
                  <a:pt x="2289175" y="247650"/>
                </a:lnTo>
                <a:lnTo>
                  <a:pt x="1990725" y="247650"/>
                </a:lnTo>
                <a:lnTo>
                  <a:pt x="1990725" y="219075"/>
                </a:lnTo>
                <a:lnTo>
                  <a:pt x="1685925" y="219075"/>
                </a:lnTo>
                <a:lnTo>
                  <a:pt x="1685925" y="206375"/>
                </a:lnTo>
                <a:lnTo>
                  <a:pt x="1625600" y="206375"/>
                </a:lnTo>
                <a:lnTo>
                  <a:pt x="1625600" y="187325"/>
                </a:lnTo>
                <a:lnTo>
                  <a:pt x="1508125" y="187325"/>
                </a:lnTo>
                <a:lnTo>
                  <a:pt x="1508125" y="158750"/>
                </a:lnTo>
                <a:lnTo>
                  <a:pt x="1412875" y="158750"/>
                </a:lnTo>
                <a:lnTo>
                  <a:pt x="1412875" y="146050"/>
                </a:lnTo>
                <a:lnTo>
                  <a:pt x="1365250" y="146050"/>
                </a:lnTo>
                <a:lnTo>
                  <a:pt x="1365250" y="136525"/>
                </a:lnTo>
                <a:lnTo>
                  <a:pt x="1279525" y="136525"/>
                </a:lnTo>
                <a:lnTo>
                  <a:pt x="1279525" y="130175"/>
                </a:lnTo>
                <a:lnTo>
                  <a:pt x="1235075" y="130175"/>
                </a:lnTo>
                <a:lnTo>
                  <a:pt x="1235075" y="120650"/>
                </a:lnTo>
                <a:lnTo>
                  <a:pt x="1174750" y="120650"/>
                </a:lnTo>
                <a:lnTo>
                  <a:pt x="1165225" y="111125"/>
                </a:lnTo>
                <a:lnTo>
                  <a:pt x="1095375" y="111125"/>
                </a:lnTo>
                <a:lnTo>
                  <a:pt x="1095375" y="95250"/>
                </a:lnTo>
                <a:lnTo>
                  <a:pt x="990600" y="95250"/>
                </a:lnTo>
                <a:lnTo>
                  <a:pt x="987425" y="92075"/>
                </a:lnTo>
                <a:lnTo>
                  <a:pt x="914400" y="92075"/>
                </a:lnTo>
                <a:lnTo>
                  <a:pt x="914400" y="60325"/>
                </a:lnTo>
                <a:lnTo>
                  <a:pt x="730250" y="60325"/>
                </a:lnTo>
                <a:lnTo>
                  <a:pt x="730250" y="53975"/>
                </a:lnTo>
                <a:lnTo>
                  <a:pt x="679450" y="53975"/>
                </a:lnTo>
                <a:lnTo>
                  <a:pt x="679450" y="38100"/>
                </a:lnTo>
                <a:lnTo>
                  <a:pt x="476250" y="38100"/>
                </a:lnTo>
                <a:lnTo>
                  <a:pt x="476250" y="25400"/>
                </a:lnTo>
                <a:lnTo>
                  <a:pt x="434975" y="25400"/>
                </a:lnTo>
                <a:lnTo>
                  <a:pt x="434975" y="25400"/>
                </a:lnTo>
                <a:lnTo>
                  <a:pt x="155575" y="25400"/>
                </a:lnTo>
                <a:lnTo>
                  <a:pt x="155575" y="0"/>
                </a:lnTo>
                <a:lnTo>
                  <a:pt x="0" y="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grpSp>
        <p:nvGrpSpPr>
          <p:cNvPr id="166" name="Group 7">
            <a:extLst>
              <a:ext uri="{FF2B5EF4-FFF2-40B4-BE49-F238E27FC236}">
                <a16:creationId xmlns:a16="http://schemas.microsoft.com/office/drawing/2014/main" id="{53FFA976-89F3-4085-A900-D2A996A72985}"/>
              </a:ext>
            </a:extLst>
          </p:cNvPr>
          <p:cNvGrpSpPr>
            <a:grpSpLocks/>
          </p:cNvGrpSpPr>
          <p:nvPr/>
        </p:nvGrpSpPr>
        <p:grpSpPr bwMode="auto">
          <a:xfrm>
            <a:off x="9389569" y="6207225"/>
            <a:ext cx="2488502" cy="447822"/>
            <a:chOff x="9527309" y="3551529"/>
            <a:chExt cx="2488502" cy="448324"/>
          </a:xfrm>
        </p:grpSpPr>
        <p:pic>
          <p:nvPicPr>
            <p:cNvPr id="167" name="Picture 9">
              <a:extLst>
                <a:ext uri="{FF2B5EF4-FFF2-40B4-BE49-F238E27FC236}">
                  <a16:creationId xmlns:a16="http://schemas.microsoft.com/office/drawing/2014/main" id="{035AA7C4-B17D-4945-A4F6-D47CFCFC7E7B}"/>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8" name="Rectangle 8">
              <a:extLst>
                <a:ext uri="{FF2B5EF4-FFF2-40B4-BE49-F238E27FC236}">
                  <a16:creationId xmlns:a16="http://schemas.microsoft.com/office/drawing/2014/main" id="{51C83875-FF00-4281-A904-17C20C8370F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9512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Freeform: Shape 78">
            <a:extLst>
              <a:ext uri="{FF2B5EF4-FFF2-40B4-BE49-F238E27FC236}">
                <a16:creationId xmlns:a16="http://schemas.microsoft.com/office/drawing/2014/main" id="{5F8712D8-C594-4E40-8933-E8C57EFF411E}"/>
              </a:ext>
            </a:extLst>
          </p:cNvPr>
          <p:cNvSpPr/>
          <p:nvPr/>
        </p:nvSpPr>
        <p:spPr bwMode="auto">
          <a:xfrm>
            <a:off x="1236145" y="2442852"/>
            <a:ext cx="4093302" cy="372639"/>
          </a:xfrm>
          <a:custGeom>
            <a:avLst/>
            <a:gdLst>
              <a:gd name="connsiteX0" fmla="*/ 0 w 4093302"/>
              <a:gd name="connsiteY0" fmla="*/ 0 h 372639"/>
              <a:gd name="connsiteX1" fmla="*/ 111792 w 4093302"/>
              <a:gd name="connsiteY1" fmla="*/ 0 h 372639"/>
              <a:gd name="connsiteX2" fmla="*/ 111792 w 4093302"/>
              <a:gd name="connsiteY2" fmla="*/ 14332 h 372639"/>
              <a:gd name="connsiteX3" fmla="*/ 292379 w 4093302"/>
              <a:gd name="connsiteY3" fmla="*/ 14332 h 372639"/>
              <a:gd name="connsiteX4" fmla="*/ 292379 w 4093302"/>
              <a:gd name="connsiteY4" fmla="*/ 17198 h 372639"/>
              <a:gd name="connsiteX5" fmla="*/ 332509 w 4093302"/>
              <a:gd name="connsiteY5" fmla="*/ 17198 h 372639"/>
              <a:gd name="connsiteX6" fmla="*/ 332509 w 4093302"/>
              <a:gd name="connsiteY6" fmla="*/ 31531 h 372639"/>
              <a:gd name="connsiteX7" fmla="*/ 429969 w 4093302"/>
              <a:gd name="connsiteY7" fmla="*/ 31531 h 372639"/>
              <a:gd name="connsiteX8" fmla="*/ 429969 w 4093302"/>
              <a:gd name="connsiteY8" fmla="*/ 40130 h 372639"/>
              <a:gd name="connsiteX9" fmla="*/ 576158 w 4093302"/>
              <a:gd name="connsiteY9" fmla="*/ 40130 h 372639"/>
              <a:gd name="connsiteX10" fmla="*/ 576158 w 4093302"/>
              <a:gd name="connsiteY10" fmla="*/ 45863 h 372639"/>
              <a:gd name="connsiteX11" fmla="*/ 627755 w 4093302"/>
              <a:gd name="connsiteY11" fmla="*/ 45863 h 372639"/>
              <a:gd name="connsiteX12" fmla="*/ 627755 w 4093302"/>
              <a:gd name="connsiteY12" fmla="*/ 60195 h 372639"/>
              <a:gd name="connsiteX13" fmla="*/ 679351 w 4093302"/>
              <a:gd name="connsiteY13" fmla="*/ 60195 h 372639"/>
              <a:gd name="connsiteX14" fmla="*/ 679351 w 4093302"/>
              <a:gd name="connsiteY14" fmla="*/ 68795 h 372639"/>
              <a:gd name="connsiteX15" fmla="*/ 725214 w 4093302"/>
              <a:gd name="connsiteY15" fmla="*/ 68795 h 372639"/>
              <a:gd name="connsiteX16" fmla="*/ 725214 w 4093302"/>
              <a:gd name="connsiteY16" fmla="*/ 68795 h 372639"/>
              <a:gd name="connsiteX17" fmla="*/ 779677 w 4093302"/>
              <a:gd name="connsiteY17" fmla="*/ 68795 h 372639"/>
              <a:gd name="connsiteX18" fmla="*/ 779677 w 4093302"/>
              <a:gd name="connsiteY18" fmla="*/ 83127 h 372639"/>
              <a:gd name="connsiteX19" fmla="*/ 842739 w 4093302"/>
              <a:gd name="connsiteY19" fmla="*/ 83127 h 372639"/>
              <a:gd name="connsiteX20" fmla="*/ 842739 w 4093302"/>
              <a:gd name="connsiteY20" fmla="*/ 94593 h 372639"/>
              <a:gd name="connsiteX21" fmla="*/ 988928 w 4093302"/>
              <a:gd name="connsiteY21" fmla="*/ 94593 h 372639"/>
              <a:gd name="connsiteX22" fmla="*/ 988928 w 4093302"/>
              <a:gd name="connsiteY22" fmla="*/ 103192 h 372639"/>
              <a:gd name="connsiteX23" fmla="*/ 1017593 w 4093302"/>
              <a:gd name="connsiteY23" fmla="*/ 103192 h 372639"/>
              <a:gd name="connsiteX24" fmla="*/ 1017593 w 4093302"/>
              <a:gd name="connsiteY24" fmla="*/ 123257 h 372639"/>
              <a:gd name="connsiteX25" fmla="*/ 1063456 w 4093302"/>
              <a:gd name="connsiteY25" fmla="*/ 123257 h 372639"/>
              <a:gd name="connsiteX26" fmla="*/ 1063456 w 4093302"/>
              <a:gd name="connsiteY26" fmla="*/ 131857 h 372639"/>
              <a:gd name="connsiteX27" fmla="*/ 1163782 w 4093302"/>
              <a:gd name="connsiteY27" fmla="*/ 131857 h 372639"/>
              <a:gd name="connsiteX28" fmla="*/ 1163782 w 4093302"/>
              <a:gd name="connsiteY28" fmla="*/ 140456 h 372639"/>
              <a:gd name="connsiteX29" fmla="*/ 1235444 w 4093302"/>
              <a:gd name="connsiteY29" fmla="*/ 140456 h 372639"/>
              <a:gd name="connsiteX30" fmla="*/ 1235444 w 4093302"/>
              <a:gd name="connsiteY30" fmla="*/ 154788 h 372639"/>
              <a:gd name="connsiteX31" fmla="*/ 1456161 w 4093302"/>
              <a:gd name="connsiteY31" fmla="*/ 154788 h 372639"/>
              <a:gd name="connsiteX32" fmla="*/ 1481959 w 4093302"/>
              <a:gd name="connsiteY32" fmla="*/ 154788 h 372639"/>
              <a:gd name="connsiteX33" fmla="*/ 1481959 w 4093302"/>
              <a:gd name="connsiteY33" fmla="*/ 169121 h 372639"/>
              <a:gd name="connsiteX34" fmla="*/ 1547887 w 4093302"/>
              <a:gd name="connsiteY34" fmla="*/ 169121 h 372639"/>
              <a:gd name="connsiteX35" fmla="*/ 1547887 w 4093302"/>
              <a:gd name="connsiteY35" fmla="*/ 177720 h 372639"/>
              <a:gd name="connsiteX36" fmla="*/ 1565086 w 4093302"/>
              <a:gd name="connsiteY36" fmla="*/ 177720 h 372639"/>
              <a:gd name="connsiteX37" fmla="*/ 1565086 w 4093302"/>
              <a:gd name="connsiteY37" fmla="*/ 194919 h 372639"/>
              <a:gd name="connsiteX38" fmla="*/ 1599484 w 4093302"/>
              <a:gd name="connsiteY38" fmla="*/ 194919 h 372639"/>
              <a:gd name="connsiteX39" fmla="*/ 1599484 w 4093302"/>
              <a:gd name="connsiteY39" fmla="*/ 206385 h 372639"/>
              <a:gd name="connsiteX40" fmla="*/ 1628148 w 4093302"/>
              <a:gd name="connsiteY40" fmla="*/ 206385 h 372639"/>
              <a:gd name="connsiteX41" fmla="*/ 1628148 w 4093302"/>
              <a:gd name="connsiteY41" fmla="*/ 212117 h 372639"/>
              <a:gd name="connsiteX42" fmla="*/ 1711276 w 4093302"/>
              <a:gd name="connsiteY42" fmla="*/ 212117 h 372639"/>
              <a:gd name="connsiteX43" fmla="*/ 1711276 w 4093302"/>
              <a:gd name="connsiteY43" fmla="*/ 220717 h 372639"/>
              <a:gd name="connsiteX44" fmla="*/ 1737074 w 4093302"/>
              <a:gd name="connsiteY44" fmla="*/ 220717 h 372639"/>
              <a:gd name="connsiteX45" fmla="*/ 1737074 w 4093302"/>
              <a:gd name="connsiteY45" fmla="*/ 243648 h 372639"/>
              <a:gd name="connsiteX46" fmla="*/ 1817335 w 4093302"/>
              <a:gd name="connsiteY46" fmla="*/ 243648 h 372639"/>
              <a:gd name="connsiteX47" fmla="*/ 1817335 w 4093302"/>
              <a:gd name="connsiteY47" fmla="*/ 255114 h 372639"/>
              <a:gd name="connsiteX48" fmla="*/ 1992188 w 4093302"/>
              <a:gd name="connsiteY48" fmla="*/ 255114 h 372639"/>
              <a:gd name="connsiteX49" fmla="*/ 1992188 w 4093302"/>
              <a:gd name="connsiteY49" fmla="*/ 266580 h 372639"/>
              <a:gd name="connsiteX50" fmla="*/ 2078182 w 4093302"/>
              <a:gd name="connsiteY50" fmla="*/ 266580 h 372639"/>
              <a:gd name="connsiteX51" fmla="*/ 2078182 w 4093302"/>
              <a:gd name="connsiteY51" fmla="*/ 269447 h 372639"/>
              <a:gd name="connsiteX52" fmla="*/ 2195707 w 4093302"/>
              <a:gd name="connsiteY52" fmla="*/ 269447 h 372639"/>
              <a:gd name="connsiteX53" fmla="*/ 2195707 w 4093302"/>
              <a:gd name="connsiteY53" fmla="*/ 280912 h 372639"/>
              <a:gd name="connsiteX54" fmla="*/ 2562614 w 4093302"/>
              <a:gd name="connsiteY54" fmla="*/ 280912 h 372639"/>
              <a:gd name="connsiteX55" fmla="*/ 2562614 w 4093302"/>
              <a:gd name="connsiteY55" fmla="*/ 289512 h 372639"/>
              <a:gd name="connsiteX56" fmla="*/ 2602744 w 4093302"/>
              <a:gd name="connsiteY56" fmla="*/ 289512 h 372639"/>
              <a:gd name="connsiteX57" fmla="*/ 2602744 w 4093302"/>
              <a:gd name="connsiteY57" fmla="*/ 298111 h 372639"/>
              <a:gd name="connsiteX58" fmla="*/ 2832061 w 4093302"/>
              <a:gd name="connsiteY58" fmla="*/ 298111 h 372639"/>
              <a:gd name="connsiteX59" fmla="*/ 2832061 w 4093302"/>
              <a:gd name="connsiteY59" fmla="*/ 309577 h 372639"/>
              <a:gd name="connsiteX60" fmla="*/ 3052778 w 4093302"/>
              <a:gd name="connsiteY60" fmla="*/ 309577 h 372639"/>
              <a:gd name="connsiteX61" fmla="*/ 3055644 w 4093302"/>
              <a:gd name="connsiteY61" fmla="*/ 312443 h 372639"/>
              <a:gd name="connsiteX62" fmla="*/ 3339424 w 4093302"/>
              <a:gd name="connsiteY62" fmla="*/ 312443 h 372639"/>
              <a:gd name="connsiteX63" fmla="*/ 3339424 w 4093302"/>
              <a:gd name="connsiteY63" fmla="*/ 323909 h 372639"/>
              <a:gd name="connsiteX64" fmla="*/ 3482746 w 4093302"/>
              <a:gd name="connsiteY64" fmla="*/ 323909 h 372639"/>
              <a:gd name="connsiteX65" fmla="*/ 3485613 w 4093302"/>
              <a:gd name="connsiteY65" fmla="*/ 326776 h 372639"/>
              <a:gd name="connsiteX66" fmla="*/ 3520010 w 4093302"/>
              <a:gd name="connsiteY66" fmla="*/ 326776 h 372639"/>
              <a:gd name="connsiteX67" fmla="*/ 3520010 w 4093302"/>
              <a:gd name="connsiteY67" fmla="*/ 338242 h 372639"/>
              <a:gd name="connsiteX68" fmla="*/ 3809523 w 4093302"/>
              <a:gd name="connsiteY68" fmla="*/ 338242 h 372639"/>
              <a:gd name="connsiteX69" fmla="*/ 3809523 w 4093302"/>
              <a:gd name="connsiteY69" fmla="*/ 355440 h 372639"/>
              <a:gd name="connsiteX70" fmla="*/ 4035973 w 4093302"/>
              <a:gd name="connsiteY70" fmla="*/ 355440 h 372639"/>
              <a:gd name="connsiteX71" fmla="*/ 4035973 w 4093302"/>
              <a:gd name="connsiteY71" fmla="*/ 361173 h 372639"/>
              <a:gd name="connsiteX72" fmla="*/ 4093302 w 4093302"/>
              <a:gd name="connsiteY72" fmla="*/ 361173 h 372639"/>
              <a:gd name="connsiteX73" fmla="*/ 4093302 w 4093302"/>
              <a:gd name="connsiteY73" fmla="*/ 372639 h 37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093302" h="372639">
                <a:moveTo>
                  <a:pt x="0" y="0"/>
                </a:moveTo>
                <a:lnTo>
                  <a:pt x="111792" y="0"/>
                </a:lnTo>
                <a:lnTo>
                  <a:pt x="111792" y="14332"/>
                </a:lnTo>
                <a:lnTo>
                  <a:pt x="292379" y="14332"/>
                </a:lnTo>
                <a:lnTo>
                  <a:pt x="292379" y="17198"/>
                </a:lnTo>
                <a:lnTo>
                  <a:pt x="332509" y="17198"/>
                </a:lnTo>
                <a:lnTo>
                  <a:pt x="332509" y="31531"/>
                </a:lnTo>
                <a:lnTo>
                  <a:pt x="429969" y="31531"/>
                </a:lnTo>
                <a:lnTo>
                  <a:pt x="429969" y="40130"/>
                </a:lnTo>
                <a:lnTo>
                  <a:pt x="576158" y="40130"/>
                </a:lnTo>
                <a:lnTo>
                  <a:pt x="576158" y="45863"/>
                </a:lnTo>
                <a:lnTo>
                  <a:pt x="627755" y="45863"/>
                </a:lnTo>
                <a:lnTo>
                  <a:pt x="627755" y="60195"/>
                </a:lnTo>
                <a:lnTo>
                  <a:pt x="679351" y="60195"/>
                </a:lnTo>
                <a:lnTo>
                  <a:pt x="679351" y="68795"/>
                </a:lnTo>
                <a:lnTo>
                  <a:pt x="725214" y="68795"/>
                </a:lnTo>
                <a:lnTo>
                  <a:pt x="725214" y="68795"/>
                </a:lnTo>
                <a:lnTo>
                  <a:pt x="779677" y="68795"/>
                </a:lnTo>
                <a:lnTo>
                  <a:pt x="779677" y="83127"/>
                </a:lnTo>
                <a:lnTo>
                  <a:pt x="842739" y="83127"/>
                </a:lnTo>
                <a:lnTo>
                  <a:pt x="842739" y="94593"/>
                </a:lnTo>
                <a:lnTo>
                  <a:pt x="988928" y="94593"/>
                </a:lnTo>
                <a:lnTo>
                  <a:pt x="988928" y="103192"/>
                </a:lnTo>
                <a:lnTo>
                  <a:pt x="1017593" y="103192"/>
                </a:lnTo>
                <a:lnTo>
                  <a:pt x="1017593" y="123257"/>
                </a:lnTo>
                <a:lnTo>
                  <a:pt x="1063456" y="123257"/>
                </a:lnTo>
                <a:lnTo>
                  <a:pt x="1063456" y="131857"/>
                </a:lnTo>
                <a:lnTo>
                  <a:pt x="1163782" y="131857"/>
                </a:lnTo>
                <a:lnTo>
                  <a:pt x="1163782" y="140456"/>
                </a:lnTo>
                <a:lnTo>
                  <a:pt x="1235444" y="140456"/>
                </a:lnTo>
                <a:lnTo>
                  <a:pt x="1235444" y="154788"/>
                </a:lnTo>
                <a:lnTo>
                  <a:pt x="1456161" y="154788"/>
                </a:lnTo>
                <a:lnTo>
                  <a:pt x="1481959" y="154788"/>
                </a:lnTo>
                <a:lnTo>
                  <a:pt x="1481959" y="169121"/>
                </a:lnTo>
                <a:lnTo>
                  <a:pt x="1547887" y="169121"/>
                </a:lnTo>
                <a:lnTo>
                  <a:pt x="1547887" y="177720"/>
                </a:lnTo>
                <a:lnTo>
                  <a:pt x="1565086" y="177720"/>
                </a:lnTo>
                <a:lnTo>
                  <a:pt x="1565086" y="194919"/>
                </a:lnTo>
                <a:lnTo>
                  <a:pt x="1599484" y="194919"/>
                </a:lnTo>
                <a:lnTo>
                  <a:pt x="1599484" y="206385"/>
                </a:lnTo>
                <a:lnTo>
                  <a:pt x="1628148" y="206385"/>
                </a:lnTo>
                <a:lnTo>
                  <a:pt x="1628148" y="212117"/>
                </a:lnTo>
                <a:lnTo>
                  <a:pt x="1711276" y="212117"/>
                </a:lnTo>
                <a:lnTo>
                  <a:pt x="1711276" y="220717"/>
                </a:lnTo>
                <a:lnTo>
                  <a:pt x="1737074" y="220717"/>
                </a:lnTo>
                <a:lnTo>
                  <a:pt x="1737074" y="243648"/>
                </a:lnTo>
                <a:lnTo>
                  <a:pt x="1817335" y="243648"/>
                </a:lnTo>
                <a:lnTo>
                  <a:pt x="1817335" y="255114"/>
                </a:lnTo>
                <a:lnTo>
                  <a:pt x="1992188" y="255114"/>
                </a:lnTo>
                <a:lnTo>
                  <a:pt x="1992188" y="266580"/>
                </a:lnTo>
                <a:lnTo>
                  <a:pt x="2078182" y="266580"/>
                </a:lnTo>
                <a:lnTo>
                  <a:pt x="2078182" y="269447"/>
                </a:lnTo>
                <a:lnTo>
                  <a:pt x="2195707" y="269447"/>
                </a:lnTo>
                <a:lnTo>
                  <a:pt x="2195707" y="280912"/>
                </a:lnTo>
                <a:lnTo>
                  <a:pt x="2562614" y="280912"/>
                </a:lnTo>
                <a:lnTo>
                  <a:pt x="2562614" y="289512"/>
                </a:lnTo>
                <a:lnTo>
                  <a:pt x="2602744" y="289512"/>
                </a:lnTo>
                <a:lnTo>
                  <a:pt x="2602744" y="298111"/>
                </a:lnTo>
                <a:lnTo>
                  <a:pt x="2832061" y="298111"/>
                </a:lnTo>
                <a:lnTo>
                  <a:pt x="2832061" y="309577"/>
                </a:lnTo>
                <a:lnTo>
                  <a:pt x="3052778" y="309577"/>
                </a:lnTo>
                <a:lnTo>
                  <a:pt x="3055644" y="312443"/>
                </a:lnTo>
                <a:lnTo>
                  <a:pt x="3339424" y="312443"/>
                </a:lnTo>
                <a:lnTo>
                  <a:pt x="3339424" y="323909"/>
                </a:lnTo>
                <a:lnTo>
                  <a:pt x="3482746" y="323909"/>
                </a:lnTo>
                <a:lnTo>
                  <a:pt x="3485613" y="326776"/>
                </a:lnTo>
                <a:lnTo>
                  <a:pt x="3520010" y="326776"/>
                </a:lnTo>
                <a:lnTo>
                  <a:pt x="3520010" y="338242"/>
                </a:lnTo>
                <a:lnTo>
                  <a:pt x="3809523" y="338242"/>
                </a:lnTo>
                <a:lnTo>
                  <a:pt x="3809523" y="355440"/>
                </a:lnTo>
                <a:lnTo>
                  <a:pt x="4035973" y="355440"/>
                </a:lnTo>
                <a:lnTo>
                  <a:pt x="4035973" y="361173"/>
                </a:lnTo>
                <a:lnTo>
                  <a:pt x="4093302" y="361173"/>
                </a:lnTo>
                <a:lnTo>
                  <a:pt x="4093302" y="372639"/>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2EA23A21-A294-478D-8F88-8921A9E74534}"/>
              </a:ext>
            </a:extLst>
          </p:cNvPr>
          <p:cNvSpPr>
            <a:spLocks noGrp="1"/>
          </p:cNvSpPr>
          <p:nvPr>
            <p:ph type="title"/>
          </p:nvPr>
        </p:nvSpPr>
        <p:spPr/>
        <p:txBody>
          <a:bodyPr/>
          <a:lstStyle/>
          <a:p>
            <a:r>
              <a:rPr lang="en-US" dirty="0"/>
              <a:t>ExteNET: </a:t>
            </a:r>
            <a:r>
              <a:rPr lang="en-US" dirty="0">
                <a:cs typeface="Calibri" panose="020F0502020204030204" pitchFamily="34" charset="0"/>
              </a:rPr>
              <a:t>5-Yr IDFS by Patient Subgroup</a:t>
            </a:r>
            <a:endParaRPr lang="en-US" dirty="0"/>
          </a:p>
        </p:txBody>
      </p:sp>
      <p:sp>
        <p:nvSpPr>
          <p:cNvPr id="7" name="Text Box 11">
            <a:extLst>
              <a:ext uri="{FF2B5EF4-FFF2-40B4-BE49-F238E27FC236}">
                <a16:creationId xmlns:a16="http://schemas.microsoft.com/office/drawing/2014/main" id="{55011D28-0994-4DA3-968E-541D8B45F56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Gnant. SABCS 2018. Abstr P2-13-01.</a:t>
            </a:r>
          </a:p>
        </p:txBody>
      </p:sp>
      <p:grpSp>
        <p:nvGrpSpPr>
          <p:cNvPr id="8" name="Group 7">
            <a:extLst>
              <a:ext uri="{FF2B5EF4-FFF2-40B4-BE49-F238E27FC236}">
                <a16:creationId xmlns:a16="http://schemas.microsoft.com/office/drawing/2014/main" id="{6AB65100-E313-41B4-B17C-F6E8802A593B}"/>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CCE9DFD3-9329-46A3-8F20-F431C5EF71C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21ABD941-DA6D-4C7E-A95E-C9E968EFDD0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Box 12">
            <a:extLst>
              <a:ext uri="{FF2B5EF4-FFF2-40B4-BE49-F238E27FC236}">
                <a16:creationId xmlns:a16="http://schemas.microsoft.com/office/drawing/2014/main" id="{DD413B64-44E5-41B1-9AE1-C10D8305497D}"/>
              </a:ext>
            </a:extLst>
          </p:cNvPr>
          <p:cNvSpPr txBox="1"/>
          <p:nvPr/>
        </p:nvSpPr>
        <p:spPr>
          <a:xfrm>
            <a:off x="1255598" y="5223128"/>
            <a:ext cx="388002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 After Randomization</a:t>
            </a:r>
          </a:p>
        </p:txBody>
      </p:sp>
      <p:sp>
        <p:nvSpPr>
          <p:cNvPr id="14" name="TextBox 13">
            <a:extLst>
              <a:ext uri="{FF2B5EF4-FFF2-40B4-BE49-F238E27FC236}">
                <a16:creationId xmlns:a16="http://schemas.microsoft.com/office/drawing/2014/main" id="{FBC64B2F-C07C-4961-B07A-04DA2CCC3D5E}"/>
              </a:ext>
            </a:extLst>
          </p:cNvPr>
          <p:cNvSpPr txBox="1"/>
          <p:nvPr/>
        </p:nvSpPr>
        <p:spPr>
          <a:xfrm rot="16200000">
            <a:off x="-679178" y="3459870"/>
            <a:ext cx="2603597"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IDFS (%)</a:t>
            </a:r>
          </a:p>
        </p:txBody>
      </p:sp>
      <p:sp>
        <p:nvSpPr>
          <p:cNvPr id="15" name="TextBox 14">
            <a:extLst>
              <a:ext uri="{FF2B5EF4-FFF2-40B4-BE49-F238E27FC236}">
                <a16:creationId xmlns:a16="http://schemas.microsoft.com/office/drawing/2014/main" id="{0D9C44F0-D763-4E99-9D57-111D4D6D4824}"/>
              </a:ext>
            </a:extLst>
          </p:cNvPr>
          <p:cNvSpPr txBox="1"/>
          <p:nvPr/>
        </p:nvSpPr>
        <p:spPr>
          <a:xfrm>
            <a:off x="329618" y="5328547"/>
            <a:ext cx="3355983" cy="461665"/>
          </a:xfrm>
          <a:prstGeom prst="rect">
            <a:avLst/>
          </a:prstGeom>
          <a:noFill/>
        </p:spPr>
        <p:txBody>
          <a:bodyPr wrap="none" rtlCol="0">
            <a:spAutoFit/>
          </a:bodyPr>
          <a:lstStyle/>
          <a:p>
            <a:pPr>
              <a:buNone/>
            </a:pPr>
            <a:r>
              <a:rPr lang="en-US" sz="1200" dirty="0">
                <a:solidFill>
                  <a:schemeClr val="bg1"/>
                </a:solidFill>
                <a:latin typeface="Calibri" panose="020F0502020204030204" pitchFamily="34" charset="0"/>
                <a:cs typeface="Calibri" panose="020F0502020204030204" pitchFamily="34" charset="0"/>
              </a:rPr>
              <a:t>Patients at Risk, n</a:t>
            </a:r>
          </a:p>
          <a:p>
            <a:pPr>
              <a:buNone/>
            </a:pPr>
            <a:r>
              <a:rPr lang="en-US" sz="1200" b="0" dirty="0">
                <a:solidFill>
                  <a:schemeClr val="bg1"/>
                </a:solidFill>
                <a:latin typeface="Calibri" panose="020F0502020204030204" pitchFamily="34" charset="0"/>
                <a:cs typeface="Calibri" panose="020F0502020204030204" pitchFamily="34" charset="0"/>
              </a:rPr>
              <a:t>Hormone receptor positive/≤ yr from trastuzumab</a:t>
            </a:r>
          </a:p>
        </p:txBody>
      </p:sp>
      <p:sp>
        <p:nvSpPr>
          <p:cNvPr id="16" name="TextBox 15">
            <a:extLst>
              <a:ext uri="{FF2B5EF4-FFF2-40B4-BE49-F238E27FC236}">
                <a16:creationId xmlns:a16="http://schemas.microsoft.com/office/drawing/2014/main" id="{F58C05E2-46BD-46FE-A49C-6BE84526EAFA}"/>
              </a:ext>
            </a:extLst>
          </p:cNvPr>
          <p:cNvSpPr txBox="1"/>
          <p:nvPr/>
        </p:nvSpPr>
        <p:spPr>
          <a:xfrm>
            <a:off x="1316313" y="4265532"/>
            <a:ext cx="2515432" cy="584775"/>
          </a:xfrm>
          <a:prstGeom prst="rect">
            <a:avLst/>
          </a:prstGeom>
          <a:noFill/>
        </p:spPr>
        <p:txBody>
          <a:bodyPr wrap="none" rtlCol="0">
            <a:spAutoFit/>
          </a:bodyPr>
          <a:lstStyle/>
          <a:p>
            <a:pPr>
              <a:buNone/>
            </a:pPr>
            <a:r>
              <a:rPr lang="en-US" sz="1600" b="0" dirty="0">
                <a:solidFill>
                  <a:schemeClr val="bg1"/>
                </a:solidFill>
                <a:latin typeface="Calibri" panose="020F0502020204030204" pitchFamily="34" charset="0"/>
                <a:cs typeface="Calibri" panose="020F0502020204030204" pitchFamily="34" charset="0"/>
              </a:rPr>
              <a:t>HR: 0.58 (95% CI: 0.41-0.82)</a:t>
            </a:r>
          </a:p>
          <a:p>
            <a:pPr>
              <a:buNone/>
            </a:pPr>
            <a:r>
              <a:rPr lang="en-US" sz="1600" b="0" dirty="0">
                <a:solidFill>
                  <a:schemeClr val="bg1"/>
                </a:solidFill>
                <a:latin typeface="Calibri" panose="020F0502020204030204" pitchFamily="34" charset="0"/>
                <a:cs typeface="Calibri" panose="020F0502020204030204" pitchFamily="34" charset="0"/>
              </a:rPr>
              <a:t>2-sided </a:t>
            </a:r>
            <a:r>
              <a:rPr lang="en-US" sz="1600" b="0" i="1" dirty="0">
                <a:solidFill>
                  <a:schemeClr val="bg1"/>
                </a:solidFill>
                <a:latin typeface="Calibri" panose="020F0502020204030204" pitchFamily="34" charset="0"/>
                <a:cs typeface="Calibri" panose="020F0502020204030204" pitchFamily="34" charset="0"/>
              </a:rPr>
              <a:t>P </a:t>
            </a:r>
            <a:r>
              <a:rPr lang="en-US" sz="1600" b="0" dirty="0">
                <a:solidFill>
                  <a:schemeClr val="bg1"/>
                </a:solidFill>
                <a:latin typeface="Calibri" panose="020F0502020204030204" pitchFamily="34" charset="0"/>
                <a:cs typeface="Calibri" panose="020F0502020204030204" pitchFamily="34" charset="0"/>
              </a:rPr>
              <a:t>= .002</a:t>
            </a:r>
          </a:p>
        </p:txBody>
      </p:sp>
      <p:cxnSp>
        <p:nvCxnSpPr>
          <p:cNvPr id="18" name="Straight Connector 17">
            <a:extLst>
              <a:ext uri="{FF2B5EF4-FFF2-40B4-BE49-F238E27FC236}">
                <a16:creationId xmlns:a16="http://schemas.microsoft.com/office/drawing/2014/main" id="{5CE40C1E-F857-479E-881A-4B314B08E5CD}"/>
              </a:ext>
            </a:extLst>
          </p:cNvPr>
          <p:cNvCxnSpPr>
            <a:cxnSpLocks/>
          </p:cNvCxnSpPr>
          <p:nvPr/>
        </p:nvCxnSpPr>
        <p:spPr bwMode="auto">
          <a:xfrm flipV="1">
            <a:off x="1222646" y="2446212"/>
            <a:ext cx="0" cy="2401269"/>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B8C22CD7-8E52-4778-8542-A48B95D7388A}"/>
              </a:ext>
            </a:extLst>
          </p:cNvPr>
          <p:cNvSpPr txBox="1"/>
          <p:nvPr/>
        </p:nvSpPr>
        <p:spPr>
          <a:xfrm>
            <a:off x="300628" y="5676002"/>
            <a:ext cx="784189" cy="461665"/>
          </a:xfrm>
          <a:prstGeom prst="rect">
            <a:avLst/>
          </a:prstGeom>
          <a:noFill/>
        </p:spPr>
        <p:txBody>
          <a:bodyPr wrap="none" rtlCol="0">
            <a:spAutoFit/>
          </a:bodyPr>
          <a:lstStyle/>
          <a:p>
            <a:pPr algn="r">
              <a:buNone/>
            </a:pPr>
            <a:r>
              <a:rPr lang="en-US" sz="1200" b="0" dirty="0">
                <a:solidFill>
                  <a:schemeClr val="bg1"/>
                </a:solidFill>
                <a:latin typeface="Calibri" panose="020F0502020204030204" pitchFamily="34" charset="0"/>
                <a:cs typeface="Calibri" panose="020F0502020204030204" pitchFamily="34" charset="0"/>
              </a:rPr>
              <a:t>Neratinib</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Placebo</a:t>
            </a:r>
          </a:p>
        </p:txBody>
      </p:sp>
      <p:sp>
        <p:nvSpPr>
          <p:cNvPr id="37" name="TextBox 36">
            <a:extLst>
              <a:ext uri="{FF2B5EF4-FFF2-40B4-BE49-F238E27FC236}">
                <a16:creationId xmlns:a16="http://schemas.microsoft.com/office/drawing/2014/main" id="{32A44A5B-48FC-4ED2-815E-B4F27C8B3E7D}"/>
              </a:ext>
            </a:extLst>
          </p:cNvPr>
          <p:cNvSpPr txBox="1"/>
          <p:nvPr/>
        </p:nvSpPr>
        <p:spPr>
          <a:xfrm>
            <a:off x="999257"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670</a:t>
            </a:r>
          </a:p>
          <a:p>
            <a:pPr algn="ctr">
              <a:buNone/>
            </a:pPr>
            <a:r>
              <a:rPr lang="en-US" sz="1200" b="0" dirty="0">
                <a:solidFill>
                  <a:schemeClr val="bg1"/>
                </a:solidFill>
                <a:latin typeface="Calibri" panose="020F0502020204030204" pitchFamily="34" charset="0"/>
                <a:cs typeface="Calibri" panose="020F0502020204030204" pitchFamily="34" charset="0"/>
              </a:rPr>
              <a:t>664</a:t>
            </a:r>
          </a:p>
        </p:txBody>
      </p:sp>
      <p:sp>
        <p:nvSpPr>
          <p:cNvPr id="38" name="TextBox 37">
            <a:extLst>
              <a:ext uri="{FF2B5EF4-FFF2-40B4-BE49-F238E27FC236}">
                <a16:creationId xmlns:a16="http://schemas.microsoft.com/office/drawing/2014/main" id="{8A973AF3-B263-48BB-B34D-B2DF859607C2}"/>
              </a:ext>
            </a:extLst>
          </p:cNvPr>
          <p:cNvSpPr txBox="1"/>
          <p:nvPr/>
        </p:nvSpPr>
        <p:spPr>
          <a:xfrm>
            <a:off x="1389730"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620</a:t>
            </a:r>
          </a:p>
          <a:p>
            <a:pPr algn="ctr">
              <a:buNone/>
            </a:pPr>
            <a:r>
              <a:rPr lang="en-US" sz="1200" b="0" dirty="0">
                <a:solidFill>
                  <a:schemeClr val="bg1"/>
                </a:solidFill>
                <a:latin typeface="Calibri" panose="020F0502020204030204" pitchFamily="34" charset="0"/>
                <a:cs typeface="Calibri" panose="020F0502020204030204" pitchFamily="34" charset="0"/>
              </a:rPr>
              <a:t>634</a:t>
            </a:r>
          </a:p>
        </p:txBody>
      </p:sp>
      <p:sp>
        <p:nvSpPr>
          <p:cNvPr id="39" name="TextBox 38">
            <a:extLst>
              <a:ext uri="{FF2B5EF4-FFF2-40B4-BE49-F238E27FC236}">
                <a16:creationId xmlns:a16="http://schemas.microsoft.com/office/drawing/2014/main" id="{2913DFBC-2DD9-4AE0-BF5E-B84587D86547}"/>
              </a:ext>
            </a:extLst>
          </p:cNvPr>
          <p:cNvSpPr txBox="1"/>
          <p:nvPr/>
        </p:nvSpPr>
        <p:spPr>
          <a:xfrm>
            <a:off x="1780204"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599</a:t>
            </a:r>
          </a:p>
          <a:p>
            <a:pPr algn="ctr">
              <a:buNone/>
            </a:pPr>
            <a:r>
              <a:rPr lang="en-US" sz="1200" b="0" dirty="0">
                <a:solidFill>
                  <a:schemeClr val="bg1"/>
                </a:solidFill>
                <a:latin typeface="Calibri" panose="020F0502020204030204" pitchFamily="34" charset="0"/>
                <a:cs typeface="Calibri" panose="020F0502020204030204" pitchFamily="34" charset="0"/>
              </a:rPr>
              <a:t>609</a:t>
            </a:r>
          </a:p>
        </p:txBody>
      </p:sp>
      <p:sp>
        <p:nvSpPr>
          <p:cNvPr id="40" name="TextBox 39">
            <a:extLst>
              <a:ext uri="{FF2B5EF4-FFF2-40B4-BE49-F238E27FC236}">
                <a16:creationId xmlns:a16="http://schemas.microsoft.com/office/drawing/2014/main" id="{8ED99061-21E7-42F1-B12F-F3078AD45CC7}"/>
              </a:ext>
            </a:extLst>
          </p:cNvPr>
          <p:cNvSpPr txBox="1"/>
          <p:nvPr/>
        </p:nvSpPr>
        <p:spPr>
          <a:xfrm>
            <a:off x="2170678"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577</a:t>
            </a:r>
          </a:p>
          <a:p>
            <a:pPr algn="ctr">
              <a:buNone/>
            </a:pPr>
            <a:r>
              <a:rPr lang="en-US" sz="1200" b="0" dirty="0">
                <a:solidFill>
                  <a:schemeClr val="bg1"/>
                </a:solidFill>
                <a:latin typeface="Calibri" panose="020F0502020204030204" pitchFamily="34" charset="0"/>
                <a:cs typeface="Calibri" panose="020F0502020204030204" pitchFamily="34" charset="0"/>
              </a:rPr>
              <a:t>583</a:t>
            </a:r>
          </a:p>
        </p:txBody>
      </p:sp>
      <p:sp>
        <p:nvSpPr>
          <p:cNvPr id="41" name="TextBox 40">
            <a:extLst>
              <a:ext uri="{FF2B5EF4-FFF2-40B4-BE49-F238E27FC236}">
                <a16:creationId xmlns:a16="http://schemas.microsoft.com/office/drawing/2014/main" id="{5B180447-0193-4C7D-894E-BA351F993825}"/>
              </a:ext>
            </a:extLst>
          </p:cNvPr>
          <p:cNvSpPr txBox="1"/>
          <p:nvPr/>
        </p:nvSpPr>
        <p:spPr>
          <a:xfrm>
            <a:off x="2561152"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523</a:t>
            </a:r>
          </a:p>
          <a:p>
            <a:pPr algn="ctr">
              <a:buNone/>
            </a:pPr>
            <a:r>
              <a:rPr lang="en-US" sz="1200" b="0" dirty="0">
                <a:solidFill>
                  <a:schemeClr val="bg1"/>
                </a:solidFill>
                <a:latin typeface="Calibri" panose="020F0502020204030204" pitchFamily="34" charset="0"/>
                <a:cs typeface="Calibri" panose="020F0502020204030204" pitchFamily="34" charset="0"/>
              </a:rPr>
              <a:t>535</a:t>
            </a:r>
          </a:p>
        </p:txBody>
      </p:sp>
      <p:sp>
        <p:nvSpPr>
          <p:cNvPr id="42" name="TextBox 41">
            <a:extLst>
              <a:ext uri="{FF2B5EF4-FFF2-40B4-BE49-F238E27FC236}">
                <a16:creationId xmlns:a16="http://schemas.microsoft.com/office/drawing/2014/main" id="{C1854974-0216-443B-A81A-28D5CF4F0158}"/>
              </a:ext>
            </a:extLst>
          </p:cNvPr>
          <p:cNvSpPr txBox="1"/>
          <p:nvPr/>
        </p:nvSpPr>
        <p:spPr>
          <a:xfrm>
            <a:off x="2951626"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469</a:t>
            </a:r>
          </a:p>
          <a:p>
            <a:pPr algn="ctr">
              <a:buNone/>
            </a:pPr>
            <a:r>
              <a:rPr lang="en-US" sz="1200" b="0" dirty="0">
                <a:solidFill>
                  <a:schemeClr val="bg1"/>
                </a:solidFill>
                <a:latin typeface="Calibri" panose="020F0502020204030204" pitchFamily="34" charset="0"/>
                <a:cs typeface="Calibri" panose="020F0502020204030204" pitchFamily="34" charset="0"/>
              </a:rPr>
              <a:t>481</a:t>
            </a:r>
          </a:p>
        </p:txBody>
      </p:sp>
      <p:sp>
        <p:nvSpPr>
          <p:cNvPr id="43" name="TextBox 42">
            <a:extLst>
              <a:ext uri="{FF2B5EF4-FFF2-40B4-BE49-F238E27FC236}">
                <a16:creationId xmlns:a16="http://schemas.microsoft.com/office/drawing/2014/main" id="{BFF5A101-8841-4200-8015-B2CE063BE12A}"/>
              </a:ext>
            </a:extLst>
          </p:cNvPr>
          <p:cNvSpPr txBox="1"/>
          <p:nvPr/>
        </p:nvSpPr>
        <p:spPr>
          <a:xfrm>
            <a:off x="3342100"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465</a:t>
            </a:r>
          </a:p>
          <a:p>
            <a:pPr algn="ctr">
              <a:buNone/>
            </a:pPr>
            <a:r>
              <a:rPr lang="en-US" sz="1200" b="0" dirty="0">
                <a:solidFill>
                  <a:schemeClr val="bg1"/>
                </a:solidFill>
                <a:latin typeface="Calibri" panose="020F0502020204030204" pitchFamily="34" charset="0"/>
                <a:cs typeface="Calibri" panose="020F0502020204030204" pitchFamily="34" charset="0"/>
              </a:rPr>
              <a:t>471</a:t>
            </a:r>
          </a:p>
        </p:txBody>
      </p:sp>
      <p:sp>
        <p:nvSpPr>
          <p:cNvPr id="44" name="TextBox 43">
            <a:extLst>
              <a:ext uri="{FF2B5EF4-FFF2-40B4-BE49-F238E27FC236}">
                <a16:creationId xmlns:a16="http://schemas.microsoft.com/office/drawing/2014/main" id="{2A6C8392-4A7E-431F-A992-FC7C82116EE0}"/>
              </a:ext>
            </a:extLst>
          </p:cNvPr>
          <p:cNvSpPr txBox="1"/>
          <p:nvPr/>
        </p:nvSpPr>
        <p:spPr>
          <a:xfrm>
            <a:off x="3732574"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460</a:t>
            </a:r>
          </a:p>
          <a:p>
            <a:pPr algn="ctr">
              <a:buNone/>
            </a:pPr>
            <a:r>
              <a:rPr lang="en-US" sz="1200" b="0" dirty="0">
                <a:solidFill>
                  <a:schemeClr val="bg1"/>
                </a:solidFill>
                <a:latin typeface="Calibri" panose="020F0502020204030204" pitchFamily="34" charset="0"/>
                <a:cs typeface="Calibri" panose="020F0502020204030204" pitchFamily="34" charset="0"/>
              </a:rPr>
              <a:t>462</a:t>
            </a:r>
          </a:p>
        </p:txBody>
      </p:sp>
      <p:sp>
        <p:nvSpPr>
          <p:cNvPr id="45" name="TextBox 44">
            <a:extLst>
              <a:ext uri="{FF2B5EF4-FFF2-40B4-BE49-F238E27FC236}">
                <a16:creationId xmlns:a16="http://schemas.microsoft.com/office/drawing/2014/main" id="{E841526B-F23C-4806-B330-850A2ACA5398}"/>
              </a:ext>
            </a:extLst>
          </p:cNvPr>
          <p:cNvSpPr txBox="1"/>
          <p:nvPr/>
        </p:nvSpPr>
        <p:spPr>
          <a:xfrm>
            <a:off x="4123048"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457</a:t>
            </a:r>
          </a:p>
          <a:p>
            <a:pPr algn="ctr">
              <a:buNone/>
            </a:pPr>
            <a:r>
              <a:rPr lang="en-US" sz="1200" b="0" dirty="0">
                <a:solidFill>
                  <a:schemeClr val="bg1"/>
                </a:solidFill>
                <a:latin typeface="Calibri" panose="020F0502020204030204" pitchFamily="34" charset="0"/>
                <a:cs typeface="Calibri" panose="020F0502020204030204" pitchFamily="34" charset="0"/>
              </a:rPr>
              <a:t>458</a:t>
            </a:r>
          </a:p>
        </p:txBody>
      </p:sp>
      <p:sp>
        <p:nvSpPr>
          <p:cNvPr id="46" name="TextBox 45">
            <a:extLst>
              <a:ext uri="{FF2B5EF4-FFF2-40B4-BE49-F238E27FC236}">
                <a16:creationId xmlns:a16="http://schemas.microsoft.com/office/drawing/2014/main" id="{A6B0C7F1-5C26-4A6E-B267-80ECC019C9E4}"/>
              </a:ext>
            </a:extLst>
          </p:cNvPr>
          <p:cNvSpPr txBox="1"/>
          <p:nvPr/>
        </p:nvSpPr>
        <p:spPr>
          <a:xfrm>
            <a:off x="4513522"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448</a:t>
            </a:r>
          </a:p>
          <a:p>
            <a:pPr algn="ctr">
              <a:buNone/>
            </a:pPr>
            <a:r>
              <a:rPr lang="en-US" sz="1200" b="0" dirty="0">
                <a:solidFill>
                  <a:schemeClr val="bg1"/>
                </a:solidFill>
                <a:latin typeface="Calibri" panose="020F0502020204030204" pitchFamily="34" charset="0"/>
                <a:cs typeface="Calibri" panose="020F0502020204030204" pitchFamily="34" charset="0"/>
              </a:rPr>
              <a:t>450</a:t>
            </a:r>
          </a:p>
        </p:txBody>
      </p:sp>
      <p:sp>
        <p:nvSpPr>
          <p:cNvPr id="47" name="TextBox 46">
            <a:extLst>
              <a:ext uri="{FF2B5EF4-FFF2-40B4-BE49-F238E27FC236}">
                <a16:creationId xmlns:a16="http://schemas.microsoft.com/office/drawing/2014/main" id="{948A547D-B9A3-4F67-9C09-4167CC17D338}"/>
              </a:ext>
            </a:extLst>
          </p:cNvPr>
          <p:cNvSpPr txBox="1"/>
          <p:nvPr/>
        </p:nvSpPr>
        <p:spPr>
          <a:xfrm>
            <a:off x="4903991"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428</a:t>
            </a:r>
          </a:p>
          <a:p>
            <a:pPr algn="ctr">
              <a:buNone/>
            </a:pPr>
            <a:r>
              <a:rPr lang="en-US" sz="1200" b="0" dirty="0">
                <a:solidFill>
                  <a:schemeClr val="bg1"/>
                </a:solidFill>
                <a:latin typeface="Calibri" panose="020F0502020204030204" pitchFamily="34" charset="0"/>
                <a:cs typeface="Calibri" panose="020F0502020204030204" pitchFamily="34" charset="0"/>
              </a:rPr>
              <a:t>433</a:t>
            </a:r>
          </a:p>
        </p:txBody>
      </p:sp>
      <p:grpSp>
        <p:nvGrpSpPr>
          <p:cNvPr id="68" name="Group 67">
            <a:extLst>
              <a:ext uri="{FF2B5EF4-FFF2-40B4-BE49-F238E27FC236}">
                <a16:creationId xmlns:a16="http://schemas.microsoft.com/office/drawing/2014/main" id="{6A9B4849-458C-4CBA-81A6-386E0F34293E}"/>
              </a:ext>
            </a:extLst>
          </p:cNvPr>
          <p:cNvGrpSpPr/>
          <p:nvPr/>
        </p:nvGrpSpPr>
        <p:grpSpPr>
          <a:xfrm>
            <a:off x="893377" y="4847481"/>
            <a:ext cx="4756897" cy="435235"/>
            <a:chOff x="899055" y="4938578"/>
            <a:chExt cx="4534930" cy="435235"/>
          </a:xfrm>
        </p:grpSpPr>
        <p:cxnSp>
          <p:nvCxnSpPr>
            <p:cNvPr id="17" name="Straight Connector 16">
              <a:extLst>
                <a:ext uri="{FF2B5EF4-FFF2-40B4-BE49-F238E27FC236}">
                  <a16:creationId xmlns:a16="http://schemas.microsoft.com/office/drawing/2014/main" id="{4AA034D3-31FD-41BB-87A4-04C2E825B4AF}"/>
                </a:ext>
              </a:extLst>
            </p:cNvPr>
            <p:cNvCxnSpPr/>
            <p:nvPr/>
          </p:nvCxnSpPr>
          <p:spPr bwMode="auto">
            <a:xfrm>
              <a:off x="1216211" y="4938578"/>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64A51B8-2D38-45CC-B36B-667B6E0F0075}"/>
                </a:ext>
              </a:extLst>
            </p:cNvPr>
            <p:cNvCxnSpPr/>
            <p:nvPr/>
          </p:nvCxnSpPr>
          <p:spPr bwMode="auto">
            <a:xfrm>
              <a:off x="160668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95E11D-5FA3-4626-BC66-2C102D4A81AF}"/>
                </a:ext>
              </a:extLst>
            </p:cNvPr>
            <p:cNvCxnSpPr/>
            <p:nvPr/>
          </p:nvCxnSpPr>
          <p:spPr bwMode="auto">
            <a:xfrm>
              <a:off x="199715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29C2017-5F3C-4763-BA90-9291E5CD1059}"/>
                </a:ext>
              </a:extLst>
            </p:cNvPr>
            <p:cNvCxnSpPr/>
            <p:nvPr/>
          </p:nvCxnSpPr>
          <p:spPr bwMode="auto">
            <a:xfrm>
              <a:off x="238763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2D9FAB-EDBA-4119-B8D0-7D16EBBDAEA5}"/>
                </a:ext>
              </a:extLst>
            </p:cNvPr>
            <p:cNvCxnSpPr/>
            <p:nvPr/>
          </p:nvCxnSpPr>
          <p:spPr bwMode="auto">
            <a:xfrm>
              <a:off x="277810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B39BF8A-AB4A-4386-9251-85701ED70A40}"/>
                </a:ext>
              </a:extLst>
            </p:cNvPr>
            <p:cNvCxnSpPr/>
            <p:nvPr/>
          </p:nvCxnSpPr>
          <p:spPr bwMode="auto">
            <a:xfrm>
              <a:off x="3168581"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C5E9639-6923-4796-8225-74A58E46E7F4}"/>
                </a:ext>
              </a:extLst>
            </p:cNvPr>
            <p:cNvCxnSpPr/>
            <p:nvPr/>
          </p:nvCxnSpPr>
          <p:spPr bwMode="auto">
            <a:xfrm>
              <a:off x="355905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A989D66-45A3-48DB-91CD-7B2E8B2E3A1C}"/>
                </a:ext>
              </a:extLst>
            </p:cNvPr>
            <p:cNvCxnSpPr/>
            <p:nvPr/>
          </p:nvCxnSpPr>
          <p:spPr bwMode="auto">
            <a:xfrm>
              <a:off x="394952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8346D4D-56AA-4283-9983-AF11BCD03018}"/>
                </a:ext>
              </a:extLst>
            </p:cNvPr>
            <p:cNvCxnSpPr/>
            <p:nvPr/>
          </p:nvCxnSpPr>
          <p:spPr bwMode="auto">
            <a:xfrm>
              <a:off x="434000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73C9B5A-922F-4368-9879-14212A47143D}"/>
                </a:ext>
              </a:extLst>
            </p:cNvPr>
            <p:cNvCxnSpPr/>
            <p:nvPr/>
          </p:nvCxnSpPr>
          <p:spPr bwMode="auto">
            <a:xfrm>
              <a:off x="473047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48D4935-7CD2-4231-808E-8FA8698DBE90}"/>
                </a:ext>
              </a:extLst>
            </p:cNvPr>
            <p:cNvCxnSpPr/>
            <p:nvPr/>
          </p:nvCxnSpPr>
          <p:spPr bwMode="auto">
            <a:xfrm>
              <a:off x="5120947" y="49385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3E2FA94C-11E9-4354-AC1E-463636BC31BB}"/>
                </a:ext>
              </a:extLst>
            </p:cNvPr>
            <p:cNvSpPr txBox="1"/>
            <p:nvPr/>
          </p:nvSpPr>
          <p:spPr>
            <a:xfrm>
              <a:off x="4807909"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60</a:t>
              </a:r>
            </a:p>
          </p:txBody>
        </p:sp>
        <p:sp>
          <p:nvSpPr>
            <p:cNvPr id="49" name="TextBox 48">
              <a:extLst>
                <a:ext uri="{FF2B5EF4-FFF2-40B4-BE49-F238E27FC236}">
                  <a16:creationId xmlns:a16="http://schemas.microsoft.com/office/drawing/2014/main" id="{840600A5-75A4-4CDA-A3A6-498B4DC916DC}"/>
                </a:ext>
              </a:extLst>
            </p:cNvPr>
            <p:cNvSpPr txBox="1"/>
            <p:nvPr/>
          </p:nvSpPr>
          <p:spPr>
            <a:xfrm>
              <a:off x="89905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50" name="TextBox 49">
              <a:extLst>
                <a:ext uri="{FF2B5EF4-FFF2-40B4-BE49-F238E27FC236}">
                  <a16:creationId xmlns:a16="http://schemas.microsoft.com/office/drawing/2014/main" id="{29FE68BE-FE1F-414D-AB87-576021786B28}"/>
                </a:ext>
              </a:extLst>
            </p:cNvPr>
            <p:cNvSpPr txBox="1"/>
            <p:nvPr/>
          </p:nvSpPr>
          <p:spPr>
            <a:xfrm>
              <a:off x="128994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a:t>
              </a:r>
            </a:p>
          </p:txBody>
        </p:sp>
        <p:sp>
          <p:nvSpPr>
            <p:cNvPr id="51" name="TextBox 50">
              <a:extLst>
                <a:ext uri="{FF2B5EF4-FFF2-40B4-BE49-F238E27FC236}">
                  <a16:creationId xmlns:a16="http://schemas.microsoft.com/office/drawing/2014/main" id="{787F2933-1C63-4864-9D43-948E3DA87E23}"/>
                </a:ext>
              </a:extLst>
            </p:cNvPr>
            <p:cNvSpPr txBox="1"/>
            <p:nvPr/>
          </p:nvSpPr>
          <p:spPr>
            <a:xfrm>
              <a:off x="168082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12</a:t>
              </a:r>
            </a:p>
          </p:txBody>
        </p:sp>
        <p:sp>
          <p:nvSpPr>
            <p:cNvPr id="52" name="TextBox 51">
              <a:extLst>
                <a:ext uri="{FF2B5EF4-FFF2-40B4-BE49-F238E27FC236}">
                  <a16:creationId xmlns:a16="http://schemas.microsoft.com/office/drawing/2014/main" id="{3ED35638-76C3-4F38-9F88-68ED6D25B648}"/>
                </a:ext>
              </a:extLst>
            </p:cNvPr>
            <p:cNvSpPr txBox="1"/>
            <p:nvPr/>
          </p:nvSpPr>
          <p:spPr>
            <a:xfrm>
              <a:off x="207171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18</a:t>
              </a:r>
            </a:p>
          </p:txBody>
        </p:sp>
        <p:sp>
          <p:nvSpPr>
            <p:cNvPr id="53" name="TextBox 52">
              <a:extLst>
                <a:ext uri="{FF2B5EF4-FFF2-40B4-BE49-F238E27FC236}">
                  <a16:creationId xmlns:a16="http://schemas.microsoft.com/office/drawing/2014/main" id="{D54C2C0D-7B0C-4820-A9D5-4C289AF5B96B}"/>
                </a:ext>
              </a:extLst>
            </p:cNvPr>
            <p:cNvSpPr txBox="1"/>
            <p:nvPr/>
          </p:nvSpPr>
          <p:spPr>
            <a:xfrm>
              <a:off x="246259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54" name="TextBox 53">
              <a:extLst>
                <a:ext uri="{FF2B5EF4-FFF2-40B4-BE49-F238E27FC236}">
                  <a16:creationId xmlns:a16="http://schemas.microsoft.com/office/drawing/2014/main" id="{F8F55823-8D28-46E3-919C-3BB0CBD584D9}"/>
                </a:ext>
              </a:extLst>
            </p:cNvPr>
            <p:cNvSpPr txBox="1"/>
            <p:nvPr/>
          </p:nvSpPr>
          <p:spPr>
            <a:xfrm>
              <a:off x="285348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30</a:t>
              </a:r>
            </a:p>
          </p:txBody>
        </p:sp>
        <p:sp>
          <p:nvSpPr>
            <p:cNvPr id="55" name="TextBox 54">
              <a:extLst>
                <a:ext uri="{FF2B5EF4-FFF2-40B4-BE49-F238E27FC236}">
                  <a16:creationId xmlns:a16="http://schemas.microsoft.com/office/drawing/2014/main" id="{AE620553-BF85-461E-A14D-051CFC98323A}"/>
                </a:ext>
              </a:extLst>
            </p:cNvPr>
            <p:cNvSpPr txBox="1"/>
            <p:nvPr/>
          </p:nvSpPr>
          <p:spPr>
            <a:xfrm>
              <a:off x="324436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36</a:t>
              </a:r>
            </a:p>
          </p:txBody>
        </p:sp>
        <p:sp>
          <p:nvSpPr>
            <p:cNvPr id="56" name="TextBox 55">
              <a:extLst>
                <a:ext uri="{FF2B5EF4-FFF2-40B4-BE49-F238E27FC236}">
                  <a16:creationId xmlns:a16="http://schemas.microsoft.com/office/drawing/2014/main" id="{B255486E-2D34-4426-BBC7-7E514CF3261B}"/>
                </a:ext>
              </a:extLst>
            </p:cNvPr>
            <p:cNvSpPr txBox="1"/>
            <p:nvPr/>
          </p:nvSpPr>
          <p:spPr>
            <a:xfrm>
              <a:off x="363525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42</a:t>
              </a:r>
            </a:p>
          </p:txBody>
        </p:sp>
        <p:sp>
          <p:nvSpPr>
            <p:cNvPr id="57" name="TextBox 56">
              <a:extLst>
                <a:ext uri="{FF2B5EF4-FFF2-40B4-BE49-F238E27FC236}">
                  <a16:creationId xmlns:a16="http://schemas.microsoft.com/office/drawing/2014/main" id="{6619D680-7B26-4B28-A2B0-73A19FE13FA9}"/>
                </a:ext>
              </a:extLst>
            </p:cNvPr>
            <p:cNvSpPr txBox="1"/>
            <p:nvPr/>
          </p:nvSpPr>
          <p:spPr>
            <a:xfrm>
              <a:off x="402613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58" name="TextBox 57">
              <a:extLst>
                <a:ext uri="{FF2B5EF4-FFF2-40B4-BE49-F238E27FC236}">
                  <a16:creationId xmlns:a16="http://schemas.microsoft.com/office/drawing/2014/main" id="{AAD6C006-4A03-4FC5-B218-1F8E492658DE}"/>
                </a:ext>
              </a:extLst>
            </p:cNvPr>
            <p:cNvSpPr txBox="1"/>
            <p:nvPr/>
          </p:nvSpPr>
          <p:spPr>
            <a:xfrm>
              <a:off x="441702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54</a:t>
              </a:r>
            </a:p>
          </p:txBody>
        </p:sp>
      </p:grpSp>
      <p:cxnSp>
        <p:nvCxnSpPr>
          <p:cNvPr id="19" name="Straight Connector 18">
            <a:extLst>
              <a:ext uri="{FF2B5EF4-FFF2-40B4-BE49-F238E27FC236}">
                <a16:creationId xmlns:a16="http://schemas.microsoft.com/office/drawing/2014/main" id="{80EA0EF2-610B-41F0-8F3E-3E93A19034CA}"/>
              </a:ext>
            </a:extLst>
          </p:cNvPr>
          <p:cNvCxnSpPr/>
          <p:nvPr/>
        </p:nvCxnSpPr>
        <p:spPr bwMode="auto">
          <a:xfrm flipH="1">
            <a:off x="1164982" y="24457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8AC57E6-243B-4C44-8D40-6FB7389CECED}"/>
              </a:ext>
            </a:extLst>
          </p:cNvPr>
          <p:cNvCxnSpPr/>
          <p:nvPr/>
        </p:nvCxnSpPr>
        <p:spPr bwMode="auto">
          <a:xfrm flipH="1">
            <a:off x="1164982" y="28484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4BB9E20-C425-4CAD-B17F-A7219059A85A}"/>
              </a:ext>
            </a:extLst>
          </p:cNvPr>
          <p:cNvCxnSpPr/>
          <p:nvPr/>
        </p:nvCxnSpPr>
        <p:spPr bwMode="auto">
          <a:xfrm flipH="1">
            <a:off x="1164982" y="3251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D061ABB-8560-4025-9A00-5CD8BB004D61}"/>
              </a:ext>
            </a:extLst>
          </p:cNvPr>
          <p:cNvCxnSpPr/>
          <p:nvPr/>
        </p:nvCxnSpPr>
        <p:spPr bwMode="auto">
          <a:xfrm flipH="1">
            <a:off x="1164982" y="36540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8CF2A8A-BD15-4B70-A426-7FB6A92A945E}"/>
              </a:ext>
            </a:extLst>
          </p:cNvPr>
          <p:cNvCxnSpPr/>
          <p:nvPr/>
        </p:nvCxnSpPr>
        <p:spPr bwMode="auto">
          <a:xfrm flipH="1">
            <a:off x="1164982" y="4056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2088002-448B-4AA9-AFDD-694BE44C5732}"/>
              </a:ext>
            </a:extLst>
          </p:cNvPr>
          <p:cNvCxnSpPr/>
          <p:nvPr/>
        </p:nvCxnSpPr>
        <p:spPr bwMode="auto">
          <a:xfrm flipH="1">
            <a:off x="1164982" y="4853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7FF892-ECA4-411D-96E8-E93F7AD07647}"/>
              </a:ext>
            </a:extLst>
          </p:cNvPr>
          <p:cNvCxnSpPr/>
          <p:nvPr/>
        </p:nvCxnSpPr>
        <p:spPr bwMode="auto">
          <a:xfrm>
            <a:off x="1222646" y="4853215"/>
            <a:ext cx="0" cy="5827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E193118E-484B-473D-98C9-75C5DDA3BEC8}"/>
              </a:ext>
            </a:extLst>
          </p:cNvPr>
          <p:cNvSpPr txBox="1"/>
          <p:nvPr/>
        </p:nvSpPr>
        <p:spPr>
          <a:xfrm>
            <a:off x="596979" y="2266292"/>
            <a:ext cx="626076" cy="336253"/>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100</a:t>
            </a:r>
          </a:p>
        </p:txBody>
      </p:sp>
      <p:sp>
        <p:nvSpPr>
          <p:cNvPr id="60" name="TextBox 59">
            <a:extLst>
              <a:ext uri="{FF2B5EF4-FFF2-40B4-BE49-F238E27FC236}">
                <a16:creationId xmlns:a16="http://schemas.microsoft.com/office/drawing/2014/main" id="{719E2EBB-E45F-462F-9CBC-247F10DB5ADD}"/>
              </a:ext>
            </a:extLst>
          </p:cNvPr>
          <p:cNvSpPr txBox="1"/>
          <p:nvPr/>
        </p:nvSpPr>
        <p:spPr>
          <a:xfrm>
            <a:off x="596979" y="2669067"/>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90</a:t>
            </a:r>
          </a:p>
        </p:txBody>
      </p:sp>
      <p:sp>
        <p:nvSpPr>
          <p:cNvPr id="61" name="TextBox 60">
            <a:extLst>
              <a:ext uri="{FF2B5EF4-FFF2-40B4-BE49-F238E27FC236}">
                <a16:creationId xmlns:a16="http://schemas.microsoft.com/office/drawing/2014/main" id="{6A0FB1EA-2E3F-4CD7-BE83-23E75F959B3A}"/>
              </a:ext>
            </a:extLst>
          </p:cNvPr>
          <p:cNvSpPr txBox="1"/>
          <p:nvPr/>
        </p:nvSpPr>
        <p:spPr>
          <a:xfrm>
            <a:off x="596979" y="307184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80</a:t>
            </a:r>
          </a:p>
        </p:txBody>
      </p:sp>
      <p:sp>
        <p:nvSpPr>
          <p:cNvPr id="62" name="TextBox 61">
            <a:extLst>
              <a:ext uri="{FF2B5EF4-FFF2-40B4-BE49-F238E27FC236}">
                <a16:creationId xmlns:a16="http://schemas.microsoft.com/office/drawing/2014/main" id="{CD69E3DA-2AF2-4B19-BFFB-6DEE080A0958}"/>
              </a:ext>
            </a:extLst>
          </p:cNvPr>
          <p:cNvSpPr txBox="1"/>
          <p:nvPr/>
        </p:nvSpPr>
        <p:spPr>
          <a:xfrm>
            <a:off x="596979" y="3474623"/>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70</a:t>
            </a:r>
          </a:p>
        </p:txBody>
      </p:sp>
      <p:sp>
        <p:nvSpPr>
          <p:cNvPr id="63" name="TextBox 62">
            <a:extLst>
              <a:ext uri="{FF2B5EF4-FFF2-40B4-BE49-F238E27FC236}">
                <a16:creationId xmlns:a16="http://schemas.microsoft.com/office/drawing/2014/main" id="{DB2CF688-30F6-41AB-B37F-B393B52CA67B}"/>
              </a:ext>
            </a:extLst>
          </p:cNvPr>
          <p:cNvSpPr txBox="1"/>
          <p:nvPr/>
        </p:nvSpPr>
        <p:spPr>
          <a:xfrm>
            <a:off x="596979" y="3877401"/>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60</a:t>
            </a:r>
          </a:p>
        </p:txBody>
      </p:sp>
      <p:sp>
        <p:nvSpPr>
          <p:cNvPr id="64" name="TextBox 63">
            <a:extLst>
              <a:ext uri="{FF2B5EF4-FFF2-40B4-BE49-F238E27FC236}">
                <a16:creationId xmlns:a16="http://schemas.microsoft.com/office/drawing/2014/main" id="{55D4C896-9799-4FAF-A1AE-D26D65B9C6AA}"/>
              </a:ext>
            </a:extLst>
          </p:cNvPr>
          <p:cNvSpPr txBox="1"/>
          <p:nvPr/>
        </p:nvSpPr>
        <p:spPr>
          <a:xfrm>
            <a:off x="596979" y="4670368"/>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grpSp>
        <p:nvGrpSpPr>
          <p:cNvPr id="77" name="Group 76">
            <a:extLst>
              <a:ext uri="{FF2B5EF4-FFF2-40B4-BE49-F238E27FC236}">
                <a16:creationId xmlns:a16="http://schemas.microsoft.com/office/drawing/2014/main" id="{C8270953-D653-4226-B5BE-71508B280B5F}"/>
              </a:ext>
            </a:extLst>
          </p:cNvPr>
          <p:cNvGrpSpPr/>
          <p:nvPr/>
        </p:nvGrpSpPr>
        <p:grpSpPr>
          <a:xfrm>
            <a:off x="5084850" y="3545371"/>
            <a:ext cx="1688842" cy="646331"/>
            <a:chOff x="1918277" y="3467282"/>
            <a:chExt cx="1688842" cy="646331"/>
          </a:xfrm>
        </p:grpSpPr>
        <p:sp>
          <p:nvSpPr>
            <p:cNvPr id="65" name="TextBox 64">
              <a:extLst>
                <a:ext uri="{FF2B5EF4-FFF2-40B4-BE49-F238E27FC236}">
                  <a16:creationId xmlns:a16="http://schemas.microsoft.com/office/drawing/2014/main" id="{7C35598D-C6FD-4606-A0EE-EFE5458AD579}"/>
                </a:ext>
              </a:extLst>
            </p:cNvPr>
            <p:cNvSpPr txBox="1"/>
            <p:nvPr/>
          </p:nvSpPr>
          <p:spPr>
            <a:xfrm>
              <a:off x="2229299" y="3467282"/>
              <a:ext cx="1377820" cy="646331"/>
            </a:xfrm>
            <a:prstGeom prst="rect">
              <a:avLst/>
            </a:prstGeom>
            <a:noFill/>
          </p:spPr>
          <p:txBody>
            <a:bodyPr wrap="square" rtlCol="0">
              <a:spAutoFit/>
            </a:bodyPr>
            <a:lstStyle/>
            <a:p>
              <a:pPr>
                <a:buNone/>
              </a:pPr>
              <a:r>
                <a:rPr lang="en-US" b="0" dirty="0">
                  <a:solidFill>
                    <a:schemeClr val="bg1"/>
                  </a:solidFill>
                  <a:latin typeface="Calibri" panose="020F0502020204030204" pitchFamily="34" charset="0"/>
                  <a:cs typeface="Calibri" panose="020F0502020204030204" pitchFamily="34" charset="0"/>
                </a:rPr>
                <a:t>Neratinib</a:t>
              </a:r>
              <a:br>
                <a:rPr lang="en-US" b="0" dirty="0">
                  <a:solidFill>
                    <a:schemeClr val="bg1"/>
                  </a:solidFill>
                  <a:latin typeface="Calibri" panose="020F0502020204030204" pitchFamily="34" charset="0"/>
                  <a:cs typeface="Calibri" panose="020F0502020204030204" pitchFamily="34" charset="0"/>
                </a:rPr>
              </a:br>
              <a:r>
                <a:rPr lang="en-US" b="0" dirty="0">
                  <a:solidFill>
                    <a:schemeClr val="bg1"/>
                  </a:solidFill>
                  <a:latin typeface="Calibri" panose="020F0502020204030204" pitchFamily="34" charset="0"/>
                  <a:cs typeface="Calibri" panose="020F0502020204030204" pitchFamily="34" charset="0"/>
                </a:rPr>
                <a:t>Placebo</a:t>
              </a:r>
            </a:p>
          </p:txBody>
        </p:sp>
        <p:cxnSp>
          <p:nvCxnSpPr>
            <p:cNvPr id="66" name="Straight Connector 65">
              <a:extLst>
                <a:ext uri="{FF2B5EF4-FFF2-40B4-BE49-F238E27FC236}">
                  <a16:creationId xmlns:a16="http://schemas.microsoft.com/office/drawing/2014/main" id="{50B7129D-079B-442A-B00F-5896761ABF94}"/>
                </a:ext>
              </a:extLst>
            </p:cNvPr>
            <p:cNvCxnSpPr/>
            <p:nvPr/>
          </p:nvCxnSpPr>
          <p:spPr bwMode="auto">
            <a:xfrm flipH="1">
              <a:off x="1918277" y="3650787"/>
              <a:ext cx="345233"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33E095F-2E0C-401E-92A3-37AA7C0C7507}"/>
                </a:ext>
              </a:extLst>
            </p:cNvPr>
            <p:cNvCxnSpPr/>
            <p:nvPr/>
          </p:nvCxnSpPr>
          <p:spPr bwMode="auto">
            <a:xfrm flipH="1">
              <a:off x="1918277" y="3932332"/>
              <a:ext cx="345233"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69" name="Straight Connector 68">
            <a:extLst>
              <a:ext uri="{FF2B5EF4-FFF2-40B4-BE49-F238E27FC236}">
                <a16:creationId xmlns:a16="http://schemas.microsoft.com/office/drawing/2014/main" id="{07441C60-81D8-40E9-B8A9-C7FCC335219D}"/>
              </a:ext>
            </a:extLst>
          </p:cNvPr>
          <p:cNvCxnSpPr/>
          <p:nvPr/>
        </p:nvCxnSpPr>
        <p:spPr bwMode="auto">
          <a:xfrm flipH="1">
            <a:off x="1158753" y="4458678"/>
            <a:ext cx="64008" cy="0"/>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DE4A7F57-36D9-4770-B9AF-03ABD9976ADB}"/>
              </a:ext>
            </a:extLst>
          </p:cNvPr>
          <p:cNvSpPr txBox="1"/>
          <p:nvPr/>
        </p:nvSpPr>
        <p:spPr>
          <a:xfrm>
            <a:off x="590750" y="4279259"/>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50</a:t>
            </a:r>
          </a:p>
        </p:txBody>
      </p:sp>
      <p:grpSp>
        <p:nvGrpSpPr>
          <p:cNvPr id="76" name="Group 75">
            <a:extLst>
              <a:ext uri="{FF2B5EF4-FFF2-40B4-BE49-F238E27FC236}">
                <a16:creationId xmlns:a16="http://schemas.microsoft.com/office/drawing/2014/main" id="{96F252B3-B88C-44E1-B895-B4240BE74876}"/>
              </a:ext>
            </a:extLst>
          </p:cNvPr>
          <p:cNvGrpSpPr/>
          <p:nvPr/>
        </p:nvGrpSpPr>
        <p:grpSpPr>
          <a:xfrm>
            <a:off x="1160349" y="4605413"/>
            <a:ext cx="122832" cy="112407"/>
            <a:chOff x="1150476" y="4696510"/>
            <a:chExt cx="122832" cy="112407"/>
          </a:xfrm>
        </p:grpSpPr>
        <p:grpSp>
          <p:nvGrpSpPr>
            <p:cNvPr id="74" name="Group 73">
              <a:extLst>
                <a:ext uri="{FF2B5EF4-FFF2-40B4-BE49-F238E27FC236}">
                  <a16:creationId xmlns:a16="http://schemas.microsoft.com/office/drawing/2014/main" id="{7EF9D495-84E6-49E5-8049-53889B77016D}"/>
                </a:ext>
              </a:extLst>
            </p:cNvPr>
            <p:cNvGrpSpPr/>
            <p:nvPr/>
          </p:nvGrpSpPr>
          <p:grpSpPr>
            <a:xfrm>
              <a:off x="1150476" y="4696510"/>
              <a:ext cx="122832" cy="112407"/>
              <a:chOff x="1511742" y="4242587"/>
              <a:chExt cx="122832" cy="112407"/>
            </a:xfrm>
          </p:grpSpPr>
          <p:cxnSp>
            <p:nvCxnSpPr>
              <p:cNvPr id="72" name="Straight Connector 71">
                <a:extLst>
                  <a:ext uri="{FF2B5EF4-FFF2-40B4-BE49-F238E27FC236}">
                    <a16:creationId xmlns:a16="http://schemas.microsoft.com/office/drawing/2014/main" id="{0127F8E6-9A86-463D-8204-B660D6AD744C}"/>
                  </a:ext>
                </a:extLst>
              </p:cNvPr>
              <p:cNvCxnSpPr/>
              <p:nvPr/>
            </p:nvCxnSpPr>
            <p:spPr bwMode="auto">
              <a:xfrm flipV="1">
                <a:off x="1511742" y="4242587"/>
                <a:ext cx="97293" cy="63761"/>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FDA2545-3143-45E3-BE36-7BC28DD9B0BE}"/>
                  </a:ext>
                </a:extLst>
              </p:cNvPr>
              <p:cNvCxnSpPr/>
              <p:nvPr/>
            </p:nvCxnSpPr>
            <p:spPr bwMode="auto">
              <a:xfrm flipV="1">
                <a:off x="1537281" y="4291233"/>
                <a:ext cx="97293" cy="63761"/>
              </a:xfrm>
              <a:prstGeom prst="line">
                <a:avLst/>
              </a:prstGeom>
              <a:noFill/>
              <a:ln w="28575" cap="flat" cmpd="sng" algn="ctr">
                <a:solidFill>
                  <a:schemeClr val="bg1"/>
                </a:solidFill>
                <a:prstDash val="solid"/>
                <a:round/>
                <a:headEnd type="none" w="med" len="med"/>
                <a:tailEnd type="none" w="med" len="med"/>
              </a:ln>
              <a:effectLst/>
            </p:spPr>
          </p:cxnSp>
        </p:grpSp>
        <p:cxnSp>
          <p:nvCxnSpPr>
            <p:cNvPr id="75" name="Straight Connector 74">
              <a:extLst>
                <a:ext uri="{FF2B5EF4-FFF2-40B4-BE49-F238E27FC236}">
                  <a16:creationId xmlns:a16="http://schemas.microsoft.com/office/drawing/2014/main" id="{77C041D6-FE09-4921-853C-F055EBF09B64}"/>
                </a:ext>
              </a:extLst>
            </p:cNvPr>
            <p:cNvCxnSpPr/>
            <p:nvPr/>
          </p:nvCxnSpPr>
          <p:spPr bwMode="auto">
            <a:xfrm flipV="1">
              <a:off x="1165640" y="4719560"/>
              <a:ext cx="97293" cy="63761"/>
            </a:xfrm>
            <a:prstGeom prst="line">
              <a:avLst/>
            </a:prstGeom>
            <a:noFill/>
            <a:ln w="28575" cap="flat" cmpd="sng" algn="ctr">
              <a:solidFill>
                <a:schemeClr val="tx1"/>
              </a:solidFill>
              <a:prstDash val="solid"/>
              <a:round/>
              <a:headEnd type="none" w="med" len="med"/>
              <a:tailEnd type="none" w="med" len="med"/>
            </a:ln>
            <a:effectLst/>
          </p:spPr>
        </p:cxnSp>
      </p:grpSp>
      <p:sp>
        <p:nvSpPr>
          <p:cNvPr id="80" name="Freeform: Shape 79">
            <a:extLst>
              <a:ext uri="{FF2B5EF4-FFF2-40B4-BE49-F238E27FC236}">
                <a16:creationId xmlns:a16="http://schemas.microsoft.com/office/drawing/2014/main" id="{8449BED5-0404-495E-8D25-BCCC723B4B0C}"/>
              </a:ext>
            </a:extLst>
          </p:cNvPr>
          <p:cNvSpPr/>
          <p:nvPr/>
        </p:nvSpPr>
        <p:spPr bwMode="auto">
          <a:xfrm>
            <a:off x="1218947" y="2445718"/>
            <a:ext cx="4107633" cy="573292"/>
          </a:xfrm>
          <a:custGeom>
            <a:avLst/>
            <a:gdLst>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03519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55767 h 573292"/>
              <a:gd name="connsiteX64" fmla="*/ 2720268 w 4107633"/>
              <a:gd name="connsiteY64" fmla="*/ 464366 h 573292"/>
              <a:gd name="connsiteX65" fmla="*/ 2834926 w 4107633"/>
              <a:gd name="connsiteY65" fmla="*/ 464366 h 573292"/>
              <a:gd name="connsiteX66" fmla="*/ 2834926 w 4107633"/>
              <a:gd name="connsiteY66" fmla="*/ 475832 h 573292"/>
              <a:gd name="connsiteX67" fmla="*/ 2955317 w 4107633"/>
              <a:gd name="connsiteY67" fmla="*/ 475832 h 573292"/>
              <a:gd name="connsiteX68" fmla="*/ 2955317 w 4107633"/>
              <a:gd name="connsiteY68" fmla="*/ 478698 h 573292"/>
              <a:gd name="connsiteX69" fmla="*/ 3153103 w 4107633"/>
              <a:gd name="connsiteY69" fmla="*/ 478698 h 573292"/>
              <a:gd name="connsiteX70" fmla="*/ 3153103 w 4107633"/>
              <a:gd name="connsiteY70" fmla="*/ 490164 h 573292"/>
              <a:gd name="connsiteX71" fmla="*/ 3282094 w 4107633"/>
              <a:gd name="connsiteY71" fmla="*/ 490164 h 573292"/>
              <a:gd name="connsiteX72" fmla="*/ 3282094 w 4107633"/>
              <a:gd name="connsiteY72" fmla="*/ 498764 h 573292"/>
              <a:gd name="connsiteX73" fmla="*/ 3411084 w 4107633"/>
              <a:gd name="connsiteY73" fmla="*/ 498764 h 573292"/>
              <a:gd name="connsiteX74" fmla="*/ 3411084 w 4107633"/>
              <a:gd name="connsiteY74" fmla="*/ 513096 h 573292"/>
              <a:gd name="connsiteX75" fmla="*/ 3502811 w 4107633"/>
              <a:gd name="connsiteY75" fmla="*/ 513096 h 573292"/>
              <a:gd name="connsiteX76" fmla="*/ 3502811 w 4107633"/>
              <a:gd name="connsiteY76" fmla="*/ 527428 h 573292"/>
              <a:gd name="connsiteX77" fmla="*/ 3626069 w 4107633"/>
              <a:gd name="connsiteY77" fmla="*/ 527428 h 573292"/>
              <a:gd name="connsiteX78" fmla="*/ 3626069 w 4107633"/>
              <a:gd name="connsiteY78" fmla="*/ 547493 h 573292"/>
              <a:gd name="connsiteX79" fmla="*/ 3755059 w 4107633"/>
              <a:gd name="connsiteY79" fmla="*/ 547493 h 573292"/>
              <a:gd name="connsiteX80" fmla="*/ 3755059 w 4107633"/>
              <a:gd name="connsiteY80" fmla="*/ 561826 h 573292"/>
              <a:gd name="connsiteX81" fmla="*/ 3812388 w 4107633"/>
              <a:gd name="connsiteY81" fmla="*/ 561826 h 573292"/>
              <a:gd name="connsiteX82" fmla="*/ 3812388 w 4107633"/>
              <a:gd name="connsiteY82" fmla="*/ 567559 h 573292"/>
              <a:gd name="connsiteX83" fmla="*/ 3958578 w 4107633"/>
              <a:gd name="connsiteY83" fmla="*/ 567559 h 573292"/>
              <a:gd name="connsiteX84" fmla="*/ 3958578 w 4107633"/>
              <a:gd name="connsiteY84" fmla="*/ 573292 h 573292"/>
              <a:gd name="connsiteX85" fmla="*/ 4107633 w 4107633"/>
              <a:gd name="connsiteY85"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03519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0717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73943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3584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6451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 name="connsiteX0" fmla="*/ 0 w 4107633"/>
              <a:gd name="connsiteY0" fmla="*/ 0 h 573292"/>
              <a:gd name="connsiteX1" fmla="*/ 120391 w 4107633"/>
              <a:gd name="connsiteY1" fmla="*/ 0 h 573292"/>
              <a:gd name="connsiteX2" fmla="*/ 120391 w 4107633"/>
              <a:gd name="connsiteY2" fmla="*/ 8599 h 573292"/>
              <a:gd name="connsiteX3" fmla="*/ 229316 w 4107633"/>
              <a:gd name="connsiteY3" fmla="*/ 8599 h 573292"/>
              <a:gd name="connsiteX4" fmla="*/ 229316 w 4107633"/>
              <a:gd name="connsiteY4" fmla="*/ 8599 h 573292"/>
              <a:gd name="connsiteX5" fmla="*/ 246515 w 4107633"/>
              <a:gd name="connsiteY5" fmla="*/ 25798 h 573292"/>
              <a:gd name="connsiteX6" fmla="*/ 246515 w 4107633"/>
              <a:gd name="connsiteY6" fmla="*/ 45863 h 573292"/>
              <a:gd name="connsiteX7" fmla="*/ 386971 w 4107633"/>
              <a:gd name="connsiteY7" fmla="*/ 45863 h 573292"/>
              <a:gd name="connsiteX8" fmla="*/ 386971 w 4107633"/>
              <a:gd name="connsiteY8" fmla="*/ 71661 h 573292"/>
              <a:gd name="connsiteX9" fmla="*/ 461499 w 4107633"/>
              <a:gd name="connsiteY9" fmla="*/ 71661 h 573292"/>
              <a:gd name="connsiteX10" fmla="*/ 461499 w 4107633"/>
              <a:gd name="connsiteY10" fmla="*/ 88860 h 573292"/>
              <a:gd name="connsiteX11" fmla="*/ 487297 w 4107633"/>
              <a:gd name="connsiteY11" fmla="*/ 88860 h 573292"/>
              <a:gd name="connsiteX12" fmla="*/ 487297 w 4107633"/>
              <a:gd name="connsiteY12" fmla="*/ 108925 h 573292"/>
              <a:gd name="connsiteX13" fmla="*/ 604822 w 4107633"/>
              <a:gd name="connsiteY13" fmla="*/ 108925 h 573292"/>
              <a:gd name="connsiteX14" fmla="*/ 604822 w 4107633"/>
              <a:gd name="connsiteY14" fmla="*/ 128991 h 573292"/>
              <a:gd name="connsiteX15" fmla="*/ 693682 w 4107633"/>
              <a:gd name="connsiteY15" fmla="*/ 128991 h 573292"/>
              <a:gd name="connsiteX16" fmla="*/ 693682 w 4107633"/>
              <a:gd name="connsiteY16" fmla="*/ 140456 h 573292"/>
              <a:gd name="connsiteX17" fmla="*/ 785409 w 4107633"/>
              <a:gd name="connsiteY17" fmla="*/ 140456 h 573292"/>
              <a:gd name="connsiteX18" fmla="*/ 782542 w 4107633"/>
              <a:gd name="connsiteY18" fmla="*/ 151922 h 573292"/>
              <a:gd name="connsiteX19" fmla="*/ 914400 w 4107633"/>
              <a:gd name="connsiteY19" fmla="*/ 151922 h 573292"/>
              <a:gd name="connsiteX20" fmla="*/ 914400 w 4107633"/>
              <a:gd name="connsiteY20" fmla="*/ 183453 h 573292"/>
              <a:gd name="connsiteX21" fmla="*/ 994660 w 4107633"/>
              <a:gd name="connsiteY21" fmla="*/ 183453 h 573292"/>
              <a:gd name="connsiteX22" fmla="*/ 994660 w 4107633"/>
              <a:gd name="connsiteY22" fmla="*/ 192053 h 573292"/>
              <a:gd name="connsiteX23" fmla="*/ 1029058 w 4107633"/>
              <a:gd name="connsiteY23" fmla="*/ 192053 h 573292"/>
              <a:gd name="connsiteX24" fmla="*/ 1029058 w 4107633"/>
              <a:gd name="connsiteY24" fmla="*/ 203519 h 573292"/>
              <a:gd name="connsiteX25" fmla="*/ 1029058 w 4107633"/>
              <a:gd name="connsiteY25" fmla="*/ 229318 h 573292"/>
              <a:gd name="connsiteX26" fmla="*/ 1054856 w 4107633"/>
              <a:gd name="connsiteY26" fmla="*/ 229317 h 573292"/>
              <a:gd name="connsiteX27" fmla="*/ 1115052 w 4107633"/>
              <a:gd name="connsiteY27" fmla="*/ 229317 h 573292"/>
              <a:gd name="connsiteX28" fmla="*/ 1115052 w 4107633"/>
              <a:gd name="connsiteY28" fmla="*/ 260848 h 573292"/>
              <a:gd name="connsiteX29" fmla="*/ 1163781 w 4107633"/>
              <a:gd name="connsiteY29" fmla="*/ 260848 h 573292"/>
              <a:gd name="connsiteX30" fmla="*/ 1163781 w 4107633"/>
              <a:gd name="connsiteY30" fmla="*/ 269447 h 573292"/>
              <a:gd name="connsiteX31" fmla="*/ 1201045 w 4107633"/>
              <a:gd name="connsiteY31" fmla="*/ 269447 h 573292"/>
              <a:gd name="connsiteX32" fmla="*/ 1201045 w 4107633"/>
              <a:gd name="connsiteY32" fmla="*/ 286646 h 573292"/>
              <a:gd name="connsiteX33" fmla="*/ 1249775 w 4107633"/>
              <a:gd name="connsiteY33" fmla="*/ 286646 h 573292"/>
              <a:gd name="connsiteX34" fmla="*/ 1249775 w 4107633"/>
              <a:gd name="connsiteY34" fmla="*/ 303845 h 573292"/>
              <a:gd name="connsiteX35" fmla="*/ 1298505 w 4107633"/>
              <a:gd name="connsiteY35" fmla="*/ 303845 h 573292"/>
              <a:gd name="connsiteX36" fmla="*/ 1298505 w 4107633"/>
              <a:gd name="connsiteY36" fmla="*/ 318177 h 573292"/>
              <a:gd name="connsiteX37" fmla="*/ 1418896 w 4107633"/>
              <a:gd name="connsiteY37" fmla="*/ 318177 h 573292"/>
              <a:gd name="connsiteX38" fmla="*/ 1438961 w 4107633"/>
              <a:gd name="connsiteY38" fmla="*/ 318177 h 573292"/>
              <a:gd name="connsiteX39" fmla="*/ 1438961 w 4107633"/>
              <a:gd name="connsiteY39" fmla="*/ 341109 h 573292"/>
              <a:gd name="connsiteX40" fmla="*/ 1496291 w 4107633"/>
              <a:gd name="connsiteY40" fmla="*/ 341109 h 573292"/>
              <a:gd name="connsiteX41" fmla="*/ 1496291 w 4107633"/>
              <a:gd name="connsiteY41" fmla="*/ 346841 h 573292"/>
              <a:gd name="connsiteX42" fmla="*/ 1570818 w 4107633"/>
              <a:gd name="connsiteY42" fmla="*/ 346841 h 573292"/>
              <a:gd name="connsiteX43" fmla="*/ 1570818 w 4107633"/>
              <a:gd name="connsiteY43" fmla="*/ 358307 h 573292"/>
              <a:gd name="connsiteX44" fmla="*/ 1642480 w 4107633"/>
              <a:gd name="connsiteY44" fmla="*/ 358307 h 573292"/>
              <a:gd name="connsiteX45" fmla="*/ 1642480 w 4107633"/>
              <a:gd name="connsiteY45" fmla="*/ 372640 h 573292"/>
              <a:gd name="connsiteX46" fmla="*/ 1765738 w 4107633"/>
              <a:gd name="connsiteY46" fmla="*/ 372640 h 573292"/>
              <a:gd name="connsiteX47" fmla="*/ 1765738 w 4107633"/>
              <a:gd name="connsiteY47" fmla="*/ 372640 h 573292"/>
              <a:gd name="connsiteX48" fmla="*/ 1920526 w 4107633"/>
              <a:gd name="connsiteY48" fmla="*/ 372640 h 573292"/>
              <a:gd name="connsiteX49" fmla="*/ 1920526 w 4107633"/>
              <a:gd name="connsiteY49" fmla="*/ 389838 h 573292"/>
              <a:gd name="connsiteX50" fmla="*/ 2195706 w 4107633"/>
              <a:gd name="connsiteY50" fmla="*/ 389838 h 573292"/>
              <a:gd name="connsiteX51" fmla="*/ 2195706 w 4107633"/>
              <a:gd name="connsiteY51" fmla="*/ 409903 h 573292"/>
              <a:gd name="connsiteX52" fmla="*/ 2304632 w 4107633"/>
              <a:gd name="connsiteY52" fmla="*/ 409903 h 573292"/>
              <a:gd name="connsiteX53" fmla="*/ 2304632 w 4107633"/>
              <a:gd name="connsiteY53" fmla="*/ 418503 h 573292"/>
              <a:gd name="connsiteX54" fmla="*/ 2339029 w 4107633"/>
              <a:gd name="connsiteY54" fmla="*/ 418503 h 573292"/>
              <a:gd name="connsiteX55" fmla="*/ 2339029 w 4107633"/>
              <a:gd name="connsiteY55" fmla="*/ 421369 h 573292"/>
              <a:gd name="connsiteX56" fmla="*/ 2442222 w 4107633"/>
              <a:gd name="connsiteY56" fmla="*/ 421369 h 573292"/>
              <a:gd name="connsiteX57" fmla="*/ 2442222 w 4107633"/>
              <a:gd name="connsiteY57" fmla="*/ 432835 h 573292"/>
              <a:gd name="connsiteX58" fmla="*/ 2493818 w 4107633"/>
              <a:gd name="connsiteY58" fmla="*/ 432835 h 573292"/>
              <a:gd name="connsiteX59" fmla="*/ 2493818 w 4107633"/>
              <a:gd name="connsiteY59" fmla="*/ 450034 h 573292"/>
              <a:gd name="connsiteX60" fmla="*/ 2594144 w 4107633"/>
              <a:gd name="connsiteY60" fmla="*/ 450034 h 573292"/>
              <a:gd name="connsiteX61" fmla="*/ 2594144 w 4107633"/>
              <a:gd name="connsiteY61" fmla="*/ 461500 h 573292"/>
              <a:gd name="connsiteX62" fmla="*/ 2714535 w 4107633"/>
              <a:gd name="connsiteY62" fmla="*/ 461500 h 573292"/>
              <a:gd name="connsiteX63" fmla="*/ 2720268 w 4107633"/>
              <a:gd name="connsiteY63" fmla="*/ 464366 h 573292"/>
              <a:gd name="connsiteX64" fmla="*/ 2834926 w 4107633"/>
              <a:gd name="connsiteY64" fmla="*/ 464366 h 573292"/>
              <a:gd name="connsiteX65" fmla="*/ 2834926 w 4107633"/>
              <a:gd name="connsiteY65" fmla="*/ 475832 h 573292"/>
              <a:gd name="connsiteX66" fmla="*/ 2955317 w 4107633"/>
              <a:gd name="connsiteY66" fmla="*/ 475832 h 573292"/>
              <a:gd name="connsiteX67" fmla="*/ 2955317 w 4107633"/>
              <a:gd name="connsiteY67" fmla="*/ 478698 h 573292"/>
              <a:gd name="connsiteX68" fmla="*/ 3153103 w 4107633"/>
              <a:gd name="connsiteY68" fmla="*/ 478698 h 573292"/>
              <a:gd name="connsiteX69" fmla="*/ 3153103 w 4107633"/>
              <a:gd name="connsiteY69" fmla="*/ 490164 h 573292"/>
              <a:gd name="connsiteX70" fmla="*/ 3282094 w 4107633"/>
              <a:gd name="connsiteY70" fmla="*/ 490164 h 573292"/>
              <a:gd name="connsiteX71" fmla="*/ 3282094 w 4107633"/>
              <a:gd name="connsiteY71" fmla="*/ 498764 h 573292"/>
              <a:gd name="connsiteX72" fmla="*/ 3411084 w 4107633"/>
              <a:gd name="connsiteY72" fmla="*/ 498764 h 573292"/>
              <a:gd name="connsiteX73" fmla="*/ 3411084 w 4107633"/>
              <a:gd name="connsiteY73" fmla="*/ 513096 h 573292"/>
              <a:gd name="connsiteX74" fmla="*/ 3502811 w 4107633"/>
              <a:gd name="connsiteY74" fmla="*/ 513096 h 573292"/>
              <a:gd name="connsiteX75" fmla="*/ 3502811 w 4107633"/>
              <a:gd name="connsiteY75" fmla="*/ 527428 h 573292"/>
              <a:gd name="connsiteX76" fmla="*/ 3626069 w 4107633"/>
              <a:gd name="connsiteY76" fmla="*/ 527428 h 573292"/>
              <a:gd name="connsiteX77" fmla="*/ 3626069 w 4107633"/>
              <a:gd name="connsiteY77" fmla="*/ 547493 h 573292"/>
              <a:gd name="connsiteX78" fmla="*/ 3755059 w 4107633"/>
              <a:gd name="connsiteY78" fmla="*/ 547493 h 573292"/>
              <a:gd name="connsiteX79" fmla="*/ 3755059 w 4107633"/>
              <a:gd name="connsiteY79" fmla="*/ 561826 h 573292"/>
              <a:gd name="connsiteX80" fmla="*/ 3812388 w 4107633"/>
              <a:gd name="connsiteY80" fmla="*/ 561826 h 573292"/>
              <a:gd name="connsiteX81" fmla="*/ 3812388 w 4107633"/>
              <a:gd name="connsiteY81" fmla="*/ 567559 h 573292"/>
              <a:gd name="connsiteX82" fmla="*/ 3958578 w 4107633"/>
              <a:gd name="connsiteY82" fmla="*/ 567559 h 573292"/>
              <a:gd name="connsiteX83" fmla="*/ 3958578 w 4107633"/>
              <a:gd name="connsiteY83" fmla="*/ 573292 h 573292"/>
              <a:gd name="connsiteX84" fmla="*/ 4107633 w 4107633"/>
              <a:gd name="connsiteY84" fmla="*/ 573292 h 57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107633" h="573292">
                <a:moveTo>
                  <a:pt x="0" y="0"/>
                </a:moveTo>
                <a:lnTo>
                  <a:pt x="120391" y="0"/>
                </a:lnTo>
                <a:lnTo>
                  <a:pt x="120391" y="8599"/>
                </a:lnTo>
                <a:lnTo>
                  <a:pt x="229316" y="8599"/>
                </a:lnTo>
                <a:lnTo>
                  <a:pt x="229316" y="8599"/>
                </a:lnTo>
                <a:lnTo>
                  <a:pt x="246515" y="25798"/>
                </a:lnTo>
                <a:lnTo>
                  <a:pt x="246515" y="45863"/>
                </a:lnTo>
                <a:lnTo>
                  <a:pt x="386971" y="45863"/>
                </a:lnTo>
                <a:lnTo>
                  <a:pt x="386971" y="71661"/>
                </a:lnTo>
                <a:lnTo>
                  <a:pt x="461499" y="71661"/>
                </a:lnTo>
                <a:lnTo>
                  <a:pt x="461499" y="88860"/>
                </a:lnTo>
                <a:lnTo>
                  <a:pt x="487297" y="88860"/>
                </a:lnTo>
                <a:lnTo>
                  <a:pt x="487297" y="108925"/>
                </a:lnTo>
                <a:lnTo>
                  <a:pt x="604822" y="108925"/>
                </a:lnTo>
                <a:lnTo>
                  <a:pt x="604822" y="128991"/>
                </a:lnTo>
                <a:lnTo>
                  <a:pt x="693682" y="128991"/>
                </a:lnTo>
                <a:lnTo>
                  <a:pt x="693682" y="140456"/>
                </a:lnTo>
                <a:lnTo>
                  <a:pt x="785409" y="140456"/>
                </a:lnTo>
                <a:lnTo>
                  <a:pt x="782542" y="151922"/>
                </a:lnTo>
                <a:lnTo>
                  <a:pt x="914400" y="151922"/>
                </a:lnTo>
                <a:lnTo>
                  <a:pt x="914400" y="183453"/>
                </a:lnTo>
                <a:lnTo>
                  <a:pt x="994660" y="183453"/>
                </a:lnTo>
                <a:lnTo>
                  <a:pt x="994660" y="192053"/>
                </a:lnTo>
                <a:lnTo>
                  <a:pt x="1029058" y="192053"/>
                </a:lnTo>
                <a:lnTo>
                  <a:pt x="1029058" y="203519"/>
                </a:lnTo>
                <a:lnTo>
                  <a:pt x="1029058" y="229318"/>
                </a:lnTo>
                <a:lnTo>
                  <a:pt x="1054856" y="229317"/>
                </a:lnTo>
                <a:lnTo>
                  <a:pt x="1115052" y="229317"/>
                </a:lnTo>
                <a:lnTo>
                  <a:pt x="1115052" y="260848"/>
                </a:lnTo>
                <a:lnTo>
                  <a:pt x="1163781" y="260848"/>
                </a:lnTo>
                <a:lnTo>
                  <a:pt x="1163781" y="269447"/>
                </a:lnTo>
                <a:lnTo>
                  <a:pt x="1201045" y="269447"/>
                </a:lnTo>
                <a:lnTo>
                  <a:pt x="1201045" y="286646"/>
                </a:lnTo>
                <a:lnTo>
                  <a:pt x="1249775" y="286646"/>
                </a:lnTo>
                <a:lnTo>
                  <a:pt x="1249775" y="303845"/>
                </a:lnTo>
                <a:lnTo>
                  <a:pt x="1298505" y="303845"/>
                </a:lnTo>
                <a:lnTo>
                  <a:pt x="1298505" y="318177"/>
                </a:lnTo>
                <a:lnTo>
                  <a:pt x="1418896" y="318177"/>
                </a:lnTo>
                <a:lnTo>
                  <a:pt x="1438961" y="318177"/>
                </a:lnTo>
                <a:lnTo>
                  <a:pt x="1438961" y="341109"/>
                </a:lnTo>
                <a:lnTo>
                  <a:pt x="1496291" y="341109"/>
                </a:lnTo>
                <a:lnTo>
                  <a:pt x="1496291" y="346841"/>
                </a:lnTo>
                <a:lnTo>
                  <a:pt x="1570818" y="346841"/>
                </a:lnTo>
                <a:lnTo>
                  <a:pt x="1570818" y="358307"/>
                </a:lnTo>
                <a:lnTo>
                  <a:pt x="1642480" y="358307"/>
                </a:lnTo>
                <a:lnTo>
                  <a:pt x="1642480" y="372640"/>
                </a:lnTo>
                <a:lnTo>
                  <a:pt x="1765738" y="372640"/>
                </a:lnTo>
                <a:lnTo>
                  <a:pt x="1765738" y="372640"/>
                </a:lnTo>
                <a:lnTo>
                  <a:pt x="1920526" y="372640"/>
                </a:lnTo>
                <a:lnTo>
                  <a:pt x="1920526" y="389838"/>
                </a:lnTo>
                <a:lnTo>
                  <a:pt x="2195706" y="389838"/>
                </a:lnTo>
                <a:lnTo>
                  <a:pt x="2195706" y="409903"/>
                </a:lnTo>
                <a:lnTo>
                  <a:pt x="2304632" y="409903"/>
                </a:lnTo>
                <a:lnTo>
                  <a:pt x="2304632" y="418503"/>
                </a:lnTo>
                <a:lnTo>
                  <a:pt x="2339029" y="418503"/>
                </a:lnTo>
                <a:lnTo>
                  <a:pt x="2339029" y="421369"/>
                </a:lnTo>
                <a:lnTo>
                  <a:pt x="2442222" y="421369"/>
                </a:lnTo>
                <a:lnTo>
                  <a:pt x="2442222" y="432835"/>
                </a:lnTo>
                <a:lnTo>
                  <a:pt x="2493818" y="432835"/>
                </a:lnTo>
                <a:lnTo>
                  <a:pt x="2493818" y="450034"/>
                </a:lnTo>
                <a:lnTo>
                  <a:pt x="2594144" y="450034"/>
                </a:lnTo>
                <a:lnTo>
                  <a:pt x="2594144" y="461500"/>
                </a:lnTo>
                <a:lnTo>
                  <a:pt x="2714535" y="461500"/>
                </a:lnTo>
                <a:lnTo>
                  <a:pt x="2720268" y="464366"/>
                </a:lnTo>
                <a:lnTo>
                  <a:pt x="2834926" y="464366"/>
                </a:lnTo>
                <a:lnTo>
                  <a:pt x="2834926" y="475832"/>
                </a:lnTo>
                <a:lnTo>
                  <a:pt x="2955317" y="475832"/>
                </a:lnTo>
                <a:lnTo>
                  <a:pt x="2955317" y="478698"/>
                </a:lnTo>
                <a:lnTo>
                  <a:pt x="3153103" y="478698"/>
                </a:lnTo>
                <a:lnTo>
                  <a:pt x="3153103" y="490164"/>
                </a:lnTo>
                <a:lnTo>
                  <a:pt x="3282094" y="490164"/>
                </a:lnTo>
                <a:lnTo>
                  <a:pt x="3282094" y="498764"/>
                </a:lnTo>
                <a:lnTo>
                  <a:pt x="3411084" y="498764"/>
                </a:lnTo>
                <a:lnTo>
                  <a:pt x="3411084" y="513096"/>
                </a:lnTo>
                <a:lnTo>
                  <a:pt x="3502811" y="513096"/>
                </a:lnTo>
                <a:lnTo>
                  <a:pt x="3502811" y="527428"/>
                </a:lnTo>
                <a:lnTo>
                  <a:pt x="3626069" y="527428"/>
                </a:lnTo>
                <a:lnTo>
                  <a:pt x="3626069" y="547493"/>
                </a:lnTo>
                <a:lnTo>
                  <a:pt x="3755059" y="547493"/>
                </a:lnTo>
                <a:lnTo>
                  <a:pt x="3755059" y="561826"/>
                </a:lnTo>
                <a:lnTo>
                  <a:pt x="3812388" y="561826"/>
                </a:lnTo>
                <a:lnTo>
                  <a:pt x="3812388" y="567559"/>
                </a:lnTo>
                <a:lnTo>
                  <a:pt x="3958578" y="567559"/>
                </a:lnTo>
                <a:lnTo>
                  <a:pt x="3958578" y="573292"/>
                </a:lnTo>
                <a:lnTo>
                  <a:pt x="4107633" y="573292"/>
                </a:lnTo>
              </a:path>
            </a:pathLst>
          </a:custGeom>
          <a:noFill/>
          <a:ln w="28575">
            <a:solidFill>
              <a:schemeClr val="accent3"/>
            </a:solidFill>
            <a:miter lim="800000"/>
            <a:headEnd/>
            <a:tailEnd/>
          </a:ln>
        </p:spPr>
        <p:txBody>
          <a:bodyPr rtlCol="0" anchor="ctr"/>
          <a:lstStyle/>
          <a:p>
            <a:pPr algn="ctr"/>
            <a:endParaRPr lang="en-US" dirty="0"/>
          </a:p>
        </p:txBody>
      </p:sp>
      <p:sp>
        <p:nvSpPr>
          <p:cNvPr id="81" name="TextBox 80">
            <a:extLst>
              <a:ext uri="{FF2B5EF4-FFF2-40B4-BE49-F238E27FC236}">
                <a16:creationId xmlns:a16="http://schemas.microsoft.com/office/drawing/2014/main" id="{8B86B3F6-C2FB-4CDF-9F57-CBD1C92408D5}"/>
              </a:ext>
            </a:extLst>
          </p:cNvPr>
          <p:cNvSpPr txBox="1"/>
          <p:nvPr/>
        </p:nvSpPr>
        <p:spPr>
          <a:xfrm>
            <a:off x="1607098" y="215807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98.1%</a:t>
            </a:r>
          </a:p>
        </p:txBody>
      </p:sp>
      <p:sp>
        <p:nvSpPr>
          <p:cNvPr id="82" name="TextBox 81">
            <a:extLst>
              <a:ext uri="{FF2B5EF4-FFF2-40B4-BE49-F238E27FC236}">
                <a16:creationId xmlns:a16="http://schemas.microsoft.com/office/drawing/2014/main" id="{0B234091-4AC7-4762-AC64-116B5147A498}"/>
              </a:ext>
            </a:extLst>
          </p:cNvPr>
          <p:cNvSpPr txBox="1"/>
          <p:nvPr/>
        </p:nvSpPr>
        <p:spPr>
          <a:xfrm>
            <a:off x="1600878" y="2609051"/>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96.1%</a:t>
            </a:r>
          </a:p>
        </p:txBody>
      </p:sp>
      <p:sp>
        <p:nvSpPr>
          <p:cNvPr id="83" name="TextBox 82">
            <a:extLst>
              <a:ext uri="{FF2B5EF4-FFF2-40B4-BE49-F238E27FC236}">
                <a16:creationId xmlns:a16="http://schemas.microsoft.com/office/drawing/2014/main" id="{9A7F9621-DC30-49B3-B1A7-3617369D44C7}"/>
              </a:ext>
            </a:extLst>
          </p:cNvPr>
          <p:cNvSpPr txBox="1"/>
          <p:nvPr/>
        </p:nvSpPr>
        <p:spPr>
          <a:xfrm>
            <a:off x="2439714" y="2297968"/>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94.8%</a:t>
            </a:r>
          </a:p>
        </p:txBody>
      </p:sp>
      <p:sp>
        <p:nvSpPr>
          <p:cNvPr id="84" name="TextBox 83">
            <a:extLst>
              <a:ext uri="{FF2B5EF4-FFF2-40B4-BE49-F238E27FC236}">
                <a16:creationId xmlns:a16="http://schemas.microsoft.com/office/drawing/2014/main" id="{60760BFB-055D-441F-BAD7-9A505225765F}"/>
              </a:ext>
            </a:extLst>
          </p:cNvPr>
          <p:cNvSpPr txBox="1"/>
          <p:nvPr/>
        </p:nvSpPr>
        <p:spPr>
          <a:xfrm>
            <a:off x="2461485" y="2793717"/>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91.0%</a:t>
            </a:r>
          </a:p>
        </p:txBody>
      </p:sp>
      <p:sp>
        <p:nvSpPr>
          <p:cNvPr id="85" name="TextBox 84">
            <a:extLst>
              <a:ext uri="{FF2B5EF4-FFF2-40B4-BE49-F238E27FC236}">
                <a16:creationId xmlns:a16="http://schemas.microsoft.com/office/drawing/2014/main" id="{6F2E3F0A-FD65-4796-85B5-CB2488A55C15}"/>
              </a:ext>
            </a:extLst>
          </p:cNvPr>
          <p:cNvSpPr txBox="1"/>
          <p:nvPr/>
        </p:nvSpPr>
        <p:spPr>
          <a:xfrm>
            <a:off x="3248367" y="2391434"/>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93.1%</a:t>
            </a:r>
          </a:p>
        </p:txBody>
      </p:sp>
      <p:sp>
        <p:nvSpPr>
          <p:cNvPr id="86" name="TextBox 85">
            <a:extLst>
              <a:ext uri="{FF2B5EF4-FFF2-40B4-BE49-F238E27FC236}">
                <a16:creationId xmlns:a16="http://schemas.microsoft.com/office/drawing/2014/main" id="{AF810A4A-04A8-4C30-BB87-436835E578EE}"/>
              </a:ext>
            </a:extLst>
          </p:cNvPr>
          <p:cNvSpPr txBox="1"/>
          <p:nvPr/>
        </p:nvSpPr>
        <p:spPr>
          <a:xfrm>
            <a:off x="3260808" y="2859619"/>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89.2%</a:t>
            </a:r>
          </a:p>
        </p:txBody>
      </p:sp>
      <p:sp>
        <p:nvSpPr>
          <p:cNvPr id="87" name="TextBox 86">
            <a:extLst>
              <a:ext uri="{FF2B5EF4-FFF2-40B4-BE49-F238E27FC236}">
                <a16:creationId xmlns:a16="http://schemas.microsoft.com/office/drawing/2014/main" id="{429015E7-4961-495F-A273-05753A844161}"/>
              </a:ext>
            </a:extLst>
          </p:cNvPr>
          <p:cNvSpPr txBox="1"/>
          <p:nvPr/>
        </p:nvSpPr>
        <p:spPr>
          <a:xfrm>
            <a:off x="4047690" y="2904487"/>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87.6%</a:t>
            </a:r>
          </a:p>
        </p:txBody>
      </p:sp>
      <p:sp>
        <p:nvSpPr>
          <p:cNvPr id="88" name="TextBox 87">
            <a:extLst>
              <a:ext uri="{FF2B5EF4-FFF2-40B4-BE49-F238E27FC236}">
                <a16:creationId xmlns:a16="http://schemas.microsoft.com/office/drawing/2014/main" id="{C79FBCC0-DB45-4A84-8751-8767A8212FAB}"/>
              </a:ext>
            </a:extLst>
          </p:cNvPr>
          <p:cNvSpPr txBox="1"/>
          <p:nvPr/>
        </p:nvSpPr>
        <p:spPr>
          <a:xfrm>
            <a:off x="4041469" y="2439972"/>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92.3%</a:t>
            </a:r>
          </a:p>
        </p:txBody>
      </p:sp>
      <p:sp>
        <p:nvSpPr>
          <p:cNvPr id="89" name="TextBox 88">
            <a:extLst>
              <a:ext uri="{FF2B5EF4-FFF2-40B4-BE49-F238E27FC236}">
                <a16:creationId xmlns:a16="http://schemas.microsoft.com/office/drawing/2014/main" id="{0704D7FC-7B4D-4F1D-9625-0A5EC68C19BB}"/>
              </a:ext>
            </a:extLst>
          </p:cNvPr>
          <p:cNvSpPr txBox="1"/>
          <p:nvPr/>
        </p:nvSpPr>
        <p:spPr>
          <a:xfrm>
            <a:off x="4902996" y="247525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90.8%</a:t>
            </a:r>
          </a:p>
        </p:txBody>
      </p:sp>
      <p:sp>
        <p:nvSpPr>
          <p:cNvPr id="90" name="TextBox 89">
            <a:extLst>
              <a:ext uri="{FF2B5EF4-FFF2-40B4-BE49-F238E27FC236}">
                <a16:creationId xmlns:a16="http://schemas.microsoft.com/office/drawing/2014/main" id="{EA10C522-F29E-46AB-A8E9-1A76F4BEE5C9}"/>
              </a:ext>
            </a:extLst>
          </p:cNvPr>
          <p:cNvSpPr txBox="1"/>
          <p:nvPr/>
        </p:nvSpPr>
        <p:spPr>
          <a:xfrm>
            <a:off x="4915436" y="2969099"/>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85.7%</a:t>
            </a:r>
          </a:p>
        </p:txBody>
      </p:sp>
      <p:sp>
        <p:nvSpPr>
          <p:cNvPr id="91" name="TextBox 90">
            <a:extLst>
              <a:ext uri="{FF2B5EF4-FFF2-40B4-BE49-F238E27FC236}">
                <a16:creationId xmlns:a16="http://schemas.microsoft.com/office/drawing/2014/main" id="{A5FA9DD9-4175-4D9D-85AF-9CA746137AA9}"/>
              </a:ext>
            </a:extLst>
          </p:cNvPr>
          <p:cNvSpPr txBox="1"/>
          <p:nvPr/>
        </p:nvSpPr>
        <p:spPr>
          <a:xfrm>
            <a:off x="5287622" y="2715647"/>
            <a:ext cx="876753" cy="369332"/>
          </a:xfrm>
          <a:prstGeom prst="rect">
            <a:avLst/>
          </a:prstGeom>
          <a:noFill/>
        </p:spPr>
        <p:txBody>
          <a:bodyPr wrap="square" rtlCol="0">
            <a:spAutoFit/>
          </a:bodyPr>
          <a:lstStyle/>
          <a:p>
            <a:pPr algn="ctr">
              <a:buNone/>
            </a:pPr>
            <a:r>
              <a:rPr lang="en-US" b="1" dirty="0">
                <a:solidFill>
                  <a:schemeClr val="bg1"/>
                </a:solidFill>
              </a:rPr>
              <a:t>∆</a:t>
            </a:r>
            <a:r>
              <a:rPr lang="en-US" b="1" dirty="0">
                <a:solidFill>
                  <a:schemeClr val="bg1"/>
                </a:solidFill>
                <a:latin typeface="Calibri" panose="020F0502020204030204" pitchFamily="34" charset="0"/>
                <a:cs typeface="Calibri" panose="020F0502020204030204" pitchFamily="34" charset="0"/>
              </a:rPr>
              <a:t>5.1%</a:t>
            </a:r>
          </a:p>
        </p:txBody>
      </p:sp>
      <p:sp>
        <p:nvSpPr>
          <p:cNvPr id="93" name="TextBox 92">
            <a:extLst>
              <a:ext uri="{FF2B5EF4-FFF2-40B4-BE49-F238E27FC236}">
                <a16:creationId xmlns:a16="http://schemas.microsoft.com/office/drawing/2014/main" id="{8C880FDD-ED23-416D-96C5-287554AE238E}"/>
              </a:ext>
            </a:extLst>
          </p:cNvPr>
          <p:cNvSpPr txBox="1"/>
          <p:nvPr/>
        </p:nvSpPr>
        <p:spPr>
          <a:xfrm>
            <a:off x="7009593" y="5223128"/>
            <a:ext cx="3880021"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cs typeface="Calibri" panose="020F0502020204030204" pitchFamily="34" charset="0"/>
              </a:rPr>
              <a:t>Mos After Randomization</a:t>
            </a:r>
          </a:p>
        </p:txBody>
      </p:sp>
      <p:sp>
        <p:nvSpPr>
          <p:cNvPr id="95" name="TextBox 94">
            <a:extLst>
              <a:ext uri="{FF2B5EF4-FFF2-40B4-BE49-F238E27FC236}">
                <a16:creationId xmlns:a16="http://schemas.microsoft.com/office/drawing/2014/main" id="{2C72042C-2BB1-43B0-AB07-B63794BC3D93}"/>
              </a:ext>
            </a:extLst>
          </p:cNvPr>
          <p:cNvSpPr txBox="1"/>
          <p:nvPr/>
        </p:nvSpPr>
        <p:spPr>
          <a:xfrm>
            <a:off x="6083613" y="5328547"/>
            <a:ext cx="4127027" cy="461665"/>
          </a:xfrm>
          <a:prstGeom prst="rect">
            <a:avLst/>
          </a:prstGeom>
          <a:noFill/>
        </p:spPr>
        <p:txBody>
          <a:bodyPr wrap="none" rtlCol="0">
            <a:spAutoFit/>
          </a:bodyPr>
          <a:lstStyle/>
          <a:p>
            <a:pPr>
              <a:buNone/>
            </a:pPr>
            <a:r>
              <a:rPr lang="en-US" sz="1200" dirty="0">
                <a:solidFill>
                  <a:schemeClr val="bg1"/>
                </a:solidFill>
                <a:latin typeface="Calibri" panose="020F0502020204030204" pitchFamily="34" charset="0"/>
                <a:cs typeface="Calibri" panose="020F0502020204030204" pitchFamily="34" charset="0"/>
              </a:rPr>
              <a:t>Patients at Risk, n</a:t>
            </a:r>
          </a:p>
          <a:p>
            <a:pPr>
              <a:buNone/>
            </a:pPr>
            <a:r>
              <a:rPr lang="en-US" sz="1200" b="0" dirty="0">
                <a:solidFill>
                  <a:schemeClr val="bg1"/>
                </a:solidFill>
                <a:latin typeface="Calibri" panose="020F0502020204030204" pitchFamily="34" charset="0"/>
                <a:cs typeface="Calibri" panose="020F0502020204030204" pitchFamily="34" charset="0"/>
              </a:rPr>
              <a:t>Hormone receptor positive/≤ yr from trastuzumab without pCR</a:t>
            </a:r>
          </a:p>
        </p:txBody>
      </p:sp>
      <p:sp>
        <p:nvSpPr>
          <p:cNvPr id="96" name="TextBox 95">
            <a:extLst>
              <a:ext uri="{FF2B5EF4-FFF2-40B4-BE49-F238E27FC236}">
                <a16:creationId xmlns:a16="http://schemas.microsoft.com/office/drawing/2014/main" id="{32C4180F-F4B7-48FD-873C-FFDC8933CBA6}"/>
              </a:ext>
            </a:extLst>
          </p:cNvPr>
          <p:cNvSpPr txBox="1"/>
          <p:nvPr/>
        </p:nvSpPr>
        <p:spPr>
          <a:xfrm>
            <a:off x="7070308" y="4480738"/>
            <a:ext cx="2561920" cy="338554"/>
          </a:xfrm>
          <a:prstGeom prst="rect">
            <a:avLst/>
          </a:prstGeom>
          <a:noFill/>
        </p:spPr>
        <p:txBody>
          <a:bodyPr wrap="none" rtlCol="0">
            <a:spAutoFit/>
          </a:bodyPr>
          <a:lstStyle/>
          <a:p>
            <a:pPr>
              <a:buNone/>
            </a:pPr>
            <a:r>
              <a:rPr lang="en-US" sz="1600" b="0" dirty="0">
                <a:solidFill>
                  <a:schemeClr val="bg1"/>
                </a:solidFill>
                <a:latin typeface="Calibri" panose="020F0502020204030204" pitchFamily="34" charset="0"/>
                <a:cs typeface="Calibri" panose="020F0502020204030204" pitchFamily="34" charset="0"/>
              </a:rPr>
              <a:t>HR: 0.60 (95% CI: 0.33-1.07)</a:t>
            </a:r>
          </a:p>
        </p:txBody>
      </p:sp>
      <p:cxnSp>
        <p:nvCxnSpPr>
          <p:cNvPr id="97" name="Straight Connector 96">
            <a:extLst>
              <a:ext uri="{FF2B5EF4-FFF2-40B4-BE49-F238E27FC236}">
                <a16:creationId xmlns:a16="http://schemas.microsoft.com/office/drawing/2014/main" id="{2F4E69F1-1933-45FB-A9BD-4B99E3C95A1C}"/>
              </a:ext>
            </a:extLst>
          </p:cNvPr>
          <p:cNvCxnSpPr>
            <a:cxnSpLocks/>
          </p:cNvCxnSpPr>
          <p:nvPr/>
        </p:nvCxnSpPr>
        <p:spPr bwMode="auto">
          <a:xfrm flipV="1">
            <a:off x="6976641" y="2446212"/>
            <a:ext cx="0" cy="2401269"/>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58F3CDD4-080D-4815-A304-CDEB2CB79DF2}"/>
              </a:ext>
            </a:extLst>
          </p:cNvPr>
          <p:cNvSpPr txBox="1"/>
          <p:nvPr/>
        </p:nvSpPr>
        <p:spPr>
          <a:xfrm>
            <a:off x="6054623" y="5676002"/>
            <a:ext cx="784189" cy="461665"/>
          </a:xfrm>
          <a:prstGeom prst="rect">
            <a:avLst/>
          </a:prstGeom>
          <a:noFill/>
        </p:spPr>
        <p:txBody>
          <a:bodyPr wrap="none" rtlCol="0">
            <a:spAutoFit/>
          </a:bodyPr>
          <a:lstStyle/>
          <a:p>
            <a:pPr algn="r">
              <a:buNone/>
            </a:pPr>
            <a:r>
              <a:rPr lang="en-US" sz="1200" b="0" dirty="0">
                <a:solidFill>
                  <a:schemeClr val="bg1"/>
                </a:solidFill>
                <a:latin typeface="Calibri" panose="020F0502020204030204" pitchFamily="34" charset="0"/>
                <a:cs typeface="Calibri" panose="020F0502020204030204" pitchFamily="34" charset="0"/>
              </a:rPr>
              <a:t>Neratinib</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Placebo</a:t>
            </a:r>
          </a:p>
        </p:txBody>
      </p:sp>
      <p:sp>
        <p:nvSpPr>
          <p:cNvPr id="99" name="TextBox 98">
            <a:extLst>
              <a:ext uri="{FF2B5EF4-FFF2-40B4-BE49-F238E27FC236}">
                <a16:creationId xmlns:a16="http://schemas.microsoft.com/office/drawing/2014/main" id="{99052A55-452E-451B-A83B-B6CD81DD1E9B}"/>
              </a:ext>
            </a:extLst>
          </p:cNvPr>
          <p:cNvSpPr txBox="1"/>
          <p:nvPr/>
        </p:nvSpPr>
        <p:spPr>
          <a:xfrm>
            <a:off x="6753251"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131</a:t>
            </a:r>
          </a:p>
          <a:p>
            <a:pPr algn="ctr">
              <a:buNone/>
            </a:pPr>
            <a:r>
              <a:rPr lang="en-US" sz="1200" b="0" dirty="0">
                <a:solidFill>
                  <a:schemeClr val="bg1"/>
                </a:solidFill>
                <a:latin typeface="Calibri" panose="020F0502020204030204" pitchFamily="34" charset="0"/>
                <a:cs typeface="Calibri" panose="020F0502020204030204" pitchFamily="34" charset="0"/>
              </a:rPr>
              <a:t>164</a:t>
            </a:r>
          </a:p>
        </p:txBody>
      </p:sp>
      <p:sp>
        <p:nvSpPr>
          <p:cNvPr id="100" name="TextBox 99">
            <a:extLst>
              <a:ext uri="{FF2B5EF4-FFF2-40B4-BE49-F238E27FC236}">
                <a16:creationId xmlns:a16="http://schemas.microsoft.com/office/drawing/2014/main" id="{09B78A25-95D1-46DE-A13B-CA6127C62D6F}"/>
              </a:ext>
            </a:extLst>
          </p:cNvPr>
          <p:cNvSpPr txBox="1"/>
          <p:nvPr/>
        </p:nvSpPr>
        <p:spPr>
          <a:xfrm>
            <a:off x="7143724"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126</a:t>
            </a:r>
          </a:p>
          <a:p>
            <a:pPr algn="ctr">
              <a:buNone/>
            </a:pPr>
            <a:r>
              <a:rPr lang="en-US" sz="1200" b="0" dirty="0">
                <a:solidFill>
                  <a:schemeClr val="bg1"/>
                </a:solidFill>
                <a:latin typeface="Calibri" panose="020F0502020204030204" pitchFamily="34" charset="0"/>
                <a:cs typeface="Calibri" panose="020F0502020204030204" pitchFamily="34" charset="0"/>
              </a:rPr>
              <a:t>159</a:t>
            </a:r>
          </a:p>
        </p:txBody>
      </p:sp>
      <p:sp>
        <p:nvSpPr>
          <p:cNvPr id="101" name="TextBox 100">
            <a:extLst>
              <a:ext uri="{FF2B5EF4-FFF2-40B4-BE49-F238E27FC236}">
                <a16:creationId xmlns:a16="http://schemas.microsoft.com/office/drawing/2014/main" id="{E3B84287-D446-4D66-81BA-28AF99076024}"/>
              </a:ext>
            </a:extLst>
          </p:cNvPr>
          <p:cNvSpPr txBox="1"/>
          <p:nvPr/>
        </p:nvSpPr>
        <p:spPr>
          <a:xfrm>
            <a:off x="7534198"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121</a:t>
            </a:r>
          </a:p>
          <a:p>
            <a:pPr algn="ctr">
              <a:buNone/>
            </a:pPr>
            <a:r>
              <a:rPr lang="en-US" sz="1200" b="0" dirty="0">
                <a:solidFill>
                  <a:schemeClr val="bg1"/>
                </a:solidFill>
                <a:latin typeface="Calibri" panose="020F0502020204030204" pitchFamily="34" charset="0"/>
                <a:cs typeface="Calibri" panose="020F0502020204030204" pitchFamily="34" charset="0"/>
              </a:rPr>
              <a:t>151</a:t>
            </a:r>
          </a:p>
        </p:txBody>
      </p:sp>
      <p:sp>
        <p:nvSpPr>
          <p:cNvPr id="102" name="TextBox 101">
            <a:extLst>
              <a:ext uri="{FF2B5EF4-FFF2-40B4-BE49-F238E27FC236}">
                <a16:creationId xmlns:a16="http://schemas.microsoft.com/office/drawing/2014/main" id="{45C78917-B0B9-4737-A288-49E4B5803E00}"/>
              </a:ext>
            </a:extLst>
          </p:cNvPr>
          <p:cNvSpPr txBox="1"/>
          <p:nvPr/>
        </p:nvSpPr>
        <p:spPr>
          <a:xfrm>
            <a:off x="7924672"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113</a:t>
            </a:r>
          </a:p>
          <a:p>
            <a:pPr algn="ctr">
              <a:buNone/>
            </a:pPr>
            <a:r>
              <a:rPr lang="en-US" sz="1200" b="0" dirty="0">
                <a:solidFill>
                  <a:schemeClr val="bg1"/>
                </a:solidFill>
                <a:latin typeface="Calibri" panose="020F0502020204030204" pitchFamily="34" charset="0"/>
                <a:cs typeface="Calibri" panose="020F0502020204030204" pitchFamily="34" charset="0"/>
              </a:rPr>
              <a:t>143</a:t>
            </a:r>
          </a:p>
        </p:txBody>
      </p:sp>
      <p:sp>
        <p:nvSpPr>
          <p:cNvPr id="103" name="TextBox 102">
            <a:extLst>
              <a:ext uri="{FF2B5EF4-FFF2-40B4-BE49-F238E27FC236}">
                <a16:creationId xmlns:a16="http://schemas.microsoft.com/office/drawing/2014/main" id="{A5BB825A-1429-4682-A7FB-7C54BDF680FC}"/>
              </a:ext>
            </a:extLst>
          </p:cNvPr>
          <p:cNvSpPr txBox="1"/>
          <p:nvPr/>
        </p:nvSpPr>
        <p:spPr>
          <a:xfrm>
            <a:off x="8315146" y="5676002"/>
            <a:ext cx="420307"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100</a:t>
            </a:r>
          </a:p>
          <a:p>
            <a:pPr algn="ctr">
              <a:buNone/>
            </a:pPr>
            <a:r>
              <a:rPr lang="en-US" sz="1200" b="0" dirty="0">
                <a:solidFill>
                  <a:schemeClr val="bg1"/>
                </a:solidFill>
                <a:latin typeface="Calibri" panose="020F0502020204030204" pitchFamily="34" charset="0"/>
                <a:cs typeface="Calibri" panose="020F0502020204030204" pitchFamily="34" charset="0"/>
              </a:rPr>
              <a:t>125</a:t>
            </a:r>
          </a:p>
        </p:txBody>
      </p:sp>
      <p:sp>
        <p:nvSpPr>
          <p:cNvPr id="104" name="TextBox 103">
            <a:extLst>
              <a:ext uri="{FF2B5EF4-FFF2-40B4-BE49-F238E27FC236}">
                <a16:creationId xmlns:a16="http://schemas.microsoft.com/office/drawing/2014/main" id="{CFD7E86C-1D30-4749-A863-2EDB6393641D}"/>
              </a:ext>
            </a:extLst>
          </p:cNvPr>
          <p:cNvSpPr txBox="1"/>
          <p:nvPr/>
        </p:nvSpPr>
        <p:spPr>
          <a:xfrm>
            <a:off x="8705620" y="5676002"/>
            <a:ext cx="420308"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94</a:t>
            </a:r>
          </a:p>
          <a:p>
            <a:pPr algn="ctr">
              <a:buNone/>
            </a:pPr>
            <a:r>
              <a:rPr lang="en-US" sz="1200" b="0" dirty="0">
                <a:solidFill>
                  <a:schemeClr val="bg1"/>
                </a:solidFill>
                <a:latin typeface="Calibri" panose="020F0502020204030204" pitchFamily="34" charset="0"/>
                <a:cs typeface="Calibri" panose="020F0502020204030204" pitchFamily="34" charset="0"/>
              </a:rPr>
              <a:t>107</a:t>
            </a:r>
          </a:p>
        </p:txBody>
      </p:sp>
      <p:sp>
        <p:nvSpPr>
          <p:cNvPr id="105" name="TextBox 104">
            <a:extLst>
              <a:ext uri="{FF2B5EF4-FFF2-40B4-BE49-F238E27FC236}">
                <a16:creationId xmlns:a16="http://schemas.microsoft.com/office/drawing/2014/main" id="{EA0BDE22-C9DC-4FC0-90AC-A07158ABCEC2}"/>
              </a:ext>
            </a:extLst>
          </p:cNvPr>
          <p:cNvSpPr txBox="1"/>
          <p:nvPr/>
        </p:nvSpPr>
        <p:spPr>
          <a:xfrm>
            <a:off x="9096094" y="5676002"/>
            <a:ext cx="420308"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93</a:t>
            </a:r>
          </a:p>
          <a:p>
            <a:pPr algn="ctr">
              <a:buNone/>
            </a:pPr>
            <a:r>
              <a:rPr lang="en-US" sz="1200" b="0" dirty="0">
                <a:solidFill>
                  <a:schemeClr val="bg1"/>
                </a:solidFill>
                <a:latin typeface="Calibri" panose="020F0502020204030204" pitchFamily="34" charset="0"/>
                <a:cs typeface="Calibri" panose="020F0502020204030204" pitchFamily="34" charset="0"/>
              </a:rPr>
              <a:t>103</a:t>
            </a:r>
          </a:p>
        </p:txBody>
      </p:sp>
      <p:sp>
        <p:nvSpPr>
          <p:cNvPr id="106" name="TextBox 105">
            <a:extLst>
              <a:ext uri="{FF2B5EF4-FFF2-40B4-BE49-F238E27FC236}">
                <a16:creationId xmlns:a16="http://schemas.microsoft.com/office/drawing/2014/main" id="{EFE85F16-6484-42C8-AD59-AEDFFD27E52A}"/>
              </a:ext>
            </a:extLst>
          </p:cNvPr>
          <p:cNvSpPr txBox="1"/>
          <p:nvPr/>
        </p:nvSpPr>
        <p:spPr>
          <a:xfrm>
            <a:off x="9525842" y="5676002"/>
            <a:ext cx="341760"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91</a:t>
            </a:r>
          </a:p>
          <a:p>
            <a:pPr algn="ctr">
              <a:buNone/>
            </a:pPr>
            <a:r>
              <a:rPr lang="en-US" sz="1200" b="0" dirty="0">
                <a:solidFill>
                  <a:schemeClr val="bg1"/>
                </a:solidFill>
                <a:latin typeface="Calibri" panose="020F0502020204030204" pitchFamily="34" charset="0"/>
                <a:cs typeface="Calibri" panose="020F0502020204030204" pitchFamily="34" charset="0"/>
              </a:rPr>
              <a:t>99</a:t>
            </a:r>
          </a:p>
        </p:txBody>
      </p:sp>
      <p:sp>
        <p:nvSpPr>
          <p:cNvPr id="107" name="TextBox 106">
            <a:extLst>
              <a:ext uri="{FF2B5EF4-FFF2-40B4-BE49-F238E27FC236}">
                <a16:creationId xmlns:a16="http://schemas.microsoft.com/office/drawing/2014/main" id="{CF3673BA-94F8-4EAF-BFED-94474B0AAB5D}"/>
              </a:ext>
            </a:extLst>
          </p:cNvPr>
          <p:cNvSpPr txBox="1"/>
          <p:nvPr/>
        </p:nvSpPr>
        <p:spPr>
          <a:xfrm>
            <a:off x="9916316" y="5676002"/>
            <a:ext cx="341760"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91</a:t>
            </a:r>
          </a:p>
          <a:p>
            <a:pPr algn="ctr">
              <a:buNone/>
            </a:pPr>
            <a:r>
              <a:rPr lang="en-US" sz="1200" b="0" dirty="0">
                <a:solidFill>
                  <a:schemeClr val="bg1"/>
                </a:solidFill>
                <a:latin typeface="Calibri" panose="020F0502020204030204" pitchFamily="34" charset="0"/>
                <a:cs typeface="Calibri" panose="020F0502020204030204" pitchFamily="34" charset="0"/>
              </a:rPr>
              <a:t>99</a:t>
            </a:r>
          </a:p>
        </p:txBody>
      </p:sp>
      <p:sp>
        <p:nvSpPr>
          <p:cNvPr id="108" name="TextBox 107">
            <a:extLst>
              <a:ext uri="{FF2B5EF4-FFF2-40B4-BE49-F238E27FC236}">
                <a16:creationId xmlns:a16="http://schemas.microsoft.com/office/drawing/2014/main" id="{03AA4529-5CDE-4989-8482-919E1AD81A2D}"/>
              </a:ext>
            </a:extLst>
          </p:cNvPr>
          <p:cNvSpPr txBox="1"/>
          <p:nvPr/>
        </p:nvSpPr>
        <p:spPr>
          <a:xfrm>
            <a:off x="10306790" y="5676002"/>
            <a:ext cx="341760"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88</a:t>
            </a:r>
          </a:p>
          <a:p>
            <a:pPr algn="ctr">
              <a:buNone/>
            </a:pPr>
            <a:r>
              <a:rPr lang="en-US" sz="1200" b="0" dirty="0">
                <a:solidFill>
                  <a:schemeClr val="bg1"/>
                </a:solidFill>
                <a:latin typeface="Calibri" panose="020F0502020204030204" pitchFamily="34" charset="0"/>
                <a:cs typeface="Calibri" panose="020F0502020204030204" pitchFamily="34" charset="0"/>
              </a:rPr>
              <a:t>98</a:t>
            </a:r>
          </a:p>
        </p:txBody>
      </p:sp>
      <p:sp>
        <p:nvSpPr>
          <p:cNvPr id="109" name="TextBox 108">
            <a:extLst>
              <a:ext uri="{FF2B5EF4-FFF2-40B4-BE49-F238E27FC236}">
                <a16:creationId xmlns:a16="http://schemas.microsoft.com/office/drawing/2014/main" id="{FC040BF8-1FFB-4E54-B1C5-C800210D2B52}"/>
              </a:ext>
            </a:extLst>
          </p:cNvPr>
          <p:cNvSpPr txBox="1"/>
          <p:nvPr/>
        </p:nvSpPr>
        <p:spPr>
          <a:xfrm>
            <a:off x="10697259" y="5676002"/>
            <a:ext cx="341760" cy="461665"/>
          </a:xfrm>
          <a:prstGeom prst="rect">
            <a:avLst/>
          </a:prstGeom>
          <a:noFill/>
        </p:spPr>
        <p:txBody>
          <a:bodyPr wrap="none" rtlCol="0">
            <a:spAutoFit/>
          </a:bodyPr>
          <a:lstStyle/>
          <a:p>
            <a:pPr algn="ctr">
              <a:buNone/>
            </a:pPr>
            <a:r>
              <a:rPr lang="en-US" sz="1200" b="0" dirty="0">
                <a:solidFill>
                  <a:schemeClr val="bg1"/>
                </a:solidFill>
                <a:latin typeface="Calibri" panose="020F0502020204030204" pitchFamily="34" charset="0"/>
                <a:cs typeface="Calibri" panose="020F0502020204030204" pitchFamily="34" charset="0"/>
              </a:rPr>
              <a:t>84</a:t>
            </a:r>
          </a:p>
          <a:p>
            <a:pPr algn="ctr">
              <a:buNone/>
            </a:pPr>
            <a:r>
              <a:rPr lang="en-US" sz="1200" b="0" dirty="0">
                <a:solidFill>
                  <a:schemeClr val="bg1"/>
                </a:solidFill>
                <a:latin typeface="Calibri" panose="020F0502020204030204" pitchFamily="34" charset="0"/>
                <a:cs typeface="Calibri" panose="020F0502020204030204" pitchFamily="34" charset="0"/>
              </a:rPr>
              <a:t>94</a:t>
            </a:r>
          </a:p>
        </p:txBody>
      </p:sp>
      <p:grpSp>
        <p:nvGrpSpPr>
          <p:cNvPr id="110" name="Group 109">
            <a:extLst>
              <a:ext uri="{FF2B5EF4-FFF2-40B4-BE49-F238E27FC236}">
                <a16:creationId xmlns:a16="http://schemas.microsoft.com/office/drawing/2014/main" id="{AD5F3AD6-A824-4B29-A08D-2BEC8977B26C}"/>
              </a:ext>
            </a:extLst>
          </p:cNvPr>
          <p:cNvGrpSpPr/>
          <p:nvPr/>
        </p:nvGrpSpPr>
        <p:grpSpPr>
          <a:xfrm>
            <a:off x="6647372" y="4847481"/>
            <a:ext cx="4756897" cy="435235"/>
            <a:chOff x="899055" y="4938578"/>
            <a:chExt cx="4534930" cy="435235"/>
          </a:xfrm>
        </p:grpSpPr>
        <p:cxnSp>
          <p:nvCxnSpPr>
            <p:cNvPr id="111" name="Straight Connector 110">
              <a:extLst>
                <a:ext uri="{FF2B5EF4-FFF2-40B4-BE49-F238E27FC236}">
                  <a16:creationId xmlns:a16="http://schemas.microsoft.com/office/drawing/2014/main" id="{2F5049F8-0FAB-4D88-BD99-7735F805946A}"/>
                </a:ext>
              </a:extLst>
            </p:cNvPr>
            <p:cNvCxnSpPr/>
            <p:nvPr/>
          </p:nvCxnSpPr>
          <p:spPr bwMode="auto">
            <a:xfrm>
              <a:off x="1216211" y="4938578"/>
              <a:ext cx="3921211"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FCED76C-B864-40EE-A736-1C59EF9EE386}"/>
                </a:ext>
              </a:extLst>
            </p:cNvPr>
            <p:cNvCxnSpPr/>
            <p:nvPr/>
          </p:nvCxnSpPr>
          <p:spPr bwMode="auto">
            <a:xfrm>
              <a:off x="160668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F987CDB-EAE8-4A35-A46B-6D3BE3574224}"/>
                </a:ext>
              </a:extLst>
            </p:cNvPr>
            <p:cNvCxnSpPr/>
            <p:nvPr/>
          </p:nvCxnSpPr>
          <p:spPr bwMode="auto">
            <a:xfrm>
              <a:off x="199715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7CDF668-0776-4112-9C54-2059172AF34B}"/>
                </a:ext>
              </a:extLst>
            </p:cNvPr>
            <p:cNvCxnSpPr/>
            <p:nvPr/>
          </p:nvCxnSpPr>
          <p:spPr bwMode="auto">
            <a:xfrm>
              <a:off x="238763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AF55961-D4E0-461F-829F-E688560470CA}"/>
                </a:ext>
              </a:extLst>
            </p:cNvPr>
            <p:cNvCxnSpPr/>
            <p:nvPr/>
          </p:nvCxnSpPr>
          <p:spPr bwMode="auto">
            <a:xfrm>
              <a:off x="277810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202B9AA-9168-4EB4-9D82-0F78E8274B58}"/>
                </a:ext>
              </a:extLst>
            </p:cNvPr>
            <p:cNvCxnSpPr/>
            <p:nvPr/>
          </p:nvCxnSpPr>
          <p:spPr bwMode="auto">
            <a:xfrm>
              <a:off x="3168581"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20FCEC6-919B-46FB-80F0-4627882BBFF5}"/>
                </a:ext>
              </a:extLst>
            </p:cNvPr>
            <p:cNvCxnSpPr/>
            <p:nvPr/>
          </p:nvCxnSpPr>
          <p:spPr bwMode="auto">
            <a:xfrm>
              <a:off x="3559055"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A774C38-C628-4B07-AB32-C293C81C3648}"/>
                </a:ext>
              </a:extLst>
            </p:cNvPr>
            <p:cNvCxnSpPr/>
            <p:nvPr/>
          </p:nvCxnSpPr>
          <p:spPr bwMode="auto">
            <a:xfrm>
              <a:off x="3949529"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53F5F9A-723F-4DAF-A577-C353BACEC40C}"/>
                </a:ext>
              </a:extLst>
            </p:cNvPr>
            <p:cNvCxnSpPr/>
            <p:nvPr/>
          </p:nvCxnSpPr>
          <p:spPr bwMode="auto">
            <a:xfrm>
              <a:off x="4340003"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A95DFB0-E5DF-4BDC-8F1A-02F1496E77F7}"/>
                </a:ext>
              </a:extLst>
            </p:cNvPr>
            <p:cNvCxnSpPr/>
            <p:nvPr/>
          </p:nvCxnSpPr>
          <p:spPr bwMode="auto">
            <a:xfrm>
              <a:off x="4730477" y="49385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1B6770C-89C8-4B18-B921-607F8B823A35}"/>
                </a:ext>
              </a:extLst>
            </p:cNvPr>
            <p:cNvCxnSpPr/>
            <p:nvPr/>
          </p:nvCxnSpPr>
          <p:spPr bwMode="auto">
            <a:xfrm>
              <a:off x="5120947" y="49385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C4F57EC9-7D0E-43D8-8851-82EAB3F68C33}"/>
                </a:ext>
              </a:extLst>
            </p:cNvPr>
            <p:cNvSpPr txBox="1"/>
            <p:nvPr/>
          </p:nvSpPr>
          <p:spPr>
            <a:xfrm>
              <a:off x="4807909"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60</a:t>
              </a:r>
            </a:p>
          </p:txBody>
        </p:sp>
        <p:sp>
          <p:nvSpPr>
            <p:cNvPr id="123" name="TextBox 122">
              <a:extLst>
                <a:ext uri="{FF2B5EF4-FFF2-40B4-BE49-F238E27FC236}">
                  <a16:creationId xmlns:a16="http://schemas.microsoft.com/office/drawing/2014/main" id="{B2430B13-5D67-4A2B-8615-E868259C058C}"/>
                </a:ext>
              </a:extLst>
            </p:cNvPr>
            <p:cNvSpPr txBox="1"/>
            <p:nvPr/>
          </p:nvSpPr>
          <p:spPr>
            <a:xfrm>
              <a:off x="89905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0</a:t>
              </a:r>
            </a:p>
          </p:txBody>
        </p:sp>
        <p:sp>
          <p:nvSpPr>
            <p:cNvPr id="124" name="TextBox 123">
              <a:extLst>
                <a:ext uri="{FF2B5EF4-FFF2-40B4-BE49-F238E27FC236}">
                  <a16:creationId xmlns:a16="http://schemas.microsoft.com/office/drawing/2014/main" id="{AEEF4490-250C-4B7F-9D62-E3B21556CA57}"/>
                </a:ext>
              </a:extLst>
            </p:cNvPr>
            <p:cNvSpPr txBox="1"/>
            <p:nvPr/>
          </p:nvSpPr>
          <p:spPr>
            <a:xfrm>
              <a:off x="128994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6</a:t>
              </a:r>
            </a:p>
          </p:txBody>
        </p:sp>
        <p:sp>
          <p:nvSpPr>
            <p:cNvPr id="125" name="TextBox 124">
              <a:extLst>
                <a:ext uri="{FF2B5EF4-FFF2-40B4-BE49-F238E27FC236}">
                  <a16:creationId xmlns:a16="http://schemas.microsoft.com/office/drawing/2014/main" id="{6C82B8F8-6CF4-4DA5-BD37-F80D4EBC175C}"/>
                </a:ext>
              </a:extLst>
            </p:cNvPr>
            <p:cNvSpPr txBox="1"/>
            <p:nvPr/>
          </p:nvSpPr>
          <p:spPr>
            <a:xfrm>
              <a:off x="168082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12</a:t>
              </a:r>
            </a:p>
          </p:txBody>
        </p:sp>
        <p:sp>
          <p:nvSpPr>
            <p:cNvPr id="126" name="TextBox 125">
              <a:extLst>
                <a:ext uri="{FF2B5EF4-FFF2-40B4-BE49-F238E27FC236}">
                  <a16:creationId xmlns:a16="http://schemas.microsoft.com/office/drawing/2014/main" id="{CD700F4B-61F9-412D-8B5B-BD98E04E40EA}"/>
                </a:ext>
              </a:extLst>
            </p:cNvPr>
            <p:cNvSpPr txBox="1"/>
            <p:nvPr/>
          </p:nvSpPr>
          <p:spPr>
            <a:xfrm>
              <a:off x="207171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18</a:t>
              </a:r>
            </a:p>
          </p:txBody>
        </p:sp>
        <p:sp>
          <p:nvSpPr>
            <p:cNvPr id="127" name="TextBox 126">
              <a:extLst>
                <a:ext uri="{FF2B5EF4-FFF2-40B4-BE49-F238E27FC236}">
                  <a16:creationId xmlns:a16="http://schemas.microsoft.com/office/drawing/2014/main" id="{793F3297-15BB-440B-9D9F-3B87073CC9F6}"/>
                </a:ext>
              </a:extLst>
            </p:cNvPr>
            <p:cNvSpPr txBox="1"/>
            <p:nvPr/>
          </p:nvSpPr>
          <p:spPr>
            <a:xfrm>
              <a:off x="246259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24</a:t>
              </a:r>
            </a:p>
          </p:txBody>
        </p:sp>
        <p:sp>
          <p:nvSpPr>
            <p:cNvPr id="128" name="TextBox 127">
              <a:extLst>
                <a:ext uri="{FF2B5EF4-FFF2-40B4-BE49-F238E27FC236}">
                  <a16:creationId xmlns:a16="http://schemas.microsoft.com/office/drawing/2014/main" id="{B04E7E1D-9E0B-4989-917A-51B9CC8A4ADD}"/>
                </a:ext>
              </a:extLst>
            </p:cNvPr>
            <p:cNvSpPr txBox="1"/>
            <p:nvPr/>
          </p:nvSpPr>
          <p:spPr>
            <a:xfrm>
              <a:off x="285348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30</a:t>
              </a:r>
            </a:p>
          </p:txBody>
        </p:sp>
        <p:sp>
          <p:nvSpPr>
            <p:cNvPr id="129" name="TextBox 128">
              <a:extLst>
                <a:ext uri="{FF2B5EF4-FFF2-40B4-BE49-F238E27FC236}">
                  <a16:creationId xmlns:a16="http://schemas.microsoft.com/office/drawing/2014/main" id="{871B6EBD-A2A8-41D7-8496-F4B9DE98B93D}"/>
                </a:ext>
              </a:extLst>
            </p:cNvPr>
            <p:cNvSpPr txBox="1"/>
            <p:nvPr/>
          </p:nvSpPr>
          <p:spPr>
            <a:xfrm>
              <a:off x="324436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36</a:t>
              </a:r>
            </a:p>
          </p:txBody>
        </p:sp>
        <p:sp>
          <p:nvSpPr>
            <p:cNvPr id="130" name="TextBox 129">
              <a:extLst>
                <a:ext uri="{FF2B5EF4-FFF2-40B4-BE49-F238E27FC236}">
                  <a16:creationId xmlns:a16="http://schemas.microsoft.com/office/drawing/2014/main" id="{09AA0A93-EBB3-4A96-9811-3ACA769C7AAF}"/>
                </a:ext>
              </a:extLst>
            </p:cNvPr>
            <p:cNvSpPr txBox="1"/>
            <p:nvPr/>
          </p:nvSpPr>
          <p:spPr>
            <a:xfrm>
              <a:off x="363525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42</a:t>
              </a:r>
            </a:p>
          </p:txBody>
        </p:sp>
        <p:sp>
          <p:nvSpPr>
            <p:cNvPr id="131" name="TextBox 130">
              <a:extLst>
                <a:ext uri="{FF2B5EF4-FFF2-40B4-BE49-F238E27FC236}">
                  <a16:creationId xmlns:a16="http://schemas.microsoft.com/office/drawing/2014/main" id="{7A5B2903-3094-4DB5-8938-C164EE32C722}"/>
                </a:ext>
              </a:extLst>
            </p:cNvPr>
            <p:cNvSpPr txBox="1"/>
            <p:nvPr/>
          </p:nvSpPr>
          <p:spPr>
            <a:xfrm>
              <a:off x="4026135"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48</a:t>
              </a:r>
            </a:p>
          </p:txBody>
        </p:sp>
        <p:sp>
          <p:nvSpPr>
            <p:cNvPr id="132" name="TextBox 131">
              <a:extLst>
                <a:ext uri="{FF2B5EF4-FFF2-40B4-BE49-F238E27FC236}">
                  <a16:creationId xmlns:a16="http://schemas.microsoft.com/office/drawing/2014/main" id="{33F1E119-6E02-47ED-89B3-B9859670A0B2}"/>
                </a:ext>
              </a:extLst>
            </p:cNvPr>
            <p:cNvSpPr txBox="1"/>
            <p:nvPr/>
          </p:nvSpPr>
          <p:spPr>
            <a:xfrm>
              <a:off x="4417020" y="5004481"/>
              <a:ext cx="626076" cy="369332"/>
            </a:xfrm>
            <a:prstGeom prst="rect">
              <a:avLst/>
            </a:prstGeom>
            <a:noFill/>
          </p:spPr>
          <p:txBody>
            <a:bodyPr wrap="square" rtlCol="0">
              <a:spAutoFit/>
            </a:bodyPr>
            <a:lstStyle/>
            <a:p>
              <a:pPr algn="ctr">
                <a:buNone/>
              </a:pPr>
              <a:r>
                <a:rPr lang="en-US" b="0" dirty="0">
                  <a:solidFill>
                    <a:schemeClr val="bg1"/>
                  </a:solidFill>
                  <a:latin typeface="Calibri" panose="020F0502020204030204" pitchFamily="34" charset="0"/>
                  <a:cs typeface="Calibri" panose="020F0502020204030204" pitchFamily="34" charset="0"/>
                </a:rPr>
                <a:t>54</a:t>
              </a:r>
            </a:p>
          </p:txBody>
        </p:sp>
      </p:grpSp>
      <p:cxnSp>
        <p:nvCxnSpPr>
          <p:cNvPr id="133" name="Straight Connector 132">
            <a:extLst>
              <a:ext uri="{FF2B5EF4-FFF2-40B4-BE49-F238E27FC236}">
                <a16:creationId xmlns:a16="http://schemas.microsoft.com/office/drawing/2014/main" id="{19A6CC34-8C53-4207-9E90-0E4F383505F3}"/>
              </a:ext>
            </a:extLst>
          </p:cNvPr>
          <p:cNvCxnSpPr/>
          <p:nvPr/>
        </p:nvCxnSpPr>
        <p:spPr bwMode="auto">
          <a:xfrm flipH="1">
            <a:off x="6918977" y="24457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2DB47D8-C01D-45A4-BC25-A3990C39056C}"/>
              </a:ext>
            </a:extLst>
          </p:cNvPr>
          <p:cNvCxnSpPr/>
          <p:nvPr/>
        </p:nvCxnSpPr>
        <p:spPr bwMode="auto">
          <a:xfrm flipH="1">
            <a:off x="6918977" y="28484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B2C0606-96CF-4BF2-BFD2-6826AE0F477A}"/>
              </a:ext>
            </a:extLst>
          </p:cNvPr>
          <p:cNvCxnSpPr/>
          <p:nvPr/>
        </p:nvCxnSpPr>
        <p:spPr bwMode="auto">
          <a:xfrm flipH="1">
            <a:off x="6918977" y="3251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99FAAFC-031A-45C9-B5EF-8F488EDFA592}"/>
              </a:ext>
            </a:extLst>
          </p:cNvPr>
          <p:cNvCxnSpPr/>
          <p:nvPr/>
        </p:nvCxnSpPr>
        <p:spPr bwMode="auto">
          <a:xfrm flipH="1">
            <a:off x="6918977" y="36540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A58E804-9625-47CD-98B3-8408D6A1CFF9}"/>
              </a:ext>
            </a:extLst>
          </p:cNvPr>
          <p:cNvCxnSpPr/>
          <p:nvPr/>
        </p:nvCxnSpPr>
        <p:spPr bwMode="auto">
          <a:xfrm flipH="1">
            <a:off x="6918977" y="40568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A31E83A-BFF3-4014-8CA6-D96B44837634}"/>
              </a:ext>
            </a:extLst>
          </p:cNvPr>
          <p:cNvCxnSpPr/>
          <p:nvPr/>
        </p:nvCxnSpPr>
        <p:spPr bwMode="auto">
          <a:xfrm flipH="1">
            <a:off x="6918977" y="4853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98E03A9-7986-4A99-96A0-1860EAE77609}"/>
              </a:ext>
            </a:extLst>
          </p:cNvPr>
          <p:cNvCxnSpPr/>
          <p:nvPr/>
        </p:nvCxnSpPr>
        <p:spPr bwMode="auto">
          <a:xfrm>
            <a:off x="6976641" y="4853215"/>
            <a:ext cx="0" cy="58275"/>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41A55BAC-0C85-46EA-A75D-E3D49F746EAA}"/>
              </a:ext>
            </a:extLst>
          </p:cNvPr>
          <p:cNvSpPr txBox="1"/>
          <p:nvPr/>
        </p:nvSpPr>
        <p:spPr>
          <a:xfrm>
            <a:off x="6350974" y="2266292"/>
            <a:ext cx="626076" cy="336253"/>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100</a:t>
            </a:r>
          </a:p>
        </p:txBody>
      </p:sp>
      <p:sp>
        <p:nvSpPr>
          <p:cNvPr id="141" name="TextBox 140">
            <a:extLst>
              <a:ext uri="{FF2B5EF4-FFF2-40B4-BE49-F238E27FC236}">
                <a16:creationId xmlns:a16="http://schemas.microsoft.com/office/drawing/2014/main" id="{41056B1E-67F7-4436-AB36-151A8A68F906}"/>
              </a:ext>
            </a:extLst>
          </p:cNvPr>
          <p:cNvSpPr txBox="1"/>
          <p:nvPr/>
        </p:nvSpPr>
        <p:spPr>
          <a:xfrm>
            <a:off x="6350974" y="2669067"/>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90</a:t>
            </a:r>
          </a:p>
        </p:txBody>
      </p:sp>
      <p:sp>
        <p:nvSpPr>
          <p:cNvPr id="142" name="TextBox 141">
            <a:extLst>
              <a:ext uri="{FF2B5EF4-FFF2-40B4-BE49-F238E27FC236}">
                <a16:creationId xmlns:a16="http://schemas.microsoft.com/office/drawing/2014/main" id="{F35406ED-665A-4DEA-B831-355104387493}"/>
              </a:ext>
            </a:extLst>
          </p:cNvPr>
          <p:cNvSpPr txBox="1"/>
          <p:nvPr/>
        </p:nvSpPr>
        <p:spPr>
          <a:xfrm>
            <a:off x="6350974" y="3071846"/>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80</a:t>
            </a:r>
          </a:p>
        </p:txBody>
      </p:sp>
      <p:sp>
        <p:nvSpPr>
          <p:cNvPr id="143" name="TextBox 142">
            <a:extLst>
              <a:ext uri="{FF2B5EF4-FFF2-40B4-BE49-F238E27FC236}">
                <a16:creationId xmlns:a16="http://schemas.microsoft.com/office/drawing/2014/main" id="{55F00B4C-06AF-4C11-93CB-1883A7E9174E}"/>
              </a:ext>
            </a:extLst>
          </p:cNvPr>
          <p:cNvSpPr txBox="1"/>
          <p:nvPr/>
        </p:nvSpPr>
        <p:spPr>
          <a:xfrm>
            <a:off x="6350974" y="3474623"/>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70</a:t>
            </a:r>
          </a:p>
        </p:txBody>
      </p:sp>
      <p:sp>
        <p:nvSpPr>
          <p:cNvPr id="144" name="TextBox 143">
            <a:extLst>
              <a:ext uri="{FF2B5EF4-FFF2-40B4-BE49-F238E27FC236}">
                <a16:creationId xmlns:a16="http://schemas.microsoft.com/office/drawing/2014/main" id="{E547E66F-BDD1-486A-867B-775C0525E8CA}"/>
              </a:ext>
            </a:extLst>
          </p:cNvPr>
          <p:cNvSpPr txBox="1"/>
          <p:nvPr/>
        </p:nvSpPr>
        <p:spPr>
          <a:xfrm>
            <a:off x="6350974" y="3877401"/>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60</a:t>
            </a:r>
          </a:p>
        </p:txBody>
      </p:sp>
      <p:sp>
        <p:nvSpPr>
          <p:cNvPr id="145" name="TextBox 144">
            <a:extLst>
              <a:ext uri="{FF2B5EF4-FFF2-40B4-BE49-F238E27FC236}">
                <a16:creationId xmlns:a16="http://schemas.microsoft.com/office/drawing/2014/main" id="{AE78F1BA-C4D8-4CB0-9D4B-4BE88B4FEAC5}"/>
              </a:ext>
            </a:extLst>
          </p:cNvPr>
          <p:cNvSpPr txBox="1"/>
          <p:nvPr/>
        </p:nvSpPr>
        <p:spPr>
          <a:xfrm>
            <a:off x="6350974" y="4670368"/>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0</a:t>
            </a:r>
          </a:p>
        </p:txBody>
      </p:sp>
      <p:cxnSp>
        <p:nvCxnSpPr>
          <p:cNvPr id="146" name="Straight Connector 145">
            <a:extLst>
              <a:ext uri="{FF2B5EF4-FFF2-40B4-BE49-F238E27FC236}">
                <a16:creationId xmlns:a16="http://schemas.microsoft.com/office/drawing/2014/main" id="{FFD746E5-5E15-43D5-BED3-74E7857BE1E7}"/>
              </a:ext>
            </a:extLst>
          </p:cNvPr>
          <p:cNvCxnSpPr/>
          <p:nvPr/>
        </p:nvCxnSpPr>
        <p:spPr bwMode="auto">
          <a:xfrm flipH="1">
            <a:off x="6912748" y="445867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A0637A00-A1FE-4D28-BD53-70E7A794B884}"/>
              </a:ext>
            </a:extLst>
          </p:cNvPr>
          <p:cNvSpPr txBox="1"/>
          <p:nvPr/>
        </p:nvSpPr>
        <p:spPr>
          <a:xfrm>
            <a:off x="6344745" y="4279259"/>
            <a:ext cx="626076" cy="369332"/>
          </a:xfrm>
          <a:prstGeom prst="rect">
            <a:avLst/>
          </a:prstGeom>
          <a:noFill/>
        </p:spPr>
        <p:txBody>
          <a:bodyPr wrap="square" rtlCol="0">
            <a:spAutoFit/>
          </a:bodyPr>
          <a:lstStyle/>
          <a:p>
            <a:pPr algn="r">
              <a:buNone/>
            </a:pPr>
            <a:r>
              <a:rPr lang="en-US" b="0" dirty="0">
                <a:solidFill>
                  <a:schemeClr val="bg1"/>
                </a:solidFill>
                <a:latin typeface="Calibri" panose="020F0502020204030204" pitchFamily="34" charset="0"/>
                <a:cs typeface="Calibri" panose="020F0502020204030204" pitchFamily="34" charset="0"/>
              </a:rPr>
              <a:t>50</a:t>
            </a:r>
          </a:p>
        </p:txBody>
      </p:sp>
      <p:grpSp>
        <p:nvGrpSpPr>
          <p:cNvPr id="148" name="Group 147">
            <a:extLst>
              <a:ext uri="{FF2B5EF4-FFF2-40B4-BE49-F238E27FC236}">
                <a16:creationId xmlns:a16="http://schemas.microsoft.com/office/drawing/2014/main" id="{390364BC-1657-4B8F-88B6-60E60448BC6E}"/>
              </a:ext>
            </a:extLst>
          </p:cNvPr>
          <p:cNvGrpSpPr/>
          <p:nvPr/>
        </p:nvGrpSpPr>
        <p:grpSpPr>
          <a:xfrm>
            <a:off x="6914344" y="4605413"/>
            <a:ext cx="122832" cy="112407"/>
            <a:chOff x="1150476" y="4696510"/>
            <a:chExt cx="122832" cy="112407"/>
          </a:xfrm>
        </p:grpSpPr>
        <p:grpSp>
          <p:nvGrpSpPr>
            <p:cNvPr id="149" name="Group 148">
              <a:extLst>
                <a:ext uri="{FF2B5EF4-FFF2-40B4-BE49-F238E27FC236}">
                  <a16:creationId xmlns:a16="http://schemas.microsoft.com/office/drawing/2014/main" id="{E89FD2B2-73C3-48B2-964C-D4144D49DA65}"/>
                </a:ext>
              </a:extLst>
            </p:cNvPr>
            <p:cNvGrpSpPr/>
            <p:nvPr/>
          </p:nvGrpSpPr>
          <p:grpSpPr>
            <a:xfrm>
              <a:off x="1150476" y="4696510"/>
              <a:ext cx="122832" cy="112407"/>
              <a:chOff x="1511742" y="4242587"/>
              <a:chExt cx="122832" cy="112407"/>
            </a:xfrm>
          </p:grpSpPr>
          <p:cxnSp>
            <p:nvCxnSpPr>
              <p:cNvPr id="151" name="Straight Connector 150">
                <a:extLst>
                  <a:ext uri="{FF2B5EF4-FFF2-40B4-BE49-F238E27FC236}">
                    <a16:creationId xmlns:a16="http://schemas.microsoft.com/office/drawing/2014/main" id="{EE85E5EA-C629-4EE3-9631-0C1AC8ACB1CC}"/>
                  </a:ext>
                </a:extLst>
              </p:cNvPr>
              <p:cNvCxnSpPr/>
              <p:nvPr/>
            </p:nvCxnSpPr>
            <p:spPr bwMode="auto">
              <a:xfrm flipV="1">
                <a:off x="1511742" y="4242587"/>
                <a:ext cx="97293" cy="63761"/>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A6232F3-ACE5-474C-9080-534C4FFE4423}"/>
                  </a:ext>
                </a:extLst>
              </p:cNvPr>
              <p:cNvCxnSpPr/>
              <p:nvPr/>
            </p:nvCxnSpPr>
            <p:spPr bwMode="auto">
              <a:xfrm flipV="1">
                <a:off x="1537281" y="4291233"/>
                <a:ext cx="97293" cy="63761"/>
              </a:xfrm>
              <a:prstGeom prst="line">
                <a:avLst/>
              </a:prstGeom>
              <a:noFill/>
              <a:ln w="28575" cap="flat" cmpd="sng" algn="ctr">
                <a:solidFill>
                  <a:schemeClr val="bg1"/>
                </a:solidFill>
                <a:prstDash val="solid"/>
                <a:round/>
                <a:headEnd type="none" w="med" len="med"/>
                <a:tailEnd type="none" w="med" len="med"/>
              </a:ln>
              <a:effectLst/>
            </p:spPr>
          </p:cxnSp>
        </p:grpSp>
        <p:cxnSp>
          <p:nvCxnSpPr>
            <p:cNvPr id="150" name="Straight Connector 149">
              <a:extLst>
                <a:ext uri="{FF2B5EF4-FFF2-40B4-BE49-F238E27FC236}">
                  <a16:creationId xmlns:a16="http://schemas.microsoft.com/office/drawing/2014/main" id="{EA9CE8E8-05D0-4B3A-9CD5-8744B2CF00D9}"/>
                </a:ext>
              </a:extLst>
            </p:cNvPr>
            <p:cNvCxnSpPr/>
            <p:nvPr/>
          </p:nvCxnSpPr>
          <p:spPr bwMode="auto">
            <a:xfrm flipV="1">
              <a:off x="1165640" y="4719560"/>
              <a:ext cx="97293" cy="63761"/>
            </a:xfrm>
            <a:prstGeom prst="line">
              <a:avLst/>
            </a:prstGeom>
            <a:noFill/>
            <a:ln w="28575" cap="flat" cmpd="sng" algn="ctr">
              <a:solidFill>
                <a:schemeClr val="tx1"/>
              </a:solidFill>
              <a:prstDash val="solid"/>
              <a:round/>
              <a:headEnd type="none" w="med" len="med"/>
              <a:tailEnd type="none" w="med" len="med"/>
            </a:ln>
            <a:effectLst/>
          </p:spPr>
        </p:cxnSp>
      </p:grpSp>
      <p:sp>
        <p:nvSpPr>
          <p:cNvPr id="154" name="TextBox 153">
            <a:extLst>
              <a:ext uri="{FF2B5EF4-FFF2-40B4-BE49-F238E27FC236}">
                <a16:creationId xmlns:a16="http://schemas.microsoft.com/office/drawing/2014/main" id="{E9DD7F12-4B06-421C-B10E-F14347692E9E}"/>
              </a:ext>
            </a:extLst>
          </p:cNvPr>
          <p:cNvSpPr txBox="1"/>
          <p:nvPr/>
        </p:nvSpPr>
        <p:spPr>
          <a:xfrm>
            <a:off x="7361093" y="2158071"/>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98.4%</a:t>
            </a:r>
          </a:p>
        </p:txBody>
      </p:sp>
      <p:sp>
        <p:nvSpPr>
          <p:cNvPr id="155" name="TextBox 154">
            <a:extLst>
              <a:ext uri="{FF2B5EF4-FFF2-40B4-BE49-F238E27FC236}">
                <a16:creationId xmlns:a16="http://schemas.microsoft.com/office/drawing/2014/main" id="{32564EE1-346F-40F7-A361-EDD513D76CC5}"/>
              </a:ext>
            </a:extLst>
          </p:cNvPr>
          <p:cNvSpPr txBox="1"/>
          <p:nvPr/>
        </p:nvSpPr>
        <p:spPr>
          <a:xfrm>
            <a:off x="7354873" y="2712135"/>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95.0%</a:t>
            </a:r>
          </a:p>
        </p:txBody>
      </p:sp>
      <p:sp>
        <p:nvSpPr>
          <p:cNvPr id="156" name="TextBox 155">
            <a:extLst>
              <a:ext uri="{FF2B5EF4-FFF2-40B4-BE49-F238E27FC236}">
                <a16:creationId xmlns:a16="http://schemas.microsoft.com/office/drawing/2014/main" id="{AD48774D-379D-48B6-99B2-F176BAD75FB0}"/>
              </a:ext>
            </a:extLst>
          </p:cNvPr>
          <p:cNvSpPr txBox="1"/>
          <p:nvPr/>
        </p:nvSpPr>
        <p:spPr>
          <a:xfrm>
            <a:off x="8193709" y="2365616"/>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90.8%</a:t>
            </a:r>
          </a:p>
        </p:txBody>
      </p:sp>
      <p:sp>
        <p:nvSpPr>
          <p:cNvPr id="157" name="TextBox 156">
            <a:extLst>
              <a:ext uri="{FF2B5EF4-FFF2-40B4-BE49-F238E27FC236}">
                <a16:creationId xmlns:a16="http://schemas.microsoft.com/office/drawing/2014/main" id="{3BA46493-054A-4B88-9B58-7582C376EA24}"/>
              </a:ext>
            </a:extLst>
          </p:cNvPr>
          <p:cNvSpPr txBox="1"/>
          <p:nvPr/>
        </p:nvSpPr>
        <p:spPr>
          <a:xfrm>
            <a:off x="8215480" y="3042160"/>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85.5%</a:t>
            </a:r>
          </a:p>
        </p:txBody>
      </p:sp>
      <p:sp>
        <p:nvSpPr>
          <p:cNvPr id="158" name="TextBox 157">
            <a:extLst>
              <a:ext uri="{FF2B5EF4-FFF2-40B4-BE49-F238E27FC236}">
                <a16:creationId xmlns:a16="http://schemas.microsoft.com/office/drawing/2014/main" id="{6BA5590D-8BD7-4681-8867-46327AF12945}"/>
              </a:ext>
            </a:extLst>
          </p:cNvPr>
          <p:cNvSpPr txBox="1"/>
          <p:nvPr/>
        </p:nvSpPr>
        <p:spPr>
          <a:xfrm>
            <a:off x="9002362" y="2575893"/>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88.9%</a:t>
            </a:r>
          </a:p>
        </p:txBody>
      </p:sp>
      <p:sp>
        <p:nvSpPr>
          <p:cNvPr id="159" name="TextBox 158">
            <a:extLst>
              <a:ext uri="{FF2B5EF4-FFF2-40B4-BE49-F238E27FC236}">
                <a16:creationId xmlns:a16="http://schemas.microsoft.com/office/drawing/2014/main" id="{C34049BE-7E62-476C-A2B2-1EBFF8E7C2B2}"/>
              </a:ext>
            </a:extLst>
          </p:cNvPr>
          <p:cNvSpPr txBox="1"/>
          <p:nvPr/>
        </p:nvSpPr>
        <p:spPr>
          <a:xfrm>
            <a:off x="9014803" y="3214563"/>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81.6%</a:t>
            </a:r>
          </a:p>
        </p:txBody>
      </p:sp>
      <p:sp>
        <p:nvSpPr>
          <p:cNvPr id="160" name="TextBox 159">
            <a:extLst>
              <a:ext uri="{FF2B5EF4-FFF2-40B4-BE49-F238E27FC236}">
                <a16:creationId xmlns:a16="http://schemas.microsoft.com/office/drawing/2014/main" id="{A07DE32F-BC66-4966-B351-D54746467D74}"/>
              </a:ext>
            </a:extLst>
          </p:cNvPr>
          <p:cNvSpPr txBox="1"/>
          <p:nvPr/>
        </p:nvSpPr>
        <p:spPr>
          <a:xfrm>
            <a:off x="9801685" y="3217509"/>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80.0%</a:t>
            </a:r>
          </a:p>
        </p:txBody>
      </p:sp>
      <p:sp>
        <p:nvSpPr>
          <p:cNvPr id="161" name="TextBox 160">
            <a:extLst>
              <a:ext uri="{FF2B5EF4-FFF2-40B4-BE49-F238E27FC236}">
                <a16:creationId xmlns:a16="http://schemas.microsoft.com/office/drawing/2014/main" id="{C44E7716-9D82-4765-AD92-EE14E45AA815}"/>
              </a:ext>
            </a:extLst>
          </p:cNvPr>
          <p:cNvSpPr txBox="1"/>
          <p:nvPr/>
        </p:nvSpPr>
        <p:spPr>
          <a:xfrm>
            <a:off x="9795464" y="2607897"/>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88.0%</a:t>
            </a:r>
          </a:p>
        </p:txBody>
      </p:sp>
      <p:sp>
        <p:nvSpPr>
          <p:cNvPr id="162" name="TextBox 161">
            <a:extLst>
              <a:ext uri="{FF2B5EF4-FFF2-40B4-BE49-F238E27FC236}">
                <a16:creationId xmlns:a16="http://schemas.microsoft.com/office/drawing/2014/main" id="{AB03AB13-5A5C-4C34-8D1F-CAA2FC540755}"/>
              </a:ext>
            </a:extLst>
          </p:cNvPr>
          <p:cNvSpPr txBox="1"/>
          <p:nvPr/>
        </p:nvSpPr>
        <p:spPr>
          <a:xfrm>
            <a:off x="10656991" y="2667507"/>
            <a:ext cx="876753" cy="369332"/>
          </a:xfrm>
          <a:prstGeom prst="rect">
            <a:avLst/>
          </a:prstGeom>
          <a:noFill/>
        </p:spPr>
        <p:txBody>
          <a:bodyPr wrap="square" rtlCol="0">
            <a:spAutoFit/>
          </a:bodyPr>
          <a:lstStyle/>
          <a:p>
            <a:pPr algn="ctr">
              <a:buNone/>
            </a:pPr>
            <a:r>
              <a:rPr lang="en-US" b="1" dirty="0">
                <a:solidFill>
                  <a:schemeClr val="accent1"/>
                </a:solidFill>
                <a:latin typeface="Calibri" panose="020F0502020204030204" pitchFamily="34" charset="0"/>
                <a:cs typeface="Calibri" panose="020F0502020204030204" pitchFamily="34" charset="0"/>
              </a:rPr>
              <a:t>85.0%</a:t>
            </a:r>
          </a:p>
        </p:txBody>
      </p:sp>
      <p:sp>
        <p:nvSpPr>
          <p:cNvPr id="163" name="TextBox 162">
            <a:extLst>
              <a:ext uri="{FF2B5EF4-FFF2-40B4-BE49-F238E27FC236}">
                <a16:creationId xmlns:a16="http://schemas.microsoft.com/office/drawing/2014/main" id="{F530240E-EAAD-4E04-AECB-1E059B86D183}"/>
              </a:ext>
            </a:extLst>
          </p:cNvPr>
          <p:cNvSpPr txBox="1"/>
          <p:nvPr/>
        </p:nvSpPr>
        <p:spPr>
          <a:xfrm>
            <a:off x="10669431" y="3330473"/>
            <a:ext cx="876753" cy="369332"/>
          </a:xfrm>
          <a:prstGeom prst="rect">
            <a:avLst/>
          </a:prstGeom>
          <a:noFill/>
        </p:spPr>
        <p:txBody>
          <a:bodyPr wrap="square" rtlCol="0">
            <a:spAutoFit/>
          </a:bodyPr>
          <a:lstStyle/>
          <a:p>
            <a:pPr algn="ctr">
              <a:buNone/>
            </a:pPr>
            <a:r>
              <a:rPr lang="en-US" b="1" dirty="0">
                <a:solidFill>
                  <a:schemeClr val="accent3"/>
                </a:solidFill>
                <a:latin typeface="Calibri" panose="020F0502020204030204" pitchFamily="34" charset="0"/>
                <a:cs typeface="Calibri" panose="020F0502020204030204" pitchFamily="34" charset="0"/>
              </a:rPr>
              <a:t>77.6%</a:t>
            </a:r>
          </a:p>
        </p:txBody>
      </p:sp>
      <p:sp>
        <p:nvSpPr>
          <p:cNvPr id="164" name="TextBox 163">
            <a:extLst>
              <a:ext uri="{FF2B5EF4-FFF2-40B4-BE49-F238E27FC236}">
                <a16:creationId xmlns:a16="http://schemas.microsoft.com/office/drawing/2014/main" id="{4F6E6D71-945E-40C7-87B9-720E38F8E768}"/>
              </a:ext>
            </a:extLst>
          </p:cNvPr>
          <p:cNvSpPr txBox="1"/>
          <p:nvPr/>
        </p:nvSpPr>
        <p:spPr>
          <a:xfrm>
            <a:off x="10994248" y="2995012"/>
            <a:ext cx="876753" cy="369332"/>
          </a:xfrm>
          <a:prstGeom prst="rect">
            <a:avLst/>
          </a:prstGeom>
          <a:noFill/>
        </p:spPr>
        <p:txBody>
          <a:bodyPr wrap="square" rtlCol="0">
            <a:spAutoFit/>
          </a:bodyPr>
          <a:lstStyle/>
          <a:p>
            <a:pPr algn="ctr">
              <a:buNone/>
            </a:pPr>
            <a:r>
              <a:rPr lang="en-US" b="1" dirty="0">
                <a:solidFill>
                  <a:schemeClr val="bg1"/>
                </a:solidFill>
              </a:rPr>
              <a:t>∆</a:t>
            </a:r>
            <a:r>
              <a:rPr lang="en-US" b="1" dirty="0">
                <a:solidFill>
                  <a:schemeClr val="bg1"/>
                </a:solidFill>
                <a:latin typeface="Calibri" panose="020F0502020204030204" pitchFamily="34" charset="0"/>
                <a:cs typeface="Calibri" panose="020F0502020204030204" pitchFamily="34" charset="0"/>
              </a:rPr>
              <a:t>7.4%</a:t>
            </a:r>
          </a:p>
        </p:txBody>
      </p:sp>
      <p:sp>
        <p:nvSpPr>
          <p:cNvPr id="165" name="Freeform: Shape 164">
            <a:extLst>
              <a:ext uri="{FF2B5EF4-FFF2-40B4-BE49-F238E27FC236}">
                <a16:creationId xmlns:a16="http://schemas.microsoft.com/office/drawing/2014/main" id="{EC7DCB32-8DE1-48B4-8B7F-44388F10D65F}"/>
              </a:ext>
            </a:extLst>
          </p:cNvPr>
          <p:cNvSpPr/>
          <p:nvPr/>
        </p:nvSpPr>
        <p:spPr bwMode="auto">
          <a:xfrm>
            <a:off x="6978127" y="2438400"/>
            <a:ext cx="4095078" cy="602428"/>
          </a:xfrm>
          <a:custGeom>
            <a:avLst/>
            <a:gdLst>
              <a:gd name="connsiteX0" fmla="*/ 0 w 4095078"/>
              <a:gd name="connsiteY0" fmla="*/ 0 h 602428"/>
              <a:gd name="connsiteX1" fmla="*/ 448235 w 4095078"/>
              <a:gd name="connsiteY1" fmla="*/ 0 h 602428"/>
              <a:gd name="connsiteX2" fmla="*/ 448235 w 4095078"/>
              <a:gd name="connsiteY2" fmla="*/ 32273 h 602428"/>
              <a:gd name="connsiteX3" fmla="*/ 559398 w 4095078"/>
              <a:gd name="connsiteY3" fmla="*/ 32273 h 602428"/>
              <a:gd name="connsiteX4" fmla="*/ 559398 w 4095078"/>
              <a:gd name="connsiteY4" fmla="*/ 60960 h 602428"/>
              <a:gd name="connsiteX5" fmla="*/ 835511 w 4095078"/>
              <a:gd name="connsiteY5" fmla="*/ 60960 h 602428"/>
              <a:gd name="connsiteX6" fmla="*/ 835511 w 4095078"/>
              <a:gd name="connsiteY6" fmla="*/ 96819 h 602428"/>
              <a:gd name="connsiteX7" fmla="*/ 1043492 w 4095078"/>
              <a:gd name="connsiteY7" fmla="*/ 96819 h 602428"/>
              <a:gd name="connsiteX8" fmla="*/ 1043492 w 4095078"/>
              <a:gd name="connsiteY8" fmla="*/ 132678 h 602428"/>
              <a:gd name="connsiteX9" fmla="*/ 1082937 w 4095078"/>
              <a:gd name="connsiteY9" fmla="*/ 132678 h 602428"/>
              <a:gd name="connsiteX10" fmla="*/ 1082937 w 4095078"/>
              <a:gd name="connsiteY10" fmla="*/ 168536 h 602428"/>
              <a:gd name="connsiteX11" fmla="*/ 1118795 w 4095078"/>
              <a:gd name="connsiteY11" fmla="*/ 168536 h 602428"/>
              <a:gd name="connsiteX12" fmla="*/ 1118795 w 4095078"/>
              <a:gd name="connsiteY12" fmla="*/ 197224 h 602428"/>
              <a:gd name="connsiteX13" fmla="*/ 1244301 w 4095078"/>
              <a:gd name="connsiteY13" fmla="*/ 197224 h 602428"/>
              <a:gd name="connsiteX14" fmla="*/ 1244301 w 4095078"/>
              <a:gd name="connsiteY14" fmla="*/ 236668 h 602428"/>
              <a:gd name="connsiteX15" fmla="*/ 1455868 w 4095078"/>
              <a:gd name="connsiteY15" fmla="*/ 236668 h 602428"/>
              <a:gd name="connsiteX16" fmla="*/ 1455868 w 4095078"/>
              <a:gd name="connsiteY16" fmla="*/ 265355 h 602428"/>
              <a:gd name="connsiteX17" fmla="*/ 1502485 w 4095078"/>
              <a:gd name="connsiteY17" fmla="*/ 265355 h 602428"/>
              <a:gd name="connsiteX18" fmla="*/ 1502485 w 4095078"/>
              <a:gd name="connsiteY18" fmla="*/ 304800 h 602428"/>
              <a:gd name="connsiteX19" fmla="*/ 1613647 w 4095078"/>
              <a:gd name="connsiteY19" fmla="*/ 304800 h 602428"/>
              <a:gd name="connsiteX20" fmla="*/ 1613647 w 4095078"/>
              <a:gd name="connsiteY20" fmla="*/ 304800 h 602428"/>
              <a:gd name="connsiteX21" fmla="*/ 1613647 w 4095078"/>
              <a:gd name="connsiteY21" fmla="*/ 337073 h 602428"/>
              <a:gd name="connsiteX22" fmla="*/ 1620819 w 4095078"/>
              <a:gd name="connsiteY22" fmla="*/ 337073 h 602428"/>
              <a:gd name="connsiteX23" fmla="*/ 1620819 w 4095078"/>
              <a:gd name="connsiteY23" fmla="*/ 365760 h 602428"/>
              <a:gd name="connsiteX24" fmla="*/ 1767840 w 4095078"/>
              <a:gd name="connsiteY24" fmla="*/ 365760 h 602428"/>
              <a:gd name="connsiteX25" fmla="*/ 1767840 w 4095078"/>
              <a:gd name="connsiteY25" fmla="*/ 405205 h 602428"/>
              <a:gd name="connsiteX26" fmla="*/ 2090569 w 4095078"/>
              <a:gd name="connsiteY26" fmla="*/ 405205 h 602428"/>
              <a:gd name="connsiteX27" fmla="*/ 2090569 w 4095078"/>
              <a:gd name="connsiteY27" fmla="*/ 441064 h 602428"/>
              <a:gd name="connsiteX28" fmla="*/ 2832847 w 4095078"/>
              <a:gd name="connsiteY28" fmla="*/ 441064 h 602428"/>
              <a:gd name="connsiteX29" fmla="*/ 2832847 w 4095078"/>
              <a:gd name="connsiteY29" fmla="*/ 480508 h 602428"/>
              <a:gd name="connsiteX30" fmla="*/ 3345628 w 4095078"/>
              <a:gd name="connsiteY30" fmla="*/ 480508 h 602428"/>
              <a:gd name="connsiteX31" fmla="*/ 3345628 w 4095078"/>
              <a:gd name="connsiteY31" fmla="*/ 519953 h 602428"/>
              <a:gd name="connsiteX32" fmla="*/ 3496235 w 4095078"/>
              <a:gd name="connsiteY32" fmla="*/ 519953 h 602428"/>
              <a:gd name="connsiteX33" fmla="*/ 3496235 w 4095078"/>
              <a:gd name="connsiteY33" fmla="*/ 555812 h 602428"/>
              <a:gd name="connsiteX34" fmla="*/ 4095078 w 4095078"/>
              <a:gd name="connsiteY34" fmla="*/ 555812 h 602428"/>
              <a:gd name="connsiteX35" fmla="*/ 4095078 w 4095078"/>
              <a:gd name="connsiteY35" fmla="*/ 602428 h 60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095078" h="602428">
                <a:moveTo>
                  <a:pt x="0" y="0"/>
                </a:moveTo>
                <a:lnTo>
                  <a:pt x="448235" y="0"/>
                </a:lnTo>
                <a:lnTo>
                  <a:pt x="448235" y="32273"/>
                </a:lnTo>
                <a:lnTo>
                  <a:pt x="559398" y="32273"/>
                </a:lnTo>
                <a:lnTo>
                  <a:pt x="559398" y="60960"/>
                </a:lnTo>
                <a:lnTo>
                  <a:pt x="835511" y="60960"/>
                </a:lnTo>
                <a:lnTo>
                  <a:pt x="835511" y="96819"/>
                </a:lnTo>
                <a:lnTo>
                  <a:pt x="1043492" y="96819"/>
                </a:lnTo>
                <a:lnTo>
                  <a:pt x="1043492" y="132678"/>
                </a:lnTo>
                <a:lnTo>
                  <a:pt x="1082937" y="132678"/>
                </a:lnTo>
                <a:lnTo>
                  <a:pt x="1082937" y="168536"/>
                </a:lnTo>
                <a:lnTo>
                  <a:pt x="1118795" y="168536"/>
                </a:lnTo>
                <a:lnTo>
                  <a:pt x="1118795" y="197224"/>
                </a:lnTo>
                <a:lnTo>
                  <a:pt x="1244301" y="197224"/>
                </a:lnTo>
                <a:lnTo>
                  <a:pt x="1244301" y="236668"/>
                </a:lnTo>
                <a:lnTo>
                  <a:pt x="1455868" y="236668"/>
                </a:lnTo>
                <a:lnTo>
                  <a:pt x="1455868" y="265355"/>
                </a:lnTo>
                <a:lnTo>
                  <a:pt x="1502485" y="265355"/>
                </a:lnTo>
                <a:lnTo>
                  <a:pt x="1502485" y="304800"/>
                </a:lnTo>
                <a:lnTo>
                  <a:pt x="1613647" y="304800"/>
                </a:lnTo>
                <a:lnTo>
                  <a:pt x="1613647" y="304800"/>
                </a:lnTo>
                <a:lnTo>
                  <a:pt x="1613647" y="337073"/>
                </a:lnTo>
                <a:lnTo>
                  <a:pt x="1620819" y="337073"/>
                </a:lnTo>
                <a:lnTo>
                  <a:pt x="1620819" y="365760"/>
                </a:lnTo>
                <a:lnTo>
                  <a:pt x="1767840" y="365760"/>
                </a:lnTo>
                <a:lnTo>
                  <a:pt x="1767840" y="405205"/>
                </a:lnTo>
                <a:lnTo>
                  <a:pt x="2090569" y="405205"/>
                </a:lnTo>
                <a:lnTo>
                  <a:pt x="2090569" y="441064"/>
                </a:lnTo>
                <a:lnTo>
                  <a:pt x="2832847" y="441064"/>
                </a:lnTo>
                <a:lnTo>
                  <a:pt x="2832847" y="480508"/>
                </a:lnTo>
                <a:lnTo>
                  <a:pt x="3345628" y="480508"/>
                </a:lnTo>
                <a:lnTo>
                  <a:pt x="3345628" y="519953"/>
                </a:lnTo>
                <a:lnTo>
                  <a:pt x="3496235" y="519953"/>
                </a:lnTo>
                <a:lnTo>
                  <a:pt x="3496235" y="555812"/>
                </a:lnTo>
                <a:lnTo>
                  <a:pt x="4095078" y="555812"/>
                </a:lnTo>
                <a:lnTo>
                  <a:pt x="4095078" y="602428"/>
                </a:lnTo>
              </a:path>
            </a:pathLst>
          </a:custGeom>
          <a:noFill/>
          <a:ln w="28575">
            <a:solidFill>
              <a:schemeClr val="accent1"/>
            </a:solidFill>
            <a:miter lim="800000"/>
            <a:headEnd/>
            <a:tailEnd/>
          </a:ln>
        </p:spPr>
        <p:txBody>
          <a:bodyPr rtlCol="0" anchor="ctr"/>
          <a:lstStyle/>
          <a:p>
            <a:pPr algn="ctr"/>
            <a:endParaRPr lang="en-US" dirty="0"/>
          </a:p>
        </p:txBody>
      </p:sp>
      <p:sp>
        <p:nvSpPr>
          <p:cNvPr id="166" name="Freeform: Shape 165">
            <a:extLst>
              <a:ext uri="{FF2B5EF4-FFF2-40B4-BE49-F238E27FC236}">
                <a16:creationId xmlns:a16="http://schemas.microsoft.com/office/drawing/2014/main" id="{4ED07BA9-E894-47F9-AF2E-4AB89129FC6F}"/>
              </a:ext>
            </a:extLst>
          </p:cNvPr>
          <p:cNvSpPr/>
          <p:nvPr/>
        </p:nvSpPr>
        <p:spPr bwMode="auto">
          <a:xfrm>
            <a:off x="6963784" y="2441986"/>
            <a:ext cx="4105835" cy="896470"/>
          </a:xfrm>
          <a:custGeom>
            <a:avLst/>
            <a:gdLst>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17616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72932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12432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23805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 name="connsiteX0" fmla="*/ 0 w 4105835"/>
              <a:gd name="connsiteY0" fmla="*/ 0 h 896470"/>
              <a:gd name="connsiteX1" fmla="*/ 236668 w 4105835"/>
              <a:gd name="connsiteY1" fmla="*/ 0 h 896470"/>
              <a:gd name="connsiteX2" fmla="*/ 236668 w 4105835"/>
              <a:gd name="connsiteY2" fmla="*/ 46616 h 896470"/>
              <a:gd name="connsiteX3" fmla="*/ 444649 w 4105835"/>
              <a:gd name="connsiteY3" fmla="*/ 46616 h 896470"/>
              <a:gd name="connsiteX4" fmla="*/ 444649 w 4105835"/>
              <a:gd name="connsiteY4" fmla="*/ 100405 h 896470"/>
              <a:gd name="connsiteX5" fmla="*/ 484094 w 4105835"/>
              <a:gd name="connsiteY5" fmla="*/ 100405 h 896470"/>
              <a:gd name="connsiteX6" fmla="*/ 484094 w 4105835"/>
              <a:gd name="connsiteY6" fmla="*/ 121920 h 896470"/>
              <a:gd name="connsiteX7" fmla="*/ 645458 w 4105835"/>
              <a:gd name="connsiteY7" fmla="*/ 121920 h 896470"/>
              <a:gd name="connsiteX8" fmla="*/ 645458 w 4105835"/>
              <a:gd name="connsiteY8" fmla="*/ 143435 h 896470"/>
              <a:gd name="connsiteX9" fmla="*/ 724348 w 4105835"/>
              <a:gd name="connsiteY9" fmla="*/ 143435 h 896470"/>
              <a:gd name="connsiteX10" fmla="*/ 724348 w 4105835"/>
              <a:gd name="connsiteY10" fmla="*/ 175708 h 896470"/>
              <a:gd name="connsiteX11" fmla="*/ 778136 w 4105835"/>
              <a:gd name="connsiteY11" fmla="*/ 175708 h 896470"/>
              <a:gd name="connsiteX12" fmla="*/ 778136 w 4105835"/>
              <a:gd name="connsiteY12" fmla="*/ 193638 h 896470"/>
              <a:gd name="connsiteX13" fmla="*/ 921571 w 4105835"/>
              <a:gd name="connsiteY13" fmla="*/ 193638 h 896470"/>
              <a:gd name="connsiteX14" fmla="*/ 921571 w 4105835"/>
              <a:gd name="connsiteY14" fmla="*/ 222325 h 896470"/>
              <a:gd name="connsiteX15" fmla="*/ 993289 w 4105835"/>
              <a:gd name="connsiteY15" fmla="*/ 222325 h 896470"/>
              <a:gd name="connsiteX16" fmla="*/ 993289 w 4105835"/>
              <a:gd name="connsiteY16" fmla="*/ 240254 h 896470"/>
              <a:gd name="connsiteX17" fmla="*/ 1011218 w 4105835"/>
              <a:gd name="connsiteY17" fmla="*/ 240254 h 896470"/>
              <a:gd name="connsiteX18" fmla="*/ 1011218 w 4105835"/>
              <a:gd name="connsiteY18" fmla="*/ 272527 h 896470"/>
              <a:gd name="connsiteX19" fmla="*/ 1072178 w 4105835"/>
              <a:gd name="connsiteY19" fmla="*/ 272527 h 896470"/>
              <a:gd name="connsiteX20" fmla="*/ 1072178 w 4105835"/>
              <a:gd name="connsiteY20" fmla="*/ 297628 h 896470"/>
              <a:gd name="connsiteX21" fmla="*/ 1125967 w 4105835"/>
              <a:gd name="connsiteY21" fmla="*/ 297628 h 896470"/>
              <a:gd name="connsiteX22" fmla="*/ 1125967 w 4105835"/>
              <a:gd name="connsiteY22" fmla="*/ 329901 h 896470"/>
              <a:gd name="connsiteX23" fmla="*/ 1176169 w 4105835"/>
              <a:gd name="connsiteY23" fmla="*/ 329901 h 896470"/>
              <a:gd name="connsiteX24" fmla="*/ 1176169 w 4105835"/>
              <a:gd name="connsiteY24" fmla="*/ 344245 h 896470"/>
              <a:gd name="connsiteX25" fmla="*/ 1205739 w 4105835"/>
              <a:gd name="connsiteY25" fmla="*/ 344245 h 896470"/>
              <a:gd name="connsiteX26" fmla="*/ 1204856 w 4105835"/>
              <a:gd name="connsiteY26" fmla="*/ 372932 h 896470"/>
              <a:gd name="connsiteX27" fmla="*/ 1244301 w 4105835"/>
              <a:gd name="connsiteY27" fmla="*/ 372932 h 896470"/>
              <a:gd name="connsiteX28" fmla="*/ 1244301 w 4105835"/>
              <a:gd name="connsiteY28" fmla="*/ 391129 h 896470"/>
              <a:gd name="connsiteX29" fmla="*/ 1262230 w 4105835"/>
              <a:gd name="connsiteY29" fmla="*/ 390861 h 896470"/>
              <a:gd name="connsiteX30" fmla="*/ 1262230 w 4105835"/>
              <a:gd name="connsiteY30" fmla="*/ 419548 h 896470"/>
              <a:gd name="connsiteX31" fmla="*/ 1312432 w 4105835"/>
              <a:gd name="connsiteY31" fmla="*/ 419548 h 896470"/>
              <a:gd name="connsiteX32" fmla="*/ 1312432 w 4105835"/>
              <a:gd name="connsiteY32" fmla="*/ 451821 h 896470"/>
              <a:gd name="connsiteX33" fmla="*/ 1335178 w 4105835"/>
              <a:gd name="connsiteY33" fmla="*/ 451821 h 896470"/>
              <a:gd name="connsiteX34" fmla="*/ 1337533 w 4105835"/>
              <a:gd name="connsiteY34" fmla="*/ 476922 h 896470"/>
              <a:gd name="connsiteX35" fmla="*/ 1488141 w 4105835"/>
              <a:gd name="connsiteY35" fmla="*/ 476922 h 896470"/>
              <a:gd name="connsiteX36" fmla="*/ 1488141 w 4105835"/>
              <a:gd name="connsiteY36" fmla="*/ 498438 h 896470"/>
              <a:gd name="connsiteX37" fmla="*/ 1506070 w 4105835"/>
              <a:gd name="connsiteY37" fmla="*/ 498438 h 896470"/>
              <a:gd name="connsiteX38" fmla="*/ 1506070 w 4105835"/>
              <a:gd name="connsiteY38" fmla="*/ 527125 h 896470"/>
              <a:gd name="connsiteX39" fmla="*/ 1545515 w 4105835"/>
              <a:gd name="connsiteY39" fmla="*/ 527125 h 896470"/>
              <a:gd name="connsiteX40" fmla="*/ 1545515 w 4105835"/>
              <a:gd name="connsiteY40" fmla="*/ 548640 h 896470"/>
              <a:gd name="connsiteX41" fmla="*/ 1645920 w 4105835"/>
              <a:gd name="connsiteY41" fmla="*/ 548640 h 896470"/>
              <a:gd name="connsiteX42" fmla="*/ 1645920 w 4105835"/>
              <a:gd name="connsiteY42" fmla="*/ 573741 h 896470"/>
              <a:gd name="connsiteX43" fmla="*/ 1721223 w 4105835"/>
              <a:gd name="connsiteY43" fmla="*/ 573741 h 896470"/>
              <a:gd name="connsiteX44" fmla="*/ 1721223 w 4105835"/>
              <a:gd name="connsiteY44" fmla="*/ 613186 h 896470"/>
              <a:gd name="connsiteX45" fmla="*/ 1818042 w 4105835"/>
              <a:gd name="connsiteY45" fmla="*/ 613186 h 896470"/>
              <a:gd name="connsiteX46" fmla="*/ 1818042 w 4105835"/>
              <a:gd name="connsiteY46" fmla="*/ 641873 h 896470"/>
              <a:gd name="connsiteX47" fmla="*/ 2190974 w 4105835"/>
              <a:gd name="connsiteY47" fmla="*/ 641873 h 896470"/>
              <a:gd name="connsiteX48" fmla="*/ 2190974 w 4105835"/>
              <a:gd name="connsiteY48" fmla="*/ 674146 h 896470"/>
              <a:gd name="connsiteX49" fmla="*/ 2355924 w 4105835"/>
              <a:gd name="connsiteY49" fmla="*/ 674146 h 896470"/>
              <a:gd name="connsiteX50" fmla="*/ 2355924 w 4105835"/>
              <a:gd name="connsiteY50" fmla="*/ 702833 h 896470"/>
              <a:gd name="connsiteX51" fmla="*/ 2452743 w 4105835"/>
              <a:gd name="connsiteY51" fmla="*/ 702833 h 896470"/>
              <a:gd name="connsiteX52" fmla="*/ 2452743 w 4105835"/>
              <a:gd name="connsiteY52" fmla="*/ 727934 h 896470"/>
              <a:gd name="connsiteX53" fmla="*/ 2485016 w 4105835"/>
              <a:gd name="connsiteY53" fmla="*/ 727934 h 896470"/>
              <a:gd name="connsiteX54" fmla="*/ 2485016 w 4105835"/>
              <a:gd name="connsiteY54" fmla="*/ 767379 h 896470"/>
              <a:gd name="connsiteX55" fmla="*/ 2743200 w 4105835"/>
              <a:gd name="connsiteY55" fmla="*/ 767379 h 896470"/>
              <a:gd name="connsiteX56" fmla="*/ 2743200 w 4105835"/>
              <a:gd name="connsiteY56" fmla="*/ 799652 h 896470"/>
              <a:gd name="connsiteX57" fmla="*/ 3628912 w 4105835"/>
              <a:gd name="connsiteY57" fmla="*/ 799652 h 896470"/>
              <a:gd name="connsiteX58" fmla="*/ 3628912 w 4105835"/>
              <a:gd name="connsiteY58" fmla="*/ 835510 h 896470"/>
              <a:gd name="connsiteX59" fmla="*/ 3775934 w 4105835"/>
              <a:gd name="connsiteY59" fmla="*/ 835510 h 896470"/>
              <a:gd name="connsiteX60" fmla="*/ 3775934 w 4105835"/>
              <a:gd name="connsiteY60" fmla="*/ 874955 h 896470"/>
              <a:gd name="connsiteX61" fmla="*/ 3983915 w 4105835"/>
              <a:gd name="connsiteY61" fmla="*/ 874955 h 896470"/>
              <a:gd name="connsiteX62" fmla="*/ 3983915 w 4105835"/>
              <a:gd name="connsiteY62" fmla="*/ 896470 h 896470"/>
              <a:gd name="connsiteX63" fmla="*/ 4105835 w 4105835"/>
              <a:gd name="connsiteY63" fmla="*/ 896470 h 89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105835" h="896470">
                <a:moveTo>
                  <a:pt x="0" y="0"/>
                </a:moveTo>
                <a:lnTo>
                  <a:pt x="236668" y="0"/>
                </a:lnTo>
                <a:lnTo>
                  <a:pt x="236668" y="46616"/>
                </a:lnTo>
                <a:lnTo>
                  <a:pt x="444649" y="46616"/>
                </a:lnTo>
                <a:lnTo>
                  <a:pt x="444649" y="100405"/>
                </a:lnTo>
                <a:lnTo>
                  <a:pt x="484094" y="100405"/>
                </a:lnTo>
                <a:lnTo>
                  <a:pt x="484094" y="121920"/>
                </a:lnTo>
                <a:lnTo>
                  <a:pt x="645458" y="121920"/>
                </a:lnTo>
                <a:lnTo>
                  <a:pt x="645458" y="143435"/>
                </a:lnTo>
                <a:lnTo>
                  <a:pt x="724348" y="143435"/>
                </a:lnTo>
                <a:lnTo>
                  <a:pt x="724348" y="175708"/>
                </a:lnTo>
                <a:lnTo>
                  <a:pt x="778136" y="175708"/>
                </a:lnTo>
                <a:lnTo>
                  <a:pt x="778136" y="193638"/>
                </a:lnTo>
                <a:lnTo>
                  <a:pt x="921571" y="193638"/>
                </a:lnTo>
                <a:lnTo>
                  <a:pt x="921571" y="222325"/>
                </a:lnTo>
                <a:lnTo>
                  <a:pt x="993289" y="222325"/>
                </a:lnTo>
                <a:lnTo>
                  <a:pt x="993289" y="240254"/>
                </a:lnTo>
                <a:lnTo>
                  <a:pt x="1011218" y="240254"/>
                </a:lnTo>
                <a:lnTo>
                  <a:pt x="1011218" y="272527"/>
                </a:lnTo>
                <a:lnTo>
                  <a:pt x="1072178" y="272527"/>
                </a:lnTo>
                <a:lnTo>
                  <a:pt x="1072178" y="297628"/>
                </a:lnTo>
                <a:lnTo>
                  <a:pt x="1125967" y="297628"/>
                </a:lnTo>
                <a:lnTo>
                  <a:pt x="1125967" y="329901"/>
                </a:lnTo>
                <a:lnTo>
                  <a:pt x="1176169" y="329901"/>
                </a:lnTo>
                <a:lnTo>
                  <a:pt x="1176169" y="344245"/>
                </a:lnTo>
                <a:lnTo>
                  <a:pt x="1205739" y="344245"/>
                </a:lnTo>
                <a:cubicBezTo>
                  <a:pt x="1205445" y="353807"/>
                  <a:pt x="1205150" y="363370"/>
                  <a:pt x="1204856" y="372932"/>
                </a:cubicBezTo>
                <a:cubicBezTo>
                  <a:pt x="1218004" y="372932"/>
                  <a:pt x="1237727" y="369899"/>
                  <a:pt x="1244301" y="372932"/>
                </a:cubicBezTo>
                <a:cubicBezTo>
                  <a:pt x="1246326" y="375965"/>
                  <a:pt x="1244301" y="385063"/>
                  <a:pt x="1244301" y="391129"/>
                </a:cubicBezTo>
                <a:lnTo>
                  <a:pt x="1262230" y="390861"/>
                </a:lnTo>
                <a:lnTo>
                  <a:pt x="1262230" y="419548"/>
                </a:lnTo>
                <a:lnTo>
                  <a:pt x="1312432" y="419548"/>
                </a:lnTo>
                <a:lnTo>
                  <a:pt x="1312432" y="451821"/>
                </a:lnTo>
                <a:lnTo>
                  <a:pt x="1335178" y="451821"/>
                </a:lnTo>
                <a:lnTo>
                  <a:pt x="1337533" y="476922"/>
                </a:lnTo>
                <a:lnTo>
                  <a:pt x="1488141" y="476922"/>
                </a:lnTo>
                <a:lnTo>
                  <a:pt x="1488141" y="498438"/>
                </a:lnTo>
                <a:lnTo>
                  <a:pt x="1506070" y="498438"/>
                </a:lnTo>
                <a:lnTo>
                  <a:pt x="1506070" y="527125"/>
                </a:lnTo>
                <a:lnTo>
                  <a:pt x="1545515" y="527125"/>
                </a:lnTo>
                <a:lnTo>
                  <a:pt x="1545515" y="548640"/>
                </a:lnTo>
                <a:lnTo>
                  <a:pt x="1645920" y="548640"/>
                </a:lnTo>
                <a:lnTo>
                  <a:pt x="1645920" y="573741"/>
                </a:lnTo>
                <a:lnTo>
                  <a:pt x="1721223" y="573741"/>
                </a:lnTo>
                <a:lnTo>
                  <a:pt x="1721223" y="613186"/>
                </a:lnTo>
                <a:lnTo>
                  <a:pt x="1818042" y="613186"/>
                </a:lnTo>
                <a:lnTo>
                  <a:pt x="1818042" y="641873"/>
                </a:lnTo>
                <a:lnTo>
                  <a:pt x="2190974" y="641873"/>
                </a:lnTo>
                <a:lnTo>
                  <a:pt x="2190974" y="674146"/>
                </a:lnTo>
                <a:lnTo>
                  <a:pt x="2355924" y="674146"/>
                </a:lnTo>
                <a:lnTo>
                  <a:pt x="2355924" y="702833"/>
                </a:lnTo>
                <a:lnTo>
                  <a:pt x="2452743" y="702833"/>
                </a:lnTo>
                <a:lnTo>
                  <a:pt x="2452743" y="727934"/>
                </a:lnTo>
                <a:lnTo>
                  <a:pt x="2485016" y="727934"/>
                </a:lnTo>
                <a:lnTo>
                  <a:pt x="2485016" y="767379"/>
                </a:lnTo>
                <a:lnTo>
                  <a:pt x="2743200" y="767379"/>
                </a:lnTo>
                <a:lnTo>
                  <a:pt x="2743200" y="799652"/>
                </a:lnTo>
                <a:lnTo>
                  <a:pt x="3628912" y="799652"/>
                </a:lnTo>
                <a:lnTo>
                  <a:pt x="3628912" y="835510"/>
                </a:lnTo>
                <a:lnTo>
                  <a:pt x="3775934" y="835510"/>
                </a:lnTo>
                <a:lnTo>
                  <a:pt x="3775934" y="874955"/>
                </a:lnTo>
                <a:lnTo>
                  <a:pt x="3983915" y="874955"/>
                </a:lnTo>
                <a:lnTo>
                  <a:pt x="3983915" y="896470"/>
                </a:lnTo>
                <a:lnTo>
                  <a:pt x="4105835" y="896470"/>
                </a:lnTo>
              </a:path>
            </a:pathLst>
          </a:custGeom>
          <a:noFill/>
          <a:ln w="28575">
            <a:solidFill>
              <a:schemeClr val="accent3"/>
            </a:solidFill>
            <a:miter lim="800000"/>
            <a:headEnd/>
            <a:tailEnd/>
          </a:ln>
        </p:spPr>
        <p:txBody>
          <a:bodyPr rtlCol="0" anchor="ctr"/>
          <a:lstStyle/>
          <a:p>
            <a:pPr algn="ctr"/>
            <a:endParaRPr lang="en-US" dirty="0"/>
          </a:p>
        </p:txBody>
      </p:sp>
      <p:sp>
        <p:nvSpPr>
          <p:cNvPr id="169" name="TextBox 168">
            <a:extLst>
              <a:ext uri="{FF2B5EF4-FFF2-40B4-BE49-F238E27FC236}">
                <a16:creationId xmlns:a16="http://schemas.microsoft.com/office/drawing/2014/main" id="{EC57087F-1334-4706-B433-49316FAF770E}"/>
              </a:ext>
            </a:extLst>
          </p:cNvPr>
          <p:cNvSpPr txBox="1"/>
          <p:nvPr/>
        </p:nvSpPr>
        <p:spPr bwMode="auto">
          <a:xfrm>
            <a:off x="1170095" y="1323492"/>
            <a:ext cx="45710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2000" dirty="0">
                <a:solidFill>
                  <a:schemeClr val="bg1"/>
                </a:solidFill>
                <a:latin typeface="Calibri" panose="020F0502020204030204" pitchFamily="34" charset="0"/>
              </a:rPr>
              <a:t>Hormone Receptor Positive and </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&lt; 1 Yr From Last Dose of Trastuzumab</a:t>
            </a:r>
          </a:p>
        </p:txBody>
      </p:sp>
      <p:sp>
        <p:nvSpPr>
          <p:cNvPr id="170" name="TextBox 169">
            <a:extLst>
              <a:ext uri="{FF2B5EF4-FFF2-40B4-BE49-F238E27FC236}">
                <a16:creationId xmlns:a16="http://schemas.microsoft.com/office/drawing/2014/main" id="{92521BCE-5C5D-4FA1-9A50-313A1961A23E}"/>
              </a:ext>
            </a:extLst>
          </p:cNvPr>
          <p:cNvSpPr txBox="1"/>
          <p:nvPr/>
        </p:nvSpPr>
        <p:spPr bwMode="auto">
          <a:xfrm>
            <a:off x="7080504" y="1184837"/>
            <a:ext cx="414908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2000" dirty="0">
                <a:solidFill>
                  <a:schemeClr val="bg1"/>
                </a:solidFill>
                <a:latin typeface="Calibri" panose="020F0502020204030204" pitchFamily="34" charset="0"/>
              </a:rPr>
              <a:t>Hormone Receptor Positive and </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&lt; 1 Yr From Last Dose of Trastuzumab</a:t>
            </a:r>
          </a:p>
          <a:p>
            <a:pPr algn="ctr">
              <a:spcBef>
                <a:spcPts val="0"/>
              </a:spcBef>
            </a:pPr>
            <a:r>
              <a:rPr lang="en-US" sz="2000" dirty="0">
                <a:solidFill>
                  <a:schemeClr val="bg1"/>
                </a:solidFill>
                <a:latin typeface="Calibri" panose="020F0502020204030204" pitchFamily="34" charset="0"/>
              </a:rPr>
              <a:t>Without pCR After Neoadjuvant Tx</a:t>
            </a:r>
          </a:p>
        </p:txBody>
      </p:sp>
    </p:spTree>
    <p:extLst>
      <p:ext uri="{BB962C8B-B14F-4D97-AF65-F5344CB8AC3E}">
        <p14:creationId xmlns:p14="http://schemas.microsoft.com/office/powerpoint/2010/main" val="205436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D79D-4FBB-4056-9736-2D147786D5C7}"/>
              </a:ext>
            </a:extLst>
          </p:cNvPr>
          <p:cNvSpPr>
            <a:spLocks noGrp="1"/>
          </p:cNvSpPr>
          <p:nvPr>
            <p:ph type="title"/>
          </p:nvPr>
        </p:nvSpPr>
        <p:spPr/>
        <p:txBody>
          <a:bodyPr/>
          <a:lstStyle/>
          <a:p>
            <a:r>
              <a:rPr lang="en-US" dirty="0">
                <a:cs typeface="Calibri" panose="020F0502020204030204" pitchFamily="34" charset="0"/>
              </a:rPr>
              <a:t>ExteNET: Safety with Extended Adjuvant </a:t>
            </a:r>
            <a:r>
              <a:rPr lang="en-US" dirty="0"/>
              <a:t>Neratinib vs Placebo</a:t>
            </a:r>
          </a:p>
        </p:txBody>
      </p:sp>
      <p:sp>
        <p:nvSpPr>
          <p:cNvPr id="3" name="Text Box 11">
            <a:extLst>
              <a:ext uri="{FF2B5EF4-FFF2-40B4-BE49-F238E27FC236}">
                <a16:creationId xmlns:a16="http://schemas.microsoft.com/office/drawing/2014/main" id="{8B01B2EB-ED97-4822-BA2F-344C57025EB1}"/>
              </a:ext>
            </a:extLst>
          </p:cNvPr>
          <p:cNvSpPr txBox="1">
            <a:spLocks noChangeArrowheads="1"/>
          </p:cNvSpPr>
          <p:nvPr/>
        </p:nvSpPr>
        <p:spPr bwMode="auto">
          <a:xfrm>
            <a:off x="411480" y="6395930"/>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lvl="0">
              <a:defRPr/>
            </a:pPr>
            <a:r>
              <a:rPr lang="en-US" altLang="en-US" sz="1200" b="0" dirty="0">
                <a:solidFill>
                  <a:schemeClr val="bg2"/>
                </a:solidFill>
                <a:latin typeface="Calibri" panose="020F0502020204030204" pitchFamily="34" charset="0"/>
                <a:cs typeface="Calibri" panose="020F0502020204030204" pitchFamily="34" charset="0"/>
              </a:rPr>
              <a:t>Martin. Lancet Oncol. 2017;18:1688.</a:t>
            </a:r>
            <a:endParaRPr lang="en-US" altLang="en-US" sz="1200" b="0" dirty="0">
              <a:solidFill>
                <a:schemeClr val="bg1"/>
              </a:solidFill>
              <a:latin typeface="Calibri" panose="020F0502020204030204" pitchFamily="34" charset="0"/>
              <a:cs typeface="Calibri" panose="020F0502020204030204" pitchFamily="34" charset="0"/>
            </a:endParaRPr>
          </a:p>
        </p:txBody>
      </p:sp>
      <p:grpSp>
        <p:nvGrpSpPr>
          <p:cNvPr id="4" name="Group 7">
            <a:extLst>
              <a:ext uri="{FF2B5EF4-FFF2-40B4-BE49-F238E27FC236}">
                <a16:creationId xmlns:a16="http://schemas.microsoft.com/office/drawing/2014/main" id="{CD26329A-BA8F-4604-BD25-1B64C10FD9FB}"/>
              </a:ext>
            </a:extLst>
          </p:cNvPr>
          <p:cNvGrpSpPr>
            <a:grpSpLocks/>
          </p:cNvGrpSpPr>
          <p:nvPr/>
        </p:nvGrpSpPr>
        <p:grpSpPr bwMode="auto">
          <a:xfrm>
            <a:off x="9389569" y="6207225"/>
            <a:ext cx="2488502" cy="447822"/>
            <a:chOff x="9527309" y="3551529"/>
            <a:chExt cx="2488502" cy="448324"/>
          </a:xfrm>
        </p:grpSpPr>
        <p:pic>
          <p:nvPicPr>
            <p:cNvPr id="5" name="Picture 9">
              <a:extLst>
                <a:ext uri="{FF2B5EF4-FFF2-40B4-BE49-F238E27FC236}">
                  <a16:creationId xmlns:a16="http://schemas.microsoft.com/office/drawing/2014/main" id="{04F0B138-793A-4195-B58D-55664A6574A8}"/>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CB5265C9-D1AC-49EC-A430-F3A61420F9E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graphicFrame>
        <p:nvGraphicFramePr>
          <p:cNvPr id="7" name="Group 3">
            <a:extLst>
              <a:ext uri="{FF2B5EF4-FFF2-40B4-BE49-F238E27FC236}">
                <a16:creationId xmlns:a16="http://schemas.microsoft.com/office/drawing/2014/main" id="{AD60B8BA-6C92-464C-9834-9271E88C0652}"/>
              </a:ext>
            </a:extLst>
          </p:cNvPr>
          <p:cNvGraphicFramePr>
            <a:graphicFrameLocks noGrp="1"/>
          </p:cNvGraphicFramePr>
          <p:nvPr>
            <p:extLst>
              <p:ext uri="{D42A27DB-BD31-4B8C-83A1-F6EECF244321}">
                <p14:modId xmlns:p14="http://schemas.microsoft.com/office/powerpoint/2010/main" val="111101867"/>
              </p:ext>
            </p:extLst>
          </p:nvPr>
        </p:nvGraphicFramePr>
        <p:xfrm>
          <a:off x="727075" y="1604963"/>
          <a:ext cx="10755311" cy="3900356"/>
        </p:xfrm>
        <a:graphic>
          <a:graphicData uri="http://schemas.openxmlformats.org/drawingml/2006/table">
            <a:tbl>
              <a:tblPr/>
              <a:tblGrid>
                <a:gridCol w="3430109">
                  <a:extLst>
                    <a:ext uri="{9D8B030D-6E8A-4147-A177-3AD203B41FA5}">
                      <a16:colId xmlns:a16="http://schemas.microsoft.com/office/drawing/2014/main" val="1170023659"/>
                    </a:ext>
                  </a:extLst>
                </a:gridCol>
                <a:gridCol w="1366963">
                  <a:extLst>
                    <a:ext uri="{9D8B030D-6E8A-4147-A177-3AD203B41FA5}">
                      <a16:colId xmlns:a16="http://schemas.microsoft.com/office/drawing/2014/main" val="2820432765"/>
                    </a:ext>
                  </a:extLst>
                </a:gridCol>
                <a:gridCol w="1147819">
                  <a:extLst>
                    <a:ext uri="{9D8B030D-6E8A-4147-A177-3AD203B41FA5}">
                      <a16:colId xmlns:a16="http://schemas.microsoft.com/office/drawing/2014/main" val="1371045650"/>
                    </a:ext>
                  </a:extLst>
                </a:gridCol>
                <a:gridCol w="1147819">
                  <a:extLst>
                    <a:ext uri="{9D8B030D-6E8A-4147-A177-3AD203B41FA5}">
                      <a16:colId xmlns:a16="http://schemas.microsoft.com/office/drawing/2014/main" val="735295172"/>
                    </a:ext>
                  </a:extLst>
                </a:gridCol>
                <a:gridCol w="1366963">
                  <a:extLst>
                    <a:ext uri="{9D8B030D-6E8A-4147-A177-3AD203B41FA5}">
                      <a16:colId xmlns:a16="http://schemas.microsoft.com/office/drawing/2014/main" val="3987467865"/>
                    </a:ext>
                  </a:extLst>
                </a:gridCol>
                <a:gridCol w="1147819">
                  <a:extLst>
                    <a:ext uri="{9D8B030D-6E8A-4147-A177-3AD203B41FA5}">
                      <a16:colId xmlns:a16="http://schemas.microsoft.com/office/drawing/2014/main" val="3393434842"/>
                    </a:ext>
                  </a:extLst>
                </a:gridCol>
                <a:gridCol w="1147819">
                  <a:extLst>
                    <a:ext uri="{9D8B030D-6E8A-4147-A177-3AD203B41FA5}">
                      <a16:colId xmlns:a16="http://schemas.microsoft.com/office/drawing/2014/main" val="1484297618"/>
                    </a:ext>
                  </a:extLst>
                </a:gridCol>
              </a:tblGrid>
              <a:tr h="0">
                <a:tc rowSpan="2">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GB"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TEAEs in ≥ 15% of patients in either arm, n (%)</a:t>
                      </a:r>
                      <a:endParaRPr kumimoji="0" lang="en-GB" altLang="en-US" sz="1800" b="1" i="0" u="none" strike="noStrike" cap="none" normalizeH="0" baseline="3000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chemeClr val="accent6"/>
                    </a:solidFill>
                  </a:tcPr>
                </a:tc>
                <a:tc gridSpan="3">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Neratinib (n = 1408)</a:t>
                      </a:r>
                    </a:p>
                  </a:txBody>
                  <a:tcPr marL="121695" marR="121695" marT="45633" marB="45633" horzOverflow="overflow">
                    <a:lnL>
                      <a:noFill/>
                    </a:lnL>
                    <a:lnR>
                      <a:noFill/>
                    </a:lnR>
                    <a:lnT>
                      <a:noFill/>
                    </a:lnT>
                    <a:lnB>
                      <a:noFill/>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tc gridSpan="3">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Placebo (n = 1408)</a:t>
                      </a:r>
                    </a:p>
                  </a:txBody>
                  <a:tcPr marL="121695" marR="121695" marT="45633" marB="45633" horzOverflow="overflow">
                    <a:lnL>
                      <a:noFill/>
                    </a:lnL>
                    <a:lnR>
                      <a:noFill/>
                    </a:lnR>
                    <a:lnT>
                      <a:noFill/>
                    </a:lnT>
                    <a:lnB>
                      <a:noFill/>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60955325"/>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endParaRPr kumimoji="0" lang="en-GB" altLang="en-US" sz="1600" b="1" i="0" u="none" strike="noStrike" cap="none" normalizeH="0" baseline="3000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1-2</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3</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4</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1-2</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3</a:t>
                      </a:r>
                    </a:p>
                  </a:txBody>
                  <a:tcPr marL="121695" marR="121695" marT="45633" marB="45633" horzOverflow="overflow">
                    <a:lnL>
                      <a:noFill/>
                    </a:lnL>
                    <a:lnR>
                      <a:noFill/>
                    </a:lnR>
                    <a:lnT>
                      <a:noFill/>
                    </a:lnT>
                    <a:lnB>
                      <a:noFill/>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panose="020B0600070205080204" pitchFamily="34" charset="-128"/>
                          <a:cs typeface="Calibri" panose="020F0502020204030204" pitchFamily="34" charset="0"/>
                        </a:rPr>
                        <a:t>Grade 4</a:t>
                      </a:r>
                    </a:p>
                  </a:txBody>
                  <a:tcPr marL="121695" marR="121695" marT="45633" marB="45633" horzOverflow="overflow">
                    <a:lnL>
                      <a:noFill/>
                    </a:lnL>
                    <a:lnR>
                      <a:noFill/>
                    </a:lnR>
                    <a:lnT>
                      <a:noFill/>
                    </a:lnT>
                    <a:lnB>
                      <a:noFill/>
                    </a:lnB>
                    <a:lnTlToBr>
                      <a:noFill/>
                    </a:lnTlToBr>
                    <a:lnBlToTr>
                      <a:noFill/>
                    </a:lnBlToTr>
                    <a:solidFill>
                      <a:schemeClr val="accent6"/>
                    </a:solidFill>
                  </a:tcPr>
                </a:tc>
                <a:extLst>
                  <a:ext uri="{0D108BD9-81ED-4DB2-BD59-A6C34878D82A}">
                    <a16:rowId xmlns:a16="http://schemas.microsoft.com/office/drawing/2014/main" val="4075052092"/>
                  </a:ext>
                </a:extLst>
              </a:tr>
              <a:tr h="171808">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Diarrhea</a:t>
                      </a:r>
                      <a:endParaRPr kumimoji="0" lang="en-US" altLang="en-US" sz="18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55</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40</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34</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1333515820"/>
                  </a:ext>
                </a:extLst>
              </a:tr>
              <a:tr h="0">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Nausea</a:t>
                      </a:r>
                      <a:endParaRPr kumimoji="0" lang="en-US" altLang="en-US" sz="1800" b="0" i="0" u="none" strike="noStrike" cap="none" normalizeH="0" baseline="3000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endParaRPr>
                    </a:p>
                  </a:txBody>
                  <a:tcPr marL="121695" marR="121695" marT="45633" marB="45633"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41</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21</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a:t>
                      </a:r>
                    </a:p>
                  </a:txBody>
                  <a:tcPr marL="121916" marR="121916" marT="60914" marB="60914" anchor="ctr" horzOverflow="overflow">
                    <a:lnL>
                      <a:noFill/>
                    </a:lnL>
                    <a:lnR>
                      <a:noFill/>
                    </a:lnR>
                    <a:lnT>
                      <a:noFill/>
                    </a:lnT>
                    <a:lnB>
                      <a:noFill/>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029"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rgbClr val="F2F2F2"/>
                    </a:solidFill>
                  </a:tcPr>
                </a:tc>
                <a:extLst>
                  <a:ext uri="{0D108BD9-81ED-4DB2-BD59-A6C34878D82A}">
                    <a16:rowId xmlns:a16="http://schemas.microsoft.com/office/drawing/2014/main" val="3815050769"/>
                  </a:ext>
                </a:extLst>
              </a:tr>
              <a:tr h="324540">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Fatigue</a:t>
                      </a: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25</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lvl1pPr>
                        <a:lnSpc>
                          <a:spcPct val="90000"/>
                        </a:lnSpc>
                        <a:spcBef>
                          <a:spcPts val="1000"/>
                        </a:spcBef>
                        <a:spcAft>
                          <a:spcPts val="700"/>
                        </a:spcAft>
                        <a:buClr>
                          <a:srgbClr val="FEFDDE"/>
                        </a:buClr>
                        <a:buFont typeface="Wingdings" panose="05000000000000000000" pitchFamily="2" charset="2"/>
                        <a:defRPr sz="24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defRPr sz="22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defRPr sz="20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defRPr>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20 </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378620333"/>
                  </a:ext>
                </a:extLst>
              </a:tr>
              <a:tr h="324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Vomiting</a:t>
                      </a:r>
                    </a:p>
                  </a:txBody>
                  <a:tcPr marL="121695" marR="121695" marT="45633" marB="45633"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23</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3</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8</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904698662"/>
                  </a:ext>
                </a:extLst>
              </a:tr>
              <a:tr h="324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Abdominal pain</a:t>
                      </a: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22</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2</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10</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046862008"/>
                  </a:ext>
                </a:extLst>
              </a:tr>
              <a:tr h="324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Headache</a:t>
                      </a:r>
                    </a:p>
                  </a:txBody>
                  <a:tcPr marL="121695" marR="121695" marT="45633" marB="45633"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19</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19</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2795962506"/>
                  </a:ext>
                </a:extLst>
              </a:tr>
              <a:tr h="324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Upper abdominal pain</a:t>
                      </a:r>
                    </a:p>
                  </a:txBody>
                  <a:tcPr marL="121695" marR="121695" marT="45633" marB="45633"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14</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7</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2"/>
                    </a:solidFill>
                  </a:tcPr>
                </a:tc>
                <a:extLst>
                  <a:ext uri="{0D108BD9-81ED-4DB2-BD59-A6C34878D82A}">
                    <a16:rowId xmlns:a16="http://schemas.microsoft.com/office/drawing/2014/main" val="3237324530"/>
                  </a:ext>
                </a:extLst>
              </a:tr>
              <a:tr h="324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Rash</a:t>
                      </a:r>
                    </a:p>
                  </a:txBody>
                  <a:tcPr marL="121695" marR="121695" marT="45633" marB="45633"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15</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&lt; 1</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7</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panose="020B0600070205080204" pitchFamily="34" charset="-128"/>
                          <a:cs typeface="Calibri" panose="020F0502020204030204" pitchFamily="34" charset="0"/>
                        </a:rPr>
                        <a:t>0</a:t>
                      </a:r>
                    </a:p>
                  </a:txBody>
                  <a:tcPr marL="121916" marR="121916" marT="60914" marB="60914" anchor="ctr" horzOverflow="overflow">
                    <a:lnL>
                      <a:noFill/>
                    </a:lnL>
                    <a:lnR>
                      <a:noFill/>
                    </a:lnR>
                    <a:lnT>
                      <a:noFill/>
                    </a:lnT>
                    <a:lnB>
                      <a:noFill/>
                    </a:lnB>
                    <a:lnTlToBr>
                      <a:noFill/>
                    </a:lnTlToBr>
                    <a:lnBlToTr>
                      <a:noFill/>
                    </a:lnBlToTr>
                    <a:solidFill>
                      <a:schemeClr val="tx1">
                        <a:lumMod val="95000"/>
                      </a:schemeClr>
                    </a:solidFill>
                  </a:tcPr>
                </a:tc>
                <a:extLst>
                  <a:ext uri="{0D108BD9-81ED-4DB2-BD59-A6C34878D82A}">
                    <a16:rowId xmlns:a16="http://schemas.microsoft.com/office/drawing/2014/main" val="2810368013"/>
                  </a:ext>
                </a:extLst>
              </a:tr>
            </a:tbl>
          </a:graphicData>
        </a:graphic>
      </p:graphicFrame>
    </p:spTree>
    <p:extLst>
      <p:ext uri="{BB962C8B-B14F-4D97-AF65-F5344CB8AC3E}">
        <p14:creationId xmlns:p14="http://schemas.microsoft.com/office/powerpoint/2010/main" val="2390983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07EE632-CB8E-46A9-BA32-AA88278CB0B8}"/>
              </a:ext>
            </a:extLst>
          </p:cNvPr>
          <p:cNvSpPr/>
          <p:nvPr/>
        </p:nvSpPr>
        <p:spPr bwMode="auto">
          <a:xfrm rot="9397757">
            <a:off x="7492669" y="3654885"/>
            <a:ext cx="26326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7-Point Star 2">
            <a:extLst>
              <a:ext uri="{FF2B5EF4-FFF2-40B4-BE49-F238E27FC236}">
                <a16:creationId xmlns:a16="http://schemas.microsoft.com/office/drawing/2014/main" id="{B31DA5BD-4E88-4A0B-B503-7FE5FA17C616}"/>
              </a:ext>
            </a:extLst>
          </p:cNvPr>
          <p:cNvSpPr/>
          <p:nvPr/>
        </p:nvSpPr>
        <p:spPr bwMode="auto">
          <a:xfrm rot="9397757">
            <a:off x="7289941" y="366431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p:cNvSpPr>
            <a:spLocks noGrp="1"/>
          </p:cNvSpPr>
          <p:nvPr>
            <p:ph type="title"/>
          </p:nvPr>
        </p:nvSpPr>
        <p:spPr/>
        <p:txBody>
          <a:bodyPr/>
          <a:lstStyle/>
          <a:p>
            <a:r>
              <a:rPr lang="en-US" dirty="0"/>
              <a:t>Structure of ado-Trastuzumab-Emtansine (T-DM1), </a:t>
            </a:r>
            <a:br>
              <a:rPr lang="en-US" dirty="0"/>
            </a:br>
            <a:r>
              <a:rPr lang="en-US" dirty="0"/>
              <a:t>a HER2-Targeted ADC </a:t>
            </a:r>
          </a:p>
        </p:txBody>
      </p:sp>
      <p:sp>
        <p:nvSpPr>
          <p:cNvPr id="51" name="Content Placeholder 1">
            <a:extLst>
              <a:ext uri="{FF2B5EF4-FFF2-40B4-BE49-F238E27FC236}">
                <a16:creationId xmlns:a16="http://schemas.microsoft.com/office/drawing/2014/main" id="{D4C79383-A4F7-458E-9C30-0A3D6717948C}"/>
              </a:ext>
            </a:extLst>
          </p:cNvPr>
          <p:cNvSpPr>
            <a:spLocks noGrp="1"/>
          </p:cNvSpPr>
          <p:nvPr>
            <p:ph sz="half" idx="1"/>
          </p:nvPr>
        </p:nvSpPr>
        <p:spPr/>
        <p:txBody>
          <a:bodyPr/>
          <a:lstStyle/>
          <a:p>
            <a:r>
              <a:rPr lang="en-US" sz="2200" b="1" dirty="0"/>
              <a:t>Tumor antigen: </a:t>
            </a:r>
            <a:r>
              <a:rPr lang="en-US" sz="2200" dirty="0"/>
              <a:t>HER2</a:t>
            </a:r>
          </a:p>
          <a:p>
            <a:r>
              <a:rPr lang="en-US" sz="2200" b="1" dirty="0"/>
              <a:t>Antibody:</a:t>
            </a:r>
            <a:r>
              <a:rPr lang="en-US" sz="2200" dirty="0"/>
              <a:t> monoclonal antibody trastuzumab</a:t>
            </a:r>
          </a:p>
          <a:p>
            <a:r>
              <a:rPr lang="en-US" sz="2200" b="1" dirty="0"/>
              <a:t>Linker: </a:t>
            </a:r>
            <a:r>
              <a:rPr lang="en-US" sz="2200" dirty="0"/>
              <a:t>systemically stable thioether, not cleavable</a:t>
            </a:r>
          </a:p>
          <a:p>
            <a:r>
              <a:rPr lang="en-US" sz="2200" b="1" dirty="0"/>
              <a:t>Cytotoxic drug payload:</a:t>
            </a:r>
            <a:r>
              <a:rPr lang="en-US" sz="2200" dirty="0"/>
              <a:t> emtansine (DM1), a highly potent tubulin destabilizer</a:t>
            </a:r>
          </a:p>
        </p:txBody>
      </p:sp>
      <p:sp>
        <p:nvSpPr>
          <p:cNvPr id="15" name="Freeform 73">
            <a:extLst>
              <a:ext uri="{FF2B5EF4-FFF2-40B4-BE49-F238E27FC236}">
                <a16:creationId xmlns:a16="http://schemas.microsoft.com/office/drawing/2014/main" id="{52AA4252-DB59-48B6-AB21-BF06DE75DDBB}"/>
              </a:ext>
            </a:extLst>
          </p:cNvPr>
          <p:cNvSpPr/>
          <p:nvPr/>
        </p:nvSpPr>
        <p:spPr bwMode="auto">
          <a:xfrm rot="9397757">
            <a:off x="7430095" y="4742732"/>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6" name="Freeform 74">
            <a:extLst>
              <a:ext uri="{FF2B5EF4-FFF2-40B4-BE49-F238E27FC236}">
                <a16:creationId xmlns:a16="http://schemas.microsoft.com/office/drawing/2014/main" id="{27543528-F5BC-473A-85A1-DA154412FD65}"/>
              </a:ext>
            </a:extLst>
          </p:cNvPr>
          <p:cNvSpPr/>
          <p:nvPr/>
        </p:nvSpPr>
        <p:spPr bwMode="auto">
          <a:xfrm rot="9397757" flipV="1">
            <a:off x="9137866" y="3960977"/>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Freeform 39">
            <a:extLst>
              <a:ext uri="{FF2B5EF4-FFF2-40B4-BE49-F238E27FC236}">
                <a16:creationId xmlns:a16="http://schemas.microsoft.com/office/drawing/2014/main" id="{A381569E-6B43-4918-9E73-762F56EB1E65}"/>
              </a:ext>
            </a:extLst>
          </p:cNvPr>
          <p:cNvSpPr/>
          <p:nvPr/>
        </p:nvSpPr>
        <p:spPr bwMode="auto">
          <a:xfrm rot="9397757">
            <a:off x="7384975" y="3268102"/>
            <a:ext cx="1125787"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Freeform 41">
            <a:extLst>
              <a:ext uri="{FF2B5EF4-FFF2-40B4-BE49-F238E27FC236}">
                <a16:creationId xmlns:a16="http://schemas.microsoft.com/office/drawing/2014/main" id="{2781D429-2858-4B70-B646-A96C6BCCB109}"/>
              </a:ext>
            </a:extLst>
          </p:cNvPr>
          <p:cNvSpPr/>
          <p:nvPr/>
        </p:nvSpPr>
        <p:spPr bwMode="auto">
          <a:xfrm rot="9397757" flipH="1">
            <a:off x="8535843" y="2772137"/>
            <a:ext cx="1119484"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tx2">
              <a:lumMod val="60000"/>
              <a:lumOff val="40000"/>
            </a:schemeClr>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D7BFD69-DB4B-4BC0-83C9-5575300DAFFD}"/>
              </a:ext>
            </a:extLst>
          </p:cNvPr>
          <p:cNvSpPr/>
          <p:nvPr/>
        </p:nvSpPr>
        <p:spPr bwMode="auto">
          <a:xfrm rot="9397757">
            <a:off x="8400710" y="3132374"/>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0715AAB5-DC00-4EEF-B602-EC728C97BABA}"/>
              </a:ext>
            </a:extLst>
          </p:cNvPr>
          <p:cNvCxnSpPr/>
          <p:nvPr/>
        </p:nvCxnSpPr>
        <p:spPr bwMode="auto">
          <a:xfrm rot="9397757" flipV="1">
            <a:off x="8645097" y="4430940"/>
            <a:ext cx="265052" cy="24784"/>
          </a:xfrm>
          <a:prstGeom prst="line">
            <a:avLst/>
          </a:prstGeom>
          <a:noFill/>
          <a:ln w="28575" cap="flat" cmpd="sng" algn="ctr">
            <a:solidFill>
              <a:schemeClr val="accent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F465615-93E7-41CF-B95B-B8A4201239D8}"/>
              </a:ext>
            </a:extLst>
          </p:cNvPr>
          <p:cNvCxnSpPr>
            <a:endCxn id="17" idx="6"/>
          </p:cNvCxnSpPr>
          <p:nvPr/>
        </p:nvCxnSpPr>
        <p:spPr bwMode="auto">
          <a:xfrm rot="9397757">
            <a:off x="8195949" y="4606385"/>
            <a:ext cx="285580" cy="40406"/>
          </a:xfrm>
          <a:prstGeom prst="line">
            <a:avLst/>
          </a:prstGeom>
          <a:noFill/>
          <a:ln w="28575" cap="flat" cmpd="sng" algn="ctr">
            <a:solidFill>
              <a:schemeClr val="accent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93B7BAB-B57A-4DED-BC66-66CB4CACD16A}"/>
              </a:ext>
            </a:extLst>
          </p:cNvPr>
          <p:cNvCxnSpPr/>
          <p:nvPr/>
        </p:nvCxnSpPr>
        <p:spPr bwMode="auto">
          <a:xfrm rot="9397757">
            <a:off x="8340754" y="3784793"/>
            <a:ext cx="283974" cy="0"/>
          </a:xfrm>
          <a:prstGeom prst="line">
            <a:avLst/>
          </a:prstGeom>
          <a:noFill/>
          <a:ln w="28575" cap="flat" cmpd="sng" algn="ctr">
            <a:solidFill>
              <a:schemeClr val="accent2"/>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E37718-EAF7-42DB-8F85-0244309B12EC}"/>
              </a:ext>
            </a:extLst>
          </p:cNvPr>
          <p:cNvCxnSpPr/>
          <p:nvPr/>
        </p:nvCxnSpPr>
        <p:spPr bwMode="auto">
          <a:xfrm rot="9397757">
            <a:off x="7915781" y="3963263"/>
            <a:ext cx="307924" cy="0"/>
          </a:xfrm>
          <a:prstGeom prst="line">
            <a:avLst/>
          </a:prstGeom>
          <a:noFill/>
          <a:ln w="28575" cap="flat" cmpd="sng" algn="ctr">
            <a:solidFill>
              <a:schemeClr val="accent2"/>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7271903-D086-4D1F-B0D9-1FEFFD19FD28}"/>
              </a:ext>
            </a:extLst>
          </p:cNvPr>
          <p:cNvCxnSpPr/>
          <p:nvPr/>
        </p:nvCxnSpPr>
        <p:spPr bwMode="auto">
          <a:xfrm rot="9397757">
            <a:off x="7767586" y="5000953"/>
            <a:ext cx="556250" cy="396767"/>
          </a:xfrm>
          <a:prstGeom prst="line">
            <a:avLst/>
          </a:prstGeom>
          <a:noFill/>
          <a:ln w="28575" cap="flat" cmpd="sng" algn="ctr">
            <a:solidFill>
              <a:schemeClr val="accent2"/>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01B126B-AEAA-4201-92C2-EEE710D82403}"/>
              </a:ext>
            </a:extLst>
          </p:cNvPr>
          <p:cNvCxnSpPr/>
          <p:nvPr/>
        </p:nvCxnSpPr>
        <p:spPr bwMode="auto">
          <a:xfrm rot="9397757" flipV="1">
            <a:off x="9142201" y="4408832"/>
            <a:ext cx="550314" cy="410452"/>
          </a:xfrm>
          <a:prstGeom prst="line">
            <a:avLst/>
          </a:prstGeom>
          <a:noFill/>
          <a:ln w="28575" cap="flat" cmpd="sng" algn="ctr">
            <a:solidFill>
              <a:schemeClr val="accent2"/>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4C6925BD-F00E-4BFE-8C40-5F76E9E45549}"/>
              </a:ext>
            </a:extLst>
          </p:cNvPr>
          <p:cNvSpPr/>
          <p:nvPr/>
        </p:nvSpPr>
        <p:spPr bwMode="auto">
          <a:xfrm rot="7284203">
            <a:off x="9372155" y="4547639"/>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BBB2E32D-3B06-4DCD-B1C5-D14125C83BE0}"/>
              </a:ext>
            </a:extLst>
          </p:cNvPr>
          <p:cNvSpPr/>
          <p:nvPr/>
        </p:nvSpPr>
        <p:spPr bwMode="auto">
          <a:xfrm rot="11511311" flipV="1">
            <a:off x="7987070" y="5136705"/>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FC08F451-0C7A-4917-B96D-52CCB0F4630F}"/>
              </a:ext>
            </a:extLst>
          </p:cNvPr>
          <p:cNvSpPr/>
          <p:nvPr/>
        </p:nvSpPr>
        <p:spPr bwMode="auto">
          <a:xfrm rot="14797757" flipV="1">
            <a:off x="8411546" y="4238493"/>
            <a:ext cx="91279" cy="128588"/>
          </a:xfrm>
          <a:prstGeom prst="rect">
            <a:avLst/>
          </a:prstGeom>
          <a:solidFill>
            <a:schemeClr val="accent2">
              <a:lumMod val="50000"/>
            </a:schemeClr>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7-Point Star 14">
            <a:extLst>
              <a:ext uri="{FF2B5EF4-FFF2-40B4-BE49-F238E27FC236}">
                <a16:creationId xmlns:a16="http://schemas.microsoft.com/office/drawing/2014/main" id="{1EE86790-775C-4326-8AFE-C268AFF20325}"/>
              </a:ext>
            </a:extLst>
          </p:cNvPr>
          <p:cNvSpPr/>
          <p:nvPr/>
        </p:nvSpPr>
        <p:spPr bwMode="auto">
          <a:xfrm rot="8050860">
            <a:off x="8634306" y="2962073"/>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2BE6FE41-6C4B-4038-992A-2F5F734249AF}"/>
              </a:ext>
            </a:extLst>
          </p:cNvPr>
          <p:cNvSpPr/>
          <p:nvPr/>
        </p:nvSpPr>
        <p:spPr bwMode="auto">
          <a:xfrm rot="9397757">
            <a:off x="8620338" y="3624810"/>
            <a:ext cx="267198" cy="69726"/>
          </a:xfrm>
          <a:prstGeom prst="rect">
            <a:avLst/>
          </a:prstGeom>
          <a:solidFill>
            <a:schemeClr val="accent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7-Point Star 14">
            <a:extLst>
              <a:ext uri="{FF2B5EF4-FFF2-40B4-BE49-F238E27FC236}">
                <a16:creationId xmlns:a16="http://schemas.microsoft.com/office/drawing/2014/main" id="{4FADE5AA-5825-4A70-90CA-DA1DCEB5312D}"/>
              </a:ext>
            </a:extLst>
          </p:cNvPr>
          <p:cNvSpPr/>
          <p:nvPr/>
        </p:nvSpPr>
        <p:spPr bwMode="auto">
          <a:xfrm rot="8050860">
            <a:off x="8853934" y="3454509"/>
            <a:ext cx="253181" cy="253181"/>
          </a:xfrm>
          <a:prstGeom prst="star7">
            <a:avLst/>
          </a:prstGeom>
          <a:solidFill>
            <a:schemeClr val="accent3"/>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E1F03E24-9A72-40C4-8196-4F9FD63C729D}"/>
              </a:ext>
            </a:extLst>
          </p:cNvPr>
          <p:cNvSpPr txBox="1"/>
          <p:nvPr/>
        </p:nvSpPr>
        <p:spPr bwMode="auto">
          <a:xfrm>
            <a:off x="9365273" y="2082743"/>
            <a:ext cx="24858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latin typeface="Arial" panose="020B0604020202020204" pitchFamily="34" charset="0"/>
                <a:cs typeface="Arial" panose="020B0604020202020204" pitchFamily="34" charset="0"/>
              </a:rPr>
              <a:t>Trastuzumab </a:t>
            </a:r>
            <a:br>
              <a:rPr lang="en-US" sz="1600" dirty="0">
                <a:solidFill>
                  <a:srgbClr val="1D2E5A"/>
                </a:solidFill>
                <a:latin typeface="Arial" panose="020B0604020202020204" pitchFamily="34" charset="0"/>
                <a:cs typeface="Arial" panose="020B0604020202020204" pitchFamily="34" charset="0"/>
              </a:rPr>
            </a:br>
            <a:r>
              <a:rPr lang="en-US" sz="1600" dirty="0">
                <a:solidFill>
                  <a:srgbClr val="1D2E5A"/>
                </a:solidFill>
                <a:latin typeface="Arial" panose="020B0604020202020204" pitchFamily="34" charset="0"/>
                <a:cs typeface="Arial" panose="020B0604020202020204" pitchFamily="34" charset="0"/>
              </a:rPr>
              <a:t>(HER2-targeted mAb)</a:t>
            </a:r>
          </a:p>
        </p:txBody>
      </p:sp>
      <p:cxnSp>
        <p:nvCxnSpPr>
          <p:cNvPr id="36" name="Straight Arrow Connector 35">
            <a:extLst>
              <a:ext uri="{FF2B5EF4-FFF2-40B4-BE49-F238E27FC236}">
                <a16:creationId xmlns:a16="http://schemas.microsoft.com/office/drawing/2014/main" id="{60074503-0DAE-457E-BFCC-438413750F43}"/>
              </a:ext>
            </a:extLst>
          </p:cNvPr>
          <p:cNvCxnSpPr>
            <a:cxnSpLocks/>
          </p:cNvCxnSpPr>
          <p:nvPr/>
        </p:nvCxnSpPr>
        <p:spPr bwMode="auto">
          <a:xfrm flipH="1">
            <a:off x="8912944" y="2773068"/>
            <a:ext cx="1099965" cy="1321786"/>
          </a:xfrm>
          <a:prstGeom prst="straightConnector1">
            <a:avLst/>
          </a:prstGeom>
          <a:noFill/>
          <a:ln w="28575" cap="flat" cmpd="sng" algn="ctr">
            <a:solidFill>
              <a:schemeClr val="accent1"/>
            </a:solidFill>
            <a:prstDash val="solid"/>
            <a:round/>
            <a:headEnd type="none" w="med" len="med"/>
            <a:tailEnd type="triangle"/>
          </a:ln>
          <a:effectLst/>
        </p:spPr>
      </p:cxnSp>
      <p:sp>
        <p:nvSpPr>
          <p:cNvPr id="37" name="TextBox 36">
            <a:extLst>
              <a:ext uri="{FF2B5EF4-FFF2-40B4-BE49-F238E27FC236}">
                <a16:creationId xmlns:a16="http://schemas.microsoft.com/office/drawing/2014/main" id="{39395A33-B0E8-48F3-8AD9-0BADF6B3C377}"/>
              </a:ext>
            </a:extLst>
          </p:cNvPr>
          <p:cNvSpPr txBox="1"/>
          <p:nvPr/>
        </p:nvSpPr>
        <p:spPr bwMode="auto">
          <a:xfrm>
            <a:off x="5542261" y="3620112"/>
            <a:ext cx="1850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latin typeface="Arial" panose="020B0604020202020204" pitchFamily="34" charset="0"/>
                <a:cs typeface="Arial" panose="020B0604020202020204" pitchFamily="34" charset="0"/>
              </a:rPr>
              <a:t>Cytotoxic agent: </a:t>
            </a:r>
            <a:br>
              <a:rPr lang="en-US" sz="1600" dirty="0">
                <a:solidFill>
                  <a:srgbClr val="1D2E5A"/>
                </a:solidFill>
                <a:latin typeface="Arial" panose="020B0604020202020204" pitchFamily="34" charset="0"/>
                <a:cs typeface="Arial" panose="020B0604020202020204" pitchFamily="34" charset="0"/>
              </a:rPr>
            </a:br>
            <a:r>
              <a:rPr lang="en-US" sz="1600" dirty="0">
                <a:solidFill>
                  <a:srgbClr val="1D2E5A"/>
                </a:solidFill>
                <a:latin typeface="Arial" panose="020B0604020202020204" pitchFamily="34" charset="0"/>
                <a:cs typeface="Arial" panose="020B0604020202020204" pitchFamily="34" charset="0"/>
              </a:rPr>
              <a:t>DM1</a:t>
            </a:r>
          </a:p>
        </p:txBody>
      </p:sp>
      <p:cxnSp>
        <p:nvCxnSpPr>
          <p:cNvPr id="38" name="Straight Arrow Connector 37">
            <a:extLst>
              <a:ext uri="{FF2B5EF4-FFF2-40B4-BE49-F238E27FC236}">
                <a16:creationId xmlns:a16="http://schemas.microsoft.com/office/drawing/2014/main" id="{97F2E961-E670-461D-8037-3A6B7D2734F4}"/>
              </a:ext>
            </a:extLst>
          </p:cNvPr>
          <p:cNvCxnSpPr>
            <a:cxnSpLocks/>
          </p:cNvCxnSpPr>
          <p:nvPr/>
        </p:nvCxnSpPr>
        <p:spPr bwMode="auto">
          <a:xfrm flipV="1">
            <a:off x="7070138" y="3981461"/>
            <a:ext cx="278666" cy="600408"/>
          </a:xfrm>
          <a:prstGeom prst="straightConnector1">
            <a:avLst/>
          </a:prstGeom>
          <a:noFill/>
          <a:ln w="28575" cap="flat" cmpd="sng" algn="ctr">
            <a:solidFill>
              <a:schemeClr val="tx1"/>
            </a:solidFill>
            <a:prstDash val="solid"/>
            <a:round/>
            <a:headEnd type="none" w="med" len="med"/>
            <a:tailEnd type="triangle"/>
          </a:ln>
          <a:effectLst/>
        </p:spPr>
      </p:cxnSp>
      <p:sp>
        <p:nvSpPr>
          <p:cNvPr id="39" name="TextBox 38">
            <a:extLst>
              <a:ext uri="{FF2B5EF4-FFF2-40B4-BE49-F238E27FC236}">
                <a16:creationId xmlns:a16="http://schemas.microsoft.com/office/drawing/2014/main" id="{816DEA17-5C24-4A4F-9E8F-DD9C3983F146}"/>
              </a:ext>
            </a:extLst>
          </p:cNvPr>
          <p:cNvSpPr txBox="1"/>
          <p:nvPr/>
        </p:nvSpPr>
        <p:spPr bwMode="auto">
          <a:xfrm>
            <a:off x="6897483" y="2019397"/>
            <a:ext cx="17251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r>
              <a:rPr lang="en-US" sz="1600" dirty="0">
                <a:solidFill>
                  <a:srgbClr val="1D2E5A"/>
                </a:solidFill>
                <a:latin typeface="Arial" panose="020B0604020202020204" pitchFamily="34" charset="0"/>
                <a:cs typeface="Arial" panose="020B0604020202020204" pitchFamily="34" charset="0"/>
              </a:rPr>
              <a:t>Thioether linker</a:t>
            </a:r>
          </a:p>
        </p:txBody>
      </p:sp>
      <p:cxnSp>
        <p:nvCxnSpPr>
          <p:cNvPr id="42" name="Straight Arrow Connector 41">
            <a:extLst>
              <a:ext uri="{FF2B5EF4-FFF2-40B4-BE49-F238E27FC236}">
                <a16:creationId xmlns:a16="http://schemas.microsoft.com/office/drawing/2014/main" id="{F451890E-6A1B-4233-B832-9AB43931B6D4}"/>
              </a:ext>
            </a:extLst>
          </p:cNvPr>
          <p:cNvCxnSpPr>
            <a:cxnSpLocks/>
          </p:cNvCxnSpPr>
          <p:nvPr/>
        </p:nvCxnSpPr>
        <p:spPr bwMode="auto">
          <a:xfrm>
            <a:off x="7882843" y="2342795"/>
            <a:ext cx="610050" cy="730898"/>
          </a:xfrm>
          <a:prstGeom prst="straightConnector1">
            <a:avLst/>
          </a:prstGeom>
          <a:noFill/>
          <a:ln w="28575" cap="flat" cmpd="sng" algn="ctr">
            <a:solidFill>
              <a:schemeClr val="accent1"/>
            </a:solidFill>
            <a:prstDash val="solid"/>
            <a:round/>
            <a:headEnd type="none" w="med" len="med"/>
            <a:tailEnd type="triangle"/>
          </a:ln>
          <a:effectLst/>
        </p:spPr>
      </p:cxnSp>
      <p:sp>
        <p:nvSpPr>
          <p:cNvPr id="43" name="Text Box 11">
            <a:extLst>
              <a:ext uri="{FF2B5EF4-FFF2-40B4-BE49-F238E27FC236}">
                <a16:creationId xmlns:a16="http://schemas.microsoft.com/office/drawing/2014/main" id="{63BCCF17-5F00-4007-B487-BA2A48D78D8C}"/>
              </a:ext>
            </a:extLst>
          </p:cNvPr>
          <p:cNvSpPr txBox="1">
            <a:spLocks noChangeArrowheads="1"/>
          </p:cNvSpPr>
          <p:nvPr/>
        </p:nvSpPr>
        <p:spPr bwMode="auto">
          <a:xfrm>
            <a:off x="414339" y="63763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Lewis Phillips. Cancer Res. 2008;68:9280.</a:t>
            </a:r>
          </a:p>
        </p:txBody>
      </p:sp>
      <p:grpSp>
        <p:nvGrpSpPr>
          <p:cNvPr id="44" name="Group 7">
            <a:extLst>
              <a:ext uri="{FF2B5EF4-FFF2-40B4-BE49-F238E27FC236}">
                <a16:creationId xmlns:a16="http://schemas.microsoft.com/office/drawing/2014/main" id="{B3A37B74-405F-4A1C-8BB6-BCC7D82B4568}"/>
              </a:ext>
            </a:extLst>
          </p:cNvPr>
          <p:cNvGrpSpPr>
            <a:grpSpLocks/>
          </p:cNvGrpSpPr>
          <p:nvPr/>
        </p:nvGrpSpPr>
        <p:grpSpPr bwMode="auto">
          <a:xfrm>
            <a:off x="9389569" y="6207225"/>
            <a:ext cx="2488502" cy="447822"/>
            <a:chOff x="9527309" y="3551529"/>
            <a:chExt cx="2488502" cy="448324"/>
          </a:xfrm>
        </p:grpSpPr>
        <p:pic>
          <p:nvPicPr>
            <p:cNvPr id="45" name="Picture 9">
              <a:extLst>
                <a:ext uri="{FF2B5EF4-FFF2-40B4-BE49-F238E27FC236}">
                  <a16:creationId xmlns:a16="http://schemas.microsoft.com/office/drawing/2014/main" id="{CB84F6D4-AE22-4680-8B6D-7574B0D5AC9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6" name="Rectangle 8">
              <a:extLst>
                <a:ext uri="{FF2B5EF4-FFF2-40B4-BE49-F238E27FC236}">
                  <a16:creationId xmlns:a16="http://schemas.microsoft.com/office/drawing/2014/main" id="{1378F427-797B-4613-9282-8D10CE89722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14370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Trastuzumab Emtansine vs Trastuzumab </a:t>
            </a:r>
            <a:br>
              <a:rPr lang="en-US" altLang="en-US" dirty="0"/>
            </a:br>
            <a:r>
              <a:rPr lang="en-US" altLang="en-US" dirty="0"/>
              <a:t>as Adjuvant Therapy for HER2+ EBC</a:t>
            </a:r>
          </a:p>
        </p:txBody>
      </p:sp>
      <p:sp>
        <p:nvSpPr>
          <p:cNvPr id="2" name="Content Placeholder 1">
            <a:extLst>
              <a:ext uri="{FF2B5EF4-FFF2-40B4-BE49-F238E27FC236}">
                <a16:creationId xmlns:a16="http://schemas.microsoft.com/office/drawing/2014/main" id="{C307804C-A39E-4804-8157-2E2A48E9E795}"/>
              </a:ext>
            </a:extLst>
          </p:cNvPr>
          <p:cNvSpPr>
            <a:spLocks noGrp="1"/>
          </p:cNvSpPr>
          <p:nvPr>
            <p:ph idx="1"/>
          </p:nvPr>
        </p:nvSpPr>
        <p:spPr>
          <a:xfrm>
            <a:off x="604675" y="1513047"/>
            <a:ext cx="10877529" cy="446706"/>
          </a:xfrm>
        </p:spPr>
        <p:txBody>
          <a:bodyPr/>
          <a:lstStyle/>
          <a:p>
            <a:r>
              <a:rPr lang="en-US" dirty="0"/>
              <a:t>International, randomized, open-label phase III study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743319"/>
            <a:ext cx="523690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HER2+ EBC (cT1-4/N0-3/M0) </a:t>
            </a:r>
            <a:r>
              <a:rPr lang="en-US" altLang="en-US" sz="1800" dirty="0">
                <a:solidFill>
                  <a:srgbClr val="E1471D"/>
                </a:solidFill>
                <a:latin typeface="Calibri" panose="020F0502020204030204" pitchFamily="34" charset="0"/>
              </a:rPr>
              <a:t>who had residual invasive disease in breast or axillary nodes </a:t>
            </a:r>
            <a:r>
              <a:rPr lang="en-US" altLang="en-US" sz="1800" b="0" dirty="0">
                <a:solidFill>
                  <a:schemeClr val="bg1"/>
                </a:solidFill>
                <a:latin typeface="Calibri" panose="020F0502020204030204" pitchFamily="34" charset="0"/>
              </a:rPr>
              <a:t>after neoadjuvant chemotherapy plus HER2-targeted therapy* at surgery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1486)</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714863" y="2743319"/>
            <a:ext cx="476733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T-DM1</a:t>
            </a:r>
            <a:r>
              <a:rPr lang="en-US" altLang="en-US" sz="1800" baseline="3000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3.6 mg/kg IV Q3W x 14 cycles</a:t>
            </a:r>
            <a:endParaRPr lang="en-US" altLang="en-US" sz="18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743)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6714864" y="3515606"/>
            <a:ext cx="4767336"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Trastuzumab </a:t>
            </a:r>
            <a:r>
              <a:rPr lang="pl-PL" altLang="en-US" sz="1800" b="0" dirty="0">
                <a:solidFill>
                  <a:schemeClr val="tx1"/>
                </a:solidFill>
                <a:latin typeface="Calibri" panose="020F0502020204030204" pitchFamily="34" charset="0"/>
              </a:rPr>
              <a:t>6 mg/kg IV Q3W</a:t>
            </a:r>
            <a:r>
              <a:rPr lang="en-US" altLang="en-US" sz="1800" b="0" dirty="0">
                <a:solidFill>
                  <a:schemeClr val="tx1"/>
                </a:solidFill>
                <a:latin typeface="Calibri" panose="020F0502020204030204" pitchFamily="34" charset="0"/>
              </a:rPr>
              <a:t> x 14 cycles</a:t>
            </a:r>
            <a:endParaRPr lang="en-US" altLang="en-US" sz="18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743)</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5978266" y="352354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5978266" y="306487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Geyer. SABCS 2018. Abstr GS1-10. von Minckwitz. NEJM. 2019;380:617.</a:t>
            </a:r>
          </a:p>
        </p:txBody>
      </p:sp>
      <p:sp>
        <p:nvSpPr>
          <p:cNvPr id="17" name="Line 52">
            <a:extLst>
              <a:ext uri="{FF2B5EF4-FFF2-40B4-BE49-F238E27FC236}">
                <a16:creationId xmlns:a16="http://schemas.microsoft.com/office/drawing/2014/main" id="{BBB30D30-8E2C-4C41-A834-4FE5ACFEF163}"/>
              </a:ext>
            </a:extLst>
          </p:cNvPr>
          <p:cNvSpPr>
            <a:spLocks noChangeShapeType="1"/>
          </p:cNvSpPr>
          <p:nvPr/>
        </p:nvSpPr>
        <p:spPr bwMode="auto">
          <a:xfrm rot="5400000">
            <a:off x="6083223" y="285876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45">
            <a:extLst>
              <a:ext uri="{FF2B5EF4-FFF2-40B4-BE49-F238E27FC236}">
                <a16:creationId xmlns:a16="http://schemas.microsoft.com/office/drawing/2014/main" id="{F04F6E4A-7248-41F4-B8EB-54269AEC1236}"/>
              </a:ext>
            </a:extLst>
          </p:cNvPr>
          <p:cNvSpPr txBox="1">
            <a:spLocks noChangeArrowheads="1"/>
          </p:cNvSpPr>
          <p:nvPr/>
        </p:nvSpPr>
        <p:spPr bwMode="auto">
          <a:xfrm>
            <a:off x="2515740" y="2098558"/>
            <a:ext cx="75007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Stratified by clinical stage, HR status, single vs dual neoadjuvant HER2-targeted therapy, pathologic nodal status after neoadjuvant therapy</a:t>
            </a:r>
          </a:p>
        </p:txBody>
      </p:sp>
      <p:sp>
        <p:nvSpPr>
          <p:cNvPr id="22" name="Content Placeholder 1">
            <a:extLst>
              <a:ext uri="{FF2B5EF4-FFF2-40B4-BE49-F238E27FC236}">
                <a16:creationId xmlns:a16="http://schemas.microsoft.com/office/drawing/2014/main" id="{3B979CA7-137A-4A22-9C58-7C183E119B5F}"/>
              </a:ext>
            </a:extLst>
          </p:cNvPr>
          <p:cNvSpPr txBox="1">
            <a:spLocks/>
          </p:cNvSpPr>
          <p:nvPr/>
        </p:nvSpPr>
        <p:spPr bwMode="auto">
          <a:xfrm>
            <a:off x="604675" y="5008440"/>
            <a:ext cx="10877529" cy="126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Primary endpoint: IDFS</a:t>
            </a:r>
          </a:p>
          <a:p>
            <a:r>
              <a:rPr lang="en-US" b="0" kern="0" dirty="0"/>
              <a:t>Secondary endpoints: distant recurrence-free survival, OS, safety</a:t>
            </a:r>
          </a:p>
        </p:txBody>
      </p:sp>
      <p:sp>
        <p:nvSpPr>
          <p:cNvPr id="23" name="Text Box 30">
            <a:extLst>
              <a:ext uri="{FF2B5EF4-FFF2-40B4-BE49-F238E27FC236}">
                <a16:creationId xmlns:a16="http://schemas.microsoft.com/office/drawing/2014/main" id="{815BDE92-4F4F-45D0-951D-5D73300510CD}"/>
              </a:ext>
            </a:extLst>
          </p:cNvPr>
          <p:cNvSpPr txBox="1">
            <a:spLocks noChangeArrowheads="1"/>
          </p:cNvSpPr>
          <p:nvPr/>
        </p:nvSpPr>
        <p:spPr bwMode="auto">
          <a:xfrm>
            <a:off x="727077" y="4314254"/>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Randomization occurred within 12 wks of surgery; </a:t>
            </a:r>
            <a:r>
              <a:rPr lang="en-US" altLang="en-US" sz="1400" dirty="0">
                <a:solidFill>
                  <a:schemeClr val="bg1"/>
                </a:solidFill>
                <a:latin typeface="Calibri" panose="020F0502020204030204" pitchFamily="34" charset="0"/>
              </a:rPr>
              <a:t>radiotherapy and/or endocrine therapy given per local standards</a:t>
            </a:r>
            <a:r>
              <a:rPr lang="en-US" altLang="en-US" sz="1400" b="0" dirty="0">
                <a:solidFill>
                  <a:schemeClr val="bg1"/>
                </a:solidFill>
                <a:latin typeface="Calibri" panose="020F0502020204030204" pitchFamily="34" charset="0"/>
              </a:rPr>
              <a:t>. *Minimum of 9 wks taxane and trastuzumab.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Patients who d/c T-DM1 for toxicity allowed to switch to trastuzumab to complete 14 cycles.</a:t>
            </a:r>
          </a:p>
        </p:txBody>
      </p:sp>
    </p:spTree>
    <p:extLst>
      <p:ext uri="{BB962C8B-B14F-4D97-AF65-F5344CB8AC3E}">
        <p14:creationId xmlns:p14="http://schemas.microsoft.com/office/powerpoint/2010/main" val="3589978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Stratification Factors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cs typeface="Calibri" panose="020F0502020204030204" pitchFamily="34" charset="0"/>
              </a:rPr>
              <a:t>Geyer. SABCS 2018. Abstr GS1-10. von Minckwitz. NEJM. 2019;380:617.</a:t>
            </a:r>
          </a:p>
        </p:txBody>
      </p:sp>
      <p:graphicFrame>
        <p:nvGraphicFramePr>
          <p:cNvPr id="9" name="Group 3">
            <a:extLst>
              <a:ext uri="{FF2B5EF4-FFF2-40B4-BE49-F238E27FC236}">
                <a16:creationId xmlns:a16="http://schemas.microsoft.com/office/drawing/2014/main" id="{AFD98FA2-6507-4ACC-AAAF-958622B6DA8F}"/>
              </a:ext>
            </a:extLst>
          </p:cNvPr>
          <p:cNvGraphicFramePr>
            <a:graphicFrameLocks/>
          </p:cNvGraphicFramePr>
          <p:nvPr/>
        </p:nvGraphicFramePr>
        <p:xfrm>
          <a:off x="727076" y="1604963"/>
          <a:ext cx="10755312" cy="4297760"/>
        </p:xfrm>
        <a:graphic>
          <a:graphicData uri="http://schemas.openxmlformats.org/drawingml/2006/table">
            <a:tbl>
              <a:tblPr/>
              <a:tblGrid>
                <a:gridCol w="5126212">
                  <a:extLst>
                    <a:ext uri="{9D8B030D-6E8A-4147-A177-3AD203B41FA5}">
                      <a16:colId xmlns:a16="http://schemas.microsoft.com/office/drawing/2014/main" val="20000"/>
                    </a:ext>
                  </a:extLst>
                </a:gridCol>
                <a:gridCol w="2814550">
                  <a:extLst>
                    <a:ext uri="{9D8B030D-6E8A-4147-A177-3AD203B41FA5}">
                      <a16:colId xmlns:a16="http://schemas.microsoft.com/office/drawing/2014/main" val="20001"/>
                    </a:ext>
                  </a:extLst>
                </a:gridCol>
                <a:gridCol w="281455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Stratification Factor,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(n = 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Trastuzumab (n = 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Clinical stage at presentation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Operable (cT1-3N0–1M0)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Inoperable (cT4NxM0 or cTxN2–3M0)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558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185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553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Hormone receptor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ER and/or PgR 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ER negative and PgR negative/unknown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534 (71.9)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540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Preoperative HER2-targeted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alone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 other HER2-targeted agents*</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Trastuzumab + pertuzumab</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600 (80.8)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596 (80.2)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Pathologic nodal status after preoperative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Node negative/not done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343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346 (46.6)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 (53.4)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2834365"/>
                  </a:ext>
                </a:extLst>
              </a:tr>
            </a:tbl>
          </a:graphicData>
        </a:graphic>
      </p:graphicFrame>
      <p:sp>
        <p:nvSpPr>
          <p:cNvPr id="10" name="Rectangle 9">
            <a:extLst>
              <a:ext uri="{FF2B5EF4-FFF2-40B4-BE49-F238E27FC236}">
                <a16:creationId xmlns:a16="http://schemas.microsoft.com/office/drawing/2014/main" id="{5E5EFAAC-9B5B-45CD-8EC5-9CCE62DFFDCF}"/>
              </a:ext>
            </a:extLst>
          </p:cNvPr>
          <p:cNvSpPr/>
          <p:nvPr/>
        </p:nvSpPr>
        <p:spPr>
          <a:xfrm>
            <a:off x="727077" y="5899678"/>
            <a:ext cx="10736262" cy="338554"/>
          </a:xfrm>
          <a:prstGeom prst="rect">
            <a:avLst/>
          </a:prstGeom>
        </p:spPr>
        <p:txBody>
          <a:bodyPr wrap="square">
            <a:spAutoFit/>
          </a:bodyPr>
          <a:lstStyle/>
          <a:p>
            <a:pPr marR="51040"/>
            <a:r>
              <a:rPr lang="en-US" sz="1600" b="0" dirty="0">
                <a:solidFill>
                  <a:schemeClr val="bg1"/>
                </a:solidFill>
                <a:latin typeface="Calibri" panose="020F0502020204030204" pitchFamily="34" charset="0"/>
              </a:rPr>
              <a:t>*Includes afatinib, dacomitinib, lapatinib, neratinib, pertuzumab. </a:t>
            </a: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Not a stratification factor; for informational purposes only.</a:t>
            </a:r>
            <a:endParaRPr lang="en-US" sz="1600" dirty="0">
              <a:solidFill>
                <a:schemeClr val="bg1"/>
              </a:solidFill>
              <a:latin typeface="Calibri" panose="020F0502020204030204" pitchFamily="34" charset="0"/>
            </a:endParaRPr>
          </a:p>
        </p:txBody>
      </p:sp>
      <p:sp>
        <p:nvSpPr>
          <p:cNvPr id="2" name="Rectangle 1">
            <a:extLst>
              <a:ext uri="{FF2B5EF4-FFF2-40B4-BE49-F238E27FC236}">
                <a16:creationId xmlns:a16="http://schemas.microsoft.com/office/drawing/2014/main" id="{DEFD4089-260B-4515-84F9-8F87E37BDD72}"/>
              </a:ext>
            </a:extLst>
          </p:cNvPr>
          <p:cNvSpPr/>
          <p:nvPr/>
        </p:nvSpPr>
        <p:spPr bwMode="auto">
          <a:xfrm>
            <a:off x="727077" y="4084320"/>
            <a:ext cx="10736262" cy="338554"/>
          </a:xfrm>
          <a:prstGeom prst="rect">
            <a:avLst/>
          </a:prstGeom>
          <a:noFill/>
          <a:ln w="381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9B72ABC5-BBD4-4887-BF45-02C3E671722B}"/>
              </a:ext>
            </a:extLst>
          </p:cNvPr>
          <p:cNvSpPr/>
          <p:nvPr/>
        </p:nvSpPr>
        <p:spPr bwMode="auto">
          <a:xfrm>
            <a:off x="727077" y="4653445"/>
            <a:ext cx="10736262" cy="338554"/>
          </a:xfrm>
          <a:prstGeom prst="rect">
            <a:avLst/>
          </a:prstGeom>
          <a:noFill/>
          <a:ln w="381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94351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IDFS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von Minckwitz. NEJM. 2019;380:617.</a:t>
            </a:r>
          </a:p>
        </p:txBody>
      </p:sp>
      <p:graphicFrame>
        <p:nvGraphicFramePr>
          <p:cNvPr id="8" name="Group 3">
            <a:extLst>
              <a:ext uri="{FF2B5EF4-FFF2-40B4-BE49-F238E27FC236}">
                <a16:creationId xmlns:a16="http://schemas.microsoft.com/office/drawing/2014/main" id="{FAA07E89-B254-4950-BBD2-EB1F73D8C1D1}"/>
              </a:ext>
            </a:extLst>
          </p:cNvPr>
          <p:cNvGraphicFramePr>
            <a:graphicFrameLocks/>
          </p:cNvGraphicFramePr>
          <p:nvPr/>
        </p:nvGraphicFramePr>
        <p:xfrm>
          <a:off x="8115300" y="1630131"/>
          <a:ext cx="3631034" cy="3566256"/>
        </p:xfrm>
        <a:graphic>
          <a:graphicData uri="http://schemas.openxmlformats.org/drawingml/2006/table">
            <a:tbl>
              <a:tblPr/>
              <a:tblGrid>
                <a:gridCol w="1634530">
                  <a:extLst>
                    <a:ext uri="{9D8B030D-6E8A-4147-A177-3AD203B41FA5}">
                      <a16:colId xmlns:a16="http://schemas.microsoft.com/office/drawing/2014/main" val="20000"/>
                    </a:ext>
                  </a:extLst>
                </a:gridCol>
                <a:gridCol w="998252">
                  <a:extLst>
                    <a:ext uri="{9D8B030D-6E8A-4147-A177-3AD203B41FA5}">
                      <a16:colId xmlns:a16="http://schemas.microsoft.com/office/drawing/2014/main" val="20001"/>
                    </a:ext>
                  </a:extLst>
                </a:gridCol>
                <a:gridCol w="998252">
                  <a:extLst>
                    <a:ext uri="{9D8B030D-6E8A-4147-A177-3AD203B41FA5}">
                      <a16:colId xmlns:a16="http://schemas.microsoft.com/office/drawing/2014/main" val="20002"/>
                    </a:ext>
                  </a:extLst>
                </a:gridCol>
              </a:tblGrid>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First IDFS Event,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T-DM1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24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Distant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Locoregional recurrence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Contralateral breast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6394593"/>
                  </a:ext>
                </a:extLst>
              </a:tr>
              <a:tr h="5674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without prior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6640394"/>
                  </a:ext>
                </a:extLst>
              </a:tr>
            </a:tbl>
          </a:graphicData>
        </a:graphic>
      </p:graphicFrame>
      <p:sp>
        <p:nvSpPr>
          <p:cNvPr id="9" name="TextBox 1">
            <a:extLst>
              <a:ext uri="{FF2B5EF4-FFF2-40B4-BE49-F238E27FC236}">
                <a16:creationId xmlns:a16="http://schemas.microsoft.com/office/drawing/2014/main" id="{AE372673-1DB4-4B73-A60E-23506699FC04}"/>
              </a:ext>
            </a:extLst>
          </p:cNvPr>
          <p:cNvSpPr txBox="1"/>
          <p:nvPr/>
        </p:nvSpPr>
        <p:spPr bwMode="auto">
          <a:xfrm>
            <a:off x="2506386" y="479169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a:t>
            </a:r>
          </a:p>
        </p:txBody>
      </p:sp>
      <p:sp>
        <p:nvSpPr>
          <p:cNvPr id="10" name="TextBox 1">
            <a:extLst>
              <a:ext uri="{FF2B5EF4-FFF2-40B4-BE49-F238E27FC236}">
                <a16:creationId xmlns:a16="http://schemas.microsoft.com/office/drawing/2014/main" id="{098C262B-D51D-4042-8BE6-F0067B0138FC}"/>
              </a:ext>
            </a:extLst>
          </p:cNvPr>
          <p:cNvSpPr txBox="1"/>
          <p:nvPr/>
        </p:nvSpPr>
        <p:spPr bwMode="auto">
          <a:xfrm>
            <a:off x="2990688"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12</a:t>
            </a:r>
          </a:p>
        </p:txBody>
      </p:sp>
      <p:sp>
        <p:nvSpPr>
          <p:cNvPr id="11" name="TextBox 1">
            <a:extLst>
              <a:ext uri="{FF2B5EF4-FFF2-40B4-BE49-F238E27FC236}">
                <a16:creationId xmlns:a16="http://schemas.microsoft.com/office/drawing/2014/main" id="{37E83A86-127A-4CAA-BCDE-D895DA85B05D}"/>
              </a:ext>
            </a:extLst>
          </p:cNvPr>
          <p:cNvSpPr txBox="1"/>
          <p:nvPr/>
        </p:nvSpPr>
        <p:spPr bwMode="auto">
          <a:xfrm>
            <a:off x="1676063" y="1472520"/>
            <a:ext cx="40552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100</a:t>
            </a:r>
          </a:p>
        </p:txBody>
      </p:sp>
      <p:sp>
        <p:nvSpPr>
          <p:cNvPr id="12" name="TextBox 1">
            <a:extLst>
              <a:ext uri="{FF2B5EF4-FFF2-40B4-BE49-F238E27FC236}">
                <a16:creationId xmlns:a16="http://schemas.microsoft.com/office/drawing/2014/main" id="{EAD7EB13-11EE-420A-B555-74DD18FE2460}"/>
              </a:ext>
            </a:extLst>
          </p:cNvPr>
          <p:cNvSpPr txBox="1"/>
          <p:nvPr/>
        </p:nvSpPr>
        <p:spPr bwMode="auto">
          <a:xfrm>
            <a:off x="1764644" y="2084858"/>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80</a:t>
            </a:r>
          </a:p>
        </p:txBody>
      </p:sp>
      <p:sp>
        <p:nvSpPr>
          <p:cNvPr id="13" name="TextBox 1">
            <a:extLst>
              <a:ext uri="{FF2B5EF4-FFF2-40B4-BE49-F238E27FC236}">
                <a16:creationId xmlns:a16="http://schemas.microsoft.com/office/drawing/2014/main" id="{CE9616AC-2D7A-4D47-9AA1-C90D338F8A13}"/>
              </a:ext>
            </a:extLst>
          </p:cNvPr>
          <p:cNvSpPr txBox="1"/>
          <p:nvPr/>
        </p:nvSpPr>
        <p:spPr bwMode="auto">
          <a:xfrm>
            <a:off x="1764644" y="2713102"/>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14" name="TextBox 1">
            <a:extLst>
              <a:ext uri="{FF2B5EF4-FFF2-40B4-BE49-F238E27FC236}">
                <a16:creationId xmlns:a16="http://schemas.microsoft.com/office/drawing/2014/main" id="{27F54DED-324C-4F59-AC68-765850C2CA9C}"/>
              </a:ext>
            </a:extLst>
          </p:cNvPr>
          <p:cNvSpPr txBox="1"/>
          <p:nvPr/>
        </p:nvSpPr>
        <p:spPr bwMode="auto">
          <a:xfrm>
            <a:off x="1764644" y="3332466"/>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15" name="TextBox 1">
            <a:extLst>
              <a:ext uri="{FF2B5EF4-FFF2-40B4-BE49-F238E27FC236}">
                <a16:creationId xmlns:a16="http://schemas.microsoft.com/office/drawing/2014/main" id="{DABE3628-2980-437D-8F3B-67896A619963}"/>
              </a:ext>
            </a:extLst>
          </p:cNvPr>
          <p:cNvSpPr txBox="1"/>
          <p:nvPr/>
        </p:nvSpPr>
        <p:spPr bwMode="auto">
          <a:xfrm>
            <a:off x="1764644" y="3936920"/>
            <a:ext cx="31694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17" name="TextBox 1">
            <a:extLst>
              <a:ext uri="{FF2B5EF4-FFF2-40B4-BE49-F238E27FC236}">
                <a16:creationId xmlns:a16="http://schemas.microsoft.com/office/drawing/2014/main" id="{2CC5D494-B560-4748-B82A-D665DE339430}"/>
              </a:ext>
            </a:extLst>
          </p:cNvPr>
          <p:cNvSpPr txBox="1"/>
          <p:nvPr/>
        </p:nvSpPr>
        <p:spPr bwMode="auto">
          <a:xfrm>
            <a:off x="1853223" y="4549323"/>
            <a:ext cx="228368" cy="27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18" name="Freeform: Shape 17">
            <a:extLst>
              <a:ext uri="{FF2B5EF4-FFF2-40B4-BE49-F238E27FC236}">
                <a16:creationId xmlns:a16="http://schemas.microsoft.com/office/drawing/2014/main" id="{81C7F1F1-D70D-42F2-B861-863E9F72F9A0}"/>
              </a:ext>
            </a:extLst>
          </p:cNvPr>
          <p:cNvSpPr/>
          <p:nvPr/>
        </p:nvSpPr>
        <p:spPr bwMode="auto">
          <a:xfrm>
            <a:off x="2105853" y="1643710"/>
            <a:ext cx="5760720" cy="3104869"/>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23" name="TextBox 22">
            <a:extLst>
              <a:ext uri="{FF2B5EF4-FFF2-40B4-BE49-F238E27FC236}">
                <a16:creationId xmlns:a16="http://schemas.microsoft.com/office/drawing/2014/main" id="{5227BA3D-AE6D-4C90-A8BB-A9069E40CE1E}"/>
              </a:ext>
            </a:extLst>
          </p:cNvPr>
          <p:cNvSpPr txBox="1"/>
          <p:nvPr/>
        </p:nvSpPr>
        <p:spPr bwMode="auto">
          <a:xfrm rot="16200000">
            <a:off x="-370539" y="3105135"/>
            <a:ext cx="33792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IDFS (%)</a:t>
            </a:r>
          </a:p>
        </p:txBody>
      </p:sp>
      <p:grpSp>
        <p:nvGrpSpPr>
          <p:cNvPr id="24" name="Group 23">
            <a:extLst>
              <a:ext uri="{FF2B5EF4-FFF2-40B4-BE49-F238E27FC236}">
                <a16:creationId xmlns:a16="http://schemas.microsoft.com/office/drawing/2014/main" id="{210B00A2-48E8-418B-AC19-C12E8D78D0BE}"/>
              </a:ext>
            </a:extLst>
          </p:cNvPr>
          <p:cNvGrpSpPr/>
          <p:nvPr/>
        </p:nvGrpSpPr>
        <p:grpSpPr>
          <a:xfrm rot="5400000">
            <a:off x="520991" y="3155983"/>
            <a:ext cx="3074727" cy="97767"/>
            <a:chOff x="7315472" y="5254913"/>
            <a:chExt cx="4053250" cy="91440"/>
          </a:xfrm>
        </p:grpSpPr>
        <p:cxnSp>
          <p:nvCxnSpPr>
            <p:cNvPr id="25" name="Straight Connector 24">
              <a:extLst>
                <a:ext uri="{FF2B5EF4-FFF2-40B4-BE49-F238E27FC236}">
                  <a16:creationId xmlns:a16="http://schemas.microsoft.com/office/drawing/2014/main" id="{E0154146-F1C7-4B26-8478-A2BA5907B52E}"/>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E83F15E-0AB7-4720-B07A-F48E27A6B08B}"/>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4085735-6C7A-4DCF-A9C1-BB21972DDC6F}"/>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CBADC07-6E5D-4718-86D4-A88FB72DFD0E}"/>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072675-CECB-45F0-9C96-022787938274}"/>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3670463-57D1-43E5-88F2-326ACE324EC1}"/>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1">
            <a:extLst>
              <a:ext uri="{FF2B5EF4-FFF2-40B4-BE49-F238E27FC236}">
                <a16:creationId xmlns:a16="http://schemas.microsoft.com/office/drawing/2014/main" id="{8CF3368A-C77E-4AB7-B025-ED9C660B8255}"/>
              </a:ext>
            </a:extLst>
          </p:cNvPr>
          <p:cNvSpPr txBox="1"/>
          <p:nvPr/>
        </p:nvSpPr>
        <p:spPr bwMode="auto">
          <a:xfrm>
            <a:off x="3556590"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18</a:t>
            </a:r>
          </a:p>
        </p:txBody>
      </p:sp>
      <p:sp>
        <p:nvSpPr>
          <p:cNvPr id="32" name="TextBox 1">
            <a:extLst>
              <a:ext uri="{FF2B5EF4-FFF2-40B4-BE49-F238E27FC236}">
                <a16:creationId xmlns:a16="http://schemas.microsoft.com/office/drawing/2014/main" id="{7F9ED8CF-A122-4EAC-A85B-6BABA897300E}"/>
              </a:ext>
            </a:extLst>
          </p:cNvPr>
          <p:cNvSpPr txBox="1"/>
          <p:nvPr/>
        </p:nvSpPr>
        <p:spPr bwMode="auto">
          <a:xfrm>
            <a:off x="4103548"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24</a:t>
            </a:r>
          </a:p>
        </p:txBody>
      </p:sp>
      <p:sp>
        <p:nvSpPr>
          <p:cNvPr id="33" name="TextBox 1">
            <a:extLst>
              <a:ext uri="{FF2B5EF4-FFF2-40B4-BE49-F238E27FC236}">
                <a16:creationId xmlns:a16="http://schemas.microsoft.com/office/drawing/2014/main" id="{2B89BB62-5D1A-4B77-8A12-EA2D2935685B}"/>
              </a:ext>
            </a:extLst>
          </p:cNvPr>
          <p:cNvSpPr txBox="1"/>
          <p:nvPr/>
        </p:nvSpPr>
        <p:spPr bwMode="auto">
          <a:xfrm>
            <a:off x="4651123"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30</a:t>
            </a:r>
          </a:p>
        </p:txBody>
      </p:sp>
      <p:sp>
        <p:nvSpPr>
          <p:cNvPr id="34" name="TextBox 1">
            <a:extLst>
              <a:ext uri="{FF2B5EF4-FFF2-40B4-BE49-F238E27FC236}">
                <a16:creationId xmlns:a16="http://schemas.microsoft.com/office/drawing/2014/main" id="{6E38473B-FAEE-4B2A-AF65-BC272ADA6652}"/>
              </a:ext>
            </a:extLst>
          </p:cNvPr>
          <p:cNvSpPr txBox="1"/>
          <p:nvPr/>
        </p:nvSpPr>
        <p:spPr bwMode="auto">
          <a:xfrm>
            <a:off x="5218409"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36</a:t>
            </a:r>
          </a:p>
        </p:txBody>
      </p:sp>
      <p:sp>
        <p:nvSpPr>
          <p:cNvPr id="35" name="TextBox 1">
            <a:extLst>
              <a:ext uri="{FF2B5EF4-FFF2-40B4-BE49-F238E27FC236}">
                <a16:creationId xmlns:a16="http://schemas.microsoft.com/office/drawing/2014/main" id="{22326C98-1047-47A3-887E-550D3A1883C9}"/>
              </a:ext>
            </a:extLst>
          </p:cNvPr>
          <p:cNvSpPr txBox="1"/>
          <p:nvPr/>
        </p:nvSpPr>
        <p:spPr bwMode="auto">
          <a:xfrm>
            <a:off x="6348777"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48</a:t>
            </a:r>
          </a:p>
        </p:txBody>
      </p:sp>
      <p:sp>
        <p:nvSpPr>
          <p:cNvPr id="36" name="TextBox 1">
            <a:extLst>
              <a:ext uri="{FF2B5EF4-FFF2-40B4-BE49-F238E27FC236}">
                <a16:creationId xmlns:a16="http://schemas.microsoft.com/office/drawing/2014/main" id="{B3F1B58F-CA0D-4CDE-87D5-7D27BCEC0BA3}"/>
              </a:ext>
            </a:extLst>
          </p:cNvPr>
          <p:cNvSpPr txBox="1"/>
          <p:nvPr/>
        </p:nvSpPr>
        <p:spPr bwMode="auto">
          <a:xfrm>
            <a:off x="5776203"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42</a:t>
            </a:r>
          </a:p>
        </p:txBody>
      </p:sp>
      <p:sp>
        <p:nvSpPr>
          <p:cNvPr id="37" name="TextBox 1">
            <a:extLst>
              <a:ext uri="{FF2B5EF4-FFF2-40B4-BE49-F238E27FC236}">
                <a16:creationId xmlns:a16="http://schemas.microsoft.com/office/drawing/2014/main" id="{809B5846-442B-4097-B4CC-398FE8ED4433}"/>
              </a:ext>
            </a:extLst>
          </p:cNvPr>
          <p:cNvSpPr txBox="1"/>
          <p:nvPr/>
        </p:nvSpPr>
        <p:spPr bwMode="auto">
          <a:xfrm>
            <a:off x="6887373"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54</a:t>
            </a:r>
          </a:p>
        </p:txBody>
      </p:sp>
      <p:sp>
        <p:nvSpPr>
          <p:cNvPr id="38" name="TextBox 1">
            <a:extLst>
              <a:ext uri="{FF2B5EF4-FFF2-40B4-BE49-F238E27FC236}">
                <a16:creationId xmlns:a16="http://schemas.microsoft.com/office/drawing/2014/main" id="{A1F11DF9-998C-44A0-AEF0-EF1164DAFF6E}"/>
              </a:ext>
            </a:extLst>
          </p:cNvPr>
          <p:cNvSpPr txBox="1"/>
          <p:nvPr/>
        </p:nvSpPr>
        <p:spPr bwMode="auto">
          <a:xfrm>
            <a:off x="7441467" y="47916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grpSp>
        <p:nvGrpSpPr>
          <p:cNvPr id="39" name="Group 38">
            <a:extLst>
              <a:ext uri="{FF2B5EF4-FFF2-40B4-BE49-F238E27FC236}">
                <a16:creationId xmlns:a16="http://schemas.microsoft.com/office/drawing/2014/main" id="{8F6EC114-1A74-40CB-B0E6-9672D2A7BB00}"/>
              </a:ext>
            </a:extLst>
          </p:cNvPr>
          <p:cNvGrpSpPr/>
          <p:nvPr/>
        </p:nvGrpSpPr>
        <p:grpSpPr>
          <a:xfrm>
            <a:off x="2105853" y="4743531"/>
            <a:ext cx="5548666" cy="99275"/>
            <a:chOff x="1835087" y="5626135"/>
            <a:chExt cx="7101040" cy="75360"/>
          </a:xfrm>
        </p:grpSpPr>
        <p:cxnSp>
          <p:nvCxnSpPr>
            <p:cNvPr id="40" name="Straight Connector 39">
              <a:extLst>
                <a:ext uri="{FF2B5EF4-FFF2-40B4-BE49-F238E27FC236}">
                  <a16:creationId xmlns:a16="http://schemas.microsoft.com/office/drawing/2014/main" id="{AD097E74-9D3F-4C4B-8580-601A5420B93E}"/>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2E63291-F4EA-48EC-8458-89D6DE83F846}"/>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A3408CC-42C4-4A66-A157-CA05E7C3222D}"/>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234CFC-85AE-4981-B999-28148039FCF3}"/>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2DB2226-DFAD-4CFD-B61E-842EB2EEF935}"/>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D057F8-15B9-44A6-B0CE-E0C6895AFAF2}"/>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184EFAE-ECF3-49E9-A18C-594EED6362B8}"/>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1312A11-5C3C-477B-A02D-7AF899878707}"/>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68F1812-EB8A-4408-9EB5-682123175231}"/>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B5417B4-7E73-4606-A764-92FA969369F3}"/>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64660E9-CB88-456F-A125-20EAD820C44B}"/>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1">
            <a:extLst>
              <a:ext uri="{FF2B5EF4-FFF2-40B4-BE49-F238E27FC236}">
                <a16:creationId xmlns:a16="http://schemas.microsoft.com/office/drawing/2014/main" id="{947EA5AA-58E6-4FF5-AB03-3B6C1543D667}"/>
              </a:ext>
            </a:extLst>
          </p:cNvPr>
          <p:cNvSpPr txBox="1"/>
          <p:nvPr/>
        </p:nvSpPr>
        <p:spPr bwMode="auto">
          <a:xfrm>
            <a:off x="1944924" y="47974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67FE9E53-23E6-40B1-A464-7750BD80C58B}"/>
              </a:ext>
            </a:extLst>
          </p:cNvPr>
          <p:cNvSpPr txBox="1"/>
          <p:nvPr/>
        </p:nvSpPr>
        <p:spPr bwMode="auto">
          <a:xfrm>
            <a:off x="3316404" y="5135835"/>
            <a:ext cx="32435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Since Randomization</a:t>
            </a:r>
          </a:p>
        </p:txBody>
      </p:sp>
      <p:sp>
        <p:nvSpPr>
          <p:cNvPr id="53" name="TextBox 1">
            <a:extLst>
              <a:ext uri="{FF2B5EF4-FFF2-40B4-BE49-F238E27FC236}">
                <a16:creationId xmlns:a16="http://schemas.microsoft.com/office/drawing/2014/main" id="{CD1D290E-E425-4D02-B351-A288EFBC8A82}"/>
              </a:ext>
            </a:extLst>
          </p:cNvPr>
          <p:cNvSpPr txBox="1"/>
          <p:nvPr/>
        </p:nvSpPr>
        <p:spPr bwMode="auto">
          <a:xfrm>
            <a:off x="2392858"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707</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676</a:t>
            </a:r>
          </a:p>
        </p:txBody>
      </p:sp>
      <p:sp>
        <p:nvSpPr>
          <p:cNvPr id="54" name="TextBox 1">
            <a:extLst>
              <a:ext uri="{FF2B5EF4-FFF2-40B4-BE49-F238E27FC236}">
                <a16:creationId xmlns:a16="http://schemas.microsoft.com/office/drawing/2014/main" id="{6984935C-A714-4412-B514-C7F17CCA8536}"/>
              </a:ext>
            </a:extLst>
          </p:cNvPr>
          <p:cNvSpPr txBox="1"/>
          <p:nvPr/>
        </p:nvSpPr>
        <p:spPr bwMode="auto">
          <a:xfrm>
            <a:off x="2935669"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681</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635</a:t>
            </a:r>
          </a:p>
        </p:txBody>
      </p:sp>
      <p:sp>
        <p:nvSpPr>
          <p:cNvPr id="55" name="TextBox 1">
            <a:extLst>
              <a:ext uri="{FF2B5EF4-FFF2-40B4-BE49-F238E27FC236}">
                <a16:creationId xmlns:a16="http://schemas.microsoft.com/office/drawing/2014/main" id="{24547F98-09CE-4793-9E0B-81F2E4BE586C}"/>
              </a:ext>
            </a:extLst>
          </p:cNvPr>
          <p:cNvSpPr txBox="1"/>
          <p:nvPr/>
        </p:nvSpPr>
        <p:spPr bwMode="auto">
          <a:xfrm>
            <a:off x="3501571"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658</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594</a:t>
            </a:r>
          </a:p>
        </p:txBody>
      </p:sp>
      <p:sp>
        <p:nvSpPr>
          <p:cNvPr id="56" name="TextBox 1">
            <a:extLst>
              <a:ext uri="{FF2B5EF4-FFF2-40B4-BE49-F238E27FC236}">
                <a16:creationId xmlns:a16="http://schemas.microsoft.com/office/drawing/2014/main" id="{2B841152-1B55-4417-A862-727ECA17C1EE}"/>
              </a:ext>
            </a:extLst>
          </p:cNvPr>
          <p:cNvSpPr txBox="1"/>
          <p:nvPr/>
        </p:nvSpPr>
        <p:spPr bwMode="auto">
          <a:xfrm>
            <a:off x="4048529"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633</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555</a:t>
            </a:r>
          </a:p>
        </p:txBody>
      </p:sp>
      <p:sp>
        <p:nvSpPr>
          <p:cNvPr id="57" name="TextBox 1">
            <a:extLst>
              <a:ext uri="{FF2B5EF4-FFF2-40B4-BE49-F238E27FC236}">
                <a16:creationId xmlns:a16="http://schemas.microsoft.com/office/drawing/2014/main" id="{34D370FC-7380-4398-B35C-FBB45C90EAB6}"/>
              </a:ext>
            </a:extLst>
          </p:cNvPr>
          <p:cNvSpPr txBox="1"/>
          <p:nvPr/>
        </p:nvSpPr>
        <p:spPr bwMode="auto">
          <a:xfrm>
            <a:off x="4596104"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561</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501</a:t>
            </a:r>
          </a:p>
        </p:txBody>
      </p:sp>
      <p:sp>
        <p:nvSpPr>
          <p:cNvPr id="58" name="TextBox 1">
            <a:extLst>
              <a:ext uri="{FF2B5EF4-FFF2-40B4-BE49-F238E27FC236}">
                <a16:creationId xmlns:a16="http://schemas.microsoft.com/office/drawing/2014/main" id="{990100A4-CF10-47FC-A1AB-76FB20A17B48}"/>
              </a:ext>
            </a:extLst>
          </p:cNvPr>
          <p:cNvSpPr txBox="1"/>
          <p:nvPr/>
        </p:nvSpPr>
        <p:spPr bwMode="auto">
          <a:xfrm>
            <a:off x="5163390"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409</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342</a:t>
            </a:r>
          </a:p>
        </p:txBody>
      </p:sp>
      <p:sp>
        <p:nvSpPr>
          <p:cNvPr id="59" name="TextBox 1">
            <a:extLst>
              <a:ext uri="{FF2B5EF4-FFF2-40B4-BE49-F238E27FC236}">
                <a16:creationId xmlns:a16="http://schemas.microsoft.com/office/drawing/2014/main" id="{357DA428-59C9-4ABD-BE80-D0CF7FDFBCFE}"/>
              </a:ext>
            </a:extLst>
          </p:cNvPr>
          <p:cNvSpPr txBox="1"/>
          <p:nvPr/>
        </p:nvSpPr>
        <p:spPr bwMode="auto">
          <a:xfrm>
            <a:off x="6293758"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142</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119</a:t>
            </a:r>
          </a:p>
        </p:txBody>
      </p:sp>
      <p:sp>
        <p:nvSpPr>
          <p:cNvPr id="60" name="TextBox 1">
            <a:extLst>
              <a:ext uri="{FF2B5EF4-FFF2-40B4-BE49-F238E27FC236}">
                <a16:creationId xmlns:a16="http://schemas.microsoft.com/office/drawing/2014/main" id="{2BD91EFE-E8E2-4B43-97B5-93529A3E29C2}"/>
              </a:ext>
            </a:extLst>
          </p:cNvPr>
          <p:cNvSpPr txBox="1"/>
          <p:nvPr/>
        </p:nvSpPr>
        <p:spPr bwMode="auto">
          <a:xfrm>
            <a:off x="5721184" y="5446081"/>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255</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220</a:t>
            </a:r>
          </a:p>
        </p:txBody>
      </p:sp>
      <p:sp>
        <p:nvSpPr>
          <p:cNvPr id="61" name="TextBox 1">
            <a:extLst>
              <a:ext uri="{FF2B5EF4-FFF2-40B4-BE49-F238E27FC236}">
                <a16:creationId xmlns:a16="http://schemas.microsoft.com/office/drawing/2014/main" id="{B9A1AEB2-7CEB-419B-AA49-1F77CC340BBA}"/>
              </a:ext>
            </a:extLst>
          </p:cNvPr>
          <p:cNvSpPr txBox="1"/>
          <p:nvPr/>
        </p:nvSpPr>
        <p:spPr bwMode="auto">
          <a:xfrm>
            <a:off x="6890864" y="5446081"/>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38</a:t>
            </a:r>
          </a:p>
        </p:txBody>
      </p:sp>
      <p:sp>
        <p:nvSpPr>
          <p:cNvPr id="62" name="TextBox 1">
            <a:extLst>
              <a:ext uri="{FF2B5EF4-FFF2-40B4-BE49-F238E27FC236}">
                <a16:creationId xmlns:a16="http://schemas.microsoft.com/office/drawing/2014/main" id="{580EA167-74F6-47D3-9987-B37B5F815403}"/>
              </a:ext>
            </a:extLst>
          </p:cNvPr>
          <p:cNvSpPr txBox="1"/>
          <p:nvPr/>
        </p:nvSpPr>
        <p:spPr bwMode="auto">
          <a:xfrm>
            <a:off x="7503467" y="5446081"/>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4</a:t>
            </a:r>
          </a:p>
        </p:txBody>
      </p:sp>
      <p:sp>
        <p:nvSpPr>
          <p:cNvPr id="63" name="TextBox 1">
            <a:extLst>
              <a:ext uri="{FF2B5EF4-FFF2-40B4-BE49-F238E27FC236}">
                <a16:creationId xmlns:a16="http://schemas.microsoft.com/office/drawing/2014/main" id="{39163A6D-B6BE-4FDA-B520-3D451732BEFB}"/>
              </a:ext>
            </a:extLst>
          </p:cNvPr>
          <p:cNvSpPr txBox="1"/>
          <p:nvPr/>
        </p:nvSpPr>
        <p:spPr bwMode="auto">
          <a:xfrm>
            <a:off x="1831396" y="5451805"/>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743</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743</a:t>
            </a:r>
          </a:p>
        </p:txBody>
      </p:sp>
      <p:sp>
        <p:nvSpPr>
          <p:cNvPr id="64" name="TextBox 1">
            <a:extLst>
              <a:ext uri="{FF2B5EF4-FFF2-40B4-BE49-F238E27FC236}">
                <a16:creationId xmlns:a16="http://schemas.microsoft.com/office/drawing/2014/main" id="{AD16D4E8-D0D2-48FC-A713-EF6487D09029}"/>
              </a:ext>
            </a:extLst>
          </p:cNvPr>
          <p:cNvSpPr txBox="1"/>
          <p:nvPr/>
        </p:nvSpPr>
        <p:spPr bwMode="auto">
          <a:xfrm>
            <a:off x="518238" y="5179584"/>
            <a:ext cx="188102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800" dirty="0">
                <a:solidFill>
                  <a:schemeClr val="bg1"/>
                </a:solidFill>
                <a:latin typeface="Calibri" panose="020F0502020204030204" pitchFamily="34" charset="0"/>
              </a:rPr>
              <a:t>Patients at Risk, n</a:t>
            </a:r>
          </a:p>
          <a:p>
            <a:pPr>
              <a:lnSpc>
                <a:spcPct val="100000"/>
              </a:lnSpc>
              <a:spcBef>
                <a:spcPts val="0"/>
              </a:spcBef>
              <a:spcAft>
                <a:spcPct val="0"/>
              </a:spcAft>
              <a:buClrTx/>
              <a:buFontTx/>
              <a:buNone/>
            </a:pPr>
            <a:r>
              <a:rPr lang="en-US" sz="1800" dirty="0">
                <a:solidFill>
                  <a:schemeClr val="accent1"/>
                </a:solidFill>
                <a:latin typeface="Calibri" panose="020F0502020204030204" pitchFamily="34" charset="0"/>
              </a:rPr>
              <a:t>T-DM1</a:t>
            </a:r>
          </a:p>
          <a:p>
            <a:pPr>
              <a:lnSpc>
                <a:spcPct val="100000"/>
              </a:lnSpc>
              <a:spcBef>
                <a:spcPts val="0"/>
              </a:spcBef>
              <a:spcAft>
                <a:spcPct val="0"/>
              </a:spcAft>
              <a:buClrTx/>
              <a:buFontTx/>
              <a:buNone/>
            </a:pPr>
            <a:r>
              <a:rPr lang="en-US" sz="1800" dirty="0">
                <a:solidFill>
                  <a:schemeClr val="accent3"/>
                </a:solidFill>
                <a:latin typeface="Calibri" panose="020F0502020204030204" pitchFamily="34" charset="0"/>
              </a:rPr>
              <a:t>Trastuzumab</a:t>
            </a:r>
          </a:p>
        </p:txBody>
      </p:sp>
      <p:grpSp>
        <p:nvGrpSpPr>
          <p:cNvPr id="65" name="Group 64">
            <a:extLst>
              <a:ext uri="{FF2B5EF4-FFF2-40B4-BE49-F238E27FC236}">
                <a16:creationId xmlns:a16="http://schemas.microsoft.com/office/drawing/2014/main" id="{C1E9E657-EA06-42ED-948D-9EEF9557C52F}"/>
              </a:ext>
            </a:extLst>
          </p:cNvPr>
          <p:cNvGrpSpPr/>
          <p:nvPr/>
        </p:nvGrpSpPr>
        <p:grpSpPr>
          <a:xfrm>
            <a:off x="3087797" y="2714066"/>
            <a:ext cx="4038229" cy="1200329"/>
            <a:chOff x="4410084" y="2894557"/>
            <a:chExt cx="4038229" cy="1200329"/>
          </a:xfrm>
        </p:grpSpPr>
        <p:sp>
          <p:nvSpPr>
            <p:cNvPr id="66" name="TextBox 1">
              <a:extLst>
                <a:ext uri="{FF2B5EF4-FFF2-40B4-BE49-F238E27FC236}">
                  <a16:creationId xmlns:a16="http://schemas.microsoft.com/office/drawing/2014/main" id="{4DFA7F2C-070B-49A8-B9C1-AD590C57F944}"/>
                </a:ext>
              </a:extLst>
            </p:cNvPr>
            <p:cNvSpPr txBox="1"/>
            <p:nvPr/>
          </p:nvSpPr>
          <p:spPr bwMode="auto">
            <a:xfrm>
              <a:off x="4410084" y="3448555"/>
              <a:ext cx="14157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ts val="0"/>
                </a:spcBef>
                <a:spcAft>
                  <a:spcPct val="0"/>
                </a:spcAft>
                <a:buClrTx/>
                <a:buFontTx/>
                <a:buNone/>
              </a:pPr>
              <a:r>
                <a:rPr lang="en-US" sz="1800" dirty="0">
                  <a:solidFill>
                    <a:schemeClr val="bg1"/>
                  </a:solidFill>
                  <a:latin typeface="Calibri" panose="020F0502020204030204" pitchFamily="34" charset="0"/>
                </a:rPr>
                <a:t>Events, n (%)</a:t>
              </a:r>
            </a:p>
            <a:p>
              <a:pPr algn="r">
                <a:lnSpc>
                  <a:spcPct val="100000"/>
                </a:lnSpc>
                <a:spcBef>
                  <a:spcPts val="0"/>
                </a:spcBef>
                <a:spcAft>
                  <a:spcPct val="0"/>
                </a:spcAft>
                <a:buClrTx/>
                <a:buFontTx/>
                <a:buNone/>
              </a:pPr>
              <a:r>
                <a:rPr lang="en-US" sz="1800" dirty="0">
                  <a:solidFill>
                    <a:schemeClr val="bg1"/>
                  </a:solidFill>
                  <a:latin typeface="Calibri" panose="020F0502020204030204" pitchFamily="34" charset="0"/>
                </a:rPr>
                <a:t>3-yr IDFS, %</a:t>
              </a:r>
            </a:p>
          </p:txBody>
        </p:sp>
        <p:sp>
          <p:nvSpPr>
            <p:cNvPr id="68" name="TextBox 1">
              <a:extLst>
                <a:ext uri="{FF2B5EF4-FFF2-40B4-BE49-F238E27FC236}">
                  <a16:creationId xmlns:a16="http://schemas.microsoft.com/office/drawing/2014/main" id="{36DDECA4-F677-4543-BF6B-47E0581A162E}"/>
                </a:ext>
              </a:extLst>
            </p:cNvPr>
            <p:cNvSpPr txBox="1"/>
            <p:nvPr/>
          </p:nvSpPr>
          <p:spPr bwMode="auto">
            <a:xfrm>
              <a:off x="5910080" y="2894557"/>
              <a:ext cx="126741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800" dirty="0">
                  <a:solidFill>
                    <a:schemeClr val="accent1"/>
                  </a:solidFill>
                  <a:latin typeface="Calibri" panose="020F0502020204030204" pitchFamily="34" charset="0"/>
                </a:rPr>
                <a:t>T-DM1</a:t>
              </a:r>
            </a:p>
            <a:p>
              <a:pPr algn="ctr">
                <a:spcBef>
                  <a:spcPts val="0"/>
                </a:spcBef>
              </a:pPr>
              <a:r>
                <a:rPr lang="en-US" sz="1800" dirty="0">
                  <a:solidFill>
                    <a:schemeClr val="accent1"/>
                  </a:solidFill>
                  <a:latin typeface="Calibri" panose="020F0502020204030204" pitchFamily="34" charset="0"/>
                </a:rPr>
                <a:t>(n = 743)</a:t>
              </a:r>
              <a:endParaRPr lang="en-US" sz="18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91 (12.2)</a:t>
              </a:r>
            </a:p>
            <a:p>
              <a:pPr algn="ctr">
                <a:spcBef>
                  <a:spcPts val="0"/>
                </a:spcBef>
              </a:pPr>
              <a:r>
                <a:rPr lang="en-US" sz="1800" b="0" dirty="0">
                  <a:solidFill>
                    <a:schemeClr val="bg1"/>
                  </a:solidFill>
                  <a:latin typeface="Calibri" panose="020F0502020204030204" pitchFamily="34" charset="0"/>
                </a:rPr>
                <a:t>88.3</a:t>
              </a:r>
            </a:p>
          </p:txBody>
        </p:sp>
        <p:sp>
          <p:nvSpPr>
            <p:cNvPr id="69" name="TextBox 1">
              <a:extLst>
                <a:ext uri="{FF2B5EF4-FFF2-40B4-BE49-F238E27FC236}">
                  <a16:creationId xmlns:a16="http://schemas.microsoft.com/office/drawing/2014/main" id="{1DF2B2B3-1380-4B8F-8F39-77963A74803E}"/>
                </a:ext>
              </a:extLst>
            </p:cNvPr>
            <p:cNvSpPr txBox="1"/>
            <p:nvPr/>
          </p:nvSpPr>
          <p:spPr bwMode="auto">
            <a:xfrm>
              <a:off x="7047880" y="2894557"/>
              <a:ext cx="14004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spcBef>
                  <a:spcPts val="0"/>
                </a:spcBef>
              </a:pPr>
              <a:r>
                <a:rPr lang="en-US" sz="1800" dirty="0">
                  <a:solidFill>
                    <a:schemeClr val="accent3"/>
                  </a:solidFill>
                  <a:latin typeface="Calibri" panose="020F0502020204030204" pitchFamily="34" charset="0"/>
                </a:rPr>
                <a:t>Trastuzumab</a:t>
              </a:r>
            </a:p>
            <a:p>
              <a:pPr algn="ctr">
                <a:spcBef>
                  <a:spcPts val="0"/>
                </a:spcBef>
              </a:pPr>
              <a:r>
                <a:rPr lang="en-US" sz="1800" dirty="0">
                  <a:solidFill>
                    <a:schemeClr val="accent3"/>
                  </a:solidFill>
                  <a:latin typeface="Calibri" panose="020F0502020204030204" pitchFamily="34" charset="0"/>
                </a:rPr>
                <a:t>(n = 743)</a:t>
              </a:r>
            </a:p>
            <a:p>
              <a:pPr algn="ctr">
                <a:spcBef>
                  <a:spcPts val="0"/>
                </a:spcBef>
              </a:pPr>
              <a:r>
                <a:rPr lang="en-US" sz="1800" b="0" dirty="0">
                  <a:solidFill>
                    <a:schemeClr val="bg1"/>
                  </a:solidFill>
                  <a:latin typeface="Calibri" panose="020F0502020204030204" pitchFamily="34" charset="0"/>
                </a:rPr>
                <a:t>165 (22.2)</a:t>
              </a:r>
            </a:p>
            <a:p>
              <a:pPr algn="ctr">
                <a:lnSpc>
                  <a:spcPct val="100000"/>
                </a:lnSpc>
                <a:spcBef>
                  <a:spcPts val="0"/>
                </a:spcBef>
                <a:spcAft>
                  <a:spcPct val="0"/>
                </a:spcAft>
                <a:buClrTx/>
                <a:buFontTx/>
                <a:buNone/>
              </a:pPr>
              <a:r>
                <a:rPr lang="en-US" sz="1800" b="0" dirty="0">
                  <a:solidFill>
                    <a:schemeClr val="bg1"/>
                  </a:solidFill>
                  <a:latin typeface="Calibri" panose="020F0502020204030204" pitchFamily="34" charset="0"/>
                </a:rPr>
                <a:t>77.0</a:t>
              </a:r>
            </a:p>
          </p:txBody>
        </p:sp>
      </p:grpSp>
      <p:sp>
        <p:nvSpPr>
          <p:cNvPr id="70" name="TextBox 1">
            <a:extLst>
              <a:ext uri="{FF2B5EF4-FFF2-40B4-BE49-F238E27FC236}">
                <a16:creationId xmlns:a16="http://schemas.microsoft.com/office/drawing/2014/main" id="{E967CE54-59CD-416C-A92F-A6BD96E615C5}"/>
              </a:ext>
            </a:extLst>
          </p:cNvPr>
          <p:cNvSpPr txBox="1"/>
          <p:nvPr/>
        </p:nvSpPr>
        <p:spPr bwMode="auto">
          <a:xfrm>
            <a:off x="2212090" y="4251459"/>
            <a:ext cx="5648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800" dirty="0">
                <a:solidFill>
                  <a:schemeClr val="bg1"/>
                </a:solidFill>
                <a:latin typeface="Calibri" panose="020F0502020204030204" pitchFamily="34" charset="0"/>
              </a:rPr>
              <a:t>HR:</a:t>
            </a:r>
            <a:r>
              <a:rPr lang="en-US" sz="1800" b="0" dirty="0">
                <a:solidFill>
                  <a:schemeClr val="bg1"/>
                </a:solidFill>
                <a:latin typeface="Calibri" panose="020F0502020204030204" pitchFamily="34" charset="0"/>
              </a:rPr>
              <a:t> 0.50 (95% CI: 0.39-0.64; </a:t>
            </a:r>
            <a:r>
              <a:rPr lang="en-US" sz="1800" b="0" i="1" dirty="0">
                <a:solidFill>
                  <a:schemeClr val="bg1"/>
                </a:solidFill>
                <a:latin typeface="Calibri" panose="020F0502020204030204" pitchFamily="34" charset="0"/>
              </a:rPr>
              <a:t>P</a:t>
            </a:r>
            <a:r>
              <a:rPr lang="en-US" sz="1800" b="0" dirty="0">
                <a:solidFill>
                  <a:schemeClr val="bg1"/>
                </a:solidFill>
                <a:latin typeface="Calibri" panose="020F0502020204030204" pitchFamily="34" charset="0"/>
              </a:rPr>
              <a:t> &lt; .001)</a:t>
            </a:r>
          </a:p>
        </p:txBody>
      </p:sp>
      <p:sp>
        <p:nvSpPr>
          <p:cNvPr id="71" name="Freeform: Shape 70">
            <a:extLst>
              <a:ext uri="{FF2B5EF4-FFF2-40B4-BE49-F238E27FC236}">
                <a16:creationId xmlns:a16="http://schemas.microsoft.com/office/drawing/2014/main" id="{8303E0ED-366F-4BF6-8030-E3AC75D3B224}"/>
              </a:ext>
            </a:extLst>
          </p:cNvPr>
          <p:cNvSpPr/>
          <p:nvPr/>
        </p:nvSpPr>
        <p:spPr bwMode="auto">
          <a:xfrm>
            <a:off x="2109276" y="1659038"/>
            <a:ext cx="5760334" cy="848810"/>
          </a:xfrm>
          <a:custGeom>
            <a:avLst/>
            <a:gdLst>
              <a:gd name="connsiteX0" fmla="*/ 0 w 5760334"/>
              <a:gd name="connsiteY0" fmla="*/ 0 h 848810"/>
              <a:gd name="connsiteX1" fmla="*/ 61732 w 5760334"/>
              <a:gd name="connsiteY1" fmla="*/ 0 h 848810"/>
              <a:gd name="connsiteX2" fmla="*/ 61732 w 5760334"/>
              <a:gd name="connsiteY2" fmla="*/ 11575 h 848810"/>
              <a:gd name="connsiteX3" fmla="*/ 119605 w 5760334"/>
              <a:gd name="connsiteY3" fmla="*/ 11575 h 848810"/>
              <a:gd name="connsiteX4" fmla="*/ 119605 w 5760334"/>
              <a:gd name="connsiteY4" fmla="*/ 30866 h 848810"/>
              <a:gd name="connsiteX5" fmla="*/ 219919 w 5760334"/>
              <a:gd name="connsiteY5" fmla="*/ 30866 h 848810"/>
              <a:gd name="connsiteX6" fmla="*/ 219919 w 5760334"/>
              <a:gd name="connsiteY6" fmla="*/ 50157 h 848810"/>
              <a:gd name="connsiteX7" fmla="*/ 331808 w 5760334"/>
              <a:gd name="connsiteY7" fmla="*/ 50157 h 848810"/>
              <a:gd name="connsiteX8" fmla="*/ 331808 w 5760334"/>
              <a:gd name="connsiteY8" fmla="*/ 69448 h 848810"/>
              <a:gd name="connsiteX9" fmla="*/ 401256 w 5760334"/>
              <a:gd name="connsiteY9" fmla="*/ 69448 h 848810"/>
              <a:gd name="connsiteX10" fmla="*/ 401256 w 5760334"/>
              <a:gd name="connsiteY10" fmla="*/ 81023 h 848810"/>
              <a:gd name="connsiteX11" fmla="*/ 509286 w 5760334"/>
              <a:gd name="connsiteY11" fmla="*/ 81023 h 848810"/>
              <a:gd name="connsiteX12" fmla="*/ 509286 w 5760334"/>
              <a:gd name="connsiteY12" fmla="*/ 108030 h 848810"/>
              <a:gd name="connsiteX13" fmla="*/ 640466 w 5760334"/>
              <a:gd name="connsiteY13" fmla="*/ 108030 h 848810"/>
              <a:gd name="connsiteX14" fmla="*/ 640466 w 5760334"/>
              <a:gd name="connsiteY14" fmla="*/ 135038 h 848810"/>
              <a:gd name="connsiteX15" fmla="*/ 667473 w 5760334"/>
              <a:gd name="connsiteY15" fmla="*/ 135038 h 848810"/>
              <a:gd name="connsiteX16" fmla="*/ 667473 w 5760334"/>
              <a:gd name="connsiteY16" fmla="*/ 150471 h 848810"/>
              <a:gd name="connsiteX17" fmla="*/ 775504 w 5760334"/>
              <a:gd name="connsiteY17" fmla="*/ 150471 h 848810"/>
              <a:gd name="connsiteX18" fmla="*/ 775504 w 5760334"/>
              <a:gd name="connsiteY18" fmla="*/ 150471 h 848810"/>
              <a:gd name="connsiteX19" fmla="*/ 775504 w 5760334"/>
              <a:gd name="connsiteY19" fmla="*/ 181337 h 848810"/>
              <a:gd name="connsiteX20" fmla="*/ 864243 w 5760334"/>
              <a:gd name="connsiteY20" fmla="*/ 181337 h 848810"/>
              <a:gd name="connsiteX21" fmla="*/ 864243 w 5760334"/>
              <a:gd name="connsiteY21" fmla="*/ 196770 h 848810"/>
              <a:gd name="connsiteX22" fmla="*/ 922116 w 5760334"/>
              <a:gd name="connsiteY22" fmla="*/ 196770 h 848810"/>
              <a:gd name="connsiteX23" fmla="*/ 922116 w 5760334"/>
              <a:gd name="connsiteY23" fmla="*/ 216061 h 848810"/>
              <a:gd name="connsiteX24" fmla="*/ 995423 w 5760334"/>
              <a:gd name="connsiteY24" fmla="*/ 216061 h 848810"/>
              <a:gd name="connsiteX25" fmla="*/ 995423 w 5760334"/>
              <a:gd name="connsiteY25" fmla="*/ 243068 h 848810"/>
              <a:gd name="connsiteX26" fmla="*/ 1107311 w 5760334"/>
              <a:gd name="connsiteY26" fmla="*/ 243068 h 848810"/>
              <a:gd name="connsiteX27" fmla="*/ 1107311 w 5760334"/>
              <a:gd name="connsiteY27" fmla="*/ 273934 h 848810"/>
              <a:gd name="connsiteX28" fmla="*/ 1238491 w 5760334"/>
              <a:gd name="connsiteY28" fmla="*/ 273934 h 848810"/>
              <a:gd name="connsiteX29" fmla="*/ 1238491 w 5760334"/>
              <a:gd name="connsiteY29" fmla="*/ 297084 h 848810"/>
              <a:gd name="connsiteX30" fmla="*/ 1277073 w 5760334"/>
              <a:gd name="connsiteY30" fmla="*/ 297084 h 848810"/>
              <a:gd name="connsiteX31" fmla="*/ 1277073 w 5760334"/>
              <a:gd name="connsiteY31" fmla="*/ 316375 h 848810"/>
              <a:gd name="connsiteX32" fmla="*/ 1404395 w 5760334"/>
              <a:gd name="connsiteY32" fmla="*/ 316375 h 848810"/>
              <a:gd name="connsiteX33" fmla="*/ 1404395 w 5760334"/>
              <a:gd name="connsiteY33" fmla="*/ 335666 h 848810"/>
              <a:gd name="connsiteX34" fmla="*/ 1504709 w 5760334"/>
              <a:gd name="connsiteY34" fmla="*/ 335666 h 848810"/>
              <a:gd name="connsiteX35" fmla="*/ 1504709 w 5760334"/>
              <a:gd name="connsiteY35" fmla="*/ 351099 h 848810"/>
              <a:gd name="connsiteX36" fmla="*/ 1612739 w 5760334"/>
              <a:gd name="connsiteY36" fmla="*/ 351099 h 848810"/>
              <a:gd name="connsiteX37" fmla="*/ 1612739 w 5760334"/>
              <a:gd name="connsiteY37" fmla="*/ 381965 h 848810"/>
              <a:gd name="connsiteX38" fmla="*/ 1697620 w 5760334"/>
              <a:gd name="connsiteY38" fmla="*/ 381965 h 848810"/>
              <a:gd name="connsiteX39" fmla="*/ 1697620 w 5760334"/>
              <a:gd name="connsiteY39" fmla="*/ 401256 h 848810"/>
              <a:gd name="connsiteX40" fmla="*/ 1740061 w 5760334"/>
              <a:gd name="connsiteY40" fmla="*/ 401256 h 848810"/>
              <a:gd name="connsiteX41" fmla="*/ 1740061 w 5760334"/>
              <a:gd name="connsiteY41" fmla="*/ 420547 h 848810"/>
              <a:gd name="connsiteX42" fmla="*/ 1836516 w 5760334"/>
              <a:gd name="connsiteY42" fmla="*/ 420547 h 848810"/>
              <a:gd name="connsiteX43" fmla="*/ 1836516 w 5760334"/>
              <a:gd name="connsiteY43" fmla="*/ 443696 h 848810"/>
              <a:gd name="connsiteX44" fmla="*/ 1851949 w 5760334"/>
              <a:gd name="connsiteY44" fmla="*/ 443696 h 848810"/>
              <a:gd name="connsiteX45" fmla="*/ 1851949 w 5760334"/>
              <a:gd name="connsiteY45" fmla="*/ 462987 h 848810"/>
              <a:gd name="connsiteX46" fmla="*/ 1929114 w 5760334"/>
              <a:gd name="connsiteY46" fmla="*/ 462987 h 848810"/>
              <a:gd name="connsiteX47" fmla="*/ 1929114 w 5760334"/>
              <a:gd name="connsiteY47" fmla="*/ 482278 h 848810"/>
              <a:gd name="connsiteX48" fmla="*/ 2056435 w 5760334"/>
              <a:gd name="connsiteY48" fmla="*/ 482278 h 848810"/>
              <a:gd name="connsiteX49" fmla="*/ 2056435 w 5760334"/>
              <a:gd name="connsiteY49" fmla="*/ 505428 h 848810"/>
              <a:gd name="connsiteX50" fmla="*/ 2087301 w 5760334"/>
              <a:gd name="connsiteY50" fmla="*/ 505428 h 848810"/>
              <a:gd name="connsiteX51" fmla="*/ 2087301 w 5760334"/>
              <a:gd name="connsiteY51" fmla="*/ 528577 h 848810"/>
              <a:gd name="connsiteX52" fmla="*/ 2403676 w 5760334"/>
              <a:gd name="connsiteY52" fmla="*/ 528577 h 848810"/>
              <a:gd name="connsiteX53" fmla="*/ 2403676 w 5760334"/>
              <a:gd name="connsiteY53" fmla="*/ 551727 h 848810"/>
              <a:gd name="connsiteX54" fmla="*/ 2546430 w 5760334"/>
              <a:gd name="connsiteY54" fmla="*/ 551727 h 848810"/>
              <a:gd name="connsiteX55" fmla="*/ 2546430 w 5760334"/>
              <a:gd name="connsiteY55" fmla="*/ 574876 h 848810"/>
              <a:gd name="connsiteX56" fmla="*/ 2708476 w 5760334"/>
              <a:gd name="connsiteY56" fmla="*/ 574876 h 848810"/>
              <a:gd name="connsiteX57" fmla="*/ 2708476 w 5760334"/>
              <a:gd name="connsiteY57" fmla="*/ 594167 h 848810"/>
              <a:gd name="connsiteX58" fmla="*/ 2777924 w 5760334"/>
              <a:gd name="connsiteY58" fmla="*/ 594167 h 848810"/>
              <a:gd name="connsiteX59" fmla="*/ 2882096 w 5760334"/>
              <a:gd name="connsiteY59" fmla="*/ 594167 h 848810"/>
              <a:gd name="connsiteX60" fmla="*/ 2882096 w 5760334"/>
              <a:gd name="connsiteY60" fmla="*/ 621175 h 848810"/>
              <a:gd name="connsiteX61" fmla="*/ 2982410 w 5760334"/>
              <a:gd name="connsiteY61" fmla="*/ 621175 h 848810"/>
              <a:gd name="connsiteX62" fmla="*/ 2982410 w 5760334"/>
              <a:gd name="connsiteY62" fmla="*/ 652040 h 848810"/>
              <a:gd name="connsiteX63" fmla="*/ 3078866 w 5760334"/>
              <a:gd name="connsiteY63" fmla="*/ 652040 h 848810"/>
              <a:gd name="connsiteX64" fmla="*/ 3078866 w 5760334"/>
              <a:gd name="connsiteY64" fmla="*/ 663615 h 848810"/>
              <a:gd name="connsiteX65" fmla="*/ 3163747 w 5760334"/>
              <a:gd name="connsiteY65" fmla="*/ 663615 h 848810"/>
              <a:gd name="connsiteX66" fmla="*/ 3163747 w 5760334"/>
              <a:gd name="connsiteY66" fmla="*/ 682906 h 848810"/>
              <a:gd name="connsiteX67" fmla="*/ 3248628 w 5760334"/>
              <a:gd name="connsiteY67" fmla="*/ 682906 h 848810"/>
              <a:gd name="connsiteX68" fmla="*/ 3248628 w 5760334"/>
              <a:gd name="connsiteY68" fmla="*/ 709914 h 848810"/>
              <a:gd name="connsiteX69" fmla="*/ 3341225 w 5760334"/>
              <a:gd name="connsiteY69" fmla="*/ 709914 h 848810"/>
              <a:gd name="connsiteX70" fmla="*/ 3341225 w 5760334"/>
              <a:gd name="connsiteY70" fmla="*/ 725347 h 848810"/>
              <a:gd name="connsiteX71" fmla="*/ 3530278 w 5760334"/>
              <a:gd name="connsiteY71" fmla="*/ 725347 h 848810"/>
              <a:gd name="connsiteX72" fmla="*/ 3530278 w 5760334"/>
              <a:gd name="connsiteY72" fmla="*/ 736921 h 848810"/>
              <a:gd name="connsiteX73" fmla="*/ 3649883 w 5760334"/>
              <a:gd name="connsiteY73" fmla="*/ 736921 h 848810"/>
              <a:gd name="connsiteX74" fmla="*/ 3649883 w 5760334"/>
              <a:gd name="connsiteY74" fmla="*/ 752354 h 848810"/>
              <a:gd name="connsiteX75" fmla="*/ 3796496 w 5760334"/>
              <a:gd name="connsiteY75" fmla="*/ 752354 h 848810"/>
              <a:gd name="connsiteX76" fmla="*/ 3796496 w 5760334"/>
              <a:gd name="connsiteY76" fmla="*/ 763929 h 848810"/>
              <a:gd name="connsiteX77" fmla="*/ 3873661 w 5760334"/>
              <a:gd name="connsiteY77" fmla="*/ 763929 h 848810"/>
              <a:gd name="connsiteX78" fmla="*/ 3873661 w 5760334"/>
              <a:gd name="connsiteY78" fmla="*/ 763929 h 848810"/>
              <a:gd name="connsiteX79" fmla="*/ 3873661 w 5760334"/>
              <a:gd name="connsiteY79" fmla="*/ 790937 h 848810"/>
              <a:gd name="connsiteX80" fmla="*/ 4012557 w 5760334"/>
              <a:gd name="connsiteY80" fmla="*/ 790937 h 848810"/>
              <a:gd name="connsiteX81" fmla="*/ 4024131 w 5760334"/>
              <a:gd name="connsiteY81" fmla="*/ 802511 h 848810"/>
              <a:gd name="connsiteX82" fmla="*/ 4433104 w 5760334"/>
              <a:gd name="connsiteY82" fmla="*/ 802511 h 848810"/>
              <a:gd name="connsiteX83" fmla="*/ 4433104 w 5760334"/>
              <a:gd name="connsiteY83" fmla="*/ 829519 h 848810"/>
              <a:gd name="connsiteX84" fmla="*/ 4560425 w 5760334"/>
              <a:gd name="connsiteY84" fmla="*/ 829519 h 848810"/>
              <a:gd name="connsiteX85" fmla="*/ 4560425 w 5760334"/>
              <a:gd name="connsiteY85" fmla="*/ 848810 h 848810"/>
              <a:gd name="connsiteX86" fmla="*/ 5760334 w 5760334"/>
              <a:gd name="connsiteY86" fmla="*/ 848810 h 848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760334" h="848810">
                <a:moveTo>
                  <a:pt x="0" y="0"/>
                </a:moveTo>
                <a:lnTo>
                  <a:pt x="61732" y="0"/>
                </a:lnTo>
                <a:lnTo>
                  <a:pt x="61732" y="11575"/>
                </a:lnTo>
                <a:lnTo>
                  <a:pt x="119605" y="11575"/>
                </a:lnTo>
                <a:lnTo>
                  <a:pt x="119605" y="30866"/>
                </a:lnTo>
                <a:lnTo>
                  <a:pt x="219919" y="30866"/>
                </a:lnTo>
                <a:lnTo>
                  <a:pt x="219919" y="50157"/>
                </a:lnTo>
                <a:lnTo>
                  <a:pt x="331808" y="50157"/>
                </a:lnTo>
                <a:lnTo>
                  <a:pt x="331808" y="69448"/>
                </a:lnTo>
                <a:lnTo>
                  <a:pt x="401256" y="69448"/>
                </a:lnTo>
                <a:lnTo>
                  <a:pt x="401256" y="81023"/>
                </a:lnTo>
                <a:lnTo>
                  <a:pt x="509286" y="81023"/>
                </a:lnTo>
                <a:lnTo>
                  <a:pt x="509286" y="108030"/>
                </a:lnTo>
                <a:lnTo>
                  <a:pt x="640466" y="108030"/>
                </a:lnTo>
                <a:lnTo>
                  <a:pt x="640466" y="135038"/>
                </a:lnTo>
                <a:lnTo>
                  <a:pt x="667473" y="135038"/>
                </a:lnTo>
                <a:lnTo>
                  <a:pt x="667473" y="150471"/>
                </a:lnTo>
                <a:lnTo>
                  <a:pt x="775504" y="150471"/>
                </a:lnTo>
                <a:lnTo>
                  <a:pt x="775504" y="150471"/>
                </a:lnTo>
                <a:lnTo>
                  <a:pt x="775504" y="181337"/>
                </a:lnTo>
                <a:lnTo>
                  <a:pt x="864243" y="181337"/>
                </a:lnTo>
                <a:lnTo>
                  <a:pt x="864243" y="196770"/>
                </a:lnTo>
                <a:lnTo>
                  <a:pt x="922116" y="196770"/>
                </a:lnTo>
                <a:lnTo>
                  <a:pt x="922116" y="216061"/>
                </a:lnTo>
                <a:lnTo>
                  <a:pt x="995423" y="216061"/>
                </a:lnTo>
                <a:lnTo>
                  <a:pt x="995423" y="243068"/>
                </a:lnTo>
                <a:lnTo>
                  <a:pt x="1107311" y="243068"/>
                </a:lnTo>
                <a:lnTo>
                  <a:pt x="1107311" y="273934"/>
                </a:lnTo>
                <a:lnTo>
                  <a:pt x="1238491" y="273934"/>
                </a:lnTo>
                <a:lnTo>
                  <a:pt x="1238491" y="297084"/>
                </a:lnTo>
                <a:lnTo>
                  <a:pt x="1277073" y="297084"/>
                </a:lnTo>
                <a:lnTo>
                  <a:pt x="1277073" y="316375"/>
                </a:lnTo>
                <a:lnTo>
                  <a:pt x="1404395" y="316375"/>
                </a:lnTo>
                <a:lnTo>
                  <a:pt x="1404395" y="335666"/>
                </a:lnTo>
                <a:lnTo>
                  <a:pt x="1504709" y="335666"/>
                </a:lnTo>
                <a:lnTo>
                  <a:pt x="1504709" y="351099"/>
                </a:lnTo>
                <a:lnTo>
                  <a:pt x="1612739" y="351099"/>
                </a:lnTo>
                <a:lnTo>
                  <a:pt x="1612739" y="381965"/>
                </a:lnTo>
                <a:lnTo>
                  <a:pt x="1697620" y="381965"/>
                </a:lnTo>
                <a:lnTo>
                  <a:pt x="1697620" y="401256"/>
                </a:lnTo>
                <a:lnTo>
                  <a:pt x="1740061" y="401256"/>
                </a:lnTo>
                <a:lnTo>
                  <a:pt x="1740061" y="420547"/>
                </a:lnTo>
                <a:lnTo>
                  <a:pt x="1836516" y="420547"/>
                </a:lnTo>
                <a:lnTo>
                  <a:pt x="1836516" y="443696"/>
                </a:lnTo>
                <a:lnTo>
                  <a:pt x="1851949" y="443696"/>
                </a:lnTo>
                <a:lnTo>
                  <a:pt x="1851949" y="462987"/>
                </a:lnTo>
                <a:lnTo>
                  <a:pt x="1929114" y="462987"/>
                </a:lnTo>
                <a:lnTo>
                  <a:pt x="1929114" y="482278"/>
                </a:lnTo>
                <a:lnTo>
                  <a:pt x="2056435" y="482278"/>
                </a:lnTo>
                <a:lnTo>
                  <a:pt x="2056435" y="505428"/>
                </a:lnTo>
                <a:lnTo>
                  <a:pt x="2087301" y="505428"/>
                </a:lnTo>
                <a:lnTo>
                  <a:pt x="2087301" y="528577"/>
                </a:lnTo>
                <a:lnTo>
                  <a:pt x="2403676" y="528577"/>
                </a:lnTo>
                <a:lnTo>
                  <a:pt x="2403676" y="551727"/>
                </a:lnTo>
                <a:lnTo>
                  <a:pt x="2546430" y="551727"/>
                </a:lnTo>
                <a:lnTo>
                  <a:pt x="2546430" y="574876"/>
                </a:lnTo>
                <a:lnTo>
                  <a:pt x="2708476" y="574876"/>
                </a:lnTo>
                <a:lnTo>
                  <a:pt x="2708476" y="594167"/>
                </a:lnTo>
                <a:lnTo>
                  <a:pt x="2777924" y="594167"/>
                </a:lnTo>
                <a:lnTo>
                  <a:pt x="2882096" y="594167"/>
                </a:lnTo>
                <a:lnTo>
                  <a:pt x="2882096" y="621175"/>
                </a:lnTo>
                <a:lnTo>
                  <a:pt x="2982410" y="621175"/>
                </a:lnTo>
                <a:lnTo>
                  <a:pt x="2982410" y="652040"/>
                </a:lnTo>
                <a:lnTo>
                  <a:pt x="3078866" y="652040"/>
                </a:lnTo>
                <a:lnTo>
                  <a:pt x="3078866" y="663615"/>
                </a:lnTo>
                <a:lnTo>
                  <a:pt x="3163747" y="663615"/>
                </a:lnTo>
                <a:lnTo>
                  <a:pt x="3163747" y="682906"/>
                </a:lnTo>
                <a:lnTo>
                  <a:pt x="3248628" y="682906"/>
                </a:lnTo>
                <a:lnTo>
                  <a:pt x="3248628" y="709914"/>
                </a:lnTo>
                <a:lnTo>
                  <a:pt x="3341225" y="709914"/>
                </a:lnTo>
                <a:lnTo>
                  <a:pt x="3341225" y="725347"/>
                </a:lnTo>
                <a:lnTo>
                  <a:pt x="3530278" y="725347"/>
                </a:lnTo>
                <a:lnTo>
                  <a:pt x="3530278" y="736921"/>
                </a:lnTo>
                <a:lnTo>
                  <a:pt x="3649883" y="736921"/>
                </a:lnTo>
                <a:lnTo>
                  <a:pt x="3649883" y="752354"/>
                </a:lnTo>
                <a:lnTo>
                  <a:pt x="3796496" y="752354"/>
                </a:lnTo>
                <a:lnTo>
                  <a:pt x="3796496" y="763929"/>
                </a:lnTo>
                <a:lnTo>
                  <a:pt x="3873661" y="763929"/>
                </a:lnTo>
                <a:lnTo>
                  <a:pt x="3873661" y="763929"/>
                </a:lnTo>
                <a:lnTo>
                  <a:pt x="3873661" y="790937"/>
                </a:lnTo>
                <a:lnTo>
                  <a:pt x="4012557" y="790937"/>
                </a:lnTo>
                <a:lnTo>
                  <a:pt x="4024131" y="802511"/>
                </a:lnTo>
                <a:lnTo>
                  <a:pt x="4433104" y="802511"/>
                </a:lnTo>
                <a:lnTo>
                  <a:pt x="4433104" y="829519"/>
                </a:lnTo>
                <a:lnTo>
                  <a:pt x="4560425" y="829519"/>
                </a:lnTo>
                <a:lnTo>
                  <a:pt x="4560425" y="848810"/>
                </a:lnTo>
                <a:lnTo>
                  <a:pt x="5760334" y="848810"/>
                </a:lnTo>
              </a:path>
            </a:pathLst>
          </a:custGeom>
          <a:noFill/>
          <a:ln w="28575">
            <a:solidFill>
              <a:schemeClr val="accent3"/>
            </a:solidFill>
            <a:miter lim="800000"/>
            <a:headEnd/>
            <a:tailEnd/>
          </a:ln>
        </p:spPr>
        <p:txBody>
          <a:bodyPr rtlCol="0" anchor="ctr"/>
          <a:lstStyle/>
          <a:p>
            <a:pPr algn="ctr"/>
            <a:endParaRPr lang="en-US" dirty="0"/>
          </a:p>
        </p:txBody>
      </p:sp>
      <p:grpSp>
        <p:nvGrpSpPr>
          <p:cNvPr id="72" name="Group 71">
            <a:extLst>
              <a:ext uri="{FF2B5EF4-FFF2-40B4-BE49-F238E27FC236}">
                <a16:creationId xmlns:a16="http://schemas.microsoft.com/office/drawing/2014/main" id="{7FD81BD8-1D35-4200-B129-91853D8091EA}"/>
              </a:ext>
            </a:extLst>
          </p:cNvPr>
          <p:cNvGrpSpPr/>
          <p:nvPr/>
        </p:nvGrpSpPr>
        <p:grpSpPr>
          <a:xfrm>
            <a:off x="2109276" y="1666754"/>
            <a:ext cx="5756476" cy="493854"/>
            <a:chOff x="3368233" y="1666754"/>
            <a:chExt cx="5756476" cy="493854"/>
          </a:xfrm>
        </p:grpSpPr>
        <p:sp>
          <p:nvSpPr>
            <p:cNvPr id="73" name="Freeform: Shape 72">
              <a:extLst>
                <a:ext uri="{FF2B5EF4-FFF2-40B4-BE49-F238E27FC236}">
                  <a16:creationId xmlns:a16="http://schemas.microsoft.com/office/drawing/2014/main" id="{6000B3C1-FD3F-4510-933C-AF97281A9A6E}"/>
                </a:ext>
              </a:extLst>
            </p:cNvPr>
            <p:cNvSpPr/>
            <p:nvPr/>
          </p:nvSpPr>
          <p:spPr bwMode="auto">
            <a:xfrm>
              <a:off x="3368233" y="1666754"/>
              <a:ext cx="1018572" cy="81023"/>
            </a:xfrm>
            <a:custGeom>
              <a:avLst/>
              <a:gdLst>
                <a:gd name="connsiteX0" fmla="*/ 0 w 1018572"/>
                <a:gd name="connsiteY0" fmla="*/ 0 h 81023"/>
                <a:gd name="connsiteX1" fmla="*/ 289367 w 1018572"/>
                <a:gd name="connsiteY1" fmla="*/ 0 h 81023"/>
                <a:gd name="connsiteX2" fmla="*/ 289367 w 1018572"/>
                <a:gd name="connsiteY2" fmla="*/ 27008 h 81023"/>
                <a:gd name="connsiteX3" fmla="*/ 540152 w 1018572"/>
                <a:gd name="connsiteY3" fmla="*/ 27008 h 81023"/>
                <a:gd name="connsiteX4" fmla="*/ 540152 w 1018572"/>
                <a:gd name="connsiteY4" fmla="*/ 38583 h 81023"/>
                <a:gd name="connsiteX5" fmla="*/ 698339 w 1018572"/>
                <a:gd name="connsiteY5" fmla="*/ 38583 h 81023"/>
                <a:gd name="connsiteX6" fmla="*/ 698339 w 1018572"/>
                <a:gd name="connsiteY6" fmla="*/ 50157 h 81023"/>
                <a:gd name="connsiteX7" fmla="*/ 810228 w 1018572"/>
                <a:gd name="connsiteY7" fmla="*/ 50157 h 81023"/>
                <a:gd name="connsiteX8" fmla="*/ 810228 w 1018572"/>
                <a:gd name="connsiteY8" fmla="*/ 57874 h 81023"/>
                <a:gd name="connsiteX9" fmla="*/ 925975 w 1018572"/>
                <a:gd name="connsiteY9" fmla="*/ 57874 h 81023"/>
                <a:gd name="connsiteX10" fmla="*/ 925975 w 1018572"/>
                <a:gd name="connsiteY10" fmla="*/ 81023 h 81023"/>
                <a:gd name="connsiteX11" fmla="*/ 1018572 w 1018572"/>
                <a:gd name="connsiteY11" fmla="*/ 81023 h 8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8572" h="81023">
                  <a:moveTo>
                    <a:pt x="0" y="0"/>
                  </a:moveTo>
                  <a:lnTo>
                    <a:pt x="289367" y="0"/>
                  </a:lnTo>
                  <a:lnTo>
                    <a:pt x="289367" y="27008"/>
                  </a:lnTo>
                  <a:lnTo>
                    <a:pt x="540152" y="27008"/>
                  </a:lnTo>
                  <a:lnTo>
                    <a:pt x="540152" y="38583"/>
                  </a:lnTo>
                  <a:lnTo>
                    <a:pt x="698339" y="38583"/>
                  </a:lnTo>
                  <a:lnTo>
                    <a:pt x="698339" y="50157"/>
                  </a:lnTo>
                  <a:lnTo>
                    <a:pt x="810228" y="50157"/>
                  </a:lnTo>
                  <a:lnTo>
                    <a:pt x="810228" y="57874"/>
                  </a:lnTo>
                  <a:lnTo>
                    <a:pt x="925975" y="57874"/>
                  </a:lnTo>
                  <a:lnTo>
                    <a:pt x="925975" y="81023"/>
                  </a:lnTo>
                  <a:lnTo>
                    <a:pt x="1018572" y="81023"/>
                  </a:lnTo>
                </a:path>
              </a:pathLst>
            </a:custGeom>
            <a:noFill/>
            <a:ln w="28575">
              <a:solidFill>
                <a:schemeClr val="accent1"/>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28D02C16-16B7-4817-AF96-D82AA8BD64B0}"/>
                </a:ext>
              </a:extLst>
            </p:cNvPr>
            <p:cNvSpPr/>
            <p:nvPr/>
          </p:nvSpPr>
          <p:spPr bwMode="auto">
            <a:xfrm>
              <a:off x="4371372" y="1751635"/>
              <a:ext cx="4753337" cy="408973"/>
            </a:xfrm>
            <a:custGeom>
              <a:avLst/>
              <a:gdLst>
                <a:gd name="connsiteX0" fmla="*/ 0 w 4753337"/>
                <a:gd name="connsiteY0" fmla="*/ 0 h 408973"/>
                <a:gd name="connsiteX1" fmla="*/ 77165 w 4753337"/>
                <a:gd name="connsiteY1" fmla="*/ 0 h 408973"/>
                <a:gd name="connsiteX2" fmla="*/ 77165 w 4753337"/>
                <a:gd name="connsiteY2" fmla="*/ 11575 h 408973"/>
                <a:gd name="connsiteX3" fmla="*/ 212203 w 4753337"/>
                <a:gd name="connsiteY3" fmla="*/ 11575 h 408973"/>
                <a:gd name="connsiteX4" fmla="*/ 212203 w 4753337"/>
                <a:gd name="connsiteY4" fmla="*/ 34724 h 408973"/>
                <a:gd name="connsiteX5" fmla="*/ 285509 w 4753337"/>
                <a:gd name="connsiteY5" fmla="*/ 34724 h 408973"/>
                <a:gd name="connsiteX6" fmla="*/ 285509 w 4753337"/>
                <a:gd name="connsiteY6" fmla="*/ 50157 h 408973"/>
                <a:gd name="connsiteX7" fmla="*/ 370390 w 4753337"/>
                <a:gd name="connsiteY7" fmla="*/ 50157 h 408973"/>
                <a:gd name="connsiteX8" fmla="*/ 370390 w 4753337"/>
                <a:gd name="connsiteY8" fmla="*/ 65590 h 408973"/>
                <a:gd name="connsiteX9" fmla="*/ 424405 w 4753337"/>
                <a:gd name="connsiteY9" fmla="*/ 65590 h 408973"/>
                <a:gd name="connsiteX10" fmla="*/ 424405 w 4753337"/>
                <a:gd name="connsiteY10" fmla="*/ 77165 h 408973"/>
                <a:gd name="connsiteX11" fmla="*/ 582593 w 4753337"/>
                <a:gd name="connsiteY11" fmla="*/ 77165 h 408973"/>
                <a:gd name="connsiteX12" fmla="*/ 582593 w 4753337"/>
                <a:gd name="connsiteY12" fmla="*/ 88740 h 408973"/>
                <a:gd name="connsiteX13" fmla="*/ 709914 w 4753337"/>
                <a:gd name="connsiteY13" fmla="*/ 88740 h 408973"/>
                <a:gd name="connsiteX14" fmla="*/ 709914 w 4753337"/>
                <a:gd name="connsiteY14" fmla="*/ 108031 h 408973"/>
                <a:gd name="connsiteX15" fmla="*/ 829519 w 4753337"/>
                <a:gd name="connsiteY15" fmla="*/ 108031 h 408973"/>
                <a:gd name="connsiteX16" fmla="*/ 829519 w 4753337"/>
                <a:gd name="connsiteY16" fmla="*/ 108031 h 408973"/>
                <a:gd name="connsiteX17" fmla="*/ 821803 w 4753337"/>
                <a:gd name="connsiteY17" fmla="*/ 115747 h 408973"/>
                <a:gd name="connsiteX18" fmla="*/ 987706 w 4753337"/>
                <a:gd name="connsiteY18" fmla="*/ 115747 h 408973"/>
                <a:gd name="connsiteX19" fmla="*/ 987706 w 4753337"/>
                <a:gd name="connsiteY19" fmla="*/ 127322 h 408973"/>
                <a:gd name="connsiteX20" fmla="*/ 1037863 w 4753337"/>
                <a:gd name="connsiteY20" fmla="*/ 127322 h 408973"/>
                <a:gd name="connsiteX21" fmla="*/ 1037863 w 4753337"/>
                <a:gd name="connsiteY21" fmla="*/ 135038 h 408973"/>
                <a:gd name="connsiteX22" fmla="*/ 1188334 w 4753337"/>
                <a:gd name="connsiteY22" fmla="*/ 135038 h 408973"/>
                <a:gd name="connsiteX23" fmla="*/ 1188334 w 4753337"/>
                <a:gd name="connsiteY23" fmla="*/ 150471 h 408973"/>
                <a:gd name="connsiteX24" fmla="*/ 1446836 w 4753337"/>
                <a:gd name="connsiteY24" fmla="*/ 150471 h 408973"/>
                <a:gd name="connsiteX25" fmla="*/ 1446836 w 4753337"/>
                <a:gd name="connsiteY25" fmla="*/ 173621 h 408973"/>
                <a:gd name="connsiteX26" fmla="*/ 1539433 w 4753337"/>
                <a:gd name="connsiteY26" fmla="*/ 173621 h 408973"/>
                <a:gd name="connsiteX27" fmla="*/ 1539433 w 4753337"/>
                <a:gd name="connsiteY27" fmla="*/ 200628 h 408973"/>
                <a:gd name="connsiteX28" fmla="*/ 1632031 w 4753337"/>
                <a:gd name="connsiteY28" fmla="*/ 200628 h 408973"/>
                <a:gd name="connsiteX29" fmla="*/ 1635889 w 4753337"/>
                <a:gd name="connsiteY29" fmla="*/ 204486 h 408973"/>
                <a:gd name="connsiteX30" fmla="*/ 1763210 w 4753337"/>
                <a:gd name="connsiteY30" fmla="*/ 204486 h 408973"/>
                <a:gd name="connsiteX31" fmla="*/ 1763210 w 4753337"/>
                <a:gd name="connsiteY31" fmla="*/ 216061 h 408973"/>
                <a:gd name="connsiteX32" fmla="*/ 1913681 w 4753337"/>
                <a:gd name="connsiteY32" fmla="*/ 216061 h 408973"/>
                <a:gd name="connsiteX33" fmla="*/ 1913681 w 4753337"/>
                <a:gd name="connsiteY33" fmla="*/ 227636 h 408973"/>
                <a:gd name="connsiteX34" fmla="*/ 1983129 w 4753337"/>
                <a:gd name="connsiteY34" fmla="*/ 227636 h 408973"/>
                <a:gd name="connsiteX35" fmla="*/ 1983129 w 4753337"/>
                <a:gd name="connsiteY35" fmla="*/ 243069 h 408973"/>
                <a:gd name="connsiteX36" fmla="*/ 2218481 w 4753337"/>
                <a:gd name="connsiteY36" fmla="*/ 243069 h 408973"/>
                <a:gd name="connsiteX37" fmla="*/ 2218481 w 4753337"/>
                <a:gd name="connsiteY37" fmla="*/ 258502 h 408973"/>
                <a:gd name="connsiteX38" fmla="*/ 2334228 w 4753337"/>
                <a:gd name="connsiteY38" fmla="*/ 258502 h 408973"/>
                <a:gd name="connsiteX39" fmla="*/ 2334228 w 4753337"/>
                <a:gd name="connsiteY39" fmla="*/ 262360 h 408973"/>
                <a:gd name="connsiteX40" fmla="*/ 2426825 w 4753337"/>
                <a:gd name="connsiteY40" fmla="*/ 262360 h 408973"/>
                <a:gd name="connsiteX41" fmla="*/ 2426825 w 4753337"/>
                <a:gd name="connsiteY41" fmla="*/ 262360 h 408973"/>
                <a:gd name="connsiteX42" fmla="*/ 2426825 w 4753337"/>
                <a:gd name="connsiteY42" fmla="*/ 289368 h 408973"/>
                <a:gd name="connsiteX43" fmla="*/ 2720051 w 4753337"/>
                <a:gd name="connsiteY43" fmla="*/ 289368 h 408973"/>
                <a:gd name="connsiteX44" fmla="*/ 2723909 w 4753337"/>
                <a:gd name="connsiteY44" fmla="*/ 289368 h 408973"/>
                <a:gd name="connsiteX45" fmla="*/ 2797215 w 4753337"/>
                <a:gd name="connsiteY45" fmla="*/ 289368 h 408973"/>
                <a:gd name="connsiteX46" fmla="*/ 2797215 w 4753337"/>
                <a:gd name="connsiteY46" fmla="*/ 308659 h 408973"/>
                <a:gd name="connsiteX47" fmla="*/ 2905246 w 4753337"/>
                <a:gd name="connsiteY47" fmla="*/ 308659 h 408973"/>
                <a:gd name="connsiteX48" fmla="*/ 2905246 w 4753337"/>
                <a:gd name="connsiteY48" fmla="*/ 324092 h 408973"/>
                <a:gd name="connsiteX49" fmla="*/ 3186896 w 4753337"/>
                <a:gd name="connsiteY49" fmla="*/ 324092 h 408973"/>
                <a:gd name="connsiteX50" fmla="*/ 3186896 w 4753337"/>
                <a:gd name="connsiteY50" fmla="*/ 343383 h 408973"/>
                <a:gd name="connsiteX51" fmla="*/ 3264061 w 4753337"/>
                <a:gd name="connsiteY51" fmla="*/ 343383 h 408973"/>
                <a:gd name="connsiteX52" fmla="*/ 3264061 w 4753337"/>
                <a:gd name="connsiteY52" fmla="*/ 354957 h 408973"/>
                <a:gd name="connsiteX53" fmla="*/ 3337367 w 4753337"/>
                <a:gd name="connsiteY53" fmla="*/ 354957 h 408973"/>
                <a:gd name="connsiteX54" fmla="*/ 3337367 w 4753337"/>
                <a:gd name="connsiteY54" fmla="*/ 370390 h 408973"/>
                <a:gd name="connsiteX55" fmla="*/ 3565003 w 4753337"/>
                <a:gd name="connsiteY55" fmla="*/ 370390 h 408973"/>
                <a:gd name="connsiteX56" fmla="*/ 3565003 w 4753337"/>
                <a:gd name="connsiteY56" fmla="*/ 393540 h 408973"/>
                <a:gd name="connsiteX57" fmla="*/ 3707757 w 4753337"/>
                <a:gd name="connsiteY57" fmla="*/ 393540 h 408973"/>
                <a:gd name="connsiteX58" fmla="*/ 3707757 w 4753337"/>
                <a:gd name="connsiteY58" fmla="*/ 408973 h 408973"/>
                <a:gd name="connsiteX59" fmla="*/ 4753337 w 4753337"/>
                <a:gd name="connsiteY59" fmla="*/ 408973 h 408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753337" h="408973">
                  <a:moveTo>
                    <a:pt x="0" y="0"/>
                  </a:moveTo>
                  <a:lnTo>
                    <a:pt x="77165" y="0"/>
                  </a:lnTo>
                  <a:lnTo>
                    <a:pt x="77165" y="11575"/>
                  </a:lnTo>
                  <a:lnTo>
                    <a:pt x="212203" y="11575"/>
                  </a:lnTo>
                  <a:lnTo>
                    <a:pt x="212203" y="34724"/>
                  </a:lnTo>
                  <a:lnTo>
                    <a:pt x="285509" y="34724"/>
                  </a:lnTo>
                  <a:lnTo>
                    <a:pt x="285509" y="50157"/>
                  </a:lnTo>
                  <a:lnTo>
                    <a:pt x="370390" y="50157"/>
                  </a:lnTo>
                  <a:lnTo>
                    <a:pt x="370390" y="65590"/>
                  </a:lnTo>
                  <a:lnTo>
                    <a:pt x="424405" y="65590"/>
                  </a:lnTo>
                  <a:lnTo>
                    <a:pt x="424405" y="77165"/>
                  </a:lnTo>
                  <a:lnTo>
                    <a:pt x="582593" y="77165"/>
                  </a:lnTo>
                  <a:lnTo>
                    <a:pt x="582593" y="88740"/>
                  </a:lnTo>
                  <a:lnTo>
                    <a:pt x="709914" y="88740"/>
                  </a:lnTo>
                  <a:lnTo>
                    <a:pt x="709914" y="108031"/>
                  </a:lnTo>
                  <a:lnTo>
                    <a:pt x="829519" y="108031"/>
                  </a:lnTo>
                  <a:lnTo>
                    <a:pt x="829519" y="108031"/>
                  </a:lnTo>
                  <a:lnTo>
                    <a:pt x="821803" y="115747"/>
                  </a:lnTo>
                  <a:lnTo>
                    <a:pt x="987706" y="115747"/>
                  </a:lnTo>
                  <a:lnTo>
                    <a:pt x="987706" y="127322"/>
                  </a:lnTo>
                  <a:lnTo>
                    <a:pt x="1037863" y="127322"/>
                  </a:lnTo>
                  <a:lnTo>
                    <a:pt x="1037863" y="135038"/>
                  </a:lnTo>
                  <a:lnTo>
                    <a:pt x="1188334" y="135038"/>
                  </a:lnTo>
                  <a:lnTo>
                    <a:pt x="1188334" y="150471"/>
                  </a:lnTo>
                  <a:lnTo>
                    <a:pt x="1446836" y="150471"/>
                  </a:lnTo>
                  <a:lnTo>
                    <a:pt x="1446836" y="173621"/>
                  </a:lnTo>
                  <a:lnTo>
                    <a:pt x="1539433" y="173621"/>
                  </a:lnTo>
                  <a:lnTo>
                    <a:pt x="1539433" y="200628"/>
                  </a:lnTo>
                  <a:lnTo>
                    <a:pt x="1632031" y="200628"/>
                  </a:lnTo>
                  <a:lnTo>
                    <a:pt x="1635889" y="204486"/>
                  </a:lnTo>
                  <a:lnTo>
                    <a:pt x="1763210" y="204486"/>
                  </a:lnTo>
                  <a:lnTo>
                    <a:pt x="1763210" y="216061"/>
                  </a:lnTo>
                  <a:lnTo>
                    <a:pt x="1913681" y="216061"/>
                  </a:lnTo>
                  <a:lnTo>
                    <a:pt x="1913681" y="227636"/>
                  </a:lnTo>
                  <a:lnTo>
                    <a:pt x="1983129" y="227636"/>
                  </a:lnTo>
                  <a:lnTo>
                    <a:pt x="1983129" y="243069"/>
                  </a:lnTo>
                  <a:lnTo>
                    <a:pt x="2218481" y="243069"/>
                  </a:lnTo>
                  <a:lnTo>
                    <a:pt x="2218481" y="258502"/>
                  </a:lnTo>
                  <a:lnTo>
                    <a:pt x="2334228" y="258502"/>
                  </a:lnTo>
                  <a:lnTo>
                    <a:pt x="2334228" y="262360"/>
                  </a:lnTo>
                  <a:lnTo>
                    <a:pt x="2426825" y="262360"/>
                  </a:lnTo>
                  <a:lnTo>
                    <a:pt x="2426825" y="262360"/>
                  </a:lnTo>
                  <a:lnTo>
                    <a:pt x="2426825" y="289368"/>
                  </a:lnTo>
                  <a:lnTo>
                    <a:pt x="2720051" y="289368"/>
                  </a:lnTo>
                  <a:lnTo>
                    <a:pt x="2723909" y="289368"/>
                  </a:lnTo>
                  <a:lnTo>
                    <a:pt x="2797215" y="289368"/>
                  </a:lnTo>
                  <a:lnTo>
                    <a:pt x="2797215" y="308659"/>
                  </a:lnTo>
                  <a:lnTo>
                    <a:pt x="2905246" y="308659"/>
                  </a:lnTo>
                  <a:lnTo>
                    <a:pt x="2905246" y="324092"/>
                  </a:lnTo>
                  <a:lnTo>
                    <a:pt x="3186896" y="324092"/>
                  </a:lnTo>
                  <a:lnTo>
                    <a:pt x="3186896" y="343383"/>
                  </a:lnTo>
                  <a:lnTo>
                    <a:pt x="3264061" y="343383"/>
                  </a:lnTo>
                  <a:lnTo>
                    <a:pt x="3264061" y="354957"/>
                  </a:lnTo>
                  <a:lnTo>
                    <a:pt x="3337367" y="354957"/>
                  </a:lnTo>
                  <a:lnTo>
                    <a:pt x="3337367" y="370390"/>
                  </a:lnTo>
                  <a:lnTo>
                    <a:pt x="3565003" y="370390"/>
                  </a:lnTo>
                  <a:lnTo>
                    <a:pt x="3565003" y="393540"/>
                  </a:lnTo>
                  <a:lnTo>
                    <a:pt x="3707757" y="393540"/>
                  </a:lnTo>
                  <a:lnTo>
                    <a:pt x="3707757" y="408973"/>
                  </a:lnTo>
                  <a:lnTo>
                    <a:pt x="4753337" y="408973"/>
                  </a:lnTo>
                </a:path>
              </a:pathLst>
            </a:custGeom>
            <a:noFill/>
            <a:ln w="28575">
              <a:solidFill>
                <a:schemeClr val="accent1"/>
              </a:solidFill>
              <a:miter lim="800000"/>
              <a:headEnd/>
              <a:tailEnd/>
            </a:ln>
          </p:spPr>
          <p:txBody>
            <a:bodyPr rtlCol="0" anchor="ctr"/>
            <a:lstStyle/>
            <a:p>
              <a:pPr algn="ctr"/>
              <a:endParaRPr lang="en-US" dirty="0"/>
            </a:p>
          </p:txBody>
        </p:sp>
      </p:grpSp>
      <p:sp>
        <p:nvSpPr>
          <p:cNvPr id="2" name="Rectangle 1">
            <a:extLst>
              <a:ext uri="{FF2B5EF4-FFF2-40B4-BE49-F238E27FC236}">
                <a16:creationId xmlns:a16="http://schemas.microsoft.com/office/drawing/2014/main" id="{00DA8027-CBA1-4BD0-B42F-10020E509D4D}"/>
              </a:ext>
            </a:extLst>
          </p:cNvPr>
          <p:cNvSpPr/>
          <p:nvPr/>
        </p:nvSpPr>
        <p:spPr>
          <a:xfrm>
            <a:off x="8094229" y="5196387"/>
            <a:ext cx="3647157" cy="338554"/>
          </a:xfrm>
          <a:prstGeom prst="rect">
            <a:avLst/>
          </a:prstGeom>
        </p:spPr>
        <p:txBody>
          <a:bodyPr wrap="square">
            <a:spAutoFit/>
          </a:bodyPr>
          <a:lstStyle/>
          <a:p>
            <a:pPr lvl="0" eaLnBrk="1" hangingPunct="1">
              <a:buClr>
                <a:schemeClr val="accent2"/>
              </a:buClr>
            </a:pPr>
            <a:r>
              <a:rPr lang="en-US" sz="1600" b="0" dirty="0">
                <a:solidFill>
                  <a:schemeClr val="bg2">
                    <a:lumMod val="10000"/>
                  </a:schemeClr>
                </a:solidFill>
                <a:latin typeface="Calibri" panose="020F0502020204030204" pitchFamily="34" charset="0"/>
              </a:rPr>
              <a:t>CNS events: *5.9% vs </a:t>
            </a:r>
            <a:r>
              <a:rPr lang="en-US" sz="1600" b="0" baseline="30000" dirty="0">
                <a:solidFill>
                  <a:schemeClr val="bg2">
                    <a:lumMod val="10000"/>
                  </a:schemeClr>
                </a:solidFill>
                <a:latin typeface="Calibri" panose="020F0502020204030204" pitchFamily="34" charset="0"/>
              </a:rPr>
              <a:t>†</a:t>
            </a:r>
            <a:r>
              <a:rPr lang="en-US" sz="1600" b="0" dirty="0">
                <a:solidFill>
                  <a:schemeClr val="bg2">
                    <a:lumMod val="10000"/>
                  </a:schemeClr>
                </a:solidFill>
                <a:latin typeface="Calibri" panose="020F0502020204030204" pitchFamily="34" charset="0"/>
              </a:rPr>
              <a:t>4.3%.</a:t>
            </a:r>
          </a:p>
        </p:txBody>
      </p:sp>
    </p:spTree>
    <p:extLst>
      <p:ext uri="{BB962C8B-B14F-4D97-AF65-F5344CB8AC3E}">
        <p14:creationId xmlns:p14="http://schemas.microsoft.com/office/powerpoint/2010/main" val="77168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IDFS by Subgroup</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5257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von Minckwitz. NEJM. 2019;380:617.</a:t>
            </a:r>
          </a:p>
        </p:txBody>
      </p:sp>
      <p:cxnSp>
        <p:nvCxnSpPr>
          <p:cNvPr id="9" name="Straight Connector 8">
            <a:extLst>
              <a:ext uri="{FF2B5EF4-FFF2-40B4-BE49-F238E27FC236}">
                <a16:creationId xmlns:a16="http://schemas.microsoft.com/office/drawing/2014/main" id="{ECE13266-F3D2-47E5-A0E5-39AA391735DF}"/>
              </a:ext>
            </a:extLst>
          </p:cNvPr>
          <p:cNvCxnSpPr/>
          <p:nvPr/>
        </p:nvCxnSpPr>
        <p:spPr bwMode="auto">
          <a:xfrm>
            <a:off x="6832324" y="1419669"/>
            <a:ext cx="0" cy="4754588"/>
          </a:xfrm>
          <a:prstGeom prst="line">
            <a:avLst/>
          </a:prstGeom>
          <a:noFill/>
          <a:ln w="19050" cap="flat" cmpd="sng" algn="ctr">
            <a:solidFill>
              <a:schemeClr val="bg1"/>
            </a:solidFill>
            <a:prstDash val="sysDot"/>
            <a:round/>
            <a:headEnd type="none" w="med" len="med"/>
            <a:tailEnd type="none" w="med" len="med"/>
          </a:ln>
          <a:effectLst/>
        </p:spPr>
      </p:cxnSp>
      <p:cxnSp>
        <p:nvCxnSpPr>
          <p:cNvPr id="10" name="Straight Connector 9">
            <a:extLst>
              <a:ext uri="{FF2B5EF4-FFF2-40B4-BE49-F238E27FC236}">
                <a16:creationId xmlns:a16="http://schemas.microsoft.com/office/drawing/2014/main" id="{49C8D52D-9EF6-46E8-9060-BE1ABA0F7E36}"/>
              </a:ext>
            </a:extLst>
          </p:cNvPr>
          <p:cNvCxnSpPr>
            <a:cxnSpLocks/>
          </p:cNvCxnSpPr>
          <p:nvPr/>
        </p:nvCxnSpPr>
        <p:spPr bwMode="auto">
          <a:xfrm>
            <a:off x="7401040" y="1440012"/>
            <a:ext cx="0" cy="4753973"/>
          </a:xfrm>
          <a:prstGeom prst="line">
            <a:avLst/>
          </a:prstGeom>
          <a:noFill/>
          <a:ln w="19050"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EF154B8-EAAF-4BFE-B900-0F41BE15EA20}"/>
              </a:ext>
            </a:extLst>
          </p:cNvPr>
          <p:cNvCxnSpPr>
            <a:cxnSpLocks/>
          </p:cNvCxnSpPr>
          <p:nvPr/>
        </p:nvCxnSpPr>
        <p:spPr bwMode="auto">
          <a:xfrm>
            <a:off x="6102531" y="6193985"/>
            <a:ext cx="2636520" cy="0"/>
          </a:xfrm>
          <a:prstGeom prst="line">
            <a:avLst/>
          </a:prstGeom>
          <a:noFill/>
          <a:ln w="19050"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E2DD7C7-FBC9-422C-B0D2-A35448EB017C}"/>
              </a:ext>
            </a:extLst>
          </p:cNvPr>
          <p:cNvCxnSpPr>
            <a:cxnSpLocks/>
          </p:cNvCxnSpPr>
          <p:nvPr/>
        </p:nvCxnSpPr>
        <p:spPr bwMode="auto">
          <a:xfrm>
            <a:off x="7401040" y="6202414"/>
            <a:ext cx="0" cy="47592"/>
          </a:xfrm>
          <a:prstGeom prst="line">
            <a:avLst/>
          </a:prstGeom>
          <a:noFill/>
          <a:ln w="19050"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50ABF7DC-58C8-4B9B-AEE0-DD8E244B4483}"/>
              </a:ext>
            </a:extLst>
          </p:cNvPr>
          <p:cNvSpPr txBox="1"/>
          <p:nvPr/>
        </p:nvSpPr>
        <p:spPr>
          <a:xfrm>
            <a:off x="197879" y="1291079"/>
            <a:ext cx="4414085" cy="4897623"/>
          </a:xfrm>
          <a:prstGeom prst="rect">
            <a:avLst/>
          </a:prstGeom>
          <a:noFill/>
        </p:spPr>
        <p:txBody>
          <a:bodyPr wrap="square" rtlCol="0">
            <a:spAutoFit/>
          </a:bodyPr>
          <a:lstStyle/>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Subgroup</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 40 yrs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	40-64 yrs</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65 yrs</a:t>
            </a:r>
          </a:p>
          <a:p>
            <a:pPr marL="457200" marR="0" lvl="1" indent="-228600" algn="l"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stage at presentation</a:t>
            </a:r>
          </a:p>
          <a:p>
            <a:pPr marL="457200" marR="0" lvl="1" indent="-228600" algn="l"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	Inoperable breast cancer</a:t>
            </a:r>
          </a:p>
          <a:p>
            <a:pPr lvl="1" indent="-228600">
              <a:lnSpc>
                <a:spcPct val="80000"/>
              </a:lnSpc>
              <a:defRPr/>
            </a:pPr>
            <a:r>
              <a:rPr lang="en-US" sz="1300" b="0" dirty="0">
                <a:solidFill>
                  <a:srgbClr val="000000"/>
                </a:solidFill>
                <a:latin typeface="Calibri" panose="020F0502020204030204" pitchFamily="34" charset="0"/>
              </a:rPr>
              <a:t>	Operable breast cancer</a:t>
            </a:r>
          </a:p>
          <a:p>
            <a:pPr lvl="1" indent="-228600">
              <a:lnSpc>
                <a:spcPct val="80000"/>
              </a:lnSpc>
              <a:defRPr/>
            </a:pPr>
            <a:r>
              <a:rPr lang="en-US" sz="1300" b="0" dirty="0">
                <a:solidFill>
                  <a:srgbClr val="000000"/>
                </a:solidFill>
                <a:latin typeface="Calibri" panose="020F0502020204030204" pitchFamily="34" charset="0"/>
              </a:rPr>
              <a:t>Hormone receptor status</a:t>
            </a:r>
          </a:p>
          <a:p>
            <a:pPr lvl="1" indent="-228600">
              <a:lnSpc>
                <a:spcPct val="80000"/>
              </a:lnSpc>
              <a:defRPr/>
            </a:pPr>
            <a:r>
              <a:rPr lang="en-US" sz="1300" b="0" dirty="0">
                <a:solidFill>
                  <a:srgbClr val="000000"/>
                </a:solidFill>
                <a:latin typeface="Calibri" panose="020F0502020204030204" pitchFamily="34" charset="0"/>
              </a:rPr>
              <a:t>	ER neg and PgR negative or unknown</a:t>
            </a:r>
          </a:p>
          <a:p>
            <a:pPr lvl="1" indent="-228600">
              <a:lnSpc>
                <a:spcPct val="80000"/>
              </a:lnSpc>
              <a:defRPr/>
            </a:pPr>
            <a:r>
              <a:rPr lang="en-US" sz="1300" b="0" dirty="0">
                <a:solidFill>
                  <a:srgbClr val="000000"/>
                </a:solidFill>
                <a:latin typeface="Calibri" panose="020F0502020204030204" pitchFamily="34" charset="0"/>
              </a:rPr>
              <a:t>	ER and/or PgR positive</a:t>
            </a:r>
          </a:p>
          <a:p>
            <a:pPr lvl="1" indent="-228600">
              <a:lnSpc>
                <a:spcPct val="80000"/>
              </a:lnSpc>
              <a:defRPr/>
            </a:pPr>
            <a:r>
              <a:rPr lang="en-US" sz="1300" b="0" dirty="0">
                <a:solidFill>
                  <a:srgbClr val="000000"/>
                </a:solidFill>
                <a:latin typeface="Calibri" panose="020F0502020204030204" pitchFamily="34" charset="0"/>
              </a:rPr>
              <a:t>Preoperative HER2-directed therapy</a:t>
            </a:r>
          </a:p>
          <a:p>
            <a:pPr lvl="1" indent="-228600">
              <a:lnSpc>
                <a:spcPct val="80000"/>
              </a:lnSpc>
              <a:defRPr/>
            </a:pPr>
            <a:r>
              <a:rPr lang="en-US" sz="1300" b="0" dirty="0">
                <a:solidFill>
                  <a:srgbClr val="000000"/>
                </a:solidFill>
                <a:latin typeface="Calibri" panose="020F0502020204030204" pitchFamily="34" charset="0"/>
              </a:rPr>
              <a:t>	Trastuzumab alone</a:t>
            </a:r>
          </a:p>
          <a:p>
            <a:pPr lvl="1" indent="-228600">
              <a:lnSpc>
                <a:spcPct val="80000"/>
              </a:lnSpc>
              <a:defRPr/>
            </a:pPr>
            <a:r>
              <a:rPr lang="en-US" sz="1300" b="0" dirty="0">
                <a:solidFill>
                  <a:srgbClr val="000000"/>
                </a:solidFill>
                <a:latin typeface="Calibri" panose="020F0502020204030204" pitchFamily="34" charset="0"/>
              </a:rPr>
              <a:t>	Trastuzumab + other HER2-directed agents</a:t>
            </a:r>
          </a:p>
          <a:p>
            <a:pPr lvl="1" indent="-228600">
              <a:lnSpc>
                <a:spcPct val="80000"/>
              </a:lnSpc>
              <a:defRPr/>
            </a:pPr>
            <a:r>
              <a:rPr lang="en-US" sz="1300" b="0" dirty="0">
                <a:solidFill>
                  <a:srgbClr val="000000"/>
                </a:solidFill>
                <a:latin typeface="Calibri" panose="020F0502020204030204" pitchFamily="34" charset="0"/>
              </a:rPr>
              <a:t>Pathologic nodal status after preoperative therapy</a:t>
            </a:r>
          </a:p>
          <a:p>
            <a:pPr lvl="1" indent="-228600">
              <a:lnSpc>
                <a:spcPct val="80000"/>
              </a:lnSpc>
              <a:defRPr/>
            </a:pPr>
            <a:r>
              <a:rPr lang="en-US" sz="1300" b="0" dirty="0">
                <a:solidFill>
                  <a:srgbClr val="000000"/>
                </a:solidFill>
                <a:latin typeface="Calibri" panose="020F0502020204030204" pitchFamily="34" charset="0"/>
              </a:rPr>
              <a:t>	Node positive</a:t>
            </a:r>
          </a:p>
          <a:p>
            <a:pPr lvl="1" indent="-228600">
              <a:lnSpc>
                <a:spcPct val="80000"/>
              </a:lnSpc>
              <a:defRPr/>
            </a:pPr>
            <a:r>
              <a:rPr lang="en-US" sz="1300" b="0" dirty="0">
                <a:solidFill>
                  <a:srgbClr val="000000"/>
                </a:solidFill>
                <a:latin typeface="Calibri" panose="020F0502020204030204" pitchFamily="34" charset="0"/>
              </a:rPr>
              <a:t>	Node negative/not done</a:t>
            </a:r>
          </a:p>
          <a:p>
            <a:pPr lvl="1" indent="-228600">
              <a:lnSpc>
                <a:spcPct val="80000"/>
              </a:lnSpc>
              <a:defRPr/>
            </a:pPr>
            <a:r>
              <a:rPr lang="en-US" sz="1300" b="0" dirty="0">
                <a:solidFill>
                  <a:srgbClr val="000000"/>
                </a:solidFill>
                <a:latin typeface="Calibri" panose="020F0502020204030204" pitchFamily="34" charset="0"/>
              </a:rPr>
              <a:t>Primary tumor stage at definitive surgery</a:t>
            </a:r>
          </a:p>
          <a:p>
            <a:pPr lvl="1" indent="-228600">
              <a:lnSpc>
                <a:spcPct val="80000"/>
              </a:lnSpc>
              <a:defRPr/>
            </a:pPr>
            <a:r>
              <a:rPr lang="en-US" sz="1300" b="0" dirty="0">
                <a:solidFill>
                  <a:srgbClr val="000000"/>
                </a:solidFill>
                <a:latin typeface="Calibri" panose="020F0502020204030204" pitchFamily="34" charset="0"/>
              </a:rPr>
              <a:t>	ypT0, ypT1a, ypT1b, ypT1mic, ypTis</a:t>
            </a:r>
          </a:p>
          <a:p>
            <a:pPr lvl="1" indent="-228600">
              <a:lnSpc>
                <a:spcPct val="80000"/>
              </a:lnSpc>
              <a:defRPr/>
            </a:pPr>
            <a:r>
              <a:rPr lang="en-US" sz="1300" b="0" dirty="0">
                <a:solidFill>
                  <a:srgbClr val="000000"/>
                </a:solidFill>
                <a:latin typeface="Calibri" panose="020F0502020204030204" pitchFamily="34" charset="0"/>
              </a:rPr>
              <a:t>	ypT1, ypT1c</a:t>
            </a:r>
          </a:p>
          <a:p>
            <a:pPr lvl="1" indent="-228600">
              <a:lnSpc>
                <a:spcPct val="80000"/>
              </a:lnSpc>
              <a:defRPr/>
            </a:pPr>
            <a:r>
              <a:rPr lang="en-US" sz="1300" b="0" dirty="0">
                <a:solidFill>
                  <a:srgbClr val="000000"/>
                </a:solidFill>
                <a:latin typeface="Calibri" panose="020F0502020204030204" pitchFamily="34" charset="0"/>
              </a:rPr>
              <a:t>	ypT2</a:t>
            </a:r>
          </a:p>
          <a:p>
            <a:pPr lvl="1" indent="-228600">
              <a:lnSpc>
                <a:spcPct val="80000"/>
              </a:lnSpc>
              <a:defRPr/>
            </a:pPr>
            <a:r>
              <a:rPr lang="en-US" sz="1300" b="0" dirty="0">
                <a:solidFill>
                  <a:srgbClr val="000000"/>
                </a:solidFill>
                <a:latin typeface="Calibri" panose="020F0502020204030204" pitchFamily="34" charset="0"/>
              </a:rPr>
              <a:t>	ypT3</a:t>
            </a:r>
          </a:p>
          <a:p>
            <a:pPr lvl="1" indent="-228600">
              <a:lnSpc>
                <a:spcPct val="80000"/>
              </a:lnSpc>
              <a:defRPr/>
            </a:pPr>
            <a:r>
              <a:rPr lang="en-US" sz="1300" b="0" dirty="0">
                <a:solidFill>
                  <a:srgbClr val="000000"/>
                </a:solidFill>
                <a:latin typeface="Calibri" panose="020F0502020204030204" pitchFamily="34" charset="0"/>
              </a:rPr>
              <a:t>	ypT4, ypTX</a:t>
            </a:r>
          </a:p>
          <a:p>
            <a:pPr lvl="1" indent="-228600">
              <a:lnSpc>
                <a:spcPct val="80000"/>
              </a:lnSpc>
              <a:defRPr/>
            </a:pPr>
            <a:r>
              <a:rPr lang="en-US" sz="1300" b="0" dirty="0">
                <a:solidFill>
                  <a:srgbClr val="000000"/>
                </a:solidFill>
                <a:latin typeface="Calibri" panose="020F0502020204030204" pitchFamily="34" charset="0"/>
              </a:rPr>
              <a:t>Regional lymph node stage at definitive surgery</a:t>
            </a:r>
          </a:p>
          <a:p>
            <a:pPr lvl="1" indent="-228600">
              <a:lnSpc>
                <a:spcPct val="80000"/>
              </a:lnSpc>
              <a:defRPr/>
            </a:pPr>
            <a:r>
              <a:rPr lang="en-US" sz="1300" b="0" dirty="0">
                <a:solidFill>
                  <a:srgbClr val="000000"/>
                </a:solidFill>
                <a:latin typeface="Calibri" panose="020F0502020204030204" pitchFamily="34" charset="0"/>
              </a:rPr>
              <a:t>	ypN0</a:t>
            </a:r>
          </a:p>
          <a:p>
            <a:pPr lvl="1" indent="-228600">
              <a:lnSpc>
                <a:spcPct val="80000"/>
              </a:lnSpc>
              <a:defRPr/>
            </a:pPr>
            <a:r>
              <a:rPr lang="en-US" sz="1300" b="0" dirty="0">
                <a:solidFill>
                  <a:srgbClr val="000000"/>
                </a:solidFill>
                <a:latin typeface="Calibri" panose="020F0502020204030204" pitchFamily="34" charset="0"/>
              </a:rPr>
              <a:t>	ypN1</a:t>
            </a:r>
          </a:p>
          <a:p>
            <a:pPr lvl="1" indent="-228600">
              <a:lnSpc>
                <a:spcPct val="80000"/>
              </a:lnSpc>
              <a:defRPr/>
            </a:pPr>
            <a:r>
              <a:rPr lang="en-US" sz="1300" b="0" dirty="0">
                <a:solidFill>
                  <a:srgbClr val="000000"/>
                </a:solidFill>
                <a:latin typeface="Calibri" panose="020F0502020204030204" pitchFamily="34" charset="0"/>
              </a:rPr>
              <a:t>	ypN2</a:t>
            </a:r>
          </a:p>
          <a:p>
            <a:pPr lvl="1" indent="-228600">
              <a:lnSpc>
                <a:spcPct val="80000"/>
              </a:lnSpc>
              <a:defRPr/>
            </a:pPr>
            <a:r>
              <a:rPr lang="en-US" sz="1300" b="0" dirty="0">
                <a:solidFill>
                  <a:srgbClr val="000000"/>
                </a:solidFill>
                <a:latin typeface="Calibri" panose="020F0502020204030204" pitchFamily="34" charset="0"/>
              </a:rPr>
              <a:t>	ypN3</a:t>
            </a:r>
          </a:p>
          <a:p>
            <a:pPr lvl="1" indent="-228600">
              <a:lnSpc>
                <a:spcPct val="80000"/>
              </a:lnSpc>
              <a:defRPr/>
            </a:pPr>
            <a:r>
              <a:rPr lang="en-US" sz="1300" b="0" dirty="0">
                <a:solidFill>
                  <a:srgbClr val="000000"/>
                </a:solidFill>
                <a:latin typeface="Calibri" panose="020F0502020204030204" pitchFamily="34" charset="0"/>
              </a:rPr>
              <a:t>	ypNX</a:t>
            </a:r>
          </a:p>
        </p:txBody>
      </p:sp>
      <p:sp>
        <p:nvSpPr>
          <p:cNvPr id="14" name="TextBox 13">
            <a:extLst>
              <a:ext uri="{FF2B5EF4-FFF2-40B4-BE49-F238E27FC236}">
                <a16:creationId xmlns:a16="http://schemas.microsoft.com/office/drawing/2014/main" id="{7176151F-78AE-401C-AB45-200401510C4E}"/>
              </a:ext>
            </a:extLst>
          </p:cNvPr>
          <p:cNvSpPr txBox="1"/>
          <p:nvPr/>
        </p:nvSpPr>
        <p:spPr>
          <a:xfrm>
            <a:off x="6248376" y="6384644"/>
            <a:ext cx="1122103" cy="292388"/>
          </a:xfrm>
          <a:prstGeom prst="rect">
            <a:avLst/>
          </a:prstGeom>
          <a:noFill/>
          <a:ln w="19050">
            <a:no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T-DM1 Better</a:t>
            </a:r>
          </a:p>
        </p:txBody>
      </p:sp>
      <p:sp>
        <p:nvSpPr>
          <p:cNvPr id="15" name="TextBox 14">
            <a:extLst>
              <a:ext uri="{FF2B5EF4-FFF2-40B4-BE49-F238E27FC236}">
                <a16:creationId xmlns:a16="http://schemas.microsoft.com/office/drawing/2014/main" id="{D16D05FC-B9C4-4DBC-A3CE-F6A339CC17F3}"/>
              </a:ext>
            </a:extLst>
          </p:cNvPr>
          <p:cNvSpPr txBox="1"/>
          <p:nvPr/>
        </p:nvSpPr>
        <p:spPr>
          <a:xfrm>
            <a:off x="7437492" y="6383876"/>
            <a:ext cx="1536831" cy="292388"/>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Trastuzumab Better</a:t>
            </a:r>
          </a:p>
        </p:txBody>
      </p:sp>
      <p:cxnSp>
        <p:nvCxnSpPr>
          <p:cNvPr id="17" name="Straight Arrow Connector 16">
            <a:extLst>
              <a:ext uri="{FF2B5EF4-FFF2-40B4-BE49-F238E27FC236}">
                <a16:creationId xmlns:a16="http://schemas.microsoft.com/office/drawing/2014/main" id="{7710E00F-298D-4000-A81C-DB1EF947D6FB}"/>
              </a:ext>
            </a:extLst>
          </p:cNvPr>
          <p:cNvCxnSpPr>
            <a:cxnSpLocks/>
          </p:cNvCxnSpPr>
          <p:nvPr/>
        </p:nvCxnSpPr>
        <p:spPr bwMode="auto">
          <a:xfrm flipH="1">
            <a:off x="6119050" y="6429546"/>
            <a:ext cx="1152681" cy="0"/>
          </a:xfrm>
          <a:prstGeom prst="straightConnector1">
            <a:avLst/>
          </a:prstGeom>
          <a:noFill/>
          <a:ln w="19050"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FEBD48E9-6C8B-434B-807B-3891D3ADB793}"/>
              </a:ext>
            </a:extLst>
          </p:cNvPr>
          <p:cNvCxnSpPr>
            <a:cxnSpLocks/>
          </p:cNvCxnSpPr>
          <p:nvPr/>
        </p:nvCxnSpPr>
        <p:spPr bwMode="auto">
          <a:xfrm>
            <a:off x="7531331" y="6429546"/>
            <a:ext cx="1146907" cy="0"/>
          </a:xfrm>
          <a:prstGeom prst="straightConnector1">
            <a:avLst/>
          </a:prstGeom>
          <a:noFill/>
          <a:ln w="19050"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A1D4B24-2FB6-435F-BB54-A25735862AC0}"/>
              </a:ext>
            </a:extLst>
          </p:cNvPr>
          <p:cNvSpPr txBox="1"/>
          <p:nvPr/>
        </p:nvSpPr>
        <p:spPr>
          <a:xfrm>
            <a:off x="4275320" y="1291079"/>
            <a:ext cx="712054" cy="4897623"/>
          </a:xfrm>
          <a:prstGeom prst="rect">
            <a:avLst/>
          </a:prstGeom>
          <a:noFill/>
        </p:spPr>
        <p:txBody>
          <a:bodyPr wrap="none" rtlCol="0">
            <a:spAutoFit/>
          </a:bodyPr>
          <a:lstStyle/>
          <a:p>
            <a:pPr marL="0" lvl="1" algn="ctr">
              <a:lnSpc>
                <a:spcPct val="80000"/>
              </a:lnSpc>
              <a:defRPr/>
            </a:pPr>
            <a:r>
              <a:rPr lang="en-US" sz="1300" dirty="0">
                <a:solidFill>
                  <a:schemeClr val="accent1"/>
                </a:solidFill>
                <a:latin typeface="Calibri" panose="020F0502020204030204" pitchFamily="34" charset="0"/>
              </a:rPr>
              <a:t>T-DM1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91/743</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20/143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64/542</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7/58 </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42/185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49/558 </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38/209</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53/534</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78/600</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13/143</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62/343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29/400</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40/331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14/175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25/174</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9/51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3/12</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28/344</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29/220</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16/86</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17/37</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1/56</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4BBADABB-6165-4C1C-A536-54F6E8126D65}"/>
              </a:ext>
            </a:extLst>
          </p:cNvPr>
          <p:cNvSpPr txBox="1"/>
          <p:nvPr/>
        </p:nvSpPr>
        <p:spPr>
          <a:xfrm>
            <a:off x="8534552" y="1291079"/>
            <a:ext cx="1266693" cy="4897623"/>
          </a:xfrm>
          <a:prstGeom prst="rect">
            <a:avLst/>
          </a:prstGeom>
          <a:noFill/>
        </p:spPr>
        <p:txBody>
          <a:bodyPr wrap="none" rtlCol="0">
            <a:spAutoFit/>
          </a:bodyPr>
          <a:lstStyle/>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(0.39-0.64)</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(0.29-0.86)</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(0.36-0.67)</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0.55 (0.22-1.34)</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(0.37-0.80)</a:t>
            </a:r>
          </a:p>
          <a:p>
            <a:pPr marL="0" lvl="1" algn="ctr">
              <a:lnSpc>
                <a:spcPct val="80000"/>
              </a:lnSpc>
              <a:defRPr/>
            </a:pPr>
            <a:r>
              <a:rPr lang="en-US" sz="1300" b="0" dirty="0">
                <a:solidFill>
                  <a:srgbClr val="000000"/>
                </a:solidFill>
                <a:latin typeface="Calibri" panose="020F0502020204030204" pitchFamily="34" charset="0"/>
              </a:rPr>
              <a:t>0.47 (0.33-0.66)</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 (0.33-0.74)</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0.48 (0.35-0.67)</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(0.37-0.65)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(0.27-1.06)</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0.52 (0.38-0.71)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 (0.28-0.68)</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0.66 (0.44-1.00)</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0.34 (0.19-0.62)</a:t>
            </a:r>
          </a:p>
          <a:p>
            <a:pPr marL="0" lvl="1" algn="ctr">
              <a:lnSpc>
                <a:spcPct val="80000"/>
              </a:lnSpc>
              <a:defRPr/>
            </a:pPr>
            <a:r>
              <a:rPr lang="en-US" sz="1300" b="0" dirty="0">
                <a:solidFill>
                  <a:srgbClr val="000000"/>
                </a:solidFill>
                <a:latin typeface="Calibri" panose="020F0502020204030204" pitchFamily="34" charset="0"/>
              </a:rPr>
              <a:t>0.50 (0.31-0.82)</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0.40 (0.18-0.88)</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0.29 (0.07-1.17)</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lvl="1" algn="ctr">
              <a:lnSpc>
                <a:spcPct val="80000"/>
              </a:lnSpc>
              <a:defRPr/>
            </a:pPr>
            <a:r>
              <a:rPr lang="en-US" sz="1300" b="0" dirty="0">
                <a:solidFill>
                  <a:srgbClr val="000000"/>
                </a:solidFill>
                <a:latin typeface="Calibri" panose="020F0502020204030204" pitchFamily="34" charset="0"/>
              </a:rPr>
              <a:t>0.46 (0.30-0.73)</a:t>
            </a:r>
          </a:p>
          <a:p>
            <a:pPr marL="0" lvl="1" algn="ctr">
              <a:lnSpc>
                <a:spcPct val="80000"/>
              </a:lnSpc>
              <a:defRPr/>
            </a:pPr>
            <a:r>
              <a:rPr lang="en-US" sz="1300" b="0" dirty="0">
                <a:solidFill>
                  <a:srgbClr val="000000"/>
                </a:solidFill>
                <a:latin typeface="Calibri" panose="020F0502020204030204" pitchFamily="34" charset="0"/>
              </a:rPr>
              <a:t>0.49 (0.31-0.78)</a:t>
            </a:r>
          </a:p>
          <a:p>
            <a:pPr marL="0" lvl="1" algn="ctr">
              <a:lnSpc>
                <a:spcPct val="80000"/>
              </a:lnSpc>
              <a:defRPr/>
            </a:pPr>
            <a:r>
              <a:rPr lang="en-US" sz="1300" b="0" dirty="0">
                <a:solidFill>
                  <a:srgbClr val="000000"/>
                </a:solidFill>
                <a:latin typeface="Calibri" panose="020F0502020204030204" pitchFamily="34" charset="0"/>
              </a:rPr>
              <a:t>0.43 (0.24-0.77)</a:t>
            </a:r>
          </a:p>
          <a:p>
            <a:pPr marL="0" lvl="1" algn="ctr">
              <a:lnSpc>
                <a:spcPct val="80000"/>
              </a:lnSpc>
              <a:defRPr/>
            </a:pPr>
            <a:r>
              <a:rPr lang="en-US" sz="1300" b="0" dirty="0">
                <a:solidFill>
                  <a:srgbClr val="000000"/>
                </a:solidFill>
                <a:latin typeface="Calibri" panose="020F0502020204030204" pitchFamily="34" charset="0"/>
              </a:rPr>
              <a:t>0.71 (0.35-1.42)</a:t>
            </a:r>
          </a:p>
          <a:p>
            <a:pPr marL="0" lvl="1" algn="ctr">
              <a:lnSpc>
                <a:spcPct val="80000"/>
              </a:lnSpc>
              <a:defRPr/>
            </a:pPr>
            <a:r>
              <a:rPr lang="en-US" sz="1300" b="0" dirty="0">
                <a:solidFill>
                  <a:srgbClr val="000000"/>
                </a:solidFill>
                <a:latin typeface="Calibri" panose="020F0502020204030204" pitchFamily="34" charset="0"/>
              </a:rPr>
              <a:t>0.17 (0.02-1.38)</a:t>
            </a:r>
          </a:p>
        </p:txBody>
      </p:sp>
      <p:sp>
        <p:nvSpPr>
          <p:cNvPr id="24" name="TextBox 23">
            <a:extLst>
              <a:ext uri="{FF2B5EF4-FFF2-40B4-BE49-F238E27FC236}">
                <a16:creationId xmlns:a16="http://schemas.microsoft.com/office/drawing/2014/main" id="{BA0C3F91-FA11-4BA6-A784-D79B07055AC0}"/>
              </a:ext>
            </a:extLst>
          </p:cNvPr>
          <p:cNvSpPr txBox="1"/>
          <p:nvPr/>
        </p:nvSpPr>
        <p:spPr>
          <a:xfrm>
            <a:off x="4946004" y="1291079"/>
            <a:ext cx="1069075" cy="5057667"/>
          </a:xfrm>
          <a:prstGeom prst="rect">
            <a:avLst/>
          </a:prstGeom>
          <a:noFill/>
        </p:spPr>
        <p:txBody>
          <a:bodyPr wrap="none" rtlCol="0">
            <a:spAutoFit/>
          </a:bodyPr>
          <a:lstStyle/>
          <a:p>
            <a:pPr marL="0" lvl="1" algn="ctr">
              <a:lnSpc>
                <a:spcPct val="80000"/>
              </a:lnSpc>
              <a:defRPr/>
            </a:pPr>
            <a:r>
              <a:rPr lang="en-US" sz="1300" dirty="0">
                <a:solidFill>
                  <a:schemeClr val="accent3"/>
                </a:solidFill>
                <a:latin typeface="Calibri" panose="020F0502020204030204" pitchFamily="34" charset="0"/>
              </a:rPr>
              <a:t>Trastuzumab</a:t>
            </a: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165/743</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37/153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113/522</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15/68</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70/190</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95/553</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61/203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104/540</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141/596</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24/147</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103/346</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62/397</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52/306</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42/184</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44/185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21/57</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6/11</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56/335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50/213</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38/103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15/30</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6/62</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C6BFB107-32C6-4357-B45C-E89A16EE3B64}"/>
              </a:ext>
            </a:extLst>
          </p:cNvPr>
          <p:cNvSpPr txBox="1"/>
          <p:nvPr/>
        </p:nvSpPr>
        <p:spPr>
          <a:xfrm>
            <a:off x="9981050" y="1291079"/>
            <a:ext cx="654346" cy="4897623"/>
          </a:xfrm>
          <a:prstGeom prst="rect">
            <a:avLst/>
          </a:prstGeom>
          <a:noFill/>
        </p:spPr>
        <p:txBody>
          <a:bodyPr wrap="none" rtlCol="0">
            <a:spAutoFit/>
          </a:bodyPr>
          <a:lstStyle/>
          <a:p>
            <a:pPr marL="0" lvl="1" algn="ctr">
              <a:lnSpc>
                <a:spcPct val="80000"/>
              </a:lnSpc>
              <a:defRPr/>
            </a:pPr>
            <a:r>
              <a:rPr lang="en-US" sz="1300" dirty="0">
                <a:solidFill>
                  <a:schemeClr val="accent1"/>
                </a:solidFill>
                <a:latin typeface="Calibri" panose="020F0502020204030204" pitchFamily="34" charset="0"/>
              </a:rPr>
              <a:t>T-DM1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88.3</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86.5</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88.8</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87.4</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76.0</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92.3</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82.1</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90.7</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87.7</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90.9</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83.0</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92.8</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88.3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88.3</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r>
              <a:rPr lang="en-US" sz="1300" b="0" dirty="0">
                <a:solidFill>
                  <a:srgbClr val="000000"/>
                </a:solidFill>
                <a:latin typeface="Calibri" panose="020F0502020204030204" pitchFamily="34" charset="0"/>
              </a:rPr>
              <a:t>9.8</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70.0</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88.9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81.1</a:t>
            </a: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52.0</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98.1</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1D2E46ED-9BA8-4E72-98F7-C6E5CABBC0F8}"/>
              </a:ext>
            </a:extLst>
          </p:cNvPr>
          <p:cNvSpPr/>
          <p:nvPr/>
        </p:nvSpPr>
        <p:spPr>
          <a:xfrm>
            <a:off x="4332096" y="1099216"/>
            <a:ext cx="1606722" cy="256352"/>
          </a:xfrm>
          <a:prstGeom prst="rect">
            <a:avLst/>
          </a:prstGeom>
        </p:spPr>
        <p:txBody>
          <a:bodyPr wrap="square">
            <a:spAutoFit/>
          </a:bodyPr>
          <a:lstStyle/>
          <a:p>
            <a:pPr marL="0" lvl="1" algn="ctr">
              <a:lnSpc>
                <a:spcPct val="80000"/>
              </a:lnSpc>
              <a:defRPr/>
            </a:pPr>
            <a:r>
              <a:rPr lang="en-US" sz="1300" dirty="0">
                <a:solidFill>
                  <a:srgbClr val="000000"/>
                </a:solidFill>
                <a:latin typeface="Calibri" panose="020F0502020204030204" pitchFamily="34" charset="0"/>
              </a:rPr>
              <a:t>Events/Patients, n/N</a:t>
            </a:r>
          </a:p>
        </p:txBody>
      </p:sp>
      <p:sp>
        <p:nvSpPr>
          <p:cNvPr id="29" name="Rectangle 28">
            <a:extLst>
              <a:ext uri="{FF2B5EF4-FFF2-40B4-BE49-F238E27FC236}">
                <a16:creationId xmlns:a16="http://schemas.microsoft.com/office/drawing/2014/main" id="{6BC9B8C6-DD72-4028-8855-C303247CAD75}"/>
              </a:ext>
            </a:extLst>
          </p:cNvPr>
          <p:cNvSpPr/>
          <p:nvPr/>
        </p:nvSpPr>
        <p:spPr>
          <a:xfrm>
            <a:off x="10060521" y="1099216"/>
            <a:ext cx="1392683" cy="256352"/>
          </a:xfrm>
          <a:prstGeom prst="rect">
            <a:avLst/>
          </a:prstGeom>
        </p:spPr>
        <p:txBody>
          <a:bodyPr wrap="square">
            <a:spAutoFit/>
          </a:bodyPr>
          <a:lstStyle/>
          <a:p>
            <a:pPr marL="0" lvl="1" algn="ctr">
              <a:lnSpc>
                <a:spcPct val="80000"/>
              </a:lnSpc>
              <a:defRPr/>
            </a:pPr>
            <a:r>
              <a:rPr lang="en-US" sz="1300" dirty="0">
                <a:solidFill>
                  <a:srgbClr val="000000"/>
                </a:solidFill>
                <a:latin typeface="Calibri" panose="020F0502020204030204" pitchFamily="34" charset="0"/>
              </a:rPr>
              <a:t>3-Yr IDFS Rate, %</a:t>
            </a:r>
          </a:p>
        </p:txBody>
      </p:sp>
      <p:sp>
        <p:nvSpPr>
          <p:cNvPr id="33" name="Rectangle 32">
            <a:extLst>
              <a:ext uri="{FF2B5EF4-FFF2-40B4-BE49-F238E27FC236}">
                <a16:creationId xmlns:a16="http://schemas.microsoft.com/office/drawing/2014/main" id="{AC043E58-8510-4ED3-AE04-93D8E5AB61B3}"/>
              </a:ext>
            </a:extLst>
          </p:cNvPr>
          <p:cNvSpPr/>
          <p:nvPr/>
        </p:nvSpPr>
        <p:spPr>
          <a:xfrm>
            <a:off x="6096001" y="1099216"/>
            <a:ext cx="3663828" cy="256352"/>
          </a:xfrm>
          <a:prstGeom prst="rect">
            <a:avLst/>
          </a:prstGeom>
        </p:spPr>
        <p:txBody>
          <a:bodyPr wrap="square">
            <a:spAutoFit/>
          </a:bodyPr>
          <a:lstStyle/>
          <a:p>
            <a:pPr marL="0" lvl="1" algn="ctr">
              <a:lnSpc>
                <a:spcPct val="80000"/>
              </a:lnSpc>
              <a:defRPr/>
            </a:pPr>
            <a:r>
              <a:rPr lang="en-US" sz="1300" dirty="0">
                <a:solidFill>
                  <a:srgbClr val="000000"/>
                </a:solidFill>
                <a:latin typeface="Calibri" panose="020F0502020204030204" pitchFamily="34" charset="0"/>
              </a:rPr>
              <a:t>HR (95% CI)</a:t>
            </a:r>
          </a:p>
        </p:txBody>
      </p:sp>
      <p:sp>
        <p:nvSpPr>
          <p:cNvPr id="34" name="TextBox 33">
            <a:extLst>
              <a:ext uri="{FF2B5EF4-FFF2-40B4-BE49-F238E27FC236}">
                <a16:creationId xmlns:a16="http://schemas.microsoft.com/office/drawing/2014/main" id="{84B6FBC6-C0A5-4381-802B-1135A74E748F}"/>
              </a:ext>
            </a:extLst>
          </p:cNvPr>
          <p:cNvSpPr txBox="1"/>
          <p:nvPr/>
        </p:nvSpPr>
        <p:spPr>
          <a:xfrm>
            <a:off x="10516942" y="1291079"/>
            <a:ext cx="1069075" cy="5057667"/>
          </a:xfrm>
          <a:prstGeom prst="rect">
            <a:avLst/>
          </a:prstGeom>
          <a:noFill/>
        </p:spPr>
        <p:txBody>
          <a:bodyPr wrap="none" rtlCol="0">
            <a:spAutoFit/>
          </a:bodyPr>
          <a:lstStyle/>
          <a:p>
            <a:pPr marL="0" lvl="1" algn="ctr">
              <a:lnSpc>
                <a:spcPct val="80000"/>
              </a:lnSpc>
              <a:defRPr/>
            </a:pPr>
            <a:r>
              <a:rPr lang="en-US" sz="1300" dirty="0">
                <a:solidFill>
                  <a:schemeClr val="accent3"/>
                </a:solidFill>
                <a:latin typeface="Calibri" panose="020F0502020204030204" pitchFamily="34" charset="0"/>
              </a:rPr>
              <a:t>Trastuzumab</a:t>
            </a: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77.0</a:t>
            </a:r>
          </a:p>
          <a:p>
            <a:pPr marL="0" marR="0" lvl="1" algn="ctr" defTabSz="914400" rtl="0" eaLnBrk="0" fontAlgn="base" latinLnBrk="0" hangingPunct="0">
              <a:lnSpc>
                <a:spcPct val="80000"/>
              </a:lnSpc>
              <a:spcBef>
                <a:spcPct val="0"/>
              </a:spcBef>
              <a:spcAft>
                <a:spcPct val="0"/>
              </a:spcAft>
              <a:buClrTx/>
              <a:buSzTx/>
              <a:buFontTx/>
              <a:buNone/>
              <a:tabLst/>
              <a:defRPr/>
            </a:pPr>
            <a:endPar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74.9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77.1</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81.1</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60.2</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82.8</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66.6</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80.7</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75.9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81.8</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67.7</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84.6</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83.6</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75.9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74.3</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61.1</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30.0</a:t>
            </a:r>
          </a:p>
          <a:p>
            <a:pPr marL="0" marR="0" lvl="1" algn="ctr" defTabSz="914400" rtl="0" eaLnBrk="0" fontAlgn="base" latinLnBrk="0" hangingPunct="0">
              <a:lnSpc>
                <a:spcPct val="80000"/>
              </a:lnSpc>
              <a:spcBef>
                <a:spcPct val="0"/>
              </a:spcBef>
              <a:spcAft>
                <a:spcPct val="0"/>
              </a:spcAft>
              <a:buClrTx/>
              <a:buSzTx/>
              <a:buFontTx/>
              <a:buNone/>
              <a:tabLst/>
              <a:defRPr/>
            </a:pPr>
            <a:endParaRPr lang="en-US" sz="1300" b="0" dirty="0">
              <a:solidFill>
                <a:srgbClr val="000000"/>
              </a:solidFill>
              <a:latin typeface="Calibri" panose="020F0502020204030204" pitchFamily="34" charset="0"/>
            </a:endParaRP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83.9</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75.8</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58.2</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40.6</a:t>
            </a:r>
          </a:p>
          <a:p>
            <a:pPr marL="0" marR="0" lvl="1" algn="ctr" defTabSz="914400" rtl="0" eaLnBrk="0" fontAlgn="base" latinLnBrk="0" hangingPunct="0">
              <a:lnSpc>
                <a:spcPct val="80000"/>
              </a:lnSpc>
              <a:spcBef>
                <a:spcPct val="0"/>
              </a:spcBef>
              <a:spcAft>
                <a:spcPct val="0"/>
              </a:spcAft>
              <a:buClrTx/>
              <a:buSzTx/>
              <a:buFontTx/>
              <a:buNone/>
              <a:tabLst/>
              <a:defRPr/>
            </a:pPr>
            <a:r>
              <a:rPr lang="en-US" sz="1300" b="0" dirty="0">
                <a:solidFill>
                  <a:srgbClr val="000000"/>
                </a:solidFill>
                <a:latin typeface="Calibri" panose="020F0502020204030204" pitchFamily="34" charset="0"/>
              </a:rPr>
              <a:t>88.7</a:t>
            </a:r>
          </a:p>
        </p:txBody>
      </p:sp>
      <p:cxnSp>
        <p:nvCxnSpPr>
          <p:cNvPr id="35" name="Straight Connector 34">
            <a:extLst>
              <a:ext uri="{FF2B5EF4-FFF2-40B4-BE49-F238E27FC236}">
                <a16:creationId xmlns:a16="http://schemas.microsoft.com/office/drawing/2014/main" id="{19504C58-FA7D-42FA-9846-75C2E3613ED3}"/>
              </a:ext>
            </a:extLst>
          </p:cNvPr>
          <p:cNvCxnSpPr>
            <a:cxnSpLocks/>
          </p:cNvCxnSpPr>
          <p:nvPr/>
        </p:nvCxnSpPr>
        <p:spPr bwMode="auto">
          <a:xfrm>
            <a:off x="6834340"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F405F3B-4815-4D88-A64E-BEFBE39E7C27}"/>
              </a:ext>
            </a:extLst>
          </p:cNvPr>
          <p:cNvCxnSpPr>
            <a:cxnSpLocks/>
          </p:cNvCxnSpPr>
          <p:nvPr/>
        </p:nvCxnSpPr>
        <p:spPr bwMode="auto">
          <a:xfrm>
            <a:off x="6119049"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9F60FA-E9CD-4967-9E03-F221CFDD131B}"/>
              </a:ext>
            </a:extLst>
          </p:cNvPr>
          <p:cNvCxnSpPr>
            <a:cxnSpLocks/>
          </p:cNvCxnSpPr>
          <p:nvPr/>
        </p:nvCxnSpPr>
        <p:spPr bwMode="auto">
          <a:xfrm>
            <a:off x="7975558" y="6202414"/>
            <a:ext cx="0" cy="47592"/>
          </a:xfrm>
          <a:prstGeom prst="line">
            <a:avLst/>
          </a:prstGeom>
          <a:no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1B6D6A1-5244-460E-826E-FAE84FE1D756}"/>
              </a:ext>
            </a:extLst>
          </p:cNvPr>
          <p:cNvCxnSpPr>
            <a:cxnSpLocks/>
          </p:cNvCxnSpPr>
          <p:nvPr/>
        </p:nvCxnSpPr>
        <p:spPr bwMode="auto">
          <a:xfrm>
            <a:off x="8728849" y="6202414"/>
            <a:ext cx="0" cy="47592"/>
          </a:xfrm>
          <a:prstGeom prst="line">
            <a:avLst/>
          </a:prstGeom>
          <a:noFill/>
          <a:ln w="19050"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83B8F20E-53F1-4660-BC79-EB4C14AE828D}"/>
              </a:ext>
            </a:extLst>
          </p:cNvPr>
          <p:cNvSpPr txBox="1"/>
          <p:nvPr/>
        </p:nvSpPr>
        <p:spPr bwMode="auto">
          <a:xfrm>
            <a:off x="5887199" y="6182686"/>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bg1"/>
                </a:solidFill>
                <a:latin typeface="Calibri" panose="020F0502020204030204" pitchFamily="34" charset="0"/>
              </a:rPr>
              <a:t>0.20</a:t>
            </a:r>
          </a:p>
        </p:txBody>
      </p:sp>
      <p:sp>
        <p:nvSpPr>
          <p:cNvPr id="40" name="TextBox 39">
            <a:extLst>
              <a:ext uri="{FF2B5EF4-FFF2-40B4-BE49-F238E27FC236}">
                <a16:creationId xmlns:a16="http://schemas.microsoft.com/office/drawing/2014/main" id="{0AB2CDB6-5919-468E-B217-83AE0B88880C}"/>
              </a:ext>
            </a:extLst>
          </p:cNvPr>
          <p:cNvSpPr txBox="1"/>
          <p:nvPr/>
        </p:nvSpPr>
        <p:spPr bwMode="auto">
          <a:xfrm>
            <a:off x="6581381" y="6182685"/>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bg1"/>
                </a:solidFill>
                <a:latin typeface="Calibri" panose="020F0502020204030204" pitchFamily="34" charset="0"/>
              </a:rPr>
              <a:t>0.50</a:t>
            </a:r>
          </a:p>
        </p:txBody>
      </p:sp>
      <p:sp>
        <p:nvSpPr>
          <p:cNvPr id="41" name="TextBox 40">
            <a:extLst>
              <a:ext uri="{FF2B5EF4-FFF2-40B4-BE49-F238E27FC236}">
                <a16:creationId xmlns:a16="http://schemas.microsoft.com/office/drawing/2014/main" id="{40CD2E6E-FDCF-41C7-9F7E-3204C0B2FAA3}"/>
              </a:ext>
            </a:extLst>
          </p:cNvPr>
          <p:cNvSpPr txBox="1"/>
          <p:nvPr/>
        </p:nvSpPr>
        <p:spPr bwMode="auto">
          <a:xfrm>
            <a:off x="7163487" y="6182686"/>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bg1"/>
                </a:solidFill>
                <a:latin typeface="Calibri" panose="020F0502020204030204" pitchFamily="34" charset="0"/>
              </a:rPr>
              <a:t>1.00</a:t>
            </a:r>
          </a:p>
        </p:txBody>
      </p:sp>
      <p:sp>
        <p:nvSpPr>
          <p:cNvPr id="42" name="TextBox 41">
            <a:extLst>
              <a:ext uri="{FF2B5EF4-FFF2-40B4-BE49-F238E27FC236}">
                <a16:creationId xmlns:a16="http://schemas.microsoft.com/office/drawing/2014/main" id="{3B3975B4-E2C3-45E0-A968-0A5CDF7DF48C}"/>
              </a:ext>
            </a:extLst>
          </p:cNvPr>
          <p:cNvSpPr txBox="1"/>
          <p:nvPr/>
        </p:nvSpPr>
        <p:spPr bwMode="auto">
          <a:xfrm>
            <a:off x="7760154" y="6182685"/>
            <a:ext cx="481222" cy="292388"/>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bg1"/>
                </a:solidFill>
                <a:latin typeface="Calibri" panose="020F0502020204030204" pitchFamily="34" charset="0"/>
              </a:rPr>
              <a:t>2.00</a:t>
            </a:r>
          </a:p>
        </p:txBody>
      </p:sp>
      <p:sp>
        <p:nvSpPr>
          <p:cNvPr id="43" name="TextBox 42">
            <a:extLst>
              <a:ext uri="{FF2B5EF4-FFF2-40B4-BE49-F238E27FC236}">
                <a16:creationId xmlns:a16="http://schemas.microsoft.com/office/drawing/2014/main" id="{441E226C-C8FA-4CC8-9978-E88B07C3FED5}"/>
              </a:ext>
            </a:extLst>
          </p:cNvPr>
          <p:cNvSpPr txBox="1"/>
          <p:nvPr/>
        </p:nvSpPr>
        <p:spPr bwMode="auto">
          <a:xfrm>
            <a:off x="8487418" y="6183055"/>
            <a:ext cx="481222" cy="29238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bg1"/>
                </a:solidFill>
                <a:latin typeface="Calibri" panose="020F0502020204030204" pitchFamily="34" charset="0"/>
              </a:rPr>
              <a:t>5.00</a:t>
            </a:r>
          </a:p>
        </p:txBody>
      </p:sp>
      <p:grpSp>
        <p:nvGrpSpPr>
          <p:cNvPr id="44" name="Group 43">
            <a:extLst>
              <a:ext uri="{FF2B5EF4-FFF2-40B4-BE49-F238E27FC236}">
                <a16:creationId xmlns:a16="http://schemas.microsoft.com/office/drawing/2014/main" id="{40420133-B11E-45D0-9A7B-56164C3F981C}"/>
              </a:ext>
            </a:extLst>
          </p:cNvPr>
          <p:cNvGrpSpPr/>
          <p:nvPr/>
        </p:nvGrpSpPr>
        <p:grpSpPr>
          <a:xfrm>
            <a:off x="6626099" y="1491849"/>
            <a:ext cx="415069" cy="135064"/>
            <a:chOff x="4190498" y="2695257"/>
            <a:chExt cx="365926" cy="80544"/>
          </a:xfrm>
        </p:grpSpPr>
        <p:cxnSp>
          <p:nvCxnSpPr>
            <p:cNvPr id="45" name="Straight Connector 44">
              <a:extLst>
                <a:ext uri="{FF2B5EF4-FFF2-40B4-BE49-F238E27FC236}">
                  <a16:creationId xmlns:a16="http://schemas.microsoft.com/office/drawing/2014/main" id="{5DAA900C-5AF8-4ED9-AACF-BDD48E999588}"/>
                </a:ext>
              </a:extLst>
            </p:cNvPr>
            <p:cNvCxnSpPr>
              <a:cxnSpLocks/>
            </p:cNvCxnSpPr>
            <p:nvPr/>
          </p:nvCxnSpPr>
          <p:spPr bwMode="auto">
            <a:xfrm>
              <a:off x="4190498" y="2736547"/>
              <a:ext cx="365926" cy="0"/>
            </a:xfrm>
            <a:prstGeom prst="line">
              <a:avLst/>
            </a:prstGeom>
            <a:noFill/>
            <a:ln w="1905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5F3A8F0-BE25-478A-A6CB-778355CD743E}"/>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9DA4625-EA55-48B9-B1DB-336EA88EFF31}"/>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53863C65-3FA7-4EFE-B734-30D11DD5D02E}"/>
              </a:ext>
            </a:extLst>
          </p:cNvPr>
          <p:cNvGrpSpPr/>
          <p:nvPr/>
        </p:nvGrpSpPr>
        <p:grpSpPr>
          <a:xfrm>
            <a:off x="6401387" y="1802756"/>
            <a:ext cx="874483" cy="135064"/>
            <a:chOff x="4193043" y="2695257"/>
            <a:chExt cx="363381" cy="80544"/>
          </a:xfrm>
        </p:grpSpPr>
        <p:cxnSp>
          <p:nvCxnSpPr>
            <p:cNvPr id="49" name="Straight Connector 48">
              <a:extLst>
                <a:ext uri="{FF2B5EF4-FFF2-40B4-BE49-F238E27FC236}">
                  <a16:creationId xmlns:a16="http://schemas.microsoft.com/office/drawing/2014/main" id="{AE179B80-E39A-4FBC-8744-130493A00A52}"/>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59289DA-FCA5-4A25-8C9E-BBA1A8E748D7}"/>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DA17ABF-14EC-476B-BF5A-0DDC27E92C7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B22576A3-7EA4-4587-8523-4F9CBB2EF331}"/>
              </a:ext>
            </a:extLst>
          </p:cNvPr>
          <p:cNvGrpSpPr/>
          <p:nvPr/>
        </p:nvGrpSpPr>
        <p:grpSpPr>
          <a:xfrm>
            <a:off x="6575774" y="1967474"/>
            <a:ext cx="527445" cy="135064"/>
            <a:chOff x="4193043" y="2695257"/>
            <a:chExt cx="363381" cy="80544"/>
          </a:xfrm>
        </p:grpSpPr>
        <p:cxnSp>
          <p:nvCxnSpPr>
            <p:cNvPr id="53" name="Straight Connector 52">
              <a:extLst>
                <a:ext uri="{FF2B5EF4-FFF2-40B4-BE49-F238E27FC236}">
                  <a16:creationId xmlns:a16="http://schemas.microsoft.com/office/drawing/2014/main" id="{BBAF8551-5731-4523-B4A6-7C1F10A040C4}"/>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A66482F-1956-4315-A01C-384475C43E50}"/>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3F1C32A-BC8B-4A1B-BE5B-E12E1D7B7E76}"/>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80BBD2B6-4158-4DE4-970E-87F9FBD7A979}"/>
              </a:ext>
            </a:extLst>
          </p:cNvPr>
          <p:cNvGrpSpPr/>
          <p:nvPr/>
        </p:nvGrpSpPr>
        <p:grpSpPr>
          <a:xfrm>
            <a:off x="6239325" y="2117509"/>
            <a:ext cx="1445789" cy="135064"/>
            <a:chOff x="4193043" y="2695257"/>
            <a:chExt cx="363381" cy="80544"/>
          </a:xfrm>
        </p:grpSpPr>
        <p:cxnSp>
          <p:nvCxnSpPr>
            <p:cNvPr id="57" name="Straight Connector 56">
              <a:extLst>
                <a:ext uri="{FF2B5EF4-FFF2-40B4-BE49-F238E27FC236}">
                  <a16:creationId xmlns:a16="http://schemas.microsoft.com/office/drawing/2014/main" id="{B16F0B55-A6E7-439B-AE4D-476FF6F32234}"/>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71ADA7F-3531-4373-A30B-AF9C78B61F1E}"/>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3BB1EBD-AFDD-4B66-8957-B5CBDBB21B0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33BD1BB1-82AE-4163-AC1C-348B12A012F5}"/>
              </a:ext>
            </a:extLst>
          </p:cNvPr>
          <p:cNvGrpSpPr/>
          <p:nvPr/>
        </p:nvGrpSpPr>
        <p:grpSpPr>
          <a:xfrm>
            <a:off x="6592603" y="2440331"/>
            <a:ext cx="647782" cy="135064"/>
            <a:chOff x="4193043" y="2695257"/>
            <a:chExt cx="363381" cy="80544"/>
          </a:xfrm>
        </p:grpSpPr>
        <p:cxnSp>
          <p:nvCxnSpPr>
            <p:cNvPr id="61" name="Straight Connector 60">
              <a:extLst>
                <a:ext uri="{FF2B5EF4-FFF2-40B4-BE49-F238E27FC236}">
                  <a16:creationId xmlns:a16="http://schemas.microsoft.com/office/drawing/2014/main" id="{833C582B-1492-4F5A-ACF7-9B3A70878E98}"/>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DC00CBB-9606-4972-B957-D8D31D32972D}"/>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1C04001-EB67-458D-B750-0C1822BB68EE}"/>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DD6F62EA-D5FC-4CAF-846D-E7CA5D9A435C}"/>
              </a:ext>
            </a:extLst>
          </p:cNvPr>
          <p:cNvGrpSpPr/>
          <p:nvPr/>
        </p:nvGrpSpPr>
        <p:grpSpPr>
          <a:xfrm>
            <a:off x="6502495" y="2600415"/>
            <a:ext cx="554302" cy="135064"/>
            <a:chOff x="4193043" y="2695257"/>
            <a:chExt cx="363381" cy="80544"/>
          </a:xfrm>
        </p:grpSpPr>
        <p:cxnSp>
          <p:nvCxnSpPr>
            <p:cNvPr id="65" name="Straight Connector 64">
              <a:extLst>
                <a:ext uri="{FF2B5EF4-FFF2-40B4-BE49-F238E27FC236}">
                  <a16:creationId xmlns:a16="http://schemas.microsoft.com/office/drawing/2014/main" id="{C094889C-DB79-4FA2-875A-DB30C5E9DA09}"/>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B38F93C-169C-4681-8396-F6E03892DE62}"/>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4525C04-0509-434A-B421-732D043D695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EE49650E-9364-4622-A0FC-6B533E80E88E}"/>
              </a:ext>
            </a:extLst>
          </p:cNvPr>
          <p:cNvGrpSpPr/>
          <p:nvPr/>
        </p:nvGrpSpPr>
        <p:grpSpPr>
          <a:xfrm>
            <a:off x="6496478" y="2914754"/>
            <a:ext cx="670653" cy="135064"/>
            <a:chOff x="4193043" y="2695257"/>
            <a:chExt cx="363381" cy="80544"/>
          </a:xfrm>
        </p:grpSpPr>
        <p:cxnSp>
          <p:nvCxnSpPr>
            <p:cNvPr id="69" name="Straight Connector 68">
              <a:extLst>
                <a:ext uri="{FF2B5EF4-FFF2-40B4-BE49-F238E27FC236}">
                  <a16:creationId xmlns:a16="http://schemas.microsoft.com/office/drawing/2014/main" id="{2EE5968B-F98D-4D61-A17F-0963FE5D4537}"/>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E1B1A2A-C5A8-4195-80F0-515634A3AF2F}"/>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D64EA29-4DF0-4E8E-A192-FB38044DAE2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644A431F-19C9-4322-B1FA-D72CF064E434}"/>
              </a:ext>
            </a:extLst>
          </p:cNvPr>
          <p:cNvGrpSpPr/>
          <p:nvPr/>
        </p:nvGrpSpPr>
        <p:grpSpPr>
          <a:xfrm>
            <a:off x="6542117" y="3071425"/>
            <a:ext cx="544091" cy="135064"/>
            <a:chOff x="4193043" y="2695257"/>
            <a:chExt cx="363381" cy="80544"/>
          </a:xfrm>
        </p:grpSpPr>
        <p:cxnSp>
          <p:nvCxnSpPr>
            <p:cNvPr id="73" name="Straight Connector 72">
              <a:extLst>
                <a:ext uri="{FF2B5EF4-FFF2-40B4-BE49-F238E27FC236}">
                  <a16:creationId xmlns:a16="http://schemas.microsoft.com/office/drawing/2014/main" id="{8891EE63-E027-4C4B-A39A-3DC09FE040F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7342993-87EE-46C3-A98F-B4B2430923B6}"/>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CA8D49A-6629-4897-A7D8-A475CD3B35D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38212EFF-D774-4426-ABFD-FD91D8F50B7C}"/>
              </a:ext>
            </a:extLst>
          </p:cNvPr>
          <p:cNvGrpSpPr/>
          <p:nvPr/>
        </p:nvGrpSpPr>
        <p:grpSpPr>
          <a:xfrm>
            <a:off x="6584918" y="3389094"/>
            <a:ext cx="471474" cy="135064"/>
            <a:chOff x="4193043" y="2695257"/>
            <a:chExt cx="363381" cy="80544"/>
          </a:xfrm>
        </p:grpSpPr>
        <p:cxnSp>
          <p:nvCxnSpPr>
            <p:cNvPr id="77" name="Straight Connector 76">
              <a:extLst>
                <a:ext uri="{FF2B5EF4-FFF2-40B4-BE49-F238E27FC236}">
                  <a16:creationId xmlns:a16="http://schemas.microsoft.com/office/drawing/2014/main" id="{79E723FF-4250-43BC-8680-5F6BBC46C426}"/>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66F13D9-5BA6-4FDF-8375-5F19B4698E69}"/>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A1F8ECF-7DE5-4E5D-9448-5EBF590E668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E4672ED9-5528-4248-8369-B4ED5A16EF06}"/>
              </a:ext>
            </a:extLst>
          </p:cNvPr>
          <p:cNvGrpSpPr/>
          <p:nvPr/>
        </p:nvGrpSpPr>
        <p:grpSpPr>
          <a:xfrm>
            <a:off x="6351000" y="3544250"/>
            <a:ext cx="1103116" cy="135064"/>
            <a:chOff x="4193043" y="2695257"/>
            <a:chExt cx="363381" cy="80544"/>
          </a:xfrm>
        </p:grpSpPr>
        <p:cxnSp>
          <p:nvCxnSpPr>
            <p:cNvPr id="81" name="Straight Connector 80">
              <a:extLst>
                <a:ext uri="{FF2B5EF4-FFF2-40B4-BE49-F238E27FC236}">
                  <a16:creationId xmlns:a16="http://schemas.microsoft.com/office/drawing/2014/main" id="{98CEDFB1-C852-4C8D-9A25-B719267F96AB}"/>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397E7E1-A0F3-4A01-8CF3-25263190F36C}"/>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318B4F6-6B93-43FA-A24A-D8C7CF97A6A3}"/>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400D7607-11B9-4E3D-82B7-ED09D1D0C79D}"/>
              </a:ext>
            </a:extLst>
          </p:cNvPr>
          <p:cNvGrpSpPr/>
          <p:nvPr/>
        </p:nvGrpSpPr>
        <p:grpSpPr>
          <a:xfrm>
            <a:off x="6612349" y="3867990"/>
            <a:ext cx="505672" cy="135064"/>
            <a:chOff x="4193043" y="2695257"/>
            <a:chExt cx="363381" cy="80544"/>
          </a:xfrm>
        </p:grpSpPr>
        <p:cxnSp>
          <p:nvCxnSpPr>
            <p:cNvPr id="85" name="Straight Connector 84">
              <a:extLst>
                <a:ext uri="{FF2B5EF4-FFF2-40B4-BE49-F238E27FC236}">
                  <a16:creationId xmlns:a16="http://schemas.microsoft.com/office/drawing/2014/main" id="{0A956F86-218C-47DA-8637-BB98904D66A9}"/>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80E68F1-C454-4E86-8C1D-2D0FB3ECC43C}"/>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1FF8AB7-9696-4F88-AEF2-17020797F11A}"/>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E62840B9-735C-478F-A423-47D7038C6155}"/>
              </a:ext>
            </a:extLst>
          </p:cNvPr>
          <p:cNvGrpSpPr/>
          <p:nvPr/>
        </p:nvGrpSpPr>
        <p:grpSpPr>
          <a:xfrm>
            <a:off x="6375347" y="4024208"/>
            <a:ext cx="715257" cy="135064"/>
            <a:chOff x="4193043" y="2695257"/>
            <a:chExt cx="363381" cy="80544"/>
          </a:xfrm>
        </p:grpSpPr>
        <p:cxnSp>
          <p:nvCxnSpPr>
            <p:cNvPr id="89" name="Straight Connector 88">
              <a:extLst>
                <a:ext uri="{FF2B5EF4-FFF2-40B4-BE49-F238E27FC236}">
                  <a16:creationId xmlns:a16="http://schemas.microsoft.com/office/drawing/2014/main" id="{D36A79BE-C469-4E3C-ACCE-63D69E5CD07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B68352F-2239-4033-BA77-2B54CD218495}"/>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D71A885-3961-4C25-862C-36CAA8556256}"/>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8E39DDB2-CDDB-4557-B593-65BD0DA1F71B}"/>
              </a:ext>
            </a:extLst>
          </p:cNvPr>
          <p:cNvGrpSpPr/>
          <p:nvPr/>
        </p:nvGrpSpPr>
        <p:grpSpPr>
          <a:xfrm>
            <a:off x="6711814" y="4340204"/>
            <a:ext cx="689226" cy="135064"/>
            <a:chOff x="4193043" y="2695257"/>
            <a:chExt cx="363381" cy="80544"/>
          </a:xfrm>
        </p:grpSpPr>
        <p:cxnSp>
          <p:nvCxnSpPr>
            <p:cNvPr id="93" name="Straight Connector 92">
              <a:extLst>
                <a:ext uri="{FF2B5EF4-FFF2-40B4-BE49-F238E27FC236}">
                  <a16:creationId xmlns:a16="http://schemas.microsoft.com/office/drawing/2014/main" id="{E62A610D-A606-401A-BDC9-85C01593B0A1}"/>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E632A2F-6571-4AEA-89E4-915F4CD33B0D}"/>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79C3B2C-54B8-4D29-8599-6D6C803C3A10}"/>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1664B67-537E-46C6-A147-7D8C91AEF455}"/>
              </a:ext>
            </a:extLst>
          </p:cNvPr>
          <p:cNvGrpSpPr/>
          <p:nvPr/>
        </p:nvGrpSpPr>
        <p:grpSpPr>
          <a:xfrm>
            <a:off x="6119054" y="4499886"/>
            <a:ext cx="902130" cy="131652"/>
            <a:chOff x="4162159" y="2695257"/>
            <a:chExt cx="394265" cy="78509"/>
          </a:xfrm>
        </p:grpSpPr>
        <p:cxnSp>
          <p:nvCxnSpPr>
            <p:cNvPr id="97" name="Straight Connector 96">
              <a:extLst>
                <a:ext uri="{FF2B5EF4-FFF2-40B4-BE49-F238E27FC236}">
                  <a16:creationId xmlns:a16="http://schemas.microsoft.com/office/drawing/2014/main" id="{FA1FA059-F762-443E-BAD3-E3E79D336E23}"/>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98" name="Straight Connector 97">
              <a:extLst>
                <a:ext uri="{FF2B5EF4-FFF2-40B4-BE49-F238E27FC236}">
                  <a16:creationId xmlns:a16="http://schemas.microsoft.com/office/drawing/2014/main" id="{C9F3E2E5-CA91-4121-9B05-F6C0A88C9AD8}"/>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56EC58D2-C604-47ED-A06B-1D745B547198}"/>
              </a:ext>
            </a:extLst>
          </p:cNvPr>
          <p:cNvGrpSpPr/>
          <p:nvPr/>
        </p:nvGrpSpPr>
        <p:grpSpPr>
          <a:xfrm>
            <a:off x="6448176" y="4658653"/>
            <a:ext cx="791733" cy="135064"/>
            <a:chOff x="4193043" y="2695257"/>
            <a:chExt cx="363381" cy="80544"/>
          </a:xfrm>
        </p:grpSpPr>
        <p:cxnSp>
          <p:nvCxnSpPr>
            <p:cNvPr id="100" name="Straight Connector 99">
              <a:extLst>
                <a:ext uri="{FF2B5EF4-FFF2-40B4-BE49-F238E27FC236}">
                  <a16:creationId xmlns:a16="http://schemas.microsoft.com/office/drawing/2014/main" id="{1B509977-F4E7-4394-9EF3-6DF7F609D9E0}"/>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6EDEAB2-9ACF-416A-BB41-3F52D1CE4D2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9D01571-19E0-4E43-A8C4-492C59BA702F}"/>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980DEAF7-2095-401B-BC8A-6627B1B657FC}"/>
              </a:ext>
            </a:extLst>
          </p:cNvPr>
          <p:cNvGrpSpPr/>
          <p:nvPr/>
        </p:nvGrpSpPr>
        <p:grpSpPr>
          <a:xfrm>
            <a:off x="6100408" y="4812250"/>
            <a:ext cx="1212883" cy="142063"/>
            <a:chOff x="4162159" y="2695257"/>
            <a:chExt cx="394265" cy="78509"/>
          </a:xfrm>
        </p:grpSpPr>
        <p:cxnSp>
          <p:nvCxnSpPr>
            <p:cNvPr id="104" name="Straight Connector 103">
              <a:extLst>
                <a:ext uri="{FF2B5EF4-FFF2-40B4-BE49-F238E27FC236}">
                  <a16:creationId xmlns:a16="http://schemas.microsoft.com/office/drawing/2014/main" id="{C8277B8C-792C-4AAF-A58C-F106D1159AB6}"/>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05" name="Straight Connector 104">
              <a:extLst>
                <a:ext uri="{FF2B5EF4-FFF2-40B4-BE49-F238E27FC236}">
                  <a16:creationId xmlns:a16="http://schemas.microsoft.com/office/drawing/2014/main" id="{177BFAC2-F44F-4991-A48E-CB4D41E61128}"/>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8B0276BE-CEB7-45D3-859A-B0019E95E8A6}"/>
              </a:ext>
            </a:extLst>
          </p:cNvPr>
          <p:cNvGrpSpPr/>
          <p:nvPr/>
        </p:nvGrpSpPr>
        <p:grpSpPr>
          <a:xfrm>
            <a:off x="6102532" y="4973258"/>
            <a:ext cx="1393030" cy="142063"/>
            <a:chOff x="4162159" y="2695257"/>
            <a:chExt cx="394265" cy="78509"/>
          </a:xfrm>
        </p:grpSpPr>
        <p:cxnSp>
          <p:nvCxnSpPr>
            <p:cNvPr id="107" name="Straight Connector 106">
              <a:extLst>
                <a:ext uri="{FF2B5EF4-FFF2-40B4-BE49-F238E27FC236}">
                  <a16:creationId xmlns:a16="http://schemas.microsoft.com/office/drawing/2014/main" id="{97E79611-BD89-4837-B897-23ECB6031476}"/>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08" name="Straight Connector 107">
              <a:extLst>
                <a:ext uri="{FF2B5EF4-FFF2-40B4-BE49-F238E27FC236}">
                  <a16:creationId xmlns:a16="http://schemas.microsoft.com/office/drawing/2014/main" id="{7A721CE6-19DB-4218-9081-1E7172F40CF4}"/>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23D3E071-A1E2-4B03-9C1B-6B9DE9A0F196}"/>
              </a:ext>
            </a:extLst>
          </p:cNvPr>
          <p:cNvGrpSpPr/>
          <p:nvPr/>
        </p:nvGrpSpPr>
        <p:grpSpPr>
          <a:xfrm>
            <a:off x="6410181" y="5295427"/>
            <a:ext cx="756459" cy="135064"/>
            <a:chOff x="4193043" y="2695257"/>
            <a:chExt cx="363381" cy="80544"/>
          </a:xfrm>
        </p:grpSpPr>
        <p:cxnSp>
          <p:nvCxnSpPr>
            <p:cNvPr id="110" name="Straight Connector 109">
              <a:extLst>
                <a:ext uri="{FF2B5EF4-FFF2-40B4-BE49-F238E27FC236}">
                  <a16:creationId xmlns:a16="http://schemas.microsoft.com/office/drawing/2014/main" id="{A2F354B6-2D65-43B8-9289-D97B18704F17}"/>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B7E1BC2-E0A8-4374-8A25-324E8D47B107}"/>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2525C79-3B14-4312-A530-2B99FEB9F310}"/>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A3F8170E-E855-4A3E-9666-253707297BAA}"/>
              </a:ext>
            </a:extLst>
          </p:cNvPr>
          <p:cNvGrpSpPr/>
          <p:nvPr/>
        </p:nvGrpSpPr>
        <p:grpSpPr>
          <a:xfrm>
            <a:off x="6439846" y="5445886"/>
            <a:ext cx="756458" cy="135064"/>
            <a:chOff x="4193043" y="2695257"/>
            <a:chExt cx="363381" cy="80544"/>
          </a:xfrm>
        </p:grpSpPr>
        <p:cxnSp>
          <p:nvCxnSpPr>
            <p:cNvPr id="114" name="Straight Connector 113">
              <a:extLst>
                <a:ext uri="{FF2B5EF4-FFF2-40B4-BE49-F238E27FC236}">
                  <a16:creationId xmlns:a16="http://schemas.microsoft.com/office/drawing/2014/main" id="{C84C7FFB-32FF-49E8-838B-B0EBEAD6D38F}"/>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3DAEAEA-5A40-4A0D-A530-2AE0FC632C9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FB72EED-1614-4699-A33F-8E753C8F7DFD}"/>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6AF838E5-A615-441A-8FCD-85A229B15B01}"/>
              </a:ext>
            </a:extLst>
          </p:cNvPr>
          <p:cNvGrpSpPr/>
          <p:nvPr/>
        </p:nvGrpSpPr>
        <p:grpSpPr>
          <a:xfrm>
            <a:off x="6230092" y="5620190"/>
            <a:ext cx="965657" cy="135064"/>
            <a:chOff x="4193043" y="2695257"/>
            <a:chExt cx="363381" cy="80544"/>
          </a:xfrm>
        </p:grpSpPr>
        <p:cxnSp>
          <p:nvCxnSpPr>
            <p:cNvPr id="118" name="Straight Connector 117">
              <a:extLst>
                <a:ext uri="{FF2B5EF4-FFF2-40B4-BE49-F238E27FC236}">
                  <a16:creationId xmlns:a16="http://schemas.microsoft.com/office/drawing/2014/main" id="{FAA4FAEC-F8CC-4EBA-9389-076A1BCA8E5E}"/>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837E515-A952-4482-9506-A862F57E0C1F}"/>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01DEB12-4BCB-46E6-B553-A5E8DF02B137}"/>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96A968C4-ED8E-4759-8E08-675F8F002261}"/>
              </a:ext>
            </a:extLst>
          </p:cNvPr>
          <p:cNvGrpSpPr/>
          <p:nvPr/>
        </p:nvGrpSpPr>
        <p:grpSpPr>
          <a:xfrm>
            <a:off x="6553494" y="5762550"/>
            <a:ext cx="1181732" cy="135064"/>
            <a:chOff x="4193043" y="2695257"/>
            <a:chExt cx="363381" cy="80544"/>
          </a:xfrm>
        </p:grpSpPr>
        <p:cxnSp>
          <p:nvCxnSpPr>
            <p:cNvPr id="122" name="Straight Connector 121">
              <a:extLst>
                <a:ext uri="{FF2B5EF4-FFF2-40B4-BE49-F238E27FC236}">
                  <a16:creationId xmlns:a16="http://schemas.microsoft.com/office/drawing/2014/main" id="{A157233F-B315-44B9-88F0-95665D12323F}"/>
                </a:ext>
              </a:extLst>
            </p:cNvPr>
            <p:cNvCxnSpPr>
              <a:cxnSpLocks/>
            </p:cNvCxnSpPr>
            <p:nvPr/>
          </p:nvCxnSpPr>
          <p:spPr bwMode="auto">
            <a:xfrm>
              <a:off x="4193043" y="2736547"/>
              <a:ext cx="363381" cy="0"/>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98D8053-4D21-4A1B-97AA-9348E0B61B2A}"/>
                </a:ext>
              </a:extLst>
            </p:cNvPr>
            <p:cNvCxnSpPr/>
            <p:nvPr/>
          </p:nvCxnSpPr>
          <p:spPr bwMode="auto">
            <a:xfrm>
              <a:off x="4193043" y="2697292"/>
              <a:ext cx="0" cy="78509"/>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E620513-9F17-4E55-9447-B9BA10895849}"/>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56CE56B5-C282-487D-B7E7-356E4F36C511}"/>
              </a:ext>
            </a:extLst>
          </p:cNvPr>
          <p:cNvGrpSpPr/>
          <p:nvPr/>
        </p:nvGrpSpPr>
        <p:grpSpPr>
          <a:xfrm>
            <a:off x="6117646" y="5925086"/>
            <a:ext cx="1566401" cy="142063"/>
            <a:chOff x="4162159" y="2695257"/>
            <a:chExt cx="394265" cy="78509"/>
          </a:xfrm>
        </p:grpSpPr>
        <p:cxnSp>
          <p:nvCxnSpPr>
            <p:cNvPr id="126" name="Straight Connector 125">
              <a:extLst>
                <a:ext uri="{FF2B5EF4-FFF2-40B4-BE49-F238E27FC236}">
                  <a16:creationId xmlns:a16="http://schemas.microsoft.com/office/drawing/2014/main" id="{C02B457D-1897-464C-B780-C951B1AC2449}"/>
                </a:ext>
              </a:extLst>
            </p:cNvPr>
            <p:cNvCxnSpPr>
              <a:cxnSpLocks/>
            </p:cNvCxnSpPr>
            <p:nvPr/>
          </p:nvCxnSpPr>
          <p:spPr bwMode="auto">
            <a:xfrm>
              <a:off x="4162159" y="2736547"/>
              <a:ext cx="394265" cy="0"/>
            </a:xfrm>
            <a:prstGeom prst="line">
              <a:avLst/>
            </a:prstGeom>
            <a:noFill/>
            <a:ln w="19050" cap="flat" cmpd="sng" algn="ctr">
              <a:solidFill>
                <a:schemeClr val="bg1"/>
              </a:solidFill>
              <a:prstDash val="solid"/>
              <a:round/>
              <a:headEnd type="triangle" w="med" len="med"/>
              <a:tailEnd type="none" w="med" len="med"/>
            </a:ln>
            <a:effectLst/>
          </p:spPr>
        </p:cxnSp>
        <p:cxnSp>
          <p:nvCxnSpPr>
            <p:cNvPr id="127" name="Straight Connector 126">
              <a:extLst>
                <a:ext uri="{FF2B5EF4-FFF2-40B4-BE49-F238E27FC236}">
                  <a16:creationId xmlns:a16="http://schemas.microsoft.com/office/drawing/2014/main" id="{74F865F6-7134-489E-8267-4134715D8332}"/>
                </a:ext>
              </a:extLst>
            </p:cNvPr>
            <p:cNvCxnSpPr/>
            <p:nvPr/>
          </p:nvCxnSpPr>
          <p:spPr bwMode="auto">
            <a:xfrm>
              <a:off x="4556158" y="2695257"/>
              <a:ext cx="0" cy="78509"/>
            </a:xfrm>
            <a:prstGeom prst="line">
              <a:avLst/>
            </a:prstGeom>
            <a:noFill/>
            <a:ln w="19050" cap="flat" cmpd="sng" algn="ctr">
              <a:solidFill>
                <a:schemeClr val="bg1"/>
              </a:solidFill>
              <a:prstDash val="solid"/>
              <a:round/>
              <a:headEnd type="none" w="med" len="med"/>
              <a:tailEnd type="none" w="med" len="med"/>
            </a:ln>
            <a:effectLst/>
          </p:spPr>
        </p:cxnSp>
      </p:grpSp>
      <p:sp>
        <p:nvSpPr>
          <p:cNvPr id="128" name="Rectangle 127">
            <a:extLst>
              <a:ext uri="{FF2B5EF4-FFF2-40B4-BE49-F238E27FC236}">
                <a16:creationId xmlns:a16="http://schemas.microsoft.com/office/drawing/2014/main" id="{6FB16EFC-14FC-46FE-9AD2-B3C3904C0F6A}"/>
              </a:ext>
            </a:extLst>
          </p:cNvPr>
          <p:cNvSpPr/>
          <p:nvPr/>
        </p:nvSpPr>
        <p:spPr bwMode="auto">
          <a:xfrm>
            <a:off x="6775785" y="1490662"/>
            <a:ext cx="127049" cy="127049"/>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0992D36C-04A5-410B-AB8C-9BF1F106654D}"/>
              </a:ext>
            </a:extLst>
          </p:cNvPr>
          <p:cNvSpPr/>
          <p:nvPr/>
        </p:nvSpPr>
        <p:spPr bwMode="auto">
          <a:xfrm>
            <a:off x="6806183" y="1836471"/>
            <a:ext cx="55784" cy="69167"/>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2C1F7328-7C5B-4589-9E0B-52A08A56DD65}"/>
              </a:ext>
            </a:extLst>
          </p:cNvPr>
          <p:cNvSpPr/>
          <p:nvPr/>
        </p:nvSpPr>
        <p:spPr bwMode="auto">
          <a:xfrm>
            <a:off x="6771799" y="1996221"/>
            <a:ext cx="97130" cy="97130"/>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942203A8-4CF4-45DC-82EE-CE7F34A0C100}"/>
              </a:ext>
            </a:extLst>
          </p:cNvPr>
          <p:cNvSpPr/>
          <p:nvPr/>
        </p:nvSpPr>
        <p:spPr bwMode="auto">
          <a:xfrm>
            <a:off x="6881382" y="2160150"/>
            <a:ext cx="67556" cy="67556"/>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7A93FB17-48A6-44D9-B020-3A7866F16055}"/>
              </a:ext>
            </a:extLst>
          </p:cNvPr>
          <p:cNvSpPr/>
          <p:nvPr/>
        </p:nvSpPr>
        <p:spPr bwMode="auto">
          <a:xfrm>
            <a:off x="6867068" y="2472778"/>
            <a:ext cx="67556" cy="67556"/>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27FF4344-989F-4B14-8598-8AEA1916A6EC}"/>
              </a:ext>
            </a:extLst>
          </p:cNvPr>
          <p:cNvSpPr/>
          <p:nvPr/>
        </p:nvSpPr>
        <p:spPr bwMode="auto">
          <a:xfrm>
            <a:off x="6736944" y="2610855"/>
            <a:ext cx="112121" cy="112121"/>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A9C1B4BE-28F1-44BF-96DC-E4A9B6D8390B}"/>
              </a:ext>
            </a:extLst>
          </p:cNvPr>
          <p:cNvSpPr/>
          <p:nvPr/>
        </p:nvSpPr>
        <p:spPr bwMode="auto">
          <a:xfrm>
            <a:off x="6798026" y="2948472"/>
            <a:ext cx="67556" cy="67556"/>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1A23E27F-C180-4E5F-B096-1B589B251563}"/>
              </a:ext>
            </a:extLst>
          </p:cNvPr>
          <p:cNvSpPr/>
          <p:nvPr/>
        </p:nvSpPr>
        <p:spPr bwMode="auto">
          <a:xfrm>
            <a:off x="6753461" y="3090313"/>
            <a:ext cx="100921" cy="100921"/>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21420108-49D8-49E3-A99F-A0DC00F2DB77}"/>
              </a:ext>
            </a:extLst>
          </p:cNvPr>
          <p:cNvSpPr/>
          <p:nvPr/>
        </p:nvSpPr>
        <p:spPr bwMode="auto">
          <a:xfrm>
            <a:off x="6866403" y="3583122"/>
            <a:ext cx="67556" cy="67556"/>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CFB0B06F-07F7-484F-A3CA-CFC7B8E995DF}"/>
              </a:ext>
            </a:extLst>
          </p:cNvPr>
          <p:cNvSpPr/>
          <p:nvPr/>
        </p:nvSpPr>
        <p:spPr bwMode="auto">
          <a:xfrm>
            <a:off x="6761080" y="3407783"/>
            <a:ext cx="112121" cy="112121"/>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D2E4B1E3-C0A5-43D9-B549-9B439DB0FEC2}"/>
              </a:ext>
            </a:extLst>
          </p:cNvPr>
          <p:cNvSpPr/>
          <p:nvPr/>
        </p:nvSpPr>
        <p:spPr bwMode="auto">
          <a:xfrm>
            <a:off x="6828051" y="3892908"/>
            <a:ext cx="91102" cy="91102"/>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75CA7515-1DD3-4ECB-AEEA-15F24918B433}"/>
              </a:ext>
            </a:extLst>
          </p:cNvPr>
          <p:cNvSpPr/>
          <p:nvPr/>
        </p:nvSpPr>
        <p:spPr bwMode="auto">
          <a:xfrm>
            <a:off x="6689941" y="4046337"/>
            <a:ext cx="92304" cy="92304"/>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F5DE2599-F8E4-4A88-B3A5-694133963D4A}"/>
              </a:ext>
            </a:extLst>
          </p:cNvPr>
          <p:cNvSpPr/>
          <p:nvPr/>
        </p:nvSpPr>
        <p:spPr bwMode="auto">
          <a:xfrm>
            <a:off x="7025216" y="4364583"/>
            <a:ext cx="84466" cy="84466"/>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165EA376-DEA0-4EF3-9637-04420CEC73A7}"/>
              </a:ext>
            </a:extLst>
          </p:cNvPr>
          <p:cNvSpPr/>
          <p:nvPr/>
        </p:nvSpPr>
        <p:spPr bwMode="auto">
          <a:xfrm>
            <a:off x="6496478" y="4530045"/>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495246A3-CCFB-44F0-BADF-CDDBB72B7554}"/>
              </a:ext>
            </a:extLst>
          </p:cNvPr>
          <p:cNvSpPr/>
          <p:nvPr/>
        </p:nvSpPr>
        <p:spPr bwMode="auto">
          <a:xfrm>
            <a:off x="6801018" y="4683246"/>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7E3B6375-4A7B-449D-9C86-910A348A800E}"/>
              </a:ext>
            </a:extLst>
          </p:cNvPr>
          <p:cNvSpPr/>
          <p:nvPr/>
        </p:nvSpPr>
        <p:spPr bwMode="auto">
          <a:xfrm>
            <a:off x="6301388" y="5010393"/>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EE6B9565-3F26-4691-9E52-37D79623D174}"/>
              </a:ext>
            </a:extLst>
          </p:cNvPr>
          <p:cNvSpPr/>
          <p:nvPr/>
        </p:nvSpPr>
        <p:spPr bwMode="auto">
          <a:xfrm>
            <a:off x="6626096" y="4847264"/>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43E09ADA-1EEB-4969-A2DB-9CA2BAEA672E}"/>
              </a:ext>
            </a:extLst>
          </p:cNvPr>
          <p:cNvSpPr/>
          <p:nvPr/>
        </p:nvSpPr>
        <p:spPr bwMode="auto">
          <a:xfrm>
            <a:off x="6784771" y="5478495"/>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A902F9F0-4CC5-4691-871C-5CC1F4040719}"/>
              </a:ext>
            </a:extLst>
          </p:cNvPr>
          <p:cNvSpPr/>
          <p:nvPr/>
        </p:nvSpPr>
        <p:spPr bwMode="auto">
          <a:xfrm>
            <a:off x="6676828" y="5650855"/>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51416D10-7306-4945-9409-688DF880D6D3}"/>
              </a:ext>
            </a:extLst>
          </p:cNvPr>
          <p:cNvSpPr/>
          <p:nvPr/>
        </p:nvSpPr>
        <p:spPr bwMode="auto">
          <a:xfrm>
            <a:off x="7090019" y="5792284"/>
            <a:ext cx="72183" cy="72183"/>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B42A596F-8CE2-4BEB-88A0-8DB53B1DB5B5}"/>
              </a:ext>
            </a:extLst>
          </p:cNvPr>
          <p:cNvSpPr/>
          <p:nvPr/>
        </p:nvSpPr>
        <p:spPr bwMode="auto">
          <a:xfrm>
            <a:off x="6720290" y="5315929"/>
            <a:ext cx="93404" cy="93404"/>
          </a:xfrm>
          <a:prstGeom prst="rect">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ED752A92-60A6-4136-BB45-D1DED1B0FEAA}"/>
              </a:ext>
            </a:extLst>
          </p:cNvPr>
          <p:cNvSpPr/>
          <p:nvPr/>
        </p:nvSpPr>
        <p:spPr bwMode="auto">
          <a:xfrm>
            <a:off x="315216" y="2734322"/>
            <a:ext cx="11207997" cy="1454021"/>
          </a:xfrm>
          <a:prstGeom prst="rect">
            <a:avLst/>
          </a:prstGeom>
          <a:noFill/>
          <a:ln w="3810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13805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Secondary Endpoints</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von Minckwitz. NEJM. 2019;380:617.</a:t>
            </a:r>
          </a:p>
        </p:txBody>
      </p:sp>
      <p:sp>
        <p:nvSpPr>
          <p:cNvPr id="9" name="TextBox 1">
            <a:extLst>
              <a:ext uri="{FF2B5EF4-FFF2-40B4-BE49-F238E27FC236}">
                <a16:creationId xmlns:a16="http://schemas.microsoft.com/office/drawing/2014/main" id="{0FBA2E72-38CD-4454-B3B9-8322FC21A14F}"/>
              </a:ext>
            </a:extLst>
          </p:cNvPr>
          <p:cNvSpPr txBox="1"/>
          <p:nvPr/>
        </p:nvSpPr>
        <p:spPr bwMode="auto">
          <a:xfrm>
            <a:off x="1948199" y="4345310"/>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 name="TextBox 1">
            <a:extLst>
              <a:ext uri="{FF2B5EF4-FFF2-40B4-BE49-F238E27FC236}">
                <a16:creationId xmlns:a16="http://schemas.microsoft.com/office/drawing/2014/main" id="{FED7F821-561B-415B-BE23-F7D46E11BB02}"/>
              </a:ext>
            </a:extLst>
          </p:cNvPr>
          <p:cNvSpPr txBox="1"/>
          <p:nvPr/>
        </p:nvSpPr>
        <p:spPr bwMode="auto">
          <a:xfrm>
            <a:off x="2311871"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 name="TextBox 1">
            <a:extLst>
              <a:ext uri="{FF2B5EF4-FFF2-40B4-BE49-F238E27FC236}">
                <a16:creationId xmlns:a16="http://schemas.microsoft.com/office/drawing/2014/main" id="{D87ACF6B-19B4-4C9A-9704-5D7CCF567F76}"/>
              </a:ext>
            </a:extLst>
          </p:cNvPr>
          <p:cNvSpPr txBox="1"/>
          <p:nvPr/>
        </p:nvSpPr>
        <p:spPr bwMode="auto">
          <a:xfrm>
            <a:off x="1292439" y="1917170"/>
            <a:ext cx="335620"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 name="TextBox 1">
            <a:extLst>
              <a:ext uri="{FF2B5EF4-FFF2-40B4-BE49-F238E27FC236}">
                <a16:creationId xmlns:a16="http://schemas.microsoft.com/office/drawing/2014/main" id="{898A09E8-1197-426D-B193-78C5C57E16FC}"/>
              </a:ext>
            </a:extLst>
          </p:cNvPr>
          <p:cNvSpPr txBox="1"/>
          <p:nvPr/>
        </p:nvSpPr>
        <p:spPr bwMode="auto">
          <a:xfrm>
            <a:off x="1359283" y="2365125"/>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 name="TextBox 1">
            <a:extLst>
              <a:ext uri="{FF2B5EF4-FFF2-40B4-BE49-F238E27FC236}">
                <a16:creationId xmlns:a16="http://schemas.microsoft.com/office/drawing/2014/main" id="{3DEC4CEA-AB4F-4FD9-B63E-1491AC2F619C}"/>
              </a:ext>
            </a:extLst>
          </p:cNvPr>
          <p:cNvSpPr txBox="1"/>
          <p:nvPr/>
        </p:nvSpPr>
        <p:spPr bwMode="auto">
          <a:xfrm>
            <a:off x="1359283" y="2824717"/>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 name="TextBox 1">
            <a:extLst>
              <a:ext uri="{FF2B5EF4-FFF2-40B4-BE49-F238E27FC236}">
                <a16:creationId xmlns:a16="http://schemas.microsoft.com/office/drawing/2014/main" id="{9FCE4D9A-36DD-43AA-A167-C51FBED39EE0}"/>
              </a:ext>
            </a:extLst>
          </p:cNvPr>
          <p:cNvSpPr txBox="1"/>
          <p:nvPr/>
        </p:nvSpPr>
        <p:spPr bwMode="auto">
          <a:xfrm>
            <a:off x="1359283" y="3277812"/>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 name="TextBox 1">
            <a:extLst>
              <a:ext uri="{FF2B5EF4-FFF2-40B4-BE49-F238E27FC236}">
                <a16:creationId xmlns:a16="http://schemas.microsoft.com/office/drawing/2014/main" id="{0A145E84-4BC6-4899-9FBC-FE3FE15B64CC}"/>
              </a:ext>
            </a:extLst>
          </p:cNvPr>
          <p:cNvSpPr txBox="1"/>
          <p:nvPr/>
        </p:nvSpPr>
        <p:spPr bwMode="auto">
          <a:xfrm>
            <a:off x="1359283" y="372000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2" name="TextBox 1">
            <a:extLst>
              <a:ext uri="{FF2B5EF4-FFF2-40B4-BE49-F238E27FC236}">
                <a16:creationId xmlns:a16="http://schemas.microsoft.com/office/drawing/2014/main" id="{FA7F722A-0FE8-41F0-883F-9269BB70336B}"/>
              </a:ext>
            </a:extLst>
          </p:cNvPr>
          <p:cNvSpPr txBox="1"/>
          <p:nvPr/>
        </p:nvSpPr>
        <p:spPr bwMode="auto">
          <a:xfrm>
            <a:off x="1426123" y="4168003"/>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Freeform: Shape 22">
            <a:extLst>
              <a:ext uri="{FF2B5EF4-FFF2-40B4-BE49-F238E27FC236}">
                <a16:creationId xmlns:a16="http://schemas.microsoft.com/office/drawing/2014/main" id="{73BDD88B-32D1-4054-A627-1FEBF28E6B89}"/>
              </a:ext>
            </a:extLst>
          </p:cNvPr>
          <p:cNvSpPr/>
          <p:nvPr/>
        </p:nvSpPr>
        <p:spPr bwMode="auto">
          <a:xfrm>
            <a:off x="1645808" y="2038463"/>
            <a:ext cx="4215829" cy="2271364"/>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400" dirty="0"/>
          </a:p>
        </p:txBody>
      </p:sp>
      <p:sp>
        <p:nvSpPr>
          <p:cNvPr id="24" name="TextBox 23">
            <a:extLst>
              <a:ext uri="{FF2B5EF4-FFF2-40B4-BE49-F238E27FC236}">
                <a16:creationId xmlns:a16="http://schemas.microsoft.com/office/drawing/2014/main" id="{C6B5C445-BE8A-44DA-BA53-059AFF8E1527}"/>
              </a:ext>
            </a:extLst>
          </p:cNvPr>
          <p:cNvSpPr txBox="1"/>
          <p:nvPr/>
        </p:nvSpPr>
        <p:spPr bwMode="auto">
          <a:xfrm rot="16200000">
            <a:off x="-89590" y="2907625"/>
            <a:ext cx="22053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Freedom From Distant Recurrence (%)</a:t>
            </a:r>
          </a:p>
        </p:txBody>
      </p:sp>
      <p:grpSp>
        <p:nvGrpSpPr>
          <p:cNvPr id="25" name="Group 24">
            <a:extLst>
              <a:ext uri="{FF2B5EF4-FFF2-40B4-BE49-F238E27FC236}">
                <a16:creationId xmlns:a16="http://schemas.microsoft.com/office/drawing/2014/main" id="{AD5896D2-00AB-4870-90FC-4F67DF4339C1}"/>
              </a:ext>
            </a:extLst>
          </p:cNvPr>
          <p:cNvGrpSpPr/>
          <p:nvPr/>
        </p:nvGrpSpPr>
        <p:grpSpPr>
          <a:xfrm rot="5400000">
            <a:off x="486403" y="3148706"/>
            <a:ext cx="2249314" cy="71521"/>
            <a:chOff x="7315472" y="5254913"/>
            <a:chExt cx="4053250" cy="91440"/>
          </a:xfrm>
        </p:grpSpPr>
        <p:cxnSp>
          <p:nvCxnSpPr>
            <p:cNvPr id="26" name="Straight Connector 25">
              <a:extLst>
                <a:ext uri="{FF2B5EF4-FFF2-40B4-BE49-F238E27FC236}">
                  <a16:creationId xmlns:a16="http://schemas.microsoft.com/office/drawing/2014/main" id="{6AB702CD-9008-4021-BDFD-A627EBBB50C9}"/>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0029B07-E545-4BC9-A054-61270CFEEF06}"/>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C6A1332-C49A-464A-9F64-8CD8418951F0}"/>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5BB1B3E-BE87-4DAB-9202-1A2CD0551699}"/>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CD69CC0-0E80-4C0A-BD67-BF93790FF006}"/>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C586DBE-C620-4273-AA9C-91F9A4AF2B05}"/>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1">
            <a:extLst>
              <a:ext uri="{FF2B5EF4-FFF2-40B4-BE49-F238E27FC236}">
                <a16:creationId xmlns:a16="http://schemas.microsoft.com/office/drawing/2014/main" id="{B7BBA17B-7731-4300-BFE4-9B2EF9E86467}"/>
              </a:ext>
            </a:extLst>
          </p:cNvPr>
          <p:cNvSpPr txBox="1"/>
          <p:nvPr/>
        </p:nvSpPr>
        <p:spPr bwMode="auto">
          <a:xfrm>
            <a:off x="2725856"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3" name="TextBox 1">
            <a:extLst>
              <a:ext uri="{FF2B5EF4-FFF2-40B4-BE49-F238E27FC236}">
                <a16:creationId xmlns:a16="http://schemas.microsoft.com/office/drawing/2014/main" id="{FE137E60-BB9D-4100-A354-D0435B91483D}"/>
              </a:ext>
            </a:extLst>
          </p:cNvPr>
          <p:cNvSpPr txBox="1"/>
          <p:nvPr/>
        </p:nvSpPr>
        <p:spPr bwMode="auto">
          <a:xfrm>
            <a:off x="3125983"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4" name="TextBox 1">
            <a:extLst>
              <a:ext uri="{FF2B5EF4-FFF2-40B4-BE49-F238E27FC236}">
                <a16:creationId xmlns:a16="http://schemas.microsoft.com/office/drawing/2014/main" id="{57DB6793-A597-49F4-A76D-6BB05707F2FE}"/>
              </a:ext>
            </a:extLst>
          </p:cNvPr>
          <p:cNvSpPr txBox="1"/>
          <p:nvPr/>
        </p:nvSpPr>
        <p:spPr bwMode="auto">
          <a:xfrm>
            <a:off x="3526561"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5" name="TextBox 1">
            <a:extLst>
              <a:ext uri="{FF2B5EF4-FFF2-40B4-BE49-F238E27FC236}">
                <a16:creationId xmlns:a16="http://schemas.microsoft.com/office/drawing/2014/main" id="{1097571D-FD93-41BB-95F2-D9500C1E6D75}"/>
              </a:ext>
            </a:extLst>
          </p:cNvPr>
          <p:cNvSpPr txBox="1"/>
          <p:nvPr/>
        </p:nvSpPr>
        <p:spPr bwMode="auto">
          <a:xfrm>
            <a:off x="3941559"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6" name="TextBox 1">
            <a:extLst>
              <a:ext uri="{FF2B5EF4-FFF2-40B4-BE49-F238E27FC236}">
                <a16:creationId xmlns:a16="http://schemas.microsoft.com/office/drawing/2014/main" id="{BB9160CB-CA3D-4D22-ACD7-A573971CF9B0}"/>
              </a:ext>
            </a:extLst>
          </p:cNvPr>
          <p:cNvSpPr txBox="1"/>
          <p:nvPr/>
        </p:nvSpPr>
        <p:spPr bwMode="auto">
          <a:xfrm>
            <a:off x="4768479"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7" name="TextBox 1">
            <a:extLst>
              <a:ext uri="{FF2B5EF4-FFF2-40B4-BE49-F238E27FC236}">
                <a16:creationId xmlns:a16="http://schemas.microsoft.com/office/drawing/2014/main" id="{FB016357-E500-4D44-B106-C1EB5B8EF68A}"/>
              </a:ext>
            </a:extLst>
          </p:cNvPr>
          <p:cNvSpPr txBox="1"/>
          <p:nvPr/>
        </p:nvSpPr>
        <p:spPr bwMode="auto">
          <a:xfrm>
            <a:off x="4349613"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8" name="TextBox 1">
            <a:extLst>
              <a:ext uri="{FF2B5EF4-FFF2-40B4-BE49-F238E27FC236}">
                <a16:creationId xmlns:a16="http://schemas.microsoft.com/office/drawing/2014/main" id="{D7DFE2FF-F563-4C7E-A4DB-1A2C68933ECC}"/>
              </a:ext>
            </a:extLst>
          </p:cNvPr>
          <p:cNvSpPr txBox="1"/>
          <p:nvPr/>
        </p:nvSpPr>
        <p:spPr bwMode="auto">
          <a:xfrm>
            <a:off x="5162488"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9" name="TextBox 1">
            <a:extLst>
              <a:ext uri="{FF2B5EF4-FFF2-40B4-BE49-F238E27FC236}">
                <a16:creationId xmlns:a16="http://schemas.microsoft.com/office/drawing/2014/main" id="{6D3C6172-DDB3-4237-927D-A2A93CFB4CD0}"/>
              </a:ext>
            </a:extLst>
          </p:cNvPr>
          <p:cNvSpPr txBox="1"/>
          <p:nvPr/>
        </p:nvSpPr>
        <p:spPr bwMode="auto">
          <a:xfrm>
            <a:off x="5567835" y="434531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nvGrpSpPr>
          <p:cNvPr id="40" name="Group 39">
            <a:extLst>
              <a:ext uri="{FF2B5EF4-FFF2-40B4-BE49-F238E27FC236}">
                <a16:creationId xmlns:a16="http://schemas.microsoft.com/office/drawing/2014/main" id="{D04FA7DC-62CD-4AC8-9095-339EBC315D70}"/>
              </a:ext>
            </a:extLst>
          </p:cNvPr>
          <p:cNvGrpSpPr/>
          <p:nvPr/>
        </p:nvGrpSpPr>
        <p:grpSpPr>
          <a:xfrm>
            <a:off x="1645808" y="4303453"/>
            <a:ext cx="4059123" cy="72625"/>
            <a:chOff x="1835087" y="5626135"/>
            <a:chExt cx="7101040" cy="75360"/>
          </a:xfrm>
        </p:grpSpPr>
        <p:cxnSp>
          <p:nvCxnSpPr>
            <p:cNvPr id="41" name="Straight Connector 40">
              <a:extLst>
                <a:ext uri="{FF2B5EF4-FFF2-40B4-BE49-F238E27FC236}">
                  <a16:creationId xmlns:a16="http://schemas.microsoft.com/office/drawing/2014/main" id="{75AE6859-D33E-4E3C-B980-A2CD5B7F049C}"/>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864BEE-6405-4BB9-B111-59DDFEB3E5EC}"/>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910084F-FCAA-4958-AB64-BD7327F46513}"/>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3597B6-1D4F-4B57-9AC0-5B152E3BEB9B}"/>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E8225B3-866E-4629-9BEB-AD5A75711E8A}"/>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9ABECC8-A961-47CA-8EA3-63A003703324}"/>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7A0B34-1E12-45F5-92A8-2635E1ABF531}"/>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2226E2E-DF78-4C30-A4F5-7F16B60B1D0F}"/>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C04B37E-9D2D-47D8-8C00-8E87BCA1B63D}"/>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26161D5-C851-4F59-BBD7-033DE4958582}"/>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D77276-91D9-423F-A051-4A8C979EAE62}"/>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1">
            <a:extLst>
              <a:ext uri="{FF2B5EF4-FFF2-40B4-BE49-F238E27FC236}">
                <a16:creationId xmlns:a16="http://schemas.microsoft.com/office/drawing/2014/main" id="{EB8C79B1-D7FB-4F63-B521-43E8282F6C0B}"/>
              </a:ext>
            </a:extLst>
          </p:cNvPr>
          <p:cNvSpPr txBox="1"/>
          <p:nvPr/>
        </p:nvSpPr>
        <p:spPr bwMode="auto">
          <a:xfrm>
            <a:off x="1537462" y="4349497"/>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B9358D1B-70D0-4C69-A897-E6A70E4AFBAF}"/>
              </a:ext>
            </a:extLst>
          </p:cNvPr>
          <p:cNvSpPr txBox="1"/>
          <p:nvPr/>
        </p:nvSpPr>
        <p:spPr bwMode="auto">
          <a:xfrm>
            <a:off x="2531386" y="4597065"/>
            <a:ext cx="2372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 Since Randomization</a:t>
            </a:r>
          </a:p>
        </p:txBody>
      </p:sp>
      <p:sp>
        <p:nvSpPr>
          <p:cNvPr id="54" name="TextBox 1">
            <a:extLst>
              <a:ext uri="{FF2B5EF4-FFF2-40B4-BE49-F238E27FC236}">
                <a16:creationId xmlns:a16="http://schemas.microsoft.com/office/drawing/2014/main" id="{38C063D7-45EB-4DC7-8826-4CAC5DE0C809}"/>
              </a:ext>
            </a:extLst>
          </p:cNvPr>
          <p:cNvSpPr txBox="1"/>
          <p:nvPr/>
        </p:nvSpPr>
        <p:spPr bwMode="auto">
          <a:xfrm>
            <a:off x="1822330"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707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679</a:t>
            </a:r>
          </a:p>
        </p:txBody>
      </p:sp>
      <p:sp>
        <p:nvSpPr>
          <p:cNvPr id="55" name="TextBox 1">
            <a:extLst>
              <a:ext uri="{FF2B5EF4-FFF2-40B4-BE49-F238E27FC236}">
                <a16:creationId xmlns:a16="http://schemas.microsoft.com/office/drawing/2014/main" id="{18EC8524-4E06-4DCE-A718-1A9C37360ECB}"/>
              </a:ext>
            </a:extLst>
          </p:cNvPr>
          <p:cNvSpPr txBox="1"/>
          <p:nvPr/>
        </p:nvSpPr>
        <p:spPr bwMode="auto">
          <a:xfrm>
            <a:off x="2219423"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643</a:t>
            </a:r>
          </a:p>
        </p:txBody>
      </p:sp>
      <p:sp>
        <p:nvSpPr>
          <p:cNvPr id="56" name="TextBox 1">
            <a:extLst>
              <a:ext uri="{FF2B5EF4-FFF2-40B4-BE49-F238E27FC236}">
                <a16:creationId xmlns:a16="http://schemas.microsoft.com/office/drawing/2014/main" id="{89969BD1-8EC0-4989-BBB0-8AA579ED0E2B}"/>
              </a:ext>
            </a:extLst>
          </p:cNvPr>
          <p:cNvSpPr txBox="1"/>
          <p:nvPr/>
        </p:nvSpPr>
        <p:spPr bwMode="auto">
          <a:xfrm>
            <a:off x="2633408"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609</a:t>
            </a:r>
          </a:p>
        </p:txBody>
      </p:sp>
      <p:sp>
        <p:nvSpPr>
          <p:cNvPr id="57" name="TextBox 1">
            <a:extLst>
              <a:ext uri="{FF2B5EF4-FFF2-40B4-BE49-F238E27FC236}">
                <a16:creationId xmlns:a16="http://schemas.microsoft.com/office/drawing/2014/main" id="{F10C6605-3C44-4426-AC69-37C6C6850B9A}"/>
              </a:ext>
            </a:extLst>
          </p:cNvPr>
          <p:cNvSpPr txBox="1"/>
          <p:nvPr/>
        </p:nvSpPr>
        <p:spPr bwMode="auto">
          <a:xfrm>
            <a:off x="3033535"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577</a:t>
            </a:r>
          </a:p>
        </p:txBody>
      </p:sp>
      <p:sp>
        <p:nvSpPr>
          <p:cNvPr id="58" name="TextBox 1">
            <a:extLst>
              <a:ext uri="{FF2B5EF4-FFF2-40B4-BE49-F238E27FC236}">
                <a16:creationId xmlns:a16="http://schemas.microsoft.com/office/drawing/2014/main" id="{005F1F90-0A5A-4338-BBE8-CAE441E6D548}"/>
              </a:ext>
            </a:extLst>
          </p:cNvPr>
          <p:cNvSpPr txBox="1"/>
          <p:nvPr/>
        </p:nvSpPr>
        <p:spPr bwMode="auto">
          <a:xfrm>
            <a:off x="3434113"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564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520</a:t>
            </a:r>
          </a:p>
        </p:txBody>
      </p:sp>
      <p:sp>
        <p:nvSpPr>
          <p:cNvPr id="59" name="TextBox 1">
            <a:extLst>
              <a:ext uri="{FF2B5EF4-FFF2-40B4-BE49-F238E27FC236}">
                <a16:creationId xmlns:a16="http://schemas.microsoft.com/office/drawing/2014/main" id="{4F6FFC8D-BF8E-4508-BB7D-EB75A01B33C1}"/>
              </a:ext>
            </a:extLst>
          </p:cNvPr>
          <p:cNvSpPr txBox="1"/>
          <p:nvPr/>
        </p:nvSpPr>
        <p:spPr bwMode="auto">
          <a:xfrm>
            <a:off x="3849111"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359</a:t>
            </a:r>
          </a:p>
        </p:txBody>
      </p:sp>
      <p:sp>
        <p:nvSpPr>
          <p:cNvPr id="60" name="TextBox 1">
            <a:extLst>
              <a:ext uri="{FF2B5EF4-FFF2-40B4-BE49-F238E27FC236}">
                <a16:creationId xmlns:a16="http://schemas.microsoft.com/office/drawing/2014/main" id="{AB510E5A-3B1A-48ED-9C9C-8EF2DB752505}"/>
              </a:ext>
            </a:extLst>
          </p:cNvPr>
          <p:cNvSpPr txBox="1"/>
          <p:nvPr/>
        </p:nvSpPr>
        <p:spPr bwMode="auto">
          <a:xfrm>
            <a:off x="4676031"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126</a:t>
            </a:r>
          </a:p>
        </p:txBody>
      </p:sp>
      <p:sp>
        <p:nvSpPr>
          <p:cNvPr id="61" name="TextBox 1">
            <a:extLst>
              <a:ext uri="{FF2B5EF4-FFF2-40B4-BE49-F238E27FC236}">
                <a16:creationId xmlns:a16="http://schemas.microsoft.com/office/drawing/2014/main" id="{8171B4A0-CD75-4E85-834B-92268397E5D5}"/>
              </a:ext>
            </a:extLst>
          </p:cNvPr>
          <p:cNvSpPr txBox="1"/>
          <p:nvPr/>
        </p:nvSpPr>
        <p:spPr bwMode="auto">
          <a:xfrm>
            <a:off x="4257165" y="482402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233</a:t>
            </a:r>
          </a:p>
        </p:txBody>
      </p:sp>
      <p:sp>
        <p:nvSpPr>
          <p:cNvPr id="62" name="TextBox 1">
            <a:extLst>
              <a:ext uri="{FF2B5EF4-FFF2-40B4-BE49-F238E27FC236}">
                <a16:creationId xmlns:a16="http://schemas.microsoft.com/office/drawing/2014/main" id="{23F410C1-18A7-4906-B41D-86451018E9AF}"/>
              </a:ext>
            </a:extLst>
          </p:cNvPr>
          <p:cNvSpPr txBox="1"/>
          <p:nvPr/>
        </p:nvSpPr>
        <p:spPr bwMode="auto">
          <a:xfrm>
            <a:off x="5115727" y="482402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a:t>
            </a:r>
          </a:p>
        </p:txBody>
      </p:sp>
      <p:sp>
        <p:nvSpPr>
          <p:cNvPr id="63" name="TextBox 1">
            <a:extLst>
              <a:ext uri="{FF2B5EF4-FFF2-40B4-BE49-F238E27FC236}">
                <a16:creationId xmlns:a16="http://schemas.microsoft.com/office/drawing/2014/main" id="{7C1BFD36-1B66-4E53-8712-AB9C2C955E8A}"/>
              </a:ext>
            </a:extLst>
          </p:cNvPr>
          <p:cNvSpPr txBox="1"/>
          <p:nvPr/>
        </p:nvSpPr>
        <p:spPr bwMode="auto">
          <a:xfrm>
            <a:off x="5603810" y="4824025"/>
            <a:ext cx="201935"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64" name="TextBox 1">
            <a:extLst>
              <a:ext uri="{FF2B5EF4-FFF2-40B4-BE49-F238E27FC236}">
                <a16:creationId xmlns:a16="http://schemas.microsoft.com/office/drawing/2014/main" id="{285340F5-95D9-4BE4-913D-D535700D1DAF}"/>
              </a:ext>
            </a:extLst>
          </p:cNvPr>
          <p:cNvSpPr txBox="1"/>
          <p:nvPr/>
        </p:nvSpPr>
        <p:spPr bwMode="auto">
          <a:xfrm>
            <a:off x="1473173" y="4828213"/>
            <a:ext cx="335619"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743</a:t>
            </a:r>
          </a:p>
        </p:txBody>
      </p:sp>
      <p:sp>
        <p:nvSpPr>
          <p:cNvPr id="65" name="TextBox 1">
            <a:extLst>
              <a:ext uri="{FF2B5EF4-FFF2-40B4-BE49-F238E27FC236}">
                <a16:creationId xmlns:a16="http://schemas.microsoft.com/office/drawing/2014/main" id="{E63B65E5-4699-414B-9279-4D913F9C01E3}"/>
              </a:ext>
            </a:extLst>
          </p:cNvPr>
          <p:cNvSpPr txBox="1"/>
          <p:nvPr/>
        </p:nvSpPr>
        <p:spPr bwMode="auto">
          <a:xfrm>
            <a:off x="701734" y="4407482"/>
            <a:ext cx="831662" cy="71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Risk, n</a:t>
            </a:r>
          </a:p>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T-DM1</a:t>
            </a: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Trastuzumab</a:t>
            </a:r>
          </a:p>
        </p:txBody>
      </p:sp>
      <p:grpSp>
        <p:nvGrpSpPr>
          <p:cNvPr id="66" name="Group 65">
            <a:extLst>
              <a:ext uri="{FF2B5EF4-FFF2-40B4-BE49-F238E27FC236}">
                <a16:creationId xmlns:a16="http://schemas.microsoft.com/office/drawing/2014/main" id="{8422FB99-BA8A-4346-8ED7-A6547CCD149B}"/>
              </a:ext>
            </a:extLst>
          </p:cNvPr>
          <p:cNvGrpSpPr/>
          <p:nvPr/>
        </p:nvGrpSpPr>
        <p:grpSpPr>
          <a:xfrm>
            <a:off x="2146921" y="2781152"/>
            <a:ext cx="4047617" cy="954107"/>
            <a:chOff x="4017548" y="2918556"/>
            <a:chExt cx="4430765" cy="1304229"/>
          </a:xfrm>
        </p:grpSpPr>
        <p:sp>
          <p:nvSpPr>
            <p:cNvPr id="67" name="TextBox 1">
              <a:extLst>
                <a:ext uri="{FF2B5EF4-FFF2-40B4-BE49-F238E27FC236}">
                  <a16:creationId xmlns:a16="http://schemas.microsoft.com/office/drawing/2014/main" id="{82D83849-ED2E-49DC-ABF1-9B9BD99B97CA}"/>
                </a:ext>
              </a:extLst>
            </p:cNvPr>
            <p:cNvSpPr txBox="1"/>
            <p:nvPr/>
          </p:nvSpPr>
          <p:spPr bwMode="auto">
            <a:xfrm>
              <a:off x="4017548" y="3507563"/>
              <a:ext cx="2020482" cy="715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Events, n (%)</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3-yr event-free rate, %</a:t>
              </a:r>
            </a:p>
          </p:txBody>
        </p:sp>
        <p:sp>
          <p:nvSpPr>
            <p:cNvPr id="69" name="TextBox 1">
              <a:extLst>
                <a:ext uri="{FF2B5EF4-FFF2-40B4-BE49-F238E27FC236}">
                  <a16:creationId xmlns:a16="http://schemas.microsoft.com/office/drawing/2014/main" id="{EE62046A-5148-4D6D-8CDF-0A23295C0D5A}"/>
                </a:ext>
              </a:extLst>
            </p:cNvPr>
            <p:cNvSpPr txBox="1"/>
            <p:nvPr/>
          </p:nvSpPr>
          <p:spPr bwMode="auto">
            <a:xfrm>
              <a:off x="5910080" y="2918556"/>
              <a:ext cx="1267411" cy="13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400" dirty="0">
                  <a:solidFill>
                    <a:schemeClr val="accent1"/>
                  </a:solidFill>
                  <a:latin typeface="Calibri" panose="020F0502020204030204" pitchFamily="34" charset="0"/>
                </a:rPr>
                <a:t>T-DM1</a:t>
              </a:r>
            </a:p>
            <a:p>
              <a:pPr algn="ctr">
                <a:spcBef>
                  <a:spcPts val="0"/>
                </a:spcBef>
              </a:pPr>
              <a:r>
                <a:rPr lang="en-US" sz="1400" dirty="0">
                  <a:solidFill>
                    <a:schemeClr val="accent1"/>
                  </a:solidFill>
                  <a:latin typeface="Calibri" panose="020F0502020204030204" pitchFamily="34" charset="0"/>
                </a:rPr>
                <a:t>(n = 743)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78 (10.5)</a:t>
              </a:r>
            </a:p>
            <a:p>
              <a:pPr algn="ctr">
                <a:spcBef>
                  <a:spcPts val="0"/>
                </a:spcBef>
              </a:pPr>
              <a:r>
                <a:rPr lang="en-US" sz="1400" b="0" dirty="0">
                  <a:solidFill>
                    <a:schemeClr val="bg1"/>
                  </a:solidFill>
                  <a:latin typeface="Calibri" panose="020F0502020204030204" pitchFamily="34" charset="0"/>
                </a:rPr>
                <a:t>89.7</a:t>
              </a:r>
            </a:p>
          </p:txBody>
        </p:sp>
        <p:sp>
          <p:nvSpPr>
            <p:cNvPr id="70" name="TextBox 1">
              <a:extLst>
                <a:ext uri="{FF2B5EF4-FFF2-40B4-BE49-F238E27FC236}">
                  <a16:creationId xmlns:a16="http://schemas.microsoft.com/office/drawing/2014/main" id="{90F2D7CA-8295-4B7B-8DF7-5BF330651648}"/>
                </a:ext>
              </a:extLst>
            </p:cNvPr>
            <p:cNvSpPr txBox="1"/>
            <p:nvPr/>
          </p:nvSpPr>
          <p:spPr bwMode="auto">
            <a:xfrm>
              <a:off x="7047880" y="2918556"/>
              <a:ext cx="1400433" cy="13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400" dirty="0">
                  <a:solidFill>
                    <a:schemeClr val="accent3"/>
                  </a:solidFill>
                  <a:latin typeface="Calibri" panose="020F0502020204030204" pitchFamily="34" charset="0"/>
                </a:rPr>
                <a:t>Trastuzumab</a:t>
              </a:r>
            </a:p>
            <a:p>
              <a:pPr algn="ctr">
                <a:spcBef>
                  <a:spcPts val="0"/>
                </a:spcBef>
              </a:pPr>
              <a:r>
                <a:rPr lang="en-US" sz="1400" dirty="0">
                  <a:solidFill>
                    <a:schemeClr val="accent3"/>
                  </a:solidFill>
                  <a:latin typeface="Calibri" panose="020F0502020204030204" pitchFamily="34" charset="0"/>
                </a:rPr>
                <a:t>(n = 743)</a:t>
              </a:r>
            </a:p>
            <a:p>
              <a:pPr algn="ctr">
                <a:spcBef>
                  <a:spcPts val="0"/>
                </a:spcBef>
              </a:pPr>
              <a:r>
                <a:rPr lang="en-US" sz="1400" b="0" dirty="0">
                  <a:solidFill>
                    <a:schemeClr val="bg1"/>
                  </a:solidFill>
                  <a:latin typeface="Calibri" panose="020F0502020204030204" pitchFamily="34" charset="0"/>
                </a:rPr>
                <a:t>121 (16.3)</a:t>
              </a:r>
            </a:p>
            <a:p>
              <a:pPr algn="ctr">
                <a:spcBef>
                  <a:spcPts val="0"/>
                </a:spcBef>
              </a:pPr>
              <a:r>
                <a:rPr lang="en-US" sz="1400" b="0" dirty="0">
                  <a:solidFill>
                    <a:schemeClr val="bg1"/>
                  </a:solidFill>
                  <a:latin typeface="Calibri" panose="020F0502020204030204" pitchFamily="34" charset="0"/>
                </a:rPr>
                <a:t>83.0</a:t>
              </a:r>
            </a:p>
          </p:txBody>
        </p:sp>
      </p:grpSp>
      <p:sp>
        <p:nvSpPr>
          <p:cNvPr id="71" name="TextBox 1">
            <a:extLst>
              <a:ext uri="{FF2B5EF4-FFF2-40B4-BE49-F238E27FC236}">
                <a16:creationId xmlns:a16="http://schemas.microsoft.com/office/drawing/2014/main" id="{7EE39A31-91BA-4AD6-B79E-F063282CCBC6}"/>
              </a:ext>
            </a:extLst>
          </p:cNvPr>
          <p:cNvSpPr txBox="1"/>
          <p:nvPr/>
        </p:nvSpPr>
        <p:spPr bwMode="auto">
          <a:xfrm>
            <a:off x="1649840" y="3982818"/>
            <a:ext cx="43985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0.60 (95% CI: 0.45-0.79)</a:t>
            </a:r>
          </a:p>
        </p:txBody>
      </p:sp>
      <p:grpSp>
        <p:nvGrpSpPr>
          <p:cNvPr id="74" name="Group 73">
            <a:extLst>
              <a:ext uri="{FF2B5EF4-FFF2-40B4-BE49-F238E27FC236}">
                <a16:creationId xmlns:a16="http://schemas.microsoft.com/office/drawing/2014/main" id="{B90EA66F-6615-4F9A-8598-A587B0339FCB}"/>
              </a:ext>
            </a:extLst>
          </p:cNvPr>
          <p:cNvGrpSpPr/>
          <p:nvPr/>
        </p:nvGrpSpPr>
        <p:grpSpPr>
          <a:xfrm>
            <a:off x="1666978" y="2059352"/>
            <a:ext cx="4178343" cy="322365"/>
            <a:chOff x="1714113" y="1760607"/>
            <a:chExt cx="4178343" cy="322365"/>
          </a:xfrm>
        </p:grpSpPr>
        <p:sp>
          <p:nvSpPr>
            <p:cNvPr id="75" name="Freeform: Shape 74">
              <a:extLst>
                <a:ext uri="{FF2B5EF4-FFF2-40B4-BE49-F238E27FC236}">
                  <a16:creationId xmlns:a16="http://schemas.microsoft.com/office/drawing/2014/main" id="{06081AFA-54AD-4B04-8CD5-18402F0ADBA2}"/>
                </a:ext>
              </a:extLst>
            </p:cNvPr>
            <p:cNvSpPr/>
            <p:nvPr/>
          </p:nvSpPr>
          <p:spPr bwMode="auto">
            <a:xfrm>
              <a:off x="1714113" y="1760607"/>
              <a:ext cx="1196469" cy="111588"/>
            </a:xfrm>
            <a:custGeom>
              <a:avLst/>
              <a:gdLst>
                <a:gd name="connsiteX0" fmla="*/ 0 w 1196469"/>
                <a:gd name="connsiteY0" fmla="*/ 0 h 111588"/>
                <a:gd name="connsiteX1" fmla="*/ 263471 w 1196469"/>
                <a:gd name="connsiteY1" fmla="*/ 0 h 111588"/>
                <a:gd name="connsiteX2" fmla="*/ 263471 w 1196469"/>
                <a:gd name="connsiteY2" fmla="*/ 18598 h 111588"/>
                <a:gd name="connsiteX3" fmla="*/ 430852 w 1196469"/>
                <a:gd name="connsiteY3" fmla="*/ 18598 h 111588"/>
                <a:gd name="connsiteX4" fmla="*/ 430852 w 1196469"/>
                <a:gd name="connsiteY4" fmla="*/ 27897 h 111588"/>
                <a:gd name="connsiteX5" fmla="*/ 579636 w 1196469"/>
                <a:gd name="connsiteY5" fmla="*/ 27897 h 111588"/>
                <a:gd name="connsiteX6" fmla="*/ 579636 w 1196469"/>
                <a:gd name="connsiteY6" fmla="*/ 46495 h 111588"/>
                <a:gd name="connsiteX7" fmla="*/ 681925 w 1196469"/>
                <a:gd name="connsiteY7" fmla="*/ 46495 h 111588"/>
                <a:gd name="connsiteX8" fmla="*/ 681925 w 1196469"/>
                <a:gd name="connsiteY8" fmla="*/ 58894 h 111588"/>
                <a:gd name="connsiteX9" fmla="*/ 768715 w 1196469"/>
                <a:gd name="connsiteY9" fmla="*/ 58894 h 111588"/>
                <a:gd name="connsiteX10" fmla="*/ 768715 w 1196469"/>
                <a:gd name="connsiteY10" fmla="*/ 71293 h 111588"/>
                <a:gd name="connsiteX11" fmla="*/ 886503 w 1196469"/>
                <a:gd name="connsiteY11" fmla="*/ 71293 h 111588"/>
                <a:gd name="connsiteX12" fmla="*/ 886503 w 1196469"/>
                <a:gd name="connsiteY12" fmla="*/ 86791 h 111588"/>
                <a:gd name="connsiteX13" fmla="*/ 951595 w 1196469"/>
                <a:gd name="connsiteY13" fmla="*/ 86791 h 111588"/>
                <a:gd name="connsiteX14" fmla="*/ 951595 w 1196469"/>
                <a:gd name="connsiteY14" fmla="*/ 89891 h 111588"/>
                <a:gd name="connsiteX15" fmla="*/ 1019788 w 1196469"/>
                <a:gd name="connsiteY15" fmla="*/ 89891 h 111588"/>
                <a:gd name="connsiteX16" fmla="*/ 1019788 w 1196469"/>
                <a:gd name="connsiteY16" fmla="*/ 102289 h 111588"/>
                <a:gd name="connsiteX17" fmla="*/ 1060084 w 1196469"/>
                <a:gd name="connsiteY17" fmla="*/ 102289 h 111588"/>
                <a:gd name="connsiteX18" fmla="*/ 1060084 w 1196469"/>
                <a:gd name="connsiteY18" fmla="*/ 111588 h 111588"/>
                <a:gd name="connsiteX19" fmla="*/ 1196469 w 1196469"/>
                <a:gd name="connsiteY19" fmla="*/ 111588 h 11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96469" h="111588">
                  <a:moveTo>
                    <a:pt x="0" y="0"/>
                  </a:moveTo>
                  <a:lnTo>
                    <a:pt x="263471" y="0"/>
                  </a:lnTo>
                  <a:lnTo>
                    <a:pt x="263471" y="18598"/>
                  </a:lnTo>
                  <a:lnTo>
                    <a:pt x="430852" y="18598"/>
                  </a:lnTo>
                  <a:lnTo>
                    <a:pt x="430852" y="27897"/>
                  </a:lnTo>
                  <a:lnTo>
                    <a:pt x="579636" y="27897"/>
                  </a:lnTo>
                  <a:lnTo>
                    <a:pt x="579636" y="46495"/>
                  </a:lnTo>
                  <a:lnTo>
                    <a:pt x="681925" y="46495"/>
                  </a:lnTo>
                  <a:lnTo>
                    <a:pt x="681925" y="58894"/>
                  </a:lnTo>
                  <a:lnTo>
                    <a:pt x="768715" y="58894"/>
                  </a:lnTo>
                  <a:lnTo>
                    <a:pt x="768715" y="71293"/>
                  </a:lnTo>
                  <a:lnTo>
                    <a:pt x="886503" y="71293"/>
                  </a:lnTo>
                  <a:lnTo>
                    <a:pt x="886503" y="86791"/>
                  </a:lnTo>
                  <a:lnTo>
                    <a:pt x="951595" y="86791"/>
                  </a:lnTo>
                  <a:lnTo>
                    <a:pt x="951595" y="89891"/>
                  </a:lnTo>
                  <a:lnTo>
                    <a:pt x="1019788" y="89891"/>
                  </a:lnTo>
                  <a:lnTo>
                    <a:pt x="1019788" y="102289"/>
                  </a:lnTo>
                  <a:lnTo>
                    <a:pt x="1060084" y="102289"/>
                  </a:lnTo>
                  <a:lnTo>
                    <a:pt x="1060084" y="111588"/>
                  </a:lnTo>
                  <a:lnTo>
                    <a:pt x="1196469" y="111588"/>
                  </a:lnTo>
                </a:path>
              </a:pathLst>
            </a:custGeom>
            <a:noFill/>
            <a:ln w="28575">
              <a:solidFill>
                <a:schemeClr val="accent1"/>
              </a:solidFill>
              <a:miter lim="800000"/>
              <a:headEnd/>
              <a:tailEnd/>
            </a:ln>
          </p:spPr>
          <p:txBody>
            <a:bodyPr rtlCol="0" anchor="ctr"/>
            <a:lstStyle/>
            <a:p>
              <a:pPr algn="ctr"/>
              <a:endParaRPr lang="en-US" dirty="0"/>
            </a:p>
          </p:txBody>
        </p:sp>
        <p:sp>
          <p:nvSpPr>
            <p:cNvPr id="76" name="Freeform: Shape 75">
              <a:extLst>
                <a:ext uri="{FF2B5EF4-FFF2-40B4-BE49-F238E27FC236}">
                  <a16:creationId xmlns:a16="http://schemas.microsoft.com/office/drawing/2014/main" id="{94178077-CA9F-4439-A0B4-55B34BF64BC4}"/>
                </a:ext>
              </a:extLst>
            </p:cNvPr>
            <p:cNvSpPr/>
            <p:nvPr/>
          </p:nvSpPr>
          <p:spPr bwMode="auto">
            <a:xfrm>
              <a:off x="2882685" y="1881494"/>
              <a:ext cx="3009771" cy="201478"/>
            </a:xfrm>
            <a:custGeom>
              <a:avLst/>
              <a:gdLst>
                <a:gd name="connsiteX0" fmla="*/ 0 w 3009771"/>
                <a:gd name="connsiteY0" fmla="*/ 0 h 201478"/>
                <a:gd name="connsiteX1" fmla="*/ 77491 w 3009771"/>
                <a:gd name="connsiteY1" fmla="*/ 0 h 201478"/>
                <a:gd name="connsiteX2" fmla="*/ 80591 w 3009771"/>
                <a:gd name="connsiteY2" fmla="*/ 3100 h 201478"/>
                <a:gd name="connsiteX3" fmla="*/ 179780 w 3009771"/>
                <a:gd name="connsiteY3" fmla="*/ 3100 h 201478"/>
                <a:gd name="connsiteX4" fmla="*/ 179780 w 3009771"/>
                <a:gd name="connsiteY4" fmla="*/ 15499 h 201478"/>
                <a:gd name="connsiteX5" fmla="*/ 257272 w 3009771"/>
                <a:gd name="connsiteY5" fmla="*/ 15499 h 201478"/>
                <a:gd name="connsiteX6" fmla="*/ 257272 w 3009771"/>
                <a:gd name="connsiteY6" fmla="*/ 24798 h 201478"/>
                <a:gd name="connsiteX7" fmla="*/ 313066 w 3009771"/>
                <a:gd name="connsiteY7" fmla="*/ 24798 h 201478"/>
                <a:gd name="connsiteX8" fmla="*/ 309967 w 3009771"/>
                <a:gd name="connsiteY8" fmla="*/ 27897 h 201478"/>
                <a:gd name="connsiteX9" fmla="*/ 316165 w 3009771"/>
                <a:gd name="connsiteY9" fmla="*/ 34095 h 201478"/>
                <a:gd name="connsiteX10" fmla="*/ 437052 w 3009771"/>
                <a:gd name="connsiteY10" fmla="*/ 34095 h 201478"/>
                <a:gd name="connsiteX11" fmla="*/ 437052 w 3009771"/>
                <a:gd name="connsiteY11" fmla="*/ 40296 h 201478"/>
                <a:gd name="connsiteX12" fmla="*/ 619932 w 3009771"/>
                <a:gd name="connsiteY12" fmla="*/ 40296 h 201478"/>
                <a:gd name="connsiteX13" fmla="*/ 623032 w 3009771"/>
                <a:gd name="connsiteY13" fmla="*/ 43396 h 201478"/>
                <a:gd name="connsiteX14" fmla="*/ 660228 w 3009771"/>
                <a:gd name="connsiteY14" fmla="*/ 43396 h 201478"/>
                <a:gd name="connsiteX15" fmla="*/ 660228 w 3009771"/>
                <a:gd name="connsiteY15" fmla="*/ 61993 h 201478"/>
                <a:gd name="connsiteX16" fmla="*/ 778015 w 3009771"/>
                <a:gd name="connsiteY16" fmla="*/ 61993 h 201478"/>
                <a:gd name="connsiteX17" fmla="*/ 778015 w 3009771"/>
                <a:gd name="connsiteY17" fmla="*/ 77492 h 201478"/>
                <a:gd name="connsiteX18" fmla="*/ 945396 w 3009771"/>
                <a:gd name="connsiteY18" fmla="*/ 77492 h 201478"/>
                <a:gd name="connsiteX19" fmla="*/ 945396 w 3009771"/>
                <a:gd name="connsiteY19" fmla="*/ 86791 h 201478"/>
                <a:gd name="connsiteX20" fmla="*/ 1038386 w 3009771"/>
                <a:gd name="connsiteY20" fmla="*/ 86791 h 201478"/>
                <a:gd name="connsiteX21" fmla="*/ 1038386 w 3009771"/>
                <a:gd name="connsiteY21" fmla="*/ 102289 h 201478"/>
                <a:gd name="connsiteX22" fmla="*/ 1103479 w 3009771"/>
                <a:gd name="connsiteY22" fmla="*/ 102289 h 201478"/>
                <a:gd name="connsiteX23" fmla="*/ 1109678 w 3009771"/>
                <a:gd name="connsiteY23" fmla="*/ 108488 h 201478"/>
                <a:gd name="connsiteX24" fmla="*/ 1261562 w 3009771"/>
                <a:gd name="connsiteY24" fmla="*/ 108488 h 201478"/>
                <a:gd name="connsiteX25" fmla="*/ 1261562 w 3009771"/>
                <a:gd name="connsiteY25" fmla="*/ 117787 h 201478"/>
                <a:gd name="connsiteX26" fmla="*/ 1323555 w 3009771"/>
                <a:gd name="connsiteY26" fmla="*/ 117787 h 201478"/>
                <a:gd name="connsiteX27" fmla="*/ 1323555 w 3009771"/>
                <a:gd name="connsiteY27" fmla="*/ 130186 h 201478"/>
                <a:gd name="connsiteX28" fmla="*/ 1590126 w 3009771"/>
                <a:gd name="connsiteY28" fmla="*/ 130186 h 201478"/>
                <a:gd name="connsiteX29" fmla="*/ 1590126 w 3009771"/>
                <a:gd name="connsiteY29" fmla="*/ 130186 h 201478"/>
                <a:gd name="connsiteX30" fmla="*/ 1627322 w 3009771"/>
                <a:gd name="connsiteY30" fmla="*/ 130186 h 201478"/>
                <a:gd name="connsiteX31" fmla="*/ 1627322 w 3009771"/>
                <a:gd name="connsiteY31" fmla="*/ 145684 h 201478"/>
                <a:gd name="connsiteX32" fmla="*/ 1872195 w 3009771"/>
                <a:gd name="connsiteY32" fmla="*/ 145684 h 201478"/>
                <a:gd name="connsiteX33" fmla="*/ 1872195 w 3009771"/>
                <a:gd name="connsiteY33" fmla="*/ 154983 h 201478"/>
                <a:gd name="connsiteX34" fmla="*/ 2148065 w 3009771"/>
                <a:gd name="connsiteY34" fmla="*/ 154983 h 201478"/>
                <a:gd name="connsiteX35" fmla="*/ 2148065 w 3009771"/>
                <a:gd name="connsiteY35" fmla="*/ 173581 h 201478"/>
                <a:gd name="connsiteX36" fmla="*/ 2268952 w 3009771"/>
                <a:gd name="connsiteY36" fmla="*/ 173581 h 201478"/>
                <a:gd name="connsiteX37" fmla="*/ 2268952 w 3009771"/>
                <a:gd name="connsiteY37" fmla="*/ 201478 h 201478"/>
                <a:gd name="connsiteX38" fmla="*/ 3009771 w 3009771"/>
                <a:gd name="connsiteY38" fmla="*/ 201478 h 201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09771" h="201478">
                  <a:moveTo>
                    <a:pt x="0" y="0"/>
                  </a:moveTo>
                  <a:lnTo>
                    <a:pt x="77491" y="0"/>
                  </a:lnTo>
                  <a:lnTo>
                    <a:pt x="80591" y="3100"/>
                  </a:lnTo>
                  <a:lnTo>
                    <a:pt x="179780" y="3100"/>
                  </a:lnTo>
                  <a:lnTo>
                    <a:pt x="179780" y="15499"/>
                  </a:lnTo>
                  <a:lnTo>
                    <a:pt x="257272" y="15499"/>
                  </a:lnTo>
                  <a:lnTo>
                    <a:pt x="257272" y="24798"/>
                  </a:lnTo>
                  <a:lnTo>
                    <a:pt x="313066" y="24798"/>
                  </a:lnTo>
                  <a:lnTo>
                    <a:pt x="309967" y="27897"/>
                  </a:lnTo>
                  <a:lnTo>
                    <a:pt x="316165" y="34095"/>
                  </a:lnTo>
                  <a:lnTo>
                    <a:pt x="437052" y="34095"/>
                  </a:lnTo>
                  <a:lnTo>
                    <a:pt x="437052" y="40296"/>
                  </a:lnTo>
                  <a:lnTo>
                    <a:pt x="619932" y="40296"/>
                  </a:lnTo>
                  <a:lnTo>
                    <a:pt x="623032" y="43396"/>
                  </a:lnTo>
                  <a:lnTo>
                    <a:pt x="660228" y="43396"/>
                  </a:lnTo>
                  <a:lnTo>
                    <a:pt x="660228" y="61993"/>
                  </a:lnTo>
                  <a:lnTo>
                    <a:pt x="778015" y="61993"/>
                  </a:lnTo>
                  <a:lnTo>
                    <a:pt x="778015" y="77492"/>
                  </a:lnTo>
                  <a:lnTo>
                    <a:pt x="945396" y="77492"/>
                  </a:lnTo>
                  <a:lnTo>
                    <a:pt x="945396" y="86791"/>
                  </a:lnTo>
                  <a:lnTo>
                    <a:pt x="1038386" y="86791"/>
                  </a:lnTo>
                  <a:lnTo>
                    <a:pt x="1038386" y="102289"/>
                  </a:lnTo>
                  <a:lnTo>
                    <a:pt x="1103479" y="102289"/>
                  </a:lnTo>
                  <a:lnTo>
                    <a:pt x="1109678" y="108488"/>
                  </a:lnTo>
                  <a:lnTo>
                    <a:pt x="1261562" y="108488"/>
                  </a:lnTo>
                  <a:lnTo>
                    <a:pt x="1261562" y="117787"/>
                  </a:lnTo>
                  <a:lnTo>
                    <a:pt x="1323555" y="117787"/>
                  </a:lnTo>
                  <a:lnTo>
                    <a:pt x="1323555" y="130186"/>
                  </a:lnTo>
                  <a:lnTo>
                    <a:pt x="1590126" y="130186"/>
                  </a:lnTo>
                  <a:lnTo>
                    <a:pt x="1590126" y="130186"/>
                  </a:lnTo>
                  <a:lnTo>
                    <a:pt x="1627322" y="130186"/>
                  </a:lnTo>
                  <a:lnTo>
                    <a:pt x="1627322" y="145684"/>
                  </a:lnTo>
                  <a:lnTo>
                    <a:pt x="1872195" y="145684"/>
                  </a:lnTo>
                  <a:lnTo>
                    <a:pt x="1872195" y="154983"/>
                  </a:lnTo>
                  <a:lnTo>
                    <a:pt x="2148065" y="154983"/>
                  </a:lnTo>
                  <a:lnTo>
                    <a:pt x="2148065" y="173581"/>
                  </a:lnTo>
                  <a:lnTo>
                    <a:pt x="2268952" y="173581"/>
                  </a:lnTo>
                  <a:lnTo>
                    <a:pt x="2268952" y="201478"/>
                  </a:lnTo>
                  <a:lnTo>
                    <a:pt x="3009771" y="201478"/>
                  </a:lnTo>
                </a:path>
              </a:pathLst>
            </a:custGeom>
            <a:noFill/>
            <a:ln w="28575">
              <a:solidFill>
                <a:schemeClr val="accent1"/>
              </a:solidFill>
              <a:miter lim="800000"/>
              <a:headEnd/>
              <a:tailEnd/>
            </a:ln>
          </p:spPr>
          <p:txBody>
            <a:bodyPr rtlCol="0" anchor="ctr"/>
            <a:lstStyle/>
            <a:p>
              <a:pPr algn="ctr"/>
              <a:endParaRPr lang="en-US" dirty="0"/>
            </a:p>
          </p:txBody>
        </p:sp>
      </p:grpSp>
      <p:grpSp>
        <p:nvGrpSpPr>
          <p:cNvPr id="77" name="Group 76">
            <a:extLst>
              <a:ext uri="{FF2B5EF4-FFF2-40B4-BE49-F238E27FC236}">
                <a16:creationId xmlns:a16="http://schemas.microsoft.com/office/drawing/2014/main" id="{794CEF4A-E8C4-42A7-AE5A-DAC0F50CBF6E}"/>
              </a:ext>
            </a:extLst>
          </p:cNvPr>
          <p:cNvGrpSpPr/>
          <p:nvPr/>
        </p:nvGrpSpPr>
        <p:grpSpPr>
          <a:xfrm>
            <a:off x="1648380" y="2065552"/>
            <a:ext cx="4193841" cy="458750"/>
            <a:chOff x="1695515" y="1766807"/>
            <a:chExt cx="4193841" cy="458750"/>
          </a:xfrm>
        </p:grpSpPr>
        <p:sp>
          <p:nvSpPr>
            <p:cNvPr id="78" name="Freeform: Shape 77">
              <a:extLst>
                <a:ext uri="{FF2B5EF4-FFF2-40B4-BE49-F238E27FC236}">
                  <a16:creationId xmlns:a16="http://schemas.microsoft.com/office/drawing/2014/main" id="{BD28A709-75D7-4AFD-A6B9-86AE64D21E8D}"/>
                </a:ext>
              </a:extLst>
            </p:cNvPr>
            <p:cNvSpPr/>
            <p:nvPr/>
          </p:nvSpPr>
          <p:spPr bwMode="auto">
            <a:xfrm>
              <a:off x="1695515" y="1766807"/>
              <a:ext cx="2572718" cy="390557"/>
            </a:xfrm>
            <a:custGeom>
              <a:avLst/>
              <a:gdLst>
                <a:gd name="connsiteX0" fmla="*/ 0 w 2572718"/>
                <a:gd name="connsiteY0" fmla="*/ 0 h 390557"/>
                <a:gd name="connsiteX1" fmla="*/ 111587 w 2572718"/>
                <a:gd name="connsiteY1" fmla="*/ 0 h 390557"/>
                <a:gd name="connsiteX2" fmla="*/ 111587 w 2572718"/>
                <a:gd name="connsiteY2" fmla="*/ 15498 h 390557"/>
                <a:gd name="connsiteX3" fmla="*/ 229374 w 2572718"/>
                <a:gd name="connsiteY3" fmla="*/ 15498 h 390557"/>
                <a:gd name="connsiteX4" fmla="*/ 229374 w 2572718"/>
                <a:gd name="connsiteY4" fmla="*/ 15498 h 390557"/>
                <a:gd name="connsiteX5" fmla="*/ 220076 w 2572718"/>
                <a:gd name="connsiteY5" fmla="*/ 24796 h 390557"/>
                <a:gd name="connsiteX6" fmla="*/ 350261 w 2572718"/>
                <a:gd name="connsiteY6" fmla="*/ 24796 h 390557"/>
                <a:gd name="connsiteX7" fmla="*/ 350261 w 2572718"/>
                <a:gd name="connsiteY7" fmla="*/ 49594 h 390557"/>
                <a:gd name="connsiteX8" fmla="*/ 458749 w 2572718"/>
                <a:gd name="connsiteY8" fmla="*/ 49594 h 390557"/>
                <a:gd name="connsiteX9" fmla="*/ 458749 w 2572718"/>
                <a:gd name="connsiteY9" fmla="*/ 68192 h 390557"/>
                <a:gd name="connsiteX10" fmla="*/ 492846 w 2572718"/>
                <a:gd name="connsiteY10" fmla="*/ 68192 h 390557"/>
                <a:gd name="connsiteX11" fmla="*/ 492846 w 2572718"/>
                <a:gd name="connsiteY11" fmla="*/ 83691 h 390557"/>
                <a:gd name="connsiteX12" fmla="*/ 576537 w 2572718"/>
                <a:gd name="connsiteY12" fmla="*/ 83691 h 390557"/>
                <a:gd name="connsiteX13" fmla="*/ 576537 w 2572718"/>
                <a:gd name="connsiteY13" fmla="*/ 102289 h 390557"/>
                <a:gd name="connsiteX14" fmla="*/ 697423 w 2572718"/>
                <a:gd name="connsiteY14" fmla="*/ 102289 h 390557"/>
                <a:gd name="connsiteX15" fmla="*/ 697423 w 2572718"/>
                <a:gd name="connsiteY15" fmla="*/ 117787 h 390557"/>
                <a:gd name="connsiteX16" fmla="*/ 812111 w 2572718"/>
                <a:gd name="connsiteY16" fmla="*/ 117787 h 390557"/>
                <a:gd name="connsiteX17" fmla="*/ 812111 w 2572718"/>
                <a:gd name="connsiteY17" fmla="*/ 154983 h 390557"/>
                <a:gd name="connsiteX18" fmla="*/ 932998 w 2572718"/>
                <a:gd name="connsiteY18" fmla="*/ 154983 h 390557"/>
                <a:gd name="connsiteX19" fmla="*/ 932998 w 2572718"/>
                <a:gd name="connsiteY19" fmla="*/ 167381 h 390557"/>
                <a:gd name="connsiteX20" fmla="*/ 1047685 w 2572718"/>
                <a:gd name="connsiteY20" fmla="*/ 167381 h 390557"/>
                <a:gd name="connsiteX21" fmla="*/ 1047685 w 2572718"/>
                <a:gd name="connsiteY21" fmla="*/ 185979 h 390557"/>
                <a:gd name="connsiteX22" fmla="*/ 1233665 w 2572718"/>
                <a:gd name="connsiteY22" fmla="*/ 185979 h 390557"/>
                <a:gd name="connsiteX23" fmla="*/ 1233665 w 2572718"/>
                <a:gd name="connsiteY23" fmla="*/ 207677 h 390557"/>
                <a:gd name="connsiteX24" fmla="*/ 1339053 w 2572718"/>
                <a:gd name="connsiteY24" fmla="*/ 207677 h 390557"/>
                <a:gd name="connsiteX25" fmla="*/ 1339053 w 2572718"/>
                <a:gd name="connsiteY25" fmla="*/ 223175 h 390557"/>
                <a:gd name="connsiteX26" fmla="*/ 1379349 w 2572718"/>
                <a:gd name="connsiteY26" fmla="*/ 223175 h 390557"/>
                <a:gd name="connsiteX27" fmla="*/ 1379349 w 2572718"/>
                <a:gd name="connsiteY27" fmla="*/ 247973 h 390557"/>
                <a:gd name="connsiteX28" fmla="*/ 1531232 w 2572718"/>
                <a:gd name="connsiteY28" fmla="*/ 247973 h 390557"/>
                <a:gd name="connsiteX29" fmla="*/ 1531232 w 2572718"/>
                <a:gd name="connsiteY29" fmla="*/ 269670 h 390557"/>
                <a:gd name="connsiteX30" fmla="*/ 1779205 w 2572718"/>
                <a:gd name="connsiteY30" fmla="*/ 269670 h 390557"/>
                <a:gd name="connsiteX31" fmla="*/ 1779205 w 2572718"/>
                <a:gd name="connsiteY31" fmla="*/ 282069 h 390557"/>
                <a:gd name="connsiteX32" fmla="*/ 1887693 w 2572718"/>
                <a:gd name="connsiteY32" fmla="*/ 282069 h 390557"/>
                <a:gd name="connsiteX33" fmla="*/ 1887693 w 2572718"/>
                <a:gd name="connsiteY33" fmla="*/ 303767 h 390557"/>
                <a:gd name="connsiteX34" fmla="*/ 1965185 w 2572718"/>
                <a:gd name="connsiteY34" fmla="*/ 303767 h 390557"/>
                <a:gd name="connsiteX35" fmla="*/ 1965185 w 2572718"/>
                <a:gd name="connsiteY35" fmla="*/ 319265 h 390557"/>
                <a:gd name="connsiteX36" fmla="*/ 2107769 w 2572718"/>
                <a:gd name="connsiteY36" fmla="*/ 319265 h 390557"/>
                <a:gd name="connsiteX37" fmla="*/ 2107769 w 2572718"/>
                <a:gd name="connsiteY37" fmla="*/ 337863 h 390557"/>
                <a:gd name="connsiteX38" fmla="*/ 2194560 w 2572718"/>
                <a:gd name="connsiteY38" fmla="*/ 337863 h 390557"/>
                <a:gd name="connsiteX39" fmla="*/ 2194560 w 2572718"/>
                <a:gd name="connsiteY39" fmla="*/ 353361 h 390557"/>
                <a:gd name="connsiteX40" fmla="*/ 2399137 w 2572718"/>
                <a:gd name="connsiteY40" fmla="*/ 353361 h 390557"/>
                <a:gd name="connsiteX41" fmla="*/ 2399137 w 2572718"/>
                <a:gd name="connsiteY41" fmla="*/ 375059 h 390557"/>
                <a:gd name="connsiteX42" fmla="*/ 2436333 w 2572718"/>
                <a:gd name="connsiteY42" fmla="*/ 375059 h 390557"/>
                <a:gd name="connsiteX43" fmla="*/ 2436333 w 2572718"/>
                <a:gd name="connsiteY43" fmla="*/ 390557 h 390557"/>
                <a:gd name="connsiteX44" fmla="*/ 2572718 w 2572718"/>
                <a:gd name="connsiteY44" fmla="*/ 390557 h 39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72718" h="390557">
                  <a:moveTo>
                    <a:pt x="0" y="0"/>
                  </a:moveTo>
                  <a:lnTo>
                    <a:pt x="111587" y="0"/>
                  </a:lnTo>
                  <a:lnTo>
                    <a:pt x="111587" y="15498"/>
                  </a:lnTo>
                  <a:lnTo>
                    <a:pt x="229374" y="15498"/>
                  </a:lnTo>
                  <a:lnTo>
                    <a:pt x="229374" y="15498"/>
                  </a:lnTo>
                  <a:lnTo>
                    <a:pt x="220076" y="24796"/>
                  </a:lnTo>
                  <a:lnTo>
                    <a:pt x="350261" y="24796"/>
                  </a:lnTo>
                  <a:lnTo>
                    <a:pt x="350261" y="49594"/>
                  </a:lnTo>
                  <a:lnTo>
                    <a:pt x="458749" y="49594"/>
                  </a:lnTo>
                  <a:lnTo>
                    <a:pt x="458749" y="68192"/>
                  </a:lnTo>
                  <a:lnTo>
                    <a:pt x="492846" y="68192"/>
                  </a:lnTo>
                  <a:lnTo>
                    <a:pt x="492846" y="83691"/>
                  </a:lnTo>
                  <a:lnTo>
                    <a:pt x="576537" y="83691"/>
                  </a:lnTo>
                  <a:lnTo>
                    <a:pt x="576537" y="102289"/>
                  </a:lnTo>
                  <a:lnTo>
                    <a:pt x="697423" y="102289"/>
                  </a:lnTo>
                  <a:lnTo>
                    <a:pt x="697423" y="117787"/>
                  </a:lnTo>
                  <a:lnTo>
                    <a:pt x="812111" y="117787"/>
                  </a:lnTo>
                  <a:lnTo>
                    <a:pt x="812111" y="154983"/>
                  </a:lnTo>
                  <a:lnTo>
                    <a:pt x="932998" y="154983"/>
                  </a:lnTo>
                  <a:lnTo>
                    <a:pt x="932998" y="167381"/>
                  </a:lnTo>
                  <a:lnTo>
                    <a:pt x="1047685" y="167381"/>
                  </a:lnTo>
                  <a:lnTo>
                    <a:pt x="1047685" y="185979"/>
                  </a:lnTo>
                  <a:lnTo>
                    <a:pt x="1233665" y="185979"/>
                  </a:lnTo>
                  <a:lnTo>
                    <a:pt x="1233665" y="207677"/>
                  </a:lnTo>
                  <a:lnTo>
                    <a:pt x="1339053" y="207677"/>
                  </a:lnTo>
                  <a:lnTo>
                    <a:pt x="1339053" y="223175"/>
                  </a:lnTo>
                  <a:lnTo>
                    <a:pt x="1379349" y="223175"/>
                  </a:lnTo>
                  <a:lnTo>
                    <a:pt x="1379349" y="247973"/>
                  </a:lnTo>
                  <a:lnTo>
                    <a:pt x="1531232" y="247973"/>
                  </a:lnTo>
                  <a:lnTo>
                    <a:pt x="1531232" y="269670"/>
                  </a:lnTo>
                  <a:lnTo>
                    <a:pt x="1779205" y="269670"/>
                  </a:lnTo>
                  <a:lnTo>
                    <a:pt x="1779205" y="282069"/>
                  </a:lnTo>
                  <a:lnTo>
                    <a:pt x="1887693" y="282069"/>
                  </a:lnTo>
                  <a:lnTo>
                    <a:pt x="1887693" y="303767"/>
                  </a:lnTo>
                  <a:lnTo>
                    <a:pt x="1965185" y="303767"/>
                  </a:lnTo>
                  <a:lnTo>
                    <a:pt x="1965185" y="319265"/>
                  </a:lnTo>
                  <a:lnTo>
                    <a:pt x="2107769" y="319265"/>
                  </a:lnTo>
                  <a:lnTo>
                    <a:pt x="2107769" y="337863"/>
                  </a:lnTo>
                  <a:lnTo>
                    <a:pt x="2194560" y="337863"/>
                  </a:lnTo>
                  <a:lnTo>
                    <a:pt x="2194560" y="353361"/>
                  </a:lnTo>
                  <a:lnTo>
                    <a:pt x="2399137" y="353361"/>
                  </a:lnTo>
                  <a:lnTo>
                    <a:pt x="2399137" y="375059"/>
                  </a:lnTo>
                  <a:lnTo>
                    <a:pt x="2436333" y="375059"/>
                  </a:lnTo>
                  <a:lnTo>
                    <a:pt x="2436333" y="390557"/>
                  </a:lnTo>
                  <a:lnTo>
                    <a:pt x="2572718" y="390557"/>
                  </a:lnTo>
                </a:path>
              </a:pathLst>
            </a:custGeom>
            <a:noFill/>
            <a:ln w="28575">
              <a:solidFill>
                <a:schemeClr val="accent3"/>
              </a:solidFill>
              <a:miter lim="800000"/>
              <a:headEnd/>
              <a:tailEnd/>
            </a:ln>
          </p:spPr>
          <p:txBody>
            <a:bodyPr rtlCol="0" anchor="ctr"/>
            <a:lstStyle/>
            <a:p>
              <a:pPr algn="ctr"/>
              <a:endParaRPr lang="en-US" dirty="0"/>
            </a:p>
          </p:txBody>
        </p:sp>
        <p:sp>
          <p:nvSpPr>
            <p:cNvPr id="79" name="Freeform: Shape 78">
              <a:extLst>
                <a:ext uri="{FF2B5EF4-FFF2-40B4-BE49-F238E27FC236}">
                  <a16:creationId xmlns:a16="http://schemas.microsoft.com/office/drawing/2014/main" id="{6F951F9F-5AB6-46CE-8022-B4CA0017EFB2}"/>
                </a:ext>
              </a:extLst>
            </p:cNvPr>
            <p:cNvSpPr/>
            <p:nvPr/>
          </p:nvSpPr>
          <p:spPr bwMode="auto">
            <a:xfrm>
              <a:off x="4240336" y="2157364"/>
              <a:ext cx="1649020" cy="68193"/>
            </a:xfrm>
            <a:custGeom>
              <a:avLst/>
              <a:gdLst>
                <a:gd name="connsiteX0" fmla="*/ 0 w 1649020"/>
                <a:gd name="connsiteY0" fmla="*/ 0 h 68193"/>
                <a:gd name="connsiteX1" fmla="*/ 145684 w 1649020"/>
                <a:gd name="connsiteY1" fmla="*/ 0 h 68193"/>
                <a:gd name="connsiteX2" fmla="*/ 145684 w 1649020"/>
                <a:gd name="connsiteY2" fmla="*/ 15498 h 68193"/>
                <a:gd name="connsiteX3" fmla="*/ 238674 w 1649020"/>
                <a:gd name="connsiteY3" fmla="*/ 15498 h 68193"/>
                <a:gd name="connsiteX4" fmla="*/ 238674 w 1649020"/>
                <a:gd name="connsiteY4" fmla="*/ 21698 h 68193"/>
                <a:gd name="connsiteX5" fmla="*/ 399857 w 1649020"/>
                <a:gd name="connsiteY5" fmla="*/ 21698 h 68193"/>
                <a:gd name="connsiteX6" fmla="*/ 399857 w 1649020"/>
                <a:gd name="connsiteY6" fmla="*/ 43395 h 68193"/>
                <a:gd name="connsiteX7" fmla="*/ 694324 w 1649020"/>
                <a:gd name="connsiteY7" fmla="*/ 43395 h 68193"/>
                <a:gd name="connsiteX8" fmla="*/ 694324 w 1649020"/>
                <a:gd name="connsiteY8" fmla="*/ 55794 h 68193"/>
                <a:gd name="connsiteX9" fmla="*/ 790414 w 1649020"/>
                <a:gd name="connsiteY9" fmla="*/ 55794 h 68193"/>
                <a:gd name="connsiteX10" fmla="*/ 790414 w 1649020"/>
                <a:gd name="connsiteY10" fmla="*/ 68193 h 68193"/>
                <a:gd name="connsiteX11" fmla="*/ 1649020 w 1649020"/>
                <a:gd name="connsiteY11" fmla="*/ 68193 h 6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9020" h="68193">
                  <a:moveTo>
                    <a:pt x="0" y="0"/>
                  </a:moveTo>
                  <a:lnTo>
                    <a:pt x="145684" y="0"/>
                  </a:lnTo>
                  <a:lnTo>
                    <a:pt x="145684" y="15498"/>
                  </a:lnTo>
                  <a:lnTo>
                    <a:pt x="238674" y="15498"/>
                  </a:lnTo>
                  <a:lnTo>
                    <a:pt x="238674" y="21698"/>
                  </a:lnTo>
                  <a:lnTo>
                    <a:pt x="399857" y="21698"/>
                  </a:lnTo>
                  <a:lnTo>
                    <a:pt x="399857" y="43395"/>
                  </a:lnTo>
                  <a:lnTo>
                    <a:pt x="694324" y="43395"/>
                  </a:lnTo>
                  <a:lnTo>
                    <a:pt x="694324" y="55794"/>
                  </a:lnTo>
                  <a:lnTo>
                    <a:pt x="790414" y="55794"/>
                  </a:lnTo>
                  <a:lnTo>
                    <a:pt x="790414" y="68193"/>
                  </a:lnTo>
                  <a:lnTo>
                    <a:pt x="1649020" y="68193"/>
                  </a:lnTo>
                </a:path>
              </a:pathLst>
            </a:custGeom>
            <a:noFill/>
            <a:ln w="28575">
              <a:solidFill>
                <a:schemeClr val="accent3"/>
              </a:solidFill>
              <a:miter lim="800000"/>
              <a:headEnd/>
              <a:tailEnd/>
            </a:ln>
          </p:spPr>
          <p:txBody>
            <a:bodyPr rtlCol="0" anchor="ctr"/>
            <a:lstStyle/>
            <a:p>
              <a:pPr algn="ctr"/>
              <a:endParaRPr lang="en-US" dirty="0"/>
            </a:p>
          </p:txBody>
        </p:sp>
      </p:grpSp>
      <p:sp>
        <p:nvSpPr>
          <p:cNvPr id="80" name="TextBox 1">
            <a:extLst>
              <a:ext uri="{FF2B5EF4-FFF2-40B4-BE49-F238E27FC236}">
                <a16:creationId xmlns:a16="http://schemas.microsoft.com/office/drawing/2014/main" id="{4B1FCE62-82E7-4BAE-AAC2-4D17C1D5B627}"/>
              </a:ext>
            </a:extLst>
          </p:cNvPr>
          <p:cNvSpPr txBox="1"/>
          <p:nvPr/>
        </p:nvSpPr>
        <p:spPr bwMode="auto">
          <a:xfrm>
            <a:off x="7647771" y="4309458"/>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1" name="TextBox 1">
            <a:extLst>
              <a:ext uri="{FF2B5EF4-FFF2-40B4-BE49-F238E27FC236}">
                <a16:creationId xmlns:a16="http://schemas.microsoft.com/office/drawing/2014/main" id="{FFF67046-3BF0-4DCA-A429-C413E132E632}"/>
              </a:ext>
            </a:extLst>
          </p:cNvPr>
          <p:cNvSpPr txBox="1"/>
          <p:nvPr/>
        </p:nvSpPr>
        <p:spPr bwMode="auto">
          <a:xfrm>
            <a:off x="8011443"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2" name="TextBox 1">
            <a:extLst>
              <a:ext uri="{FF2B5EF4-FFF2-40B4-BE49-F238E27FC236}">
                <a16:creationId xmlns:a16="http://schemas.microsoft.com/office/drawing/2014/main" id="{0087780E-0F34-49E5-88FB-6DD8AFD22E5D}"/>
              </a:ext>
            </a:extLst>
          </p:cNvPr>
          <p:cNvSpPr txBox="1"/>
          <p:nvPr/>
        </p:nvSpPr>
        <p:spPr bwMode="auto">
          <a:xfrm>
            <a:off x="6992011" y="1881318"/>
            <a:ext cx="335620"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3" name="TextBox 1">
            <a:extLst>
              <a:ext uri="{FF2B5EF4-FFF2-40B4-BE49-F238E27FC236}">
                <a16:creationId xmlns:a16="http://schemas.microsoft.com/office/drawing/2014/main" id="{D04D437B-95D8-4472-9EEE-32555643FA97}"/>
              </a:ext>
            </a:extLst>
          </p:cNvPr>
          <p:cNvSpPr txBox="1"/>
          <p:nvPr/>
        </p:nvSpPr>
        <p:spPr bwMode="auto">
          <a:xfrm>
            <a:off x="7058855" y="2329273"/>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4" name="TextBox 1">
            <a:extLst>
              <a:ext uri="{FF2B5EF4-FFF2-40B4-BE49-F238E27FC236}">
                <a16:creationId xmlns:a16="http://schemas.microsoft.com/office/drawing/2014/main" id="{0CE5A0AA-15DE-47EE-B7BB-631EA32A902C}"/>
              </a:ext>
            </a:extLst>
          </p:cNvPr>
          <p:cNvSpPr txBox="1"/>
          <p:nvPr/>
        </p:nvSpPr>
        <p:spPr bwMode="auto">
          <a:xfrm>
            <a:off x="7058855" y="2788865"/>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5" name="TextBox 1">
            <a:extLst>
              <a:ext uri="{FF2B5EF4-FFF2-40B4-BE49-F238E27FC236}">
                <a16:creationId xmlns:a16="http://schemas.microsoft.com/office/drawing/2014/main" id="{6B2F8A90-143C-455E-8FF0-1766B0A8D0A9}"/>
              </a:ext>
            </a:extLst>
          </p:cNvPr>
          <p:cNvSpPr txBox="1"/>
          <p:nvPr/>
        </p:nvSpPr>
        <p:spPr bwMode="auto">
          <a:xfrm>
            <a:off x="7058855" y="3241960"/>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86" name="TextBox 1">
            <a:extLst>
              <a:ext uri="{FF2B5EF4-FFF2-40B4-BE49-F238E27FC236}">
                <a16:creationId xmlns:a16="http://schemas.microsoft.com/office/drawing/2014/main" id="{8548531D-5E55-4C75-B90D-4270D7826321}"/>
              </a:ext>
            </a:extLst>
          </p:cNvPr>
          <p:cNvSpPr txBox="1"/>
          <p:nvPr/>
        </p:nvSpPr>
        <p:spPr bwMode="auto">
          <a:xfrm>
            <a:off x="7058855" y="368414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7" name="TextBox 1">
            <a:extLst>
              <a:ext uri="{FF2B5EF4-FFF2-40B4-BE49-F238E27FC236}">
                <a16:creationId xmlns:a16="http://schemas.microsoft.com/office/drawing/2014/main" id="{EF3B197C-1A2B-46E6-9EEC-AAF7739B4A9C}"/>
              </a:ext>
            </a:extLst>
          </p:cNvPr>
          <p:cNvSpPr txBox="1"/>
          <p:nvPr/>
        </p:nvSpPr>
        <p:spPr bwMode="auto">
          <a:xfrm>
            <a:off x="7125695" y="4132151"/>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8" name="Freeform: Shape 87">
            <a:extLst>
              <a:ext uri="{FF2B5EF4-FFF2-40B4-BE49-F238E27FC236}">
                <a16:creationId xmlns:a16="http://schemas.microsoft.com/office/drawing/2014/main" id="{1AD8B096-1452-4DCF-B0BA-0A5DF3D9D6AB}"/>
              </a:ext>
            </a:extLst>
          </p:cNvPr>
          <p:cNvSpPr/>
          <p:nvPr/>
        </p:nvSpPr>
        <p:spPr bwMode="auto">
          <a:xfrm>
            <a:off x="7345380" y="2002611"/>
            <a:ext cx="4358297" cy="2271364"/>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400" dirty="0"/>
          </a:p>
        </p:txBody>
      </p:sp>
      <p:sp>
        <p:nvSpPr>
          <p:cNvPr id="89" name="TextBox 88">
            <a:extLst>
              <a:ext uri="{FF2B5EF4-FFF2-40B4-BE49-F238E27FC236}">
                <a16:creationId xmlns:a16="http://schemas.microsoft.com/office/drawing/2014/main" id="{A7CF5636-B7CB-43C2-89AA-4F9587165BCA}"/>
              </a:ext>
            </a:extLst>
          </p:cNvPr>
          <p:cNvSpPr txBox="1"/>
          <p:nvPr/>
        </p:nvSpPr>
        <p:spPr bwMode="auto">
          <a:xfrm rot="16200000">
            <a:off x="5693336" y="2979494"/>
            <a:ext cx="2205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grpSp>
        <p:nvGrpSpPr>
          <p:cNvPr id="90" name="Group 89">
            <a:extLst>
              <a:ext uri="{FF2B5EF4-FFF2-40B4-BE49-F238E27FC236}">
                <a16:creationId xmlns:a16="http://schemas.microsoft.com/office/drawing/2014/main" id="{228CD11D-995A-4145-9D83-04E946303213}"/>
              </a:ext>
            </a:extLst>
          </p:cNvPr>
          <p:cNvGrpSpPr/>
          <p:nvPr/>
        </p:nvGrpSpPr>
        <p:grpSpPr>
          <a:xfrm rot="5400000">
            <a:off x="6185975" y="3112854"/>
            <a:ext cx="2249314" cy="71521"/>
            <a:chOff x="7315472" y="5254913"/>
            <a:chExt cx="4053250" cy="91440"/>
          </a:xfrm>
        </p:grpSpPr>
        <p:cxnSp>
          <p:nvCxnSpPr>
            <p:cNvPr id="91" name="Straight Connector 90">
              <a:extLst>
                <a:ext uri="{FF2B5EF4-FFF2-40B4-BE49-F238E27FC236}">
                  <a16:creationId xmlns:a16="http://schemas.microsoft.com/office/drawing/2014/main" id="{3200760E-E2A9-401A-8680-8FB2CD316D23}"/>
                </a:ext>
              </a:extLst>
            </p:cNvPr>
            <p:cNvCxnSpPr/>
            <p:nvPr/>
          </p:nvCxnSpPr>
          <p:spPr bwMode="auto">
            <a:xfrm>
              <a:off x="81261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67F7EA5-D822-408D-B2EE-A838218A3349}"/>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EB0719E-EF0C-4FF0-A71F-B89AAE2C2679}"/>
                </a:ext>
              </a:extLst>
            </p:cNvPr>
            <p:cNvCxnSpPr/>
            <p:nvPr/>
          </p:nvCxnSpPr>
          <p:spPr bwMode="auto">
            <a:xfrm>
              <a:off x="73154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677F281-48F9-416B-8B04-547D86060F3D}"/>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3F9A40D-28FB-48C7-B685-5EF32CA0C50E}"/>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C91C011-C603-40DC-A765-8E6DAB343C84}"/>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97" name="TextBox 1">
            <a:extLst>
              <a:ext uri="{FF2B5EF4-FFF2-40B4-BE49-F238E27FC236}">
                <a16:creationId xmlns:a16="http://schemas.microsoft.com/office/drawing/2014/main" id="{BD73669A-5476-4EA6-98D8-BE0DD72CED40}"/>
              </a:ext>
            </a:extLst>
          </p:cNvPr>
          <p:cNvSpPr txBox="1"/>
          <p:nvPr/>
        </p:nvSpPr>
        <p:spPr bwMode="auto">
          <a:xfrm>
            <a:off x="8425428"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8" name="TextBox 1">
            <a:extLst>
              <a:ext uri="{FF2B5EF4-FFF2-40B4-BE49-F238E27FC236}">
                <a16:creationId xmlns:a16="http://schemas.microsoft.com/office/drawing/2014/main" id="{F220858B-5DFC-4F9B-9394-EF092D809BEF}"/>
              </a:ext>
            </a:extLst>
          </p:cNvPr>
          <p:cNvSpPr txBox="1"/>
          <p:nvPr/>
        </p:nvSpPr>
        <p:spPr bwMode="auto">
          <a:xfrm>
            <a:off x="8825555"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9" name="TextBox 1">
            <a:extLst>
              <a:ext uri="{FF2B5EF4-FFF2-40B4-BE49-F238E27FC236}">
                <a16:creationId xmlns:a16="http://schemas.microsoft.com/office/drawing/2014/main" id="{7EE4F7AC-7404-4775-94A5-857E96A4ABA1}"/>
              </a:ext>
            </a:extLst>
          </p:cNvPr>
          <p:cNvSpPr txBox="1"/>
          <p:nvPr/>
        </p:nvSpPr>
        <p:spPr bwMode="auto">
          <a:xfrm>
            <a:off x="9226133"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0" name="TextBox 1">
            <a:extLst>
              <a:ext uri="{FF2B5EF4-FFF2-40B4-BE49-F238E27FC236}">
                <a16:creationId xmlns:a16="http://schemas.microsoft.com/office/drawing/2014/main" id="{BE0E8F27-A01C-4A47-924F-919D82AD6294}"/>
              </a:ext>
            </a:extLst>
          </p:cNvPr>
          <p:cNvSpPr txBox="1"/>
          <p:nvPr/>
        </p:nvSpPr>
        <p:spPr bwMode="auto">
          <a:xfrm>
            <a:off x="9641131"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01" name="TextBox 1">
            <a:extLst>
              <a:ext uri="{FF2B5EF4-FFF2-40B4-BE49-F238E27FC236}">
                <a16:creationId xmlns:a16="http://schemas.microsoft.com/office/drawing/2014/main" id="{324296DD-4D92-4C24-BC25-246637110402}"/>
              </a:ext>
            </a:extLst>
          </p:cNvPr>
          <p:cNvSpPr txBox="1"/>
          <p:nvPr/>
        </p:nvSpPr>
        <p:spPr bwMode="auto">
          <a:xfrm>
            <a:off x="10468051"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02" name="TextBox 1">
            <a:extLst>
              <a:ext uri="{FF2B5EF4-FFF2-40B4-BE49-F238E27FC236}">
                <a16:creationId xmlns:a16="http://schemas.microsoft.com/office/drawing/2014/main" id="{62D2FF61-B074-4AEF-B79D-1925AA1311DC}"/>
              </a:ext>
            </a:extLst>
          </p:cNvPr>
          <p:cNvSpPr txBox="1"/>
          <p:nvPr/>
        </p:nvSpPr>
        <p:spPr bwMode="auto">
          <a:xfrm>
            <a:off x="10049185"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03" name="TextBox 1">
            <a:extLst>
              <a:ext uri="{FF2B5EF4-FFF2-40B4-BE49-F238E27FC236}">
                <a16:creationId xmlns:a16="http://schemas.microsoft.com/office/drawing/2014/main" id="{A50BD342-2763-4009-9DFA-EFD757B04B78}"/>
              </a:ext>
            </a:extLst>
          </p:cNvPr>
          <p:cNvSpPr txBox="1"/>
          <p:nvPr/>
        </p:nvSpPr>
        <p:spPr bwMode="auto">
          <a:xfrm>
            <a:off x="10862060"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04" name="TextBox 1">
            <a:extLst>
              <a:ext uri="{FF2B5EF4-FFF2-40B4-BE49-F238E27FC236}">
                <a16:creationId xmlns:a16="http://schemas.microsoft.com/office/drawing/2014/main" id="{131EAEEB-8674-4FDA-A337-B2A3F114BF51}"/>
              </a:ext>
            </a:extLst>
          </p:cNvPr>
          <p:cNvSpPr txBox="1"/>
          <p:nvPr/>
        </p:nvSpPr>
        <p:spPr bwMode="auto">
          <a:xfrm>
            <a:off x="11267407" y="4309458"/>
            <a:ext cx="268777"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nvGrpSpPr>
          <p:cNvPr id="105" name="Group 104">
            <a:extLst>
              <a:ext uri="{FF2B5EF4-FFF2-40B4-BE49-F238E27FC236}">
                <a16:creationId xmlns:a16="http://schemas.microsoft.com/office/drawing/2014/main" id="{193110E5-F5EA-4616-B356-C921C7D99AFA}"/>
              </a:ext>
            </a:extLst>
          </p:cNvPr>
          <p:cNvGrpSpPr/>
          <p:nvPr/>
        </p:nvGrpSpPr>
        <p:grpSpPr>
          <a:xfrm>
            <a:off x="7345380" y="4267601"/>
            <a:ext cx="4059123" cy="72625"/>
            <a:chOff x="1835087" y="5626135"/>
            <a:chExt cx="7101040" cy="75360"/>
          </a:xfrm>
        </p:grpSpPr>
        <p:cxnSp>
          <p:nvCxnSpPr>
            <p:cNvPr id="106" name="Straight Connector 105">
              <a:extLst>
                <a:ext uri="{FF2B5EF4-FFF2-40B4-BE49-F238E27FC236}">
                  <a16:creationId xmlns:a16="http://schemas.microsoft.com/office/drawing/2014/main" id="{16995DA5-FE1C-4E0D-A158-3B8DD2F00FB1}"/>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D7A2A55-C9AA-4860-A21F-9F2E141DAB90}"/>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F4A31FD-6C97-4A49-8895-36BA28D2ADD8}"/>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33CDF6A-0979-4DDB-8F81-5621CFB63855}"/>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32A6825-4EC7-475A-A1C8-0CAF43FD72F5}"/>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980BAE0-066A-468C-942B-0A281B58E3D0}"/>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4ED1F73-96A6-458A-A1C2-5CD5A56027B4}"/>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DDECAB7-119F-47D9-AAB7-273EAF5F5661}"/>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BB8BBF5-705E-4546-8ED1-EDC8ED38F78C}"/>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6A4D537-3BAD-4384-A21F-62771E8847D0}"/>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635E158-E980-4F10-A33E-9EFB477896D2}"/>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sp>
        <p:nvSpPr>
          <p:cNvPr id="117" name="TextBox 1">
            <a:extLst>
              <a:ext uri="{FF2B5EF4-FFF2-40B4-BE49-F238E27FC236}">
                <a16:creationId xmlns:a16="http://schemas.microsoft.com/office/drawing/2014/main" id="{B8146F59-065E-4157-A459-185FFDD9905F}"/>
              </a:ext>
            </a:extLst>
          </p:cNvPr>
          <p:cNvSpPr txBox="1"/>
          <p:nvPr/>
        </p:nvSpPr>
        <p:spPr bwMode="auto">
          <a:xfrm>
            <a:off x="7237034" y="4313645"/>
            <a:ext cx="201935" cy="225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8" name="TextBox 117">
            <a:extLst>
              <a:ext uri="{FF2B5EF4-FFF2-40B4-BE49-F238E27FC236}">
                <a16:creationId xmlns:a16="http://schemas.microsoft.com/office/drawing/2014/main" id="{10A5D996-3816-45F4-BA96-35A8A2555E82}"/>
              </a:ext>
            </a:extLst>
          </p:cNvPr>
          <p:cNvSpPr txBox="1"/>
          <p:nvPr/>
        </p:nvSpPr>
        <p:spPr bwMode="auto">
          <a:xfrm>
            <a:off x="8230958" y="4561213"/>
            <a:ext cx="2372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 Since Randomization</a:t>
            </a:r>
          </a:p>
        </p:txBody>
      </p:sp>
      <p:sp>
        <p:nvSpPr>
          <p:cNvPr id="119" name="TextBox 1">
            <a:extLst>
              <a:ext uri="{FF2B5EF4-FFF2-40B4-BE49-F238E27FC236}">
                <a16:creationId xmlns:a16="http://schemas.microsoft.com/office/drawing/2014/main" id="{6F9C948D-185B-4F75-9AD1-CCDB563F4BCE}"/>
              </a:ext>
            </a:extLst>
          </p:cNvPr>
          <p:cNvSpPr txBox="1"/>
          <p:nvPr/>
        </p:nvSpPr>
        <p:spPr bwMode="auto">
          <a:xfrm>
            <a:off x="7521902"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695</a:t>
            </a:r>
          </a:p>
        </p:txBody>
      </p:sp>
      <p:sp>
        <p:nvSpPr>
          <p:cNvPr id="120" name="TextBox 1">
            <a:extLst>
              <a:ext uri="{FF2B5EF4-FFF2-40B4-BE49-F238E27FC236}">
                <a16:creationId xmlns:a16="http://schemas.microsoft.com/office/drawing/2014/main" id="{84F1D14F-7290-451E-9395-DF8C9B47C148}"/>
              </a:ext>
            </a:extLst>
          </p:cNvPr>
          <p:cNvSpPr txBox="1"/>
          <p:nvPr/>
        </p:nvSpPr>
        <p:spPr bwMode="auto">
          <a:xfrm>
            <a:off x="7918995"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702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677</a:t>
            </a:r>
          </a:p>
        </p:txBody>
      </p:sp>
      <p:sp>
        <p:nvSpPr>
          <p:cNvPr id="121" name="TextBox 1">
            <a:extLst>
              <a:ext uri="{FF2B5EF4-FFF2-40B4-BE49-F238E27FC236}">
                <a16:creationId xmlns:a16="http://schemas.microsoft.com/office/drawing/2014/main" id="{CD9D538D-4938-49F7-8ADA-A96FB29B738D}"/>
              </a:ext>
            </a:extLst>
          </p:cNvPr>
          <p:cNvSpPr txBox="1"/>
          <p:nvPr/>
        </p:nvSpPr>
        <p:spPr bwMode="auto">
          <a:xfrm>
            <a:off x="8332980"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657</a:t>
            </a:r>
          </a:p>
        </p:txBody>
      </p:sp>
      <p:sp>
        <p:nvSpPr>
          <p:cNvPr id="122" name="TextBox 1">
            <a:extLst>
              <a:ext uri="{FF2B5EF4-FFF2-40B4-BE49-F238E27FC236}">
                <a16:creationId xmlns:a16="http://schemas.microsoft.com/office/drawing/2014/main" id="{924F47AA-896E-4E90-8A47-03B6FC1C8906}"/>
              </a:ext>
            </a:extLst>
          </p:cNvPr>
          <p:cNvSpPr txBox="1"/>
          <p:nvPr/>
        </p:nvSpPr>
        <p:spPr bwMode="auto">
          <a:xfrm>
            <a:off x="8733107"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635</a:t>
            </a:r>
          </a:p>
        </p:txBody>
      </p:sp>
      <p:sp>
        <p:nvSpPr>
          <p:cNvPr id="123" name="TextBox 1">
            <a:extLst>
              <a:ext uri="{FF2B5EF4-FFF2-40B4-BE49-F238E27FC236}">
                <a16:creationId xmlns:a16="http://schemas.microsoft.com/office/drawing/2014/main" id="{BD6F47E1-0F5F-4448-990E-B676D1EF8ABC}"/>
              </a:ext>
            </a:extLst>
          </p:cNvPr>
          <p:cNvSpPr txBox="1"/>
          <p:nvPr/>
        </p:nvSpPr>
        <p:spPr bwMode="auto">
          <a:xfrm>
            <a:off x="9133685" y="4788173"/>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648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608</a:t>
            </a:r>
          </a:p>
        </p:txBody>
      </p:sp>
      <p:sp>
        <p:nvSpPr>
          <p:cNvPr id="124" name="TextBox 1">
            <a:extLst>
              <a:ext uri="{FF2B5EF4-FFF2-40B4-BE49-F238E27FC236}">
                <a16:creationId xmlns:a16="http://schemas.microsoft.com/office/drawing/2014/main" id="{F0219A98-2324-4571-A78F-B9A96AA75633}"/>
              </a:ext>
            </a:extLst>
          </p:cNvPr>
          <p:cNvSpPr txBox="1"/>
          <p:nvPr/>
        </p:nvSpPr>
        <p:spPr bwMode="auto">
          <a:xfrm>
            <a:off x="9548683"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471</a:t>
            </a:r>
          </a:p>
        </p:txBody>
      </p:sp>
      <p:sp>
        <p:nvSpPr>
          <p:cNvPr id="125" name="TextBox 1">
            <a:extLst>
              <a:ext uri="{FF2B5EF4-FFF2-40B4-BE49-F238E27FC236}">
                <a16:creationId xmlns:a16="http://schemas.microsoft.com/office/drawing/2014/main" id="{B39B0E8B-EFB3-4011-991E-F161126A8318}"/>
              </a:ext>
            </a:extLst>
          </p:cNvPr>
          <p:cNvSpPr txBox="1"/>
          <p:nvPr/>
        </p:nvSpPr>
        <p:spPr bwMode="auto">
          <a:xfrm>
            <a:off x="10375603"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175</a:t>
            </a:r>
          </a:p>
        </p:txBody>
      </p:sp>
      <p:sp>
        <p:nvSpPr>
          <p:cNvPr id="126" name="TextBox 1">
            <a:extLst>
              <a:ext uri="{FF2B5EF4-FFF2-40B4-BE49-F238E27FC236}">
                <a16:creationId xmlns:a16="http://schemas.microsoft.com/office/drawing/2014/main" id="{1505498E-9E38-49BE-A811-DF9C99234F92}"/>
              </a:ext>
            </a:extLst>
          </p:cNvPr>
          <p:cNvSpPr txBox="1"/>
          <p:nvPr/>
        </p:nvSpPr>
        <p:spPr bwMode="auto">
          <a:xfrm>
            <a:off x="9956737" y="4788173"/>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312</a:t>
            </a:r>
          </a:p>
        </p:txBody>
      </p:sp>
      <p:sp>
        <p:nvSpPr>
          <p:cNvPr id="127" name="TextBox 1">
            <a:extLst>
              <a:ext uri="{FF2B5EF4-FFF2-40B4-BE49-F238E27FC236}">
                <a16:creationId xmlns:a16="http://schemas.microsoft.com/office/drawing/2014/main" id="{402B9C78-42E4-48EB-8C18-C810B8546194}"/>
              </a:ext>
            </a:extLst>
          </p:cNvPr>
          <p:cNvSpPr txBox="1"/>
          <p:nvPr/>
        </p:nvSpPr>
        <p:spPr bwMode="auto">
          <a:xfrm>
            <a:off x="10815299" y="478817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71</a:t>
            </a:r>
          </a:p>
        </p:txBody>
      </p:sp>
      <p:sp>
        <p:nvSpPr>
          <p:cNvPr id="128" name="TextBox 1">
            <a:extLst>
              <a:ext uri="{FF2B5EF4-FFF2-40B4-BE49-F238E27FC236}">
                <a16:creationId xmlns:a16="http://schemas.microsoft.com/office/drawing/2014/main" id="{E6407E1D-C063-40F6-9767-7188503AF4B2}"/>
              </a:ext>
            </a:extLst>
          </p:cNvPr>
          <p:cNvSpPr txBox="1"/>
          <p:nvPr/>
        </p:nvSpPr>
        <p:spPr bwMode="auto">
          <a:xfrm>
            <a:off x="11220646" y="4788173"/>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129" name="TextBox 1">
            <a:extLst>
              <a:ext uri="{FF2B5EF4-FFF2-40B4-BE49-F238E27FC236}">
                <a16:creationId xmlns:a16="http://schemas.microsoft.com/office/drawing/2014/main" id="{EC8EF320-0A51-409D-9945-C2ECEAA241F1}"/>
              </a:ext>
            </a:extLst>
          </p:cNvPr>
          <p:cNvSpPr txBox="1"/>
          <p:nvPr/>
        </p:nvSpPr>
        <p:spPr bwMode="auto">
          <a:xfrm>
            <a:off x="7172745" y="4792361"/>
            <a:ext cx="335619" cy="38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743</a:t>
            </a:r>
          </a:p>
        </p:txBody>
      </p:sp>
      <p:sp>
        <p:nvSpPr>
          <p:cNvPr id="130" name="TextBox 1">
            <a:extLst>
              <a:ext uri="{FF2B5EF4-FFF2-40B4-BE49-F238E27FC236}">
                <a16:creationId xmlns:a16="http://schemas.microsoft.com/office/drawing/2014/main" id="{0E16D35B-B42C-45C4-A970-C2C827365570}"/>
              </a:ext>
            </a:extLst>
          </p:cNvPr>
          <p:cNvSpPr txBox="1"/>
          <p:nvPr/>
        </p:nvSpPr>
        <p:spPr bwMode="auto">
          <a:xfrm>
            <a:off x="6107604" y="4371626"/>
            <a:ext cx="11383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at Risk, n</a:t>
            </a:r>
          </a:p>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T-DM1</a:t>
            </a: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Trastuzumab</a:t>
            </a:r>
          </a:p>
        </p:txBody>
      </p:sp>
      <p:sp>
        <p:nvSpPr>
          <p:cNvPr id="135" name="TextBox 1">
            <a:extLst>
              <a:ext uri="{FF2B5EF4-FFF2-40B4-BE49-F238E27FC236}">
                <a16:creationId xmlns:a16="http://schemas.microsoft.com/office/drawing/2014/main" id="{8AA761C5-207A-4200-B57B-D7E733C35CA3}"/>
              </a:ext>
            </a:extLst>
          </p:cNvPr>
          <p:cNvSpPr txBox="1"/>
          <p:nvPr/>
        </p:nvSpPr>
        <p:spPr bwMode="auto">
          <a:xfrm>
            <a:off x="7353006" y="3942800"/>
            <a:ext cx="45221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0.70 (95% CI: 0.47-1.05;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.08)</a:t>
            </a:r>
          </a:p>
        </p:txBody>
      </p:sp>
      <p:sp>
        <p:nvSpPr>
          <p:cNvPr id="138" name="Freeform: Shape 137">
            <a:extLst>
              <a:ext uri="{FF2B5EF4-FFF2-40B4-BE49-F238E27FC236}">
                <a16:creationId xmlns:a16="http://schemas.microsoft.com/office/drawing/2014/main" id="{DB529055-F8CC-4760-8BBA-844AE13A184C}"/>
              </a:ext>
            </a:extLst>
          </p:cNvPr>
          <p:cNvSpPr/>
          <p:nvPr/>
        </p:nvSpPr>
        <p:spPr bwMode="auto">
          <a:xfrm>
            <a:off x="7354775" y="2027697"/>
            <a:ext cx="4191000" cy="299545"/>
          </a:xfrm>
          <a:custGeom>
            <a:avLst/>
            <a:gdLst>
              <a:gd name="connsiteX0" fmla="*/ 0 w 4191000"/>
              <a:gd name="connsiteY0" fmla="*/ 0 h 299545"/>
              <a:gd name="connsiteX1" fmla="*/ 430924 w 4191000"/>
              <a:gd name="connsiteY1" fmla="*/ 0 h 299545"/>
              <a:gd name="connsiteX2" fmla="*/ 430924 w 4191000"/>
              <a:gd name="connsiteY2" fmla="*/ 18393 h 299545"/>
              <a:gd name="connsiteX3" fmla="*/ 612228 w 4191000"/>
              <a:gd name="connsiteY3" fmla="*/ 18393 h 299545"/>
              <a:gd name="connsiteX4" fmla="*/ 612228 w 4191000"/>
              <a:gd name="connsiteY4" fmla="*/ 21020 h 299545"/>
              <a:gd name="connsiteX5" fmla="*/ 817180 w 4191000"/>
              <a:gd name="connsiteY5" fmla="*/ 21020 h 299545"/>
              <a:gd name="connsiteX6" fmla="*/ 817180 w 4191000"/>
              <a:gd name="connsiteY6" fmla="*/ 34158 h 299545"/>
              <a:gd name="connsiteX7" fmla="*/ 890752 w 4191000"/>
              <a:gd name="connsiteY7" fmla="*/ 34158 h 299545"/>
              <a:gd name="connsiteX8" fmla="*/ 890752 w 4191000"/>
              <a:gd name="connsiteY8" fmla="*/ 39414 h 299545"/>
              <a:gd name="connsiteX9" fmla="*/ 998483 w 4191000"/>
              <a:gd name="connsiteY9" fmla="*/ 39414 h 299545"/>
              <a:gd name="connsiteX10" fmla="*/ 998483 w 4191000"/>
              <a:gd name="connsiteY10" fmla="*/ 44669 h 299545"/>
              <a:gd name="connsiteX11" fmla="*/ 1164021 w 4191000"/>
              <a:gd name="connsiteY11" fmla="*/ 44669 h 299545"/>
              <a:gd name="connsiteX12" fmla="*/ 1164021 w 4191000"/>
              <a:gd name="connsiteY12" fmla="*/ 60434 h 299545"/>
              <a:gd name="connsiteX13" fmla="*/ 1371600 w 4191000"/>
              <a:gd name="connsiteY13" fmla="*/ 60434 h 299545"/>
              <a:gd name="connsiteX14" fmla="*/ 1371600 w 4191000"/>
              <a:gd name="connsiteY14" fmla="*/ 65689 h 299545"/>
              <a:gd name="connsiteX15" fmla="*/ 1458311 w 4191000"/>
              <a:gd name="connsiteY15" fmla="*/ 65689 h 299545"/>
              <a:gd name="connsiteX16" fmla="*/ 1458311 w 4191000"/>
              <a:gd name="connsiteY16" fmla="*/ 78827 h 299545"/>
              <a:gd name="connsiteX17" fmla="*/ 1629104 w 4191000"/>
              <a:gd name="connsiteY17" fmla="*/ 78827 h 299545"/>
              <a:gd name="connsiteX18" fmla="*/ 1629104 w 4191000"/>
              <a:gd name="connsiteY18" fmla="*/ 78827 h 299545"/>
              <a:gd name="connsiteX19" fmla="*/ 1629104 w 4191000"/>
              <a:gd name="connsiteY19" fmla="*/ 94593 h 299545"/>
              <a:gd name="connsiteX20" fmla="*/ 1868214 w 4191000"/>
              <a:gd name="connsiteY20" fmla="*/ 94593 h 299545"/>
              <a:gd name="connsiteX21" fmla="*/ 1868214 w 4191000"/>
              <a:gd name="connsiteY21" fmla="*/ 107731 h 299545"/>
              <a:gd name="connsiteX22" fmla="*/ 1933904 w 4191000"/>
              <a:gd name="connsiteY22" fmla="*/ 107731 h 299545"/>
              <a:gd name="connsiteX23" fmla="*/ 1933904 w 4191000"/>
              <a:gd name="connsiteY23" fmla="*/ 118241 h 299545"/>
              <a:gd name="connsiteX24" fmla="*/ 2007476 w 4191000"/>
              <a:gd name="connsiteY24" fmla="*/ 118241 h 299545"/>
              <a:gd name="connsiteX25" fmla="*/ 2007476 w 4191000"/>
              <a:gd name="connsiteY25" fmla="*/ 126124 h 299545"/>
              <a:gd name="connsiteX26" fmla="*/ 2199290 w 4191000"/>
              <a:gd name="connsiteY26" fmla="*/ 126124 h 299545"/>
              <a:gd name="connsiteX27" fmla="*/ 2199290 w 4191000"/>
              <a:gd name="connsiteY27" fmla="*/ 136634 h 299545"/>
              <a:gd name="connsiteX28" fmla="*/ 2307021 w 4191000"/>
              <a:gd name="connsiteY28" fmla="*/ 136634 h 299545"/>
              <a:gd name="connsiteX29" fmla="*/ 2307021 w 4191000"/>
              <a:gd name="connsiteY29" fmla="*/ 149772 h 299545"/>
              <a:gd name="connsiteX30" fmla="*/ 2438400 w 4191000"/>
              <a:gd name="connsiteY30" fmla="*/ 149772 h 299545"/>
              <a:gd name="connsiteX31" fmla="*/ 2438400 w 4191000"/>
              <a:gd name="connsiteY31" fmla="*/ 155027 h 299545"/>
              <a:gd name="connsiteX32" fmla="*/ 2575035 w 4191000"/>
              <a:gd name="connsiteY32" fmla="*/ 155027 h 299545"/>
              <a:gd name="connsiteX33" fmla="*/ 2575035 w 4191000"/>
              <a:gd name="connsiteY33" fmla="*/ 170793 h 299545"/>
              <a:gd name="connsiteX34" fmla="*/ 2798380 w 4191000"/>
              <a:gd name="connsiteY34" fmla="*/ 170793 h 299545"/>
              <a:gd name="connsiteX35" fmla="*/ 2798380 w 4191000"/>
              <a:gd name="connsiteY35" fmla="*/ 181303 h 299545"/>
              <a:gd name="connsiteX36" fmla="*/ 2892973 w 4191000"/>
              <a:gd name="connsiteY36" fmla="*/ 181303 h 299545"/>
              <a:gd name="connsiteX37" fmla="*/ 2892973 w 4191000"/>
              <a:gd name="connsiteY37" fmla="*/ 191814 h 299545"/>
              <a:gd name="connsiteX38" fmla="*/ 2956035 w 4191000"/>
              <a:gd name="connsiteY38" fmla="*/ 191814 h 299545"/>
              <a:gd name="connsiteX39" fmla="*/ 2956035 w 4191000"/>
              <a:gd name="connsiteY39" fmla="*/ 202324 h 299545"/>
              <a:gd name="connsiteX40" fmla="*/ 3029607 w 4191000"/>
              <a:gd name="connsiteY40" fmla="*/ 202324 h 299545"/>
              <a:gd name="connsiteX41" fmla="*/ 3029607 w 4191000"/>
              <a:gd name="connsiteY41" fmla="*/ 212834 h 299545"/>
              <a:gd name="connsiteX42" fmla="*/ 3129456 w 4191000"/>
              <a:gd name="connsiteY42" fmla="*/ 212834 h 299545"/>
              <a:gd name="connsiteX43" fmla="*/ 3129456 w 4191000"/>
              <a:gd name="connsiteY43" fmla="*/ 225972 h 299545"/>
              <a:gd name="connsiteX44" fmla="*/ 3326524 w 4191000"/>
              <a:gd name="connsiteY44" fmla="*/ 225972 h 299545"/>
              <a:gd name="connsiteX45" fmla="*/ 3326524 w 4191000"/>
              <a:gd name="connsiteY45" fmla="*/ 239110 h 299545"/>
              <a:gd name="connsiteX46" fmla="*/ 3878318 w 4191000"/>
              <a:gd name="connsiteY46" fmla="*/ 239110 h 299545"/>
              <a:gd name="connsiteX47" fmla="*/ 3878318 w 4191000"/>
              <a:gd name="connsiteY47" fmla="*/ 299545 h 299545"/>
              <a:gd name="connsiteX48" fmla="*/ 4191000 w 4191000"/>
              <a:gd name="connsiteY48" fmla="*/ 299545 h 29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191000" h="299545">
                <a:moveTo>
                  <a:pt x="0" y="0"/>
                </a:moveTo>
                <a:lnTo>
                  <a:pt x="430924" y="0"/>
                </a:lnTo>
                <a:lnTo>
                  <a:pt x="430924" y="18393"/>
                </a:lnTo>
                <a:lnTo>
                  <a:pt x="612228" y="18393"/>
                </a:lnTo>
                <a:lnTo>
                  <a:pt x="612228" y="21020"/>
                </a:lnTo>
                <a:lnTo>
                  <a:pt x="817180" y="21020"/>
                </a:lnTo>
                <a:lnTo>
                  <a:pt x="817180" y="34158"/>
                </a:lnTo>
                <a:lnTo>
                  <a:pt x="890752" y="34158"/>
                </a:lnTo>
                <a:lnTo>
                  <a:pt x="890752" y="39414"/>
                </a:lnTo>
                <a:lnTo>
                  <a:pt x="998483" y="39414"/>
                </a:lnTo>
                <a:lnTo>
                  <a:pt x="998483" y="44669"/>
                </a:lnTo>
                <a:lnTo>
                  <a:pt x="1164021" y="44669"/>
                </a:lnTo>
                <a:lnTo>
                  <a:pt x="1164021" y="60434"/>
                </a:lnTo>
                <a:lnTo>
                  <a:pt x="1371600" y="60434"/>
                </a:lnTo>
                <a:lnTo>
                  <a:pt x="1371600" y="65689"/>
                </a:lnTo>
                <a:lnTo>
                  <a:pt x="1458311" y="65689"/>
                </a:lnTo>
                <a:lnTo>
                  <a:pt x="1458311" y="78827"/>
                </a:lnTo>
                <a:lnTo>
                  <a:pt x="1629104" y="78827"/>
                </a:lnTo>
                <a:lnTo>
                  <a:pt x="1629104" y="78827"/>
                </a:lnTo>
                <a:lnTo>
                  <a:pt x="1629104" y="94593"/>
                </a:lnTo>
                <a:lnTo>
                  <a:pt x="1868214" y="94593"/>
                </a:lnTo>
                <a:lnTo>
                  <a:pt x="1868214" y="107731"/>
                </a:lnTo>
                <a:lnTo>
                  <a:pt x="1933904" y="107731"/>
                </a:lnTo>
                <a:lnTo>
                  <a:pt x="1933904" y="118241"/>
                </a:lnTo>
                <a:lnTo>
                  <a:pt x="2007476" y="118241"/>
                </a:lnTo>
                <a:lnTo>
                  <a:pt x="2007476" y="126124"/>
                </a:lnTo>
                <a:lnTo>
                  <a:pt x="2199290" y="126124"/>
                </a:lnTo>
                <a:lnTo>
                  <a:pt x="2199290" y="136634"/>
                </a:lnTo>
                <a:lnTo>
                  <a:pt x="2307021" y="136634"/>
                </a:lnTo>
                <a:lnTo>
                  <a:pt x="2307021" y="149772"/>
                </a:lnTo>
                <a:lnTo>
                  <a:pt x="2438400" y="149772"/>
                </a:lnTo>
                <a:lnTo>
                  <a:pt x="2438400" y="155027"/>
                </a:lnTo>
                <a:lnTo>
                  <a:pt x="2575035" y="155027"/>
                </a:lnTo>
                <a:lnTo>
                  <a:pt x="2575035" y="170793"/>
                </a:lnTo>
                <a:lnTo>
                  <a:pt x="2798380" y="170793"/>
                </a:lnTo>
                <a:lnTo>
                  <a:pt x="2798380" y="181303"/>
                </a:lnTo>
                <a:lnTo>
                  <a:pt x="2892973" y="181303"/>
                </a:lnTo>
                <a:lnTo>
                  <a:pt x="2892973" y="191814"/>
                </a:lnTo>
                <a:lnTo>
                  <a:pt x="2956035" y="191814"/>
                </a:lnTo>
                <a:lnTo>
                  <a:pt x="2956035" y="202324"/>
                </a:lnTo>
                <a:lnTo>
                  <a:pt x="3029607" y="202324"/>
                </a:lnTo>
                <a:lnTo>
                  <a:pt x="3029607" y="212834"/>
                </a:lnTo>
                <a:lnTo>
                  <a:pt x="3129456" y="212834"/>
                </a:lnTo>
                <a:lnTo>
                  <a:pt x="3129456" y="225972"/>
                </a:lnTo>
                <a:lnTo>
                  <a:pt x="3326524" y="225972"/>
                </a:lnTo>
                <a:lnTo>
                  <a:pt x="3326524" y="239110"/>
                </a:lnTo>
                <a:lnTo>
                  <a:pt x="3878318" y="239110"/>
                </a:lnTo>
                <a:lnTo>
                  <a:pt x="3878318" y="299545"/>
                </a:lnTo>
                <a:lnTo>
                  <a:pt x="4191000" y="299545"/>
                </a:lnTo>
              </a:path>
            </a:pathLst>
          </a:custGeom>
          <a:noFill/>
          <a:ln w="28575">
            <a:solidFill>
              <a:schemeClr val="accent3"/>
            </a:solidFill>
            <a:miter lim="800000"/>
            <a:headEnd/>
            <a:tailEnd/>
          </a:ln>
        </p:spPr>
        <p:txBody>
          <a:bodyPr rtlCol="0" anchor="ctr"/>
          <a:lstStyle/>
          <a:p>
            <a:pPr algn="ctr"/>
            <a:endParaRPr lang="en-US" dirty="0"/>
          </a:p>
        </p:txBody>
      </p:sp>
      <p:sp>
        <p:nvSpPr>
          <p:cNvPr id="139" name="Freeform: Shape 138">
            <a:extLst>
              <a:ext uri="{FF2B5EF4-FFF2-40B4-BE49-F238E27FC236}">
                <a16:creationId xmlns:a16="http://schemas.microsoft.com/office/drawing/2014/main" id="{F23ED73B-9E2B-4B9F-815A-86E104F7F803}"/>
              </a:ext>
            </a:extLst>
          </p:cNvPr>
          <p:cNvSpPr/>
          <p:nvPr/>
        </p:nvSpPr>
        <p:spPr bwMode="auto">
          <a:xfrm>
            <a:off x="7349520" y="2025069"/>
            <a:ext cx="4201511" cy="189186"/>
          </a:xfrm>
          <a:custGeom>
            <a:avLst/>
            <a:gdLst>
              <a:gd name="connsiteX0" fmla="*/ 0 w 4201511"/>
              <a:gd name="connsiteY0" fmla="*/ 0 h 189186"/>
              <a:gd name="connsiteX1" fmla="*/ 612228 w 4201511"/>
              <a:gd name="connsiteY1" fmla="*/ 0 h 189186"/>
              <a:gd name="connsiteX2" fmla="*/ 612228 w 4201511"/>
              <a:gd name="connsiteY2" fmla="*/ 13138 h 189186"/>
              <a:gd name="connsiteX3" fmla="*/ 859221 w 4201511"/>
              <a:gd name="connsiteY3" fmla="*/ 13138 h 189186"/>
              <a:gd name="connsiteX4" fmla="*/ 859221 w 4201511"/>
              <a:gd name="connsiteY4" fmla="*/ 23648 h 189186"/>
              <a:gd name="connsiteX5" fmla="*/ 1106214 w 4201511"/>
              <a:gd name="connsiteY5" fmla="*/ 23648 h 189186"/>
              <a:gd name="connsiteX6" fmla="*/ 1106214 w 4201511"/>
              <a:gd name="connsiteY6" fmla="*/ 36786 h 189186"/>
              <a:gd name="connsiteX7" fmla="*/ 1248104 w 4201511"/>
              <a:gd name="connsiteY7" fmla="*/ 36786 h 189186"/>
              <a:gd name="connsiteX8" fmla="*/ 1248104 w 4201511"/>
              <a:gd name="connsiteY8" fmla="*/ 47297 h 189186"/>
              <a:gd name="connsiteX9" fmla="*/ 1366345 w 4201511"/>
              <a:gd name="connsiteY9" fmla="*/ 47297 h 189186"/>
              <a:gd name="connsiteX10" fmla="*/ 1366345 w 4201511"/>
              <a:gd name="connsiteY10" fmla="*/ 57807 h 189186"/>
              <a:gd name="connsiteX11" fmla="*/ 1421524 w 4201511"/>
              <a:gd name="connsiteY11" fmla="*/ 57807 h 189186"/>
              <a:gd name="connsiteX12" fmla="*/ 1421524 w 4201511"/>
              <a:gd name="connsiteY12" fmla="*/ 70945 h 189186"/>
              <a:gd name="connsiteX13" fmla="*/ 1605455 w 4201511"/>
              <a:gd name="connsiteY13" fmla="*/ 70945 h 189186"/>
              <a:gd name="connsiteX14" fmla="*/ 1605455 w 4201511"/>
              <a:gd name="connsiteY14" fmla="*/ 86710 h 189186"/>
              <a:gd name="connsiteX15" fmla="*/ 1881352 w 4201511"/>
              <a:gd name="connsiteY15" fmla="*/ 86710 h 189186"/>
              <a:gd name="connsiteX16" fmla="*/ 1881352 w 4201511"/>
              <a:gd name="connsiteY16" fmla="*/ 97221 h 189186"/>
              <a:gd name="connsiteX17" fmla="*/ 2041635 w 4201511"/>
              <a:gd name="connsiteY17" fmla="*/ 97221 h 189186"/>
              <a:gd name="connsiteX18" fmla="*/ 2044262 w 4201511"/>
              <a:gd name="connsiteY18" fmla="*/ 99848 h 189186"/>
              <a:gd name="connsiteX19" fmla="*/ 2175642 w 4201511"/>
              <a:gd name="connsiteY19" fmla="*/ 99848 h 189186"/>
              <a:gd name="connsiteX20" fmla="*/ 2175642 w 4201511"/>
              <a:gd name="connsiteY20" fmla="*/ 120869 h 189186"/>
              <a:gd name="connsiteX21" fmla="*/ 2619704 w 4201511"/>
              <a:gd name="connsiteY21" fmla="*/ 120869 h 189186"/>
              <a:gd name="connsiteX22" fmla="*/ 2619704 w 4201511"/>
              <a:gd name="connsiteY22" fmla="*/ 123497 h 189186"/>
              <a:gd name="connsiteX23" fmla="*/ 2785242 w 4201511"/>
              <a:gd name="connsiteY23" fmla="*/ 123497 h 189186"/>
              <a:gd name="connsiteX24" fmla="*/ 2785242 w 4201511"/>
              <a:gd name="connsiteY24" fmla="*/ 134007 h 189186"/>
              <a:gd name="connsiteX25" fmla="*/ 2864069 w 4201511"/>
              <a:gd name="connsiteY25" fmla="*/ 134007 h 189186"/>
              <a:gd name="connsiteX26" fmla="*/ 2950779 w 4201511"/>
              <a:gd name="connsiteY26" fmla="*/ 134007 h 189186"/>
              <a:gd name="connsiteX27" fmla="*/ 2950779 w 4201511"/>
              <a:gd name="connsiteY27" fmla="*/ 141890 h 189186"/>
              <a:gd name="connsiteX28" fmla="*/ 3016469 w 4201511"/>
              <a:gd name="connsiteY28" fmla="*/ 141890 h 189186"/>
              <a:gd name="connsiteX29" fmla="*/ 3016469 w 4201511"/>
              <a:gd name="connsiteY29" fmla="*/ 149773 h 189186"/>
              <a:gd name="connsiteX30" fmla="*/ 3118945 w 4201511"/>
              <a:gd name="connsiteY30" fmla="*/ 149773 h 189186"/>
              <a:gd name="connsiteX31" fmla="*/ 3118945 w 4201511"/>
              <a:gd name="connsiteY31" fmla="*/ 162910 h 189186"/>
              <a:gd name="connsiteX32" fmla="*/ 3279228 w 4201511"/>
              <a:gd name="connsiteY32" fmla="*/ 162910 h 189186"/>
              <a:gd name="connsiteX33" fmla="*/ 3279228 w 4201511"/>
              <a:gd name="connsiteY33" fmla="*/ 176048 h 189186"/>
              <a:gd name="connsiteX34" fmla="*/ 3431628 w 4201511"/>
              <a:gd name="connsiteY34" fmla="*/ 176048 h 189186"/>
              <a:gd name="connsiteX35" fmla="*/ 3431628 w 4201511"/>
              <a:gd name="connsiteY35" fmla="*/ 189186 h 189186"/>
              <a:gd name="connsiteX36" fmla="*/ 4201511 w 4201511"/>
              <a:gd name="connsiteY36" fmla="*/ 189186 h 18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01511" h="189186">
                <a:moveTo>
                  <a:pt x="0" y="0"/>
                </a:moveTo>
                <a:lnTo>
                  <a:pt x="612228" y="0"/>
                </a:lnTo>
                <a:lnTo>
                  <a:pt x="612228" y="13138"/>
                </a:lnTo>
                <a:lnTo>
                  <a:pt x="859221" y="13138"/>
                </a:lnTo>
                <a:lnTo>
                  <a:pt x="859221" y="23648"/>
                </a:lnTo>
                <a:lnTo>
                  <a:pt x="1106214" y="23648"/>
                </a:lnTo>
                <a:lnTo>
                  <a:pt x="1106214" y="36786"/>
                </a:lnTo>
                <a:lnTo>
                  <a:pt x="1248104" y="36786"/>
                </a:lnTo>
                <a:lnTo>
                  <a:pt x="1248104" y="47297"/>
                </a:lnTo>
                <a:lnTo>
                  <a:pt x="1366345" y="47297"/>
                </a:lnTo>
                <a:lnTo>
                  <a:pt x="1366345" y="57807"/>
                </a:lnTo>
                <a:lnTo>
                  <a:pt x="1421524" y="57807"/>
                </a:lnTo>
                <a:lnTo>
                  <a:pt x="1421524" y="70945"/>
                </a:lnTo>
                <a:lnTo>
                  <a:pt x="1605455" y="70945"/>
                </a:lnTo>
                <a:lnTo>
                  <a:pt x="1605455" y="86710"/>
                </a:lnTo>
                <a:lnTo>
                  <a:pt x="1881352" y="86710"/>
                </a:lnTo>
                <a:lnTo>
                  <a:pt x="1881352" y="97221"/>
                </a:lnTo>
                <a:lnTo>
                  <a:pt x="2041635" y="97221"/>
                </a:lnTo>
                <a:lnTo>
                  <a:pt x="2044262" y="99848"/>
                </a:lnTo>
                <a:lnTo>
                  <a:pt x="2175642" y="99848"/>
                </a:lnTo>
                <a:lnTo>
                  <a:pt x="2175642" y="120869"/>
                </a:lnTo>
                <a:lnTo>
                  <a:pt x="2619704" y="120869"/>
                </a:lnTo>
                <a:lnTo>
                  <a:pt x="2619704" y="123497"/>
                </a:lnTo>
                <a:lnTo>
                  <a:pt x="2785242" y="123497"/>
                </a:lnTo>
                <a:lnTo>
                  <a:pt x="2785242" y="134007"/>
                </a:lnTo>
                <a:lnTo>
                  <a:pt x="2864069" y="134007"/>
                </a:lnTo>
                <a:lnTo>
                  <a:pt x="2950779" y="134007"/>
                </a:lnTo>
                <a:lnTo>
                  <a:pt x="2950779" y="141890"/>
                </a:lnTo>
                <a:lnTo>
                  <a:pt x="3016469" y="141890"/>
                </a:lnTo>
                <a:lnTo>
                  <a:pt x="3016469" y="149773"/>
                </a:lnTo>
                <a:lnTo>
                  <a:pt x="3118945" y="149773"/>
                </a:lnTo>
                <a:lnTo>
                  <a:pt x="3118945" y="162910"/>
                </a:lnTo>
                <a:lnTo>
                  <a:pt x="3279228" y="162910"/>
                </a:lnTo>
                <a:lnTo>
                  <a:pt x="3279228" y="176048"/>
                </a:lnTo>
                <a:lnTo>
                  <a:pt x="3431628" y="176048"/>
                </a:lnTo>
                <a:lnTo>
                  <a:pt x="3431628" y="189186"/>
                </a:lnTo>
                <a:lnTo>
                  <a:pt x="4201511" y="189186"/>
                </a:lnTo>
              </a:path>
            </a:pathLst>
          </a:custGeom>
          <a:noFill/>
          <a:ln w="28575">
            <a:solidFill>
              <a:schemeClr val="accent1"/>
            </a:solidFill>
            <a:miter lim="800000"/>
            <a:headEnd/>
            <a:tailEnd/>
          </a:ln>
        </p:spPr>
        <p:txBody>
          <a:bodyPr rtlCol="0" anchor="ctr"/>
          <a:lstStyle/>
          <a:p>
            <a:pPr algn="ctr"/>
            <a:endParaRPr lang="en-US" dirty="0"/>
          </a:p>
        </p:txBody>
      </p:sp>
      <p:grpSp>
        <p:nvGrpSpPr>
          <p:cNvPr id="149" name="Group 148">
            <a:extLst>
              <a:ext uri="{FF2B5EF4-FFF2-40B4-BE49-F238E27FC236}">
                <a16:creationId xmlns:a16="http://schemas.microsoft.com/office/drawing/2014/main" id="{DA2056F7-2351-42E4-A66F-970729BC1009}"/>
              </a:ext>
            </a:extLst>
          </p:cNvPr>
          <p:cNvGrpSpPr/>
          <p:nvPr/>
        </p:nvGrpSpPr>
        <p:grpSpPr>
          <a:xfrm>
            <a:off x="8328871" y="2888873"/>
            <a:ext cx="3385009" cy="738664"/>
            <a:chOff x="4742873" y="2827979"/>
            <a:chExt cx="3705440" cy="1009727"/>
          </a:xfrm>
        </p:grpSpPr>
        <p:sp>
          <p:nvSpPr>
            <p:cNvPr id="150" name="TextBox 1">
              <a:extLst>
                <a:ext uri="{FF2B5EF4-FFF2-40B4-BE49-F238E27FC236}">
                  <a16:creationId xmlns:a16="http://schemas.microsoft.com/office/drawing/2014/main" id="{43874B17-DA5A-46DA-B323-D249615C6393}"/>
                </a:ext>
              </a:extLst>
            </p:cNvPr>
            <p:cNvSpPr txBox="1"/>
            <p:nvPr/>
          </p:nvSpPr>
          <p:spPr bwMode="auto">
            <a:xfrm>
              <a:off x="4742873" y="3416986"/>
              <a:ext cx="1244536" cy="42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Events, n (%)</a:t>
              </a:r>
            </a:p>
          </p:txBody>
        </p:sp>
        <p:sp>
          <p:nvSpPr>
            <p:cNvPr id="151" name="TextBox 1">
              <a:extLst>
                <a:ext uri="{FF2B5EF4-FFF2-40B4-BE49-F238E27FC236}">
                  <a16:creationId xmlns:a16="http://schemas.microsoft.com/office/drawing/2014/main" id="{F20DB3AA-1751-41DE-A9AF-A2B48625D146}"/>
                </a:ext>
              </a:extLst>
            </p:cNvPr>
            <p:cNvSpPr txBox="1"/>
            <p:nvPr/>
          </p:nvSpPr>
          <p:spPr bwMode="auto">
            <a:xfrm>
              <a:off x="5910080" y="2827979"/>
              <a:ext cx="1267411" cy="100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400" dirty="0">
                  <a:solidFill>
                    <a:schemeClr val="accent1"/>
                  </a:solidFill>
                  <a:latin typeface="Calibri" panose="020F0502020204030204" pitchFamily="34" charset="0"/>
                </a:rPr>
                <a:t>T-DM1</a:t>
              </a:r>
            </a:p>
            <a:p>
              <a:pPr algn="ctr">
                <a:spcBef>
                  <a:spcPts val="0"/>
                </a:spcBef>
              </a:pPr>
              <a:r>
                <a:rPr lang="en-US" sz="1400" dirty="0">
                  <a:solidFill>
                    <a:schemeClr val="accent1"/>
                  </a:solidFill>
                  <a:latin typeface="Calibri" panose="020F0502020204030204" pitchFamily="34" charset="0"/>
                </a:rPr>
                <a:t>(n = 743)</a:t>
              </a:r>
            </a:p>
            <a:p>
              <a:pPr algn="ctr">
                <a:spcBef>
                  <a:spcPts val="0"/>
                </a:spcBef>
              </a:pPr>
              <a:r>
                <a:rPr lang="en-US" sz="1400" b="0" dirty="0">
                  <a:solidFill>
                    <a:schemeClr val="bg1"/>
                  </a:solidFill>
                  <a:latin typeface="Calibri" panose="020F0502020204030204" pitchFamily="34" charset="0"/>
                </a:rPr>
                <a:t>42 (5.7)</a:t>
              </a:r>
            </a:p>
          </p:txBody>
        </p:sp>
        <p:sp>
          <p:nvSpPr>
            <p:cNvPr id="152" name="TextBox 1">
              <a:extLst>
                <a:ext uri="{FF2B5EF4-FFF2-40B4-BE49-F238E27FC236}">
                  <a16:creationId xmlns:a16="http://schemas.microsoft.com/office/drawing/2014/main" id="{04D570E3-D488-4C1D-B86E-3CF4D49B2111}"/>
                </a:ext>
              </a:extLst>
            </p:cNvPr>
            <p:cNvSpPr txBox="1"/>
            <p:nvPr/>
          </p:nvSpPr>
          <p:spPr bwMode="auto">
            <a:xfrm>
              <a:off x="7047880" y="2827979"/>
              <a:ext cx="1400433" cy="1009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spcBef>
                  <a:spcPts val="0"/>
                </a:spcBef>
              </a:pPr>
              <a:r>
                <a:rPr lang="en-US" sz="1400" dirty="0">
                  <a:solidFill>
                    <a:schemeClr val="accent3"/>
                  </a:solidFill>
                  <a:latin typeface="Calibri" panose="020F0502020204030204" pitchFamily="34" charset="0"/>
                </a:rPr>
                <a:t>Trastuzumab</a:t>
              </a:r>
            </a:p>
            <a:p>
              <a:pPr algn="ctr">
                <a:spcBef>
                  <a:spcPts val="0"/>
                </a:spcBef>
              </a:pPr>
              <a:r>
                <a:rPr lang="en-US" sz="1400" dirty="0">
                  <a:solidFill>
                    <a:schemeClr val="accent3"/>
                  </a:solidFill>
                  <a:latin typeface="Calibri" panose="020F0502020204030204" pitchFamily="34" charset="0"/>
                </a:rPr>
                <a:t>(n = 743)</a:t>
              </a:r>
            </a:p>
            <a:p>
              <a:pPr algn="ctr">
                <a:spcBef>
                  <a:spcPts val="0"/>
                </a:spcBef>
              </a:pPr>
              <a:r>
                <a:rPr lang="en-US" sz="1400" b="0" dirty="0">
                  <a:solidFill>
                    <a:schemeClr val="bg1"/>
                  </a:solidFill>
                  <a:latin typeface="Calibri" panose="020F0502020204030204" pitchFamily="34" charset="0"/>
                </a:rPr>
                <a:t>56 (7.5)</a:t>
              </a:r>
            </a:p>
          </p:txBody>
        </p:sp>
      </p:grpSp>
      <p:sp>
        <p:nvSpPr>
          <p:cNvPr id="153" name="TextBox 152">
            <a:extLst>
              <a:ext uri="{FF2B5EF4-FFF2-40B4-BE49-F238E27FC236}">
                <a16:creationId xmlns:a16="http://schemas.microsoft.com/office/drawing/2014/main" id="{8BC30FEB-E917-4D21-90A7-FFDA66BA404F}"/>
              </a:ext>
            </a:extLst>
          </p:cNvPr>
          <p:cNvSpPr txBox="1"/>
          <p:nvPr/>
        </p:nvSpPr>
        <p:spPr bwMode="auto">
          <a:xfrm>
            <a:off x="1666978" y="1508456"/>
            <a:ext cx="4194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Distant Recurrence</a:t>
            </a:r>
          </a:p>
        </p:txBody>
      </p:sp>
      <p:sp>
        <p:nvSpPr>
          <p:cNvPr id="154" name="TextBox 153">
            <a:extLst>
              <a:ext uri="{FF2B5EF4-FFF2-40B4-BE49-F238E27FC236}">
                <a16:creationId xmlns:a16="http://schemas.microsoft.com/office/drawing/2014/main" id="{BCD4F081-4A48-440D-86B5-B10854838DEF}"/>
              </a:ext>
            </a:extLst>
          </p:cNvPr>
          <p:cNvSpPr txBox="1"/>
          <p:nvPr/>
        </p:nvSpPr>
        <p:spPr bwMode="auto">
          <a:xfrm>
            <a:off x="7353006" y="1508456"/>
            <a:ext cx="4192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a:t>
            </a:r>
          </a:p>
        </p:txBody>
      </p:sp>
      <p:sp>
        <p:nvSpPr>
          <p:cNvPr id="2" name="Rectangle 1">
            <a:extLst>
              <a:ext uri="{FF2B5EF4-FFF2-40B4-BE49-F238E27FC236}">
                <a16:creationId xmlns:a16="http://schemas.microsoft.com/office/drawing/2014/main" id="{279A84EC-0EC8-4F52-A64D-23DC665C9D35}"/>
              </a:ext>
            </a:extLst>
          </p:cNvPr>
          <p:cNvSpPr/>
          <p:nvPr/>
        </p:nvSpPr>
        <p:spPr>
          <a:xfrm>
            <a:off x="550066" y="5662793"/>
            <a:ext cx="11091869" cy="307777"/>
          </a:xfrm>
          <a:prstGeom prst="rect">
            <a:avLst/>
          </a:prstGeom>
        </p:spPr>
        <p:txBody>
          <a:bodyPr wrap="square">
            <a:spAutoFit/>
          </a:bodyPr>
          <a:lstStyle/>
          <a:p>
            <a:pPr algn="ctr"/>
            <a:r>
              <a:rPr lang="en-US" sz="1400" dirty="0">
                <a:solidFill>
                  <a:schemeClr val="bg1"/>
                </a:solidFill>
                <a:latin typeface="Calibri" panose="020F0502020204030204" pitchFamily="34" charset="0"/>
                <a:cs typeface="Calibri" panose="020F0502020204030204" pitchFamily="34" charset="0"/>
              </a:rPr>
              <a:t>Median follow-up</a:t>
            </a:r>
            <a:r>
              <a:rPr lang="en-US" sz="1400" b="0" dirty="0">
                <a:solidFill>
                  <a:schemeClr val="bg1"/>
                </a:solidFill>
                <a:latin typeface="Calibri" panose="020F0502020204030204" pitchFamily="34" charset="0"/>
                <a:cs typeface="Calibri" panose="020F0502020204030204" pitchFamily="34" charset="0"/>
              </a:rPr>
              <a:t>: 41.4 mos (range: 0.1-62.7) with T-DM1 and 40.9 mos (range: 0.1-62.6) with trastuzumab</a:t>
            </a:r>
            <a:endParaRPr lang="en-US"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23039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KATHERINE: All-Grade AEs Occurring in ≥ 15% of Patients in Either Arm</a:t>
            </a:r>
          </a:p>
        </p:txBody>
      </p:sp>
      <p:sp>
        <p:nvSpPr>
          <p:cNvPr id="3" name="Content Placeholder 2">
            <a:extLst>
              <a:ext uri="{FF2B5EF4-FFF2-40B4-BE49-F238E27FC236}">
                <a16:creationId xmlns:a16="http://schemas.microsoft.com/office/drawing/2014/main" id="{0B8385F8-6ED5-4980-84E4-07B5D48EE515}"/>
              </a:ext>
            </a:extLst>
          </p:cNvPr>
          <p:cNvSpPr>
            <a:spLocks noGrp="1"/>
          </p:cNvSpPr>
          <p:nvPr>
            <p:ph idx="1"/>
          </p:nvPr>
        </p:nvSpPr>
        <p:spPr>
          <a:xfrm>
            <a:off x="604675" y="5987859"/>
            <a:ext cx="10877529" cy="439830"/>
          </a:xfrm>
        </p:spPr>
        <p:txBody>
          <a:bodyPr/>
          <a:lstStyle/>
          <a:p>
            <a:r>
              <a:rPr lang="en-US" sz="2400" dirty="0"/>
              <a:t>Discontinuation due to AEs: 18.0% with T-DM1 vs 2.1% with trastuzumab</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 Box 11">
            <a:extLst>
              <a:ext uri="{FF2B5EF4-FFF2-40B4-BE49-F238E27FC236}">
                <a16:creationId xmlns:a16="http://schemas.microsoft.com/office/drawing/2014/main" id="{C5918773-5EFA-48BC-B809-B1F40A00B1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Geyer. SABCS 2018. Abstr GS1-10. von Minckwitz. NEJM. 2019;380:617.</a:t>
            </a:r>
          </a:p>
        </p:txBody>
      </p:sp>
      <p:sp>
        <p:nvSpPr>
          <p:cNvPr id="409" name="TextBox 408">
            <a:extLst>
              <a:ext uri="{FF2B5EF4-FFF2-40B4-BE49-F238E27FC236}">
                <a16:creationId xmlns:a16="http://schemas.microsoft.com/office/drawing/2014/main" id="{57C35C5A-F8CF-4A93-BE01-B1CF604B0106}"/>
              </a:ext>
            </a:extLst>
          </p:cNvPr>
          <p:cNvSpPr txBox="1"/>
          <p:nvPr/>
        </p:nvSpPr>
        <p:spPr>
          <a:xfrm>
            <a:off x="9948487" y="2188539"/>
            <a:ext cx="908723"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2</a:t>
            </a:r>
          </a:p>
        </p:txBody>
      </p:sp>
      <p:sp>
        <p:nvSpPr>
          <p:cNvPr id="410" name="Rectangle 409">
            <a:extLst>
              <a:ext uri="{FF2B5EF4-FFF2-40B4-BE49-F238E27FC236}">
                <a16:creationId xmlns:a16="http://schemas.microsoft.com/office/drawing/2014/main" id="{11B9849F-503A-4DF3-AA7D-90D3DD12F5E0}"/>
              </a:ext>
            </a:extLst>
          </p:cNvPr>
          <p:cNvSpPr/>
          <p:nvPr/>
        </p:nvSpPr>
        <p:spPr>
          <a:xfrm>
            <a:off x="9778339" y="2300801"/>
            <a:ext cx="164592" cy="162571"/>
          </a:xfrm>
          <a:prstGeom prst="rect">
            <a:avLst/>
          </a:prstGeom>
          <a:solidFill>
            <a:schemeClr val="accent3">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1" name="TextBox 410">
            <a:extLst>
              <a:ext uri="{FF2B5EF4-FFF2-40B4-BE49-F238E27FC236}">
                <a16:creationId xmlns:a16="http://schemas.microsoft.com/office/drawing/2014/main" id="{665B7EA6-8631-43CA-8855-B9A35B388FDD}"/>
              </a:ext>
            </a:extLst>
          </p:cNvPr>
          <p:cNvSpPr txBox="1"/>
          <p:nvPr/>
        </p:nvSpPr>
        <p:spPr>
          <a:xfrm>
            <a:off x="9948487" y="2484568"/>
            <a:ext cx="1074307"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 3</a:t>
            </a:r>
          </a:p>
        </p:txBody>
      </p:sp>
      <p:sp>
        <p:nvSpPr>
          <p:cNvPr id="412" name="Rectangle 411">
            <a:extLst>
              <a:ext uri="{FF2B5EF4-FFF2-40B4-BE49-F238E27FC236}">
                <a16:creationId xmlns:a16="http://schemas.microsoft.com/office/drawing/2014/main" id="{7A914A6A-1AE6-45D6-89D6-890FC0BE53F4}"/>
              </a:ext>
            </a:extLst>
          </p:cNvPr>
          <p:cNvSpPr/>
          <p:nvPr/>
        </p:nvSpPr>
        <p:spPr>
          <a:xfrm>
            <a:off x="9778339" y="2586370"/>
            <a:ext cx="164592" cy="162571"/>
          </a:xfrm>
          <a:prstGeom prst="rect">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3" name="Rectangle 412">
            <a:extLst>
              <a:ext uri="{FF2B5EF4-FFF2-40B4-BE49-F238E27FC236}">
                <a16:creationId xmlns:a16="http://schemas.microsoft.com/office/drawing/2014/main" id="{CE576C07-A68F-40CC-B901-F9308FBF792D}"/>
              </a:ext>
            </a:extLst>
          </p:cNvPr>
          <p:cNvSpPr/>
          <p:nvPr/>
        </p:nvSpPr>
        <p:spPr>
          <a:xfrm>
            <a:off x="7442149" y="2299331"/>
            <a:ext cx="164592" cy="162571"/>
          </a:xfrm>
          <a:prstGeom prst="rect">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4" name="Rectangle 413">
            <a:extLst>
              <a:ext uri="{FF2B5EF4-FFF2-40B4-BE49-F238E27FC236}">
                <a16:creationId xmlns:a16="http://schemas.microsoft.com/office/drawing/2014/main" id="{21C10FCD-9B48-4EEE-9C47-D702898E5B2D}"/>
              </a:ext>
            </a:extLst>
          </p:cNvPr>
          <p:cNvSpPr/>
          <p:nvPr/>
        </p:nvSpPr>
        <p:spPr>
          <a:xfrm>
            <a:off x="7442149" y="2584900"/>
            <a:ext cx="164592" cy="162571"/>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5" name="TextBox 414">
            <a:extLst>
              <a:ext uri="{FF2B5EF4-FFF2-40B4-BE49-F238E27FC236}">
                <a16:creationId xmlns:a16="http://schemas.microsoft.com/office/drawing/2014/main" id="{724AFAD9-23F2-4960-A9BB-940923C94003}"/>
              </a:ext>
            </a:extLst>
          </p:cNvPr>
          <p:cNvSpPr txBox="1"/>
          <p:nvPr/>
        </p:nvSpPr>
        <p:spPr>
          <a:xfrm>
            <a:off x="9948487" y="1913429"/>
            <a:ext cx="908723"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1</a:t>
            </a:r>
          </a:p>
        </p:txBody>
      </p:sp>
      <p:sp>
        <p:nvSpPr>
          <p:cNvPr id="416" name="Rectangle 415">
            <a:extLst>
              <a:ext uri="{FF2B5EF4-FFF2-40B4-BE49-F238E27FC236}">
                <a16:creationId xmlns:a16="http://schemas.microsoft.com/office/drawing/2014/main" id="{8185F71E-33E0-4DDD-B867-A1E6533677E2}"/>
              </a:ext>
            </a:extLst>
          </p:cNvPr>
          <p:cNvSpPr/>
          <p:nvPr/>
        </p:nvSpPr>
        <p:spPr>
          <a:xfrm>
            <a:off x="9778339" y="2015231"/>
            <a:ext cx="164592" cy="162571"/>
          </a:xfrm>
          <a:prstGeom prst="rect">
            <a:avLst/>
          </a:prstGeom>
          <a:solidFill>
            <a:schemeClr val="accent3">
              <a:lumMod val="20000"/>
              <a:lumOff val="8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7" name="Rectangle 416">
            <a:extLst>
              <a:ext uri="{FF2B5EF4-FFF2-40B4-BE49-F238E27FC236}">
                <a16:creationId xmlns:a16="http://schemas.microsoft.com/office/drawing/2014/main" id="{7B78214C-E1A3-48FC-A4C5-C2D300A8A98F}"/>
              </a:ext>
            </a:extLst>
          </p:cNvPr>
          <p:cNvSpPr/>
          <p:nvPr/>
        </p:nvSpPr>
        <p:spPr>
          <a:xfrm>
            <a:off x="7442149" y="2013761"/>
            <a:ext cx="164592" cy="162571"/>
          </a:xfrm>
          <a:prstGeom prst="rect">
            <a:avLst/>
          </a:prstGeom>
          <a:solidFill>
            <a:schemeClr val="accent2">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dirty="0">
              <a:solidFill>
                <a:schemeClr val="bg1"/>
              </a:solidFill>
              <a:latin typeface="Calibri" panose="020F0502020204030204" pitchFamily="34" charset="0"/>
            </a:endParaRPr>
          </a:p>
        </p:txBody>
      </p:sp>
      <p:sp>
        <p:nvSpPr>
          <p:cNvPr id="418" name="TextBox 417">
            <a:extLst>
              <a:ext uri="{FF2B5EF4-FFF2-40B4-BE49-F238E27FC236}">
                <a16:creationId xmlns:a16="http://schemas.microsoft.com/office/drawing/2014/main" id="{4F305588-B228-4D47-8839-BF357C1EB64E}"/>
              </a:ext>
            </a:extLst>
          </p:cNvPr>
          <p:cNvSpPr txBox="1"/>
          <p:nvPr/>
        </p:nvSpPr>
        <p:spPr>
          <a:xfrm>
            <a:off x="7096216" y="1612475"/>
            <a:ext cx="1698731" cy="363338"/>
          </a:xfrm>
          <a:prstGeom prst="rect">
            <a:avLst/>
          </a:prstGeom>
          <a:noFill/>
        </p:spPr>
        <p:txBody>
          <a:bodyPr wrap="none" rtlCol="0">
            <a:spAutoFit/>
          </a:bodyPr>
          <a:lstStyle/>
          <a:p>
            <a:r>
              <a:rPr lang="en-US" dirty="0">
                <a:solidFill>
                  <a:schemeClr val="bg1"/>
                </a:solidFill>
                <a:latin typeface="Calibri" panose="020F0502020204030204" pitchFamily="34" charset="0"/>
              </a:rPr>
              <a:t>T-DM1 (n = 740)</a:t>
            </a:r>
          </a:p>
        </p:txBody>
      </p:sp>
      <p:sp>
        <p:nvSpPr>
          <p:cNvPr id="419" name="Rectangle 418">
            <a:extLst>
              <a:ext uri="{FF2B5EF4-FFF2-40B4-BE49-F238E27FC236}">
                <a16:creationId xmlns:a16="http://schemas.microsoft.com/office/drawing/2014/main" id="{FADBC2F6-7ACF-42F0-99AF-B030AC9DDC31}"/>
              </a:ext>
            </a:extLst>
          </p:cNvPr>
          <p:cNvSpPr/>
          <p:nvPr/>
        </p:nvSpPr>
        <p:spPr>
          <a:xfrm>
            <a:off x="9305258" y="1613241"/>
            <a:ext cx="2315521" cy="363338"/>
          </a:xfrm>
          <a:prstGeom prst="rect">
            <a:avLst/>
          </a:prstGeom>
        </p:spPr>
        <p:txBody>
          <a:bodyPr wrap="none">
            <a:spAutoFit/>
          </a:bodyPr>
          <a:lstStyle/>
          <a:p>
            <a:r>
              <a:rPr lang="en-US" dirty="0">
                <a:solidFill>
                  <a:schemeClr val="bg1"/>
                </a:solidFill>
                <a:latin typeface="Calibri" panose="020F0502020204030204" pitchFamily="34" charset="0"/>
              </a:rPr>
              <a:t>Trastuzumab (n = 720) </a:t>
            </a:r>
            <a:endParaRPr lang="en-US" dirty="0">
              <a:latin typeface="Calibri" panose="020F0502020204030204" pitchFamily="34" charset="0"/>
            </a:endParaRPr>
          </a:p>
        </p:txBody>
      </p:sp>
      <p:sp>
        <p:nvSpPr>
          <p:cNvPr id="420" name="TextBox 419">
            <a:extLst>
              <a:ext uri="{FF2B5EF4-FFF2-40B4-BE49-F238E27FC236}">
                <a16:creationId xmlns:a16="http://schemas.microsoft.com/office/drawing/2014/main" id="{1AAA3E3C-3183-42D3-8CFC-C54FC4B53333}"/>
              </a:ext>
            </a:extLst>
          </p:cNvPr>
          <p:cNvSpPr txBox="1"/>
          <p:nvPr/>
        </p:nvSpPr>
        <p:spPr>
          <a:xfrm>
            <a:off x="7634423" y="2184566"/>
            <a:ext cx="908723"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2</a:t>
            </a:r>
          </a:p>
        </p:txBody>
      </p:sp>
      <p:sp>
        <p:nvSpPr>
          <p:cNvPr id="421" name="TextBox 420">
            <a:extLst>
              <a:ext uri="{FF2B5EF4-FFF2-40B4-BE49-F238E27FC236}">
                <a16:creationId xmlns:a16="http://schemas.microsoft.com/office/drawing/2014/main" id="{15A32C10-CF94-4ACB-8A92-8D74A69C536E}"/>
              </a:ext>
            </a:extLst>
          </p:cNvPr>
          <p:cNvSpPr txBox="1"/>
          <p:nvPr/>
        </p:nvSpPr>
        <p:spPr>
          <a:xfrm>
            <a:off x="7634423" y="2480596"/>
            <a:ext cx="1074307"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 3</a:t>
            </a:r>
          </a:p>
        </p:txBody>
      </p:sp>
      <p:sp>
        <p:nvSpPr>
          <p:cNvPr id="422" name="TextBox 421">
            <a:extLst>
              <a:ext uri="{FF2B5EF4-FFF2-40B4-BE49-F238E27FC236}">
                <a16:creationId xmlns:a16="http://schemas.microsoft.com/office/drawing/2014/main" id="{39214A5C-2080-4692-8127-EE52FD00B012}"/>
              </a:ext>
            </a:extLst>
          </p:cNvPr>
          <p:cNvSpPr txBox="1"/>
          <p:nvPr/>
        </p:nvSpPr>
        <p:spPr>
          <a:xfrm>
            <a:off x="7634423" y="1909457"/>
            <a:ext cx="908723" cy="363338"/>
          </a:xfrm>
          <a:prstGeom prst="rect">
            <a:avLst/>
          </a:prstGeom>
          <a:noFill/>
        </p:spPr>
        <p:txBody>
          <a:bodyPr wrap="none" rtlCol="0">
            <a:spAutoFit/>
          </a:bodyPr>
          <a:lstStyle/>
          <a:p>
            <a:r>
              <a:rPr lang="en-US" b="0" dirty="0">
                <a:solidFill>
                  <a:schemeClr val="bg1"/>
                </a:solidFill>
                <a:latin typeface="Calibri" panose="020F0502020204030204" pitchFamily="34" charset="0"/>
              </a:rPr>
              <a:t>Grade 1</a:t>
            </a:r>
          </a:p>
        </p:txBody>
      </p:sp>
      <p:grpSp>
        <p:nvGrpSpPr>
          <p:cNvPr id="2" name="Group 1">
            <a:extLst>
              <a:ext uri="{FF2B5EF4-FFF2-40B4-BE49-F238E27FC236}">
                <a16:creationId xmlns:a16="http://schemas.microsoft.com/office/drawing/2014/main" id="{DE83D99B-A27F-424E-BCA0-2F28076154BE}"/>
              </a:ext>
            </a:extLst>
          </p:cNvPr>
          <p:cNvGrpSpPr/>
          <p:nvPr/>
        </p:nvGrpSpPr>
        <p:grpSpPr>
          <a:xfrm>
            <a:off x="736582" y="1394941"/>
            <a:ext cx="10462465" cy="4214739"/>
            <a:chOff x="158182" y="1489211"/>
            <a:chExt cx="11587619" cy="4668002"/>
          </a:xfrm>
        </p:grpSpPr>
        <p:grpSp>
          <p:nvGrpSpPr>
            <p:cNvPr id="236" name="Group 235">
              <a:extLst>
                <a:ext uri="{FF2B5EF4-FFF2-40B4-BE49-F238E27FC236}">
                  <a16:creationId xmlns:a16="http://schemas.microsoft.com/office/drawing/2014/main" id="{C80CC90C-D286-4119-83F3-F23E6805FB59}"/>
                </a:ext>
              </a:extLst>
            </p:cNvPr>
            <p:cNvGrpSpPr/>
            <p:nvPr/>
          </p:nvGrpSpPr>
          <p:grpSpPr>
            <a:xfrm>
              <a:off x="11380194" y="4427973"/>
              <a:ext cx="343671" cy="908590"/>
              <a:chOff x="11161691" y="4609410"/>
              <a:chExt cx="349341" cy="923579"/>
            </a:xfrm>
          </p:grpSpPr>
          <p:sp>
            <p:nvSpPr>
              <p:cNvPr id="237" name="Rectangle 236">
                <a:extLst>
                  <a:ext uri="{FF2B5EF4-FFF2-40B4-BE49-F238E27FC236}">
                    <a16:creationId xmlns:a16="http://schemas.microsoft.com/office/drawing/2014/main" id="{F86FDBE4-D765-4A38-BFA1-46A328791018}"/>
                  </a:ext>
                </a:extLst>
              </p:cNvPr>
              <p:cNvSpPr/>
              <p:nvPr/>
            </p:nvSpPr>
            <p:spPr bwMode="auto">
              <a:xfrm>
                <a:off x="11218011" y="4846699"/>
                <a:ext cx="247506" cy="14131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4C7C465B-1501-41F8-AB0A-5FAC91C825F3}"/>
                  </a:ext>
                </a:extLst>
              </p:cNvPr>
              <p:cNvSpPr/>
              <p:nvPr/>
            </p:nvSpPr>
            <p:spPr bwMode="auto">
              <a:xfrm>
                <a:off x="11218011" y="4988017"/>
                <a:ext cx="247506" cy="54497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TextBox 238">
                <a:extLst>
                  <a:ext uri="{FF2B5EF4-FFF2-40B4-BE49-F238E27FC236}">
                    <a16:creationId xmlns:a16="http://schemas.microsoft.com/office/drawing/2014/main" id="{B9D432D7-20DE-45C1-A48D-2B26C5C554A1}"/>
                  </a:ext>
                </a:extLst>
              </p:cNvPr>
              <p:cNvSpPr txBox="1"/>
              <p:nvPr/>
            </p:nvSpPr>
            <p:spPr>
              <a:xfrm>
                <a:off x="11167861" y="4609410"/>
                <a:ext cx="343171"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11</a:t>
                </a:r>
              </a:p>
            </p:txBody>
          </p:sp>
          <p:sp>
            <p:nvSpPr>
              <p:cNvPr id="240" name="TextBox 239">
                <a:extLst>
                  <a:ext uri="{FF2B5EF4-FFF2-40B4-BE49-F238E27FC236}">
                    <a16:creationId xmlns:a16="http://schemas.microsoft.com/office/drawing/2014/main" id="{62AE2489-5DFF-4B18-871A-238AA9F7FEA6}"/>
                  </a:ext>
                </a:extLst>
              </p:cNvPr>
              <p:cNvSpPr txBox="1"/>
              <p:nvPr/>
            </p:nvSpPr>
            <p:spPr>
              <a:xfrm>
                <a:off x="11211847" y="5176477"/>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9</a:t>
                </a:r>
              </a:p>
            </p:txBody>
          </p:sp>
          <p:sp>
            <p:nvSpPr>
              <p:cNvPr id="241" name="TextBox 240">
                <a:extLst>
                  <a:ext uri="{FF2B5EF4-FFF2-40B4-BE49-F238E27FC236}">
                    <a16:creationId xmlns:a16="http://schemas.microsoft.com/office/drawing/2014/main" id="{BC9D5EA7-0CAF-4CB6-92CF-7E6B6AEE2B5A}"/>
                  </a:ext>
                </a:extLst>
              </p:cNvPr>
              <p:cNvSpPr txBox="1"/>
              <p:nvPr/>
            </p:nvSpPr>
            <p:spPr>
              <a:xfrm>
                <a:off x="11161691" y="4795570"/>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242" name="TextBox 241">
                <a:extLst>
                  <a:ext uri="{FF2B5EF4-FFF2-40B4-BE49-F238E27FC236}">
                    <a16:creationId xmlns:a16="http://schemas.microsoft.com/office/drawing/2014/main" id="{3E23D376-2F7E-4DD0-A9BB-F8F3484B0ACD}"/>
                  </a:ext>
                </a:extLst>
              </p:cNvPr>
              <p:cNvSpPr txBox="1"/>
              <p:nvPr/>
            </p:nvSpPr>
            <p:spPr>
              <a:xfrm>
                <a:off x="11211847" y="4798849"/>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a:t>
                </a:r>
              </a:p>
            </p:txBody>
          </p:sp>
        </p:grpSp>
        <p:sp>
          <p:nvSpPr>
            <p:cNvPr id="243" name="TextBox 242">
              <a:extLst>
                <a:ext uri="{FF2B5EF4-FFF2-40B4-BE49-F238E27FC236}">
                  <a16:creationId xmlns:a16="http://schemas.microsoft.com/office/drawing/2014/main" id="{DEE431BD-EC2B-4A3A-BA40-5719FD559C3D}"/>
                </a:ext>
              </a:extLst>
            </p:cNvPr>
            <p:cNvSpPr txBox="1"/>
            <p:nvPr/>
          </p:nvSpPr>
          <p:spPr>
            <a:xfrm rot="16200000">
              <a:off x="-555627" y="3392992"/>
              <a:ext cx="1836670" cy="409051"/>
            </a:xfrm>
            <a:prstGeom prst="rect">
              <a:avLst/>
            </a:prstGeom>
            <a:noFill/>
          </p:spPr>
          <p:txBody>
            <a:bodyPr wrap="square" rtlCol="0">
              <a:spAutoFit/>
            </a:bodyPr>
            <a:lstStyle/>
            <a:p>
              <a:pPr algn="ctr"/>
              <a:r>
                <a:rPr lang="en-US" dirty="0">
                  <a:solidFill>
                    <a:schemeClr val="bg1"/>
                  </a:solidFill>
                  <a:latin typeface="Calibri" panose="020F0502020204030204" pitchFamily="34" charset="0"/>
                </a:rPr>
                <a:t>Patients (%)</a:t>
              </a:r>
            </a:p>
          </p:txBody>
        </p:sp>
        <p:sp>
          <p:nvSpPr>
            <p:cNvPr id="244" name="TextBox 243">
              <a:extLst>
                <a:ext uri="{FF2B5EF4-FFF2-40B4-BE49-F238E27FC236}">
                  <a16:creationId xmlns:a16="http://schemas.microsoft.com/office/drawing/2014/main" id="{C5FA981F-6E05-49DF-A755-9AE83548E10C}"/>
                </a:ext>
              </a:extLst>
            </p:cNvPr>
            <p:cNvSpPr txBox="1"/>
            <p:nvPr/>
          </p:nvSpPr>
          <p:spPr>
            <a:xfrm rot="19800000">
              <a:off x="939391" y="5471132"/>
              <a:ext cx="890324"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Fatigue</a:t>
              </a:r>
            </a:p>
          </p:txBody>
        </p:sp>
        <p:sp>
          <p:nvSpPr>
            <p:cNvPr id="245" name="TextBox 244">
              <a:extLst>
                <a:ext uri="{FF2B5EF4-FFF2-40B4-BE49-F238E27FC236}">
                  <a16:creationId xmlns:a16="http://schemas.microsoft.com/office/drawing/2014/main" id="{FB85D952-B3E2-4997-9AAA-BE02C599305A}"/>
                </a:ext>
              </a:extLst>
            </p:cNvPr>
            <p:cNvSpPr txBox="1"/>
            <p:nvPr/>
          </p:nvSpPr>
          <p:spPr>
            <a:xfrm rot="19800000">
              <a:off x="1771576" y="5475468"/>
              <a:ext cx="904030"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Nausea</a:t>
              </a:r>
            </a:p>
          </p:txBody>
        </p:sp>
        <p:sp>
          <p:nvSpPr>
            <p:cNvPr id="246" name="TextBox 245">
              <a:extLst>
                <a:ext uri="{FF2B5EF4-FFF2-40B4-BE49-F238E27FC236}">
                  <a16:creationId xmlns:a16="http://schemas.microsoft.com/office/drawing/2014/main" id="{EA38211B-6463-4E08-BB90-FD28015E8F99}"/>
                </a:ext>
              </a:extLst>
            </p:cNvPr>
            <p:cNvSpPr txBox="1"/>
            <p:nvPr/>
          </p:nvSpPr>
          <p:spPr>
            <a:xfrm rot="19800000">
              <a:off x="1541918" y="5782250"/>
              <a:ext cx="2168110"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Decreased PLT Count</a:t>
              </a:r>
            </a:p>
          </p:txBody>
        </p:sp>
        <p:sp>
          <p:nvSpPr>
            <p:cNvPr id="247" name="TextBox 246">
              <a:extLst>
                <a:ext uri="{FF2B5EF4-FFF2-40B4-BE49-F238E27FC236}">
                  <a16:creationId xmlns:a16="http://schemas.microsoft.com/office/drawing/2014/main" id="{69155B27-2C13-40E0-AA43-D292DF86B31C}"/>
                </a:ext>
              </a:extLst>
            </p:cNvPr>
            <p:cNvSpPr txBox="1"/>
            <p:nvPr/>
          </p:nvSpPr>
          <p:spPr>
            <a:xfrm rot="19800000">
              <a:off x="4289211" y="5509090"/>
              <a:ext cx="1140158"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Headache</a:t>
              </a:r>
            </a:p>
          </p:txBody>
        </p:sp>
        <p:sp>
          <p:nvSpPr>
            <p:cNvPr id="248" name="TextBox 247">
              <a:extLst>
                <a:ext uri="{FF2B5EF4-FFF2-40B4-BE49-F238E27FC236}">
                  <a16:creationId xmlns:a16="http://schemas.microsoft.com/office/drawing/2014/main" id="{0BF53AF4-AE43-4D94-A9A1-36EA515ED43C}"/>
                </a:ext>
              </a:extLst>
            </p:cNvPr>
            <p:cNvSpPr txBox="1"/>
            <p:nvPr/>
          </p:nvSpPr>
          <p:spPr>
            <a:xfrm rot="19800000">
              <a:off x="9410458" y="5572643"/>
              <a:ext cx="1401779"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Constipation</a:t>
              </a:r>
            </a:p>
          </p:txBody>
        </p:sp>
        <p:sp>
          <p:nvSpPr>
            <p:cNvPr id="249" name="TextBox 248">
              <a:extLst>
                <a:ext uri="{FF2B5EF4-FFF2-40B4-BE49-F238E27FC236}">
                  <a16:creationId xmlns:a16="http://schemas.microsoft.com/office/drawing/2014/main" id="{AFE26C6D-BAAB-404E-A85A-8F8CE6F8072F}"/>
                </a:ext>
              </a:extLst>
            </p:cNvPr>
            <p:cNvSpPr txBox="1"/>
            <p:nvPr/>
          </p:nvSpPr>
          <p:spPr>
            <a:xfrm rot="19800000">
              <a:off x="7849666" y="5743185"/>
              <a:ext cx="2128129"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Sensory Neuropathy</a:t>
              </a:r>
            </a:p>
          </p:txBody>
        </p:sp>
        <p:sp>
          <p:nvSpPr>
            <p:cNvPr id="250" name="TextBox 249">
              <a:extLst>
                <a:ext uri="{FF2B5EF4-FFF2-40B4-BE49-F238E27FC236}">
                  <a16:creationId xmlns:a16="http://schemas.microsoft.com/office/drawing/2014/main" id="{1D2F5082-C866-4E39-9904-645411E4A633}"/>
                </a:ext>
              </a:extLst>
            </p:cNvPr>
            <p:cNvSpPr txBox="1"/>
            <p:nvPr/>
          </p:nvSpPr>
          <p:spPr>
            <a:xfrm rot="19800000">
              <a:off x="6661724" y="5626404"/>
              <a:ext cx="1495591"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Increased ALT</a:t>
              </a:r>
            </a:p>
          </p:txBody>
        </p:sp>
        <p:sp>
          <p:nvSpPr>
            <p:cNvPr id="251" name="TextBox 250">
              <a:extLst>
                <a:ext uri="{FF2B5EF4-FFF2-40B4-BE49-F238E27FC236}">
                  <a16:creationId xmlns:a16="http://schemas.microsoft.com/office/drawing/2014/main" id="{5999CBED-7B68-47B8-B744-8308A7CAE24F}"/>
                </a:ext>
              </a:extLst>
            </p:cNvPr>
            <p:cNvSpPr txBox="1"/>
            <p:nvPr/>
          </p:nvSpPr>
          <p:spPr>
            <a:xfrm rot="19800000">
              <a:off x="3049950" y="5636547"/>
              <a:ext cx="1522435"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Increased AST</a:t>
              </a:r>
            </a:p>
          </p:txBody>
        </p:sp>
        <p:sp>
          <p:nvSpPr>
            <p:cNvPr id="252" name="TextBox 251">
              <a:extLst>
                <a:ext uri="{FF2B5EF4-FFF2-40B4-BE49-F238E27FC236}">
                  <a16:creationId xmlns:a16="http://schemas.microsoft.com/office/drawing/2014/main" id="{CF48D828-2722-4310-A813-11A157BF9591}"/>
                </a:ext>
              </a:extLst>
            </p:cNvPr>
            <p:cNvSpPr txBox="1"/>
            <p:nvPr/>
          </p:nvSpPr>
          <p:spPr>
            <a:xfrm rot="19800000">
              <a:off x="10720569" y="5484537"/>
              <a:ext cx="950332"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Myalgia</a:t>
              </a:r>
            </a:p>
          </p:txBody>
        </p:sp>
        <p:sp>
          <p:nvSpPr>
            <p:cNvPr id="253" name="TextBox 252">
              <a:extLst>
                <a:ext uri="{FF2B5EF4-FFF2-40B4-BE49-F238E27FC236}">
                  <a16:creationId xmlns:a16="http://schemas.microsoft.com/office/drawing/2014/main" id="{D86DFA19-C539-4FC7-AC49-4AC8C2C1B1B8}"/>
                </a:ext>
              </a:extLst>
            </p:cNvPr>
            <p:cNvSpPr txBox="1"/>
            <p:nvPr/>
          </p:nvSpPr>
          <p:spPr>
            <a:xfrm rot="19800000">
              <a:off x="5116665" y="5764016"/>
              <a:ext cx="2161648"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Radiation Skin Injury</a:t>
              </a:r>
            </a:p>
          </p:txBody>
        </p:sp>
        <p:sp>
          <p:nvSpPr>
            <p:cNvPr id="254" name="TextBox 253">
              <a:extLst>
                <a:ext uri="{FF2B5EF4-FFF2-40B4-BE49-F238E27FC236}">
                  <a16:creationId xmlns:a16="http://schemas.microsoft.com/office/drawing/2014/main" id="{F4F589F5-7485-491B-8A86-7FA1C3764591}"/>
                </a:ext>
              </a:extLst>
            </p:cNvPr>
            <p:cNvSpPr txBox="1"/>
            <p:nvPr/>
          </p:nvSpPr>
          <p:spPr>
            <a:xfrm rot="19800000">
              <a:off x="5168429" y="5520209"/>
              <a:ext cx="1144063"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Arthralgia</a:t>
              </a:r>
            </a:p>
          </p:txBody>
        </p:sp>
        <p:sp>
          <p:nvSpPr>
            <p:cNvPr id="255" name="TextBox 254">
              <a:extLst>
                <a:ext uri="{FF2B5EF4-FFF2-40B4-BE49-F238E27FC236}">
                  <a16:creationId xmlns:a16="http://schemas.microsoft.com/office/drawing/2014/main" id="{9696375D-3241-4F3D-BE1B-E40F1C5EF3F0}"/>
                </a:ext>
              </a:extLst>
            </p:cNvPr>
            <p:cNvSpPr txBox="1"/>
            <p:nvPr/>
          </p:nvSpPr>
          <p:spPr>
            <a:xfrm rot="19800000">
              <a:off x="7963952" y="5497940"/>
              <a:ext cx="1016093" cy="374963"/>
            </a:xfrm>
            <a:prstGeom prst="rect">
              <a:avLst/>
            </a:prstGeom>
            <a:noFill/>
          </p:spPr>
          <p:txBody>
            <a:bodyPr wrap="none" rtlCol="0">
              <a:spAutoFit/>
            </a:bodyPr>
            <a:lstStyle/>
            <a:p>
              <a:r>
                <a:rPr lang="en-US" sz="1600" dirty="0">
                  <a:solidFill>
                    <a:schemeClr val="bg1"/>
                  </a:solidFill>
                  <a:latin typeface="Calibri" panose="020F0502020204030204" pitchFamily="34" charset="0"/>
                </a:rPr>
                <a:t>Epistaxis</a:t>
              </a:r>
            </a:p>
          </p:txBody>
        </p:sp>
        <p:sp>
          <p:nvSpPr>
            <p:cNvPr id="256" name="TextBox 255">
              <a:extLst>
                <a:ext uri="{FF2B5EF4-FFF2-40B4-BE49-F238E27FC236}">
                  <a16:creationId xmlns:a16="http://schemas.microsoft.com/office/drawing/2014/main" id="{B7988296-1D08-4DD3-84F4-5D2D3C1C2613}"/>
                </a:ext>
              </a:extLst>
            </p:cNvPr>
            <p:cNvSpPr txBox="1"/>
            <p:nvPr/>
          </p:nvSpPr>
          <p:spPr>
            <a:xfrm>
              <a:off x="1939541" y="2210504"/>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257" name="TextBox 256">
              <a:extLst>
                <a:ext uri="{FF2B5EF4-FFF2-40B4-BE49-F238E27FC236}">
                  <a16:creationId xmlns:a16="http://schemas.microsoft.com/office/drawing/2014/main" id="{EB513DE1-15F7-49C9-96DB-9F196E75C655}"/>
                </a:ext>
              </a:extLst>
            </p:cNvPr>
            <p:cNvSpPr txBox="1"/>
            <p:nvPr/>
          </p:nvSpPr>
          <p:spPr>
            <a:xfrm>
              <a:off x="2837939" y="2684944"/>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nvGrpSpPr>
            <p:cNvPr id="258" name="Group 257">
              <a:extLst>
                <a:ext uri="{FF2B5EF4-FFF2-40B4-BE49-F238E27FC236}">
                  <a16:creationId xmlns:a16="http://schemas.microsoft.com/office/drawing/2014/main" id="{80129579-DE33-4529-BD62-E3CDA78676B8}"/>
                </a:ext>
              </a:extLst>
            </p:cNvPr>
            <p:cNvGrpSpPr/>
            <p:nvPr/>
          </p:nvGrpSpPr>
          <p:grpSpPr>
            <a:xfrm>
              <a:off x="8761907" y="4882078"/>
              <a:ext cx="265250" cy="463465"/>
              <a:chOff x="8494172" y="5071006"/>
              <a:chExt cx="269626" cy="471111"/>
            </a:xfrm>
          </p:grpSpPr>
          <p:sp>
            <p:nvSpPr>
              <p:cNvPr id="259" name="TextBox 258">
                <a:extLst>
                  <a:ext uri="{FF2B5EF4-FFF2-40B4-BE49-F238E27FC236}">
                    <a16:creationId xmlns:a16="http://schemas.microsoft.com/office/drawing/2014/main" id="{8BE3FB3F-782C-42AF-8314-85078736A570}"/>
                  </a:ext>
                </a:extLst>
              </p:cNvPr>
              <p:cNvSpPr txBox="1"/>
              <p:nvPr/>
            </p:nvSpPr>
            <p:spPr>
              <a:xfrm>
                <a:off x="8494172" y="5071006"/>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4</a:t>
                </a:r>
              </a:p>
            </p:txBody>
          </p:sp>
          <p:grpSp>
            <p:nvGrpSpPr>
              <p:cNvPr id="260" name="Group 259">
                <a:extLst>
                  <a:ext uri="{FF2B5EF4-FFF2-40B4-BE49-F238E27FC236}">
                    <a16:creationId xmlns:a16="http://schemas.microsoft.com/office/drawing/2014/main" id="{248CC933-7EFF-4462-931A-54F4EF37E1EC}"/>
                  </a:ext>
                </a:extLst>
              </p:cNvPr>
              <p:cNvGrpSpPr/>
              <p:nvPr/>
            </p:nvGrpSpPr>
            <p:grpSpPr>
              <a:xfrm>
                <a:off x="8501238" y="5295896"/>
                <a:ext cx="255346" cy="246221"/>
                <a:chOff x="8501238" y="5295896"/>
                <a:chExt cx="255346" cy="246221"/>
              </a:xfrm>
            </p:grpSpPr>
            <p:sp>
              <p:nvSpPr>
                <p:cNvPr id="261" name="Rectangle 260">
                  <a:extLst>
                    <a:ext uri="{FF2B5EF4-FFF2-40B4-BE49-F238E27FC236}">
                      <a16:creationId xmlns:a16="http://schemas.microsoft.com/office/drawing/2014/main" id="{195A0C1B-F4A7-4B9F-857E-23E51784F80E}"/>
                    </a:ext>
                  </a:extLst>
                </p:cNvPr>
                <p:cNvSpPr/>
                <p:nvPr/>
              </p:nvSpPr>
              <p:spPr bwMode="auto">
                <a:xfrm>
                  <a:off x="8501238" y="5322016"/>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Rectangle 261">
                  <a:extLst>
                    <a:ext uri="{FF2B5EF4-FFF2-40B4-BE49-F238E27FC236}">
                      <a16:creationId xmlns:a16="http://schemas.microsoft.com/office/drawing/2014/main" id="{5F7A2813-21F9-42AA-817D-790102603DE9}"/>
                    </a:ext>
                  </a:extLst>
                </p:cNvPr>
                <p:cNvSpPr/>
                <p:nvPr/>
              </p:nvSpPr>
              <p:spPr bwMode="auto">
                <a:xfrm>
                  <a:off x="8501238" y="5330978"/>
                  <a:ext cx="247506" cy="19446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TextBox 262">
                  <a:extLst>
                    <a:ext uri="{FF2B5EF4-FFF2-40B4-BE49-F238E27FC236}">
                      <a16:creationId xmlns:a16="http://schemas.microsoft.com/office/drawing/2014/main" id="{46EDC997-83A4-4C45-A3F1-4C61918B2586}"/>
                    </a:ext>
                  </a:extLst>
                </p:cNvPr>
                <p:cNvSpPr txBox="1"/>
                <p:nvPr/>
              </p:nvSpPr>
              <p:spPr>
                <a:xfrm>
                  <a:off x="8501386" y="5295896"/>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3</a:t>
                  </a:r>
                </a:p>
              </p:txBody>
            </p:sp>
          </p:grpSp>
        </p:grpSp>
        <p:grpSp>
          <p:nvGrpSpPr>
            <p:cNvPr id="264" name="Group 263">
              <a:extLst>
                <a:ext uri="{FF2B5EF4-FFF2-40B4-BE49-F238E27FC236}">
                  <a16:creationId xmlns:a16="http://schemas.microsoft.com/office/drawing/2014/main" id="{38FAA6B1-8425-47CC-A852-4CF211A92386}"/>
                </a:ext>
              </a:extLst>
            </p:cNvPr>
            <p:cNvGrpSpPr/>
            <p:nvPr/>
          </p:nvGrpSpPr>
          <p:grpSpPr>
            <a:xfrm>
              <a:off x="7871799" y="4744344"/>
              <a:ext cx="265250" cy="586673"/>
              <a:chOff x="7590083" y="4931000"/>
              <a:chExt cx="269626" cy="596351"/>
            </a:xfrm>
          </p:grpSpPr>
          <p:sp>
            <p:nvSpPr>
              <p:cNvPr id="265" name="Rectangle 264">
                <a:extLst>
                  <a:ext uri="{FF2B5EF4-FFF2-40B4-BE49-F238E27FC236}">
                    <a16:creationId xmlns:a16="http://schemas.microsoft.com/office/drawing/2014/main" id="{AED51F53-F973-4ABD-8472-8E4716FA8B7B}"/>
                  </a:ext>
                </a:extLst>
              </p:cNvPr>
              <p:cNvSpPr/>
              <p:nvPr/>
            </p:nvSpPr>
            <p:spPr bwMode="auto">
              <a:xfrm>
                <a:off x="7604134" y="5172437"/>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Rectangle 265">
                <a:extLst>
                  <a:ext uri="{FF2B5EF4-FFF2-40B4-BE49-F238E27FC236}">
                    <a16:creationId xmlns:a16="http://schemas.microsoft.com/office/drawing/2014/main" id="{2C1F9BEE-830E-425D-BB8C-9322A2DEEEE1}"/>
                  </a:ext>
                </a:extLst>
              </p:cNvPr>
              <p:cNvSpPr/>
              <p:nvPr/>
            </p:nvSpPr>
            <p:spPr bwMode="auto">
              <a:xfrm>
                <a:off x="7604134" y="5193541"/>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ECABA7D6-5DF3-48A5-9568-D043E4ACA692}"/>
                  </a:ext>
                </a:extLst>
              </p:cNvPr>
              <p:cNvSpPr/>
              <p:nvPr/>
            </p:nvSpPr>
            <p:spPr bwMode="auto">
              <a:xfrm>
                <a:off x="7604134" y="5229832"/>
                <a:ext cx="247506" cy="297519"/>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TextBox 267">
                <a:extLst>
                  <a:ext uri="{FF2B5EF4-FFF2-40B4-BE49-F238E27FC236}">
                    <a16:creationId xmlns:a16="http://schemas.microsoft.com/office/drawing/2014/main" id="{A88F0A63-63B4-425C-BC86-7979ABB8E3E7}"/>
                  </a:ext>
                </a:extLst>
              </p:cNvPr>
              <p:cNvSpPr txBox="1"/>
              <p:nvPr/>
            </p:nvSpPr>
            <p:spPr>
              <a:xfrm>
                <a:off x="7590083" y="4931000"/>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6</a:t>
                </a:r>
              </a:p>
            </p:txBody>
          </p:sp>
          <p:sp>
            <p:nvSpPr>
              <p:cNvPr id="269" name="TextBox 268">
                <a:extLst>
                  <a:ext uri="{FF2B5EF4-FFF2-40B4-BE49-F238E27FC236}">
                    <a16:creationId xmlns:a16="http://schemas.microsoft.com/office/drawing/2014/main" id="{AE957B83-7F60-4186-B13C-DADA08DBDFE8}"/>
                  </a:ext>
                </a:extLst>
              </p:cNvPr>
              <p:cNvSpPr txBox="1"/>
              <p:nvPr/>
            </p:nvSpPr>
            <p:spPr>
              <a:xfrm>
                <a:off x="7597297" y="5227287"/>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grpSp>
        <p:grpSp>
          <p:nvGrpSpPr>
            <p:cNvPr id="270" name="Group 269">
              <a:extLst>
                <a:ext uri="{FF2B5EF4-FFF2-40B4-BE49-F238E27FC236}">
                  <a16:creationId xmlns:a16="http://schemas.microsoft.com/office/drawing/2014/main" id="{ECE2D709-2CF9-4811-A357-12EFA3EABB0C}"/>
                </a:ext>
              </a:extLst>
            </p:cNvPr>
            <p:cNvGrpSpPr/>
            <p:nvPr/>
          </p:nvGrpSpPr>
          <p:grpSpPr>
            <a:xfrm>
              <a:off x="4321287" y="4751481"/>
              <a:ext cx="270852" cy="576537"/>
              <a:chOff x="3980187" y="4938255"/>
              <a:chExt cx="275320" cy="586048"/>
            </a:xfrm>
          </p:grpSpPr>
          <p:sp>
            <p:nvSpPr>
              <p:cNvPr id="271" name="Rectangle 270">
                <a:extLst>
                  <a:ext uri="{FF2B5EF4-FFF2-40B4-BE49-F238E27FC236}">
                    <a16:creationId xmlns:a16="http://schemas.microsoft.com/office/drawing/2014/main" id="{EDB75D07-1DC8-4C74-BB90-D35089D1F53F}"/>
                  </a:ext>
                </a:extLst>
              </p:cNvPr>
              <p:cNvSpPr/>
              <p:nvPr/>
            </p:nvSpPr>
            <p:spPr bwMode="auto">
              <a:xfrm>
                <a:off x="3980187" y="5184113"/>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1C27196A-762D-4CBC-952C-E87BFBB25FED}"/>
                  </a:ext>
                </a:extLst>
              </p:cNvPr>
              <p:cNvSpPr/>
              <p:nvPr/>
            </p:nvSpPr>
            <p:spPr bwMode="auto">
              <a:xfrm>
                <a:off x="3981020" y="5205116"/>
                <a:ext cx="247506"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790EEA87-E683-48F0-B5F2-665FE1C68408}"/>
                  </a:ext>
                </a:extLst>
              </p:cNvPr>
              <p:cNvSpPr/>
              <p:nvPr/>
            </p:nvSpPr>
            <p:spPr bwMode="auto">
              <a:xfrm>
                <a:off x="3980187" y="5226930"/>
                <a:ext cx="247506" cy="29737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TextBox 273">
                <a:extLst>
                  <a:ext uri="{FF2B5EF4-FFF2-40B4-BE49-F238E27FC236}">
                    <a16:creationId xmlns:a16="http://schemas.microsoft.com/office/drawing/2014/main" id="{45F9920E-BE04-4024-863E-CA62CB6C7A36}"/>
                  </a:ext>
                </a:extLst>
              </p:cNvPr>
              <p:cNvSpPr txBox="1"/>
              <p:nvPr/>
            </p:nvSpPr>
            <p:spPr>
              <a:xfrm>
                <a:off x="3985881" y="4938255"/>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6</a:t>
                </a:r>
              </a:p>
            </p:txBody>
          </p:sp>
          <p:sp>
            <p:nvSpPr>
              <p:cNvPr id="275" name="TextBox 274">
                <a:extLst>
                  <a:ext uri="{FF2B5EF4-FFF2-40B4-BE49-F238E27FC236}">
                    <a16:creationId xmlns:a16="http://schemas.microsoft.com/office/drawing/2014/main" id="{DBDE8819-363E-470A-A18F-66D5FBFE3618}"/>
                  </a:ext>
                </a:extLst>
              </p:cNvPr>
              <p:cNvSpPr txBox="1"/>
              <p:nvPr/>
            </p:nvSpPr>
            <p:spPr>
              <a:xfrm>
                <a:off x="3993095" y="5237214"/>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grpSp>
        <p:sp>
          <p:nvSpPr>
            <p:cNvPr id="276" name="TextBox 275">
              <a:extLst>
                <a:ext uri="{FF2B5EF4-FFF2-40B4-BE49-F238E27FC236}">
                  <a16:creationId xmlns:a16="http://schemas.microsoft.com/office/drawing/2014/main" id="{1AF5C46A-035A-480D-92F4-36576A2F7694}"/>
                </a:ext>
              </a:extLst>
            </p:cNvPr>
            <p:cNvSpPr txBox="1"/>
            <p:nvPr/>
          </p:nvSpPr>
          <p:spPr>
            <a:xfrm>
              <a:off x="3666378" y="4877682"/>
              <a:ext cx="181733" cy="242225"/>
            </a:xfrm>
            <a:prstGeom prst="rect">
              <a:avLst/>
            </a:prstGeom>
            <a:noFill/>
          </p:spPr>
          <p:txBody>
            <a:bodyPr wrap="none" rtlCol="0">
              <a:spAutoFit/>
            </a:bodyPr>
            <a:lstStyle/>
            <a:p>
              <a:endParaRPr lang="en-US" sz="1000" b="1" dirty="0">
                <a:solidFill>
                  <a:schemeClr val="bg1"/>
                </a:solidFill>
                <a:latin typeface="Calibri" panose="020F0502020204030204" pitchFamily="34" charset="0"/>
              </a:endParaRPr>
            </a:p>
          </p:txBody>
        </p:sp>
        <p:grpSp>
          <p:nvGrpSpPr>
            <p:cNvPr id="277" name="Group 276">
              <a:extLst>
                <a:ext uri="{FF2B5EF4-FFF2-40B4-BE49-F238E27FC236}">
                  <a16:creationId xmlns:a16="http://schemas.microsoft.com/office/drawing/2014/main" id="{D2664FA3-A087-416C-8AC1-DAC9956A5215}"/>
                </a:ext>
              </a:extLst>
            </p:cNvPr>
            <p:cNvGrpSpPr/>
            <p:nvPr/>
          </p:nvGrpSpPr>
          <p:grpSpPr>
            <a:xfrm>
              <a:off x="3426949" y="4950948"/>
              <a:ext cx="265250" cy="444527"/>
              <a:chOff x="3070906" y="5141012"/>
              <a:chExt cx="269626" cy="451860"/>
            </a:xfrm>
          </p:grpSpPr>
          <p:grpSp>
            <p:nvGrpSpPr>
              <p:cNvPr id="278" name="Group 277">
                <a:extLst>
                  <a:ext uri="{FF2B5EF4-FFF2-40B4-BE49-F238E27FC236}">
                    <a16:creationId xmlns:a16="http://schemas.microsoft.com/office/drawing/2014/main" id="{4EE91A6C-EF81-446A-A92A-CAF64024E80C}"/>
                  </a:ext>
                </a:extLst>
              </p:cNvPr>
              <p:cNvGrpSpPr/>
              <p:nvPr/>
            </p:nvGrpSpPr>
            <p:grpSpPr>
              <a:xfrm>
                <a:off x="3070906" y="5141012"/>
                <a:ext cx="269626" cy="380318"/>
                <a:chOff x="3070906" y="5141012"/>
                <a:chExt cx="269626" cy="380318"/>
              </a:xfrm>
            </p:grpSpPr>
            <p:sp>
              <p:nvSpPr>
                <p:cNvPr id="280" name="Rectangle 279">
                  <a:extLst>
                    <a:ext uri="{FF2B5EF4-FFF2-40B4-BE49-F238E27FC236}">
                      <a16:creationId xmlns:a16="http://schemas.microsoft.com/office/drawing/2014/main" id="{AE0F4073-1D15-4C0F-8E24-4F3644BEC270}"/>
                    </a:ext>
                  </a:extLst>
                </p:cNvPr>
                <p:cNvSpPr/>
                <p:nvPr/>
              </p:nvSpPr>
              <p:spPr bwMode="auto">
                <a:xfrm>
                  <a:off x="3077983" y="5400337"/>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53E54C50-37F4-4E0A-B19D-897C2EA53F4C}"/>
                    </a:ext>
                  </a:extLst>
                </p:cNvPr>
                <p:cNvSpPr/>
                <p:nvPr/>
              </p:nvSpPr>
              <p:spPr bwMode="auto">
                <a:xfrm>
                  <a:off x="3077983" y="5413889"/>
                  <a:ext cx="247506" cy="107441"/>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TextBox 281">
                  <a:extLst>
                    <a:ext uri="{FF2B5EF4-FFF2-40B4-BE49-F238E27FC236}">
                      <a16:creationId xmlns:a16="http://schemas.microsoft.com/office/drawing/2014/main" id="{9B487197-29D5-4CA3-8B18-C5D84651D357}"/>
                    </a:ext>
                  </a:extLst>
                </p:cNvPr>
                <p:cNvSpPr txBox="1"/>
                <p:nvPr/>
              </p:nvSpPr>
              <p:spPr>
                <a:xfrm>
                  <a:off x="3070906" y="5141012"/>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a:t>
                  </a:r>
                </a:p>
              </p:txBody>
            </p:sp>
          </p:grpSp>
          <p:sp>
            <p:nvSpPr>
              <p:cNvPr id="279" name="TextBox 278">
                <a:extLst>
                  <a:ext uri="{FF2B5EF4-FFF2-40B4-BE49-F238E27FC236}">
                    <a16:creationId xmlns:a16="http://schemas.microsoft.com/office/drawing/2014/main" id="{178EFEF9-EAA1-42D5-AEDD-F8C6114A0324}"/>
                  </a:ext>
                </a:extLst>
              </p:cNvPr>
              <p:cNvSpPr txBox="1"/>
              <p:nvPr/>
            </p:nvSpPr>
            <p:spPr>
              <a:xfrm>
                <a:off x="3078120" y="5346651"/>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a:t>
                </a:r>
              </a:p>
            </p:txBody>
          </p:sp>
        </p:grpSp>
        <p:sp>
          <p:nvSpPr>
            <p:cNvPr id="283" name="TextBox 282">
              <a:extLst>
                <a:ext uri="{FF2B5EF4-FFF2-40B4-BE49-F238E27FC236}">
                  <a16:creationId xmlns:a16="http://schemas.microsoft.com/office/drawing/2014/main" id="{996E0471-F735-4E0E-ABA9-20EC67A1E75D}"/>
                </a:ext>
              </a:extLst>
            </p:cNvPr>
            <p:cNvSpPr txBox="1"/>
            <p:nvPr/>
          </p:nvSpPr>
          <p:spPr>
            <a:xfrm>
              <a:off x="1893902" y="4405832"/>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284" name="TextBox 283">
              <a:extLst>
                <a:ext uri="{FF2B5EF4-FFF2-40B4-BE49-F238E27FC236}">
                  <a16:creationId xmlns:a16="http://schemas.microsoft.com/office/drawing/2014/main" id="{57CDDC62-4D56-4E69-BA15-0C4119350643}"/>
                </a:ext>
              </a:extLst>
            </p:cNvPr>
            <p:cNvSpPr txBox="1"/>
            <p:nvPr/>
          </p:nvSpPr>
          <p:spPr>
            <a:xfrm>
              <a:off x="998238" y="3140526"/>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nvGrpSpPr>
            <p:cNvPr id="285" name="Group 284">
              <a:extLst>
                <a:ext uri="{FF2B5EF4-FFF2-40B4-BE49-F238E27FC236}">
                  <a16:creationId xmlns:a16="http://schemas.microsoft.com/office/drawing/2014/main" id="{C191CA38-6791-4745-AA4D-07EBF85E79E8}"/>
                </a:ext>
              </a:extLst>
            </p:cNvPr>
            <p:cNvGrpSpPr/>
            <p:nvPr/>
          </p:nvGrpSpPr>
          <p:grpSpPr>
            <a:xfrm>
              <a:off x="1606693" y="3038049"/>
              <a:ext cx="348829" cy="2291010"/>
              <a:chOff x="1227338" y="3196556"/>
              <a:chExt cx="354584" cy="2328805"/>
            </a:xfrm>
          </p:grpSpPr>
          <p:sp>
            <p:nvSpPr>
              <p:cNvPr id="286" name="Rectangle 285">
                <a:extLst>
                  <a:ext uri="{FF2B5EF4-FFF2-40B4-BE49-F238E27FC236}">
                    <a16:creationId xmlns:a16="http://schemas.microsoft.com/office/drawing/2014/main" id="{961B2EF8-79A0-4EEA-B4E6-1AA0A5309E83}"/>
                  </a:ext>
                </a:extLst>
              </p:cNvPr>
              <p:cNvSpPr/>
              <p:nvPr/>
            </p:nvSpPr>
            <p:spPr bwMode="auto">
              <a:xfrm>
                <a:off x="1271598" y="3903728"/>
                <a:ext cx="247506" cy="162163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5A1867FC-DECA-45AA-A143-A0673573BD99}"/>
                  </a:ext>
                </a:extLst>
              </p:cNvPr>
              <p:cNvSpPr/>
              <p:nvPr/>
            </p:nvSpPr>
            <p:spPr bwMode="auto">
              <a:xfrm>
                <a:off x="1271598" y="3438967"/>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Rectangle 287">
                <a:extLst>
                  <a:ext uri="{FF2B5EF4-FFF2-40B4-BE49-F238E27FC236}">
                    <a16:creationId xmlns:a16="http://schemas.microsoft.com/office/drawing/2014/main" id="{EC1151F8-DAEB-4F0F-90DE-1695E9294579}"/>
                  </a:ext>
                </a:extLst>
              </p:cNvPr>
              <p:cNvSpPr/>
              <p:nvPr/>
            </p:nvSpPr>
            <p:spPr bwMode="auto">
              <a:xfrm>
                <a:off x="1271701" y="3456977"/>
                <a:ext cx="247506" cy="44984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TextBox 288">
                <a:extLst>
                  <a:ext uri="{FF2B5EF4-FFF2-40B4-BE49-F238E27FC236}">
                    <a16:creationId xmlns:a16="http://schemas.microsoft.com/office/drawing/2014/main" id="{54EB8510-A70E-4A35-9082-0A5BE4EBAD3B}"/>
                  </a:ext>
                </a:extLst>
              </p:cNvPr>
              <p:cNvSpPr txBox="1"/>
              <p:nvPr/>
            </p:nvSpPr>
            <p:spPr>
              <a:xfrm>
                <a:off x="1227338" y="3196556"/>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34</a:t>
                </a:r>
              </a:p>
            </p:txBody>
          </p:sp>
          <p:sp>
            <p:nvSpPr>
              <p:cNvPr id="290" name="TextBox 289">
                <a:extLst>
                  <a:ext uri="{FF2B5EF4-FFF2-40B4-BE49-F238E27FC236}">
                    <a16:creationId xmlns:a16="http://schemas.microsoft.com/office/drawing/2014/main" id="{09C587D4-1271-452D-AF3B-028FD25B64D9}"/>
                  </a:ext>
                </a:extLst>
              </p:cNvPr>
              <p:cNvSpPr txBox="1"/>
              <p:nvPr/>
            </p:nvSpPr>
            <p:spPr>
              <a:xfrm>
                <a:off x="1241765" y="4589325"/>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26</a:t>
                </a:r>
              </a:p>
            </p:txBody>
          </p:sp>
          <p:sp>
            <p:nvSpPr>
              <p:cNvPr id="291" name="TextBox 290">
                <a:extLst>
                  <a:ext uri="{FF2B5EF4-FFF2-40B4-BE49-F238E27FC236}">
                    <a16:creationId xmlns:a16="http://schemas.microsoft.com/office/drawing/2014/main" id="{70627DAF-47EE-4DD2-AD83-C8718C3F6758}"/>
                  </a:ext>
                </a:extLst>
              </p:cNvPr>
              <p:cNvSpPr txBox="1"/>
              <p:nvPr/>
            </p:nvSpPr>
            <p:spPr>
              <a:xfrm>
                <a:off x="1277031" y="3572846"/>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7</a:t>
                </a:r>
              </a:p>
            </p:txBody>
          </p:sp>
        </p:grpSp>
        <p:grpSp>
          <p:nvGrpSpPr>
            <p:cNvPr id="292" name="Group 291">
              <a:extLst>
                <a:ext uri="{FF2B5EF4-FFF2-40B4-BE49-F238E27FC236}">
                  <a16:creationId xmlns:a16="http://schemas.microsoft.com/office/drawing/2014/main" id="{D96B47C6-6943-452B-A0D7-1182612878D2}"/>
                </a:ext>
              </a:extLst>
            </p:cNvPr>
            <p:cNvGrpSpPr/>
            <p:nvPr/>
          </p:nvGrpSpPr>
          <p:grpSpPr>
            <a:xfrm>
              <a:off x="1342678" y="2079649"/>
              <a:ext cx="348829" cy="3246380"/>
              <a:chOff x="1500529" y="2222345"/>
              <a:chExt cx="354584" cy="3299936"/>
            </a:xfrm>
          </p:grpSpPr>
          <p:sp>
            <p:nvSpPr>
              <p:cNvPr id="293" name="Rectangle 292">
                <a:extLst>
                  <a:ext uri="{FF2B5EF4-FFF2-40B4-BE49-F238E27FC236}">
                    <a16:creationId xmlns:a16="http://schemas.microsoft.com/office/drawing/2014/main" id="{08B2BAA7-C349-49A2-B24F-FB8B7E8F266E}"/>
                  </a:ext>
                </a:extLst>
              </p:cNvPr>
              <p:cNvSpPr/>
              <p:nvPr/>
            </p:nvSpPr>
            <p:spPr bwMode="auto">
              <a:xfrm>
                <a:off x="1543501" y="3456976"/>
                <a:ext cx="247506" cy="2065305"/>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18D6A518-18FA-4E17-BA3C-A736149FEE79}"/>
                  </a:ext>
                </a:extLst>
              </p:cNvPr>
              <p:cNvSpPr/>
              <p:nvPr/>
            </p:nvSpPr>
            <p:spPr bwMode="auto">
              <a:xfrm>
                <a:off x="1543501" y="2474104"/>
                <a:ext cx="247506" cy="7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Rectangle 294">
                <a:extLst>
                  <a:ext uri="{FF2B5EF4-FFF2-40B4-BE49-F238E27FC236}">
                    <a16:creationId xmlns:a16="http://schemas.microsoft.com/office/drawing/2014/main" id="{12DE7EFB-B150-46FE-ACA8-FA99DCE78071}"/>
                  </a:ext>
                </a:extLst>
              </p:cNvPr>
              <p:cNvSpPr/>
              <p:nvPr/>
            </p:nvSpPr>
            <p:spPr bwMode="auto">
              <a:xfrm>
                <a:off x="1543604" y="2553646"/>
                <a:ext cx="247506" cy="90333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TextBox 295">
                <a:extLst>
                  <a:ext uri="{FF2B5EF4-FFF2-40B4-BE49-F238E27FC236}">
                    <a16:creationId xmlns:a16="http://schemas.microsoft.com/office/drawing/2014/main" id="{6FA552F2-2564-41B5-82F4-D71ECCA5333A}"/>
                  </a:ext>
                </a:extLst>
              </p:cNvPr>
              <p:cNvSpPr txBox="1"/>
              <p:nvPr/>
            </p:nvSpPr>
            <p:spPr>
              <a:xfrm>
                <a:off x="1500529" y="2222345"/>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50</a:t>
                </a:r>
              </a:p>
            </p:txBody>
          </p:sp>
          <p:sp>
            <p:nvSpPr>
              <p:cNvPr id="297" name="TextBox 296">
                <a:extLst>
                  <a:ext uri="{FF2B5EF4-FFF2-40B4-BE49-F238E27FC236}">
                    <a16:creationId xmlns:a16="http://schemas.microsoft.com/office/drawing/2014/main" id="{39339525-8962-4CA9-BCE1-930605582F06}"/>
                  </a:ext>
                </a:extLst>
              </p:cNvPr>
              <p:cNvSpPr txBox="1"/>
              <p:nvPr/>
            </p:nvSpPr>
            <p:spPr>
              <a:xfrm>
                <a:off x="1514956" y="4294356"/>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33</a:t>
                </a:r>
              </a:p>
            </p:txBody>
          </p:sp>
          <p:sp>
            <p:nvSpPr>
              <p:cNvPr id="298" name="TextBox 297">
                <a:extLst>
                  <a:ext uri="{FF2B5EF4-FFF2-40B4-BE49-F238E27FC236}">
                    <a16:creationId xmlns:a16="http://schemas.microsoft.com/office/drawing/2014/main" id="{457EBD6F-3A24-4E68-A16B-7F51FFABB272}"/>
                  </a:ext>
                </a:extLst>
              </p:cNvPr>
              <p:cNvSpPr txBox="1"/>
              <p:nvPr/>
            </p:nvSpPr>
            <p:spPr>
              <a:xfrm>
                <a:off x="1514956" y="2784944"/>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15</a:t>
                </a:r>
              </a:p>
            </p:txBody>
          </p:sp>
        </p:grpSp>
        <p:grpSp>
          <p:nvGrpSpPr>
            <p:cNvPr id="299" name="Group 298">
              <a:extLst>
                <a:ext uri="{FF2B5EF4-FFF2-40B4-BE49-F238E27FC236}">
                  <a16:creationId xmlns:a16="http://schemas.microsoft.com/office/drawing/2014/main" id="{505210E2-A047-4AC0-9A28-A64D0A48B367}"/>
                </a:ext>
              </a:extLst>
            </p:cNvPr>
            <p:cNvGrpSpPr/>
            <p:nvPr/>
          </p:nvGrpSpPr>
          <p:grpSpPr>
            <a:xfrm>
              <a:off x="2229493" y="2563046"/>
              <a:ext cx="348829" cy="2757872"/>
              <a:chOff x="2401309" y="2713717"/>
              <a:chExt cx="354584" cy="2803369"/>
            </a:xfrm>
          </p:grpSpPr>
          <p:sp>
            <p:nvSpPr>
              <p:cNvPr id="300" name="Rectangle 299">
                <a:extLst>
                  <a:ext uri="{FF2B5EF4-FFF2-40B4-BE49-F238E27FC236}">
                    <a16:creationId xmlns:a16="http://schemas.microsoft.com/office/drawing/2014/main" id="{C7B85563-5BF1-4870-9B38-9EB993D73079}"/>
                  </a:ext>
                </a:extLst>
              </p:cNvPr>
              <p:cNvSpPr/>
              <p:nvPr/>
            </p:nvSpPr>
            <p:spPr bwMode="auto">
              <a:xfrm>
                <a:off x="2444881" y="3489515"/>
                <a:ext cx="247506" cy="202757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Rectangle 300">
                <a:extLst>
                  <a:ext uri="{FF2B5EF4-FFF2-40B4-BE49-F238E27FC236}">
                    <a16:creationId xmlns:a16="http://schemas.microsoft.com/office/drawing/2014/main" id="{E47EA975-29E9-4417-9000-AB9EDD88B1BA}"/>
                  </a:ext>
                </a:extLst>
              </p:cNvPr>
              <p:cNvSpPr/>
              <p:nvPr/>
            </p:nvSpPr>
            <p:spPr bwMode="auto">
              <a:xfrm>
                <a:off x="2444881" y="2963533"/>
                <a:ext cx="247506" cy="7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CB68C4C1-FC31-471A-A2A3-BAC5FBC673C7}"/>
                  </a:ext>
                </a:extLst>
              </p:cNvPr>
              <p:cNvSpPr/>
              <p:nvPr/>
            </p:nvSpPr>
            <p:spPr bwMode="auto">
              <a:xfrm>
                <a:off x="2444984" y="2990716"/>
                <a:ext cx="247506" cy="49819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TextBox 302">
                <a:extLst>
                  <a:ext uri="{FF2B5EF4-FFF2-40B4-BE49-F238E27FC236}">
                    <a16:creationId xmlns:a16="http://schemas.microsoft.com/office/drawing/2014/main" id="{FA0BDDAE-4568-4627-B1B9-C93D670C73A4}"/>
                  </a:ext>
                </a:extLst>
              </p:cNvPr>
              <p:cNvSpPr txBox="1"/>
              <p:nvPr/>
            </p:nvSpPr>
            <p:spPr>
              <a:xfrm>
                <a:off x="2401309" y="2713717"/>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42</a:t>
                </a:r>
              </a:p>
            </p:txBody>
          </p:sp>
          <p:sp>
            <p:nvSpPr>
              <p:cNvPr id="304" name="TextBox 303">
                <a:extLst>
                  <a:ext uri="{FF2B5EF4-FFF2-40B4-BE49-F238E27FC236}">
                    <a16:creationId xmlns:a16="http://schemas.microsoft.com/office/drawing/2014/main" id="{CB398ABB-9BD6-4406-B4E4-230B9A28B9A1}"/>
                  </a:ext>
                </a:extLst>
              </p:cNvPr>
              <p:cNvSpPr txBox="1"/>
              <p:nvPr/>
            </p:nvSpPr>
            <p:spPr>
              <a:xfrm>
                <a:off x="2415736" y="4085519"/>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33</a:t>
                </a:r>
              </a:p>
            </p:txBody>
          </p:sp>
          <p:sp>
            <p:nvSpPr>
              <p:cNvPr id="305" name="TextBox 304">
                <a:extLst>
                  <a:ext uri="{FF2B5EF4-FFF2-40B4-BE49-F238E27FC236}">
                    <a16:creationId xmlns:a16="http://schemas.microsoft.com/office/drawing/2014/main" id="{239ACC8B-9D34-48BD-A554-3C85B88F910A}"/>
                  </a:ext>
                </a:extLst>
              </p:cNvPr>
              <p:cNvSpPr txBox="1"/>
              <p:nvPr/>
            </p:nvSpPr>
            <p:spPr>
              <a:xfrm>
                <a:off x="2451002" y="3125584"/>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8</a:t>
                </a:r>
              </a:p>
            </p:txBody>
          </p:sp>
        </p:grpSp>
        <p:grpSp>
          <p:nvGrpSpPr>
            <p:cNvPr id="306" name="Group 305">
              <a:extLst>
                <a:ext uri="{FF2B5EF4-FFF2-40B4-BE49-F238E27FC236}">
                  <a16:creationId xmlns:a16="http://schemas.microsoft.com/office/drawing/2014/main" id="{DE3CB739-D1C1-441B-B6BA-121D06C06FFE}"/>
                </a:ext>
              </a:extLst>
            </p:cNvPr>
            <p:cNvGrpSpPr/>
            <p:nvPr/>
          </p:nvGrpSpPr>
          <p:grpSpPr>
            <a:xfrm>
              <a:off x="3106695" y="3360036"/>
              <a:ext cx="348829" cy="1962028"/>
              <a:chOff x="3292902" y="3523855"/>
              <a:chExt cx="354584" cy="1994396"/>
            </a:xfrm>
          </p:grpSpPr>
          <p:sp>
            <p:nvSpPr>
              <p:cNvPr id="307" name="Rectangle 306">
                <a:extLst>
                  <a:ext uri="{FF2B5EF4-FFF2-40B4-BE49-F238E27FC236}">
                    <a16:creationId xmlns:a16="http://schemas.microsoft.com/office/drawing/2014/main" id="{98699342-E9E7-4127-849F-39D744A5FB6C}"/>
                  </a:ext>
                </a:extLst>
              </p:cNvPr>
              <p:cNvSpPr/>
              <p:nvPr/>
            </p:nvSpPr>
            <p:spPr bwMode="auto">
              <a:xfrm>
                <a:off x="3349886" y="4654994"/>
                <a:ext cx="247506" cy="86325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Rectangle 307">
                <a:extLst>
                  <a:ext uri="{FF2B5EF4-FFF2-40B4-BE49-F238E27FC236}">
                    <a16:creationId xmlns:a16="http://schemas.microsoft.com/office/drawing/2014/main" id="{E6F26506-AE6B-4312-91FD-32E63E7779BF}"/>
                  </a:ext>
                </a:extLst>
              </p:cNvPr>
              <p:cNvSpPr/>
              <p:nvPr/>
            </p:nvSpPr>
            <p:spPr bwMode="auto">
              <a:xfrm>
                <a:off x="3349886" y="3778448"/>
                <a:ext cx="247506" cy="3375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3CF31A85-430A-4A8E-9319-CF2B056E0189}"/>
                  </a:ext>
                </a:extLst>
              </p:cNvPr>
              <p:cNvSpPr/>
              <p:nvPr/>
            </p:nvSpPr>
            <p:spPr bwMode="auto">
              <a:xfrm>
                <a:off x="3349989" y="4116400"/>
                <a:ext cx="247506" cy="5457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TextBox 309">
                <a:extLst>
                  <a:ext uri="{FF2B5EF4-FFF2-40B4-BE49-F238E27FC236}">
                    <a16:creationId xmlns:a16="http://schemas.microsoft.com/office/drawing/2014/main" id="{2387619D-82A0-4839-81FB-5F56F20C347A}"/>
                  </a:ext>
                </a:extLst>
              </p:cNvPr>
              <p:cNvSpPr txBox="1"/>
              <p:nvPr/>
            </p:nvSpPr>
            <p:spPr>
              <a:xfrm>
                <a:off x="3292902" y="3523855"/>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29</a:t>
                </a:r>
              </a:p>
            </p:txBody>
          </p:sp>
          <p:sp>
            <p:nvSpPr>
              <p:cNvPr id="311" name="TextBox 310">
                <a:extLst>
                  <a:ext uri="{FF2B5EF4-FFF2-40B4-BE49-F238E27FC236}">
                    <a16:creationId xmlns:a16="http://schemas.microsoft.com/office/drawing/2014/main" id="{3E519FB4-8A80-40B8-8BA1-02959F1335B8}"/>
                  </a:ext>
                </a:extLst>
              </p:cNvPr>
              <p:cNvSpPr txBox="1"/>
              <p:nvPr/>
            </p:nvSpPr>
            <p:spPr>
              <a:xfrm>
                <a:off x="3342595" y="3826275"/>
                <a:ext cx="255198" cy="246221"/>
              </a:xfrm>
              <a:prstGeom prst="rect">
                <a:avLst/>
              </a:prstGeom>
              <a:noFill/>
            </p:spPr>
            <p:txBody>
              <a:bodyPr wrap="none" rtlCol="0">
                <a:spAutoFit/>
              </a:bodyPr>
              <a:lstStyle/>
              <a:p>
                <a:r>
                  <a:rPr lang="en-US" sz="1000" dirty="0">
                    <a:latin typeface="Calibri" panose="020F0502020204030204" pitchFamily="34" charset="0"/>
                  </a:rPr>
                  <a:t>6</a:t>
                </a:r>
              </a:p>
            </p:txBody>
          </p:sp>
          <p:sp>
            <p:nvSpPr>
              <p:cNvPr id="312" name="TextBox 311">
                <a:extLst>
                  <a:ext uri="{FF2B5EF4-FFF2-40B4-BE49-F238E27FC236}">
                    <a16:creationId xmlns:a16="http://schemas.microsoft.com/office/drawing/2014/main" id="{7BDFC3A9-1C13-444E-91CA-E7BA2750E430}"/>
                  </a:ext>
                </a:extLst>
              </p:cNvPr>
              <p:cNvSpPr txBox="1"/>
              <p:nvPr/>
            </p:nvSpPr>
            <p:spPr>
              <a:xfrm>
                <a:off x="3307329" y="4864363"/>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14</a:t>
                </a:r>
              </a:p>
            </p:txBody>
          </p:sp>
          <p:sp>
            <p:nvSpPr>
              <p:cNvPr id="313" name="TextBox 312">
                <a:extLst>
                  <a:ext uri="{FF2B5EF4-FFF2-40B4-BE49-F238E27FC236}">
                    <a16:creationId xmlns:a16="http://schemas.microsoft.com/office/drawing/2014/main" id="{EE6DFF2D-5624-43A6-A85A-06F1FF69CB29}"/>
                  </a:ext>
                </a:extLst>
              </p:cNvPr>
              <p:cNvSpPr txBox="1"/>
              <p:nvPr/>
            </p:nvSpPr>
            <p:spPr>
              <a:xfrm>
                <a:off x="3342595" y="4262677"/>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9</a:t>
                </a:r>
              </a:p>
            </p:txBody>
          </p:sp>
        </p:grpSp>
        <p:grpSp>
          <p:nvGrpSpPr>
            <p:cNvPr id="314" name="Group 313">
              <a:extLst>
                <a:ext uri="{FF2B5EF4-FFF2-40B4-BE49-F238E27FC236}">
                  <a16:creationId xmlns:a16="http://schemas.microsoft.com/office/drawing/2014/main" id="{5AF83902-91D6-4910-99A6-54D95199E0AC}"/>
                </a:ext>
              </a:extLst>
            </p:cNvPr>
            <p:cNvGrpSpPr/>
            <p:nvPr/>
          </p:nvGrpSpPr>
          <p:grpSpPr>
            <a:xfrm>
              <a:off x="4007996" y="3360036"/>
              <a:ext cx="348829" cy="1971052"/>
              <a:chOff x="4209908" y="3523855"/>
              <a:chExt cx="354584" cy="2003569"/>
            </a:xfrm>
          </p:grpSpPr>
          <p:sp>
            <p:nvSpPr>
              <p:cNvPr id="315" name="Rectangle 314">
                <a:extLst>
                  <a:ext uri="{FF2B5EF4-FFF2-40B4-BE49-F238E27FC236}">
                    <a16:creationId xmlns:a16="http://schemas.microsoft.com/office/drawing/2014/main" id="{BD985D55-28A8-430E-8853-949CFDA7D1EC}"/>
                  </a:ext>
                </a:extLst>
              </p:cNvPr>
              <p:cNvSpPr/>
              <p:nvPr/>
            </p:nvSpPr>
            <p:spPr bwMode="auto">
              <a:xfrm>
                <a:off x="4252090" y="3779834"/>
                <a:ext cx="247506" cy="7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2A3336F0-078D-4BA3-9D53-EBB695777A05}"/>
                  </a:ext>
                </a:extLst>
              </p:cNvPr>
              <p:cNvSpPr/>
              <p:nvPr/>
            </p:nvSpPr>
            <p:spPr bwMode="auto">
              <a:xfrm>
                <a:off x="4252193" y="3809236"/>
                <a:ext cx="247506" cy="49819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38E4E210-8700-431C-B72C-F81F3516BF59}"/>
                  </a:ext>
                </a:extLst>
              </p:cNvPr>
              <p:cNvSpPr/>
              <p:nvPr/>
            </p:nvSpPr>
            <p:spPr bwMode="auto">
              <a:xfrm>
                <a:off x="4252090" y="4098463"/>
                <a:ext cx="247506" cy="142896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TextBox 317">
                <a:extLst>
                  <a:ext uri="{FF2B5EF4-FFF2-40B4-BE49-F238E27FC236}">
                    <a16:creationId xmlns:a16="http://schemas.microsoft.com/office/drawing/2014/main" id="{6825300C-75D8-4208-902E-3BBB4658CB3A}"/>
                  </a:ext>
                </a:extLst>
              </p:cNvPr>
              <p:cNvSpPr txBox="1"/>
              <p:nvPr/>
            </p:nvSpPr>
            <p:spPr>
              <a:xfrm>
                <a:off x="4209908" y="3523855"/>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28</a:t>
                </a:r>
              </a:p>
            </p:txBody>
          </p:sp>
          <p:sp>
            <p:nvSpPr>
              <p:cNvPr id="319" name="TextBox 318">
                <a:extLst>
                  <a:ext uri="{FF2B5EF4-FFF2-40B4-BE49-F238E27FC236}">
                    <a16:creationId xmlns:a16="http://schemas.microsoft.com/office/drawing/2014/main" id="{681B83AE-CFDE-48B7-984C-4C3B8B434ECB}"/>
                  </a:ext>
                </a:extLst>
              </p:cNvPr>
              <p:cNvSpPr txBox="1"/>
              <p:nvPr/>
            </p:nvSpPr>
            <p:spPr>
              <a:xfrm>
                <a:off x="4224335" y="4476278"/>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23</a:t>
                </a:r>
              </a:p>
            </p:txBody>
          </p:sp>
          <p:sp>
            <p:nvSpPr>
              <p:cNvPr id="320" name="TextBox 319">
                <a:extLst>
                  <a:ext uri="{FF2B5EF4-FFF2-40B4-BE49-F238E27FC236}">
                    <a16:creationId xmlns:a16="http://schemas.microsoft.com/office/drawing/2014/main" id="{36B0E5A6-153A-46B3-B1A7-3AF365BB1A85}"/>
                  </a:ext>
                </a:extLst>
              </p:cNvPr>
              <p:cNvSpPr txBox="1"/>
              <p:nvPr/>
            </p:nvSpPr>
            <p:spPr>
              <a:xfrm>
                <a:off x="4259601" y="3846042"/>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grpSp>
        <p:grpSp>
          <p:nvGrpSpPr>
            <p:cNvPr id="321" name="Group 320">
              <a:extLst>
                <a:ext uri="{FF2B5EF4-FFF2-40B4-BE49-F238E27FC236}">
                  <a16:creationId xmlns:a16="http://schemas.microsoft.com/office/drawing/2014/main" id="{913E0524-E0EC-4EF2-856A-02F3BB498B98}"/>
                </a:ext>
              </a:extLst>
            </p:cNvPr>
            <p:cNvGrpSpPr/>
            <p:nvPr/>
          </p:nvGrpSpPr>
          <p:grpSpPr>
            <a:xfrm>
              <a:off x="4897362" y="3360036"/>
              <a:ext cx="348829" cy="1970980"/>
              <a:chOff x="5114273" y="3523855"/>
              <a:chExt cx="354584" cy="2003496"/>
            </a:xfrm>
          </p:grpSpPr>
          <p:sp>
            <p:nvSpPr>
              <p:cNvPr id="322" name="Rectangle 321">
                <a:extLst>
                  <a:ext uri="{FF2B5EF4-FFF2-40B4-BE49-F238E27FC236}">
                    <a16:creationId xmlns:a16="http://schemas.microsoft.com/office/drawing/2014/main" id="{C31C316B-9AE3-440F-97BA-475490F83FDF}"/>
                  </a:ext>
                </a:extLst>
              </p:cNvPr>
              <p:cNvSpPr/>
              <p:nvPr/>
            </p:nvSpPr>
            <p:spPr bwMode="auto">
              <a:xfrm>
                <a:off x="5158110" y="4153028"/>
                <a:ext cx="247506" cy="1374323"/>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TextBox 322">
                <a:extLst>
                  <a:ext uri="{FF2B5EF4-FFF2-40B4-BE49-F238E27FC236}">
                    <a16:creationId xmlns:a16="http://schemas.microsoft.com/office/drawing/2014/main" id="{C465EBC8-B6B0-48AE-88D6-47C84EAE048B}"/>
                  </a:ext>
                </a:extLst>
              </p:cNvPr>
              <p:cNvSpPr txBox="1"/>
              <p:nvPr/>
            </p:nvSpPr>
            <p:spPr>
              <a:xfrm>
                <a:off x="5114273" y="3523855"/>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28</a:t>
                </a:r>
              </a:p>
            </p:txBody>
          </p:sp>
          <p:sp>
            <p:nvSpPr>
              <p:cNvPr id="324" name="TextBox 323">
                <a:extLst>
                  <a:ext uri="{FF2B5EF4-FFF2-40B4-BE49-F238E27FC236}">
                    <a16:creationId xmlns:a16="http://schemas.microsoft.com/office/drawing/2014/main" id="{B42E771E-7910-4C39-949A-20F4A6463430}"/>
                  </a:ext>
                </a:extLst>
              </p:cNvPr>
              <p:cNvSpPr txBox="1"/>
              <p:nvPr/>
            </p:nvSpPr>
            <p:spPr>
              <a:xfrm>
                <a:off x="5128700" y="4428740"/>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22</a:t>
                </a:r>
              </a:p>
            </p:txBody>
          </p:sp>
          <p:grpSp>
            <p:nvGrpSpPr>
              <p:cNvPr id="325" name="Group 324">
                <a:extLst>
                  <a:ext uri="{FF2B5EF4-FFF2-40B4-BE49-F238E27FC236}">
                    <a16:creationId xmlns:a16="http://schemas.microsoft.com/office/drawing/2014/main" id="{9B2291B8-32AE-4594-B2A5-D540EFD3918D}"/>
                  </a:ext>
                </a:extLst>
              </p:cNvPr>
              <p:cNvGrpSpPr/>
              <p:nvPr/>
            </p:nvGrpSpPr>
            <p:grpSpPr>
              <a:xfrm>
                <a:off x="5158213" y="3767041"/>
                <a:ext cx="260951" cy="388279"/>
                <a:chOff x="5158213" y="3767041"/>
                <a:chExt cx="260951" cy="388279"/>
              </a:xfrm>
            </p:grpSpPr>
            <p:sp>
              <p:nvSpPr>
                <p:cNvPr id="326" name="Rectangle 325">
                  <a:extLst>
                    <a:ext uri="{FF2B5EF4-FFF2-40B4-BE49-F238E27FC236}">
                      <a16:creationId xmlns:a16="http://schemas.microsoft.com/office/drawing/2014/main" id="{B6A8680E-BCF4-407A-B5EC-1F748917ED79}"/>
                    </a:ext>
                  </a:extLst>
                </p:cNvPr>
                <p:cNvSpPr/>
                <p:nvPr/>
              </p:nvSpPr>
              <p:spPr bwMode="auto">
                <a:xfrm>
                  <a:off x="5158213" y="3767041"/>
                  <a:ext cx="247506" cy="38827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TextBox 326">
                  <a:extLst>
                    <a:ext uri="{FF2B5EF4-FFF2-40B4-BE49-F238E27FC236}">
                      <a16:creationId xmlns:a16="http://schemas.microsoft.com/office/drawing/2014/main" id="{B87906B5-B54A-44D3-BADC-24C6DC08A790}"/>
                    </a:ext>
                  </a:extLst>
                </p:cNvPr>
                <p:cNvSpPr txBox="1"/>
                <p:nvPr/>
              </p:nvSpPr>
              <p:spPr>
                <a:xfrm>
                  <a:off x="5163966" y="3834108"/>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6</a:t>
                  </a:r>
                </a:p>
              </p:txBody>
            </p:sp>
          </p:grpSp>
        </p:grpSp>
        <p:grpSp>
          <p:nvGrpSpPr>
            <p:cNvPr id="328" name="Group 327">
              <a:extLst>
                <a:ext uri="{FF2B5EF4-FFF2-40B4-BE49-F238E27FC236}">
                  <a16:creationId xmlns:a16="http://schemas.microsoft.com/office/drawing/2014/main" id="{B2C73B49-30E8-48FB-90CE-ADFFEC519CD9}"/>
                </a:ext>
              </a:extLst>
            </p:cNvPr>
            <p:cNvGrpSpPr/>
            <p:nvPr/>
          </p:nvGrpSpPr>
          <p:grpSpPr>
            <a:xfrm>
              <a:off x="6056853" y="3854767"/>
              <a:ext cx="348829" cy="1470794"/>
              <a:chOff x="5743879" y="4026747"/>
              <a:chExt cx="354584" cy="1495058"/>
            </a:xfrm>
          </p:grpSpPr>
          <p:sp>
            <p:nvSpPr>
              <p:cNvPr id="329" name="Rectangle 328">
                <a:extLst>
                  <a:ext uri="{FF2B5EF4-FFF2-40B4-BE49-F238E27FC236}">
                    <a16:creationId xmlns:a16="http://schemas.microsoft.com/office/drawing/2014/main" id="{D3F10239-87D9-442A-8344-3E3E45BC6572}"/>
                  </a:ext>
                </a:extLst>
              </p:cNvPr>
              <p:cNvSpPr/>
              <p:nvPr/>
            </p:nvSpPr>
            <p:spPr bwMode="auto">
              <a:xfrm>
                <a:off x="5792014" y="4267924"/>
                <a:ext cx="247506" cy="28688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Rectangle 329">
                <a:extLst>
                  <a:ext uri="{FF2B5EF4-FFF2-40B4-BE49-F238E27FC236}">
                    <a16:creationId xmlns:a16="http://schemas.microsoft.com/office/drawing/2014/main" id="{1CFD4779-3D5E-4EC2-B407-EA101CBE3768}"/>
                  </a:ext>
                </a:extLst>
              </p:cNvPr>
              <p:cNvSpPr/>
              <p:nvPr/>
            </p:nvSpPr>
            <p:spPr bwMode="auto">
              <a:xfrm>
                <a:off x="5791181" y="4553218"/>
                <a:ext cx="247506" cy="96858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TextBox 330">
                <a:extLst>
                  <a:ext uri="{FF2B5EF4-FFF2-40B4-BE49-F238E27FC236}">
                    <a16:creationId xmlns:a16="http://schemas.microsoft.com/office/drawing/2014/main" id="{6D32A8F6-03DE-4FC0-B696-30A8EB9DD4D8}"/>
                  </a:ext>
                </a:extLst>
              </p:cNvPr>
              <p:cNvSpPr txBox="1"/>
              <p:nvPr/>
            </p:nvSpPr>
            <p:spPr>
              <a:xfrm>
                <a:off x="5743879" y="4026747"/>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21</a:t>
                </a:r>
              </a:p>
            </p:txBody>
          </p:sp>
          <p:sp>
            <p:nvSpPr>
              <p:cNvPr id="332" name="TextBox 331">
                <a:extLst>
                  <a:ext uri="{FF2B5EF4-FFF2-40B4-BE49-F238E27FC236}">
                    <a16:creationId xmlns:a16="http://schemas.microsoft.com/office/drawing/2014/main" id="{56FA25FF-869D-4490-978B-3612A1BEEBB4}"/>
                  </a:ext>
                </a:extLst>
              </p:cNvPr>
              <p:cNvSpPr txBox="1"/>
              <p:nvPr/>
            </p:nvSpPr>
            <p:spPr>
              <a:xfrm>
                <a:off x="5758306" y="4662664"/>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16</a:t>
                </a:r>
              </a:p>
            </p:txBody>
          </p:sp>
          <p:sp>
            <p:nvSpPr>
              <p:cNvPr id="333" name="TextBox 332">
                <a:extLst>
                  <a:ext uri="{FF2B5EF4-FFF2-40B4-BE49-F238E27FC236}">
                    <a16:creationId xmlns:a16="http://schemas.microsoft.com/office/drawing/2014/main" id="{1115CD7A-7DDA-4B33-9792-0755C0E44872}"/>
                  </a:ext>
                </a:extLst>
              </p:cNvPr>
              <p:cNvSpPr txBox="1"/>
              <p:nvPr/>
            </p:nvSpPr>
            <p:spPr>
              <a:xfrm>
                <a:off x="5793572" y="4295712"/>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grpSp>
        <p:grpSp>
          <p:nvGrpSpPr>
            <p:cNvPr id="334" name="Group 333">
              <a:extLst>
                <a:ext uri="{FF2B5EF4-FFF2-40B4-BE49-F238E27FC236}">
                  <a16:creationId xmlns:a16="http://schemas.microsoft.com/office/drawing/2014/main" id="{1B0EB380-18AF-4DAF-AE6E-625652BC88B8}"/>
                </a:ext>
              </a:extLst>
            </p:cNvPr>
            <p:cNvGrpSpPr/>
            <p:nvPr/>
          </p:nvGrpSpPr>
          <p:grpSpPr>
            <a:xfrm>
              <a:off x="5777714" y="3518398"/>
              <a:ext cx="348829" cy="1810304"/>
              <a:chOff x="6003330" y="3684829"/>
              <a:chExt cx="354584" cy="1840169"/>
            </a:xfrm>
          </p:grpSpPr>
          <p:sp>
            <p:nvSpPr>
              <p:cNvPr id="335" name="Rectangle 334">
                <a:extLst>
                  <a:ext uri="{FF2B5EF4-FFF2-40B4-BE49-F238E27FC236}">
                    <a16:creationId xmlns:a16="http://schemas.microsoft.com/office/drawing/2014/main" id="{7D246E9D-4FCF-4906-B19C-0ECA8BA0A185}"/>
                  </a:ext>
                </a:extLst>
              </p:cNvPr>
              <p:cNvSpPr/>
              <p:nvPr/>
            </p:nvSpPr>
            <p:spPr bwMode="auto">
              <a:xfrm>
                <a:off x="6065393" y="3928074"/>
                <a:ext cx="247506" cy="7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Rectangle 335">
                <a:extLst>
                  <a:ext uri="{FF2B5EF4-FFF2-40B4-BE49-F238E27FC236}">
                    <a16:creationId xmlns:a16="http://schemas.microsoft.com/office/drawing/2014/main" id="{4153A9E6-E062-4826-ACBF-2E56B6245A75}"/>
                  </a:ext>
                </a:extLst>
              </p:cNvPr>
              <p:cNvSpPr/>
              <p:nvPr/>
            </p:nvSpPr>
            <p:spPr bwMode="auto">
              <a:xfrm>
                <a:off x="6065496" y="3939235"/>
                <a:ext cx="247506" cy="39453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Rectangle 336">
                <a:extLst>
                  <a:ext uri="{FF2B5EF4-FFF2-40B4-BE49-F238E27FC236}">
                    <a16:creationId xmlns:a16="http://schemas.microsoft.com/office/drawing/2014/main" id="{921F27AF-AC0A-4A28-AF25-F04197A3314D}"/>
                  </a:ext>
                </a:extLst>
              </p:cNvPr>
              <p:cNvSpPr/>
              <p:nvPr/>
            </p:nvSpPr>
            <p:spPr bwMode="auto">
              <a:xfrm>
                <a:off x="6065393" y="4333921"/>
                <a:ext cx="247506" cy="119107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TextBox 337">
                <a:extLst>
                  <a:ext uri="{FF2B5EF4-FFF2-40B4-BE49-F238E27FC236}">
                    <a16:creationId xmlns:a16="http://schemas.microsoft.com/office/drawing/2014/main" id="{C9235406-0AC1-4EAD-9D14-ACE877B3A409}"/>
                  </a:ext>
                </a:extLst>
              </p:cNvPr>
              <p:cNvSpPr txBox="1"/>
              <p:nvPr/>
            </p:nvSpPr>
            <p:spPr>
              <a:xfrm>
                <a:off x="6003330" y="3684829"/>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26</a:t>
                </a:r>
              </a:p>
            </p:txBody>
          </p:sp>
          <p:sp>
            <p:nvSpPr>
              <p:cNvPr id="339" name="TextBox 338">
                <a:extLst>
                  <a:ext uri="{FF2B5EF4-FFF2-40B4-BE49-F238E27FC236}">
                    <a16:creationId xmlns:a16="http://schemas.microsoft.com/office/drawing/2014/main" id="{BAC50688-0CA3-405B-88C1-8BB45ED0FE2C}"/>
                  </a:ext>
                </a:extLst>
              </p:cNvPr>
              <p:cNvSpPr txBox="1"/>
              <p:nvPr/>
            </p:nvSpPr>
            <p:spPr>
              <a:xfrm>
                <a:off x="6017757" y="4549641"/>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19</a:t>
                </a:r>
              </a:p>
            </p:txBody>
          </p:sp>
          <p:sp>
            <p:nvSpPr>
              <p:cNvPr id="340" name="TextBox 339">
                <a:extLst>
                  <a:ext uri="{FF2B5EF4-FFF2-40B4-BE49-F238E27FC236}">
                    <a16:creationId xmlns:a16="http://schemas.microsoft.com/office/drawing/2014/main" id="{FE8A4E35-8F00-4DAD-A61D-0FED730E0E2E}"/>
                  </a:ext>
                </a:extLst>
              </p:cNvPr>
              <p:cNvSpPr txBox="1"/>
              <p:nvPr/>
            </p:nvSpPr>
            <p:spPr>
              <a:xfrm>
                <a:off x="6053023" y="3933211"/>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7</a:t>
                </a:r>
              </a:p>
            </p:txBody>
          </p:sp>
        </p:grpSp>
        <p:grpSp>
          <p:nvGrpSpPr>
            <p:cNvPr id="341" name="Group 340">
              <a:extLst>
                <a:ext uri="{FF2B5EF4-FFF2-40B4-BE49-F238E27FC236}">
                  <a16:creationId xmlns:a16="http://schemas.microsoft.com/office/drawing/2014/main" id="{CB5D2DF3-5DDA-45F4-9413-DB9F24B57A0C}"/>
                </a:ext>
              </a:extLst>
            </p:cNvPr>
            <p:cNvGrpSpPr/>
            <p:nvPr/>
          </p:nvGrpSpPr>
          <p:grpSpPr>
            <a:xfrm>
              <a:off x="6938389" y="3413218"/>
              <a:ext cx="348829" cy="1921118"/>
              <a:chOff x="6646021" y="3577914"/>
              <a:chExt cx="354584" cy="1952811"/>
            </a:xfrm>
          </p:grpSpPr>
          <p:sp>
            <p:nvSpPr>
              <p:cNvPr id="342" name="Rectangle 341">
                <a:extLst>
                  <a:ext uri="{FF2B5EF4-FFF2-40B4-BE49-F238E27FC236}">
                    <a16:creationId xmlns:a16="http://schemas.microsoft.com/office/drawing/2014/main" id="{37074141-25F7-4C73-B586-EDAF0B40EA3B}"/>
                  </a:ext>
                </a:extLst>
              </p:cNvPr>
              <p:cNvSpPr/>
              <p:nvPr/>
            </p:nvSpPr>
            <p:spPr bwMode="auto">
              <a:xfrm>
                <a:off x="6699391" y="3820965"/>
                <a:ext cx="247506" cy="628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Rectangle 342">
                <a:extLst>
                  <a:ext uri="{FF2B5EF4-FFF2-40B4-BE49-F238E27FC236}">
                    <a16:creationId xmlns:a16="http://schemas.microsoft.com/office/drawing/2014/main" id="{A1E2B87B-8C67-4B7E-8975-818A3CB29FF9}"/>
                  </a:ext>
                </a:extLst>
              </p:cNvPr>
              <p:cNvSpPr/>
              <p:nvPr/>
            </p:nvSpPr>
            <p:spPr bwMode="auto">
              <a:xfrm>
                <a:off x="6699391" y="3882926"/>
                <a:ext cx="247506" cy="60566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Rectangle 343">
                <a:extLst>
                  <a:ext uri="{FF2B5EF4-FFF2-40B4-BE49-F238E27FC236}">
                    <a16:creationId xmlns:a16="http://schemas.microsoft.com/office/drawing/2014/main" id="{217FFB95-7A32-475A-A1BA-EB33419D5A0E}"/>
                  </a:ext>
                </a:extLst>
              </p:cNvPr>
              <p:cNvSpPr/>
              <p:nvPr/>
            </p:nvSpPr>
            <p:spPr bwMode="auto">
              <a:xfrm>
                <a:off x="6699391" y="4489885"/>
                <a:ext cx="247506" cy="1040840"/>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TextBox 344">
                <a:extLst>
                  <a:ext uri="{FF2B5EF4-FFF2-40B4-BE49-F238E27FC236}">
                    <a16:creationId xmlns:a16="http://schemas.microsoft.com/office/drawing/2014/main" id="{DC554591-11A8-45D6-8434-F0B276289DFF}"/>
                  </a:ext>
                </a:extLst>
              </p:cNvPr>
              <p:cNvSpPr txBox="1"/>
              <p:nvPr/>
            </p:nvSpPr>
            <p:spPr>
              <a:xfrm>
                <a:off x="6646021" y="3577914"/>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28</a:t>
                </a:r>
              </a:p>
            </p:txBody>
          </p:sp>
          <p:sp>
            <p:nvSpPr>
              <p:cNvPr id="346" name="TextBox 345">
                <a:extLst>
                  <a:ext uri="{FF2B5EF4-FFF2-40B4-BE49-F238E27FC236}">
                    <a16:creationId xmlns:a16="http://schemas.microsoft.com/office/drawing/2014/main" id="{8B358BC9-F9E3-4B91-B741-AA7AA4BC1B73}"/>
                  </a:ext>
                </a:extLst>
              </p:cNvPr>
              <p:cNvSpPr txBox="1"/>
              <p:nvPr/>
            </p:nvSpPr>
            <p:spPr>
              <a:xfrm>
                <a:off x="6660448" y="4465244"/>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17</a:t>
                </a:r>
              </a:p>
            </p:txBody>
          </p:sp>
          <p:sp>
            <p:nvSpPr>
              <p:cNvPr id="347" name="TextBox 346">
                <a:extLst>
                  <a:ext uri="{FF2B5EF4-FFF2-40B4-BE49-F238E27FC236}">
                    <a16:creationId xmlns:a16="http://schemas.microsoft.com/office/drawing/2014/main" id="{1EF7B1B4-A59D-4618-A102-0C3B8C75E803}"/>
                  </a:ext>
                </a:extLst>
              </p:cNvPr>
              <p:cNvSpPr txBox="1"/>
              <p:nvPr/>
            </p:nvSpPr>
            <p:spPr>
              <a:xfrm>
                <a:off x="6660448" y="4038612"/>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10</a:t>
                </a:r>
              </a:p>
            </p:txBody>
          </p:sp>
        </p:grpSp>
        <p:grpSp>
          <p:nvGrpSpPr>
            <p:cNvPr id="348" name="Group 347">
              <a:extLst>
                <a:ext uri="{FF2B5EF4-FFF2-40B4-BE49-F238E27FC236}">
                  <a16:creationId xmlns:a16="http://schemas.microsoft.com/office/drawing/2014/main" id="{AF73ECE3-E961-4746-9597-7E3A4E3E30DD}"/>
                </a:ext>
              </a:extLst>
            </p:cNvPr>
            <p:cNvGrpSpPr/>
            <p:nvPr/>
          </p:nvGrpSpPr>
          <p:grpSpPr>
            <a:xfrm>
              <a:off x="6662241" y="3555531"/>
              <a:ext cx="348829" cy="1772416"/>
              <a:chOff x="6908412" y="3722575"/>
              <a:chExt cx="354584" cy="1801656"/>
            </a:xfrm>
          </p:grpSpPr>
          <p:sp>
            <p:nvSpPr>
              <p:cNvPr id="349" name="Rectangle 348">
                <a:extLst>
                  <a:ext uri="{FF2B5EF4-FFF2-40B4-BE49-F238E27FC236}">
                    <a16:creationId xmlns:a16="http://schemas.microsoft.com/office/drawing/2014/main" id="{45BEA35B-A434-462C-834F-61B38CCE6238}"/>
                  </a:ext>
                </a:extLst>
              </p:cNvPr>
              <p:cNvSpPr/>
              <p:nvPr/>
            </p:nvSpPr>
            <p:spPr bwMode="auto">
              <a:xfrm>
                <a:off x="6970989" y="3959468"/>
                <a:ext cx="247506" cy="806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Rectangle 349">
                <a:extLst>
                  <a:ext uri="{FF2B5EF4-FFF2-40B4-BE49-F238E27FC236}">
                    <a16:creationId xmlns:a16="http://schemas.microsoft.com/office/drawing/2014/main" id="{F45F0E97-5F80-44B1-9ED1-9A5187A7A2AA}"/>
                  </a:ext>
                </a:extLst>
              </p:cNvPr>
              <p:cNvSpPr/>
              <p:nvPr/>
            </p:nvSpPr>
            <p:spPr bwMode="auto">
              <a:xfrm>
                <a:off x="6971092" y="4038581"/>
                <a:ext cx="247506" cy="66858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Rectangle 350">
                <a:extLst>
                  <a:ext uri="{FF2B5EF4-FFF2-40B4-BE49-F238E27FC236}">
                    <a16:creationId xmlns:a16="http://schemas.microsoft.com/office/drawing/2014/main" id="{F4BB74CF-2FE5-42B6-95FC-5C469BE9F8F0}"/>
                  </a:ext>
                </a:extLst>
              </p:cNvPr>
              <p:cNvSpPr/>
              <p:nvPr/>
            </p:nvSpPr>
            <p:spPr bwMode="auto">
              <a:xfrm>
                <a:off x="6970989" y="4708044"/>
                <a:ext cx="247506" cy="81618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TextBox 351">
                <a:extLst>
                  <a:ext uri="{FF2B5EF4-FFF2-40B4-BE49-F238E27FC236}">
                    <a16:creationId xmlns:a16="http://schemas.microsoft.com/office/drawing/2014/main" id="{1335FFBB-81EF-434C-B8E5-B4042DD1124A}"/>
                  </a:ext>
                </a:extLst>
              </p:cNvPr>
              <p:cNvSpPr txBox="1"/>
              <p:nvPr/>
            </p:nvSpPr>
            <p:spPr>
              <a:xfrm>
                <a:off x="6908412" y="3722575"/>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25</a:t>
                </a:r>
              </a:p>
            </p:txBody>
          </p:sp>
          <p:sp>
            <p:nvSpPr>
              <p:cNvPr id="353" name="TextBox 352">
                <a:extLst>
                  <a:ext uri="{FF2B5EF4-FFF2-40B4-BE49-F238E27FC236}">
                    <a16:creationId xmlns:a16="http://schemas.microsoft.com/office/drawing/2014/main" id="{03F0CB68-1363-4ED8-9032-A001D1FD71DA}"/>
                  </a:ext>
                </a:extLst>
              </p:cNvPr>
              <p:cNvSpPr txBox="1"/>
              <p:nvPr/>
            </p:nvSpPr>
            <p:spPr>
              <a:xfrm>
                <a:off x="6922839" y="4946388"/>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13</a:t>
                </a:r>
              </a:p>
            </p:txBody>
          </p:sp>
          <p:sp>
            <p:nvSpPr>
              <p:cNvPr id="354" name="TextBox 353">
                <a:extLst>
                  <a:ext uri="{FF2B5EF4-FFF2-40B4-BE49-F238E27FC236}">
                    <a16:creationId xmlns:a16="http://schemas.microsoft.com/office/drawing/2014/main" id="{037AB324-4C6D-4553-A0FD-E5A01E5B325A}"/>
                  </a:ext>
                </a:extLst>
              </p:cNvPr>
              <p:cNvSpPr txBox="1"/>
              <p:nvPr/>
            </p:nvSpPr>
            <p:spPr>
              <a:xfrm>
                <a:off x="6935901" y="4235138"/>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11</a:t>
                </a:r>
              </a:p>
            </p:txBody>
          </p:sp>
        </p:grpSp>
        <p:grpSp>
          <p:nvGrpSpPr>
            <p:cNvPr id="355" name="Group 354">
              <a:extLst>
                <a:ext uri="{FF2B5EF4-FFF2-40B4-BE49-F238E27FC236}">
                  <a16:creationId xmlns:a16="http://schemas.microsoft.com/office/drawing/2014/main" id="{BAB53AAA-3E39-4515-AA76-434AF017B705}"/>
                </a:ext>
              </a:extLst>
            </p:cNvPr>
            <p:cNvGrpSpPr/>
            <p:nvPr/>
          </p:nvGrpSpPr>
          <p:grpSpPr>
            <a:xfrm>
              <a:off x="7568133" y="3693221"/>
              <a:ext cx="356692" cy="1633759"/>
              <a:chOff x="7828924" y="3862536"/>
              <a:chExt cx="362576" cy="1660712"/>
            </a:xfrm>
          </p:grpSpPr>
          <p:sp>
            <p:nvSpPr>
              <p:cNvPr id="356" name="Rectangle 355">
                <a:extLst>
                  <a:ext uri="{FF2B5EF4-FFF2-40B4-BE49-F238E27FC236}">
                    <a16:creationId xmlns:a16="http://schemas.microsoft.com/office/drawing/2014/main" id="{186D661E-AFFB-40C6-99AA-382B31D39099}"/>
                  </a:ext>
                </a:extLst>
              </p:cNvPr>
              <p:cNvSpPr/>
              <p:nvPr/>
            </p:nvSpPr>
            <p:spPr bwMode="auto">
              <a:xfrm>
                <a:off x="7875732" y="4101965"/>
                <a:ext cx="247506" cy="797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Rectangle 356">
                <a:extLst>
                  <a:ext uri="{FF2B5EF4-FFF2-40B4-BE49-F238E27FC236}">
                    <a16:creationId xmlns:a16="http://schemas.microsoft.com/office/drawing/2014/main" id="{2368DF54-2DFE-4AE1-96D7-02A660B9065C}"/>
                  </a:ext>
                </a:extLst>
              </p:cNvPr>
              <p:cNvSpPr/>
              <p:nvPr/>
            </p:nvSpPr>
            <p:spPr bwMode="auto">
              <a:xfrm>
                <a:off x="7875835" y="4123793"/>
                <a:ext cx="247506" cy="26729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Rectangle 357">
                <a:extLst>
                  <a:ext uri="{FF2B5EF4-FFF2-40B4-BE49-F238E27FC236}">
                    <a16:creationId xmlns:a16="http://schemas.microsoft.com/office/drawing/2014/main" id="{63A77527-010B-49ED-A9E0-09AC5CEBB093}"/>
                  </a:ext>
                </a:extLst>
              </p:cNvPr>
              <p:cNvSpPr/>
              <p:nvPr/>
            </p:nvSpPr>
            <p:spPr bwMode="auto">
              <a:xfrm>
                <a:off x="7875732" y="4390481"/>
                <a:ext cx="247506" cy="113276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TextBox 358">
                <a:extLst>
                  <a:ext uri="{FF2B5EF4-FFF2-40B4-BE49-F238E27FC236}">
                    <a16:creationId xmlns:a16="http://schemas.microsoft.com/office/drawing/2014/main" id="{D73EC163-76C0-4218-A0AF-00E0B3098A85}"/>
                  </a:ext>
                </a:extLst>
              </p:cNvPr>
              <p:cNvSpPr txBox="1"/>
              <p:nvPr/>
            </p:nvSpPr>
            <p:spPr>
              <a:xfrm>
                <a:off x="7836916" y="3862536"/>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23</a:t>
                </a:r>
              </a:p>
            </p:txBody>
          </p:sp>
          <p:sp>
            <p:nvSpPr>
              <p:cNvPr id="360" name="TextBox 359">
                <a:extLst>
                  <a:ext uri="{FF2B5EF4-FFF2-40B4-BE49-F238E27FC236}">
                    <a16:creationId xmlns:a16="http://schemas.microsoft.com/office/drawing/2014/main" id="{86E65B0C-D341-4430-8816-5FFC0129B49C}"/>
                  </a:ext>
                </a:extLst>
              </p:cNvPr>
              <p:cNvSpPr txBox="1"/>
              <p:nvPr/>
            </p:nvSpPr>
            <p:spPr>
              <a:xfrm>
                <a:off x="7828924" y="4690067"/>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18</a:t>
                </a:r>
              </a:p>
            </p:txBody>
          </p:sp>
          <p:sp>
            <p:nvSpPr>
              <p:cNvPr id="361" name="TextBox 360">
                <a:extLst>
                  <a:ext uri="{FF2B5EF4-FFF2-40B4-BE49-F238E27FC236}">
                    <a16:creationId xmlns:a16="http://schemas.microsoft.com/office/drawing/2014/main" id="{F36DFF58-8947-49D8-8EE6-9AFA1EA92B04}"/>
                  </a:ext>
                </a:extLst>
              </p:cNvPr>
              <p:cNvSpPr txBox="1"/>
              <p:nvPr/>
            </p:nvSpPr>
            <p:spPr>
              <a:xfrm>
                <a:off x="7864190" y="4144260"/>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4</a:t>
                </a:r>
              </a:p>
            </p:txBody>
          </p:sp>
        </p:grpSp>
        <p:sp>
          <p:nvSpPr>
            <p:cNvPr id="362" name="TextBox 361">
              <a:extLst>
                <a:ext uri="{FF2B5EF4-FFF2-40B4-BE49-F238E27FC236}">
                  <a16:creationId xmlns:a16="http://schemas.microsoft.com/office/drawing/2014/main" id="{0CF1F044-1050-451F-AE2D-23873B363B48}"/>
                </a:ext>
              </a:extLst>
            </p:cNvPr>
            <p:cNvSpPr txBox="1"/>
            <p:nvPr/>
          </p:nvSpPr>
          <p:spPr>
            <a:xfrm>
              <a:off x="8118530" y="4982507"/>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nvGrpSpPr>
            <p:cNvPr id="363" name="Group 362">
              <a:extLst>
                <a:ext uri="{FF2B5EF4-FFF2-40B4-BE49-F238E27FC236}">
                  <a16:creationId xmlns:a16="http://schemas.microsoft.com/office/drawing/2014/main" id="{DE940F63-5A01-4750-800D-522111A8CAD0}"/>
                </a:ext>
              </a:extLst>
            </p:cNvPr>
            <p:cNvGrpSpPr/>
            <p:nvPr/>
          </p:nvGrpSpPr>
          <p:grpSpPr>
            <a:xfrm>
              <a:off x="9610124" y="4682889"/>
              <a:ext cx="306719" cy="652873"/>
              <a:chOff x="9356341" y="4868531"/>
              <a:chExt cx="311779" cy="663644"/>
            </a:xfrm>
          </p:grpSpPr>
          <p:sp>
            <p:nvSpPr>
              <p:cNvPr id="364" name="Rectangle 363">
                <a:extLst>
                  <a:ext uri="{FF2B5EF4-FFF2-40B4-BE49-F238E27FC236}">
                    <a16:creationId xmlns:a16="http://schemas.microsoft.com/office/drawing/2014/main" id="{E7CB3899-90A2-44AD-B5F4-062B65E87741}"/>
                  </a:ext>
                </a:extLst>
              </p:cNvPr>
              <p:cNvSpPr/>
              <p:nvPr/>
            </p:nvSpPr>
            <p:spPr bwMode="auto">
              <a:xfrm>
                <a:off x="9408256" y="5107815"/>
                <a:ext cx="247506" cy="9069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Rectangle 364">
                <a:extLst>
                  <a:ext uri="{FF2B5EF4-FFF2-40B4-BE49-F238E27FC236}">
                    <a16:creationId xmlns:a16="http://schemas.microsoft.com/office/drawing/2014/main" id="{C8025AA4-3A0E-417B-A0C7-2A4B62C08063}"/>
                  </a:ext>
                </a:extLst>
              </p:cNvPr>
              <p:cNvSpPr/>
              <p:nvPr/>
            </p:nvSpPr>
            <p:spPr bwMode="auto">
              <a:xfrm>
                <a:off x="9408256" y="5199017"/>
                <a:ext cx="247506" cy="33315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TextBox 365">
                <a:extLst>
                  <a:ext uri="{FF2B5EF4-FFF2-40B4-BE49-F238E27FC236}">
                    <a16:creationId xmlns:a16="http://schemas.microsoft.com/office/drawing/2014/main" id="{90C053DF-399B-4649-87BC-5B2F855D760D}"/>
                  </a:ext>
                </a:extLst>
              </p:cNvPr>
              <p:cNvSpPr txBox="1"/>
              <p:nvPr/>
            </p:nvSpPr>
            <p:spPr>
              <a:xfrm>
                <a:off x="9379584" y="4868531"/>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7</a:t>
                </a:r>
              </a:p>
            </p:txBody>
          </p:sp>
          <p:sp>
            <p:nvSpPr>
              <p:cNvPr id="367" name="TextBox 366">
                <a:extLst>
                  <a:ext uri="{FF2B5EF4-FFF2-40B4-BE49-F238E27FC236}">
                    <a16:creationId xmlns:a16="http://schemas.microsoft.com/office/drawing/2014/main" id="{6959E395-7313-462E-8D32-BED0587655AE}"/>
                  </a:ext>
                </a:extLst>
              </p:cNvPr>
              <p:cNvSpPr txBox="1"/>
              <p:nvPr/>
            </p:nvSpPr>
            <p:spPr>
              <a:xfrm>
                <a:off x="9412922" y="5210833"/>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sp>
            <p:nvSpPr>
              <p:cNvPr id="368" name="TextBox 367">
                <a:extLst>
                  <a:ext uri="{FF2B5EF4-FFF2-40B4-BE49-F238E27FC236}">
                    <a16:creationId xmlns:a16="http://schemas.microsoft.com/office/drawing/2014/main" id="{512BF4B5-14BC-4398-926E-DF4ACFEB37FB}"/>
                  </a:ext>
                </a:extLst>
              </p:cNvPr>
              <p:cNvSpPr txBox="1"/>
              <p:nvPr/>
            </p:nvSpPr>
            <p:spPr>
              <a:xfrm>
                <a:off x="9356341" y="5039113"/>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grpSp>
          <p:nvGrpSpPr>
            <p:cNvPr id="369" name="Group 368">
              <a:extLst>
                <a:ext uri="{FF2B5EF4-FFF2-40B4-BE49-F238E27FC236}">
                  <a16:creationId xmlns:a16="http://schemas.microsoft.com/office/drawing/2014/main" id="{A141A596-D997-4C03-933F-4D6271C3EE52}"/>
                </a:ext>
              </a:extLst>
            </p:cNvPr>
            <p:cNvGrpSpPr/>
            <p:nvPr/>
          </p:nvGrpSpPr>
          <p:grpSpPr>
            <a:xfrm>
              <a:off x="9336471" y="3955460"/>
              <a:ext cx="348829" cy="1369290"/>
              <a:chOff x="9626439" y="4129102"/>
              <a:chExt cx="354584" cy="1391880"/>
            </a:xfrm>
          </p:grpSpPr>
          <p:sp>
            <p:nvSpPr>
              <p:cNvPr id="370" name="TextBox 369">
                <a:extLst>
                  <a:ext uri="{FF2B5EF4-FFF2-40B4-BE49-F238E27FC236}">
                    <a16:creationId xmlns:a16="http://schemas.microsoft.com/office/drawing/2014/main" id="{C13E883B-ED15-4F96-BA67-D992DFED3C39}"/>
                  </a:ext>
                </a:extLst>
              </p:cNvPr>
              <p:cNvSpPr txBox="1"/>
              <p:nvPr/>
            </p:nvSpPr>
            <p:spPr>
              <a:xfrm>
                <a:off x="9626439" y="4129102"/>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19</a:t>
                </a:r>
              </a:p>
            </p:txBody>
          </p:sp>
          <p:grpSp>
            <p:nvGrpSpPr>
              <p:cNvPr id="371" name="Group 370">
                <a:extLst>
                  <a:ext uri="{FF2B5EF4-FFF2-40B4-BE49-F238E27FC236}">
                    <a16:creationId xmlns:a16="http://schemas.microsoft.com/office/drawing/2014/main" id="{A9469703-202C-4E3B-AC25-36FA028F50D6}"/>
                  </a:ext>
                </a:extLst>
              </p:cNvPr>
              <p:cNvGrpSpPr/>
              <p:nvPr/>
            </p:nvGrpSpPr>
            <p:grpSpPr>
              <a:xfrm>
                <a:off x="9640866" y="4367625"/>
                <a:ext cx="325730" cy="1153357"/>
                <a:chOff x="9640866" y="4367625"/>
                <a:chExt cx="325730" cy="1153357"/>
              </a:xfrm>
            </p:grpSpPr>
            <p:sp>
              <p:nvSpPr>
                <p:cNvPr id="372" name="Rectangle 371">
                  <a:extLst>
                    <a:ext uri="{FF2B5EF4-FFF2-40B4-BE49-F238E27FC236}">
                      <a16:creationId xmlns:a16="http://schemas.microsoft.com/office/drawing/2014/main" id="{6BFAFE84-09C5-4041-9718-D77A904D2A38}"/>
                    </a:ext>
                  </a:extLst>
                </p:cNvPr>
                <p:cNvSpPr/>
                <p:nvPr/>
              </p:nvSpPr>
              <p:spPr bwMode="auto">
                <a:xfrm>
                  <a:off x="9679854" y="4367625"/>
                  <a:ext cx="247506" cy="939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Rectangle 372">
                  <a:extLst>
                    <a:ext uri="{FF2B5EF4-FFF2-40B4-BE49-F238E27FC236}">
                      <a16:creationId xmlns:a16="http://schemas.microsoft.com/office/drawing/2014/main" id="{4AEAC8DA-B77F-47D4-8F5B-CF54F460D7C3}"/>
                    </a:ext>
                  </a:extLst>
                </p:cNvPr>
                <p:cNvSpPr/>
                <p:nvPr/>
              </p:nvSpPr>
              <p:spPr bwMode="auto">
                <a:xfrm>
                  <a:off x="9683430" y="4459588"/>
                  <a:ext cx="244034" cy="31446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Rectangle 373">
                  <a:extLst>
                    <a:ext uri="{FF2B5EF4-FFF2-40B4-BE49-F238E27FC236}">
                      <a16:creationId xmlns:a16="http://schemas.microsoft.com/office/drawing/2014/main" id="{105A5AD0-2151-4D39-B86A-DB1D0F8BEC6F}"/>
                    </a:ext>
                  </a:extLst>
                </p:cNvPr>
                <p:cNvSpPr/>
                <p:nvPr/>
              </p:nvSpPr>
              <p:spPr bwMode="auto">
                <a:xfrm>
                  <a:off x="9679854" y="4772715"/>
                  <a:ext cx="247506" cy="74826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TextBox 374">
                  <a:extLst>
                    <a:ext uri="{FF2B5EF4-FFF2-40B4-BE49-F238E27FC236}">
                      <a16:creationId xmlns:a16="http://schemas.microsoft.com/office/drawing/2014/main" id="{84E8EEE8-F87E-4834-9C4F-2690EF3EB999}"/>
                    </a:ext>
                  </a:extLst>
                </p:cNvPr>
                <p:cNvSpPr txBox="1"/>
                <p:nvPr/>
              </p:nvSpPr>
              <p:spPr>
                <a:xfrm>
                  <a:off x="9640866" y="4969211"/>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12</a:t>
                  </a:r>
                </a:p>
              </p:txBody>
            </p:sp>
            <p:sp>
              <p:nvSpPr>
                <p:cNvPr id="376" name="TextBox 375">
                  <a:extLst>
                    <a:ext uri="{FF2B5EF4-FFF2-40B4-BE49-F238E27FC236}">
                      <a16:creationId xmlns:a16="http://schemas.microsoft.com/office/drawing/2014/main" id="{4CDFF3E2-41D4-4170-8DD4-A20C9EF7738F}"/>
                    </a:ext>
                  </a:extLst>
                </p:cNvPr>
                <p:cNvSpPr txBox="1"/>
                <p:nvPr/>
              </p:nvSpPr>
              <p:spPr>
                <a:xfrm>
                  <a:off x="9676132" y="4493171"/>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5</a:t>
                  </a:r>
                </a:p>
              </p:txBody>
            </p:sp>
          </p:grpSp>
        </p:grpSp>
        <p:grpSp>
          <p:nvGrpSpPr>
            <p:cNvPr id="377" name="Group 376">
              <a:extLst>
                <a:ext uri="{FF2B5EF4-FFF2-40B4-BE49-F238E27FC236}">
                  <a16:creationId xmlns:a16="http://schemas.microsoft.com/office/drawing/2014/main" id="{62334279-AF54-4D87-8A2B-B57FE8F373AF}"/>
                </a:ext>
              </a:extLst>
            </p:cNvPr>
            <p:cNvGrpSpPr/>
            <p:nvPr/>
          </p:nvGrpSpPr>
          <p:grpSpPr>
            <a:xfrm>
              <a:off x="10504863" y="4611399"/>
              <a:ext cx="300776" cy="724668"/>
              <a:chOff x="10264815" y="4795862"/>
              <a:chExt cx="305738" cy="736623"/>
            </a:xfrm>
          </p:grpSpPr>
          <p:sp>
            <p:nvSpPr>
              <p:cNvPr id="378" name="Rectangle 377">
                <a:extLst>
                  <a:ext uri="{FF2B5EF4-FFF2-40B4-BE49-F238E27FC236}">
                    <a16:creationId xmlns:a16="http://schemas.microsoft.com/office/drawing/2014/main" id="{D81ACB2D-2185-4B71-BAC8-9DC455F4DDF0}"/>
                  </a:ext>
                </a:extLst>
              </p:cNvPr>
              <p:cNvSpPr/>
              <p:nvPr/>
            </p:nvSpPr>
            <p:spPr bwMode="auto">
              <a:xfrm>
                <a:off x="10312570" y="5096207"/>
                <a:ext cx="247506" cy="43627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9" name="Group 378">
                <a:extLst>
                  <a:ext uri="{FF2B5EF4-FFF2-40B4-BE49-F238E27FC236}">
                    <a16:creationId xmlns:a16="http://schemas.microsoft.com/office/drawing/2014/main" id="{FBA9BC33-613D-4F3F-B5E3-BC5FFED49C9B}"/>
                  </a:ext>
                </a:extLst>
              </p:cNvPr>
              <p:cNvGrpSpPr/>
              <p:nvPr/>
            </p:nvGrpSpPr>
            <p:grpSpPr>
              <a:xfrm>
                <a:off x="10264815" y="4795862"/>
                <a:ext cx="305738" cy="677646"/>
                <a:chOff x="10264815" y="4795862"/>
                <a:chExt cx="305738" cy="677646"/>
              </a:xfrm>
            </p:grpSpPr>
            <p:sp>
              <p:nvSpPr>
                <p:cNvPr id="380" name="Rectangle 379">
                  <a:extLst>
                    <a:ext uri="{FF2B5EF4-FFF2-40B4-BE49-F238E27FC236}">
                      <a16:creationId xmlns:a16="http://schemas.microsoft.com/office/drawing/2014/main" id="{C8563597-7BBB-414E-80B4-FB94E68DBE70}"/>
                    </a:ext>
                  </a:extLst>
                </p:cNvPr>
                <p:cNvSpPr/>
                <p:nvPr/>
              </p:nvSpPr>
              <p:spPr bwMode="auto">
                <a:xfrm>
                  <a:off x="10312570" y="5025981"/>
                  <a:ext cx="247506" cy="7022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TextBox 380">
                  <a:extLst>
                    <a:ext uri="{FF2B5EF4-FFF2-40B4-BE49-F238E27FC236}">
                      <a16:creationId xmlns:a16="http://schemas.microsoft.com/office/drawing/2014/main" id="{F1EF5CA4-1D90-46DA-8B29-64AB5F5BD115}"/>
                    </a:ext>
                  </a:extLst>
                </p:cNvPr>
                <p:cNvSpPr txBox="1"/>
                <p:nvPr/>
              </p:nvSpPr>
              <p:spPr>
                <a:xfrm>
                  <a:off x="10295079" y="4795862"/>
                  <a:ext cx="269626"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8</a:t>
                  </a:r>
                </a:p>
              </p:txBody>
            </p:sp>
            <p:sp>
              <p:nvSpPr>
                <p:cNvPr id="382" name="TextBox 381">
                  <a:extLst>
                    <a:ext uri="{FF2B5EF4-FFF2-40B4-BE49-F238E27FC236}">
                      <a16:creationId xmlns:a16="http://schemas.microsoft.com/office/drawing/2014/main" id="{ACF1F107-6B08-4A0D-940A-245C755ED413}"/>
                    </a:ext>
                  </a:extLst>
                </p:cNvPr>
                <p:cNvSpPr txBox="1"/>
                <p:nvPr/>
              </p:nvSpPr>
              <p:spPr>
                <a:xfrm>
                  <a:off x="10315355" y="5227287"/>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7</a:t>
                  </a:r>
                </a:p>
              </p:txBody>
            </p:sp>
            <p:sp>
              <p:nvSpPr>
                <p:cNvPr id="383" name="TextBox 382">
                  <a:extLst>
                    <a:ext uri="{FF2B5EF4-FFF2-40B4-BE49-F238E27FC236}">
                      <a16:creationId xmlns:a16="http://schemas.microsoft.com/office/drawing/2014/main" id="{3B7B75B0-920C-43B3-BE45-45C9BA7822F9}"/>
                    </a:ext>
                  </a:extLst>
                </p:cNvPr>
                <p:cNvSpPr txBox="1"/>
                <p:nvPr/>
              </p:nvSpPr>
              <p:spPr>
                <a:xfrm>
                  <a:off x="10264815" y="4948000"/>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grpSp>
        <p:sp>
          <p:nvSpPr>
            <p:cNvPr id="384" name="TextBox 383">
              <a:extLst>
                <a:ext uri="{FF2B5EF4-FFF2-40B4-BE49-F238E27FC236}">
                  <a16:creationId xmlns:a16="http://schemas.microsoft.com/office/drawing/2014/main" id="{92C35314-B5BF-44DA-AC49-9AE2C95571AF}"/>
                </a:ext>
              </a:extLst>
            </p:cNvPr>
            <p:cNvSpPr txBox="1"/>
            <p:nvPr/>
          </p:nvSpPr>
          <p:spPr>
            <a:xfrm>
              <a:off x="11367864" y="4411381"/>
              <a:ext cx="181733" cy="242225"/>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grpSp>
          <p:nvGrpSpPr>
            <p:cNvPr id="385" name="Group 384">
              <a:extLst>
                <a:ext uri="{FF2B5EF4-FFF2-40B4-BE49-F238E27FC236}">
                  <a16:creationId xmlns:a16="http://schemas.microsoft.com/office/drawing/2014/main" id="{2FAD06E1-8D98-4634-A352-10A623098AE7}"/>
                </a:ext>
              </a:extLst>
            </p:cNvPr>
            <p:cNvGrpSpPr/>
            <p:nvPr/>
          </p:nvGrpSpPr>
          <p:grpSpPr>
            <a:xfrm>
              <a:off x="2485808" y="4283945"/>
              <a:ext cx="348829" cy="1040003"/>
              <a:chOff x="2120216" y="4463006"/>
              <a:chExt cx="354584" cy="1057160"/>
            </a:xfrm>
          </p:grpSpPr>
          <p:sp>
            <p:nvSpPr>
              <p:cNvPr id="386" name="Rectangle 385">
                <a:extLst>
                  <a:ext uri="{FF2B5EF4-FFF2-40B4-BE49-F238E27FC236}">
                    <a16:creationId xmlns:a16="http://schemas.microsoft.com/office/drawing/2014/main" id="{F7937901-0FE6-4BD4-9A08-FE877E600F3F}"/>
                  </a:ext>
                </a:extLst>
              </p:cNvPr>
              <p:cNvSpPr/>
              <p:nvPr/>
            </p:nvSpPr>
            <p:spPr bwMode="auto">
              <a:xfrm>
                <a:off x="2172978" y="4892962"/>
                <a:ext cx="247506" cy="62720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Rectangle 386">
                <a:extLst>
                  <a:ext uri="{FF2B5EF4-FFF2-40B4-BE49-F238E27FC236}">
                    <a16:creationId xmlns:a16="http://schemas.microsoft.com/office/drawing/2014/main" id="{2018E2B8-DD83-4414-912E-8A3C8B113B45}"/>
                  </a:ext>
                </a:extLst>
              </p:cNvPr>
              <p:cNvSpPr/>
              <p:nvPr/>
            </p:nvSpPr>
            <p:spPr bwMode="auto">
              <a:xfrm>
                <a:off x="2172978" y="4718885"/>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Rectangle 387">
                <a:extLst>
                  <a:ext uri="{FF2B5EF4-FFF2-40B4-BE49-F238E27FC236}">
                    <a16:creationId xmlns:a16="http://schemas.microsoft.com/office/drawing/2014/main" id="{BC35DFCA-6034-4792-BE38-A0EFA0FFDC4F}"/>
                  </a:ext>
                </a:extLst>
              </p:cNvPr>
              <p:cNvSpPr/>
              <p:nvPr/>
            </p:nvSpPr>
            <p:spPr bwMode="auto">
              <a:xfrm>
                <a:off x="2173081" y="4738112"/>
                <a:ext cx="247506" cy="15397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TextBox 388">
                <a:extLst>
                  <a:ext uri="{FF2B5EF4-FFF2-40B4-BE49-F238E27FC236}">
                    <a16:creationId xmlns:a16="http://schemas.microsoft.com/office/drawing/2014/main" id="{59FAE2CB-BFA5-4ACE-8FD2-D0AE7F417E9F}"/>
                  </a:ext>
                </a:extLst>
              </p:cNvPr>
              <p:cNvSpPr txBox="1"/>
              <p:nvPr/>
            </p:nvSpPr>
            <p:spPr>
              <a:xfrm>
                <a:off x="2120216" y="4463006"/>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13</a:t>
                </a:r>
              </a:p>
            </p:txBody>
          </p:sp>
          <p:sp>
            <p:nvSpPr>
              <p:cNvPr id="390" name="TextBox 389">
                <a:extLst>
                  <a:ext uri="{FF2B5EF4-FFF2-40B4-BE49-F238E27FC236}">
                    <a16:creationId xmlns:a16="http://schemas.microsoft.com/office/drawing/2014/main" id="{7AEAC0BD-D2DE-452E-9A2A-25C674A25771}"/>
                  </a:ext>
                </a:extLst>
              </p:cNvPr>
              <p:cNvSpPr txBox="1"/>
              <p:nvPr/>
            </p:nvSpPr>
            <p:spPr>
              <a:xfrm>
                <a:off x="2137699" y="5114103"/>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10</a:t>
                </a:r>
              </a:p>
            </p:txBody>
          </p:sp>
          <p:sp>
            <p:nvSpPr>
              <p:cNvPr id="391" name="TextBox 390">
                <a:extLst>
                  <a:ext uri="{FF2B5EF4-FFF2-40B4-BE49-F238E27FC236}">
                    <a16:creationId xmlns:a16="http://schemas.microsoft.com/office/drawing/2014/main" id="{431DAB30-EDBC-4340-9C7E-7DBAB7C60403}"/>
                  </a:ext>
                </a:extLst>
              </p:cNvPr>
              <p:cNvSpPr txBox="1"/>
              <p:nvPr/>
            </p:nvSpPr>
            <p:spPr>
              <a:xfrm>
                <a:off x="2122815" y="4697232"/>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392" name="TextBox 391">
                <a:extLst>
                  <a:ext uri="{FF2B5EF4-FFF2-40B4-BE49-F238E27FC236}">
                    <a16:creationId xmlns:a16="http://schemas.microsoft.com/office/drawing/2014/main" id="{7A5A158F-883D-40CA-92D7-2CB9D9522D6F}"/>
                  </a:ext>
                </a:extLst>
              </p:cNvPr>
              <p:cNvSpPr txBox="1"/>
              <p:nvPr/>
            </p:nvSpPr>
            <p:spPr>
              <a:xfrm>
                <a:off x="2172965" y="4686034"/>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3</a:t>
                </a:r>
              </a:p>
            </p:txBody>
          </p:sp>
        </p:grpSp>
        <p:grpSp>
          <p:nvGrpSpPr>
            <p:cNvPr id="393" name="Group 392">
              <a:extLst>
                <a:ext uri="{FF2B5EF4-FFF2-40B4-BE49-F238E27FC236}">
                  <a16:creationId xmlns:a16="http://schemas.microsoft.com/office/drawing/2014/main" id="{C98B9A3B-63EB-4A3E-952B-DD79185CD4A4}"/>
                </a:ext>
              </a:extLst>
            </p:cNvPr>
            <p:cNvGrpSpPr/>
            <p:nvPr/>
          </p:nvGrpSpPr>
          <p:grpSpPr>
            <a:xfrm>
              <a:off x="8448989" y="3769238"/>
              <a:ext cx="353311" cy="1557138"/>
              <a:chOff x="8717569" y="3939807"/>
              <a:chExt cx="359140" cy="1582827"/>
            </a:xfrm>
          </p:grpSpPr>
          <p:sp>
            <p:nvSpPr>
              <p:cNvPr id="394" name="Rectangle 393">
                <a:extLst>
                  <a:ext uri="{FF2B5EF4-FFF2-40B4-BE49-F238E27FC236}">
                    <a16:creationId xmlns:a16="http://schemas.microsoft.com/office/drawing/2014/main" id="{6048B8E3-CD10-46E7-9AD7-247B11473B37}"/>
                  </a:ext>
                </a:extLst>
              </p:cNvPr>
              <p:cNvSpPr/>
              <p:nvPr/>
            </p:nvSpPr>
            <p:spPr bwMode="auto">
              <a:xfrm>
                <a:off x="8772939" y="4200491"/>
                <a:ext cx="247506" cy="13124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Rectangle 394">
                <a:extLst>
                  <a:ext uri="{FF2B5EF4-FFF2-40B4-BE49-F238E27FC236}">
                    <a16:creationId xmlns:a16="http://schemas.microsoft.com/office/drawing/2014/main" id="{2F483754-7B7B-41AF-995C-0B2FEAE670FA}"/>
                  </a:ext>
                </a:extLst>
              </p:cNvPr>
              <p:cNvSpPr/>
              <p:nvPr/>
            </p:nvSpPr>
            <p:spPr bwMode="auto">
              <a:xfrm>
                <a:off x="8772836" y="4331740"/>
                <a:ext cx="247506" cy="1190894"/>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TextBox 395">
                <a:extLst>
                  <a:ext uri="{FF2B5EF4-FFF2-40B4-BE49-F238E27FC236}">
                    <a16:creationId xmlns:a16="http://schemas.microsoft.com/office/drawing/2014/main" id="{C5340E6D-C56E-4DC6-B31C-26B15BE3350F}"/>
                  </a:ext>
                </a:extLst>
              </p:cNvPr>
              <p:cNvSpPr txBox="1"/>
              <p:nvPr/>
            </p:nvSpPr>
            <p:spPr>
              <a:xfrm>
                <a:off x="8722125" y="3939807"/>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22</a:t>
                </a:r>
              </a:p>
            </p:txBody>
          </p:sp>
          <p:sp>
            <p:nvSpPr>
              <p:cNvPr id="397" name="TextBox 396">
                <a:extLst>
                  <a:ext uri="{FF2B5EF4-FFF2-40B4-BE49-F238E27FC236}">
                    <a16:creationId xmlns:a16="http://schemas.microsoft.com/office/drawing/2014/main" id="{08E11A47-A14B-413D-9774-84F3D80EFEE7}"/>
                  </a:ext>
                </a:extLst>
              </p:cNvPr>
              <p:cNvSpPr txBox="1"/>
              <p:nvPr/>
            </p:nvSpPr>
            <p:spPr>
              <a:xfrm>
                <a:off x="8736552" y="4741796"/>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19</a:t>
                </a:r>
              </a:p>
            </p:txBody>
          </p:sp>
          <p:sp>
            <p:nvSpPr>
              <p:cNvPr id="398" name="TextBox 397">
                <a:extLst>
                  <a:ext uri="{FF2B5EF4-FFF2-40B4-BE49-F238E27FC236}">
                    <a16:creationId xmlns:a16="http://schemas.microsoft.com/office/drawing/2014/main" id="{C2ED954E-7AD1-43B1-8FC9-91FE0C753A62}"/>
                  </a:ext>
                </a:extLst>
              </p:cNvPr>
              <p:cNvSpPr txBox="1"/>
              <p:nvPr/>
            </p:nvSpPr>
            <p:spPr>
              <a:xfrm>
                <a:off x="8717569" y="4164138"/>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399" name="TextBox 398">
                <a:extLst>
                  <a:ext uri="{FF2B5EF4-FFF2-40B4-BE49-F238E27FC236}">
                    <a16:creationId xmlns:a16="http://schemas.microsoft.com/office/drawing/2014/main" id="{F0C461C6-6E7F-4248-8884-F9FC97ACFE31}"/>
                  </a:ext>
                </a:extLst>
              </p:cNvPr>
              <p:cNvSpPr txBox="1"/>
              <p:nvPr/>
            </p:nvSpPr>
            <p:spPr>
              <a:xfrm>
                <a:off x="8771818" y="4145525"/>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2</a:t>
                </a:r>
              </a:p>
            </p:txBody>
          </p:sp>
        </p:grpSp>
        <p:grpSp>
          <p:nvGrpSpPr>
            <p:cNvPr id="400" name="Group 399">
              <a:extLst>
                <a:ext uri="{FF2B5EF4-FFF2-40B4-BE49-F238E27FC236}">
                  <a16:creationId xmlns:a16="http://schemas.microsoft.com/office/drawing/2014/main" id="{6F406813-DAE2-4705-A4B7-F7B27A571810}"/>
                </a:ext>
              </a:extLst>
            </p:cNvPr>
            <p:cNvGrpSpPr/>
            <p:nvPr/>
          </p:nvGrpSpPr>
          <p:grpSpPr>
            <a:xfrm>
              <a:off x="10226100" y="4052229"/>
              <a:ext cx="363511" cy="1272827"/>
              <a:chOff x="10523443" y="4227467"/>
              <a:chExt cx="369508" cy="1293825"/>
            </a:xfrm>
          </p:grpSpPr>
          <p:sp>
            <p:nvSpPr>
              <p:cNvPr id="401" name="Rectangle 400">
                <a:extLst>
                  <a:ext uri="{FF2B5EF4-FFF2-40B4-BE49-F238E27FC236}">
                    <a16:creationId xmlns:a16="http://schemas.microsoft.com/office/drawing/2014/main" id="{AED4742A-A453-4EFB-845E-D42B9A6DB362}"/>
                  </a:ext>
                </a:extLst>
              </p:cNvPr>
              <p:cNvSpPr/>
              <p:nvPr/>
            </p:nvSpPr>
            <p:spPr bwMode="auto">
              <a:xfrm>
                <a:off x="10584219" y="4476157"/>
                <a:ext cx="247506" cy="939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Rectangle 401">
                <a:extLst>
                  <a:ext uri="{FF2B5EF4-FFF2-40B4-BE49-F238E27FC236}">
                    <a16:creationId xmlns:a16="http://schemas.microsoft.com/office/drawing/2014/main" id="{3CBEB78E-8391-4D2C-A85E-79FF903D6CD5}"/>
                  </a:ext>
                </a:extLst>
              </p:cNvPr>
              <p:cNvSpPr/>
              <p:nvPr/>
            </p:nvSpPr>
            <p:spPr bwMode="auto">
              <a:xfrm>
                <a:off x="10584219" y="4482967"/>
                <a:ext cx="247506" cy="16154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Rectangle 402">
                <a:extLst>
                  <a:ext uri="{FF2B5EF4-FFF2-40B4-BE49-F238E27FC236}">
                    <a16:creationId xmlns:a16="http://schemas.microsoft.com/office/drawing/2014/main" id="{2C58DAD0-CD3C-41C8-B178-8CCCAF0A8E63}"/>
                  </a:ext>
                </a:extLst>
              </p:cNvPr>
              <p:cNvSpPr/>
              <p:nvPr/>
            </p:nvSpPr>
            <p:spPr bwMode="auto">
              <a:xfrm>
                <a:off x="10584219" y="4644511"/>
                <a:ext cx="247506" cy="876781"/>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TextBox 403">
                <a:extLst>
                  <a:ext uri="{FF2B5EF4-FFF2-40B4-BE49-F238E27FC236}">
                    <a16:creationId xmlns:a16="http://schemas.microsoft.com/office/drawing/2014/main" id="{B5A6246C-35ED-4AD3-8917-0F2A193A4B6C}"/>
                  </a:ext>
                </a:extLst>
              </p:cNvPr>
              <p:cNvSpPr txBox="1"/>
              <p:nvPr/>
            </p:nvSpPr>
            <p:spPr>
              <a:xfrm>
                <a:off x="10538367" y="4227467"/>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17</a:t>
                </a:r>
              </a:p>
            </p:txBody>
          </p:sp>
          <p:sp>
            <p:nvSpPr>
              <p:cNvPr id="405" name="TextBox 404">
                <a:extLst>
                  <a:ext uri="{FF2B5EF4-FFF2-40B4-BE49-F238E27FC236}">
                    <a16:creationId xmlns:a16="http://schemas.microsoft.com/office/drawing/2014/main" id="{0859A2F2-4835-4C4C-A578-825FCEA98634}"/>
                  </a:ext>
                </a:extLst>
              </p:cNvPr>
              <p:cNvSpPr txBox="1"/>
              <p:nvPr/>
            </p:nvSpPr>
            <p:spPr>
              <a:xfrm>
                <a:off x="10552794" y="5061594"/>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14</a:t>
                </a:r>
              </a:p>
            </p:txBody>
          </p:sp>
          <p:sp>
            <p:nvSpPr>
              <p:cNvPr id="406" name="TextBox 405">
                <a:extLst>
                  <a:ext uri="{FF2B5EF4-FFF2-40B4-BE49-F238E27FC236}">
                    <a16:creationId xmlns:a16="http://schemas.microsoft.com/office/drawing/2014/main" id="{DED3F613-1BFE-4E90-8FDA-42C99749E7C4}"/>
                  </a:ext>
                </a:extLst>
              </p:cNvPr>
              <p:cNvSpPr txBox="1"/>
              <p:nvPr/>
            </p:nvSpPr>
            <p:spPr>
              <a:xfrm>
                <a:off x="10523443" y="4445923"/>
                <a:ext cx="184731" cy="246221"/>
              </a:xfrm>
              <a:prstGeom prst="rect">
                <a:avLst/>
              </a:prstGeom>
              <a:noFill/>
            </p:spPr>
            <p:txBody>
              <a:bodyPr wrap="none" rtlCol="0">
                <a:spAutoFit/>
              </a:bodyPr>
              <a:lstStyle/>
              <a:p>
                <a:endParaRPr lang="en-US" sz="1000" dirty="0">
                  <a:solidFill>
                    <a:schemeClr val="bg1"/>
                  </a:solidFill>
                  <a:latin typeface="Calibri" panose="020F0502020204030204" pitchFamily="34" charset="0"/>
                </a:endParaRPr>
              </a:p>
            </p:txBody>
          </p:sp>
          <p:sp>
            <p:nvSpPr>
              <p:cNvPr id="407" name="TextBox 406">
                <a:extLst>
                  <a:ext uri="{FF2B5EF4-FFF2-40B4-BE49-F238E27FC236}">
                    <a16:creationId xmlns:a16="http://schemas.microsoft.com/office/drawing/2014/main" id="{68709C7D-EFA6-4A47-9C12-7273CC706DCD}"/>
                  </a:ext>
                </a:extLst>
              </p:cNvPr>
              <p:cNvSpPr txBox="1"/>
              <p:nvPr/>
            </p:nvSpPr>
            <p:spPr>
              <a:xfrm>
                <a:off x="10588060" y="4438224"/>
                <a:ext cx="255198"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3</a:t>
                </a:r>
              </a:p>
            </p:txBody>
          </p:sp>
        </p:grpSp>
        <p:sp>
          <p:nvSpPr>
            <p:cNvPr id="423" name="TextBox 1">
              <a:extLst>
                <a:ext uri="{FF2B5EF4-FFF2-40B4-BE49-F238E27FC236}">
                  <a16:creationId xmlns:a16="http://schemas.microsoft.com/office/drawing/2014/main" id="{7BC9B3A4-41AB-4C1E-A0E1-A418185F2667}"/>
                </a:ext>
              </a:extLst>
            </p:cNvPr>
            <p:cNvSpPr txBox="1"/>
            <p:nvPr/>
          </p:nvSpPr>
          <p:spPr bwMode="auto">
            <a:xfrm>
              <a:off x="635779" y="1489211"/>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60</a:t>
              </a:r>
            </a:p>
          </p:txBody>
        </p:sp>
        <p:sp>
          <p:nvSpPr>
            <p:cNvPr id="424" name="TextBox 1">
              <a:extLst>
                <a:ext uri="{FF2B5EF4-FFF2-40B4-BE49-F238E27FC236}">
                  <a16:creationId xmlns:a16="http://schemas.microsoft.com/office/drawing/2014/main" id="{3D2835BA-91AD-4F6D-BB7C-314E1E523453}"/>
                </a:ext>
              </a:extLst>
            </p:cNvPr>
            <p:cNvSpPr txBox="1"/>
            <p:nvPr/>
          </p:nvSpPr>
          <p:spPr bwMode="auto">
            <a:xfrm>
              <a:off x="635779" y="2718094"/>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40</a:t>
              </a:r>
            </a:p>
          </p:txBody>
        </p:sp>
        <p:sp>
          <p:nvSpPr>
            <p:cNvPr id="425" name="TextBox 1">
              <a:extLst>
                <a:ext uri="{FF2B5EF4-FFF2-40B4-BE49-F238E27FC236}">
                  <a16:creationId xmlns:a16="http://schemas.microsoft.com/office/drawing/2014/main" id="{5156F1DB-DC4F-4E79-B917-785A04A79F45}"/>
                </a:ext>
              </a:extLst>
            </p:cNvPr>
            <p:cNvSpPr txBox="1"/>
            <p:nvPr/>
          </p:nvSpPr>
          <p:spPr bwMode="auto">
            <a:xfrm>
              <a:off x="635779" y="3920979"/>
              <a:ext cx="411909"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20</a:t>
              </a:r>
            </a:p>
          </p:txBody>
        </p:sp>
        <p:sp>
          <p:nvSpPr>
            <p:cNvPr id="426" name="TextBox 1">
              <a:extLst>
                <a:ext uri="{FF2B5EF4-FFF2-40B4-BE49-F238E27FC236}">
                  <a16:creationId xmlns:a16="http://schemas.microsoft.com/office/drawing/2014/main" id="{D707526B-95BD-4DDA-873C-784ED4F7D70D}"/>
                </a:ext>
              </a:extLst>
            </p:cNvPr>
            <p:cNvSpPr txBox="1"/>
            <p:nvPr/>
          </p:nvSpPr>
          <p:spPr bwMode="auto">
            <a:xfrm>
              <a:off x="750898" y="5158348"/>
              <a:ext cx="296790" cy="36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0</a:t>
              </a:r>
            </a:p>
          </p:txBody>
        </p:sp>
        <p:grpSp>
          <p:nvGrpSpPr>
            <p:cNvPr id="427" name="Group 426">
              <a:extLst>
                <a:ext uri="{FF2B5EF4-FFF2-40B4-BE49-F238E27FC236}">
                  <a16:creationId xmlns:a16="http://schemas.microsoft.com/office/drawing/2014/main" id="{9A2DC486-BDC5-41E0-96E7-89F3A721084A}"/>
                </a:ext>
              </a:extLst>
            </p:cNvPr>
            <p:cNvGrpSpPr/>
            <p:nvPr/>
          </p:nvGrpSpPr>
          <p:grpSpPr>
            <a:xfrm rot="5400000">
              <a:off x="-794288" y="3463406"/>
              <a:ext cx="3667830" cy="82778"/>
              <a:chOff x="8936772" y="5254913"/>
              <a:chExt cx="2431950" cy="91440"/>
            </a:xfrm>
          </p:grpSpPr>
          <p:cxnSp>
            <p:nvCxnSpPr>
              <p:cNvPr id="428" name="Straight Connector 427">
                <a:extLst>
                  <a:ext uri="{FF2B5EF4-FFF2-40B4-BE49-F238E27FC236}">
                    <a16:creationId xmlns:a16="http://schemas.microsoft.com/office/drawing/2014/main" id="{D8702AD9-CB61-4771-81C5-C6498FC32F40}"/>
                  </a:ext>
                </a:extLst>
              </p:cNvPr>
              <p:cNvCxnSpPr/>
              <p:nvPr/>
            </p:nvCxnSpPr>
            <p:spPr bwMode="auto">
              <a:xfrm>
                <a:off x="893677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2E7CFEA-AAF5-4D25-9502-4457DAB542EB}"/>
                  </a:ext>
                </a:extLst>
              </p:cNvPr>
              <p:cNvCxnSpPr/>
              <p:nvPr/>
            </p:nvCxnSpPr>
            <p:spPr bwMode="auto">
              <a:xfrm>
                <a:off x="113687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16FEC596-C353-44B6-B790-F5BDA396E74B}"/>
                  </a:ext>
                </a:extLst>
              </p:cNvPr>
              <p:cNvCxnSpPr/>
              <p:nvPr/>
            </p:nvCxnSpPr>
            <p:spPr bwMode="auto">
              <a:xfrm>
                <a:off x="9747422" y="5254913"/>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59BE025A-C514-415E-B37F-CDF2CF899CDA}"/>
                  </a:ext>
                </a:extLst>
              </p:cNvPr>
              <p:cNvCxnSpPr/>
              <p:nvPr/>
            </p:nvCxnSpPr>
            <p:spPr bwMode="auto">
              <a:xfrm>
                <a:off x="10558072" y="5254913"/>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C73D22B6-6BB3-447F-BF6A-B213AEA6E172}"/>
                </a:ext>
              </a:extLst>
            </p:cNvPr>
            <p:cNvGrpSpPr/>
            <p:nvPr/>
          </p:nvGrpSpPr>
          <p:grpSpPr>
            <a:xfrm>
              <a:off x="1632074" y="5334753"/>
              <a:ext cx="9796305" cy="78551"/>
              <a:chOff x="1835087" y="5626135"/>
              <a:chExt cx="7811148" cy="75360"/>
            </a:xfrm>
          </p:grpSpPr>
          <p:cxnSp>
            <p:nvCxnSpPr>
              <p:cNvPr id="433" name="Straight Connector 432">
                <a:extLst>
                  <a:ext uri="{FF2B5EF4-FFF2-40B4-BE49-F238E27FC236}">
                    <a16:creationId xmlns:a16="http://schemas.microsoft.com/office/drawing/2014/main" id="{DD592A0E-0354-47B9-B559-F7033DD6E944}"/>
                  </a:ext>
                </a:extLst>
              </p:cNvPr>
              <p:cNvCxnSpPr/>
              <p:nvPr/>
            </p:nvCxnSpPr>
            <p:spPr bwMode="auto">
              <a:xfrm>
                <a:off x="3255295"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E8ADFDF-4BF2-4508-9409-D28D76238818}"/>
                  </a:ext>
                </a:extLst>
              </p:cNvPr>
              <p:cNvCxnSpPr/>
              <p:nvPr/>
            </p:nvCxnSpPr>
            <p:spPr bwMode="auto">
              <a:xfrm>
                <a:off x="3965399"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AE79C748-F68B-4EE3-8FB8-66C043317C22}"/>
                  </a:ext>
                </a:extLst>
              </p:cNvPr>
              <p:cNvCxnSpPr/>
              <p:nvPr/>
            </p:nvCxnSpPr>
            <p:spPr bwMode="auto">
              <a:xfrm>
                <a:off x="254519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2E1E1444-30DA-4F30-9DD0-F88BAA08AA41}"/>
                  </a:ext>
                </a:extLst>
              </p:cNvPr>
              <p:cNvCxnSpPr/>
              <p:nvPr/>
            </p:nvCxnSpPr>
            <p:spPr bwMode="auto">
              <a:xfrm>
                <a:off x="6095711"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2AC04D4-BBE5-454A-9EF1-072CA428E084}"/>
                  </a:ext>
                </a:extLst>
              </p:cNvPr>
              <p:cNvCxnSpPr/>
              <p:nvPr/>
            </p:nvCxnSpPr>
            <p:spPr bwMode="auto">
              <a:xfrm>
                <a:off x="4675503"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9590CDB2-95F6-4A76-B12F-DCAA46E7A198}"/>
                  </a:ext>
                </a:extLst>
              </p:cNvPr>
              <p:cNvCxnSpPr/>
              <p:nvPr/>
            </p:nvCxnSpPr>
            <p:spPr bwMode="auto">
              <a:xfrm>
                <a:off x="538560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0E18660-817E-427C-8956-818F1A77A1C4}"/>
                  </a:ext>
                </a:extLst>
              </p:cNvPr>
              <p:cNvCxnSpPr/>
              <p:nvPr/>
            </p:nvCxnSpPr>
            <p:spPr bwMode="auto">
              <a:xfrm>
                <a:off x="1835087" y="5632332"/>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F7A6F7B-E049-4A8E-ADEF-95EDD0782806}"/>
                  </a:ext>
                </a:extLst>
              </p:cNvPr>
              <p:cNvCxnSpPr/>
              <p:nvPr/>
            </p:nvCxnSpPr>
            <p:spPr bwMode="auto">
              <a:xfrm>
                <a:off x="8226023"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9CC8CDF-7EBE-41B9-9542-35AF24EB2263}"/>
                  </a:ext>
                </a:extLst>
              </p:cNvPr>
              <p:cNvCxnSpPr/>
              <p:nvPr/>
            </p:nvCxnSpPr>
            <p:spPr bwMode="auto">
              <a:xfrm>
                <a:off x="8936127"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BB0ECC43-F8BF-49E5-B856-9CCF8504316D}"/>
                  </a:ext>
                </a:extLst>
              </p:cNvPr>
              <p:cNvCxnSpPr/>
              <p:nvPr/>
            </p:nvCxnSpPr>
            <p:spPr bwMode="auto">
              <a:xfrm>
                <a:off x="7515919"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0037DA3F-1BC7-4217-8458-5EA3CBEACE03}"/>
                  </a:ext>
                </a:extLst>
              </p:cNvPr>
              <p:cNvCxnSpPr/>
              <p:nvPr/>
            </p:nvCxnSpPr>
            <p:spPr bwMode="auto">
              <a:xfrm>
                <a:off x="9646235" y="5626135"/>
                <a:ext cx="0" cy="69163"/>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ECF15E72-3D89-40FF-81A4-1AE6157D2B19}"/>
                  </a:ext>
                </a:extLst>
              </p:cNvPr>
              <p:cNvCxnSpPr/>
              <p:nvPr/>
            </p:nvCxnSpPr>
            <p:spPr bwMode="auto">
              <a:xfrm>
                <a:off x="6805815" y="5626135"/>
                <a:ext cx="0" cy="69163"/>
              </a:xfrm>
              <a:prstGeom prst="line">
                <a:avLst/>
              </a:prstGeom>
              <a:noFill/>
              <a:ln w="28575" cap="flat" cmpd="sng" algn="ctr">
                <a:solidFill>
                  <a:schemeClr val="bg1"/>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75E681B3-B37C-4860-8B74-D4817E9E5309}"/>
                </a:ext>
              </a:extLst>
            </p:cNvPr>
            <p:cNvGrpSpPr/>
            <p:nvPr/>
          </p:nvGrpSpPr>
          <p:grpSpPr>
            <a:xfrm>
              <a:off x="5157212" y="4056589"/>
              <a:ext cx="348829" cy="1271358"/>
              <a:chOff x="4830320" y="4231899"/>
              <a:chExt cx="354584" cy="1292332"/>
            </a:xfrm>
          </p:grpSpPr>
          <p:sp>
            <p:nvSpPr>
              <p:cNvPr id="446" name="Rectangle 445">
                <a:extLst>
                  <a:ext uri="{FF2B5EF4-FFF2-40B4-BE49-F238E27FC236}">
                    <a16:creationId xmlns:a16="http://schemas.microsoft.com/office/drawing/2014/main" id="{5C1EAA07-C679-449B-9A14-B8F27D99ACFD}"/>
                  </a:ext>
                </a:extLst>
              </p:cNvPr>
              <p:cNvSpPr/>
              <p:nvPr/>
            </p:nvSpPr>
            <p:spPr bwMode="auto">
              <a:xfrm>
                <a:off x="4884710" y="4488587"/>
                <a:ext cx="249836" cy="23029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Rectangle 446">
                <a:extLst>
                  <a:ext uri="{FF2B5EF4-FFF2-40B4-BE49-F238E27FC236}">
                    <a16:creationId xmlns:a16="http://schemas.microsoft.com/office/drawing/2014/main" id="{66F65270-47DC-4A86-A733-D0ADD70208D4}"/>
                  </a:ext>
                </a:extLst>
              </p:cNvPr>
              <p:cNvSpPr/>
              <p:nvPr/>
            </p:nvSpPr>
            <p:spPr bwMode="auto">
              <a:xfrm>
                <a:off x="4886207" y="4718348"/>
                <a:ext cx="247506" cy="805883"/>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TextBox 447">
                <a:extLst>
                  <a:ext uri="{FF2B5EF4-FFF2-40B4-BE49-F238E27FC236}">
                    <a16:creationId xmlns:a16="http://schemas.microsoft.com/office/drawing/2014/main" id="{A756C33F-9AB5-43D0-8333-3D9A079B5FB5}"/>
                  </a:ext>
                </a:extLst>
              </p:cNvPr>
              <p:cNvSpPr txBox="1"/>
              <p:nvPr/>
            </p:nvSpPr>
            <p:spPr>
              <a:xfrm>
                <a:off x="4830320" y="4231899"/>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17</a:t>
                </a:r>
              </a:p>
            </p:txBody>
          </p:sp>
          <p:sp>
            <p:nvSpPr>
              <p:cNvPr id="449" name="TextBox 448">
                <a:extLst>
                  <a:ext uri="{FF2B5EF4-FFF2-40B4-BE49-F238E27FC236}">
                    <a16:creationId xmlns:a16="http://schemas.microsoft.com/office/drawing/2014/main" id="{AEDC76A0-A600-4556-8745-683E3780A105}"/>
                  </a:ext>
                </a:extLst>
              </p:cNvPr>
              <p:cNvSpPr txBox="1"/>
              <p:nvPr/>
            </p:nvSpPr>
            <p:spPr>
              <a:xfrm>
                <a:off x="4844747" y="4763434"/>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13</a:t>
                </a:r>
              </a:p>
            </p:txBody>
          </p:sp>
          <p:sp>
            <p:nvSpPr>
              <p:cNvPr id="450" name="TextBox 449">
                <a:extLst>
                  <a:ext uri="{FF2B5EF4-FFF2-40B4-BE49-F238E27FC236}">
                    <a16:creationId xmlns:a16="http://schemas.microsoft.com/office/drawing/2014/main" id="{BCE8CD2A-70BC-49B7-AD5F-F72F1BA32C4C}"/>
                  </a:ext>
                </a:extLst>
              </p:cNvPr>
              <p:cNvSpPr txBox="1"/>
              <p:nvPr/>
            </p:nvSpPr>
            <p:spPr>
              <a:xfrm>
                <a:off x="4880781" y="4493371"/>
                <a:ext cx="261132" cy="250283"/>
              </a:xfrm>
              <a:prstGeom prst="rect">
                <a:avLst/>
              </a:prstGeom>
              <a:noFill/>
            </p:spPr>
            <p:txBody>
              <a:bodyPr wrap="square" rtlCol="0">
                <a:spAutoFit/>
              </a:bodyPr>
              <a:lstStyle/>
              <a:p>
                <a:r>
                  <a:rPr lang="en-US" sz="1000" dirty="0">
                    <a:solidFill>
                      <a:schemeClr val="bg1"/>
                    </a:solidFill>
                    <a:latin typeface="Calibri" panose="020F0502020204030204" pitchFamily="34" charset="0"/>
                  </a:rPr>
                  <a:t>4</a:t>
                </a:r>
              </a:p>
            </p:txBody>
          </p:sp>
          <p:sp>
            <p:nvSpPr>
              <p:cNvPr id="451" name="Rectangle 450">
                <a:extLst>
                  <a:ext uri="{FF2B5EF4-FFF2-40B4-BE49-F238E27FC236}">
                    <a16:creationId xmlns:a16="http://schemas.microsoft.com/office/drawing/2014/main" id="{8E758841-0431-46A4-B047-1D94022E2295}"/>
                  </a:ext>
                </a:extLst>
              </p:cNvPr>
              <p:cNvSpPr/>
              <p:nvPr/>
            </p:nvSpPr>
            <p:spPr bwMode="auto">
              <a:xfrm>
                <a:off x="4886207" y="4482967"/>
                <a:ext cx="24750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52" name="Freeform: Shape 451">
              <a:extLst>
                <a:ext uri="{FF2B5EF4-FFF2-40B4-BE49-F238E27FC236}">
                  <a16:creationId xmlns:a16="http://schemas.microsoft.com/office/drawing/2014/main" id="{07044E49-6D26-4679-91F9-2CB08483053E}"/>
                </a:ext>
              </a:extLst>
            </p:cNvPr>
            <p:cNvSpPr/>
            <p:nvPr/>
          </p:nvSpPr>
          <p:spPr bwMode="auto">
            <a:xfrm>
              <a:off x="1079219" y="1672609"/>
              <a:ext cx="10666582" cy="3661727"/>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453" name="Group 452">
              <a:extLst>
                <a:ext uri="{FF2B5EF4-FFF2-40B4-BE49-F238E27FC236}">
                  <a16:creationId xmlns:a16="http://schemas.microsoft.com/office/drawing/2014/main" id="{CB255169-0FC9-44AD-B4AD-ABEDC8917322}"/>
                </a:ext>
              </a:extLst>
            </p:cNvPr>
            <p:cNvGrpSpPr/>
            <p:nvPr/>
          </p:nvGrpSpPr>
          <p:grpSpPr>
            <a:xfrm>
              <a:off x="11115024" y="4146099"/>
              <a:ext cx="348829" cy="1179452"/>
              <a:chOff x="11159980" y="4322886"/>
              <a:chExt cx="354584" cy="1198910"/>
            </a:xfrm>
          </p:grpSpPr>
          <p:grpSp>
            <p:nvGrpSpPr>
              <p:cNvPr id="454" name="Group 453">
                <a:extLst>
                  <a:ext uri="{FF2B5EF4-FFF2-40B4-BE49-F238E27FC236}">
                    <a16:creationId xmlns:a16="http://schemas.microsoft.com/office/drawing/2014/main" id="{A4C989A5-293F-4CBD-9953-0A547D28A967}"/>
                  </a:ext>
                </a:extLst>
              </p:cNvPr>
              <p:cNvGrpSpPr/>
              <p:nvPr/>
            </p:nvGrpSpPr>
            <p:grpSpPr>
              <a:xfrm>
                <a:off x="11159980" y="4322886"/>
                <a:ext cx="354584" cy="1198910"/>
                <a:chOff x="11434300" y="4322886"/>
                <a:chExt cx="354584" cy="1198910"/>
              </a:xfrm>
            </p:grpSpPr>
            <p:sp>
              <p:nvSpPr>
                <p:cNvPr id="456" name="TextBox 455">
                  <a:extLst>
                    <a:ext uri="{FF2B5EF4-FFF2-40B4-BE49-F238E27FC236}">
                      <a16:creationId xmlns:a16="http://schemas.microsoft.com/office/drawing/2014/main" id="{A2E0D711-F853-48CF-8A28-3B94286233F2}"/>
                    </a:ext>
                  </a:extLst>
                </p:cNvPr>
                <p:cNvSpPr txBox="1"/>
                <p:nvPr/>
              </p:nvSpPr>
              <p:spPr>
                <a:xfrm>
                  <a:off x="11434300" y="4322886"/>
                  <a:ext cx="354584" cy="276999"/>
                </a:xfrm>
                <a:prstGeom prst="rect">
                  <a:avLst/>
                </a:prstGeom>
                <a:noFill/>
              </p:spPr>
              <p:txBody>
                <a:bodyPr wrap="none" rtlCol="0">
                  <a:spAutoFit/>
                </a:bodyPr>
                <a:lstStyle/>
                <a:p>
                  <a:r>
                    <a:rPr lang="en-US" sz="1200" dirty="0">
                      <a:solidFill>
                        <a:schemeClr val="bg1"/>
                      </a:solidFill>
                      <a:latin typeface="Calibri" panose="020F0502020204030204" pitchFamily="34" charset="0"/>
                    </a:rPr>
                    <a:t>15</a:t>
                  </a:r>
                </a:p>
              </p:txBody>
            </p:sp>
            <p:grpSp>
              <p:nvGrpSpPr>
                <p:cNvPr id="457" name="Group 456">
                  <a:extLst>
                    <a:ext uri="{FF2B5EF4-FFF2-40B4-BE49-F238E27FC236}">
                      <a16:creationId xmlns:a16="http://schemas.microsoft.com/office/drawing/2014/main" id="{95088634-5997-4009-85A2-72CF4A9D4213}"/>
                    </a:ext>
                  </a:extLst>
                </p:cNvPr>
                <p:cNvGrpSpPr/>
                <p:nvPr/>
              </p:nvGrpSpPr>
              <p:grpSpPr>
                <a:xfrm>
                  <a:off x="11487114" y="4573720"/>
                  <a:ext cx="250105" cy="948076"/>
                  <a:chOff x="11487114" y="4573720"/>
                  <a:chExt cx="250105" cy="948076"/>
                </a:xfrm>
              </p:grpSpPr>
              <p:sp>
                <p:nvSpPr>
                  <p:cNvPr id="458" name="Rectangle 457">
                    <a:extLst>
                      <a:ext uri="{FF2B5EF4-FFF2-40B4-BE49-F238E27FC236}">
                        <a16:creationId xmlns:a16="http://schemas.microsoft.com/office/drawing/2014/main" id="{47F933B0-1086-4021-BEF3-7BFCE8B00F36}"/>
                      </a:ext>
                    </a:extLst>
                  </p:cNvPr>
                  <p:cNvSpPr/>
                  <p:nvPr/>
                </p:nvSpPr>
                <p:spPr bwMode="auto">
                  <a:xfrm>
                    <a:off x="11489609" y="4573720"/>
                    <a:ext cx="247506" cy="939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Rectangle 458">
                    <a:extLst>
                      <a:ext uri="{FF2B5EF4-FFF2-40B4-BE49-F238E27FC236}">
                        <a16:creationId xmlns:a16="http://schemas.microsoft.com/office/drawing/2014/main" id="{C39B6E02-BE98-46FF-806E-BC2D789B6C05}"/>
                      </a:ext>
                    </a:extLst>
                  </p:cNvPr>
                  <p:cNvSpPr/>
                  <p:nvPr/>
                </p:nvSpPr>
                <p:spPr bwMode="auto">
                  <a:xfrm>
                    <a:off x="11489610" y="4603835"/>
                    <a:ext cx="247609" cy="21119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Rectangle 459">
                    <a:extLst>
                      <a:ext uri="{FF2B5EF4-FFF2-40B4-BE49-F238E27FC236}">
                        <a16:creationId xmlns:a16="http://schemas.microsoft.com/office/drawing/2014/main" id="{1CFB0CB8-AE95-47FB-A0CA-23DFE8A66D20}"/>
                      </a:ext>
                    </a:extLst>
                  </p:cNvPr>
                  <p:cNvSpPr/>
                  <p:nvPr/>
                </p:nvSpPr>
                <p:spPr bwMode="auto">
                  <a:xfrm>
                    <a:off x="11489609" y="4815451"/>
                    <a:ext cx="247506" cy="706345"/>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TextBox 460">
                    <a:extLst>
                      <a:ext uri="{FF2B5EF4-FFF2-40B4-BE49-F238E27FC236}">
                        <a16:creationId xmlns:a16="http://schemas.microsoft.com/office/drawing/2014/main" id="{EA78C468-B711-44E6-929A-6326FC79100E}"/>
                      </a:ext>
                    </a:extLst>
                  </p:cNvPr>
                  <p:cNvSpPr txBox="1"/>
                  <p:nvPr/>
                </p:nvSpPr>
                <p:spPr>
                  <a:xfrm>
                    <a:off x="11487114" y="4579421"/>
                    <a:ext cx="247608" cy="250283"/>
                  </a:xfrm>
                  <a:prstGeom prst="rect">
                    <a:avLst/>
                  </a:prstGeom>
                  <a:noFill/>
                </p:spPr>
                <p:txBody>
                  <a:bodyPr wrap="square" rtlCol="0">
                    <a:spAutoFit/>
                  </a:bodyPr>
                  <a:lstStyle/>
                  <a:p>
                    <a:r>
                      <a:rPr lang="en-US" sz="1000" dirty="0">
                        <a:solidFill>
                          <a:schemeClr val="bg1"/>
                        </a:solidFill>
                        <a:latin typeface="Calibri" panose="020F0502020204030204" pitchFamily="34" charset="0"/>
                      </a:rPr>
                      <a:t>4</a:t>
                    </a:r>
                  </a:p>
                </p:txBody>
              </p:sp>
            </p:grpSp>
          </p:grpSp>
          <p:sp>
            <p:nvSpPr>
              <p:cNvPr id="455" name="TextBox 454">
                <a:extLst>
                  <a:ext uri="{FF2B5EF4-FFF2-40B4-BE49-F238E27FC236}">
                    <a16:creationId xmlns:a16="http://schemas.microsoft.com/office/drawing/2014/main" id="{25A650B0-7D6E-42FB-BDC7-F6E971B7DCD3}"/>
                  </a:ext>
                </a:extLst>
              </p:cNvPr>
              <p:cNvSpPr txBox="1"/>
              <p:nvPr/>
            </p:nvSpPr>
            <p:spPr>
              <a:xfrm>
                <a:off x="11183626" y="5126287"/>
                <a:ext cx="325730" cy="246221"/>
              </a:xfrm>
              <a:prstGeom prst="rect">
                <a:avLst/>
              </a:prstGeom>
              <a:noFill/>
            </p:spPr>
            <p:txBody>
              <a:bodyPr wrap="none" rtlCol="0">
                <a:spAutoFit/>
              </a:bodyPr>
              <a:lstStyle/>
              <a:p>
                <a:r>
                  <a:rPr lang="en-US" sz="1000" dirty="0">
                    <a:solidFill>
                      <a:schemeClr val="bg1"/>
                    </a:solidFill>
                    <a:latin typeface="Calibri" panose="020F0502020204030204" pitchFamily="34" charset="0"/>
                  </a:rPr>
                  <a:t>11</a:t>
                </a:r>
              </a:p>
            </p:txBody>
          </p:sp>
        </p:grpSp>
      </p:grpSp>
    </p:spTree>
    <p:extLst>
      <p:ext uri="{BB962C8B-B14F-4D97-AF65-F5344CB8AC3E}">
        <p14:creationId xmlns:p14="http://schemas.microsoft.com/office/powerpoint/2010/main" val="1052140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227C-2010-4415-BFFC-8F6219175CD5}"/>
              </a:ext>
            </a:extLst>
          </p:cNvPr>
          <p:cNvSpPr>
            <a:spLocks noGrp="1"/>
          </p:cNvSpPr>
          <p:nvPr>
            <p:ph type="title"/>
          </p:nvPr>
        </p:nvSpPr>
        <p:spPr/>
        <p:txBody>
          <a:bodyPr/>
          <a:lstStyle/>
          <a:p>
            <a:r>
              <a:rPr lang="en-US" dirty="0"/>
              <a:t>KAITLIN: Adjuvant T-DM1 + P vs HP + Taxane After Anthracyclines in High-Risk Early Breast Cancer</a:t>
            </a:r>
          </a:p>
        </p:txBody>
      </p:sp>
      <p:sp>
        <p:nvSpPr>
          <p:cNvPr id="3" name="Content Placeholder 2">
            <a:extLst>
              <a:ext uri="{FF2B5EF4-FFF2-40B4-BE49-F238E27FC236}">
                <a16:creationId xmlns:a16="http://schemas.microsoft.com/office/drawing/2014/main" id="{F37456DC-2E69-4D05-9B20-7872BF536B51}"/>
              </a:ext>
            </a:extLst>
          </p:cNvPr>
          <p:cNvSpPr>
            <a:spLocks noGrp="1"/>
          </p:cNvSpPr>
          <p:nvPr>
            <p:ph idx="1"/>
          </p:nvPr>
        </p:nvSpPr>
        <p:spPr>
          <a:xfrm>
            <a:off x="604675" y="1513047"/>
            <a:ext cx="10877529" cy="4650686"/>
          </a:xfrm>
        </p:spPr>
        <p:txBody>
          <a:bodyPr/>
          <a:lstStyle/>
          <a:p>
            <a:r>
              <a:rPr lang="en-US" sz="2200" dirty="0"/>
              <a:t>International, randomized, open-label phase III trial</a:t>
            </a:r>
          </a:p>
        </p:txBody>
      </p:sp>
      <p:sp>
        <p:nvSpPr>
          <p:cNvPr id="4" name="Text Box 15">
            <a:extLst>
              <a:ext uri="{FF2B5EF4-FFF2-40B4-BE49-F238E27FC236}">
                <a16:creationId xmlns:a16="http://schemas.microsoft.com/office/drawing/2014/main" id="{63B0BBA3-9F23-4921-8581-998701A68C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Harbeck. ASCO 2020. Abstr 500. NCT01966471.</a:t>
            </a:r>
          </a:p>
        </p:txBody>
      </p:sp>
      <p:grpSp>
        <p:nvGrpSpPr>
          <p:cNvPr id="5" name="Group 7">
            <a:extLst>
              <a:ext uri="{FF2B5EF4-FFF2-40B4-BE49-F238E27FC236}">
                <a16:creationId xmlns:a16="http://schemas.microsoft.com/office/drawing/2014/main" id="{3CF1E5C4-FC80-4FFD-9E6F-BCE4FB9B6FA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0C4E0DA-B774-483E-9C33-5202D286507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4D8D4DF-7B5E-41B8-9803-67509B527F3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2">
            <a:extLst>
              <a:ext uri="{FF2B5EF4-FFF2-40B4-BE49-F238E27FC236}">
                <a16:creationId xmlns:a16="http://schemas.microsoft.com/office/drawing/2014/main" id="{04BA4F0E-17FC-469A-A056-6FDA8EEC0C77}"/>
              </a:ext>
            </a:extLst>
          </p:cNvPr>
          <p:cNvSpPr txBox="1">
            <a:spLocks/>
          </p:cNvSpPr>
          <p:nvPr/>
        </p:nvSpPr>
        <p:spPr bwMode="auto">
          <a:xfrm>
            <a:off x="613301" y="5439842"/>
            <a:ext cx="10877529" cy="8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Coprimary endpoints:</a:t>
            </a:r>
            <a:r>
              <a:rPr lang="en-US" sz="2200" b="0" kern="0" dirty="0"/>
              <a:t> IDFS in node-positive and ITT populations</a:t>
            </a:r>
          </a:p>
          <a:p>
            <a:r>
              <a:rPr lang="en-US" sz="2200" kern="0" dirty="0"/>
              <a:t>Secondary endpoints: </a:t>
            </a:r>
            <a:r>
              <a:rPr lang="en-US" sz="2200" b="0" kern="0" dirty="0"/>
              <a:t>OS, secondary malignancies, DFS, distant RFS, safety, PROs</a:t>
            </a:r>
          </a:p>
        </p:txBody>
      </p:sp>
      <p:sp>
        <p:nvSpPr>
          <p:cNvPr id="9" name="Text Box 45">
            <a:extLst>
              <a:ext uri="{FF2B5EF4-FFF2-40B4-BE49-F238E27FC236}">
                <a16:creationId xmlns:a16="http://schemas.microsoft.com/office/drawing/2014/main" id="{74929298-1EAA-4D36-9052-95E4674059F2}"/>
              </a:ext>
            </a:extLst>
          </p:cNvPr>
          <p:cNvSpPr txBox="1">
            <a:spLocks noChangeArrowheads="1"/>
          </p:cNvSpPr>
          <p:nvPr/>
        </p:nvSpPr>
        <p:spPr bwMode="auto">
          <a:xfrm>
            <a:off x="2166253" y="3319737"/>
            <a:ext cx="25685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EBC; if node negative, must be HR- with tumor &gt; 2 cm (T2+)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1846)</a:t>
            </a:r>
            <a:endParaRPr lang="en-US" altLang="en-US" sz="1600" b="0" dirty="0">
              <a:solidFill>
                <a:schemeClr val="bg1"/>
              </a:solidFill>
              <a:latin typeface="Calibri" panose="020F0502020204030204" pitchFamily="34" charset="0"/>
            </a:endParaRPr>
          </a:p>
        </p:txBody>
      </p:sp>
      <p:grpSp>
        <p:nvGrpSpPr>
          <p:cNvPr id="28" name="Group 27">
            <a:extLst>
              <a:ext uri="{FF2B5EF4-FFF2-40B4-BE49-F238E27FC236}">
                <a16:creationId xmlns:a16="http://schemas.microsoft.com/office/drawing/2014/main" id="{CAD7E2DC-6C9F-495D-948A-3430D9C42CA3}"/>
              </a:ext>
            </a:extLst>
          </p:cNvPr>
          <p:cNvGrpSpPr/>
          <p:nvPr/>
        </p:nvGrpSpPr>
        <p:grpSpPr>
          <a:xfrm>
            <a:off x="7700211" y="2687699"/>
            <a:ext cx="2792283" cy="2341294"/>
            <a:chOff x="7700211" y="2687699"/>
            <a:chExt cx="2792283" cy="2341294"/>
          </a:xfrm>
        </p:grpSpPr>
        <p:sp>
          <p:nvSpPr>
            <p:cNvPr id="10" name="Rectangle 49">
              <a:extLst>
                <a:ext uri="{FF2B5EF4-FFF2-40B4-BE49-F238E27FC236}">
                  <a16:creationId xmlns:a16="http://schemas.microsoft.com/office/drawing/2014/main" id="{B5B3B77E-E404-4AA7-A225-840318E3BDF6}"/>
                </a:ext>
              </a:extLst>
            </p:cNvPr>
            <p:cNvSpPr>
              <a:spLocks noChangeArrowheads="1"/>
            </p:cNvSpPr>
            <p:nvPr/>
          </p:nvSpPr>
          <p:spPr bwMode="auto">
            <a:xfrm>
              <a:off x="7700211" y="2687699"/>
              <a:ext cx="2792283" cy="113385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T-DM1 + Pertuzumab</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18 cycles (1 yr)</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928)</a:t>
              </a:r>
            </a:p>
          </p:txBody>
        </p:sp>
        <p:sp>
          <p:nvSpPr>
            <p:cNvPr id="11" name="Rectangle 50">
              <a:extLst>
                <a:ext uri="{FF2B5EF4-FFF2-40B4-BE49-F238E27FC236}">
                  <a16:creationId xmlns:a16="http://schemas.microsoft.com/office/drawing/2014/main" id="{B35AE99D-11C6-4AF1-8709-ED697AE0E334}"/>
                </a:ext>
              </a:extLst>
            </p:cNvPr>
            <p:cNvSpPr>
              <a:spLocks noChangeArrowheads="1"/>
            </p:cNvSpPr>
            <p:nvPr/>
          </p:nvSpPr>
          <p:spPr bwMode="auto">
            <a:xfrm>
              <a:off x="7700211" y="3893551"/>
              <a:ext cx="2792283" cy="113544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Trastuzumab + Pertuzumab</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18 cycles (1 yr)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Taxanes </a:t>
              </a:r>
              <a:r>
                <a:rPr lang="en-US" altLang="en-US" sz="1600" b="0" dirty="0">
                  <a:solidFill>
                    <a:schemeClr val="tx1"/>
                  </a:solidFill>
                  <a:latin typeface="Calibri" panose="020F0502020204030204" pitchFamily="34" charset="0"/>
                </a:rPr>
                <a:t>x 3-4 cycles or 12 wks</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918)</a:t>
              </a:r>
            </a:p>
          </p:txBody>
        </p:sp>
      </p:grpSp>
      <p:grpSp>
        <p:nvGrpSpPr>
          <p:cNvPr id="31" name="Group 30">
            <a:extLst>
              <a:ext uri="{FF2B5EF4-FFF2-40B4-BE49-F238E27FC236}">
                <a16:creationId xmlns:a16="http://schemas.microsoft.com/office/drawing/2014/main" id="{E0DBE757-CB73-49E1-8EB6-5A830854A1ED}"/>
              </a:ext>
            </a:extLst>
          </p:cNvPr>
          <p:cNvGrpSpPr/>
          <p:nvPr/>
        </p:nvGrpSpPr>
        <p:grpSpPr>
          <a:xfrm>
            <a:off x="4843610" y="3255024"/>
            <a:ext cx="479426" cy="1206645"/>
            <a:chOff x="3430587" y="3254627"/>
            <a:chExt cx="479426" cy="1206645"/>
          </a:xfrm>
        </p:grpSpPr>
        <p:sp>
          <p:nvSpPr>
            <p:cNvPr id="12" name="Line 53">
              <a:extLst>
                <a:ext uri="{FF2B5EF4-FFF2-40B4-BE49-F238E27FC236}">
                  <a16:creationId xmlns:a16="http://schemas.microsoft.com/office/drawing/2014/main" id="{F852CB9B-D152-42F9-ACDA-A60C508DD8E3}"/>
                </a:ext>
              </a:extLst>
            </p:cNvPr>
            <p:cNvSpPr>
              <a:spLocks noChangeShapeType="1"/>
            </p:cNvSpPr>
            <p:nvPr/>
          </p:nvSpPr>
          <p:spPr bwMode="auto">
            <a:xfrm>
              <a:off x="3430587" y="4190984"/>
              <a:ext cx="479425" cy="2702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E35ED88C-47B8-440E-A10E-BAE77733CA0A}"/>
                </a:ext>
              </a:extLst>
            </p:cNvPr>
            <p:cNvSpPr>
              <a:spLocks noChangeShapeType="1"/>
            </p:cNvSpPr>
            <p:nvPr/>
          </p:nvSpPr>
          <p:spPr bwMode="auto">
            <a:xfrm flipV="1">
              <a:off x="3430589" y="3254627"/>
              <a:ext cx="479424" cy="2678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grpSp>
        <p:nvGrpSpPr>
          <p:cNvPr id="30" name="Group 29">
            <a:extLst>
              <a:ext uri="{FF2B5EF4-FFF2-40B4-BE49-F238E27FC236}">
                <a16:creationId xmlns:a16="http://schemas.microsoft.com/office/drawing/2014/main" id="{AE7B75E2-C210-4668-814D-13249C76A5AD}"/>
              </a:ext>
            </a:extLst>
          </p:cNvPr>
          <p:cNvGrpSpPr/>
          <p:nvPr/>
        </p:nvGrpSpPr>
        <p:grpSpPr>
          <a:xfrm>
            <a:off x="5431818" y="2688492"/>
            <a:ext cx="1571403" cy="2339708"/>
            <a:chOff x="4001620" y="2687699"/>
            <a:chExt cx="1571403" cy="2339708"/>
          </a:xfrm>
        </p:grpSpPr>
        <p:sp>
          <p:nvSpPr>
            <p:cNvPr id="14" name="Rectangle 49">
              <a:extLst>
                <a:ext uri="{FF2B5EF4-FFF2-40B4-BE49-F238E27FC236}">
                  <a16:creationId xmlns:a16="http://schemas.microsoft.com/office/drawing/2014/main" id="{29011916-E3F6-4A48-A975-5F93CA0C2823}"/>
                </a:ext>
              </a:extLst>
            </p:cNvPr>
            <p:cNvSpPr>
              <a:spLocks noChangeArrowheads="1"/>
            </p:cNvSpPr>
            <p:nvPr/>
          </p:nvSpPr>
          <p:spPr bwMode="auto">
            <a:xfrm>
              <a:off x="4001620" y="2687699"/>
              <a:ext cx="1571403" cy="113385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 Anthracyclines*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3-4 cycles</a:t>
              </a:r>
            </a:p>
          </p:txBody>
        </p:sp>
        <p:sp>
          <p:nvSpPr>
            <p:cNvPr id="15" name="Rectangle 50">
              <a:extLst>
                <a:ext uri="{FF2B5EF4-FFF2-40B4-BE49-F238E27FC236}">
                  <a16:creationId xmlns:a16="http://schemas.microsoft.com/office/drawing/2014/main" id="{F21B14FB-5753-4D1F-81F7-6C6E5EC01E30}"/>
                </a:ext>
              </a:extLst>
            </p:cNvPr>
            <p:cNvSpPr>
              <a:spLocks noChangeArrowheads="1"/>
            </p:cNvSpPr>
            <p:nvPr/>
          </p:nvSpPr>
          <p:spPr bwMode="auto">
            <a:xfrm>
              <a:off x="4001620" y="3893551"/>
              <a:ext cx="1571403" cy="113385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Anthracyclines*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x 3-4 cycles</a:t>
              </a:r>
            </a:p>
          </p:txBody>
        </p:sp>
      </p:grpSp>
      <p:grpSp>
        <p:nvGrpSpPr>
          <p:cNvPr id="29" name="Group 28">
            <a:extLst>
              <a:ext uri="{FF2B5EF4-FFF2-40B4-BE49-F238E27FC236}">
                <a16:creationId xmlns:a16="http://schemas.microsoft.com/office/drawing/2014/main" id="{89EE3B29-7484-4119-AEEA-E9F739BF09C9}"/>
              </a:ext>
            </a:extLst>
          </p:cNvPr>
          <p:cNvGrpSpPr/>
          <p:nvPr/>
        </p:nvGrpSpPr>
        <p:grpSpPr>
          <a:xfrm>
            <a:off x="7112003" y="3255024"/>
            <a:ext cx="479425" cy="1206645"/>
            <a:chOff x="6919455" y="3254627"/>
            <a:chExt cx="479425" cy="1206645"/>
          </a:xfrm>
        </p:grpSpPr>
        <p:sp>
          <p:nvSpPr>
            <p:cNvPr id="16" name="Line 52">
              <a:extLst>
                <a:ext uri="{FF2B5EF4-FFF2-40B4-BE49-F238E27FC236}">
                  <a16:creationId xmlns:a16="http://schemas.microsoft.com/office/drawing/2014/main" id="{0C6ECDE4-2C82-4104-9D45-2A54CF48763B}"/>
                </a:ext>
              </a:extLst>
            </p:cNvPr>
            <p:cNvSpPr>
              <a:spLocks noChangeShapeType="1"/>
            </p:cNvSpPr>
            <p:nvPr/>
          </p:nvSpPr>
          <p:spPr bwMode="auto">
            <a:xfrm>
              <a:off x="6919455" y="325462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2">
              <a:extLst>
                <a:ext uri="{FF2B5EF4-FFF2-40B4-BE49-F238E27FC236}">
                  <a16:creationId xmlns:a16="http://schemas.microsoft.com/office/drawing/2014/main" id="{75E063A3-A21D-4AD1-B399-73FB13934ECD}"/>
                </a:ext>
              </a:extLst>
            </p:cNvPr>
            <p:cNvSpPr>
              <a:spLocks noChangeShapeType="1"/>
            </p:cNvSpPr>
            <p:nvPr/>
          </p:nvSpPr>
          <p:spPr bwMode="auto">
            <a:xfrm>
              <a:off x="6919455" y="446127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19" name="TextBox 18">
            <a:extLst>
              <a:ext uri="{FF2B5EF4-FFF2-40B4-BE49-F238E27FC236}">
                <a16:creationId xmlns:a16="http://schemas.microsoft.com/office/drawing/2014/main" id="{09027EF6-08BD-4859-AFAD-CCC3B1820CF7}"/>
              </a:ext>
            </a:extLst>
          </p:cNvPr>
          <p:cNvSpPr txBox="1"/>
          <p:nvPr/>
        </p:nvSpPr>
        <p:spPr bwMode="auto">
          <a:xfrm>
            <a:off x="2433219" y="1927521"/>
            <a:ext cx="53214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region (US/Canada vs Western EU/Aus/NZ vs Asia vs rest of world), nodal status (0 vs 1-3 vs ≥ 4), HR status (ER and/or PgR pos vs ER/PgR neg), anthracycline (doxorubicin vs epirubicin)</a:t>
            </a:r>
          </a:p>
        </p:txBody>
      </p:sp>
      <p:cxnSp>
        <p:nvCxnSpPr>
          <p:cNvPr id="20" name="Straight Arrow Connector 19">
            <a:extLst>
              <a:ext uri="{FF2B5EF4-FFF2-40B4-BE49-F238E27FC236}">
                <a16:creationId xmlns:a16="http://schemas.microsoft.com/office/drawing/2014/main" id="{16C1B4D0-5735-402B-BEF1-9092E81616EF}"/>
              </a:ext>
            </a:extLst>
          </p:cNvPr>
          <p:cNvCxnSpPr>
            <a:cxnSpLocks/>
          </p:cNvCxnSpPr>
          <p:nvPr/>
        </p:nvCxnSpPr>
        <p:spPr bwMode="auto">
          <a:xfrm>
            <a:off x="5083323" y="2614495"/>
            <a:ext cx="0" cy="650876"/>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49">
            <a:extLst>
              <a:ext uri="{FF2B5EF4-FFF2-40B4-BE49-F238E27FC236}">
                <a16:creationId xmlns:a16="http://schemas.microsoft.com/office/drawing/2014/main" id="{6253D875-9CB5-498C-BC6F-AD2BC38AA54D}"/>
              </a:ext>
            </a:extLst>
          </p:cNvPr>
          <p:cNvSpPr>
            <a:spLocks noChangeArrowheads="1"/>
          </p:cNvSpPr>
          <p:nvPr/>
        </p:nvSpPr>
        <p:spPr bwMode="auto">
          <a:xfrm>
            <a:off x="604675" y="3291418"/>
            <a:ext cx="864589" cy="1133856"/>
          </a:xfrm>
          <a:prstGeom prst="rect">
            <a:avLst/>
          </a:prstGeom>
          <a:solidFill>
            <a:srgbClr val="CDCDCF"/>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Surgery</a:t>
            </a:r>
            <a:endParaRPr lang="en-US" altLang="en-US" sz="1600" b="0" dirty="0">
              <a:solidFill>
                <a:schemeClr val="bg1"/>
              </a:solidFill>
              <a:latin typeface="Calibri" panose="020F0502020204030204" pitchFamily="34" charset="0"/>
            </a:endParaRPr>
          </a:p>
        </p:txBody>
      </p:sp>
      <p:sp>
        <p:nvSpPr>
          <p:cNvPr id="32" name="Line 52">
            <a:extLst>
              <a:ext uri="{FF2B5EF4-FFF2-40B4-BE49-F238E27FC236}">
                <a16:creationId xmlns:a16="http://schemas.microsoft.com/office/drawing/2014/main" id="{BE1451D0-7F22-4632-9308-B03E437ADC4D}"/>
              </a:ext>
            </a:extLst>
          </p:cNvPr>
          <p:cNvSpPr>
            <a:spLocks noChangeShapeType="1"/>
          </p:cNvSpPr>
          <p:nvPr/>
        </p:nvSpPr>
        <p:spPr bwMode="auto">
          <a:xfrm>
            <a:off x="1578046" y="385834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3" name="Text Box 30">
            <a:extLst>
              <a:ext uri="{FF2B5EF4-FFF2-40B4-BE49-F238E27FC236}">
                <a16:creationId xmlns:a16="http://schemas.microsoft.com/office/drawing/2014/main" id="{CDF33F5D-612C-4842-8F9C-69EEED7C2EF5}"/>
              </a:ext>
            </a:extLst>
          </p:cNvPr>
          <p:cNvSpPr txBox="1">
            <a:spLocks noChangeArrowheads="1"/>
          </p:cNvSpPr>
          <p:nvPr/>
        </p:nvSpPr>
        <p:spPr bwMode="auto">
          <a:xfrm>
            <a:off x="5431817" y="5039514"/>
            <a:ext cx="636489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*Investigator’s choice: FEC, AC, or EC.</a:t>
            </a:r>
          </a:p>
        </p:txBody>
      </p:sp>
    </p:spTree>
    <p:extLst>
      <p:ext uri="{BB962C8B-B14F-4D97-AF65-F5344CB8AC3E}">
        <p14:creationId xmlns:p14="http://schemas.microsoft.com/office/powerpoint/2010/main" val="1642601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CE5A-C321-4858-BA11-41AC8E477CE9}"/>
              </a:ext>
            </a:extLst>
          </p:cNvPr>
          <p:cNvSpPr>
            <a:spLocks noGrp="1"/>
          </p:cNvSpPr>
          <p:nvPr>
            <p:ph type="title"/>
          </p:nvPr>
        </p:nvSpPr>
        <p:spPr/>
        <p:txBody>
          <a:bodyPr/>
          <a:lstStyle/>
          <a:p>
            <a:r>
              <a:rPr lang="en-US" dirty="0"/>
              <a:t>Primary Analysis of KAITLIN: Outcomes</a:t>
            </a:r>
          </a:p>
        </p:txBody>
      </p:sp>
      <p:sp>
        <p:nvSpPr>
          <p:cNvPr id="10" name="Content Placeholder 9">
            <a:extLst>
              <a:ext uri="{FF2B5EF4-FFF2-40B4-BE49-F238E27FC236}">
                <a16:creationId xmlns:a16="http://schemas.microsoft.com/office/drawing/2014/main" id="{DD2A3C8F-D781-4FEB-A599-A34A5AE02B0C}"/>
              </a:ext>
            </a:extLst>
          </p:cNvPr>
          <p:cNvSpPr>
            <a:spLocks noGrp="1"/>
          </p:cNvSpPr>
          <p:nvPr>
            <p:ph idx="1"/>
          </p:nvPr>
        </p:nvSpPr>
        <p:spPr>
          <a:xfrm>
            <a:off x="604675" y="4031087"/>
            <a:ext cx="10877529" cy="2132645"/>
          </a:xfrm>
        </p:spPr>
        <p:txBody>
          <a:bodyPr/>
          <a:lstStyle/>
          <a:p>
            <a:r>
              <a:rPr lang="en-US" sz="2000" dirty="0"/>
              <a:t>Trial failed to meet coprimary endpoints: </a:t>
            </a:r>
            <a:r>
              <a:rPr lang="en-US" sz="2000" b="1" dirty="0">
                <a:solidFill>
                  <a:schemeClr val="accent3"/>
                </a:solidFill>
              </a:rPr>
              <a:t>T-DM1 + P after anthracyclines did not significantly reduce risk of IDFS event </a:t>
            </a:r>
            <a:r>
              <a:rPr lang="en-US" sz="2000" dirty="0"/>
              <a:t>vs HP + taxanes in node-positive or ITT populations</a:t>
            </a:r>
          </a:p>
          <a:p>
            <a:r>
              <a:rPr lang="en-US" sz="2000" dirty="0"/>
              <a:t>No new safety signals observed</a:t>
            </a:r>
          </a:p>
          <a:p>
            <a:r>
              <a:rPr lang="en-US" sz="2000" dirty="0"/>
              <a:t>Lower risk of deterioration in QoL observed in those treated with T-DM1 + P</a:t>
            </a:r>
          </a:p>
          <a:p>
            <a:pPr lvl="1"/>
            <a:r>
              <a:rPr lang="en-US" sz="1800" dirty="0"/>
              <a:t>Difference likely driven by treatment with taxanes in comparator arm</a:t>
            </a:r>
          </a:p>
        </p:txBody>
      </p:sp>
      <p:sp>
        <p:nvSpPr>
          <p:cNvPr id="4" name="Text Box 15">
            <a:extLst>
              <a:ext uri="{FF2B5EF4-FFF2-40B4-BE49-F238E27FC236}">
                <a16:creationId xmlns:a16="http://schemas.microsoft.com/office/drawing/2014/main" id="{AFCDB2D8-5F80-4526-8562-CD2F7F4219B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Harbeck. ASCO 2020. Abstr 500. </a:t>
            </a:r>
          </a:p>
        </p:txBody>
      </p:sp>
      <p:grpSp>
        <p:nvGrpSpPr>
          <p:cNvPr id="5" name="Group 7">
            <a:extLst>
              <a:ext uri="{FF2B5EF4-FFF2-40B4-BE49-F238E27FC236}">
                <a16:creationId xmlns:a16="http://schemas.microsoft.com/office/drawing/2014/main" id="{9DF7D12E-4F62-4418-B383-199B87B0E3B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14A31B87-C542-47B9-AE96-16F808BB032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7F469D6D-5047-46B0-B09C-B3A8E45CCCD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
            <a:extLst>
              <a:ext uri="{FF2B5EF4-FFF2-40B4-BE49-F238E27FC236}">
                <a16:creationId xmlns:a16="http://schemas.microsoft.com/office/drawing/2014/main" id="{AD2C8C07-7D8A-4E7B-B5EB-7A10C84C35B2}"/>
              </a:ext>
            </a:extLst>
          </p:cNvPr>
          <p:cNvGraphicFramePr>
            <a:graphicFrameLocks/>
          </p:cNvGraphicFramePr>
          <p:nvPr/>
        </p:nvGraphicFramePr>
        <p:xfrm>
          <a:off x="727076" y="1604963"/>
          <a:ext cx="10736266" cy="2286080"/>
        </p:xfrm>
        <a:graphic>
          <a:graphicData uri="http://schemas.openxmlformats.org/drawingml/2006/table">
            <a:tbl>
              <a:tblPr/>
              <a:tblGrid>
                <a:gridCol w="2644774">
                  <a:extLst>
                    <a:ext uri="{9D8B030D-6E8A-4147-A177-3AD203B41FA5}">
                      <a16:colId xmlns:a16="http://schemas.microsoft.com/office/drawing/2014/main" val="20000"/>
                    </a:ext>
                  </a:extLst>
                </a:gridCol>
                <a:gridCol w="2022873">
                  <a:extLst>
                    <a:ext uri="{9D8B030D-6E8A-4147-A177-3AD203B41FA5}">
                      <a16:colId xmlns:a16="http://schemas.microsoft.com/office/drawing/2014/main" val="20001"/>
                    </a:ext>
                  </a:extLst>
                </a:gridCol>
                <a:gridCol w="2022873">
                  <a:extLst>
                    <a:ext uri="{9D8B030D-6E8A-4147-A177-3AD203B41FA5}">
                      <a16:colId xmlns:a16="http://schemas.microsoft.com/office/drawing/2014/main" val="20002"/>
                    </a:ext>
                  </a:extLst>
                </a:gridCol>
                <a:gridCol w="2022873">
                  <a:extLst>
                    <a:ext uri="{9D8B030D-6E8A-4147-A177-3AD203B41FA5}">
                      <a16:colId xmlns:a16="http://schemas.microsoft.com/office/drawing/2014/main" val="20003"/>
                    </a:ext>
                  </a:extLst>
                </a:gridCol>
                <a:gridCol w="2022873">
                  <a:extLst>
                    <a:ext uri="{9D8B030D-6E8A-4147-A177-3AD203B41FA5}">
                      <a16:colId xmlns:a16="http://schemas.microsoft.com/office/drawing/2014/main" val="314449636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IDFS </a:t>
                      </a:r>
                      <a:br>
                        <a:rPr kumimoji="0" lang="en-GB" sz="2000" b="1" i="0" u="none" strike="noStrike" cap="none" normalizeH="0" baseline="0" dirty="0">
                          <a:ln>
                            <a:noFill/>
                          </a:ln>
                          <a:solidFill>
                            <a:schemeClr val="tx1"/>
                          </a:solidFill>
                          <a:effectLst/>
                          <a:latin typeface="Calibri" panose="020F0502020204030204" pitchFamily="34" charset="0"/>
                        </a:rPr>
                      </a:br>
                      <a:r>
                        <a:rPr kumimoji="0" lang="en-GB" sz="2000" b="1" i="0" u="none" strike="noStrike" cap="none" normalizeH="0" baseline="0" dirty="0">
                          <a:ln>
                            <a:noFill/>
                          </a:ln>
                          <a:solidFill>
                            <a:schemeClr val="tx1"/>
                          </a:solidFill>
                          <a:effectLst/>
                          <a:latin typeface="Calibri" panose="020F0502020204030204" pitchFamily="34" charset="0"/>
                        </a:rPr>
                        <a:t>(Coprimary Endpoints)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Node-Positive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HP + Taxanes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HP + Taxanes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T-DM1 + 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88198679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0.97 (95% CI:0.71-1.32;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.8270)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0.98 (95% CI: 0.72-1.32)</a:t>
                      </a:r>
                      <a:r>
                        <a:rPr kumimoji="0" lang="en-US" sz="2000" b="0" i="1" u="none" strike="noStrike" cap="none" normalizeH="0" baseline="0" dirty="0">
                          <a:ln>
                            <a:noFill/>
                          </a:ln>
                          <a:solidFill>
                            <a:schemeClr val="bg2">
                              <a:lumMod val="10000"/>
                            </a:schemeClr>
                          </a:solidFill>
                          <a:effectLst/>
                          <a:latin typeface="Calibri" panose="020F0502020204030204" pitchFamily="34" charset="0"/>
                        </a:rPr>
                        <a:t> </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3-yr 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75352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0AF6CA-440D-4D8A-B08C-33969194FD3C}"/>
              </a:ext>
            </a:extLst>
          </p:cNvPr>
          <p:cNvSpPr>
            <a:spLocks noGrp="1"/>
          </p:cNvSpPr>
          <p:nvPr>
            <p:ph type="title"/>
          </p:nvPr>
        </p:nvSpPr>
        <p:spPr/>
        <p:txBody>
          <a:bodyPr/>
          <a:lstStyle/>
          <a:p>
            <a:r>
              <a:rPr lang="en-US" dirty="0"/>
              <a:t>So, What Do We Do?</a:t>
            </a:r>
          </a:p>
        </p:txBody>
      </p:sp>
    </p:spTree>
    <p:extLst>
      <p:ext uri="{BB962C8B-B14F-4D97-AF65-F5344CB8AC3E}">
        <p14:creationId xmlns:p14="http://schemas.microsoft.com/office/powerpoint/2010/main" val="1694109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own Arrow 9">
            <a:extLst>
              <a:ext uri="{FF2B5EF4-FFF2-40B4-BE49-F238E27FC236}">
                <a16:creationId xmlns:a16="http://schemas.microsoft.com/office/drawing/2014/main" id="{5A458DB8-6B56-9E40-8433-750E61D39A4E}"/>
              </a:ext>
            </a:extLst>
          </p:cNvPr>
          <p:cNvSpPr/>
          <p:nvPr/>
        </p:nvSpPr>
        <p:spPr>
          <a:xfrm>
            <a:off x="8965277" y="1938827"/>
            <a:ext cx="214282" cy="548671"/>
          </a:xfrm>
          <a:prstGeom prst="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773B4F73-D07E-A74B-AB36-C09DDDCCFF44}"/>
              </a:ext>
            </a:extLst>
          </p:cNvPr>
          <p:cNvSpPr txBox="1"/>
          <p:nvPr/>
        </p:nvSpPr>
        <p:spPr>
          <a:xfrm>
            <a:off x="1115461" y="1611674"/>
            <a:ext cx="1935481" cy="430887"/>
          </a:xfrm>
          <a:prstGeom prst="rect">
            <a:avLst/>
          </a:prstGeom>
          <a:solidFill>
            <a:schemeClr val="accent1"/>
          </a:solidFill>
          <a:ln w="19050">
            <a:solidFill>
              <a:schemeClr val="accent1"/>
            </a:solidFill>
          </a:ln>
        </p:spPr>
        <p:txBody>
          <a:bodyPr wrap="square" rtlCol="0">
            <a:spAutoFit/>
          </a:bodyPr>
          <a:lstStyle/>
          <a:p>
            <a:pPr algn="ctr"/>
            <a:r>
              <a:rPr lang="en-US" sz="2200" dirty="0">
                <a:latin typeface="Calibri" panose="020F0502020204030204" pitchFamily="34" charset="0"/>
              </a:rPr>
              <a:t>cT1a/b, cN0*</a:t>
            </a:r>
          </a:p>
        </p:txBody>
      </p:sp>
      <p:sp>
        <p:nvSpPr>
          <p:cNvPr id="8" name="Down Arrow 7">
            <a:extLst>
              <a:ext uri="{FF2B5EF4-FFF2-40B4-BE49-F238E27FC236}">
                <a16:creationId xmlns:a16="http://schemas.microsoft.com/office/drawing/2014/main" id="{66AA341A-0C63-D640-B3FE-1A82887EF019}"/>
              </a:ext>
            </a:extLst>
          </p:cNvPr>
          <p:cNvSpPr/>
          <p:nvPr/>
        </p:nvSpPr>
        <p:spPr>
          <a:xfrm flipH="1">
            <a:off x="1991761" y="2042561"/>
            <a:ext cx="182880" cy="333430"/>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6EEABCF7-919E-544B-8CBC-367445F8A580}"/>
              </a:ext>
            </a:extLst>
          </p:cNvPr>
          <p:cNvSpPr txBox="1"/>
          <p:nvPr/>
        </p:nvSpPr>
        <p:spPr>
          <a:xfrm>
            <a:off x="7937037" y="1611675"/>
            <a:ext cx="2263202" cy="430887"/>
          </a:xfrm>
          <a:prstGeom prst="rect">
            <a:avLst/>
          </a:prstGeom>
          <a:solidFill>
            <a:schemeClr val="accent6"/>
          </a:solidFill>
          <a:ln w="19050">
            <a:solidFill>
              <a:schemeClr val="accent6"/>
            </a:solidFill>
          </a:ln>
        </p:spPr>
        <p:txBody>
          <a:bodyPr wrap="square" rtlCol="0">
            <a:spAutoFit/>
          </a:bodyPr>
          <a:lstStyle/>
          <a:p>
            <a:pPr algn="ctr"/>
            <a:r>
              <a:rPr lang="en-US" sz="2200" dirty="0">
                <a:latin typeface="Calibri" panose="020F0502020204030204" pitchFamily="34" charset="0"/>
              </a:rPr>
              <a:t>≥ cT2 or ≥ cN1</a:t>
            </a:r>
          </a:p>
        </p:txBody>
      </p:sp>
      <p:sp>
        <p:nvSpPr>
          <p:cNvPr id="11" name="TextBox 10">
            <a:extLst>
              <a:ext uri="{FF2B5EF4-FFF2-40B4-BE49-F238E27FC236}">
                <a16:creationId xmlns:a16="http://schemas.microsoft.com/office/drawing/2014/main" id="{93117579-2DEC-BE40-B2CF-DB9638DBCD5B}"/>
              </a:ext>
            </a:extLst>
          </p:cNvPr>
          <p:cNvSpPr txBox="1"/>
          <p:nvPr/>
        </p:nvSpPr>
        <p:spPr>
          <a:xfrm>
            <a:off x="719138" y="2400930"/>
            <a:ext cx="2644223" cy="1477328"/>
          </a:xfrm>
          <a:prstGeom prst="rect">
            <a:avLst/>
          </a:prstGeom>
          <a:noFill/>
          <a:ln w="38100">
            <a:solidFill>
              <a:schemeClr val="accent1"/>
            </a:solidFill>
          </a:ln>
        </p:spPr>
        <p:txBody>
          <a:bodyPr wrap="square" rtlCol="0">
            <a:spAutoFit/>
          </a:bodyPr>
          <a:lstStyle/>
          <a:p>
            <a:pPr algn="ctr"/>
            <a:r>
              <a:rPr lang="en-US" dirty="0">
                <a:solidFill>
                  <a:schemeClr val="bg1"/>
                </a:solidFill>
                <a:latin typeface="Calibri" panose="020F0502020204030204" pitchFamily="34" charset="0"/>
              </a:rPr>
              <a:t>Surgery → trastuzumab-based therapy</a:t>
            </a:r>
          </a:p>
          <a:p>
            <a:pPr algn="ctr"/>
            <a:r>
              <a:rPr lang="en-US" dirty="0">
                <a:solidFill>
                  <a:schemeClr val="bg1"/>
                </a:solidFill>
                <a:latin typeface="Calibri" panose="020F0502020204030204" pitchFamily="34" charset="0"/>
              </a:rPr>
              <a:t>(observation only;</a:t>
            </a:r>
          </a:p>
          <a:p>
            <a:pPr algn="ctr"/>
            <a:r>
              <a:rPr lang="en-US" dirty="0">
                <a:solidFill>
                  <a:schemeClr val="bg1"/>
                </a:solidFill>
                <a:latin typeface="Calibri" panose="020F0502020204030204" pitchFamily="34" charset="0"/>
              </a:rPr>
              <a:t>TH followed by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H* 1 yr)</a:t>
            </a:r>
          </a:p>
        </p:txBody>
      </p:sp>
      <p:sp>
        <p:nvSpPr>
          <p:cNvPr id="13" name="Down Arrow 12">
            <a:extLst>
              <a:ext uri="{FF2B5EF4-FFF2-40B4-BE49-F238E27FC236}">
                <a16:creationId xmlns:a16="http://schemas.microsoft.com/office/drawing/2014/main" id="{FA0F6289-CA2C-3B46-BEDA-F286B7CB9BDE}"/>
              </a:ext>
            </a:extLst>
          </p:cNvPr>
          <p:cNvSpPr/>
          <p:nvPr/>
        </p:nvSpPr>
        <p:spPr>
          <a:xfrm>
            <a:off x="7542617" y="3704955"/>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15" name="Down Arrow 14">
            <a:extLst>
              <a:ext uri="{FF2B5EF4-FFF2-40B4-BE49-F238E27FC236}">
                <a16:creationId xmlns:a16="http://schemas.microsoft.com/office/drawing/2014/main" id="{044C0B1E-4A72-A547-AE1E-C2A50091A80F}"/>
              </a:ext>
            </a:extLst>
          </p:cNvPr>
          <p:cNvSpPr/>
          <p:nvPr/>
        </p:nvSpPr>
        <p:spPr>
          <a:xfrm>
            <a:off x="10557760" y="3693287"/>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19" name="Down Arrow 18">
            <a:extLst>
              <a:ext uri="{FF2B5EF4-FFF2-40B4-BE49-F238E27FC236}">
                <a16:creationId xmlns:a16="http://schemas.microsoft.com/office/drawing/2014/main" id="{727E4D3E-77C6-A849-B8EF-2FD5C64535C5}"/>
              </a:ext>
            </a:extLst>
          </p:cNvPr>
          <p:cNvSpPr/>
          <p:nvPr/>
        </p:nvSpPr>
        <p:spPr>
          <a:xfrm>
            <a:off x="8929717" y="3126643"/>
            <a:ext cx="214282" cy="55614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cxnSp>
        <p:nvCxnSpPr>
          <p:cNvPr id="21" name="Straight Connector 20">
            <a:extLst>
              <a:ext uri="{FF2B5EF4-FFF2-40B4-BE49-F238E27FC236}">
                <a16:creationId xmlns:a16="http://schemas.microsoft.com/office/drawing/2014/main" id="{3233894E-F4CB-ED47-8C9B-7081B5B4A3A4}"/>
              </a:ext>
            </a:extLst>
          </p:cNvPr>
          <p:cNvCxnSpPr>
            <a:cxnSpLocks/>
          </p:cNvCxnSpPr>
          <p:nvPr/>
        </p:nvCxnSpPr>
        <p:spPr>
          <a:xfrm flipV="1">
            <a:off x="7540798" y="3693287"/>
            <a:ext cx="3063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Down Arrow 21">
            <a:extLst>
              <a:ext uri="{FF2B5EF4-FFF2-40B4-BE49-F238E27FC236}">
                <a16:creationId xmlns:a16="http://schemas.microsoft.com/office/drawing/2014/main" id="{BAD3B2A7-6CB5-2D46-BB72-8224DB5E0AFF}"/>
              </a:ext>
            </a:extLst>
          </p:cNvPr>
          <p:cNvSpPr/>
          <p:nvPr/>
        </p:nvSpPr>
        <p:spPr>
          <a:xfrm>
            <a:off x="7542617" y="4495860"/>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85A63E05-A479-7C49-ADFF-50FB09D1B121}"/>
              </a:ext>
            </a:extLst>
          </p:cNvPr>
          <p:cNvSpPr txBox="1"/>
          <p:nvPr/>
        </p:nvSpPr>
        <p:spPr>
          <a:xfrm>
            <a:off x="7426498" y="2609801"/>
            <a:ext cx="3291840" cy="646331"/>
          </a:xfrm>
          <a:prstGeom prst="rect">
            <a:avLst/>
          </a:prstGeom>
          <a:solidFill>
            <a:schemeClr val="tx1"/>
          </a:solidFill>
          <a:ln w="38100">
            <a:solidFill>
              <a:schemeClr val="accent6"/>
            </a:solidFill>
          </a:ln>
        </p:spPr>
        <p:txBody>
          <a:bodyPr wrap="square" rtlCol="0" anchor="ctr">
            <a:spAutoFit/>
          </a:bodyPr>
          <a:lstStyle/>
          <a:p>
            <a:pPr algn="ctr"/>
            <a:r>
              <a:rPr lang="en-US" dirty="0">
                <a:solidFill>
                  <a:schemeClr val="bg1"/>
                </a:solidFill>
                <a:latin typeface="Calibri" panose="020F0502020204030204" pitchFamily="34" charset="0"/>
              </a:rPr>
              <a:t>Neoadjuvant </a:t>
            </a:r>
          </a:p>
          <a:p>
            <a:pPr algn="ctr"/>
            <a:r>
              <a:rPr lang="en-US" dirty="0">
                <a:solidFill>
                  <a:schemeClr val="bg1"/>
                </a:solidFill>
                <a:latin typeface="Calibri" panose="020F0502020204030204" pitchFamily="34" charset="0"/>
              </a:rPr>
              <a:t>TCHP or AC-THP</a:t>
            </a:r>
          </a:p>
        </p:txBody>
      </p:sp>
      <p:sp>
        <p:nvSpPr>
          <p:cNvPr id="24" name="Down Arrow 23">
            <a:extLst>
              <a:ext uri="{FF2B5EF4-FFF2-40B4-BE49-F238E27FC236}">
                <a16:creationId xmlns:a16="http://schemas.microsoft.com/office/drawing/2014/main" id="{45AB1DFC-64FF-1D41-88EA-1D892AAF45E8}"/>
              </a:ext>
            </a:extLst>
          </p:cNvPr>
          <p:cNvSpPr/>
          <p:nvPr/>
        </p:nvSpPr>
        <p:spPr>
          <a:xfrm>
            <a:off x="9905453" y="4506250"/>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30" name="Down Arrow 29">
            <a:extLst>
              <a:ext uri="{FF2B5EF4-FFF2-40B4-BE49-F238E27FC236}">
                <a16:creationId xmlns:a16="http://schemas.microsoft.com/office/drawing/2014/main" id="{065DB097-87CE-CF40-A11B-8E9E82224482}"/>
              </a:ext>
            </a:extLst>
          </p:cNvPr>
          <p:cNvSpPr/>
          <p:nvPr/>
        </p:nvSpPr>
        <p:spPr>
          <a:xfrm flipH="1">
            <a:off x="5331702" y="2031720"/>
            <a:ext cx="331267" cy="430887"/>
          </a:xfrm>
          <a:prstGeom prst="down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alibri" panose="020F0502020204030204" pitchFamily="34" charset="0"/>
            </a:endParaRPr>
          </a:p>
        </p:txBody>
      </p:sp>
      <p:sp>
        <p:nvSpPr>
          <p:cNvPr id="31" name="Down Arrow 30">
            <a:extLst>
              <a:ext uri="{FF2B5EF4-FFF2-40B4-BE49-F238E27FC236}">
                <a16:creationId xmlns:a16="http://schemas.microsoft.com/office/drawing/2014/main" id="{F2D591EF-1BF5-4347-B427-FB19934516A2}"/>
              </a:ext>
            </a:extLst>
          </p:cNvPr>
          <p:cNvSpPr/>
          <p:nvPr/>
        </p:nvSpPr>
        <p:spPr>
          <a:xfrm rot="16200000">
            <a:off x="6832569" y="2652654"/>
            <a:ext cx="274320" cy="7315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32" name="Down Arrow 31">
            <a:extLst>
              <a:ext uri="{FF2B5EF4-FFF2-40B4-BE49-F238E27FC236}">
                <a16:creationId xmlns:a16="http://schemas.microsoft.com/office/drawing/2014/main" id="{744B8C21-ED74-7C44-AAF4-26BF2256226E}"/>
              </a:ext>
            </a:extLst>
          </p:cNvPr>
          <p:cNvSpPr/>
          <p:nvPr/>
        </p:nvSpPr>
        <p:spPr>
          <a:xfrm>
            <a:off x="11186658" y="4504762"/>
            <a:ext cx="45719" cy="420469"/>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EE6F70B2-0DF6-4A0D-8247-8753C56FE59E}"/>
              </a:ext>
            </a:extLst>
          </p:cNvPr>
          <p:cNvSpPr>
            <a:spLocks noGrp="1"/>
          </p:cNvSpPr>
          <p:nvPr>
            <p:ph type="title"/>
          </p:nvPr>
        </p:nvSpPr>
        <p:spPr/>
        <p:txBody>
          <a:bodyPr/>
          <a:lstStyle/>
          <a:p>
            <a:r>
              <a:rPr lang="en-US" dirty="0"/>
              <a:t>Proposed Strategy for Managing Patients With </a:t>
            </a:r>
            <a:br>
              <a:rPr lang="en-US" dirty="0"/>
            </a:br>
            <a:r>
              <a:rPr lang="en-US" dirty="0"/>
              <a:t>Stage I-III HER2+ EBC</a:t>
            </a:r>
          </a:p>
        </p:txBody>
      </p:sp>
      <p:grpSp>
        <p:nvGrpSpPr>
          <p:cNvPr id="27" name="Group 7">
            <a:extLst>
              <a:ext uri="{FF2B5EF4-FFF2-40B4-BE49-F238E27FC236}">
                <a16:creationId xmlns:a16="http://schemas.microsoft.com/office/drawing/2014/main" id="{57CA3B78-CB4B-3F49-8A0B-98A8CCACB998}"/>
              </a:ext>
            </a:extLst>
          </p:cNvPr>
          <p:cNvGrpSpPr>
            <a:grpSpLocks/>
          </p:cNvGrpSpPr>
          <p:nvPr/>
        </p:nvGrpSpPr>
        <p:grpSpPr bwMode="auto">
          <a:xfrm>
            <a:off x="9389569" y="6216652"/>
            <a:ext cx="2488502" cy="447822"/>
            <a:chOff x="9527309" y="3551529"/>
            <a:chExt cx="2488502" cy="448324"/>
          </a:xfrm>
        </p:grpSpPr>
        <p:pic>
          <p:nvPicPr>
            <p:cNvPr id="34" name="Picture 9">
              <a:extLst>
                <a:ext uri="{FF2B5EF4-FFF2-40B4-BE49-F238E27FC236}">
                  <a16:creationId xmlns:a16="http://schemas.microsoft.com/office/drawing/2014/main" id="{BFA797D8-97A5-D14B-825F-C9F33AB5152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5" name="Rectangle 8">
              <a:extLst>
                <a:ext uri="{FF2B5EF4-FFF2-40B4-BE49-F238E27FC236}">
                  <a16:creationId xmlns:a16="http://schemas.microsoft.com/office/drawing/2014/main" id="{C5D9EA50-345A-A849-975B-E409553BB54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6" name="TextBox 35">
            <a:extLst>
              <a:ext uri="{FF2B5EF4-FFF2-40B4-BE49-F238E27FC236}">
                <a16:creationId xmlns:a16="http://schemas.microsoft.com/office/drawing/2014/main" id="{DBA7E8E8-C15A-4449-9BB9-A4C561E64DB1}"/>
              </a:ext>
            </a:extLst>
          </p:cNvPr>
          <p:cNvSpPr txBox="1"/>
          <p:nvPr/>
        </p:nvSpPr>
        <p:spPr>
          <a:xfrm>
            <a:off x="4529595" y="1600833"/>
            <a:ext cx="1935481" cy="430887"/>
          </a:xfrm>
          <a:prstGeom prst="rect">
            <a:avLst/>
          </a:prstGeom>
          <a:solidFill>
            <a:schemeClr val="accent3"/>
          </a:solidFill>
          <a:ln w="19050">
            <a:solidFill>
              <a:schemeClr val="accent3"/>
            </a:solidFill>
          </a:ln>
        </p:spPr>
        <p:txBody>
          <a:bodyPr wrap="square" rtlCol="0">
            <a:spAutoFit/>
          </a:bodyPr>
          <a:lstStyle/>
          <a:p>
            <a:pPr algn="ctr"/>
            <a:r>
              <a:rPr lang="en-US" sz="2200" dirty="0">
                <a:latin typeface="Calibri" panose="020F0502020204030204" pitchFamily="34" charset="0"/>
              </a:rPr>
              <a:t>cT1c cN0</a:t>
            </a:r>
          </a:p>
        </p:txBody>
      </p:sp>
      <p:sp>
        <p:nvSpPr>
          <p:cNvPr id="37" name="Down Arrow 30">
            <a:extLst>
              <a:ext uri="{FF2B5EF4-FFF2-40B4-BE49-F238E27FC236}">
                <a16:creationId xmlns:a16="http://schemas.microsoft.com/office/drawing/2014/main" id="{34C554B3-CB13-468A-A1E6-645ED7517BE1}"/>
              </a:ext>
            </a:extLst>
          </p:cNvPr>
          <p:cNvSpPr/>
          <p:nvPr/>
        </p:nvSpPr>
        <p:spPr>
          <a:xfrm rot="16200000" flipV="1">
            <a:off x="3768244" y="2547137"/>
            <a:ext cx="274320" cy="91440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DE3AF77F-1A4D-4D40-87E1-A4A2FED43087}"/>
              </a:ext>
            </a:extLst>
          </p:cNvPr>
          <p:cNvSpPr txBox="1"/>
          <p:nvPr/>
        </p:nvSpPr>
        <p:spPr>
          <a:xfrm>
            <a:off x="4455312" y="2477135"/>
            <a:ext cx="2084046" cy="1138773"/>
          </a:xfrm>
          <a:prstGeom prst="rect">
            <a:avLst/>
          </a:prstGeom>
          <a:solidFill>
            <a:schemeClr val="accent3"/>
          </a:solidFill>
          <a:ln w="19050">
            <a:solidFill>
              <a:schemeClr val="accent3"/>
            </a:solidFill>
          </a:ln>
        </p:spPr>
        <p:txBody>
          <a:bodyPr wrap="square" rtlCol="0">
            <a:spAutoFit/>
          </a:bodyPr>
          <a:lstStyle/>
          <a:p>
            <a:pPr algn="ctr"/>
            <a:r>
              <a:rPr lang="en-US" sz="2200" dirty="0">
                <a:latin typeface="Calibri" panose="020F0502020204030204" pitchFamily="34" charset="0"/>
              </a:rPr>
              <a:t>Assess Risk* and Patient Preference</a:t>
            </a:r>
          </a:p>
        </p:txBody>
      </p:sp>
      <p:sp>
        <p:nvSpPr>
          <p:cNvPr id="40" name="Down Arrow 25">
            <a:extLst>
              <a:ext uri="{FF2B5EF4-FFF2-40B4-BE49-F238E27FC236}">
                <a16:creationId xmlns:a16="http://schemas.microsoft.com/office/drawing/2014/main" id="{830AA32A-BF17-48EB-AA9C-B1E3D6B4FCD2}"/>
              </a:ext>
            </a:extLst>
          </p:cNvPr>
          <p:cNvSpPr/>
          <p:nvPr/>
        </p:nvSpPr>
        <p:spPr>
          <a:xfrm>
            <a:off x="9905453" y="5349584"/>
            <a:ext cx="45719" cy="27432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44" name="Down Arrow 25">
            <a:extLst>
              <a:ext uri="{FF2B5EF4-FFF2-40B4-BE49-F238E27FC236}">
                <a16:creationId xmlns:a16="http://schemas.microsoft.com/office/drawing/2014/main" id="{6B1C5FA2-B0DD-404F-BF10-F2D9316F869E}"/>
              </a:ext>
            </a:extLst>
          </p:cNvPr>
          <p:cNvSpPr/>
          <p:nvPr/>
        </p:nvSpPr>
        <p:spPr>
          <a:xfrm>
            <a:off x="11186658" y="5542321"/>
            <a:ext cx="45719" cy="9144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3D949008-AE25-9041-B3C8-551E7C25B57D}"/>
              </a:ext>
            </a:extLst>
          </p:cNvPr>
          <p:cNvSpPr txBox="1"/>
          <p:nvPr/>
        </p:nvSpPr>
        <p:spPr>
          <a:xfrm>
            <a:off x="6559636" y="4034617"/>
            <a:ext cx="2011680" cy="646331"/>
          </a:xfrm>
          <a:prstGeom prst="rect">
            <a:avLst/>
          </a:prstGeom>
          <a:solidFill>
            <a:schemeClr val="accent6">
              <a:lumMod val="40000"/>
              <a:lumOff val="60000"/>
            </a:schemeClr>
          </a:solidFill>
          <a:ln w="19050">
            <a:noFill/>
          </a:ln>
        </p:spPr>
        <p:txBody>
          <a:bodyPr wrap="square" rtlCol="0">
            <a:spAutoFit/>
          </a:bodyPr>
          <a:lstStyle/>
          <a:p>
            <a:pPr algn="ctr"/>
            <a:r>
              <a:rPr lang="en-US" dirty="0">
                <a:solidFill>
                  <a:schemeClr val="bg1"/>
                </a:solidFill>
                <a:latin typeface="Calibri" panose="020F0502020204030204" pitchFamily="34" charset="0"/>
              </a:rPr>
              <a:t>Residual invasive disease</a:t>
            </a:r>
          </a:p>
        </p:txBody>
      </p:sp>
      <p:sp>
        <p:nvSpPr>
          <p:cNvPr id="16" name="TextBox 15">
            <a:extLst>
              <a:ext uri="{FF2B5EF4-FFF2-40B4-BE49-F238E27FC236}">
                <a16:creationId xmlns:a16="http://schemas.microsoft.com/office/drawing/2014/main" id="{42199030-F8A5-5F4E-9D7A-05FFA72C3F10}"/>
              </a:ext>
            </a:extLst>
          </p:cNvPr>
          <p:cNvSpPr txBox="1"/>
          <p:nvPr/>
        </p:nvSpPr>
        <p:spPr>
          <a:xfrm>
            <a:off x="9535465" y="4034618"/>
            <a:ext cx="2011680" cy="646331"/>
          </a:xfrm>
          <a:prstGeom prst="rect">
            <a:avLst/>
          </a:prstGeom>
          <a:solidFill>
            <a:schemeClr val="accent6">
              <a:lumMod val="40000"/>
              <a:lumOff val="60000"/>
            </a:schemeClr>
          </a:solidFill>
          <a:ln w="19050">
            <a:noFill/>
          </a:ln>
        </p:spPr>
        <p:txBody>
          <a:bodyPr wrap="square" rtlCol="0">
            <a:spAutoFit/>
          </a:bodyPr>
          <a:lstStyle/>
          <a:p>
            <a:pPr algn="ctr"/>
            <a:r>
              <a:rPr lang="en-US" dirty="0">
                <a:solidFill>
                  <a:schemeClr val="bg1"/>
                </a:solidFill>
                <a:latin typeface="Calibri" panose="020F0502020204030204" pitchFamily="34" charset="0"/>
              </a:rPr>
              <a:t>pCR</a:t>
            </a:r>
            <a:endParaRPr lang="en-US" baseline="30000" dirty="0">
              <a:solidFill>
                <a:schemeClr val="bg1"/>
              </a:solidFill>
              <a:latin typeface="Calibri" panose="020F0502020204030204" pitchFamily="34" charset="0"/>
            </a:endParaRPr>
          </a:p>
          <a:p>
            <a:pPr algn="ctr"/>
            <a:r>
              <a:rPr lang="en-US" dirty="0">
                <a:solidFill>
                  <a:schemeClr val="bg1"/>
                </a:solidFill>
                <a:latin typeface="Calibri" panose="020F0502020204030204" pitchFamily="34" charset="0"/>
              </a:rPr>
              <a:t>(ypT0/is ypN0)</a:t>
            </a:r>
          </a:p>
        </p:txBody>
      </p:sp>
      <p:sp>
        <p:nvSpPr>
          <p:cNvPr id="25" name="TextBox 24">
            <a:extLst>
              <a:ext uri="{FF2B5EF4-FFF2-40B4-BE49-F238E27FC236}">
                <a16:creationId xmlns:a16="http://schemas.microsoft.com/office/drawing/2014/main" id="{22C26BB8-E186-1640-B6A4-089A673B6B2E}"/>
              </a:ext>
            </a:extLst>
          </p:cNvPr>
          <p:cNvSpPr txBox="1"/>
          <p:nvPr/>
        </p:nvSpPr>
        <p:spPr>
          <a:xfrm>
            <a:off x="9196527" y="4974734"/>
            <a:ext cx="1336987" cy="369332"/>
          </a:xfrm>
          <a:prstGeom prst="rect">
            <a:avLst/>
          </a:prstGeom>
          <a:noFill/>
          <a:ln w="38100">
            <a:solidFill>
              <a:schemeClr val="accent6">
                <a:lumMod val="40000"/>
                <a:lumOff val="60000"/>
              </a:schemeClr>
            </a:solidFill>
          </a:ln>
        </p:spPr>
        <p:txBody>
          <a:bodyPr wrap="square" rtlCol="0">
            <a:spAutoFit/>
          </a:bodyPr>
          <a:lstStyle/>
          <a:p>
            <a:pPr algn="ctr"/>
            <a:r>
              <a:rPr lang="en-US" dirty="0">
                <a:solidFill>
                  <a:schemeClr val="bg1"/>
                </a:solidFill>
                <a:latin typeface="Calibri" panose="020F0502020204030204" pitchFamily="34" charset="0"/>
              </a:rPr>
              <a:t>H ± P</a:t>
            </a:r>
            <a:r>
              <a:rPr lang="en-US" baseline="30000" dirty="0">
                <a:solidFill>
                  <a:schemeClr val="bg1"/>
                </a:solidFill>
              </a:rPr>
              <a:t>‡</a:t>
            </a:r>
            <a:r>
              <a:rPr lang="en-US" dirty="0">
                <a:solidFill>
                  <a:schemeClr val="bg1"/>
                </a:solidFill>
                <a:latin typeface="Calibri" panose="020F0502020204030204" pitchFamily="34" charset="0"/>
              </a:rPr>
              <a:t> x 1 yr</a:t>
            </a:r>
          </a:p>
        </p:txBody>
      </p:sp>
      <p:sp>
        <p:nvSpPr>
          <p:cNvPr id="39" name="TextBox 38">
            <a:extLst>
              <a:ext uri="{FF2B5EF4-FFF2-40B4-BE49-F238E27FC236}">
                <a16:creationId xmlns:a16="http://schemas.microsoft.com/office/drawing/2014/main" id="{9C375641-0297-41C8-9EC3-0EDD57C2A5C5}"/>
              </a:ext>
            </a:extLst>
          </p:cNvPr>
          <p:cNvSpPr txBox="1"/>
          <p:nvPr/>
        </p:nvSpPr>
        <p:spPr>
          <a:xfrm>
            <a:off x="6394971" y="5675072"/>
            <a:ext cx="2341010" cy="369332"/>
          </a:xfrm>
          <a:prstGeom prst="rect">
            <a:avLst/>
          </a:prstGeom>
          <a:noFill/>
          <a:ln w="38100">
            <a:solidFill>
              <a:schemeClr val="accent6">
                <a:lumMod val="40000"/>
                <a:lumOff val="60000"/>
              </a:schemeClr>
            </a:solidFill>
          </a:ln>
        </p:spPr>
        <p:txBody>
          <a:bodyPr wrap="square" rtlCol="0">
            <a:spAutoFit/>
          </a:bodyPr>
          <a:lstStyle>
            <a:defPPr>
              <a:defRPr lang="en-US"/>
            </a:defPPr>
            <a:lvl1pPr algn="ctr">
              <a:defRPr i="1">
                <a:solidFill>
                  <a:schemeClr val="bg1"/>
                </a:solidFill>
                <a:latin typeface="Calibri" panose="020F0502020204030204" pitchFamily="34" charset="0"/>
              </a:defRPr>
            </a:lvl1pPr>
          </a:lstStyle>
          <a:p>
            <a:r>
              <a:rPr lang="en-US" dirty="0"/>
              <a:t>Neratinib if HR+</a:t>
            </a:r>
          </a:p>
        </p:txBody>
      </p:sp>
      <p:sp>
        <p:nvSpPr>
          <p:cNvPr id="41" name="TextBox 40">
            <a:extLst>
              <a:ext uri="{FF2B5EF4-FFF2-40B4-BE49-F238E27FC236}">
                <a16:creationId xmlns:a16="http://schemas.microsoft.com/office/drawing/2014/main" id="{0D2EC25A-E935-496E-B2B5-41AC3ECC4A1E}"/>
              </a:ext>
            </a:extLst>
          </p:cNvPr>
          <p:cNvSpPr txBox="1"/>
          <p:nvPr/>
        </p:nvSpPr>
        <p:spPr>
          <a:xfrm>
            <a:off x="9037553" y="5684113"/>
            <a:ext cx="1586455" cy="369332"/>
          </a:xfrm>
          <a:prstGeom prst="rect">
            <a:avLst/>
          </a:prstGeom>
          <a:noFill/>
          <a:ln w="38100">
            <a:solidFill>
              <a:schemeClr val="accent6">
                <a:lumMod val="40000"/>
                <a:lumOff val="60000"/>
              </a:schemeClr>
            </a:solidFill>
          </a:ln>
        </p:spPr>
        <p:txBody>
          <a:bodyPr wrap="square" rtlCol="0">
            <a:spAutoFit/>
          </a:bodyPr>
          <a:lstStyle/>
          <a:p>
            <a:pPr algn="ctr"/>
            <a:r>
              <a:rPr lang="en-US" i="1" dirty="0">
                <a:solidFill>
                  <a:schemeClr val="bg1"/>
                </a:solidFill>
                <a:latin typeface="Calibri" panose="020F0502020204030204" pitchFamily="34" charset="0"/>
              </a:rPr>
              <a:t>Neratinib</a:t>
            </a:r>
          </a:p>
        </p:txBody>
      </p:sp>
      <p:sp>
        <p:nvSpPr>
          <p:cNvPr id="45" name="TextBox 44">
            <a:extLst>
              <a:ext uri="{FF2B5EF4-FFF2-40B4-BE49-F238E27FC236}">
                <a16:creationId xmlns:a16="http://schemas.microsoft.com/office/drawing/2014/main" id="{037A1043-2A1C-4D9F-BC4B-76E0404DC1AD}"/>
              </a:ext>
            </a:extLst>
          </p:cNvPr>
          <p:cNvSpPr txBox="1"/>
          <p:nvPr/>
        </p:nvSpPr>
        <p:spPr bwMode="auto">
          <a:xfrm>
            <a:off x="7561573" y="5309258"/>
            <a:ext cx="3994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t>
            </a:r>
          </a:p>
        </p:txBody>
      </p:sp>
      <p:sp>
        <p:nvSpPr>
          <p:cNvPr id="43" name="TextBox 42">
            <a:extLst>
              <a:ext uri="{FF2B5EF4-FFF2-40B4-BE49-F238E27FC236}">
                <a16:creationId xmlns:a16="http://schemas.microsoft.com/office/drawing/2014/main" id="{2134FE20-A93C-47B9-BE25-F58D5EEF6154}"/>
              </a:ext>
            </a:extLst>
          </p:cNvPr>
          <p:cNvSpPr txBox="1"/>
          <p:nvPr/>
        </p:nvSpPr>
        <p:spPr bwMode="auto">
          <a:xfrm>
            <a:off x="9336066" y="4636836"/>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a:t>
            </a:r>
          </a:p>
        </p:txBody>
      </p:sp>
      <p:sp>
        <p:nvSpPr>
          <p:cNvPr id="46" name="TextBox 45">
            <a:extLst>
              <a:ext uri="{FF2B5EF4-FFF2-40B4-BE49-F238E27FC236}">
                <a16:creationId xmlns:a16="http://schemas.microsoft.com/office/drawing/2014/main" id="{0E1AAC70-23BF-4A8F-9E24-FCA9A8954447}"/>
              </a:ext>
            </a:extLst>
          </p:cNvPr>
          <p:cNvSpPr txBox="1"/>
          <p:nvPr/>
        </p:nvSpPr>
        <p:spPr bwMode="auto">
          <a:xfrm>
            <a:off x="11241361" y="4638541"/>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a:t>
            </a:r>
          </a:p>
        </p:txBody>
      </p:sp>
      <p:cxnSp>
        <p:nvCxnSpPr>
          <p:cNvPr id="5" name="Straight Connector 4">
            <a:extLst>
              <a:ext uri="{FF2B5EF4-FFF2-40B4-BE49-F238E27FC236}">
                <a16:creationId xmlns:a16="http://schemas.microsoft.com/office/drawing/2014/main" id="{A6E4CFCB-D139-469D-8C5C-21E7FE8C8A58}"/>
              </a:ext>
            </a:extLst>
          </p:cNvPr>
          <p:cNvCxnSpPr/>
          <p:nvPr/>
        </p:nvCxnSpPr>
        <p:spPr bwMode="auto">
          <a:xfrm>
            <a:off x="11209517" y="5420041"/>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Connector 46">
            <a:extLst>
              <a:ext uri="{FF2B5EF4-FFF2-40B4-BE49-F238E27FC236}">
                <a16:creationId xmlns:a16="http://schemas.microsoft.com/office/drawing/2014/main" id="{157AB641-28B0-4383-889D-654E09E39727}"/>
              </a:ext>
            </a:extLst>
          </p:cNvPr>
          <p:cNvCxnSpPr/>
          <p:nvPr/>
        </p:nvCxnSpPr>
        <p:spPr bwMode="auto">
          <a:xfrm>
            <a:off x="11209517" y="5309258"/>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sp>
        <p:nvSpPr>
          <p:cNvPr id="33" name="TextBox 32">
            <a:extLst>
              <a:ext uri="{FF2B5EF4-FFF2-40B4-BE49-F238E27FC236}">
                <a16:creationId xmlns:a16="http://schemas.microsoft.com/office/drawing/2014/main" id="{34D7FA8A-F9D4-EA4C-830F-CD91A45DC2C2}"/>
              </a:ext>
            </a:extLst>
          </p:cNvPr>
          <p:cNvSpPr txBox="1"/>
          <p:nvPr/>
        </p:nvSpPr>
        <p:spPr>
          <a:xfrm>
            <a:off x="10624008" y="4973247"/>
            <a:ext cx="1188720" cy="646331"/>
          </a:xfrm>
          <a:prstGeom prst="rect">
            <a:avLst/>
          </a:prstGeom>
          <a:solidFill>
            <a:schemeClr val="tx1"/>
          </a:solidFill>
          <a:ln w="38100">
            <a:solidFill>
              <a:schemeClr val="accent6">
                <a:lumMod val="40000"/>
                <a:lumOff val="60000"/>
              </a:schemeClr>
            </a:solidFill>
          </a:ln>
        </p:spPr>
        <p:txBody>
          <a:bodyPr wrap="square" rtlCol="0">
            <a:spAutoFit/>
          </a:bodyPr>
          <a:lstStyle/>
          <a:p>
            <a:pPr algn="ctr"/>
            <a:r>
              <a:rPr lang="en-US" i="1" dirty="0">
                <a:solidFill>
                  <a:schemeClr val="bg1"/>
                </a:solidFill>
                <a:latin typeface="Calibri" panose="020F0502020204030204" pitchFamily="34" charset="0"/>
              </a:rPr>
              <a:t>H ± P </a:t>
            </a:r>
            <a:br>
              <a:rPr lang="en-US" i="1" dirty="0">
                <a:solidFill>
                  <a:schemeClr val="bg1"/>
                </a:solidFill>
                <a:latin typeface="Calibri" panose="020F0502020204030204" pitchFamily="34" charset="0"/>
              </a:rPr>
            </a:br>
            <a:r>
              <a:rPr lang="en-US" i="1" dirty="0">
                <a:solidFill>
                  <a:schemeClr val="bg1"/>
                </a:solidFill>
                <a:latin typeface="Calibri" panose="020F0502020204030204" pitchFamily="34" charset="0"/>
              </a:rPr>
              <a:t>x 1 yr</a:t>
            </a:r>
          </a:p>
        </p:txBody>
      </p:sp>
      <p:sp>
        <p:nvSpPr>
          <p:cNvPr id="48" name="Down Arrow 25">
            <a:extLst>
              <a:ext uri="{FF2B5EF4-FFF2-40B4-BE49-F238E27FC236}">
                <a16:creationId xmlns:a16="http://schemas.microsoft.com/office/drawing/2014/main" id="{919DF942-BF86-4557-891C-92C731FB7BF9}"/>
              </a:ext>
            </a:extLst>
          </p:cNvPr>
          <p:cNvSpPr/>
          <p:nvPr/>
        </p:nvSpPr>
        <p:spPr>
          <a:xfrm>
            <a:off x="7551774" y="5549122"/>
            <a:ext cx="45719" cy="91440"/>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endParaRPr>
          </a:p>
        </p:txBody>
      </p:sp>
      <p:cxnSp>
        <p:nvCxnSpPr>
          <p:cNvPr id="49" name="Straight Connector 48">
            <a:extLst>
              <a:ext uri="{FF2B5EF4-FFF2-40B4-BE49-F238E27FC236}">
                <a16:creationId xmlns:a16="http://schemas.microsoft.com/office/drawing/2014/main" id="{86375B6E-99B5-4748-9843-72CA18B4CD23}"/>
              </a:ext>
            </a:extLst>
          </p:cNvPr>
          <p:cNvCxnSpPr/>
          <p:nvPr/>
        </p:nvCxnSpPr>
        <p:spPr bwMode="auto">
          <a:xfrm>
            <a:off x="7574633" y="5422360"/>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Straight Connector 49">
            <a:extLst>
              <a:ext uri="{FF2B5EF4-FFF2-40B4-BE49-F238E27FC236}">
                <a16:creationId xmlns:a16="http://schemas.microsoft.com/office/drawing/2014/main" id="{BCA36E70-D4E1-4CFA-9622-12D7A182B01E}"/>
              </a:ext>
            </a:extLst>
          </p:cNvPr>
          <p:cNvCxnSpPr/>
          <p:nvPr/>
        </p:nvCxnSpPr>
        <p:spPr bwMode="auto">
          <a:xfrm>
            <a:off x="7574633" y="5311577"/>
            <a:ext cx="0" cy="91440"/>
          </a:xfrm>
          <a:prstGeom prst="line">
            <a:avLst/>
          </a:prstGeom>
          <a:solidFill>
            <a:schemeClr val="tx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sp>
        <p:nvSpPr>
          <p:cNvPr id="23" name="TextBox 22">
            <a:extLst>
              <a:ext uri="{FF2B5EF4-FFF2-40B4-BE49-F238E27FC236}">
                <a16:creationId xmlns:a16="http://schemas.microsoft.com/office/drawing/2014/main" id="{E1C2473D-276F-5D41-B3ED-869A95128E71}"/>
              </a:ext>
            </a:extLst>
          </p:cNvPr>
          <p:cNvSpPr txBox="1"/>
          <p:nvPr/>
        </p:nvSpPr>
        <p:spPr>
          <a:xfrm>
            <a:off x="6685712" y="4961288"/>
            <a:ext cx="1759528" cy="369332"/>
          </a:xfrm>
          <a:prstGeom prst="rect">
            <a:avLst/>
          </a:prstGeom>
          <a:solidFill>
            <a:schemeClr val="tx1"/>
          </a:solidFill>
          <a:ln w="38100">
            <a:solidFill>
              <a:schemeClr val="accent6">
                <a:lumMod val="40000"/>
                <a:lumOff val="60000"/>
              </a:schemeClr>
            </a:solidFill>
          </a:ln>
        </p:spPr>
        <p:txBody>
          <a:bodyPr wrap="square" rtlCol="0">
            <a:spAutoFit/>
          </a:bodyPr>
          <a:lstStyle/>
          <a:p>
            <a:pPr algn="ctr"/>
            <a:r>
              <a:rPr lang="en-US" dirty="0">
                <a:solidFill>
                  <a:schemeClr val="bg1"/>
                </a:solidFill>
                <a:latin typeface="Calibri" panose="020F0502020204030204" pitchFamily="34" charset="0"/>
              </a:rPr>
              <a:t>T-DM1 x 14</a:t>
            </a:r>
          </a:p>
        </p:txBody>
      </p:sp>
      <p:cxnSp>
        <p:nvCxnSpPr>
          <p:cNvPr id="7" name="Connector: Elbow 6">
            <a:extLst>
              <a:ext uri="{FF2B5EF4-FFF2-40B4-BE49-F238E27FC236}">
                <a16:creationId xmlns:a16="http://schemas.microsoft.com/office/drawing/2014/main" id="{E19C9BCE-C0EB-4C9B-8F3C-CCA820A2D8A7}"/>
              </a:ext>
            </a:extLst>
          </p:cNvPr>
          <p:cNvCxnSpPr>
            <a:cxnSpLocks/>
            <a:stCxn id="14" idx="3"/>
            <a:endCxn id="25" idx="1"/>
          </p:cNvCxnSpPr>
          <p:nvPr/>
        </p:nvCxnSpPr>
        <p:spPr bwMode="auto">
          <a:xfrm>
            <a:off x="8571316" y="4357783"/>
            <a:ext cx="625211" cy="801617"/>
          </a:xfrm>
          <a:prstGeom prst="bentConnector3">
            <a:avLst>
              <a:gd name="adj1" fmla="val 50000"/>
            </a:avLst>
          </a:prstGeom>
          <a:noFill/>
          <a:ln w="28575" cap="flat" cmpd="sng" algn="ctr">
            <a:solidFill>
              <a:schemeClr val="tx2"/>
            </a:solidFill>
            <a:prstDash val="dash"/>
            <a:round/>
            <a:headEnd type="none" w="med" len="med"/>
            <a:tailEnd type="triangle"/>
          </a:ln>
          <a:effectLst/>
        </p:spPr>
      </p:cxnSp>
      <p:grpSp>
        <p:nvGrpSpPr>
          <p:cNvPr id="3" name="Group 2">
            <a:extLst>
              <a:ext uri="{FF2B5EF4-FFF2-40B4-BE49-F238E27FC236}">
                <a16:creationId xmlns:a16="http://schemas.microsoft.com/office/drawing/2014/main" id="{9134B504-50CD-48AF-A421-F8D8442D3F26}"/>
              </a:ext>
            </a:extLst>
          </p:cNvPr>
          <p:cNvGrpSpPr/>
          <p:nvPr/>
        </p:nvGrpSpPr>
        <p:grpSpPr>
          <a:xfrm>
            <a:off x="719138" y="4375605"/>
            <a:ext cx="5246656" cy="1668799"/>
            <a:chOff x="719138" y="4273825"/>
            <a:chExt cx="5246656" cy="1668799"/>
          </a:xfrm>
        </p:grpSpPr>
        <p:sp>
          <p:nvSpPr>
            <p:cNvPr id="29" name="TextBox 28">
              <a:extLst>
                <a:ext uri="{FF2B5EF4-FFF2-40B4-BE49-F238E27FC236}">
                  <a16:creationId xmlns:a16="http://schemas.microsoft.com/office/drawing/2014/main" id="{04E4D8AB-86F7-0B46-B3AB-E5C8428C81EA}"/>
                </a:ext>
              </a:extLst>
            </p:cNvPr>
            <p:cNvSpPr txBox="1"/>
            <p:nvPr/>
          </p:nvSpPr>
          <p:spPr>
            <a:xfrm>
              <a:off x="719138" y="4273825"/>
              <a:ext cx="5246656" cy="523220"/>
            </a:xfrm>
            <a:prstGeom prst="rect">
              <a:avLst/>
            </a:prstGeom>
            <a:noFill/>
            <a:ln w="19050">
              <a:solidFill>
                <a:schemeClr val="accent1"/>
              </a:solidFill>
            </a:ln>
          </p:spPr>
          <p:txBody>
            <a:bodyPr wrap="square" rtlCol="0" anchor="ctr" anchorCtr="0">
              <a:spAutoFit/>
            </a:bodyPr>
            <a:lstStyle/>
            <a:p>
              <a:r>
                <a:rPr lang="en-US" sz="1400" b="0" i="1"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High-risk patients (age &lt; 35 yrs, grade 3, hormone receptor negative, multifocal disease) could be considered for neoadjuvant therapy.</a:t>
              </a:r>
            </a:p>
          </p:txBody>
        </p:sp>
        <p:sp>
          <p:nvSpPr>
            <p:cNvPr id="51" name="TextBox 50">
              <a:extLst>
                <a:ext uri="{FF2B5EF4-FFF2-40B4-BE49-F238E27FC236}">
                  <a16:creationId xmlns:a16="http://schemas.microsoft.com/office/drawing/2014/main" id="{E9839D56-56D0-4889-BC46-68D0634B4B02}"/>
                </a:ext>
              </a:extLst>
            </p:cNvPr>
            <p:cNvSpPr txBox="1"/>
            <p:nvPr/>
          </p:nvSpPr>
          <p:spPr>
            <a:xfrm>
              <a:off x="719138" y="4988517"/>
              <a:ext cx="5246656" cy="954107"/>
            </a:xfrm>
            <a:prstGeom prst="rect">
              <a:avLst/>
            </a:prstGeom>
            <a:noFill/>
            <a:ln w="19050">
              <a:solidFill>
                <a:schemeClr val="accent1"/>
              </a:solidFill>
            </a:ln>
          </p:spPr>
          <p:txBody>
            <a:bodyPr wrap="square" rtlCol="0" anchor="ctr" anchorCtr="0">
              <a:spAutoFit/>
            </a:bodyPr>
            <a:lstStyle/>
            <a:p>
              <a:r>
                <a:rPr lang="en-US" sz="1400" b="0" baseline="30000" dirty="0">
                  <a:solidFill>
                    <a:schemeClr val="bg1"/>
                  </a:solidFill>
                </a:rPr>
                <a:t>‡</a:t>
              </a:r>
              <a:r>
                <a:rPr lang="en-US" sz="1400" b="0" dirty="0">
                  <a:solidFill>
                    <a:schemeClr val="bg1"/>
                  </a:solidFill>
                  <a:latin typeface="Calibri" panose="020F0502020204030204" pitchFamily="34" charset="0"/>
                </a:rPr>
                <a:t>In the phase II CONTROL trial assessing the effectiveness of</a:t>
              </a:r>
            </a:p>
            <a:p>
              <a:r>
                <a:rPr lang="en-US" sz="1400" b="0" dirty="0">
                  <a:solidFill>
                    <a:schemeClr val="bg1"/>
                  </a:solidFill>
                  <a:latin typeface="Calibri" panose="020F0502020204030204" pitchFamily="34" charset="0"/>
                </a:rPr>
                <a:t>antidiarrheal prophylaxis for neratinib-induced diarrhea, 54% of patients received pertuzumab as part of (neo)adjuvant therapy prior to extended adjuvant therapy with neratinib.</a:t>
              </a:r>
              <a:r>
                <a:rPr lang="en-US" sz="1400" b="0" baseline="300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grpSp>
      <p:sp>
        <p:nvSpPr>
          <p:cNvPr id="52" name="Text Box 15">
            <a:extLst>
              <a:ext uri="{FF2B5EF4-FFF2-40B4-BE49-F238E27FC236}">
                <a16:creationId xmlns:a16="http://schemas.microsoft.com/office/drawing/2014/main" id="{60C3F815-9A6A-4B81-9D16-C0329D78CA6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Barcenas. Ann Oncol. 2020;[</a:t>
            </a:r>
            <a:r>
              <a:rPr lang="en-US" altLang="en-US" sz="1200" b="0" spc="-10" dirty="0" err="1">
                <a:solidFill>
                  <a:schemeClr val="bg2"/>
                </a:solidFill>
                <a:latin typeface="Calibri" panose="020F0502020204030204" pitchFamily="34" charset="0"/>
                <a:cs typeface="+mn-cs"/>
              </a:rPr>
              <a:t>Epub</a:t>
            </a:r>
            <a:r>
              <a:rPr lang="en-US" altLang="en-US" sz="1200" b="0" spc="-10" dirty="0">
                <a:solidFill>
                  <a:schemeClr val="bg2"/>
                </a:solidFill>
                <a:latin typeface="Calibri" panose="020F0502020204030204" pitchFamily="34" charset="0"/>
                <a:cs typeface="+mn-cs"/>
              </a:rPr>
              <a:t>].</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08383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0AF6CA-440D-4D8A-B08C-33969194FD3C}"/>
              </a:ext>
            </a:extLst>
          </p:cNvPr>
          <p:cNvSpPr>
            <a:spLocks noGrp="1"/>
          </p:cNvSpPr>
          <p:nvPr>
            <p:ph type="title"/>
          </p:nvPr>
        </p:nvSpPr>
        <p:spPr/>
        <p:txBody>
          <a:bodyPr/>
          <a:lstStyle/>
          <a:p>
            <a:r>
              <a:rPr lang="en-US" dirty="0"/>
              <a:t>Managing AEs Associated With </a:t>
            </a:r>
            <a:br>
              <a:rPr lang="en-US" dirty="0"/>
            </a:br>
            <a:r>
              <a:rPr lang="en-US" dirty="0"/>
              <a:t>HER2-Targeted Therapy in EBC</a:t>
            </a:r>
          </a:p>
        </p:txBody>
      </p:sp>
    </p:spTree>
    <p:extLst>
      <p:ext uri="{BB962C8B-B14F-4D97-AF65-F5344CB8AC3E}">
        <p14:creationId xmlns:p14="http://schemas.microsoft.com/office/powerpoint/2010/main" val="33218372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DAF1-CD09-4866-B737-96F2F20A4337}"/>
              </a:ext>
            </a:extLst>
          </p:cNvPr>
          <p:cNvSpPr>
            <a:spLocks noGrp="1"/>
          </p:cNvSpPr>
          <p:nvPr>
            <p:ph type="title"/>
          </p:nvPr>
        </p:nvSpPr>
        <p:spPr/>
        <p:txBody>
          <a:bodyPr/>
          <a:lstStyle/>
          <a:p>
            <a:r>
              <a:rPr lang="en-US" dirty="0"/>
              <a:t>HER2-Targeted Therapy in EBC: AEs of Interest </a:t>
            </a:r>
          </a:p>
        </p:txBody>
      </p:sp>
      <p:sp>
        <p:nvSpPr>
          <p:cNvPr id="7" name="Content Placeholder 6">
            <a:extLst>
              <a:ext uri="{FF2B5EF4-FFF2-40B4-BE49-F238E27FC236}">
                <a16:creationId xmlns:a16="http://schemas.microsoft.com/office/drawing/2014/main" id="{D9DD3B1D-5E42-481B-B40C-60F66FF8C58F}"/>
              </a:ext>
            </a:extLst>
          </p:cNvPr>
          <p:cNvSpPr>
            <a:spLocks noGrp="1"/>
          </p:cNvSpPr>
          <p:nvPr>
            <p:ph sz="half" idx="1"/>
          </p:nvPr>
        </p:nvSpPr>
        <p:spPr>
          <a:xfrm>
            <a:off x="480531" y="2158738"/>
            <a:ext cx="3652261" cy="4030730"/>
          </a:xfrm>
        </p:spPr>
        <p:txBody>
          <a:bodyPr/>
          <a:lstStyle/>
          <a:p>
            <a:r>
              <a:rPr lang="en-US" sz="2400" dirty="0"/>
              <a:t>Cardiac toxicity (rare)</a:t>
            </a:r>
          </a:p>
          <a:p>
            <a:r>
              <a:rPr lang="en-US" sz="2400" dirty="0"/>
              <a:t>Infusion reactions (rare)</a:t>
            </a:r>
          </a:p>
          <a:p>
            <a:r>
              <a:rPr lang="en-US" sz="2400" dirty="0"/>
              <a:t>Diarrhea</a:t>
            </a:r>
          </a:p>
          <a:p>
            <a:endParaRPr lang="en-US" sz="2400" dirty="0"/>
          </a:p>
        </p:txBody>
      </p:sp>
      <p:sp>
        <p:nvSpPr>
          <p:cNvPr id="8" name="Content Placeholder 7">
            <a:extLst>
              <a:ext uri="{FF2B5EF4-FFF2-40B4-BE49-F238E27FC236}">
                <a16:creationId xmlns:a16="http://schemas.microsoft.com/office/drawing/2014/main" id="{E51C4933-4789-42DE-9F97-999FAC5458EA}"/>
              </a:ext>
            </a:extLst>
          </p:cNvPr>
          <p:cNvSpPr>
            <a:spLocks noGrp="1"/>
          </p:cNvSpPr>
          <p:nvPr>
            <p:ph sz="half" idx="2"/>
          </p:nvPr>
        </p:nvSpPr>
        <p:spPr>
          <a:xfrm>
            <a:off x="4397957" y="2189013"/>
            <a:ext cx="4280822" cy="3489860"/>
          </a:xfrm>
        </p:spPr>
        <p:txBody>
          <a:bodyPr/>
          <a:lstStyle/>
          <a:p>
            <a:r>
              <a:rPr lang="en-US" sz="2400" dirty="0"/>
              <a:t>Diarrhea</a:t>
            </a:r>
          </a:p>
          <a:p>
            <a:r>
              <a:rPr lang="en-US" sz="2400" dirty="0"/>
              <a:t>Rash </a:t>
            </a:r>
          </a:p>
          <a:p>
            <a:r>
              <a:rPr lang="en-US" sz="2400" dirty="0"/>
              <a:t>Liver toxicity (rare)</a:t>
            </a:r>
          </a:p>
          <a:p>
            <a:r>
              <a:rPr lang="en-US" sz="2400" dirty="0"/>
              <a:t>Cardiac toxicity (rare)</a:t>
            </a:r>
          </a:p>
          <a:p>
            <a:r>
              <a:rPr lang="en-US" sz="2400" dirty="0"/>
              <a:t>Drug interactions:</a:t>
            </a:r>
          </a:p>
          <a:p>
            <a:pPr lvl="1"/>
            <a:r>
              <a:rPr lang="en-US" sz="2000" dirty="0"/>
              <a:t>Gastric acid–reducing agents </a:t>
            </a:r>
          </a:p>
          <a:p>
            <a:pPr lvl="1"/>
            <a:r>
              <a:rPr lang="en-US" sz="2000" dirty="0"/>
              <a:t>CYP3A4 inhibitors/inducers</a:t>
            </a:r>
          </a:p>
          <a:p>
            <a:pPr lvl="1"/>
            <a:r>
              <a:rPr lang="en-US" sz="2000" dirty="0"/>
              <a:t>P-glycoprotein substrates</a:t>
            </a:r>
          </a:p>
        </p:txBody>
      </p:sp>
      <p:sp>
        <p:nvSpPr>
          <p:cNvPr id="11" name="Text Box 15">
            <a:extLst>
              <a:ext uri="{FF2B5EF4-FFF2-40B4-BE49-F238E27FC236}">
                <a16:creationId xmlns:a16="http://schemas.microsoft.com/office/drawing/2014/main" id="{5A8952BC-4F5D-41A0-87C9-711C8F66F2E9}"/>
              </a:ext>
            </a:extLst>
          </p:cNvPr>
          <p:cNvSpPr txBox="1">
            <a:spLocks noChangeArrowheads="1"/>
          </p:cNvSpPr>
          <p:nvPr/>
        </p:nvSpPr>
        <p:spPr bwMode="auto">
          <a:xfrm>
            <a:off x="412750" y="638891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Neratinib PI. Pertuzumab PI. Ado-trastuzumab emtansine PI. </a:t>
            </a:r>
            <a:endParaRPr lang="en-US" altLang="en-US" sz="1200" b="0" dirty="0">
              <a:solidFill>
                <a:schemeClr val="bg2"/>
              </a:solidFill>
              <a:latin typeface="Calibri" panose="020F0502020204030204" pitchFamily="34" charset="0"/>
              <a:cs typeface="+mn-cs"/>
            </a:endParaRPr>
          </a:p>
        </p:txBody>
      </p:sp>
      <p:grpSp>
        <p:nvGrpSpPr>
          <p:cNvPr id="10" name="Group 7">
            <a:extLst>
              <a:ext uri="{FF2B5EF4-FFF2-40B4-BE49-F238E27FC236}">
                <a16:creationId xmlns:a16="http://schemas.microsoft.com/office/drawing/2014/main" id="{B9A891A6-B558-461E-A162-93EADC46E743}"/>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4DFC2FB7-A857-4403-BF78-8BBD2E544A62}"/>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92FB2058-0294-4F13-97C4-5729E8955E0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Rectangle: Rounded Corners 2">
            <a:extLst>
              <a:ext uri="{FF2B5EF4-FFF2-40B4-BE49-F238E27FC236}">
                <a16:creationId xmlns:a16="http://schemas.microsoft.com/office/drawing/2014/main" id="{93742C23-97F0-478A-963B-25805649153F}"/>
              </a:ext>
            </a:extLst>
          </p:cNvPr>
          <p:cNvSpPr/>
          <p:nvPr/>
        </p:nvSpPr>
        <p:spPr bwMode="auto">
          <a:xfrm>
            <a:off x="386872" y="1604814"/>
            <a:ext cx="3717741" cy="511319"/>
          </a:xfrm>
          <a:prstGeom prst="round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Trastuzumab/Pertuzumab</a:t>
            </a:r>
          </a:p>
        </p:txBody>
      </p:sp>
      <p:sp>
        <p:nvSpPr>
          <p:cNvPr id="12" name="Rectangle: Rounded Corners 11">
            <a:extLst>
              <a:ext uri="{FF2B5EF4-FFF2-40B4-BE49-F238E27FC236}">
                <a16:creationId xmlns:a16="http://schemas.microsoft.com/office/drawing/2014/main" id="{CBCC498B-BA53-49BD-8EA9-92E555719D26}"/>
              </a:ext>
            </a:extLst>
          </p:cNvPr>
          <p:cNvSpPr/>
          <p:nvPr/>
        </p:nvSpPr>
        <p:spPr bwMode="auto">
          <a:xfrm>
            <a:off x="4267199" y="1604814"/>
            <a:ext cx="3717741" cy="511319"/>
          </a:xfrm>
          <a:prstGeom prst="round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Neratinib</a:t>
            </a:r>
          </a:p>
        </p:txBody>
      </p:sp>
      <p:sp>
        <p:nvSpPr>
          <p:cNvPr id="13" name="Content Placeholder 7">
            <a:extLst>
              <a:ext uri="{FF2B5EF4-FFF2-40B4-BE49-F238E27FC236}">
                <a16:creationId xmlns:a16="http://schemas.microsoft.com/office/drawing/2014/main" id="{9467488B-29FC-4275-9852-CB397604BA82}"/>
              </a:ext>
            </a:extLst>
          </p:cNvPr>
          <p:cNvSpPr txBox="1">
            <a:spLocks/>
          </p:cNvSpPr>
          <p:nvPr/>
        </p:nvSpPr>
        <p:spPr bwMode="auto">
          <a:xfrm>
            <a:off x="8262401" y="2189013"/>
            <a:ext cx="3652260" cy="348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kern="0" dirty="0"/>
              <a:t>Thrombocytopenia</a:t>
            </a:r>
          </a:p>
          <a:p>
            <a:r>
              <a:rPr lang="en-US" sz="2400" b="0" kern="0" dirty="0"/>
              <a:t>Increased AST/ALT</a:t>
            </a:r>
          </a:p>
          <a:p>
            <a:r>
              <a:rPr lang="en-US" sz="2400" b="0" kern="0" dirty="0"/>
              <a:t>Neuropathy</a:t>
            </a:r>
          </a:p>
          <a:p>
            <a:r>
              <a:rPr lang="en-US" sz="2400" b="0" dirty="0"/>
              <a:t>Hepatic toxicity (rare)</a:t>
            </a:r>
          </a:p>
          <a:p>
            <a:r>
              <a:rPr lang="en-US" sz="2400" b="0" dirty="0"/>
              <a:t>Cardiac toxicity (rare)</a:t>
            </a:r>
          </a:p>
          <a:p>
            <a:r>
              <a:rPr lang="en-US" sz="2400" b="0" dirty="0"/>
              <a:t>Infusion reactions (rare)</a:t>
            </a:r>
          </a:p>
          <a:p>
            <a:endParaRPr lang="en-US" sz="2400" b="0" kern="0" dirty="0"/>
          </a:p>
        </p:txBody>
      </p:sp>
      <p:sp>
        <p:nvSpPr>
          <p:cNvPr id="14" name="Rectangle: Rounded Corners 13">
            <a:extLst>
              <a:ext uri="{FF2B5EF4-FFF2-40B4-BE49-F238E27FC236}">
                <a16:creationId xmlns:a16="http://schemas.microsoft.com/office/drawing/2014/main" id="{00B6717C-8A15-4AF3-9071-74E55755D008}"/>
              </a:ext>
            </a:extLst>
          </p:cNvPr>
          <p:cNvSpPr/>
          <p:nvPr/>
        </p:nvSpPr>
        <p:spPr bwMode="auto">
          <a:xfrm>
            <a:off x="8160804" y="1604814"/>
            <a:ext cx="3717741" cy="511319"/>
          </a:xfrm>
          <a:prstGeom prst="roundRect">
            <a:avLst/>
          </a:prstGeom>
          <a:solidFill>
            <a:schemeClr val="accent6"/>
          </a:solidFill>
          <a:ln w="0">
            <a:no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T-DM1</a:t>
            </a:r>
          </a:p>
        </p:txBody>
      </p:sp>
    </p:spTree>
    <p:extLst>
      <p:ext uri="{BB962C8B-B14F-4D97-AF65-F5344CB8AC3E}">
        <p14:creationId xmlns:p14="http://schemas.microsoft.com/office/powerpoint/2010/main" val="577431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36702-9A63-4424-87B1-683CA293C6BC}"/>
              </a:ext>
            </a:extLst>
          </p:cNvPr>
          <p:cNvSpPr>
            <a:spLocks noGrp="1"/>
          </p:cNvSpPr>
          <p:nvPr>
            <p:ph type="title"/>
          </p:nvPr>
        </p:nvSpPr>
        <p:spPr/>
        <p:txBody>
          <a:bodyPr/>
          <a:lstStyle/>
          <a:p>
            <a:r>
              <a:rPr lang="en-US" dirty="0"/>
              <a:t>Considerations for Management of Pertuzumab-Induced Diarrhea</a:t>
            </a:r>
          </a:p>
        </p:txBody>
      </p:sp>
      <p:sp>
        <p:nvSpPr>
          <p:cNvPr id="12" name="Content Placeholder 11">
            <a:extLst>
              <a:ext uri="{FF2B5EF4-FFF2-40B4-BE49-F238E27FC236}">
                <a16:creationId xmlns:a16="http://schemas.microsoft.com/office/drawing/2014/main" id="{1714A1DE-E52C-4950-BD27-6579C669F253}"/>
              </a:ext>
            </a:extLst>
          </p:cNvPr>
          <p:cNvSpPr>
            <a:spLocks noGrp="1"/>
          </p:cNvSpPr>
          <p:nvPr>
            <p:ph sz="half" idx="1"/>
          </p:nvPr>
        </p:nvSpPr>
        <p:spPr>
          <a:xfrm>
            <a:off x="601820" y="1510730"/>
            <a:ext cx="5651788" cy="4678738"/>
          </a:xfrm>
        </p:spPr>
        <p:txBody>
          <a:bodyPr/>
          <a:lstStyle/>
          <a:p>
            <a:r>
              <a:rPr lang="en-US" sz="2600" dirty="0"/>
              <a:t>Diarrhea more common with trastuzumab/pertuzumab vs trastuzumab/placebo</a:t>
            </a:r>
          </a:p>
          <a:p>
            <a:pPr lvl="1"/>
            <a:r>
              <a:rPr lang="en-US" sz="2400" dirty="0"/>
              <a:t>Any grade: 71.2% vs 45.2%</a:t>
            </a:r>
          </a:p>
          <a:p>
            <a:pPr lvl="1"/>
            <a:r>
              <a:rPr lang="en-US" sz="2400" dirty="0"/>
              <a:t>Grade ≥ 3: 9.8% vs 3.7% </a:t>
            </a:r>
          </a:p>
          <a:p>
            <a:r>
              <a:rPr lang="en-US" sz="2600" dirty="0"/>
              <a:t>Episodes of diarrhea most frequent during cycle 1 of pertuzumab and when given concurrently with chemo</a:t>
            </a:r>
          </a:p>
          <a:p>
            <a:r>
              <a:rPr lang="en-US" sz="2600" dirty="0"/>
              <a:t>Treatment delay or discontinuation generally not necessary for pertuzumab-associated diarrhea</a:t>
            </a:r>
          </a:p>
          <a:p>
            <a:pPr>
              <a:buFont typeface="Calibri" panose="020F0502020204030204" pitchFamily="34" charset="0"/>
              <a:buChar char="─"/>
            </a:pPr>
            <a:endParaRPr lang="en-US" dirty="0"/>
          </a:p>
        </p:txBody>
      </p:sp>
      <p:sp>
        <p:nvSpPr>
          <p:cNvPr id="10" name="TextBox 9">
            <a:extLst>
              <a:ext uri="{FF2B5EF4-FFF2-40B4-BE49-F238E27FC236}">
                <a16:creationId xmlns:a16="http://schemas.microsoft.com/office/drawing/2014/main" id="{59A2733D-5A49-41B6-8870-F80C78AB9F69}"/>
              </a:ext>
            </a:extLst>
          </p:cNvPr>
          <p:cNvSpPr txBox="1"/>
          <p:nvPr/>
        </p:nvSpPr>
        <p:spPr>
          <a:xfrm>
            <a:off x="7016619" y="1384706"/>
            <a:ext cx="4489581" cy="646331"/>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Incidence of Grade ≥ 3 </a:t>
            </a:r>
          </a:p>
          <a:p>
            <a:pPr algn="ctr">
              <a:buNone/>
            </a:pPr>
            <a:r>
              <a:rPr lang="en-US" b="1" dirty="0">
                <a:solidFill>
                  <a:schemeClr val="bg1"/>
                </a:solidFill>
                <a:latin typeface="Calibri" panose="020F0502020204030204" pitchFamily="34" charset="0"/>
              </a:rPr>
              <a:t>Diarrhea (APHINITY)</a:t>
            </a:r>
          </a:p>
        </p:txBody>
      </p:sp>
      <p:sp>
        <p:nvSpPr>
          <p:cNvPr id="3" name="TextBox 2">
            <a:extLst>
              <a:ext uri="{FF2B5EF4-FFF2-40B4-BE49-F238E27FC236}">
                <a16:creationId xmlns:a16="http://schemas.microsoft.com/office/drawing/2014/main" id="{BECCC7F2-5E6C-49AD-B705-166063000117}"/>
              </a:ext>
            </a:extLst>
          </p:cNvPr>
          <p:cNvSpPr txBox="1"/>
          <p:nvPr/>
        </p:nvSpPr>
        <p:spPr>
          <a:xfrm rot="16200000">
            <a:off x="4729923" y="3207646"/>
            <a:ext cx="3262184" cy="369332"/>
          </a:xfrm>
          <a:prstGeom prst="rect">
            <a:avLst/>
          </a:prstGeom>
          <a:noFill/>
        </p:spPr>
        <p:txBody>
          <a:bodyPr wrap="square" rtlCol="0">
            <a:spAutoFit/>
          </a:bodyPr>
          <a:lstStyle/>
          <a:p>
            <a:pPr algn="ctr">
              <a:buNone/>
            </a:pPr>
            <a:r>
              <a:rPr lang="en-US" b="1" dirty="0">
                <a:solidFill>
                  <a:schemeClr val="bg1"/>
                </a:solidFill>
                <a:latin typeface="Calibri" panose="020F0502020204030204" pitchFamily="34" charset="0"/>
              </a:rPr>
              <a:t>Patients (%)</a:t>
            </a:r>
          </a:p>
        </p:txBody>
      </p:sp>
      <p:sp>
        <p:nvSpPr>
          <p:cNvPr id="11" name="Rectangle 5">
            <a:extLst>
              <a:ext uri="{FF2B5EF4-FFF2-40B4-BE49-F238E27FC236}">
                <a16:creationId xmlns:a16="http://schemas.microsoft.com/office/drawing/2014/main" id="{D686904D-D4BA-4B75-A4F7-FC3901C56142}"/>
              </a:ext>
            </a:extLst>
          </p:cNvPr>
          <p:cNvSpPr>
            <a:spLocks noChangeArrowheads="1"/>
          </p:cNvSpPr>
          <p:nvPr/>
        </p:nvSpPr>
        <p:spPr bwMode="auto">
          <a:xfrm>
            <a:off x="7324985" y="3937039"/>
            <a:ext cx="669925" cy="1053284"/>
          </a:xfrm>
          <a:prstGeom prst="rect">
            <a:avLst/>
          </a:prstGeom>
          <a:solidFill>
            <a:schemeClr val="accent1"/>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4" name="Rectangle 6">
            <a:extLst>
              <a:ext uri="{FF2B5EF4-FFF2-40B4-BE49-F238E27FC236}">
                <a16:creationId xmlns:a16="http://schemas.microsoft.com/office/drawing/2014/main" id="{69224CAB-F142-4ED0-97E5-209B66AA08BA}"/>
              </a:ext>
            </a:extLst>
          </p:cNvPr>
          <p:cNvSpPr>
            <a:spLocks noChangeArrowheads="1"/>
          </p:cNvSpPr>
          <p:nvPr/>
        </p:nvSpPr>
        <p:spPr bwMode="auto">
          <a:xfrm>
            <a:off x="8432600" y="4622839"/>
            <a:ext cx="669925" cy="367484"/>
          </a:xfrm>
          <a:prstGeom prst="rect">
            <a:avLst/>
          </a:prstGeom>
          <a:solidFill>
            <a:schemeClr val="accent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19" name="Rectangle 7">
            <a:extLst>
              <a:ext uri="{FF2B5EF4-FFF2-40B4-BE49-F238E27FC236}">
                <a16:creationId xmlns:a16="http://schemas.microsoft.com/office/drawing/2014/main" id="{B722ADEC-4536-4E6D-9518-31345355750F}"/>
              </a:ext>
            </a:extLst>
          </p:cNvPr>
          <p:cNvSpPr>
            <a:spLocks noChangeArrowheads="1"/>
          </p:cNvSpPr>
          <p:nvPr/>
        </p:nvSpPr>
        <p:spPr bwMode="auto">
          <a:xfrm>
            <a:off x="9540215" y="2641639"/>
            <a:ext cx="669925" cy="2348684"/>
          </a:xfrm>
          <a:prstGeom prst="rect">
            <a:avLst/>
          </a:prstGeom>
          <a:solidFill>
            <a:schemeClr val="accent4"/>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0" name="Rectangle 8">
            <a:extLst>
              <a:ext uri="{FF2B5EF4-FFF2-40B4-BE49-F238E27FC236}">
                <a16:creationId xmlns:a16="http://schemas.microsoft.com/office/drawing/2014/main" id="{7D58991A-4B32-4863-8645-0E208AA794C1}"/>
              </a:ext>
            </a:extLst>
          </p:cNvPr>
          <p:cNvSpPr>
            <a:spLocks noChangeArrowheads="1"/>
          </p:cNvSpPr>
          <p:nvPr/>
        </p:nvSpPr>
        <p:spPr bwMode="auto">
          <a:xfrm>
            <a:off x="10647831" y="4203739"/>
            <a:ext cx="669925" cy="786584"/>
          </a:xfrm>
          <a:prstGeom prst="rect">
            <a:avLst/>
          </a:prstGeom>
          <a:solidFill>
            <a:schemeClr val="accent6"/>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1" name="Line 9">
            <a:extLst>
              <a:ext uri="{FF2B5EF4-FFF2-40B4-BE49-F238E27FC236}">
                <a16:creationId xmlns:a16="http://schemas.microsoft.com/office/drawing/2014/main" id="{0C9D139C-6605-4BA8-985C-F3C19D7C4884}"/>
              </a:ext>
            </a:extLst>
          </p:cNvPr>
          <p:cNvSpPr>
            <a:spLocks noChangeShapeType="1"/>
          </p:cNvSpPr>
          <p:nvPr/>
        </p:nvSpPr>
        <p:spPr bwMode="auto">
          <a:xfrm flipV="1">
            <a:off x="7029450" y="1691498"/>
            <a:ext cx="0" cy="3298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2" name="Line 10">
            <a:extLst>
              <a:ext uri="{FF2B5EF4-FFF2-40B4-BE49-F238E27FC236}">
                <a16:creationId xmlns:a16="http://schemas.microsoft.com/office/drawing/2014/main" id="{FD21E057-4DC2-4E8F-AE3C-3375423DE0F9}"/>
              </a:ext>
            </a:extLst>
          </p:cNvPr>
          <p:cNvSpPr>
            <a:spLocks noChangeShapeType="1"/>
          </p:cNvSpPr>
          <p:nvPr/>
        </p:nvSpPr>
        <p:spPr bwMode="auto">
          <a:xfrm>
            <a:off x="6961188" y="4990323"/>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3" name="Line 11">
            <a:extLst>
              <a:ext uri="{FF2B5EF4-FFF2-40B4-BE49-F238E27FC236}">
                <a16:creationId xmlns:a16="http://schemas.microsoft.com/office/drawing/2014/main" id="{808457B3-75AE-47EE-9AA1-CD74F6785AF2}"/>
              </a:ext>
            </a:extLst>
          </p:cNvPr>
          <p:cNvSpPr>
            <a:spLocks noChangeShapeType="1"/>
          </p:cNvSpPr>
          <p:nvPr/>
        </p:nvSpPr>
        <p:spPr bwMode="auto">
          <a:xfrm>
            <a:off x="6961188" y="4329923"/>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4" name="Line 12">
            <a:extLst>
              <a:ext uri="{FF2B5EF4-FFF2-40B4-BE49-F238E27FC236}">
                <a16:creationId xmlns:a16="http://schemas.microsoft.com/office/drawing/2014/main" id="{BDE98C0F-78F5-4BE1-BE36-F304DF480936}"/>
              </a:ext>
            </a:extLst>
          </p:cNvPr>
          <p:cNvSpPr>
            <a:spLocks noChangeShapeType="1"/>
          </p:cNvSpPr>
          <p:nvPr/>
        </p:nvSpPr>
        <p:spPr bwMode="auto">
          <a:xfrm>
            <a:off x="6961188" y="3671110"/>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5" name="Line 13">
            <a:extLst>
              <a:ext uri="{FF2B5EF4-FFF2-40B4-BE49-F238E27FC236}">
                <a16:creationId xmlns:a16="http://schemas.microsoft.com/office/drawing/2014/main" id="{073ABA97-FBF4-4E85-8DF8-C56A17A8963C}"/>
              </a:ext>
            </a:extLst>
          </p:cNvPr>
          <p:cNvSpPr>
            <a:spLocks noChangeShapeType="1"/>
          </p:cNvSpPr>
          <p:nvPr/>
        </p:nvSpPr>
        <p:spPr bwMode="auto">
          <a:xfrm>
            <a:off x="6961188" y="3010710"/>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6" name="Line 14">
            <a:extLst>
              <a:ext uri="{FF2B5EF4-FFF2-40B4-BE49-F238E27FC236}">
                <a16:creationId xmlns:a16="http://schemas.microsoft.com/office/drawing/2014/main" id="{45F8E8C5-8D8D-4995-9E86-131C56421C31}"/>
              </a:ext>
            </a:extLst>
          </p:cNvPr>
          <p:cNvSpPr>
            <a:spLocks noChangeShapeType="1"/>
          </p:cNvSpPr>
          <p:nvPr/>
        </p:nvSpPr>
        <p:spPr bwMode="auto">
          <a:xfrm>
            <a:off x="6961188" y="2351898"/>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7" name="Line 15">
            <a:extLst>
              <a:ext uri="{FF2B5EF4-FFF2-40B4-BE49-F238E27FC236}">
                <a16:creationId xmlns:a16="http://schemas.microsoft.com/office/drawing/2014/main" id="{C746519A-9DB5-4028-92AE-E07087BC287D}"/>
              </a:ext>
            </a:extLst>
          </p:cNvPr>
          <p:cNvSpPr>
            <a:spLocks noChangeShapeType="1"/>
          </p:cNvSpPr>
          <p:nvPr/>
        </p:nvSpPr>
        <p:spPr bwMode="auto">
          <a:xfrm>
            <a:off x="6961188" y="1691498"/>
            <a:ext cx="64008"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28" name="Rectangle 16">
            <a:extLst>
              <a:ext uri="{FF2B5EF4-FFF2-40B4-BE49-F238E27FC236}">
                <a16:creationId xmlns:a16="http://schemas.microsoft.com/office/drawing/2014/main" id="{D550FF96-4E3F-4CFE-BD52-35C07EAACC5A}"/>
              </a:ext>
            </a:extLst>
          </p:cNvPr>
          <p:cNvSpPr>
            <a:spLocks noChangeArrowheads="1"/>
          </p:cNvSpPr>
          <p:nvPr/>
        </p:nvSpPr>
        <p:spPr bwMode="auto">
          <a:xfrm>
            <a:off x="7494848" y="3629333"/>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Calibri" panose="020F0502020204030204" pitchFamily="34" charset="0"/>
              </a:rPr>
              <a:t>8%</a:t>
            </a:r>
            <a:endParaRPr kumimoji="0" lang="en-US" altLang="en-US" sz="2000" b="1" i="0" u="none" strike="noStrike" cap="none" normalizeH="0" baseline="0" dirty="0">
              <a:ln>
                <a:noFill/>
              </a:ln>
              <a:solidFill>
                <a:schemeClr val="bg1"/>
              </a:solidFill>
              <a:effectLst/>
              <a:latin typeface="Calibri" panose="020F0502020204030204" pitchFamily="34" charset="0"/>
            </a:endParaRPr>
          </a:p>
        </p:txBody>
      </p:sp>
      <p:sp>
        <p:nvSpPr>
          <p:cNvPr id="29" name="Rectangle 17">
            <a:extLst>
              <a:ext uri="{FF2B5EF4-FFF2-40B4-BE49-F238E27FC236}">
                <a16:creationId xmlns:a16="http://schemas.microsoft.com/office/drawing/2014/main" id="{1334EA31-FC80-4B67-8B51-B5046D60F175}"/>
              </a:ext>
            </a:extLst>
          </p:cNvPr>
          <p:cNvSpPr>
            <a:spLocks noChangeArrowheads="1"/>
          </p:cNvSpPr>
          <p:nvPr/>
        </p:nvSpPr>
        <p:spPr bwMode="auto">
          <a:xfrm>
            <a:off x="8616277" y="4281763"/>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Calibri" panose="020F0502020204030204" pitchFamily="34" charset="0"/>
              </a:rPr>
              <a:t>3%</a:t>
            </a:r>
            <a:endParaRPr kumimoji="0" lang="en-US" altLang="en-US" sz="2000" b="1" i="0" u="none" strike="noStrike" cap="none" normalizeH="0" baseline="0" dirty="0">
              <a:ln>
                <a:noFill/>
              </a:ln>
              <a:solidFill>
                <a:schemeClr val="bg1"/>
              </a:solidFill>
              <a:effectLst/>
              <a:latin typeface="Calibri" panose="020F0502020204030204" pitchFamily="34" charset="0"/>
            </a:endParaRPr>
          </a:p>
        </p:txBody>
      </p:sp>
      <p:sp>
        <p:nvSpPr>
          <p:cNvPr id="30" name="Rectangle 18">
            <a:extLst>
              <a:ext uri="{FF2B5EF4-FFF2-40B4-BE49-F238E27FC236}">
                <a16:creationId xmlns:a16="http://schemas.microsoft.com/office/drawing/2014/main" id="{29424B31-A4B4-43DF-BBD0-7184F84E8A30}"/>
              </a:ext>
            </a:extLst>
          </p:cNvPr>
          <p:cNvSpPr>
            <a:spLocks noChangeArrowheads="1"/>
          </p:cNvSpPr>
          <p:nvPr/>
        </p:nvSpPr>
        <p:spPr bwMode="auto">
          <a:xfrm>
            <a:off x="9665038" y="2298587"/>
            <a:ext cx="402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Calibri" panose="020F0502020204030204" pitchFamily="34" charset="0"/>
              </a:rPr>
              <a:t>18%</a:t>
            </a:r>
            <a:endParaRPr kumimoji="0" lang="en-US" altLang="en-US" sz="2000" b="1" i="0" u="none" strike="noStrike" cap="none" normalizeH="0" baseline="0" dirty="0">
              <a:ln>
                <a:noFill/>
              </a:ln>
              <a:solidFill>
                <a:schemeClr val="bg1"/>
              </a:solidFill>
              <a:effectLst/>
              <a:latin typeface="Calibri" panose="020F0502020204030204" pitchFamily="34" charset="0"/>
            </a:endParaRPr>
          </a:p>
        </p:txBody>
      </p:sp>
      <p:sp>
        <p:nvSpPr>
          <p:cNvPr id="31" name="Rectangle 19">
            <a:extLst>
              <a:ext uri="{FF2B5EF4-FFF2-40B4-BE49-F238E27FC236}">
                <a16:creationId xmlns:a16="http://schemas.microsoft.com/office/drawing/2014/main" id="{852E70E3-3BFD-49B9-8589-3584AAF7F7E3}"/>
              </a:ext>
            </a:extLst>
          </p:cNvPr>
          <p:cNvSpPr>
            <a:spLocks noChangeArrowheads="1"/>
          </p:cNvSpPr>
          <p:nvPr/>
        </p:nvSpPr>
        <p:spPr bwMode="auto">
          <a:xfrm>
            <a:off x="10817694" y="3887512"/>
            <a:ext cx="285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bg1"/>
                </a:solidFill>
                <a:effectLst/>
                <a:latin typeface="Calibri" panose="020F0502020204030204" pitchFamily="34" charset="0"/>
              </a:rPr>
              <a:t>6%</a:t>
            </a:r>
            <a:endParaRPr kumimoji="0" lang="en-US" altLang="en-US" sz="2000" b="1" i="0" u="none" strike="noStrike" cap="none" normalizeH="0" baseline="0" dirty="0">
              <a:ln>
                <a:noFill/>
              </a:ln>
              <a:solidFill>
                <a:schemeClr val="bg1"/>
              </a:solidFill>
              <a:effectLst/>
              <a:latin typeface="Calibri" panose="020F0502020204030204" pitchFamily="34" charset="0"/>
            </a:endParaRPr>
          </a:p>
        </p:txBody>
      </p:sp>
      <p:sp>
        <p:nvSpPr>
          <p:cNvPr id="32" name="Rectangle 20">
            <a:extLst>
              <a:ext uri="{FF2B5EF4-FFF2-40B4-BE49-F238E27FC236}">
                <a16:creationId xmlns:a16="http://schemas.microsoft.com/office/drawing/2014/main" id="{FA18A537-20DD-49DF-94AA-5C8DAE8758AD}"/>
              </a:ext>
            </a:extLst>
          </p:cNvPr>
          <p:cNvSpPr>
            <a:spLocks noChangeArrowheads="1"/>
          </p:cNvSpPr>
          <p:nvPr/>
        </p:nvSpPr>
        <p:spPr bwMode="auto">
          <a:xfrm>
            <a:off x="6781445" y="4856672"/>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0</a:t>
            </a:r>
          </a:p>
        </p:txBody>
      </p:sp>
      <p:sp>
        <p:nvSpPr>
          <p:cNvPr id="33" name="Rectangle 21">
            <a:extLst>
              <a:ext uri="{FF2B5EF4-FFF2-40B4-BE49-F238E27FC236}">
                <a16:creationId xmlns:a16="http://schemas.microsoft.com/office/drawing/2014/main" id="{07802DF4-0E9D-4904-B9BC-605C731C64D3}"/>
              </a:ext>
            </a:extLst>
          </p:cNvPr>
          <p:cNvSpPr>
            <a:spLocks noChangeArrowheads="1"/>
          </p:cNvSpPr>
          <p:nvPr/>
        </p:nvSpPr>
        <p:spPr bwMode="auto">
          <a:xfrm>
            <a:off x="6781445" y="4197860"/>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b="0" dirty="0">
                <a:solidFill>
                  <a:schemeClr val="bg1"/>
                </a:solidFill>
                <a:latin typeface="Calibri" panose="020F0502020204030204" pitchFamily="34" charset="0"/>
              </a:rPr>
              <a:t>5</a:t>
            </a:r>
            <a:endParaRPr kumimoji="0" lang="en-US" altLang="en-US" b="0" i="0" u="none" strike="noStrike" cap="none" normalizeH="0" baseline="0" dirty="0">
              <a:ln>
                <a:noFill/>
              </a:ln>
              <a:solidFill>
                <a:schemeClr val="bg1"/>
              </a:solidFill>
              <a:effectLst/>
              <a:latin typeface="Calibri" panose="020F0502020204030204" pitchFamily="34" charset="0"/>
            </a:endParaRPr>
          </a:p>
        </p:txBody>
      </p:sp>
      <p:sp>
        <p:nvSpPr>
          <p:cNvPr id="34" name="Rectangle 22">
            <a:extLst>
              <a:ext uri="{FF2B5EF4-FFF2-40B4-BE49-F238E27FC236}">
                <a16:creationId xmlns:a16="http://schemas.microsoft.com/office/drawing/2014/main" id="{AD1B5C7F-6353-4CD5-85A7-5FDE7BEDFD2B}"/>
              </a:ext>
            </a:extLst>
          </p:cNvPr>
          <p:cNvSpPr>
            <a:spLocks noChangeArrowheads="1"/>
          </p:cNvSpPr>
          <p:nvPr/>
        </p:nvSpPr>
        <p:spPr bwMode="auto">
          <a:xfrm>
            <a:off x="6664426" y="3537460"/>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10</a:t>
            </a:r>
          </a:p>
        </p:txBody>
      </p:sp>
      <p:sp>
        <p:nvSpPr>
          <p:cNvPr id="35" name="Rectangle 23">
            <a:extLst>
              <a:ext uri="{FF2B5EF4-FFF2-40B4-BE49-F238E27FC236}">
                <a16:creationId xmlns:a16="http://schemas.microsoft.com/office/drawing/2014/main" id="{67C5F242-AF99-4B82-BC26-A9FE557704AC}"/>
              </a:ext>
            </a:extLst>
          </p:cNvPr>
          <p:cNvSpPr>
            <a:spLocks noChangeArrowheads="1"/>
          </p:cNvSpPr>
          <p:nvPr/>
        </p:nvSpPr>
        <p:spPr bwMode="auto">
          <a:xfrm>
            <a:off x="6664426" y="2878647"/>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15</a:t>
            </a:r>
          </a:p>
        </p:txBody>
      </p:sp>
      <p:sp>
        <p:nvSpPr>
          <p:cNvPr id="36" name="Rectangle 24">
            <a:extLst>
              <a:ext uri="{FF2B5EF4-FFF2-40B4-BE49-F238E27FC236}">
                <a16:creationId xmlns:a16="http://schemas.microsoft.com/office/drawing/2014/main" id="{2839BB35-8323-4642-9EEB-06C8A11F20D4}"/>
              </a:ext>
            </a:extLst>
          </p:cNvPr>
          <p:cNvSpPr>
            <a:spLocks noChangeArrowheads="1"/>
          </p:cNvSpPr>
          <p:nvPr/>
        </p:nvSpPr>
        <p:spPr bwMode="auto">
          <a:xfrm>
            <a:off x="6664426" y="2218247"/>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Calibri" panose="020F0502020204030204" pitchFamily="34" charset="0"/>
              </a:rPr>
              <a:t>20</a:t>
            </a:r>
          </a:p>
        </p:txBody>
      </p:sp>
      <p:sp>
        <p:nvSpPr>
          <p:cNvPr id="37" name="Rectangle 25">
            <a:extLst>
              <a:ext uri="{FF2B5EF4-FFF2-40B4-BE49-F238E27FC236}">
                <a16:creationId xmlns:a16="http://schemas.microsoft.com/office/drawing/2014/main" id="{BECFD219-EDBA-45EE-B4A2-E1DC27E8FE4E}"/>
              </a:ext>
            </a:extLst>
          </p:cNvPr>
          <p:cNvSpPr>
            <a:spLocks noChangeArrowheads="1"/>
          </p:cNvSpPr>
          <p:nvPr/>
        </p:nvSpPr>
        <p:spPr bwMode="auto">
          <a:xfrm>
            <a:off x="6664426" y="1559435"/>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lang="en-US" altLang="en-US" b="0" dirty="0">
                <a:solidFill>
                  <a:schemeClr val="bg1"/>
                </a:solidFill>
                <a:latin typeface="Calibri" panose="020F0502020204030204" pitchFamily="34" charset="0"/>
              </a:rPr>
              <a:t>25</a:t>
            </a:r>
            <a:endParaRPr kumimoji="0" lang="en-US" altLang="en-US" b="0" i="0" u="none" strike="noStrike" cap="none" normalizeH="0" baseline="0" dirty="0">
              <a:ln>
                <a:noFill/>
              </a:ln>
              <a:solidFill>
                <a:schemeClr val="bg1"/>
              </a:solidFill>
              <a:effectLst/>
              <a:latin typeface="Calibri" panose="020F0502020204030204" pitchFamily="34" charset="0"/>
            </a:endParaRPr>
          </a:p>
        </p:txBody>
      </p:sp>
      <p:sp>
        <p:nvSpPr>
          <p:cNvPr id="38" name="Rectangle 26">
            <a:extLst>
              <a:ext uri="{FF2B5EF4-FFF2-40B4-BE49-F238E27FC236}">
                <a16:creationId xmlns:a16="http://schemas.microsoft.com/office/drawing/2014/main" id="{E99461EC-2F92-47FA-BB35-364A503D2787}"/>
              </a:ext>
            </a:extLst>
          </p:cNvPr>
          <p:cNvSpPr>
            <a:spLocks noChangeArrowheads="1"/>
          </p:cNvSpPr>
          <p:nvPr/>
        </p:nvSpPr>
        <p:spPr bwMode="auto">
          <a:xfrm>
            <a:off x="6870876" y="5176435"/>
            <a:ext cx="146304" cy="146304"/>
          </a:xfrm>
          <a:prstGeom prst="rect">
            <a:avLst/>
          </a:prstGeom>
          <a:solidFill>
            <a:schemeClr val="accent1"/>
          </a:solidFill>
          <a:ln w="9525">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39" name="Rectangle 27">
            <a:extLst>
              <a:ext uri="{FF2B5EF4-FFF2-40B4-BE49-F238E27FC236}">
                <a16:creationId xmlns:a16="http://schemas.microsoft.com/office/drawing/2014/main" id="{4D98E885-F702-431D-88B9-1ECC3337E19B}"/>
              </a:ext>
            </a:extLst>
          </p:cNvPr>
          <p:cNvSpPr>
            <a:spLocks noChangeArrowheads="1"/>
          </p:cNvSpPr>
          <p:nvPr/>
        </p:nvSpPr>
        <p:spPr bwMode="auto">
          <a:xfrm>
            <a:off x="7064392" y="5120890"/>
            <a:ext cx="456881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en-US" altLang="en-US" sz="1400" b="0" i="0" u="none" strike="noStrike" cap="none" normalizeH="0" baseline="0" dirty="0">
                <a:ln>
                  <a:noFill/>
                </a:ln>
                <a:solidFill>
                  <a:schemeClr val="bg1"/>
                </a:solidFill>
                <a:effectLst/>
                <a:latin typeface="Calibri" panose="020F0502020204030204" pitchFamily="34" charset="0"/>
              </a:rPr>
              <a:t>Anthracycline </a:t>
            </a:r>
            <a:r>
              <a:rPr kumimoji="0" lang="en-US" altLang="en-US" sz="1400" b="0" i="0" u="none" strike="noStrike" cap="none" normalizeH="0" baseline="0" dirty="0">
                <a:ln>
                  <a:noFill/>
                </a:ln>
                <a:solidFill>
                  <a:schemeClr val="bg1"/>
                </a:solidFill>
                <a:effectLst/>
                <a:latin typeface="Calibri" panose="020F0502020204030204" pitchFamily="34" charset="0"/>
                <a:sym typeface="Wingdings" panose="05000000000000000000" pitchFamily="2" charset="2"/>
              </a:rPr>
              <a:t> taxane + </a:t>
            </a:r>
            <a:r>
              <a:rPr kumimoji="0" lang="en-US" altLang="en-US" sz="1400" b="0" i="0" u="none" strike="noStrike" cap="none" normalizeH="0" baseline="0" dirty="0">
                <a:ln>
                  <a:noFill/>
                </a:ln>
                <a:solidFill>
                  <a:schemeClr val="bg1"/>
                </a:solidFill>
                <a:effectLst/>
                <a:latin typeface="Calibri" panose="020F0502020204030204" pitchFamily="34" charset="0"/>
              </a:rPr>
              <a:t>trastuzumab/pertuzumab </a:t>
            </a:r>
            <a:r>
              <a:rPr lang="en-US" altLang="en-US" sz="1400" b="0" dirty="0">
                <a:solidFill>
                  <a:schemeClr val="bg1"/>
                </a:solidFill>
                <a:latin typeface="Calibri" panose="020F0502020204030204" pitchFamily="34" charset="0"/>
              </a:rPr>
              <a:t>(n = 1834)</a:t>
            </a:r>
            <a:endParaRPr lang="en-US" altLang="en-US" sz="2400" b="0" dirty="0">
              <a:solidFill>
                <a:schemeClr val="bg1"/>
              </a:solidFill>
              <a:latin typeface="Calibri" panose="020F0502020204030204" pitchFamily="34" charset="0"/>
            </a:endParaRPr>
          </a:p>
        </p:txBody>
      </p:sp>
      <p:sp>
        <p:nvSpPr>
          <p:cNvPr id="41" name="Rectangle 29">
            <a:extLst>
              <a:ext uri="{FF2B5EF4-FFF2-40B4-BE49-F238E27FC236}">
                <a16:creationId xmlns:a16="http://schemas.microsoft.com/office/drawing/2014/main" id="{D22FCCB3-9278-4FB4-A23F-3F15BA9F46A2}"/>
              </a:ext>
            </a:extLst>
          </p:cNvPr>
          <p:cNvSpPr>
            <a:spLocks noChangeArrowheads="1"/>
          </p:cNvSpPr>
          <p:nvPr/>
        </p:nvSpPr>
        <p:spPr bwMode="auto">
          <a:xfrm>
            <a:off x="6870876" y="5456734"/>
            <a:ext cx="146304" cy="146304"/>
          </a:xfrm>
          <a:prstGeom prst="rect">
            <a:avLst/>
          </a:prstGeom>
          <a:solidFill>
            <a:schemeClr val="accent3"/>
          </a:solidFill>
          <a:ln w="9525">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42" name="Rectangle 30">
            <a:extLst>
              <a:ext uri="{FF2B5EF4-FFF2-40B4-BE49-F238E27FC236}">
                <a16:creationId xmlns:a16="http://schemas.microsoft.com/office/drawing/2014/main" id="{94BF1F75-0B01-48DC-88BA-625EC02D6D49}"/>
              </a:ext>
            </a:extLst>
          </p:cNvPr>
          <p:cNvSpPr>
            <a:spLocks noChangeArrowheads="1"/>
          </p:cNvSpPr>
          <p:nvPr/>
        </p:nvSpPr>
        <p:spPr bwMode="auto">
          <a:xfrm>
            <a:off x="7064392" y="5405646"/>
            <a:ext cx="42555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en-US" sz="1400" b="0" i="0" u="none" strike="noStrike" cap="none" normalizeH="0" baseline="0" dirty="0">
                <a:ln>
                  <a:noFill/>
                </a:ln>
                <a:solidFill>
                  <a:schemeClr val="bg1"/>
                </a:solidFill>
                <a:effectLst/>
                <a:latin typeface="Calibri" panose="020F0502020204030204" pitchFamily="34" charset="0"/>
              </a:rPr>
              <a:t>Anthracycline </a:t>
            </a:r>
            <a:r>
              <a:rPr lang="en-US" altLang="en-US" sz="1400" b="0" dirty="0">
                <a:solidFill>
                  <a:schemeClr val="bg1"/>
                </a:solidFill>
                <a:latin typeface="Calibri" panose="020F0502020204030204" pitchFamily="34" charset="0"/>
                <a:sym typeface="Wingdings" panose="05000000000000000000" pitchFamily="2" charset="2"/>
              </a:rPr>
              <a:t> taxane </a:t>
            </a:r>
            <a:r>
              <a:rPr kumimoji="0" lang="en-US" altLang="en-US" sz="1400" b="0" i="0" u="none" strike="noStrike" cap="none" normalizeH="0" baseline="0" dirty="0">
                <a:ln>
                  <a:noFill/>
                </a:ln>
                <a:solidFill>
                  <a:schemeClr val="bg1"/>
                </a:solidFill>
                <a:effectLst/>
                <a:latin typeface="Calibri" panose="020F0502020204030204" pitchFamily="34" charset="0"/>
              </a:rPr>
              <a:t>+ trastuzumab/placebo (n = 1894)</a:t>
            </a:r>
          </a:p>
        </p:txBody>
      </p:sp>
      <p:sp>
        <p:nvSpPr>
          <p:cNvPr id="44" name="Rectangle 32">
            <a:extLst>
              <a:ext uri="{FF2B5EF4-FFF2-40B4-BE49-F238E27FC236}">
                <a16:creationId xmlns:a16="http://schemas.microsoft.com/office/drawing/2014/main" id="{288C1426-C5AE-4EA7-8246-EF9A87D860F8}"/>
              </a:ext>
            </a:extLst>
          </p:cNvPr>
          <p:cNvSpPr>
            <a:spLocks noChangeArrowheads="1"/>
          </p:cNvSpPr>
          <p:nvPr/>
        </p:nvSpPr>
        <p:spPr bwMode="auto">
          <a:xfrm>
            <a:off x="6870877" y="5744072"/>
            <a:ext cx="146304" cy="146304"/>
          </a:xfrm>
          <a:prstGeom prst="rect">
            <a:avLst/>
          </a:prstGeom>
          <a:solidFill>
            <a:schemeClr val="accent4"/>
          </a:solidFill>
          <a:ln w="9525">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45" name="Rectangle 33">
            <a:extLst>
              <a:ext uri="{FF2B5EF4-FFF2-40B4-BE49-F238E27FC236}">
                <a16:creationId xmlns:a16="http://schemas.microsoft.com/office/drawing/2014/main" id="{E26976EE-A4BE-44B6-B1F7-16E74E344DE3}"/>
              </a:ext>
            </a:extLst>
          </p:cNvPr>
          <p:cNvSpPr>
            <a:spLocks noChangeArrowheads="1"/>
          </p:cNvSpPr>
          <p:nvPr/>
        </p:nvSpPr>
        <p:spPr bwMode="auto">
          <a:xfrm>
            <a:off x="7064392" y="5690402"/>
            <a:ext cx="41621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rPr>
              <a:t>Taxane/carboplatin + trastuzumab/pertuzumab (n = 528)</a:t>
            </a:r>
          </a:p>
        </p:txBody>
      </p:sp>
      <p:sp>
        <p:nvSpPr>
          <p:cNvPr id="47" name="Rectangle 35">
            <a:extLst>
              <a:ext uri="{FF2B5EF4-FFF2-40B4-BE49-F238E27FC236}">
                <a16:creationId xmlns:a16="http://schemas.microsoft.com/office/drawing/2014/main" id="{B447344F-0B42-459A-BF39-5CCA408743B4}"/>
              </a:ext>
            </a:extLst>
          </p:cNvPr>
          <p:cNvSpPr>
            <a:spLocks noChangeArrowheads="1"/>
          </p:cNvSpPr>
          <p:nvPr/>
        </p:nvSpPr>
        <p:spPr bwMode="auto">
          <a:xfrm>
            <a:off x="6870877" y="6024372"/>
            <a:ext cx="146304" cy="146304"/>
          </a:xfrm>
          <a:prstGeom prst="rect">
            <a:avLst/>
          </a:prstGeom>
          <a:solidFill>
            <a:schemeClr val="accent6"/>
          </a:solidFill>
          <a:ln w="9525">
            <a:solidFill>
              <a:schemeClr val="bg1"/>
            </a:solidFill>
          </a:ln>
        </p:spPr>
        <p:txBody>
          <a:bodyPr vert="horz" wrap="square" lIns="91440" tIns="45720" rIns="91440" bIns="45720" numCol="1" anchor="t" anchorCtr="0" compatLnSpc="1">
            <a:prstTxWarp prst="textNoShape">
              <a:avLst/>
            </a:prstTxWarp>
          </a:bodyPr>
          <a:lstStyle/>
          <a:p>
            <a:endParaRPr lang="en-US" dirty="0">
              <a:solidFill>
                <a:schemeClr val="bg1"/>
              </a:solidFill>
              <a:latin typeface="Calibri" panose="020F0502020204030204" pitchFamily="34" charset="0"/>
            </a:endParaRPr>
          </a:p>
        </p:txBody>
      </p:sp>
      <p:sp>
        <p:nvSpPr>
          <p:cNvPr id="48" name="Rectangle 36">
            <a:extLst>
              <a:ext uri="{FF2B5EF4-FFF2-40B4-BE49-F238E27FC236}">
                <a16:creationId xmlns:a16="http://schemas.microsoft.com/office/drawing/2014/main" id="{C3471E70-416B-40A1-A382-A70CFFF3BCCD}"/>
              </a:ext>
            </a:extLst>
          </p:cNvPr>
          <p:cNvSpPr>
            <a:spLocks noChangeArrowheads="1"/>
          </p:cNvSpPr>
          <p:nvPr/>
        </p:nvSpPr>
        <p:spPr bwMode="auto">
          <a:xfrm>
            <a:off x="7064392" y="5975159"/>
            <a:ext cx="38488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1400" b="0" dirty="0">
                <a:solidFill>
                  <a:schemeClr val="bg1"/>
                </a:solidFill>
                <a:latin typeface="Calibri" panose="020F0502020204030204" pitchFamily="34" charset="0"/>
              </a:rPr>
              <a:t>Taxane/carboplatin </a:t>
            </a:r>
            <a:r>
              <a:rPr kumimoji="0" lang="en-US" altLang="en-US" sz="1400" b="0" i="0" u="none" strike="noStrike" cap="none" normalizeH="0" baseline="0" dirty="0">
                <a:ln>
                  <a:noFill/>
                </a:ln>
                <a:solidFill>
                  <a:schemeClr val="bg1"/>
                </a:solidFill>
                <a:effectLst/>
                <a:latin typeface="Calibri" panose="020F0502020204030204" pitchFamily="34" charset="0"/>
              </a:rPr>
              <a:t>+ trastuzumab/placebo (n = 510)</a:t>
            </a:r>
          </a:p>
        </p:txBody>
      </p:sp>
      <p:cxnSp>
        <p:nvCxnSpPr>
          <p:cNvPr id="5" name="Straight Connector 4">
            <a:extLst>
              <a:ext uri="{FF2B5EF4-FFF2-40B4-BE49-F238E27FC236}">
                <a16:creationId xmlns:a16="http://schemas.microsoft.com/office/drawing/2014/main" id="{BF617342-D297-428F-9832-05236752F46D}"/>
              </a:ext>
            </a:extLst>
          </p:cNvPr>
          <p:cNvCxnSpPr/>
          <p:nvPr/>
        </p:nvCxnSpPr>
        <p:spPr bwMode="auto">
          <a:xfrm>
            <a:off x="7017026" y="4983617"/>
            <a:ext cx="4465178" cy="0"/>
          </a:xfrm>
          <a:prstGeom prst="line">
            <a:avLst/>
          </a:prstGeom>
          <a:noFill/>
          <a:ln w="28575" cap="flat" cmpd="sng" algn="ctr">
            <a:solidFill>
              <a:schemeClr val="bg1"/>
            </a:solidFill>
            <a:prstDash val="solid"/>
            <a:round/>
            <a:headEnd type="none" w="med" len="med"/>
            <a:tailEnd type="none" w="med" len="med"/>
          </a:ln>
          <a:effectLst/>
        </p:spPr>
      </p:cxnSp>
      <p:sp>
        <p:nvSpPr>
          <p:cNvPr id="40" name="Text Box 11">
            <a:extLst>
              <a:ext uri="{FF2B5EF4-FFF2-40B4-BE49-F238E27FC236}">
                <a16:creationId xmlns:a16="http://schemas.microsoft.com/office/drawing/2014/main" id="{9F7B6F85-B450-4BD3-A929-CB187861F9A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von Minckwitz. NEJM. 2017;377:122.</a:t>
            </a:r>
          </a:p>
        </p:txBody>
      </p:sp>
      <p:grpSp>
        <p:nvGrpSpPr>
          <p:cNvPr id="43" name="Group 7">
            <a:extLst>
              <a:ext uri="{FF2B5EF4-FFF2-40B4-BE49-F238E27FC236}">
                <a16:creationId xmlns:a16="http://schemas.microsoft.com/office/drawing/2014/main" id="{4CDF6933-3F1C-4FE7-A625-4FDB23364177}"/>
              </a:ext>
            </a:extLst>
          </p:cNvPr>
          <p:cNvGrpSpPr>
            <a:grpSpLocks/>
          </p:cNvGrpSpPr>
          <p:nvPr/>
        </p:nvGrpSpPr>
        <p:grpSpPr bwMode="auto">
          <a:xfrm>
            <a:off x="9389569" y="6216652"/>
            <a:ext cx="2488502" cy="447822"/>
            <a:chOff x="9527309" y="3551529"/>
            <a:chExt cx="2488502" cy="448324"/>
          </a:xfrm>
        </p:grpSpPr>
        <p:pic>
          <p:nvPicPr>
            <p:cNvPr id="46" name="Picture 9">
              <a:extLst>
                <a:ext uri="{FF2B5EF4-FFF2-40B4-BE49-F238E27FC236}">
                  <a16:creationId xmlns:a16="http://schemas.microsoft.com/office/drawing/2014/main" id="{31AB790D-4E33-4698-8037-9B0125B5309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28CAF1E6-4CD1-4537-BF93-66BBE497F45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57948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3F0A-F7A5-4F01-A59B-98BA2A4A3BC1}"/>
              </a:ext>
            </a:extLst>
          </p:cNvPr>
          <p:cNvSpPr>
            <a:spLocks noGrp="1"/>
          </p:cNvSpPr>
          <p:nvPr>
            <p:ph type="title"/>
          </p:nvPr>
        </p:nvSpPr>
        <p:spPr/>
        <p:txBody>
          <a:bodyPr/>
          <a:lstStyle/>
          <a:p>
            <a:r>
              <a:rPr lang="en-US" dirty="0"/>
              <a:t>Phase II CONTROL Trial: Antidiarrheal Prophylaxis for Neratinib-Associated Diarrhea</a:t>
            </a:r>
          </a:p>
        </p:txBody>
      </p:sp>
      <p:sp>
        <p:nvSpPr>
          <p:cNvPr id="3" name="Content Placeholder 2">
            <a:extLst>
              <a:ext uri="{FF2B5EF4-FFF2-40B4-BE49-F238E27FC236}">
                <a16:creationId xmlns:a16="http://schemas.microsoft.com/office/drawing/2014/main" id="{45480937-D376-4E37-8E92-DE76C7C9675A}"/>
              </a:ext>
            </a:extLst>
          </p:cNvPr>
          <p:cNvSpPr>
            <a:spLocks noGrp="1"/>
          </p:cNvSpPr>
          <p:nvPr>
            <p:ph idx="1"/>
          </p:nvPr>
        </p:nvSpPr>
        <p:spPr>
          <a:xfrm>
            <a:off x="604674" y="1513047"/>
            <a:ext cx="11587325" cy="818261"/>
          </a:xfrm>
        </p:spPr>
        <p:txBody>
          <a:bodyPr/>
          <a:lstStyle/>
          <a:p>
            <a:r>
              <a:rPr lang="en-US" dirty="0"/>
              <a:t>An international, sequential-cohort, open-label phase II study in patients who completed adjuvant trastuzumab-based treatment in ≤ 1 yr</a:t>
            </a:r>
          </a:p>
        </p:txBody>
      </p:sp>
      <p:grpSp>
        <p:nvGrpSpPr>
          <p:cNvPr id="7" name="Group 6">
            <a:extLst>
              <a:ext uri="{FF2B5EF4-FFF2-40B4-BE49-F238E27FC236}">
                <a16:creationId xmlns:a16="http://schemas.microsoft.com/office/drawing/2014/main" id="{23C1C9E1-DAF6-4446-8954-329DA31D2201}"/>
              </a:ext>
            </a:extLst>
          </p:cNvPr>
          <p:cNvGrpSpPr/>
          <p:nvPr/>
        </p:nvGrpSpPr>
        <p:grpSpPr>
          <a:xfrm>
            <a:off x="31612" y="2515281"/>
            <a:ext cx="6372257" cy="369332"/>
            <a:chOff x="257860" y="5795812"/>
            <a:chExt cx="6372257" cy="369332"/>
          </a:xfrm>
        </p:grpSpPr>
        <p:sp>
          <p:nvSpPr>
            <p:cNvPr id="65" name="Rectangle 64">
              <a:extLst>
                <a:ext uri="{FF2B5EF4-FFF2-40B4-BE49-F238E27FC236}">
                  <a16:creationId xmlns:a16="http://schemas.microsoft.com/office/drawing/2014/main" id="{24D7123D-8AFF-4568-9AE1-8E95809C80B6}"/>
                </a:ext>
              </a:extLst>
            </p:cNvPr>
            <p:cNvSpPr/>
            <p:nvPr/>
          </p:nvSpPr>
          <p:spPr bwMode="auto">
            <a:xfrm>
              <a:off x="2685744" y="5852462"/>
              <a:ext cx="3944373" cy="256032"/>
            </a:xfrm>
            <a:prstGeom prst="rect">
              <a:avLst/>
            </a:prstGeom>
            <a:solidFill>
              <a:schemeClr val="accent6"/>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4" name="TextBox 3">
              <a:extLst>
                <a:ext uri="{FF2B5EF4-FFF2-40B4-BE49-F238E27FC236}">
                  <a16:creationId xmlns:a16="http://schemas.microsoft.com/office/drawing/2014/main" id="{B4495216-3EF1-4E33-B0F8-590AB1376716}"/>
                </a:ext>
              </a:extLst>
            </p:cNvPr>
            <p:cNvSpPr txBox="1"/>
            <p:nvPr/>
          </p:nvSpPr>
          <p:spPr>
            <a:xfrm>
              <a:off x="257860" y="5795812"/>
              <a:ext cx="2358977" cy="369332"/>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rPr>
                <a:t>All prophylaxis cohorts</a:t>
              </a:r>
            </a:p>
          </p:txBody>
        </p:sp>
        <p:sp>
          <p:nvSpPr>
            <p:cNvPr id="14" name="TextBox 13">
              <a:extLst>
                <a:ext uri="{FF2B5EF4-FFF2-40B4-BE49-F238E27FC236}">
                  <a16:creationId xmlns:a16="http://schemas.microsoft.com/office/drawing/2014/main" id="{769972D3-6985-40E8-A52A-2D0368D6D68D}"/>
                </a:ext>
              </a:extLst>
            </p:cNvPr>
            <p:cNvSpPr txBox="1"/>
            <p:nvPr/>
          </p:nvSpPr>
          <p:spPr>
            <a:xfrm>
              <a:off x="2930087" y="5795812"/>
              <a:ext cx="3275769" cy="369332"/>
            </a:xfrm>
            <a:prstGeom prst="rect">
              <a:avLst/>
            </a:prstGeom>
            <a:noFill/>
          </p:spPr>
          <p:txBody>
            <a:bodyPr wrap="none" rtlCol="0">
              <a:spAutoFit/>
            </a:bodyPr>
            <a:lstStyle/>
            <a:p>
              <a:pPr>
                <a:buNone/>
              </a:pPr>
              <a:r>
                <a:rPr lang="en-US" b="0" dirty="0">
                  <a:latin typeface="Calibri" panose="020F0502020204030204" pitchFamily="34" charset="0"/>
                </a:rPr>
                <a:t>Neratinib 240 mg/day (13 cycles)</a:t>
              </a:r>
            </a:p>
          </p:txBody>
        </p:sp>
      </p:grpSp>
      <p:grpSp>
        <p:nvGrpSpPr>
          <p:cNvPr id="10" name="Group 9">
            <a:extLst>
              <a:ext uri="{FF2B5EF4-FFF2-40B4-BE49-F238E27FC236}">
                <a16:creationId xmlns:a16="http://schemas.microsoft.com/office/drawing/2014/main" id="{8878EDA8-3359-48D9-B5CD-8B592092AFD0}"/>
              </a:ext>
            </a:extLst>
          </p:cNvPr>
          <p:cNvGrpSpPr/>
          <p:nvPr/>
        </p:nvGrpSpPr>
        <p:grpSpPr>
          <a:xfrm>
            <a:off x="89173" y="3030206"/>
            <a:ext cx="6533752" cy="369332"/>
            <a:chOff x="315421" y="3108026"/>
            <a:chExt cx="6533752" cy="369332"/>
          </a:xfrm>
        </p:grpSpPr>
        <p:sp>
          <p:nvSpPr>
            <p:cNvPr id="6" name="TextBox 5">
              <a:extLst>
                <a:ext uri="{FF2B5EF4-FFF2-40B4-BE49-F238E27FC236}">
                  <a16:creationId xmlns:a16="http://schemas.microsoft.com/office/drawing/2014/main" id="{AEE6D020-4334-4846-BFC7-F721D5809083}"/>
                </a:ext>
              </a:extLst>
            </p:cNvPr>
            <p:cNvSpPr txBox="1"/>
            <p:nvPr/>
          </p:nvSpPr>
          <p:spPr>
            <a:xfrm>
              <a:off x="315421" y="3108026"/>
              <a:ext cx="2301416" cy="369332"/>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rPr>
                <a:t>Loperamide</a:t>
              </a:r>
            </a:p>
          </p:txBody>
        </p:sp>
        <p:grpSp>
          <p:nvGrpSpPr>
            <p:cNvPr id="27" name="Group 26">
              <a:extLst>
                <a:ext uri="{FF2B5EF4-FFF2-40B4-BE49-F238E27FC236}">
                  <a16:creationId xmlns:a16="http://schemas.microsoft.com/office/drawing/2014/main" id="{8DF9290F-C0CA-486A-9D27-03835146F1C2}"/>
                </a:ext>
              </a:extLst>
            </p:cNvPr>
            <p:cNvGrpSpPr/>
            <p:nvPr/>
          </p:nvGrpSpPr>
          <p:grpSpPr>
            <a:xfrm>
              <a:off x="2698985" y="3124094"/>
              <a:ext cx="662191" cy="337197"/>
              <a:chOff x="3022185" y="3278593"/>
              <a:chExt cx="662191" cy="548640"/>
            </a:xfrm>
            <a:solidFill>
              <a:schemeClr val="accent1"/>
            </a:solidFill>
          </p:grpSpPr>
          <p:sp>
            <p:nvSpPr>
              <p:cNvPr id="28" name="Rectangle 27">
                <a:extLst>
                  <a:ext uri="{FF2B5EF4-FFF2-40B4-BE49-F238E27FC236}">
                    <a16:creationId xmlns:a16="http://schemas.microsoft.com/office/drawing/2014/main" id="{FA3405E0-ABDE-451B-B2DC-063809C5D57C}"/>
                  </a:ext>
                </a:extLst>
              </p:cNvPr>
              <p:cNvSpPr/>
              <p:nvPr/>
            </p:nvSpPr>
            <p:spPr bwMode="auto">
              <a:xfrm>
                <a:off x="3088104" y="3397465"/>
                <a:ext cx="128016" cy="429768"/>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1" dirty="0">
                  <a:solidFill>
                    <a:schemeClr val="bg2"/>
                  </a:solidFill>
                </a:endParaRPr>
              </a:p>
            </p:txBody>
          </p:sp>
          <p:sp>
            <p:nvSpPr>
              <p:cNvPr id="29" name="Rectangle 28">
                <a:extLst>
                  <a:ext uri="{FF2B5EF4-FFF2-40B4-BE49-F238E27FC236}">
                    <a16:creationId xmlns:a16="http://schemas.microsoft.com/office/drawing/2014/main" id="{23C04DCA-B284-46E6-B237-1F51F05350A1}"/>
                  </a:ext>
                </a:extLst>
              </p:cNvPr>
              <p:cNvSpPr/>
              <p:nvPr/>
            </p:nvSpPr>
            <p:spPr bwMode="auto">
              <a:xfrm>
                <a:off x="3022185" y="3278593"/>
                <a:ext cx="36576" cy="54864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30" name="Rectangle 29">
                <a:extLst>
                  <a:ext uri="{FF2B5EF4-FFF2-40B4-BE49-F238E27FC236}">
                    <a16:creationId xmlns:a16="http://schemas.microsoft.com/office/drawing/2014/main" id="{2AD4054A-9858-478B-8925-49F67CC6490B}"/>
                  </a:ext>
                </a:extLst>
              </p:cNvPr>
              <p:cNvSpPr/>
              <p:nvPr/>
            </p:nvSpPr>
            <p:spPr bwMode="auto">
              <a:xfrm>
                <a:off x="3245464" y="3552913"/>
                <a:ext cx="438912" cy="27432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grpSp>
        <p:sp>
          <p:nvSpPr>
            <p:cNvPr id="68" name="TextBox 67">
              <a:extLst>
                <a:ext uri="{FF2B5EF4-FFF2-40B4-BE49-F238E27FC236}">
                  <a16:creationId xmlns:a16="http://schemas.microsoft.com/office/drawing/2014/main" id="{81D0D99D-3BF4-41E6-8068-8C56E56B011A}"/>
                </a:ext>
              </a:extLst>
            </p:cNvPr>
            <p:cNvSpPr txBox="1"/>
            <p:nvPr/>
          </p:nvSpPr>
          <p:spPr>
            <a:xfrm>
              <a:off x="3450295" y="3123415"/>
              <a:ext cx="3398878" cy="338554"/>
            </a:xfrm>
            <a:prstGeom prst="rect">
              <a:avLst/>
            </a:prstGeom>
            <a:noFill/>
          </p:spPr>
          <p:txBody>
            <a:bodyPr wrap="square" rtlCol="0">
              <a:spAutoFit/>
            </a:bodyPr>
            <a:lstStyle/>
            <a:p>
              <a:pPr>
                <a:buNone/>
              </a:pPr>
              <a:r>
                <a:rPr lang="en-US" sz="1600" dirty="0">
                  <a:solidFill>
                    <a:schemeClr val="bg1"/>
                  </a:solidFill>
                  <a:latin typeface="Calibri" panose="020F0502020204030204" pitchFamily="34" charset="0"/>
                </a:rPr>
                <a:t>LPM</a:t>
              </a:r>
              <a:r>
                <a:rPr lang="en-US" sz="1600" b="0" dirty="0">
                  <a:solidFill>
                    <a:schemeClr val="bg1"/>
                  </a:solidFill>
                  <a:latin typeface="Calibri" panose="020F0502020204030204" pitchFamily="34" charset="0"/>
                </a:rPr>
                <a:t> 4 mg TID </a:t>
              </a:r>
              <a:r>
                <a:rPr lang="en-US" sz="1600" dirty="0">
                  <a:solidFill>
                    <a:schemeClr val="bg1"/>
                  </a:solidFill>
                  <a:latin typeface="Calibri" panose="020F0502020204030204" pitchFamily="34" charset="0"/>
                </a:rPr>
                <a:t>D</a:t>
              </a:r>
              <a:r>
                <a:rPr lang="en-US" sz="1600" b="0" dirty="0">
                  <a:solidFill>
                    <a:schemeClr val="bg1"/>
                  </a:solidFill>
                  <a:latin typeface="Calibri" panose="020F0502020204030204" pitchFamily="34" charset="0"/>
                </a:rPr>
                <a:t>1-14, then BID D15-56</a:t>
              </a:r>
            </a:p>
          </p:txBody>
        </p:sp>
      </p:grpSp>
      <p:sp>
        <p:nvSpPr>
          <p:cNvPr id="73" name="TextBox 3">
            <a:extLst>
              <a:ext uri="{FF2B5EF4-FFF2-40B4-BE49-F238E27FC236}">
                <a16:creationId xmlns:a16="http://schemas.microsoft.com/office/drawing/2014/main" id="{2D25AD20-86CF-4DF1-9A0C-59BD8E5F1371}"/>
              </a:ext>
            </a:extLst>
          </p:cNvPr>
          <p:cNvSpPr txBox="1">
            <a:spLocks noChangeArrowheads="1"/>
          </p:cNvSpPr>
          <p:nvPr/>
        </p:nvSpPr>
        <p:spPr bwMode="auto">
          <a:xfrm>
            <a:off x="408717" y="6362700"/>
            <a:ext cx="5794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Barcenas. Ann Oncol. 2020;[Epub].</a:t>
            </a:r>
          </a:p>
        </p:txBody>
      </p:sp>
      <p:grpSp>
        <p:nvGrpSpPr>
          <p:cNvPr id="136" name="Group 7">
            <a:extLst>
              <a:ext uri="{FF2B5EF4-FFF2-40B4-BE49-F238E27FC236}">
                <a16:creationId xmlns:a16="http://schemas.microsoft.com/office/drawing/2014/main" id="{98A4B7A5-E5C4-4728-BF44-C3D6146F123C}"/>
              </a:ext>
            </a:extLst>
          </p:cNvPr>
          <p:cNvGrpSpPr>
            <a:grpSpLocks/>
          </p:cNvGrpSpPr>
          <p:nvPr/>
        </p:nvGrpSpPr>
        <p:grpSpPr bwMode="auto">
          <a:xfrm>
            <a:off x="9389569" y="6216652"/>
            <a:ext cx="2488502" cy="447822"/>
            <a:chOff x="9527309" y="3551529"/>
            <a:chExt cx="2488502" cy="448324"/>
          </a:xfrm>
        </p:grpSpPr>
        <p:pic>
          <p:nvPicPr>
            <p:cNvPr id="137" name="Picture 9">
              <a:extLst>
                <a:ext uri="{FF2B5EF4-FFF2-40B4-BE49-F238E27FC236}">
                  <a16:creationId xmlns:a16="http://schemas.microsoft.com/office/drawing/2014/main" id="{1E72E088-24B5-476E-99D4-D32F589F02C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8" name="Rectangle 8">
              <a:extLst>
                <a:ext uri="{FF2B5EF4-FFF2-40B4-BE49-F238E27FC236}">
                  <a16:creationId xmlns:a16="http://schemas.microsoft.com/office/drawing/2014/main" id="{CFF4A3E2-DD81-4611-AEF2-FB11FD00EC5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BD061B6E-3FDC-46C6-97B5-743902C758A5}"/>
              </a:ext>
            </a:extLst>
          </p:cNvPr>
          <p:cNvSpPr txBox="1"/>
          <p:nvPr/>
        </p:nvSpPr>
        <p:spPr>
          <a:xfrm>
            <a:off x="102724" y="3758724"/>
            <a:ext cx="2287865" cy="369332"/>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rPr>
              <a:t>LPM + Budesonide</a:t>
            </a:r>
          </a:p>
        </p:txBody>
      </p:sp>
      <p:grpSp>
        <p:nvGrpSpPr>
          <p:cNvPr id="17" name="Group 16">
            <a:extLst>
              <a:ext uri="{FF2B5EF4-FFF2-40B4-BE49-F238E27FC236}">
                <a16:creationId xmlns:a16="http://schemas.microsoft.com/office/drawing/2014/main" id="{93013B4C-F29A-41B7-8CAA-66D0E33E5774}"/>
              </a:ext>
            </a:extLst>
          </p:cNvPr>
          <p:cNvGrpSpPr/>
          <p:nvPr/>
        </p:nvGrpSpPr>
        <p:grpSpPr>
          <a:xfrm>
            <a:off x="3214620" y="3584171"/>
            <a:ext cx="3434671" cy="718438"/>
            <a:chOff x="3440868" y="3791355"/>
            <a:chExt cx="6599812" cy="718438"/>
          </a:xfrm>
        </p:grpSpPr>
        <p:sp>
          <p:nvSpPr>
            <p:cNvPr id="69" name="TextBox 68">
              <a:extLst>
                <a:ext uri="{FF2B5EF4-FFF2-40B4-BE49-F238E27FC236}">
                  <a16:creationId xmlns:a16="http://schemas.microsoft.com/office/drawing/2014/main" id="{66B77864-500E-4A04-BBFE-149018CD464F}"/>
                </a:ext>
              </a:extLst>
            </p:cNvPr>
            <p:cNvSpPr txBox="1"/>
            <p:nvPr/>
          </p:nvSpPr>
          <p:spPr>
            <a:xfrm>
              <a:off x="3440868" y="4171239"/>
              <a:ext cx="3361818" cy="338554"/>
            </a:xfrm>
            <a:prstGeom prst="rect">
              <a:avLst/>
            </a:prstGeom>
            <a:noFill/>
          </p:spPr>
          <p:txBody>
            <a:bodyPr wrap="none" rtlCol="0">
              <a:spAutoFit/>
            </a:bodyPr>
            <a:lstStyle/>
            <a:p>
              <a:pPr>
                <a:buNone/>
              </a:pPr>
              <a:r>
                <a:rPr lang="en-US" sz="1600" dirty="0">
                  <a:solidFill>
                    <a:schemeClr val="bg1"/>
                  </a:solidFill>
                  <a:latin typeface="Calibri" panose="020F0502020204030204" pitchFamily="34" charset="0"/>
                </a:rPr>
                <a:t>LPM</a:t>
              </a:r>
              <a:r>
                <a:rPr lang="en-US" sz="1600" b="0" dirty="0">
                  <a:solidFill>
                    <a:schemeClr val="bg1"/>
                  </a:solidFill>
                  <a:latin typeface="Calibri" panose="020F0502020204030204" pitchFamily="34" charset="0"/>
                </a:rPr>
                <a:t> 4 mg TID D1-14, then BID D15-56</a:t>
              </a:r>
            </a:p>
          </p:txBody>
        </p:sp>
        <p:sp>
          <p:nvSpPr>
            <p:cNvPr id="70" name="TextBox 69">
              <a:extLst>
                <a:ext uri="{FF2B5EF4-FFF2-40B4-BE49-F238E27FC236}">
                  <a16:creationId xmlns:a16="http://schemas.microsoft.com/office/drawing/2014/main" id="{A019ADDC-9B46-4C13-893D-87DAC5D49523}"/>
                </a:ext>
              </a:extLst>
            </p:cNvPr>
            <p:cNvSpPr txBox="1"/>
            <p:nvPr/>
          </p:nvSpPr>
          <p:spPr>
            <a:xfrm>
              <a:off x="3440868" y="3791355"/>
              <a:ext cx="6599812" cy="338554"/>
            </a:xfrm>
            <a:prstGeom prst="rect">
              <a:avLst/>
            </a:prstGeom>
            <a:noFill/>
          </p:spPr>
          <p:txBody>
            <a:bodyPr wrap="none" rtlCol="0">
              <a:spAutoFit/>
            </a:bodyPr>
            <a:lstStyle/>
            <a:p>
              <a:pPr>
                <a:buNone/>
              </a:pPr>
              <a:r>
                <a:rPr lang="en-US" sz="1600" dirty="0">
                  <a:solidFill>
                    <a:schemeClr val="bg1"/>
                  </a:solidFill>
                  <a:latin typeface="Calibri" panose="020F0502020204030204" pitchFamily="34" charset="0"/>
                </a:rPr>
                <a:t>Budesonide</a:t>
              </a:r>
              <a:r>
                <a:rPr lang="en-US" sz="1600" b="0" dirty="0">
                  <a:solidFill>
                    <a:schemeClr val="bg1"/>
                  </a:solidFill>
                  <a:latin typeface="Calibri" panose="020F0502020204030204" pitchFamily="34" charset="0"/>
                </a:rPr>
                <a:t> 9 mg QD for 1 cycle</a:t>
              </a:r>
            </a:p>
          </p:txBody>
        </p:sp>
      </p:grpSp>
      <p:grpSp>
        <p:nvGrpSpPr>
          <p:cNvPr id="11" name="Group 10">
            <a:extLst>
              <a:ext uri="{FF2B5EF4-FFF2-40B4-BE49-F238E27FC236}">
                <a16:creationId xmlns:a16="http://schemas.microsoft.com/office/drawing/2014/main" id="{236FA8F9-86C5-4311-9508-EAF6FA2BC3AE}"/>
              </a:ext>
            </a:extLst>
          </p:cNvPr>
          <p:cNvGrpSpPr/>
          <p:nvPr/>
        </p:nvGrpSpPr>
        <p:grpSpPr>
          <a:xfrm>
            <a:off x="2468522" y="3646895"/>
            <a:ext cx="667975" cy="592991"/>
            <a:chOff x="1610686" y="3434353"/>
            <a:chExt cx="667975" cy="592991"/>
          </a:xfrm>
        </p:grpSpPr>
        <p:sp>
          <p:nvSpPr>
            <p:cNvPr id="16" name="Rectangle 15">
              <a:extLst>
                <a:ext uri="{FF2B5EF4-FFF2-40B4-BE49-F238E27FC236}">
                  <a16:creationId xmlns:a16="http://schemas.microsoft.com/office/drawing/2014/main" id="{0217C39C-D457-4C30-98D0-6A8B9F6D5560}"/>
                </a:ext>
              </a:extLst>
            </p:cNvPr>
            <p:cNvSpPr/>
            <p:nvPr/>
          </p:nvSpPr>
          <p:spPr bwMode="auto">
            <a:xfrm>
              <a:off x="1610686" y="3434353"/>
              <a:ext cx="298266" cy="182880"/>
            </a:xfrm>
            <a:prstGeom prst="rect">
              <a:avLst/>
            </a:prstGeom>
            <a:solidFill>
              <a:schemeClr val="accent5"/>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grpSp>
          <p:nvGrpSpPr>
            <p:cNvPr id="139" name="Group 138">
              <a:extLst>
                <a:ext uri="{FF2B5EF4-FFF2-40B4-BE49-F238E27FC236}">
                  <a16:creationId xmlns:a16="http://schemas.microsoft.com/office/drawing/2014/main" id="{3EC2478B-3B60-4DC6-968B-65E5D456B834}"/>
                </a:ext>
              </a:extLst>
            </p:cNvPr>
            <p:cNvGrpSpPr/>
            <p:nvPr/>
          </p:nvGrpSpPr>
          <p:grpSpPr>
            <a:xfrm>
              <a:off x="1616470" y="3690147"/>
              <a:ext cx="662191" cy="337197"/>
              <a:chOff x="3022185" y="3278593"/>
              <a:chExt cx="662191" cy="548640"/>
            </a:xfrm>
            <a:solidFill>
              <a:schemeClr val="accent1"/>
            </a:solidFill>
          </p:grpSpPr>
          <p:sp>
            <p:nvSpPr>
              <p:cNvPr id="140" name="Rectangle 139">
                <a:extLst>
                  <a:ext uri="{FF2B5EF4-FFF2-40B4-BE49-F238E27FC236}">
                    <a16:creationId xmlns:a16="http://schemas.microsoft.com/office/drawing/2014/main" id="{A00B7F94-B669-4FEE-B9AB-DD945F9F18DE}"/>
                  </a:ext>
                </a:extLst>
              </p:cNvPr>
              <p:cNvSpPr/>
              <p:nvPr/>
            </p:nvSpPr>
            <p:spPr bwMode="auto">
              <a:xfrm>
                <a:off x="3088104" y="3397465"/>
                <a:ext cx="128016" cy="429768"/>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1" dirty="0">
                  <a:solidFill>
                    <a:schemeClr val="bg2"/>
                  </a:solidFill>
                </a:endParaRPr>
              </a:p>
            </p:txBody>
          </p:sp>
          <p:sp>
            <p:nvSpPr>
              <p:cNvPr id="141" name="Rectangle 140">
                <a:extLst>
                  <a:ext uri="{FF2B5EF4-FFF2-40B4-BE49-F238E27FC236}">
                    <a16:creationId xmlns:a16="http://schemas.microsoft.com/office/drawing/2014/main" id="{491E0BA9-5C2D-43FC-9109-9BA824164169}"/>
                  </a:ext>
                </a:extLst>
              </p:cNvPr>
              <p:cNvSpPr/>
              <p:nvPr/>
            </p:nvSpPr>
            <p:spPr bwMode="auto">
              <a:xfrm>
                <a:off x="3022185" y="3278593"/>
                <a:ext cx="36576" cy="54864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42" name="Rectangle 141">
                <a:extLst>
                  <a:ext uri="{FF2B5EF4-FFF2-40B4-BE49-F238E27FC236}">
                    <a16:creationId xmlns:a16="http://schemas.microsoft.com/office/drawing/2014/main" id="{9A223EC5-B8A8-4B29-B2E5-3DBE13B9CA6F}"/>
                  </a:ext>
                </a:extLst>
              </p:cNvPr>
              <p:cNvSpPr/>
              <p:nvPr/>
            </p:nvSpPr>
            <p:spPr bwMode="auto">
              <a:xfrm>
                <a:off x="3245464" y="3552913"/>
                <a:ext cx="438912" cy="27432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grpSp>
      </p:grpSp>
      <p:sp>
        <p:nvSpPr>
          <p:cNvPr id="9" name="TextBox 8">
            <a:extLst>
              <a:ext uri="{FF2B5EF4-FFF2-40B4-BE49-F238E27FC236}">
                <a16:creationId xmlns:a16="http://schemas.microsoft.com/office/drawing/2014/main" id="{B03E70A8-92C6-44E8-9E90-2092742A7300}"/>
              </a:ext>
            </a:extLst>
          </p:cNvPr>
          <p:cNvSpPr txBox="1"/>
          <p:nvPr/>
        </p:nvSpPr>
        <p:spPr>
          <a:xfrm>
            <a:off x="417963" y="4595131"/>
            <a:ext cx="1972626" cy="369332"/>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rPr>
              <a:t>LPM + Colestipol</a:t>
            </a:r>
          </a:p>
        </p:txBody>
      </p:sp>
      <p:grpSp>
        <p:nvGrpSpPr>
          <p:cNvPr id="19" name="Group 18">
            <a:extLst>
              <a:ext uri="{FF2B5EF4-FFF2-40B4-BE49-F238E27FC236}">
                <a16:creationId xmlns:a16="http://schemas.microsoft.com/office/drawing/2014/main" id="{A787B893-CFCC-4354-9C82-100C9E5E30C7}"/>
              </a:ext>
            </a:extLst>
          </p:cNvPr>
          <p:cNvGrpSpPr/>
          <p:nvPr/>
        </p:nvGrpSpPr>
        <p:grpSpPr>
          <a:xfrm>
            <a:off x="3214620" y="4415705"/>
            <a:ext cx="3619814" cy="728184"/>
            <a:chOff x="3440867" y="4773437"/>
            <a:chExt cx="5906747" cy="728184"/>
          </a:xfrm>
        </p:grpSpPr>
        <p:sp>
          <p:nvSpPr>
            <p:cNvPr id="71" name="TextBox 70">
              <a:extLst>
                <a:ext uri="{FF2B5EF4-FFF2-40B4-BE49-F238E27FC236}">
                  <a16:creationId xmlns:a16="http://schemas.microsoft.com/office/drawing/2014/main" id="{3DEB3CB2-E521-4B87-B98E-C5FE2066D768}"/>
                </a:ext>
              </a:extLst>
            </p:cNvPr>
            <p:cNvSpPr txBox="1"/>
            <p:nvPr/>
          </p:nvSpPr>
          <p:spPr>
            <a:xfrm>
              <a:off x="3440867" y="5163067"/>
              <a:ext cx="3408306" cy="338554"/>
            </a:xfrm>
            <a:prstGeom prst="rect">
              <a:avLst/>
            </a:prstGeom>
            <a:noFill/>
          </p:spPr>
          <p:txBody>
            <a:bodyPr wrap="none" rtlCol="0">
              <a:spAutoFit/>
            </a:bodyPr>
            <a:lstStyle/>
            <a:p>
              <a:pPr>
                <a:buNone/>
              </a:pPr>
              <a:r>
                <a:rPr lang="en-US" sz="1600" dirty="0">
                  <a:solidFill>
                    <a:schemeClr val="bg1"/>
                  </a:solidFill>
                  <a:latin typeface="Calibri" panose="020F0502020204030204" pitchFamily="34" charset="0"/>
                </a:rPr>
                <a:t>LPM</a:t>
              </a:r>
              <a:r>
                <a:rPr lang="en-US" sz="1600" b="0" dirty="0">
                  <a:solidFill>
                    <a:schemeClr val="bg1"/>
                  </a:solidFill>
                  <a:latin typeface="Calibri" panose="020F0502020204030204" pitchFamily="34" charset="0"/>
                </a:rPr>
                <a:t> 4 mg TID D1-14, then BID D15-28</a:t>
              </a:r>
            </a:p>
          </p:txBody>
        </p:sp>
        <p:sp>
          <p:nvSpPr>
            <p:cNvPr id="72" name="TextBox 71">
              <a:extLst>
                <a:ext uri="{FF2B5EF4-FFF2-40B4-BE49-F238E27FC236}">
                  <a16:creationId xmlns:a16="http://schemas.microsoft.com/office/drawing/2014/main" id="{9F8A7888-CA98-4E3C-8762-BC7ABFC700E3}"/>
                </a:ext>
              </a:extLst>
            </p:cNvPr>
            <p:cNvSpPr txBox="1"/>
            <p:nvPr/>
          </p:nvSpPr>
          <p:spPr>
            <a:xfrm>
              <a:off x="3440867" y="4773437"/>
              <a:ext cx="5906747" cy="338554"/>
            </a:xfrm>
            <a:prstGeom prst="rect">
              <a:avLst/>
            </a:prstGeom>
            <a:noFill/>
          </p:spPr>
          <p:txBody>
            <a:bodyPr wrap="none" rtlCol="0">
              <a:spAutoFit/>
            </a:bodyPr>
            <a:lstStyle/>
            <a:p>
              <a:pPr>
                <a:buNone/>
              </a:pPr>
              <a:r>
                <a:rPr lang="en-US" sz="1600" dirty="0">
                  <a:solidFill>
                    <a:schemeClr val="bg1"/>
                  </a:solidFill>
                  <a:latin typeface="Calibri" panose="020F0502020204030204" pitchFamily="34" charset="0"/>
                </a:rPr>
                <a:t>Colestipol</a:t>
              </a:r>
              <a:r>
                <a:rPr lang="en-US" sz="1600" b="0" dirty="0">
                  <a:solidFill>
                    <a:schemeClr val="bg1"/>
                  </a:solidFill>
                  <a:latin typeface="Calibri" panose="020F0502020204030204" pitchFamily="34" charset="0"/>
                </a:rPr>
                <a:t> 2 g BID for 1 cycle</a:t>
              </a:r>
            </a:p>
          </p:txBody>
        </p:sp>
      </p:grpSp>
      <p:grpSp>
        <p:nvGrpSpPr>
          <p:cNvPr id="13" name="Group 12">
            <a:extLst>
              <a:ext uri="{FF2B5EF4-FFF2-40B4-BE49-F238E27FC236}">
                <a16:creationId xmlns:a16="http://schemas.microsoft.com/office/drawing/2014/main" id="{39810D74-BCD3-43D4-B619-6F6DCBEBA5A3}"/>
              </a:ext>
            </a:extLst>
          </p:cNvPr>
          <p:cNvGrpSpPr/>
          <p:nvPr/>
        </p:nvGrpSpPr>
        <p:grpSpPr>
          <a:xfrm>
            <a:off x="2468522" y="4494882"/>
            <a:ext cx="662191" cy="569831"/>
            <a:chOff x="1610686" y="4513683"/>
            <a:chExt cx="662191" cy="569831"/>
          </a:xfrm>
        </p:grpSpPr>
        <p:sp>
          <p:nvSpPr>
            <p:cNvPr id="15" name="Rectangle 14">
              <a:extLst>
                <a:ext uri="{FF2B5EF4-FFF2-40B4-BE49-F238E27FC236}">
                  <a16:creationId xmlns:a16="http://schemas.microsoft.com/office/drawing/2014/main" id="{023B5017-8B1F-43D9-909F-F8F3B3A6B2FC}"/>
                </a:ext>
              </a:extLst>
            </p:cNvPr>
            <p:cNvSpPr/>
            <p:nvPr/>
          </p:nvSpPr>
          <p:spPr bwMode="auto">
            <a:xfrm>
              <a:off x="1610686" y="4513683"/>
              <a:ext cx="298266" cy="182880"/>
            </a:xfrm>
            <a:prstGeom prst="rect">
              <a:avLst/>
            </a:prstGeom>
            <a:solidFill>
              <a:schemeClr val="accent3"/>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grpSp>
          <p:nvGrpSpPr>
            <p:cNvPr id="143" name="Group 142">
              <a:extLst>
                <a:ext uri="{FF2B5EF4-FFF2-40B4-BE49-F238E27FC236}">
                  <a16:creationId xmlns:a16="http://schemas.microsoft.com/office/drawing/2014/main" id="{409573FF-5299-4937-9C35-F11092EF70EA}"/>
                </a:ext>
              </a:extLst>
            </p:cNvPr>
            <p:cNvGrpSpPr/>
            <p:nvPr/>
          </p:nvGrpSpPr>
          <p:grpSpPr>
            <a:xfrm>
              <a:off x="1610686" y="4746317"/>
              <a:ext cx="662191" cy="337197"/>
              <a:chOff x="3022185" y="3278593"/>
              <a:chExt cx="662191" cy="548640"/>
            </a:xfrm>
            <a:solidFill>
              <a:schemeClr val="accent1"/>
            </a:solidFill>
          </p:grpSpPr>
          <p:sp>
            <p:nvSpPr>
              <p:cNvPr id="144" name="Rectangle 143">
                <a:extLst>
                  <a:ext uri="{FF2B5EF4-FFF2-40B4-BE49-F238E27FC236}">
                    <a16:creationId xmlns:a16="http://schemas.microsoft.com/office/drawing/2014/main" id="{E1C81CFE-56C2-4835-875B-4BF791F1D3E1}"/>
                  </a:ext>
                </a:extLst>
              </p:cNvPr>
              <p:cNvSpPr/>
              <p:nvPr/>
            </p:nvSpPr>
            <p:spPr bwMode="auto">
              <a:xfrm>
                <a:off x="3088104" y="3397465"/>
                <a:ext cx="128016" cy="429768"/>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1" dirty="0">
                  <a:solidFill>
                    <a:schemeClr val="bg2"/>
                  </a:solidFill>
                </a:endParaRPr>
              </a:p>
            </p:txBody>
          </p:sp>
          <p:sp>
            <p:nvSpPr>
              <p:cNvPr id="145" name="Rectangle 144">
                <a:extLst>
                  <a:ext uri="{FF2B5EF4-FFF2-40B4-BE49-F238E27FC236}">
                    <a16:creationId xmlns:a16="http://schemas.microsoft.com/office/drawing/2014/main" id="{B73FFFF6-3721-4102-82DD-C9A6B5B58F90}"/>
                  </a:ext>
                </a:extLst>
              </p:cNvPr>
              <p:cNvSpPr/>
              <p:nvPr/>
            </p:nvSpPr>
            <p:spPr bwMode="auto">
              <a:xfrm>
                <a:off x="3022185" y="3278593"/>
                <a:ext cx="36576" cy="54864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46" name="Rectangle 145">
                <a:extLst>
                  <a:ext uri="{FF2B5EF4-FFF2-40B4-BE49-F238E27FC236}">
                    <a16:creationId xmlns:a16="http://schemas.microsoft.com/office/drawing/2014/main" id="{D1491691-626E-4A8A-90F6-F1BA142109CC}"/>
                  </a:ext>
                </a:extLst>
              </p:cNvPr>
              <p:cNvSpPr/>
              <p:nvPr/>
            </p:nvSpPr>
            <p:spPr bwMode="auto">
              <a:xfrm>
                <a:off x="3245464" y="3552913"/>
                <a:ext cx="438912" cy="274320"/>
              </a:xfrm>
              <a:prstGeom prst="rect">
                <a:avLst/>
              </a:prstGeom>
              <a:grp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grpSp>
      </p:grpSp>
      <p:sp>
        <p:nvSpPr>
          <p:cNvPr id="147" name="TextBox 146">
            <a:extLst>
              <a:ext uri="{FF2B5EF4-FFF2-40B4-BE49-F238E27FC236}">
                <a16:creationId xmlns:a16="http://schemas.microsoft.com/office/drawing/2014/main" id="{1C841C88-EBBC-412C-89BE-ED3777BA06AD}"/>
              </a:ext>
            </a:extLst>
          </p:cNvPr>
          <p:cNvSpPr txBox="1"/>
          <p:nvPr/>
        </p:nvSpPr>
        <p:spPr>
          <a:xfrm>
            <a:off x="31612" y="5343745"/>
            <a:ext cx="2358977" cy="369332"/>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rPr>
              <a:t>Colestipol + LPM PRN</a:t>
            </a:r>
          </a:p>
        </p:txBody>
      </p:sp>
      <p:grpSp>
        <p:nvGrpSpPr>
          <p:cNvPr id="20" name="Group 19">
            <a:extLst>
              <a:ext uri="{FF2B5EF4-FFF2-40B4-BE49-F238E27FC236}">
                <a16:creationId xmlns:a16="http://schemas.microsoft.com/office/drawing/2014/main" id="{4F2C24FE-6A70-425F-AE88-BF48CE044BAE}"/>
              </a:ext>
            </a:extLst>
          </p:cNvPr>
          <p:cNvGrpSpPr/>
          <p:nvPr/>
        </p:nvGrpSpPr>
        <p:grpSpPr>
          <a:xfrm>
            <a:off x="2526919" y="5236024"/>
            <a:ext cx="3896370" cy="584775"/>
            <a:chOff x="2753167" y="5591884"/>
            <a:chExt cx="3896370" cy="584775"/>
          </a:xfrm>
        </p:grpSpPr>
        <p:sp>
          <p:nvSpPr>
            <p:cNvPr id="148" name="Rectangle 147">
              <a:extLst>
                <a:ext uri="{FF2B5EF4-FFF2-40B4-BE49-F238E27FC236}">
                  <a16:creationId xmlns:a16="http://schemas.microsoft.com/office/drawing/2014/main" id="{5E09DA68-70B5-47D2-926F-267C9202C261}"/>
                </a:ext>
              </a:extLst>
            </p:cNvPr>
            <p:cNvSpPr/>
            <p:nvPr/>
          </p:nvSpPr>
          <p:spPr bwMode="auto">
            <a:xfrm>
              <a:off x="2753167" y="5798157"/>
              <a:ext cx="298266" cy="182880"/>
            </a:xfrm>
            <a:prstGeom prst="rect">
              <a:avLst/>
            </a:prstGeom>
            <a:solidFill>
              <a:schemeClr val="accent3"/>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50" name="TextBox 149">
              <a:extLst>
                <a:ext uri="{FF2B5EF4-FFF2-40B4-BE49-F238E27FC236}">
                  <a16:creationId xmlns:a16="http://schemas.microsoft.com/office/drawing/2014/main" id="{17A210FD-0A57-4B09-8ED6-7D68601D683E}"/>
                </a:ext>
              </a:extLst>
            </p:cNvPr>
            <p:cNvSpPr txBox="1"/>
            <p:nvPr/>
          </p:nvSpPr>
          <p:spPr>
            <a:xfrm>
              <a:off x="3440868" y="5591884"/>
              <a:ext cx="3208669" cy="584775"/>
            </a:xfrm>
            <a:prstGeom prst="rect">
              <a:avLst/>
            </a:prstGeom>
            <a:noFill/>
          </p:spPr>
          <p:txBody>
            <a:bodyPr wrap="square" rtlCol="0">
              <a:spAutoFit/>
            </a:bodyPr>
            <a:lstStyle/>
            <a:p>
              <a:r>
                <a:rPr lang="en-US" sz="1600" dirty="0">
                  <a:solidFill>
                    <a:schemeClr val="bg1"/>
                  </a:solidFill>
                  <a:latin typeface="Calibri" panose="020F0502020204030204" pitchFamily="34" charset="0"/>
                </a:rPr>
                <a:t>Colestipol</a:t>
              </a:r>
              <a:r>
                <a:rPr lang="en-US" sz="1600" b="0" dirty="0">
                  <a:solidFill>
                    <a:schemeClr val="bg1"/>
                  </a:solidFill>
                  <a:latin typeface="Calibri" panose="020F0502020204030204" pitchFamily="34" charset="0"/>
                </a:rPr>
                <a:t> 2 g BID for 1 cycle; </a:t>
              </a:r>
            </a:p>
            <a:p>
              <a:r>
                <a:rPr lang="en-US" sz="1600" dirty="0">
                  <a:solidFill>
                    <a:schemeClr val="bg1"/>
                  </a:solidFill>
                  <a:latin typeface="Calibri" panose="020F0502020204030204" pitchFamily="34" charset="0"/>
                </a:rPr>
                <a:t>LPM</a:t>
              </a:r>
              <a:r>
                <a:rPr lang="en-US" sz="1600" b="0" dirty="0">
                  <a:solidFill>
                    <a:schemeClr val="bg1"/>
                  </a:solidFill>
                  <a:latin typeface="Calibri" panose="020F0502020204030204" pitchFamily="34" charset="0"/>
                </a:rPr>
                <a:t> as needed (16 mg/day max) </a:t>
              </a:r>
            </a:p>
          </p:txBody>
        </p:sp>
      </p:grpSp>
      <p:sp>
        <p:nvSpPr>
          <p:cNvPr id="164" name="Rectangle 163">
            <a:extLst>
              <a:ext uri="{FF2B5EF4-FFF2-40B4-BE49-F238E27FC236}">
                <a16:creationId xmlns:a16="http://schemas.microsoft.com/office/drawing/2014/main" id="{95AD0FBA-3203-4F12-B4BA-FEA311FAF847}"/>
              </a:ext>
            </a:extLst>
          </p:cNvPr>
          <p:cNvSpPr/>
          <p:nvPr/>
        </p:nvSpPr>
        <p:spPr bwMode="auto">
          <a:xfrm>
            <a:off x="7199563" y="3591036"/>
            <a:ext cx="4480560" cy="256032"/>
          </a:xfrm>
          <a:prstGeom prst="rect">
            <a:avLst/>
          </a:prstGeom>
          <a:solidFill>
            <a:schemeClr val="accent6"/>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165" name="TextBox 164">
            <a:extLst>
              <a:ext uri="{FF2B5EF4-FFF2-40B4-BE49-F238E27FC236}">
                <a16:creationId xmlns:a16="http://schemas.microsoft.com/office/drawing/2014/main" id="{C3309C1A-03FB-46B9-B296-17EC522AEA99}"/>
              </a:ext>
            </a:extLst>
          </p:cNvPr>
          <p:cNvSpPr txBox="1"/>
          <p:nvPr/>
        </p:nvSpPr>
        <p:spPr>
          <a:xfrm>
            <a:off x="6803238" y="2562905"/>
            <a:ext cx="3388326" cy="369332"/>
          </a:xfrm>
          <a:prstGeom prst="rect">
            <a:avLst/>
          </a:prstGeom>
          <a:noFill/>
        </p:spPr>
        <p:txBody>
          <a:bodyPr wrap="square" rtlCol="0">
            <a:spAutoFit/>
          </a:bodyPr>
          <a:lstStyle/>
          <a:p>
            <a:pPr algn="r">
              <a:buNone/>
            </a:pPr>
            <a:r>
              <a:rPr lang="en-US" dirty="0">
                <a:solidFill>
                  <a:schemeClr val="bg1"/>
                </a:solidFill>
                <a:latin typeface="Calibri" panose="020F0502020204030204" pitchFamily="34" charset="0"/>
              </a:rPr>
              <a:t>Neratinib dose-escalation </a:t>
            </a:r>
            <a:r>
              <a:rPr lang="en-US" b="1" dirty="0">
                <a:solidFill>
                  <a:schemeClr val="bg1"/>
                </a:solidFill>
                <a:latin typeface="Calibri" panose="020F0502020204030204" pitchFamily="34" charset="0"/>
              </a:rPr>
              <a:t>cohorts</a:t>
            </a:r>
          </a:p>
        </p:txBody>
      </p:sp>
      <p:grpSp>
        <p:nvGrpSpPr>
          <p:cNvPr id="21" name="Group 20">
            <a:extLst>
              <a:ext uri="{FF2B5EF4-FFF2-40B4-BE49-F238E27FC236}">
                <a16:creationId xmlns:a16="http://schemas.microsoft.com/office/drawing/2014/main" id="{62686E74-FEBA-43FF-B70B-E0FEE3DB134D}"/>
              </a:ext>
            </a:extLst>
          </p:cNvPr>
          <p:cNvGrpSpPr/>
          <p:nvPr/>
        </p:nvGrpSpPr>
        <p:grpSpPr>
          <a:xfrm>
            <a:off x="2319477" y="5856445"/>
            <a:ext cx="4259886" cy="323925"/>
            <a:chOff x="2319477" y="5856445"/>
            <a:chExt cx="4259886" cy="323925"/>
          </a:xfrm>
        </p:grpSpPr>
        <p:cxnSp>
          <p:nvCxnSpPr>
            <p:cNvPr id="35" name="Straight Connector 34">
              <a:extLst>
                <a:ext uri="{FF2B5EF4-FFF2-40B4-BE49-F238E27FC236}">
                  <a16:creationId xmlns:a16="http://schemas.microsoft.com/office/drawing/2014/main" id="{10E88E32-B897-4B0F-899C-995A716A4348}"/>
                </a:ext>
              </a:extLst>
            </p:cNvPr>
            <p:cNvCxnSpPr/>
            <p:nvPr/>
          </p:nvCxnSpPr>
          <p:spPr bwMode="auto">
            <a:xfrm>
              <a:off x="2459496" y="5864175"/>
              <a:ext cx="394437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67B50C-4DE5-49A0-B220-B24267364DCE}"/>
                </a:ext>
              </a:extLst>
            </p:cNvPr>
            <p:cNvCxnSpPr/>
            <p:nvPr/>
          </p:nvCxnSpPr>
          <p:spPr bwMode="auto">
            <a:xfrm flipH="1">
              <a:off x="2461086"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3A4F628-A844-43D9-883B-67DA6D08A722}"/>
                </a:ext>
              </a:extLst>
            </p:cNvPr>
            <p:cNvCxnSpPr/>
            <p:nvPr/>
          </p:nvCxnSpPr>
          <p:spPr bwMode="auto">
            <a:xfrm flipH="1">
              <a:off x="2764377"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14CD9CC-1686-4F22-8410-2A0DA853453E}"/>
                </a:ext>
              </a:extLst>
            </p:cNvPr>
            <p:cNvCxnSpPr/>
            <p:nvPr/>
          </p:nvCxnSpPr>
          <p:spPr bwMode="auto">
            <a:xfrm flipH="1">
              <a:off x="3067668"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1651160-B5BE-4024-9F2D-DC85BB99E514}"/>
                </a:ext>
              </a:extLst>
            </p:cNvPr>
            <p:cNvCxnSpPr/>
            <p:nvPr/>
          </p:nvCxnSpPr>
          <p:spPr bwMode="auto">
            <a:xfrm flipH="1">
              <a:off x="3370959"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40689A3-3C09-478D-B6AD-DF5E40F7714C}"/>
                </a:ext>
              </a:extLst>
            </p:cNvPr>
            <p:cNvCxnSpPr/>
            <p:nvPr/>
          </p:nvCxnSpPr>
          <p:spPr bwMode="auto">
            <a:xfrm flipH="1">
              <a:off x="3674250"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B02F3C-3C7E-47F5-B8E0-0B8DBAE06CD7}"/>
                </a:ext>
              </a:extLst>
            </p:cNvPr>
            <p:cNvCxnSpPr/>
            <p:nvPr/>
          </p:nvCxnSpPr>
          <p:spPr bwMode="auto">
            <a:xfrm flipH="1">
              <a:off x="3977541"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B35E330-4A3E-4F19-AED7-F3A04A64F2C9}"/>
                </a:ext>
              </a:extLst>
            </p:cNvPr>
            <p:cNvCxnSpPr/>
            <p:nvPr/>
          </p:nvCxnSpPr>
          <p:spPr bwMode="auto">
            <a:xfrm flipH="1">
              <a:off x="4280832"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0A0991-0BE4-429E-A393-CFDABDBCFF43}"/>
                </a:ext>
              </a:extLst>
            </p:cNvPr>
            <p:cNvCxnSpPr/>
            <p:nvPr/>
          </p:nvCxnSpPr>
          <p:spPr bwMode="auto">
            <a:xfrm flipH="1">
              <a:off x="4584123"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D52E27C-AE89-4F65-BF64-3F0CAF2CD3F9}"/>
                </a:ext>
              </a:extLst>
            </p:cNvPr>
            <p:cNvCxnSpPr/>
            <p:nvPr/>
          </p:nvCxnSpPr>
          <p:spPr bwMode="auto">
            <a:xfrm flipH="1">
              <a:off x="4887414"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481AD48-8BB9-4682-BC64-C75FA7499028}"/>
                </a:ext>
              </a:extLst>
            </p:cNvPr>
            <p:cNvCxnSpPr/>
            <p:nvPr/>
          </p:nvCxnSpPr>
          <p:spPr bwMode="auto">
            <a:xfrm flipH="1">
              <a:off x="5190705"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817EAAC-CCB4-47A5-A65D-74F5C6274045}"/>
                </a:ext>
              </a:extLst>
            </p:cNvPr>
            <p:cNvCxnSpPr/>
            <p:nvPr/>
          </p:nvCxnSpPr>
          <p:spPr bwMode="auto">
            <a:xfrm flipH="1">
              <a:off x="5493996" y="5856445"/>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C59DF25-9200-465E-91BB-3AD98E57A962}"/>
                </a:ext>
              </a:extLst>
            </p:cNvPr>
            <p:cNvCxnSpPr/>
            <p:nvPr/>
          </p:nvCxnSpPr>
          <p:spPr bwMode="auto">
            <a:xfrm flipH="1">
              <a:off x="5797287" y="5856445"/>
              <a:ext cx="0" cy="6604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90F0B1AC-9698-41CE-9717-EA7E45B8A7C0}"/>
                </a:ext>
              </a:extLst>
            </p:cNvPr>
            <p:cNvSpPr txBox="1"/>
            <p:nvPr/>
          </p:nvSpPr>
          <p:spPr>
            <a:xfrm>
              <a:off x="2319477"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4B4754AE-ADE8-4C6B-8237-81C47E0732F5}"/>
                </a:ext>
              </a:extLst>
            </p:cNvPr>
            <p:cNvSpPr txBox="1"/>
            <p:nvPr/>
          </p:nvSpPr>
          <p:spPr>
            <a:xfrm>
              <a:off x="2622953"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a:t>
              </a:r>
            </a:p>
          </p:txBody>
        </p:sp>
        <p:sp>
          <p:nvSpPr>
            <p:cNvPr id="53" name="TextBox 52">
              <a:extLst>
                <a:ext uri="{FF2B5EF4-FFF2-40B4-BE49-F238E27FC236}">
                  <a16:creationId xmlns:a16="http://schemas.microsoft.com/office/drawing/2014/main" id="{7A162E18-FAC6-4A4D-A6EC-54C175235122}"/>
                </a:ext>
              </a:extLst>
            </p:cNvPr>
            <p:cNvSpPr txBox="1"/>
            <p:nvPr/>
          </p:nvSpPr>
          <p:spPr>
            <a:xfrm>
              <a:off x="2926429"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2</a:t>
              </a:r>
            </a:p>
          </p:txBody>
        </p:sp>
        <p:sp>
          <p:nvSpPr>
            <p:cNvPr id="54" name="TextBox 53">
              <a:extLst>
                <a:ext uri="{FF2B5EF4-FFF2-40B4-BE49-F238E27FC236}">
                  <a16:creationId xmlns:a16="http://schemas.microsoft.com/office/drawing/2014/main" id="{35AF488C-5220-45D9-8B30-9E9F422EBFE4}"/>
                </a:ext>
              </a:extLst>
            </p:cNvPr>
            <p:cNvSpPr txBox="1"/>
            <p:nvPr/>
          </p:nvSpPr>
          <p:spPr>
            <a:xfrm>
              <a:off x="3229905"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3</a:t>
              </a:r>
            </a:p>
          </p:txBody>
        </p:sp>
        <p:sp>
          <p:nvSpPr>
            <p:cNvPr id="55" name="TextBox 54">
              <a:extLst>
                <a:ext uri="{FF2B5EF4-FFF2-40B4-BE49-F238E27FC236}">
                  <a16:creationId xmlns:a16="http://schemas.microsoft.com/office/drawing/2014/main" id="{CE7696D1-561A-4A66-90F9-462B1476B1E1}"/>
                </a:ext>
              </a:extLst>
            </p:cNvPr>
            <p:cNvSpPr txBox="1"/>
            <p:nvPr/>
          </p:nvSpPr>
          <p:spPr>
            <a:xfrm>
              <a:off x="3533381"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4</a:t>
              </a:r>
            </a:p>
          </p:txBody>
        </p:sp>
        <p:sp>
          <p:nvSpPr>
            <p:cNvPr id="56" name="TextBox 55">
              <a:extLst>
                <a:ext uri="{FF2B5EF4-FFF2-40B4-BE49-F238E27FC236}">
                  <a16:creationId xmlns:a16="http://schemas.microsoft.com/office/drawing/2014/main" id="{399DDB38-2BBE-4584-A5C7-BF66A9446C4D}"/>
                </a:ext>
              </a:extLst>
            </p:cNvPr>
            <p:cNvSpPr txBox="1"/>
            <p:nvPr/>
          </p:nvSpPr>
          <p:spPr>
            <a:xfrm>
              <a:off x="3836857"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5</a:t>
              </a:r>
            </a:p>
          </p:txBody>
        </p:sp>
        <p:sp>
          <p:nvSpPr>
            <p:cNvPr id="57" name="TextBox 56">
              <a:extLst>
                <a:ext uri="{FF2B5EF4-FFF2-40B4-BE49-F238E27FC236}">
                  <a16:creationId xmlns:a16="http://schemas.microsoft.com/office/drawing/2014/main" id="{03B8FF42-187B-46DE-B5CD-87E6513F4CDE}"/>
                </a:ext>
              </a:extLst>
            </p:cNvPr>
            <p:cNvSpPr txBox="1"/>
            <p:nvPr/>
          </p:nvSpPr>
          <p:spPr>
            <a:xfrm>
              <a:off x="4140333"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C2463EFF-B6CC-48CC-BCD1-34820EFFD1FC}"/>
                </a:ext>
              </a:extLst>
            </p:cNvPr>
            <p:cNvSpPr txBox="1"/>
            <p:nvPr/>
          </p:nvSpPr>
          <p:spPr>
            <a:xfrm>
              <a:off x="4443809"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7</a:t>
              </a:r>
            </a:p>
          </p:txBody>
        </p:sp>
        <p:sp>
          <p:nvSpPr>
            <p:cNvPr id="59" name="TextBox 58">
              <a:extLst>
                <a:ext uri="{FF2B5EF4-FFF2-40B4-BE49-F238E27FC236}">
                  <a16:creationId xmlns:a16="http://schemas.microsoft.com/office/drawing/2014/main" id="{B50C40A2-E1D6-4B54-AAF6-6252FE002789}"/>
                </a:ext>
              </a:extLst>
            </p:cNvPr>
            <p:cNvSpPr txBox="1"/>
            <p:nvPr/>
          </p:nvSpPr>
          <p:spPr>
            <a:xfrm>
              <a:off x="4747285"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8</a:t>
              </a:r>
            </a:p>
          </p:txBody>
        </p:sp>
        <p:sp>
          <p:nvSpPr>
            <p:cNvPr id="60" name="TextBox 59">
              <a:extLst>
                <a:ext uri="{FF2B5EF4-FFF2-40B4-BE49-F238E27FC236}">
                  <a16:creationId xmlns:a16="http://schemas.microsoft.com/office/drawing/2014/main" id="{8CA72FC8-14DA-4005-BCC5-A801C3B6DBE1}"/>
                </a:ext>
              </a:extLst>
            </p:cNvPr>
            <p:cNvSpPr txBox="1"/>
            <p:nvPr/>
          </p:nvSpPr>
          <p:spPr>
            <a:xfrm>
              <a:off x="5050765" y="5872593"/>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9</a:t>
              </a:r>
            </a:p>
          </p:txBody>
        </p:sp>
        <p:sp>
          <p:nvSpPr>
            <p:cNvPr id="61" name="TextBox 60">
              <a:extLst>
                <a:ext uri="{FF2B5EF4-FFF2-40B4-BE49-F238E27FC236}">
                  <a16:creationId xmlns:a16="http://schemas.microsoft.com/office/drawing/2014/main" id="{636B4FFC-CCC2-47F4-AF6F-4A2929CE425F}"/>
                </a:ext>
              </a:extLst>
            </p:cNvPr>
            <p:cNvSpPr txBox="1"/>
            <p:nvPr/>
          </p:nvSpPr>
          <p:spPr>
            <a:xfrm>
              <a:off x="5307957" y="5872593"/>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60857FAA-FDE6-48F3-B5A7-07A4BA890E91}"/>
                </a:ext>
              </a:extLst>
            </p:cNvPr>
            <p:cNvSpPr txBox="1"/>
            <p:nvPr/>
          </p:nvSpPr>
          <p:spPr>
            <a:xfrm>
              <a:off x="5613735" y="5872593"/>
              <a:ext cx="370101"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11</a:t>
              </a:r>
            </a:p>
          </p:txBody>
        </p:sp>
        <p:sp>
          <p:nvSpPr>
            <p:cNvPr id="63" name="TextBox 62">
              <a:extLst>
                <a:ext uri="{FF2B5EF4-FFF2-40B4-BE49-F238E27FC236}">
                  <a16:creationId xmlns:a16="http://schemas.microsoft.com/office/drawing/2014/main" id="{B838201A-958C-437A-B7AD-FC768AA8952D}"/>
                </a:ext>
              </a:extLst>
            </p:cNvPr>
            <p:cNvSpPr txBox="1"/>
            <p:nvPr/>
          </p:nvSpPr>
          <p:spPr>
            <a:xfrm>
              <a:off x="5911256" y="5872593"/>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12</a:t>
              </a:r>
            </a:p>
          </p:txBody>
        </p:sp>
        <p:sp>
          <p:nvSpPr>
            <p:cNvPr id="64" name="TextBox 63">
              <a:extLst>
                <a:ext uri="{FF2B5EF4-FFF2-40B4-BE49-F238E27FC236}">
                  <a16:creationId xmlns:a16="http://schemas.microsoft.com/office/drawing/2014/main" id="{FDAFC1BB-F57E-48D8-819C-D9338BB2DE88}"/>
                </a:ext>
              </a:extLst>
            </p:cNvPr>
            <p:cNvSpPr txBox="1"/>
            <p:nvPr/>
          </p:nvSpPr>
          <p:spPr>
            <a:xfrm>
              <a:off x="6211955" y="5872593"/>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13</a:t>
              </a:r>
            </a:p>
          </p:txBody>
        </p:sp>
        <p:cxnSp>
          <p:nvCxnSpPr>
            <p:cNvPr id="209" name="Straight Connector 208">
              <a:extLst>
                <a:ext uri="{FF2B5EF4-FFF2-40B4-BE49-F238E27FC236}">
                  <a16:creationId xmlns:a16="http://schemas.microsoft.com/office/drawing/2014/main" id="{C0F09F6E-AA57-4BD2-8929-9D1B208655CD}"/>
                </a:ext>
              </a:extLst>
            </p:cNvPr>
            <p:cNvCxnSpPr/>
            <p:nvPr/>
          </p:nvCxnSpPr>
          <p:spPr bwMode="auto">
            <a:xfrm flipH="1">
              <a:off x="6086049" y="5868469"/>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273C3B0-B490-47F8-9DDC-0C7C12645B84}"/>
                </a:ext>
              </a:extLst>
            </p:cNvPr>
            <p:cNvCxnSpPr/>
            <p:nvPr/>
          </p:nvCxnSpPr>
          <p:spPr bwMode="auto">
            <a:xfrm flipH="1">
              <a:off x="6390856" y="5864458"/>
              <a:ext cx="0" cy="6604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9F2F2F6C-5000-4F49-9626-E16B2810E48F}"/>
              </a:ext>
            </a:extLst>
          </p:cNvPr>
          <p:cNvGrpSpPr/>
          <p:nvPr/>
        </p:nvGrpSpPr>
        <p:grpSpPr>
          <a:xfrm>
            <a:off x="6872319" y="5843599"/>
            <a:ext cx="5054397" cy="323925"/>
            <a:chOff x="6867830" y="6145158"/>
            <a:chExt cx="4276354" cy="323925"/>
          </a:xfrm>
        </p:grpSpPr>
        <p:cxnSp>
          <p:nvCxnSpPr>
            <p:cNvPr id="182" name="Straight Connector 181">
              <a:extLst>
                <a:ext uri="{FF2B5EF4-FFF2-40B4-BE49-F238E27FC236}">
                  <a16:creationId xmlns:a16="http://schemas.microsoft.com/office/drawing/2014/main" id="{C3A9A25D-BDEF-4C62-9AC6-F0CDAB131A47}"/>
                </a:ext>
              </a:extLst>
            </p:cNvPr>
            <p:cNvCxnSpPr/>
            <p:nvPr/>
          </p:nvCxnSpPr>
          <p:spPr bwMode="auto">
            <a:xfrm>
              <a:off x="6983156" y="6152888"/>
              <a:ext cx="3944375"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D45FDB1-7A3F-4F78-B591-4C2C6C06DB64}"/>
                </a:ext>
              </a:extLst>
            </p:cNvPr>
            <p:cNvCxnSpPr/>
            <p:nvPr/>
          </p:nvCxnSpPr>
          <p:spPr bwMode="auto">
            <a:xfrm flipH="1">
              <a:off x="6984746"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98E4A59-5651-4D92-ABF1-5633438EF4A0}"/>
                </a:ext>
              </a:extLst>
            </p:cNvPr>
            <p:cNvCxnSpPr/>
            <p:nvPr/>
          </p:nvCxnSpPr>
          <p:spPr bwMode="auto">
            <a:xfrm flipH="1">
              <a:off x="7288037"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4A01B45-2FAC-44E2-9A02-00B7603BD186}"/>
                </a:ext>
              </a:extLst>
            </p:cNvPr>
            <p:cNvCxnSpPr/>
            <p:nvPr/>
          </p:nvCxnSpPr>
          <p:spPr bwMode="auto">
            <a:xfrm flipH="1">
              <a:off x="7591328"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27CC89F-F567-4C33-B063-CF617C905378}"/>
                </a:ext>
              </a:extLst>
            </p:cNvPr>
            <p:cNvCxnSpPr/>
            <p:nvPr/>
          </p:nvCxnSpPr>
          <p:spPr bwMode="auto">
            <a:xfrm flipH="1">
              <a:off x="7894619"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F205F1B-1138-4C86-8DEC-6373154131F9}"/>
                </a:ext>
              </a:extLst>
            </p:cNvPr>
            <p:cNvCxnSpPr/>
            <p:nvPr/>
          </p:nvCxnSpPr>
          <p:spPr bwMode="auto">
            <a:xfrm flipH="1">
              <a:off x="8197910"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2D88417-A225-4E25-8115-5AC8A81E1C46}"/>
                </a:ext>
              </a:extLst>
            </p:cNvPr>
            <p:cNvCxnSpPr/>
            <p:nvPr/>
          </p:nvCxnSpPr>
          <p:spPr bwMode="auto">
            <a:xfrm flipH="1">
              <a:off x="8501201"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48F71433-A324-46DC-AA7C-7E190D4E1E70}"/>
                </a:ext>
              </a:extLst>
            </p:cNvPr>
            <p:cNvCxnSpPr/>
            <p:nvPr/>
          </p:nvCxnSpPr>
          <p:spPr bwMode="auto">
            <a:xfrm flipH="1">
              <a:off x="8804492"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6AC5A87-9045-4AFF-8F46-9AA1DFD0BAD9}"/>
                </a:ext>
              </a:extLst>
            </p:cNvPr>
            <p:cNvCxnSpPr/>
            <p:nvPr/>
          </p:nvCxnSpPr>
          <p:spPr bwMode="auto">
            <a:xfrm flipH="1">
              <a:off x="9107783"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BCB4294-F64F-47CC-B884-FC6482F22DC6}"/>
                </a:ext>
              </a:extLst>
            </p:cNvPr>
            <p:cNvCxnSpPr/>
            <p:nvPr/>
          </p:nvCxnSpPr>
          <p:spPr bwMode="auto">
            <a:xfrm flipH="1">
              <a:off x="9411074"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252DFDB-700B-40C8-977B-497B207275EC}"/>
                </a:ext>
              </a:extLst>
            </p:cNvPr>
            <p:cNvCxnSpPr/>
            <p:nvPr/>
          </p:nvCxnSpPr>
          <p:spPr bwMode="auto">
            <a:xfrm flipH="1">
              <a:off x="9714365"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943C4E9-FFC0-48C2-919F-C0CA93D4003A}"/>
                </a:ext>
              </a:extLst>
            </p:cNvPr>
            <p:cNvCxnSpPr/>
            <p:nvPr/>
          </p:nvCxnSpPr>
          <p:spPr bwMode="auto">
            <a:xfrm flipH="1">
              <a:off x="10017656" y="6145158"/>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150D443-596C-43DA-A74D-BCA2BE87042B}"/>
                </a:ext>
              </a:extLst>
            </p:cNvPr>
            <p:cNvCxnSpPr/>
            <p:nvPr/>
          </p:nvCxnSpPr>
          <p:spPr bwMode="auto">
            <a:xfrm flipH="1">
              <a:off x="10320947" y="6145158"/>
              <a:ext cx="0" cy="66040"/>
            </a:xfrm>
            <a:prstGeom prst="line">
              <a:avLst/>
            </a:prstGeom>
            <a:noFill/>
            <a:ln w="28575" cap="flat" cmpd="sng" algn="ctr">
              <a:solidFill>
                <a:schemeClr val="bg1"/>
              </a:solidFill>
              <a:prstDash val="solid"/>
              <a:round/>
              <a:headEnd type="none" w="med" len="med"/>
              <a:tailEnd type="none" w="med" len="med"/>
            </a:ln>
            <a:effectLst/>
          </p:spPr>
        </p:cxnSp>
        <p:sp>
          <p:nvSpPr>
            <p:cNvPr id="195" name="TextBox 194">
              <a:extLst>
                <a:ext uri="{FF2B5EF4-FFF2-40B4-BE49-F238E27FC236}">
                  <a16:creationId xmlns:a16="http://schemas.microsoft.com/office/drawing/2014/main" id="{A0B7C757-D317-42DA-BB07-ED983AD1E89D}"/>
                </a:ext>
              </a:extLst>
            </p:cNvPr>
            <p:cNvSpPr txBox="1"/>
            <p:nvPr/>
          </p:nvSpPr>
          <p:spPr>
            <a:xfrm>
              <a:off x="6867830"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0</a:t>
              </a:r>
            </a:p>
          </p:txBody>
        </p:sp>
        <p:sp>
          <p:nvSpPr>
            <p:cNvPr id="196" name="TextBox 195">
              <a:extLst>
                <a:ext uri="{FF2B5EF4-FFF2-40B4-BE49-F238E27FC236}">
                  <a16:creationId xmlns:a16="http://schemas.microsoft.com/office/drawing/2014/main" id="{D73D34A2-BA71-476F-BD60-9D0CCE4653F6}"/>
                </a:ext>
              </a:extLst>
            </p:cNvPr>
            <p:cNvSpPr txBox="1"/>
            <p:nvPr/>
          </p:nvSpPr>
          <p:spPr>
            <a:xfrm>
              <a:off x="7171306"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a:t>
              </a:r>
            </a:p>
          </p:txBody>
        </p:sp>
        <p:sp>
          <p:nvSpPr>
            <p:cNvPr id="197" name="TextBox 196">
              <a:extLst>
                <a:ext uri="{FF2B5EF4-FFF2-40B4-BE49-F238E27FC236}">
                  <a16:creationId xmlns:a16="http://schemas.microsoft.com/office/drawing/2014/main" id="{A6AE635B-8FF5-42A9-BC16-BC33398EEE67}"/>
                </a:ext>
              </a:extLst>
            </p:cNvPr>
            <p:cNvSpPr txBox="1"/>
            <p:nvPr/>
          </p:nvSpPr>
          <p:spPr>
            <a:xfrm>
              <a:off x="7474782"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2</a:t>
              </a:r>
            </a:p>
          </p:txBody>
        </p:sp>
        <p:sp>
          <p:nvSpPr>
            <p:cNvPr id="198" name="TextBox 197">
              <a:extLst>
                <a:ext uri="{FF2B5EF4-FFF2-40B4-BE49-F238E27FC236}">
                  <a16:creationId xmlns:a16="http://schemas.microsoft.com/office/drawing/2014/main" id="{E6452B84-3A08-4A3C-AD24-924FAF43D2DB}"/>
                </a:ext>
              </a:extLst>
            </p:cNvPr>
            <p:cNvSpPr txBox="1"/>
            <p:nvPr/>
          </p:nvSpPr>
          <p:spPr>
            <a:xfrm>
              <a:off x="7778258"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3</a:t>
              </a:r>
            </a:p>
          </p:txBody>
        </p:sp>
        <p:sp>
          <p:nvSpPr>
            <p:cNvPr id="199" name="TextBox 198">
              <a:extLst>
                <a:ext uri="{FF2B5EF4-FFF2-40B4-BE49-F238E27FC236}">
                  <a16:creationId xmlns:a16="http://schemas.microsoft.com/office/drawing/2014/main" id="{29A098E0-A515-4AB9-83B8-4657527F5820}"/>
                </a:ext>
              </a:extLst>
            </p:cNvPr>
            <p:cNvSpPr txBox="1"/>
            <p:nvPr/>
          </p:nvSpPr>
          <p:spPr>
            <a:xfrm>
              <a:off x="8081734"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4</a:t>
              </a:r>
            </a:p>
          </p:txBody>
        </p:sp>
        <p:sp>
          <p:nvSpPr>
            <p:cNvPr id="200" name="TextBox 199">
              <a:extLst>
                <a:ext uri="{FF2B5EF4-FFF2-40B4-BE49-F238E27FC236}">
                  <a16:creationId xmlns:a16="http://schemas.microsoft.com/office/drawing/2014/main" id="{4686512A-2172-43D1-8F95-6C58619A7A4C}"/>
                </a:ext>
              </a:extLst>
            </p:cNvPr>
            <p:cNvSpPr txBox="1"/>
            <p:nvPr/>
          </p:nvSpPr>
          <p:spPr>
            <a:xfrm>
              <a:off x="8385210"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5</a:t>
              </a:r>
            </a:p>
          </p:txBody>
        </p:sp>
        <p:sp>
          <p:nvSpPr>
            <p:cNvPr id="201" name="TextBox 200">
              <a:extLst>
                <a:ext uri="{FF2B5EF4-FFF2-40B4-BE49-F238E27FC236}">
                  <a16:creationId xmlns:a16="http://schemas.microsoft.com/office/drawing/2014/main" id="{3411784C-DE31-4F05-B0EB-D9D08224783E}"/>
                </a:ext>
              </a:extLst>
            </p:cNvPr>
            <p:cNvSpPr txBox="1"/>
            <p:nvPr/>
          </p:nvSpPr>
          <p:spPr>
            <a:xfrm>
              <a:off x="8688687"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6</a:t>
              </a:r>
            </a:p>
          </p:txBody>
        </p:sp>
        <p:sp>
          <p:nvSpPr>
            <p:cNvPr id="202" name="TextBox 201">
              <a:extLst>
                <a:ext uri="{FF2B5EF4-FFF2-40B4-BE49-F238E27FC236}">
                  <a16:creationId xmlns:a16="http://schemas.microsoft.com/office/drawing/2014/main" id="{AE6BB6EA-D05E-4E93-8EB2-7234E89D5F9E}"/>
                </a:ext>
              </a:extLst>
            </p:cNvPr>
            <p:cNvSpPr txBox="1"/>
            <p:nvPr/>
          </p:nvSpPr>
          <p:spPr>
            <a:xfrm>
              <a:off x="8992165"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7</a:t>
              </a:r>
            </a:p>
          </p:txBody>
        </p:sp>
        <p:sp>
          <p:nvSpPr>
            <p:cNvPr id="203" name="TextBox 202">
              <a:extLst>
                <a:ext uri="{FF2B5EF4-FFF2-40B4-BE49-F238E27FC236}">
                  <a16:creationId xmlns:a16="http://schemas.microsoft.com/office/drawing/2014/main" id="{B00540D7-9284-4305-AD63-DAEE94702B84}"/>
                </a:ext>
              </a:extLst>
            </p:cNvPr>
            <p:cNvSpPr txBox="1"/>
            <p:nvPr/>
          </p:nvSpPr>
          <p:spPr>
            <a:xfrm>
              <a:off x="9295638"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8</a:t>
              </a:r>
            </a:p>
          </p:txBody>
        </p:sp>
        <p:sp>
          <p:nvSpPr>
            <p:cNvPr id="204" name="TextBox 203">
              <a:extLst>
                <a:ext uri="{FF2B5EF4-FFF2-40B4-BE49-F238E27FC236}">
                  <a16:creationId xmlns:a16="http://schemas.microsoft.com/office/drawing/2014/main" id="{9DFC36D8-2EDD-4CF4-86B3-D9745C40EA54}"/>
                </a:ext>
              </a:extLst>
            </p:cNvPr>
            <p:cNvSpPr txBox="1"/>
            <p:nvPr/>
          </p:nvSpPr>
          <p:spPr>
            <a:xfrm>
              <a:off x="9599122" y="6161306"/>
              <a:ext cx="284052"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9</a:t>
              </a:r>
            </a:p>
          </p:txBody>
        </p:sp>
        <p:sp>
          <p:nvSpPr>
            <p:cNvPr id="205" name="TextBox 204">
              <a:extLst>
                <a:ext uri="{FF2B5EF4-FFF2-40B4-BE49-F238E27FC236}">
                  <a16:creationId xmlns:a16="http://schemas.microsoft.com/office/drawing/2014/main" id="{96F7787F-39AE-41BD-A7C2-0B5BEB5A6EAC}"/>
                </a:ext>
              </a:extLst>
            </p:cNvPr>
            <p:cNvSpPr txBox="1"/>
            <p:nvPr/>
          </p:nvSpPr>
          <p:spPr>
            <a:xfrm>
              <a:off x="9872772" y="6161306"/>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10</a:t>
              </a:r>
            </a:p>
          </p:txBody>
        </p:sp>
        <p:sp>
          <p:nvSpPr>
            <p:cNvPr id="206" name="TextBox 205">
              <a:extLst>
                <a:ext uri="{FF2B5EF4-FFF2-40B4-BE49-F238E27FC236}">
                  <a16:creationId xmlns:a16="http://schemas.microsoft.com/office/drawing/2014/main" id="{C27868E6-82B8-4394-B789-E70F2941993B}"/>
                </a:ext>
              </a:extLst>
            </p:cNvPr>
            <p:cNvSpPr txBox="1"/>
            <p:nvPr/>
          </p:nvSpPr>
          <p:spPr>
            <a:xfrm>
              <a:off x="10178554" y="6161306"/>
              <a:ext cx="370101"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11</a:t>
              </a:r>
            </a:p>
          </p:txBody>
        </p:sp>
        <p:sp>
          <p:nvSpPr>
            <p:cNvPr id="207" name="TextBox 206">
              <a:extLst>
                <a:ext uri="{FF2B5EF4-FFF2-40B4-BE49-F238E27FC236}">
                  <a16:creationId xmlns:a16="http://schemas.microsoft.com/office/drawing/2014/main" id="{A93F9EE7-C2B0-47AD-9924-574C389B1E59}"/>
                </a:ext>
              </a:extLst>
            </p:cNvPr>
            <p:cNvSpPr txBox="1"/>
            <p:nvPr/>
          </p:nvSpPr>
          <p:spPr>
            <a:xfrm>
              <a:off x="10476074" y="6161306"/>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12</a:t>
              </a:r>
            </a:p>
          </p:txBody>
        </p:sp>
        <p:sp>
          <p:nvSpPr>
            <p:cNvPr id="208" name="TextBox 207">
              <a:extLst>
                <a:ext uri="{FF2B5EF4-FFF2-40B4-BE49-F238E27FC236}">
                  <a16:creationId xmlns:a16="http://schemas.microsoft.com/office/drawing/2014/main" id="{47DB5EBD-31FF-43E9-A9DC-22CCE7961596}"/>
                </a:ext>
              </a:extLst>
            </p:cNvPr>
            <p:cNvSpPr txBox="1"/>
            <p:nvPr/>
          </p:nvSpPr>
          <p:spPr>
            <a:xfrm>
              <a:off x="10776776" y="6161306"/>
              <a:ext cx="367408" cy="307777"/>
            </a:xfrm>
            <a:prstGeom prst="rect">
              <a:avLst/>
            </a:prstGeom>
            <a:noFill/>
          </p:spPr>
          <p:txBody>
            <a:bodyPr wrap="none" rtlCol="0">
              <a:spAutoFit/>
            </a:bodyPr>
            <a:lstStyle/>
            <a:p>
              <a:pPr>
                <a:buNone/>
              </a:pPr>
              <a:r>
                <a:rPr lang="en-US" sz="1400" b="0" dirty="0">
                  <a:solidFill>
                    <a:schemeClr val="bg1"/>
                  </a:solidFill>
                  <a:latin typeface="Calibri" panose="020F0502020204030204" pitchFamily="34" charset="0"/>
                </a:rPr>
                <a:t>13</a:t>
              </a:r>
            </a:p>
          </p:txBody>
        </p:sp>
        <p:cxnSp>
          <p:nvCxnSpPr>
            <p:cNvPr id="211" name="Straight Connector 210">
              <a:extLst>
                <a:ext uri="{FF2B5EF4-FFF2-40B4-BE49-F238E27FC236}">
                  <a16:creationId xmlns:a16="http://schemas.microsoft.com/office/drawing/2014/main" id="{92B35D21-025C-4CD9-9A6B-DAC03C0F0EAB}"/>
                </a:ext>
              </a:extLst>
            </p:cNvPr>
            <p:cNvCxnSpPr/>
            <p:nvPr/>
          </p:nvCxnSpPr>
          <p:spPr bwMode="auto">
            <a:xfrm flipH="1">
              <a:off x="10617931" y="6150571"/>
              <a:ext cx="0" cy="6604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6C0B8E6-535A-43D4-9257-30F88AB71DD5}"/>
                </a:ext>
              </a:extLst>
            </p:cNvPr>
            <p:cNvCxnSpPr/>
            <p:nvPr/>
          </p:nvCxnSpPr>
          <p:spPr bwMode="auto">
            <a:xfrm flipH="1">
              <a:off x="10922738" y="6146560"/>
              <a:ext cx="0" cy="66040"/>
            </a:xfrm>
            <a:prstGeom prst="line">
              <a:avLst/>
            </a:prstGeom>
            <a:noFill/>
            <a:ln w="28575" cap="flat" cmpd="sng" algn="ctr">
              <a:solidFill>
                <a:schemeClr val="bg1"/>
              </a:solidFill>
              <a:prstDash val="solid"/>
              <a:round/>
              <a:headEnd type="none" w="med" len="med"/>
              <a:tailEnd type="none" w="med" len="med"/>
            </a:ln>
            <a:effectLst/>
          </p:spPr>
        </p:cxnSp>
      </p:grpSp>
      <p:sp>
        <p:nvSpPr>
          <p:cNvPr id="213" name="TextBox 212">
            <a:extLst>
              <a:ext uri="{FF2B5EF4-FFF2-40B4-BE49-F238E27FC236}">
                <a16:creationId xmlns:a16="http://schemas.microsoft.com/office/drawing/2014/main" id="{2591DAB6-8940-4C53-B9CB-E7E1CB2F5C9E}"/>
              </a:ext>
            </a:extLst>
          </p:cNvPr>
          <p:cNvSpPr txBox="1"/>
          <p:nvPr/>
        </p:nvSpPr>
        <p:spPr>
          <a:xfrm>
            <a:off x="6843137" y="2914721"/>
            <a:ext cx="4816703" cy="646331"/>
          </a:xfrm>
          <a:prstGeom prst="rect">
            <a:avLst/>
          </a:prstGeom>
          <a:noFill/>
        </p:spPr>
        <p:txBody>
          <a:bodyPr wrap="none" rtlCol="0">
            <a:spAutoFit/>
          </a:bodyPr>
          <a:lstStyle/>
          <a:p>
            <a:pPr>
              <a:buNone/>
            </a:pPr>
            <a:r>
              <a:rPr lang="en-US" b="0" dirty="0">
                <a:solidFill>
                  <a:schemeClr val="bg1"/>
                </a:solidFill>
                <a:latin typeface="Calibri" panose="020F0502020204030204" pitchFamily="34" charset="0"/>
              </a:rPr>
              <a:t>Neratinib 120 mg/day D1-7 </a:t>
            </a:r>
            <a:r>
              <a:rPr lang="en-US" b="0" dirty="0">
                <a:solidFill>
                  <a:schemeClr val="bg1"/>
                </a:solidFill>
                <a:latin typeface="Calibri" panose="020F0502020204030204" pitchFamily="34" charset="0"/>
                <a:sym typeface="Wingdings" panose="05000000000000000000" pitchFamily="2" charset="2"/>
              </a:rPr>
              <a:t></a:t>
            </a:r>
            <a:r>
              <a:rPr lang="en-US" b="0" dirty="0">
                <a:solidFill>
                  <a:schemeClr val="bg1"/>
                </a:solidFill>
                <a:latin typeface="Calibri" panose="020F0502020204030204" pitchFamily="34" charset="0"/>
              </a:rPr>
              <a:t> 160 mg/day D8-14</a:t>
            </a:r>
          </a:p>
          <a:p>
            <a:pPr>
              <a:buNone/>
            </a:pPr>
            <a:r>
              <a:rPr lang="en-US" b="0" dirty="0">
                <a:solidFill>
                  <a:schemeClr val="bg1"/>
                </a:solidFill>
                <a:latin typeface="Calibri" panose="020F0502020204030204" pitchFamily="34" charset="0"/>
                <a:sym typeface="Wingdings" panose="05000000000000000000" pitchFamily="2" charset="2"/>
              </a:rPr>
              <a:t></a:t>
            </a:r>
            <a:r>
              <a:rPr lang="en-US" b="0" dirty="0">
                <a:solidFill>
                  <a:schemeClr val="bg1"/>
                </a:solidFill>
                <a:latin typeface="Calibri" panose="020F0502020204030204" pitchFamily="34" charset="0"/>
              </a:rPr>
              <a:t> 240 mg/day (13 cycles)</a:t>
            </a:r>
          </a:p>
        </p:txBody>
      </p:sp>
      <p:sp>
        <p:nvSpPr>
          <p:cNvPr id="214" name="TextBox 213">
            <a:extLst>
              <a:ext uri="{FF2B5EF4-FFF2-40B4-BE49-F238E27FC236}">
                <a16:creationId xmlns:a16="http://schemas.microsoft.com/office/drawing/2014/main" id="{7C81BF70-AC63-4A8D-BFFF-B94A389C8DE4}"/>
              </a:ext>
            </a:extLst>
          </p:cNvPr>
          <p:cNvSpPr txBox="1"/>
          <p:nvPr/>
        </p:nvSpPr>
        <p:spPr>
          <a:xfrm>
            <a:off x="6909593" y="4490912"/>
            <a:ext cx="5103641" cy="646331"/>
          </a:xfrm>
          <a:prstGeom prst="rect">
            <a:avLst/>
          </a:prstGeom>
          <a:noFill/>
        </p:spPr>
        <p:txBody>
          <a:bodyPr wrap="none" rtlCol="0">
            <a:spAutoFit/>
          </a:bodyPr>
          <a:lstStyle/>
          <a:p>
            <a:pPr>
              <a:buNone/>
            </a:pPr>
            <a:r>
              <a:rPr lang="en-US" b="0" dirty="0">
                <a:solidFill>
                  <a:schemeClr val="bg1"/>
                </a:solidFill>
                <a:latin typeface="Calibri" panose="020F0502020204030204" pitchFamily="34" charset="0"/>
              </a:rPr>
              <a:t>Neratinib 160 mg/day D1-14 </a:t>
            </a:r>
            <a:r>
              <a:rPr lang="en-US" b="0" dirty="0">
                <a:solidFill>
                  <a:schemeClr val="bg1"/>
                </a:solidFill>
                <a:latin typeface="Calibri" panose="020F0502020204030204" pitchFamily="34" charset="0"/>
                <a:sym typeface="Wingdings" panose="05000000000000000000" pitchFamily="2" charset="2"/>
              </a:rPr>
              <a:t></a:t>
            </a:r>
            <a:r>
              <a:rPr lang="en-US" b="0" dirty="0">
                <a:solidFill>
                  <a:schemeClr val="bg1"/>
                </a:solidFill>
                <a:latin typeface="Calibri" panose="020F0502020204030204" pitchFamily="34" charset="0"/>
              </a:rPr>
              <a:t> 200 mg/day D15-28 </a:t>
            </a:r>
          </a:p>
          <a:p>
            <a:pPr>
              <a:buNone/>
            </a:pPr>
            <a:r>
              <a:rPr lang="en-US" b="0" dirty="0">
                <a:solidFill>
                  <a:schemeClr val="bg1"/>
                </a:solidFill>
                <a:latin typeface="Calibri" panose="020F0502020204030204" pitchFamily="34" charset="0"/>
                <a:sym typeface="Wingdings" panose="05000000000000000000" pitchFamily="2" charset="2"/>
              </a:rPr>
              <a:t></a:t>
            </a:r>
            <a:r>
              <a:rPr lang="en-US" b="0" dirty="0">
                <a:solidFill>
                  <a:schemeClr val="bg1"/>
                </a:solidFill>
                <a:latin typeface="Calibri" panose="020F0502020204030204" pitchFamily="34" charset="0"/>
              </a:rPr>
              <a:t> 240 mg/day (13 cycles)</a:t>
            </a:r>
          </a:p>
        </p:txBody>
      </p:sp>
      <p:sp>
        <p:nvSpPr>
          <p:cNvPr id="216" name="Rectangle 215">
            <a:extLst>
              <a:ext uri="{FF2B5EF4-FFF2-40B4-BE49-F238E27FC236}">
                <a16:creationId xmlns:a16="http://schemas.microsoft.com/office/drawing/2014/main" id="{237228FD-1DF3-4CB9-B7D6-138DB7BAC1FF}"/>
              </a:ext>
            </a:extLst>
          </p:cNvPr>
          <p:cNvSpPr/>
          <p:nvPr/>
        </p:nvSpPr>
        <p:spPr bwMode="auto">
          <a:xfrm>
            <a:off x="7091017" y="3709908"/>
            <a:ext cx="91440" cy="137160"/>
          </a:xfrm>
          <a:prstGeom prst="rect">
            <a:avLst/>
          </a:prstGeom>
          <a:solidFill>
            <a:schemeClr val="accent6">
              <a:lumMod val="40000"/>
              <a:lumOff val="60000"/>
            </a:schemeClr>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217" name="Rectangle 216">
            <a:extLst>
              <a:ext uri="{FF2B5EF4-FFF2-40B4-BE49-F238E27FC236}">
                <a16:creationId xmlns:a16="http://schemas.microsoft.com/office/drawing/2014/main" id="{7BDE8EB6-5FEF-474F-AE76-4A0A7A174268}"/>
              </a:ext>
            </a:extLst>
          </p:cNvPr>
          <p:cNvSpPr/>
          <p:nvPr/>
        </p:nvSpPr>
        <p:spPr bwMode="auto">
          <a:xfrm>
            <a:off x="6989081" y="3755628"/>
            <a:ext cx="91440" cy="91440"/>
          </a:xfrm>
          <a:prstGeom prst="rect">
            <a:avLst/>
          </a:prstGeom>
          <a:solidFill>
            <a:schemeClr val="accent6">
              <a:lumMod val="20000"/>
              <a:lumOff val="80000"/>
            </a:schemeClr>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218" name="Rectangle 217">
            <a:extLst>
              <a:ext uri="{FF2B5EF4-FFF2-40B4-BE49-F238E27FC236}">
                <a16:creationId xmlns:a16="http://schemas.microsoft.com/office/drawing/2014/main" id="{0F72066A-AB80-4D7F-9ED5-9DD2FF36933A}"/>
              </a:ext>
            </a:extLst>
          </p:cNvPr>
          <p:cNvSpPr/>
          <p:nvPr/>
        </p:nvSpPr>
        <p:spPr bwMode="auto">
          <a:xfrm>
            <a:off x="7370162" y="5203496"/>
            <a:ext cx="4297680" cy="256032"/>
          </a:xfrm>
          <a:prstGeom prst="rect">
            <a:avLst/>
          </a:prstGeom>
          <a:solidFill>
            <a:schemeClr val="accent6"/>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219" name="Rectangle 218">
            <a:extLst>
              <a:ext uri="{FF2B5EF4-FFF2-40B4-BE49-F238E27FC236}">
                <a16:creationId xmlns:a16="http://schemas.microsoft.com/office/drawing/2014/main" id="{3AD64AB3-3E75-44F2-8F55-756E3FE963B5}"/>
              </a:ext>
            </a:extLst>
          </p:cNvPr>
          <p:cNvSpPr/>
          <p:nvPr/>
        </p:nvSpPr>
        <p:spPr bwMode="auto">
          <a:xfrm>
            <a:off x="7175323" y="5249216"/>
            <a:ext cx="164592" cy="210312"/>
          </a:xfrm>
          <a:prstGeom prst="rect">
            <a:avLst/>
          </a:prstGeom>
          <a:solidFill>
            <a:schemeClr val="accent6">
              <a:lumMod val="60000"/>
              <a:lumOff val="40000"/>
            </a:schemeClr>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220" name="Rectangle 219">
            <a:extLst>
              <a:ext uri="{FF2B5EF4-FFF2-40B4-BE49-F238E27FC236}">
                <a16:creationId xmlns:a16="http://schemas.microsoft.com/office/drawing/2014/main" id="{B42AC98A-AFDF-4E68-9D5D-71E2EDAA7FDF}"/>
              </a:ext>
            </a:extLst>
          </p:cNvPr>
          <p:cNvSpPr/>
          <p:nvPr/>
        </p:nvSpPr>
        <p:spPr bwMode="auto">
          <a:xfrm>
            <a:off x="6989081" y="5322368"/>
            <a:ext cx="164592" cy="137160"/>
          </a:xfrm>
          <a:prstGeom prst="rect">
            <a:avLst/>
          </a:prstGeom>
          <a:solidFill>
            <a:schemeClr val="accent6">
              <a:lumMod val="40000"/>
              <a:lumOff val="60000"/>
            </a:schemeClr>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endParaRPr>
          </a:p>
        </p:txBody>
      </p:sp>
      <p:sp>
        <p:nvSpPr>
          <p:cNvPr id="23" name="Rectangle 22">
            <a:extLst>
              <a:ext uri="{FF2B5EF4-FFF2-40B4-BE49-F238E27FC236}">
                <a16:creationId xmlns:a16="http://schemas.microsoft.com/office/drawing/2014/main" id="{4CD5F67F-598A-4264-9A60-033BE54D1861}"/>
              </a:ext>
            </a:extLst>
          </p:cNvPr>
          <p:cNvSpPr/>
          <p:nvPr/>
        </p:nvSpPr>
        <p:spPr>
          <a:xfrm>
            <a:off x="7165880" y="3831476"/>
            <a:ext cx="3328347" cy="369332"/>
          </a:xfrm>
          <a:prstGeom prst="rect">
            <a:avLst/>
          </a:prstGeom>
        </p:spPr>
        <p:txBody>
          <a:bodyPr wrap="none">
            <a:spAutoFit/>
          </a:bodyPr>
          <a:lstStyle/>
          <a:p>
            <a:r>
              <a:rPr lang="en-US" i="1" dirty="0">
                <a:solidFill>
                  <a:schemeClr val="bg1"/>
                </a:solidFill>
                <a:latin typeface="Calibri" panose="020F0502020204030204" pitchFamily="34" charset="0"/>
              </a:rPr>
              <a:t>LPM</a:t>
            </a:r>
            <a:r>
              <a:rPr lang="en-US" b="0" i="1" dirty="0">
                <a:solidFill>
                  <a:schemeClr val="bg1"/>
                </a:solidFill>
                <a:latin typeface="Calibri" panose="020F0502020204030204" pitchFamily="34" charset="0"/>
              </a:rPr>
              <a:t> as needed (16 mg/day max) </a:t>
            </a:r>
          </a:p>
        </p:txBody>
      </p:sp>
      <p:sp>
        <p:nvSpPr>
          <p:cNvPr id="221" name="Rectangle 220">
            <a:extLst>
              <a:ext uri="{FF2B5EF4-FFF2-40B4-BE49-F238E27FC236}">
                <a16:creationId xmlns:a16="http://schemas.microsoft.com/office/drawing/2014/main" id="{B0F0D057-201B-4B71-99E7-FB3758B2C788}"/>
              </a:ext>
            </a:extLst>
          </p:cNvPr>
          <p:cNvSpPr/>
          <p:nvPr/>
        </p:nvSpPr>
        <p:spPr>
          <a:xfrm>
            <a:off x="7303900" y="5443656"/>
            <a:ext cx="3328347" cy="369332"/>
          </a:xfrm>
          <a:prstGeom prst="rect">
            <a:avLst/>
          </a:prstGeom>
        </p:spPr>
        <p:txBody>
          <a:bodyPr wrap="none">
            <a:spAutoFit/>
          </a:bodyPr>
          <a:lstStyle/>
          <a:p>
            <a:r>
              <a:rPr lang="en-US" i="1" dirty="0">
                <a:solidFill>
                  <a:schemeClr val="bg1"/>
                </a:solidFill>
                <a:latin typeface="Calibri" panose="020F0502020204030204" pitchFamily="34" charset="0"/>
              </a:rPr>
              <a:t>LPM</a:t>
            </a:r>
            <a:r>
              <a:rPr lang="en-US" b="0" i="1" dirty="0">
                <a:solidFill>
                  <a:schemeClr val="bg1"/>
                </a:solidFill>
                <a:latin typeface="Calibri" panose="020F0502020204030204" pitchFamily="34" charset="0"/>
              </a:rPr>
              <a:t> as needed (16 mg/day max) </a:t>
            </a:r>
          </a:p>
        </p:txBody>
      </p:sp>
    </p:spTree>
    <p:extLst>
      <p:ext uri="{BB962C8B-B14F-4D97-AF65-F5344CB8AC3E}">
        <p14:creationId xmlns:p14="http://schemas.microsoft.com/office/powerpoint/2010/main" val="23533972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A8A0-1DBB-4A90-B0CB-29DB506C116F}"/>
              </a:ext>
            </a:extLst>
          </p:cNvPr>
          <p:cNvSpPr>
            <a:spLocks noGrp="1"/>
          </p:cNvSpPr>
          <p:nvPr>
            <p:ph type="title"/>
          </p:nvPr>
        </p:nvSpPr>
        <p:spPr/>
        <p:txBody>
          <a:bodyPr/>
          <a:lstStyle/>
          <a:p>
            <a:r>
              <a:rPr lang="en-US" dirty="0"/>
              <a:t>CONTROL: Patient Disposition</a:t>
            </a:r>
          </a:p>
        </p:txBody>
      </p:sp>
      <p:sp>
        <p:nvSpPr>
          <p:cNvPr id="9" name="Content Placeholder 8">
            <a:extLst>
              <a:ext uri="{FF2B5EF4-FFF2-40B4-BE49-F238E27FC236}">
                <a16:creationId xmlns:a16="http://schemas.microsoft.com/office/drawing/2014/main" id="{9AFDEE0D-FDD0-4150-B91F-375F30486A5C}"/>
              </a:ext>
            </a:extLst>
          </p:cNvPr>
          <p:cNvSpPr>
            <a:spLocks noGrp="1"/>
          </p:cNvSpPr>
          <p:nvPr>
            <p:ph idx="1"/>
          </p:nvPr>
        </p:nvSpPr>
        <p:spPr>
          <a:xfrm>
            <a:off x="604675" y="4945627"/>
            <a:ext cx="10877529" cy="1218106"/>
          </a:xfrm>
        </p:spPr>
        <p:txBody>
          <a:bodyPr/>
          <a:lstStyle/>
          <a:p>
            <a:r>
              <a:rPr lang="en-US" sz="2400" dirty="0"/>
              <a:t>Of 501 patients enrolled as of October 21, 2019, 498 were women (99.4%) with a median age of 52 yrs (range: 26-86) and a median time from last dose of trastuzumab to enrollment of 2.5-4.1 mos across all cohorts </a:t>
            </a:r>
          </a:p>
        </p:txBody>
      </p:sp>
      <p:sp>
        <p:nvSpPr>
          <p:cNvPr id="4" name="Text Box 15">
            <a:extLst>
              <a:ext uri="{FF2B5EF4-FFF2-40B4-BE49-F238E27FC236}">
                <a16:creationId xmlns:a16="http://schemas.microsoft.com/office/drawing/2014/main" id="{C8C33E62-EC27-4F76-B9B0-A2E6FD03519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Chan. SABCS 2019. Abstr P5-14-03. </a:t>
            </a:r>
            <a:r>
              <a:rPr lang="en-US" altLang="en-US" sz="1200" b="0" dirty="0">
                <a:solidFill>
                  <a:schemeClr val="bg2"/>
                </a:solidFill>
                <a:latin typeface="Calibri" panose="020F0502020204030204" pitchFamily="34" charset="0"/>
              </a:rPr>
              <a:t>Barcenas. Ann Oncol. 2020;[Epub].</a:t>
            </a:r>
          </a:p>
        </p:txBody>
      </p:sp>
      <p:grpSp>
        <p:nvGrpSpPr>
          <p:cNvPr id="5" name="Group 7">
            <a:extLst>
              <a:ext uri="{FF2B5EF4-FFF2-40B4-BE49-F238E27FC236}">
                <a16:creationId xmlns:a16="http://schemas.microsoft.com/office/drawing/2014/main" id="{EF7A6214-0149-4D47-B7CC-51585AAD0634}"/>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7FBBC86C-35BD-4757-8388-D23569F2171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6701FDF-889C-4606-B672-A962FBCE09A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2">
            <a:extLst>
              <a:ext uri="{FF2B5EF4-FFF2-40B4-BE49-F238E27FC236}">
                <a16:creationId xmlns:a16="http://schemas.microsoft.com/office/drawing/2014/main" id="{2DAB1B56-E35A-47E8-B461-5370CE6B1B2D}"/>
              </a:ext>
            </a:extLst>
          </p:cNvPr>
          <p:cNvGraphicFramePr>
            <a:graphicFrameLocks noGrp="1"/>
          </p:cNvGraphicFramePr>
          <p:nvPr>
            <p:extLst>
              <p:ext uri="{D42A27DB-BD31-4B8C-83A1-F6EECF244321}">
                <p14:modId xmlns:p14="http://schemas.microsoft.com/office/powerpoint/2010/main" val="3977677611"/>
              </p:ext>
            </p:extLst>
          </p:nvPr>
        </p:nvGraphicFramePr>
        <p:xfrm>
          <a:off x="719138" y="1600200"/>
          <a:ext cx="10757980" cy="3139520"/>
        </p:xfrm>
        <a:graphic>
          <a:graphicData uri="http://schemas.openxmlformats.org/drawingml/2006/table">
            <a:tbl>
              <a:tblPr/>
              <a:tblGrid>
                <a:gridCol w="2439612">
                  <a:extLst>
                    <a:ext uri="{9D8B030D-6E8A-4147-A177-3AD203B41FA5}">
                      <a16:colId xmlns:a16="http://schemas.microsoft.com/office/drawing/2014/main" val="20000"/>
                    </a:ext>
                  </a:extLst>
                </a:gridCol>
                <a:gridCol w="1413523">
                  <a:extLst>
                    <a:ext uri="{9D8B030D-6E8A-4147-A177-3AD203B41FA5}">
                      <a16:colId xmlns:a16="http://schemas.microsoft.com/office/drawing/2014/main" val="20001"/>
                    </a:ext>
                  </a:extLst>
                </a:gridCol>
                <a:gridCol w="1627988">
                  <a:extLst>
                    <a:ext uri="{9D8B030D-6E8A-4147-A177-3AD203B41FA5}">
                      <a16:colId xmlns:a16="http://schemas.microsoft.com/office/drawing/2014/main" val="20002"/>
                    </a:ext>
                  </a:extLst>
                </a:gridCol>
                <a:gridCol w="1520755">
                  <a:extLst>
                    <a:ext uri="{9D8B030D-6E8A-4147-A177-3AD203B41FA5}">
                      <a16:colId xmlns:a16="http://schemas.microsoft.com/office/drawing/2014/main" val="1521492914"/>
                    </a:ext>
                  </a:extLst>
                </a:gridCol>
                <a:gridCol w="1959583">
                  <a:extLst>
                    <a:ext uri="{9D8B030D-6E8A-4147-A177-3AD203B41FA5}">
                      <a16:colId xmlns:a16="http://schemas.microsoft.com/office/drawing/2014/main" val="3854336181"/>
                    </a:ext>
                  </a:extLst>
                </a:gridCol>
                <a:gridCol w="1796519">
                  <a:extLst>
                    <a:ext uri="{9D8B030D-6E8A-4147-A177-3AD203B41FA5}">
                      <a16:colId xmlns:a16="http://schemas.microsoft.com/office/drawing/2014/main" val="2407894658"/>
                    </a:ext>
                  </a:extLst>
                </a:gridCol>
              </a:tblGrid>
              <a:tr h="63403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Loperamide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Budesonide + Loperamide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Colestipol + Loperamide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Colestipol + Loperamide PRN</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104)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Neratinib Dose Escalation + Loperamide PRN</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3549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419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1 yr of neratinib tx,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(55.5)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(79.7)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(72.1)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neratinib before 1 yr for any reason,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(44.5)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419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neratinib, mos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24913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a:extLst>
              <a:ext uri="{FF2B5EF4-FFF2-40B4-BE49-F238E27FC236}">
                <a16:creationId xmlns:a16="http://schemas.microsoft.com/office/drawing/2014/main" id="{ED6C22B6-6AF6-49BA-9597-0C9B337426F7}"/>
              </a:ext>
            </a:extLst>
          </p:cNvPr>
          <p:cNvSpPr txBox="1"/>
          <p:nvPr/>
        </p:nvSpPr>
        <p:spPr>
          <a:xfrm>
            <a:off x="2785956" y="4876149"/>
            <a:ext cx="7383245" cy="369332"/>
          </a:xfrm>
          <a:prstGeom prst="rect">
            <a:avLst/>
          </a:prstGeom>
          <a:noFill/>
        </p:spPr>
        <p:txBody>
          <a:bodyPr wrap="square" rtlCol="0">
            <a:spAutoFit/>
          </a:bodyPr>
          <a:lstStyle/>
          <a:p>
            <a:pPr defTabSz="686440">
              <a:defRPr/>
            </a:pPr>
            <a:r>
              <a:rPr lang="en-US" sz="1800" dirty="0">
                <a:solidFill>
                  <a:prstClr val="black"/>
                </a:solidFill>
                <a:latin typeface="Calibri" panose="020F0502020204030204" pitchFamily="34" charset="0"/>
                <a:ea typeface="ＭＳ Ｐゴシック" charset="-128"/>
                <a:cs typeface="Calibri" panose="020F0502020204030204" pitchFamily="34" charset="0"/>
              </a:rPr>
              <a:t>None			Grade 1		Grade 2		Grade 3</a:t>
            </a:r>
          </a:p>
        </p:txBody>
      </p:sp>
      <p:graphicFrame>
        <p:nvGraphicFramePr>
          <p:cNvPr id="15" name="Chart 14">
            <a:extLst>
              <a:ext uri="{FF2B5EF4-FFF2-40B4-BE49-F238E27FC236}">
                <a16:creationId xmlns:a16="http://schemas.microsoft.com/office/drawing/2014/main" id="{1610D722-D344-4204-ACF4-D248C7A36E82}"/>
              </a:ext>
            </a:extLst>
          </p:cNvPr>
          <p:cNvGraphicFramePr/>
          <p:nvPr/>
        </p:nvGraphicFramePr>
        <p:xfrm>
          <a:off x="6528160" y="2256077"/>
          <a:ext cx="3594539" cy="239636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5526BA0B-6D3E-49B3-9161-B57A79B940BC}"/>
              </a:ext>
            </a:extLst>
          </p:cNvPr>
          <p:cNvSpPr>
            <a:spLocks noGrp="1"/>
          </p:cNvSpPr>
          <p:nvPr>
            <p:ph type="title"/>
          </p:nvPr>
        </p:nvSpPr>
        <p:spPr/>
        <p:txBody>
          <a:bodyPr/>
          <a:lstStyle/>
          <a:p>
            <a:r>
              <a:rPr lang="en-US" dirty="0"/>
              <a:t>ExteNET vs CONTROL: Antidiarrheal Prophylaxis Reduces Incidence, Severity of Diarrhea With Neratinib</a:t>
            </a:r>
          </a:p>
        </p:txBody>
      </p:sp>
      <p:sp>
        <p:nvSpPr>
          <p:cNvPr id="4" name="Content Placeholder 3">
            <a:extLst>
              <a:ext uri="{FF2B5EF4-FFF2-40B4-BE49-F238E27FC236}">
                <a16:creationId xmlns:a16="http://schemas.microsoft.com/office/drawing/2014/main" id="{8E78F80F-5F64-467A-9F5F-9A4ADA308151}"/>
              </a:ext>
            </a:extLst>
          </p:cNvPr>
          <p:cNvSpPr>
            <a:spLocks noGrp="1"/>
          </p:cNvSpPr>
          <p:nvPr>
            <p:ph idx="1"/>
          </p:nvPr>
        </p:nvSpPr>
        <p:spPr>
          <a:xfrm>
            <a:off x="588188" y="5366520"/>
            <a:ext cx="10877529" cy="977924"/>
          </a:xfrm>
        </p:spPr>
        <p:txBody>
          <a:bodyPr/>
          <a:lstStyle/>
          <a:p>
            <a:r>
              <a:rPr lang="en-US" sz="2000" b="1" dirty="0">
                <a:solidFill>
                  <a:schemeClr val="accent3"/>
                </a:solidFill>
              </a:rPr>
              <a:t>All preventive strategies in CONTROL reduced incidence of grade ≥ 3 diarrhea compared with phase III ExteNET trial as historical control (40%)</a:t>
            </a:r>
          </a:p>
          <a:p>
            <a:endParaRPr lang="en-US" sz="2000" b="1" dirty="0">
              <a:solidFill>
                <a:schemeClr val="accent3"/>
              </a:solidFill>
            </a:endParaRPr>
          </a:p>
        </p:txBody>
      </p:sp>
      <p:sp>
        <p:nvSpPr>
          <p:cNvPr id="8" name="Text Box 15">
            <a:extLst>
              <a:ext uri="{FF2B5EF4-FFF2-40B4-BE49-F238E27FC236}">
                <a16:creationId xmlns:a16="http://schemas.microsoft.com/office/drawing/2014/main" id="{6B805C57-2F2B-4D28-9D7C-EE47F1E6FC4B}"/>
              </a:ext>
            </a:extLst>
          </p:cNvPr>
          <p:cNvSpPr txBox="1">
            <a:spLocks noChangeArrowheads="1"/>
          </p:cNvSpPr>
          <p:nvPr/>
        </p:nvSpPr>
        <p:spPr bwMode="auto">
          <a:xfrm>
            <a:off x="412750" y="6388915"/>
            <a:ext cx="85921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Barcenas. Ann Oncol. 2020;[Epub]. </a:t>
            </a:r>
          </a:p>
        </p:txBody>
      </p:sp>
      <p:grpSp>
        <p:nvGrpSpPr>
          <p:cNvPr id="9" name="Group 7">
            <a:extLst>
              <a:ext uri="{FF2B5EF4-FFF2-40B4-BE49-F238E27FC236}">
                <a16:creationId xmlns:a16="http://schemas.microsoft.com/office/drawing/2014/main" id="{3563DA93-7E50-4E44-BF72-202A2D41A05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FB3DCCA6-1609-49C1-9892-F366CC17275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E0BE6ED9-F8C6-446B-9DB8-C8489932E0E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7" name="Rectangle 36">
            <a:extLst>
              <a:ext uri="{FF2B5EF4-FFF2-40B4-BE49-F238E27FC236}">
                <a16:creationId xmlns:a16="http://schemas.microsoft.com/office/drawing/2014/main" id="{86569B3A-00EA-4DE7-9EAC-1DB10BC3D620}"/>
              </a:ext>
            </a:extLst>
          </p:cNvPr>
          <p:cNvSpPr/>
          <p:nvPr/>
        </p:nvSpPr>
        <p:spPr>
          <a:xfrm>
            <a:off x="2361732" y="4264888"/>
            <a:ext cx="9103985" cy="476014"/>
          </a:xfrm>
          <a:prstGeom prst="rect">
            <a:avLst/>
          </a:prstGeom>
          <a:solidFill>
            <a:schemeClr val="accent2"/>
          </a:solidFill>
          <a:ln w="19050" cap="flat" cmpd="sng" algn="ctr">
            <a:noFill/>
            <a:prstDash val="solid"/>
          </a:ln>
          <a:effectLst/>
        </p:spPr>
        <p:txBody>
          <a:bodyPr rtlCol="0" anchor="ctr"/>
          <a:lstStyle/>
          <a:p>
            <a:pPr marL="0" marR="0" lvl="0" indent="0" algn="ctr" defTabSz="68644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dirty="0">
              <a:ln>
                <a:noFill/>
              </a:ln>
              <a:solidFill>
                <a:prstClr val="white"/>
              </a:solidFill>
              <a:effectLst/>
              <a:uLnTx/>
              <a:uFillTx/>
              <a:latin typeface="Arial"/>
              <a:ea typeface="+mn-ea"/>
              <a:cs typeface="+mn-cs"/>
            </a:endParaRPr>
          </a:p>
        </p:txBody>
      </p:sp>
      <p:sp>
        <p:nvSpPr>
          <p:cNvPr id="38" name="TextBox 37">
            <a:extLst>
              <a:ext uri="{FF2B5EF4-FFF2-40B4-BE49-F238E27FC236}">
                <a16:creationId xmlns:a16="http://schemas.microsoft.com/office/drawing/2014/main" id="{CE8618FE-A0CB-4376-9C74-5CF2F4BDA6F2}"/>
              </a:ext>
            </a:extLst>
          </p:cNvPr>
          <p:cNvSpPr txBox="1"/>
          <p:nvPr/>
        </p:nvSpPr>
        <p:spPr>
          <a:xfrm>
            <a:off x="-152857" y="1582419"/>
            <a:ext cx="4125748" cy="1015663"/>
          </a:xfrm>
          <a:prstGeom prst="rect">
            <a:avLst/>
          </a:prstGeom>
          <a:noFill/>
        </p:spPr>
        <p:txBody>
          <a:bodyPr wrap="square" rtlCol="0">
            <a:spAutoFit/>
          </a:bodyPr>
          <a:lstStyle>
            <a:defPPr>
              <a:defRPr lang="en-US"/>
            </a:defPPr>
            <a:lvl1pPr algn="ctr" defTabSz="686440">
              <a:defRPr sz="2000" b="1">
                <a:solidFill>
                  <a:prstClr val="black"/>
                </a:solidFill>
                <a:latin typeface="Calibri" panose="020F0502020204030204" pitchFamily="34" charset="0"/>
                <a:ea typeface="ＭＳ Ｐゴシック" charset="-128"/>
                <a:cs typeface="Calibri" panose="020F0502020204030204" pitchFamily="34" charset="0"/>
              </a:defRPr>
            </a:lvl1pPr>
          </a:lstStyle>
          <a:p>
            <a:r>
              <a:rPr lang="en-US" dirty="0"/>
              <a:t>ExteNET*: Adj Neratinib in Trastuzumab-Treated HER2+ EBC </a:t>
            </a:r>
          </a:p>
          <a:p>
            <a:r>
              <a:rPr lang="en-US" dirty="0"/>
              <a:t>(N = 1408)</a:t>
            </a:r>
          </a:p>
        </p:txBody>
      </p:sp>
      <p:sp>
        <p:nvSpPr>
          <p:cNvPr id="46" name="TextBox 45">
            <a:extLst>
              <a:ext uri="{FF2B5EF4-FFF2-40B4-BE49-F238E27FC236}">
                <a16:creationId xmlns:a16="http://schemas.microsoft.com/office/drawing/2014/main" id="{650C0C66-883C-4CF5-A4E6-1C4E170938FF}"/>
              </a:ext>
            </a:extLst>
          </p:cNvPr>
          <p:cNvSpPr txBox="1"/>
          <p:nvPr/>
        </p:nvSpPr>
        <p:spPr>
          <a:xfrm>
            <a:off x="3874132" y="4360532"/>
            <a:ext cx="1232779" cy="307777"/>
          </a:xfrm>
          <a:prstGeom prst="rect">
            <a:avLst/>
          </a:prstGeom>
          <a:noFill/>
        </p:spPr>
        <p:txBody>
          <a:bodyPr wrap="square" rtlCol="0">
            <a:spAutoFit/>
          </a:bodyPr>
          <a:lstStyle/>
          <a:p>
            <a:pPr algn="ctr" defTabSz="686440">
              <a:defRPr/>
            </a:pPr>
            <a:r>
              <a:rPr lang="en-US" sz="1400" b="1" dirty="0">
                <a:solidFill>
                  <a:prstClr val="white"/>
                </a:solidFill>
                <a:latin typeface="Calibri" panose="020F0502020204030204" pitchFamily="34" charset="0"/>
                <a:ea typeface="ＭＳ Ｐゴシック" charset="-128"/>
              </a:rPr>
              <a:t>20%</a:t>
            </a:r>
          </a:p>
        </p:txBody>
      </p:sp>
      <p:sp>
        <p:nvSpPr>
          <p:cNvPr id="47" name="TextBox 46">
            <a:extLst>
              <a:ext uri="{FF2B5EF4-FFF2-40B4-BE49-F238E27FC236}">
                <a16:creationId xmlns:a16="http://schemas.microsoft.com/office/drawing/2014/main" id="{88564AAE-ABCA-4419-BDE3-2CD017A27437}"/>
              </a:ext>
            </a:extLst>
          </p:cNvPr>
          <p:cNvSpPr txBox="1"/>
          <p:nvPr/>
        </p:nvSpPr>
        <p:spPr>
          <a:xfrm>
            <a:off x="5764769" y="4360532"/>
            <a:ext cx="1232779" cy="307777"/>
          </a:xfrm>
          <a:prstGeom prst="rect">
            <a:avLst/>
          </a:prstGeom>
          <a:noFill/>
        </p:spPr>
        <p:txBody>
          <a:bodyPr wrap="square" rtlCol="0">
            <a:spAutoFit/>
          </a:bodyPr>
          <a:lstStyle/>
          <a:p>
            <a:pPr algn="ctr" defTabSz="686440">
              <a:defRPr/>
            </a:pPr>
            <a:r>
              <a:rPr lang="en-US" sz="1400" dirty="0">
                <a:solidFill>
                  <a:prstClr val="white"/>
                </a:solidFill>
                <a:latin typeface="Calibri" panose="020F0502020204030204" pitchFamily="34" charset="0"/>
                <a:ea typeface="ＭＳ Ｐゴシック" charset="-128"/>
              </a:rPr>
              <a:t>8</a:t>
            </a:r>
            <a:r>
              <a:rPr lang="en-US" sz="1400" b="1" dirty="0">
                <a:solidFill>
                  <a:prstClr val="white"/>
                </a:solidFill>
                <a:latin typeface="Calibri" panose="020F0502020204030204" pitchFamily="34" charset="0"/>
                <a:ea typeface="ＭＳ Ｐゴシック" charset="-128"/>
              </a:rPr>
              <a:t>%</a:t>
            </a:r>
          </a:p>
        </p:txBody>
      </p:sp>
      <p:sp>
        <p:nvSpPr>
          <p:cNvPr id="48" name="TextBox 47">
            <a:extLst>
              <a:ext uri="{FF2B5EF4-FFF2-40B4-BE49-F238E27FC236}">
                <a16:creationId xmlns:a16="http://schemas.microsoft.com/office/drawing/2014/main" id="{BE15F746-FEAE-48C1-BB22-D89FF66F14F4}"/>
              </a:ext>
            </a:extLst>
          </p:cNvPr>
          <p:cNvSpPr txBox="1"/>
          <p:nvPr/>
        </p:nvSpPr>
        <p:spPr>
          <a:xfrm>
            <a:off x="7798291" y="4360532"/>
            <a:ext cx="1232779" cy="307777"/>
          </a:xfrm>
          <a:prstGeom prst="rect">
            <a:avLst/>
          </a:prstGeom>
          <a:noFill/>
        </p:spPr>
        <p:txBody>
          <a:bodyPr wrap="square" rtlCol="0">
            <a:spAutoFit/>
          </a:bodyPr>
          <a:lstStyle/>
          <a:p>
            <a:pPr algn="ctr" defTabSz="686440">
              <a:defRPr/>
            </a:pPr>
            <a:r>
              <a:rPr lang="en-US" sz="1400" dirty="0">
                <a:solidFill>
                  <a:prstClr val="white"/>
                </a:solidFill>
                <a:latin typeface="Calibri" panose="020F0502020204030204" pitchFamily="34" charset="0"/>
                <a:ea typeface="ＭＳ Ｐゴシック" charset="-128"/>
              </a:rPr>
              <a:t>4</a:t>
            </a:r>
            <a:r>
              <a:rPr lang="en-US" sz="1400" b="1" dirty="0">
                <a:solidFill>
                  <a:prstClr val="white"/>
                </a:solidFill>
                <a:latin typeface="Calibri" panose="020F0502020204030204" pitchFamily="34" charset="0"/>
                <a:ea typeface="ＭＳ Ｐゴシック" charset="-128"/>
              </a:rPr>
              <a:t>%</a:t>
            </a:r>
          </a:p>
        </p:txBody>
      </p:sp>
      <p:sp>
        <p:nvSpPr>
          <p:cNvPr id="49" name="TextBox 48">
            <a:extLst>
              <a:ext uri="{FF2B5EF4-FFF2-40B4-BE49-F238E27FC236}">
                <a16:creationId xmlns:a16="http://schemas.microsoft.com/office/drawing/2014/main" id="{89DD3830-7E74-41BB-BA41-C652901C49F5}"/>
              </a:ext>
            </a:extLst>
          </p:cNvPr>
          <p:cNvSpPr txBox="1"/>
          <p:nvPr/>
        </p:nvSpPr>
        <p:spPr>
          <a:xfrm>
            <a:off x="2361732" y="4227670"/>
            <a:ext cx="1762124" cy="523220"/>
          </a:xfrm>
          <a:prstGeom prst="rect">
            <a:avLst/>
          </a:prstGeom>
          <a:noFill/>
        </p:spPr>
        <p:txBody>
          <a:bodyPr wrap="square" rtlCol="0">
            <a:spAutoFit/>
          </a:bodyPr>
          <a:lstStyle/>
          <a:p>
            <a:pPr defTabSz="686440">
              <a:defRPr/>
            </a:pPr>
            <a:r>
              <a:rPr lang="en-US" sz="1400" b="1" dirty="0">
                <a:solidFill>
                  <a:prstClr val="white"/>
                </a:solidFill>
                <a:latin typeface="Calibri" panose="020F0502020204030204" pitchFamily="34" charset="0"/>
                <a:ea typeface="ＭＳ Ｐゴシック" charset="-128"/>
              </a:rPr>
              <a:t>Discontinuation rate due to diarrhea:</a:t>
            </a:r>
          </a:p>
        </p:txBody>
      </p:sp>
      <p:sp>
        <p:nvSpPr>
          <p:cNvPr id="53" name="Rectangle 52">
            <a:extLst>
              <a:ext uri="{FF2B5EF4-FFF2-40B4-BE49-F238E27FC236}">
                <a16:creationId xmlns:a16="http://schemas.microsoft.com/office/drawing/2014/main" id="{2D202C41-F9E6-484E-A67E-E57476F5A6FB}"/>
              </a:ext>
            </a:extLst>
          </p:cNvPr>
          <p:cNvSpPr/>
          <p:nvPr/>
        </p:nvSpPr>
        <p:spPr>
          <a:xfrm>
            <a:off x="415836" y="6118043"/>
            <a:ext cx="10124622" cy="307777"/>
          </a:xfrm>
          <a:prstGeom prst="rect">
            <a:avLst/>
          </a:prstGeom>
        </p:spPr>
        <p:txBody>
          <a:bodyPr wrap="square">
            <a:spAutoFit/>
          </a:bodyPr>
          <a:lstStyle/>
          <a:p>
            <a:r>
              <a:rPr lang="en-US" altLang="en-US" sz="1400" dirty="0">
                <a:solidFill>
                  <a:schemeClr val="bg1"/>
                </a:solidFill>
                <a:latin typeface="Calibri" panose="020F0502020204030204" pitchFamily="34" charset="0"/>
                <a:cs typeface="Calibri" panose="020F0502020204030204" pitchFamily="34" charset="0"/>
              </a:rPr>
              <a:t>*Grade 4 diarrhea: ExteNET, n = 1 (&lt; 1%); CONTROL, none.</a:t>
            </a:r>
            <a:endParaRPr lang="en-US" sz="1400" dirty="0">
              <a:solidFill>
                <a:schemeClr val="bg1"/>
              </a:solidFill>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6C4D3157-A455-4A92-8AEF-F70BCBC33B5A}"/>
              </a:ext>
            </a:extLst>
          </p:cNvPr>
          <p:cNvSpPr txBox="1"/>
          <p:nvPr/>
        </p:nvSpPr>
        <p:spPr>
          <a:xfrm>
            <a:off x="6837881" y="1669859"/>
            <a:ext cx="1632217" cy="400110"/>
          </a:xfrm>
          <a:prstGeom prst="rect">
            <a:avLst/>
          </a:prstGeom>
          <a:noFill/>
        </p:spPr>
        <p:txBody>
          <a:bodyPr wrap="square" rtlCol="0">
            <a:spAutoFit/>
          </a:bodyPr>
          <a:lstStyle/>
          <a:p>
            <a:pPr algn="ctr" defTabSz="686440">
              <a:defRPr/>
            </a:pPr>
            <a:r>
              <a:rPr lang="en-US" sz="2000" b="1" dirty="0">
                <a:solidFill>
                  <a:prstClr val="black"/>
                </a:solidFill>
                <a:latin typeface="Calibri" panose="020F0502020204030204" pitchFamily="34" charset="0"/>
                <a:ea typeface="ＭＳ Ｐゴシック" charset="-128"/>
                <a:cs typeface="Calibri" panose="020F0502020204030204" pitchFamily="34" charset="0"/>
              </a:rPr>
              <a:t>CONTROL*</a:t>
            </a:r>
          </a:p>
        </p:txBody>
      </p:sp>
      <p:sp>
        <p:nvSpPr>
          <p:cNvPr id="24" name="TextBox 23">
            <a:extLst>
              <a:ext uri="{FF2B5EF4-FFF2-40B4-BE49-F238E27FC236}">
                <a16:creationId xmlns:a16="http://schemas.microsoft.com/office/drawing/2014/main" id="{BB50A367-44C8-4122-AE24-230E23F3F227}"/>
              </a:ext>
            </a:extLst>
          </p:cNvPr>
          <p:cNvSpPr txBox="1"/>
          <p:nvPr/>
        </p:nvSpPr>
        <p:spPr>
          <a:xfrm>
            <a:off x="150012" y="4849646"/>
            <a:ext cx="2226484" cy="369332"/>
          </a:xfrm>
          <a:prstGeom prst="rect">
            <a:avLst/>
          </a:prstGeom>
          <a:noFill/>
        </p:spPr>
        <p:txBody>
          <a:bodyPr wrap="square" rtlCol="0">
            <a:spAutoFit/>
          </a:bodyPr>
          <a:lstStyle/>
          <a:p>
            <a:pPr algn="ctr" defTabSz="686440">
              <a:defRPr/>
            </a:pPr>
            <a:r>
              <a:rPr lang="en-US" sz="1800" b="1" dirty="0">
                <a:solidFill>
                  <a:prstClr val="black"/>
                </a:solidFill>
                <a:latin typeface="Calibri" panose="020F0502020204030204" pitchFamily="34" charset="0"/>
                <a:ea typeface="ＭＳ Ｐゴシック" charset="-128"/>
                <a:cs typeface="Calibri" panose="020F0502020204030204" pitchFamily="34" charset="0"/>
              </a:rPr>
              <a:t>Incidence of Diarrhea</a:t>
            </a:r>
          </a:p>
        </p:txBody>
      </p:sp>
      <p:sp>
        <p:nvSpPr>
          <p:cNvPr id="39" name="TextBox 38">
            <a:extLst>
              <a:ext uri="{FF2B5EF4-FFF2-40B4-BE49-F238E27FC236}">
                <a16:creationId xmlns:a16="http://schemas.microsoft.com/office/drawing/2014/main" id="{430A6E16-26FE-46C2-9FCE-ACF7E1C713DD}"/>
              </a:ext>
            </a:extLst>
          </p:cNvPr>
          <p:cNvSpPr txBox="1"/>
          <p:nvPr/>
        </p:nvSpPr>
        <p:spPr>
          <a:xfrm>
            <a:off x="3892285" y="2262298"/>
            <a:ext cx="1120574" cy="523220"/>
          </a:xfrm>
          <a:prstGeom prst="rect">
            <a:avLst/>
          </a:prstGeom>
          <a:noFill/>
        </p:spPr>
        <p:txBody>
          <a:bodyPr wrap="square" rtlCol="0">
            <a:spAutoFit/>
          </a:bodyPr>
          <a:lstStyle/>
          <a:p>
            <a:pPr algn="ctr" defTabSz="686440">
              <a:defRPr/>
            </a:pPr>
            <a:r>
              <a:rPr lang="en-US" sz="1400" b="1" dirty="0">
                <a:solidFill>
                  <a:prstClr val="black"/>
                </a:solidFill>
                <a:latin typeface="Calibri" panose="020F0502020204030204" pitchFamily="34" charset="0"/>
                <a:ea typeface="ＭＳ Ｐゴシック" charset="-128"/>
              </a:rPr>
              <a:t>Loperamide</a:t>
            </a:r>
          </a:p>
          <a:p>
            <a:pPr algn="ctr" defTabSz="686440">
              <a:defRPr/>
            </a:pPr>
            <a:r>
              <a:rPr lang="en-US" sz="1400" b="1" dirty="0">
                <a:solidFill>
                  <a:prstClr val="black"/>
                </a:solidFill>
                <a:latin typeface="Calibri" panose="020F0502020204030204" pitchFamily="34" charset="0"/>
                <a:ea typeface="ＭＳ Ｐゴシック" charset="-128"/>
              </a:rPr>
              <a:t>n = 137</a:t>
            </a:r>
          </a:p>
        </p:txBody>
      </p:sp>
      <p:sp>
        <p:nvSpPr>
          <p:cNvPr id="40" name="TextBox 39">
            <a:extLst>
              <a:ext uri="{FF2B5EF4-FFF2-40B4-BE49-F238E27FC236}">
                <a16:creationId xmlns:a16="http://schemas.microsoft.com/office/drawing/2014/main" id="{35B7BECB-CA39-4290-A500-D373362D53F1}"/>
              </a:ext>
            </a:extLst>
          </p:cNvPr>
          <p:cNvSpPr txBox="1"/>
          <p:nvPr/>
        </p:nvSpPr>
        <p:spPr>
          <a:xfrm>
            <a:off x="5160065" y="2262298"/>
            <a:ext cx="2290245" cy="523220"/>
          </a:xfrm>
          <a:prstGeom prst="rect">
            <a:avLst/>
          </a:prstGeom>
          <a:noFill/>
        </p:spPr>
        <p:txBody>
          <a:bodyPr wrap="square" rtlCol="0">
            <a:spAutoFit/>
          </a:bodyPr>
          <a:lstStyle/>
          <a:p>
            <a:pPr algn="ctr" defTabSz="686440">
              <a:defRPr/>
            </a:pPr>
            <a:r>
              <a:rPr lang="en-US" sz="1400" b="1" dirty="0">
                <a:solidFill>
                  <a:prstClr val="black"/>
                </a:solidFill>
                <a:latin typeface="Calibri" panose="020F0502020204030204" pitchFamily="34" charset="0"/>
                <a:ea typeface="ＭＳ Ｐゴシック" charset="-128"/>
              </a:rPr>
              <a:t>Loperamide + Budesonide</a:t>
            </a:r>
          </a:p>
          <a:p>
            <a:pPr algn="ctr" defTabSz="686440">
              <a:defRPr/>
            </a:pPr>
            <a:r>
              <a:rPr lang="en-US" sz="1400" b="1" dirty="0">
                <a:solidFill>
                  <a:prstClr val="black"/>
                </a:solidFill>
                <a:latin typeface="Calibri" panose="020F0502020204030204" pitchFamily="34" charset="0"/>
                <a:ea typeface="ＭＳ Ｐゴシック" charset="-128"/>
              </a:rPr>
              <a:t>n = 64</a:t>
            </a:r>
          </a:p>
        </p:txBody>
      </p:sp>
      <p:sp>
        <p:nvSpPr>
          <p:cNvPr id="41" name="TextBox 40">
            <a:extLst>
              <a:ext uri="{FF2B5EF4-FFF2-40B4-BE49-F238E27FC236}">
                <a16:creationId xmlns:a16="http://schemas.microsoft.com/office/drawing/2014/main" id="{B6AFC1D2-14FB-4224-8F9F-880C7A11B781}"/>
              </a:ext>
            </a:extLst>
          </p:cNvPr>
          <p:cNvSpPr txBox="1"/>
          <p:nvPr/>
        </p:nvSpPr>
        <p:spPr>
          <a:xfrm>
            <a:off x="7264459" y="2262298"/>
            <a:ext cx="2145841" cy="523220"/>
          </a:xfrm>
          <a:prstGeom prst="rect">
            <a:avLst/>
          </a:prstGeom>
          <a:noFill/>
        </p:spPr>
        <p:txBody>
          <a:bodyPr wrap="square" rtlCol="0">
            <a:spAutoFit/>
          </a:bodyPr>
          <a:lstStyle/>
          <a:p>
            <a:pPr algn="ctr" defTabSz="686440">
              <a:defRPr/>
            </a:pPr>
            <a:r>
              <a:rPr lang="en-US" sz="1400" b="1" dirty="0">
                <a:solidFill>
                  <a:prstClr val="black"/>
                </a:solidFill>
                <a:latin typeface="Calibri" panose="020F0502020204030204" pitchFamily="34" charset="0"/>
                <a:ea typeface="ＭＳ Ｐゴシック" charset="-128"/>
              </a:rPr>
              <a:t>Loperamide + Colestipol</a:t>
            </a:r>
          </a:p>
          <a:p>
            <a:pPr algn="ctr" defTabSz="686440">
              <a:defRPr/>
            </a:pPr>
            <a:r>
              <a:rPr lang="en-US" sz="1400" b="1" dirty="0">
                <a:solidFill>
                  <a:prstClr val="black"/>
                </a:solidFill>
                <a:latin typeface="Calibri" panose="020F0502020204030204" pitchFamily="34" charset="0"/>
                <a:ea typeface="ＭＳ Ｐゴシック" charset="-128"/>
              </a:rPr>
              <a:t>n = 136</a:t>
            </a:r>
          </a:p>
        </p:txBody>
      </p:sp>
      <p:sp>
        <p:nvSpPr>
          <p:cNvPr id="28" name="Partial Circle 27">
            <a:extLst>
              <a:ext uri="{FF2B5EF4-FFF2-40B4-BE49-F238E27FC236}">
                <a16:creationId xmlns:a16="http://schemas.microsoft.com/office/drawing/2014/main" id="{970B9F0B-AFD2-4CE5-91F9-73EDCCD696B8}"/>
              </a:ext>
            </a:extLst>
          </p:cNvPr>
          <p:cNvSpPr/>
          <p:nvPr/>
        </p:nvSpPr>
        <p:spPr bwMode="auto">
          <a:xfrm>
            <a:off x="1175163" y="2702129"/>
            <a:ext cx="1486610" cy="1486610"/>
          </a:xfrm>
          <a:prstGeom prst="pie">
            <a:avLst>
              <a:gd name="adj1" fmla="val 7526839"/>
              <a:gd name="adj2" fmla="val 1620000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Partial Circle 28">
            <a:extLst>
              <a:ext uri="{FF2B5EF4-FFF2-40B4-BE49-F238E27FC236}">
                <a16:creationId xmlns:a16="http://schemas.microsoft.com/office/drawing/2014/main" id="{9340A68A-415B-46FC-9EE1-707275751756}"/>
              </a:ext>
            </a:extLst>
          </p:cNvPr>
          <p:cNvSpPr/>
          <p:nvPr/>
        </p:nvSpPr>
        <p:spPr bwMode="auto">
          <a:xfrm>
            <a:off x="1175163" y="2701305"/>
            <a:ext cx="1486610" cy="1486610"/>
          </a:xfrm>
          <a:prstGeom prst="pie">
            <a:avLst>
              <a:gd name="adj1" fmla="val 17330204"/>
              <a:gd name="adj2" fmla="val 625327"/>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Partial Circle 29">
            <a:extLst>
              <a:ext uri="{FF2B5EF4-FFF2-40B4-BE49-F238E27FC236}">
                <a16:creationId xmlns:a16="http://schemas.microsoft.com/office/drawing/2014/main" id="{E631991C-5FAF-49B2-B12D-830D60FE71D1}"/>
              </a:ext>
            </a:extLst>
          </p:cNvPr>
          <p:cNvSpPr/>
          <p:nvPr/>
        </p:nvSpPr>
        <p:spPr bwMode="auto">
          <a:xfrm>
            <a:off x="1175163" y="2700323"/>
            <a:ext cx="1486610" cy="1486610"/>
          </a:xfrm>
          <a:prstGeom prst="pie">
            <a:avLst>
              <a:gd name="adj1" fmla="val 638025"/>
              <a:gd name="adj2" fmla="val 7525552"/>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Partial Circle 30">
            <a:extLst>
              <a:ext uri="{FF2B5EF4-FFF2-40B4-BE49-F238E27FC236}">
                <a16:creationId xmlns:a16="http://schemas.microsoft.com/office/drawing/2014/main" id="{DF7CAF12-DE11-4C72-A828-5DBB91FBE6BF}"/>
              </a:ext>
            </a:extLst>
          </p:cNvPr>
          <p:cNvSpPr/>
          <p:nvPr/>
        </p:nvSpPr>
        <p:spPr bwMode="auto">
          <a:xfrm>
            <a:off x="1175163" y="2702063"/>
            <a:ext cx="1486610" cy="1486610"/>
          </a:xfrm>
          <a:prstGeom prst="pie">
            <a:avLst>
              <a:gd name="adj1" fmla="val 16177595"/>
              <a:gd name="adj2" fmla="val 1735478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8714834D-2A79-4084-8249-65AD2B1080C8}"/>
              </a:ext>
            </a:extLst>
          </p:cNvPr>
          <p:cNvSpPr txBox="1"/>
          <p:nvPr/>
        </p:nvSpPr>
        <p:spPr>
          <a:xfrm>
            <a:off x="1260009" y="3201697"/>
            <a:ext cx="581014"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40%</a:t>
            </a:r>
          </a:p>
        </p:txBody>
      </p:sp>
      <p:sp>
        <p:nvSpPr>
          <p:cNvPr id="33" name="TextBox 32">
            <a:extLst>
              <a:ext uri="{FF2B5EF4-FFF2-40B4-BE49-F238E27FC236}">
                <a16:creationId xmlns:a16="http://schemas.microsoft.com/office/drawing/2014/main" id="{B4FA7F8A-6458-4CDB-B1F6-94E093EEA9A4}"/>
              </a:ext>
            </a:extLst>
          </p:cNvPr>
          <p:cNvSpPr txBox="1"/>
          <p:nvPr/>
        </p:nvSpPr>
        <p:spPr>
          <a:xfrm>
            <a:off x="1785345" y="3681828"/>
            <a:ext cx="581014"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33%</a:t>
            </a:r>
          </a:p>
        </p:txBody>
      </p:sp>
      <p:sp>
        <p:nvSpPr>
          <p:cNvPr id="34" name="TextBox 33">
            <a:extLst>
              <a:ext uri="{FF2B5EF4-FFF2-40B4-BE49-F238E27FC236}">
                <a16:creationId xmlns:a16="http://schemas.microsoft.com/office/drawing/2014/main" id="{50EC8C0E-0AAB-4338-AA85-B530100B5569}"/>
              </a:ext>
            </a:extLst>
          </p:cNvPr>
          <p:cNvSpPr txBox="1"/>
          <p:nvPr/>
        </p:nvSpPr>
        <p:spPr>
          <a:xfrm>
            <a:off x="2027461" y="3089002"/>
            <a:ext cx="581014"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23%</a:t>
            </a:r>
          </a:p>
        </p:txBody>
      </p:sp>
      <p:sp>
        <p:nvSpPr>
          <p:cNvPr id="35" name="TextBox 34">
            <a:extLst>
              <a:ext uri="{FF2B5EF4-FFF2-40B4-BE49-F238E27FC236}">
                <a16:creationId xmlns:a16="http://schemas.microsoft.com/office/drawing/2014/main" id="{911BFEA1-8F56-4D05-A473-2C6107B6979B}"/>
              </a:ext>
            </a:extLst>
          </p:cNvPr>
          <p:cNvSpPr txBox="1"/>
          <p:nvPr/>
        </p:nvSpPr>
        <p:spPr>
          <a:xfrm>
            <a:off x="1719751" y="2733053"/>
            <a:ext cx="581014"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5%</a:t>
            </a:r>
          </a:p>
        </p:txBody>
      </p:sp>
      <p:sp>
        <p:nvSpPr>
          <p:cNvPr id="36" name="Partial Circle 35">
            <a:extLst>
              <a:ext uri="{FF2B5EF4-FFF2-40B4-BE49-F238E27FC236}">
                <a16:creationId xmlns:a16="http://schemas.microsoft.com/office/drawing/2014/main" id="{2E5AB76B-5D67-4E49-A532-53AA7D202761}"/>
              </a:ext>
            </a:extLst>
          </p:cNvPr>
          <p:cNvSpPr/>
          <p:nvPr/>
        </p:nvSpPr>
        <p:spPr bwMode="auto">
          <a:xfrm>
            <a:off x="3759350" y="2784365"/>
            <a:ext cx="1393947" cy="1393947"/>
          </a:xfrm>
          <a:prstGeom prst="pie">
            <a:avLst>
              <a:gd name="adj1" fmla="val 9532758"/>
              <a:gd name="adj2" fmla="val 1620000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Partial Circle 42">
            <a:extLst>
              <a:ext uri="{FF2B5EF4-FFF2-40B4-BE49-F238E27FC236}">
                <a16:creationId xmlns:a16="http://schemas.microsoft.com/office/drawing/2014/main" id="{5F79471F-7FE1-4F9D-B91A-F0B4A6C9F7CF}"/>
              </a:ext>
            </a:extLst>
          </p:cNvPr>
          <p:cNvSpPr/>
          <p:nvPr/>
        </p:nvSpPr>
        <p:spPr bwMode="auto">
          <a:xfrm>
            <a:off x="3759350" y="2783593"/>
            <a:ext cx="1393947" cy="1393947"/>
          </a:xfrm>
          <a:prstGeom prst="pie">
            <a:avLst>
              <a:gd name="adj1" fmla="val 20527562"/>
              <a:gd name="adj2" fmla="val 4123012"/>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Partial Circle 51">
            <a:extLst>
              <a:ext uri="{FF2B5EF4-FFF2-40B4-BE49-F238E27FC236}">
                <a16:creationId xmlns:a16="http://schemas.microsoft.com/office/drawing/2014/main" id="{BF1327DB-4FDA-4207-B117-C385E5669749}"/>
              </a:ext>
            </a:extLst>
          </p:cNvPr>
          <p:cNvSpPr/>
          <p:nvPr/>
        </p:nvSpPr>
        <p:spPr bwMode="auto">
          <a:xfrm>
            <a:off x="3759350" y="2782672"/>
            <a:ext cx="1393947" cy="1393947"/>
          </a:xfrm>
          <a:prstGeom prst="pie">
            <a:avLst>
              <a:gd name="adj1" fmla="val 4124604"/>
              <a:gd name="adj2" fmla="val 9492182"/>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Partial Circle 54">
            <a:extLst>
              <a:ext uri="{FF2B5EF4-FFF2-40B4-BE49-F238E27FC236}">
                <a16:creationId xmlns:a16="http://schemas.microsoft.com/office/drawing/2014/main" id="{FD77C2DE-E16E-4D72-AF37-E6E79FDE04A7}"/>
              </a:ext>
            </a:extLst>
          </p:cNvPr>
          <p:cNvSpPr/>
          <p:nvPr/>
        </p:nvSpPr>
        <p:spPr bwMode="auto">
          <a:xfrm>
            <a:off x="3759350" y="2784304"/>
            <a:ext cx="1393947" cy="1393947"/>
          </a:xfrm>
          <a:prstGeom prst="pie">
            <a:avLst>
              <a:gd name="adj1" fmla="val 16177595"/>
              <a:gd name="adj2" fmla="val 20499585"/>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TextBox 55">
            <a:extLst>
              <a:ext uri="{FF2B5EF4-FFF2-40B4-BE49-F238E27FC236}">
                <a16:creationId xmlns:a16="http://schemas.microsoft.com/office/drawing/2014/main" id="{C7FD7A2D-904C-4CE3-B0EB-95453E080557}"/>
              </a:ext>
            </a:extLst>
          </p:cNvPr>
          <p:cNvSpPr txBox="1"/>
          <p:nvPr/>
        </p:nvSpPr>
        <p:spPr>
          <a:xfrm>
            <a:off x="3870654" y="3117623"/>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31%</a:t>
            </a:r>
          </a:p>
        </p:txBody>
      </p:sp>
      <p:sp>
        <p:nvSpPr>
          <p:cNvPr id="57" name="TextBox 56">
            <a:extLst>
              <a:ext uri="{FF2B5EF4-FFF2-40B4-BE49-F238E27FC236}">
                <a16:creationId xmlns:a16="http://schemas.microsoft.com/office/drawing/2014/main" id="{6219ED53-320C-4D0E-A655-4FB880796EA8}"/>
              </a:ext>
            </a:extLst>
          </p:cNvPr>
          <p:cNvSpPr txBox="1"/>
          <p:nvPr/>
        </p:nvSpPr>
        <p:spPr>
          <a:xfrm>
            <a:off x="3997594" y="3694470"/>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25%</a:t>
            </a:r>
          </a:p>
        </p:txBody>
      </p:sp>
      <p:sp>
        <p:nvSpPr>
          <p:cNvPr id="58" name="TextBox 57">
            <a:extLst>
              <a:ext uri="{FF2B5EF4-FFF2-40B4-BE49-F238E27FC236}">
                <a16:creationId xmlns:a16="http://schemas.microsoft.com/office/drawing/2014/main" id="{42E80EB0-5064-4A57-8D3F-D74A9AEAE56E}"/>
              </a:ext>
            </a:extLst>
          </p:cNvPr>
          <p:cNvSpPr txBox="1"/>
          <p:nvPr/>
        </p:nvSpPr>
        <p:spPr>
          <a:xfrm>
            <a:off x="4553647" y="3489788"/>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24%</a:t>
            </a:r>
          </a:p>
        </p:txBody>
      </p:sp>
      <p:sp>
        <p:nvSpPr>
          <p:cNvPr id="59" name="TextBox 58">
            <a:extLst>
              <a:ext uri="{FF2B5EF4-FFF2-40B4-BE49-F238E27FC236}">
                <a16:creationId xmlns:a16="http://schemas.microsoft.com/office/drawing/2014/main" id="{AB785114-21B6-4D62-A521-B3909219E934}"/>
              </a:ext>
            </a:extLst>
          </p:cNvPr>
          <p:cNvSpPr txBox="1"/>
          <p:nvPr/>
        </p:nvSpPr>
        <p:spPr>
          <a:xfrm>
            <a:off x="4438405" y="2979137"/>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20%</a:t>
            </a:r>
          </a:p>
        </p:txBody>
      </p:sp>
      <p:sp>
        <p:nvSpPr>
          <p:cNvPr id="60" name="Partial Circle 59">
            <a:extLst>
              <a:ext uri="{FF2B5EF4-FFF2-40B4-BE49-F238E27FC236}">
                <a16:creationId xmlns:a16="http://schemas.microsoft.com/office/drawing/2014/main" id="{1DB77E89-D816-44DC-AE07-2A93BBA5975C}"/>
              </a:ext>
            </a:extLst>
          </p:cNvPr>
          <p:cNvSpPr/>
          <p:nvPr/>
        </p:nvSpPr>
        <p:spPr bwMode="auto">
          <a:xfrm>
            <a:off x="5643209" y="2780212"/>
            <a:ext cx="1393947" cy="1393947"/>
          </a:xfrm>
          <a:prstGeom prst="pie">
            <a:avLst>
              <a:gd name="adj1" fmla="val 10076828"/>
              <a:gd name="adj2" fmla="val 1620000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Partial Circle 60">
            <a:extLst>
              <a:ext uri="{FF2B5EF4-FFF2-40B4-BE49-F238E27FC236}">
                <a16:creationId xmlns:a16="http://schemas.microsoft.com/office/drawing/2014/main" id="{5C078871-EC39-43EB-B12F-262F67E01456}"/>
              </a:ext>
            </a:extLst>
          </p:cNvPr>
          <p:cNvSpPr/>
          <p:nvPr/>
        </p:nvSpPr>
        <p:spPr bwMode="auto">
          <a:xfrm>
            <a:off x="5643209" y="2779440"/>
            <a:ext cx="1393947" cy="1393947"/>
          </a:xfrm>
          <a:prstGeom prst="pie">
            <a:avLst>
              <a:gd name="adj1" fmla="val 19177658"/>
              <a:gd name="adj2" fmla="val 3059717"/>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Partial Circle 61">
            <a:extLst>
              <a:ext uri="{FF2B5EF4-FFF2-40B4-BE49-F238E27FC236}">
                <a16:creationId xmlns:a16="http://schemas.microsoft.com/office/drawing/2014/main" id="{AF4EA1A8-865A-45E7-8EEC-457C95E4F75C}"/>
              </a:ext>
            </a:extLst>
          </p:cNvPr>
          <p:cNvSpPr/>
          <p:nvPr/>
        </p:nvSpPr>
        <p:spPr bwMode="auto">
          <a:xfrm>
            <a:off x="5643209" y="2778519"/>
            <a:ext cx="1393947" cy="1393947"/>
          </a:xfrm>
          <a:prstGeom prst="pie">
            <a:avLst>
              <a:gd name="adj1" fmla="val 3052613"/>
              <a:gd name="adj2" fmla="val 10121851"/>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Partial Circle 62">
            <a:extLst>
              <a:ext uri="{FF2B5EF4-FFF2-40B4-BE49-F238E27FC236}">
                <a16:creationId xmlns:a16="http://schemas.microsoft.com/office/drawing/2014/main" id="{494E1B4B-8DD1-42C4-9103-FA5A006DDB03}"/>
              </a:ext>
            </a:extLst>
          </p:cNvPr>
          <p:cNvSpPr/>
          <p:nvPr/>
        </p:nvSpPr>
        <p:spPr bwMode="auto">
          <a:xfrm>
            <a:off x="5643209" y="2780151"/>
            <a:ext cx="1393947" cy="1393947"/>
          </a:xfrm>
          <a:prstGeom prst="pie">
            <a:avLst>
              <a:gd name="adj1" fmla="val 16177595"/>
              <a:gd name="adj2" fmla="val 19146773"/>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TextBox 63">
            <a:extLst>
              <a:ext uri="{FF2B5EF4-FFF2-40B4-BE49-F238E27FC236}">
                <a16:creationId xmlns:a16="http://schemas.microsoft.com/office/drawing/2014/main" id="{0710BEAC-74C9-4845-A6DA-6861D31AD224}"/>
              </a:ext>
            </a:extLst>
          </p:cNvPr>
          <p:cNvSpPr txBox="1"/>
          <p:nvPr/>
        </p:nvSpPr>
        <p:spPr>
          <a:xfrm>
            <a:off x="5760389" y="3077892"/>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28%</a:t>
            </a:r>
          </a:p>
        </p:txBody>
      </p:sp>
      <p:sp>
        <p:nvSpPr>
          <p:cNvPr id="65" name="TextBox 64">
            <a:extLst>
              <a:ext uri="{FF2B5EF4-FFF2-40B4-BE49-F238E27FC236}">
                <a16:creationId xmlns:a16="http://schemas.microsoft.com/office/drawing/2014/main" id="{D5B36B42-DD63-4201-8FD5-93EEC8FE0787}"/>
              </a:ext>
            </a:extLst>
          </p:cNvPr>
          <p:cNvSpPr txBox="1"/>
          <p:nvPr/>
        </p:nvSpPr>
        <p:spPr>
          <a:xfrm>
            <a:off x="5893675" y="3663283"/>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33%</a:t>
            </a:r>
          </a:p>
        </p:txBody>
      </p:sp>
      <p:sp>
        <p:nvSpPr>
          <p:cNvPr id="66" name="TextBox 65">
            <a:extLst>
              <a:ext uri="{FF2B5EF4-FFF2-40B4-BE49-F238E27FC236}">
                <a16:creationId xmlns:a16="http://schemas.microsoft.com/office/drawing/2014/main" id="{E85D9C07-377C-4206-9ABD-CD5BC681B829}"/>
              </a:ext>
            </a:extLst>
          </p:cNvPr>
          <p:cNvSpPr txBox="1"/>
          <p:nvPr/>
        </p:nvSpPr>
        <p:spPr>
          <a:xfrm>
            <a:off x="6474874" y="3335016"/>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25%</a:t>
            </a:r>
          </a:p>
        </p:txBody>
      </p:sp>
      <p:sp>
        <p:nvSpPr>
          <p:cNvPr id="67" name="TextBox 66">
            <a:extLst>
              <a:ext uri="{FF2B5EF4-FFF2-40B4-BE49-F238E27FC236}">
                <a16:creationId xmlns:a16="http://schemas.microsoft.com/office/drawing/2014/main" id="{3B59BEFE-2974-434D-B811-6BBFFFCB346C}"/>
              </a:ext>
            </a:extLst>
          </p:cNvPr>
          <p:cNvSpPr txBox="1"/>
          <p:nvPr/>
        </p:nvSpPr>
        <p:spPr>
          <a:xfrm>
            <a:off x="6270219" y="2886941"/>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14%</a:t>
            </a:r>
          </a:p>
        </p:txBody>
      </p:sp>
      <p:sp>
        <p:nvSpPr>
          <p:cNvPr id="6" name="Rectangle 5">
            <a:extLst>
              <a:ext uri="{FF2B5EF4-FFF2-40B4-BE49-F238E27FC236}">
                <a16:creationId xmlns:a16="http://schemas.microsoft.com/office/drawing/2014/main" id="{894F35D2-135F-4D4B-BBD7-D0D98B26692F}"/>
              </a:ext>
            </a:extLst>
          </p:cNvPr>
          <p:cNvSpPr/>
          <p:nvPr/>
        </p:nvSpPr>
        <p:spPr bwMode="auto">
          <a:xfrm>
            <a:off x="2677930" y="5005813"/>
            <a:ext cx="146304" cy="14630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BD5F789-A88A-46F9-9CC3-12AF0B87BBB4}"/>
              </a:ext>
            </a:extLst>
          </p:cNvPr>
          <p:cNvSpPr/>
          <p:nvPr/>
        </p:nvSpPr>
        <p:spPr bwMode="auto">
          <a:xfrm>
            <a:off x="4729306" y="5005813"/>
            <a:ext cx="146304" cy="1463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A01AEB1-687C-4324-81D2-82BA479AE4FA}"/>
              </a:ext>
            </a:extLst>
          </p:cNvPr>
          <p:cNvSpPr/>
          <p:nvPr/>
        </p:nvSpPr>
        <p:spPr bwMode="auto">
          <a:xfrm>
            <a:off x="6786175" y="5005813"/>
            <a:ext cx="146304" cy="146304"/>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24269840-84FC-4572-9D5D-2FF58FF5C96A}"/>
              </a:ext>
            </a:extLst>
          </p:cNvPr>
          <p:cNvSpPr/>
          <p:nvPr/>
        </p:nvSpPr>
        <p:spPr bwMode="auto">
          <a:xfrm>
            <a:off x="8843044" y="5005813"/>
            <a:ext cx="146304" cy="14630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Partial Circle 81">
            <a:extLst>
              <a:ext uri="{FF2B5EF4-FFF2-40B4-BE49-F238E27FC236}">
                <a16:creationId xmlns:a16="http://schemas.microsoft.com/office/drawing/2014/main" id="{46BE4742-67BD-4150-A4B8-362CFBFA1B18}"/>
              </a:ext>
            </a:extLst>
          </p:cNvPr>
          <p:cNvSpPr/>
          <p:nvPr/>
        </p:nvSpPr>
        <p:spPr bwMode="auto">
          <a:xfrm>
            <a:off x="7618834" y="2786971"/>
            <a:ext cx="1393947" cy="1393947"/>
          </a:xfrm>
          <a:prstGeom prst="pie">
            <a:avLst>
              <a:gd name="adj1" fmla="val 11756564"/>
              <a:gd name="adj2" fmla="val 16249504"/>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Partial Circle 82">
            <a:extLst>
              <a:ext uri="{FF2B5EF4-FFF2-40B4-BE49-F238E27FC236}">
                <a16:creationId xmlns:a16="http://schemas.microsoft.com/office/drawing/2014/main" id="{445524F9-274F-467E-BF29-D8E543335469}"/>
              </a:ext>
            </a:extLst>
          </p:cNvPr>
          <p:cNvSpPr/>
          <p:nvPr/>
        </p:nvSpPr>
        <p:spPr bwMode="auto">
          <a:xfrm>
            <a:off x="7618834" y="2786199"/>
            <a:ext cx="1393947" cy="1393947"/>
          </a:xfrm>
          <a:prstGeom prst="pie">
            <a:avLst>
              <a:gd name="adj1" fmla="val 19847376"/>
              <a:gd name="adj2" fmla="val 4205108"/>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Partial Circle 83">
            <a:extLst>
              <a:ext uri="{FF2B5EF4-FFF2-40B4-BE49-F238E27FC236}">
                <a16:creationId xmlns:a16="http://schemas.microsoft.com/office/drawing/2014/main" id="{B6BD468E-437C-4CDB-829B-C4722C0E51B5}"/>
              </a:ext>
            </a:extLst>
          </p:cNvPr>
          <p:cNvSpPr/>
          <p:nvPr/>
        </p:nvSpPr>
        <p:spPr bwMode="auto">
          <a:xfrm>
            <a:off x="7618834" y="2785278"/>
            <a:ext cx="1393947" cy="1393947"/>
          </a:xfrm>
          <a:prstGeom prst="pie">
            <a:avLst>
              <a:gd name="adj1" fmla="val 4203788"/>
              <a:gd name="adj2" fmla="val 11711201"/>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Partial Circle 84">
            <a:extLst>
              <a:ext uri="{FF2B5EF4-FFF2-40B4-BE49-F238E27FC236}">
                <a16:creationId xmlns:a16="http://schemas.microsoft.com/office/drawing/2014/main" id="{1B7F160B-D239-424B-A363-F7C43C4E01FC}"/>
              </a:ext>
            </a:extLst>
          </p:cNvPr>
          <p:cNvSpPr/>
          <p:nvPr/>
        </p:nvSpPr>
        <p:spPr bwMode="auto">
          <a:xfrm>
            <a:off x="7618834" y="2786910"/>
            <a:ext cx="1393947" cy="1393947"/>
          </a:xfrm>
          <a:prstGeom prst="pie">
            <a:avLst>
              <a:gd name="adj1" fmla="val 16253542"/>
              <a:gd name="adj2" fmla="val 19870788"/>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TextBox 85">
            <a:extLst>
              <a:ext uri="{FF2B5EF4-FFF2-40B4-BE49-F238E27FC236}">
                <a16:creationId xmlns:a16="http://schemas.microsoft.com/office/drawing/2014/main" id="{70A56039-DE52-48FA-BD2D-216029A0A2B8}"/>
              </a:ext>
            </a:extLst>
          </p:cNvPr>
          <p:cNvSpPr txBox="1"/>
          <p:nvPr/>
        </p:nvSpPr>
        <p:spPr>
          <a:xfrm>
            <a:off x="7849737" y="3587175"/>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35%</a:t>
            </a:r>
          </a:p>
        </p:txBody>
      </p:sp>
      <p:sp>
        <p:nvSpPr>
          <p:cNvPr id="87" name="TextBox 86">
            <a:extLst>
              <a:ext uri="{FF2B5EF4-FFF2-40B4-BE49-F238E27FC236}">
                <a16:creationId xmlns:a16="http://schemas.microsoft.com/office/drawing/2014/main" id="{F70C9422-34F2-4B42-86D4-8F56FEBDB462}"/>
              </a:ext>
            </a:extLst>
          </p:cNvPr>
          <p:cNvSpPr txBox="1"/>
          <p:nvPr/>
        </p:nvSpPr>
        <p:spPr>
          <a:xfrm>
            <a:off x="8467397" y="3479960"/>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28%</a:t>
            </a:r>
          </a:p>
        </p:txBody>
      </p:sp>
      <p:sp>
        <p:nvSpPr>
          <p:cNvPr id="88" name="TextBox 87">
            <a:extLst>
              <a:ext uri="{FF2B5EF4-FFF2-40B4-BE49-F238E27FC236}">
                <a16:creationId xmlns:a16="http://schemas.microsoft.com/office/drawing/2014/main" id="{755E113B-FB29-4950-9193-6B0198BD8368}"/>
              </a:ext>
            </a:extLst>
          </p:cNvPr>
          <p:cNvSpPr txBox="1"/>
          <p:nvPr/>
        </p:nvSpPr>
        <p:spPr>
          <a:xfrm>
            <a:off x="8309890" y="2925742"/>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17%</a:t>
            </a:r>
          </a:p>
        </p:txBody>
      </p:sp>
      <p:sp>
        <p:nvSpPr>
          <p:cNvPr id="89" name="TextBox 88">
            <a:extLst>
              <a:ext uri="{FF2B5EF4-FFF2-40B4-BE49-F238E27FC236}">
                <a16:creationId xmlns:a16="http://schemas.microsoft.com/office/drawing/2014/main" id="{5BDB5111-1BFD-45FE-9CA4-A9A774863E5C}"/>
              </a:ext>
            </a:extLst>
          </p:cNvPr>
          <p:cNvSpPr txBox="1"/>
          <p:nvPr/>
        </p:nvSpPr>
        <p:spPr>
          <a:xfrm>
            <a:off x="7798291" y="2968252"/>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21%</a:t>
            </a:r>
          </a:p>
        </p:txBody>
      </p:sp>
      <p:sp>
        <p:nvSpPr>
          <p:cNvPr id="68" name="TextBox 67">
            <a:extLst>
              <a:ext uri="{FF2B5EF4-FFF2-40B4-BE49-F238E27FC236}">
                <a16:creationId xmlns:a16="http://schemas.microsoft.com/office/drawing/2014/main" id="{4731A93F-BD51-4DDC-B63D-3C441FF4A702}"/>
              </a:ext>
            </a:extLst>
          </p:cNvPr>
          <p:cNvSpPr txBox="1"/>
          <p:nvPr/>
        </p:nvSpPr>
        <p:spPr>
          <a:xfrm>
            <a:off x="9863467" y="4354311"/>
            <a:ext cx="1232779" cy="307777"/>
          </a:xfrm>
          <a:prstGeom prst="rect">
            <a:avLst/>
          </a:prstGeom>
          <a:noFill/>
        </p:spPr>
        <p:txBody>
          <a:bodyPr wrap="square" rtlCol="0">
            <a:spAutoFit/>
          </a:bodyPr>
          <a:lstStyle/>
          <a:p>
            <a:pPr algn="ctr" defTabSz="686440">
              <a:defRPr/>
            </a:pPr>
            <a:r>
              <a:rPr lang="en-US" sz="1400" b="1" dirty="0">
                <a:solidFill>
                  <a:prstClr val="white"/>
                </a:solidFill>
                <a:latin typeface="Calibri" panose="020F0502020204030204" pitchFamily="34" charset="0"/>
                <a:ea typeface="ＭＳ Ｐゴシック" charset="-128"/>
              </a:rPr>
              <a:t>3%</a:t>
            </a:r>
          </a:p>
        </p:txBody>
      </p:sp>
      <p:sp>
        <p:nvSpPr>
          <p:cNvPr id="73" name="TextBox 72">
            <a:extLst>
              <a:ext uri="{FF2B5EF4-FFF2-40B4-BE49-F238E27FC236}">
                <a16:creationId xmlns:a16="http://schemas.microsoft.com/office/drawing/2014/main" id="{BD8168CC-8DC3-43FF-A86F-E16DE7E7EFC9}"/>
              </a:ext>
            </a:extLst>
          </p:cNvPr>
          <p:cNvSpPr txBox="1"/>
          <p:nvPr/>
        </p:nvSpPr>
        <p:spPr>
          <a:xfrm>
            <a:off x="9329635" y="2256077"/>
            <a:ext cx="2145841" cy="523220"/>
          </a:xfrm>
          <a:prstGeom prst="rect">
            <a:avLst/>
          </a:prstGeom>
          <a:noFill/>
        </p:spPr>
        <p:txBody>
          <a:bodyPr wrap="square" rtlCol="0">
            <a:spAutoFit/>
          </a:bodyPr>
          <a:lstStyle/>
          <a:p>
            <a:pPr algn="ctr" defTabSz="686440">
              <a:defRPr/>
            </a:pPr>
            <a:r>
              <a:rPr lang="en-US" sz="1400" b="1" dirty="0">
                <a:solidFill>
                  <a:prstClr val="black"/>
                </a:solidFill>
                <a:latin typeface="Calibri" panose="020F0502020204030204" pitchFamily="34" charset="0"/>
                <a:ea typeface="ＭＳ Ｐゴシック" charset="-128"/>
              </a:rPr>
              <a:t>Neratinib Dose Escalation + loperamide PRN n = 60</a:t>
            </a:r>
          </a:p>
        </p:txBody>
      </p:sp>
      <p:sp>
        <p:nvSpPr>
          <p:cNvPr id="74" name="Partial Circle 73">
            <a:extLst>
              <a:ext uri="{FF2B5EF4-FFF2-40B4-BE49-F238E27FC236}">
                <a16:creationId xmlns:a16="http://schemas.microsoft.com/office/drawing/2014/main" id="{43ECA448-2A0A-4645-BF2D-67C0DCA88488}"/>
              </a:ext>
            </a:extLst>
          </p:cNvPr>
          <p:cNvSpPr/>
          <p:nvPr/>
        </p:nvSpPr>
        <p:spPr bwMode="auto">
          <a:xfrm>
            <a:off x="9684010" y="2780750"/>
            <a:ext cx="1393947" cy="1393947"/>
          </a:xfrm>
          <a:prstGeom prst="pie">
            <a:avLst>
              <a:gd name="adj1" fmla="val 16209374"/>
              <a:gd name="adj2" fmla="val 16886221"/>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Partial Circle 74">
            <a:extLst>
              <a:ext uri="{FF2B5EF4-FFF2-40B4-BE49-F238E27FC236}">
                <a16:creationId xmlns:a16="http://schemas.microsoft.com/office/drawing/2014/main" id="{8A534067-D70A-42D9-A606-DFCBFCEA226A}"/>
              </a:ext>
            </a:extLst>
          </p:cNvPr>
          <p:cNvSpPr/>
          <p:nvPr/>
        </p:nvSpPr>
        <p:spPr bwMode="auto">
          <a:xfrm>
            <a:off x="9684010" y="2779978"/>
            <a:ext cx="1393947" cy="1393947"/>
          </a:xfrm>
          <a:prstGeom prst="pie">
            <a:avLst>
              <a:gd name="adj1" fmla="val 3788019"/>
              <a:gd name="adj2" fmla="val 12966931"/>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Partial Circle 75">
            <a:extLst>
              <a:ext uri="{FF2B5EF4-FFF2-40B4-BE49-F238E27FC236}">
                <a16:creationId xmlns:a16="http://schemas.microsoft.com/office/drawing/2014/main" id="{8994B209-F245-40A0-8418-03B975E1BB1C}"/>
              </a:ext>
            </a:extLst>
          </p:cNvPr>
          <p:cNvSpPr/>
          <p:nvPr/>
        </p:nvSpPr>
        <p:spPr bwMode="auto">
          <a:xfrm>
            <a:off x="9684010" y="2779057"/>
            <a:ext cx="1393947" cy="1393947"/>
          </a:xfrm>
          <a:prstGeom prst="pie">
            <a:avLst>
              <a:gd name="adj1" fmla="val 12962845"/>
              <a:gd name="adj2" fmla="val 16217861"/>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Partial Circle 76">
            <a:extLst>
              <a:ext uri="{FF2B5EF4-FFF2-40B4-BE49-F238E27FC236}">
                <a16:creationId xmlns:a16="http://schemas.microsoft.com/office/drawing/2014/main" id="{BC1D0327-EDA4-4B9B-8417-1268B1B96E84}"/>
              </a:ext>
            </a:extLst>
          </p:cNvPr>
          <p:cNvSpPr/>
          <p:nvPr/>
        </p:nvSpPr>
        <p:spPr bwMode="auto">
          <a:xfrm>
            <a:off x="9684010" y="2780689"/>
            <a:ext cx="1393947" cy="1393947"/>
          </a:xfrm>
          <a:prstGeom prst="pie">
            <a:avLst>
              <a:gd name="adj1" fmla="val 16902546"/>
              <a:gd name="adj2" fmla="val 379060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TextBox 77">
            <a:extLst>
              <a:ext uri="{FF2B5EF4-FFF2-40B4-BE49-F238E27FC236}">
                <a16:creationId xmlns:a16="http://schemas.microsoft.com/office/drawing/2014/main" id="{11A95578-E957-44FF-A11E-AB781ABCD58B}"/>
              </a:ext>
            </a:extLst>
          </p:cNvPr>
          <p:cNvSpPr txBox="1"/>
          <p:nvPr/>
        </p:nvSpPr>
        <p:spPr>
          <a:xfrm>
            <a:off x="9892140" y="2886941"/>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15%</a:t>
            </a:r>
          </a:p>
        </p:txBody>
      </p:sp>
      <p:sp>
        <p:nvSpPr>
          <p:cNvPr id="79" name="TextBox 78">
            <a:extLst>
              <a:ext uri="{FF2B5EF4-FFF2-40B4-BE49-F238E27FC236}">
                <a16:creationId xmlns:a16="http://schemas.microsoft.com/office/drawing/2014/main" id="{70D70449-5A89-4E32-BB3E-BD0D3B2094FD}"/>
              </a:ext>
            </a:extLst>
          </p:cNvPr>
          <p:cNvSpPr txBox="1"/>
          <p:nvPr/>
        </p:nvSpPr>
        <p:spPr>
          <a:xfrm>
            <a:off x="9906665" y="3613448"/>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42%</a:t>
            </a:r>
          </a:p>
        </p:txBody>
      </p:sp>
      <p:sp>
        <p:nvSpPr>
          <p:cNvPr id="80" name="TextBox 79">
            <a:extLst>
              <a:ext uri="{FF2B5EF4-FFF2-40B4-BE49-F238E27FC236}">
                <a16:creationId xmlns:a16="http://schemas.microsoft.com/office/drawing/2014/main" id="{FB9C1B79-A653-47E6-8CDB-525D10FF8C6D}"/>
              </a:ext>
            </a:extLst>
          </p:cNvPr>
          <p:cNvSpPr txBox="1"/>
          <p:nvPr/>
        </p:nvSpPr>
        <p:spPr>
          <a:xfrm>
            <a:off x="10451463" y="3154334"/>
            <a:ext cx="544798" cy="307777"/>
          </a:xfrm>
          <a:prstGeom prst="rect">
            <a:avLst/>
          </a:prstGeom>
          <a:noFill/>
        </p:spPr>
        <p:txBody>
          <a:bodyPr wrap="square" rtlCol="0">
            <a:spAutoFit/>
          </a:bodyPr>
          <a:lstStyle/>
          <a:p>
            <a:pPr algn="ctr" defTabSz="686440">
              <a:defRPr/>
            </a:pPr>
            <a:r>
              <a:rPr lang="en-US" sz="1400" b="1" dirty="0">
                <a:latin typeface="Calibri" panose="020F0502020204030204" pitchFamily="34" charset="0"/>
                <a:ea typeface="ＭＳ Ｐゴシック" charset="-128"/>
              </a:rPr>
              <a:t>42%</a:t>
            </a:r>
          </a:p>
        </p:txBody>
      </p:sp>
      <p:sp>
        <p:nvSpPr>
          <p:cNvPr id="81" name="TextBox 80">
            <a:extLst>
              <a:ext uri="{FF2B5EF4-FFF2-40B4-BE49-F238E27FC236}">
                <a16:creationId xmlns:a16="http://schemas.microsoft.com/office/drawing/2014/main" id="{CFC92CA0-B34F-438B-B61B-E323B13EE8EA}"/>
              </a:ext>
            </a:extLst>
          </p:cNvPr>
          <p:cNvSpPr txBox="1"/>
          <p:nvPr/>
        </p:nvSpPr>
        <p:spPr>
          <a:xfrm>
            <a:off x="10232241" y="2735902"/>
            <a:ext cx="544798" cy="307777"/>
          </a:xfrm>
          <a:prstGeom prst="rect">
            <a:avLst/>
          </a:prstGeom>
          <a:noFill/>
        </p:spPr>
        <p:txBody>
          <a:bodyPr wrap="square" rtlCol="0">
            <a:spAutoFit/>
          </a:bodyPr>
          <a:lstStyle/>
          <a:p>
            <a:pPr algn="ctr" defTabSz="686440">
              <a:defRPr/>
            </a:pPr>
            <a:r>
              <a:rPr lang="en-US" sz="1400" dirty="0">
                <a:latin typeface="Calibri" panose="020F0502020204030204" pitchFamily="34" charset="0"/>
                <a:ea typeface="ＭＳ Ｐゴシック" charset="-128"/>
              </a:rPr>
              <a:t>2</a:t>
            </a:r>
            <a:r>
              <a:rPr lang="en-US" sz="1400" b="1" dirty="0">
                <a:latin typeface="Calibri" panose="020F0502020204030204" pitchFamily="34" charset="0"/>
                <a:ea typeface="ＭＳ Ｐゴシック" charset="-128"/>
              </a:rPr>
              <a:t>%</a:t>
            </a:r>
          </a:p>
        </p:txBody>
      </p:sp>
    </p:spTree>
    <p:extLst>
      <p:ext uri="{BB962C8B-B14F-4D97-AF65-F5344CB8AC3E}">
        <p14:creationId xmlns:p14="http://schemas.microsoft.com/office/powerpoint/2010/main" val="26966443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8CF5-74AC-4594-88DE-6A2BBFCDE4B1}"/>
              </a:ext>
            </a:extLst>
          </p:cNvPr>
          <p:cNvSpPr>
            <a:spLocks noGrp="1"/>
          </p:cNvSpPr>
          <p:nvPr>
            <p:ph type="title"/>
          </p:nvPr>
        </p:nvSpPr>
        <p:spPr/>
        <p:txBody>
          <a:bodyPr/>
          <a:lstStyle/>
          <a:p>
            <a:r>
              <a:rPr lang="en-US" dirty="0"/>
              <a:t>Neratinib-Induced Diarrhea Over Time: </a:t>
            </a:r>
            <a:br>
              <a:rPr lang="en-US" dirty="0"/>
            </a:br>
            <a:r>
              <a:rPr lang="en-US" dirty="0"/>
              <a:t>ExteNET and CONTROL Trials</a:t>
            </a:r>
          </a:p>
        </p:txBody>
      </p:sp>
      <p:cxnSp>
        <p:nvCxnSpPr>
          <p:cNvPr id="7" name="Straight Connector 6">
            <a:extLst>
              <a:ext uri="{FF2B5EF4-FFF2-40B4-BE49-F238E27FC236}">
                <a16:creationId xmlns:a16="http://schemas.microsoft.com/office/drawing/2014/main" id="{049777C2-6E17-48D5-99B8-1941EB587F04}"/>
              </a:ext>
            </a:extLst>
          </p:cNvPr>
          <p:cNvCxnSpPr/>
          <p:nvPr/>
        </p:nvCxnSpPr>
        <p:spPr bwMode="auto">
          <a:xfrm>
            <a:off x="1300480" y="1553176"/>
            <a:ext cx="0" cy="321056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59D9EC3-5430-45BB-A7AC-36E9367DA18D}"/>
              </a:ext>
            </a:extLst>
          </p:cNvPr>
          <p:cNvCxnSpPr/>
          <p:nvPr/>
        </p:nvCxnSpPr>
        <p:spPr bwMode="auto">
          <a:xfrm>
            <a:off x="130048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DF29E35-5121-46D3-AE61-F1BFB4D5E57E}"/>
              </a:ext>
            </a:extLst>
          </p:cNvPr>
          <p:cNvCxnSpPr/>
          <p:nvPr/>
        </p:nvCxnSpPr>
        <p:spPr bwMode="auto">
          <a:xfrm>
            <a:off x="229103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4F5E9D8-D5B6-430C-8938-03F96E225D08}"/>
              </a:ext>
            </a:extLst>
          </p:cNvPr>
          <p:cNvCxnSpPr/>
          <p:nvPr/>
        </p:nvCxnSpPr>
        <p:spPr bwMode="auto">
          <a:xfrm>
            <a:off x="3281866"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81A2C35-6A4A-48C7-9097-C26D904702A8}"/>
              </a:ext>
            </a:extLst>
          </p:cNvPr>
          <p:cNvCxnSpPr/>
          <p:nvPr/>
        </p:nvCxnSpPr>
        <p:spPr bwMode="auto">
          <a:xfrm>
            <a:off x="422611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456D531-F9A1-44BD-8007-B409C661EB11}"/>
              </a:ext>
            </a:extLst>
          </p:cNvPr>
          <p:cNvCxnSpPr/>
          <p:nvPr/>
        </p:nvCxnSpPr>
        <p:spPr bwMode="auto">
          <a:xfrm>
            <a:off x="5185497"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1427531-791A-48F4-BFBC-1BE8A1639899}"/>
              </a:ext>
            </a:extLst>
          </p:cNvPr>
          <p:cNvCxnSpPr/>
          <p:nvPr/>
        </p:nvCxnSpPr>
        <p:spPr bwMode="auto">
          <a:xfrm>
            <a:off x="615016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FA14469-AF6D-428E-BD0D-DB544D90C5F7}"/>
              </a:ext>
            </a:extLst>
          </p:cNvPr>
          <p:cNvCxnSpPr/>
          <p:nvPr/>
        </p:nvCxnSpPr>
        <p:spPr bwMode="auto">
          <a:xfrm>
            <a:off x="7108998"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D26C0AD-C146-47C1-8A8C-943A2071CB6D}"/>
              </a:ext>
            </a:extLst>
          </p:cNvPr>
          <p:cNvCxnSpPr/>
          <p:nvPr/>
        </p:nvCxnSpPr>
        <p:spPr bwMode="auto">
          <a:xfrm>
            <a:off x="803653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D2080B0-2A12-4F4F-ADA9-FE0647CD873A}"/>
              </a:ext>
            </a:extLst>
          </p:cNvPr>
          <p:cNvCxnSpPr/>
          <p:nvPr/>
        </p:nvCxnSpPr>
        <p:spPr bwMode="auto">
          <a:xfrm>
            <a:off x="8962461"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8FD1F9A-E6A3-4ABF-B842-5571CC84F37A}"/>
              </a:ext>
            </a:extLst>
          </p:cNvPr>
          <p:cNvCxnSpPr/>
          <p:nvPr/>
        </p:nvCxnSpPr>
        <p:spPr bwMode="auto">
          <a:xfrm>
            <a:off x="9821281"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104BDB9-4FE6-4604-9157-CCED0A2B4246}"/>
              </a:ext>
            </a:extLst>
          </p:cNvPr>
          <p:cNvCxnSpPr/>
          <p:nvPr/>
        </p:nvCxnSpPr>
        <p:spPr bwMode="auto">
          <a:xfrm>
            <a:off x="10634920" y="4773896"/>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17F5BDC-DB0B-4ADD-B385-B8051E04FD85}"/>
              </a:ext>
            </a:extLst>
          </p:cNvPr>
          <p:cNvCxnSpPr/>
          <p:nvPr/>
        </p:nvCxnSpPr>
        <p:spPr bwMode="auto">
          <a:xfrm>
            <a:off x="11372474" y="475926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27C91F1-1FAD-44F0-9561-E5537CC69064}"/>
              </a:ext>
            </a:extLst>
          </p:cNvPr>
          <p:cNvCxnSpPr/>
          <p:nvPr/>
        </p:nvCxnSpPr>
        <p:spPr bwMode="auto">
          <a:xfrm>
            <a:off x="1206826" y="47738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89A0F49-FE5A-48EA-A6A9-1B609DC72689}"/>
              </a:ext>
            </a:extLst>
          </p:cNvPr>
          <p:cNvCxnSpPr/>
          <p:nvPr/>
        </p:nvCxnSpPr>
        <p:spPr bwMode="auto">
          <a:xfrm>
            <a:off x="1206826" y="15734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5AFC027-37CF-4DF9-98A0-D8BC657BD3AF}"/>
              </a:ext>
            </a:extLst>
          </p:cNvPr>
          <p:cNvCxnSpPr/>
          <p:nvPr/>
        </p:nvCxnSpPr>
        <p:spPr bwMode="auto">
          <a:xfrm>
            <a:off x="1206826" y="1893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8F71FB1-2AAE-4618-AFFC-AD7003373A8F}"/>
              </a:ext>
            </a:extLst>
          </p:cNvPr>
          <p:cNvCxnSpPr/>
          <p:nvPr/>
        </p:nvCxnSpPr>
        <p:spPr bwMode="auto">
          <a:xfrm>
            <a:off x="1206826" y="22135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6C66CE8-EA3C-4F28-9451-31E0010741B6}"/>
              </a:ext>
            </a:extLst>
          </p:cNvPr>
          <p:cNvCxnSpPr/>
          <p:nvPr/>
        </p:nvCxnSpPr>
        <p:spPr bwMode="auto">
          <a:xfrm>
            <a:off x="1206826" y="253361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70710FD-BE5F-4B9B-8F42-E74AB03E615B}"/>
              </a:ext>
            </a:extLst>
          </p:cNvPr>
          <p:cNvCxnSpPr/>
          <p:nvPr/>
        </p:nvCxnSpPr>
        <p:spPr bwMode="auto">
          <a:xfrm>
            <a:off x="1206826" y="285365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FAD9A0F-F199-462C-A0D8-5269EC4B88DE}"/>
              </a:ext>
            </a:extLst>
          </p:cNvPr>
          <p:cNvCxnSpPr/>
          <p:nvPr/>
        </p:nvCxnSpPr>
        <p:spPr bwMode="auto">
          <a:xfrm>
            <a:off x="1206826" y="31736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C3F100E-465C-4A58-9913-870183A31E81}"/>
              </a:ext>
            </a:extLst>
          </p:cNvPr>
          <p:cNvCxnSpPr/>
          <p:nvPr/>
        </p:nvCxnSpPr>
        <p:spPr bwMode="auto">
          <a:xfrm>
            <a:off x="1206826" y="34937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BD7DDFA-EEB4-4B6A-A12B-8FA96D059337}"/>
              </a:ext>
            </a:extLst>
          </p:cNvPr>
          <p:cNvCxnSpPr/>
          <p:nvPr/>
        </p:nvCxnSpPr>
        <p:spPr bwMode="auto">
          <a:xfrm>
            <a:off x="1206826" y="38137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3FE204A-4FC8-44AC-BD25-DE7AEE76C1B6}"/>
              </a:ext>
            </a:extLst>
          </p:cNvPr>
          <p:cNvCxnSpPr/>
          <p:nvPr/>
        </p:nvCxnSpPr>
        <p:spPr bwMode="auto">
          <a:xfrm>
            <a:off x="1206826" y="413381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F042276-5D2C-44B8-9E19-D29942558AB5}"/>
              </a:ext>
            </a:extLst>
          </p:cNvPr>
          <p:cNvCxnSpPr/>
          <p:nvPr/>
        </p:nvCxnSpPr>
        <p:spPr bwMode="auto">
          <a:xfrm>
            <a:off x="1206826" y="4453856"/>
            <a:ext cx="9144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20EC4588-17AA-4BF7-933F-31EFA965D3AF}"/>
              </a:ext>
            </a:extLst>
          </p:cNvPr>
          <p:cNvSpPr txBox="1"/>
          <p:nvPr/>
        </p:nvSpPr>
        <p:spPr bwMode="auto">
          <a:xfrm>
            <a:off x="706711" y="13821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84D422C8-B5FA-46CF-857D-4DD16FE5C5F6}"/>
              </a:ext>
            </a:extLst>
          </p:cNvPr>
          <p:cNvSpPr txBox="1"/>
          <p:nvPr/>
        </p:nvSpPr>
        <p:spPr bwMode="auto">
          <a:xfrm>
            <a:off x="823731" y="17036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36" name="TextBox 35">
            <a:extLst>
              <a:ext uri="{FF2B5EF4-FFF2-40B4-BE49-F238E27FC236}">
                <a16:creationId xmlns:a16="http://schemas.microsoft.com/office/drawing/2014/main" id="{39ACA2E6-F47B-4061-9E7E-F9542D084891}"/>
              </a:ext>
            </a:extLst>
          </p:cNvPr>
          <p:cNvSpPr txBox="1"/>
          <p:nvPr/>
        </p:nvSpPr>
        <p:spPr bwMode="auto">
          <a:xfrm>
            <a:off x="823731" y="20251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7" name="TextBox 36">
            <a:extLst>
              <a:ext uri="{FF2B5EF4-FFF2-40B4-BE49-F238E27FC236}">
                <a16:creationId xmlns:a16="http://schemas.microsoft.com/office/drawing/2014/main" id="{4C0AAD24-7A5E-44C2-A8B5-4E9B26487C5E}"/>
              </a:ext>
            </a:extLst>
          </p:cNvPr>
          <p:cNvSpPr txBox="1"/>
          <p:nvPr/>
        </p:nvSpPr>
        <p:spPr bwMode="auto">
          <a:xfrm>
            <a:off x="823731" y="23466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8" name="TextBox 37">
            <a:extLst>
              <a:ext uri="{FF2B5EF4-FFF2-40B4-BE49-F238E27FC236}">
                <a16:creationId xmlns:a16="http://schemas.microsoft.com/office/drawing/2014/main" id="{C28DA7EA-A103-4E32-BFA7-8F51BEE60842}"/>
              </a:ext>
            </a:extLst>
          </p:cNvPr>
          <p:cNvSpPr txBox="1"/>
          <p:nvPr/>
        </p:nvSpPr>
        <p:spPr bwMode="auto">
          <a:xfrm>
            <a:off x="823731" y="29895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9" name="TextBox 38">
            <a:extLst>
              <a:ext uri="{FF2B5EF4-FFF2-40B4-BE49-F238E27FC236}">
                <a16:creationId xmlns:a16="http://schemas.microsoft.com/office/drawing/2014/main" id="{2CC53723-1950-4D62-AF51-AF3EC4D1B3E9}"/>
              </a:ext>
            </a:extLst>
          </p:cNvPr>
          <p:cNvSpPr txBox="1"/>
          <p:nvPr/>
        </p:nvSpPr>
        <p:spPr bwMode="auto">
          <a:xfrm>
            <a:off x="823731" y="26680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0896837C-0261-486B-B242-D1ABB6A3B244}"/>
              </a:ext>
            </a:extLst>
          </p:cNvPr>
          <p:cNvSpPr txBox="1"/>
          <p:nvPr/>
        </p:nvSpPr>
        <p:spPr bwMode="auto">
          <a:xfrm>
            <a:off x="823731" y="33110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85047137-3EC0-499A-9477-CBB408B8B449}"/>
              </a:ext>
            </a:extLst>
          </p:cNvPr>
          <p:cNvSpPr txBox="1"/>
          <p:nvPr/>
        </p:nvSpPr>
        <p:spPr bwMode="auto">
          <a:xfrm>
            <a:off x="823731" y="363257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2" name="TextBox 41">
            <a:extLst>
              <a:ext uri="{FF2B5EF4-FFF2-40B4-BE49-F238E27FC236}">
                <a16:creationId xmlns:a16="http://schemas.microsoft.com/office/drawing/2014/main" id="{13F5596C-451C-46EA-9D18-4C386B7483EF}"/>
              </a:ext>
            </a:extLst>
          </p:cNvPr>
          <p:cNvSpPr txBox="1"/>
          <p:nvPr/>
        </p:nvSpPr>
        <p:spPr bwMode="auto">
          <a:xfrm>
            <a:off x="823731" y="39540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3B4CB5D0-4514-4FB6-B67A-22D558A71AC2}"/>
              </a:ext>
            </a:extLst>
          </p:cNvPr>
          <p:cNvSpPr txBox="1"/>
          <p:nvPr/>
        </p:nvSpPr>
        <p:spPr bwMode="auto">
          <a:xfrm>
            <a:off x="823731" y="42755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4" name="TextBox 43">
            <a:extLst>
              <a:ext uri="{FF2B5EF4-FFF2-40B4-BE49-F238E27FC236}">
                <a16:creationId xmlns:a16="http://schemas.microsoft.com/office/drawing/2014/main" id="{FA35B82F-104C-4F7B-A524-8CD6C9C4D00B}"/>
              </a:ext>
            </a:extLst>
          </p:cNvPr>
          <p:cNvSpPr txBox="1"/>
          <p:nvPr/>
        </p:nvSpPr>
        <p:spPr bwMode="auto">
          <a:xfrm>
            <a:off x="940749" y="459705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44BD724F-B0F5-46AC-8688-68A139590E0E}"/>
              </a:ext>
            </a:extLst>
          </p:cNvPr>
          <p:cNvSpPr txBox="1"/>
          <p:nvPr/>
        </p:nvSpPr>
        <p:spPr bwMode="auto">
          <a:xfrm>
            <a:off x="1540112" y="4753576"/>
            <a:ext cx="55015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1408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46" name="TextBox 45">
            <a:extLst>
              <a:ext uri="{FF2B5EF4-FFF2-40B4-BE49-F238E27FC236}">
                <a16:creationId xmlns:a16="http://schemas.microsoft.com/office/drawing/2014/main" id="{4458605C-E71A-4D0D-AB6D-E6390B0901ED}"/>
              </a:ext>
            </a:extLst>
          </p:cNvPr>
          <p:cNvSpPr txBox="1"/>
          <p:nvPr/>
        </p:nvSpPr>
        <p:spPr bwMode="auto">
          <a:xfrm>
            <a:off x="2524104" y="4753576"/>
            <a:ext cx="55015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1146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47" name="TextBox 46">
            <a:extLst>
              <a:ext uri="{FF2B5EF4-FFF2-40B4-BE49-F238E27FC236}">
                <a16:creationId xmlns:a16="http://schemas.microsoft.com/office/drawing/2014/main" id="{03369AF5-0B39-47E6-A78A-6CE90BE4A4C9}"/>
              </a:ext>
            </a:extLst>
          </p:cNvPr>
          <p:cNvSpPr txBox="1"/>
          <p:nvPr/>
        </p:nvSpPr>
        <p:spPr bwMode="auto">
          <a:xfrm>
            <a:off x="3502003" y="4753576"/>
            <a:ext cx="55015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48" name="TextBox 47">
            <a:extLst>
              <a:ext uri="{FF2B5EF4-FFF2-40B4-BE49-F238E27FC236}">
                <a16:creationId xmlns:a16="http://schemas.microsoft.com/office/drawing/2014/main" id="{01666C0A-CCB2-4A4B-B0D3-892C235C9046}"/>
              </a:ext>
            </a:extLst>
          </p:cNvPr>
          <p:cNvSpPr txBox="1"/>
          <p:nvPr/>
        </p:nvSpPr>
        <p:spPr bwMode="auto">
          <a:xfrm>
            <a:off x="4411461" y="4753576"/>
            <a:ext cx="55015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1033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A8358296-DF4E-4F88-8CAA-1B202FCA16D6}"/>
              </a:ext>
            </a:extLst>
          </p:cNvPr>
          <p:cNvSpPr txBox="1"/>
          <p:nvPr/>
        </p:nvSpPr>
        <p:spPr bwMode="auto">
          <a:xfrm>
            <a:off x="5339355" y="4753576"/>
            <a:ext cx="55015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1006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2EF90AEA-089D-4BB9-8418-6088C5EB60E2}"/>
              </a:ext>
            </a:extLst>
          </p:cNvPr>
          <p:cNvSpPr txBox="1"/>
          <p:nvPr/>
        </p:nvSpPr>
        <p:spPr bwMode="auto">
          <a:xfrm>
            <a:off x="6344777"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971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16E97381-385F-49F7-A6FC-D415CEE9025F}"/>
              </a:ext>
            </a:extLst>
          </p:cNvPr>
          <p:cNvSpPr txBox="1"/>
          <p:nvPr/>
        </p:nvSpPr>
        <p:spPr bwMode="auto">
          <a:xfrm>
            <a:off x="7255843"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3D5F2B2E-FD6D-4C64-957F-81532790DD0F}"/>
              </a:ext>
            </a:extLst>
          </p:cNvPr>
          <p:cNvSpPr txBox="1"/>
          <p:nvPr/>
        </p:nvSpPr>
        <p:spPr bwMode="auto">
          <a:xfrm>
            <a:off x="8211663"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924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B12B0BF4-E799-4093-98A4-3F8AD8807BA6}"/>
              </a:ext>
            </a:extLst>
          </p:cNvPr>
          <p:cNvSpPr txBox="1"/>
          <p:nvPr/>
        </p:nvSpPr>
        <p:spPr bwMode="auto">
          <a:xfrm>
            <a:off x="9106052"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911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FE406B19-A2F6-49C5-9708-6DE9FB65A3A7}"/>
              </a:ext>
            </a:extLst>
          </p:cNvPr>
          <p:cNvSpPr txBox="1"/>
          <p:nvPr/>
        </p:nvSpPr>
        <p:spPr bwMode="auto">
          <a:xfrm>
            <a:off x="9874878" y="4753576"/>
            <a:ext cx="458780"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888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A4FD3047-E754-4D2A-8834-BC40DF8F755D}"/>
              </a:ext>
            </a:extLst>
          </p:cNvPr>
          <p:cNvSpPr txBox="1"/>
          <p:nvPr/>
        </p:nvSpPr>
        <p:spPr bwMode="auto">
          <a:xfrm>
            <a:off x="10608462"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DD3710DA-7CE3-4CF9-BA99-491987CDCFC4}"/>
              </a:ext>
            </a:extLst>
          </p:cNvPr>
          <p:cNvSpPr txBox="1"/>
          <p:nvPr/>
        </p:nvSpPr>
        <p:spPr bwMode="auto">
          <a:xfrm>
            <a:off x="11437529" y="4753576"/>
            <a:ext cx="458779"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863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A2AD8C83-06D9-4893-8E87-EBBA9EAE648D}"/>
              </a:ext>
            </a:extLst>
          </p:cNvPr>
          <p:cNvSpPr txBox="1"/>
          <p:nvPr/>
        </p:nvSpPr>
        <p:spPr bwMode="auto">
          <a:xfrm>
            <a:off x="6272192" y="5024880"/>
            <a:ext cx="60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58" name="TextBox 57">
            <a:extLst>
              <a:ext uri="{FF2B5EF4-FFF2-40B4-BE49-F238E27FC236}">
                <a16:creationId xmlns:a16="http://schemas.microsoft.com/office/drawing/2014/main" id="{EF86A4C9-74D8-4C35-A870-9990552066F8}"/>
              </a:ext>
            </a:extLst>
          </p:cNvPr>
          <p:cNvSpPr txBox="1"/>
          <p:nvPr/>
        </p:nvSpPr>
        <p:spPr bwMode="auto">
          <a:xfrm rot="16200000">
            <a:off x="-856418" y="2989030"/>
            <a:ext cx="2732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Diarrhea (%)</a:t>
            </a:r>
          </a:p>
        </p:txBody>
      </p:sp>
      <p:sp>
        <p:nvSpPr>
          <p:cNvPr id="59" name="TextBox 58">
            <a:extLst>
              <a:ext uri="{FF2B5EF4-FFF2-40B4-BE49-F238E27FC236}">
                <a16:creationId xmlns:a16="http://schemas.microsoft.com/office/drawing/2014/main" id="{8650963B-8DBD-4B63-A807-37036CFEDD15}"/>
              </a:ext>
            </a:extLst>
          </p:cNvPr>
          <p:cNvSpPr txBox="1"/>
          <p:nvPr/>
        </p:nvSpPr>
        <p:spPr bwMode="auto">
          <a:xfrm>
            <a:off x="231229" y="5342974"/>
            <a:ext cx="15359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ExteNET</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Loperamide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LPM + budesonide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LPM + colestipol</a:t>
            </a:r>
          </a:p>
        </p:txBody>
      </p:sp>
      <p:sp>
        <p:nvSpPr>
          <p:cNvPr id="62" name="TextBox 61">
            <a:extLst>
              <a:ext uri="{FF2B5EF4-FFF2-40B4-BE49-F238E27FC236}">
                <a16:creationId xmlns:a16="http://schemas.microsoft.com/office/drawing/2014/main" id="{A587D73E-7B90-40EA-835E-B613B297D063}"/>
              </a:ext>
            </a:extLst>
          </p:cNvPr>
          <p:cNvSpPr txBox="1"/>
          <p:nvPr/>
        </p:nvSpPr>
        <p:spPr bwMode="auto">
          <a:xfrm>
            <a:off x="6449978" y="2932478"/>
            <a:ext cx="4888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No grade 4 events occurred in the CONTROL study</a:t>
            </a:r>
          </a:p>
        </p:txBody>
      </p:sp>
      <p:grpSp>
        <p:nvGrpSpPr>
          <p:cNvPr id="144" name="Group 143">
            <a:extLst>
              <a:ext uri="{FF2B5EF4-FFF2-40B4-BE49-F238E27FC236}">
                <a16:creationId xmlns:a16="http://schemas.microsoft.com/office/drawing/2014/main" id="{7BB41301-5292-457B-9982-E48CAAD86B52}"/>
              </a:ext>
            </a:extLst>
          </p:cNvPr>
          <p:cNvGrpSpPr/>
          <p:nvPr/>
        </p:nvGrpSpPr>
        <p:grpSpPr>
          <a:xfrm>
            <a:off x="2374523" y="3815107"/>
            <a:ext cx="815087" cy="954307"/>
            <a:chOff x="2745168" y="3887531"/>
            <a:chExt cx="815087" cy="954307"/>
          </a:xfrm>
        </p:grpSpPr>
        <p:grpSp>
          <p:nvGrpSpPr>
            <p:cNvPr id="138" name="Group 137">
              <a:extLst>
                <a:ext uri="{FF2B5EF4-FFF2-40B4-BE49-F238E27FC236}">
                  <a16:creationId xmlns:a16="http://schemas.microsoft.com/office/drawing/2014/main" id="{86EAB65D-9845-4003-AD53-2B166350E4E2}"/>
                </a:ext>
              </a:extLst>
            </p:cNvPr>
            <p:cNvGrpSpPr/>
            <p:nvPr/>
          </p:nvGrpSpPr>
          <p:grpSpPr>
            <a:xfrm>
              <a:off x="2745168" y="3887531"/>
              <a:ext cx="182880" cy="948612"/>
              <a:chOff x="2728839" y="3887531"/>
              <a:chExt cx="182880" cy="948612"/>
            </a:xfrm>
          </p:grpSpPr>
          <p:sp>
            <p:nvSpPr>
              <p:cNvPr id="63" name="Rectangle 62">
                <a:extLst>
                  <a:ext uri="{FF2B5EF4-FFF2-40B4-BE49-F238E27FC236}">
                    <a16:creationId xmlns:a16="http://schemas.microsoft.com/office/drawing/2014/main" id="{DFACE0C5-5714-407F-AE09-6E4699AC2CFE}"/>
                  </a:ext>
                </a:extLst>
              </p:cNvPr>
              <p:cNvSpPr/>
              <p:nvPr/>
            </p:nvSpPr>
            <p:spPr bwMode="auto">
              <a:xfrm>
                <a:off x="2728839" y="3887531"/>
                <a:ext cx="182880" cy="3482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981AAF7-1DAD-46AB-B0A1-2D7507C27D57}"/>
                  </a:ext>
                </a:extLst>
              </p:cNvPr>
              <p:cNvSpPr/>
              <p:nvPr/>
            </p:nvSpPr>
            <p:spPr bwMode="auto">
              <a:xfrm>
                <a:off x="2728839" y="4225465"/>
                <a:ext cx="182880" cy="61067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7" name="Group 136">
              <a:extLst>
                <a:ext uri="{FF2B5EF4-FFF2-40B4-BE49-F238E27FC236}">
                  <a16:creationId xmlns:a16="http://schemas.microsoft.com/office/drawing/2014/main" id="{7E726ADA-9F9D-4B93-9BEE-EAF2F35DF0CD}"/>
                </a:ext>
              </a:extLst>
            </p:cNvPr>
            <p:cNvGrpSpPr/>
            <p:nvPr/>
          </p:nvGrpSpPr>
          <p:grpSpPr>
            <a:xfrm>
              <a:off x="2958479" y="4486838"/>
              <a:ext cx="182880" cy="349305"/>
              <a:chOff x="2893163" y="4486838"/>
              <a:chExt cx="182880" cy="349305"/>
            </a:xfrm>
          </p:grpSpPr>
          <p:sp>
            <p:nvSpPr>
              <p:cNvPr id="72" name="Rectangle 71">
                <a:extLst>
                  <a:ext uri="{FF2B5EF4-FFF2-40B4-BE49-F238E27FC236}">
                    <a16:creationId xmlns:a16="http://schemas.microsoft.com/office/drawing/2014/main" id="{D6DF39DA-0EB3-4C22-82B0-8AC7A596F451}"/>
                  </a:ext>
                </a:extLst>
              </p:cNvPr>
              <p:cNvSpPr/>
              <p:nvPr/>
            </p:nvSpPr>
            <p:spPr bwMode="auto">
              <a:xfrm>
                <a:off x="2893163" y="4486838"/>
                <a:ext cx="182880" cy="78082"/>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4489902-C9F4-44D6-9922-81B8F6F39102}"/>
                  </a:ext>
                </a:extLst>
              </p:cNvPr>
              <p:cNvSpPr/>
              <p:nvPr/>
            </p:nvSpPr>
            <p:spPr bwMode="auto">
              <a:xfrm>
                <a:off x="2893163" y="4564921"/>
                <a:ext cx="182880" cy="271222"/>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6" name="Group 135">
              <a:extLst>
                <a:ext uri="{FF2B5EF4-FFF2-40B4-BE49-F238E27FC236}">
                  <a16:creationId xmlns:a16="http://schemas.microsoft.com/office/drawing/2014/main" id="{EB911208-5733-4189-AB47-4301D7FDD33E}"/>
                </a:ext>
              </a:extLst>
            </p:cNvPr>
            <p:cNvGrpSpPr/>
            <p:nvPr/>
          </p:nvGrpSpPr>
          <p:grpSpPr>
            <a:xfrm>
              <a:off x="3169004" y="4225464"/>
              <a:ext cx="182880" cy="610679"/>
              <a:chOff x="3076473" y="4225464"/>
              <a:chExt cx="182880" cy="610679"/>
            </a:xfrm>
          </p:grpSpPr>
          <p:sp>
            <p:nvSpPr>
              <p:cNvPr id="74" name="Rectangle 73">
                <a:extLst>
                  <a:ext uri="{FF2B5EF4-FFF2-40B4-BE49-F238E27FC236}">
                    <a16:creationId xmlns:a16="http://schemas.microsoft.com/office/drawing/2014/main" id="{D7ADACFF-593E-4089-879C-D4C24D3A1E85}"/>
                  </a:ext>
                </a:extLst>
              </p:cNvPr>
              <p:cNvSpPr/>
              <p:nvPr/>
            </p:nvSpPr>
            <p:spPr bwMode="auto">
              <a:xfrm>
                <a:off x="3076473" y="4225464"/>
                <a:ext cx="182880" cy="29185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3F4DD76-76FA-4D1F-94EF-80E0721F8C71}"/>
                  </a:ext>
                </a:extLst>
              </p:cNvPr>
              <p:cNvSpPr/>
              <p:nvPr/>
            </p:nvSpPr>
            <p:spPr bwMode="auto">
              <a:xfrm>
                <a:off x="3076473" y="4489339"/>
                <a:ext cx="182880" cy="346804"/>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6" name="Rectangle 75">
              <a:extLst>
                <a:ext uri="{FF2B5EF4-FFF2-40B4-BE49-F238E27FC236}">
                  <a16:creationId xmlns:a16="http://schemas.microsoft.com/office/drawing/2014/main" id="{5F6EFBF5-09C1-473C-9651-21C5A36B1851}"/>
                </a:ext>
              </a:extLst>
            </p:cNvPr>
            <p:cNvSpPr/>
            <p:nvPr/>
          </p:nvSpPr>
          <p:spPr bwMode="auto">
            <a:xfrm>
              <a:off x="3377375" y="4658259"/>
              <a:ext cx="182880" cy="183579"/>
            </a:xfrm>
            <a:prstGeom prst="rect">
              <a:avLst/>
            </a:prstGeom>
            <a:solidFill>
              <a:srgbClr val="B0DD7F"/>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179DCBA8-8A94-4D50-8541-A36D6A7FA92B}"/>
              </a:ext>
            </a:extLst>
          </p:cNvPr>
          <p:cNvGrpSpPr/>
          <p:nvPr/>
        </p:nvGrpSpPr>
        <p:grpSpPr>
          <a:xfrm>
            <a:off x="1387945" y="2882267"/>
            <a:ext cx="831573" cy="1881466"/>
            <a:chOff x="1733385" y="2954691"/>
            <a:chExt cx="831573" cy="1881466"/>
          </a:xfrm>
        </p:grpSpPr>
        <p:grpSp>
          <p:nvGrpSpPr>
            <p:cNvPr id="133" name="Group 132">
              <a:extLst>
                <a:ext uri="{FF2B5EF4-FFF2-40B4-BE49-F238E27FC236}">
                  <a16:creationId xmlns:a16="http://schemas.microsoft.com/office/drawing/2014/main" id="{7BBDB30C-C16E-44BE-97B6-AB5BF5E903CE}"/>
                </a:ext>
              </a:extLst>
            </p:cNvPr>
            <p:cNvGrpSpPr/>
            <p:nvPr/>
          </p:nvGrpSpPr>
          <p:grpSpPr>
            <a:xfrm>
              <a:off x="1950337" y="3557195"/>
              <a:ext cx="182880" cy="1278962"/>
              <a:chOff x="1977552" y="3557195"/>
              <a:chExt cx="182880" cy="1278962"/>
            </a:xfrm>
          </p:grpSpPr>
          <p:sp>
            <p:nvSpPr>
              <p:cNvPr id="65" name="Rectangle 64">
                <a:extLst>
                  <a:ext uri="{FF2B5EF4-FFF2-40B4-BE49-F238E27FC236}">
                    <a16:creationId xmlns:a16="http://schemas.microsoft.com/office/drawing/2014/main" id="{A029AD68-1623-4785-9082-D3BE26B09506}"/>
                  </a:ext>
                </a:extLst>
              </p:cNvPr>
              <p:cNvSpPr/>
              <p:nvPr/>
            </p:nvSpPr>
            <p:spPr bwMode="auto">
              <a:xfrm>
                <a:off x="1977552" y="3557195"/>
                <a:ext cx="182880" cy="786305"/>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2BA7144A-07DB-4BAD-BDE3-BF5B8669ECDE}"/>
                  </a:ext>
                </a:extLst>
              </p:cNvPr>
              <p:cNvSpPr/>
              <p:nvPr/>
            </p:nvSpPr>
            <p:spPr bwMode="auto">
              <a:xfrm>
                <a:off x="1977552" y="4343504"/>
                <a:ext cx="182880" cy="492653"/>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F8543CAA-A281-43E0-943B-A571D10D3DE6}"/>
                </a:ext>
              </a:extLst>
            </p:cNvPr>
            <p:cNvGrpSpPr/>
            <p:nvPr/>
          </p:nvGrpSpPr>
          <p:grpSpPr>
            <a:xfrm>
              <a:off x="2168242" y="3726214"/>
              <a:ext cx="182880" cy="1109941"/>
              <a:chOff x="2168242" y="3726214"/>
              <a:chExt cx="182880" cy="1109941"/>
            </a:xfrm>
          </p:grpSpPr>
          <p:sp>
            <p:nvSpPr>
              <p:cNvPr id="67" name="Rectangle 66">
                <a:extLst>
                  <a:ext uri="{FF2B5EF4-FFF2-40B4-BE49-F238E27FC236}">
                    <a16:creationId xmlns:a16="http://schemas.microsoft.com/office/drawing/2014/main" id="{51128F68-EADC-436E-A047-3986B0055807}"/>
                  </a:ext>
                </a:extLst>
              </p:cNvPr>
              <p:cNvSpPr/>
              <p:nvPr/>
            </p:nvSpPr>
            <p:spPr bwMode="auto">
              <a:xfrm>
                <a:off x="2168242" y="3726214"/>
                <a:ext cx="182880" cy="48002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B0D48242-E67C-4743-A322-9F253F271EA5}"/>
                  </a:ext>
                </a:extLst>
              </p:cNvPr>
              <p:cNvSpPr/>
              <p:nvPr/>
            </p:nvSpPr>
            <p:spPr bwMode="auto">
              <a:xfrm>
                <a:off x="2168242" y="4204416"/>
                <a:ext cx="182880" cy="631739"/>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F9BE4780-3649-495D-99F1-4DDBB81B37A0}"/>
                </a:ext>
              </a:extLst>
            </p:cNvPr>
            <p:cNvGrpSpPr/>
            <p:nvPr/>
          </p:nvGrpSpPr>
          <p:grpSpPr>
            <a:xfrm>
              <a:off x="2382078" y="3964403"/>
              <a:ext cx="182880" cy="871740"/>
              <a:chOff x="2376635" y="3964403"/>
              <a:chExt cx="182880" cy="871740"/>
            </a:xfrm>
          </p:grpSpPr>
          <p:sp>
            <p:nvSpPr>
              <p:cNvPr id="69" name="Rectangle 68">
                <a:extLst>
                  <a:ext uri="{FF2B5EF4-FFF2-40B4-BE49-F238E27FC236}">
                    <a16:creationId xmlns:a16="http://schemas.microsoft.com/office/drawing/2014/main" id="{3CC1F055-7006-4F73-B8FD-3600898108AC}"/>
                  </a:ext>
                </a:extLst>
              </p:cNvPr>
              <p:cNvSpPr/>
              <p:nvPr/>
            </p:nvSpPr>
            <p:spPr bwMode="auto">
              <a:xfrm>
                <a:off x="2376635" y="3964403"/>
                <a:ext cx="182880" cy="38358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F260B924-62FD-4916-892E-033FAFB7DA8B}"/>
                  </a:ext>
                </a:extLst>
              </p:cNvPr>
              <p:cNvSpPr/>
              <p:nvPr/>
            </p:nvSpPr>
            <p:spPr bwMode="auto">
              <a:xfrm>
                <a:off x="2376635" y="4351318"/>
                <a:ext cx="182880" cy="484825"/>
              </a:xfrm>
              <a:prstGeom prst="rect">
                <a:avLst/>
              </a:prstGeom>
              <a:solidFill>
                <a:srgbClr val="B0DD7F"/>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3F24F8BE-CF9B-40B3-81B4-7BFF1EB9274D}"/>
                </a:ext>
              </a:extLst>
            </p:cNvPr>
            <p:cNvGrpSpPr/>
            <p:nvPr/>
          </p:nvGrpSpPr>
          <p:grpSpPr>
            <a:xfrm>
              <a:off x="1733385" y="2954691"/>
              <a:ext cx="182880" cy="1881466"/>
              <a:chOff x="1733385" y="2954691"/>
              <a:chExt cx="182880" cy="1881466"/>
            </a:xfrm>
          </p:grpSpPr>
          <p:sp>
            <p:nvSpPr>
              <p:cNvPr id="64" name="Rectangle 63">
                <a:extLst>
                  <a:ext uri="{FF2B5EF4-FFF2-40B4-BE49-F238E27FC236}">
                    <a16:creationId xmlns:a16="http://schemas.microsoft.com/office/drawing/2014/main" id="{7673C80B-991A-4CF8-A810-2035CF598CE3}"/>
                  </a:ext>
                </a:extLst>
              </p:cNvPr>
              <p:cNvSpPr/>
              <p:nvPr/>
            </p:nvSpPr>
            <p:spPr bwMode="auto">
              <a:xfrm>
                <a:off x="1733385" y="3887544"/>
                <a:ext cx="182880" cy="94861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FC035FD4-10B0-4D8F-9E69-6CEDB2C1E257}"/>
                  </a:ext>
                </a:extLst>
              </p:cNvPr>
              <p:cNvSpPr/>
              <p:nvPr/>
            </p:nvSpPr>
            <p:spPr bwMode="auto">
              <a:xfrm>
                <a:off x="1733385" y="2954691"/>
                <a:ext cx="182880" cy="931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46" name="Group 145">
            <a:extLst>
              <a:ext uri="{FF2B5EF4-FFF2-40B4-BE49-F238E27FC236}">
                <a16:creationId xmlns:a16="http://schemas.microsoft.com/office/drawing/2014/main" id="{AD6660AE-26A3-4D21-9E5D-44738CA3732A}"/>
              </a:ext>
            </a:extLst>
          </p:cNvPr>
          <p:cNvGrpSpPr/>
          <p:nvPr/>
        </p:nvGrpSpPr>
        <p:grpSpPr>
          <a:xfrm>
            <a:off x="4322015" y="4001907"/>
            <a:ext cx="614666" cy="771987"/>
            <a:chOff x="4222048" y="4074331"/>
            <a:chExt cx="614666" cy="771987"/>
          </a:xfrm>
        </p:grpSpPr>
        <p:grpSp>
          <p:nvGrpSpPr>
            <p:cNvPr id="141" name="Group 140">
              <a:extLst>
                <a:ext uri="{FF2B5EF4-FFF2-40B4-BE49-F238E27FC236}">
                  <a16:creationId xmlns:a16="http://schemas.microsoft.com/office/drawing/2014/main" id="{AD7C0FE0-4E91-434E-A76B-8F26A370325B}"/>
                </a:ext>
              </a:extLst>
            </p:cNvPr>
            <p:cNvGrpSpPr/>
            <p:nvPr/>
          </p:nvGrpSpPr>
          <p:grpSpPr>
            <a:xfrm>
              <a:off x="4222048" y="4074331"/>
              <a:ext cx="182880" cy="766610"/>
              <a:chOff x="4222048" y="4074331"/>
              <a:chExt cx="182880" cy="766610"/>
            </a:xfrm>
          </p:grpSpPr>
          <p:sp>
            <p:nvSpPr>
              <p:cNvPr id="82" name="Rectangle 81">
                <a:extLst>
                  <a:ext uri="{FF2B5EF4-FFF2-40B4-BE49-F238E27FC236}">
                    <a16:creationId xmlns:a16="http://schemas.microsoft.com/office/drawing/2014/main" id="{4A40F2F5-6544-48DA-8613-EA88ECCE91AA}"/>
                  </a:ext>
                </a:extLst>
              </p:cNvPr>
              <p:cNvSpPr/>
              <p:nvPr/>
            </p:nvSpPr>
            <p:spPr bwMode="auto">
              <a:xfrm>
                <a:off x="4222048" y="4285690"/>
                <a:ext cx="182880" cy="55525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13422F9-FC60-45D2-A529-EA7990B886C0}"/>
                  </a:ext>
                </a:extLst>
              </p:cNvPr>
              <p:cNvSpPr/>
              <p:nvPr/>
            </p:nvSpPr>
            <p:spPr bwMode="auto">
              <a:xfrm>
                <a:off x="4222048" y="4074331"/>
                <a:ext cx="182880" cy="2081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459E3AB3-2252-47F0-A017-B6D711FBD48C}"/>
                </a:ext>
              </a:extLst>
            </p:cNvPr>
            <p:cNvGrpSpPr/>
            <p:nvPr/>
          </p:nvGrpSpPr>
          <p:grpSpPr>
            <a:xfrm>
              <a:off x="4435688" y="4554070"/>
              <a:ext cx="182880" cy="292248"/>
              <a:chOff x="4419359" y="4554070"/>
              <a:chExt cx="182880" cy="292248"/>
            </a:xfrm>
          </p:grpSpPr>
          <p:sp>
            <p:nvSpPr>
              <p:cNvPr id="84" name="Rectangle 83">
                <a:extLst>
                  <a:ext uri="{FF2B5EF4-FFF2-40B4-BE49-F238E27FC236}">
                    <a16:creationId xmlns:a16="http://schemas.microsoft.com/office/drawing/2014/main" id="{72E296E2-AA93-48BA-B81B-995CEA0B7867}"/>
                  </a:ext>
                </a:extLst>
              </p:cNvPr>
              <p:cNvSpPr/>
              <p:nvPr/>
            </p:nvSpPr>
            <p:spPr bwMode="auto">
              <a:xfrm>
                <a:off x="4419359" y="4554070"/>
                <a:ext cx="182880" cy="86773"/>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26CECF9-2DD6-4BD7-A2DB-4695F844812F}"/>
                  </a:ext>
                </a:extLst>
              </p:cNvPr>
              <p:cNvSpPr/>
              <p:nvPr/>
            </p:nvSpPr>
            <p:spPr bwMode="auto">
              <a:xfrm>
                <a:off x="4419359" y="4640848"/>
                <a:ext cx="182880" cy="205470"/>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5" name="Group 144">
              <a:extLst>
                <a:ext uri="{FF2B5EF4-FFF2-40B4-BE49-F238E27FC236}">
                  <a16:creationId xmlns:a16="http://schemas.microsoft.com/office/drawing/2014/main" id="{B8646EBA-EF52-48F0-B81B-7B32AD238837}"/>
                </a:ext>
              </a:extLst>
            </p:cNvPr>
            <p:cNvGrpSpPr/>
            <p:nvPr/>
          </p:nvGrpSpPr>
          <p:grpSpPr>
            <a:xfrm>
              <a:off x="4653834" y="4580840"/>
              <a:ext cx="182880" cy="265477"/>
              <a:chOff x="4670163" y="4580840"/>
              <a:chExt cx="182880" cy="265477"/>
            </a:xfrm>
          </p:grpSpPr>
          <p:sp>
            <p:nvSpPr>
              <p:cNvPr id="87" name="Rectangle 86">
                <a:extLst>
                  <a:ext uri="{FF2B5EF4-FFF2-40B4-BE49-F238E27FC236}">
                    <a16:creationId xmlns:a16="http://schemas.microsoft.com/office/drawing/2014/main" id="{EF49E69C-47BA-474B-B130-888255B65BD5}"/>
                  </a:ext>
                </a:extLst>
              </p:cNvPr>
              <p:cNvSpPr/>
              <p:nvPr/>
            </p:nvSpPr>
            <p:spPr bwMode="auto">
              <a:xfrm>
                <a:off x="4670163" y="4580840"/>
                <a:ext cx="182880" cy="867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DA5F6AF2-AD9D-4EAA-9625-F83813E879B1}"/>
                  </a:ext>
                </a:extLst>
              </p:cNvPr>
              <p:cNvSpPr/>
              <p:nvPr/>
            </p:nvSpPr>
            <p:spPr bwMode="auto">
              <a:xfrm>
                <a:off x="4670163" y="4654009"/>
                <a:ext cx="182880" cy="192308"/>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3" name="Group 152">
            <a:extLst>
              <a:ext uri="{FF2B5EF4-FFF2-40B4-BE49-F238E27FC236}">
                <a16:creationId xmlns:a16="http://schemas.microsoft.com/office/drawing/2014/main" id="{3143C8BB-7149-4F06-8760-6AF17372D35E}"/>
              </a:ext>
            </a:extLst>
          </p:cNvPr>
          <p:cNvGrpSpPr/>
          <p:nvPr/>
        </p:nvGrpSpPr>
        <p:grpSpPr>
          <a:xfrm>
            <a:off x="5274058" y="4121005"/>
            <a:ext cx="631687" cy="652888"/>
            <a:chOff x="5061771" y="4193429"/>
            <a:chExt cx="631687" cy="652888"/>
          </a:xfrm>
        </p:grpSpPr>
        <p:grpSp>
          <p:nvGrpSpPr>
            <p:cNvPr id="152" name="Group 151">
              <a:extLst>
                <a:ext uri="{FF2B5EF4-FFF2-40B4-BE49-F238E27FC236}">
                  <a16:creationId xmlns:a16="http://schemas.microsoft.com/office/drawing/2014/main" id="{0FC95DC4-FA1D-42CB-906E-DD727FBC1030}"/>
                </a:ext>
              </a:extLst>
            </p:cNvPr>
            <p:cNvGrpSpPr/>
            <p:nvPr/>
          </p:nvGrpSpPr>
          <p:grpSpPr>
            <a:xfrm>
              <a:off x="5061771" y="4193429"/>
              <a:ext cx="182880" cy="652888"/>
              <a:chOff x="4974683" y="4193429"/>
              <a:chExt cx="182880" cy="652888"/>
            </a:xfrm>
          </p:grpSpPr>
          <p:sp>
            <p:nvSpPr>
              <p:cNvPr id="88" name="Rectangle 87">
                <a:extLst>
                  <a:ext uri="{FF2B5EF4-FFF2-40B4-BE49-F238E27FC236}">
                    <a16:creationId xmlns:a16="http://schemas.microsoft.com/office/drawing/2014/main" id="{A300DB18-00CD-492B-B139-078B0E2BD63F}"/>
                  </a:ext>
                </a:extLst>
              </p:cNvPr>
              <p:cNvSpPr/>
              <p:nvPr/>
            </p:nvSpPr>
            <p:spPr bwMode="auto">
              <a:xfrm>
                <a:off x="4974683" y="4395824"/>
                <a:ext cx="182880" cy="45049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27B1FEC0-4E9A-4674-B217-3A1A9225F286}"/>
                  </a:ext>
                </a:extLst>
              </p:cNvPr>
              <p:cNvSpPr/>
              <p:nvPr/>
            </p:nvSpPr>
            <p:spPr bwMode="auto">
              <a:xfrm>
                <a:off x="4974683" y="4193429"/>
                <a:ext cx="182880" cy="2081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1" name="Group 150">
              <a:extLst>
                <a:ext uri="{FF2B5EF4-FFF2-40B4-BE49-F238E27FC236}">
                  <a16:creationId xmlns:a16="http://schemas.microsoft.com/office/drawing/2014/main" id="{1D8B3D70-72BB-4316-A708-FB8AC1A412BE}"/>
                </a:ext>
              </a:extLst>
            </p:cNvPr>
            <p:cNvGrpSpPr/>
            <p:nvPr/>
          </p:nvGrpSpPr>
          <p:grpSpPr>
            <a:xfrm>
              <a:off x="5283840" y="4680557"/>
              <a:ext cx="182880" cy="155452"/>
              <a:chOff x="5164094" y="4680557"/>
              <a:chExt cx="182880" cy="155452"/>
            </a:xfrm>
          </p:grpSpPr>
          <p:sp>
            <p:nvSpPr>
              <p:cNvPr id="90" name="Rectangle 89">
                <a:extLst>
                  <a:ext uri="{FF2B5EF4-FFF2-40B4-BE49-F238E27FC236}">
                    <a16:creationId xmlns:a16="http://schemas.microsoft.com/office/drawing/2014/main" id="{005BE2C3-55C3-4554-9120-9AD90DD90113}"/>
                  </a:ext>
                </a:extLst>
              </p:cNvPr>
              <p:cNvSpPr/>
              <p:nvPr/>
            </p:nvSpPr>
            <p:spPr bwMode="auto">
              <a:xfrm>
                <a:off x="5164094" y="4680557"/>
                <a:ext cx="182880" cy="45719"/>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A4B2803B-CF42-4EBF-80EA-A84406330666}"/>
                  </a:ext>
                </a:extLst>
              </p:cNvPr>
              <p:cNvSpPr/>
              <p:nvPr/>
            </p:nvSpPr>
            <p:spPr bwMode="auto">
              <a:xfrm>
                <a:off x="5164094" y="4726281"/>
                <a:ext cx="182880" cy="109728"/>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0" name="Group 149">
              <a:extLst>
                <a:ext uri="{FF2B5EF4-FFF2-40B4-BE49-F238E27FC236}">
                  <a16:creationId xmlns:a16="http://schemas.microsoft.com/office/drawing/2014/main" id="{1BD3880B-4027-49B1-AB62-C3F6B342C200}"/>
                </a:ext>
              </a:extLst>
            </p:cNvPr>
            <p:cNvGrpSpPr/>
            <p:nvPr/>
          </p:nvGrpSpPr>
          <p:grpSpPr>
            <a:xfrm>
              <a:off x="5510578" y="4705677"/>
              <a:ext cx="182880" cy="140639"/>
              <a:chOff x="5418047" y="4705677"/>
              <a:chExt cx="182880" cy="140639"/>
            </a:xfrm>
          </p:grpSpPr>
          <p:sp>
            <p:nvSpPr>
              <p:cNvPr id="92" name="Rectangle 91">
                <a:extLst>
                  <a:ext uri="{FF2B5EF4-FFF2-40B4-BE49-F238E27FC236}">
                    <a16:creationId xmlns:a16="http://schemas.microsoft.com/office/drawing/2014/main" id="{B1D93226-756D-4B34-83BD-EB7F40A776A9}"/>
                  </a:ext>
                </a:extLst>
              </p:cNvPr>
              <p:cNvSpPr/>
              <p:nvPr/>
            </p:nvSpPr>
            <p:spPr bwMode="auto">
              <a:xfrm>
                <a:off x="5418047" y="4705677"/>
                <a:ext cx="182880" cy="867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EBF3CD5-B4FE-4F8A-B836-E822B80D19A4}"/>
                  </a:ext>
                </a:extLst>
              </p:cNvPr>
              <p:cNvSpPr/>
              <p:nvPr/>
            </p:nvSpPr>
            <p:spPr bwMode="auto">
              <a:xfrm>
                <a:off x="5418047" y="4774364"/>
                <a:ext cx="182880" cy="71952"/>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6" name="Group 155">
            <a:extLst>
              <a:ext uri="{FF2B5EF4-FFF2-40B4-BE49-F238E27FC236}">
                <a16:creationId xmlns:a16="http://schemas.microsoft.com/office/drawing/2014/main" id="{833BE8D0-E5D9-40EF-8BFC-15475E1DFE45}"/>
              </a:ext>
            </a:extLst>
          </p:cNvPr>
          <p:cNvGrpSpPr/>
          <p:nvPr/>
        </p:nvGrpSpPr>
        <p:grpSpPr>
          <a:xfrm>
            <a:off x="6246944" y="4112062"/>
            <a:ext cx="623306" cy="661830"/>
            <a:chOff x="5797758" y="4184486"/>
            <a:chExt cx="623306" cy="661830"/>
          </a:xfrm>
        </p:grpSpPr>
        <p:grpSp>
          <p:nvGrpSpPr>
            <p:cNvPr id="148" name="Group 147">
              <a:extLst>
                <a:ext uri="{FF2B5EF4-FFF2-40B4-BE49-F238E27FC236}">
                  <a16:creationId xmlns:a16="http://schemas.microsoft.com/office/drawing/2014/main" id="{0AE5D138-C0EE-427E-B7D0-9E517041FD83}"/>
                </a:ext>
              </a:extLst>
            </p:cNvPr>
            <p:cNvGrpSpPr/>
            <p:nvPr/>
          </p:nvGrpSpPr>
          <p:grpSpPr>
            <a:xfrm>
              <a:off x="6019589" y="4430310"/>
              <a:ext cx="182880" cy="405699"/>
              <a:chOff x="5948830" y="4430310"/>
              <a:chExt cx="182880" cy="405699"/>
            </a:xfrm>
          </p:grpSpPr>
          <p:sp>
            <p:nvSpPr>
              <p:cNvPr id="94" name="Rectangle 93">
                <a:extLst>
                  <a:ext uri="{FF2B5EF4-FFF2-40B4-BE49-F238E27FC236}">
                    <a16:creationId xmlns:a16="http://schemas.microsoft.com/office/drawing/2014/main" id="{E80E14DD-F38A-47FA-A466-AC64B167E065}"/>
                  </a:ext>
                </a:extLst>
              </p:cNvPr>
              <p:cNvSpPr/>
              <p:nvPr/>
            </p:nvSpPr>
            <p:spPr bwMode="auto">
              <a:xfrm>
                <a:off x="5948830" y="4430310"/>
                <a:ext cx="182880" cy="163581"/>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486F9DE7-67F3-4D8B-8894-E5C5F60996AA}"/>
                  </a:ext>
                </a:extLst>
              </p:cNvPr>
              <p:cNvSpPr/>
              <p:nvPr/>
            </p:nvSpPr>
            <p:spPr bwMode="auto">
              <a:xfrm>
                <a:off x="5948830" y="4593899"/>
                <a:ext cx="182880" cy="242110"/>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9" name="Group 148">
              <a:extLst>
                <a:ext uri="{FF2B5EF4-FFF2-40B4-BE49-F238E27FC236}">
                  <a16:creationId xmlns:a16="http://schemas.microsoft.com/office/drawing/2014/main" id="{040BE662-E421-4FB2-9463-841A6B5D8AB6}"/>
                </a:ext>
              </a:extLst>
            </p:cNvPr>
            <p:cNvGrpSpPr/>
            <p:nvPr/>
          </p:nvGrpSpPr>
          <p:grpSpPr>
            <a:xfrm>
              <a:off x="5797758" y="4184486"/>
              <a:ext cx="182880" cy="652889"/>
              <a:chOff x="5721556" y="4184486"/>
              <a:chExt cx="182880" cy="652889"/>
            </a:xfrm>
          </p:grpSpPr>
          <p:sp>
            <p:nvSpPr>
              <p:cNvPr id="96" name="Rectangle 95">
                <a:extLst>
                  <a:ext uri="{FF2B5EF4-FFF2-40B4-BE49-F238E27FC236}">
                    <a16:creationId xmlns:a16="http://schemas.microsoft.com/office/drawing/2014/main" id="{BB19FA4A-AF98-4299-906B-1FCD642C3D7F}"/>
                  </a:ext>
                </a:extLst>
              </p:cNvPr>
              <p:cNvSpPr/>
              <p:nvPr/>
            </p:nvSpPr>
            <p:spPr bwMode="auto">
              <a:xfrm>
                <a:off x="5721556" y="4351319"/>
                <a:ext cx="182880" cy="486056"/>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88FFEB88-0FB9-4365-B7EB-AA0FF6BC73D1}"/>
                  </a:ext>
                </a:extLst>
              </p:cNvPr>
              <p:cNvSpPr/>
              <p:nvPr/>
            </p:nvSpPr>
            <p:spPr bwMode="auto">
              <a:xfrm>
                <a:off x="5721556" y="4184486"/>
                <a:ext cx="182880" cy="18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7" name="Group 146">
              <a:extLst>
                <a:ext uri="{FF2B5EF4-FFF2-40B4-BE49-F238E27FC236}">
                  <a16:creationId xmlns:a16="http://schemas.microsoft.com/office/drawing/2014/main" id="{3668741E-8F00-475D-B8D6-75B47247620B}"/>
                </a:ext>
              </a:extLst>
            </p:cNvPr>
            <p:cNvGrpSpPr/>
            <p:nvPr/>
          </p:nvGrpSpPr>
          <p:grpSpPr>
            <a:xfrm>
              <a:off x="6238184" y="4650407"/>
              <a:ext cx="182880" cy="195909"/>
              <a:chOff x="6308943" y="4650407"/>
              <a:chExt cx="182880" cy="195909"/>
            </a:xfrm>
          </p:grpSpPr>
          <p:sp>
            <p:nvSpPr>
              <p:cNvPr id="98" name="Rectangle 97">
                <a:extLst>
                  <a:ext uri="{FF2B5EF4-FFF2-40B4-BE49-F238E27FC236}">
                    <a16:creationId xmlns:a16="http://schemas.microsoft.com/office/drawing/2014/main" id="{834F282B-9FFA-429D-AF6B-A85733C42DDC}"/>
                  </a:ext>
                </a:extLst>
              </p:cNvPr>
              <p:cNvSpPr/>
              <p:nvPr/>
            </p:nvSpPr>
            <p:spPr bwMode="auto">
              <a:xfrm>
                <a:off x="6308943" y="4650407"/>
                <a:ext cx="182880" cy="10005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D09892DE-49D2-4E48-BC7D-2D646C8DF2A3}"/>
                  </a:ext>
                </a:extLst>
              </p:cNvPr>
              <p:cNvSpPr/>
              <p:nvPr/>
            </p:nvSpPr>
            <p:spPr bwMode="auto">
              <a:xfrm>
                <a:off x="6308943" y="4750468"/>
                <a:ext cx="182880" cy="95848"/>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8" name="Group 157">
            <a:extLst>
              <a:ext uri="{FF2B5EF4-FFF2-40B4-BE49-F238E27FC236}">
                <a16:creationId xmlns:a16="http://schemas.microsoft.com/office/drawing/2014/main" id="{2DE6D0F7-1F37-4538-B8EC-6E87B5EFB40F}"/>
              </a:ext>
            </a:extLst>
          </p:cNvPr>
          <p:cNvGrpSpPr/>
          <p:nvPr/>
        </p:nvGrpSpPr>
        <p:grpSpPr>
          <a:xfrm>
            <a:off x="7190126" y="4120944"/>
            <a:ext cx="570920" cy="660772"/>
            <a:chOff x="6516917" y="4193368"/>
            <a:chExt cx="570920" cy="660772"/>
          </a:xfrm>
        </p:grpSpPr>
        <p:grpSp>
          <p:nvGrpSpPr>
            <p:cNvPr id="157" name="Group 156">
              <a:extLst>
                <a:ext uri="{FF2B5EF4-FFF2-40B4-BE49-F238E27FC236}">
                  <a16:creationId xmlns:a16="http://schemas.microsoft.com/office/drawing/2014/main" id="{D1015B6D-8CBD-48A0-A310-F20B57A4A063}"/>
                </a:ext>
              </a:extLst>
            </p:cNvPr>
            <p:cNvGrpSpPr/>
            <p:nvPr/>
          </p:nvGrpSpPr>
          <p:grpSpPr>
            <a:xfrm>
              <a:off x="6516917" y="4193368"/>
              <a:ext cx="182880" cy="660772"/>
              <a:chOff x="6555018" y="4193368"/>
              <a:chExt cx="182880" cy="660772"/>
            </a:xfrm>
          </p:grpSpPr>
          <p:sp>
            <p:nvSpPr>
              <p:cNvPr id="100" name="Rectangle 99">
                <a:extLst>
                  <a:ext uri="{FF2B5EF4-FFF2-40B4-BE49-F238E27FC236}">
                    <a16:creationId xmlns:a16="http://schemas.microsoft.com/office/drawing/2014/main" id="{1412345D-D9EE-425E-B037-C2A879539904}"/>
                  </a:ext>
                </a:extLst>
              </p:cNvPr>
              <p:cNvSpPr/>
              <p:nvPr/>
            </p:nvSpPr>
            <p:spPr bwMode="auto">
              <a:xfrm>
                <a:off x="6555018" y="4343500"/>
                <a:ext cx="182880" cy="51064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305A04A7-0B55-4FD8-8241-023B9816A7CE}"/>
                  </a:ext>
                </a:extLst>
              </p:cNvPr>
              <p:cNvSpPr/>
              <p:nvPr/>
            </p:nvSpPr>
            <p:spPr bwMode="auto">
              <a:xfrm>
                <a:off x="6555018" y="4193368"/>
                <a:ext cx="182880" cy="1579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2" name="Rectangle 101">
              <a:extLst>
                <a:ext uri="{FF2B5EF4-FFF2-40B4-BE49-F238E27FC236}">
                  <a16:creationId xmlns:a16="http://schemas.microsoft.com/office/drawing/2014/main" id="{2173A9BC-EDE2-42CA-9CCF-D4D51A5A56A3}"/>
                </a:ext>
              </a:extLst>
            </p:cNvPr>
            <p:cNvSpPr/>
            <p:nvPr/>
          </p:nvSpPr>
          <p:spPr bwMode="auto">
            <a:xfrm>
              <a:off x="6738102" y="4581945"/>
              <a:ext cx="157793" cy="264369"/>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FAF6876D-DC9B-49C2-A225-92A0CE90A1E4}"/>
                </a:ext>
              </a:extLst>
            </p:cNvPr>
            <p:cNvSpPr/>
            <p:nvPr/>
          </p:nvSpPr>
          <p:spPr bwMode="auto">
            <a:xfrm>
              <a:off x="6930044" y="4719384"/>
              <a:ext cx="157793" cy="126923"/>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1" name="Group 160">
            <a:extLst>
              <a:ext uri="{FF2B5EF4-FFF2-40B4-BE49-F238E27FC236}">
                <a16:creationId xmlns:a16="http://schemas.microsoft.com/office/drawing/2014/main" id="{A60C8293-FD45-4C85-96DD-56C180F61EA7}"/>
              </a:ext>
            </a:extLst>
          </p:cNvPr>
          <p:cNvGrpSpPr/>
          <p:nvPr/>
        </p:nvGrpSpPr>
        <p:grpSpPr>
          <a:xfrm>
            <a:off x="8113826" y="4197425"/>
            <a:ext cx="616857" cy="576456"/>
            <a:chOff x="7338037" y="4269849"/>
            <a:chExt cx="616857" cy="576456"/>
          </a:xfrm>
        </p:grpSpPr>
        <p:grpSp>
          <p:nvGrpSpPr>
            <p:cNvPr id="159" name="Group 158">
              <a:extLst>
                <a:ext uri="{FF2B5EF4-FFF2-40B4-BE49-F238E27FC236}">
                  <a16:creationId xmlns:a16="http://schemas.microsoft.com/office/drawing/2014/main" id="{8F45675E-0609-4D50-9BC2-6B4116E9CE1E}"/>
                </a:ext>
              </a:extLst>
            </p:cNvPr>
            <p:cNvGrpSpPr/>
            <p:nvPr/>
          </p:nvGrpSpPr>
          <p:grpSpPr>
            <a:xfrm>
              <a:off x="7338037" y="4269849"/>
              <a:ext cx="182880" cy="576456"/>
              <a:chOff x="7294493" y="4269849"/>
              <a:chExt cx="182880" cy="576456"/>
            </a:xfrm>
          </p:grpSpPr>
          <p:sp>
            <p:nvSpPr>
              <p:cNvPr id="104" name="Rectangle 103">
                <a:extLst>
                  <a:ext uri="{FF2B5EF4-FFF2-40B4-BE49-F238E27FC236}">
                    <a16:creationId xmlns:a16="http://schemas.microsoft.com/office/drawing/2014/main" id="{B0F6C239-3C0E-4636-8261-C0E22D66D133}"/>
                  </a:ext>
                </a:extLst>
              </p:cNvPr>
              <p:cNvSpPr/>
              <p:nvPr/>
            </p:nvSpPr>
            <p:spPr bwMode="auto">
              <a:xfrm>
                <a:off x="7294493" y="4417353"/>
                <a:ext cx="182880" cy="42895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87F24C15-C55C-4A95-B6D6-35D44CA60D1B}"/>
                  </a:ext>
                </a:extLst>
              </p:cNvPr>
              <p:cNvSpPr/>
              <p:nvPr/>
            </p:nvSpPr>
            <p:spPr bwMode="auto">
              <a:xfrm>
                <a:off x="7294493" y="4269849"/>
                <a:ext cx="182880" cy="1523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0" name="Group 159">
              <a:extLst>
                <a:ext uri="{FF2B5EF4-FFF2-40B4-BE49-F238E27FC236}">
                  <a16:creationId xmlns:a16="http://schemas.microsoft.com/office/drawing/2014/main" id="{E8CA5E97-406E-4F44-9323-B6CA2A714664}"/>
                </a:ext>
              </a:extLst>
            </p:cNvPr>
            <p:cNvGrpSpPr/>
            <p:nvPr/>
          </p:nvGrpSpPr>
          <p:grpSpPr>
            <a:xfrm>
              <a:off x="7566106" y="4494062"/>
              <a:ext cx="182880" cy="352242"/>
              <a:chOff x="7500790" y="4494062"/>
              <a:chExt cx="182880" cy="352242"/>
            </a:xfrm>
          </p:grpSpPr>
          <p:sp>
            <p:nvSpPr>
              <p:cNvPr id="106" name="Rectangle 105">
                <a:extLst>
                  <a:ext uri="{FF2B5EF4-FFF2-40B4-BE49-F238E27FC236}">
                    <a16:creationId xmlns:a16="http://schemas.microsoft.com/office/drawing/2014/main" id="{D195767A-BB51-4937-9600-E8B72C004F4A}"/>
                  </a:ext>
                </a:extLst>
              </p:cNvPr>
              <p:cNvSpPr/>
              <p:nvPr/>
            </p:nvSpPr>
            <p:spPr bwMode="auto">
              <a:xfrm>
                <a:off x="7500790" y="4494062"/>
                <a:ext cx="182880" cy="86773"/>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D5CDAB66-2AF1-4024-BA61-F62D496E8751}"/>
                  </a:ext>
                </a:extLst>
              </p:cNvPr>
              <p:cNvSpPr/>
              <p:nvPr/>
            </p:nvSpPr>
            <p:spPr bwMode="auto">
              <a:xfrm>
                <a:off x="7500790" y="4580835"/>
                <a:ext cx="182880" cy="265469"/>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8" name="Rectangle 107">
              <a:extLst>
                <a:ext uri="{FF2B5EF4-FFF2-40B4-BE49-F238E27FC236}">
                  <a16:creationId xmlns:a16="http://schemas.microsoft.com/office/drawing/2014/main" id="{F29DAB6B-FBE7-4C20-B8B8-EE75AA476B50}"/>
                </a:ext>
              </a:extLst>
            </p:cNvPr>
            <p:cNvSpPr/>
            <p:nvPr/>
          </p:nvSpPr>
          <p:spPr bwMode="auto">
            <a:xfrm>
              <a:off x="7797101" y="4480757"/>
              <a:ext cx="157793" cy="365547"/>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4" name="Group 163">
            <a:extLst>
              <a:ext uri="{FF2B5EF4-FFF2-40B4-BE49-F238E27FC236}">
                <a16:creationId xmlns:a16="http://schemas.microsoft.com/office/drawing/2014/main" id="{A5346925-37BD-4422-A2FE-B693C195CFDA}"/>
              </a:ext>
            </a:extLst>
          </p:cNvPr>
          <p:cNvGrpSpPr/>
          <p:nvPr/>
        </p:nvGrpSpPr>
        <p:grpSpPr>
          <a:xfrm>
            <a:off x="9047717" y="4164153"/>
            <a:ext cx="383499" cy="609725"/>
            <a:chOff x="8233827" y="4236577"/>
            <a:chExt cx="383499" cy="609725"/>
          </a:xfrm>
        </p:grpSpPr>
        <p:grpSp>
          <p:nvGrpSpPr>
            <p:cNvPr id="162" name="Group 161">
              <a:extLst>
                <a:ext uri="{FF2B5EF4-FFF2-40B4-BE49-F238E27FC236}">
                  <a16:creationId xmlns:a16="http://schemas.microsoft.com/office/drawing/2014/main" id="{9955990E-A1A8-4E32-A196-1EAB6B10D54A}"/>
                </a:ext>
              </a:extLst>
            </p:cNvPr>
            <p:cNvGrpSpPr/>
            <p:nvPr/>
          </p:nvGrpSpPr>
          <p:grpSpPr>
            <a:xfrm>
              <a:off x="8233827" y="4236577"/>
              <a:ext cx="182880" cy="609724"/>
              <a:chOff x="8146739" y="4236577"/>
              <a:chExt cx="182880" cy="609724"/>
            </a:xfrm>
          </p:grpSpPr>
          <p:sp>
            <p:nvSpPr>
              <p:cNvPr id="109" name="Rectangle 108">
                <a:extLst>
                  <a:ext uri="{FF2B5EF4-FFF2-40B4-BE49-F238E27FC236}">
                    <a16:creationId xmlns:a16="http://schemas.microsoft.com/office/drawing/2014/main" id="{059D279D-9AE7-4B35-BF69-8026ED5CE39A}"/>
                  </a:ext>
                </a:extLst>
              </p:cNvPr>
              <p:cNvSpPr/>
              <p:nvPr/>
            </p:nvSpPr>
            <p:spPr bwMode="auto">
              <a:xfrm>
                <a:off x="8146739" y="4381518"/>
                <a:ext cx="182880" cy="46478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0F7D2061-D37E-476F-B31D-A86FC0501284}"/>
                  </a:ext>
                </a:extLst>
              </p:cNvPr>
              <p:cNvSpPr/>
              <p:nvPr/>
            </p:nvSpPr>
            <p:spPr bwMode="auto">
              <a:xfrm>
                <a:off x="8146739" y="4236577"/>
                <a:ext cx="182880" cy="1449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1" name="Rectangle 110">
              <a:extLst>
                <a:ext uri="{FF2B5EF4-FFF2-40B4-BE49-F238E27FC236}">
                  <a16:creationId xmlns:a16="http://schemas.microsoft.com/office/drawing/2014/main" id="{6F449B21-4B8E-4977-89E9-E43009520E3C}"/>
                </a:ext>
              </a:extLst>
            </p:cNvPr>
            <p:cNvSpPr/>
            <p:nvPr/>
          </p:nvSpPr>
          <p:spPr bwMode="auto">
            <a:xfrm>
              <a:off x="8459533" y="4671608"/>
              <a:ext cx="157793" cy="174694"/>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5" name="Group 164">
            <a:extLst>
              <a:ext uri="{FF2B5EF4-FFF2-40B4-BE49-F238E27FC236}">
                <a16:creationId xmlns:a16="http://schemas.microsoft.com/office/drawing/2014/main" id="{67FF7F5C-9B05-4D50-A8EF-3441D9623991}"/>
              </a:ext>
            </a:extLst>
          </p:cNvPr>
          <p:cNvGrpSpPr/>
          <p:nvPr/>
        </p:nvGrpSpPr>
        <p:grpSpPr>
          <a:xfrm>
            <a:off x="9917611" y="4174621"/>
            <a:ext cx="381966" cy="595464"/>
            <a:chOff x="8955868" y="4247045"/>
            <a:chExt cx="381966" cy="595464"/>
          </a:xfrm>
        </p:grpSpPr>
        <p:sp>
          <p:nvSpPr>
            <p:cNvPr id="112" name="Rectangle 111">
              <a:extLst>
                <a:ext uri="{FF2B5EF4-FFF2-40B4-BE49-F238E27FC236}">
                  <a16:creationId xmlns:a16="http://schemas.microsoft.com/office/drawing/2014/main" id="{BAF4A525-D980-4927-9D34-BA48BB301669}"/>
                </a:ext>
              </a:extLst>
            </p:cNvPr>
            <p:cNvSpPr/>
            <p:nvPr/>
          </p:nvSpPr>
          <p:spPr bwMode="auto">
            <a:xfrm>
              <a:off x="9180041" y="4751071"/>
              <a:ext cx="157793" cy="91438"/>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 name="Group 162">
              <a:extLst>
                <a:ext uri="{FF2B5EF4-FFF2-40B4-BE49-F238E27FC236}">
                  <a16:creationId xmlns:a16="http://schemas.microsoft.com/office/drawing/2014/main" id="{6EEB28CE-716C-4746-933F-48BBBA42DBBB}"/>
                </a:ext>
              </a:extLst>
            </p:cNvPr>
            <p:cNvGrpSpPr/>
            <p:nvPr/>
          </p:nvGrpSpPr>
          <p:grpSpPr>
            <a:xfrm>
              <a:off x="8955868" y="4247045"/>
              <a:ext cx="182880" cy="595462"/>
              <a:chOff x="8874223" y="4247045"/>
              <a:chExt cx="182880" cy="595462"/>
            </a:xfrm>
          </p:grpSpPr>
          <p:sp>
            <p:nvSpPr>
              <p:cNvPr id="115" name="Rectangle 114">
                <a:extLst>
                  <a:ext uri="{FF2B5EF4-FFF2-40B4-BE49-F238E27FC236}">
                    <a16:creationId xmlns:a16="http://schemas.microsoft.com/office/drawing/2014/main" id="{1B37D6CF-3813-4F1E-936B-776EE4207F85}"/>
                  </a:ext>
                </a:extLst>
              </p:cNvPr>
              <p:cNvSpPr/>
              <p:nvPr/>
            </p:nvSpPr>
            <p:spPr bwMode="auto">
              <a:xfrm>
                <a:off x="8874223" y="4381519"/>
                <a:ext cx="182880" cy="46098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90756E9-546D-4486-9D2F-F1995C6E6AF7}"/>
                  </a:ext>
                </a:extLst>
              </p:cNvPr>
              <p:cNvSpPr/>
              <p:nvPr/>
            </p:nvSpPr>
            <p:spPr bwMode="auto">
              <a:xfrm>
                <a:off x="8874223" y="4247045"/>
                <a:ext cx="182880" cy="1344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7" name="Group 166">
            <a:extLst>
              <a:ext uri="{FF2B5EF4-FFF2-40B4-BE49-F238E27FC236}">
                <a16:creationId xmlns:a16="http://schemas.microsoft.com/office/drawing/2014/main" id="{A9434FC3-04FB-4533-B32C-EE3D357B4328}"/>
              </a:ext>
            </a:extLst>
          </p:cNvPr>
          <p:cNvGrpSpPr/>
          <p:nvPr/>
        </p:nvGrpSpPr>
        <p:grpSpPr>
          <a:xfrm>
            <a:off x="10732875" y="4230219"/>
            <a:ext cx="389537" cy="551492"/>
            <a:chOff x="9763386" y="4302643"/>
            <a:chExt cx="389537" cy="551492"/>
          </a:xfrm>
        </p:grpSpPr>
        <p:sp>
          <p:nvSpPr>
            <p:cNvPr id="113" name="Rectangle 112">
              <a:extLst>
                <a:ext uri="{FF2B5EF4-FFF2-40B4-BE49-F238E27FC236}">
                  <a16:creationId xmlns:a16="http://schemas.microsoft.com/office/drawing/2014/main" id="{59AA0E92-F94E-4E28-AD17-14ABA61FA6D1}"/>
                </a:ext>
              </a:extLst>
            </p:cNvPr>
            <p:cNvSpPr/>
            <p:nvPr/>
          </p:nvSpPr>
          <p:spPr bwMode="auto">
            <a:xfrm>
              <a:off x="9995130" y="4751336"/>
              <a:ext cx="157793" cy="91438"/>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6" name="Group 165">
              <a:extLst>
                <a:ext uri="{FF2B5EF4-FFF2-40B4-BE49-F238E27FC236}">
                  <a16:creationId xmlns:a16="http://schemas.microsoft.com/office/drawing/2014/main" id="{FA75AF31-BF5A-4716-9AE1-BA66BB2BBE22}"/>
                </a:ext>
              </a:extLst>
            </p:cNvPr>
            <p:cNvGrpSpPr/>
            <p:nvPr/>
          </p:nvGrpSpPr>
          <p:grpSpPr>
            <a:xfrm>
              <a:off x="9763386" y="4302643"/>
              <a:ext cx="182880" cy="551492"/>
              <a:chOff x="9665412" y="4302643"/>
              <a:chExt cx="182880" cy="551492"/>
            </a:xfrm>
          </p:grpSpPr>
          <p:sp>
            <p:nvSpPr>
              <p:cNvPr id="117" name="Rectangle 116">
                <a:extLst>
                  <a:ext uri="{FF2B5EF4-FFF2-40B4-BE49-F238E27FC236}">
                    <a16:creationId xmlns:a16="http://schemas.microsoft.com/office/drawing/2014/main" id="{C153E6A7-6746-4C54-BA20-E21C556AD7E0}"/>
                  </a:ext>
                </a:extLst>
              </p:cNvPr>
              <p:cNvSpPr/>
              <p:nvPr/>
            </p:nvSpPr>
            <p:spPr bwMode="auto">
              <a:xfrm>
                <a:off x="9665412" y="4418721"/>
                <a:ext cx="182880" cy="43541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180670BF-0D34-47DA-BEB4-872DB89700E8}"/>
                  </a:ext>
                </a:extLst>
              </p:cNvPr>
              <p:cNvSpPr/>
              <p:nvPr/>
            </p:nvSpPr>
            <p:spPr bwMode="auto">
              <a:xfrm>
                <a:off x="9665412" y="4302643"/>
                <a:ext cx="182880" cy="1147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9" name="Group 168">
            <a:extLst>
              <a:ext uri="{FF2B5EF4-FFF2-40B4-BE49-F238E27FC236}">
                <a16:creationId xmlns:a16="http://schemas.microsoft.com/office/drawing/2014/main" id="{4B7341EC-9E1E-4234-BC13-283BBE246CB4}"/>
              </a:ext>
            </a:extLst>
          </p:cNvPr>
          <p:cNvGrpSpPr/>
          <p:nvPr/>
        </p:nvGrpSpPr>
        <p:grpSpPr>
          <a:xfrm>
            <a:off x="11460334" y="4296840"/>
            <a:ext cx="391388" cy="480868"/>
            <a:chOff x="10505825" y="4369264"/>
            <a:chExt cx="391388" cy="480868"/>
          </a:xfrm>
        </p:grpSpPr>
        <p:sp>
          <p:nvSpPr>
            <p:cNvPr id="114" name="Rectangle 113">
              <a:extLst>
                <a:ext uri="{FF2B5EF4-FFF2-40B4-BE49-F238E27FC236}">
                  <a16:creationId xmlns:a16="http://schemas.microsoft.com/office/drawing/2014/main" id="{E115F429-2FEE-417F-BF5A-E9138C8DAA71}"/>
                </a:ext>
              </a:extLst>
            </p:cNvPr>
            <p:cNvSpPr/>
            <p:nvPr/>
          </p:nvSpPr>
          <p:spPr bwMode="auto">
            <a:xfrm>
              <a:off x="10739420" y="4785707"/>
              <a:ext cx="157793" cy="54174"/>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8" name="Group 167">
              <a:extLst>
                <a:ext uri="{FF2B5EF4-FFF2-40B4-BE49-F238E27FC236}">
                  <a16:creationId xmlns:a16="http://schemas.microsoft.com/office/drawing/2014/main" id="{0BC82515-6D51-465C-82C5-5CCB4294F572}"/>
                </a:ext>
              </a:extLst>
            </p:cNvPr>
            <p:cNvGrpSpPr/>
            <p:nvPr/>
          </p:nvGrpSpPr>
          <p:grpSpPr>
            <a:xfrm>
              <a:off x="10505825" y="4369264"/>
              <a:ext cx="182880" cy="480868"/>
              <a:chOff x="10413294" y="4369264"/>
              <a:chExt cx="182880" cy="480868"/>
            </a:xfrm>
          </p:grpSpPr>
          <p:sp>
            <p:nvSpPr>
              <p:cNvPr id="119" name="Rectangle 118">
                <a:extLst>
                  <a:ext uri="{FF2B5EF4-FFF2-40B4-BE49-F238E27FC236}">
                    <a16:creationId xmlns:a16="http://schemas.microsoft.com/office/drawing/2014/main" id="{4B99C8AE-8852-4BD1-922A-D214D757E97A}"/>
                  </a:ext>
                </a:extLst>
              </p:cNvPr>
              <p:cNvSpPr/>
              <p:nvPr/>
            </p:nvSpPr>
            <p:spPr bwMode="auto">
              <a:xfrm>
                <a:off x="10413294" y="4477458"/>
                <a:ext cx="182880" cy="37267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07B5E92A-0B27-4C2D-A1ED-1E7F04D8CD7B}"/>
                  </a:ext>
                </a:extLst>
              </p:cNvPr>
              <p:cNvSpPr/>
              <p:nvPr/>
            </p:nvSpPr>
            <p:spPr bwMode="auto">
              <a:xfrm>
                <a:off x="10413294" y="4369264"/>
                <a:ext cx="182880" cy="1055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21" name="Rectangle 120">
            <a:extLst>
              <a:ext uri="{FF2B5EF4-FFF2-40B4-BE49-F238E27FC236}">
                <a16:creationId xmlns:a16="http://schemas.microsoft.com/office/drawing/2014/main" id="{6363AB49-6748-42F7-A045-2640C32F4B51}"/>
              </a:ext>
            </a:extLst>
          </p:cNvPr>
          <p:cNvSpPr/>
          <p:nvPr/>
        </p:nvSpPr>
        <p:spPr bwMode="auto">
          <a:xfrm>
            <a:off x="9567701" y="1862625"/>
            <a:ext cx="182880" cy="18288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0E6A729A-196D-4435-9868-D9B229DB9899}"/>
              </a:ext>
            </a:extLst>
          </p:cNvPr>
          <p:cNvSpPr/>
          <p:nvPr/>
        </p:nvSpPr>
        <p:spPr bwMode="auto">
          <a:xfrm>
            <a:off x="10571480" y="2141568"/>
            <a:ext cx="182880" cy="18288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1731518D-664C-4EA9-99D3-2790724EFB25}"/>
              </a:ext>
            </a:extLst>
          </p:cNvPr>
          <p:cNvSpPr/>
          <p:nvPr/>
        </p:nvSpPr>
        <p:spPr bwMode="auto">
          <a:xfrm>
            <a:off x="9567701" y="2141568"/>
            <a:ext cx="182880" cy="182880"/>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8492F60A-C63B-4E06-8B61-FAEB31E58468}"/>
              </a:ext>
            </a:extLst>
          </p:cNvPr>
          <p:cNvSpPr/>
          <p:nvPr/>
        </p:nvSpPr>
        <p:spPr bwMode="auto">
          <a:xfrm>
            <a:off x="10571480" y="2412002"/>
            <a:ext cx="182880" cy="18288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89F7BA5-FB66-48E4-82F1-A9B5908E9AB0}"/>
              </a:ext>
            </a:extLst>
          </p:cNvPr>
          <p:cNvSpPr/>
          <p:nvPr/>
        </p:nvSpPr>
        <p:spPr bwMode="auto">
          <a:xfrm>
            <a:off x="10571480" y="2700371"/>
            <a:ext cx="182880"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83D2F618-8F40-43B2-86D0-3CC9ACE51DDE}"/>
              </a:ext>
            </a:extLst>
          </p:cNvPr>
          <p:cNvSpPr/>
          <p:nvPr/>
        </p:nvSpPr>
        <p:spPr bwMode="auto">
          <a:xfrm>
            <a:off x="9567701" y="2700371"/>
            <a:ext cx="182880" cy="182880"/>
          </a:xfrm>
          <a:prstGeom prst="rect">
            <a:avLst/>
          </a:prstGeom>
          <a:solidFill>
            <a:srgbClr val="B0DD7F"/>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25F4FD81-354B-4359-9DD5-5EAD84E3E3A4}"/>
              </a:ext>
            </a:extLst>
          </p:cNvPr>
          <p:cNvSpPr/>
          <p:nvPr/>
        </p:nvSpPr>
        <p:spPr bwMode="auto">
          <a:xfrm>
            <a:off x="10571480" y="1862625"/>
            <a:ext cx="182880"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4E486905-AEE6-4BCB-8884-50EEE3533C85}"/>
              </a:ext>
            </a:extLst>
          </p:cNvPr>
          <p:cNvSpPr/>
          <p:nvPr/>
        </p:nvSpPr>
        <p:spPr bwMode="auto">
          <a:xfrm>
            <a:off x="9567701" y="2425528"/>
            <a:ext cx="182880" cy="182880"/>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TextBox 128">
            <a:extLst>
              <a:ext uri="{FF2B5EF4-FFF2-40B4-BE49-F238E27FC236}">
                <a16:creationId xmlns:a16="http://schemas.microsoft.com/office/drawing/2014/main" id="{76468E2A-04B9-4E49-9CAA-ED0C855CAAB7}"/>
              </a:ext>
            </a:extLst>
          </p:cNvPr>
          <p:cNvSpPr txBox="1"/>
          <p:nvPr/>
        </p:nvSpPr>
        <p:spPr bwMode="auto">
          <a:xfrm>
            <a:off x="9229401" y="1431349"/>
            <a:ext cx="1847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Grade 2	Grade 3</a:t>
            </a:r>
          </a:p>
        </p:txBody>
      </p:sp>
      <p:sp>
        <p:nvSpPr>
          <p:cNvPr id="130" name="TextBox 129">
            <a:extLst>
              <a:ext uri="{FF2B5EF4-FFF2-40B4-BE49-F238E27FC236}">
                <a16:creationId xmlns:a16="http://schemas.microsoft.com/office/drawing/2014/main" id="{29FDC839-EE03-498B-978D-CE40118499A2}"/>
              </a:ext>
            </a:extLst>
          </p:cNvPr>
          <p:cNvSpPr txBox="1"/>
          <p:nvPr/>
        </p:nvSpPr>
        <p:spPr bwMode="auto">
          <a:xfrm>
            <a:off x="6528551" y="1788647"/>
            <a:ext cx="30176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ExteNET</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CONTROL: Loperamide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CONTROL: LPM + budesonide</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CONTROL: LPM + colestipol</a:t>
            </a:r>
          </a:p>
        </p:txBody>
      </p:sp>
      <p:sp>
        <p:nvSpPr>
          <p:cNvPr id="131" name="TextBox 130">
            <a:extLst>
              <a:ext uri="{FF2B5EF4-FFF2-40B4-BE49-F238E27FC236}">
                <a16:creationId xmlns:a16="http://schemas.microsoft.com/office/drawing/2014/main" id="{7FF51632-0731-4059-9F05-F31A4EA55764}"/>
              </a:ext>
            </a:extLst>
          </p:cNvPr>
          <p:cNvSpPr txBox="1"/>
          <p:nvPr/>
        </p:nvSpPr>
        <p:spPr bwMode="auto">
          <a:xfrm>
            <a:off x="65248" y="5122531"/>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p:txBody>
      </p:sp>
      <p:grpSp>
        <p:nvGrpSpPr>
          <p:cNvPr id="177" name="Group 176">
            <a:extLst>
              <a:ext uri="{FF2B5EF4-FFF2-40B4-BE49-F238E27FC236}">
                <a16:creationId xmlns:a16="http://schemas.microsoft.com/office/drawing/2014/main" id="{86ACDBDC-74D5-4377-9A94-E0E142C512F1}"/>
              </a:ext>
            </a:extLst>
          </p:cNvPr>
          <p:cNvGrpSpPr/>
          <p:nvPr/>
        </p:nvGrpSpPr>
        <p:grpSpPr>
          <a:xfrm>
            <a:off x="3378628" y="3911868"/>
            <a:ext cx="601973" cy="851851"/>
            <a:chOff x="3764147" y="3984292"/>
            <a:chExt cx="601973" cy="851851"/>
          </a:xfrm>
        </p:grpSpPr>
        <p:grpSp>
          <p:nvGrpSpPr>
            <p:cNvPr id="139" name="Group 138">
              <a:extLst>
                <a:ext uri="{FF2B5EF4-FFF2-40B4-BE49-F238E27FC236}">
                  <a16:creationId xmlns:a16="http://schemas.microsoft.com/office/drawing/2014/main" id="{0CC22C63-0CD0-4E1E-9C84-B9EC07C7836B}"/>
                </a:ext>
              </a:extLst>
            </p:cNvPr>
            <p:cNvGrpSpPr/>
            <p:nvPr/>
          </p:nvGrpSpPr>
          <p:grpSpPr>
            <a:xfrm>
              <a:off x="3764147" y="3984292"/>
              <a:ext cx="182880" cy="851851"/>
              <a:chOff x="3643982" y="3984292"/>
              <a:chExt cx="182880" cy="851851"/>
            </a:xfrm>
          </p:grpSpPr>
          <p:sp>
            <p:nvSpPr>
              <p:cNvPr id="78" name="Rectangle 77">
                <a:extLst>
                  <a:ext uri="{FF2B5EF4-FFF2-40B4-BE49-F238E27FC236}">
                    <a16:creationId xmlns:a16="http://schemas.microsoft.com/office/drawing/2014/main" id="{47D82DA3-4BD0-434A-9BF7-ACD0D7DC0E65}"/>
                  </a:ext>
                </a:extLst>
              </p:cNvPr>
              <p:cNvSpPr/>
              <p:nvPr/>
            </p:nvSpPr>
            <p:spPr bwMode="auto">
              <a:xfrm>
                <a:off x="3643982" y="4277684"/>
                <a:ext cx="182880" cy="55845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BC0564E8-11E7-4A73-B3E8-522F34A5A161}"/>
                  </a:ext>
                </a:extLst>
              </p:cNvPr>
              <p:cNvSpPr/>
              <p:nvPr/>
            </p:nvSpPr>
            <p:spPr bwMode="auto">
              <a:xfrm>
                <a:off x="3643982" y="3984292"/>
                <a:ext cx="182880" cy="2918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0" name="Group 139">
              <a:extLst>
                <a:ext uri="{FF2B5EF4-FFF2-40B4-BE49-F238E27FC236}">
                  <a16:creationId xmlns:a16="http://schemas.microsoft.com/office/drawing/2014/main" id="{6E2487D0-0D2D-4935-A79E-516A4C35A671}"/>
                </a:ext>
              </a:extLst>
            </p:cNvPr>
            <p:cNvGrpSpPr/>
            <p:nvPr/>
          </p:nvGrpSpPr>
          <p:grpSpPr>
            <a:xfrm>
              <a:off x="4183240" y="4235476"/>
              <a:ext cx="182880" cy="592750"/>
              <a:chOff x="3917350" y="4235476"/>
              <a:chExt cx="182880" cy="592750"/>
            </a:xfrm>
          </p:grpSpPr>
          <p:sp>
            <p:nvSpPr>
              <p:cNvPr id="80" name="Rectangle 79">
                <a:extLst>
                  <a:ext uri="{FF2B5EF4-FFF2-40B4-BE49-F238E27FC236}">
                    <a16:creationId xmlns:a16="http://schemas.microsoft.com/office/drawing/2014/main" id="{90A7AC5C-1BE1-4DB7-8920-873AEB2A1722}"/>
                  </a:ext>
                </a:extLst>
              </p:cNvPr>
              <p:cNvSpPr/>
              <p:nvPr/>
            </p:nvSpPr>
            <p:spPr bwMode="auto">
              <a:xfrm>
                <a:off x="3917350" y="4235476"/>
                <a:ext cx="182880" cy="6924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393E3B7F-35E9-48AE-8F3C-EFD9923EA90B}"/>
                  </a:ext>
                </a:extLst>
              </p:cNvPr>
              <p:cNvSpPr/>
              <p:nvPr/>
            </p:nvSpPr>
            <p:spPr bwMode="auto">
              <a:xfrm>
                <a:off x="3917350" y="4304720"/>
                <a:ext cx="182880" cy="523506"/>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6" name="Group 175">
              <a:extLst>
                <a:ext uri="{FF2B5EF4-FFF2-40B4-BE49-F238E27FC236}">
                  <a16:creationId xmlns:a16="http://schemas.microsoft.com/office/drawing/2014/main" id="{0B5BCF61-4164-4EF7-98ED-0248FD432276}"/>
                </a:ext>
              </a:extLst>
            </p:cNvPr>
            <p:cNvGrpSpPr/>
            <p:nvPr/>
          </p:nvGrpSpPr>
          <p:grpSpPr>
            <a:xfrm>
              <a:off x="3972463" y="4503634"/>
              <a:ext cx="182880" cy="328795"/>
              <a:chOff x="4042805" y="4503634"/>
              <a:chExt cx="182880" cy="328795"/>
            </a:xfrm>
          </p:grpSpPr>
          <p:sp>
            <p:nvSpPr>
              <p:cNvPr id="154" name="Rectangle 153">
                <a:extLst>
                  <a:ext uri="{FF2B5EF4-FFF2-40B4-BE49-F238E27FC236}">
                    <a16:creationId xmlns:a16="http://schemas.microsoft.com/office/drawing/2014/main" id="{AE827A20-A073-4535-9830-34877CC7CEE6}"/>
                  </a:ext>
                </a:extLst>
              </p:cNvPr>
              <p:cNvSpPr/>
              <p:nvPr/>
            </p:nvSpPr>
            <p:spPr bwMode="auto">
              <a:xfrm>
                <a:off x="4042805" y="4503634"/>
                <a:ext cx="182880" cy="113384"/>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638CC0A1-C548-4587-A01F-B82EA04408C4}"/>
                  </a:ext>
                </a:extLst>
              </p:cNvPr>
              <p:cNvSpPr/>
              <p:nvPr/>
            </p:nvSpPr>
            <p:spPr bwMode="auto">
              <a:xfrm>
                <a:off x="4042805" y="4610101"/>
                <a:ext cx="182880" cy="222328"/>
              </a:xfrm>
              <a:prstGeom prst="rect">
                <a:avLst/>
              </a:pr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9" name="Straight Connector 8">
            <a:extLst>
              <a:ext uri="{FF2B5EF4-FFF2-40B4-BE49-F238E27FC236}">
                <a16:creationId xmlns:a16="http://schemas.microsoft.com/office/drawing/2014/main" id="{EAECCE16-67C0-4F1C-8156-D50D7D71EEC1}"/>
              </a:ext>
            </a:extLst>
          </p:cNvPr>
          <p:cNvCxnSpPr/>
          <p:nvPr/>
        </p:nvCxnSpPr>
        <p:spPr bwMode="auto">
          <a:xfrm>
            <a:off x="1310640" y="4773896"/>
            <a:ext cx="10789920" cy="0"/>
          </a:xfrm>
          <a:prstGeom prst="line">
            <a:avLst/>
          </a:prstGeom>
          <a:noFill/>
          <a:ln w="28575" cap="flat" cmpd="sng" algn="ctr">
            <a:solidFill>
              <a:schemeClr val="bg1"/>
            </a:solidFill>
            <a:prstDash val="solid"/>
            <a:round/>
            <a:headEnd type="none" w="med" len="med"/>
            <a:tailEnd type="none" w="med" len="med"/>
          </a:ln>
          <a:effectLst/>
        </p:spPr>
      </p:cxnSp>
      <p:sp>
        <p:nvSpPr>
          <p:cNvPr id="181" name="Text Box 11">
            <a:extLst>
              <a:ext uri="{FF2B5EF4-FFF2-40B4-BE49-F238E27FC236}">
                <a16:creationId xmlns:a16="http://schemas.microsoft.com/office/drawing/2014/main" id="{77B33D06-4704-4418-B6BF-B119F7B620FE}"/>
              </a:ext>
            </a:extLst>
          </p:cNvPr>
          <p:cNvSpPr txBox="1">
            <a:spLocks noChangeArrowheads="1"/>
          </p:cNvSpPr>
          <p:nvPr/>
        </p:nvSpPr>
        <p:spPr bwMode="auto">
          <a:xfrm>
            <a:off x="414339" y="63763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Ibrahim. AACR 2017. Abstr CT128.</a:t>
            </a:r>
          </a:p>
        </p:txBody>
      </p:sp>
      <p:grpSp>
        <p:nvGrpSpPr>
          <p:cNvPr id="182" name="Group 7">
            <a:extLst>
              <a:ext uri="{FF2B5EF4-FFF2-40B4-BE49-F238E27FC236}">
                <a16:creationId xmlns:a16="http://schemas.microsoft.com/office/drawing/2014/main" id="{9B05D73E-6E08-47E9-B605-F87B4E307282}"/>
              </a:ext>
            </a:extLst>
          </p:cNvPr>
          <p:cNvGrpSpPr>
            <a:grpSpLocks/>
          </p:cNvGrpSpPr>
          <p:nvPr/>
        </p:nvGrpSpPr>
        <p:grpSpPr bwMode="auto">
          <a:xfrm>
            <a:off x="9389569" y="6207225"/>
            <a:ext cx="2488502" cy="447822"/>
            <a:chOff x="9527309" y="3551529"/>
            <a:chExt cx="2488502" cy="448324"/>
          </a:xfrm>
        </p:grpSpPr>
        <p:pic>
          <p:nvPicPr>
            <p:cNvPr id="183" name="Picture 9">
              <a:extLst>
                <a:ext uri="{FF2B5EF4-FFF2-40B4-BE49-F238E27FC236}">
                  <a16:creationId xmlns:a16="http://schemas.microsoft.com/office/drawing/2014/main" id="{92AFB778-2E04-4459-958F-524BEFEE137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 name="Rectangle 8">
              <a:extLst>
                <a:ext uri="{FF2B5EF4-FFF2-40B4-BE49-F238E27FC236}">
                  <a16:creationId xmlns:a16="http://schemas.microsoft.com/office/drawing/2014/main" id="{472539E1-64DA-4C9A-A4A4-E369BBEC6A9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70" name="Straight Connector 169">
            <a:extLst>
              <a:ext uri="{FF2B5EF4-FFF2-40B4-BE49-F238E27FC236}">
                <a16:creationId xmlns:a16="http://schemas.microsoft.com/office/drawing/2014/main" id="{EF6A87B1-BCDC-4A96-85F7-75479BDCF7A0}"/>
              </a:ext>
            </a:extLst>
          </p:cNvPr>
          <p:cNvCxnSpPr/>
          <p:nvPr/>
        </p:nvCxnSpPr>
        <p:spPr bwMode="auto">
          <a:xfrm>
            <a:off x="12095243" y="4757753"/>
            <a:ext cx="0" cy="9144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103290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3F0A-F7A5-4F01-A59B-98BA2A4A3BC1}"/>
              </a:ext>
            </a:extLst>
          </p:cNvPr>
          <p:cNvSpPr>
            <a:spLocks noGrp="1"/>
          </p:cNvSpPr>
          <p:nvPr>
            <p:ph type="title"/>
          </p:nvPr>
        </p:nvSpPr>
        <p:spPr/>
        <p:txBody>
          <a:bodyPr/>
          <a:lstStyle/>
          <a:p>
            <a:r>
              <a:rPr lang="en-US" dirty="0"/>
              <a:t>Considerations for Management of Neratinib-Induced Diarrhea: Prophylaxis</a:t>
            </a:r>
          </a:p>
        </p:txBody>
      </p:sp>
      <p:sp>
        <p:nvSpPr>
          <p:cNvPr id="3" name="Content Placeholder 2">
            <a:extLst>
              <a:ext uri="{FF2B5EF4-FFF2-40B4-BE49-F238E27FC236}">
                <a16:creationId xmlns:a16="http://schemas.microsoft.com/office/drawing/2014/main" id="{45480937-D376-4E37-8E92-DE76C7C9675A}"/>
              </a:ext>
            </a:extLst>
          </p:cNvPr>
          <p:cNvSpPr>
            <a:spLocks noGrp="1"/>
          </p:cNvSpPr>
          <p:nvPr>
            <p:ph sz="half" idx="1"/>
          </p:nvPr>
        </p:nvSpPr>
        <p:spPr/>
        <p:txBody>
          <a:bodyPr/>
          <a:lstStyle/>
          <a:p>
            <a:pPr marL="0" indent="0" algn="ctr">
              <a:buNone/>
            </a:pPr>
            <a:r>
              <a:rPr lang="en-US" sz="2400" b="1" dirty="0">
                <a:solidFill>
                  <a:schemeClr val="accent3"/>
                </a:solidFill>
              </a:rPr>
              <a:t>Start Loperamide at </a:t>
            </a:r>
            <a:br>
              <a:rPr lang="en-US" sz="2400" b="1" dirty="0">
                <a:solidFill>
                  <a:schemeClr val="accent3"/>
                </a:solidFill>
              </a:rPr>
            </a:br>
            <a:r>
              <a:rPr lang="en-US" sz="2400" b="1" dirty="0">
                <a:solidFill>
                  <a:schemeClr val="accent3"/>
                </a:solidFill>
              </a:rPr>
              <a:t>First Dose of Neratinib</a:t>
            </a:r>
            <a:endParaRPr lang="en-US" sz="2400" b="1" baseline="30000" dirty="0">
              <a:solidFill>
                <a:schemeClr val="accent3"/>
              </a:solidFill>
            </a:endParaRPr>
          </a:p>
          <a:p>
            <a:pPr>
              <a:spcBef>
                <a:spcPts val="600"/>
              </a:spcBef>
            </a:pPr>
            <a:r>
              <a:rPr lang="en-US" sz="2200" dirty="0"/>
              <a:t>Give patients instructions for use of loperamide </a:t>
            </a:r>
            <a:r>
              <a:rPr lang="en-US" sz="2200" dirty="0">
                <a:solidFill>
                  <a:schemeClr val="accent4"/>
                </a:solidFill>
              </a:rPr>
              <a:t>(potential to adjust dose if constipation occurs)</a:t>
            </a:r>
          </a:p>
          <a:p>
            <a:endParaRPr lang="en-US" sz="2200" dirty="0"/>
          </a:p>
          <a:p>
            <a:endParaRPr lang="en-US" sz="2200" dirty="0"/>
          </a:p>
          <a:p>
            <a:endParaRPr lang="en-US" sz="2200" dirty="0"/>
          </a:p>
          <a:p>
            <a:endParaRPr lang="en-US" sz="2200" dirty="0"/>
          </a:p>
          <a:p>
            <a:pPr>
              <a:spcBef>
                <a:spcPts val="0"/>
              </a:spcBef>
            </a:pPr>
            <a:r>
              <a:rPr lang="en-US" sz="2200" dirty="0"/>
              <a:t>Add budesonide or colestipol to manage loperamide-refractory diarrhea</a:t>
            </a:r>
          </a:p>
        </p:txBody>
      </p:sp>
      <p:sp>
        <p:nvSpPr>
          <p:cNvPr id="5" name="Content Placeholder 4">
            <a:extLst>
              <a:ext uri="{FF2B5EF4-FFF2-40B4-BE49-F238E27FC236}">
                <a16:creationId xmlns:a16="http://schemas.microsoft.com/office/drawing/2014/main" id="{6FA8120F-5E26-4576-900C-384377414BC8}"/>
              </a:ext>
            </a:extLst>
          </p:cNvPr>
          <p:cNvSpPr>
            <a:spLocks noGrp="1"/>
          </p:cNvSpPr>
          <p:nvPr>
            <p:ph sz="half" idx="2"/>
          </p:nvPr>
        </p:nvSpPr>
        <p:spPr>
          <a:xfrm>
            <a:off x="6267984" y="1510730"/>
            <a:ext cx="5544569" cy="4679462"/>
          </a:xfrm>
        </p:spPr>
        <p:txBody>
          <a:bodyPr/>
          <a:lstStyle/>
          <a:p>
            <a:pPr marL="0" indent="0" algn="ctr">
              <a:spcAft>
                <a:spcPts val="0"/>
              </a:spcAft>
              <a:buNone/>
            </a:pPr>
            <a:r>
              <a:rPr lang="en-US" sz="2400" b="1" dirty="0">
                <a:solidFill>
                  <a:schemeClr val="accent3"/>
                </a:solidFill>
              </a:rPr>
              <a:t>Neratinib Dose Modifications for Diarrhea</a:t>
            </a:r>
            <a:endParaRPr lang="en-US" sz="2400" b="1" baseline="30000" dirty="0">
              <a:solidFill>
                <a:schemeClr val="accent3"/>
              </a:solidFill>
            </a:endParaRPr>
          </a:p>
          <a:p>
            <a:pPr marL="0" indent="0" algn="ctr">
              <a:spcBef>
                <a:spcPts val="600"/>
              </a:spcBef>
              <a:buNone/>
            </a:pPr>
            <a:r>
              <a:rPr lang="en-US" sz="2200" dirty="0"/>
              <a:t>Hold neratinib for any grade 2 events lasting </a:t>
            </a:r>
            <a:br>
              <a:rPr lang="en-US" sz="2200" dirty="0"/>
            </a:br>
            <a:r>
              <a:rPr lang="en-US" sz="2200" dirty="0"/>
              <a:t>≥ 5 days or grade 3 events lasting ≥ 2 days or any grade with complicated features*</a:t>
            </a:r>
          </a:p>
        </p:txBody>
      </p:sp>
      <p:graphicFrame>
        <p:nvGraphicFramePr>
          <p:cNvPr id="4" name="Table 3">
            <a:extLst>
              <a:ext uri="{FF2B5EF4-FFF2-40B4-BE49-F238E27FC236}">
                <a16:creationId xmlns:a16="http://schemas.microsoft.com/office/drawing/2014/main" id="{C76D67CE-3EB0-469F-BC43-44B7CA15E9C8}"/>
              </a:ext>
            </a:extLst>
          </p:cNvPr>
          <p:cNvGraphicFramePr>
            <a:graphicFrameLocks noGrp="1"/>
          </p:cNvGraphicFramePr>
          <p:nvPr/>
        </p:nvGraphicFramePr>
        <p:xfrm>
          <a:off x="723900" y="3385134"/>
          <a:ext cx="5281484" cy="1828800"/>
        </p:xfrm>
        <a:graphic>
          <a:graphicData uri="http://schemas.openxmlformats.org/drawingml/2006/table">
            <a:tbl>
              <a:tblPr firstRow="1" bandRow="1">
                <a:tableStyleId>{93296810-A885-4BE3-A3E7-6D5BEEA58F35}</a:tableStyleId>
              </a:tblPr>
              <a:tblGrid>
                <a:gridCol w="1200852">
                  <a:extLst>
                    <a:ext uri="{9D8B030D-6E8A-4147-A177-3AD203B41FA5}">
                      <a16:colId xmlns:a16="http://schemas.microsoft.com/office/drawing/2014/main" val="1434572211"/>
                    </a:ext>
                  </a:extLst>
                </a:gridCol>
                <a:gridCol w="1812361">
                  <a:extLst>
                    <a:ext uri="{9D8B030D-6E8A-4147-A177-3AD203B41FA5}">
                      <a16:colId xmlns:a16="http://schemas.microsoft.com/office/drawing/2014/main" val="3358204942"/>
                    </a:ext>
                  </a:extLst>
                </a:gridCol>
                <a:gridCol w="2268271">
                  <a:extLst>
                    <a:ext uri="{9D8B030D-6E8A-4147-A177-3AD203B41FA5}">
                      <a16:colId xmlns:a16="http://schemas.microsoft.com/office/drawing/2014/main" val="1496320634"/>
                    </a:ext>
                  </a:extLst>
                </a:gridCol>
              </a:tblGrid>
              <a:tr h="298878">
                <a:tc>
                  <a:txBody>
                    <a:bodyPr/>
                    <a:lstStyle/>
                    <a:p>
                      <a:r>
                        <a:rPr lang="en-US" sz="1600" dirty="0">
                          <a:latin typeface="Calibri" panose="020F0502020204030204" pitchFamily="34" charset="0"/>
                        </a:rPr>
                        <a:t>Time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Loperamide Dose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Dose Frequency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04618040"/>
                  </a:ext>
                </a:extLst>
              </a:tr>
              <a:tr h="298878">
                <a:tc>
                  <a:txBody>
                    <a:bodyPr/>
                    <a:lstStyle/>
                    <a:p>
                      <a:r>
                        <a:rPr lang="en-US" sz="1600" dirty="0">
                          <a:solidFill>
                            <a:schemeClr val="bg2">
                              <a:lumMod val="10000"/>
                            </a:schemeClr>
                          </a:solidFill>
                          <a:latin typeface="Calibri" panose="020F0502020204030204" pitchFamily="34" charset="0"/>
                        </a:rPr>
                        <a:t>Wks 1-2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4 mg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3 times per day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6727735"/>
                  </a:ext>
                </a:extLst>
              </a:tr>
              <a:tr h="298878">
                <a:tc>
                  <a:txBody>
                    <a:bodyPr/>
                    <a:lstStyle/>
                    <a:p>
                      <a:r>
                        <a:rPr lang="en-US" sz="1600" dirty="0">
                          <a:solidFill>
                            <a:schemeClr val="bg2">
                              <a:lumMod val="10000"/>
                            </a:schemeClr>
                          </a:solidFill>
                          <a:latin typeface="Calibri" panose="020F0502020204030204" pitchFamily="34" charset="0"/>
                        </a:rPr>
                        <a:t>Wks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4 mg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2 times per day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6642416"/>
                  </a:ext>
                </a:extLst>
              </a:tr>
              <a:tr h="516244">
                <a:tc>
                  <a:txBody>
                    <a:bodyPr/>
                    <a:lstStyle/>
                    <a:p>
                      <a:r>
                        <a:rPr lang="en-US" sz="1600" dirty="0">
                          <a:solidFill>
                            <a:schemeClr val="bg2">
                              <a:lumMod val="10000"/>
                            </a:schemeClr>
                          </a:solidFill>
                          <a:latin typeface="Calibri" panose="020F0502020204030204" pitchFamily="34" charset="0"/>
                        </a:rPr>
                        <a:t>Wks 9-52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4 mg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2">
                              <a:lumMod val="10000"/>
                            </a:schemeClr>
                          </a:solidFill>
                          <a:latin typeface="Calibri" panose="020F0502020204030204" pitchFamily="34" charset="0"/>
                        </a:rPr>
                        <a:t>As needed to achieve 1-2 BM per day, no more than 16 mg/day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9833953"/>
                  </a:ext>
                </a:extLst>
              </a:tr>
            </a:tbl>
          </a:graphicData>
        </a:graphic>
      </p:graphicFrame>
      <p:sp>
        <p:nvSpPr>
          <p:cNvPr id="11" name="TextBox 10">
            <a:extLst>
              <a:ext uri="{FF2B5EF4-FFF2-40B4-BE49-F238E27FC236}">
                <a16:creationId xmlns:a16="http://schemas.microsoft.com/office/drawing/2014/main" id="{D18C0E51-10DD-4DAE-ADEC-CD39920A587A}"/>
              </a:ext>
            </a:extLst>
          </p:cNvPr>
          <p:cNvSpPr txBox="1"/>
          <p:nvPr/>
        </p:nvSpPr>
        <p:spPr>
          <a:xfrm>
            <a:off x="6379286" y="4244829"/>
            <a:ext cx="1885773" cy="646331"/>
          </a:xfrm>
          <a:prstGeom prst="rect">
            <a:avLst/>
          </a:prstGeom>
          <a:noFill/>
        </p:spPr>
        <p:txBody>
          <a:bodyPr wrap="none" rtlCol="0">
            <a:spAutoFit/>
          </a:bodyPr>
          <a:lstStyle/>
          <a:p>
            <a:pPr algn="ctr">
              <a:buNone/>
            </a:pPr>
            <a:r>
              <a:rPr lang="en-US" b="0" dirty="0">
                <a:solidFill>
                  <a:schemeClr val="bg1"/>
                </a:solidFill>
                <a:latin typeface="Calibri" panose="020F0502020204030204" pitchFamily="34" charset="0"/>
              </a:rPr>
              <a:t>Resume neratinib </a:t>
            </a:r>
          </a:p>
          <a:p>
            <a:pPr algn="ctr">
              <a:buNone/>
            </a:pPr>
            <a:r>
              <a:rPr lang="en-US" dirty="0">
                <a:solidFill>
                  <a:schemeClr val="bg1"/>
                </a:solidFill>
                <a:latin typeface="Calibri" panose="020F0502020204030204" pitchFamily="34" charset="0"/>
              </a:rPr>
              <a:t>at same dose</a:t>
            </a:r>
            <a:endParaRPr lang="en-US"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00309E25-9EF0-4264-8CCC-92A1CE557792}"/>
              </a:ext>
            </a:extLst>
          </p:cNvPr>
          <p:cNvSpPr txBox="1"/>
          <p:nvPr/>
        </p:nvSpPr>
        <p:spPr>
          <a:xfrm>
            <a:off x="9448186" y="4244829"/>
            <a:ext cx="2378536" cy="923330"/>
          </a:xfrm>
          <a:prstGeom prst="rect">
            <a:avLst/>
          </a:prstGeom>
          <a:noFill/>
        </p:spPr>
        <p:txBody>
          <a:bodyPr wrap="none" rtlCol="0">
            <a:spAutoFit/>
          </a:bodyPr>
          <a:lstStyle/>
          <a:p>
            <a:pPr algn="ctr">
              <a:buNone/>
            </a:pPr>
            <a:r>
              <a:rPr lang="en-US" b="0" dirty="0">
                <a:solidFill>
                  <a:schemeClr val="bg1"/>
                </a:solidFill>
                <a:latin typeface="Calibri" panose="020F0502020204030204" pitchFamily="34" charset="0"/>
              </a:rPr>
              <a:t>Resume neratinib </a:t>
            </a:r>
          </a:p>
          <a:p>
            <a:pPr algn="ctr"/>
            <a:r>
              <a:rPr lang="en-US" dirty="0">
                <a:solidFill>
                  <a:schemeClr val="bg1"/>
                </a:solidFill>
                <a:latin typeface="Calibri" panose="020F0502020204030204" pitchFamily="34" charset="0"/>
              </a:rPr>
              <a:t>at reduced dose </a:t>
            </a:r>
          </a:p>
          <a:p>
            <a:pPr algn="ctr"/>
            <a:r>
              <a:rPr lang="en-US" dirty="0">
                <a:solidFill>
                  <a:schemeClr val="bg1"/>
                </a:solidFill>
                <a:latin typeface="Calibri" panose="020F0502020204030204" pitchFamily="34" charset="0"/>
              </a:rPr>
              <a:t>(200/160/120 mg/day)</a:t>
            </a:r>
          </a:p>
        </p:txBody>
      </p:sp>
      <p:cxnSp>
        <p:nvCxnSpPr>
          <p:cNvPr id="14" name="Straight Arrow Connector 13">
            <a:extLst>
              <a:ext uri="{FF2B5EF4-FFF2-40B4-BE49-F238E27FC236}">
                <a16:creationId xmlns:a16="http://schemas.microsoft.com/office/drawing/2014/main" id="{5F9A04B4-F0FA-4B3B-B4F6-E8679E5C63AC}"/>
              </a:ext>
            </a:extLst>
          </p:cNvPr>
          <p:cNvCxnSpPr/>
          <p:nvPr/>
        </p:nvCxnSpPr>
        <p:spPr bwMode="auto">
          <a:xfrm>
            <a:off x="10637453" y="4049684"/>
            <a:ext cx="0" cy="282007"/>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BB6996D7-1C7E-4A1C-AE70-19337160776E}"/>
              </a:ext>
            </a:extLst>
          </p:cNvPr>
          <p:cNvSpPr txBox="1"/>
          <p:nvPr/>
        </p:nvSpPr>
        <p:spPr>
          <a:xfrm>
            <a:off x="6239407" y="3374076"/>
            <a:ext cx="2165529" cy="646331"/>
          </a:xfrm>
          <a:prstGeom prst="rect">
            <a:avLst/>
          </a:prstGeom>
          <a:noFill/>
          <a:ln w="28575">
            <a:solidFill>
              <a:schemeClr val="accent4"/>
            </a:solidFill>
          </a:ln>
        </p:spPr>
        <p:txBody>
          <a:bodyPr wrap="none" rtlCol="0">
            <a:spAutoFit/>
          </a:bodyPr>
          <a:lstStyle/>
          <a:p>
            <a:pPr algn="ctr">
              <a:buNone/>
            </a:pPr>
            <a:r>
              <a:rPr lang="en-US" b="0" dirty="0">
                <a:solidFill>
                  <a:schemeClr val="bg1"/>
                </a:solidFill>
                <a:latin typeface="Calibri" panose="020F0502020204030204" pitchFamily="34" charset="0"/>
              </a:rPr>
              <a:t>Resolves to grade ≤ 1</a:t>
            </a:r>
          </a:p>
          <a:p>
            <a:pPr algn="ctr">
              <a:buNone/>
            </a:pPr>
            <a:r>
              <a:rPr lang="en-US" dirty="0">
                <a:solidFill>
                  <a:schemeClr val="bg1"/>
                </a:solidFill>
                <a:latin typeface="Calibri" panose="020F0502020204030204" pitchFamily="34" charset="0"/>
              </a:rPr>
              <a:t>in ≤ 7 days</a:t>
            </a:r>
            <a:endParaRPr lang="en-US"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A2C9945E-F45C-45A7-8766-0B5C88541DD4}"/>
              </a:ext>
            </a:extLst>
          </p:cNvPr>
          <p:cNvSpPr txBox="1"/>
          <p:nvPr/>
        </p:nvSpPr>
        <p:spPr>
          <a:xfrm>
            <a:off x="9554688" y="3374076"/>
            <a:ext cx="2165529" cy="646331"/>
          </a:xfrm>
          <a:prstGeom prst="rect">
            <a:avLst/>
          </a:prstGeom>
          <a:noFill/>
          <a:ln w="28575">
            <a:solidFill>
              <a:schemeClr val="accent1"/>
            </a:solidFill>
          </a:ln>
        </p:spPr>
        <p:txBody>
          <a:bodyPr wrap="none" rtlCol="0">
            <a:spAutoFit/>
          </a:bodyPr>
          <a:lstStyle/>
          <a:p>
            <a:pPr algn="ctr">
              <a:buNone/>
            </a:pPr>
            <a:r>
              <a:rPr lang="en-US" b="0" dirty="0">
                <a:solidFill>
                  <a:schemeClr val="bg1"/>
                </a:solidFill>
                <a:latin typeface="Calibri" panose="020F0502020204030204" pitchFamily="34" charset="0"/>
              </a:rPr>
              <a:t>Resolves to grade ≤ 1</a:t>
            </a:r>
          </a:p>
          <a:p>
            <a:pPr algn="ctr">
              <a:buNone/>
            </a:pPr>
            <a:r>
              <a:rPr lang="en-US" dirty="0">
                <a:solidFill>
                  <a:schemeClr val="bg1"/>
                </a:solidFill>
                <a:latin typeface="Calibri" panose="020F0502020204030204" pitchFamily="34" charset="0"/>
              </a:rPr>
              <a:t>in 8-21 days</a:t>
            </a:r>
            <a:endParaRPr lang="en-US" b="0" dirty="0">
              <a:solidFill>
                <a:schemeClr val="bg1"/>
              </a:solidFill>
              <a:latin typeface="Calibri" panose="020F0502020204030204" pitchFamily="34" charset="0"/>
            </a:endParaRPr>
          </a:p>
        </p:txBody>
      </p:sp>
      <p:cxnSp>
        <p:nvCxnSpPr>
          <p:cNvPr id="20" name="Straight Arrow Connector 19">
            <a:extLst>
              <a:ext uri="{FF2B5EF4-FFF2-40B4-BE49-F238E27FC236}">
                <a16:creationId xmlns:a16="http://schemas.microsoft.com/office/drawing/2014/main" id="{EA4D592B-1936-4462-97B9-C2F5CDBA3AC1}"/>
              </a:ext>
            </a:extLst>
          </p:cNvPr>
          <p:cNvCxnSpPr/>
          <p:nvPr/>
        </p:nvCxnSpPr>
        <p:spPr bwMode="auto">
          <a:xfrm>
            <a:off x="7322172" y="4049684"/>
            <a:ext cx="0" cy="282007"/>
          </a:xfrm>
          <a:prstGeom prst="straightConnector1">
            <a:avLst/>
          </a:prstGeom>
          <a:noFill/>
          <a:ln w="28575" cap="flat" cmpd="sng" algn="ctr">
            <a:solidFill>
              <a:schemeClr val="bg1"/>
            </a:solidFill>
            <a:prstDash val="solid"/>
            <a:round/>
            <a:headEnd type="none" w="med" len="med"/>
            <a:tailEnd type="triangle"/>
          </a:ln>
          <a:effectLst/>
        </p:spPr>
      </p:cxnSp>
      <p:sp>
        <p:nvSpPr>
          <p:cNvPr id="26" name="Rectangle 25">
            <a:extLst>
              <a:ext uri="{FF2B5EF4-FFF2-40B4-BE49-F238E27FC236}">
                <a16:creationId xmlns:a16="http://schemas.microsoft.com/office/drawing/2014/main" id="{E1A42AE1-83BD-4702-B6E7-825ED6181A33}"/>
              </a:ext>
            </a:extLst>
          </p:cNvPr>
          <p:cNvSpPr/>
          <p:nvPr/>
        </p:nvSpPr>
        <p:spPr>
          <a:xfrm>
            <a:off x="6373989" y="5817608"/>
            <a:ext cx="5790018" cy="584775"/>
          </a:xfrm>
          <a:prstGeom prst="rect">
            <a:avLst/>
          </a:prstGeom>
          <a:noFill/>
        </p:spPr>
        <p:txBody>
          <a:bodyPr wrap="square" rtlCol="0">
            <a:spAutoFit/>
          </a:bodyPr>
          <a:lstStyle/>
          <a:p>
            <a:r>
              <a:rPr lang="en-US" sz="1600" b="0" dirty="0">
                <a:solidFill>
                  <a:schemeClr val="bg1"/>
                </a:solidFill>
                <a:latin typeface="Calibri" panose="020F0502020204030204" pitchFamily="34" charset="0"/>
              </a:rPr>
              <a:t>*Dehydration, fever, hypotension, renal failure, or grade 3/4 neutropenia.</a:t>
            </a:r>
          </a:p>
        </p:txBody>
      </p:sp>
      <p:sp>
        <p:nvSpPr>
          <p:cNvPr id="21" name="Text Box 11">
            <a:extLst>
              <a:ext uri="{FF2B5EF4-FFF2-40B4-BE49-F238E27FC236}">
                <a16:creationId xmlns:a16="http://schemas.microsoft.com/office/drawing/2014/main" id="{1EF089DC-CBD7-4762-B11C-2A12B540B1D3}"/>
              </a:ext>
            </a:extLst>
          </p:cNvPr>
          <p:cNvSpPr txBox="1">
            <a:spLocks noChangeArrowheads="1"/>
          </p:cNvSpPr>
          <p:nvPr/>
        </p:nvSpPr>
        <p:spPr bwMode="auto">
          <a:xfrm>
            <a:off x="411702" y="638413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Neratinib PI. </a:t>
            </a:r>
          </a:p>
        </p:txBody>
      </p:sp>
      <p:grpSp>
        <p:nvGrpSpPr>
          <p:cNvPr id="24" name="Group 7">
            <a:extLst>
              <a:ext uri="{FF2B5EF4-FFF2-40B4-BE49-F238E27FC236}">
                <a16:creationId xmlns:a16="http://schemas.microsoft.com/office/drawing/2014/main" id="{D31A5AFD-7712-4CE9-8A4F-E11BE6EED69E}"/>
              </a:ext>
            </a:extLst>
          </p:cNvPr>
          <p:cNvGrpSpPr>
            <a:grpSpLocks/>
          </p:cNvGrpSpPr>
          <p:nvPr/>
        </p:nvGrpSpPr>
        <p:grpSpPr bwMode="auto">
          <a:xfrm>
            <a:off x="9389569" y="6216652"/>
            <a:ext cx="2488502" cy="447822"/>
            <a:chOff x="9527309" y="3551529"/>
            <a:chExt cx="2488502" cy="448324"/>
          </a:xfrm>
        </p:grpSpPr>
        <p:pic>
          <p:nvPicPr>
            <p:cNvPr id="25" name="Picture 9">
              <a:extLst>
                <a:ext uri="{FF2B5EF4-FFF2-40B4-BE49-F238E27FC236}">
                  <a16:creationId xmlns:a16="http://schemas.microsoft.com/office/drawing/2014/main" id="{17D446FC-E1D3-432E-BE8E-EF8E591E4E07}"/>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8">
              <a:extLst>
                <a:ext uri="{FF2B5EF4-FFF2-40B4-BE49-F238E27FC236}">
                  <a16:creationId xmlns:a16="http://schemas.microsoft.com/office/drawing/2014/main" id="{607C2F38-464C-4CF4-8860-F2E908CB61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15" name="Connector: Elbow 14">
            <a:extLst>
              <a:ext uri="{FF2B5EF4-FFF2-40B4-BE49-F238E27FC236}">
                <a16:creationId xmlns:a16="http://schemas.microsoft.com/office/drawing/2014/main" id="{AD5B45AB-BF59-4768-8658-499F2C809867}"/>
              </a:ext>
            </a:extLst>
          </p:cNvPr>
          <p:cNvCxnSpPr>
            <a:cxnSpLocks/>
          </p:cNvCxnSpPr>
          <p:nvPr/>
        </p:nvCxnSpPr>
        <p:spPr bwMode="auto">
          <a:xfrm rot="16200000" flipH="1" flipV="1">
            <a:off x="7918322" y="2284677"/>
            <a:ext cx="457200" cy="1645920"/>
          </a:xfrm>
          <a:prstGeom prst="bentConnector3">
            <a:avLst>
              <a:gd name="adj1" fmla="val 44527"/>
            </a:avLst>
          </a:prstGeom>
          <a:noFill/>
          <a:ln w="28575" cap="flat" cmpd="sng" algn="ctr">
            <a:solidFill>
              <a:schemeClr val="bg1"/>
            </a:solidFill>
            <a:prstDash val="solid"/>
            <a:round/>
            <a:headEnd type="none" w="med" len="med"/>
            <a:tailEnd type="triangle"/>
          </a:ln>
          <a:effectLst/>
        </p:spPr>
      </p:cxnSp>
      <p:cxnSp>
        <p:nvCxnSpPr>
          <p:cNvPr id="23" name="Connector: Elbow 22">
            <a:extLst>
              <a:ext uri="{FF2B5EF4-FFF2-40B4-BE49-F238E27FC236}">
                <a16:creationId xmlns:a16="http://schemas.microsoft.com/office/drawing/2014/main" id="{72D54DCF-D094-43F6-8C33-CFCECA3C5045}"/>
              </a:ext>
            </a:extLst>
          </p:cNvPr>
          <p:cNvCxnSpPr>
            <a:cxnSpLocks/>
          </p:cNvCxnSpPr>
          <p:nvPr/>
        </p:nvCxnSpPr>
        <p:spPr bwMode="auto">
          <a:xfrm rot="16200000" flipH="1">
            <a:off x="9581808" y="2284676"/>
            <a:ext cx="457200" cy="1645920"/>
          </a:xfrm>
          <a:prstGeom prst="bentConnector3">
            <a:avLst>
              <a:gd name="adj1" fmla="val 4417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6B405F63-DBC5-4D82-ACF2-6BEA894B142E}"/>
              </a:ext>
            </a:extLst>
          </p:cNvPr>
          <p:cNvSpPr txBox="1"/>
          <p:nvPr/>
        </p:nvSpPr>
        <p:spPr>
          <a:xfrm>
            <a:off x="6373989" y="5138897"/>
            <a:ext cx="5349819" cy="646331"/>
          </a:xfrm>
          <a:prstGeom prst="rect">
            <a:avLst/>
          </a:prstGeom>
          <a:noFill/>
          <a:ln w="19050">
            <a:solidFill>
              <a:schemeClr val="accent3"/>
            </a:solidFill>
          </a:ln>
        </p:spPr>
        <p:txBody>
          <a:bodyPr wrap="square" rtlCol="0" anchor="ctr">
            <a:spAutoFit/>
          </a:bodyPr>
          <a:lstStyle/>
          <a:p>
            <a:pPr algn="ctr">
              <a:buNone/>
            </a:pPr>
            <a:r>
              <a:rPr lang="en-US" b="0" dirty="0">
                <a:solidFill>
                  <a:schemeClr val="bg1"/>
                </a:solidFill>
                <a:latin typeface="Calibri" panose="020F0502020204030204" pitchFamily="34" charset="0"/>
              </a:rPr>
              <a:t>If grade 4 diarrhea occurs or diarrhea recurs at grade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 2 at 120 mg dose; permanently discontinue neratinib</a:t>
            </a:r>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267371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9376DBC-95C8-4227-9A08-EF77478B216E}"/>
              </a:ext>
            </a:extLst>
          </p:cNvPr>
          <p:cNvCxnSpPr>
            <a:cxnSpLocks/>
            <a:stCxn id="12" idx="3"/>
            <a:endCxn id="14" idx="1"/>
          </p:cNvCxnSpPr>
          <p:nvPr/>
        </p:nvCxnSpPr>
        <p:spPr bwMode="auto">
          <a:xfrm>
            <a:off x="3662576" y="5416214"/>
            <a:ext cx="202923" cy="3510"/>
          </a:xfrm>
          <a:prstGeom prst="straightConnector1">
            <a:avLst/>
          </a:prstGeom>
          <a:noFill/>
          <a:ln w="28575" cap="flat" cmpd="sng" algn="ctr">
            <a:solidFill>
              <a:schemeClr val="bg1"/>
            </a:solidFill>
            <a:prstDash val="solid"/>
            <a:round/>
            <a:headEnd type="none" w="med" len="med"/>
            <a:tailEnd type="triangle"/>
          </a:ln>
          <a:effectLst/>
        </p:spPr>
      </p:cxnSp>
      <p:sp>
        <p:nvSpPr>
          <p:cNvPr id="2" name="Title 1">
            <a:extLst>
              <a:ext uri="{FF2B5EF4-FFF2-40B4-BE49-F238E27FC236}">
                <a16:creationId xmlns:a16="http://schemas.microsoft.com/office/drawing/2014/main" id="{08CD40DD-65A2-4ED3-9ABA-00A552F5585B}"/>
              </a:ext>
            </a:extLst>
          </p:cNvPr>
          <p:cNvSpPr>
            <a:spLocks noGrp="1"/>
          </p:cNvSpPr>
          <p:nvPr>
            <p:ph type="title"/>
          </p:nvPr>
        </p:nvSpPr>
        <p:spPr/>
        <p:txBody>
          <a:bodyPr/>
          <a:lstStyle/>
          <a:p>
            <a:r>
              <a:rPr lang="en-US" dirty="0"/>
              <a:t>Considerations for Cardiac Dysfunction During Adjuvant Trastuzumab/Pertuzumab or T-DM1</a:t>
            </a:r>
          </a:p>
        </p:txBody>
      </p:sp>
      <p:sp>
        <p:nvSpPr>
          <p:cNvPr id="3" name="Content Placeholder 2">
            <a:extLst>
              <a:ext uri="{FF2B5EF4-FFF2-40B4-BE49-F238E27FC236}">
                <a16:creationId xmlns:a16="http://schemas.microsoft.com/office/drawing/2014/main" id="{9AD2D37E-EE46-4B06-9B59-27B4A71AE209}"/>
              </a:ext>
            </a:extLst>
          </p:cNvPr>
          <p:cNvSpPr>
            <a:spLocks noGrp="1"/>
          </p:cNvSpPr>
          <p:nvPr>
            <p:ph idx="1"/>
          </p:nvPr>
        </p:nvSpPr>
        <p:spPr/>
        <p:txBody>
          <a:bodyPr/>
          <a:lstStyle/>
          <a:p>
            <a:r>
              <a:rPr lang="en-US" dirty="0"/>
              <a:t>Both HER2-targeted therapy and anthracyclines can result in decreased LVEF and CHF (subclinical or clinical cardiac failure)</a:t>
            </a:r>
          </a:p>
        </p:txBody>
      </p:sp>
      <p:sp>
        <p:nvSpPr>
          <p:cNvPr id="11" name="Rectangle: Rounded Corners 10">
            <a:extLst>
              <a:ext uri="{FF2B5EF4-FFF2-40B4-BE49-F238E27FC236}">
                <a16:creationId xmlns:a16="http://schemas.microsoft.com/office/drawing/2014/main" id="{D45BE9DC-114E-40AD-97F5-FF003D8A56C5}"/>
              </a:ext>
            </a:extLst>
          </p:cNvPr>
          <p:cNvSpPr/>
          <p:nvPr/>
        </p:nvSpPr>
        <p:spPr bwMode="auto">
          <a:xfrm>
            <a:off x="1597681" y="3304379"/>
            <a:ext cx="3619187" cy="914400"/>
          </a:xfrm>
          <a:prstGeom prst="roundRect">
            <a:avLst/>
          </a:prstGeom>
          <a:solidFill>
            <a:schemeClr val="accent1"/>
          </a:solidFill>
          <a:ln>
            <a:no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latin typeface="Calibri" panose="020F0502020204030204" pitchFamily="34" charset="0"/>
              </a:rPr>
              <a:t>Pretreatment:</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LVEF ≥ 55% or</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 50% after anthracyclines</a:t>
            </a:r>
          </a:p>
        </p:txBody>
      </p:sp>
      <p:sp>
        <p:nvSpPr>
          <p:cNvPr id="12" name="Rectangle: Rounded Corners 11">
            <a:extLst>
              <a:ext uri="{FF2B5EF4-FFF2-40B4-BE49-F238E27FC236}">
                <a16:creationId xmlns:a16="http://schemas.microsoft.com/office/drawing/2014/main" id="{63ACA3E4-7DD6-424D-A571-F60FA84F61D0}"/>
              </a:ext>
            </a:extLst>
          </p:cNvPr>
          <p:cNvSpPr/>
          <p:nvPr/>
        </p:nvSpPr>
        <p:spPr bwMode="auto">
          <a:xfrm>
            <a:off x="685640" y="4638974"/>
            <a:ext cx="2976936" cy="1554480"/>
          </a:xfrm>
          <a:prstGeom prst="roundRect">
            <a:avLst/>
          </a:prstGeom>
          <a:noFill/>
          <a:ln w="38100">
            <a:solidFill>
              <a:schemeClr val="accent3"/>
            </a:solid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solidFill>
                  <a:schemeClr val="bg1"/>
                </a:solidFill>
                <a:latin typeface="Calibri" panose="020F0502020204030204" pitchFamily="34" charset="0"/>
              </a:rPr>
              <a:t>For LVEF decrease to </a:t>
            </a:r>
            <a:endParaRPr lang="en-US" sz="2000" dirty="0">
              <a:solidFill>
                <a:schemeClr val="bg1"/>
              </a:solidFill>
              <a:latin typeface="Calibri" panose="020F0502020204030204" pitchFamily="34" charset="0"/>
            </a:endParaRPr>
          </a:p>
          <a:p>
            <a:pPr algn="ctr" eaLnBrk="1" hangingPunct="1">
              <a:lnSpc>
                <a:spcPct val="100000"/>
              </a:lnSpc>
              <a:spcBef>
                <a:spcPct val="0"/>
              </a:spcBef>
              <a:spcAft>
                <a:spcPct val="0"/>
              </a:spcAft>
              <a:buClrTx/>
              <a:buFontTx/>
              <a:buNone/>
            </a:pPr>
            <a:r>
              <a:rPr lang="en-US" sz="2000" b="1" dirty="0">
                <a:solidFill>
                  <a:schemeClr val="bg1"/>
                </a:solidFill>
                <a:latin typeface="Calibri" panose="020F0502020204030204" pitchFamily="34" charset="0"/>
              </a:rPr>
              <a:t>&lt; 50% with ≥ 10% decrease from baseline:</a:t>
            </a:r>
          </a:p>
          <a:p>
            <a:pPr algn="ctr" eaLnBrk="1" hangingPunct="1">
              <a:lnSpc>
                <a:spcPct val="100000"/>
              </a:lnSpc>
              <a:spcBef>
                <a:spcPct val="0"/>
              </a:spcBef>
              <a:spcAft>
                <a:spcPct val="0"/>
              </a:spcAft>
              <a:buClrTx/>
              <a:buFontTx/>
              <a:buNone/>
            </a:pPr>
            <a:r>
              <a:rPr lang="en-US" sz="2000" b="0" dirty="0">
                <a:solidFill>
                  <a:schemeClr val="accent3"/>
                </a:solidFill>
                <a:latin typeface="Calibri" panose="020F0502020204030204" pitchFamily="34" charset="0"/>
              </a:rPr>
              <a:t>hold HER2-targeted tx for at least 3 wks</a:t>
            </a:r>
          </a:p>
        </p:txBody>
      </p:sp>
      <p:sp>
        <p:nvSpPr>
          <p:cNvPr id="14" name="Rectangle: Rounded Corners 13">
            <a:extLst>
              <a:ext uri="{FF2B5EF4-FFF2-40B4-BE49-F238E27FC236}">
                <a16:creationId xmlns:a16="http://schemas.microsoft.com/office/drawing/2014/main" id="{C38E432A-C7D7-4538-AF55-08AB9B188F05}"/>
              </a:ext>
            </a:extLst>
          </p:cNvPr>
          <p:cNvSpPr/>
          <p:nvPr/>
        </p:nvSpPr>
        <p:spPr bwMode="auto">
          <a:xfrm>
            <a:off x="3865499" y="4687608"/>
            <a:ext cx="2230502" cy="1464231"/>
          </a:xfrm>
          <a:prstGeom prst="roundRect">
            <a:avLst/>
          </a:prstGeom>
          <a:solidFill>
            <a:schemeClr val="accent4"/>
          </a:solidFill>
          <a:ln>
            <a:no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latin typeface="Calibri" panose="020F0502020204030204" pitchFamily="34" charset="0"/>
              </a:rPr>
              <a:t>Resume tx if</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LVEF improves to</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 ≥ 50% or &lt; 10% below baseline</a:t>
            </a:r>
          </a:p>
        </p:txBody>
      </p:sp>
      <p:sp>
        <p:nvSpPr>
          <p:cNvPr id="4" name="Rectangle 3">
            <a:extLst>
              <a:ext uri="{FF2B5EF4-FFF2-40B4-BE49-F238E27FC236}">
                <a16:creationId xmlns:a16="http://schemas.microsoft.com/office/drawing/2014/main" id="{7E5132C3-C556-4C3C-A55C-2A0B34845D55}"/>
              </a:ext>
            </a:extLst>
          </p:cNvPr>
          <p:cNvSpPr/>
          <p:nvPr/>
        </p:nvSpPr>
        <p:spPr>
          <a:xfrm>
            <a:off x="763969" y="4248257"/>
            <a:ext cx="5250332" cy="400110"/>
          </a:xfrm>
          <a:prstGeom prst="rect">
            <a:avLst/>
          </a:prstGeom>
        </p:spPr>
        <p:txBody>
          <a:bodyPr wrap="square">
            <a:spAutoFit/>
          </a:bodyPr>
          <a:lstStyle/>
          <a:p>
            <a:pPr algn="ctr"/>
            <a:r>
              <a:rPr lang="en-US" sz="2000" b="1" dirty="0">
                <a:solidFill>
                  <a:schemeClr val="bg1"/>
                </a:solidFill>
                <a:latin typeface="Calibri" panose="020F0502020204030204" pitchFamily="34" charset="0"/>
              </a:rPr>
              <a:t>Monitor LVEF every 12 wks during therapy</a:t>
            </a:r>
          </a:p>
        </p:txBody>
      </p:sp>
      <p:sp>
        <p:nvSpPr>
          <p:cNvPr id="15" name="Rectangle 14">
            <a:extLst>
              <a:ext uri="{FF2B5EF4-FFF2-40B4-BE49-F238E27FC236}">
                <a16:creationId xmlns:a16="http://schemas.microsoft.com/office/drawing/2014/main" id="{DC8592AC-0194-48C3-9E4A-8F073E8A1A94}"/>
              </a:ext>
            </a:extLst>
          </p:cNvPr>
          <p:cNvSpPr/>
          <p:nvPr/>
        </p:nvSpPr>
        <p:spPr>
          <a:xfrm>
            <a:off x="1441314" y="2938868"/>
            <a:ext cx="3931920" cy="400110"/>
          </a:xfrm>
          <a:prstGeom prst="rect">
            <a:avLst/>
          </a:prstGeom>
        </p:spPr>
        <p:txBody>
          <a:bodyPr wrap="square">
            <a:spAutoFit/>
          </a:bodyPr>
          <a:lstStyle/>
          <a:p>
            <a:pPr algn="ctr"/>
            <a:r>
              <a:rPr lang="en-US" sz="2000" b="1" dirty="0">
                <a:solidFill>
                  <a:schemeClr val="bg1"/>
                </a:solidFill>
                <a:latin typeface="Calibri" panose="020F0502020204030204" pitchFamily="34" charset="0"/>
              </a:rPr>
              <a:t>Baseline Assessment of LVEF</a:t>
            </a:r>
          </a:p>
        </p:txBody>
      </p:sp>
      <p:sp>
        <p:nvSpPr>
          <p:cNvPr id="16" name="Text Box 11">
            <a:extLst>
              <a:ext uri="{FF2B5EF4-FFF2-40B4-BE49-F238E27FC236}">
                <a16:creationId xmlns:a16="http://schemas.microsoft.com/office/drawing/2014/main" id="{B272738E-7679-4966-8715-EB659482EB34}"/>
              </a:ext>
            </a:extLst>
          </p:cNvPr>
          <p:cNvSpPr txBox="1">
            <a:spLocks noChangeArrowheads="1"/>
          </p:cNvSpPr>
          <p:nvPr/>
        </p:nvSpPr>
        <p:spPr bwMode="auto">
          <a:xfrm>
            <a:off x="431524" y="637845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Pertuzumab PI. </a:t>
            </a:r>
            <a:r>
              <a:rPr lang="en-US" altLang="en-US" sz="1200" b="0" spc="-10" dirty="0">
                <a:solidFill>
                  <a:schemeClr val="bg2"/>
                </a:solidFill>
                <a:latin typeface="Calibri" panose="020F0502020204030204" pitchFamily="34" charset="0"/>
              </a:rPr>
              <a:t>Ado-trastuzumab emtansine PI. </a:t>
            </a:r>
            <a:endParaRPr lang="en-US" altLang="en-US" sz="1200" b="0" dirty="0">
              <a:solidFill>
                <a:schemeClr val="bg2"/>
              </a:solidFill>
              <a:latin typeface="Calibri" panose="020F0502020204030204" pitchFamily="34" charset="0"/>
            </a:endParaRPr>
          </a:p>
        </p:txBody>
      </p:sp>
      <p:grpSp>
        <p:nvGrpSpPr>
          <p:cNvPr id="17" name="Group 7">
            <a:extLst>
              <a:ext uri="{FF2B5EF4-FFF2-40B4-BE49-F238E27FC236}">
                <a16:creationId xmlns:a16="http://schemas.microsoft.com/office/drawing/2014/main" id="{85DD7EBD-8656-4680-8D3D-7DF3051C72A2}"/>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D8D6ABEC-B66E-46F7-8440-934785B689FA}"/>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E0FD9C94-7935-44DD-B6D0-0F167E219FE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Rectangle: Rounded Corners 18">
            <a:extLst>
              <a:ext uri="{FF2B5EF4-FFF2-40B4-BE49-F238E27FC236}">
                <a16:creationId xmlns:a16="http://schemas.microsoft.com/office/drawing/2014/main" id="{7A5E399D-DBA8-4CE7-A34F-F321535FA626}"/>
              </a:ext>
            </a:extLst>
          </p:cNvPr>
          <p:cNvSpPr/>
          <p:nvPr/>
        </p:nvSpPr>
        <p:spPr bwMode="auto">
          <a:xfrm>
            <a:off x="6358816" y="2413142"/>
            <a:ext cx="5394960" cy="511319"/>
          </a:xfrm>
          <a:prstGeom prst="roundRect">
            <a:avLst/>
          </a:prstGeom>
          <a:solidFill>
            <a:schemeClr val="accent6">
              <a:lumMod val="60000"/>
              <a:lumOff val="4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T-DM1</a:t>
            </a:r>
          </a:p>
        </p:txBody>
      </p:sp>
      <p:sp>
        <p:nvSpPr>
          <p:cNvPr id="21" name="Rectangle: Rounded Corners 20">
            <a:extLst>
              <a:ext uri="{FF2B5EF4-FFF2-40B4-BE49-F238E27FC236}">
                <a16:creationId xmlns:a16="http://schemas.microsoft.com/office/drawing/2014/main" id="{D02397F5-3935-409D-96DC-6E0351232C34}"/>
              </a:ext>
            </a:extLst>
          </p:cNvPr>
          <p:cNvSpPr/>
          <p:nvPr/>
        </p:nvSpPr>
        <p:spPr bwMode="auto">
          <a:xfrm>
            <a:off x="709794" y="2410665"/>
            <a:ext cx="5394960" cy="511319"/>
          </a:xfrm>
          <a:prstGeom prst="round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pPr>
            <a:r>
              <a:rPr lang="en-US" sz="2400" dirty="0">
                <a:latin typeface="Calibri" panose="020F0502020204030204" pitchFamily="34" charset="0"/>
              </a:rPr>
              <a:t>Trastuzumab/Pertuzumab</a:t>
            </a:r>
          </a:p>
        </p:txBody>
      </p:sp>
      <p:cxnSp>
        <p:nvCxnSpPr>
          <p:cNvPr id="22" name="Straight Arrow Connector 21">
            <a:extLst>
              <a:ext uri="{FF2B5EF4-FFF2-40B4-BE49-F238E27FC236}">
                <a16:creationId xmlns:a16="http://schemas.microsoft.com/office/drawing/2014/main" id="{98B06183-FCEF-4F32-8A71-814AA82C6F05}"/>
              </a:ext>
            </a:extLst>
          </p:cNvPr>
          <p:cNvCxnSpPr>
            <a:cxnSpLocks/>
            <a:stCxn id="24" idx="3"/>
            <a:endCxn id="25" idx="1"/>
          </p:cNvCxnSpPr>
          <p:nvPr/>
        </p:nvCxnSpPr>
        <p:spPr bwMode="auto">
          <a:xfrm flipV="1">
            <a:off x="9372835" y="5458236"/>
            <a:ext cx="202922" cy="5917"/>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Rounded Corners 22">
            <a:extLst>
              <a:ext uri="{FF2B5EF4-FFF2-40B4-BE49-F238E27FC236}">
                <a16:creationId xmlns:a16="http://schemas.microsoft.com/office/drawing/2014/main" id="{3B650C44-5009-4050-A12E-24F9F645F17B}"/>
              </a:ext>
            </a:extLst>
          </p:cNvPr>
          <p:cNvSpPr/>
          <p:nvPr/>
        </p:nvSpPr>
        <p:spPr bwMode="auto">
          <a:xfrm>
            <a:off x="7307940" y="3408494"/>
            <a:ext cx="3619187" cy="783193"/>
          </a:xfrm>
          <a:prstGeom prst="roundRect">
            <a:avLst/>
          </a:prstGeom>
          <a:solidFill>
            <a:schemeClr val="accent6"/>
          </a:solidFill>
          <a:ln>
            <a:no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latin typeface="Calibri" panose="020F0502020204030204" pitchFamily="34" charset="0"/>
              </a:rPr>
              <a:t>Pretreatment:</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LVEF ≥ 50%</a:t>
            </a:r>
          </a:p>
        </p:txBody>
      </p:sp>
      <p:sp>
        <p:nvSpPr>
          <p:cNvPr id="24" name="Rectangle: Rounded Corners 23">
            <a:extLst>
              <a:ext uri="{FF2B5EF4-FFF2-40B4-BE49-F238E27FC236}">
                <a16:creationId xmlns:a16="http://schemas.microsoft.com/office/drawing/2014/main" id="{C7710199-69B4-41AC-844C-379A66D20913}"/>
              </a:ext>
            </a:extLst>
          </p:cNvPr>
          <p:cNvSpPr/>
          <p:nvPr/>
        </p:nvSpPr>
        <p:spPr bwMode="auto">
          <a:xfrm>
            <a:off x="6395899" y="4686913"/>
            <a:ext cx="2976936" cy="1554480"/>
          </a:xfrm>
          <a:prstGeom prst="roundRect">
            <a:avLst/>
          </a:prstGeom>
          <a:noFill/>
          <a:ln w="38100">
            <a:solidFill>
              <a:schemeClr val="accent3"/>
            </a:solid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solidFill>
                  <a:schemeClr val="bg1"/>
                </a:solidFill>
                <a:latin typeface="Calibri" panose="020F0502020204030204" pitchFamily="34" charset="0"/>
              </a:rPr>
              <a:t>For LVEF decrease of </a:t>
            </a:r>
            <a:endParaRPr lang="en-US" sz="2000" dirty="0">
              <a:solidFill>
                <a:schemeClr val="bg1"/>
              </a:solidFill>
              <a:latin typeface="Calibri" panose="020F0502020204030204" pitchFamily="34" charset="0"/>
            </a:endParaRPr>
          </a:p>
          <a:p>
            <a:pPr algn="ctr" eaLnBrk="1" hangingPunct="1">
              <a:lnSpc>
                <a:spcPct val="100000"/>
              </a:lnSpc>
              <a:spcBef>
                <a:spcPct val="0"/>
              </a:spcBef>
              <a:spcAft>
                <a:spcPct val="0"/>
              </a:spcAft>
              <a:buClrTx/>
              <a:buFontTx/>
              <a:buNone/>
            </a:pPr>
            <a:r>
              <a:rPr lang="en-US" sz="2000" b="1" dirty="0">
                <a:solidFill>
                  <a:schemeClr val="bg1"/>
                </a:solidFill>
                <a:latin typeface="Calibri" panose="020F0502020204030204" pitchFamily="34" charset="0"/>
              </a:rPr>
              <a:t>&lt; 40% or 45% with </a:t>
            </a:r>
            <a:br>
              <a:rPr lang="en-US" sz="2000" b="1" dirty="0">
                <a:solidFill>
                  <a:schemeClr val="bg1"/>
                </a:solidFill>
                <a:latin typeface="Calibri" panose="020F0502020204030204" pitchFamily="34" charset="0"/>
              </a:rPr>
            </a:br>
            <a:r>
              <a:rPr lang="en-US" sz="2000" b="1" dirty="0">
                <a:solidFill>
                  <a:schemeClr val="bg1"/>
                </a:solidFill>
                <a:latin typeface="Calibri" panose="020F0502020204030204" pitchFamily="34" charset="0"/>
              </a:rPr>
              <a:t>≥ 10% decrease from baseline: </a:t>
            </a:r>
            <a:r>
              <a:rPr lang="en-US" sz="2000" b="0" dirty="0">
                <a:solidFill>
                  <a:schemeClr val="accent3"/>
                </a:solidFill>
                <a:latin typeface="Calibri" panose="020F0502020204030204" pitchFamily="34" charset="0"/>
              </a:rPr>
              <a:t>hold T-DM1 for at least 3 wks</a:t>
            </a:r>
          </a:p>
        </p:txBody>
      </p:sp>
      <p:sp>
        <p:nvSpPr>
          <p:cNvPr id="25" name="Rectangle: Rounded Corners 24">
            <a:extLst>
              <a:ext uri="{FF2B5EF4-FFF2-40B4-BE49-F238E27FC236}">
                <a16:creationId xmlns:a16="http://schemas.microsoft.com/office/drawing/2014/main" id="{C635BC06-63A7-4015-9950-302EED25CAFA}"/>
              </a:ext>
            </a:extLst>
          </p:cNvPr>
          <p:cNvSpPr/>
          <p:nvPr/>
        </p:nvSpPr>
        <p:spPr bwMode="auto">
          <a:xfrm>
            <a:off x="9575757" y="4726120"/>
            <a:ext cx="2231136" cy="1464231"/>
          </a:xfrm>
          <a:prstGeom prst="roundRect">
            <a:avLst/>
          </a:prstGeom>
          <a:solidFill>
            <a:schemeClr val="accent4"/>
          </a:solidFill>
          <a:ln>
            <a:noFill/>
          </a:ln>
        </p:spPr>
        <p:txBody>
          <a:bodyPr wrap="square" rtlCol="0" anchor="ctr">
            <a:spAutoFit/>
          </a:bodyPr>
          <a:lstStyle/>
          <a:p>
            <a:pPr algn="ctr" eaLnBrk="1" hangingPunct="1">
              <a:lnSpc>
                <a:spcPct val="100000"/>
              </a:lnSpc>
              <a:spcBef>
                <a:spcPct val="0"/>
              </a:spcBef>
              <a:spcAft>
                <a:spcPct val="0"/>
              </a:spcAft>
              <a:buClrTx/>
              <a:buFontTx/>
              <a:buNone/>
            </a:pPr>
            <a:r>
              <a:rPr lang="en-US" sz="2000" b="1" dirty="0">
                <a:latin typeface="Calibri" panose="020F0502020204030204" pitchFamily="34" charset="0"/>
              </a:rPr>
              <a:t>Resume tx if</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LVEF improves to</a:t>
            </a:r>
          </a:p>
          <a:p>
            <a:pPr algn="ctr" eaLnBrk="1" hangingPunct="1">
              <a:lnSpc>
                <a:spcPct val="100000"/>
              </a:lnSpc>
              <a:spcBef>
                <a:spcPct val="0"/>
              </a:spcBef>
              <a:spcAft>
                <a:spcPct val="0"/>
              </a:spcAft>
              <a:buClrTx/>
              <a:buFontTx/>
              <a:buNone/>
            </a:pPr>
            <a:r>
              <a:rPr lang="en-US" sz="2000" b="0" dirty="0">
                <a:latin typeface="Calibri" panose="020F0502020204030204" pitchFamily="34" charset="0"/>
              </a:rPr>
              <a:t> ≥ 40% or within 10% of baseline</a:t>
            </a:r>
          </a:p>
        </p:txBody>
      </p:sp>
      <p:sp>
        <p:nvSpPr>
          <p:cNvPr id="26" name="Rectangle 25">
            <a:extLst>
              <a:ext uri="{FF2B5EF4-FFF2-40B4-BE49-F238E27FC236}">
                <a16:creationId xmlns:a16="http://schemas.microsoft.com/office/drawing/2014/main" id="{334A4B05-5AB4-4AC8-A1A5-411B6C6FCB58}"/>
              </a:ext>
            </a:extLst>
          </p:cNvPr>
          <p:cNvSpPr/>
          <p:nvPr/>
        </p:nvSpPr>
        <p:spPr>
          <a:xfrm>
            <a:off x="6474228" y="4286769"/>
            <a:ext cx="5250332" cy="400110"/>
          </a:xfrm>
          <a:prstGeom prst="rect">
            <a:avLst/>
          </a:prstGeom>
        </p:spPr>
        <p:txBody>
          <a:bodyPr wrap="square">
            <a:spAutoFit/>
          </a:bodyPr>
          <a:lstStyle/>
          <a:p>
            <a:pPr algn="ctr"/>
            <a:r>
              <a:rPr lang="en-US" sz="2000" b="1" dirty="0">
                <a:solidFill>
                  <a:schemeClr val="bg1"/>
                </a:solidFill>
                <a:latin typeface="Calibri" panose="020F0502020204030204" pitchFamily="34" charset="0"/>
              </a:rPr>
              <a:t>Monitor LVEF at regular intervals during therapy</a:t>
            </a:r>
          </a:p>
        </p:txBody>
      </p:sp>
      <p:sp>
        <p:nvSpPr>
          <p:cNvPr id="27" name="Rectangle 26">
            <a:extLst>
              <a:ext uri="{FF2B5EF4-FFF2-40B4-BE49-F238E27FC236}">
                <a16:creationId xmlns:a16="http://schemas.microsoft.com/office/drawing/2014/main" id="{A5A3D34B-7F1C-46E0-94CD-39B71F708CF8}"/>
              </a:ext>
            </a:extLst>
          </p:cNvPr>
          <p:cNvSpPr/>
          <p:nvPr/>
        </p:nvSpPr>
        <p:spPr>
          <a:xfrm>
            <a:off x="7151573" y="2977380"/>
            <a:ext cx="3931920" cy="400110"/>
          </a:xfrm>
          <a:prstGeom prst="rect">
            <a:avLst/>
          </a:prstGeom>
        </p:spPr>
        <p:txBody>
          <a:bodyPr wrap="square">
            <a:spAutoFit/>
          </a:bodyPr>
          <a:lstStyle/>
          <a:p>
            <a:pPr algn="ctr"/>
            <a:r>
              <a:rPr lang="en-US" sz="2000" b="1" dirty="0">
                <a:solidFill>
                  <a:schemeClr val="bg1"/>
                </a:solidFill>
                <a:latin typeface="Calibri" panose="020F0502020204030204" pitchFamily="34" charset="0"/>
              </a:rPr>
              <a:t>Baseline Assessment of LVEF</a:t>
            </a:r>
          </a:p>
        </p:txBody>
      </p:sp>
    </p:spTree>
    <p:extLst>
      <p:ext uri="{BB962C8B-B14F-4D97-AF65-F5344CB8AC3E}">
        <p14:creationId xmlns:p14="http://schemas.microsoft.com/office/powerpoint/2010/main" val="121171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96AEBB-FF43-4D88-A3A6-E274776BB328}"/>
              </a:ext>
            </a:extLst>
          </p:cNvPr>
          <p:cNvSpPr>
            <a:spLocks noGrp="1"/>
          </p:cNvSpPr>
          <p:nvPr>
            <p:ph type="title"/>
          </p:nvPr>
        </p:nvSpPr>
        <p:spPr/>
        <p:txBody>
          <a:bodyPr/>
          <a:lstStyle/>
          <a:p>
            <a:r>
              <a:rPr lang="en-US" dirty="0"/>
              <a:t>Future Directions: Ongoing Clinical Trials in HER2+ EBC</a:t>
            </a:r>
          </a:p>
        </p:txBody>
      </p:sp>
      <p:grpSp>
        <p:nvGrpSpPr>
          <p:cNvPr id="8" name="Group 7">
            <a:extLst>
              <a:ext uri="{FF2B5EF4-FFF2-40B4-BE49-F238E27FC236}">
                <a16:creationId xmlns:a16="http://schemas.microsoft.com/office/drawing/2014/main" id="{1E42899B-AA63-4777-B21A-0275ACCADA50}"/>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C4AAC636-228A-4117-A91F-2CEC3C3A0296}"/>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B5B1C6DA-F47A-4111-BA75-9C22271947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2" name="Text Box 11">
            <a:extLst>
              <a:ext uri="{FF2B5EF4-FFF2-40B4-BE49-F238E27FC236}">
                <a16:creationId xmlns:a16="http://schemas.microsoft.com/office/drawing/2014/main" id="{1AE7C6E3-7540-4062-8301-D070CE3CCA20}"/>
              </a:ext>
            </a:extLst>
          </p:cNvPr>
          <p:cNvSpPr txBox="1">
            <a:spLocks noChangeArrowheads="1"/>
          </p:cNvSpPr>
          <p:nvPr/>
        </p:nvSpPr>
        <p:spPr bwMode="auto">
          <a:xfrm>
            <a:off x="431524" y="6378454"/>
            <a:ext cx="89580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NCT03726879. 2. NCT03595592. 3. NCT02907918. 4. NCT02530424. 5. Gianni. ASCO 2019. Abstr 527.</a:t>
            </a:r>
          </a:p>
        </p:txBody>
      </p:sp>
      <p:graphicFrame>
        <p:nvGraphicFramePr>
          <p:cNvPr id="13" name="Group 32">
            <a:extLst>
              <a:ext uri="{FF2B5EF4-FFF2-40B4-BE49-F238E27FC236}">
                <a16:creationId xmlns:a16="http://schemas.microsoft.com/office/drawing/2014/main" id="{72B43744-088D-4256-8C0C-BF99124E0544}"/>
              </a:ext>
            </a:extLst>
          </p:cNvPr>
          <p:cNvGraphicFramePr>
            <a:graphicFrameLocks noGrp="1"/>
          </p:cNvGraphicFramePr>
          <p:nvPr>
            <p:extLst>
              <p:ext uri="{D42A27DB-BD31-4B8C-83A1-F6EECF244321}">
                <p14:modId xmlns:p14="http://schemas.microsoft.com/office/powerpoint/2010/main" val="2334691844"/>
              </p:ext>
            </p:extLst>
          </p:nvPr>
        </p:nvGraphicFramePr>
        <p:xfrm>
          <a:off x="727076" y="1604963"/>
          <a:ext cx="10735056" cy="3749040"/>
        </p:xfrm>
        <a:graphic>
          <a:graphicData uri="http://schemas.openxmlformats.org/drawingml/2006/table">
            <a:tbl>
              <a:tblPr/>
              <a:tblGrid>
                <a:gridCol w="1711324">
                  <a:extLst>
                    <a:ext uri="{9D8B030D-6E8A-4147-A177-3AD203B41FA5}">
                      <a16:colId xmlns:a16="http://schemas.microsoft.com/office/drawing/2014/main" val="20000"/>
                    </a:ext>
                  </a:extLst>
                </a:gridCol>
                <a:gridCol w="812800">
                  <a:extLst>
                    <a:ext uri="{9D8B030D-6E8A-4147-A177-3AD203B41FA5}">
                      <a16:colId xmlns:a16="http://schemas.microsoft.com/office/drawing/2014/main" val="20001"/>
                    </a:ext>
                  </a:extLst>
                </a:gridCol>
                <a:gridCol w="3682607">
                  <a:extLst>
                    <a:ext uri="{9D8B030D-6E8A-4147-A177-3AD203B41FA5}">
                      <a16:colId xmlns:a16="http://schemas.microsoft.com/office/drawing/2014/main" val="20002"/>
                    </a:ext>
                  </a:extLst>
                </a:gridCol>
                <a:gridCol w="2930612">
                  <a:extLst>
                    <a:ext uri="{9D8B030D-6E8A-4147-A177-3AD203B41FA5}">
                      <a16:colId xmlns:a16="http://schemas.microsoft.com/office/drawing/2014/main" val="1521492914"/>
                    </a:ext>
                  </a:extLst>
                </a:gridCol>
                <a:gridCol w="1597713">
                  <a:extLst>
                    <a:ext uri="{9D8B030D-6E8A-4147-A177-3AD203B41FA5}">
                      <a16:colId xmlns:a16="http://schemas.microsoft.com/office/drawing/2014/main" val="385433618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Trial Name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Phase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Setting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Treatment Arms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Primary Endpoint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IMpassion050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T2-4, N1-3, M0 with known HER2, HR, PD-L1 status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 + atezolizumab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atezolizumab vs AC + Pbo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Pbo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APTneo</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early high-risk (T1c-2N1 or T3N0) or LA disease suitable for neoadjuvant 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TCHP vs TCHP + atezolizumab vs AC + atezolizumab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Wingdings" panose="05000000000000000000" pitchFamily="2" charset="2"/>
                        </a:rPr>
                        <a:t> TCHP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atezolizumab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EFS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PALTAN</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stage II-III ER+ HER2+ (tumor ≥ 2 cm)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Palbociclib + letrozole + H ± goserelin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pCR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NA-PHER2</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Neoadjuvant; early ER+ HER2+ (tumor &gt; 1.5 cm)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HP + palbociclib ± fulvestrant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Ki67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4823994"/>
                  </a:ext>
                </a:extLst>
              </a:tr>
            </a:tbl>
          </a:graphicData>
        </a:graphic>
      </p:graphicFrame>
    </p:spTree>
    <p:extLst>
      <p:ext uri="{BB962C8B-B14F-4D97-AF65-F5344CB8AC3E}">
        <p14:creationId xmlns:p14="http://schemas.microsoft.com/office/powerpoint/2010/main" val="9680110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0501-F3EA-44AC-A83D-2893415D535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AE942A8-B5F0-4271-8DAA-BE8A3594EB5C}"/>
              </a:ext>
            </a:extLst>
          </p:cNvPr>
          <p:cNvSpPr>
            <a:spLocks noGrp="1"/>
          </p:cNvSpPr>
          <p:nvPr>
            <p:ph idx="1"/>
          </p:nvPr>
        </p:nvSpPr>
        <p:spPr/>
        <p:txBody>
          <a:bodyPr/>
          <a:lstStyle/>
          <a:p>
            <a:r>
              <a:rPr lang="en-US" sz="2200" dirty="0"/>
              <a:t>For patients with HER2-positive BC, the availability of HER2-targeted agents have markedly and rapidly improved overall outcomes</a:t>
            </a:r>
          </a:p>
          <a:p>
            <a:r>
              <a:rPr lang="en-US" sz="2200" dirty="0"/>
              <a:t>For patients with small (&lt; 3 cm), node negative HER2 positive EBC, consider combination of paclitaxel and trastuzumab based on APT trial</a:t>
            </a:r>
          </a:p>
          <a:p>
            <a:r>
              <a:rPr lang="en-US" sz="2200" dirty="0" err="1"/>
              <a:t>Neoadj</a:t>
            </a:r>
            <a:r>
              <a:rPr lang="en-US" sz="2200" dirty="0"/>
              <a:t> chemo plus trastuzumab/pertuzumab for patients with HER2+ EBC and a tumor ≥ 2 cm (T2) diameter or with node-positive disease </a:t>
            </a:r>
          </a:p>
          <a:p>
            <a:r>
              <a:rPr lang="en-US" sz="2200" dirty="0"/>
              <a:t>For adjuvant therapy:</a:t>
            </a:r>
          </a:p>
          <a:p>
            <a:pPr lvl="1">
              <a:spcAft>
                <a:spcPts val="0"/>
              </a:spcAft>
            </a:pPr>
            <a:r>
              <a:rPr lang="en-US" sz="2000" dirty="0"/>
              <a:t>APHINITY: dual HER2-therapy with trastuzumab and pertuzumab (either continued for a total of 1 year after </a:t>
            </a:r>
            <a:r>
              <a:rPr lang="en-US" sz="2000" dirty="0" err="1"/>
              <a:t>neoadj</a:t>
            </a:r>
            <a:r>
              <a:rPr lang="en-US" sz="2000" dirty="0"/>
              <a:t> chemo or with adj chemo for a total of 1 year)</a:t>
            </a:r>
          </a:p>
          <a:p>
            <a:pPr lvl="1">
              <a:spcAft>
                <a:spcPts val="0"/>
              </a:spcAft>
            </a:pPr>
            <a:r>
              <a:rPr lang="en-US" sz="2000" dirty="0"/>
              <a:t>KATHERINE: T-DM1 as adjuvant therapy for patients with residual invasive disease after neoadjuvant taxane and trastuzumab-based treatment</a:t>
            </a:r>
          </a:p>
          <a:p>
            <a:pPr lvl="1">
              <a:spcAft>
                <a:spcPts val="0"/>
              </a:spcAft>
            </a:pPr>
            <a:r>
              <a:rPr lang="en-US" sz="2000" dirty="0"/>
              <a:t>ExteNET: extended adjuvant therapy with neratinib after anti-HER2 antibody therapy, particularly hormone receptor positive disease and without pCR after </a:t>
            </a:r>
            <a:r>
              <a:rPr lang="en-US" sz="2000" dirty="0" err="1"/>
              <a:t>neoadj</a:t>
            </a:r>
            <a:r>
              <a:rPr lang="en-US" sz="2000" dirty="0"/>
              <a:t> therapy</a:t>
            </a:r>
          </a:p>
        </p:txBody>
      </p:sp>
    </p:spTree>
    <p:extLst>
      <p:ext uri="{BB962C8B-B14F-4D97-AF65-F5344CB8AC3E}">
        <p14:creationId xmlns:p14="http://schemas.microsoft.com/office/powerpoint/2010/main" val="3267013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400" dirty="0">
                <a:solidFill>
                  <a:srgbClr val="E1471D"/>
                </a:solidFill>
              </a:rPr>
              <a:t>Downloadable slides </a:t>
            </a:r>
            <a:r>
              <a:rPr lang="en-US" sz="2400" b="0" dirty="0"/>
              <a:t>and</a:t>
            </a:r>
            <a:r>
              <a:rPr lang="en-US" sz="2400" dirty="0">
                <a:solidFill>
                  <a:srgbClr val="E1471D"/>
                </a:solidFill>
              </a:rPr>
              <a:t> on-demand Webcast </a:t>
            </a:r>
            <a:r>
              <a:rPr lang="en-US" sz="2400" b="0" dirty="0"/>
              <a:t>from recent Webinars</a:t>
            </a:r>
          </a:p>
          <a:p>
            <a:pPr>
              <a:buClr>
                <a:schemeClr val="tx2">
                  <a:lumMod val="20000"/>
                  <a:lumOff val="80000"/>
                </a:schemeClr>
              </a:buClr>
              <a:defRPr/>
            </a:pPr>
            <a:r>
              <a:rPr lang="en-US" sz="2400" dirty="0">
                <a:solidFill>
                  <a:srgbClr val="E1471D"/>
                </a:solidFill>
              </a:rPr>
              <a:t>Capsule Summaries </a:t>
            </a:r>
            <a:r>
              <a:rPr lang="en-US" sz="2400" b="0" dirty="0"/>
              <a:t>of the most clinically relevant studies from ASCO 2020 selected by breast cancer experts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BC497B16CFD8041850F60176289C5C9" ma:contentTypeVersion="12" ma:contentTypeDescription="Create a new document." ma:contentTypeScope="" ma:versionID="d61e5484bbe45481150c44871f145549">
  <xsd:schema xmlns:xsd="http://www.w3.org/2001/XMLSchema" xmlns:xs="http://www.w3.org/2001/XMLSchema" xmlns:p="http://schemas.microsoft.com/office/2006/metadata/properties" xmlns:ns3="a7f8c25a-6504-4fad-a076-ec354b452209" xmlns:ns4="0f3c8c27-07be-46a4-b8d9-aa7c2ac3dac0" targetNamespace="http://schemas.microsoft.com/office/2006/metadata/properties" ma:root="true" ma:fieldsID="32c4a47749002e76c43a2634655ee7d5" ns3:_="" ns4:_="">
    <xsd:import namespace="a7f8c25a-6504-4fad-a076-ec354b452209"/>
    <xsd:import namespace="0f3c8c27-07be-46a4-b8d9-aa7c2ac3dac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f8c25a-6504-4fad-a076-ec354b45220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f3c8c27-07be-46a4-b8d9-aa7c2ac3dac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0f3c8c27-07be-46a4-b8d9-aa7c2ac3dac0"/>
    <ds:schemaRef ds:uri="http://schemas.microsoft.com/office/2006/metadata/properties"/>
    <ds:schemaRef ds:uri="http://purl.org/dc/terms/"/>
    <ds:schemaRef ds:uri="http://schemas.microsoft.com/office/infopath/2007/PartnerControls"/>
    <ds:schemaRef ds:uri="http://schemas.openxmlformats.org/package/2006/metadata/core-properties"/>
    <ds:schemaRef ds:uri="a7f8c25a-6504-4fad-a076-ec354b452209"/>
    <ds:schemaRef ds:uri="http://www.w3.org/XML/1998/namespace"/>
    <ds:schemaRef ds:uri="http://purl.org/dc/dcmitype/"/>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790C8C91-46F6-4DBA-9827-6A5F582004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f8c25a-6504-4fad-a076-ec354b452209"/>
    <ds:schemaRef ds:uri="0f3c8c27-07be-46a4-b8d9-aa7c2ac3d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25424</TotalTime>
  <Words>10412</Words>
  <Application>Microsoft Office PowerPoint</Application>
  <PresentationFormat>Widescreen</PresentationFormat>
  <Paragraphs>2716</Paragraphs>
  <Slides>60</Slides>
  <Notes>52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Calibri</vt:lpstr>
      <vt:lpstr>georgia</vt:lpstr>
      <vt:lpstr>Times</vt:lpstr>
      <vt:lpstr>Wingdings</vt:lpstr>
      <vt:lpstr>2017_HTAA_Diabetes</vt:lpstr>
      <vt:lpstr>Expert Guidance on the Evolving Therapeutic Landscape for HER2-Positive Early-Stage Breast Cancer</vt:lpstr>
      <vt:lpstr>About These Slides</vt:lpstr>
      <vt:lpstr>Faculty</vt:lpstr>
      <vt:lpstr>Agenda</vt:lpstr>
      <vt:lpstr>The Prognosis of HER2+ Disease Is Poor  Without HER2-Targeted Agents</vt:lpstr>
      <vt:lpstr>Adjuvant Trastuzumab Improves DFS and OS for Patients With HER2+ EBC</vt:lpstr>
      <vt:lpstr>Risk Factors for Recurrence of HER2+ EBC Treated with Trastuzumab-Based Therapy</vt:lpstr>
      <vt:lpstr>Adjuvant Therapy:  Patients With Lower-Risk HER2+ EBC</vt:lpstr>
      <vt:lpstr>Elevated Risk of Recurrence in Patients With  HER2+ T1a,bN0M0 BC</vt:lpstr>
      <vt:lpstr>APT Trial: Adjuvant Paclitaxel + Trastuzumab for Small (&lt; 3 cm), Node-Negative HER2+ EBC</vt:lpstr>
      <vt:lpstr>APT Trial: Adjuvant Paclitaxel + Trastuzumab for Small (&lt; 3 cm), Node-Negative HER2+ EBC: 7-Yr Report</vt:lpstr>
      <vt:lpstr>Structure of ado-Trastuzumab-Emtansine (T-DM1),  a HER2-Targeted ADC </vt:lpstr>
      <vt:lpstr>Phase II ATEMPT: Study Design</vt:lpstr>
      <vt:lpstr>Phase II ATEMPT: Baseline Characteristics</vt:lpstr>
      <vt:lpstr>Phase II ATEMPT: DFS in ITT Population</vt:lpstr>
      <vt:lpstr>Phase II ATEMPT: T-DM1 and TH Clinically Relevant Toxicities</vt:lpstr>
      <vt:lpstr>Phase II ATEMPT: T-DM1 Discontinuations</vt:lpstr>
      <vt:lpstr>Neoadjuvant Therapy</vt:lpstr>
      <vt:lpstr>Why Use Neoadjuvant Systemic Therapy?</vt:lpstr>
      <vt:lpstr>CTNeoBC Pooled Analysis: Association Between pCR and EFS</vt:lpstr>
      <vt:lpstr>Who Should Be Considered for Preoperative Systemic Therapy for HER2-Positive EBC?</vt:lpstr>
      <vt:lpstr>Pivotal Studies on Neoadjuvant Trastuzumab/Pertuzumab for Patients With HER2+ EBC</vt:lpstr>
      <vt:lpstr>NeoSphere: Neoadjuvant Trastuzumab/Pertuzumab + CT Increases pCR Rates</vt:lpstr>
      <vt:lpstr>TRYPHAENA: pCR (ypT0/is) by ER/PgR Status</vt:lpstr>
      <vt:lpstr>Adjuvant Therapy:  Patients with Higher-Risk HER2+ EBC</vt:lpstr>
      <vt:lpstr>Building on Trastuzumab: Additional HER2-Targeted Therapy in the Adjuvant Setting</vt:lpstr>
      <vt:lpstr>APHINITY: Pertuzumab, Trastuzumab, and Chemo vs Trastuzumab and Chemo in HER2+ EBC</vt:lpstr>
      <vt:lpstr>APHINITY: Updated Analysis of IDFS in ITT Population</vt:lpstr>
      <vt:lpstr>APHINITY: IDFS by Nodal Status in ITT Population</vt:lpstr>
      <vt:lpstr>APHINITY: IDFS by HR Status in ITT Population</vt:lpstr>
      <vt:lpstr>APHINITY: Safety</vt:lpstr>
      <vt:lpstr>Neratinib: Mechanism of Action</vt:lpstr>
      <vt:lpstr>ExteNET 5-Yr Update: Neratinib vs Placebo After Adjuvant Trastuzumab in HER2+ EBC</vt:lpstr>
      <vt:lpstr>ExteNET: 5-Yr IDFS Analysis</vt:lpstr>
      <vt:lpstr>ExteNET: 5-Yr IDFS Analysis by Hormone Receptor Status</vt:lpstr>
      <vt:lpstr>ExteNET: 5-Yr IDFS by Patient Subgroup</vt:lpstr>
      <vt:lpstr>ExteNET: Safety with Extended Adjuvant Neratinib vs Placebo</vt:lpstr>
      <vt:lpstr>Structure of ado-Trastuzumab-Emtansine (T-DM1),  a HER2-Targeted ADC </vt:lpstr>
      <vt:lpstr>KATHERINE: Trastuzumab Emtansine vs Trastuzumab  as Adjuvant Therapy for HER2+ EBC</vt:lpstr>
      <vt:lpstr>KATHERINE: Stratification Factors</vt:lpstr>
      <vt:lpstr>KATHERINE: IDFS</vt:lpstr>
      <vt:lpstr>KATHERINE: IDFS by Subgroup</vt:lpstr>
      <vt:lpstr>KATHERINE: Secondary Endpoints</vt:lpstr>
      <vt:lpstr>KATHERINE: All-Grade AEs Occurring in ≥ 15% of Patients in Either Arm</vt:lpstr>
      <vt:lpstr>KAITLIN: Adjuvant T-DM1 + P vs HP + Taxane After Anthracyclines in High-Risk Early Breast Cancer</vt:lpstr>
      <vt:lpstr>Primary Analysis of KAITLIN: Outcomes</vt:lpstr>
      <vt:lpstr>So, What Do We Do?</vt:lpstr>
      <vt:lpstr>Proposed Strategy for Managing Patients With  Stage I-III HER2+ EBC</vt:lpstr>
      <vt:lpstr>Managing AEs Associated With  HER2-Targeted Therapy in EBC</vt:lpstr>
      <vt:lpstr>HER2-Targeted Therapy in EBC: AEs of Interest </vt:lpstr>
      <vt:lpstr>Considerations for Management of Pertuzumab-Induced Diarrhea</vt:lpstr>
      <vt:lpstr>Phase II CONTROL Trial: Antidiarrheal Prophylaxis for Neratinib-Associated Diarrhea</vt:lpstr>
      <vt:lpstr>CONTROL: Patient Disposition</vt:lpstr>
      <vt:lpstr>ExteNET vs CONTROL: Antidiarrheal Prophylaxis Reduces Incidence, Severity of Diarrhea With Neratinib</vt:lpstr>
      <vt:lpstr>Neratinib-Induced Diarrhea Over Time:  ExteNET and CONTROL Trials</vt:lpstr>
      <vt:lpstr>Considerations for Management of Neratinib-Induced Diarrhea: Prophylaxis</vt:lpstr>
      <vt:lpstr>Considerations for Cardiac Dysfunction During Adjuvant Trastuzumab/Pertuzumab or T-DM1</vt:lpstr>
      <vt:lpstr>Future Directions: Ongoing Clinical Trials in HER2+ EBC</vt:lpstr>
      <vt:lpstr>Summary</vt:lpstr>
      <vt:lpstr>Go Online for More CCO  Coverage of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Expert Guidance on the Evolving Therapeutic Landscape for HER2-Positive Early-Stage Breast Cancer</dc:title>
  <dc:creator>Preferred User</dc:creator>
  <cp:lastModifiedBy>nkolenko@clinicaloptions.com</cp:lastModifiedBy>
  <cp:revision>623</cp:revision>
  <cp:lastPrinted>2016-09-26T20:21:49Z</cp:lastPrinted>
  <dcterms:created xsi:type="dcterms:W3CDTF">2005-05-27T15:08:01Z</dcterms:created>
  <dcterms:modified xsi:type="dcterms:W3CDTF">2020-08-03T16:09:49Z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5d24d260-e438-407a-9bd3-25dd887cf324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0x0101002BC497B16CFD8041850F60176289C5C9</vt:lpwstr>
  </property>
</Properties>
</file>