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41"/>
  </p:notesMasterIdLst>
  <p:handoutMasterIdLst>
    <p:handoutMasterId r:id="rId42"/>
  </p:handoutMasterIdLst>
  <p:sldIdLst>
    <p:sldId id="675" r:id="rId6"/>
    <p:sldId id="308" r:id="rId7"/>
    <p:sldId id="676" r:id="rId8"/>
    <p:sldId id="677" r:id="rId9"/>
    <p:sldId id="678" r:id="rId10"/>
    <p:sldId id="559" r:id="rId11"/>
    <p:sldId id="560" r:id="rId12"/>
    <p:sldId id="565" r:id="rId13"/>
    <p:sldId id="635" r:id="rId14"/>
    <p:sldId id="617" r:id="rId15"/>
    <p:sldId id="662" r:id="rId16"/>
    <p:sldId id="619" r:id="rId17"/>
    <p:sldId id="620" r:id="rId18"/>
    <p:sldId id="562" r:id="rId19"/>
    <p:sldId id="607" r:id="rId20"/>
    <p:sldId id="632" r:id="rId21"/>
    <p:sldId id="608" r:id="rId22"/>
    <p:sldId id="663" r:id="rId23"/>
    <p:sldId id="667" r:id="rId24"/>
    <p:sldId id="610" r:id="rId25"/>
    <p:sldId id="259" r:id="rId26"/>
    <p:sldId id="563" r:id="rId27"/>
    <p:sldId id="622" r:id="rId28"/>
    <p:sldId id="618" r:id="rId29"/>
    <p:sldId id="586" r:id="rId30"/>
    <p:sldId id="623" r:id="rId31"/>
    <p:sldId id="624" r:id="rId32"/>
    <p:sldId id="648" r:id="rId33"/>
    <p:sldId id="564" r:id="rId34"/>
    <p:sldId id="636" r:id="rId35"/>
    <p:sldId id="640" r:id="rId36"/>
    <p:sldId id="645" r:id="rId37"/>
    <p:sldId id="646" r:id="rId38"/>
    <p:sldId id="602" r:id="rId39"/>
    <p:sldId id="318" r:id="rId40"/>
  </p:sldIdLst>
  <p:sldSz cx="12192000" cy="6858000"/>
  <p:notesSz cx="7315200" cy="9601200"/>
  <p:custDataLst>
    <p:tags r:id="rId4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0"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3F0AACF-AE14-D278-8224-59AE5C8854CB}" name="Nicola Hanson" initials="NH" userId="S::nhanson@clinicaloptions.com::39599e68-50f4-4fbb-a55c-98dd65373d6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4" clrIdx="14">
    <p:extLst>
      <p:ext uri="{19B8F6BF-5375-455C-9EA6-DF929625EA0E}">
        <p15:presenceInfo xmlns:p15="http://schemas.microsoft.com/office/powerpoint/2012/main" userId="S::jeimers@clinicaloptions.com::e496f3f7-6a48-4339-9b0c-9f426a43f948" providerId="AD"/>
      </p:ext>
    </p:extLst>
  </p:cmAuthor>
  <p:cmAuthor id="16" name="Melanie Couton" initials="MC [2]" lastIdx="1" clrIdx="15">
    <p:extLst>
      <p:ext uri="{19B8F6BF-5375-455C-9EA6-DF929625EA0E}">
        <p15:presenceInfo xmlns:p15="http://schemas.microsoft.com/office/powerpoint/2012/main" userId="S::mcouton@clinicaloptions.com::b5a8fb1e-a716-46a0-9a38-0d707f5e2bfc" providerId="AD"/>
      </p:ext>
    </p:extLst>
  </p:cmAuthor>
  <p:cmAuthor id="17" name="Nicola Hanson" initials="NH" lastIdx="148" clrIdx="16">
    <p:extLst>
      <p:ext uri="{19B8F6BF-5375-455C-9EA6-DF929625EA0E}">
        <p15:presenceInfo xmlns:p15="http://schemas.microsoft.com/office/powerpoint/2012/main" userId="S::nhanson@clinicaloptions.com::39599e68-50f4-4fbb-a55c-98dd65373d6e" providerId="AD"/>
      </p:ext>
    </p:extLst>
  </p:cmAuthor>
  <p:cmAuthor id="18" name="Lisa Phipps" initials="LP" lastIdx="5" clrIdx="17">
    <p:extLst>
      <p:ext uri="{19B8F6BF-5375-455C-9EA6-DF929625EA0E}">
        <p15:presenceInfo xmlns:p15="http://schemas.microsoft.com/office/powerpoint/2012/main" userId="S::lphipps@clinicaloptions.com::70c15d37-08c7-4a80-bdba-8b299a9a64d2" providerId="AD"/>
      </p:ext>
    </p:extLst>
  </p:cmAuthor>
  <p:cmAuthor id="19" name="Nicole Mitchell" initials="NM" lastIdx="8" clrIdx="18">
    <p:extLst>
      <p:ext uri="{19B8F6BF-5375-455C-9EA6-DF929625EA0E}">
        <p15:presenceInfo xmlns:p15="http://schemas.microsoft.com/office/powerpoint/2012/main" userId="S::nmitchell@practicingclinicians.com::e6112baa-5d07-499c-8da8-7bdc6749eb49" providerId="AD"/>
      </p:ext>
    </p:extLst>
  </p:cmAuthor>
  <p:cmAuthor id="20" name="Liz Donohue" initials="LD" lastIdx="1" clrIdx="19">
    <p:extLst>
      <p:ext uri="{19B8F6BF-5375-455C-9EA6-DF929625EA0E}">
        <p15:presenceInfo xmlns:p15="http://schemas.microsoft.com/office/powerpoint/2012/main" userId="S::ldonohue@practicingclinicians.com::1dd2b9cf-45e8-40ae-9123-4564d15e27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2F2F2"/>
    <a:srgbClr val="FFFFFF"/>
    <a:srgbClr val="E1471D"/>
    <a:srgbClr val="00823B"/>
    <a:srgbClr val="015873"/>
    <a:srgbClr val="046376"/>
    <a:srgbClr val="013763"/>
    <a:srgbClr val="033453"/>
    <a:srgbClr val="0062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5C3926-FD2C-4AD4-8DD5-08D83325F0B9}" v="2" dt="2025-01-14T17:21:58.095"/>
    <p1510:client id="{2DA107A5-0041-4FDC-EF06-F1295F432077}" v="1" dt="2025-01-14T20:05:27.376"/>
    <p1510:client id="{585D0825-7CFE-4ED6-BFBF-5D89EB2E027B}" v="41" dt="2025-01-14T21:12:57.155"/>
    <p1510:client id="{B3E7AD77-FEA3-4F6A-831A-CAE77DEC9B1C}" v="183" dt="2025-01-14T18:04:48.727"/>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5953" autoAdjust="0"/>
  </p:normalViewPr>
  <p:slideViewPr>
    <p:cSldViewPr snapToGrid="0">
      <p:cViewPr varScale="1">
        <p:scale>
          <a:sx n="53" d="100"/>
          <a:sy n="53" d="100"/>
        </p:scale>
        <p:origin x="388" y="44"/>
      </p:cViewPr>
      <p:guideLst>
        <p:guide orient="horz" pos="4128"/>
        <p:guide orient="horz" pos="1008"/>
        <p:guide orient="horz" pos="4032"/>
        <p:guide orient="horz" pos="151"/>
        <p:guide orient="horz" pos="264"/>
        <p:guide orient="horz" pos="3912"/>
        <p:guide orient="horz"/>
        <p:guide pos="329"/>
        <p:guide pos="7407"/>
        <p:guide pos="3840"/>
        <p:guide pos="453"/>
        <p:guide pos="7248"/>
      </p:guideLst>
    </p:cSldViewPr>
  </p:slideViewPr>
  <p:notesTextViewPr>
    <p:cViewPr>
      <p:scale>
        <a:sx n="1" d="1"/>
        <a:sy n="1" d="1"/>
      </p:scale>
      <p:origin x="0" y="0"/>
    </p:cViewPr>
  </p:notesTextViewPr>
  <p:sorterViewPr>
    <p:cViewPr>
      <p:scale>
        <a:sx n="110" d="100"/>
        <a:sy n="110" d="100"/>
      </p:scale>
      <p:origin x="0" y="-9048"/>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handoutMaster" Target="handoutMasters/handoutMaster1.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gs" Target="tags/tag1.xml"/><Relationship Id="rId48" Type="http://schemas.openxmlformats.org/officeDocument/2006/relationships/tableStyles" Target="tableStyles.xml"/><Relationship Id="rId8" Type="http://schemas.openxmlformats.org/officeDocument/2006/relationships/slide" Target="slides/slide3.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ola Hanson" userId="S::nhanson@clinicaloptions.com::39599e68-50f4-4fbb-a55c-98dd65373d6e" providerId="AD" clId="Web-{2DA107A5-0041-4FDC-EF06-F1295F432077}"/>
    <pc:docChg chg="modSld">
      <pc:chgData name="Nicola Hanson" userId="S::nhanson@clinicaloptions.com::39599e68-50f4-4fbb-a55c-98dd65373d6e" providerId="AD" clId="Web-{2DA107A5-0041-4FDC-EF06-F1295F432077}" dt="2025-01-14T20:05:27.376" v="0" actId="20577"/>
      <pc:docMkLst>
        <pc:docMk/>
      </pc:docMkLst>
      <pc:sldChg chg="modSp">
        <pc:chgData name="Nicola Hanson" userId="S::nhanson@clinicaloptions.com::39599e68-50f4-4fbb-a55c-98dd65373d6e" providerId="AD" clId="Web-{2DA107A5-0041-4FDC-EF06-F1295F432077}" dt="2025-01-14T20:05:27.376" v="0" actId="20577"/>
        <pc:sldMkLst>
          <pc:docMk/>
          <pc:sldMk cId="4284220508" sldId="677"/>
        </pc:sldMkLst>
        <pc:spChg chg="mod">
          <ac:chgData name="Nicola Hanson" userId="S::nhanson@clinicaloptions.com::39599e68-50f4-4fbb-a55c-98dd65373d6e" providerId="AD" clId="Web-{2DA107A5-0041-4FDC-EF06-F1295F432077}" dt="2025-01-14T20:05:27.376" v="0" actId="20577"/>
          <ac:spMkLst>
            <pc:docMk/>
            <pc:sldMk cId="4284220508" sldId="677"/>
            <ac:spMk id="3" creationId="{4AC880A9-AD9A-A36A-29B8-14E69860B3E4}"/>
          </ac:spMkLst>
        </pc:spChg>
      </pc:sldChg>
    </pc:docChg>
  </pc:docChgLst>
  <pc:docChgLst>
    <pc:chgData name="Andrea Boecler" userId="28e82037-1239-4052-943b-ae184e0bc2af" providerId="ADAL" clId="{585D0825-7CFE-4ED6-BFBF-5D89EB2E027B}"/>
    <pc:docChg chg="modSld">
      <pc:chgData name="Andrea Boecler" userId="28e82037-1239-4052-943b-ae184e0bc2af" providerId="ADAL" clId="{585D0825-7CFE-4ED6-BFBF-5D89EB2E027B}" dt="2025-01-14T21:13:15.995" v="14" actId="20577"/>
      <pc:docMkLst>
        <pc:docMk/>
      </pc:docMkLst>
      <pc:sldChg chg="modSp mod">
        <pc:chgData name="Andrea Boecler" userId="28e82037-1239-4052-943b-ae184e0bc2af" providerId="ADAL" clId="{585D0825-7CFE-4ED6-BFBF-5D89EB2E027B}" dt="2025-01-14T21:10:49.615" v="2" actId="20577"/>
        <pc:sldMkLst>
          <pc:docMk/>
          <pc:sldMk cId="1138944494" sldId="623"/>
        </pc:sldMkLst>
        <pc:spChg chg="mod">
          <ac:chgData name="Andrea Boecler" userId="28e82037-1239-4052-943b-ae184e0bc2af" providerId="ADAL" clId="{585D0825-7CFE-4ED6-BFBF-5D89EB2E027B}" dt="2025-01-14T21:10:49.615" v="2" actId="20577"/>
          <ac:spMkLst>
            <pc:docMk/>
            <pc:sldMk cId="1138944494" sldId="623"/>
            <ac:spMk id="18" creationId="{AEA5D28B-C51F-4AB3-4EE3-9F6C2712417C}"/>
          </ac:spMkLst>
        </pc:spChg>
      </pc:sldChg>
      <pc:sldChg chg="delSp">
        <pc:chgData name="Andrea Boecler" userId="28e82037-1239-4052-943b-ae184e0bc2af" providerId="ADAL" clId="{585D0825-7CFE-4ED6-BFBF-5D89EB2E027B}" dt="2025-01-14T21:11:01.423" v="3" actId="478"/>
        <pc:sldMkLst>
          <pc:docMk/>
          <pc:sldMk cId="2345989074" sldId="624"/>
        </pc:sldMkLst>
        <pc:spChg chg="del">
          <ac:chgData name="Andrea Boecler" userId="28e82037-1239-4052-943b-ae184e0bc2af" providerId="ADAL" clId="{585D0825-7CFE-4ED6-BFBF-5D89EB2E027B}" dt="2025-01-14T21:11:01.423" v="3" actId="478"/>
          <ac:spMkLst>
            <pc:docMk/>
            <pc:sldMk cId="2345989074" sldId="624"/>
            <ac:spMk id="3" creationId="{FC4BDA8D-1EB2-F4E5-F1DC-47400FA0BF95}"/>
          </ac:spMkLst>
        </pc:spChg>
      </pc:sldChg>
      <pc:sldChg chg="modSp mod">
        <pc:chgData name="Andrea Boecler" userId="28e82037-1239-4052-943b-ae184e0bc2af" providerId="ADAL" clId="{585D0825-7CFE-4ED6-BFBF-5D89EB2E027B}" dt="2025-01-14T21:11:16.601" v="5" actId="20577"/>
        <pc:sldMkLst>
          <pc:docMk/>
          <pc:sldMk cId="3258212384" sldId="636"/>
        </pc:sldMkLst>
        <pc:spChg chg="mod">
          <ac:chgData name="Andrea Boecler" userId="28e82037-1239-4052-943b-ae184e0bc2af" providerId="ADAL" clId="{585D0825-7CFE-4ED6-BFBF-5D89EB2E027B}" dt="2025-01-14T21:11:16.601" v="5" actId="20577"/>
          <ac:spMkLst>
            <pc:docMk/>
            <pc:sldMk cId="3258212384" sldId="636"/>
            <ac:spMk id="2" creationId="{9067615C-8B7C-5FFC-501E-5DEC8BB660EA}"/>
          </ac:spMkLst>
        </pc:spChg>
      </pc:sldChg>
      <pc:sldChg chg="modSp mod">
        <pc:chgData name="Andrea Boecler" userId="28e82037-1239-4052-943b-ae184e0bc2af" providerId="ADAL" clId="{585D0825-7CFE-4ED6-BFBF-5D89EB2E027B}" dt="2025-01-14T21:11:24.406" v="9" actId="20577"/>
        <pc:sldMkLst>
          <pc:docMk/>
          <pc:sldMk cId="3164453389" sldId="640"/>
        </pc:sldMkLst>
        <pc:spChg chg="mod">
          <ac:chgData name="Andrea Boecler" userId="28e82037-1239-4052-943b-ae184e0bc2af" providerId="ADAL" clId="{585D0825-7CFE-4ED6-BFBF-5D89EB2E027B}" dt="2025-01-14T21:11:24.406" v="9" actId="20577"/>
          <ac:spMkLst>
            <pc:docMk/>
            <pc:sldMk cId="3164453389" sldId="640"/>
            <ac:spMk id="7" creationId="{F8FFF5CE-1FCD-34F9-9300-107AC9EFB0D0}"/>
          </ac:spMkLst>
        </pc:spChg>
      </pc:sldChg>
      <pc:sldChg chg="modSp mod">
        <pc:chgData name="Andrea Boecler" userId="28e82037-1239-4052-943b-ae184e0bc2af" providerId="ADAL" clId="{585D0825-7CFE-4ED6-BFBF-5D89EB2E027B}" dt="2025-01-14T21:11:35.430" v="11" actId="20577"/>
        <pc:sldMkLst>
          <pc:docMk/>
          <pc:sldMk cId="2117228046" sldId="645"/>
        </pc:sldMkLst>
        <pc:spChg chg="mod">
          <ac:chgData name="Andrea Boecler" userId="28e82037-1239-4052-943b-ae184e0bc2af" providerId="ADAL" clId="{585D0825-7CFE-4ED6-BFBF-5D89EB2E027B}" dt="2025-01-14T21:11:35.430" v="11" actId="20577"/>
          <ac:spMkLst>
            <pc:docMk/>
            <pc:sldMk cId="2117228046" sldId="645"/>
            <ac:spMk id="12" creationId="{E44F3290-DD77-670E-A113-178C08FF2D70}"/>
          </ac:spMkLst>
        </pc:spChg>
      </pc:sldChg>
      <pc:sldChg chg="modSp mod">
        <pc:chgData name="Andrea Boecler" userId="28e82037-1239-4052-943b-ae184e0bc2af" providerId="ADAL" clId="{585D0825-7CFE-4ED6-BFBF-5D89EB2E027B}" dt="2025-01-14T21:13:15.995" v="14" actId="20577"/>
        <pc:sldMkLst>
          <pc:docMk/>
          <pc:sldMk cId="308115318" sldId="678"/>
        </pc:sldMkLst>
        <pc:spChg chg="mod">
          <ac:chgData name="Andrea Boecler" userId="28e82037-1239-4052-943b-ae184e0bc2af" providerId="ADAL" clId="{585D0825-7CFE-4ED6-BFBF-5D89EB2E027B}" dt="2025-01-14T21:13:15.995" v="14" actId="20577"/>
          <ac:spMkLst>
            <pc:docMk/>
            <pc:sldMk cId="308115318" sldId="678"/>
            <ac:spMk id="3" creationId="{0410FFB2-0A67-5DFB-78DB-AB07025EEAA2}"/>
          </ac:spMkLst>
        </pc:spChg>
      </pc:sldChg>
    </pc:docChg>
  </pc:docChgLst>
  <pc:docChgLst>
    <pc:chgData name="Jennifer Eimers" userId="e496f3f7-6a48-4339-9b0c-9f426a43f948" providerId="ADAL" clId="{B3E7AD77-FEA3-4F6A-831A-CAE77DEC9B1C}"/>
    <pc:docChg chg="custSel modSld modMainMaster">
      <pc:chgData name="Jennifer Eimers" userId="e496f3f7-6a48-4339-9b0c-9f426a43f948" providerId="ADAL" clId="{B3E7AD77-FEA3-4F6A-831A-CAE77DEC9B1C}" dt="2025-01-14T18:04:48.727" v="301" actId="1076"/>
      <pc:docMkLst>
        <pc:docMk/>
      </pc:docMkLst>
      <pc:sldChg chg="addSp delSp modSp mod modClrScheme chgLayout">
        <pc:chgData name="Jennifer Eimers" userId="e496f3f7-6a48-4339-9b0c-9f426a43f948" providerId="ADAL" clId="{B3E7AD77-FEA3-4F6A-831A-CAE77DEC9B1C}" dt="2025-01-14T18:04:48.727" v="301" actId="1076"/>
        <pc:sldMkLst>
          <pc:docMk/>
          <pc:sldMk cId="61302967" sldId="259"/>
        </pc:sldMkLst>
        <pc:spChg chg="mod ord">
          <ac:chgData name="Jennifer Eimers" userId="e496f3f7-6a48-4339-9b0c-9f426a43f948" providerId="ADAL" clId="{B3E7AD77-FEA3-4F6A-831A-CAE77DEC9B1C}" dt="2025-01-14T18:04:34.275" v="297" actId="1036"/>
          <ac:spMkLst>
            <pc:docMk/>
            <pc:sldMk cId="61302967" sldId="259"/>
            <ac:spMk id="2" creationId="{CF00A9D3-7144-BB48-A2E0-4CD5E9A08D1A}"/>
          </ac:spMkLst>
        </pc:spChg>
        <pc:spChg chg="mod ord">
          <ac:chgData name="Jennifer Eimers" userId="e496f3f7-6a48-4339-9b0c-9f426a43f948" providerId="ADAL" clId="{B3E7AD77-FEA3-4F6A-831A-CAE77DEC9B1C}" dt="2025-01-14T18:04:37.667" v="298" actId="14100"/>
          <ac:spMkLst>
            <pc:docMk/>
            <pc:sldMk cId="61302967" sldId="259"/>
            <ac:spMk id="3" creationId="{6C4B5E4E-0A15-874E-BFED-BF4C36FAA029}"/>
          </ac:spMkLst>
        </pc:spChg>
        <pc:spChg chg="add del mod ord">
          <ac:chgData name="Jennifer Eimers" userId="e496f3f7-6a48-4339-9b0c-9f426a43f948" providerId="ADAL" clId="{B3E7AD77-FEA3-4F6A-831A-CAE77DEC9B1C}" dt="2025-01-14T18:04:25.608" v="277" actId="478"/>
          <ac:spMkLst>
            <pc:docMk/>
            <pc:sldMk cId="61302967" sldId="259"/>
            <ac:spMk id="4" creationId="{9E571CB2-17CC-5A0B-0223-E72411290018}"/>
          </ac:spMkLst>
        </pc:spChg>
        <pc:spChg chg="del">
          <ac:chgData name="Jennifer Eimers" userId="e496f3f7-6a48-4339-9b0c-9f426a43f948" providerId="ADAL" clId="{B3E7AD77-FEA3-4F6A-831A-CAE77DEC9B1C}" dt="2025-01-14T18:04:46.029" v="300" actId="478"/>
          <ac:spMkLst>
            <pc:docMk/>
            <pc:sldMk cId="61302967" sldId="259"/>
            <ac:spMk id="10" creationId="{4A31C698-1EC6-4EB8-5713-8D9FC4E2FFDA}"/>
          </ac:spMkLst>
        </pc:spChg>
        <pc:picChg chg="mod">
          <ac:chgData name="Jennifer Eimers" userId="e496f3f7-6a48-4339-9b0c-9f426a43f948" providerId="ADAL" clId="{B3E7AD77-FEA3-4F6A-831A-CAE77DEC9B1C}" dt="2025-01-14T18:04:48.727" v="301" actId="1076"/>
          <ac:picMkLst>
            <pc:docMk/>
            <pc:sldMk cId="61302967" sldId="259"/>
            <ac:picMk id="1026" creationId="{2108A2D4-82A3-5684-16BA-208F8A43A80B}"/>
          </ac:picMkLst>
        </pc:picChg>
      </pc:sldChg>
      <pc:sldChg chg="modSp">
        <pc:chgData name="Jennifer Eimers" userId="e496f3f7-6a48-4339-9b0c-9f426a43f948" providerId="ADAL" clId="{B3E7AD77-FEA3-4F6A-831A-CAE77DEC9B1C}" dt="2025-01-14T18:01:57.487" v="131" actId="1036"/>
        <pc:sldMkLst>
          <pc:docMk/>
          <pc:sldMk cId="1250761054" sldId="586"/>
        </pc:sldMkLst>
        <pc:spChg chg="mod">
          <ac:chgData name="Jennifer Eimers" userId="e496f3f7-6a48-4339-9b0c-9f426a43f948" providerId="ADAL" clId="{B3E7AD77-FEA3-4F6A-831A-CAE77DEC9B1C}" dt="2025-01-14T18:01:57.487" v="131" actId="1036"/>
          <ac:spMkLst>
            <pc:docMk/>
            <pc:sldMk cId="1250761054" sldId="586"/>
            <ac:spMk id="24" creationId="{4BB7C31B-174A-1870-A959-5870F3668D83}"/>
          </ac:spMkLst>
        </pc:spChg>
        <pc:spChg chg="mod">
          <ac:chgData name="Jennifer Eimers" userId="e496f3f7-6a48-4339-9b0c-9f426a43f948" providerId="ADAL" clId="{B3E7AD77-FEA3-4F6A-831A-CAE77DEC9B1C}" dt="2025-01-14T18:01:54.370" v="124" actId="1035"/>
          <ac:spMkLst>
            <pc:docMk/>
            <pc:sldMk cId="1250761054" sldId="586"/>
            <ac:spMk id="28" creationId="{D7C27EF9-9B31-A459-A5A6-C5B9E7BF5DD5}"/>
          </ac:spMkLst>
        </pc:spChg>
        <pc:spChg chg="mod">
          <ac:chgData name="Jennifer Eimers" userId="e496f3f7-6a48-4339-9b0c-9f426a43f948" providerId="ADAL" clId="{B3E7AD77-FEA3-4F6A-831A-CAE77DEC9B1C}" dt="2025-01-14T18:01:54.370" v="124" actId="1035"/>
          <ac:spMkLst>
            <pc:docMk/>
            <pc:sldMk cId="1250761054" sldId="586"/>
            <ac:spMk id="29" creationId="{B213708A-0537-9906-4DF8-005F12E11D38}"/>
          </ac:spMkLst>
        </pc:spChg>
        <pc:spChg chg="mod">
          <ac:chgData name="Jennifer Eimers" userId="e496f3f7-6a48-4339-9b0c-9f426a43f948" providerId="ADAL" clId="{B3E7AD77-FEA3-4F6A-831A-CAE77DEC9B1C}" dt="2025-01-14T18:01:54.370" v="124" actId="1035"/>
          <ac:spMkLst>
            <pc:docMk/>
            <pc:sldMk cId="1250761054" sldId="586"/>
            <ac:spMk id="30" creationId="{8B3E2C80-FB5E-3031-1BBE-EFA49083722D}"/>
          </ac:spMkLst>
        </pc:spChg>
        <pc:spChg chg="mod">
          <ac:chgData name="Jennifer Eimers" userId="e496f3f7-6a48-4339-9b0c-9f426a43f948" providerId="ADAL" clId="{B3E7AD77-FEA3-4F6A-831A-CAE77DEC9B1C}" dt="2025-01-14T18:01:54.370" v="124" actId="1035"/>
          <ac:spMkLst>
            <pc:docMk/>
            <pc:sldMk cId="1250761054" sldId="586"/>
            <ac:spMk id="31" creationId="{0051B79E-55A3-BA38-A1DD-93EA7664D0D2}"/>
          </ac:spMkLst>
        </pc:spChg>
        <pc:spChg chg="mod">
          <ac:chgData name="Jennifer Eimers" userId="e496f3f7-6a48-4339-9b0c-9f426a43f948" providerId="ADAL" clId="{B3E7AD77-FEA3-4F6A-831A-CAE77DEC9B1C}" dt="2025-01-14T18:01:54.370" v="124" actId="1035"/>
          <ac:spMkLst>
            <pc:docMk/>
            <pc:sldMk cId="1250761054" sldId="586"/>
            <ac:spMk id="32" creationId="{D0C5BF2C-4321-D9BC-D23E-AD8750571BD0}"/>
          </ac:spMkLst>
        </pc:spChg>
        <pc:spChg chg="mod">
          <ac:chgData name="Jennifer Eimers" userId="e496f3f7-6a48-4339-9b0c-9f426a43f948" providerId="ADAL" clId="{B3E7AD77-FEA3-4F6A-831A-CAE77DEC9B1C}" dt="2025-01-14T18:01:54.370" v="124" actId="1035"/>
          <ac:spMkLst>
            <pc:docMk/>
            <pc:sldMk cId="1250761054" sldId="586"/>
            <ac:spMk id="33" creationId="{441E5372-FC5A-F884-76A7-5ACC34073CBE}"/>
          </ac:spMkLst>
        </pc:spChg>
        <pc:spChg chg="mod">
          <ac:chgData name="Jennifer Eimers" userId="e496f3f7-6a48-4339-9b0c-9f426a43f948" providerId="ADAL" clId="{B3E7AD77-FEA3-4F6A-831A-CAE77DEC9B1C}" dt="2025-01-14T18:01:54.370" v="124" actId="1035"/>
          <ac:spMkLst>
            <pc:docMk/>
            <pc:sldMk cId="1250761054" sldId="586"/>
            <ac:spMk id="34" creationId="{DA808B0E-2B06-D7C7-CC57-CDFAFF3605C0}"/>
          </ac:spMkLst>
        </pc:spChg>
        <pc:spChg chg="mod">
          <ac:chgData name="Jennifer Eimers" userId="e496f3f7-6a48-4339-9b0c-9f426a43f948" providerId="ADAL" clId="{B3E7AD77-FEA3-4F6A-831A-CAE77DEC9B1C}" dt="2025-01-14T18:01:54.370" v="124" actId="1035"/>
          <ac:spMkLst>
            <pc:docMk/>
            <pc:sldMk cId="1250761054" sldId="586"/>
            <ac:spMk id="36" creationId="{12DD9AC3-9458-C042-D6F8-CFA92E9F6FFB}"/>
          </ac:spMkLst>
        </pc:spChg>
        <pc:spChg chg="mod">
          <ac:chgData name="Jennifer Eimers" userId="e496f3f7-6a48-4339-9b0c-9f426a43f948" providerId="ADAL" clId="{B3E7AD77-FEA3-4F6A-831A-CAE77DEC9B1C}" dt="2025-01-14T18:01:54.370" v="124" actId="1035"/>
          <ac:spMkLst>
            <pc:docMk/>
            <pc:sldMk cId="1250761054" sldId="586"/>
            <ac:spMk id="38" creationId="{F6806323-A26B-7842-060B-F86E6497601D}"/>
          </ac:spMkLst>
        </pc:spChg>
        <pc:spChg chg="mod">
          <ac:chgData name="Jennifer Eimers" userId="e496f3f7-6a48-4339-9b0c-9f426a43f948" providerId="ADAL" clId="{B3E7AD77-FEA3-4F6A-831A-CAE77DEC9B1C}" dt="2025-01-14T18:01:54.370" v="124" actId="1035"/>
          <ac:spMkLst>
            <pc:docMk/>
            <pc:sldMk cId="1250761054" sldId="586"/>
            <ac:spMk id="39" creationId="{AD34243C-511F-6ED2-A3AA-BB442AC832C9}"/>
          </ac:spMkLst>
        </pc:spChg>
        <pc:spChg chg="mod">
          <ac:chgData name="Jennifer Eimers" userId="e496f3f7-6a48-4339-9b0c-9f426a43f948" providerId="ADAL" clId="{B3E7AD77-FEA3-4F6A-831A-CAE77DEC9B1C}" dt="2025-01-14T18:01:57.487" v="131" actId="1036"/>
          <ac:spMkLst>
            <pc:docMk/>
            <pc:sldMk cId="1250761054" sldId="586"/>
            <ac:spMk id="51" creationId="{FB91BF3D-6252-A9BE-AED3-5A1629B007AC}"/>
          </ac:spMkLst>
        </pc:spChg>
        <pc:spChg chg="mod">
          <ac:chgData name="Jennifer Eimers" userId="e496f3f7-6a48-4339-9b0c-9f426a43f948" providerId="ADAL" clId="{B3E7AD77-FEA3-4F6A-831A-CAE77DEC9B1C}" dt="2025-01-14T18:01:57.487" v="131" actId="1036"/>
          <ac:spMkLst>
            <pc:docMk/>
            <pc:sldMk cId="1250761054" sldId="586"/>
            <ac:spMk id="76" creationId="{06E061ED-C815-8713-DEA6-C497F103E50F}"/>
          </ac:spMkLst>
        </pc:spChg>
        <pc:spChg chg="mod">
          <ac:chgData name="Jennifer Eimers" userId="e496f3f7-6a48-4339-9b0c-9f426a43f948" providerId="ADAL" clId="{B3E7AD77-FEA3-4F6A-831A-CAE77DEC9B1C}" dt="2025-01-14T18:01:57.487" v="131" actId="1036"/>
          <ac:spMkLst>
            <pc:docMk/>
            <pc:sldMk cId="1250761054" sldId="586"/>
            <ac:spMk id="77" creationId="{96E014E9-4858-E9C5-3B97-FDCBED128280}"/>
          </ac:spMkLst>
        </pc:spChg>
        <pc:spChg chg="mod">
          <ac:chgData name="Jennifer Eimers" userId="e496f3f7-6a48-4339-9b0c-9f426a43f948" providerId="ADAL" clId="{B3E7AD77-FEA3-4F6A-831A-CAE77DEC9B1C}" dt="2025-01-14T18:01:57.487" v="131" actId="1036"/>
          <ac:spMkLst>
            <pc:docMk/>
            <pc:sldMk cId="1250761054" sldId="586"/>
            <ac:spMk id="82" creationId="{3BA23237-7695-99DE-4C6D-DF36AD57AD2F}"/>
          </ac:spMkLst>
        </pc:spChg>
        <pc:spChg chg="mod">
          <ac:chgData name="Jennifer Eimers" userId="e496f3f7-6a48-4339-9b0c-9f426a43f948" providerId="ADAL" clId="{B3E7AD77-FEA3-4F6A-831A-CAE77DEC9B1C}" dt="2025-01-14T18:01:57.487" v="131" actId="1036"/>
          <ac:spMkLst>
            <pc:docMk/>
            <pc:sldMk cId="1250761054" sldId="586"/>
            <ac:spMk id="83" creationId="{44E7AD7F-F12F-3BB3-BD42-633AAA58F4DA}"/>
          </ac:spMkLst>
        </pc:spChg>
        <pc:spChg chg="mod">
          <ac:chgData name="Jennifer Eimers" userId="e496f3f7-6a48-4339-9b0c-9f426a43f948" providerId="ADAL" clId="{B3E7AD77-FEA3-4F6A-831A-CAE77DEC9B1C}" dt="2025-01-14T18:01:57.487" v="131" actId="1036"/>
          <ac:spMkLst>
            <pc:docMk/>
            <pc:sldMk cId="1250761054" sldId="586"/>
            <ac:spMk id="85" creationId="{8D9AE014-AFD7-0609-F9D9-9AE3F66CEF9C}"/>
          </ac:spMkLst>
        </pc:spChg>
        <pc:spChg chg="mod">
          <ac:chgData name="Jennifer Eimers" userId="e496f3f7-6a48-4339-9b0c-9f426a43f948" providerId="ADAL" clId="{B3E7AD77-FEA3-4F6A-831A-CAE77DEC9B1C}" dt="2025-01-14T18:01:57.487" v="131" actId="1036"/>
          <ac:spMkLst>
            <pc:docMk/>
            <pc:sldMk cId="1250761054" sldId="586"/>
            <ac:spMk id="93" creationId="{A6A0B64A-1C3C-9679-3BC6-9BE6EB1952D2}"/>
          </ac:spMkLst>
        </pc:spChg>
        <pc:spChg chg="mod">
          <ac:chgData name="Jennifer Eimers" userId="e496f3f7-6a48-4339-9b0c-9f426a43f948" providerId="ADAL" clId="{B3E7AD77-FEA3-4F6A-831A-CAE77DEC9B1C}" dt="2025-01-14T18:01:57.487" v="131" actId="1036"/>
          <ac:spMkLst>
            <pc:docMk/>
            <pc:sldMk cId="1250761054" sldId="586"/>
            <ac:spMk id="98" creationId="{1A4B8712-DA57-A8A0-17FB-2B834F24E756}"/>
          </ac:spMkLst>
        </pc:spChg>
        <pc:spChg chg="mod">
          <ac:chgData name="Jennifer Eimers" userId="e496f3f7-6a48-4339-9b0c-9f426a43f948" providerId="ADAL" clId="{B3E7AD77-FEA3-4F6A-831A-CAE77DEC9B1C}" dt="2025-01-14T18:01:57.487" v="131" actId="1036"/>
          <ac:spMkLst>
            <pc:docMk/>
            <pc:sldMk cId="1250761054" sldId="586"/>
            <ac:spMk id="99" creationId="{6E636D8D-C2CE-1309-0572-0907DB33494A}"/>
          </ac:spMkLst>
        </pc:spChg>
      </pc:sldChg>
      <pc:sldChg chg="modSp mod">
        <pc:chgData name="Jennifer Eimers" userId="e496f3f7-6a48-4339-9b0c-9f426a43f948" providerId="ADAL" clId="{B3E7AD77-FEA3-4F6A-831A-CAE77DEC9B1C}" dt="2025-01-14T18:00:30.515" v="50" actId="1036"/>
        <pc:sldMkLst>
          <pc:docMk/>
          <pc:sldMk cId="1050820902" sldId="608"/>
        </pc:sldMkLst>
        <pc:grpChg chg="mod">
          <ac:chgData name="Jennifer Eimers" userId="e496f3f7-6a48-4339-9b0c-9f426a43f948" providerId="ADAL" clId="{B3E7AD77-FEA3-4F6A-831A-CAE77DEC9B1C}" dt="2025-01-14T18:00:30.515" v="50" actId="1036"/>
          <ac:grpSpMkLst>
            <pc:docMk/>
            <pc:sldMk cId="1050820902" sldId="608"/>
            <ac:grpSpMk id="19" creationId="{DDE25B8B-0595-7B0C-17C3-7850D48E8130}"/>
          </ac:grpSpMkLst>
        </pc:grpChg>
      </pc:sldChg>
      <pc:sldChg chg="modSp mod modClrScheme chgLayout">
        <pc:chgData name="Jennifer Eimers" userId="e496f3f7-6a48-4339-9b0c-9f426a43f948" providerId="ADAL" clId="{B3E7AD77-FEA3-4F6A-831A-CAE77DEC9B1C}" dt="2025-01-14T18:01:45.991" v="117" actId="1036"/>
        <pc:sldMkLst>
          <pc:docMk/>
          <pc:sldMk cId="793393256" sldId="618"/>
        </pc:sldMkLst>
        <pc:spChg chg="mod ord">
          <ac:chgData name="Jennifer Eimers" userId="e496f3f7-6a48-4339-9b0c-9f426a43f948" providerId="ADAL" clId="{B3E7AD77-FEA3-4F6A-831A-CAE77DEC9B1C}" dt="2025-01-14T18:01:34.182" v="108" actId="700"/>
          <ac:spMkLst>
            <pc:docMk/>
            <pc:sldMk cId="793393256" sldId="618"/>
            <ac:spMk id="2" creationId="{B7FAE7A1-AFE9-89DE-6C00-D66EB822E210}"/>
          </ac:spMkLst>
        </pc:spChg>
        <pc:spChg chg="mod">
          <ac:chgData name="Jennifer Eimers" userId="e496f3f7-6a48-4339-9b0c-9f426a43f948" providerId="ADAL" clId="{B3E7AD77-FEA3-4F6A-831A-CAE77DEC9B1C}" dt="2025-01-14T18:01:24.815" v="106" actId="1038"/>
          <ac:spMkLst>
            <pc:docMk/>
            <pc:sldMk cId="793393256" sldId="618"/>
            <ac:spMk id="9" creationId="{7F49472B-93C5-9BB4-7773-E9792AF8BD17}"/>
          </ac:spMkLst>
        </pc:spChg>
        <pc:spChg chg="mod ord">
          <ac:chgData name="Jennifer Eimers" userId="e496f3f7-6a48-4339-9b0c-9f426a43f948" providerId="ADAL" clId="{B3E7AD77-FEA3-4F6A-831A-CAE77DEC9B1C}" dt="2025-01-14T18:01:41.731" v="109" actId="14100"/>
          <ac:spMkLst>
            <pc:docMk/>
            <pc:sldMk cId="793393256" sldId="618"/>
            <ac:spMk id="13" creationId="{87893452-8FA3-D828-6B10-718B6B4FEEBF}"/>
          </ac:spMkLst>
        </pc:spChg>
        <pc:graphicFrameChg chg="mod">
          <ac:chgData name="Jennifer Eimers" userId="e496f3f7-6a48-4339-9b0c-9f426a43f948" providerId="ADAL" clId="{B3E7AD77-FEA3-4F6A-831A-CAE77DEC9B1C}" dt="2025-01-14T18:01:45.991" v="117" actId="1036"/>
          <ac:graphicFrameMkLst>
            <pc:docMk/>
            <pc:sldMk cId="793393256" sldId="618"/>
            <ac:graphicFrameMk id="5" creationId="{F49A9464-40E7-4214-788F-69703A2F2E14}"/>
          </ac:graphicFrameMkLst>
        </pc:graphicFrameChg>
      </pc:sldChg>
      <pc:sldChg chg="modSp">
        <pc:chgData name="Jennifer Eimers" userId="e496f3f7-6a48-4339-9b0c-9f426a43f948" providerId="ADAL" clId="{B3E7AD77-FEA3-4F6A-831A-CAE77DEC9B1C}" dt="2025-01-14T18:00:09.902" v="39" actId="1035"/>
        <pc:sldMkLst>
          <pc:docMk/>
          <pc:sldMk cId="1268283116" sldId="619"/>
        </pc:sldMkLst>
        <pc:spChg chg="mod">
          <ac:chgData name="Jennifer Eimers" userId="e496f3f7-6a48-4339-9b0c-9f426a43f948" providerId="ADAL" clId="{B3E7AD77-FEA3-4F6A-831A-CAE77DEC9B1C}" dt="2025-01-14T18:00:09.902" v="39" actId="1035"/>
          <ac:spMkLst>
            <pc:docMk/>
            <pc:sldMk cId="1268283116" sldId="619"/>
            <ac:spMk id="3" creationId="{C769CB58-3337-12F2-D79A-90005E740E51}"/>
          </ac:spMkLst>
        </pc:spChg>
        <pc:spChg chg="mod">
          <ac:chgData name="Jennifer Eimers" userId="e496f3f7-6a48-4339-9b0c-9f426a43f948" providerId="ADAL" clId="{B3E7AD77-FEA3-4F6A-831A-CAE77DEC9B1C}" dt="2025-01-14T18:00:09.902" v="39" actId="1035"/>
          <ac:spMkLst>
            <pc:docMk/>
            <pc:sldMk cId="1268283116" sldId="619"/>
            <ac:spMk id="5" creationId="{54D21533-A61D-271A-4DB5-B37048FAE797}"/>
          </ac:spMkLst>
        </pc:spChg>
        <pc:spChg chg="mod">
          <ac:chgData name="Jennifer Eimers" userId="e496f3f7-6a48-4339-9b0c-9f426a43f948" providerId="ADAL" clId="{B3E7AD77-FEA3-4F6A-831A-CAE77DEC9B1C}" dt="2025-01-14T18:00:09.902" v="39" actId="1035"/>
          <ac:spMkLst>
            <pc:docMk/>
            <pc:sldMk cId="1268283116" sldId="619"/>
            <ac:spMk id="6" creationId="{55918A34-703D-625F-0F60-0D24195BDEB0}"/>
          </ac:spMkLst>
        </pc:spChg>
        <pc:spChg chg="mod">
          <ac:chgData name="Jennifer Eimers" userId="e496f3f7-6a48-4339-9b0c-9f426a43f948" providerId="ADAL" clId="{B3E7AD77-FEA3-4F6A-831A-CAE77DEC9B1C}" dt="2025-01-14T18:00:09.902" v="39" actId="1035"/>
          <ac:spMkLst>
            <pc:docMk/>
            <pc:sldMk cId="1268283116" sldId="619"/>
            <ac:spMk id="7" creationId="{C5384379-5DCA-24F9-DF43-F1D4F4CA03C5}"/>
          </ac:spMkLst>
        </pc:spChg>
        <pc:spChg chg="mod">
          <ac:chgData name="Jennifer Eimers" userId="e496f3f7-6a48-4339-9b0c-9f426a43f948" providerId="ADAL" clId="{B3E7AD77-FEA3-4F6A-831A-CAE77DEC9B1C}" dt="2025-01-14T18:00:09.902" v="39" actId="1035"/>
          <ac:spMkLst>
            <pc:docMk/>
            <pc:sldMk cId="1268283116" sldId="619"/>
            <ac:spMk id="8" creationId="{2651B2D4-D4D2-298A-1DB1-1E3B9383393B}"/>
          </ac:spMkLst>
        </pc:spChg>
        <pc:picChg chg="mod">
          <ac:chgData name="Jennifer Eimers" userId="e496f3f7-6a48-4339-9b0c-9f426a43f948" providerId="ADAL" clId="{B3E7AD77-FEA3-4F6A-831A-CAE77DEC9B1C}" dt="2025-01-14T18:00:09.902" v="39" actId="1035"/>
          <ac:picMkLst>
            <pc:docMk/>
            <pc:sldMk cId="1268283116" sldId="619"/>
            <ac:picMk id="10" creationId="{7F38063B-8F4C-442E-286A-5B2F6FB39D6B}"/>
          </ac:picMkLst>
        </pc:picChg>
        <pc:picChg chg="mod">
          <ac:chgData name="Jennifer Eimers" userId="e496f3f7-6a48-4339-9b0c-9f426a43f948" providerId="ADAL" clId="{B3E7AD77-FEA3-4F6A-831A-CAE77DEC9B1C}" dt="2025-01-14T18:00:09.902" v="39" actId="1035"/>
          <ac:picMkLst>
            <pc:docMk/>
            <pc:sldMk cId="1268283116" sldId="619"/>
            <ac:picMk id="12" creationId="{10002A25-FD6A-BECB-69F1-8C64C6E979F1}"/>
          </ac:picMkLst>
        </pc:picChg>
        <pc:picChg chg="mod">
          <ac:chgData name="Jennifer Eimers" userId="e496f3f7-6a48-4339-9b0c-9f426a43f948" providerId="ADAL" clId="{B3E7AD77-FEA3-4F6A-831A-CAE77DEC9B1C}" dt="2025-01-14T18:00:09.902" v="39" actId="1035"/>
          <ac:picMkLst>
            <pc:docMk/>
            <pc:sldMk cId="1268283116" sldId="619"/>
            <ac:picMk id="15" creationId="{ADC52BB1-FB14-5D54-4893-05DF1EB12A09}"/>
          </ac:picMkLst>
        </pc:picChg>
        <pc:picChg chg="mod">
          <ac:chgData name="Jennifer Eimers" userId="e496f3f7-6a48-4339-9b0c-9f426a43f948" providerId="ADAL" clId="{B3E7AD77-FEA3-4F6A-831A-CAE77DEC9B1C}" dt="2025-01-14T18:00:09.902" v="39" actId="1035"/>
          <ac:picMkLst>
            <pc:docMk/>
            <pc:sldMk cId="1268283116" sldId="619"/>
            <ac:picMk id="17" creationId="{66C0F3C7-463B-AC51-6908-FB14EEA38A79}"/>
          </ac:picMkLst>
        </pc:picChg>
        <pc:picChg chg="mod">
          <ac:chgData name="Jennifer Eimers" userId="e496f3f7-6a48-4339-9b0c-9f426a43f948" providerId="ADAL" clId="{B3E7AD77-FEA3-4F6A-831A-CAE77DEC9B1C}" dt="2025-01-14T18:00:09.902" v="39" actId="1035"/>
          <ac:picMkLst>
            <pc:docMk/>
            <pc:sldMk cId="1268283116" sldId="619"/>
            <ac:picMk id="19" creationId="{F3EE5435-272D-0F29-5A48-3EC1971A30CB}"/>
          </ac:picMkLst>
        </pc:picChg>
      </pc:sldChg>
      <pc:sldChg chg="modSp">
        <pc:chgData name="Jennifer Eimers" userId="e496f3f7-6a48-4339-9b0c-9f426a43f948" providerId="ADAL" clId="{B3E7AD77-FEA3-4F6A-831A-CAE77DEC9B1C}" dt="2025-01-14T18:01:06.504" v="81" actId="1035"/>
        <pc:sldMkLst>
          <pc:docMk/>
          <pc:sldMk cId="2806998798" sldId="622"/>
        </pc:sldMkLst>
        <pc:spChg chg="mod">
          <ac:chgData name="Jennifer Eimers" userId="e496f3f7-6a48-4339-9b0c-9f426a43f948" providerId="ADAL" clId="{B3E7AD77-FEA3-4F6A-831A-CAE77DEC9B1C}" dt="2025-01-14T18:01:06.504" v="81" actId="1035"/>
          <ac:spMkLst>
            <pc:docMk/>
            <pc:sldMk cId="2806998798" sldId="622"/>
            <ac:spMk id="53" creationId="{3EB7DB23-30CF-E8F6-25EB-3EC5C1FBE04F}"/>
          </ac:spMkLst>
        </pc:spChg>
      </pc:sldChg>
      <pc:sldChg chg="delSp modSp mod">
        <pc:chgData name="Jennifer Eimers" userId="e496f3f7-6a48-4339-9b0c-9f426a43f948" providerId="ADAL" clId="{B3E7AD77-FEA3-4F6A-831A-CAE77DEC9B1C}" dt="2025-01-14T18:02:16.551" v="143" actId="1036"/>
        <pc:sldMkLst>
          <pc:docMk/>
          <pc:sldMk cId="2345989074" sldId="624"/>
        </pc:sldMkLst>
        <pc:spChg chg="mod">
          <ac:chgData name="Jennifer Eimers" userId="e496f3f7-6a48-4339-9b0c-9f426a43f948" providerId="ADAL" clId="{B3E7AD77-FEA3-4F6A-831A-CAE77DEC9B1C}" dt="2025-01-14T18:02:16.551" v="143" actId="1036"/>
          <ac:spMkLst>
            <pc:docMk/>
            <pc:sldMk cId="2345989074" sldId="624"/>
            <ac:spMk id="6" creationId="{752E9A5E-FA32-0B29-C6DD-269AFE252C24}"/>
          </ac:spMkLst>
        </pc:spChg>
        <pc:picChg chg="del">
          <ac:chgData name="Jennifer Eimers" userId="e496f3f7-6a48-4339-9b0c-9f426a43f948" providerId="ADAL" clId="{B3E7AD77-FEA3-4F6A-831A-CAE77DEC9B1C}" dt="2025-01-14T18:02:10.708" v="133" actId="478"/>
          <ac:picMkLst>
            <pc:docMk/>
            <pc:sldMk cId="2345989074" sldId="624"/>
            <ac:picMk id="10" creationId="{8632CECA-809F-7711-2D3E-81285C86F80B}"/>
          </ac:picMkLst>
        </pc:picChg>
        <pc:picChg chg="del">
          <ac:chgData name="Jennifer Eimers" userId="e496f3f7-6a48-4339-9b0c-9f426a43f948" providerId="ADAL" clId="{B3E7AD77-FEA3-4F6A-831A-CAE77DEC9B1C}" dt="2025-01-14T18:02:09.554" v="132" actId="478"/>
          <ac:picMkLst>
            <pc:docMk/>
            <pc:sldMk cId="2345989074" sldId="624"/>
            <ac:picMk id="11" creationId="{A5023538-7396-F795-4F07-09418B44D095}"/>
          </ac:picMkLst>
        </pc:picChg>
      </pc:sldChg>
      <pc:sldChg chg="modSp mod">
        <pc:chgData name="Jennifer Eimers" userId="e496f3f7-6a48-4339-9b0c-9f426a43f948" providerId="ADAL" clId="{B3E7AD77-FEA3-4F6A-831A-CAE77DEC9B1C}" dt="2025-01-14T18:03:35.619" v="257" actId="14100"/>
        <pc:sldMkLst>
          <pc:docMk/>
          <pc:sldMk cId="3258212384" sldId="636"/>
        </pc:sldMkLst>
        <pc:spChg chg="mod">
          <ac:chgData name="Jennifer Eimers" userId="e496f3f7-6a48-4339-9b0c-9f426a43f948" providerId="ADAL" clId="{B3E7AD77-FEA3-4F6A-831A-CAE77DEC9B1C}" dt="2025-01-14T18:03:35.619" v="257" actId="14100"/>
          <ac:spMkLst>
            <pc:docMk/>
            <pc:sldMk cId="3258212384" sldId="636"/>
            <ac:spMk id="106" creationId="{C0B85590-0CB7-F2FC-0044-99D68DAEC684}"/>
          </ac:spMkLst>
        </pc:spChg>
        <pc:cxnChg chg="mod">
          <ac:chgData name="Jennifer Eimers" userId="e496f3f7-6a48-4339-9b0c-9f426a43f948" providerId="ADAL" clId="{B3E7AD77-FEA3-4F6A-831A-CAE77DEC9B1C}" dt="2025-01-14T18:03:32.069" v="256" actId="1038"/>
          <ac:cxnSpMkLst>
            <pc:docMk/>
            <pc:sldMk cId="3258212384" sldId="636"/>
            <ac:cxnSpMk id="83" creationId="{510FE088-E814-3036-AFBF-51EF2265CACF}"/>
          </ac:cxnSpMkLst>
        </pc:cxnChg>
      </pc:sldChg>
      <pc:sldChg chg="modSp mod">
        <pc:chgData name="Jennifer Eimers" userId="e496f3f7-6a48-4339-9b0c-9f426a43f948" providerId="ADAL" clId="{B3E7AD77-FEA3-4F6A-831A-CAE77DEC9B1C}" dt="2025-01-14T18:03:24.177" v="235" actId="1037"/>
        <pc:sldMkLst>
          <pc:docMk/>
          <pc:sldMk cId="3164453389" sldId="640"/>
        </pc:sldMkLst>
        <pc:spChg chg="mod">
          <ac:chgData name="Jennifer Eimers" userId="e496f3f7-6a48-4339-9b0c-9f426a43f948" providerId="ADAL" clId="{B3E7AD77-FEA3-4F6A-831A-CAE77DEC9B1C}" dt="2025-01-14T18:02:32.711" v="157" actId="1038"/>
          <ac:spMkLst>
            <pc:docMk/>
            <pc:sldMk cId="3164453389" sldId="640"/>
            <ac:spMk id="6" creationId="{B9E034A7-206B-4467-BC70-0B276BE10D8C}"/>
          </ac:spMkLst>
        </pc:spChg>
        <pc:spChg chg="mod">
          <ac:chgData name="Jennifer Eimers" userId="e496f3f7-6a48-4339-9b0c-9f426a43f948" providerId="ADAL" clId="{B3E7AD77-FEA3-4F6A-831A-CAE77DEC9B1C}" dt="2025-01-14T18:03:16.422" v="210" actId="1038"/>
          <ac:spMkLst>
            <pc:docMk/>
            <pc:sldMk cId="3164453389" sldId="640"/>
            <ac:spMk id="8" creationId="{E9BE0287-483C-12BF-6A7F-4513C6332766}"/>
          </ac:spMkLst>
        </pc:spChg>
        <pc:spChg chg="mod">
          <ac:chgData name="Jennifer Eimers" userId="e496f3f7-6a48-4339-9b0c-9f426a43f948" providerId="ADAL" clId="{B3E7AD77-FEA3-4F6A-831A-CAE77DEC9B1C}" dt="2025-01-14T18:02:32.711" v="157" actId="1038"/>
          <ac:spMkLst>
            <pc:docMk/>
            <pc:sldMk cId="3164453389" sldId="640"/>
            <ac:spMk id="15" creationId="{D41B5004-6E04-BAAC-4FC0-6AA69F5E906E}"/>
          </ac:spMkLst>
        </pc:spChg>
        <pc:spChg chg="mod">
          <ac:chgData name="Jennifer Eimers" userId="e496f3f7-6a48-4339-9b0c-9f426a43f948" providerId="ADAL" clId="{B3E7AD77-FEA3-4F6A-831A-CAE77DEC9B1C}" dt="2025-01-14T18:02:32.711" v="157" actId="1038"/>
          <ac:spMkLst>
            <pc:docMk/>
            <pc:sldMk cId="3164453389" sldId="640"/>
            <ac:spMk id="16" creationId="{6A5B0002-41D3-CB41-F7EC-7BCD6F3940E1}"/>
          </ac:spMkLst>
        </pc:spChg>
        <pc:spChg chg="mod">
          <ac:chgData name="Jennifer Eimers" userId="e496f3f7-6a48-4339-9b0c-9f426a43f948" providerId="ADAL" clId="{B3E7AD77-FEA3-4F6A-831A-CAE77DEC9B1C}" dt="2025-01-14T18:02:32.711" v="157" actId="1038"/>
          <ac:spMkLst>
            <pc:docMk/>
            <pc:sldMk cId="3164453389" sldId="640"/>
            <ac:spMk id="18" creationId="{9A1A91D8-DB25-F93E-575B-A4D4D6B2B7C7}"/>
          </ac:spMkLst>
        </pc:spChg>
        <pc:spChg chg="mod">
          <ac:chgData name="Jennifer Eimers" userId="e496f3f7-6a48-4339-9b0c-9f426a43f948" providerId="ADAL" clId="{B3E7AD77-FEA3-4F6A-831A-CAE77DEC9B1C}" dt="2025-01-14T18:02:32.711" v="157" actId="1038"/>
          <ac:spMkLst>
            <pc:docMk/>
            <pc:sldMk cId="3164453389" sldId="640"/>
            <ac:spMk id="19" creationId="{8C30355F-32FE-436B-6319-D7B271A68223}"/>
          </ac:spMkLst>
        </pc:spChg>
        <pc:spChg chg="mod">
          <ac:chgData name="Jennifer Eimers" userId="e496f3f7-6a48-4339-9b0c-9f426a43f948" providerId="ADAL" clId="{B3E7AD77-FEA3-4F6A-831A-CAE77DEC9B1C}" dt="2025-01-14T18:03:24.177" v="235" actId="1037"/>
          <ac:spMkLst>
            <pc:docMk/>
            <pc:sldMk cId="3164453389" sldId="640"/>
            <ac:spMk id="31" creationId="{11E04EA6-2046-0056-CAC7-904372FB5A34}"/>
          </ac:spMkLst>
        </pc:spChg>
        <pc:spChg chg="mod">
          <ac:chgData name="Jennifer Eimers" userId="e496f3f7-6a48-4339-9b0c-9f426a43f948" providerId="ADAL" clId="{B3E7AD77-FEA3-4F6A-831A-CAE77DEC9B1C}" dt="2025-01-14T18:03:21.967" v="229" actId="1036"/>
          <ac:spMkLst>
            <pc:docMk/>
            <pc:sldMk cId="3164453389" sldId="640"/>
            <ac:spMk id="32" creationId="{127533BC-0486-F57D-4700-EC63C6825004}"/>
          </ac:spMkLst>
        </pc:spChg>
        <pc:spChg chg="mod">
          <ac:chgData name="Jennifer Eimers" userId="e496f3f7-6a48-4339-9b0c-9f426a43f948" providerId="ADAL" clId="{B3E7AD77-FEA3-4F6A-831A-CAE77DEC9B1C}" dt="2025-01-14T18:03:20.464" v="223" actId="1036"/>
          <ac:spMkLst>
            <pc:docMk/>
            <pc:sldMk cId="3164453389" sldId="640"/>
            <ac:spMk id="33" creationId="{9CFAD024-DC4F-9E7A-6181-4C6FA5DF3C38}"/>
          </ac:spMkLst>
        </pc:spChg>
        <pc:spChg chg="mod">
          <ac:chgData name="Jennifer Eimers" userId="e496f3f7-6a48-4339-9b0c-9f426a43f948" providerId="ADAL" clId="{B3E7AD77-FEA3-4F6A-831A-CAE77DEC9B1C}" dt="2025-01-14T18:03:17.765" v="216" actId="1038"/>
          <ac:spMkLst>
            <pc:docMk/>
            <pc:sldMk cId="3164453389" sldId="640"/>
            <ac:spMk id="34" creationId="{4543A16E-CA02-0EDD-789E-C4D579A20D15}"/>
          </ac:spMkLst>
        </pc:spChg>
        <pc:spChg chg="mod">
          <ac:chgData name="Jennifer Eimers" userId="e496f3f7-6a48-4339-9b0c-9f426a43f948" providerId="ADAL" clId="{B3E7AD77-FEA3-4F6A-831A-CAE77DEC9B1C}" dt="2025-01-14T18:03:11.925" v="200" actId="1076"/>
          <ac:spMkLst>
            <pc:docMk/>
            <pc:sldMk cId="3164453389" sldId="640"/>
            <ac:spMk id="35" creationId="{AA09BC01-CBB4-93C4-3F65-59965518B92A}"/>
          </ac:spMkLst>
        </pc:spChg>
        <pc:spChg chg="mod">
          <ac:chgData name="Jennifer Eimers" userId="e496f3f7-6a48-4339-9b0c-9f426a43f948" providerId="ADAL" clId="{B3E7AD77-FEA3-4F6A-831A-CAE77DEC9B1C}" dt="2025-01-14T18:03:15.117" v="206" actId="1038"/>
          <ac:spMkLst>
            <pc:docMk/>
            <pc:sldMk cId="3164453389" sldId="640"/>
            <ac:spMk id="36" creationId="{7AFEE8CC-242C-B10A-0D80-5B1D8E350E8F}"/>
          </ac:spMkLst>
        </pc:spChg>
        <pc:spChg chg="mod">
          <ac:chgData name="Jennifer Eimers" userId="e496f3f7-6a48-4339-9b0c-9f426a43f948" providerId="ADAL" clId="{B3E7AD77-FEA3-4F6A-831A-CAE77DEC9B1C}" dt="2025-01-14T18:02:32.711" v="157" actId="1038"/>
          <ac:spMkLst>
            <pc:docMk/>
            <pc:sldMk cId="3164453389" sldId="640"/>
            <ac:spMk id="37" creationId="{42ABCF92-1759-C614-ABEA-175FAACCBC93}"/>
          </ac:spMkLst>
        </pc:spChg>
        <pc:spChg chg="mod">
          <ac:chgData name="Jennifer Eimers" userId="e496f3f7-6a48-4339-9b0c-9f426a43f948" providerId="ADAL" clId="{B3E7AD77-FEA3-4F6A-831A-CAE77DEC9B1C}" dt="2025-01-14T18:02:32.711" v="157" actId="1038"/>
          <ac:spMkLst>
            <pc:docMk/>
            <pc:sldMk cId="3164453389" sldId="640"/>
            <ac:spMk id="38" creationId="{483444B6-E14E-4909-8EF5-0D4434F0B5BA}"/>
          </ac:spMkLst>
        </pc:spChg>
        <pc:spChg chg="mod">
          <ac:chgData name="Jennifer Eimers" userId="e496f3f7-6a48-4339-9b0c-9f426a43f948" providerId="ADAL" clId="{B3E7AD77-FEA3-4F6A-831A-CAE77DEC9B1C}" dt="2025-01-14T18:02:32.711" v="157" actId="1038"/>
          <ac:spMkLst>
            <pc:docMk/>
            <pc:sldMk cId="3164453389" sldId="640"/>
            <ac:spMk id="39" creationId="{750EDCDD-932B-D5F4-880A-99EE55F76C0A}"/>
          </ac:spMkLst>
        </pc:spChg>
        <pc:spChg chg="mod">
          <ac:chgData name="Jennifer Eimers" userId="e496f3f7-6a48-4339-9b0c-9f426a43f948" providerId="ADAL" clId="{B3E7AD77-FEA3-4F6A-831A-CAE77DEC9B1C}" dt="2025-01-14T18:02:32.711" v="157" actId="1038"/>
          <ac:spMkLst>
            <pc:docMk/>
            <pc:sldMk cId="3164453389" sldId="640"/>
            <ac:spMk id="41" creationId="{EF907F52-47B3-BDC2-31E0-ABF5472E9177}"/>
          </ac:spMkLst>
        </pc:spChg>
        <pc:spChg chg="mod">
          <ac:chgData name="Jennifer Eimers" userId="e496f3f7-6a48-4339-9b0c-9f426a43f948" providerId="ADAL" clId="{B3E7AD77-FEA3-4F6A-831A-CAE77DEC9B1C}" dt="2025-01-14T18:03:05.705" v="196" actId="14100"/>
          <ac:spMkLst>
            <pc:docMk/>
            <pc:sldMk cId="3164453389" sldId="640"/>
            <ac:spMk id="45" creationId="{E0E437B6-6E64-389B-3AEC-CADD2591C0D3}"/>
          </ac:spMkLst>
        </pc:spChg>
        <pc:spChg chg="mod">
          <ac:chgData name="Jennifer Eimers" userId="e496f3f7-6a48-4339-9b0c-9f426a43f948" providerId="ADAL" clId="{B3E7AD77-FEA3-4F6A-831A-CAE77DEC9B1C}" dt="2025-01-14T18:02:37.233" v="162" actId="1038"/>
          <ac:spMkLst>
            <pc:docMk/>
            <pc:sldMk cId="3164453389" sldId="640"/>
            <ac:spMk id="47" creationId="{7C8C5729-5BF5-675A-7E0D-65767AD312AF}"/>
          </ac:spMkLst>
        </pc:spChg>
        <pc:cxnChg chg="mod">
          <ac:chgData name="Jennifer Eimers" userId="e496f3f7-6a48-4339-9b0c-9f426a43f948" providerId="ADAL" clId="{B3E7AD77-FEA3-4F6A-831A-CAE77DEC9B1C}" dt="2025-01-14T18:03:00.215" v="195" actId="1037"/>
          <ac:cxnSpMkLst>
            <pc:docMk/>
            <pc:sldMk cId="3164453389" sldId="640"/>
            <ac:cxnSpMk id="24" creationId="{9F4D6791-2AB8-CDB6-F642-ADBA6735D967}"/>
          </ac:cxnSpMkLst>
        </pc:cxnChg>
        <pc:cxnChg chg="mod">
          <ac:chgData name="Jennifer Eimers" userId="e496f3f7-6a48-4339-9b0c-9f426a43f948" providerId="ADAL" clId="{B3E7AD77-FEA3-4F6A-831A-CAE77DEC9B1C}" dt="2025-01-14T18:02:58.746" v="192" actId="1037"/>
          <ac:cxnSpMkLst>
            <pc:docMk/>
            <pc:sldMk cId="3164453389" sldId="640"/>
            <ac:cxnSpMk id="25" creationId="{34FCD053-9B19-3C3B-85B6-5B3E1989225C}"/>
          </ac:cxnSpMkLst>
        </pc:cxnChg>
        <pc:cxnChg chg="mod">
          <ac:chgData name="Jennifer Eimers" userId="e496f3f7-6a48-4339-9b0c-9f426a43f948" providerId="ADAL" clId="{B3E7AD77-FEA3-4F6A-831A-CAE77DEC9B1C}" dt="2025-01-14T18:02:56.822" v="189" actId="1037"/>
          <ac:cxnSpMkLst>
            <pc:docMk/>
            <pc:sldMk cId="3164453389" sldId="640"/>
            <ac:cxnSpMk id="26" creationId="{7FDE377C-ECB9-B6FF-3D86-462A1AE90CEE}"/>
          </ac:cxnSpMkLst>
        </pc:cxnChg>
        <pc:cxnChg chg="mod">
          <ac:chgData name="Jennifer Eimers" userId="e496f3f7-6a48-4339-9b0c-9f426a43f948" providerId="ADAL" clId="{B3E7AD77-FEA3-4F6A-831A-CAE77DEC9B1C}" dt="2025-01-14T18:02:53.254" v="182" actId="1038"/>
          <ac:cxnSpMkLst>
            <pc:docMk/>
            <pc:sldMk cId="3164453389" sldId="640"/>
            <ac:cxnSpMk id="27" creationId="{0B86F666-8DDC-CF67-596A-0FCFD4DD8E17}"/>
          </ac:cxnSpMkLst>
        </pc:cxnChg>
        <pc:cxnChg chg="mod">
          <ac:chgData name="Jennifer Eimers" userId="e496f3f7-6a48-4339-9b0c-9f426a43f948" providerId="ADAL" clId="{B3E7AD77-FEA3-4F6A-831A-CAE77DEC9B1C}" dt="2025-01-14T18:02:51.612" v="179" actId="1038"/>
          <ac:cxnSpMkLst>
            <pc:docMk/>
            <pc:sldMk cId="3164453389" sldId="640"/>
            <ac:cxnSpMk id="29" creationId="{B64D2798-54F7-956A-1416-4265745988D8}"/>
          </ac:cxnSpMkLst>
        </pc:cxnChg>
        <pc:cxnChg chg="mod">
          <ac:chgData name="Jennifer Eimers" userId="e496f3f7-6a48-4339-9b0c-9f426a43f948" providerId="ADAL" clId="{B3E7AD77-FEA3-4F6A-831A-CAE77DEC9B1C}" dt="2025-01-14T18:03:09.018" v="199" actId="1037"/>
          <ac:cxnSpMkLst>
            <pc:docMk/>
            <pc:sldMk cId="3164453389" sldId="640"/>
            <ac:cxnSpMk id="30" creationId="{B3460A2E-3542-994E-1FDD-69E5FD496A6B}"/>
          </ac:cxnSpMkLst>
        </pc:cxnChg>
      </pc:sldChg>
      <pc:sldChg chg="modSp">
        <pc:chgData name="Jennifer Eimers" userId="e496f3f7-6a48-4339-9b0c-9f426a43f948" providerId="ADAL" clId="{B3E7AD77-FEA3-4F6A-831A-CAE77DEC9B1C}" dt="2025-01-14T18:04:08.043" v="271" actId="1035"/>
        <pc:sldMkLst>
          <pc:docMk/>
          <pc:sldMk cId="2117228046" sldId="645"/>
        </pc:sldMkLst>
        <pc:spChg chg="mod">
          <ac:chgData name="Jennifer Eimers" userId="e496f3f7-6a48-4339-9b0c-9f426a43f948" providerId="ADAL" clId="{B3E7AD77-FEA3-4F6A-831A-CAE77DEC9B1C}" dt="2025-01-14T18:04:08.043" v="271" actId="1035"/>
          <ac:spMkLst>
            <pc:docMk/>
            <pc:sldMk cId="2117228046" sldId="645"/>
            <ac:spMk id="9" creationId="{5079BAC2-D811-44DA-A066-FC932697E3B1}"/>
          </ac:spMkLst>
        </pc:spChg>
      </pc:sldChg>
      <pc:sldChg chg="modSp">
        <pc:chgData name="Jennifer Eimers" userId="e496f3f7-6a48-4339-9b0c-9f426a43f948" providerId="ADAL" clId="{B3E7AD77-FEA3-4F6A-831A-CAE77DEC9B1C}" dt="2025-01-14T18:04:11.981" v="275" actId="1036"/>
        <pc:sldMkLst>
          <pc:docMk/>
          <pc:sldMk cId="3811235794" sldId="646"/>
        </pc:sldMkLst>
        <pc:spChg chg="mod">
          <ac:chgData name="Jennifer Eimers" userId="e496f3f7-6a48-4339-9b0c-9f426a43f948" providerId="ADAL" clId="{B3E7AD77-FEA3-4F6A-831A-CAE77DEC9B1C}" dt="2025-01-14T18:04:11.981" v="275" actId="1036"/>
          <ac:spMkLst>
            <pc:docMk/>
            <pc:sldMk cId="3811235794" sldId="646"/>
            <ac:spMk id="4" creationId="{C35C02FA-CF5C-27B5-1C56-618C11E7ED11}"/>
          </ac:spMkLst>
        </pc:spChg>
      </pc:sldChg>
      <pc:sldChg chg="modSp mod">
        <pc:chgData name="Jennifer Eimers" userId="e496f3f7-6a48-4339-9b0c-9f426a43f948" providerId="ADAL" clId="{B3E7AD77-FEA3-4F6A-831A-CAE77DEC9B1C}" dt="2025-01-14T18:00:03.522" v="35" actId="1037"/>
        <pc:sldMkLst>
          <pc:docMk/>
          <pc:sldMk cId="305712062" sldId="662"/>
        </pc:sldMkLst>
        <pc:graphicFrameChg chg="mod">
          <ac:chgData name="Jennifer Eimers" userId="e496f3f7-6a48-4339-9b0c-9f426a43f948" providerId="ADAL" clId="{B3E7AD77-FEA3-4F6A-831A-CAE77DEC9B1C}" dt="2025-01-14T18:00:03.522" v="35" actId="1037"/>
          <ac:graphicFrameMkLst>
            <pc:docMk/>
            <pc:sldMk cId="305712062" sldId="662"/>
            <ac:graphicFrameMk id="4" creationId="{E2703D4F-66D2-F391-2B2B-6F6AF702473F}"/>
          </ac:graphicFrameMkLst>
        </pc:graphicFrameChg>
        <pc:graphicFrameChg chg="mod">
          <ac:chgData name="Jennifer Eimers" userId="e496f3f7-6a48-4339-9b0c-9f426a43f948" providerId="ADAL" clId="{B3E7AD77-FEA3-4F6A-831A-CAE77DEC9B1C}" dt="2025-01-14T17:59:56.453" v="15" actId="1037"/>
          <ac:graphicFrameMkLst>
            <pc:docMk/>
            <pc:sldMk cId="305712062" sldId="662"/>
            <ac:graphicFrameMk id="7" creationId="{62FF4179-5FD1-6AC8-9919-2C653D72DB4A}"/>
          </ac:graphicFrameMkLst>
        </pc:graphicFrameChg>
        <pc:graphicFrameChg chg="mod">
          <ac:chgData name="Jennifer Eimers" userId="e496f3f7-6a48-4339-9b0c-9f426a43f948" providerId="ADAL" clId="{B3E7AD77-FEA3-4F6A-831A-CAE77DEC9B1C}" dt="2025-01-14T18:00:00.980" v="34" actId="1038"/>
          <ac:graphicFrameMkLst>
            <pc:docMk/>
            <pc:sldMk cId="305712062" sldId="662"/>
            <ac:graphicFrameMk id="13" creationId="{1EE5D6DC-99BC-900D-1F5E-27E31C16AFB3}"/>
          </ac:graphicFrameMkLst>
        </pc:graphicFrameChg>
      </pc:sldChg>
      <pc:sldChg chg="modSp mod">
        <pc:chgData name="Jennifer Eimers" userId="e496f3f7-6a48-4339-9b0c-9f426a43f948" providerId="ADAL" clId="{B3E7AD77-FEA3-4F6A-831A-CAE77DEC9B1C}" dt="2025-01-14T17:58:36.448" v="1" actId="403"/>
        <pc:sldMkLst>
          <pc:docMk/>
          <pc:sldMk cId="876818253" sldId="676"/>
        </pc:sldMkLst>
        <pc:spChg chg="mod">
          <ac:chgData name="Jennifer Eimers" userId="e496f3f7-6a48-4339-9b0c-9f426a43f948" providerId="ADAL" clId="{B3E7AD77-FEA3-4F6A-831A-CAE77DEC9B1C}" dt="2025-01-14T17:58:36.448" v="1" actId="403"/>
          <ac:spMkLst>
            <pc:docMk/>
            <pc:sldMk cId="876818253" sldId="676"/>
            <ac:spMk id="3" creationId="{ED7756E4-D763-8FEA-D079-77ED9D2A4535}"/>
          </ac:spMkLst>
        </pc:spChg>
      </pc:sldChg>
      <pc:sldChg chg="modSp mod">
        <pc:chgData name="Jennifer Eimers" userId="e496f3f7-6a48-4339-9b0c-9f426a43f948" providerId="ADAL" clId="{B3E7AD77-FEA3-4F6A-831A-CAE77DEC9B1C}" dt="2025-01-14T17:58:43.339" v="3" actId="403"/>
        <pc:sldMkLst>
          <pc:docMk/>
          <pc:sldMk cId="4284220508" sldId="677"/>
        </pc:sldMkLst>
        <pc:spChg chg="mod">
          <ac:chgData name="Jennifer Eimers" userId="e496f3f7-6a48-4339-9b0c-9f426a43f948" providerId="ADAL" clId="{B3E7AD77-FEA3-4F6A-831A-CAE77DEC9B1C}" dt="2025-01-14T17:58:40.563" v="2" actId="403"/>
          <ac:spMkLst>
            <pc:docMk/>
            <pc:sldMk cId="4284220508" sldId="677"/>
            <ac:spMk id="3" creationId="{4AC880A9-AD9A-A36A-29B8-14E69860B3E4}"/>
          </ac:spMkLst>
        </pc:spChg>
        <pc:spChg chg="mod">
          <ac:chgData name="Jennifer Eimers" userId="e496f3f7-6a48-4339-9b0c-9f426a43f948" providerId="ADAL" clId="{B3E7AD77-FEA3-4F6A-831A-CAE77DEC9B1C}" dt="2025-01-14T17:58:43.339" v="3" actId="403"/>
          <ac:spMkLst>
            <pc:docMk/>
            <pc:sldMk cId="4284220508" sldId="677"/>
            <ac:spMk id="4" creationId="{5120B1D4-08F6-C71D-04F2-FA21B76E01A3}"/>
          </ac:spMkLst>
        </pc:spChg>
      </pc:sldChg>
      <pc:sldChg chg="modSp mod">
        <pc:chgData name="Jennifer Eimers" userId="e496f3f7-6a48-4339-9b0c-9f426a43f948" providerId="ADAL" clId="{B3E7AD77-FEA3-4F6A-831A-CAE77DEC9B1C}" dt="2025-01-14T17:58:49.321" v="5" actId="403"/>
        <pc:sldMkLst>
          <pc:docMk/>
          <pc:sldMk cId="308115318" sldId="678"/>
        </pc:sldMkLst>
        <pc:spChg chg="mod">
          <ac:chgData name="Jennifer Eimers" userId="e496f3f7-6a48-4339-9b0c-9f426a43f948" providerId="ADAL" clId="{B3E7AD77-FEA3-4F6A-831A-CAE77DEC9B1C}" dt="2025-01-14T17:58:47.034" v="4" actId="403"/>
          <ac:spMkLst>
            <pc:docMk/>
            <pc:sldMk cId="308115318" sldId="678"/>
            <ac:spMk id="3" creationId="{0410FFB2-0A67-5DFB-78DB-AB07025EEAA2}"/>
          </ac:spMkLst>
        </pc:spChg>
        <pc:spChg chg="mod">
          <ac:chgData name="Jennifer Eimers" userId="e496f3f7-6a48-4339-9b0c-9f426a43f948" providerId="ADAL" clId="{B3E7AD77-FEA3-4F6A-831A-CAE77DEC9B1C}" dt="2025-01-14T17:58:49.321" v="5" actId="403"/>
          <ac:spMkLst>
            <pc:docMk/>
            <pc:sldMk cId="308115318" sldId="678"/>
            <ac:spMk id="4" creationId="{8A3A84FA-0D6A-8DE0-015E-21DD3EBC44A9}"/>
          </ac:spMkLst>
        </pc:spChg>
      </pc:sldChg>
      <pc:sldMasterChg chg="modSldLayout">
        <pc:chgData name="Jennifer Eimers" userId="e496f3f7-6a48-4339-9b0c-9f426a43f948" providerId="ADAL" clId="{B3E7AD77-FEA3-4F6A-831A-CAE77DEC9B1C}" dt="2025-01-14T17:58:25.861" v="0" actId="478"/>
        <pc:sldMasterMkLst>
          <pc:docMk/>
          <pc:sldMasterMk cId="445712330" sldId="2147484654"/>
        </pc:sldMasterMkLst>
        <pc:sldLayoutChg chg="delSp mod">
          <pc:chgData name="Jennifer Eimers" userId="e496f3f7-6a48-4339-9b0c-9f426a43f948" providerId="ADAL" clId="{B3E7AD77-FEA3-4F6A-831A-CAE77DEC9B1C}" dt="2025-01-14T17:58:25.861" v="0" actId="478"/>
          <pc:sldLayoutMkLst>
            <pc:docMk/>
            <pc:sldMasterMk cId="445712330" sldId="2147484654"/>
            <pc:sldLayoutMk cId="2578901415" sldId="2147484655"/>
          </pc:sldLayoutMkLst>
          <pc:picChg chg="del">
            <ac:chgData name="Jennifer Eimers" userId="e496f3f7-6a48-4339-9b0c-9f426a43f948" providerId="ADAL" clId="{B3E7AD77-FEA3-4F6A-831A-CAE77DEC9B1C}" dt="2025-01-14T17:58:25.861" v="0" actId="478"/>
            <ac:picMkLst>
              <pc:docMk/>
              <pc:sldMasterMk cId="445712330" sldId="2147484654"/>
              <pc:sldLayoutMk cId="2578901415" sldId="2147484655"/>
              <ac:picMk id="3" creationId="{30AA2885-A566-5694-57C0-653D199A2E05}"/>
            </ac:picMkLst>
          </pc:picChg>
        </pc:sldLayoutChg>
      </pc:sldMasterChg>
    </pc:docChg>
  </pc:docChgLst>
  <pc:docChgLst>
    <pc:chgData name="Nicola Hanson" userId="39599e68-50f4-4fbb-a55c-98dd65373d6e" providerId="ADAL" clId="{62AE7B0D-2B70-445C-98F8-25E90FF3998C}"/>
    <pc:docChg chg="modSld">
      <pc:chgData name="Nicola Hanson" userId="39599e68-50f4-4fbb-a55c-98dd65373d6e" providerId="ADAL" clId="{62AE7B0D-2B70-445C-98F8-25E90FF3998C}" dt="2025-01-14T19:10:52.053" v="80" actId="20577"/>
      <pc:docMkLst>
        <pc:docMk/>
      </pc:docMkLst>
      <pc:sldChg chg="modSp mod">
        <pc:chgData name="Nicola Hanson" userId="39599e68-50f4-4fbb-a55c-98dd65373d6e" providerId="ADAL" clId="{62AE7B0D-2B70-445C-98F8-25E90FF3998C}" dt="2025-01-14T19:10:52.053" v="80" actId="20577"/>
        <pc:sldMkLst>
          <pc:docMk/>
          <pc:sldMk cId="4284220508" sldId="677"/>
        </pc:sldMkLst>
        <pc:spChg chg="mod">
          <ac:chgData name="Nicola Hanson" userId="39599e68-50f4-4fbb-a55c-98dd65373d6e" providerId="ADAL" clId="{62AE7B0D-2B70-445C-98F8-25E90FF3998C}" dt="2025-01-14T19:10:52.053" v="80" actId="20577"/>
          <ac:spMkLst>
            <pc:docMk/>
            <pc:sldMk cId="4284220508" sldId="677"/>
            <ac:spMk id="3" creationId="{4AC880A9-AD9A-A36A-29B8-14E69860B3E4}"/>
          </ac:spMkLst>
        </pc:spChg>
      </pc:sldChg>
    </pc:docChg>
  </pc:docChgLst>
  <pc:docChgLst>
    <pc:chgData name="Nicola Hanson" userId="39599e68-50f4-4fbb-a55c-98dd65373d6e" providerId="ADAL" clId="{2D5C3926-FD2C-4AD4-8DD5-08D83325F0B9}"/>
    <pc:docChg chg="addSld delSld modSld">
      <pc:chgData name="Nicola Hanson" userId="39599e68-50f4-4fbb-a55c-98dd65373d6e" providerId="ADAL" clId="{2D5C3926-FD2C-4AD4-8DD5-08D83325F0B9}" dt="2025-01-14T17:24:02.394" v="24"/>
      <pc:docMkLst>
        <pc:docMk/>
      </pc:docMkLst>
      <pc:sldChg chg="add">
        <pc:chgData name="Nicola Hanson" userId="39599e68-50f4-4fbb-a55c-98dd65373d6e" providerId="ADAL" clId="{2D5C3926-FD2C-4AD4-8DD5-08D83325F0B9}" dt="2025-01-14T17:21:05.819" v="0"/>
        <pc:sldMkLst>
          <pc:docMk/>
          <pc:sldMk cId="2203944586" sldId="308"/>
        </pc:sldMkLst>
      </pc:sldChg>
      <pc:sldChg chg="modSp add mod">
        <pc:chgData name="Nicola Hanson" userId="39599e68-50f4-4fbb-a55c-98dd65373d6e" providerId="ADAL" clId="{2D5C3926-FD2C-4AD4-8DD5-08D83325F0B9}" dt="2025-01-14T17:24:02.394" v="24"/>
        <pc:sldMkLst>
          <pc:docMk/>
          <pc:sldMk cId="0" sldId="318"/>
        </pc:sldMkLst>
        <pc:spChg chg="mod">
          <ac:chgData name="Nicola Hanson" userId="39599e68-50f4-4fbb-a55c-98dd65373d6e" providerId="ADAL" clId="{2D5C3926-FD2C-4AD4-8DD5-08D83325F0B9}" dt="2025-01-14T17:24:02.394" v="24"/>
          <ac:spMkLst>
            <pc:docMk/>
            <pc:sldMk cId="0" sldId="318"/>
            <ac:spMk id="39940" creationId="{8082EA74-AD3C-40A0-A143-D2201E93795E}"/>
          </ac:spMkLst>
        </pc:spChg>
        <pc:spChg chg="mod">
          <ac:chgData name="Nicola Hanson" userId="39599e68-50f4-4fbb-a55c-98dd65373d6e" providerId="ADAL" clId="{2D5C3926-FD2C-4AD4-8DD5-08D83325F0B9}" dt="2025-01-14T17:22:06.654" v="23" actId="20577"/>
          <ac:spMkLst>
            <pc:docMk/>
            <pc:sldMk cId="0" sldId="318"/>
            <ac:spMk id="62467" creationId="{285A5094-ED29-4796-B20E-3FBFE4F25619}"/>
          </ac:spMkLst>
        </pc:spChg>
      </pc:sldChg>
      <pc:sldChg chg="del">
        <pc:chgData name="Nicola Hanson" userId="39599e68-50f4-4fbb-a55c-98dd65373d6e" providerId="ADAL" clId="{2D5C3926-FD2C-4AD4-8DD5-08D83325F0B9}" dt="2025-01-14T17:21:16.781" v="1" actId="47"/>
        <pc:sldMkLst>
          <pc:docMk/>
          <pc:sldMk cId="627268199" sldId="557"/>
        </pc:sldMkLst>
      </pc:sldChg>
      <pc:sldChg chg="del">
        <pc:chgData name="Nicola Hanson" userId="39599e68-50f4-4fbb-a55c-98dd65373d6e" providerId="ADAL" clId="{2D5C3926-FD2C-4AD4-8DD5-08D83325F0B9}" dt="2025-01-14T17:21:16.781" v="1" actId="47"/>
        <pc:sldMkLst>
          <pc:docMk/>
          <pc:sldMk cId="0" sldId="558"/>
        </pc:sldMkLst>
      </pc:sldChg>
      <pc:sldChg chg="del">
        <pc:chgData name="Nicola Hanson" userId="39599e68-50f4-4fbb-a55c-98dd65373d6e" providerId="ADAL" clId="{2D5C3926-FD2C-4AD4-8DD5-08D83325F0B9}" dt="2025-01-14T17:22:01.262" v="11" actId="47"/>
        <pc:sldMkLst>
          <pc:docMk/>
          <pc:sldMk cId="1753658269" sldId="569"/>
        </pc:sldMkLst>
      </pc:sldChg>
      <pc:sldChg chg="del">
        <pc:chgData name="Nicola Hanson" userId="39599e68-50f4-4fbb-a55c-98dd65373d6e" providerId="ADAL" clId="{2D5C3926-FD2C-4AD4-8DD5-08D83325F0B9}" dt="2025-01-14T17:21:25.299" v="3" actId="47"/>
        <pc:sldMkLst>
          <pc:docMk/>
          <pc:sldMk cId="3740391705" sldId="570"/>
        </pc:sldMkLst>
      </pc:sldChg>
      <pc:sldChg chg="del">
        <pc:chgData name="Nicola Hanson" userId="39599e68-50f4-4fbb-a55c-98dd65373d6e" providerId="ADAL" clId="{2D5C3926-FD2C-4AD4-8DD5-08D83325F0B9}" dt="2025-01-14T17:21:31.774" v="5" actId="47"/>
        <pc:sldMkLst>
          <pc:docMk/>
          <pc:sldMk cId="3987709656" sldId="571"/>
        </pc:sldMkLst>
      </pc:sldChg>
      <pc:sldChg chg="del">
        <pc:chgData name="Nicola Hanson" userId="39599e68-50f4-4fbb-a55c-98dd65373d6e" providerId="ADAL" clId="{2D5C3926-FD2C-4AD4-8DD5-08D83325F0B9}" dt="2025-01-14T17:21:36.948" v="7" actId="47"/>
        <pc:sldMkLst>
          <pc:docMk/>
          <pc:sldMk cId="4058735413" sldId="572"/>
        </pc:sldMkLst>
      </pc:sldChg>
      <pc:sldChg chg="del">
        <pc:chgData name="Nicola Hanson" userId="39599e68-50f4-4fbb-a55c-98dd65373d6e" providerId="ADAL" clId="{2D5C3926-FD2C-4AD4-8DD5-08D83325F0B9}" dt="2025-01-14T17:21:43.048" v="9" actId="47"/>
        <pc:sldMkLst>
          <pc:docMk/>
          <pc:sldMk cId="1922162196" sldId="573"/>
        </pc:sldMkLst>
      </pc:sldChg>
      <pc:sldChg chg="del">
        <pc:chgData name="Nicola Hanson" userId="39599e68-50f4-4fbb-a55c-98dd65373d6e" providerId="ADAL" clId="{2D5C3926-FD2C-4AD4-8DD5-08D83325F0B9}" dt="2025-01-14T17:21:32.976" v="6" actId="47"/>
        <pc:sldMkLst>
          <pc:docMk/>
          <pc:sldMk cId="1198443421" sldId="576"/>
        </pc:sldMkLst>
      </pc:sldChg>
      <pc:sldChg chg="del">
        <pc:chgData name="Nicola Hanson" userId="39599e68-50f4-4fbb-a55c-98dd65373d6e" providerId="ADAL" clId="{2D5C3926-FD2C-4AD4-8DD5-08D83325F0B9}" dt="2025-01-14T17:21:21.009" v="2" actId="47"/>
        <pc:sldMkLst>
          <pc:docMk/>
          <pc:sldMk cId="2079624122" sldId="616"/>
        </pc:sldMkLst>
      </pc:sldChg>
      <pc:sldChg chg="del">
        <pc:chgData name="Nicola Hanson" userId="39599e68-50f4-4fbb-a55c-98dd65373d6e" providerId="ADAL" clId="{2D5C3926-FD2C-4AD4-8DD5-08D83325F0B9}" dt="2025-01-14T17:21:36.948" v="7" actId="47"/>
        <pc:sldMkLst>
          <pc:docMk/>
          <pc:sldMk cId="1493711246" sldId="627"/>
        </pc:sldMkLst>
      </pc:sldChg>
      <pc:sldChg chg="del">
        <pc:chgData name="Nicola Hanson" userId="39599e68-50f4-4fbb-a55c-98dd65373d6e" providerId="ADAL" clId="{2D5C3926-FD2C-4AD4-8DD5-08D83325F0B9}" dt="2025-01-14T17:21:36.948" v="7" actId="47"/>
        <pc:sldMkLst>
          <pc:docMk/>
          <pc:sldMk cId="3740089037" sldId="628"/>
        </pc:sldMkLst>
      </pc:sldChg>
      <pc:sldChg chg="del">
        <pc:chgData name="Nicola Hanson" userId="39599e68-50f4-4fbb-a55c-98dd65373d6e" providerId="ADAL" clId="{2D5C3926-FD2C-4AD4-8DD5-08D83325F0B9}" dt="2025-01-14T17:21:43.048" v="9" actId="47"/>
        <pc:sldMkLst>
          <pc:docMk/>
          <pc:sldMk cId="2971523015" sldId="630"/>
        </pc:sldMkLst>
      </pc:sldChg>
      <pc:sldChg chg="del">
        <pc:chgData name="Nicola Hanson" userId="39599e68-50f4-4fbb-a55c-98dd65373d6e" providerId="ADAL" clId="{2D5C3926-FD2C-4AD4-8DD5-08D83325F0B9}" dt="2025-01-14T17:21:16.781" v="1" actId="47"/>
        <pc:sldMkLst>
          <pc:docMk/>
          <pc:sldMk cId="4120305682" sldId="644"/>
        </pc:sldMkLst>
      </pc:sldChg>
      <pc:sldChg chg="del">
        <pc:chgData name="Nicola Hanson" userId="39599e68-50f4-4fbb-a55c-98dd65373d6e" providerId="ADAL" clId="{2D5C3926-FD2C-4AD4-8DD5-08D83325F0B9}" dt="2025-01-14T17:21:21.009" v="2" actId="47"/>
        <pc:sldMkLst>
          <pc:docMk/>
          <pc:sldMk cId="2650571003" sldId="650"/>
        </pc:sldMkLst>
      </pc:sldChg>
      <pc:sldChg chg="del">
        <pc:chgData name="Nicola Hanson" userId="39599e68-50f4-4fbb-a55c-98dd65373d6e" providerId="ADAL" clId="{2D5C3926-FD2C-4AD4-8DD5-08D83325F0B9}" dt="2025-01-14T17:22:01.262" v="11" actId="47"/>
        <pc:sldMkLst>
          <pc:docMk/>
          <pc:sldMk cId="628056767" sldId="653"/>
        </pc:sldMkLst>
      </pc:sldChg>
      <pc:sldChg chg="del">
        <pc:chgData name="Nicola Hanson" userId="39599e68-50f4-4fbb-a55c-98dd65373d6e" providerId="ADAL" clId="{2D5C3926-FD2C-4AD4-8DD5-08D83325F0B9}" dt="2025-01-14T17:21:16.781" v="1" actId="47"/>
        <pc:sldMkLst>
          <pc:docMk/>
          <pc:sldMk cId="3952040588" sldId="655"/>
        </pc:sldMkLst>
      </pc:sldChg>
      <pc:sldChg chg="del">
        <pc:chgData name="Nicola Hanson" userId="39599e68-50f4-4fbb-a55c-98dd65373d6e" providerId="ADAL" clId="{2D5C3926-FD2C-4AD4-8DD5-08D83325F0B9}" dt="2025-01-14T17:21:25.299" v="3" actId="47"/>
        <pc:sldMkLst>
          <pc:docMk/>
          <pc:sldMk cId="4221017307" sldId="656"/>
        </pc:sldMkLst>
      </pc:sldChg>
      <pc:sldChg chg="del">
        <pc:chgData name="Nicola Hanson" userId="39599e68-50f4-4fbb-a55c-98dd65373d6e" providerId="ADAL" clId="{2D5C3926-FD2C-4AD4-8DD5-08D83325F0B9}" dt="2025-01-14T17:21:25.299" v="3" actId="47"/>
        <pc:sldMkLst>
          <pc:docMk/>
          <pc:sldMk cId="2124172692" sldId="657"/>
        </pc:sldMkLst>
      </pc:sldChg>
      <pc:sldChg chg="del">
        <pc:chgData name="Nicola Hanson" userId="39599e68-50f4-4fbb-a55c-98dd65373d6e" providerId="ADAL" clId="{2D5C3926-FD2C-4AD4-8DD5-08D83325F0B9}" dt="2025-01-14T17:21:31.774" v="5" actId="47"/>
        <pc:sldMkLst>
          <pc:docMk/>
          <pc:sldMk cId="2530162567" sldId="658"/>
        </pc:sldMkLst>
      </pc:sldChg>
      <pc:sldChg chg="del">
        <pc:chgData name="Nicola Hanson" userId="39599e68-50f4-4fbb-a55c-98dd65373d6e" providerId="ADAL" clId="{2D5C3926-FD2C-4AD4-8DD5-08D83325F0B9}" dt="2025-01-14T17:21:16.781" v="1" actId="47"/>
        <pc:sldMkLst>
          <pc:docMk/>
          <pc:sldMk cId="3368327005" sldId="664"/>
        </pc:sldMkLst>
      </pc:sldChg>
      <pc:sldChg chg="del">
        <pc:chgData name="Nicola Hanson" userId="39599e68-50f4-4fbb-a55c-98dd65373d6e" providerId="ADAL" clId="{2D5C3926-FD2C-4AD4-8DD5-08D83325F0B9}" dt="2025-01-14T17:21:43.048" v="9" actId="47"/>
        <pc:sldMkLst>
          <pc:docMk/>
          <pc:sldMk cId="1023519530" sldId="665"/>
        </pc:sldMkLst>
      </pc:sldChg>
      <pc:sldChg chg="del">
        <pc:chgData name="Nicola Hanson" userId="39599e68-50f4-4fbb-a55c-98dd65373d6e" providerId="ADAL" clId="{2D5C3926-FD2C-4AD4-8DD5-08D83325F0B9}" dt="2025-01-14T17:21:16.781" v="1" actId="47"/>
        <pc:sldMkLst>
          <pc:docMk/>
          <pc:sldMk cId="757758011" sldId="666"/>
        </pc:sldMkLst>
      </pc:sldChg>
      <pc:sldChg chg="del">
        <pc:chgData name="Nicola Hanson" userId="39599e68-50f4-4fbb-a55c-98dd65373d6e" providerId="ADAL" clId="{2D5C3926-FD2C-4AD4-8DD5-08D83325F0B9}" dt="2025-01-14T17:21:31.774" v="5" actId="47"/>
        <pc:sldMkLst>
          <pc:docMk/>
          <pc:sldMk cId="1053885535" sldId="669"/>
        </pc:sldMkLst>
      </pc:sldChg>
      <pc:sldChg chg="del">
        <pc:chgData name="Nicola Hanson" userId="39599e68-50f4-4fbb-a55c-98dd65373d6e" providerId="ADAL" clId="{2D5C3926-FD2C-4AD4-8DD5-08D83325F0B9}" dt="2025-01-14T17:21:36.948" v="7" actId="47"/>
        <pc:sldMkLst>
          <pc:docMk/>
          <pc:sldMk cId="4249123807" sldId="670"/>
        </pc:sldMkLst>
      </pc:sldChg>
      <pc:sldChg chg="del">
        <pc:chgData name="Nicola Hanson" userId="39599e68-50f4-4fbb-a55c-98dd65373d6e" providerId="ADAL" clId="{2D5C3926-FD2C-4AD4-8DD5-08D83325F0B9}" dt="2025-01-14T17:21:31.774" v="5" actId="47"/>
        <pc:sldMkLst>
          <pc:docMk/>
          <pc:sldMk cId="1927115093" sldId="671"/>
        </pc:sldMkLst>
      </pc:sldChg>
      <pc:sldChg chg="del">
        <pc:chgData name="Nicola Hanson" userId="39599e68-50f4-4fbb-a55c-98dd65373d6e" providerId="ADAL" clId="{2D5C3926-FD2C-4AD4-8DD5-08D83325F0B9}" dt="2025-01-14T17:21:27.624" v="4" actId="47"/>
        <pc:sldMkLst>
          <pc:docMk/>
          <pc:sldMk cId="3979320482" sldId="672"/>
        </pc:sldMkLst>
      </pc:sldChg>
      <pc:sldChg chg="del">
        <pc:chgData name="Nicola Hanson" userId="39599e68-50f4-4fbb-a55c-98dd65373d6e" providerId="ADAL" clId="{2D5C3926-FD2C-4AD4-8DD5-08D83325F0B9}" dt="2025-01-14T17:21:43.048" v="9" actId="47"/>
        <pc:sldMkLst>
          <pc:docMk/>
          <pc:sldMk cId="1501411349" sldId="673"/>
        </pc:sldMkLst>
      </pc:sldChg>
      <pc:sldChg chg="del">
        <pc:chgData name="Nicola Hanson" userId="39599e68-50f4-4fbb-a55c-98dd65373d6e" providerId="ADAL" clId="{2D5C3926-FD2C-4AD4-8DD5-08D83325F0B9}" dt="2025-01-14T17:21:39.275" v="8" actId="47"/>
        <pc:sldMkLst>
          <pc:docMk/>
          <pc:sldMk cId="683184073" sldId="674"/>
        </pc:sldMkLst>
      </pc:sldChg>
      <pc:sldChg chg="add">
        <pc:chgData name="Nicola Hanson" userId="39599e68-50f4-4fbb-a55c-98dd65373d6e" providerId="ADAL" clId="{2D5C3926-FD2C-4AD4-8DD5-08D83325F0B9}" dt="2025-01-14T17:21:05.819" v="0"/>
        <pc:sldMkLst>
          <pc:docMk/>
          <pc:sldMk cId="1158120404" sldId="675"/>
        </pc:sldMkLst>
      </pc:sldChg>
      <pc:sldChg chg="add">
        <pc:chgData name="Nicola Hanson" userId="39599e68-50f4-4fbb-a55c-98dd65373d6e" providerId="ADAL" clId="{2D5C3926-FD2C-4AD4-8DD5-08D83325F0B9}" dt="2025-01-14T17:21:05.819" v="0"/>
        <pc:sldMkLst>
          <pc:docMk/>
          <pc:sldMk cId="876818253" sldId="676"/>
        </pc:sldMkLst>
      </pc:sldChg>
      <pc:sldChg chg="add">
        <pc:chgData name="Nicola Hanson" userId="39599e68-50f4-4fbb-a55c-98dd65373d6e" providerId="ADAL" clId="{2D5C3926-FD2C-4AD4-8DD5-08D83325F0B9}" dt="2025-01-14T17:21:05.819" v="0"/>
        <pc:sldMkLst>
          <pc:docMk/>
          <pc:sldMk cId="4284220508" sldId="677"/>
        </pc:sldMkLst>
      </pc:sldChg>
      <pc:sldChg chg="add">
        <pc:chgData name="Nicola Hanson" userId="39599e68-50f4-4fbb-a55c-98dd65373d6e" providerId="ADAL" clId="{2D5C3926-FD2C-4AD4-8DD5-08D83325F0B9}" dt="2025-01-14T17:21:05.819" v="0"/>
        <pc:sldMkLst>
          <pc:docMk/>
          <pc:sldMk cId="308115318" sldId="678"/>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0648134508610276"/>
          <c:y val="2.8839934249511919E-2"/>
          <c:w val="0.49351865491389735"/>
          <c:h val="0.90681398211036057"/>
        </c:manualLayout>
      </c:layout>
      <c:barChart>
        <c:barDir val="col"/>
        <c:grouping val="percentStacked"/>
        <c:varyColors val="0"/>
        <c:ser>
          <c:idx val="0"/>
          <c:order val="0"/>
          <c:tx>
            <c:strRef>
              <c:f>Sheet1!$B$1</c:f>
              <c:strCache>
                <c:ptCount val="1"/>
                <c:pt idx="0">
                  <c:v>Visual loss</c:v>
                </c:pt>
              </c:strCache>
            </c:strRef>
          </c:tx>
          <c:spPr>
            <a:solidFill>
              <a:schemeClr val="accent1"/>
            </a:solidFill>
            <a:ln>
              <a:noFill/>
            </a:ln>
            <a:effectLst/>
          </c:spPr>
          <c:invertIfNegative val="0"/>
          <c:cat>
            <c:strRef>
              <c:f>Sheet1!$A$2</c:f>
              <c:strCache>
                <c:ptCount val="1"/>
                <c:pt idx="0">
                  <c:v>Category 1</c:v>
                </c:pt>
              </c:strCache>
            </c:strRef>
          </c:cat>
          <c:val>
            <c:numRef>
              <c:f>Sheet1!$B$2</c:f>
              <c:numCache>
                <c:formatCode>General</c:formatCode>
                <c:ptCount val="1"/>
                <c:pt idx="0">
                  <c:v>2</c:v>
                </c:pt>
              </c:numCache>
            </c:numRef>
          </c:val>
          <c:extLst>
            <c:ext xmlns:c16="http://schemas.microsoft.com/office/drawing/2014/chart" uri="{C3380CC4-5D6E-409C-BE32-E72D297353CC}">
              <c16:uniqueId val="{00000000-D0F8-4838-932E-B983FC4FD8AF}"/>
            </c:ext>
          </c:extLst>
        </c:ser>
        <c:ser>
          <c:idx val="1"/>
          <c:order val="1"/>
          <c:tx>
            <c:strRef>
              <c:f>Sheet1!$C$1</c:f>
              <c:strCache>
                <c:ptCount val="1"/>
                <c:pt idx="0">
                  <c:v>Air pollution</c:v>
                </c:pt>
              </c:strCache>
            </c:strRef>
          </c:tx>
          <c:spPr>
            <a:solidFill>
              <a:schemeClr val="accent2"/>
            </a:solidFill>
            <a:ln>
              <a:noFill/>
            </a:ln>
            <a:effectLst/>
          </c:spPr>
          <c:invertIfNegative val="0"/>
          <c:cat>
            <c:strRef>
              <c:f>Sheet1!$A$2</c:f>
              <c:strCache>
                <c:ptCount val="1"/>
                <c:pt idx="0">
                  <c:v>Category 1</c:v>
                </c:pt>
              </c:strCache>
            </c:strRef>
          </c:cat>
          <c:val>
            <c:numRef>
              <c:f>Sheet1!$C$2</c:f>
              <c:numCache>
                <c:formatCode>General</c:formatCode>
                <c:ptCount val="1"/>
                <c:pt idx="0">
                  <c:v>3</c:v>
                </c:pt>
              </c:numCache>
            </c:numRef>
          </c:val>
          <c:extLst>
            <c:ext xmlns:c16="http://schemas.microsoft.com/office/drawing/2014/chart" uri="{C3380CC4-5D6E-409C-BE32-E72D297353CC}">
              <c16:uniqueId val="{00000001-D0F8-4838-932E-B983FC4FD8AF}"/>
            </c:ext>
          </c:extLst>
        </c:ser>
        <c:ser>
          <c:idx val="2"/>
          <c:order val="2"/>
          <c:tx>
            <c:strRef>
              <c:f>Sheet1!$D$1</c:f>
              <c:strCache>
                <c:ptCount val="1"/>
                <c:pt idx="0">
                  <c:v>Social isolation</c:v>
                </c:pt>
              </c:strCache>
            </c:strRef>
          </c:tx>
          <c:spPr>
            <a:solidFill>
              <a:schemeClr val="accent3"/>
            </a:solidFill>
            <a:ln>
              <a:noFill/>
            </a:ln>
            <a:effectLst/>
          </c:spPr>
          <c:invertIfNegative val="0"/>
          <c:cat>
            <c:strRef>
              <c:f>Sheet1!$A$2</c:f>
              <c:strCache>
                <c:ptCount val="1"/>
                <c:pt idx="0">
                  <c:v>Category 1</c:v>
                </c:pt>
              </c:strCache>
            </c:strRef>
          </c:cat>
          <c:val>
            <c:numRef>
              <c:f>Sheet1!$D$2</c:f>
              <c:numCache>
                <c:formatCode>General</c:formatCode>
                <c:ptCount val="1"/>
                <c:pt idx="0">
                  <c:v>5</c:v>
                </c:pt>
              </c:numCache>
            </c:numRef>
          </c:val>
          <c:extLst>
            <c:ext xmlns:c16="http://schemas.microsoft.com/office/drawing/2014/chart" uri="{C3380CC4-5D6E-409C-BE32-E72D297353CC}">
              <c16:uniqueId val="{00000002-D0F8-4838-932E-B983FC4FD8AF}"/>
            </c:ext>
          </c:extLst>
        </c:ser>
        <c:ser>
          <c:idx val="3"/>
          <c:order val="3"/>
          <c:tx>
            <c:strRef>
              <c:f>Sheet1!$E$1</c:f>
              <c:strCache>
                <c:ptCount val="1"/>
                <c:pt idx="0">
                  <c:v>Excessive alcohol</c:v>
                </c:pt>
              </c:strCache>
            </c:strRef>
          </c:tx>
          <c:spPr>
            <a:solidFill>
              <a:schemeClr val="accent4"/>
            </a:solidFill>
            <a:ln>
              <a:noFill/>
            </a:ln>
            <a:effectLst/>
          </c:spPr>
          <c:invertIfNegative val="0"/>
          <c:cat>
            <c:strRef>
              <c:f>Sheet1!$A$2</c:f>
              <c:strCache>
                <c:ptCount val="1"/>
                <c:pt idx="0">
                  <c:v>Category 1</c:v>
                </c:pt>
              </c:strCache>
            </c:strRef>
          </c:cat>
          <c:val>
            <c:numRef>
              <c:f>Sheet1!$E$2</c:f>
              <c:numCache>
                <c:formatCode>General</c:formatCode>
                <c:ptCount val="1"/>
                <c:pt idx="0">
                  <c:v>1</c:v>
                </c:pt>
              </c:numCache>
            </c:numRef>
          </c:val>
          <c:extLst>
            <c:ext xmlns:c16="http://schemas.microsoft.com/office/drawing/2014/chart" uri="{C3380CC4-5D6E-409C-BE32-E72D297353CC}">
              <c16:uniqueId val="{00000003-D0F8-4838-932E-B983FC4FD8AF}"/>
            </c:ext>
          </c:extLst>
        </c:ser>
        <c:ser>
          <c:idx val="4"/>
          <c:order val="4"/>
          <c:tx>
            <c:strRef>
              <c:f>Sheet1!$F$1</c:f>
              <c:strCache>
                <c:ptCount val="1"/>
                <c:pt idx="0">
                  <c:v>Obesity</c:v>
                </c:pt>
              </c:strCache>
            </c:strRef>
          </c:tx>
          <c:spPr>
            <a:solidFill>
              <a:schemeClr val="accent5"/>
            </a:solidFill>
            <a:ln>
              <a:noFill/>
            </a:ln>
            <a:effectLst/>
          </c:spPr>
          <c:invertIfNegative val="0"/>
          <c:cat>
            <c:strRef>
              <c:f>Sheet1!$A$2</c:f>
              <c:strCache>
                <c:ptCount val="1"/>
                <c:pt idx="0">
                  <c:v>Category 1</c:v>
                </c:pt>
              </c:strCache>
            </c:strRef>
          </c:cat>
          <c:val>
            <c:numRef>
              <c:f>Sheet1!$F$2</c:f>
              <c:numCache>
                <c:formatCode>General</c:formatCode>
                <c:ptCount val="1"/>
                <c:pt idx="0">
                  <c:v>1</c:v>
                </c:pt>
              </c:numCache>
            </c:numRef>
          </c:val>
          <c:extLst>
            <c:ext xmlns:c16="http://schemas.microsoft.com/office/drawing/2014/chart" uri="{C3380CC4-5D6E-409C-BE32-E72D297353CC}">
              <c16:uniqueId val="{00000004-D0F8-4838-932E-B983FC4FD8AF}"/>
            </c:ext>
          </c:extLst>
        </c:ser>
        <c:ser>
          <c:idx val="5"/>
          <c:order val="5"/>
          <c:tx>
            <c:strRef>
              <c:f>Sheet1!$G$1</c:f>
              <c:strCache>
                <c:ptCount val="1"/>
                <c:pt idx="0">
                  <c:v>Hypertension</c:v>
                </c:pt>
              </c:strCache>
            </c:strRef>
          </c:tx>
          <c:spPr>
            <a:solidFill>
              <a:schemeClr val="accent6"/>
            </a:solidFill>
            <a:ln>
              <a:noFill/>
            </a:ln>
            <a:effectLst/>
          </c:spPr>
          <c:invertIfNegative val="0"/>
          <c:cat>
            <c:strRef>
              <c:f>Sheet1!$A$2</c:f>
              <c:strCache>
                <c:ptCount val="1"/>
                <c:pt idx="0">
                  <c:v>Category 1</c:v>
                </c:pt>
              </c:strCache>
            </c:strRef>
          </c:cat>
          <c:val>
            <c:numRef>
              <c:f>Sheet1!$G$2</c:f>
              <c:numCache>
                <c:formatCode>General</c:formatCode>
                <c:ptCount val="1"/>
                <c:pt idx="0">
                  <c:v>2</c:v>
                </c:pt>
              </c:numCache>
            </c:numRef>
          </c:val>
          <c:extLst>
            <c:ext xmlns:c16="http://schemas.microsoft.com/office/drawing/2014/chart" uri="{C3380CC4-5D6E-409C-BE32-E72D297353CC}">
              <c16:uniqueId val="{00000005-D0F8-4838-932E-B983FC4FD8AF}"/>
            </c:ext>
          </c:extLst>
        </c:ser>
        <c:ser>
          <c:idx val="6"/>
          <c:order val="6"/>
          <c:tx>
            <c:strRef>
              <c:f>Sheet1!$H$1</c:f>
              <c:strCache>
                <c:ptCount val="1"/>
                <c:pt idx="0">
                  <c:v>Smoking</c:v>
                </c:pt>
              </c:strCache>
            </c:strRef>
          </c:tx>
          <c:spPr>
            <a:solidFill>
              <a:schemeClr val="accent1">
                <a:lumMod val="60000"/>
              </a:schemeClr>
            </a:solidFill>
            <a:ln>
              <a:noFill/>
            </a:ln>
            <a:effectLst/>
          </c:spPr>
          <c:invertIfNegative val="0"/>
          <c:cat>
            <c:strRef>
              <c:f>Sheet1!$A$2</c:f>
              <c:strCache>
                <c:ptCount val="1"/>
                <c:pt idx="0">
                  <c:v>Category 1</c:v>
                </c:pt>
              </c:strCache>
            </c:strRef>
          </c:cat>
          <c:val>
            <c:numRef>
              <c:f>Sheet1!$H$2</c:f>
              <c:numCache>
                <c:formatCode>General</c:formatCode>
                <c:ptCount val="1"/>
                <c:pt idx="0">
                  <c:v>2</c:v>
                </c:pt>
              </c:numCache>
            </c:numRef>
          </c:val>
          <c:extLst>
            <c:ext xmlns:c16="http://schemas.microsoft.com/office/drawing/2014/chart" uri="{C3380CC4-5D6E-409C-BE32-E72D297353CC}">
              <c16:uniqueId val="{00000006-D0F8-4838-932E-B983FC4FD8AF}"/>
            </c:ext>
          </c:extLst>
        </c:ser>
        <c:ser>
          <c:idx val="7"/>
          <c:order val="7"/>
          <c:tx>
            <c:strRef>
              <c:f>Sheet1!$I$1</c:f>
              <c:strCache>
                <c:ptCount val="1"/>
                <c:pt idx="0">
                  <c:v>Diabetes</c:v>
                </c:pt>
              </c:strCache>
            </c:strRef>
          </c:tx>
          <c:spPr>
            <a:solidFill>
              <a:schemeClr val="accent2">
                <a:lumMod val="60000"/>
              </a:schemeClr>
            </a:solidFill>
            <a:ln>
              <a:noFill/>
            </a:ln>
            <a:effectLst/>
          </c:spPr>
          <c:invertIfNegative val="0"/>
          <c:cat>
            <c:strRef>
              <c:f>Sheet1!$A$2</c:f>
              <c:strCache>
                <c:ptCount val="1"/>
                <c:pt idx="0">
                  <c:v>Category 1</c:v>
                </c:pt>
              </c:strCache>
            </c:strRef>
          </c:cat>
          <c:val>
            <c:numRef>
              <c:f>Sheet1!$I$2</c:f>
              <c:numCache>
                <c:formatCode>General</c:formatCode>
                <c:ptCount val="1"/>
                <c:pt idx="0">
                  <c:v>2</c:v>
                </c:pt>
              </c:numCache>
            </c:numRef>
          </c:val>
          <c:extLst>
            <c:ext xmlns:c16="http://schemas.microsoft.com/office/drawing/2014/chart" uri="{C3380CC4-5D6E-409C-BE32-E72D297353CC}">
              <c16:uniqueId val="{00000007-D0F8-4838-932E-B983FC4FD8AF}"/>
            </c:ext>
          </c:extLst>
        </c:ser>
        <c:ser>
          <c:idx val="8"/>
          <c:order val="8"/>
          <c:tx>
            <c:strRef>
              <c:f>Sheet1!$J$1</c:f>
              <c:strCache>
                <c:ptCount val="1"/>
                <c:pt idx="0">
                  <c:v>Physical inactivity</c:v>
                </c:pt>
              </c:strCache>
            </c:strRef>
          </c:tx>
          <c:spPr>
            <a:solidFill>
              <a:schemeClr val="accent3">
                <a:lumMod val="60000"/>
              </a:schemeClr>
            </a:solidFill>
            <a:ln>
              <a:noFill/>
            </a:ln>
            <a:effectLst/>
          </c:spPr>
          <c:invertIfNegative val="0"/>
          <c:cat>
            <c:strRef>
              <c:f>Sheet1!$A$2</c:f>
              <c:strCache>
                <c:ptCount val="1"/>
                <c:pt idx="0">
                  <c:v>Category 1</c:v>
                </c:pt>
              </c:strCache>
            </c:strRef>
          </c:cat>
          <c:val>
            <c:numRef>
              <c:f>Sheet1!$J$2</c:f>
              <c:numCache>
                <c:formatCode>General</c:formatCode>
                <c:ptCount val="1"/>
                <c:pt idx="0">
                  <c:v>2</c:v>
                </c:pt>
              </c:numCache>
            </c:numRef>
          </c:val>
          <c:extLst>
            <c:ext xmlns:c16="http://schemas.microsoft.com/office/drawing/2014/chart" uri="{C3380CC4-5D6E-409C-BE32-E72D297353CC}">
              <c16:uniqueId val="{00000008-D0F8-4838-932E-B983FC4FD8AF}"/>
            </c:ext>
          </c:extLst>
        </c:ser>
        <c:ser>
          <c:idx val="9"/>
          <c:order val="9"/>
          <c:tx>
            <c:strRef>
              <c:f>Sheet1!$K$1</c:f>
              <c:strCache>
                <c:ptCount val="1"/>
                <c:pt idx="0">
                  <c:v>Traumatic brain injury</c:v>
                </c:pt>
              </c:strCache>
            </c:strRef>
          </c:tx>
          <c:spPr>
            <a:solidFill>
              <a:schemeClr val="accent4">
                <a:lumMod val="60000"/>
              </a:schemeClr>
            </a:solidFill>
            <a:ln>
              <a:noFill/>
            </a:ln>
            <a:effectLst/>
          </c:spPr>
          <c:invertIfNegative val="0"/>
          <c:cat>
            <c:strRef>
              <c:f>Sheet1!$A$2</c:f>
              <c:strCache>
                <c:ptCount val="1"/>
                <c:pt idx="0">
                  <c:v>Category 1</c:v>
                </c:pt>
              </c:strCache>
            </c:strRef>
          </c:cat>
          <c:val>
            <c:numRef>
              <c:f>Sheet1!$K$2</c:f>
              <c:numCache>
                <c:formatCode>General</c:formatCode>
                <c:ptCount val="1"/>
                <c:pt idx="0">
                  <c:v>3</c:v>
                </c:pt>
              </c:numCache>
            </c:numRef>
          </c:val>
          <c:extLst>
            <c:ext xmlns:c16="http://schemas.microsoft.com/office/drawing/2014/chart" uri="{C3380CC4-5D6E-409C-BE32-E72D297353CC}">
              <c16:uniqueId val="{00000009-D0F8-4838-932E-B983FC4FD8AF}"/>
            </c:ext>
          </c:extLst>
        </c:ser>
        <c:ser>
          <c:idx val="10"/>
          <c:order val="10"/>
          <c:tx>
            <c:strRef>
              <c:f>Sheet1!$L$1</c:f>
              <c:strCache>
                <c:ptCount val="1"/>
                <c:pt idx="0">
                  <c:v>Depression</c:v>
                </c:pt>
              </c:strCache>
            </c:strRef>
          </c:tx>
          <c:spPr>
            <a:solidFill>
              <a:schemeClr val="accent2">
                <a:lumMod val="60000"/>
                <a:lumOff val="40000"/>
              </a:schemeClr>
            </a:solidFill>
            <a:ln>
              <a:noFill/>
            </a:ln>
            <a:effectLst/>
          </c:spPr>
          <c:invertIfNegative val="0"/>
          <c:cat>
            <c:strRef>
              <c:f>Sheet1!$A$2</c:f>
              <c:strCache>
                <c:ptCount val="1"/>
                <c:pt idx="0">
                  <c:v>Category 1</c:v>
                </c:pt>
              </c:strCache>
            </c:strRef>
          </c:cat>
          <c:val>
            <c:numRef>
              <c:f>Sheet1!$L$2</c:f>
              <c:numCache>
                <c:formatCode>General</c:formatCode>
                <c:ptCount val="1"/>
                <c:pt idx="0">
                  <c:v>3</c:v>
                </c:pt>
              </c:numCache>
            </c:numRef>
          </c:val>
          <c:extLst>
            <c:ext xmlns:c16="http://schemas.microsoft.com/office/drawing/2014/chart" uri="{C3380CC4-5D6E-409C-BE32-E72D297353CC}">
              <c16:uniqueId val="{0000000A-D0F8-4838-932E-B983FC4FD8AF}"/>
            </c:ext>
          </c:extLst>
        </c:ser>
        <c:ser>
          <c:idx val="11"/>
          <c:order val="11"/>
          <c:tx>
            <c:strRef>
              <c:f>Sheet1!$M$1</c:f>
              <c:strCache>
                <c:ptCount val="1"/>
                <c:pt idx="0">
                  <c:v>High LDL cholesterol</c:v>
                </c:pt>
              </c:strCache>
            </c:strRef>
          </c:tx>
          <c:spPr>
            <a:solidFill>
              <a:schemeClr val="accent2">
                <a:lumMod val="75000"/>
              </a:schemeClr>
            </a:solidFill>
            <a:ln>
              <a:noFill/>
            </a:ln>
            <a:effectLst/>
          </c:spPr>
          <c:invertIfNegative val="0"/>
          <c:cat>
            <c:strRef>
              <c:f>Sheet1!$A$2</c:f>
              <c:strCache>
                <c:ptCount val="1"/>
                <c:pt idx="0">
                  <c:v>Category 1</c:v>
                </c:pt>
              </c:strCache>
            </c:strRef>
          </c:cat>
          <c:val>
            <c:numRef>
              <c:f>Sheet1!$M$2</c:f>
              <c:numCache>
                <c:formatCode>General</c:formatCode>
                <c:ptCount val="1"/>
                <c:pt idx="0">
                  <c:v>7</c:v>
                </c:pt>
              </c:numCache>
            </c:numRef>
          </c:val>
          <c:extLst>
            <c:ext xmlns:c16="http://schemas.microsoft.com/office/drawing/2014/chart" uri="{C3380CC4-5D6E-409C-BE32-E72D297353CC}">
              <c16:uniqueId val="{0000000B-D0F8-4838-932E-B983FC4FD8AF}"/>
            </c:ext>
          </c:extLst>
        </c:ser>
        <c:ser>
          <c:idx val="12"/>
          <c:order val="12"/>
          <c:tx>
            <c:strRef>
              <c:f>Sheet1!$N$1</c:f>
              <c:strCache>
                <c:ptCount val="1"/>
                <c:pt idx="0">
                  <c:v>Hearing loss</c:v>
                </c:pt>
              </c:strCache>
            </c:strRef>
          </c:tx>
          <c:spPr>
            <a:solidFill>
              <a:schemeClr val="accent1"/>
            </a:solidFill>
            <a:ln>
              <a:noFill/>
            </a:ln>
            <a:effectLst/>
          </c:spPr>
          <c:invertIfNegative val="0"/>
          <c:cat>
            <c:strRef>
              <c:f>Sheet1!$A$2</c:f>
              <c:strCache>
                <c:ptCount val="1"/>
                <c:pt idx="0">
                  <c:v>Category 1</c:v>
                </c:pt>
              </c:strCache>
            </c:strRef>
          </c:cat>
          <c:val>
            <c:numRef>
              <c:f>Sheet1!$N$2</c:f>
              <c:numCache>
                <c:formatCode>General</c:formatCode>
                <c:ptCount val="1"/>
                <c:pt idx="0">
                  <c:v>7</c:v>
                </c:pt>
              </c:numCache>
            </c:numRef>
          </c:val>
          <c:extLst>
            <c:ext xmlns:c16="http://schemas.microsoft.com/office/drawing/2014/chart" uri="{C3380CC4-5D6E-409C-BE32-E72D297353CC}">
              <c16:uniqueId val="{0000000C-D0F8-4838-932E-B983FC4FD8AF}"/>
            </c:ext>
          </c:extLst>
        </c:ser>
        <c:ser>
          <c:idx val="13"/>
          <c:order val="13"/>
          <c:tx>
            <c:strRef>
              <c:f>Sheet1!$O$1</c:f>
              <c:strCache>
                <c:ptCount val="1"/>
                <c:pt idx="0">
                  <c:v>Less education</c:v>
                </c:pt>
              </c:strCache>
            </c:strRef>
          </c:tx>
          <c:spPr>
            <a:solidFill>
              <a:schemeClr val="accent3"/>
            </a:solidFill>
            <a:ln>
              <a:noFill/>
            </a:ln>
            <a:effectLst/>
          </c:spPr>
          <c:invertIfNegative val="0"/>
          <c:cat>
            <c:strRef>
              <c:f>Sheet1!$A$2</c:f>
              <c:strCache>
                <c:ptCount val="1"/>
                <c:pt idx="0">
                  <c:v>Category 1</c:v>
                </c:pt>
              </c:strCache>
            </c:strRef>
          </c:cat>
          <c:val>
            <c:numRef>
              <c:f>Sheet1!$O$2</c:f>
              <c:numCache>
                <c:formatCode>General</c:formatCode>
                <c:ptCount val="1"/>
                <c:pt idx="0">
                  <c:v>5</c:v>
                </c:pt>
              </c:numCache>
            </c:numRef>
          </c:val>
          <c:extLst>
            <c:ext xmlns:c16="http://schemas.microsoft.com/office/drawing/2014/chart" uri="{C3380CC4-5D6E-409C-BE32-E72D297353CC}">
              <c16:uniqueId val="{0000000D-D0F8-4838-932E-B983FC4FD8AF}"/>
            </c:ext>
          </c:extLst>
        </c:ser>
        <c:dLbls>
          <c:showLegendKey val="0"/>
          <c:showVal val="0"/>
          <c:showCatName val="0"/>
          <c:showSerName val="0"/>
          <c:showPercent val="0"/>
          <c:showBubbleSize val="0"/>
        </c:dLbls>
        <c:gapWidth val="150"/>
        <c:overlap val="100"/>
        <c:axId val="1126814480"/>
        <c:axId val="1126802000"/>
      </c:barChart>
      <c:catAx>
        <c:axId val="1126814480"/>
        <c:scaling>
          <c:orientation val="minMax"/>
        </c:scaling>
        <c:delete val="1"/>
        <c:axPos val="b"/>
        <c:numFmt formatCode="General" sourceLinked="1"/>
        <c:majorTickMark val="none"/>
        <c:minorTickMark val="none"/>
        <c:tickLblPos val="nextTo"/>
        <c:crossAx val="1126802000"/>
        <c:crosses val="autoZero"/>
        <c:auto val="1"/>
        <c:lblAlgn val="ctr"/>
        <c:lblOffset val="100"/>
        <c:noMultiLvlLbl val="0"/>
      </c:catAx>
      <c:valAx>
        <c:axId val="1126802000"/>
        <c:scaling>
          <c:orientation val="minMax"/>
        </c:scaling>
        <c:delete val="1"/>
        <c:axPos val="l"/>
        <c:numFmt formatCode="0%" sourceLinked="1"/>
        <c:majorTickMark val="none"/>
        <c:minorTickMark val="none"/>
        <c:tickLblPos val="nextTo"/>
        <c:crossAx val="11268144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792221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373693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912336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393868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AAN, American Academy of Neurology; QoL, quality of life.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42802362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AAN, American Academy of Neurology.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3345303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WHO, World Health Organization.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715483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13220812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2323302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AA, Alzheimer’s Association; AD, Alzheimer’s disease; IWG, International Working Group.</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41797824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MCI, mild cognitive impairment; NIA-AA, National Institute on Aging and the Alzheimer's Association.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15096871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MMSE, mini-mental state examination; MoCA, Montreal Cognitive Assessment.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5144625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MMSE, </a:t>
            </a:r>
            <a:r>
              <a:rPr lang="en-US" b="0" i="1" dirty="0">
                <a:solidFill>
                  <a:srgbClr val="001D35"/>
                </a:solidFill>
                <a:effectLst/>
                <a:latin typeface="Google Sans"/>
              </a:rPr>
              <a:t>Mini-Mental State Examination; MoCA,</a:t>
            </a:r>
            <a:r>
              <a:rPr lang="en-US" b="0" i="1" dirty="0">
                <a:solidFill>
                  <a:srgbClr val="474747"/>
                </a:solidFill>
                <a:effectLst/>
                <a:latin typeface="Google Sans"/>
              </a:rPr>
              <a:t> Montreal Cognitive Assessment.</a:t>
            </a:r>
            <a:r>
              <a:rPr lang="en-US" b="0" i="1" dirty="0">
                <a:solidFill>
                  <a:srgbClr val="001D35"/>
                </a:solidFill>
                <a:effectLst/>
                <a:latin typeface="Google Sans"/>
              </a:rPr>
              <a:t>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29880183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Aβ, amyloid-beta; </a:t>
            </a:r>
            <a:r>
              <a:rPr lang="en-US" i="1" dirty="0"/>
              <a:t>AD, Alzheimer’s disease; CSF, cerebral spinal fluid; GFAP, </a:t>
            </a:r>
            <a:r>
              <a:rPr lang="en-US" b="0" i="1" dirty="0">
                <a:solidFill>
                  <a:srgbClr val="001D35"/>
                </a:solidFill>
                <a:effectLst/>
                <a:latin typeface="Google Sans"/>
              </a:rPr>
              <a:t>glial fibrillary acidic protein; </a:t>
            </a:r>
            <a:r>
              <a:rPr lang="en-US" i="1" dirty="0"/>
              <a:t>NfL, </a:t>
            </a:r>
            <a:r>
              <a:rPr lang="en-US" b="0" i="1" dirty="0">
                <a:solidFill>
                  <a:srgbClr val="001D35"/>
                </a:solidFill>
                <a:effectLst/>
                <a:latin typeface="Google Sans"/>
              </a:rPr>
              <a:t>Neurofilament light; </a:t>
            </a:r>
            <a:r>
              <a:rPr lang="en-US" i="1" dirty="0"/>
              <a:t>PET, </a:t>
            </a:r>
            <a:r>
              <a:rPr lang="en-US" b="0" i="1" dirty="0">
                <a:solidFill>
                  <a:srgbClr val="1F1F1F"/>
                </a:solidFill>
                <a:effectLst/>
                <a:latin typeface="Google Sans"/>
              </a:rPr>
              <a:t>positron emission tomography.</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14997089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 ADRD, Alzheimer’s disease related dementias (including frontotemporal lobar degeneration (FTLD), Lewy body disease (LBD), vascular contributions to cognitive impairment and dementia (VCID), mixed etiology dementias, and others).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16829375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4214742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LDL, low-density lipoprotein.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5301708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HCP, healthcare professional.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40837301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3322202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CVD, cardiovascular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12655036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Aβ, amyloid-β; </a:t>
            </a:r>
            <a:r>
              <a:rPr lang="en-US" i="1" dirty="0"/>
              <a:t>AD, Alzheimer’s disease; ATP, </a:t>
            </a:r>
            <a:r>
              <a:rPr lang="en-US" b="0" i="1" dirty="0">
                <a:solidFill>
                  <a:srgbClr val="474747"/>
                </a:solidFill>
                <a:effectLst/>
                <a:latin typeface="Roboto" panose="02000000000000000000" pitchFamily="2" charset="0"/>
              </a:rPr>
              <a:t>adenosine 5′-triphosphate.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dirty="0"/>
          </a:p>
        </p:txBody>
      </p:sp>
    </p:spTree>
    <p:extLst>
      <p:ext uri="{BB962C8B-B14F-4D97-AF65-F5344CB8AC3E}">
        <p14:creationId xmlns:p14="http://schemas.microsoft.com/office/powerpoint/2010/main" val="7627891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29266276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 DMT, disease-modifying therapy; MCI, mild cognitive impairment.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dirty="0"/>
          </a:p>
        </p:txBody>
      </p:sp>
    </p:spTree>
    <p:extLst>
      <p:ext uri="{BB962C8B-B14F-4D97-AF65-F5344CB8AC3E}">
        <p14:creationId xmlns:p14="http://schemas.microsoft.com/office/powerpoint/2010/main" val="4096753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dirty="0"/>
          </a:p>
        </p:txBody>
      </p:sp>
    </p:spTree>
    <p:extLst>
      <p:ext uri="{BB962C8B-B14F-4D97-AF65-F5344CB8AC3E}">
        <p14:creationId xmlns:p14="http://schemas.microsoft.com/office/powerpoint/2010/main" val="17082864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HCP, healthcare professional.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dirty="0"/>
          </a:p>
        </p:txBody>
      </p:sp>
    </p:spTree>
    <p:extLst>
      <p:ext uri="{BB962C8B-B14F-4D97-AF65-F5344CB8AC3E}">
        <p14:creationId xmlns:p14="http://schemas.microsoft.com/office/powerpoint/2010/main" val="18616215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PCP, primary care provider.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dirty="0"/>
          </a:p>
        </p:txBody>
      </p:sp>
    </p:spTree>
    <p:extLst>
      <p:ext uri="{BB962C8B-B14F-4D97-AF65-F5344CB8AC3E}">
        <p14:creationId xmlns:p14="http://schemas.microsoft.com/office/powerpoint/2010/main" val="38607562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35</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C7F4DFFF-7923-D612-8D29-3ADD6308717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BF23B0FF-02AB-B2CB-D21D-DD08AFC93025}"/>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640B4F34-B124-8D36-8F7D-2D6CBEE99DC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946D156-5F3F-AB46-73D6-BF1548EC2F5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9D33B3D0-7E1C-70FF-8DC5-7C801F5F84B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8" name="Group 7">
            <a:extLst>
              <a:ext uri="{FF2B5EF4-FFF2-40B4-BE49-F238E27FC236}">
                <a16:creationId xmlns:a16="http://schemas.microsoft.com/office/drawing/2014/main" id="{1D7C073A-4E92-B28F-D72E-8D598972A5E4}"/>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6467CB4A-6A43-6690-F6BE-C63B808A19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3301B9A5-95D0-43AA-D54E-0295AAB4036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63D7C459-C43C-DAE6-32E1-BFD42D3E4AD3}"/>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89395A89-F5DF-8298-E82F-F13A9A2BBC2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9403EF1D-1889-F168-9F6C-E008F5B579C6}"/>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6" name="Group 5">
            <a:extLst>
              <a:ext uri="{FF2B5EF4-FFF2-40B4-BE49-F238E27FC236}">
                <a16:creationId xmlns:a16="http://schemas.microsoft.com/office/drawing/2014/main" id="{C4DA0A88-764A-671D-6CA1-61F3DE8BC908}"/>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A7968995-0532-229F-D5DC-70569B546D9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963BC230-B1CA-7BD5-E323-B7130E42436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0A57524-5666-85D8-FC5A-CFA337A50E7D}"/>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7C187B6-7AEA-6A06-92AC-CB64B5B8825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A961AA78-FF74-92E8-091A-1F379EC77379}"/>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FCECB5B1-9CE8-C4A4-AFEF-5D38A862645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2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16.sv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p:txBody>
          <a:bodyPr>
            <a:normAutofit/>
          </a:bodyPr>
          <a:lstStyle/>
          <a:p>
            <a:pPr eaLnBrk="1" hangingPunct="1"/>
            <a:r>
              <a:rPr lang="en-US" altLang="en-US" sz="3600" dirty="0"/>
              <a:t>Brain Health Champions: Prevention of Cognitive Decline Through Patient Engagement and Risk Management</a:t>
            </a:r>
          </a:p>
        </p:txBody>
      </p:sp>
      <p:sp>
        <p:nvSpPr>
          <p:cNvPr id="3" name="Text Box 21">
            <a:extLst>
              <a:ext uri="{FF2B5EF4-FFF2-40B4-BE49-F238E27FC236}">
                <a16:creationId xmlns:a16="http://schemas.microsoft.com/office/drawing/2014/main" id="{F59074FD-9B62-4477-3331-2A03E053D3E7}"/>
              </a:ext>
            </a:extLst>
          </p:cNvPr>
          <p:cNvSpPr txBox="1">
            <a:spLocks noChangeArrowheads="1"/>
          </p:cNvSpPr>
          <p:nvPr/>
        </p:nvSpPr>
        <p:spPr bwMode="auto">
          <a:xfrm>
            <a:off x="414919" y="6368309"/>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an educational grant from Lilly.</a:t>
            </a:r>
          </a:p>
        </p:txBody>
      </p:sp>
      <p:sp>
        <p:nvSpPr>
          <p:cNvPr id="4" name="Text Box 19">
            <a:extLst>
              <a:ext uri="{FF2B5EF4-FFF2-40B4-BE49-F238E27FC236}">
                <a16:creationId xmlns:a16="http://schemas.microsoft.com/office/drawing/2014/main" id="{329D3AF5-C664-C4BF-2C9D-755CEB866F62}"/>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spTree>
    <p:extLst>
      <p:ext uri="{BB962C8B-B14F-4D97-AF65-F5344CB8AC3E}">
        <p14:creationId xmlns:p14="http://schemas.microsoft.com/office/powerpoint/2010/main" val="1158120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0D2AE-9C2A-FA6D-A5E7-B7C6462AA1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799D79-1C46-E58D-3396-7AE17E26B805}"/>
              </a:ext>
            </a:extLst>
          </p:cNvPr>
          <p:cNvSpPr>
            <a:spLocks noGrp="1"/>
          </p:cNvSpPr>
          <p:nvPr>
            <p:ph type="title"/>
          </p:nvPr>
        </p:nvSpPr>
        <p:spPr/>
        <p:txBody>
          <a:bodyPr/>
          <a:lstStyle/>
          <a:p>
            <a:r>
              <a:rPr lang="en-US" dirty="0"/>
              <a:t>Program Chair and Disclosures</a:t>
            </a:r>
          </a:p>
        </p:txBody>
      </p:sp>
      <p:sp>
        <p:nvSpPr>
          <p:cNvPr id="3" name="Content Placeholder 2">
            <a:extLst>
              <a:ext uri="{FF2B5EF4-FFF2-40B4-BE49-F238E27FC236}">
                <a16:creationId xmlns:a16="http://schemas.microsoft.com/office/drawing/2014/main" id="{ED7756E4-D763-8FEA-D079-77ED9D2A4535}"/>
              </a:ext>
            </a:extLst>
          </p:cNvPr>
          <p:cNvSpPr>
            <a:spLocks noGrp="1"/>
          </p:cNvSpPr>
          <p:nvPr>
            <p:ph idx="1"/>
          </p:nvPr>
        </p:nvSpPr>
        <p:spPr/>
        <p:txBody>
          <a:bodyPr/>
          <a:lstStyle/>
          <a:p>
            <a:pPr marL="0" indent="0">
              <a:buNone/>
            </a:pPr>
            <a:r>
              <a:rPr lang="en-US" sz="2400" b="1" dirty="0">
                <a:solidFill>
                  <a:schemeClr val="accent3"/>
                </a:solidFill>
                <a:latin typeface="+mj-lt"/>
              </a:rPr>
              <a:t>Anton P. Porsteinsson, MD</a:t>
            </a:r>
            <a:br>
              <a:rPr lang="en-US" sz="2000" dirty="0">
                <a:latin typeface="+mj-lt"/>
              </a:rPr>
            </a:br>
            <a:r>
              <a:rPr lang="en-US" sz="2000" b="0" i="0" dirty="0">
                <a:solidFill>
                  <a:srgbClr val="181818"/>
                </a:solidFill>
                <a:effectLst/>
                <a:latin typeface="+mj-lt"/>
              </a:rPr>
              <a:t>William B. and Sheila Konar Professor of Psychiatry, Neurology, Neuroscience, and Medicine</a:t>
            </a:r>
            <a:br>
              <a:rPr lang="en-US" sz="2000" dirty="0">
                <a:latin typeface="+mj-lt"/>
              </a:rPr>
            </a:br>
            <a:r>
              <a:rPr lang="en-US" sz="2000" b="0" i="0" dirty="0">
                <a:solidFill>
                  <a:srgbClr val="181818"/>
                </a:solidFill>
                <a:effectLst/>
                <a:latin typeface="+mj-lt"/>
              </a:rPr>
              <a:t>Director, Alzheimer's Disease Care, Research and Education Program (AD-CARE)</a:t>
            </a:r>
            <a:br>
              <a:rPr lang="en-US" sz="2000" dirty="0">
                <a:latin typeface="+mj-lt"/>
              </a:rPr>
            </a:br>
            <a:r>
              <a:rPr lang="en-US" sz="2000" b="0" i="0" dirty="0">
                <a:solidFill>
                  <a:srgbClr val="181818"/>
                </a:solidFill>
                <a:effectLst/>
                <a:latin typeface="+mj-lt"/>
              </a:rPr>
              <a:t>University of Rochester School of Medicine and Dentistry</a:t>
            </a:r>
            <a:br>
              <a:rPr lang="en-US" sz="2000" dirty="0">
                <a:latin typeface="+mj-lt"/>
              </a:rPr>
            </a:br>
            <a:r>
              <a:rPr lang="en-US" sz="2000" b="0" i="0" dirty="0">
                <a:solidFill>
                  <a:srgbClr val="181818"/>
                </a:solidFill>
                <a:effectLst/>
                <a:latin typeface="+mj-lt"/>
              </a:rPr>
              <a:t>Rochester, New York </a:t>
            </a:r>
          </a:p>
          <a:p>
            <a:pPr marL="0" indent="0">
              <a:buNone/>
            </a:pPr>
            <a:r>
              <a:rPr lang="en-US" sz="2000" b="1" dirty="0">
                <a:solidFill>
                  <a:schemeClr val="accent3"/>
                </a:solidFill>
                <a:latin typeface="+mj-lt"/>
              </a:rPr>
              <a:t>Anton P. Porsteinsson, MD: </a:t>
            </a:r>
            <a:r>
              <a:rPr lang="en-US" sz="2000" i="1" dirty="0">
                <a:latin typeface="+mj-lt"/>
              </a:rPr>
              <a:t>other financial or material support: </a:t>
            </a:r>
            <a:r>
              <a:rPr lang="en-US" sz="2000" dirty="0">
                <a:latin typeface="+mj-lt"/>
              </a:rPr>
              <a:t>Acadia, Athira, Axsome, Biogen, Bristol Myers Squibb, Eisai, Lundbeck, Novartis, ONO, Otsuka, Xenon; </a:t>
            </a:r>
            <a:r>
              <a:rPr lang="en-US" sz="2000" i="1" dirty="0">
                <a:latin typeface="+mj-lt"/>
              </a:rPr>
              <a:t>researcher (paid to institution): </a:t>
            </a:r>
            <a:r>
              <a:rPr lang="en-US" sz="2000" dirty="0">
                <a:latin typeface="+mj-lt"/>
              </a:rPr>
              <a:t>Alector, Athira, Biogen, Cassava, DOD, Eisai, Genentech/Roche, Lilly, Vaccinex; </a:t>
            </a:r>
            <a:r>
              <a:rPr lang="en-US" sz="2000" i="1" dirty="0">
                <a:latin typeface="+mj-lt"/>
              </a:rPr>
              <a:t>advisory board</a:t>
            </a:r>
            <a:r>
              <a:rPr lang="en-US" sz="2000" dirty="0">
                <a:latin typeface="+mj-lt"/>
              </a:rPr>
              <a:t>: Alzheon, Athira, Cognition Therapeutics; </a:t>
            </a:r>
            <a:r>
              <a:rPr lang="en-US" sz="2000" i="1" dirty="0">
                <a:latin typeface="+mj-lt"/>
              </a:rPr>
              <a:t>data and safety monitoring board</a:t>
            </a:r>
            <a:r>
              <a:rPr lang="en-US" sz="2000" dirty="0">
                <a:latin typeface="+mj-lt"/>
              </a:rPr>
              <a:t>: Acadia, Bristol Myers Squibb.</a:t>
            </a:r>
          </a:p>
        </p:txBody>
      </p:sp>
    </p:spTree>
    <p:extLst>
      <p:ext uri="{BB962C8B-B14F-4D97-AF65-F5344CB8AC3E}">
        <p14:creationId xmlns:p14="http://schemas.microsoft.com/office/powerpoint/2010/main" val="876818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51D65-86C5-86B8-EC8C-11CC2B935A37}"/>
              </a:ext>
            </a:extLst>
          </p:cNvPr>
          <p:cNvSpPr>
            <a:spLocks noGrp="1"/>
          </p:cNvSpPr>
          <p:nvPr>
            <p:ph type="title"/>
          </p:nvPr>
        </p:nvSpPr>
        <p:spPr/>
        <p:txBody>
          <a:bodyPr/>
          <a:lstStyle/>
          <a:p>
            <a:r>
              <a:rPr lang="en-US" dirty="0"/>
              <a:t>Faculty and Disclosures</a:t>
            </a:r>
          </a:p>
        </p:txBody>
      </p:sp>
      <p:sp>
        <p:nvSpPr>
          <p:cNvPr id="3" name="Content Placeholder 2">
            <a:extLst>
              <a:ext uri="{FF2B5EF4-FFF2-40B4-BE49-F238E27FC236}">
                <a16:creationId xmlns:a16="http://schemas.microsoft.com/office/drawing/2014/main" id="{4AC880A9-AD9A-A36A-29B8-14E69860B3E4}"/>
              </a:ext>
            </a:extLst>
          </p:cNvPr>
          <p:cNvSpPr>
            <a:spLocks noGrp="1"/>
          </p:cNvSpPr>
          <p:nvPr>
            <p:ph sz="half" idx="1"/>
          </p:nvPr>
        </p:nvSpPr>
        <p:spPr/>
        <p:txBody>
          <a:bodyPr/>
          <a:lstStyle/>
          <a:p>
            <a:pPr marL="0" indent="0">
              <a:buNone/>
            </a:pPr>
            <a:r>
              <a:rPr lang="en-US" sz="2400" b="1" kern="0" dirty="0">
                <a:solidFill>
                  <a:schemeClr val="accent3"/>
                </a:solidFill>
                <a:latin typeface="+mj-lt"/>
              </a:rPr>
              <a:t>Alireza Atri, MD, PhD</a:t>
            </a:r>
            <a:br>
              <a:rPr lang="en-US" sz="2000" b="0" kern="0" dirty="0">
                <a:latin typeface="+mj-lt"/>
              </a:rPr>
            </a:br>
            <a:r>
              <a:rPr lang="en-US" sz="2000" b="0" kern="0" dirty="0">
                <a:latin typeface="+mj-lt"/>
              </a:rPr>
              <a:t>Chief Medical Officer, Banner Research</a:t>
            </a:r>
            <a:br>
              <a:rPr lang="en-US" sz="2000" b="0" kern="0" dirty="0">
                <a:latin typeface="+mj-lt"/>
              </a:rPr>
            </a:br>
            <a:r>
              <a:rPr lang="en-US" sz="2000" b="0" kern="0" dirty="0">
                <a:latin typeface="+mj-lt"/>
              </a:rPr>
              <a:t>Phoenix, Tucson and Sun City, Arizona</a:t>
            </a:r>
            <a:br>
              <a:rPr lang="en-US" sz="2000" b="0" kern="0" dirty="0">
                <a:latin typeface="+mj-lt"/>
              </a:rPr>
            </a:br>
            <a:r>
              <a:rPr lang="en-US" sz="2000" b="0" kern="0" dirty="0">
                <a:latin typeface="+mj-lt"/>
              </a:rPr>
              <a:t>Director, Banner Sun Health Research Institute</a:t>
            </a:r>
            <a:br>
              <a:rPr lang="en-US" sz="2000" b="0" kern="0" dirty="0">
                <a:latin typeface="+mj-lt"/>
              </a:rPr>
            </a:br>
            <a:r>
              <a:rPr lang="en-US" sz="2000" b="0" kern="0" dirty="0">
                <a:latin typeface="+mj-lt"/>
              </a:rPr>
              <a:t>Sun City, Arizona</a:t>
            </a:r>
          </a:p>
          <a:p>
            <a:pPr marL="0" indent="0">
              <a:buNone/>
            </a:pPr>
            <a:r>
              <a:rPr lang="en-US" sz="2000" b="1" dirty="0">
                <a:solidFill>
                  <a:schemeClr val="accent3"/>
                </a:solidFill>
                <a:latin typeface="+mj-lt"/>
              </a:rPr>
              <a:t>Alireza Atri, MD, PhD: </a:t>
            </a:r>
            <a:r>
              <a:rPr lang="en-US" sz="2000" i="1" dirty="0">
                <a:latin typeface="+mj-lt"/>
              </a:rPr>
              <a:t>researcher (paid to institution): </a:t>
            </a:r>
            <a:r>
              <a:rPr lang="en-US" sz="2000" dirty="0">
                <a:latin typeface="+mj-lt"/>
              </a:rPr>
              <a:t>Alzheon, Athira, Biogen, Biohaven, Eisai, Lilly, Vivoryon; </a:t>
            </a:r>
            <a:r>
              <a:rPr lang="en-US" sz="2000" i="1" dirty="0">
                <a:latin typeface="+mj-lt"/>
              </a:rPr>
              <a:t>consultant/advisor: </a:t>
            </a:r>
            <a:r>
              <a:rPr lang="en-US" sz="2000" dirty="0">
                <a:latin typeface="+mj-lt"/>
              </a:rPr>
              <a:t>AriBio, Axsome, Eisai, Lantheus, Life Molecular Imaging, Lundbeck, Merck, Novo Nordisk, ONO, Prothena, Vaxxinity.</a:t>
            </a:r>
          </a:p>
        </p:txBody>
      </p:sp>
      <p:sp>
        <p:nvSpPr>
          <p:cNvPr id="4" name="Content Placeholder 3">
            <a:extLst>
              <a:ext uri="{FF2B5EF4-FFF2-40B4-BE49-F238E27FC236}">
                <a16:creationId xmlns:a16="http://schemas.microsoft.com/office/drawing/2014/main" id="{5120B1D4-08F6-C71D-04F2-FA21B76E01A3}"/>
              </a:ext>
            </a:extLst>
          </p:cNvPr>
          <p:cNvSpPr>
            <a:spLocks noGrp="1"/>
          </p:cNvSpPr>
          <p:nvPr>
            <p:ph sz="half" idx="2"/>
          </p:nvPr>
        </p:nvSpPr>
        <p:spPr/>
        <p:txBody>
          <a:bodyPr/>
          <a:lstStyle/>
          <a:p>
            <a:pPr marL="0" indent="0">
              <a:buNone/>
            </a:pPr>
            <a:r>
              <a:rPr lang="en-US" sz="2400" b="1" kern="0" dirty="0">
                <a:solidFill>
                  <a:srgbClr val="E1471D"/>
                </a:solidFill>
                <a:latin typeface="+mj-lt"/>
              </a:rPr>
              <a:t>Sharon A. Brangman, MD</a:t>
            </a:r>
            <a:br>
              <a:rPr lang="en-US" sz="2000" b="1" kern="0" dirty="0">
                <a:solidFill>
                  <a:srgbClr val="E1471D"/>
                </a:solidFill>
                <a:latin typeface="+mj-lt"/>
              </a:rPr>
            </a:br>
            <a:r>
              <a:rPr lang="en-US" sz="2000" b="0" kern="0" dirty="0">
                <a:solidFill>
                  <a:srgbClr val="000000"/>
                </a:solidFill>
                <a:latin typeface="+mj-lt"/>
              </a:rPr>
              <a:t>Distinguished Service Professor</a:t>
            </a:r>
            <a:br>
              <a:rPr lang="en-US" sz="2000" b="0" kern="0" dirty="0">
                <a:solidFill>
                  <a:srgbClr val="000000"/>
                </a:solidFill>
                <a:latin typeface="+mj-lt"/>
              </a:rPr>
            </a:br>
            <a:r>
              <a:rPr lang="en-US" sz="2000" b="0" kern="0" dirty="0">
                <a:solidFill>
                  <a:srgbClr val="000000"/>
                </a:solidFill>
                <a:latin typeface="+mj-lt"/>
              </a:rPr>
              <a:t>Chair, Department of Geriatrics</a:t>
            </a:r>
            <a:br>
              <a:rPr lang="en-US" sz="2000" b="0" kern="0" dirty="0">
                <a:solidFill>
                  <a:srgbClr val="000000"/>
                </a:solidFill>
                <a:latin typeface="+mj-lt"/>
              </a:rPr>
            </a:br>
            <a:r>
              <a:rPr lang="en-US" sz="2000" b="0" kern="0" dirty="0">
                <a:solidFill>
                  <a:srgbClr val="000000"/>
                </a:solidFill>
                <a:latin typeface="+mj-lt"/>
              </a:rPr>
              <a:t>Director, Upstate Center of Excellence for Alzheimer’s Disease</a:t>
            </a:r>
            <a:br>
              <a:rPr lang="en-US" sz="2000" b="0" kern="0" dirty="0">
                <a:solidFill>
                  <a:srgbClr val="000000"/>
                </a:solidFill>
                <a:latin typeface="+mj-lt"/>
              </a:rPr>
            </a:br>
            <a:r>
              <a:rPr lang="en-US" sz="2000" b="0" kern="0" dirty="0">
                <a:solidFill>
                  <a:srgbClr val="000000"/>
                </a:solidFill>
                <a:latin typeface="+mj-lt"/>
              </a:rPr>
              <a:t>SUNY Upstate Medical University</a:t>
            </a:r>
            <a:br>
              <a:rPr lang="en-US" sz="2000" b="0" kern="0" dirty="0">
                <a:solidFill>
                  <a:srgbClr val="000000"/>
                </a:solidFill>
                <a:latin typeface="+mj-lt"/>
              </a:rPr>
            </a:br>
            <a:r>
              <a:rPr lang="en-US" sz="2000" b="0" kern="0" dirty="0">
                <a:solidFill>
                  <a:srgbClr val="000000"/>
                </a:solidFill>
                <a:latin typeface="+mj-lt"/>
              </a:rPr>
              <a:t>Syracuse, New York</a:t>
            </a:r>
          </a:p>
          <a:p>
            <a:pPr marL="0" indent="0">
              <a:buNone/>
            </a:pPr>
            <a:r>
              <a:rPr lang="en-US" sz="2000" b="1" dirty="0">
                <a:solidFill>
                  <a:schemeClr val="accent3"/>
                </a:solidFill>
              </a:rPr>
              <a:t>Sharon A. Brangman, MD: </a:t>
            </a:r>
            <a:r>
              <a:rPr lang="en-US" sz="2000" i="1" dirty="0"/>
              <a:t>consultant/advisor/speaker</a:t>
            </a:r>
            <a:r>
              <a:rPr lang="en-US" sz="2000" dirty="0"/>
              <a:t>: Eisai.</a:t>
            </a:r>
          </a:p>
          <a:p>
            <a:pPr marL="0" indent="0">
              <a:buNone/>
            </a:pPr>
            <a:endParaRPr lang="en-US" sz="2000" dirty="0"/>
          </a:p>
        </p:txBody>
      </p:sp>
    </p:spTree>
    <p:extLst>
      <p:ext uri="{BB962C8B-B14F-4D97-AF65-F5344CB8AC3E}">
        <p14:creationId xmlns:p14="http://schemas.microsoft.com/office/powerpoint/2010/main" val="4284220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6ADD9-77AB-42E6-B6C7-E127119E26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7D7DE1-589E-3C48-4294-C61B3DECEFCC}"/>
              </a:ext>
            </a:extLst>
          </p:cNvPr>
          <p:cNvSpPr>
            <a:spLocks noGrp="1"/>
          </p:cNvSpPr>
          <p:nvPr>
            <p:ph type="title"/>
          </p:nvPr>
        </p:nvSpPr>
        <p:spPr/>
        <p:txBody>
          <a:bodyPr/>
          <a:lstStyle/>
          <a:p>
            <a:r>
              <a:rPr lang="en-US" dirty="0"/>
              <a:t>Faculty and Disclosures</a:t>
            </a:r>
          </a:p>
        </p:txBody>
      </p:sp>
      <p:sp>
        <p:nvSpPr>
          <p:cNvPr id="3" name="Content Placeholder 2">
            <a:extLst>
              <a:ext uri="{FF2B5EF4-FFF2-40B4-BE49-F238E27FC236}">
                <a16:creationId xmlns:a16="http://schemas.microsoft.com/office/drawing/2014/main" id="{0410FFB2-0A67-5DFB-78DB-AB07025EEAA2}"/>
              </a:ext>
            </a:extLst>
          </p:cNvPr>
          <p:cNvSpPr>
            <a:spLocks noGrp="1"/>
          </p:cNvSpPr>
          <p:nvPr>
            <p:ph sz="half" idx="1"/>
          </p:nvPr>
        </p:nvSpPr>
        <p:spPr/>
        <p:txBody>
          <a:bodyPr/>
          <a:lstStyle/>
          <a:p>
            <a:pPr marL="0" indent="0">
              <a:buNone/>
            </a:pPr>
            <a:r>
              <a:rPr kumimoji="0" lang="en-US" sz="2400" b="1" i="0" u="none" strike="noStrike" kern="0" cap="none" spc="0" normalizeH="0" baseline="0" noProof="0" dirty="0">
                <a:ln>
                  <a:noFill/>
                </a:ln>
                <a:solidFill>
                  <a:srgbClr val="E1471D"/>
                </a:solidFill>
                <a:effectLst/>
                <a:uLnTx/>
                <a:uFillTx/>
                <a:latin typeface="+mj-lt"/>
              </a:rPr>
              <a:t>Sharon Cohen, MD, FRCPC</a:t>
            </a:r>
            <a:br>
              <a:rPr kumimoji="0" lang="en-US" sz="2000" b="0" i="0" u="none" strike="noStrike" kern="0" cap="none" spc="0" normalizeH="0" baseline="0" noProof="0" dirty="0">
                <a:ln>
                  <a:noFill/>
                </a:ln>
                <a:solidFill>
                  <a:srgbClr val="000000"/>
                </a:solidFill>
                <a:effectLst/>
                <a:uLnTx/>
                <a:uFillTx/>
                <a:latin typeface="+mj-lt"/>
              </a:rPr>
            </a:br>
            <a:r>
              <a:rPr kumimoji="0" lang="en-US" sz="2000" b="0" i="0" u="none" strike="noStrike" kern="0" cap="none" spc="0" normalizeH="0" baseline="0" noProof="0" dirty="0">
                <a:ln>
                  <a:noFill/>
                </a:ln>
                <a:solidFill>
                  <a:srgbClr val="000000"/>
                </a:solidFill>
                <a:effectLst/>
                <a:uLnTx/>
                <a:uFillTx/>
                <a:latin typeface="+mj-lt"/>
              </a:rPr>
              <a:t>Behavioural Neurologist </a:t>
            </a:r>
            <a:br>
              <a:rPr kumimoji="0" lang="en-US" sz="2000" b="0" i="0" u="none" strike="noStrike" kern="0" cap="none" spc="0" normalizeH="0" baseline="0" noProof="0" dirty="0">
                <a:ln>
                  <a:noFill/>
                </a:ln>
                <a:solidFill>
                  <a:srgbClr val="000000"/>
                </a:solidFill>
                <a:effectLst/>
                <a:uLnTx/>
                <a:uFillTx/>
                <a:latin typeface="+mj-lt"/>
              </a:rPr>
            </a:br>
            <a:r>
              <a:rPr kumimoji="0" lang="en-US" sz="2000" b="0" i="0" u="none" strike="noStrike" kern="0" cap="none" spc="0" normalizeH="0" baseline="0" noProof="0" dirty="0">
                <a:ln>
                  <a:noFill/>
                </a:ln>
                <a:solidFill>
                  <a:srgbClr val="000000"/>
                </a:solidFill>
                <a:effectLst/>
                <a:uLnTx/>
                <a:uFillTx/>
                <a:latin typeface="+mj-lt"/>
              </a:rPr>
              <a:t>Medical Director and Site Principal Investigator</a:t>
            </a:r>
            <a:br>
              <a:rPr kumimoji="0" lang="en-US" sz="2000" b="0" i="0" u="none" strike="noStrike" kern="0" cap="none" spc="0" normalizeH="0" baseline="0" noProof="0" dirty="0">
                <a:ln>
                  <a:noFill/>
                </a:ln>
                <a:solidFill>
                  <a:srgbClr val="000000"/>
                </a:solidFill>
                <a:effectLst/>
                <a:uLnTx/>
                <a:uFillTx/>
                <a:latin typeface="+mj-lt"/>
              </a:rPr>
            </a:br>
            <a:r>
              <a:rPr kumimoji="0" lang="en-US" sz="2000" b="0" i="0" u="none" strike="noStrike" kern="0" cap="none" spc="0" normalizeH="0" baseline="0" noProof="0" dirty="0">
                <a:ln>
                  <a:noFill/>
                </a:ln>
                <a:solidFill>
                  <a:srgbClr val="000000"/>
                </a:solidFill>
                <a:effectLst/>
                <a:uLnTx/>
                <a:uFillTx/>
                <a:latin typeface="+mj-lt"/>
              </a:rPr>
              <a:t>Toronto Memory Program</a:t>
            </a:r>
            <a:br>
              <a:rPr kumimoji="0" lang="en-US" sz="2000" b="0" i="0" u="none" strike="noStrike" kern="0" cap="none" spc="0" normalizeH="0" baseline="0" noProof="0" dirty="0">
                <a:ln>
                  <a:noFill/>
                </a:ln>
                <a:solidFill>
                  <a:srgbClr val="000000"/>
                </a:solidFill>
                <a:effectLst/>
                <a:uLnTx/>
                <a:uFillTx/>
                <a:latin typeface="+mj-lt"/>
              </a:rPr>
            </a:br>
            <a:r>
              <a:rPr kumimoji="0" lang="en-US" sz="2000" b="0" i="0" u="none" strike="noStrike" kern="0" cap="none" spc="0" normalizeH="0" baseline="0" noProof="0" dirty="0">
                <a:ln>
                  <a:noFill/>
                </a:ln>
                <a:solidFill>
                  <a:srgbClr val="000000"/>
                </a:solidFill>
                <a:effectLst/>
                <a:uLnTx/>
                <a:uFillTx/>
                <a:latin typeface="+mj-lt"/>
              </a:rPr>
              <a:t>Toronto, Ontario, Canada</a:t>
            </a:r>
          </a:p>
          <a:p>
            <a:pPr marL="0" indent="0">
              <a:buNone/>
            </a:pPr>
            <a:r>
              <a:rPr lang="en-US" sz="2000" b="1" dirty="0">
                <a:solidFill>
                  <a:schemeClr val="accent3"/>
                </a:solidFill>
              </a:rPr>
              <a:t>Sharon Cohen, MD, FRCPC: </a:t>
            </a:r>
            <a:r>
              <a:rPr lang="en-US" sz="2000" i="1" dirty="0"/>
              <a:t>researcher</a:t>
            </a:r>
            <a:r>
              <a:rPr lang="en-US" sz="2000" dirty="0"/>
              <a:t>: AbbVie, AgeneBio, Alector, Alnylam, Alzheon, Anavex, Biogen, Cassava Sciences, Eisai, GlaxoSmithKline, Inmune Bio, Janssen, Lilly, Novo Nordisk, Retispec, Roche, UCB Biopharma; </a:t>
            </a:r>
            <a:r>
              <a:rPr lang="en-US" sz="2000" i="1" dirty="0"/>
              <a:t>consultant/advisor/speaker</a:t>
            </a:r>
            <a:r>
              <a:rPr lang="en-US" sz="2000" dirty="0"/>
              <a:t>: Alnylam, Biogen, Biohaven, Bristol Myers Squibb, Cassava Sciences, Cognivue, Cogstate, Eisai, GlaxoSmithKline, Inmune Bio, Kisbee Therapeutics, Lilly, Lundbeck, Novartis, Novo Nordisk, Parexel, Retispec, Roche, SciNeuro Pharmaceuticals.</a:t>
            </a:r>
          </a:p>
        </p:txBody>
      </p:sp>
      <p:sp>
        <p:nvSpPr>
          <p:cNvPr id="4" name="Content Placeholder 3">
            <a:extLst>
              <a:ext uri="{FF2B5EF4-FFF2-40B4-BE49-F238E27FC236}">
                <a16:creationId xmlns:a16="http://schemas.microsoft.com/office/drawing/2014/main" id="{8A3A84FA-0D6A-8DE0-015E-21DD3EBC44A9}"/>
              </a:ext>
            </a:extLst>
          </p:cNvPr>
          <p:cNvSpPr>
            <a:spLocks noGrp="1"/>
          </p:cNvSpPr>
          <p:nvPr>
            <p:ph sz="half" idx="2"/>
          </p:nvPr>
        </p:nvSpPr>
        <p:spPr/>
        <p:txBody>
          <a:bodyPr/>
          <a:lstStyle/>
          <a:p>
            <a:pPr marL="0" indent="0">
              <a:buNone/>
            </a:pPr>
            <a:r>
              <a:rPr kumimoji="0" lang="en-US" sz="2400" b="1" i="0" u="none" strike="noStrike" kern="0" cap="none" spc="0" normalizeH="0" baseline="0" noProof="0" dirty="0">
                <a:ln>
                  <a:noFill/>
                </a:ln>
                <a:solidFill>
                  <a:srgbClr val="E1471D"/>
                </a:solidFill>
                <a:effectLst/>
                <a:uLnTx/>
                <a:uFillTx/>
                <a:latin typeface="+mj-lt"/>
              </a:rPr>
              <a:t>Elizabeth Poynor, MD, PhD</a:t>
            </a:r>
            <a:br>
              <a:rPr kumimoji="0" lang="en-US" sz="2000" b="1" i="0" u="none" strike="noStrike" kern="0" cap="none" spc="0" normalizeH="0" baseline="0" noProof="0" dirty="0">
                <a:ln>
                  <a:noFill/>
                </a:ln>
                <a:solidFill>
                  <a:srgbClr val="E1471D"/>
                </a:solidFill>
                <a:effectLst/>
                <a:uLnTx/>
                <a:uFillTx/>
                <a:latin typeface="+mj-lt"/>
              </a:rPr>
            </a:br>
            <a:r>
              <a:rPr kumimoji="0" lang="en-US" sz="2000" b="0" i="0" u="none" strike="noStrike" kern="0" cap="none" spc="0" normalizeH="0" baseline="0" noProof="0" dirty="0">
                <a:ln>
                  <a:noFill/>
                </a:ln>
                <a:solidFill>
                  <a:srgbClr val="000000"/>
                </a:solidFill>
                <a:effectLst/>
                <a:uLnTx/>
                <a:uFillTx/>
                <a:latin typeface="+mj-lt"/>
              </a:rPr>
              <a:t>Chair of Women’s Health and Gynecology</a:t>
            </a:r>
            <a:br>
              <a:rPr kumimoji="0" lang="en-US" sz="2000" b="0" i="0" u="none" strike="noStrike" kern="0" cap="none" spc="0" normalizeH="0" baseline="0" noProof="0" dirty="0">
                <a:ln>
                  <a:noFill/>
                </a:ln>
                <a:solidFill>
                  <a:srgbClr val="000000"/>
                </a:solidFill>
                <a:effectLst/>
                <a:uLnTx/>
                <a:uFillTx/>
                <a:latin typeface="+mj-lt"/>
              </a:rPr>
            </a:br>
            <a:r>
              <a:rPr kumimoji="0" lang="en-US" sz="2000" b="0" i="0" u="none" strike="noStrike" kern="0" cap="none" spc="0" normalizeH="0" baseline="0" noProof="0" dirty="0">
                <a:ln>
                  <a:noFill/>
                </a:ln>
                <a:solidFill>
                  <a:srgbClr val="000000"/>
                </a:solidFill>
                <a:effectLst/>
                <a:uLnTx/>
                <a:uFillTx/>
                <a:latin typeface="+mj-lt"/>
              </a:rPr>
              <a:t>Atria Institute</a:t>
            </a:r>
            <a:br>
              <a:rPr kumimoji="0" lang="en-US" sz="2000" b="0" i="0" u="none" strike="noStrike" kern="0" cap="none" spc="0" normalizeH="0" baseline="0" noProof="0" dirty="0">
                <a:ln>
                  <a:noFill/>
                </a:ln>
                <a:solidFill>
                  <a:srgbClr val="000000"/>
                </a:solidFill>
                <a:effectLst/>
                <a:uLnTx/>
                <a:uFillTx/>
                <a:latin typeface="+mj-lt"/>
              </a:rPr>
            </a:br>
            <a:r>
              <a:rPr kumimoji="0" lang="en-US" sz="2000" b="0" i="0" u="none" strike="noStrike" kern="0" cap="none" spc="0" normalizeH="0" baseline="0" noProof="0" dirty="0">
                <a:ln>
                  <a:noFill/>
                </a:ln>
                <a:solidFill>
                  <a:srgbClr val="000000"/>
                </a:solidFill>
                <a:effectLst/>
                <a:uLnTx/>
                <a:uFillTx/>
                <a:latin typeface="+mj-lt"/>
              </a:rPr>
              <a:t>New York, New York</a:t>
            </a:r>
          </a:p>
          <a:p>
            <a:pPr marL="0" indent="0">
              <a:buNone/>
            </a:pPr>
            <a:r>
              <a:rPr lang="en-US" sz="2000" b="1" dirty="0">
                <a:solidFill>
                  <a:schemeClr val="accent3"/>
                </a:solidFill>
              </a:rPr>
              <a:t>Elizabeth Poynor, MD, PhD, </a:t>
            </a:r>
            <a:r>
              <a:rPr lang="en-US" sz="2000" dirty="0"/>
              <a:t>has no relevant financial relationships to disclose.</a:t>
            </a:r>
          </a:p>
          <a:p>
            <a:pPr marL="0" indent="0">
              <a:buNone/>
            </a:pPr>
            <a:endParaRPr lang="en-US" sz="2000" dirty="0"/>
          </a:p>
        </p:txBody>
      </p:sp>
    </p:spTree>
    <p:extLst>
      <p:ext uri="{BB962C8B-B14F-4D97-AF65-F5344CB8AC3E}">
        <p14:creationId xmlns:p14="http://schemas.microsoft.com/office/powerpoint/2010/main" val="308115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831C6-A91C-214D-65A3-4D133C311016}"/>
              </a:ext>
            </a:extLst>
          </p:cNvPr>
          <p:cNvSpPr>
            <a:spLocks noGrp="1"/>
          </p:cNvSpPr>
          <p:nvPr>
            <p:ph type="title"/>
          </p:nvPr>
        </p:nvSpPr>
        <p:spPr/>
        <p:txBody>
          <a:bodyPr/>
          <a:lstStyle/>
          <a:p>
            <a:r>
              <a:rPr lang="en-US" dirty="0"/>
              <a:t>Agenda and Learning Objectives</a:t>
            </a:r>
          </a:p>
        </p:txBody>
      </p:sp>
      <p:sp>
        <p:nvSpPr>
          <p:cNvPr id="3" name="Content Placeholder 2">
            <a:extLst>
              <a:ext uri="{FF2B5EF4-FFF2-40B4-BE49-F238E27FC236}">
                <a16:creationId xmlns:a16="http://schemas.microsoft.com/office/drawing/2014/main" id="{8546DFC1-59B5-90F5-EE0F-9C86A59F240B}"/>
              </a:ext>
            </a:extLst>
          </p:cNvPr>
          <p:cNvSpPr>
            <a:spLocks noGrp="1"/>
          </p:cNvSpPr>
          <p:nvPr>
            <p:ph idx="1"/>
          </p:nvPr>
        </p:nvSpPr>
        <p:spPr/>
        <p:txBody>
          <a:bodyPr/>
          <a:lstStyle/>
          <a:p>
            <a:pPr marL="461963" indent="-461963">
              <a:buClr>
                <a:schemeClr val="accent3"/>
              </a:buClr>
              <a:buFont typeface="+mj-lt"/>
              <a:buAutoNum type="arabicPeriod"/>
            </a:pPr>
            <a:r>
              <a:rPr lang="en-US" sz="2400" dirty="0"/>
              <a:t>What is brain health? Why is it important to optimize brain health? </a:t>
            </a:r>
          </a:p>
          <a:p>
            <a:pPr marL="461963" lvl="1" indent="0">
              <a:spcBef>
                <a:spcPts val="0"/>
              </a:spcBef>
              <a:buNone/>
            </a:pPr>
            <a:r>
              <a:rPr lang="en-US" sz="2000" b="1" dirty="0">
                <a:solidFill>
                  <a:schemeClr val="accent3"/>
                </a:solidFill>
              </a:rPr>
              <a:t>Learning objective: </a:t>
            </a:r>
            <a:r>
              <a:rPr lang="en-US" sz="2000" dirty="0"/>
              <a:t>Assess the benefits of optimizing brain health and preventing cognitive decline before it occurs</a:t>
            </a:r>
          </a:p>
          <a:p>
            <a:pPr marL="461963" indent="-461963">
              <a:buClr>
                <a:schemeClr val="accent3"/>
              </a:buClr>
              <a:buFont typeface="+mj-lt"/>
              <a:buAutoNum type="arabicPeriod"/>
            </a:pPr>
            <a:r>
              <a:rPr lang="en-US" sz="2400" dirty="0"/>
              <a:t>What is the natural progression of AD and how can it be assessed?</a:t>
            </a:r>
          </a:p>
          <a:p>
            <a:pPr marL="461963" lvl="1" indent="0">
              <a:spcBef>
                <a:spcPts val="0"/>
              </a:spcBef>
              <a:buNone/>
            </a:pPr>
            <a:r>
              <a:rPr lang="en-US" sz="2000" b="1" dirty="0">
                <a:solidFill>
                  <a:schemeClr val="accent3"/>
                </a:solidFill>
              </a:rPr>
              <a:t>Learning objective: </a:t>
            </a:r>
            <a:r>
              <a:rPr lang="en-US" sz="2000" dirty="0"/>
              <a:t>Analyze the evidence for the use of testing to detect AD pathology before symptoms emerge</a:t>
            </a:r>
          </a:p>
          <a:p>
            <a:pPr marL="461963" indent="-461963">
              <a:buClr>
                <a:schemeClr val="accent3"/>
              </a:buClr>
              <a:buFont typeface="+mj-lt"/>
              <a:buAutoNum type="arabicPeriod"/>
            </a:pPr>
            <a:r>
              <a:rPr lang="en-US" sz="2400" dirty="0"/>
              <a:t>How can we influence the development of AD through modifiable risk factors?</a:t>
            </a:r>
          </a:p>
          <a:p>
            <a:pPr marL="461963" lvl="1" indent="0">
              <a:spcBef>
                <a:spcPts val="0"/>
              </a:spcBef>
              <a:buNone/>
            </a:pPr>
            <a:r>
              <a:rPr lang="en-US" sz="2000" b="1" dirty="0">
                <a:solidFill>
                  <a:schemeClr val="accent3"/>
                </a:solidFill>
              </a:rPr>
              <a:t>Learning objective: </a:t>
            </a:r>
            <a:r>
              <a:rPr lang="en-US" sz="2000" dirty="0"/>
              <a:t>Evaluate for known modifiable risk factors for cognitive decline and dementia at patient visits</a:t>
            </a:r>
          </a:p>
          <a:p>
            <a:pPr marL="461963" indent="-461963">
              <a:buClr>
                <a:schemeClr val="accent3"/>
              </a:buClr>
              <a:buFont typeface="+mj-lt"/>
              <a:buAutoNum type="arabicPeriod"/>
            </a:pPr>
            <a:r>
              <a:rPr lang="en-US" sz="2400" dirty="0"/>
              <a:t>What strategies can be used for discussing brain health with patients?</a:t>
            </a:r>
          </a:p>
          <a:p>
            <a:pPr marL="461963" lvl="1" indent="0">
              <a:spcBef>
                <a:spcPts val="0"/>
              </a:spcBef>
              <a:buNone/>
            </a:pPr>
            <a:r>
              <a:rPr lang="en-US" sz="2000" b="1" dirty="0">
                <a:solidFill>
                  <a:schemeClr val="accent3"/>
                </a:solidFill>
              </a:rPr>
              <a:t>Learning objective: </a:t>
            </a:r>
            <a:r>
              <a:rPr lang="en-US" sz="2000" dirty="0"/>
              <a:t>Implement effective practices for discussing brain health and cognitive decline prevention with patients during routine care</a:t>
            </a:r>
          </a:p>
        </p:txBody>
      </p:sp>
    </p:spTree>
    <p:extLst>
      <p:ext uri="{BB962C8B-B14F-4D97-AF65-F5344CB8AC3E}">
        <p14:creationId xmlns:p14="http://schemas.microsoft.com/office/powerpoint/2010/main" val="3377830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885C271-0810-8CFA-02AF-455240DD5726}"/>
              </a:ext>
            </a:extLst>
          </p:cNvPr>
          <p:cNvSpPr>
            <a:spLocks noGrp="1"/>
          </p:cNvSpPr>
          <p:nvPr>
            <p:ph type="title"/>
          </p:nvPr>
        </p:nvSpPr>
        <p:spPr/>
        <p:txBody>
          <a:bodyPr/>
          <a:lstStyle/>
          <a:p>
            <a:pPr marL="514350" indent="-514350"/>
            <a:r>
              <a:rPr lang="en-US" sz="3600" dirty="0"/>
              <a:t>What is brain health? Why is it important to optimize brain health? </a:t>
            </a:r>
          </a:p>
        </p:txBody>
      </p:sp>
    </p:spTree>
    <p:extLst>
      <p:ext uri="{BB962C8B-B14F-4D97-AF65-F5344CB8AC3E}">
        <p14:creationId xmlns:p14="http://schemas.microsoft.com/office/powerpoint/2010/main" val="326386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874CB-6CDF-1F55-11C5-3BCF5C6A6558}"/>
              </a:ext>
            </a:extLst>
          </p:cNvPr>
          <p:cNvSpPr>
            <a:spLocks noGrp="1"/>
          </p:cNvSpPr>
          <p:nvPr>
            <p:ph type="title"/>
          </p:nvPr>
        </p:nvSpPr>
        <p:spPr/>
        <p:txBody>
          <a:bodyPr/>
          <a:lstStyle/>
          <a:p>
            <a:r>
              <a:rPr lang="en-US" dirty="0"/>
              <a:t>The Current and Emerging Brain Health Crisis</a:t>
            </a:r>
          </a:p>
        </p:txBody>
      </p:sp>
      <p:sp>
        <p:nvSpPr>
          <p:cNvPr id="3" name="Content Placeholder 2">
            <a:extLst>
              <a:ext uri="{FF2B5EF4-FFF2-40B4-BE49-F238E27FC236}">
                <a16:creationId xmlns:a16="http://schemas.microsoft.com/office/drawing/2014/main" id="{4C069486-DE89-9796-E463-21A592A38005}"/>
              </a:ext>
            </a:extLst>
          </p:cNvPr>
          <p:cNvSpPr>
            <a:spLocks noGrp="1"/>
          </p:cNvSpPr>
          <p:nvPr>
            <p:ph idx="1"/>
          </p:nvPr>
        </p:nvSpPr>
        <p:spPr>
          <a:xfrm>
            <a:off x="604675" y="1513047"/>
            <a:ext cx="10877529" cy="464123"/>
          </a:xfrm>
        </p:spPr>
        <p:txBody>
          <a:bodyPr/>
          <a:lstStyle/>
          <a:p>
            <a:pPr>
              <a:spcBef>
                <a:spcPts val="0"/>
              </a:spcBef>
            </a:pPr>
            <a:r>
              <a:rPr lang="en-US" sz="2000" dirty="0"/>
              <a:t>Currently, 6.9 million Americans are living with AD</a:t>
            </a:r>
          </a:p>
          <a:p>
            <a:pPr lvl="1">
              <a:spcBef>
                <a:spcPts val="0"/>
              </a:spcBef>
            </a:pPr>
            <a:r>
              <a:rPr lang="en-US" sz="2000" dirty="0"/>
              <a:t>Estimated to increase to 13.8 million by 2060</a:t>
            </a:r>
          </a:p>
        </p:txBody>
      </p:sp>
      <p:sp>
        <p:nvSpPr>
          <p:cNvPr id="4" name="TextBox 3">
            <a:extLst>
              <a:ext uri="{FF2B5EF4-FFF2-40B4-BE49-F238E27FC236}">
                <a16:creationId xmlns:a16="http://schemas.microsoft.com/office/drawing/2014/main" id="{A2FEA71A-8933-F469-B0A8-F4910896B9CF}"/>
              </a:ext>
            </a:extLst>
          </p:cNvPr>
          <p:cNvSpPr txBox="1"/>
          <p:nvPr/>
        </p:nvSpPr>
        <p:spPr bwMode="auto">
          <a:xfrm>
            <a:off x="441944" y="6372887"/>
            <a:ext cx="51785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2"/>
                </a:solidFill>
                <a:latin typeface="Calibri" panose="020F0502020204030204" pitchFamily="34" charset="0"/>
              </a:rPr>
              <a:t>2024 Alzheimer's disease facts and figures. Alzheimers Dement. 2024;20:3708.</a:t>
            </a:r>
          </a:p>
        </p:txBody>
      </p:sp>
      <p:sp>
        <p:nvSpPr>
          <p:cNvPr id="8" name="Content Placeholder 2">
            <a:extLst>
              <a:ext uri="{FF2B5EF4-FFF2-40B4-BE49-F238E27FC236}">
                <a16:creationId xmlns:a16="http://schemas.microsoft.com/office/drawing/2014/main" id="{418256B5-308D-94FC-1B3A-600D7F46DB4D}"/>
              </a:ext>
            </a:extLst>
          </p:cNvPr>
          <p:cNvSpPr txBox="1">
            <a:spLocks/>
          </p:cNvSpPr>
          <p:nvPr/>
        </p:nvSpPr>
        <p:spPr bwMode="auto">
          <a:xfrm>
            <a:off x="604675" y="2441238"/>
            <a:ext cx="3553668" cy="3937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Healthcare system faces:</a:t>
            </a:r>
          </a:p>
          <a:p>
            <a:pPr lvl="1">
              <a:spcBef>
                <a:spcPts val="0"/>
              </a:spcBef>
            </a:pPr>
            <a:r>
              <a:rPr lang="en-US" sz="2000" b="0" kern="0" dirty="0"/>
              <a:t>Shortage of dementia care specialists</a:t>
            </a:r>
          </a:p>
          <a:p>
            <a:pPr lvl="1">
              <a:spcBef>
                <a:spcPts val="0"/>
              </a:spcBef>
            </a:pPr>
            <a:r>
              <a:rPr lang="en-US" sz="2000" b="0" kern="0" dirty="0"/>
              <a:t>Underprepared infrastructure</a:t>
            </a:r>
          </a:p>
          <a:p>
            <a:pPr lvl="1">
              <a:spcBef>
                <a:spcPts val="0"/>
              </a:spcBef>
            </a:pPr>
            <a:r>
              <a:rPr lang="en-US" sz="2000" b="0" kern="0" dirty="0"/>
              <a:t>Growing aging population</a:t>
            </a:r>
          </a:p>
          <a:p>
            <a:r>
              <a:rPr lang="en-US" sz="2000" b="0" kern="0" dirty="0"/>
              <a:t>Current screening and diagnosis: Too little, too late</a:t>
            </a:r>
          </a:p>
        </p:txBody>
      </p:sp>
      <p:sp>
        <p:nvSpPr>
          <p:cNvPr id="5" name="TextBox 4">
            <a:extLst>
              <a:ext uri="{FF2B5EF4-FFF2-40B4-BE49-F238E27FC236}">
                <a16:creationId xmlns:a16="http://schemas.microsoft.com/office/drawing/2014/main" id="{B3DAA8DA-890C-3C7F-900C-9F71DAFADD24}"/>
              </a:ext>
            </a:extLst>
          </p:cNvPr>
          <p:cNvSpPr txBox="1"/>
          <p:nvPr/>
        </p:nvSpPr>
        <p:spPr bwMode="auto">
          <a:xfrm>
            <a:off x="5598349" y="2441238"/>
            <a:ext cx="53321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Projected Population ≥65 With AD in the US </a:t>
            </a:r>
          </a:p>
        </p:txBody>
      </p:sp>
      <p:cxnSp>
        <p:nvCxnSpPr>
          <p:cNvPr id="10" name="Straight Connector 9">
            <a:extLst>
              <a:ext uri="{FF2B5EF4-FFF2-40B4-BE49-F238E27FC236}">
                <a16:creationId xmlns:a16="http://schemas.microsoft.com/office/drawing/2014/main" id="{DEDB49E1-854E-88EA-E5D5-0EF05A961D82}"/>
              </a:ext>
            </a:extLst>
          </p:cNvPr>
          <p:cNvCxnSpPr>
            <a:cxnSpLocks/>
          </p:cNvCxnSpPr>
          <p:nvPr/>
        </p:nvCxnSpPr>
        <p:spPr bwMode="auto">
          <a:xfrm>
            <a:off x="5044747" y="3285769"/>
            <a:ext cx="74116"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403F47AE-71ED-9628-47E7-5456367F3C59}"/>
              </a:ext>
            </a:extLst>
          </p:cNvPr>
          <p:cNvCxnSpPr>
            <a:cxnSpLocks/>
          </p:cNvCxnSpPr>
          <p:nvPr/>
        </p:nvCxnSpPr>
        <p:spPr bwMode="auto">
          <a:xfrm>
            <a:off x="5044747" y="3617761"/>
            <a:ext cx="74116"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50B0C335-557F-D281-1A19-A357AF388D4C}"/>
              </a:ext>
            </a:extLst>
          </p:cNvPr>
          <p:cNvCxnSpPr>
            <a:cxnSpLocks/>
          </p:cNvCxnSpPr>
          <p:nvPr/>
        </p:nvCxnSpPr>
        <p:spPr bwMode="auto">
          <a:xfrm>
            <a:off x="5044747" y="3949753"/>
            <a:ext cx="74116"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CC857F69-0099-C5BD-94F7-1A938FF49B08}"/>
              </a:ext>
            </a:extLst>
          </p:cNvPr>
          <p:cNvCxnSpPr>
            <a:cxnSpLocks/>
          </p:cNvCxnSpPr>
          <p:nvPr/>
        </p:nvCxnSpPr>
        <p:spPr bwMode="auto">
          <a:xfrm>
            <a:off x="5044747" y="4281745"/>
            <a:ext cx="74116"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0797CD10-C80C-67BE-4C23-A639105CB70B}"/>
              </a:ext>
            </a:extLst>
          </p:cNvPr>
          <p:cNvCxnSpPr>
            <a:cxnSpLocks/>
          </p:cNvCxnSpPr>
          <p:nvPr/>
        </p:nvCxnSpPr>
        <p:spPr bwMode="auto">
          <a:xfrm>
            <a:off x="5044747" y="4613737"/>
            <a:ext cx="74116"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31FC90AF-5CD3-D728-23FE-E34D727CBB91}"/>
              </a:ext>
            </a:extLst>
          </p:cNvPr>
          <p:cNvCxnSpPr>
            <a:cxnSpLocks/>
          </p:cNvCxnSpPr>
          <p:nvPr/>
        </p:nvCxnSpPr>
        <p:spPr bwMode="auto">
          <a:xfrm>
            <a:off x="5044747" y="4945729"/>
            <a:ext cx="74116"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9157CC93-3558-B1FF-02F5-D3CAB7976572}"/>
              </a:ext>
            </a:extLst>
          </p:cNvPr>
          <p:cNvCxnSpPr>
            <a:cxnSpLocks/>
          </p:cNvCxnSpPr>
          <p:nvPr/>
        </p:nvCxnSpPr>
        <p:spPr bwMode="auto">
          <a:xfrm>
            <a:off x="5044747" y="5277721"/>
            <a:ext cx="74116"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1A2F4527-C385-64DF-9D97-B768DB5F1F1F}"/>
              </a:ext>
            </a:extLst>
          </p:cNvPr>
          <p:cNvCxnSpPr>
            <a:cxnSpLocks/>
          </p:cNvCxnSpPr>
          <p:nvPr/>
        </p:nvCxnSpPr>
        <p:spPr bwMode="auto">
          <a:xfrm>
            <a:off x="5044747" y="5609711"/>
            <a:ext cx="7411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F37A177A-875B-888E-4AF9-9677FBF1C155}"/>
              </a:ext>
            </a:extLst>
          </p:cNvPr>
          <p:cNvCxnSpPr>
            <a:cxnSpLocks/>
          </p:cNvCxnSpPr>
          <p:nvPr/>
        </p:nvCxnSpPr>
        <p:spPr bwMode="auto">
          <a:xfrm>
            <a:off x="5258749" y="5609711"/>
            <a:ext cx="0" cy="7197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4FE4FFB-9957-9088-3F09-2838F5C332E1}"/>
              </a:ext>
            </a:extLst>
          </p:cNvPr>
          <p:cNvCxnSpPr>
            <a:cxnSpLocks/>
          </p:cNvCxnSpPr>
          <p:nvPr/>
        </p:nvCxnSpPr>
        <p:spPr bwMode="auto">
          <a:xfrm>
            <a:off x="6684891" y="5609711"/>
            <a:ext cx="0" cy="7197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326152C8-2FC6-BBAE-07DD-88FC1EFFAA92}"/>
              </a:ext>
            </a:extLst>
          </p:cNvPr>
          <p:cNvCxnSpPr>
            <a:cxnSpLocks/>
          </p:cNvCxnSpPr>
          <p:nvPr/>
        </p:nvCxnSpPr>
        <p:spPr bwMode="auto">
          <a:xfrm>
            <a:off x="8111032" y="5609711"/>
            <a:ext cx="0" cy="7197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51F584B-C488-CB11-0D70-9FFFA9A61EC6}"/>
              </a:ext>
            </a:extLst>
          </p:cNvPr>
          <p:cNvCxnSpPr>
            <a:cxnSpLocks/>
          </p:cNvCxnSpPr>
          <p:nvPr/>
        </p:nvCxnSpPr>
        <p:spPr bwMode="auto">
          <a:xfrm>
            <a:off x="9537174" y="5609711"/>
            <a:ext cx="0" cy="7197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4BF4F06-D953-9BFB-0382-F20FE8EC6DD9}"/>
              </a:ext>
            </a:extLst>
          </p:cNvPr>
          <p:cNvCxnSpPr>
            <a:cxnSpLocks/>
          </p:cNvCxnSpPr>
          <p:nvPr/>
        </p:nvCxnSpPr>
        <p:spPr bwMode="auto">
          <a:xfrm>
            <a:off x="10963315" y="5609711"/>
            <a:ext cx="0" cy="71978"/>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1C7877BB-F49E-B381-70F1-5E5BBCCC5B32}"/>
              </a:ext>
            </a:extLst>
          </p:cNvPr>
          <p:cNvSpPr txBox="1"/>
          <p:nvPr/>
        </p:nvSpPr>
        <p:spPr bwMode="auto">
          <a:xfrm>
            <a:off x="5082551" y="429133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6.1</a:t>
            </a:r>
          </a:p>
        </p:txBody>
      </p:sp>
      <p:sp>
        <p:nvSpPr>
          <p:cNvPr id="26" name="TextBox 25">
            <a:extLst>
              <a:ext uri="{FF2B5EF4-FFF2-40B4-BE49-F238E27FC236}">
                <a16:creationId xmlns:a16="http://schemas.microsoft.com/office/drawing/2014/main" id="{FAA2E53A-D299-077A-0882-CCDF6D06B343}"/>
              </a:ext>
            </a:extLst>
          </p:cNvPr>
          <p:cNvSpPr txBox="1"/>
          <p:nvPr/>
        </p:nvSpPr>
        <p:spPr bwMode="auto">
          <a:xfrm>
            <a:off x="6478745" y="390116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8.5</a:t>
            </a:r>
          </a:p>
        </p:txBody>
      </p:sp>
      <p:sp>
        <p:nvSpPr>
          <p:cNvPr id="27" name="TextBox 26">
            <a:extLst>
              <a:ext uri="{FF2B5EF4-FFF2-40B4-BE49-F238E27FC236}">
                <a16:creationId xmlns:a16="http://schemas.microsoft.com/office/drawing/2014/main" id="{E2AC9369-9D3D-D445-149E-170EE673F7B9}"/>
              </a:ext>
            </a:extLst>
          </p:cNvPr>
          <p:cNvSpPr txBox="1"/>
          <p:nvPr/>
        </p:nvSpPr>
        <p:spPr bwMode="auto">
          <a:xfrm>
            <a:off x="7859200" y="3463872"/>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11.2</a:t>
            </a:r>
          </a:p>
        </p:txBody>
      </p:sp>
      <p:sp>
        <p:nvSpPr>
          <p:cNvPr id="28" name="TextBox 27">
            <a:extLst>
              <a:ext uri="{FF2B5EF4-FFF2-40B4-BE49-F238E27FC236}">
                <a16:creationId xmlns:a16="http://schemas.microsoft.com/office/drawing/2014/main" id="{30496B6C-6317-6578-7FF8-AE4315717E26}"/>
              </a:ext>
            </a:extLst>
          </p:cNvPr>
          <p:cNvSpPr txBox="1"/>
          <p:nvPr/>
        </p:nvSpPr>
        <p:spPr bwMode="auto">
          <a:xfrm>
            <a:off x="9285342" y="3231521"/>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12.7</a:t>
            </a:r>
          </a:p>
        </p:txBody>
      </p:sp>
      <p:sp>
        <p:nvSpPr>
          <p:cNvPr id="29" name="TextBox 28">
            <a:extLst>
              <a:ext uri="{FF2B5EF4-FFF2-40B4-BE49-F238E27FC236}">
                <a16:creationId xmlns:a16="http://schemas.microsoft.com/office/drawing/2014/main" id="{6E708D41-1F40-A24E-E2A0-2E6C69A4CF0A}"/>
              </a:ext>
            </a:extLst>
          </p:cNvPr>
          <p:cNvSpPr txBox="1"/>
          <p:nvPr/>
        </p:nvSpPr>
        <p:spPr bwMode="auto">
          <a:xfrm>
            <a:off x="10678680" y="3019848"/>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13.8</a:t>
            </a:r>
          </a:p>
        </p:txBody>
      </p:sp>
      <p:sp>
        <p:nvSpPr>
          <p:cNvPr id="60" name="Freeform 59">
            <a:extLst>
              <a:ext uri="{FF2B5EF4-FFF2-40B4-BE49-F238E27FC236}">
                <a16:creationId xmlns:a16="http://schemas.microsoft.com/office/drawing/2014/main" id="{F60A43C3-4FED-F476-33AD-537D9A8242EA}"/>
              </a:ext>
            </a:extLst>
          </p:cNvPr>
          <p:cNvSpPr/>
          <p:nvPr/>
        </p:nvSpPr>
        <p:spPr bwMode="auto">
          <a:xfrm>
            <a:off x="5258749" y="5200796"/>
            <a:ext cx="5719525" cy="415460"/>
          </a:xfrm>
          <a:custGeom>
            <a:avLst/>
            <a:gdLst>
              <a:gd name="connsiteX0" fmla="*/ 5698885 w 5719525"/>
              <a:gd name="connsiteY0" fmla="*/ 0 h 415460"/>
              <a:gd name="connsiteX1" fmla="*/ 5698885 w 5719525"/>
              <a:gd name="connsiteY1" fmla="*/ 410596 h 415460"/>
              <a:gd name="connsiteX2" fmla="*/ 5719525 w 5719525"/>
              <a:gd name="connsiteY2" fmla="*/ 410596 h 415460"/>
              <a:gd name="connsiteX3" fmla="*/ 5719462 w 5719525"/>
              <a:gd name="connsiteY3" fmla="*/ 415460 h 415460"/>
              <a:gd name="connsiteX4" fmla="*/ 0 w 5719525"/>
              <a:gd name="connsiteY4" fmla="*/ 410059 h 415460"/>
              <a:gd name="connsiteX5" fmla="*/ 0 w 5719525"/>
              <a:gd name="connsiteY5" fmla="*/ 144682 h 415460"/>
              <a:gd name="connsiteX6" fmla="*/ 1428815 w 5719525"/>
              <a:gd name="connsiteY6" fmla="*/ 74589 h 415460"/>
              <a:gd name="connsiteX7" fmla="*/ 2862638 w 5719525"/>
              <a:gd name="connsiteY7" fmla="*/ 85410 h 415460"/>
              <a:gd name="connsiteX8" fmla="*/ 4269407 w 5719525"/>
              <a:gd name="connsiteY8" fmla="*/ 63767 h 415460"/>
              <a:gd name="connsiteX9" fmla="*/ 5698885 w 5719525"/>
              <a:gd name="connsiteY9" fmla="*/ 0 h 415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9525" h="415460">
                <a:moveTo>
                  <a:pt x="5698885" y="0"/>
                </a:moveTo>
                <a:lnTo>
                  <a:pt x="5698885" y="410596"/>
                </a:lnTo>
                <a:lnTo>
                  <a:pt x="5719525" y="410596"/>
                </a:lnTo>
                <a:lnTo>
                  <a:pt x="5719462" y="415460"/>
                </a:lnTo>
                <a:lnTo>
                  <a:pt x="0" y="410059"/>
                </a:lnTo>
                <a:lnTo>
                  <a:pt x="0" y="144682"/>
                </a:lnTo>
                <a:lnTo>
                  <a:pt x="1428815" y="74589"/>
                </a:lnTo>
                <a:lnTo>
                  <a:pt x="2862638" y="85410"/>
                </a:lnTo>
                <a:lnTo>
                  <a:pt x="4269407" y="63767"/>
                </a:lnTo>
                <a:lnTo>
                  <a:pt x="5698885"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Freeform 55">
            <a:extLst>
              <a:ext uri="{FF2B5EF4-FFF2-40B4-BE49-F238E27FC236}">
                <a16:creationId xmlns:a16="http://schemas.microsoft.com/office/drawing/2014/main" id="{9F774D0F-630F-58A7-11A2-9F8E32B4B466}"/>
              </a:ext>
            </a:extLst>
          </p:cNvPr>
          <p:cNvSpPr/>
          <p:nvPr/>
        </p:nvSpPr>
        <p:spPr bwMode="auto">
          <a:xfrm>
            <a:off x="5258749" y="3857047"/>
            <a:ext cx="5698885" cy="1618463"/>
          </a:xfrm>
          <a:custGeom>
            <a:avLst/>
            <a:gdLst>
              <a:gd name="connsiteX0" fmla="*/ 5698885 w 5698885"/>
              <a:gd name="connsiteY0" fmla="*/ 0 h 1618463"/>
              <a:gd name="connsiteX1" fmla="*/ 5698885 w 5698885"/>
              <a:gd name="connsiteY1" fmla="*/ 1539531 h 1618463"/>
              <a:gd name="connsiteX2" fmla="*/ 0 w 5698885"/>
              <a:gd name="connsiteY2" fmla="*/ 1618463 h 1618463"/>
              <a:gd name="connsiteX3" fmla="*/ 0 w 5698885"/>
              <a:gd name="connsiteY3" fmla="*/ 1097430 h 1618463"/>
              <a:gd name="connsiteX4" fmla="*/ 27457 w 5698885"/>
              <a:gd name="connsiteY4" fmla="*/ 1017949 h 1618463"/>
              <a:gd name="connsiteX5" fmla="*/ 5698885 w 5698885"/>
              <a:gd name="connsiteY5" fmla="*/ 0 h 161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8885" h="1618463">
                <a:moveTo>
                  <a:pt x="5698885" y="0"/>
                </a:moveTo>
                <a:lnTo>
                  <a:pt x="5698885" y="1539531"/>
                </a:lnTo>
                <a:lnTo>
                  <a:pt x="0" y="1618463"/>
                </a:lnTo>
                <a:lnTo>
                  <a:pt x="0" y="1097430"/>
                </a:lnTo>
                <a:lnTo>
                  <a:pt x="27457" y="1017949"/>
                </a:lnTo>
                <a:lnTo>
                  <a:pt x="5698885"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Freeform 41">
            <a:extLst>
              <a:ext uri="{FF2B5EF4-FFF2-40B4-BE49-F238E27FC236}">
                <a16:creationId xmlns:a16="http://schemas.microsoft.com/office/drawing/2014/main" id="{CDD246E2-65CE-1767-05CB-E8F6EFD7E9D8}"/>
              </a:ext>
            </a:extLst>
          </p:cNvPr>
          <p:cNvSpPr/>
          <p:nvPr/>
        </p:nvSpPr>
        <p:spPr bwMode="auto">
          <a:xfrm>
            <a:off x="5258749" y="3310414"/>
            <a:ext cx="5698885" cy="1663663"/>
          </a:xfrm>
          <a:custGeom>
            <a:avLst/>
            <a:gdLst>
              <a:gd name="connsiteX0" fmla="*/ 5698885 w 5698885"/>
              <a:gd name="connsiteY0" fmla="*/ 0 h 1663663"/>
              <a:gd name="connsiteX1" fmla="*/ 5698885 w 5698885"/>
              <a:gd name="connsiteY1" fmla="*/ 1114362 h 1663663"/>
              <a:gd name="connsiteX2" fmla="*/ 4267872 w 5698885"/>
              <a:gd name="connsiteY2" fmla="*/ 1242131 h 1663663"/>
              <a:gd name="connsiteX3" fmla="*/ 2854119 w 5698885"/>
              <a:gd name="connsiteY3" fmla="*/ 1255101 h 1663663"/>
              <a:gd name="connsiteX4" fmla="*/ 1420911 w 5698885"/>
              <a:gd name="connsiteY4" fmla="*/ 1391288 h 1663663"/>
              <a:gd name="connsiteX5" fmla="*/ 672 w 5698885"/>
              <a:gd name="connsiteY5" fmla="*/ 1663663 h 1663663"/>
              <a:gd name="connsiteX6" fmla="*/ 0 w 5698885"/>
              <a:gd name="connsiteY6" fmla="*/ 1650895 h 1663663"/>
              <a:gd name="connsiteX7" fmla="*/ 0 w 5698885"/>
              <a:gd name="connsiteY7" fmla="*/ 1288767 h 1663663"/>
              <a:gd name="connsiteX8" fmla="*/ 1420911 w 5698885"/>
              <a:gd name="connsiteY8" fmla="*/ 891935 h 1663663"/>
              <a:gd name="connsiteX9" fmla="*/ 2860604 w 5698885"/>
              <a:gd name="connsiteY9" fmla="*/ 450948 h 1663663"/>
              <a:gd name="connsiteX10" fmla="*/ 4274357 w 5698885"/>
              <a:gd name="connsiteY10" fmla="*/ 198029 h 1663663"/>
              <a:gd name="connsiteX11" fmla="*/ 5698885 w 5698885"/>
              <a:gd name="connsiteY11" fmla="*/ 0 h 1663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98885" h="1663663">
                <a:moveTo>
                  <a:pt x="5698885" y="0"/>
                </a:moveTo>
                <a:lnTo>
                  <a:pt x="5698885" y="1114362"/>
                </a:lnTo>
                <a:lnTo>
                  <a:pt x="4267872" y="1242131"/>
                </a:lnTo>
                <a:lnTo>
                  <a:pt x="2854119" y="1255101"/>
                </a:lnTo>
                <a:lnTo>
                  <a:pt x="1420911" y="1391288"/>
                </a:lnTo>
                <a:lnTo>
                  <a:pt x="672" y="1663663"/>
                </a:lnTo>
                <a:lnTo>
                  <a:pt x="0" y="1650895"/>
                </a:lnTo>
                <a:lnTo>
                  <a:pt x="0" y="1288767"/>
                </a:lnTo>
                <a:lnTo>
                  <a:pt x="1420911" y="891935"/>
                </a:lnTo>
                <a:lnTo>
                  <a:pt x="2860604" y="450948"/>
                </a:lnTo>
                <a:lnTo>
                  <a:pt x="4274357" y="198029"/>
                </a:lnTo>
                <a:lnTo>
                  <a:pt x="5698885"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Freeform 5">
            <a:extLst>
              <a:ext uri="{FF2B5EF4-FFF2-40B4-BE49-F238E27FC236}">
                <a16:creationId xmlns:a16="http://schemas.microsoft.com/office/drawing/2014/main" id="{9497F6B3-A921-DB4D-E319-1A2C84E0D324}"/>
              </a:ext>
            </a:extLst>
          </p:cNvPr>
          <p:cNvSpPr/>
          <p:nvPr/>
        </p:nvSpPr>
        <p:spPr bwMode="auto">
          <a:xfrm rot="10800000" flipH="1">
            <a:off x="5123542" y="3224150"/>
            <a:ext cx="6382658" cy="2385619"/>
          </a:xfrm>
          <a:custGeom>
            <a:avLst/>
            <a:gdLst>
              <a:gd name="connsiteX0" fmla="*/ 0 w 6190343"/>
              <a:gd name="connsiteY0" fmla="*/ 2735943 h 2735943"/>
              <a:gd name="connsiteX1" fmla="*/ 0 w 6190343"/>
              <a:gd name="connsiteY1" fmla="*/ 0 h 2735943"/>
              <a:gd name="connsiteX2" fmla="*/ 6190343 w 6190343"/>
              <a:gd name="connsiteY2" fmla="*/ 0 h 2735943"/>
            </a:gdLst>
            <a:ahLst/>
            <a:cxnLst>
              <a:cxn ang="0">
                <a:pos x="connsiteX0" y="connsiteY0"/>
              </a:cxn>
              <a:cxn ang="0">
                <a:pos x="connsiteX1" y="connsiteY1"/>
              </a:cxn>
              <a:cxn ang="0">
                <a:pos x="connsiteX2" y="connsiteY2"/>
              </a:cxn>
            </a:cxnLst>
            <a:rect l="l" t="t" r="r" b="b"/>
            <a:pathLst>
              <a:path w="6190343" h="2735943">
                <a:moveTo>
                  <a:pt x="0" y="2735943"/>
                </a:moveTo>
                <a:lnTo>
                  <a:pt x="0" y="0"/>
                </a:lnTo>
                <a:lnTo>
                  <a:pt x="6190343" y="0"/>
                </a:lnTo>
              </a:path>
            </a:pathLst>
          </a:custGeom>
          <a:noFill/>
          <a:ln w="28575">
            <a:solidFill>
              <a:schemeClr val="bg1"/>
            </a:solidFill>
            <a:miter lim="800000"/>
            <a:headEnd/>
            <a:tailEnd/>
          </a:ln>
        </p:spPr>
        <p:txBody>
          <a:bodyPr rtlCol="0" anchor="ctr"/>
          <a:lstStyle/>
          <a:p>
            <a:pPr algn="ctr"/>
            <a:endParaRPr lang="en-US" dirty="0"/>
          </a:p>
        </p:txBody>
      </p:sp>
      <p:sp>
        <p:nvSpPr>
          <p:cNvPr id="65" name="TextBox 64">
            <a:extLst>
              <a:ext uri="{FF2B5EF4-FFF2-40B4-BE49-F238E27FC236}">
                <a16:creationId xmlns:a16="http://schemas.microsoft.com/office/drawing/2014/main" id="{43B2DB54-F113-58DB-7937-1ED85C92218F}"/>
              </a:ext>
            </a:extLst>
          </p:cNvPr>
          <p:cNvSpPr txBox="1"/>
          <p:nvPr/>
        </p:nvSpPr>
        <p:spPr bwMode="auto">
          <a:xfrm>
            <a:off x="4983673" y="5686427"/>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2020</a:t>
            </a:r>
          </a:p>
        </p:txBody>
      </p:sp>
      <p:sp>
        <p:nvSpPr>
          <p:cNvPr id="66" name="TextBox 65">
            <a:extLst>
              <a:ext uri="{FF2B5EF4-FFF2-40B4-BE49-F238E27FC236}">
                <a16:creationId xmlns:a16="http://schemas.microsoft.com/office/drawing/2014/main" id="{7DC19A5F-A8F6-EEF9-9589-8F06339090EE}"/>
              </a:ext>
            </a:extLst>
          </p:cNvPr>
          <p:cNvSpPr txBox="1"/>
          <p:nvPr/>
        </p:nvSpPr>
        <p:spPr bwMode="auto">
          <a:xfrm>
            <a:off x="6409813" y="5686427"/>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2030</a:t>
            </a:r>
          </a:p>
        </p:txBody>
      </p:sp>
      <p:sp>
        <p:nvSpPr>
          <p:cNvPr id="67" name="TextBox 66">
            <a:extLst>
              <a:ext uri="{FF2B5EF4-FFF2-40B4-BE49-F238E27FC236}">
                <a16:creationId xmlns:a16="http://schemas.microsoft.com/office/drawing/2014/main" id="{F0CE5759-6C3A-D86C-AADD-24C9FDA635E6}"/>
              </a:ext>
            </a:extLst>
          </p:cNvPr>
          <p:cNvSpPr txBox="1"/>
          <p:nvPr/>
        </p:nvSpPr>
        <p:spPr bwMode="auto">
          <a:xfrm>
            <a:off x="7835953" y="5686427"/>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2040</a:t>
            </a:r>
          </a:p>
        </p:txBody>
      </p:sp>
      <p:sp>
        <p:nvSpPr>
          <p:cNvPr id="68" name="TextBox 67">
            <a:extLst>
              <a:ext uri="{FF2B5EF4-FFF2-40B4-BE49-F238E27FC236}">
                <a16:creationId xmlns:a16="http://schemas.microsoft.com/office/drawing/2014/main" id="{3B3F14F3-2935-E7AC-1338-5C5E8B694B64}"/>
              </a:ext>
            </a:extLst>
          </p:cNvPr>
          <p:cNvSpPr txBox="1"/>
          <p:nvPr/>
        </p:nvSpPr>
        <p:spPr bwMode="auto">
          <a:xfrm>
            <a:off x="9233443" y="5686427"/>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2050</a:t>
            </a:r>
          </a:p>
        </p:txBody>
      </p:sp>
      <p:sp>
        <p:nvSpPr>
          <p:cNvPr id="69" name="TextBox 68">
            <a:extLst>
              <a:ext uri="{FF2B5EF4-FFF2-40B4-BE49-F238E27FC236}">
                <a16:creationId xmlns:a16="http://schemas.microsoft.com/office/drawing/2014/main" id="{0F693562-0A7A-2D09-F6C7-CBD3E9B793C2}"/>
              </a:ext>
            </a:extLst>
          </p:cNvPr>
          <p:cNvSpPr txBox="1"/>
          <p:nvPr/>
        </p:nvSpPr>
        <p:spPr bwMode="auto">
          <a:xfrm>
            <a:off x="10686635" y="5686427"/>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2060</a:t>
            </a:r>
          </a:p>
        </p:txBody>
      </p:sp>
      <p:sp>
        <p:nvSpPr>
          <p:cNvPr id="71" name="TextBox 70">
            <a:extLst>
              <a:ext uri="{FF2B5EF4-FFF2-40B4-BE49-F238E27FC236}">
                <a16:creationId xmlns:a16="http://schemas.microsoft.com/office/drawing/2014/main" id="{65488FEE-847E-29F8-D7A7-6F5A76A37D9C}"/>
              </a:ext>
            </a:extLst>
          </p:cNvPr>
          <p:cNvSpPr txBox="1"/>
          <p:nvPr/>
        </p:nvSpPr>
        <p:spPr bwMode="auto">
          <a:xfrm>
            <a:off x="7963408" y="5994204"/>
            <a:ext cx="3329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Yr</a:t>
            </a:r>
          </a:p>
        </p:txBody>
      </p:sp>
      <p:sp>
        <p:nvSpPr>
          <p:cNvPr id="72" name="TextBox 71">
            <a:extLst>
              <a:ext uri="{FF2B5EF4-FFF2-40B4-BE49-F238E27FC236}">
                <a16:creationId xmlns:a16="http://schemas.microsoft.com/office/drawing/2014/main" id="{717D3BB9-6819-2EBF-A0D3-F1FA3ACA93A4}"/>
              </a:ext>
            </a:extLst>
          </p:cNvPr>
          <p:cNvSpPr txBox="1"/>
          <p:nvPr/>
        </p:nvSpPr>
        <p:spPr bwMode="auto">
          <a:xfrm rot="16200000">
            <a:off x="4209951" y="4151324"/>
            <a:ext cx="7857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Millions</a:t>
            </a:r>
          </a:p>
        </p:txBody>
      </p:sp>
      <p:sp>
        <p:nvSpPr>
          <p:cNvPr id="73" name="TextBox 72">
            <a:extLst>
              <a:ext uri="{FF2B5EF4-FFF2-40B4-BE49-F238E27FC236}">
                <a16:creationId xmlns:a16="http://schemas.microsoft.com/office/drawing/2014/main" id="{E9FF04CA-A5AA-3454-1DDA-9CA4DF31B384}"/>
              </a:ext>
            </a:extLst>
          </p:cNvPr>
          <p:cNvSpPr txBox="1"/>
          <p:nvPr/>
        </p:nvSpPr>
        <p:spPr bwMode="auto">
          <a:xfrm>
            <a:off x="4689278" y="31374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74" name="TextBox 73">
            <a:extLst>
              <a:ext uri="{FF2B5EF4-FFF2-40B4-BE49-F238E27FC236}">
                <a16:creationId xmlns:a16="http://schemas.microsoft.com/office/drawing/2014/main" id="{DEA881BD-F7AB-E425-F07D-F6AC444A6E02}"/>
              </a:ext>
            </a:extLst>
          </p:cNvPr>
          <p:cNvSpPr txBox="1"/>
          <p:nvPr/>
        </p:nvSpPr>
        <p:spPr bwMode="auto">
          <a:xfrm>
            <a:off x="4689278" y="346805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75" name="TextBox 74">
            <a:extLst>
              <a:ext uri="{FF2B5EF4-FFF2-40B4-BE49-F238E27FC236}">
                <a16:creationId xmlns:a16="http://schemas.microsoft.com/office/drawing/2014/main" id="{21036AFF-6693-813C-CC21-04CB085C24A5}"/>
              </a:ext>
            </a:extLst>
          </p:cNvPr>
          <p:cNvSpPr txBox="1"/>
          <p:nvPr/>
        </p:nvSpPr>
        <p:spPr bwMode="auto">
          <a:xfrm>
            <a:off x="4689278" y="37986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76" name="TextBox 75">
            <a:extLst>
              <a:ext uri="{FF2B5EF4-FFF2-40B4-BE49-F238E27FC236}">
                <a16:creationId xmlns:a16="http://schemas.microsoft.com/office/drawing/2014/main" id="{92131673-555D-2678-21CF-5E75379D4FA7}"/>
              </a:ext>
            </a:extLst>
          </p:cNvPr>
          <p:cNvSpPr txBox="1"/>
          <p:nvPr/>
        </p:nvSpPr>
        <p:spPr bwMode="auto">
          <a:xfrm>
            <a:off x="4780649" y="412925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77" name="TextBox 76">
            <a:extLst>
              <a:ext uri="{FF2B5EF4-FFF2-40B4-BE49-F238E27FC236}">
                <a16:creationId xmlns:a16="http://schemas.microsoft.com/office/drawing/2014/main" id="{7F2188C2-359D-F40E-3B75-BC8B495C83DB}"/>
              </a:ext>
            </a:extLst>
          </p:cNvPr>
          <p:cNvSpPr txBox="1"/>
          <p:nvPr/>
        </p:nvSpPr>
        <p:spPr bwMode="auto">
          <a:xfrm>
            <a:off x="4780649" y="445986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78" name="TextBox 77">
            <a:extLst>
              <a:ext uri="{FF2B5EF4-FFF2-40B4-BE49-F238E27FC236}">
                <a16:creationId xmlns:a16="http://schemas.microsoft.com/office/drawing/2014/main" id="{E79FE8BF-17A7-8E6B-49CF-FAD52F14C033}"/>
              </a:ext>
            </a:extLst>
          </p:cNvPr>
          <p:cNvSpPr txBox="1"/>
          <p:nvPr/>
        </p:nvSpPr>
        <p:spPr bwMode="auto">
          <a:xfrm>
            <a:off x="4780648" y="479046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79" name="TextBox 78">
            <a:extLst>
              <a:ext uri="{FF2B5EF4-FFF2-40B4-BE49-F238E27FC236}">
                <a16:creationId xmlns:a16="http://schemas.microsoft.com/office/drawing/2014/main" id="{1EB07338-84CE-05A0-FBC4-65AAD1232938}"/>
              </a:ext>
            </a:extLst>
          </p:cNvPr>
          <p:cNvSpPr txBox="1"/>
          <p:nvPr/>
        </p:nvSpPr>
        <p:spPr bwMode="auto">
          <a:xfrm>
            <a:off x="4780649" y="512106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80" name="TextBox 79">
            <a:extLst>
              <a:ext uri="{FF2B5EF4-FFF2-40B4-BE49-F238E27FC236}">
                <a16:creationId xmlns:a16="http://schemas.microsoft.com/office/drawing/2014/main" id="{62DBA5C0-29DD-70CF-96AF-5660FEFB8CC4}"/>
              </a:ext>
            </a:extLst>
          </p:cNvPr>
          <p:cNvSpPr txBox="1"/>
          <p:nvPr/>
        </p:nvSpPr>
        <p:spPr bwMode="auto">
          <a:xfrm>
            <a:off x="4780649" y="54516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81" name="Rectangle 80">
            <a:extLst>
              <a:ext uri="{FF2B5EF4-FFF2-40B4-BE49-F238E27FC236}">
                <a16:creationId xmlns:a16="http://schemas.microsoft.com/office/drawing/2014/main" id="{9CD155C1-A06C-7EED-9508-32347D849D01}"/>
              </a:ext>
            </a:extLst>
          </p:cNvPr>
          <p:cNvSpPr/>
          <p:nvPr/>
        </p:nvSpPr>
        <p:spPr bwMode="auto">
          <a:xfrm>
            <a:off x="6540511" y="2922523"/>
            <a:ext cx="129856" cy="129856"/>
          </a:xfrm>
          <a:prstGeom prst="rect">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C93546E3-8307-2048-C6BB-92EADC28A813}"/>
              </a:ext>
            </a:extLst>
          </p:cNvPr>
          <p:cNvSpPr/>
          <p:nvPr/>
        </p:nvSpPr>
        <p:spPr bwMode="auto">
          <a:xfrm>
            <a:off x="7609264" y="2916637"/>
            <a:ext cx="129856" cy="129856"/>
          </a:xfrm>
          <a:prstGeom prst="rect">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1D5A2061-1D41-E749-EDBE-08EE5CE5ACCA}"/>
              </a:ext>
            </a:extLst>
          </p:cNvPr>
          <p:cNvSpPr/>
          <p:nvPr/>
        </p:nvSpPr>
        <p:spPr bwMode="auto">
          <a:xfrm>
            <a:off x="8653409" y="2916637"/>
            <a:ext cx="129856" cy="12985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84" name="TextBox 83">
            <a:extLst>
              <a:ext uri="{FF2B5EF4-FFF2-40B4-BE49-F238E27FC236}">
                <a16:creationId xmlns:a16="http://schemas.microsoft.com/office/drawing/2014/main" id="{CD041D67-665D-1E57-AC22-38942748B86D}"/>
              </a:ext>
            </a:extLst>
          </p:cNvPr>
          <p:cNvSpPr txBox="1"/>
          <p:nvPr/>
        </p:nvSpPr>
        <p:spPr bwMode="auto">
          <a:xfrm>
            <a:off x="6632727" y="2841348"/>
            <a:ext cx="9927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Ages 65-74</a:t>
            </a:r>
          </a:p>
        </p:txBody>
      </p:sp>
      <p:sp>
        <p:nvSpPr>
          <p:cNvPr id="85" name="TextBox 84">
            <a:extLst>
              <a:ext uri="{FF2B5EF4-FFF2-40B4-BE49-F238E27FC236}">
                <a16:creationId xmlns:a16="http://schemas.microsoft.com/office/drawing/2014/main" id="{95A3BC2F-23DE-221F-B550-238628C34BD8}"/>
              </a:ext>
            </a:extLst>
          </p:cNvPr>
          <p:cNvSpPr txBox="1"/>
          <p:nvPr/>
        </p:nvSpPr>
        <p:spPr bwMode="auto">
          <a:xfrm>
            <a:off x="7691320" y="2841348"/>
            <a:ext cx="9927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Ages 75-84</a:t>
            </a:r>
          </a:p>
        </p:txBody>
      </p:sp>
      <p:sp>
        <p:nvSpPr>
          <p:cNvPr id="86" name="TextBox 85">
            <a:extLst>
              <a:ext uri="{FF2B5EF4-FFF2-40B4-BE49-F238E27FC236}">
                <a16:creationId xmlns:a16="http://schemas.microsoft.com/office/drawing/2014/main" id="{C21FA19D-E4DD-EE72-B2D7-6ED2511B87AB}"/>
              </a:ext>
            </a:extLst>
          </p:cNvPr>
          <p:cNvSpPr txBox="1"/>
          <p:nvPr/>
        </p:nvSpPr>
        <p:spPr bwMode="auto">
          <a:xfrm>
            <a:off x="8772458" y="2841348"/>
            <a:ext cx="8452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Ages 85+</a:t>
            </a:r>
          </a:p>
        </p:txBody>
      </p:sp>
    </p:spTree>
    <p:extLst>
      <p:ext uri="{BB962C8B-B14F-4D97-AF65-F5344CB8AC3E}">
        <p14:creationId xmlns:p14="http://schemas.microsoft.com/office/powerpoint/2010/main" val="434942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E7435-EE96-9FC8-5B47-E30CCEB90E3A}"/>
              </a:ext>
            </a:extLst>
          </p:cNvPr>
          <p:cNvSpPr>
            <a:spLocks noGrp="1"/>
          </p:cNvSpPr>
          <p:nvPr>
            <p:ph type="title"/>
          </p:nvPr>
        </p:nvSpPr>
        <p:spPr/>
        <p:txBody>
          <a:bodyPr/>
          <a:lstStyle/>
          <a:p>
            <a:r>
              <a:rPr lang="en-US" dirty="0"/>
              <a:t>Current Clinical Trials in AD Prevention</a:t>
            </a:r>
          </a:p>
        </p:txBody>
      </p:sp>
      <p:sp>
        <p:nvSpPr>
          <p:cNvPr id="7" name="Content Placeholder 6">
            <a:extLst>
              <a:ext uri="{FF2B5EF4-FFF2-40B4-BE49-F238E27FC236}">
                <a16:creationId xmlns:a16="http://schemas.microsoft.com/office/drawing/2014/main" id="{AB1E09D8-1CC9-312A-D2EA-7370CA9BDAAD}"/>
              </a:ext>
            </a:extLst>
          </p:cNvPr>
          <p:cNvSpPr>
            <a:spLocks noGrp="1"/>
          </p:cNvSpPr>
          <p:nvPr>
            <p:ph idx="1"/>
          </p:nvPr>
        </p:nvSpPr>
        <p:spPr/>
        <p:txBody>
          <a:bodyPr/>
          <a:lstStyle/>
          <a:p>
            <a:r>
              <a:rPr lang="en-US" sz="2000" b="0" kern="0" dirty="0"/>
              <a:t>New disease-modifying medicines will be most effective if administered early</a:t>
            </a:r>
          </a:p>
          <a:p>
            <a:endParaRPr lang="en-US" sz="2000" dirty="0"/>
          </a:p>
        </p:txBody>
      </p:sp>
      <p:graphicFrame>
        <p:nvGraphicFramePr>
          <p:cNvPr id="3" name="Content Placeholder 4">
            <a:extLst>
              <a:ext uri="{FF2B5EF4-FFF2-40B4-BE49-F238E27FC236}">
                <a16:creationId xmlns:a16="http://schemas.microsoft.com/office/drawing/2014/main" id="{8B9063BE-8AB0-7C9D-F957-647A21B595D9}"/>
              </a:ext>
            </a:extLst>
          </p:cNvPr>
          <p:cNvGraphicFramePr>
            <a:graphicFrameLocks/>
          </p:cNvGraphicFramePr>
          <p:nvPr>
            <p:extLst>
              <p:ext uri="{D42A27DB-BD31-4B8C-83A1-F6EECF244321}">
                <p14:modId xmlns:p14="http://schemas.microsoft.com/office/powerpoint/2010/main" val="2556487334"/>
              </p:ext>
            </p:extLst>
          </p:nvPr>
        </p:nvGraphicFramePr>
        <p:xfrm>
          <a:off x="709796" y="2035291"/>
          <a:ext cx="10796404" cy="3182494"/>
        </p:xfrm>
        <a:graphic>
          <a:graphicData uri="http://schemas.openxmlformats.org/drawingml/2006/table">
            <a:tbl>
              <a:tblPr firstRow="1" firstCol="1" bandRow="1">
                <a:effectLst/>
              </a:tblPr>
              <a:tblGrid>
                <a:gridCol w="2289848">
                  <a:extLst>
                    <a:ext uri="{9D8B030D-6E8A-4147-A177-3AD203B41FA5}">
                      <a16:colId xmlns:a16="http://schemas.microsoft.com/office/drawing/2014/main" val="20000"/>
                    </a:ext>
                  </a:extLst>
                </a:gridCol>
                <a:gridCol w="1628734">
                  <a:extLst>
                    <a:ext uri="{9D8B030D-6E8A-4147-A177-3AD203B41FA5}">
                      <a16:colId xmlns:a16="http://schemas.microsoft.com/office/drawing/2014/main" val="20001"/>
                    </a:ext>
                  </a:extLst>
                </a:gridCol>
                <a:gridCol w="3124511">
                  <a:extLst>
                    <a:ext uri="{9D8B030D-6E8A-4147-A177-3AD203B41FA5}">
                      <a16:colId xmlns:a16="http://schemas.microsoft.com/office/drawing/2014/main" val="3635668455"/>
                    </a:ext>
                  </a:extLst>
                </a:gridCol>
                <a:gridCol w="2049767">
                  <a:extLst>
                    <a:ext uri="{9D8B030D-6E8A-4147-A177-3AD203B41FA5}">
                      <a16:colId xmlns:a16="http://schemas.microsoft.com/office/drawing/2014/main" val="1321001469"/>
                    </a:ext>
                  </a:extLst>
                </a:gridCol>
                <a:gridCol w="1703544">
                  <a:extLst>
                    <a:ext uri="{9D8B030D-6E8A-4147-A177-3AD203B41FA5}">
                      <a16:colId xmlns:a16="http://schemas.microsoft.com/office/drawing/2014/main" val="20002"/>
                    </a:ext>
                  </a:extLst>
                </a:gridCol>
              </a:tblGrid>
              <a:tr h="211002">
                <a:tc>
                  <a:txBody>
                    <a:bodyPr/>
                    <a:lstStyle>
                      <a:lvl1pPr marL="0" algn="l" defTabSz="914400" rtl="0" eaLnBrk="1" latinLnBrk="0" hangingPunct="1">
                        <a:defRPr sz="1800" b="1" kern="1200">
                          <a:solidFill>
                            <a:schemeClr val="bg1"/>
                          </a:solidFill>
                          <a:latin typeface="Times New Roman"/>
                          <a:ea typeface="MS Pゴシック"/>
                        </a:defRPr>
                      </a:lvl1pPr>
                      <a:lvl2pPr marL="457200" algn="l" defTabSz="914400" rtl="0" eaLnBrk="1" latinLnBrk="0" hangingPunct="1">
                        <a:defRPr sz="1800" b="1" kern="1200">
                          <a:solidFill>
                            <a:schemeClr val="bg1"/>
                          </a:solidFill>
                          <a:latin typeface="Times New Roman"/>
                          <a:ea typeface="MS Pゴシック"/>
                        </a:defRPr>
                      </a:lvl2pPr>
                      <a:lvl3pPr marL="914400" algn="l" defTabSz="914400" rtl="0" eaLnBrk="1" latinLnBrk="0" hangingPunct="1">
                        <a:defRPr sz="1800" b="1" kern="1200">
                          <a:solidFill>
                            <a:schemeClr val="bg1"/>
                          </a:solidFill>
                          <a:latin typeface="Times New Roman"/>
                          <a:ea typeface="MS Pゴシック"/>
                        </a:defRPr>
                      </a:lvl3pPr>
                      <a:lvl4pPr marL="1371600" algn="l" defTabSz="914400" rtl="0" eaLnBrk="1" latinLnBrk="0" hangingPunct="1">
                        <a:defRPr sz="1800" b="1" kern="1200">
                          <a:solidFill>
                            <a:schemeClr val="bg1"/>
                          </a:solidFill>
                          <a:latin typeface="Times New Roman"/>
                          <a:ea typeface="MS Pゴシック"/>
                        </a:defRPr>
                      </a:lvl4pPr>
                      <a:lvl5pPr marL="1828800" algn="l" defTabSz="914400" rtl="0" eaLnBrk="1" latinLnBrk="0" hangingPunct="1">
                        <a:defRPr sz="1800" b="1" kern="1200">
                          <a:solidFill>
                            <a:schemeClr val="bg1"/>
                          </a:solidFill>
                          <a:latin typeface="Times New Roman"/>
                          <a:ea typeface="MS Pゴシック"/>
                        </a:defRPr>
                      </a:lvl5pPr>
                      <a:lvl6pPr marL="2286000" algn="l" defTabSz="914400" rtl="0" eaLnBrk="1" latinLnBrk="0" hangingPunct="1">
                        <a:defRPr sz="1800" b="1" kern="1200">
                          <a:solidFill>
                            <a:schemeClr val="bg1"/>
                          </a:solidFill>
                          <a:latin typeface="Times New Roman"/>
                          <a:ea typeface="MS Pゴシック"/>
                        </a:defRPr>
                      </a:lvl6pPr>
                      <a:lvl7pPr marL="2743200" algn="l" defTabSz="914400" rtl="0" eaLnBrk="1" latinLnBrk="0" hangingPunct="1">
                        <a:defRPr sz="1800" b="1" kern="1200">
                          <a:solidFill>
                            <a:schemeClr val="bg1"/>
                          </a:solidFill>
                          <a:latin typeface="Times New Roman"/>
                          <a:ea typeface="MS Pゴシック"/>
                        </a:defRPr>
                      </a:lvl7pPr>
                      <a:lvl8pPr marL="3200400" algn="l" defTabSz="914400" rtl="0" eaLnBrk="1" latinLnBrk="0" hangingPunct="1">
                        <a:defRPr sz="1800" b="1" kern="1200">
                          <a:solidFill>
                            <a:schemeClr val="bg1"/>
                          </a:solidFill>
                          <a:latin typeface="Times New Roman"/>
                          <a:ea typeface="MS Pゴシック"/>
                        </a:defRPr>
                      </a:lvl8pPr>
                      <a:lvl9pPr marL="3657600" algn="l" defTabSz="914400" rtl="0" eaLnBrk="1" latinLnBrk="0" hangingPunct="1">
                        <a:defRPr sz="1800" b="1" kern="1200">
                          <a:solidFill>
                            <a:schemeClr val="bg1"/>
                          </a:solidFill>
                          <a:latin typeface="Times New Roman"/>
                          <a:ea typeface="MS Pゴシック"/>
                        </a:defRPr>
                      </a:lvl9pPr>
                    </a:lstStyle>
                    <a:p>
                      <a:pPr marL="0" marR="0" algn="l">
                        <a:lnSpc>
                          <a:spcPct val="107000"/>
                        </a:lnSpc>
                        <a:spcBef>
                          <a:spcPts val="0"/>
                        </a:spcBef>
                        <a:spcAft>
                          <a:spcPts val="0"/>
                        </a:spcAft>
                      </a:pPr>
                      <a:r>
                        <a:rPr lang="en-US" sz="1800" b="1" dirty="0">
                          <a:solidFill>
                            <a:schemeClr val="tx1"/>
                          </a:solidFill>
                          <a:effectLst/>
                          <a:latin typeface="+mj-lt"/>
                        </a:rPr>
                        <a:t>Trial</a:t>
                      </a:r>
                      <a:endParaRPr lang="en-US" sz="1800" b="1" dirty="0">
                        <a:solidFill>
                          <a:schemeClr val="tx1"/>
                        </a:solidFill>
                        <a:effectLst/>
                        <a:latin typeface="+mj-lt"/>
                        <a:ea typeface="Calibri" panose="020F0502020204030204" pitchFamily="34" charset="0"/>
                        <a:cs typeface="Times New Roman" panose="02020603050405020304" pitchFamily="18" charset="0"/>
                      </a:endParaRP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bg1"/>
                          </a:solidFill>
                          <a:latin typeface="Times New Roman"/>
                          <a:ea typeface="MS Pゴシック"/>
                        </a:defRPr>
                      </a:lvl1pPr>
                      <a:lvl2pPr marL="457200" algn="l" defTabSz="914400" rtl="0" eaLnBrk="1" latinLnBrk="0" hangingPunct="1">
                        <a:defRPr sz="1800" b="1" kern="1200">
                          <a:solidFill>
                            <a:schemeClr val="bg1"/>
                          </a:solidFill>
                          <a:latin typeface="Times New Roman"/>
                          <a:ea typeface="MS Pゴシック"/>
                        </a:defRPr>
                      </a:lvl2pPr>
                      <a:lvl3pPr marL="914400" algn="l" defTabSz="914400" rtl="0" eaLnBrk="1" latinLnBrk="0" hangingPunct="1">
                        <a:defRPr sz="1800" b="1" kern="1200">
                          <a:solidFill>
                            <a:schemeClr val="bg1"/>
                          </a:solidFill>
                          <a:latin typeface="Times New Roman"/>
                          <a:ea typeface="MS Pゴシック"/>
                        </a:defRPr>
                      </a:lvl3pPr>
                      <a:lvl4pPr marL="1371600" algn="l" defTabSz="914400" rtl="0" eaLnBrk="1" latinLnBrk="0" hangingPunct="1">
                        <a:defRPr sz="1800" b="1" kern="1200">
                          <a:solidFill>
                            <a:schemeClr val="bg1"/>
                          </a:solidFill>
                          <a:latin typeface="Times New Roman"/>
                          <a:ea typeface="MS Pゴシック"/>
                        </a:defRPr>
                      </a:lvl4pPr>
                      <a:lvl5pPr marL="1828800" algn="l" defTabSz="914400" rtl="0" eaLnBrk="1" latinLnBrk="0" hangingPunct="1">
                        <a:defRPr sz="1800" b="1" kern="1200">
                          <a:solidFill>
                            <a:schemeClr val="bg1"/>
                          </a:solidFill>
                          <a:latin typeface="Times New Roman"/>
                          <a:ea typeface="MS Pゴシック"/>
                        </a:defRPr>
                      </a:lvl5pPr>
                      <a:lvl6pPr marL="2286000" algn="l" defTabSz="914400" rtl="0" eaLnBrk="1" latinLnBrk="0" hangingPunct="1">
                        <a:defRPr sz="1800" b="1" kern="1200">
                          <a:solidFill>
                            <a:schemeClr val="bg1"/>
                          </a:solidFill>
                          <a:latin typeface="Times New Roman"/>
                          <a:ea typeface="MS Pゴシック"/>
                        </a:defRPr>
                      </a:lvl6pPr>
                      <a:lvl7pPr marL="2743200" algn="l" defTabSz="914400" rtl="0" eaLnBrk="1" latinLnBrk="0" hangingPunct="1">
                        <a:defRPr sz="1800" b="1" kern="1200">
                          <a:solidFill>
                            <a:schemeClr val="bg1"/>
                          </a:solidFill>
                          <a:latin typeface="Times New Roman"/>
                          <a:ea typeface="MS Pゴシック"/>
                        </a:defRPr>
                      </a:lvl7pPr>
                      <a:lvl8pPr marL="3200400" algn="l" defTabSz="914400" rtl="0" eaLnBrk="1" latinLnBrk="0" hangingPunct="1">
                        <a:defRPr sz="1800" b="1" kern="1200">
                          <a:solidFill>
                            <a:schemeClr val="bg1"/>
                          </a:solidFill>
                          <a:latin typeface="Times New Roman"/>
                          <a:ea typeface="MS Pゴシック"/>
                        </a:defRPr>
                      </a:lvl8pPr>
                      <a:lvl9pPr marL="3657600" algn="l" defTabSz="914400" rtl="0" eaLnBrk="1" latinLnBrk="0" hangingPunct="1">
                        <a:defRPr sz="1800" b="1" kern="1200">
                          <a:solidFill>
                            <a:schemeClr val="bg1"/>
                          </a:solidFill>
                          <a:latin typeface="Times New Roman"/>
                          <a:ea typeface="MS Pゴシック"/>
                        </a:defRPr>
                      </a:lvl9pPr>
                    </a:lstStyle>
                    <a:p>
                      <a:pPr marL="0" marR="0" algn="ctr">
                        <a:lnSpc>
                          <a:spcPct val="107000"/>
                        </a:lnSpc>
                        <a:spcBef>
                          <a:spcPts val="0"/>
                        </a:spcBef>
                        <a:spcAft>
                          <a:spcPts val="0"/>
                        </a:spcAft>
                      </a:pPr>
                      <a:r>
                        <a:rPr lang="en-US" sz="1800" b="1" dirty="0">
                          <a:solidFill>
                            <a:schemeClr val="tx1"/>
                          </a:solidFill>
                          <a:effectLst/>
                          <a:latin typeface="+mj-lt"/>
                        </a:rPr>
                        <a:t>Agent</a:t>
                      </a:r>
                      <a:endParaRPr lang="en-US" sz="1800" b="1" dirty="0">
                        <a:solidFill>
                          <a:schemeClr val="tx1"/>
                        </a:solidFill>
                        <a:effectLst/>
                        <a:latin typeface="+mj-lt"/>
                        <a:ea typeface="Calibri" panose="020F0502020204030204" pitchFamily="34" charset="0"/>
                        <a:cs typeface="Times New Roman" panose="02020603050405020304" pitchFamily="18" charset="0"/>
                      </a:endParaRP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07000"/>
                        </a:lnSpc>
                        <a:spcBef>
                          <a:spcPts val="0"/>
                        </a:spcBef>
                        <a:spcAft>
                          <a:spcPts val="0"/>
                        </a:spcAft>
                      </a:pPr>
                      <a:r>
                        <a:rPr lang="en-US" sz="1800" b="1" dirty="0">
                          <a:solidFill>
                            <a:schemeClr val="tx1"/>
                          </a:solidFill>
                          <a:effectLst/>
                          <a:latin typeface="+mj-lt"/>
                          <a:ea typeface="Calibri" panose="020F0502020204030204" pitchFamily="34" charset="0"/>
                          <a:cs typeface="Times New Roman" panose="02020603050405020304" pitchFamily="18" charset="0"/>
                        </a:rPr>
                        <a:t>Patient Population</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07000"/>
                        </a:lnSpc>
                        <a:spcBef>
                          <a:spcPts val="0"/>
                        </a:spcBef>
                        <a:spcAft>
                          <a:spcPts val="0"/>
                        </a:spcAft>
                      </a:pPr>
                      <a:r>
                        <a:rPr lang="en-US" sz="1800" b="1" dirty="0">
                          <a:solidFill>
                            <a:schemeClr val="tx1"/>
                          </a:solidFill>
                          <a:effectLst/>
                          <a:latin typeface="+mj-lt"/>
                          <a:ea typeface="Calibri" panose="020F0502020204030204" pitchFamily="34" charset="0"/>
                          <a:cs typeface="Times New Roman" panose="02020603050405020304" pitchFamily="18" charset="0"/>
                        </a:rPr>
                        <a:t>Primary Endpoints</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bg1"/>
                          </a:solidFill>
                          <a:latin typeface="Times New Roman"/>
                          <a:ea typeface="MS Pゴシック"/>
                        </a:defRPr>
                      </a:lvl1pPr>
                      <a:lvl2pPr marL="457200" algn="l" defTabSz="914400" rtl="0" eaLnBrk="1" latinLnBrk="0" hangingPunct="1">
                        <a:defRPr sz="1800" b="1" kern="1200">
                          <a:solidFill>
                            <a:schemeClr val="bg1"/>
                          </a:solidFill>
                          <a:latin typeface="Times New Roman"/>
                          <a:ea typeface="MS Pゴシック"/>
                        </a:defRPr>
                      </a:lvl2pPr>
                      <a:lvl3pPr marL="914400" algn="l" defTabSz="914400" rtl="0" eaLnBrk="1" latinLnBrk="0" hangingPunct="1">
                        <a:defRPr sz="1800" b="1" kern="1200">
                          <a:solidFill>
                            <a:schemeClr val="bg1"/>
                          </a:solidFill>
                          <a:latin typeface="Times New Roman"/>
                          <a:ea typeface="MS Pゴシック"/>
                        </a:defRPr>
                      </a:lvl3pPr>
                      <a:lvl4pPr marL="1371600" algn="l" defTabSz="914400" rtl="0" eaLnBrk="1" latinLnBrk="0" hangingPunct="1">
                        <a:defRPr sz="1800" b="1" kern="1200">
                          <a:solidFill>
                            <a:schemeClr val="bg1"/>
                          </a:solidFill>
                          <a:latin typeface="Times New Roman"/>
                          <a:ea typeface="MS Pゴシック"/>
                        </a:defRPr>
                      </a:lvl4pPr>
                      <a:lvl5pPr marL="1828800" algn="l" defTabSz="914400" rtl="0" eaLnBrk="1" latinLnBrk="0" hangingPunct="1">
                        <a:defRPr sz="1800" b="1" kern="1200">
                          <a:solidFill>
                            <a:schemeClr val="bg1"/>
                          </a:solidFill>
                          <a:latin typeface="Times New Roman"/>
                          <a:ea typeface="MS Pゴシック"/>
                        </a:defRPr>
                      </a:lvl5pPr>
                      <a:lvl6pPr marL="2286000" algn="l" defTabSz="914400" rtl="0" eaLnBrk="1" latinLnBrk="0" hangingPunct="1">
                        <a:defRPr sz="1800" b="1" kern="1200">
                          <a:solidFill>
                            <a:schemeClr val="bg1"/>
                          </a:solidFill>
                          <a:latin typeface="Times New Roman"/>
                          <a:ea typeface="MS Pゴシック"/>
                        </a:defRPr>
                      </a:lvl6pPr>
                      <a:lvl7pPr marL="2743200" algn="l" defTabSz="914400" rtl="0" eaLnBrk="1" latinLnBrk="0" hangingPunct="1">
                        <a:defRPr sz="1800" b="1" kern="1200">
                          <a:solidFill>
                            <a:schemeClr val="bg1"/>
                          </a:solidFill>
                          <a:latin typeface="Times New Roman"/>
                          <a:ea typeface="MS Pゴシック"/>
                        </a:defRPr>
                      </a:lvl7pPr>
                      <a:lvl8pPr marL="3200400" algn="l" defTabSz="914400" rtl="0" eaLnBrk="1" latinLnBrk="0" hangingPunct="1">
                        <a:defRPr sz="1800" b="1" kern="1200">
                          <a:solidFill>
                            <a:schemeClr val="bg1"/>
                          </a:solidFill>
                          <a:latin typeface="Times New Roman"/>
                          <a:ea typeface="MS Pゴシック"/>
                        </a:defRPr>
                      </a:lvl8pPr>
                      <a:lvl9pPr marL="3657600" algn="l" defTabSz="914400" rtl="0" eaLnBrk="1" latinLnBrk="0" hangingPunct="1">
                        <a:defRPr sz="1800" b="1" kern="1200">
                          <a:solidFill>
                            <a:schemeClr val="bg1"/>
                          </a:solidFill>
                          <a:latin typeface="Times New Roman"/>
                          <a:ea typeface="MS Pゴシック"/>
                        </a:defRPr>
                      </a:lvl9pPr>
                    </a:lstStyle>
                    <a:p>
                      <a:pPr marL="0" marR="0" algn="ctr">
                        <a:lnSpc>
                          <a:spcPct val="107000"/>
                        </a:lnSpc>
                        <a:spcBef>
                          <a:spcPts val="0"/>
                        </a:spcBef>
                        <a:spcAft>
                          <a:spcPts val="0"/>
                        </a:spcAft>
                      </a:pPr>
                      <a:r>
                        <a:rPr lang="en-US" sz="1800" b="1" dirty="0">
                          <a:solidFill>
                            <a:schemeClr val="tx1"/>
                          </a:solidFill>
                          <a:effectLst/>
                          <a:latin typeface="+mj-lt"/>
                          <a:ea typeface="Calibri" panose="020F0502020204030204" pitchFamily="34" charset="0"/>
                          <a:cs typeface="Times New Roman" panose="02020603050405020304" pitchFamily="18" charset="0"/>
                        </a:rPr>
                        <a:t>Status/Findings</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433107">
                <a:tc>
                  <a:txBody>
                    <a:bodyPr/>
                    <a:lstStyle>
                      <a:lvl1pPr marL="0" algn="l" defTabSz="914400" rtl="0" eaLnBrk="1" latinLnBrk="0" hangingPunct="1">
                        <a:defRPr sz="1800" b="1" kern="1200">
                          <a:solidFill>
                            <a:schemeClr val="tx1"/>
                          </a:solidFill>
                          <a:latin typeface="Times New Roman"/>
                          <a:ea typeface="MS Pゴシック"/>
                        </a:defRPr>
                      </a:lvl1pPr>
                      <a:lvl2pPr marL="457200" algn="l" defTabSz="914400" rtl="0" eaLnBrk="1" latinLnBrk="0" hangingPunct="1">
                        <a:defRPr sz="1800" b="1" kern="1200">
                          <a:solidFill>
                            <a:schemeClr val="tx1"/>
                          </a:solidFill>
                          <a:latin typeface="Times New Roman"/>
                          <a:ea typeface="MS Pゴシック"/>
                        </a:defRPr>
                      </a:lvl2pPr>
                      <a:lvl3pPr marL="914400" algn="l" defTabSz="914400" rtl="0" eaLnBrk="1" latinLnBrk="0" hangingPunct="1">
                        <a:defRPr sz="1800" b="1" kern="1200">
                          <a:solidFill>
                            <a:schemeClr val="tx1"/>
                          </a:solidFill>
                          <a:latin typeface="Times New Roman"/>
                          <a:ea typeface="MS Pゴシック"/>
                        </a:defRPr>
                      </a:lvl3pPr>
                      <a:lvl4pPr marL="1371600" algn="l" defTabSz="914400" rtl="0" eaLnBrk="1" latinLnBrk="0" hangingPunct="1">
                        <a:defRPr sz="1800" b="1" kern="1200">
                          <a:solidFill>
                            <a:schemeClr val="tx1"/>
                          </a:solidFill>
                          <a:latin typeface="Times New Roman"/>
                          <a:ea typeface="MS Pゴシック"/>
                        </a:defRPr>
                      </a:lvl4pPr>
                      <a:lvl5pPr marL="1828800" algn="l" defTabSz="914400" rtl="0" eaLnBrk="1" latinLnBrk="0" hangingPunct="1">
                        <a:defRPr sz="1800" b="1" kern="1200">
                          <a:solidFill>
                            <a:schemeClr val="tx1"/>
                          </a:solidFill>
                          <a:latin typeface="Times New Roman"/>
                          <a:ea typeface="MS Pゴシック"/>
                        </a:defRPr>
                      </a:lvl5pPr>
                      <a:lvl6pPr marL="2286000" algn="l" defTabSz="914400" rtl="0" eaLnBrk="1" latinLnBrk="0" hangingPunct="1">
                        <a:defRPr sz="1800" b="1" kern="1200">
                          <a:solidFill>
                            <a:schemeClr val="tx1"/>
                          </a:solidFill>
                          <a:latin typeface="Times New Roman"/>
                          <a:ea typeface="MS Pゴシック"/>
                        </a:defRPr>
                      </a:lvl6pPr>
                      <a:lvl7pPr marL="2743200" algn="l" defTabSz="914400" rtl="0" eaLnBrk="1" latinLnBrk="0" hangingPunct="1">
                        <a:defRPr sz="1800" b="1" kern="1200">
                          <a:solidFill>
                            <a:schemeClr val="tx1"/>
                          </a:solidFill>
                          <a:latin typeface="Times New Roman"/>
                          <a:ea typeface="MS Pゴシック"/>
                        </a:defRPr>
                      </a:lvl7pPr>
                      <a:lvl8pPr marL="3200400" algn="l" defTabSz="914400" rtl="0" eaLnBrk="1" latinLnBrk="0" hangingPunct="1">
                        <a:defRPr sz="1800" b="1" kern="1200">
                          <a:solidFill>
                            <a:schemeClr val="tx1"/>
                          </a:solidFill>
                          <a:latin typeface="Times New Roman"/>
                          <a:ea typeface="MS Pゴシック"/>
                        </a:defRPr>
                      </a:lvl8pPr>
                      <a:lvl9pPr marL="3657600" algn="l" defTabSz="914400" rtl="0" eaLnBrk="1" latinLnBrk="0" hangingPunct="1">
                        <a:defRPr sz="1800" b="1" kern="1200">
                          <a:solidFill>
                            <a:schemeClr val="tx1"/>
                          </a:solidFill>
                          <a:latin typeface="Times New Roman"/>
                          <a:ea typeface="MS Pゴシック"/>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mj-lt"/>
                        </a:rPr>
                        <a:t>AHEAD 3-45 (combination of A3 and A4-5)</a:t>
                      </a:r>
                    </a:p>
                  </a:txBody>
                  <a:tcPr marL="57150" marR="57150" marT="28575" marB="2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Times New Roman"/>
                          <a:ea typeface="MS Pゴシック"/>
                        </a:defRPr>
                      </a:lvl1pPr>
                      <a:lvl2pPr marL="457200" algn="l" defTabSz="914400" rtl="0" eaLnBrk="1" latinLnBrk="0" hangingPunct="1">
                        <a:defRPr sz="1800" kern="1200">
                          <a:solidFill>
                            <a:schemeClr val="tx1"/>
                          </a:solidFill>
                          <a:latin typeface="Times New Roman"/>
                          <a:ea typeface="MS Pゴシック"/>
                        </a:defRPr>
                      </a:lvl2pPr>
                      <a:lvl3pPr marL="914400" algn="l" defTabSz="914400" rtl="0" eaLnBrk="1" latinLnBrk="0" hangingPunct="1">
                        <a:defRPr sz="1800" kern="1200">
                          <a:solidFill>
                            <a:schemeClr val="tx1"/>
                          </a:solidFill>
                          <a:latin typeface="Times New Roman"/>
                          <a:ea typeface="MS Pゴシック"/>
                        </a:defRPr>
                      </a:lvl3pPr>
                      <a:lvl4pPr marL="1371600" algn="l" defTabSz="914400" rtl="0" eaLnBrk="1" latinLnBrk="0" hangingPunct="1">
                        <a:defRPr sz="1800" kern="1200">
                          <a:solidFill>
                            <a:schemeClr val="tx1"/>
                          </a:solidFill>
                          <a:latin typeface="Times New Roman"/>
                          <a:ea typeface="MS Pゴシック"/>
                        </a:defRPr>
                      </a:lvl4pPr>
                      <a:lvl5pPr marL="1828800" algn="l" defTabSz="914400" rtl="0" eaLnBrk="1" latinLnBrk="0" hangingPunct="1">
                        <a:defRPr sz="1800" kern="1200">
                          <a:solidFill>
                            <a:schemeClr val="tx1"/>
                          </a:solidFill>
                          <a:latin typeface="Times New Roman"/>
                          <a:ea typeface="MS Pゴシック"/>
                        </a:defRPr>
                      </a:lvl5pPr>
                      <a:lvl6pPr marL="2286000" algn="l" defTabSz="914400" rtl="0" eaLnBrk="1" latinLnBrk="0" hangingPunct="1">
                        <a:defRPr sz="1800" kern="1200">
                          <a:solidFill>
                            <a:schemeClr val="tx1"/>
                          </a:solidFill>
                          <a:latin typeface="Times New Roman"/>
                          <a:ea typeface="MS Pゴシック"/>
                        </a:defRPr>
                      </a:lvl6pPr>
                      <a:lvl7pPr marL="2743200" algn="l" defTabSz="914400" rtl="0" eaLnBrk="1" latinLnBrk="0" hangingPunct="1">
                        <a:defRPr sz="1800" kern="1200">
                          <a:solidFill>
                            <a:schemeClr val="tx1"/>
                          </a:solidFill>
                          <a:latin typeface="Times New Roman"/>
                          <a:ea typeface="MS Pゴシック"/>
                        </a:defRPr>
                      </a:lvl7pPr>
                      <a:lvl8pPr marL="3200400" algn="l" defTabSz="914400" rtl="0" eaLnBrk="1" latinLnBrk="0" hangingPunct="1">
                        <a:defRPr sz="1800" kern="1200">
                          <a:solidFill>
                            <a:schemeClr val="tx1"/>
                          </a:solidFill>
                          <a:latin typeface="Times New Roman"/>
                          <a:ea typeface="MS Pゴシック"/>
                        </a:defRPr>
                      </a:lvl8pPr>
                      <a:lvl9pPr marL="3657600" algn="l" defTabSz="914400" rtl="0" eaLnBrk="1" latinLnBrk="0" hangingPunct="1">
                        <a:defRPr sz="1800" kern="1200">
                          <a:solidFill>
                            <a:schemeClr val="tx1"/>
                          </a:solidFill>
                          <a:latin typeface="Times New Roman"/>
                          <a:ea typeface="MS Pゴシック"/>
                        </a:defRPr>
                      </a:lvl9p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Lecanemab</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Age 55-80 yr, cognitively unimpaired, </a:t>
                      </a:r>
                      <a:r>
                        <a:rPr lang="en-US" sz="1800" b="0" kern="1200" dirty="0">
                          <a:solidFill>
                            <a:schemeClr val="bg1"/>
                          </a:solidFill>
                          <a:effectLst/>
                          <a:latin typeface="+mj-lt"/>
                          <a:ea typeface="+mn-ea"/>
                          <a:cs typeface="+mn-cs"/>
                        </a:rPr>
                        <a:t>elevated and intermediate PET amyloid</a:t>
                      </a:r>
                      <a:endParaRPr lang="en-US" sz="1800" b="0" dirty="0">
                        <a:solidFill>
                          <a:schemeClr val="bg1"/>
                        </a:solidFill>
                        <a:effectLst/>
                        <a:latin typeface="+mj-lt"/>
                      </a:endParaRP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A3: PET</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A4-5: Cognitive composite</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Times New Roman"/>
                          <a:ea typeface="MS Pゴシック"/>
                        </a:defRPr>
                      </a:lvl1pPr>
                      <a:lvl2pPr marL="457200" algn="l" defTabSz="914400" rtl="0" eaLnBrk="1" latinLnBrk="0" hangingPunct="1">
                        <a:defRPr sz="1800" kern="1200">
                          <a:solidFill>
                            <a:schemeClr val="tx1"/>
                          </a:solidFill>
                          <a:latin typeface="Times New Roman"/>
                          <a:ea typeface="MS Pゴシック"/>
                        </a:defRPr>
                      </a:lvl2pPr>
                      <a:lvl3pPr marL="914400" algn="l" defTabSz="914400" rtl="0" eaLnBrk="1" latinLnBrk="0" hangingPunct="1">
                        <a:defRPr sz="1800" kern="1200">
                          <a:solidFill>
                            <a:schemeClr val="tx1"/>
                          </a:solidFill>
                          <a:latin typeface="Times New Roman"/>
                          <a:ea typeface="MS Pゴシック"/>
                        </a:defRPr>
                      </a:lvl3pPr>
                      <a:lvl4pPr marL="1371600" algn="l" defTabSz="914400" rtl="0" eaLnBrk="1" latinLnBrk="0" hangingPunct="1">
                        <a:defRPr sz="1800" kern="1200">
                          <a:solidFill>
                            <a:schemeClr val="tx1"/>
                          </a:solidFill>
                          <a:latin typeface="Times New Roman"/>
                          <a:ea typeface="MS Pゴシック"/>
                        </a:defRPr>
                      </a:lvl4pPr>
                      <a:lvl5pPr marL="1828800" algn="l" defTabSz="914400" rtl="0" eaLnBrk="1" latinLnBrk="0" hangingPunct="1">
                        <a:defRPr sz="1800" kern="1200">
                          <a:solidFill>
                            <a:schemeClr val="tx1"/>
                          </a:solidFill>
                          <a:latin typeface="Times New Roman"/>
                          <a:ea typeface="MS Pゴシック"/>
                        </a:defRPr>
                      </a:lvl5pPr>
                      <a:lvl6pPr marL="2286000" algn="l" defTabSz="914400" rtl="0" eaLnBrk="1" latinLnBrk="0" hangingPunct="1">
                        <a:defRPr sz="1800" kern="1200">
                          <a:solidFill>
                            <a:schemeClr val="tx1"/>
                          </a:solidFill>
                          <a:latin typeface="Times New Roman"/>
                          <a:ea typeface="MS Pゴシック"/>
                        </a:defRPr>
                      </a:lvl6pPr>
                      <a:lvl7pPr marL="2743200" algn="l" defTabSz="914400" rtl="0" eaLnBrk="1" latinLnBrk="0" hangingPunct="1">
                        <a:defRPr sz="1800" kern="1200">
                          <a:solidFill>
                            <a:schemeClr val="tx1"/>
                          </a:solidFill>
                          <a:latin typeface="Times New Roman"/>
                          <a:ea typeface="MS Pゴシック"/>
                        </a:defRPr>
                      </a:lvl7pPr>
                      <a:lvl8pPr marL="3200400" algn="l" defTabSz="914400" rtl="0" eaLnBrk="1" latinLnBrk="0" hangingPunct="1">
                        <a:defRPr sz="1800" kern="1200">
                          <a:solidFill>
                            <a:schemeClr val="tx1"/>
                          </a:solidFill>
                          <a:latin typeface="Times New Roman"/>
                          <a:ea typeface="MS Pゴシック"/>
                        </a:defRPr>
                      </a:lvl8pPr>
                      <a:lvl9pPr marL="3657600" algn="l" defTabSz="914400" rtl="0" eaLnBrk="1" latinLnBrk="0" hangingPunct="1">
                        <a:defRPr sz="1800" kern="1200">
                          <a:solidFill>
                            <a:schemeClr val="tx1"/>
                          </a:solidFill>
                          <a:latin typeface="Times New Roman"/>
                          <a:ea typeface="MS Pゴシック"/>
                        </a:defRPr>
                      </a:lvl9p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Ongoing</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428146">
                <a:tc>
                  <a:txBody>
                    <a:bodyPr/>
                    <a:lstStyle>
                      <a:lvl1pPr marL="0" algn="l" defTabSz="914400" rtl="0" eaLnBrk="1" latinLnBrk="0" hangingPunct="1">
                        <a:defRPr sz="1800" b="1" kern="1200">
                          <a:solidFill>
                            <a:schemeClr val="tx1"/>
                          </a:solidFill>
                          <a:latin typeface="Times New Roman"/>
                          <a:ea typeface="MS Pゴシック"/>
                        </a:defRPr>
                      </a:lvl1pPr>
                      <a:lvl2pPr marL="457200" algn="l" defTabSz="914400" rtl="0" eaLnBrk="1" latinLnBrk="0" hangingPunct="1">
                        <a:defRPr sz="1800" b="1" kern="1200">
                          <a:solidFill>
                            <a:schemeClr val="tx1"/>
                          </a:solidFill>
                          <a:latin typeface="Times New Roman"/>
                          <a:ea typeface="MS Pゴシック"/>
                        </a:defRPr>
                      </a:lvl2pPr>
                      <a:lvl3pPr marL="914400" algn="l" defTabSz="914400" rtl="0" eaLnBrk="1" latinLnBrk="0" hangingPunct="1">
                        <a:defRPr sz="1800" b="1" kern="1200">
                          <a:solidFill>
                            <a:schemeClr val="tx1"/>
                          </a:solidFill>
                          <a:latin typeface="Times New Roman"/>
                          <a:ea typeface="MS Pゴシック"/>
                        </a:defRPr>
                      </a:lvl3pPr>
                      <a:lvl4pPr marL="1371600" algn="l" defTabSz="914400" rtl="0" eaLnBrk="1" latinLnBrk="0" hangingPunct="1">
                        <a:defRPr sz="1800" b="1" kern="1200">
                          <a:solidFill>
                            <a:schemeClr val="tx1"/>
                          </a:solidFill>
                          <a:latin typeface="Times New Roman"/>
                          <a:ea typeface="MS Pゴシック"/>
                        </a:defRPr>
                      </a:lvl4pPr>
                      <a:lvl5pPr marL="1828800" algn="l" defTabSz="914400" rtl="0" eaLnBrk="1" latinLnBrk="0" hangingPunct="1">
                        <a:defRPr sz="1800" b="1" kern="1200">
                          <a:solidFill>
                            <a:schemeClr val="tx1"/>
                          </a:solidFill>
                          <a:latin typeface="Times New Roman"/>
                          <a:ea typeface="MS Pゴシック"/>
                        </a:defRPr>
                      </a:lvl5pPr>
                      <a:lvl6pPr marL="2286000" algn="l" defTabSz="914400" rtl="0" eaLnBrk="1" latinLnBrk="0" hangingPunct="1">
                        <a:defRPr sz="1800" b="1" kern="1200">
                          <a:solidFill>
                            <a:schemeClr val="tx1"/>
                          </a:solidFill>
                          <a:latin typeface="Times New Roman"/>
                          <a:ea typeface="MS Pゴシック"/>
                        </a:defRPr>
                      </a:lvl6pPr>
                      <a:lvl7pPr marL="2743200" algn="l" defTabSz="914400" rtl="0" eaLnBrk="1" latinLnBrk="0" hangingPunct="1">
                        <a:defRPr sz="1800" b="1" kern="1200">
                          <a:solidFill>
                            <a:schemeClr val="tx1"/>
                          </a:solidFill>
                          <a:latin typeface="Times New Roman"/>
                          <a:ea typeface="MS Pゴシック"/>
                        </a:defRPr>
                      </a:lvl7pPr>
                      <a:lvl8pPr marL="3200400" algn="l" defTabSz="914400" rtl="0" eaLnBrk="1" latinLnBrk="0" hangingPunct="1">
                        <a:defRPr sz="1800" b="1" kern="1200">
                          <a:solidFill>
                            <a:schemeClr val="tx1"/>
                          </a:solidFill>
                          <a:latin typeface="Times New Roman"/>
                          <a:ea typeface="MS Pゴシック"/>
                        </a:defRPr>
                      </a:lvl8pPr>
                      <a:lvl9pPr marL="3657600" algn="l" defTabSz="914400" rtl="0" eaLnBrk="1" latinLnBrk="0" hangingPunct="1">
                        <a:defRPr sz="1800" b="1" kern="1200">
                          <a:solidFill>
                            <a:schemeClr val="tx1"/>
                          </a:solidFill>
                          <a:latin typeface="Times New Roman"/>
                          <a:ea typeface="MS Pゴシック"/>
                        </a:defRPr>
                      </a:lvl9pPr>
                    </a:lstStyle>
                    <a:p>
                      <a:pPr algn="l" fontAlgn="auto"/>
                      <a:r>
                        <a:rPr lang="en-US" sz="1800" b="1" dirty="0">
                          <a:solidFill>
                            <a:schemeClr val="bg1"/>
                          </a:solidFill>
                          <a:effectLst/>
                          <a:latin typeface="+mj-lt"/>
                        </a:rPr>
                        <a:t>Trailblazer-Alz-3</a:t>
                      </a:r>
                    </a:p>
                  </a:txBody>
                  <a:tcPr marL="57150" marR="57150" marT="28575" marB="2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Times New Roman"/>
                          <a:ea typeface="MS Pゴシック"/>
                        </a:defRPr>
                      </a:lvl1pPr>
                      <a:lvl2pPr marL="457200" algn="l" defTabSz="914400" rtl="0" eaLnBrk="1" latinLnBrk="0" hangingPunct="1">
                        <a:defRPr sz="1800" kern="1200">
                          <a:solidFill>
                            <a:schemeClr val="tx1"/>
                          </a:solidFill>
                          <a:latin typeface="Times New Roman"/>
                          <a:ea typeface="MS Pゴシック"/>
                        </a:defRPr>
                      </a:lvl2pPr>
                      <a:lvl3pPr marL="914400" algn="l" defTabSz="914400" rtl="0" eaLnBrk="1" latinLnBrk="0" hangingPunct="1">
                        <a:defRPr sz="1800" kern="1200">
                          <a:solidFill>
                            <a:schemeClr val="tx1"/>
                          </a:solidFill>
                          <a:latin typeface="Times New Roman"/>
                          <a:ea typeface="MS Pゴシック"/>
                        </a:defRPr>
                      </a:lvl3pPr>
                      <a:lvl4pPr marL="1371600" algn="l" defTabSz="914400" rtl="0" eaLnBrk="1" latinLnBrk="0" hangingPunct="1">
                        <a:defRPr sz="1800" kern="1200">
                          <a:solidFill>
                            <a:schemeClr val="tx1"/>
                          </a:solidFill>
                          <a:latin typeface="Times New Roman"/>
                          <a:ea typeface="MS Pゴシック"/>
                        </a:defRPr>
                      </a:lvl4pPr>
                      <a:lvl5pPr marL="1828800" algn="l" defTabSz="914400" rtl="0" eaLnBrk="1" latinLnBrk="0" hangingPunct="1">
                        <a:defRPr sz="1800" kern="1200">
                          <a:solidFill>
                            <a:schemeClr val="tx1"/>
                          </a:solidFill>
                          <a:latin typeface="Times New Roman"/>
                          <a:ea typeface="MS Pゴシック"/>
                        </a:defRPr>
                      </a:lvl5pPr>
                      <a:lvl6pPr marL="2286000" algn="l" defTabSz="914400" rtl="0" eaLnBrk="1" latinLnBrk="0" hangingPunct="1">
                        <a:defRPr sz="1800" kern="1200">
                          <a:solidFill>
                            <a:schemeClr val="tx1"/>
                          </a:solidFill>
                          <a:latin typeface="Times New Roman"/>
                          <a:ea typeface="MS Pゴシック"/>
                        </a:defRPr>
                      </a:lvl6pPr>
                      <a:lvl7pPr marL="2743200" algn="l" defTabSz="914400" rtl="0" eaLnBrk="1" latinLnBrk="0" hangingPunct="1">
                        <a:defRPr sz="1800" kern="1200">
                          <a:solidFill>
                            <a:schemeClr val="tx1"/>
                          </a:solidFill>
                          <a:latin typeface="Times New Roman"/>
                          <a:ea typeface="MS Pゴシック"/>
                        </a:defRPr>
                      </a:lvl7pPr>
                      <a:lvl8pPr marL="3200400" algn="l" defTabSz="914400" rtl="0" eaLnBrk="1" latinLnBrk="0" hangingPunct="1">
                        <a:defRPr sz="1800" kern="1200">
                          <a:solidFill>
                            <a:schemeClr val="tx1"/>
                          </a:solidFill>
                          <a:latin typeface="Times New Roman"/>
                          <a:ea typeface="MS Pゴシック"/>
                        </a:defRPr>
                      </a:lvl8pPr>
                      <a:lvl9pPr marL="3657600" algn="l" defTabSz="914400" rtl="0" eaLnBrk="1" latinLnBrk="0" hangingPunct="1">
                        <a:defRPr sz="1800" kern="1200">
                          <a:solidFill>
                            <a:schemeClr val="tx1"/>
                          </a:solidFill>
                          <a:latin typeface="Times New Roman"/>
                          <a:ea typeface="MS Pゴシック"/>
                        </a:defRPr>
                      </a:lvl9p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Donanemab</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Age 65-80 yr, cognitively unimpaired, p-tau</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Time to clinical dementia progression</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Times New Roman"/>
                          <a:ea typeface="MS Pゴシック"/>
                        </a:defRPr>
                      </a:lvl1pPr>
                      <a:lvl2pPr marL="457200" algn="l" defTabSz="914400" rtl="0" eaLnBrk="1" latinLnBrk="0" hangingPunct="1">
                        <a:defRPr sz="1800" kern="1200">
                          <a:solidFill>
                            <a:schemeClr val="tx1"/>
                          </a:solidFill>
                          <a:latin typeface="Times New Roman"/>
                          <a:ea typeface="MS Pゴシック"/>
                        </a:defRPr>
                      </a:lvl2pPr>
                      <a:lvl3pPr marL="914400" algn="l" defTabSz="914400" rtl="0" eaLnBrk="1" latinLnBrk="0" hangingPunct="1">
                        <a:defRPr sz="1800" kern="1200">
                          <a:solidFill>
                            <a:schemeClr val="tx1"/>
                          </a:solidFill>
                          <a:latin typeface="Times New Roman"/>
                          <a:ea typeface="MS Pゴシック"/>
                        </a:defRPr>
                      </a:lvl3pPr>
                      <a:lvl4pPr marL="1371600" algn="l" defTabSz="914400" rtl="0" eaLnBrk="1" latinLnBrk="0" hangingPunct="1">
                        <a:defRPr sz="1800" kern="1200">
                          <a:solidFill>
                            <a:schemeClr val="tx1"/>
                          </a:solidFill>
                          <a:latin typeface="Times New Roman"/>
                          <a:ea typeface="MS Pゴシック"/>
                        </a:defRPr>
                      </a:lvl4pPr>
                      <a:lvl5pPr marL="1828800" algn="l" defTabSz="914400" rtl="0" eaLnBrk="1" latinLnBrk="0" hangingPunct="1">
                        <a:defRPr sz="1800" kern="1200">
                          <a:solidFill>
                            <a:schemeClr val="tx1"/>
                          </a:solidFill>
                          <a:latin typeface="Times New Roman"/>
                          <a:ea typeface="MS Pゴシック"/>
                        </a:defRPr>
                      </a:lvl5pPr>
                      <a:lvl6pPr marL="2286000" algn="l" defTabSz="914400" rtl="0" eaLnBrk="1" latinLnBrk="0" hangingPunct="1">
                        <a:defRPr sz="1800" kern="1200">
                          <a:solidFill>
                            <a:schemeClr val="tx1"/>
                          </a:solidFill>
                          <a:latin typeface="Times New Roman"/>
                          <a:ea typeface="MS Pゴシック"/>
                        </a:defRPr>
                      </a:lvl6pPr>
                      <a:lvl7pPr marL="2743200" algn="l" defTabSz="914400" rtl="0" eaLnBrk="1" latinLnBrk="0" hangingPunct="1">
                        <a:defRPr sz="1800" kern="1200">
                          <a:solidFill>
                            <a:schemeClr val="tx1"/>
                          </a:solidFill>
                          <a:latin typeface="Times New Roman"/>
                          <a:ea typeface="MS Pゴシック"/>
                        </a:defRPr>
                      </a:lvl7pPr>
                      <a:lvl8pPr marL="3200400" algn="l" defTabSz="914400" rtl="0" eaLnBrk="1" latinLnBrk="0" hangingPunct="1">
                        <a:defRPr sz="1800" kern="1200">
                          <a:solidFill>
                            <a:schemeClr val="tx1"/>
                          </a:solidFill>
                          <a:latin typeface="Times New Roman"/>
                          <a:ea typeface="MS Pゴシック"/>
                        </a:defRPr>
                      </a:lvl8pPr>
                      <a:lvl9pPr marL="3657600" algn="l" defTabSz="914400" rtl="0" eaLnBrk="1" latinLnBrk="0" hangingPunct="1">
                        <a:defRPr sz="1800" kern="1200">
                          <a:solidFill>
                            <a:schemeClr val="tx1"/>
                          </a:solidFill>
                          <a:latin typeface="Times New Roman"/>
                          <a:ea typeface="MS Pゴシック"/>
                        </a:defRPr>
                      </a:lvl9p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Ongoing</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r h="571321">
                <a:tc>
                  <a:txBody>
                    <a:bodyPr/>
                    <a:lstStyle/>
                    <a:p>
                      <a:pPr algn="l" fontAlgn="auto"/>
                      <a:r>
                        <a:rPr lang="en-US" sz="1800" b="1" dirty="0">
                          <a:solidFill>
                            <a:schemeClr val="bg1"/>
                          </a:solidFill>
                          <a:effectLst/>
                          <a:latin typeface="+mj-lt"/>
                        </a:rPr>
                        <a:t>DIAN-TU 002 </a:t>
                      </a:r>
                      <a:br>
                        <a:rPr lang="en-US" sz="1800" b="1" dirty="0">
                          <a:solidFill>
                            <a:schemeClr val="bg1"/>
                          </a:solidFill>
                          <a:effectLst/>
                          <a:latin typeface="+mj-lt"/>
                        </a:rPr>
                      </a:br>
                      <a:r>
                        <a:rPr lang="en-US" sz="1800" b="1" dirty="0">
                          <a:solidFill>
                            <a:schemeClr val="bg1"/>
                          </a:solidFill>
                          <a:effectLst/>
                          <a:latin typeface="+mj-lt"/>
                        </a:rPr>
                        <a:t>Primary Prevention Study in Dominantly Inherited Alzheimer’s</a:t>
                      </a:r>
                    </a:p>
                  </a:txBody>
                  <a:tcPr marL="57150" marR="57150" marT="28575" marB="2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Remternetug</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i="1" dirty="0">
                          <a:solidFill>
                            <a:schemeClr val="bg1"/>
                          </a:solidFill>
                          <a:effectLst/>
                          <a:latin typeface="+mj-lt"/>
                        </a:rPr>
                        <a:t>APP</a:t>
                      </a:r>
                      <a:r>
                        <a:rPr lang="en-US" sz="1800" b="0" dirty="0">
                          <a:solidFill>
                            <a:schemeClr val="bg1"/>
                          </a:solidFill>
                          <a:effectLst/>
                          <a:latin typeface="+mj-lt"/>
                        </a:rPr>
                        <a:t>, </a:t>
                      </a:r>
                      <a:r>
                        <a:rPr lang="en-US" sz="1800" b="0" i="1" dirty="0">
                          <a:solidFill>
                            <a:schemeClr val="bg1"/>
                          </a:solidFill>
                          <a:effectLst/>
                          <a:latin typeface="+mj-lt"/>
                        </a:rPr>
                        <a:t>PSEN1</a:t>
                      </a:r>
                      <a:r>
                        <a:rPr lang="en-US" sz="1800" b="0" dirty="0">
                          <a:solidFill>
                            <a:schemeClr val="bg1"/>
                          </a:solidFill>
                          <a:effectLst/>
                          <a:latin typeface="+mj-lt"/>
                        </a:rPr>
                        <a:t>, or </a:t>
                      </a:r>
                      <a:r>
                        <a:rPr lang="en-US" sz="1800" b="0" i="1" dirty="0">
                          <a:solidFill>
                            <a:schemeClr val="bg1"/>
                          </a:solidFill>
                          <a:effectLst/>
                          <a:latin typeface="+mj-lt"/>
                        </a:rPr>
                        <a:t>PSEN2</a:t>
                      </a:r>
                      <a:r>
                        <a:rPr lang="en-US" sz="1800" b="0" dirty="0">
                          <a:solidFill>
                            <a:schemeClr val="bg1"/>
                          </a:solidFill>
                          <a:effectLst/>
                          <a:latin typeface="+mj-lt"/>
                        </a:rPr>
                        <a:t> mutation, cognitively unimpaired, no amyloid buildup</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Amyloid and biomarkers</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Initiated 2024</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34729066"/>
                  </a:ext>
                </a:extLst>
              </a:tr>
            </a:tbl>
          </a:graphicData>
        </a:graphic>
      </p:graphicFrame>
      <p:sp>
        <p:nvSpPr>
          <p:cNvPr id="4" name="Text Placeholder 2">
            <a:extLst>
              <a:ext uri="{FF2B5EF4-FFF2-40B4-BE49-F238E27FC236}">
                <a16:creationId xmlns:a16="http://schemas.microsoft.com/office/drawing/2014/main" id="{EAA06D49-B033-45E7-0986-1E5A952271B6}"/>
              </a:ext>
            </a:extLst>
          </p:cNvPr>
          <p:cNvSpPr txBox="1">
            <a:spLocks/>
          </p:cNvSpPr>
          <p:nvPr/>
        </p:nvSpPr>
        <p:spPr>
          <a:xfrm>
            <a:off x="439280" y="6388593"/>
            <a:ext cx="8402637" cy="34751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None/>
              <a:defRPr/>
            </a:pPr>
            <a:r>
              <a:rPr lang="en-US" sz="1200" b="0" kern="0" dirty="0">
                <a:solidFill>
                  <a:schemeClr val="bg2"/>
                </a:solidFill>
              </a:rPr>
              <a:t>Sperling. NEJM. 2023;389:1096. Rafii. Alzheimers Dement. 2022;19:1227. NCT05552157.</a:t>
            </a:r>
          </a:p>
        </p:txBody>
      </p:sp>
    </p:spTree>
    <p:extLst>
      <p:ext uri="{BB962C8B-B14F-4D97-AF65-F5344CB8AC3E}">
        <p14:creationId xmlns:p14="http://schemas.microsoft.com/office/powerpoint/2010/main" val="447663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37B14-B9AD-608C-B459-44E8CE7806BE}"/>
              </a:ext>
            </a:extLst>
          </p:cNvPr>
          <p:cNvSpPr>
            <a:spLocks noGrp="1"/>
          </p:cNvSpPr>
          <p:nvPr>
            <p:ph type="title"/>
          </p:nvPr>
        </p:nvSpPr>
        <p:spPr/>
        <p:txBody>
          <a:bodyPr/>
          <a:lstStyle/>
          <a:p>
            <a:r>
              <a:rPr lang="en-US" sz="3200" dirty="0"/>
              <a:t>Brain Health Across the Lifetime</a:t>
            </a:r>
            <a:br>
              <a:rPr lang="en-US" sz="3200" dirty="0"/>
            </a:br>
            <a:r>
              <a:rPr lang="en-US" sz="2800" i="1" dirty="0"/>
              <a:t>AAN 2023 Platform and Position Statement</a:t>
            </a:r>
            <a:endParaRPr lang="en-US" sz="3200" i="1" dirty="0"/>
          </a:p>
        </p:txBody>
      </p:sp>
      <p:sp>
        <p:nvSpPr>
          <p:cNvPr id="3" name="Content Placeholder 2">
            <a:extLst>
              <a:ext uri="{FF2B5EF4-FFF2-40B4-BE49-F238E27FC236}">
                <a16:creationId xmlns:a16="http://schemas.microsoft.com/office/drawing/2014/main" id="{AE1DF1A3-AA3D-C351-C760-21608202009A}"/>
              </a:ext>
            </a:extLst>
          </p:cNvPr>
          <p:cNvSpPr>
            <a:spLocks noGrp="1"/>
          </p:cNvSpPr>
          <p:nvPr>
            <p:ph idx="1"/>
          </p:nvPr>
        </p:nvSpPr>
        <p:spPr>
          <a:xfrm>
            <a:off x="604675" y="1513047"/>
            <a:ext cx="4244263" cy="1915953"/>
          </a:xfrm>
        </p:spPr>
        <p:txBody>
          <a:bodyPr/>
          <a:lstStyle/>
          <a:p>
            <a:r>
              <a:rPr lang="en-US" sz="2000" b="1" dirty="0">
                <a:solidFill>
                  <a:schemeClr val="accent3"/>
                </a:solidFill>
              </a:rPr>
              <a:t>Brain health: </a:t>
            </a:r>
            <a:r>
              <a:rPr lang="en-US" sz="2000" dirty="0"/>
              <a:t>a continuous state of attaining and maintaining the optimal neurologic function that best supports one’s physical, mental, and social well-being through every stage of life</a:t>
            </a:r>
          </a:p>
        </p:txBody>
      </p:sp>
      <p:sp>
        <p:nvSpPr>
          <p:cNvPr id="6" name="TextBox 5">
            <a:extLst>
              <a:ext uri="{FF2B5EF4-FFF2-40B4-BE49-F238E27FC236}">
                <a16:creationId xmlns:a16="http://schemas.microsoft.com/office/drawing/2014/main" id="{3EFAEBF7-1404-CEA4-0EA1-D7800992F7FF}"/>
              </a:ext>
            </a:extLst>
          </p:cNvPr>
          <p:cNvSpPr txBox="1"/>
          <p:nvPr/>
        </p:nvSpPr>
        <p:spPr bwMode="auto">
          <a:xfrm>
            <a:off x="420582" y="6374085"/>
            <a:ext cx="22295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2"/>
                </a:solidFill>
                <a:latin typeface="Calibri" panose="020F0502020204030204" pitchFamily="34" charset="0"/>
              </a:rPr>
              <a:t>Rost. Neurology. 2023;101:570.</a:t>
            </a:r>
          </a:p>
        </p:txBody>
      </p:sp>
      <p:sp>
        <p:nvSpPr>
          <p:cNvPr id="22" name="Shape 21">
            <a:extLst>
              <a:ext uri="{FF2B5EF4-FFF2-40B4-BE49-F238E27FC236}">
                <a16:creationId xmlns:a16="http://schemas.microsoft.com/office/drawing/2014/main" id="{40DF7E56-8760-9048-0AFB-C8D1872D10D6}"/>
              </a:ext>
            </a:extLst>
          </p:cNvPr>
          <p:cNvSpPr/>
          <p:nvPr/>
        </p:nvSpPr>
        <p:spPr>
          <a:xfrm>
            <a:off x="2024743" y="1341440"/>
            <a:ext cx="9141942" cy="4796894"/>
          </a:xfrm>
          <a:prstGeom prst="swooshArrow">
            <a:avLst>
              <a:gd name="adj1" fmla="val 25000"/>
              <a:gd name="adj2" fmla="val 25000"/>
            </a:avLst>
          </a:prstGeom>
          <a:solidFill>
            <a:schemeClr val="tx2">
              <a:lumMod val="90000"/>
            </a:schemeClr>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16" name="Rectangle: Rounded Corners 15">
            <a:extLst>
              <a:ext uri="{FF2B5EF4-FFF2-40B4-BE49-F238E27FC236}">
                <a16:creationId xmlns:a16="http://schemas.microsoft.com/office/drawing/2014/main" id="{D2BD5E3F-A109-1013-89CC-1A78F919D931}"/>
              </a:ext>
            </a:extLst>
          </p:cNvPr>
          <p:cNvSpPr/>
          <p:nvPr/>
        </p:nvSpPr>
        <p:spPr bwMode="auto">
          <a:xfrm>
            <a:off x="9281212" y="1878430"/>
            <a:ext cx="1603168" cy="1240971"/>
          </a:xfrm>
          <a:prstGeom prst="roundRect">
            <a:avLst/>
          </a:prstGeom>
          <a:solidFill>
            <a:schemeClr val="accent6"/>
          </a:solidFill>
          <a:ln w="28575">
            <a:solidFill>
              <a:schemeClr val="tx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Optimize QoL, independence, fulfillment</a:t>
            </a:r>
          </a:p>
        </p:txBody>
      </p:sp>
      <p:sp>
        <p:nvSpPr>
          <p:cNvPr id="17" name="Rectangle: Rounded Corners 16">
            <a:extLst>
              <a:ext uri="{FF2B5EF4-FFF2-40B4-BE49-F238E27FC236}">
                <a16:creationId xmlns:a16="http://schemas.microsoft.com/office/drawing/2014/main" id="{03632E45-7B10-1BD0-7C15-0C564700EBD9}"/>
              </a:ext>
            </a:extLst>
          </p:cNvPr>
          <p:cNvSpPr/>
          <p:nvPr/>
        </p:nvSpPr>
        <p:spPr bwMode="auto">
          <a:xfrm>
            <a:off x="1933757" y="4566861"/>
            <a:ext cx="1603168" cy="1240971"/>
          </a:xfrm>
          <a:prstGeom prst="roundRect">
            <a:avLst/>
          </a:prstGeom>
          <a:solidFill>
            <a:schemeClr val="accent1"/>
          </a:solidFill>
          <a:ln w="28575">
            <a:solidFill>
              <a:schemeClr val="tx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Develop best possible foundation</a:t>
            </a:r>
          </a:p>
        </p:txBody>
      </p:sp>
      <p:sp>
        <p:nvSpPr>
          <p:cNvPr id="18" name="Rectangle: Rounded Corners 17">
            <a:extLst>
              <a:ext uri="{FF2B5EF4-FFF2-40B4-BE49-F238E27FC236}">
                <a16:creationId xmlns:a16="http://schemas.microsoft.com/office/drawing/2014/main" id="{AA81B1AC-6F4B-7F6F-7896-9648B3FC9BFC}"/>
              </a:ext>
            </a:extLst>
          </p:cNvPr>
          <p:cNvSpPr/>
          <p:nvPr/>
        </p:nvSpPr>
        <p:spPr bwMode="auto">
          <a:xfrm>
            <a:off x="3716597" y="3552464"/>
            <a:ext cx="1603168" cy="1240971"/>
          </a:xfrm>
          <a:prstGeom prst="roundRect">
            <a:avLst/>
          </a:prstGeom>
          <a:solidFill>
            <a:schemeClr val="accent4"/>
          </a:solidFill>
          <a:ln w="28575">
            <a:solidFill>
              <a:schemeClr val="tx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Reach an ideal individual potential</a:t>
            </a:r>
          </a:p>
        </p:txBody>
      </p:sp>
      <p:sp>
        <p:nvSpPr>
          <p:cNvPr id="19" name="Rectangle: Rounded Corners 18">
            <a:extLst>
              <a:ext uri="{FF2B5EF4-FFF2-40B4-BE49-F238E27FC236}">
                <a16:creationId xmlns:a16="http://schemas.microsoft.com/office/drawing/2014/main" id="{CE4D1DD3-079A-8484-CCDE-DF24B2467944}"/>
              </a:ext>
            </a:extLst>
          </p:cNvPr>
          <p:cNvSpPr/>
          <p:nvPr/>
        </p:nvSpPr>
        <p:spPr bwMode="auto">
          <a:xfrm>
            <a:off x="5480082" y="2786741"/>
            <a:ext cx="1603168" cy="1240971"/>
          </a:xfrm>
          <a:prstGeom prst="roundRect">
            <a:avLst/>
          </a:prstGeom>
          <a:solidFill>
            <a:schemeClr val="accent5"/>
          </a:solidFill>
          <a:ln w="28575">
            <a:solidFill>
              <a:schemeClr val="tx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b="0" dirty="0">
                <a:solidFill>
                  <a:schemeClr val="bg1"/>
                </a:solidFill>
                <a:latin typeface="Calibri" panose="020F0502020204030204" pitchFamily="34" charset="0"/>
              </a:rPr>
              <a:t>Proactively prevent injury, maximize potential</a:t>
            </a:r>
          </a:p>
        </p:txBody>
      </p:sp>
      <p:sp>
        <p:nvSpPr>
          <p:cNvPr id="20" name="Rectangle: Rounded Corners 19">
            <a:extLst>
              <a:ext uri="{FF2B5EF4-FFF2-40B4-BE49-F238E27FC236}">
                <a16:creationId xmlns:a16="http://schemas.microsoft.com/office/drawing/2014/main" id="{9CA1EF59-B5B2-4C04-17B7-AF5519699A36}"/>
              </a:ext>
            </a:extLst>
          </p:cNvPr>
          <p:cNvSpPr/>
          <p:nvPr/>
        </p:nvSpPr>
        <p:spPr bwMode="auto">
          <a:xfrm>
            <a:off x="7420670" y="2183814"/>
            <a:ext cx="1603168" cy="1338558"/>
          </a:xfrm>
          <a:prstGeom prst="roundRect">
            <a:avLst/>
          </a:prstGeom>
          <a:solidFill>
            <a:schemeClr val="accent2"/>
          </a:solidFill>
          <a:ln w="28575">
            <a:solidFill>
              <a:schemeClr val="tx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Provide effective intervention, rehabilitation, recovery</a:t>
            </a:r>
          </a:p>
        </p:txBody>
      </p:sp>
      <p:sp>
        <p:nvSpPr>
          <p:cNvPr id="33" name="TextBox 32">
            <a:extLst>
              <a:ext uri="{FF2B5EF4-FFF2-40B4-BE49-F238E27FC236}">
                <a16:creationId xmlns:a16="http://schemas.microsoft.com/office/drawing/2014/main" id="{51C31514-26F8-8302-BD6B-00FD6E84D7CA}"/>
              </a:ext>
            </a:extLst>
          </p:cNvPr>
          <p:cNvSpPr txBox="1"/>
          <p:nvPr/>
        </p:nvSpPr>
        <p:spPr bwMode="auto">
          <a:xfrm>
            <a:off x="3485365" y="5537012"/>
            <a:ext cx="245257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Fetal and childhood development</a:t>
            </a:r>
          </a:p>
        </p:txBody>
      </p:sp>
      <p:sp>
        <p:nvSpPr>
          <p:cNvPr id="34" name="TextBox 33">
            <a:extLst>
              <a:ext uri="{FF2B5EF4-FFF2-40B4-BE49-F238E27FC236}">
                <a16:creationId xmlns:a16="http://schemas.microsoft.com/office/drawing/2014/main" id="{DD1245F1-F346-9AD8-D52A-C4D06B82C453}"/>
              </a:ext>
            </a:extLst>
          </p:cNvPr>
          <p:cNvSpPr txBox="1"/>
          <p:nvPr/>
        </p:nvSpPr>
        <p:spPr bwMode="auto">
          <a:xfrm>
            <a:off x="5121177" y="4741767"/>
            <a:ext cx="203953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Youth and adolescence</a:t>
            </a:r>
          </a:p>
        </p:txBody>
      </p:sp>
      <p:sp>
        <p:nvSpPr>
          <p:cNvPr id="35" name="TextBox 34">
            <a:extLst>
              <a:ext uri="{FF2B5EF4-FFF2-40B4-BE49-F238E27FC236}">
                <a16:creationId xmlns:a16="http://schemas.microsoft.com/office/drawing/2014/main" id="{768C7080-079F-E712-EE9D-F122EEEBC5BC}"/>
              </a:ext>
            </a:extLst>
          </p:cNvPr>
          <p:cNvSpPr txBox="1"/>
          <p:nvPr/>
        </p:nvSpPr>
        <p:spPr bwMode="auto">
          <a:xfrm>
            <a:off x="9001650" y="3961774"/>
            <a:ext cx="205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Maturity and senescence</a:t>
            </a:r>
          </a:p>
        </p:txBody>
      </p:sp>
      <p:sp>
        <p:nvSpPr>
          <p:cNvPr id="36" name="TextBox 35">
            <a:extLst>
              <a:ext uri="{FF2B5EF4-FFF2-40B4-BE49-F238E27FC236}">
                <a16:creationId xmlns:a16="http://schemas.microsoft.com/office/drawing/2014/main" id="{B86EC93B-9862-7D93-1601-A7D1494C2450}"/>
              </a:ext>
            </a:extLst>
          </p:cNvPr>
          <p:cNvSpPr txBox="1"/>
          <p:nvPr/>
        </p:nvSpPr>
        <p:spPr bwMode="auto">
          <a:xfrm>
            <a:off x="7083250" y="4197316"/>
            <a:ext cx="16031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Adulthood</a:t>
            </a:r>
          </a:p>
        </p:txBody>
      </p:sp>
    </p:spTree>
    <p:extLst>
      <p:ext uri="{BB962C8B-B14F-4D97-AF65-F5344CB8AC3E}">
        <p14:creationId xmlns:p14="http://schemas.microsoft.com/office/powerpoint/2010/main" val="684546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B08BB-7C41-1113-A9F4-0570D5C482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E66586-5CD6-1334-9028-43BE64A3C55C}"/>
              </a:ext>
            </a:extLst>
          </p:cNvPr>
          <p:cNvSpPr>
            <a:spLocks noGrp="1"/>
          </p:cNvSpPr>
          <p:nvPr>
            <p:ph type="title"/>
          </p:nvPr>
        </p:nvSpPr>
        <p:spPr/>
        <p:txBody>
          <a:bodyPr/>
          <a:lstStyle/>
          <a:p>
            <a:r>
              <a:rPr lang="en-US" sz="3200" dirty="0"/>
              <a:t>The Brain Health Imperative in the 21st Century</a:t>
            </a:r>
            <a:br>
              <a:rPr lang="en-US" sz="3200" dirty="0"/>
            </a:br>
            <a:r>
              <a:rPr lang="en-US" sz="2800" i="1" dirty="0"/>
              <a:t>AAN 2023 Platform and Position Statement</a:t>
            </a:r>
            <a:endParaRPr lang="en-US" sz="3200" i="1" dirty="0"/>
          </a:p>
        </p:txBody>
      </p:sp>
      <p:sp>
        <p:nvSpPr>
          <p:cNvPr id="6" name="TextBox 5">
            <a:extLst>
              <a:ext uri="{FF2B5EF4-FFF2-40B4-BE49-F238E27FC236}">
                <a16:creationId xmlns:a16="http://schemas.microsoft.com/office/drawing/2014/main" id="{ADF6CC9F-9B98-435E-6898-2621AB201E95}"/>
              </a:ext>
            </a:extLst>
          </p:cNvPr>
          <p:cNvSpPr txBox="1"/>
          <p:nvPr/>
        </p:nvSpPr>
        <p:spPr bwMode="auto">
          <a:xfrm>
            <a:off x="427763" y="6367073"/>
            <a:ext cx="22295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2"/>
                </a:solidFill>
                <a:latin typeface="Calibri" panose="020F0502020204030204" pitchFamily="34" charset="0"/>
              </a:rPr>
              <a:t>Rost. Neurology. 2023;101:570.</a:t>
            </a:r>
          </a:p>
        </p:txBody>
      </p:sp>
      <p:graphicFrame>
        <p:nvGraphicFramePr>
          <p:cNvPr id="4" name="Content Placeholder 4">
            <a:extLst>
              <a:ext uri="{FF2B5EF4-FFF2-40B4-BE49-F238E27FC236}">
                <a16:creationId xmlns:a16="http://schemas.microsoft.com/office/drawing/2014/main" id="{E2703D4F-66D2-F391-2B2B-6F6AF702473F}"/>
              </a:ext>
            </a:extLst>
          </p:cNvPr>
          <p:cNvGraphicFramePr>
            <a:graphicFrameLocks/>
          </p:cNvGraphicFramePr>
          <p:nvPr>
            <p:extLst>
              <p:ext uri="{D42A27DB-BD31-4B8C-83A1-F6EECF244321}">
                <p14:modId xmlns:p14="http://schemas.microsoft.com/office/powerpoint/2010/main" val="4177925160"/>
              </p:ext>
            </p:extLst>
          </p:nvPr>
        </p:nvGraphicFramePr>
        <p:xfrm>
          <a:off x="724172" y="1419174"/>
          <a:ext cx="5303520" cy="2809621"/>
        </p:xfrm>
        <a:graphic>
          <a:graphicData uri="http://schemas.openxmlformats.org/drawingml/2006/table">
            <a:tbl>
              <a:tblPr firstRow="1" firstCol="1" bandRow="1">
                <a:effectLst/>
              </a:tblPr>
              <a:tblGrid>
                <a:gridCol w="365760">
                  <a:extLst>
                    <a:ext uri="{9D8B030D-6E8A-4147-A177-3AD203B41FA5}">
                      <a16:colId xmlns:a16="http://schemas.microsoft.com/office/drawing/2014/main" val="1402537088"/>
                    </a:ext>
                  </a:extLst>
                </a:gridCol>
                <a:gridCol w="4937760">
                  <a:extLst>
                    <a:ext uri="{9D8B030D-6E8A-4147-A177-3AD203B41FA5}">
                      <a16:colId xmlns:a16="http://schemas.microsoft.com/office/drawing/2014/main" val="20000"/>
                    </a:ext>
                  </a:extLst>
                </a:gridCol>
              </a:tblGrid>
              <a:tr h="252025">
                <a:tc gridSpan="2">
                  <a:txBody>
                    <a:bodyPr/>
                    <a:lstStyle/>
                    <a:p>
                      <a:pPr marL="0" marR="0" algn="l">
                        <a:lnSpc>
                          <a:spcPct val="107000"/>
                        </a:lnSpc>
                        <a:spcBef>
                          <a:spcPts val="0"/>
                        </a:spcBef>
                        <a:spcAft>
                          <a:spcPts val="0"/>
                        </a:spcAft>
                      </a:pPr>
                      <a:r>
                        <a:rPr lang="en-US" sz="1600" b="1" dirty="0">
                          <a:solidFill>
                            <a:schemeClr val="tx1"/>
                          </a:solidFill>
                          <a:effectLst/>
                          <a:latin typeface="+mj-lt"/>
                        </a:rPr>
                        <a:t>AAN’s Positions on Brain Health</a:t>
                      </a:r>
                      <a:endParaRPr lang="en-US" sz="1600" b="1" dirty="0">
                        <a:solidFill>
                          <a:schemeClr val="tx1"/>
                        </a:solidFill>
                        <a:effectLst/>
                        <a:latin typeface="+mj-lt"/>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lvl1pPr marL="0" algn="l" defTabSz="914400" rtl="0" eaLnBrk="1" latinLnBrk="0" hangingPunct="1">
                        <a:defRPr sz="1800" b="1" kern="1200">
                          <a:solidFill>
                            <a:schemeClr val="bg1"/>
                          </a:solidFill>
                          <a:latin typeface="Times New Roman"/>
                          <a:ea typeface="MS Pゴシック"/>
                        </a:defRPr>
                      </a:lvl1pPr>
                      <a:lvl2pPr marL="457200" algn="l" defTabSz="914400" rtl="0" eaLnBrk="1" latinLnBrk="0" hangingPunct="1">
                        <a:defRPr sz="1800" b="1" kern="1200">
                          <a:solidFill>
                            <a:schemeClr val="bg1"/>
                          </a:solidFill>
                          <a:latin typeface="Times New Roman"/>
                          <a:ea typeface="MS Pゴシック"/>
                        </a:defRPr>
                      </a:lvl2pPr>
                      <a:lvl3pPr marL="914400" algn="l" defTabSz="914400" rtl="0" eaLnBrk="1" latinLnBrk="0" hangingPunct="1">
                        <a:defRPr sz="1800" b="1" kern="1200">
                          <a:solidFill>
                            <a:schemeClr val="bg1"/>
                          </a:solidFill>
                          <a:latin typeface="Times New Roman"/>
                          <a:ea typeface="MS Pゴシック"/>
                        </a:defRPr>
                      </a:lvl3pPr>
                      <a:lvl4pPr marL="1371600" algn="l" defTabSz="914400" rtl="0" eaLnBrk="1" latinLnBrk="0" hangingPunct="1">
                        <a:defRPr sz="1800" b="1" kern="1200">
                          <a:solidFill>
                            <a:schemeClr val="bg1"/>
                          </a:solidFill>
                          <a:latin typeface="Times New Roman"/>
                          <a:ea typeface="MS Pゴシック"/>
                        </a:defRPr>
                      </a:lvl4pPr>
                      <a:lvl5pPr marL="1828800" algn="l" defTabSz="914400" rtl="0" eaLnBrk="1" latinLnBrk="0" hangingPunct="1">
                        <a:defRPr sz="1800" b="1" kern="1200">
                          <a:solidFill>
                            <a:schemeClr val="bg1"/>
                          </a:solidFill>
                          <a:latin typeface="Times New Roman"/>
                          <a:ea typeface="MS Pゴシック"/>
                        </a:defRPr>
                      </a:lvl5pPr>
                      <a:lvl6pPr marL="2286000" algn="l" defTabSz="914400" rtl="0" eaLnBrk="1" latinLnBrk="0" hangingPunct="1">
                        <a:defRPr sz="1800" b="1" kern="1200">
                          <a:solidFill>
                            <a:schemeClr val="bg1"/>
                          </a:solidFill>
                          <a:latin typeface="Times New Roman"/>
                          <a:ea typeface="MS Pゴシック"/>
                        </a:defRPr>
                      </a:lvl6pPr>
                      <a:lvl7pPr marL="2743200" algn="l" defTabSz="914400" rtl="0" eaLnBrk="1" latinLnBrk="0" hangingPunct="1">
                        <a:defRPr sz="1800" b="1" kern="1200">
                          <a:solidFill>
                            <a:schemeClr val="bg1"/>
                          </a:solidFill>
                          <a:latin typeface="Times New Roman"/>
                          <a:ea typeface="MS Pゴシック"/>
                        </a:defRPr>
                      </a:lvl7pPr>
                      <a:lvl8pPr marL="3200400" algn="l" defTabSz="914400" rtl="0" eaLnBrk="1" latinLnBrk="0" hangingPunct="1">
                        <a:defRPr sz="1800" b="1" kern="1200">
                          <a:solidFill>
                            <a:schemeClr val="bg1"/>
                          </a:solidFill>
                          <a:latin typeface="Times New Roman"/>
                          <a:ea typeface="MS Pゴシック"/>
                        </a:defRPr>
                      </a:lvl8pPr>
                      <a:lvl9pPr marL="3657600" algn="l" defTabSz="914400" rtl="0" eaLnBrk="1" latinLnBrk="0" hangingPunct="1">
                        <a:defRPr sz="1800" b="1" kern="1200">
                          <a:solidFill>
                            <a:schemeClr val="bg1"/>
                          </a:solidFill>
                          <a:latin typeface="Times New Roman"/>
                          <a:ea typeface="MS Pゴシック"/>
                        </a:defRPr>
                      </a:lvl9pPr>
                    </a:lstStyle>
                    <a:p>
                      <a:endParaRP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4283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effectLst/>
                          <a:latin typeface="+mj-lt"/>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b="1" kern="1200">
                          <a:solidFill>
                            <a:schemeClr val="tx1"/>
                          </a:solidFill>
                          <a:latin typeface="Times New Roman"/>
                          <a:ea typeface="MS Pゴシック"/>
                        </a:defRPr>
                      </a:lvl1pPr>
                      <a:lvl2pPr marL="457200" algn="l" defTabSz="914400" rtl="0" eaLnBrk="1" latinLnBrk="0" hangingPunct="1">
                        <a:defRPr sz="1800" b="1" kern="1200">
                          <a:solidFill>
                            <a:schemeClr val="tx1"/>
                          </a:solidFill>
                          <a:latin typeface="Times New Roman"/>
                          <a:ea typeface="MS Pゴシック"/>
                        </a:defRPr>
                      </a:lvl2pPr>
                      <a:lvl3pPr marL="914400" algn="l" defTabSz="914400" rtl="0" eaLnBrk="1" latinLnBrk="0" hangingPunct="1">
                        <a:defRPr sz="1800" b="1" kern="1200">
                          <a:solidFill>
                            <a:schemeClr val="tx1"/>
                          </a:solidFill>
                          <a:latin typeface="Times New Roman"/>
                          <a:ea typeface="MS Pゴシック"/>
                        </a:defRPr>
                      </a:lvl3pPr>
                      <a:lvl4pPr marL="1371600" algn="l" defTabSz="914400" rtl="0" eaLnBrk="1" latinLnBrk="0" hangingPunct="1">
                        <a:defRPr sz="1800" b="1" kern="1200">
                          <a:solidFill>
                            <a:schemeClr val="tx1"/>
                          </a:solidFill>
                          <a:latin typeface="Times New Roman"/>
                          <a:ea typeface="MS Pゴシック"/>
                        </a:defRPr>
                      </a:lvl4pPr>
                      <a:lvl5pPr marL="1828800" algn="l" defTabSz="914400" rtl="0" eaLnBrk="1" latinLnBrk="0" hangingPunct="1">
                        <a:defRPr sz="1800" b="1" kern="1200">
                          <a:solidFill>
                            <a:schemeClr val="tx1"/>
                          </a:solidFill>
                          <a:latin typeface="Times New Roman"/>
                          <a:ea typeface="MS Pゴシック"/>
                        </a:defRPr>
                      </a:lvl5pPr>
                      <a:lvl6pPr marL="2286000" algn="l" defTabSz="914400" rtl="0" eaLnBrk="1" latinLnBrk="0" hangingPunct="1">
                        <a:defRPr sz="1800" b="1" kern="1200">
                          <a:solidFill>
                            <a:schemeClr val="tx1"/>
                          </a:solidFill>
                          <a:latin typeface="Times New Roman"/>
                          <a:ea typeface="MS Pゴシック"/>
                        </a:defRPr>
                      </a:lvl6pPr>
                      <a:lvl7pPr marL="2743200" algn="l" defTabSz="914400" rtl="0" eaLnBrk="1" latinLnBrk="0" hangingPunct="1">
                        <a:defRPr sz="1800" b="1" kern="1200">
                          <a:solidFill>
                            <a:schemeClr val="tx1"/>
                          </a:solidFill>
                          <a:latin typeface="Times New Roman"/>
                          <a:ea typeface="MS Pゴシック"/>
                        </a:defRPr>
                      </a:lvl7pPr>
                      <a:lvl8pPr marL="3200400" algn="l" defTabSz="914400" rtl="0" eaLnBrk="1" latinLnBrk="0" hangingPunct="1">
                        <a:defRPr sz="1800" b="1" kern="1200">
                          <a:solidFill>
                            <a:schemeClr val="tx1"/>
                          </a:solidFill>
                          <a:latin typeface="Times New Roman"/>
                          <a:ea typeface="MS Pゴシック"/>
                        </a:defRPr>
                      </a:lvl8pPr>
                      <a:lvl9pPr marL="3657600" algn="l" defTabSz="914400" rtl="0" eaLnBrk="1" latinLnBrk="0" hangingPunct="1">
                        <a:defRPr sz="1800" b="1" kern="1200">
                          <a:solidFill>
                            <a:schemeClr val="tx1"/>
                          </a:solidFill>
                          <a:latin typeface="Times New Roman"/>
                          <a:ea typeface="MS Pゴシック"/>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effectLst/>
                          <a:latin typeface="+mj-lt"/>
                        </a:rPr>
                        <a:t>Brain health is key to neurologic health and a core function of neurology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608692">
                <a:tc>
                  <a:txBody>
                    <a:bodyPr/>
                    <a:lstStyle/>
                    <a:p>
                      <a:pPr algn="l" fontAlgn="auto"/>
                      <a:r>
                        <a:rPr lang="en-US" sz="1600" b="1" dirty="0">
                          <a:solidFill>
                            <a:schemeClr val="bg1"/>
                          </a:solidFill>
                          <a:effectLst/>
                          <a:latin typeface="+mj-lt"/>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b="1" kern="1200">
                          <a:solidFill>
                            <a:schemeClr val="tx1"/>
                          </a:solidFill>
                          <a:latin typeface="Times New Roman"/>
                          <a:ea typeface="MS Pゴシック"/>
                        </a:defRPr>
                      </a:lvl1pPr>
                      <a:lvl2pPr marL="457200" algn="l" defTabSz="914400" rtl="0" eaLnBrk="1" latinLnBrk="0" hangingPunct="1">
                        <a:defRPr sz="1800" b="1" kern="1200">
                          <a:solidFill>
                            <a:schemeClr val="tx1"/>
                          </a:solidFill>
                          <a:latin typeface="Times New Roman"/>
                          <a:ea typeface="MS Pゴシック"/>
                        </a:defRPr>
                      </a:lvl2pPr>
                      <a:lvl3pPr marL="914400" algn="l" defTabSz="914400" rtl="0" eaLnBrk="1" latinLnBrk="0" hangingPunct="1">
                        <a:defRPr sz="1800" b="1" kern="1200">
                          <a:solidFill>
                            <a:schemeClr val="tx1"/>
                          </a:solidFill>
                          <a:latin typeface="Times New Roman"/>
                          <a:ea typeface="MS Pゴシック"/>
                        </a:defRPr>
                      </a:lvl3pPr>
                      <a:lvl4pPr marL="1371600" algn="l" defTabSz="914400" rtl="0" eaLnBrk="1" latinLnBrk="0" hangingPunct="1">
                        <a:defRPr sz="1800" b="1" kern="1200">
                          <a:solidFill>
                            <a:schemeClr val="tx1"/>
                          </a:solidFill>
                          <a:latin typeface="Times New Roman"/>
                          <a:ea typeface="MS Pゴシック"/>
                        </a:defRPr>
                      </a:lvl4pPr>
                      <a:lvl5pPr marL="1828800" algn="l" defTabSz="914400" rtl="0" eaLnBrk="1" latinLnBrk="0" hangingPunct="1">
                        <a:defRPr sz="1800" b="1" kern="1200">
                          <a:solidFill>
                            <a:schemeClr val="tx1"/>
                          </a:solidFill>
                          <a:latin typeface="Times New Roman"/>
                          <a:ea typeface="MS Pゴシック"/>
                        </a:defRPr>
                      </a:lvl5pPr>
                      <a:lvl6pPr marL="2286000" algn="l" defTabSz="914400" rtl="0" eaLnBrk="1" latinLnBrk="0" hangingPunct="1">
                        <a:defRPr sz="1800" b="1" kern="1200">
                          <a:solidFill>
                            <a:schemeClr val="tx1"/>
                          </a:solidFill>
                          <a:latin typeface="Times New Roman"/>
                          <a:ea typeface="MS Pゴシック"/>
                        </a:defRPr>
                      </a:lvl6pPr>
                      <a:lvl7pPr marL="2743200" algn="l" defTabSz="914400" rtl="0" eaLnBrk="1" latinLnBrk="0" hangingPunct="1">
                        <a:defRPr sz="1800" b="1" kern="1200">
                          <a:solidFill>
                            <a:schemeClr val="tx1"/>
                          </a:solidFill>
                          <a:latin typeface="Times New Roman"/>
                          <a:ea typeface="MS Pゴシック"/>
                        </a:defRPr>
                      </a:lvl7pPr>
                      <a:lvl8pPr marL="3200400" algn="l" defTabSz="914400" rtl="0" eaLnBrk="1" latinLnBrk="0" hangingPunct="1">
                        <a:defRPr sz="1800" b="1" kern="1200">
                          <a:solidFill>
                            <a:schemeClr val="tx1"/>
                          </a:solidFill>
                          <a:latin typeface="Times New Roman"/>
                          <a:ea typeface="MS Pゴシック"/>
                        </a:defRPr>
                      </a:lvl8pPr>
                      <a:lvl9pPr marL="3657600" algn="l" defTabSz="914400" rtl="0" eaLnBrk="1" latinLnBrk="0" hangingPunct="1">
                        <a:defRPr sz="1800" b="1" kern="1200">
                          <a:solidFill>
                            <a:schemeClr val="tx1"/>
                          </a:solidFill>
                          <a:latin typeface="Times New Roman"/>
                          <a:ea typeface="MS Pゴシック"/>
                        </a:defRPr>
                      </a:lvl9pPr>
                    </a:lstStyle>
                    <a:p>
                      <a:pPr algn="l" fontAlgn="auto"/>
                      <a:r>
                        <a:rPr lang="en-US" sz="1600" b="0" dirty="0">
                          <a:solidFill>
                            <a:schemeClr val="bg1"/>
                          </a:solidFill>
                          <a:effectLst/>
                          <a:latin typeface="+mj-lt"/>
                        </a:rPr>
                        <a:t>Brain health is foundational to the overall health of communities throughout the United States and worldwide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r h="7890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effectLst/>
                          <a:latin typeface="+mj-lt"/>
                          <a:ea typeface="+mn-ea"/>
                          <a:cs typeface="+mn-cs"/>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bg1"/>
                          </a:solidFill>
                          <a:effectLst/>
                          <a:latin typeface="+mj-lt"/>
                          <a:ea typeface="+mn-ea"/>
                          <a:cs typeface="+mn-cs"/>
                        </a:rPr>
                        <a:t>Brain health requires collaboration between the many disciplines that share a mission to promote prevention of neurologic diseases, optimal mental health, and well-being of individuals across the life span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34729066"/>
                  </a:ext>
                </a:extLst>
              </a:tr>
            </a:tbl>
          </a:graphicData>
        </a:graphic>
      </p:graphicFrame>
      <p:graphicFrame>
        <p:nvGraphicFramePr>
          <p:cNvPr id="7" name="Content Placeholder 4">
            <a:extLst>
              <a:ext uri="{FF2B5EF4-FFF2-40B4-BE49-F238E27FC236}">
                <a16:creationId xmlns:a16="http://schemas.microsoft.com/office/drawing/2014/main" id="{62FF4179-5FD1-6AC8-9919-2C653D72DB4A}"/>
              </a:ext>
            </a:extLst>
          </p:cNvPr>
          <p:cNvGraphicFramePr>
            <a:graphicFrameLocks/>
          </p:cNvGraphicFramePr>
          <p:nvPr>
            <p:extLst>
              <p:ext uri="{D42A27DB-BD31-4B8C-83A1-F6EECF244321}">
                <p14:modId xmlns:p14="http://schemas.microsoft.com/office/powerpoint/2010/main" val="3255021388"/>
              </p:ext>
            </p:extLst>
          </p:nvPr>
        </p:nvGraphicFramePr>
        <p:xfrm>
          <a:off x="6206462" y="1419174"/>
          <a:ext cx="5303520" cy="3815461"/>
        </p:xfrm>
        <a:graphic>
          <a:graphicData uri="http://schemas.openxmlformats.org/drawingml/2006/table">
            <a:tbl>
              <a:tblPr firstRow="1" firstCol="1" bandRow="1">
                <a:effectLst/>
              </a:tblPr>
              <a:tblGrid>
                <a:gridCol w="365760">
                  <a:extLst>
                    <a:ext uri="{9D8B030D-6E8A-4147-A177-3AD203B41FA5}">
                      <a16:colId xmlns:a16="http://schemas.microsoft.com/office/drawing/2014/main" val="2096768882"/>
                    </a:ext>
                  </a:extLst>
                </a:gridCol>
                <a:gridCol w="4937760">
                  <a:extLst>
                    <a:ext uri="{9D8B030D-6E8A-4147-A177-3AD203B41FA5}">
                      <a16:colId xmlns:a16="http://schemas.microsoft.com/office/drawing/2014/main" val="20000"/>
                    </a:ext>
                  </a:extLst>
                </a:gridCol>
              </a:tblGrid>
              <a:tr h="176359">
                <a:tc gridSpan="2">
                  <a:txBody>
                    <a:bodyPr/>
                    <a:lstStyle/>
                    <a:p>
                      <a:pPr marL="0" marR="0" algn="l">
                        <a:lnSpc>
                          <a:spcPct val="107000"/>
                        </a:lnSpc>
                        <a:spcBef>
                          <a:spcPts val="0"/>
                        </a:spcBef>
                        <a:spcAft>
                          <a:spcPts val="0"/>
                        </a:spcAft>
                      </a:pPr>
                      <a:r>
                        <a:rPr lang="en-US" sz="1600" b="1" dirty="0">
                          <a:solidFill>
                            <a:schemeClr val="tx1"/>
                          </a:solidFill>
                          <a:effectLst/>
                          <a:latin typeface="+mj-lt"/>
                        </a:rPr>
                        <a:t>AAN’s National Brain Health Vision by 2050</a:t>
                      </a:r>
                      <a:endParaRPr lang="en-US" sz="1600" b="1" dirty="0">
                        <a:solidFill>
                          <a:schemeClr val="tx1"/>
                        </a:solidFill>
                        <a:effectLst/>
                        <a:latin typeface="+mj-lt"/>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lvl1pPr marL="0" algn="l" defTabSz="914400" rtl="0" eaLnBrk="1" latinLnBrk="0" hangingPunct="1">
                        <a:defRPr sz="1800" b="1" kern="1200">
                          <a:solidFill>
                            <a:schemeClr val="bg1"/>
                          </a:solidFill>
                          <a:latin typeface="Times New Roman"/>
                          <a:ea typeface="MS Pゴシック"/>
                        </a:defRPr>
                      </a:lvl1pPr>
                      <a:lvl2pPr marL="457200" algn="l" defTabSz="914400" rtl="0" eaLnBrk="1" latinLnBrk="0" hangingPunct="1">
                        <a:defRPr sz="1800" b="1" kern="1200">
                          <a:solidFill>
                            <a:schemeClr val="bg1"/>
                          </a:solidFill>
                          <a:latin typeface="Times New Roman"/>
                          <a:ea typeface="MS Pゴシック"/>
                        </a:defRPr>
                      </a:lvl2pPr>
                      <a:lvl3pPr marL="914400" algn="l" defTabSz="914400" rtl="0" eaLnBrk="1" latinLnBrk="0" hangingPunct="1">
                        <a:defRPr sz="1800" b="1" kern="1200">
                          <a:solidFill>
                            <a:schemeClr val="bg1"/>
                          </a:solidFill>
                          <a:latin typeface="Times New Roman"/>
                          <a:ea typeface="MS Pゴシック"/>
                        </a:defRPr>
                      </a:lvl3pPr>
                      <a:lvl4pPr marL="1371600" algn="l" defTabSz="914400" rtl="0" eaLnBrk="1" latinLnBrk="0" hangingPunct="1">
                        <a:defRPr sz="1800" b="1" kern="1200">
                          <a:solidFill>
                            <a:schemeClr val="bg1"/>
                          </a:solidFill>
                          <a:latin typeface="Times New Roman"/>
                          <a:ea typeface="MS Pゴシック"/>
                        </a:defRPr>
                      </a:lvl4pPr>
                      <a:lvl5pPr marL="1828800" algn="l" defTabSz="914400" rtl="0" eaLnBrk="1" latinLnBrk="0" hangingPunct="1">
                        <a:defRPr sz="1800" b="1" kern="1200">
                          <a:solidFill>
                            <a:schemeClr val="bg1"/>
                          </a:solidFill>
                          <a:latin typeface="Times New Roman"/>
                          <a:ea typeface="MS Pゴシック"/>
                        </a:defRPr>
                      </a:lvl5pPr>
                      <a:lvl6pPr marL="2286000" algn="l" defTabSz="914400" rtl="0" eaLnBrk="1" latinLnBrk="0" hangingPunct="1">
                        <a:defRPr sz="1800" b="1" kern="1200">
                          <a:solidFill>
                            <a:schemeClr val="bg1"/>
                          </a:solidFill>
                          <a:latin typeface="Times New Roman"/>
                          <a:ea typeface="MS Pゴシック"/>
                        </a:defRPr>
                      </a:lvl6pPr>
                      <a:lvl7pPr marL="2743200" algn="l" defTabSz="914400" rtl="0" eaLnBrk="1" latinLnBrk="0" hangingPunct="1">
                        <a:defRPr sz="1800" b="1" kern="1200">
                          <a:solidFill>
                            <a:schemeClr val="bg1"/>
                          </a:solidFill>
                          <a:latin typeface="Times New Roman"/>
                          <a:ea typeface="MS Pゴシック"/>
                        </a:defRPr>
                      </a:lvl7pPr>
                      <a:lvl8pPr marL="3200400" algn="l" defTabSz="914400" rtl="0" eaLnBrk="1" latinLnBrk="0" hangingPunct="1">
                        <a:defRPr sz="1800" b="1" kern="1200">
                          <a:solidFill>
                            <a:schemeClr val="bg1"/>
                          </a:solidFill>
                          <a:latin typeface="Times New Roman"/>
                          <a:ea typeface="MS Pゴシック"/>
                        </a:defRPr>
                      </a:lvl8pPr>
                      <a:lvl9pPr marL="3657600" algn="l" defTabSz="914400" rtl="0" eaLnBrk="1" latinLnBrk="0" hangingPunct="1">
                        <a:defRPr sz="1800" b="1" kern="1200">
                          <a:solidFill>
                            <a:schemeClr val="bg1"/>
                          </a:solidFill>
                          <a:latin typeface="Times New Roman"/>
                          <a:ea typeface="MS Pゴシック"/>
                        </a:defRPr>
                      </a:lvl9pPr>
                    </a:lstStyle>
                    <a:p>
                      <a:endParaRP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212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effectLst/>
                          <a:latin typeface="+mj-lt"/>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b="1" kern="1200">
                          <a:solidFill>
                            <a:schemeClr val="tx1"/>
                          </a:solidFill>
                          <a:latin typeface="Times New Roman"/>
                          <a:ea typeface="MS Pゴシック"/>
                        </a:defRPr>
                      </a:lvl1pPr>
                      <a:lvl2pPr marL="457200" algn="l" defTabSz="914400" rtl="0" eaLnBrk="1" latinLnBrk="0" hangingPunct="1">
                        <a:defRPr sz="1800" b="1" kern="1200">
                          <a:solidFill>
                            <a:schemeClr val="tx1"/>
                          </a:solidFill>
                          <a:latin typeface="Times New Roman"/>
                          <a:ea typeface="MS Pゴシック"/>
                        </a:defRPr>
                      </a:lvl2pPr>
                      <a:lvl3pPr marL="914400" algn="l" defTabSz="914400" rtl="0" eaLnBrk="1" latinLnBrk="0" hangingPunct="1">
                        <a:defRPr sz="1800" b="1" kern="1200">
                          <a:solidFill>
                            <a:schemeClr val="tx1"/>
                          </a:solidFill>
                          <a:latin typeface="Times New Roman"/>
                          <a:ea typeface="MS Pゴシック"/>
                        </a:defRPr>
                      </a:lvl3pPr>
                      <a:lvl4pPr marL="1371600" algn="l" defTabSz="914400" rtl="0" eaLnBrk="1" latinLnBrk="0" hangingPunct="1">
                        <a:defRPr sz="1800" b="1" kern="1200">
                          <a:solidFill>
                            <a:schemeClr val="tx1"/>
                          </a:solidFill>
                          <a:latin typeface="Times New Roman"/>
                          <a:ea typeface="MS Pゴシック"/>
                        </a:defRPr>
                      </a:lvl4pPr>
                      <a:lvl5pPr marL="1828800" algn="l" defTabSz="914400" rtl="0" eaLnBrk="1" latinLnBrk="0" hangingPunct="1">
                        <a:defRPr sz="1800" b="1" kern="1200">
                          <a:solidFill>
                            <a:schemeClr val="tx1"/>
                          </a:solidFill>
                          <a:latin typeface="Times New Roman"/>
                          <a:ea typeface="MS Pゴシック"/>
                        </a:defRPr>
                      </a:lvl5pPr>
                      <a:lvl6pPr marL="2286000" algn="l" defTabSz="914400" rtl="0" eaLnBrk="1" latinLnBrk="0" hangingPunct="1">
                        <a:defRPr sz="1800" b="1" kern="1200">
                          <a:solidFill>
                            <a:schemeClr val="tx1"/>
                          </a:solidFill>
                          <a:latin typeface="Times New Roman"/>
                          <a:ea typeface="MS Pゴシック"/>
                        </a:defRPr>
                      </a:lvl6pPr>
                      <a:lvl7pPr marL="2743200" algn="l" defTabSz="914400" rtl="0" eaLnBrk="1" latinLnBrk="0" hangingPunct="1">
                        <a:defRPr sz="1800" b="1" kern="1200">
                          <a:solidFill>
                            <a:schemeClr val="tx1"/>
                          </a:solidFill>
                          <a:latin typeface="Times New Roman"/>
                          <a:ea typeface="MS Pゴシック"/>
                        </a:defRPr>
                      </a:lvl7pPr>
                      <a:lvl8pPr marL="3200400" algn="l" defTabSz="914400" rtl="0" eaLnBrk="1" latinLnBrk="0" hangingPunct="1">
                        <a:defRPr sz="1800" b="1" kern="1200">
                          <a:solidFill>
                            <a:schemeClr val="tx1"/>
                          </a:solidFill>
                          <a:latin typeface="Times New Roman"/>
                          <a:ea typeface="MS Pゴシック"/>
                        </a:defRPr>
                      </a:lvl8pPr>
                      <a:lvl9pPr marL="3657600" algn="l" defTabSz="914400" rtl="0" eaLnBrk="1" latinLnBrk="0" hangingPunct="1">
                        <a:defRPr sz="1800" b="1" kern="1200">
                          <a:solidFill>
                            <a:schemeClr val="tx1"/>
                          </a:solidFill>
                          <a:latin typeface="Times New Roman"/>
                          <a:ea typeface="MS Pゴシック"/>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effectLst/>
                          <a:latin typeface="+mj-lt"/>
                        </a:rPr>
                        <a:t>Brain health research leads to an accumulation of a critical body of knowledge and scientific breakthroughs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212703">
                <a:tc>
                  <a:txBody>
                    <a:bodyPr/>
                    <a:lstStyle/>
                    <a:p>
                      <a:pPr algn="l" fontAlgn="auto"/>
                      <a:r>
                        <a:rPr lang="en-US" sz="1600" b="1" dirty="0">
                          <a:solidFill>
                            <a:schemeClr val="bg1"/>
                          </a:solidFill>
                          <a:effectLst/>
                          <a:latin typeface="+mj-lt"/>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b="1" kern="1200">
                          <a:solidFill>
                            <a:schemeClr val="tx1"/>
                          </a:solidFill>
                          <a:latin typeface="Times New Roman"/>
                          <a:ea typeface="MS Pゴシック"/>
                        </a:defRPr>
                      </a:lvl1pPr>
                      <a:lvl2pPr marL="457200" algn="l" defTabSz="914400" rtl="0" eaLnBrk="1" latinLnBrk="0" hangingPunct="1">
                        <a:defRPr sz="1800" b="1" kern="1200">
                          <a:solidFill>
                            <a:schemeClr val="tx1"/>
                          </a:solidFill>
                          <a:latin typeface="Times New Roman"/>
                          <a:ea typeface="MS Pゴシック"/>
                        </a:defRPr>
                      </a:lvl2pPr>
                      <a:lvl3pPr marL="914400" algn="l" defTabSz="914400" rtl="0" eaLnBrk="1" latinLnBrk="0" hangingPunct="1">
                        <a:defRPr sz="1800" b="1" kern="1200">
                          <a:solidFill>
                            <a:schemeClr val="tx1"/>
                          </a:solidFill>
                          <a:latin typeface="Times New Roman"/>
                          <a:ea typeface="MS Pゴシック"/>
                        </a:defRPr>
                      </a:lvl3pPr>
                      <a:lvl4pPr marL="1371600" algn="l" defTabSz="914400" rtl="0" eaLnBrk="1" latinLnBrk="0" hangingPunct="1">
                        <a:defRPr sz="1800" b="1" kern="1200">
                          <a:solidFill>
                            <a:schemeClr val="tx1"/>
                          </a:solidFill>
                          <a:latin typeface="Times New Roman"/>
                          <a:ea typeface="MS Pゴシック"/>
                        </a:defRPr>
                      </a:lvl4pPr>
                      <a:lvl5pPr marL="1828800" algn="l" defTabSz="914400" rtl="0" eaLnBrk="1" latinLnBrk="0" hangingPunct="1">
                        <a:defRPr sz="1800" b="1" kern="1200">
                          <a:solidFill>
                            <a:schemeClr val="tx1"/>
                          </a:solidFill>
                          <a:latin typeface="Times New Roman"/>
                          <a:ea typeface="MS Pゴシック"/>
                        </a:defRPr>
                      </a:lvl5pPr>
                      <a:lvl6pPr marL="2286000" algn="l" defTabSz="914400" rtl="0" eaLnBrk="1" latinLnBrk="0" hangingPunct="1">
                        <a:defRPr sz="1800" b="1" kern="1200">
                          <a:solidFill>
                            <a:schemeClr val="tx1"/>
                          </a:solidFill>
                          <a:latin typeface="Times New Roman"/>
                          <a:ea typeface="MS Pゴシック"/>
                        </a:defRPr>
                      </a:lvl6pPr>
                      <a:lvl7pPr marL="2743200" algn="l" defTabSz="914400" rtl="0" eaLnBrk="1" latinLnBrk="0" hangingPunct="1">
                        <a:defRPr sz="1800" b="1" kern="1200">
                          <a:solidFill>
                            <a:schemeClr val="tx1"/>
                          </a:solidFill>
                          <a:latin typeface="Times New Roman"/>
                          <a:ea typeface="MS Pゴシック"/>
                        </a:defRPr>
                      </a:lvl7pPr>
                      <a:lvl8pPr marL="3200400" algn="l" defTabSz="914400" rtl="0" eaLnBrk="1" latinLnBrk="0" hangingPunct="1">
                        <a:defRPr sz="1800" b="1" kern="1200">
                          <a:solidFill>
                            <a:schemeClr val="tx1"/>
                          </a:solidFill>
                          <a:latin typeface="Times New Roman"/>
                          <a:ea typeface="MS Pゴシック"/>
                        </a:defRPr>
                      </a:lvl8pPr>
                      <a:lvl9pPr marL="3657600" algn="l" defTabSz="914400" rtl="0" eaLnBrk="1" latinLnBrk="0" hangingPunct="1">
                        <a:defRPr sz="1800" b="1" kern="1200">
                          <a:solidFill>
                            <a:schemeClr val="tx1"/>
                          </a:solidFill>
                          <a:latin typeface="Times New Roman"/>
                          <a:ea typeface="MS Pゴシック"/>
                        </a:defRPr>
                      </a:lvl9pPr>
                    </a:lstStyle>
                    <a:p>
                      <a:pPr algn="l" fontAlgn="auto"/>
                      <a:r>
                        <a:rPr lang="en-US" sz="1600" b="0" dirty="0">
                          <a:solidFill>
                            <a:schemeClr val="bg1"/>
                          </a:solidFill>
                          <a:effectLst/>
                          <a:latin typeface="+mj-lt"/>
                        </a:rPr>
                        <a:t>Preventive neurology is a thriving cross-disciplinary field that develops new leaders in brain health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r h="2163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effectLst/>
                          <a:latin typeface="+mj-lt"/>
                          <a:ea typeface="+mn-ea"/>
                          <a:cs typeface="+mn-cs"/>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bg1"/>
                          </a:solidFill>
                          <a:effectLst/>
                          <a:latin typeface="+mj-lt"/>
                          <a:ea typeface="+mn-ea"/>
                          <a:cs typeface="+mn-cs"/>
                        </a:rPr>
                        <a:t>Evidence-based practice guidelines on brain health for all ages are available and continuously updated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34729066"/>
                  </a:ext>
                </a:extLst>
              </a:tr>
              <a:tr h="212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effectLst/>
                          <a:latin typeface="+mj-lt"/>
                          <a:ea typeface="+mn-ea"/>
                          <a:cs typeface="+mn-cs"/>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bg1"/>
                          </a:solidFill>
                          <a:effectLst/>
                          <a:latin typeface="+mj-lt"/>
                          <a:ea typeface="+mn-ea"/>
                          <a:cs typeface="+mn-cs"/>
                        </a:rPr>
                        <a:t>A “brain health visit” is a standard of care and part of a “well visit” at every stage across the life span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47098026"/>
                  </a:ext>
                </a:extLst>
              </a:tr>
              <a:tr h="212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effectLst/>
                          <a:latin typeface="+mj-lt"/>
                          <a:ea typeface="+mn-ea"/>
                          <a:cs typeface="+mn-cs"/>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bg1"/>
                          </a:solidFill>
                          <a:effectLst/>
                          <a:latin typeface="+mj-lt"/>
                          <a:ea typeface="+mn-ea"/>
                          <a:cs typeface="+mn-cs"/>
                        </a:rPr>
                        <a:t>Education on brain health across the life span is widely available and results in a highly aware and engaged public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9902843"/>
                  </a:ext>
                </a:extLst>
              </a:tr>
              <a:tr h="212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effectLst/>
                          <a:latin typeface="+mj-lt"/>
                          <a:ea typeface="+mn-ea"/>
                          <a:cs typeface="+mn-cs"/>
                        </a:rPr>
                        <a:t>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bg1"/>
                          </a:solidFill>
                          <a:effectLst/>
                          <a:latin typeface="+mj-lt"/>
                          <a:ea typeface="+mn-ea"/>
                          <a:cs typeface="+mn-cs"/>
                        </a:rPr>
                        <a:t>National Brain Health Plan is established to guide scientific research, care, and public engagement priorities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1628553"/>
                  </a:ext>
                </a:extLst>
              </a:tr>
            </a:tbl>
          </a:graphicData>
        </a:graphic>
      </p:graphicFrame>
      <p:graphicFrame>
        <p:nvGraphicFramePr>
          <p:cNvPr id="13" name="Content Placeholder 4">
            <a:extLst>
              <a:ext uri="{FF2B5EF4-FFF2-40B4-BE49-F238E27FC236}">
                <a16:creationId xmlns:a16="http://schemas.microsoft.com/office/drawing/2014/main" id="{1EE5D6DC-99BC-900D-1F5E-27E31C16AFB3}"/>
              </a:ext>
            </a:extLst>
          </p:cNvPr>
          <p:cNvGraphicFramePr>
            <a:graphicFrameLocks/>
          </p:cNvGraphicFramePr>
          <p:nvPr>
            <p:extLst>
              <p:ext uri="{D42A27DB-BD31-4B8C-83A1-F6EECF244321}">
                <p14:modId xmlns:p14="http://schemas.microsoft.com/office/powerpoint/2010/main" val="687340509"/>
              </p:ext>
            </p:extLst>
          </p:nvPr>
        </p:nvGraphicFramePr>
        <p:xfrm>
          <a:off x="726215" y="4288972"/>
          <a:ext cx="5303520" cy="2078101"/>
        </p:xfrm>
        <a:graphic>
          <a:graphicData uri="http://schemas.openxmlformats.org/drawingml/2006/table">
            <a:tbl>
              <a:tblPr firstRow="1" firstCol="1" bandRow="1">
                <a:effectLst/>
              </a:tblPr>
              <a:tblGrid>
                <a:gridCol w="365760">
                  <a:extLst>
                    <a:ext uri="{9D8B030D-6E8A-4147-A177-3AD203B41FA5}">
                      <a16:colId xmlns:a16="http://schemas.microsoft.com/office/drawing/2014/main" val="2096768882"/>
                    </a:ext>
                  </a:extLst>
                </a:gridCol>
                <a:gridCol w="4937760">
                  <a:extLst>
                    <a:ext uri="{9D8B030D-6E8A-4147-A177-3AD203B41FA5}">
                      <a16:colId xmlns:a16="http://schemas.microsoft.com/office/drawing/2014/main" val="20000"/>
                    </a:ext>
                  </a:extLst>
                </a:gridCol>
              </a:tblGrid>
              <a:tr h="215689">
                <a:tc gridSpan="2">
                  <a:txBody>
                    <a:bodyPr/>
                    <a:lstStyle/>
                    <a:p>
                      <a:pPr marL="0" marR="0" algn="l">
                        <a:lnSpc>
                          <a:spcPct val="107000"/>
                        </a:lnSpc>
                        <a:spcBef>
                          <a:spcPts val="0"/>
                        </a:spcBef>
                        <a:spcAft>
                          <a:spcPts val="0"/>
                        </a:spcAft>
                      </a:pPr>
                      <a:r>
                        <a:rPr lang="en-US" sz="1600" b="1" dirty="0">
                          <a:solidFill>
                            <a:schemeClr val="tx1"/>
                          </a:solidFill>
                          <a:effectLst/>
                          <a:latin typeface="+mj-lt"/>
                        </a:rPr>
                        <a:t>AAN’s Brain Health Goals</a:t>
                      </a:r>
                      <a:endParaRPr lang="en-US" sz="1600" b="1" dirty="0">
                        <a:solidFill>
                          <a:schemeClr val="tx1"/>
                        </a:solidFill>
                        <a:effectLst/>
                        <a:latin typeface="+mj-lt"/>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lvl1pPr marL="0" algn="l" defTabSz="914400" rtl="0" eaLnBrk="1" latinLnBrk="0" hangingPunct="1">
                        <a:defRPr sz="1800" b="1" kern="1200">
                          <a:solidFill>
                            <a:schemeClr val="bg1"/>
                          </a:solidFill>
                          <a:latin typeface="Times New Roman"/>
                          <a:ea typeface="MS Pゴシック"/>
                        </a:defRPr>
                      </a:lvl1pPr>
                      <a:lvl2pPr marL="457200" algn="l" defTabSz="914400" rtl="0" eaLnBrk="1" latinLnBrk="0" hangingPunct="1">
                        <a:defRPr sz="1800" b="1" kern="1200">
                          <a:solidFill>
                            <a:schemeClr val="bg1"/>
                          </a:solidFill>
                          <a:latin typeface="Times New Roman"/>
                          <a:ea typeface="MS Pゴシック"/>
                        </a:defRPr>
                      </a:lvl2pPr>
                      <a:lvl3pPr marL="914400" algn="l" defTabSz="914400" rtl="0" eaLnBrk="1" latinLnBrk="0" hangingPunct="1">
                        <a:defRPr sz="1800" b="1" kern="1200">
                          <a:solidFill>
                            <a:schemeClr val="bg1"/>
                          </a:solidFill>
                          <a:latin typeface="Times New Roman"/>
                          <a:ea typeface="MS Pゴシック"/>
                        </a:defRPr>
                      </a:lvl3pPr>
                      <a:lvl4pPr marL="1371600" algn="l" defTabSz="914400" rtl="0" eaLnBrk="1" latinLnBrk="0" hangingPunct="1">
                        <a:defRPr sz="1800" b="1" kern="1200">
                          <a:solidFill>
                            <a:schemeClr val="bg1"/>
                          </a:solidFill>
                          <a:latin typeface="Times New Roman"/>
                          <a:ea typeface="MS Pゴシック"/>
                        </a:defRPr>
                      </a:lvl4pPr>
                      <a:lvl5pPr marL="1828800" algn="l" defTabSz="914400" rtl="0" eaLnBrk="1" latinLnBrk="0" hangingPunct="1">
                        <a:defRPr sz="1800" b="1" kern="1200">
                          <a:solidFill>
                            <a:schemeClr val="bg1"/>
                          </a:solidFill>
                          <a:latin typeface="Times New Roman"/>
                          <a:ea typeface="MS Pゴシック"/>
                        </a:defRPr>
                      </a:lvl5pPr>
                      <a:lvl6pPr marL="2286000" algn="l" defTabSz="914400" rtl="0" eaLnBrk="1" latinLnBrk="0" hangingPunct="1">
                        <a:defRPr sz="1800" b="1" kern="1200">
                          <a:solidFill>
                            <a:schemeClr val="bg1"/>
                          </a:solidFill>
                          <a:latin typeface="Times New Roman"/>
                          <a:ea typeface="MS Pゴシック"/>
                        </a:defRPr>
                      </a:lvl6pPr>
                      <a:lvl7pPr marL="2743200" algn="l" defTabSz="914400" rtl="0" eaLnBrk="1" latinLnBrk="0" hangingPunct="1">
                        <a:defRPr sz="1800" b="1" kern="1200">
                          <a:solidFill>
                            <a:schemeClr val="bg1"/>
                          </a:solidFill>
                          <a:latin typeface="Times New Roman"/>
                          <a:ea typeface="MS Pゴシック"/>
                        </a:defRPr>
                      </a:lvl7pPr>
                      <a:lvl8pPr marL="3200400" algn="l" defTabSz="914400" rtl="0" eaLnBrk="1" latinLnBrk="0" hangingPunct="1">
                        <a:defRPr sz="1800" b="1" kern="1200">
                          <a:solidFill>
                            <a:schemeClr val="bg1"/>
                          </a:solidFill>
                          <a:latin typeface="Times New Roman"/>
                          <a:ea typeface="MS Pゴシック"/>
                        </a:defRPr>
                      </a:lvl8pPr>
                      <a:lvl9pPr marL="3657600" algn="l" defTabSz="914400" rtl="0" eaLnBrk="1" latinLnBrk="0" hangingPunct="1">
                        <a:defRPr sz="1800" b="1" kern="1200">
                          <a:solidFill>
                            <a:schemeClr val="bg1"/>
                          </a:solidFill>
                          <a:latin typeface="Times New Roman"/>
                          <a:ea typeface="MS Pゴシック"/>
                        </a:defRPr>
                      </a:lvl9pPr>
                    </a:lstStyle>
                    <a:p>
                      <a:endParaRP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212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effectLst/>
                          <a:latin typeface="+mj-lt"/>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b="1" kern="1200">
                          <a:solidFill>
                            <a:schemeClr val="tx1"/>
                          </a:solidFill>
                          <a:latin typeface="Times New Roman"/>
                          <a:ea typeface="MS Pゴシック"/>
                        </a:defRPr>
                      </a:lvl1pPr>
                      <a:lvl2pPr marL="457200" algn="l" defTabSz="914400" rtl="0" eaLnBrk="1" latinLnBrk="0" hangingPunct="1">
                        <a:defRPr sz="1800" b="1" kern="1200">
                          <a:solidFill>
                            <a:schemeClr val="tx1"/>
                          </a:solidFill>
                          <a:latin typeface="Times New Roman"/>
                          <a:ea typeface="MS Pゴシック"/>
                        </a:defRPr>
                      </a:lvl2pPr>
                      <a:lvl3pPr marL="914400" algn="l" defTabSz="914400" rtl="0" eaLnBrk="1" latinLnBrk="0" hangingPunct="1">
                        <a:defRPr sz="1800" b="1" kern="1200">
                          <a:solidFill>
                            <a:schemeClr val="tx1"/>
                          </a:solidFill>
                          <a:latin typeface="Times New Roman"/>
                          <a:ea typeface="MS Pゴシック"/>
                        </a:defRPr>
                      </a:lvl3pPr>
                      <a:lvl4pPr marL="1371600" algn="l" defTabSz="914400" rtl="0" eaLnBrk="1" latinLnBrk="0" hangingPunct="1">
                        <a:defRPr sz="1800" b="1" kern="1200">
                          <a:solidFill>
                            <a:schemeClr val="tx1"/>
                          </a:solidFill>
                          <a:latin typeface="Times New Roman"/>
                          <a:ea typeface="MS Pゴシック"/>
                        </a:defRPr>
                      </a:lvl4pPr>
                      <a:lvl5pPr marL="1828800" algn="l" defTabSz="914400" rtl="0" eaLnBrk="1" latinLnBrk="0" hangingPunct="1">
                        <a:defRPr sz="1800" b="1" kern="1200">
                          <a:solidFill>
                            <a:schemeClr val="tx1"/>
                          </a:solidFill>
                          <a:latin typeface="Times New Roman"/>
                          <a:ea typeface="MS Pゴシック"/>
                        </a:defRPr>
                      </a:lvl5pPr>
                      <a:lvl6pPr marL="2286000" algn="l" defTabSz="914400" rtl="0" eaLnBrk="1" latinLnBrk="0" hangingPunct="1">
                        <a:defRPr sz="1800" b="1" kern="1200">
                          <a:solidFill>
                            <a:schemeClr val="tx1"/>
                          </a:solidFill>
                          <a:latin typeface="Times New Roman"/>
                          <a:ea typeface="MS Pゴシック"/>
                        </a:defRPr>
                      </a:lvl6pPr>
                      <a:lvl7pPr marL="2743200" algn="l" defTabSz="914400" rtl="0" eaLnBrk="1" latinLnBrk="0" hangingPunct="1">
                        <a:defRPr sz="1800" b="1" kern="1200">
                          <a:solidFill>
                            <a:schemeClr val="tx1"/>
                          </a:solidFill>
                          <a:latin typeface="Times New Roman"/>
                          <a:ea typeface="MS Pゴシック"/>
                        </a:defRPr>
                      </a:lvl7pPr>
                      <a:lvl8pPr marL="3200400" algn="l" defTabSz="914400" rtl="0" eaLnBrk="1" latinLnBrk="0" hangingPunct="1">
                        <a:defRPr sz="1800" b="1" kern="1200">
                          <a:solidFill>
                            <a:schemeClr val="tx1"/>
                          </a:solidFill>
                          <a:latin typeface="Times New Roman"/>
                          <a:ea typeface="MS Pゴシック"/>
                        </a:defRPr>
                      </a:lvl8pPr>
                      <a:lvl9pPr marL="3657600" algn="l" defTabSz="914400" rtl="0" eaLnBrk="1" latinLnBrk="0" hangingPunct="1">
                        <a:defRPr sz="1800" b="1" kern="1200">
                          <a:solidFill>
                            <a:schemeClr val="tx1"/>
                          </a:solidFill>
                          <a:latin typeface="Times New Roman"/>
                          <a:ea typeface="MS Pゴシック"/>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effectLst/>
                          <a:latin typeface="+mj-lt"/>
                        </a:rPr>
                        <a:t>Accelerate scientific discovery in brain health through  cross-disciplinary collaboration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212703">
                <a:tc>
                  <a:txBody>
                    <a:bodyPr/>
                    <a:lstStyle/>
                    <a:p>
                      <a:pPr algn="l" fontAlgn="auto"/>
                      <a:r>
                        <a:rPr lang="en-US" sz="1600" b="1" dirty="0">
                          <a:solidFill>
                            <a:schemeClr val="bg1"/>
                          </a:solidFill>
                          <a:effectLst/>
                          <a:latin typeface="+mj-lt"/>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b="1" kern="1200">
                          <a:solidFill>
                            <a:schemeClr val="tx1"/>
                          </a:solidFill>
                          <a:latin typeface="Times New Roman"/>
                          <a:ea typeface="MS Pゴシック"/>
                        </a:defRPr>
                      </a:lvl1pPr>
                      <a:lvl2pPr marL="457200" algn="l" defTabSz="914400" rtl="0" eaLnBrk="1" latinLnBrk="0" hangingPunct="1">
                        <a:defRPr sz="1800" b="1" kern="1200">
                          <a:solidFill>
                            <a:schemeClr val="tx1"/>
                          </a:solidFill>
                          <a:latin typeface="Times New Roman"/>
                          <a:ea typeface="MS Pゴシック"/>
                        </a:defRPr>
                      </a:lvl2pPr>
                      <a:lvl3pPr marL="914400" algn="l" defTabSz="914400" rtl="0" eaLnBrk="1" latinLnBrk="0" hangingPunct="1">
                        <a:defRPr sz="1800" b="1" kern="1200">
                          <a:solidFill>
                            <a:schemeClr val="tx1"/>
                          </a:solidFill>
                          <a:latin typeface="Times New Roman"/>
                          <a:ea typeface="MS Pゴシック"/>
                        </a:defRPr>
                      </a:lvl3pPr>
                      <a:lvl4pPr marL="1371600" algn="l" defTabSz="914400" rtl="0" eaLnBrk="1" latinLnBrk="0" hangingPunct="1">
                        <a:defRPr sz="1800" b="1" kern="1200">
                          <a:solidFill>
                            <a:schemeClr val="tx1"/>
                          </a:solidFill>
                          <a:latin typeface="Times New Roman"/>
                          <a:ea typeface="MS Pゴシック"/>
                        </a:defRPr>
                      </a:lvl4pPr>
                      <a:lvl5pPr marL="1828800" algn="l" defTabSz="914400" rtl="0" eaLnBrk="1" latinLnBrk="0" hangingPunct="1">
                        <a:defRPr sz="1800" b="1" kern="1200">
                          <a:solidFill>
                            <a:schemeClr val="tx1"/>
                          </a:solidFill>
                          <a:latin typeface="Times New Roman"/>
                          <a:ea typeface="MS Pゴシック"/>
                        </a:defRPr>
                      </a:lvl5pPr>
                      <a:lvl6pPr marL="2286000" algn="l" defTabSz="914400" rtl="0" eaLnBrk="1" latinLnBrk="0" hangingPunct="1">
                        <a:defRPr sz="1800" b="1" kern="1200">
                          <a:solidFill>
                            <a:schemeClr val="tx1"/>
                          </a:solidFill>
                          <a:latin typeface="Times New Roman"/>
                          <a:ea typeface="MS Pゴシック"/>
                        </a:defRPr>
                      </a:lvl6pPr>
                      <a:lvl7pPr marL="2743200" algn="l" defTabSz="914400" rtl="0" eaLnBrk="1" latinLnBrk="0" hangingPunct="1">
                        <a:defRPr sz="1800" b="1" kern="1200">
                          <a:solidFill>
                            <a:schemeClr val="tx1"/>
                          </a:solidFill>
                          <a:latin typeface="Times New Roman"/>
                          <a:ea typeface="MS Pゴシック"/>
                        </a:defRPr>
                      </a:lvl7pPr>
                      <a:lvl8pPr marL="3200400" algn="l" defTabSz="914400" rtl="0" eaLnBrk="1" latinLnBrk="0" hangingPunct="1">
                        <a:defRPr sz="1800" b="1" kern="1200">
                          <a:solidFill>
                            <a:schemeClr val="tx1"/>
                          </a:solidFill>
                          <a:latin typeface="Times New Roman"/>
                          <a:ea typeface="MS Pゴシック"/>
                        </a:defRPr>
                      </a:lvl8pPr>
                      <a:lvl9pPr marL="3657600" algn="l" defTabSz="914400" rtl="0" eaLnBrk="1" latinLnBrk="0" hangingPunct="1">
                        <a:defRPr sz="1800" b="1" kern="1200">
                          <a:solidFill>
                            <a:schemeClr val="tx1"/>
                          </a:solidFill>
                          <a:latin typeface="Times New Roman"/>
                          <a:ea typeface="MS Pゴシック"/>
                        </a:defRPr>
                      </a:lvl9pPr>
                    </a:lstStyle>
                    <a:p>
                      <a:pPr algn="l" fontAlgn="auto"/>
                      <a:r>
                        <a:rPr lang="en-US" sz="1600" b="0" dirty="0">
                          <a:solidFill>
                            <a:schemeClr val="bg1"/>
                          </a:solidFill>
                          <a:effectLst/>
                          <a:latin typeface="+mj-lt"/>
                        </a:rPr>
                        <a:t>Optimize brain health through integration of preventive care practices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r h="2163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effectLst/>
                          <a:latin typeface="+mj-lt"/>
                          <a:ea typeface="+mn-ea"/>
                          <a:cs typeface="+mn-cs"/>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bg1"/>
                          </a:solidFill>
                          <a:effectLst/>
                          <a:latin typeface="+mj-lt"/>
                          <a:ea typeface="+mn-ea"/>
                          <a:cs typeface="+mn-cs"/>
                        </a:rPr>
                        <a:t>Enhance public and patient engagement to advance public policy in brain health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34729066"/>
                  </a:ext>
                </a:extLst>
              </a:tr>
            </a:tbl>
          </a:graphicData>
        </a:graphic>
      </p:graphicFrame>
    </p:spTree>
    <p:extLst>
      <p:ext uri="{BB962C8B-B14F-4D97-AF65-F5344CB8AC3E}">
        <p14:creationId xmlns:p14="http://schemas.microsoft.com/office/powerpoint/2010/main" val="305712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04B59-8502-45D5-2C08-0529D0C1293D}"/>
              </a:ext>
            </a:extLst>
          </p:cNvPr>
          <p:cNvSpPr>
            <a:spLocks noGrp="1"/>
          </p:cNvSpPr>
          <p:nvPr>
            <p:ph type="title"/>
          </p:nvPr>
        </p:nvSpPr>
        <p:spPr>
          <a:xfrm>
            <a:off x="609758" y="238127"/>
            <a:ext cx="11153873" cy="1103313"/>
          </a:xfrm>
        </p:spPr>
        <p:txBody>
          <a:bodyPr/>
          <a:lstStyle/>
          <a:p>
            <a:r>
              <a:rPr lang="en-US" sz="3200" dirty="0"/>
              <a:t>Determinants of Brain Health Across the Life Course </a:t>
            </a:r>
            <a:br>
              <a:rPr lang="en-US" sz="3200" dirty="0"/>
            </a:br>
            <a:r>
              <a:rPr lang="en-US" sz="2800" i="1" dirty="0"/>
              <a:t>WHO Position Paper 2022</a:t>
            </a:r>
            <a:endParaRPr lang="en-US" sz="3200" i="1" dirty="0"/>
          </a:p>
        </p:txBody>
      </p:sp>
      <p:sp>
        <p:nvSpPr>
          <p:cNvPr id="4" name="TextBox 3">
            <a:extLst>
              <a:ext uri="{FF2B5EF4-FFF2-40B4-BE49-F238E27FC236}">
                <a16:creationId xmlns:a16="http://schemas.microsoft.com/office/drawing/2014/main" id="{C7F31896-53F1-2670-E824-6B86CB9C35E6}"/>
              </a:ext>
            </a:extLst>
          </p:cNvPr>
          <p:cNvSpPr txBox="1"/>
          <p:nvPr/>
        </p:nvSpPr>
        <p:spPr bwMode="auto">
          <a:xfrm>
            <a:off x="458788" y="6381970"/>
            <a:ext cx="30707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2"/>
                </a:solidFill>
                <a:latin typeface="Calibri" panose="020F0502020204030204" pitchFamily="34" charset="0"/>
              </a:rPr>
              <a:t>who.int/publications/i/item/9789240054561. </a:t>
            </a:r>
          </a:p>
        </p:txBody>
      </p:sp>
      <p:sp>
        <p:nvSpPr>
          <p:cNvPr id="3" name="Content Placeholder 2">
            <a:extLst>
              <a:ext uri="{FF2B5EF4-FFF2-40B4-BE49-F238E27FC236}">
                <a16:creationId xmlns:a16="http://schemas.microsoft.com/office/drawing/2014/main" id="{C769CB58-3337-12F2-D79A-90005E740E51}"/>
              </a:ext>
            </a:extLst>
          </p:cNvPr>
          <p:cNvSpPr>
            <a:spLocks noGrp="1"/>
          </p:cNvSpPr>
          <p:nvPr>
            <p:ph idx="1"/>
          </p:nvPr>
        </p:nvSpPr>
        <p:spPr>
          <a:xfrm>
            <a:off x="422426" y="2590940"/>
            <a:ext cx="2220528" cy="3484793"/>
          </a:xfrm>
          <a:noFill/>
        </p:spPr>
        <p:txBody>
          <a:bodyPr/>
          <a:lstStyle/>
          <a:p>
            <a:pPr marL="0" indent="0">
              <a:buNone/>
            </a:pPr>
            <a:r>
              <a:rPr lang="en-US" sz="1600" b="1" dirty="0">
                <a:solidFill>
                  <a:schemeClr val="accent3"/>
                </a:solidFill>
              </a:rPr>
              <a:t>Physical health:</a:t>
            </a:r>
          </a:p>
          <a:p>
            <a:pPr marL="228600" indent="-228600">
              <a:spcBef>
                <a:spcPts val="0"/>
              </a:spcBef>
            </a:pPr>
            <a:r>
              <a:rPr lang="en-US" sz="1600" dirty="0"/>
              <a:t>Maternal health, intrauterine environment</a:t>
            </a:r>
          </a:p>
          <a:p>
            <a:pPr marL="228600" indent="-228600">
              <a:spcBef>
                <a:spcPts val="0"/>
              </a:spcBef>
            </a:pPr>
            <a:r>
              <a:rPr lang="en-US" sz="1600" dirty="0"/>
              <a:t>Genetic and epigenetic factors</a:t>
            </a:r>
          </a:p>
          <a:p>
            <a:pPr marL="228600" indent="-228600">
              <a:spcBef>
                <a:spcPts val="0"/>
              </a:spcBef>
            </a:pPr>
            <a:r>
              <a:rPr lang="en-US" sz="1600" dirty="0"/>
              <a:t>Nutrition</a:t>
            </a:r>
          </a:p>
          <a:p>
            <a:pPr marL="228600" indent="-228600">
              <a:spcBef>
                <a:spcPts val="0"/>
              </a:spcBef>
            </a:pPr>
            <a:r>
              <a:rPr lang="en-US" sz="1600" dirty="0"/>
              <a:t>Infections</a:t>
            </a:r>
          </a:p>
          <a:p>
            <a:pPr marL="228600" indent="-228600">
              <a:spcBef>
                <a:spcPts val="0"/>
              </a:spcBef>
            </a:pPr>
            <a:r>
              <a:rPr lang="en-US" sz="1600" dirty="0"/>
              <a:t>Noncommunicable diseases</a:t>
            </a:r>
          </a:p>
          <a:p>
            <a:pPr marL="228600" indent="-228600">
              <a:spcBef>
                <a:spcPts val="0"/>
              </a:spcBef>
            </a:pPr>
            <a:r>
              <a:rPr lang="en-US" sz="1600" dirty="0"/>
              <a:t>Health behaviors</a:t>
            </a:r>
          </a:p>
          <a:p>
            <a:pPr marL="228600" indent="-228600">
              <a:spcBef>
                <a:spcPts val="0"/>
              </a:spcBef>
            </a:pPr>
            <a:r>
              <a:rPr lang="en-US" sz="1600" dirty="0"/>
              <a:t>Traumatic injuries</a:t>
            </a:r>
          </a:p>
        </p:txBody>
      </p:sp>
      <p:sp>
        <p:nvSpPr>
          <p:cNvPr id="5" name="Content Placeholder 2">
            <a:extLst>
              <a:ext uri="{FF2B5EF4-FFF2-40B4-BE49-F238E27FC236}">
                <a16:creationId xmlns:a16="http://schemas.microsoft.com/office/drawing/2014/main" id="{54D21533-A61D-271A-4DB5-B37048FAE797}"/>
              </a:ext>
            </a:extLst>
          </p:cNvPr>
          <p:cNvSpPr txBox="1">
            <a:spLocks/>
          </p:cNvSpPr>
          <p:nvPr/>
        </p:nvSpPr>
        <p:spPr bwMode="auto">
          <a:xfrm>
            <a:off x="2609930" y="2590940"/>
            <a:ext cx="2220528" cy="3359006"/>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1600" b="1" kern="0" dirty="0">
                <a:solidFill>
                  <a:schemeClr val="accent4"/>
                </a:solidFill>
              </a:rPr>
              <a:t>Healthy environments:</a:t>
            </a:r>
          </a:p>
          <a:p>
            <a:pPr marL="228600" indent="-228600">
              <a:spcBef>
                <a:spcPts val="0"/>
              </a:spcBef>
            </a:pPr>
            <a:r>
              <a:rPr lang="en-US" sz="1600" b="0" kern="0" dirty="0"/>
              <a:t>Safe use of chemicals</a:t>
            </a:r>
          </a:p>
          <a:p>
            <a:pPr marL="228600" indent="-228600">
              <a:spcBef>
                <a:spcPts val="0"/>
              </a:spcBef>
            </a:pPr>
            <a:r>
              <a:rPr lang="en-US" sz="1600" b="0" kern="0" dirty="0"/>
              <a:t>Protection from radiation</a:t>
            </a:r>
          </a:p>
          <a:p>
            <a:pPr marL="228600" indent="-228600">
              <a:spcBef>
                <a:spcPts val="0"/>
              </a:spcBef>
            </a:pPr>
            <a:r>
              <a:rPr lang="en-US" sz="1600" b="0" kern="0" dirty="0"/>
              <a:t>Healthy and safe workplaces and agricultural practices</a:t>
            </a:r>
          </a:p>
          <a:p>
            <a:pPr marL="228600" indent="-228600">
              <a:spcBef>
                <a:spcPts val="0"/>
              </a:spcBef>
            </a:pPr>
            <a:r>
              <a:rPr lang="en-US" sz="1600" b="0" kern="0" dirty="0"/>
              <a:t>Air and water quality</a:t>
            </a:r>
          </a:p>
          <a:p>
            <a:pPr marL="228600" indent="-228600">
              <a:spcBef>
                <a:spcPts val="0"/>
              </a:spcBef>
            </a:pPr>
            <a:r>
              <a:rPr lang="en-US" sz="1600" b="0" kern="0" dirty="0"/>
              <a:t>Stable climate</a:t>
            </a:r>
          </a:p>
          <a:p>
            <a:pPr marL="228600" indent="-228600">
              <a:spcBef>
                <a:spcPts val="0"/>
              </a:spcBef>
            </a:pPr>
            <a:r>
              <a:rPr lang="en-US" sz="1600" b="0" kern="0" dirty="0"/>
              <a:t>Access to preserved nature and health-supportive built environments</a:t>
            </a:r>
          </a:p>
        </p:txBody>
      </p:sp>
      <p:sp>
        <p:nvSpPr>
          <p:cNvPr id="6" name="Content Placeholder 2">
            <a:extLst>
              <a:ext uri="{FF2B5EF4-FFF2-40B4-BE49-F238E27FC236}">
                <a16:creationId xmlns:a16="http://schemas.microsoft.com/office/drawing/2014/main" id="{55918A34-703D-625F-0F60-0D24195BDEB0}"/>
              </a:ext>
            </a:extLst>
          </p:cNvPr>
          <p:cNvSpPr txBox="1">
            <a:spLocks/>
          </p:cNvSpPr>
          <p:nvPr/>
        </p:nvSpPr>
        <p:spPr bwMode="auto">
          <a:xfrm>
            <a:off x="4938946" y="2590940"/>
            <a:ext cx="2220528" cy="1399578"/>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1600" b="1" kern="0" dirty="0">
                <a:solidFill>
                  <a:schemeClr val="accent1"/>
                </a:solidFill>
              </a:rPr>
              <a:t>Safety and security:</a:t>
            </a:r>
          </a:p>
          <a:p>
            <a:pPr marL="228600" indent="-228600">
              <a:spcBef>
                <a:spcPts val="0"/>
              </a:spcBef>
            </a:pPr>
            <a:r>
              <a:rPr lang="en-US" sz="1600" b="0" kern="0" dirty="0"/>
              <a:t>Physical safety</a:t>
            </a:r>
          </a:p>
          <a:p>
            <a:pPr marL="228600" indent="-228600">
              <a:spcBef>
                <a:spcPts val="0"/>
              </a:spcBef>
            </a:pPr>
            <a:r>
              <a:rPr lang="en-US" sz="1600" b="0" kern="0" dirty="0"/>
              <a:t>Financial security</a:t>
            </a:r>
          </a:p>
          <a:p>
            <a:pPr marL="228600" indent="-228600">
              <a:spcBef>
                <a:spcPts val="0"/>
              </a:spcBef>
            </a:pPr>
            <a:r>
              <a:rPr lang="en-US" sz="1600" b="0" kern="0" dirty="0"/>
              <a:t>Humanitarian crises and emergencies</a:t>
            </a:r>
          </a:p>
        </p:txBody>
      </p:sp>
      <p:sp>
        <p:nvSpPr>
          <p:cNvPr id="7" name="Content Placeholder 2">
            <a:extLst>
              <a:ext uri="{FF2B5EF4-FFF2-40B4-BE49-F238E27FC236}">
                <a16:creationId xmlns:a16="http://schemas.microsoft.com/office/drawing/2014/main" id="{C5384379-5DCA-24F9-DF43-F1D4F4CA03C5}"/>
              </a:ext>
            </a:extLst>
          </p:cNvPr>
          <p:cNvSpPr txBox="1">
            <a:spLocks/>
          </p:cNvSpPr>
          <p:nvPr/>
        </p:nvSpPr>
        <p:spPr bwMode="auto">
          <a:xfrm>
            <a:off x="7104681" y="2590940"/>
            <a:ext cx="2220528" cy="3184835"/>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1600" b="1" kern="0" dirty="0">
                <a:solidFill>
                  <a:schemeClr val="accent2"/>
                </a:solidFill>
              </a:rPr>
              <a:t>Learning and social connection:</a:t>
            </a:r>
          </a:p>
          <a:p>
            <a:pPr marL="228600" indent="-228600">
              <a:spcBef>
                <a:spcPts val="0"/>
              </a:spcBef>
            </a:pPr>
            <a:r>
              <a:rPr lang="en-US" sz="1600" b="0" kern="0" dirty="0"/>
              <a:t>Education</a:t>
            </a:r>
          </a:p>
          <a:p>
            <a:pPr marL="228600" indent="-228600">
              <a:spcBef>
                <a:spcPts val="0"/>
              </a:spcBef>
            </a:pPr>
            <a:r>
              <a:rPr lang="en-US" sz="1600" b="0" kern="0" dirty="0"/>
              <a:t>Lifelong learning</a:t>
            </a:r>
          </a:p>
          <a:p>
            <a:pPr marL="228600" indent="-228600">
              <a:spcBef>
                <a:spcPts val="0"/>
              </a:spcBef>
            </a:pPr>
            <a:r>
              <a:rPr lang="en-US" sz="1600" b="0" kern="0" dirty="0"/>
              <a:t>Nurturing care</a:t>
            </a:r>
          </a:p>
          <a:p>
            <a:pPr marL="228600" indent="-228600">
              <a:spcBef>
                <a:spcPts val="0"/>
              </a:spcBef>
            </a:pPr>
            <a:r>
              <a:rPr lang="en-US" sz="1600" b="0" kern="0" dirty="0"/>
              <a:t>Social connection/ social isolation</a:t>
            </a:r>
          </a:p>
          <a:p>
            <a:pPr marL="228600" indent="-228600">
              <a:spcBef>
                <a:spcPts val="0"/>
              </a:spcBef>
            </a:pPr>
            <a:r>
              <a:rPr lang="en-US" sz="1600" b="0" kern="0" dirty="0"/>
              <a:t>Social networks</a:t>
            </a:r>
          </a:p>
        </p:txBody>
      </p:sp>
      <p:sp>
        <p:nvSpPr>
          <p:cNvPr id="8" name="Content Placeholder 2">
            <a:extLst>
              <a:ext uri="{FF2B5EF4-FFF2-40B4-BE49-F238E27FC236}">
                <a16:creationId xmlns:a16="http://schemas.microsoft.com/office/drawing/2014/main" id="{2651B2D4-D4D2-298A-1DB1-1E3B9383393B}"/>
              </a:ext>
            </a:extLst>
          </p:cNvPr>
          <p:cNvSpPr txBox="1">
            <a:spLocks/>
          </p:cNvSpPr>
          <p:nvPr/>
        </p:nvSpPr>
        <p:spPr bwMode="auto">
          <a:xfrm>
            <a:off x="9303073" y="2590940"/>
            <a:ext cx="2460558" cy="3184835"/>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1600" b="1" kern="0" dirty="0">
                <a:solidFill>
                  <a:schemeClr val="accent6"/>
                </a:solidFill>
              </a:rPr>
              <a:t>Access to quality services:</a:t>
            </a:r>
          </a:p>
          <a:p>
            <a:pPr marL="228600" indent="-228600">
              <a:spcBef>
                <a:spcPts val="0"/>
              </a:spcBef>
            </a:pPr>
            <a:r>
              <a:rPr lang="en-US" sz="1600" b="0" kern="0" dirty="0"/>
              <a:t>Integrated care at all health/social care levels</a:t>
            </a:r>
          </a:p>
          <a:p>
            <a:pPr marL="228600" indent="-228600">
              <a:spcBef>
                <a:spcPts val="0"/>
              </a:spcBef>
            </a:pPr>
            <a:r>
              <a:rPr lang="en-US" sz="1600" b="0" kern="0" dirty="0"/>
              <a:t>Skilled workforce and interdisciplinary teams</a:t>
            </a:r>
          </a:p>
          <a:p>
            <a:pPr marL="228600" indent="-228600">
              <a:spcBef>
                <a:spcPts val="0"/>
              </a:spcBef>
            </a:pPr>
            <a:r>
              <a:rPr lang="en-US" sz="1600" b="0" kern="0" dirty="0"/>
              <a:t>Access to essential medicines, diagnostics and health products</a:t>
            </a:r>
          </a:p>
          <a:p>
            <a:pPr marL="228600" indent="-228600">
              <a:spcBef>
                <a:spcPts val="0"/>
              </a:spcBef>
            </a:pPr>
            <a:r>
              <a:rPr lang="en-US" sz="1600" b="0" kern="0" dirty="0"/>
              <a:t>Carer support</a:t>
            </a:r>
          </a:p>
        </p:txBody>
      </p:sp>
      <p:pic>
        <p:nvPicPr>
          <p:cNvPr id="10" name="Graphic 9" descr="Heart organ with solid fill">
            <a:extLst>
              <a:ext uri="{FF2B5EF4-FFF2-40B4-BE49-F238E27FC236}">
                <a16:creationId xmlns:a16="http://schemas.microsoft.com/office/drawing/2014/main" id="{7F38063B-8F4C-442E-286A-5B2F6FB39D6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3056" y="1550262"/>
            <a:ext cx="914400" cy="914400"/>
          </a:xfrm>
          <a:prstGeom prst="rect">
            <a:avLst/>
          </a:prstGeom>
        </p:spPr>
      </p:pic>
      <p:pic>
        <p:nvPicPr>
          <p:cNvPr id="12" name="Graphic 11" descr="Tree With Roots with solid fill">
            <a:extLst>
              <a:ext uri="{FF2B5EF4-FFF2-40B4-BE49-F238E27FC236}">
                <a16:creationId xmlns:a16="http://schemas.microsoft.com/office/drawing/2014/main" id="{10002A25-FD6A-BECB-69F1-8C64C6E979F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123092" y="1550262"/>
            <a:ext cx="914400" cy="914400"/>
          </a:xfrm>
          <a:prstGeom prst="rect">
            <a:avLst/>
          </a:prstGeom>
        </p:spPr>
      </p:pic>
      <p:pic>
        <p:nvPicPr>
          <p:cNvPr id="15" name="Graphic 14" descr="Home with solid fill">
            <a:extLst>
              <a:ext uri="{FF2B5EF4-FFF2-40B4-BE49-F238E27FC236}">
                <a16:creationId xmlns:a16="http://schemas.microsoft.com/office/drawing/2014/main" id="{ADC52BB1-FB14-5D54-4893-05DF1EB12A0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547300" y="1550262"/>
            <a:ext cx="914400" cy="914400"/>
          </a:xfrm>
          <a:prstGeom prst="rect">
            <a:avLst/>
          </a:prstGeom>
        </p:spPr>
      </p:pic>
      <p:pic>
        <p:nvPicPr>
          <p:cNvPr id="17" name="Graphic 16" descr="Dance with solid fill">
            <a:extLst>
              <a:ext uri="{FF2B5EF4-FFF2-40B4-BE49-F238E27FC236}">
                <a16:creationId xmlns:a16="http://schemas.microsoft.com/office/drawing/2014/main" id="{66C0F3C7-463B-AC51-6908-FB14EEA38A7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623164" y="1550262"/>
            <a:ext cx="914400" cy="914400"/>
          </a:xfrm>
          <a:prstGeom prst="rect">
            <a:avLst/>
          </a:prstGeom>
        </p:spPr>
      </p:pic>
      <p:pic>
        <p:nvPicPr>
          <p:cNvPr id="19" name="Graphic 18" descr="Hospital with solid fill">
            <a:extLst>
              <a:ext uri="{FF2B5EF4-FFF2-40B4-BE49-F238E27FC236}">
                <a16:creationId xmlns:a16="http://schemas.microsoft.com/office/drawing/2014/main" id="{F3EE5435-272D-0F29-5A48-3EC1971A30C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014713" y="1550262"/>
            <a:ext cx="914400" cy="914400"/>
          </a:xfrm>
          <a:prstGeom prst="rect">
            <a:avLst/>
          </a:prstGeom>
        </p:spPr>
      </p:pic>
    </p:spTree>
    <p:extLst>
      <p:ext uri="{BB962C8B-B14F-4D97-AF65-F5344CB8AC3E}">
        <p14:creationId xmlns:p14="http://schemas.microsoft.com/office/powerpoint/2010/main" val="1268283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54C4C-5B0E-D6E4-3B52-CFFB6B9AE9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892346-F5A0-5159-EEBD-A8D5BE641B19}"/>
              </a:ext>
            </a:extLst>
          </p:cNvPr>
          <p:cNvSpPr>
            <a:spLocks noGrp="1"/>
          </p:cNvSpPr>
          <p:nvPr>
            <p:ph type="title"/>
          </p:nvPr>
        </p:nvSpPr>
        <p:spPr/>
        <p:txBody>
          <a:bodyPr/>
          <a:lstStyle/>
          <a:p>
            <a:r>
              <a:rPr lang="en-US" dirty="0"/>
              <a:t>Example Intersectoral Actions to Address Brain Health</a:t>
            </a:r>
            <a:br>
              <a:rPr lang="en-US" sz="3200" i="1" dirty="0"/>
            </a:br>
            <a:r>
              <a:rPr lang="en-US" sz="2800" i="1" dirty="0"/>
              <a:t>WHO Position Paper 2022</a:t>
            </a:r>
            <a:endParaRPr lang="en-US" i="1" dirty="0"/>
          </a:p>
        </p:txBody>
      </p:sp>
      <p:sp>
        <p:nvSpPr>
          <p:cNvPr id="9" name="TextBox 8">
            <a:extLst>
              <a:ext uri="{FF2B5EF4-FFF2-40B4-BE49-F238E27FC236}">
                <a16:creationId xmlns:a16="http://schemas.microsoft.com/office/drawing/2014/main" id="{E53C1153-261B-F257-A934-FD2E1DFA87AF}"/>
              </a:ext>
            </a:extLst>
          </p:cNvPr>
          <p:cNvSpPr txBox="1"/>
          <p:nvPr/>
        </p:nvSpPr>
        <p:spPr bwMode="auto">
          <a:xfrm>
            <a:off x="3808864" y="2254003"/>
            <a:ext cx="3426941"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indent="-342900" algn="l">
              <a:lnSpc>
                <a:spcPct val="100000"/>
              </a:lnSpc>
              <a:spcBef>
                <a:spcPts val="0"/>
              </a:spcBef>
              <a:spcAft>
                <a:spcPct val="0"/>
              </a:spcAft>
              <a:buClrTx/>
              <a:buFont typeface="+mj-lt"/>
              <a:buAutoNum type="arabicPeriod"/>
            </a:pPr>
            <a:r>
              <a:rPr lang="en-US" b="0" dirty="0">
                <a:solidFill>
                  <a:schemeClr val="bg1"/>
                </a:solidFill>
                <a:latin typeface="Calibri" panose="020F0502020204030204" pitchFamily="34" charset="0"/>
              </a:rPr>
              <a:t>Health and social care sector</a:t>
            </a:r>
          </a:p>
          <a:p>
            <a:pPr marL="342900" indent="-342900" algn="l">
              <a:lnSpc>
                <a:spcPct val="100000"/>
              </a:lnSpc>
              <a:spcBef>
                <a:spcPts val="0"/>
              </a:spcBef>
              <a:spcAft>
                <a:spcPct val="0"/>
              </a:spcAft>
              <a:buClrTx/>
              <a:buFont typeface="+mj-lt"/>
              <a:buAutoNum type="arabicPeriod"/>
            </a:pPr>
            <a:r>
              <a:rPr lang="en-US" b="0" dirty="0">
                <a:solidFill>
                  <a:schemeClr val="bg1"/>
                </a:solidFill>
                <a:latin typeface="Calibri" panose="020F0502020204030204" pitchFamily="34" charset="0"/>
              </a:rPr>
              <a:t>Education</a:t>
            </a:r>
          </a:p>
          <a:p>
            <a:pPr marL="342900" indent="-342900" algn="l">
              <a:lnSpc>
                <a:spcPct val="100000"/>
              </a:lnSpc>
              <a:spcBef>
                <a:spcPts val="0"/>
              </a:spcBef>
              <a:spcAft>
                <a:spcPct val="0"/>
              </a:spcAft>
              <a:buClrTx/>
              <a:buFont typeface="+mj-lt"/>
              <a:buAutoNum type="arabicPeriod"/>
            </a:pPr>
            <a:r>
              <a:rPr lang="en-US" b="0" dirty="0">
                <a:solidFill>
                  <a:schemeClr val="bg1"/>
                </a:solidFill>
                <a:latin typeface="Calibri" panose="020F0502020204030204" pitchFamily="34" charset="0"/>
              </a:rPr>
              <a:t>Legislature and governance</a:t>
            </a:r>
          </a:p>
          <a:p>
            <a:pPr marL="342900" indent="-342900" algn="l">
              <a:lnSpc>
                <a:spcPct val="100000"/>
              </a:lnSpc>
              <a:spcBef>
                <a:spcPts val="0"/>
              </a:spcBef>
              <a:spcAft>
                <a:spcPct val="0"/>
              </a:spcAft>
              <a:buClrTx/>
              <a:buFont typeface="+mj-lt"/>
              <a:buAutoNum type="arabicPeriod"/>
            </a:pPr>
            <a:r>
              <a:rPr lang="en-US" b="0" dirty="0">
                <a:solidFill>
                  <a:schemeClr val="bg1"/>
                </a:solidFill>
                <a:latin typeface="Calibri" panose="020F0502020204030204" pitchFamily="34" charset="0"/>
              </a:rPr>
              <a:t>Finance and economy</a:t>
            </a:r>
          </a:p>
          <a:p>
            <a:pPr marL="342900" indent="-342900" algn="l">
              <a:lnSpc>
                <a:spcPct val="100000"/>
              </a:lnSpc>
              <a:spcBef>
                <a:spcPts val="0"/>
              </a:spcBef>
              <a:spcAft>
                <a:spcPct val="0"/>
              </a:spcAft>
              <a:buClrTx/>
              <a:buFont typeface="+mj-lt"/>
              <a:buAutoNum type="arabicPeriod"/>
            </a:pPr>
            <a:r>
              <a:rPr lang="en-US" b="0" dirty="0">
                <a:solidFill>
                  <a:schemeClr val="bg1"/>
                </a:solidFill>
                <a:latin typeface="Calibri" panose="020F0502020204030204" pitchFamily="34" charset="0"/>
              </a:rPr>
              <a:t>Employment</a:t>
            </a:r>
          </a:p>
          <a:p>
            <a:pPr marL="342900" indent="-342900" algn="l">
              <a:lnSpc>
                <a:spcPct val="100000"/>
              </a:lnSpc>
              <a:spcBef>
                <a:spcPts val="0"/>
              </a:spcBef>
              <a:spcAft>
                <a:spcPct val="0"/>
              </a:spcAft>
              <a:buClrTx/>
              <a:buFont typeface="+mj-lt"/>
              <a:buAutoNum type="arabicPeriod"/>
            </a:pPr>
            <a:r>
              <a:rPr lang="en-US" b="0" dirty="0">
                <a:solidFill>
                  <a:schemeClr val="bg1"/>
                </a:solidFill>
                <a:latin typeface="Calibri" panose="020F0502020204030204" pitchFamily="34" charset="0"/>
              </a:rPr>
              <a:t>Infrastructure, urban planning, and housing</a:t>
            </a:r>
          </a:p>
          <a:p>
            <a:pPr marL="342900" indent="-342900" algn="l">
              <a:lnSpc>
                <a:spcPct val="100000"/>
              </a:lnSpc>
              <a:spcBef>
                <a:spcPts val="0"/>
              </a:spcBef>
              <a:spcAft>
                <a:spcPct val="0"/>
              </a:spcAft>
              <a:buClrTx/>
              <a:buFont typeface="+mj-lt"/>
              <a:buAutoNum type="arabicPeriod"/>
            </a:pPr>
            <a:r>
              <a:rPr lang="en-US" b="0" dirty="0">
                <a:solidFill>
                  <a:schemeClr val="bg1"/>
                </a:solidFill>
                <a:latin typeface="Calibri" panose="020F0502020204030204" pitchFamily="34" charset="0"/>
              </a:rPr>
              <a:t>Ecology, nature, and climate</a:t>
            </a:r>
          </a:p>
        </p:txBody>
      </p:sp>
      <p:sp>
        <p:nvSpPr>
          <p:cNvPr id="11" name="TextBox 10">
            <a:extLst>
              <a:ext uri="{FF2B5EF4-FFF2-40B4-BE49-F238E27FC236}">
                <a16:creationId xmlns:a16="http://schemas.microsoft.com/office/drawing/2014/main" id="{75AC9042-ECED-95FE-D90D-90D7C2993351}"/>
              </a:ext>
            </a:extLst>
          </p:cNvPr>
          <p:cNvSpPr txBox="1"/>
          <p:nvPr/>
        </p:nvSpPr>
        <p:spPr bwMode="auto">
          <a:xfrm>
            <a:off x="3202995" y="3037440"/>
            <a:ext cx="4242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3600" dirty="0">
                <a:solidFill>
                  <a:schemeClr val="bg1"/>
                </a:solidFill>
                <a:latin typeface="Calibri" panose="020F0502020204030204" pitchFamily="34" charset="0"/>
              </a:rPr>
              <a:t>X</a:t>
            </a:r>
          </a:p>
        </p:txBody>
      </p:sp>
      <p:sp>
        <p:nvSpPr>
          <p:cNvPr id="12" name="TextBox 11">
            <a:extLst>
              <a:ext uri="{FF2B5EF4-FFF2-40B4-BE49-F238E27FC236}">
                <a16:creationId xmlns:a16="http://schemas.microsoft.com/office/drawing/2014/main" id="{797F7F4A-A061-53EA-E811-976F0339BEFB}"/>
              </a:ext>
            </a:extLst>
          </p:cNvPr>
          <p:cNvSpPr txBox="1"/>
          <p:nvPr/>
        </p:nvSpPr>
        <p:spPr bwMode="auto">
          <a:xfrm>
            <a:off x="7118145" y="3037440"/>
            <a:ext cx="4242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3600" dirty="0">
                <a:solidFill>
                  <a:schemeClr val="bg1"/>
                </a:solidFill>
                <a:latin typeface="Calibri" panose="020F0502020204030204" pitchFamily="34" charset="0"/>
              </a:rPr>
              <a:t>=</a:t>
            </a:r>
          </a:p>
        </p:txBody>
      </p:sp>
      <p:sp>
        <p:nvSpPr>
          <p:cNvPr id="13" name="TextBox 12">
            <a:extLst>
              <a:ext uri="{FF2B5EF4-FFF2-40B4-BE49-F238E27FC236}">
                <a16:creationId xmlns:a16="http://schemas.microsoft.com/office/drawing/2014/main" id="{42E3CF56-2144-8655-BABE-36FA60EE636C}"/>
              </a:ext>
            </a:extLst>
          </p:cNvPr>
          <p:cNvSpPr txBox="1"/>
          <p:nvPr/>
        </p:nvSpPr>
        <p:spPr bwMode="auto">
          <a:xfrm>
            <a:off x="7615496" y="1502949"/>
            <a:ext cx="4072267"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pPr>
            <a:r>
              <a:rPr lang="en-US" b="0" dirty="0">
                <a:solidFill>
                  <a:schemeClr val="bg1"/>
                </a:solidFill>
                <a:latin typeface="Calibri" panose="020F0502020204030204" pitchFamily="34" charset="0"/>
              </a:rPr>
              <a:t>For example:</a:t>
            </a:r>
          </a:p>
          <a:p>
            <a:pPr marL="285750" indent="-285750" algn="l">
              <a:lnSpc>
                <a:spcPct val="100000"/>
              </a:lnSpc>
              <a:spcBef>
                <a:spcPts val="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Increase access to perinatal, child, and adolescent health care, including neurodevelopmental assessments</a:t>
            </a:r>
          </a:p>
          <a:p>
            <a:pPr marL="285750" indent="-285750" algn="l">
              <a:lnSpc>
                <a:spcPct val="100000"/>
              </a:lnSpc>
              <a:spcBef>
                <a:spcPts val="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Design school curricula to teach children and adolescents about brain health promotion in an age-appropriate way</a:t>
            </a:r>
          </a:p>
          <a:p>
            <a:pPr marL="285750" indent="-285750" algn="l">
              <a:lnSpc>
                <a:spcPct val="100000"/>
              </a:lnSpc>
              <a:spcBef>
                <a:spcPts val="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Dedicate funding for housing protection programs </a:t>
            </a:r>
          </a:p>
          <a:p>
            <a:pPr marL="285750" indent="-285750" algn="l">
              <a:lnSpc>
                <a:spcPct val="100000"/>
              </a:lnSpc>
              <a:spcBef>
                <a:spcPts val="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Ensure availability of public transportation to access health facilities within the community</a:t>
            </a:r>
          </a:p>
          <a:p>
            <a:pPr marL="285750" indent="-285750" algn="l">
              <a:lnSpc>
                <a:spcPct val="100000"/>
              </a:lnSpc>
              <a:spcBef>
                <a:spcPts val="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Implement employment protection schemes for carers</a:t>
            </a:r>
          </a:p>
        </p:txBody>
      </p:sp>
      <p:sp>
        <p:nvSpPr>
          <p:cNvPr id="15" name="TextBox 14">
            <a:extLst>
              <a:ext uri="{FF2B5EF4-FFF2-40B4-BE49-F238E27FC236}">
                <a16:creationId xmlns:a16="http://schemas.microsoft.com/office/drawing/2014/main" id="{1036BE61-FDEF-CE9B-16BE-977446DEFC7F}"/>
              </a:ext>
            </a:extLst>
          </p:cNvPr>
          <p:cNvSpPr txBox="1"/>
          <p:nvPr/>
        </p:nvSpPr>
        <p:spPr bwMode="auto">
          <a:xfrm>
            <a:off x="461753" y="6361961"/>
            <a:ext cx="30707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2"/>
                </a:solidFill>
                <a:latin typeface="Calibri" panose="020F0502020204030204" pitchFamily="34" charset="0"/>
              </a:rPr>
              <a:t>who.int/publications/i/item/9789240054561. </a:t>
            </a:r>
          </a:p>
        </p:txBody>
      </p:sp>
      <p:pic>
        <p:nvPicPr>
          <p:cNvPr id="16" name="Graphic 15" descr="Heart organ with solid fill">
            <a:extLst>
              <a:ext uri="{FF2B5EF4-FFF2-40B4-BE49-F238E27FC236}">
                <a16:creationId xmlns:a16="http://schemas.microsoft.com/office/drawing/2014/main" id="{3305B190-2A5C-AA8B-94C3-875F96836C6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50139" y="1513455"/>
            <a:ext cx="914400" cy="914400"/>
          </a:xfrm>
          <a:prstGeom prst="rect">
            <a:avLst/>
          </a:prstGeom>
        </p:spPr>
      </p:pic>
      <p:pic>
        <p:nvPicPr>
          <p:cNvPr id="17" name="Graphic 16" descr="Tree With Roots with solid fill">
            <a:extLst>
              <a:ext uri="{FF2B5EF4-FFF2-40B4-BE49-F238E27FC236}">
                <a16:creationId xmlns:a16="http://schemas.microsoft.com/office/drawing/2014/main" id="{6B3A2BBA-1087-3008-0830-90F87345CA4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138946" y="1513455"/>
            <a:ext cx="914400" cy="914400"/>
          </a:xfrm>
          <a:prstGeom prst="rect">
            <a:avLst/>
          </a:prstGeom>
        </p:spPr>
      </p:pic>
      <p:pic>
        <p:nvPicPr>
          <p:cNvPr id="18" name="Graphic 17" descr="Home with solid fill">
            <a:extLst>
              <a:ext uri="{FF2B5EF4-FFF2-40B4-BE49-F238E27FC236}">
                <a16:creationId xmlns:a16="http://schemas.microsoft.com/office/drawing/2014/main" id="{64812833-FA32-F717-68E3-9B400B52871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18072" y="2900936"/>
            <a:ext cx="914400" cy="914400"/>
          </a:xfrm>
          <a:prstGeom prst="rect">
            <a:avLst/>
          </a:prstGeom>
        </p:spPr>
      </p:pic>
      <p:pic>
        <p:nvPicPr>
          <p:cNvPr id="19" name="Graphic 18" descr="Dance with solid fill">
            <a:extLst>
              <a:ext uri="{FF2B5EF4-FFF2-40B4-BE49-F238E27FC236}">
                <a16:creationId xmlns:a16="http://schemas.microsoft.com/office/drawing/2014/main" id="{1820DC86-DB30-733E-DA3B-C35617790A1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50139" y="4061559"/>
            <a:ext cx="914400" cy="914400"/>
          </a:xfrm>
          <a:prstGeom prst="rect">
            <a:avLst/>
          </a:prstGeom>
        </p:spPr>
      </p:pic>
      <p:pic>
        <p:nvPicPr>
          <p:cNvPr id="20" name="Graphic 19" descr="Hospital with solid fill">
            <a:extLst>
              <a:ext uri="{FF2B5EF4-FFF2-40B4-BE49-F238E27FC236}">
                <a16:creationId xmlns:a16="http://schemas.microsoft.com/office/drawing/2014/main" id="{A12822BF-1E82-4FC3-FA37-6755FCB1975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138946" y="4037015"/>
            <a:ext cx="914400" cy="914400"/>
          </a:xfrm>
          <a:prstGeom prst="rect">
            <a:avLst/>
          </a:prstGeom>
        </p:spPr>
      </p:pic>
      <p:sp>
        <p:nvSpPr>
          <p:cNvPr id="21" name="Content Placeholder 2">
            <a:extLst>
              <a:ext uri="{FF2B5EF4-FFF2-40B4-BE49-F238E27FC236}">
                <a16:creationId xmlns:a16="http://schemas.microsoft.com/office/drawing/2014/main" id="{929BC249-F285-55C8-BD48-71966EEBDD9A}"/>
              </a:ext>
            </a:extLst>
          </p:cNvPr>
          <p:cNvSpPr>
            <a:spLocks noGrp="1"/>
          </p:cNvSpPr>
          <p:nvPr>
            <p:ph idx="1"/>
          </p:nvPr>
        </p:nvSpPr>
        <p:spPr>
          <a:xfrm>
            <a:off x="424130" y="2432959"/>
            <a:ext cx="1366418" cy="403107"/>
          </a:xfrm>
          <a:noFill/>
        </p:spPr>
        <p:txBody>
          <a:bodyPr/>
          <a:lstStyle/>
          <a:p>
            <a:pPr marL="0" indent="0" algn="ctr">
              <a:buNone/>
            </a:pPr>
            <a:r>
              <a:rPr lang="en-US" sz="1600" b="1" dirty="0">
                <a:solidFill>
                  <a:schemeClr val="accent3"/>
                </a:solidFill>
              </a:rPr>
              <a:t>Physical health</a:t>
            </a:r>
            <a:endParaRPr lang="en-US" sz="1600" dirty="0"/>
          </a:p>
        </p:txBody>
      </p:sp>
      <p:sp>
        <p:nvSpPr>
          <p:cNvPr id="22" name="Content Placeholder 2">
            <a:extLst>
              <a:ext uri="{FF2B5EF4-FFF2-40B4-BE49-F238E27FC236}">
                <a16:creationId xmlns:a16="http://schemas.microsoft.com/office/drawing/2014/main" id="{7AAB65B6-BC74-BB9C-967B-1F498BBB192F}"/>
              </a:ext>
            </a:extLst>
          </p:cNvPr>
          <p:cNvSpPr txBox="1">
            <a:spLocks/>
          </p:cNvSpPr>
          <p:nvPr/>
        </p:nvSpPr>
        <p:spPr bwMode="auto">
          <a:xfrm>
            <a:off x="1912937" y="2493987"/>
            <a:ext cx="1366418" cy="403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Font typeface="Wingdings" panose="05000000000000000000" pitchFamily="2" charset="2"/>
              <a:buNone/>
            </a:pPr>
            <a:r>
              <a:rPr lang="en-US" sz="1600" b="1" kern="0" dirty="0">
                <a:solidFill>
                  <a:schemeClr val="accent4"/>
                </a:solidFill>
              </a:rPr>
              <a:t>Healthy environments</a:t>
            </a:r>
            <a:endParaRPr lang="en-US" sz="1600" b="0" kern="0" dirty="0">
              <a:solidFill>
                <a:schemeClr val="accent4"/>
              </a:solidFill>
            </a:endParaRPr>
          </a:p>
        </p:txBody>
      </p:sp>
      <p:sp>
        <p:nvSpPr>
          <p:cNvPr id="23" name="Content Placeholder 2">
            <a:extLst>
              <a:ext uri="{FF2B5EF4-FFF2-40B4-BE49-F238E27FC236}">
                <a16:creationId xmlns:a16="http://schemas.microsoft.com/office/drawing/2014/main" id="{2097B664-C52E-FAFB-C909-69C08AC8B645}"/>
              </a:ext>
            </a:extLst>
          </p:cNvPr>
          <p:cNvSpPr txBox="1">
            <a:spLocks/>
          </p:cNvSpPr>
          <p:nvPr/>
        </p:nvSpPr>
        <p:spPr bwMode="auto">
          <a:xfrm>
            <a:off x="823718" y="3698822"/>
            <a:ext cx="1983280" cy="403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Font typeface="Wingdings" panose="05000000000000000000" pitchFamily="2" charset="2"/>
              <a:buNone/>
            </a:pPr>
            <a:r>
              <a:rPr lang="en-US" sz="1600" b="1" kern="0" dirty="0">
                <a:solidFill>
                  <a:schemeClr val="accent1"/>
                </a:solidFill>
              </a:rPr>
              <a:t>Safety and security</a:t>
            </a:r>
            <a:endParaRPr lang="en-US" sz="1600" b="0" kern="0" dirty="0">
              <a:solidFill>
                <a:schemeClr val="accent1"/>
              </a:solidFill>
            </a:endParaRPr>
          </a:p>
        </p:txBody>
      </p:sp>
      <p:sp>
        <p:nvSpPr>
          <p:cNvPr id="24" name="Content Placeholder 2">
            <a:extLst>
              <a:ext uri="{FF2B5EF4-FFF2-40B4-BE49-F238E27FC236}">
                <a16:creationId xmlns:a16="http://schemas.microsoft.com/office/drawing/2014/main" id="{3FE95B12-AFB2-934F-7F47-4326C4A96466}"/>
              </a:ext>
            </a:extLst>
          </p:cNvPr>
          <p:cNvSpPr txBox="1">
            <a:spLocks/>
          </p:cNvSpPr>
          <p:nvPr/>
        </p:nvSpPr>
        <p:spPr bwMode="auto">
          <a:xfrm>
            <a:off x="471061" y="4909266"/>
            <a:ext cx="1272556" cy="403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Font typeface="Wingdings" panose="05000000000000000000" pitchFamily="2" charset="2"/>
              <a:buNone/>
            </a:pPr>
            <a:r>
              <a:rPr lang="en-US" sz="1600" b="1" kern="0" dirty="0">
                <a:solidFill>
                  <a:schemeClr val="accent2"/>
                </a:solidFill>
              </a:rPr>
              <a:t>Learning and social connection</a:t>
            </a:r>
            <a:endParaRPr lang="en-US" sz="1600" b="0" kern="0" dirty="0">
              <a:solidFill>
                <a:schemeClr val="accent2"/>
              </a:solidFill>
            </a:endParaRPr>
          </a:p>
        </p:txBody>
      </p:sp>
      <p:sp>
        <p:nvSpPr>
          <p:cNvPr id="25" name="Content Placeholder 2">
            <a:extLst>
              <a:ext uri="{FF2B5EF4-FFF2-40B4-BE49-F238E27FC236}">
                <a16:creationId xmlns:a16="http://schemas.microsoft.com/office/drawing/2014/main" id="{18872B9B-7B11-58D4-E387-DAEAA29AC706}"/>
              </a:ext>
            </a:extLst>
          </p:cNvPr>
          <p:cNvSpPr txBox="1">
            <a:spLocks/>
          </p:cNvSpPr>
          <p:nvPr/>
        </p:nvSpPr>
        <p:spPr bwMode="auto">
          <a:xfrm>
            <a:off x="1912937" y="4902883"/>
            <a:ext cx="1366419" cy="403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Font typeface="Wingdings" panose="05000000000000000000" pitchFamily="2" charset="2"/>
              <a:buNone/>
            </a:pPr>
            <a:r>
              <a:rPr lang="en-US" sz="1600" b="1" kern="0" dirty="0">
                <a:solidFill>
                  <a:schemeClr val="accent6"/>
                </a:solidFill>
              </a:rPr>
              <a:t>Access to quality services</a:t>
            </a:r>
            <a:endParaRPr lang="en-US" sz="1600" b="0" kern="0" dirty="0">
              <a:solidFill>
                <a:schemeClr val="accent6"/>
              </a:solidFill>
            </a:endParaRPr>
          </a:p>
        </p:txBody>
      </p:sp>
    </p:spTree>
    <p:extLst>
      <p:ext uri="{BB962C8B-B14F-4D97-AF65-F5344CB8AC3E}">
        <p14:creationId xmlns:p14="http://schemas.microsoft.com/office/powerpoint/2010/main" val="3856878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8D1CC-877B-35C1-7F76-066363162C4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5B72BBB-33F7-852A-EBC1-63E6ED2EF73B}"/>
              </a:ext>
            </a:extLst>
          </p:cNvPr>
          <p:cNvSpPr>
            <a:spLocks noGrp="1"/>
          </p:cNvSpPr>
          <p:nvPr>
            <p:ph type="title"/>
          </p:nvPr>
        </p:nvSpPr>
        <p:spPr/>
        <p:txBody>
          <a:bodyPr/>
          <a:lstStyle/>
          <a:p>
            <a:pPr marL="514350" indent="-514350"/>
            <a:r>
              <a:rPr lang="en-US" sz="3600" dirty="0"/>
              <a:t>What is the natural progression of AD </a:t>
            </a:r>
            <a:br>
              <a:rPr lang="en-US" sz="3600" dirty="0"/>
            </a:br>
            <a:r>
              <a:rPr lang="en-US" sz="3600" dirty="0"/>
              <a:t>and how can it be assessed?</a:t>
            </a:r>
          </a:p>
        </p:txBody>
      </p:sp>
    </p:spTree>
    <p:extLst>
      <p:ext uri="{BB962C8B-B14F-4D97-AF65-F5344CB8AC3E}">
        <p14:creationId xmlns:p14="http://schemas.microsoft.com/office/powerpoint/2010/main" val="2932503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59976-F68D-B188-E669-27A696B147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31ADC5-483C-DDF2-2BB6-815E8794FCEC}"/>
              </a:ext>
            </a:extLst>
          </p:cNvPr>
          <p:cNvSpPr>
            <a:spLocks noGrp="1"/>
          </p:cNvSpPr>
          <p:nvPr>
            <p:ph type="title"/>
          </p:nvPr>
        </p:nvSpPr>
        <p:spPr/>
        <p:txBody>
          <a:bodyPr/>
          <a:lstStyle/>
          <a:p>
            <a:r>
              <a:rPr lang="en-US" dirty="0"/>
              <a:t>AD Is a Continuum</a:t>
            </a:r>
          </a:p>
        </p:txBody>
      </p:sp>
      <p:sp>
        <p:nvSpPr>
          <p:cNvPr id="3" name="Content Placeholder 2">
            <a:extLst>
              <a:ext uri="{FF2B5EF4-FFF2-40B4-BE49-F238E27FC236}">
                <a16:creationId xmlns:a16="http://schemas.microsoft.com/office/drawing/2014/main" id="{3590B257-C0B3-434E-A24B-81233E13736F}"/>
              </a:ext>
            </a:extLst>
          </p:cNvPr>
          <p:cNvSpPr>
            <a:spLocks noGrp="1"/>
          </p:cNvSpPr>
          <p:nvPr>
            <p:ph idx="1"/>
          </p:nvPr>
        </p:nvSpPr>
        <p:spPr>
          <a:xfrm>
            <a:off x="604675" y="1513047"/>
            <a:ext cx="10877529" cy="560476"/>
          </a:xfrm>
        </p:spPr>
        <p:txBody>
          <a:bodyPr/>
          <a:lstStyle/>
          <a:p>
            <a:r>
              <a:rPr lang="en-US" sz="2400" b="0" dirty="0">
                <a:solidFill>
                  <a:srgbClr val="000000"/>
                </a:solidFill>
                <a:latin typeface="+mn-lt"/>
                <a:ea typeface="MS Pゴシック" pitchFamily="-92" charset="-128"/>
              </a:rPr>
              <a:t>AD-related pathophysiologic changes begin decades before symptoms appear</a:t>
            </a:r>
          </a:p>
          <a:p>
            <a:endParaRPr lang="en-US" sz="2400" dirty="0"/>
          </a:p>
        </p:txBody>
      </p:sp>
      <p:sp>
        <p:nvSpPr>
          <p:cNvPr id="43" name="TextBox 42">
            <a:extLst>
              <a:ext uri="{FF2B5EF4-FFF2-40B4-BE49-F238E27FC236}">
                <a16:creationId xmlns:a16="http://schemas.microsoft.com/office/drawing/2014/main" id="{18A71BD2-5453-6BCB-14AB-2A51CAE1F0ED}"/>
              </a:ext>
            </a:extLst>
          </p:cNvPr>
          <p:cNvSpPr txBox="1"/>
          <p:nvPr/>
        </p:nvSpPr>
        <p:spPr bwMode="auto">
          <a:xfrm>
            <a:off x="445434" y="6366662"/>
            <a:ext cx="80388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2"/>
                </a:solidFill>
                <a:latin typeface="Calibri" panose="020F0502020204030204" pitchFamily="34" charset="0"/>
              </a:rPr>
              <a:t>Atri. Med Clin North AM. 2019;103:263. Younes. Front Aging Neurosci. 2019;11:74. </a:t>
            </a:r>
          </a:p>
        </p:txBody>
      </p:sp>
      <p:grpSp>
        <p:nvGrpSpPr>
          <p:cNvPr id="50" name="Group 49">
            <a:extLst>
              <a:ext uri="{FF2B5EF4-FFF2-40B4-BE49-F238E27FC236}">
                <a16:creationId xmlns:a16="http://schemas.microsoft.com/office/drawing/2014/main" id="{5BCBA6C7-2305-4DB9-E8F1-A7C35A6FC7C3}"/>
              </a:ext>
            </a:extLst>
          </p:cNvPr>
          <p:cNvGrpSpPr/>
          <p:nvPr/>
        </p:nvGrpSpPr>
        <p:grpSpPr>
          <a:xfrm>
            <a:off x="872577" y="2339569"/>
            <a:ext cx="10057611" cy="3193252"/>
            <a:chOff x="1172381" y="2534441"/>
            <a:chExt cx="10057611" cy="3193252"/>
          </a:xfrm>
        </p:grpSpPr>
        <p:pic>
          <p:nvPicPr>
            <p:cNvPr id="23" name="Picture 2" descr="Figure 1">
              <a:extLst>
                <a:ext uri="{FF2B5EF4-FFF2-40B4-BE49-F238E27FC236}">
                  <a16:creationId xmlns:a16="http://schemas.microsoft.com/office/drawing/2014/main" id="{A1BBA5A0-1C4A-40F2-5646-775EA9A0A1A4}"/>
                </a:ext>
              </a:extLst>
            </p:cNvPr>
            <p:cNvPicPr>
              <a:picLocks noChangeAspect="1" noChangeArrowheads="1"/>
            </p:cNvPicPr>
            <p:nvPr/>
          </p:nvPicPr>
          <p:blipFill rotWithShape="1">
            <a:blip r:embed="rId3"/>
            <a:srcRect l="1006" t="18816" r="80747" b="42804"/>
            <a:stretch/>
          </p:blipFill>
          <p:spPr bwMode="auto">
            <a:xfrm>
              <a:off x="1172381" y="2534441"/>
              <a:ext cx="2128813" cy="2480820"/>
            </a:xfrm>
            <a:prstGeom prst="roundRect">
              <a:avLst/>
            </a:prstGeom>
            <a:noFill/>
            <a:effectLst>
              <a:outerShdw blurRad="50800" dist="38100" dir="8100000" algn="tr" rotWithShape="0">
                <a:prstClr val="black">
                  <a:alpha val="40000"/>
                </a:prstClr>
              </a:outerShdw>
            </a:effectLst>
          </p:spPr>
        </p:pic>
        <p:pic>
          <p:nvPicPr>
            <p:cNvPr id="24" name="Picture 2" descr="Figure 1">
              <a:extLst>
                <a:ext uri="{FF2B5EF4-FFF2-40B4-BE49-F238E27FC236}">
                  <a16:creationId xmlns:a16="http://schemas.microsoft.com/office/drawing/2014/main" id="{B1A353CD-7C27-D42D-424F-14862246734B}"/>
                </a:ext>
              </a:extLst>
            </p:cNvPr>
            <p:cNvPicPr>
              <a:picLocks noChangeAspect="1" noChangeArrowheads="1"/>
            </p:cNvPicPr>
            <p:nvPr/>
          </p:nvPicPr>
          <p:blipFill rotWithShape="1">
            <a:blip r:embed="rId3"/>
            <a:srcRect l="21192" t="18816" r="60561" b="42804"/>
            <a:stretch/>
          </p:blipFill>
          <p:spPr bwMode="auto">
            <a:xfrm>
              <a:off x="9101179" y="2534441"/>
              <a:ext cx="2128813" cy="2480820"/>
            </a:xfrm>
            <a:prstGeom prst="roundRect">
              <a:avLst/>
            </a:prstGeom>
            <a:noFill/>
            <a:effectLst>
              <a:outerShdw blurRad="50800" dist="38100" dir="8100000" algn="tr" rotWithShape="0">
                <a:prstClr val="black">
                  <a:alpha val="40000"/>
                </a:prstClr>
              </a:outerShdw>
            </a:effectLst>
          </p:spPr>
        </p:pic>
        <p:sp>
          <p:nvSpPr>
            <p:cNvPr id="25" name="Right Arrow 5">
              <a:extLst>
                <a:ext uri="{FF2B5EF4-FFF2-40B4-BE49-F238E27FC236}">
                  <a16:creationId xmlns:a16="http://schemas.microsoft.com/office/drawing/2014/main" id="{3A45590C-83E9-5384-5651-C98757186407}"/>
                </a:ext>
              </a:extLst>
            </p:cNvPr>
            <p:cNvSpPr/>
            <p:nvPr/>
          </p:nvSpPr>
          <p:spPr>
            <a:xfrm>
              <a:off x="3482154" y="2943499"/>
              <a:ext cx="5408654" cy="1196816"/>
            </a:xfrm>
            <a:prstGeom prst="rightArrow">
              <a:avLst/>
            </a:prstGeom>
            <a:solidFill>
              <a:schemeClr val="accent1"/>
            </a:solidFill>
            <a:ln w="12700" cap="flat" cmpd="sng" algn="ctr">
              <a:solidFill>
                <a:schemeClr val="accent1"/>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E8EAE9"/>
                </a:solidFill>
                <a:effectLst/>
                <a:uLnTx/>
                <a:uFillTx/>
                <a:latin typeface="+mn-lt"/>
                <a:ea typeface="MS Pゴシック"/>
                <a:cs typeface="+mn-cs"/>
              </a:endParaRPr>
            </a:p>
          </p:txBody>
        </p:sp>
        <p:cxnSp>
          <p:nvCxnSpPr>
            <p:cNvPr id="27" name="Straight Arrow Connector 26">
              <a:extLst>
                <a:ext uri="{FF2B5EF4-FFF2-40B4-BE49-F238E27FC236}">
                  <a16:creationId xmlns:a16="http://schemas.microsoft.com/office/drawing/2014/main" id="{CAA7D593-2F30-ED77-9EDD-3EECEF4C2F0A}"/>
                </a:ext>
              </a:extLst>
            </p:cNvPr>
            <p:cNvCxnSpPr>
              <a:cxnSpLocks/>
            </p:cNvCxnSpPr>
            <p:nvPr/>
          </p:nvCxnSpPr>
          <p:spPr>
            <a:xfrm flipV="1">
              <a:off x="7646988" y="3905856"/>
              <a:ext cx="0" cy="660926"/>
            </a:xfrm>
            <a:prstGeom prst="straightConnector1">
              <a:avLst/>
            </a:prstGeom>
            <a:noFill/>
            <a:ln w="28575" cap="flat" cmpd="sng" algn="ctr">
              <a:solidFill>
                <a:srgbClr val="000000"/>
              </a:solidFill>
              <a:prstDash val="solid"/>
              <a:miter lim="800000"/>
              <a:tailEnd type="triangle"/>
            </a:ln>
            <a:effectLst/>
          </p:spPr>
        </p:cxnSp>
        <p:sp>
          <p:nvSpPr>
            <p:cNvPr id="28" name="TextBox 10">
              <a:extLst>
                <a:ext uri="{FF2B5EF4-FFF2-40B4-BE49-F238E27FC236}">
                  <a16:creationId xmlns:a16="http://schemas.microsoft.com/office/drawing/2014/main" id="{4E7B29BE-168B-D410-912A-92C569B2842B}"/>
                </a:ext>
              </a:extLst>
            </p:cNvPr>
            <p:cNvSpPr txBox="1">
              <a:spLocks noChangeArrowheads="1"/>
            </p:cNvSpPr>
            <p:nvPr/>
          </p:nvSpPr>
          <p:spPr bwMode="auto">
            <a:xfrm>
              <a:off x="7100928" y="4628337"/>
              <a:ext cx="118609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Typical AD diagnosis</a:t>
              </a:r>
            </a:p>
          </p:txBody>
        </p:sp>
        <p:cxnSp>
          <p:nvCxnSpPr>
            <p:cNvPr id="29" name="Straight Arrow Connector 28">
              <a:extLst>
                <a:ext uri="{FF2B5EF4-FFF2-40B4-BE49-F238E27FC236}">
                  <a16:creationId xmlns:a16="http://schemas.microsoft.com/office/drawing/2014/main" id="{5A684C39-D9D9-1C86-0F2F-4F219ED5E79C}"/>
                </a:ext>
              </a:extLst>
            </p:cNvPr>
            <p:cNvCxnSpPr>
              <a:cxnSpLocks/>
            </p:cNvCxnSpPr>
            <p:nvPr/>
          </p:nvCxnSpPr>
          <p:spPr>
            <a:xfrm flipV="1">
              <a:off x="4063262" y="3912987"/>
              <a:ext cx="0" cy="196850"/>
            </a:xfrm>
            <a:prstGeom prst="straightConnector1">
              <a:avLst/>
            </a:prstGeom>
            <a:noFill/>
            <a:ln w="28575" cap="flat" cmpd="sng" algn="ctr">
              <a:solidFill>
                <a:srgbClr val="000000"/>
              </a:solidFill>
              <a:prstDash val="solid"/>
              <a:miter lim="800000"/>
              <a:tailEnd type="triangle"/>
            </a:ln>
            <a:effectLst/>
          </p:spPr>
        </p:cxnSp>
        <p:sp>
          <p:nvSpPr>
            <p:cNvPr id="30" name="TextBox 12">
              <a:extLst>
                <a:ext uri="{FF2B5EF4-FFF2-40B4-BE49-F238E27FC236}">
                  <a16:creationId xmlns:a16="http://schemas.microsoft.com/office/drawing/2014/main" id="{E8B1C88A-E6A7-E9D8-FFC3-1C674A17FEC1}"/>
                </a:ext>
              </a:extLst>
            </p:cNvPr>
            <p:cNvSpPr txBox="1">
              <a:spLocks noChangeArrowheads="1"/>
            </p:cNvSpPr>
            <p:nvPr/>
          </p:nvSpPr>
          <p:spPr bwMode="auto">
            <a:xfrm>
              <a:off x="3412344" y="4063979"/>
              <a:ext cx="130906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Biomarker changes</a:t>
              </a:r>
            </a:p>
          </p:txBody>
        </p:sp>
        <p:cxnSp>
          <p:nvCxnSpPr>
            <p:cNvPr id="31" name="Straight Arrow Connector 30">
              <a:extLst>
                <a:ext uri="{FF2B5EF4-FFF2-40B4-BE49-F238E27FC236}">
                  <a16:creationId xmlns:a16="http://schemas.microsoft.com/office/drawing/2014/main" id="{43154C00-57C8-DF74-4E3E-D4FF3220A589}"/>
                </a:ext>
              </a:extLst>
            </p:cNvPr>
            <p:cNvCxnSpPr>
              <a:cxnSpLocks/>
            </p:cNvCxnSpPr>
            <p:nvPr/>
          </p:nvCxnSpPr>
          <p:spPr>
            <a:xfrm flipV="1">
              <a:off x="5176838" y="3905854"/>
              <a:ext cx="0" cy="196850"/>
            </a:xfrm>
            <a:prstGeom prst="straightConnector1">
              <a:avLst/>
            </a:prstGeom>
            <a:noFill/>
            <a:ln w="28575" cap="flat" cmpd="sng" algn="ctr">
              <a:solidFill>
                <a:srgbClr val="000000"/>
              </a:solidFill>
              <a:prstDash val="solid"/>
              <a:miter lim="800000"/>
              <a:tailEnd type="triangle"/>
            </a:ln>
            <a:effectLst/>
          </p:spPr>
        </p:cxnSp>
        <p:sp>
          <p:nvSpPr>
            <p:cNvPr id="32" name="TextBox 14">
              <a:extLst>
                <a:ext uri="{FF2B5EF4-FFF2-40B4-BE49-F238E27FC236}">
                  <a16:creationId xmlns:a16="http://schemas.microsoft.com/office/drawing/2014/main" id="{77A7558C-9BC2-DF31-8094-803102E43A6D}"/>
                </a:ext>
              </a:extLst>
            </p:cNvPr>
            <p:cNvSpPr txBox="1">
              <a:spLocks noChangeArrowheads="1"/>
            </p:cNvSpPr>
            <p:nvPr/>
          </p:nvSpPr>
          <p:spPr bwMode="auto">
            <a:xfrm>
              <a:off x="4608259" y="4073993"/>
              <a:ext cx="113715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Structural changes</a:t>
              </a:r>
            </a:p>
          </p:txBody>
        </p:sp>
        <p:sp>
          <p:nvSpPr>
            <p:cNvPr id="34" name="TextBox 16">
              <a:extLst>
                <a:ext uri="{FF2B5EF4-FFF2-40B4-BE49-F238E27FC236}">
                  <a16:creationId xmlns:a16="http://schemas.microsoft.com/office/drawing/2014/main" id="{94EE57A3-4504-B7FA-3AC1-6B3AB2C43627}"/>
                </a:ext>
              </a:extLst>
            </p:cNvPr>
            <p:cNvSpPr txBox="1">
              <a:spLocks noChangeArrowheads="1"/>
            </p:cNvSpPr>
            <p:nvPr/>
          </p:nvSpPr>
          <p:spPr bwMode="auto">
            <a:xfrm>
              <a:off x="6418723" y="4259005"/>
              <a:ext cx="11875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Symptoms</a:t>
              </a:r>
            </a:p>
          </p:txBody>
        </p:sp>
        <p:sp>
          <p:nvSpPr>
            <p:cNvPr id="36" name="TextBox 20">
              <a:extLst>
                <a:ext uri="{FF2B5EF4-FFF2-40B4-BE49-F238E27FC236}">
                  <a16:creationId xmlns:a16="http://schemas.microsoft.com/office/drawing/2014/main" id="{BAAB4A44-0735-BEF0-54D2-8273585EA86F}"/>
                </a:ext>
              </a:extLst>
            </p:cNvPr>
            <p:cNvSpPr txBox="1">
              <a:spLocks noChangeArrowheads="1"/>
            </p:cNvSpPr>
            <p:nvPr/>
          </p:nvSpPr>
          <p:spPr bwMode="auto">
            <a:xfrm>
              <a:off x="3784852" y="4783546"/>
              <a:ext cx="171481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Opportunity for early diagnosis</a:t>
              </a:r>
            </a:p>
          </p:txBody>
        </p:sp>
        <p:sp>
          <p:nvSpPr>
            <p:cNvPr id="37" name="TextBox 36">
              <a:extLst>
                <a:ext uri="{FF2B5EF4-FFF2-40B4-BE49-F238E27FC236}">
                  <a16:creationId xmlns:a16="http://schemas.microsoft.com/office/drawing/2014/main" id="{7260D418-3688-A46D-B4BC-ECD798DBA30F}"/>
                </a:ext>
              </a:extLst>
            </p:cNvPr>
            <p:cNvSpPr txBox="1"/>
            <p:nvPr/>
          </p:nvSpPr>
          <p:spPr>
            <a:xfrm>
              <a:off x="5481953" y="3332376"/>
              <a:ext cx="1225015" cy="461665"/>
            </a:xfrm>
            <a:prstGeom prst="rect">
              <a:avLst/>
            </a:prstGeom>
            <a:noFill/>
          </p:spPr>
          <p:txBody>
            <a:bodyPr wrap="none">
              <a:spAutoFit/>
            </a:bodyPr>
            <a:lstStyle/>
            <a:p>
              <a:pPr algn="ctr">
                <a:defRPr/>
              </a:pPr>
              <a:r>
                <a:rPr lang="en-US" sz="2400" dirty="0">
                  <a:solidFill>
                    <a:srgbClr val="E8EAE9"/>
                  </a:solidFill>
                  <a:latin typeface="+mn-lt"/>
                  <a:ea typeface="MS Pゴシック" pitchFamily="-92" charset="-128"/>
                  <a:cs typeface="+mn-cs"/>
                </a:rPr>
                <a:t>10-30 yr</a:t>
              </a:r>
            </a:p>
          </p:txBody>
        </p:sp>
        <p:sp>
          <p:nvSpPr>
            <p:cNvPr id="38" name="TextBox 23">
              <a:extLst>
                <a:ext uri="{FF2B5EF4-FFF2-40B4-BE49-F238E27FC236}">
                  <a16:creationId xmlns:a16="http://schemas.microsoft.com/office/drawing/2014/main" id="{E1F34AB1-8049-01FF-B09B-42A298CA4B2D}"/>
                </a:ext>
              </a:extLst>
            </p:cNvPr>
            <p:cNvSpPr txBox="1">
              <a:spLocks noChangeArrowheads="1"/>
            </p:cNvSpPr>
            <p:nvPr/>
          </p:nvSpPr>
          <p:spPr bwMode="auto">
            <a:xfrm>
              <a:off x="1304541" y="5081362"/>
              <a:ext cx="1864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Healthy brain</a:t>
              </a:r>
            </a:p>
          </p:txBody>
        </p:sp>
        <p:sp>
          <p:nvSpPr>
            <p:cNvPr id="39" name="TextBox 24">
              <a:extLst>
                <a:ext uri="{FF2B5EF4-FFF2-40B4-BE49-F238E27FC236}">
                  <a16:creationId xmlns:a16="http://schemas.microsoft.com/office/drawing/2014/main" id="{00CBB5AC-65DF-D893-634A-0FB7E6967959}"/>
                </a:ext>
              </a:extLst>
            </p:cNvPr>
            <p:cNvSpPr txBox="1">
              <a:spLocks noChangeArrowheads="1"/>
            </p:cNvSpPr>
            <p:nvPr/>
          </p:nvSpPr>
          <p:spPr bwMode="auto">
            <a:xfrm>
              <a:off x="9140115" y="5081362"/>
              <a:ext cx="205094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AD-related atrophy</a:t>
              </a:r>
            </a:p>
          </p:txBody>
        </p:sp>
        <p:cxnSp>
          <p:nvCxnSpPr>
            <p:cNvPr id="42" name="Straight Connector 41">
              <a:extLst>
                <a:ext uri="{FF2B5EF4-FFF2-40B4-BE49-F238E27FC236}">
                  <a16:creationId xmlns:a16="http://schemas.microsoft.com/office/drawing/2014/main" id="{B55520DC-F05F-F45A-7C22-E270A1027266}"/>
                </a:ext>
              </a:extLst>
            </p:cNvPr>
            <p:cNvCxnSpPr>
              <a:cxnSpLocks/>
            </p:cNvCxnSpPr>
            <p:nvPr/>
          </p:nvCxnSpPr>
          <p:spPr bwMode="auto">
            <a:xfrm>
              <a:off x="3482154" y="4718400"/>
              <a:ext cx="2164584" cy="0"/>
            </a:xfrm>
            <a:prstGeom prst="line">
              <a:avLst/>
            </a:prstGeom>
            <a:noFill/>
            <a:ln w="28575" cap="flat" cmpd="sng" algn="ctr">
              <a:solidFill>
                <a:schemeClr val="bg1"/>
              </a:solidFill>
              <a:prstDash val="solid"/>
              <a:round/>
              <a:headEnd type="none" w="med" len="med"/>
              <a:tailEnd type="none" w="med" len="med"/>
            </a:ln>
            <a:effectLst/>
          </p:spPr>
        </p:cxnSp>
        <p:sp>
          <p:nvSpPr>
            <p:cNvPr id="44" name="TextBox 12">
              <a:extLst>
                <a:ext uri="{FF2B5EF4-FFF2-40B4-BE49-F238E27FC236}">
                  <a16:creationId xmlns:a16="http://schemas.microsoft.com/office/drawing/2014/main" id="{29B8BD92-2863-0ED8-6761-1364EAAD6FA7}"/>
                </a:ext>
              </a:extLst>
            </p:cNvPr>
            <p:cNvSpPr txBox="1">
              <a:spLocks noChangeArrowheads="1"/>
            </p:cNvSpPr>
            <p:nvPr/>
          </p:nvSpPr>
          <p:spPr bwMode="auto">
            <a:xfrm>
              <a:off x="3474784" y="2563923"/>
              <a:ext cx="13090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Cognitively normal</a:t>
              </a:r>
            </a:p>
          </p:txBody>
        </p:sp>
        <p:sp>
          <p:nvSpPr>
            <p:cNvPr id="45" name="TextBox 12">
              <a:extLst>
                <a:ext uri="{FF2B5EF4-FFF2-40B4-BE49-F238E27FC236}">
                  <a16:creationId xmlns:a16="http://schemas.microsoft.com/office/drawing/2014/main" id="{3137D0EB-211F-DE49-7889-32E3EC6CFA21}"/>
                </a:ext>
              </a:extLst>
            </p:cNvPr>
            <p:cNvSpPr txBox="1">
              <a:spLocks noChangeArrowheads="1"/>
            </p:cNvSpPr>
            <p:nvPr/>
          </p:nvSpPr>
          <p:spPr bwMode="auto">
            <a:xfrm>
              <a:off x="5207582" y="2548347"/>
              <a:ext cx="162465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Mild cognitive impairment</a:t>
              </a:r>
            </a:p>
          </p:txBody>
        </p:sp>
        <p:sp>
          <p:nvSpPr>
            <p:cNvPr id="46" name="TextBox 12">
              <a:extLst>
                <a:ext uri="{FF2B5EF4-FFF2-40B4-BE49-F238E27FC236}">
                  <a16:creationId xmlns:a16="http://schemas.microsoft.com/office/drawing/2014/main" id="{EE1BF3AF-D8DC-E221-2007-2A7BBB7C8374}"/>
                </a:ext>
              </a:extLst>
            </p:cNvPr>
            <p:cNvSpPr txBox="1">
              <a:spLocks noChangeArrowheads="1"/>
            </p:cNvSpPr>
            <p:nvPr/>
          </p:nvSpPr>
          <p:spPr bwMode="auto">
            <a:xfrm>
              <a:off x="6934964" y="2536495"/>
              <a:ext cx="13426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Dementia</a:t>
              </a:r>
            </a:p>
          </p:txBody>
        </p:sp>
        <p:sp>
          <p:nvSpPr>
            <p:cNvPr id="48" name="Left Brace 47">
              <a:extLst>
                <a:ext uri="{FF2B5EF4-FFF2-40B4-BE49-F238E27FC236}">
                  <a16:creationId xmlns:a16="http://schemas.microsoft.com/office/drawing/2014/main" id="{FA87AD58-6295-2544-E05C-6EAD1986203B}"/>
                </a:ext>
              </a:extLst>
            </p:cNvPr>
            <p:cNvSpPr/>
            <p:nvPr/>
          </p:nvSpPr>
          <p:spPr bwMode="auto">
            <a:xfrm rot="16200000">
              <a:off x="6847741" y="2936338"/>
              <a:ext cx="380606" cy="2296170"/>
            </a:xfrm>
            <a:prstGeom prst="leftBrace">
              <a:avLst>
                <a:gd name="adj1" fmla="val 8333"/>
                <a:gd name="adj2" fmla="val 50561"/>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grpSp>
    </p:spTree>
    <p:extLst>
      <p:ext uri="{BB962C8B-B14F-4D97-AF65-F5344CB8AC3E}">
        <p14:creationId xmlns:p14="http://schemas.microsoft.com/office/powerpoint/2010/main" val="1546082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940AC-EA50-20F3-15DA-6F73FBE996ED}"/>
              </a:ext>
            </a:extLst>
          </p:cNvPr>
          <p:cNvSpPr>
            <a:spLocks noGrp="1"/>
          </p:cNvSpPr>
          <p:nvPr>
            <p:ph type="title"/>
          </p:nvPr>
        </p:nvSpPr>
        <p:spPr/>
        <p:txBody>
          <a:bodyPr/>
          <a:lstStyle/>
          <a:p>
            <a:r>
              <a:rPr lang="en-US" dirty="0"/>
              <a:t>How Is AD Currently Defined?</a:t>
            </a:r>
            <a:endParaRPr lang="en-US" i="1" dirty="0"/>
          </a:p>
        </p:txBody>
      </p:sp>
      <p:sp>
        <p:nvSpPr>
          <p:cNvPr id="3" name="Content Placeholder 2">
            <a:extLst>
              <a:ext uri="{FF2B5EF4-FFF2-40B4-BE49-F238E27FC236}">
                <a16:creationId xmlns:a16="http://schemas.microsoft.com/office/drawing/2014/main" id="{03367808-6C6E-7A85-25BF-5146456EF56D}"/>
              </a:ext>
            </a:extLst>
          </p:cNvPr>
          <p:cNvSpPr>
            <a:spLocks noGrp="1"/>
          </p:cNvSpPr>
          <p:nvPr>
            <p:ph sz="half" idx="1"/>
          </p:nvPr>
        </p:nvSpPr>
        <p:spPr>
          <a:xfrm>
            <a:off x="601820" y="1510730"/>
            <a:ext cx="5309278" cy="890947"/>
          </a:xfrm>
        </p:spPr>
        <p:txBody>
          <a:bodyPr/>
          <a:lstStyle/>
          <a:p>
            <a:r>
              <a:rPr lang="en-US" sz="2000" b="1" dirty="0">
                <a:solidFill>
                  <a:schemeClr val="accent3"/>
                </a:solidFill>
              </a:rPr>
              <a:t>Research-oriented </a:t>
            </a:r>
            <a:r>
              <a:rPr lang="en-US" sz="2000" dirty="0"/>
              <a:t>diagnostic criteria consider AD as the presence of biomarkers, with or without clinical symptoms</a:t>
            </a:r>
          </a:p>
        </p:txBody>
      </p:sp>
      <p:sp>
        <p:nvSpPr>
          <p:cNvPr id="5" name="TextBox 4">
            <a:extLst>
              <a:ext uri="{FF2B5EF4-FFF2-40B4-BE49-F238E27FC236}">
                <a16:creationId xmlns:a16="http://schemas.microsoft.com/office/drawing/2014/main" id="{7F5D0B01-06F8-DAA5-E5CB-F6ED9045C09C}"/>
              </a:ext>
            </a:extLst>
          </p:cNvPr>
          <p:cNvSpPr txBox="1"/>
          <p:nvPr/>
        </p:nvSpPr>
        <p:spPr bwMode="auto">
          <a:xfrm>
            <a:off x="453054" y="6367751"/>
            <a:ext cx="54913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Dubois. JAMA Neurol. 2024;81:1304. Jack. Alzheimers Dement. 2024;20:5143. </a:t>
            </a:r>
          </a:p>
        </p:txBody>
      </p:sp>
      <p:sp>
        <p:nvSpPr>
          <p:cNvPr id="11" name="TextBox 10">
            <a:extLst>
              <a:ext uri="{FF2B5EF4-FFF2-40B4-BE49-F238E27FC236}">
                <a16:creationId xmlns:a16="http://schemas.microsoft.com/office/drawing/2014/main" id="{A112177D-30B0-E7A7-6CD6-CE293B140FED}"/>
              </a:ext>
            </a:extLst>
          </p:cNvPr>
          <p:cNvSpPr txBox="1"/>
          <p:nvPr/>
        </p:nvSpPr>
        <p:spPr bwMode="auto">
          <a:xfrm>
            <a:off x="435295" y="6020957"/>
            <a:ext cx="4874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*Except in cases fulfilling the requirements for presymptomatic AD.</a:t>
            </a:r>
          </a:p>
        </p:txBody>
      </p:sp>
      <p:sp>
        <p:nvSpPr>
          <p:cNvPr id="13" name="Content Placeholder 12">
            <a:extLst>
              <a:ext uri="{FF2B5EF4-FFF2-40B4-BE49-F238E27FC236}">
                <a16:creationId xmlns:a16="http://schemas.microsoft.com/office/drawing/2014/main" id="{B7D78880-9B68-BEEA-0B53-ED087455DA0A}"/>
              </a:ext>
            </a:extLst>
          </p:cNvPr>
          <p:cNvSpPr>
            <a:spLocks noGrp="1"/>
          </p:cNvSpPr>
          <p:nvPr>
            <p:ph sz="half" idx="2"/>
          </p:nvPr>
        </p:nvSpPr>
        <p:spPr>
          <a:xfrm>
            <a:off x="6252634" y="1510730"/>
            <a:ext cx="5229570" cy="891085"/>
          </a:xfrm>
        </p:spPr>
        <p:txBody>
          <a:bodyPr/>
          <a:lstStyle/>
          <a:p>
            <a:r>
              <a:rPr lang="en-US" sz="2000" dirty="0"/>
              <a:t>In </a:t>
            </a:r>
            <a:r>
              <a:rPr lang="en-US" sz="2000" b="1" dirty="0">
                <a:solidFill>
                  <a:schemeClr val="accent3"/>
                </a:solidFill>
              </a:rPr>
              <a:t>clinical settings</a:t>
            </a:r>
            <a:r>
              <a:rPr lang="en-US" sz="2000" dirty="0"/>
              <a:t>, biomarker testing can support or refute a diagnosis of AD suspected due to cognitive impairment</a:t>
            </a:r>
          </a:p>
          <a:p>
            <a:endParaRPr lang="en-US" sz="2000" dirty="0"/>
          </a:p>
        </p:txBody>
      </p:sp>
      <p:graphicFrame>
        <p:nvGraphicFramePr>
          <p:cNvPr id="14" name="Content Placeholder 9">
            <a:extLst>
              <a:ext uri="{FF2B5EF4-FFF2-40B4-BE49-F238E27FC236}">
                <a16:creationId xmlns:a16="http://schemas.microsoft.com/office/drawing/2014/main" id="{34243F17-A5EE-9826-11D9-077AD71CB479}"/>
              </a:ext>
            </a:extLst>
          </p:cNvPr>
          <p:cNvGraphicFramePr>
            <a:graphicFrameLocks/>
          </p:cNvGraphicFramePr>
          <p:nvPr>
            <p:extLst>
              <p:ext uri="{D42A27DB-BD31-4B8C-83A1-F6EECF244321}">
                <p14:modId xmlns:p14="http://schemas.microsoft.com/office/powerpoint/2010/main" val="22575429"/>
              </p:ext>
            </p:extLst>
          </p:nvPr>
        </p:nvGraphicFramePr>
        <p:xfrm>
          <a:off x="719138" y="2515757"/>
          <a:ext cx="10735057" cy="3474720"/>
        </p:xfrm>
        <a:graphic>
          <a:graphicData uri="http://schemas.openxmlformats.org/drawingml/2006/table">
            <a:tbl>
              <a:tblPr firstRow="1" bandRow="1">
                <a:tableStyleId>{93296810-A885-4BE3-A3E7-6D5BEEA58F35}</a:tableStyleId>
              </a:tblPr>
              <a:tblGrid>
                <a:gridCol w="1979293">
                  <a:extLst>
                    <a:ext uri="{9D8B030D-6E8A-4147-A177-3AD203B41FA5}">
                      <a16:colId xmlns:a16="http://schemas.microsoft.com/office/drawing/2014/main" val="631049547"/>
                    </a:ext>
                  </a:extLst>
                </a:gridCol>
                <a:gridCol w="4377882">
                  <a:extLst>
                    <a:ext uri="{9D8B030D-6E8A-4147-A177-3AD203B41FA5}">
                      <a16:colId xmlns:a16="http://schemas.microsoft.com/office/drawing/2014/main" val="3211423465"/>
                    </a:ext>
                  </a:extLst>
                </a:gridCol>
                <a:gridCol w="4377882">
                  <a:extLst>
                    <a:ext uri="{9D8B030D-6E8A-4147-A177-3AD203B41FA5}">
                      <a16:colId xmlns:a16="http://schemas.microsoft.com/office/drawing/2014/main" val="3480644077"/>
                    </a:ext>
                  </a:extLst>
                </a:gridCol>
              </a:tblGrid>
              <a:tr h="221286">
                <a:tc>
                  <a:txBody>
                    <a:bodyPr/>
                    <a:lstStyle/>
                    <a:p>
                      <a:endParaRPr 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t>AA 2024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t>IWG 2024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65466953"/>
                  </a:ext>
                </a:extLst>
              </a:tr>
              <a:tr h="313489">
                <a:tc>
                  <a:txBody>
                    <a:bodyPr/>
                    <a:lstStyle/>
                    <a:p>
                      <a:r>
                        <a:rPr lang="en-US" sz="1400" b="1" dirty="0">
                          <a:solidFill>
                            <a:schemeClr val="bg1"/>
                          </a:solidFill>
                        </a:rPr>
                        <a:t>Definition of AD</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1400" b="1" dirty="0">
                          <a:solidFill>
                            <a:schemeClr val="bg1"/>
                          </a:solidFill>
                        </a:rPr>
                        <a:t>Biologic</a:t>
                      </a:r>
                      <a:r>
                        <a:rPr lang="en-US" sz="1400" dirty="0">
                          <a:solidFill>
                            <a:schemeClr val="bg1"/>
                          </a:solidFill>
                        </a:rPr>
                        <a:t> (“AD should be defined biologically not based on a clinical syndrome”)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1400" b="1" dirty="0">
                          <a:solidFill>
                            <a:schemeClr val="bg1"/>
                          </a:solidFill>
                        </a:rPr>
                        <a:t>Clinical-biologic</a:t>
                      </a:r>
                      <a:r>
                        <a:rPr lang="en-US" sz="1400" dirty="0">
                          <a:solidFill>
                            <a:schemeClr val="bg1"/>
                          </a:solidFill>
                        </a:rPr>
                        <a:t> (“AD is a clinical-biologic construct”)</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11327142"/>
                  </a:ext>
                </a:extLst>
              </a:tr>
              <a:tr h="313489">
                <a:tc rowSpan="2">
                  <a:txBody>
                    <a:bodyPr/>
                    <a:lstStyle/>
                    <a:p>
                      <a:r>
                        <a:rPr lang="en-US" sz="1400" b="1" dirty="0">
                          <a:solidFill>
                            <a:schemeClr val="bg1"/>
                          </a:solidFill>
                        </a:rPr>
                        <a:t>Possible implications for the diagnosis in a  clinical setting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r>
                        <a:rPr lang="en-US" sz="1400" dirty="0">
                          <a:solidFill>
                            <a:schemeClr val="bg1"/>
                          </a:solidFill>
                        </a:rPr>
                        <a:t>Presence of any abnormal core 1 AD biomarker (ie, fluid A</a:t>
                      </a:r>
                      <a:r>
                        <a:rPr lang="el-GR" sz="1400">
                          <a:solidFill>
                            <a:schemeClr val="bg1"/>
                          </a:solidFill>
                        </a:rPr>
                        <a:t>β</a:t>
                      </a:r>
                      <a:r>
                        <a:rPr lang="en-US" sz="1400" dirty="0">
                          <a:solidFill>
                            <a:schemeClr val="bg1"/>
                          </a:solidFill>
                        </a:rPr>
                        <a:t>42/40, p-tau, etc) is </a:t>
                      </a:r>
                      <a:r>
                        <a:rPr lang="en-US" sz="1400" b="1" dirty="0">
                          <a:solidFill>
                            <a:schemeClr val="bg1"/>
                          </a:solidFill>
                        </a:rPr>
                        <a:t>sufficient</a:t>
                      </a:r>
                    </a:p>
                  </a:txBody>
                  <a:tcPr>
                    <a:lnL w="12700" cmpd="sng">
                      <a:noFill/>
                    </a:lnL>
                    <a:lnR w="12700" cmpd="sng">
                      <a:noFill/>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r>
                        <a:rPr lang="en-US" sz="1400" dirty="0">
                          <a:solidFill>
                            <a:schemeClr val="bg1"/>
                          </a:solidFill>
                        </a:rPr>
                        <a:t>Presence of objective cognitive deficits </a:t>
                      </a:r>
                      <a:r>
                        <a:rPr lang="en-US" sz="1400" b="1" dirty="0">
                          <a:solidFill>
                            <a:schemeClr val="bg1"/>
                          </a:solidFill>
                        </a:rPr>
                        <a:t>and</a:t>
                      </a:r>
                      <a:r>
                        <a:rPr lang="en-US" sz="1400" dirty="0">
                          <a:solidFill>
                            <a:schemeClr val="bg1"/>
                          </a:solidFill>
                        </a:rPr>
                        <a:t> AD biomarkers is </a:t>
                      </a:r>
                      <a:r>
                        <a:rPr lang="en-US" sz="1400" b="1" dirty="0">
                          <a:solidFill>
                            <a:schemeClr val="bg1"/>
                          </a:solidFill>
                        </a:rPr>
                        <a:t>needed</a:t>
                      </a:r>
                    </a:p>
                  </a:txBody>
                  <a:tcPr>
                    <a:lnL w="12700" cmpd="sng">
                      <a:noFill/>
                    </a:lnL>
                    <a:lnR w="12700" cmpd="sng">
                      <a:noFill/>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840070588"/>
                  </a:ext>
                </a:extLst>
              </a:tr>
              <a:tr h="313489">
                <a:tc vMerge="1">
                  <a:txBody>
                    <a:bodyPr/>
                    <a:lstStyle/>
                    <a:p>
                      <a:endParaRPr lang="en-US" sz="1400"/>
                    </a:p>
                  </a:txBody>
                  <a:tcPr/>
                </a:tc>
                <a:tc>
                  <a:txBody>
                    <a:bodyPr/>
                    <a:lstStyle/>
                    <a:p>
                      <a:r>
                        <a:rPr lang="en-US" sz="1400" dirty="0">
                          <a:solidFill>
                            <a:schemeClr val="bg1"/>
                          </a:solidFill>
                        </a:rPr>
                        <a:t>A biomarker-positive cognitively normal person </a:t>
                      </a:r>
                      <a:r>
                        <a:rPr lang="en-US" sz="1400" b="1" dirty="0">
                          <a:solidFill>
                            <a:schemeClr val="bg1"/>
                          </a:solidFill>
                        </a:rPr>
                        <a:t>can</a:t>
                      </a:r>
                      <a:r>
                        <a:rPr lang="en-US" sz="1400" dirty="0">
                          <a:solidFill>
                            <a:schemeClr val="bg1"/>
                          </a:solidFill>
                        </a:rPr>
                        <a:t> be diagnosed with AD</a:t>
                      </a:r>
                    </a:p>
                  </a:txBody>
                  <a:tcPr>
                    <a:lnL w="12700" cmpd="sng">
                      <a:noFill/>
                    </a:lnL>
                    <a:lnR w="12700" cmpd="sng">
                      <a:noFill/>
                    </a:lnR>
                    <a:lnT w="952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A biomarker-positive cognitively normal person </a:t>
                      </a:r>
                      <a:r>
                        <a:rPr lang="en-US" sz="1400" b="1" dirty="0">
                          <a:solidFill>
                            <a:schemeClr val="bg1"/>
                          </a:solidFill>
                        </a:rPr>
                        <a:t>cannot</a:t>
                      </a:r>
                      <a:r>
                        <a:rPr lang="en-US" sz="1400" dirty="0">
                          <a:solidFill>
                            <a:schemeClr val="bg1"/>
                          </a:solidFill>
                        </a:rPr>
                        <a:t> be diagnosed with AD*</a:t>
                      </a:r>
                    </a:p>
                  </a:txBody>
                  <a:tcPr>
                    <a:lnL w="12700" cmpd="sng">
                      <a:noFill/>
                    </a:lnL>
                    <a:lnR w="12700" cmpd="sng">
                      <a:noFill/>
                    </a:lnR>
                    <a:lnT w="952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739307160"/>
                  </a:ext>
                </a:extLst>
              </a:tr>
              <a:tr h="442573">
                <a:tc>
                  <a:txBody>
                    <a:bodyPr/>
                    <a:lstStyle/>
                    <a:p>
                      <a:r>
                        <a:rPr lang="en-US" sz="1400" b="1" dirty="0">
                          <a:solidFill>
                            <a:schemeClr val="bg1"/>
                          </a:solidFill>
                        </a:rPr>
                        <a:t>Possible implications in diagnostic disclosure of individual’s status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1400" dirty="0">
                          <a:solidFill>
                            <a:schemeClr val="bg1"/>
                          </a:solidFill>
                        </a:rPr>
                        <a:t>Cognitively normal persons with 1 positive core 1 AD biomarker can be told they </a:t>
                      </a:r>
                      <a:r>
                        <a:rPr lang="en-US" sz="1400" b="1" dirty="0">
                          <a:solidFill>
                            <a:schemeClr val="bg1"/>
                          </a:solidFill>
                        </a:rPr>
                        <a:t>have</a:t>
                      </a:r>
                      <a:r>
                        <a:rPr lang="en-US" sz="1400" dirty="0">
                          <a:solidFill>
                            <a:schemeClr val="bg1"/>
                          </a:solidFill>
                        </a:rPr>
                        <a:t> AD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Cognitively normal persons with positive AD biomarker can be told they are </a:t>
                      </a:r>
                      <a:r>
                        <a:rPr lang="en-US" sz="1400" b="1" dirty="0">
                          <a:solidFill>
                            <a:schemeClr val="bg1"/>
                          </a:solidFill>
                        </a:rPr>
                        <a:t>at risk for</a:t>
                      </a:r>
                      <a:r>
                        <a:rPr lang="en-US" sz="1400" dirty="0">
                          <a:solidFill>
                            <a:schemeClr val="bg1"/>
                          </a:solidFill>
                        </a:rPr>
                        <a:t> AD*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46744604"/>
                  </a:ext>
                </a:extLst>
              </a:tr>
              <a:tr h="249533">
                <a:tc rowSpan="2">
                  <a:txBody>
                    <a:bodyPr/>
                    <a:lstStyle/>
                    <a:p>
                      <a:r>
                        <a:rPr lang="en-US" sz="1400" b="1" dirty="0">
                          <a:solidFill>
                            <a:schemeClr val="bg1"/>
                          </a:solidFill>
                        </a:rPr>
                        <a:t>Possible implications for phase III preventive clinical trials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r>
                        <a:rPr lang="en-US" sz="1400" dirty="0">
                          <a:solidFill>
                            <a:schemeClr val="bg1"/>
                          </a:solidFill>
                        </a:rPr>
                        <a:t>Biomarkers </a:t>
                      </a:r>
                      <a:r>
                        <a:rPr lang="en-US" sz="1400" b="1" dirty="0">
                          <a:solidFill>
                            <a:schemeClr val="bg1"/>
                          </a:solidFill>
                        </a:rPr>
                        <a:t>could be </a:t>
                      </a:r>
                      <a:r>
                        <a:rPr lang="en-US" sz="1400" dirty="0">
                          <a:solidFill>
                            <a:schemeClr val="bg1"/>
                          </a:solidFill>
                        </a:rPr>
                        <a:t>primary endpoints in clinical trials</a:t>
                      </a:r>
                    </a:p>
                  </a:txBody>
                  <a:tcPr>
                    <a:lnL w="12700" cmpd="sng">
                      <a:noFill/>
                    </a:lnL>
                    <a:lnR w="12700" cmpd="sng">
                      <a:noFill/>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r>
                        <a:rPr lang="en-US" sz="1400" dirty="0">
                          <a:solidFill>
                            <a:schemeClr val="bg1"/>
                          </a:solidFill>
                        </a:rPr>
                        <a:t>Biomarkers </a:t>
                      </a:r>
                      <a:r>
                        <a:rPr lang="en-US" sz="1400" b="1" dirty="0">
                          <a:solidFill>
                            <a:schemeClr val="bg1"/>
                          </a:solidFill>
                        </a:rPr>
                        <a:t>cannot</a:t>
                      </a:r>
                      <a:r>
                        <a:rPr lang="en-US" sz="1400" dirty="0">
                          <a:solidFill>
                            <a:schemeClr val="bg1"/>
                          </a:solidFill>
                        </a:rPr>
                        <a:t> be primary endpoints in clinical trials</a:t>
                      </a:r>
                    </a:p>
                  </a:txBody>
                  <a:tcPr>
                    <a:lnL w="12700" cmpd="sng">
                      <a:noFill/>
                    </a:lnL>
                    <a:lnR w="12700" cmpd="sng">
                      <a:noFill/>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423644399"/>
                  </a:ext>
                </a:extLst>
              </a:tr>
              <a:tr h="313489">
                <a:tc vMerge="1">
                  <a:txBody>
                    <a:bodyPr/>
                    <a:lstStyle/>
                    <a:p>
                      <a:endParaRPr lang="en-US" sz="1400" b="1"/>
                    </a:p>
                  </a:txBody>
                  <a:tcPr/>
                </a:tc>
                <a:tc>
                  <a:txBody>
                    <a:bodyPr/>
                    <a:lstStyle/>
                    <a:p>
                      <a:r>
                        <a:rPr lang="en-US" sz="1400" dirty="0">
                          <a:solidFill>
                            <a:schemeClr val="bg1"/>
                          </a:solidFill>
                        </a:rPr>
                        <a:t>Demonstration of efficacy on clinical parameters </a:t>
                      </a:r>
                      <a:r>
                        <a:rPr lang="en-US" sz="1400" b="1" dirty="0">
                          <a:solidFill>
                            <a:schemeClr val="bg1"/>
                          </a:solidFill>
                        </a:rPr>
                        <a:t>may not be necessary</a:t>
                      </a:r>
                    </a:p>
                  </a:txBody>
                  <a:tcPr>
                    <a:lnL w="12700" cmpd="sng">
                      <a:noFill/>
                    </a:lnL>
                    <a:lnR w="12700" cmpd="sng">
                      <a:noFill/>
                    </a:lnR>
                    <a:lnT w="952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tc>
                  <a:txBody>
                    <a:bodyPr/>
                    <a:lstStyle/>
                    <a:p>
                      <a:r>
                        <a:rPr lang="en-US" sz="1400" dirty="0">
                          <a:solidFill>
                            <a:schemeClr val="bg1"/>
                          </a:solidFill>
                        </a:rPr>
                        <a:t>Demonstration of efficacy on clinical parameters </a:t>
                      </a:r>
                      <a:r>
                        <a:rPr lang="en-US" sz="1400" b="1" dirty="0">
                          <a:solidFill>
                            <a:schemeClr val="bg1"/>
                          </a:solidFill>
                        </a:rPr>
                        <a:t>is necessary</a:t>
                      </a:r>
                    </a:p>
                  </a:txBody>
                  <a:tcPr>
                    <a:lnL w="12700" cmpd="sng">
                      <a:noFill/>
                    </a:lnL>
                    <a:lnR w="12700" cmpd="sng">
                      <a:noFill/>
                    </a:lnR>
                    <a:lnT w="952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389686008"/>
                  </a:ext>
                </a:extLst>
              </a:tr>
            </a:tbl>
          </a:graphicData>
        </a:graphic>
      </p:graphicFrame>
    </p:spTree>
    <p:extLst>
      <p:ext uri="{BB962C8B-B14F-4D97-AF65-F5344CB8AC3E}">
        <p14:creationId xmlns:p14="http://schemas.microsoft.com/office/powerpoint/2010/main" val="4071037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F3C1C-030D-79D2-27A6-B624198273E0}"/>
              </a:ext>
            </a:extLst>
          </p:cNvPr>
          <p:cNvSpPr>
            <a:spLocks noGrp="1"/>
          </p:cNvSpPr>
          <p:nvPr>
            <p:ph type="title"/>
          </p:nvPr>
        </p:nvSpPr>
        <p:spPr/>
        <p:txBody>
          <a:bodyPr/>
          <a:lstStyle/>
          <a:p>
            <a:r>
              <a:rPr lang="en-US" dirty="0"/>
              <a:t>NIA-AA Syndromal Staging of Cognitive Continuum</a:t>
            </a:r>
          </a:p>
        </p:txBody>
      </p:sp>
      <p:sp>
        <p:nvSpPr>
          <p:cNvPr id="7" name="TextBox 6">
            <a:extLst>
              <a:ext uri="{FF2B5EF4-FFF2-40B4-BE49-F238E27FC236}">
                <a16:creationId xmlns:a16="http://schemas.microsoft.com/office/drawing/2014/main" id="{6E76D676-3C67-F383-D018-E5DA1D77F691}"/>
              </a:ext>
            </a:extLst>
          </p:cNvPr>
          <p:cNvSpPr txBox="1"/>
          <p:nvPr/>
        </p:nvSpPr>
        <p:spPr bwMode="auto">
          <a:xfrm>
            <a:off x="437814" y="6363013"/>
            <a:ext cx="54913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Jack. Alzheimers Dement. 2018;14:535. </a:t>
            </a:r>
          </a:p>
        </p:txBody>
      </p:sp>
      <p:sp>
        <p:nvSpPr>
          <p:cNvPr id="4" name="TextBox 3">
            <a:extLst>
              <a:ext uri="{FF2B5EF4-FFF2-40B4-BE49-F238E27FC236}">
                <a16:creationId xmlns:a16="http://schemas.microsoft.com/office/drawing/2014/main" id="{C87C5EDF-BA14-221E-8D1C-B5DA12F86CA8}"/>
              </a:ext>
            </a:extLst>
          </p:cNvPr>
          <p:cNvSpPr txBox="1"/>
          <p:nvPr/>
        </p:nvSpPr>
        <p:spPr bwMode="auto">
          <a:xfrm>
            <a:off x="643374" y="5930456"/>
            <a:ext cx="72257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spcBef>
                <a:spcPts val="2250"/>
              </a:spcBef>
            </a:pPr>
            <a:r>
              <a:rPr lang="en-US" sz="1200" b="0" i="0" dirty="0">
                <a:solidFill>
                  <a:schemeClr val="bg1"/>
                </a:solidFill>
                <a:effectLst/>
                <a:latin typeface="+mj-lt"/>
              </a:rPr>
              <a:t>*For MCI and dementia: Cognitive impairment may be not present as primarily amnestic, and neurobehavioral changes commonly coexist and may be a prominent part of the presentation.</a:t>
            </a:r>
          </a:p>
        </p:txBody>
      </p:sp>
      <p:grpSp>
        <p:nvGrpSpPr>
          <p:cNvPr id="19" name="Group 18">
            <a:extLst>
              <a:ext uri="{FF2B5EF4-FFF2-40B4-BE49-F238E27FC236}">
                <a16:creationId xmlns:a16="http://schemas.microsoft.com/office/drawing/2014/main" id="{DDE25B8B-0595-7B0C-17C3-7850D48E8130}"/>
              </a:ext>
            </a:extLst>
          </p:cNvPr>
          <p:cNvGrpSpPr/>
          <p:nvPr/>
        </p:nvGrpSpPr>
        <p:grpSpPr>
          <a:xfrm>
            <a:off x="685522" y="1354735"/>
            <a:ext cx="10840596" cy="4585747"/>
            <a:chOff x="550845" y="1427622"/>
            <a:chExt cx="10840596" cy="4585747"/>
          </a:xfrm>
        </p:grpSpPr>
        <p:sp>
          <p:nvSpPr>
            <p:cNvPr id="20" name="Freeform: Shape 19">
              <a:extLst>
                <a:ext uri="{FF2B5EF4-FFF2-40B4-BE49-F238E27FC236}">
                  <a16:creationId xmlns:a16="http://schemas.microsoft.com/office/drawing/2014/main" id="{DB78379F-7305-D501-2F00-0B2F81D13A8F}"/>
                </a:ext>
              </a:extLst>
            </p:cNvPr>
            <p:cNvSpPr/>
            <p:nvPr/>
          </p:nvSpPr>
          <p:spPr>
            <a:xfrm>
              <a:off x="1916936" y="1577039"/>
              <a:ext cx="9474505" cy="878838"/>
            </a:xfrm>
            <a:custGeom>
              <a:avLst/>
              <a:gdLst>
                <a:gd name="connsiteX0" fmla="*/ 199224 w 1195322"/>
                <a:gd name="connsiteY0" fmla="*/ 0 h 9321136"/>
                <a:gd name="connsiteX1" fmla="*/ 996098 w 1195322"/>
                <a:gd name="connsiteY1" fmla="*/ 0 h 9321136"/>
                <a:gd name="connsiteX2" fmla="*/ 1195322 w 1195322"/>
                <a:gd name="connsiteY2" fmla="*/ 199224 h 9321136"/>
                <a:gd name="connsiteX3" fmla="*/ 1195322 w 1195322"/>
                <a:gd name="connsiteY3" fmla="*/ 9321136 h 9321136"/>
                <a:gd name="connsiteX4" fmla="*/ 1195322 w 1195322"/>
                <a:gd name="connsiteY4" fmla="*/ 9321136 h 9321136"/>
                <a:gd name="connsiteX5" fmla="*/ 0 w 1195322"/>
                <a:gd name="connsiteY5" fmla="*/ 9321136 h 9321136"/>
                <a:gd name="connsiteX6" fmla="*/ 0 w 1195322"/>
                <a:gd name="connsiteY6" fmla="*/ 9321136 h 9321136"/>
                <a:gd name="connsiteX7" fmla="*/ 0 w 1195322"/>
                <a:gd name="connsiteY7" fmla="*/ 199224 h 9321136"/>
                <a:gd name="connsiteX8" fmla="*/ 199224 w 1195322"/>
                <a:gd name="connsiteY8" fmla="*/ 0 h 9321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5322" h="9321136">
                  <a:moveTo>
                    <a:pt x="1195322" y="1553551"/>
                  </a:moveTo>
                  <a:lnTo>
                    <a:pt x="1195322" y="7767585"/>
                  </a:lnTo>
                  <a:cubicBezTo>
                    <a:pt x="1195322" y="8625584"/>
                    <a:pt x="1183884" y="9321136"/>
                    <a:pt x="1169774" y="9321136"/>
                  </a:cubicBezTo>
                  <a:lnTo>
                    <a:pt x="0" y="9321136"/>
                  </a:lnTo>
                  <a:lnTo>
                    <a:pt x="0" y="9321136"/>
                  </a:lnTo>
                  <a:lnTo>
                    <a:pt x="0" y="0"/>
                  </a:lnTo>
                  <a:lnTo>
                    <a:pt x="0" y="0"/>
                  </a:lnTo>
                  <a:lnTo>
                    <a:pt x="1169774" y="0"/>
                  </a:lnTo>
                  <a:cubicBezTo>
                    <a:pt x="1183884" y="0"/>
                    <a:pt x="1195322" y="695552"/>
                    <a:pt x="1195322" y="1553551"/>
                  </a:cubicBezTo>
                  <a:close/>
                </a:path>
              </a:pathLst>
            </a:custGeom>
            <a:noFill/>
            <a:ln>
              <a:solidFill>
                <a:schemeClr val="accent4">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0481" tIns="73590" rIns="88830" bIns="73592" numCol="1" spcCol="1270" anchor="ctr" anchorCtr="0">
              <a:noAutofit/>
            </a:bodyPr>
            <a:lstStyle/>
            <a:p>
              <a:pPr marL="341313" lvl="1" indent="-165100" algn="l" defTabSz="355600">
                <a:lnSpc>
                  <a:spcPct val="90000"/>
                </a:lnSpc>
                <a:spcBef>
                  <a:spcPct val="0"/>
                </a:spcBef>
                <a:spcAft>
                  <a:spcPct val="15000"/>
                </a:spcAft>
                <a:buFont typeface="Wingdings" panose="05000000000000000000" pitchFamily="2" charset="2"/>
                <a:buChar char="§"/>
              </a:pPr>
              <a:r>
                <a:rPr lang="en-US" sz="1600" kern="1200" dirty="0">
                  <a:solidFill>
                    <a:schemeClr val="bg1"/>
                  </a:solidFill>
                </a:rPr>
                <a:t>Cognitive performance within individual’s expected range</a:t>
              </a:r>
              <a:r>
                <a:rPr lang="en-US" sz="1600" b="0" kern="1200" dirty="0">
                  <a:solidFill>
                    <a:schemeClr val="bg1"/>
                  </a:solidFill>
                </a:rPr>
                <a:t>, based on clinical judgment and/or on cognitive test performance (although may be impaired/abnormal based on population norms)</a:t>
              </a:r>
            </a:p>
            <a:p>
              <a:pPr marL="341313" lvl="1" indent="-165100" algn="l" defTabSz="355600">
                <a:lnSpc>
                  <a:spcPct val="90000"/>
                </a:lnSpc>
                <a:spcBef>
                  <a:spcPct val="0"/>
                </a:spcBef>
                <a:spcAft>
                  <a:spcPct val="15000"/>
                </a:spcAft>
                <a:buFont typeface="Wingdings" panose="05000000000000000000" pitchFamily="2" charset="2"/>
                <a:buChar char="§"/>
              </a:pPr>
              <a:r>
                <a:rPr lang="en-US" sz="1600" b="0" kern="1200" dirty="0">
                  <a:solidFill>
                    <a:schemeClr val="bg1"/>
                  </a:solidFill>
                </a:rPr>
                <a:t>Some may report </a:t>
              </a:r>
              <a:r>
                <a:rPr lang="en-US" sz="1600" kern="1200" dirty="0">
                  <a:solidFill>
                    <a:schemeClr val="bg1"/>
                  </a:solidFill>
                </a:rPr>
                <a:t>subjective</a:t>
              </a:r>
              <a:r>
                <a:rPr lang="en-US" sz="1600" b="0" kern="1200" dirty="0">
                  <a:solidFill>
                    <a:schemeClr val="bg1"/>
                  </a:solidFill>
                </a:rPr>
                <a:t> cognitive decline and/or demonstrate </a:t>
              </a:r>
              <a:r>
                <a:rPr lang="en-US" sz="1600" kern="1200" dirty="0">
                  <a:solidFill>
                    <a:schemeClr val="bg1"/>
                  </a:solidFill>
                </a:rPr>
                <a:t>subtle decline </a:t>
              </a:r>
              <a:r>
                <a:rPr lang="en-US" sz="1600" b="0" kern="1200" dirty="0">
                  <a:solidFill>
                    <a:schemeClr val="bg1"/>
                  </a:solidFill>
                </a:rPr>
                <a:t>on serial cognitive testing</a:t>
              </a:r>
            </a:p>
          </p:txBody>
        </p:sp>
        <p:sp>
          <p:nvSpPr>
            <p:cNvPr id="21" name="Freeform: Shape 20">
              <a:extLst>
                <a:ext uri="{FF2B5EF4-FFF2-40B4-BE49-F238E27FC236}">
                  <a16:creationId xmlns:a16="http://schemas.microsoft.com/office/drawing/2014/main" id="{1E02CFEA-2A2C-F0D0-3321-81FC00D46C92}"/>
                </a:ext>
              </a:extLst>
            </p:cNvPr>
            <p:cNvSpPr/>
            <p:nvPr/>
          </p:nvSpPr>
          <p:spPr>
            <a:xfrm>
              <a:off x="550845" y="1427622"/>
              <a:ext cx="1443210" cy="1161833"/>
            </a:xfrm>
            <a:custGeom>
              <a:avLst/>
              <a:gdLst>
                <a:gd name="connsiteX0" fmla="*/ 0 w 1719501"/>
                <a:gd name="connsiteY0" fmla="*/ 249030 h 1494152"/>
                <a:gd name="connsiteX1" fmla="*/ 249030 w 1719501"/>
                <a:gd name="connsiteY1" fmla="*/ 0 h 1494152"/>
                <a:gd name="connsiteX2" fmla="*/ 1470471 w 1719501"/>
                <a:gd name="connsiteY2" fmla="*/ 0 h 1494152"/>
                <a:gd name="connsiteX3" fmla="*/ 1719501 w 1719501"/>
                <a:gd name="connsiteY3" fmla="*/ 249030 h 1494152"/>
                <a:gd name="connsiteX4" fmla="*/ 1719501 w 1719501"/>
                <a:gd name="connsiteY4" fmla="*/ 1245122 h 1494152"/>
                <a:gd name="connsiteX5" fmla="*/ 1470471 w 1719501"/>
                <a:gd name="connsiteY5" fmla="*/ 1494152 h 1494152"/>
                <a:gd name="connsiteX6" fmla="*/ 249030 w 1719501"/>
                <a:gd name="connsiteY6" fmla="*/ 1494152 h 1494152"/>
                <a:gd name="connsiteX7" fmla="*/ 0 w 1719501"/>
                <a:gd name="connsiteY7" fmla="*/ 1245122 h 1494152"/>
                <a:gd name="connsiteX8" fmla="*/ 0 w 1719501"/>
                <a:gd name="connsiteY8" fmla="*/ 249030 h 1494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9501" h="1494152">
                  <a:moveTo>
                    <a:pt x="0" y="249030"/>
                  </a:moveTo>
                  <a:cubicBezTo>
                    <a:pt x="0" y="111495"/>
                    <a:pt x="111495" y="0"/>
                    <a:pt x="249030" y="0"/>
                  </a:cubicBezTo>
                  <a:lnTo>
                    <a:pt x="1470471" y="0"/>
                  </a:lnTo>
                  <a:cubicBezTo>
                    <a:pt x="1608006" y="0"/>
                    <a:pt x="1719501" y="111495"/>
                    <a:pt x="1719501" y="249030"/>
                  </a:cubicBezTo>
                  <a:lnTo>
                    <a:pt x="1719501" y="1245122"/>
                  </a:lnTo>
                  <a:cubicBezTo>
                    <a:pt x="1719501" y="1382657"/>
                    <a:pt x="1608006" y="1494152"/>
                    <a:pt x="1470471" y="1494152"/>
                  </a:cubicBezTo>
                  <a:lnTo>
                    <a:pt x="249030" y="1494152"/>
                  </a:lnTo>
                  <a:cubicBezTo>
                    <a:pt x="111495" y="1494152"/>
                    <a:pt x="0" y="1382657"/>
                    <a:pt x="0" y="1245122"/>
                  </a:cubicBezTo>
                  <a:lnTo>
                    <a:pt x="0" y="249030"/>
                  </a:lnTo>
                  <a:close/>
                </a:path>
              </a:pathLst>
            </a:cu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9138" tIns="111038" rIns="149138" bIns="111038" numCol="1" spcCol="1270" anchor="ctr" anchorCtr="0">
              <a:noAutofit/>
            </a:bodyPr>
            <a:lstStyle/>
            <a:p>
              <a:pPr marL="0" lvl="0" indent="0" algn="ctr" defTabSz="889000">
                <a:lnSpc>
                  <a:spcPct val="90000"/>
                </a:lnSpc>
                <a:spcBef>
                  <a:spcPct val="0"/>
                </a:spcBef>
                <a:spcAft>
                  <a:spcPct val="35000"/>
                </a:spcAft>
                <a:buNone/>
              </a:pPr>
              <a:r>
                <a:rPr lang="en-US" b="1" i="0" kern="1200" dirty="0"/>
                <a:t>Cognitively Unimpaired</a:t>
              </a:r>
              <a:endParaRPr lang="en-US" b="1" kern="1200" dirty="0"/>
            </a:p>
          </p:txBody>
        </p:sp>
        <p:sp>
          <p:nvSpPr>
            <p:cNvPr id="22" name="Freeform: Shape 21">
              <a:extLst>
                <a:ext uri="{FF2B5EF4-FFF2-40B4-BE49-F238E27FC236}">
                  <a16:creationId xmlns:a16="http://schemas.microsoft.com/office/drawing/2014/main" id="{FB28A1B9-5AF7-BFB5-2D43-FA6EB265D148}"/>
                </a:ext>
              </a:extLst>
            </p:cNvPr>
            <p:cNvSpPr/>
            <p:nvPr/>
          </p:nvSpPr>
          <p:spPr>
            <a:xfrm>
              <a:off x="1916936" y="2771321"/>
              <a:ext cx="9474505" cy="1435882"/>
            </a:xfrm>
            <a:custGeom>
              <a:avLst/>
              <a:gdLst>
                <a:gd name="connsiteX0" fmla="*/ 199224 w 1195322"/>
                <a:gd name="connsiteY0" fmla="*/ 0 h 9321136"/>
                <a:gd name="connsiteX1" fmla="*/ 996098 w 1195322"/>
                <a:gd name="connsiteY1" fmla="*/ 0 h 9321136"/>
                <a:gd name="connsiteX2" fmla="*/ 1195322 w 1195322"/>
                <a:gd name="connsiteY2" fmla="*/ 199224 h 9321136"/>
                <a:gd name="connsiteX3" fmla="*/ 1195322 w 1195322"/>
                <a:gd name="connsiteY3" fmla="*/ 9321136 h 9321136"/>
                <a:gd name="connsiteX4" fmla="*/ 1195322 w 1195322"/>
                <a:gd name="connsiteY4" fmla="*/ 9321136 h 9321136"/>
                <a:gd name="connsiteX5" fmla="*/ 0 w 1195322"/>
                <a:gd name="connsiteY5" fmla="*/ 9321136 h 9321136"/>
                <a:gd name="connsiteX6" fmla="*/ 0 w 1195322"/>
                <a:gd name="connsiteY6" fmla="*/ 9321136 h 9321136"/>
                <a:gd name="connsiteX7" fmla="*/ 0 w 1195322"/>
                <a:gd name="connsiteY7" fmla="*/ 199224 h 9321136"/>
                <a:gd name="connsiteX8" fmla="*/ 199224 w 1195322"/>
                <a:gd name="connsiteY8" fmla="*/ 0 h 9321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5322" h="9321136">
                  <a:moveTo>
                    <a:pt x="1195322" y="1553551"/>
                  </a:moveTo>
                  <a:lnTo>
                    <a:pt x="1195322" y="7767585"/>
                  </a:lnTo>
                  <a:cubicBezTo>
                    <a:pt x="1195322" y="8625584"/>
                    <a:pt x="1183884" y="9321136"/>
                    <a:pt x="1169774" y="9321136"/>
                  </a:cubicBezTo>
                  <a:lnTo>
                    <a:pt x="0" y="9321136"/>
                  </a:lnTo>
                  <a:lnTo>
                    <a:pt x="0" y="9321136"/>
                  </a:lnTo>
                  <a:lnTo>
                    <a:pt x="0" y="0"/>
                  </a:lnTo>
                  <a:lnTo>
                    <a:pt x="0" y="0"/>
                  </a:lnTo>
                  <a:lnTo>
                    <a:pt x="1169774" y="0"/>
                  </a:lnTo>
                  <a:cubicBezTo>
                    <a:pt x="1183884" y="0"/>
                    <a:pt x="1195322" y="695552"/>
                    <a:pt x="1195322" y="1553551"/>
                  </a:cubicBezTo>
                  <a:close/>
                </a:path>
              </a:pathLst>
            </a:custGeom>
            <a:noFill/>
            <a:ln>
              <a:solidFill>
                <a:schemeClr val="accent1">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0481" tIns="73590" rIns="88830" bIns="73592" numCol="1" spcCol="1270" anchor="ctr" anchorCtr="0">
              <a:noAutofit/>
            </a:bodyPr>
            <a:lstStyle/>
            <a:p>
              <a:pPr marL="341313" lvl="1" indent="-165100" defTabSz="355600">
                <a:lnSpc>
                  <a:spcPct val="90000"/>
                </a:lnSpc>
                <a:spcAft>
                  <a:spcPct val="15000"/>
                </a:spcAft>
                <a:buFont typeface="Wingdings" panose="05000000000000000000" pitchFamily="2" charset="2"/>
                <a:buChar char="§"/>
              </a:pPr>
              <a:r>
                <a:rPr lang="en-US" sz="1600" kern="1200" dirty="0">
                  <a:solidFill>
                    <a:schemeClr val="bg1"/>
                  </a:solidFill>
                </a:rPr>
                <a:t>Cognitive performance below individual’s expected range,*</a:t>
              </a:r>
              <a:r>
                <a:rPr lang="en-US" sz="1600" b="0" kern="1200" dirty="0">
                  <a:solidFill>
                    <a:schemeClr val="bg1"/>
                  </a:solidFill>
                </a:rPr>
                <a:t> based on clinical judgment and/or on cognitive test performance (although may be impaired/abnormal based on population norms)</a:t>
              </a:r>
            </a:p>
            <a:p>
              <a:pPr marL="341313" lvl="1" indent="-165100" algn="l" defTabSz="355600">
                <a:lnSpc>
                  <a:spcPct val="90000"/>
                </a:lnSpc>
                <a:spcBef>
                  <a:spcPct val="0"/>
                </a:spcBef>
                <a:spcAft>
                  <a:spcPct val="15000"/>
                </a:spcAft>
                <a:buFont typeface="Wingdings" panose="05000000000000000000" pitchFamily="2" charset="2"/>
                <a:buChar char="§"/>
              </a:pPr>
              <a:r>
                <a:rPr lang="en-US" sz="1600" b="0" kern="1200" dirty="0">
                  <a:solidFill>
                    <a:schemeClr val="bg1"/>
                  </a:solidFill>
                </a:rPr>
                <a:t>Must additionally have </a:t>
              </a:r>
              <a:r>
                <a:rPr lang="en-US" sz="1600" kern="1200" dirty="0">
                  <a:solidFill>
                    <a:schemeClr val="bg1"/>
                  </a:solidFill>
                </a:rPr>
                <a:t>decline from baseline, </a:t>
              </a:r>
              <a:r>
                <a:rPr lang="en-US" sz="1600" b="0" kern="1200" dirty="0">
                  <a:solidFill>
                    <a:schemeClr val="bg1"/>
                  </a:solidFill>
                </a:rPr>
                <a:t>reported by the individual, an observer, and/or longitudinal cognitive testing/behavioral assessments</a:t>
              </a:r>
            </a:p>
            <a:p>
              <a:pPr marL="341313" lvl="1" indent="-165100" algn="l" defTabSz="355600">
                <a:lnSpc>
                  <a:spcPct val="90000"/>
                </a:lnSpc>
                <a:spcBef>
                  <a:spcPct val="0"/>
                </a:spcBef>
                <a:spcAft>
                  <a:spcPct val="15000"/>
                </a:spcAft>
                <a:buFont typeface="Wingdings" panose="05000000000000000000" pitchFamily="2" charset="2"/>
                <a:buChar char="§"/>
              </a:pPr>
              <a:r>
                <a:rPr lang="en-US" sz="1600" kern="1200" dirty="0">
                  <a:solidFill>
                    <a:schemeClr val="bg1"/>
                  </a:solidFill>
                </a:rPr>
                <a:t>Performs daily life activities independently</a:t>
              </a:r>
              <a:r>
                <a:rPr lang="en-US" sz="1600" b="0" kern="1200" dirty="0">
                  <a:solidFill>
                    <a:schemeClr val="bg1"/>
                  </a:solidFill>
                </a:rPr>
                <a:t> but may have detectable mild functional impact on more complex activities</a:t>
              </a:r>
              <a:endParaRPr lang="en-US" sz="1600" kern="1200" dirty="0"/>
            </a:p>
          </p:txBody>
        </p:sp>
        <p:sp>
          <p:nvSpPr>
            <p:cNvPr id="23" name="Freeform: Shape 22">
              <a:extLst>
                <a:ext uri="{FF2B5EF4-FFF2-40B4-BE49-F238E27FC236}">
                  <a16:creationId xmlns:a16="http://schemas.microsoft.com/office/drawing/2014/main" id="{3167A7A7-4278-89AE-FB9B-C0C0E3F22F5E}"/>
                </a:ext>
              </a:extLst>
            </p:cNvPr>
            <p:cNvSpPr/>
            <p:nvPr/>
          </p:nvSpPr>
          <p:spPr>
            <a:xfrm>
              <a:off x="550845" y="2637743"/>
              <a:ext cx="1443210" cy="1716901"/>
            </a:xfrm>
            <a:custGeom>
              <a:avLst/>
              <a:gdLst>
                <a:gd name="connsiteX0" fmla="*/ 0 w 1719501"/>
                <a:gd name="connsiteY0" fmla="*/ 249030 h 1494152"/>
                <a:gd name="connsiteX1" fmla="*/ 249030 w 1719501"/>
                <a:gd name="connsiteY1" fmla="*/ 0 h 1494152"/>
                <a:gd name="connsiteX2" fmla="*/ 1470471 w 1719501"/>
                <a:gd name="connsiteY2" fmla="*/ 0 h 1494152"/>
                <a:gd name="connsiteX3" fmla="*/ 1719501 w 1719501"/>
                <a:gd name="connsiteY3" fmla="*/ 249030 h 1494152"/>
                <a:gd name="connsiteX4" fmla="*/ 1719501 w 1719501"/>
                <a:gd name="connsiteY4" fmla="*/ 1245122 h 1494152"/>
                <a:gd name="connsiteX5" fmla="*/ 1470471 w 1719501"/>
                <a:gd name="connsiteY5" fmla="*/ 1494152 h 1494152"/>
                <a:gd name="connsiteX6" fmla="*/ 249030 w 1719501"/>
                <a:gd name="connsiteY6" fmla="*/ 1494152 h 1494152"/>
                <a:gd name="connsiteX7" fmla="*/ 0 w 1719501"/>
                <a:gd name="connsiteY7" fmla="*/ 1245122 h 1494152"/>
                <a:gd name="connsiteX8" fmla="*/ 0 w 1719501"/>
                <a:gd name="connsiteY8" fmla="*/ 249030 h 1494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9501" h="1494152">
                  <a:moveTo>
                    <a:pt x="0" y="249030"/>
                  </a:moveTo>
                  <a:cubicBezTo>
                    <a:pt x="0" y="111495"/>
                    <a:pt x="111495" y="0"/>
                    <a:pt x="249030" y="0"/>
                  </a:cubicBezTo>
                  <a:lnTo>
                    <a:pt x="1470471" y="0"/>
                  </a:lnTo>
                  <a:cubicBezTo>
                    <a:pt x="1608006" y="0"/>
                    <a:pt x="1719501" y="111495"/>
                    <a:pt x="1719501" y="249030"/>
                  </a:cubicBezTo>
                  <a:lnTo>
                    <a:pt x="1719501" y="1245122"/>
                  </a:lnTo>
                  <a:cubicBezTo>
                    <a:pt x="1719501" y="1382657"/>
                    <a:pt x="1608006" y="1494152"/>
                    <a:pt x="1470471" y="1494152"/>
                  </a:cubicBezTo>
                  <a:lnTo>
                    <a:pt x="249030" y="1494152"/>
                  </a:lnTo>
                  <a:cubicBezTo>
                    <a:pt x="111495" y="1494152"/>
                    <a:pt x="0" y="1382657"/>
                    <a:pt x="0" y="1245122"/>
                  </a:cubicBezTo>
                  <a:lnTo>
                    <a:pt x="0" y="24903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9138" tIns="111038" rIns="149138" bIns="111038" numCol="1" spcCol="1270" anchor="ctr" anchorCtr="0">
              <a:noAutofit/>
            </a:bodyPr>
            <a:lstStyle/>
            <a:p>
              <a:pPr marL="0" lvl="0" indent="0" algn="ctr" defTabSz="889000">
                <a:lnSpc>
                  <a:spcPct val="90000"/>
                </a:lnSpc>
                <a:spcBef>
                  <a:spcPct val="0"/>
                </a:spcBef>
                <a:spcAft>
                  <a:spcPct val="35000"/>
                </a:spcAft>
                <a:buNone/>
              </a:pPr>
              <a:r>
                <a:rPr lang="en-US" b="1" i="0" kern="1200" dirty="0"/>
                <a:t>Mild Cognitive Impairment</a:t>
              </a:r>
              <a:endParaRPr lang="en-US" b="1" kern="1200" dirty="0"/>
            </a:p>
          </p:txBody>
        </p:sp>
        <p:sp>
          <p:nvSpPr>
            <p:cNvPr id="24" name="Freeform: Shape 23">
              <a:extLst>
                <a:ext uri="{FF2B5EF4-FFF2-40B4-BE49-F238E27FC236}">
                  <a16:creationId xmlns:a16="http://schemas.microsoft.com/office/drawing/2014/main" id="{E7B677B8-0E0D-5288-AE90-43DBC99776BF}"/>
                </a:ext>
              </a:extLst>
            </p:cNvPr>
            <p:cNvSpPr/>
            <p:nvPr/>
          </p:nvSpPr>
          <p:spPr>
            <a:xfrm>
              <a:off x="1916936" y="4560519"/>
              <a:ext cx="9474505" cy="1340858"/>
            </a:xfrm>
            <a:custGeom>
              <a:avLst/>
              <a:gdLst>
                <a:gd name="connsiteX0" fmla="*/ 199224 w 1195322"/>
                <a:gd name="connsiteY0" fmla="*/ 0 h 9321136"/>
                <a:gd name="connsiteX1" fmla="*/ 996098 w 1195322"/>
                <a:gd name="connsiteY1" fmla="*/ 0 h 9321136"/>
                <a:gd name="connsiteX2" fmla="*/ 1195322 w 1195322"/>
                <a:gd name="connsiteY2" fmla="*/ 199224 h 9321136"/>
                <a:gd name="connsiteX3" fmla="*/ 1195322 w 1195322"/>
                <a:gd name="connsiteY3" fmla="*/ 9321136 h 9321136"/>
                <a:gd name="connsiteX4" fmla="*/ 1195322 w 1195322"/>
                <a:gd name="connsiteY4" fmla="*/ 9321136 h 9321136"/>
                <a:gd name="connsiteX5" fmla="*/ 0 w 1195322"/>
                <a:gd name="connsiteY5" fmla="*/ 9321136 h 9321136"/>
                <a:gd name="connsiteX6" fmla="*/ 0 w 1195322"/>
                <a:gd name="connsiteY6" fmla="*/ 9321136 h 9321136"/>
                <a:gd name="connsiteX7" fmla="*/ 0 w 1195322"/>
                <a:gd name="connsiteY7" fmla="*/ 199224 h 9321136"/>
                <a:gd name="connsiteX8" fmla="*/ 199224 w 1195322"/>
                <a:gd name="connsiteY8" fmla="*/ 0 h 9321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5322" h="9321136">
                  <a:moveTo>
                    <a:pt x="1195322" y="1553551"/>
                  </a:moveTo>
                  <a:lnTo>
                    <a:pt x="1195322" y="7767585"/>
                  </a:lnTo>
                  <a:cubicBezTo>
                    <a:pt x="1195322" y="8625584"/>
                    <a:pt x="1183884" y="9321136"/>
                    <a:pt x="1169774" y="9321136"/>
                  </a:cubicBezTo>
                  <a:lnTo>
                    <a:pt x="0" y="9321136"/>
                  </a:lnTo>
                  <a:lnTo>
                    <a:pt x="0" y="9321136"/>
                  </a:lnTo>
                  <a:lnTo>
                    <a:pt x="0" y="0"/>
                  </a:lnTo>
                  <a:lnTo>
                    <a:pt x="0" y="0"/>
                  </a:lnTo>
                  <a:lnTo>
                    <a:pt x="1169774" y="0"/>
                  </a:lnTo>
                  <a:cubicBezTo>
                    <a:pt x="1183884" y="0"/>
                    <a:pt x="1195322" y="695552"/>
                    <a:pt x="1195322" y="1553551"/>
                  </a:cubicBezTo>
                  <a:close/>
                </a:path>
              </a:pathLst>
            </a:custGeom>
            <a:noFill/>
            <a:ln>
              <a:solidFill>
                <a:schemeClr val="accent3">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0481" tIns="73590" rIns="88830" bIns="73593" numCol="1" spcCol="1270" anchor="ctr" anchorCtr="0">
              <a:noAutofit/>
            </a:bodyPr>
            <a:lstStyle/>
            <a:p>
              <a:pPr marL="341313" lvl="1" indent="-165100" algn="l" defTabSz="355600">
                <a:lnSpc>
                  <a:spcPct val="90000"/>
                </a:lnSpc>
                <a:spcBef>
                  <a:spcPct val="0"/>
                </a:spcBef>
                <a:spcAft>
                  <a:spcPct val="15000"/>
                </a:spcAft>
                <a:buFont typeface="Wingdings" panose="05000000000000000000" pitchFamily="2" charset="2"/>
                <a:buChar char="§"/>
              </a:pPr>
              <a:r>
                <a:rPr lang="en-US" sz="1600" kern="1200" dirty="0">
                  <a:solidFill>
                    <a:schemeClr val="bg1"/>
                  </a:solidFill>
                </a:rPr>
                <a:t>Substantial progressive cognitive impairment* that affects several domains and/or neurobehavioral symptoms</a:t>
              </a:r>
              <a:r>
                <a:rPr lang="en-US" sz="1600" b="0" kern="1200" dirty="0">
                  <a:solidFill>
                    <a:schemeClr val="bg1"/>
                  </a:solidFill>
                </a:rPr>
                <a:t>, reported by the individual, an observer, and/or longitudinal cognitive testing</a:t>
              </a:r>
            </a:p>
            <a:p>
              <a:pPr marL="341313" lvl="1" indent="-165100" algn="l" defTabSz="355600">
                <a:lnSpc>
                  <a:spcPct val="90000"/>
                </a:lnSpc>
                <a:spcBef>
                  <a:spcPct val="0"/>
                </a:spcBef>
                <a:spcAft>
                  <a:spcPct val="15000"/>
                </a:spcAft>
                <a:buFont typeface="Wingdings" panose="05000000000000000000" pitchFamily="2" charset="2"/>
                <a:buChar char="§"/>
              </a:pPr>
              <a:r>
                <a:rPr lang="en-US" sz="1600" b="0" dirty="0">
                  <a:solidFill>
                    <a:schemeClr val="bg1"/>
                  </a:solidFill>
                </a:rPr>
                <a:t>Primary feature differentiating dementia from MCI: </a:t>
              </a:r>
              <a:r>
                <a:rPr lang="en-US" sz="1600" dirty="0">
                  <a:solidFill>
                    <a:schemeClr val="bg1"/>
                  </a:solidFill>
                </a:rPr>
                <a:t>C</a:t>
              </a:r>
              <a:r>
                <a:rPr lang="en-US" sz="1600" kern="1200" dirty="0">
                  <a:solidFill>
                    <a:schemeClr val="bg1"/>
                  </a:solidFill>
                </a:rPr>
                <a:t>learly evident functional impact on daily life</a:t>
              </a:r>
              <a:r>
                <a:rPr lang="en-US" sz="1600" b="0" kern="1200" dirty="0">
                  <a:solidFill>
                    <a:schemeClr val="bg1"/>
                  </a:solidFill>
                </a:rPr>
                <a:t>: no longer fully independent/requires assistance with daily life activities</a:t>
              </a:r>
            </a:p>
            <a:p>
              <a:pPr marL="341313" lvl="1" indent="-165100" algn="l" defTabSz="355600">
                <a:lnSpc>
                  <a:spcPct val="90000"/>
                </a:lnSpc>
                <a:spcBef>
                  <a:spcPct val="0"/>
                </a:spcBef>
                <a:spcAft>
                  <a:spcPct val="15000"/>
                </a:spcAft>
                <a:buFont typeface="Wingdings" panose="05000000000000000000" pitchFamily="2" charset="2"/>
                <a:buChar char="§"/>
              </a:pPr>
              <a:r>
                <a:rPr lang="en-US" sz="1600" b="0" kern="1200" dirty="0">
                  <a:solidFill>
                    <a:schemeClr val="bg1"/>
                  </a:solidFill>
                </a:rPr>
                <a:t>May be subdivided into </a:t>
              </a:r>
              <a:r>
                <a:rPr lang="en-US" sz="1600" kern="1200" dirty="0">
                  <a:solidFill>
                    <a:schemeClr val="bg1"/>
                  </a:solidFill>
                </a:rPr>
                <a:t>mild, moderate, and severe</a:t>
              </a:r>
            </a:p>
          </p:txBody>
        </p:sp>
        <p:sp>
          <p:nvSpPr>
            <p:cNvPr id="25" name="Freeform: Shape 24">
              <a:extLst>
                <a:ext uri="{FF2B5EF4-FFF2-40B4-BE49-F238E27FC236}">
                  <a16:creationId xmlns:a16="http://schemas.microsoft.com/office/drawing/2014/main" id="{4C7EC8F0-68BF-2DF0-4FF9-401929942639}"/>
                </a:ext>
              </a:extLst>
            </p:cNvPr>
            <p:cNvSpPr/>
            <p:nvPr/>
          </p:nvSpPr>
          <p:spPr>
            <a:xfrm>
              <a:off x="550845" y="4411103"/>
              <a:ext cx="1443210" cy="1602266"/>
            </a:xfrm>
            <a:custGeom>
              <a:avLst/>
              <a:gdLst>
                <a:gd name="connsiteX0" fmla="*/ 0 w 1719501"/>
                <a:gd name="connsiteY0" fmla="*/ 249030 h 1494152"/>
                <a:gd name="connsiteX1" fmla="*/ 249030 w 1719501"/>
                <a:gd name="connsiteY1" fmla="*/ 0 h 1494152"/>
                <a:gd name="connsiteX2" fmla="*/ 1470471 w 1719501"/>
                <a:gd name="connsiteY2" fmla="*/ 0 h 1494152"/>
                <a:gd name="connsiteX3" fmla="*/ 1719501 w 1719501"/>
                <a:gd name="connsiteY3" fmla="*/ 249030 h 1494152"/>
                <a:gd name="connsiteX4" fmla="*/ 1719501 w 1719501"/>
                <a:gd name="connsiteY4" fmla="*/ 1245122 h 1494152"/>
                <a:gd name="connsiteX5" fmla="*/ 1470471 w 1719501"/>
                <a:gd name="connsiteY5" fmla="*/ 1494152 h 1494152"/>
                <a:gd name="connsiteX6" fmla="*/ 249030 w 1719501"/>
                <a:gd name="connsiteY6" fmla="*/ 1494152 h 1494152"/>
                <a:gd name="connsiteX7" fmla="*/ 0 w 1719501"/>
                <a:gd name="connsiteY7" fmla="*/ 1245122 h 1494152"/>
                <a:gd name="connsiteX8" fmla="*/ 0 w 1719501"/>
                <a:gd name="connsiteY8" fmla="*/ 249030 h 1494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9501" h="1494152">
                  <a:moveTo>
                    <a:pt x="0" y="249030"/>
                  </a:moveTo>
                  <a:cubicBezTo>
                    <a:pt x="0" y="111495"/>
                    <a:pt x="111495" y="0"/>
                    <a:pt x="249030" y="0"/>
                  </a:cubicBezTo>
                  <a:lnTo>
                    <a:pt x="1470471" y="0"/>
                  </a:lnTo>
                  <a:cubicBezTo>
                    <a:pt x="1608006" y="0"/>
                    <a:pt x="1719501" y="111495"/>
                    <a:pt x="1719501" y="249030"/>
                  </a:cubicBezTo>
                  <a:lnTo>
                    <a:pt x="1719501" y="1245122"/>
                  </a:lnTo>
                  <a:cubicBezTo>
                    <a:pt x="1719501" y="1382657"/>
                    <a:pt x="1608006" y="1494152"/>
                    <a:pt x="1470471" y="1494152"/>
                  </a:cubicBezTo>
                  <a:lnTo>
                    <a:pt x="249030" y="1494152"/>
                  </a:lnTo>
                  <a:cubicBezTo>
                    <a:pt x="111495" y="1494152"/>
                    <a:pt x="0" y="1382657"/>
                    <a:pt x="0" y="1245122"/>
                  </a:cubicBezTo>
                  <a:lnTo>
                    <a:pt x="0" y="249030"/>
                  </a:ln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9138" tIns="111038" rIns="149138" bIns="111038" numCol="1" spcCol="1270" anchor="ctr" anchorCtr="0">
              <a:noAutofit/>
            </a:bodyPr>
            <a:lstStyle/>
            <a:p>
              <a:pPr marL="0" lvl="0" indent="0" algn="ctr" defTabSz="889000">
                <a:lnSpc>
                  <a:spcPct val="90000"/>
                </a:lnSpc>
                <a:spcBef>
                  <a:spcPct val="0"/>
                </a:spcBef>
                <a:spcAft>
                  <a:spcPct val="35000"/>
                </a:spcAft>
                <a:buNone/>
              </a:pPr>
              <a:r>
                <a:rPr lang="en-US" b="1" i="0" kern="1200" dirty="0"/>
                <a:t>Dementia</a:t>
              </a:r>
              <a:endParaRPr lang="en-US" b="1" kern="1200" dirty="0"/>
            </a:p>
          </p:txBody>
        </p:sp>
      </p:grpSp>
    </p:spTree>
    <p:extLst>
      <p:ext uri="{BB962C8B-B14F-4D97-AF65-F5344CB8AC3E}">
        <p14:creationId xmlns:p14="http://schemas.microsoft.com/office/powerpoint/2010/main" val="10508209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B77E5-24F3-E1C8-6077-B87558626472}"/>
              </a:ext>
            </a:extLst>
          </p:cNvPr>
          <p:cNvSpPr>
            <a:spLocks noGrp="1"/>
          </p:cNvSpPr>
          <p:nvPr>
            <p:ph type="title"/>
          </p:nvPr>
        </p:nvSpPr>
        <p:spPr/>
        <p:txBody>
          <a:bodyPr/>
          <a:lstStyle/>
          <a:p>
            <a:r>
              <a:rPr lang="en-US" dirty="0"/>
              <a:t>What Should Clinical Evaluation Include?</a:t>
            </a:r>
          </a:p>
        </p:txBody>
      </p:sp>
      <p:sp>
        <p:nvSpPr>
          <p:cNvPr id="3" name="Content Placeholder 2">
            <a:extLst>
              <a:ext uri="{FF2B5EF4-FFF2-40B4-BE49-F238E27FC236}">
                <a16:creationId xmlns:a16="http://schemas.microsoft.com/office/drawing/2014/main" id="{572BD77B-2A98-2E74-A3BB-307E08C84876}"/>
              </a:ext>
            </a:extLst>
          </p:cNvPr>
          <p:cNvSpPr>
            <a:spLocks noGrp="1"/>
          </p:cNvSpPr>
          <p:nvPr>
            <p:ph sz="half" idx="1"/>
          </p:nvPr>
        </p:nvSpPr>
        <p:spPr>
          <a:xfrm>
            <a:off x="601819" y="1510730"/>
            <a:ext cx="5013286" cy="4678738"/>
          </a:xfrm>
        </p:spPr>
        <p:txBody>
          <a:bodyPr/>
          <a:lstStyle/>
          <a:p>
            <a:r>
              <a:rPr lang="en-US" sz="2400" dirty="0"/>
              <a:t>Focused history and neurologic exam</a:t>
            </a:r>
          </a:p>
          <a:p>
            <a:r>
              <a:rPr lang="en-US" sz="2400" dirty="0"/>
              <a:t>Standard laboratory testing as in dementia</a:t>
            </a:r>
          </a:p>
          <a:p>
            <a:r>
              <a:rPr lang="en-US" sz="2400" dirty="0"/>
              <a:t>Structural brain imaging (MRI or CT)</a:t>
            </a:r>
          </a:p>
          <a:p>
            <a:r>
              <a:rPr lang="en-US" sz="2400" dirty="0"/>
              <a:t>Biomarkers?</a:t>
            </a:r>
          </a:p>
        </p:txBody>
      </p:sp>
      <p:graphicFrame>
        <p:nvGraphicFramePr>
          <p:cNvPr id="5" name="Table 4">
            <a:extLst>
              <a:ext uri="{FF2B5EF4-FFF2-40B4-BE49-F238E27FC236}">
                <a16:creationId xmlns:a16="http://schemas.microsoft.com/office/drawing/2014/main" id="{119B7C40-7424-034D-AB49-FCB033C46651}"/>
              </a:ext>
            </a:extLst>
          </p:cNvPr>
          <p:cNvGraphicFramePr>
            <a:graphicFrameLocks noGrp="1"/>
          </p:cNvGraphicFramePr>
          <p:nvPr>
            <p:extLst>
              <p:ext uri="{D42A27DB-BD31-4B8C-83A1-F6EECF244321}">
                <p14:modId xmlns:p14="http://schemas.microsoft.com/office/powerpoint/2010/main" val="96313748"/>
              </p:ext>
            </p:extLst>
          </p:nvPr>
        </p:nvGraphicFramePr>
        <p:xfrm>
          <a:off x="6015550" y="2037806"/>
          <a:ext cx="5743063" cy="4114800"/>
        </p:xfrm>
        <a:graphic>
          <a:graphicData uri="http://schemas.openxmlformats.org/drawingml/2006/table">
            <a:tbl>
              <a:tblPr firstRow="1" bandRow="1">
                <a:tableStyleId>{93296810-A885-4BE3-A3E7-6D5BEEA58F35}</a:tableStyleId>
              </a:tblPr>
              <a:tblGrid>
                <a:gridCol w="5743063">
                  <a:extLst>
                    <a:ext uri="{9D8B030D-6E8A-4147-A177-3AD203B41FA5}">
                      <a16:colId xmlns:a16="http://schemas.microsoft.com/office/drawing/2014/main" val="1396182875"/>
                    </a:ext>
                  </a:extLst>
                </a:gridCol>
              </a:tblGrid>
              <a:tr h="2952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Screening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554058167"/>
                  </a:ext>
                </a:extLst>
              </a:tr>
              <a:tr h="1294337">
                <a:tc>
                  <a:txBody>
                    <a:bodyPr/>
                    <a:lstStyle/>
                    <a:p>
                      <a:pPr marL="285750" indent="-285750">
                        <a:buFont typeface="Wingdings" panose="05000000000000000000" pitchFamily="2" charset="2"/>
                        <a:buChar char="§"/>
                      </a:pPr>
                      <a:r>
                        <a:rPr lang="en-US" sz="1800" dirty="0">
                          <a:solidFill>
                            <a:schemeClr val="bg1"/>
                          </a:solidFill>
                        </a:rPr>
                        <a:t>MMSE: Lacks precision (identifies general memory or language deficits, not executive functioning)</a:t>
                      </a:r>
                    </a:p>
                    <a:p>
                      <a:pPr marL="285750" indent="-285750">
                        <a:buFont typeface="Wingdings" panose="05000000000000000000" pitchFamily="2" charset="2"/>
                        <a:buChar char="§"/>
                      </a:pPr>
                      <a:r>
                        <a:rPr lang="en-US" sz="1800" dirty="0">
                          <a:solidFill>
                            <a:schemeClr val="bg1"/>
                          </a:solidFill>
                        </a:rPr>
                        <a:t>MoCA: More sensitive; assesses memory, visuospatial, executive, and language function, and orientation to time and place</a:t>
                      </a:r>
                    </a:p>
                    <a:p>
                      <a:pPr marL="285750" indent="-285750">
                        <a:buFont typeface="Wingdings" panose="05000000000000000000" pitchFamily="2" charset="2"/>
                        <a:buChar char="§"/>
                      </a:pPr>
                      <a:r>
                        <a:rPr lang="en-US" sz="1800" dirty="0">
                          <a:solidFill>
                            <a:schemeClr val="bg1"/>
                          </a:solidFill>
                        </a:rPr>
                        <a:t>Both take ~10 min, no extensive training needed</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61128208"/>
                  </a:ext>
                </a:extLst>
              </a:tr>
              <a:tr h="295200">
                <a:tc>
                  <a:txBody>
                    <a:bodyPr/>
                    <a:lstStyle/>
                    <a:p>
                      <a:pPr algn="ctr"/>
                      <a:r>
                        <a:rPr lang="en-US" sz="2000" b="1" dirty="0">
                          <a:solidFill>
                            <a:schemeClr val="bg1"/>
                          </a:solidFill>
                        </a:rPr>
                        <a:t>VS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516651844"/>
                  </a:ext>
                </a:extLst>
              </a:tr>
              <a:tr h="295200">
                <a:tc>
                  <a:txBody>
                    <a:bodyPr/>
                    <a:lstStyle/>
                    <a:p>
                      <a:pPr algn="ctr"/>
                      <a:r>
                        <a:rPr lang="en-US" sz="2000" b="1" dirty="0">
                          <a:solidFill>
                            <a:schemeClr val="tx1"/>
                          </a:solidFill>
                        </a:rPr>
                        <a:t>Neuropsychological testing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714848522"/>
                  </a:ext>
                </a:extLst>
              </a:tr>
              <a:tr h="885599">
                <a:tc>
                  <a:txBody>
                    <a:bodyPr/>
                    <a:lstStyle/>
                    <a:p>
                      <a:pPr marL="285750" indent="-285750">
                        <a:buFont typeface="Wingdings" panose="05000000000000000000" pitchFamily="2" charset="2"/>
                        <a:buChar char="§"/>
                      </a:pPr>
                      <a:r>
                        <a:rPr lang="en-US" sz="1800" dirty="0">
                          <a:solidFill>
                            <a:schemeClr val="bg1"/>
                          </a:solidFill>
                        </a:rPr>
                        <a:t>Helpful but not always available </a:t>
                      </a:r>
                    </a:p>
                    <a:p>
                      <a:pPr marL="285750" indent="-285750">
                        <a:buFont typeface="Wingdings" panose="05000000000000000000" pitchFamily="2" charset="2"/>
                        <a:buChar char="§"/>
                      </a:pPr>
                      <a:r>
                        <a:rPr lang="en-US" sz="1800" dirty="0">
                          <a:solidFill>
                            <a:schemeClr val="bg1"/>
                          </a:solidFill>
                        </a:rPr>
                        <a:t>Expensive</a:t>
                      </a:r>
                    </a:p>
                    <a:p>
                      <a:pPr marL="285750" indent="-285750">
                        <a:buFont typeface="Wingdings" panose="05000000000000000000" pitchFamily="2" charset="2"/>
                        <a:buChar char="§"/>
                      </a:pPr>
                      <a:r>
                        <a:rPr lang="en-US" sz="1800" dirty="0">
                          <a:solidFill>
                            <a:schemeClr val="bg1"/>
                          </a:solidFill>
                        </a:rPr>
                        <a:t>Helps predict decline (which cognitive domain[s], degree of abnormality)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19020594"/>
                  </a:ext>
                </a:extLst>
              </a:tr>
            </a:tbl>
          </a:graphicData>
        </a:graphic>
      </p:graphicFrame>
      <p:sp>
        <p:nvSpPr>
          <p:cNvPr id="6" name="Content Placeholder 5">
            <a:extLst>
              <a:ext uri="{FF2B5EF4-FFF2-40B4-BE49-F238E27FC236}">
                <a16:creationId xmlns:a16="http://schemas.microsoft.com/office/drawing/2014/main" id="{18A7543E-BB31-4AC9-FD80-883A377D2A06}"/>
              </a:ext>
            </a:extLst>
          </p:cNvPr>
          <p:cNvSpPr>
            <a:spLocks noGrp="1"/>
          </p:cNvSpPr>
          <p:nvPr>
            <p:ph sz="half" idx="2"/>
          </p:nvPr>
        </p:nvSpPr>
        <p:spPr>
          <a:xfrm>
            <a:off x="5891514" y="1510730"/>
            <a:ext cx="5590690" cy="527076"/>
          </a:xfrm>
        </p:spPr>
        <p:txBody>
          <a:bodyPr/>
          <a:lstStyle/>
          <a:p>
            <a:r>
              <a:rPr lang="en-US" sz="2400" dirty="0"/>
              <a:t>Cognitive assessment</a:t>
            </a:r>
          </a:p>
        </p:txBody>
      </p:sp>
      <p:sp>
        <p:nvSpPr>
          <p:cNvPr id="4" name="TextBox 3">
            <a:extLst>
              <a:ext uri="{FF2B5EF4-FFF2-40B4-BE49-F238E27FC236}">
                <a16:creationId xmlns:a16="http://schemas.microsoft.com/office/drawing/2014/main" id="{33D3DB97-380B-1B6E-676E-DE3EC105DA49}"/>
              </a:ext>
            </a:extLst>
          </p:cNvPr>
          <p:cNvSpPr txBox="1"/>
          <p:nvPr/>
        </p:nvSpPr>
        <p:spPr bwMode="auto">
          <a:xfrm>
            <a:off x="430194" y="6366662"/>
            <a:ext cx="80388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2"/>
                </a:solidFill>
                <a:latin typeface="Calibri" panose="020F0502020204030204" pitchFamily="34" charset="0"/>
              </a:rPr>
              <a:t>Porsteinsson. J Prev Alz Dis. 2021;3:371.</a:t>
            </a:r>
          </a:p>
        </p:txBody>
      </p:sp>
    </p:spTree>
    <p:extLst>
      <p:ext uri="{BB962C8B-B14F-4D97-AF65-F5344CB8AC3E}">
        <p14:creationId xmlns:p14="http://schemas.microsoft.com/office/powerpoint/2010/main" val="13000362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8DB038-E931-85C9-97A1-42E0A8F3E8BF}"/>
              </a:ext>
            </a:extLst>
          </p:cNvPr>
          <p:cNvSpPr>
            <a:spLocks noGrp="1"/>
          </p:cNvSpPr>
          <p:nvPr>
            <p:ph type="title"/>
          </p:nvPr>
        </p:nvSpPr>
        <p:spPr/>
        <p:txBody>
          <a:bodyPr/>
          <a:lstStyle/>
          <a:p>
            <a:r>
              <a:rPr lang="en-US" dirty="0"/>
              <a:t>Brain Health in the Primary Care Setting</a:t>
            </a:r>
          </a:p>
        </p:txBody>
      </p:sp>
      <p:sp>
        <p:nvSpPr>
          <p:cNvPr id="4" name="Content Placeholder 3">
            <a:extLst>
              <a:ext uri="{FF2B5EF4-FFF2-40B4-BE49-F238E27FC236}">
                <a16:creationId xmlns:a16="http://schemas.microsoft.com/office/drawing/2014/main" id="{CB57E57A-BF92-214E-1A18-5B2DC07600C0}"/>
              </a:ext>
            </a:extLst>
          </p:cNvPr>
          <p:cNvSpPr>
            <a:spLocks noGrp="1"/>
          </p:cNvSpPr>
          <p:nvPr>
            <p:ph idx="1"/>
          </p:nvPr>
        </p:nvSpPr>
        <p:spPr/>
        <p:txBody>
          <a:bodyPr/>
          <a:lstStyle/>
          <a:p>
            <a:r>
              <a:rPr lang="en-US" sz="2400" dirty="0"/>
              <a:t>Include cognitive screening in annual Medicare visit</a:t>
            </a:r>
          </a:p>
          <a:p>
            <a:r>
              <a:rPr lang="en-US" sz="2400" dirty="0"/>
              <a:t>Incorporate questions into screening when rooming patients</a:t>
            </a:r>
          </a:p>
          <a:p>
            <a:r>
              <a:rPr lang="en-US" sz="2400" dirty="0"/>
              <a:t>Train medical assistants to administer Mini-Cog, MMSE, or MoCA when rooming patients aged 65 or older</a:t>
            </a:r>
          </a:p>
          <a:p>
            <a:endParaRPr lang="en-US" sz="2400" dirty="0"/>
          </a:p>
        </p:txBody>
      </p:sp>
    </p:spTree>
    <p:extLst>
      <p:ext uri="{BB962C8B-B14F-4D97-AF65-F5344CB8AC3E}">
        <p14:creationId xmlns:p14="http://schemas.microsoft.com/office/powerpoint/2010/main" val="460638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B7142F-B1B2-2110-3CE8-0FD8D5DEBE62}"/>
              </a:ext>
            </a:extLst>
          </p:cNvPr>
          <p:cNvSpPr>
            <a:spLocks noGrp="1"/>
          </p:cNvSpPr>
          <p:nvPr>
            <p:ph type="title"/>
          </p:nvPr>
        </p:nvSpPr>
        <p:spPr/>
        <p:txBody>
          <a:bodyPr/>
          <a:lstStyle/>
          <a:p>
            <a:r>
              <a:rPr lang="en-US" dirty="0"/>
              <a:t>Available AD Biomarkers</a:t>
            </a:r>
          </a:p>
        </p:txBody>
      </p:sp>
      <p:sp>
        <p:nvSpPr>
          <p:cNvPr id="16" name="Content Placeholder 15">
            <a:extLst>
              <a:ext uri="{FF2B5EF4-FFF2-40B4-BE49-F238E27FC236}">
                <a16:creationId xmlns:a16="http://schemas.microsoft.com/office/drawing/2014/main" id="{B7CA3A13-F157-D63C-86C3-ADD81C9A559F}"/>
              </a:ext>
            </a:extLst>
          </p:cNvPr>
          <p:cNvSpPr>
            <a:spLocks noGrp="1"/>
          </p:cNvSpPr>
          <p:nvPr>
            <p:ph sz="half" idx="1"/>
          </p:nvPr>
        </p:nvSpPr>
        <p:spPr>
          <a:xfrm>
            <a:off x="601820" y="3525576"/>
            <a:ext cx="5309278" cy="2663892"/>
          </a:xfrm>
        </p:spPr>
        <p:txBody>
          <a:bodyPr/>
          <a:lstStyle/>
          <a:p>
            <a:pPr>
              <a:spcBef>
                <a:spcPts val="0"/>
              </a:spcBef>
            </a:pPr>
            <a:r>
              <a:rPr lang="en-US" sz="1800" dirty="0"/>
              <a:t>Good concordance between CSF and PET for Aβ plaque burden</a:t>
            </a:r>
          </a:p>
          <a:p>
            <a:pPr>
              <a:spcBef>
                <a:spcPts val="0"/>
              </a:spcBef>
            </a:pPr>
            <a:r>
              <a:rPr lang="en-US" sz="1800" dirty="0"/>
              <a:t>Tau PET results can support diagnosis and help predict treatment benefit but should not be used in isolation for treatment decision-making</a:t>
            </a:r>
          </a:p>
          <a:p>
            <a:pPr>
              <a:spcBef>
                <a:spcPts val="0"/>
              </a:spcBef>
            </a:pPr>
            <a:r>
              <a:rPr lang="en-US" sz="1800" dirty="0"/>
              <a:t>Limitations include invasiveness of CSF collection, lack of access to advanced imaging, and costs of imaging</a:t>
            </a:r>
          </a:p>
        </p:txBody>
      </p:sp>
      <p:sp>
        <p:nvSpPr>
          <p:cNvPr id="17" name="Content Placeholder 16">
            <a:extLst>
              <a:ext uri="{FF2B5EF4-FFF2-40B4-BE49-F238E27FC236}">
                <a16:creationId xmlns:a16="http://schemas.microsoft.com/office/drawing/2014/main" id="{2196E506-70C2-CB8E-A62C-ABDC0F130277}"/>
              </a:ext>
            </a:extLst>
          </p:cNvPr>
          <p:cNvSpPr>
            <a:spLocks noGrp="1"/>
          </p:cNvSpPr>
          <p:nvPr>
            <p:ph sz="half" idx="2"/>
          </p:nvPr>
        </p:nvSpPr>
        <p:spPr>
          <a:xfrm>
            <a:off x="6252634" y="3429000"/>
            <a:ext cx="5229570" cy="2761191"/>
          </a:xfrm>
        </p:spPr>
        <p:txBody>
          <a:bodyPr/>
          <a:lstStyle/>
          <a:p>
            <a:pPr>
              <a:spcBef>
                <a:spcPts val="0"/>
              </a:spcBef>
            </a:pPr>
            <a:r>
              <a:rPr lang="en-US" sz="1800" dirty="0"/>
              <a:t>May be useful for diagnosis and monitoring treatment response</a:t>
            </a:r>
          </a:p>
          <a:p>
            <a:pPr>
              <a:spcBef>
                <a:spcPts val="0"/>
              </a:spcBef>
            </a:pPr>
            <a:r>
              <a:rPr lang="en-US" sz="1800" dirty="0"/>
              <a:t>Not yet recommended for use in isolation for treatment decision-making</a:t>
            </a:r>
          </a:p>
          <a:p>
            <a:pPr>
              <a:spcBef>
                <a:spcPts val="0"/>
              </a:spcBef>
            </a:pPr>
            <a:r>
              <a:rPr lang="en-US" sz="1800" dirty="0"/>
              <a:t>Must be interpreted within the context of medical history, clinical examination, cognitive testing, and other biomarker results</a:t>
            </a:r>
          </a:p>
          <a:p>
            <a:pPr>
              <a:spcBef>
                <a:spcPts val="0"/>
              </a:spcBef>
            </a:pPr>
            <a:r>
              <a:rPr lang="en-US" sz="1800" dirty="0"/>
              <a:t>More cost effective relative to CSF and imaging approaches</a:t>
            </a:r>
          </a:p>
        </p:txBody>
      </p:sp>
      <p:sp>
        <p:nvSpPr>
          <p:cNvPr id="6" name="Text Placeholder 3">
            <a:extLst>
              <a:ext uri="{FF2B5EF4-FFF2-40B4-BE49-F238E27FC236}">
                <a16:creationId xmlns:a16="http://schemas.microsoft.com/office/drawing/2014/main" id="{75B198C2-5494-D3E3-D35D-9451A992C1CE}"/>
              </a:ext>
            </a:extLst>
          </p:cNvPr>
          <p:cNvSpPr txBox="1">
            <a:spLocks/>
          </p:cNvSpPr>
          <p:nvPr/>
        </p:nvSpPr>
        <p:spPr>
          <a:xfrm>
            <a:off x="427138" y="6222998"/>
            <a:ext cx="6320903" cy="43497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None/>
              <a:defRPr/>
            </a:pPr>
            <a:r>
              <a:rPr lang="en-US" sz="1200" b="0" kern="0" dirty="0">
                <a:solidFill>
                  <a:schemeClr val="bg2"/>
                </a:solidFill>
              </a:rPr>
              <a:t>Cummings. J Prev Alzheimers Dis. 2022;9:221. Cummings. J Prev Alzheimers Dis. 2023;10:362. Angioni. J Prev Alzheimers Dis. 2022;9:569. </a:t>
            </a:r>
          </a:p>
        </p:txBody>
      </p:sp>
      <p:sp>
        <p:nvSpPr>
          <p:cNvPr id="19" name="TextBox 18">
            <a:extLst>
              <a:ext uri="{FF2B5EF4-FFF2-40B4-BE49-F238E27FC236}">
                <a16:creationId xmlns:a16="http://schemas.microsoft.com/office/drawing/2014/main" id="{EB2EE41E-AF91-CE0B-963A-3266602256BA}"/>
              </a:ext>
            </a:extLst>
          </p:cNvPr>
          <p:cNvSpPr txBox="1"/>
          <p:nvPr/>
        </p:nvSpPr>
        <p:spPr bwMode="auto">
          <a:xfrm>
            <a:off x="839699" y="1488190"/>
            <a:ext cx="45777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dirty="0">
                <a:solidFill>
                  <a:schemeClr val="bg1"/>
                </a:solidFill>
                <a:latin typeface="+mj-lt"/>
              </a:rPr>
              <a:t>FDA-approved AD biomarkers for identification of anti-Aβ treatment candidates</a:t>
            </a:r>
          </a:p>
        </p:txBody>
      </p:sp>
      <p:sp>
        <p:nvSpPr>
          <p:cNvPr id="20" name="TextBox 19">
            <a:extLst>
              <a:ext uri="{FF2B5EF4-FFF2-40B4-BE49-F238E27FC236}">
                <a16:creationId xmlns:a16="http://schemas.microsoft.com/office/drawing/2014/main" id="{A690CCDD-BB6A-5A20-74A6-6C2905BA48DF}"/>
              </a:ext>
            </a:extLst>
          </p:cNvPr>
          <p:cNvSpPr txBox="1"/>
          <p:nvPr/>
        </p:nvSpPr>
        <p:spPr bwMode="auto">
          <a:xfrm>
            <a:off x="6578526" y="1485740"/>
            <a:ext cx="45777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dirty="0">
                <a:solidFill>
                  <a:schemeClr val="bg1"/>
                </a:solidFill>
                <a:latin typeface="+mj-lt"/>
              </a:rPr>
              <a:t>Rapidly emerging and newly validated biomarkers for AD</a:t>
            </a:r>
          </a:p>
        </p:txBody>
      </p:sp>
      <p:sp>
        <p:nvSpPr>
          <p:cNvPr id="21" name="Rectangle 20">
            <a:extLst>
              <a:ext uri="{FF2B5EF4-FFF2-40B4-BE49-F238E27FC236}">
                <a16:creationId xmlns:a16="http://schemas.microsoft.com/office/drawing/2014/main" id="{F45FA0CA-3C6B-8683-8BC2-E1226970BF09}"/>
              </a:ext>
            </a:extLst>
          </p:cNvPr>
          <p:cNvSpPr/>
          <p:nvPr/>
        </p:nvSpPr>
        <p:spPr bwMode="auto">
          <a:xfrm>
            <a:off x="840552" y="2259220"/>
            <a:ext cx="2180440" cy="1073203"/>
          </a:xfrm>
          <a:prstGeom prst="rect">
            <a:avLst/>
          </a:prstGeom>
          <a:solidFill>
            <a:schemeClr val="accent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b="1" dirty="0">
                <a:solidFill>
                  <a:schemeClr val="tx1"/>
                </a:solidFill>
                <a:latin typeface="+mj-lt"/>
                <a:ea typeface="MS Pゴシック"/>
              </a:rPr>
              <a:t>CSF</a:t>
            </a:r>
          </a:p>
          <a:p>
            <a:pPr algn="ctr" eaLnBrk="0" fontAlgn="base" hangingPunct="0">
              <a:spcBef>
                <a:spcPct val="0"/>
              </a:spcBef>
              <a:spcAft>
                <a:spcPct val="0"/>
              </a:spcAft>
              <a:defRPr/>
            </a:pPr>
            <a:r>
              <a:rPr lang="en-US" b="0" dirty="0">
                <a:solidFill>
                  <a:schemeClr val="tx1"/>
                </a:solidFill>
                <a:latin typeface="+mj-lt"/>
                <a:ea typeface="MS Pゴシック"/>
              </a:rPr>
              <a:t>Aβ42/40, Aβ42/total tau, or Aβ42/p-tau</a:t>
            </a:r>
          </a:p>
        </p:txBody>
      </p:sp>
      <p:sp>
        <p:nvSpPr>
          <p:cNvPr id="22" name="Rectangle 21">
            <a:extLst>
              <a:ext uri="{FF2B5EF4-FFF2-40B4-BE49-F238E27FC236}">
                <a16:creationId xmlns:a16="http://schemas.microsoft.com/office/drawing/2014/main" id="{3242B963-7B96-1B23-BBB2-9A2BAE2A3699}"/>
              </a:ext>
            </a:extLst>
          </p:cNvPr>
          <p:cNvSpPr/>
          <p:nvPr/>
        </p:nvSpPr>
        <p:spPr bwMode="auto">
          <a:xfrm>
            <a:off x="3497243" y="2259220"/>
            <a:ext cx="2180439" cy="1073203"/>
          </a:xfrm>
          <a:prstGeom prst="rect">
            <a:avLst/>
          </a:prstGeom>
          <a:solidFill>
            <a:schemeClr val="accent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b="1" dirty="0">
                <a:solidFill>
                  <a:srgbClr val="E8EAE9"/>
                </a:solidFill>
                <a:latin typeface="+mj-lt"/>
                <a:ea typeface="MS Pゴシック"/>
              </a:rPr>
              <a:t>Imaging</a:t>
            </a:r>
          </a:p>
          <a:p>
            <a:pPr algn="ctr" eaLnBrk="0" fontAlgn="base" hangingPunct="0">
              <a:spcBef>
                <a:spcPct val="0"/>
              </a:spcBef>
              <a:spcAft>
                <a:spcPct val="0"/>
              </a:spcAft>
              <a:defRPr/>
            </a:pPr>
            <a:r>
              <a:rPr lang="en-US" b="0" dirty="0">
                <a:solidFill>
                  <a:srgbClr val="E8EAE9"/>
                </a:solidFill>
                <a:latin typeface="+mj-lt"/>
                <a:ea typeface="MS Pゴシック"/>
              </a:rPr>
              <a:t>Elevated Aβ on visual read of PET</a:t>
            </a:r>
          </a:p>
        </p:txBody>
      </p:sp>
      <p:sp>
        <p:nvSpPr>
          <p:cNvPr id="25" name="Rectangle 24">
            <a:extLst>
              <a:ext uri="{FF2B5EF4-FFF2-40B4-BE49-F238E27FC236}">
                <a16:creationId xmlns:a16="http://schemas.microsoft.com/office/drawing/2014/main" id="{12D78269-8504-BED0-92DA-FFBB21073850}"/>
              </a:ext>
            </a:extLst>
          </p:cNvPr>
          <p:cNvSpPr/>
          <p:nvPr/>
        </p:nvSpPr>
        <p:spPr bwMode="auto">
          <a:xfrm>
            <a:off x="7777198" y="2259219"/>
            <a:ext cx="2180440" cy="1073203"/>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b="1" dirty="0">
                <a:solidFill>
                  <a:srgbClr val="E8EAE9"/>
                </a:solidFill>
                <a:latin typeface="+mj-lt"/>
                <a:ea typeface="MS Pゴシック"/>
              </a:rPr>
              <a:t>Blood</a:t>
            </a:r>
          </a:p>
          <a:p>
            <a:pPr algn="ctr" eaLnBrk="0" fontAlgn="base" hangingPunct="0">
              <a:spcBef>
                <a:spcPct val="0"/>
              </a:spcBef>
              <a:spcAft>
                <a:spcPct val="0"/>
              </a:spcAft>
              <a:defRPr/>
            </a:pPr>
            <a:r>
              <a:rPr lang="en-US" b="0" dirty="0">
                <a:solidFill>
                  <a:srgbClr val="E8EAE9"/>
                </a:solidFill>
                <a:latin typeface="+mj-lt"/>
                <a:ea typeface="MS Pゴシック"/>
              </a:rPr>
              <a:t>Aβ42:40, p-tau, NfL, or GFAP</a:t>
            </a:r>
          </a:p>
        </p:txBody>
      </p:sp>
    </p:spTree>
    <p:extLst>
      <p:ext uri="{BB962C8B-B14F-4D97-AF65-F5344CB8AC3E}">
        <p14:creationId xmlns:p14="http://schemas.microsoft.com/office/powerpoint/2010/main" val="16074593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0A9D3-7144-BB48-A2E0-4CD5E9A08D1A}"/>
              </a:ext>
            </a:extLst>
          </p:cNvPr>
          <p:cNvSpPr>
            <a:spLocks noGrp="1"/>
          </p:cNvSpPr>
          <p:nvPr>
            <p:ph type="title"/>
          </p:nvPr>
        </p:nvSpPr>
        <p:spPr>
          <a:xfrm>
            <a:off x="609759" y="91055"/>
            <a:ext cx="10872445" cy="1103313"/>
          </a:xfrm>
        </p:spPr>
        <p:txBody>
          <a:bodyPr anchor="t"/>
          <a:lstStyle/>
          <a:p>
            <a:r>
              <a:rPr lang="en-US" sz="3200" dirty="0"/>
              <a:t>Alzheimer's Association </a:t>
            </a:r>
            <a:br>
              <a:rPr lang="en-US" sz="3200" dirty="0"/>
            </a:br>
            <a:r>
              <a:rPr lang="en-US" sz="3200" dirty="0"/>
              <a:t>DETeCD-ADRD Clinical </a:t>
            </a:r>
            <a:br>
              <a:rPr lang="en-US" sz="3200" dirty="0"/>
            </a:br>
            <a:r>
              <a:rPr lang="en-US" sz="3200" dirty="0"/>
              <a:t>Practice Guideline 2024</a:t>
            </a:r>
          </a:p>
        </p:txBody>
      </p:sp>
      <p:sp>
        <p:nvSpPr>
          <p:cNvPr id="3" name="Content Placeholder 2">
            <a:extLst>
              <a:ext uri="{FF2B5EF4-FFF2-40B4-BE49-F238E27FC236}">
                <a16:creationId xmlns:a16="http://schemas.microsoft.com/office/drawing/2014/main" id="{6C4B5E4E-0A15-874E-BFED-BF4C36FAA029}"/>
              </a:ext>
            </a:extLst>
          </p:cNvPr>
          <p:cNvSpPr>
            <a:spLocks noGrp="1"/>
          </p:cNvSpPr>
          <p:nvPr>
            <p:ph sz="half" idx="1"/>
          </p:nvPr>
        </p:nvSpPr>
        <p:spPr>
          <a:xfrm>
            <a:off x="601820" y="1873560"/>
            <a:ext cx="4200379" cy="4315907"/>
          </a:xfrm>
        </p:spPr>
        <p:txBody>
          <a:bodyPr/>
          <a:lstStyle/>
          <a:p>
            <a:r>
              <a:rPr lang="en-US" sz="2400" dirty="0"/>
              <a:t>7 core elements comprise a  recommended process for patients who may be exhibiting symptoms and/or signs of cognitive impairment due to AD or ADRD</a:t>
            </a:r>
          </a:p>
        </p:txBody>
      </p:sp>
      <p:sp>
        <p:nvSpPr>
          <p:cNvPr id="8" name="TextBox 7">
            <a:extLst>
              <a:ext uri="{FF2B5EF4-FFF2-40B4-BE49-F238E27FC236}">
                <a16:creationId xmlns:a16="http://schemas.microsoft.com/office/drawing/2014/main" id="{6316CA00-3D0B-FF54-F762-DB9D89300DB8}"/>
              </a:ext>
            </a:extLst>
          </p:cNvPr>
          <p:cNvSpPr txBox="1"/>
          <p:nvPr/>
        </p:nvSpPr>
        <p:spPr bwMode="auto">
          <a:xfrm>
            <a:off x="445434" y="6366662"/>
            <a:ext cx="54913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Atri. Alzheimers Dement. 2024:1. CC BY-NC-ND 4.0</a:t>
            </a:r>
          </a:p>
        </p:txBody>
      </p:sp>
      <p:pic>
        <p:nvPicPr>
          <p:cNvPr id="1026" name="Picture 2" descr="Details are in the caption following the image">
            <a:extLst>
              <a:ext uri="{FF2B5EF4-FFF2-40B4-BE49-F238E27FC236}">
                <a16:creationId xmlns:a16="http://schemas.microsoft.com/office/drawing/2014/main" id="{2108A2D4-82A3-5684-16BA-208F8A43A8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5107" y="364107"/>
            <a:ext cx="5494510" cy="6036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3029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D9639-6538-5855-AB20-4C637BA5818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FCC1FA6-9AAD-F75B-37F8-7408422D309C}"/>
              </a:ext>
            </a:extLst>
          </p:cNvPr>
          <p:cNvSpPr>
            <a:spLocks noGrp="1"/>
          </p:cNvSpPr>
          <p:nvPr>
            <p:ph type="title"/>
          </p:nvPr>
        </p:nvSpPr>
        <p:spPr/>
        <p:txBody>
          <a:bodyPr/>
          <a:lstStyle/>
          <a:p>
            <a:pPr marL="514350" indent="-514350"/>
            <a:r>
              <a:rPr lang="en-US" sz="3600" dirty="0"/>
              <a:t>How can we influence the development of AD through modifiable risk factors?</a:t>
            </a:r>
          </a:p>
        </p:txBody>
      </p:sp>
    </p:spTree>
    <p:extLst>
      <p:ext uri="{BB962C8B-B14F-4D97-AF65-F5344CB8AC3E}">
        <p14:creationId xmlns:p14="http://schemas.microsoft.com/office/powerpoint/2010/main" val="34486985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ight Triangle 63">
            <a:extLst>
              <a:ext uri="{FF2B5EF4-FFF2-40B4-BE49-F238E27FC236}">
                <a16:creationId xmlns:a16="http://schemas.microsoft.com/office/drawing/2014/main" id="{FB94DAE0-2996-D0E4-4891-404A4C12D5E3}"/>
              </a:ext>
            </a:extLst>
          </p:cNvPr>
          <p:cNvSpPr/>
          <p:nvPr/>
        </p:nvSpPr>
        <p:spPr bwMode="auto">
          <a:xfrm rot="16200000" flipH="1">
            <a:off x="1296730" y="4348232"/>
            <a:ext cx="2218283" cy="1382843"/>
          </a:xfrm>
          <a:prstGeom prst="rtTriangle">
            <a:avLst/>
          </a:prstGeom>
          <a:solidFill>
            <a:schemeClr val="tx2"/>
          </a:solidFill>
          <a:ln w="0">
            <a:solidFill>
              <a:schemeClr val="tx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DA4A3782-ECDB-5768-A853-3EB0073399AE}"/>
              </a:ext>
            </a:extLst>
          </p:cNvPr>
          <p:cNvSpPr/>
          <p:nvPr/>
        </p:nvSpPr>
        <p:spPr bwMode="auto">
          <a:xfrm>
            <a:off x="1714449" y="2147432"/>
            <a:ext cx="1382844" cy="1804502"/>
          </a:xfrm>
          <a:prstGeom prst="rect">
            <a:avLst/>
          </a:prstGeom>
          <a:solidFill>
            <a:schemeClr val="tx2"/>
          </a:solidFill>
          <a:ln w="0">
            <a:solidFill>
              <a:schemeClr val="tx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3DAEF78B-5EAE-DBF6-102F-EB778E5994B5}"/>
              </a:ext>
            </a:extLst>
          </p:cNvPr>
          <p:cNvSpPr>
            <a:spLocks noGrp="1"/>
          </p:cNvSpPr>
          <p:nvPr>
            <p:ph type="title"/>
          </p:nvPr>
        </p:nvSpPr>
        <p:spPr/>
        <p:txBody>
          <a:bodyPr/>
          <a:lstStyle/>
          <a:p>
            <a:r>
              <a:rPr lang="en-US" sz="3200" dirty="0"/>
              <a:t>Modifiable Risk Factors Greatly Contribute to Dementia Risk</a:t>
            </a:r>
            <a:br>
              <a:rPr lang="en-US" sz="3200" dirty="0"/>
            </a:br>
            <a:r>
              <a:rPr lang="en-US" sz="2400" i="1" dirty="0"/>
              <a:t>Lancet Commission 2024</a:t>
            </a:r>
            <a:endParaRPr lang="en-US" sz="3200" i="1" dirty="0"/>
          </a:p>
        </p:txBody>
      </p:sp>
      <p:sp>
        <p:nvSpPr>
          <p:cNvPr id="54" name="Content Placeholder 2">
            <a:extLst>
              <a:ext uri="{FF2B5EF4-FFF2-40B4-BE49-F238E27FC236}">
                <a16:creationId xmlns:a16="http://schemas.microsoft.com/office/drawing/2014/main" id="{189EF646-42C0-192F-C056-B8CA0923A2C5}"/>
              </a:ext>
            </a:extLst>
          </p:cNvPr>
          <p:cNvSpPr>
            <a:spLocks noGrp="1"/>
          </p:cNvSpPr>
          <p:nvPr>
            <p:ph idx="1"/>
          </p:nvPr>
        </p:nvSpPr>
        <p:spPr>
          <a:xfrm>
            <a:off x="604675" y="1513047"/>
            <a:ext cx="5491325" cy="770245"/>
          </a:xfrm>
        </p:spPr>
        <p:txBody>
          <a:bodyPr/>
          <a:lstStyle/>
          <a:p>
            <a:pPr marL="0" indent="0">
              <a:buNone/>
            </a:pPr>
            <a:r>
              <a:rPr lang="en-US" sz="1600" b="1" dirty="0">
                <a:solidFill>
                  <a:schemeClr val="accent3"/>
                </a:solidFill>
              </a:rPr>
              <a:t>Modifiable Risk Factors</a:t>
            </a:r>
            <a:r>
              <a:rPr lang="en-US" sz="1600" dirty="0"/>
              <a:t>: Actionable conditions across the life course that impact dementia risk</a:t>
            </a:r>
          </a:p>
        </p:txBody>
      </p:sp>
      <p:sp>
        <p:nvSpPr>
          <p:cNvPr id="7" name="TextBox 6">
            <a:extLst>
              <a:ext uri="{FF2B5EF4-FFF2-40B4-BE49-F238E27FC236}">
                <a16:creationId xmlns:a16="http://schemas.microsoft.com/office/drawing/2014/main" id="{06099106-ABAF-964D-9D8D-1FCA4FE260A5}"/>
              </a:ext>
            </a:extLst>
          </p:cNvPr>
          <p:cNvSpPr txBox="1"/>
          <p:nvPr/>
        </p:nvSpPr>
        <p:spPr bwMode="auto">
          <a:xfrm>
            <a:off x="436811" y="6189468"/>
            <a:ext cx="57582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br>
              <a:rPr lang="en-US" sz="1200" b="0" dirty="0">
                <a:solidFill>
                  <a:schemeClr val="bg2"/>
                </a:solidFill>
                <a:latin typeface="Calibri" panose="020F0502020204030204" pitchFamily="34" charset="0"/>
              </a:rPr>
            </a:br>
            <a:r>
              <a:rPr lang="en-US" sz="1200" b="0" dirty="0">
                <a:solidFill>
                  <a:schemeClr val="bg2"/>
                </a:solidFill>
                <a:latin typeface="Calibri" panose="020F0502020204030204" pitchFamily="34" charset="0"/>
              </a:rPr>
              <a:t>Livingston. Lancet. 2024;404:572.</a:t>
            </a:r>
          </a:p>
        </p:txBody>
      </p:sp>
      <p:sp>
        <p:nvSpPr>
          <p:cNvPr id="21" name="TextBox 20">
            <a:extLst>
              <a:ext uri="{FF2B5EF4-FFF2-40B4-BE49-F238E27FC236}">
                <a16:creationId xmlns:a16="http://schemas.microsoft.com/office/drawing/2014/main" id="{264F3D02-3632-567A-B880-8FC40CF88675}"/>
              </a:ext>
            </a:extLst>
          </p:cNvPr>
          <p:cNvSpPr txBox="1"/>
          <p:nvPr/>
        </p:nvSpPr>
        <p:spPr bwMode="auto">
          <a:xfrm>
            <a:off x="3682570" y="2221034"/>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5%: </a:t>
            </a:r>
            <a:r>
              <a:rPr lang="en-US" sz="1400" b="0" dirty="0">
                <a:solidFill>
                  <a:schemeClr val="bg1"/>
                </a:solidFill>
                <a:latin typeface="Calibri" panose="020F0502020204030204" pitchFamily="34" charset="0"/>
              </a:rPr>
              <a:t>Less education</a:t>
            </a:r>
          </a:p>
        </p:txBody>
      </p:sp>
      <p:sp>
        <p:nvSpPr>
          <p:cNvPr id="22" name="TextBox 21">
            <a:extLst>
              <a:ext uri="{FF2B5EF4-FFF2-40B4-BE49-F238E27FC236}">
                <a16:creationId xmlns:a16="http://schemas.microsoft.com/office/drawing/2014/main" id="{339019D3-DFB8-665E-955C-5982CA468F69}"/>
              </a:ext>
            </a:extLst>
          </p:cNvPr>
          <p:cNvSpPr txBox="1"/>
          <p:nvPr/>
        </p:nvSpPr>
        <p:spPr bwMode="auto">
          <a:xfrm>
            <a:off x="3682570" y="2728259"/>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7%: </a:t>
            </a:r>
            <a:r>
              <a:rPr lang="en-US" sz="1400" b="0" dirty="0">
                <a:solidFill>
                  <a:schemeClr val="bg1"/>
                </a:solidFill>
                <a:latin typeface="Calibri" panose="020F0502020204030204" pitchFamily="34" charset="0"/>
              </a:rPr>
              <a:t>Hearing loss</a:t>
            </a:r>
          </a:p>
        </p:txBody>
      </p:sp>
      <p:sp>
        <p:nvSpPr>
          <p:cNvPr id="28" name="TextBox 27">
            <a:extLst>
              <a:ext uri="{FF2B5EF4-FFF2-40B4-BE49-F238E27FC236}">
                <a16:creationId xmlns:a16="http://schemas.microsoft.com/office/drawing/2014/main" id="{AA422D4F-563C-6C22-9715-A4A19A1E7B13}"/>
              </a:ext>
            </a:extLst>
          </p:cNvPr>
          <p:cNvSpPr txBox="1"/>
          <p:nvPr/>
        </p:nvSpPr>
        <p:spPr bwMode="auto">
          <a:xfrm>
            <a:off x="3682571" y="3375066"/>
            <a:ext cx="21112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7%: </a:t>
            </a:r>
            <a:r>
              <a:rPr lang="en-US" sz="1400" b="0" dirty="0">
                <a:solidFill>
                  <a:schemeClr val="bg1"/>
                </a:solidFill>
                <a:latin typeface="Calibri" panose="020F0502020204030204" pitchFamily="34" charset="0"/>
              </a:rPr>
              <a:t>High LDL cholesterol*</a:t>
            </a:r>
          </a:p>
        </p:txBody>
      </p:sp>
      <p:sp>
        <p:nvSpPr>
          <p:cNvPr id="29" name="TextBox 28">
            <a:extLst>
              <a:ext uri="{FF2B5EF4-FFF2-40B4-BE49-F238E27FC236}">
                <a16:creationId xmlns:a16="http://schemas.microsoft.com/office/drawing/2014/main" id="{35171141-66E3-AC4C-BD7F-91C881354331}"/>
              </a:ext>
            </a:extLst>
          </p:cNvPr>
          <p:cNvSpPr txBox="1"/>
          <p:nvPr/>
        </p:nvSpPr>
        <p:spPr bwMode="auto">
          <a:xfrm>
            <a:off x="3682570" y="5176576"/>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1%: </a:t>
            </a:r>
            <a:r>
              <a:rPr lang="en-US" sz="1400" b="0" dirty="0">
                <a:solidFill>
                  <a:schemeClr val="bg1"/>
                </a:solidFill>
                <a:latin typeface="Calibri" panose="020F0502020204030204" pitchFamily="34" charset="0"/>
              </a:rPr>
              <a:t>Excessive alcohol</a:t>
            </a:r>
          </a:p>
        </p:txBody>
      </p:sp>
      <p:sp>
        <p:nvSpPr>
          <p:cNvPr id="30" name="TextBox 29">
            <a:extLst>
              <a:ext uri="{FF2B5EF4-FFF2-40B4-BE49-F238E27FC236}">
                <a16:creationId xmlns:a16="http://schemas.microsoft.com/office/drawing/2014/main" id="{F04217C9-6C44-B365-48BF-A165303340B1}"/>
              </a:ext>
            </a:extLst>
          </p:cNvPr>
          <p:cNvSpPr txBox="1"/>
          <p:nvPr/>
        </p:nvSpPr>
        <p:spPr bwMode="auto">
          <a:xfrm>
            <a:off x="3682570" y="5727838"/>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3%: </a:t>
            </a:r>
            <a:r>
              <a:rPr lang="en-US" sz="1400" b="0" dirty="0">
                <a:solidFill>
                  <a:schemeClr val="bg1"/>
                </a:solidFill>
                <a:latin typeface="Calibri" panose="020F0502020204030204" pitchFamily="34" charset="0"/>
              </a:rPr>
              <a:t>Air pollution</a:t>
            </a:r>
          </a:p>
        </p:txBody>
      </p:sp>
      <p:sp>
        <p:nvSpPr>
          <p:cNvPr id="31" name="TextBox 30">
            <a:extLst>
              <a:ext uri="{FF2B5EF4-FFF2-40B4-BE49-F238E27FC236}">
                <a16:creationId xmlns:a16="http://schemas.microsoft.com/office/drawing/2014/main" id="{59AB501B-F681-6AE7-251E-8B31382EC840}"/>
              </a:ext>
            </a:extLst>
          </p:cNvPr>
          <p:cNvSpPr txBox="1"/>
          <p:nvPr/>
        </p:nvSpPr>
        <p:spPr bwMode="auto">
          <a:xfrm>
            <a:off x="3682570" y="5921956"/>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2%: </a:t>
            </a:r>
            <a:r>
              <a:rPr lang="en-US" sz="1400" b="0" dirty="0">
                <a:solidFill>
                  <a:schemeClr val="bg1"/>
                </a:solidFill>
                <a:latin typeface="Calibri" panose="020F0502020204030204" pitchFamily="34" charset="0"/>
              </a:rPr>
              <a:t>Visual loss*</a:t>
            </a:r>
          </a:p>
        </p:txBody>
      </p:sp>
      <p:sp>
        <p:nvSpPr>
          <p:cNvPr id="32" name="TextBox 31">
            <a:extLst>
              <a:ext uri="{FF2B5EF4-FFF2-40B4-BE49-F238E27FC236}">
                <a16:creationId xmlns:a16="http://schemas.microsoft.com/office/drawing/2014/main" id="{78F61BF2-0FF6-1359-9D2B-0ADE08ECB899}"/>
              </a:ext>
            </a:extLst>
          </p:cNvPr>
          <p:cNvSpPr txBox="1"/>
          <p:nvPr/>
        </p:nvSpPr>
        <p:spPr bwMode="auto">
          <a:xfrm>
            <a:off x="3682570" y="5378960"/>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5%: </a:t>
            </a:r>
            <a:r>
              <a:rPr lang="en-US" sz="1400" b="0" dirty="0">
                <a:solidFill>
                  <a:schemeClr val="bg1"/>
                </a:solidFill>
                <a:latin typeface="Calibri" panose="020F0502020204030204" pitchFamily="34" charset="0"/>
              </a:rPr>
              <a:t>Social isolation</a:t>
            </a:r>
          </a:p>
        </p:txBody>
      </p:sp>
      <p:graphicFrame>
        <p:nvGraphicFramePr>
          <p:cNvPr id="35" name="Chart 34">
            <a:extLst>
              <a:ext uri="{FF2B5EF4-FFF2-40B4-BE49-F238E27FC236}">
                <a16:creationId xmlns:a16="http://schemas.microsoft.com/office/drawing/2014/main" id="{C04A0BDD-D285-C981-5E8C-F464F5117177}"/>
              </a:ext>
            </a:extLst>
          </p:cNvPr>
          <p:cNvGraphicFramePr/>
          <p:nvPr>
            <p:extLst>
              <p:ext uri="{D42A27DB-BD31-4B8C-83A1-F6EECF244321}">
                <p14:modId xmlns:p14="http://schemas.microsoft.com/office/powerpoint/2010/main" val="4158040984"/>
              </p:ext>
            </p:extLst>
          </p:nvPr>
        </p:nvGraphicFramePr>
        <p:xfrm>
          <a:off x="1449201" y="2018884"/>
          <a:ext cx="2523818" cy="4421376"/>
        </p:xfrm>
        <a:graphic>
          <a:graphicData uri="http://schemas.openxmlformats.org/drawingml/2006/chart">
            <c:chart xmlns:c="http://schemas.openxmlformats.org/drawingml/2006/chart" xmlns:r="http://schemas.openxmlformats.org/officeDocument/2006/relationships" r:id="rId3"/>
          </a:graphicData>
        </a:graphic>
      </p:graphicFrame>
      <p:sp>
        <p:nvSpPr>
          <p:cNvPr id="36" name="TextBox 35">
            <a:extLst>
              <a:ext uri="{FF2B5EF4-FFF2-40B4-BE49-F238E27FC236}">
                <a16:creationId xmlns:a16="http://schemas.microsoft.com/office/drawing/2014/main" id="{22B56AB3-6CD6-DDDA-02A2-9604FD61C1DC}"/>
              </a:ext>
            </a:extLst>
          </p:cNvPr>
          <p:cNvSpPr txBox="1"/>
          <p:nvPr/>
        </p:nvSpPr>
        <p:spPr bwMode="auto">
          <a:xfrm>
            <a:off x="3682570" y="5008604"/>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1%: </a:t>
            </a:r>
            <a:r>
              <a:rPr lang="en-US" sz="1400" b="0" dirty="0">
                <a:solidFill>
                  <a:schemeClr val="bg1"/>
                </a:solidFill>
                <a:latin typeface="Calibri" panose="020F0502020204030204" pitchFamily="34" charset="0"/>
              </a:rPr>
              <a:t>Obesity</a:t>
            </a:r>
          </a:p>
        </p:txBody>
      </p:sp>
      <p:sp>
        <p:nvSpPr>
          <p:cNvPr id="37" name="TextBox 36">
            <a:extLst>
              <a:ext uri="{FF2B5EF4-FFF2-40B4-BE49-F238E27FC236}">
                <a16:creationId xmlns:a16="http://schemas.microsoft.com/office/drawing/2014/main" id="{76D64F4B-0CAE-D241-7482-67EFBDB178CC}"/>
              </a:ext>
            </a:extLst>
          </p:cNvPr>
          <p:cNvSpPr txBox="1"/>
          <p:nvPr/>
        </p:nvSpPr>
        <p:spPr bwMode="auto">
          <a:xfrm>
            <a:off x="3682570" y="4840633"/>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2%: </a:t>
            </a:r>
            <a:r>
              <a:rPr lang="en-US" sz="1400" b="0" dirty="0">
                <a:solidFill>
                  <a:schemeClr val="bg1"/>
                </a:solidFill>
                <a:latin typeface="Calibri" panose="020F0502020204030204" pitchFamily="34" charset="0"/>
              </a:rPr>
              <a:t>Hypertension</a:t>
            </a:r>
          </a:p>
        </p:txBody>
      </p:sp>
      <p:sp>
        <p:nvSpPr>
          <p:cNvPr id="38" name="TextBox 37">
            <a:extLst>
              <a:ext uri="{FF2B5EF4-FFF2-40B4-BE49-F238E27FC236}">
                <a16:creationId xmlns:a16="http://schemas.microsoft.com/office/drawing/2014/main" id="{A45D4D71-F0EA-CC3C-C01D-E751888B2CE6}"/>
              </a:ext>
            </a:extLst>
          </p:cNvPr>
          <p:cNvSpPr txBox="1"/>
          <p:nvPr/>
        </p:nvSpPr>
        <p:spPr bwMode="auto">
          <a:xfrm>
            <a:off x="3682570" y="4672662"/>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2%: </a:t>
            </a:r>
            <a:r>
              <a:rPr lang="en-US" sz="1400" b="0" dirty="0">
                <a:solidFill>
                  <a:schemeClr val="bg1"/>
                </a:solidFill>
                <a:latin typeface="Calibri" panose="020F0502020204030204" pitchFamily="34" charset="0"/>
              </a:rPr>
              <a:t>Smoking</a:t>
            </a:r>
          </a:p>
        </p:txBody>
      </p:sp>
      <p:sp>
        <p:nvSpPr>
          <p:cNvPr id="40" name="TextBox 39">
            <a:extLst>
              <a:ext uri="{FF2B5EF4-FFF2-40B4-BE49-F238E27FC236}">
                <a16:creationId xmlns:a16="http://schemas.microsoft.com/office/drawing/2014/main" id="{EDD2FEDC-D145-51ED-D030-5D1610EEBA0E}"/>
              </a:ext>
            </a:extLst>
          </p:cNvPr>
          <p:cNvSpPr txBox="1"/>
          <p:nvPr/>
        </p:nvSpPr>
        <p:spPr bwMode="auto">
          <a:xfrm>
            <a:off x="3682570" y="4309236"/>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2%: </a:t>
            </a:r>
            <a:r>
              <a:rPr lang="en-US" sz="1400" b="0" dirty="0">
                <a:solidFill>
                  <a:schemeClr val="bg1"/>
                </a:solidFill>
                <a:latin typeface="Calibri" panose="020F0502020204030204" pitchFamily="34" charset="0"/>
              </a:rPr>
              <a:t>Physical inactivity</a:t>
            </a:r>
          </a:p>
        </p:txBody>
      </p:sp>
      <p:sp>
        <p:nvSpPr>
          <p:cNvPr id="41" name="TextBox 40">
            <a:extLst>
              <a:ext uri="{FF2B5EF4-FFF2-40B4-BE49-F238E27FC236}">
                <a16:creationId xmlns:a16="http://schemas.microsoft.com/office/drawing/2014/main" id="{9720DA5F-4D1C-5F6D-5395-51C72F8FFA63}"/>
              </a:ext>
            </a:extLst>
          </p:cNvPr>
          <p:cNvSpPr txBox="1"/>
          <p:nvPr/>
        </p:nvSpPr>
        <p:spPr bwMode="auto">
          <a:xfrm>
            <a:off x="3682570" y="4485440"/>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2%: </a:t>
            </a:r>
            <a:r>
              <a:rPr lang="en-US" sz="1400" b="0" dirty="0">
                <a:solidFill>
                  <a:schemeClr val="bg1"/>
                </a:solidFill>
                <a:latin typeface="Calibri" panose="020F0502020204030204" pitchFamily="34" charset="0"/>
              </a:rPr>
              <a:t>Diabetes</a:t>
            </a:r>
          </a:p>
        </p:txBody>
      </p:sp>
      <p:sp>
        <p:nvSpPr>
          <p:cNvPr id="42" name="TextBox 41">
            <a:extLst>
              <a:ext uri="{FF2B5EF4-FFF2-40B4-BE49-F238E27FC236}">
                <a16:creationId xmlns:a16="http://schemas.microsoft.com/office/drawing/2014/main" id="{CF519CFD-D6BA-7BE7-2271-F832B1C70F4A}"/>
              </a:ext>
            </a:extLst>
          </p:cNvPr>
          <p:cNvSpPr txBox="1"/>
          <p:nvPr/>
        </p:nvSpPr>
        <p:spPr bwMode="auto">
          <a:xfrm>
            <a:off x="3682570" y="4112060"/>
            <a:ext cx="21112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3%: </a:t>
            </a:r>
            <a:r>
              <a:rPr lang="en-US" sz="1400" b="0" dirty="0">
                <a:solidFill>
                  <a:schemeClr val="bg1"/>
                </a:solidFill>
                <a:latin typeface="Calibri" panose="020F0502020204030204" pitchFamily="34" charset="0"/>
              </a:rPr>
              <a:t>Traumatic brain injury</a:t>
            </a:r>
          </a:p>
        </p:txBody>
      </p:sp>
      <p:sp>
        <p:nvSpPr>
          <p:cNvPr id="44" name="TextBox 43">
            <a:extLst>
              <a:ext uri="{FF2B5EF4-FFF2-40B4-BE49-F238E27FC236}">
                <a16:creationId xmlns:a16="http://schemas.microsoft.com/office/drawing/2014/main" id="{37447BCB-3584-E681-E122-036C15D9F4B9}"/>
              </a:ext>
            </a:extLst>
          </p:cNvPr>
          <p:cNvSpPr txBox="1"/>
          <p:nvPr/>
        </p:nvSpPr>
        <p:spPr bwMode="auto">
          <a:xfrm>
            <a:off x="3682570" y="3854098"/>
            <a:ext cx="21112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3%: </a:t>
            </a:r>
            <a:r>
              <a:rPr lang="en-US" sz="1400" b="0" dirty="0">
                <a:solidFill>
                  <a:schemeClr val="bg1"/>
                </a:solidFill>
                <a:latin typeface="Calibri" panose="020F0502020204030204" pitchFamily="34" charset="0"/>
              </a:rPr>
              <a:t>Depression</a:t>
            </a:r>
          </a:p>
        </p:txBody>
      </p:sp>
      <p:sp>
        <p:nvSpPr>
          <p:cNvPr id="9" name="Rectangle 8">
            <a:extLst>
              <a:ext uri="{FF2B5EF4-FFF2-40B4-BE49-F238E27FC236}">
                <a16:creationId xmlns:a16="http://schemas.microsoft.com/office/drawing/2014/main" id="{86A35539-FEDB-271A-D7CA-4DDF6E093E0C}"/>
              </a:ext>
            </a:extLst>
          </p:cNvPr>
          <p:cNvSpPr/>
          <p:nvPr/>
        </p:nvSpPr>
        <p:spPr bwMode="auto">
          <a:xfrm rot="5400000">
            <a:off x="-530595" y="3852839"/>
            <a:ext cx="3949596" cy="540492"/>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Rectangle 9">
            <a:extLst>
              <a:ext uri="{FF2B5EF4-FFF2-40B4-BE49-F238E27FC236}">
                <a16:creationId xmlns:a16="http://schemas.microsoft.com/office/drawing/2014/main" id="{443B21CA-3EA7-5FAD-DEEB-2478D0B754C5}"/>
              </a:ext>
            </a:extLst>
          </p:cNvPr>
          <p:cNvSpPr/>
          <p:nvPr/>
        </p:nvSpPr>
        <p:spPr bwMode="auto">
          <a:xfrm rot="5400000">
            <a:off x="552663" y="2768726"/>
            <a:ext cx="1783080" cy="540492"/>
          </a:xfrm>
          <a:prstGeom prst="rect">
            <a:avLst/>
          </a:prstGeom>
          <a:solidFill>
            <a:schemeClr val="accent3"/>
          </a:solidFill>
          <a:ln w="0">
            <a:solidFill>
              <a:schemeClr val="accent3"/>
            </a:solidFill>
            <a:miter lim="800000"/>
            <a:headEnd/>
            <a:tailEnd/>
          </a:ln>
        </p:spPr>
        <p:txBody>
          <a:bodyPr vert="vert270" rtlCol="0" anchor="ctr"/>
          <a:lstStyle/>
          <a:p>
            <a:pPr algn="ctr" eaLnBrk="1" hangingPunct="1">
              <a:spcBef>
                <a:spcPct val="35000"/>
              </a:spcBef>
              <a:spcAft>
                <a:spcPct val="25000"/>
              </a:spcAft>
              <a:buClr>
                <a:schemeClr val="folHlink"/>
              </a:buClr>
              <a:buNone/>
            </a:pPr>
            <a:endParaRPr lang="en-US" sz="1800" dirty="0">
              <a:solidFill>
                <a:schemeClr val="tx1"/>
              </a:solidFill>
              <a:latin typeface="Calibri" panose="020F0502020204030204" pitchFamily="34" charset="0"/>
            </a:endParaRPr>
          </a:p>
        </p:txBody>
      </p:sp>
      <p:sp>
        <p:nvSpPr>
          <p:cNvPr id="19" name="TextBox 18">
            <a:extLst>
              <a:ext uri="{FF2B5EF4-FFF2-40B4-BE49-F238E27FC236}">
                <a16:creationId xmlns:a16="http://schemas.microsoft.com/office/drawing/2014/main" id="{7C262F42-020A-B57C-ED26-85AA726581AE}"/>
              </a:ext>
            </a:extLst>
          </p:cNvPr>
          <p:cNvSpPr txBox="1"/>
          <p:nvPr/>
        </p:nvSpPr>
        <p:spPr bwMode="auto">
          <a:xfrm>
            <a:off x="562518" y="2600833"/>
            <a:ext cx="1841569" cy="830997"/>
          </a:xfrm>
          <a:prstGeom prst="rect">
            <a:avLst/>
          </a:prstGeom>
          <a:solidFill>
            <a:srgbClr val="FFFFFF">
              <a:alpha val="74902"/>
            </a:srgbClr>
          </a:solidFill>
          <a:ln>
            <a:noFill/>
          </a:ln>
        </p:spPr>
        <p:txBody>
          <a:bodyPr wrap="square" rtlCol="0">
            <a:spAutoFit/>
          </a:bodyPr>
          <a:lstStyle/>
          <a:p>
            <a:pPr algn="ctr">
              <a:spcBef>
                <a:spcPct val="50000"/>
              </a:spcBef>
            </a:pPr>
            <a:r>
              <a:rPr lang="en-US" sz="1600" dirty="0">
                <a:solidFill>
                  <a:schemeClr val="bg1"/>
                </a:solidFill>
                <a:latin typeface="Calibri" panose="020F0502020204030204" pitchFamily="34" charset="0"/>
              </a:rPr>
              <a:t>45% of dementia risk is due to modifiable factors</a:t>
            </a:r>
          </a:p>
        </p:txBody>
      </p:sp>
      <p:sp>
        <p:nvSpPr>
          <p:cNvPr id="53" name="TextBox 52">
            <a:extLst>
              <a:ext uri="{FF2B5EF4-FFF2-40B4-BE49-F238E27FC236}">
                <a16:creationId xmlns:a16="http://schemas.microsoft.com/office/drawing/2014/main" id="{3EB7DB23-30CF-E8F6-25EB-3EC5C1FBE04F}"/>
              </a:ext>
            </a:extLst>
          </p:cNvPr>
          <p:cNvSpPr txBox="1"/>
          <p:nvPr/>
        </p:nvSpPr>
        <p:spPr bwMode="auto">
          <a:xfrm>
            <a:off x="6758484" y="1484081"/>
            <a:ext cx="45169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Possible Mechanisms for Reducing Dementia Risk</a:t>
            </a:r>
          </a:p>
        </p:txBody>
      </p:sp>
      <p:sp>
        <p:nvSpPr>
          <p:cNvPr id="56" name="TextBox 55">
            <a:extLst>
              <a:ext uri="{FF2B5EF4-FFF2-40B4-BE49-F238E27FC236}">
                <a16:creationId xmlns:a16="http://schemas.microsoft.com/office/drawing/2014/main" id="{2D1D3826-10BF-F7B7-0063-B11693369D4E}"/>
              </a:ext>
            </a:extLst>
          </p:cNvPr>
          <p:cNvSpPr txBox="1"/>
          <p:nvPr/>
        </p:nvSpPr>
        <p:spPr bwMode="auto">
          <a:xfrm>
            <a:off x="436811" y="6152919"/>
            <a:ext cx="47440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*Factors added between 2020 and 2024 Lancet Commission reports.</a:t>
            </a:r>
          </a:p>
        </p:txBody>
      </p:sp>
      <p:sp>
        <p:nvSpPr>
          <p:cNvPr id="57" name="Left Brace 56">
            <a:extLst>
              <a:ext uri="{FF2B5EF4-FFF2-40B4-BE49-F238E27FC236}">
                <a16:creationId xmlns:a16="http://schemas.microsoft.com/office/drawing/2014/main" id="{0C6536F0-F32D-0375-1940-5AE378A1C56E}"/>
              </a:ext>
            </a:extLst>
          </p:cNvPr>
          <p:cNvSpPr/>
          <p:nvPr/>
        </p:nvSpPr>
        <p:spPr bwMode="auto">
          <a:xfrm>
            <a:off x="2920031" y="2179933"/>
            <a:ext cx="157274" cy="370535"/>
          </a:xfrm>
          <a:prstGeom prst="leftBrace">
            <a:avLst/>
          </a:prstGeom>
          <a:noFill/>
          <a:ln w="12700"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58" name="TextBox 57">
            <a:extLst>
              <a:ext uri="{FF2B5EF4-FFF2-40B4-BE49-F238E27FC236}">
                <a16:creationId xmlns:a16="http://schemas.microsoft.com/office/drawing/2014/main" id="{81F34913-EF51-EF62-72AA-8DAFF3FC4929}"/>
              </a:ext>
            </a:extLst>
          </p:cNvPr>
          <p:cNvSpPr txBox="1"/>
          <p:nvPr/>
        </p:nvSpPr>
        <p:spPr bwMode="auto">
          <a:xfrm>
            <a:off x="2321296" y="2139482"/>
            <a:ext cx="6258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Early life</a:t>
            </a:r>
          </a:p>
        </p:txBody>
      </p:sp>
      <p:sp>
        <p:nvSpPr>
          <p:cNvPr id="59" name="TextBox 58">
            <a:extLst>
              <a:ext uri="{FF2B5EF4-FFF2-40B4-BE49-F238E27FC236}">
                <a16:creationId xmlns:a16="http://schemas.microsoft.com/office/drawing/2014/main" id="{4C218FF9-ED1B-7AA1-C71D-DBE1C64D0D17}"/>
              </a:ext>
            </a:extLst>
          </p:cNvPr>
          <p:cNvSpPr txBox="1"/>
          <p:nvPr/>
        </p:nvSpPr>
        <p:spPr bwMode="auto">
          <a:xfrm>
            <a:off x="2321296" y="3791480"/>
            <a:ext cx="6258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Midlife</a:t>
            </a:r>
          </a:p>
        </p:txBody>
      </p:sp>
      <p:sp>
        <p:nvSpPr>
          <p:cNvPr id="60" name="TextBox 59">
            <a:extLst>
              <a:ext uri="{FF2B5EF4-FFF2-40B4-BE49-F238E27FC236}">
                <a16:creationId xmlns:a16="http://schemas.microsoft.com/office/drawing/2014/main" id="{992F8774-2354-9889-8FDB-41D24C67B1EB}"/>
              </a:ext>
            </a:extLst>
          </p:cNvPr>
          <p:cNvSpPr txBox="1"/>
          <p:nvPr/>
        </p:nvSpPr>
        <p:spPr bwMode="auto">
          <a:xfrm>
            <a:off x="2321296" y="5473309"/>
            <a:ext cx="6258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Late life</a:t>
            </a:r>
          </a:p>
        </p:txBody>
      </p:sp>
      <p:sp>
        <p:nvSpPr>
          <p:cNvPr id="61" name="Left Brace 60">
            <a:extLst>
              <a:ext uri="{FF2B5EF4-FFF2-40B4-BE49-F238E27FC236}">
                <a16:creationId xmlns:a16="http://schemas.microsoft.com/office/drawing/2014/main" id="{895161F0-9394-8FC2-6762-191D039B3003}"/>
              </a:ext>
            </a:extLst>
          </p:cNvPr>
          <p:cNvSpPr/>
          <p:nvPr/>
        </p:nvSpPr>
        <p:spPr bwMode="auto">
          <a:xfrm>
            <a:off x="2920031" y="2615263"/>
            <a:ext cx="157274" cy="2651760"/>
          </a:xfrm>
          <a:prstGeom prst="leftBrace">
            <a:avLst/>
          </a:prstGeom>
          <a:noFill/>
          <a:ln w="12700"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62" name="Left Brace 61">
            <a:extLst>
              <a:ext uri="{FF2B5EF4-FFF2-40B4-BE49-F238E27FC236}">
                <a16:creationId xmlns:a16="http://schemas.microsoft.com/office/drawing/2014/main" id="{6E544E39-2C69-DE85-7017-1527C98FE8AD}"/>
              </a:ext>
            </a:extLst>
          </p:cNvPr>
          <p:cNvSpPr/>
          <p:nvPr/>
        </p:nvSpPr>
        <p:spPr bwMode="auto">
          <a:xfrm>
            <a:off x="2920031" y="5300866"/>
            <a:ext cx="125209" cy="839264"/>
          </a:xfrm>
          <a:prstGeom prst="leftBrace">
            <a:avLst/>
          </a:prstGeom>
          <a:noFill/>
          <a:ln w="12700" cap="flat" cmpd="sng" algn="ctr">
            <a:solidFill>
              <a:schemeClr val="bg1"/>
            </a:solidFill>
            <a:prstDash val="solid"/>
            <a:round/>
            <a:headEnd type="none" w="med" len="med"/>
            <a:tailEnd type="none" w="med" len="med"/>
          </a:ln>
          <a:effectLst/>
        </p:spPr>
        <p:txBody>
          <a:bodyPr rtlCol="0" anchor="ctr"/>
          <a:lstStyle/>
          <a:p>
            <a:pPr algn="ctr"/>
            <a:endParaRPr lang="en-US" dirty="0"/>
          </a:p>
        </p:txBody>
      </p:sp>
      <p:grpSp>
        <p:nvGrpSpPr>
          <p:cNvPr id="83" name="Group 82">
            <a:extLst>
              <a:ext uri="{FF2B5EF4-FFF2-40B4-BE49-F238E27FC236}">
                <a16:creationId xmlns:a16="http://schemas.microsoft.com/office/drawing/2014/main" id="{6F025354-F461-E7DC-9351-06B3D5CFC139}"/>
              </a:ext>
            </a:extLst>
          </p:cNvPr>
          <p:cNvGrpSpPr/>
          <p:nvPr/>
        </p:nvGrpSpPr>
        <p:grpSpPr>
          <a:xfrm>
            <a:off x="6066346" y="1866182"/>
            <a:ext cx="5901118" cy="4206886"/>
            <a:chOff x="6066346" y="2041546"/>
            <a:chExt cx="5901118" cy="4206886"/>
          </a:xfrm>
        </p:grpSpPr>
        <p:cxnSp>
          <p:nvCxnSpPr>
            <p:cNvPr id="74" name="Elbow Connector 73">
              <a:extLst>
                <a:ext uri="{FF2B5EF4-FFF2-40B4-BE49-F238E27FC236}">
                  <a16:creationId xmlns:a16="http://schemas.microsoft.com/office/drawing/2014/main" id="{A7A7A228-5D34-FA81-8EB1-EB0714C2BB1C}"/>
                </a:ext>
              </a:extLst>
            </p:cNvPr>
            <p:cNvCxnSpPr>
              <a:cxnSpLocks/>
            </p:cNvCxnSpPr>
            <p:nvPr/>
          </p:nvCxnSpPr>
          <p:spPr bwMode="auto">
            <a:xfrm rot="16200000" flipH="1">
              <a:off x="9016905" y="2921606"/>
              <a:ext cx="1" cy="4559608"/>
            </a:xfrm>
            <a:prstGeom prst="bentConnector3">
              <a:avLst>
                <a:gd name="adj1" fmla="val 22860100000"/>
              </a:avLst>
            </a:prstGeom>
            <a:noFill/>
            <a:ln w="28575" cap="flat" cmpd="sng" algn="ctr">
              <a:solidFill>
                <a:schemeClr val="bg1"/>
              </a:solidFill>
              <a:prstDash val="solid"/>
              <a:round/>
              <a:headEnd type="none" w="med" len="med"/>
              <a:tailEnd type="none" w="med" len="med"/>
            </a:ln>
            <a:effectLst/>
          </p:spPr>
        </p:cxnSp>
        <p:sp>
          <p:nvSpPr>
            <p:cNvPr id="3" name="TextBox 2">
              <a:extLst>
                <a:ext uri="{FF2B5EF4-FFF2-40B4-BE49-F238E27FC236}">
                  <a16:creationId xmlns:a16="http://schemas.microsoft.com/office/drawing/2014/main" id="{A3210E1C-3B88-7DEE-9B2D-CD7881DCFB97}"/>
                </a:ext>
              </a:extLst>
            </p:cNvPr>
            <p:cNvSpPr txBox="1"/>
            <p:nvPr/>
          </p:nvSpPr>
          <p:spPr bwMode="auto">
            <a:xfrm>
              <a:off x="8215788" y="2041546"/>
              <a:ext cx="1602233" cy="307777"/>
            </a:xfrm>
            <a:prstGeom prst="rect">
              <a:avLst/>
            </a:prstGeom>
            <a:solidFill>
              <a:schemeClr val="accent5"/>
            </a:solid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Address risk factors</a:t>
              </a:r>
            </a:p>
          </p:txBody>
        </p:sp>
        <p:sp>
          <p:nvSpPr>
            <p:cNvPr id="8" name="Rectangle 7">
              <a:extLst>
                <a:ext uri="{FF2B5EF4-FFF2-40B4-BE49-F238E27FC236}">
                  <a16:creationId xmlns:a16="http://schemas.microsoft.com/office/drawing/2014/main" id="{71DBED2B-928F-F02D-5454-CDB3D7435DD2}"/>
                </a:ext>
              </a:extLst>
            </p:cNvPr>
            <p:cNvSpPr/>
            <p:nvPr/>
          </p:nvSpPr>
          <p:spPr bwMode="auto">
            <a:xfrm>
              <a:off x="8086689" y="2885799"/>
              <a:ext cx="1860431" cy="1220354"/>
            </a:xfrm>
            <a:prstGeom prst="rect">
              <a:avLst/>
            </a:prstGeom>
            <a:solidFill>
              <a:schemeClr val="accent1"/>
            </a:solidFill>
            <a:ln w="0">
              <a:solidFill>
                <a:schemeClr val="accent1"/>
              </a:solidFill>
              <a:miter lim="800000"/>
              <a:headEnd/>
              <a:tailEnd/>
            </a:ln>
          </p:spPr>
          <p:txBody>
            <a:bodyPr rtlCol="0" anchor="t"/>
            <a:lstStyle/>
            <a:p>
              <a:pPr marL="174625" indent="-174625" eaLnBrk="1" hangingPunct="1">
                <a:spcBef>
                  <a:spcPts val="0"/>
                </a:spcBef>
                <a:spcAft>
                  <a:spcPts val="200"/>
                </a:spcAft>
                <a:buClr>
                  <a:schemeClr val="tx1"/>
                </a:buClr>
                <a:buFont typeface="Wingdings" pitchFamily="2" charset="2"/>
                <a:buChar char="§"/>
              </a:pPr>
              <a:r>
                <a:rPr lang="en-US" sz="1400" b="0" dirty="0">
                  <a:solidFill>
                    <a:schemeClr val="tx1"/>
                  </a:solidFill>
                  <a:latin typeface="Calibri" panose="020F0502020204030204" pitchFamily="34" charset="0"/>
                </a:rPr>
                <a:t>Prevent or treat depression</a:t>
              </a:r>
            </a:p>
            <a:p>
              <a:pPr marL="174625" indent="-174625" eaLnBrk="1" hangingPunct="1">
                <a:spcBef>
                  <a:spcPts val="0"/>
                </a:spcBef>
                <a:spcAft>
                  <a:spcPts val="200"/>
                </a:spcAft>
                <a:buClr>
                  <a:schemeClr val="tx1"/>
                </a:buClr>
                <a:buFont typeface="Wingdings" pitchFamily="2" charset="2"/>
                <a:buChar char="§"/>
              </a:pPr>
              <a:r>
                <a:rPr lang="en-US" sz="1400" b="0" dirty="0">
                  <a:latin typeface="Calibri" panose="020F0502020204030204" pitchFamily="34" charset="0"/>
                </a:rPr>
                <a:t>Physical activity</a:t>
              </a:r>
            </a:p>
            <a:p>
              <a:pPr marL="174625" indent="-174625" eaLnBrk="1" hangingPunct="1">
                <a:spcBef>
                  <a:spcPts val="0"/>
                </a:spcBef>
                <a:spcAft>
                  <a:spcPts val="200"/>
                </a:spcAft>
                <a:buClr>
                  <a:schemeClr val="tx1"/>
                </a:buClr>
                <a:buFont typeface="Wingdings" pitchFamily="2" charset="2"/>
                <a:buChar char="§"/>
              </a:pPr>
              <a:r>
                <a:rPr lang="en-US" sz="1400" b="0" dirty="0">
                  <a:solidFill>
                    <a:schemeClr val="tx1"/>
                  </a:solidFill>
                  <a:latin typeface="Calibri" panose="020F0502020204030204" pitchFamily="34" charset="0"/>
                </a:rPr>
                <a:t>Minimize alcohol intake</a:t>
              </a:r>
            </a:p>
          </p:txBody>
        </p:sp>
        <p:sp>
          <p:nvSpPr>
            <p:cNvPr id="15" name="Rectangle 14">
              <a:extLst>
                <a:ext uri="{FF2B5EF4-FFF2-40B4-BE49-F238E27FC236}">
                  <a16:creationId xmlns:a16="http://schemas.microsoft.com/office/drawing/2014/main" id="{51B4DCDC-D7E1-21E5-E79C-BA2F764361AD}"/>
                </a:ext>
              </a:extLst>
            </p:cNvPr>
            <p:cNvSpPr/>
            <p:nvPr/>
          </p:nvSpPr>
          <p:spPr bwMode="auto">
            <a:xfrm>
              <a:off x="6066346" y="4560679"/>
              <a:ext cx="1341510" cy="757961"/>
            </a:xfrm>
            <a:prstGeom prst="rect">
              <a:avLst/>
            </a:prstGeom>
            <a:solidFill>
              <a:schemeClr val="accent3"/>
            </a:solidFill>
            <a:ln w="0">
              <a:solidFill>
                <a:schemeClr val="accent3"/>
              </a:solidFill>
              <a:miter lim="800000"/>
              <a:headEnd/>
              <a:tailEnd/>
            </a:ln>
          </p:spPr>
          <p:txBody>
            <a:bodyPr rtlCol="0" anchor="ctr"/>
            <a:lstStyle/>
            <a:p>
              <a:pPr algn="ctr" eaLnBrk="1" hangingPunct="1">
                <a:spcBef>
                  <a:spcPts val="0"/>
                </a:spcBef>
                <a:spcAft>
                  <a:spcPts val="200"/>
                </a:spcAft>
                <a:buClr>
                  <a:schemeClr val="tx1"/>
                </a:buClr>
              </a:pPr>
              <a:r>
                <a:rPr lang="en-US" sz="1400" b="0" dirty="0">
                  <a:solidFill>
                    <a:schemeClr val="tx1"/>
                  </a:solidFill>
                  <a:latin typeface="Calibri" panose="020F0502020204030204" pitchFamily="34" charset="0"/>
                </a:rPr>
                <a:t>Decrease vascular damage</a:t>
              </a:r>
            </a:p>
          </p:txBody>
        </p:sp>
        <p:sp>
          <p:nvSpPr>
            <p:cNvPr id="16" name="Rectangle 15">
              <a:extLst>
                <a:ext uri="{FF2B5EF4-FFF2-40B4-BE49-F238E27FC236}">
                  <a16:creationId xmlns:a16="http://schemas.microsoft.com/office/drawing/2014/main" id="{11CE438A-0857-1CE2-6F13-2741DCE5C6D8}"/>
                </a:ext>
              </a:extLst>
            </p:cNvPr>
            <p:cNvSpPr/>
            <p:nvPr/>
          </p:nvSpPr>
          <p:spPr bwMode="auto">
            <a:xfrm>
              <a:off x="7586215" y="4560680"/>
              <a:ext cx="1341510" cy="757961"/>
            </a:xfrm>
            <a:prstGeom prst="rect">
              <a:avLst/>
            </a:prstGeom>
            <a:solidFill>
              <a:schemeClr val="accent3"/>
            </a:solidFill>
            <a:ln w="0">
              <a:solidFill>
                <a:schemeClr val="accent3"/>
              </a:solidFill>
              <a:miter lim="800000"/>
              <a:headEnd/>
              <a:tailEnd/>
            </a:ln>
          </p:spPr>
          <p:txBody>
            <a:bodyPr rtlCol="0" anchor="ctr"/>
            <a:lstStyle/>
            <a:p>
              <a:pPr algn="ctr" eaLnBrk="1" hangingPunct="1">
                <a:spcBef>
                  <a:spcPts val="0"/>
                </a:spcBef>
                <a:spcAft>
                  <a:spcPts val="200"/>
                </a:spcAft>
                <a:buClr>
                  <a:schemeClr val="tx1"/>
                </a:buClr>
              </a:pPr>
              <a:r>
                <a:rPr lang="en-US" sz="1400" b="0" dirty="0">
                  <a:solidFill>
                    <a:schemeClr val="tx1"/>
                  </a:solidFill>
                  <a:latin typeface="Calibri" panose="020F0502020204030204" pitchFamily="34" charset="0"/>
                </a:rPr>
                <a:t>Reduce dementia neuropathy</a:t>
              </a:r>
            </a:p>
          </p:txBody>
        </p:sp>
        <p:sp>
          <p:nvSpPr>
            <p:cNvPr id="17" name="Rectangle 16">
              <a:extLst>
                <a:ext uri="{FF2B5EF4-FFF2-40B4-BE49-F238E27FC236}">
                  <a16:creationId xmlns:a16="http://schemas.microsoft.com/office/drawing/2014/main" id="{9E896E02-7687-E9D9-43DA-739AD2624445}"/>
                </a:ext>
              </a:extLst>
            </p:cNvPr>
            <p:cNvSpPr/>
            <p:nvPr/>
          </p:nvSpPr>
          <p:spPr bwMode="auto">
            <a:xfrm>
              <a:off x="9106084" y="4560680"/>
              <a:ext cx="1341510" cy="757961"/>
            </a:xfrm>
            <a:prstGeom prst="rect">
              <a:avLst/>
            </a:prstGeom>
            <a:solidFill>
              <a:schemeClr val="accent3"/>
            </a:solidFill>
            <a:ln w="0">
              <a:solidFill>
                <a:schemeClr val="accent3"/>
              </a:solidFill>
              <a:miter lim="800000"/>
              <a:headEnd/>
              <a:tailEnd/>
            </a:ln>
          </p:spPr>
          <p:txBody>
            <a:bodyPr rtlCol="0" anchor="ctr"/>
            <a:lstStyle/>
            <a:p>
              <a:pPr algn="ctr" eaLnBrk="1" hangingPunct="1">
                <a:spcBef>
                  <a:spcPts val="0"/>
                </a:spcBef>
                <a:spcAft>
                  <a:spcPts val="200"/>
                </a:spcAft>
                <a:buClr>
                  <a:schemeClr val="tx1"/>
                </a:buClr>
              </a:pPr>
              <a:r>
                <a:rPr lang="en-US" sz="1400" b="0" dirty="0">
                  <a:solidFill>
                    <a:schemeClr val="tx1"/>
                  </a:solidFill>
                  <a:latin typeface="Calibri" panose="020F0502020204030204" pitchFamily="34" charset="0"/>
                </a:rPr>
                <a:t>Reduce stress and inflammation</a:t>
              </a:r>
            </a:p>
          </p:txBody>
        </p:sp>
        <p:sp>
          <p:nvSpPr>
            <p:cNvPr id="18" name="Rectangle 17">
              <a:extLst>
                <a:ext uri="{FF2B5EF4-FFF2-40B4-BE49-F238E27FC236}">
                  <a16:creationId xmlns:a16="http://schemas.microsoft.com/office/drawing/2014/main" id="{8D153854-4097-5E88-8F26-9ECEF0542C63}"/>
                </a:ext>
              </a:extLst>
            </p:cNvPr>
            <p:cNvSpPr/>
            <p:nvPr/>
          </p:nvSpPr>
          <p:spPr bwMode="auto">
            <a:xfrm>
              <a:off x="10625954" y="4560680"/>
              <a:ext cx="1341510" cy="757961"/>
            </a:xfrm>
            <a:prstGeom prst="rect">
              <a:avLst/>
            </a:prstGeom>
            <a:solidFill>
              <a:schemeClr val="accent3"/>
            </a:solidFill>
            <a:ln w="0">
              <a:solidFill>
                <a:schemeClr val="accent3"/>
              </a:solidFill>
              <a:miter lim="800000"/>
              <a:headEnd/>
              <a:tailEnd/>
            </a:ln>
          </p:spPr>
          <p:txBody>
            <a:bodyPr rtlCol="0" anchor="ctr"/>
            <a:lstStyle/>
            <a:p>
              <a:pPr algn="ctr" eaLnBrk="1" hangingPunct="1">
                <a:spcBef>
                  <a:spcPts val="0"/>
                </a:spcBef>
                <a:spcAft>
                  <a:spcPts val="200"/>
                </a:spcAft>
                <a:buClr>
                  <a:schemeClr val="tx1"/>
                </a:buClr>
              </a:pPr>
              <a:r>
                <a:rPr lang="en-US" sz="1400" b="0" dirty="0">
                  <a:solidFill>
                    <a:schemeClr val="tx1"/>
                  </a:solidFill>
                  <a:latin typeface="Calibri" panose="020F0502020204030204" pitchFamily="34" charset="0"/>
                </a:rPr>
                <a:t>Build cognitive and brain reserve</a:t>
              </a:r>
            </a:p>
          </p:txBody>
        </p:sp>
        <p:sp>
          <p:nvSpPr>
            <p:cNvPr id="20" name="Up-Down Arrow 19">
              <a:extLst>
                <a:ext uri="{FF2B5EF4-FFF2-40B4-BE49-F238E27FC236}">
                  <a16:creationId xmlns:a16="http://schemas.microsoft.com/office/drawing/2014/main" id="{B6F746E0-367B-D7FC-17DD-43DA60259FD9}"/>
                </a:ext>
              </a:extLst>
            </p:cNvPr>
            <p:cNvSpPr/>
            <p:nvPr/>
          </p:nvSpPr>
          <p:spPr bwMode="auto">
            <a:xfrm rot="16200000">
              <a:off x="7334641" y="4787316"/>
              <a:ext cx="335580" cy="285926"/>
            </a:xfrm>
            <a:prstGeom prst="upDownArrow">
              <a:avLst>
                <a:gd name="adj1" fmla="val 14614"/>
                <a:gd name="adj2" fmla="val 37614"/>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Up-Down Arrow 22">
              <a:extLst>
                <a:ext uri="{FF2B5EF4-FFF2-40B4-BE49-F238E27FC236}">
                  <a16:creationId xmlns:a16="http://schemas.microsoft.com/office/drawing/2014/main" id="{C9DACF61-4083-CC8F-5137-37A57E4FD56A}"/>
                </a:ext>
              </a:extLst>
            </p:cNvPr>
            <p:cNvSpPr/>
            <p:nvPr/>
          </p:nvSpPr>
          <p:spPr bwMode="auto">
            <a:xfrm rot="16200000">
              <a:off x="8849114" y="4810605"/>
              <a:ext cx="335580" cy="285926"/>
            </a:xfrm>
            <a:prstGeom prst="upDownArrow">
              <a:avLst>
                <a:gd name="adj1" fmla="val 14614"/>
                <a:gd name="adj2" fmla="val 37614"/>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Up-Down Arrow 23">
              <a:extLst>
                <a:ext uri="{FF2B5EF4-FFF2-40B4-BE49-F238E27FC236}">
                  <a16:creationId xmlns:a16="http://schemas.microsoft.com/office/drawing/2014/main" id="{7B1234D8-2828-3972-36A8-A2041D09EABA}"/>
                </a:ext>
              </a:extLst>
            </p:cNvPr>
            <p:cNvSpPr/>
            <p:nvPr/>
          </p:nvSpPr>
          <p:spPr bwMode="auto">
            <a:xfrm rot="16200000">
              <a:off x="10383959" y="4787037"/>
              <a:ext cx="335580" cy="285926"/>
            </a:xfrm>
            <a:prstGeom prst="upDownArrow">
              <a:avLst>
                <a:gd name="adj1" fmla="val 14614"/>
                <a:gd name="adj2" fmla="val 37614"/>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6" name="Straight Arrow Connector 25">
              <a:extLst>
                <a:ext uri="{FF2B5EF4-FFF2-40B4-BE49-F238E27FC236}">
                  <a16:creationId xmlns:a16="http://schemas.microsoft.com/office/drawing/2014/main" id="{6CA8FFAC-DB10-0654-3A4D-FA39F5028140}"/>
                </a:ext>
              </a:extLst>
            </p:cNvPr>
            <p:cNvCxnSpPr>
              <a:cxnSpLocks/>
            </p:cNvCxnSpPr>
            <p:nvPr/>
          </p:nvCxnSpPr>
          <p:spPr bwMode="auto">
            <a:xfrm>
              <a:off x="11177956" y="4129682"/>
              <a:ext cx="0" cy="423506"/>
            </a:xfrm>
            <a:prstGeom prst="straightConnector1">
              <a:avLst/>
            </a:prstGeom>
            <a:noFill/>
            <a:ln w="28575" cap="flat" cmpd="sng" algn="ctr">
              <a:solidFill>
                <a:schemeClr val="bg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D04C9D3C-4BAA-088D-944F-05F0EDE937CA}"/>
                </a:ext>
              </a:extLst>
            </p:cNvPr>
            <p:cNvCxnSpPr>
              <a:cxnSpLocks/>
            </p:cNvCxnSpPr>
            <p:nvPr/>
          </p:nvCxnSpPr>
          <p:spPr bwMode="auto">
            <a:xfrm>
              <a:off x="6366470" y="4279345"/>
              <a:ext cx="0" cy="281335"/>
            </a:xfrm>
            <a:prstGeom prst="straightConnector1">
              <a:avLst/>
            </a:prstGeom>
            <a:noFill/>
            <a:ln w="28575" cap="flat" cmpd="sng" algn="ctr">
              <a:solidFill>
                <a:schemeClr val="bg1"/>
              </a:solidFill>
              <a:prstDash val="solid"/>
              <a:round/>
              <a:headEnd type="none" w="med" len="med"/>
              <a:tailEnd type="triangle"/>
            </a:ln>
            <a:effectLst/>
          </p:spPr>
        </p:cxnSp>
        <p:cxnSp>
          <p:nvCxnSpPr>
            <p:cNvPr id="47" name="Straight Connector 46">
              <a:extLst>
                <a:ext uri="{FF2B5EF4-FFF2-40B4-BE49-F238E27FC236}">
                  <a16:creationId xmlns:a16="http://schemas.microsoft.com/office/drawing/2014/main" id="{CF4D0AB0-8B63-B26B-97D4-D5596F214844}"/>
                </a:ext>
              </a:extLst>
            </p:cNvPr>
            <p:cNvCxnSpPr>
              <a:cxnSpLocks/>
              <a:stCxn id="3" idx="2"/>
              <a:endCxn id="8" idx="0"/>
            </p:cNvCxnSpPr>
            <p:nvPr/>
          </p:nvCxnSpPr>
          <p:spPr bwMode="auto">
            <a:xfrm>
              <a:off x="9016905" y="2349323"/>
              <a:ext cx="0" cy="536476"/>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Arrow Connector 48">
              <a:extLst>
                <a:ext uri="{FF2B5EF4-FFF2-40B4-BE49-F238E27FC236}">
                  <a16:creationId xmlns:a16="http://schemas.microsoft.com/office/drawing/2014/main" id="{64CB640D-21A5-1564-E72B-DD9543C4CA83}"/>
                </a:ext>
              </a:extLst>
            </p:cNvPr>
            <p:cNvCxnSpPr/>
            <p:nvPr/>
          </p:nvCxnSpPr>
          <p:spPr bwMode="auto">
            <a:xfrm>
              <a:off x="9012085" y="4129682"/>
              <a:ext cx="2005958" cy="421846"/>
            </a:xfrm>
            <a:prstGeom prst="straightConnector1">
              <a:avLst/>
            </a:prstGeom>
            <a:noFill/>
            <a:ln w="28575" cap="flat" cmpd="sng" algn="ctr">
              <a:solidFill>
                <a:schemeClr val="bg1"/>
              </a:solidFill>
              <a:prstDash val="solid"/>
              <a:round/>
              <a:headEnd type="none" w="med" len="med"/>
              <a:tailEnd type="triangle"/>
            </a:ln>
            <a:effectLst/>
          </p:spPr>
        </p:cxnSp>
        <p:cxnSp>
          <p:nvCxnSpPr>
            <p:cNvPr id="51" name="Straight Arrow Connector 50">
              <a:extLst>
                <a:ext uri="{FF2B5EF4-FFF2-40B4-BE49-F238E27FC236}">
                  <a16:creationId xmlns:a16="http://schemas.microsoft.com/office/drawing/2014/main" id="{1A2483DF-044E-A0AE-1A2F-5DA129BAD6DB}"/>
                </a:ext>
              </a:extLst>
            </p:cNvPr>
            <p:cNvCxnSpPr/>
            <p:nvPr/>
          </p:nvCxnSpPr>
          <p:spPr bwMode="auto">
            <a:xfrm flipH="1">
              <a:off x="7207738" y="4129280"/>
              <a:ext cx="1809166" cy="416933"/>
            </a:xfrm>
            <a:prstGeom prst="straightConnector1">
              <a:avLst/>
            </a:prstGeom>
            <a:noFill/>
            <a:ln w="28575" cap="flat" cmpd="sng" algn="ctr">
              <a:solidFill>
                <a:schemeClr val="bg1"/>
              </a:solidFill>
              <a:prstDash val="solid"/>
              <a:round/>
              <a:headEnd type="none" w="med" len="med"/>
              <a:tailEnd type="triangle"/>
            </a:ln>
            <a:effectLst/>
          </p:spPr>
        </p:cxnSp>
        <p:cxnSp>
          <p:nvCxnSpPr>
            <p:cNvPr id="55" name="Straight Arrow Connector 54">
              <a:extLst>
                <a:ext uri="{FF2B5EF4-FFF2-40B4-BE49-F238E27FC236}">
                  <a16:creationId xmlns:a16="http://schemas.microsoft.com/office/drawing/2014/main" id="{2D85AE39-79F8-793E-9935-810FC03930C8}"/>
                </a:ext>
              </a:extLst>
            </p:cNvPr>
            <p:cNvCxnSpPr/>
            <p:nvPr/>
          </p:nvCxnSpPr>
          <p:spPr bwMode="auto">
            <a:xfrm>
              <a:off x="9021725" y="4120529"/>
              <a:ext cx="496530" cy="430999"/>
            </a:xfrm>
            <a:prstGeom prst="straightConnector1">
              <a:avLst/>
            </a:prstGeom>
            <a:noFill/>
            <a:ln w="28575" cap="flat" cmpd="sng" algn="ctr">
              <a:solidFill>
                <a:schemeClr val="bg1"/>
              </a:solidFill>
              <a:prstDash val="solid"/>
              <a:round/>
              <a:headEnd type="none" w="med" len="med"/>
              <a:tailEnd type="triangle"/>
            </a:ln>
            <a:effectLst/>
          </p:spPr>
        </p:cxnSp>
        <p:cxnSp>
          <p:nvCxnSpPr>
            <p:cNvPr id="66" name="Straight Arrow Connector 65">
              <a:extLst>
                <a:ext uri="{FF2B5EF4-FFF2-40B4-BE49-F238E27FC236}">
                  <a16:creationId xmlns:a16="http://schemas.microsoft.com/office/drawing/2014/main" id="{9FE8F968-B702-8F27-04AB-58A95A48D017}"/>
                </a:ext>
              </a:extLst>
            </p:cNvPr>
            <p:cNvCxnSpPr/>
            <p:nvPr/>
          </p:nvCxnSpPr>
          <p:spPr bwMode="auto">
            <a:xfrm flipH="1">
              <a:off x="8423307" y="4129280"/>
              <a:ext cx="595474" cy="438494"/>
            </a:xfrm>
            <a:prstGeom prst="straightConnector1">
              <a:avLst/>
            </a:prstGeom>
            <a:noFill/>
            <a:ln w="28575" cap="flat" cmpd="sng" algn="ctr">
              <a:solidFill>
                <a:schemeClr val="bg1"/>
              </a:solidFill>
              <a:prstDash val="solid"/>
              <a:round/>
              <a:headEnd type="none" w="med" len="med"/>
              <a:tailEnd type="triangle"/>
            </a:ln>
            <a:effectLst/>
          </p:spPr>
        </p:cxnSp>
        <p:cxnSp>
          <p:nvCxnSpPr>
            <p:cNvPr id="68" name="Straight Arrow Connector 67">
              <a:extLst>
                <a:ext uri="{FF2B5EF4-FFF2-40B4-BE49-F238E27FC236}">
                  <a16:creationId xmlns:a16="http://schemas.microsoft.com/office/drawing/2014/main" id="{E793936B-259B-D0F7-825B-779B4D3C8D80}"/>
                </a:ext>
              </a:extLst>
            </p:cNvPr>
            <p:cNvCxnSpPr>
              <a:cxnSpLocks/>
              <a:endCxn id="16" idx="0"/>
            </p:cNvCxnSpPr>
            <p:nvPr/>
          </p:nvCxnSpPr>
          <p:spPr bwMode="auto">
            <a:xfrm>
              <a:off x="6821304" y="4336580"/>
              <a:ext cx="1435666" cy="224100"/>
            </a:xfrm>
            <a:prstGeom prst="straightConnector1">
              <a:avLst/>
            </a:prstGeom>
            <a:noFill/>
            <a:ln w="28575" cap="flat" cmpd="sng" algn="ctr">
              <a:solidFill>
                <a:schemeClr val="bg1"/>
              </a:solidFill>
              <a:prstDash val="solid"/>
              <a:round/>
              <a:headEnd type="none" w="med" len="med"/>
              <a:tailEnd type="triangle"/>
            </a:ln>
            <a:effectLst/>
          </p:spPr>
        </p:cxnSp>
        <p:cxnSp>
          <p:nvCxnSpPr>
            <p:cNvPr id="70" name="Straight Arrow Connector 69">
              <a:extLst>
                <a:ext uri="{FF2B5EF4-FFF2-40B4-BE49-F238E27FC236}">
                  <a16:creationId xmlns:a16="http://schemas.microsoft.com/office/drawing/2014/main" id="{A4097470-F23D-9A20-18A8-60822EA7E58A}"/>
                </a:ext>
              </a:extLst>
            </p:cNvPr>
            <p:cNvCxnSpPr>
              <a:cxnSpLocks/>
            </p:cNvCxnSpPr>
            <p:nvPr/>
          </p:nvCxnSpPr>
          <p:spPr bwMode="auto">
            <a:xfrm flipH="1">
              <a:off x="10015064" y="4151036"/>
              <a:ext cx="959982" cy="409644"/>
            </a:xfrm>
            <a:prstGeom prst="straightConnector1">
              <a:avLst/>
            </a:prstGeom>
            <a:noFill/>
            <a:ln w="28575" cap="flat" cmpd="sng" algn="ctr">
              <a:solidFill>
                <a:schemeClr val="bg1"/>
              </a:solidFill>
              <a:prstDash val="solid"/>
              <a:round/>
              <a:headEnd type="none" w="med" len="med"/>
              <a:tailEnd type="triangle"/>
            </a:ln>
            <a:effectLst/>
          </p:spPr>
        </p:cxnSp>
        <p:sp>
          <p:nvSpPr>
            <p:cNvPr id="6" name="Rectangle 5">
              <a:extLst>
                <a:ext uri="{FF2B5EF4-FFF2-40B4-BE49-F238E27FC236}">
                  <a16:creationId xmlns:a16="http://schemas.microsoft.com/office/drawing/2014/main" id="{14BB5803-566E-B708-5D3A-D3A035C5074B}"/>
                </a:ext>
              </a:extLst>
            </p:cNvPr>
            <p:cNvSpPr/>
            <p:nvPr/>
          </p:nvSpPr>
          <p:spPr bwMode="auto">
            <a:xfrm>
              <a:off x="6066346" y="2393467"/>
              <a:ext cx="1860431" cy="1979180"/>
            </a:xfrm>
            <a:prstGeom prst="rect">
              <a:avLst/>
            </a:prstGeom>
            <a:solidFill>
              <a:schemeClr val="accent1"/>
            </a:solidFill>
            <a:ln w="0">
              <a:solidFill>
                <a:schemeClr val="accent1"/>
              </a:solidFill>
              <a:miter lim="800000"/>
              <a:headEnd/>
              <a:tailEnd/>
            </a:ln>
          </p:spPr>
          <p:txBody>
            <a:bodyPr rtlCol="0" anchor="t"/>
            <a:lstStyle/>
            <a:p>
              <a:pPr marL="174625" indent="-174625" eaLnBrk="1" hangingPunct="1">
                <a:spcBef>
                  <a:spcPts val="0"/>
                </a:spcBef>
                <a:spcAft>
                  <a:spcPts val="200"/>
                </a:spcAft>
                <a:buClr>
                  <a:schemeClr val="tx1"/>
                </a:buClr>
                <a:buFont typeface="Wingdings" pitchFamily="2" charset="2"/>
                <a:buChar char="§"/>
              </a:pPr>
              <a:r>
                <a:rPr lang="en-US" sz="1400" b="0" dirty="0">
                  <a:solidFill>
                    <a:schemeClr val="tx1"/>
                  </a:solidFill>
                  <a:latin typeface="Calibri" panose="020F0502020204030204" pitchFamily="34" charset="0"/>
                </a:rPr>
                <a:t>Reduce diabetes</a:t>
              </a:r>
            </a:p>
            <a:p>
              <a:pPr marL="174625" indent="-174625" eaLnBrk="1" hangingPunct="1">
                <a:spcBef>
                  <a:spcPts val="0"/>
                </a:spcBef>
                <a:spcAft>
                  <a:spcPts val="200"/>
                </a:spcAft>
                <a:buClr>
                  <a:schemeClr val="tx1"/>
                </a:buClr>
                <a:buFont typeface="Wingdings" pitchFamily="2" charset="2"/>
                <a:buChar char="§"/>
              </a:pPr>
              <a:r>
                <a:rPr lang="en-US" sz="1400" b="0" dirty="0">
                  <a:latin typeface="Calibri" panose="020F0502020204030204" pitchFamily="34" charset="0"/>
                </a:rPr>
                <a:t>Manage cholesterol</a:t>
              </a:r>
            </a:p>
            <a:p>
              <a:pPr marL="174625" indent="-174625" eaLnBrk="1" hangingPunct="1">
                <a:spcBef>
                  <a:spcPts val="0"/>
                </a:spcBef>
                <a:spcAft>
                  <a:spcPts val="200"/>
                </a:spcAft>
                <a:buClr>
                  <a:schemeClr val="tx1"/>
                </a:buClr>
                <a:buFont typeface="Wingdings" pitchFamily="2" charset="2"/>
                <a:buChar char="§"/>
              </a:pPr>
              <a:r>
                <a:rPr lang="en-US" sz="1400" b="0" dirty="0">
                  <a:solidFill>
                    <a:schemeClr val="tx1"/>
                  </a:solidFill>
                  <a:latin typeface="Calibri" panose="020F0502020204030204" pitchFamily="34" charset="0"/>
                </a:rPr>
                <a:t>Minimize hypertension</a:t>
              </a:r>
            </a:p>
            <a:p>
              <a:pPr marL="174625" indent="-174625" eaLnBrk="1" hangingPunct="1">
                <a:spcBef>
                  <a:spcPts val="0"/>
                </a:spcBef>
                <a:spcAft>
                  <a:spcPts val="200"/>
                </a:spcAft>
                <a:buClr>
                  <a:schemeClr val="tx1"/>
                </a:buClr>
                <a:buFont typeface="Wingdings" pitchFamily="2" charset="2"/>
                <a:buChar char="§"/>
              </a:pPr>
              <a:r>
                <a:rPr lang="en-US" sz="1400" b="0" dirty="0">
                  <a:latin typeface="Calibri" panose="020F0502020204030204" pitchFamily="34" charset="0"/>
                </a:rPr>
                <a:t>Stop smoking</a:t>
              </a:r>
            </a:p>
            <a:p>
              <a:pPr marL="174625" indent="-174625" eaLnBrk="1" hangingPunct="1">
                <a:spcBef>
                  <a:spcPts val="0"/>
                </a:spcBef>
                <a:spcAft>
                  <a:spcPts val="200"/>
                </a:spcAft>
                <a:buClr>
                  <a:schemeClr val="tx1"/>
                </a:buClr>
                <a:buFont typeface="Wingdings" pitchFamily="2" charset="2"/>
                <a:buChar char="§"/>
              </a:pPr>
              <a:r>
                <a:rPr lang="en-US" sz="1400" b="0" dirty="0">
                  <a:solidFill>
                    <a:schemeClr val="tx1"/>
                  </a:solidFill>
                  <a:latin typeface="Calibri" panose="020F0502020204030204" pitchFamily="34" charset="0"/>
                </a:rPr>
                <a:t>Reduce obesity</a:t>
              </a:r>
            </a:p>
            <a:p>
              <a:pPr marL="174625" indent="-174625" eaLnBrk="1" hangingPunct="1">
                <a:spcBef>
                  <a:spcPts val="0"/>
                </a:spcBef>
                <a:spcAft>
                  <a:spcPts val="200"/>
                </a:spcAft>
                <a:buClr>
                  <a:schemeClr val="tx1"/>
                </a:buClr>
                <a:buFont typeface="Wingdings" pitchFamily="2" charset="2"/>
                <a:buChar char="§"/>
              </a:pPr>
              <a:r>
                <a:rPr lang="en-US" sz="1400" b="0" dirty="0">
                  <a:latin typeface="Calibri" panose="020F0502020204030204" pitchFamily="34" charset="0"/>
                </a:rPr>
                <a:t>Reduce air pollution</a:t>
              </a:r>
            </a:p>
            <a:p>
              <a:pPr marL="174625" indent="-174625" eaLnBrk="1" hangingPunct="1">
                <a:spcBef>
                  <a:spcPts val="0"/>
                </a:spcBef>
                <a:spcAft>
                  <a:spcPts val="200"/>
                </a:spcAft>
                <a:buClr>
                  <a:schemeClr val="tx1"/>
                </a:buClr>
                <a:buFont typeface="Wingdings" pitchFamily="2" charset="2"/>
                <a:buChar char="§"/>
              </a:pPr>
              <a:r>
                <a:rPr lang="en-US" sz="1400" b="0" dirty="0">
                  <a:solidFill>
                    <a:schemeClr val="tx1"/>
                  </a:solidFill>
                  <a:latin typeface="Calibri" panose="020F0502020204030204" pitchFamily="34" charset="0"/>
                </a:rPr>
                <a:t>Prevent head injury</a:t>
              </a:r>
            </a:p>
          </p:txBody>
        </p:sp>
        <p:sp>
          <p:nvSpPr>
            <p:cNvPr id="12" name="Rectangle 11">
              <a:extLst>
                <a:ext uri="{FF2B5EF4-FFF2-40B4-BE49-F238E27FC236}">
                  <a16:creationId xmlns:a16="http://schemas.microsoft.com/office/drawing/2014/main" id="{D4E5FBF4-2943-F9BB-5D15-F2D088988E93}"/>
                </a:ext>
              </a:extLst>
            </p:cNvPr>
            <p:cNvSpPr/>
            <p:nvPr/>
          </p:nvSpPr>
          <p:spPr bwMode="auto">
            <a:xfrm>
              <a:off x="10107033" y="2393467"/>
              <a:ext cx="1860431" cy="1744522"/>
            </a:xfrm>
            <a:prstGeom prst="rect">
              <a:avLst/>
            </a:prstGeom>
            <a:solidFill>
              <a:schemeClr val="accent1"/>
            </a:solidFill>
            <a:ln w="0">
              <a:solidFill>
                <a:schemeClr val="accent1"/>
              </a:solidFill>
              <a:miter lim="800000"/>
              <a:headEnd/>
              <a:tailEnd/>
            </a:ln>
          </p:spPr>
          <p:txBody>
            <a:bodyPr rtlCol="0" anchor="t"/>
            <a:lstStyle/>
            <a:p>
              <a:pPr marL="174625" indent="-174625" eaLnBrk="1" hangingPunct="1">
                <a:spcBef>
                  <a:spcPts val="0"/>
                </a:spcBef>
                <a:spcAft>
                  <a:spcPts val="200"/>
                </a:spcAft>
                <a:buClr>
                  <a:schemeClr val="tx1"/>
                </a:buClr>
                <a:buFont typeface="Wingdings" pitchFamily="2" charset="2"/>
                <a:buChar char="§"/>
              </a:pPr>
              <a:r>
                <a:rPr lang="en-US" sz="1400" b="0" dirty="0">
                  <a:solidFill>
                    <a:schemeClr val="tx1"/>
                  </a:solidFill>
                  <a:latin typeface="Calibri" panose="020F0502020204030204" pitchFamily="34" charset="0"/>
                </a:rPr>
                <a:t>Higher education or continue cognitive activity</a:t>
              </a:r>
            </a:p>
            <a:p>
              <a:pPr marL="174625" indent="-174625" eaLnBrk="1" hangingPunct="1">
                <a:spcBef>
                  <a:spcPts val="0"/>
                </a:spcBef>
                <a:spcAft>
                  <a:spcPts val="200"/>
                </a:spcAft>
                <a:buClr>
                  <a:schemeClr val="tx1"/>
                </a:buClr>
                <a:buFont typeface="Wingdings" pitchFamily="2" charset="2"/>
                <a:buChar char="§"/>
              </a:pPr>
              <a:r>
                <a:rPr lang="en-US" sz="1400" b="0" dirty="0">
                  <a:latin typeface="Calibri" panose="020F0502020204030204" pitchFamily="34" charset="0"/>
                </a:rPr>
                <a:t>Prevent and address hearing loss</a:t>
              </a:r>
            </a:p>
            <a:p>
              <a:pPr marL="174625" indent="-174625" eaLnBrk="1" hangingPunct="1">
                <a:spcBef>
                  <a:spcPts val="0"/>
                </a:spcBef>
                <a:spcAft>
                  <a:spcPts val="200"/>
                </a:spcAft>
                <a:buClr>
                  <a:schemeClr val="tx1"/>
                </a:buClr>
                <a:buFont typeface="Wingdings" pitchFamily="2" charset="2"/>
                <a:buChar char="§"/>
              </a:pPr>
              <a:r>
                <a:rPr lang="en-US" sz="1400" b="0" dirty="0">
                  <a:solidFill>
                    <a:schemeClr val="tx1"/>
                  </a:solidFill>
                  <a:latin typeface="Calibri" panose="020F0502020204030204" pitchFamily="34" charset="0"/>
                </a:rPr>
                <a:t>Increase social contact</a:t>
              </a:r>
            </a:p>
          </p:txBody>
        </p:sp>
        <p:sp>
          <p:nvSpPr>
            <p:cNvPr id="13" name="Up-Down Arrow 12">
              <a:extLst>
                <a:ext uri="{FF2B5EF4-FFF2-40B4-BE49-F238E27FC236}">
                  <a16:creationId xmlns:a16="http://schemas.microsoft.com/office/drawing/2014/main" id="{18343CC7-FD0B-705E-F5AD-825A54A70026}"/>
                </a:ext>
              </a:extLst>
            </p:cNvPr>
            <p:cNvSpPr/>
            <p:nvPr/>
          </p:nvSpPr>
          <p:spPr bwMode="auto">
            <a:xfrm rot="16200000">
              <a:off x="7829304" y="3569165"/>
              <a:ext cx="335580" cy="285926"/>
            </a:xfrm>
            <a:prstGeom prst="upDownArrow">
              <a:avLst>
                <a:gd name="adj1" fmla="val 14614"/>
                <a:gd name="adj2" fmla="val 3761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Up-Down Arrow 13">
              <a:extLst>
                <a:ext uri="{FF2B5EF4-FFF2-40B4-BE49-F238E27FC236}">
                  <a16:creationId xmlns:a16="http://schemas.microsoft.com/office/drawing/2014/main" id="{B864B85C-68EB-880A-0873-2B2CD3A52267}"/>
                </a:ext>
              </a:extLst>
            </p:cNvPr>
            <p:cNvSpPr/>
            <p:nvPr/>
          </p:nvSpPr>
          <p:spPr bwMode="auto">
            <a:xfrm rot="16200000">
              <a:off x="9859287" y="3569164"/>
              <a:ext cx="335580" cy="285926"/>
            </a:xfrm>
            <a:prstGeom prst="upDownArrow">
              <a:avLst>
                <a:gd name="adj1" fmla="val 14614"/>
                <a:gd name="adj2" fmla="val 3761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6" name="Straight Connector 75">
              <a:extLst>
                <a:ext uri="{FF2B5EF4-FFF2-40B4-BE49-F238E27FC236}">
                  <a16:creationId xmlns:a16="http://schemas.microsoft.com/office/drawing/2014/main" id="{D6DC14FD-87EA-8435-8B5D-5609F4958F9F}"/>
                </a:ext>
              </a:extLst>
            </p:cNvPr>
            <p:cNvCxnSpPr>
              <a:cxnSpLocks/>
            </p:cNvCxnSpPr>
            <p:nvPr/>
          </p:nvCxnSpPr>
          <p:spPr bwMode="auto">
            <a:xfrm flipV="1">
              <a:off x="8256970" y="5355004"/>
              <a:ext cx="0" cy="69144"/>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B95BF146-54FE-46F7-90EA-3AE64A22D2A9}"/>
                </a:ext>
              </a:extLst>
            </p:cNvPr>
            <p:cNvCxnSpPr>
              <a:cxnSpLocks/>
            </p:cNvCxnSpPr>
            <p:nvPr/>
          </p:nvCxnSpPr>
          <p:spPr bwMode="auto">
            <a:xfrm flipV="1">
              <a:off x="9776839" y="5348218"/>
              <a:ext cx="0" cy="75930"/>
            </a:xfrm>
            <a:prstGeom prst="line">
              <a:avLst/>
            </a:prstGeom>
            <a:noFill/>
            <a:ln w="28575" cap="flat" cmpd="sng" algn="ctr">
              <a:solidFill>
                <a:schemeClr val="bg1"/>
              </a:solidFill>
              <a:prstDash val="solid"/>
              <a:round/>
              <a:headEnd type="none" w="med" len="med"/>
              <a:tailEnd type="none" w="med" len="med"/>
            </a:ln>
            <a:effectLst/>
          </p:spPr>
        </p:cxnSp>
        <p:sp>
          <p:nvSpPr>
            <p:cNvPr id="79" name="Rectangle 78">
              <a:extLst>
                <a:ext uri="{FF2B5EF4-FFF2-40B4-BE49-F238E27FC236}">
                  <a16:creationId xmlns:a16="http://schemas.microsoft.com/office/drawing/2014/main" id="{5984ABE1-EB04-335B-3197-137FE5101F5E}"/>
                </a:ext>
              </a:extLst>
            </p:cNvPr>
            <p:cNvSpPr/>
            <p:nvPr/>
          </p:nvSpPr>
          <p:spPr bwMode="auto">
            <a:xfrm>
              <a:off x="8348026" y="5618400"/>
              <a:ext cx="1341510" cy="630032"/>
            </a:xfrm>
            <a:prstGeom prst="rect">
              <a:avLst/>
            </a:prstGeom>
            <a:solidFill>
              <a:schemeClr val="accent4"/>
            </a:solidFill>
            <a:ln w="0">
              <a:solidFill>
                <a:schemeClr val="accent4"/>
              </a:solidFill>
              <a:miter lim="800000"/>
              <a:headEnd/>
              <a:tailEnd/>
            </a:ln>
          </p:spPr>
          <p:txBody>
            <a:bodyPr rtlCol="0" anchor="ctr"/>
            <a:lstStyle/>
            <a:p>
              <a:pPr algn="ctr" eaLnBrk="1" hangingPunct="1">
                <a:spcBef>
                  <a:spcPts val="0"/>
                </a:spcBef>
                <a:spcAft>
                  <a:spcPts val="200"/>
                </a:spcAft>
                <a:buClr>
                  <a:schemeClr val="tx1"/>
                </a:buClr>
              </a:pPr>
              <a:r>
                <a:rPr lang="en-US" sz="1400" b="0" dirty="0">
                  <a:solidFill>
                    <a:schemeClr val="tx1"/>
                  </a:solidFill>
                  <a:latin typeface="Calibri" panose="020F0502020204030204" pitchFamily="34" charset="0"/>
                </a:rPr>
                <a:t>Prevent and delay dementia</a:t>
              </a:r>
            </a:p>
          </p:txBody>
        </p:sp>
        <p:cxnSp>
          <p:nvCxnSpPr>
            <p:cNvPr id="81" name="Straight Arrow Connector 80">
              <a:extLst>
                <a:ext uri="{FF2B5EF4-FFF2-40B4-BE49-F238E27FC236}">
                  <a16:creationId xmlns:a16="http://schemas.microsoft.com/office/drawing/2014/main" id="{1699595E-2670-8ED4-D992-B385E319CB96}"/>
                </a:ext>
              </a:extLst>
            </p:cNvPr>
            <p:cNvCxnSpPr>
              <a:cxnSpLocks/>
            </p:cNvCxnSpPr>
            <p:nvPr/>
          </p:nvCxnSpPr>
          <p:spPr bwMode="auto">
            <a:xfrm>
              <a:off x="9018781" y="5414444"/>
              <a:ext cx="0" cy="214854"/>
            </a:xfrm>
            <a:prstGeom prst="straightConnector1">
              <a:avLst/>
            </a:prstGeom>
            <a:noFill/>
            <a:ln w="28575" cap="flat" cmpd="sng" algn="ctr">
              <a:solidFill>
                <a:schemeClr val="bg1"/>
              </a:solidFill>
              <a:prstDash val="solid"/>
              <a:round/>
              <a:headEnd type="none" w="med" len="med"/>
              <a:tailEnd type="triangle"/>
            </a:ln>
            <a:effectLst/>
          </p:spPr>
        </p:cxnSp>
        <p:cxnSp>
          <p:nvCxnSpPr>
            <p:cNvPr id="43" name="Straight Connector 42">
              <a:extLst>
                <a:ext uri="{FF2B5EF4-FFF2-40B4-BE49-F238E27FC236}">
                  <a16:creationId xmlns:a16="http://schemas.microsoft.com/office/drawing/2014/main" id="{7EB734A5-1C43-1474-632C-FA9DBBC7DAD7}"/>
                </a:ext>
              </a:extLst>
            </p:cNvPr>
            <p:cNvCxnSpPr>
              <a:cxnSpLocks/>
              <a:stCxn id="3" idx="1"/>
              <a:endCxn id="6" idx="0"/>
            </p:cNvCxnSpPr>
            <p:nvPr/>
          </p:nvCxnSpPr>
          <p:spPr bwMode="auto">
            <a:xfrm flipH="1">
              <a:off x="6996562" y="2195435"/>
              <a:ext cx="1219226" cy="198032"/>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4825A9D9-75C3-1870-34D0-7CEE42C04532}"/>
                </a:ext>
              </a:extLst>
            </p:cNvPr>
            <p:cNvCxnSpPr>
              <a:cxnSpLocks/>
              <a:stCxn id="12" idx="0"/>
              <a:endCxn id="3" idx="3"/>
            </p:cNvCxnSpPr>
            <p:nvPr/>
          </p:nvCxnSpPr>
          <p:spPr bwMode="auto">
            <a:xfrm flipH="1" flipV="1">
              <a:off x="9818021" y="2195435"/>
              <a:ext cx="1219228" cy="198032"/>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8069987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AE7A1-AFE9-89DE-6C00-D66EB822E210}"/>
              </a:ext>
            </a:extLst>
          </p:cNvPr>
          <p:cNvSpPr>
            <a:spLocks noGrp="1"/>
          </p:cNvSpPr>
          <p:nvPr>
            <p:ph type="title"/>
          </p:nvPr>
        </p:nvSpPr>
        <p:spPr/>
        <p:txBody>
          <a:bodyPr anchor="t"/>
          <a:lstStyle/>
          <a:p>
            <a:r>
              <a:rPr lang="en-US" sz="3200" dirty="0"/>
              <a:t>American Heart Association</a:t>
            </a:r>
            <a:r>
              <a:rPr lang="en-US" dirty="0"/>
              <a:t> </a:t>
            </a:r>
            <a:br>
              <a:rPr lang="en-US" dirty="0"/>
            </a:br>
            <a:r>
              <a:rPr lang="en-US" dirty="0"/>
              <a:t>2021 </a:t>
            </a:r>
            <a:r>
              <a:rPr lang="en-US" sz="3200" dirty="0"/>
              <a:t>Primary Care Agenda for Brain Health</a:t>
            </a:r>
          </a:p>
        </p:txBody>
      </p:sp>
      <p:sp>
        <p:nvSpPr>
          <p:cNvPr id="13" name="Content Placeholder 12">
            <a:extLst>
              <a:ext uri="{FF2B5EF4-FFF2-40B4-BE49-F238E27FC236}">
                <a16:creationId xmlns:a16="http://schemas.microsoft.com/office/drawing/2014/main" id="{87893452-8FA3-D828-6B10-718B6B4FEEBF}"/>
              </a:ext>
            </a:extLst>
          </p:cNvPr>
          <p:cNvSpPr>
            <a:spLocks noGrp="1"/>
          </p:cNvSpPr>
          <p:nvPr>
            <p:ph idx="1"/>
          </p:nvPr>
        </p:nvSpPr>
        <p:spPr>
          <a:xfrm>
            <a:off x="604675" y="1513047"/>
            <a:ext cx="5233417" cy="4650686"/>
          </a:xfrm>
        </p:spPr>
        <p:txBody>
          <a:bodyPr/>
          <a:lstStyle/>
          <a:p>
            <a:r>
              <a:rPr lang="en-US" sz="2000" dirty="0"/>
              <a:t>Identified “Life’s Simple 7” in 2017</a:t>
            </a:r>
          </a:p>
          <a:p>
            <a:pPr lvl="1"/>
            <a:r>
              <a:rPr lang="en-US" sz="2000" dirty="0"/>
              <a:t>Modifiable risk factors to maintain brain health and prevent cognitive decline</a:t>
            </a:r>
          </a:p>
          <a:p>
            <a:pPr lvl="1"/>
            <a:r>
              <a:rPr lang="en-US" sz="2000" dirty="0"/>
              <a:t>Can emerge before adulthood</a:t>
            </a:r>
          </a:p>
          <a:p>
            <a:pPr lvl="1"/>
            <a:r>
              <a:rPr lang="en-US" sz="2000" dirty="0"/>
              <a:t>Can be routinely identified and managed by primary care HCPs</a:t>
            </a:r>
          </a:p>
          <a:p>
            <a:r>
              <a:rPr lang="en-US" sz="2000" dirty="0"/>
              <a:t>6 more factors added in 2021</a:t>
            </a:r>
          </a:p>
        </p:txBody>
      </p:sp>
      <p:sp>
        <p:nvSpPr>
          <p:cNvPr id="8" name="TextBox 7">
            <a:extLst>
              <a:ext uri="{FF2B5EF4-FFF2-40B4-BE49-F238E27FC236}">
                <a16:creationId xmlns:a16="http://schemas.microsoft.com/office/drawing/2014/main" id="{22A836CB-ACE9-84FF-9758-5A722B5BE527}"/>
              </a:ext>
            </a:extLst>
          </p:cNvPr>
          <p:cNvSpPr txBox="1"/>
          <p:nvPr/>
        </p:nvSpPr>
        <p:spPr bwMode="auto">
          <a:xfrm>
            <a:off x="434068" y="6367073"/>
            <a:ext cx="19417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2"/>
                </a:solidFill>
                <a:latin typeface="Calibri" panose="020F0502020204030204" pitchFamily="34" charset="0"/>
              </a:rPr>
              <a:t>Lazar. Stroke. 2021;52:e295.</a:t>
            </a:r>
          </a:p>
        </p:txBody>
      </p:sp>
      <p:sp>
        <p:nvSpPr>
          <p:cNvPr id="9" name="TextBox 8">
            <a:extLst>
              <a:ext uri="{FF2B5EF4-FFF2-40B4-BE49-F238E27FC236}">
                <a16:creationId xmlns:a16="http://schemas.microsoft.com/office/drawing/2014/main" id="{7F49472B-93C5-9BB4-7773-E9792AF8BD17}"/>
              </a:ext>
            </a:extLst>
          </p:cNvPr>
          <p:cNvSpPr txBox="1"/>
          <p:nvPr/>
        </p:nvSpPr>
        <p:spPr bwMode="auto">
          <a:xfrm>
            <a:off x="6087579" y="5565464"/>
            <a:ext cx="547480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i="0" dirty="0">
                <a:solidFill>
                  <a:srgbClr val="383330"/>
                </a:solidFill>
                <a:effectLst/>
                <a:latin typeface="+mj-lt"/>
              </a:rPr>
              <a:t>*Components of Healthy Diet Score: Low glycemic load, high cereal fiber, high folate, high marine omega-3 fatty acid, a high ratio of polyunsaturated to saturated fat, low  </a:t>
            </a:r>
            <a:r>
              <a:rPr lang="en-US" sz="1200" b="0" dirty="0">
                <a:solidFill>
                  <a:srgbClr val="383330"/>
                </a:solidFill>
                <a:latin typeface="+mj-lt"/>
              </a:rPr>
              <a:t>trans</a:t>
            </a:r>
            <a:r>
              <a:rPr lang="en-US" sz="1200" b="0" i="0" dirty="0">
                <a:solidFill>
                  <a:srgbClr val="383330"/>
                </a:solidFill>
                <a:effectLst/>
                <a:latin typeface="+mj-lt"/>
              </a:rPr>
              <a:t>fat content.</a:t>
            </a:r>
            <a:r>
              <a:rPr lang="en-US" sz="1200" b="0" dirty="0">
                <a:solidFill>
                  <a:srgbClr val="383330"/>
                </a:solidFill>
                <a:latin typeface="+mj-lt"/>
              </a:rPr>
              <a:t> </a:t>
            </a:r>
            <a:br>
              <a:rPr lang="en-US" sz="1200" b="0" dirty="0">
                <a:solidFill>
                  <a:srgbClr val="383330"/>
                </a:solidFill>
                <a:latin typeface="+mj-lt"/>
              </a:rPr>
            </a:br>
            <a:r>
              <a:rPr lang="en-US" sz="1200" b="0" i="0" baseline="30000" dirty="0">
                <a:solidFill>
                  <a:srgbClr val="383330"/>
                </a:solidFill>
                <a:effectLst/>
                <a:latin typeface="+mj-lt"/>
              </a:rPr>
              <a:t>†</a:t>
            </a:r>
            <a:r>
              <a:rPr lang="en-US" sz="1200" b="0" i="0" dirty="0">
                <a:solidFill>
                  <a:srgbClr val="383330"/>
                </a:solidFill>
                <a:effectLst/>
                <a:latin typeface="+mj-lt"/>
              </a:rPr>
              <a:t>Untreated values.</a:t>
            </a:r>
          </a:p>
        </p:txBody>
      </p:sp>
      <p:graphicFrame>
        <p:nvGraphicFramePr>
          <p:cNvPr id="5" name="Content Placeholder 4">
            <a:extLst>
              <a:ext uri="{FF2B5EF4-FFF2-40B4-BE49-F238E27FC236}">
                <a16:creationId xmlns:a16="http://schemas.microsoft.com/office/drawing/2014/main" id="{F49A9464-40E7-4214-788F-69703A2F2E14}"/>
              </a:ext>
            </a:extLst>
          </p:cNvPr>
          <p:cNvGraphicFramePr>
            <a:graphicFrameLocks/>
          </p:cNvGraphicFramePr>
          <p:nvPr>
            <p:extLst>
              <p:ext uri="{D42A27DB-BD31-4B8C-83A1-F6EECF244321}">
                <p14:modId xmlns:p14="http://schemas.microsoft.com/office/powerpoint/2010/main" val="4053685856"/>
              </p:ext>
            </p:extLst>
          </p:nvPr>
        </p:nvGraphicFramePr>
        <p:xfrm>
          <a:off x="6134100" y="1382189"/>
          <a:ext cx="5377133" cy="4206240"/>
        </p:xfrm>
        <a:graphic>
          <a:graphicData uri="http://schemas.openxmlformats.org/drawingml/2006/table">
            <a:tbl>
              <a:tblPr firstRow="1" bandRow="1">
                <a:tableStyleId>{93296810-A885-4BE3-A3E7-6D5BEEA58F35}</a:tableStyleId>
              </a:tblPr>
              <a:tblGrid>
                <a:gridCol w="2108453">
                  <a:extLst>
                    <a:ext uri="{9D8B030D-6E8A-4147-A177-3AD203B41FA5}">
                      <a16:colId xmlns:a16="http://schemas.microsoft.com/office/drawing/2014/main" val="2141092873"/>
                    </a:ext>
                  </a:extLst>
                </a:gridCol>
                <a:gridCol w="3268680">
                  <a:extLst>
                    <a:ext uri="{9D8B030D-6E8A-4147-A177-3AD203B41FA5}">
                      <a16:colId xmlns:a16="http://schemas.microsoft.com/office/drawing/2014/main" val="805200834"/>
                    </a:ext>
                  </a:extLst>
                </a:gridCol>
              </a:tblGrid>
              <a:tr h="222032">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latin typeface="+mj-lt"/>
                          <a:ea typeface="+mn-ea"/>
                          <a:cs typeface="+mn-cs"/>
                        </a:rPr>
                        <a:t>“Life’s Simple 7” Identified in 2017</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kern="1200">
                        <a:solidFill>
                          <a:schemeClr val="tx1"/>
                        </a:solidFill>
                        <a:latin typeface="+mj-lt"/>
                        <a:ea typeface="+mn-ea"/>
                        <a:cs typeface="+mn-cs"/>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1790479"/>
                  </a:ext>
                </a:extLst>
              </a:tr>
              <a:tr h="222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latin typeface="+mj-lt"/>
                          <a:ea typeface="+mn-ea"/>
                          <a:cs typeface="+mn-cs"/>
                        </a:rPr>
                        <a:t>Current smoking</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US" sz="1400" dirty="0">
                          <a:solidFill>
                            <a:schemeClr val="bg1"/>
                          </a:solidFill>
                          <a:latin typeface="+mj-lt"/>
                        </a:rPr>
                        <a:t>Never or quit &gt;12 mo ago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2613455"/>
                  </a:ext>
                </a:extLst>
              </a:tr>
              <a:tr h="222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latin typeface="+mj-lt"/>
                          <a:ea typeface="+mn-ea"/>
                          <a:cs typeface="+mn-cs"/>
                        </a:rPr>
                        <a:t>Body mass index</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r>
                        <a:rPr lang="en-US" sz="1400" dirty="0">
                          <a:solidFill>
                            <a:schemeClr val="bg1"/>
                          </a:solidFill>
                          <a:latin typeface="+mj-lt"/>
                        </a:rPr>
                        <a:t>&lt;25 kg/m</a:t>
                      </a:r>
                      <a:r>
                        <a:rPr lang="en-US" sz="1400" baseline="30000" dirty="0">
                          <a:solidFill>
                            <a:schemeClr val="bg1"/>
                          </a:solidFill>
                          <a:latin typeface="+mj-lt"/>
                        </a:rPr>
                        <a:t>2</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38504401"/>
                  </a:ext>
                </a:extLst>
              </a:tr>
              <a:tr h="4844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latin typeface="+mj-lt"/>
                          <a:ea typeface="+mn-ea"/>
                          <a:cs typeface="+mn-cs"/>
                        </a:rPr>
                        <a:t>Physical activity</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mj-lt"/>
                        </a:rPr>
                        <a:t>≥150 min/wk moderate intensity, ≥75 min/wk vigorous intensity, or combination</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70210861"/>
                  </a:ext>
                </a:extLst>
              </a:tr>
              <a:tr h="222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latin typeface="+mj-lt"/>
                          <a:ea typeface="+mn-ea"/>
                          <a:cs typeface="+mn-cs"/>
                        </a:rPr>
                        <a:t>Healthy Diet Score</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mj-lt"/>
                        </a:rPr>
                        <a:t>4–5 components*</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30636604"/>
                  </a:ext>
                </a:extLst>
              </a:tr>
              <a:tr h="222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latin typeface="+mj-lt"/>
                          <a:ea typeface="+mn-ea"/>
                          <a:cs typeface="+mn-cs"/>
                        </a:rPr>
                        <a:t>Total cholesterol</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mj-lt"/>
                        </a:rPr>
                        <a:t>&lt;200 mg/dL</a:t>
                      </a:r>
                      <a:r>
                        <a:rPr lang="en-US" sz="1400" baseline="30000" dirty="0">
                          <a:solidFill>
                            <a:schemeClr val="bg1"/>
                          </a:solidFill>
                          <a:latin typeface="+mj-lt"/>
                        </a:rPr>
                        <a:t>†</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87988961"/>
                  </a:ext>
                </a:extLst>
              </a:tr>
              <a:tr h="222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latin typeface="+mj-lt"/>
                          <a:ea typeface="+mn-ea"/>
                          <a:cs typeface="+mn-cs"/>
                        </a:rPr>
                        <a:t>Blood pressure</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mj-lt"/>
                        </a:rPr>
                        <a:t>&lt;120/&lt;80 mm Hg</a:t>
                      </a:r>
                      <a:r>
                        <a:rPr lang="en-US" sz="1400" baseline="30000" dirty="0">
                          <a:solidFill>
                            <a:schemeClr val="bg1"/>
                          </a:solidFill>
                          <a:latin typeface="+mj-lt"/>
                        </a:rPr>
                        <a:t>†</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48918007"/>
                  </a:ext>
                </a:extLst>
              </a:tr>
              <a:tr h="222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latin typeface="+mj-lt"/>
                          <a:ea typeface="+mn-ea"/>
                          <a:cs typeface="+mn-cs"/>
                        </a:rPr>
                        <a:t>Fasting plasma glucose</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mj-lt"/>
                        </a:rPr>
                        <a:t>&lt;100 mg/dL</a:t>
                      </a:r>
                      <a:r>
                        <a:rPr lang="en-US" sz="1400" baseline="30000" dirty="0">
                          <a:solidFill>
                            <a:schemeClr val="bg1"/>
                          </a:solidFill>
                          <a:latin typeface="+mj-lt"/>
                        </a:rPr>
                        <a:t>†</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62904081"/>
                  </a:ext>
                </a:extLst>
              </a:tr>
              <a:tr h="222032">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latin typeface="+mj-lt"/>
                          <a:ea typeface="+mn-ea"/>
                          <a:cs typeface="+mn-cs"/>
                        </a:rPr>
                        <a:t>6 Additional Factors Added in 2021</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kern="1200">
                        <a:solidFill>
                          <a:schemeClr val="tx1"/>
                        </a:solidFill>
                        <a:latin typeface="+mj-lt"/>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00241476"/>
                  </a:ext>
                </a:extLst>
              </a:tr>
              <a:tr h="222032">
                <a:tc>
                  <a:txBody>
                    <a:bodyPr/>
                    <a:lstStyle/>
                    <a:p>
                      <a:r>
                        <a:rPr lang="en-US" sz="1600" b="1" dirty="0">
                          <a:solidFill>
                            <a:schemeClr val="bg1"/>
                          </a:solidFill>
                          <a:latin typeface="+mj-lt"/>
                        </a:rPr>
                        <a:t>Depression</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r>
                        <a:rPr lang="en-US" sz="1600" b="1" dirty="0">
                          <a:solidFill>
                            <a:schemeClr val="bg1"/>
                          </a:solidFill>
                          <a:latin typeface="+mj-lt"/>
                        </a:rPr>
                        <a:t>Sleep disorders</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71809478"/>
                  </a:ext>
                </a:extLst>
              </a:tr>
              <a:tr h="222032">
                <a:tc>
                  <a:txBody>
                    <a:bodyPr/>
                    <a:lstStyle/>
                    <a:p>
                      <a:r>
                        <a:rPr lang="en-US" sz="1600" b="1" dirty="0">
                          <a:solidFill>
                            <a:schemeClr val="bg1"/>
                          </a:solidFill>
                          <a:latin typeface="+mj-lt"/>
                        </a:rPr>
                        <a:t>Social isolation</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r>
                        <a:rPr lang="en-US" sz="1600" b="1" dirty="0">
                          <a:solidFill>
                            <a:schemeClr val="bg1"/>
                          </a:solidFill>
                          <a:latin typeface="+mj-lt"/>
                        </a:rPr>
                        <a:t>Less education</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34066358"/>
                  </a:ext>
                </a:extLst>
              </a:tr>
              <a:tr h="222032">
                <a:tc>
                  <a:txBody>
                    <a:bodyPr/>
                    <a:lstStyle/>
                    <a:p>
                      <a:r>
                        <a:rPr lang="en-US" sz="1600" b="1" dirty="0">
                          <a:solidFill>
                            <a:schemeClr val="bg1"/>
                          </a:solidFill>
                          <a:latin typeface="+mj-lt"/>
                        </a:rPr>
                        <a:t>Excessive alcohol use</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r>
                        <a:rPr lang="en-US" sz="1600" b="1" dirty="0">
                          <a:solidFill>
                            <a:schemeClr val="bg1"/>
                          </a:solidFill>
                          <a:latin typeface="+mj-lt"/>
                        </a:rPr>
                        <a:t>Hearing loss</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47352509"/>
                  </a:ext>
                </a:extLst>
              </a:tr>
            </a:tbl>
          </a:graphicData>
        </a:graphic>
      </p:graphicFrame>
    </p:spTree>
    <p:extLst>
      <p:ext uri="{BB962C8B-B14F-4D97-AF65-F5344CB8AC3E}">
        <p14:creationId xmlns:p14="http://schemas.microsoft.com/office/powerpoint/2010/main" val="7933932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556A4-0E15-CBF0-921F-379D58011A47}"/>
              </a:ext>
            </a:extLst>
          </p:cNvPr>
          <p:cNvSpPr>
            <a:spLocks noGrp="1"/>
          </p:cNvSpPr>
          <p:nvPr>
            <p:ph type="title"/>
          </p:nvPr>
        </p:nvSpPr>
        <p:spPr/>
        <p:txBody>
          <a:bodyPr/>
          <a:lstStyle/>
          <a:p>
            <a:r>
              <a:rPr lang="en-US" dirty="0"/>
              <a:t>Diet Can Influence Cognitive Decline and AD Pathology</a:t>
            </a:r>
          </a:p>
        </p:txBody>
      </p:sp>
      <p:sp>
        <p:nvSpPr>
          <p:cNvPr id="4" name="TextBox 3">
            <a:extLst>
              <a:ext uri="{FF2B5EF4-FFF2-40B4-BE49-F238E27FC236}">
                <a16:creationId xmlns:a16="http://schemas.microsoft.com/office/drawing/2014/main" id="{7CA9BF24-F41E-F607-6A07-E435130FDFCE}"/>
              </a:ext>
            </a:extLst>
          </p:cNvPr>
          <p:cNvSpPr txBox="1"/>
          <p:nvPr/>
        </p:nvSpPr>
        <p:spPr bwMode="auto">
          <a:xfrm>
            <a:off x="426879" y="6363361"/>
            <a:ext cx="53002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2"/>
                </a:solidFill>
                <a:latin typeface="Calibri" panose="020F0502020204030204" pitchFamily="34" charset="0"/>
              </a:rPr>
              <a:t>Morris. Alzheimers Dementia. 2015;11:1015. Agarwal. Neurology. 2023;100:2259.</a:t>
            </a:r>
          </a:p>
        </p:txBody>
      </p:sp>
      <p:graphicFrame>
        <p:nvGraphicFramePr>
          <p:cNvPr id="3" name="Content Placeholder 4">
            <a:extLst>
              <a:ext uri="{FF2B5EF4-FFF2-40B4-BE49-F238E27FC236}">
                <a16:creationId xmlns:a16="http://schemas.microsoft.com/office/drawing/2014/main" id="{5794E174-68B6-F253-0511-741C5F3737B2}"/>
              </a:ext>
            </a:extLst>
          </p:cNvPr>
          <p:cNvGraphicFramePr>
            <a:graphicFrameLocks/>
          </p:cNvGraphicFramePr>
          <p:nvPr>
            <p:extLst>
              <p:ext uri="{D42A27DB-BD31-4B8C-83A1-F6EECF244321}">
                <p14:modId xmlns:p14="http://schemas.microsoft.com/office/powerpoint/2010/main" val="1718213235"/>
              </p:ext>
            </p:extLst>
          </p:nvPr>
        </p:nvGraphicFramePr>
        <p:xfrm>
          <a:off x="1130365" y="2261566"/>
          <a:ext cx="4726288" cy="2651760"/>
        </p:xfrm>
        <a:graphic>
          <a:graphicData uri="http://schemas.openxmlformats.org/drawingml/2006/table">
            <a:tbl>
              <a:tblPr firstRow="1" bandRow="1">
                <a:tableStyleId>{93296810-A885-4BE3-A3E7-6D5BEEA58F35}</a:tableStyleId>
              </a:tblPr>
              <a:tblGrid>
                <a:gridCol w="1448744">
                  <a:extLst>
                    <a:ext uri="{9D8B030D-6E8A-4147-A177-3AD203B41FA5}">
                      <a16:colId xmlns:a16="http://schemas.microsoft.com/office/drawing/2014/main" val="2141092873"/>
                    </a:ext>
                  </a:extLst>
                </a:gridCol>
                <a:gridCol w="1448744">
                  <a:extLst>
                    <a:ext uri="{9D8B030D-6E8A-4147-A177-3AD203B41FA5}">
                      <a16:colId xmlns:a16="http://schemas.microsoft.com/office/drawing/2014/main" val="257058897"/>
                    </a:ext>
                  </a:extLst>
                </a:gridCol>
                <a:gridCol w="1828800">
                  <a:extLst>
                    <a:ext uri="{9D8B030D-6E8A-4147-A177-3AD203B41FA5}">
                      <a16:colId xmlns:a16="http://schemas.microsoft.com/office/drawing/2014/main" val="850874214"/>
                    </a:ext>
                  </a:extLst>
                </a:gridCol>
              </a:tblGrid>
              <a:tr h="154429">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tx1"/>
                          </a:solidFill>
                          <a:latin typeface="+mn-lt"/>
                          <a:ea typeface="+mn-ea"/>
                          <a:cs typeface="+mn-cs"/>
                        </a:rPr>
                        <a:t>10 Brain Healthy </a:t>
                      </a:r>
                      <a:br>
                        <a:rPr lang="en-US" sz="1800" b="1" kern="1200" dirty="0">
                          <a:solidFill>
                            <a:schemeClr val="tx1"/>
                          </a:solidFill>
                          <a:latin typeface="+mn-lt"/>
                          <a:ea typeface="+mn-ea"/>
                          <a:cs typeface="+mn-cs"/>
                        </a:rPr>
                      </a:br>
                      <a:r>
                        <a:rPr lang="en-US" sz="1800" b="1" kern="1200" dirty="0">
                          <a:solidFill>
                            <a:schemeClr val="tx1"/>
                          </a:solidFill>
                          <a:latin typeface="+mn-lt"/>
                          <a:ea typeface="+mn-ea"/>
                          <a:cs typeface="+mn-cs"/>
                        </a:rPr>
                        <a:t>Food Groups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tx1"/>
                          </a:solidFill>
                          <a:latin typeface="+mn-lt"/>
                          <a:ea typeface="+mn-ea"/>
                          <a:cs typeface="+mn-cs"/>
                        </a:rPr>
                        <a:t>5 Unhealthy Food Groups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1790479"/>
                  </a:ext>
                </a:extLst>
              </a:tr>
              <a:tr h="154429">
                <a:tc>
                  <a:txBody>
                    <a:bodyPr/>
                    <a:lstStyle/>
                    <a:p>
                      <a:pPr marL="171450" indent="-171450">
                        <a:buFont typeface="Wingdings" panose="05000000000000000000" pitchFamily="2" charset="2"/>
                        <a:buChar char="§"/>
                      </a:pPr>
                      <a:r>
                        <a:rPr lang="en-US" sz="1800" b="0" kern="1200" dirty="0">
                          <a:solidFill>
                            <a:schemeClr val="bg1"/>
                          </a:solidFill>
                          <a:latin typeface="+mn-lt"/>
                          <a:ea typeface="+mn-ea"/>
                          <a:cs typeface="+mn-cs"/>
                        </a:rPr>
                        <a:t>Green leafy vegetables</a:t>
                      </a:r>
                    </a:p>
                    <a:p>
                      <a:pPr marL="171450" indent="-171450">
                        <a:buFont typeface="Wingdings" panose="05000000000000000000" pitchFamily="2" charset="2"/>
                        <a:buChar char="§"/>
                      </a:pPr>
                      <a:r>
                        <a:rPr lang="en-US" sz="1800" b="0" kern="1200" dirty="0">
                          <a:solidFill>
                            <a:schemeClr val="bg1"/>
                          </a:solidFill>
                          <a:latin typeface="+mn-lt"/>
                          <a:ea typeface="+mn-ea"/>
                          <a:cs typeface="+mn-cs"/>
                        </a:rPr>
                        <a:t>Other vegetables</a:t>
                      </a:r>
                    </a:p>
                    <a:p>
                      <a:pPr marL="171450" indent="-171450">
                        <a:buFont typeface="Wingdings" panose="05000000000000000000" pitchFamily="2" charset="2"/>
                        <a:buChar char="§"/>
                      </a:pPr>
                      <a:r>
                        <a:rPr lang="en-US" sz="1800" b="0" kern="1200" dirty="0">
                          <a:solidFill>
                            <a:schemeClr val="bg1"/>
                          </a:solidFill>
                          <a:latin typeface="+mn-lt"/>
                          <a:ea typeface="+mn-ea"/>
                          <a:cs typeface="+mn-cs"/>
                        </a:rPr>
                        <a:t>Nuts</a:t>
                      </a:r>
                    </a:p>
                    <a:p>
                      <a:pPr marL="171450" indent="-171450">
                        <a:buFont typeface="Wingdings" panose="05000000000000000000" pitchFamily="2" charset="2"/>
                        <a:buChar char="§"/>
                      </a:pPr>
                      <a:r>
                        <a:rPr lang="en-US" sz="1800" b="0" kern="1200" dirty="0">
                          <a:solidFill>
                            <a:schemeClr val="bg1"/>
                          </a:solidFill>
                          <a:latin typeface="+mn-lt"/>
                          <a:ea typeface="+mn-ea"/>
                          <a:cs typeface="+mn-cs"/>
                        </a:rPr>
                        <a:t>Berries</a:t>
                      </a:r>
                    </a:p>
                    <a:p>
                      <a:pPr marL="171450" indent="-171450">
                        <a:buFont typeface="Wingdings" panose="05000000000000000000" pitchFamily="2" charset="2"/>
                        <a:buChar char="§"/>
                      </a:pPr>
                      <a:r>
                        <a:rPr lang="en-US" sz="1800" b="0" kern="1200" dirty="0">
                          <a:solidFill>
                            <a:schemeClr val="bg1"/>
                          </a:solidFill>
                          <a:latin typeface="+mn-lt"/>
                          <a:ea typeface="+mn-ea"/>
                          <a:cs typeface="+mn-cs"/>
                        </a:rPr>
                        <a:t>Beans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171450" indent="-171450">
                        <a:buFont typeface="Wingdings" panose="05000000000000000000" pitchFamily="2" charset="2"/>
                        <a:buChar char="§"/>
                      </a:pPr>
                      <a:r>
                        <a:rPr lang="en-US" sz="1800" b="0" kern="1200" dirty="0">
                          <a:solidFill>
                            <a:schemeClr val="bg1"/>
                          </a:solidFill>
                          <a:latin typeface="+mn-lt"/>
                          <a:ea typeface="+mn-ea"/>
                          <a:cs typeface="+mn-cs"/>
                        </a:rPr>
                        <a:t>Whole grains</a:t>
                      </a:r>
                    </a:p>
                    <a:p>
                      <a:pPr marL="171450" indent="-171450">
                        <a:buFont typeface="Wingdings" panose="05000000000000000000" pitchFamily="2" charset="2"/>
                        <a:buChar char="§"/>
                      </a:pPr>
                      <a:r>
                        <a:rPr lang="en-US" sz="1800" b="0" kern="1200" dirty="0">
                          <a:solidFill>
                            <a:schemeClr val="bg1"/>
                          </a:solidFill>
                          <a:latin typeface="+mn-lt"/>
                          <a:ea typeface="+mn-ea"/>
                          <a:cs typeface="+mn-cs"/>
                        </a:rPr>
                        <a:t>Seafood</a:t>
                      </a:r>
                    </a:p>
                    <a:p>
                      <a:pPr marL="171450" indent="-171450">
                        <a:buFont typeface="Wingdings" panose="05000000000000000000" pitchFamily="2" charset="2"/>
                        <a:buChar char="§"/>
                      </a:pPr>
                      <a:r>
                        <a:rPr lang="en-US" sz="1800" b="0" kern="1200" dirty="0">
                          <a:solidFill>
                            <a:schemeClr val="bg1"/>
                          </a:solidFill>
                          <a:latin typeface="+mn-lt"/>
                          <a:ea typeface="+mn-ea"/>
                          <a:cs typeface="+mn-cs"/>
                        </a:rPr>
                        <a:t>Poultry </a:t>
                      </a:r>
                    </a:p>
                    <a:p>
                      <a:pPr marL="171450" indent="-171450">
                        <a:buFont typeface="Wingdings" panose="05000000000000000000" pitchFamily="2" charset="2"/>
                        <a:buChar char="§"/>
                      </a:pPr>
                      <a:r>
                        <a:rPr lang="en-US" sz="1800" b="0" kern="1200" dirty="0">
                          <a:solidFill>
                            <a:schemeClr val="bg1"/>
                          </a:solidFill>
                          <a:latin typeface="+mn-lt"/>
                          <a:ea typeface="+mn-ea"/>
                          <a:cs typeface="+mn-cs"/>
                        </a:rPr>
                        <a:t>Olive oil</a:t>
                      </a:r>
                    </a:p>
                    <a:p>
                      <a:pPr marL="171450" indent="-171450">
                        <a:buFont typeface="Wingdings" panose="05000000000000000000" pitchFamily="2" charset="2"/>
                        <a:buChar char="§"/>
                      </a:pPr>
                      <a:r>
                        <a:rPr lang="en-US" sz="1800" b="0" kern="1200" dirty="0">
                          <a:solidFill>
                            <a:schemeClr val="bg1"/>
                          </a:solidFill>
                          <a:latin typeface="+mn-lt"/>
                          <a:ea typeface="+mn-ea"/>
                          <a:cs typeface="+mn-cs"/>
                        </a:rPr>
                        <a:t>Wine</a:t>
                      </a:r>
                    </a:p>
                    <a:p>
                      <a:pPr marL="0" indent="0">
                        <a:buFont typeface="Wingdings" panose="05000000000000000000" pitchFamily="2" charset="2"/>
                        <a:buNone/>
                      </a:pPr>
                      <a:endParaRPr lang="en-US" sz="1800" b="0" kern="1200" dirty="0">
                        <a:solidFill>
                          <a:schemeClr val="bg1"/>
                        </a:solidFill>
                        <a:latin typeface="+mn-lt"/>
                        <a:ea typeface="+mn-ea"/>
                        <a:cs typeface="+mn-cs"/>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kern="1200" dirty="0">
                          <a:solidFill>
                            <a:schemeClr val="bg1"/>
                          </a:solidFill>
                          <a:latin typeface="+mn-lt"/>
                          <a:ea typeface="+mn-ea"/>
                          <a:cs typeface="+mn-cs"/>
                        </a:rPr>
                        <a:t>Red meats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kern="1200" dirty="0">
                          <a:solidFill>
                            <a:schemeClr val="bg1"/>
                          </a:solidFill>
                          <a:latin typeface="+mn-lt"/>
                          <a:ea typeface="+mn-ea"/>
                          <a:cs typeface="+mn-cs"/>
                        </a:rPr>
                        <a:t>Butter and stick margarine</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kern="1200" dirty="0">
                          <a:solidFill>
                            <a:schemeClr val="bg1"/>
                          </a:solidFill>
                          <a:latin typeface="+mn-lt"/>
                          <a:ea typeface="+mn-ea"/>
                          <a:cs typeface="+mn-cs"/>
                        </a:rPr>
                        <a:t>Cheese</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kern="1200" dirty="0">
                          <a:solidFill>
                            <a:schemeClr val="bg1"/>
                          </a:solidFill>
                          <a:latin typeface="+mn-lt"/>
                          <a:ea typeface="+mn-ea"/>
                          <a:cs typeface="+mn-cs"/>
                        </a:rPr>
                        <a:t>Pastries and sweets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kern="1200" dirty="0">
                          <a:solidFill>
                            <a:schemeClr val="bg1"/>
                          </a:solidFill>
                          <a:latin typeface="+mn-lt"/>
                          <a:ea typeface="+mn-ea"/>
                          <a:cs typeface="+mn-cs"/>
                        </a:rPr>
                        <a:t>Fried/fast food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62613455"/>
                  </a:ext>
                </a:extLst>
              </a:tr>
            </a:tbl>
          </a:graphicData>
        </a:graphic>
      </p:graphicFrame>
      <p:sp>
        <p:nvSpPr>
          <p:cNvPr id="12" name="TextBox 11">
            <a:extLst>
              <a:ext uri="{FF2B5EF4-FFF2-40B4-BE49-F238E27FC236}">
                <a16:creationId xmlns:a16="http://schemas.microsoft.com/office/drawing/2014/main" id="{F64CF955-5B15-3972-7186-49BD38ED4D7A}"/>
              </a:ext>
            </a:extLst>
          </p:cNvPr>
          <p:cNvSpPr txBox="1"/>
          <p:nvPr/>
        </p:nvSpPr>
        <p:spPr bwMode="auto">
          <a:xfrm>
            <a:off x="1073628" y="1517375"/>
            <a:ext cx="48397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indent="0" algn="ctr">
              <a:buNone/>
            </a:pPr>
            <a:r>
              <a:rPr lang="en-US" sz="1800" b="1" dirty="0">
                <a:solidFill>
                  <a:schemeClr val="bg1"/>
                </a:solidFill>
                <a:latin typeface="+mj-lt"/>
              </a:rPr>
              <a:t>Mediterranean-DASH Diet Intervention for Neurodegenerative Delay (MIND Diet)</a:t>
            </a:r>
          </a:p>
        </p:txBody>
      </p:sp>
      <p:sp>
        <p:nvSpPr>
          <p:cNvPr id="14" name="TextBox 13">
            <a:extLst>
              <a:ext uri="{FF2B5EF4-FFF2-40B4-BE49-F238E27FC236}">
                <a16:creationId xmlns:a16="http://schemas.microsoft.com/office/drawing/2014/main" id="{BA6DE741-A9DC-74F5-A778-8C5B3992345F}"/>
              </a:ext>
            </a:extLst>
          </p:cNvPr>
          <p:cNvSpPr txBox="1"/>
          <p:nvPr/>
        </p:nvSpPr>
        <p:spPr bwMode="auto">
          <a:xfrm>
            <a:off x="1181009" y="5109045"/>
            <a:ext cx="4625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indent="0">
              <a:buNone/>
            </a:pPr>
            <a:r>
              <a:rPr lang="en-US" sz="1800" b="0" dirty="0">
                <a:solidFill>
                  <a:schemeClr val="bg1"/>
                </a:solidFill>
                <a:latin typeface="+mj-lt"/>
              </a:rPr>
              <a:t>Scored from 0-15 based on higher consumption of healthy foods and lower consumption of unhealthy foods (15 being most healthy)</a:t>
            </a:r>
          </a:p>
        </p:txBody>
      </p:sp>
      <p:sp>
        <p:nvSpPr>
          <p:cNvPr id="7" name="TextBox 6">
            <a:extLst>
              <a:ext uri="{FF2B5EF4-FFF2-40B4-BE49-F238E27FC236}">
                <a16:creationId xmlns:a16="http://schemas.microsoft.com/office/drawing/2014/main" id="{CF646F85-B63B-4BC4-BAF9-15F6327B4CC3}"/>
              </a:ext>
            </a:extLst>
          </p:cNvPr>
          <p:cNvSpPr txBox="1"/>
          <p:nvPr/>
        </p:nvSpPr>
        <p:spPr bwMode="auto">
          <a:xfrm>
            <a:off x="6742481" y="1264722"/>
            <a:ext cx="48397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600" i="0" dirty="0">
                <a:solidFill>
                  <a:srgbClr val="1B1B1B"/>
                </a:solidFill>
                <a:effectLst/>
                <a:latin typeface="+mj-lt"/>
              </a:rPr>
              <a:t>Association of Diet With Cognitive Decline in Seniors</a:t>
            </a:r>
            <a:endParaRPr lang="en-US" sz="1600" dirty="0">
              <a:latin typeface="+mj-lt"/>
            </a:endParaRPr>
          </a:p>
        </p:txBody>
      </p:sp>
      <p:sp>
        <p:nvSpPr>
          <p:cNvPr id="21" name="TextBox 20">
            <a:extLst>
              <a:ext uri="{FF2B5EF4-FFF2-40B4-BE49-F238E27FC236}">
                <a16:creationId xmlns:a16="http://schemas.microsoft.com/office/drawing/2014/main" id="{3D833C78-EF8A-EE98-733D-6C2EDF174611}"/>
              </a:ext>
            </a:extLst>
          </p:cNvPr>
          <p:cNvSpPr txBox="1"/>
          <p:nvPr/>
        </p:nvSpPr>
        <p:spPr bwMode="auto">
          <a:xfrm>
            <a:off x="8633644" y="6112561"/>
            <a:ext cx="1583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MIND Diet Score</a:t>
            </a:r>
          </a:p>
        </p:txBody>
      </p:sp>
      <p:sp>
        <p:nvSpPr>
          <p:cNvPr id="22" name="TextBox 21">
            <a:extLst>
              <a:ext uri="{FF2B5EF4-FFF2-40B4-BE49-F238E27FC236}">
                <a16:creationId xmlns:a16="http://schemas.microsoft.com/office/drawing/2014/main" id="{35D04188-3BCE-1C05-04D8-7B68C7818504}"/>
              </a:ext>
            </a:extLst>
          </p:cNvPr>
          <p:cNvSpPr txBox="1"/>
          <p:nvPr/>
        </p:nvSpPr>
        <p:spPr bwMode="auto">
          <a:xfrm>
            <a:off x="6704383" y="3823733"/>
            <a:ext cx="51290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600" i="0" dirty="0">
                <a:solidFill>
                  <a:srgbClr val="1B1B1B"/>
                </a:solidFill>
                <a:effectLst/>
                <a:latin typeface="+mj-lt"/>
              </a:rPr>
              <a:t>Association of Diet With AD Pathology at Autopsy</a:t>
            </a:r>
            <a:endParaRPr lang="en-US" sz="1600" dirty="0">
              <a:latin typeface="+mj-lt"/>
            </a:endParaRPr>
          </a:p>
        </p:txBody>
      </p:sp>
      <p:sp>
        <p:nvSpPr>
          <p:cNvPr id="23" name="TextBox 22">
            <a:extLst>
              <a:ext uri="{FF2B5EF4-FFF2-40B4-BE49-F238E27FC236}">
                <a16:creationId xmlns:a16="http://schemas.microsoft.com/office/drawing/2014/main" id="{C4E777DC-76EA-A644-02E0-C591748C13D0}"/>
              </a:ext>
            </a:extLst>
          </p:cNvPr>
          <p:cNvSpPr txBox="1"/>
          <p:nvPr/>
        </p:nvSpPr>
        <p:spPr bwMode="auto">
          <a:xfrm>
            <a:off x="9473356" y="4147943"/>
            <a:ext cx="12477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N = 581</a:t>
            </a:r>
            <a:br>
              <a:rPr lang="en-US" sz="1200" dirty="0">
                <a:solidFill>
                  <a:schemeClr val="bg1"/>
                </a:solidFill>
                <a:latin typeface="Calibri" panose="020F0502020204030204" pitchFamily="34" charset="0"/>
              </a:rPr>
            </a:b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 .0349</a:t>
            </a:r>
          </a:p>
        </p:txBody>
      </p:sp>
      <p:sp>
        <p:nvSpPr>
          <p:cNvPr id="24" name="TextBox 23">
            <a:extLst>
              <a:ext uri="{FF2B5EF4-FFF2-40B4-BE49-F238E27FC236}">
                <a16:creationId xmlns:a16="http://schemas.microsoft.com/office/drawing/2014/main" id="{4BB7C31B-174A-1870-A959-5870F3668D83}"/>
              </a:ext>
            </a:extLst>
          </p:cNvPr>
          <p:cNvSpPr txBox="1"/>
          <p:nvPr/>
        </p:nvSpPr>
        <p:spPr bwMode="auto">
          <a:xfrm>
            <a:off x="7853863" y="2514645"/>
            <a:ext cx="8927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N = 960</a:t>
            </a:r>
          </a:p>
        </p:txBody>
      </p:sp>
      <p:sp>
        <p:nvSpPr>
          <p:cNvPr id="25" name="TextBox 24">
            <a:extLst>
              <a:ext uri="{FF2B5EF4-FFF2-40B4-BE49-F238E27FC236}">
                <a16:creationId xmlns:a16="http://schemas.microsoft.com/office/drawing/2014/main" id="{EB964DBC-0BF0-8F90-5C6E-16B5FE173D20}"/>
              </a:ext>
            </a:extLst>
          </p:cNvPr>
          <p:cNvSpPr txBox="1"/>
          <p:nvPr/>
        </p:nvSpPr>
        <p:spPr bwMode="auto">
          <a:xfrm rot="16200000">
            <a:off x="6821638" y="4843358"/>
            <a:ext cx="17568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Global AD Pathology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(Square Root)</a:t>
            </a:r>
          </a:p>
        </p:txBody>
      </p:sp>
      <p:sp>
        <p:nvSpPr>
          <p:cNvPr id="26" name="Freeform 25">
            <a:extLst>
              <a:ext uri="{FF2B5EF4-FFF2-40B4-BE49-F238E27FC236}">
                <a16:creationId xmlns:a16="http://schemas.microsoft.com/office/drawing/2014/main" id="{EEDE1199-7D10-D2C4-3FDA-8FBCA541FAD7}"/>
              </a:ext>
            </a:extLst>
          </p:cNvPr>
          <p:cNvSpPr/>
          <p:nvPr/>
        </p:nvSpPr>
        <p:spPr bwMode="auto">
          <a:xfrm>
            <a:off x="8370743" y="4640749"/>
            <a:ext cx="2025380" cy="1092479"/>
          </a:xfrm>
          <a:custGeom>
            <a:avLst/>
            <a:gdLst>
              <a:gd name="connsiteX0" fmla="*/ 0 w 2025380"/>
              <a:gd name="connsiteY0" fmla="*/ 0 h 1092479"/>
              <a:gd name="connsiteX1" fmla="*/ 31586 w 2025380"/>
              <a:gd name="connsiteY1" fmla="*/ 16331 h 1092479"/>
              <a:gd name="connsiteX2" fmla="*/ 390929 w 2025380"/>
              <a:gd name="connsiteY2" fmla="*/ 184296 h 1092479"/>
              <a:gd name="connsiteX3" fmla="*/ 846536 w 2025380"/>
              <a:gd name="connsiteY3" fmla="*/ 372274 h 1092479"/>
              <a:gd name="connsiteX4" fmla="*/ 1251166 w 2025380"/>
              <a:gd name="connsiteY4" fmla="*/ 461484 h 1092479"/>
              <a:gd name="connsiteX5" fmla="*/ 1923426 w 2025380"/>
              <a:gd name="connsiteY5" fmla="*/ 525205 h 1092479"/>
              <a:gd name="connsiteX6" fmla="*/ 2010147 w 2025380"/>
              <a:gd name="connsiteY6" fmla="*/ 525105 h 1092479"/>
              <a:gd name="connsiteX7" fmla="*/ 2025380 w 2025380"/>
              <a:gd name="connsiteY7" fmla="*/ 523405 h 1092479"/>
              <a:gd name="connsiteX8" fmla="*/ 2025380 w 2025380"/>
              <a:gd name="connsiteY8" fmla="*/ 1092479 h 1092479"/>
              <a:gd name="connsiteX9" fmla="*/ 2011774 w 2025380"/>
              <a:gd name="connsiteY9" fmla="*/ 1085840 h 1092479"/>
              <a:gd name="connsiteX10" fmla="*/ 1783239 w 2025380"/>
              <a:gd name="connsiteY10" fmla="*/ 983998 h 1092479"/>
              <a:gd name="connsiteX11" fmla="*/ 1340376 w 2025380"/>
              <a:gd name="connsiteY11" fmla="*/ 783276 h 1092479"/>
              <a:gd name="connsiteX12" fmla="*/ 970793 w 2025380"/>
              <a:gd name="connsiteY12" fmla="*/ 659020 h 1092479"/>
              <a:gd name="connsiteX13" fmla="*/ 585279 w 2025380"/>
              <a:gd name="connsiteY13" fmla="*/ 595298 h 1092479"/>
              <a:gd name="connsiteX14" fmla="*/ 64060 w 2025380"/>
              <a:gd name="connsiteY14" fmla="*/ 548627 h 1092479"/>
              <a:gd name="connsiteX15" fmla="*/ 0 w 2025380"/>
              <a:gd name="connsiteY15" fmla="*/ 544310 h 1092479"/>
              <a:gd name="connsiteX16" fmla="*/ 0 w 2025380"/>
              <a:gd name="connsiteY16" fmla="*/ 0 h 1092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25380" h="1092479">
                <a:moveTo>
                  <a:pt x="0" y="0"/>
                </a:moveTo>
                <a:lnTo>
                  <a:pt x="31586" y="16331"/>
                </a:lnTo>
                <a:cubicBezTo>
                  <a:pt x="117318" y="59717"/>
                  <a:pt x="267336" y="129934"/>
                  <a:pt x="390929" y="184296"/>
                </a:cubicBezTo>
                <a:cubicBezTo>
                  <a:pt x="532178" y="246424"/>
                  <a:pt x="703163" y="326076"/>
                  <a:pt x="846536" y="372274"/>
                </a:cubicBezTo>
                <a:cubicBezTo>
                  <a:pt x="989909" y="418472"/>
                  <a:pt x="1071685" y="435996"/>
                  <a:pt x="1251166" y="461484"/>
                </a:cubicBezTo>
                <a:cubicBezTo>
                  <a:pt x="1430647" y="486972"/>
                  <a:pt x="1776867" y="517240"/>
                  <a:pt x="1923426" y="525205"/>
                </a:cubicBezTo>
                <a:cubicBezTo>
                  <a:pt x="1960066" y="527196"/>
                  <a:pt x="1988010" y="526765"/>
                  <a:pt x="2010147" y="525105"/>
                </a:cubicBezTo>
                <a:lnTo>
                  <a:pt x="2025380" y="523405"/>
                </a:lnTo>
                <a:lnTo>
                  <a:pt x="2025380" y="1092479"/>
                </a:lnTo>
                <a:lnTo>
                  <a:pt x="2011774" y="1085840"/>
                </a:lnTo>
                <a:cubicBezTo>
                  <a:pt x="1937323" y="1050673"/>
                  <a:pt x="1783239" y="983998"/>
                  <a:pt x="1783239" y="983998"/>
                </a:cubicBezTo>
                <a:cubicBezTo>
                  <a:pt x="1666948" y="931428"/>
                  <a:pt x="1475784" y="837439"/>
                  <a:pt x="1340376" y="783276"/>
                </a:cubicBezTo>
                <a:cubicBezTo>
                  <a:pt x="1204968" y="729113"/>
                  <a:pt x="1096642" y="690350"/>
                  <a:pt x="970793" y="659020"/>
                </a:cubicBezTo>
                <a:cubicBezTo>
                  <a:pt x="844944" y="627690"/>
                  <a:pt x="756795" y="614946"/>
                  <a:pt x="585279" y="595298"/>
                </a:cubicBezTo>
                <a:cubicBezTo>
                  <a:pt x="456642" y="580563"/>
                  <a:pt x="220177" y="559853"/>
                  <a:pt x="64060" y="548627"/>
                </a:cubicBezTo>
                <a:lnTo>
                  <a:pt x="0" y="544310"/>
                </a:lnTo>
                <a:lnTo>
                  <a:pt x="0" y="0"/>
                </a:lnTo>
                <a:close/>
              </a:path>
            </a:pathLst>
          </a:custGeom>
          <a:solidFill>
            <a:schemeClr val="accent3">
              <a:lumMod val="40000"/>
              <a:lumOff val="6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7" name="Straight Connector 26">
            <a:extLst>
              <a:ext uri="{FF2B5EF4-FFF2-40B4-BE49-F238E27FC236}">
                <a16:creationId xmlns:a16="http://schemas.microsoft.com/office/drawing/2014/main" id="{B2E3CA69-C002-5093-B46B-E768773FFEEF}"/>
              </a:ext>
            </a:extLst>
          </p:cNvPr>
          <p:cNvCxnSpPr>
            <a:cxnSpLocks/>
          </p:cNvCxnSpPr>
          <p:nvPr/>
        </p:nvCxnSpPr>
        <p:spPr bwMode="auto">
          <a:xfrm>
            <a:off x="8337601" y="4899054"/>
            <a:ext cx="2106313" cy="572368"/>
          </a:xfrm>
          <a:prstGeom prst="line">
            <a:avLst/>
          </a:prstGeom>
          <a:noFill/>
          <a:ln w="28575" cap="flat" cmpd="sng" algn="ctr">
            <a:solidFill>
              <a:schemeClr val="bg1"/>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D7C27EF9-9B31-A459-A5A6-C5B9E7BF5DD5}"/>
              </a:ext>
            </a:extLst>
          </p:cNvPr>
          <p:cNvSpPr txBox="1"/>
          <p:nvPr/>
        </p:nvSpPr>
        <p:spPr bwMode="auto">
          <a:xfrm>
            <a:off x="8300235" y="5904154"/>
            <a:ext cx="1410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29" name="TextBox 28">
            <a:extLst>
              <a:ext uri="{FF2B5EF4-FFF2-40B4-BE49-F238E27FC236}">
                <a16:creationId xmlns:a16="http://schemas.microsoft.com/office/drawing/2014/main" id="{B213708A-0537-9906-4DF8-005F12E11D38}"/>
              </a:ext>
            </a:extLst>
          </p:cNvPr>
          <p:cNvSpPr txBox="1"/>
          <p:nvPr/>
        </p:nvSpPr>
        <p:spPr bwMode="auto">
          <a:xfrm>
            <a:off x="8837138" y="5904154"/>
            <a:ext cx="1410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30" name="TextBox 29">
            <a:extLst>
              <a:ext uri="{FF2B5EF4-FFF2-40B4-BE49-F238E27FC236}">
                <a16:creationId xmlns:a16="http://schemas.microsoft.com/office/drawing/2014/main" id="{8B3E2C80-FB5E-3031-1BBE-EFA49083722D}"/>
              </a:ext>
            </a:extLst>
          </p:cNvPr>
          <p:cNvSpPr txBox="1"/>
          <p:nvPr/>
        </p:nvSpPr>
        <p:spPr bwMode="auto">
          <a:xfrm>
            <a:off x="9386368" y="5904154"/>
            <a:ext cx="1410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p>
        </p:txBody>
      </p:sp>
      <p:sp>
        <p:nvSpPr>
          <p:cNvPr id="31" name="TextBox 30">
            <a:extLst>
              <a:ext uri="{FF2B5EF4-FFF2-40B4-BE49-F238E27FC236}">
                <a16:creationId xmlns:a16="http://schemas.microsoft.com/office/drawing/2014/main" id="{0051B79E-55A3-BA38-A1DD-93EA7664D0D2}"/>
              </a:ext>
            </a:extLst>
          </p:cNvPr>
          <p:cNvSpPr txBox="1"/>
          <p:nvPr/>
        </p:nvSpPr>
        <p:spPr bwMode="auto">
          <a:xfrm>
            <a:off x="9822327" y="5904154"/>
            <a:ext cx="3539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32" name="TextBox 31">
            <a:extLst>
              <a:ext uri="{FF2B5EF4-FFF2-40B4-BE49-F238E27FC236}">
                <a16:creationId xmlns:a16="http://schemas.microsoft.com/office/drawing/2014/main" id="{D0C5BF2C-4321-D9BC-D23E-AD8750571BD0}"/>
              </a:ext>
            </a:extLst>
          </p:cNvPr>
          <p:cNvSpPr txBox="1"/>
          <p:nvPr/>
        </p:nvSpPr>
        <p:spPr bwMode="auto">
          <a:xfrm>
            <a:off x="10362110" y="5904154"/>
            <a:ext cx="3539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33" name="TextBox 32">
            <a:extLst>
              <a:ext uri="{FF2B5EF4-FFF2-40B4-BE49-F238E27FC236}">
                <a16:creationId xmlns:a16="http://schemas.microsoft.com/office/drawing/2014/main" id="{441E5372-FC5A-F884-76A7-5ACC34073CBE}"/>
              </a:ext>
            </a:extLst>
          </p:cNvPr>
          <p:cNvSpPr txBox="1"/>
          <p:nvPr/>
        </p:nvSpPr>
        <p:spPr bwMode="auto">
          <a:xfrm>
            <a:off x="7795938" y="5750298"/>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a:t>
            </a:r>
          </a:p>
        </p:txBody>
      </p:sp>
      <p:sp>
        <p:nvSpPr>
          <p:cNvPr id="34" name="TextBox 33">
            <a:extLst>
              <a:ext uri="{FF2B5EF4-FFF2-40B4-BE49-F238E27FC236}">
                <a16:creationId xmlns:a16="http://schemas.microsoft.com/office/drawing/2014/main" id="{DA808B0E-2B06-D7C7-CC57-CDFAFF3605C0}"/>
              </a:ext>
            </a:extLst>
          </p:cNvPr>
          <p:cNvSpPr txBox="1"/>
          <p:nvPr/>
        </p:nvSpPr>
        <p:spPr bwMode="auto">
          <a:xfrm>
            <a:off x="7795383" y="5424918"/>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35" name="TextBox 34">
            <a:extLst>
              <a:ext uri="{FF2B5EF4-FFF2-40B4-BE49-F238E27FC236}">
                <a16:creationId xmlns:a16="http://schemas.microsoft.com/office/drawing/2014/main" id="{603A878C-E516-6AFE-E8A3-30173049016D}"/>
              </a:ext>
            </a:extLst>
          </p:cNvPr>
          <p:cNvSpPr txBox="1"/>
          <p:nvPr/>
        </p:nvSpPr>
        <p:spPr bwMode="auto">
          <a:xfrm>
            <a:off x="7795383" y="5109357"/>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0.7</a:t>
            </a:r>
          </a:p>
        </p:txBody>
      </p:sp>
      <p:sp>
        <p:nvSpPr>
          <p:cNvPr id="36" name="TextBox 35">
            <a:extLst>
              <a:ext uri="{FF2B5EF4-FFF2-40B4-BE49-F238E27FC236}">
                <a16:creationId xmlns:a16="http://schemas.microsoft.com/office/drawing/2014/main" id="{12DD9AC3-9458-C042-D6F8-CFA92E9F6FFB}"/>
              </a:ext>
            </a:extLst>
          </p:cNvPr>
          <p:cNvSpPr txBox="1"/>
          <p:nvPr/>
        </p:nvSpPr>
        <p:spPr bwMode="auto">
          <a:xfrm>
            <a:off x="7794828" y="4783977"/>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0.8</a:t>
            </a:r>
          </a:p>
        </p:txBody>
      </p:sp>
      <p:sp>
        <p:nvSpPr>
          <p:cNvPr id="37" name="TextBox 36">
            <a:extLst>
              <a:ext uri="{FF2B5EF4-FFF2-40B4-BE49-F238E27FC236}">
                <a16:creationId xmlns:a16="http://schemas.microsoft.com/office/drawing/2014/main" id="{769BB8A2-237C-F4EB-E1AF-6490B13E7F91}"/>
              </a:ext>
            </a:extLst>
          </p:cNvPr>
          <p:cNvSpPr txBox="1"/>
          <p:nvPr/>
        </p:nvSpPr>
        <p:spPr bwMode="auto">
          <a:xfrm>
            <a:off x="7794828" y="4458597"/>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0.9</a:t>
            </a:r>
          </a:p>
        </p:txBody>
      </p:sp>
      <p:sp>
        <p:nvSpPr>
          <p:cNvPr id="38" name="TextBox 37">
            <a:extLst>
              <a:ext uri="{FF2B5EF4-FFF2-40B4-BE49-F238E27FC236}">
                <a16:creationId xmlns:a16="http://schemas.microsoft.com/office/drawing/2014/main" id="{F6806323-A26B-7842-060B-F86E6497601D}"/>
              </a:ext>
            </a:extLst>
          </p:cNvPr>
          <p:cNvSpPr txBox="1"/>
          <p:nvPr/>
        </p:nvSpPr>
        <p:spPr bwMode="auto">
          <a:xfrm>
            <a:off x="7794273" y="4133217"/>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39" name="Freeform 38">
            <a:extLst>
              <a:ext uri="{FF2B5EF4-FFF2-40B4-BE49-F238E27FC236}">
                <a16:creationId xmlns:a16="http://schemas.microsoft.com/office/drawing/2014/main" id="{AD34243C-511F-6ED2-A3AA-BB442AC832C9}"/>
              </a:ext>
            </a:extLst>
          </p:cNvPr>
          <p:cNvSpPr/>
          <p:nvPr/>
        </p:nvSpPr>
        <p:spPr bwMode="auto">
          <a:xfrm>
            <a:off x="8286949" y="4270033"/>
            <a:ext cx="2354500" cy="1624892"/>
          </a:xfrm>
          <a:custGeom>
            <a:avLst/>
            <a:gdLst>
              <a:gd name="connsiteX0" fmla="*/ 0 w 2354500"/>
              <a:gd name="connsiteY0" fmla="*/ 0 h 1624892"/>
              <a:gd name="connsiteX1" fmla="*/ 0 w 2354500"/>
              <a:gd name="connsiteY1" fmla="*/ 1624892 h 1624892"/>
              <a:gd name="connsiteX2" fmla="*/ 2354500 w 2354500"/>
              <a:gd name="connsiteY2" fmla="*/ 1624892 h 1624892"/>
            </a:gdLst>
            <a:ahLst/>
            <a:cxnLst>
              <a:cxn ang="0">
                <a:pos x="connsiteX0" y="connsiteY0"/>
              </a:cxn>
              <a:cxn ang="0">
                <a:pos x="connsiteX1" y="connsiteY1"/>
              </a:cxn>
              <a:cxn ang="0">
                <a:pos x="connsiteX2" y="connsiteY2"/>
              </a:cxn>
            </a:cxnLst>
            <a:rect l="l" t="t" r="r" b="b"/>
            <a:pathLst>
              <a:path w="2354500" h="1624892">
                <a:moveTo>
                  <a:pt x="0" y="0"/>
                </a:moveTo>
                <a:lnTo>
                  <a:pt x="0" y="1624892"/>
                </a:lnTo>
                <a:lnTo>
                  <a:pt x="2354500" y="1624892"/>
                </a:lnTo>
              </a:path>
            </a:pathLst>
          </a:custGeom>
          <a:noFill/>
          <a:ln w="28575">
            <a:solidFill>
              <a:schemeClr val="bg1"/>
            </a:solidFill>
            <a:miter lim="800000"/>
            <a:headEnd/>
            <a:tailEnd/>
          </a:ln>
        </p:spPr>
        <p:txBody>
          <a:bodyPr rtlCol="0" anchor="ctr"/>
          <a:lstStyle/>
          <a:p>
            <a:pPr algn="ctr"/>
            <a:endParaRPr lang="en-US" dirty="0"/>
          </a:p>
        </p:txBody>
      </p:sp>
      <p:cxnSp>
        <p:nvCxnSpPr>
          <p:cNvPr id="40" name="Straight Connector 39">
            <a:extLst>
              <a:ext uri="{FF2B5EF4-FFF2-40B4-BE49-F238E27FC236}">
                <a16:creationId xmlns:a16="http://schemas.microsoft.com/office/drawing/2014/main" id="{DAFCC6FA-F5DE-C887-9976-797B6F6E34D5}"/>
              </a:ext>
            </a:extLst>
          </p:cNvPr>
          <p:cNvCxnSpPr>
            <a:cxnSpLocks/>
          </p:cNvCxnSpPr>
          <p:nvPr/>
        </p:nvCxnSpPr>
        <p:spPr bwMode="auto">
          <a:xfrm>
            <a:off x="8214198" y="4289466"/>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A717069-FB40-9D71-EB56-B9F321DFAB86}"/>
              </a:ext>
            </a:extLst>
          </p:cNvPr>
          <p:cNvCxnSpPr>
            <a:cxnSpLocks/>
          </p:cNvCxnSpPr>
          <p:nvPr/>
        </p:nvCxnSpPr>
        <p:spPr bwMode="auto">
          <a:xfrm>
            <a:off x="8214198" y="4610303"/>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605D1B97-05E4-2441-F2DA-4D4024B540AD}"/>
              </a:ext>
            </a:extLst>
          </p:cNvPr>
          <p:cNvCxnSpPr>
            <a:cxnSpLocks/>
          </p:cNvCxnSpPr>
          <p:nvPr/>
        </p:nvCxnSpPr>
        <p:spPr bwMode="auto">
          <a:xfrm>
            <a:off x="8214198" y="4931140"/>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04FF00D-32E9-257C-B6A6-677DB5C091EB}"/>
              </a:ext>
            </a:extLst>
          </p:cNvPr>
          <p:cNvCxnSpPr>
            <a:cxnSpLocks/>
          </p:cNvCxnSpPr>
          <p:nvPr/>
        </p:nvCxnSpPr>
        <p:spPr bwMode="auto">
          <a:xfrm>
            <a:off x="8214198" y="5251977"/>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A960647C-1E41-E43D-05DC-1DB930810ABB}"/>
              </a:ext>
            </a:extLst>
          </p:cNvPr>
          <p:cNvCxnSpPr>
            <a:cxnSpLocks/>
          </p:cNvCxnSpPr>
          <p:nvPr/>
        </p:nvCxnSpPr>
        <p:spPr bwMode="auto">
          <a:xfrm>
            <a:off x="8214198" y="5572814"/>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1EB6C50-E951-F0CE-B52F-D97D19D7267F}"/>
              </a:ext>
            </a:extLst>
          </p:cNvPr>
          <p:cNvCxnSpPr>
            <a:cxnSpLocks/>
          </p:cNvCxnSpPr>
          <p:nvPr/>
        </p:nvCxnSpPr>
        <p:spPr bwMode="auto">
          <a:xfrm>
            <a:off x="8214198" y="5893649"/>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8C40E4EF-66C9-37A7-44FD-C243333E5980}"/>
              </a:ext>
            </a:extLst>
          </p:cNvPr>
          <p:cNvCxnSpPr/>
          <p:nvPr/>
        </p:nvCxnSpPr>
        <p:spPr bwMode="auto">
          <a:xfrm>
            <a:off x="8364371" y="5892826"/>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E41E578-0F87-C4EB-5658-594E3C80E112}"/>
              </a:ext>
            </a:extLst>
          </p:cNvPr>
          <p:cNvCxnSpPr/>
          <p:nvPr/>
        </p:nvCxnSpPr>
        <p:spPr bwMode="auto">
          <a:xfrm>
            <a:off x="8908657" y="5892826"/>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F2DA0291-971C-C7DB-D8A3-C2D123CF15FA}"/>
              </a:ext>
            </a:extLst>
          </p:cNvPr>
          <p:cNvCxnSpPr/>
          <p:nvPr/>
        </p:nvCxnSpPr>
        <p:spPr bwMode="auto">
          <a:xfrm>
            <a:off x="9456660" y="5892826"/>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F214C70A-E40F-20E5-81E4-E77E94A52722}"/>
              </a:ext>
            </a:extLst>
          </p:cNvPr>
          <p:cNvCxnSpPr/>
          <p:nvPr/>
        </p:nvCxnSpPr>
        <p:spPr bwMode="auto">
          <a:xfrm>
            <a:off x="10000946" y="5892826"/>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BA9752B0-6CA5-2491-3017-23982C2C0CAD}"/>
              </a:ext>
            </a:extLst>
          </p:cNvPr>
          <p:cNvCxnSpPr/>
          <p:nvPr/>
        </p:nvCxnSpPr>
        <p:spPr bwMode="auto">
          <a:xfrm>
            <a:off x="10545762" y="5892826"/>
            <a:ext cx="0" cy="69859"/>
          </a:xfrm>
          <a:prstGeom prst="line">
            <a:avLst/>
          </a:prstGeom>
          <a:noFill/>
          <a:ln w="28575" cap="flat" cmpd="sng" algn="ctr">
            <a:solidFill>
              <a:schemeClr val="bg1"/>
            </a:solidFill>
            <a:prstDash val="solid"/>
            <a:round/>
            <a:headEnd type="none" w="med" len="med"/>
            <a:tailEnd type="none" w="med" len="med"/>
          </a:ln>
          <a:effectLst/>
        </p:spPr>
      </p:cxnSp>
      <p:sp>
        <p:nvSpPr>
          <p:cNvPr id="51" name="TextBox 50">
            <a:extLst>
              <a:ext uri="{FF2B5EF4-FFF2-40B4-BE49-F238E27FC236}">
                <a16:creationId xmlns:a16="http://schemas.microsoft.com/office/drawing/2014/main" id="{FB91BF3D-6252-A9BE-AED3-5A1629B007AC}"/>
              </a:ext>
            </a:extLst>
          </p:cNvPr>
          <p:cNvSpPr txBox="1"/>
          <p:nvPr/>
        </p:nvSpPr>
        <p:spPr bwMode="auto">
          <a:xfrm rot="16200000">
            <a:off x="6413626" y="2384520"/>
            <a:ext cx="1853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Global Cognitive Score</a:t>
            </a:r>
          </a:p>
        </p:txBody>
      </p:sp>
      <p:sp>
        <p:nvSpPr>
          <p:cNvPr id="52" name="TextBox 51">
            <a:extLst>
              <a:ext uri="{FF2B5EF4-FFF2-40B4-BE49-F238E27FC236}">
                <a16:creationId xmlns:a16="http://schemas.microsoft.com/office/drawing/2014/main" id="{D819FF82-1592-FAF4-E2E8-637DC80E70C7}"/>
              </a:ext>
            </a:extLst>
          </p:cNvPr>
          <p:cNvSpPr txBox="1"/>
          <p:nvPr/>
        </p:nvSpPr>
        <p:spPr bwMode="auto">
          <a:xfrm>
            <a:off x="8805091" y="3525673"/>
            <a:ext cx="1030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Yr on Study</a:t>
            </a:r>
          </a:p>
        </p:txBody>
      </p:sp>
      <p:cxnSp>
        <p:nvCxnSpPr>
          <p:cNvPr id="53" name="Straight Connector 52">
            <a:extLst>
              <a:ext uri="{FF2B5EF4-FFF2-40B4-BE49-F238E27FC236}">
                <a16:creationId xmlns:a16="http://schemas.microsoft.com/office/drawing/2014/main" id="{495F486F-315F-9DF3-1DFA-297E4383A482}"/>
              </a:ext>
            </a:extLst>
          </p:cNvPr>
          <p:cNvCxnSpPr>
            <a:cxnSpLocks/>
          </p:cNvCxnSpPr>
          <p:nvPr/>
        </p:nvCxnSpPr>
        <p:spPr bwMode="auto">
          <a:xfrm>
            <a:off x="7721522" y="1682042"/>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5C1B0015-FDD5-EA8F-E1B5-4CE712F96371}"/>
              </a:ext>
            </a:extLst>
          </p:cNvPr>
          <p:cNvCxnSpPr>
            <a:cxnSpLocks/>
          </p:cNvCxnSpPr>
          <p:nvPr/>
        </p:nvCxnSpPr>
        <p:spPr bwMode="auto">
          <a:xfrm>
            <a:off x="7721522" y="1852487"/>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18657285-1C0A-5018-001F-F4F9BA83C3F7}"/>
              </a:ext>
            </a:extLst>
          </p:cNvPr>
          <p:cNvCxnSpPr>
            <a:cxnSpLocks/>
          </p:cNvCxnSpPr>
          <p:nvPr/>
        </p:nvCxnSpPr>
        <p:spPr bwMode="auto">
          <a:xfrm>
            <a:off x="7721522" y="2022932"/>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0347C3ED-1287-81CB-70B1-035DF0785A5F}"/>
              </a:ext>
            </a:extLst>
          </p:cNvPr>
          <p:cNvCxnSpPr>
            <a:cxnSpLocks/>
          </p:cNvCxnSpPr>
          <p:nvPr/>
        </p:nvCxnSpPr>
        <p:spPr bwMode="auto">
          <a:xfrm>
            <a:off x="7721522" y="2193377"/>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D74363DB-FE45-EF74-041F-4A38F77361EA}"/>
              </a:ext>
            </a:extLst>
          </p:cNvPr>
          <p:cNvCxnSpPr>
            <a:cxnSpLocks/>
          </p:cNvCxnSpPr>
          <p:nvPr/>
        </p:nvCxnSpPr>
        <p:spPr bwMode="auto">
          <a:xfrm>
            <a:off x="7721522" y="2363822"/>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3DAEAE93-A9EF-8615-81DB-6F60D93A9675}"/>
              </a:ext>
            </a:extLst>
          </p:cNvPr>
          <p:cNvCxnSpPr>
            <a:cxnSpLocks/>
          </p:cNvCxnSpPr>
          <p:nvPr/>
        </p:nvCxnSpPr>
        <p:spPr bwMode="auto">
          <a:xfrm>
            <a:off x="7721522" y="3386490"/>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4DA90039-554C-7A50-CA98-97CAB5E9F430}"/>
              </a:ext>
            </a:extLst>
          </p:cNvPr>
          <p:cNvCxnSpPr>
            <a:cxnSpLocks/>
          </p:cNvCxnSpPr>
          <p:nvPr/>
        </p:nvCxnSpPr>
        <p:spPr bwMode="auto">
          <a:xfrm>
            <a:off x="7791805"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4669E3C6-B4A2-30CF-0DF4-6336BFA2F3D8}"/>
              </a:ext>
            </a:extLst>
          </p:cNvPr>
          <p:cNvCxnSpPr>
            <a:cxnSpLocks/>
          </p:cNvCxnSpPr>
          <p:nvPr/>
        </p:nvCxnSpPr>
        <p:spPr bwMode="auto">
          <a:xfrm>
            <a:off x="8047143"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AAD14499-A513-A3A5-D8BD-7BFBFA58B17C}"/>
              </a:ext>
            </a:extLst>
          </p:cNvPr>
          <p:cNvCxnSpPr>
            <a:cxnSpLocks/>
          </p:cNvCxnSpPr>
          <p:nvPr/>
        </p:nvCxnSpPr>
        <p:spPr bwMode="auto">
          <a:xfrm>
            <a:off x="8302481"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C4F6E1DE-7EA4-2904-044E-55917ECD98CE}"/>
              </a:ext>
            </a:extLst>
          </p:cNvPr>
          <p:cNvCxnSpPr>
            <a:cxnSpLocks/>
          </p:cNvCxnSpPr>
          <p:nvPr/>
        </p:nvCxnSpPr>
        <p:spPr bwMode="auto">
          <a:xfrm>
            <a:off x="9323833"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3D76714-6690-25DA-F235-735C481D4252}"/>
              </a:ext>
            </a:extLst>
          </p:cNvPr>
          <p:cNvCxnSpPr>
            <a:cxnSpLocks/>
          </p:cNvCxnSpPr>
          <p:nvPr/>
        </p:nvCxnSpPr>
        <p:spPr bwMode="auto">
          <a:xfrm>
            <a:off x="9579171"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EEAFBF7B-8A9F-FD71-AFDA-2FAA2B7ED37B}"/>
              </a:ext>
            </a:extLst>
          </p:cNvPr>
          <p:cNvCxnSpPr>
            <a:cxnSpLocks/>
          </p:cNvCxnSpPr>
          <p:nvPr/>
        </p:nvCxnSpPr>
        <p:spPr bwMode="auto">
          <a:xfrm>
            <a:off x="7721522" y="2534267"/>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EE2462D6-EFE5-06FF-5DC4-93001DC4B43F}"/>
              </a:ext>
            </a:extLst>
          </p:cNvPr>
          <p:cNvCxnSpPr>
            <a:cxnSpLocks/>
          </p:cNvCxnSpPr>
          <p:nvPr/>
        </p:nvCxnSpPr>
        <p:spPr bwMode="auto">
          <a:xfrm>
            <a:off x="7721522" y="2704712"/>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85101F6C-D62C-DE6D-A1EA-1FB2C4CABDAF}"/>
              </a:ext>
            </a:extLst>
          </p:cNvPr>
          <p:cNvCxnSpPr>
            <a:cxnSpLocks/>
          </p:cNvCxnSpPr>
          <p:nvPr/>
        </p:nvCxnSpPr>
        <p:spPr bwMode="auto">
          <a:xfrm>
            <a:off x="7721522" y="2875157"/>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37AA64CD-9762-5940-6D89-B85A6A8B354D}"/>
              </a:ext>
            </a:extLst>
          </p:cNvPr>
          <p:cNvCxnSpPr>
            <a:cxnSpLocks/>
          </p:cNvCxnSpPr>
          <p:nvPr/>
        </p:nvCxnSpPr>
        <p:spPr bwMode="auto">
          <a:xfrm>
            <a:off x="7721522" y="3045602"/>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D8284039-6A49-961A-55E6-13FA9F9483FA}"/>
              </a:ext>
            </a:extLst>
          </p:cNvPr>
          <p:cNvCxnSpPr>
            <a:cxnSpLocks/>
          </p:cNvCxnSpPr>
          <p:nvPr/>
        </p:nvCxnSpPr>
        <p:spPr bwMode="auto">
          <a:xfrm>
            <a:off x="7721522" y="3216047"/>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67E6DA1E-7DAE-72E6-76CB-CF8F960413AA}"/>
              </a:ext>
            </a:extLst>
          </p:cNvPr>
          <p:cNvCxnSpPr>
            <a:cxnSpLocks/>
          </p:cNvCxnSpPr>
          <p:nvPr/>
        </p:nvCxnSpPr>
        <p:spPr bwMode="auto">
          <a:xfrm>
            <a:off x="8557819"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BA8E7844-0735-3B8F-D47F-0D88C79BE010}"/>
              </a:ext>
            </a:extLst>
          </p:cNvPr>
          <p:cNvCxnSpPr>
            <a:cxnSpLocks/>
          </p:cNvCxnSpPr>
          <p:nvPr/>
        </p:nvCxnSpPr>
        <p:spPr bwMode="auto">
          <a:xfrm>
            <a:off x="8813157"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688FA4AA-3B00-0BDB-2244-1DE9C4D09EC7}"/>
              </a:ext>
            </a:extLst>
          </p:cNvPr>
          <p:cNvCxnSpPr>
            <a:cxnSpLocks/>
          </p:cNvCxnSpPr>
          <p:nvPr/>
        </p:nvCxnSpPr>
        <p:spPr bwMode="auto">
          <a:xfrm>
            <a:off x="9068495"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C24452C0-53EA-2F9A-B121-A801809A42F8}"/>
              </a:ext>
            </a:extLst>
          </p:cNvPr>
          <p:cNvCxnSpPr>
            <a:cxnSpLocks/>
          </p:cNvCxnSpPr>
          <p:nvPr/>
        </p:nvCxnSpPr>
        <p:spPr bwMode="auto">
          <a:xfrm>
            <a:off x="10089847"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6907B505-8009-0A5C-1869-5F4C4032370D}"/>
              </a:ext>
            </a:extLst>
          </p:cNvPr>
          <p:cNvCxnSpPr>
            <a:cxnSpLocks/>
          </p:cNvCxnSpPr>
          <p:nvPr/>
        </p:nvCxnSpPr>
        <p:spPr bwMode="auto">
          <a:xfrm>
            <a:off x="10345186"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69EF1DC8-8363-44C7-DCFF-AD234F2FDD23}"/>
              </a:ext>
            </a:extLst>
          </p:cNvPr>
          <p:cNvCxnSpPr>
            <a:cxnSpLocks/>
          </p:cNvCxnSpPr>
          <p:nvPr/>
        </p:nvCxnSpPr>
        <p:spPr bwMode="auto">
          <a:xfrm>
            <a:off x="9834509" y="3379507"/>
            <a:ext cx="0" cy="69859"/>
          </a:xfrm>
          <a:prstGeom prst="line">
            <a:avLst/>
          </a:prstGeom>
          <a:noFill/>
          <a:ln w="28575" cap="flat" cmpd="sng" algn="ctr">
            <a:solidFill>
              <a:schemeClr val="bg1"/>
            </a:solidFill>
            <a:prstDash val="solid"/>
            <a:round/>
            <a:headEnd type="none" w="med" len="med"/>
            <a:tailEnd type="none" w="med" len="med"/>
          </a:ln>
          <a:effectLst/>
        </p:spPr>
      </p:cxnSp>
      <p:sp>
        <p:nvSpPr>
          <p:cNvPr id="75" name="TextBox 74">
            <a:extLst>
              <a:ext uri="{FF2B5EF4-FFF2-40B4-BE49-F238E27FC236}">
                <a16:creationId xmlns:a16="http://schemas.microsoft.com/office/drawing/2014/main" id="{1C4278FB-F4FE-6896-9C57-502D77407CC7}"/>
              </a:ext>
            </a:extLst>
          </p:cNvPr>
          <p:cNvSpPr txBox="1"/>
          <p:nvPr/>
        </p:nvSpPr>
        <p:spPr bwMode="auto">
          <a:xfrm>
            <a:off x="7300948" y="2402261"/>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a:t>
            </a:r>
          </a:p>
        </p:txBody>
      </p:sp>
      <p:sp>
        <p:nvSpPr>
          <p:cNvPr id="76" name="TextBox 75">
            <a:extLst>
              <a:ext uri="{FF2B5EF4-FFF2-40B4-BE49-F238E27FC236}">
                <a16:creationId xmlns:a16="http://schemas.microsoft.com/office/drawing/2014/main" id="{06E061ED-C815-8713-DEA6-C497F103E50F}"/>
              </a:ext>
            </a:extLst>
          </p:cNvPr>
          <p:cNvSpPr txBox="1"/>
          <p:nvPr/>
        </p:nvSpPr>
        <p:spPr bwMode="auto">
          <a:xfrm>
            <a:off x="7300393" y="2223362"/>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-0.1</a:t>
            </a:r>
          </a:p>
        </p:txBody>
      </p:sp>
      <p:sp>
        <p:nvSpPr>
          <p:cNvPr id="77" name="TextBox 76">
            <a:extLst>
              <a:ext uri="{FF2B5EF4-FFF2-40B4-BE49-F238E27FC236}">
                <a16:creationId xmlns:a16="http://schemas.microsoft.com/office/drawing/2014/main" id="{96E014E9-4858-E9C5-3B97-FDCBED128280}"/>
              </a:ext>
            </a:extLst>
          </p:cNvPr>
          <p:cNvSpPr txBox="1"/>
          <p:nvPr/>
        </p:nvSpPr>
        <p:spPr bwMode="auto">
          <a:xfrm>
            <a:off x="7300393" y="2060252"/>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78" name="TextBox 77">
            <a:extLst>
              <a:ext uri="{FF2B5EF4-FFF2-40B4-BE49-F238E27FC236}">
                <a16:creationId xmlns:a16="http://schemas.microsoft.com/office/drawing/2014/main" id="{B366B3DA-BB67-0FE8-C3A9-4432FCBBB12C}"/>
              </a:ext>
            </a:extLst>
          </p:cNvPr>
          <p:cNvSpPr txBox="1"/>
          <p:nvPr/>
        </p:nvSpPr>
        <p:spPr bwMode="auto">
          <a:xfrm>
            <a:off x="7299838" y="1884276"/>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0.1</a:t>
            </a:r>
          </a:p>
        </p:txBody>
      </p:sp>
      <p:sp>
        <p:nvSpPr>
          <p:cNvPr id="79" name="TextBox 78">
            <a:extLst>
              <a:ext uri="{FF2B5EF4-FFF2-40B4-BE49-F238E27FC236}">
                <a16:creationId xmlns:a16="http://schemas.microsoft.com/office/drawing/2014/main" id="{80667527-B8CE-478F-E0DA-9DAD83B6BF97}"/>
              </a:ext>
            </a:extLst>
          </p:cNvPr>
          <p:cNvSpPr txBox="1"/>
          <p:nvPr/>
        </p:nvSpPr>
        <p:spPr bwMode="auto">
          <a:xfrm>
            <a:off x="7299838" y="1713910"/>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a:t>
            </a:r>
          </a:p>
        </p:txBody>
      </p:sp>
      <p:sp>
        <p:nvSpPr>
          <p:cNvPr id="80" name="TextBox 79">
            <a:extLst>
              <a:ext uri="{FF2B5EF4-FFF2-40B4-BE49-F238E27FC236}">
                <a16:creationId xmlns:a16="http://schemas.microsoft.com/office/drawing/2014/main" id="{47B4D493-B5BB-435D-C2C2-EB907CADB178}"/>
              </a:ext>
            </a:extLst>
          </p:cNvPr>
          <p:cNvSpPr txBox="1"/>
          <p:nvPr/>
        </p:nvSpPr>
        <p:spPr bwMode="auto">
          <a:xfrm>
            <a:off x="7299283" y="1541585"/>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0.3</a:t>
            </a:r>
          </a:p>
        </p:txBody>
      </p:sp>
      <p:sp>
        <p:nvSpPr>
          <p:cNvPr id="81" name="TextBox 80">
            <a:extLst>
              <a:ext uri="{FF2B5EF4-FFF2-40B4-BE49-F238E27FC236}">
                <a16:creationId xmlns:a16="http://schemas.microsoft.com/office/drawing/2014/main" id="{329C11F1-1E1C-E5FA-8F06-B0B495AA3008}"/>
              </a:ext>
            </a:extLst>
          </p:cNvPr>
          <p:cNvSpPr txBox="1"/>
          <p:nvPr/>
        </p:nvSpPr>
        <p:spPr bwMode="auto">
          <a:xfrm>
            <a:off x="7300393" y="3246720"/>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-0.7</a:t>
            </a:r>
          </a:p>
        </p:txBody>
      </p:sp>
      <p:sp>
        <p:nvSpPr>
          <p:cNvPr id="82" name="TextBox 81">
            <a:extLst>
              <a:ext uri="{FF2B5EF4-FFF2-40B4-BE49-F238E27FC236}">
                <a16:creationId xmlns:a16="http://schemas.microsoft.com/office/drawing/2014/main" id="{3BA23237-7695-99DE-4C6D-DF36AD57AD2F}"/>
              </a:ext>
            </a:extLst>
          </p:cNvPr>
          <p:cNvSpPr txBox="1"/>
          <p:nvPr/>
        </p:nvSpPr>
        <p:spPr bwMode="auto">
          <a:xfrm>
            <a:off x="7299838" y="3067821"/>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83" name="TextBox 82">
            <a:extLst>
              <a:ext uri="{FF2B5EF4-FFF2-40B4-BE49-F238E27FC236}">
                <a16:creationId xmlns:a16="http://schemas.microsoft.com/office/drawing/2014/main" id="{44E7AD7F-F12F-3BB3-BD42-633AAA58F4DA}"/>
              </a:ext>
            </a:extLst>
          </p:cNvPr>
          <p:cNvSpPr txBox="1"/>
          <p:nvPr/>
        </p:nvSpPr>
        <p:spPr bwMode="auto">
          <a:xfrm>
            <a:off x="7299838" y="2904711"/>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a:t>
            </a:r>
          </a:p>
        </p:txBody>
      </p:sp>
      <p:sp>
        <p:nvSpPr>
          <p:cNvPr id="84" name="TextBox 83">
            <a:extLst>
              <a:ext uri="{FF2B5EF4-FFF2-40B4-BE49-F238E27FC236}">
                <a16:creationId xmlns:a16="http://schemas.microsoft.com/office/drawing/2014/main" id="{13DD7265-AAC2-FF40-B732-B3156DF3D27F}"/>
              </a:ext>
            </a:extLst>
          </p:cNvPr>
          <p:cNvSpPr txBox="1"/>
          <p:nvPr/>
        </p:nvSpPr>
        <p:spPr bwMode="auto">
          <a:xfrm>
            <a:off x="7299283" y="2728735"/>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-0.4</a:t>
            </a:r>
          </a:p>
        </p:txBody>
      </p:sp>
      <p:sp>
        <p:nvSpPr>
          <p:cNvPr id="85" name="TextBox 84">
            <a:extLst>
              <a:ext uri="{FF2B5EF4-FFF2-40B4-BE49-F238E27FC236}">
                <a16:creationId xmlns:a16="http://schemas.microsoft.com/office/drawing/2014/main" id="{8D9AE014-AFD7-0609-F9D9-9AE3F66CEF9C}"/>
              </a:ext>
            </a:extLst>
          </p:cNvPr>
          <p:cNvSpPr txBox="1"/>
          <p:nvPr/>
        </p:nvSpPr>
        <p:spPr bwMode="auto">
          <a:xfrm>
            <a:off x="7299283" y="2558369"/>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-0.3</a:t>
            </a:r>
          </a:p>
        </p:txBody>
      </p:sp>
      <p:sp>
        <p:nvSpPr>
          <p:cNvPr id="86" name="TextBox 85">
            <a:extLst>
              <a:ext uri="{FF2B5EF4-FFF2-40B4-BE49-F238E27FC236}">
                <a16:creationId xmlns:a16="http://schemas.microsoft.com/office/drawing/2014/main" id="{45BB3179-D685-2039-6111-4F8B95503BD8}"/>
              </a:ext>
            </a:extLst>
          </p:cNvPr>
          <p:cNvSpPr txBox="1"/>
          <p:nvPr/>
        </p:nvSpPr>
        <p:spPr bwMode="auto">
          <a:xfrm>
            <a:off x="8086937" y="2770069"/>
            <a:ext cx="12473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MIND Score High</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MIND Score Mid</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MIND Score Low</a:t>
            </a:r>
          </a:p>
        </p:txBody>
      </p:sp>
      <p:cxnSp>
        <p:nvCxnSpPr>
          <p:cNvPr id="87" name="Straight Connector 86">
            <a:extLst>
              <a:ext uri="{FF2B5EF4-FFF2-40B4-BE49-F238E27FC236}">
                <a16:creationId xmlns:a16="http://schemas.microsoft.com/office/drawing/2014/main" id="{0624571E-F88D-1818-DB58-0F6B401B4088}"/>
              </a:ext>
            </a:extLst>
          </p:cNvPr>
          <p:cNvCxnSpPr>
            <a:cxnSpLocks/>
          </p:cNvCxnSpPr>
          <p:nvPr/>
        </p:nvCxnSpPr>
        <p:spPr bwMode="auto">
          <a:xfrm>
            <a:off x="7868395" y="2905952"/>
            <a:ext cx="267774" cy="0"/>
          </a:xfrm>
          <a:prstGeom prst="line">
            <a:avLst/>
          </a:prstGeom>
          <a:noFill/>
          <a:ln w="28575" cap="flat" cmpd="sng" algn="ctr">
            <a:solidFill>
              <a:schemeClr val="accent4"/>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98EB0879-8F7E-400D-09FB-6F5082EBBBC8}"/>
              </a:ext>
            </a:extLst>
          </p:cNvPr>
          <p:cNvCxnSpPr>
            <a:cxnSpLocks/>
          </p:cNvCxnSpPr>
          <p:nvPr/>
        </p:nvCxnSpPr>
        <p:spPr bwMode="auto">
          <a:xfrm>
            <a:off x="7868395" y="3091689"/>
            <a:ext cx="267774" cy="0"/>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83773C8-6493-0CB7-D8E9-97BB114733C7}"/>
              </a:ext>
            </a:extLst>
          </p:cNvPr>
          <p:cNvCxnSpPr>
            <a:cxnSpLocks/>
          </p:cNvCxnSpPr>
          <p:nvPr/>
        </p:nvCxnSpPr>
        <p:spPr bwMode="auto">
          <a:xfrm>
            <a:off x="7868395" y="3277427"/>
            <a:ext cx="267774" cy="0"/>
          </a:xfrm>
          <a:prstGeom prst="line">
            <a:avLst/>
          </a:prstGeom>
          <a:noFill/>
          <a:ln w="28575"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D51290C0-2A54-33AF-EC67-908C5FD89FB4}"/>
              </a:ext>
            </a:extLst>
          </p:cNvPr>
          <p:cNvCxnSpPr>
            <a:cxnSpLocks/>
          </p:cNvCxnSpPr>
          <p:nvPr/>
        </p:nvCxnSpPr>
        <p:spPr bwMode="auto">
          <a:xfrm>
            <a:off x="7790935" y="1750252"/>
            <a:ext cx="2571175" cy="531033"/>
          </a:xfrm>
          <a:prstGeom prst="line">
            <a:avLst/>
          </a:prstGeom>
          <a:noFill/>
          <a:ln w="28575" cap="flat" cmpd="sng" algn="ctr">
            <a:solidFill>
              <a:schemeClr val="accent4"/>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0E856706-DFE4-A7BF-D4D7-BE1FD60B5B56}"/>
              </a:ext>
            </a:extLst>
          </p:cNvPr>
          <p:cNvCxnSpPr>
            <a:cxnSpLocks/>
          </p:cNvCxnSpPr>
          <p:nvPr/>
        </p:nvCxnSpPr>
        <p:spPr bwMode="auto">
          <a:xfrm>
            <a:off x="7807507" y="1824380"/>
            <a:ext cx="2537679" cy="733989"/>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F201FEF7-626A-208F-946A-0C5040DBE95B}"/>
              </a:ext>
            </a:extLst>
          </p:cNvPr>
          <p:cNvCxnSpPr>
            <a:cxnSpLocks/>
          </p:cNvCxnSpPr>
          <p:nvPr/>
        </p:nvCxnSpPr>
        <p:spPr bwMode="auto">
          <a:xfrm>
            <a:off x="7790935" y="2096327"/>
            <a:ext cx="2571175" cy="1150393"/>
          </a:xfrm>
          <a:prstGeom prst="line">
            <a:avLst/>
          </a:prstGeom>
          <a:noFill/>
          <a:ln w="28575" cap="flat" cmpd="sng" algn="ctr">
            <a:solidFill>
              <a:schemeClr val="accent3"/>
            </a:solidFill>
            <a:prstDash val="solid"/>
            <a:round/>
            <a:headEnd type="none" w="med" len="med"/>
            <a:tailEnd type="none" w="med" len="med"/>
          </a:ln>
          <a:effectLst/>
        </p:spPr>
      </p:cxnSp>
      <p:sp>
        <p:nvSpPr>
          <p:cNvPr id="93" name="Freeform 92">
            <a:extLst>
              <a:ext uri="{FF2B5EF4-FFF2-40B4-BE49-F238E27FC236}">
                <a16:creationId xmlns:a16="http://schemas.microsoft.com/office/drawing/2014/main" id="{A6A0B64A-1C3C-9679-3BC6-9BE6EB1952D2}"/>
              </a:ext>
            </a:extLst>
          </p:cNvPr>
          <p:cNvSpPr/>
          <p:nvPr/>
        </p:nvSpPr>
        <p:spPr bwMode="auto">
          <a:xfrm>
            <a:off x="7794272" y="1663495"/>
            <a:ext cx="2721327" cy="1724271"/>
          </a:xfrm>
          <a:custGeom>
            <a:avLst/>
            <a:gdLst>
              <a:gd name="connsiteX0" fmla="*/ 0 w 2354500"/>
              <a:gd name="connsiteY0" fmla="*/ 0 h 1624892"/>
              <a:gd name="connsiteX1" fmla="*/ 0 w 2354500"/>
              <a:gd name="connsiteY1" fmla="*/ 1624892 h 1624892"/>
              <a:gd name="connsiteX2" fmla="*/ 2354500 w 2354500"/>
              <a:gd name="connsiteY2" fmla="*/ 1624892 h 1624892"/>
            </a:gdLst>
            <a:ahLst/>
            <a:cxnLst>
              <a:cxn ang="0">
                <a:pos x="connsiteX0" y="connsiteY0"/>
              </a:cxn>
              <a:cxn ang="0">
                <a:pos x="connsiteX1" y="connsiteY1"/>
              </a:cxn>
              <a:cxn ang="0">
                <a:pos x="connsiteX2" y="connsiteY2"/>
              </a:cxn>
            </a:cxnLst>
            <a:rect l="l" t="t" r="r" b="b"/>
            <a:pathLst>
              <a:path w="2354500" h="1624892">
                <a:moveTo>
                  <a:pt x="0" y="0"/>
                </a:moveTo>
                <a:lnTo>
                  <a:pt x="0" y="1624892"/>
                </a:lnTo>
                <a:lnTo>
                  <a:pt x="2354500" y="1624892"/>
                </a:lnTo>
              </a:path>
            </a:pathLst>
          </a:custGeom>
          <a:noFill/>
          <a:ln w="28575">
            <a:solidFill>
              <a:schemeClr val="bg1"/>
            </a:solidFill>
            <a:miter lim="800000"/>
            <a:headEnd/>
            <a:tailEnd/>
          </a:ln>
        </p:spPr>
        <p:txBody>
          <a:bodyPr rtlCol="0" anchor="ctr"/>
          <a:lstStyle/>
          <a:p>
            <a:pPr algn="ctr"/>
            <a:endParaRPr lang="en-US" dirty="0"/>
          </a:p>
        </p:txBody>
      </p:sp>
      <p:sp>
        <p:nvSpPr>
          <p:cNvPr id="94" name="TextBox 93">
            <a:extLst>
              <a:ext uri="{FF2B5EF4-FFF2-40B4-BE49-F238E27FC236}">
                <a16:creationId xmlns:a16="http://schemas.microsoft.com/office/drawing/2014/main" id="{9F56C401-28B9-8541-0A2C-3FC1CA2A29F3}"/>
              </a:ext>
            </a:extLst>
          </p:cNvPr>
          <p:cNvSpPr txBox="1"/>
          <p:nvPr/>
        </p:nvSpPr>
        <p:spPr bwMode="auto">
          <a:xfrm>
            <a:off x="7669138"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95" name="TextBox 94">
            <a:extLst>
              <a:ext uri="{FF2B5EF4-FFF2-40B4-BE49-F238E27FC236}">
                <a16:creationId xmlns:a16="http://schemas.microsoft.com/office/drawing/2014/main" id="{DCE8516E-CBCE-B8E1-A379-A2F02DEBF8AC}"/>
              </a:ext>
            </a:extLst>
          </p:cNvPr>
          <p:cNvSpPr txBox="1"/>
          <p:nvPr/>
        </p:nvSpPr>
        <p:spPr bwMode="auto">
          <a:xfrm>
            <a:off x="7924961"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96" name="TextBox 95">
            <a:extLst>
              <a:ext uri="{FF2B5EF4-FFF2-40B4-BE49-F238E27FC236}">
                <a16:creationId xmlns:a16="http://schemas.microsoft.com/office/drawing/2014/main" id="{828F8EBA-F4F5-6E3A-EA09-C58B13B8D7D3}"/>
              </a:ext>
            </a:extLst>
          </p:cNvPr>
          <p:cNvSpPr txBox="1"/>
          <p:nvPr/>
        </p:nvSpPr>
        <p:spPr bwMode="auto">
          <a:xfrm>
            <a:off x="8180784"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97" name="TextBox 96">
            <a:extLst>
              <a:ext uri="{FF2B5EF4-FFF2-40B4-BE49-F238E27FC236}">
                <a16:creationId xmlns:a16="http://schemas.microsoft.com/office/drawing/2014/main" id="{0F79F2B5-B9E0-2106-1E29-7AC371F6DF41}"/>
              </a:ext>
            </a:extLst>
          </p:cNvPr>
          <p:cNvSpPr txBox="1"/>
          <p:nvPr/>
        </p:nvSpPr>
        <p:spPr bwMode="auto">
          <a:xfrm>
            <a:off x="8436607"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98" name="TextBox 97">
            <a:extLst>
              <a:ext uri="{FF2B5EF4-FFF2-40B4-BE49-F238E27FC236}">
                <a16:creationId xmlns:a16="http://schemas.microsoft.com/office/drawing/2014/main" id="{1A4B8712-DA57-A8A0-17FB-2B834F24E756}"/>
              </a:ext>
            </a:extLst>
          </p:cNvPr>
          <p:cNvSpPr txBox="1"/>
          <p:nvPr/>
        </p:nvSpPr>
        <p:spPr bwMode="auto">
          <a:xfrm>
            <a:off x="8692430"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99" name="TextBox 98">
            <a:extLst>
              <a:ext uri="{FF2B5EF4-FFF2-40B4-BE49-F238E27FC236}">
                <a16:creationId xmlns:a16="http://schemas.microsoft.com/office/drawing/2014/main" id="{6E636D8D-C2CE-1309-0572-0907DB33494A}"/>
              </a:ext>
            </a:extLst>
          </p:cNvPr>
          <p:cNvSpPr txBox="1"/>
          <p:nvPr/>
        </p:nvSpPr>
        <p:spPr bwMode="auto">
          <a:xfrm>
            <a:off x="8948253"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100" name="TextBox 99">
            <a:extLst>
              <a:ext uri="{FF2B5EF4-FFF2-40B4-BE49-F238E27FC236}">
                <a16:creationId xmlns:a16="http://schemas.microsoft.com/office/drawing/2014/main" id="{4366DA30-8325-B13E-D30E-899436AFD3E2}"/>
              </a:ext>
            </a:extLst>
          </p:cNvPr>
          <p:cNvSpPr txBox="1"/>
          <p:nvPr/>
        </p:nvSpPr>
        <p:spPr bwMode="auto">
          <a:xfrm>
            <a:off x="9204076"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101" name="TextBox 100">
            <a:extLst>
              <a:ext uri="{FF2B5EF4-FFF2-40B4-BE49-F238E27FC236}">
                <a16:creationId xmlns:a16="http://schemas.microsoft.com/office/drawing/2014/main" id="{4836B901-ADCC-B76B-1412-97AD7FF6F399}"/>
              </a:ext>
            </a:extLst>
          </p:cNvPr>
          <p:cNvSpPr txBox="1"/>
          <p:nvPr/>
        </p:nvSpPr>
        <p:spPr bwMode="auto">
          <a:xfrm>
            <a:off x="9459899"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p>
        </p:txBody>
      </p:sp>
      <p:sp>
        <p:nvSpPr>
          <p:cNvPr id="102" name="TextBox 101">
            <a:extLst>
              <a:ext uri="{FF2B5EF4-FFF2-40B4-BE49-F238E27FC236}">
                <a16:creationId xmlns:a16="http://schemas.microsoft.com/office/drawing/2014/main" id="{8EC7A701-C6ED-C301-BE22-8F9F840A1B44}"/>
              </a:ext>
            </a:extLst>
          </p:cNvPr>
          <p:cNvSpPr txBox="1"/>
          <p:nvPr/>
        </p:nvSpPr>
        <p:spPr bwMode="auto">
          <a:xfrm>
            <a:off x="9715722"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p>
        </p:txBody>
      </p:sp>
      <p:sp>
        <p:nvSpPr>
          <p:cNvPr id="103" name="TextBox 102">
            <a:extLst>
              <a:ext uri="{FF2B5EF4-FFF2-40B4-BE49-F238E27FC236}">
                <a16:creationId xmlns:a16="http://schemas.microsoft.com/office/drawing/2014/main" id="{AABC89D5-DA2D-A7EA-7A5F-0095202198A4}"/>
              </a:ext>
            </a:extLst>
          </p:cNvPr>
          <p:cNvSpPr txBox="1"/>
          <p:nvPr/>
        </p:nvSpPr>
        <p:spPr bwMode="auto">
          <a:xfrm>
            <a:off x="9971544"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104" name="TextBox 103">
            <a:extLst>
              <a:ext uri="{FF2B5EF4-FFF2-40B4-BE49-F238E27FC236}">
                <a16:creationId xmlns:a16="http://schemas.microsoft.com/office/drawing/2014/main" id="{46C62103-B436-2C4A-6F10-70AC88EA5A57}"/>
              </a:ext>
            </a:extLst>
          </p:cNvPr>
          <p:cNvSpPr txBox="1"/>
          <p:nvPr/>
        </p:nvSpPr>
        <p:spPr bwMode="auto">
          <a:xfrm>
            <a:off x="10140089" y="3383382"/>
            <a:ext cx="4122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Tree>
    <p:extLst>
      <p:ext uri="{BB962C8B-B14F-4D97-AF65-F5344CB8AC3E}">
        <p14:creationId xmlns:p14="http://schemas.microsoft.com/office/powerpoint/2010/main" val="12507610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0403A-EB44-C8F7-CE1B-C564902BC9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465216-3AF3-419B-7E12-2382FD29BF78}"/>
              </a:ext>
            </a:extLst>
          </p:cNvPr>
          <p:cNvSpPr>
            <a:spLocks noGrp="1"/>
          </p:cNvSpPr>
          <p:nvPr>
            <p:ph type="title"/>
          </p:nvPr>
        </p:nvSpPr>
        <p:spPr/>
        <p:txBody>
          <a:bodyPr/>
          <a:lstStyle/>
          <a:p>
            <a:r>
              <a:rPr lang="en-US" sz="3200" dirty="0"/>
              <a:t>Lifelong Cognitive Stimulation Reduces Dementia Risk</a:t>
            </a:r>
          </a:p>
        </p:txBody>
      </p:sp>
      <p:sp>
        <p:nvSpPr>
          <p:cNvPr id="5" name="Content Placeholder 4">
            <a:extLst>
              <a:ext uri="{FF2B5EF4-FFF2-40B4-BE49-F238E27FC236}">
                <a16:creationId xmlns:a16="http://schemas.microsoft.com/office/drawing/2014/main" id="{C478D8D8-0765-3C10-756A-31219F19D642}"/>
              </a:ext>
            </a:extLst>
          </p:cNvPr>
          <p:cNvSpPr>
            <a:spLocks noGrp="1"/>
          </p:cNvSpPr>
          <p:nvPr>
            <p:ph idx="1"/>
          </p:nvPr>
        </p:nvSpPr>
        <p:spPr>
          <a:xfrm>
            <a:off x="604675" y="1513047"/>
            <a:ext cx="10877529" cy="2067133"/>
          </a:xfrm>
        </p:spPr>
        <p:txBody>
          <a:bodyPr/>
          <a:lstStyle/>
          <a:p>
            <a:r>
              <a:rPr lang="en-US" sz="2000" dirty="0"/>
              <a:t>Meta-analysis of European cohort studies (total N = 107,896) found lower prevalence of dementia associated with high cognitive stimulation at work and/or school </a:t>
            </a:r>
            <a:r>
              <a:rPr lang="en-US" sz="2000" b="1" dirty="0">
                <a:solidFill>
                  <a:schemeClr val="accent3"/>
                </a:solidFill>
              </a:rPr>
              <a:t>over the lifetime</a:t>
            </a:r>
          </a:p>
          <a:p>
            <a:pPr lvl="1">
              <a:spcBef>
                <a:spcPts val="0"/>
              </a:spcBef>
            </a:pPr>
            <a:r>
              <a:rPr lang="en-US" sz="2000" dirty="0"/>
              <a:t>Effect seen even with &gt;10 yr between assessed cognitive stimulation and age of dementia</a:t>
            </a:r>
          </a:p>
          <a:p>
            <a:r>
              <a:rPr lang="en-US" sz="2000" dirty="0"/>
              <a:t>Previous studies showed no/low impact of leisure activities and/or cognitive interventions</a:t>
            </a:r>
          </a:p>
          <a:p>
            <a:pPr lvl="1">
              <a:spcBef>
                <a:spcPts val="0"/>
              </a:spcBef>
            </a:pPr>
            <a:r>
              <a:rPr lang="en-US" sz="2000" dirty="0"/>
              <a:t>Suggests that </a:t>
            </a:r>
            <a:r>
              <a:rPr lang="en-US" sz="2000" b="1" dirty="0">
                <a:solidFill>
                  <a:schemeClr val="accent3"/>
                </a:solidFill>
              </a:rPr>
              <a:t>cumulative duration </a:t>
            </a:r>
            <a:r>
              <a:rPr lang="en-US" sz="2000" dirty="0"/>
              <a:t>of cognitive stimulation is key factor </a:t>
            </a:r>
          </a:p>
          <a:p>
            <a:endParaRPr lang="en-US" sz="2000" b="1" dirty="0">
              <a:solidFill>
                <a:schemeClr val="accent3"/>
              </a:solidFill>
            </a:endParaRPr>
          </a:p>
        </p:txBody>
      </p:sp>
      <p:sp>
        <p:nvSpPr>
          <p:cNvPr id="7" name="TextBox 6">
            <a:extLst>
              <a:ext uri="{FF2B5EF4-FFF2-40B4-BE49-F238E27FC236}">
                <a16:creationId xmlns:a16="http://schemas.microsoft.com/office/drawing/2014/main" id="{4ABFC675-327C-A558-F7E5-ACD35D13E2D9}"/>
              </a:ext>
            </a:extLst>
          </p:cNvPr>
          <p:cNvSpPr txBox="1"/>
          <p:nvPr/>
        </p:nvSpPr>
        <p:spPr bwMode="auto">
          <a:xfrm>
            <a:off x="429191" y="6185207"/>
            <a:ext cx="57582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br>
              <a:rPr lang="en-US" sz="1200" b="0" dirty="0">
                <a:solidFill>
                  <a:schemeClr val="bg2"/>
                </a:solidFill>
                <a:latin typeface="Calibri" panose="020F0502020204030204" pitchFamily="34" charset="0"/>
              </a:rPr>
            </a:br>
            <a:r>
              <a:rPr lang="en-US" sz="1200" b="0" dirty="0">
                <a:solidFill>
                  <a:schemeClr val="bg2"/>
                </a:solidFill>
                <a:latin typeface="Calibri" panose="020F0502020204030204" pitchFamily="34" charset="0"/>
              </a:rPr>
              <a:t>Kivimaki. BMJ. 2021;374:n1804.</a:t>
            </a:r>
          </a:p>
        </p:txBody>
      </p:sp>
      <p:sp>
        <p:nvSpPr>
          <p:cNvPr id="6" name="TextBox 5">
            <a:extLst>
              <a:ext uri="{FF2B5EF4-FFF2-40B4-BE49-F238E27FC236}">
                <a16:creationId xmlns:a16="http://schemas.microsoft.com/office/drawing/2014/main" id="{CE7EAC5F-CF78-61AA-02EA-1CFEAD90747B}"/>
              </a:ext>
            </a:extLst>
          </p:cNvPr>
          <p:cNvSpPr txBox="1"/>
          <p:nvPr/>
        </p:nvSpPr>
        <p:spPr bwMode="auto">
          <a:xfrm>
            <a:off x="1755774" y="3684501"/>
            <a:ext cx="81965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dirty="0">
                <a:solidFill>
                  <a:schemeClr val="bg1"/>
                </a:solidFill>
                <a:latin typeface="+mj-lt"/>
              </a:rPr>
              <a:t>Association of Cognitive Stimulation Over the Life Course With Incident Dementia</a:t>
            </a:r>
          </a:p>
        </p:txBody>
      </p:sp>
      <p:sp>
        <p:nvSpPr>
          <p:cNvPr id="8" name="TextBox 7">
            <a:extLst>
              <a:ext uri="{FF2B5EF4-FFF2-40B4-BE49-F238E27FC236}">
                <a16:creationId xmlns:a16="http://schemas.microsoft.com/office/drawing/2014/main" id="{D51E0739-AB02-69A2-639F-D677CDE390F8}"/>
              </a:ext>
            </a:extLst>
          </p:cNvPr>
          <p:cNvSpPr txBox="1"/>
          <p:nvPr/>
        </p:nvSpPr>
        <p:spPr bwMode="auto">
          <a:xfrm>
            <a:off x="604675" y="4773696"/>
            <a:ext cx="51809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Low</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Low</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High</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High</a:t>
            </a:r>
          </a:p>
        </p:txBody>
      </p:sp>
      <p:sp>
        <p:nvSpPr>
          <p:cNvPr id="10" name="TextBox 9">
            <a:extLst>
              <a:ext uri="{FF2B5EF4-FFF2-40B4-BE49-F238E27FC236}">
                <a16:creationId xmlns:a16="http://schemas.microsoft.com/office/drawing/2014/main" id="{E6453E4C-7703-EE4A-AEDA-C2B9BF294478}"/>
              </a:ext>
            </a:extLst>
          </p:cNvPr>
          <p:cNvSpPr txBox="1"/>
          <p:nvPr/>
        </p:nvSpPr>
        <p:spPr bwMode="auto">
          <a:xfrm>
            <a:off x="1412713" y="4774265"/>
            <a:ext cx="51809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Low</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High</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Low</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High</a:t>
            </a:r>
          </a:p>
        </p:txBody>
      </p:sp>
      <p:sp>
        <p:nvSpPr>
          <p:cNvPr id="11" name="TextBox 10">
            <a:extLst>
              <a:ext uri="{FF2B5EF4-FFF2-40B4-BE49-F238E27FC236}">
                <a16:creationId xmlns:a16="http://schemas.microsoft.com/office/drawing/2014/main" id="{ABDB4460-3478-EF5F-A999-3287BE903E6B}"/>
              </a:ext>
            </a:extLst>
          </p:cNvPr>
          <p:cNvSpPr txBox="1"/>
          <p:nvPr/>
        </p:nvSpPr>
        <p:spPr bwMode="auto">
          <a:xfrm>
            <a:off x="2303618" y="4773695"/>
            <a:ext cx="64152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55540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14005</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24984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13367</a:t>
            </a:r>
          </a:p>
        </p:txBody>
      </p:sp>
      <p:sp>
        <p:nvSpPr>
          <p:cNvPr id="12" name="TextBox 11">
            <a:extLst>
              <a:ext uri="{FF2B5EF4-FFF2-40B4-BE49-F238E27FC236}">
                <a16:creationId xmlns:a16="http://schemas.microsoft.com/office/drawing/2014/main" id="{534E707F-4028-23E6-5651-68C11E550493}"/>
              </a:ext>
            </a:extLst>
          </p:cNvPr>
          <p:cNvSpPr txBox="1"/>
          <p:nvPr/>
        </p:nvSpPr>
        <p:spPr bwMode="auto">
          <a:xfrm>
            <a:off x="3590995" y="4773694"/>
            <a:ext cx="45878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768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138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162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75</a:t>
            </a:r>
          </a:p>
        </p:txBody>
      </p:sp>
      <p:sp>
        <p:nvSpPr>
          <p:cNvPr id="13" name="TextBox 12">
            <a:extLst>
              <a:ext uri="{FF2B5EF4-FFF2-40B4-BE49-F238E27FC236}">
                <a16:creationId xmlns:a16="http://schemas.microsoft.com/office/drawing/2014/main" id="{81890CDF-4345-0273-8024-4329B1E23001}"/>
              </a:ext>
            </a:extLst>
          </p:cNvPr>
          <p:cNvSpPr txBox="1"/>
          <p:nvPr/>
        </p:nvSpPr>
        <p:spPr bwMode="auto">
          <a:xfrm>
            <a:off x="4827814" y="4773694"/>
            <a:ext cx="41229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5.9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3.5</a:t>
            </a:r>
          </a:p>
        </p:txBody>
      </p:sp>
      <p:sp>
        <p:nvSpPr>
          <p:cNvPr id="14" name="TextBox 13">
            <a:extLst>
              <a:ext uri="{FF2B5EF4-FFF2-40B4-BE49-F238E27FC236}">
                <a16:creationId xmlns:a16="http://schemas.microsoft.com/office/drawing/2014/main" id="{37611E6A-8A8A-F565-9842-ADC84FC0E44D}"/>
              </a:ext>
            </a:extLst>
          </p:cNvPr>
          <p:cNvSpPr txBox="1"/>
          <p:nvPr/>
        </p:nvSpPr>
        <p:spPr bwMode="auto">
          <a:xfrm>
            <a:off x="9877360" y="4773693"/>
            <a:ext cx="134524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 (ref)</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0.80 (0.66-0.97)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0.73 (0.61-0.89)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0.63 (0.49-0.82)</a:t>
            </a:r>
          </a:p>
        </p:txBody>
      </p:sp>
      <p:sp>
        <p:nvSpPr>
          <p:cNvPr id="15" name="TextBox 14">
            <a:extLst>
              <a:ext uri="{FF2B5EF4-FFF2-40B4-BE49-F238E27FC236}">
                <a16:creationId xmlns:a16="http://schemas.microsoft.com/office/drawing/2014/main" id="{731987A1-7B51-1236-7BFF-146656B68F56}"/>
              </a:ext>
            </a:extLst>
          </p:cNvPr>
          <p:cNvSpPr txBox="1"/>
          <p:nvPr/>
        </p:nvSpPr>
        <p:spPr bwMode="auto">
          <a:xfrm>
            <a:off x="2273616" y="4054679"/>
            <a:ext cx="14032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Total population</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a:t>
            </a:r>
          </a:p>
        </p:txBody>
      </p:sp>
      <p:sp>
        <p:nvSpPr>
          <p:cNvPr id="16" name="TextBox 15">
            <a:extLst>
              <a:ext uri="{FF2B5EF4-FFF2-40B4-BE49-F238E27FC236}">
                <a16:creationId xmlns:a16="http://schemas.microsoft.com/office/drawing/2014/main" id="{B6688656-976C-0D07-2BD9-E612107287A9}"/>
              </a:ext>
            </a:extLst>
          </p:cNvPr>
          <p:cNvSpPr txBox="1"/>
          <p:nvPr/>
        </p:nvSpPr>
        <p:spPr bwMode="auto">
          <a:xfrm>
            <a:off x="3601048" y="4054678"/>
            <a:ext cx="131311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Population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with dementia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a:t>
            </a:r>
          </a:p>
        </p:txBody>
      </p:sp>
      <p:sp>
        <p:nvSpPr>
          <p:cNvPr id="17" name="TextBox 16">
            <a:extLst>
              <a:ext uri="{FF2B5EF4-FFF2-40B4-BE49-F238E27FC236}">
                <a16:creationId xmlns:a16="http://schemas.microsoft.com/office/drawing/2014/main" id="{AA3299D4-7509-E795-A3D1-EE934088BC75}"/>
              </a:ext>
            </a:extLst>
          </p:cNvPr>
          <p:cNvSpPr txBox="1"/>
          <p:nvPr/>
        </p:nvSpPr>
        <p:spPr bwMode="auto">
          <a:xfrm>
            <a:off x="4827814" y="4054678"/>
            <a:ext cx="13975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Incidence per</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10000 person-yr</a:t>
            </a:r>
          </a:p>
        </p:txBody>
      </p:sp>
      <p:sp>
        <p:nvSpPr>
          <p:cNvPr id="18" name="TextBox 17">
            <a:extLst>
              <a:ext uri="{FF2B5EF4-FFF2-40B4-BE49-F238E27FC236}">
                <a16:creationId xmlns:a16="http://schemas.microsoft.com/office/drawing/2014/main" id="{AEA5D28B-C51F-4AB3-4EE3-9F6C2712417C}"/>
              </a:ext>
            </a:extLst>
          </p:cNvPr>
          <p:cNvSpPr txBox="1"/>
          <p:nvPr/>
        </p:nvSpPr>
        <p:spPr bwMode="auto">
          <a:xfrm>
            <a:off x="10027240" y="4336390"/>
            <a:ext cx="10454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HR (95% Cl)</a:t>
            </a:r>
          </a:p>
        </p:txBody>
      </p:sp>
      <p:sp>
        <p:nvSpPr>
          <p:cNvPr id="19" name="TextBox 18">
            <a:extLst>
              <a:ext uri="{FF2B5EF4-FFF2-40B4-BE49-F238E27FC236}">
                <a16:creationId xmlns:a16="http://schemas.microsoft.com/office/drawing/2014/main" id="{D63D891E-96DB-30D6-A07E-29629055EA14}"/>
              </a:ext>
            </a:extLst>
          </p:cNvPr>
          <p:cNvSpPr txBox="1"/>
          <p:nvPr/>
        </p:nvSpPr>
        <p:spPr bwMode="auto">
          <a:xfrm>
            <a:off x="616664" y="4052756"/>
            <a:ext cx="17727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Cognitive stimulation</a:t>
            </a:r>
          </a:p>
        </p:txBody>
      </p:sp>
      <p:sp>
        <p:nvSpPr>
          <p:cNvPr id="20" name="TextBox 19">
            <a:extLst>
              <a:ext uri="{FF2B5EF4-FFF2-40B4-BE49-F238E27FC236}">
                <a16:creationId xmlns:a16="http://schemas.microsoft.com/office/drawing/2014/main" id="{48ABE52C-54EC-4DFD-C7B1-6F14D9FECDD4}"/>
              </a:ext>
            </a:extLst>
          </p:cNvPr>
          <p:cNvSpPr txBox="1"/>
          <p:nvPr/>
        </p:nvSpPr>
        <p:spPr bwMode="auto">
          <a:xfrm>
            <a:off x="623190" y="4457922"/>
            <a:ext cx="9231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Education</a:t>
            </a:r>
          </a:p>
        </p:txBody>
      </p:sp>
      <p:sp>
        <p:nvSpPr>
          <p:cNvPr id="21" name="TextBox 20">
            <a:extLst>
              <a:ext uri="{FF2B5EF4-FFF2-40B4-BE49-F238E27FC236}">
                <a16:creationId xmlns:a16="http://schemas.microsoft.com/office/drawing/2014/main" id="{F3AA570B-FC10-6162-A867-1C604C67D13E}"/>
              </a:ext>
            </a:extLst>
          </p:cNvPr>
          <p:cNvSpPr txBox="1"/>
          <p:nvPr/>
        </p:nvSpPr>
        <p:spPr bwMode="auto">
          <a:xfrm>
            <a:off x="1385508" y="4457922"/>
            <a:ext cx="750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work</a:t>
            </a:r>
          </a:p>
        </p:txBody>
      </p:sp>
      <p:cxnSp>
        <p:nvCxnSpPr>
          <p:cNvPr id="22" name="Straight Connector 21">
            <a:extLst>
              <a:ext uri="{FF2B5EF4-FFF2-40B4-BE49-F238E27FC236}">
                <a16:creationId xmlns:a16="http://schemas.microsoft.com/office/drawing/2014/main" id="{D7F8384E-5FCD-56AF-0A0A-810569FBE6A1}"/>
              </a:ext>
            </a:extLst>
          </p:cNvPr>
          <p:cNvCxnSpPr>
            <a:cxnSpLocks/>
          </p:cNvCxnSpPr>
          <p:nvPr/>
        </p:nvCxnSpPr>
        <p:spPr bwMode="auto">
          <a:xfrm flipH="1">
            <a:off x="685800" y="4464854"/>
            <a:ext cx="1512529"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76113365-A004-D902-4086-494A36D7A985}"/>
              </a:ext>
            </a:extLst>
          </p:cNvPr>
          <p:cNvCxnSpPr>
            <a:cxnSpLocks/>
          </p:cNvCxnSpPr>
          <p:nvPr/>
        </p:nvCxnSpPr>
        <p:spPr bwMode="auto">
          <a:xfrm flipH="1">
            <a:off x="685800" y="4757613"/>
            <a:ext cx="1082040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70FBF62-F128-9A56-7557-DB9DE9A31C8B}"/>
              </a:ext>
            </a:extLst>
          </p:cNvPr>
          <p:cNvCxnSpPr>
            <a:cxnSpLocks/>
          </p:cNvCxnSpPr>
          <p:nvPr/>
        </p:nvCxnSpPr>
        <p:spPr bwMode="auto">
          <a:xfrm flipH="1">
            <a:off x="5562600" y="5712094"/>
            <a:ext cx="424434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3CFDEDB-2303-B0F8-9E85-43726DD6482B}"/>
              </a:ext>
            </a:extLst>
          </p:cNvPr>
          <p:cNvCxnSpPr/>
          <p:nvPr/>
        </p:nvCxnSpPr>
        <p:spPr bwMode="auto">
          <a:xfrm>
            <a:off x="7686675" y="4757613"/>
            <a:ext cx="0" cy="941512"/>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D740466-98C2-1970-A89E-6DDCFF9E293E}"/>
              </a:ext>
            </a:extLst>
          </p:cNvPr>
          <p:cNvCxnSpPr>
            <a:cxnSpLocks/>
          </p:cNvCxnSpPr>
          <p:nvPr/>
        </p:nvCxnSpPr>
        <p:spPr bwMode="auto">
          <a:xfrm>
            <a:off x="7684770" y="5707062"/>
            <a:ext cx="0" cy="79375"/>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31CF1E3-5CB8-4D52-6E25-56E2E822D035}"/>
              </a:ext>
            </a:extLst>
          </p:cNvPr>
          <p:cNvCxnSpPr>
            <a:cxnSpLocks/>
          </p:cNvCxnSpPr>
          <p:nvPr/>
        </p:nvCxnSpPr>
        <p:spPr bwMode="auto">
          <a:xfrm>
            <a:off x="5570220" y="5707062"/>
            <a:ext cx="0" cy="79375"/>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CA88CEE-A131-0A5B-2E34-03B88E2C04A9}"/>
              </a:ext>
            </a:extLst>
          </p:cNvPr>
          <p:cNvCxnSpPr>
            <a:cxnSpLocks/>
          </p:cNvCxnSpPr>
          <p:nvPr/>
        </p:nvCxnSpPr>
        <p:spPr bwMode="auto">
          <a:xfrm>
            <a:off x="9806940" y="5707062"/>
            <a:ext cx="0" cy="79375"/>
          </a:xfrm>
          <a:prstGeom prst="line">
            <a:avLst/>
          </a:prstGeom>
          <a:noFill/>
          <a:ln w="28575" cap="flat" cmpd="sng" algn="ctr">
            <a:solidFill>
              <a:schemeClr val="bg1"/>
            </a:solidFill>
            <a:prstDash val="solid"/>
            <a:round/>
            <a:headEnd type="none" w="med" len="med"/>
            <a:tailEnd type="none" w="med" len="med"/>
          </a:ln>
          <a:effectLst/>
        </p:spPr>
      </p:cxnSp>
      <p:sp>
        <p:nvSpPr>
          <p:cNvPr id="29" name="TextBox 28">
            <a:extLst>
              <a:ext uri="{FF2B5EF4-FFF2-40B4-BE49-F238E27FC236}">
                <a16:creationId xmlns:a16="http://schemas.microsoft.com/office/drawing/2014/main" id="{3F0850D8-18C5-E8F0-E367-36921C72756D}"/>
              </a:ext>
            </a:extLst>
          </p:cNvPr>
          <p:cNvSpPr txBox="1"/>
          <p:nvPr/>
        </p:nvSpPr>
        <p:spPr bwMode="auto">
          <a:xfrm>
            <a:off x="5364074" y="570467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a:t>
            </a:r>
          </a:p>
        </p:txBody>
      </p:sp>
      <p:sp>
        <p:nvSpPr>
          <p:cNvPr id="30" name="TextBox 29">
            <a:extLst>
              <a:ext uri="{FF2B5EF4-FFF2-40B4-BE49-F238E27FC236}">
                <a16:creationId xmlns:a16="http://schemas.microsoft.com/office/drawing/2014/main" id="{53B9BEC0-6AC1-3BBD-8DF0-70C195882511}"/>
              </a:ext>
            </a:extLst>
          </p:cNvPr>
          <p:cNvSpPr txBox="1"/>
          <p:nvPr/>
        </p:nvSpPr>
        <p:spPr bwMode="auto">
          <a:xfrm>
            <a:off x="7479894" y="570467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1" name="TextBox 30">
            <a:extLst>
              <a:ext uri="{FF2B5EF4-FFF2-40B4-BE49-F238E27FC236}">
                <a16:creationId xmlns:a16="http://schemas.microsoft.com/office/drawing/2014/main" id="{C040E5A4-F6D3-C9C2-2DF7-58C7F5170D87}"/>
              </a:ext>
            </a:extLst>
          </p:cNvPr>
          <p:cNvSpPr txBox="1"/>
          <p:nvPr/>
        </p:nvSpPr>
        <p:spPr bwMode="auto">
          <a:xfrm>
            <a:off x="9599524" y="570467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2" name="TextBox 31">
            <a:extLst>
              <a:ext uri="{FF2B5EF4-FFF2-40B4-BE49-F238E27FC236}">
                <a16:creationId xmlns:a16="http://schemas.microsoft.com/office/drawing/2014/main" id="{096B554D-A13C-B13E-7487-859E43B47432}"/>
              </a:ext>
            </a:extLst>
          </p:cNvPr>
          <p:cNvSpPr txBox="1"/>
          <p:nvPr/>
        </p:nvSpPr>
        <p:spPr bwMode="auto">
          <a:xfrm>
            <a:off x="6599149" y="5956504"/>
            <a:ext cx="11144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Reduced risk</a:t>
            </a:r>
          </a:p>
        </p:txBody>
      </p:sp>
      <p:sp>
        <p:nvSpPr>
          <p:cNvPr id="33" name="TextBox 32">
            <a:extLst>
              <a:ext uri="{FF2B5EF4-FFF2-40B4-BE49-F238E27FC236}">
                <a16:creationId xmlns:a16="http://schemas.microsoft.com/office/drawing/2014/main" id="{A980359B-B7C9-6407-4432-D1907AF9D346}"/>
              </a:ext>
            </a:extLst>
          </p:cNvPr>
          <p:cNvSpPr txBox="1"/>
          <p:nvPr/>
        </p:nvSpPr>
        <p:spPr bwMode="auto">
          <a:xfrm>
            <a:off x="7624794" y="5949248"/>
            <a:ext cx="11873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Increased risk</a:t>
            </a:r>
          </a:p>
        </p:txBody>
      </p:sp>
      <p:cxnSp>
        <p:nvCxnSpPr>
          <p:cNvPr id="34" name="Straight Arrow Connector 33">
            <a:extLst>
              <a:ext uri="{FF2B5EF4-FFF2-40B4-BE49-F238E27FC236}">
                <a16:creationId xmlns:a16="http://schemas.microsoft.com/office/drawing/2014/main" id="{C3BD7A8A-44B2-6607-F54E-78FB5C17DD30}"/>
              </a:ext>
            </a:extLst>
          </p:cNvPr>
          <p:cNvCxnSpPr/>
          <p:nvPr/>
        </p:nvCxnSpPr>
        <p:spPr bwMode="auto">
          <a:xfrm>
            <a:off x="7737475" y="6264281"/>
            <a:ext cx="546100" cy="0"/>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80DBFC53-E414-7A06-7953-B9E7E92F94C5}"/>
              </a:ext>
            </a:extLst>
          </p:cNvPr>
          <p:cNvCxnSpPr>
            <a:cxnSpLocks/>
          </p:cNvCxnSpPr>
          <p:nvPr/>
        </p:nvCxnSpPr>
        <p:spPr bwMode="auto">
          <a:xfrm flipH="1">
            <a:off x="7038975" y="6264281"/>
            <a:ext cx="565150" cy="0"/>
          </a:xfrm>
          <a:prstGeom prst="straightConnector1">
            <a:avLst/>
          </a:prstGeom>
          <a:noFill/>
          <a:ln w="28575" cap="flat" cmpd="sng" algn="ctr">
            <a:solidFill>
              <a:schemeClr val="bg1"/>
            </a:solidFill>
            <a:prstDash val="solid"/>
            <a:round/>
            <a:headEnd type="none" w="med" len="med"/>
            <a:tailEnd type="triangle"/>
          </a:ln>
          <a:effectLst/>
        </p:spPr>
      </p:cxnSp>
      <p:cxnSp>
        <p:nvCxnSpPr>
          <p:cNvPr id="36" name="Straight Connector 35">
            <a:extLst>
              <a:ext uri="{FF2B5EF4-FFF2-40B4-BE49-F238E27FC236}">
                <a16:creationId xmlns:a16="http://schemas.microsoft.com/office/drawing/2014/main" id="{4B47404C-3EBC-31B3-3774-4C169CC0EBBB}"/>
              </a:ext>
            </a:extLst>
          </p:cNvPr>
          <p:cNvCxnSpPr/>
          <p:nvPr/>
        </p:nvCxnSpPr>
        <p:spPr bwMode="auto">
          <a:xfrm>
            <a:off x="5521325" y="5508625"/>
            <a:ext cx="156845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89090DC1-C339-26A7-56A0-FA0BB61A1713}"/>
              </a:ext>
            </a:extLst>
          </p:cNvPr>
          <p:cNvCxnSpPr>
            <a:cxnSpLocks/>
          </p:cNvCxnSpPr>
          <p:nvPr/>
        </p:nvCxnSpPr>
        <p:spPr bwMode="auto">
          <a:xfrm>
            <a:off x="6162675" y="5324475"/>
            <a:ext cx="1182141"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63CC81A-F38F-20EB-9CE9-B6F06357F0F0}"/>
              </a:ext>
            </a:extLst>
          </p:cNvPr>
          <p:cNvCxnSpPr>
            <a:cxnSpLocks/>
          </p:cNvCxnSpPr>
          <p:nvPr/>
        </p:nvCxnSpPr>
        <p:spPr bwMode="auto">
          <a:xfrm>
            <a:off x="6391275" y="5118100"/>
            <a:ext cx="1212850" cy="0"/>
          </a:xfrm>
          <a:prstGeom prst="line">
            <a:avLst/>
          </a:prstGeom>
          <a:noFill/>
          <a:ln w="28575" cap="flat" cmpd="sng" algn="ctr">
            <a:solidFill>
              <a:schemeClr val="bg1"/>
            </a:solidFill>
            <a:prstDash val="solid"/>
            <a:round/>
            <a:headEnd type="none" w="med" len="med"/>
            <a:tailEnd type="none" w="med" len="med"/>
          </a:ln>
          <a:effectLst/>
        </p:spPr>
      </p:cxnSp>
      <p:sp>
        <p:nvSpPr>
          <p:cNvPr id="39" name="Rectangle 38">
            <a:extLst>
              <a:ext uri="{FF2B5EF4-FFF2-40B4-BE49-F238E27FC236}">
                <a16:creationId xmlns:a16="http://schemas.microsoft.com/office/drawing/2014/main" id="{4450314F-2219-B5C4-DA5F-0CB8D3E779EC}"/>
              </a:ext>
            </a:extLst>
          </p:cNvPr>
          <p:cNvSpPr/>
          <p:nvPr/>
        </p:nvSpPr>
        <p:spPr bwMode="auto">
          <a:xfrm>
            <a:off x="6937375" y="5067300"/>
            <a:ext cx="101600" cy="886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318E55AF-F6EE-E86E-5E4C-F8DEF3D6D710}"/>
              </a:ext>
            </a:extLst>
          </p:cNvPr>
          <p:cNvSpPr/>
          <p:nvPr/>
        </p:nvSpPr>
        <p:spPr bwMode="auto">
          <a:xfrm>
            <a:off x="6653730" y="5274093"/>
            <a:ext cx="111760" cy="886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B952C299-318E-C696-3E4B-99D343CE2089}"/>
              </a:ext>
            </a:extLst>
          </p:cNvPr>
          <p:cNvSpPr/>
          <p:nvPr/>
        </p:nvSpPr>
        <p:spPr bwMode="auto">
          <a:xfrm>
            <a:off x="6203950" y="5467685"/>
            <a:ext cx="101600" cy="886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5F297D89-D92D-B2FC-C69D-23C5D2212B91}"/>
              </a:ext>
            </a:extLst>
          </p:cNvPr>
          <p:cNvSpPr/>
          <p:nvPr/>
        </p:nvSpPr>
        <p:spPr bwMode="auto">
          <a:xfrm>
            <a:off x="7617140" y="4885339"/>
            <a:ext cx="101600" cy="886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1389444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5B031-08A1-9C42-0493-196B3A7BE2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4B8A9E-0701-9D3D-39A0-DC8C9C45937A}"/>
              </a:ext>
            </a:extLst>
          </p:cNvPr>
          <p:cNvSpPr>
            <a:spLocks noGrp="1"/>
          </p:cNvSpPr>
          <p:nvPr>
            <p:ph type="title"/>
          </p:nvPr>
        </p:nvSpPr>
        <p:spPr/>
        <p:txBody>
          <a:bodyPr/>
          <a:lstStyle/>
          <a:p>
            <a:r>
              <a:rPr lang="en-US" sz="3200" dirty="0"/>
              <a:t>Dementia Is Higher in Socially Isolated Individuals </a:t>
            </a:r>
          </a:p>
        </p:txBody>
      </p:sp>
      <p:sp>
        <p:nvSpPr>
          <p:cNvPr id="5" name="Content Placeholder 4">
            <a:extLst>
              <a:ext uri="{FF2B5EF4-FFF2-40B4-BE49-F238E27FC236}">
                <a16:creationId xmlns:a16="http://schemas.microsoft.com/office/drawing/2014/main" id="{73E0C1B5-16B0-9F64-7F7D-4B425B434AD7}"/>
              </a:ext>
            </a:extLst>
          </p:cNvPr>
          <p:cNvSpPr>
            <a:spLocks noGrp="1"/>
          </p:cNvSpPr>
          <p:nvPr>
            <p:ph idx="1"/>
          </p:nvPr>
        </p:nvSpPr>
        <p:spPr>
          <a:xfrm>
            <a:off x="604675" y="1513047"/>
            <a:ext cx="4124357" cy="4486920"/>
          </a:xfrm>
        </p:spPr>
        <p:txBody>
          <a:bodyPr/>
          <a:lstStyle/>
          <a:p>
            <a:r>
              <a:rPr lang="en-US" sz="1800" dirty="0"/>
              <a:t>Social participation comprises many aspects: </a:t>
            </a:r>
          </a:p>
          <a:p>
            <a:pPr lvl="1">
              <a:spcBef>
                <a:spcPts val="0"/>
              </a:spcBef>
            </a:pPr>
            <a:r>
              <a:rPr lang="en-US" sz="1600" dirty="0"/>
              <a:t>Social activity engagement </a:t>
            </a:r>
          </a:p>
          <a:p>
            <a:pPr lvl="1">
              <a:spcBef>
                <a:spcPts val="0"/>
              </a:spcBef>
            </a:pPr>
            <a:r>
              <a:rPr lang="en-US" sz="1600" dirty="0"/>
              <a:t>Social contact</a:t>
            </a:r>
          </a:p>
          <a:p>
            <a:pPr lvl="1">
              <a:spcBef>
                <a:spcPts val="0"/>
              </a:spcBef>
            </a:pPr>
            <a:r>
              <a:rPr lang="en-US" sz="1600" dirty="0"/>
              <a:t>Social network</a:t>
            </a:r>
          </a:p>
          <a:p>
            <a:pPr lvl="1">
              <a:spcBef>
                <a:spcPts val="0"/>
              </a:spcBef>
            </a:pPr>
            <a:r>
              <a:rPr lang="en-US" sz="1600" dirty="0"/>
              <a:t>Social interaction</a:t>
            </a:r>
          </a:p>
          <a:p>
            <a:pPr lvl="1">
              <a:spcBef>
                <a:spcPts val="0"/>
              </a:spcBef>
            </a:pPr>
            <a:r>
              <a:rPr lang="en-US" sz="1600" dirty="0"/>
              <a:t>Loneliness</a:t>
            </a:r>
          </a:p>
          <a:p>
            <a:pPr lvl="1">
              <a:spcBef>
                <a:spcPts val="0"/>
              </a:spcBef>
            </a:pPr>
            <a:r>
              <a:rPr lang="en-US" sz="1600" dirty="0"/>
              <a:t>Social support</a:t>
            </a:r>
          </a:p>
          <a:p>
            <a:pPr>
              <a:spcBef>
                <a:spcPts val="0"/>
              </a:spcBef>
            </a:pPr>
            <a:r>
              <a:rPr lang="en-US" sz="1800" dirty="0"/>
              <a:t>Linked in large-scale biobank analyses to proteomic signatures of inflammation, antiviral responses, and complement systems impacting CVD, stroke, and mortality</a:t>
            </a:r>
          </a:p>
          <a:p>
            <a:pPr>
              <a:spcBef>
                <a:spcPts val="0"/>
              </a:spcBef>
            </a:pPr>
            <a:r>
              <a:rPr lang="en-US" sz="1800" dirty="0"/>
              <a:t>Tied closely to socioeconomic deprivation, so may be most effectively targeted via policy supporting groups at risk</a:t>
            </a:r>
          </a:p>
        </p:txBody>
      </p:sp>
      <p:sp>
        <p:nvSpPr>
          <p:cNvPr id="7" name="TextBox 6">
            <a:extLst>
              <a:ext uri="{FF2B5EF4-FFF2-40B4-BE49-F238E27FC236}">
                <a16:creationId xmlns:a16="http://schemas.microsoft.com/office/drawing/2014/main" id="{2D966CAD-84C1-86C6-E59A-5B99E5F0FA18}"/>
              </a:ext>
            </a:extLst>
          </p:cNvPr>
          <p:cNvSpPr txBox="1"/>
          <p:nvPr/>
        </p:nvSpPr>
        <p:spPr bwMode="auto">
          <a:xfrm>
            <a:off x="445350" y="6362700"/>
            <a:ext cx="67729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Sommerlad. Nat Aging. 2023;3:532. Shen. Nature Human Behavior. 2025;[Epub].</a:t>
            </a:r>
          </a:p>
        </p:txBody>
      </p:sp>
      <p:sp>
        <p:nvSpPr>
          <p:cNvPr id="6" name="TextBox 5">
            <a:extLst>
              <a:ext uri="{FF2B5EF4-FFF2-40B4-BE49-F238E27FC236}">
                <a16:creationId xmlns:a16="http://schemas.microsoft.com/office/drawing/2014/main" id="{752E9A5E-FA32-0B29-C6DD-269AFE252C24}"/>
              </a:ext>
            </a:extLst>
          </p:cNvPr>
          <p:cNvSpPr txBox="1"/>
          <p:nvPr/>
        </p:nvSpPr>
        <p:spPr bwMode="auto">
          <a:xfrm>
            <a:off x="5221078" y="1408867"/>
            <a:ext cx="66541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Potential Mechanisms for Influence of Social Participation on Dementia Risk</a:t>
            </a:r>
          </a:p>
        </p:txBody>
      </p:sp>
      <p:grpSp>
        <p:nvGrpSpPr>
          <p:cNvPr id="8" name="Group 7">
            <a:extLst>
              <a:ext uri="{FF2B5EF4-FFF2-40B4-BE49-F238E27FC236}">
                <a16:creationId xmlns:a16="http://schemas.microsoft.com/office/drawing/2014/main" id="{C4AE256B-5696-3328-59AE-17C63CE02F8C}"/>
              </a:ext>
            </a:extLst>
          </p:cNvPr>
          <p:cNvGrpSpPr/>
          <p:nvPr/>
        </p:nvGrpSpPr>
        <p:grpSpPr>
          <a:xfrm>
            <a:off x="5227072" y="1776134"/>
            <a:ext cx="6409410" cy="4619500"/>
            <a:chOff x="5512080" y="1776134"/>
            <a:chExt cx="6409410" cy="4619500"/>
          </a:xfrm>
        </p:grpSpPr>
        <p:sp>
          <p:nvSpPr>
            <p:cNvPr id="12" name="Rectangle 11">
              <a:extLst>
                <a:ext uri="{FF2B5EF4-FFF2-40B4-BE49-F238E27FC236}">
                  <a16:creationId xmlns:a16="http://schemas.microsoft.com/office/drawing/2014/main" id="{A85A10A6-5FB3-D9AF-0BEC-C9D43BD21793}"/>
                </a:ext>
              </a:extLst>
            </p:cNvPr>
            <p:cNvSpPr/>
            <p:nvPr/>
          </p:nvSpPr>
          <p:spPr bwMode="auto">
            <a:xfrm>
              <a:off x="5512080" y="1776134"/>
              <a:ext cx="1394460" cy="780483"/>
            </a:xfrm>
            <a:prstGeom prst="rect">
              <a:avLst/>
            </a:prstGeom>
            <a:no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a:solidFill>
                    <a:schemeClr val="bg1"/>
                  </a:solidFill>
                  <a:latin typeface="Calibri" panose="020F0502020204030204" pitchFamily="34" charset="0"/>
                </a:rPr>
                <a:t>Predisposing factors</a:t>
              </a:r>
            </a:p>
          </p:txBody>
        </p:sp>
        <p:sp>
          <p:nvSpPr>
            <p:cNvPr id="13" name="Rectangle 12">
              <a:extLst>
                <a:ext uri="{FF2B5EF4-FFF2-40B4-BE49-F238E27FC236}">
                  <a16:creationId xmlns:a16="http://schemas.microsoft.com/office/drawing/2014/main" id="{A7A523CA-E029-593A-83A2-AA26B0393BAF}"/>
                </a:ext>
              </a:extLst>
            </p:cNvPr>
            <p:cNvSpPr/>
            <p:nvPr/>
          </p:nvSpPr>
          <p:spPr bwMode="auto">
            <a:xfrm>
              <a:off x="6876108" y="1776134"/>
              <a:ext cx="1394460" cy="1092796"/>
            </a:xfrm>
            <a:prstGeom prst="rect">
              <a:avLst/>
            </a:prstGeom>
            <a:solidFill>
              <a:schemeClr val="bg2"/>
            </a:solidFill>
            <a:ln w="0">
              <a:noFill/>
              <a:miter lim="800000"/>
              <a:headEnd/>
              <a:tailEnd/>
            </a:ln>
          </p:spPr>
          <p:txBody>
            <a:bodyPr rtlCol="0" anchor="ctr"/>
            <a:lstStyle/>
            <a:p>
              <a:pPr marL="182880" indent="-182880" eaLnBrk="1" hangingPunct="1">
                <a:spcBef>
                  <a:spcPts val="0"/>
                </a:spcBef>
                <a:spcAft>
                  <a:spcPts val="200"/>
                </a:spcAft>
                <a:buClr>
                  <a:schemeClr val="tx1"/>
                </a:buClr>
                <a:buFont typeface="Wingdings" pitchFamily="2" charset="2"/>
                <a:buChar char="§"/>
              </a:pPr>
              <a:r>
                <a:rPr lang="en-US" sz="1200" b="0" dirty="0">
                  <a:solidFill>
                    <a:schemeClr val="tx1"/>
                  </a:solidFill>
                  <a:latin typeface="Calibri" panose="020F0502020204030204" pitchFamily="34" charset="0"/>
                </a:rPr>
                <a:t>Socioeconomic status</a:t>
              </a:r>
            </a:p>
            <a:p>
              <a:pPr marL="182880" indent="-182880" eaLnBrk="1" hangingPunct="1">
                <a:spcBef>
                  <a:spcPts val="0"/>
                </a:spcBef>
                <a:spcAft>
                  <a:spcPts val="200"/>
                </a:spcAft>
                <a:buClr>
                  <a:schemeClr val="tx1"/>
                </a:buClr>
                <a:buFont typeface="Wingdings" pitchFamily="2" charset="2"/>
                <a:buChar char="§"/>
              </a:pPr>
              <a:r>
                <a:rPr lang="en-US" sz="1200" b="0" dirty="0">
                  <a:latin typeface="Calibri" panose="020F0502020204030204" pitchFamily="34" charset="0"/>
                </a:rPr>
                <a:t>Personality and developmental experience</a:t>
              </a:r>
              <a:endParaRPr lang="en-US" sz="1200" b="0" dirty="0">
                <a:solidFill>
                  <a:schemeClr val="tx1"/>
                </a:solidFill>
                <a:latin typeface="Calibri" panose="020F0502020204030204" pitchFamily="34" charset="0"/>
              </a:endParaRPr>
            </a:p>
          </p:txBody>
        </p:sp>
        <p:sp>
          <p:nvSpPr>
            <p:cNvPr id="14" name="Rectangle 13">
              <a:extLst>
                <a:ext uri="{FF2B5EF4-FFF2-40B4-BE49-F238E27FC236}">
                  <a16:creationId xmlns:a16="http://schemas.microsoft.com/office/drawing/2014/main" id="{4994D879-6D29-0643-1059-CF0FDD605195}"/>
                </a:ext>
              </a:extLst>
            </p:cNvPr>
            <p:cNvSpPr/>
            <p:nvPr/>
          </p:nvSpPr>
          <p:spPr bwMode="auto">
            <a:xfrm>
              <a:off x="8620146" y="1776135"/>
              <a:ext cx="983532" cy="491490"/>
            </a:xfrm>
            <a:prstGeom prst="rect">
              <a:avLst/>
            </a:prstGeom>
            <a:solidFill>
              <a:schemeClr val="accent3"/>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Social participation</a:t>
              </a:r>
            </a:p>
          </p:txBody>
        </p:sp>
        <p:sp>
          <p:nvSpPr>
            <p:cNvPr id="15" name="Rectangle 14">
              <a:extLst>
                <a:ext uri="{FF2B5EF4-FFF2-40B4-BE49-F238E27FC236}">
                  <a16:creationId xmlns:a16="http://schemas.microsoft.com/office/drawing/2014/main" id="{9B58960E-0156-CF86-2F0F-0C7169BDD69E}"/>
                </a:ext>
              </a:extLst>
            </p:cNvPr>
            <p:cNvSpPr/>
            <p:nvPr/>
          </p:nvSpPr>
          <p:spPr bwMode="auto">
            <a:xfrm>
              <a:off x="9999184" y="1776134"/>
              <a:ext cx="1922306" cy="1275671"/>
            </a:xfrm>
            <a:prstGeom prst="rect">
              <a:avLst/>
            </a:prstGeom>
            <a:solidFill>
              <a:schemeClr val="bg2"/>
            </a:solidFill>
            <a:ln w="0">
              <a:noFill/>
              <a:miter lim="800000"/>
              <a:headEnd/>
              <a:tailEnd/>
            </a:ln>
          </p:spPr>
          <p:txBody>
            <a:bodyPr rtlCol="0" anchor="ctr"/>
            <a:lstStyle/>
            <a:p>
              <a:pPr marL="182880" indent="-182880" eaLnBrk="1" hangingPunct="1">
                <a:spcBef>
                  <a:spcPts val="0"/>
                </a:spcBef>
                <a:spcAft>
                  <a:spcPts val="200"/>
                </a:spcAft>
                <a:buClr>
                  <a:schemeClr val="tx1"/>
                </a:buClr>
                <a:buFont typeface="Wingdings" pitchFamily="2" charset="2"/>
                <a:buChar char="§"/>
              </a:pPr>
              <a:r>
                <a:rPr lang="en-US" sz="1200" b="0" dirty="0">
                  <a:solidFill>
                    <a:schemeClr val="tx1"/>
                  </a:solidFill>
                  <a:latin typeface="Calibri" panose="020F0502020204030204" pitchFamily="34" charset="0"/>
                </a:rPr>
                <a:t>Aging</a:t>
              </a:r>
            </a:p>
            <a:p>
              <a:pPr marL="182880" indent="-182880" eaLnBrk="1" hangingPunct="1">
                <a:spcBef>
                  <a:spcPts val="0"/>
                </a:spcBef>
                <a:spcAft>
                  <a:spcPts val="200"/>
                </a:spcAft>
                <a:buClr>
                  <a:schemeClr val="tx1"/>
                </a:buClr>
                <a:buFont typeface="Wingdings" pitchFamily="2" charset="2"/>
                <a:buChar char="§"/>
              </a:pPr>
              <a:r>
                <a:rPr lang="en-US" sz="1200" b="0" dirty="0">
                  <a:latin typeface="Calibri" panose="020F0502020204030204" pitchFamily="34" charset="0"/>
                </a:rPr>
                <a:t>General cognitive and social cognitive abilities</a:t>
              </a:r>
            </a:p>
            <a:p>
              <a:pPr marL="182880" indent="-182880" eaLnBrk="1" hangingPunct="1">
                <a:spcBef>
                  <a:spcPts val="0"/>
                </a:spcBef>
                <a:spcAft>
                  <a:spcPts val="200"/>
                </a:spcAft>
                <a:buClr>
                  <a:schemeClr val="tx1"/>
                </a:buClr>
                <a:buFont typeface="Wingdings" pitchFamily="2" charset="2"/>
                <a:buChar char="§"/>
              </a:pPr>
              <a:r>
                <a:rPr lang="en-US" sz="1200" b="0" dirty="0">
                  <a:solidFill>
                    <a:schemeClr val="tx1"/>
                  </a:solidFill>
                  <a:latin typeface="Calibri" panose="020F0502020204030204" pitchFamily="34" charset="0"/>
                </a:rPr>
                <a:t>Cultural factors</a:t>
              </a:r>
            </a:p>
            <a:p>
              <a:pPr marL="182880" indent="-182880" eaLnBrk="1" hangingPunct="1">
                <a:spcBef>
                  <a:spcPts val="0"/>
                </a:spcBef>
                <a:spcAft>
                  <a:spcPts val="200"/>
                </a:spcAft>
                <a:buClr>
                  <a:schemeClr val="tx1"/>
                </a:buClr>
                <a:buFont typeface="Wingdings" pitchFamily="2" charset="2"/>
                <a:buChar char="§"/>
              </a:pPr>
              <a:r>
                <a:rPr lang="en-US" sz="1200" b="0" dirty="0">
                  <a:latin typeface="Calibri" panose="020F0502020204030204" pitchFamily="34" charset="0"/>
                </a:rPr>
                <a:t>Social-ecological environment</a:t>
              </a:r>
              <a:endParaRPr lang="en-US" sz="1200" b="0" dirty="0">
                <a:solidFill>
                  <a:schemeClr val="tx1"/>
                </a:solidFill>
                <a:latin typeface="Calibri" panose="020F0502020204030204" pitchFamily="34" charset="0"/>
              </a:endParaRPr>
            </a:p>
          </p:txBody>
        </p:sp>
        <p:cxnSp>
          <p:nvCxnSpPr>
            <p:cNvPr id="16" name="Straight Arrow Connector 15">
              <a:extLst>
                <a:ext uri="{FF2B5EF4-FFF2-40B4-BE49-F238E27FC236}">
                  <a16:creationId xmlns:a16="http://schemas.microsoft.com/office/drawing/2014/main" id="{8A673CF0-AD0F-F32F-703B-0D1B4779AB61}"/>
                </a:ext>
              </a:extLst>
            </p:cNvPr>
            <p:cNvCxnSpPr>
              <a:cxnSpLocks/>
              <a:endCxn id="14" idx="1"/>
            </p:cNvCxnSpPr>
            <p:nvPr/>
          </p:nvCxnSpPr>
          <p:spPr bwMode="auto">
            <a:xfrm>
              <a:off x="8255146" y="2021880"/>
              <a:ext cx="365000" cy="0"/>
            </a:xfrm>
            <a:prstGeom prst="straightConnector1">
              <a:avLst/>
            </a:prstGeom>
            <a:noFill/>
            <a:ln w="28575" cap="flat" cmpd="sng" algn="ctr">
              <a:solidFill>
                <a:schemeClr val="bg1"/>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B0B05AC5-6AEB-B588-D3D3-2CC20894A28C}"/>
                </a:ext>
              </a:extLst>
            </p:cNvPr>
            <p:cNvCxnSpPr>
              <a:cxnSpLocks/>
              <a:endCxn id="14" idx="3"/>
            </p:cNvCxnSpPr>
            <p:nvPr/>
          </p:nvCxnSpPr>
          <p:spPr bwMode="auto">
            <a:xfrm flipH="1">
              <a:off x="9603678" y="2021880"/>
              <a:ext cx="395506" cy="0"/>
            </a:xfrm>
            <a:prstGeom prst="straightConnector1">
              <a:avLst/>
            </a:prstGeom>
            <a:noFill/>
            <a:ln w="28575" cap="flat" cmpd="sng" algn="ctr">
              <a:solidFill>
                <a:schemeClr val="bg1"/>
              </a:solidFill>
              <a:prstDash val="solid"/>
              <a:round/>
              <a:headEnd type="none" w="med" len="med"/>
              <a:tailEnd type="triangle"/>
            </a:ln>
            <a:effectLst/>
          </p:spPr>
        </p:cxnSp>
        <p:sp>
          <p:nvSpPr>
            <p:cNvPr id="18" name="Rectangle 17">
              <a:extLst>
                <a:ext uri="{FF2B5EF4-FFF2-40B4-BE49-F238E27FC236}">
                  <a16:creationId xmlns:a16="http://schemas.microsoft.com/office/drawing/2014/main" id="{6B1AF637-0C47-E86F-7B1E-7E3EE0FFD827}"/>
                </a:ext>
              </a:extLst>
            </p:cNvPr>
            <p:cNvSpPr/>
            <p:nvPr/>
          </p:nvSpPr>
          <p:spPr bwMode="auto">
            <a:xfrm>
              <a:off x="8620146" y="3292696"/>
              <a:ext cx="983532" cy="780483"/>
            </a:xfrm>
            <a:prstGeom prst="rect">
              <a:avLst/>
            </a:prstGeom>
            <a:solidFill>
              <a:schemeClr val="accent1"/>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More contact with other people</a:t>
              </a:r>
            </a:p>
          </p:txBody>
        </p:sp>
        <p:sp>
          <p:nvSpPr>
            <p:cNvPr id="19" name="Rectangle 18">
              <a:extLst>
                <a:ext uri="{FF2B5EF4-FFF2-40B4-BE49-F238E27FC236}">
                  <a16:creationId xmlns:a16="http://schemas.microsoft.com/office/drawing/2014/main" id="{0432AFBC-9769-89C0-1FD3-D2E11510FB94}"/>
                </a:ext>
              </a:extLst>
            </p:cNvPr>
            <p:cNvSpPr/>
            <p:nvPr/>
          </p:nvSpPr>
          <p:spPr bwMode="auto">
            <a:xfrm>
              <a:off x="9818452" y="3283966"/>
              <a:ext cx="1325798" cy="780483"/>
            </a:xfrm>
            <a:prstGeom prst="rect">
              <a:avLst/>
            </a:prstGeom>
            <a:solidFill>
              <a:schemeClr val="accent1"/>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Receiving support from others and reducing loneliness</a:t>
              </a:r>
            </a:p>
          </p:txBody>
        </p:sp>
        <p:sp>
          <p:nvSpPr>
            <p:cNvPr id="20" name="Rectangle 19">
              <a:extLst>
                <a:ext uri="{FF2B5EF4-FFF2-40B4-BE49-F238E27FC236}">
                  <a16:creationId xmlns:a16="http://schemas.microsoft.com/office/drawing/2014/main" id="{3FC56A8D-0DBC-C5D7-9DC4-AFEBA9D40BBB}"/>
                </a:ext>
              </a:extLst>
            </p:cNvPr>
            <p:cNvSpPr/>
            <p:nvPr/>
          </p:nvSpPr>
          <p:spPr bwMode="auto">
            <a:xfrm>
              <a:off x="7269480" y="3283966"/>
              <a:ext cx="1164004" cy="780483"/>
            </a:xfrm>
            <a:prstGeom prst="rect">
              <a:avLst/>
            </a:prstGeom>
            <a:solidFill>
              <a:schemeClr val="accent1"/>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More social activity engagement</a:t>
              </a:r>
            </a:p>
          </p:txBody>
        </p:sp>
        <p:cxnSp>
          <p:nvCxnSpPr>
            <p:cNvPr id="21" name="Straight Connector 20">
              <a:extLst>
                <a:ext uri="{FF2B5EF4-FFF2-40B4-BE49-F238E27FC236}">
                  <a16:creationId xmlns:a16="http://schemas.microsoft.com/office/drawing/2014/main" id="{DE10B723-2D63-2247-CD6B-72B3064148DD}"/>
                </a:ext>
              </a:extLst>
            </p:cNvPr>
            <p:cNvCxnSpPr>
              <a:stCxn id="14" idx="2"/>
              <a:endCxn id="18" idx="0"/>
            </p:cNvCxnSpPr>
            <p:nvPr/>
          </p:nvCxnSpPr>
          <p:spPr bwMode="auto">
            <a:xfrm>
              <a:off x="9111912" y="2267625"/>
              <a:ext cx="0" cy="1025071"/>
            </a:xfrm>
            <a:prstGeom prst="line">
              <a:avLst/>
            </a:prstGeom>
            <a:noFill/>
            <a:ln w="28575" cap="flat" cmpd="sng" algn="ctr">
              <a:solidFill>
                <a:schemeClr val="bg1"/>
              </a:solidFill>
              <a:prstDash val="solid"/>
              <a:round/>
              <a:headEnd type="none" w="med" len="med"/>
              <a:tailEnd type="none" w="med" len="med"/>
            </a:ln>
            <a:effectLst/>
          </p:spPr>
        </p:cxnSp>
        <p:cxnSp>
          <p:nvCxnSpPr>
            <p:cNvPr id="22" name="Elbow Connector 21">
              <a:extLst>
                <a:ext uri="{FF2B5EF4-FFF2-40B4-BE49-F238E27FC236}">
                  <a16:creationId xmlns:a16="http://schemas.microsoft.com/office/drawing/2014/main" id="{BF9D0292-56AA-9DF8-A19F-3DC75680BD93}"/>
                </a:ext>
              </a:extLst>
            </p:cNvPr>
            <p:cNvCxnSpPr>
              <a:stCxn id="20" idx="0"/>
              <a:endCxn id="19" idx="0"/>
            </p:cNvCxnSpPr>
            <p:nvPr/>
          </p:nvCxnSpPr>
          <p:spPr bwMode="auto">
            <a:xfrm rot="5400000" flipH="1" flipV="1">
              <a:off x="9166416" y="1969032"/>
              <a:ext cx="12700" cy="2629869"/>
            </a:xfrm>
            <a:prstGeom prst="bentConnector3">
              <a:avLst>
                <a:gd name="adj1" fmla="val 1169984"/>
              </a:avLst>
            </a:prstGeom>
            <a:noFill/>
            <a:ln w="28575" cap="flat" cmpd="sng" algn="ctr">
              <a:solidFill>
                <a:schemeClr val="bg1"/>
              </a:solidFill>
              <a:prstDash val="solid"/>
              <a:round/>
              <a:headEnd type="none" w="med" len="med"/>
              <a:tailEnd type="none" w="med" len="med"/>
            </a:ln>
            <a:effectLst/>
          </p:spPr>
        </p:cxnSp>
        <p:sp>
          <p:nvSpPr>
            <p:cNvPr id="23" name="Rectangle 22">
              <a:extLst>
                <a:ext uri="{FF2B5EF4-FFF2-40B4-BE49-F238E27FC236}">
                  <a16:creationId xmlns:a16="http://schemas.microsoft.com/office/drawing/2014/main" id="{F8679BD9-5B77-F85C-3C50-E728148BB67B}"/>
                </a:ext>
              </a:extLst>
            </p:cNvPr>
            <p:cNvSpPr/>
            <p:nvPr/>
          </p:nvSpPr>
          <p:spPr bwMode="auto">
            <a:xfrm>
              <a:off x="5517753" y="3290317"/>
              <a:ext cx="1394460" cy="780483"/>
            </a:xfrm>
            <a:prstGeom prst="rect">
              <a:avLst/>
            </a:prstGeom>
            <a:no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a:solidFill>
                    <a:schemeClr val="bg1"/>
                  </a:solidFill>
                  <a:latin typeface="Calibri" panose="020F0502020204030204" pitchFamily="34" charset="0"/>
                </a:rPr>
                <a:t>Components of social participation</a:t>
              </a:r>
            </a:p>
          </p:txBody>
        </p:sp>
        <p:sp>
          <p:nvSpPr>
            <p:cNvPr id="24" name="Rectangle 23">
              <a:extLst>
                <a:ext uri="{FF2B5EF4-FFF2-40B4-BE49-F238E27FC236}">
                  <a16:creationId xmlns:a16="http://schemas.microsoft.com/office/drawing/2014/main" id="{F67D0F93-F5B1-7D12-193B-16F01C75B9E5}"/>
                </a:ext>
              </a:extLst>
            </p:cNvPr>
            <p:cNvSpPr/>
            <p:nvPr/>
          </p:nvSpPr>
          <p:spPr bwMode="auto">
            <a:xfrm>
              <a:off x="5512080" y="4674107"/>
              <a:ext cx="1394460" cy="780483"/>
            </a:xfrm>
            <a:prstGeom prst="rect">
              <a:avLst/>
            </a:prstGeom>
            <a:no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a:solidFill>
                    <a:schemeClr val="bg1"/>
                  </a:solidFill>
                  <a:latin typeface="Calibri" panose="020F0502020204030204" pitchFamily="34" charset="0"/>
                </a:rPr>
                <a:t>Mechanisms</a:t>
              </a:r>
            </a:p>
          </p:txBody>
        </p:sp>
        <p:sp>
          <p:nvSpPr>
            <p:cNvPr id="25" name="Rectangle 24">
              <a:extLst>
                <a:ext uri="{FF2B5EF4-FFF2-40B4-BE49-F238E27FC236}">
                  <a16:creationId xmlns:a16="http://schemas.microsoft.com/office/drawing/2014/main" id="{15482F15-B677-4E6C-466B-53DDD6289DCB}"/>
                </a:ext>
              </a:extLst>
            </p:cNvPr>
            <p:cNvSpPr/>
            <p:nvPr/>
          </p:nvSpPr>
          <p:spPr bwMode="auto">
            <a:xfrm>
              <a:off x="5512080" y="5615151"/>
              <a:ext cx="1394460" cy="780483"/>
            </a:xfrm>
            <a:prstGeom prst="rect">
              <a:avLst/>
            </a:prstGeom>
            <a:no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a:solidFill>
                    <a:schemeClr val="bg1"/>
                  </a:solidFill>
                  <a:latin typeface="Calibri" panose="020F0502020204030204" pitchFamily="34" charset="0"/>
                </a:rPr>
                <a:t>Dementia and cognitive decline</a:t>
              </a:r>
            </a:p>
          </p:txBody>
        </p:sp>
        <p:sp>
          <p:nvSpPr>
            <p:cNvPr id="26" name="Rectangle 25">
              <a:extLst>
                <a:ext uri="{FF2B5EF4-FFF2-40B4-BE49-F238E27FC236}">
                  <a16:creationId xmlns:a16="http://schemas.microsoft.com/office/drawing/2014/main" id="{3883FAB0-4F40-2607-BA7A-B813DFDA42A7}"/>
                </a:ext>
              </a:extLst>
            </p:cNvPr>
            <p:cNvSpPr/>
            <p:nvPr/>
          </p:nvSpPr>
          <p:spPr bwMode="auto">
            <a:xfrm>
              <a:off x="6706935" y="4672137"/>
              <a:ext cx="1164004" cy="780483"/>
            </a:xfrm>
            <a:prstGeom prst="rect">
              <a:avLst/>
            </a:prstGeom>
            <a:solidFill>
              <a:schemeClr val="accent5"/>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Reducing stress and inflammation</a:t>
              </a:r>
            </a:p>
          </p:txBody>
        </p:sp>
        <p:sp>
          <p:nvSpPr>
            <p:cNvPr id="27" name="Rectangle 26">
              <a:extLst>
                <a:ext uri="{FF2B5EF4-FFF2-40B4-BE49-F238E27FC236}">
                  <a16:creationId xmlns:a16="http://schemas.microsoft.com/office/drawing/2014/main" id="{BD8E353C-A884-7596-4498-30F2039C700D}"/>
                </a:ext>
              </a:extLst>
            </p:cNvPr>
            <p:cNvSpPr/>
            <p:nvPr/>
          </p:nvSpPr>
          <p:spPr bwMode="auto">
            <a:xfrm>
              <a:off x="8057119" y="4672137"/>
              <a:ext cx="1164004" cy="780483"/>
            </a:xfrm>
            <a:prstGeom prst="rect">
              <a:avLst/>
            </a:prstGeom>
            <a:solidFill>
              <a:schemeClr val="accent5"/>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Reducing depression</a:t>
              </a:r>
            </a:p>
          </p:txBody>
        </p:sp>
        <p:sp>
          <p:nvSpPr>
            <p:cNvPr id="28" name="Rectangle 27">
              <a:extLst>
                <a:ext uri="{FF2B5EF4-FFF2-40B4-BE49-F238E27FC236}">
                  <a16:creationId xmlns:a16="http://schemas.microsoft.com/office/drawing/2014/main" id="{5D31D592-1573-A8BB-8A5D-48F62146FFE0}"/>
                </a:ext>
              </a:extLst>
            </p:cNvPr>
            <p:cNvSpPr/>
            <p:nvPr/>
          </p:nvSpPr>
          <p:spPr bwMode="auto">
            <a:xfrm>
              <a:off x="9407303" y="4672137"/>
              <a:ext cx="1164004" cy="780483"/>
            </a:xfrm>
            <a:prstGeom prst="rect">
              <a:avLst/>
            </a:prstGeom>
            <a:solidFill>
              <a:schemeClr val="accent5"/>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Building cognitive brain  reserve</a:t>
              </a:r>
            </a:p>
          </p:txBody>
        </p:sp>
        <p:sp>
          <p:nvSpPr>
            <p:cNvPr id="29" name="Rectangle 28">
              <a:extLst>
                <a:ext uri="{FF2B5EF4-FFF2-40B4-BE49-F238E27FC236}">
                  <a16:creationId xmlns:a16="http://schemas.microsoft.com/office/drawing/2014/main" id="{286683D0-07FA-AD70-3F6D-008AB29F73CA}"/>
                </a:ext>
              </a:extLst>
            </p:cNvPr>
            <p:cNvSpPr/>
            <p:nvPr/>
          </p:nvSpPr>
          <p:spPr bwMode="auto">
            <a:xfrm>
              <a:off x="10757486" y="4672137"/>
              <a:ext cx="1164004" cy="780483"/>
            </a:xfrm>
            <a:prstGeom prst="rect">
              <a:avLst/>
            </a:prstGeom>
            <a:solidFill>
              <a:schemeClr val="accent5"/>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Healthier lifestyle and lower vascular damage</a:t>
              </a:r>
            </a:p>
          </p:txBody>
        </p:sp>
        <p:cxnSp>
          <p:nvCxnSpPr>
            <p:cNvPr id="30" name="Straight Arrow Connector 29">
              <a:extLst>
                <a:ext uri="{FF2B5EF4-FFF2-40B4-BE49-F238E27FC236}">
                  <a16:creationId xmlns:a16="http://schemas.microsoft.com/office/drawing/2014/main" id="{72076334-1264-3BCC-3F8F-53E336C518D6}"/>
                </a:ext>
              </a:extLst>
            </p:cNvPr>
            <p:cNvCxnSpPr>
              <a:stCxn id="20" idx="2"/>
              <a:endCxn id="26" idx="0"/>
            </p:cNvCxnSpPr>
            <p:nvPr/>
          </p:nvCxnSpPr>
          <p:spPr bwMode="auto">
            <a:xfrm flipH="1">
              <a:off x="7288937" y="4064449"/>
              <a:ext cx="562545" cy="607688"/>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DC3ED82D-DE0B-7009-66A3-393B200D252D}"/>
                </a:ext>
              </a:extLst>
            </p:cNvPr>
            <p:cNvCxnSpPr>
              <a:stCxn id="20" idx="2"/>
              <a:endCxn id="27" idx="0"/>
            </p:cNvCxnSpPr>
            <p:nvPr/>
          </p:nvCxnSpPr>
          <p:spPr bwMode="auto">
            <a:xfrm>
              <a:off x="7851482" y="4064449"/>
              <a:ext cx="787639" cy="607688"/>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2248CCBC-FFA3-FD7A-2989-4A13726E09F8}"/>
                </a:ext>
              </a:extLst>
            </p:cNvPr>
            <p:cNvCxnSpPr>
              <a:stCxn id="20" idx="2"/>
              <a:endCxn id="28" idx="0"/>
            </p:cNvCxnSpPr>
            <p:nvPr/>
          </p:nvCxnSpPr>
          <p:spPr bwMode="auto">
            <a:xfrm>
              <a:off x="7851482" y="4064449"/>
              <a:ext cx="2137823" cy="607688"/>
            </a:xfrm>
            <a:prstGeom prst="straightConnector1">
              <a:avLst/>
            </a:prstGeom>
            <a:noFill/>
            <a:ln w="28575" cap="flat" cmpd="sng" algn="ctr">
              <a:solidFill>
                <a:schemeClr val="bg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B2B165A3-7A07-8530-9102-D3CC9CB9EC0E}"/>
                </a:ext>
              </a:extLst>
            </p:cNvPr>
            <p:cNvCxnSpPr>
              <a:stCxn id="18" idx="2"/>
              <a:endCxn id="27" idx="0"/>
            </p:cNvCxnSpPr>
            <p:nvPr/>
          </p:nvCxnSpPr>
          <p:spPr bwMode="auto">
            <a:xfrm flipH="1">
              <a:off x="8639121" y="4073179"/>
              <a:ext cx="472791" cy="598958"/>
            </a:xfrm>
            <a:prstGeom prst="straightConnector1">
              <a:avLst/>
            </a:prstGeom>
            <a:noFill/>
            <a:ln w="28575" cap="flat" cmpd="sng" algn="ctr">
              <a:solidFill>
                <a:schemeClr val="bg1"/>
              </a:solidFill>
              <a:prstDash val="solid"/>
              <a:round/>
              <a:headEnd type="none" w="med" len="med"/>
              <a:tailEnd type="triangle"/>
            </a:ln>
            <a:effectLst/>
          </p:spPr>
        </p:cxnSp>
        <p:cxnSp>
          <p:nvCxnSpPr>
            <p:cNvPr id="34" name="Straight Arrow Connector 33">
              <a:extLst>
                <a:ext uri="{FF2B5EF4-FFF2-40B4-BE49-F238E27FC236}">
                  <a16:creationId xmlns:a16="http://schemas.microsoft.com/office/drawing/2014/main" id="{7290D574-89F5-82F4-BBB4-A9C1F434727F}"/>
                </a:ext>
              </a:extLst>
            </p:cNvPr>
            <p:cNvCxnSpPr>
              <a:stCxn id="18" idx="2"/>
              <a:endCxn id="28" idx="0"/>
            </p:cNvCxnSpPr>
            <p:nvPr/>
          </p:nvCxnSpPr>
          <p:spPr bwMode="auto">
            <a:xfrm>
              <a:off x="9111912" y="4073179"/>
              <a:ext cx="877393" cy="598958"/>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6D68A466-E807-7925-77DC-4D29BD063776}"/>
                </a:ext>
              </a:extLst>
            </p:cNvPr>
            <p:cNvCxnSpPr>
              <a:stCxn id="18" idx="2"/>
              <a:endCxn id="29" idx="0"/>
            </p:cNvCxnSpPr>
            <p:nvPr/>
          </p:nvCxnSpPr>
          <p:spPr bwMode="auto">
            <a:xfrm>
              <a:off x="9111912" y="4073179"/>
              <a:ext cx="2227576" cy="598958"/>
            </a:xfrm>
            <a:prstGeom prst="straightConnector1">
              <a:avLst/>
            </a:prstGeom>
            <a:noFill/>
            <a:ln w="28575" cap="flat" cmpd="sng" algn="ctr">
              <a:solidFill>
                <a:schemeClr val="bg1"/>
              </a:solidFill>
              <a:prstDash val="solid"/>
              <a:round/>
              <a:headEnd type="none" w="med" len="med"/>
              <a:tailEnd type="triangle"/>
            </a:ln>
            <a:effectLst/>
          </p:spPr>
        </p:cxnSp>
        <p:cxnSp>
          <p:nvCxnSpPr>
            <p:cNvPr id="36" name="Straight Arrow Connector 35">
              <a:extLst>
                <a:ext uri="{FF2B5EF4-FFF2-40B4-BE49-F238E27FC236}">
                  <a16:creationId xmlns:a16="http://schemas.microsoft.com/office/drawing/2014/main" id="{7E932E5F-400A-FE6D-6449-6E3204194639}"/>
                </a:ext>
              </a:extLst>
            </p:cNvPr>
            <p:cNvCxnSpPr>
              <a:stCxn id="19" idx="2"/>
              <a:endCxn id="29" idx="0"/>
            </p:cNvCxnSpPr>
            <p:nvPr/>
          </p:nvCxnSpPr>
          <p:spPr bwMode="auto">
            <a:xfrm>
              <a:off x="10481351" y="4064449"/>
              <a:ext cx="858137" cy="607688"/>
            </a:xfrm>
            <a:prstGeom prst="straightConnector1">
              <a:avLst/>
            </a:prstGeom>
            <a:noFill/>
            <a:ln w="28575" cap="flat" cmpd="sng" algn="ctr">
              <a:solidFill>
                <a:schemeClr val="bg1"/>
              </a:solidFill>
              <a:prstDash val="solid"/>
              <a:round/>
              <a:headEnd type="none" w="med" len="med"/>
              <a:tailEnd type="triangle"/>
            </a:ln>
            <a:effectLst/>
          </p:spPr>
        </p:cxnSp>
        <p:cxnSp>
          <p:nvCxnSpPr>
            <p:cNvPr id="37" name="Straight Arrow Connector 36">
              <a:extLst>
                <a:ext uri="{FF2B5EF4-FFF2-40B4-BE49-F238E27FC236}">
                  <a16:creationId xmlns:a16="http://schemas.microsoft.com/office/drawing/2014/main" id="{02AE5980-78A6-EC54-B386-4E2C9124E8B8}"/>
                </a:ext>
              </a:extLst>
            </p:cNvPr>
            <p:cNvCxnSpPr>
              <a:stCxn id="19" idx="2"/>
              <a:endCxn id="28" idx="0"/>
            </p:cNvCxnSpPr>
            <p:nvPr/>
          </p:nvCxnSpPr>
          <p:spPr bwMode="auto">
            <a:xfrm flipH="1">
              <a:off x="9989305" y="4064449"/>
              <a:ext cx="492046" cy="607688"/>
            </a:xfrm>
            <a:prstGeom prst="straightConnector1">
              <a:avLst/>
            </a:prstGeom>
            <a:noFill/>
            <a:ln w="28575" cap="flat" cmpd="sng" algn="ctr">
              <a:solidFill>
                <a:schemeClr val="bg1"/>
              </a:solidFill>
              <a:prstDash val="solid"/>
              <a:round/>
              <a:headEnd type="none" w="med" len="med"/>
              <a:tailEnd type="triangle"/>
            </a:ln>
            <a:effectLst/>
          </p:spPr>
        </p:cxnSp>
        <p:cxnSp>
          <p:nvCxnSpPr>
            <p:cNvPr id="38" name="Straight Arrow Connector 37">
              <a:extLst>
                <a:ext uri="{FF2B5EF4-FFF2-40B4-BE49-F238E27FC236}">
                  <a16:creationId xmlns:a16="http://schemas.microsoft.com/office/drawing/2014/main" id="{DF26A169-21F8-0E90-FB9E-88AD04CE7F5E}"/>
                </a:ext>
              </a:extLst>
            </p:cNvPr>
            <p:cNvCxnSpPr>
              <a:stCxn id="19" idx="2"/>
              <a:endCxn id="27" idx="0"/>
            </p:cNvCxnSpPr>
            <p:nvPr/>
          </p:nvCxnSpPr>
          <p:spPr bwMode="auto">
            <a:xfrm flipH="1">
              <a:off x="8639121" y="4064449"/>
              <a:ext cx="1842230" cy="607688"/>
            </a:xfrm>
            <a:prstGeom prst="straightConnector1">
              <a:avLst/>
            </a:prstGeom>
            <a:noFill/>
            <a:ln w="28575" cap="flat" cmpd="sng" algn="ctr">
              <a:solidFill>
                <a:schemeClr val="bg1"/>
              </a:solidFill>
              <a:prstDash val="solid"/>
              <a:round/>
              <a:headEnd type="none" w="med" len="med"/>
              <a:tailEnd type="triangle"/>
            </a:ln>
            <a:effectLst/>
          </p:spPr>
        </p:cxnSp>
        <p:cxnSp>
          <p:nvCxnSpPr>
            <p:cNvPr id="39" name="Straight Arrow Connector 38">
              <a:extLst>
                <a:ext uri="{FF2B5EF4-FFF2-40B4-BE49-F238E27FC236}">
                  <a16:creationId xmlns:a16="http://schemas.microsoft.com/office/drawing/2014/main" id="{362D201A-C2BB-7D42-3BD6-0140769DD974}"/>
                </a:ext>
              </a:extLst>
            </p:cNvPr>
            <p:cNvCxnSpPr>
              <a:stCxn id="19" idx="2"/>
              <a:endCxn id="26" idx="0"/>
            </p:cNvCxnSpPr>
            <p:nvPr/>
          </p:nvCxnSpPr>
          <p:spPr bwMode="auto">
            <a:xfrm flipH="1">
              <a:off x="7288937" y="4064449"/>
              <a:ext cx="3192414" cy="607688"/>
            </a:xfrm>
            <a:prstGeom prst="straightConnector1">
              <a:avLst/>
            </a:prstGeom>
            <a:noFill/>
            <a:ln w="28575" cap="flat" cmpd="sng" algn="ctr">
              <a:solidFill>
                <a:schemeClr val="bg1"/>
              </a:solidFill>
              <a:prstDash val="solid"/>
              <a:round/>
              <a:headEnd type="none" w="med" len="med"/>
              <a:tailEnd type="triangle"/>
            </a:ln>
            <a:effectLst/>
          </p:spPr>
        </p:cxnSp>
        <p:sp>
          <p:nvSpPr>
            <p:cNvPr id="40" name="Rectangle 39">
              <a:extLst>
                <a:ext uri="{FF2B5EF4-FFF2-40B4-BE49-F238E27FC236}">
                  <a16:creationId xmlns:a16="http://schemas.microsoft.com/office/drawing/2014/main" id="{DBFDA577-15ED-B120-8733-8CD0EABA9817}"/>
                </a:ext>
              </a:extLst>
            </p:cNvPr>
            <p:cNvSpPr/>
            <p:nvPr/>
          </p:nvSpPr>
          <p:spPr bwMode="auto">
            <a:xfrm>
              <a:off x="8372094" y="5819671"/>
              <a:ext cx="1813808" cy="390629"/>
            </a:xfrm>
            <a:prstGeom prst="rect">
              <a:avLst/>
            </a:prstGeom>
            <a:solidFill>
              <a:schemeClr val="accent4"/>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a:solidFill>
                    <a:schemeClr val="tx1"/>
                  </a:solidFill>
                  <a:latin typeface="Calibri" panose="020F0502020204030204" pitchFamily="34" charset="0"/>
                </a:rPr>
                <a:t>Reducing dementia risk</a:t>
              </a:r>
            </a:p>
          </p:txBody>
        </p:sp>
        <p:cxnSp>
          <p:nvCxnSpPr>
            <p:cNvPr id="41" name="Elbow Connector 40">
              <a:extLst>
                <a:ext uri="{FF2B5EF4-FFF2-40B4-BE49-F238E27FC236}">
                  <a16:creationId xmlns:a16="http://schemas.microsoft.com/office/drawing/2014/main" id="{DBA1BFBE-51B7-2F09-E8D9-18FD7A6E3B72}"/>
                </a:ext>
              </a:extLst>
            </p:cNvPr>
            <p:cNvCxnSpPr>
              <a:stCxn id="26" idx="2"/>
              <a:endCxn id="29" idx="2"/>
            </p:cNvCxnSpPr>
            <p:nvPr/>
          </p:nvCxnSpPr>
          <p:spPr bwMode="auto">
            <a:xfrm rot="16200000" flipH="1">
              <a:off x="9314212" y="3427344"/>
              <a:ext cx="12700" cy="4050551"/>
            </a:xfrm>
            <a:prstGeom prst="bentConnector3">
              <a:avLst>
                <a:gd name="adj1" fmla="val 1800000"/>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BAD750FC-B20A-2D0C-3226-A734A2A83261}"/>
                </a:ext>
              </a:extLst>
            </p:cNvPr>
            <p:cNvCxnSpPr>
              <a:stCxn id="27" idx="2"/>
            </p:cNvCxnSpPr>
            <p:nvPr/>
          </p:nvCxnSpPr>
          <p:spPr bwMode="auto">
            <a:xfrm>
              <a:off x="8639121" y="5452620"/>
              <a:ext cx="0" cy="232161"/>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436001DC-74B3-0042-4282-F6002DFD8556}"/>
                </a:ext>
              </a:extLst>
            </p:cNvPr>
            <p:cNvCxnSpPr>
              <a:stCxn id="28" idx="2"/>
            </p:cNvCxnSpPr>
            <p:nvPr/>
          </p:nvCxnSpPr>
          <p:spPr bwMode="auto">
            <a:xfrm>
              <a:off x="9989305" y="5452620"/>
              <a:ext cx="0" cy="232161"/>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FE308214-9680-4E7F-EEC4-67C6256250B4}"/>
                </a:ext>
              </a:extLst>
            </p:cNvPr>
            <p:cNvCxnSpPr>
              <a:cxnSpLocks/>
            </p:cNvCxnSpPr>
            <p:nvPr/>
          </p:nvCxnSpPr>
          <p:spPr bwMode="auto">
            <a:xfrm flipV="1">
              <a:off x="9278998" y="5684781"/>
              <a:ext cx="0" cy="13489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3459890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9BB7E-C0AD-7463-FF66-53FE2C73403F}"/>
              </a:ext>
            </a:extLst>
          </p:cNvPr>
          <p:cNvSpPr>
            <a:spLocks noGrp="1"/>
          </p:cNvSpPr>
          <p:nvPr>
            <p:ph type="title"/>
          </p:nvPr>
        </p:nvSpPr>
        <p:spPr/>
        <p:txBody>
          <a:bodyPr/>
          <a:lstStyle/>
          <a:p>
            <a:r>
              <a:rPr lang="en-US" dirty="0"/>
              <a:t>Cognitive Effects of Perimenopause </a:t>
            </a:r>
          </a:p>
        </p:txBody>
      </p:sp>
      <p:sp>
        <p:nvSpPr>
          <p:cNvPr id="3" name="Content Placeholder 2">
            <a:extLst>
              <a:ext uri="{FF2B5EF4-FFF2-40B4-BE49-F238E27FC236}">
                <a16:creationId xmlns:a16="http://schemas.microsoft.com/office/drawing/2014/main" id="{E8F984CE-CE96-1CDC-7970-EF617D49B23C}"/>
              </a:ext>
            </a:extLst>
          </p:cNvPr>
          <p:cNvSpPr>
            <a:spLocks noGrp="1"/>
          </p:cNvSpPr>
          <p:nvPr>
            <p:ph sz="half" idx="1"/>
          </p:nvPr>
        </p:nvSpPr>
        <p:spPr/>
        <p:txBody>
          <a:bodyPr/>
          <a:lstStyle/>
          <a:p>
            <a:r>
              <a:rPr lang="en-US" sz="2000" dirty="0"/>
              <a:t>The perimenopause transition occurs at average age 51 with 1- to 5-yr duration</a:t>
            </a:r>
          </a:p>
          <a:p>
            <a:r>
              <a:rPr lang="en-US" sz="2000" dirty="0"/>
              <a:t>High variability in circulating levels of 17β-estradiol (may decline steadily or involve high spikes in individual women)</a:t>
            </a:r>
          </a:p>
          <a:p>
            <a:r>
              <a:rPr lang="en-US" sz="2000" dirty="0"/>
              <a:t>Estrogen receptors involved in numerous neurologic functions</a:t>
            </a:r>
          </a:p>
          <a:p>
            <a:r>
              <a:rPr lang="en-US" sz="2000" dirty="0"/>
              <a:t>Pronounced decrease in brain glucose metabolism (distinct from effects of aging in matched male cohorts)</a:t>
            </a:r>
          </a:p>
          <a:p>
            <a:r>
              <a:rPr lang="en-US" sz="2000" dirty="0"/>
              <a:t>Hormonal therapy may ameliorate any of these effects somewhat</a:t>
            </a:r>
          </a:p>
        </p:txBody>
      </p:sp>
      <p:sp>
        <p:nvSpPr>
          <p:cNvPr id="4" name="Content Placeholder 3">
            <a:extLst>
              <a:ext uri="{FF2B5EF4-FFF2-40B4-BE49-F238E27FC236}">
                <a16:creationId xmlns:a16="http://schemas.microsoft.com/office/drawing/2014/main" id="{97DE922E-4B38-1A79-76DF-543BCE564AB0}"/>
              </a:ext>
            </a:extLst>
          </p:cNvPr>
          <p:cNvSpPr>
            <a:spLocks noGrp="1"/>
          </p:cNvSpPr>
          <p:nvPr>
            <p:ph sz="half" idx="2"/>
          </p:nvPr>
        </p:nvSpPr>
        <p:spPr/>
        <p:txBody>
          <a:bodyPr/>
          <a:lstStyle/>
          <a:p>
            <a:r>
              <a:rPr lang="en-US" sz="2000" dirty="0"/>
              <a:t>Decrease in cognitive performance (memory, learning) associated with perimenopause, with rebound to previous levels in postmenopause </a:t>
            </a:r>
          </a:p>
          <a:p>
            <a:r>
              <a:rPr lang="en-US" sz="2000" dirty="0"/>
              <a:t>Relevant to AD, Aβ deposition increases</a:t>
            </a:r>
          </a:p>
        </p:txBody>
      </p:sp>
      <p:pic>
        <p:nvPicPr>
          <p:cNvPr id="8" name="Picture 7">
            <a:extLst>
              <a:ext uri="{FF2B5EF4-FFF2-40B4-BE49-F238E27FC236}">
                <a16:creationId xmlns:a16="http://schemas.microsoft.com/office/drawing/2014/main" id="{5EA87A4A-0BDA-6BC0-4B90-1B0699CABC3A}"/>
              </a:ext>
            </a:extLst>
          </p:cNvPr>
          <p:cNvPicPr>
            <a:picLocks noChangeAspect="1"/>
          </p:cNvPicPr>
          <p:nvPr/>
        </p:nvPicPr>
        <p:blipFill>
          <a:blip r:embed="rId3"/>
          <a:stretch>
            <a:fillRect/>
          </a:stretch>
        </p:blipFill>
        <p:spPr>
          <a:xfrm>
            <a:off x="6096000" y="3516328"/>
            <a:ext cx="5542837" cy="2673140"/>
          </a:xfrm>
          <a:prstGeom prst="rect">
            <a:avLst/>
          </a:prstGeom>
        </p:spPr>
      </p:pic>
      <p:sp>
        <p:nvSpPr>
          <p:cNvPr id="9" name="TextBox 8">
            <a:extLst>
              <a:ext uri="{FF2B5EF4-FFF2-40B4-BE49-F238E27FC236}">
                <a16:creationId xmlns:a16="http://schemas.microsoft.com/office/drawing/2014/main" id="{E9EA921B-1FE2-77BD-1E02-C4029CDFEF49}"/>
              </a:ext>
            </a:extLst>
          </p:cNvPr>
          <p:cNvSpPr txBox="1"/>
          <p:nvPr/>
        </p:nvSpPr>
        <p:spPr bwMode="auto">
          <a:xfrm>
            <a:off x="426976" y="6366378"/>
            <a:ext cx="9275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Mosconi. Scientific Reports. 2021;11:10867. Greendale. Neurology. 2009;72:1850. Brinton. Nat Rev Endocrinol. 2015;11:393.</a:t>
            </a:r>
          </a:p>
        </p:txBody>
      </p:sp>
    </p:spTree>
    <p:extLst>
      <p:ext uri="{BB962C8B-B14F-4D97-AF65-F5344CB8AC3E}">
        <p14:creationId xmlns:p14="http://schemas.microsoft.com/office/powerpoint/2010/main" val="17640464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E6ACB-00A4-76AB-477F-7493842E688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18677CC-88DA-EEDA-F76E-D9AD1EA411E2}"/>
              </a:ext>
            </a:extLst>
          </p:cNvPr>
          <p:cNvSpPr>
            <a:spLocks noGrp="1"/>
          </p:cNvSpPr>
          <p:nvPr>
            <p:ph type="title"/>
          </p:nvPr>
        </p:nvSpPr>
        <p:spPr/>
        <p:txBody>
          <a:bodyPr/>
          <a:lstStyle/>
          <a:p>
            <a:pPr marL="514350" indent="-514350"/>
            <a:r>
              <a:rPr lang="en-US" sz="3600" dirty="0"/>
              <a:t>What strategies can be used for discussing brain health with patients?</a:t>
            </a:r>
          </a:p>
        </p:txBody>
      </p:sp>
    </p:spTree>
    <p:extLst>
      <p:ext uri="{BB962C8B-B14F-4D97-AF65-F5344CB8AC3E}">
        <p14:creationId xmlns:p14="http://schemas.microsoft.com/office/powerpoint/2010/main" val="30649672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C10BD-5D0F-D777-E889-B0F2EAFF47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67615C-8B7C-5FFC-501E-5DEC8BB660EA}"/>
              </a:ext>
            </a:extLst>
          </p:cNvPr>
          <p:cNvSpPr>
            <a:spLocks noGrp="1"/>
          </p:cNvSpPr>
          <p:nvPr>
            <p:ph type="title"/>
          </p:nvPr>
        </p:nvSpPr>
        <p:spPr/>
        <p:txBody>
          <a:bodyPr/>
          <a:lstStyle/>
          <a:p>
            <a:r>
              <a:rPr lang="en-US" dirty="0"/>
              <a:t>54% Would Want to Know if They Had MCI due to AD</a:t>
            </a:r>
            <a:br>
              <a:rPr lang="en-US" sz="2400" dirty="0"/>
            </a:br>
            <a:r>
              <a:rPr lang="en-US" sz="2800" i="1" dirty="0"/>
              <a:t>Alzheimer’s Association Survey </a:t>
            </a:r>
            <a:endParaRPr lang="en-US" sz="2400" i="1" dirty="0"/>
          </a:p>
        </p:txBody>
      </p:sp>
      <p:sp>
        <p:nvSpPr>
          <p:cNvPr id="4" name="TextBox 3">
            <a:extLst>
              <a:ext uri="{FF2B5EF4-FFF2-40B4-BE49-F238E27FC236}">
                <a16:creationId xmlns:a16="http://schemas.microsoft.com/office/drawing/2014/main" id="{7ED6B232-4671-6B37-FEA4-1BBD77A1EA40}"/>
              </a:ext>
            </a:extLst>
          </p:cNvPr>
          <p:cNvSpPr txBox="1"/>
          <p:nvPr/>
        </p:nvSpPr>
        <p:spPr bwMode="auto">
          <a:xfrm>
            <a:off x="415454" y="6116989"/>
            <a:ext cx="82889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2"/>
                </a:solidFill>
                <a:latin typeface="Calibri" panose="020F0502020204030204" pitchFamily="34" charset="0"/>
              </a:rPr>
              <a:t>2022 Alzheimer's disease facts and figures. Alzheimers Dement. 2022;18:700.</a:t>
            </a:r>
            <a:br>
              <a:rPr lang="en-US" sz="1200" b="0" dirty="0">
                <a:solidFill>
                  <a:schemeClr val="bg2"/>
                </a:solidFill>
                <a:latin typeface="Calibri" panose="020F0502020204030204" pitchFamily="34" charset="0"/>
              </a:rPr>
            </a:br>
            <a:r>
              <a:rPr lang="en-US" sz="1200" b="0" dirty="0">
                <a:solidFill>
                  <a:schemeClr val="bg2"/>
                </a:solidFill>
                <a:latin typeface="Calibri" panose="020F0502020204030204" pitchFamily="34" charset="0"/>
              </a:rPr>
              <a:t>rand.org/pubs/research_briefs/RBA2643-1.html.</a:t>
            </a:r>
          </a:p>
        </p:txBody>
      </p:sp>
      <p:sp>
        <p:nvSpPr>
          <p:cNvPr id="9" name="Content Placeholder 2">
            <a:extLst>
              <a:ext uri="{FF2B5EF4-FFF2-40B4-BE49-F238E27FC236}">
                <a16:creationId xmlns:a16="http://schemas.microsoft.com/office/drawing/2014/main" id="{CE4BCC51-2B8C-1E1E-93B1-8C1C2B36F1E0}"/>
              </a:ext>
            </a:extLst>
          </p:cNvPr>
          <p:cNvSpPr txBox="1">
            <a:spLocks/>
          </p:cNvSpPr>
          <p:nvPr/>
        </p:nvSpPr>
        <p:spPr>
          <a:xfrm>
            <a:off x="8570647" y="1514182"/>
            <a:ext cx="3068300" cy="328050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25425" indent="-225425"/>
            <a:r>
              <a:rPr lang="en-US" sz="1800" b="0" kern="0" dirty="0"/>
              <a:t>Individuals receiving a diagnosis are more likely to:</a:t>
            </a:r>
          </a:p>
          <a:p>
            <a:pPr marL="625475" lvl="1" indent="-225425">
              <a:spcBef>
                <a:spcPts val="0"/>
              </a:spcBef>
            </a:pPr>
            <a:r>
              <a:rPr lang="en-US" sz="1800" b="0" kern="0" dirty="0"/>
              <a:t>Establish a living will or power of attorney</a:t>
            </a:r>
          </a:p>
          <a:p>
            <a:pPr marL="625475" lvl="1" indent="-225425">
              <a:spcBef>
                <a:spcPts val="0"/>
              </a:spcBef>
            </a:pPr>
            <a:r>
              <a:rPr lang="en-US" sz="1800" b="0" kern="0" dirty="0"/>
              <a:t>Reside with an adult child to receive help</a:t>
            </a:r>
          </a:p>
          <a:p>
            <a:pPr marL="625475" lvl="1" indent="-225425">
              <a:spcBef>
                <a:spcPts val="0"/>
              </a:spcBef>
            </a:pPr>
            <a:r>
              <a:rPr lang="en-US" sz="1800" b="0" kern="0" dirty="0"/>
              <a:t>Move from a 1-family home</a:t>
            </a:r>
          </a:p>
          <a:p>
            <a:pPr marL="625475" lvl="1" indent="-225425">
              <a:spcBef>
                <a:spcPts val="0"/>
              </a:spcBef>
            </a:pPr>
            <a:r>
              <a:rPr lang="en-US" sz="1800" b="0" kern="0" dirty="0"/>
              <a:t>Reduce financial responsibilities</a:t>
            </a:r>
          </a:p>
          <a:p>
            <a:pPr marL="225425" indent="-225425">
              <a:spcBef>
                <a:spcPts val="0"/>
              </a:spcBef>
            </a:pPr>
            <a:r>
              <a:rPr lang="en-US" sz="1800" b="0" kern="0" dirty="0"/>
              <a:t>Respondents indicated that access to effective DMTs would increase their likelihood of pursuing screening or AD testing</a:t>
            </a:r>
          </a:p>
        </p:txBody>
      </p:sp>
      <p:cxnSp>
        <p:nvCxnSpPr>
          <p:cNvPr id="3" name="Straight Connector 2">
            <a:extLst>
              <a:ext uri="{FF2B5EF4-FFF2-40B4-BE49-F238E27FC236}">
                <a16:creationId xmlns:a16="http://schemas.microsoft.com/office/drawing/2014/main" id="{0158C201-972C-D60F-0AEF-B6CA223F41EC}"/>
              </a:ext>
            </a:extLst>
          </p:cNvPr>
          <p:cNvCxnSpPr/>
          <p:nvPr/>
        </p:nvCxnSpPr>
        <p:spPr bwMode="auto">
          <a:xfrm>
            <a:off x="1284097" y="257810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2FD59323-6C88-542C-90D2-9AD1D880B509}"/>
              </a:ext>
            </a:extLst>
          </p:cNvPr>
          <p:cNvCxnSpPr/>
          <p:nvPr/>
        </p:nvCxnSpPr>
        <p:spPr bwMode="auto">
          <a:xfrm>
            <a:off x="1284097" y="302895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851D8FBD-3FB3-BEE2-4544-AA07C9296D2A}"/>
              </a:ext>
            </a:extLst>
          </p:cNvPr>
          <p:cNvCxnSpPr/>
          <p:nvPr/>
        </p:nvCxnSpPr>
        <p:spPr bwMode="auto">
          <a:xfrm>
            <a:off x="1284097" y="347980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814100BD-702A-9303-F6F0-94F2D2A3F0FB}"/>
              </a:ext>
            </a:extLst>
          </p:cNvPr>
          <p:cNvCxnSpPr/>
          <p:nvPr/>
        </p:nvCxnSpPr>
        <p:spPr bwMode="auto">
          <a:xfrm>
            <a:off x="1284097" y="393065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A2456FAE-9E51-B214-654D-F8AEABC0112E}"/>
              </a:ext>
            </a:extLst>
          </p:cNvPr>
          <p:cNvCxnSpPr/>
          <p:nvPr/>
        </p:nvCxnSpPr>
        <p:spPr bwMode="auto">
          <a:xfrm>
            <a:off x="1284097" y="438150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1BA1A9BE-4337-0F50-7382-0CB2A1FC5879}"/>
              </a:ext>
            </a:extLst>
          </p:cNvPr>
          <p:cNvCxnSpPr/>
          <p:nvPr/>
        </p:nvCxnSpPr>
        <p:spPr bwMode="auto">
          <a:xfrm>
            <a:off x="1284097" y="2171700"/>
            <a:ext cx="91079" cy="0"/>
          </a:xfrm>
          <a:prstGeom prst="line">
            <a:avLst/>
          </a:prstGeom>
          <a:noFill/>
          <a:ln w="28575" cap="flat" cmpd="sng" algn="ctr">
            <a:solidFill>
              <a:schemeClr val="bg1"/>
            </a:solidFill>
            <a:prstDash val="solid"/>
            <a:round/>
            <a:headEnd type="none" w="med" len="med"/>
            <a:tailEnd type="none" w="med" len="med"/>
          </a:ln>
          <a:effectLst/>
        </p:spPr>
      </p:cxnSp>
      <p:sp>
        <p:nvSpPr>
          <p:cNvPr id="64" name="TextBox 63">
            <a:extLst>
              <a:ext uri="{FF2B5EF4-FFF2-40B4-BE49-F238E27FC236}">
                <a16:creationId xmlns:a16="http://schemas.microsoft.com/office/drawing/2014/main" id="{2AEEE324-6C26-D2B0-E978-58462143B5D6}"/>
              </a:ext>
            </a:extLst>
          </p:cNvPr>
          <p:cNvSpPr txBox="1"/>
          <p:nvPr/>
        </p:nvSpPr>
        <p:spPr bwMode="auto">
          <a:xfrm rot="16200000">
            <a:off x="158106" y="3123570"/>
            <a:ext cx="1244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Percentage</a:t>
            </a:r>
          </a:p>
        </p:txBody>
      </p:sp>
      <p:sp>
        <p:nvSpPr>
          <p:cNvPr id="65" name="TextBox 64">
            <a:extLst>
              <a:ext uri="{FF2B5EF4-FFF2-40B4-BE49-F238E27FC236}">
                <a16:creationId xmlns:a16="http://schemas.microsoft.com/office/drawing/2014/main" id="{E7B809D1-10FF-6F87-33A2-E6BCD7DD1F30}"/>
              </a:ext>
            </a:extLst>
          </p:cNvPr>
          <p:cNvSpPr txBox="1"/>
          <p:nvPr/>
        </p:nvSpPr>
        <p:spPr bwMode="auto">
          <a:xfrm>
            <a:off x="789059" y="197433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6" name="TextBox 65">
            <a:extLst>
              <a:ext uri="{FF2B5EF4-FFF2-40B4-BE49-F238E27FC236}">
                <a16:creationId xmlns:a16="http://schemas.microsoft.com/office/drawing/2014/main" id="{C18C4BBC-37C1-4A4E-1B6B-BE4D342D738D}"/>
              </a:ext>
            </a:extLst>
          </p:cNvPr>
          <p:cNvSpPr txBox="1"/>
          <p:nvPr/>
        </p:nvSpPr>
        <p:spPr bwMode="auto">
          <a:xfrm>
            <a:off x="906079" y="24188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67" name="TextBox 66">
            <a:extLst>
              <a:ext uri="{FF2B5EF4-FFF2-40B4-BE49-F238E27FC236}">
                <a16:creationId xmlns:a16="http://schemas.microsoft.com/office/drawing/2014/main" id="{5E9FE487-E859-E3A2-EB59-CAC295383755}"/>
              </a:ext>
            </a:extLst>
          </p:cNvPr>
          <p:cNvSpPr txBox="1"/>
          <p:nvPr/>
        </p:nvSpPr>
        <p:spPr bwMode="auto">
          <a:xfrm>
            <a:off x="906079" y="28633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68" name="TextBox 67">
            <a:extLst>
              <a:ext uri="{FF2B5EF4-FFF2-40B4-BE49-F238E27FC236}">
                <a16:creationId xmlns:a16="http://schemas.microsoft.com/office/drawing/2014/main" id="{AE694AB9-C67B-F7F6-A7D9-ADFC0255E747}"/>
              </a:ext>
            </a:extLst>
          </p:cNvPr>
          <p:cNvSpPr txBox="1"/>
          <p:nvPr/>
        </p:nvSpPr>
        <p:spPr bwMode="auto">
          <a:xfrm>
            <a:off x="906079" y="33078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69" name="TextBox 68">
            <a:extLst>
              <a:ext uri="{FF2B5EF4-FFF2-40B4-BE49-F238E27FC236}">
                <a16:creationId xmlns:a16="http://schemas.microsoft.com/office/drawing/2014/main" id="{A9861377-16FC-F527-7AA5-56F14129670C}"/>
              </a:ext>
            </a:extLst>
          </p:cNvPr>
          <p:cNvSpPr txBox="1"/>
          <p:nvPr/>
        </p:nvSpPr>
        <p:spPr bwMode="auto">
          <a:xfrm>
            <a:off x="906079" y="37523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70" name="TextBox 69">
            <a:extLst>
              <a:ext uri="{FF2B5EF4-FFF2-40B4-BE49-F238E27FC236}">
                <a16:creationId xmlns:a16="http://schemas.microsoft.com/office/drawing/2014/main" id="{FFA055EB-E356-8CF7-94A7-E9DA49F14C61}"/>
              </a:ext>
            </a:extLst>
          </p:cNvPr>
          <p:cNvSpPr txBox="1"/>
          <p:nvPr/>
        </p:nvSpPr>
        <p:spPr bwMode="auto">
          <a:xfrm>
            <a:off x="1023098" y="419683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cxnSp>
        <p:nvCxnSpPr>
          <p:cNvPr id="71" name="Straight Connector 70">
            <a:extLst>
              <a:ext uri="{FF2B5EF4-FFF2-40B4-BE49-F238E27FC236}">
                <a16:creationId xmlns:a16="http://schemas.microsoft.com/office/drawing/2014/main" id="{83DA0921-79DA-B8D7-FB04-2658923980E6}"/>
              </a:ext>
            </a:extLst>
          </p:cNvPr>
          <p:cNvCxnSpPr>
            <a:cxnSpLocks/>
          </p:cNvCxnSpPr>
          <p:nvPr/>
        </p:nvCxnSpPr>
        <p:spPr bwMode="auto">
          <a:xfrm>
            <a:off x="1375176"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8CFE53B1-118F-34B0-FD8F-FA369497F3C1}"/>
              </a:ext>
            </a:extLst>
          </p:cNvPr>
          <p:cNvCxnSpPr>
            <a:cxnSpLocks/>
          </p:cNvCxnSpPr>
          <p:nvPr/>
        </p:nvCxnSpPr>
        <p:spPr bwMode="auto">
          <a:xfrm>
            <a:off x="1997476"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B2D61BC2-7C1B-61C1-88B4-DB4A2389BD7C}"/>
              </a:ext>
            </a:extLst>
          </p:cNvPr>
          <p:cNvCxnSpPr>
            <a:cxnSpLocks/>
          </p:cNvCxnSpPr>
          <p:nvPr/>
        </p:nvCxnSpPr>
        <p:spPr bwMode="auto">
          <a:xfrm>
            <a:off x="2551831"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7F45F928-DF3B-9F9A-A32A-0376A38E99F5}"/>
              </a:ext>
            </a:extLst>
          </p:cNvPr>
          <p:cNvCxnSpPr>
            <a:cxnSpLocks/>
          </p:cNvCxnSpPr>
          <p:nvPr/>
        </p:nvCxnSpPr>
        <p:spPr bwMode="auto">
          <a:xfrm>
            <a:off x="3106186"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C96BA7C5-BF68-9DAD-7879-6FCED351DC7B}"/>
              </a:ext>
            </a:extLst>
          </p:cNvPr>
          <p:cNvCxnSpPr>
            <a:cxnSpLocks/>
          </p:cNvCxnSpPr>
          <p:nvPr/>
        </p:nvCxnSpPr>
        <p:spPr bwMode="auto">
          <a:xfrm>
            <a:off x="3660541"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655444ED-3A18-32E0-D3E8-6F85E71E54EE}"/>
              </a:ext>
            </a:extLst>
          </p:cNvPr>
          <p:cNvCxnSpPr>
            <a:cxnSpLocks/>
          </p:cNvCxnSpPr>
          <p:nvPr/>
        </p:nvCxnSpPr>
        <p:spPr bwMode="auto">
          <a:xfrm>
            <a:off x="4214896"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EDE5980B-3CE0-7E73-8B81-7429DA83CF92}"/>
              </a:ext>
            </a:extLst>
          </p:cNvPr>
          <p:cNvCxnSpPr>
            <a:cxnSpLocks/>
          </p:cNvCxnSpPr>
          <p:nvPr/>
        </p:nvCxnSpPr>
        <p:spPr bwMode="auto">
          <a:xfrm>
            <a:off x="4769251"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FE62D634-CC85-0D2A-A16A-D2740E133FFE}"/>
              </a:ext>
            </a:extLst>
          </p:cNvPr>
          <p:cNvCxnSpPr>
            <a:cxnSpLocks/>
          </p:cNvCxnSpPr>
          <p:nvPr/>
        </p:nvCxnSpPr>
        <p:spPr bwMode="auto">
          <a:xfrm>
            <a:off x="5323606"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906D5C6E-C628-E08C-4A81-73BBA07D3E97}"/>
              </a:ext>
            </a:extLst>
          </p:cNvPr>
          <p:cNvCxnSpPr>
            <a:cxnSpLocks/>
          </p:cNvCxnSpPr>
          <p:nvPr/>
        </p:nvCxnSpPr>
        <p:spPr bwMode="auto">
          <a:xfrm>
            <a:off x="5877961"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9F2E0094-AF88-1361-5C93-6F779B80B67C}"/>
              </a:ext>
            </a:extLst>
          </p:cNvPr>
          <p:cNvCxnSpPr>
            <a:cxnSpLocks/>
          </p:cNvCxnSpPr>
          <p:nvPr/>
        </p:nvCxnSpPr>
        <p:spPr bwMode="auto">
          <a:xfrm>
            <a:off x="6432316"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3443E998-D038-CF07-C364-FB52A9F6347B}"/>
              </a:ext>
            </a:extLst>
          </p:cNvPr>
          <p:cNvCxnSpPr>
            <a:cxnSpLocks/>
          </p:cNvCxnSpPr>
          <p:nvPr/>
        </p:nvCxnSpPr>
        <p:spPr bwMode="auto">
          <a:xfrm>
            <a:off x="6986671"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BE34E809-AC3E-1774-E6C6-71D1808961D9}"/>
              </a:ext>
            </a:extLst>
          </p:cNvPr>
          <p:cNvCxnSpPr>
            <a:cxnSpLocks/>
          </p:cNvCxnSpPr>
          <p:nvPr/>
        </p:nvCxnSpPr>
        <p:spPr bwMode="auto">
          <a:xfrm>
            <a:off x="7541026"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510FE088-E814-3036-AFBF-51EF2265CACF}"/>
              </a:ext>
            </a:extLst>
          </p:cNvPr>
          <p:cNvCxnSpPr>
            <a:cxnSpLocks/>
          </p:cNvCxnSpPr>
          <p:nvPr/>
        </p:nvCxnSpPr>
        <p:spPr bwMode="auto">
          <a:xfrm>
            <a:off x="8098675" y="4378038"/>
            <a:ext cx="0" cy="74595"/>
          </a:xfrm>
          <a:prstGeom prst="line">
            <a:avLst/>
          </a:prstGeom>
          <a:noFill/>
          <a:ln w="28575" cap="flat" cmpd="sng" algn="ctr">
            <a:solidFill>
              <a:schemeClr val="bg1"/>
            </a:solidFill>
            <a:prstDash val="solid"/>
            <a:round/>
            <a:headEnd type="none" w="med" len="med"/>
            <a:tailEnd type="none" w="med" len="med"/>
          </a:ln>
          <a:effectLst/>
        </p:spPr>
      </p:cxnSp>
      <p:sp>
        <p:nvSpPr>
          <p:cNvPr id="84" name="TextBox 83">
            <a:extLst>
              <a:ext uri="{FF2B5EF4-FFF2-40B4-BE49-F238E27FC236}">
                <a16:creationId xmlns:a16="http://schemas.microsoft.com/office/drawing/2014/main" id="{496413FA-CD61-3E81-0A60-3796B5CE752B}"/>
              </a:ext>
            </a:extLst>
          </p:cNvPr>
          <p:cNvSpPr txBox="1"/>
          <p:nvPr/>
        </p:nvSpPr>
        <p:spPr bwMode="auto">
          <a:xfrm rot="18806894">
            <a:off x="454274" y="4809587"/>
            <a:ext cx="16468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It would allow me and my family to plan for the future</a:t>
            </a:r>
          </a:p>
        </p:txBody>
      </p:sp>
      <p:sp>
        <p:nvSpPr>
          <p:cNvPr id="85" name="TextBox 84">
            <a:extLst>
              <a:ext uri="{FF2B5EF4-FFF2-40B4-BE49-F238E27FC236}">
                <a16:creationId xmlns:a16="http://schemas.microsoft.com/office/drawing/2014/main" id="{616EE850-5D35-1BED-B26C-E3BA7EC807C6}"/>
              </a:ext>
            </a:extLst>
          </p:cNvPr>
          <p:cNvSpPr txBox="1"/>
          <p:nvPr/>
        </p:nvSpPr>
        <p:spPr bwMode="auto">
          <a:xfrm rot="18806894">
            <a:off x="1011660" y="4810646"/>
            <a:ext cx="16468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It would allow for earlier treatment of symptoms</a:t>
            </a:r>
          </a:p>
        </p:txBody>
      </p:sp>
      <p:sp>
        <p:nvSpPr>
          <p:cNvPr id="86" name="TextBox 85">
            <a:extLst>
              <a:ext uri="{FF2B5EF4-FFF2-40B4-BE49-F238E27FC236}">
                <a16:creationId xmlns:a16="http://schemas.microsoft.com/office/drawing/2014/main" id="{A3663DCC-291D-C923-232B-5409192639CF}"/>
              </a:ext>
            </a:extLst>
          </p:cNvPr>
          <p:cNvSpPr txBox="1"/>
          <p:nvPr/>
        </p:nvSpPr>
        <p:spPr bwMode="auto">
          <a:xfrm rot="18806894">
            <a:off x="1425792" y="4870224"/>
            <a:ext cx="181182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 could begin health measures to preserve existing function</a:t>
            </a:r>
          </a:p>
        </p:txBody>
      </p:sp>
      <p:sp>
        <p:nvSpPr>
          <p:cNvPr id="87" name="TextBox 86">
            <a:extLst>
              <a:ext uri="{FF2B5EF4-FFF2-40B4-BE49-F238E27FC236}">
                <a16:creationId xmlns:a16="http://schemas.microsoft.com/office/drawing/2014/main" id="{A51084B7-F293-290D-6710-6D941A67BC72}"/>
              </a:ext>
            </a:extLst>
          </p:cNvPr>
          <p:cNvSpPr txBox="1"/>
          <p:nvPr/>
        </p:nvSpPr>
        <p:spPr bwMode="auto">
          <a:xfrm rot="18806894">
            <a:off x="2091719" y="4837159"/>
            <a:ext cx="16921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It would help me understand what is happening</a:t>
            </a:r>
          </a:p>
        </p:txBody>
      </p:sp>
      <p:sp>
        <p:nvSpPr>
          <p:cNvPr id="88" name="TextBox 87">
            <a:extLst>
              <a:ext uri="{FF2B5EF4-FFF2-40B4-BE49-F238E27FC236}">
                <a16:creationId xmlns:a16="http://schemas.microsoft.com/office/drawing/2014/main" id="{40F0164A-9FFC-C537-C2EF-5E046A1FE227}"/>
              </a:ext>
            </a:extLst>
          </p:cNvPr>
          <p:cNvSpPr txBox="1"/>
          <p:nvPr/>
        </p:nvSpPr>
        <p:spPr bwMode="auto">
          <a:xfrm rot="18806894">
            <a:off x="2597029" y="4847284"/>
            <a:ext cx="17680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 could begin treatment with new approved medications</a:t>
            </a:r>
          </a:p>
        </p:txBody>
      </p:sp>
      <p:sp>
        <p:nvSpPr>
          <p:cNvPr id="89" name="TextBox 88">
            <a:extLst>
              <a:ext uri="{FF2B5EF4-FFF2-40B4-BE49-F238E27FC236}">
                <a16:creationId xmlns:a16="http://schemas.microsoft.com/office/drawing/2014/main" id="{035D0F9E-3928-29D7-1915-9ABAFB1A5B21}"/>
              </a:ext>
            </a:extLst>
          </p:cNvPr>
          <p:cNvSpPr txBox="1"/>
          <p:nvPr/>
        </p:nvSpPr>
        <p:spPr bwMode="auto">
          <a:xfrm rot="18806894">
            <a:off x="3130723" y="4847285"/>
            <a:ext cx="17680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 could address safety issues ahead of time</a:t>
            </a:r>
          </a:p>
        </p:txBody>
      </p:sp>
      <p:sp>
        <p:nvSpPr>
          <p:cNvPr id="90" name="TextBox 89">
            <a:extLst>
              <a:ext uri="{FF2B5EF4-FFF2-40B4-BE49-F238E27FC236}">
                <a16:creationId xmlns:a16="http://schemas.microsoft.com/office/drawing/2014/main" id="{DA21E753-AD2F-314B-EF56-7CCEFC1D2AA4}"/>
              </a:ext>
            </a:extLst>
          </p:cNvPr>
          <p:cNvSpPr txBox="1"/>
          <p:nvPr/>
        </p:nvSpPr>
        <p:spPr bwMode="auto">
          <a:xfrm rot="18806894">
            <a:off x="4972207" y="4785229"/>
            <a:ext cx="15693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It would help rule out reversible causes</a:t>
            </a:r>
          </a:p>
        </p:txBody>
      </p:sp>
      <p:sp>
        <p:nvSpPr>
          <p:cNvPr id="91" name="TextBox 90">
            <a:extLst>
              <a:ext uri="{FF2B5EF4-FFF2-40B4-BE49-F238E27FC236}">
                <a16:creationId xmlns:a16="http://schemas.microsoft.com/office/drawing/2014/main" id="{BC42D803-DDC4-F964-9D01-DB9EE770BAFF}"/>
              </a:ext>
            </a:extLst>
          </p:cNvPr>
          <p:cNvSpPr txBox="1"/>
          <p:nvPr/>
        </p:nvSpPr>
        <p:spPr bwMode="auto">
          <a:xfrm rot="18806894">
            <a:off x="6575821" y="4811284"/>
            <a:ext cx="15693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Other reasons</a:t>
            </a:r>
          </a:p>
        </p:txBody>
      </p:sp>
      <p:sp>
        <p:nvSpPr>
          <p:cNvPr id="92" name="TextBox 91">
            <a:extLst>
              <a:ext uri="{FF2B5EF4-FFF2-40B4-BE49-F238E27FC236}">
                <a16:creationId xmlns:a16="http://schemas.microsoft.com/office/drawing/2014/main" id="{811747A6-463C-8D6D-6CA3-C6EE175B0E1C}"/>
              </a:ext>
            </a:extLst>
          </p:cNvPr>
          <p:cNvSpPr txBox="1"/>
          <p:nvPr/>
        </p:nvSpPr>
        <p:spPr bwMode="auto">
          <a:xfrm rot="18806894">
            <a:off x="6071532" y="4781296"/>
            <a:ext cx="15693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It would allow me to participate in clinical trials</a:t>
            </a:r>
          </a:p>
        </p:txBody>
      </p:sp>
      <p:sp>
        <p:nvSpPr>
          <p:cNvPr id="93" name="Rectangle 92">
            <a:extLst>
              <a:ext uri="{FF2B5EF4-FFF2-40B4-BE49-F238E27FC236}">
                <a16:creationId xmlns:a16="http://schemas.microsoft.com/office/drawing/2014/main" id="{F053A057-4150-4416-9FB7-826A47F79077}"/>
              </a:ext>
            </a:extLst>
          </p:cNvPr>
          <p:cNvSpPr/>
          <p:nvPr/>
        </p:nvSpPr>
        <p:spPr bwMode="auto">
          <a:xfrm>
            <a:off x="7635186" y="4285377"/>
            <a:ext cx="354268" cy="83628"/>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Freeform 44">
            <a:extLst>
              <a:ext uri="{FF2B5EF4-FFF2-40B4-BE49-F238E27FC236}">
                <a16:creationId xmlns:a16="http://schemas.microsoft.com/office/drawing/2014/main" id="{E92F9B28-428E-ED37-9E35-C8CCB505EF42}"/>
              </a:ext>
            </a:extLst>
          </p:cNvPr>
          <p:cNvSpPr/>
          <p:nvPr/>
        </p:nvSpPr>
        <p:spPr bwMode="auto">
          <a:xfrm>
            <a:off x="1545847" y="2804015"/>
            <a:ext cx="354268" cy="1564990"/>
          </a:xfrm>
          <a:custGeom>
            <a:avLst/>
            <a:gdLst>
              <a:gd name="connsiteX0" fmla="*/ 0 w 354268"/>
              <a:gd name="connsiteY0" fmla="*/ 0 h 1564990"/>
              <a:gd name="connsiteX1" fmla="*/ 354268 w 354268"/>
              <a:gd name="connsiteY1" fmla="*/ 0 h 1564990"/>
              <a:gd name="connsiteX2" fmla="*/ 354268 w 354268"/>
              <a:gd name="connsiteY2" fmla="*/ 1564990 h 1564990"/>
              <a:gd name="connsiteX3" fmla="*/ 0 w 354268"/>
              <a:gd name="connsiteY3" fmla="*/ 1564990 h 1564990"/>
              <a:gd name="connsiteX4" fmla="*/ 0 w 354268"/>
              <a:gd name="connsiteY4" fmla="*/ 0 h 1564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564990">
                <a:moveTo>
                  <a:pt x="0" y="0"/>
                </a:moveTo>
                <a:lnTo>
                  <a:pt x="354268" y="0"/>
                </a:lnTo>
                <a:lnTo>
                  <a:pt x="354268" y="1564990"/>
                </a:lnTo>
                <a:lnTo>
                  <a:pt x="0" y="1564990"/>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70</a:t>
            </a:r>
          </a:p>
        </p:txBody>
      </p:sp>
      <p:sp>
        <p:nvSpPr>
          <p:cNvPr id="95" name="Freeform 45">
            <a:extLst>
              <a:ext uri="{FF2B5EF4-FFF2-40B4-BE49-F238E27FC236}">
                <a16:creationId xmlns:a16="http://schemas.microsoft.com/office/drawing/2014/main" id="{71B97F6C-D130-7730-0DB7-1B70B114B16B}"/>
              </a:ext>
            </a:extLst>
          </p:cNvPr>
          <p:cNvSpPr/>
          <p:nvPr/>
        </p:nvSpPr>
        <p:spPr bwMode="auto">
          <a:xfrm>
            <a:off x="2097152" y="2804016"/>
            <a:ext cx="354268" cy="1564989"/>
          </a:xfrm>
          <a:custGeom>
            <a:avLst/>
            <a:gdLst>
              <a:gd name="connsiteX0" fmla="*/ 0 w 354268"/>
              <a:gd name="connsiteY0" fmla="*/ 0 h 1564989"/>
              <a:gd name="connsiteX1" fmla="*/ 354268 w 354268"/>
              <a:gd name="connsiteY1" fmla="*/ 0 h 1564989"/>
              <a:gd name="connsiteX2" fmla="*/ 354268 w 354268"/>
              <a:gd name="connsiteY2" fmla="*/ 1564989 h 1564989"/>
              <a:gd name="connsiteX3" fmla="*/ 0 w 354268"/>
              <a:gd name="connsiteY3" fmla="*/ 1564989 h 1564989"/>
              <a:gd name="connsiteX4" fmla="*/ 0 w 354268"/>
              <a:gd name="connsiteY4" fmla="*/ 0 h 1564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564989">
                <a:moveTo>
                  <a:pt x="0" y="0"/>
                </a:moveTo>
                <a:lnTo>
                  <a:pt x="354268" y="0"/>
                </a:lnTo>
                <a:lnTo>
                  <a:pt x="354268" y="1564989"/>
                </a:lnTo>
                <a:lnTo>
                  <a:pt x="0" y="1564989"/>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70</a:t>
            </a:r>
          </a:p>
        </p:txBody>
      </p:sp>
      <p:sp>
        <p:nvSpPr>
          <p:cNvPr id="96" name="Freeform 46">
            <a:extLst>
              <a:ext uri="{FF2B5EF4-FFF2-40B4-BE49-F238E27FC236}">
                <a16:creationId xmlns:a16="http://schemas.microsoft.com/office/drawing/2014/main" id="{9C02B8A7-48A6-B4D0-22BD-BF6E539A16C7}"/>
              </a:ext>
            </a:extLst>
          </p:cNvPr>
          <p:cNvSpPr/>
          <p:nvPr/>
        </p:nvSpPr>
        <p:spPr bwMode="auto">
          <a:xfrm>
            <a:off x="2644722" y="2870136"/>
            <a:ext cx="354268" cy="1498869"/>
          </a:xfrm>
          <a:custGeom>
            <a:avLst/>
            <a:gdLst>
              <a:gd name="connsiteX0" fmla="*/ 0 w 354268"/>
              <a:gd name="connsiteY0" fmla="*/ 0 h 1498869"/>
              <a:gd name="connsiteX1" fmla="*/ 354268 w 354268"/>
              <a:gd name="connsiteY1" fmla="*/ 0 h 1498869"/>
              <a:gd name="connsiteX2" fmla="*/ 354268 w 354268"/>
              <a:gd name="connsiteY2" fmla="*/ 1498869 h 1498869"/>
              <a:gd name="connsiteX3" fmla="*/ 0 w 354268"/>
              <a:gd name="connsiteY3" fmla="*/ 1498869 h 1498869"/>
              <a:gd name="connsiteX4" fmla="*/ 0 w 354268"/>
              <a:gd name="connsiteY4" fmla="*/ 0 h 149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498869">
                <a:moveTo>
                  <a:pt x="0" y="0"/>
                </a:moveTo>
                <a:lnTo>
                  <a:pt x="354268" y="0"/>
                </a:lnTo>
                <a:lnTo>
                  <a:pt x="354268" y="1498869"/>
                </a:lnTo>
                <a:lnTo>
                  <a:pt x="0" y="1498869"/>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67</a:t>
            </a:r>
          </a:p>
        </p:txBody>
      </p:sp>
      <p:sp>
        <p:nvSpPr>
          <p:cNvPr id="97" name="Freeform 47">
            <a:extLst>
              <a:ext uri="{FF2B5EF4-FFF2-40B4-BE49-F238E27FC236}">
                <a16:creationId xmlns:a16="http://schemas.microsoft.com/office/drawing/2014/main" id="{F511768A-4065-01BD-FCDD-23FBBEE45002}"/>
              </a:ext>
            </a:extLst>
          </p:cNvPr>
          <p:cNvSpPr/>
          <p:nvPr/>
        </p:nvSpPr>
        <p:spPr bwMode="auto">
          <a:xfrm>
            <a:off x="3201693" y="2898654"/>
            <a:ext cx="354268" cy="1470351"/>
          </a:xfrm>
          <a:custGeom>
            <a:avLst/>
            <a:gdLst>
              <a:gd name="connsiteX0" fmla="*/ 0 w 354268"/>
              <a:gd name="connsiteY0" fmla="*/ 0 h 1470351"/>
              <a:gd name="connsiteX1" fmla="*/ 354268 w 354268"/>
              <a:gd name="connsiteY1" fmla="*/ 0 h 1470351"/>
              <a:gd name="connsiteX2" fmla="*/ 354268 w 354268"/>
              <a:gd name="connsiteY2" fmla="*/ 1470351 h 1470351"/>
              <a:gd name="connsiteX3" fmla="*/ 0 w 354268"/>
              <a:gd name="connsiteY3" fmla="*/ 1470351 h 1470351"/>
              <a:gd name="connsiteX4" fmla="*/ 0 w 354268"/>
              <a:gd name="connsiteY4" fmla="*/ 0 h 1470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470351">
                <a:moveTo>
                  <a:pt x="0" y="0"/>
                </a:moveTo>
                <a:lnTo>
                  <a:pt x="354268" y="0"/>
                </a:lnTo>
                <a:lnTo>
                  <a:pt x="354268" y="1470351"/>
                </a:lnTo>
                <a:lnTo>
                  <a:pt x="0" y="1470351"/>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66</a:t>
            </a:r>
          </a:p>
        </p:txBody>
      </p:sp>
      <p:sp>
        <p:nvSpPr>
          <p:cNvPr id="98" name="Freeform 48">
            <a:extLst>
              <a:ext uri="{FF2B5EF4-FFF2-40B4-BE49-F238E27FC236}">
                <a16:creationId xmlns:a16="http://schemas.microsoft.com/office/drawing/2014/main" id="{BF6BFC25-6706-4B60-686A-596206E1983F}"/>
              </a:ext>
            </a:extLst>
          </p:cNvPr>
          <p:cNvSpPr/>
          <p:nvPr/>
        </p:nvSpPr>
        <p:spPr bwMode="auto">
          <a:xfrm>
            <a:off x="3752637" y="3011605"/>
            <a:ext cx="354268" cy="1357400"/>
          </a:xfrm>
          <a:custGeom>
            <a:avLst/>
            <a:gdLst>
              <a:gd name="connsiteX0" fmla="*/ 0 w 354268"/>
              <a:gd name="connsiteY0" fmla="*/ 0 h 1357400"/>
              <a:gd name="connsiteX1" fmla="*/ 354268 w 354268"/>
              <a:gd name="connsiteY1" fmla="*/ 0 h 1357400"/>
              <a:gd name="connsiteX2" fmla="*/ 354268 w 354268"/>
              <a:gd name="connsiteY2" fmla="*/ 1357400 h 1357400"/>
              <a:gd name="connsiteX3" fmla="*/ 0 w 354268"/>
              <a:gd name="connsiteY3" fmla="*/ 1357400 h 1357400"/>
              <a:gd name="connsiteX4" fmla="*/ 0 w 354268"/>
              <a:gd name="connsiteY4" fmla="*/ 0 h 1357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357400">
                <a:moveTo>
                  <a:pt x="0" y="0"/>
                </a:moveTo>
                <a:lnTo>
                  <a:pt x="354268" y="0"/>
                </a:lnTo>
                <a:lnTo>
                  <a:pt x="354268" y="1357400"/>
                </a:lnTo>
                <a:lnTo>
                  <a:pt x="0" y="1357400"/>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61</a:t>
            </a:r>
          </a:p>
        </p:txBody>
      </p:sp>
      <p:sp>
        <p:nvSpPr>
          <p:cNvPr id="99" name="Freeform 49">
            <a:extLst>
              <a:ext uri="{FF2B5EF4-FFF2-40B4-BE49-F238E27FC236}">
                <a16:creationId xmlns:a16="http://schemas.microsoft.com/office/drawing/2014/main" id="{6DA4DEF6-DB39-0CB5-A22B-EC5B6362ED19}"/>
              </a:ext>
            </a:extLst>
          </p:cNvPr>
          <p:cNvSpPr/>
          <p:nvPr/>
        </p:nvSpPr>
        <p:spPr bwMode="auto">
          <a:xfrm>
            <a:off x="4310062" y="3146429"/>
            <a:ext cx="354268" cy="1222576"/>
          </a:xfrm>
          <a:custGeom>
            <a:avLst/>
            <a:gdLst>
              <a:gd name="connsiteX0" fmla="*/ 0 w 354268"/>
              <a:gd name="connsiteY0" fmla="*/ 0 h 1222576"/>
              <a:gd name="connsiteX1" fmla="*/ 354268 w 354268"/>
              <a:gd name="connsiteY1" fmla="*/ 0 h 1222576"/>
              <a:gd name="connsiteX2" fmla="*/ 354268 w 354268"/>
              <a:gd name="connsiteY2" fmla="*/ 1222576 h 1222576"/>
              <a:gd name="connsiteX3" fmla="*/ 0 w 354268"/>
              <a:gd name="connsiteY3" fmla="*/ 1222576 h 1222576"/>
              <a:gd name="connsiteX4" fmla="*/ 0 w 354268"/>
              <a:gd name="connsiteY4" fmla="*/ 0 h 1222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222576">
                <a:moveTo>
                  <a:pt x="0" y="0"/>
                </a:moveTo>
                <a:lnTo>
                  <a:pt x="354268" y="0"/>
                </a:lnTo>
                <a:lnTo>
                  <a:pt x="354268" y="1222576"/>
                </a:lnTo>
                <a:lnTo>
                  <a:pt x="0" y="1222576"/>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55</a:t>
            </a:r>
          </a:p>
        </p:txBody>
      </p:sp>
      <p:sp>
        <p:nvSpPr>
          <p:cNvPr id="100" name="Freeform 50">
            <a:extLst>
              <a:ext uri="{FF2B5EF4-FFF2-40B4-BE49-F238E27FC236}">
                <a16:creationId xmlns:a16="http://schemas.microsoft.com/office/drawing/2014/main" id="{2BF41081-7BD9-F173-C941-7B9AB4488B8C}"/>
              </a:ext>
            </a:extLst>
          </p:cNvPr>
          <p:cNvSpPr/>
          <p:nvPr/>
        </p:nvSpPr>
        <p:spPr bwMode="auto">
          <a:xfrm>
            <a:off x="4862172" y="3165221"/>
            <a:ext cx="354268" cy="1203784"/>
          </a:xfrm>
          <a:custGeom>
            <a:avLst/>
            <a:gdLst>
              <a:gd name="connsiteX0" fmla="*/ 0 w 354268"/>
              <a:gd name="connsiteY0" fmla="*/ 0 h 1203784"/>
              <a:gd name="connsiteX1" fmla="*/ 354268 w 354268"/>
              <a:gd name="connsiteY1" fmla="*/ 0 h 1203784"/>
              <a:gd name="connsiteX2" fmla="*/ 354268 w 354268"/>
              <a:gd name="connsiteY2" fmla="*/ 1203784 h 1203784"/>
              <a:gd name="connsiteX3" fmla="*/ 0 w 354268"/>
              <a:gd name="connsiteY3" fmla="*/ 1203784 h 1203784"/>
              <a:gd name="connsiteX4" fmla="*/ 0 w 354268"/>
              <a:gd name="connsiteY4" fmla="*/ 0 h 1203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203784">
                <a:moveTo>
                  <a:pt x="0" y="0"/>
                </a:moveTo>
                <a:lnTo>
                  <a:pt x="354268" y="0"/>
                </a:lnTo>
                <a:lnTo>
                  <a:pt x="354268" y="1203784"/>
                </a:lnTo>
                <a:lnTo>
                  <a:pt x="0" y="1203784"/>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54</a:t>
            </a:r>
          </a:p>
        </p:txBody>
      </p:sp>
      <p:sp>
        <p:nvSpPr>
          <p:cNvPr id="101" name="Freeform 51">
            <a:extLst>
              <a:ext uri="{FF2B5EF4-FFF2-40B4-BE49-F238E27FC236}">
                <a16:creationId xmlns:a16="http://schemas.microsoft.com/office/drawing/2014/main" id="{50D6FEF5-07D5-2CE5-D145-F974C3F7426B}"/>
              </a:ext>
            </a:extLst>
          </p:cNvPr>
          <p:cNvSpPr/>
          <p:nvPr/>
        </p:nvSpPr>
        <p:spPr bwMode="auto">
          <a:xfrm>
            <a:off x="5414820" y="3200787"/>
            <a:ext cx="354268" cy="1168218"/>
          </a:xfrm>
          <a:custGeom>
            <a:avLst/>
            <a:gdLst>
              <a:gd name="connsiteX0" fmla="*/ 0 w 354268"/>
              <a:gd name="connsiteY0" fmla="*/ 0 h 1168218"/>
              <a:gd name="connsiteX1" fmla="*/ 354268 w 354268"/>
              <a:gd name="connsiteY1" fmla="*/ 0 h 1168218"/>
              <a:gd name="connsiteX2" fmla="*/ 354268 w 354268"/>
              <a:gd name="connsiteY2" fmla="*/ 1168218 h 1168218"/>
              <a:gd name="connsiteX3" fmla="*/ 0 w 354268"/>
              <a:gd name="connsiteY3" fmla="*/ 1168218 h 1168218"/>
              <a:gd name="connsiteX4" fmla="*/ 0 w 354268"/>
              <a:gd name="connsiteY4" fmla="*/ 0 h 1168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168218">
                <a:moveTo>
                  <a:pt x="0" y="0"/>
                </a:moveTo>
                <a:lnTo>
                  <a:pt x="354268" y="0"/>
                </a:lnTo>
                <a:lnTo>
                  <a:pt x="354268" y="1168218"/>
                </a:lnTo>
                <a:lnTo>
                  <a:pt x="0" y="1168218"/>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52</a:t>
            </a:r>
          </a:p>
        </p:txBody>
      </p:sp>
      <p:sp>
        <p:nvSpPr>
          <p:cNvPr id="102" name="Freeform 52">
            <a:extLst>
              <a:ext uri="{FF2B5EF4-FFF2-40B4-BE49-F238E27FC236}">
                <a16:creationId xmlns:a16="http://schemas.microsoft.com/office/drawing/2014/main" id="{3604087D-DFD3-96EB-6DF6-E606753E5E3E}"/>
              </a:ext>
            </a:extLst>
          </p:cNvPr>
          <p:cNvSpPr/>
          <p:nvPr/>
        </p:nvSpPr>
        <p:spPr bwMode="auto">
          <a:xfrm>
            <a:off x="5976937" y="3301483"/>
            <a:ext cx="354268" cy="1067522"/>
          </a:xfrm>
          <a:custGeom>
            <a:avLst/>
            <a:gdLst>
              <a:gd name="connsiteX0" fmla="*/ 0 w 354268"/>
              <a:gd name="connsiteY0" fmla="*/ 0 h 1067522"/>
              <a:gd name="connsiteX1" fmla="*/ 354268 w 354268"/>
              <a:gd name="connsiteY1" fmla="*/ 0 h 1067522"/>
              <a:gd name="connsiteX2" fmla="*/ 354268 w 354268"/>
              <a:gd name="connsiteY2" fmla="*/ 1067522 h 1067522"/>
              <a:gd name="connsiteX3" fmla="*/ 0 w 354268"/>
              <a:gd name="connsiteY3" fmla="*/ 1067522 h 1067522"/>
              <a:gd name="connsiteX4" fmla="*/ 0 w 354268"/>
              <a:gd name="connsiteY4" fmla="*/ 0 h 10675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067522">
                <a:moveTo>
                  <a:pt x="0" y="0"/>
                </a:moveTo>
                <a:lnTo>
                  <a:pt x="354268" y="0"/>
                </a:lnTo>
                <a:lnTo>
                  <a:pt x="354268" y="1067522"/>
                </a:lnTo>
                <a:lnTo>
                  <a:pt x="0" y="1067522"/>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48</a:t>
            </a:r>
          </a:p>
        </p:txBody>
      </p:sp>
      <p:sp>
        <p:nvSpPr>
          <p:cNvPr id="103" name="Freeform 53">
            <a:extLst>
              <a:ext uri="{FF2B5EF4-FFF2-40B4-BE49-F238E27FC236}">
                <a16:creationId xmlns:a16="http://schemas.microsoft.com/office/drawing/2014/main" id="{1ABE67A0-A248-AA16-C617-0E738826364C}"/>
              </a:ext>
            </a:extLst>
          </p:cNvPr>
          <p:cNvSpPr/>
          <p:nvPr/>
        </p:nvSpPr>
        <p:spPr bwMode="auto">
          <a:xfrm>
            <a:off x="6528117" y="3319586"/>
            <a:ext cx="354268" cy="1049419"/>
          </a:xfrm>
          <a:custGeom>
            <a:avLst/>
            <a:gdLst>
              <a:gd name="connsiteX0" fmla="*/ 0 w 354268"/>
              <a:gd name="connsiteY0" fmla="*/ 0 h 1049419"/>
              <a:gd name="connsiteX1" fmla="*/ 354268 w 354268"/>
              <a:gd name="connsiteY1" fmla="*/ 0 h 1049419"/>
              <a:gd name="connsiteX2" fmla="*/ 354268 w 354268"/>
              <a:gd name="connsiteY2" fmla="*/ 1049419 h 1049419"/>
              <a:gd name="connsiteX3" fmla="*/ 0 w 354268"/>
              <a:gd name="connsiteY3" fmla="*/ 1049419 h 1049419"/>
              <a:gd name="connsiteX4" fmla="*/ 0 w 354268"/>
              <a:gd name="connsiteY4" fmla="*/ 0 h 104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049419">
                <a:moveTo>
                  <a:pt x="0" y="0"/>
                </a:moveTo>
                <a:lnTo>
                  <a:pt x="354268" y="0"/>
                </a:lnTo>
                <a:lnTo>
                  <a:pt x="354268" y="1049419"/>
                </a:lnTo>
                <a:lnTo>
                  <a:pt x="0" y="1049419"/>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47</a:t>
            </a:r>
          </a:p>
        </p:txBody>
      </p:sp>
      <p:sp>
        <p:nvSpPr>
          <p:cNvPr id="104" name="Freeform 54">
            <a:extLst>
              <a:ext uri="{FF2B5EF4-FFF2-40B4-BE49-F238E27FC236}">
                <a16:creationId xmlns:a16="http://schemas.microsoft.com/office/drawing/2014/main" id="{57F844EB-8520-6EF7-B7F6-2F6050DAD519}"/>
              </a:ext>
            </a:extLst>
          </p:cNvPr>
          <p:cNvSpPr/>
          <p:nvPr/>
        </p:nvSpPr>
        <p:spPr bwMode="auto">
          <a:xfrm>
            <a:off x="7085911" y="3412247"/>
            <a:ext cx="354268" cy="956758"/>
          </a:xfrm>
          <a:custGeom>
            <a:avLst/>
            <a:gdLst>
              <a:gd name="connsiteX0" fmla="*/ 0 w 354268"/>
              <a:gd name="connsiteY0" fmla="*/ 0 h 956758"/>
              <a:gd name="connsiteX1" fmla="*/ 354268 w 354268"/>
              <a:gd name="connsiteY1" fmla="*/ 0 h 956758"/>
              <a:gd name="connsiteX2" fmla="*/ 354268 w 354268"/>
              <a:gd name="connsiteY2" fmla="*/ 956758 h 956758"/>
              <a:gd name="connsiteX3" fmla="*/ 0 w 354268"/>
              <a:gd name="connsiteY3" fmla="*/ 956758 h 956758"/>
              <a:gd name="connsiteX4" fmla="*/ 0 w 354268"/>
              <a:gd name="connsiteY4" fmla="*/ 0 h 956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956758">
                <a:moveTo>
                  <a:pt x="0" y="0"/>
                </a:moveTo>
                <a:lnTo>
                  <a:pt x="354268" y="0"/>
                </a:lnTo>
                <a:lnTo>
                  <a:pt x="354268" y="956758"/>
                </a:lnTo>
                <a:lnTo>
                  <a:pt x="0" y="956758"/>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43</a:t>
            </a:r>
          </a:p>
        </p:txBody>
      </p:sp>
      <p:sp>
        <p:nvSpPr>
          <p:cNvPr id="105" name="TextBox 104">
            <a:extLst>
              <a:ext uri="{FF2B5EF4-FFF2-40B4-BE49-F238E27FC236}">
                <a16:creationId xmlns:a16="http://schemas.microsoft.com/office/drawing/2014/main" id="{78433634-346F-EE13-22C3-033C4E203CC7}"/>
              </a:ext>
            </a:extLst>
          </p:cNvPr>
          <p:cNvSpPr txBox="1"/>
          <p:nvPr/>
        </p:nvSpPr>
        <p:spPr bwMode="auto">
          <a:xfrm>
            <a:off x="7668434" y="4072004"/>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106" name="Freeform 56">
            <a:extLst>
              <a:ext uri="{FF2B5EF4-FFF2-40B4-BE49-F238E27FC236}">
                <a16:creationId xmlns:a16="http://schemas.microsoft.com/office/drawing/2014/main" id="{C0B85590-0CB7-F2FC-0044-99D68DAEC684}"/>
              </a:ext>
            </a:extLst>
          </p:cNvPr>
          <p:cNvSpPr/>
          <p:nvPr/>
        </p:nvSpPr>
        <p:spPr bwMode="auto">
          <a:xfrm>
            <a:off x="1377261" y="2159000"/>
            <a:ext cx="6721414" cy="2222500"/>
          </a:xfrm>
          <a:custGeom>
            <a:avLst/>
            <a:gdLst>
              <a:gd name="connsiteX0" fmla="*/ 0 w 6642100"/>
              <a:gd name="connsiteY0" fmla="*/ 0 h 2438400"/>
              <a:gd name="connsiteX1" fmla="*/ 0 w 6642100"/>
              <a:gd name="connsiteY1" fmla="*/ 2438400 h 2438400"/>
              <a:gd name="connsiteX2" fmla="*/ 6642100 w 6642100"/>
              <a:gd name="connsiteY2" fmla="*/ 2438400 h 2438400"/>
            </a:gdLst>
            <a:ahLst/>
            <a:cxnLst>
              <a:cxn ang="0">
                <a:pos x="connsiteX0" y="connsiteY0"/>
              </a:cxn>
              <a:cxn ang="0">
                <a:pos x="connsiteX1" y="connsiteY1"/>
              </a:cxn>
              <a:cxn ang="0">
                <a:pos x="connsiteX2" y="connsiteY2"/>
              </a:cxn>
            </a:cxnLst>
            <a:rect l="l" t="t" r="r" b="b"/>
            <a:pathLst>
              <a:path w="6642100" h="2438400">
                <a:moveTo>
                  <a:pt x="0" y="0"/>
                </a:moveTo>
                <a:lnTo>
                  <a:pt x="0" y="2438400"/>
                </a:lnTo>
                <a:lnTo>
                  <a:pt x="6642100" y="2438400"/>
                </a:lnTo>
              </a:path>
            </a:pathLst>
          </a:custGeom>
          <a:noFill/>
          <a:ln w="28575">
            <a:solidFill>
              <a:schemeClr val="bg1"/>
            </a:solidFill>
            <a:miter lim="800000"/>
            <a:headEnd/>
            <a:tailEnd/>
          </a:ln>
        </p:spPr>
        <p:txBody>
          <a:bodyPr rtlCol="0" anchor="ctr"/>
          <a:lstStyle/>
          <a:p>
            <a:pPr algn="ctr"/>
            <a:endParaRPr lang="en-US" dirty="0"/>
          </a:p>
        </p:txBody>
      </p:sp>
      <p:sp>
        <p:nvSpPr>
          <p:cNvPr id="107" name="TextBox 106">
            <a:extLst>
              <a:ext uri="{FF2B5EF4-FFF2-40B4-BE49-F238E27FC236}">
                <a16:creationId xmlns:a16="http://schemas.microsoft.com/office/drawing/2014/main" id="{B69311C4-14D3-FF64-E1CB-171937123619}"/>
              </a:ext>
            </a:extLst>
          </p:cNvPr>
          <p:cNvSpPr txBox="1"/>
          <p:nvPr/>
        </p:nvSpPr>
        <p:spPr bwMode="auto">
          <a:xfrm rot="18806894">
            <a:off x="3191267" y="5067472"/>
            <a:ext cx="23266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It would encourage me and my family to seek education and support resources</a:t>
            </a:r>
          </a:p>
        </p:txBody>
      </p:sp>
      <p:sp>
        <p:nvSpPr>
          <p:cNvPr id="108" name="TextBox 107">
            <a:extLst>
              <a:ext uri="{FF2B5EF4-FFF2-40B4-BE49-F238E27FC236}">
                <a16:creationId xmlns:a16="http://schemas.microsoft.com/office/drawing/2014/main" id="{4A84FD32-2BD1-AF52-4691-8E0064302691}"/>
              </a:ext>
            </a:extLst>
          </p:cNvPr>
          <p:cNvSpPr txBox="1"/>
          <p:nvPr/>
        </p:nvSpPr>
        <p:spPr bwMode="auto">
          <a:xfrm rot="18806894">
            <a:off x="3835204" y="5028348"/>
            <a:ext cx="22474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It would give me more time to assemble medical and caregiving teams</a:t>
            </a:r>
          </a:p>
        </p:txBody>
      </p:sp>
      <p:sp>
        <p:nvSpPr>
          <p:cNvPr id="109" name="TextBox 108">
            <a:extLst>
              <a:ext uri="{FF2B5EF4-FFF2-40B4-BE49-F238E27FC236}">
                <a16:creationId xmlns:a16="http://schemas.microsoft.com/office/drawing/2014/main" id="{4FC033D7-4AF1-4719-1AE3-05D128966DC1}"/>
              </a:ext>
            </a:extLst>
          </p:cNvPr>
          <p:cNvSpPr txBox="1"/>
          <p:nvPr/>
        </p:nvSpPr>
        <p:spPr bwMode="auto">
          <a:xfrm rot="18806894">
            <a:off x="5183590" y="4945204"/>
            <a:ext cx="20183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It would allow for better management of other conditions</a:t>
            </a:r>
          </a:p>
        </p:txBody>
      </p:sp>
      <p:sp>
        <p:nvSpPr>
          <p:cNvPr id="110" name="TextBox 109">
            <a:extLst>
              <a:ext uri="{FF2B5EF4-FFF2-40B4-BE49-F238E27FC236}">
                <a16:creationId xmlns:a16="http://schemas.microsoft.com/office/drawing/2014/main" id="{3E2C57ED-E9FD-F0A5-F0E4-524BACB89F39}"/>
              </a:ext>
            </a:extLst>
          </p:cNvPr>
          <p:cNvSpPr txBox="1"/>
          <p:nvPr/>
        </p:nvSpPr>
        <p:spPr bwMode="auto">
          <a:xfrm>
            <a:off x="2013269" y="1495184"/>
            <a:ext cx="4719472"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Reasons for Seeking Early Diagnosis</a:t>
            </a:r>
            <a:br>
              <a:rPr lang="en-US" dirty="0">
                <a:solidFill>
                  <a:schemeClr val="bg1"/>
                </a:solidFill>
                <a:latin typeface="Calibri" panose="020F0502020204030204" pitchFamily="34" charset="0"/>
              </a:rPr>
            </a:br>
            <a:r>
              <a:rPr lang="en-US" sz="1600" i="1" dirty="0">
                <a:solidFill>
                  <a:schemeClr val="bg1"/>
                </a:solidFill>
                <a:latin typeface="Calibri" panose="020F0502020204030204" pitchFamily="34" charset="0"/>
              </a:rPr>
              <a:t>Random Sample of 2434 US Adults [27% ≥60 Yr]</a:t>
            </a:r>
            <a:endParaRPr lang="en-US" i="1" dirty="0">
              <a:solidFill>
                <a:schemeClr val="bg1"/>
              </a:solidFill>
              <a:latin typeface="Calibri" panose="020F0502020204030204" pitchFamily="34" charset="0"/>
            </a:endParaRPr>
          </a:p>
        </p:txBody>
      </p:sp>
    </p:spTree>
    <p:extLst>
      <p:ext uri="{BB962C8B-B14F-4D97-AF65-F5344CB8AC3E}">
        <p14:creationId xmlns:p14="http://schemas.microsoft.com/office/powerpoint/2010/main" val="32582123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9456F-DDBF-6FBB-E850-EBFD3233B3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756483-0C3E-52D5-1186-C17032D3D297}"/>
              </a:ext>
            </a:extLst>
          </p:cNvPr>
          <p:cNvSpPr>
            <a:spLocks noGrp="1"/>
          </p:cNvSpPr>
          <p:nvPr>
            <p:ph type="title"/>
          </p:nvPr>
        </p:nvSpPr>
        <p:spPr/>
        <p:txBody>
          <a:bodyPr/>
          <a:lstStyle/>
          <a:p>
            <a:r>
              <a:rPr lang="en-US" sz="3000" dirty="0"/>
              <a:t>Only 40% Would Talk to Their Doctor About Symptoms Right Away</a:t>
            </a:r>
            <a:br>
              <a:rPr lang="en-US" dirty="0"/>
            </a:br>
            <a:r>
              <a:rPr lang="en-US" sz="2800" i="1" dirty="0"/>
              <a:t>Alzheimer’s Association Survey</a:t>
            </a:r>
            <a:endParaRPr lang="en-US" i="1" dirty="0"/>
          </a:p>
        </p:txBody>
      </p:sp>
      <p:sp>
        <p:nvSpPr>
          <p:cNvPr id="4" name="TextBox 3">
            <a:extLst>
              <a:ext uri="{FF2B5EF4-FFF2-40B4-BE49-F238E27FC236}">
                <a16:creationId xmlns:a16="http://schemas.microsoft.com/office/drawing/2014/main" id="{C82F8FCD-DF80-EDA0-E1C7-E0C4ABFF8DCE}"/>
              </a:ext>
            </a:extLst>
          </p:cNvPr>
          <p:cNvSpPr txBox="1"/>
          <p:nvPr/>
        </p:nvSpPr>
        <p:spPr bwMode="auto">
          <a:xfrm>
            <a:off x="442119" y="6358114"/>
            <a:ext cx="50214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2"/>
                </a:solidFill>
                <a:latin typeface="Calibri" panose="020F0502020204030204" pitchFamily="34" charset="0"/>
              </a:rPr>
              <a:t>2022 Alzheimer's disease facts and figures. Alzheimers Dement. 2022;18:700.</a:t>
            </a:r>
          </a:p>
        </p:txBody>
      </p:sp>
      <p:sp>
        <p:nvSpPr>
          <p:cNvPr id="7" name="Content Placeholder 2">
            <a:extLst>
              <a:ext uri="{FF2B5EF4-FFF2-40B4-BE49-F238E27FC236}">
                <a16:creationId xmlns:a16="http://schemas.microsoft.com/office/drawing/2014/main" id="{F8FFF5CE-1FCD-34F9-9300-107AC9EFB0D0}"/>
              </a:ext>
            </a:extLst>
          </p:cNvPr>
          <p:cNvSpPr txBox="1">
            <a:spLocks/>
          </p:cNvSpPr>
          <p:nvPr/>
        </p:nvSpPr>
        <p:spPr>
          <a:xfrm>
            <a:off x="8236661" y="1513401"/>
            <a:ext cx="3230552" cy="304534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t>Black and Hispanic Americans were less likely to want to know if they have AD at an early stage compared with White Americans</a:t>
            </a:r>
          </a:p>
          <a:p>
            <a:r>
              <a:rPr lang="en-US" sz="1800" b="0" kern="0" dirty="0"/>
              <a:t>Black, Hispanic, and Asian Americans were twice as likely as White Americans to cite access to healthcare as a concern for seeing a doctor about cognitive symptoms</a:t>
            </a:r>
          </a:p>
        </p:txBody>
      </p:sp>
      <p:cxnSp>
        <p:nvCxnSpPr>
          <p:cNvPr id="9" name="Straight Connector 8">
            <a:extLst>
              <a:ext uri="{FF2B5EF4-FFF2-40B4-BE49-F238E27FC236}">
                <a16:creationId xmlns:a16="http://schemas.microsoft.com/office/drawing/2014/main" id="{C8F2B1D7-FE0F-0A23-1530-D6B30199562E}"/>
              </a:ext>
            </a:extLst>
          </p:cNvPr>
          <p:cNvCxnSpPr/>
          <p:nvPr/>
        </p:nvCxnSpPr>
        <p:spPr bwMode="auto">
          <a:xfrm>
            <a:off x="1343534" y="257810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67DA21F4-8501-3649-A8F0-3DE5DE501138}"/>
              </a:ext>
            </a:extLst>
          </p:cNvPr>
          <p:cNvCxnSpPr/>
          <p:nvPr/>
        </p:nvCxnSpPr>
        <p:spPr bwMode="auto">
          <a:xfrm>
            <a:off x="1343534" y="302895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9DF0C169-F0BC-05D1-EE39-CAA50C81CC0D}"/>
              </a:ext>
            </a:extLst>
          </p:cNvPr>
          <p:cNvCxnSpPr/>
          <p:nvPr/>
        </p:nvCxnSpPr>
        <p:spPr bwMode="auto">
          <a:xfrm>
            <a:off x="1343534" y="347980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6EA47FE1-2D9E-8C95-7B8D-832E56123814}"/>
              </a:ext>
            </a:extLst>
          </p:cNvPr>
          <p:cNvCxnSpPr/>
          <p:nvPr/>
        </p:nvCxnSpPr>
        <p:spPr bwMode="auto">
          <a:xfrm>
            <a:off x="1343534" y="393065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B5C44541-A1DD-8C7C-0B4F-20A123811C50}"/>
              </a:ext>
            </a:extLst>
          </p:cNvPr>
          <p:cNvCxnSpPr/>
          <p:nvPr/>
        </p:nvCxnSpPr>
        <p:spPr bwMode="auto">
          <a:xfrm>
            <a:off x="1343534" y="438150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EE7B8620-31D6-0D8C-2D12-30601A7A1AB1}"/>
              </a:ext>
            </a:extLst>
          </p:cNvPr>
          <p:cNvCxnSpPr/>
          <p:nvPr/>
        </p:nvCxnSpPr>
        <p:spPr bwMode="auto">
          <a:xfrm>
            <a:off x="1343534" y="2171700"/>
            <a:ext cx="91079" cy="0"/>
          </a:xfrm>
          <a:prstGeom prst="line">
            <a:avLst/>
          </a:prstGeom>
          <a:noFill/>
          <a:ln w="28575" cap="flat" cmpd="sng" algn="ctr">
            <a:solidFill>
              <a:schemeClr val="bg1"/>
            </a:solidFill>
            <a:prstDash val="solid"/>
            <a:round/>
            <a:headEnd type="none" w="med" len="med"/>
            <a:tailEnd type="none" w="med" len="med"/>
          </a:ln>
          <a:effectLst/>
        </p:spPr>
      </p:cxnSp>
      <p:sp>
        <p:nvSpPr>
          <p:cNvPr id="15" name="TextBox 14">
            <a:extLst>
              <a:ext uri="{FF2B5EF4-FFF2-40B4-BE49-F238E27FC236}">
                <a16:creationId xmlns:a16="http://schemas.microsoft.com/office/drawing/2014/main" id="{D41B5004-6E04-BAAC-4FC0-6AA69F5E906E}"/>
              </a:ext>
            </a:extLst>
          </p:cNvPr>
          <p:cNvSpPr txBox="1"/>
          <p:nvPr/>
        </p:nvSpPr>
        <p:spPr bwMode="auto">
          <a:xfrm rot="16200000">
            <a:off x="217543" y="3123570"/>
            <a:ext cx="1244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Percentage</a:t>
            </a:r>
          </a:p>
        </p:txBody>
      </p:sp>
      <p:sp>
        <p:nvSpPr>
          <p:cNvPr id="16" name="TextBox 15">
            <a:extLst>
              <a:ext uri="{FF2B5EF4-FFF2-40B4-BE49-F238E27FC236}">
                <a16:creationId xmlns:a16="http://schemas.microsoft.com/office/drawing/2014/main" id="{6A5B0002-41D3-CB41-F7EC-7BCD6F3940E1}"/>
              </a:ext>
            </a:extLst>
          </p:cNvPr>
          <p:cNvSpPr txBox="1"/>
          <p:nvPr/>
        </p:nvSpPr>
        <p:spPr bwMode="auto">
          <a:xfrm>
            <a:off x="848496" y="197433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7" name="TextBox 16">
            <a:extLst>
              <a:ext uri="{FF2B5EF4-FFF2-40B4-BE49-F238E27FC236}">
                <a16:creationId xmlns:a16="http://schemas.microsoft.com/office/drawing/2014/main" id="{FA083C76-815F-238B-8F21-C68399B0569A}"/>
              </a:ext>
            </a:extLst>
          </p:cNvPr>
          <p:cNvSpPr txBox="1"/>
          <p:nvPr/>
        </p:nvSpPr>
        <p:spPr bwMode="auto">
          <a:xfrm>
            <a:off x="965516" y="24188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8" name="TextBox 17">
            <a:extLst>
              <a:ext uri="{FF2B5EF4-FFF2-40B4-BE49-F238E27FC236}">
                <a16:creationId xmlns:a16="http://schemas.microsoft.com/office/drawing/2014/main" id="{9A1A91D8-DB25-F93E-575B-A4D4D6B2B7C7}"/>
              </a:ext>
            </a:extLst>
          </p:cNvPr>
          <p:cNvSpPr txBox="1"/>
          <p:nvPr/>
        </p:nvSpPr>
        <p:spPr bwMode="auto">
          <a:xfrm>
            <a:off x="965516" y="28633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9" name="TextBox 18">
            <a:extLst>
              <a:ext uri="{FF2B5EF4-FFF2-40B4-BE49-F238E27FC236}">
                <a16:creationId xmlns:a16="http://schemas.microsoft.com/office/drawing/2014/main" id="{8C30355F-32FE-436B-6319-D7B271A68223}"/>
              </a:ext>
            </a:extLst>
          </p:cNvPr>
          <p:cNvSpPr txBox="1"/>
          <p:nvPr/>
        </p:nvSpPr>
        <p:spPr bwMode="auto">
          <a:xfrm>
            <a:off x="965516" y="33078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0" name="TextBox 19">
            <a:extLst>
              <a:ext uri="{FF2B5EF4-FFF2-40B4-BE49-F238E27FC236}">
                <a16:creationId xmlns:a16="http://schemas.microsoft.com/office/drawing/2014/main" id="{97203161-92D4-7836-ABB0-6611270786D8}"/>
              </a:ext>
            </a:extLst>
          </p:cNvPr>
          <p:cNvSpPr txBox="1"/>
          <p:nvPr/>
        </p:nvSpPr>
        <p:spPr bwMode="auto">
          <a:xfrm>
            <a:off x="965516" y="37523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1" name="TextBox 20">
            <a:extLst>
              <a:ext uri="{FF2B5EF4-FFF2-40B4-BE49-F238E27FC236}">
                <a16:creationId xmlns:a16="http://schemas.microsoft.com/office/drawing/2014/main" id="{AA1B3111-F6E1-D50F-B2CD-554A899C015E}"/>
              </a:ext>
            </a:extLst>
          </p:cNvPr>
          <p:cNvSpPr txBox="1"/>
          <p:nvPr/>
        </p:nvSpPr>
        <p:spPr bwMode="auto">
          <a:xfrm>
            <a:off x="1082535" y="419683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cxnSp>
        <p:nvCxnSpPr>
          <p:cNvPr id="22" name="Straight Connector 21">
            <a:extLst>
              <a:ext uri="{FF2B5EF4-FFF2-40B4-BE49-F238E27FC236}">
                <a16:creationId xmlns:a16="http://schemas.microsoft.com/office/drawing/2014/main" id="{61137E07-4BC6-00D5-6E8B-7EAFFDEB5B73}"/>
              </a:ext>
            </a:extLst>
          </p:cNvPr>
          <p:cNvCxnSpPr>
            <a:cxnSpLocks/>
          </p:cNvCxnSpPr>
          <p:nvPr/>
        </p:nvCxnSpPr>
        <p:spPr bwMode="auto">
          <a:xfrm>
            <a:off x="1434613"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F88D3E8-44DB-3FEA-58E0-A63F7E152F22}"/>
              </a:ext>
            </a:extLst>
          </p:cNvPr>
          <p:cNvCxnSpPr>
            <a:cxnSpLocks/>
          </p:cNvCxnSpPr>
          <p:nvPr/>
        </p:nvCxnSpPr>
        <p:spPr bwMode="auto">
          <a:xfrm>
            <a:off x="2192377"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F4D6791-2AB8-CDB6-F642-ADBA6735D967}"/>
              </a:ext>
            </a:extLst>
          </p:cNvPr>
          <p:cNvCxnSpPr>
            <a:cxnSpLocks/>
          </p:cNvCxnSpPr>
          <p:nvPr/>
        </p:nvCxnSpPr>
        <p:spPr bwMode="auto">
          <a:xfrm>
            <a:off x="3027907"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4FCD053-9B19-3C3B-85B6-5B3E1989225C}"/>
              </a:ext>
            </a:extLst>
          </p:cNvPr>
          <p:cNvCxnSpPr>
            <a:cxnSpLocks/>
          </p:cNvCxnSpPr>
          <p:nvPr/>
        </p:nvCxnSpPr>
        <p:spPr bwMode="auto">
          <a:xfrm>
            <a:off x="3853194"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FDE377C-ECB9-B6FF-3D86-462A1AE90CEE}"/>
              </a:ext>
            </a:extLst>
          </p:cNvPr>
          <p:cNvCxnSpPr>
            <a:cxnSpLocks/>
          </p:cNvCxnSpPr>
          <p:nvPr/>
        </p:nvCxnSpPr>
        <p:spPr bwMode="auto">
          <a:xfrm>
            <a:off x="4685328"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B86F666-8DDC-CF67-596A-0FCFD4DD8E17}"/>
              </a:ext>
            </a:extLst>
          </p:cNvPr>
          <p:cNvCxnSpPr>
            <a:cxnSpLocks/>
          </p:cNvCxnSpPr>
          <p:nvPr/>
        </p:nvCxnSpPr>
        <p:spPr bwMode="auto">
          <a:xfrm>
            <a:off x="5526403"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BB073E0-3672-FAAB-77C1-5380CDEC65FF}"/>
              </a:ext>
            </a:extLst>
          </p:cNvPr>
          <p:cNvCxnSpPr>
            <a:cxnSpLocks/>
          </p:cNvCxnSpPr>
          <p:nvPr/>
        </p:nvCxnSpPr>
        <p:spPr bwMode="auto">
          <a:xfrm>
            <a:off x="6345002"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64D2798-54F7-956A-1416-4265745988D8}"/>
              </a:ext>
            </a:extLst>
          </p:cNvPr>
          <p:cNvCxnSpPr>
            <a:cxnSpLocks/>
          </p:cNvCxnSpPr>
          <p:nvPr/>
        </p:nvCxnSpPr>
        <p:spPr bwMode="auto">
          <a:xfrm>
            <a:off x="7193176"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3460A2E-3542-994E-1FDD-69E5FD496A6B}"/>
              </a:ext>
            </a:extLst>
          </p:cNvPr>
          <p:cNvCxnSpPr>
            <a:cxnSpLocks/>
          </p:cNvCxnSpPr>
          <p:nvPr/>
        </p:nvCxnSpPr>
        <p:spPr bwMode="auto">
          <a:xfrm>
            <a:off x="7921509" y="4378038"/>
            <a:ext cx="0" cy="74595"/>
          </a:xfrm>
          <a:prstGeom prst="line">
            <a:avLst/>
          </a:prstGeom>
          <a:noFill/>
          <a:ln w="28575" cap="flat" cmpd="sng" algn="ctr">
            <a:solidFill>
              <a:schemeClr val="bg1"/>
            </a:solidFill>
            <a:prstDash val="solid"/>
            <a:round/>
            <a:headEnd type="none" w="med" len="med"/>
            <a:tailEnd type="none" w="med" len="med"/>
          </a:ln>
          <a:effectLst/>
        </p:spPr>
      </p:cxnSp>
      <p:sp>
        <p:nvSpPr>
          <p:cNvPr id="31" name="TextBox 30">
            <a:extLst>
              <a:ext uri="{FF2B5EF4-FFF2-40B4-BE49-F238E27FC236}">
                <a16:creationId xmlns:a16="http://schemas.microsoft.com/office/drawing/2014/main" id="{11E04EA6-2046-0056-CAC7-904372FB5A34}"/>
              </a:ext>
            </a:extLst>
          </p:cNvPr>
          <p:cNvSpPr txBox="1"/>
          <p:nvPr/>
        </p:nvSpPr>
        <p:spPr bwMode="auto">
          <a:xfrm rot="18806894">
            <a:off x="49346" y="5044676"/>
            <a:ext cx="224188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 diagnosis of Alzheimer’s disease would be difficult for me to accept</a:t>
            </a:r>
          </a:p>
        </p:txBody>
      </p:sp>
      <p:sp>
        <p:nvSpPr>
          <p:cNvPr id="32" name="TextBox 31">
            <a:extLst>
              <a:ext uri="{FF2B5EF4-FFF2-40B4-BE49-F238E27FC236}">
                <a16:creationId xmlns:a16="http://schemas.microsoft.com/office/drawing/2014/main" id="{127533BC-0486-F57D-4700-EC63C6825004}"/>
              </a:ext>
            </a:extLst>
          </p:cNvPr>
          <p:cNvSpPr txBox="1"/>
          <p:nvPr/>
        </p:nvSpPr>
        <p:spPr bwMode="auto">
          <a:xfrm rot="18806894">
            <a:off x="1298471" y="4866529"/>
            <a:ext cx="169218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Treatment for Alzheimer’s disease are limited</a:t>
            </a:r>
          </a:p>
        </p:txBody>
      </p:sp>
      <p:sp>
        <p:nvSpPr>
          <p:cNvPr id="33" name="TextBox 32">
            <a:extLst>
              <a:ext uri="{FF2B5EF4-FFF2-40B4-BE49-F238E27FC236}">
                <a16:creationId xmlns:a16="http://schemas.microsoft.com/office/drawing/2014/main" id="{9CFAD024-DC4F-9E7A-6181-4C6FA5DF3C38}"/>
              </a:ext>
            </a:extLst>
          </p:cNvPr>
          <p:cNvSpPr txBox="1"/>
          <p:nvPr/>
        </p:nvSpPr>
        <p:spPr bwMode="auto">
          <a:xfrm rot="18806894">
            <a:off x="1777155" y="4996504"/>
            <a:ext cx="209821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There is no cure for Alzheimer’s disease, so it doesn’t matter</a:t>
            </a:r>
          </a:p>
        </p:txBody>
      </p:sp>
      <p:sp>
        <p:nvSpPr>
          <p:cNvPr id="34" name="TextBox 33">
            <a:extLst>
              <a:ext uri="{FF2B5EF4-FFF2-40B4-BE49-F238E27FC236}">
                <a16:creationId xmlns:a16="http://schemas.microsoft.com/office/drawing/2014/main" id="{4543A16E-CA02-0EDD-789E-C4D579A20D15}"/>
              </a:ext>
            </a:extLst>
          </p:cNvPr>
          <p:cNvSpPr txBox="1"/>
          <p:nvPr/>
        </p:nvSpPr>
        <p:spPr bwMode="auto">
          <a:xfrm rot="18806894">
            <a:off x="2795033" y="4910087"/>
            <a:ext cx="191424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People would treat me differently if I were diagnosed</a:t>
            </a:r>
          </a:p>
        </p:txBody>
      </p:sp>
      <p:sp>
        <p:nvSpPr>
          <p:cNvPr id="35" name="TextBox 34">
            <a:extLst>
              <a:ext uri="{FF2B5EF4-FFF2-40B4-BE49-F238E27FC236}">
                <a16:creationId xmlns:a16="http://schemas.microsoft.com/office/drawing/2014/main" id="{AA09BC01-CBB4-93C4-3F65-59965518B92A}"/>
              </a:ext>
            </a:extLst>
          </p:cNvPr>
          <p:cNvSpPr txBox="1"/>
          <p:nvPr/>
        </p:nvSpPr>
        <p:spPr bwMode="auto">
          <a:xfrm rot="18806894">
            <a:off x="6017714" y="4945804"/>
            <a:ext cx="199574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Diagnosing Alzheimer’s disease would involve a lot of tests</a:t>
            </a:r>
          </a:p>
        </p:txBody>
      </p:sp>
      <p:sp>
        <p:nvSpPr>
          <p:cNvPr id="36" name="TextBox 35">
            <a:extLst>
              <a:ext uri="{FF2B5EF4-FFF2-40B4-BE49-F238E27FC236}">
                <a16:creationId xmlns:a16="http://schemas.microsoft.com/office/drawing/2014/main" id="{7AFEE8CC-242C-B10A-0D80-5B1D8E350E8F}"/>
              </a:ext>
            </a:extLst>
          </p:cNvPr>
          <p:cNvSpPr txBox="1"/>
          <p:nvPr/>
        </p:nvSpPr>
        <p:spPr bwMode="auto">
          <a:xfrm rot="18806894">
            <a:off x="4288719" y="4971643"/>
            <a:ext cx="208076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 diagnosis of Alzheimer’s disease might be inaccurate</a:t>
            </a:r>
          </a:p>
        </p:txBody>
      </p:sp>
      <p:sp>
        <p:nvSpPr>
          <p:cNvPr id="37" name="Freeform 36">
            <a:extLst>
              <a:ext uri="{FF2B5EF4-FFF2-40B4-BE49-F238E27FC236}">
                <a16:creationId xmlns:a16="http://schemas.microsoft.com/office/drawing/2014/main" id="{42ABCF92-1759-C614-ABEA-175FAACCBC93}"/>
              </a:ext>
            </a:extLst>
          </p:cNvPr>
          <p:cNvSpPr/>
          <p:nvPr/>
        </p:nvSpPr>
        <p:spPr bwMode="auto">
          <a:xfrm>
            <a:off x="1605284" y="3612443"/>
            <a:ext cx="354268" cy="756561"/>
          </a:xfrm>
          <a:custGeom>
            <a:avLst/>
            <a:gdLst>
              <a:gd name="connsiteX0" fmla="*/ 0 w 354268"/>
              <a:gd name="connsiteY0" fmla="*/ 0 h 1564990"/>
              <a:gd name="connsiteX1" fmla="*/ 354268 w 354268"/>
              <a:gd name="connsiteY1" fmla="*/ 0 h 1564990"/>
              <a:gd name="connsiteX2" fmla="*/ 354268 w 354268"/>
              <a:gd name="connsiteY2" fmla="*/ 1564990 h 1564990"/>
              <a:gd name="connsiteX3" fmla="*/ 0 w 354268"/>
              <a:gd name="connsiteY3" fmla="*/ 1564990 h 1564990"/>
              <a:gd name="connsiteX4" fmla="*/ 0 w 354268"/>
              <a:gd name="connsiteY4" fmla="*/ 0 h 1564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564990">
                <a:moveTo>
                  <a:pt x="0" y="0"/>
                </a:moveTo>
                <a:lnTo>
                  <a:pt x="354268" y="0"/>
                </a:lnTo>
                <a:lnTo>
                  <a:pt x="354268" y="1564990"/>
                </a:lnTo>
                <a:lnTo>
                  <a:pt x="0" y="1564990"/>
                </a:lnTo>
                <a:lnTo>
                  <a:pt x="0" y="0"/>
                </a:lnTo>
                <a:close/>
              </a:path>
            </a:pathLst>
          </a:custGeom>
          <a:solidFill>
            <a:schemeClr val="accent3"/>
          </a:solidFill>
          <a:ln w="0">
            <a:solidFill>
              <a:schemeClr val="accent3"/>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34</a:t>
            </a:r>
          </a:p>
        </p:txBody>
      </p:sp>
      <p:sp>
        <p:nvSpPr>
          <p:cNvPr id="38" name="Freeform 37">
            <a:extLst>
              <a:ext uri="{FF2B5EF4-FFF2-40B4-BE49-F238E27FC236}">
                <a16:creationId xmlns:a16="http://schemas.microsoft.com/office/drawing/2014/main" id="{483444B6-E14E-4909-8EF5-0D4434F0B5BA}"/>
              </a:ext>
            </a:extLst>
          </p:cNvPr>
          <p:cNvSpPr/>
          <p:nvPr/>
        </p:nvSpPr>
        <p:spPr bwMode="auto">
          <a:xfrm>
            <a:off x="2433233" y="3694099"/>
            <a:ext cx="354268" cy="683939"/>
          </a:xfrm>
          <a:custGeom>
            <a:avLst/>
            <a:gdLst>
              <a:gd name="connsiteX0" fmla="*/ 0 w 354268"/>
              <a:gd name="connsiteY0" fmla="*/ 0 h 1498869"/>
              <a:gd name="connsiteX1" fmla="*/ 354268 w 354268"/>
              <a:gd name="connsiteY1" fmla="*/ 0 h 1498869"/>
              <a:gd name="connsiteX2" fmla="*/ 354268 w 354268"/>
              <a:gd name="connsiteY2" fmla="*/ 1498869 h 1498869"/>
              <a:gd name="connsiteX3" fmla="*/ 0 w 354268"/>
              <a:gd name="connsiteY3" fmla="*/ 1498869 h 1498869"/>
              <a:gd name="connsiteX4" fmla="*/ 0 w 354268"/>
              <a:gd name="connsiteY4" fmla="*/ 0 h 149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498869">
                <a:moveTo>
                  <a:pt x="0" y="0"/>
                </a:moveTo>
                <a:lnTo>
                  <a:pt x="354268" y="0"/>
                </a:lnTo>
                <a:lnTo>
                  <a:pt x="354268" y="1498869"/>
                </a:lnTo>
                <a:lnTo>
                  <a:pt x="0" y="1498869"/>
                </a:lnTo>
                <a:lnTo>
                  <a:pt x="0" y="0"/>
                </a:lnTo>
                <a:close/>
              </a:path>
            </a:pathLst>
          </a:custGeom>
          <a:solidFill>
            <a:schemeClr val="accent3"/>
          </a:solidFill>
          <a:ln w="0">
            <a:solidFill>
              <a:schemeClr val="accent3"/>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31</a:t>
            </a:r>
          </a:p>
        </p:txBody>
      </p:sp>
      <p:sp>
        <p:nvSpPr>
          <p:cNvPr id="39" name="Freeform 38">
            <a:extLst>
              <a:ext uri="{FF2B5EF4-FFF2-40B4-BE49-F238E27FC236}">
                <a16:creationId xmlns:a16="http://schemas.microsoft.com/office/drawing/2014/main" id="{750EDCDD-932B-D5F4-880A-99EE55F76C0A}"/>
              </a:ext>
            </a:extLst>
          </p:cNvPr>
          <p:cNvSpPr/>
          <p:nvPr/>
        </p:nvSpPr>
        <p:spPr bwMode="auto">
          <a:xfrm>
            <a:off x="3263947" y="3757615"/>
            <a:ext cx="354268" cy="620423"/>
          </a:xfrm>
          <a:custGeom>
            <a:avLst/>
            <a:gdLst>
              <a:gd name="connsiteX0" fmla="*/ 0 w 354268"/>
              <a:gd name="connsiteY0" fmla="*/ 0 h 1357400"/>
              <a:gd name="connsiteX1" fmla="*/ 354268 w 354268"/>
              <a:gd name="connsiteY1" fmla="*/ 0 h 1357400"/>
              <a:gd name="connsiteX2" fmla="*/ 354268 w 354268"/>
              <a:gd name="connsiteY2" fmla="*/ 1357400 h 1357400"/>
              <a:gd name="connsiteX3" fmla="*/ 0 w 354268"/>
              <a:gd name="connsiteY3" fmla="*/ 1357400 h 1357400"/>
              <a:gd name="connsiteX4" fmla="*/ 0 w 354268"/>
              <a:gd name="connsiteY4" fmla="*/ 0 h 1357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357400">
                <a:moveTo>
                  <a:pt x="0" y="0"/>
                </a:moveTo>
                <a:lnTo>
                  <a:pt x="354268" y="0"/>
                </a:lnTo>
                <a:lnTo>
                  <a:pt x="354268" y="1357400"/>
                </a:lnTo>
                <a:lnTo>
                  <a:pt x="0" y="1357400"/>
                </a:lnTo>
                <a:lnTo>
                  <a:pt x="0" y="0"/>
                </a:lnTo>
                <a:close/>
              </a:path>
            </a:pathLst>
          </a:custGeom>
          <a:solidFill>
            <a:schemeClr val="accent3"/>
          </a:solidFill>
          <a:ln w="0">
            <a:solidFill>
              <a:schemeClr val="accent3"/>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28</a:t>
            </a:r>
          </a:p>
        </p:txBody>
      </p:sp>
      <p:sp>
        <p:nvSpPr>
          <p:cNvPr id="40" name="Freeform 39">
            <a:extLst>
              <a:ext uri="{FF2B5EF4-FFF2-40B4-BE49-F238E27FC236}">
                <a16:creationId xmlns:a16="http://schemas.microsoft.com/office/drawing/2014/main" id="{AF767C9E-A44C-1248-5D73-293156C91E98}"/>
              </a:ext>
            </a:extLst>
          </p:cNvPr>
          <p:cNvSpPr/>
          <p:nvPr/>
        </p:nvSpPr>
        <p:spPr bwMode="auto">
          <a:xfrm>
            <a:off x="4082172" y="3801931"/>
            <a:ext cx="354268" cy="567074"/>
          </a:xfrm>
          <a:custGeom>
            <a:avLst/>
            <a:gdLst>
              <a:gd name="connsiteX0" fmla="*/ 0 w 354268"/>
              <a:gd name="connsiteY0" fmla="*/ 0 h 1222576"/>
              <a:gd name="connsiteX1" fmla="*/ 354268 w 354268"/>
              <a:gd name="connsiteY1" fmla="*/ 0 h 1222576"/>
              <a:gd name="connsiteX2" fmla="*/ 354268 w 354268"/>
              <a:gd name="connsiteY2" fmla="*/ 1222576 h 1222576"/>
              <a:gd name="connsiteX3" fmla="*/ 0 w 354268"/>
              <a:gd name="connsiteY3" fmla="*/ 1222576 h 1222576"/>
              <a:gd name="connsiteX4" fmla="*/ 0 w 354268"/>
              <a:gd name="connsiteY4" fmla="*/ 0 h 1222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222576">
                <a:moveTo>
                  <a:pt x="0" y="0"/>
                </a:moveTo>
                <a:lnTo>
                  <a:pt x="354268" y="0"/>
                </a:lnTo>
                <a:lnTo>
                  <a:pt x="354268" y="1222576"/>
                </a:lnTo>
                <a:lnTo>
                  <a:pt x="0" y="1222576"/>
                </a:lnTo>
                <a:lnTo>
                  <a:pt x="0" y="0"/>
                </a:lnTo>
                <a:close/>
              </a:path>
            </a:pathLst>
          </a:custGeom>
          <a:solidFill>
            <a:schemeClr val="accent3"/>
          </a:solidFill>
          <a:ln w="0">
            <a:solidFill>
              <a:schemeClr val="accent3"/>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26</a:t>
            </a:r>
          </a:p>
        </p:txBody>
      </p:sp>
      <p:sp>
        <p:nvSpPr>
          <p:cNvPr id="41" name="Freeform 40">
            <a:extLst>
              <a:ext uri="{FF2B5EF4-FFF2-40B4-BE49-F238E27FC236}">
                <a16:creationId xmlns:a16="http://schemas.microsoft.com/office/drawing/2014/main" id="{EF907F52-47B3-BDC2-31E0-ABF5472E9177}"/>
              </a:ext>
            </a:extLst>
          </p:cNvPr>
          <p:cNvSpPr/>
          <p:nvPr/>
        </p:nvSpPr>
        <p:spPr bwMode="auto">
          <a:xfrm>
            <a:off x="4921609" y="3979333"/>
            <a:ext cx="354268" cy="389672"/>
          </a:xfrm>
          <a:custGeom>
            <a:avLst/>
            <a:gdLst>
              <a:gd name="connsiteX0" fmla="*/ 0 w 354268"/>
              <a:gd name="connsiteY0" fmla="*/ 0 h 1203784"/>
              <a:gd name="connsiteX1" fmla="*/ 354268 w 354268"/>
              <a:gd name="connsiteY1" fmla="*/ 0 h 1203784"/>
              <a:gd name="connsiteX2" fmla="*/ 354268 w 354268"/>
              <a:gd name="connsiteY2" fmla="*/ 1203784 h 1203784"/>
              <a:gd name="connsiteX3" fmla="*/ 0 w 354268"/>
              <a:gd name="connsiteY3" fmla="*/ 1203784 h 1203784"/>
              <a:gd name="connsiteX4" fmla="*/ 0 w 354268"/>
              <a:gd name="connsiteY4" fmla="*/ 0 h 1203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203784">
                <a:moveTo>
                  <a:pt x="0" y="0"/>
                </a:moveTo>
                <a:lnTo>
                  <a:pt x="354268" y="0"/>
                </a:lnTo>
                <a:lnTo>
                  <a:pt x="354268" y="1203784"/>
                </a:lnTo>
                <a:lnTo>
                  <a:pt x="0" y="1203784"/>
                </a:lnTo>
                <a:lnTo>
                  <a:pt x="0" y="0"/>
                </a:lnTo>
                <a:close/>
              </a:path>
            </a:pathLst>
          </a:custGeom>
          <a:solidFill>
            <a:schemeClr val="accent3"/>
          </a:solidFill>
          <a:ln w="0">
            <a:solidFill>
              <a:schemeClr val="accent3"/>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19</a:t>
            </a:r>
          </a:p>
        </p:txBody>
      </p:sp>
      <p:sp>
        <p:nvSpPr>
          <p:cNvPr id="42" name="Freeform 41">
            <a:extLst>
              <a:ext uri="{FF2B5EF4-FFF2-40B4-BE49-F238E27FC236}">
                <a16:creationId xmlns:a16="http://schemas.microsoft.com/office/drawing/2014/main" id="{844D6400-F9C0-AF5A-9ACE-C31A0AED4F89}"/>
              </a:ext>
            </a:extLst>
          </p:cNvPr>
          <p:cNvSpPr/>
          <p:nvPr/>
        </p:nvSpPr>
        <p:spPr bwMode="auto">
          <a:xfrm>
            <a:off x="5747847" y="4027139"/>
            <a:ext cx="354268" cy="360536"/>
          </a:xfrm>
          <a:custGeom>
            <a:avLst/>
            <a:gdLst>
              <a:gd name="connsiteX0" fmla="*/ 0 w 354268"/>
              <a:gd name="connsiteY0" fmla="*/ 0 h 1067522"/>
              <a:gd name="connsiteX1" fmla="*/ 354268 w 354268"/>
              <a:gd name="connsiteY1" fmla="*/ 0 h 1067522"/>
              <a:gd name="connsiteX2" fmla="*/ 354268 w 354268"/>
              <a:gd name="connsiteY2" fmla="*/ 1067522 h 1067522"/>
              <a:gd name="connsiteX3" fmla="*/ 0 w 354268"/>
              <a:gd name="connsiteY3" fmla="*/ 1067522 h 1067522"/>
              <a:gd name="connsiteX4" fmla="*/ 0 w 354268"/>
              <a:gd name="connsiteY4" fmla="*/ 0 h 10675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067522">
                <a:moveTo>
                  <a:pt x="0" y="0"/>
                </a:moveTo>
                <a:lnTo>
                  <a:pt x="354268" y="0"/>
                </a:lnTo>
                <a:lnTo>
                  <a:pt x="354268" y="1067522"/>
                </a:lnTo>
                <a:lnTo>
                  <a:pt x="0" y="1067522"/>
                </a:lnTo>
                <a:lnTo>
                  <a:pt x="0" y="0"/>
                </a:lnTo>
                <a:close/>
              </a:path>
            </a:pathLst>
          </a:custGeom>
          <a:solidFill>
            <a:schemeClr val="accent3"/>
          </a:solidFill>
          <a:ln w="0">
            <a:solidFill>
              <a:schemeClr val="accent3"/>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17</a:t>
            </a:r>
          </a:p>
        </p:txBody>
      </p:sp>
      <p:sp>
        <p:nvSpPr>
          <p:cNvPr id="43" name="Freeform 42">
            <a:extLst>
              <a:ext uri="{FF2B5EF4-FFF2-40B4-BE49-F238E27FC236}">
                <a16:creationId xmlns:a16="http://schemas.microsoft.com/office/drawing/2014/main" id="{D025097E-657E-1390-DE35-95DE58AFF583}"/>
              </a:ext>
            </a:extLst>
          </p:cNvPr>
          <p:cNvSpPr/>
          <p:nvPr/>
        </p:nvSpPr>
        <p:spPr bwMode="auto">
          <a:xfrm>
            <a:off x="6587554" y="4121666"/>
            <a:ext cx="354268" cy="247339"/>
          </a:xfrm>
          <a:custGeom>
            <a:avLst/>
            <a:gdLst>
              <a:gd name="connsiteX0" fmla="*/ 0 w 354268"/>
              <a:gd name="connsiteY0" fmla="*/ 0 h 1049419"/>
              <a:gd name="connsiteX1" fmla="*/ 354268 w 354268"/>
              <a:gd name="connsiteY1" fmla="*/ 0 h 1049419"/>
              <a:gd name="connsiteX2" fmla="*/ 354268 w 354268"/>
              <a:gd name="connsiteY2" fmla="*/ 1049419 h 1049419"/>
              <a:gd name="connsiteX3" fmla="*/ 0 w 354268"/>
              <a:gd name="connsiteY3" fmla="*/ 1049419 h 1049419"/>
              <a:gd name="connsiteX4" fmla="*/ 0 w 354268"/>
              <a:gd name="connsiteY4" fmla="*/ 0 h 104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049419">
                <a:moveTo>
                  <a:pt x="0" y="0"/>
                </a:moveTo>
                <a:lnTo>
                  <a:pt x="354268" y="0"/>
                </a:lnTo>
                <a:lnTo>
                  <a:pt x="354268" y="1049419"/>
                </a:lnTo>
                <a:lnTo>
                  <a:pt x="0" y="1049419"/>
                </a:lnTo>
                <a:lnTo>
                  <a:pt x="0" y="0"/>
                </a:lnTo>
                <a:close/>
              </a:path>
            </a:pathLst>
          </a:custGeom>
          <a:solidFill>
            <a:schemeClr val="accent3"/>
          </a:solidFill>
          <a:ln w="0">
            <a:solidFill>
              <a:schemeClr val="accent3"/>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13</a:t>
            </a:r>
          </a:p>
        </p:txBody>
      </p:sp>
      <p:sp>
        <p:nvSpPr>
          <p:cNvPr id="44" name="Freeform 43">
            <a:extLst>
              <a:ext uri="{FF2B5EF4-FFF2-40B4-BE49-F238E27FC236}">
                <a16:creationId xmlns:a16="http://schemas.microsoft.com/office/drawing/2014/main" id="{7DED1DA6-4378-8790-7525-DD07D44229B4}"/>
              </a:ext>
            </a:extLst>
          </p:cNvPr>
          <p:cNvSpPr/>
          <p:nvPr/>
        </p:nvSpPr>
        <p:spPr bwMode="auto">
          <a:xfrm>
            <a:off x="7404321" y="4174257"/>
            <a:ext cx="354268" cy="203781"/>
          </a:xfrm>
          <a:custGeom>
            <a:avLst/>
            <a:gdLst>
              <a:gd name="connsiteX0" fmla="*/ 0 w 354268"/>
              <a:gd name="connsiteY0" fmla="*/ 0 h 956758"/>
              <a:gd name="connsiteX1" fmla="*/ 354268 w 354268"/>
              <a:gd name="connsiteY1" fmla="*/ 0 h 956758"/>
              <a:gd name="connsiteX2" fmla="*/ 354268 w 354268"/>
              <a:gd name="connsiteY2" fmla="*/ 956758 h 956758"/>
              <a:gd name="connsiteX3" fmla="*/ 0 w 354268"/>
              <a:gd name="connsiteY3" fmla="*/ 956758 h 956758"/>
              <a:gd name="connsiteX4" fmla="*/ 0 w 354268"/>
              <a:gd name="connsiteY4" fmla="*/ 0 h 956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956758">
                <a:moveTo>
                  <a:pt x="0" y="0"/>
                </a:moveTo>
                <a:lnTo>
                  <a:pt x="354268" y="0"/>
                </a:lnTo>
                <a:lnTo>
                  <a:pt x="354268" y="956758"/>
                </a:lnTo>
                <a:lnTo>
                  <a:pt x="0" y="956758"/>
                </a:lnTo>
                <a:lnTo>
                  <a:pt x="0" y="0"/>
                </a:lnTo>
                <a:close/>
              </a:path>
            </a:pathLst>
          </a:custGeom>
          <a:solidFill>
            <a:schemeClr val="accent3"/>
          </a:solidFill>
          <a:ln w="0">
            <a:no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5" name="Freeform 44">
            <a:extLst>
              <a:ext uri="{FF2B5EF4-FFF2-40B4-BE49-F238E27FC236}">
                <a16:creationId xmlns:a16="http://schemas.microsoft.com/office/drawing/2014/main" id="{E0E437B6-6E64-389B-3AEC-CADD2591C0D3}"/>
              </a:ext>
            </a:extLst>
          </p:cNvPr>
          <p:cNvSpPr/>
          <p:nvPr/>
        </p:nvSpPr>
        <p:spPr bwMode="auto">
          <a:xfrm>
            <a:off x="1436697" y="2159000"/>
            <a:ext cx="6492359" cy="2222500"/>
          </a:xfrm>
          <a:custGeom>
            <a:avLst/>
            <a:gdLst>
              <a:gd name="connsiteX0" fmla="*/ 0 w 6642100"/>
              <a:gd name="connsiteY0" fmla="*/ 0 h 2438400"/>
              <a:gd name="connsiteX1" fmla="*/ 0 w 6642100"/>
              <a:gd name="connsiteY1" fmla="*/ 2438400 h 2438400"/>
              <a:gd name="connsiteX2" fmla="*/ 6642100 w 6642100"/>
              <a:gd name="connsiteY2" fmla="*/ 2438400 h 2438400"/>
            </a:gdLst>
            <a:ahLst/>
            <a:cxnLst>
              <a:cxn ang="0">
                <a:pos x="connsiteX0" y="connsiteY0"/>
              </a:cxn>
              <a:cxn ang="0">
                <a:pos x="connsiteX1" y="connsiteY1"/>
              </a:cxn>
              <a:cxn ang="0">
                <a:pos x="connsiteX2" y="connsiteY2"/>
              </a:cxn>
            </a:cxnLst>
            <a:rect l="l" t="t" r="r" b="b"/>
            <a:pathLst>
              <a:path w="6642100" h="2438400">
                <a:moveTo>
                  <a:pt x="0" y="0"/>
                </a:moveTo>
                <a:lnTo>
                  <a:pt x="0" y="2438400"/>
                </a:lnTo>
                <a:lnTo>
                  <a:pt x="6642100" y="2438400"/>
                </a:lnTo>
              </a:path>
            </a:pathLst>
          </a:custGeom>
          <a:noFill/>
          <a:ln w="28575">
            <a:solidFill>
              <a:schemeClr val="bg1"/>
            </a:solidFill>
            <a:miter lim="800000"/>
            <a:headEnd/>
            <a:tailEnd/>
          </a:ln>
        </p:spPr>
        <p:txBody>
          <a:bodyPr rtlCol="0" anchor="ctr"/>
          <a:lstStyle/>
          <a:p>
            <a:pPr algn="ctr"/>
            <a:endParaRPr lang="en-US" dirty="0"/>
          </a:p>
        </p:txBody>
      </p:sp>
      <p:sp>
        <p:nvSpPr>
          <p:cNvPr id="6" name="TextBox 5">
            <a:extLst>
              <a:ext uri="{FF2B5EF4-FFF2-40B4-BE49-F238E27FC236}">
                <a16:creationId xmlns:a16="http://schemas.microsoft.com/office/drawing/2014/main" id="{B9E034A7-206B-4467-BC70-0B276BE10D8C}"/>
              </a:ext>
            </a:extLst>
          </p:cNvPr>
          <p:cNvSpPr txBox="1"/>
          <p:nvPr/>
        </p:nvSpPr>
        <p:spPr bwMode="auto">
          <a:xfrm>
            <a:off x="2352913" y="1531925"/>
            <a:ext cx="450272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Reasons for Not Seeking Early Diagnosis</a:t>
            </a:r>
            <a:br>
              <a:rPr lang="en-US" dirty="0">
                <a:solidFill>
                  <a:schemeClr val="bg1"/>
                </a:solidFill>
                <a:latin typeface="Calibri" panose="020F0502020204030204" pitchFamily="34" charset="0"/>
              </a:rPr>
            </a:b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Random Sample of 2434 US Adults [27% ≥60 </a:t>
            </a:r>
            <a:r>
              <a:rPr lang="en-US" sz="1600" i="1" dirty="0">
                <a:solidFill>
                  <a:srgbClr val="000000"/>
                </a:solidFill>
                <a:latin typeface="Calibri" panose="020F0502020204030204" pitchFamily="34" charset="0"/>
              </a:rPr>
              <a:t>Y</a:t>
            </a: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t>
            </a:r>
            <a:endParaRPr lang="en-US" dirty="0">
              <a:solidFill>
                <a:schemeClr val="bg1"/>
              </a:solidFill>
              <a:latin typeface="Calibri" panose="020F0502020204030204" pitchFamily="34" charset="0"/>
            </a:endParaRPr>
          </a:p>
        </p:txBody>
      </p:sp>
      <p:sp>
        <p:nvSpPr>
          <p:cNvPr id="8" name="TextBox 7">
            <a:extLst>
              <a:ext uri="{FF2B5EF4-FFF2-40B4-BE49-F238E27FC236}">
                <a16:creationId xmlns:a16="http://schemas.microsoft.com/office/drawing/2014/main" id="{E9BE0287-483C-12BF-6A7F-4513C6332766}"/>
              </a:ext>
            </a:extLst>
          </p:cNvPr>
          <p:cNvSpPr txBox="1"/>
          <p:nvPr/>
        </p:nvSpPr>
        <p:spPr bwMode="auto">
          <a:xfrm rot="18806894">
            <a:off x="3074828" y="5145115"/>
            <a:ext cx="254481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I can manage any problems I would have through lifestyle, diet, or other means</a:t>
            </a:r>
          </a:p>
        </p:txBody>
      </p:sp>
      <p:sp>
        <p:nvSpPr>
          <p:cNvPr id="47" name="TextBox 46">
            <a:extLst>
              <a:ext uri="{FF2B5EF4-FFF2-40B4-BE49-F238E27FC236}">
                <a16:creationId xmlns:a16="http://schemas.microsoft.com/office/drawing/2014/main" id="{7C8C5729-5BF5-675A-7E0D-65767AD312AF}"/>
              </a:ext>
            </a:extLst>
          </p:cNvPr>
          <p:cNvSpPr txBox="1"/>
          <p:nvPr/>
        </p:nvSpPr>
        <p:spPr bwMode="auto">
          <a:xfrm rot="18806894">
            <a:off x="4825481" y="5102363"/>
            <a:ext cx="24212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Diagnostic tests for Alzheimer’s disease may not be covered by insurance</a:t>
            </a:r>
          </a:p>
        </p:txBody>
      </p:sp>
      <p:sp>
        <p:nvSpPr>
          <p:cNvPr id="3" name="TextBox 2">
            <a:extLst>
              <a:ext uri="{FF2B5EF4-FFF2-40B4-BE49-F238E27FC236}">
                <a16:creationId xmlns:a16="http://schemas.microsoft.com/office/drawing/2014/main" id="{4611180E-52B2-2ADD-EB91-CFBA8A21B334}"/>
              </a:ext>
            </a:extLst>
          </p:cNvPr>
          <p:cNvSpPr txBox="1"/>
          <p:nvPr/>
        </p:nvSpPr>
        <p:spPr bwMode="auto">
          <a:xfrm>
            <a:off x="7410575" y="4131248"/>
            <a:ext cx="341760" cy="276999"/>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200" b="0" dirty="0">
                <a:latin typeface="Calibri" panose="020F0502020204030204" pitchFamily="34" charset="0"/>
              </a:rPr>
              <a:t>10</a:t>
            </a:r>
          </a:p>
        </p:txBody>
      </p:sp>
    </p:spTree>
    <p:extLst>
      <p:ext uri="{BB962C8B-B14F-4D97-AF65-F5344CB8AC3E}">
        <p14:creationId xmlns:p14="http://schemas.microsoft.com/office/powerpoint/2010/main" val="31644533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08F42-8148-5900-D663-5C1D7D6C71F0}"/>
              </a:ext>
            </a:extLst>
          </p:cNvPr>
          <p:cNvSpPr>
            <a:spLocks noGrp="1"/>
          </p:cNvSpPr>
          <p:nvPr>
            <p:ph type="title"/>
          </p:nvPr>
        </p:nvSpPr>
        <p:spPr/>
        <p:txBody>
          <a:bodyPr/>
          <a:lstStyle/>
          <a:p>
            <a:r>
              <a:rPr lang="en-US" dirty="0"/>
              <a:t>Cost and Financial Concerns Impede Screening</a:t>
            </a:r>
            <a:br>
              <a:rPr lang="en-US" dirty="0"/>
            </a:br>
            <a:r>
              <a:rPr lang="en-US" sz="2800" i="1" dirty="0"/>
              <a:t>RAND Health and Retirement Study</a:t>
            </a:r>
            <a:endParaRPr lang="en-US" i="1" dirty="0"/>
          </a:p>
        </p:txBody>
      </p:sp>
      <p:sp>
        <p:nvSpPr>
          <p:cNvPr id="3" name="Content Placeholder 2">
            <a:extLst>
              <a:ext uri="{FF2B5EF4-FFF2-40B4-BE49-F238E27FC236}">
                <a16:creationId xmlns:a16="http://schemas.microsoft.com/office/drawing/2014/main" id="{CCFC2F35-BA6B-9218-B458-CE7AAA78642E}"/>
              </a:ext>
            </a:extLst>
          </p:cNvPr>
          <p:cNvSpPr>
            <a:spLocks noGrp="1"/>
          </p:cNvSpPr>
          <p:nvPr>
            <p:ph idx="1"/>
          </p:nvPr>
        </p:nvSpPr>
        <p:spPr>
          <a:xfrm>
            <a:off x="604675" y="1513047"/>
            <a:ext cx="6455311" cy="4650686"/>
          </a:xfrm>
        </p:spPr>
        <p:txBody>
          <a:bodyPr/>
          <a:lstStyle/>
          <a:p>
            <a:r>
              <a:rPr lang="en-US" sz="2000" dirty="0"/>
              <a:t>Concerns of increase in health insurance costs were cited as barriers to testing</a:t>
            </a:r>
          </a:p>
          <a:p>
            <a:r>
              <a:rPr lang="en-US" sz="2000" dirty="0"/>
              <a:t>Demand for testing and treatment was higher among those with higher income and/or larger support network </a:t>
            </a:r>
          </a:p>
        </p:txBody>
      </p:sp>
      <p:sp>
        <p:nvSpPr>
          <p:cNvPr id="9" name="TextBox 8">
            <a:extLst>
              <a:ext uri="{FF2B5EF4-FFF2-40B4-BE49-F238E27FC236}">
                <a16:creationId xmlns:a16="http://schemas.microsoft.com/office/drawing/2014/main" id="{5079BAC2-D811-44DA-A066-FC932697E3B1}"/>
              </a:ext>
            </a:extLst>
          </p:cNvPr>
          <p:cNvSpPr txBox="1"/>
          <p:nvPr/>
        </p:nvSpPr>
        <p:spPr bwMode="auto">
          <a:xfrm>
            <a:off x="449009" y="6375131"/>
            <a:ext cx="54913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2"/>
                </a:solidFill>
                <a:latin typeface="Calibri" panose="020F0502020204030204" pitchFamily="34" charset="0"/>
              </a:rPr>
              <a:t>rand.org/pubs/research_briefs/RBA2643-1.html.</a:t>
            </a:r>
          </a:p>
        </p:txBody>
      </p:sp>
      <p:sp>
        <p:nvSpPr>
          <p:cNvPr id="10" name="Rectangle: Rounded Corners 9">
            <a:extLst>
              <a:ext uri="{FF2B5EF4-FFF2-40B4-BE49-F238E27FC236}">
                <a16:creationId xmlns:a16="http://schemas.microsoft.com/office/drawing/2014/main" id="{14B4D1FF-D024-6AB1-286C-E05D1CBF8EAE}"/>
              </a:ext>
            </a:extLst>
          </p:cNvPr>
          <p:cNvSpPr/>
          <p:nvPr/>
        </p:nvSpPr>
        <p:spPr bwMode="auto">
          <a:xfrm>
            <a:off x="551480" y="3084541"/>
            <a:ext cx="6558691" cy="2639298"/>
          </a:xfrm>
          <a:prstGeom prst="roundRect">
            <a:avLst>
              <a:gd name="adj" fmla="val 8073"/>
            </a:avLst>
          </a:prstGeom>
          <a:solidFill>
            <a:schemeClr val="accent3"/>
          </a:solidFill>
          <a:ln w="0">
            <a:solidFill>
              <a:schemeClr val="accent3"/>
            </a:solidFill>
            <a:miter lim="800000"/>
            <a:headEnd/>
            <a:tailEnd/>
          </a:ln>
        </p:spPr>
        <p:txBody>
          <a:bodyPr rtlCol="0" anchor="ctr"/>
          <a:lstStyle/>
          <a:p>
            <a:pPr marL="342900" indent="-342900" eaLnBrk="1" hangingPunct="1">
              <a:spcBef>
                <a:spcPts val="0"/>
              </a:spcBef>
              <a:spcAft>
                <a:spcPct val="25000"/>
              </a:spcAft>
              <a:buClr>
                <a:schemeClr val="tx1"/>
              </a:buClr>
              <a:buFont typeface="Wingdings" panose="05000000000000000000" pitchFamily="2" charset="2"/>
              <a:buChar char="§"/>
            </a:pPr>
            <a:r>
              <a:rPr lang="en-US" sz="2000" b="0" dirty="0">
                <a:solidFill>
                  <a:schemeClr val="tx1"/>
                </a:solidFill>
                <a:latin typeface="Calibri" panose="020F0502020204030204" pitchFamily="34" charset="0"/>
              </a:rPr>
              <a:t>RAND economists recommend making cognitive testing free of charge (</a:t>
            </a:r>
            <a:r>
              <a:rPr lang="en-US" sz="2000" b="0" dirty="0">
                <a:latin typeface="Calibri" panose="020F0502020204030204" pitchFamily="34" charset="0"/>
              </a:rPr>
              <a:t>i</a:t>
            </a:r>
            <a:r>
              <a:rPr lang="en-US" sz="2000" b="0" dirty="0">
                <a:solidFill>
                  <a:schemeClr val="tx1"/>
                </a:solidFill>
                <a:latin typeface="Calibri" panose="020F0502020204030204" pitchFamily="34" charset="0"/>
              </a:rPr>
              <a:t>ncluded in regular medical checkups or with financial support) </a:t>
            </a:r>
          </a:p>
          <a:p>
            <a:pPr marL="342900" indent="-342900" eaLnBrk="1" hangingPunct="1">
              <a:spcBef>
                <a:spcPts val="0"/>
              </a:spcBef>
              <a:spcAft>
                <a:spcPct val="25000"/>
              </a:spcAft>
              <a:buClr>
                <a:schemeClr val="tx1"/>
              </a:buClr>
              <a:buFont typeface="Wingdings" panose="05000000000000000000" pitchFamily="2" charset="2"/>
              <a:buChar char="§"/>
            </a:pPr>
            <a:r>
              <a:rPr lang="en-US" sz="2000" b="0" dirty="0">
                <a:solidFill>
                  <a:schemeClr val="tx1"/>
                </a:solidFill>
                <a:latin typeface="Calibri" panose="020F0502020204030204" pitchFamily="34" charset="0"/>
              </a:rPr>
              <a:t>Annual cognitive checkups have been covered by Medicare since 2011 as part of the annual wellness visit mandated by the Affordable Care Act, but not all HCPs incorporate them</a:t>
            </a:r>
          </a:p>
        </p:txBody>
      </p:sp>
      <p:sp>
        <p:nvSpPr>
          <p:cNvPr id="6" name="TextBox 5">
            <a:extLst>
              <a:ext uri="{FF2B5EF4-FFF2-40B4-BE49-F238E27FC236}">
                <a16:creationId xmlns:a16="http://schemas.microsoft.com/office/drawing/2014/main" id="{138C962A-9A2A-5D74-28A3-574860D07BDC}"/>
              </a:ext>
            </a:extLst>
          </p:cNvPr>
          <p:cNvSpPr txBox="1"/>
          <p:nvPr/>
        </p:nvSpPr>
        <p:spPr bwMode="auto">
          <a:xfrm>
            <a:off x="7556973" y="1507859"/>
            <a:ext cx="4110287" cy="64633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Respondents Who Would Undergo Testing at Various Costs</a:t>
            </a:r>
          </a:p>
        </p:txBody>
      </p:sp>
      <p:sp>
        <p:nvSpPr>
          <p:cNvPr id="7" name="TextBox 6">
            <a:extLst>
              <a:ext uri="{FF2B5EF4-FFF2-40B4-BE49-F238E27FC236}">
                <a16:creationId xmlns:a16="http://schemas.microsoft.com/office/drawing/2014/main" id="{8D8FED3C-A033-BDC3-9593-15FF974BBA68}"/>
              </a:ext>
            </a:extLst>
          </p:cNvPr>
          <p:cNvSpPr txBox="1"/>
          <p:nvPr/>
        </p:nvSpPr>
        <p:spPr bwMode="auto">
          <a:xfrm rot="16200000">
            <a:off x="6968379" y="3244333"/>
            <a:ext cx="15940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a:t>
            </a:r>
          </a:p>
        </p:txBody>
      </p:sp>
      <p:sp>
        <p:nvSpPr>
          <p:cNvPr id="11" name="TextBox 10">
            <a:extLst>
              <a:ext uri="{FF2B5EF4-FFF2-40B4-BE49-F238E27FC236}">
                <a16:creationId xmlns:a16="http://schemas.microsoft.com/office/drawing/2014/main" id="{775514E7-F769-D755-5943-64191287A81E}"/>
              </a:ext>
            </a:extLst>
          </p:cNvPr>
          <p:cNvSpPr txBox="1"/>
          <p:nvPr/>
        </p:nvSpPr>
        <p:spPr bwMode="auto">
          <a:xfrm>
            <a:off x="8371848" y="4954667"/>
            <a:ext cx="118782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Cognitive</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Assessment</a:t>
            </a:r>
          </a:p>
        </p:txBody>
      </p:sp>
      <p:sp>
        <p:nvSpPr>
          <p:cNvPr id="12" name="TextBox 11">
            <a:extLst>
              <a:ext uri="{FF2B5EF4-FFF2-40B4-BE49-F238E27FC236}">
                <a16:creationId xmlns:a16="http://schemas.microsoft.com/office/drawing/2014/main" id="{E44F3290-DD77-670E-A113-178C08FF2D70}"/>
              </a:ext>
            </a:extLst>
          </p:cNvPr>
          <p:cNvSpPr txBox="1"/>
          <p:nvPr/>
        </p:nvSpPr>
        <p:spPr bwMode="auto">
          <a:xfrm>
            <a:off x="9914529" y="4954667"/>
            <a:ext cx="149573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Early-Detection</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Test</a:t>
            </a:r>
          </a:p>
        </p:txBody>
      </p:sp>
      <p:cxnSp>
        <p:nvCxnSpPr>
          <p:cNvPr id="13" name="Straight Connector 12">
            <a:extLst>
              <a:ext uri="{FF2B5EF4-FFF2-40B4-BE49-F238E27FC236}">
                <a16:creationId xmlns:a16="http://schemas.microsoft.com/office/drawing/2014/main" id="{70D19D51-7ECF-A6A6-34BE-46374AB0ACFC}"/>
              </a:ext>
            </a:extLst>
          </p:cNvPr>
          <p:cNvCxnSpPr>
            <a:cxnSpLocks/>
          </p:cNvCxnSpPr>
          <p:nvPr/>
        </p:nvCxnSpPr>
        <p:spPr bwMode="auto">
          <a:xfrm>
            <a:off x="8167986" y="3729318"/>
            <a:ext cx="80965"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7718CFE9-29CD-6134-D377-48772473632E}"/>
              </a:ext>
            </a:extLst>
          </p:cNvPr>
          <p:cNvCxnSpPr>
            <a:cxnSpLocks/>
          </p:cNvCxnSpPr>
          <p:nvPr/>
        </p:nvCxnSpPr>
        <p:spPr bwMode="auto">
          <a:xfrm>
            <a:off x="8167986" y="4033878"/>
            <a:ext cx="80965"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62707ABB-F90C-AE03-9C7C-96AB18F46522}"/>
              </a:ext>
            </a:extLst>
          </p:cNvPr>
          <p:cNvCxnSpPr>
            <a:cxnSpLocks/>
          </p:cNvCxnSpPr>
          <p:nvPr/>
        </p:nvCxnSpPr>
        <p:spPr bwMode="auto">
          <a:xfrm>
            <a:off x="8167986" y="4338438"/>
            <a:ext cx="80965"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2A7C156-3FFB-7121-8F31-5BC771DFE7D8}"/>
              </a:ext>
            </a:extLst>
          </p:cNvPr>
          <p:cNvCxnSpPr>
            <a:cxnSpLocks/>
          </p:cNvCxnSpPr>
          <p:nvPr/>
        </p:nvCxnSpPr>
        <p:spPr bwMode="auto">
          <a:xfrm>
            <a:off x="8167986" y="4642998"/>
            <a:ext cx="8096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9E5585D-B2AA-5DB2-38B1-EAE1B985EFBB}"/>
              </a:ext>
            </a:extLst>
          </p:cNvPr>
          <p:cNvCxnSpPr>
            <a:cxnSpLocks/>
          </p:cNvCxnSpPr>
          <p:nvPr/>
        </p:nvCxnSpPr>
        <p:spPr bwMode="auto">
          <a:xfrm>
            <a:off x="8167986" y="4947557"/>
            <a:ext cx="80965"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80E3CC06-0316-D0E5-9482-55ED28DC2833}"/>
              </a:ext>
            </a:extLst>
          </p:cNvPr>
          <p:cNvCxnSpPr>
            <a:cxnSpLocks/>
          </p:cNvCxnSpPr>
          <p:nvPr/>
        </p:nvCxnSpPr>
        <p:spPr bwMode="auto">
          <a:xfrm>
            <a:off x="8181292" y="2515320"/>
            <a:ext cx="80965"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79C59CC8-4FA8-327E-605F-40C7FB6C6DF1}"/>
              </a:ext>
            </a:extLst>
          </p:cNvPr>
          <p:cNvCxnSpPr>
            <a:cxnSpLocks/>
          </p:cNvCxnSpPr>
          <p:nvPr/>
        </p:nvCxnSpPr>
        <p:spPr bwMode="auto">
          <a:xfrm>
            <a:off x="8181292" y="2819880"/>
            <a:ext cx="8096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A8E7DA9-9296-1438-A116-0BA5D6C8B70A}"/>
              </a:ext>
            </a:extLst>
          </p:cNvPr>
          <p:cNvCxnSpPr>
            <a:cxnSpLocks/>
          </p:cNvCxnSpPr>
          <p:nvPr/>
        </p:nvCxnSpPr>
        <p:spPr bwMode="auto">
          <a:xfrm>
            <a:off x="8181292" y="3124440"/>
            <a:ext cx="80965"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28684030-FCA8-D097-9962-43AE6B2DC035}"/>
              </a:ext>
            </a:extLst>
          </p:cNvPr>
          <p:cNvCxnSpPr>
            <a:cxnSpLocks/>
          </p:cNvCxnSpPr>
          <p:nvPr/>
        </p:nvCxnSpPr>
        <p:spPr bwMode="auto">
          <a:xfrm>
            <a:off x="8181292" y="3429000"/>
            <a:ext cx="8096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355BCAB-0881-A693-2478-1C1B56DCDA46}"/>
              </a:ext>
            </a:extLst>
          </p:cNvPr>
          <p:cNvCxnSpPr>
            <a:cxnSpLocks/>
          </p:cNvCxnSpPr>
          <p:nvPr/>
        </p:nvCxnSpPr>
        <p:spPr bwMode="auto">
          <a:xfrm>
            <a:off x="8181292" y="2215003"/>
            <a:ext cx="80965" cy="0"/>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BC35E002-A96B-1023-0772-C032787914F0}"/>
              </a:ext>
            </a:extLst>
          </p:cNvPr>
          <p:cNvSpPr txBox="1"/>
          <p:nvPr/>
        </p:nvSpPr>
        <p:spPr bwMode="auto">
          <a:xfrm>
            <a:off x="7739251" y="2043605"/>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4" name="TextBox 23">
            <a:extLst>
              <a:ext uri="{FF2B5EF4-FFF2-40B4-BE49-F238E27FC236}">
                <a16:creationId xmlns:a16="http://schemas.microsoft.com/office/drawing/2014/main" id="{97FE487B-451F-B7B0-0F89-68FCDD158F9A}"/>
              </a:ext>
            </a:extLst>
          </p:cNvPr>
          <p:cNvSpPr txBox="1"/>
          <p:nvPr/>
        </p:nvSpPr>
        <p:spPr bwMode="auto">
          <a:xfrm>
            <a:off x="7843447" y="234604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sp>
        <p:nvSpPr>
          <p:cNvPr id="25" name="TextBox 24">
            <a:extLst>
              <a:ext uri="{FF2B5EF4-FFF2-40B4-BE49-F238E27FC236}">
                <a16:creationId xmlns:a16="http://schemas.microsoft.com/office/drawing/2014/main" id="{61B876F9-5A82-8D5B-E644-4B0E1350DFA5}"/>
              </a:ext>
            </a:extLst>
          </p:cNvPr>
          <p:cNvSpPr txBox="1"/>
          <p:nvPr/>
        </p:nvSpPr>
        <p:spPr bwMode="auto">
          <a:xfrm>
            <a:off x="7843447" y="264625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6" name="TextBox 25">
            <a:extLst>
              <a:ext uri="{FF2B5EF4-FFF2-40B4-BE49-F238E27FC236}">
                <a16:creationId xmlns:a16="http://schemas.microsoft.com/office/drawing/2014/main" id="{63E2EF82-7CC4-C2F7-FBAE-2481F4CB500C}"/>
              </a:ext>
            </a:extLst>
          </p:cNvPr>
          <p:cNvSpPr txBox="1"/>
          <p:nvPr/>
        </p:nvSpPr>
        <p:spPr bwMode="auto">
          <a:xfrm>
            <a:off x="7843447" y="294868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7" name="TextBox 26">
            <a:extLst>
              <a:ext uri="{FF2B5EF4-FFF2-40B4-BE49-F238E27FC236}">
                <a16:creationId xmlns:a16="http://schemas.microsoft.com/office/drawing/2014/main" id="{C8515AF5-861D-4D19-5998-7AA5E23D618A}"/>
              </a:ext>
            </a:extLst>
          </p:cNvPr>
          <p:cNvSpPr txBox="1"/>
          <p:nvPr/>
        </p:nvSpPr>
        <p:spPr bwMode="auto">
          <a:xfrm>
            <a:off x="7841977" y="327519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28" name="TextBox 27">
            <a:extLst>
              <a:ext uri="{FF2B5EF4-FFF2-40B4-BE49-F238E27FC236}">
                <a16:creationId xmlns:a16="http://schemas.microsoft.com/office/drawing/2014/main" id="{45E0335C-71CA-2FB8-6168-2076AA4E9282}"/>
              </a:ext>
            </a:extLst>
          </p:cNvPr>
          <p:cNvSpPr txBox="1"/>
          <p:nvPr/>
        </p:nvSpPr>
        <p:spPr bwMode="auto">
          <a:xfrm>
            <a:off x="7841977" y="357763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9" name="TextBox 28">
            <a:extLst>
              <a:ext uri="{FF2B5EF4-FFF2-40B4-BE49-F238E27FC236}">
                <a16:creationId xmlns:a16="http://schemas.microsoft.com/office/drawing/2014/main" id="{D3A1609D-4A74-B789-6A17-2F863DD8FE2A}"/>
              </a:ext>
            </a:extLst>
          </p:cNvPr>
          <p:cNvSpPr txBox="1"/>
          <p:nvPr/>
        </p:nvSpPr>
        <p:spPr bwMode="auto">
          <a:xfrm>
            <a:off x="7841977" y="387783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30" name="TextBox 29">
            <a:extLst>
              <a:ext uri="{FF2B5EF4-FFF2-40B4-BE49-F238E27FC236}">
                <a16:creationId xmlns:a16="http://schemas.microsoft.com/office/drawing/2014/main" id="{1750E7C1-0155-DB08-5617-2B515922C2E5}"/>
              </a:ext>
            </a:extLst>
          </p:cNvPr>
          <p:cNvSpPr txBox="1"/>
          <p:nvPr/>
        </p:nvSpPr>
        <p:spPr bwMode="auto">
          <a:xfrm>
            <a:off x="7841977" y="418027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1" name="TextBox 30">
            <a:extLst>
              <a:ext uri="{FF2B5EF4-FFF2-40B4-BE49-F238E27FC236}">
                <a16:creationId xmlns:a16="http://schemas.microsoft.com/office/drawing/2014/main" id="{80DD66AE-A524-8327-2CC0-4BDB3A8E9CA9}"/>
              </a:ext>
            </a:extLst>
          </p:cNvPr>
          <p:cNvSpPr txBox="1"/>
          <p:nvPr/>
        </p:nvSpPr>
        <p:spPr bwMode="auto">
          <a:xfrm>
            <a:off x="7838054" y="447769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2" name="TextBox 31">
            <a:extLst>
              <a:ext uri="{FF2B5EF4-FFF2-40B4-BE49-F238E27FC236}">
                <a16:creationId xmlns:a16="http://schemas.microsoft.com/office/drawing/2014/main" id="{497F7A62-4AC3-3E14-3595-38AB06240123}"/>
              </a:ext>
            </a:extLst>
          </p:cNvPr>
          <p:cNvSpPr txBox="1"/>
          <p:nvPr/>
        </p:nvSpPr>
        <p:spPr bwMode="auto">
          <a:xfrm>
            <a:off x="7942249" y="4780131"/>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cxnSp>
        <p:nvCxnSpPr>
          <p:cNvPr id="33" name="Straight Connector 32">
            <a:extLst>
              <a:ext uri="{FF2B5EF4-FFF2-40B4-BE49-F238E27FC236}">
                <a16:creationId xmlns:a16="http://schemas.microsoft.com/office/drawing/2014/main" id="{8F590ED8-BE35-B3C5-8A76-1C834F77FD86}"/>
              </a:ext>
            </a:extLst>
          </p:cNvPr>
          <p:cNvCxnSpPr>
            <a:cxnSpLocks/>
          </p:cNvCxnSpPr>
          <p:nvPr/>
        </p:nvCxnSpPr>
        <p:spPr bwMode="auto">
          <a:xfrm>
            <a:off x="8261863" y="4948048"/>
            <a:ext cx="0" cy="82055"/>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1D7010B-AF62-5FBB-1105-F15E899DEBDF}"/>
              </a:ext>
            </a:extLst>
          </p:cNvPr>
          <p:cNvCxnSpPr>
            <a:cxnSpLocks/>
          </p:cNvCxnSpPr>
          <p:nvPr/>
        </p:nvCxnSpPr>
        <p:spPr bwMode="auto">
          <a:xfrm>
            <a:off x="9787722" y="4948048"/>
            <a:ext cx="0" cy="82055"/>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BC4A2025-A14E-04F5-CDB0-9A128CF79A10}"/>
              </a:ext>
            </a:extLst>
          </p:cNvPr>
          <p:cNvCxnSpPr>
            <a:cxnSpLocks/>
          </p:cNvCxnSpPr>
          <p:nvPr/>
        </p:nvCxnSpPr>
        <p:spPr bwMode="auto">
          <a:xfrm>
            <a:off x="11505248" y="4948048"/>
            <a:ext cx="0" cy="82055"/>
          </a:xfrm>
          <a:prstGeom prst="line">
            <a:avLst/>
          </a:prstGeom>
          <a:noFill/>
          <a:ln w="28575" cap="flat" cmpd="sng" algn="ctr">
            <a:solidFill>
              <a:schemeClr val="bg1"/>
            </a:solidFill>
            <a:prstDash val="solid"/>
            <a:round/>
            <a:headEnd type="none" w="med" len="med"/>
            <a:tailEnd type="none" w="med" len="med"/>
          </a:ln>
          <a:effectLst/>
        </p:spPr>
      </p:cxnSp>
      <p:sp>
        <p:nvSpPr>
          <p:cNvPr id="36" name="TextBox 35">
            <a:extLst>
              <a:ext uri="{FF2B5EF4-FFF2-40B4-BE49-F238E27FC236}">
                <a16:creationId xmlns:a16="http://schemas.microsoft.com/office/drawing/2014/main" id="{D45BE722-C37F-D81D-E594-1A0C9D6925B4}"/>
              </a:ext>
            </a:extLst>
          </p:cNvPr>
          <p:cNvSpPr txBox="1"/>
          <p:nvPr/>
        </p:nvSpPr>
        <p:spPr bwMode="auto">
          <a:xfrm>
            <a:off x="11119194" y="2438210"/>
            <a:ext cx="4988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$300</a:t>
            </a:r>
          </a:p>
        </p:txBody>
      </p:sp>
      <p:sp>
        <p:nvSpPr>
          <p:cNvPr id="37" name="TextBox 36">
            <a:extLst>
              <a:ext uri="{FF2B5EF4-FFF2-40B4-BE49-F238E27FC236}">
                <a16:creationId xmlns:a16="http://schemas.microsoft.com/office/drawing/2014/main" id="{5BE18119-738F-F3B2-0A9E-A24499E478AB}"/>
              </a:ext>
            </a:extLst>
          </p:cNvPr>
          <p:cNvSpPr txBox="1"/>
          <p:nvPr/>
        </p:nvSpPr>
        <p:spPr bwMode="auto">
          <a:xfrm>
            <a:off x="10837620" y="2273977"/>
            <a:ext cx="7257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Test cost</a:t>
            </a:r>
          </a:p>
        </p:txBody>
      </p:sp>
      <p:sp>
        <p:nvSpPr>
          <p:cNvPr id="38" name="Rectangle 37">
            <a:extLst>
              <a:ext uri="{FF2B5EF4-FFF2-40B4-BE49-F238E27FC236}">
                <a16:creationId xmlns:a16="http://schemas.microsoft.com/office/drawing/2014/main" id="{2FBED370-07DE-F0A2-5D12-A41011AAC180}"/>
              </a:ext>
            </a:extLst>
          </p:cNvPr>
          <p:cNvSpPr/>
          <p:nvPr/>
        </p:nvSpPr>
        <p:spPr bwMode="auto">
          <a:xfrm>
            <a:off x="11093439" y="2537666"/>
            <a:ext cx="82220" cy="82220"/>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5A0B7021-0CA8-2198-1609-B3F9F473BE25}"/>
              </a:ext>
            </a:extLst>
          </p:cNvPr>
          <p:cNvSpPr/>
          <p:nvPr/>
        </p:nvSpPr>
        <p:spPr bwMode="auto">
          <a:xfrm>
            <a:off x="11093439" y="2726513"/>
            <a:ext cx="82220" cy="82220"/>
          </a:xfrm>
          <a:prstGeom prst="rect">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2EB925AE-B26E-8CB4-66FB-2432D0746684}"/>
              </a:ext>
            </a:extLst>
          </p:cNvPr>
          <p:cNvSpPr/>
          <p:nvPr/>
        </p:nvSpPr>
        <p:spPr bwMode="auto">
          <a:xfrm>
            <a:off x="11093439" y="2915360"/>
            <a:ext cx="82220" cy="82220"/>
          </a:xfrm>
          <a:prstGeom prst="rect">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3B042A92-040D-4912-902B-C044BC44F2A4}"/>
              </a:ext>
            </a:extLst>
          </p:cNvPr>
          <p:cNvSpPr/>
          <p:nvPr/>
        </p:nvSpPr>
        <p:spPr bwMode="auto">
          <a:xfrm>
            <a:off x="8392687" y="2533603"/>
            <a:ext cx="334926" cy="2413953"/>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84AC11F0-0D69-78DB-2074-6CC76C615052}"/>
              </a:ext>
            </a:extLst>
          </p:cNvPr>
          <p:cNvSpPr/>
          <p:nvPr/>
        </p:nvSpPr>
        <p:spPr bwMode="auto">
          <a:xfrm>
            <a:off x="9981355" y="2598223"/>
            <a:ext cx="334926" cy="2349334"/>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457CE9AD-DFC0-F71F-B2DC-43AB104527D6}"/>
              </a:ext>
            </a:extLst>
          </p:cNvPr>
          <p:cNvSpPr/>
          <p:nvPr/>
        </p:nvSpPr>
        <p:spPr bwMode="auto">
          <a:xfrm>
            <a:off x="8803334" y="3349393"/>
            <a:ext cx="334926" cy="1598164"/>
          </a:xfrm>
          <a:prstGeom prst="rect">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2F2D2D8F-8D97-F554-05C3-7DD699BD5FB0}"/>
              </a:ext>
            </a:extLst>
          </p:cNvPr>
          <p:cNvSpPr/>
          <p:nvPr/>
        </p:nvSpPr>
        <p:spPr bwMode="auto">
          <a:xfrm>
            <a:off x="10392002" y="3288507"/>
            <a:ext cx="334926" cy="1659049"/>
          </a:xfrm>
          <a:prstGeom prst="rect">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AED7C276-223C-BD23-573E-63F1DBA0AAFD}"/>
              </a:ext>
            </a:extLst>
          </p:cNvPr>
          <p:cNvSpPr/>
          <p:nvPr/>
        </p:nvSpPr>
        <p:spPr bwMode="auto">
          <a:xfrm>
            <a:off x="9223215" y="3729892"/>
            <a:ext cx="334926" cy="1217664"/>
          </a:xfrm>
          <a:prstGeom prst="rect">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B06094C1-EDE9-017D-8861-D4FCE34F15D4}"/>
              </a:ext>
            </a:extLst>
          </p:cNvPr>
          <p:cNvSpPr/>
          <p:nvPr/>
        </p:nvSpPr>
        <p:spPr bwMode="auto">
          <a:xfrm>
            <a:off x="10811883" y="3888877"/>
            <a:ext cx="334926" cy="1058680"/>
          </a:xfrm>
          <a:prstGeom prst="rect">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47" name="TextBox 46">
            <a:extLst>
              <a:ext uri="{FF2B5EF4-FFF2-40B4-BE49-F238E27FC236}">
                <a16:creationId xmlns:a16="http://schemas.microsoft.com/office/drawing/2014/main" id="{A42C9B14-AB68-E357-4BD7-E7CC013500FA}"/>
              </a:ext>
            </a:extLst>
          </p:cNvPr>
          <p:cNvSpPr txBox="1"/>
          <p:nvPr/>
        </p:nvSpPr>
        <p:spPr bwMode="auto">
          <a:xfrm>
            <a:off x="8330760" y="2273976"/>
            <a:ext cx="4587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79.6</a:t>
            </a:r>
          </a:p>
        </p:txBody>
      </p:sp>
      <p:sp>
        <p:nvSpPr>
          <p:cNvPr id="48" name="TextBox 47">
            <a:extLst>
              <a:ext uri="{FF2B5EF4-FFF2-40B4-BE49-F238E27FC236}">
                <a16:creationId xmlns:a16="http://schemas.microsoft.com/office/drawing/2014/main" id="{FE607267-F24A-0AC7-3F6B-391B02D14432}"/>
              </a:ext>
            </a:extLst>
          </p:cNvPr>
          <p:cNvSpPr txBox="1"/>
          <p:nvPr/>
        </p:nvSpPr>
        <p:spPr bwMode="auto">
          <a:xfrm>
            <a:off x="9919428" y="2360319"/>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77.2</a:t>
            </a:r>
          </a:p>
        </p:txBody>
      </p:sp>
      <p:sp>
        <p:nvSpPr>
          <p:cNvPr id="49" name="TextBox 48">
            <a:extLst>
              <a:ext uri="{FF2B5EF4-FFF2-40B4-BE49-F238E27FC236}">
                <a16:creationId xmlns:a16="http://schemas.microsoft.com/office/drawing/2014/main" id="{06930A6C-F9F0-F834-FA03-060B4B32479D}"/>
              </a:ext>
            </a:extLst>
          </p:cNvPr>
          <p:cNvSpPr txBox="1"/>
          <p:nvPr/>
        </p:nvSpPr>
        <p:spPr bwMode="auto">
          <a:xfrm>
            <a:off x="8748970" y="3113061"/>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52.6</a:t>
            </a:r>
          </a:p>
        </p:txBody>
      </p:sp>
      <p:sp>
        <p:nvSpPr>
          <p:cNvPr id="50" name="TextBox 49">
            <a:extLst>
              <a:ext uri="{FF2B5EF4-FFF2-40B4-BE49-F238E27FC236}">
                <a16:creationId xmlns:a16="http://schemas.microsoft.com/office/drawing/2014/main" id="{7D7BB6C7-E411-6C3C-5FF5-49A937414669}"/>
              </a:ext>
            </a:extLst>
          </p:cNvPr>
          <p:cNvSpPr txBox="1"/>
          <p:nvPr/>
        </p:nvSpPr>
        <p:spPr bwMode="auto">
          <a:xfrm>
            <a:off x="10337639" y="3067409"/>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54.5</a:t>
            </a:r>
          </a:p>
        </p:txBody>
      </p:sp>
      <p:sp>
        <p:nvSpPr>
          <p:cNvPr id="51" name="TextBox 50">
            <a:extLst>
              <a:ext uri="{FF2B5EF4-FFF2-40B4-BE49-F238E27FC236}">
                <a16:creationId xmlns:a16="http://schemas.microsoft.com/office/drawing/2014/main" id="{8016A9A3-3AAA-8E16-5880-0F2ED271A63F}"/>
              </a:ext>
            </a:extLst>
          </p:cNvPr>
          <p:cNvSpPr txBox="1"/>
          <p:nvPr/>
        </p:nvSpPr>
        <p:spPr bwMode="auto">
          <a:xfrm>
            <a:off x="9164803" y="3499055"/>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40.1</a:t>
            </a:r>
          </a:p>
        </p:txBody>
      </p:sp>
      <p:sp>
        <p:nvSpPr>
          <p:cNvPr id="52" name="TextBox 51">
            <a:extLst>
              <a:ext uri="{FF2B5EF4-FFF2-40B4-BE49-F238E27FC236}">
                <a16:creationId xmlns:a16="http://schemas.microsoft.com/office/drawing/2014/main" id="{1B0B9342-F242-ABB2-976E-FA53709AE1E9}"/>
              </a:ext>
            </a:extLst>
          </p:cNvPr>
          <p:cNvSpPr txBox="1"/>
          <p:nvPr/>
        </p:nvSpPr>
        <p:spPr bwMode="auto">
          <a:xfrm>
            <a:off x="10753472" y="3663416"/>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43.8</a:t>
            </a:r>
          </a:p>
        </p:txBody>
      </p:sp>
      <p:sp>
        <p:nvSpPr>
          <p:cNvPr id="53" name="Freeform 52">
            <a:extLst>
              <a:ext uri="{FF2B5EF4-FFF2-40B4-BE49-F238E27FC236}">
                <a16:creationId xmlns:a16="http://schemas.microsoft.com/office/drawing/2014/main" id="{79310A34-5AEF-F2C8-454C-C3513FB3E669}"/>
              </a:ext>
            </a:extLst>
          </p:cNvPr>
          <p:cNvSpPr/>
          <p:nvPr/>
        </p:nvSpPr>
        <p:spPr bwMode="auto">
          <a:xfrm>
            <a:off x="8262258" y="2182906"/>
            <a:ext cx="3275318" cy="2764651"/>
          </a:xfrm>
          <a:custGeom>
            <a:avLst/>
            <a:gdLst>
              <a:gd name="connsiteX0" fmla="*/ 0 w 3510643"/>
              <a:gd name="connsiteY0" fmla="*/ 0 h 2669722"/>
              <a:gd name="connsiteX1" fmla="*/ 0 w 3510643"/>
              <a:gd name="connsiteY1" fmla="*/ 2669722 h 2669722"/>
              <a:gd name="connsiteX2" fmla="*/ 3510643 w 3510643"/>
              <a:gd name="connsiteY2" fmla="*/ 2669722 h 2669722"/>
            </a:gdLst>
            <a:ahLst/>
            <a:cxnLst>
              <a:cxn ang="0">
                <a:pos x="connsiteX0" y="connsiteY0"/>
              </a:cxn>
              <a:cxn ang="0">
                <a:pos x="connsiteX1" y="connsiteY1"/>
              </a:cxn>
              <a:cxn ang="0">
                <a:pos x="connsiteX2" y="connsiteY2"/>
              </a:cxn>
            </a:cxnLst>
            <a:rect l="l" t="t" r="r" b="b"/>
            <a:pathLst>
              <a:path w="3510643" h="2669722">
                <a:moveTo>
                  <a:pt x="0" y="0"/>
                </a:moveTo>
                <a:lnTo>
                  <a:pt x="0" y="2669722"/>
                </a:lnTo>
                <a:lnTo>
                  <a:pt x="3510643" y="2669722"/>
                </a:lnTo>
              </a:path>
            </a:pathLst>
          </a:custGeom>
          <a:noFill/>
          <a:ln w="28575">
            <a:solidFill>
              <a:schemeClr val="bg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21172280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6EC33-EADA-1FA5-B032-7F027FDD715B}"/>
              </a:ext>
            </a:extLst>
          </p:cNvPr>
          <p:cNvSpPr>
            <a:spLocks noGrp="1"/>
          </p:cNvSpPr>
          <p:nvPr>
            <p:ph type="title"/>
          </p:nvPr>
        </p:nvSpPr>
        <p:spPr/>
        <p:txBody>
          <a:bodyPr/>
          <a:lstStyle/>
          <a:p>
            <a:r>
              <a:rPr lang="en-US" dirty="0"/>
              <a:t>Wait Times for Testing</a:t>
            </a:r>
            <a:br>
              <a:rPr lang="en-US" dirty="0"/>
            </a:br>
            <a:r>
              <a:rPr lang="en-US" sz="2800" i="1" dirty="0"/>
              <a:t>RAND Simulation Modeling</a:t>
            </a:r>
            <a:endParaRPr lang="en-US" dirty="0"/>
          </a:p>
        </p:txBody>
      </p:sp>
      <p:sp>
        <p:nvSpPr>
          <p:cNvPr id="8" name="Content Placeholder 7">
            <a:extLst>
              <a:ext uri="{FF2B5EF4-FFF2-40B4-BE49-F238E27FC236}">
                <a16:creationId xmlns:a16="http://schemas.microsoft.com/office/drawing/2014/main" id="{24BF938A-6253-4318-A0EE-E8591851D9A6}"/>
              </a:ext>
            </a:extLst>
          </p:cNvPr>
          <p:cNvSpPr>
            <a:spLocks noGrp="1"/>
          </p:cNvSpPr>
          <p:nvPr>
            <p:ph sz="half" idx="1"/>
          </p:nvPr>
        </p:nvSpPr>
        <p:spPr/>
        <p:txBody>
          <a:bodyPr/>
          <a:lstStyle/>
          <a:p>
            <a:r>
              <a:rPr lang="en-US" sz="2000" dirty="0"/>
              <a:t>With current healthcare capacity, wait time to see a dementia specialist averages 18 mo and is about 3x longer in rural vs urban areas</a:t>
            </a:r>
          </a:p>
        </p:txBody>
      </p:sp>
      <p:sp>
        <p:nvSpPr>
          <p:cNvPr id="9" name="Content Placeholder 8">
            <a:extLst>
              <a:ext uri="{FF2B5EF4-FFF2-40B4-BE49-F238E27FC236}">
                <a16:creationId xmlns:a16="http://schemas.microsoft.com/office/drawing/2014/main" id="{C06DE4FD-2B6D-2421-0F7D-0FCEFB7D4323}"/>
              </a:ext>
            </a:extLst>
          </p:cNvPr>
          <p:cNvSpPr>
            <a:spLocks noGrp="1"/>
          </p:cNvSpPr>
          <p:nvPr>
            <p:ph sz="half" idx="2"/>
          </p:nvPr>
        </p:nvSpPr>
        <p:spPr/>
        <p:txBody>
          <a:bodyPr/>
          <a:lstStyle/>
          <a:p>
            <a:r>
              <a:rPr lang="en-US" sz="2000" dirty="0"/>
              <a:t>Greater involvement of primary care in diagnosis and treatment could decrease wait times and increase confidence in diagnosis</a:t>
            </a:r>
          </a:p>
        </p:txBody>
      </p:sp>
      <p:sp>
        <p:nvSpPr>
          <p:cNvPr id="4" name="TextBox 3">
            <a:extLst>
              <a:ext uri="{FF2B5EF4-FFF2-40B4-BE49-F238E27FC236}">
                <a16:creationId xmlns:a16="http://schemas.microsoft.com/office/drawing/2014/main" id="{C35C02FA-CF5C-27B5-1C56-618C11E7ED11}"/>
              </a:ext>
            </a:extLst>
          </p:cNvPr>
          <p:cNvSpPr txBox="1"/>
          <p:nvPr/>
        </p:nvSpPr>
        <p:spPr bwMode="auto">
          <a:xfrm>
            <a:off x="449009" y="6369132"/>
            <a:ext cx="54913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2"/>
                </a:solidFill>
                <a:latin typeface="Calibri" panose="020F0502020204030204" pitchFamily="34" charset="0"/>
              </a:rPr>
              <a:t>rand.org/pubs/research_briefs/RBA2643-1.html.</a:t>
            </a:r>
          </a:p>
        </p:txBody>
      </p:sp>
      <p:sp>
        <p:nvSpPr>
          <p:cNvPr id="7" name="TextBox 6">
            <a:extLst>
              <a:ext uri="{FF2B5EF4-FFF2-40B4-BE49-F238E27FC236}">
                <a16:creationId xmlns:a16="http://schemas.microsoft.com/office/drawing/2014/main" id="{66D682DC-CF8B-73BB-CDC1-35CB7A62097D}"/>
              </a:ext>
            </a:extLst>
          </p:cNvPr>
          <p:cNvSpPr txBox="1"/>
          <p:nvPr/>
        </p:nvSpPr>
        <p:spPr bwMode="auto">
          <a:xfrm>
            <a:off x="1201315" y="2477730"/>
            <a:ext cx="4110287"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Wait Time to See Dementia Specialist  </a:t>
            </a:r>
          </a:p>
        </p:txBody>
      </p:sp>
      <p:sp>
        <p:nvSpPr>
          <p:cNvPr id="29" name="TextBox 28">
            <a:extLst>
              <a:ext uri="{FF2B5EF4-FFF2-40B4-BE49-F238E27FC236}">
                <a16:creationId xmlns:a16="http://schemas.microsoft.com/office/drawing/2014/main" id="{81A1E07B-77D8-E21C-E7B8-84EFCFB2A4DA}"/>
              </a:ext>
            </a:extLst>
          </p:cNvPr>
          <p:cNvSpPr txBox="1"/>
          <p:nvPr/>
        </p:nvSpPr>
        <p:spPr bwMode="auto">
          <a:xfrm>
            <a:off x="6691162" y="2532814"/>
            <a:ext cx="4542105" cy="64633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Estimated Impact of Increased Primary Care Involvement in Triage and Diagnosis</a:t>
            </a:r>
          </a:p>
        </p:txBody>
      </p:sp>
      <p:sp>
        <p:nvSpPr>
          <p:cNvPr id="30" name="Rectangle 29">
            <a:extLst>
              <a:ext uri="{FF2B5EF4-FFF2-40B4-BE49-F238E27FC236}">
                <a16:creationId xmlns:a16="http://schemas.microsoft.com/office/drawing/2014/main" id="{65B9E6C0-6080-F23F-62E2-FAED6A6D2707}"/>
              </a:ext>
            </a:extLst>
          </p:cNvPr>
          <p:cNvSpPr/>
          <p:nvPr/>
        </p:nvSpPr>
        <p:spPr bwMode="auto">
          <a:xfrm>
            <a:off x="7102475" y="4076700"/>
            <a:ext cx="444500" cy="396875"/>
          </a:xfrm>
          <a:prstGeom prst="rect">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Rectangle 30">
            <a:extLst>
              <a:ext uri="{FF2B5EF4-FFF2-40B4-BE49-F238E27FC236}">
                <a16:creationId xmlns:a16="http://schemas.microsoft.com/office/drawing/2014/main" id="{621DF344-C2AE-EE5F-9077-7AE3EDADE5E6}"/>
              </a:ext>
            </a:extLst>
          </p:cNvPr>
          <p:cNvSpPr/>
          <p:nvPr/>
        </p:nvSpPr>
        <p:spPr bwMode="auto">
          <a:xfrm>
            <a:off x="8540750" y="4470400"/>
            <a:ext cx="444500" cy="622298"/>
          </a:xfrm>
          <a:prstGeom prst="rect">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27A6A315-37C7-8639-5B4B-9EAF0978DB67}"/>
              </a:ext>
            </a:extLst>
          </p:cNvPr>
          <p:cNvSpPr/>
          <p:nvPr/>
        </p:nvSpPr>
        <p:spPr bwMode="auto">
          <a:xfrm>
            <a:off x="7637025" y="3467102"/>
            <a:ext cx="444500" cy="1006474"/>
          </a:xfrm>
          <a:prstGeom prst="rect">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32D05A6A-9010-DCD3-AF05-328163680738}"/>
              </a:ext>
            </a:extLst>
          </p:cNvPr>
          <p:cNvSpPr/>
          <p:nvPr/>
        </p:nvSpPr>
        <p:spPr bwMode="auto">
          <a:xfrm>
            <a:off x="9075300" y="4470399"/>
            <a:ext cx="444500" cy="1003297"/>
          </a:xfrm>
          <a:prstGeom prst="rect">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4" name="Straight Connector 33">
            <a:extLst>
              <a:ext uri="{FF2B5EF4-FFF2-40B4-BE49-F238E27FC236}">
                <a16:creationId xmlns:a16="http://schemas.microsoft.com/office/drawing/2014/main" id="{072ACDC3-9D04-B293-CF14-105B41DADECF}"/>
              </a:ext>
            </a:extLst>
          </p:cNvPr>
          <p:cNvCxnSpPr/>
          <p:nvPr/>
        </p:nvCxnSpPr>
        <p:spPr bwMode="auto">
          <a:xfrm>
            <a:off x="6815667" y="4470400"/>
            <a:ext cx="3022600" cy="0"/>
          </a:xfrm>
          <a:prstGeom prst="line">
            <a:avLst/>
          </a:prstGeom>
          <a:noFill/>
          <a:ln w="28575" cap="flat" cmpd="sng" algn="ctr">
            <a:solidFill>
              <a:schemeClr val="bg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3BE4443C-2478-C5EF-7960-CC2B156B9983}"/>
              </a:ext>
            </a:extLst>
          </p:cNvPr>
          <p:cNvSpPr txBox="1"/>
          <p:nvPr/>
        </p:nvSpPr>
        <p:spPr bwMode="auto">
          <a:xfrm>
            <a:off x="7098541" y="3848103"/>
            <a:ext cx="4523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22%</a:t>
            </a:r>
          </a:p>
        </p:txBody>
      </p:sp>
      <p:sp>
        <p:nvSpPr>
          <p:cNvPr id="36" name="TextBox 35">
            <a:extLst>
              <a:ext uri="{FF2B5EF4-FFF2-40B4-BE49-F238E27FC236}">
                <a16:creationId xmlns:a16="http://schemas.microsoft.com/office/drawing/2014/main" id="{44051E60-DF04-7F27-F287-842C96E6B60C}"/>
              </a:ext>
            </a:extLst>
          </p:cNvPr>
          <p:cNvSpPr txBox="1"/>
          <p:nvPr/>
        </p:nvSpPr>
        <p:spPr bwMode="auto">
          <a:xfrm>
            <a:off x="7633091" y="3237608"/>
            <a:ext cx="4523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57%</a:t>
            </a:r>
          </a:p>
        </p:txBody>
      </p:sp>
      <p:sp>
        <p:nvSpPr>
          <p:cNvPr id="37" name="TextBox 36">
            <a:extLst>
              <a:ext uri="{FF2B5EF4-FFF2-40B4-BE49-F238E27FC236}">
                <a16:creationId xmlns:a16="http://schemas.microsoft.com/office/drawing/2014/main" id="{31F15F18-E98C-AD77-B04D-14F068AE5D09}"/>
              </a:ext>
            </a:extLst>
          </p:cNvPr>
          <p:cNvSpPr txBox="1"/>
          <p:nvPr/>
        </p:nvSpPr>
        <p:spPr bwMode="auto">
          <a:xfrm>
            <a:off x="8513572" y="5045078"/>
            <a:ext cx="4988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38" name="TextBox 37">
            <a:extLst>
              <a:ext uri="{FF2B5EF4-FFF2-40B4-BE49-F238E27FC236}">
                <a16:creationId xmlns:a16="http://schemas.microsoft.com/office/drawing/2014/main" id="{012512DA-EAD1-E2B3-F518-491E4241A30E}"/>
              </a:ext>
            </a:extLst>
          </p:cNvPr>
          <p:cNvSpPr txBox="1"/>
          <p:nvPr/>
        </p:nvSpPr>
        <p:spPr bwMode="auto">
          <a:xfrm>
            <a:off x="9048122" y="5426194"/>
            <a:ext cx="4988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-57%</a:t>
            </a:r>
          </a:p>
        </p:txBody>
      </p:sp>
      <p:sp>
        <p:nvSpPr>
          <p:cNvPr id="39" name="TextBox 38">
            <a:extLst>
              <a:ext uri="{FF2B5EF4-FFF2-40B4-BE49-F238E27FC236}">
                <a16:creationId xmlns:a16="http://schemas.microsoft.com/office/drawing/2014/main" id="{6F659847-73BE-DBB2-0756-71F97CA167D3}"/>
              </a:ext>
            </a:extLst>
          </p:cNvPr>
          <p:cNvSpPr txBox="1"/>
          <p:nvPr/>
        </p:nvSpPr>
        <p:spPr bwMode="auto">
          <a:xfrm>
            <a:off x="6896368" y="5641673"/>
            <a:ext cx="14332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Percentage Change in Number Treated</a:t>
            </a:r>
          </a:p>
        </p:txBody>
      </p:sp>
      <p:sp>
        <p:nvSpPr>
          <p:cNvPr id="40" name="TextBox 39">
            <a:extLst>
              <a:ext uri="{FF2B5EF4-FFF2-40B4-BE49-F238E27FC236}">
                <a16:creationId xmlns:a16="http://schemas.microsoft.com/office/drawing/2014/main" id="{AA931049-1CD2-89BF-6C72-5310BDD99758}"/>
              </a:ext>
            </a:extLst>
          </p:cNvPr>
          <p:cNvSpPr txBox="1"/>
          <p:nvPr/>
        </p:nvSpPr>
        <p:spPr bwMode="auto">
          <a:xfrm>
            <a:off x="8249042" y="5645322"/>
            <a:ext cx="15323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Percentage Change in Average Wait Time</a:t>
            </a:r>
          </a:p>
        </p:txBody>
      </p:sp>
      <p:sp>
        <p:nvSpPr>
          <p:cNvPr id="41" name="Rectangle 40">
            <a:extLst>
              <a:ext uri="{FF2B5EF4-FFF2-40B4-BE49-F238E27FC236}">
                <a16:creationId xmlns:a16="http://schemas.microsoft.com/office/drawing/2014/main" id="{772BE3E9-4974-7205-FE7A-9F674BFA0A25}"/>
              </a:ext>
            </a:extLst>
          </p:cNvPr>
          <p:cNvSpPr/>
          <p:nvPr/>
        </p:nvSpPr>
        <p:spPr bwMode="auto">
          <a:xfrm>
            <a:off x="10009473" y="3930489"/>
            <a:ext cx="120650" cy="120650"/>
          </a:xfrm>
          <a:prstGeom prst="rect">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E1D51482-4B8B-29D4-15B9-9AF92A04B246}"/>
              </a:ext>
            </a:extLst>
          </p:cNvPr>
          <p:cNvSpPr/>
          <p:nvPr/>
        </p:nvSpPr>
        <p:spPr bwMode="auto">
          <a:xfrm>
            <a:off x="10009473" y="4394877"/>
            <a:ext cx="120650" cy="120650"/>
          </a:xfrm>
          <a:prstGeom prst="rect">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TextBox 42">
            <a:extLst>
              <a:ext uri="{FF2B5EF4-FFF2-40B4-BE49-F238E27FC236}">
                <a16:creationId xmlns:a16="http://schemas.microsoft.com/office/drawing/2014/main" id="{A1293DE1-C469-68CA-B0B9-40E37ED9A713}"/>
              </a:ext>
            </a:extLst>
          </p:cNvPr>
          <p:cNvSpPr txBox="1"/>
          <p:nvPr/>
        </p:nvSpPr>
        <p:spPr bwMode="auto">
          <a:xfrm>
            <a:off x="10069798" y="3848103"/>
            <a:ext cx="1295765"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Blood biomarkers in primary care</a:t>
            </a:r>
          </a:p>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Diagnosis and treatment management by PCP or specialist</a:t>
            </a:r>
          </a:p>
        </p:txBody>
      </p:sp>
      <p:grpSp>
        <p:nvGrpSpPr>
          <p:cNvPr id="62" name="Group 61">
            <a:extLst>
              <a:ext uri="{FF2B5EF4-FFF2-40B4-BE49-F238E27FC236}">
                <a16:creationId xmlns:a16="http://schemas.microsoft.com/office/drawing/2014/main" id="{7E8526CF-3239-7E03-318C-B364D0F48DDA}"/>
              </a:ext>
            </a:extLst>
          </p:cNvPr>
          <p:cNvGrpSpPr/>
          <p:nvPr/>
        </p:nvGrpSpPr>
        <p:grpSpPr>
          <a:xfrm>
            <a:off x="3172806" y="5677754"/>
            <a:ext cx="3332898" cy="541454"/>
            <a:chOff x="2699777" y="5728055"/>
            <a:chExt cx="3332898" cy="541454"/>
          </a:xfrm>
        </p:grpSpPr>
        <p:sp>
          <p:nvSpPr>
            <p:cNvPr id="44" name="TextBox 43">
              <a:extLst>
                <a:ext uri="{FF2B5EF4-FFF2-40B4-BE49-F238E27FC236}">
                  <a16:creationId xmlns:a16="http://schemas.microsoft.com/office/drawing/2014/main" id="{B6C4F056-750F-65FE-BEBC-EC839F0A80F7}"/>
                </a:ext>
              </a:extLst>
            </p:cNvPr>
            <p:cNvSpPr txBox="1"/>
            <p:nvPr/>
          </p:nvSpPr>
          <p:spPr bwMode="auto">
            <a:xfrm>
              <a:off x="2867812" y="5728055"/>
              <a:ext cx="29249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Average Wait for Treatment (Mo)</a:t>
              </a:r>
            </a:p>
          </p:txBody>
        </p:sp>
        <p:sp>
          <p:nvSpPr>
            <p:cNvPr id="45" name="Rectangle 44">
              <a:extLst>
                <a:ext uri="{FF2B5EF4-FFF2-40B4-BE49-F238E27FC236}">
                  <a16:creationId xmlns:a16="http://schemas.microsoft.com/office/drawing/2014/main" id="{D748846D-231B-8738-67D7-02F26FE5C499}"/>
                </a:ext>
              </a:extLst>
            </p:cNvPr>
            <p:cNvSpPr/>
            <p:nvPr/>
          </p:nvSpPr>
          <p:spPr bwMode="auto">
            <a:xfrm>
              <a:off x="5541099" y="6074036"/>
              <a:ext cx="125128" cy="125128"/>
            </a:xfrm>
            <a:prstGeom prst="rect">
              <a:avLst/>
            </a:prstGeom>
            <a:solidFill>
              <a:schemeClr val="accent1">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AD13CCCC-864C-0C9E-1996-21C05EED91D0}"/>
                </a:ext>
              </a:extLst>
            </p:cNvPr>
            <p:cNvSpPr/>
            <p:nvPr/>
          </p:nvSpPr>
          <p:spPr bwMode="auto">
            <a:xfrm>
              <a:off x="4987273" y="6079375"/>
              <a:ext cx="125128" cy="12512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1AE982BB-BFF2-5ABE-25FF-CAFDCA3D2376}"/>
                </a:ext>
              </a:extLst>
            </p:cNvPr>
            <p:cNvSpPr/>
            <p:nvPr/>
          </p:nvSpPr>
          <p:spPr bwMode="auto">
            <a:xfrm>
              <a:off x="4409383" y="6071676"/>
              <a:ext cx="125128" cy="125128"/>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8F07EFEF-66F1-DFF7-BDDD-2C9A94E15577}"/>
                </a:ext>
              </a:extLst>
            </p:cNvPr>
            <p:cNvSpPr/>
            <p:nvPr/>
          </p:nvSpPr>
          <p:spPr bwMode="auto">
            <a:xfrm>
              <a:off x="3831493" y="6069466"/>
              <a:ext cx="125128" cy="125128"/>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73181BC4-B2CB-FDB5-F3E9-E41DA9E76360}"/>
                </a:ext>
              </a:extLst>
            </p:cNvPr>
            <p:cNvSpPr/>
            <p:nvPr/>
          </p:nvSpPr>
          <p:spPr bwMode="auto">
            <a:xfrm>
              <a:off x="2699777" y="6078142"/>
              <a:ext cx="125128" cy="125128"/>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0C8965FC-028F-7060-5834-FA06002513FB}"/>
                </a:ext>
              </a:extLst>
            </p:cNvPr>
            <p:cNvSpPr/>
            <p:nvPr/>
          </p:nvSpPr>
          <p:spPr bwMode="auto">
            <a:xfrm>
              <a:off x="3263433" y="6078142"/>
              <a:ext cx="125128" cy="125128"/>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TextBox 51">
              <a:extLst>
                <a:ext uri="{FF2B5EF4-FFF2-40B4-BE49-F238E27FC236}">
                  <a16:creationId xmlns:a16="http://schemas.microsoft.com/office/drawing/2014/main" id="{65AF22C4-3572-7E17-AEC1-6E76EAFE6FF5}"/>
                </a:ext>
              </a:extLst>
            </p:cNvPr>
            <p:cNvSpPr txBox="1"/>
            <p:nvPr/>
          </p:nvSpPr>
          <p:spPr bwMode="auto">
            <a:xfrm>
              <a:off x="2747356" y="5992510"/>
              <a:ext cx="5453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12-44</a:t>
              </a:r>
            </a:p>
          </p:txBody>
        </p:sp>
        <p:sp>
          <p:nvSpPr>
            <p:cNvPr id="53" name="TextBox 52">
              <a:extLst>
                <a:ext uri="{FF2B5EF4-FFF2-40B4-BE49-F238E27FC236}">
                  <a16:creationId xmlns:a16="http://schemas.microsoft.com/office/drawing/2014/main" id="{8679CEAE-6CFB-B428-2331-DC25DB54F5D3}"/>
                </a:ext>
              </a:extLst>
            </p:cNvPr>
            <p:cNvSpPr txBox="1"/>
            <p:nvPr/>
          </p:nvSpPr>
          <p:spPr bwMode="auto">
            <a:xfrm>
              <a:off x="3321020" y="5992510"/>
              <a:ext cx="5453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44-57</a:t>
              </a:r>
            </a:p>
          </p:txBody>
        </p:sp>
        <p:sp>
          <p:nvSpPr>
            <p:cNvPr id="54" name="TextBox 53">
              <a:extLst>
                <a:ext uri="{FF2B5EF4-FFF2-40B4-BE49-F238E27FC236}">
                  <a16:creationId xmlns:a16="http://schemas.microsoft.com/office/drawing/2014/main" id="{5EC1AAD2-59FA-38C5-33A1-C3F198BD8599}"/>
                </a:ext>
              </a:extLst>
            </p:cNvPr>
            <p:cNvSpPr txBox="1"/>
            <p:nvPr/>
          </p:nvSpPr>
          <p:spPr bwMode="auto">
            <a:xfrm>
              <a:off x="3890666" y="5992510"/>
              <a:ext cx="5453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57-62</a:t>
              </a:r>
            </a:p>
          </p:txBody>
        </p:sp>
        <p:sp>
          <p:nvSpPr>
            <p:cNvPr id="55" name="TextBox 54">
              <a:extLst>
                <a:ext uri="{FF2B5EF4-FFF2-40B4-BE49-F238E27FC236}">
                  <a16:creationId xmlns:a16="http://schemas.microsoft.com/office/drawing/2014/main" id="{9CEE7BC0-26B2-7E93-41A9-52805D1435D4}"/>
                </a:ext>
              </a:extLst>
            </p:cNvPr>
            <p:cNvSpPr txBox="1"/>
            <p:nvPr/>
          </p:nvSpPr>
          <p:spPr bwMode="auto">
            <a:xfrm>
              <a:off x="4464330" y="5992510"/>
              <a:ext cx="5453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62-70</a:t>
              </a:r>
            </a:p>
          </p:txBody>
        </p:sp>
        <p:sp>
          <p:nvSpPr>
            <p:cNvPr id="56" name="TextBox 55">
              <a:extLst>
                <a:ext uri="{FF2B5EF4-FFF2-40B4-BE49-F238E27FC236}">
                  <a16:creationId xmlns:a16="http://schemas.microsoft.com/office/drawing/2014/main" id="{EB8F6F73-8CEC-48E7-7B97-A2FDBD5E9074}"/>
                </a:ext>
              </a:extLst>
            </p:cNvPr>
            <p:cNvSpPr txBox="1"/>
            <p:nvPr/>
          </p:nvSpPr>
          <p:spPr bwMode="auto">
            <a:xfrm>
              <a:off x="5078537" y="5992510"/>
              <a:ext cx="5453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70-84</a:t>
              </a:r>
            </a:p>
          </p:txBody>
        </p:sp>
        <p:sp>
          <p:nvSpPr>
            <p:cNvPr id="57" name="TextBox 56">
              <a:extLst>
                <a:ext uri="{FF2B5EF4-FFF2-40B4-BE49-F238E27FC236}">
                  <a16:creationId xmlns:a16="http://schemas.microsoft.com/office/drawing/2014/main" id="{8CD9A679-C8EE-84F9-FB84-9C8B3411CF5D}"/>
                </a:ext>
              </a:extLst>
            </p:cNvPr>
            <p:cNvSpPr txBox="1"/>
            <p:nvPr/>
          </p:nvSpPr>
          <p:spPr bwMode="auto">
            <a:xfrm>
              <a:off x="5613971" y="5992510"/>
              <a:ext cx="4187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&gt;84</a:t>
              </a:r>
            </a:p>
          </p:txBody>
        </p:sp>
      </p:grpSp>
      <p:pic>
        <p:nvPicPr>
          <p:cNvPr id="61" name="Graphic 60">
            <a:extLst>
              <a:ext uri="{FF2B5EF4-FFF2-40B4-BE49-F238E27FC236}">
                <a16:creationId xmlns:a16="http://schemas.microsoft.com/office/drawing/2014/main" id="{D90DA7FC-2263-7231-1068-18736A0C663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1705" y="2507470"/>
            <a:ext cx="5702463" cy="3801642"/>
          </a:xfrm>
          <a:prstGeom prst="rect">
            <a:avLst/>
          </a:prstGeom>
        </p:spPr>
      </p:pic>
    </p:spTree>
    <p:extLst>
      <p:ext uri="{BB962C8B-B14F-4D97-AF65-F5344CB8AC3E}">
        <p14:creationId xmlns:p14="http://schemas.microsoft.com/office/powerpoint/2010/main" val="38112357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5D847-D4A5-9450-9A89-2944DB88FF56}"/>
              </a:ext>
            </a:extLst>
          </p:cNvPr>
          <p:cNvSpPr>
            <a:spLocks noGrp="1"/>
          </p:cNvSpPr>
          <p:nvPr>
            <p:ph type="title"/>
          </p:nvPr>
        </p:nvSpPr>
        <p:spPr/>
        <p:txBody>
          <a:bodyPr/>
          <a:lstStyle/>
          <a:p>
            <a:r>
              <a:rPr lang="en-US" dirty="0"/>
              <a:t>Implementation of Brain Health Discussions in Practice</a:t>
            </a:r>
          </a:p>
        </p:txBody>
      </p:sp>
      <p:sp>
        <p:nvSpPr>
          <p:cNvPr id="4" name="TextBox 3">
            <a:extLst>
              <a:ext uri="{FF2B5EF4-FFF2-40B4-BE49-F238E27FC236}">
                <a16:creationId xmlns:a16="http://schemas.microsoft.com/office/drawing/2014/main" id="{DF354A75-7F3A-C75D-7275-03053D417DDD}"/>
              </a:ext>
            </a:extLst>
          </p:cNvPr>
          <p:cNvSpPr txBox="1"/>
          <p:nvPr/>
        </p:nvSpPr>
        <p:spPr bwMode="auto">
          <a:xfrm>
            <a:off x="432162" y="6358114"/>
            <a:ext cx="56485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2"/>
                </a:solidFill>
                <a:latin typeface="Calibri" panose="020F0502020204030204" pitchFamily="34" charset="0"/>
              </a:rPr>
              <a:t>Liss. J Intern Med. 2021;290:310. Baranowski. Appl Physiol Nutr Metab. 2020;45:1055. </a:t>
            </a:r>
          </a:p>
        </p:txBody>
      </p:sp>
      <p:grpSp>
        <p:nvGrpSpPr>
          <p:cNvPr id="10" name="Group 9">
            <a:extLst>
              <a:ext uri="{FF2B5EF4-FFF2-40B4-BE49-F238E27FC236}">
                <a16:creationId xmlns:a16="http://schemas.microsoft.com/office/drawing/2014/main" id="{AF937B1A-8240-E142-142C-20BF737DC90B}"/>
              </a:ext>
            </a:extLst>
          </p:cNvPr>
          <p:cNvGrpSpPr/>
          <p:nvPr/>
        </p:nvGrpSpPr>
        <p:grpSpPr>
          <a:xfrm>
            <a:off x="1266419" y="1614376"/>
            <a:ext cx="9820681" cy="3778256"/>
            <a:chOff x="1004128" y="1799584"/>
            <a:chExt cx="9820681" cy="3778256"/>
          </a:xfrm>
        </p:grpSpPr>
        <p:sp>
          <p:nvSpPr>
            <p:cNvPr id="11" name="Freeform: Shape 10">
              <a:extLst>
                <a:ext uri="{FF2B5EF4-FFF2-40B4-BE49-F238E27FC236}">
                  <a16:creationId xmlns:a16="http://schemas.microsoft.com/office/drawing/2014/main" id="{1E5185E2-C9D0-C57E-0064-668BE418A136}"/>
                </a:ext>
              </a:extLst>
            </p:cNvPr>
            <p:cNvSpPr/>
            <p:nvPr/>
          </p:nvSpPr>
          <p:spPr>
            <a:xfrm>
              <a:off x="1004128" y="1799584"/>
              <a:ext cx="4549234" cy="604800"/>
            </a:xfrm>
            <a:custGeom>
              <a:avLst/>
              <a:gdLst>
                <a:gd name="connsiteX0" fmla="*/ 0 w 4549234"/>
                <a:gd name="connsiteY0" fmla="*/ 0 h 604800"/>
                <a:gd name="connsiteX1" fmla="*/ 4549234 w 4549234"/>
                <a:gd name="connsiteY1" fmla="*/ 0 h 604800"/>
                <a:gd name="connsiteX2" fmla="*/ 4549234 w 4549234"/>
                <a:gd name="connsiteY2" fmla="*/ 604800 h 604800"/>
                <a:gd name="connsiteX3" fmla="*/ 0 w 4549234"/>
                <a:gd name="connsiteY3" fmla="*/ 604800 h 604800"/>
                <a:gd name="connsiteX4" fmla="*/ 0 w 4549234"/>
                <a:gd name="connsiteY4" fmla="*/ 0 h 60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9234" h="604800">
                  <a:moveTo>
                    <a:pt x="0" y="0"/>
                  </a:moveTo>
                  <a:lnTo>
                    <a:pt x="4549234" y="0"/>
                  </a:lnTo>
                  <a:lnTo>
                    <a:pt x="4549234" y="604800"/>
                  </a:lnTo>
                  <a:lnTo>
                    <a:pt x="0" y="604800"/>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000" b="1" kern="1200" dirty="0"/>
                <a:t>Integration Into Routine Patient Visits</a:t>
              </a:r>
            </a:p>
          </p:txBody>
        </p:sp>
        <p:sp>
          <p:nvSpPr>
            <p:cNvPr id="12" name="Freeform: Shape 11">
              <a:extLst>
                <a:ext uri="{FF2B5EF4-FFF2-40B4-BE49-F238E27FC236}">
                  <a16:creationId xmlns:a16="http://schemas.microsoft.com/office/drawing/2014/main" id="{F6F42C8C-95F1-231B-1D6F-3DA56770C71C}"/>
                </a:ext>
              </a:extLst>
            </p:cNvPr>
            <p:cNvSpPr/>
            <p:nvPr/>
          </p:nvSpPr>
          <p:spPr>
            <a:xfrm>
              <a:off x="1004128" y="2404384"/>
              <a:ext cx="4549234" cy="3173456"/>
            </a:xfrm>
            <a:custGeom>
              <a:avLst/>
              <a:gdLst>
                <a:gd name="connsiteX0" fmla="*/ 0 w 4549234"/>
                <a:gd name="connsiteY0" fmla="*/ 0 h 3123638"/>
                <a:gd name="connsiteX1" fmla="*/ 4549234 w 4549234"/>
                <a:gd name="connsiteY1" fmla="*/ 0 h 3123638"/>
                <a:gd name="connsiteX2" fmla="*/ 4549234 w 4549234"/>
                <a:gd name="connsiteY2" fmla="*/ 3123638 h 3123638"/>
                <a:gd name="connsiteX3" fmla="*/ 0 w 4549234"/>
                <a:gd name="connsiteY3" fmla="*/ 3123638 h 3123638"/>
                <a:gd name="connsiteX4" fmla="*/ 0 w 4549234"/>
                <a:gd name="connsiteY4" fmla="*/ 0 h 3123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9234" h="3123638">
                  <a:moveTo>
                    <a:pt x="0" y="0"/>
                  </a:moveTo>
                  <a:lnTo>
                    <a:pt x="4549234" y="0"/>
                  </a:lnTo>
                  <a:lnTo>
                    <a:pt x="4549234" y="3123638"/>
                  </a:lnTo>
                  <a:lnTo>
                    <a:pt x="0" y="3123638"/>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12014" tIns="112014" rIns="149352" bIns="168021" numCol="1" spcCol="1270" anchor="t" anchorCtr="0">
              <a:noAutofit/>
            </a:bodyPr>
            <a:lstStyle/>
            <a:p>
              <a:pPr marL="342900" lvl="1" indent="-342900" algn="l" defTabSz="933450">
                <a:lnSpc>
                  <a:spcPct val="90000"/>
                </a:lnSpc>
                <a:spcBef>
                  <a:spcPct val="0"/>
                </a:spcBef>
                <a:spcAft>
                  <a:spcPct val="15000"/>
                </a:spcAft>
                <a:buFont typeface="Wingdings" panose="05000000000000000000" pitchFamily="2" charset="2"/>
                <a:buChar char="§"/>
              </a:pPr>
              <a:r>
                <a:rPr lang="en-US" sz="2000" b="0" kern="1200" dirty="0">
                  <a:solidFill>
                    <a:schemeClr val="bg1"/>
                  </a:solidFill>
                </a:rPr>
                <a:t>Recommended screening frequency:</a:t>
              </a:r>
            </a:p>
            <a:p>
              <a:pPr marL="571500" lvl="2" indent="-342900" defTabSz="933450">
                <a:lnSpc>
                  <a:spcPct val="90000"/>
                </a:lnSpc>
                <a:spcAft>
                  <a:spcPct val="15000"/>
                </a:spcAft>
                <a:buFont typeface="Calibri" panose="020F0502020204030204" pitchFamily="34" charset="0"/>
                <a:buChar char="—"/>
              </a:pPr>
              <a:r>
                <a:rPr lang="en-US" sz="2000" b="0" kern="1200" dirty="0">
                  <a:solidFill>
                    <a:schemeClr val="bg1"/>
                  </a:solidFill>
                </a:rPr>
                <a:t>Every 1-5 yr beginning in early adulthood</a:t>
              </a:r>
            </a:p>
            <a:p>
              <a:pPr marL="342900" lvl="1" indent="-342900" algn="l" defTabSz="933450">
                <a:lnSpc>
                  <a:spcPct val="90000"/>
                </a:lnSpc>
                <a:spcBef>
                  <a:spcPct val="0"/>
                </a:spcBef>
                <a:spcAft>
                  <a:spcPct val="15000"/>
                </a:spcAft>
                <a:buFont typeface="Wingdings" panose="05000000000000000000" pitchFamily="2" charset="2"/>
                <a:buChar char="§"/>
              </a:pPr>
              <a:r>
                <a:rPr lang="en-US" sz="2000" b="0" kern="1200" dirty="0">
                  <a:solidFill>
                    <a:schemeClr val="bg1"/>
                  </a:solidFill>
                </a:rPr>
                <a:t>Practice settings for discussions:</a:t>
              </a:r>
            </a:p>
            <a:p>
              <a:pPr marL="571500" lvl="2" indent="-342900" algn="l" defTabSz="933450">
                <a:lnSpc>
                  <a:spcPct val="90000"/>
                </a:lnSpc>
                <a:spcBef>
                  <a:spcPct val="0"/>
                </a:spcBef>
                <a:spcAft>
                  <a:spcPct val="15000"/>
                </a:spcAft>
                <a:buFont typeface="Calibri" panose="020F0502020204030204" pitchFamily="34" charset="0"/>
                <a:buChar char="—"/>
              </a:pPr>
              <a:r>
                <a:rPr lang="en-US" sz="2000" b="0" kern="1200" dirty="0">
                  <a:solidFill>
                    <a:schemeClr val="bg1"/>
                  </a:solidFill>
                </a:rPr>
                <a:t>Primary care</a:t>
              </a:r>
            </a:p>
            <a:p>
              <a:pPr marL="571500" lvl="2" indent="-342900" algn="l" defTabSz="933450">
                <a:lnSpc>
                  <a:spcPct val="90000"/>
                </a:lnSpc>
                <a:spcBef>
                  <a:spcPct val="0"/>
                </a:spcBef>
                <a:spcAft>
                  <a:spcPct val="15000"/>
                </a:spcAft>
                <a:buFont typeface="Calibri" panose="020F0502020204030204" pitchFamily="34" charset="0"/>
                <a:buChar char="—"/>
              </a:pPr>
              <a:r>
                <a:rPr lang="en-US" sz="2000" b="0" kern="1200" dirty="0">
                  <a:solidFill>
                    <a:schemeClr val="bg1"/>
                  </a:solidFill>
                </a:rPr>
                <a:t>Neurology</a:t>
              </a:r>
            </a:p>
            <a:p>
              <a:pPr marL="571500" lvl="2" indent="-342900" algn="l" defTabSz="933450">
                <a:lnSpc>
                  <a:spcPct val="90000"/>
                </a:lnSpc>
                <a:spcBef>
                  <a:spcPct val="0"/>
                </a:spcBef>
                <a:spcAft>
                  <a:spcPct val="15000"/>
                </a:spcAft>
                <a:buFont typeface="Calibri" panose="020F0502020204030204" pitchFamily="34" charset="0"/>
                <a:buChar char="—"/>
              </a:pPr>
              <a:r>
                <a:rPr lang="en-US" sz="2000" b="0" kern="1200" dirty="0">
                  <a:solidFill>
                    <a:schemeClr val="bg1"/>
                  </a:solidFill>
                </a:rPr>
                <a:t>Psychiatry</a:t>
              </a:r>
            </a:p>
            <a:p>
              <a:pPr marL="571500" lvl="2" indent="-342900" algn="l" defTabSz="933450">
                <a:lnSpc>
                  <a:spcPct val="90000"/>
                </a:lnSpc>
                <a:spcBef>
                  <a:spcPct val="0"/>
                </a:spcBef>
                <a:spcAft>
                  <a:spcPct val="15000"/>
                </a:spcAft>
                <a:buFont typeface="Calibri" panose="020F0502020204030204" pitchFamily="34" charset="0"/>
                <a:buChar char="—"/>
              </a:pPr>
              <a:r>
                <a:rPr lang="en-US" sz="2000" b="0" kern="1200" dirty="0">
                  <a:solidFill>
                    <a:schemeClr val="bg1"/>
                  </a:solidFill>
                </a:rPr>
                <a:t>OB/GYN</a:t>
              </a:r>
            </a:p>
          </p:txBody>
        </p:sp>
        <p:sp>
          <p:nvSpPr>
            <p:cNvPr id="13" name="Freeform: Shape 12">
              <a:extLst>
                <a:ext uri="{FF2B5EF4-FFF2-40B4-BE49-F238E27FC236}">
                  <a16:creationId xmlns:a16="http://schemas.microsoft.com/office/drawing/2014/main" id="{E872B867-5AFE-0619-A4A1-2B55B7B69686}"/>
                </a:ext>
              </a:extLst>
            </p:cNvPr>
            <p:cNvSpPr/>
            <p:nvPr/>
          </p:nvSpPr>
          <p:spPr>
            <a:xfrm>
              <a:off x="6190255" y="1799584"/>
              <a:ext cx="4634554" cy="604800"/>
            </a:xfrm>
            <a:custGeom>
              <a:avLst/>
              <a:gdLst>
                <a:gd name="connsiteX0" fmla="*/ 0 w 4549234"/>
                <a:gd name="connsiteY0" fmla="*/ 0 h 604800"/>
                <a:gd name="connsiteX1" fmla="*/ 4549234 w 4549234"/>
                <a:gd name="connsiteY1" fmla="*/ 0 h 604800"/>
                <a:gd name="connsiteX2" fmla="*/ 4549234 w 4549234"/>
                <a:gd name="connsiteY2" fmla="*/ 604800 h 604800"/>
                <a:gd name="connsiteX3" fmla="*/ 0 w 4549234"/>
                <a:gd name="connsiteY3" fmla="*/ 604800 h 604800"/>
                <a:gd name="connsiteX4" fmla="*/ 0 w 4549234"/>
                <a:gd name="connsiteY4" fmla="*/ 0 h 60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9234" h="604800">
                  <a:moveTo>
                    <a:pt x="0" y="0"/>
                  </a:moveTo>
                  <a:lnTo>
                    <a:pt x="4549234" y="0"/>
                  </a:lnTo>
                  <a:lnTo>
                    <a:pt x="4549234" y="604800"/>
                  </a:lnTo>
                  <a:lnTo>
                    <a:pt x="0" y="604800"/>
                  </a:lnTo>
                  <a:lnTo>
                    <a:pt x="0" y="0"/>
                  </a:lnTo>
                  <a:close/>
                </a:path>
              </a:pathLst>
            </a:custGeom>
            <a:solidFill>
              <a:schemeClr val="accent3"/>
            </a:solidFill>
            <a:ln>
              <a:solidFill>
                <a:schemeClr val="accent3"/>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000" b="1" kern="1200" dirty="0"/>
                <a:t>Communication Strategies</a:t>
              </a:r>
            </a:p>
          </p:txBody>
        </p:sp>
        <p:sp>
          <p:nvSpPr>
            <p:cNvPr id="14" name="Freeform: Shape 13">
              <a:extLst>
                <a:ext uri="{FF2B5EF4-FFF2-40B4-BE49-F238E27FC236}">
                  <a16:creationId xmlns:a16="http://schemas.microsoft.com/office/drawing/2014/main" id="{8AB22264-48E6-9947-6254-90ADD90347E7}"/>
                </a:ext>
              </a:extLst>
            </p:cNvPr>
            <p:cNvSpPr/>
            <p:nvPr/>
          </p:nvSpPr>
          <p:spPr>
            <a:xfrm>
              <a:off x="6190255" y="2404384"/>
              <a:ext cx="4634554" cy="3173456"/>
            </a:xfrm>
            <a:custGeom>
              <a:avLst/>
              <a:gdLst>
                <a:gd name="connsiteX0" fmla="*/ 0 w 4549234"/>
                <a:gd name="connsiteY0" fmla="*/ 0 h 3123638"/>
                <a:gd name="connsiteX1" fmla="*/ 4549234 w 4549234"/>
                <a:gd name="connsiteY1" fmla="*/ 0 h 3123638"/>
                <a:gd name="connsiteX2" fmla="*/ 4549234 w 4549234"/>
                <a:gd name="connsiteY2" fmla="*/ 3123638 h 3123638"/>
                <a:gd name="connsiteX3" fmla="*/ 0 w 4549234"/>
                <a:gd name="connsiteY3" fmla="*/ 3123638 h 3123638"/>
                <a:gd name="connsiteX4" fmla="*/ 0 w 4549234"/>
                <a:gd name="connsiteY4" fmla="*/ 0 h 3123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9234" h="3123638">
                  <a:moveTo>
                    <a:pt x="0" y="0"/>
                  </a:moveTo>
                  <a:lnTo>
                    <a:pt x="4549234" y="0"/>
                  </a:lnTo>
                  <a:lnTo>
                    <a:pt x="4549234" y="3123638"/>
                  </a:lnTo>
                  <a:lnTo>
                    <a:pt x="0" y="3123638"/>
                  </a:lnTo>
                  <a:lnTo>
                    <a:pt x="0" y="0"/>
                  </a:lnTo>
                  <a:close/>
                </a:path>
              </a:pathLst>
            </a:custGeom>
            <a:solidFill>
              <a:schemeClr val="accent3">
                <a:lumMod val="20000"/>
                <a:lumOff val="80000"/>
                <a:alpha val="90000"/>
              </a:schemeClr>
            </a:solidFill>
            <a:ln>
              <a:solidFill>
                <a:schemeClr val="accent3">
                  <a:lumMod val="20000"/>
                  <a:lumOff val="80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Font typeface="Wingdings" panose="05000000000000000000" pitchFamily="2" charset="2"/>
                <a:buChar char="§"/>
              </a:pPr>
              <a:r>
                <a:rPr lang="en-US" sz="2000" b="0" kern="1200" dirty="0">
                  <a:solidFill>
                    <a:schemeClr val="bg1"/>
                  </a:solidFill>
                </a:rPr>
                <a:t>Embed questions about cognition within the standard medical review of systems</a:t>
              </a:r>
            </a:p>
            <a:p>
              <a:pPr marL="228600" lvl="1" indent="-228600" algn="l" defTabSz="933450">
                <a:lnSpc>
                  <a:spcPct val="90000"/>
                </a:lnSpc>
                <a:spcBef>
                  <a:spcPct val="0"/>
                </a:spcBef>
                <a:spcAft>
                  <a:spcPct val="15000"/>
                </a:spcAft>
                <a:buFont typeface="Wingdings" panose="05000000000000000000" pitchFamily="2" charset="2"/>
                <a:buChar char="§"/>
              </a:pPr>
              <a:r>
                <a:rPr lang="en-US" sz="2000" b="0" kern="1200" dirty="0">
                  <a:solidFill>
                    <a:schemeClr val="bg1"/>
                  </a:solidFill>
                </a:rPr>
                <a:t>Use patient-centered communication approaches</a:t>
              </a:r>
            </a:p>
            <a:p>
              <a:pPr marL="228600" lvl="1" indent="-228600" algn="l" defTabSz="933450">
                <a:lnSpc>
                  <a:spcPct val="90000"/>
                </a:lnSpc>
                <a:spcBef>
                  <a:spcPct val="0"/>
                </a:spcBef>
                <a:spcAft>
                  <a:spcPct val="15000"/>
                </a:spcAft>
                <a:buFont typeface="Wingdings" panose="05000000000000000000" pitchFamily="2" charset="2"/>
                <a:buChar char="§"/>
              </a:pPr>
              <a:r>
                <a:rPr lang="en-US" sz="2000" b="0" kern="1200" dirty="0">
                  <a:solidFill>
                    <a:schemeClr val="bg1"/>
                  </a:solidFill>
                </a:rPr>
                <a:t>Incorporate family members when appropriate</a:t>
              </a:r>
            </a:p>
            <a:p>
              <a:pPr marL="228600" lvl="1" indent="-228600" algn="l" defTabSz="933450">
                <a:lnSpc>
                  <a:spcPct val="90000"/>
                </a:lnSpc>
                <a:spcBef>
                  <a:spcPct val="0"/>
                </a:spcBef>
                <a:spcAft>
                  <a:spcPct val="15000"/>
                </a:spcAft>
                <a:buFont typeface="Wingdings" panose="05000000000000000000" pitchFamily="2" charset="2"/>
                <a:buChar char="§"/>
              </a:pPr>
              <a:r>
                <a:rPr lang="en-US" sz="2000" b="0" kern="1200" dirty="0">
                  <a:solidFill>
                    <a:schemeClr val="bg1"/>
                  </a:solidFill>
                </a:rPr>
                <a:t>Focus on positive lifestyle modifications</a:t>
              </a:r>
            </a:p>
            <a:p>
              <a:pPr marL="228600" lvl="1" indent="-228600" algn="l" defTabSz="933450">
                <a:lnSpc>
                  <a:spcPct val="90000"/>
                </a:lnSpc>
                <a:spcBef>
                  <a:spcPct val="0"/>
                </a:spcBef>
                <a:spcAft>
                  <a:spcPct val="15000"/>
                </a:spcAft>
                <a:buFont typeface="Wingdings" panose="05000000000000000000" pitchFamily="2" charset="2"/>
                <a:buChar char="§"/>
              </a:pPr>
              <a:r>
                <a:rPr lang="en-US" sz="2000" b="0" kern="1200" dirty="0">
                  <a:solidFill>
                    <a:schemeClr val="bg1"/>
                  </a:solidFill>
                </a:rPr>
                <a:t>Link brain health to overall wellness</a:t>
              </a:r>
            </a:p>
          </p:txBody>
        </p:sp>
      </p:grpSp>
    </p:spTree>
    <p:extLst>
      <p:ext uri="{BB962C8B-B14F-4D97-AF65-F5344CB8AC3E}">
        <p14:creationId xmlns:p14="http://schemas.microsoft.com/office/powerpoint/2010/main" val="16814926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Brain Health!</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Downloadable slides </a:t>
            </a:r>
            <a:r>
              <a:rPr lang="en-US" sz="2200" b="0" dirty="0"/>
              <a:t>of all the key data presented today</a:t>
            </a:r>
            <a:endParaRPr lang="en-US" sz="2200" b="0" i="1" dirty="0"/>
          </a:p>
          <a:p>
            <a:pPr>
              <a:buClr>
                <a:schemeClr val="accent6"/>
              </a:buClr>
              <a:defRPr/>
            </a:pPr>
            <a:r>
              <a:rPr lang="en-US" sz="2200" dirty="0">
                <a:solidFill>
                  <a:srgbClr val="E1471D"/>
                </a:solidFill>
              </a:rPr>
              <a:t>On-demand webcast </a:t>
            </a:r>
            <a:r>
              <a:rPr lang="en-US" sz="2200" b="0" dirty="0"/>
              <a:t>to revisit today’s expert-led discussion and key learnings (</a:t>
            </a:r>
            <a:r>
              <a:rPr lang="en-US" sz="2200" b="0" i="1" dirty="0"/>
              <a:t>coming soon!)</a:t>
            </a:r>
            <a:endParaRPr lang="en-US" sz="2200" b="0" dirty="0"/>
          </a:p>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ClinicalThought commentaries </a:t>
            </a:r>
            <a:r>
              <a:rPr kumimoji="0" lang="en-US" sz="2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featuring expert perspectives in preventing cognitive decline</a:t>
            </a:r>
          </a:p>
          <a:p>
            <a:pPr>
              <a:buClr>
                <a:srgbClr val="682E74"/>
              </a:buClr>
              <a:defRPr/>
            </a:pPr>
            <a:r>
              <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Text modules </a:t>
            </a:r>
            <a:r>
              <a:rPr kumimoji="0" lang="en-US" sz="2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offering expert-informed strategies in improving patient care </a:t>
            </a:r>
            <a:r>
              <a:rPr lang="en-US" sz="2200" b="0" dirty="0"/>
              <a:t>(</a:t>
            </a:r>
            <a:r>
              <a:rPr lang="en-US" sz="2200" b="0" i="1" dirty="0"/>
              <a:t>coming soon!)</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D68D9325933894796BEF48708EA2489" ma:contentTypeVersion="12" ma:contentTypeDescription="Create a new document." ma:contentTypeScope="" ma:versionID="f90d0a15c9a2793f67efc3de7b4a0993">
  <xsd:schema xmlns:xsd="http://www.w3.org/2001/XMLSchema" xmlns:xs="http://www.w3.org/2001/XMLSchema" xmlns:p="http://schemas.microsoft.com/office/2006/metadata/properties" xmlns:ns2="feffa3db-97bf-41ce-8951-0ba05e2fc9f2" xmlns:ns3="22fd6914-46d4-4c7e-bbad-46e82841b69d" targetNamespace="http://schemas.microsoft.com/office/2006/metadata/properties" ma:root="true" ma:fieldsID="ea99032af5600bbbc29add56d7a63f20" ns2:_="" ns3:_="">
    <xsd:import namespace="feffa3db-97bf-41ce-8951-0ba05e2fc9f2"/>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ffa3db-97bf-41ce-8951-0ba05e2fc9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effa3db-97bf-41ce-8951-0ba05e2fc9f2">
      <Terms xmlns="http://schemas.microsoft.com/office/infopath/2007/PartnerControls"/>
    </lcf76f155ced4ddcb4097134ff3c332f>
    <TaxCatchAll xmlns="22fd6914-46d4-4c7e-bbad-46e82841b69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8B4499C1-1F8B-4C30-AB04-8A84AFFE39F7}"/>
</file>

<file path=customXml/itemProps2.xml><?xml version="1.0" encoding="utf-8"?>
<ds:datastoreItem xmlns:ds="http://schemas.openxmlformats.org/officeDocument/2006/customXml" ds:itemID="{5BA55BC3-5A03-47C2-8EC3-D964C3B5E779}">
  <ds:schemaRefs>
    <ds:schemaRef ds:uri="http://purl.org/dc/terms/"/>
    <ds:schemaRef ds:uri="feffa3db-97bf-41ce-8951-0ba05e2fc9f2"/>
    <ds:schemaRef ds:uri="http://schemas.microsoft.com/office/2006/metadata/properties"/>
    <ds:schemaRef ds:uri="http://www.w3.org/XML/1998/namespace"/>
    <ds:schemaRef ds:uri="http://purl.org/dc/dcmitype/"/>
    <ds:schemaRef ds:uri="http://purl.org/dc/elements/1.1/"/>
    <ds:schemaRef ds:uri="http://schemas.microsoft.com/office/infopath/2007/PartnerControls"/>
    <ds:schemaRef ds:uri="http://schemas.microsoft.com/office/2006/documentManagement/types"/>
    <ds:schemaRef ds:uri="http://schemas.openxmlformats.org/package/2006/metadata/core-properties"/>
    <ds:schemaRef ds:uri="22fd6914-46d4-4c7e-bbad-46e82841b69d"/>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2604</TotalTime>
  <Words>4706</Words>
  <Application>Microsoft Office PowerPoint</Application>
  <PresentationFormat>Widescreen</PresentationFormat>
  <Paragraphs>670</Paragraphs>
  <Slides>35</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Arial</vt:lpstr>
      <vt:lpstr>Calibri</vt:lpstr>
      <vt:lpstr>Google Sans</vt:lpstr>
      <vt:lpstr>Roboto</vt:lpstr>
      <vt:lpstr>Times</vt:lpstr>
      <vt:lpstr>Wingdings</vt:lpstr>
      <vt:lpstr>2022_CCO_Template</vt:lpstr>
      <vt:lpstr>Brain Health Champions: Prevention of Cognitive Decline Through Patient Engagement and Risk Management</vt:lpstr>
      <vt:lpstr>About These Slides</vt:lpstr>
      <vt:lpstr>Program Chair and Disclosures</vt:lpstr>
      <vt:lpstr>Faculty and Disclosures</vt:lpstr>
      <vt:lpstr>Faculty and Disclosures</vt:lpstr>
      <vt:lpstr>Agenda and Learning Objectives</vt:lpstr>
      <vt:lpstr>What is brain health? Why is it important to optimize brain health? </vt:lpstr>
      <vt:lpstr>The Current and Emerging Brain Health Crisis</vt:lpstr>
      <vt:lpstr>Current Clinical Trials in AD Prevention</vt:lpstr>
      <vt:lpstr>Brain Health Across the Lifetime AAN 2023 Platform and Position Statement</vt:lpstr>
      <vt:lpstr>The Brain Health Imperative in the 21st Century AAN 2023 Platform and Position Statement</vt:lpstr>
      <vt:lpstr>Determinants of Brain Health Across the Life Course  WHO Position Paper 2022</vt:lpstr>
      <vt:lpstr>Example Intersectoral Actions to Address Brain Health WHO Position Paper 2022</vt:lpstr>
      <vt:lpstr>What is the natural progression of AD  and how can it be assessed?</vt:lpstr>
      <vt:lpstr>AD Is a Continuum</vt:lpstr>
      <vt:lpstr>How Is AD Currently Defined?</vt:lpstr>
      <vt:lpstr>NIA-AA Syndromal Staging of Cognitive Continuum</vt:lpstr>
      <vt:lpstr>What Should Clinical Evaluation Include?</vt:lpstr>
      <vt:lpstr>Brain Health in the Primary Care Setting</vt:lpstr>
      <vt:lpstr>Available AD Biomarkers</vt:lpstr>
      <vt:lpstr>Alzheimer's Association  DETeCD-ADRD Clinical  Practice Guideline 2024</vt:lpstr>
      <vt:lpstr>How can we influence the development of AD through modifiable risk factors?</vt:lpstr>
      <vt:lpstr>Modifiable Risk Factors Greatly Contribute to Dementia Risk Lancet Commission 2024</vt:lpstr>
      <vt:lpstr>American Heart Association  2021 Primary Care Agenda for Brain Health</vt:lpstr>
      <vt:lpstr>Diet Can Influence Cognitive Decline and AD Pathology</vt:lpstr>
      <vt:lpstr>Lifelong Cognitive Stimulation Reduces Dementia Risk</vt:lpstr>
      <vt:lpstr>Dementia Is Higher in Socially Isolated Individuals </vt:lpstr>
      <vt:lpstr>Cognitive Effects of Perimenopause </vt:lpstr>
      <vt:lpstr>What strategies can be used for discussing brain health with patients?</vt:lpstr>
      <vt:lpstr>54% Would Want to Know if They Had MCI due to AD Alzheimer’s Association Survey </vt:lpstr>
      <vt:lpstr>Only 40% Would Talk to Their Doctor About Symptoms Right Away Alzheimer’s Association Survey</vt:lpstr>
      <vt:lpstr>Cost and Financial Concerns Impede Screening RAND Health and Retirement Study</vt:lpstr>
      <vt:lpstr>Wait Times for Testing RAND Simulation Modeling</vt:lpstr>
      <vt:lpstr>Implementation of Brain Health Discussions in Practice</vt:lpstr>
      <vt:lpstr>Go Online for More CCO  Coverage of Brain Health!</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Brain Health Champions: Prevention of Cognitive Decline Through Patient Engagement and Risk Management</dc:title>
  <dc:subject/>
  <dc:creator>Preferred User</dc:creator>
  <cp:keywords/>
  <dc:description/>
  <cp:lastModifiedBy>Andrea Boecler</cp:lastModifiedBy>
  <cp:revision>3</cp:revision>
  <cp:lastPrinted>2016-09-26T20:21:49Z</cp:lastPrinted>
  <dcterms:created xsi:type="dcterms:W3CDTF">2005-05-27T15:08:01Z</dcterms:created>
  <dcterms:modified xsi:type="dcterms:W3CDTF">2025-01-14T21:13:21Z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6dd93d32-2fb5-4de5-afbd-74a5e0862e35</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0x0101009D68D9325933894796BEF48708EA2489</vt:lpwstr>
  </property>
  <property fmtid="{D5CDD505-2E9C-101B-9397-08002B2CF9AE}" pid="9" name="MediaServiceImageTags">
    <vt:lpwstr/>
  </property>
</Properties>
</file>