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 id="2147484663" r:id="rId6"/>
  </p:sldMasterIdLst>
  <p:notesMasterIdLst>
    <p:notesMasterId r:id="rId24"/>
  </p:notesMasterIdLst>
  <p:handoutMasterIdLst>
    <p:handoutMasterId r:id="rId25"/>
  </p:handoutMasterIdLst>
  <p:sldIdLst>
    <p:sldId id="321" r:id="rId7"/>
    <p:sldId id="559" r:id="rId8"/>
    <p:sldId id="294" r:id="rId9"/>
    <p:sldId id="549" r:id="rId10"/>
    <p:sldId id="566" r:id="rId11"/>
    <p:sldId id="2147483511" r:id="rId12"/>
    <p:sldId id="2147483550" r:id="rId13"/>
    <p:sldId id="2147483552" r:id="rId14"/>
    <p:sldId id="2147483553" r:id="rId15"/>
    <p:sldId id="2147483554" r:id="rId16"/>
    <p:sldId id="2147473885" r:id="rId17"/>
    <p:sldId id="2147473886" r:id="rId18"/>
    <p:sldId id="2147479229" r:id="rId19"/>
    <p:sldId id="2147473892" r:id="rId20"/>
    <p:sldId id="2147483513" r:id="rId21"/>
    <p:sldId id="2147483551" r:id="rId22"/>
    <p:sldId id="318" r:id="rId23"/>
  </p:sldIdLst>
  <p:sldSz cx="12192000" cy="6858000"/>
  <p:notesSz cx="7315200" cy="9601200"/>
  <p:custDataLst>
    <p:tags r:id="rId26"/>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166D13-CFFF-6140-C3DE-48E112F3D90B}" name="Maddelynne Parker" initials="MP" userId="Maddelynne Parker" providerId="None"/>
  <p188:author id="{1101E41E-6C76-D344-5A65-F3B00557F242}" name="Andrea Boecler" initials="AB" userId="S::aboecler@clinicaloptions.com::28e82037-1239-4052-943b-ae184e0bc2af" providerId="AD"/>
  <p188:author id="{E8A5D223-76D1-8CAB-0DA1-1AB100DB58E6}" name="Donna Ryan" initials="DR" userId="S::donna.ryan@pbrc.edu::103db55d-9754-4f1c-b548-2284d89dc298" providerId="AD"/>
  <p188:author id="{64B07C39-1D90-5FAD-6D40-8892F55FDE24}" name="Jennifer Eimers" initials="JE" userId="S::jeimers@clinicaloptions.com::e496f3f7-6a48-4339-9b0c-9f426a43f948" providerId="AD"/>
  <p188:author id="{3D4862C1-97D2-B4C9-8A4F-F485F1316AD0}" name="Robin Black" initials="RB" userId="S::rblack@clinicaloptions.com::b7cebd55-1fa6-44ea-9605-a982874bd1b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6"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Nicole Mitchell" initials="NM" lastIdx="10" clrIdx="14">
    <p:extLst>
      <p:ext uri="{19B8F6BF-5375-455C-9EA6-DF929625EA0E}">
        <p15:presenceInfo xmlns:p15="http://schemas.microsoft.com/office/powerpoint/2012/main" userId="S::nmitchell@practicingclinicians.com::e6112baa-5d07-499c-8da8-7bdc6749eb49" providerId="AD"/>
      </p:ext>
    </p:extLst>
  </p:cmAuthor>
  <p:cmAuthor id="16" name="Jennifer Eimers" initials="JE" lastIdx="2" clrIdx="15">
    <p:extLst>
      <p:ext uri="{19B8F6BF-5375-455C-9EA6-DF929625EA0E}">
        <p15:presenceInfo xmlns:p15="http://schemas.microsoft.com/office/powerpoint/2012/main" userId="S::jeimers@clinicaloptions.com::e496f3f7-6a48-4339-9b0c-9f426a43f948" providerId="AD"/>
      </p:ext>
    </p:extLst>
  </p:cmAuthor>
  <p:cmAuthor id="17" name="Zachary Schwartz" initials="ZS" lastIdx="16" clrIdx="16">
    <p:extLst>
      <p:ext uri="{19B8F6BF-5375-455C-9EA6-DF929625EA0E}">
        <p15:presenceInfo xmlns:p15="http://schemas.microsoft.com/office/powerpoint/2012/main" userId="S::zschwartz@clinicaloptions.com::64648e91-b212-4092-bee8-eff2e880b6f9" providerId="AD"/>
      </p:ext>
    </p:extLst>
  </p:cmAuthor>
  <p:cmAuthor id="18" name="Kristen Rosenthal" initials="KR" lastIdx="4" clrIdx="17">
    <p:extLst>
      <p:ext uri="{19B8F6BF-5375-455C-9EA6-DF929625EA0E}">
        <p15:presenceInfo xmlns:p15="http://schemas.microsoft.com/office/powerpoint/2012/main" userId="S::krosenthal@clinicaloptions.com::67a58a6d-22ff-4b03-8f01-10ea3f44af52" providerId="AD"/>
      </p:ext>
    </p:extLst>
  </p:cmAuthor>
  <p:cmAuthor id="19" name="Maddelynne Parker" initials="MP" lastIdx="7" clrIdx="18">
    <p:extLst>
      <p:ext uri="{19B8F6BF-5375-455C-9EA6-DF929625EA0E}">
        <p15:presenceInfo xmlns:p15="http://schemas.microsoft.com/office/powerpoint/2012/main" userId="Maddelynne Parker" providerId="None"/>
      </p:ext>
    </p:extLst>
  </p:cmAuthor>
  <p:cmAuthor id="20" name="Robin Black" initials="RB" lastIdx="6" clrIdx="19">
    <p:extLst>
      <p:ext uri="{19B8F6BF-5375-455C-9EA6-DF929625EA0E}">
        <p15:presenceInfo xmlns:p15="http://schemas.microsoft.com/office/powerpoint/2012/main" userId="S::rblack@clinicaloptions.com::b7cebd55-1fa6-44ea-9605-a982874bd1b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9140"/>
    <a:srgbClr val="E1471D"/>
    <a:srgbClr val="00823B"/>
    <a:srgbClr val="015873"/>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E8E04D-A0F4-4F76-96CA-9544555FAA3A}" v="1" dt="2025-09-26T01:18:52.68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92978" autoAdjust="0"/>
  </p:normalViewPr>
  <p:slideViewPr>
    <p:cSldViewPr snapToGrid="0">
      <p:cViewPr varScale="1">
        <p:scale>
          <a:sx n="103" d="100"/>
          <a:sy n="103" d="100"/>
        </p:scale>
        <p:origin x="114" y="102"/>
      </p:cViewPr>
      <p:guideLst/>
    </p:cSldViewPr>
  </p:slideViewPr>
  <p:notesTextViewPr>
    <p:cViewPr>
      <p:scale>
        <a:sx n="1" d="1"/>
        <a:sy n="1" d="1"/>
      </p:scale>
      <p:origin x="0" y="0"/>
    </p:cViewPr>
  </p:notesTextViewPr>
  <p:sorterViewPr>
    <p:cViewPr>
      <p:scale>
        <a:sx n="100" d="100"/>
        <a:sy n="100" d="100"/>
      </p:scale>
      <p:origin x="0" y="-357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3B7600-D782-5D4D-8F85-2148B7A1D0FB}" type="doc">
      <dgm:prSet loTypeId="urn:microsoft.com/office/officeart/2005/8/layout/process1" loCatId="process" qsTypeId="urn:microsoft.com/office/officeart/2005/8/quickstyle/simple2" qsCatId="simple" csTypeId="urn:microsoft.com/office/officeart/2005/8/colors/accent1_2" csCatId="accent1" phldr="1"/>
      <dgm:spPr/>
    </dgm:pt>
    <dgm:pt modelId="{D5107FEA-43E3-AA41-8A74-59EE2CF15EF1}">
      <dgm:prSet phldrT="[Text]"/>
      <dgm:spPr/>
      <dgm:t>
        <a:bodyPr/>
        <a:lstStyle/>
        <a:p>
          <a:r>
            <a:rPr lang="en-US">
              <a:effectLst/>
            </a:rPr>
            <a:t>0%</a:t>
          </a:r>
        </a:p>
      </dgm:t>
    </dgm:pt>
    <dgm:pt modelId="{14683B99-940E-3140-93FC-22AF8BF42651}" type="parTrans" cxnId="{4F23C4F9-864E-5F43-8874-6BAB1EFEC16A}">
      <dgm:prSet/>
      <dgm:spPr/>
      <dgm:t>
        <a:bodyPr/>
        <a:lstStyle/>
        <a:p>
          <a:endParaRPr lang="en-US">
            <a:solidFill>
              <a:schemeClr val="tx1"/>
            </a:solidFill>
            <a:effectLst/>
          </a:endParaRPr>
        </a:p>
      </dgm:t>
    </dgm:pt>
    <dgm:pt modelId="{8A14C989-AE73-4745-88D8-961AC142802E}" type="sibTrans" cxnId="{4F23C4F9-864E-5F43-8874-6BAB1EFEC16A}">
      <dgm:prSet/>
      <dgm:spPr>
        <a:solidFill>
          <a:schemeClr val="accent5"/>
        </a:solidFill>
      </dgm:spPr>
      <dgm:t>
        <a:bodyPr/>
        <a:lstStyle/>
        <a:p>
          <a:endParaRPr lang="en-US">
            <a:solidFill>
              <a:schemeClr val="tx1"/>
            </a:solidFill>
            <a:effectLst/>
          </a:endParaRPr>
        </a:p>
      </dgm:t>
    </dgm:pt>
    <dgm:pt modelId="{E7AB2549-5EF7-3C47-9053-BE67D02EBA04}">
      <dgm:prSet phldrT="[Text]"/>
      <dgm:spPr/>
      <dgm:t>
        <a:bodyPr/>
        <a:lstStyle/>
        <a:p>
          <a:r>
            <a:rPr lang="en-US">
              <a:effectLst/>
            </a:rPr>
            <a:t>35%</a:t>
          </a:r>
        </a:p>
      </dgm:t>
    </dgm:pt>
    <dgm:pt modelId="{FF93BE6F-6689-8848-B52C-CE98249FAC8D}" type="parTrans" cxnId="{BDA59312-60F7-7B4A-AC5E-19F8D4F3131A}">
      <dgm:prSet/>
      <dgm:spPr/>
      <dgm:t>
        <a:bodyPr/>
        <a:lstStyle/>
        <a:p>
          <a:endParaRPr lang="en-US">
            <a:solidFill>
              <a:schemeClr val="tx1"/>
            </a:solidFill>
            <a:effectLst/>
          </a:endParaRPr>
        </a:p>
      </dgm:t>
    </dgm:pt>
    <dgm:pt modelId="{BDE0B089-38B5-464E-B8BA-5732F076901F}" type="sibTrans" cxnId="{BDA59312-60F7-7B4A-AC5E-19F8D4F3131A}">
      <dgm:prSet/>
      <dgm:spPr/>
      <dgm:t>
        <a:bodyPr/>
        <a:lstStyle/>
        <a:p>
          <a:endParaRPr lang="en-US">
            <a:solidFill>
              <a:schemeClr val="tx1"/>
            </a:solidFill>
            <a:effectLst/>
          </a:endParaRPr>
        </a:p>
      </dgm:t>
    </dgm:pt>
    <dgm:pt modelId="{741376E4-DDAA-BC46-85F4-34685AED7790}">
      <dgm:prSet/>
      <dgm:spPr/>
      <dgm:t>
        <a:bodyPr/>
        <a:lstStyle/>
        <a:p>
          <a:r>
            <a:rPr lang="en-US">
              <a:effectLst/>
            </a:rPr>
            <a:t>5%</a:t>
          </a:r>
        </a:p>
      </dgm:t>
    </dgm:pt>
    <dgm:pt modelId="{DCA074F7-E650-5F48-9CD9-F92EEA9CD461}" type="parTrans" cxnId="{C9C6E4EE-A248-2B4A-99C8-C7C4304B14A1}">
      <dgm:prSet/>
      <dgm:spPr/>
      <dgm:t>
        <a:bodyPr/>
        <a:lstStyle/>
        <a:p>
          <a:endParaRPr lang="en-US">
            <a:solidFill>
              <a:schemeClr val="tx1"/>
            </a:solidFill>
            <a:effectLst/>
          </a:endParaRPr>
        </a:p>
      </dgm:t>
    </dgm:pt>
    <dgm:pt modelId="{D0D61AC3-9139-9C4F-ACB3-31ED1EBE4FE9}" type="sibTrans" cxnId="{C9C6E4EE-A248-2B4A-99C8-C7C4304B14A1}">
      <dgm:prSet/>
      <dgm:spPr>
        <a:solidFill>
          <a:schemeClr val="accent5"/>
        </a:solidFill>
      </dgm:spPr>
      <dgm:t>
        <a:bodyPr/>
        <a:lstStyle/>
        <a:p>
          <a:endParaRPr lang="en-US">
            <a:solidFill>
              <a:schemeClr val="tx1"/>
            </a:solidFill>
            <a:effectLst/>
          </a:endParaRPr>
        </a:p>
      </dgm:t>
    </dgm:pt>
    <dgm:pt modelId="{6CCF023B-3819-034C-BD75-73E7D48ECA6E}">
      <dgm:prSet/>
      <dgm:spPr/>
      <dgm:t>
        <a:bodyPr/>
        <a:lstStyle/>
        <a:p>
          <a:r>
            <a:rPr lang="en-US">
              <a:effectLst/>
            </a:rPr>
            <a:t>10%</a:t>
          </a:r>
        </a:p>
      </dgm:t>
    </dgm:pt>
    <dgm:pt modelId="{62AC3B59-D646-F142-99D4-E84ABD8AB49C}" type="parTrans" cxnId="{790746B2-AF57-1C4F-95FD-23B3757272A0}">
      <dgm:prSet/>
      <dgm:spPr/>
      <dgm:t>
        <a:bodyPr/>
        <a:lstStyle/>
        <a:p>
          <a:endParaRPr lang="en-US">
            <a:solidFill>
              <a:schemeClr val="tx1"/>
            </a:solidFill>
            <a:effectLst/>
          </a:endParaRPr>
        </a:p>
      </dgm:t>
    </dgm:pt>
    <dgm:pt modelId="{36A8F410-8DB7-8245-87E1-5DAC6E83B79D}" type="sibTrans" cxnId="{790746B2-AF57-1C4F-95FD-23B3757272A0}">
      <dgm:prSet/>
      <dgm:spPr>
        <a:solidFill>
          <a:schemeClr val="accent5"/>
        </a:solidFill>
      </dgm:spPr>
      <dgm:t>
        <a:bodyPr/>
        <a:lstStyle/>
        <a:p>
          <a:endParaRPr lang="en-US">
            <a:solidFill>
              <a:schemeClr val="tx1"/>
            </a:solidFill>
            <a:effectLst/>
          </a:endParaRPr>
        </a:p>
      </dgm:t>
    </dgm:pt>
    <dgm:pt modelId="{D2172D24-7DA3-FE4D-A97F-6EBF7FFB317F}">
      <dgm:prSet/>
      <dgm:spPr/>
      <dgm:t>
        <a:bodyPr/>
        <a:lstStyle/>
        <a:p>
          <a:r>
            <a:rPr lang="en-US">
              <a:effectLst/>
            </a:rPr>
            <a:t>15%</a:t>
          </a:r>
        </a:p>
      </dgm:t>
    </dgm:pt>
    <dgm:pt modelId="{513A5727-A51A-5249-9C26-47B6E6576F2C}" type="parTrans" cxnId="{5CA03178-2154-F042-ADCF-4AE52805342A}">
      <dgm:prSet/>
      <dgm:spPr/>
      <dgm:t>
        <a:bodyPr/>
        <a:lstStyle/>
        <a:p>
          <a:endParaRPr lang="en-US">
            <a:solidFill>
              <a:schemeClr val="tx1"/>
            </a:solidFill>
            <a:effectLst/>
          </a:endParaRPr>
        </a:p>
      </dgm:t>
    </dgm:pt>
    <dgm:pt modelId="{6F94A313-808D-B341-83D3-B2665FDAD6BF}" type="sibTrans" cxnId="{5CA03178-2154-F042-ADCF-4AE52805342A}">
      <dgm:prSet/>
      <dgm:spPr>
        <a:solidFill>
          <a:schemeClr val="accent5"/>
        </a:solidFill>
      </dgm:spPr>
      <dgm:t>
        <a:bodyPr/>
        <a:lstStyle/>
        <a:p>
          <a:endParaRPr lang="en-US">
            <a:solidFill>
              <a:schemeClr val="tx1"/>
            </a:solidFill>
            <a:effectLst/>
          </a:endParaRPr>
        </a:p>
      </dgm:t>
    </dgm:pt>
    <dgm:pt modelId="{A0AFB0B1-3259-E64E-98C1-950DCBAACFCC}">
      <dgm:prSet/>
      <dgm:spPr/>
      <dgm:t>
        <a:bodyPr/>
        <a:lstStyle/>
        <a:p>
          <a:r>
            <a:rPr lang="en-US">
              <a:effectLst/>
            </a:rPr>
            <a:t>20%</a:t>
          </a:r>
        </a:p>
      </dgm:t>
    </dgm:pt>
    <dgm:pt modelId="{68E92584-8638-8F4E-ADA7-1F09DFB3D001}" type="parTrans" cxnId="{05F174CB-258D-5F47-A85C-F85F62202F5D}">
      <dgm:prSet/>
      <dgm:spPr/>
      <dgm:t>
        <a:bodyPr/>
        <a:lstStyle/>
        <a:p>
          <a:endParaRPr lang="en-US">
            <a:solidFill>
              <a:schemeClr val="tx1"/>
            </a:solidFill>
            <a:effectLst/>
          </a:endParaRPr>
        </a:p>
      </dgm:t>
    </dgm:pt>
    <dgm:pt modelId="{BA546F0C-29B6-FA46-9805-7FA78E326C44}" type="sibTrans" cxnId="{05F174CB-258D-5F47-A85C-F85F62202F5D}">
      <dgm:prSet/>
      <dgm:spPr>
        <a:solidFill>
          <a:schemeClr val="accent5"/>
        </a:solidFill>
      </dgm:spPr>
      <dgm:t>
        <a:bodyPr/>
        <a:lstStyle/>
        <a:p>
          <a:endParaRPr lang="en-US">
            <a:solidFill>
              <a:schemeClr val="tx1"/>
            </a:solidFill>
            <a:effectLst/>
          </a:endParaRPr>
        </a:p>
      </dgm:t>
    </dgm:pt>
    <dgm:pt modelId="{30ED941A-0C3D-2149-BFC6-8FD1722E4D60}">
      <dgm:prSet/>
      <dgm:spPr/>
      <dgm:t>
        <a:bodyPr/>
        <a:lstStyle/>
        <a:p>
          <a:r>
            <a:rPr lang="en-US">
              <a:effectLst/>
            </a:rPr>
            <a:t>25%</a:t>
          </a:r>
        </a:p>
      </dgm:t>
    </dgm:pt>
    <dgm:pt modelId="{B6A65423-CC79-554C-A054-DCDB4EF35F9B}" type="parTrans" cxnId="{3E4F70B1-F96D-A247-AC3B-EFF0AC60627D}">
      <dgm:prSet/>
      <dgm:spPr/>
      <dgm:t>
        <a:bodyPr/>
        <a:lstStyle/>
        <a:p>
          <a:endParaRPr lang="en-US">
            <a:solidFill>
              <a:schemeClr val="tx1"/>
            </a:solidFill>
            <a:effectLst/>
          </a:endParaRPr>
        </a:p>
      </dgm:t>
    </dgm:pt>
    <dgm:pt modelId="{D7A4EDC7-602A-3344-9FF1-D9D7C6CE79E1}" type="sibTrans" cxnId="{3E4F70B1-F96D-A247-AC3B-EFF0AC60627D}">
      <dgm:prSet/>
      <dgm:spPr>
        <a:solidFill>
          <a:schemeClr val="accent5"/>
        </a:solidFill>
      </dgm:spPr>
      <dgm:t>
        <a:bodyPr/>
        <a:lstStyle/>
        <a:p>
          <a:endParaRPr lang="en-US">
            <a:solidFill>
              <a:schemeClr val="tx1"/>
            </a:solidFill>
            <a:effectLst/>
          </a:endParaRPr>
        </a:p>
      </dgm:t>
    </dgm:pt>
    <dgm:pt modelId="{DB27614D-0EF7-3E43-B413-5C7D9A00BB56}">
      <dgm:prSet/>
      <dgm:spPr/>
      <dgm:t>
        <a:bodyPr/>
        <a:lstStyle/>
        <a:p>
          <a:r>
            <a:rPr lang="en-US">
              <a:effectLst/>
            </a:rPr>
            <a:t>30%</a:t>
          </a:r>
        </a:p>
      </dgm:t>
    </dgm:pt>
    <dgm:pt modelId="{2F3F81E6-716F-D740-B690-AE69D19306C6}" type="parTrans" cxnId="{7CE3D661-794A-0349-B5A5-6925A1033A45}">
      <dgm:prSet/>
      <dgm:spPr/>
      <dgm:t>
        <a:bodyPr/>
        <a:lstStyle/>
        <a:p>
          <a:endParaRPr lang="en-US">
            <a:solidFill>
              <a:schemeClr val="tx1"/>
            </a:solidFill>
            <a:effectLst/>
          </a:endParaRPr>
        </a:p>
      </dgm:t>
    </dgm:pt>
    <dgm:pt modelId="{99AC10F7-F195-1F40-B8B9-810D5BE89B9D}" type="sibTrans" cxnId="{7CE3D661-794A-0349-B5A5-6925A1033A45}">
      <dgm:prSet/>
      <dgm:spPr>
        <a:solidFill>
          <a:schemeClr val="accent5"/>
        </a:solidFill>
      </dgm:spPr>
      <dgm:t>
        <a:bodyPr/>
        <a:lstStyle/>
        <a:p>
          <a:endParaRPr lang="en-US">
            <a:solidFill>
              <a:schemeClr val="tx1"/>
            </a:solidFill>
            <a:effectLst/>
          </a:endParaRPr>
        </a:p>
      </dgm:t>
    </dgm:pt>
    <dgm:pt modelId="{A819E0BB-ABCD-794E-8EC5-BC3F2F8ACAD1}" type="pres">
      <dgm:prSet presAssocID="{363B7600-D782-5D4D-8F85-2148B7A1D0FB}" presName="Name0" presStyleCnt="0">
        <dgm:presLayoutVars>
          <dgm:dir/>
          <dgm:resizeHandles val="exact"/>
        </dgm:presLayoutVars>
      </dgm:prSet>
      <dgm:spPr/>
    </dgm:pt>
    <dgm:pt modelId="{8F1FC8B3-4ACA-C448-BF07-A1A9A9664404}" type="pres">
      <dgm:prSet presAssocID="{D5107FEA-43E3-AA41-8A74-59EE2CF15EF1}" presName="node" presStyleLbl="node1" presStyleIdx="0" presStyleCnt="8" custLinFactNeighborX="-923" custLinFactNeighborY="-3710">
        <dgm:presLayoutVars>
          <dgm:bulletEnabled val="1"/>
        </dgm:presLayoutVars>
      </dgm:prSet>
      <dgm:spPr/>
    </dgm:pt>
    <dgm:pt modelId="{50E93B43-6D56-AE47-8461-4677E81A454B}" type="pres">
      <dgm:prSet presAssocID="{8A14C989-AE73-4745-88D8-961AC142802E}" presName="sibTrans" presStyleLbl="sibTrans2D1" presStyleIdx="0" presStyleCnt="7"/>
      <dgm:spPr/>
    </dgm:pt>
    <dgm:pt modelId="{39B86645-239C-9643-811C-CB88F849727C}" type="pres">
      <dgm:prSet presAssocID="{8A14C989-AE73-4745-88D8-961AC142802E}" presName="connectorText" presStyleLbl="sibTrans2D1" presStyleIdx="0" presStyleCnt="7"/>
      <dgm:spPr/>
    </dgm:pt>
    <dgm:pt modelId="{189C7283-D506-B74F-A02E-6F8EB59FBC68}" type="pres">
      <dgm:prSet presAssocID="{741376E4-DDAA-BC46-85F4-34685AED7790}" presName="node" presStyleLbl="node1" presStyleIdx="1" presStyleCnt="8" custLinFactNeighborY="-1202">
        <dgm:presLayoutVars>
          <dgm:bulletEnabled val="1"/>
        </dgm:presLayoutVars>
      </dgm:prSet>
      <dgm:spPr/>
    </dgm:pt>
    <dgm:pt modelId="{476F861C-5CA0-FB4F-8F04-51A5F57A4CA8}" type="pres">
      <dgm:prSet presAssocID="{D0D61AC3-9139-9C4F-ACB3-31ED1EBE4FE9}" presName="sibTrans" presStyleLbl="sibTrans2D1" presStyleIdx="1" presStyleCnt="7"/>
      <dgm:spPr/>
    </dgm:pt>
    <dgm:pt modelId="{F87A6D8F-2854-6E4D-866C-AAB6462F9F24}" type="pres">
      <dgm:prSet presAssocID="{D0D61AC3-9139-9C4F-ACB3-31ED1EBE4FE9}" presName="connectorText" presStyleLbl="sibTrans2D1" presStyleIdx="1" presStyleCnt="7"/>
      <dgm:spPr/>
    </dgm:pt>
    <dgm:pt modelId="{7C1801FB-223F-6145-8848-3C68FDEF76D4}" type="pres">
      <dgm:prSet presAssocID="{6CCF023B-3819-034C-BD75-73E7D48ECA6E}" presName="node" presStyleLbl="node1" presStyleIdx="2" presStyleCnt="8" custLinFactNeighborY="-1202">
        <dgm:presLayoutVars>
          <dgm:bulletEnabled val="1"/>
        </dgm:presLayoutVars>
      </dgm:prSet>
      <dgm:spPr/>
    </dgm:pt>
    <dgm:pt modelId="{93FA0C00-0813-2645-B9E3-9C4206CF0662}" type="pres">
      <dgm:prSet presAssocID="{36A8F410-8DB7-8245-87E1-5DAC6E83B79D}" presName="sibTrans" presStyleLbl="sibTrans2D1" presStyleIdx="2" presStyleCnt="7"/>
      <dgm:spPr/>
    </dgm:pt>
    <dgm:pt modelId="{B1B818B3-5B26-0146-B79E-D40380341E54}" type="pres">
      <dgm:prSet presAssocID="{36A8F410-8DB7-8245-87E1-5DAC6E83B79D}" presName="connectorText" presStyleLbl="sibTrans2D1" presStyleIdx="2" presStyleCnt="7"/>
      <dgm:spPr/>
    </dgm:pt>
    <dgm:pt modelId="{7D5C51D3-1628-6E44-9E41-DDE77C807877}" type="pres">
      <dgm:prSet presAssocID="{D2172D24-7DA3-FE4D-A97F-6EBF7FFB317F}" presName="node" presStyleLbl="node1" presStyleIdx="3" presStyleCnt="8" custLinFactNeighborY="-1202">
        <dgm:presLayoutVars>
          <dgm:bulletEnabled val="1"/>
        </dgm:presLayoutVars>
      </dgm:prSet>
      <dgm:spPr/>
    </dgm:pt>
    <dgm:pt modelId="{0E3E6E9B-8AE1-9D4C-A33E-4A2E3B97D251}" type="pres">
      <dgm:prSet presAssocID="{6F94A313-808D-B341-83D3-B2665FDAD6BF}" presName="sibTrans" presStyleLbl="sibTrans2D1" presStyleIdx="3" presStyleCnt="7"/>
      <dgm:spPr/>
    </dgm:pt>
    <dgm:pt modelId="{DB590654-5718-6B4C-9B24-7E9E48926D31}" type="pres">
      <dgm:prSet presAssocID="{6F94A313-808D-B341-83D3-B2665FDAD6BF}" presName="connectorText" presStyleLbl="sibTrans2D1" presStyleIdx="3" presStyleCnt="7"/>
      <dgm:spPr/>
    </dgm:pt>
    <dgm:pt modelId="{E874A162-277F-424D-A0A3-4B4CCC5814BA}" type="pres">
      <dgm:prSet presAssocID="{A0AFB0B1-3259-E64E-98C1-950DCBAACFCC}" presName="node" presStyleLbl="node1" presStyleIdx="4" presStyleCnt="8" custLinFactNeighborY="-1202">
        <dgm:presLayoutVars>
          <dgm:bulletEnabled val="1"/>
        </dgm:presLayoutVars>
      </dgm:prSet>
      <dgm:spPr/>
    </dgm:pt>
    <dgm:pt modelId="{C2FBEFEC-89A4-4749-B485-F6F1631D4EFC}" type="pres">
      <dgm:prSet presAssocID="{BA546F0C-29B6-FA46-9805-7FA78E326C44}" presName="sibTrans" presStyleLbl="sibTrans2D1" presStyleIdx="4" presStyleCnt="7"/>
      <dgm:spPr/>
    </dgm:pt>
    <dgm:pt modelId="{2460A816-B922-1948-8093-27ACEB49BCFE}" type="pres">
      <dgm:prSet presAssocID="{BA546F0C-29B6-FA46-9805-7FA78E326C44}" presName="connectorText" presStyleLbl="sibTrans2D1" presStyleIdx="4" presStyleCnt="7"/>
      <dgm:spPr/>
    </dgm:pt>
    <dgm:pt modelId="{DC23951D-BEFE-4C47-B73D-FE0D33AE46E3}" type="pres">
      <dgm:prSet presAssocID="{30ED941A-0C3D-2149-BFC6-8FD1722E4D60}" presName="node" presStyleLbl="node1" presStyleIdx="5" presStyleCnt="8" custLinFactNeighborY="-1202">
        <dgm:presLayoutVars>
          <dgm:bulletEnabled val="1"/>
        </dgm:presLayoutVars>
      </dgm:prSet>
      <dgm:spPr/>
    </dgm:pt>
    <dgm:pt modelId="{5C99DA6D-CC9F-AC45-A576-22E100D36A09}" type="pres">
      <dgm:prSet presAssocID="{D7A4EDC7-602A-3344-9FF1-D9D7C6CE79E1}" presName="sibTrans" presStyleLbl="sibTrans2D1" presStyleIdx="5" presStyleCnt="7"/>
      <dgm:spPr/>
    </dgm:pt>
    <dgm:pt modelId="{499DEBA8-1721-F64A-9F29-6EECD126426C}" type="pres">
      <dgm:prSet presAssocID="{D7A4EDC7-602A-3344-9FF1-D9D7C6CE79E1}" presName="connectorText" presStyleLbl="sibTrans2D1" presStyleIdx="5" presStyleCnt="7"/>
      <dgm:spPr/>
    </dgm:pt>
    <dgm:pt modelId="{43DBA58B-05FA-4F4D-9D1D-9EE844E12F14}" type="pres">
      <dgm:prSet presAssocID="{DB27614D-0EF7-3E43-B413-5C7D9A00BB56}" presName="node" presStyleLbl="node1" presStyleIdx="6" presStyleCnt="8" custLinFactNeighborY="-1202">
        <dgm:presLayoutVars>
          <dgm:bulletEnabled val="1"/>
        </dgm:presLayoutVars>
      </dgm:prSet>
      <dgm:spPr/>
    </dgm:pt>
    <dgm:pt modelId="{5F41D7C9-1493-8B4C-B91A-28D5658030F7}" type="pres">
      <dgm:prSet presAssocID="{99AC10F7-F195-1F40-B8B9-810D5BE89B9D}" presName="sibTrans" presStyleLbl="sibTrans2D1" presStyleIdx="6" presStyleCnt="7"/>
      <dgm:spPr/>
    </dgm:pt>
    <dgm:pt modelId="{8574BA42-83C0-FE4D-884E-3D121CB891EC}" type="pres">
      <dgm:prSet presAssocID="{99AC10F7-F195-1F40-B8B9-810D5BE89B9D}" presName="connectorText" presStyleLbl="sibTrans2D1" presStyleIdx="6" presStyleCnt="7"/>
      <dgm:spPr/>
    </dgm:pt>
    <dgm:pt modelId="{CDDFB932-D177-324E-9A67-5BB9749728B1}" type="pres">
      <dgm:prSet presAssocID="{E7AB2549-5EF7-3C47-9053-BE67D02EBA04}" presName="node" presStyleLbl="node1" presStyleIdx="7" presStyleCnt="8" custLinFactNeighborY="-1202">
        <dgm:presLayoutVars>
          <dgm:bulletEnabled val="1"/>
        </dgm:presLayoutVars>
      </dgm:prSet>
      <dgm:spPr/>
    </dgm:pt>
  </dgm:ptLst>
  <dgm:cxnLst>
    <dgm:cxn modelId="{BDA59312-60F7-7B4A-AC5E-19F8D4F3131A}" srcId="{363B7600-D782-5D4D-8F85-2148B7A1D0FB}" destId="{E7AB2549-5EF7-3C47-9053-BE67D02EBA04}" srcOrd="7" destOrd="0" parTransId="{FF93BE6F-6689-8848-B52C-CE98249FAC8D}" sibTransId="{BDE0B089-38B5-464E-B8BA-5732F076901F}"/>
    <dgm:cxn modelId="{1FEAB115-13AD-8F41-84B4-A53E9D3F32B6}" type="presOf" srcId="{363B7600-D782-5D4D-8F85-2148B7A1D0FB}" destId="{A819E0BB-ABCD-794E-8EC5-BC3F2F8ACAD1}" srcOrd="0" destOrd="0" presId="urn:microsoft.com/office/officeart/2005/8/layout/process1"/>
    <dgm:cxn modelId="{F3364D17-0032-A443-ADB5-9B272C55D7A7}" type="presOf" srcId="{6F94A313-808D-B341-83D3-B2665FDAD6BF}" destId="{DB590654-5718-6B4C-9B24-7E9E48926D31}" srcOrd="1" destOrd="0" presId="urn:microsoft.com/office/officeart/2005/8/layout/process1"/>
    <dgm:cxn modelId="{DD35A419-80EC-374A-BD6D-AB1E04FE227A}" type="presOf" srcId="{E7AB2549-5EF7-3C47-9053-BE67D02EBA04}" destId="{CDDFB932-D177-324E-9A67-5BB9749728B1}" srcOrd="0" destOrd="0" presId="urn:microsoft.com/office/officeart/2005/8/layout/process1"/>
    <dgm:cxn modelId="{A071092D-EAD6-9948-8031-4C87F1413537}" type="presOf" srcId="{D0D61AC3-9139-9C4F-ACB3-31ED1EBE4FE9}" destId="{F87A6D8F-2854-6E4D-866C-AAB6462F9F24}" srcOrd="1" destOrd="0" presId="urn:microsoft.com/office/officeart/2005/8/layout/process1"/>
    <dgm:cxn modelId="{B5E8D22D-0174-E34E-A2D3-AE1897B3A105}" type="presOf" srcId="{D5107FEA-43E3-AA41-8A74-59EE2CF15EF1}" destId="{8F1FC8B3-4ACA-C448-BF07-A1A9A9664404}" srcOrd="0" destOrd="0" presId="urn:microsoft.com/office/officeart/2005/8/layout/process1"/>
    <dgm:cxn modelId="{D9C7492E-46C5-004B-96D7-6CF4A32A5E24}" type="presOf" srcId="{6F94A313-808D-B341-83D3-B2665FDAD6BF}" destId="{0E3E6E9B-8AE1-9D4C-A33E-4A2E3B97D251}" srcOrd="0" destOrd="0" presId="urn:microsoft.com/office/officeart/2005/8/layout/process1"/>
    <dgm:cxn modelId="{E557A12F-6677-1042-BD3D-E11D5E50E9FF}" type="presOf" srcId="{D2172D24-7DA3-FE4D-A97F-6EBF7FFB317F}" destId="{7D5C51D3-1628-6E44-9E41-DDE77C807877}" srcOrd="0" destOrd="0" presId="urn:microsoft.com/office/officeart/2005/8/layout/process1"/>
    <dgm:cxn modelId="{18C5F731-5F2E-D648-ABF6-D63D21DED797}" type="presOf" srcId="{8A14C989-AE73-4745-88D8-961AC142802E}" destId="{39B86645-239C-9643-811C-CB88F849727C}" srcOrd="1" destOrd="0" presId="urn:microsoft.com/office/officeart/2005/8/layout/process1"/>
    <dgm:cxn modelId="{7CE3D661-794A-0349-B5A5-6925A1033A45}" srcId="{363B7600-D782-5D4D-8F85-2148B7A1D0FB}" destId="{DB27614D-0EF7-3E43-B413-5C7D9A00BB56}" srcOrd="6" destOrd="0" parTransId="{2F3F81E6-716F-D740-B690-AE69D19306C6}" sibTransId="{99AC10F7-F195-1F40-B8B9-810D5BE89B9D}"/>
    <dgm:cxn modelId="{0F5E3C49-F876-194E-91AB-FA5422C435E7}" type="presOf" srcId="{36A8F410-8DB7-8245-87E1-5DAC6E83B79D}" destId="{93FA0C00-0813-2645-B9E3-9C4206CF0662}" srcOrd="0" destOrd="0" presId="urn:microsoft.com/office/officeart/2005/8/layout/process1"/>
    <dgm:cxn modelId="{6F624B69-FA83-6643-BCDE-572AF171CF7D}" type="presOf" srcId="{741376E4-DDAA-BC46-85F4-34685AED7790}" destId="{189C7283-D506-B74F-A02E-6F8EB59FBC68}" srcOrd="0" destOrd="0" presId="urn:microsoft.com/office/officeart/2005/8/layout/process1"/>
    <dgm:cxn modelId="{D73CD749-D3DE-1B4E-8F03-B39180B2BAE1}" type="presOf" srcId="{99AC10F7-F195-1F40-B8B9-810D5BE89B9D}" destId="{8574BA42-83C0-FE4D-884E-3D121CB891EC}" srcOrd="1" destOrd="0" presId="urn:microsoft.com/office/officeart/2005/8/layout/process1"/>
    <dgm:cxn modelId="{89BC536B-D22A-1542-84B4-0F89BF77BC93}" type="presOf" srcId="{30ED941A-0C3D-2149-BFC6-8FD1722E4D60}" destId="{DC23951D-BEFE-4C47-B73D-FE0D33AE46E3}" srcOrd="0" destOrd="0" presId="urn:microsoft.com/office/officeart/2005/8/layout/process1"/>
    <dgm:cxn modelId="{5CA03178-2154-F042-ADCF-4AE52805342A}" srcId="{363B7600-D782-5D4D-8F85-2148B7A1D0FB}" destId="{D2172D24-7DA3-FE4D-A97F-6EBF7FFB317F}" srcOrd="3" destOrd="0" parTransId="{513A5727-A51A-5249-9C26-47B6E6576F2C}" sibTransId="{6F94A313-808D-B341-83D3-B2665FDAD6BF}"/>
    <dgm:cxn modelId="{44818885-DE52-5E43-A3C8-CA09D04EBF17}" type="presOf" srcId="{D0D61AC3-9139-9C4F-ACB3-31ED1EBE4FE9}" destId="{476F861C-5CA0-FB4F-8F04-51A5F57A4CA8}" srcOrd="0" destOrd="0" presId="urn:microsoft.com/office/officeart/2005/8/layout/process1"/>
    <dgm:cxn modelId="{98719CA6-CA89-6B46-A8B8-5E69983EA9E0}" type="presOf" srcId="{D7A4EDC7-602A-3344-9FF1-D9D7C6CE79E1}" destId="{5C99DA6D-CC9F-AC45-A576-22E100D36A09}" srcOrd="0" destOrd="0" presId="urn:microsoft.com/office/officeart/2005/8/layout/process1"/>
    <dgm:cxn modelId="{EB629DAA-A1FA-C048-A21A-5D6110FBEFE6}" type="presOf" srcId="{6CCF023B-3819-034C-BD75-73E7D48ECA6E}" destId="{7C1801FB-223F-6145-8848-3C68FDEF76D4}" srcOrd="0" destOrd="0" presId="urn:microsoft.com/office/officeart/2005/8/layout/process1"/>
    <dgm:cxn modelId="{3E4F70B1-F96D-A247-AC3B-EFF0AC60627D}" srcId="{363B7600-D782-5D4D-8F85-2148B7A1D0FB}" destId="{30ED941A-0C3D-2149-BFC6-8FD1722E4D60}" srcOrd="5" destOrd="0" parTransId="{B6A65423-CC79-554C-A054-DCDB4EF35F9B}" sibTransId="{D7A4EDC7-602A-3344-9FF1-D9D7C6CE79E1}"/>
    <dgm:cxn modelId="{790746B2-AF57-1C4F-95FD-23B3757272A0}" srcId="{363B7600-D782-5D4D-8F85-2148B7A1D0FB}" destId="{6CCF023B-3819-034C-BD75-73E7D48ECA6E}" srcOrd="2" destOrd="0" parTransId="{62AC3B59-D646-F142-99D4-E84ABD8AB49C}" sibTransId="{36A8F410-8DB7-8245-87E1-5DAC6E83B79D}"/>
    <dgm:cxn modelId="{DD6111B3-E427-8942-A5ED-444C045EFB98}" type="presOf" srcId="{BA546F0C-29B6-FA46-9805-7FA78E326C44}" destId="{C2FBEFEC-89A4-4749-B485-F6F1631D4EFC}" srcOrd="0" destOrd="0" presId="urn:microsoft.com/office/officeart/2005/8/layout/process1"/>
    <dgm:cxn modelId="{064D47B4-A6D1-934A-9E6A-23C20CE41008}" type="presOf" srcId="{36A8F410-8DB7-8245-87E1-5DAC6E83B79D}" destId="{B1B818B3-5B26-0146-B79E-D40380341E54}" srcOrd="1" destOrd="0" presId="urn:microsoft.com/office/officeart/2005/8/layout/process1"/>
    <dgm:cxn modelId="{05F174CB-258D-5F47-A85C-F85F62202F5D}" srcId="{363B7600-D782-5D4D-8F85-2148B7A1D0FB}" destId="{A0AFB0B1-3259-E64E-98C1-950DCBAACFCC}" srcOrd="4" destOrd="0" parTransId="{68E92584-8638-8F4E-ADA7-1F09DFB3D001}" sibTransId="{BA546F0C-29B6-FA46-9805-7FA78E326C44}"/>
    <dgm:cxn modelId="{C08EE5D5-6A89-EC49-9BD0-77B6C260DEBC}" type="presOf" srcId="{D7A4EDC7-602A-3344-9FF1-D9D7C6CE79E1}" destId="{499DEBA8-1721-F64A-9F29-6EECD126426C}" srcOrd="1" destOrd="0" presId="urn:microsoft.com/office/officeart/2005/8/layout/process1"/>
    <dgm:cxn modelId="{16006CE1-0AB3-884F-BB50-FC05BA720EBB}" type="presOf" srcId="{A0AFB0B1-3259-E64E-98C1-950DCBAACFCC}" destId="{E874A162-277F-424D-A0A3-4B4CCC5814BA}" srcOrd="0" destOrd="0" presId="urn:microsoft.com/office/officeart/2005/8/layout/process1"/>
    <dgm:cxn modelId="{5C327AED-DD19-D045-94F4-BF21E4664019}" type="presOf" srcId="{99AC10F7-F195-1F40-B8B9-810D5BE89B9D}" destId="{5F41D7C9-1493-8B4C-B91A-28D5658030F7}" srcOrd="0" destOrd="0" presId="urn:microsoft.com/office/officeart/2005/8/layout/process1"/>
    <dgm:cxn modelId="{C9C6E4EE-A248-2B4A-99C8-C7C4304B14A1}" srcId="{363B7600-D782-5D4D-8F85-2148B7A1D0FB}" destId="{741376E4-DDAA-BC46-85F4-34685AED7790}" srcOrd="1" destOrd="0" parTransId="{DCA074F7-E650-5F48-9CD9-F92EEA9CD461}" sibTransId="{D0D61AC3-9139-9C4F-ACB3-31ED1EBE4FE9}"/>
    <dgm:cxn modelId="{5114C0F7-8B57-DD49-A37B-6ECAD4F5044C}" type="presOf" srcId="{BA546F0C-29B6-FA46-9805-7FA78E326C44}" destId="{2460A816-B922-1948-8093-27ACEB49BCFE}" srcOrd="1" destOrd="0" presId="urn:microsoft.com/office/officeart/2005/8/layout/process1"/>
    <dgm:cxn modelId="{4F23C4F9-864E-5F43-8874-6BAB1EFEC16A}" srcId="{363B7600-D782-5D4D-8F85-2148B7A1D0FB}" destId="{D5107FEA-43E3-AA41-8A74-59EE2CF15EF1}" srcOrd="0" destOrd="0" parTransId="{14683B99-940E-3140-93FC-22AF8BF42651}" sibTransId="{8A14C989-AE73-4745-88D8-961AC142802E}"/>
    <dgm:cxn modelId="{D0E9D1FB-951E-D64D-88CE-D427557A575E}" type="presOf" srcId="{8A14C989-AE73-4745-88D8-961AC142802E}" destId="{50E93B43-6D56-AE47-8461-4677E81A454B}" srcOrd="0" destOrd="0" presId="urn:microsoft.com/office/officeart/2005/8/layout/process1"/>
    <dgm:cxn modelId="{9A4F6CFF-CEDF-D54C-B0BD-E5AB87B2826D}" type="presOf" srcId="{DB27614D-0EF7-3E43-B413-5C7D9A00BB56}" destId="{43DBA58B-05FA-4F4D-9D1D-9EE844E12F14}" srcOrd="0" destOrd="0" presId="urn:microsoft.com/office/officeart/2005/8/layout/process1"/>
    <dgm:cxn modelId="{34E02D13-E25B-814F-83D2-393D1A5C08BA}" type="presParOf" srcId="{A819E0BB-ABCD-794E-8EC5-BC3F2F8ACAD1}" destId="{8F1FC8B3-4ACA-C448-BF07-A1A9A9664404}" srcOrd="0" destOrd="0" presId="urn:microsoft.com/office/officeart/2005/8/layout/process1"/>
    <dgm:cxn modelId="{B3F2AABF-DD87-E646-B577-CC6B0C12D3C7}" type="presParOf" srcId="{A819E0BB-ABCD-794E-8EC5-BC3F2F8ACAD1}" destId="{50E93B43-6D56-AE47-8461-4677E81A454B}" srcOrd="1" destOrd="0" presId="urn:microsoft.com/office/officeart/2005/8/layout/process1"/>
    <dgm:cxn modelId="{DEB26BC8-C897-F04C-9954-552241AE93D5}" type="presParOf" srcId="{50E93B43-6D56-AE47-8461-4677E81A454B}" destId="{39B86645-239C-9643-811C-CB88F849727C}" srcOrd="0" destOrd="0" presId="urn:microsoft.com/office/officeart/2005/8/layout/process1"/>
    <dgm:cxn modelId="{B5E39991-1790-3144-9B50-44531A47A050}" type="presParOf" srcId="{A819E0BB-ABCD-794E-8EC5-BC3F2F8ACAD1}" destId="{189C7283-D506-B74F-A02E-6F8EB59FBC68}" srcOrd="2" destOrd="0" presId="urn:microsoft.com/office/officeart/2005/8/layout/process1"/>
    <dgm:cxn modelId="{40C827A0-D74C-5E4A-9239-78C3CC85DE59}" type="presParOf" srcId="{A819E0BB-ABCD-794E-8EC5-BC3F2F8ACAD1}" destId="{476F861C-5CA0-FB4F-8F04-51A5F57A4CA8}" srcOrd="3" destOrd="0" presId="urn:microsoft.com/office/officeart/2005/8/layout/process1"/>
    <dgm:cxn modelId="{62A6190B-939A-454D-A70A-C716418ACB7A}" type="presParOf" srcId="{476F861C-5CA0-FB4F-8F04-51A5F57A4CA8}" destId="{F87A6D8F-2854-6E4D-866C-AAB6462F9F24}" srcOrd="0" destOrd="0" presId="urn:microsoft.com/office/officeart/2005/8/layout/process1"/>
    <dgm:cxn modelId="{D4F5BE26-98C1-324F-9540-37A543F7A171}" type="presParOf" srcId="{A819E0BB-ABCD-794E-8EC5-BC3F2F8ACAD1}" destId="{7C1801FB-223F-6145-8848-3C68FDEF76D4}" srcOrd="4" destOrd="0" presId="urn:microsoft.com/office/officeart/2005/8/layout/process1"/>
    <dgm:cxn modelId="{E9F050C5-E5E6-5A43-AAAA-125AF09D2D91}" type="presParOf" srcId="{A819E0BB-ABCD-794E-8EC5-BC3F2F8ACAD1}" destId="{93FA0C00-0813-2645-B9E3-9C4206CF0662}" srcOrd="5" destOrd="0" presId="urn:microsoft.com/office/officeart/2005/8/layout/process1"/>
    <dgm:cxn modelId="{AB39360C-F624-4145-AE29-93374046300B}" type="presParOf" srcId="{93FA0C00-0813-2645-B9E3-9C4206CF0662}" destId="{B1B818B3-5B26-0146-B79E-D40380341E54}" srcOrd="0" destOrd="0" presId="urn:microsoft.com/office/officeart/2005/8/layout/process1"/>
    <dgm:cxn modelId="{1BC2656F-4C14-A54E-A26A-B4730CC0B2C2}" type="presParOf" srcId="{A819E0BB-ABCD-794E-8EC5-BC3F2F8ACAD1}" destId="{7D5C51D3-1628-6E44-9E41-DDE77C807877}" srcOrd="6" destOrd="0" presId="urn:microsoft.com/office/officeart/2005/8/layout/process1"/>
    <dgm:cxn modelId="{933AB2CC-BDC6-184F-A2ED-88F54C27F8AE}" type="presParOf" srcId="{A819E0BB-ABCD-794E-8EC5-BC3F2F8ACAD1}" destId="{0E3E6E9B-8AE1-9D4C-A33E-4A2E3B97D251}" srcOrd="7" destOrd="0" presId="urn:microsoft.com/office/officeart/2005/8/layout/process1"/>
    <dgm:cxn modelId="{2069446C-D5BC-5F47-93E0-8E5829E866F0}" type="presParOf" srcId="{0E3E6E9B-8AE1-9D4C-A33E-4A2E3B97D251}" destId="{DB590654-5718-6B4C-9B24-7E9E48926D31}" srcOrd="0" destOrd="0" presId="urn:microsoft.com/office/officeart/2005/8/layout/process1"/>
    <dgm:cxn modelId="{A972376C-723D-AD44-A141-B940ACB2ED25}" type="presParOf" srcId="{A819E0BB-ABCD-794E-8EC5-BC3F2F8ACAD1}" destId="{E874A162-277F-424D-A0A3-4B4CCC5814BA}" srcOrd="8" destOrd="0" presId="urn:microsoft.com/office/officeart/2005/8/layout/process1"/>
    <dgm:cxn modelId="{28FADE42-80CA-7D4D-8FD1-61A7210F431C}" type="presParOf" srcId="{A819E0BB-ABCD-794E-8EC5-BC3F2F8ACAD1}" destId="{C2FBEFEC-89A4-4749-B485-F6F1631D4EFC}" srcOrd="9" destOrd="0" presId="urn:microsoft.com/office/officeart/2005/8/layout/process1"/>
    <dgm:cxn modelId="{DDCBB3E5-8D1E-A647-8E58-EB86BB40DB15}" type="presParOf" srcId="{C2FBEFEC-89A4-4749-B485-F6F1631D4EFC}" destId="{2460A816-B922-1948-8093-27ACEB49BCFE}" srcOrd="0" destOrd="0" presId="urn:microsoft.com/office/officeart/2005/8/layout/process1"/>
    <dgm:cxn modelId="{D94A9947-666A-DF45-89E3-4BB1A5DB7C09}" type="presParOf" srcId="{A819E0BB-ABCD-794E-8EC5-BC3F2F8ACAD1}" destId="{DC23951D-BEFE-4C47-B73D-FE0D33AE46E3}" srcOrd="10" destOrd="0" presId="urn:microsoft.com/office/officeart/2005/8/layout/process1"/>
    <dgm:cxn modelId="{5D5C68DC-DCD5-804B-969C-C2AEFD3AACBF}" type="presParOf" srcId="{A819E0BB-ABCD-794E-8EC5-BC3F2F8ACAD1}" destId="{5C99DA6D-CC9F-AC45-A576-22E100D36A09}" srcOrd="11" destOrd="0" presId="urn:microsoft.com/office/officeart/2005/8/layout/process1"/>
    <dgm:cxn modelId="{E1E6531E-B5F1-6046-93B8-D5E9897758F4}" type="presParOf" srcId="{5C99DA6D-CC9F-AC45-A576-22E100D36A09}" destId="{499DEBA8-1721-F64A-9F29-6EECD126426C}" srcOrd="0" destOrd="0" presId="urn:microsoft.com/office/officeart/2005/8/layout/process1"/>
    <dgm:cxn modelId="{42ECB913-E4F4-7B42-8723-DFFA664B3D15}" type="presParOf" srcId="{A819E0BB-ABCD-794E-8EC5-BC3F2F8ACAD1}" destId="{43DBA58B-05FA-4F4D-9D1D-9EE844E12F14}" srcOrd="12" destOrd="0" presId="urn:microsoft.com/office/officeart/2005/8/layout/process1"/>
    <dgm:cxn modelId="{32732803-F20B-DD4B-902B-E527F9830896}" type="presParOf" srcId="{A819E0BB-ABCD-794E-8EC5-BC3F2F8ACAD1}" destId="{5F41D7C9-1493-8B4C-B91A-28D5658030F7}" srcOrd="13" destOrd="0" presId="urn:microsoft.com/office/officeart/2005/8/layout/process1"/>
    <dgm:cxn modelId="{C584489E-D445-5443-90AA-3527949903B1}" type="presParOf" srcId="{5F41D7C9-1493-8B4C-B91A-28D5658030F7}" destId="{8574BA42-83C0-FE4D-884E-3D121CB891EC}" srcOrd="0" destOrd="0" presId="urn:microsoft.com/office/officeart/2005/8/layout/process1"/>
    <dgm:cxn modelId="{BFBADDEC-006F-9248-866F-5D6EA862E18E}" type="presParOf" srcId="{A819E0BB-ABCD-794E-8EC5-BC3F2F8ACAD1}" destId="{CDDFB932-D177-324E-9A67-5BB9749728B1}" srcOrd="1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1FC8B3-4ACA-C448-BF07-A1A9A9664404}">
      <dsp:nvSpPr>
        <dsp:cNvPr id="0" name=""/>
        <dsp:cNvSpPr/>
      </dsp:nvSpPr>
      <dsp:spPr>
        <a:xfrm>
          <a:off x="1" y="142084"/>
          <a:ext cx="1022165" cy="613299"/>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effectLst/>
            </a:rPr>
            <a:t>0%</a:t>
          </a:r>
        </a:p>
      </dsp:txBody>
      <dsp:txXfrm>
        <a:off x="17964" y="160047"/>
        <a:ext cx="986239" cy="577373"/>
      </dsp:txXfrm>
    </dsp:sp>
    <dsp:sp modelId="{50E93B43-6D56-AE47-8461-4677E81A454B}">
      <dsp:nvSpPr>
        <dsp:cNvPr id="0" name=""/>
        <dsp:cNvSpPr/>
      </dsp:nvSpPr>
      <dsp:spPr>
        <a:xfrm rot="36852">
          <a:off x="1125321" y="329743"/>
          <a:ext cx="218711" cy="253497"/>
        </a:xfrm>
        <a:prstGeom prst="rightArrow">
          <a:avLst>
            <a:gd name="adj1" fmla="val 60000"/>
            <a:gd name="adj2" fmla="val 50000"/>
          </a:avLst>
        </a:prstGeom>
        <a:solidFill>
          <a:schemeClr val="accent5"/>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solidFill>
              <a:schemeClr val="tx1"/>
            </a:solidFill>
            <a:effectLst/>
          </a:endParaRPr>
        </a:p>
      </dsp:txBody>
      <dsp:txXfrm>
        <a:off x="1125323" y="380090"/>
        <a:ext cx="153098" cy="152099"/>
      </dsp:txXfrm>
    </dsp:sp>
    <dsp:sp modelId="{189C7283-D506-B74F-A02E-6F8EB59FBC68}">
      <dsp:nvSpPr>
        <dsp:cNvPr id="0" name=""/>
        <dsp:cNvSpPr/>
      </dsp:nvSpPr>
      <dsp:spPr>
        <a:xfrm>
          <a:off x="1434807" y="157466"/>
          <a:ext cx="1022165" cy="613299"/>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effectLst/>
            </a:rPr>
            <a:t>5%</a:t>
          </a:r>
        </a:p>
      </dsp:txBody>
      <dsp:txXfrm>
        <a:off x="1452770" y="175429"/>
        <a:ext cx="986239" cy="577373"/>
      </dsp:txXfrm>
    </dsp:sp>
    <dsp:sp modelId="{476F861C-5CA0-FB4F-8F04-51A5F57A4CA8}">
      <dsp:nvSpPr>
        <dsp:cNvPr id="0" name=""/>
        <dsp:cNvSpPr/>
      </dsp:nvSpPr>
      <dsp:spPr>
        <a:xfrm>
          <a:off x="2559189" y="337367"/>
          <a:ext cx="216699" cy="253497"/>
        </a:xfrm>
        <a:prstGeom prst="rightArrow">
          <a:avLst>
            <a:gd name="adj1" fmla="val 60000"/>
            <a:gd name="adj2" fmla="val 50000"/>
          </a:avLst>
        </a:prstGeom>
        <a:solidFill>
          <a:schemeClr val="accent5"/>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solidFill>
              <a:schemeClr val="tx1"/>
            </a:solidFill>
            <a:effectLst/>
          </a:endParaRPr>
        </a:p>
      </dsp:txBody>
      <dsp:txXfrm>
        <a:off x="2559189" y="388066"/>
        <a:ext cx="151689" cy="152099"/>
      </dsp:txXfrm>
    </dsp:sp>
    <dsp:sp modelId="{7C1801FB-223F-6145-8848-3C68FDEF76D4}">
      <dsp:nvSpPr>
        <dsp:cNvPr id="0" name=""/>
        <dsp:cNvSpPr/>
      </dsp:nvSpPr>
      <dsp:spPr>
        <a:xfrm>
          <a:off x="2865839" y="157466"/>
          <a:ext cx="1022165" cy="613299"/>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effectLst/>
            </a:rPr>
            <a:t>10%</a:t>
          </a:r>
        </a:p>
      </dsp:txBody>
      <dsp:txXfrm>
        <a:off x="2883802" y="175429"/>
        <a:ext cx="986239" cy="577373"/>
      </dsp:txXfrm>
    </dsp:sp>
    <dsp:sp modelId="{93FA0C00-0813-2645-B9E3-9C4206CF0662}">
      <dsp:nvSpPr>
        <dsp:cNvPr id="0" name=""/>
        <dsp:cNvSpPr/>
      </dsp:nvSpPr>
      <dsp:spPr>
        <a:xfrm>
          <a:off x="3990221" y="337367"/>
          <a:ext cx="216699" cy="253497"/>
        </a:xfrm>
        <a:prstGeom prst="rightArrow">
          <a:avLst>
            <a:gd name="adj1" fmla="val 60000"/>
            <a:gd name="adj2" fmla="val 50000"/>
          </a:avLst>
        </a:prstGeom>
        <a:solidFill>
          <a:schemeClr val="accent5"/>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solidFill>
              <a:schemeClr val="tx1"/>
            </a:solidFill>
            <a:effectLst/>
          </a:endParaRPr>
        </a:p>
      </dsp:txBody>
      <dsp:txXfrm>
        <a:off x="3990221" y="388066"/>
        <a:ext cx="151689" cy="152099"/>
      </dsp:txXfrm>
    </dsp:sp>
    <dsp:sp modelId="{7D5C51D3-1628-6E44-9E41-DDE77C807877}">
      <dsp:nvSpPr>
        <dsp:cNvPr id="0" name=""/>
        <dsp:cNvSpPr/>
      </dsp:nvSpPr>
      <dsp:spPr>
        <a:xfrm>
          <a:off x="4296871" y="157466"/>
          <a:ext cx="1022165" cy="613299"/>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effectLst/>
            </a:rPr>
            <a:t>15%</a:t>
          </a:r>
        </a:p>
      </dsp:txBody>
      <dsp:txXfrm>
        <a:off x="4314834" y="175429"/>
        <a:ext cx="986239" cy="577373"/>
      </dsp:txXfrm>
    </dsp:sp>
    <dsp:sp modelId="{0E3E6E9B-8AE1-9D4C-A33E-4A2E3B97D251}">
      <dsp:nvSpPr>
        <dsp:cNvPr id="0" name=""/>
        <dsp:cNvSpPr/>
      </dsp:nvSpPr>
      <dsp:spPr>
        <a:xfrm>
          <a:off x="5421253" y="337367"/>
          <a:ext cx="216699" cy="253497"/>
        </a:xfrm>
        <a:prstGeom prst="rightArrow">
          <a:avLst>
            <a:gd name="adj1" fmla="val 60000"/>
            <a:gd name="adj2" fmla="val 50000"/>
          </a:avLst>
        </a:prstGeom>
        <a:solidFill>
          <a:schemeClr val="accent5"/>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solidFill>
              <a:schemeClr val="tx1"/>
            </a:solidFill>
            <a:effectLst/>
          </a:endParaRPr>
        </a:p>
      </dsp:txBody>
      <dsp:txXfrm>
        <a:off x="5421253" y="388066"/>
        <a:ext cx="151689" cy="152099"/>
      </dsp:txXfrm>
    </dsp:sp>
    <dsp:sp modelId="{E874A162-277F-424D-A0A3-4B4CCC5814BA}">
      <dsp:nvSpPr>
        <dsp:cNvPr id="0" name=""/>
        <dsp:cNvSpPr/>
      </dsp:nvSpPr>
      <dsp:spPr>
        <a:xfrm>
          <a:off x="5727903" y="157466"/>
          <a:ext cx="1022165" cy="613299"/>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effectLst/>
            </a:rPr>
            <a:t>20%</a:t>
          </a:r>
        </a:p>
      </dsp:txBody>
      <dsp:txXfrm>
        <a:off x="5745866" y="175429"/>
        <a:ext cx="986239" cy="577373"/>
      </dsp:txXfrm>
    </dsp:sp>
    <dsp:sp modelId="{C2FBEFEC-89A4-4749-B485-F6F1631D4EFC}">
      <dsp:nvSpPr>
        <dsp:cNvPr id="0" name=""/>
        <dsp:cNvSpPr/>
      </dsp:nvSpPr>
      <dsp:spPr>
        <a:xfrm>
          <a:off x="6852285" y="337367"/>
          <a:ext cx="216699" cy="253497"/>
        </a:xfrm>
        <a:prstGeom prst="rightArrow">
          <a:avLst>
            <a:gd name="adj1" fmla="val 60000"/>
            <a:gd name="adj2" fmla="val 50000"/>
          </a:avLst>
        </a:prstGeom>
        <a:solidFill>
          <a:schemeClr val="accent5"/>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solidFill>
              <a:schemeClr val="tx1"/>
            </a:solidFill>
            <a:effectLst/>
          </a:endParaRPr>
        </a:p>
      </dsp:txBody>
      <dsp:txXfrm>
        <a:off x="6852285" y="388066"/>
        <a:ext cx="151689" cy="152099"/>
      </dsp:txXfrm>
    </dsp:sp>
    <dsp:sp modelId="{DC23951D-BEFE-4C47-B73D-FE0D33AE46E3}">
      <dsp:nvSpPr>
        <dsp:cNvPr id="0" name=""/>
        <dsp:cNvSpPr/>
      </dsp:nvSpPr>
      <dsp:spPr>
        <a:xfrm>
          <a:off x="7158934" y="157466"/>
          <a:ext cx="1022165" cy="613299"/>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effectLst/>
            </a:rPr>
            <a:t>25%</a:t>
          </a:r>
        </a:p>
      </dsp:txBody>
      <dsp:txXfrm>
        <a:off x="7176897" y="175429"/>
        <a:ext cx="986239" cy="577373"/>
      </dsp:txXfrm>
    </dsp:sp>
    <dsp:sp modelId="{5C99DA6D-CC9F-AC45-A576-22E100D36A09}">
      <dsp:nvSpPr>
        <dsp:cNvPr id="0" name=""/>
        <dsp:cNvSpPr/>
      </dsp:nvSpPr>
      <dsp:spPr>
        <a:xfrm>
          <a:off x="8283317" y="337367"/>
          <a:ext cx="216699" cy="253497"/>
        </a:xfrm>
        <a:prstGeom prst="rightArrow">
          <a:avLst>
            <a:gd name="adj1" fmla="val 60000"/>
            <a:gd name="adj2" fmla="val 50000"/>
          </a:avLst>
        </a:prstGeom>
        <a:solidFill>
          <a:schemeClr val="accent5"/>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solidFill>
              <a:schemeClr val="tx1"/>
            </a:solidFill>
            <a:effectLst/>
          </a:endParaRPr>
        </a:p>
      </dsp:txBody>
      <dsp:txXfrm>
        <a:off x="8283317" y="388066"/>
        <a:ext cx="151689" cy="152099"/>
      </dsp:txXfrm>
    </dsp:sp>
    <dsp:sp modelId="{43DBA58B-05FA-4F4D-9D1D-9EE844E12F14}">
      <dsp:nvSpPr>
        <dsp:cNvPr id="0" name=""/>
        <dsp:cNvSpPr/>
      </dsp:nvSpPr>
      <dsp:spPr>
        <a:xfrm>
          <a:off x="8589966" y="157466"/>
          <a:ext cx="1022165" cy="613299"/>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effectLst/>
            </a:rPr>
            <a:t>30%</a:t>
          </a:r>
        </a:p>
      </dsp:txBody>
      <dsp:txXfrm>
        <a:off x="8607929" y="175429"/>
        <a:ext cx="986239" cy="577373"/>
      </dsp:txXfrm>
    </dsp:sp>
    <dsp:sp modelId="{5F41D7C9-1493-8B4C-B91A-28D5658030F7}">
      <dsp:nvSpPr>
        <dsp:cNvPr id="0" name=""/>
        <dsp:cNvSpPr/>
      </dsp:nvSpPr>
      <dsp:spPr>
        <a:xfrm>
          <a:off x="9714348" y="337367"/>
          <a:ext cx="216699" cy="253497"/>
        </a:xfrm>
        <a:prstGeom prst="rightArrow">
          <a:avLst>
            <a:gd name="adj1" fmla="val 60000"/>
            <a:gd name="adj2" fmla="val 50000"/>
          </a:avLst>
        </a:prstGeom>
        <a:solidFill>
          <a:schemeClr val="accent5"/>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solidFill>
              <a:schemeClr val="tx1"/>
            </a:solidFill>
            <a:effectLst/>
          </a:endParaRPr>
        </a:p>
      </dsp:txBody>
      <dsp:txXfrm>
        <a:off x="9714348" y="388066"/>
        <a:ext cx="151689" cy="152099"/>
      </dsp:txXfrm>
    </dsp:sp>
    <dsp:sp modelId="{CDDFB932-D177-324E-9A67-5BB9749728B1}">
      <dsp:nvSpPr>
        <dsp:cNvPr id="0" name=""/>
        <dsp:cNvSpPr/>
      </dsp:nvSpPr>
      <dsp:spPr>
        <a:xfrm>
          <a:off x="10020998" y="157466"/>
          <a:ext cx="1022165" cy="613299"/>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effectLst/>
            </a:rPr>
            <a:t>35%</a:t>
          </a:r>
        </a:p>
      </dsp:txBody>
      <dsp:txXfrm>
        <a:off x="10038961" y="175429"/>
        <a:ext cx="986239" cy="577373"/>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05705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45679"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pPr marL="0" marR="0" lvl="0" indent="0" algn="r" defTabSz="445679"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99328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C1BCDC6-B7D2-44C2-81D4-28185AFC4CF5}"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71932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304464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FEDA9-36F8-8AE0-CCE8-269F9BE70F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13930A-CBF1-6D0D-5A5B-4785BD6621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283DCD-2123-56F3-8A34-6E1A549755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8C06DF-1E0E-ABC3-AD92-96C4B033606A}"/>
              </a:ext>
            </a:extLst>
          </p:cNvPr>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905690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HCP, healthcare professional.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7777470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AOM, antiobesity medication; RA, receptor agonist.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251031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1357" eaLnBrk="1" fontAlgn="auto" hangingPunct="1">
              <a:spcBef>
                <a:spcPts val="0"/>
              </a:spcBef>
              <a:spcAft>
                <a:spcPts val="0"/>
              </a:spcAft>
              <a:defRPr/>
            </a:pPr>
            <a:r>
              <a:rPr lang="en-US" b="0" i="1">
                <a:solidFill>
                  <a:srgbClr val="212121"/>
                </a:solidFill>
                <a:effectLst/>
                <a:latin typeface="Cambria"/>
                <a:ea typeface="Cambria"/>
              </a:rPr>
              <a:t>CAI, carbonic anhydrase inhibitor; </a:t>
            </a:r>
            <a:r>
              <a:rPr lang="en-US" i="1">
                <a:latin typeface="+mn-lt"/>
              </a:rPr>
              <a:t>DA, dopamine; GCGR, glucagon receptor; GDF-15, growth differentiating factor 15</a:t>
            </a:r>
            <a:r>
              <a:rPr lang="en-US">
                <a:latin typeface="Arial"/>
                <a:cs typeface="Arial"/>
              </a:rPr>
              <a:t>; </a:t>
            </a:r>
            <a:r>
              <a:rPr lang="en-US" i="1">
                <a:latin typeface="+mn-lt"/>
              </a:rPr>
              <a:t>GIP, </a:t>
            </a:r>
            <a:r>
              <a:rPr lang="en-US" i="1">
                <a:latin typeface="+mn-lt"/>
                <a:ea typeface="Times" panose="02020603050405020304" pitchFamily="18" charset="0"/>
              </a:rPr>
              <a:t>glucose-dependent insulinotropic polypeptide; GABA-R, gamma-aminobutyric acid receptor; </a:t>
            </a:r>
            <a:r>
              <a:rPr lang="en-US" i="1">
                <a:latin typeface="+mn-lt"/>
              </a:rPr>
              <a:t>GLP-1, glucagon-like peptide-1; MOP-R, mu opioid receptor; NE, norepinephrine; PYY, peptide YY; RA, receptor agonist; SGLT2, sodium-glucose cotransporter 2.</a:t>
            </a:r>
          </a:p>
          <a:p>
            <a:endParaRPr lang="en-US"/>
          </a:p>
          <a:p>
            <a:endParaRPr lang="en-US"/>
          </a:p>
        </p:txBody>
      </p:sp>
      <p:sp>
        <p:nvSpPr>
          <p:cNvPr id="4" name="Slide Number Placeholder 3"/>
          <p:cNvSpPr>
            <a:spLocks noGrp="1"/>
          </p:cNvSpPr>
          <p:nvPr>
            <p:ph type="sldNum" idx="12"/>
          </p:nvPr>
        </p:nvSpPr>
        <p:spPr/>
        <p:txBody>
          <a:bodyPr/>
          <a:lstStyle/>
          <a:p>
            <a:pPr marL="0" marR="0" lvl="0" indent="0" algn="r" defTabSz="891357" rtl="0" eaLnBrk="1" fontAlgn="auto" latinLnBrk="0" hangingPunct="1">
              <a:lnSpc>
                <a:spcPct val="100000"/>
              </a:lnSpc>
              <a:spcBef>
                <a:spcPts val="0"/>
              </a:spcBef>
              <a:spcAft>
                <a:spcPts val="0"/>
              </a:spcAft>
              <a:buClr>
                <a:srgbClr val="000000"/>
              </a:buClr>
              <a:buSzPts val="1200"/>
              <a:buFontTx/>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891357" rtl="0" eaLnBrk="1" fontAlgn="auto" latinLnBrk="0" hangingPunct="1">
                <a:lnSpc>
                  <a:spcPct val="100000"/>
                </a:lnSpc>
                <a:spcBef>
                  <a:spcPts val="0"/>
                </a:spcBef>
                <a:spcAft>
                  <a:spcPts val="0"/>
                </a:spcAft>
                <a:buClr>
                  <a:srgbClr val="000000"/>
                </a:buClr>
                <a:buSzPts val="1200"/>
                <a:buFontTx/>
                <a:buNone/>
                <a:tabLst/>
                <a:defRPr/>
              </a:pPr>
              <a:t>13</a:t>
            </a:fld>
            <a:endParaRPr kumimoji="0" lang="en-US"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285820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200"/>
            </a:pPr>
            <a:r>
              <a:rPr lang="en-US" sz="1200" i="1" dirty="0"/>
              <a:t>AOM, antiobesity medication; RA, receptor agonist.</a:t>
            </a:r>
          </a:p>
          <a:p>
            <a:pPr>
              <a:defRPr sz="1200"/>
            </a:pPr>
            <a:endParaRPr lang="en-US" sz="1200"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958019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2"/>
        <p:cNvGrpSpPr/>
        <p:nvPr/>
      </p:nvGrpSpPr>
      <p:grpSpPr>
        <a:xfrm>
          <a:off x="0" y="0"/>
          <a:ext cx="0" cy="0"/>
          <a:chOff x="0" y="0"/>
          <a:chExt cx="0" cy="0"/>
        </a:xfrm>
      </p:grpSpPr>
      <p:sp>
        <p:nvSpPr>
          <p:cNvPr id="2183" name="Google Shape;2183;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ltLang="en-US" i="1">
                <a:solidFill>
                  <a:schemeClr val="bg1"/>
                </a:solidFill>
                <a:latin typeface="Calibri" panose="020F0502020204030204" pitchFamily="34" charset="0"/>
                <a:cs typeface="Calibri" panose="020F0502020204030204" pitchFamily="34" charset="0"/>
              </a:rPr>
              <a:t>AMY, amylin; </a:t>
            </a:r>
            <a:r>
              <a:rPr lang="en-US" altLang="en-US" i="1" dirty="0">
                <a:solidFill>
                  <a:schemeClr val="bg1"/>
                </a:solidFill>
                <a:latin typeface="Calibri" panose="020F0502020204030204" pitchFamily="34" charset="0"/>
                <a:cs typeface="Calibri" panose="020F0502020204030204" pitchFamily="34" charset="0"/>
              </a:rPr>
              <a:t>MoA, mechanism of action;</a:t>
            </a:r>
            <a:r>
              <a:rPr lang="en-US" i="1"/>
              <a:t> RA, receptor agonist.</a:t>
            </a:r>
          </a:p>
          <a:p>
            <a:pPr marL="0" lvl="0" indent="0" algn="l" rtl="0">
              <a:spcBef>
                <a:spcPts val="0"/>
              </a:spcBef>
              <a:spcAft>
                <a:spcPts val="0"/>
              </a:spcAft>
              <a:buNone/>
            </a:pPr>
            <a:endParaRPr lang="en-US" i="1"/>
          </a:p>
        </p:txBody>
      </p:sp>
      <p:sp>
        <p:nvSpPr>
          <p:cNvPr id="2184" name="Google Shape;2184;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88789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1200"/>
            </a:pP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41559995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17</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6485AB00-1520-219D-676C-3E8F2C87A6F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21210" y="235401"/>
            <a:ext cx="3991276" cy="984860"/>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108B110-C903-B92E-8A98-E7634D283CC4}"/>
              </a:ext>
            </a:extLst>
          </p:cNvPr>
          <p:cNvGrpSpPr/>
          <p:nvPr userDrawn="1"/>
        </p:nvGrpSpPr>
        <p:grpSpPr>
          <a:xfrm>
            <a:off x="9809410" y="6154855"/>
            <a:ext cx="1980029" cy="577224"/>
            <a:chOff x="9874835" y="6236872"/>
            <a:chExt cx="1980029" cy="577224"/>
          </a:xfrm>
        </p:grpSpPr>
        <p:pic>
          <p:nvPicPr>
            <p:cNvPr id="8" name="Picture 1">
              <a:extLst>
                <a:ext uri="{FF2B5EF4-FFF2-40B4-BE49-F238E27FC236}">
                  <a16:creationId xmlns:a16="http://schemas.microsoft.com/office/drawing/2014/main" id="{2AAA5A12-10C2-B49D-7BFA-E8AA4720F0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6B3B02F3-5224-20C8-2A8E-65F405D3CD94}"/>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3C4C036-10CF-4ED7-8A6F-57840B16EB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043"/>
            <a:ext cx="2944728" cy="726620"/>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88A944BB-30DB-18FF-7502-F557A6282984}"/>
              </a:ext>
            </a:extLst>
          </p:cNvPr>
          <p:cNvGrpSpPr/>
          <p:nvPr userDrawn="1"/>
        </p:nvGrpSpPr>
        <p:grpSpPr>
          <a:xfrm>
            <a:off x="9809410" y="6154855"/>
            <a:ext cx="1980029" cy="577224"/>
            <a:chOff x="9874835" y="6236872"/>
            <a:chExt cx="1980029" cy="577224"/>
          </a:xfrm>
        </p:grpSpPr>
        <p:pic>
          <p:nvPicPr>
            <p:cNvPr id="6" name="Picture 1">
              <a:extLst>
                <a:ext uri="{FF2B5EF4-FFF2-40B4-BE49-F238E27FC236}">
                  <a16:creationId xmlns:a16="http://schemas.microsoft.com/office/drawing/2014/main" id="{B71A09A0-3EDA-3995-C1E4-3A6BD25AE7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2FC4BF9D-7807-AA16-EC67-3731984757AB}"/>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9909282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071B2D7B-845B-9343-5CA9-82B9583736D7}"/>
              </a:ext>
            </a:extLst>
          </p:cNvPr>
          <p:cNvGrpSpPr/>
          <p:nvPr userDrawn="1"/>
        </p:nvGrpSpPr>
        <p:grpSpPr>
          <a:xfrm>
            <a:off x="9809410" y="6154855"/>
            <a:ext cx="1980029" cy="577224"/>
            <a:chOff x="9874835" y="6236872"/>
            <a:chExt cx="1980029" cy="577224"/>
          </a:xfrm>
        </p:grpSpPr>
        <p:pic>
          <p:nvPicPr>
            <p:cNvPr id="4" name="Picture 1">
              <a:extLst>
                <a:ext uri="{FF2B5EF4-FFF2-40B4-BE49-F238E27FC236}">
                  <a16:creationId xmlns:a16="http://schemas.microsoft.com/office/drawing/2014/main" id="{969A5D33-E060-A5B3-8D64-890861DD4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898F2FB-9336-D1AB-8604-245E6FEAE7E0}"/>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5005545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A2DB069-00FC-9F9A-99C1-05B7B36D2E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043"/>
            <a:ext cx="2944728" cy="726620"/>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magnifying glass on a page of a book&#10;&#10;AI-generated content may be incorrect.">
            <a:extLst>
              <a:ext uri="{FF2B5EF4-FFF2-40B4-BE49-F238E27FC236}">
                <a16:creationId xmlns:a16="http://schemas.microsoft.com/office/drawing/2014/main" id="{89C737F4-4543-9ADA-F5C4-70AFAEEE6D8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114254" y="3667126"/>
            <a:ext cx="6077744" cy="3190872"/>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0824793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4106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97449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32917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7877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01179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25770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370686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0139242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305109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57560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64784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506114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Only Updated">
    <p:spTree>
      <p:nvGrpSpPr>
        <p:cNvPr id="1" name=""/>
        <p:cNvGrpSpPr/>
        <p:nvPr/>
      </p:nvGrpSpPr>
      <p:grpSpPr>
        <a:xfrm>
          <a:off x="0" y="0"/>
          <a:ext cx="0" cy="0"/>
          <a:chOff x="0" y="0"/>
          <a:chExt cx="0" cy="0"/>
        </a:xfrm>
      </p:grpSpPr>
      <p:sp>
        <p:nvSpPr>
          <p:cNvPr id="2" name="Title 1"/>
          <p:cNvSpPr>
            <a:spLocks noGrp="1"/>
          </p:cNvSpPr>
          <p:nvPr>
            <p:ph type="title"/>
          </p:nvPr>
        </p:nvSpPr>
        <p:spPr>
          <a:xfrm>
            <a:off x="609760" y="-76200"/>
            <a:ext cx="10872444" cy="1103313"/>
          </a:xfrm>
          <a:prstGeom prst="rect">
            <a:avLst/>
          </a:prstGeom>
        </p:spPr>
        <p:txBody>
          <a:bodyPr anchor="b"/>
          <a:lstStyle>
            <a:lvl1pPr>
              <a:defRPr sz="2800">
                <a:solidFill>
                  <a:srgbClr val="02307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187933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theme" Target="../theme/theme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60" r:id="rId5"/>
    <p:sldLayoutId id="2147484661" r:id="rId6"/>
    <p:sldLayoutId id="2147484662" r:id="rId7"/>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328" userDrawn="1">
          <p15:clr>
            <a:srgbClr val="F26B43"/>
          </p15:clr>
        </p15:guide>
        <p15:guide id="3" pos="452" userDrawn="1">
          <p15:clr>
            <a:srgbClr val="F26B43"/>
          </p15:clr>
        </p15:guide>
        <p15:guide id="4" pos="7231" userDrawn="1">
          <p15:clr>
            <a:srgbClr val="F26B43"/>
          </p15:clr>
        </p15:guide>
        <p15:guide id="5" pos="7417" userDrawn="1">
          <p15:clr>
            <a:srgbClr val="F26B43"/>
          </p15:clr>
        </p15:guide>
        <p15:guide id="6" orient="horz" pos="1008" userDrawn="1">
          <p15:clr>
            <a:srgbClr val="F26B43"/>
          </p15:clr>
        </p15:guide>
        <p15:guide id="7" orient="horz" pos="4147" userDrawn="1">
          <p15:clr>
            <a:srgbClr val="F26B43"/>
          </p15:clr>
        </p15:guide>
        <p15:guide id="8" orient="horz" pos="4032" userDrawn="1">
          <p15:clr>
            <a:srgbClr val="F26B43"/>
          </p15:clr>
        </p15:guide>
        <p15:guide id="9" orient="horz" pos="38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5853296"/>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 id="2147484673" r:id="rId10"/>
    <p:sldLayoutId id="2147484674" r:id="rId11"/>
    <p:sldLayoutId id="2147484675" r:id="rId12"/>
    <p:sldLayoutId id="2147484676" r:id="rId13"/>
    <p:sldLayoutId id="2147484677"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8.wmf"/><Relationship Id="rId4" Type="http://schemas.openxmlformats.org/officeDocument/2006/relationships/image" Target="../media/image7.w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hyperlink" Target="https://practicingclinicia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dirty="0"/>
              <a:t>Try and Try Again: Addressing Challenges With Suboptimal and Nonresponders to Weight Loss Pharmacotherapy </a:t>
            </a:r>
            <a:endParaRPr lang="en-US" altLang="en-US" dirty="0">
              <a:cs typeface="Calibri" panose="020F0502020204030204" pitchFamily="34" charset="0"/>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12675"/>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i="0" dirty="0">
                <a:solidFill>
                  <a:schemeClr val="bg2"/>
                </a:solidFill>
                <a:effectLst/>
                <a:latin typeface="Calibri" panose="020F0502020204030204" pitchFamily="34" charset="0"/>
                <a:cs typeface="Calibri" panose="020F0502020204030204" pitchFamily="34" charset="0"/>
              </a:rPr>
              <a:t>Supported by an educational grant from Novo Nordisk.</a:t>
            </a:r>
            <a:endParaRPr lang="en-US" sz="1200" b="0" dirty="0">
              <a:solidFill>
                <a:schemeClr val="bg2"/>
              </a:solidFill>
              <a:latin typeface="Calibri" panose="020F0502020204030204" pitchFamily="34" charset="0"/>
              <a:cs typeface="Calibri" panose="020F0502020204030204" pitchFamily="34" charset="0"/>
            </a:endParaRP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46347"/>
            <a:ext cx="587614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buNone/>
            </a:pPr>
            <a:r>
              <a:rPr lang="en-US" sz="1200" b="0" dirty="0">
                <a:solidFill>
                  <a:schemeClr val="bg2"/>
                </a:solidFill>
                <a:effectLst/>
                <a:latin typeface="Calibri" panose="020F0502020204030204" pitchFamily="34" charset="0"/>
                <a:cs typeface="Calibri" panose="020F0502020204030204" pitchFamily="34" charset="0"/>
              </a:rPr>
              <a:t>Provided by Clinical Care Options, LLC. in partnership with Practicing Clinicians Exchange.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8" name="Rectangle 8">
            <a:extLst>
              <a:ext uri="{FF2B5EF4-FFF2-40B4-BE49-F238E27FC236}">
                <a16:creationId xmlns:a16="http://schemas.microsoft.com/office/drawing/2014/main" id="{E0F7D15D-C030-7744-B515-D7C82C9D21F6}"/>
              </a:ext>
            </a:extLst>
          </p:cNvPr>
          <p:cNvSpPr>
            <a:spLocks noChangeArrowheads="1"/>
          </p:cNvSpPr>
          <p:nvPr/>
        </p:nvSpPr>
        <p:spPr bwMode="auto">
          <a:xfrm>
            <a:off x="1979407" y="3590179"/>
            <a:ext cx="73500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sz="2000" b="0" i="0" u="none" strike="noStrike" kern="1200" cap="none" spc="0" normalizeH="0" baseline="0" noProof="0" err="1">
                <a:ln>
                  <a:noFill/>
                </a:ln>
                <a:solidFill>
                  <a:srgbClr val="455560"/>
                </a:solidFill>
                <a:effectLst/>
                <a:uLnTx/>
                <a:uFillTx/>
                <a:latin typeface="Calibri" panose="020F0502020204030204" pitchFamily="34" charset="0"/>
                <a:ea typeface="+mn-ea"/>
                <a:cs typeface="Calibri" panose="020F0502020204030204" pitchFamily="34" charset="0"/>
              </a:rPr>
              <a:t>clinicaleducationalliance.com</a:t>
            </a:r>
            <a:endParaRPr kumimoji="0" lang="en-US" altLang="en-US" sz="2000" b="0" i="0" u="sng"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endParaRPr>
          </a:p>
        </p:txBody>
      </p:sp>
      <p:pic>
        <p:nvPicPr>
          <p:cNvPr id="4" name="Picture 1">
            <a:extLst>
              <a:ext uri="{FF2B5EF4-FFF2-40B4-BE49-F238E27FC236}">
                <a16:creationId xmlns:a16="http://schemas.microsoft.com/office/drawing/2014/main" id="{B714CA98-EEA4-2012-AA0B-EE788D2969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8519" y="3278393"/>
            <a:ext cx="2972925" cy="75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a:t>
            </a:r>
          </a:p>
        </p:txBody>
      </p:sp>
      <p:sp>
        <p:nvSpPr>
          <p:cNvPr id="4" name="Content Placeholder 1">
            <a:extLst>
              <a:ext uri="{FF2B5EF4-FFF2-40B4-BE49-F238E27FC236}">
                <a16:creationId xmlns:a16="http://schemas.microsoft.com/office/drawing/2014/main" id="{9507DDB8-1040-DAEF-4A67-3AFDC970A15F}"/>
              </a:ext>
            </a:extLst>
          </p:cNvPr>
          <p:cNvSpPr>
            <a:spLocks noGrp="1"/>
          </p:cNvSpPr>
          <p:nvPr>
            <p:ph idx="1"/>
          </p:nvPr>
        </p:nvSpPr>
        <p:spPr>
          <a:xfrm>
            <a:off x="604675" y="1475978"/>
            <a:ext cx="10877529" cy="4650686"/>
          </a:xfrm>
        </p:spPr>
        <p:txBody>
          <a:bodyPr/>
          <a:lstStyle/>
          <a:p>
            <a:pPr marL="0" marR="0" indent="0">
              <a:lnSpc>
                <a:spcPct val="100000"/>
              </a:lnSpc>
              <a:spcBef>
                <a:spcPts val="0"/>
              </a:spcBef>
              <a:spcAft>
                <a:spcPts val="0"/>
              </a:spcAft>
              <a:buNone/>
            </a:pPr>
            <a:r>
              <a:rPr lang="en-US" b="1" dirty="0">
                <a:solidFill>
                  <a:srgbClr val="E1471D"/>
                </a:solidFill>
                <a:latin typeface="Calibri"/>
                <a:ea typeface="Calibri"/>
                <a:cs typeface="Calibri"/>
              </a:rPr>
              <a:t>Donna H. Ryan, MD </a:t>
            </a:r>
          </a:p>
          <a:p>
            <a:pPr marL="0" indent="0">
              <a:lnSpc>
                <a:spcPct val="100000"/>
              </a:lnSpc>
              <a:spcBef>
                <a:spcPts val="0"/>
              </a:spcBef>
              <a:spcAft>
                <a:spcPts val="0"/>
              </a:spcAft>
              <a:buNone/>
            </a:pPr>
            <a:r>
              <a:rPr lang="en-US" sz="2600" dirty="0">
                <a:latin typeface="Calibri"/>
                <a:ea typeface="Calibri"/>
                <a:cs typeface="Calibri"/>
              </a:rPr>
              <a:t>Professor Emerita</a:t>
            </a:r>
            <a:br>
              <a:rPr lang="en-US" sz="2600" dirty="0">
                <a:latin typeface="Calibri"/>
                <a:ea typeface="Calibri"/>
                <a:cs typeface="Calibri"/>
              </a:rPr>
            </a:br>
            <a:r>
              <a:rPr lang="en-US" sz="2600" dirty="0">
                <a:latin typeface="Calibri"/>
                <a:ea typeface="Calibri"/>
                <a:cs typeface="Calibri"/>
              </a:rPr>
              <a:t>Pennington Biomedical Research Center</a:t>
            </a:r>
            <a:br>
              <a:rPr lang="en-US" sz="2600" dirty="0">
                <a:latin typeface="Calibri"/>
                <a:ea typeface="Calibri"/>
                <a:cs typeface="Calibri"/>
              </a:rPr>
            </a:br>
            <a:r>
              <a:rPr lang="en-US" sz="2600" dirty="0">
                <a:latin typeface="Calibri"/>
                <a:ea typeface="Calibri"/>
                <a:cs typeface="Calibri"/>
              </a:rPr>
              <a:t>Louisiana State University</a:t>
            </a:r>
            <a:br>
              <a:rPr lang="en-US" sz="2600" dirty="0">
                <a:latin typeface="Calibri"/>
                <a:ea typeface="Calibri"/>
                <a:cs typeface="Calibri"/>
              </a:rPr>
            </a:br>
            <a:r>
              <a:rPr lang="en-US" sz="2600" dirty="0">
                <a:latin typeface="Calibri"/>
                <a:ea typeface="Calibri"/>
                <a:cs typeface="Calibri"/>
              </a:rPr>
              <a:t>New Orleans, Louisiana</a:t>
            </a:r>
          </a:p>
          <a:p>
            <a:pPr marL="0" indent="0">
              <a:lnSpc>
                <a:spcPct val="100000"/>
              </a:lnSpc>
              <a:spcBef>
                <a:spcPts val="0"/>
              </a:spcBef>
              <a:spcAft>
                <a:spcPts val="0"/>
              </a:spcAft>
              <a:buNone/>
            </a:pPr>
            <a:endParaRPr lang="en-US" b="1" dirty="0">
              <a:solidFill>
                <a:srgbClr val="E1471D"/>
              </a:solidFill>
              <a:latin typeface="Calibri"/>
              <a:ea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p:txBody>
          <a:bodyPr rtlCol="0">
            <a:noAutofit/>
          </a:bodyPr>
          <a:lstStyle/>
          <a:p>
            <a:pPr marL="0" indent="0">
              <a:buClr>
                <a:schemeClr val="accent6"/>
              </a:buClr>
              <a:buNone/>
              <a:defRPr/>
            </a:pPr>
            <a:r>
              <a:rPr lang="en-US" sz="2400" dirty="0"/>
              <a:t>The </a:t>
            </a:r>
            <a:r>
              <a:rPr lang="en-US" sz="2400" b="1" i="1" dirty="0"/>
              <a:t>faculty</a:t>
            </a:r>
            <a:r>
              <a:rPr lang="en-US" sz="2400" dirty="0"/>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sz="2400" b="1" dirty="0">
                <a:solidFill>
                  <a:srgbClr val="E1471D"/>
                </a:solidFill>
                <a:latin typeface="Calibri"/>
                <a:ea typeface="Calibri"/>
                <a:cs typeface="Calibri"/>
              </a:rPr>
              <a:t>Donna H. Ryan, MD: </a:t>
            </a:r>
            <a:r>
              <a:rPr lang="en-US" sz="2400" i="1" dirty="0">
                <a:solidFill>
                  <a:srgbClr val="333333"/>
                </a:solidFill>
                <a:latin typeface="Calibri"/>
                <a:ea typeface="Calibri"/>
                <a:cs typeface="Segoe UI"/>
              </a:rPr>
              <a:t>consultant/advisor/speaker: </a:t>
            </a:r>
            <a:r>
              <a:rPr lang="en-US" sz="2400" dirty="0">
                <a:solidFill>
                  <a:srgbClr val="333333"/>
                </a:solidFill>
                <a:latin typeface="Calibri"/>
                <a:ea typeface="Calibri"/>
                <a:cs typeface="Segoe UI"/>
              </a:rPr>
              <a:t>AbbVie, Altimune, Amgen, AstraZeneca, Biohaven, Boehringer Ingelheim, Calibrate, Carmot/Roche, CinRx, Currax, eMedd, Epitomee, Fractl, Gila, Lilly, Nestle, Novo Nordisk, Pfizer, PPD, Regeneron, Scientific Intake, Structure Therapeutics, Source Bio, Tenvie, Zealand; </a:t>
            </a:r>
            <a:r>
              <a:rPr lang="en-US" sz="2400" i="1" dirty="0">
                <a:solidFill>
                  <a:srgbClr val="333333"/>
                </a:solidFill>
                <a:latin typeface="Calibri"/>
                <a:ea typeface="Calibri"/>
                <a:cs typeface="Segoe UI"/>
              </a:rPr>
              <a:t>individual publicly traded stock/stock options: </a:t>
            </a:r>
            <a:r>
              <a:rPr lang="en-US" sz="2400" dirty="0">
                <a:solidFill>
                  <a:srgbClr val="333333"/>
                </a:solidFill>
                <a:latin typeface="Calibri"/>
                <a:ea typeface="Calibri"/>
                <a:cs typeface="Segoe UI"/>
              </a:rPr>
              <a:t>Calibrate; </a:t>
            </a:r>
            <a:r>
              <a:rPr lang="en-US" sz="2400" i="1" dirty="0">
                <a:solidFill>
                  <a:srgbClr val="333333"/>
                </a:solidFill>
                <a:latin typeface="Calibri"/>
                <a:ea typeface="Calibri"/>
                <a:cs typeface="Segoe UI"/>
              </a:rPr>
              <a:t>other financial or material support: </a:t>
            </a:r>
            <a:r>
              <a:rPr lang="en-US" sz="2400" dirty="0">
                <a:solidFill>
                  <a:srgbClr val="333333"/>
                </a:solidFill>
                <a:latin typeface="Calibri"/>
                <a:ea typeface="Calibri"/>
                <a:cs typeface="Segoe UI"/>
              </a:rPr>
              <a:t>CinRx.</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EE79E-8592-DF4A-AB99-684E15B055AA}"/>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1BB2A213-1198-DD59-5AE2-0390C166E342}"/>
              </a:ext>
            </a:extLst>
          </p:cNvPr>
          <p:cNvSpPr>
            <a:spLocks noGrp="1"/>
          </p:cNvSpPr>
          <p:nvPr>
            <p:ph idx="1"/>
          </p:nvPr>
        </p:nvSpPr>
        <p:spPr/>
        <p:txBody>
          <a:bodyPr/>
          <a:lstStyle/>
          <a:p>
            <a:pPr lvl="0"/>
            <a:r>
              <a:rPr lang="en-US" dirty="0"/>
              <a:t>Compare the mechanisms of current and emerging obesity pharmacotherapy with the underlying drivers of obesity progression to individualize treatment selection</a:t>
            </a:r>
          </a:p>
          <a:p>
            <a:pPr marL="0" indent="0">
              <a:buNone/>
            </a:pPr>
            <a:endParaRPr lang="en-US" dirty="0"/>
          </a:p>
        </p:txBody>
      </p:sp>
    </p:spTree>
    <p:extLst>
      <p:ext uri="{BB962C8B-B14F-4D97-AF65-F5344CB8AC3E}">
        <p14:creationId xmlns:p14="http://schemas.microsoft.com/office/powerpoint/2010/main" val="1180146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picture containing shape&#10;&#10;Description automatically generated">
            <a:extLst>
              <a:ext uri="{FF2B5EF4-FFF2-40B4-BE49-F238E27FC236}">
                <a16:creationId xmlns:a16="http://schemas.microsoft.com/office/drawing/2014/main" id="{9A496F41-4955-041D-1B49-8CAA5A912B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944" y="1689332"/>
            <a:ext cx="11506201" cy="3206441"/>
          </a:xfrm>
          <a:prstGeom prst="rect">
            <a:avLst/>
          </a:prstGeom>
        </p:spPr>
      </p:pic>
      <p:sp>
        <p:nvSpPr>
          <p:cNvPr id="6" name="Rectangle 5">
            <a:extLst>
              <a:ext uri="{FF2B5EF4-FFF2-40B4-BE49-F238E27FC236}">
                <a16:creationId xmlns:a16="http://schemas.microsoft.com/office/drawing/2014/main" id="{CC266740-ACE0-F802-63EA-CB5A09A101E1}"/>
              </a:ext>
            </a:extLst>
          </p:cNvPr>
          <p:cNvSpPr/>
          <p:nvPr/>
        </p:nvSpPr>
        <p:spPr bwMode="auto">
          <a:xfrm>
            <a:off x="511630" y="3663345"/>
            <a:ext cx="11362328" cy="1650122"/>
          </a:xfrm>
          <a:prstGeom prst="rect">
            <a:avLst/>
          </a:prstGeom>
          <a:solidFill>
            <a:schemeClr val="tx1"/>
          </a:solidFill>
          <a:ln w="0">
            <a:no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38D82BDF-31F7-192C-4271-4FA26F4EB6E3}"/>
              </a:ext>
            </a:extLst>
          </p:cNvPr>
          <p:cNvSpPr>
            <a:spLocks noGrp="1"/>
          </p:cNvSpPr>
          <p:nvPr>
            <p:ph type="title"/>
          </p:nvPr>
        </p:nvSpPr>
        <p:spPr/>
        <p:txBody>
          <a:bodyPr/>
          <a:lstStyle/>
          <a:p>
            <a:r>
              <a:rPr lang="en-US"/>
              <a:t>The Tug-of-war of Weight Management</a:t>
            </a:r>
          </a:p>
        </p:txBody>
      </p:sp>
      <p:sp>
        <p:nvSpPr>
          <p:cNvPr id="5" name="Slide Number Placeholder 4">
            <a:extLst>
              <a:ext uri="{FF2B5EF4-FFF2-40B4-BE49-F238E27FC236}">
                <a16:creationId xmlns:a16="http://schemas.microsoft.com/office/drawing/2014/main" id="{FCAD773C-A127-2553-746D-4F7E1D3D2AEC}"/>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8" name="Group 7">
            <a:extLst>
              <a:ext uri="{FF2B5EF4-FFF2-40B4-BE49-F238E27FC236}">
                <a16:creationId xmlns:a16="http://schemas.microsoft.com/office/drawing/2014/main" id="{49A60A28-1366-F730-668B-48BBACD9D9AA}"/>
              </a:ext>
            </a:extLst>
          </p:cNvPr>
          <p:cNvGrpSpPr/>
          <p:nvPr/>
        </p:nvGrpSpPr>
        <p:grpSpPr>
          <a:xfrm>
            <a:off x="286201" y="1505612"/>
            <a:ext cx="11898998" cy="5001457"/>
            <a:chOff x="99348" y="1205845"/>
            <a:chExt cx="12479517" cy="5528222"/>
          </a:xfrm>
        </p:grpSpPr>
        <p:sp>
          <p:nvSpPr>
            <p:cNvPr id="9" name="Rectangle 8">
              <a:extLst>
                <a:ext uri="{FF2B5EF4-FFF2-40B4-BE49-F238E27FC236}">
                  <a16:creationId xmlns:a16="http://schemas.microsoft.com/office/drawing/2014/main" id="{C14A81C8-9DD3-493F-A7EF-698771ABFD77}"/>
                </a:ext>
              </a:extLst>
            </p:cNvPr>
            <p:cNvSpPr/>
            <p:nvPr/>
          </p:nvSpPr>
          <p:spPr>
            <a:xfrm>
              <a:off x="99348" y="1227563"/>
              <a:ext cx="2537688" cy="3810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WEIGHT LOSS</a:t>
              </a:r>
            </a:p>
          </p:txBody>
        </p:sp>
        <p:sp>
          <p:nvSpPr>
            <p:cNvPr id="10" name="Rectangle 9">
              <a:extLst>
                <a:ext uri="{FF2B5EF4-FFF2-40B4-BE49-F238E27FC236}">
                  <a16:creationId xmlns:a16="http://schemas.microsoft.com/office/drawing/2014/main" id="{CAF4218A-315C-4AF3-BC20-A2271C764AB6}"/>
                </a:ext>
              </a:extLst>
            </p:cNvPr>
            <p:cNvSpPr/>
            <p:nvPr/>
          </p:nvSpPr>
          <p:spPr>
            <a:xfrm>
              <a:off x="9638887" y="1205845"/>
              <a:ext cx="2939978" cy="3810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15873"/>
                  </a:solidFill>
                  <a:effectLst/>
                  <a:uLnTx/>
                  <a:uFillTx/>
                  <a:latin typeface="Calibri" panose="020F0502020204030204" pitchFamily="34" charset="0"/>
                  <a:ea typeface="+mn-ea"/>
                  <a:cs typeface="Calibri" panose="020F0502020204030204" pitchFamily="34" charset="0"/>
                </a:rPr>
                <a:t>WEIGHT GAIN</a:t>
              </a:r>
            </a:p>
          </p:txBody>
        </p:sp>
        <p:cxnSp>
          <p:nvCxnSpPr>
            <p:cNvPr id="14" name="Straight Connector 13">
              <a:extLst>
                <a:ext uri="{FF2B5EF4-FFF2-40B4-BE49-F238E27FC236}">
                  <a16:creationId xmlns:a16="http://schemas.microsoft.com/office/drawing/2014/main" id="{DDA31A68-0784-4597-8273-C55246D0BD51}"/>
                </a:ext>
              </a:extLst>
            </p:cNvPr>
            <p:cNvCxnSpPr>
              <a:cxnSpLocks/>
            </p:cNvCxnSpPr>
            <p:nvPr/>
          </p:nvCxnSpPr>
          <p:spPr>
            <a:xfrm>
              <a:off x="4806830" y="1640231"/>
              <a:ext cx="0" cy="4863374"/>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6FD1C1A-90C3-4423-9A47-1F2175C39B26}"/>
                </a:ext>
              </a:extLst>
            </p:cNvPr>
            <p:cNvCxnSpPr>
              <a:cxnSpLocks/>
            </p:cNvCxnSpPr>
            <p:nvPr/>
          </p:nvCxnSpPr>
          <p:spPr>
            <a:xfrm flipV="1">
              <a:off x="1310081" y="3925046"/>
              <a:ext cx="0" cy="713808"/>
            </a:xfrm>
            <a:prstGeom prst="line">
              <a:avLst/>
            </a:prstGeom>
            <a:solidFill>
              <a:schemeClr val="accent3"/>
            </a:solidFill>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53ADA260-C180-46BB-A52B-7666220AD168}"/>
                </a:ext>
              </a:extLst>
            </p:cNvPr>
            <p:cNvSpPr txBox="1"/>
            <p:nvPr/>
          </p:nvSpPr>
          <p:spPr>
            <a:xfrm>
              <a:off x="125845" y="4608705"/>
              <a:ext cx="2325911" cy="15308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Decreased calories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People may see results when they limit calories </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(eg, reduce the size </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of meals)</a:t>
              </a:r>
            </a:p>
          </p:txBody>
        </p:sp>
        <p:sp>
          <p:nvSpPr>
            <p:cNvPr id="35" name="TextBox 34">
              <a:extLst>
                <a:ext uri="{FF2B5EF4-FFF2-40B4-BE49-F238E27FC236}">
                  <a16:creationId xmlns:a16="http://schemas.microsoft.com/office/drawing/2014/main" id="{553F7AF5-C003-4A2C-B8CF-BE406F183675}"/>
                </a:ext>
              </a:extLst>
            </p:cNvPr>
            <p:cNvSpPr txBox="1"/>
            <p:nvPr/>
          </p:nvSpPr>
          <p:spPr>
            <a:xfrm>
              <a:off x="2472857" y="4606896"/>
              <a:ext cx="2233440" cy="18030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Increased activity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Physical activity increases, which can modestly increase energy expenditure (calories burned)</a:t>
              </a:r>
            </a:p>
          </p:txBody>
        </p:sp>
        <p:cxnSp>
          <p:nvCxnSpPr>
            <p:cNvPr id="36" name="Straight Connector 35">
              <a:extLst>
                <a:ext uri="{FF2B5EF4-FFF2-40B4-BE49-F238E27FC236}">
                  <a16:creationId xmlns:a16="http://schemas.microsoft.com/office/drawing/2014/main" id="{CAFB82E1-6B6E-48A4-8E1C-98C75E879F68}"/>
                </a:ext>
              </a:extLst>
            </p:cNvPr>
            <p:cNvCxnSpPr>
              <a:cxnSpLocks/>
            </p:cNvCxnSpPr>
            <p:nvPr/>
          </p:nvCxnSpPr>
          <p:spPr>
            <a:xfrm flipV="1">
              <a:off x="3590925" y="4006270"/>
              <a:ext cx="0" cy="664793"/>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169D429-88C0-4581-90AF-04DBF0B1DC3E}"/>
                </a:ext>
              </a:extLst>
            </p:cNvPr>
            <p:cNvCxnSpPr>
              <a:cxnSpLocks/>
            </p:cNvCxnSpPr>
            <p:nvPr/>
          </p:nvCxnSpPr>
          <p:spPr>
            <a:xfrm flipH="1" flipV="1">
              <a:off x="6069488" y="4072112"/>
              <a:ext cx="7752" cy="61550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987C2B0-E4F0-476A-80BC-050C81DD0450}"/>
                </a:ext>
              </a:extLst>
            </p:cNvPr>
            <p:cNvCxnSpPr>
              <a:cxnSpLocks/>
              <a:stCxn id="42" idx="0"/>
            </p:cNvCxnSpPr>
            <p:nvPr/>
          </p:nvCxnSpPr>
          <p:spPr>
            <a:xfrm flipH="1" flipV="1">
              <a:off x="8421464" y="4007945"/>
              <a:ext cx="10113" cy="566741"/>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F54F2A8-B5C3-44D0-A203-18511FF4D489}"/>
                </a:ext>
              </a:extLst>
            </p:cNvPr>
            <p:cNvCxnSpPr>
              <a:cxnSpLocks/>
              <a:stCxn id="45" idx="0"/>
            </p:cNvCxnSpPr>
            <p:nvPr/>
          </p:nvCxnSpPr>
          <p:spPr>
            <a:xfrm flipV="1">
              <a:off x="10832635" y="3871465"/>
              <a:ext cx="0" cy="70322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BBD5225A-986D-4EA9-B0EF-BBC964387CE5}"/>
                </a:ext>
              </a:extLst>
            </p:cNvPr>
            <p:cNvSpPr txBox="1"/>
            <p:nvPr/>
          </p:nvSpPr>
          <p:spPr>
            <a:xfrm>
              <a:off x="5090464" y="4590856"/>
              <a:ext cx="2098101" cy="214321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15873"/>
                  </a:solidFill>
                  <a:effectLst/>
                  <a:uLnTx/>
                  <a:uFillTx/>
                  <a:latin typeface="Calibri" panose="020F0502020204030204" pitchFamily="34" charset="0"/>
                  <a:ea typeface="+mn-ea"/>
                  <a:cs typeface="Calibri" panose="020F0502020204030204" pitchFamily="34" charset="0"/>
                </a:rPr>
                <a:t>Decreased metabolism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Metabolism slows down and gets more efficient, requiring fewer calories to do its job</a:t>
              </a:r>
            </a:p>
          </p:txBody>
        </p:sp>
        <p:sp>
          <p:nvSpPr>
            <p:cNvPr id="42" name="TextBox 41">
              <a:extLst>
                <a:ext uri="{FF2B5EF4-FFF2-40B4-BE49-F238E27FC236}">
                  <a16:creationId xmlns:a16="http://schemas.microsoft.com/office/drawing/2014/main" id="{A621A256-532E-426D-9ED4-8E468666E658}"/>
                </a:ext>
              </a:extLst>
            </p:cNvPr>
            <p:cNvSpPr txBox="1"/>
            <p:nvPr/>
          </p:nvSpPr>
          <p:spPr>
            <a:xfrm>
              <a:off x="7192735" y="4574686"/>
              <a:ext cx="2477683" cy="19390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15873"/>
                  </a:solidFill>
                  <a:effectLst/>
                  <a:uLnTx/>
                  <a:uFillTx/>
                  <a:latin typeface="Calibri" panose="020F0502020204030204" pitchFamily="34" charset="0"/>
                  <a:ea typeface="+mn-ea"/>
                  <a:cs typeface="Calibri" panose="020F0502020204030204" pitchFamily="34" charset="0"/>
                </a:rPr>
                <a:t>Increased hunger hormone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The body increases a hunger hormone (ghrelin) that triggers the need to eat more calories</a:t>
              </a:r>
            </a:p>
          </p:txBody>
        </p:sp>
        <p:sp>
          <p:nvSpPr>
            <p:cNvPr id="45" name="TextBox 44">
              <a:extLst>
                <a:ext uri="{FF2B5EF4-FFF2-40B4-BE49-F238E27FC236}">
                  <a16:creationId xmlns:a16="http://schemas.microsoft.com/office/drawing/2014/main" id="{3A1B6646-3D08-46A4-AEF7-196A67A829E4}"/>
                </a:ext>
              </a:extLst>
            </p:cNvPr>
            <p:cNvSpPr txBox="1"/>
            <p:nvPr/>
          </p:nvSpPr>
          <p:spPr>
            <a:xfrm>
              <a:off x="9528694" y="4574686"/>
              <a:ext cx="2607883" cy="159890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15873"/>
                  </a:solidFill>
                  <a:effectLst/>
                  <a:uLnTx/>
                  <a:uFillTx/>
                  <a:latin typeface="Calibri" panose="020F0502020204030204" pitchFamily="34" charset="0"/>
                  <a:ea typeface="+mn-ea"/>
                  <a:cs typeface="Calibri" panose="020F0502020204030204" pitchFamily="34" charset="0"/>
                </a:rPr>
                <a:t>Decreased satiety hormones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Reduction in the hormones that tell the brain it is time to stop eating</a:t>
              </a:r>
            </a:p>
          </p:txBody>
        </p:sp>
        <p:sp>
          <p:nvSpPr>
            <p:cNvPr id="17" name="Rectangle: Rounded Corners 16">
              <a:extLst>
                <a:ext uri="{FF2B5EF4-FFF2-40B4-BE49-F238E27FC236}">
                  <a16:creationId xmlns:a16="http://schemas.microsoft.com/office/drawing/2014/main" id="{E3E34D42-24A9-4646-88B2-F77A3F21BE55}"/>
                </a:ext>
              </a:extLst>
            </p:cNvPr>
            <p:cNvSpPr/>
            <p:nvPr/>
          </p:nvSpPr>
          <p:spPr>
            <a:xfrm>
              <a:off x="219911" y="3590835"/>
              <a:ext cx="2104889" cy="48127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Wingdings" panose="05000000000000000000" pitchFamily="2" charset="2"/>
                </a:rPr>
                <a:t> </a:t>
              </a:r>
              <a:r>
                <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calories</a:t>
              </a:r>
            </a:p>
          </p:txBody>
        </p:sp>
        <p:sp>
          <p:nvSpPr>
            <p:cNvPr id="20" name="Rectangle: Rounded Corners 19">
              <a:extLst>
                <a:ext uri="{FF2B5EF4-FFF2-40B4-BE49-F238E27FC236}">
                  <a16:creationId xmlns:a16="http://schemas.microsoft.com/office/drawing/2014/main" id="{C542C531-DDA5-4093-B728-5E426C0673BE}"/>
                </a:ext>
              </a:extLst>
            </p:cNvPr>
            <p:cNvSpPr/>
            <p:nvPr/>
          </p:nvSpPr>
          <p:spPr>
            <a:xfrm>
              <a:off x="2505951" y="3592068"/>
              <a:ext cx="1997921" cy="48127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Wingdings" panose="05000000000000000000" pitchFamily="2" charset="2"/>
                </a:rPr>
                <a:t> </a:t>
              </a:r>
              <a:r>
                <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activity</a:t>
              </a:r>
            </a:p>
          </p:txBody>
        </p:sp>
        <p:sp>
          <p:nvSpPr>
            <p:cNvPr id="21" name="Rectangle: Rounded Corners 20">
              <a:extLst>
                <a:ext uri="{FF2B5EF4-FFF2-40B4-BE49-F238E27FC236}">
                  <a16:creationId xmlns:a16="http://schemas.microsoft.com/office/drawing/2014/main" id="{F7BAE665-F44D-420D-829B-10A982C1FC8F}"/>
                </a:ext>
              </a:extLst>
            </p:cNvPr>
            <p:cNvSpPr/>
            <p:nvPr/>
          </p:nvSpPr>
          <p:spPr>
            <a:xfrm>
              <a:off x="5078888" y="3590835"/>
              <a:ext cx="1981201" cy="48127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sym typeface="Wingdings" panose="05000000000000000000" pitchFamily="2" charset="2"/>
                </a:rPr>
                <a:t> </a:t>
              </a: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metabolism</a:t>
              </a:r>
            </a:p>
          </p:txBody>
        </p:sp>
        <p:sp>
          <p:nvSpPr>
            <p:cNvPr id="22" name="Rectangle: Rounded Corners 21">
              <a:extLst>
                <a:ext uri="{FF2B5EF4-FFF2-40B4-BE49-F238E27FC236}">
                  <a16:creationId xmlns:a16="http://schemas.microsoft.com/office/drawing/2014/main" id="{7CDD1022-2D33-4758-BB7D-9811620642D9}"/>
                </a:ext>
              </a:extLst>
            </p:cNvPr>
            <p:cNvSpPr/>
            <p:nvPr/>
          </p:nvSpPr>
          <p:spPr>
            <a:xfrm>
              <a:off x="7230982" y="3590835"/>
              <a:ext cx="2292910" cy="48127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sym typeface="Wingdings" panose="05000000000000000000" pitchFamily="2" charset="2"/>
                </a:rPr>
                <a:t> </a:t>
              </a: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hunger hormone</a:t>
              </a:r>
            </a:p>
          </p:txBody>
        </p:sp>
        <p:sp>
          <p:nvSpPr>
            <p:cNvPr id="23" name="Rectangle: Rounded Corners 22">
              <a:extLst>
                <a:ext uri="{FF2B5EF4-FFF2-40B4-BE49-F238E27FC236}">
                  <a16:creationId xmlns:a16="http://schemas.microsoft.com/office/drawing/2014/main" id="{8D3CBDB5-0DD0-47BF-AF89-6077F3922F1E}"/>
                </a:ext>
              </a:extLst>
            </p:cNvPr>
            <p:cNvSpPr/>
            <p:nvPr/>
          </p:nvSpPr>
          <p:spPr>
            <a:xfrm>
              <a:off x="9636146" y="3590835"/>
              <a:ext cx="2635954" cy="48127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sym typeface="Wingdings" panose="05000000000000000000" pitchFamily="2" charset="2"/>
                </a:rPr>
                <a:t> </a:t>
              </a: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fullness hormones</a:t>
              </a:r>
            </a:p>
          </p:txBody>
        </p:sp>
      </p:grpSp>
      <p:sp>
        <p:nvSpPr>
          <p:cNvPr id="2" name="TextBox 1">
            <a:extLst>
              <a:ext uri="{FF2B5EF4-FFF2-40B4-BE49-F238E27FC236}">
                <a16:creationId xmlns:a16="http://schemas.microsoft.com/office/drawing/2014/main" id="{CB7FEF2A-A512-45E4-B103-A856BCA9BDCD}"/>
              </a:ext>
            </a:extLst>
          </p:cNvPr>
          <p:cNvSpPr txBox="1"/>
          <p:nvPr/>
        </p:nvSpPr>
        <p:spPr>
          <a:xfrm>
            <a:off x="435323" y="6390840"/>
            <a:ext cx="929351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rgbClr val="455560"/>
                </a:solidFill>
                <a:effectLst/>
                <a:uLnTx/>
                <a:uFillTx/>
                <a:latin typeface="Calibri"/>
                <a:ea typeface="ＭＳ Ｐゴシック" charset="0"/>
                <a:cs typeface="Arial" panose="020B0604020202020204" pitchFamily="34" charset="0"/>
              </a:rPr>
              <a:t>Sumithran. NEJM. 2011;365:1597.</a:t>
            </a:r>
            <a:endParaRPr kumimoji="0" lang="en-US" sz="1200" b="0" i="0" u="none" strike="noStrike" kern="1200" cap="none" spc="0" normalizeH="0" baseline="0" noProof="0" dirty="0">
              <a:ln>
                <a:noFill/>
              </a:ln>
              <a:solidFill>
                <a:srgbClr val="455560"/>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2077172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B4A59-A806-4461-00F2-DAC1C2134784}"/>
              </a:ext>
            </a:extLst>
          </p:cNvPr>
          <p:cNvSpPr>
            <a:spLocks noGrp="1"/>
          </p:cNvSpPr>
          <p:nvPr>
            <p:ph type="title"/>
          </p:nvPr>
        </p:nvSpPr>
        <p:spPr/>
        <p:txBody>
          <a:bodyPr/>
          <a:lstStyle/>
          <a:p>
            <a:r>
              <a:rPr lang="en-US"/>
              <a:t>How Much Weight Loss </a:t>
            </a:r>
            <a:r>
              <a:rPr lang="en-US" dirty="0"/>
              <a:t>Is</a:t>
            </a:r>
            <a:r>
              <a:rPr lang="en-US"/>
              <a:t> Needed?</a:t>
            </a:r>
          </a:p>
        </p:txBody>
      </p:sp>
      <p:sp>
        <p:nvSpPr>
          <p:cNvPr id="3" name="Right Arrow 1">
            <a:extLst>
              <a:ext uri="{FF2B5EF4-FFF2-40B4-BE49-F238E27FC236}">
                <a16:creationId xmlns:a16="http://schemas.microsoft.com/office/drawing/2014/main" id="{A78C66CC-09DC-4548-B5F0-9BAFF19043EC}"/>
              </a:ext>
            </a:extLst>
          </p:cNvPr>
          <p:cNvSpPr/>
          <p:nvPr/>
        </p:nvSpPr>
        <p:spPr>
          <a:xfrm>
            <a:off x="665657" y="1542182"/>
            <a:ext cx="11133139" cy="526255"/>
          </a:xfrm>
          <a:prstGeom prst="rightArrow">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54"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Diagram 3">
            <a:extLst>
              <a:ext uri="{FF2B5EF4-FFF2-40B4-BE49-F238E27FC236}">
                <a16:creationId xmlns:a16="http://schemas.microsoft.com/office/drawing/2014/main" id="{ADB94127-1AF2-16C2-20D2-15E19C3DDE6C}"/>
              </a:ext>
            </a:extLst>
          </p:cNvPr>
          <p:cNvGraphicFramePr/>
          <p:nvPr/>
        </p:nvGraphicFramePr>
        <p:xfrm>
          <a:off x="331754" y="1339640"/>
          <a:ext cx="11046940" cy="942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AB838E5A-E43C-C4BE-C63F-FBBFB4B9C992}"/>
              </a:ext>
            </a:extLst>
          </p:cNvPr>
          <p:cNvSpPr txBox="1"/>
          <p:nvPr/>
        </p:nvSpPr>
        <p:spPr>
          <a:xfrm>
            <a:off x="2310581" y="2158180"/>
            <a:ext cx="2349909" cy="611386"/>
          </a:xfrm>
          <a:prstGeom prst="rightArrow">
            <a:avLst/>
          </a:prstGeom>
          <a:solidFill>
            <a:schemeClr val="accent4"/>
          </a:solidFill>
          <a:ln>
            <a:noFill/>
          </a:ln>
          <a:effectLst/>
        </p:spPr>
        <p:txBody>
          <a:bodyPr wrap="square" rtlCol="0">
            <a:spAutoFit/>
          </a:bodyPr>
          <a:lstStyle/>
          <a:p>
            <a:pPr marL="0" marR="0" lvl="0" indent="0" algn="ctr" defTabSz="914354"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a:ea typeface="+mn-ea"/>
                <a:cs typeface="Arial" pitchFamily="34" charset="0"/>
              </a:rPr>
              <a:t>T2D prevention</a:t>
            </a:r>
            <a:r>
              <a:rPr kumimoji="0" lang="en-US" sz="1400" b="1" i="0" u="none" strike="noStrike" kern="1200" cap="none" spc="0" normalizeH="0" baseline="30000" noProof="0">
                <a:ln>
                  <a:noFill/>
                </a:ln>
                <a:solidFill>
                  <a:srgbClr val="FFFFFF"/>
                </a:solidFill>
                <a:effectLst/>
                <a:uLnTx/>
                <a:uFillTx/>
                <a:latin typeface="Calibri"/>
                <a:ea typeface="+mn-ea"/>
                <a:cs typeface="Arial" pitchFamily="34" charset="0"/>
              </a:rPr>
              <a:t>1</a:t>
            </a:r>
            <a:endParaRPr kumimoji="0" lang="en-US" sz="1400" b="1" i="0" u="none" strike="noStrike" kern="1200" cap="none" spc="0" normalizeH="0" baseline="0" noProof="0">
              <a:ln>
                <a:noFill/>
              </a:ln>
              <a:solidFill>
                <a:srgbClr val="FFFFFF"/>
              </a:solidFill>
              <a:effectLst/>
              <a:uLnTx/>
              <a:uFillTx/>
              <a:latin typeface="Calibri"/>
              <a:ea typeface="+mn-ea"/>
              <a:cs typeface="Arial" pitchFamily="34" charset="0"/>
            </a:endParaRPr>
          </a:p>
        </p:txBody>
      </p:sp>
      <p:sp>
        <p:nvSpPr>
          <p:cNvPr id="6" name="TextBox 5">
            <a:extLst>
              <a:ext uri="{FF2B5EF4-FFF2-40B4-BE49-F238E27FC236}">
                <a16:creationId xmlns:a16="http://schemas.microsoft.com/office/drawing/2014/main" id="{BDC3163D-9DC3-4DC0-870D-246799E9BA26}"/>
              </a:ext>
            </a:extLst>
          </p:cNvPr>
          <p:cNvSpPr txBox="1"/>
          <p:nvPr/>
        </p:nvSpPr>
        <p:spPr>
          <a:xfrm>
            <a:off x="2310581" y="5619802"/>
            <a:ext cx="5245762" cy="631894"/>
          </a:xfrm>
          <a:prstGeom prst="rightArrow">
            <a:avLst/>
          </a:prstGeom>
          <a:solidFill>
            <a:schemeClr val="accent4"/>
          </a:solidFill>
          <a:ln>
            <a:noFill/>
          </a:ln>
          <a:effectLst/>
        </p:spPr>
        <p:txBody>
          <a:bodyPr wrap="square" rtlCol="0">
            <a:spAutoFit/>
          </a:bodyPr>
          <a:lstStyle/>
          <a:p>
            <a:pPr marL="0" marR="0" lvl="0" indent="0" algn="ctr" defTabSz="914354"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a:ea typeface="+mn-ea"/>
                <a:cs typeface="Arial" pitchFamily="34" charset="0"/>
              </a:rPr>
              <a:t>MASLD</a:t>
            </a:r>
            <a:r>
              <a:rPr kumimoji="0" lang="en-US" sz="1400" b="1" i="0" u="none" strike="noStrike" kern="1200" cap="none" spc="0" normalizeH="0" baseline="30000" noProof="0">
                <a:ln>
                  <a:noFill/>
                </a:ln>
                <a:solidFill>
                  <a:srgbClr val="FFFFFF"/>
                </a:solidFill>
                <a:effectLst/>
                <a:uLnTx/>
                <a:uFillTx/>
                <a:latin typeface="Calibri"/>
                <a:ea typeface="+mn-ea"/>
                <a:cs typeface="Arial" pitchFamily="34" charset="0"/>
              </a:rPr>
              <a:t>6</a:t>
            </a:r>
          </a:p>
        </p:txBody>
      </p:sp>
      <p:sp>
        <p:nvSpPr>
          <p:cNvPr id="7" name="TextBox 6">
            <a:extLst>
              <a:ext uri="{FF2B5EF4-FFF2-40B4-BE49-F238E27FC236}">
                <a16:creationId xmlns:a16="http://schemas.microsoft.com/office/drawing/2014/main" id="{A5E5AEFB-8090-D05D-3BE7-63C4C50F0A7B}"/>
              </a:ext>
            </a:extLst>
          </p:cNvPr>
          <p:cNvSpPr txBox="1"/>
          <p:nvPr/>
        </p:nvSpPr>
        <p:spPr>
          <a:xfrm>
            <a:off x="2310582" y="3639516"/>
            <a:ext cx="6666270" cy="631894"/>
          </a:xfrm>
          <a:prstGeom prst="rightArrow">
            <a:avLst/>
          </a:prstGeom>
          <a:solidFill>
            <a:schemeClr val="accent4"/>
          </a:solidFill>
          <a:ln>
            <a:noFill/>
          </a:ln>
          <a:effectLst/>
        </p:spPr>
        <p:txBody>
          <a:bodyPr wrap="square" rtlCol="0">
            <a:spAutoFit/>
          </a:bodyPr>
          <a:lstStyle/>
          <a:p>
            <a:pPr marL="0" marR="0" lvl="0" indent="0" algn="ctr" defTabSz="914354"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a:ea typeface="+mn-ea"/>
                <a:cs typeface="Arial" pitchFamily="34" charset="0"/>
              </a:rPr>
              <a:t>CV risk reduction</a:t>
            </a:r>
            <a:r>
              <a:rPr kumimoji="0" lang="en-US" sz="1400" b="1" i="0" u="none" strike="noStrike" kern="1200" cap="none" spc="0" normalizeH="0" baseline="30000" noProof="0">
                <a:ln>
                  <a:noFill/>
                </a:ln>
                <a:solidFill>
                  <a:srgbClr val="FFFFFF"/>
                </a:solidFill>
                <a:effectLst/>
                <a:uLnTx/>
                <a:uFillTx/>
                <a:latin typeface="Calibri"/>
                <a:ea typeface="+mn-ea"/>
                <a:cs typeface="Arial" pitchFamily="34" charset="0"/>
              </a:rPr>
              <a:t>3</a:t>
            </a:r>
          </a:p>
        </p:txBody>
      </p:sp>
      <p:sp>
        <p:nvSpPr>
          <p:cNvPr id="8" name="TextBox 7">
            <a:extLst>
              <a:ext uri="{FF2B5EF4-FFF2-40B4-BE49-F238E27FC236}">
                <a16:creationId xmlns:a16="http://schemas.microsoft.com/office/drawing/2014/main" id="{9BA045B9-2635-04AA-D246-150D91FD5DBE}"/>
              </a:ext>
            </a:extLst>
          </p:cNvPr>
          <p:cNvSpPr txBox="1"/>
          <p:nvPr/>
        </p:nvSpPr>
        <p:spPr>
          <a:xfrm>
            <a:off x="3632819" y="4626428"/>
            <a:ext cx="3923524" cy="631894"/>
          </a:xfrm>
          <a:prstGeom prst="rightArrow">
            <a:avLst/>
          </a:prstGeom>
          <a:solidFill>
            <a:schemeClr val="accent6"/>
          </a:solidFill>
          <a:ln>
            <a:noFill/>
          </a:ln>
          <a:effectLst/>
        </p:spPr>
        <p:txBody>
          <a:bodyPr wrap="square" rtlCol="0">
            <a:spAutoFit/>
          </a:bodyPr>
          <a:lstStyle/>
          <a:p>
            <a:pPr marL="0" marR="0" lvl="0" indent="0" algn="ctr" defTabSz="914354" rtl="0" eaLnBrk="0" fontAlgn="base" latinLnBrk="0" hangingPunct="0">
              <a:lnSpc>
                <a:spcPct val="100000"/>
              </a:lnSpc>
              <a:spcBef>
                <a:spcPct val="0"/>
              </a:spcBef>
              <a:spcAft>
                <a:spcPct val="0"/>
              </a:spcAft>
              <a:buClrTx/>
              <a:buSzTx/>
              <a:buFontTx/>
              <a:buNone/>
              <a:tabLst/>
              <a:defRPr/>
            </a:pPr>
            <a:r>
              <a:rPr kumimoji="0" lang="en-US" sz="1467"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Obstructive sleep apnea</a:t>
            </a:r>
            <a:r>
              <a:rPr kumimoji="0" lang="en-US" sz="1467" b="1" i="0" u="none" strike="noStrike" kern="1200" cap="none" spc="0" normalizeH="0" baseline="30000" noProof="0">
                <a:ln>
                  <a:noFill/>
                </a:ln>
                <a:solidFill>
                  <a:srgbClr val="FFFFFF"/>
                </a:solidFill>
                <a:effectLst/>
                <a:uLnTx/>
                <a:uFillTx/>
                <a:latin typeface="Calibri"/>
                <a:ea typeface="+mn-ea"/>
                <a:cs typeface="Arial" pitchFamily="34" charset="0"/>
              </a:rPr>
              <a:t>5</a:t>
            </a:r>
            <a:endParaRPr kumimoji="0" lang="en-US" sz="1467" b="1" i="0" u="none" strike="noStrike" kern="1200" cap="none" spc="0" normalizeH="0" baseline="0" noProof="0">
              <a:ln>
                <a:noFill/>
              </a:ln>
              <a:solidFill>
                <a:srgbClr val="FFFFFF"/>
              </a:solidFill>
              <a:effectLst/>
              <a:uLnTx/>
              <a:uFillTx/>
              <a:latin typeface="Calibri"/>
              <a:ea typeface="+mn-ea"/>
              <a:cs typeface="Arial" pitchFamily="34" charset="0"/>
            </a:endParaRPr>
          </a:p>
        </p:txBody>
      </p:sp>
      <p:sp>
        <p:nvSpPr>
          <p:cNvPr id="9" name="TextBox 8">
            <a:extLst>
              <a:ext uri="{FF2B5EF4-FFF2-40B4-BE49-F238E27FC236}">
                <a16:creationId xmlns:a16="http://schemas.microsoft.com/office/drawing/2014/main" id="{1AADE58A-AF13-C86C-5026-BBB9041EFED7}"/>
              </a:ext>
            </a:extLst>
          </p:cNvPr>
          <p:cNvSpPr txBox="1"/>
          <p:nvPr/>
        </p:nvSpPr>
        <p:spPr>
          <a:xfrm>
            <a:off x="3632819" y="2657364"/>
            <a:ext cx="5344033" cy="611386"/>
          </a:xfrm>
          <a:prstGeom prst="rightArrow">
            <a:avLst/>
          </a:prstGeom>
          <a:solidFill>
            <a:schemeClr val="accent6"/>
          </a:solidFill>
          <a:ln>
            <a:noFill/>
          </a:ln>
          <a:effectLst/>
        </p:spPr>
        <p:txBody>
          <a:bodyPr wrap="square" rtlCol="0">
            <a:spAutoFit/>
          </a:bodyPr>
          <a:lstStyle/>
          <a:p>
            <a:pPr marL="0" marR="0" lvl="0" indent="0" algn="ctr" defTabSz="914354"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a:ea typeface="+mn-ea"/>
                <a:cs typeface="Arial" pitchFamily="34" charset="0"/>
              </a:rPr>
              <a:t>Physical function</a:t>
            </a:r>
            <a:r>
              <a:rPr kumimoji="0" lang="en-US" sz="1400" b="1" i="0" u="none" strike="noStrike" kern="1200" cap="none" spc="0" normalizeH="0" baseline="30000" noProof="0">
                <a:ln>
                  <a:noFill/>
                </a:ln>
                <a:solidFill>
                  <a:srgbClr val="FFFFFF"/>
                </a:solidFill>
                <a:effectLst/>
                <a:uLnTx/>
                <a:uFillTx/>
                <a:latin typeface="Calibri"/>
                <a:ea typeface="+mn-ea"/>
                <a:cs typeface="Arial" pitchFamily="34" charset="0"/>
              </a:rPr>
              <a:t>2</a:t>
            </a:r>
          </a:p>
        </p:txBody>
      </p:sp>
      <p:sp>
        <p:nvSpPr>
          <p:cNvPr id="10" name="TextBox 9">
            <a:extLst>
              <a:ext uri="{FF2B5EF4-FFF2-40B4-BE49-F238E27FC236}">
                <a16:creationId xmlns:a16="http://schemas.microsoft.com/office/drawing/2014/main" id="{CE34F2E3-908B-E786-3E97-17A2214E34AC}"/>
              </a:ext>
            </a:extLst>
          </p:cNvPr>
          <p:cNvSpPr txBox="1"/>
          <p:nvPr/>
        </p:nvSpPr>
        <p:spPr>
          <a:xfrm>
            <a:off x="2310580" y="4134494"/>
            <a:ext cx="4277033" cy="631894"/>
          </a:xfrm>
          <a:prstGeom prst="rightArrow">
            <a:avLst/>
          </a:prstGeom>
          <a:solidFill>
            <a:schemeClr val="accent4"/>
          </a:solidFill>
          <a:ln>
            <a:noFill/>
          </a:ln>
          <a:effectLst/>
        </p:spPr>
        <p:txBody>
          <a:bodyPr wrap="square" rtlCol="0">
            <a:spAutoFit/>
          </a:bodyPr>
          <a:lstStyle/>
          <a:p>
            <a:pPr marL="0" marR="0" lvl="0" indent="0" algn="ctr" defTabSz="914354"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a:ea typeface="+mn-ea"/>
                <a:cs typeface="Arial" pitchFamily="34" charset="0"/>
              </a:rPr>
              <a:t>Hypertension</a:t>
            </a:r>
            <a:r>
              <a:rPr kumimoji="0" lang="en-US" sz="1400" b="1" i="0" u="none" strike="noStrike" kern="1200" cap="none" spc="0" normalizeH="0" baseline="30000" noProof="0">
                <a:ln>
                  <a:noFill/>
                </a:ln>
                <a:solidFill>
                  <a:srgbClr val="FFFFFF"/>
                </a:solidFill>
                <a:effectLst/>
                <a:uLnTx/>
                <a:uFillTx/>
                <a:latin typeface="Calibri"/>
                <a:ea typeface="+mn-ea"/>
                <a:cs typeface="Arial" pitchFamily="34" charset="0"/>
              </a:rPr>
              <a:t>4</a:t>
            </a:r>
            <a:endParaRPr kumimoji="0" lang="en-US" sz="1400" b="1" i="0" u="none" strike="noStrike" kern="1200" cap="none" spc="0" normalizeH="0" baseline="0" noProof="0">
              <a:ln>
                <a:noFill/>
              </a:ln>
              <a:solidFill>
                <a:srgbClr val="FFFFFF"/>
              </a:solidFill>
              <a:effectLst/>
              <a:uLnTx/>
              <a:uFillTx/>
              <a:latin typeface="Calibri"/>
              <a:ea typeface="+mn-ea"/>
              <a:cs typeface="Arial" pitchFamily="34" charset="0"/>
            </a:endParaRPr>
          </a:p>
        </p:txBody>
      </p:sp>
      <p:sp>
        <p:nvSpPr>
          <p:cNvPr id="11" name="TextBox 10">
            <a:extLst>
              <a:ext uri="{FF2B5EF4-FFF2-40B4-BE49-F238E27FC236}">
                <a16:creationId xmlns:a16="http://schemas.microsoft.com/office/drawing/2014/main" id="{1792A309-9593-5436-7AF5-F27B714AC8C6}"/>
              </a:ext>
            </a:extLst>
          </p:cNvPr>
          <p:cNvSpPr txBox="1"/>
          <p:nvPr/>
        </p:nvSpPr>
        <p:spPr>
          <a:xfrm>
            <a:off x="3632819" y="5127464"/>
            <a:ext cx="6264409" cy="631894"/>
          </a:xfrm>
          <a:prstGeom prst="rightArrow">
            <a:avLst/>
          </a:prstGeom>
          <a:solidFill>
            <a:schemeClr val="accent4"/>
          </a:solidFill>
          <a:ln>
            <a:noFill/>
          </a:ln>
          <a:effectLst/>
        </p:spPr>
        <p:txBody>
          <a:bodyPr wrap="square" rtlCol="0">
            <a:spAutoFit/>
          </a:bodyPr>
          <a:lstStyle/>
          <a:p>
            <a:pPr marL="0" marR="0" lvl="0" indent="0" algn="ctr" defTabSz="914354"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a:ea typeface="+mn-ea"/>
                <a:cs typeface="Arial" pitchFamily="34" charset="0"/>
              </a:rPr>
              <a:t>T2D remission</a:t>
            </a:r>
            <a:r>
              <a:rPr kumimoji="0" lang="en-US" sz="1400" b="1" i="0" u="none" strike="noStrike" kern="1200" cap="none" spc="0" normalizeH="0" baseline="30000" noProof="0">
                <a:ln>
                  <a:noFill/>
                </a:ln>
                <a:solidFill>
                  <a:srgbClr val="FFFFFF"/>
                </a:solidFill>
                <a:effectLst/>
                <a:uLnTx/>
                <a:uFillTx/>
                <a:latin typeface="Calibri"/>
                <a:ea typeface="+mn-ea"/>
                <a:cs typeface="Arial" pitchFamily="34" charset="0"/>
              </a:rPr>
              <a:t>1</a:t>
            </a:r>
            <a:endParaRPr kumimoji="0" lang="en-US" sz="1400" b="1" i="0" u="none" strike="noStrike" kern="1200" cap="none" spc="0" normalizeH="0" baseline="0" noProof="0">
              <a:ln>
                <a:noFill/>
              </a:ln>
              <a:solidFill>
                <a:srgbClr val="FFFFFF"/>
              </a:solidFill>
              <a:effectLst/>
              <a:uLnTx/>
              <a:uFillTx/>
              <a:latin typeface="Calibri"/>
              <a:ea typeface="+mn-ea"/>
              <a:cs typeface="Arial" pitchFamily="34" charset="0"/>
            </a:endParaRPr>
          </a:p>
        </p:txBody>
      </p:sp>
      <p:sp>
        <p:nvSpPr>
          <p:cNvPr id="12" name="TextBox 11">
            <a:extLst>
              <a:ext uri="{FF2B5EF4-FFF2-40B4-BE49-F238E27FC236}">
                <a16:creationId xmlns:a16="http://schemas.microsoft.com/office/drawing/2014/main" id="{42A46B5E-8F80-9018-F9B1-27F5B69B7414}"/>
              </a:ext>
            </a:extLst>
          </p:cNvPr>
          <p:cNvSpPr txBox="1"/>
          <p:nvPr/>
        </p:nvSpPr>
        <p:spPr>
          <a:xfrm>
            <a:off x="3632819" y="3151725"/>
            <a:ext cx="6264409" cy="611386"/>
          </a:xfrm>
          <a:prstGeom prst="rightArrow">
            <a:avLst/>
          </a:prstGeom>
          <a:solidFill>
            <a:schemeClr val="accent4"/>
          </a:solidFill>
          <a:ln>
            <a:noFill/>
          </a:ln>
          <a:effectLst/>
        </p:spPr>
        <p:txBody>
          <a:bodyPr wrap="square" rtlCol="0">
            <a:spAutoFit/>
          </a:bodyPr>
          <a:lstStyle/>
          <a:p>
            <a:pPr marL="0" marR="0" lvl="0" indent="0" algn="ctr" defTabSz="914354"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a:ea typeface="+mn-ea"/>
                <a:cs typeface="Arial" pitchFamily="34" charset="0"/>
              </a:rPr>
              <a:t>T2D glycemia</a:t>
            </a:r>
            <a:r>
              <a:rPr kumimoji="0" lang="en-US" sz="1400" b="1" i="0" u="none" strike="noStrike" kern="1200" cap="none" spc="0" normalizeH="0" baseline="30000" noProof="0">
                <a:ln>
                  <a:noFill/>
                </a:ln>
                <a:solidFill>
                  <a:srgbClr val="FFFFFF"/>
                </a:solidFill>
                <a:effectLst/>
                <a:uLnTx/>
                <a:uFillTx/>
                <a:latin typeface="Calibri"/>
                <a:ea typeface="+mn-ea"/>
                <a:cs typeface="Arial" pitchFamily="34" charset="0"/>
              </a:rPr>
              <a:t>1</a:t>
            </a:r>
            <a:endParaRPr kumimoji="0" lang="en-US" sz="1400" b="1" i="0" u="none" strike="noStrike" kern="1200" cap="none" spc="0" normalizeH="0" baseline="0" noProof="0">
              <a:ln>
                <a:noFill/>
              </a:ln>
              <a:solidFill>
                <a:srgbClr val="FFFFFF"/>
              </a:solidFill>
              <a:effectLst/>
              <a:uLnTx/>
              <a:uFillTx/>
              <a:latin typeface="Calibri"/>
              <a:ea typeface="+mn-ea"/>
              <a:cs typeface="Arial" pitchFamily="34" charset="0"/>
            </a:endParaRPr>
          </a:p>
        </p:txBody>
      </p:sp>
      <p:grpSp>
        <p:nvGrpSpPr>
          <p:cNvPr id="13" name="Group 12">
            <a:extLst>
              <a:ext uri="{FF2B5EF4-FFF2-40B4-BE49-F238E27FC236}">
                <a16:creationId xmlns:a16="http://schemas.microsoft.com/office/drawing/2014/main" id="{50451398-7BCB-E901-61AA-886F7A10DF55}"/>
              </a:ext>
            </a:extLst>
          </p:cNvPr>
          <p:cNvGrpSpPr/>
          <p:nvPr/>
        </p:nvGrpSpPr>
        <p:grpSpPr>
          <a:xfrm>
            <a:off x="9994952" y="2258290"/>
            <a:ext cx="1598930" cy="531554"/>
            <a:chOff x="521172" y="5524559"/>
            <a:chExt cx="1974103" cy="531552"/>
          </a:xfrm>
          <a:effectLst/>
        </p:grpSpPr>
        <p:sp>
          <p:nvSpPr>
            <p:cNvPr id="14" name="Rectangle 13">
              <a:extLst>
                <a:ext uri="{FF2B5EF4-FFF2-40B4-BE49-F238E27FC236}">
                  <a16:creationId xmlns:a16="http://schemas.microsoft.com/office/drawing/2014/main" id="{226CBA01-EDA0-A3D6-9650-8A852634A971}"/>
                </a:ext>
              </a:extLst>
            </p:cNvPr>
            <p:cNvSpPr/>
            <p:nvPr/>
          </p:nvSpPr>
          <p:spPr>
            <a:xfrm>
              <a:off x="521172" y="5632022"/>
              <a:ext cx="138188" cy="108238"/>
            </a:xfrm>
            <a:prstGeom prst="rect">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3125A627-540F-2522-966E-6BC831C1E0CA}"/>
                </a:ext>
              </a:extLst>
            </p:cNvPr>
            <p:cNvSpPr/>
            <p:nvPr/>
          </p:nvSpPr>
          <p:spPr>
            <a:xfrm>
              <a:off x="521172" y="5855797"/>
              <a:ext cx="138188" cy="108238"/>
            </a:xfrm>
            <a:prstGeom prst="rect">
              <a:avLst/>
            </a:prstGeom>
            <a:solidFill>
              <a:schemeClr val="accent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8B4705DD-4940-4ECC-F754-F88B9D4CD6B7}"/>
                </a:ext>
              </a:extLst>
            </p:cNvPr>
            <p:cNvSpPr txBox="1"/>
            <p:nvPr/>
          </p:nvSpPr>
          <p:spPr>
            <a:xfrm>
              <a:off x="590276" y="5524559"/>
              <a:ext cx="1904999" cy="307776"/>
            </a:xfrm>
            <a:prstGeom prst="rect">
              <a:avLst/>
            </a:prstGeom>
            <a:noFill/>
          </p:spPr>
          <p:txBody>
            <a:bodyPr wrap="square" rtlCol="0">
              <a:spAutoFit/>
            </a:bodyPr>
            <a:lstStyle/>
            <a:p>
              <a:pPr marL="0" marR="0" lvl="0" indent="0" algn="l" defTabSz="914354"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Arial" pitchFamily="34" charset="0"/>
                </a:rPr>
                <a:t>Cardiometabolic</a:t>
              </a:r>
            </a:p>
          </p:txBody>
        </p:sp>
        <p:sp>
          <p:nvSpPr>
            <p:cNvPr id="17" name="TextBox 16">
              <a:extLst>
                <a:ext uri="{FF2B5EF4-FFF2-40B4-BE49-F238E27FC236}">
                  <a16:creationId xmlns:a16="http://schemas.microsoft.com/office/drawing/2014/main" id="{CD46242E-C795-CD7C-5794-963D3A5CE5DC}"/>
                </a:ext>
              </a:extLst>
            </p:cNvPr>
            <p:cNvSpPr txBox="1"/>
            <p:nvPr/>
          </p:nvSpPr>
          <p:spPr>
            <a:xfrm>
              <a:off x="590276" y="5748335"/>
              <a:ext cx="1904999" cy="307776"/>
            </a:xfrm>
            <a:prstGeom prst="rect">
              <a:avLst/>
            </a:prstGeom>
            <a:noFill/>
          </p:spPr>
          <p:txBody>
            <a:bodyPr wrap="square" rtlCol="0">
              <a:spAutoFit/>
            </a:bodyPr>
            <a:lstStyle/>
            <a:p>
              <a:pPr marL="0" marR="0" lvl="0" indent="0" algn="l" defTabSz="914354" rtl="0" eaLnBrk="0" fontAlgn="base" latinLnBrk="0" hangingPunct="0">
                <a:lnSpc>
                  <a:spcPct val="100000"/>
                </a:lnSpc>
                <a:spcBef>
                  <a:spcPts val="90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Arial" pitchFamily="34" charset="0"/>
                </a:rPr>
                <a:t>Biomechanical</a:t>
              </a:r>
            </a:p>
          </p:txBody>
        </p:sp>
      </p:grpSp>
      <p:sp>
        <p:nvSpPr>
          <p:cNvPr id="18" name="Text Placeholder 12">
            <a:extLst>
              <a:ext uri="{FF2B5EF4-FFF2-40B4-BE49-F238E27FC236}">
                <a16:creationId xmlns:a16="http://schemas.microsoft.com/office/drawing/2014/main" id="{CE99CB20-8949-E7BD-8139-D85FC61447B4}"/>
              </a:ext>
            </a:extLst>
          </p:cNvPr>
          <p:cNvSpPr txBox="1">
            <a:spLocks/>
          </p:cNvSpPr>
          <p:nvPr/>
        </p:nvSpPr>
        <p:spPr>
          <a:xfrm>
            <a:off x="331754" y="91168"/>
            <a:ext cx="9876115" cy="652029"/>
          </a:xfrm>
          <a:prstGeom prst="rect">
            <a:avLst/>
          </a:prstGeom>
        </p:spPr>
        <p:txBody>
          <a:bodyPr>
            <a:noAutofit/>
          </a:bodyPr>
          <a:lstStyle>
            <a:lvl1pPr marL="342900" indent="-342900" algn="l" defTabSz="457200" rtl="0" eaLnBrk="1" fontAlgn="base" hangingPunct="1">
              <a:spcBef>
                <a:spcPct val="20000"/>
              </a:spcBef>
              <a:spcAft>
                <a:spcPct val="0"/>
              </a:spcAft>
              <a:buFont typeface="Arial" panose="020B0604020202020204" pitchFamily="34" charset="0"/>
              <a:buChar char="•"/>
              <a:defRPr sz="3000" kern="1200">
                <a:solidFill>
                  <a:schemeClr val="tx1"/>
                </a:solidFill>
                <a:latin typeface="Arial"/>
                <a:ea typeface="+mn-ea"/>
                <a:cs typeface="Arial"/>
              </a:defRPr>
            </a:lvl1pPr>
            <a:lvl2pPr marL="742950" indent="-28575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Arial"/>
                <a:ea typeface="+mn-ea"/>
                <a:cs typeface="Arial"/>
              </a:defRPr>
            </a:lvl2pPr>
            <a:lvl3pPr marL="1143000" indent="-228600" algn="l" defTabSz="457200" rtl="0" eaLnBrk="1" fontAlgn="base" hangingPunct="1">
              <a:spcBef>
                <a:spcPct val="20000"/>
              </a:spcBef>
              <a:spcAft>
                <a:spcPct val="0"/>
              </a:spcAft>
              <a:buFont typeface="Arial" panose="020B0604020202020204" pitchFamily="34" charset="0"/>
              <a:buChar char="•"/>
              <a:defRPr sz="2200" kern="1200">
                <a:solidFill>
                  <a:schemeClr val="tx1"/>
                </a:solidFill>
                <a:latin typeface="Arial"/>
                <a:ea typeface="+mn-ea"/>
                <a:cs typeface="Arial"/>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rgbClr val="454847"/>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ct val="20000"/>
              </a:spcBef>
              <a:spcAft>
                <a:spcPct val="0"/>
              </a:spcAft>
              <a:buClrTx/>
              <a:buSzTx/>
              <a:buFont typeface="Arial" panose="020B0604020202020204" pitchFamily="34" charset="0"/>
              <a:buNone/>
              <a:tabLst/>
              <a:defRPr/>
            </a:pPr>
            <a:endParaRPr kumimoji="0" lang="en-US" sz="933" b="0" i="0" u="none" strike="noStrike" kern="1200" cap="none" spc="0" normalizeH="0" baseline="0" noProof="0">
              <a:ln>
                <a:noFill/>
              </a:ln>
              <a:solidFill>
                <a:srgbClr val="000000"/>
              </a:solidFill>
              <a:effectLst/>
              <a:uLnTx/>
              <a:uFillTx/>
              <a:latin typeface="Calibri"/>
              <a:ea typeface="+mn-ea"/>
              <a:cs typeface="Arial"/>
            </a:endParaRPr>
          </a:p>
        </p:txBody>
      </p:sp>
      <p:sp>
        <p:nvSpPr>
          <p:cNvPr id="19" name="TextBox 18">
            <a:extLst>
              <a:ext uri="{FF2B5EF4-FFF2-40B4-BE49-F238E27FC236}">
                <a16:creationId xmlns:a16="http://schemas.microsoft.com/office/drawing/2014/main" id="{97EA650B-F4C6-219D-8212-F3DE9E862562}"/>
              </a:ext>
            </a:extLst>
          </p:cNvPr>
          <p:cNvSpPr txBox="1"/>
          <p:nvPr/>
        </p:nvSpPr>
        <p:spPr>
          <a:xfrm>
            <a:off x="435323" y="6255594"/>
            <a:ext cx="929351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a:ln>
                  <a:noFill/>
                </a:ln>
                <a:solidFill>
                  <a:srgbClr val="455560"/>
                </a:solidFill>
                <a:effectLst/>
                <a:uLnTx/>
                <a:uFillTx/>
                <a:latin typeface="Calibri"/>
                <a:ea typeface="ＭＳ Ｐゴシック" charset="0"/>
                <a:cs typeface="Arial" panose="020B0604020202020204" pitchFamily="34" charset="0"/>
              </a:rPr>
              <a:t>1. American Diabetes Association Professional Practice Committee. Diabetes Care. 2025;48:S167. 2. Bliddal. Obes Rev. 2014:15:578. 3. Brown. Transl Behav Med. 2015;6:339. 4. Hall. Hypertension. 2021;78:e38. 5. St-Onge. Am J Respir Crit Care Med. 2021;203:161. 6. Vilar-Gomez. Gastroenterology. 2015;149:367-e5.</a:t>
            </a:r>
          </a:p>
        </p:txBody>
      </p:sp>
    </p:spTree>
    <p:extLst>
      <p:ext uri="{BB962C8B-B14F-4D97-AF65-F5344CB8AC3E}">
        <p14:creationId xmlns:p14="http://schemas.microsoft.com/office/powerpoint/2010/main" val="2459639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a:extLst>
              <a:ext uri="{FF2B5EF4-FFF2-40B4-BE49-F238E27FC236}">
                <a16:creationId xmlns:a16="http://schemas.microsoft.com/office/drawing/2014/main" id="{7C57DD71-ACBD-8351-A76B-77BC2664E77C}"/>
              </a:ext>
            </a:extLst>
          </p:cNvPr>
          <p:cNvCxnSpPr>
            <a:cxnSpLocks/>
            <a:endCxn id="6" idx="0"/>
          </p:cNvCxnSpPr>
          <p:nvPr/>
        </p:nvCxnSpPr>
        <p:spPr bwMode="auto">
          <a:xfrm>
            <a:off x="3711526" y="2082018"/>
            <a:ext cx="0" cy="2146583"/>
          </a:xfrm>
          <a:prstGeom prst="straightConnector1">
            <a:avLst/>
          </a:prstGeom>
          <a:noFill/>
          <a:ln w="28575"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6DF1B43D-FFC8-2075-2BF3-B78587920D76}"/>
              </a:ext>
            </a:extLst>
          </p:cNvPr>
          <p:cNvCxnSpPr>
            <a:cxnSpLocks/>
          </p:cNvCxnSpPr>
          <p:nvPr/>
        </p:nvCxnSpPr>
        <p:spPr bwMode="auto">
          <a:xfrm>
            <a:off x="8610450" y="2082018"/>
            <a:ext cx="0" cy="2146583"/>
          </a:xfrm>
          <a:prstGeom prst="straightConnector1">
            <a:avLst/>
          </a:prstGeom>
          <a:noFill/>
          <a:ln w="28575" cap="flat" cmpd="sng" algn="ctr">
            <a:solidFill>
              <a:schemeClr val="bg1"/>
            </a:solidFill>
            <a:prstDash val="solid"/>
            <a:round/>
            <a:headEnd type="none" w="med" len="med"/>
            <a:tailEnd type="triangle"/>
          </a:ln>
          <a:effectLst/>
        </p:spPr>
      </p:cxnSp>
      <p:sp>
        <p:nvSpPr>
          <p:cNvPr id="5" name="Title 4">
            <a:extLst>
              <a:ext uri="{FF2B5EF4-FFF2-40B4-BE49-F238E27FC236}">
                <a16:creationId xmlns:a16="http://schemas.microsoft.com/office/drawing/2014/main" id="{ED900885-85DA-EFF7-92EF-7287E695AE50}"/>
              </a:ext>
            </a:extLst>
          </p:cNvPr>
          <p:cNvSpPr>
            <a:spLocks noGrp="1"/>
          </p:cNvSpPr>
          <p:nvPr>
            <p:ph type="title"/>
          </p:nvPr>
        </p:nvSpPr>
        <p:spPr/>
        <p:txBody>
          <a:bodyPr/>
          <a:lstStyle/>
          <a:p>
            <a:r>
              <a:rPr lang="en-US" dirty="0"/>
              <a:t>Body Fat Distribution Phenotype Predicts Cardiometabolic Risk</a:t>
            </a:r>
          </a:p>
        </p:txBody>
      </p:sp>
      <p:sp>
        <p:nvSpPr>
          <p:cNvPr id="2" name="TextBox 1">
            <a:extLst>
              <a:ext uri="{FF2B5EF4-FFF2-40B4-BE49-F238E27FC236}">
                <a16:creationId xmlns:a16="http://schemas.microsoft.com/office/drawing/2014/main" id="{D226045A-1758-7E15-D979-C15C09CE0BBE}"/>
              </a:ext>
            </a:extLst>
          </p:cNvPr>
          <p:cNvSpPr txBox="1"/>
          <p:nvPr/>
        </p:nvSpPr>
        <p:spPr>
          <a:xfrm>
            <a:off x="435323" y="6390840"/>
            <a:ext cx="929351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rgbClr val="455560"/>
                </a:solidFill>
                <a:effectLst/>
                <a:uLnTx/>
                <a:uFillTx/>
                <a:latin typeface="Calibri"/>
                <a:ea typeface="ＭＳ Ｐゴシック" charset="0"/>
                <a:cs typeface="Arial" panose="020B0604020202020204" pitchFamily="34" charset="0"/>
              </a:rPr>
              <a:t>Ibrahim. Obes Rev. 2010;11:11.</a:t>
            </a:r>
            <a:endParaRPr kumimoji="0" lang="en-US" sz="1200" b="0" i="0" u="none" strike="noStrike" kern="1200" cap="none" spc="0" normalizeH="0" baseline="0" noProof="0" dirty="0">
              <a:ln>
                <a:noFill/>
              </a:ln>
              <a:solidFill>
                <a:srgbClr val="455560"/>
              </a:solidFill>
              <a:effectLst/>
              <a:uLnTx/>
              <a:uFillTx/>
              <a:latin typeface="Calibri"/>
              <a:ea typeface="+mn-ea"/>
              <a:cs typeface="Calibri" panose="020F0502020204030204" pitchFamily="34" charset="0"/>
            </a:endParaRPr>
          </a:p>
        </p:txBody>
      </p:sp>
      <p:sp>
        <p:nvSpPr>
          <p:cNvPr id="3" name="Rectangle 2">
            <a:extLst>
              <a:ext uri="{FF2B5EF4-FFF2-40B4-BE49-F238E27FC236}">
                <a16:creationId xmlns:a16="http://schemas.microsoft.com/office/drawing/2014/main" id="{11E30798-B703-E344-75E9-F44D8C135813}"/>
              </a:ext>
            </a:extLst>
          </p:cNvPr>
          <p:cNvSpPr/>
          <p:nvPr/>
        </p:nvSpPr>
        <p:spPr bwMode="auto">
          <a:xfrm>
            <a:off x="2658794" y="1600200"/>
            <a:ext cx="7004388" cy="481818"/>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2000" dirty="0">
                <a:solidFill>
                  <a:schemeClr val="tx1"/>
                </a:solidFill>
                <a:latin typeface="Calibri" panose="020F0502020204030204" pitchFamily="34" charset="0"/>
              </a:rPr>
              <a:t>Capacity to Store Excess Energy</a:t>
            </a:r>
          </a:p>
        </p:txBody>
      </p:sp>
      <p:sp>
        <p:nvSpPr>
          <p:cNvPr id="4" name="Rectangle 3">
            <a:extLst>
              <a:ext uri="{FF2B5EF4-FFF2-40B4-BE49-F238E27FC236}">
                <a16:creationId xmlns:a16="http://schemas.microsoft.com/office/drawing/2014/main" id="{6B7A7111-04F3-9047-D9FE-A976F5482E44}"/>
              </a:ext>
            </a:extLst>
          </p:cNvPr>
          <p:cNvSpPr/>
          <p:nvPr/>
        </p:nvSpPr>
        <p:spPr bwMode="auto">
          <a:xfrm>
            <a:off x="2658794" y="2859347"/>
            <a:ext cx="2105464" cy="481818"/>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2000" dirty="0">
                <a:solidFill>
                  <a:schemeClr val="tx1"/>
                </a:solidFill>
                <a:latin typeface="Calibri" panose="020F0502020204030204" pitchFamily="34" charset="0"/>
              </a:rPr>
              <a:t>Normal</a:t>
            </a:r>
          </a:p>
        </p:txBody>
      </p:sp>
      <p:sp>
        <p:nvSpPr>
          <p:cNvPr id="6" name="Rectangle 5">
            <a:extLst>
              <a:ext uri="{FF2B5EF4-FFF2-40B4-BE49-F238E27FC236}">
                <a16:creationId xmlns:a16="http://schemas.microsoft.com/office/drawing/2014/main" id="{1C570956-B797-213C-18F7-75B03BF87AAF}"/>
              </a:ext>
            </a:extLst>
          </p:cNvPr>
          <p:cNvSpPr/>
          <p:nvPr/>
        </p:nvSpPr>
        <p:spPr bwMode="auto">
          <a:xfrm>
            <a:off x="2658794" y="4228601"/>
            <a:ext cx="2105464" cy="849835"/>
          </a:xfrm>
          <a:prstGeom prst="rect">
            <a:avLst/>
          </a:prstGeom>
          <a:solidFill>
            <a:schemeClr val="accent4"/>
          </a:solidFill>
          <a:ln w="0">
            <a:solidFill>
              <a:schemeClr val="bg1"/>
            </a:solidFill>
            <a:miter lim="800000"/>
            <a:headEnd/>
            <a:tailEnd/>
          </a:ln>
        </p:spPr>
        <p:txBody>
          <a:bodyPr rtlCol="0" anchor="ctr"/>
          <a:lstStyle/>
          <a:p>
            <a:pPr algn="ctr" eaLnBrk="1" hangingPunct="1">
              <a:spcBef>
                <a:spcPts val="0"/>
              </a:spcBef>
              <a:spcAft>
                <a:spcPts val="0"/>
              </a:spcAft>
              <a:buClr>
                <a:schemeClr val="folHlink"/>
              </a:buClr>
              <a:buNone/>
            </a:pPr>
            <a:r>
              <a:rPr lang="en-US" sz="2000" dirty="0">
                <a:solidFill>
                  <a:schemeClr val="tx1"/>
                </a:solidFill>
                <a:latin typeface="Calibri" panose="020F0502020204030204" pitchFamily="34" charset="0"/>
              </a:rPr>
              <a:t>Increased subcutaneous fat</a:t>
            </a:r>
          </a:p>
        </p:txBody>
      </p:sp>
      <p:sp>
        <p:nvSpPr>
          <p:cNvPr id="8" name="Rectangle 7">
            <a:extLst>
              <a:ext uri="{FF2B5EF4-FFF2-40B4-BE49-F238E27FC236}">
                <a16:creationId xmlns:a16="http://schemas.microsoft.com/office/drawing/2014/main" id="{9CB96DAE-0B33-9DC4-F8B7-6251760D0E5F}"/>
              </a:ext>
            </a:extLst>
          </p:cNvPr>
          <p:cNvSpPr/>
          <p:nvPr/>
        </p:nvSpPr>
        <p:spPr bwMode="auto">
          <a:xfrm>
            <a:off x="7557718" y="2859347"/>
            <a:ext cx="2105464" cy="481818"/>
          </a:xfrm>
          <a:prstGeom prst="rect">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2000" dirty="0">
                <a:solidFill>
                  <a:schemeClr val="tx1"/>
                </a:solidFill>
                <a:latin typeface="Calibri" panose="020F0502020204030204" pitchFamily="34" charset="0"/>
              </a:rPr>
              <a:t>Impaired</a:t>
            </a:r>
          </a:p>
        </p:txBody>
      </p:sp>
      <p:sp>
        <p:nvSpPr>
          <p:cNvPr id="9" name="Rectangle 8">
            <a:extLst>
              <a:ext uri="{FF2B5EF4-FFF2-40B4-BE49-F238E27FC236}">
                <a16:creationId xmlns:a16="http://schemas.microsoft.com/office/drawing/2014/main" id="{67569C60-D8C2-264A-289D-7733528DFCDA}"/>
              </a:ext>
            </a:extLst>
          </p:cNvPr>
          <p:cNvSpPr/>
          <p:nvPr/>
        </p:nvSpPr>
        <p:spPr bwMode="auto">
          <a:xfrm>
            <a:off x="7214382" y="4228601"/>
            <a:ext cx="2792137" cy="849835"/>
          </a:xfrm>
          <a:prstGeom prst="rect">
            <a:avLst/>
          </a:prstGeom>
          <a:solidFill>
            <a:schemeClr val="accent3"/>
          </a:solidFill>
          <a:ln w="0">
            <a:solidFill>
              <a:schemeClr val="bg1"/>
            </a:solidFill>
            <a:miter lim="800000"/>
            <a:headEnd/>
            <a:tailEnd/>
          </a:ln>
        </p:spPr>
        <p:txBody>
          <a:bodyPr rtlCol="0" anchor="ctr"/>
          <a:lstStyle/>
          <a:p>
            <a:pPr algn="ctr" eaLnBrk="1" hangingPunct="1">
              <a:spcBef>
                <a:spcPts val="0"/>
              </a:spcBef>
              <a:spcAft>
                <a:spcPts val="0"/>
              </a:spcAft>
              <a:buClr>
                <a:schemeClr val="folHlink"/>
              </a:buClr>
              <a:buNone/>
            </a:pPr>
            <a:r>
              <a:rPr lang="en-US" sz="2000" dirty="0">
                <a:solidFill>
                  <a:schemeClr val="tx1"/>
                </a:solidFill>
                <a:latin typeface="Calibri" panose="020F0502020204030204" pitchFamily="34" charset="0"/>
              </a:rPr>
              <a:t>Ectopic fat deposition</a:t>
            </a:r>
          </a:p>
          <a:p>
            <a:pPr algn="ctr" eaLnBrk="1" hangingPunct="1">
              <a:spcBef>
                <a:spcPts val="0"/>
              </a:spcBef>
              <a:spcAft>
                <a:spcPts val="0"/>
              </a:spcAft>
              <a:buClr>
                <a:schemeClr val="folHlink"/>
              </a:buClr>
              <a:buNone/>
            </a:pPr>
            <a:r>
              <a:rPr lang="en-US" sz="2000" dirty="0">
                <a:latin typeface="Calibri" panose="020F0502020204030204" pitchFamily="34" charset="0"/>
              </a:rPr>
              <a:t>Visceral fat deposition</a:t>
            </a:r>
            <a:endParaRPr lang="en-US" sz="200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7EF3EC42-03E4-D6B2-799E-FC0158FED366}"/>
              </a:ext>
            </a:extLst>
          </p:cNvPr>
          <p:cNvSpPr/>
          <p:nvPr/>
        </p:nvSpPr>
        <p:spPr bwMode="auto">
          <a:xfrm>
            <a:off x="5279924" y="2323624"/>
            <a:ext cx="1934457" cy="1553263"/>
          </a:xfrm>
          <a:prstGeom prst="rect">
            <a:avLst/>
          </a:prstGeom>
          <a:solidFill>
            <a:schemeClr val="accent3"/>
          </a:solidFill>
          <a:ln w="0">
            <a:solidFill>
              <a:schemeClr val="bg1"/>
            </a:solidFill>
            <a:miter lim="800000"/>
            <a:headEnd/>
            <a:tailEnd/>
          </a:ln>
        </p:spPr>
        <p:txBody>
          <a:bodyPr rtlCol="0" anchor="ctr"/>
          <a:lstStyle/>
          <a:p>
            <a:pPr marL="342900" indent="-342900" eaLnBrk="1" hangingPunct="1">
              <a:lnSpc>
                <a:spcPct val="90000"/>
              </a:lnSpc>
              <a:spcBef>
                <a:spcPts val="400"/>
              </a:spcBef>
              <a:spcAft>
                <a:spcPts val="0"/>
              </a:spcAft>
              <a:buFont typeface="Wingdings" panose="05000000000000000000" pitchFamily="2" charset="2"/>
              <a:buChar char="§"/>
            </a:pPr>
            <a:r>
              <a:rPr lang="en-US" sz="2000" dirty="0">
                <a:solidFill>
                  <a:schemeClr val="tx1"/>
                </a:solidFill>
                <a:latin typeface="Calibri" panose="020F0502020204030204" pitchFamily="34" charset="0"/>
              </a:rPr>
              <a:t>Unfavorable genotype</a:t>
            </a:r>
          </a:p>
          <a:p>
            <a:pPr marL="342900" indent="-342900" eaLnBrk="1" hangingPunct="1">
              <a:lnSpc>
                <a:spcPct val="90000"/>
              </a:lnSpc>
              <a:spcBef>
                <a:spcPts val="400"/>
              </a:spcBef>
              <a:spcAft>
                <a:spcPts val="0"/>
              </a:spcAft>
              <a:buFont typeface="Wingdings" panose="05000000000000000000" pitchFamily="2" charset="2"/>
              <a:buChar char="§"/>
            </a:pPr>
            <a:r>
              <a:rPr lang="en-US" sz="2000" dirty="0">
                <a:latin typeface="Calibri" panose="020F0502020204030204" pitchFamily="34" charset="0"/>
              </a:rPr>
              <a:t>Maladaptive response to stress</a:t>
            </a:r>
            <a:endParaRPr lang="en-US" sz="2000" dirty="0">
              <a:solidFill>
                <a:schemeClr val="tx1"/>
              </a:solidFill>
              <a:latin typeface="Calibri" panose="020F0502020204030204" pitchFamily="34" charset="0"/>
            </a:endParaRPr>
          </a:p>
        </p:txBody>
      </p:sp>
      <p:cxnSp>
        <p:nvCxnSpPr>
          <p:cNvPr id="12" name="Straight Arrow Connector 11">
            <a:extLst>
              <a:ext uri="{FF2B5EF4-FFF2-40B4-BE49-F238E27FC236}">
                <a16:creationId xmlns:a16="http://schemas.microsoft.com/office/drawing/2014/main" id="{36867906-E41B-D86F-E035-AFE807C4CC61}"/>
              </a:ext>
            </a:extLst>
          </p:cNvPr>
          <p:cNvCxnSpPr>
            <a:endCxn id="8" idx="1"/>
          </p:cNvCxnSpPr>
          <p:nvPr/>
        </p:nvCxnSpPr>
        <p:spPr bwMode="auto">
          <a:xfrm>
            <a:off x="7214382" y="3100256"/>
            <a:ext cx="343336"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1915289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7F104-3842-41A0-9408-A9AD9E264F5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FBFF34C-9C0A-EFE1-41F0-9A41D3744322}"/>
              </a:ext>
            </a:extLst>
          </p:cNvPr>
          <p:cNvSpPr>
            <a:spLocks noGrp="1"/>
          </p:cNvSpPr>
          <p:nvPr>
            <p:ph type="title"/>
          </p:nvPr>
        </p:nvSpPr>
        <p:spPr/>
        <p:txBody>
          <a:bodyPr/>
          <a:lstStyle/>
          <a:p>
            <a:r>
              <a:rPr lang="en-US" dirty="0"/>
              <a:t>Obesity Phenotypes and Metabolic Health </a:t>
            </a:r>
          </a:p>
        </p:txBody>
      </p:sp>
      <p:graphicFrame>
        <p:nvGraphicFramePr>
          <p:cNvPr id="2" name="Table 1">
            <a:extLst>
              <a:ext uri="{FF2B5EF4-FFF2-40B4-BE49-F238E27FC236}">
                <a16:creationId xmlns:a16="http://schemas.microsoft.com/office/drawing/2014/main" id="{37B058AE-DD19-6110-6B1D-6E4C29E46A52}"/>
              </a:ext>
            </a:extLst>
          </p:cNvPr>
          <p:cNvGraphicFramePr>
            <a:graphicFrameLocks noGrp="1"/>
          </p:cNvGraphicFramePr>
          <p:nvPr>
            <p:extLst>
              <p:ext uri="{D42A27DB-BD31-4B8C-83A1-F6EECF244321}">
                <p14:modId xmlns:p14="http://schemas.microsoft.com/office/powerpoint/2010/main" val="3158665743"/>
              </p:ext>
            </p:extLst>
          </p:nvPr>
        </p:nvGraphicFramePr>
        <p:xfrm>
          <a:off x="717550" y="1581639"/>
          <a:ext cx="10788649" cy="3840480"/>
        </p:xfrm>
        <a:graphic>
          <a:graphicData uri="http://schemas.openxmlformats.org/drawingml/2006/table">
            <a:tbl>
              <a:tblPr firstRow="1" bandRow="1">
                <a:tableStyleId>{EB344D84-9AFB-497E-A393-DC336BA19D2E}</a:tableStyleId>
              </a:tblPr>
              <a:tblGrid>
                <a:gridCol w="1768383">
                  <a:extLst>
                    <a:ext uri="{9D8B030D-6E8A-4147-A177-3AD203B41FA5}">
                      <a16:colId xmlns:a16="http://schemas.microsoft.com/office/drawing/2014/main" val="259060066"/>
                    </a:ext>
                  </a:extLst>
                </a:gridCol>
                <a:gridCol w="1819793">
                  <a:extLst>
                    <a:ext uri="{9D8B030D-6E8A-4147-A177-3AD203B41FA5}">
                      <a16:colId xmlns:a16="http://schemas.microsoft.com/office/drawing/2014/main" val="1114242745"/>
                    </a:ext>
                  </a:extLst>
                </a:gridCol>
                <a:gridCol w="1826922">
                  <a:extLst>
                    <a:ext uri="{9D8B030D-6E8A-4147-A177-3AD203B41FA5}">
                      <a16:colId xmlns:a16="http://schemas.microsoft.com/office/drawing/2014/main" val="916513504"/>
                    </a:ext>
                  </a:extLst>
                </a:gridCol>
                <a:gridCol w="1840443">
                  <a:extLst>
                    <a:ext uri="{9D8B030D-6E8A-4147-A177-3AD203B41FA5}">
                      <a16:colId xmlns:a16="http://schemas.microsoft.com/office/drawing/2014/main" val="383936278"/>
                    </a:ext>
                  </a:extLst>
                </a:gridCol>
                <a:gridCol w="1865258">
                  <a:extLst>
                    <a:ext uri="{9D8B030D-6E8A-4147-A177-3AD203B41FA5}">
                      <a16:colId xmlns:a16="http://schemas.microsoft.com/office/drawing/2014/main" val="3088164886"/>
                    </a:ext>
                  </a:extLst>
                </a:gridCol>
                <a:gridCol w="1667850">
                  <a:extLst>
                    <a:ext uri="{9D8B030D-6E8A-4147-A177-3AD203B41FA5}">
                      <a16:colId xmlns:a16="http://schemas.microsoft.com/office/drawing/2014/main" val="1404846161"/>
                    </a:ext>
                  </a:extLst>
                </a:gridCol>
              </a:tblGrid>
              <a:tr h="283357">
                <a:tc>
                  <a:txBody>
                    <a:bodyPr/>
                    <a:lstStyle/>
                    <a:p>
                      <a:r>
                        <a:rPr lang="en-US" sz="1800"/>
                        <a:t>Metabolic Parameter</a:t>
                      </a:r>
                      <a:endParaRPr lang="en-US"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t>Metabolically Healthy Normal Weight</a:t>
                      </a:r>
                      <a:endParaRPr lang="en-US"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t>Metabolically Unhealthy Normal Weight</a:t>
                      </a:r>
                      <a:endParaRPr lang="en-US"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t>Metabolically Healthy Overweight/ Obesity</a:t>
                      </a:r>
                      <a:endParaRPr lang="en-US"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t>Metabolically Unhealthy Overweight/ Obesity</a:t>
                      </a:r>
                      <a:endParaRPr lang="en-US"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t>Sarcopenic Obesity</a:t>
                      </a:r>
                      <a:endParaRPr lang="en-US"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48967420"/>
                  </a:ext>
                </a:extLst>
              </a:tr>
              <a:tr h="173169">
                <a:tc>
                  <a:txBody>
                    <a:bodyPr/>
                    <a:lstStyle/>
                    <a:p>
                      <a:r>
                        <a:rPr lang="en-US" sz="1800" dirty="0">
                          <a:solidFill>
                            <a:schemeClr val="bg1"/>
                          </a:solidFill>
                        </a:rPr>
                        <a:t>Waist circumference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Normal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Normal/high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Normal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High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1" dirty="0">
                          <a:solidFill>
                            <a:srgbClr val="FF0000"/>
                          </a:solidFill>
                        </a:rPr>
                        <a:t>High*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34064550"/>
                  </a:ext>
                </a:extLst>
              </a:tr>
              <a:tr h="0">
                <a:tc>
                  <a:txBody>
                    <a:bodyPr/>
                    <a:lstStyle/>
                    <a:p>
                      <a:r>
                        <a:rPr lang="en-US" sz="1800" dirty="0">
                          <a:solidFill>
                            <a:schemeClr val="bg1"/>
                          </a:solidFill>
                        </a:rPr>
                        <a:t>BMI, kg/m</a:t>
                      </a:r>
                      <a:r>
                        <a:rPr lang="en-US" sz="1800" baseline="30000" dirty="0">
                          <a:solidFill>
                            <a:schemeClr val="bg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18.5-24.9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18.5-24.9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1">
                          <a:solidFill>
                            <a:srgbClr val="FF0000"/>
                          </a:solidFill>
                        </a:rPr>
                        <a:t>&gt;25.0</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1">
                          <a:solidFill>
                            <a:srgbClr val="FF0000"/>
                          </a:solidFill>
                        </a:rPr>
                        <a:t>&gt;25.0</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1">
                          <a:solidFill>
                            <a:srgbClr val="FF0000"/>
                          </a:solidFill>
                        </a:rPr>
                        <a:t>&gt;25.0*</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71331617"/>
                  </a:ext>
                </a:extLst>
              </a:tr>
              <a:tr h="152577">
                <a:tc>
                  <a:txBody>
                    <a:bodyPr/>
                    <a:lstStyle/>
                    <a:p>
                      <a:r>
                        <a:rPr lang="en-US" sz="1800" dirty="0">
                          <a:solidFill>
                            <a:schemeClr val="bg1"/>
                          </a:solidFill>
                        </a:rPr>
                        <a:t>Visceral</a:t>
                      </a:r>
                    </a:p>
                    <a:p>
                      <a:r>
                        <a:rPr lang="en-US" sz="1800" dirty="0">
                          <a:solidFill>
                            <a:schemeClr val="bg1"/>
                          </a:solidFill>
                        </a:rPr>
                        <a:t>adipose tissue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Low</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1" dirty="0">
                          <a:solidFill>
                            <a:srgbClr val="FF0000"/>
                          </a:solidFill>
                        </a:rPr>
                        <a:t>High fat mass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Low</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1" dirty="0">
                          <a:solidFill>
                            <a:srgbClr val="FF0000"/>
                          </a:solidFill>
                        </a:rPr>
                        <a:t>High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1" dirty="0">
                          <a:solidFill>
                            <a:srgbClr val="FF0000"/>
                          </a:solidFill>
                        </a:rPr>
                        <a:t>High fat mass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97437213"/>
                  </a:ext>
                </a:extLst>
              </a:tr>
              <a:tr h="124488">
                <a:tc>
                  <a:txBody>
                    <a:bodyPr/>
                    <a:lstStyle/>
                    <a:p>
                      <a:r>
                        <a:rPr lang="en-US" sz="1800" dirty="0">
                          <a:solidFill>
                            <a:schemeClr val="bg1"/>
                          </a:solidFill>
                        </a:rPr>
                        <a:t>Lean mass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rPr>
                        <a:t>--</a:t>
                      </a:r>
                      <a:endParaRPr lang="en-US" sz="1800"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rPr>
                        <a:t>--</a:t>
                      </a:r>
                      <a:endParaRPr lang="en-US" sz="1800"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1" dirty="0">
                          <a:solidFill>
                            <a:srgbClr val="FF0000"/>
                          </a:solidFill>
                        </a:rPr>
                        <a:t>High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rPr>
                        <a:t>--</a:t>
                      </a:r>
                      <a:endParaRPr lang="en-US" sz="1800"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Low</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46840086"/>
                  </a:ext>
                </a:extLst>
              </a:tr>
              <a:tr h="153056">
                <a:tc>
                  <a:txBody>
                    <a:bodyPr/>
                    <a:lstStyle/>
                    <a:p>
                      <a:r>
                        <a:rPr lang="en-US" sz="1800" dirty="0">
                          <a:solidFill>
                            <a:schemeClr val="bg1"/>
                          </a:solidFill>
                        </a:rPr>
                        <a:t>Metabolic</a:t>
                      </a:r>
                    </a:p>
                    <a:p>
                      <a:r>
                        <a:rPr lang="en-US" sz="1800" dirty="0">
                          <a:solidFill>
                            <a:schemeClr val="bg1"/>
                          </a:solidFill>
                        </a:rPr>
                        <a:t>abnormalities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Absent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1" dirty="0">
                          <a:solidFill>
                            <a:srgbClr val="FF0000"/>
                          </a:solidFill>
                        </a:rPr>
                        <a:t>Present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Absent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rgbClr val="FF0000"/>
                          </a:solidFill>
                        </a:rPr>
                        <a:t>Present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rgbClr val="FF0000"/>
                          </a:solidFill>
                        </a:rPr>
                        <a:t>Present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08042250"/>
                  </a:ext>
                </a:extLst>
              </a:tr>
            </a:tbl>
          </a:graphicData>
        </a:graphic>
      </p:graphicFrame>
      <p:sp>
        <p:nvSpPr>
          <p:cNvPr id="4" name="TextBox 3">
            <a:extLst>
              <a:ext uri="{FF2B5EF4-FFF2-40B4-BE49-F238E27FC236}">
                <a16:creationId xmlns:a16="http://schemas.microsoft.com/office/drawing/2014/main" id="{E673B772-72FA-F465-9B34-A751BF07E8AF}"/>
              </a:ext>
            </a:extLst>
          </p:cNvPr>
          <p:cNvSpPr txBox="1"/>
          <p:nvPr/>
        </p:nvSpPr>
        <p:spPr bwMode="auto">
          <a:xfrm>
            <a:off x="609759" y="5523818"/>
            <a:ext cx="61829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*Sarcopenic obesity: high waist circumference and/or BMI &gt;25 kg/m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a:t>
            </a:r>
          </a:p>
        </p:txBody>
      </p:sp>
      <p:sp>
        <p:nvSpPr>
          <p:cNvPr id="33" name="TextBox 32">
            <a:extLst>
              <a:ext uri="{FF2B5EF4-FFF2-40B4-BE49-F238E27FC236}">
                <a16:creationId xmlns:a16="http://schemas.microsoft.com/office/drawing/2014/main" id="{2265D062-C66B-CDE4-7571-AC7ED8B0DA60}"/>
              </a:ext>
            </a:extLst>
          </p:cNvPr>
          <p:cNvSpPr txBox="1"/>
          <p:nvPr/>
        </p:nvSpPr>
        <p:spPr>
          <a:xfrm>
            <a:off x="435323" y="6390840"/>
            <a:ext cx="929351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rgbClr val="455560"/>
                </a:solidFill>
                <a:effectLst/>
                <a:uLnTx/>
                <a:uFillTx/>
                <a:latin typeface="Calibri"/>
                <a:ea typeface="ＭＳ Ｐゴシック" charset="0"/>
                <a:cs typeface="Arial" panose="020B0604020202020204" pitchFamily="34" charset="0"/>
              </a:rPr>
              <a:t>Preda. Rev Endocr Metab Disord. 2023;24:901.</a:t>
            </a:r>
            <a:endParaRPr kumimoji="0" lang="en-US" sz="1200" b="0" i="0" u="none" strike="noStrike" kern="1200" cap="none" spc="0" normalizeH="0" baseline="0" noProof="0" dirty="0">
              <a:ln>
                <a:noFill/>
              </a:ln>
              <a:solidFill>
                <a:srgbClr val="455560"/>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1807161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0" name="Straight Connector 169">
            <a:extLst>
              <a:ext uri="{FF2B5EF4-FFF2-40B4-BE49-F238E27FC236}">
                <a16:creationId xmlns:a16="http://schemas.microsoft.com/office/drawing/2014/main" id="{948F8D40-0B7D-3337-2328-B6DF7C7F9E56}"/>
              </a:ext>
            </a:extLst>
          </p:cNvPr>
          <p:cNvCxnSpPr>
            <a:cxnSpLocks/>
          </p:cNvCxnSpPr>
          <p:nvPr/>
        </p:nvCxnSpPr>
        <p:spPr bwMode="auto">
          <a:xfrm>
            <a:off x="7728045" y="5237311"/>
            <a:ext cx="0" cy="1347094"/>
          </a:xfrm>
          <a:prstGeom prst="line">
            <a:avLst/>
          </a:prstGeom>
          <a:noFill/>
          <a:ln w="28575" cap="flat" cmpd="sng" algn="ctr">
            <a:solidFill>
              <a:schemeClr val="tx2">
                <a:lumMod val="90000"/>
              </a:schemeClr>
            </a:solidFill>
            <a:prstDash val="solid"/>
            <a:round/>
            <a:headEnd type="none" w="med" len="med"/>
            <a:tailEnd type="none" w="med" len="med"/>
          </a:ln>
          <a:effectLst/>
        </p:spPr>
      </p:cxnSp>
      <p:sp>
        <p:nvSpPr>
          <p:cNvPr id="5" name="Title 4">
            <a:extLst>
              <a:ext uri="{FF2B5EF4-FFF2-40B4-BE49-F238E27FC236}">
                <a16:creationId xmlns:a16="http://schemas.microsoft.com/office/drawing/2014/main" id="{F0AC877C-4013-0C5B-C048-F350F6C81B6F}"/>
              </a:ext>
            </a:extLst>
          </p:cNvPr>
          <p:cNvSpPr>
            <a:spLocks noGrp="1"/>
          </p:cNvSpPr>
          <p:nvPr>
            <p:ph type="title"/>
          </p:nvPr>
        </p:nvSpPr>
        <p:spPr/>
        <p:txBody>
          <a:bodyPr/>
          <a:lstStyle/>
          <a:p>
            <a:r>
              <a:rPr lang="en-US" dirty="0"/>
              <a:t>Predictors of Weight Loss</a:t>
            </a:r>
          </a:p>
        </p:txBody>
      </p:sp>
      <p:sp>
        <p:nvSpPr>
          <p:cNvPr id="2" name="Content Placeholder 1">
            <a:extLst>
              <a:ext uri="{FF2B5EF4-FFF2-40B4-BE49-F238E27FC236}">
                <a16:creationId xmlns:a16="http://schemas.microsoft.com/office/drawing/2014/main" id="{DFCAAC76-683E-48A4-6E4B-5A3A83648D92}"/>
              </a:ext>
            </a:extLst>
          </p:cNvPr>
          <p:cNvSpPr>
            <a:spLocks noGrp="1"/>
          </p:cNvSpPr>
          <p:nvPr>
            <p:ph idx="1"/>
          </p:nvPr>
        </p:nvSpPr>
        <p:spPr>
          <a:xfrm>
            <a:off x="604676" y="1513047"/>
            <a:ext cx="4853590" cy="4650686"/>
          </a:xfrm>
        </p:spPr>
        <p:txBody>
          <a:bodyPr/>
          <a:lstStyle/>
          <a:p>
            <a:r>
              <a:rPr lang="en-US" dirty="0"/>
              <a:t>We observe wide variation in weight loss response to all treatments. What do we know about predicting weight loss in advance?</a:t>
            </a:r>
          </a:p>
          <a:p>
            <a:pPr marL="971550" lvl="1" indent="-514350">
              <a:buFont typeface="+mj-lt"/>
              <a:buAutoNum type="arabicPeriod"/>
            </a:pPr>
            <a:r>
              <a:rPr lang="en-US" dirty="0"/>
              <a:t>Adherence</a:t>
            </a:r>
          </a:p>
          <a:p>
            <a:pPr marL="971550" lvl="1" indent="-514350">
              <a:buFont typeface="+mj-lt"/>
              <a:buAutoNum type="arabicPeriod"/>
            </a:pPr>
            <a:r>
              <a:rPr lang="en-US" dirty="0"/>
              <a:t>Early weight loss</a:t>
            </a:r>
          </a:p>
        </p:txBody>
      </p:sp>
      <p:sp>
        <p:nvSpPr>
          <p:cNvPr id="10" name="TextBox 9">
            <a:extLst>
              <a:ext uri="{FF2B5EF4-FFF2-40B4-BE49-F238E27FC236}">
                <a16:creationId xmlns:a16="http://schemas.microsoft.com/office/drawing/2014/main" id="{86195A7D-E421-8834-EDDB-F1D964302A82}"/>
              </a:ext>
            </a:extLst>
          </p:cNvPr>
          <p:cNvSpPr txBox="1"/>
          <p:nvPr/>
        </p:nvSpPr>
        <p:spPr bwMode="auto">
          <a:xfrm rot="5400000">
            <a:off x="7014720" y="3168530"/>
            <a:ext cx="5954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kern="0" dirty="0">
                <a:solidFill>
                  <a:schemeClr val="bg1"/>
                </a:solidFill>
                <a:latin typeface="+mn-lt"/>
              </a:rPr>
              <a:t>Variation in Weight Loss With Tirzepatide vs Placebo</a:t>
            </a:r>
          </a:p>
        </p:txBody>
      </p:sp>
      <p:sp>
        <p:nvSpPr>
          <p:cNvPr id="4" name="TextBox 3">
            <a:extLst>
              <a:ext uri="{FF2B5EF4-FFF2-40B4-BE49-F238E27FC236}">
                <a16:creationId xmlns:a16="http://schemas.microsoft.com/office/drawing/2014/main" id="{CDD30D05-C8CF-ED27-F476-3A019662928A}"/>
              </a:ext>
            </a:extLst>
          </p:cNvPr>
          <p:cNvSpPr txBox="1"/>
          <p:nvPr/>
        </p:nvSpPr>
        <p:spPr>
          <a:xfrm>
            <a:off x="435323" y="6390840"/>
            <a:ext cx="929351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rgbClr val="455560"/>
                </a:solidFill>
                <a:effectLst/>
                <a:uLnTx/>
                <a:uFillTx/>
                <a:latin typeface="Calibri"/>
                <a:ea typeface="ＭＳ Ｐゴシック" charset="0"/>
                <a:cs typeface="Arial" panose="020B0604020202020204" pitchFamily="34" charset="0"/>
              </a:rPr>
              <a:t>Jastreboff. NEJM. 2022;387:205.</a:t>
            </a:r>
            <a:endParaRPr kumimoji="0" lang="en-US" sz="1200" b="0" i="0" u="none" strike="noStrike" kern="1200" cap="none" spc="0" normalizeH="0" baseline="0" noProof="0" dirty="0">
              <a:ln>
                <a:noFill/>
              </a:ln>
              <a:solidFill>
                <a:srgbClr val="455560"/>
              </a:solidFill>
              <a:effectLst/>
              <a:uLnTx/>
              <a:uFillTx/>
              <a:latin typeface="Calibri"/>
              <a:ea typeface="+mn-ea"/>
              <a:cs typeface="Calibri" panose="020F0502020204030204" pitchFamily="34" charset="0"/>
            </a:endParaRPr>
          </a:p>
        </p:txBody>
      </p:sp>
      <p:sp>
        <p:nvSpPr>
          <p:cNvPr id="9" name="TextBox 8">
            <a:extLst>
              <a:ext uri="{FF2B5EF4-FFF2-40B4-BE49-F238E27FC236}">
                <a16:creationId xmlns:a16="http://schemas.microsoft.com/office/drawing/2014/main" id="{E6A04B45-BAD5-77D6-0F6E-3DCA449EF0AB}"/>
              </a:ext>
            </a:extLst>
          </p:cNvPr>
          <p:cNvSpPr txBox="1"/>
          <p:nvPr/>
        </p:nvSpPr>
        <p:spPr bwMode="auto">
          <a:xfrm>
            <a:off x="6972872" y="183626"/>
            <a:ext cx="24341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Tirzepatide 5 mg (n = 566)</a:t>
            </a:r>
          </a:p>
        </p:txBody>
      </p:sp>
      <p:sp>
        <p:nvSpPr>
          <p:cNvPr id="14" name="TextBox 13">
            <a:extLst>
              <a:ext uri="{FF2B5EF4-FFF2-40B4-BE49-F238E27FC236}">
                <a16:creationId xmlns:a16="http://schemas.microsoft.com/office/drawing/2014/main" id="{CD066617-33C8-FEFF-9357-422505D3EF99}"/>
              </a:ext>
            </a:extLst>
          </p:cNvPr>
          <p:cNvSpPr txBox="1"/>
          <p:nvPr/>
        </p:nvSpPr>
        <p:spPr bwMode="auto">
          <a:xfrm>
            <a:off x="7182247" y="5006233"/>
            <a:ext cx="19607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Placebo (n = 504)</a:t>
            </a:r>
          </a:p>
        </p:txBody>
      </p:sp>
      <p:sp>
        <p:nvSpPr>
          <p:cNvPr id="15" name="TextBox 14">
            <a:extLst>
              <a:ext uri="{FF2B5EF4-FFF2-40B4-BE49-F238E27FC236}">
                <a16:creationId xmlns:a16="http://schemas.microsoft.com/office/drawing/2014/main" id="{4FBDBC3E-281F-3B8B-FA45-5BAC050244B4}"/>
              </a:ext>
            </a:extLst>
          </p:cNvPr>
          <p:cNvSpPr txBox="1"/>
          <p:nvPr/>
        </p:nvSpPr>
        <p:spPr bwMode="auto">
          <a:xfrm rot="16200000">
            <a:off x="5490242" y="5693073"/>
            <a:ext cx="1552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dirty="0">
                <a:solidFill>
                  <a:schemeClr val="bg1"/>
                </a:solidFill>
                <a:latin typeface="Calibri" panose="020F0502020204030204" pitchFamily="34" charset="0"/>
              </a:rPr>
              <a:t>Percentage Weight</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sym typeface="Wingdings" panose="05000000000000000000" pitchFamily="2" charset="2"/>
              </a:rPr>
              <a:t> Loss or Gain </a:t>
            </a:r>
            <a:endParaRPr lang="en-US" sz="120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F8EE99D3-FD22-5CA6-D317-16B705DBC7A4}"/>
              </a:ext>
            </a:extLst>
          </p:cNvPr>
          <p:cNvSpPr txBox="1"/>
          <p:nvPr/>
        </p:nvSpPr>
        <p:spPr bwMode="auto">
          <a:xfrm rot="16200000">
            <a:off x="5490241" y="3926176"/>
            <a:ext cx="1552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Percentage Weight</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sym typeface="Wingdings" panose="05000000000000000000" pitchFamily="2" charset="2"/>
              </a:rPr>
              <a:t> Loss or Gain </a:t>
            </a:r>
            <a:endParaRPr lang="en-US" sz="1200"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FD262808-14F6-7FE2-9055-57A2BA74B2DC}"/>
              </a:ext>
            </a:extLst>
          </p:cNvPr>
          <p:cNvSpPr txBox="1"/>
          <p:nvPr/>
        </p:nvSpPr>
        <p:spPr bwMode="auto">
          <a:xfrm rot="16200000">
            <a:off x="5490240" y="2428144"/>
            <a:ext cx="1552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dirty="0">
                <a:solidFill>
                  <a:schemeClr val="bg1"/>
                </a:solidFill>
                <a:latin typeface="Calibri" panose="020F0502020204030204" pitchFamily="34" charset="0"/>
              </a:rPr>
              <a:t>Percentage Weight</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sym typeface="Wingdings" panose="05000000000000000000" pitchFamily="2" charset="2"/>
              </a:rPr>
              <a:t> Loss or Gain </a:t>
            </a:r>
            <a:endParaRPr lang="en-US" sz="1200"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59AF1BA1-9685-F7FB-D7B2-6CFAC13DA9EA}"/>
              </a:ext>
            </a:extLst>
          </p:cNvPr>
          <p:cNvSpPr txBox="1"/>
          <p:nvPr/>
        </p:nvSpPr>
        <p:spPr bwMode="auto">
          <a:xfrm rot="16200000">
            <a:off x="5490239" y="898248"/>
            <a:ext cx="1552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dirty="0">
                <a:solidFill>
                  <a:schemeClr val="bg1"/>
                </a:solidFill>
                <a:latin typeface="Calibri" panose="020F0502020204030204" pitchFamily="34" charset="0"/>
              </a:rPr>
              <a:t>Percentage Weight</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sym typeface="Wingdings" panose="05000000000000000000" pitchFamily="2" charset="2"/>
              </a:rPr>
              <a:t> Loss or Gain </a:t>
            </a:r>
            <a:endParaRPr lang="en-US" sz="1200" dirty="0">
              <a:solidFill>
                <a:schemeClr val="bg1"/>
              </a:solidFill>
              <a:latin typeface="Calibri" panose="020F0502020204030204" pitchFamily="34" charset="0"/>
            </a:endParaRPr>
          </a:p>
        </p:txBody>
      </p:sp>
      <p:sp>
        <p:nvSpPr>
          <p:cNvPr id="40" name="TextBox 39">
            <a:extLst>
              <a:ext uri="{FF2B5EF4-FFF2-40B4-BE49-F238E27FC236}">
                <a16:creationId xmlns:a16="http://schemas.microsoft.com/office/drawing/2014/main" id="{785C5734-E089-8830-8707-705B8F2088F6}"/>
              </a:ext>
            </a:extLst>
          </p:cNvPr>
          <p:cNvSpPr txBox="1"/>
          <p:nvPr/>
        </p:nvSpPr>
        <p:spPr bwMode="auto">
          <a:xfrm>
            <a:off x="6417382" y="162698"/>
            <a:ext cx="341760"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grpSp>
        <p:nvGrpSpPr>
          <p:cNvPr id="143" name="Group 142">
            <a:extLst>
              <a:ext uri="{FF2B5EF4-FFF2-40B4-BE49-F238E27FC236}">
                <a16:creationId xmlns:a16="http://schemas.microsoft.com/office/drawing/2014/main" id="{27B39C04-E2F6-9CCA-A2F9-CC6BB7B682B1}"/>
              </a:ext>
            </a:extLst>
          </p:cNvPr>
          <p:cNvGrpSpPr/>
          <p:nvPr/>
        </p:nvGrpSpPr>
        <p:grpSpPr>
          <a:xfrm>
            <a:off x="6376404" y="294067"/>
            <a:ext cx="3251185" cy="1587003"/>
            <a:chOff x="6376404" y="232287"/>
            <a:chExt cx="3251185" cy="1587003"/>
          </a:xfrm>
        </p:grpSpPr>
        <p:cxnSp>
          <p:nvCxnSpPr>
            <p:cNvPr id="50" name="Straight Connector 49">
              <a:extLst>
                <a:ext uri="{FF2B5EF4-FFF2-40B4-BE49-F238E27FC236}">
                  <a16:creationId xmlns:a16="http://schemas.microsoft.com/office/drawing/2014/main" id="{161189A2-BCBB-CAC8-212F-A3E9CA9E47A4}"/>
                </a:ext>
              </a:extLst>
            </p:cNvPr>
            <p:cNvCxnSpPr/>
            <p:nvPr/>
          </p:nvCxnSpPr>
          <p:spPr bwMode="auto">
            <a:xfrm>
              <a:off x="6849428" y="232547"/>
              <a:ext cx="0" cy="1442019"/>
            </a:xfrm>
            <a:prstGeom prst="line">
              <a:avLst/>
            </a:prstGeom>
            <a:noFill/>
            <a:ln w="28575" cap="flat" cmpd="sng" algn="ctr">
              <a:solidFill>
                <a:schemeClr val="tx2">
                  <a:lumMod val="90000"/>
                </a:schemeClr>
              </a:solidFill>
              <a:prstDash val="solid"/>
              <a:round/>
              <a:headEnd type="none" w="med" len="med"/>
              <a:tailEnd type="none" w="med" len="med"/>
            </a:ln>
            <a:effectLst/>
          </p:spPr>
        </p:cxnSp>
        <p:sp>
          <p:nvSpPr>
            <p:cNvPr id="21" name="Freeform: Shape 20">
              <a:extLst>
                <a:ext uri="{FF2B5EF4-FFF2-40B4-BE49-F238E27FC236}">
                  <a16:creationId xmlns:a16="http://schemas.microsoft.com/office/drawing/2014/main" id="{C3759DE1-0F9A-BC28-ABDA-06B73101C8FE}"/>
                </a:ext>
              </a:extLst>
            </p:cNvPr>
            <p:cNvSpPr/>
            <p:nvPr/>
          </p:nvSpPr>
          <p:spPr bwMode="auto">
            <a:xfrm>
              <a:off x="6752118" y="232287"/>
              <a:ext cx="2875471" cy="1455039"/>
            </a:xfrm>
            <a:custGeom>
              <a:avLst/>
              <a:gdLst>
                <a:gd name="connsiteX0" fmla="*/ 0 w 2875471"/>
                <a:gd name="connsiteY0" fmla="*/ 0 h 1403230"/>
                <a:gd name="connsiteX1" fmla="*/ 0 w 2875471"/>
                <a:gd name="connsiteY1" fmla="*/ 1403230 h 1403230"/>
                <a:gd name="connsiteX2" fmla="*/ 2875471 w 2875471"/>
                <a:gd name="connsiteY2" fmla="*/ 1403230 h 1403230"/>
              </a:gdLst>
              <a:ahLst/>
              <a:cxnLst>
                <a:cxn ang="0">
                  <a:pos x="connsiteX0" y="connsiteY0"/>
                </a:cxn>
                <a:cxn ang="0">
                  <a:pos x="connsiteX1" y="connsiteY1"/>
                </a:cxn>
                <a:cxn ang="0">
                  <a:pos x="connsiteX2" y="connsiteY2"/>
                </a:cxn>
              </a:cxnLst>
              <a:rect l="l" t="t" r="r" b="b"/>
              <a:pathLst>
                <a:path w="2875471" h="1403230">
                  <a:moveTo>
                    <a:pt x="0" y="0"/>
                  </a:moveTo>
                  <a:lnTo>
                    <a:pt x="0" y="1403230"/>
                  </a:lnTo>
                  <a:lnTo>
                    <a:pt x="2875471" y="1403230"/>
                  </a:lnTo>
                </a:path>
              </a:pathLst>
            </a:custGeom>
            <a:noFill/>
            <a:ln w="28575">
              <a:solidFill>
                <a:schemeClr val="bg1"/>
              </a:solidFill>
              <a:miter lim="800000"/>
              <a:headEnd/>
              <a:tailEnd/>
            </a:ln>
          </p:spPr>
          <p:txBody>
            <a:bodyPr rtlCol="0" anchor="ctr"/>
            <a:lstStyle/>
            <a:p>
              <a:pPr algn="ctr"/>
              <a:endParaRPr lang="en-US"/>
            </a:p>
          </p:txBody>
        </p:sp>
        <p:sp>
          <p:nvSpPr>
            <p:cNvPr id="41" name="TextBox 40">
              <a:extLst>
                <a:ext uri="{FF2B5EF4-FFF2-40B4-BE49-F238E27FC236}">
                  <a16:creationId xmlns:a16="http://schemas.microsoft.com/office/drawing/2014/main" id="{E6031913-FBDC-4859-5F78-D47DF6BD1C96}"/>
                </a:ext>
              </a:extLst>
            </p:cNvPr>
            <p:cNvSpPr txBox="1"/>
            <p:nvPr/>
          </p:nvSpPr>
          <p:spPr bwMode="auto">
            <a:xfrm>
              <a:off x="6421964" y="596881"/>
              <a:ext cx="341760"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42" name="TextBox 41">
              <a:extLst>
                <a:ext uri="{FF2B5EF4-FFF2-40B4-BE49-F238E27FC236}">
                  <a16:creationId xmlns:a16="http://schemas.microsoft.com/office/drawing/2014/main" id="{71E46CA1-DF98-A6BB-4551-82AE90919CAC}"/>
                </a:ext>
              </a:extLst>
            </p:cNvPr>
            <p:cNvSpPr txBox="1"/>
            <p:nvPr/>
          </p:nvSpPr>
          <p:spPr bwMode="auto">
            <a:xfrm>
              <a:off x="6421964" y="355102"/>
              <a:ext cx="341760"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43" name="TextBox 42">
              <a:extLst>
                <a:ext uri="{FF2B5EF4-FFF2-40B4-BE49-F238E27FC236}">
                  <a16:creationId xmlns:a16="http://schemas.microsoft.com/office/drawing/2014/main" id="{BFDEEB39-D659-396E-93A4-D67BDED568F6}"/>
                </a:ext>
              </a:extLst>
            </p:cNvPr>
            <p:cNvSpPr txBox="1"/>
            <p:nvPr/>
          </p:nvSpPr>
          <p:spPr bwMode="auto">
            <a:xfrm>
              <a:off x="6504311" y="830352"/>
              <a:ext cx="263213"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E4B2910D-341E-F354-5514-76A5A407BFE7}"/>
                </a:ext>
              </a:extLst>
            </p:cNvPr>
            <p:cNvSpPr txBox="1"/>
            <p:nvPr/>
          </p:nvSpPr>
          <p:spPr bwMode="auto">
            <a:xfrm>
              <a:off x="6379276" y="1078827"/>
              <a:ext cx="388248"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45" name="TextBox 44">
              <a:extLst>
                <a:ext uri="{FF2B5EF4-FFF2-40B4-BE49-F238E27FC236}">
                  <a16:creationId xmlns:a16="http://schemas.microsoft.com/office/drawing/2014/main" id="{135397FB-EBB3-72EC-2F41-6866FA613BCA}"/>
                </a:ext>
              </a:extLst>
            </p:cNvPr>
            <p:cNvSpPr txBox="1"/>
            <p:nvPr/>
          </p:nvSpPr>
          <p:spPr bwMode="auto">
            <a:xfrm>
              <a:off x="6376404" y="1304662"/>
              <a:ext cx="388248"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46" name="TextBox 45">
              <a:extLst>
                <a:ext uri="{FF2B5EF4-FFF2-40B4-BE49-F238E27FC236}">
                  <a16:creationId xmlns:a16="http://schemas.microsoft.com/office/drawing/2014/main" id="{13844AE6-CB11-8E71-41AB-47D5133B58D5}"/>
                </a:ext>
              </a:extLst>
            </p:cNvPr>
            <p:cNvSpPr txBox="1"/>
            <p:nvPr/>
          </p:nvSpPr>
          <p:spPr bwMode="auto">
            <a:xfrm>
              <a:off x="6376404" y="1558978"/>
              <a:ext cx="388248"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cxnSp>
          <p:nvCxnSpPr>
            <p:cNvPr id="24" name="Straight Connector 23">
              <a:extLst>
                <a:ext uri="{FF2B5EF4-FFF2-40B4-BE49-F238E27FC236}">
                  <a16:creationId xmlns:a16="http://schemas.microsoft.com/office/drawing/2014/main" id="{FB9070A5-7936-449D-3EF8-2EFBB1104A44}"/>
                </a:ext>
              </a:extLst>
            </p:cNvPr>
            <p:cNvCxnSpPr>
              <a:cxnSpLocks/>
            </p:cNvCxnSpPr>
            <p:nvPr/>
          </p:nvCxnSpPr>
          <p:spPr bwMode="auto">
            <a:xfrm>
              <a:off x="6688439" y="484880"/>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B464944-41DB-31B2-5BF6-988485597CB1}"/>
                </a:ext>
              </a:extLst>
            </p:cNvPr>
            <p:cNvCxnSpPr>
              <a:cxnSpLocks/>
            </p:cNvCxnSpPr>
            <p:nvPr/>
          </p:nvCxnSpPr>
          <p:spPr bwMode="auto">
            <a:xfrm>
              <a:off x="6688439" y="725369"/>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CC0B234-D120-680C-AB5D-E868A0A99BC8}"/>
                </a:ext>
              </a:extLst>
            </p:cNvPr>
            <p:cNvCxnSpPr>
              <a:cxnSpLocks/>
            </p:cNvCxnSpPr>
            <p:nvPr/>
          </p:nvCxnSpPr>
          <p:spPr bwMode="auto">
            <a:xfrm>
              <a:off x="6688439" y="965858"/>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1694807-94D3-4215-BA19-FCB05B87D746}"/>
                </a:ext>
              </a:extLst>
            </p:cNvPr>
            <p:cNvCxnSpPr>
              <a:cxnSpLocks/>
            </p:cNvCxnSpPr>
            <p:nvPr/>
          </p:nvCxnSpPr>
          <p:spPr bwMode="auto">
            <a:xfrm>
              <a:off x="6688439" y="1206347"/>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9907143-6798-FD6A-F0CC-DBBC8E5446DE}"/>
                </a:ext>
              </a:extLst>
            </p:cNvPr>
            <p:cNvCxnSpPr>
              <a:cxnSpLocks/>
            </p:cNvCxnSpPr>
            <p:nvPr/>
          </p:nvCxnSpPr>
          <p:spPr bwMode="auto">
            <a:xfrm>
              <a:off x="6688439" y="1446836"/>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F0B682B-B6BF-883D-EC6C-B9603BABCFCC}"/>
                </a:ext>
              </a:extLst>
            </p:cNvPr>
            <p:cNvCxnSpPr>
              <a:cxnSpLocks/>
            </p:cNvCxnSpPr>
            <p:nvPr/>
          </p:nvCxnSpPr>
          <p:spPr bwMode="auto">
            <a:xfrm>
              <a:off x="6688438" y="1687325"/>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A31835D-BA6E-DA85-57BC-1DA3B3799257}"/>
                </a:ext>
              </a:extLst>
            </p:cNvPr>
            <p:cNvCxnSpPr>
              <a:cxnSpLocks/>
            </p:cNvCxnSpPr>
            <p:nvPr/>
          </p:nvCxnSpPr>
          <p:spPr bwMode="auto">
            <a:xfrm>
              <a:off x="6685795" y="244391"/>
              <a:ext cx="62523" cy="0"/>
            </a:xfrm>
            <a:prstGeom prst="line">
              <a:avLst/>
            </a:prstGeom>
            <a:noFill/>
            <a:ln w="28575" cap="flat" cmpd="sng" algn="ctr">
              <a:solidFill>
                <a:schemeClr val="bg1"/>
              </a:solidFill>
              <a:prstDash val="solid"/>
              <a:round/>
              <a:headEnd type="none" w="med" len="med"/>
              <a:tailEnd type="none" w="med" len="med"/>
            </a:ln>
            <a:effectLst/>
          </p:spPr>
        </p:cxnSp>
        <p:grpSp>
          <p:nvGrpSpPr>
            <p:cNvPr id="53" name="Group 52">
              <a:extLst>
                <a:ext uri="{FF2B5EF4-FFF2-40B4-BE49-F238E27FC236}">
                  <a16:creationId xmlns:a16="http://schemas.microsoft.com/office/drawing/2014/main" id="{AE9061A1-1876-B16E-8834-983BD23F83DB}"/>
                </a:ext>
              </a:extLst>
            </p:cNvPr>
            <p:cNvGrpSpPr/>
            <p:nvPr/>
          </p:nvGrpSpPr>
          <p:grpSpPr>
            <a:xfrm>
              <a:off x="6763703" y="900305"/>
              <a:ext cx="2837497" cy="588095"/>
              <a:chOff x="6763703" y="951548"/>
              <a:chExt cx="2837497" cy="625793"/>
            </a:xfrm>
          </p:grpSpPr>
          <p:sp>
            <p:nvSpPr>
              <p:cNvPr id="51" name="Freeform: Shape 50">
                <a:extLst>
                  <a:ext uri="{FF2B5EF4-FFF2-40B4-BE49-F238E27FC236}">
                    <a16:creationId xmlns:a16="http://schemas.microsoft.com/office/drawing/2014/main" id="{5886609D-857D-C740-E43B-E0D08549A00B}"/>
                  </a:ext>
                </a:extLst>
              </p:cNvPr>
              <p:cNvSpPr/>
              <p:nvPr/>
            </p:nvSpPr>
            <p:spPr bwMode="auto">
              <a:xfrm>
                <a:off x="6863713" y="1014508"/>
                <a:ext cx="2737487" cy="562833"/>
              </a:xfrm>
              <a:custGeom>
                <a:avLst/>
                <a:gdLst>
                  <a:gd name="connsiteX0" fmla="*/ 157204 w 2894689"/>
                  <a:gd name="connsiteY0" fmla="*/ 43685 h 603755"/>
                  <a:gd name="connsiteX1" fmla="*/ 2894689 w 2894689"/>
                  <a:gd name="connsiteY1" fmla="*/ 43685 h 603755"/>
                  <a:gd name="connsiteX2" fmla="*/ 2891832 w 2894689"/>
                  <a:gd name="connsiteY2" fmla="*/ 603755 h 603755"/>
                  <a:gd name="connsiteX3" fmla="*/ 2886117 w 2894689"/>
                  <a:gd name="connsiteY3" fmla="*/ 589468 h 603755"/>
                  <a:gd name="connsiteX4" fmla="*/ 2866114 w 2894689"/>
                  <a:gd name="connsiteY4" fmla="*/ 538033 h 603755"/>
                  <a:gd name="connsiteX5" fmla="*/ 2846112 w 2894689"/>
                  <a:gd name="connsiteY5" fmla="*/ 512315 h 603755"/>
                  <a:gd name="connsiteX6" fmla="*/ 2803249 w 2894689"/>
                  <a:gd name="connsiteY6" fmla="*/ 495170 h 603755"/>
                  <a:gd name="connsiteX7" fmla="*/ 2757529 w 2894689"/>
                  <a:gd name="connsiteY7" fmla="*/ 475168 h 603755"/>
                  <a:gd name="connsiteX8" fmla="*/ 2697522 w 2894689"/>
                  <a:gd name="connsiteY8" fmla="*/ 443735 h 603755"/>
                  <a:gd name="connsiteX9" fmla="*/ 2620369 w 2894689"/>
                  <a:gd name="connsiteY9" fmla="*/ 415160 h 603755"/>
                  <a:gd name="connsiteX10" fmla="*/ 2566077 w 2894689"/>
                  <a:gd name="connsiteY10" fmla="*/ 400873 h 603755"/>
                  <a:gd name="connsiteX11" fmla="*/ 2511784 w 2894689"/>
                  <a:gd name="connsiteY11" fmla="*/ 392300 h 603755"/>
                  <a:gd name="connsiteX12" fmla="*/ 2428917 w 2894689"/>
                  <a:gd name="connsiteY12" fmla="*/ 375155 h 603755"/>
                  <a:gd name="connsiteX13" fmla="*/ 2351764 w 2894689"/>
                  <a:gd name="connsiteY13" fmla="*/ 358010 h 603755"/>
                  <a:gd name="connsiteX14" fmla="*/ 2206032 w 2894689"/>
                  <a:gd name="connsiteY14" fmla="*/ 338008 h 603755"/>
                  <a:gd name="connsiteX15" fmla="*/ 1997434 w 2894689"/>
                  <a:gd name="connsiteY15" fmla="*/ 303718 h 603755"/>
                  <a:gd name="connsiteX16" fmla="*/ 1820269 w 2894689"/>
                  <a:gd name="connsiteY16" fmla="*/ 286573 h 603755"/>
                  <a:gd name="connsiteX17" fmla="*/ 1477369 w 2894689"/>
                  <a:gd name="connsiteY17" fmla="*/ 252283 h 603755"/>
                  <a:gd name="connsiteX18" fmla="*/ 1383072 w 2894689"/>
                  <a:gd name="connsiteY18" fmla="*/ 229423 h 603755"/>
                  <a:gd name="connsiteX19" fmla="*/ 1228767 w 2894689"/>
                  <a:gd name="connsiteY19" fmla="*/ 223708 h 603755"/>
                  <a:gd name="connsiteX20" fmla="*/ 1108752 w 2894689"/>
                  <a:gd name="connsiteY20" fmla="*/ 209420 h 603755"/>
                  <a:gd name="connsiteX21" fmla="*/ 983022 w 2894689"/>
                  <a:gd name="connsiteY21" fmla="*/ 192275 h 603755"/>
                  <a:gd name="connsiteX22" fmla="*/ 765852 w 2894689"/>
                  <a:gd name="connsiteY22" fmla="*/ 172273 h 603755"/>
                  <a:gd name="connsiteX23" fmla="*/ 537252 w 2894689"/>
                  <a:gd name="connsiteY23" fmla="*/ 135125 h 603755"/>
                  <a:gd name="connsiteX24" fmla="*/ 354372 w 2894689"/>
                  <a:gd name="connsiteY24" fmla="*/ 100835 h 603755"/>
                  <a:gd name="connsiteX25" fmla="*/ 157204 w 2894689"/>
                  <a:gd name="connsiteY25" fmla="*/ 43685 h 603755"/>
                  <a:gd name="connsiteX0" fmla="*/ 157204 w 2894689"/>
                  <a:gd name="connsiteY0" fmla="*/ 4030 h 564100"/>
                  <a:gd name="connsiteX1" fmla="*/ 2894689 w 2894689"/>
                  <a:gd name="connsiteY1" fmla="*/ 4030 h 564100"/>
                  <a:gd name="connsiteX2" fmla="*/ 2891832 w 2894689"/>
                  <a:gd name="connsiteY2" fmla="*/ 564100 h 564100"/>
                  <a:gd name="connsiteX3" fmla="*/ 2886117 w 2894689"/>
                  <a:gd name="connsiteY3" fmla="*/ 549813 h 564100"/>
                  <a:gd name="connsiteX4" fmla="*/ 2866114 w 2894689"/>
                  <a:gd name="connsiteY4" fmla="*/ 498378 h 564100"/>
                  <a:gd name="connsiteX5" fmla="*/ 2846112 w 2894689"/>
                  <a:gd name="connsiteY5" fmla="*/ 472660 h 564100"/>
                  <a:gd name="connsiteX6" fmla="*/ 2803249 w 2894689"/>
                  <a:gd name="connsiteY6" fmla="*/ 455515 h 564100"/>
                  <a:gd name="connsiteX7" fmla="*/ 2757529 w 2894689"/>
                  <a:gd name="connsiteY7" fmla="*/ 435513 h 564100"/>
                  <a:gd name="connsiteX8" fmla="*/ 2697522 w 2894689"/>
                  <a:gd name="connsiteY8" fmla="*/ 404080 h 564100"/>
                  <a:gd name="connsiteX9" fmla="*/ 2620369 w 2894689"/>
                  <a:gd name="connsiteY9" fmla="*/ 375505 h 564100"/>
                  <a:gd name="connsiteX10" fmla="*/ 2566077 w 2894689"/>
                  <a:gd name="connsiteY10" fmla="*/ 361218 h 564100"/>
                  <a:gd name="connsiteX11" fmla="*/ 2511784 w 2894689"/>
                  <a:gd name="connsiteY11" fmla="*/ 352645 h 564100"/>
                  <a:gd name="connsiteX12" fmla="*/ 2428917 w 2894689"/>
                  <a:gd name="connsiteY12" fmla="*/ 335500 h 564100"/>
                  <a:gd name="connsiteX13" fmla="*/ 2351764 w 2894689"/>
                  <a:gd name="connsiteY13" fmla="*/ 318355 h 564100"/>
                  <a:gd name="connsiteX14" fmla="*/ 2206032 w 2894689"/>
                  <a:gd name="connsiteY14" fmla="*/ 298353 h 564100"/>
                  <a:gd name="connsiteX15" fmla="*/ 1997434 w 2894689"/>
                  <a:gd name="connsiteY15" fmla="*/ 264063 h 564100"/>
                  <a:gd name="connsiteX16" fmla="*/ 1820269 w 2894689"/>
                  <a:gd name="connsiteY16" fmla="*/ 246918 h 564100"/>
                  <a:gd name="connsiteX17" fmla="*/ 1477369 w 2894689"/>
                  <a:gd name="connsiteY17" fmla="*/ 212628 h 564100"/>
                  <a:gd name="connsiteX18" fmla="*/ 1383072 w 2894689"/>
                  <a:gd name="connsiteY18" fmla="*/ 189768 h 564100"/>
                  <a:gd name="connsiteX19" fmla="*/ 1228767 w 2894689"/>
                  <a:gd name="connsiteY19" fmla="*/ 184053 h 564100"/>
                  <a:gd name="connsiteX20" fmla="*/ 1108752 w 2894689"/>
                  <a:gd name="connsiteY20" fmla="*/ 169765 h 564100"/>
                  <a:gd name="connsiteX21" fmla="*/ 983022 w 2894689"/>
                  <a:gd name="connsiteY21" fmla="*/ 152620 h 564100"/>
                  <a:gd name="connsiteX22" fmla="*/ 765852 w 2894689"/>
                  <a:gd name="connsiteY22" fmla="*/ 132618 h 564100"/>
                  <a:gd name="connsiteX23" fmla="*/ 537252 w 2894689"/>
                  <a:gd name="connsiteY23" fmla="*/ 95470 h 564100"/>
                  <a:gd name="connsiteX24" fmla="*/ 354372 w 2894689"/>
                  <a:gd name="connsiteY24" fmla="*/ 61180 h 564100"/>
                  <a:gd name="connsiteX25" fmla="*/ 157204 w 2894689"/>
                  <a:gd name="connsiteY25" fmla="*/ 4030 h 564100"/>
                  <a:gd name="connsiteX0" fmla="*/ 2 w 2737487"/>
                  <a:gd name="connsiteY0" fmla="*/ 2763 h 562833"/>
                  <a:gd name="connsiteX1" fmla="*/ 2737487 w 2737487"/>
                  <a:gd name="connsiteY1" fmla="*/ 2763 h 562833"/>
                  <a:gd name="connsiteX2" fmla="*/ 2734630 w 2737487"/>
                  <a:gd name="connsiteY2" fmla="*/ 562833 h 562833"/>
                  <a:gd name="connsiteX3" fmla="*/ 2728915 w 2737487"/>
                  <a:gd name="connsiteY3" fmla="*/ 548546 h 562833"/>
                  <a:gd name="connsiteX4" fmla="*/ 2708912 w 2737487"/>
                  <a:gd name="connsiteY4" fmla="*/ 497111 h 562833"/>
                  <a:gd name="connsiteX5" fmla="*/ 2688910 w 2737487"/>
                  <a:gd name="connsiteY5" fmla="*/ 471393 h 562833"/>
                  <a:gd name="connsiteX6" fmla="*/ 2646047 w 2737487"/>
                  <a:gd name="connsiteY6" fmla="*/ 454248 h 562833"/>
                  <a:gd name="connsiteX7" fmla="*/ 2600327 w 2737487"/>
                  <a:gd name="connsiteY7" fmla="*/ 434246 h 562833"/>
                  <a:gd name="connsiteX8" fmla="*/ 2540320 w 2737487"/>
                  <a:gd name="connsiteY8" fmla="*/ 402813 h 562833"/>
                  <a:gd name="connsiteX9" fmla="*/ 2463167 w 2737487"/>
                  <a:gd name="connsiteY9" fmla="*/ 374238 h 562833"/>
                  <a:gd name="connsiteX10" fmla="*/ 2408875 w 2737487"/>
                  <a:gd name="connsiteY10" fmla="*/ 359951 h 562833"/>
                  <a:gd name="connsiteX11" fmla="*/ 2354582 w 2737487"/>
                  <a:gd name="connsiteY11" fmla="*/ 351378 h 562833"/>
                  <a:gd name="connsiteX12" fmla="*/ 2271715 w 2737487"/>
                  <a:gd name="connsiteY12" fmla="*/ 334233 h 562833"/>
                  <a:gd name="connsiteX13" fmla="*/ 2194562 w 2737487"/>
                  <a:gd name="connsiteY13" fmla="*/ 317088 h 562833"/>
                  <a:gd name="connsiteX14" fmla="*/ 2048830 w 2737487"/>
                  <a:gd name="connsiteY14" fmla="*/ 297086 h 562833"/>
                  <a:gd name="connsiteX15" fmla="*/ 1840232 w 2737487"/>
                  <a:gd name="connsiteY15" fmla="*/ 262796 h 562833"/>
                  <a:gd name="connsiteX16" fmla="*/ 1663067 w 2737487"/>
                  <a:gd name="connsiteY16" fmla="*/ 245651 h 562833"/>
                  <a:gd name="connsiteX17" fmla="*/ 1320167 w 2737487"/>
                  <a:gd name="connsiteY17" fmla="*/ 211361 h 562833"/>
                  <a:gd name="connsiteX18" fmla="*/ 1225870 w 2737487"/>
                  <a:gd name="connsiteY18" fmla="*/ 188501 h 562833"/>
                  <a:gd name="connsiteX19" fmla="*/ 1071565 w 2737487"/>
                  <a:gd name="connsiteY19" fmla="*/ 182786 h 562833"/>
                  <a:gd name="connsiteX20" fmla="*/ 951550 w 2737487"/>
                  <a:gd name="connsiteY20" fmla="*/ 168498 h 562833"/>
                  <a:gd name="connsiteX21" fmla="*/ 825820 w 2737487"/>
                  <a:gd name="connsiteY21" fmla="*/ 151353 h 562833"/>
                  <a:gd name="connsiteX22" fmla="*/ 608650 w 2737487"/>
                  <a:gd name="connsiteY22" fmla="*/ 131351 h 562833"/>
                  <a:gd name="connsiteX23" fmla="*/ 380050 w 2737487"/>
                  <a:gd name="connsiteY23" fmla="*/ 94203 h 562833"/>
                  <a:gd name="connsiteX24" fmla="*/ 197170 w 2737487"/>
                  <a:gd name="connsiteY24" fmla="*/ 59913 h 562833"/>
                  <a:gd name="connsiteX25" fmla="*/ 2 w 2737487"/>
                  <a:gd name="connsiteY25" fmla="*/ 2763 h 562833"/>
                  <a:gd name="connsiteX0" fmla="*/ 2 w 2737487"/>
                  <a:gd name="connsiteY0" fmla="*/ 2763 h 562833"/>
                  <a:gd name="connsiteX1" fmla="*/ 2737487 w 2737487"/>
                  <a:gd name="connsiteY1" fmla="*/ 2763 h 562833"/>
                  <a:gd name="connsiteX2" fmla="*/ 2734630 w 2737487"/>
                  <a:gd name="connsiteY2" fmla="*/ 562833 h 562833"/>
                  <a:gd name="connsiteX3" fmla="*/ 2728915 w 2737487"/>
                  <a:gd name="connsiteY3" fmla="*/ 548546 h 562833"/>
                  <a:gd name="connsiteX4" fmla="*/ 2708912 w 2737487"/>
                  <a:gd name="connsiteY4" fmla="*/ 497111 h 562833"/>
                  <a:gd name="connsiteX5" fmla="*/ 2688910 w 2737487"/>
                  <a:gd name="connsiteY5" fmla="*/ 471393 h 562833"/>
                  <a:gd name="connsiteX6" fmla="*/ 2646047 w 2737487"/>
                  <a:gd name="connsiteY6" fmla="*/ 454248 h 562833"/>
                  <a:gd name="connsiteX7" fmla="*/ 2600327 w 2737487"/>
                  <a:gd name="connsiteY7" fmla="*/ 434246 h 562833"/>
                  <a:gd name="connsiteX8" fmla="*/ 2540320 w 2737487"/>
                  <a:gd name="connsiteY8" fmla="*/ 402813 h 562833"/>
                  <a:gd name="connsiteX9" fmla="*/ 2463167 w 2737487"/>
                  <a:gd name="connsiteY9" fmla="*/ 374238 h 562833"/>
                  <a:gd name="connsiteX10" fmla="*/ 2408875 w 2737487"/>
                  <a:gd name="connsiteY10" fmla="*/ 359951 h 562833"/>
                  <a:gd name="connsiteX11" fmla="*/ 2343152 w 2737487"/>
                  <a:gd name="connsiteY11" fmla="*/ 339948 h 562833"/>
                  <a:gd name="connsiteX12" fmla="*/ 2271715 w 2737487"/>
                  <a:gd name="connsiteY12" fmla="*/ 334233 h 562833"/>
                  <a:gd name="connsiteX13" fmla="*/ 2194562 w 2737487"/>
                  <a:gd name="connsiteY13" fmla="*/ 317088 h 562833"/>
                  <a:gd name="connsiteX14" fmla="*/ 2048830 w 2737487"/>
                  <a:gd name="connsiteY14" fmla="*/ 297086 h 562833"/>
                  <a:gd name="connsiteX15" fmla="*/ 1840232 w 2737487"/>
                  <a:gd name="connsiteY15" fmla="*/ 262796 h 562833"/>
                  <a:gd name="connsiteX16" fmla="*/ 1663067 w 2737487"/>
                  <a:gd name="connsiteY16" fmla="*/ 245651 h 562833"/>
                  <a:gd name="connsiteX17" fmla="*/ 1320167 w 2737487"/>
                  <a:gd name="connsiteY17" fmla="*/ 211361 h 562833"/>
                  <a:gd name="connsiteX18" fmla="*/ 1225870 w 2737487"/>
                  <a:gd name="connsiteY18" fmla="*/ 188501 h 562833"/>
                  <a:gd name="connsiteX19" fmla="*/ 1071565 w 2737487"/>
                  <a:gd name="connsiteY19" fmla="*/ 182786 h 562833"/>
                  <a:gd name="connsiteX20" fmla="*/ 951550 w 2737487"/>
                  <a:gd name="connsiteY20" fmla="*/ 168498 h 562833"/>
                  <a:gd name="connsiteX21" fmla="*/ 825820 w 2737487"/>
                  <a:gd name="connsiteY21" fmla="*/ 151353 h 562833"/>
                  <a:gd name="connsiteX22" fmla="*/ 608650 w 2737487"/>
                  <a:gd name="connsiteY22" fmla="*/ 131351 h 562833"/>
                  <a:gd name="connsiteX23" fmla="*/ 380050 w 2737487"/>
                  <a:gd name="connsiteY23" fmla="*/ 94203 h 562833"/>
                  <a:gd name="connsiteX24" fmla="*/ 197170 w 2737487"/>
                  <a:gd name="connsiteY24" fmla="*/ 59913 h 562833"/>
                  <a:gd name="connsiteX25" fmla="*/ 2 w 2737487"/>
                  <a:gd name="connsiteY25" fmla="*/ 2763 h 562833"/>
                  <a:gd name="connsiteX0" fmla="*/ 2 w 2737487"/>
                  <a:gd name="connsiteY0" fmla="*/ 2763 h 562833"/>
                  <a:gd name="connsiteX1" fmla="*/ 2737487 w 2737487"/>
                  <a:gd name="connsiteY1" fmla="*/ 2763 h 562833"/>
                  <a:gd name="connsiteX2" fmla="*/ 2734630 w 2737487"/>
                  <a:gd name="connsiteY2" fmla="*/ 562833 h 562833"/>
                  <a:gd name="connsiteX3" fmla="*/ 2728915 w 2737487"/>
                  <a:gd name="connsiteY3" fmla="*/ 548546 h 562833"/>
                  <a:gd name="connsiteX4" fmla="*/ 2708912 w 2737487"/>
                  <a:gd name="connsiteY4" fmla="*/ 497111 h 562833"/>
                  <a:gd name="connsiteX5" fmla="*/ 2688910 w 2737487"/>
                  <a:gd name="connsiteY5" fmla="*/ 471393 h 562833"/>
                  <a:gd name="connsiteX6" fmla="*/ 2646047 w 2737487"/>
                  <a:gd name="connsiteY6" fmla="*/ 454248 h 562833"/>
                  <a:gd name="connsiteX7" fmla="*/ 2600327 w 2737487"/>
                  <a:gd name="connsiteY7" fmla="*/ 434246 h 562833"/>
                  <a:gd name="connsiteX8" fmla="*/ 2540320 w 2737487"/>
                  <a:gd name="connsiteY8" fmla="*/ 402813 h 562833"/>
                  <a:gd name="connsiteX9" fmla="*/ 2463167 w 2737487"/>
                  <a:gd name="connsiteY9" fmla="*/ 374238 h 562833"/>
                  <a:gd name="connsiteX10" fmla="*/ 2408875 w 2737487"/>
                  <a:gd name="connsiteY10" fmla="*/ 359951 h 562833"/>
                  <a:gd name="connsiteX11" fmla="*/ 2343152 w 2737487"/>
                  <a:gd name="connsiteY11" fmla="*/ 339948 h 562833"/>
                  <a:gd name="connsiteX12" fmla="*/ 2271715 w 2737487"/>
                  <a:gd name="connsiteY12" fmla="*/ 334233 h 562833"/>
                  <a:gd name="connsiteX13" fmla="*/ 2194562 w 2737487"/>
                  <a:gd name="connsiteY13" fmla="*/ 317088 h 562833"/>
                  <a:gd name="connsiteX14" fmla="*/ 2048830 w 2737487"/>
                  <a:gd name="connsiteY14" fmla="*/ 297086 h 562833"/>
                  <a:gd name="connsiteX15" fmla="*/ 1840232 w 2737487"/>
                  <a:gd name="connsiteY15" fmla="*/ 262796 h 562833"/>
                  <a:gd name="connsiteX16" fmla="*/ 1663067 w 2737487"/>
                  <a:gd name="connsiteY16" fmla="*/ 245651 h 562833"/>
                  <a:gd name="connsiteX17" fmla="*/ 1320167 w 2737487"/>
                  <a:gd name="connsiteY17" fmla="*/ 211361 h 562833"/>
                  <a:gd name="connsiteX18" fmla="*/ 1203010 w 2737487"/>
                  <a:gd name="connsiteY18" fmla="*/ 191358 h 562833"/>
                  <a:gd name="connsiteX19" fmla="*/ 1071565 w 2737487"/>
                  <a:gd name="connsiteY19" fmla="*/ 182786 h 562833"/>
                  <a:gd name="connsiteX20" fmla="*/ 951550 w 2737487"/>
                  <a:gd name="connsiteY20" fmla="*/ 168498 h 562833"/>
                  <a:gd name="connsiteX21" fmla="*/ 825820 w 2737487"/>
                  <a:gd name="connsiteY21" fmla="*/ 151353 h 562833"/>
                  <a:gd name="connsiteX22" fmla="*/ 608650 w 2737487"/>
                  <a:gd name="connsiteY22" fmla="*/ 131351 h 562833"/>
                  <a:gd name="connsiteX23" fmla="*/ 380050 w 2737487"/>
                  <a:gd name="connsiteY23" fmla="*/ 94203 h 562833"/>
                  <a:gd name="connsiteX24" fmla="*/ 197170 w 2737487"/>
                  <a:gd name="connsiteY24" fmla="*/ 59913 h 562833"/>
                  <a:gd name="connsiteX25" fmla="*/ 2 w 2737487"/>
                  <a:gd name="connsiteY25" fmla="*/ 2763 h 56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737487" h="562833">
                    <a:moveTo>
                      <a:pt x="2" y="2763"/>
                    </a:moveTo>
                    <a:cubicBezTo>
                      <a:pt x="-2380" y="-3905"/>
                      <a:pt x="2738916" y="3716"/>
                      <a:pt x="2737487" y="2763"/>
                    </a:cubicBezTo>
                    <a:cubicBezTo>
                      <a:pt x="2737487" y="2763"/>
                      <a:pt x="2736535" y="469488"/>
                      <a:pt x="2734630" y="562833"/>
                    </a:cubicBezTo>
                    <a:cubicBezTo>
                      <a:pt x="2732725" y="558071"/>
                      <a:pt x="2733201" y="559500"/>
                      <a:pt x="2728915" y="548546"/>
                    </a:cubicBezTo>
                    <a:cubicBezTo>
                      <a:pt x="2724629" y="537592"/>
                      <a:pt x="2715579" y="509970"/>
                      <a:pt x="2708912" y="497111"/>
                    </a:cubicBezTo>
                    <a:cubicBezTo>
                      <a:pt x="2702245" y="484252"/>
                      <a:pt x="2699388" y="478537"/>
                      <a:pt x="2688910" y="471393"/>
                    </a:cubicBezTo>
                    <a:cubicBezTo>
                      <a:pt x="2678433" y="464249"/>
                      <a:pt x="2660811" y="460439"/>
                      <a:pt x="2646047" y="454248"/>
                    </a:cubicBezTo>
                    <a:cubicBezTo>
                      <a:pt x="2631283" y="448057"/>
                      <a:pt x="2617948" y="442818"/>
                      <a:pt x="2600327" y="434246"/>
                    </a:cubicBezTo>
                    <a:cubicBezTo>
                      <a:pt x="2582706" y="425674"/>
                      <a:pt x="2563180" y="412814"/>
                      <a:pt x="2540320" y="402813"/>
                    </a:cubicBezTo>
                    <a:cubicBezTo>
                      <a:pt x="2517460" y="392812"/>
                      <a:pt x="2485074" y="381382"/>
                      <a:pt x="2463167" y="374238"/>
                    </a:cubicBezTo>
                    <a:cubicBezTo>
                      <a:pt x="2441260" y="367094"/>
                      <a:pt x="2428878" y="365666"/>
                      <a:pt x="2408875" y="359951"/>
                    </a:cubicBezTo>
                    <a:cubicBezTo>
                      <a:pt x="2388873" y="354236"/>
                      <a:pt x="2366012" y="344234"/>
                      <a:pt x="2343152" y="339948"/>
                    </a:cubicBezTo>
                    <a:cubicBezTo>
                      <a:pt x="2320292" y="335662"/>
                      <a:pt x="2296480" y="338043"/>
                      <a:pt x="2271715" y="334233"/>
                    </a:cubicBezTo>
                    <a:cubicBezTo>
                      <a:pt x="2246950" y="330423"/>
                      <a:pt x="2231709" y="323279"/>
                      <a:pt x="2194562" y="317088"/>
                    </a:cubicBezTo>
                    <a:cubicBezTo>
                      <a:pt x="2157415" y="310897"/>
                      <a:pt x="2107885" y="306135"/>
                      <a:pt x="2048830" y="297086"/>
                    </a:cubicBezTo>
                    <a:cubicBezTo>
                      <a:pt x="1989775" y="288037"/>
                      <a:pt x="1904526" y="271368"/>
                      <a:pt x="1840232" y="262796"/>
                    </a:cubicBezTo>
                    <a:cubicBezTo>
                      <a:pt x="1775938" y="254224"/>
                      <a:pt x="1663067" y="245651"/>
                      <a:pt x="1663067" y="245651"/>
                    </a:cubicBezTo>
                    <a:lnTo>
                      <a:pt x="1320167" y="211361"/>
                    </a:lnTo>
                    <a:cubicBezTo>
                      <a:pt x="1247301" y="201836"/>
                      <a:pt x="1244444" y="196120"/>
                      <a:pt x="1203010" y="191358"/>
                    </a:cubicBezTo>
                    <a:cubicBezTo>
                      <a:pt x="1161576" y="186596"/>
                      <a:pt x="1113475" y="186596"/>
                      <a:pt x="1071565" y="182786"/>
                    </a:cubicBezTo>
                    <a:cubicBezTo>
                      <a:pt x="1029655" y="178976"/>
                      <a:pt x="951550" y="168498"/>
                      <a:pt x="951550" y="168498"/>
                    </a:cubicBezTo>
                    <a:cubicBezTo>
                      <a:pt x="910593" y="163259"/>
                      <a:pt x="882970" y="157544"/>
                      <a:pt x="825820" y="151353"/>
                    </a:cubicBezTo>
                    <a:cubicBezTo>
                      <a:pt x="768670" y="145162"/>
                      <a:pt x="682945" y="140876"/>
                      <a:pt x="608650" y="131351"/>
                    </a:cubicBezTo>
                    <a:cubicBezTo>
                      <a:pt x="534355" y="121826"/>
                      <a:pt x="448630" y="106109"/>
                      <a:pt x="380050" y="94203"/>
                    </a:cubicBezTo>
                    <a:cubicBezTo>
                      <a:pt x="311470" y="82297"/>
                      <a:pt x="258606" y="73248"/>
                      <a:pt x="197170" y="59913"/>
                    </a:cubicBezTo>
                    <a:cubicBezTo>
                      <a:pt x="135734" y="46578"/>
                      <a:pt x="2384" y="9431"/>
                      <a:pt x="2" y="2763"/>
                    </a:cubicBezTo>
                    <a:close/>
                  </a:path>
                </a:pathLst>
              </a:custGeom>
              <a:solidFill>
                <a:schemeClr val="accent2">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Freeform: Shape 51">
                <a:extLst>
                  <a:ext uri="{FF2B5EF4-FFF2-40B4-BE49-F238E27FC236}">
                    <a16:creationId xmlns:a16="http://schemas.microsoft.com/office/drawing/2014/main" id="{CF531AA8-6F28-52E7-1CA0-5451917C8BD5}"/>
                  </a:ext>
                </a:extLst>
              </p:cNvPr>
              <p:cNvSpPr/>
              <p:nvPr/>
            </p:nvSpPr>
            <p:spPr bwMode="auto">
              <a:xfrm>
                <a:off x="6763703" y="951548"/>
                <a:ext cx="80010" cy="62865"/>
              </a:xfrm>
              <a:custGeom>
                <a:avLst/>
                <a:gdLst>
                  <a:gd name="connsiteX0" fmla="*/ 80010 w 80010"/>
                  <a:gd name="connsiteY0" fmla="*/ 62865 h 62865"/>
                  <a:gd name="connsiteX1" fmla="*/ 0 w 80010"/>
                  <a:gd name="connsiteY1" fmla="*/ 62865 h 62865"/>
                  <a:gd name="connsiteX2" fmla="*/ 0 w 80010"/>
                  <a:gd name="connsiteY2" fmla="*/ 0 h 62865"/>
                  <a:gd name="connsiteX3" fmla="*/ 80010 w 80010"/>
                  <a:gd name="connsiteY3" fmla="*/ 62865 h 62865"/>
                </a:gdLst>
                <a:ahLst/>
                <a:cxnLst>
                  <a:cxn ang="0">
                    <a:pos x="connsiteX0" y="connsiteY0"/>
                  </a:cxn>
                  <a:cxn ang="0">
                    <a:pos x="connsiteX1" y="connsiteY1"/>
                  </a:cxn>
                  <a:cxn ang="0">
                    <a:pos x="connsiteX2" y="connsiteY2"/>
                  </a:cxn>
                  <a:cxn ang="0">
                    <a:pos x="connsiteX3" y="connsiteY3"/>
                  </a:cxn>
                </a:cxnLst>
                <a:rect l="l" t="t" r="r" b="b"/>
                <a:pathLst>
                  <a:path w="80010" h="62865">
                    <a:moveTo>
                      <a:pt x="80010" y="62865"/>
                    </a:moveTo>
                    <a:lnTo>
                      <a:pt x="0" y="62865"/>
                    </a:lnTo>
                    <a:lnTo>
                      <a:pt x="0" y="0"/>
                    </a:lnTo>
                    <a:lnTo>
                      <a:pt x="80010" y="62865"/>
                    </a:lnTo>
                    <a:close/>
                  </a:path>
                </a:pathLst>
              </a:custGeom>
              <a:solidFill>
                <a:schemeClr val="accent2">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55" name="Straight Arrow Connector 54">
              <a:extLst>
                <a:ext uri="{FF2B5EF4-FFF2-40B4-BE49-F238E27FC236}">
                  <a16:creationId xmlns:a16="http://schemas.microsoft.com/office/drawing/2014/main" id="{AD03A1FE-CAC7-9360-B93A-9BEDCF7F7F4B}"/>
                </a:ext>
              </a:extLst>
            </p:cNvPr>
            <p:cNvCxnSpPr>
              <a:cxnSpLocks/>
            </p:cNvCxnSpPr>
            <p:nvPr/>
          </p:nvCxnSpPr>
          <p:spPr bwMode="auto">
            <a:xfrm>
              <a:off x="6863713" y="1606555"/>
              <a:ext cx="2743202" cy="0"/>
            </a:xfrm>
            <a:prstGeom prst="straightConnector1">
              <a:avLst/>
            </a:prstGeom>
            <a:noFill/>
            <a:ln w="19050" cap="flat" cmpd="sng" algn="ctr">
              <a:solidFill>
                <a:schemeClr val="bg1"/>
              </a:solidFill>
              <a:prstDash val="solid"/>
              <a:round/>
              <a:headEnd type="triangle" w="sm" len="sm"/>
              <a:tailEnd type="triangle" w="sm" len="sm"/>
            </a:ln>
            <a:effectLst/>
          </p:spPr>
        </p:cxnSp>
        <p:cxnSp>
          <p:nvCxnSpPr>
            <p:cNvPr id="57" name="Straight Arrow Connector 56">
              <a:extLst>
                <a:ext uri="{FF2B5EF4-FFF2-40B4-BE49-F238E27FC236}">
                  <a16:creationId xmlns:a16="http://schemas.microsoft.com/office/drawing/2014/main" id="{6CDB85E0-4A02-0F76-3BD3-83A057A4F1CF}"/>
                </a:ext>
              </a:extLst>
            </p:cNvPr>
            <p:cNvCxnSpPr>
              <a:cxnSpLocks/>
            </p:cNvCxnSpPr>
            <p:nvPr/>
          </p:nvCxnSpPr>
          <p:spPr bwMode="auto">
            <a:xfrm>
              <a:off x="6739744" y="1606555"/>
              <a:ext cx="103969" cy="0"/>
            </a:xfrm>
            <a:prstGeom prst="straightConnector1">
              <a:avLst/>
            </a:prstGeom>
            <a:noFill/>
            <a:ln w="19050" cap="flat" cmpd="sng" algn="ctr">
              <a:solidFill>
                <a:schemeClr val="bg1"/>
              </a:solidFill>
              <a:prstDash val="solid"/>
              <a:round/>
              <a:headEnd type="triangle" w="sm" len="sm"/>
              <a:tailEnd type="triangle" w="sm" len="sm"/>
            </a:ln>
            <a:effectLst/>
          </p:spPr>
        </p:cxnSp>
        <p:sp>
          <p:nvSpPr>
            <p:cNvPr id="60" name="TextBox 59">
              <a:extLst>
                <a:ext uri="{FF2B5EF4-FFF2-40B4-BE49-F238E27FC236}">
                  <a16:creationId xmlns:a16="http://schemas.microsoft.com/office/drawing/2014/main" id="{6E8BA887-FA75-E055-368F-AB3839C0EFB3}"/>
                </a:ext>
              </a:extLst>
            </p:cNvPr>
            <p:cNvSpPr txBox="1"/>
            <p:nvPr/>
          </p:nvSpPr>
          <p:spPr bwMode="auto">
            <a:xfrm>
              <a:off x="7912862" y="1396080"/>
              <a:ext cx="569388"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96.6%</a:t>
              </a:r>
            </a:p>
          </p:txBody>
        </p:sp>
        <p:sp>
          <p:nvSpPr>
            <p:cNvPr id="61" name="TextBox 60">
              <a:extLst>
                <a:ext uri="{FF2B5EF4-FFF2-40B4-BE49-F238E27FC236}">
                  <a16:creationId xmlns:a16="http://schemas.microsoft.com/office/drawing/2014/main" id="{D11A5AEF-E092-4E4B-FF5E-922CAA95028F}"/>
                </a:ext>
              </a:extLst>
            </p:cNvPr>
            <p:cNvSpPr txBox="1"/>
            <p:nvPr/>
          </p:nvSpPr>
          <p:spPr bwMode="auto">
            <a:xfrm>
              <a:off x="6688438" y="1391548"/>
              <a:ext cx="490840"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3.4%</a:t>
              </a:r>
            </a:p>
          </p:txBody>
        </p:sp>
        <p:cxnSp>
          <p:nvCxnSpPr>
            <p:cNvPr id="48" name="Straight Connector 47">
              <a:extLst>
                <a:ext uri="{FF2B5EF4-FFF2-40B4-BE49-F238E27FC236}">
                  <a16:creationId xmlns:a16="http://schemas.microsoft.com/office/drawing/2014/main" id="{BA7226AB-C836-94C3-6F3D-EB56E7AEF304}"/>
                </a:ext>
              </a:extLst>
            </p:cNvPr>
            <p:cNvCxnSpPr/>
            <p:nvPr/>
          </p:nvCxnSpPr>
          <p:spPr bwMode="auto">
            <a:xfrm>
              <a:off x="6767524" y="959806"/>
              <a:ext cx="2860065" cy="0"/>
            </a:xfrm>
            <a:prstGeom prst="line">
              <a:avLst/>
            </a:prstGeom>
            <a:noFill/>
            <a:ln w="28575" cap="flat" cmpd="sng" algn="ctr">
              <a:solidFill>
                <a:schemeClr val="tx2">
                  <a:lumMod val="90000"/>
                </a:schemeClr>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6F230F08-3555-631C-2B69-DB8641C92AF1}"/>
              </a:ext>
            </a:extLst>
          </p:cNvPr>
          <p:cNvGrpSpPr/>
          <p:nvPr/>
        </p:nvGrpSpPr>
        <p:grpSpPr>
          <a:xfrm>
            <a:off x="6383428" y="1754749"/>
            <a:ext cx="3251185" cy="1731837"/>
            <a:chOff x="6383428" y="1667213"/>
            <a:chExt cx="3251185" cy="1731837"/>
          </a:xfrm>
        </p:grpSpPr>
        <p:cxnSp>
          <p:nvCxnSpPr>
            <p:cNvPr id="114" name="Straight Connector 113">
              <a:extLst>
                <a:ext uri="{FF2B5EF4-FFF2-40B4-BE49-F238E27FC236}">
                  <a16:creationId xmlns:a16="http://schemas.microsoft.com/office/drawing/2014/main" id="{4EEDA727-010A-45E6-067B-5D0951C248B0}"/>
                </a:ext>
              </a:extLst>
            </p:cNvPr>
            <p:cNvCxnSpPr/>
            <p:nvPr/>
          </p:nvCxnSpPr>
          <p:spPr bwMode="auto">
            <a:xfrm>
              <a:off x="6856452" y="1812307"/>
              <a:ext cx="0" cy="1442019"/>
            </a:xfrm>
            <a:prstGeom prst="line">
              <a:avLst/>
            </a:prstGeom>
            <a:noFill/>
            <a:ln w="28575" cap="flat" cmpd="sng" algn="ctr">
              <a:solidFill>
                <a:schemeClr val="tx2">
                  <a:lumMod val="90000"/>
                </a:schemeClr>
              </a:solidFill>
              <a:prstDash val="solid"/>
              <a:round/>
              <a:headEnd type="none" w="med" len="med"/>
              <a:tailEnd type="none" w="med" len="med"/>
            </a:ln>
            <a:effectLst/>
          </p:spPr>
        </p:cxnSp>
        <p:sp>
          <p:nvSpPr>
            <p:cNvPr id="115" name="Freeform: Shape 114">
              <a:extLst>
                <a:ext uri="{FF2B5EF4-FFF2-40B4-BE49-F238E27FC236}">
                  <a16:creationId xmlns:a16="http://schemas.microsoft.com/office/drawing/2014/main" id="{042453C1-61E5-5F92-0095-9108A6D48F13}"/>
                </a:ext>
              </a:extLst>
            </p:cNvPr>
            <p:cNvSpPr/>
            <p:nvPr/>
          </p:nvSpPr>
          <p:spPr bwMode="auto">
            <a:xfrm>
              <a:off x="6759142" y="1812047"/>
              <a:ext cx="2875471" cy="1455039"/>
            </a:xfrm>
            <a:custGeom>
              <a:avLst/>
              <a:gdLst>
                <a:gd name="connsiteX0" fmla="*/ 0 w 2875471"/>
                <a:gd name="connsiteY0" fmla="*/ 0 h 1403230"/>
                <a:gd name="connsiteX1" fmla="*/ 0 w 2875471"/>
                <a:gd name="connsiteY1" fmla="*/ 1403230 h 1403230"/>
                <a:gd name="connsiteX2" fmla="*/ 2875471 w 2875471"/>
                <a:gd name="connsiteY2" fmla="*/ 1403230 h 1403230"/>
              </a:gdLst>
              <a:ahLst/>
              <a:cxnLst>
                <a:cxn ang="0">
                  <a:pos x="connsiteX0" y="connsiteY0"/>
                </a:cxn>
                <a:cxn ang="0">
                  <a:pos x="connsiteX1" y="connsiteY1"/>
                </a:cxn>
                <a:cxn ang="0">
                  <a:pos x="connsiteX2" y="connsiteY2"/>
                </a:cxn>
              </a:cxnLst>
              <a:rect l="l" t="t" r="r" b="b"/>
              <a:pathLst>
                <a:path w="2875471" h="1403230">
                  <a:moveTo>
                    <a:pt x="0" y="0"/>
                  </a:moveTo>
                  <a:lnTo>
                    <a:pt x="0" y="1403230"/>
                  </a:lnTo>
                  <a:lnTo>
                    <a:pt x="2875471" y="1403230"/>
                  </a:lnTo>
                </a:path>
              </a:pathLst>
            </a:custGeom>
            <a:noFill/>
            <a:ln w="28575">
              <a:solidFill>
                <a:schemeClr val="bg1"/>
              </a:solidFill>
              <a:miter lim="800000"/>
              <a:headEnd/>
              <a:tailEnd/>
            </a:ln>
          </p:spPr>
          <p:txBody>
            <a:bodyPr rtlCol="0" anchor="ctr"/>
            <a:lstStyle/>
            <a:p>
              <a:pPr algn="ctr"/>
              <a:endParaRPr lang="en-US"/>
            </a:p>
          </p:txBody>
        </p:sp>
        <p:sp>
          <p:nvSpPr>
            <p:cNvPr id="116" name="TextBox 115">
              <a:extLst>
                <a:ext uri="{FF2B5EF4-FFF2-40B4-BE49-F238E27FC236}">
                  <a16:creationId xmlns:a16="http://schemas.microsoft.com/office/drawing/2014/main" id="{672352CC-9FAC-50C8-894E-211771792E23}"/>
                </a:ext>
              </a:extLst>
            </p:cNvPr>
            <p:cNvSpPr txBox="1"/>
            <p:nvPr/>
          </p:nvSpPr>
          <p:spPr bwMode="auto">
            <a:xfrm>
              <a:off x="6428988" y="2176641"/>
              <a:ext cx="341760"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17" name="TextBox 116">
              <a:extLst>
                <a:ext uri="{FF2B5EF4-FFF2-40B4-BE49-F238E27FC236}">
                  <a16:creationId xmlns:a16="http://schemas.microsoft.com/office/drawing/2014/main" id="{0F10C005-0935-EC5A-6D91-4A348979C3B5}"/>
                </a:ext>
              </a:extLst>
            </p:cNvPr>
            <p:cNvSpPr txBox="1"/>
            <p:nvPr/>
          </p:nvSpPr>
          <p:spPr bwMode="auto">
            <a:xfrm>
              <a:off x="6428988" y="1934862"/>
              <a:ext cx="341760"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18" name="TextBox 117">
              <a:extLst>
                <a:ext uri="{FF2B5EF4-FFF2-40B4-BE49-F238E27FC236}">
                  <a16:creationId xmlns:a16="http://schemas.microsoft.com/office/drawing/2014/main" id="{268B65C1-26DE-8CE0-5077-22CF9440BF76}"/>
                </a:ext>
              </a:extLst>
            </p:cNvPr>
            <p:cNvSpPr txBox="1"/>
            <p:nvPr/>
          </p:nvSpPr>
          <p:spPr bwMode="auto">
            <a:xfrm>
              <a:off x="6511335" y="2410112"/>
              <a:ext cx="263213"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19" name="TextBox 118">
              <a:extLst>
                <a:ext uri="{FF2B5EF4-FFF2-40B4-BE49-F238E27FC236}">
                  <a16:creationId xmlns:a16="http://schemas.microsoft.com/office/drawing/2014/main" id="{87A167F8-FE0F-8E7A-C406-B293C73537A2}"/>
                </a:ext>
              </a:extLst>
            </p:cNvPr>
            <p:cNvSpPr txBox="1"/>
            <p:nvPr/>
          </p:nvSpPr>
          <p:spPr bwMode="auto">
            <a:xfrm>
              <a:off x="6386300" y="2658587"/>
              <a:ext cx="388248"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20" name="TextBox 119">
              <a:extLst>
                <a:ext uri="{FF2B5EF4-FFF2-40B4-BE49-F238E27FC236}">
                  <a16:creationId xmlns:a16="http://schemas.microsoft.com/office/drawing/2014/main" id="{44688D3A-D37B-E840-BB0C-C5E2DB744EFD}"/>
                </a:ext>
              </a:extLst>
            </p:cNvPr>
            <p:cNvSpPr txBox="1"/>
            <p:nvPr/>
          </p:nvSpPr>
          <p:spPr bwMode="auto">
            <a:xfrm>
              <a:off x="6383428" y="2884422"/>
              <a:ext cx="388248"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21" name="TextBox 120">
              <a:extLst>
                <a:ext uri="{FF2B5EF4-FFF2-40B4-BE49-F238E27FC236}">
                  <a16:creationId xmlns:a16="http://schemas.microsoft.com/office/drawing/2014/main" id="{A6E6F9F5-ED08-7443-EFE8-83F2AA6D06A4}"/>
                </a:ext>
              </a:extLst>
            </p:cNvPr>
            <p:cNvSpPr txBox="1"/>
            <p:nvPr/>
          </p:nvSpPr>
          <p:spPr bwMode="auto">
            <a:xfrm>
              <a:off x="6383428" y="3138738"/>
              <a:ext cx="388248"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cxnSp>
          <p:nvCxnSpPr>
            <p:cNvPr id="122" name="Straight Connector 121">
              <a:extLst>
                <a:ext uri="{FF2B5EF4-FFF2-40B4-BE49-F238E27FC236}">
                  <a16:creationId xmlns:a16="http://schemas.microsoft.com/office/drawing/2014/main" id="{596FA9C6-A912-374B-8A3A-F5C0B235A067}"/>
                </a:ext>
              </a:extLst>
            </p:cNvPr>
            <p:cNvCxnSpPr>
              <a:cxnSpLocks/>
            </p:cNvCxnSpPr>
            <p:nvPr/>
          </p:nvCxnSpPr>
          <p:spPr bwMode="auto">
            <a:xfrm>
              <a:off x="6695463" y="2064640"/>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4AA73979-7311-EE3B-F176-AC77AC6D8F24}"/>
                </a:ext>
              </a:extLst>
            </p:cNvPr>
            <p:cNvCxnSpPr>
              <a:cxnSpLocks/>
            </p:cNvCxnSpPr>
            <p:nvPr/>
          </p:nvCxnSpPr>
          <p:spPr bwMode="auto">
            <a:xfrm>
              <a:off x="6695463" y="2305129"/>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99CC7212-7F42-C301-D17C-1BB20F20C179}"/>
                </a:ext>
              </a:extLst>
            </p:cNvPr>
            <p:cNvCxnSpPr>
              <a:cxnSpLocks/>
            </p:cNvCxnSpPr>
            <p:nvPr/>
          </p:nvCxnSpPr>
          <p:spPr bwMode="auto">
            <a:xfrm>
              <a:off x="6695463" y="2545618"/>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6553E83F-2DDE-20BC-E380-C8A0398FB558}"/>
                </a:ext>
              </a:extLst>
            </p:cNvPr>
            <p:cNvCxnSpPr>
              <a:cxnSpLocks/>
            </p:cNvCxnSpPr>
            <p:nvPr/>
          </p:nvCxnSpPr>
          <p:spPr bwMode="auto">
            <a:xfrm>
              <a:off x="6695463" y="2786107"/>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7CABE05D-71F2-27C0-62B8-253777C5FBBA}"/>
                </a:ext>
              </a:extLst>
            </p:cNvPr>
            <p:cNvCxnSpPr>
              <a:cxnSpLocks/>
            </p:cNvCxnSpPr>
            <p:nvPr/>
          </p:nvCxnSpPr>
          <p:spPr bwMode="auto">
            <a:xfrm>
              <a:off x="6695463" y="3026596"/>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7BD41932-AF81-AD1F-5152-69BAFD1FC8AA}"/>
                </a:ext>
              </a:extLst>
            </p:cNvPr>
            <p:cNvCxnSpPr>
              <a:cxnSpLocks/>
            </p:cNvCxnSpPr>
            <p:nvPr/>
          </p:nvCxnSpPr>
          <p:spPr bwMode="auto">
            <a:xfrm>
              <a:off x="6695462" y="3267085"/>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FCE53157-597E-471F-54FB-44BB01E95D95}"/>
                </a:ext>
              </a:extLst>
            </p:cNvPr>
            <p:cNvCxnSpPr>
              <a:cxnSpLocks/>
            </p:cNvCxnSpPr>
            <p:nvPr/>
          </p:nvCxnSpPr>
          <p:spPr bwMode="auto">
            <a:xfrm>
              <a:off x="6692819" y="1824151"/>
              <a:ext cx="62523" cy="0"/>
            </a:xfrm>
            <a:prstGeom prst="line">
              <a:avLst/>
            </a:prstGeom>
            <a:noFill/>
            <a:ln w="28575" cap="flat" cmpd="sng" algn="ctr">
              <a:solidFill>
                <a:schemeClr val="bg1"/>
              </a:solidFill>
              <a:prstDash val="solid"/>
              <a:round/>
              <a:headEnd type="none" w="med" len="med"/>
              <a:tailEnd type="none" w="med" len="med"/>
            </a:ln>
            <a:effectLst/>
          </p:spPr>
        </p:cxnSp>
        <p:sp>
          <p:nvSpPr>
            <p:cNvPr id="131" name="Freeform: Shape 130">
              <a:extLst>
                <a:ext uri="{FF2B5EF4-FFF2-40B4-BE49-F238E27FC236}">
                  <a16:creationId xmlns:a16="http://schemas.microsoft.com/office/drawing/2014/main" id="{86512933-25B0-5894-77DF-C15E0A83CB03}"/>
                </a:ext>
              </a:extLst>
            </p:cNvPr>
            <p:cNvSpPr/>
            <p:nvPr/>
          </p:nvSpPr>
          <p:spPr bwMode="auto">
            <a:xfrm>
              <a:off x="6770727" y="2469462"/>
              <a:ext cx="80010" cy="80189"/>
            </a:xfrm>
            <a:custGeom>
              <a:avLst/>
              <a:gdLst>
                <a:gd name="connsiteX0" fmla="*/ 80010 w 80010"/>
                <a:gd name="connsiteY0" fmla="*/ 62865 h 62865"/>
                <a:gd name="connsiteX1" fmla="*/ 0 w 80010"/>
                <a:gd name="connsiteY1" fmla="*/ 62865 h 62865"/>
                <a:gd name="connsiteX2" fmla="*/ 0 w 80010"/>
                <a:gd name="connsiteY2" fmla="*/ 0 h 62865"/>
                <a:gd name="connsiteX3" fmla="*/ 80010 w 80010"/>
                <a:gd name="connsiteY3" fmla="*/ 62865 h 62865"/>
              </a:gdLst>
              <a:ahLst/>
              <a:cxnLst>
                <a:cxn ang="0">
                  <a:pos x="connsiteX0" y="connsiteY0"/>
                </a:cxn>
                <a:cxn ang="0">
                  <a:pos x="connsiteX1" y="connsiteY1"/>
                </a:cxn>
                <a:cxn ang="0">
                  <a:pos x="connsiteX2" y="connsiteY2"/>
                </a:cxn>
                <a:cxn ang="0">
                  <a:pos x="connsiteX3" y="connsiteY3"/>
                </a:cxn>
              </a:cxnLst>
              <a:rect l="l" t="t" r="r" b="b"/>
              <a:pathLst>
                <a:path w="80010" h="62865">
                  <a:moveTo>
                    <a:pt x="80010" y="62865"/>
                  </a:moveTo>
                  <a:lnTo>
                    <a:pt x="0" y="62865"/>
                  </a:lnTo>
                  <a:lnTo>
                    <a:pt x="0" y="0"/>
                  </a:lnTo>
                  <a:lnTo>
                    <a:pt x="80010" y="62865"/>
                  </a:lnTo>
                  <a:close/>
                </a:path>
              </a:pathLst>
            </a:cu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32" name="Straight Arrow Connector 131">
              <a:extLst>
                <a:ext uri="{FF2B5EF4-FFF2-40B4-BE49-F238E27FC236}">
                  <a16:creationId xmlns:a16="http://schemas.microsoft.com/office/drawing/2014/main" id="{8B6915D8-4D1B-0A82-64EA-427B8D73F37E}"/>
                </a:ext>
              </a:extLst>
            </p:cNvPr>
            <p:cNvCxnSpPr>
              <a:cxnSpLocks/>
            </p:cNvCxnSpPr>
            <p:nvPr/>
          </p:nvCxnSpPr>
          <p:spPr bwMode="auto">
            <a:xfrm>
              <a:off x="6870737" y="3186315"/>
              <a:ext cx="2743202" cy="0"/>
            </a:xfrm>
            <a:prstGeom prst="straightConnector1">
              <a:avLst/>
            </a:prstGeom>
            <a:noFill/>
            <a:ln w="19050" cap="flat" cmpd="sng" algn="ctr">
              <a:solidFill>
                <a:schemeClr val="bg1"/>
              </a:solidFill>
              <a:prstDash val="solid"/>
              <a:round/>
              <a:headEnd type="triangle" w="sm" len="sm"/>
              <a:tailEnd type="triangle" w="sm" len="sm"/>
            </a:ln>
            <a:effectLst/>
          </p:spPr>
        </p:cxnSp>
        <p:cxnSp>
          <p:nvCxnSpPr>
            <p:cNvPr id="133" name="Straight Arrow Connector 132">
              <a:extLst>
                <a:ext uri="{FF2B5EF4-FFF2-40B4-BE49-F238E27FC236}">
                  <a16:creationId xmlns:a16="http://schemas.microsoft.com/office/drawing/2014/main" id="{601A5DA1-F2B7-F411-634F-5259F282AA70}"/>
                </a:ext>
              </a:extLst>
            </p:cNvPr>
            <p:cNvCxnSpPr>
              <a:cxnSpLocks/>
            </p:cNvCxnSpPr>
            <p:nvPr/>
          </p:nvCxnSpPr>
          <p:spPr bwMode="auto">
            <a:xfrm>
              <a:off x="6746768" y="3186315"/>
              <a:ext cx="103969" cy="0"/>
            </a:xfrm>
            <a:prstGeom prst="straightConnector1">
              <a:avLst/>
            </a:prstGeom>
            <a:noFill/>
            <a:ln w="19050" cap="flat" cmpd="sng" algn="ctr">
              <a:solidFill>
                <a:schemeClr val="bg1"/>
              </a:solidFill>
              <a:prstDash val="solid"/>
              <a:round/>
              <a:headEnd type="triangle" w="sm" len="sm"/>
              <a:tailEnd type="triangle" w="sm" len="sm"/>
            </a:ln>
            <a:effectLst/>
          </p:spPr>
        </p:cxnSp>
        <p:sp>
          <p:nvSpPr>
            <p:cNvPr id="134" name="TextBox 133">
              <a:extLst>
                <a:ext uri="{FF2B5EF4-FFF2-40B4-BE49-F238E27FC236}">
                  <a16:creationId xmlns:a16="http://schemas.microsoft.com/office/drawing/2014/main" id="{4B6E4083-CA6F-A4F4-3884-7EB541C04051}"/>
                </a:ext>
              </a:extLst>
            </p:cNvPr>
            <p:cNvSpPr txBox="1"/>
            <p:nvPr/>
          </p:nvSpPr>
          <p:spPr bwMode="auto">
            <a:xfrm>
              <a:off x="7919886" y="2975840"/>
              <a:ext cx="569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96.7%</a:t>
              </a:r>
            </a:p>
          </p:txBody>
        </p:sp>
        <p:sp>
          <p:nvSpPr>
            <p:cNvPr id="135" name="TextBox 134">
              <a:extLst>
                <a:ext uri="{FF2B5EF4-FFF2-40B4-BE49-F238E27FC236}">
                  <a16:creationId xmlns:a16="http://schemas.microsoft.com/office/drawing/2014/main" id="{8AB0AFDD-1E55-2E2C-DDBA-1689DF4AC438}"/>
                </a:ext>
              </a:extLst>
            </p:cNvPr>
            <p:cNvSpPr txBox="1"/>
            <p:nvPr/>
          </p:nvSpPr>
          <p:spPr bwMode="auto">
            <a:xfrm>
              <a:off x="6695462" y="2971308"/>
              <a:ext cx="4908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137" name="TextBox 136">
              <a:extLst>
                <a:ext uri="{FF2B5EF4-FFF2-40B4-BE49-F238E27FC236}">
                  <a16:creationId xmlns:a16="http://schemas.microsoft.com/office/drawing/2014/main" id="{F324B276-8150-1C69-5C34-FFE69B74A4DC}"/>
                </a:ext>
              </a:extLst>
            </p:cNvPr>
            <p:cNvSpPr txBox="1"/>
            <p:nvPr/>
          </p:nvSpPr>
          <p:spPr bwMode="auto">
            <a:xfrm>
              <a:off x="6962865" y="1667213"/>
              <a:ext cx="24341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err="1">
                  <a:solidFill>
                    <a:schemeClr val="bg1"/>
                  </a:solidFill>
                  <a:latin typeface="Calibri" panose="020F0502020204030204" pitchFamily="34" charset="0"/>
                </a:rPr>
                <a:t>Tirzepatide</a:t>
              </a:r>
              <a:r>
                <a:rPr lang="en-US" sz="1400" dirty="0">
                  <a:solidFill>
                    <a:schemeClr val="bg1"/>
                  </a:solidFill>
                  <a:latin typeface="Calibri" panose="020F0502020204030204" pitchFamily="34" charset="0"/>
                </a:rPr>
                <a:t> 10 mg (n = 569)</a:t>
              </a:r>
            </a:p>
          </p:txBody>
        </p:sp>
        <p:sp>
          <p:nvSpPr>
            <p:cNvPr id="138" name="TextBox 137">
              <a:extLst>
                <a:ext uri="{FF2B5EF4-FFF2-40B4-BE49-F238E27FC236}">
                  <a16:creationId xmlns:a16="http://schemas.microsoft.com/office/drawing/2014/main" id="{45042168-F177-ABC0-5BCE-6C6DF6FCD978}"/>
                </a:ext>
              </a:extLst>
            </p:cNvPr>
            <p:cNvSpPr txBox="1"/>
            <p:nvPr/>
          </p:nvSpPr>
          <p:spPr bwMode="auto">
            <a:xfrm>
              <a:off x="6420689" y="1696825"/>
              <a:ext cx="341760"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41" name="Freeform: Shape 140">
              <a:extLst>
                <a:ext uri="{FF2B5EF4-FFF2-40B4-BE49-F238E27FC236}">
                  <a16:creationId xmlns:a16="http://schemas.microsoft.com/office/drawing/2014/main" id="{A8F4371A-A4D5-8B82-4421-2C4595E382CD}"/>
                </a:ext>
              </a:extLst>
            </p:cNvPr>
            <p:cNvSpPr/>
            <p:nvPr/>
          </p:nvSpPr>
          <p:spPr bwMode="auto">
            <a:xfrm>
              <a:off x="6863824" y="2538853"/>
              <a:ext cx="2750524" cy="645716"/>
            </a:xfrm>
            <a:custGeom>
              <a:avLst/>
              <a:gdLst>
                <a:gd name="connsiteX0" fmla="*/ 0 w 2749024"/>
                <a:gd name="connsiteY0" fmla="*/ 5824 h 642304"/>
                <a:gd name="connsiteX1" fmla="*/ 116484 w 2749024"/>
                <a:gd name="connsiteY1" fmla="*/ 69890 h 642304"/>
                <a:gd name="connsiteX2" fmla="*/ 302859 w 2749024"/>
                <a:gd name="connsiteY2" fmla="*/ 107748 h 642304"/>
                <a:gd name="connsiteX3" fmla="*/ 573684 w 2749024"/>
                <a:gd name="connsiteY3" fmla="*/ 148517 h 642304"/>
                <a:gd name="connsiteX4" fmla="*/ 602805 w 2749024"/>
                <a:gd name="connsiteY4" fmla="*/ 163078 h 642304"/>
                <a:gd name="connsiteX5" fmla="*/ 736762 w 2749024"/>
                <a:gd name="connsiteY5" fmla="*/ 183462 h 642304"/>
                <a:gd name="connsiteX6" fmla="*/ 923137 w 2749024"/>
                <a:gd name="connsiteY6" fmla="*/ 203847 h 642304"/>
                <a:gd name="connsiteX7" fmla="*/ 1295886 w 2749024"/>
                <a:gd name="connsiteY7" fmla="*/ 250441 h 642304"/>
                <a:gd name="connsiteX8" fmla="*/ 1779294 w 2749024"/>
                <a:gd name="connsiteY8" fmla="*/ 302859 h 642304"/>
                <a:gd name="connsiteX9" fmla="*/ 2093801 w 2749024"/>
                <a:gd name="connsiteY9" fmla="*/ 361101 h 642304"/>
                <a:gd name="connsiteX10" fmla="*/ 2399572 w 2749024"/>
                <a:gd name="connsiteY10" fmla="*/ 407694 h 642304"/>
                <a:gd name="connsiteX11" fmla="*/ 2615068 w 2749024"/>
                <a:gd name="connsiteY11" fmla="*/ 468848 h 642304"/>
                <a:gd name="connsiteX12" fmla="*/ 2661661 w 2749024"/>
                <a:gd name="connsiteY12" fmla="*/ 483409 h 642304"/>
                <a:gd name="connsiteX13" fmla="*/ 2728640 w 2749024"/>
                <a:gd name="connsiteY13" fmla="*/ 541651 h 642304"/>
                <a:gd name="connsiteX14" fmla="*/ 2734464 w 2749024"/>
                <a:gd name="connsiteY14" fmla="*/ 594069 h 642304"/>
                <a:gd name="connsiteX15" fmla="*/ 2749024 w 2749024"/>
                <a:gd name="connsiteY15" fmla="*/ 596981 h 642304"/>
                <a:gd name="connsiteX16" fmla="*/ 2740288 w 2749024"/>
                <a:gd name="connsiteY16" fmla="*/ 0 h 642304"/>
                <a:gd name="connsiteX17" fmla="*/ 0 w 2749024"/>
                <a:gd name="connsiteY17" fmla="*/ 5824 h 642304"/>
                <a:gd name="connsiteX0" fmla="*/ 0 w 2749024"/>
                <a:gd name="connsiteY0" fmla="*/ 5824 h 642304"/>
                <a:gd name="connsiteX1" fmla="*/ 116484 w 2749024"/>
                <a:gd name="connsiteY1" fmla="*/ 69890 h 642304"/>
                <a:gd name="connsiteX2" fmla="*/ 302859 w 2749024"/>
                <a:gd name="connsiteY2" fmla="*/ 107748 h 642304"/>
                <a:gd name="connsiteX3" fmla="*/ 553299 w 2749024"/>
                <a:gd name="connsiteY3" fmla="*/ 148517 h 642304"/>
                <a:gd name="connsiteX4" fmla="*/ 602805 w 2749024"/>
                <a:gd name="connsiteY4" fmla="*/ 163078 h 642304"/>
                <a:gd name="connsiteX5" fmla="*/ 736762 w 2749024"/>
                <a:gd name="connsiteY5" fmla="*/ 183462 h 642304"/>
                <a:gd name="connsiteX6" fmla="*/ 923137 w 2749024"/>
                <a:gd name="connsiteY6" fmla="*/ 203847 h 642304"/>
                <a:gd name="connsiteX7" fmla="*/ 1295886 w 2749024"/>
                <a:gd name="connsiteY7" fmla="*/ 250441 h 642304"/>
                <a:gd name="connsiteX8" fmla="*/ 1779294 w 2749024"/>
                <a:gd name="connsiteY8" fmla="*/ 302859 h 642304"/>
                <a:gd name="connsiteX9" fmla="*/ 2093801 w 2749024"/>
                <a:gd name="connsiteY9" fmla="*/ 361101 h 642304"/>
                <a:gd name="connsiteX10" fmla="*/ 2399572 w 2749024"/>
                <a:gd name="connsiteY10" fmla="*/ 407694 h 642304"/>
                <a:gd name="connsiteX11" fmla="*/ 2615068 w 2749024"/>
                <a:gd name="connsiteY11" fmla="*/ 468848 h 642304"/>
                <a:gd name="connsiteX12" fmla="*/ 2661661 w 2749024"/>
                <a:gd name="connsiteY12" fmla="*/ 483409 h 642304"/>
                <a:gd name="connsiteX13" fmla="*/ 2728640 w 2749024"/>
                <a:gd name="connsiteY13" fmla="*/ 541651 h 642304"/>
                <a:gd name="connsiteX14" fmla="*/ 2734464 w 2749024"/>
                <a:gd name="connsiteY14" fmla="*/ 594069 h 642304"/>
                <a:gd name="connsiteX15" fmla="*/ 2749024 w 2749024"/>
                <a:gd name="connsiteY15" fmla="*/ 596981 h 642304"/>
                <a:gd name="connsiteX16" fmla="*/ 2740288 w 2749024"/>
                <a:gd name="connsiteY16" fmla="*/ 0 h 642304"/>
                <a:gd name="connsiteX17" fmla="*/ 0 w 2749024"/>
                <a:gd name="connsiteY17" fmla="*/ 5824 h 642304"/>
                <a:gd name="connsiteX0" fmla="*/ 0 w 2750524"/>
                <a:gd name="connsiteY0" fmla="*/ 9236 h 645716"/>
                <a:gd name="connsiteX1" fmla="*/ 116484 w 2750524"/>
                <a:gd name="connsiteY1" fmla="*/ 73302 h 645716"/>
                <a:gd name="connsiteX2" fmla="*/ 302859 w 2750524"/>
                <a:gd name="connsiteY2" fmla="*/ 111160 h 645716"/>
                <a:gd name="connsiteX3" fmla="*/ 553299 w 2750524"/>
                <a:gd name="connsiteY3" fmla="*/ 151929 h 645716"/>
                <a:gd name="connsiteX4" fmla="*/ 602805 w 2750524"/>
                <a:gd name="connsiteY4" fmla="*/ 166490 h 645716"/>
                <a:gd name="connsiteX5" fmla="*/ 736762 w 2750524"/>
                <a:gd name="connsiteY5" fmla="*/ 186874 h 645716"/>
                <a:gd name="connsiteX6" fmla="*/ 923137 w 2750524"/>
                <a:gd name="connsiteY6" fmla="*/ 207259 h 645716"/>
                <a:gd name="connsiteX7" fmla="*/ 1295886 w 2750524"/>
                <a:gd name="connsiteY7" fmla="*/ 253853 h 645716"/>
                <a:gd name="connsiteX8" fmla="*/ 1779294 w 2750524"/>
                <a:gd name="connsiteY8" fmla="*/ 306271 h 645716"/>
                <a:gd name="connsiteX9" fmla="*/ 2093801 w 2750524"/>
                <a:gd name="connsiteY9" fmla="*/ 364513 h 645716"/>
                <a:gd name="connsiteX10" fmla="*/ 2399572 w 2750524"/>
                <a:gd name="connsiteY10" fmla="*/ 411106 h 645716"/>
                <a:gd name="connsiteX11" fmla="*/ 2615068 w 2750524"/>
                <a:gd name="connsiteY11" fmla="*/ 472260 h 645716"/>
                <a:gd name="connsiteX12" fmla="*/ 2661661 w 2750524"/>
                <a:gd name="connsiteY12" fmla="*/ 486821 h 645716"/>
                <a:gd name="connsiteX13" fmla="*/ 2728640 w 2750524"/>
                <a:gd name="connsiteY13" fmla="*/ 545063 h 645716"/>
                <a:gd name="connsiteX14" fmla="*/ 2734464 w 2750524"/>
                <a:gd name="connsiteY14" fmla="*/ 597481 h 645716"/>
                <a:gd name="connsiteX15" fmla="*/ 2749024 w 2750524"/>
                <a:gd name="connsiteY15" fmla="*/ 600393 h 645716"/>
                <a:gd name="connsiteX16" fmla="*/ 2750524 w 2750524"/>
                <a:gd name="connsiteY16" fmla="*/ 0 h 645716"/>
                <a:gd name="connsiteX17" fmla="*/ 0 w 2750524"/>
                <a:gd name="connsiteY17" fmla="*/ 9236 h 645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50524" h="645716">
                  <a:moveTo>
                    <a:pt x="0" y="9236"/>
                  </a:moveTo>
                  <a:cubicBezTo>
                    <a:pt x="33004" y="32775"/>
                    <a:pt x="66008" y="56315"/>
                    <a:pt x="116484" y="73302"/>
                  </a:cubicBezTo>
                  <a:cubicBezTo>
                    <a:pt x="166960" y="90289"/>
                    <a:pt x="230057" y="98056"/>
                    <a:pt x="302859" y="111160"/>
                  </a:cubicBezTo>
                  <a:cubicBezTo>
                    <a:pt x="375661" y="124264"/>
                    <a:pt x="503308" y="142707"/>
                    <a:pt x="553299" y="151929"/>
                  </a:cubicBezTo>
                  <a:cubicBezTo>
                    <a:pt x="603290" y="161151"/>
                    <a:pt x="572228" y="160666"/>
                    <a:pt x="602805" y="166490"/>
                  </a:cubicBezTo>
                  <a:cubicBezTo>
                    <a:pt x="633382" y="172314"/>
                    <a:pt x="683373" y="180079"/>
                    <a:pt x="736762" y="186874"/>
                  </a:cubicBezTo>
                  <a:cubicBezTo>
                    <a:pt x="790151" y="193669"/>
                    <a:pt x="923137" y="207259"/>
                    <a:pt x="923137" y="207259"/>
                  </a:cubicBezTo>
                  <a:lnTo>
                    <a:pt x="1295886" y="253853"/>
                  </a:lnTo>
                  <a:cubicBezTo>
                    <a:pt x="1438579" y="270355"/>
                    <a:pt x="1646308" y="287828"/>
                    <a:pt x="1779294" y="306271"/>
                  </a:cubicBezTo>
                  <a:cubicBezTo>
                    <a:pt x="1912280" y="324714"/>
                    <a:pt x="1990421" y="347041"/>
                    <a:pt x="2093801" y="364513"/>
                  </a:cubicBezTo>
                  <a:cubicBezTo>
                    <a:pt x="2197181" y="381985"/>
                    <a:pt x="2312694" y="393148"/>
                    <a:pt x="2399572" y="411106"/>
                  </a:cubicBezTo>
                  <a:cubicBezTo>
                    <a:pt x="2486450" y="429064"/>
                    <a:pt x="2571387" y="459641"/>
                    <a:pt x="2615068" y="472260"/>
                  </a:cubicBezTo>
                  <a:cubicBezTo>
                    <a:pt x="2658750" y="484879"/>
                    <a:pt x="2642732" y="474687"/>
                    <a:pt x="2661661" y="486821"/>
                  </a:cubicBezTo>
                  <a:cubicBezTo>
                    <a:pt x="2680590" y="498955"/>
                    <a:pt x="2716506" y="526620"/>
                    <a:pt x="2728640" y="545063"/>
                  </a:cubicBezTo>
                  <a:cubicBezTo>
                    <a:pt x="2740774" y="563506"/>
                    <a:pt x="2731067" y="588259"/>
                    <a:pt x="2734464" y="597481"/>
                  </a:cubicBezTo>
                  <a:cubicBezTo>
                    <a:pt x="2737861" y="606703"/>
                    <a:pt x="2748053" y="699404"/>
                    <a:pt x="2749024" y="600393"/>
                  </a:cubicBezTo>
                  <a:lnTo>
                    <a:pt x="2750524" y="0"/>
                  </a:lnTo>
                  <a:lnTo>
                    <a:pt x="0" y="9236"/>
                  </a:lnTo>
                  <a:close/>
                </a:path>
              </a:pathLst>
            </a:cu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36" name="Straight Connector 135">
              <a:extLst>
                <a:ext uri="{FF2B5EF4-FFF2-40B4-BE49-F238E27FC236}">
                  <a16:creationId xmlns:a16="http://schemas.microsoft.com/office/drawing/2014/main" id="{1AC3EF47-0C65-342B-80BC-D607DADE9EAA}"/>
                </a:ext>
              </a:extLst>
            </p:cNvPr>
            <p:cNvCxnSpPr>
              <a:cxnSpLocks/>
            </p:cNvCxnSpPr>
            <p:nvPr/>
          </p:nvCxnSpPr>
          <p:spPr bwMode="auto">
            <a:xfrm>
              <a:off x="6774548" y="2539566"/>
              <a:ext cx="2860065" cy="0"/>
            </a:xfrm>
            <a:prstGeom prst="line">
              <a:avLst/>
            </a:prstGeom>
            <a:noFill/>
            <a:ln w="28575" cap="flat" cmpd="sng" algn="ctr">
              <a:solidFill>
                <a:schemeClr val="tx2">
                  <a:lumMod val="90000"/>
                </a:schemeClr>
              </a:solidFill>
              <a:prstDash val="solid"/>
              <a:round/>
              <a:headEnd type="none" w="med" len="med"/>
              <a:tailEnd type="none" w="med" len="med"/>
            </a:ln>
            <a:effectLst/>
          </p:spPr>
        </p:cxnSp>
      </p:grpSp>
      <p:cxnSp>
        <p:nvCxnSpPr>
          <p:cNvPr id="145" name="Straight Connector 144">
            <a:extLst>
              <a:ext uri="{FF2B5EF4-FFF2-40B4-BE49-F238E27FC236}">
                <a16:creationId xmlns:a16="http://schemas.microsoft.com/office/drawing/2014/main" id="{DBF87FB0-9B20-50B6-2C6A-7B8435D786AF}"/>
              </a:ext>
            </a:extLst>
          </p:cNvPr>
          <p:cNvCxnSpPr/>
          <p:nvPr/>
        </p:nvCxnSpPr>
        <p:spPr bwMode="auto">
          <a:xfrm>
            <a:off x="6865642" y="3513501"/>
            <a:ext cx="0" cy="1442019"/>
          </a:xfrm>
          <a:prstGeom prst="line">
            <a:avLst/>
          </a:prstGeom>
          <a:noFill/>
          <a:ln w="28575" cap="flat" cmpd="sng" algn="ctr">
            <a:solidFill>
              <a:schemeClr val="tx2">
                <a:lumMod val="90000"/>
              </a:schemeClr>
            </a:solidFill>
            <a:prstDash val="solid"/>
            <a:round/>
            <a:headEnd type="none" w="med" len="med"/>
            <a:tailEnd type="none" w="med" len="med"/>
          </a:ln>
          <a:effectLst/>
        </p:spPr>
      </p:cxnSp>
      <p:sp>
        <p:nvSpPr>
          <p:cNvPr id="146" name="Freeform: Shape 145">
            <a:extLst>
              <a:ext uri="{FF2B5EF4-FFF2-40B4-BE49-F238E27FC236}">
                <a16:creationId xmlns:a16="http://schemas.microsoft.com/office/drawing/2014/main" id="{69789227-3604-E8E9-6D64-5002417BA010}"/>
              </a:ext>
            </a:extLst>
          </p:cNvPr>
          <p:cNvSpPr/>
          <p:nvPr/>
        </p:nvSpPr>
        <p:spPr bwMode="auto">
          <a:xfrm>
            <a:off x="6768332" y="3513241"/>
            <a:ext cx="2875471" cy="1455039"/>
          </a:xfrm>
          <a:custGeom>
            <a:avLst/>
            <a:gdLst>
              <a:gd name="connsiteX0" fmla="*/ 0 w 2875471"/>
              <a:gd name="connsiteY0" fmla="*/ 0 h 1403230"/>
              <a:gd name="connsiteX1" fmla="*/ 0 w 2875471"/>
              <a:gd name="connsiteY1" fmla="*/ 1403230 h 1403230"/>
              <a:gd name="connsiteX2" fmla="*/ 2875471 w 2875471"/>
              <a:gd name="connsiteY2" fmla="*/ 1403230 h 1403230"/>
            </a:gdLst>
            <a:ahLst/>
            <a:cxnLst>
              <a:cxn ang="0">
                <a:pos x="connsiteX0" y="connsiteY0"/>
              </a:cxn>
              <a:cxn ang="0">
                <a:pos x="connsiteX1" y="connsiteY1"/>
              </a:cxn>
              <a:cxn ang="0">
                <a:pos x="connsiteX2" y="connsiteY2"/>
              </a:cxn>
            </a:cxnLst>
            <a:rect l="l" t="t" r="r" b="b"/>
            <a:pathLst>
              <a:path w="2875471" h="1403230">
                <a:moveTo>
                  <a:pt x="0" y="0"/>
                </a:moveTo>
                <a:lnTo>
                  <a:pt x="0" y="1403230"/>
                </a:lnTo>
                <a:lnTo>
                  <a:pt x="2875471" y="1403230"/>
                </a:lnTo>
              </a:path>
            </a:pathLst>
          </a:custGeom>
          <a:noFill/>
          <a:ln w="28575">
            <a:solidFill>
              <a:schemeClr val="bg1"/>
            </a:solidFill>
            <a:miter lim="800000"/>
            <a:headEnd/>
            <a:tailEnd/>
          </a:ln>
        </p:spPr>
        <p:txBody>
          <a:bodyPr rtlCol="0" anchor="ctr"/>
          <a:lstStyle/>
          <a:p>
            <a:pPr algn="ctr"/>
            <a:endParaRPr lang="en-US"/>
          </a:p>
        </p:txBody>
      </p:sp>
      <p:sp>
        <p:nvSpPr>
          <p:cNvPr id="147" name="TextBox 146">
            <a:extLst>
              <a:ext uri="{FF2B5EF4-FFF2-40B4-BE49-F238E27FC236}">
                <a16:creationId xmlns:a16="http://schemas.microsoft.com/office/drawing/2014/main" id="{79D5ED81-BAAF-C2DE-AAFD-CE2CF97021F3}"/>
              </a:ext>
            </a:extLst>
          </p:cNvPr>
          <p:cNvSpPr txBox="1"/>
          <p:nvPr/>
        </p:nvSpPr>
        <p:spPr bwMode="auto">
          <a:xfrm>
            <a:off x="6438178" y="3877835"/>
            <a:ext cx="341760"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48" name="TextBox 147">
            <a:extLst>
              <a:ext uri="{FF2B5EF4-FFF2-40B4-BE49-F238E27FC236}">
                <a16:creationId xmlns:a16="http://schemas.microsoft.com/office/drawing/2014/main" id="{0EA09F2D-EA37-91DC-AFC3-6004F7377CA2}"/>
              </a:ext>
            </a:extLst>
          </p:cNvPr>
          <p:cNvSpPr txBox="1"/>
          <p:nvPr/>
        </p:nvSpPr>
        <p:spPr bwMode="auto">
          <a:xfrm>
            <a:off x="6438178" y="3636056"/>
            <a:ext cx="341760"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49" name="TextBox 148">
            <a:extLst>
              <a:ext uri="{FF2B5EF4-FFF2-40B4-BE49-F238E27FC236}">
                <a16:creationId xmlns:a16="http://schemas.microsoft.com/office/drawing/2014/main" id="{2F3E87CD-5946-CC11-A1D1-ECF06EDE030F}"/>
              </a:ext>
            </a:extLst>
          </p:cNvPr>
          <p:cNvSpPr txBox="1"/>
          <p:nvPr/>
        </p:nvSpPr>
        <p:spPr bwMode="auto">
          <a:xfrm>
            <a:off x="6520525" y="4111306"/>
            <a:ext cx="263213"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50" name="TextBox 149">
            <a:extLst>
              <a:ext uri="{FF2B5EF4-FFF2-40B4-BE49-F238E27FC236}">
                <a16:creationId xmlns:a16="http://schemas.microsoft.com/office/drawing/2014/main" id="{EE295ED2-817E-7017-F8A5-B7B75AEC6C22}"/>
              </a:ext>
            </a:extLst>
          </p:cNvPr>
          <p:cNvSpPr txBox="1"/>
          <p:nvPr/>
        </p:nvSpPr>
        <p:spPr bwMode="auto">
          <a:xfrm>
            <a:off x="6395490" y="4359781"/>
            <a:ext cx="388248"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51" name="TextBox 150">
            <a:extLst>
              <a:ext uri="{FF2B5EF4-FFF2-40B4-BE49-F238E27FC236}">
                <a16:creationId xmlns:a16="http://schemas.microsoft.com/office/drawing/2014/main" id="{3C6B409B-05EF-2323-1FC6-2FAF3BEE43BE}"/>
              </a:ext>
            </a:extLst>
          </p:cNvPr>
          <p:cNvSpPr txBox="1"/>
          <p:nvPr/>
        </p:nvSpPr>
        <p:spPr bwMode="auto">
          <a:xfrm>
            <a:off x="6392618" y="4585616"/>
            <a:ext cx="388248"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52" name="TextBox 151">
            <a:extLst>
              <a:ext uri="{FF2B5EF4-FFF2-40B4-BE49-F238E27FC236}">
                <a16:creationId xmlns:a16="http://schemas.microsoft.com/office/drawing/2014/main" id="{7E737F25-8BAD-C59C-83E5-E95D9C6F3425}"/>
              </a:ext>
            </a:extLst>
          </p:cNvPr>
          <p:cNvSpPr txBox="1"/>
          <p:nvPr/>
        </p:nvSpPr>
        <p:spPr bwMode="auto">
          <a:xfrm>
            <a:off x="6392618" y="4839932"/>
            <a:ext cx="388248"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cxnSp>
        <p:nvCxnSpPr>
          <p:cNvPr id="153" name="Straight Connector 152">
            <a:extLst>
              <a:ext uri="{FF2B5EF4-FFF2-40B4-BE49-F238E27FC236}">
                <a16:creationId xmlns:a16="http://schemas.microsoft.com/office/drawing/2014/main" id="{12F13817-6434-16DD-D53E-8AA9CD0859B1}"/>
              </a:ext>
            </a:extLst>
          </p:cNvPr>
          <p:cNvCxnSpPr>
            <a:cxnSpLocks/>
          </p:cNvCxnSpPr>
          <p:nvPr/>
        </p:nvCxnSpPr>
        <p:spPr bwMode="auto">
          <a:xfrm>
            <a:off x="6704653" y="3765834"/>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B04B6962-C2CE-9489-FD31-055072DB0840}"/>
              </a:ext>
            </a:extLst>
          </p:cNvPr>
          <p:cNvCxnSpPr>
            <a:cxnSpLocks/>
          </p:cNvCxnSpPr>
          <p:nvPr/>
        </p:nvCxnSpPr>
        <p:spPr bwMode="auto">
          <a:xfrm>
            <a:off x="6704653" y="4006323"/>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644F21CC-B319-1F0E-5454-3F264520445D}"/>
              </a:ext>
            </a:extLst>
          </p:cNvPr>
          <p:cNvCxnSpPr>
            <a:cxnSpLocks/>
          </p:cNvCxnSpPr>
          <p:nvPr/>
        </p:nvCxnSpPr>
        <p:spPr bwMode="auto">
          <a:xfrm>
            <a:off x="6704653" y="4246812"/>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E39816C3-EB1E-DCE9-560F-E371D34E54EB}"/>
              </a:ext>
            </a:extLst>
          </p:cNvPr>
          <p:cNvCxnSpPr>
            <a:cxnSpLocks/>
          </p:cNvCxnSpPr>
          <p:nvPr/>
        </p:nvCxnSpPr>
        <p:spPr bwMode="auto">
          <a:xfrm>
            <a:off x="6704653" y="4487301"/>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9AD00927-AABE-CD90-1C28-D907560A2E00}"/>
              </a:ext>
            </a:extLst>
          </p:cNvPr>
          <p:cNvCxnSpPr>
            <a:cxnSpLocks/>
          </p:cNvCxnSpPr>
          <p:nvPr/>
        </p:nvCxnSpPr>
        <p:spPr bwMode="auto">
          <a:xfrm>
            <a:off x="6704653" y="4727790"/>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992F7A6A-5788-DF5C-8D86-8A102C6DFCA7}"/>
              </a:ext>
            </a:extLst>
          </p:cNvPr>
          <p:cNvCxnSpPr>
            <a:cxnSpLocks/>
          </p:cNvCxnSpPr>
          <p:nvPr/>
        </p:nvCxnSpPr>
        <p:spPr bwMode="auto">
          <a:xfrm>
            <a:off x="6704652" y="4968279"/>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D34190A1-74F3-DA09-BD0D-6CC0A749A817}"/>
              </a:ext>
            </a:extLst>
          </p:cNvPr>
          <p:cNvCxnSpPr>
            <a:cxnSpLocks/>
          </p:cNvCxnSpPr>
          <p:nvPr/>
        </p:nvCxnSpPr>
        <p:spPr bwMode="auto">
          <a:xfrm>
            <a:off x="6702009" y="3551101"/>
            <a:ext cx="62523" cy="0"/>
          </a:xfrm>
          <a:prstGeom prst="line">
            <a:avLst/>
          </a:prstGeom>
          <a:noFill/>
          <a:ln w="28575" cap="flat" cmpd="sng" algn="ctr">
            <a:solidFill>
              <a:schemeClr val="bg1"/>
            </a:solidFill>
            <a:prstDash val="solid"/>
            <a:round/>
            <a:headEnd type="none" w="med" len="med"/>
            <a:tailEnd type="none" w="med" len="med"/>
          </a:ln>
          <a:effectLst/>
        </p:spPr>
      </p:cxnSp>
      <p:sp>
        <p:nvSpPr>
          <p:cNvPr id="160" name="Freeform: Shape 159">
            <a:extLst>
              <a:ext uri="{FF2B5EF4-FFF2-40B4-BE49-F238E27FC236}">
                <a16:creationId xmlns:a16="http://schemas.microsoft.com/office/drawing/2014/main" id="{CD106C07-0957-6C98-BE12-C968B46BC86F}"/>
              </a:ext>
            </a:extLst>
          </p:cNvPr>
          <p:cNvSpPr/>
          <p:nvPr/>
        </p:nvSpPr>
        <p:spPr bwMode="auto">
          <a:xfrm>
            <a:off x="6787538" y="4105288"/>
            <a:ext cx="56080" cy="145558"/>
          </a:xfrm>
          <a:custGeom>
            <a:avLst/>
            <a:gdLst>
              <a:gd name="connsiteX0" fmla="*/ 80010 w 80010"/>
              <a:gd name="connsiteY0" fmla="*/ 62865 h 62865"/>
              <a:gd name="connsiteX1" fmla="*/ 0 w 80010"/>
              <a:gd name="connsiteY1" fmla="*/ 62865 h 62865"/>
              <a:gd name="connsiteX2" fmla="*/ 0 w 80010"/>
              <a:gd name="connsiteY2" fmla="*/ 0 h 62865"/>
              <a:gd name="connsiteX3" fmla="*/ 80010 w 80010"/>
              <a:gd name="connsiteY3" fmla="*/ 62865 h 62865"/>
              <a:gd name="connsiteX0" fmla="*/ 80010 w 80010"/>
              <a:gd name="connsiteY0" fmla="*/ 62865 h 62865"/>
              <a:gd name="connsiteX1" fmla="*/ 0 w 80010"/>
              <a:gd name="connsiteY1" fmla="*/ 62865 h 62865"/>
              <a:gd name="connsiteX2" fmla="*/ 0 w 80010"/>
              <a:gd name="connsiteY2" fmla="*/ 0 h 62865"/>
              <a:gd name="connsiteX3" fmla="*/ 80010 w 80010"/>
              <a:gd name="connsiteY3" fmla="*/ 62865 h 62865"/>
            </a:gdLst>
            <a:ahLst/>
            <a:cxnLst>
              <a:cxn ang="0">
                <a:pos x="connsiteX0" y="connsiteY0"/>
              </a:cxn>
              <a:cxn ang="0">
                <a:pos x="connsiteX1" y="connsiteY1"/>
              </a:cxn>
              <a:cxn ang="0">
                <a:pos x="connsiteX2" y="connsiteY2"/>
              </a:cxn>
              <a:cxn ang="0">
                <a:pos x="connsiteX3" y="connsiteY3"/>
              </a:cxn>
            </a:cxnLst>
            <a:rect l="l" t="t" r="r" b="b"/>
            <a:pathLst>
              <a:path w="80010" h="62865">
                <a:moveTo>
                  <a:pt x="80010" y="62865"/>
                </a:moveTo>
                <a:lnTo>
                  <a:pt x="0" y="62865"/>
                </a:lnTo>
                <a:lnTo>
                  <a:pt x="0" y="0"/>
                </a:lnTo>
                <a:cubicBezTo>
                  <a:pt x="26670" y="20955"/>
                  <a:pt x="19265" y="38963"/>
                  <a:pt x="80010" y="62865"/>
                </a:cubicBez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61" name="Straight Arrow Connector 160">
            <a:extLst>
              <a:ext uri="{FF2B5EF4-FFF2-40B4-BE49-F238E27FC236}">
                <a16:creationId xmlns:a16="http://schemas.microsoft.com/office/drawing/2014/main" id="{EFFDC724-AC08-9C31-129E-68D6EC0161DA}"/>
              </a:ext>
            </a:extLst>
          </p:cNvPr>
          <p:cNvCxnSpPr>
            <a:cxnSpLocks/>
          </p:cNvCxnSpPr>
          <p:nvPr/>
        </p:nvCxnSpPr>
        <p:spPr bwMode="auto">
          <a:xfrm>
            <a:off x="6879927" y="4887509"/>
            <a:ext cx="2743202" cy="0"/>
          </a:xfrm>
          <a:prstGeom prst="straightConnector1">
            <a:avLst/>
          </a:prstGeom>
          <a:noFill/>
          <a:ln w="19050" cap="flat" cmpd="sng" algn="ctr">
            <a:solidFill>
              <a:schemeClr val="bg1"/>
            </a:solidFill>
            <a:prstDash val="solid"/>
            <a:round/>
            <a:headEnd type="triangle" w="sm" len="sm"/>
            <a:tailEnd type="triangle" w="sm" len="sm"/>
          </a:ln>
          <a:effectLst/>
        </p:spPr>
      </p:cxnSp>
      <p:cxnSp>
        <p:nvCxnSpPr>
          <p:cNvPr id="162" name="Straight Arrow Connector 161">
            <a:extLst>
              <a:ext uri="{FF2B5EF4-FFF2-40B4-BE49-F238E27FC236}">
                <a16:creationId xmlns:a16="http://schemas.microsoft.com/office/drawing/2014/main" id="{5044310F-C9A2-83D4-502D-B55F64311C86}"/>
              </a:ext>
            </a:extLst>
          </p:cNvPr>
          <p:cNvCxnSpPr>
            <a:cxnSpLocks/>
          </p:cNvCxnSpPr>
          <p:nvPr/>
        </p:nvCxnSpPr>
        <p:spPr bwMode="auto">
          <a:xfrm>
            <a:off x="6755958" y="4887509"/>
            <a:ext cx="103969" cy="0"/>
          </a:xfrm>
          <a:prstGeom prst="straightConnector1">
            <a:avLst/>
          </a:prstGeom>
          <a:noFill/>
          <a:ln w="19050" cap="flat" cmpd="sng" algn="ctr">
            <a:solidFill>
              <a:schemeClr val="bg1"/>
            </a:solidFill>
            <a:prstDash val="solid"/>
            <a:round/>
            <a:headEnd type="triangle" w="sm" len="sm"/>
            <a:tailEnd type="triangle" w="sm" len="sm"/>
          </a:ln>
          <a:effectLst/>
        </p:spPr>
      </p:cxnSp>
      <p:sp>
        <p:nvSpPr>
          <p:cNvPr id="163" name="TextBox 162">
            <a:extLst>
              <a:ext uri="{FF2B5EF4-FFF2-40B4-BE49-F238E27FC236}">
                <a16:creationId xmlns:a16="http://schemas.microsoft.com/office/drawing/2014/main" id="{B56C04EA-D444-26FF-6BFE-0AC7BAE61AD7}"/>
              </a:ext>
            </a:extLst>
          </p:cNvPr>
          <p:cNvSpPr txBox="1"/>
          <p:nvPr/>
        </p:nvSpPr>
        <p:spPr bwMode="auto">
          <a:xfrm>
            <a:off x="7929076" y="4677034"/>
            <a:ext cx="569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97.7%</a:t>
            </a:r>
          </a:p>
        </p:txBody>
      </p:sp>
      <p:sp>
        <p:nvSpPr>
          <p:cNvPr id="164" name="TextBox 163">
            <a:extLst>
              <a:ext uri="{FF2B5EF4-FFF2-40B4-BE49-F238E27FC236}">
                <a16:creationId xmlns:a16="http://schemas.microsoft.com/office/drawing/2014/main" id="{5846A7AC-B994-061E-6695-2EA8B076E150}"/>
              </a:ext>
            </a:extLst>
          </p:cNvPr>
          <p:cNvSpPr txBox="1"/>
          <p:nvPr/>
        </p:nvSpPr>
        <p:spPr bwMode="auto">
          <a:xfrm>
            <a:off x="6704652" y="4672502"/>
            <a:ext cx="4908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a:t>
            </a:r>
          </a:p>
        </p:txBody>
      </p:sp>
      <p:sp>
        <p:nvSpPr>
          <p:cNvPr id="165" name="TextBox 164">
            <a:extLst>
              <a:ext uri="{FF2B5EF4-FFF2-40B4-BE49-F238E27FC236}">
                <a16:creationId xmlns:a16="http://schemas.microsoft.com/office/drawing/2014/main" id="{FB0CC554-BF09-8DB9-0B76-71411F0458D3}"/>
              </a:ext>
            </a:extLst>
          </p:cNvPr>
          <p:cNvSpPr txBox="1"/>
          <p:nvPr/>
        </p:nvSpPr>
        <p:spPr bwMode="auto">
          <a:xfrm>
            <a:off x="6972055" y="3355705"/>
            <a:ext cx="24341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Tirzepatide 15 mg (n = 571)</a:t>
            </a:r>
          </a:p>
        </p:txBody>
      </p:sp>
      <p:sp>
        <p:nvSpPr>
          <p:cNvPr id="166" name="TextBox 165">
            <a:extLst>
              <a:ext uri="{FF2B5EF4-FFF2-40B4-BE49-F238E27FC236}">
                <a16:creationId xmlns:a16="http://schemas.microsoft.com/office/drawing/2014/main" id="{ADA01487-9872-4673-AC51-257A8602761F}"/>
              </a:ext>
            </a:extLst>
          </p:cNvPr>
          <p:cNvSpPr txBox="1"/>
          <p:nvPr/>
        </p:nvSpPr>
        <p:spPr bwMode="auto">
          <a:xfrm>
            <a:off x="6429879" y="3398019"/>
            <a:ext cx="341760"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69" name="Freeform: Shape 168">
            <a:extLst>
              <a:ext uri="{FF2B5EF4-FFF2-40B4-BE49-F238E27FC236}">
                <a16:creationId xmlns:a16="http://schemas.microsoft.com/office/drawing/2014/main" id="{17D9BEB2-E25F-8CA3-AD5E-ED0A74478E98}"/>
              </a:ext>
            </a:extLst>
          </p:cNvPr>
          <p:cNvSpPr/>
          <p:nvPr/>
        </p:nvSpPr>
        <p:spPr bwMode="auto">
          <a:xfrm>
            <a:off x="6871648" y="4237689"/>
            <a:ext cx="2767085" cy="673848"/>
          </a:xfrm>
          <a:custGeom>
            <a:avLst/>
            <a:gdLst>
              <a:gd name="connsiteX0" fmla="*/ 0 w 2766502"/>
              <a:gd name="connsiteY0" fmla="*/ 3412 h 670182"/>
              <a:gd name="connsiteX1" fmla="*/ 61415 w 2766502"/>
              <a:gd name="connsiteY1" fmla="*/ 51179 h 670182"/>
              <a:gd name="connsiteX2" fmla="*/ 235424 w 2766502"/>
              <a:gd name="connsiteY2" fmla="*/ 109182 h 670182"/>
              <a:gd name="connsiteX3" fmla="*/ 423080 w 2766502"/>
              <a:gd name="connsiteY3" fmla="*/ 150125 h 670182"/>
              <a:gd name="connsiteX4" fmla="*/ 757451 w 2766502"/>
              <a:gd name="connsiteY4" fmla="*/ 208128 h 670182"/>
              <a:gd name="connsiteX5" fmla="*/ 989462 w 2766502"/>
              <a:gd name="connsiteY5" fmla="*/ 235424 h 670182"/>
              <a:gd name="connsiteX6" fmla="*/ 1265830 w 2766502"/>
              <a:gd name="connsiteY6" fmla="*/ 269543 h 670182"/>
              <a:gd name="connsiteX7" fmla="*/ 1685498 w 2766502"/>
              <a:gd name="connsiteY7" fmla="*/ 303663 h 670182"/>
              <a:gd name="connsiteX8" fmla="*/ 1961865 w 2766502"/>
              <a:gd name="connsiteY8" fmla="*/ 334370 h 670182"/>
              <a:gd name="connsiteX9" fmla="*/ 2142698 w 2766502"/>
              <a:gd name="connsiteY9" fmla="*/ 371901 h 670182"/>
              <a:gd name="connsiteX10" fmla="*/ 2361062 w 2766502"/>
              <a:gd name="connsiteY10" fmla="*/ 406021 h 670182"/>
              <a:gd name="connsiteX11" fmla="*/ 2552131 w 2766502"/>
              <a:gd name="connsiteY11" fmla="*/ 453788 h 670182"/>
              <a:gd name="connsiteX12" fmla="*/ 2654489 w 2766502"/>
              <a:gd name="connsiteY12" fmla="*/ 498143 h 670182"/>
              <a:gd name="connsiteX13" fmla="*/ 2692021 w 2766502"/>
              <a:gd name="connsiteY13" fmla="*/ 528851 h 670182"/>
              <a:gd name="connsiteX14" fmla="*/ 2729552 w 2766502"/>
              <a:gd name="connsiteY14" fmla="*/ 593677 h 670182"/>
              <a:gd name="connsiteX15" fmla="*/ 2753436 w 2766502"/>
              <a:gd name="connsiteY15" fmla="*/ 644857 h 670182"/>
              <a:gd name="connsiteX16" fmla="*/ 2763671 w 2766502"/>
              <a:gd name="connsiteY16" fmla="*/ 610737 h 670182"/>
              <a:gd name="connsiteX17" fmla="*/ 2760259 w 2766502"/>
              <a:gd name="connsiteY17" fmla="*/ 0 h 670182"/>
              <a:gd name="connsiteX18" fmla="*/ 0 w 2766502"/>
              <a:gd name="connsiteY18" fmla="*/ 3412 h 670182"/>
              <a:gd name="connsiteX0" fmla="*/ 0 w 2766502"/>
              <a:gd name="connsiteY0" fmla="*/ 3412 h 670182"/>
              <a:gd name="connsiteX1" fmla="*/ 61415 w 2766502"/>
              <a:gd name="connsiteY1" fmla="*/ 51179 h 670182"/>
              <a:gd name="connsiteX2" fmla="*/ 235424 w 2766502"/>
              <a:gd name="connsiteY2" fmla="*/ 109182 h 670182"/>
              <a:gd name="connsiteX3" fmla="*/ 423080 w 2766502"/>
              <a:gd name="connsiteY3" fmla="*/ 150125 h 670182"/>
              <a:gd name="connsiteX4" fmla="*/ 757451 w 2766502"/>
              <a:gd name="connsiteY4" fmla="*/ 208128 h 670182"/>
              <a:gd name="connsiteX5" fmla="*/ 989462 w 2766502"/>
              <a:gd name="connsiteY5" fmla="*/ 235424 h 670182"/>
              <a:gd name="connsiteX6" fmla="*/ 1248770 w 2766502"/>
              <a:gd name="connsiteY6" fmla="*/ 276367 h 670182"/>
              <a:gd name="connsiteX7" fmla="*/ 1685498 w 2766502"/>
              <a:gd name="connsiteY7" fmla="*/ 303663 h 670182"/>
              <a:gd name="connsiteX8" fmla="*/ 1961865 w 2766502"/>
              <a:gd name="connsiteY8" fmla="*/ 334370 h 670182"/>
              <a:gd name="connsiteX9" fmla="*/ 2142698 w 2766502"/>
              <a:gd name="connsiteY9" fmla="*/ 371901 h 670182"/>
              <a:gd name="connsiteX10" fmla="*/ 2361062 w 2766502"/>
              <a:gd name="connsiteY10" fmla="*/ 406021 h 670182"/>
              <a:gd name="connsiteX11" fmla="*/ 2552131 w 2766502"/>
              <a:gd name="connsiteY11" fmla="*/ 453788 h 670182"/>
              <a:gd name="connsiteX12" fmla="*/ 2654489 w 2766502"/>
              <a:gd name="connsiteY12" fmla="*/ 498143 h 670182"/>
              <a:gd name="connsiteX13" fmla="*/ 2692021 w 2766502"/>
              <a:gd name="connsiteY13" fmla="*/ 528851 h 670182"/>
              <a:gd name="connsiteX14" fmla="*/ 2729552 w 2766502"/>
              <a:gd name="connsiteY14" fmla="*/ 593677 h 670182"/>
              <a:gd name="connsiteX15" fmla="*/ 2753436 w 2766502"/>
              <a:gd name="connsiteY15" fmla="*/ 644857 h 670182"/>
              <a:gd name="connsiteX16" fmla="*/ 2763671 w 2766502"/>
              <a:gd name="connsiteY16" fmla="*/ 610737 h 670182"/>
              <a:gd name="connsiteX17" fmla="*/ 2760259 w 2766502"/>
              <a:gd name="connsiteY17" fmla="*/ 0 h 670182"/>
              <a:gd name="connsiteX18" fmla="*/ 0 w 2766502"/>
              <a:gd name="connsiteY18" fmla="*/ 3412 h 670182"/>
              <a:gd name="connsiteX0" fmla="*/ 0 w 2766502"/>
              <a:gd name="connsiteY0" fmla="*/ 3412 h 670182"/>
              <a:gd name="connsiteX1" fmla="*/ 61415 w 2766502"/>
              <a:gd name="connsiteY1" fmla="*/ 51179 h 670182"/>
              <a:gd name="connsiteX2" fmla="*/ 235424 w 2766502"/>
              <a:gd name="connsiteY2" fmla="*/ 109182 h 670182"/>
              <a:gd name="connsiteX3" fmla="*/ 423080 w 2766502"/>
              <a:gd name="connsiteY3" fmla="*/ 150125 h 670182"/>
              <a:gd name="connsiteX4" fmla="*/ 757451 w 2766502"/>
              <a:gd name="connsiteY4" fmla="*/ 208128 h 670182"/>
              <a:gd name="connsiteX5" fmla="*/ 989462 w 2766502"/>
              <a:gd name="connsiteY5" fmla="*/ 235424 h 670182"/>
              <a:gd name="connsiteX6" fmla="*/ 1248770 w 2766502"/>
              <a:gd name="connsiteY6" fmla="*/ 276367 h 670182"/>
              <a:gd name="connsiteX7" fmla="*/ 1685498 w 2766502"/>
              <a:gd name="connsiteY7" fmla="*/ 317310 h 670182"/>
              <a:gd name="connsiteX8" fmla="*/ 1961865 w 2766502"/>
              <a:gd name="connsiteY8" fmla="*/ 334370 h 670182"/>
              <a:gd name="connsiteX9" fmla="*/ 2142698 w 2766502"/>
              <a:gd name="connsiteY9" fmla="*/ 371901 h 670182"/>
              <a:gd name="connsiteX10" fmla="*/ 2361062 w 2766502"/>
              <a:gd name="connsiteY10" fmla="*/ 406021 h 670182"/>
              <a:gd name="connsiteX11" fmla="*/ 2552131 w 2766502"/>
              <a:gd name="connsiteY11" fmla="*/ 453788 h 670182"/>
              <a:gd name="connsiteX12" fmla="*/ 2654489 w 2766502"/>
              <a:gd name="connsiteY12" fmla="*/ 498143 h 670182"/>
              <a:gd name="connsiteX13" fmla="*/ 2692021 w 2766502"/>
              <a:gd name="connsiteY13" fmla="*/ 528851 h 670182"/>
              <a:gd name="connsiteX14" fmla="*/ 2729552 w 2766502"/>
              <a:gd name="connsiteY14" fmla="*/ 593677 h 670182"/>
              <a:gd name="connsiteX15" fmla="*/ 2753436 w 2766502"/>
              <a:gd name="connsiteY15" fmla="*/ 644857 h 670182"/>
              <a:gd name="connsiteX16" fmla="*/ 2763671 w 2766502"/>
              <a:gd name="connsiteY16" fmla="*/ 610737 h 670182"/>
              <a:gd name="connsiteX17" fmla="*/ 2760259 w 2766502"/>
              <a:gd name="connsiteY17" fmla="*/ 0 h 670182"/>
              <a:gd name="connsiteX18" fmla="*/ 0 w 2766502"/>
              <a:gd name="connsiteY18" fmla="*/ 3412 h 670182"/>
              <a:gd name="connsiteX0" fmla="*/ 0 w 2766502"/>
              <a:gd name="connsiteY0" fmla="*/ 3412 h 670182"/>
              <a:gd name="connsiteX1" fmla="*/ 61415 w 2766502"/>
              <a:gd name="connsiteY1" fmla="*/ 51179 h 670182"/>
              <a:gd name="connsiteX2" fmla="*/ 235424 w 2766502"/>
              <a:gd name="connsiteY2" fmla="*/ 109182 h 670182"/>
              <a:gd name="connsiteX3" fmla="*/ 423080 w 2766502"/>
              <a:gd name="connsiteY3" fmla="*/ 150125 h 670182"/>
              <a:gd name="connsiteX4" fmla="*/ 757451 w 2766502"/>
              <a:gd name="connsiteY4" fmla="*/ 208128 h 670182"/>
              <a:gd name="connsiteX5" fmla="*/ 989462 w 2766502"/>
              <a:gd name="connsiteY5" fmla="*/ 235424 h 670182"/>
              <a:gd name="connsiteX6" fmla="*/ 1248770 w 2766502"/>
              <a:gd name="connsiteY6" fmla="*/ 276367 h 670182"/>
              <a:gd name="connsiteX7" fmla="*/ 1685498 w 2766502"/>
              <a:gd name="connsiteY7" fmla="*/ 317310 h 670182"/>
              <a:gd name="connsiteX8" fmla="*/ 1975512 w 2766502"/>
              <a:gd name="connsiteY8" fmla="*/ 348018 h 670182"/>
              <a:gd name="connsiteX9" fmla="*/ 2142698 w 2766502"/>
              <a:gd name="connsiteY9" fmla="*/ 371901 h 670182"/>
              <a:gd name="connsiteX10" fmla="*/ 2361062 w 2766502"/>
              <a:gd name="connsiteY10" fmla="*/ 406021 h 670182"/>
              <a:gd name="connsiteX11" fmla="*/ 2552131 w 2766502"/>
              <a:gd name="connsiteY11" fmla="*/ 453788 h 670182"/>
              <a:gd name="connsiteX12" fmla="*/ 2654489 w 2766502"/>
              <a:gd name="connsiteY12" fmla="*/ 498143 h 670182"/>
              <a:gd name="connsiteX13" fmla="*/ 2692021 w 2766502"/>
              <a:gd name="connsiteY13" fmla="*/ 528851 h 670182"/>
              <a:gd name="connsiteX14" fmla="*/ 2729552 w 2766502"/>
              <a:gd name="connsiteY14" fmla="*/ 593677 h 670182"/>
              <a:gd name="connsiteX15" fmla="*/ 2753436 w 2766502"/>
              <a:gd name="connsiteY15" fmla="*/ 644857 h 670182"/>
              <a:gd name="connsiteX16" fmla="*/ 2763671 w 2766502"/>
              <a:gd name="connsiteY16" fmla="*/ 610737 h 670182"/>
              <a:gd name="connsiteX17" fmla="*/ 2760259 w 2766502"/>
              <a:gd name="connsiteY17" fmla="*/ 0 h 670182"/>
              <a:gd name="connsiteX18" fmla="*/ 0 w 2766502"/>
              <a:gd name="connsiteY18" fmla="*/ 3412 h 670182"/>
              <a:gd name="connsiteX0" fmla="*/ 0 w 2766502"/>
              <a:gd name="connsiteY0" fmla="*/ 3412 h 670182"/>
              <a:gd name="connsiteX1" fmla="*/ 61415 w 2766502"/>
              <a:gd name="connsiteY1" fmla="*/ 51179 h 670182"/>
              <a:gd name="connsiteX2" fmla="*/ 235424 w 2766502"/>
              <a:gd name="connsiteY2" fmla="*/ 109182 h 670182"/>
              <a:gd name="connsiteX3" fmla="*/ 423080 w 2766502"/>
              <a:gd name="connsiteY3" fmla="*/ 150125 h 670182"/>
              <a:gd name="connsiteX4" fmla="*/ 757451 w 2766502"/>
              <a:gd name="connsiteY4" fmla="*/ 208128 h 670182"/>
              <a:gd name="connsiteX5" fmla="*/ 989462 w 2766502"/>
              <a:gd name="connsiteY5" fmla="*/ 235424 h 670182"/>
              <a:gd name="connsiteX6" fmla="*/ 1248770 w 2766502"/>
              <a:gd name="connsiteY6" fmla="*/ 276367 h 670182"/>
              <a:gd name="connsiteX7" fmla="*/ 1685498 w 2766502"/>
              <a:gd name="connsiteY7" fmla="*/ 317310 h 670182"/>
              <a:gd name="connsiteX8" fmla="*/ 1975512 w 2766502"/>
              <a:gd name="connsiteY8" fmla="*/ 348018 h 670182"/>
              <a:gd name="connsiteX9" fmla="*/ 2142698 w 2766502"/>
              <a:gd name="connsiteY9" fmla="*/ 371901 h 670182"/>
              <a:gd name="connsiteX10" fmla="*/ 2361062 w 2766502"/>
              <a:gd name="connsiteY10" fmla="*/ 406021 h 670182"/>
              <a:gd name="connsiteX11" fmla="*/ 2538483 w 2766502"/>
              <a:gd name="connsiteY11" fmla="*/ 453788 h 670182"/>
              <a:gd name="connsiteX12" fmla="*/ 2654489 w 2766502"/>
              <a:gd name="connsiteY12" fmla="*/ 498143 h 670182"/>
              <a:gd name="connsiteX13" fmla="*/ 2692021 w 2766502"/>
              <a:gd name="connsiteY13" fmla="*/ 528851 h 670182"/>
              <a:gd name="connsiteX14" fmla="*/ 2729552 w 2766502"/>
              <a:gd name="connsiteY14" fmla="*/ 593677 h 670182"/>
              <a:gd name="connsiteX15" fmla="*/ 2753436 w 2766502"/>
              <a:gd name="connsiteY15" fmla="*/ 644857 h 670182"/>
              <a:gd name="connsiteX16" fmla="*/ 2763671 w 2766502"/>
              <a:gd name="connsiteY16" fmla="*/ 610737 h 670182"/>
              <a:gd name="connsiteX17" fmla="*/ 2760259 w 2766502"/>
              <a:gd name="connsiteY17" fmla="*/ 0 h 670182"/>
              <a:gd name="connsiteX18" fmla="*/ 0 w 2766502"/>
              <a:gd name="connsiteY18" fmla="*/ 3412 h 670182"/>
              <a:gd name="connsiteX0" fmla="*/ 0 w 2763790"/>
              <a:gd name="connsiteY0" fmla="*/ 3830 h 670600"/>
              <a:gd name="connsiteX1" fmla="*/ 61415 w 2763790"/>
              <a:gd name="connsiteY1" fmla="*/ 51597 h 670600"/>
              <a:gd name="connsiteX2" fmla="*/ 235424 w 2763790"/>
              <a:gd name="connsiteY2" fmla="*/ 109600 h 670600"/>
              <a:gd name="connsiteX3" fmla="*/ 423080 w 2763790"/>
              <a:gd name="connsiteY3" fmla="*/ 150543 h 670600"/>
              <a:gd name="connsiteX4" fmla="*/ 757451 w 2763790"/>
              <a:gd name="connsiteY4" fmla="*/ 208546 h 670600"/>
              <a:gd name="connsiteX5" fmla="*/ 989462 w 2763790"/>
              <a:gd name="connsiteY5" fmla="*/ 235842 h 670600"/>
              <a:gd name="connsiteX6" fmla="*/ 1248770 w 2763790"/>
              <a:gd name="connsiteY6" fmla="*/ 276785 h 670600"/>
              <a:gd name="connsiteX7" fmla="*/ 1685498 w 2763790"/>
              <a:gd name="connsiteY7" fmla="*/ 317728 h 670600"/>
              <a:gd name="connsiteX8" fmla="*/ 1975512 w 2763790"/>
              <a:gd name="connsiteY8" fmla="*/ 348436 h 670600"/>
              <a:gd name="connsiteX9" fmla="*/ 2142698 w 2763790"/>
              <a:gd name="connsiteY9" fmla="*/ 372319 h 670600"/>
              <a:gd name="connsiteX10" fmla="*/ 2361062 w 2763790"/>
              <a:gd name="connsiteY10" fmla="*/ 406439 h 670600"/>
              <a:gd name="connsiteX11" fmla="*/ 2538483 w 2763790"/>
              <a:gd name="connsiteY11" fmla="*/ 454206 h 670600"/>
              <a:gd name="connsiteX12" fmla="*/ 2654489 w 2763790"/>
              <a:gd name="connsiteY12" fmla="*/ 498561 h 670600"/>
              <a:gd name="connsiteX13" fmla="*/ 2692021 w 2763790"/>
              <a:gd name="connsiteY13" fmla="*/ 529269 h 670600"/>
              <a:gd name="connsiteX14" fmla="*/ 2729552 w 2763790"/>
              <a:gd name="connsiteY14" fmla="*/ 594095 h 670600"/>
              <a:gd name="connsiteX15" fmla="*/ 2753436 w 2763790"/>
              <a:gd name="connsiteY15" fmla="*/ 645275 h 670600"/>
              <a:gd name="connsiteX16" fmla="*/ 2763671 w 2763790"/>
              <a:gd name="connsiteY16" fmla="*/ 611155 h 670600"/>
              <a:gd name="connsiteX17" fmla="*/ 2760259 w 2763790"/>
              <a:gd name="connsiteY17" fmla="*/ 418 h 670600"/>
              <a:gd name="connsiteX18" fmla="*/ 0 w 2763790"/>
              <a:gd name="connsiteY18" fmla="*/ 3830 h 670600"/>
              <a:gd name="connsiteX0" fmla="*/ 0 w 2767085"/>
              <a:gd name="connsiteY0" fmla="*/ 7078 h 673848"/>
              <a:gd name="connsiteX1" fmla="*/ 61415 w 2767085"/>
              <a:gd name="connsiteY1" fmla="*/ 54845 h 673848"/>
              <a:gd name="connsiteX2" fmla="*/ 235424 w 2767085"/>
              <a:gd name="connsiteY2" fmla="*/ 112848 h 673848"/>
              <a:gd name="connsiteX3" fmla="*/ 423080 w 2767085"/>
              <a:gd name="connsiteY3" fmla="*/ 153791 h 673848"/>
              <a:gd name="connsiteX4" fmla="*/ 757451 w 2767085"/>
              <a:gd name="connsiteY4" fmla="*/ 211794 h 673848"/>
              <a:gd name="connsiteX5" fmla="*/ 989462 w 2767085"/>
              <a:gd name="connsiteY5" fmla="*/ 239090 h 673848"/>
              <a:gd name="connsiteX6" fmla="*/ 1248770 w 2767085"/>
              <a:gd name="connsiteY6" fmla="*/ 280033 h 673848"/>
              <a:gd name="connsiteX7" fmla="*/ 1685498 w 2767085"/>
              <a:gd name="connsiteY7" fmla="*/ 320976 h 673848"/>
              <a:gd name="connsiteX8" fmla="*/ 1975512 w 2767085"/>
              <a:gd name="connsiteY8" fmla="*/ 351684 h 673848"/>
              <a:gd name="connsiteX9" fmla="*/ 2142698 w 2767085"/>
              <a:gd name="connsiteY9" fmla="*/ 375567 h 673848"/>
              <a:gd name="connsiteX10" fmla="*/ 2361062 w 2767085"/>
              <a:gd name="connsiteY10" fmla="*/ 409687 h 673848"/>
              <a:gd name="connsiteX11" fmla="*/ 2538483 w 2767085"/>
              <a:gd name="connsiteY11" fmla="*/ 457454 h 673848"/>
              <a:gd name="connsiteX12" fmla="*/ 2654489 w 2767085"/>
              <a:gd name="connsiteY12" fmla="*/ 501809 h 673848"/>
              <a:gd name="connsiteX13" fmla="*/ 2692021 w 2767085"/>
              <a:gd name="connsiteY13" fmla="*/ 532517 h 673848"/>
              <a:gd name="connsiteX14" fmla="*/ 2729552 w 2767085"/>
              <a:gd name="connsiteY14" fmla="*/ 597343 h 673848"/>
              <a:gd name="connsiteX15" fmla="*/ 2753436 w 2767085"/>
              <a:gd name="connsiteY15" fmla="*/ 648523 h 673848"/>
              <a:gd name="connsiteX16" fmla="*/ 2763671 w 2767085"/>
              <a:gd name="connsiteY16" fmla="*/ 614403 h 673848"/>
              <a:gd name="connsiteX17" fmla="*/ 2767082 w 2767085"/>
              <a:gd name="connsiteY17" fmla="*/ 254 h 673848"/>
              <a:gd name="connsiteX18" fmla="*/ 0 w 2767085"/>
              <a:gd name="connsiteY18" fmla="*/ 7078 h 673848"/>
              <a:gd name="connsiteX0" fmla="*/ 0 w 2767085"/>
              <a:gd name="connsiteY0" fmla="*/ 7078 h 673848"/>
              <a:gd name="connsiteX1" fmla="*/ 61415 w 2767085"/>
              <a:gd name="connsiteY1" fmla="*/ 54845 h 673848"/>
              <a:gd name="connsiteX2" fmla="*/ 235424 w 2767085"/>
              <a:gd name="connsiteY2" fmla="*/ 112848 h 673848"/>
              <a:gd name="connsiteX3" fmla="*/ 423080 w 2767085"/>
              <a:gd name="connsiteY3" fmla="*/ 153791 h 673848"/>
              <a:gd name="connsiteX4" fmla="*/ 757451 w 2767085"/>
              <a:gd name="connsiteY4" fmla="*/ 211794 h 673848"/>
              <a:gd name="connsiteX5" fmla="*/ 989462 w 2767085"/>
              <a:gd name="connsiteY5" fmla="*/ 239090 h 673848"/>
              <a:gd name="connsiteX6" fmla="*/ 1248770 w 2767085"/>
              <a:gd name="connsiteY6" fmla="*/ 280033 h 673848"/>
              <a:gd name="connsiteX7" fmla="*/ 1685498 w 2767085"/>
              <a:gd name="connsiteY7" fmla="*/ 320976 h 673848"/>
              <a:gd name="connsiteX8" fmla="*/ 1975512 w 2767085"/>
              <a:gd name="connsiteY8" fmla="*/ 351684 h 673848"/>
              <a:gd name="connsiteX9" fmla="*/ 2142698 w 2767085"/>
              <a:gd name="connsiteY9" fmla="*/ 375567 h 673848"/>
              <a:gd name="connsiteX10" fmla="*/ 2361062 w 2767085"/>
              <a:gd name="connsiteY10" fmla="*/ 409687 h 673848"/>
              <a:gd name="connsiteX11" fmla="*/ 2538483 w 2767085"/>
              <a:gd name="connsiteY11" fmla="*/ 457454 h 673848"/>
              <a:gd name="connsiteX12" fmla="*/ 2654489 w 2767085"/>
              <a:gd name="connsiteY12" fmla="*/ 501809 h 673848"/>
              <a:gd name="connsiteX13" fmla="*/ 2692021 w 2767085"/>
              <a:gd name="connsiteY13" fmla="*/ 532517 h 673848"/>
              <a:gd name="connsiteX14" fmla="*/ 2729552 w 2767085"/>
              <a:gd name="connsiteY14" fmla="*/ 597343 h 673848"/>
              <a:gd name="connsiteX15" fmla="*/ 2763672 w 2767085"/>
              <a:gd name="connsiteY15" fmla="*/ 648523 h 673848"/>
              <a:gd name="connsiteX16" fmla="*/ 2763671 w 2767085"/>
              <a:gd name="connsiteY16" fmla="*/ 614403 h 673848"/>
              <a:gd name="connsiteX17" fmla="*/ 2767082 w 2767085"/>
              <a:gd name="connsiteY17" fmla="*/ 254 h 673848"/>
              <a:gd name="connsiteX18" fmla="*/ 0 w 2767085"/>
              <a:gd name="connsiteY18" fmla="*/ 7078 h 673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67085" h="673848">
                <a:moveTo>
                  <a:pt x="0" y="7078"/>
                </a:moveTo>
                <a:cubicBezTo>
                  <a:pt x="11089" y="22147"/>
                  <a:pt x="22178" y="37217"/>
                  <a:pt x="61415" y="54845"/>
                </a:cubicBezTo>
                <a:cubicBezTo>
                  <a:pt x="100652" y="72473"/>
                  <a:pt x="175147" y="96357"/>
                  <a:pt x="235424" y="112848"/>
                </a:cubicBezTo>
                <a:cubicBezTo>
                  <a:pt x="295701" y="129339"/>
                  <a:pt x="336076" y="137300"/>
                  <a:pt x="423080" y="153791"/>
                </a:cubicBezTo>
                <a:cubicBezTo>
                  <a:pt x="510085" y="170282"/>
                  <a:pt x="663054" y="197578"/>
                  <a:pt x="757451" y="211794"/>
                </a:cubicBezTo>
                <a:cubicBezTo>
                  <a:pt x="851848" y="226010"/>
                  <a:pt x="907576" y="227717"/>
                  <a:pt x="989462" y="239090"/>
                </a:cubicBezTo>
                <a:cubicBezTo>
                  <a:pt x="1071348" y="250463"/>
                  <a:pt x="1132764" y="266385"/>
                  <a:pt x="1248770" y="280033"/>
                </a:cubicBezTo>
                <a:cubicBezTo>
                  <a:pt x="1364776" y="293681"/>
                  <a:pt x="1564374" y="309034"/>
                  <a:pt x="1685498" y="320976"/>
                </a:cubicBezTo>
                <a:lnTo>
                  <a:pt x="1975512" y="351684"/>
                </a:lnTo>
                <a:cubicBezTo>
                  <a:pt x="2051712" y="360782"/>
                  <a:pt x="2078440" y="365900"/>
                  <a:pt x="2142698" y="375567"/>
                </a:cubicBezTo>
                <a:cubicBezTo>
                  <a:pt x="2206956" y="385234"/>
                  <a:pt x="2295098" y="396039"/>
                  <a:pt x="2361062" y="409687"/>
                </a:cubicBezTo>
                <a:cubicBezTo>
                  <a:pt x="2427026" y="423335"/>
                  <a:pt x="2489579" y="442100"/>
                  <a:pt x="2538483" y="457454"/>
                </a:cubicBezTo>
                <a:cubicBezTo>
                  <a:pt x="2587388" y="472808"/>
                  <a:pt x="2628899" y="489299"/>
                  <a:pt x="2654489" y="501809"/>
                </a:cubicBezTo>
                <a:cubicBezTo>
                  <a:pt x="2680079" y="514320"/>
                  <a:pt x="2679511" y="516595"/>
                  <a:pt x="2692021" y="532517"/>
                </a:cubicBezTo>
                <a:cubicBezTo>
                  <a:pt x="2704531" y="548439"/>
                  <a:pt x="2717610" y="578009"/>
                  <a:pt x="2729552" y="597343"/>
                </a:cubicBezTo>
                <a:cubicBezTo>
                  <a:pt x="2741494" y="616677"/>
                  <a:pt x="2757986" y="645680"/>
                  <a:pt x="2763672" y="648523"/>
                </a:cubicBezTo>
                <a:cubicBezTo>
                  <a:pt x="2769358" y="651366"/>
                  <a:pt x="2762534" y="721879"/>
                  <a:pt x="2763671" y="614403"/>
                </a:cubicBezTo>
                <a:cubicBezTo>
                  <a:pt x="2764808" y="506927"/>
                  <a:pt x="2764238" y="1960"/>
                  <a:pt x="2767082" y="254"/>
                </a:cubicBezTo>
                <a:cubicBezTo>
                  <a:pt x="2769926" y="-1452"/>
                  <a:pt x="920086" y="5941"/>
                  <a:pt x="0" y="7078"/>
                </a:cubicBez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Freeform: Shape 170">
            <a:extLst>
              <a:ext uri="{FF2B5EF4-FFF2-40B4-BE49-F238E27FC236}">
                <a16:creationId xmlns:a16="http://schemas.microsoft.com/office/drawing/2014/main" id="{A3FC5942-2054-59F9-6692-9589E224E004}"/>
              </a:ext>
            </a:extLst>
          </p:cNvPr>
          <p:cNvSpPr/>
          <p:nvPr/>
        </p:nvSpPr>
        <p:spPr bwMode="auto">
          <a:xfrm>
            <a:off x="6771639" y="5142126"/>
            <a:ext cx="2875471" cy="1455039"/>
          </a:xfrm>
          <a:custGeom>
            <a:avLst/>
            <a:gdLst>
              <a:gd name="connsiteX0" fmla="*/ 0 w 2875471"/>
              <a:gd name="connsiteY0" fmla="*/ 0 h 1403230"/>
              <a:gd name="connsiteX1" fmla="*/ 0 w 2875471"/>
              <a:gd name="connsiteY1" fmla="*/ 1403230 h 1403230"/>
              <a:gd name="connsiteX2" fmla="*/ 2875471 w 2875471"/>
              <a:gd name="connsiteY2" fmla="*/ 1403230 h 1403230"/>
            </a:gdLst>
            <a:ahLst/>
            <a:cxnLst>
              <a:cxn ang="0">
                <a:pos x="connsiteX0" y="connsiteY0"/>
              </a:cxn>
              <a:cxn ang="0">
                <a:pos x="connsiteX1" y="connsiteY1"/>
              </a:cxn>
              <a:cxn ang="0">
                <a:pos x="connsiteX2" y="connsiteY2"/>
              </a:cxn>
            </a:cxnLst>
            <a:rect l="l" t="t" r="r" b="b"/>
            <a:pathLst>
              <a:path w="2875471" h="1403230">
                <a:moveTo>
                  <a:pt x="0" y="0"/>
                </a:moveTo>
                <a:lnTo>
                  <a:pt x="0" y="1403230"/>
                </a:lnTo>
                <a:lnTo>
                  <a:pt x="2875471" y="1403230"/>
                </a:lnTo>
              </a:path>
            </a:pathLst>
          </a:custGeom>
          <a:noFill/>
          <a:ln w="28575">
            <a:solidFill>
              <a:schemeClr val="bg1"/>
            </a:solidFill>
            <a:miter lim="800000"/>
            <a:headEnd/>
            <a:tailEnd/>
          </a:ln>
        </p:spPr>
        <p:txBody>
          <a:bodyPr rtlCol="0" anchor="ctr"/>
          <a:lstStyle/>
          <a:p>
            <a:pPr algn="ctr"/>
            <a:endParaRPr lang="en-US"/>
          </a:p>
        </p:txBody>
      </p:sp>
      <p:sp>
        <p:nvSpPr>
          <p:cNvPr id="172" name="TextBox 171">
            <a:extLst>
              <a:ext uri="{FF2B5EF4-FFF2-40B4-BE49-F238E27FC236}">
                <a16:creationId xmlns:a16="http://schemas.microsoft.com/office/drawing/2014/main" id="{31EF18BF-EA28-3B03-2192-4C2AEDE4A899}"/>
              </a:ext>
            </a:extLst>
          </p:cNvPr>
          <p:cNvSpPr txBox="1"/>
          <p:nvPr/>
        </p:nvSpPr>
        <p:spPr bwMode="auto">
          <a:xfrm>
            <a:off x="6441485" y="5506720"/>
            <a:ext cx="341760"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73" name="TextBox 172">
            <a:extLst>
              <a:ext uri="{FF2B5EF4-FFF2-40B4-BE49-F238E27FC236}">
                <a16:creationId xmlns:a16="http://schemas.microsoft.com/office/drawing/2014/main" id="{38539CF3-0CBC-184C-557A-AD9AFF48CD20}"/>
              </a:ext>
            </a:extLst>
          </p:cNvPr>
          <p:cNvSpPr txBox="1"/>
          <p:nvPr/>
        </p:nvSpPr>
        <p:spPr bwMode="auto">
          <a:xfrm>
            <a:off x="6441485" y="5264941"/>
            <a:ext cx="341760"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74" name="TextBox 173">
            <a:extLst>
              <a:ext uri="{FF2B5EF4-FFF2-40B4-BE49-F238E27FC236}">
                <a16:creationId xmlns:a16="http://schemas.microsoft.com/office/drawing/2014/main" id="{B537D5C5-D903-6471-65D7-B3AD9AF5DE15}"/>
              </a:ext>
            </a:extLst>
          </p:cNvPr>
          <p:cNvSpPr txBox="1"/>
          <p:nvPr/>
        </p:nvSpPr>
        <p:spPr bwMode="auto">
          <a:xfrm>
            <a:off x="6523832" y="5740191"/>
            <a:ext cx="263213"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75" name="TextBox 174">
            <a:extLst>
              <a:ext uri="{FF2B5EF4-FFF2-40B4-BE49-F238E27FC236}">
                <a16:creationId xmlns:a16="http://schemas.microsoft.com/office/drawing/2014/main" id="{C81BB85E-70D6-52A0-199D-273D1D9478BC}"/>
              </a:ext>
            </a:extLst>
          </p:cNvPr>
          <p:cNvSpPr txBox="1"/>
          <p:nvPr/>
        </p:nvSpPr>
        <p:spPr bwMode="auto">
          <a:xfrm>
            <a:off x="6398797" y="5988666"/>
            <a:ext cx="388248"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76" name="TextBox 175">
            <a:extLst>
              <a:ext uri="{FF2B5EF4-FFF2-40B4-BE49-F238E27FC236}">
                <a16:creationId xmlns:a16="http://schemas.microsoft.com/office/drawing/2014/main" id="{3EA9AD8C-E790-2E6C-D774-E1F2E8C23391}"/>
              </a:ext>
            </a:extLst>
          </p:cNvPr>
          <p:cNvSpPr txBox="1"/>
          <p:nvPr/>
        </p:nvSpPr>
        <p:spPr bwMode="auto">
          <a:xfrm>
            <a:off x="6395925" y="6214501"/>
            <a:ext cx="388248"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77" name="TextBox 176">
            <a:extLst>
              <a:ext uri="{FF2B5EF4-FFF2-40B4-BE49-F238E27FC236}">
                <a16:creationId xmlns:a16="http://schemas.microsoft.com/office/drawing/2014/main" id="{F926F1AB-60D8-61E9-FAEB-208B2A44B9EA}"/>
              </a:ext>
            </a:extLst>
          </p:cNvPr>
          <p:cNvSpPr txBox="1"/>
          <p:nvPr/>
        </p:nvSpPr>
        <p:spPr bwMode="auto">
          <a:xfrm>
            <a:off x="6395925" y="6468817"/>
            <a:ext cx="388248"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cxnSp>
        <p:nvCxnSpPr>
          <p:cNvPr id="178" name="Straight Connector 177">
            <a:extLst>
              <a:ext uri="{FF2B5EF4-FFF2-40B4-BE49-F238E27FC236}">
                <a16:creationId xmlns:a16="http://schemas.microsoft.com/office/drawing/2014/main" id="{8FC1BC49-AF45-F5F1-A460-D89F4340F8B2}"/>
              </a:ext>
            </a:extLst>
          </p:cNvPr>
          <p:cNvCxnSpPr>
            <a:cxnSpLocks/>
          </p:cNvCxnSpPr>
          <p:nvPr/>
        </p:nvCxnSpPr>
        <p:spPr bwMode="auto">
          <a:xfrm>
            <a:off x="6707960" y="5394719"/>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D01F080C-C70F-ED17-E361-21B1607B429D}"/>
              </a:ext>
            </a:extLst>
          </p:cNvPr>
          <p:cNvCxnSpPr>
            <a:cxnSpLocks/>
          </p:cNvCxnSpPr>
          <p:nvPr/>
        </p:nvCxnSpPr>
        <p:spPr bwMode="auto">
          <a:xfrm>
            <a:off x="6707960" y="5635208"/>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C528AFB3-0BFC-AA32-1AF2-602F9E463BAE}"/>
              </a:ext>
            </a:extLst>
          </p:cNvPr>
          <p:cNvCxnSpPr>
            <a:cxnSpLocks/>
          </p:cNvCxnSpPr>
          <p:nvPr/>
        </p:nvCxnSpPr>
        <p:spPr bwMode="auto">
          <a:xfrm>
            <a:off x="6707960" y="5875697"/>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CC4008A4-5A44-B48B-064A-6D97636B6959}"/>
              </a:ext>
            </a:extLst>
          </p:cNvPr>
          <p:cNvCxnSpPr>
            <a:cxnSpLocks/>
          </p:cNvCxnSpPr>
          <p:nvPr/>
        </p:nvCxnSpPr>
        <p:spPr bwMode="auto">
          <a:xfrm>
            <a:off x="6707960" y="6116186"/>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E68D9A94-AC3F-3C50-A722-E0724B1A7F6F}"/>
              </a:ext>
            </a:extLst>
          </p:cNvPr>
          <p:cNvCxnSpPr>
            <a:cxnSpLocks/>
          </p:cNvCxnSpPr>
          <p:nvPr/>
        </p:nvCxnSpPr>
        <p:spPr bwMode="auto">
          <a:xfrm>
            <a:off x="6707960" y="6356675"/>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DD4628B9-1D02-DB46-7FFB-B2B33FC5426B}"/>
              </a:ext>
            </a:extLst>
          </p:cNvPr>
          <p:cNvCxnSpPr>
            <a:cxnSpLocks/>
          </p:cNvCxnSpPr>
          <p:nvPr/>
        </p:nvCxnSpPr>
        <p:spPr bwMode="auto">
          <a:xfrm>
            <a:off x="6707959" y="6597164"/>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58E60C81-F04E-D36A-5C98-EDC97FDBB2AE}"/>
              </a:ext>
            </a:extLst>
          </p:cNvPr>
          <p:cNvCxnSpPr>
            <a:cxnSpLocks/>
          </p:cNvCxnSpPr>
          <p:nvPr/>
        </p:nvCxnSpPr>
        <p:spPr bwMode="auto">
          <a:xfrm>
            <a:off x="6705316" y="5154230"/>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Arrow Connector 185">
            <a:extLst>
              <a:ext uri="{FF2B5EF4-FFF2-40B4-BE49-F238E27FC236}">
                <a16:creationId xmlns:a16="http://schemas.microsoft.com/office/drawing/2014/main" id="{2561FF06-A88E-EEDB-0B93-9346BE7B2824}"/>
              </a:ext>
            </a:extLst>
          </p:cNvPr>
          <p:cNvCxnSpPr>
            <a:cxnSpLocks/>
          </p:cNvCxnSpPr>
          <p:nvPr/>
        </p:nvCxnSpPr>
        <p:spPr bwMode="auto">
          <a:xfrm>
            <a:off x="7728045" y="6516394"/>
            <a:ext cx="1898391" cy="0"/>
          </a:xfrm>
          <a:prstGeom prst="straightConnector1">
            <a:avLst/>
          </a:prstGeom>
          <a:noFill/>
          <a:ln w="19050" cap="flat" cmpd="sng" algn="ctr">
            <a:solidFill>
              <a:schemeClr val="bg1"/>
            </a:solidFill>
            <a:prstDash val="solid"/>
            <a:round/>
            <a:headEnd type="triangle" w="sm" len="sm"/>
            <a:tailEnd type="triangle" w="sm" len="sm"/>
          </a:ln>
          <a:effectLst/>
        </p:spPr>
      </p:cxnSp>
      <p:cxnSp>
        <p:nvCxnSpPr>
          <p:cNvPr id="187" name="Straight Arrow Connector 186">
            <a:extLst>
              <a:ext uri="{FF2B5EF4-FFF2-40B4-BE49-F238E27FC236}">
                <a16:creationId xmlns:a16="http://schemas.microsoft.com/office/drawing/2014/main" id="{67585B84-5397-571E-C811-A7CBB5A5ABBB}"/>
              </a:ext>
            </a:extLst>
          </p:cNvPr>
          <p:cNvCxnSpPr>
            <a:cxnSpLocks/>
          </p:cNvCxnSpPr>
          <p:nvPr/>
        </p:nvCxnSpPr>
        <p:spPr bwMode="auto">
          <a:xfrm>
            <a:off x="6759265" y="6516394"/>
            <a:ext cx="955132" cy="0"/>
          </a:xfrm>
          <a:prstGeom prst="straightConnector1">
            <a:avLst/>
          </a:prstGeom>
          <a:noFill/>
          <a:ln w="19050" cap="flat" cmpd="sng" algn="ctr">
            <a:solidFill>
              <a:schemeClr val="bg1"/>
            </a:solidFill>
            <a:prstDash val="solid"/>
            <a:round/>
            <a:headEnd type="triangle" w="sm" len="sm"/>
            <a:tailEnd type="triangle" w="sm" len="sm"/>
          </a:ln>
          <a:effectLst/>
        </p:spPr>
      </p:cxnSp>
      <p:sp>
        <p:nvSpPr>
          <p:cNvPr id="188" name="TextBox 187">
            <a:extLst>
              <a:ext uri="{FF2B5EF4-FFF2-40B4-BE49-F238E27FC236}">
                <a16:creationId xmlns:a16="http://schemas.microsoft.com/office/drawing/2014/main" id="{DF8FE2FA-A807-7DA6-16CB-6B9C2819B73F}"/>
              </a:ext>
            </a:extLst>
          </p:cNvPr>
          <p:cNvSpPr txBox="1"/>
          <p:nvPr/>
        </p:nvSpPr>
        <p:spPr bwMode="auto">
          <a:xfrm>
            <a:off x="8384352" y="6294401"/>
            <a:ext cx="569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40" tIns="45720" rIns="91440" bIns="45720" rtlCol="0" anchor="t">
            <a:spAutoFit/>
          </a:bodyPr>
          <a:lstStyle/>
          <a:p>
            <a:pPr algn="ctr">
              <a:lnSpc>
                <a:spcPct val="100000"/>
              </a:lnSpc>
              <a:spcBef>
                <a:spcPct val="50000"/>
              </a:spcBef>
              <a:spcAft>
                <a:spcPct val="0"/>
              </a:spcAft>
              <a:buClrTx/>
              <a:buFontTx/>
              <a:buNone/>
            </a:pPr>
            <a:r>
              <a:rPr lang="en-US" sz="1200" b="0">
                <a:solidFill>
                  <a:schemeClr val="bg1"/>
                </a:solidFill>
                <a:latin typeface="Calibri"/>
                <a:ea typeface="Calibri"/>
                <a:cs typeface="Arial"/>
              </a:rPr>
              <a:t>46.9%</a:t>
            </a:r>
          </a:p>
        </p:txBody>
      </p:sp>
      <p:sp>
        <p:nvSpPr>
          <p:cNvPr id="189" name="TextBox 188">
            <a:extLst>
              <a:ext uri="{FF2B5EF4-FFF2-40B4-BE49-F238E27FC236}">
                <a16:creationId xmlns:a16="http://schemas.microsoft.com/office/drawing/2014/main" id="{6A2FD0DE-F13F-32D1-A1B0-FBA42D893C81}"/>
              </a:ext>
            </a:extLst>
          </p:cNvPr>
          <p:cNvSpPr txBox="1"/>
          <p:nvPr/>
        </p:nvSpPr>
        <p:spPr bwMode="auto">
          <a:xfrm>
            <a:off x="6970951" y="6288778"/>
            <a:ext cx="569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33.1%</a:t>
            </a:r>
          </a:p>
        </p:txBody>
      </p:sp>
      <p:sp>
        <p:nvSpPr>
          <p:cNvPr id="190" name="TextBox 189">
            <a:extLst>
              <a:ext uri="{FF2B5EF4-FFF2-40B4-BE49-F238E27FC236}">
                <a16:creationId xmlns:a16="http://schemas.microsoft.com/office/drawing/2014/main" id="{69A60BF4-660E-0516-1210-657DFA2D7C16}"/>
              </a:ext>
            </a:extLst>
          </p:cNvPr>
          <p:cNvSpPr txBox="1"/>
          <p:nvPr/>
        </p:nvSpPr>
        <p:spPr bwMode="auto">
          <a:xfrm>
            <a:off x="6433186" y="5026904"/>
            <a:ext cx="341760" cy="26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93" name="Freeform: Shape 192">
            <a:extLst>
              <a:ext uri="{FF2B5EF4-FFF2-40B4-BE49-F238E27FC236}">
                <a16:creationId xmlns:a16="http://schemas.microsoft.com/office/drawing/2014/main" id="{C08FA9F3-9C9B-26DC-468F-14DBA2F62AD0}"/>
              </a:ext>
            </a:extLst>
          </p:cNvPr>
          <p:cNvSpPr/>
          <p:nvPr/>
        </p:nvSpPr>
        <p:spPr bwMode="auto">
          <a:xfrm>
            <a:off x="6782937" y="5706439"/>
            <a:ext cx="931460" cy="177421"/>
          </a:xfrm>
          <a:custGeom>
            <a:avLst/>
            <a:gdLst>
              <a:gd name="connsiteX0" fmla="*/ 0 w 931460"/>
              <a:gd name="connsiteY0" fmla="*/ 0 h 177421"/>
              <a:gd name="connsiteX1" fmla="*/ 44356 w 931460"/>
              <a:gd name="connsiteY1" fmla="*/ 40944 h 177421"/>
              <a:gd name="connsiteX2" fmla="*/ 122830 w 931460"/>
              <a:gd name="connsiteY2" fmla="*/ 81887 h 177421"/>
              <a:gd name="connsiteX3" fmla="*/ 180833 w 931460"/>
              <a:gd name="connsiteY3" fmla="*/ 92123 h 177421"/>
              <a:gd name="connsiteX4" fmla="*/ 252484 w 931460"/>
              <a:gd name="connsiteY4" fmla="*/ 109182 h 177421"/>
              <a:gd name="connsiteX5" fmla="*/ 395785 w 931460"/>
              <a:gd name="connsiteY5" fmla="*/ 136478 h 177421"/>
              <a:gd name="connsiteX6" fmla="*/ 556147 w 931460"/>
              <a:gd name="connsiteY6" fmla="*/ 139890 h 177421"/>
              <a:gd name="connsiteX7" fmla="*/ 699448 w 931460"/>
              <a:gd name="connsiteY7" fmla="*/ 160362 h 177421"/>
              <a:gd name="connsiteX8" fmla="*/ 931460 w 931460"/>
              <a:gd name="connsiteY8" fmla="*/ 174009 h 177421"/>
              <a:gd name="connsiteX9" fmla="*/ 931460 w 931460"/>
              <a:gd name="connsiteY9" fmla="*/ 174009 h 177421"/>
              <a:gd name="connsiteX10" fmla="*/ 3412 w 931460"/>
              <a:gd name="connsiteY10" fmla="*/ 177421 h 177421"/>
              <a:gd name="connsiteX11" fmla="*/ 0 w 931460"/>
              <a:gd name="connsiteY11" fmla="*/ 0 h 177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31460" h="177421">
                <a:moveTo>
                  <a:pt x="0" y="0"/>
                </a:moveTo>
                <a:cubicBezTo>
                  <a:pt x="11942" y="13648"/>
                  <a:pt x="23884" y="27296"/>
                  <a:pt x="44356" y="40944"/>
                </a:cubicBezTo>
                <a:cubicBezTo>
                  <a:pt x="64828" y="54592"/>
                  <a:pt x="100084" y="73357"/>
                  <a:pt x="122830" y="81887"/>
                </a:cubicBezTo>
                <a:cubicBezTo>
                  <a:pt x="145576" y="90417"/>
                  <a:pt x="159224" y="87574"/>
                  <a:pt x="180833" y="92123"/>
                </a:cubicBezTo>
                <a:cubicBezTo>
                  <a:pt x="202442" y="96672"/>
                  <a:pt x="216659" y="101790"/>
                  <a:pt x="252484" y="109182"/>
                </a:cubicBezTo>
                <a:cubicBezTo>
                  <a:pt x="288309" y="116574"/>
                  <a:pt x="345174" y="131360"/>
                  <a:pt x="395785" y="136478"/>
                </a:cubicBezTo>
                <a:cubicBezTo>
                  <a:pt x="446396" y="141596"/>
                  <a:pt x="505537" y="135909"/>
                  <a:pt x="556147" y="139890"/>
                </a:cubicBezTo>
                <a:cubicBezTo>
                  <a:pt x="606757" y="143871"/>
                  <a:pt x="636896" y="154676"/>
                  <a:pt x="699448" y="160362"/>
                </a:cubicBezTo>
                <a:cubicBezTo>
                  <a:pt x="762000" y="166048"/>
                  <a:pt x="931460" y="174009"/>
                  <a:pt x="931460" y="174009"/>
                </a:cubicBezTo>
                <a:lnTo>
                  <a:pt x="931460" y="174009"/>
                </a:lnTo>
                <a:lnTo>
                  <a:pt x="3412" y="177421"/>
                </a:lnTo>
                <a:cubicBezTo>
                  <a:pt x="2275" y="118281"/>
                  <a:pt x="1137" y="59140"/>
                  <a:pt x="0" y="0"/>
                </a:cubicBezTo>
                <a:close/>
              </a:path>
            </a:pathLst>
          </a:cu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Freeform: Shape 193">
            <a:extLst>
              <a:ext uri="{FF2B5EF4-FFF2-40B4-BE49-F238E27FC236}">
                <a16:creationId xmlns:a16="http://schemas.microsoft.com/office/drawing/2014/main" id="{C8714C5A-7D20-A809-2836-DBEAC06DDBCB}"/>
              </a:ext>
            </a:extLst>
          </p:cNvPr>
          <p:cNvSpPr/>
          <p:nvPr/>
        </p:nvSpPr>
        <p:spPr bwMode="auto">
          <a:xfrm>
            <a:off x="7728045" y="5880449"/>
            <a:ext cx="1897039" cy="454200"/>
          </a:xfrm>
          <a:custGeom>
            <a:avLst/>
            <a:gdLst>
              <a:gd name="connsiteX0" fmla="*/ 0 w 1897039"/>
              <a:gd name="connsiteY0" fmla="*/ 3412 h 453693"/>
              <a:gd name="connsiteX1" fmla="*/ 378725 w 1897039"/>
              <a:gd name="connsiteY1" fmla="*/ 20472 h 453693"/>
              <a:gd name="connsiteX2" fmla="*/ 839337 w 1897039"/>
              <a:gd name="connsiteY2" fmla="*/ 47767 h 453693"/>
              <a:gd name="connsiteX3" fmla="*/ 1201003 w 1897039"/>
              <a:gd name="connsiteY3" fmla="*/ 81887 h 453693"/>
              <a:gd name="connsiteX4" fmla="*/ 1453486 w 1897039"/>
              <a:gd name="connsiteY4" fmla="*/ 122830 h 453693"/>
              <a:gd name="connsiteX5" fmla="*/ 1654791 w 1897039"/>
              <a:gd name="connsiteY5" fmla="*/ 156950 h 453693"/>
              <a:gd name="connsiteX6" fmla="*/ 1753737 w 1897039"/>
              <a:gd name="connsiteY6" fmla="*/ 197893 h 453693"/>
              <a:gd name="connsiteX7" fmla="*/ 1856095 w 1897039"/>
              <a:gd name="connsiteY7" fmla="*/ 245660 h 453693"/>
              <a:gd name="connsiteX8" fmla="*/ 1869743 w 1897039"/>
              <a:gd name="connsiteY8" fmla="*/ 286603 h 453693"/>
              <a:gd name="connsiteX9" fmla="*/ 1879979 w 1897039"/>
              <a:gd name="connsiteY9" fmla="*/ 337782 h 453693"/>
              <a:gd name="connsiteX10" fmla="*/ 1893627 w 1897039"/>
              <a:gd name="connsiteY10" fmla="*/ 440141 h 453693"/>
              <a:gd name="connsiteX11" fmla="*/ 1897039 w 1897039"/>
              <a:gd name="connsiteY11" fmla="*/ 0 h 453693"/>
              <a:gd name="connsiteX12" fmla="*/ 0 w 1897039"/>
              <a:gd name="connsiteY12" fmla="*/ 3412 h 453693"/>
              <a:gd name="connsiteX0" fmla="*/ 0 w 1897039"/>
              <a:gd name="connsiteY0" fmla="*/ 3412 h 453693"/>
              <a:gd name="connsiteX1" fmla="*/ 378725 w 1897039"/>
              <a:gd name="connsiteY1" fmla="*/ 20472 h 453693"/>
              <a:gd name="connsiteX2" fmla="*/ 839337 w 1897039"/>
              <a:gd name="connsiteY2" fmla="*/ 47767 h 453693"/>
              <a:gd name="connsiteX3" fmla="*/ 1201003 w 1897039"/>
              <a:gd name="connsiteY3" fmla="*/ 81887 h 453693"/>
              <a:gd name="connsiteX4" fmla="*/ 1453486 w 1897039"/>
              <a:gd name="connsiteY4" fmla="*/ 122830 h 453693"/>
              <a:gd name="connsiteX5" fmla="*/ 1665027 w 1897039"/>
              <a:gd name="connsiteY5" fmla="*/ 174010 h 453693"/>
              <a:gd name="connsiteX6" fmla="*/ 1753737 w 1897039"/>
              <a:gd name="connsiteY6" fmla="*/ 197893 h 453693"/>
              <a:gd name="connsiteX7" fmla="*/ 1856095 w 1897039"/>
              <a:gd name="connsiteY7" fmla="*/ 245660 h 453693"/>
              <a:gd name="connsiteX8" fmla="*/ 1869743 w 1897039"/>
              <a:gd name="connsiteY8" fmla="*/ 286603 h 453693"/>
              <a:gd name="connsiteX9" fmla="*/ 1879979 w 1897039"/>
              <a:gd name="connsiteY9" fmla="*/ 337782 h 453693"/>
              <a:gd name="connsiteX10" fmla="*/ 1893627 w 1897039"/>
              <a:gd name="connsiteY10" fmla="*/ 440141 h 453693"/>
              <a:gd name="connsiteX11" fmla="*/ 1897039 w 1897039"/>
              <a:gd name="connsiteY11" fmla="*/ 0 h 453693"/>
              <a:gd name="connsiteX12" fmla="*/ 0 w 1897039"/>
              <a:gd name="connsiteY12" fmla="*/ 3412 h 453693"/>
              <a:gd name="connsiteX0" fmla="*/ 0 w 1897039"/>
              <a:gd name="connsiteY0" fmla="*/ 3412 h 453693"/>
              <a:gd name="connsiteX1" fmla="*/ 378725 w 1897039"/>
              <a:gd name="connsiteY1" fmla="*/ 20472 h 453693"/>
              <a:gd name="connsiteX2" fmla="*/ 839337 w 1897039"/>
              <a:gd name="connsiteY2" fmla="*/ 47767 h 453693"/>
              <a:gd name="connsiteX3" fmla="*/ 1201003 w 1897039"/>
              <a:gd name="connsiteY3" fmla="*/ 81887 h 453693"/>
              <a:gd name="connsiteX4" fmla="*/ 1453486 w 1897039"/>
              <a:gd name="connsiteY4" fmla="*/ 122830 h 453693"/>
              <a:gd name="connsiteX5" fmla="*/ 1665027 w 1897039"/>
              <a:gd name="connsiteY5" fmla="*/ 174010 h 453693"/>
              <a:gd name="connsiteX6" fmla="*/ 1753737 w 1897039"/>
              <a:gd name="connsiteY6" fmla="*/ 197893 h 453693"/>
              <a:gd name="connsiteX7" fmla="*/ 1845859 w 1897039"/>
              <a:gd name="connsiteY7" fmla="*/ 232012 h 453693"/>
              <a:gd name="connsiteX8" fmla="*/ 1869743 w 1897039"/>
              <a:gd name="connsiteY8" fmla="*/ 286603 h 453693"/>
              <a:gd name="connsiteX9" fmla="*/ 1879979 w 1897039"/>
              <a:gd name="connsiteY9" fmla="*/ 337782 h 453693"/>
              <a:gd name="connsiteX10" fmla="*/ 1893627 w 1897039"/>
              <a:gd name="connsiteY10" fmla="*/ 440141 h 453693"/>
              <a:gd name="connsiteX11" fmla="*/ 1897039 w 1897039"/>
              <a:gd name="connsiteY11" fmla="*/ 0 h 453693"/>
              <a:gd name="connsiteX12" fmla="*/ 0 w 1897039"/>
              <a:gd name="connsiteY12" fmla="*/ 3412 h 453693"/>
              <a:gd name="connsiteX0" fmla="*/ 0 w 1897039"/>
              <a:gd name="connsiteY0" fmla="*/ 3412 h 453693"/>
              <a:gd name="connsiteX1" fmla="*/ 378725 w 1897039"/>
              <a:gd name="connsiteY1" fmla="*/ 20472 h 453693"/>
              <a:gd name="connsiteX2" fmla="*/ 839337 w 1897039"/>
              <a:gd name="connsiteY2" fmla="*/ 47767 h 453693"/>
              <a:gd name="connsiteX3" fmla="*/ 1201003 w 1897039"/>
              <a:gd name="connsiteY3" fmla="*/ 81887 h 453693"/>
              <a:gd name="connsiteX4" fmla="*/ 1453486 w 1897039"/>
              <a:gd name="connsiteY4" fmla="*/ 122830 h 453693"/>
              <a:gd name="connsiteX5" fmla="*/ 1665027 w 1897039"/>
              <a:gd name="connsiteY5" fmla="*/ 174010 h 453693"/>
              <a:gd name="connsiteX6" fmla="*/ 1753737 w 1897039"/>
              <a:gd name="connsiteY6" fmla="*/ 197893 h 453693"/>
              <a:gd name="connsiteX7" fmla="*/ 1835623 w 1897039"/>
              <a:gd name="connsiteY7" fmla="*/ 235424 h 453693"/>
              <a:gd name="connsiteX8" fmla="*/ 1869743 w 1897039"/>
              <a:gd name="connsiteY8" fmla="*/ 286603 h 453693"/>
              <a:gd name="connsiteX9" fmla="*/ 1879979 w 1897039"/>
              <a:gd name="connsiteY9" fmla="*/ 337782 h 453693"/>
              <a:gd name="connsiteX10" fmla="*/ 1893627 w 1897039"/>
              <a:gd name="connsiteY10" fmla="*/ 440141 h 453693"/>
              <a:gd name="connsiteX11" fmla="*/ 1897039 w 1897039"/>
              <a:gd name="connsiteY11" fmla="*/ 0 h 453693"/>
              <a:gd name="connsiteX12" fmla="*/ 0 w 1897039"/>
              <a:gd name="connsiteY12" fmla="*/ 3412 h 453693"/>
              <a:gd name="connsiteX0" fmla="*/ 0 w 1897039"/>
              <a:gd name="connsiteY0" fmla="*/ 3412 h 454244"/>
              <a:gd name="connsiteX1" fmla="*/ 378725 w 1897039"/>
              <a:gd name="connsiteY1" fmla="*/ 20472 h 454244"/>
              <a:gd name="connsiteX2" fmla="*/ 839337 w 1897039"/>
              <a:gd name="connsiteY2" fmla="*/ 47767 h 454244"/>
              <a:gd name="connsiteX3" fmla="*/ 1201003 w 1897039"/>
              <a:gd name="connsiteY3" fmla="*/ 81887 h 454244"/>
              <a:gd name="connsiteX4" fmla="*/ 1453486 w 1897039"/>
              <a:gd name="connsiteY4" fmla="*/ 122830 h 454244"/>
              <a:gd name="connsiteX5" fmla="*/ 1665027 w 1897039"/>
              <a:gd name="connsiteY5" fmla="*/ 174010 h 454244"/>
              <a:gd name="connsiteX6" fmla="*/ 1753737 w 1897039"/>
              <a:gd name="connsiteY6" fmla="*/ 197893 h 454244"/>
              <a:gd name="connsiteX7" fmla="*/ 1835623 w 1897039"/>
              <a:gd name="connsiteY7" fmla="*/ 235424 h 454244"/>
              <a:gd name="connsiteX8" fmla="*/ 1869743 w 1897039"/>
              <a:gd name="connsiteY8" fmla="*/ 286603 h 454244"/>
              <a:gd name="connsiteX9" fmla="*/ 1869743 w 1897039"/>
              <a:gd name="connsiteY9" fmla="*/ 344606 h 454244"/>
              <a:gd name="connsiteX10" fmla="*/ 1893627 w 1897039"/>
              <a:gd name="connsiteY10" fmla="*/ 440141 h 454244"/>
              <a:gd name="connsiteX11" fmla="*/ 1897039 w 1897039"/>
              <a:gd name="connsiteY11" fmla="*/ 0 h 454244"/>
              <a:gd name="connsiteX12" fmla="*/ 0 w 1897039"/>
              <a:gd name="connsiteY12" fmla="*/ 3412 h 454244"/>
              <a:gd name="connsiteX0" fmla="*/ 0 w 1897039"/>
              <a:gd name="connsiteY0" fmla="*/ 3412 h 454200"/>
              <a:gd name="connsiteX1" fmla="*/ 378725 w 1897039"/>
              <a:gd name="connsiteY1" fmla="*/ 20472 h 454200"/>
              <a:gd name="connsiteX2" fmla="*/ 839337 w 1897039"/>
              <a:gd name="connsiteY2" fmla="*/ 47767 h 454200"/>
              <a:gd name="connsiteX3" fmla="*/ 1201003 w 1897039"/>
              <a:gd name="connsiteY3" fmla="*/ 81887 h 454200"/>
              <a:gd name="connsiteX4" fmla="*/ 1453486 w 1897039"/>
              <a:gd name="connsiteY4" fmla="*/ 122830 h 454200"/>
              <a:gd name="connsiteX5" fmla="*/ 1665027 w 1897039"/>
              <a:gd name="connsiteY5" fmla="*/ 174010 h 454200"/>
              <a:gd name="connsiteX6" fmla="*/ 1753737 w 1897039"/>
              <a:gd name="connsiteY6" fmla="*/ 197893 h 454200"/>
              <a:gd name="connsiteX7" fmla="*/ 1835623 w 1897039"/>
              <a:gd name="connsiteY7" fmla="*/ 235424 h 454200"/>
              <a:gd name="connsiteX8" fmla="*/ 1856095 w 1897039"/>
              <a:gd name="connsiteY8" fmla="*/ 290015 h 454200"/>
              <a:gd name="connsiteX9" fmla="*/ 1869743 w 1897039"/>
              <a:gd name="connsiteY9" fmla="*/ 344606 h 454200"/>
              <a:gd name="connsiteX10" fmla="*/ 1893627 w 1897039"/>
              <a:gd name="connsiteY10" fmla="*/ 440141 h 454200"/>
              <a:gd name="connsiteX11" fmla="*/ 1897039 w 1897039"/>
              <a:gd name="connsiteY11" fmla="*/ 0 h 454200"/>
              <a:gd name="connsiteX12" fmla="*/ 0 w 1897039"/>
              <a:gd name="connsiteY12" fmla="*/ 3412 h 454200"/>
              <a:gd name="connsiteX0" fmla="*/ 0 w 1897039"/>
              <a:gd name="connsiteY0" fmla="*/ 3412 h 454200"/>
              <a:gd name="connsiteX1" fmla="*/ 378725 w 1897039"/>
              <a:gd name="connsiteY1" fmla="*/ 20472 h 454200"/>
              <a:gd name="connsiteX2" fmla="*/ 839337 w 1897039"/>
              <a:gd name="connsiteY2" fmla="*/ 47767 h 454200"/>
              <a:gd name="connsiteX3" fmla="*/ 1201003 w 1897039"/>
              <a:gd name="connsiteY3" fmla="*/ 81887 h 454200"/>
              <a:gd name="connsiteX4" fmla="*/ 1453486 w 1897039"/>
              <a:gd name="connsiteY4" fmla="*/ 122830 h 454200"/>
              <a:gd name="connsiteX5" fmla="*/ 1665027 w 1897039"/>
              <a:gd name="connsiteY5" fmla="*/ 174010 h 454200"/>
              <a:gd name="connsiteX6" fmla="*/ 1753737 w 1897039"/>
              <a:gd name="connsiteY6" fmla="*/ 197893 h 454200"/>
              <a:gd name="connsiteX7" fmla="*/ 1825387 w 1897039"/>
              <a:gd name="connsiteY7" fmla="*/ 235424 h 454200"/>
              <a:gd name="connsiteX8" fmla="*/ 1856095 w 1897039"/>
              <a:gd name="connsiteY8" fmla="*/ 290015 h 454200"/>
              <a:gd name="connsiteX9" fmla="*/ 1869743 w 1897039"/>
              <a:gd name="connsiteY9" fmla="*/ 344606 h 454200"/>
              <a:gd name="connsiteX10" fmla="*/ 1893627 w 1897039"/>
              <a:gd name="connsiteY10" fmla="*/ 440141 h 454200"/>
              <a:gd name="connsiteX11" fmla="*/ 1897039 w 1897039"/>
              <a:gd name="connsiteY11" fmla="*/ 0 h 454200"/>
              <a:gd name="connsiteX12" fmla="*/ 0 w 1897039"/>
              <a:gd name="connsiteY12" fmla="*/ 3412 h 45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97039" h="454200">
                <a:moveTo>
                  <a:pt x="0" y="3412"/>
                </a:moveTo>
                <a:lnTo>
                  <a:pt x="378725" y="20472"/>
                </a:lnTo>
                <a:lnTo>
                  <a:pt x="839337" y="47767"/>
                </a:lnTo>
                <a:cubicBezTo>
                  <a:pt x="976383" y="58003"/>
                  <a:pt x="1098645" y="69377"/>
                  <a:pt x="1201003" y="81887"/>
                </a:cubicBezTo>
                <a:cubicBezTo>
                  <a:pt x="1303361" y="94397"/>
                  <a:pt x="1376149" y="107476"/>
                  <a:pt x="1453486" y="122830"/>
                </a:cubicBezTo>
                <a:cubicBezTo>
                  <a:pt x="1530823" y="138184"/>
                  <a:pt x="1614985" y="161500"/>
                  <a:pt x="1665027" y="174010"/>
                </a:cubicBezTo>
                <a:cubicBezTo>
                  <a:pt x="1715069" y="186520"/>
                  <a:pt x="1727010" y="187657"/>
                  <a:pt x="1753737" y="197893"/>
                </a:cubicBezTo>
                <a:cubicBezTo>
                  <a:pt x="1780464" y="208129"/>
                  <a:pt x="1808327" y="220070"/>
                  <a:pt x="1825387" y="235424"/>
                </a:cubicBezTo>
                <a:cubicBezTo>
                  <a:pt x="1842447" y="250778"/>
                  <a:pt x="1848702" y="271818"/>
                  <a:pt x="1856095" y="290015"/>
                </a:cubicBezTo>
                <a:cubicBezTo>
                  <a:pt x="1863488" y="308212"/>
                  <a:pt x="1863488" y="319585"/>
                  <a:pt x="1869743" y="344606"/>
                </a:cubicBezTo>
                <a:cubicBezTo>
                  <a:pt x="1875998" y="369627"/>
                  <a:pt x="1891352" y="495869"/>
                  <a:pt x="1893627" y="440141"/>
                </a:cubicBezTo>
                <a:cubicBezTo>
                  <a:pt x="1894764" y="293427"/>
                  <a:pt x="1895902" y="146714"/>
                  <a:pt x="1897039" y="0"/>
                </a:cubicBezTo>
                <a:lnTo>
                  <a:pt x="0" y="3412"/>
                </a:lnTo>
                <a:close/>
              </a:path>
            </a:pathLst>
          </a:cu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68" name="Straight Connector 167">
            <a:extLst>
              <a:ext uri="{FF2B5EF4-FFF2-40B4-BE49-F238E27FC236}">
                <a16:creationId xmlns:a16="http://schemas.microsoft.com/office/drawing/2014/main" id="{B7771978-8320-5962-4176-EB61ED087396}"/>
              </a:ext>
            </a:extLst>
          </p:cNvPr>
          <p:cNvCxnSpPr>
            <a:cxnSpLocks/>
          </p:cNvCxnSpPr>
          <p:nvPr/>
        </p:nvCxnSpPr>
        <p:spPr bwMode="auto">
          <a:xfrm>
            <a:off x="6783738" y="4240760"/>
            <a:ext cx="2860065" cy="0"/>
          </a:xfrm>
          <a:prstGeom prst="line">
            <a:avLst/>
          </a:prstGeom>
          <a:noFill/>
          <a:ln w="28575" cap="flat" cmpd="sng" algn="ctr">
            <a:solidFill>
              <a:schemeClr val="tx2">
                <a:lumMod val="90000"/>
              </a:schemeClr>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888905C9-B146-F680-FF93-C7E096685159}"/>
              </a:ext>
            </a:extLst>
          </p:cNvPr>
          <p:cNvCxnSpPr>
            <a:cxnSpLocks/>
          </p:cNvCxnSpPr>
          <p:nvPr/>
        </p:nvCxnSpPr>
        <p:spPr bwMode="auto">
          <a:xfrm>
            <a:off x="6787045" y="5869645"/>
            <a:ext cx="2860065" cy="0"/>
          </a:xfrm>
          <a:prstGeom prst="line">
            <a:avLst/>
          </a:prstGeom>
          <a:noFill/>
          <a:ln w="28575" cap="flat" cmpd="sng" algn="ctr">
            <a:solidFill>
              <a:schemeClr val="tx2">
                <a:lumMod val="90000"/>
              </a:schemeClr>
            </a:solidFill>
            <a:prstDash val="solid"/>
            <a:round/>
            <a:headEnd type="none" w="med" len="med"/>
            <a:tailEnd type="none" w="med" len="med"/>
          </a:ln>
          <a:effectLst/>
        </p:spPr>
      </p:cxnSp>
    </p:spTree>
    <p:extLst>
      <p:ext uri="{BB962C8B-B14F-4D97-AF65-F5344CB8AC3E}">
        <p14:creationId xmlns:p14="http://schemas.microsoft.com/office/powerpoint/2010/main" val="1602009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8EDFC-E04D-675E-1D5D-C53F10A7CBA7}"/>
              </a:ext>
            </a:extLst>
          </p:cNvPr>
          <p:cNvSpPr>
            <a:spLocks noGrp="1"/>
          </p:cNvSpPr>
          <p:nvPr>
            <p:ph type="title"/>
          </p:nvPr>
        </p:nvSpPr>
        <p:spPr/>
        <p:txBody>
          <a:bodyPr/>
          <a:lstStyle/>
          <a:p>
            <a:r>
              <a:rPr lang="en-US" dirty="0"/>
              <a:t>Assessing Suboptimal Responders: </a:t>
            </a:r>
            <a:br>
              <a:rPr lang="en-US" dirty="0"/>
            </a:br>
            <a:r>
              <a:rPr lang="en-US" dirty="0"/>
              <a:t>Lifestyle and Behavioral Factors</a:t>
            </a:r>
          </a:p>
        </p:txBody>
      </p:sp>
      <p:sp>
        <p:nvSpPr>
          <p:cNvPr id="3" name="Content Placeholder 2">
            <a:extLst>
              <a:ext uri="{FF2B5EF4-FFF2-40B4-BE49-F238E27FC236}">
                <a16:creationId xmlns:a16="http://schemas.microsoft.com/office/drawing/2014/main" id="{DC17EE5D-1F84-912B-B704-98B016D289B4}"/>
              </a:ext>
            </a:extLst>
          </p:cNvPr>
          <p:cNvSpPr>
            <a:spLocks noGrp="1"/>
          </p:cNvSpPr>
          <p:nvPr>
            <p:ph idx="1"/>
          </p:nvPr>
        </p:nvSpPr>
        <p:spPr/>
        <p:txBody>
          <a:bodyPr/>
          <a:lstStyle/>
          <a:p>
            <a:r>
              <a:rPr lang="en-US" dirty="0"/>
              <a:t>Confirm adherence to prescribed lifestyle modifications (ie, nutrition, physical activity, and sleep)</a:t>
            </a:r>
          </a:p>
          <a:p>
            <a:r>
              <a:rPr lang="en-US" dirty="0"/>
              <a:t>Evaluate behavioral factors like readiness to change, motivation, and barriers (eg, stress, environment)</a:t>
            </a:r>
          </a:p>
          <a:p>
            <a:r>
              <a:rPr lang="en-US" dirty="0"/>
              <a:t>Assess psychosocial contributors, such as depression, anxiety, social support, and stigma</a:t>
            </a:r>
          </a:p>
          <a:p>
            <a:r>
              <a:rPr lang="en-US" dirty="0"/>
              <a:t>Explore patient–HCP communication and shared decision-making</a:t>
            </a:r>
          </a:p>
          <a:p>
            <a:r>
              <a:rPr lang="en-US" dirty="0"/>
              <a:t>Reassess comorbidities, medications, and weight trajectory</a:t>
            </a:r>
          </a:p>
          <a:p>
            <a:r>
              <a:rPr lang="en-US" dirty="0"/>
              <a:t>Tailor treatment plan to patient-centered goals and cultural context</a:t>
            </a:r>
          </a:p>
          <a:p>
            <a:pPr marL="0" indent="0">
              <a:buNone/>
            </a:pPr>
            <a:endParaRPr lang="en-US" dirty="0">
              <a:ea typeface="Calibri" panose="020F0502020204030204" pitchFamily="34" charset="0"/>
              <a:cs typeface="Calibri" panose="020F0502020204030204" pitchFamily="34" charset="0"/>
            </a:endParaRPr>
          </a:p>
          <a:p>
            <a:endParaRPr lang="en-US"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12538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09FED-B204-65F5-426B-871482872900}"/>
              </a:ext>
            </a:extLst>
          </p:cNvPr>
          <p:cNvSpPr>
            <a:spLocks noGrp="1"/>
          </p:cNvSpPr>
          <p:nvPr>
            <p:ph type="title"/>
          </p:nvPr>
        </p:nvSpPr>
        <p:spPr/>
        <p:txBody>
          <a:bodyPr/>
          <a:lstStyle/>
          <a:p>
            <a:r>
              <a:rPr lang="en-US" dirty="0"/>
              <a:t>Aligning Obesity Phenotypes With AOM Mechanisms</a:t>
            </a:r>
          </a:p>
        </p:txBody>
      </p:sp>
      <p:sp>
        <p:nvSpPr>
          <p:cNvPr id="3" name="Content Placeholder 2">
            <a:extLst>
              <a:ext uri="{FF2B5EF4-FFF2-40B4-BE49-F238E27FC236}">
                <a16:creationId xmlns:a16="http://schemas.microsoft.com/office/drawing/2014/main" id="{46AE56DC-9A2A-AF03-8AED-CFF8FF343C5A}"/>
              </a:ext>
            </a:extLst>
          </p:cNvPr>
          <p:cNvSpPr>
            <a:spLocks noGrp="1"/>
          </p:cNvSpPr>
          <p:nvPr>
            <p:ph idx="1"/>
          </p:nvPr>
        </p:nvSpPr>
        <p:spPr/>
        <p:txBody>
          <a:bodyPr/>
          <a:lstStyle/>
          <a:p>
            <a:r>
              <a:rPr lang="en-US" sz="2400" dirty="0"/>
              <a:t>Obesity is heterogeneous: phenotypes vary by appetite regulation, metabolic profile, psychological drivers, and comorbidities</a:t>
            </a:r>
          </a:p>
          <a:p>
            <a:r>
              <a:rPr lang="en-US" sz="2400" dirty="0"/>
              <a:t>Phenotype-informed therapy may improve outcomes compared with BMI-specific approaches</a:t>
            </a:r>
          </a:p>
          <a:p>
            <a:r>
              <a:rPr lang="en-US" sz="2400" dirty="0"/>
              <a:t>Current AOMs target distinct pathways:</a:t>
            </a:r>
          </a:p>
          <a:p>
            <a:pPr lvl="1"/>
            <a:r>
              <a:rPr lang="en-US" sz="2200" dirty="0"/>
              <a:t>GLP-1 RAs: appetite suppression, satiety, delayed gastric emptying, reduced intake</a:t>
            </a:r>
          </a:p>
          <a:p>
            <a:pPr lvl="1"/>
            <a:r>
              <a:rPr lang="en-US" sz="2200" dirty="0"/>
              <a:t>Dual GIP/GLP-1 RAs: enhanced weight loss, metabolic benefits</a:t>
            </a:r>
          </a:p>
          <a:p>
            <a:pPr lvl="1"/>
            <a:r>
              <a:rPr lang="en-US" sz="2200" dirty="0"/>
              <a:t>Sympathomimetics: appetite suppression</a:t>
            </a:r>
          </a:p>
          <a:p>
            <a:pPr lvl="1"/>
            <a:r>
              <a:rPr lang="en-US" sz="2200" dirty="0"/>
              <a:t>Lipase inhibitors: reduced fat absorption</a:t>
            </a:r>
          </a:p>
          <a:p>
            <a:pPr marL="0" indent="0">
              <a:buNone/>
            </a:pPr>
            <a:endParaRPr lang="en-US" dirty="0"/>
          </a:p>
        </p:txBody>
      </p:sp>
      <p:sp>
        <p:nvSpPr>
          <p:cNvPr id="4" name="TextBox 3">
            <a:extLst>
              <a:ext uri="{FF2B5EF4-FFF2-40B4-BE49-F238E27FC236}">
                <a16:creationId xmlns:a16="http://schemas.microsoft.com/office/drawing/2014/main" id="{101ABDC7-52E5-F10E-88D0-A802C8A1D593}"/>
              </a:ext>
            </a:extLst>
          </p:cNvPr>
          <p:cNvSpPr txBox="1"/>
          <p:nvPr/>
        </p:nvSpPr>
        <p:spPr>
          <a:xfrm>
            <a:off x="418688" y="6211439"/>
            <a:ext cx="929351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rgbClr val="455560"/>
                </a:solidFill>
                <a:effectLst/>
                <a:uLnTx/>
                <a:uFillTx/>
                <a:latin typeface="Calibri"/>
                <a:ea typeface="ＭＳ Ｐゴシック" charset="0"/>
                <a:cs typeface="Arial" panose="020B0604020202020204" pitchFamily="34" charset="0"/>
              </a:rPr>
              <a:t>Rubino. Lancet Diabetes Endocrinol. 2025;13:221. Jastreboff. NEJM. 2022;387:205. </a:t>
            </a:r>
            <a:br>
              <a:rPr kumimoji="0" lang="da-DK" sz="1200" b="0" i="0" u="none" strike="noStrike" kern="1200" cap="none" spc="0" normalizeH="0" baseline="0" noProof="0" dirty="0">
                <a:ln>
                  <a:noFill/>
                </a:ln>
                <a:solidFill>
                  <a:srgbClr val="455560"/>
                </a:solidFill>
                <a:effectLst/>
                <a:uLnTx/>
                <a:uFillTx/>
                <a:latin typeface="Calibri"/>
                <a:ea typeface="ＭＳ Ｐゴシック" charset="0"/>
                <a:cs typeface="Arial" panose="020B0604020202020204" pitchFamily="34" charset="0"/>
              </a:rPr>
            </a:br>
            <a:r>
              <a:rPr kumimoji="0" lang="da-DK" sz="1200" b="0" i="0" u="none" strike="noStrike" kern="1200" cap="none" spc="0" normalizeH="0" baseline="0" noProof="0" dirty="0">
                <a:ln>
                  <a:noFill/>
                </a:ln>
                <a:solidFill>
                  <a:srgbClr val="455560"/>
                </a:solidFill>
                <a:effectLst/>
                <a:uLnTx/>
                <a:uFillTx/>
                <a:latin typeface="Calibri"/>
                <a:ea typeface="ＭＳ Ｐゴシック" charset="0"/>
                <a:cs typeface="Arial" panose="020B0604020202020204" pitchFamily="34" charset="0"/>
              </a:rPr>
              <a:t>Montan. Ann Transl Med. 2019;7:393. Sokary. Prim Care Diabetes. 2025;19:229.</a:t>
            </a:r>
            <a:endParaRPr kumimoji="0" lang="en-US" sz="1200" b="0" i="0" u="none" strike="noStrike" kern="1200" cap="none" spc="0" normalizeH="0" baseline="0" noProof="0" dirty="0">
              <a:ln>
                <a:noFill/>
              </a:ln>
              <a:solidFill>
                <a:srgbClr val="455560"/>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2393966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47">
            <a:extLst>
              <a:ext uri="{FF2B5EF4-FFF2-40B4-BE49-F238E27FC236}">
                <a16:creationId xmlns:a16="http://schemas.microsoft.com/office/drawing/2014/main" id="{0BD96083-A1D2-C7DB-E64B-7ED745AD8BD4}"/>
              </a:ext>
            </a:extLst>
          </p:cNvPr>
          <p:cNvSpPr/>
          <p:nvPr/>
        </p:nvSpPr>
        <p:spPr>
          <a:xfrm rot="20280269">
            <a:off x="4695959" y="2694263"/>
            <a:ext cx="2482809" cy="310118"/>
          </a:xfrm>
          <a:prstGeom prst="rightArrow">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r" defTabSz="45718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bri     "/>
                <a:ea typeface="+mn-ea"/>
                <a:cs typeface="+mn-cs"/>
                <a:sym typeface="Arial"/>
              </a:rPr>
              <a:t>GIP/GLP-1 RA</a:t>
            </a:r>
            <a:endParaRPr kumimoji="0" lang="en-US" sz="1200" b="0" i="0" u="none" strike="noStrike" kern="1200" cap="none" spc="0" normalizeH="0" baseline="-25000" noProof="0">
              <a:ln>
                <a:noFill/>
              </a:ln>
              <a:solidFill>
                <a:srgbClr val="FFFFFF"/>
              </a:solidFill>
              <a:effectLst/>
              <a:uLnTx/>
              <a:uFillTx/>
              <a:latin typeface="Calbri     "/>
              <a:ea typeface="+mn-ea"/>
              <a:cs typeface="+mn-cs"/>
              <a:sym typeface="Arial"/>
            </a:endParaRPr>
          </a:p>
        </p:txBody>
      </p:sp>
      <p:pic>
        <p:nvPicPr>
          <p:cNvPr id="21" name="Picture 20" descr="A picture containing drawing, clipart, heart, sketch&#10;&#10;Description automatically generated">
            <a:extLst>
              <a:ext uri="{FF2B5EF4-FFF2-40B4-BE49-F238E27FC236}">
                <a16:creationId xmlns:a16="http://schemas.microsoft.com/office/drawing/2014/main" id="{8BCE8460-7002-46F6-E58E-05D4F83014F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477626" y="3329515"/>
            <a:ext cx="1607537" cy="2598449"/>
          </a:xfrm>
          <a:prstGeom prst="rect">
            <a:avLst/>
          </a:prstGeom>
        </p:spPr>
      </p:pic>
      <p:pic>
        <p:nvPicPr>
          <p:cNvPr id="8" name="Picture 7">
            <a:extLst>
              <a:ext uri="{FF2B5EF4-FFF2-40B4-BE49-F238E27FC236}">
                <a16:creationId xmlns:a16="http://schemas.microsoft.com/office/drawing/2014/main" id="{5D1EBBCF-89C9-1544-18DC-AABCB4E20E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0935" y="1288455"/>
            <a:ext cx="1557762" cy="1296593"/>
          </a:xfrm>
          <a:prstGeom prst="rect">
            <a:avLst/>
          </a:prstGeom>
        </p:spPr>
      </p:pic>
      <p:sp>
        <p:nvSpPr>
          <p:cNvPr id="48" name="Right Arrow 47">
            <a:extLst>
              <a:ext uri="{FF2B5EF4-FFF2-40B4-BE49-F238E27FC236}">
                <a16:creationId xmlns:a16="http://schemas.microsoft.com/office/drawing/2014/main" id="{5DD830B2-EBD7-D8B2-FB05-6117CDE6DC83}"/>
              </a:ext>
            </a:extLst>
          </p:cNvPr>
          <p:cNvSpPr/>
          <p:nvPr/>
        </p:nvSpPr>
        <p:spPr>
          <a:xfrm rot="20768847">
            <a:off x="4838050" y="2229909"/>
            <a:ext cx="1606159" cy="310118"/>
          </a:xfrm>
          <a:prstGeom prst="rightArrow">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r" defTabSz="45718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bri     "/>
                <a:ea typeface="+mn-ea"/>
                <a:cs typeface="+mn-cs"/>
                <a:sym typeface="Arial"/>
              </a:rPr>
              <a:t>GLP-1 RA</a:t>
            </a:r>
            <a:endParaRPr kumimoji="0" lang="en-US" sz="1200" b="0" i="0" u="none" strike="noStrike" kern="1200" cap="none" spc="0" normalizeH="0" baseline="-25000" noProof="0">
              <a:ln>
                <a:noFill/>
              </a:ln>
              <a:solidFill>
                <a:srgbClr val="FFFFFF"/>
              </a:solidFill>
              <a:effectLst/>
              <a:uLnTx/>
              <a:uFillTx/>
              <a:latin typeface="Calbri     "/>
              <a:ea typeface="+mn-ea"/>
              <a:cs typeface="+mn-cs"/>
              <a:sym typeface="Arial"/>
            </a:endParaRPr>
          </a:p>
        </p:txBody>
      </p:sp>
      <p:sp>
        <p:nvSpPr>
          <p:cNvPr id="2" name="Title 1"/>
          <p:cNvSpPr>
            <a:spLocks noGrp="1"/>
          </p:cNvSpPr>
          <p:nvPr>
            <p:ph type="title"/>
          </p:nvPr>
        </p:nvSpPr>
        <p:spPr/>
        <p:txBody>
          <a:bodyPr>
            <a:normAutofit/>
          </a:bodyPr>
          <a:lstStyle/>
          <a:p>
            <a:r>
              <a:rPr lang="en-US" b="1" dirty="0">
                <a:latin typeface="Calibri"/>
                <a:ea typeface="Calibri"/>
                <a:cs typeface="Calibri"/>
              </a:rPr>
              <a:t>FDA-Approved</a:t>
            </a:r>
            <a:r>
              <a:rPr lang="en-US" dirty="0">
                <a:latin typeface="Calibri"/>
                <a:ea typeface="Calibri"/>
                <a:cs typeface="Calibri"/>
              </a:rPr>
              <a:t> Antiobesity Medications</a:t>
            </a:r>
            <a:endParaRPr lang="en-US" sz="1800" b="1" baseline="30000" dirty="0"/>
          </a:p>
        </p:txBody>
      </p:sp>
      <p:sp>
        <p:nvSpPr>
          <p:cNvPr id="6" name="Footer Placeholder 5">
            <a:extLst>
              <a:ext uri="{FF2B5EF4-FFF2-40B4-BE49-F238E27FC236}">
                <a16:creationId xmlns:a16="http://schemas.microsoft.com/office/drawing/2014/main" id="{6F83E5F6-2D04-7926-2458-DDE93193D59C}"/>
              </a:ext>
            </a:extLst>
          </p:cNvPr>
          <p:cNvSpPr>
            <a:spLocks noGrp="1"/>
          </p:cNvSpPr>
          <p:nvPr>
            <p:ph type="ftr" sz="quarter" idx="4294967295"/>
          </p:nvPr>
        </p:nvSpPr>
        <p:spPr>
          <a:xfrm>
            <a:off x="440664" y="6207667"/>
            <a:ext cx="9509125" cy="422275"/>
          </a:xfrm>
          <a:prstGeom prst="rect">
            <a:avLst/>
          </a:prstGeo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Arial"/>
              </a:rPr>
              <a:t>Angelidi</a:t>
            </a:r>
            <a:r>
              <a:rPr kumimoji="0" 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sym typeface="Arial"/>
              </a:rPr>
              <a:t>. Endocr Rev. 2022;43:507.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Arial"/>
              </a:rPr>
              <a:t>Giruzzi</a:t>
            </a:r>
            <a:r>
              <a:rPr kumimoji="0" 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sym typeface="Arial"/>
              </a:rPr>
              <a:t>. Clin Diabetes. 2020;38:313. Tak.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Arial"/>
              </a:rPr>
              <a:t>Curr</a:t>
            </a:r>
            <a:r>
              <a:rPr kumimoji="0" 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sym typeface="Arial"/>
              </a:rPr>
              <a:t>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Arial"/>
              </a:rPr>
              <a:t>Obes</a:t>
            </a:r>
            <a:r>
              <a:rPr kumimoji="0" 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sym typeface="Arial"/>
              </a:rPr>
              <a:t> Rep. 2021;10:14. </a:t>
            </a: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Tschöp</a:t>
            </a:r>
            <a:r>
              <a:rPr kumimoji="0" 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 </a:t>
            </a: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Diabetologia</a:t>
            </a:r>
            <a:r>
              <a:rPr kumimoji="0" 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 2023;66:1796.</a:t>
            </a:r>
            <a:r>
              <a:rPr kumimoji="0" lang="en-US" sz="1200" b="0" i="0" u="none" strike="noStrike" kern="1200" cap="none" spc="-10" normalizeH="0" baseline="0" noProof="0">
                <a:ln>
                  <a:noFill/>
                </a:ln>
                <a:solidFill>
                  <a:srgbClr val="455560"/>
                </a:solidFill>
                <a:effectLst/>
                <a:uLnTx/>
                <a:uFillTx/>
                <a:latin typeface="Calibri"/>
                <a:ea typeface="+mn-ea"/>
                <a:cs typeface="Arial" panose="020B0604020202020204" pitchFamily="34" charset="0"/>
                <a:sym typeface="Arial"/>
              </a:rPr>
              <a:t> </a:t>
            </a:r>
            <a:br>
              <a:rPr kumimoji="0" lang="en-US" sz="1200" b="0" i="0" u="none" strike="noStrike" kern="1200" cap="none" spc="-10" normalizeH="0" baseline="0" noProof="0">
                <a:ln>
                  <a:noFill/>
                </a:ln>
                <a:solidFill>
                  <a:srgbClr val="455560"/>
                </a:solidFill>
                <a:effectLst/>
                <a:uLnTx/>
                <a:uFillTx/>
                <a:latin typeface="Calibri"/>
                <a:ea typeface="+mn-ea"/>
                <a:cs typeface="Arial" panose="020B0604020202020204" pitchFamily="34" charset="0"/>
                <a:sym typeface="Arial"/>
              </a:rPr>
            </a:br>
            <a:r>
              <a:rPr kumimoji="0" lang="en-US" sz="1200" b="0" i="0" u="none" strike="noStrike" kern="1200" cap="none" spc="-10" normalizeH="0" baseline="0" noProof="0" dirty="0">
                <a:ln>
                  <a:noFill/>
                </a:ln>
                <a:solidFill>
                  <a:srgbClr val="455560"/>
                </a:solidFill>
                <a:effectLst/>
                <a:uLnTx/>
                <a:uFillTx/>
                <a:latin typeface="Calibri"/>
                <a:ea typeface="+mn-ea"/>
                <a:cs typeface="Arial" panose="020B0604020202020204" pitchFamily="34" charset="0"/>
                <a:sym typeface="Arial"/>
              </a:rPr>
              <a:t>Tirzepatide</a:t>
            </a:r>
            <a:r>
              <a:rPr kumimoji="0" lang="en-US" sz="1200" b="0" i="0" u="none" strike="noStrike" kern="1200" cap="none" spc="-10" normalizeH="0" baseline="0" noProof="0">
                <a:ln>
                  <a:noFill/>
                </a:ln>
                <a:solidFill>
                  <a:srgbClr val="455560"/>
                </a:solidFill>
                <a:effectLst/>
                <a:uLnTx/>
                <a:uFillTx/>
                <a:latin typeface="Calibri"/>
                <a:ea typeface="+mn-ea"/>
                <a:cs typeface="Arial" panose="020B0604020202020204" pitchFamily="34" charset="0"/>
                <a:sym typeface="Arial"/>
              </a:rPr>
              <a:t> PI. prnewswire.com/news-releases/epitomee-medical-announces-fda-clearance-of-its-capsule-weight-management-device-302249169.html.</a:t>
            </a:r>
          </a:p>
        </p:txBody>
      </p:sp>
      <p:sp>
        <p:nvSpPr>
          <p:cNvPr id="16" name="Right Arrow 15">
            <a:extLst>
              <a:ext uri="{FF2B5EF4-FFF2-40B4-BE49-F238E27FC236}">
                <a16:creationId xmlns:a16="http://schemas.microsoft.com/office/drawing/2014/main" id="{79F0E89F-F835-8C17-2035-456D1668D4BA}"/>
              </a:ext>
            </a:extLst>
          </p:cNvPr>
          <p:cNvSpPr/>
          <p:nvPr/>
        </p:nvSpPr>
        <p:spPr>
          <a:xfrm flipH="1">
            <a:off x="8011258" y="4626447"/>
            <a:ext cx="1884089" cy="363963"/>
          </a:xfrm>
          <a:prstGeom prst="rightArrow">
            <a:avLst/>
          </a:prstGeom>
          <a:solidFill>
            <a:schemeClr val="accent3">
              <a:lumMod val="20000"/>
              <a:lumOff val="80000"/>
            </a:schemeClr>
          </a:solidFill>
          <a:ln>
            <a:solidFill>
              <a:schemeClr val="accent3">
                <a:lumMod val="20000"/>
                <a:lumOff val="80000"/>
              </a:schemeClr>
            </a:solidFill>
          </a:ln>
          <a:effectLst/>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bri     "/>
                <a:ea typeface="+mn-ea"/>
                <a:cs typeface="+mn-cs"/>
                <a:sym typeface="Arial"/>
              </a:rPr>
              <a:t>LIPASE INHIBITION</a:t>
            </a:r>
          </a:p>
        </p:txBody>
      </p:sp>
      <p:sp>
        <p:nvSpPr>
          <p:cNvPr id="17" name="Rounded Rectangle 16">
            <a:extLst>
              <a:ext uri="{FF2B5EF4-FFF2-40B4-BE49-F238E27FC236}">
                <a16:creationId xmlns:a16="http://schemas.microsoft.com/office/drawing/2014/main" id="{303699A1-162C-BAC0-AD85-96CA81B40B05}"/>
              </a:ext>
            </a:extLst>
          </p:cNvPr>
          <p:cNvSpPr/>
          <p:nvPr/>
        </p:nvSpPr>
        <p:spPr>
          <a:xfrm>
            <a:off x="9667197" y="4620062"/>
            <a:ext cx="1576347" cy="363964"/>
          </a:xfrm>
          <a:prstGeom prst="roundRect">
            <a:avLst/>
          </a:prstGeom>
          <a:solidFill>
            <a:schemeClr val="accent3">
              <a:lumMod val="20000"/>
              <a:lumOff val="80000"/>
            </a:schemeClr>
          </a:solidFill>
          <a:ln>
            <a:solidFill>
              <a:schemeClr val="accent3">
                <a:lumMod val="20000"/>
                <a:lumOff val="80000"/>
              </a:schemeClr>
            </a:solidFill>
          </a:ln>
          <a:effectLst/>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bri     "/>
                <a:ea typeface="+mn-ea"/>
                <a:cs typeface="+mn-cs"/>
                <a:sym typeface="Arial"/>
              </a:rPr>
              <a:t>Orlistat</a:t>
            </a:r>
          </a:p>
        </p:txBody>
      </p:sp>
      <p:sp>
        <p:nvSpPr>
          <p:cNvPr id="24" name="Right Arrow 23">
            <a:extLst>
              <a:ext uri="{FF2B5EF4-FFF2-40B4-BE49-F238E27FC236}">
                <a16:creationId xmlns:a16="http://schemas.microsoft.com/office/drawing/2014/main" id="{EC82D43C-C9F5-F03A-8600-6AC689F19C7F}"/>
              </a:ext>
            </a:extLst>
          </p:cNvPr>
          <p:cNvSpPr/>
          <p:nvPr/>
        </p:nvSpPr>
        <p:spPr>
          <a:xfrm>
            <a:off x="3909746" y="1775158"/>
            <a:ext cx="2645231" cy="310119"/>
          </a:xfrm>
          <a:prstGeom prst="rightArrow">
            <a:avLst/>
          </a:prstGeom>
          <a:solidFill>
            <a:schemeClr val="accent3"/>
          </a:solidFill>
          <a:effectLst/>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r" defTabSz="45718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bri     "/>
                <a:ea typeface="+mn-ea"/>
                <a:cs typeface="+mn-cs"/>
                <a:sym typeface="Arial"/>
              </a:rPr>
              <a:t>MOP-R</a:t>
            </a:r>
            <a:endParaRPr kumimoji="0" lang="en-US" sz="1200" b="0" i="0" u="none" strike="noStrike" kern="1200" cap="none" spc="0" normalizeH="0" baseline="-25000" noProof="0">
              <a:ln>
                <a:noFill/>
              </a:ln>
              <a:solidFill>
                <a:srgbClr val="FFFFFF"/>
              </a:solidFill>
              <a:effectLst/>
              <a:uLnTx/>
              <a:uFillTx/>
              <a:latin typeface="Calbri     "/>
              <a:ea typeface="+mn-ea"/>
              <a:cs typeface="+mn-cs"/>
              <a:sym typeface="Arial"/>
            </a:endParaRPr>
          </a:p>
        </p:txBody>
      </p:sp>
      <p:sp>
        <p:nvSpPr>
          <p:cNvPr id="26" name="Right Arrow 25">
            <a:extLst>
              <a:ext uri="{FF2B5EF4-FFF2-40B4-BE49-F238E27FC236}">
                <a16:creationId xmlns:a16="http://schemas.microsoft.com/office/drawing/2014/main" id="{1D2DF72A-CBCA-78C3-D26B-C3624849BA01}"/>
              </a:ext>
            </a:extLst>
          </p:cNvPr>
          <p:cNvSpPr/>
          <p:nvPr/>
        </p:nvSpPr>
        <p:spPr>
          <a:xfrm>
            <a:off x="3906477" y="1503312"/>
            <a:ext cx="2645230" cy="310119"/>
          </a:xfrm>
          <a:prstGeom prst="rightArrow">
            <a:avLst/>
          </a:prstGeom>
          <a:solidFill>
            <a:schemeClr val="accent3"/>
          </a:solidFill>
          <a:effectLst/>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r" defTabSz="45718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a:ln>
                  <a:noFill/>
                </a:ln>
                <a:solidFill>
                  <a:srgbClr val="FFFFFF"/>
                </a:solidFill>
                <a:effectLst/>
                <a:uLnTx/>
                <a:uFillTx/>
                <a:latin typeface="Calbri     "/>
                <a:ea typeface="Wingdings"/>
                <a:cs typeface="Wingdings"/>
                <a:sym typeface="Wingdings"/>
              </a:rPr>
              <a:t> </a:t>
            </a:r>
            <a:r>
              <a:rPr kumimoji="0" lang="en-US" sz="1200" b="0" i="0" u="none" strike="noStrike" kern="1200" cap="none" spc="0" normalizeH="0" baseline="0" noProof="0">
                <a:ln>
                  <a:noFill/>
                </a:ln>
                <a:solidFill>
                  <a:srgbClr val="FFFFFF"/>
                </a:solidFill>
                <a:effectLst/>
                <a:uLnTx/>
                <a:uFillTx/>
                <a:latin typeface="Calbri     "/>
                <a:ea typeface="+mn-ea"/>
                <a:cs typeface="+mn-cs"/>
                <a:sym typeface="Arial"/>
              </a:rPr>
              <a:t>DA/NE</a:t>
            </a:r>
            <a:endParaRPr kumimoji="0" lang="en-US" sz="1200" b="0" i="0" u="none" strike="noStrike" kern="1200" cap="none" spc="0" normalizeH="0" baseline="-25000" noProof="0">
              <a:ln>
                <a:noFill/>
              </a:ln>
              <a:solidFill>
                <a:srgbClr val="FFFFFF"/>
              </a:solidFill>
              <a:effectLst/>
              <a:uLnTx/>
              <a:uFillTx/>
              <a:latin typeface="Calbri     "/>
              <a:ea typeface="+mn-ea"/>
              <a:cs typeface="+mn-cs"/>
              <a:sym typeface="Arial"/>
            </a:endParaRPr>
          </a:p>
        </p:txBody>
      </p:sp>
      <p:sp>
        <p:nvSpPr>
          <p:cNvPr id="27" name="Rounded Rectangle 26">
            <a:extLst>
              <a:ext uri="{FF2B5EF4-FFF2-40B4-BE49-F238E27FC236}">
                <a16:creationId xmlns:a16="http://schemas.microsoft.com/office/drawing/2014/main" id="{BDA0E783-2D84-01F6-2E70-357D8400C5F6}"/>
              </a:ext>
            </a:extLst>
          </p:cNvPr>
          <p:cNvSpPr/>
          <p:nvPr/>
        </p:nvSpPr>
        <p:spPr>
          <a:xfrm>
            <a:off x="3091733" y="1493210"/>
            <a:ext cx="1802641" cy="593533"/>
          </a:xfrm>
          <a:prstGeom prst="roundRect">
            <a:avLst/>
          </a:prstGeom>
          <a:solidFill>
            <a:schemeClr val="accent3"/>
          </a:solidFill>
          <a:effectLst/>
        </p:spPr>
        <p:style>
          <a:lnRef idx="1">
            <a:schemeClr val="accent3"/>
          </a:lnRef>
          <a:fillRef idx="3">
            <a:schemeClr val="accent3"/>
          </a:fillRef>
          <a:effectRef idx="2">
            <a:schemeClr val="accent3"/>
          </a:effectRef>
          <a:fontRef idx="minor">
            <a:schemeClr val="lt1"/>
          </a:fontRef>
        </p:style>
        <p:txBody>
          <a:bodyPr rtlCol="0" anchor="ctr"/>
          <a:lstStyle/>
          <a:p>
            <a:pPr marL="285750" marR="0" lvl="0" indent="-285750"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FFFFFF"/>
                </a:solidFill>
                <a:effectLst/>
                <a:uLnTx/>
                <a:uFillTx/>
                <a:latin typeface="Calbri     "/>
                <a:ea typeface="+mn-ea"/>
                <a:cs typeface="+mn-cs"/>
                <a:sym typeface="Arial"/>
              </a:rPr>
              <a:t>Bupropion/ naltrexone</a:t>
            </a:r>
          </a:p>
        </p:txBody>
      </p:sp>
      <p:sp>
        <p:nvSpPr>
          <p:cNvPr id="50" name="Rounded Rectangle 49">
            <a:extLst>
              <a:ext uri="{FF2B5EF4-FFF2-40B4-BE49-F238E27FC236}">
                <a16:creationId xmlns:a16="http://schemas.microsoft.com/office/drawing/2014/main" id="{1027D3F4-9B58-C9AE-F6D1-FD1ABD2C1A6B}"/>
              </a:ext>
            </a:extLst>
          </p:cNvPr>
          <p:cNvSpPr/>
          <p:nvPr/>
        </p:nvSpPr>
        <p:spPr>
          <a:xfrm>
            <a:off x="346674" y="3866322"/>
            <a:ext cx="2526041" cy="1818951"/>
          </a:xfrm>
          <a:prstGeom prst="roundRect">
            <a:avLst/>
          </a:prstGeom>
          <a:solidFill>
            <a:schemeClr val="tx2"/>
          </a:solidFill>
          <a:ln>
            <a:noFill/>
          </a:ln>
          <a:effectLst/>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bri     "/>
                <a:ea typeface="+mn-ea"/>
                <a:cs typeface="+mn-cs"/>
                <a:sym typeface="Arial"/>
              </a:rPr>
              <a:t>Off-label Medications</a:t>
            </a:r>
          </a:p>
          <a:p>
            <a:pPr marL="285750" marR="0" lvl="0" indent="-285750" algn="l" defTabSz="457189"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a:ln>
                  <a:noFill/>
                </a:ln>
                <a:solidFill>
                  <a:prstClr val="black"/>
                </a:solidFill>
                <a:effectLst/>
                <a:uLnTx/>
                <a:uFillTx/>
                <a:latin typeface="Calbri     "/>
                <a:ea typeface="+mn-ea"/>
                <a:cs typeface="+mn-cs"/>
                <a:sym typeface="Arial"/>
              </a:rPr>
              <a:t>Metformin</a:t>
            </a:r>
          </a:p>
          <a:p>
            <a:pPr marL="285750" marR="0" lvl="0" indent="-285750" algn="l" defTabSz="457189"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a:ln>
                  <a:noFill/>
                </a:ln>
                <a:solidFill>
                  <a:prstClr val="black"/>
                </a:solidFill>
                <a:effectLst/>
                <a:uLnTx/>
                <a:uFillTx/>
                <a:latin typeface="Calbri     "/>
                <a:ea typeface="+mn-ea"/>
                <a:cs typeface="+mn-cs"/>
                <a:sym typeface="Arial"/>
              </a:rPr>
              <a:t>Other GLP-1 RAs</a:t>
            </a:r>
          </a:p>
          <a:p>
            <a:pPr marL="285750" marR="0" lvl="0" indent="-285750" algn="l" defTabSz="457189"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a:ln>
                  <a:noFill/>
                </a:ln>
                <a:solidFill>
                  <a:prstClr val="black"/>
                </a:solidFill>
                <a:effectLst/>
                <a:uLnTx/>
                <a:uFillTx/>
                <a:latin typeface="Calbri     "/>
                <a:ea typeface="+mn-ea"/>
                <a:cs typeface="+mn-cs"/>
                <a:sym typeface="Arial"/>
              </a:rPr>
              <a:t>SGLT2 inhibitors</a:t>
            </a:r>
          </a:p>
          <a:p>
            <a:pPr marL="285750" marR="0" lvl="0" indent="-285750" algn="l" defTabSz="457189"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a:ln>
                  <a:noFill/>
                </a:ln>
                <a:solidFill>
                  <a:prstClr val="black"/>
                </a:solidFill>
                <a:effectLst/>
                <a:uLnTx/>
                <a:uFillTx/>
                <a:latin typeface="Calbri     "/>
                <a:ea typeface="+mn-ea"/>
                <a:cs typeface="+mn-cs"/>
                <a:sym typeface="Arial"/>
              </a:rPr>
              <a:t>Topiramate</a:t>
            </a:r>
          </a:p>
          <a:p>
            <a:pPr marL="285750" marR="0" lvl="0" indent="-285750" algn="l" defTabSz="457189"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a:ln>
                  <a:noFill/>
                </a:ln>
                <a:solidFill>
                  <a:prstClr val="black"/>
                </a:solidFill>
                <a:effectLst/>
                <a:uLnTx/>
                <a:uFillTx/>
                <a:latin typeface="Calbri     "/>
                <a:ea typeface="+mn-ea"/>
                <a:cs typeface="+mn-cs"/>
                <a:sym typeface="Arial"/>
              </a:rPr>
              <a:t>Bupropion</a:t>
            </a:r>
          </a:p>
        </p:txBody>
      </p:sp>
      <p:sp>
        <p:nvSpPr>
          <p:cNvPr id="52" name="Right Arrow 51">
            <a:extLst>
              <a:ext uri="{FF2B5EF4-FFF2-40B4-BE49-F238E27FC236}">
                <a16:creationId xmlns:a16="http://schemas.microsoft.com/office/drawing/2014/main" id="{62DAFAA4-9201-84B5-0B03-DBAC7ADE5C2E}"/>
              </a:ext>
            </a:extLst>
          </p:cNvPr>
          <p:cNvSpPr/>
          <p:nvPr/>
        </p:nvSpPr>
        <p:spPr>
          <a:xfrm flipH="1">
            <a:off x="8040628" y="2269032"/>
            <a:ext cx="1857979" cy="363955"/>
          </a:xfrm>
          <a:prstGeom prst="rightArrow">
            <a:avLst/>
          </a:prstGeom>
          <a:solidFill>
            <a:schemeClr val="accent5"/>
          </a:solidFill>
          <a:ln>
            <a:solidFill>
              <a:schemeClr val="accent5"/>
            </a:solidFill>
          </a:ln>
          <a:effectLst/>
        </p:spPr>
        <p:style>
          <a:lnRef idx="1">
            <a:schemeClr val="dk1"/>
          </a:lnRef>
          <a:fillRef idx="2">
            <a:schemeClr val="dk1"/>
          </a:fillRef>
          <a:effectRef idx="1">
            <a:schemeClr val="dk1"/>
          </a:effectRef>
          <a:fontRef idx="minor">
            <a:schemeClr val="dk1"/>
          </a:fontRef>
        </p:style>
        <p:txBody>
          <a:bodyPr rtlCol="0" anchor="ct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a:ln>
                  <a:noFill/>
                </a:ln>
                <a:solidFill>
                  <a:prstClr val="black"/>
                </a:solidFill>
                <a:effectLst/>
                <a:uLnTx/>
                <a:uFillTx/>
                <a:latin typeface="Calbri     "/>
                <a:ea typeface="Wingdings"/>
                <a:cs typeface="Wingdings"/>
                <a:sym typeface="Wingdings"/>
              </a:rPr>
              <a:t> </a:t>
            </a:r>
            <a:r>
              <a:rPr kumimoji="0" lang="en-US" sz="1200" b="0" i="0" u="none" strike="noStrike" kern="1200" cap="none" spc="0" normalizeH="0" baseline="0" noProof="0">
                <a:ln>
                  <a:noFill/>
                </a:ln>
                <a:solidFill>
                  <a:prstClr val="black"/>
                </a:solidFill>
                <a:effectLst/>
                <a:uLnTx/>
                <a:uFillTx/>
                <a:latin typeface="Calbri     "/>
                <a:ea typeface="+mn-ea"/>
                <a:cs typeface="+mn-cs"/>
                <a:sym typeface="Arial"/>
              </a:rPr>
              <a:t>DA/NE</a:t>
            </a:r>
            <a:endParaRPr kumimoji="0" lang="en-US" sz="1200" b="0" i="0" u="none" strike="noStrike" kern="1200" cap="none" spc="0" normalizeH="0" baseline="-25000" noProof="0">
              <a:ln>
                <a:noFill/>
              </a:ln>
              <a:solidFill>
                <a:prstClr val="black"/>
              </a:solidFill>
              <a:effectLst/>
              <a:uLnTx/>
              <a:uFillTx/>
              <a:latin typeface="Calbri     "/>
              <a:ea typeface="+mn-ea"/>
              <a:cs typeface="+mn-cs"/>
              <a:sym typeface="Arial"/>
            </a:endParaRPr>
          </a:p>
        </p:txBody>
      </p:sp>
      <p:sp>
        <p:nvSpPr>
          <p:cNvPr id="53" name="Rounded Rectangle 52">
            <a:extLst>
              <a:ext uri="{FF2B5EF4-FFF2-40B4-BE49-F238E27FC236}">
                <a16:creationId xmlns:a16="http://schemas.microsoft.com/office/drawing/2014/main" id="{98CFDF57-F52B-3B8F-605E-5D8D3AF8737E}"/>
              </a:ext>
            </a:extLst>
          </p:cNvPr>
          <p:cNvSpPr/>
          <p:nvPr/>
        </p:nvSpPr>
        <p:spPr>
          <a:xfrm>
            <a:off x="9648254" y="2262645"/>
            <a:ext cx="1630681" cy="363964"/>
          </a:xfrm>
          <a:prstGeom prst="roundRect">
            <a:avLst/>
          </a:prstGeom>
          <a:solidFill>
            <a:schemeClr val="accent5"/>
          </a:solidFill>
          <a:ln>
            <a:solidFill>
              <a:schemeClr val="accent5"/>
            </a:solidFill>
          </a:ln>
          <a:effectLst/>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bri     "/>
                <a:ea typeface="+mn-ea"/>
                <a:cs typeface="+mn-cs"/>
                <a:sym typeface="Arial"/>
              </a:rPr>
              <a:t>Phentermine</a:t>
            </a:r>
            <a:endParaRPr kumimoji="0" lang="en-US" sz="1800" b="0" i="0" u="none" strike="noStrike" kern="1200" cap="none" spc="0" normalizeH="0" baseline="30000" noProof="0">
              <a:ln>
                <a:noFill/>
              </a:ln>
              <a:solidFill>
                <a:prstClr val="black"/>
              </a:solidFill>
              <a:effectLst/>
              <a:uLnTx/>
              <a:uFillTx/>
              <a:latin typeface="Calbri     "/>
              <a:ea typeface="+mn-ea"/>
              <a:cs typeface="+mn-cs"/>
              <a:sym typeface="Arial"/>
            </a:endParaRPr>
          </a:p>
        </p:txBody>
      </p:sp>
      <p:sp>
        <p:nvSpPr>
          <p:cNvPr id="58" name="Right Arrow 57">
            <a:extLst>
              <a:ext uri="{FF2B5EF4-FFF2-40B4-BE49-F238E27FC236}">
                <a16:creationId xmlns:a16="http://schemas.microsoft.com/office/drawing/2014/main" id="{B59A5E83-D88E-FCDC-E413-FD20BD57D491}"/>
              </a:ext>
            </a:extLst>
          </p:cNvPr>
          <p:cNvSpPr/>
          <p:nvPr/>
        </p:nvSpPr>
        <p:spPr>
          <a:xfrm flipH="1">
            <a:off x="8029401" y="1579916"/>
            <a:ext cx="1857126" cy="363955"/>
          </a:xfrm>
          <a:prstGeom prst="rightArrow">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bri     "/>
                <a:ea typeface="+mn-ea"/>
                <a:cs typeface="+mn-cs"/>
                <a:sym typeface="Arial"/>
              </a:rPr>
              <a:t>GABA-R and CAI</a:t>
            </a:r>
            <a:endParaRPr kumimoji="0" lang="en-US" sz="1200" b="0" i="0" u="none" strike="noStrike" kern="1200" cap="none" spc="0" normalizeH="0" baseline="-25000" noProof="0">
              <a:ln>
                <a:noFill/>
              </a:ln>
              <a:solidFill>
                <a:prstClr val="white"/>
              </a:solidFill>
              <a:effectLst/>
              <a:uLnTx/>
              <a:uFillTx/>
              <a:latin typeface="Calbri     "/>
              <a:ea typeface="+mn-ea"/>
              <a:cs typeface="+mn-cs"/>
              <a:sym typeface="Arial"/>
            </a:endParaRPr>
          </a:p>
        </p:txBody>
      </p:sp>
      <p:sp>
        <p:nvSpPr>
          <p:cNvPr id="60" name="Right Arrow 59">
            <a:extLst>
              <a:ext uri="{FF2B5EF4-FFF2-40B4-BE49-F238E27FC236}">
                <a16:creationId xmlns:a16="http://schemas.microsoft.com/office/drawing/2014/main" id="{3382F9A0-99F1-36F6-1226-3AA4D8F391CE}"/>
              </a:ext>
            </a:extLst>
          </p:cNvPr>
          <p:cNvSpPr/>
          <p:nvPr/>
        </p:nvSpPr>
        <p:spPr>
          <a:xfrm flipH="1">
            <a:off x="8029402" y="1284726"/>
            <a:ext cx="1857126" cy="363955"/>
          </a:xfrm>
          <a:prstGeom prst="rightArrow">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a:ln>
                  <a:noFill/>
                </a:ln>
                <a:solidFill>
                  <a:prstClr val="white"/>
                </a:solidFill>
                <a:effectLst/>
                <a:uLnTx/>
                <a:uFillTx/>
                <a:latin typeface="Calbri     "/>
                <a:ea typeface="Wingdings"/>
                <a:cs typeface="Wingdings"/>
                <a:sym typeface="Wingdings"/>
              </a:rPr>
              <a:t> </a:t>
            </a:r>
            <a:r>
              <a:rPr kumimoji="0" lang="en-US" sz="1200" b="0" i="0" u="none" strike="noStrike" kern="1200" cap="none" spc="0" normalizeH="0" baseline="0" noProof="0">
                <a:ln>
                  <a:noFill/>
                </a:ln>
                <a:solidFill>
                  <a:prstClr val="white"/>
                </a:solidFill>
                <a:effectLst/>
                <a:uLnTx/>
                <a:uFillTx/>
                <a:latin typeface="Calbri     "/>
                <a:ea typeface="+mn-ea"/>
                <a:cs typeface="+mn-cs"/>
                <a:sym typeface="Arial"/>
              </a:rPr>
              <a:t>DA/NE</a:t>
            </a:r>
            <a:endParaRPr kumimoji="0" lang="en-US" sz="1200" b="0" i="0" u="none" strike="noStrike" kern="1200" cap="none" spc="0" normalizeH="0" baseline="-25000" noProof="0">
              <a:ln>
                <a:noFill/>
              </a:ln>
              <a:solidFill>
                <a:prstClr val="white"/>
              </a:solidFill>
              <a:effectLst/>
              <a:uLnTx/>
              <a:uFillTx/>
              <a:latin typeface="Calbri     "/>
              <a:ea typeface="+mn-ea"/>
              <a:cs typeface="+mn-cs"/>
              <a:sym typeface="Arial"/>
            </a:endParaRPr>
          </a:p>
        </p:txBody>
      </p:sp>
      <p:sp>
        <p:nvSpPr>
          <p:cNvPr id="61" name="Rounded Rectangle 60">
            <a:extLst>
              <a:ext uri="{FF2B5EF4-FFF2-40B4-BE49-F238E27FC236}">
                <a16:creationId xmlns:a16="http://schemas.microsoft.com/office/drawing/2014/main" id="{B328C450-DE09-368A-787F-066C6C6A5E2C}"/>
              </a:ext>
            </a:extLst>
          </p:cNvPr>
          <p:cNvSpPr/>
          <p:nvPr/>
        </p:nvSpPr>
        <p:spPr>
          <a:xfrm>
            <a:off x="9648957" y="1296891"/>
            <a:ext cx="1594587" cy="648887"/>
          </a:xfrm>
          <a:prstGeom prst="round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bri     "/>
                <a:ea typeface="+mn-ea"/>
                <a:cs typeface="+mn-cs"/>
                <a:sym typeface="Arial"/>
              </a:rPr>
              <a:t>Phentermine/</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bri     "/>
                <a:ea typeface="+mn-ea"/>
                <a:cs typeface="+mn-cs"/>
                <a:sym typeface="Arial"/>
              </a:rPr>
              <a:t>t</a:t>
            </a:r>
            <a:r>
              <a:rPr kumimoji="0" lang="en-US" sz="1800" b="0" i="0" u="none" strike="noStrike" kern="1200" cap="none" spc="0" normalizeH="0" baseline="0" noProof="0" dirty="0">
                <a:ln>
                  <a:noFill/>
                </a:ln>
                <a:solidFill>
                  <a:prstClr val="white"/>
                </a:solidFill>
                <a:effectLst/>
                <a:uLnTx/>
                <a:uFillTx/>
                <a:latin typeface="Calbri     "/>
                <a:ea typeface="+mn-ea"/>
                <a:cs typeface="+mn-cs"/>
                <a:sym typeface="Arial"/>
              </a:rPr>
              <a:t>opiramate</a:t>
            </a:r>
            <a:endParaRPr kumimoji="0" lang="en-US" sz="1800" b="0" i="0" u="none" strike="noStrike" kern="1200" cap="none" spc="0" normalizeH="0" baseline="0" noProof="0">
              <a:ln>
                <a:noFill/>
              </a:ln>
              <a:solidFill>
                <a:prstClr val="white"/>
              </a:solidFill>
              <a:effectLst/>
              <a:uLnTx/>
              <a:uFillTx/>
              <a:latin typeface="Calbri     "/>
              <a:ea typeface="+mn-ea"/>
              <a:cs typeface="+mn-cs"/>
              <a:sym typeface="Arial"/>
            </a:endParaRPr>
          </a:p>
        </p:txBody>
      </p:sp>
      <p:sp>
        <p:nvSpPr>
          <p:cNvPr id="62" name="Rounded Rectangle 61">
            <a:extLst>
              <a:ext uri="{FF2B5EF4-FFF2-40B4-BE49-F238E27FC236}">
                <a16:creationId xmlns:a16="http://schemas.microsoft.com/office/drawing/2014/main" id="{EF155E70-2905-B165-813E-A7B03C94505E}"/>
              </a:ext>
            </a:extLst>
          </p:cNvPr>
          <p:cNvSpPr/>
          <p:nvPr/>
        </p:nvSpPr>
        <p:spPr>
          <a:xfrm>
            <a:off x="2567452" y="4089770"/>
            <a:ext cx="3049429" cy="2120617"/>
          </a:xfrm>
          <a:prstGeom prst="roundRect">
            <a:avLst/>
          </a:prstGeom>
          <a:solidFill>
            <a:schemeClr val="bg2"/>
          </a:solidFill>
          <a:ln>
            <a:noFill/>
          </a:ln>
          <a:effectLst/>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albri     "/>
                <a:ea typeface="+mn-ea"/>
                <a:cs typeface="+mn-cs"/>
                <a:sym typeface="Arial"/>
              </a:rPr>
              <a:t>Pipeline Medications</a:t>
            </a:r>
          </a:p>
          <a:p>
            <a:pPr marL="285750" marR="0" lvl="0" indent="-28575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a:ln>
                  <a:noFill/>
                </a:ln>
                <a:solidFill>
                  <a:prstClr val="white"/>
                </a:solidFill>
                <a:effectLst/>
                <a:uLnTx/>
                <a:uFillTx/>
                <a:latin typeface="Calbri     "/>
                <a:ea typeface="+mn-ea"/>
                <a:cs typeface="+mn-cs"/>
                <a:sym typeface="Arial"/>
              </a:rPr>
              <a:t>Other GIP/GLP-1 RAs</a:t>
            </a:r>
          </a:p>
          <a:p>
            <a:pPr marL="285750" marR="0" lvl="0" indent="-28575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a:ln>
                  <a:noFill/>
                </a:ln>
                <a:solidFill>
                  <a:prstClr val="white"/>
                </a:solidFill>
                <a:effectLst/>
                <a:uLnTx/>
                <a:uFillTx/>
                <a:latin typeface="Calbri     "/>
                <a:ea typeface="+mn-ea"/>
                <a:cs typeface="+mn-cs"/>
                <a:sym typeface="Arial"/>
              </a:rPr>
              <a:t>Oral GLP-1 RAs</a:t>
            </a:r>
          </a:p>
          <a:p>
            <a:pPr marL="285750" marR="0" lvl="0" indent="-28575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a:ln>
                  <a:noFill/>
                </a:ln>
                <a:solidFill>
                  <a:prstClr val="white"/>
                </a:solidFill>
                <a:effectLst/>
                <a:uLnTx/>
                <a:uFillTx/>
                <a:latin typeface="Calbri     "/>
                <a:ea typeface="+mn-ea"/>
                <a:cs typeface="+mn-cs"/>
                <a:sym typeface="Arial"/>
              </a:rPr>
              <a:t>GLP-1/GCGR agonist</a:t>
            </a:r>
          </a:p>
          <a:p>
            <a:pPr marL="285750" marR="0" lvl="0" indent="-28575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a:ln>
                  <a:noFill/>
                </a:ln>
                <a:solidFill>
                  <a:prstClr val="white"/>
                </a:solidFill>
                <a:effectLst/>
                <a:uLnTx/>
                <a:uFillTx/>
                <a:latin typeface="Calbri     "/>
                <a:ea typeface="+mn-ea"/>
                <a:cs typeface="+mn-cs"/>
                <a:sym typeface="Arial"/>
              </a:rPr>
              <a:t>GIP/GLP-1/GCGR agonist</a:t>
            </a:r>
          </a:p>
          <a:p>
            <a:pPr marL="285750" marR="0" lvl="0" indent="-28575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a:ln>
                  <a:noFill/>
                </a:ln>
                <a:solidFill>
                  <a:prstClr val="white"/>
                </a:solidFill>
                <a:effectLst/>
                <a:uLnTx/>
                <a:uFillTx/>
                <a:latin typeface="Calbri     "/>
                <a:ea typeface="+mn-ea"/>
                <a:cs typeface="+mn-cs"/>
                <a:sym typeface="Arial"/>
              </a:rPr>
              <a:t>GLP-1 RA/amylin analogue</a:t>
            </a:r>
          </a:p>
          <a:p>
            <a:pPr marL="285750" marR="0" lvl="0" indent="-28575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a:ln>
                  <a:noFill/>
                </a:ln>
                <a:solidFill>
                  <a:prstClr val="white"/>
                </a:solidFill>
                <a:effectLst/>
                <a:uLnTx/>
                <a:uFillTx/>
                <a:latin typeface="Calbri     "/>
                <a:ea typeface="+mn-ea"/>
                <a:cs typeface="+mn-cs"/>
                <a:sym typeface="Arial"/>
              </a:rPr>
              <a:t>PYY analogue</a:t>
            </a:r>
          </a:p>
          <a:p>
            <a:pPr marL="285750" marR="0" lvl="0" indent="-28575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a:ln>
                  <a:noFill/>
                </a:ln>
                <a:solidFill>
                  <a:prstClr val="white"/>
                </a:solidFill>
                <a:effectLst/>
                <a:uLnTx/>
                <a:uFillTx/>
                <a:latin typeface="Calbri     "/>
                <a:ea typeface="+mn-ea"/>
                <a:cs typeface="+mn-cs"/>
                <a:sym typeface="Arial"/>
              </a:rPr>
              <a:t>GDF-15 analogue</a:t>
            </a:r>
          </a:p>
        </p:txBody>
      </p:sp>
      <p:sp>
        <p:nvSpPr>
          <p:cNvPr id="5" name="Right Arrow 47">
            <a:extLst>
              <a:ext uri="{FF2B5EF4-FFF2-40B4-BE49-F238E27FC236}">
                <a16:creationId xmlns:a16="http://schemas.microsoft.com/office/drawing/2014/main" id="{41AFAD89-7384-7176-BC83-CC849433A297}"/>
              </a:ext>
            </a:extLst>
          </p:cNvPr>
          <p:cNvSpPr/>
          <p:nvPr/>
        </p:nvSpPr>
        <p:spPr>
          <a:xfrm rot="20900815">
            <a:off x="4397663" y="3104279"/>
            <a:ext cx="2458404" cy="312314"/>
          </a:xfrm>
          <a:prstGeom prst="rightArrow">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r" defTabSz="457189"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Wingdings"/>
              </a:rPr>
              <a:t>↓</a:t>
            </a:r>
            <a:r>
              <a:rPr kumimoji="0" lang="en-US" sz="1200" b="1" i="0" u="none" strike="noStrike" kern="1200" cap="none" spc="0" normalizeH="0" baseline="0" noProof="0">
                <a:ln>
                  <a:noFill/>
                </a:ln>
                <a:solidFill>
                  <a:srgbClr val="FFFFFF"/>
                </a:solidFill>
                <a:effectLst/>
                <a:uLnTx/>
                <a:uFillTx/>
                <a:latin typeface="Calbri     "/>
                <a:ea typeface="Wingdings"/>
                <a:cs typeface="Wingdings"/>
                <a:sym typeface="Wingdings"/>
              </a:rPr>
              <a:t>↑</a:t>
            </a:r>
            <a:r>
              <a:rPr kumimoji="0" lang="en-US" sz="1200" b="0" i="0" u="none" strike="noStrike" kern="1200" cap="none" spc="0" normalizeH="0" baseline="0" noProof="0">
                <a:ln>
                  <a:noFill/>
                </a:ln>
                <a:solidFill>
                  <a:srgbClr val="FFFFFF"/>
                </a:solidFill>
                <a:effectLst/>
                <a:uLnTx/>
                <a:uFillTx/>
                <a:latin typeface="Calbri     "/>
                <a:ea typeface="Wingdings"/>
                <a:cs typeface="Wingdings"/>
                <a:sym typeface="Wingdings"/>
              </a:rPr>
              <a:t> </a:t>
            </a:r>
            <a:r>
              <a:rPr kumimoji="0" lang="en-US" sz="1200" b="0" i="0" u="none" strike="noStrike" kern="1200" cap="none" spc="0" normalizeH="0" baseline="0" noProof="0">
                <a:ln>
                  <a:noFill/>
                </a:ln>
                <a:solidFill>
                  <a:srgbClr val="FFFFFF"/>
                </a:solidFill>
                <a:effectLst/>
                <a:uLnTx/>
                <a:uFillTx/>
                <a:latin typeface="Calbri     "/>
                <a:ea typeface="+mn-ea"/>
                <a:cs typeface="+mn-cs"/>
                <a:sym typeface="Arial"/>
              </a:rPr>
              <a:t>LIPOLYSIS</a:t>
            </a:r>
            <a:endParaRPr kumimoji="0" lang="en-US" sz="1200" b="0" i="0" u="none" strike="noStrike" kern="1200" cap="none" spc="0" normalizeH="0" baseline="-25000" noProof="0">
              <a:ln>
                <a:noFill/>
              </a:ln>
              <a:solidFill>
                <a:srgbClr val="FFFFFF"/>
              </a:solidFill>
              <a:effectLst/>
              <a:uLnTx/>
              <a:uFillTx/>
              <a:latin typeface="Calbri     "/>
              <a:ea typeface="+mn-ea"/>
              <a:cs typeface="+mn-cs"/>
              <a:sym typeface="Arial"/>
            </a:endParaRPr>
          </a:p>
        </p:txBody>
      </p:sp>
      <p:sp>
        <p:nvSpPr>
          <p:cNvPr id="7" name="Right Arrow 45">
            <a:extLst>
              <a:ext uri="{FF2B5EF4-FFF2-40B4-BE49-F238E27FC236}">
                <a16:creationId xmlns:a16="http://schemas.microsoft.com/office/drawing/2014/main" id="{26D201B9-739C-6D6A-81A0-6A2CFE861F42}"/>
              </a:ext>
            </a:extLst>
          </p:cNvPr>
          <p:cNvSpPr/>
          <p:nvPr/>
        </p:nvSpPr>
        <p:spPr>
          <a:xfrm rot="1435420">
            <a:off x="4562480" y="3684342"/>
            <a:ext cx="1946762" cy="363961"/>
          </a:xfrm>
          <a:prstGeom prst="rightArrow">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r" defTabSz="45718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bri     "/>
                <a:ea typeface="+mn-ea"/>
                <a:cs typeface="+mn-cs"/>
                <a:sym typeface="Arial"/>
              </a:rPr>
              <a:t> </a:t>
            </a: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Wingdings"/>
              </a:rPr>
              <a:t>↓</a:t>
            </a:r>
            <a:r>
              <a:rPr kumimoji="0" lang="en-US" sz="1200" b="0" i="0" u="none" strike="noStrike" kern="1200" cap="none" spc="0" normalizeH="0" baseline="0" noProof="0">
                <a:ln>
                  <a:noFill/>
                </a:ln>
                <a:solidFill>
                  <a:srgbClr val="FFFFFF"/>
                </a:solidFill>
                <a:effectLst/>
                <a:uLnTx/>
                <a:uFillTx/>
                <a:latin typeface="Calbri     "/>
                <a:ea typeface="Wingdings"/>
                <a:cs typeface="Wingdings"/>
                <a:sym typeface="Wingdings"/>
              </a:rPr>
              <a:t> </a:t>
            </a:r>
            <a:r>
              <a:rPr kumimoji="0" lang="en-US" sz="1200" b="0" i="0" u="none" strike="noStrike" kern="1200" cap="none" spc="0" normalizeH="0" baseline="0" noProof="0">
                <a:ln>
                  <a:noFill/>
                </a:ln>
                <a:solidFill>
                  <a:srgbClr val="FFFFFF"/>
                </a:solidFill>
                <a:effectLst/>
                <a:uLnTx/>
                <a:uFillTx/>
                <a:latin typeface="Calbri     "/>
                <a:ea typeface="+mn-ea"/>
                <a:cs typeface="+mn-cs"/>
                <a:sym typeface="Arial"/>
              </a:rPr>
              <a:t>GASTRIC EMPTYING</a:t>
            </a:r>
            <a:endParaRPr kumimoji="0" lang="en-US" sz="1200" b="0" i="0" u="none" strike="noStrike" kern="1200" cap="none" spc="0" normalizeH="0" baseline="-25000" noProof="0">
              <a:ln>
                <a:noFill/>
              </a:ln>
              <a:solidFill>
                <a:srgbClr val="FFFFFF"/>
              </a:solidFill>
              <a:effectLst/>
              <a:uLnTx/>
              <a:uFillTx/>
              <a:latin typeface="Calbri     "/>
              <a:ea typeface="+mn-ea"/>
              <a:cs typeface="+mn-cs"/>
              <a:sym typeface="Arial"/>
            </a:endParaRPr>
          </a:p>
        </p:txBody>
      </p:sp>
      <p:sp>
        <p:nvSpPr>
          <p:cNvPr id="46" name="Right Arrow 45">
            <a:extLst>
              <a:ext uri="{FF2B5EF4-FFF2-40B4-BE49-F238E27FC236}">
                <a16:creationId xmlns:a16="http://schemas.microsoft.com/office/drawing/2014/main" id="{30A2B689-CF16-4F79-8ED5-0E293DE882E9}"/>
              </a:ext>
            </a:extLst>
          </p:cNvPr>
          <p:cNvSpPr/>
          <p:nvPr/>
        </p:nvSpPr>
        <p:spPr>
          <a:xfrm rot="2233646">
            <a:off x="4436096" y="3088020"/>
            <a:ext cx="2357401" cy="315212"/>
          </a:xfrm>
          <a:prstGeom prst="rightArrow">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r" defTabSz="45718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bri     "/>
                <a:ea typeface="+mn-ea"/>
                <a:cs typeface="+mn-cs"/>
                <a:sym typeface="Arial"/>
              </a:rPr>
              <a:t> </a:t>
            </a: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Wingdings"/>
              </a:rPr>
              <a:t>↓</a:t>
            </a:r>
            <a:r>
              <a:rPr kumimoji="0" lang="en-US" sz="1200" b="0" i="0" u="none" strike="noStrike" kern="1200" cap="none" spc="0" normalizeH="0" baseline="0" noProof="0">
                <a:ln>
                  <a:noFill/>
                </a:ln>
                <a:solidFill>
                  <a:srgbClr val="FFFFFF"/>
                </a:solidFill>
                <a:effectLst/>
                <a:uLnTx/>
                <a:uFillTx/>
                <a:latin typeface="Calbri     "/>
                <a:ea typeface="Wingdings"/>
                <a:cs typeface="Wingdings"/>
                <a:sym typeface="Wingdings"/>
              </a:rPr>
              <a:t> </a:t>
            </a:r>
            <a:r>
              <a:rPr kumimoji="0" lang="en-US" sz="1200" b="0" i="0" u="none" strike="noStrike" kern="1200" cap="none" spc="0" normalizeH="0" baseline="0" noProof="0">
                <a:ln>
                  <a:noFill/>
                </a:ln>
                <a:solidFill>
                  <a:srgbClr val="FFFFFF"/>
                </a:solidFill>
                <a:effectLst/>
                <a:uLnTx/>
                <a:uFillTx/>
                <a:latin typeface="Calbri     "/>
                <a:ea typeface="+mn-ea"/>
                <a:cs typeface="+mn-cs"/>
                <a:sym typeface="Arial"/>
              </a:rPr>
              <a:t>GASTRIC EMPTYING</a:t>
            </a:r>
            <a:endParaRPr kumimoji="0" lang="en-US" sz="1200" b="0" i="0" u="none" strike="noStrike" kern="1200" cap="none" spc="0" normalizeH="0" baseline="-25000" noProof="0">
              <a:ln>
                <a:noFill/>
              </a:ln>
              <a:solidFill>
                <a:srgbClr val="FFFFFF"/>
              </a:solidFill>
              <a:effectLst/>
              <a:uLnTx/>
              <a:uFillTx/>
              <a:latin typeface="Calbri     "/>
              <a:ea typeface="+mn-ea"/>
              <a:cs typeface="+mn-cs"/>
              <a:sym typeface="Arial"/>
            </a:endParaRPr>
          </a:p>
        </p:txBody>
      </p:sp>
      <p:sp>
        <p:nvSpPr>
          <p:cNvPr id="3" name="Rounded Rectangle 26">
            <a:extLst>
              <a:ext uri="{FF2B5EF4-FFF2-40B4-BE49-F238E27FC236}">
                <a16:creationId xmlns:a16="http://schemas.microsoft.com/office/drawing/2014/main" id="{D8327026-B422-61C8-0BA4-D8C5C08E87F0}"/>
              </a:ext>
            </a:extLst>
          </p:cNvPr>
          <p:cNvSpPr/>
          <p:nvPr/>
        </p:nvSpPr>
        <p:spPr>
          <a:xfrm>
            <a:off x="3079517" y="3117172"/>
            <a:ext cx="1802641" cy="593533"/>
          </a:xfrm>
          <a:prstGeom prst="roundRect">
            <a:avLst/>
          </a:prstGeom>
          <a:solidFill>
            <a:schemeClr val="accent4"/>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marL="285750" marR="0" lvl="0" indent="-285750"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FFFFFF"/>
                </a:solidFill>
                <a:effectLst/>
                <a:uLnTx/>
                <a:uFillTx/>
                <a:latin typeface="Calbri     "/>
                <a:ea typeface="+mn-ea"/>
                <a:cs typeface="+mn-cs"/>
                <a:sym typeface="Arial"/>
              </a:rPr>
              <a:t>Tirzepatide</a:t>
            </a:r>
          </a:p>
        </p:txBody>
      </p:sp>
      <p:sp>
        <p:nvSpPr>
          <p:cNvPr id="49" name="Rounded Rectangle 48">
            <a:extLst>
              <a:ext uri="{FF2B5EF4-FFF2-40B4-BE49-F238E27FC236}">
                <a16:creationId xmlns:a16="http://schemas.microsoft.com/office/drawing/2014/main" id="{AB94F2F7-2DC4-5125-FAF0-027BF92707F6}"/>
              </a:ext>
            </a:extLst>
          </p:cNvPr>
          <p:cNvSpPr/>
          <p:nvPr/>
        </p:nvSpPr>
        <p:spPr>
          <a:xfrm>
            <a:off x="3079099" y="2289689"/>
            <a:ext cx="1803059" cy="673942"/>
          </a:xfrm>
          <a:prstGeom prst="round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160863" marR="0" lvl="0" indent="-160863"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FFFFFF"/>
                </a:solidFill>
                <a:effectLst/>
                <a:uLnTx/>
                <a:uFillTx/>
                <a:latin typeface="Calbri     "/>
                <a:ea typeface="+mn-ea"/>
                <a:cs typeface="+mn-cs"/>
                <a:sym typeface="Arial"/>
              </a:rPr>
              <a:t>Liraglutide</a:t>
            </a:r>
          </a:p>
          <a:p>
            <a:pPr marL="160863" marR="0" lvl="0" indent="-160863"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FFFFFF"/>
                </a:solidFill>
                <a:effectLst/>
                <a:uLnTx/>
                <a:uFillTx/>
                <a:latin typeface="Calbri     "/>
                <a:ea typeface="+mn-ea"/>
                <a:cs typeface="+mn-cs"/>
                <a:sym typeface="Arial"/>
              </a:rPr>
              <a:t>Semaglutide</a:t>
            </a:r>
          </a:p>
        </p:txBody>
      </p:sp>
      <p:pic>
        <p:nvPicPr>
          <p:cNvPr id="12" name="Picture 11">
            <a:extLst>
              <a:ext uri="{FF2B5EF4-FFF2-40B4-BE49-F238E27FC236}">
                <a16:creationId xmlns:a16="http://schemas.microsoft.com/office/drawing/2014/main" id="{A2CFC4F0-46CA-A8AF-1DC8-1696C43ABB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151800">
            <a:off x="6903231" y="2684719"/>
            <a:ext cx="1119274" cy="764420"/>
          </a:xfrm>
          <a:prstGeom prst="rect">
            <a:avLst/>
          </a:prstGeom>
        </p:spPr>
      </p:pic>
      <p:sp>
        <p:nvSpPr>
          <p:cNvPr id="10" name="Left Brace 9">
            <a:extLst>
              <a:ext uri="{FF2B5EF4-FFF2-40B4-BE49-F238E27FC236}">
                <a16:creationId xmlns:a16="http://schemas.microsoft.com/office/drawing/2014/main" id="{D673CA61-1304-0149-9903-95CCE7C84D1F}"/>
              </a:ext>
            </a:extLst>
          </p:cNvPr>
          <p:cNvSpPr/>
          <p:nvPr/>
        </p:nvSpPr>
        <p:spPr bwMode="auto">
          <a:xfrm>
            <a:off x="2643092" y="2289689"/>
            <a:ext cx="255203" cy="1421016"/>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0136A8FC-0FF4-E0C7-CD34-385634960D12}"/>
              </a:ext>
            </a:extLst>
          </p:cNvPr>
          <p:cNvSpPr txBox="1"/>
          <p:nvPr/>
        </p:nvSpPr>
        <p:spPr bwMode="auto">
          <a:xfrm>
            <a:off x="934778" y="2707809"/>
            <a:ext cx="175830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GLP-1 RA </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and </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dual GIP/GLP-1 RA</a:t>
            </a:r>
          </a:p>
        </p:txBody>
      </p:sp>
      <p:sp>
        <p:nvSpPr>
          <p:cNvPr id="9" name="Right Arrow 15">
            <a:extLst>
              <a:ext uri="{FF2B5EF4-FFF2-40B4-BE49-F238E27FC236}">
                <a16:creationId xmlns:a16="http://schemas.microsoft.com/office/drawing/2014/main" id="{869D9FC1-50AE-8715-D159-43442F0B3334}"/>
              </a:ext>
            </a:extLst>
          </p:cNvPr>
          <p:cNvSpPr/>
          <p:nvPr/>
        </p:nvSpPr>
        <p:spPr>
          <a:xfrm flipH="1">
            <a:off x="8027572" y="3826024"/>
            <a:ext cx="1884089" cy="363963"/>
          </a:xfrm>
          <a:prstGeom prst="rightArrow">
            <a:avLst/>
          </a:prstGeom>
          <a:solidFill>
            <a:schemeClr val="accent6"/>
          </a:solidFill>
          <a:ln>
            <a:solidFill>
              <a:schemeClr val="accent6"/>
            </a:solidFill>
          </a:ln>
          <a:effectLst/>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bri     "/>
                <a:ea typeface="+mn-ea"/>
                <a:cs typeface="+mn-cs"/>
                <a:sym typeface="Arial"/>
              </a:rPr>
              <a:t> </a:t>
            </a: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Wingdings"/>
              </a:rPr>
              <a:t>↓</a:t>
            </a:r>
            <a:r>
              <a:rPr kumimoji="0" lang="en-US" sz="1200" b="0" i="0" u="none" strike="noStrike" kern="1200" cap="none" spc="0" normalizeH="0" baseline="0" noProof="0">
                <a:ln>
                  <a:noFill/>
                </a:ln>
                <a:solidFill>
                  <a:srgbClr val="FFFFFF"/>
                </a:solidFill>
                <a:effectLst/>
                <a:uLnTx/>
                <a:uFillTx/>
                <a:latin typeface="Calbri     "/>
                <a:ea typeface="+mn-ea"/>
                <a:cs typeface="+mn-cs"/>
                <a:sym typeface="Arial"/>
              </a:rPr>
              <a:t> Stomach volume  </a:t>
            </a:r>
          </a:p>
        </p:txBody>
      </p:sp>
      <p:sp>
        <p:nvSpPr>
          <p:cNvPr id="13" name="Rounded Rectangle 16">
            <a:extLst>
              <a:ext uri="{FF2B5EF4-FFF2-40B4-BE49-F238E27FC236}">
                <a16:creationId xmlns:a16="http://schemas.microsoft.com/office/drawing/2014/main" id="{74DF8991-8EA3-3260-B500-E04594EC2C8D}"/>
              </a:ext>
            </a:extLst>
          </p:cNvPr>
          <p:cNvSpPr/>
          <p:nvPr/>
        </p:nvSpPr>
        <p:spPr>
          <a:xfrm>
            <a:off x="9886527" y="3755667"/>
            <a:ext cx="1933665" cy="504676"/>
          </a:xfrm>
          <a:prstGeom prst="roundRect">
            <a:avLst/>
          </a:prstGeom>
          <a:solidFill>
            <a:schemeClr val="accent6"/>
          </a:solidFill>
          <a:ln>
            <a:solidFill>
              <a:schemeClr val="accent6"/>
            </a:solidFill>
          </a:ln>
          <a:effectLst/>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albri     "/>
                <a:ea typeface="+mn-ea"/>
                <a:cs typeface="+mn-cs"/>
                <a:sym typeface="Arial"/>
              </a:rPr>
              <a:t>Biodegradable device</a:t>
            </a:r>
          </a:p>
        </p:txBody>
      </p:sp>
    </p:spTree>
    <p:extLst>
      <p:ext uri="{BB962C8B-B14F-4D97-AF65-F5344CB8AC3E}">
        <p14:creationId xmlns:p14="http://schemas.microsoft.com/office/powerpoint/2010/main" val="979181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D24C3-E0A2-7A7D-7208-A6D3216D0ED4}"/>
              </a:ext>
            </a:extLst>
          </p:cNvPr>
          <p:cNvSpPr>
            <a:spLocks noGrp="1"/>
          </p:cNvSpPr>
          <p:nvPr>
            <p:ph type="title"/>
          </p:nvPr>
        </p:nvSpPr>
        <p:spPr/>
        <p:txBody>
          <a:bodyPr/>
          <a:lstStyle/>
          <a:p>
            <a:r>
              <a:rPr lang="en-US" dirty="0"/>
              <a:t>Future Directions With Novel AOMs</a:t>
            </a:r>
          </a:p>
        </p:txBody>
      </p:sp>
      <p:sp>
        <p:nvSpPr>
          <p:cNvPr id="4" name="Content Placeholder 3">
            <a:extLst>
              <a:ext uri="{FF2B5EF4-FFF2-40B4-BE49-F238E27FC236}">
                <a16:creationId xmlns:a16="http://schemas.microsoft.com/office/drawing/2014/main" id="{2EBFE802-F0B2-0BCD-212E-D4C4A2BFBF9E}"/>
              </a:ext>
            </a:extLst>
          </p:cNvPr>
          <p:cNvSpPr>
            <a:spLocks noGrp="1"/>
          </p:cNvSpPr>
          <p:nvPr>
            <p:ph idx="1"/>
          </p:nvPr>
        </p:nvSpPr>
        <p:spPr/>
        <p:txBody>
          <a:bodyPr/>
          <a:lstStyle/>
          <a:p>
            <a:r>
              <a:rPr lang="en-US" sz="2200" dirty="0"/>
              <a:t>Emerging therapies extend beyond GLP-1 RA agonism to dual and triple agonists </a:t>
            </a:r>
            <a:br>
              <a:rPr lang="en-US" sz="2200" dirty="0"/>
            </a:br>
            <a:r>
              <a:rPr lang="en-US" sz="2200" dirty="0"/>
              <a:t>(GLP-1/GIP, GLP-1/GCG, and GLP-1/GIP/GCG)</a:t>
            </a:r>
          </a:p>
          <a:p>
            <a:r>
              <a:rPr lang="en-US" sz="2200" dirty="0"/>
              <a:t>GCG receptor agonism enhances energy expenditure and promotes fat oxidation</a:t>
            </a:r>
          </a:p>
          <a:p>
            <a:r>
              <a:rPr lang="en-US" sz="2200" dirty="0"/>
              <a:t>Amylin analogs have potent satiety signals and show potential synergy with incretin-based therapies</a:t>
            </a:r>
          </a:p>
          <a:p>
            <a:r>
              <a:rPr lang="en-US" sz="2200" dirty="0"/>
              <a:t>Combination therapies aim to optimize weight loss and body composition while minimizing adverse events</a:t>
            </a:r>
          </a:p>
          <a:p>
            <a:r>
              <a:rPr lang="en-US" sz="2200" dirty="0"/>
              <a:t>Clinical paradigm shift to precision obesity medicine—aligning novel mechanisms of action with patients’ phenotype</a:t>
            </a:r>
          </a:p>
          <a:p>
            <a:r>
              <a:rPr lang="en-US" sz="2200" dirty="0"/>
              <a:t>Potential to transform care from BMI-based care to mechanism- and phenotype-guided strategies</a:t>
            </a:r>
          </a:p>
          <a:p>
            <a:pPr marL="0" indent="0">
              <a:buNone/>
            </a:pPr>
            <a:endParaRPr lang="en-US" sz="2200" dirty="0"/>
          </a:p>
        </p:txBody>
      </p:sp>
      <p:sp>
        <p:nvSpPr>
          <p:cNvPr id="5" name="TextBox 4">
            <a:extLst>
              <a:ext uri="{FF2B5EF4-FFF2-40B4-BE49-F238E27FC236}">
                <a16:creationId xmlns:a16="http://schemas.microsoft.com/office/drawing/2014/main" id="{9740A430-FD9A-D5D1-5CBF-FBFF533DE4CE}"/>
              </a:ext>
            </a:extLst>
          </p:cNvPr>
          <p:cNvSpPr txBox="1"/>
          <p:nvPr/>
        </p:nvSpPr>
        <p:spPr>
          <a:xfrm>
            <a:off x="400153" y="6377576"/>
            <a:ext cx="9293511" cy="276999"/>
          </a:xfrm>
          <a:prstGeom prst="rect">
            <a:avLst/>
          </a:prstGeom>
          <a:noFill/>
        </p:spPr>
        <p:txBody>
          <a:bodyPr wrap="square" rtlCol="0" anchor="b" anchorCtr="0">
            <a:spAutoFit/>
          </a:bodyPr>
          <a:lstStyle/>
          <a:p>
            <a:pPr lvl="0" eaLnBrk="1" fontAlgn="auto" hangingPunct="1">
              <a:spcBef>
                <a:spcPts val="0"/>
              </a:spcBef>
              <a:spcAft>
                <a:spcPts val="0"/>
              </a:spcAft>
              <a:defRPr/>
            </a:pPr>
            <a:r>
              <a:rPr lang="da-DK" sz="1200" b="0" dirty="0">
                <a:solidFill>
                  <a:srgbClr val="455560"/>
                </a:solidFill>
                <a:latin typeface="Calibri"/>
                <a:ea typeface="ＭＳ Ｐゴシック" charset="0"/>
              </a:rPr>
              <a:t>Qi. Osteoarthr Cartil Open. 2024;6:100472. Sidrak. Indian J Endocrinol Metab. 2024;28:445. Rubino. Lancet Diabetes Endocrinol. 2025;13:221. </a:t>
            </a:r>
            <a:endParaRPr kumimoji="0" lang="en-US" sz="1200" b="0" i="0" u="none" strike="noStrike" kern="1200" cap="none" spc="0" normalizeH="0" baseline="0" noProof="0" dirty="0">
              <a:ln>
                <a:noFill/>
              </a:ln>
              <a:solidFill>
                <a:srgbClr val="455560"/>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944965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85"/>
        <p:cNvGrpSpPr/>
        <p:nvPr/>
      </p:nvGrpSpPr>
      <p:grpSpPr>
        <a:xfrm>
          <a:off x="0" y="0"/>
          <a:ext cx="0" cy="0"/>
          <a:chOff x="0" y="0"/>
          <a:chExt cx="0" cy="0"/>
        </a:xfrm>
      </p:grpSpPr>
      <p:sp>
        <p:nvSpPr>
          <p:cNvPr id="2186" name="Google Shape;2186;p27"/>
          <p:cNvSpPr txBox="1">
            <a:spLocks noGrp="1"/>
          </p:cNvSpPr>
          <p:nvPr>
            <p:ph type="title"/>
          </p:nvPr>
        </p:nvSpPr>
        <p:spPr>
          <a:noFill/>
          <a:ln>
            <a:noFill/>
          </a:ln>
        </p:spPr>
        <p:txBody>
          <a:bodyPr spcFirstLastPara="1" wrap="square" lIns="91425" tIns="45700" rIns="91425" bIns="45700" anchor="ctr" anchorCtr="0">
            <a:normAutofit/>
          </a:bodyPr>
          <a:lstStyle/>
          <a:p>
            <a:pPr lvl="0"/>
            <a:r>
              <a:rPr lang="en-US"/>
              <a:t>Future </a:t>
            </a:r>
            <a:r>
              <a:rPr lang="en-US" dirty="0"/>
              <a:t>Nutrient-Stimulated </a:t>
            </a:r>
            <a:r>
              <a:rPr lang="en-US"/>
              <a:t>Hormone Therapy</a:t>
            </a:r>
          </a:p>
        </p:txBody>
      </p:sp>
      <p:sp>
        <p:nvSpPr>
          <p:cNvPr id="7" name="Content Placeholder 6">
            <a:extLst>
              <a:ext uri="{FF2B5EF4-FFF2-40B4-BE49-F238E27FC236}">
                <a16:creationId xmlns:a16="http://schemas.microsoft.com/office/drawing/2014/main" id="{24E731F4-8452-C02F-5350-4A437F15F178}"/>
              </a:ext>
            </a:extLst>
          </p:cNvPr>
          <p:cNvSpPr>
            <a:spLocks noGrp="1"/>
          </p:cNvSpPr>
          <p:nvPr>
            <p:ph idx="1"/>
          </p:nvPr>
        </p:nvSpPr>
        <p:spPr>
          <a:xfrm>
            <a:off x="6244665" y="4786445"/>
            <a:ext cx="5237539" cy="1377287"/>
          </a:xfrm>
        </p:spPr>
        <p:txBody>
          <a:bodyPr/>
          <a:lstStyle/>
          <a:p>
            <a:pPr>
              <a:spcAft>
                <a:spcPts val="0"/>
              </a:spcAft>
            </a:pPr>
            <a:r>
              <a:rPr lang="en-US" sz="1600" dirty="0"/>
              <a:t>CagriSema</a:t>
            </a:r>
            <a:r>
              <a:rPr lang="en-US" sz="1600"/>
              <a:t> 2.4 mg led to a 17.1% weight reduction vs 9.8% with </a:t>
            </a:r>
            <a:r>
              <a:rPr lang="en-US" sz="1600" dirty="0"/>
              <a:t>semaglutide</a:t>
            </a:r>
            <a:r>
              <a:rPr lang="en-US" sz="1600"/>
              <a:t> alone</a:t>
            </a:r>
          </a:p>
        </p:txBody>
      </p:sp>
      <p:sp>
        <p:nvSpPr>
          <p:cNvPr id="5" name="Footer Placeholder 3">
            <a:extLst>
              <a:ext uri="{FF2B5EF4-FFF2-40B4-BE49-F238E27FC236}">
                <a16:creationId xmlns:a16="http://schemas.microsoft.com/office/drawing/2014/main" id="{CD833FB1-96E8-77F6-BE91-09C3C0011AE7}"/>
              </a:ext>
            </a:extLst>
          </p:cNvPr>
          <p:cNvSpPr txBox="1">
            <a:spLocks/>
          </p:cNvSpPr>
          <p:nvPr/>
        </p:nvSpPr>
        <p:spPr>
          <a:xfrm>
            <a:off x="428677" y="5916123"/>
            <a:ext cx="8140842" cy="665735"/>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Jastreboff. Annu Rev Med. 2023;74:125. NCT06926842. fiercebiotech.com/biotech/eli-lilly-lops-alzheimers-and-obesity-assets-pipeline-q4-update. reuters.com/business/healthcare-pharmaceuticals/pfizer-ends-development-weight-loss-pill-danuglipron-2025-04-14/. NCT05929066. NCT06525935. NCT05788601. NCT05669599. synapse.patsnap.com/article/altimmune-successfully-completes-phase-2-meeting-with-fda-for-pemvidutide-in-obesity-treatment. NCT06066515. Friedrichsen. Mol Metab. 2023;78:101081.</a:t>
            </a:r>
          </a:p>
        </p:txBody>
      </p:sp>
      <p:graphicFrame>
        <p:nvGraphicFramePr>
          <p:cNvPr id="25" name="Table 24">
            <a:extLst>
              <a:ext uri="{FF2B5EF4-FFF2-40B4-BE49-F238E27FC236}">
                <a16:creationId xmlns:a16="http://schemas.microsoft.com/office/drawing/2014/main" id="{A63B23F4-6D4B-72C0-0814-A09B3E17D9D0}"/>
              </a:ext>
            </a:extLst>
          </p:cNvPr>
          <p:cNvGraphicFramePr>
            <a:graphicFrameLocks noGrp="1"/>
          </p:cNvGraphicFramePr>
          <p:nvPr>
            <p:extLst>
              <p:ext uri="{D42A27DB-BD31-4B8C-83A1-F6EECF244321}">
                <p14:modId xmlns:p14="http://schemas.microsoft.com/office/powerpoint/2010/main" val="3967943854"/>
              </p:ext>
            </p:extLst>
          </p:nvPr>
        </p:nvGraphicFramePr>
        <p:xfrm>
          <a:off x="420309" y="4865582"/>
          <a:ext cx="5589966" cy="781921"/>
        </p:xfrm>
        <a:graphic>
          <a:graphicData uri="http://schemas.openxmlformats.org/drawingml/2006/table">
            <a:tbl>
              <a:tblPr firstRow="1" bandRow="1">
                <a:tableStyleId>{5C22544A-7EE6-4342-B048-85BDC9FD1C3A}</a:tableStyleId>
              </a:tblPr>
              <a:tblGrid>
                <a:gridCol w="1651560">
                  <a:extLst>
                    <a:ext uri="{9D8B030D-6E8A-4147-A177-3AD203B41FA5}">
                      <a16:colId xmlns:a16="http://schemas.microsoft.com/office/drawing/2014/main" val="1679638569"/>
                    </a:ext>
                  </a:extLst>
                </a:gridCol>
                <a:gridCol w="1933575">
                  <a:extLst>
                    <a:ext uri="{9D8B030D-6E8A-4147-A177-3AD203B41FA5}">
                      <a16:colId xmlns:a16="http://schemas.microsoft.com/office/drawing/2014/main" val="2386859249"/>
                    </a:ext>
                  </a:extLst>
                </a:gridCol>
                <a:gridCol w="2004831">
                  <a:extLst>
                    <a:ext uri="{9D8B030D-6E8A-4147-A177-3AD203B41FA5}">
                      <a16:colId xmlns:a16="http://schemas.microsoft.com/office/drawing/2014/main" val="449714463"/>
                    </a:ext>
                  </a:extLst>
                </a:gridCol>
              </a:tblGrid>
              <a:tr h="142597">
                <a:tc>
                  <a:txBody>
                    <a:bodyPr/>
                    <a:lstStyle/>
                    <a:p>
                      <a:pPr>
                        <a:lnSpc>
                          <a:spcPct val="90000"/>
                        </a:lnSpc>
                      </a:pPr>
                      <a:r>
                        <a:rPr lang="en-US" sz="1400" spc="-60" baseline="0">
                          <a:solidFill>
                            <a:schemeClr val="bg1"/>
                          </a:solidFill>
                        </a:rPr>
                        <a:t>Pancreatic-Entero-Endocrine Triple RA</a:t>
                      </a:r>
                      <a:endParaRPr lang="en-US" sz="1400" spc="-60" baseline="0" dirty="0">
                        <a:solidFill>
                          <a:schemeClr val="bg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a:txBody>
                    <a:bodyPr/>
                    <a:lstStyle/>
                    <a:p>
                      <a:pPr algn="ctr">
                        <a:lnSpc>
                          <a:spcPct val="90000"/>
                        </a:lnSpc>
                      </a:pPr>
                      <a:r>
                        <a:rPr lang="en-US" sz="1400" spc="-60" baseline="0">
                          <a:solidFill>
                            <a:schemeClr val="bg1"/>
                          </a:solidFill>
                        </a:rPr>
                        <a:t>MoA</a:t>
                      </a:r>
                      <a:endParaRPr lang="en-US" sz="1400" spc="-60" baseline="0" dirty="0">
                        <a:solidFill>
                          <a:schemeClr val="bg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a:txBody>
                    <a:bodyPr/>
                    <a:lstStyle/>
                    <a:p>
                      <a:pPr algn="ctr">
                        <a:lnSpc>
                          <a:spcPct val="90000"/>
                        </a:lnSpc>
                      </a:pPr>
                      <a:r>
                        <a:rPr lang="en-US" sz="1400" spc="-60" baseline="0">
                          <a:solidFill>
                            <a:schemeClr val="bg1"/>
                          </a:solidFill>
                        </a:rPr>
                        <a:t>Clinical Trial Information</a:t>
                      </a:r>
                      <a:endParaRPr lang="en-US" sz="1400" spc="-60" baseline="0" dirty="0">
                        <a:solidFill>
                          <a:schemeClr val="bg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3850454403"/>
                  </a:ext>
                </a:extLst>
              </a:tr>
              <a:tr h="306433">
                <a:tc>
                  <a:txBody>
                    <a:bodyPr/>
                    <a:lstStyle/>
                    <a:p>
                      <a:pPr>
                        <a:lnSpc>
                          <a:spcPct val="90000"/>
                        </a:lnSpc>
                      </a:pPr>
                      <a:r>
                        <a:rPr lang="en-US" sz="1400" b="0" spc="-60" baseline="0">
                          <a:solidFill>
                            <a:schemeClr val="bg1"/>
                          </a:solidFill>
                        </a:rPr>
                        <a:t>Retatrutride</a:t>
                      </a:r>
                      <a:endParaRPr lang="en-US" sz="1400" b="0" spc="-60" baseline="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spc="-60" baseline="0">
                          <a:solidFill>
                            <a:schemeClr val="bg1"/>
                          </a:solidFill>
                        </a:rPr>
                        <a:t>Triple GIP/GCG/GLP-1 RA</a:t>
                      </a:r>
                      <a:endParaRPr lang="en-US" sz="200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spc="-60" baseline="0">
                          <a:solidFill>
                            <a:schemeClr val="bg1"/>
                          </a:solidFill>
                        </a:rPr>
                        <a:t>Phase III; NCT05929066</a:t>
                      </a:r>
                      <a:endParaRPr lang="en-US" sz="2000"/>
                    </a:p>
                  </a:txBody>
                  <a:tcPr anchor="ctr">
                    <a:lnL w="12700" cmpd="sng">
                      <a:noFill/>
                    </a:lnL>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48766561"/>
                  </a:ext>
                </a:extLst>
              </a:tr>
            </a:tbl>
          </a:graphicData>
        </a:graphic>
      </p:graphicFrame>
      <p:graphicFrame>
        <p:nvGraphicFramePr>
          <p:cNvPr id="26" name="Table 25">
            <a:extLst>
              <a:ext uri="{FF2B5EF4-FFF2-40B4-BE49-F238E27FC236}">
                <a16:creationId xmlns:a16="http://schemas.microsoft.com/office/drawing/2014/main" id="{DA8AEBD3-58C4-BBAF-D87D-FD602519FEAE}"/>
              </a:ext>
            </a:extLst>
          </p:cNvPr>
          <p:cNvGraphicFramePr>
            <a:graphicFrameLocks noGrp="1"/>
          </p:cNvGraphicFramePr>
          <p:nvPr>
            <p:extLst>
              <p:ext uri="{D42A27DB-BD31-4B8C-83A1-F6EECF244321}">
                <p14:modId xmlns:p14="http://schemas.microsoft.com/office/powerpoint/2010/main" val="960569382"/>
              </p:ext>
            </p:extLst>
          </p:nvPr>
        </p:nvGraphicFramePr>
        <p:xfrm>
          <a:off x="6244665" y="1251802"/>
          <a:ext cx="5527026" cy="1709928"/>
        </p:xfrm>
        <a:graphic>
          <a:graphicData uri="http://schemas.openxmlformats.org/drawingml/2006/table">
            <a:tbl>
              <a:tblPr firstRow="1" bandRow="1">
                <a:tableStyleId>{5C22544A-7EE6-4342-B048-85BDC9FD1C3A}</a:tableStyleId>
              </a:tblPr>
              <a:tblGrid>
                <a:gridCol w="1917051">
                  <a:extLst>
                    <a:ext uri="{9D8B030D-6E8A-4147-A177-3AD203B41FA5}">
                      <a16:colId xmlns:a16="http://schemas.microsoft.com/office/drawing/2014/main" val="1679638569"/>
                    </a:ext>
                  </a:extLst>
                </a:gridCol>
                <a:gridCol w="1647825">
                  <a:extLst>
                    <a:ext uri="{9D8B030D-6E8A-4147-A177-3AD203B41FA5}">
                      <a16:colId xmlns:a16="http://schemas.microsoft.com/office/drawing/2014/main" val="2459369152"/>
                    </a:ext>
                  </a:extLst>
                </a:gridCol>
                <a:gridCol w="1962150">
                  <a:extLst>
                    <a:ext uri="{9D8B030D-6E8A-4147-A177-3AD203B41FA5}">
                      <a16:colId xmlns:a16="http://schemas.microsoft.com/office/drawing/2014/main" val="3776377544"/>
                    </a:ext>
                  </a:extLst>
                </a:gridCol>
              </a:tblGrid>
              <a:tr h="0">
                <a:tc>
                  <a:txBody>
                    <a:bodyPr/>
                    <a:lstStyle/>
                    <a:p>
                      <a:pPr>
                        <a:lnSpc>
                          <a:spcPct val="90000"/>
                        </a:lnSpc>
                      </a:pPr>
                      <a:r>
                        <a:rPr lang="en-US" sz="1400" b="1" spc="-40" baseline="0">
                          <a:solidFill>
                            <a:schemeClr val="tx1"/>
                          </a:solidFill>
                        </a:rPr>
                        <a:t>Entero-Endocrine Dual RA/Receptor Antagonists</a:t>
                      </a:r>
                      <a:endParaRPr lang="en-US" sz="1400" b="1" spc="-40" baseline="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1400">
                          <a:solidFill>
                            <a:schemeClr val="tx1"/>
                          </a:solidFill>
                        </a:rPr>
                        <a:t>MoA</a:t>
                      </a:r>
                      <a:endParaRPr lang="en-US" sz="140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1400">
                          <a:solidFill>
                            <a:schemeClr val="tx1"/>
                          </a:solidFill>
                        </a:rPr>
                        <a:t>Clinical Trial Information</a:t>
                      </a:r>
                      <a:endParaRPr lang="en-US" sz="140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850454403"/>
                  </a:ext>
                </a:extLst>
              </a:tr>
              <a:tr h="126444">
                <a:tc>
                  <a:txBody>
                    <a:bodyPr/>
                    <a:lstStyle/>
                    <a:p>
                      <a:pPr>
                        <a:lnSpc>
                          <a:spcPct val="90000"/>
                        </a:lnSpc>
                      </a:pPr>
                      <a:r>
                        <a:rPr lang="en-US" sz="1400" b="0" spc="-40" baseline="0">
                          <a:solidFill>
                            <a:schemeClr val="bg1"/>
                          </a:solidFill>
                        </a:rPr>
                        <a:t>CT-388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0" spc="-40" baseline="0">
                          <a:solidFill>
                            <a:schemeClr val="bg1"/>
                          </a:solidFill>
                        </a:rPr>
                        <a:t>Dual GIP/GLP-1 RA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b="0" spc="-40" baseline="0">
                          <a:solidFill>
                            <a:schemeClr val="bg1"/>
                          </a:solidFill>
                        </a:rPr>
                        <a:t>Phase II; NCT04838405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67627560"/>
                  </a:ext>
                </a:extLst>
              </a:tr>
              <a:tr h="126444">
                <a:tc>
                  <a:txBody>
                    <a:bodyPr/>
                    <a:lstStyle/>
                    <a:p>
                      <a:pPr>
                        <a:lnSpc>
                          <a:spcPct val="90000"/>
                        </a:lnSpc>
                      </a:pPr>
                      <a:r>
                        <a:rPr lang="en-US" sz="1400" b="0" spc="-40" baseline="0">
                          <a:solidFill>
                            <a:schemeClr val="bg1"/>
                          </a:solidFill>
                        </a:rPr>
                        <a:t>Dapiglutide</a:t>
                      </a:r>
                      <a:endParaRPr lang="en-US" sz="1400" b="0" spc="-40" baseline="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0" spc="-40" baseline="0">
                          <a:solidFill>
                            <a:schemeClr val="bg1"/>
                          </a:solidFill>
                        </a:rPr>
                        <a:t>Dual GIP/GLP-2 RA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b="0" spc="-40" baseline="0">
                          <a:solidFill>
                            <a:schemeClr val="bg1"/>
                          </a:solidFill>
                        </a:rPr>
                        <a:t>Phase II; NCT05788601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57842875"/>
                  </a:ext>
                </a:extLst>
              </a:tr>
              <a:tr h="126444">
                <a:tc>
                  <a:txBody>
                    <a:bodyPr/>
                    <a:lstStyle/>
                    <a:p>
                      <a:pPr>
                        <a:lnSpc>
                          <a:spcPct val="90000"/>
                        </a:lnSpc>
                      </a:pPr>
                      <a:r>
                        <a:rPr lang="en-US" sz="1400" b="0" spc="-40" baseline="0">
                          <a:solidFill>
                            <a:schemeClr val="bg1"/>
                          </a:solidFill>
                        </a:rPr>
                        <a:t>MariTide</a:t>
                      </a:r>
                      <a:endParaRPr lang="en-US" sz="1400" b="0" spc="-40" baseline="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0" spc="-40" baseline="0">
                          <a:solidFill>
                            <a:schemeClr val="bg1"/>
                          </a:solidFill>
                        </a:rPr>
                        <a:t>Dual GIP receptor antagonist/GLP-1 RA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b="0" spc="-40" baseline="0">
                          <a:solidFill>
                            <a:schemeClr val="bg1"/>
                          </a:solidFill>
                        </a:rPr>
                        <a:t>Phase II; NCT05669599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95478694"/>
                  </a:ext>
                </a:extLst>
              </a:tr>
            </a:tbl>
          </a:graphicData>
        </a:graphic>
      </p:graphicFrame>
      <p:graphicFrame>
        <p:nvGraphicFramePr>
          <p:cNvPr id="27" name="Table 26">
            <a:extLst>
              <a:ext uri="{FF2B5EF4-FFF2-40B4-BE49-F238E27FC236}">
                <a16:creationId xmlns:a16="http://schemas.microsoft.com/office/drawing/2014/main" id="{D0D1FC02-90D2-10CA-EC77-90CF7DC0AF73}"/>
              </a:ext>
            </a:extLst>
          </p:cNvPr>
          <p:cNvGraphicFramePr>
            <a:graphicFrameLocks noGrp="1"/>
          </p:cNvGraphicFramePr>
          <p:nvPr>
            <p:extLst>
              <p:ext uri="{D42A27DB-BD31-4B8C-83A1-F6EECF244321}">
                <p14:modId xmlns:p14="http://schemas.microsoft.com/office/powerpoint/2010/main" val="2544794054"/>
              </p:ext>
            </p:extLst>
          </p:nvPr>
        </p:nvGraphicFramePr>
        <p:xfrm>
          <a:off x="6244665" y="2998107"/>
          <a:ext cx="5518710" cy="1694688"/>
        </p:xfrm>
        <a:graphic>
          <a:graphicData uri="http://schemas.openxmlformats.org/drawingml/2006/table">
            <a:tbl>
              <a:tblPr firstRow="1" bandRow="1">
                <a:tableStyleId>{5C22544A-7EE6-4342-B048-85BDC9FD1C3A}</a:tableStyleId>
              </a:tblPr>
              <a:tblGrid>
                <a:gridCol w="1784910">
                  <a:extLst>
                    <a:ext uri="{9D8B030D-6E8A-4147-A177-3AD203B41FA5}">
                      <a16:colId xmlns:a16="http://schemas.microsoft.com/office/drawing/2014/main" val="1679638569"/>
                    </a:ext>
                  </a:extLst>
                </a:gridCol>
                <a:gridCol w="1876425">
                  <a:extLst>
                    <a:ext uri="{9D8B030D-6E8A-4147-A177-3AD203B41FA5}">
                      <a16:colId xmlns:a16="http://schemas.microsoft.com/office/drawing/2014/main" val="2459369152"/>
                    </a:ext>
                  </a:extLst>
                </a:gridCol>
                <a:gridCol w="1857375">
                  <a:extLst>
                    <a:ext uri="{9D8B030D-6E8A-4147-A177-3AD203B41FA5}">
                      <a16:colId xmlns:a16="http://schemas.microsoft.com/office/drawing/2014/main" val="499031435"/>
                    </a:ext>
                  </a:extLst>
                </a:gridCol>
              </a:tblGrid>
              <a:tr h="283709">
                <a:tc>
                  <a:txBody>
                    <a:bodyPr/>
                    <a:lstStyle/>
                    <a:p>
                      <a:pPr>
                        <a:lnSpc>
                          <a:spcPct val="90000"/>
                        </a:lnSpc>
                      </a:pPr>
                      <a:r>
                        <a:rPr lang="en-US" sz="1400" spc="-40" baseline="0"/>
                        <a:t>Pancreatic-Entero-Endocrine Dual RAs</a:t>
                      </a:r>
                      <a:endParaRPr lang="en-US" sz="1400" spc="-40" baseline="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tc>
                  <a:txBody>
                    <a:bodyPr/>
                    <a:lstStyle/>
                    <a:p>
                      <a:pPr algn="ctr"/>
                      <a:r>
                        <a:rPr lang="en-US" sz="1400"/>
                        <a:t>MoA</a:t>
                      </a:r>
                      <a:endParaRPr lang="en-US" sz="14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tc>
                  <a:txBody>
                    <a:bodyPr/>
                    <a:lstStyle/>
                    <a:p>
                      <a:pPr algn="ctr">
                        <a:lnSpc>
                          <a:spcPct val="90000"/>
                        </a:lnSpc>
                      </a:pPr>
                      <a:r>
                        <a:rPr lang="en-US" sz="1400" spc="-40" baseline="0"/>
                        <a:t>Clinical Trial Information</a:t>
                      </a:r>
                      <a:endParaRPr lang="en-US" sz="1400" spc="-40" baseline="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850454403"/>
                  </a:ext>
                </a:extLst>
              </a:tr>
              <a:tr h="247472">
                <a:tc>
                  <a:txBody>
                    <a:bodyPr/>
                    <a:lstStyle/>
                    <a:p>
                      <a:pPr>
                        <a:lnSpc>
                          <a:spcPct val="90000"/>
                        </a:lnSpc>
                      </a:pPr>
                      <a:r>
                        <a:rPr lang="en-US" sz="1400" b="0" spc="-40" baseline="0">
                          <a:solidFill>
                            <a:schemeClr val="bg1"/>
                          </a:solidFill>
                        </a:rPr>
                        <a:t>CagriSema</a:t>
                      </a:r>
                      <a:endParaRPr lang="en-US" sz="1400" b="0" spc="-40" baseline="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spc="-40" baseline="0">
                          <a:solidFill>
                            <a:schemeClr val="bg1"/>
                          </a:solidFill>
                        </a:rPr>
                        <a:t>Dual AMY/GLP-1 RA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spc="-40" baseline="0">
                          <a:solidFill>
                            <a:schemeClr val="bg1"/>
                          </a:solidFill>
                        </a:rPr>
                        <a:t>Phase III; NCT03600480</a:t>
                      </a:r>
                      <a:endParaRPr lang="en-US" sz="2000"/>
                    </a:p>
                  </a:txBody>
                  <a:tcPr anchor="ctr">
                    <a:lnL w="12700" cmpd="sng">
                      <a:noFill/>
                    </a:lnL>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48766561"/>
                  </a:ext>
                </a:extLst>
              </a:tr>
              <a:tr h="247472">
                <a:tc>
                  <a:txBody>
                    <a:bodyPr/>
                    <a:lstStyle/>
                    <a:p>
                      <a:pPr>
                        <a:lnSpc>
                          <a:spcPct val="90000"/>
                        </a:lnSpc>
                      </a:pPr>
                      <a:r>
                        <a:rPr lang="en-US" sz="1400" b="0" spc="-40" baseline="0">
                          <a:solidFill>
                            <a:schemeClr val="bg1"/>
                          </a:solidFill>
                        </a:rPr>
                        <a:t>Pemvidutide</a:t>
                      </a:r>
                      <a:endParaRPr lang="en-US" sz="1400" b="0" spc="-40" baseline="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spc="-40" baseline="0">
                          <a:solidFill>
                            <a:schemeClr val="bg1"/>
                          </a:solidFill>
                        </a:rPr>
                        <a:t>Dual GCG/GLP-1 RA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spc="-40" baseline="0">
                          <a:solidFill>
                            <a:schemeClr val="bg1"/>
                          </a:solidFill>
                        </a:rPr>
                        <a:t>Phase III</a:t>
                      </a:r>
                      <a:endParaRPr lang="en-US" sz="2000"/>
                    </a:p>
                  </a:txBody>
                  <a:tcPr anchor="ctr">
                    <a:lnL w="12700" cmpd="sng">
                      <a:noFill/>
                    </a:lnL>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67627560"/>
                  </a:ext>
                </a:extLst>
              </a:tr>
              <a:tr h="247472">
                <a:tc>
                  <a:txBody>
                    <a:bodyPr/>
                    <a:lstStyle/>
                    <a:p>
                      <a:pPr>
                        <a:lnSpc>
                          <a:spcPct val="90000"/>
                        </a:lnSpc>
                      </a:pPr>
                      <a:r>
                        <a:rPr lang="en-US" sz="1400" b="0" spc="-40" baseline="0">
                          <a:solidFill>
                            <a:schemeClr val="bg1"/>
                          </a:solidFill>
                        </a:rPr>
                        <a:t>Survodutide</a:t>
                      </a:r>
                      <a:endParaRPr lang="en-US" sz="1400" b="0" spc="-40" baseline="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spc="-40" baseline="0">
                          <a:solidFill>
                            <a:schemeClr val="bg1"/>
                          </a:solidFill>
                        </a:rPr>
                        <a:t>Dual GCG/GLP-2 RA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spc="-40" baseline="0">
                          <a:solidFill>
                            <a:schemeClr val="bg1"/>
                          </a:solidFill>
                        </a:rPr>
                        <a:t>Phase III; NCT06066515</a:t>
                      </a:r>
                      <a:endParaRPr lang="en-US" sz="2000"/>
                    </a:p>
                  </a:txBody>
                  <a:tcPr anchor="ctr">
                    <a:lnL w="12700" cmpd="sng">
                      <a:noFill/>
                    </a:lnL>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7842875"/>
                  </a:ext>
                </a:extLst>
              </a:tr>
              <a:tr h="247472">
                <a:tc>
                  <a:txBody>
                    <a:bodyPr/>
                    <a:lstStyle/>
                    <a:p>
                      <a:pPr>
                        <a:lnSpc>
                          <a:spcPct val="90000"/>
                        </a:lnSpc>
                      </a:pPr>
                      <a:r>
                        <a:rPr lang="en-US" sz="1400" b="0" spc="-40" baseline="0">
                          <a:solidFill>
                            <a:schemeClr val="bg1"/>
                          </a:solidFill>
                        </a:rPr>
                        <a:t>NNC9204-1177*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spc="-40" baseline="0">
                          <a:solidFill>
                            <a:schemeClr val="bg1"/>
                          </a:solidFill>
                        </a:rPr>
                        <a:t>Dual GCG/GLP-1 RA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spc="-40" baseline="0">
                          <a:solidFill>
                            <a:schemeClr val="bg1"/>
                          </a:solidFill>
                        </a:rPr>
                        <a:t>Phase I; NCT03308721</a:t>
                      </a:r>
                      <a:endParaRPr lang="en-US" sz="2000"/>
                    </a:p>
                  </a:txBody>
                  <a:tcPr anchor="ctr">
                    <a:lnL w="12700" cmpd="sng">
                      <a:noFill/>
                    </a:lnL>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95478694"/>
                  </a:ext>
                </a:extLst>
              </a:tr>
            </a:tbl>
          </a:graphicData>
        </a:graphic>
      </p:graphicFrame>
      <p:graphicFrame>
        <p:nvGraphicFramePr>
          <p:cNvPr id="28" name="Table 27">
            <a:extLst>
              <a:ext uri="{FF2B5EF4-FFF2-40B4-BE49-F238E27FC236}">
                <a16:creationId xmlns:a16="http://schemas.microsoft.com/office/drawing/2014/main" id="{9103F34F-3BD7-E326-B432-F93CD8777466}"/>
              </a:ext>
            </a:extLst>
          </p:cNvPr>
          <p:cNvGraphicFramePr>
            <a:graphicFrameLocks noGrp="1"/>
          </p:cNvGraphicFramePr>
          <p:nvPr>
            <p:extLst>
              <p:ext uri="{D42A27DB-BD31-4B8C-83A1-F6EECF244321}">
                <p14:modId xmlns:p14="http://schemas.microsoft.com/office/powerpoint/2010/main" val="930371912"/>
              </p:ext>
            </p:extLst>
          </p:nvPr>
        </p:nvGraphicFramePr>
        <p:xfrm>
          <a:off x="420309" y="1251802"/>
          <a:ext cx="5591175" cy="1694688"/>
        </p:xfrm>
        <a:graphic>
          <a:graphicData uri="http://schemas.openxmlformats.org/drawingml/2006/table">
            <a:tbl>
              <a:tblPr firstRow="1" bandRow="1">
                <a:tableStyleId>{5C22544A-7EE6-4342-B048-85BDC9FD1C3A}</a:tableStyleId>
              </a:tblPr>
              <a:tblGrid>
                <a:gridCol w="1714500">
                  <a:extLst>
                    <a:ext uri="{9D8B030D-6E8A-4147-A177-3AD203B41FA5}">
                      <a16:colId xmlns:a16="http://schemas.microsoft.com/office/drawing/2014/main" val="1679638569"/>
                    </a:ext>
                  </a:extLst>
                </a:gridCol>
                <a:gridCol w="1743075">
                  <a:extLst>
                    <a:ext uri="{9D8B030D-6E8A-4147-A177-3AD203B41FA5}">
                      <a16:colId xmlns:a16="http://schemas.microsoft.com/office/drawing/2014/main" val="1007245402"/>
                    </a:ext>
                  </a:extLst>
                </a:gridCol>
                <a:gridCol w="2133600">
                  <a:extLst>
                    <a:ext uri="{9D8B030D-6E8A-4147-A177-3AD203B41FA5}">
                      <a16:colId xmlns:a16="http://schemas.microsoft.com/office/drawing/2014/main" val="1302893833"/>
                    </a:ext>
                  </a:extLst>
                </a:gridCol>
              </a:tblGrid>
              <a:tr h="0">
                <a:tc>
                  <a:txBody>
                    <a:bodyPr/>
                    <a:lstStyle/>
                    <a:p>
                      <a:pPr>
                        <a:lnSpc>
                          <a:spcPct val="90000"/>
                        </a:lnSpc>
                      </a:pPr>
                      <a:r>
                        <a:rPr lang="en-US" sz="1400" spc="-60" baseline="0"/>
                        <a:t>Endo-Pancreatic Monotherapies</a:t>
                      </a:r>
                      <a:endParaRPr lang="en-US" sz="1400" spc="-60" baseline="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400" spc="-60" baseline="0"/>
                        <a:t>MoA</a:t>
                      </a:r>
                      <a:endParaRPr lang="en-US" sz="1400" spc="-60" baseline="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400" spc="-60" baseline="0"/>
                        <a:t>Clinical Trial Information</a:t>
                      </a:r>
                      <a:endParaRPr lang="en-US" sz="1400" spc="-60" baseline="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850454403"/>
                  </a:ext>
                </a:extLst>
              </a:tr>
              <a:tr h="0">
                <a:tc>
                  <a:txBody>
                    <a:bodyPr/>
                    <a:lstStyle/>
                    <a:p>
                      <a:pPr>
                        <a:lnSpc>
                          <a:spcPct val="90000"/>
                        </a:lnSpc>
                      </a:pPr>
                      <a:r>
                        <a:rPr lang="en-US" sz="1400" b="0" spc="-60" baseline="0">
                          <a:solidFill>
                            <a:schemeClr val="bg1"/>
                          </a:solidFill>
                        </a:rPr>
                        <a:t>Cagrilintide</a:t>
                      </a:r>
                      <a:endParaRPr lang="en-US" sz="1400" b="0" spc="-60" baseline="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spc="-60" baseline="0">
                          <a:solidFill>
                            <a:schemeClr val="bg1"/>
                          </a:solidFill>
                        </a:rPr>
                        <a:t>AMY RA</a:t>
                      </a:r>
                      <a:endParaRPr lang="en-US" sz="200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spc="-60" baseline="0">
                          <a:solidFill>
                            <a:schemeClr val="bg1"/>
                          </a:solidFill>
                        </a:rPr>
                        <a:t>Phase II; NCT03856047</a:t>
                      </a:r>
                      <a:endParaRPr lang="en-US" sz="2000"/>
                    </a:p>
                  </a:txBody>
                  <a:tcPr anchor="ctr">
                    <a:lnL w="12700" cmpd="sng">
                      <a:noFill/>
                    </a:lnL>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48766561"/>
                  </a:ext>
                </a:extLst>
              </a:tr>
              <a:tr h="0">
                <a:tc>
                  <a:txBody>
                    <a:bodyPr/>
                    <a:lstStyle/>
                    <a:p>
                      <a:pPr>
                        <a:lnSpc>
                          <a:spcPct val="90000"/>
                        </a:lnSpc>
                      </a:pPr>
                      <a:r>
                        <a:rPr lang="en-US" sz="1400" b="0" spc="-60" baseline="0">
                          <a:solidFill>
                            <a:schemeClr val="bg1"/>
                          </a:solidFill>
                        </a:rPr>
                        <a:t>Petrelintide</a:t>
                      </a:r>
                      <a:endParaRPr lang="en-US" sz="1400" b="0" spc="-60" baseline="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spc="-60" baseline="0">
                          <a:solidFill>
                            <a:schemeClr val="bg1"/>
                          </a:solidFill>
                        </a:rPr>
                        <a:t>AMY RA</a:t>
                      </a:r>
                      <a:endParaRPr lang="en-US" sz="200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spc="-60" baseline="0">
                          <a:solidFill>
                            <a:schemeClr val="bg1"/>
                          </a:solidFill>
                        </a:rPr>
                        <a:t>Phase II; NCT06662539</a:t>
                      </a:r>
                      <a:endParaRPr lang="en-US" sz="2000"/>
                    </a:p>
                  </a:txBody>
                  <a:tcPr anchor="ctr">
                    <a:lnL w="12700" cmpd="sng">
                      <a:noFill/>
                    </a:lnL>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67627560"/>
                  </a:ext>
                </a:extLst>
              </a:tr>
              <a:tr h="0">
                <a:tc>
                  <a:txBody>
                    <a:bodyPr/>
                    <a:lstStyle/>
                    <a:p>
                      <a:pPr>
                        <a:lnSpc>
                          <a:spcPct val="90000"/>
                        </a:lnSpc>
                      </a:pPr>
                      <a:r>
                        <a:rPr lang="en-US" sz="1400" b="0" spc="-60" baseline="0">
                          <a:solidFill>
                            <a:schemeClr val="bg1"/>
                          </a:solidFill>
                        </a:rPr>
                        <a:t>Long-acting AMY RA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spc="-60" baseline="0">
                          <a:solidFill>
                            <a:schemeClr val="bg1"/>
                          </a:solidFill>
                        </a:rPr>
                        <a:t>AMY RA</a:t>
                      </a:r>
                      <a:endParaRPr lang="en-US" sz="200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spc="-60" baseline="0">
                          <a:solidFill>
                            <a:schemeClr val="bg1"/>
                          </a:solidFill>
                        </a:rPr>
                        <a:t>Phase I</a:t>
                      </a:r>
                      <a:endParaRPr lang="en-US" sz="2000"/>
                    </a:p>
                  </a:txBody>
                  <a:tcPr anchor="ctr">
                    <a:lnL w="12700" cmpd="sng">
                      <a:noFill/>
                    </a:lnL>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7842875"/>
                  </a:ext>
                </a:extLst>
              </a:tr>
              <a:tr h="145767">
                <a:tc>
                  <a:txBody>
                    <a:bodyPr/>
                    <a:lstStyle/>
                    <a:p>
                      <a:pPr>
                        <a:lnSpc>
                          <a:spcPct val="90000"/>
                        </a:lnSpc>
                      </a:pPr>
                      <a:r>
                        <a:rPr lang="en-US" sz="1400" b="0" spc="-60" baseline="0">
                          <a:solidFill>
                            <a:schemeClr val="bg1"/>
                          </a:solidFill>
                        </a:rPr>
                        <a:t>DACRA QW II*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spc="-60" baseline="0">
                          <a:solidFill>
                            <a:schemeClr val="bg1"/>
                          </a:solidFill>
                        </a:rPr>
                        <a:t>Dual AMY/CAL RA</a:t>
                      </a:r>
                      <a:endParaRPr lang="en-US" sz="200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spc="-60" baseline="0">
                          <a:solidFill>
                            <a:schemeClr val="bg1"/>
                          </a:solidFill>
                        </a:rPr>
                        <a:t>Phase I</a:t>
                      </a:r>
                      <a:endParaRPr lang="en-US" sz="2000" baseline="30000"/>
                    </a:p>
                  </a:txBody>
                  <a:tcPr anchor="ctr">
                    <a:lnL w="12700" cmpd="sng">
                      <a:noFill/>
                    </a:lnL>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95478694"/>
                  </a:ext>
                </a:extLst>
              </a:tr>
            </a:tbl>
          </a:graphicData>
        </a:graphic>
      </p:graphicFrame>
      <p:graphicFrame>
        <p:nvGraphicFramePr>
          <p:cNvPr id="29" name="Table 28">
            <a:extLst>
              <a:ext uri="{FF2B5EF4-FFF2-40B4-BE49-F238E27FC236}">
                <a16:creationId xmlns:a16="http://schemas.microsoft.com/office/drawing/2014/main" id="{0FEED43C-ECC8-C7C7-32C1-E3D9865DAD08}"/>
              </a:ext>
            </a:extLst>
          </p:cNvPr>
          <p:cNvGraphicFramePr>
            <a:graphicFrameLocks noGrp="1"/>
          </p:cNvGraphicFramePr>
          <p:nvPr>
            <p:extLst>
              <p:ext uri="{D42A27DB-BD31-4B8C-83A1-F6EECF244321}">
                <p14:modId xmlns:p14="http://schemas.microsoft.com/office/powerpoint/2010/main" val="2129510647"/>
              </p:ext>
            </p:extLst>
          </p:nvPr>
        </p:nvGraphicFramePr>
        <p:xfrm>
          <a:off x="420309" y="3120683"/>
          <a:ext cx="5562600" cy="1603248"/>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679638569"/>
                    </a:ext>
                  </a:extLst>
                </a:gridCol>
                <a:gridCol w="1981200">
                  <a:extLst>
                    <a:ext uri="{9D8B030D-6E8A-4147-A177-3AD203B41FA5}">
                      <a16:colId xmlns:a16="http://schemas.microsoft.com/office/drawing/2014/main" val="2453536880"/>
                    </a:ext>
                  </a:extLst>
                </a:gridCol>
                <a:gridCol w="2133600">
                  <a:extLst>
                    <a:ext uri="{9D8B030D-6E8A-4147-A177-3AD203B41FA5}">
                      <a16:colId xmlns:a16="http://schemas.microsoft.com/office/drawing/2014/main" val="2602904185"/>
                    </a:ext>
                  </a:extLst>
                </a:gridCol>
              </a:tblGrid>
              <a:tr h="126398">
                <a:tc>
                  <a:txBody>
                    <a:bodyPr/>
                    <a:lstStyle/>
                    <a:p>
                      <a:pPr>
                        <a:lnSpc>
                          <a:spcPct val="90000"/>
                        </a:lnSpc>
                      </a:pPr>
                      <a:r>
                        <a:rPr lang="en-US" sz="1400" spc="-60" baseline="0">
                          <a:solidFill>
                            <a:schemeClr val="tx1"/>
                          </a:solidFill>
                        </a:rPr>
                        <a:t>Oral GLP-1 RA Monotherapies</a:t>
                      </a:r>
                      <a:endParaRPr lang="en-US" sz="1400" spc="-60" baseline="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spc="-60" baseline="0">
                          <a:solidFill>
                            <a:schemeClr val="tx1"/>
                          </a:solidFill>
                        </a:rPr>
                        <a:t>MoA</a:t>
                      </a:r>
                      <a:endParaRPr lang="en-US" sz="1400" spc="-60" baseline="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spc="-60" baseline="0">
                          <a:solidFill>
                            <a:schemeClr val="tx1"/>
                          </a:solidFill>
                        </a:rPr>
                        <a:t>Clinical Trial Information</a:t>
                      </a:r>
                      <a:endParaRPr lang="en-US" sz="1400" spc="-60" baseline="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50454403"/>
                  </a:ext>
                </a:extLst>
              </a:tr>
              <a:tr h="219055">
                <a:tc>
                  <a:txBody>
                    <a:bodyPr/>
                    <a:lstStyle/>
                    <a:p>
                      <a:pPr>
                        <a:lnSpc>
                          <a:spcPct val="90000"/>
                        </a:lnSpc>
                      </a:pPr>
                      <a:r>
                        <a:rPr lang="en-US" sz="1400" b="0" spc="-60" baseline="0">
                          <a:solidFill>
                            <a:schemeClr val="bg1"/>
                          </a:solidFill>
                        </a:rPr>
                        <a:t>Semaglutide</a:t>
                      </a:r>
                      <a:endParaRPr lang="en-US" sz="1400" b="0" spc="-60" baseline="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spc="-60" baseline="0">
                          <a:solidFill>
                            <a:schemeClr val="bg1"/>
                          </a:solidFill>
                        </a:rPr>
                        <a:t>GLP-1 RA</a:t>
                      </a:r>
                      <a:endParaRPr lang="en-US" sz="200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spc="-60" baseline="0">
                          <a:solidFill>
                            <a:schemeClr val="bg1"/>
                          </a:solidFill>
                        </a:rPr>
                        <a:t>Phase III; NCT05035095</a:t>
                      </a:r>
                      <a:endParaRPr lang="en-US" sz="200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48766561"/>
                  </a:ext>
                </a:extLst>
              </a:tr>
              <a:tr h="199009">
                <a:tc>
                  <a:txBody>
                    <a:bodyPr/>
                    <a:lstStyle/>
                    <a:p>
                      <a:pPr>
                        <a:lnSpc>
                          <a:spcPct val="90000"/>
                        </a:lnSpc>
                      </a:pPr>
                      <a:r>
                        <a:rPr lang="en-US" sz="1400" b="0" spc="-60" baseline="0">
                          <a:solidFill>
                            <a:schemeClr val="bg1"/>
                          </a:solidFill>
                        </a:rPr>
                        <a:t>Danuglipron*</a:t>
                      </a:r>
                      <a:endParaRPr lang="en-US" sz="1400" b="0" spc="-60" baseline="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spc="-60" baseline="0">
                          <a:solidFill>
                            <a:schemeClr val="bg1"/>
                          </a:solidFill>
                        </a:rPr>
                        <a:t>Small molecule GLP-1 RA</a:t>
                      </a:r>
                      <a:endParaRPr lang="en-US" sz="200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spc="-60" baseline="0">
                          <a:solidFill>
                            <a:schemeClr val="bg1"/>
                          </a:solidFill>
                        </a:rPr>
                        <a:t>Phase II; NCT04707313</a:t>
                      </a:r>
                      <a:endParaRPr lang="en-US" sz="200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67627560"/>
                  </a:ext>
                </a:extLst>
              </a:tr>
              <a:tr h="199009">
                <a:tc>
                  <a:txBody>
                    <a:bodyPr/>
                    <a:lstStyle/>
                    <a:p>
                      <a:pPr>
                        <a:lnSpc>
                          <a:spcPct val="90000"/>
                        </a:lnSpc>
                      </a:pPr>
                      <a:r>
                        <a:rPr lang="en-US" sz="1400" b="0" spc="-60" baseline="0">
                          <a:solidFill>
                            <a:schemeClr val="bg1"/>
                          </a:solidFill>
                        </a:rPr>
                        <a:t>Orforglipron</a:t>
                      </a:r>
                      <a:endParaRPr lang="en-US" sz="1400" b="0" spc="-60" baseline="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spc="-60" baseline="0">
                          <a:solidFill>
                            <a:schemeClr val="bg1"/>
                          </a:solidFill>
                        </a:rPr>
                        <a:t>Small molecule, nonpeptide GLP-1 RA</a:t>
                      </a:r>
                      <a:endParaRPr lang="en-US" sz="200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spc="-60" baseline="0" dirty="0">
                          <a:solidFill>
                            <a:schemeClr val="bg1"/>
                          </a:solidFill>
                        </a:rPr>
                        <a:t>Phase II; NCT05051579</a:t>
                      </a:r>
                      <a:endParaRPr lang="en-US" sz="2000" dirty="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7842875"/>
                  </a:ext>
                </a:extLst>
              </a:tr>
            </a:tbl>
          </a:graphicData>
        </a:graphic>
      </p:graphicFrame>
      <p:sp>
        <p:nvSpPr>
          <p:cNvPr id="4" name="TextBox 3">
            <a:extLst>
              <a:ext uri="{FF2B5EF4-FFF2-40B4-BE49-F238E27FC236}">
                <a16:creationId xmlns:a16="http://schemas.microsoft.com/office/drawing/2014/main" id="{E1760FCC-3524-38DA-ECC9-CA75B7A3A676}"/>
              </a:ext>
            </a:extLst>
          </p:cNvPr>
          <p:cNvSpPr txBox="1"/>
          <p:nvPr/>
        </p:nvSpPr>
        <p:spPr bwMode="auto">
          <a:xfrm>
            <a:off x="420309" y="5647503"/>
            <a:ext cx="5562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*No longer in development.</a:t>
            </a:r>
          </a:p>
        </p:txBody>
      </p:sp>
    </p:spTree>
    <p:extLst>
      <p:ext uri="{BB962C8B-B14F-4D97-AF65-F5344CB8AC3E}">
        <p14:creationId xmlns:p14="http://schemas.microsoft.com/office/powerpoint/2010/main" val="1125000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37444-34A2-EE67-B57B-3AA0B09185F1}"/>
              </a:ext>
            </a:extLst>
          </p:cNvPr>
          <p:cNvSpPr>
            <a:spLocks noGrp="1"/>
          </p:cNvSpPr>
          <p:nvPr>
            <p:ph type="title"/>
          </p:nvPr>
        </p:nvSpPr>
        <p:spPr/>
        <p:txBody>
          <a:bodyPr/>
          <a:lstStyle/>
          <a:p>
            <a:r>
              <a:rPr lang="en-US" dirty="0"/>
              <a:t>Risk of Excessive or Rapid Weight Loss </a:t>
            </a:r>
          </a:p>
        </p:txBody>
      </p:sp>
      <p:sp>
        <p:nvSpPr>
          <p:cNvPr id="4" name="Content Placeholder 3">
            <a:extLst>
              <a:ext uri="{FF2B5EF4-FFF2-40B4-BE49-F238E27FC236}">
                <a16:creationId xmlns:a16="http://schemas.microsoft.com/office/drawing/2014/main" id="{C8107E43-AC28-0013-3F58-22AE9DE0D862}"/>
              </a:ext>
            </a:extLst>
          </p:cNvPr>
          <p:cNvSpPr>
            <a:spLocks noGrp="1"/>
          </p:cNvSpPr>
          <p:nvPr>
            <p:ph idx="1"/>
          </p:nvPr>
        </p:nvSpPr>
        <p:spPr/>
        <p:txBody>
          <a:bodyPr/>
          <a:lstStyle/>
          <a:p>
            <a:r>
              <a:rPr lang="en-US" sz="2000" dirty="0"/>
              <a:t>Rapid weight loss often defined as &gt;1.5-2.0 kg/wk beyond initial water-weight phase</a:t>
            </a:r>
          </a:p>
          <a:p>
            <a:r>
              <a:rPr lang="en-US" sz="2000" dirty="0"/>
              <a:t>Clinical risks:</a:t>
            </a:r>
          </a:p>
          <a:p>
            <a:pPr lvl="1"/>
            <a:r>
              <a:rPr lang="en-US" sz="1800" dirty="0"/>
              <a:t>Loss of lean body mass (muscle and bone density)</a:t>
            </a:r>
          </a:p>
          <a:p>
            <a:pPr lvl="1"/>
            <a:r>
              <a:rPr lang="en-US" sz="1800" dirty="0"/>
              <a:t>Nutritional deficiencies (iron, vitamin B12, vitamin D, protein)</a:t>
            </a:r>
          </a:p>
          <a:p>
            <a:pPr lvl="1"/>
            <a:r>
              <a:rPr lang="en-US" sz="1800" dirty="0"/>
              <a:t>Gallstone formation due to rapid fat mobilization</a:t>
            </a:r>
          </a:p>
          <a:p>
            <a:pPr lvl="1"/>
            <a:r>
              <a:rPr lang="en-US" sz="1800" dirty="0"/>
              <a:t>Increased risk of sarcopenia in older adults</a:t>
            </a:r>
          </a:p>
          <a:p>
            <a:r>
              <a:rPr lang="en-US" sz="2000" dirty="0"/>
              <a:t>Patient counseling:</a:t>
            </a:r>
          </a:p>
          <a:p>
            <a:pPr lvl="1"/>
            <a:r>
              <a:rPr lang="en-US" sz="1800" dirty="0"/>
              <a:t>Aim for 0.5-1.0 kg/wk of weight loss for safety and sustainability</a:t>
            </a:r>
          </a:p>
          <a:p>
            <a:pPr lvl="1"/>
            <a:r>
              <a:rPr lang="en-US" sz="1800" dirty="0"/>
              <a:t>Prioritize lean mass preservation with resistance exercise and adequate protein intake</a:t>
            </a:r>
          </a:p>
          <a:p>
            <a:pPr lvl="1"/>
            <a:r>
              <a:rPr lang="en-US" sz="1800" dirty="0"/>
              <a:t>Reassess treatment plan if weight loss is excessive or unintentional</a:t>
            </a:r>
          </a:p>
        </p:txBody>
      </p:sp>
      <p:sp>
        <p:nvSpPr>
          <p:cNvPr id="5" name="TextBox 4">
            <a:extLst>
              <a:ext uri="{FF2B5EF4-FFF2-40B4-BE49-F238E27FC236}">
                <a16:creationId xmlns:a16="http://schemas.microsoft.com/office/drawing/2014/main" id="{574D8B38-6234-662B-5FA0-85287CF8B5A0}"/>
              </a:ext>
            </a:extLst>
          </p:cNvPr>
          <p:cNvSpPr txBox="1"/>
          <p:nvPr/>
        </p:nvSpPr>
        <p:spPr>
          <a:xfrm>
            <a:off x="400154" y="6193302"/>
            <a:ext cx="9293511" cy="461665"/>
          </a:xfrm>
          <a:prstGeom prst="rect">
            <a:avLst/>
          </a:prstGeom>
          <a:noFill/>
        </p:spPr>
        <p:txBody>
          <a:bodyPr wrap="square" rtlCol="0">
            <a:spAutoFit/>
          </a:bodyPr>
          <a:lstStyle/>
          <a:p>
            <a:pPr lvl="0" eaLnBrk="1" fontAlgn="auto" hangingPunct="1">
              <a:spcBef>
                <a:spcPts val="0"/>
              </a:spcBef>
              <a:spcAft>
                <a:spcPts val="0"/>
              </a:spcAft>
              <a:defRPr/>
            </a:pPr>
            <a:r>
              <a:rPr kumimoji="0" lang="da-DK" sz="1200" b="0" i="0" u="none" strike="noStrike" kern="1200" cap="none" spc="0" normalizeH="0" baseline="0" noProof="0" dirty="0">
                <a:ln>
                  <a:noFill/>
                </a:ln>
                <a:solidFill>
                  <a:srgbClr val="455560"/>
                </a:solidFill>
                <a:effectLst/>
                <a:uLnTx/>
                <a:uFillTx/>
                <a:latin typeface="Calibri"/>
                <a:ea typeface="ＭＳ Ｐゴシック" charset="0"/>
                <a:cs typeface="Arial" panose="020B0604020202020204" pitchFamily="34" charset="0"/>
              </a:rPr>
              <a:t>McCarthy. Nutrients. 2021;13:2473. Lupoli. World J Diabetes. </a:t>
            </a:r>
            <a:r>
              <a:rPr lang="da-DK" sz="1200" b="0" dirty="0">
                <a:solidFill>
                  <a:srgbClr val="455560"/>
                </a:solidFill>
                <a:latin typeface="Calibri"/>
                <a:ea typeface="ＭＳ Ｐゴシック" charset="0"/>
              </a:rPr>
              <a:t>2017;8:464. </a:t>
            </a:r>
            <a:br>
              <a:rPr lang="da-DK" sz="1200" b="0" dirty="0">
                <a:solidFill>
                  <a:srgbClr val="455560"/>
                </a:solidFill>
                <a:latin typeface="Calibri"/>
                <a:ea typeface="ＭＳ Ｐゴシック" charset="0"/>
              </a:rPr>
            </a:br>
            <a:r>
              <a:rPr lang="da-DK" sz="1200" b="0" dirty="0">
                <a:solidFill>
                  <a:srgbClr val="455560"/>
                </a:solidFill>
                <a:latin typeface="Calibri"/>
                <a:ea typeface="ＭＳ Ｐゴシック" charset="0"/>
              </a:rPr>
              <a:t>niddk.nih.gov/health-information/digestive-diseases/gallstones/dieting. cdc.gov/healthy-weight-growth/losing-weight/index.html.</a:t>
            </a:r>
            <a:endParaRPr kumimoji="0" lang="en-US" sz="1200" b="0" i="0" u="none" strike="noStrike" kern="1200" cap="none" spc="0" normalizeH="0" baseline="0" noProof="0" dirty="0">
              <a:ln>
                <a:noFill/>
              </a:ln>
              <a:solidFill>
                <a:srgbClr val="455560"/>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3762229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dirty="0">
              <a:solidFill>
                <a:srgbClr val="00823B"/>
              </a:solidFill>
            </a:endParaRPr>
          </a:p>
          <a:p>
            <a:pPr marL="0" indent="0">
              <a:buNone/>
            </a:pPr>
            <a:r>
              <a:rPr lang="en-US" sz="2400" b="1" u="sng" dirty="0">
                <a:solidFill>
                  <a:srgbClr val="609140"/>
                </a:solidFill>
                <a:hlinkClick r:id="rId4">
                  <a:extLst>
                    <a:ext uri="{A12FA001-AC4F-418D-AE19-62706E023703}">
                      <ahyp:hlinkClr xmlns:ahyp="http://schemas.microsoft.com/office/drawing/2018/hyperlinkcolor" val="tx"/>
                    </a:ext>
                  </a:extLst>
                </a:hlinkClick>
              </a:rPr>
              <a:t>practicingclinicians.com</a:t>
            </a:r>
            <a:endParaRPr lang="en-US" sz="2400" b="1" u="sng" dirty="0">
              <a:solidFill>
                <a:srgbClr val="609140"/>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CCO/PCE </a:t>
            </a:r>
            <a:br>
              <a:rPr lang="en-US" altLang="en-US" sz="4000" dirty="0"/>
            </a:br>
            <a:r>
              <a:rPr lang="en-US" altLang="en-US" sz="4000" dirty="0"/>
              <a:t>Coverage of Obesity!</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ClinicalThought </a:t>
            </a:r>
            <a:r>
              <a:rPr lang="en-US" sz="2200" b="0" dirty="0"/>
              <a:t>expert commentary with patient perspective </a:t>
            </a:r>
          </a:p>
          <a:p>
            <a:pPr eaLnBrk="1" hangingPunct="1">
              <a:buClr>
                <a:schemeClr val="accent6"/>
              </a:buClr>
              <a:defRPr/>
            </a:pPr>
            <a:r>
              <a:rPr lang="en-US" sz="2200" dirty="0">
                <a:solidFill>
                  <a:srgbClr val="E1471D"/>
                </a:solidFill>
              </a:rPr>
              <a:t>Text modules </a:t>
            </a:r>
          </a:p>
          <a:p>
            <a:pPr>
              <a:buClr>
                <a:schemeClr val="tx2">
                  <a:lumMod val="20000"/>
                  <a:lumOff val="80000"/>
                </a:schemeClr>
              </a:buClr>
              <a:defRPr/>
            </a:pPr>
            <a:r>
              <a:rPr lang="en-US" sz="2200" dirty="0">
                <a:solidFill>
                  <a:srgbClr val="E1471D"/>
                </a:solidFill>
              </a:rPr>
              <a:t>Additional CME/CE-certified slideset </a:t>
            </a:r>
            <a:r>
              <a:rPr lang="en-US" sz="2200" b="0" dirty="0"/>
              <a:t>on obesity 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36ca775-3399-43e7-a6ac-4b39fc355302">
      <Terms xmlns="http://schemas.microsoft.com/office/infopath/2007/PartnerControls"/>
    </lcf76f155ced4ddcb4097134ff3c332f>
    <TaxCatchAll xmlns="22fd6914-46d4-4c7e-bbad-46e82841b69d"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49CE8CFC70F5A041AF8C451D4537FDA9" ma:contentTypeVersion="11" ma:contentTypeDescription="Create a new document." ma:contentTypeScope="" ma:versionID="ae8c5042fda9cd216825352f4db37041">
  <xsd:schema xmlns:xsd="http://www.w3.org/2001/XMLSchema" xmlns:xs="http://www.w3.org/2001/XMLSchema" xmlns:p="http://schemas.microsoft.com/office/2006/metadata/properties" xmlns:ns2="636ca775-3399-43e7-a6ac-4b39fc355302" xmlns:ns3="22fd6914-46d4-4c7e-bbad-46e82841b69d" targetNamespace="http://schemas.microsoft.com/office/2006/metadata/properties" ma:root="true" ma:fieldsID="774565218f8f6e98bfb95db9a72764bb" ns2:_="" ns3:_="">
    <xsd:import namespace="636ca775-3399-43e7-a6ac-4b39fc355302"/>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6ca775-3399-43e7-a6ac-4b39fc355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http://purl.org/dc/dcmitype/"/>
    <ds:schemaRef ds:uri="http://schemas.microsoft.com/office/2006/documentManagement/types"/>
    <ds:schemaRef ds:uri="http://schemas.openxmlformats.org/package/2006/metadata/core-properties"/>
    <ds:schemaRef ds:uri="http://schemas.microsoft.com/office/infopath/2007/PartnerControls"/>
    <ds:schemaRef ds:uri="http://www.w3.org/XML/1998/namespace"/>
    <ds:schemaRef ds:uri="http://purl.org/dc/elements/1.1/"/>
    <ds:schemaRef ds:uri="636ca775-3399-43e7-a6ac-4b39fc355302"/>
    <ds:schemaRef ds:uri="22fd6914-46d4-4c7e-bbad-46e82841b69d"/>
    <ds:schemaRef ds:uri="http://schemas.microsoft.com/office/2006/metadata/properties"/>
    <ds:schemaRef ds:uri="http://purl.org/dc/terms/"/>
  </ds:schemaRefs>
</ds:datastoreItem>
</file>

<file path=customXml/itemProps4.xml><?xml version="1.0" encoding="utf-8"?>
<ds:datastoreItem xmlns:ds="http://schemas.openxmlformats.org/officeDocument/2006/customXml" ds:itemID="{BE1A8950-51A8-4C31-B0B7-2F664597CE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6ca775-3399-43e7-a6ac-4b39fc355302"/>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e2fd2f7-a818-4e66-8956-c8223012702a}" enabled="0" method="" siteId="{be2fd2f7-a818-4e66-8956-c8223012702a}" removed="1"/>
</clbl:labelList>
</file>

<file path=docProps/app.xml><?xml version="1.0" encoding="utf-8"?>
<Properties xmlns="http://schemas.openxmlformats.org/officeDocument/2006/extended-properties" xmlns:vt="http://schemas.openxmlformats.org/officeDocument/2006/docPropsVTypes">
  <Template/>
  <TotalTime>515</TotalTime>
  <Words>1958</Words>
  <Application>Microsoft Office PowerPoint</Application>
  <PresentationFormat>Widescreen</PresentationFormat>
  <Paragraphs>324</Paragraphs>
  <Slides>17</Slides>
  <Notes>15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17</vt:i4>
      </vt:variant>
    </vt:vector>
  </HeadingPairs>
  <TitlesOfParts>
    <vt:vector size="25" baseType="lpstr">
      <vt:lpstr>Arial</vt:lpstr>
      <vt:lpstr>Calbri     </vt:lpstr>
      <vt:lpstr>Calibri</vt:lpstr>
      <vt:lpstr>Cambria</vt:lpstr>
      <vt:lpstr>Times</vt:lpstr>
      <vt:lpstr>Wingdings</vt:lpstr>
      <vt:lpstr>2017_HTAA_Diabetes</vt:lpstr>
      <vt:lpstr>2022_CCO_Template</vt:lpstr>
      <vt:lpstr>Try and Try Again: Addressing Challenges With Suboptimal and Nonresponders to Weight Loss Pharmacotherapy </vt:lpstr>
      <vt:lpstr>About These Slides</vt:lpstr>
      <vt:lpstr>Faculty </vt:lpstr>
      <vt:lpstr>Disclosures</vt:lpstr>
      <vt:lpstr>Learning Objectives</vt:lpstr>
      <vt:lpstr>The Tug-of-war of Weight Management</vt:lpstr>
      <vt:lpstr>How Much Weight Loss Is Needed?</vt:lpstr>
      <vt:lpstr>Body Fat Distribution Phenotype Predicts Cardiometabolic Risk</vt:lpstr>
      <vt:lpstr>Obesity Phenotypes and Metabolic Health </vt:lpstr>
      <vt:lpstr>Predictors of Weight Loss</vt:lpstr>
      <vt:lpstr>Assessing Suboptimal Responders:  Lifestyle and Behavioral Factors</vt:lpstr>
      <vt:lpstr>Aligning Obesity Phenotypes With AOM Mechanisms</vt:lpstr>
      <vt:lpstr>FDA-Approved Antiobesity Medications</vt:lpstr>
      <vt:lpstr>Future Directions With Novel AOMs</vt:lpstr>
      <vt:lpstr>Future Nutrient-Stimulated Hormone Therapy</vt:lpstr>
      <vt:lpstr>Risk of Excessive or Rapid Weight Loss </vt:lpstr>
      <vt:lpstr>Go Online for More CCO/PCE  Coverage of Obesity!</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Try and Try Again: Addressing Challenges With Suboptimal and Nonresponders to Weight Loss Pharmacotherapy</dc:title>
  <dc:subject/>
  <dc:creator>Preferred User</dc:creator>
  <cp:keywords/>
  <dc:description/>
  <cp:lastModifiedBy>Natalia Kolenko</cp:lastModifiedBy>
  <cp:revision>149</cp:revision>
  <cp:lastPrinted>2016-09-26T20:21:49Z</cp:lastPrinted>
  <dcterms:created xsi:type="dcterms:W3CDTF">2005-05-27T15:08:01Z</dcterms:created>
  <dcterms:modified xsi:type="dcterms:W3CDTF">2025-09-26T01:27:35Z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21dbe0da-0687-46ed-abba-29ef1267cc3e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0x01010049CE8CFC70F5A041AF8C451D4537FDA9</vt:lpwstr>
  </property>
  <property fmtid="{D5CDD505-2E9C-101B-9397-08002B2CF9AE}" pid="9" name="MediaServiceImageTags">
    <vt:lpwstr/>
  </property>
</Properties>
</file>