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6"/>
  </p:notesMasterIdLst>
  <p:handoutMasterIdLst>
    <p:handoutMasterId r:id="rId17"/>
  </p:handoutMasterIdLst>
  <p:sldIdLst>
    <p:sldId id="560" r:id="rId7"/>
    <p:sldId id="308" r:id="rId8"/>
    <p:sldId id="541" r:id="rId9"/>
    <p:sldId id="532" r:id="rId10"/>
    <p:sldId id="561" r:id="rId11"/>
    <p:sldId id="562" r:id="rId12"/>
    <p:sldId id="546" r:id="rId13"/>
    <p:sldId id="536" r:id="rId14"/>
    <p:sldId id="318" r:id="rId15"/>
  </p:sldIdLst>
  <p:sldSz cx="12192000" cy="6858000"/>
  <p:notesSz cx="7315200" cy="9601200"/>
  <p:custDataLst>
    <p:tags r:id="rId18"/>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12" userDrawn="1">
          <p15:clr>
            <a:srgbClr val="A4A3A4"/>
          </p15:clr>
        </p15:guide>
        <p15:guide id="9" pos="7407" userDrawn="1">
          <p15:clr>
            <a:srgbClr val="A4A3A4"/>
          </p15:clr>
        </p15:guide>
        <p15:guide id="10" pos="3864"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1" clrIdx="15">
    <p:extLst>
      <p:ext uri="{19B8F6BF-5375-455C-9EA6-DF929625EA0E}">
        <p15:presenceInfo xmlns:p15="http://schemas.microsoft.com/office/powerpoint/2012/main" userId="S::cseals@clinicaloptions.com::0852e532-1f9e-4bbf-9b56-be19a9543a31" providerId="AD"/>
      </p:ext>
    </p:extLst>
  </p:cmAuthor>
  <p:cmAuthor id="17" name="aboecler@clinicaloptions.com" initials="a" lastIdx="1" clrIdx="16">
    <p:extLst>
      <p:ext uri="{19B8F6BF-5375-455C-9EA6-DF929625EA0E}">
        <p15:presenceInfo xmlns:p15="http://schemas.microsoft.com/office/powerpoint/2012/main" userId="aboecler@clinicaloptions.co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CDCF"/>
    <a:srgbClr val="E1471D"/>
    <a:srgbClr val="00823B"/>
    <a:srgbClr val="015873"/>
    <a:srgbClr val="046376"/>
    <a:srgbClr val="013763"/>
    <a:srgbClr val="033453"/>
    <a:srgbClr val="006264"/>
    <a:srgbClr val="FDB338"/>
    <a:srgbClr val="682E7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55" autoAdjust="0"/>
    <p:restoredTop sz="85119" autoAdjust="0"/>
  </p:normalViewPr>
  <p:slideViewPr>
    <p:cSldViewPr snapToGrid="0">
      <p:cViewPr varScale="1">
        <p:scale>
          <a:sx n="73" d="100"/>
          <a:sy n="73" d="100"/>
        </p:scale>
        <p:origin x="955" y="62"/>
      </p:cViewPr>
      <p:guideLst>
        <p:guide orient="horz" pos="4128"/>
        <p:guide orient="horz" pos="1008"/>
        <p:guide orient="horz" pos="4032"/>
        <p:guide orient="horz" pos="151"/>
        <p:guide orient="horz" pos="264"/>
        <p:guide orient="horz" pos="3912"/>
        <p:guide orient="horz"/>
        <p:guide pos="312"/>
        <p:guide pos="7407"/>
        <p:guide pos="3864"/>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tags" Target="tags/tag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commentAuthors" Target="commentAuthor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6038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Arial" charset="0"/>
                <a:ea typeface="+mn-ea"/>
                <a:cs typeface="+mn-cs"/>
              </a:rPr>
              <a:t>MM, multiple myeloma; OS, overall survival; PFS, progression-free survival; R/R, relapsed/refractory.</a:t>
            </a:r>
          </a:p>
          <a:p>
            <a:endParaRPr lang="en-US" dirty="0"/>
          </a:p>
        </p:txBody>
      </p:sp>
      <p:sp>
        <p:nvSpPr>
          <p:cNvPr id="4" name="Slide Number Placeholder 3"/>
          <p:cNvSpPr>
            <a:spLocks noGrp="1"/>
          </p:cNvSpPr>
          <p:nvPr>
            <p:ph type="sldNum" sz="quarter" idx="5"/>
          </p:nvPr>
        </p:nvSpPr>
        <p:spPr/>
        <p:txBody>
          <a:bodyPr/>
          <a:lstStyle/>
          <a:p>
            <a:fld id="{D4EF6D27-299F-4B19-B5B7-86F911777B26}" type="slidenum">
              <a:rPr lang="en-US" smtClean="0"/>
              <a:t>3</a:t>
            </a:fld>
            <a:endParaRPr lang="en-US" dirty="0"/>
          </a:p>
        </p:txBody>
      </p:sp>
    </p:spTree>
    <p:extLst>
      <p:ext uri="{BB962C8B-B14F-4D97-AF65-F5344CB8AC3E}">
        <p14:creationId xmlns:p14="http://schemas.microsoft.com/office/powerpoint/2010/main" val="1997122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CY, </a:t>
            </a:r>
            <a:r>
              <a:rPr lang="en-CA" sz="1200" b="0" i="1" kern="1200" dirty="0">
                <a:solidFill>
                  <a:schemeClr val="tx1"/>
                </a:solidFill>
                <a:effectLst/>
                <a:latin typeface="Arial" charset="0"/>
                <a:ea typeface="+mn-ea"/>
                <a:cs typeface="+mn-cs"/>
              </a:rPr>
              <a:t>cyclophosphamide; ECOG PS, Eastern Cooperative Oncology Group performance status; </a:t>
            </a:r>
            <a:r>
              <a:rPr lang="en-US" i="1" dirty="0"/>
              <a:t>FLU, </a:t>
            </a:r>
            <a:r>
              <a:rPr lang="en-CA" sz="1200" b="0" i="1" kern="1200" dirty="0">
                <a:solidFill>
                  <a:schemeClr val="tx1"/>
                </a:solidFill>
                <a:effectLst/>
                <a:latin typeface="Arial" charset="0"/>
                <a:ea typeface="+mn-ea"/>
                <a:cs typeface="+mn-cs"/>
              </a:rPr>
              <a:t>fludarabine; IMiD, immunomodulatory agent</a:t>
            </a:r>
            <a:r>
              <a:rPr lang="en-CA" sz="1200" b="0" i="0" kern="1200" dirty="0">
                <a:solidFill>
                  <a:schemeClr val="tx1"/>
                </a:solidFill>
                <a:effectLst/>
                <a:latin typeface="Arial" charset="0"/>
                <a:ea typeface="+mn-ea"/>
                <a:cs typeface="+mn-cs"/>
              </a:rPr>
              <a:t>; </a:t>
            </a:r>
            <a:r>
              <a:rPr lang="en-CA" sz="1200" b="0" i="1" kern="1200" dirty="0">
                <a:solidFill>
                  <a:schemeClr val="tx1"/>
                </a:solidFill>
                <a:effectLst/>
                <a:latin typeface="Arial" charset="0"/>
                <a:ea typeface="+mn-ea"/>
                <a:cs typeface="+mn-cs"/>
              </a:rPr>
              <a:t>MM, multiple myeloma; MRD, measurable residual disease; ORR, overall response rate; OS, overall survival; PFS, progression-free survival; PI, proteasome inhibitor; RP2D, recommended phase II dose; R/R, relapsed/refractory; SD, stable disease.</a:t>
            </a: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796273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i="1" dirty="0">
                <a:latin typeface="Arial" panose="020B0604020202020204" pitchFamily="34" charset="0"/>
                <a:cs typeface="Arial" panose="020B0604020202020204" pitchFamily="34" charset="0"/>
              </a:rPr>
              <a:t>CR, complete response; DoR, duration of response; IRC, independent review committee; MRD, measurable residual disease; NE, not estimable; NR, not reached; ORR, overall response rate; OS, overall survival; PFS, progression-free survival; sCR, stringent complete response.</a:t>
            </a:r>
          </a:p>
        </p:txBody>
      </p:sp>
      <p:sp>
        <p:nvSpPr>
          <p:cNvPr id="4" name="Slide Number Placeholder 3"/>
          <p:cNvSpPr>
            <a:spLocks noGrp="1"/>
          </p:cNvSpPr>
          <p:nvPr>
            <p:ph type="sldNum" sz="quarter" idx="5"/>
          </p:nvPr>
        </p:nvSpPr>
        <p:spPr/>
        <p:txBody>
          <a:bodyPr/>
          <a:lstStyle/>
          <a:p>
            <a:fld id="{D4EF6D27-299F-4B19-B5B7-86F911777B26}" type="slidenum">
              <a:rPr lang="en-US" smtClean="0"/>
              <a:t>5</a:t>
            </a:fld>
            <a:endParaRPr lang="en-US" dirty="0"/>
          </a:p>
        </p:txBody>
      </p:sp>
    </p:spTree>
    <p:extLst>
      <p:ext uri="{BB962C8B-B14F-4D97-AF65-F5344CB8AC3E}">
        <p14:creationId xmlns:p14="http://schemas.microsoft.com/office/powerpoint/2010/main" val="10755310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i="1" dirty="0">
                <a:latin typeface="Arial" panose="020B0604020202020204" pitchFamily="34" charset="0"/>
                <a:cs typeface="Arial" panose="020B0604020202020204" pitchFamily="34" charset="0"/>
              </a:rPr>
              <a:t>CR, complete response; MRD, measurable residual disease; NE, not estimable; NR, not reached; PFS, progression-free survival.</a:t>
            </a:r>
          </a:p>
        </p:txBody>
      </p:sp>
      <p:sp>
        <p:nvSpPr>
          <p:cNvPr id="4" name="Slide Number Placeholder 3"/>
          <p:cNvSpPr>
            <a:spLocks noGrp="1"/>
          </p:cNvSpPr>
          <p:nvPr>
            <p:ph type="sldNum" sz="quarter" idx="5"/>
          </p:nvPr>
        </p:nvSpPr>
        <p:spPr/>
        <p:txBody>
          <a:bodyPr/>
          <a:lstStyle/>
          <a:p>
            <a:fld id="{D4EF6D27-299F-4B19-B5B7-86F911777B26}" type="slidenum">
              <a:rPr lang="en-US" smtClean="0"/>
              <a:t>6</a:t>
            </a:fld>
            <a:endParaRPr lang="en-US" dirty="0"/>
          </a:p>
        </p:txBody>
      </p:sp>
    </p:spTree>
    <p:extLst>
      <p:ext uri="{BB962C8B-B14F-4D97-AF65-F5344CB8AC3E}">
        <p14:creationId xmlns:p14="http://schemas.microsoft.com/office/powerpoint/2010/main" val="16484188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00" i="1" dirty="0">
                <a:latin typeface="Arial" panose="020B0604020202020204" pitchFamily="34" charset="0"/>
                <a:cs typeface="Arial" panose="020B0604020202020204" pitchFamily="34" charset="0"/>
              </a:rPr>
              <a:t>AE, adverse event; AML, acute myeloid leukemia; Cilta-cel, </a:t>
            </a:r>
            <a:r>
              <a:rPr lang="en-US" sz="1400" i="1" dirty="0">
                <a:latin typeface="Arial" panose="020B0604020202020204" pitchFamily="34" charset="0"/>
                <a:cs typeface="Arial" panose="020B0604020202020204" pitchFamily="34" charset="0"/>
              </a:rPr>
              <a:t>c</a:t>
            </a:r>
            <a:r>
              <a:rPr lang="en-US" sz="1400" i="1" dirty="0"/>
              <a:t>iltacabtagene autoleucel; </a:t>
            </a:r>
            <a:r>
              <a:rPr lang="en-US" sz="800" i="1" dirty="0">
                <a:latin typeface="Arial" panose="020B0604020202020204" pitchFamily="34" charset="0"/>
                <a:cs typeface="Arial" panose="020B0604020202020204" pitchFamily="34" charset="0"/>
              </a:rPr>
              <a:t>CRS, cytokine-release syndrome; HLH, hemophagocytic lymphohistiocytosis; MDS, myelodysplastic syndromes; PD, progressive disease; tx, treatment.</a:t>
            </a:r>
          </a:p>
          <a:p>
            <a:endParaRPr lang="en-US" dirty="0"/>
          </a:p>
        </p:txBody>
      </p:sp>
      <p:sp>
        <p:nvSpPr>
          <p:cNvPr id="4" name="Slide Number Placeholder 3"/>
          <p:cNvSpPr>
            <a:spLocks noGrp="1"/>
          </p:cNvSpPr>
          <p:nvPr>
            <p:ph type="sldNum" sz="quarter" idx="5"/>
          </p:nvPr>
        </p:nvSpPr>
        <p:spPr/>
        <p:txBody>
          <a:bodyPr/>
          <a:lstStyle/>
          <a:p>
            <a:fld id="{D4EF6D27-299F-4B19-B5B7-86F911777B26}" type="slidenum">
              <a:rPr lang="en-US" smtClean="0"/>
              <a:t>7</a:t>
            </a:fld>
            <a:endParaRPr lang="en-US" dirty="0"/>
          </a:p>
        </p:txBody>
      </p:sp>
    </p:spTree>
    <p:extLst>
      <p:ext uri="{BB962C8B-B14F-4D97-AF65-F5344CB8AC3E}">
        <p14:creationId xmlns:p14="http://schemas.microsoft.com/office/powerpoint/2010/main" val="37365723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i="1" dirty="0"/>
              <a:t>cilta-cel, ciltacabtagene autoleucel; CR, complete response; </a:t>
            </a:r>
            <a:r>
              <a:rPr lang="en-US" sz="800" i="1" dirty="0">
                <a:latin typeface="Arial" panose="020B0604020202020204" pitchFamily="34" charset="0"/>
                <a:cs typeface="Arial" panose="020B0604020202020204" pitchFamily="34" charset="0"/>
              </a:rPr>
              <a:t>f/u, follow-up; MM, multiple myeloma; MRD, measurable residual disease; OS, overall survival; PFS, progression-free survival; R/R, relapsed/refractory.</a:t>
            </a:r>
          </a:p>
          <a:p>
            <a:endParaRPr lang="en-US" dirty="0"/>
          </a:p>
        </p:txBody>
      </p:sp>
      <p:sp>
        <p:nvSpPr>
          <p:cNvPr id="4" name="Slide Number Placeholder 3"/>
          <p:cNvSpPr>
            <a:spLocks noGrp="1"/>
          </p:cNvSpPr>
          <p:nvPr>
            <p:ph type="sldNum" sz="quarter" idx="5"/>
          </p:nvPr>
        </p:nvSpPr>
        <p:spPr/>
        <p:txBody>
          <a:bodyPr/>
          <a:lstStyle/>
          <a:p>
            <a:fld id="{D4EF6D27-299F-4B19-B5B7-86F911777B26}" type="slidenum">
              <a:rPr lang="en-US" smtClean="0"/>
              <a:t>8</a:t>
            </a:fld>
            <a:endParaRPr lang="en-US" dirty="0"/>
          </a:p>
        </p:txBody>
      </p:sp>
    </p:spTree>
    <p:extLst>
      <p:ext uri="{BB962C8B-B14F-4D97-AF65-F5344CB8AC3E}">
        <p14:creationId xmlns:p14="http://schemas.microsoft.com/office/powerpoint/2010/main" val="22774555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9</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sz="4000" dirty="0"/>
              <a:t>CARTITUDE-1 Update: Phase I/II Trial of Ciltacabtagene Autoleucel for Heavily Pretreated Relapsed/Refractory Multiple Myeloma</a:t>
            </a:r>
            <a:endParaRPr lang="en-US" altLang="en-US" sz="4000" dirty="0"/>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8230"/>
            <a:ext cx="6714624"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AbbVie, Geron, Jazz Pharmaceuticals, Lilly, Merck Sharp &amp; Dohme Corp., and Novartis.</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72978-151A-4229-AC17-E70F89911EF7}"/>
              </a:ext>
            </a:extLst>
          </p:cNvPr>
          <p:cNvSpPr>
            <a:spLocks noGrp="1"/>
          </p:cNvSpPr>
          <p:nvPr>
            <p:ph type="title"/>
          </p:nvPr>
        </p:nvSpPr>
        <p:spPr/>
        <p:txBody>
          <a:bodyPr/>
          <a:lstStyle/>
          <a:p>
            <a:r>
              <a:rPr lang="en-US" dirty="0"/>
              <a:t>CARTITUDE-1 Update: Background</a:t>
            </a:r>
          </a:p>
        </p:txBody>
      </p:sp>
      <p:sp>
        <p:nvSpPr>
          <p:cNvPr id="3" name="Content Placeholder 2">
            <a:extLst>
              <a:ext uri="{FF2B5EF4-FFF2-40B4-BE49-F238E27FC236}">
                <a16:creationId xmlns:a16="http://schemas.microsoft.com/office/drawing/2014/main" id="{F10EA37E-5B67-44DC-BE64-EFBF01B1A3A0}"/>
              </a:ext>
            </a:extLst>
          </p:cNvPr>
          <p:cNvSpPr>
            <a:spLocks noGrp="1"/>
          </p:cNvSpPr>
          <p:nvPr>
            <p:ph idx="1"/>
          </p:nvPr>
        </p:nvSpPr>
        <p:spPr/>
        <p:txBody>
          <a:bodyPr/>
          <a:lstStyle/>
          <a:p>
            <a:r>
              <a:rPr lang="en-US" dirty="0"/>
              <a:t>Ciltacabtagene autoleucel (cilta-cel): CAR T-cell therapy comprising </a:t>
            </a:r>
            <a:br>
              <a:rPr lang="en-US" dirty="0"/>
            </a:br>
            <a:r>
              <a:rPr lang="en-US" dirty="0"/>
              <a:t>2 BCMA-targeting single-domain antibodies and a 4-1BB costimulatory domain</a:t>
            </a:r>
          </a:p>
          <a:p>
            <a:r>
              <a:rPr lang="en-US" dirty="0"/>
              <a:t>Initial reports of phase Ib/II CARTITUDE-1 study showed deep, durable responses and manageable adverse events with cilta-cel in patients with R/R MM</a:t>
            </a:r>
            <a:r>
              <a:rPr lang="en-US" baseline="30000" dirty="0"/>
              <a:t>1,2</a:t>
            </a:r>
          </a:p>
          <a:p>
            <a:pPr lvl="1"/>
            <a:r>
              <a:rPr lang="en-US" dirty="0"/>
              <a:t>27-mo PFS rate: 54.9%</a:t>
            </a:r>
            <a:r>
              <a:rPr lang="en-US" baseline="30000" dirty="0"/>
              <a:t>2</a:t>
            </a:r>
          </a:p>
          <a:p>
            <a:pPr lvl="1"/>
            <a:r>
              <a:rPr lang="en-US" dirty="0"/>
              <a:t>27-mo OS rate: 70.4%</a:t>
            </a:r>
            <a:r>
              <a:rPr lang="en-US" baseline="30000" dirty="0"/>
              <a:t>2</a:t>
            </a:r>
            <a:endParaRPr lang="en-US" dirty="0"/>
          </a:p>
          <a:p>
            <a:r>
              <a:rPr lang="en-US" dirty="0"/>
              <a:t>Current analysis reports end-of-study efficacy and safety results from CARTITUDE-1 at a median follow-up of 33.4 mo</a:t>
            </a:r>
            <a:r>
              <a:rPr lang="en-US" baseline="30000" dirty="0"/>
              <a:t>3</a:t>
            </a:r>
          </a:p>
        </p:txBody>
      </p:sp>
      <p:sp>
        <p:nvSpPr>
          <p:cNvPr id="4" name="Text Box 15">
            <a:extLst>
              <a:ext uri="{FF2B5EF4-FFF2-40B4-BE49-F238E27FC236}">
                <a16:creationId xmlns:a16="http://schemas.microsoft.com/office/drawing/2014/main" id="{6A7E6246-2E7A-466C-9923-708F7379DB9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Berdeja. Lancet. 2021;398:314. 2. Martin. JCO. 2023;41:1265. 3. </a:t>
            </a:r>
            <a:r>
              <a:rPr lang="pt-BR" altLang="en-US" sz="1200" b="0" spc="-10" dirty="0">
                <a:solidFill>
                  <a:srgbClr val="455560"/>
                </a:solidFill>
                <a:latin typeface="Calibri" panose="020F0502020204030204" pitchFamily="34" charset="0"/>
              </a:rPr>
              <a:t>Lin. ASCO 2023. </a:t>
            </a:r>
            <a:r>
              <a:rPr lang="pt-BR" altLang="en-US" sz="1200" b="0" spc="-10" dirty="0" err="1">
                <a:solidFill>
                  <a:srgbClr val="455560"/>
                </a:solidFill>
                <a:latin typeface="Calibri" panose="020F0502020204030204" pitchFamily="34" charset="0"/>
              </a:rPr>
              <a:t>Abstr</a:t>
            </a:r>
            <a:r>
              <a:rPr lang="pt-BR" altLang="en-US" sz="1200" b="0" spc="-10" dirty="0">
                <a:solidFill>
                  <a:srgbClr val="455560"/>
                </a:solidFill>
                <a:latin typeface="Calibri" panose="020F0502020204030204" pitchFamily="34" charset="0"/>
              </a:rPr>
              <a:t> 8009.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629605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DBD86-C168-4912-BFF4-8AE09E7AB7B4}"/>
              </a:ext>
            </a:extLst>
          </p:cNvPr>
          <p:cNvSpPr>
            <a:spLocks noGrp="1"/>
          </p:cNvSpPr>
          <p:nvPr>
            <p:ph type="title"/>
          </p:nvPr>
        </p:nvSpPr>
        <p:spPr/>
        <p:txBody>
          <a:bodyPr/>
          <a:lstStyle/>
          <a:p>
            <a:r>
              <a:rPr lang="en-US" dirty="0"/>
              <a:t>CARTITUDE-1 Update: Study Design</a:t>
            </a:r>
          </a:p>
        </p:txBody>
      </p:sp>
      <p:sp>
        <p:nvSpPr>
          <p:cNvPr id="3" name="Content Placeholder 2">
            <a:extLst>
              <a:ext uri="{FF2B5EF4-FFF2-40B4-BE49-F238E27FC236}">
                <a16:creationId xmlns:a16="http://schemas.microsoft.com/office/drawing/2014/main" id="{11F86844-77E6-4A05-8E58-70954D972983}"/>
              </a:ext>
            </a:extLst>
          </p:cNvPr>
          <p:cNvSpPr>
            <a:spLocks noGrp="1"/>
          </p:cNvSpPr>
          <p:nvPr>
            <p:ph idx="1"/>
          </p:nvPr>
        </p:nvSpPr>
        <p:spPr/>
        <p:txBody>
          <a:bodyPr/>
          <a:lstStyle/>
          <a:p>
            <a:r>
              <a:rPr lang="en-US" sz="2400" dirty="0"/>
              <a:t>Single-arm, open-label phase Ib/II trial conducted in the United States</a:t>
            </a:r>
            <a:br>
              <a:rPr lang="en-US" sz="2400" dirty="0"/>
            </a:br>
            <a:br>
              <a:rPr lang="en-US" sz="2400" dirty="0"/>
            </a:br>
            <a:br>
              <a:rPr lang="en-US" sz="2400" dirty="0"/>
            </a:br>
            <a:br>
              <a:rPr lang="en-US" sz="2400" dirty="0"/>
            </a:br>
            <a:br>
              <a:rPr lang="en-US" sz="2400" dirty="0"/>
            </a:br>
            <a:br>
              <a:rPr lang="en-US" sz="2400" dirty="0"/>
            </a:br>
            <a:br>
              <a:rPr lang="en-US" sz="2400" dirty="0"/>
            </a:br>
            <a:br>
              <a:rPr lang="en-US" sz="2400" dirty="0"/>
            </a:br>
            <a:br>
              <a:rPr lang="en-US" sz="2400" dirty="0"/>
            </a:br>
            <a:endParaRPr lang="en-US" sz="2400" dirty="0"/>
          </a:p>
          <a:p>
            <a:pPr lvl="0"/>
            <a:r>
              <a:rPr lang="en-US" sz="2400" b="1" noProof="0" dirty="0"/>
              <a:t>Primary endpoints:</a:t>
            </a:r>
            <a:r>
              <a:rPr lang="en-US" sz="2400" noProof="0" dirty="0"/>
              <a:t> safety and dose (phase I), ORR (phase II)</a:t>
            </a:r>
            <a:endParaRPr lang="en-US" sz="2400" b="1" noProof="0" dirty="0"/>
          </a:p>
          <a:p>
            <a:pPr lvl="0"/>
            <a:r>
              <a:rPr lang="en-US" sz="2400" b="1" noProof="0" dirty="0"/>
              <a:t>Secondary endpoints</a:t>
            </a:r>
            <a:r>
              <a:rPr lang="en-US" sz="2400" noProof="0" dirty="0"/>
              <a:t>: PFS, OS, MRD negativity at 10</a:t>
            </a:r>
            <a:r>
              <a:rPr lang="en-US" sz="2400" baseline="30000" noProof="0" dirty="0"/>
              <a:t>-5</a:t>
            </a:r>
          </a:p>
          <a:p>
            <a:pPr lvl="0"/>
            <a:endParaRPr lang="en-US" sz="2400" dirty="0"/>
          </a:p>
        </p:txBody>
      </p:sp>
      <p:sp>
        <p:nvSpPr>
          <p:cNvPr id="4" name="Text Box 15">
            <a:extLst>
              <a:ext uri="{FF2B5EF4-FFF2-40B4-BE49-F238E27FC236}">
                <a16:creationId xmlns:a16="http://schemas.microsoft.com/office/drawing/2014/main" id="{71677349-4335-410F-8773-7DF277E4546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pt-BR" altLang="en-US" sz="1200" b="0" spc="-10" dirty="0">
                <a:solidFill>
                  <a:srgbClr val="455560"/>
                </a:solidFill>
                <a:latin typeface="Calibri" panose="020F0502020204030204" pitchFamily="34" charset="0"/>
              </a:rPr>
              <a:t>Lin. ASCO 2023. </a:t>
            </a:r>
            <a:r>
              <a:rPr lang="pt-BR" altLang="en-US" sz="1200" b="0" spc="-10" dirty="0" err="1">
                <a:solidFill>
                  <a:srgbClr val="455560"/>
                </a:solidFill>
                <a:latin typeface="Calibri" panose="020F0502020204030204" pitchFamily="34" charset="0"/>
              </a:rPr>
              <a:t>Abstr</a:t>
            </a:r>
            <a:r>
              <a:rPr lang="pt-BR" altLang="en-US" sz="1200" b="0" spc="-10" dirty="0">
                <a:solidFill>
                  <a:srgbClr val="455560"/>
                </a:solidFill>
                <a:latin typeface="Calibri" panose="020F0502020204030204" pitchFamily="34" charset="0"/>
              </a:rPr>
              <a:t> 8009.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9" name="TextBox 8">
            <a:extLst>
              <a:ext uri="{FF2B5EF4-FFF2-40B4-BE49-F238E27FC236}">
                <a16:creationId xmlns:a16="http://schemas.microsoft.com/office/drawing/2014/main" id="{BF09860F-754E-4DE0-9D68-8B5146C2EA95}"/>
              </a:ext>
            </a:extLst>
          </p:cNvPr>
          <p:cNvSpPr txBox="1"/>
          <p:nvPr/>
        </p:nvSpPr>
        <p:spPr>
          <a:xfrm>
            <a:off x="2589555" y="2210525"/>
            <a:ext cx="1359668" cy="830997"/>
          </a:xfrm>
          <a:prstGeom prst="rect">
            <a:avLst/>
          </a:prstGeom>
          <a:solidFill>
            <a:schemeClr val="accent2"/>
          </a:solidFill>
          <a:ln>
            <a:noFill/>
          </a:ln>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Screening,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enrollment,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leukapheresis</a:t>
            </a:r>
          </a:p>
        </p:txBody>
      </p:sp>
      <p:sp>
        <p:nvSpPr>
          <p:cNvPr id="10" name="TextBox 9">
            <a:extLst>
              <a:ext uri="{FF2B5EF4-FFF2-40B4-BE49-F238E27FC236}">
                <a16:creationId xmlns:a16="http://schemas.microsoft.com/office/drawing/2014/main" id="{8668C412-7C88-4316-AC08-538477EE27C0}"/>
              </a:ext>
            </a:extLst>
          </p:cNvPr>
          <p:cNvSpPr txBox="1"/>
          <p:nvPr/>
        </p:nvSpPr>
        <p:spPr>
          <a:xfrm>
            <a:off x="4887361" y="2149950"/>
            <a:ext cx="2089033" cy="830997"/>
          </a:xfrm>
          <a:prstGeom prst="rect">
            <a:avLst/>
          </a:prstGeom>
          <a:solidFill>
            <a:schemeClr val="accent1"/>
          </a:solidFill>
          <a:ln>
            <a:noFill/>
          </a:ln>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Lymphodepletion</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FLU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30 mg/m</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2</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a:t>
            </a:r>
            <a:b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CY </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300 mg/m</a:t>
            </a:r>
            <a:r>
              <a:rPr kumimoji="0" lang="en-US" alt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2</a:t>
            </a:r>
            <a:r>
              <a:rPr kumimoji="0" lang="en-US" alt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x 3 days</a:t>
            </a:r>
            <a:endParaRPr kumimoji="0" lang="en-US" alt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1" name="TextBox 10">
            <a:extLst>
              <a:ext uri="{FF2B5EF4-FFF2-40B4-BE49-F238E27FC236}">
                <a16:creationId xmlns:a16="http://schemas.microsoft.com/office/drawing/2014/main" id="{769456FD-2E6B-467B-98B4-78AB4D096A0A}"/>
              </a:ext>
            </a:extLst>
          </p:cNvPr>
          <p:cNvSpPr txBox="1"/>
          <p:nvPr/>
        </p:nvSpPr>
        <p:spPr>
          <a:xfrm>
            <a:off x="7162784" y="2142001"/>
            <a:ext cx="1892543" cy="1323439"/>
          </a:xfrm>
          <a:prstGeom prst="rect">
            <a:avLst/>
          </a:prstGeom>
          <a:solidFill>
            <a:schemeClr val="accent6"/>
          </a:solidFill>
          <a:ln>
            <a:noFill/>
          </a:ln>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r-FR" sz="1600" b="1"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Ciltacabtagene autoleucel infusion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fr-FR" sz="1600" b="0"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0.5</a:t>
            </a:r>
            <a:r>
              <a:rPr kumimoji="0" lang="en-US" sz="1600" b="0"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x 10</a:t>
            </a:r>
            <a:r>
              <a:rPr kumimoji="0" lang="en-US" sz="1600" b="0" i="0" u="none" strike="noStrike" kern="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6 </a:t>
            </a:r>
            <a:r>
              <a:rPr lang="en-US" sz="1600" kern="0" dirty="0">
                <a:solidFill>
                  <a:srgbClr val="FFFFFF"/>
                </a:solidFill>
                <a:latin typeface="Calibri" panose="020F0502020204030204" pitchFamily="34" charset="0"/>
                <a:cs typeface="Arial" panose="020B0604020202020204" pitchFamily="34" charset="0"/>
              </a:rPr>
              <a:t>-</a:t>
            </a:r>
            <a:r>
              <a:rPr kumimoji="0" lang="en-US" sz="1600" b="0"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1.0 x 10</a:t>
            </a:r>
            <a:r>
              <a:rPr kumimoji="0" lang="en-US" sz="1600" b="0" i="0" u="none" strike="noStrike" kern="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6</a:t>
            </a:r>
            <a:r>
              <a:rPr kumimoji="0" lang="en-US" sz="1600" b="0"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CAR T-cells/kg (target: 0.75 x 10</a:t>
            </a:r>
            <a:r>
              <a:rPr kumimoji="0" lang="en-US" sz="1600" b="0" i="0" u="none" strike="noStrike" kern="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6</a:t>
            </a:r>
            <a:r>
              <a:rPr kumimoji="0" lang="en-US" sz="1600" b="0"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a:t>
            </a:r>
          </a:p>
        </p:txBody>
      </p:sp>
      <p:sp>
        <p:nvSpPr>
          <p:cNvPr id="12" name="TextBox 11">
            <a:extLst>
              <a:ext uri="{FF2B5EF4-FFF2-40B4-BE49-F238E27FC236}">
                <a16:creationId xmlns:a16="http://schemas.microsoft.com/office/drawing/2014/main" id="{F71588A5-0C78-492B-8D44-219BD5030166}"/>
              </a:ext>
            </a:extLst>
          </p:cNvPr>
          <p:cNvSpPr txBox="1"/>
          <p:nvPr/>
        </p:nvSpPr>
        <p:spPr>
          <a:xfrm>
            <a:off x="9181464" y="2800031"/>
            <a:ext cx="1359659" cy="584775"/>
          </a:xfrm>
          <a:prstGeom prst="rect">
            <a:avLst/>
          </a:prstGeom>
          <a:solidFill>
            <a:schemeClr val="accent4"/>
          </a:solidFill>
          <a:ln>
            <a:noFill/>
          </a:ln>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Postinfusion assessments</a:t>
            </a:r>
            <a:endParaRPr kumimoji="0" lang="en-US" sz="1600" b="0"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13" name="Straight Arrow Connector 12">
            <a:extLst>
              <a:ext uri="{FF2B5EF4-FFF2-40B4-BE49-F238E27FC236}">
                <a16:creationId xmlns:a16="http://schemas.microsoft.com/office/drawing/2014/main" id="{5EB21317-931C-4938-8B65-B612E17639CA}"/>
              </a:ext>
            </a:extLst>
          </p:cNvPr>
          <p:cNvCxnSpPr/>
          <p:nvPr/>
        </p:nvCxnSpPr>
        <p:spPr>
          <a:xfrm>
            <a:off x="3269389" y="3266968"/>
            <a:ext cx="0" cy="548640"/>
          </a:xfrm>
          <a:prstGeom prst="straightConnector1">
            <a:avLst/>
          </a:prstGeom>
          <a:noFill/>
          <a:ln w="28575" cap="flat" cmpd="sng" algn="ctr">
            <a:solidFill>
              <a:schemeClr val="bg1"/>
            </a:solidFill>
            <a:prstDash val="solid"/>
            <a:headEnd type="none" w="med" len="med"/>
            <a:tailEnd type="triangle" w="med" len="med"/>
          </a:ln>
          <a:effectLst/>
        </p:spPr>
      </p:cxnSp>
      <p:cxnSp>
        <p:nvCxnSpPr>
          <p:cNvPr id="14" name="Straight Arrow Connector 13">
            <a:extLst>
              <a:ext uri="{FF2B5EF4-FFF2-40B4-BE49-F238E27FC236}">
                <a16:creationId xmlns:a16="http://schemas.microsoft.com/office/drawing/2014/main" id="{A198213D-F5D9-4946-85AE-A73994BEB92D}"/>
              </a:ext>
            </a:extLst>
          </p:cNvPr>
          <p:cNvCxnSpPr/>
          <p:nvPr/>
        </p:nvCxnSpPr>
        <p:spPr>
          <a:xfrm>
            <a:off x="6433041" y="3266968"/>
            <a:ext cx="0" cy="663575"/>
          </a:xfrm>
          <a:prstGeom prst="straightConnector1">
            <a:avLst/>
          </a:prstGeom>
          <a:noFill/>
          <a:ln w="28575" cap="flat" cmpd="sng" algn="ctr">
            <a:solidFill>
              <a:schemeClr val="bg1"/>
            </a:solidFill>
            <a:prstDash val="solid"/>
            <a:headEnd type="none" w="med" len="med"/>
            <a:tailEnd type="triangle" w="med" len="med"/>
          </a:ln>
          <a:effectLst/>
        </p:spPr>
      </p:cxnSp>
      <p:cxnSp>
        <p:nvCxnSpPr>
          <p:cNvPr id="15" name="Straight Arrow Connector 14">
            <a:extLst>
              <a:ext uri="{FF2B5EF4-FFF2-40B4-BE49-F238E27FC236}">
                <a16:creationId xmlns:a16="http://schemas.microsoft.com/office/drawing/2014/main" id="{16B9CC21-77C7-49A8-9CA9-D5FA41643F66}"/>
              </a:ext>
            </a:extLst>
          </p:cNvPr>
          <p:cNvCxnSpPr/>
          <p:nvPr/>
        </p:nvCxnSpPr>
        <p:spPr>
          <a:xfrm>
            <a:off x="7772997" y="3532969"/>
            <a:ext cx="0" cy="365760"/>
          </a:xfrm>
          <a:prstGeom prst="straightConnector1">
            <a:avLst/>
          </a:prstGeom>
          <a:noFill/>
          <a:ln w="28575" cap="flat" cmpd="sng" algn="ctr">
            <a:solidFill>
              <a:schemeClr val="bg1"/>
            </a:solidFill>
            <a:prstDash val="solid"/>
            <a:headEnd type="none" w="med" len="med"/>
            <a:tailEnd type="triangle" w="med" len="med"/>
          </a:ln>
          <a:effectLst/>
        </p:spPr>
      </p:cxnSp>
      <p:sp>
        <p:nvSpPr>
          <p:cNvPr id="16" name="TextBox 15">
            <a:extLst>
              <a:ext uri="{FF2B5EF4-FFF2-40B4-BE49-F238E27FC236}">
                <a16:creationId xmlns:a16="http://schemas.microsoft.com/office/drawing/2014/main" id="{5EA0A489-621E-45D5-919B-EE5A9ECB8F4A}"/>
              </a:ext>
            </a:extLst>
          </p:cNvPr>
          <p:cNvSpPr txBox="1"/>
          <p:nvPr/>
        </p:nvSpPr>
        <p:spPr>
          <a:xfrm>
            <a:off x="3476286" y="4094493"/>
            <a:ext cx="2608135" cy="338554"/>
          </a:xfrm>
          <a:prstGeom prst="rect">
            <a:avLst/>
          </a:prstGeom>
          <a:solidFill>
            <a:schemeClr val="accent3"/>
          </a:solidFill>
          <a:ln>
            <a:noFill/>
          </a:ln>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Bridging chemotherapy</a:t>
            </a:r>
            <a:endParaRPr kumimoji="0" lang="en-US" sz="1600" b="1" i="0" u="none" strike="noStrike" kern="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7" name="TextBox 16">
            <a:extLst>
              <a:ext uri="{FF2B5EF4-FFF2-40B4-BE49-F238E27FC236}">
                <a16:creationId xmlns:a16="http://schemas.microsoft.com/office/drawing/2014/main" id="{A01CCE21-3CAA-41F2-8599-45CEA24A8909}"/>
              </a:ext>
            </a:extLst>
          </p:cNvPr>
          <p:cNvSpPr txBox="1"/>
          <p:nvPr/>
        </p:nvSpPr>
        <p:spPr>
          <a:xfrm>
            <a:off x="3859026" y="3119773"/>
            <a:ext cx="2250101" cy="830997"/>
          </a:xfrm>
          <a:prstGeom prst="rect">
            <a:avLst/>
          </a:prstGeom>
          <a:solidFill>
            <a:schemeClr val="accent1"/>
          </a:solidFill>
          <a:ln>
            <a:noFill/>
          </a:ln>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Ciltacabtagene autoleucel  manufacturing</a:t>
            </a:r>
            <a:endParaRPr kumimoji="0" lang="en-US" sz="1600" b="1" i="0" u="none" strike="noStrike" kern="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18" name="Straight Arrow Connector 10">
            <a:extLst>
              <a:ext uri="{FF2B5EF4-FFF2-40B4-BE49-F238E27FC236}">
                <a16:creationId xmlns:a16="http://schemas.microsoft.com/office/drawing/2014/main" id="{CD1D344A-A0F4-4E3C-AA68-124B1271DD83}"/>
              </a:ext>
            </a:extLst>
          </p:cNvPr>
          <p:cNvCxnSpPr>
            <a:cxnSpLocks noChangeShapeType="1"/>
          </p:cNvCxnSpPr>
          <p:nvPr/>
        </p:nvCxnSpPr>
        <p:spPr bwMode="auto">
          <a:xfrm>
            <a:off x="2570341" y="3980576"/>
            <a:ext cx="8503920" cy="0"/>
          </a:xfrm>
          <a:prstGeom prst="straightConnector1">
            <a:avLst/>
          </a:prstGeom>
          <a:noFill/>
          <a:ln w="28575" algn="ctr">
            <a:solidFill>
              <a:schemeClr val="bg1"/>
            </a:solidFill>
            <a:round/>
            <a:headEnd/>
            <a:tailEnd type="triangle" w="med" len="med"/>
          </a:ln>
          <a:extLst>
            <a:ext uri="{909E8E84-426E-40DD-AFC4-6F175D3DCCD1}">
              <a14:hiddenFill xmlns:a14="http://schemas.microsoft.com/office/drawing/2010/main">
                <a:noFill/>
              </a14:hiddenFill>
            </a:ext>
          </a:extLst>
        </p:spPr>
      </p:cxnSp>
      <p:sp>
        <p:nvSpPr>
          <p:cNvPr id="19" name="TextBox 23">
            <a:extLst>
              <a:ext uri="{FF2B5EF4-FFF2-40B4-BE49-F238E27FC236}">
                <a16:creationId xmlns:a16="http://schemas.microsoft.com/office/drawing/2014/main" id="{21CA8204-6062-44A9-86DA-8B5D91D96E66}"/>
              </a:ext>
            </a:extLst>
          </p:cNvPr>
          <p:cNvSpPr txBox="1">
            <a:spLocks noChangeArrowheads="1"/>
          </p:cNvSpPr>
          <p:nvPr/>
        </p:nvSpPr>
        <p:spPr bwMode="auto">
          <a:xfrm>
            <a:off x="310515" y="3065387"/>
            <a:ext cx="2361468" cy="1865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defRPr>
            </a:lvl9pPr>
          </a:lstStyle>
          <a:p>
            <a:pPr marL="0" marR="0" lvl="0" indent="0" algn="ctr" defTabSz="914400" rtl="0" eaLnBrk="1" fontAlgn="base" latinLnBrk="0" hangingPunct="1">
              <a:lnSpc>
                <a:spcPct val="90000"/>
              </a:lnSpc>
              <a:spcBef>
                <a:spcPts val="0"/>
              </a:spcBef>
              <a:spcAft>
                <a:spcPts val="0"/>
              </a:spcAft>
              <a:buClr>
                <a:srgbClr val="FEFDDE"/>
              </a:buClr>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rPr>
              <a:t>Patients with R/R MM with measurable disease after ≥3 prior therapies including PI, IMiD, and anti-CD38 therapy, or double refractory to PI and IMiD; ECOG PS ≤1</a:t>
            </a:r>
          </a:p>
          <a:p>
            <a:pPr marL="0" marR="0" lvl="0" indent="0" algn="ctr" defTabSz="914400" rtl="0" eaLnBrk="1" fontAlgn="base" latinLnBrk="0" hangingPunct="1">
              <a:lnSpc>
                <a:spcPct val="90000"/>
              </a:lnSpc>
              <a:spcBef>
                <a:spcPts val="0"/>
              </a:spcBef>
              <a:spcAft>
                <a:spcPts val="0"/>
              </a:spcAft>
              <a:buClr>
                <a:srgbClr val="FEFDDE"/>
              </a:buClr>
              <a:buSzTx/>
              <a:buFont typeface="Wingdings" panose="05000000000000000000" pitchFamily="2" charset="2"/>
              <a:buNone/>
              <a:tabLst/>
              <a:defRPr/>
            </a:pPr>
            <a:r>
              <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rPr>
              <a:t>(</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rPr>
              <a:t>N = </a:t>
            </a:r>
            <a:r>
              <a:rPr lang="en-GB" altLang="en-US" sz="1600" b="0" dirty="0">
                <a:solidFill>
                  <a:srgbClr val="000000"/>
                </a:solidFill>
                <a:latin typeface="Calibri" panose="020F0502020204030204" pitchFamily="34" charset="0"/>
                <a:ea typeface="ＭＳ Ｐゴシック" panose="020B0600070205080204" pitchFamily="34" charset="-128"/>
              </a:rPr>
              <a:t>97</a:t>
            </a: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panose="020B0600070205080204" pitchFamily="34" charset="-128"/>
              </a:rPr>
              <a:t>)</a:t>
            </a:r>
            <a:endParaRPr kumimoji="0" lang="en-US" altLang="en-US" sz="1600" b="0" i="0" u="none" strike="noStrike" kern="0" cap="none" spc="0" normalizeH="0" baseline="0" noProof="0" dirty="0">
              <a:ln>
                <a:noFill/>
              </a:ln>
              <a:solidFill>
                <a:srgbClr val="000000"/>
              </a:solidFill>
              <a:effectLst/>
              <a:uLnTx/>
              <a:uFillTx/>
              <a:latin typeface="Calibri" panose="020F0502020204030204" pitchFamily="34" charset="0"/>
            </a:endParaRPr>
          </a:p>
        </p:txBody>
      </p:sp>
      <p:sp>
        <p:nvSpPr>
          <p:cNvPr id="20" name="TextBox 19">
            <a:extLst>
              <a:ext uri="{FF2B5EF4-FFF2-40B4-BE49-F238E27FC236}">
                <a16:creationId xmlns:a16="http://schemas.microsoft.com/office/drawing/2014/main" id="{7B0E18A7-8D71-47EE-968E-83FC7692F756}"/>
              </a:ext>
            </a:extLst>
          </p:cNvPr>
          <p:cNvSpPr txBox="1"/>
          <p:nvPr/>
        </p:nvSpPr>
        <p:spPr bwMode="auto">
          <a:xfrm>
            <a:off x="7625312" y="4079104"/>
            <a:ext cx="7191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E1471D"/>
                </a:solidFill>
                <a:effectLst/>
                <a:uLnTx/>
                <a:uFillTx/>
                <a:latin typeface="Calibri" panose="020F0502020204030204" pitchFamily="34" charset="0"/>
                <a:ea typeface="+mn-ea"/>
                <a:cs typeface="Arial" panose="020B0604020202020204" pitchFamily="34" charset="0"/>
              </a:rPr>
              <a:t>Day 1</a:t>
            </a:r>
          </a:p>
        </p:txBody>
      </p:sp>
      <p:cxnSp>
        <p:nvCxnSpPr>
          <p:cNvPr id="22" name="Straight Arrow Connector 21">
            <a:extLst>
              <a:ext uri="{FF2B5EF4-FFF2-40B4-BE49-F238E27FC236}">
                <a16:creationId xmlns:a16="http://schemas.microsoft.com/office/drawing/2014/main" id="{F2CFBD8B-1427-4AE6-BAFD-6A823ACE0F49}"/>
              </a:ext>
            </a:extLst>
          </p:cNvPr>
          <p:cNvCxnSpPr>
            <a:cxnSpLocks/>
          </p:cNvCxnSpPr>
          <p:nvPr/>
        </p:nvCxnSpPr>
        <p:spPr>
          <a:xfrm>
            <a:off x="9855914" y="3539149"/>
            <a:ext cx="0" cy="365760"/>
          </a:xfrm>
          <a:prstGeom prst="straightConnector1">
            <a:avLst/>
          </a:prstGeom>
          <a:noFill/>
          <a:ln w="28575" cap="flat" cmpd="sng" algn="ctr">
            <a:solidFill>
              <a:schemeClr val="bg1"/>
            </a:solidFill>
            <a:prstDash val="solid"/>
            <a:headEnd type="none" w="med" len="med"/>
            <a:tailEnd type="triangle" w="med" len="med"/>
          </a:ln>
          <a:effectLst/>
        </p:spPr>
      </p:cxnSp>
      <p:sp>
        <p:nvSpPr>
          <p:cNvPr id="24" name="TextBox 23">
            <a:extLst>
              <a:ext uri="{FF2B5EF4-FFF2-40B4-BE49-F238E27FC236}">
                <a16:creationId xmlns:a16="http://schemas.microsoft.com/office/drawing/2014/main" id="{F17A5E68-A371-47A7-95DB-EF0D094C8EF9}"/>
              </a:ext>
            </a:extLst>
          </p:cNvPr>
          <p:cNvSpPr txBox="1"/>
          <p:nvPr/>
        </p:nvSpPr>
        <p:spPr bwMode="auto">
          <a:xfrm>
            <a:off x="11040378" y="3812970"/>
            <a:ext cx="10329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Follow-up</a:t>
            </a:r>
          </a:p>
        </p:txBody>
      </p:sp>
      <p:sp>
        <p:nvSpPr>
          <p:cNvPr id="25" name="TextBox 24">
            <a:extLst>
              <a:ext uri="{FF2B5EF4-FFF2-40B4-BE49-F238E27FC236}">
                <a16:creationId xmlns:a16="http://schemas.microsoft.com/office/drawing/2014/main" id="{3ED2B3E0-DCC6-4A7D-A5FB-D73779ECDD55}"/>
              </a:ext>
            </a:extLst>
          </p:cNvPr>
          <p:cNvSpPr txBox="1"/>
          <p:nvPr/>
        </p:nvSpPr>
        <p:spPr bwMode="auto">
          <a:xfrm>
            <a:off x="6190653" y="4094493"/>
            <a:ext cx="1161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lang="en-US" sz="1600" b="1" dirty="0">
                <a:solidFill>
                  <a:srgbClr val="000000"/>
                </a:solidFill>
                <a:latin typeface="Calibri" panose="020F0502020204030204" pitchFamily="34" charset="0"/>
                <a:cs typeface="Arial" panose="020B0604020202020204" pitchFamily="34" charset="0"/>
              </a:rPr>
              <a:t>Day -5 to -3</a:t>
            </a: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21" name="Straight Arrow Connector 20">
            <a:extLst>
              <a:ext uri="{FF2B5EF4-FFF2-40B4-BE49-F238E27FC236}">
                <a16:creationId xmlns:a16="http://schemas.microsoft.com/office/drawing/2014/main" id="{322BAE4F-AEA0-CE56-3BF8-A52A386E7782}"/>
              </a:ext>
            </a:extLst>
          </p:cNvPr>
          <p:cNvCxnSpPr>
            <a:cxnSpLocks/>
          </p:cNvCxnSpPr>
          <p:nvPr/>
        </p:nvCxnSpPr>
        <p:spPr>
          <a:xfrm>
            <a:off x="10843998" y="2565448"/>
            <a:ext cx="0" cy="1392484"/>
          </a:xfrm>
          <a:prstGeom prst="straightConnector1">
            <a:avLst/>
          </a:prstGeom>
          <a:noFill/>
          <a:ln w="28575" cap="flat" cmpd="sng" algn="ctr">
            <a:solidFill>
              <a:schemeClr val="bg1"/>
            </a:solidFill>
            <a:prstDash val="solid"/>
            <a:headEnd type="none" w="med" len="med"/>
            <a:tailEnd type="triangle" w="med" len="med"/>
          </a:ln>
          <a:effectLst/>
        </p:spPr>
      </p:cxnSp>
      <p:sp>
        <p:nvSpPr>
          <p:cNvPr id="27" name="TextBox 26">
            <a:extLst>
              <a:ext uri="{FF2B5EF4-FFF2-40B4-BE49-F238E27FC236}">
                <a16:creationId xmlns:a16="http://schemas.microsoft.com/office/drawing/2014/main" id="{A471A038-3C16-6638-DB12-55E8C6049D8C}"/>
              </a:ext>
            </a:extLst>
          </p:cNvPr>
          <p:cNvSpPr txBox="1"/>
          <p:nvPr/>
        </p:nvSpPr>
        <p:spPr>
          <a:xfrm>
            <a:off x="10111367" y="1936512"/>
            <a:ext cx="1479400" cy="584775"/>
          </a:xfrm>
          <a:prstGeom prst="rect">
            <a:avLst/>
          </a:prstGeom>
          <a:solidFill>
            <a:schemeClr val="accent4"/>
          </a:solidFill>
          <a:ln>
            <a:noFill/>
          </a:ln>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Posttreatment assessments</a:t>
            </a:r>
            <a:endParaRPr kumimoji="0" lang="en-US" sz="1600" b="0" i="0" u="none" strike="noStrike" kern="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699433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6B544-743C-443D-AE0E-25F41CF2A945}"/>
              </a:ext>
            </a:extLst>
          </p:cNvPr>
          <p:cNvSpPr>
            <a:spLocks noGrp="1"/>
          </p:cNvSpPr>
          <p:nvPr>
            <p:ph type="title"/>
          </p:nvPr>
        </p:nvSpPr>
        <p:spPr/>
        <p:txBody>
          <a:bodyPr/>
          <a:lstStyle/>
          <a:p>
            <a:r>
              <a:rPr lang="en-US" dirty="0"/>
              <a:t>CARTITUDE-1 Update: Efficacy Summary</a:t>
            </a:r>
          </a:p>
        </p:txBody>
      </p:sp>
      <p:sp>
        <p:nvSpPr>
          <p:cNvPr id="23" name="Content Placeholder 22">
            <a:extLst>
              <a:ext uri="{FF2B5EF4-FFF2-40B4-BE49-F238E27FC236}">
                <a16:creationId xmlns:a16="http://schemas.microsoft.com/office/drawing/2014/main" id="{EE3B3A8F-B080-4950-80A0-0F19D0399806}"/>
              </a:ext>
            </a:extLst>
          </p:cNvPr>
          <p:cNvSpPr>
            <a:spLocks noGrp="1"/>
          </p:cNvSpPr>
          <p:nvPr>
            <p:ph sz="half" idx="4294967295"/>
          </p:nvPr>
        </p:nvSpPr>
        <p:spPr>
          <a:xfrm>
            <a:off x="614935" y="4632597"/>
            <a:ext cx="10966609" cy="1410510"/>
          </a:xfrm>
        </p:spPr>
        <p:txBody>
          <a:bodyPr/>
          <a:lstStyle/>
          <a:p>
            <a:pPr>
              <a:spcAft>
                <a:spcPts val="0"/>
              </a:spcAft>
            </a:pPr>
            <a:r>
              <a:rPr lang="en-US" sz="2000" dirty="0"/>
              <a:t>MRD negativity ≥12 mo in 26/49 evaluable patients</a:t>
            </a:r>
          </a:p>
          <a:p>
            <a:pPr lvl="1">
              <a:spcAft>
                <a:spcPts val="0"/>
              </a:spcAft>
            </a:pPr>
            <a:r>
              <a:rPr lang="en-US" sz="1800" dirty="0"/>
              <a:t>20/26 had sustained MRD negative ≥ CR</a:t>
            </a:r>
          </a:p>
          <a:p>
            <a:pPr>
              <a:spcAft>
                <a:spcPts val="0"/>
              </a:spcAft>
            </a:pPr>
            <a:r>
              <a:rPr lang="en-US" sz="2000" dirty="0"/>
              <a:t>18 patients remained MRD negative with ≥ CR 24-mo post infusion</a:t>
            </a:r>
          </a:p>
        </p:txBody>
      </p:sp>
      <p:sp>
        <p:nvSpPr>
          <p:cNvPr id="8" name="Text Box 15">
            <a:extLst>
              <a:ext uri="{FF2B5EF4-FFF2-40B4-BE49-F238E27FC236}">
                <a16:creationId xmlns:a16="http://schemas.microsoft.com/office/drawing/2014/main" id="{6C8BF7EF-F117-56BB-2BA5-0EB14F22CFD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pt-BR" altLang="en-US" sz="1200" b="0" spc="-10" dirty="0">
                <a:solidFill>
                  <a:srgbClr val="455560"/>
                </a:solidFill>
                <a:latin typeface="Calibri" panose="020F0502020204030204" pitchFamily="34" charset="0"/>
              </a:rPr>
              <a:t>Lin. ASCO 2023. </a:t>
            </a:r>
            <a:r>
              <a:rPr lang="pt-BR" altLang="en-US" sz="1200" b="0" spc="-10" dirty="0" err="1">
                <a:solidFill>
                  <a:srgbClr val="455560"/>
                </a:solidFill>
                <a:latin typeface="Calibri" panose="020F0502020204030204" pitchFamily="34" charset="0"/>
              </a:rPr>
              <a:t>Abstr</a:t>
            </a:r>
            <a:r>
              <a:rPr lang="pt-BR" altLang="en-US" sz="1200" b="0" spc="-10" dirty="0">
                <a:solidFill>
                  <a:srgbClr val="455560"/>
                </a:solidFill>
                <a:latin typeface="Calibri" panose="020F0502020204030204" pitchFamily="34" charset="0"/>
              </a:rPr>
              <a:t> 8009.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3" name="Group 3">
            <a:extLst>
              <a:ext uri="{FF2B5EF4-FFF2-40B4-BE49-F238E27FC236}">
                <a16:creationId xmlns:a16="http://schemas.microsoft.com/office/drawing/2014/main" id="{FB5EF15E-4210-C44C-2E73-C8C085CE22D4}"/>
              </a:ext>
            </a:extLst>
          </p:cNvPr>
          <p:cNvGraphicFramePr>
            <a:graphicFrameLocks/>
          </p:cNvGraphicFramePr>
          <p:nvPr>
            <p:extLst>
              <p:ext uri="{D42A27DB-BD31-4B8C-83A1-F6EECF244321}">
                <p14:modId xmlns:p14="http://schemas.microsoft.com/office/powerpoint/2010/main" val="3947150114"/>
              </p:ext>
            </p:extLst>
          </p:nvPr>
        </p:nvGraphicFramePr>
        <p:xfrm>
          <a:off x="734451" y="1604453"/>
          <a:ext cx="10771632" cy="2682336"/>
        </p:xfrm>
        <a:graphic>
          <a:graphicData uri="http://schemas.openxmlformats.org/drawingml/2006/table">
            <a:tbl>
              <a:tblPr/>
              <a:tblGrid>
                <a:gridCol w="5385816">
                  <a:extLst>
                    <a:ext uri="{9D8B030D-6E8A-4147-A177-3AD203B41FA5}">
                      <a16:colId xmlns:a16="http://schemas.microsoft.com/office/drawing/2014/main" val="20000"/>
                    </a:ext>
                  </a:extLst>
                </a:gridCol>
                <a:gridCol w="5385816">
                  <a:extLst>
                    <a:ext uri="{9D8B030D-6E8A-4147-A177-3AD203B41FA5}">
                      <a16:colId xmlns:a16="http://schemas.microsoft.com/office/drawing/2014/main" val="20001"/>
                    </a:ext>
                  </a:extLst>
                </a:gridCol>
              </a:tblGrid>
              <a:tr h="27564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Efficacy 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Patients (N = 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7564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ORR, % (95% CI)*</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sCR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97.9 (92.7-99.7)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82.5 (73.4-89.4)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27564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DoR,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it-IT" sz="2000" b="0" i="0" u="none" strike="noStrike" cap="none" normalizeH="0" baseline="0" dirty="0">
                          <a:ln>
                            <a:noFill/>
                          </a:ln>
                          <a:solidFill>
                            <a:schemeClr val="bg2">
                              <a:lumMod val="10000"/>
                            </a:schemeClr>
                          </a:solidFill>
                          <a:effectLst/>
                          <a:latin typeface="Calibri" panose="020F0502020204030204" pitchFamily="34" charset="0"/>
                        </a:rPr>
                        <a:t>33.9 (25.5-NE)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86234703"/>
                  </a:ext>
                </a:extLst>
              </a:tr>
              <a:tr h="27564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2000" dirty="0">
                          <a:solidFill>
                            <a:schemeClr val="bg1"/>
                          </a:solidFill>
                        </a:rPr>
                        <a:t>Median PFS</a:t>
                      </a:r>
                      <a:r>
                        <a:rPr kumimoji="0" lang="en-US" sz="2000" b="0" i="0" u="none" strike="noStrike" cap="none" normalizeH="0" baseline="0" dirty="0">
                          <a:ln>
                            <a:noFill/>
                          </a:ln>
                          <a:solidFill>
                            <a:schemeClr val="bg2">
                              <a:lumMod val="10000"/>
                            </a:schemeClr>
                          </a:solidFill>
                          <a:effectLst/>
                          <a:latin typeface="Calibri" panose="020F0502020204030204" pitchFamily="34" charset="0"/>
                        </a:rPr>
                        <a:t>, mo (95% CI)</a:t>
                      </a:r>
                      <a:endParaRPr kumimoji="0" lang="en-US" sz="2000" b="0" i="0" u="none" strike="noStrike" cap="none" normalizeH="0" baseline="30000" dirty="0">
                        <a:ln>
                          <a:noFill/>
                        </a:ln>
                        <a:solidFill>
                          <a:schemeClr val="bg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it-IT" sz="2000" b="0" i="0" u="none" strike="noStrike" cap="none" normalizeH="0" baseline="0" dirty="0">
                          <a:ln>
                            <a:noFill/>
                          </a:ln>
                          <a:solidFill>
                            <a:schemeClr val="bg2">
                              <a:lumMod val="10000"/>
                            </a:schemeClr>
                          </a:solidFill>
                          <a:effectLst/>
                          <a:latin typeface="Calibri" panose="020F0502020204030204" pitchFamily="34" charset="0"/>
                        </a:rPr>
                        <a:t>34.9 (25.2-NE)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2627456486"/>
                  </a:ext>
                </a:extLst>
              </a:tr>
              <a:tr h="27564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OS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9558752"/>
                  </a:ext>
                </a:extLst>
              </a:tr>
              <a:tr h="275647">
                <a:tc>
                  <a:txBody>
                    <a:body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3-yr OS,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047215485"/>
                  </a:ext>
                </a:extLst>
              </a:tr>
            </a:tbl>
          </a:graphicData>
        </a:graphic>
      </p:graphicFrame>
      <p:sp>
        <p:nvSpPr>
          <p:cNvPr id="5" name="TextBox 4">
            <a:extLst>
              <a:ext uri="{FF2B5EF4-FFF2-40B4-BE49-F238E27FC236}">
                <a16:creationId xmlns:a16="http://schemas.microsoft.com/office/drawing/2014/main" id="{6B15A1DB-7DF8-4844-EE22-398273D485BA}"/>
              </a:ext>
            </a:extLst>
          </p:cNvPr>
          <p:cNvSpPr txBox="1"/>
          <p:nvPr/>
        </p:nvSpPr>
        <p:spPr bwMode="auto">
          <a:xfrm>
            <a:off x="734451" y="4229501"/>
            <a:ext cx="301672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*Previously reported; assessed by IRC. </a:t>
            </a:r>
          </a:p>
        </p:txBody>
      </p:sp>
    </p:spTree>
    <p:extLst>
      <p:ext uri="{BB962C8B-B14F-4D97-AF65-F5344CB8AC3E}">
        <p14:creationId xmlns:p14="http://schemas.microsoft.com/office/powerpoint/2010/main" val="3615021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6B544-743C-443D-AE0E-25F41CF2A945}"/>
              </a:ext>
            </a:extLst>
          </p:cNvPr>
          <p:cNvSpPr>
            <a:spLocks noGrp="1"/>
          </p:cNvSpPr>
          <p:nvPr>
            <p:ph type="title"/>
          </p:nvPr>
        </p:nvSpPr>
        <p:spPr/>
        <p:txBody>
          <a:bodyPr/>
          <a:lstStyle/>
          <a:p>
            <a:r>
              <a:rPr lang="en-US" dirty="0"/>
              <a:t>CARTITUDE-1 Update: PFS by CR and MRD Negativity</a:t>
            </a:r>
          </a:p>
        </p:txBody>
      </p:sp>
      <p:sp>
        <p:nvSpPr>
          <p:cNvPr id="8" name="Text Box 15">
            <a:extLst>
              <a:ext uri="{FF2B5EF4-FFF2-40B4-BE49-F238E27FC236}">
                <a16:creationId xmlns:a16="http://schemas.microsoft.com/office/drawing/2014/main" id="{6C8BF7EF-F117-56BB-2BA5-0EB14F22CFD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pt-BR" altLang="en-US" sz="1200" b="0" spc="-10" dirty="0">
                <a:solidFill>
                  <a:srgbClr val="455560"/>
                </a:solidFill>
                <a:latin typeface="Calibri" panose="020F0502020204030204" pitchFamily="34" charset="0"/>
              </a:rPr>
              <a:t>Lin. ASCO 2023. </a:t>
            </a:r>
            <a:r>
              <a:rPr lang="pt-BR" altLang="en-US" sz="1200" b="0" spc="-10" dirty="0" err="1">
                <a:solidFill>
                  <a:srgbClr val="455560"/>
                </a:solidFill>
                <a:latin typeface="Calibri" panose="020F0502020204030204" pitchFamily="34" charset="0"/>
              </a:rPr>
              <a:t>Abstr</a:t>
            </a:r>
            <a:r>
              <a:rPr lang="pt-BR" altLang="en-US" sz="1200" b="0" spc="-10" dirty="0">
                <a:solidFill>
                  <a:srgbClr val="455560"/>
                </a:solidFill>
                <a:latin typeface="Calibri" panose="020F0502020204030204" pitchFamily="34" charset="0"/>
              </a:rPr>
              <a:t> 8009.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3" name="Group 3">
            <a:extLst>
              <a:ext uri="{FF2B5EF4-FFF2-40B4-BE49-F238E27FC236}">
                <a16:creationId xmlns:a16="http://schemas.microsoft.com/office/drawing/2014/main" id="{FB5EF15E-4210-C44C-2E73-C8C085CE22D4}"/>
              </a:ext>
            </a:extLst>
          </p:cNvPr>
          <p:cNvGraphicFramePr>
            <a:graphicFrameLocks/>
          </p:cNvGraphicFramePr>
          <p:nvPr>
            <p:extLst>
              <p:ext uri="{D42A27DB-BD31-4B8C-83A1-F6EECF244321}">
                <p14:modId xmlns:p14="http://schemas.microsoft.com/office/powerpoint/2010/main" val="493263927"/>
              </p:ext>
            </p:extLst>
          </p:nvPr>
        </p:nvGraphicFramePr>
        <p:xfrm>
          <a:off x="734451" y="1604453"/>
          <a:ext cx="10771631" cy="3505280"/>
        </p:xfrm>
        <a:graphic>
          <a:graphicData uri="http://schemas.openxmlformats.org/drawingml/2006/table">
            <a:tbl>
              <a:tblPr/>
              <a:tblGrid>
                <a:gridCol w="3771288">
                  <a:extLst>
                    <a:ext uri="{9D8B030D-6E8A-4147-A177-3AD203B41FA5}">
                      <a16:colId xmlns:a16="http://schemas.microsoft.com/office/drawing/2014/main" val="20000"/>
                    </a:ext>
                  </a:extLst>
                </a:gridCol>
                <a:gridCol w="2342341">
                  <a:extLst>
                    <a:ext uri="{9D8B030D-6E8A-4147-A177-3AD203B41FA5}">
                      <a16:colId xmlns:a16="http://schemas.microsoft.com/office/drawing/2014/main" val="20001"/>
                    </a:ext>
                  </a:extLst>
                </a:gridCol>
                <a:gridCol w="2329001">
                  <a:extLst>
                    <a:ext uri="{9D8B030D-6E8A-4147-A177-3AD203B41FA5}">
                      <a16:colId xmlns:a16="http://schemas.microsoft.com/office/drawing/2014/main" val="1425281130"/>
                    </a:ext>
                  </a:extLst>
                </a:gridCol>
                <a:gridCol w="2329001">
                  <a:extLst>
                    <a:ext uri="{9D8B030D-6E8A-4147-A177-3AD203B41FA5}">
                      <a16:colId xmlns:a16="http://schemas.microsoft.com/office/drawing/2014/main" val="3622581805"/>
                    </a:ext>
                  </a:extLst>
                </a:gridCol>
              </a:tblGrid>
              <a:tr h="27564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Subgroup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Median PFS,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30-Mo PFS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36-Mo PFS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7564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All patients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34.9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(25.2-NE)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27564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 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38.2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(34.9-NE)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59.8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86234703"/>
                  </a:ext>
                </a:extLst>
              </a:tr>
              <a:tr h="27564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12-mo sustained MRD negativity</a:t>
                      </a:r>
                      <a:r>
                        <a:rPr kumimoji="0" lang="en-US" sz="2000" b="0" i="0" u="none" strike="noStrike" cap="none" normalizeH="0" baseline="3000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NR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(NE-NE)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2627456486"/>
                  </a:ext>
                </a:extLst>
              </a:tr>
              <a:tr h="27564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12-mo sustained MRD negative ≥ CR</a:t>
                      </a:r>
                      <a:r>
                        <a:rPr kumimoji="0" lang="en-US" sz="2000" b="0" i="0" u="none" strike="noStrike" cap="none" normalizeH="0" baseline="3000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(NE-NE)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9558752"/>
                  </a:ext>
                </a:extLst>
              </a:tr>
            </a:tbl>
          </a:graphicData>
        </a:graphic>
      </p:graphicFrame>
      <p:sp>
        <p:nvSpPr>
          <p:cNvPr id="4" name="TextBox 3">
            <a:extLst>
              <a:ext uri="{FF2B5EF4-FFF2-40B4-BE49-F238E27FC236}">
                <a16:creationId xmlns:a16="http://schemas.microsoft.com/office/drawing/2014/main" id="{B0A5D530-D412-EEFF-79E0-08972FF25417}"/>
              </a:ext>
            </a:extLst>
          </p:cNvPr>
          <p:cNvSpPr txBox="1"/>
          <p:nvPr/>
        </p:nvSpPr>
        <p:spPr bwMode="auto">
          <a:xfrm>
            <a:off x="734451" y="5075650"/>
            <a:ext cx="1077163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 CR any time during study per computerized algorithm. </a:t>
            </a:r>
            <a:r>
              <a:rPr lang="en-US" sz="1400" b="0" baseline="30000" dirty="0">
                <a:solidFill>
                  <a:schemeClr val="bg1"/>
                </a:solidFill>
                <a:latin typeface="Calibri" panose="020F0502020204030204" pitchFamily="34" charset="0"/>
              </a:rPr>
              <a:t>†</a:t>
            </a:r>
            <a:r>
              <a:rPr lang="en-US" sz="1400" b="0" dirty="0">
                <a:solidFill>
                  <a:schemeClr val="bg1"/>
                </a:solidFill>
                <a:latin typeface="Calibri" panose="020F0502020204030204" pitchFamily="34" charset="0"/>
              </a:rPr>
              <a:t>MRD evaluable patients with ≥2 MRD-negative assessments 12 mo apart with no </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MRD-positive samples in that interval.</a:t>
            </a:r>
          </a:p>
        </p:txBody>
      </p:sp>
    </p:spTree>
    <p:extLst>
      <p:ext uri="{BB962C8B-B14F-4D97-AF65-F5344CB8AC3E}">
        <p14:creationId xmlns:p14="http://schemas.microsoft.com/office/powerpoint/2010/main" val="4118739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58BA4-246B-4B0D-9E87-8D781C65B2AE}"/>
              </a:ext>
            </a:extLst>
          </p:cNvPr>
          <p:cNvSpPr>
            <a:spLocks noGrp="1"/>
          </p:cNvSpPr>
          <p:nvPr>
            <p:ph type="title"/>
          </p:nvPr>
        </p:nvSpPr>
        <p:spPr/>
        <p:txBody>
          <a:bodyPr/>
          <a:lstStyle/>
          <a:p>
            <a:r>
              <a:rPr lang="en-US" dirty="0"/>
              <a:t>CARTITUDE-1 Update: Study Deaths and Safety</a:t>
            </a:r>
          </a:p>
        </p:txBody>
      </p:sp>
      <p:graphicFrame>
        <p:nvGraphicFramePr>
          <p:cNvPr id="10" name="Group 32">
            <a:extLst>
              <a:ext uri="{FF2B5EF4-FFF2-40B4-BE49-F238E27FC236}">
                <a16:creationId xmlns:a16="http://schemas.microsoft.com/office/drawing/2014/main" id="{3C17BDA7-29EC-43CE-893B-75270D6BA021}"/>
              </a:ext>
            </a:extLst>
          </p:cNvPr>
          <p:cNvGraphicFramePr>
            <a:graphicFrameLocks noGrp="1"/>
          </p:cNvGraphicFramePr>
          <p:nvPr>
            <p:extLst>
              <p:ext uri="{D42A27DB-BD31-4B8C-83A1-F6EECF244321}">
                <p14:modId xmlns:p14="http://schemas.microsoft.com/office/powerpoint/2010/main" val="2313558793"/>
              </p:ext>
            </p:extLst>
          </p:nvPr>
        </p:nvGraphicFramePr>
        <p:xfrm>
          <a:off x="719138" y="1546819"/>
          <a:ext cx="7401720" cy="4099624"/>
        </p:xfrm>
        <a:graphic>
          <a:graphicData uri="http://schemas.openxmlformats.org/drawingml/2006/table">
            <a:tbl>
              <a:tblPr/>
              <a:tblGrid>
                <a:gridCol w="3458007">
                  <a:extLst>
                    <a:ext uri="{9D8B030D-6E8A-4147-A177-3AD203B41FA5}">
                      <a16:colId xmlns:a16="http://schemas.microsoft.com/office/drawing/2014/main" val="20000"/>
                    </a:ext>
                  </a:extLst>
                </a:gridCol>
                <a:gridCol w="1442875">
                  <a:extLst>
                    <a:ext uri="{9D8B030D-6E8A-4147-A177-3AD203B41FA5}">
                      <a16:colId xmlns:a16="http://schemas.microsoft.com/office/drawing/2014/main" val="20001"/>
                    </a:ext>
                  </a:extLst>
                </a:gridCol>
                <a:gridCol w="2500838">
                  <a:extLst>
                    <a:ext uri="{9D8B030D-6E8A-4147-A177-3AD203B41FA5}">
                      <a16:colId xmlns:a16="http://schemas.microsoft.com/office/drawing/2014/main" val="20002"/>
                    </a:ext>
                  </a:extLst>
                </a:gridCol>
              </a:tblGrid>
              <a:tr h="332514">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Deaths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Patients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97)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Time of Death Post Cilta-cel Infusion, Days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332514">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Total deaths during the study, n</a:t>
                      </a:r>
                    </a:p>
                    <a:p>
                      <a:pPr marL="342900" marR="0" lvl="0" indent="-230188"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Due to PD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45-980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253-980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051309">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Deaths due to AEs unrelated to tx (n = 12)</a:t>
                      </a:r>
                    </a:p>
                    <a:p>
                      <a:pPr marL="342900" marR="0" lvl="0" indent="-230188"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Pneumonia</a:t>
                      </a:r>
                    </a:p>
                    <a:p>
                      <a:pPr marL="342900" marR="0" lvl="0" indent="-230188"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AML*</a:t>
                      </a:r>
                    </a:p>
                    <a:p>
                      <a:pPr marL="342900" marR="0" lvl="0" indent="-230188"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Ascites</a:t>
                      </a:r>
                      <a:r>
                        <a:rPr lang="en-US" sz="1400" b="0" baseline="30000" dirty="0">
                          <a:solidFill>
                            <a:schemeClr val="bg1"/>
                          </a:solidFill>
                          <a:latin typeface="Calibri" panose="020F0502020204030204" pitchFamily="34" charset="0"/>
                        </a:rPr>
                        <a:t>†</a:t>
                      </a: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342900" marR="0" lvl="0" indent="-230188"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MDS</a:t>
                      </a:r>
                    </a:p>
                    <a:p>
                      <a:pPr marL="342900" marR="0" lvl="0" indent="-230188"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Respiratory failure</a:t>
                      </a:r>
                    </a:p>
                    <a:p>
                      <a:pPr marL="342900" marR="0" lvl="0" indent="-230188"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Septic shock and/or sepsis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109; 887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418; 582; 718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445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803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733; 793; 829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917; 945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914396">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Deaths due to AEs related to tx (n = 6)</a:t>
                      </a:r>
                    </a:p>
                    <a:p>
                      <a:pPr marL="342900" marR="0" lvl="0" indent="-230188"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Septic shock and/or sepsis</a:t>
                      </a:r>
                    </a:p>
                    <a:p>
                      <a:pPr marL="342900" marR="0" lvl="0" indent="-230188"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CRS/HLH</a:t>
                      </a:r>
                    </a:p>
                    <a:p>
                      <a:pPr marL="342900" marR="0" lvl="0" indent="-230188"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Lung abscess</a:t>
                      </a:r>
                    </a:p>
                    <a:p>
                      <a:pPr marL="342900" marR="0" lvl="0" indent="-230188"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Respiratory failure</a:t>
                      </a:r>
                    </a:p>
                    <a:p>
                      <a:pPr marL="342900" marR="0" lvl="0" indent="-230188" algn="l" defTabSz="914400" rtl="0" eaLnBrk="1" fontAlgn="base" latinLnBrk="0" hangingPunct="1">
                        <a:lnSpc>
                          <a:spcPct val="100000"/>
                        </a:lnSpc>
                        <a:spcBef>
                          <a:spcPct val="0"/>
                        </a:spcBef>
                        <a:spcAft>
                          <a:spcPts val="0"/>
                        </a:spcAft>
                        <a:buClrTx/>
                        <a:buSzTx/>
                        <a:buFont typeface="Wingdings" panose="05000000000000000000"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Neurotoxicity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45; 162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99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119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
        <p:nvSpPr>
          <p:cNvPr id="11" name="TextBox 10">
            <a:extLst>
              <a:ext uri="{FF2B5EF4-FFF2-40B4-BE49-F238E27FC236}">
                <a16:creationId xmlns:a16="http://schemas.microsoft.com/office/drawing/2014/main" id="{3A6BA1F7-AD8A-44F4-9FAA-C34CAF8C7F2E}"/>
              </a:ext>
            </a:extLst>
          </p:cNvPr>
          <p:cNvSpPr txBox="1"/>
          <p:nvPr/>
        </p:nvSpPr>
        <p:spPr bwMode="auto">
          <a:xfrm>
            <a:off x="719138" y="5650251"/>
            <a:ext cx="920435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pPr>
            <a:r>
              <a:rPr lang="en-US" sz="1400" b="0" dirty="0">
                <a:solidFill>
                  <a:schemeClr val="bg1"/>
                </a:solidFill>
                <a:latin typeface="Calibri" panose="020F0502020204030204" pitchFamily="34" charset="0"/>
              </a:rPr>
              <a:t>*n = 1 with AML had MDS and cytogenetic profile showing del(20q) before cilta-cel infusion; another with death attributed to AML also had scalp squamous cell carcinoma of the scalp and prostate cancer. </a:t>
            </a:r>
            <a:r>
              <a:rPr lang="en-US" sz="1400" b="0" baseline="30000" dirty="0">
                <a:solidFill>
                  <a:schemeClr val="bg1"/>
                </a:solidFill>
                <a:latin typeface="Calibri" panose="020F0502020204030204" pitchFamily="34" charset="0"/>
              </a:rPr>
              <a:t>†</a:t>
            </a:r>
            <a:r>
              <a:rPr lang="en-US" sz="1400" b="0" dirty="0">
                <a:solidFill>
                  <a:schemeClr val="bg1"/>
                </a:solidFill>
                <a:latin typeface="Calibri" panose="020F0502020204030204" pitchFamily="34" charset="0"/>
              </a:rPr>
              <a:t>Died due to noncirrhotic portal fibrosis and nonalcoholic steatosis present many yr prior to study enrollment.</a:t>
            </a:r>
            <a:endParaRPr lang="en-US" sz="1400" b="0" baseline="30000" dirty="0">
              <a:solidFill>
                <a:schemeClr val="bg1"/>
              </a:solidFill>
              <a:latin typeface="Calibri" panose="020F0502020204030204" pitchFamily="34" charset="0"/>
            </a:endParaRPr>
          </a:p>
        </p:txBody>
      </p:sp>
      <p:sp>
        <p:nvSpPr>
          <p:cNvPr id="3" name="Text Box 15">
            <a:extLst>
              <a:ext uri="{FF2B5EF4-FFF2-40B4-BE49-F238E27FC236}">
                <a16:creationId xmlns:a16="http://schemas.microsoft.com/office/drawing/2014/main" id="{B1F90811-1B71-8C74-21C3-D588E396DB3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pt-BR" altLang="en-US" sz="1200" b="0" spc="-10" dirty="0">
                <a:solidFill>
                  <a:srgbClr val="455560"/>
                </a:solidFill>
                <a:latin typeface="Calibri" panose="020F0502020204030204" pitchFamily="34" charset="0"/>
              </a:rPr>
              <a:t>Lin. ASCO 2023. </a:t>
            </a:r>
            <a:r>
              <a:rPr lang="pt-BR" altLang="en-US" sz="1200" b="0" spc="-10" dirty="0" err="1">
                <a:solidFill>
                  <a:srgbClr val="455560"/>
                </a:solidFill>
                <a:latin typeface="Calibri" panose="020F0502020204030204" pitchFamily="34" charset="0"/>
              </a:rPr>
              <a:t>Abstr</a:t>
            </a:r>
            <a:r>
              <a:rPr lang="pt-BR" altLang="en-US" sz="1200" b="0" spc="-10" dirty="0">
                <a:solidFill>
                  <a:srgbClr val="455560"/>
                </a:solidFill>
                <a:latin typeface="Calibri" panose="020F0502020204030204" pitchFamily="34" charset="0"/>
              </a:rPr>
              <a:t> 8009.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5" name="Content Placeholder 22">
            <a:extLst>
              <a:ext uri="{FF2B5EF4-FFF2-40B4-BE49-F238E27FC236}">
                <a16:creationId xmlns:a16="http://schemas.microsoft.com/office/drawing/2014/main" id="{19CA51F4-A764-4401-CA76-FD828886FB51}"/>
              </a:ext>
            </a:extLst>
          </p:cNvPr>
          <p:cNvSpPr txBox="1">
            <a:spLocks/>
          </p:cNvSpPr>
          <p:nvPr/>
        </p:nvSpPr>
        <p:spPr bwMode="auto">
          <a:xfrm>
            <a:off x="8120858" y="1537855"/>
            <a:ext cx="3863619" cy="430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400050">
              <a:spcAft>
                <a:spcPts val="0"/>
              </a:spcAft>
            </a:pPr>
            <a:r>
              <a:rPr lang="en-US" sz="2000" b="0" kern="0" dirty="0"/>
              <a:t>Since last follow-up and a median of 27.2 mo:</a:t>
            </a:r>
          </a:p>
          <a:p>
            <a:pPr marL="800100" lvl="1">
              <a:spcAft>
                <a:spcPts val="0"/>
              </a:spcAft>
            </a:pPr>
            <a:r>
              <a:rPr lang="en-US" sz="1800" b="0" kern="0" dirty="0"/>
              <a:t>No new neurotoxicity events were reported</a:t>
            </a:r>
          </a:p>
          <a:p>
            <a:pPr marL="800100" lvl="1">
              <a:spcAft>
                <a:spcPts val="0"/>
              </a:spcAft>
            </a:pPr>
            <a:r>
              <a:rPr lang="en-US" sz="1800" b="0" kern="0" dirty="0"/>
              <a:t>4 more patients developed second primary malignancies (total 26 cases in 20 patients) </a:t>
            </a:r>
          </a:p>
          <a:p>
            <a:pPr marL="800100" lvl="1">
              <a:spcAft>
                <a:spcPts val="0"/>
              </a:spcAft>
            </a:pPr>
            <a:r>
              <a:rPr lang="en-US" sz="1800" b="0" kern="0" dirty="0"/>
              <a:t>5 additional deaths reported (all unrelated to cilta-cel)</a:t>
            </a:r>
          </a:p>
          <a:p>
            <a:pPr marL="1257300" lvl="2" indent="-285750">
              <a:spcAft>
                <a:spcPts val="0"/>
              </a:spcAft>
              <a:buFont typeface="Wingdings" panose="05000000000000000000" pitchFamily="2" charset="2"/>
              <a:buChar char="§"/>
            </a:pPr>
            <a:r>
              <a:rPr lang="en-US" sz="1600" b="0" kern="0" dirty="0"/>
              <a:t>PD (n = 3)</a:t>
            </a:r>
          </a:p>
          <a:p>
            <a:pPr marL="1257300" lvl="2" indent="-285750">
              <a:spcAft>
                <a:spcPts val="0"/>
              </a:spcAft>
              <a:buFont typeface="Wingdings" panose="05000000000000000000" pitchFamily="2" charset="2"/>
              <a:buChar char="§"/>
            </a:pPr>
            <a:r>
              <a:rPr lang="en-US" sz="1600" b="0" kern="0" dirty="0"/>
              <a:t>Pneumonia (n = 1)</a:t>
            </a:r>
          </a:p>
          <a:p>
            <a:pPr marL="1257300" lvl="2" indent="-285750">
              <a:spcAft>
                <a:spcPts val="0"/>
              </a:spcAft>
              <a:buFont typeface="Wingdings" panose="05000000000000000000" pitchFamily="2" charset="2"/>
              <a:buChar char="§"/>
            </a:pPr>
            <a:r>
              <a:rPr lang="en-US" sz="1600" b="0" kern="0" dirty="0"/>
              <a:t>Sepsis (n = 1) </a:t>
            </a:r>
          </a:p>
        </p:txBody>
      </p:sp>
    </p:spTree>
    <p:extLst>
      <p:ext uri="{BB962C8B-B14F-4D97-AF65-F5344CB8AC3E}">
        <p14:creationId xmlns:p14="http://schemas.microsoft.com/office/powerpoint/2010/main" val="3117005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091AC-A559-4294-A210-6F3CFF66780B}"/>
              </a:ext>
            </a:extLst>
          </p:cNvPr>
          <p:cNvSpPr>
            <a:spLocks noGrp="1"/>
          </p:cNvSpPr>
          <p:nvPr>
            <p:ph type="title"/>
          </p:nvPr>
        </p:nvSpPr>
        <p:spPr/>
        <p:txBody>
          <a:bodyPr/>
          <a:lstStyle/>
          <a:p>
            <a:r>
              <a:rPr lang="en-US" dirty="0"/>
              <a:t>CARTITUDE-1 Update: Investigators’ Conclusions</a:t>
            </a:r>
          </a:p>
        </p:txBody>
      </p:sp>
      <p:sp>
        <p:nvSpPr>
          <p:cNvPr id="3" name="Content Placeholder 2">
            <a:extLst>
              <a:ext uri="{FF2B5EF4-FFF2-40B4-BE49-F238E27FC236}">
                <a16:creationId xmlns:a16="http://schemas.microsoft.com/office/drawing/2014/main" id="{25900E9D-A622-4535-B35B-D3CFEB876A99}"/>
              </a:ext>
            </a:extLst>
          </p:cNvPr>
          <p:cNvSpPr>
            <a:spLocks noGrp="1"/>
          </p:cNvSpPr>
          <p:nvPr>
            <p:ph idx="1"/>
          </p:nvPr>
        </p:nvSpPr>
        <p:spPr/>
        <p:txBody>
          <a:bodyPr/>
          <a:lstStyle/>
          <a:p>
            <a:r>
              <a:rPr lang="en-US" sz="2400" dirty="0"/>
              <a:t>In this end-of-study analysis of CARTITUDE-1 (median f/u: 33.4 mo), a single dose </a:t>
            </a:r>
            <a:br>
              <a:rPr lang="en-US" sz="2400" dirty="0"/>
            </a:br>
            <a:r>
              <a:rPr lang="en-US" sz="2400" dirty="0"/>
              <a:t>of cilta-cel was associated with deep and durable treatment responses for heavily pretreated patients with R/R MM</a:t>
            </a:r>
          </a:p>
          <a:p>
            <a:pPr lvl="1"/>
            <a:r>
              <a:rPr lang="en-US" sz="2200" dirty="0"/>
              <a:t>Median PFS: 34.9 mo</a:t>
            </a:r>
          </a:p>
          <a:p>
            <a:pPr lvl="1"/>
            <a:r>
              <a:rPr lang="en-US" sz="2200" dirty="0"/>
              <a:t>3-yr OS: 62.9%</a:t>
            </a:r>
          </a:p>
          <a:p>
            <a:pPr lvl="1"/>
            <a:r>
              <a:rPr lang="en-US" sz="2200" dirty="0"/>
              <a:t>Achieving MRD negativity and/or CR associated with prolonged PFS</a:t>
            </a:r>
          </a:p>
          <a:p>
            <a:r>
              <a:rPr lang="en-US" sz="2400" dirty="0"/>
              <a:t>Several new cases of second primary malignancies reported since last analysis, </a:t>
            </a:r>
            <a:br>
              <a:rPr lang="en-US" sz="2400" dirty="0"/>
            </a:br>
            <a:r>
              <a:rPr lang="en-US" sz="2400" dirty="0"/>
              <a:t>but no new neurotoxicity events or treatment-related deaths occurred</a:t>
            </a:r>
          </a:p>
          <a:p>
            <a:r>
              <a:rPr lang="en-US" sz="2400" dirty="0"/>
              <a:t>Investigators report that patients continue to be followed for survival and safety in the 15-yr CARTINUE trial (NCT05201781)</a:t>
            </a:r>
          </a:p>
        </p:txBody>
      </p:sp>
      <p:sp>
        <p:nvSpPr>
          <p:cNvPr id="8" name="Text Box 15">
            <a:extLst>
              <a:ext uri="{FF2B5EF4-FFF2-40B4-BE49-F238E27FC236}">
                <a16:creationId xmlns:a16="http://schemas.microsoft.com/office/drawing/2014/main" id="{3A214CE5-24DC-D309-45AA-62BA0F1B8D1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pt-BR" altLang="en-US" sz="1200" b="0" spc="-10" dirty="0">
                <a:solidFill>
                  <a:srgbClr val="455560"/>
                </a:solidFill>
                <a:latin typeface="Calibri" panose="020F0502020204030204" pitchFamily="34" charset="0"/>
              </a:rPr>
              <a:t>Lin. ASCO 2023. </a:t>
            </a:r>
            <a:r>
              <a:rPr lang="pt-BR" altLang="en-US" sz="1200" b="0" spc="-10" dirty="0" err="1">
                <a:solidFill>
                  <a:srgbClr val="455560"/>
                </a:solidFill>
                <a:latin typeface="Calibri" panose="020F0502020204030204" pitchFamily="34" charset="0"/>
              </a:rPr>
              <a:t>Abstr</a:t>
            </a:r>
            <a:r>
              <a:rPr lang="pt-BR" altLang="en-US" sz="1200" b="0" spc="-10" dirty="0">
                <a:solidFill>
                  <a:srgbClr val="455560"/>
                </a:solidFill>
                <a:latin typeface="Calibri" panose="020F0502020204030204" pitchFamily="34" charset="0"/>
              </a:rPr>
              <a:t> 8009.</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8648939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56M7VY3CDVN5-1558989862-2</_dlc_DocId>
    <_dlc_DocIdUrl xmlns="d54cbe69-32bd-412a-b004-9152f949605e">
      <Url>https://intranet.clinicaloptions.com/mews/oncology/ONC_2023_ASCO_CF_(PRP6243)/HEME_8009_Lin/_layouts/15/DocIdRedir.aspx?ID=56M7VY3CDVN5-1558989862-2</Url>
      <Description>56M7VY3CDVN5-1558989862-2</Description>
    </_dlc_DocIdUrl>
    <Document_x0020_Category xmlns="d817341a-09f9-4a2d-b036-62cf7d14e8a3">Conference Capsule Slides</Document_x0020_Category>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3A6B582CAA271489E39B4E24506D7ED" ma:contentTypeVersion="1" ma:contentTypeDescription="Create a new document." ma:contentTypeScope="" ma:versionID="1d325a7c7d67263c8408fe8ea7f5b2c5">
  <xsd:schema xmlns:xsd="http://www.w3.org/2001/XMLSchema" xmlns:xs="http://www.w3.org/2001/XMLSchema" xmlns:p="http://schemas.microsoft.com/office/2006/metadata/properties" xmlns:ns2="d54cbe69-32bd-412a-b004-9152f949605e" xmlns:ns3="d817341a-09f9-4a2d-b036-62cf7d14e8a3" targetNamespace="http://schemas.microsoft.com/office/2006/metadata/properties" ma:root="true" ma:fieldsID="38783ce1d965de16b854dea37542e9bb" ns2:_="" ns3:_="">
    <xsd:import namespace="d54cbe69-32bd-412a-b004-9152f949605e"/>
    <xsd:import namespace="d817341a-09f9-4a2d-b036-62cf7d14e8a3"/>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d817341a-09f9-4a2d-b036-62cf7d14e8a3"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LongProperties xmlns="http://schemas.microsoft.com/office/2006/metadata/long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BA55BC3-5A03-47C2-8EC3-D964C3B5E779}">
  <ds:schemaRefs>
    <ds:schemaRef ds:uri="d817341a-09f9-4a2d-b036-62cf7d14e8a3"/>
    <ds:schemaRef ds:uri="http://schemas.microsoft.com/office/2006/documentManagement/types"/>
    <ds:schemaRef ds:uri="http://purl.org/dc/elements/1.1/"/>
    <ds:schemaRef ds:uri="d54cbe69-32bd-412a-b004-9152f949605e"/>
    <ds:schemaRef ds:uri="http://www.w3.org/XML/1998/namespace"/>
    <ds:schemaRef ds:uri="http://purl.org/dc/dcmitype/"/>
    <ds:schemaRef ds:uri="http://schemas.microsoft.com/office/2006/metadata/properties"/>
    <ds:schemaRef ds:uri="http://schemas.microsoft.com/office/infopath/2007/PartnerControls"/>
    <ds:schemaRef ds:uri="http://schemas.openxmlformats.org/package/2006/metadata/core-properties"/>
    <ds:schemaRef ds:uri="http://purl.org/dc/terms/"/>
  </ds:schemaRefs>
</ds:datastoreItem>
</file>

<file path=customXml/itemProps2.xml><?xml version="1.0" encoding="utf-8"?>
<ds:datastoreItem xmlns:ds="http://schemas.openxmlformats.org/officeDocument/2006/customXml" ds:itemID="{7609EB0E-F54F-42F5-A0A7-D82669DD0A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d817341a-09f9-4a2d-b036-62cf7d14e8a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D822369C-4A1B-4109-A1AA-86AD9FD19E09}">
  <ds:schemaRefs>
    <ds:schemaRef ds:uri="http://schemas.microsoft.com/sharepoint/events"/>
  </ds:schemaRefs>
</ds:datastoreItem>
</file>

<file path=customXml/itemProps5.xml><?xml version="1.0" encoding="utf-8"?>
<ds:datastoreItem xmlns:ds="http://schemas.openxmlformats.org/officeDocument/2006/customXml" ds:itemID="{3A18F4D2-3653-4F4F-B917-116198900D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1386</TotalTime>
  <Words>1421</Words>
  <Application>Microsoft Office PowerPoint</Application>
  <PresentationFormat>Widescreen</PresentationFormat>
  <Paragraphs>179</Paragraphs>
  <Slides>9</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Times</vt:lpstr>
      <vt:lpstr>Wingdings</vt:lpstr>
      <vt:lpstr>2022_CCO_Template</vt:lpstr>
      <vt:lpstr>CARTITUDE-1 Update: Phase I/II Trial of Ciltacabtagene Autoleucel for Heavily Pretreated Relapsed/Refractory Multiple Myeloma</vt:lpstr>
      <vt:lpstr>About These Slides</vt:lpstr>
      <vt:lpstr>CARTITUDE-1 Update: Background</vt:lpstr>
      <vt:lpstr>CARTITUDE-1 Update: Study Design</vt:lpstr>
      <vt:lpstr>CARTITUDE-1 Update: Efficacy Summary</vt:lpstr>
      <vt:lpstr>CARTITUDE-1 Update: PFS by CR and MRD Negativity</vt:lpstr>
      <vt:lpstr>CARTITUDE-1 Update: Study Deaths and Safety</vt:lpstr>
      <vt:lpstr>CARTITUDE-1 Update: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CARTITUDE-1 Update: Phase I/II Trial of Ciltacabtagene Autoleucel for Heavily Pretreated Relapsed/Refractory Multiple Myeloma</dc:title>
  <dc:creator>Preferred User</dc:creator>
  <cp:lastModifiedBy>vwenzel@clinicaloptions.com</cp:lastModifiedBy>
  <cp:revision>71</cp:revision>
  <cp:lastPrinted>2016-09-26T20:21:49Z</cp:lastPrinted>
  <dcterms:created xsi:type="dcterms:W3CDTF">2005-05-27T15:08:01Z</dcterms:created>
  <dcterms:modified xsi:type="dcterms:W3CDTF">2023-06-09T22:38:11Z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0447c357-3e7d-46cd-8c8d-07e35bfde58b</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0x010100B3A6B582CAA271489E39B4E24506D7ED</vt:lpwstr>
  </property>
  <property fmtid="{D5CDD505-2E9C-101B-9397-08002B2CF9AE}" pid="9" name="MediaServiceImageTags">
    <vt:lpwstr/>
  </property>
</Properties>
</file>