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6" r:id="rId4"/>
    <p:sldMasterId id="2147483919" r:id="rId5"/>
    <p:sldMasterId id="2147483943" r:id="rId6"/>
    <p:sldMasterId id="2147483955" r:id="rId7"/>
  </p:sldMasterIdLst>
  <p:notesMasterIdLst>
    <p:notesMasterId r:id="rId27"/>
  </p:notesMasterIdLst>
  <p:handoutMasterIdLst>
    <p:handoutMasterId r:id="rId28"/>
  </p:handoutMasterIdLst>
  <p:sldIdLst>
    <p:sldId id="2147473663" r:id="rId8"/>
    <p:sldId id="308" r:id="rId9"/>
    <p:sldId id="2147473718" r:id="rId10"/>
    <p:sldId id="2147473712" r:id="rId11"/>
    <p:sldId id="2147473697" r:id="rId12"/>
    <p:sldId id="2147473719" r:id="rId13"/>
    <p:sldId id="2147473720" r:id="rId14"/>
    <p:sldId id="2147483426" r:id="rId15"/>
    <p:sldId id="2147473722" r:id="rId16"/>
    <p:sldId id="2147473723" r:id="rId17"/>
    <p:sldId id="2147473698" r:id="rId18"/>
    <p:sldId id="2147473696" r:id="rId19"/>
    <p:sldId id="2147473700" r:id="rId20"/>
    <p:sldId id="2147483425" r:id="rId21"/>
    <p:sldId id="2147473724" r:id="rId22"/>
    <p:sldId id="2147473725" r:id="rId23"/>
    <p:sldId id="2147473726" r:id="rId24"/>
    <p:sldId id="2147473727" r:id="rId25"/>
    <p:sldId id="31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V ET Risk Stratification" id="{D9CA769D-7B32-4BC3-A323-BE11AAABC66A}">
          <p14:sldIdLst>
            <p14:sldId id="2147473663"/>
            <p14:sldId id="308"/>
            <p14:sldId id="2147473718"/>
            <p14:sldId id="2147473712"/>
            <p14:sldId id="2147473697"/>
            <p14:sldId id="2147473719"/>
            <p14:sldId id="2147473720"/>
            <p14:sldId id="2147483426"/>
            <p14:sldId id="2147473722"/>
            <p14:sldId id="2147473723"/>
            <p14:sldId id="2147473698"/>
            <p14:sldId id="2147473696"/>
            <p14:sldId id="2147473700"/>
            <p14:sldId id="2147483425"/>
            <p14:sldId id="2147473724"/>
            <p14:sldId id="2147473725"/>
            <p14:sldId id="2147473726"/>
            <p14:sldId id="214747372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2" name=" " initials="MAC" lastIdx="17" clrIdx="1"/>
  <p:cmAuthor id="3" name="Andrew Bowser" initials="AB" lastIdx="3" clrIdx="2"/>
  <p:cmAuthor id="4" name="Melanie Couton" initials="MAC" lastIdx="1" clrIdx="3"/>
  <p:cmAuthor id="5" name="Taryn Gross" initials="TG" lastIdx="7" clrIdx="4"/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10" name="Ryan Topping" initials="RT" lastIdx="36" clrIdx="9">
    <p:extLst>
      <p:ext uri="{19B8F6BF-5375-455C-9EA6-DF929625EA0E}">
        <p15:presenceInfo xmlns:p15="http://schemas.microsoft.com/office/powerpoint/2012/main" userId="S::rtopping@clinicaloptions.com::94707e26-9fc4-45d8-b0ca-0ad126bd8df5" providerId="AD"/>
      </p:ext>
    </p:extLst>
  </p:cmAuthor>
  <p:cmAuthor id="11" name="Timothy Quill" initials="TQ" lastIdx="7" clrIdx="10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12" name="Shara Pantry" initials="SP" lastIdx="2" clrIdx="11">
    <p:extLst>
      <p:ext uri="{19B8F6BF-5375-455C-9EA6-DF929625EA0E}">
        <p15:presenceInfo xmlns:p15="http://schemas.microsoft.com/office/powerpoint/2012/main" userId="Shara Pantry" providerId="None"/>
      </p:ext>
    </p:extLst>
  </p:cmAuthor>
  <p:cmAuthor id="13" name="Marie Becker" initials="MB" lastIdx="28" clrIdx="12">
    <p:extLst>
      <p:ext uri="{19B8F6BF-5375-455C-9EA6-DF929625EA0E}">
        <p15:presenceInfo xmlns:p15="http://schemas.microsoft.com/office/powerpoint/2012/main" userId="d65aa0e91a5f4f86" providerId="Windows Live"/>
      </p:ext>
    </p:extLst>
  </p:cmAuthor>
  <p:cmAuthor id="14" name="Allison Weckerle" initials="AW" lastIdx="35" clrIdx="13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15" name="Jennifer Eimers" initials="JE" lastIdx="6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CA"/>
    <a:srgbClr val="BA3000"/>
    <a:srgbClr val="992000"/>
    <a:srgbClr val="FFFFFF"/>
    <a:srgbClr val="8B8B92"/>
    <a:srgbClr val="7D7D7D"/>
    <a:srgbClr val="B57629"/>
    <a:srgbClr val="A36DF7"/>
    <a:srgbClr val="FCB19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C12CE-AA76-410C-812B-1D20DA8B9519}" v="1" dt="2026-01-29T05:02:53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2978" autoAdjust="0"/>
  </p:normalViewPr>
  <p:slideViewPr>
    <p:cSldViewPr snapToGrid="0">
      <p:cViewPr varScale="1">
        <p:scale>
          <a:sx n="103" d="100"/>
          <a:sy n="103" d="100"/>
        </p:scale>
        <p:origin x="120" y="102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howGuides="1">
      <p:cViewPr varScale="1">
        <p:scale>
          <a:sx n="122" d="100"/>
          <a:sy n="122" d="100"/>
        </p:scale>
        <p:origin x="309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4477011666317379"/>
          <c:y val="5.092592592592593E-2"/>
          <c:w val="0.52396874345079492"/>
          <c:h val="0.8330941965587639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E04507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795-4244-957E-6207BD43C12C}"/>
              </c:ext>
            </c:extLst>
          </c:dPt>
          <c:dPt>
            <c:idx val="1"/>
            <c:invertIfNegative val="0"/>
            <c:bubble3D val="0"/>
            <c:spPr>
              <a:solidFill>
                <a:srgbClr val="161616">
                  <a:lumMod val="50000"/>
                  <a:lumOff val="50000"/>
                </a:srgb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6795-4244-957E-6207BD43C12C}"/>
              </c:ext>
            </c:extLst>
          </c:dPt>
          <c:dPt>
            <c:idx val="2"/>
            <c:invertIfNegative val="0"/>
            <c:bubble3D val="0"/>
            <c:spPr>
              <a:solidFill>
                <a:srgbClr val="16161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6795-4244-957E-6207BD43C1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Poppins" panose="00000500000000000000" pitchFamily="2" charset="0"/>
                    <a:cs typeface="Poppins" panose="00000500000000000000" pitchFamily="2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Sheet1!$A$1:$A$3</c:f>
              <c:strCache>
                <c:ptCount val="3"/>
                <c:pt idx="0">
                  <c:v>Patients with PV§</c:v>
                </c:pt>
                <c:pt idx="1">
                  <c:v>General population with multiple CV risk factors*</c:v>
                </c:pt>
                <c:pt idx="2">
                  <c:v>General population without risk factors**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3.14</c:v>
                </c:pt>
                <c:pt idx="1">
                  <c:v>0.9</c:v>
                </c:pt>
                <c:pt idx="2">
                  <c:v>0.60000000000000031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Sheet1!$B$1:$B$0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5-6795-4244-957E-6207BD43C12C}"/>
            </c:ext>
          </c:extLst>
        </c:ser>
        <c:ser>
          <c:idx val="1"/>
          <c:order val="1"/>
          <c:spPr>
            <a:solidFill>
              <a:srgbClr val="E04507">
                <a:lumMod val="40000"/>
                <a:lumOff val="60000"/>
              </a:srgbClr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Poppins" panose="00000500000000000000" pitchFamily="2" charset="0"/>
                    <a:cs typeface="Poppins" panose="00000500000000000000" pitchFamily="2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Sheet1!$A$1:$A$3</c:f>
              <c:strCache>
                <c:ptCount val="3"/>
                <c:pt idx="0">
                  <c:v>Patients with PV§</c:v>
                </c:pt>
                <c:pt idx="1">
                  <c:v>General population with multiple CV risk factors*</c:v>
                </c:pt>
                <c:pt idx="2">
                  <c:v>General population without risk factors**</c:v>
                </c:pt>
              </c:strCache>
            </c:strRef>
          </c:cat>
          <c:val>
            <c:numRef>
              <c:f>Sheet1!$C$1:$C$3</c:f>
              <c:numCache>
                <c:formatCode>General</c:formatCode>
                <c:ptCount val="3"/>
                <c:pt idx="0">
                  <c:v>2.23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Sheet1!$C$1:$C$0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6-6795-4244-957E-6207BD43C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axId val="176003328"/>
        <c:axId val="176025600"/>
      </c:barChart>
      <c:catAx>
        <c:axId val="1760033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2700">
            <a:solidFill>
              <a:srgbClr val="161616"/>
            </a:solidFill>
          </a:ln>
        </c:spPr>
        <c:txPr>
          <a:bodyPr/>
          <a:lstStyle/>
          <a:p>
            <a:pPr>
              <a:defRPr sz="1100" b="0"/>
            </a:pPr>
            <a:endParaRPr lang="fr-FR"/>
          </a:p>
        </c:txPr>
        <c:crossAx val="176025600"/>
        <c:crosses val="autoZero"/>
        <c:auto val="1"/>
        <c:lblAlgn val="ctr"/>
        <c:lblOffset val="100"/>
        <c:noMultiLvlLbl val="0"/>
      </c:catAx>
      <c:valAx>
        <c:axId val="176025600"/>
        <c:scaling>
          <c:orientation val="minMax"/>
          <c:max val="4"/>
        </c:scaling>
        <c:delete val="0"/>
        <c:axPos val="b"/>
        <c:numFmt formatCode="#,##0.0" sourceLinked="0"/>
        <c:majorTickMark val="out"/>
        <c:minorTickMark val="none"/>
        <c:tickLblPos val="nextTo"/>
        <c:spPr>
          <a:ln w="12700">
            <a:solidFill>
              <a:srgbClr val="161616"/>
            </a:solidFill>
          </a:ln>
        </c:spPr>
        <c:txPr>
          <a:bodyPr/>
          <a:lstStyle/>
          <a:p>
            <a:pPr>
              <a:defRPr sz="1200">
                <a:latin typeface="Poppins" panose="00000500000000000000" pitchFamily="2" charset="0"/>
                <a:cs typeface="Poppins" panose="00000500000000000000" pitchFamily="2" charset="0"/>
              </a:defRPr>
            </a:pPr>
            <a:endParaRPr lang="fr-FR"/>
          </a:p>
        </c:txPr>
        <c:crossAx val="176003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fr-F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2/1/2026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2/1/2026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A0055-EA64-5FBA-6143-B2C45FD57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34071-67D8-CC2D-F198-85D2DD4BE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467E4-BAF3-6D82-D46D-50774573E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B0901-3A06-9B39-CA8C-979C2220C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527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574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IPSET, International Prognostic Score for Thrombosis.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106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75AE7-FA76-BC6A-634B-01CB91747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FE865F-A5EC-A6A3-7EB2-D01A4C897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88E748-3457-4DB1-23E6-C7EF2A6C9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IPSET, International Prognostic Score for Thrombosis.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F1CC6-4D81-A2A2-E5D5-E67F368B7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015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F17A3-F0FF-F2AA-A521-79EEDE34D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E27219-8F39-8081-17C1-97A97DFA9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E3D845-8628-5330-E637-D0E62E5B4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FEF45-90C5-3A22-8CBF-4A78C8CE5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271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012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D346-4DC3-8BA4-11B2-8345DCF53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00843-8FCA-8603-4C05-AC3E51B91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C499D-BA0B-98F5-8920-1C5423275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55943-23D3-88D5-093B-B66237695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371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AEFE0-8628-C15C-116C-3C5B30858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4460DB-47A2-7CE1-2406-289CD48B4F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3A2469-9080-394F-DC8A-09A1835D7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9597A-348E-D98F-3F61-B5C525FDF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263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PV, polycythemia vera.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107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PV, polycythemia vera; </a:t>
            </a:r>
            <a:r>
              <a:rPr lang="en-US" i="1" dirty="0" err="1"/>
              <a:t>vWF</a:t>
            </a:r>
            <a:r>
              <a:rPr lang="en-US" i="1" dirty="0"/>
              <a:t>, von Willebrand factor.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415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/>
              <a:t>MPN, myeloproliferative neoplasms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46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473BD-05BC-2966-BC8C-A9F56F84F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9657C1-6CEF-F7A3-5F31-388F27206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5E6BB3-D99C-47B4-9A73-3828B9F53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E6910-3038-4B39-A254-67218CD88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056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ET, essential thrombocythemia;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52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PV, polycythemia vera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90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3A41-312B-1EB5-6B83-4899E221B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BB9C1-EA3E-A0B0-86F6-7C4B03AB8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42B37-0ADC-25CA-8560-FC61ED517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dirty="0"/>
              <a:t>AML, acute myeloid leukemia; EFS, event-free survival; MPN, myeloproliferative neoplasms.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6CAEA-B02C-147A-84F1-50783A18B9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292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F2E21-0919-47E4-6740-14F4FF765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9A8F10-49AD-8625-2CBF-6D1731D1B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828817-CF03-71E4-E38F-2932F8A11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62C22-7E83-C51B-BB8A-B82B01234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44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9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1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1.png"/><Relationship Id="rId4" Type="http://schemas.openxmlformats.org/officeDocument/2006/relationships/hyperlink" Target="https://www.clinicaloptions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07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6799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801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1701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3020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7943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557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2154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99378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33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500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58187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98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96507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999254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207320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6248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9629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14172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844838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58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0295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3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86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2973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1266205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95207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7787858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520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388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6404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6500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794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571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33065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38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5365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6873156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326719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2852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8135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552451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23154357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19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0989824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25478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0824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35028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3765132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93184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14326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56103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5367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288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471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4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image" Target="../media/image4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9.sv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67817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  <p:sldLayoutId id="2147483917" r:id="rId21"/>
    <p:sldLayoutId id="2147483918" r:id="rId22"/>
    <p:sldLayoutId id="2147483942" r:id="rId2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421184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  <p:sldLayoutId id="2147483936" r:id="rId17"/>
    <p:sldLayoutId id="2147483937" r:id="rId18"/>
    <p:sldLayoutId id="2147483938" r:id="rId19"/>
    <p:sldLayoutId id="2147483939" r:id="rId20"/>
    <p:sldLayoutId id="2147483940" r:id="rId21"/>
    <p:sldLayoutId id="2147483941" r:id="rId2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9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552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599" y="1028700"/>
            <a:ext cx="11742739" cy="2825271"/>
          </a:xfrm>
          <a:noFill/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sz="4000" dirty="0"/>
              <a:t>Risk Stratification in Polycythemia Vera and Essential Thrombocythemia: Applying Prognostic Scoring Systems in Practice</a:t>
            </a:r>
            <a:endParaRPr lang="en-US" altLang="en-US" sz="4000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Provided by Clinical Care Options, LLC dba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Supported by an educational grant from Merck Sharp &amp; Dohme LLC.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/>
              <a:t>When using our slides, please retain the source attribution:</a:t>
            </a:r>
            <a:endParaRPr lang="en-US" altLang="en-US" sz="2200" dirty="0"/>
          </a:p>
          <a:p>
            <a:pPr marL="12700" algn="ctr">
              <a:spcBef>
                <a:spcPts val="1600"/>
              </a:spcBef>
              <a:buSzPts val="2400"/>
              <a:defRPr/>
            </a:pPr>
            <a:endParaRPr lang="en-US" sz="1600" b="0" dirty="0">
              <a:cs typeface="Calibri" panose="020F0502020204030204" pitchFamily="34" charset="0"/>
            </a:endParaRPr>
          </a:p>
          <a:p>
            <a:pPr marL="12700" algn="ctr">
              <a:spcBef>
                <a:spcPts val="1600"/>
              </a:spcBef>
              <a:buSzPts val="2400"/>
              <a:defRPr/>
            </a:pPr>
            <a:r>
              <a:rPr lang="en-US" sz="1600" b="0" dirty="0">
                <a:cs typeface="Calibri" panose="020F0502020204030204" pitchFamily="34" charset="0"/>
              </a:rPr>
              <a:t>Slide credit: </a:t>
            </a:r>
            <a:r>
              <a:rPr lang="en-US" sz="1600" dirty="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 dirty="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 dirty="0"/>
          </a:p>
          <a:p>
            <a:pPr marL="12700">
              <a:spcBef>
                <a:spcPts val="1600"/>
              </a:spcBef>
              <a:buSzPts val="2400"/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/>
              <a:t>These slides may not be published, posted online, or used in commercial presentations without permission. </a:t>
            </a:r>
            <a:r>
              <a:rPr lang="en-US" sz="2200"/>
              <a:t>Please contact </a:t>
            </a: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>
                <a:solidFill>
                  <a:schemeClr val="accent1"/>
                </a:solidFill>
              </a:rPr>
              <a:t> </a:t>
            </a:r>
            <a:r>
              <a:rPr lang="en-US" sz="220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E81F-A478-15D5-FD17-F8B130D2A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C88467-A473-5580-8B67-820E1E0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0016508" cy="50244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Thrombocythemia and Polycythemia Vera: Goals of Therapy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9772050-064F-6A65-63E1-781FD2793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/>
            <a:r>
              <a:rPr lang="en-US" altLang="en-US" dirty="0"/>
              <a:t>Thrombosis prevention</a:t>
            </a:r>
          </a:p>
          <a:p>
            <a:pPr marL="228600" indent="-228600"/>
            <a:r>
              <a:rPr lang="en-US" altLang="en-US" dirty="0"/>
              <a:t>Bleeding prevention</a:t>
            </a:r>
          </a:p>
          <a:p>
            <a:pPr marL="228600" indent="-228600"/>
            <a:r>
              <a:rPr lang="en-US" altLang="en-US" dirty="0"/>
              <a:t>Slowing or preventing disease progression</a:t>
            </a:r>
          </a:p>
          <a:p>
            <a:pPr marL="228600" indent="-228600"/>
            <a:r>
              <a:rPr lang="en-US" altLang="en-US" dirty="0"/>
              <a:t>Improving overall survival</a:t>
            </a:r>
          </a:p>
          <a:p>
            <a:pPr marL="228600" indent="-228600"/>
            <a:r>
              <a:rPr lang="en-US" altLang="en-US" dirty="0"/>
              <a:t>Symptom improvement and quality of life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997F29-DA16-3411-4774-08A47FA793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Tefferi</a:t>
            </a:r>
            <a:r>
              <a:rPr lang="en-US" dirty="0"/>
              <a:t>. Am J </a:t>
            </a:r>
            <a:r>
              <a:rPr lang="en-US" dirty="0" err="1"/>
              <a:t>Hematol</a:t>
            </a:r>
            <a:r>
              <a:rPr lang="en-US" dirty="0"/>
              <a:t>. 2023;98:1465. </a:t>
            </a:r>
            <a:r>
              <a:rPr lang="en-US" dirty="0" err="1"/>
              <a:t>Tefferi</a:t>
            </a:r>
            <a:r>
              <a:rPr lang="en-US" dirty="0"/>
              <a:t>. Am J </a:t>
            </a:r>
            <a:r>
              <a:rPr lang="en-US" dirty="0" err="1"/>
              <a:t>Hematol</a:t>
            </a:r>
            <a:r>
              <a:rPr lang="en-US" dirty="0"/>
              <a:t>. 2024;99:697. </a:t>
            </a:r>
            <a:r>
              <a:rPr lang="en-US" dirty="0" err="1"/>
              <a:t>Pasquer</a:t>
            </a:r>
            <a:r>
              <a:rPr lang="en-US" dirty="0"/>
              <a:t> Blood. 2025;145:257.</a:t>
            </a:r>
          </a:p>
        </p:txBody>
      </p:sp>
    </p:spTree>
    <p:extLst>
      <p:ext uri="{BB962C8B-B14F-4D97-AF65-F5344CB8AC3E}">
        <p14:creationId xmlns:p14="http://schemas.microsoft.com/office/powerpoint/2010/main" val="74732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2C0C3B-3C71-7B4B-0369-C1F17746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Multifactorial Contributions to MPN Thrombosis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6ABA1C-D2CB-54CC-A5BF-AE38227E0F1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Modifed</a:t>
            </a:r>
            <a:r>
              <a:rPr lang="en-US" dirty="0"/>
              <a:t> from Stein. Blood. 2019;134:1902.</a:t>
            </a:r>
          </a:p>
        </p:txBody>
      </p:sp>
      <p:sp>
        <p:nvSpPr>
          <p:cNvPr id="69" name="Can 3">
            <a:extLst>
              <a:ext uri="{FF2B5EF4-FFF2-40B4-BE49-F238E27FC236}">
                <a16:creationId xmlns:a16="http://schemas.microsoft.com/office/drawing/2014/main" id="{B02D2962-84B9-8A24-B5E3-81C5E1FFFEF0}"/>
              </a:ext>
            </a:extLst>
          </p:cNvPr>
          <p:cNvSpPr/>
          <p:nvPr/>
        </p:nvSpPr>
        <p:spPr>
          <a:xfrm rot="5400000">
            <a:off x="4815814" y="-2334880"/>
            <a:ext cx="2436967" cy="10358267"/>
          </a:xfrm>
          <a:prstGeom prst="can">
            <a:avLst/>
          </a:prstGeom>
          <a:solidFill>
            <a:srgbClr val="E1471D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FAA532C-E5BD-C3A0-C885-541FEB9C57BD}"/>
              </a:ext>
            </a:extLst>
          </p:cNvPr>
          <p:cNvSpPr txBox="1"/>
          <p:nvPr/>
        </p:nvSpPr>
        <p:spPr>
          <a:xfrm>
            <a:off x="1127051" y="1625770"/>
            <a:ext cx="9560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i="1" kern="0" dirty="0">
                <a:solidFill>
                  <a:srgbClr val="FFFFFF"/>
                </a:solidFill>
                <a:cs typeface="Arial" panose="020B0604020202020204" pitchFamily="34" charset="0"/>
              </a:rPr>
              <a:t>JAK2 </a:t>
            </a:r>
            <a:r>
              <a:rPr lang="en-US" sz="2800" b="1" kern="0" dirty="0">
                <a:solidFill>
                  <a:srgbClr val="FFFFFF"/>
                </a:solidFill>
                <a:cs typeface="Arial" panose="020B0604020202020204" pitchFamily="34" charset="0"/>
              </a:rPr>
              <a:t>V617F</a:t>
            </a:r>
          </a:p>
        </p:txBody>
      </p:sp>
      <p:sp>
        <p:nvSpPr>
          <p:cNvPr id="71" name="Lightning Bolt 70">
            <a:extLst>
              <a:ext uri="{FF2B5EF4-FFF2-40B4-BE49-F238E27FC236}">
                <a16:creationId xmlns:a16="http://schemas.microsoft.com/office/drawing/2014/main" id="{28033704-FCD1-6013-4691-25AAE4BEC006}"/>
              </a:ext>
            </a:extLst>
          </p:cNvPr>
          <p:cNvSpPr/>
          <p:nvPr/>
        </p:nvSpPr>
        <p:spPr>
          <a:xfrm>
            <a:off x="6690531" y="2009110"/>
            <a:ext cx="945989" cy="586196"/>
          </a:xfrm>
          <a:prstGeom prst="lightningBol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72" name="Can 12">
            <a:extLst>
              <a:ext uri="{FF2B5EF4-FFF2-40B4-BE49-F238E27FC236}">
                <a16:creationId xmlns:a16="http://schemas.microsoft.com/office/drawing/2014/main" id="{425C5F96-313E-24B5-C1AD-B185E15A0072}"/>
              </a:ext>
            </a:extLst>
          </p:cNvPr>
          <p:cNvSpPr/>
          <p:nvPr/>
        </p:nvSpPr>
        <p:spPr>
          <a:xfrm rot="5400000">
            <a:off x="8363947" y="1637256"/>
            <a:ext cx="513107" cy="4399797"/>
          </a:xfrm>
          <a:custGeom>
            <a:avLst/>
            <a:gdLst>
              <a:gd name="connsiteX0" fmla="*/ 0 w 502570"/>
              <a:gd name="connsiteY0" fmla="*/ 62821 h 9376916"/>
              <a:gd name="connsiteX1" fmla="*/ 251285 w 502570"/>
              <a:gd name="connsiteY1" fmla="*/ 125642 h 9376916"/>
              <a:gd name="connsiteX2" fmla="*/ 502570 w 502570"/>
              <a:gd name="connsiteY2" fmla="*/ 62821 h 9376916"/>
              <a:gd name="connsiteX3" fmla="*/ 502570 w 502570"/>
              <a:gd name="connsiteY3" fmla="*/ 9314095 h 9376916"/>
              <a:gd name="connsiteX4" fmla="*/ 251285 w 502570"/>
              <a:gd name="connsiteY4" fmla="*/ 9376916 h 9376916"/>
              <a:gd name="connsiteX5" fmla="*/ 0 w 502570"/>
              <a:gd name="connsiteY5" fmla="*/ 9314095 h 9376916"/>
              <a:gd name="connsiteX6" fmla="*/ 0 w 502570"/>
              <a:gd name="connsiteY6" fmla="*/ 62821 h 9376916"/>
              <a:gd name="connsiteX0" fmla="*/ 0 w 502570"/>
              <a:gd name="connsiteY0" fmla="*/ 62821 h 9376916"/>
              <a:gd name="connsiteX1" fmla="*/ 251285 w 502570"/>
              <a:gd name="connsiteY1" fmla="*/ 0 h 9376916"/>
              <a:gd name="connsiteX2" fmla="*/ 502570 w 502570"/>
              <a:gd name="connsiteY2" fmla="*/ 62821 h 9376916"/>
              <a:gd name="connsiteX3" fmla="*/ 251285 w 502570"/>
              <a:gd name="connsiteY3" fmla="*/ 125642 h 9376916"/>
              <a:gd name="connsiteX4" fmla="*/ 0 w 502570"/>
              <a:gd name="connsiteY4" fmla="*/ 62821 h 9376916"/>
              <a:gd name="connsiteX0" fmla="*/ 502570 w 502570"/>
              <a:gd name="connsiteY0" fmla="*/ 62821 h 9376916"/>
              <a:gd name="connsiteX1" fmla="*/ 251285 w 502570"/>
              <a:gd name="connsiteY1" fmla="*/ 125642 h 9376916"/>
              <a:gd name="connsiteX2" fmla="*/ 0 w 502570"/>
              <a:gd name="connsiteY2" fmla="*/ 62821 h 9376916"/>
              <a:gd name="connsiteX3" fmla="*/ 251285 w 502570"/>
              <a:gd name="connsiteY3" fmla="*/ 0 h 9376916"/>
              <a:gd name="connsiteX4" fmla="*/ 502570 w 502570"/>
              <a:gd name="connsiteY4" fmla="*/ 62821 h 9376916"/>
              <a:gd name="connsiteX5" fmla="*/ 502570 w 502570"/>
              <a:gd name="connsiteY5" fmla="*/ 9314095 h 9376916"/>
              <a:gd name="connsiteX6" fmla="*/ 251285 w 502570"/>
              <a:gd name="connsiteY6" fmla="*/ 9376916 h 9376916"/>
              <a:gd name="connsiteX7" fmla="*/ 0 w 502570"/>
              <a:gd name="connsiteY7" fmla="*/ 9314095 h 9376916"/>
              <a:gd name="connsiteX8" fmla="*/ 0 w 502570"/>
              <a:gd name="connsiteY8" fmla="*/ 62821 h 9376916"/>
              <a:gd name="connsiteX0" fmla="*/ 8626 w 511196"/>
              <a:gd name="connsiteY0" fmla="*/ 62821 h 9406281"/>
              <a:gd name="connsiteX1" fmla="*/ 259911 w 511196"/>
              <a:gd name="connsiteY1" fmla="*/ 125642 h 9406281"/>
              <a:gd name="connsiteX2" fmla="*/ 511196 w 511196"/>
              <a:gd name="connsiteY2" fmla="*/ 62821 h 9406281"/>
              <a:gd name="connsiteX3" fmla="*/ 511196 w 511196"/>
              <a:gd name="connsiteY3" fmla="*/ 9314095 h 9406281"/>
              <a:gd name="connsiteX4" fmla="*/ 259911 w 511196"/>
              <a:gd name="connsiteY4" fmla="*/ 9376916 h 9406281"/>
              <a:gd name="connsiteX5" fmla="*/ 8626 w 511196"/>
              <a:gd name="connsiteY5" fmla="*/ 9314095 h 9406281"/>
              <a:gd name="connsiteX6" fmla="*/ 8626 w 511196"/>
              <a:gd name="connsiteY6" fmla="*/ 62821 h 9406281"/>
              <a:gd name="connsiteX0" fmla="*/ 8626 w 511196"/>
              <a:gd name="connsiteY0" fmla="*/ 62821 h 9406281"/>
              <a:gd name="connsiteX1" fmla="*/ 259911 w 511196"/>
              <a:gd name="connsiteY1" fmla="*/ 0 h 9406281"/>
              <a:gd name="connsiteX2" fmla="*/ 511196 w 511196"/>
              <a:gd name="connsiteY2" fmla="*/ 62821 h 9406281"/>
              <a:gd name="connsiteX3" fmla="*/ 259911 w 511196"/>
              <a:gd name="connsiteY3" fmla="*/ 125642 h 9406281"/>
              <a:gd name="connsiteX4" fmla="*/ 8626 w 511196"/>
              <a:gd name="connsiteY4" fmla="*/ 62821 h 9406281"/>
              <a:gd name="connsiteX0" fmla="*/ 511196 w 511196"/>
              <a:gd name="connsiteY0" fmla="*/ 62821 h 9406281"/>
              <a:gd name="connsiteX1" fmla="*/ 259911 w 511196"/>
              <a:gd name="connsiteY1" fmla="*/ 125642 h 9406281"/>
              <a:gd name="connsiteX2" fmla="*/ 8626 w 511196"/>
              <a:gd name="connsiteY2" fmla="*/ 62821 h 9406281"/>
              <a:gd name="connsiteX3" fmla="*/ 259911 w 511196"/>
              <a:gd name="connsiteY3" fmla="*/ 0 h 9406281"/>
              <a:gd name="connsiteX4" fmla="*/ 511196 w 511196"/>
              <a:gd name="connsiteY4" fmla="*/ 62821 h 9406281"/>
              <a:gd name="connsiteX5" fmla="*/ 511196 w 511196"/>
              <a:gd name="connsiteY5" fmla="*/ 9314095 h 9406281"/>
              <a:gd name="connsiteX6" fmla="*/ 259911 w 511196"/>
              <a:gd name="connsiteY6" fmla="*/ 9376916 h 9406281"/>
              <a:gd name="connsiteX7" fmla="*/ 0 w 511196"/>
              <a:gd name="connsiteY7" fmla="*/ 9391732 h 9406281"/>
              <a:gd name="connsiteX8" fmla="*/ 8626 w 511196"/>
              <a:gd name="connsiteY8" fmla="*/ 62821 h 9406281"/>
              <a:gd name="connsiteX0" fmla="*/ 8626 w 511196"/>
              <a:gd name="connsiteY0" fmla="*/ 62821 h 9418397"/>
              <a:gd name="connsiteX1" fmla="*/ 259911 w 511196"/>
              <a:gd name="connsiteY1" fmla="*/ 125642 h 9418397"/>
              <a:gd name="connsiteX2" fmla="*/ 511196 w 511196"/>
              <a:gd name="connsiteY2" fmla="*/ 62821 h 9418397"/>
              <a:gd name="connsiteX3" fmla="*/ 511196 w 511196"/>
              <a:gd name="connsiteY3" fmla="*/ 9314095 h 9418397"/>
              <a:gd name="connsiteX4" fmla="*/ 259911 w 511196"/>
              <a:gd name="connsiteY4" fmla="*/ 9376916 h 9418397"/>
              <a:gd name="connsiteX5" fmla="*/ 316 w 511196"/>
              <a:gd name="connsiteY5" fmla="*/ 9408329 h 9418397"/>
              <a:gd name="connsiteX6" fmla="*/ 8626 w 511196"/>
              <a:gd name="connsiteY6" fmla="*/ 62821 h 9418397"/>
              <a:gd name="connsiteX0" fmla="*/ 8626 w 511196"/>
              <a:gd name="connsiteY0" fmla="*/ 62821 h 9418397"/>
              <a:gd name="connsiteX1" fmla="*/ 259911 w 511196"/>
              <a:gd name="connsiteY1" fmla="*/ 0 h 9418397"/>
              <a:gd name="connsiteX2" fmla="*/ 511196 w 511196"/>
              <a:gd name="connsiteY2" fmla="*/ 62821 h 9418397"/>
              <a:gd name="connsiteX3" fmla="*/ 259911 w 511196"/>
              <a:gd name="connsiteY3" fmla="*/ 125642 h 9418397"/>
              <a:gd name="connsiteX4" fmla="*/ 8626 w 511196"/>
              <a:gd name="connsiteY4" fmla="*/ 62821 h 9418397"/>
              <a:gd name="connsiteX0" fmla="*/ 511196 w 511196"/>
              <a:gd name="connsiteY0" fmla="*/ 62821 h 9418397"/>
              <a:gd name="connsiteX1" fmla="*/ 259911 w 511196"/>
              <a:gd name="connsiteY1" fmla="*/ 125642 h 9418397"/>
              <a:gd name="connsiteX2" fmla="*/ 8626 w 511196"/>
              <a:gd name="connsiteY2" fmla="*/ 62821 h 9418397"/>
              <a:gd name="connsiteX3" fmla="*/ 259911 w 511196"/>
              <a:gd name="connsiteY3" fmla="*/ 0 h 9418397"/>
              <a:gd name="connsiteX4" fmla="*/ 511196 w 511196"/>
              <a:gd name="connsiteY4" fmla="*/ 62821 h 9418397"/>
              <a:gd name="connsiteX5" fmla="*/ 511196 w 511196"/>
              <a:gd name="connsiteY5" fmla="*/ 9314095 h 9418397"/>
              <a:gd name="connsiteX6" fmla="*/ 259911 w 511196"/>
              <a:gd name="connsiteY6" fmla="*/ 9376916 h 9418397"/>
              <a:gd name="connsiteX7" fmla="*/ 0 w 511196"/>
              <a:gd name="connsiteY7" fmla="*/ 9391732 h 9418397"/>
              <a:gd name="connsiteX8" fmla="*/ 8626 w 511196"/>
              <a:gd name="connsiteY8" fmla="*/ 62821 h 941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196" h="9418397" stroke="0" extrusionOk="0">
                <a:moveTo>
                  <a:pt x="8626" y="62821"/>
                </a:moveTo>
                <a:cubicBezTo>
                  <a:pt x="8626" y="97516"/>
                  <a:pt x="121130" y="125642"/>
                  <a:pt x="259911" y="125642"/>
                </a:cubicBezTo>
                <a:cubicBezTo>
                  <a:pt x="398692" y="125642"/>
                  <a:pt x="511196" y="97516"/>
                  <a:pt x="511196" y="62821"/>
                </a:cubicBezTo>
                <a:lnTo>
                  <a:pt x="511196" y="9314095"/>
                </a:lnTo>
                <a:cubicBezTo>
                  <a:pt x="511196" y="9348790"/>
                  <a:pt x="398692" y="9376916"/>
                  <a:pt x="259911" y="9376916"/>
                </a:cubicBezTo>
                <a:cubicBezTo>
                  <a:pt x="121130" y="9376916"/>
                  <a:pt x="316" y="9443024"/>
                  <a:pt x="316" y="9408329"/>
                </a:cubicBezTo>
                <a:lnTo>
                  <a:pt x="8626" y="62821"/>
                </a:lnTo>
                <a:close/>
              </a:path>
              <a:path w="511196" h="9418397" fill="lighten" stroke="0" extrusionOk="0">
                <a:moveTo>
                  <a:pt x="8626" y="62821"/>
                </a:moveTo>
                <a:cubicBezTo>
                  <a:pt x="8626" y="28126"/>
                  <a:pt x="121130" y="0"/>
                  <a:pt x="259911" y="0"/>
                </a:cubicBezTo>
                <a:cubicBezTo>
                  <a:pt x="398692" y="0"/>
                  <a:pt x="511196" y="28126"/>
                  <a:pt x="511196" y="62821"/>
                </a:cubicBezTo>
                <a:cubicBezTo>
                  <a:pt x="511196" y="97516"/>
                  <a:pt x="398692" y="125642"/>
                  <a:pt x="259911" y="125642"/>
                </a:cubicBezTo>
                <a:cubicBezTo>
                  <a:pt x="121130" y="125642"/>
                  <a:pt x="8626" y="97516"/>
                  <a:pt x="8626" y="62821"/>
                </a:cubicBezTo>
                <a:close/>
              </a:path>
              <a:path w="511196" h="9418397" fill="none" extrusionOk="0">
                <a:moveTo>
                  <a:pt x="511196" y="62821"/>
                </a:moveTo>
                <a:cubicBezTo>
                  <a:pt x="511196" y="97516"/>
                  <a:pt x="398692" y="125642"/>
                  <a:pt x="259911" y="125642"/>
                </a:cubicBezTo>
                <a:cubicBezTo>
                  <a:pt x="121130" y="125642"/>
                  <a:pt x="8626" y="97516"/>
                  <a:pt x="8626" y="62821"/>
                </a:cubicBezTo>
                <a:cubicBezTo>
                  <a:pt x="8626" y="28126"/>
                  <a:pt x="121130" y="0"/>
                  <a:pt x="259911" y="0"/>
                </a:cubicBezTo>
                <a:cubicBezTo>
                  <a:pt x="398692" y="0"/>
                  <a:pt x="511196" y="28126"/>
                  <a:pt x="511196" y="62821"/>
                </a:cubicBezTo>
                <a:lnTo>
                  <a:pt x="511196" y="9314095"/>
                </a:lnTo>
                <a:cubicBezTo>
                  <a:pt x="511196" y="9348790"/>
                  <a:pt x="345110" y="9363977"/>
                  <a:pt x="259911" y="9376916"/>
                </a:cubicBezTo>
                <a:cubicBezTo>
                  <a:pt x="174712" y="9389856"/>
                  <a:pt x="0" y="9426427"/>
                  <a:pt x="0" y="9391732"/>
                </a:cubicBezTo>
                <a:cubicBezTo>
                  <a:pt x="0" y="6307974"/>
                  <a:pt x="8626" y="3146579"/>
                  <a:pt x="8626" y="62821"/>
                </a:cubicBezTo>
              </a:path>
            </a:pathLst>
          </a:custGeom>
          <a:solidFill>
            <a:srgbClr val="E1471D">
              <a:lumMod val="20000"/>
              <a:lumOff val="80000"/>
            </a:srgbClr>
          </a:solidFill>
          <a:ln w="28575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73" name="Can 12">
            <a:extLst>
              <a:ext uri="{FF2B5EF4-FFF2-40B4-BE49-F238E27FC236}">
                <a16:creationId xmlns:a16="http://schemas.microsoft.com/office/drawing/2014/main" id="{88FEC587-D779-C4D1-1DD2-32754A464AFF}"/>
              </a:ext>
            </a:extLst>
          </p:cNvPr>
          <p:cNvSpPr/>
          <p:nvPr/>
        </p:nvSpPr>
        <p:spPr>
          <a:xfrm rot="5400000">
            <a:off x="4642101" y="2221309"/>
            <a:ext cx="506507" cy="3221963"/>
          </a:xfrm>
          <a:custGeom>
            <a:avLst/>
            <a:gdLst>
              <a:gd name="connsiteX0" fmla="*/ 0 w 502570"/>
              <a:gd name="connsiteY0" fmla="*/ 62821 h 9376916"/>
              <a:gd name="connsiteX1" fmla="*/ 251285 w 502570"/>
              <a:gd name="connsiteY1" fmla="*/ 125642 h 9376916"/>
              <a:gd name="connsiteX2" fmla="*/ 502570 w 502570"/>
              <a:gd name="connsiteY2" fmla="*/ 62821 h 9376916"/>
              <a:gd name="connsiteX3" fmla="*/ 502570 w 502570"/>
              <a:gd name="connsiteY3" fmla="*/ 9314095 h 9376916"/>
              <a:gd name="connsiteX4" fmla="*/ 251285 w 502570"/>
              <a:gd name="connsiteY4" fmla="*/ 9376916 h 9376916"/>
              <a:gd name="connsiteX5" fmla="*/ 0 w 502570"/>
              <a:gd name="connsiteY5" fmla="*/ 9314095 h 9376916"/>
              <a:gd name="connsiteX6" fmla="*/ 0 w 502570"/>
              <a:gd name="connsiteY6" fmla="*/ 62821 h 9376916"/>
              <a:gd name="connsiteX0" fmla="*/ 0 w 502570"/>
              <a:gd name="connsiteY0" fmla="*/ 62821 h 9376916"/>
              <a:gd name="connsiteX1" fmla="*/ 251285 w 502570"/>
              <a:gd name="connsiteY1" fmla="*/ 0 h 9376916"/>
              <a:gd name="connsiteX2" fmla="*/ 502570 w 502570"/>
              <a:gd name="connsiteY2" fmla="*/ 62821 h 9376916"/>
              <a:gd name="connsiteX3" fmla="*/ 251285 w 502570"/>
              <a:gd name="connsiteY3" fmla="*/ 125642 h 9376916"/>
              <a:gd name="connsiteX4" fmla="*/ 0 w 502570"/>
              <a:gd name="connsiteY4" fmla="*/ 62821 h 9376916"/>
              <a:gd name="connsiteX0" fmla="*/ 502570 w 502570"/>
              <a:gd name="connsiteY0" fmla="*/ 62821 h 9376916"/>
              <a:gd name="connsiteX1" fmla="*/ 251285 w 502570"/>
              <a:gd name="connsiteY1" fmla="*/ 125642 h 9376916"/>
              <a:gd name="connsiteX2" fmla="*/ 0 w 502570"/>
              <a:gd name="connsiteY2" fmla="*/ 62821 h 9376916"/>
              <a:gd name="connsiteX3" fmla="*/ 251285 w 502570"/>
              <a:gd name="connsiteY3" fmla="*/ 0 h 9376916"/>
              <a:gd name="connsiteX4" fmla="*/ 502570 w 502570"/>
              <a:gd name="connsiteY4" fmla="*/ 62821 h 9376916"/>
              <a:gd name="connsiteX5" fmla="*/ 502570 w 502570"/>
              <a:gd name="connsiteY5" fmla="*/ 9314095 h 9376916"/>
              <a:gd name="connsiteX6" fmla="*/ 251285 w 502570"/>
              <a:gd name="connsiteY6" fmla="*/ 9376916 h 9376916"/>
              <a:gd name="connsiteX7" fmla="*/ 0 w 502570"/>
              <a:gd name="connsiteY7" fmla="*/ 9314095 h 9376916"/>
              <a:gd name="connsiteX8" fmla="*/ 0 w 502570"/>
              <a:gd name="connsiteY8" fmla="*/ 62821 h 9376916"/>
              <a:gd name="connsiteX0" fmla="*/ 8626 w 511196"/>
              <a:gd name="connsiteY0" fmla="*/ 62821 h 9406281"/>
              <a:gd name="connsiteX1" fmla="*/ 259911 w 511196"/>
              <a:gd name="connsiteY1" fmla="*/ 125642 h 9406281"/>
              <a:gd name="connsiteX2" fmla="*/ 511196 w 511196"/>
              <a:gd name="connsiteY2" fmla="*/ 62821 h 9406281"/>
              <a:gd name="connsiteX3" fmla="*/ 511196 w 511196"/>
              <a:gd name="connsiteY3" fmla="*/ 9314095 h 9406281"/>
              <a:gd name="connsiteX4" fmla="*/ 259911 w 511196"/>
              <a:gd name="connsiteY4" fmla="*/ 9376916 h 9406281"/>
              <a:gd name="connsiteX5" fmla="*/ 8626 w 511196"/>
              <a:gd name="connsiteY5" fmla="*/ 9314095 h 9406281"/>
              <a:gd name="connsiteX6" fmla="*/ 8626 w 511196"/>
              <a:gd name="connsiteY6" fmla="*/ 62821 h 9406281"/>
              <a:gd name="connsiteX0" fmla="*/ 8626 w 511196"/>
              <a:gd name="connsiteY0" fmla="*/ 62821 h 9406281"/>
              <a:gd name="connsiteX1" fmla="*/ 259911 w 511196"/>
              <a:gd name="connsiteY1" fmla="*/ 0 h 9406281"/>
              <a:gd name="connsiteX2" fmla="*/ 511196 w 511196"/>
              <a:gd name="connsiteY2" fmla="*/ 62821 h 9406281"/>
              <a:gd name="connsiteX3" fmla="*/ 259911 w 511196"/>
              <a:gd name="connsiteY3" fmla="*/ 125642 h 9406281"/>
              <a:gd name="connsiteX4" fmla="*/ 8626 w 511196"/>
              <a:gd name="connsiteY4" fmla="*/ 62821 h 9406281"/>
              <a:gd name="connsiteX0" fmla="*/ 511196 w 511196"/>
              <a:gd name="connsiteY0" fmla="*/ 62821 h 9406281"/>
              <a:gd name="connsiteX1" fmla="*/ 259911 w 511196"/>
              <a:gd name="connsiteY1" fmla="*/ 125642 h 9406281"/>
              <a:gd name="connsiteX2" fmla="*/ 8626 w 511196"/>
              <a:gd name="connsiteY2" fmla="*/ 62821 h 9406281"/>
              <a:gd name="connsiteX3" fmla="*/ 259911 w 511196"/>
              <a:gd name="connsiteY3" fmla="*/ 0 h 9406281"/>
              <a:gd name="connsiteX4" fmla="*/ 511196 w 511196"/>
              <a:gd name="connsiteY4" fmla="*/ 62821 h 9406281"/>
              <a:gd name="connsiteX5" fmla="*/ 511196 w 511196"/>
              <a:gd name="connsiteY5" fmla="*/ 9314095 h 9406281"/>
              <a:gd name="connsiteX6" fmla="*/ 259911 w 511196"/>
              <a:gd name="connsiteY6" fmla="*/ 9376916 h 9406281"/>
              <a:gd name="connsiteX7" fmla="*/ 0 w 511196"/>
              <a:gd name="connsiteY7" fmla="*/ 9391732 h 9406281"/>
              <a:gd name="connsiteX8" fmla="*/ 8626 w 511196"/>
              <a:gd name="connsiteY8" fmla="*/ 62821 h 9406281"/>
              <a:gd name="connsiteX0" fmla="*/ 8626 w 511196"/>
              <a:gd name="connsiteY0" fmla="*/ 62821 h 9418397"/>
              <a:gd name="connsiteX1" fmla="*/ 259911 w 511196"/>
              <a:gd name="connsiteY1" fmla="*/ 125642 h 9418397"/>
              <a:gd name="connsiteX2" fmla="*/ 511196 w 511196"/>
              <a:gd name="connsiteY2" fmla="*/ 62821 h 9418397"/>
              <a:gd name="connsiteX3" fmla="*/ 511196 w 511196"/>
              <a:gd name="connsiteY3" fmla="*/ 9314095 h 9418397"/>
              <a:gd name="connsiteX4" fmla="*/ 259911 w 511196"/>
              <a:gd name="connsiteY4" fmla="*/ 9376916 h 9418397"/>
              <a:gd name="connsiteX5" fmla="*/ 316 w 511196"/>
              <a:gd name="connsiteY5" fmla="*/ 9408329 h 9418397"/>
              <a:gd name="connsiteX6" fmla="*/ 8626 w 511196"/>
              <a:gd name="connsiteY6" fmla="*/ 62821 h 9418397"/>
              <a:gd name="connsiteX0" fmla="*/ 8626 w 511196"/>
              <a:gd name="connsiteY0" fmla="*/ 62821 h 9418397"/>
              <a:gd name="connsiteX1" fmla="*/ 259911 w 511196"/>
              <a:gd name="connsiteY1" fmla="*/ 0 h 9418397"/>
              <a:gd name="connsiteX2" fmla="*/ 511196 w 511196"/>
              <a:gd name="connsiteY2" fmla="*/ 62821 h 9418397"/>
              <a:gd name="connsiteX3" fmla="*/ 259911 w 511196"/>
              <a:gd name="connsiteY3" fmla="*/ 125642 h 9418397"/>
              <a:gd name="connsiteX4" fmla="*/ 8626 w 511196"/>
              <a:gd name="connsiteY4" fmla="*/ 62821 h 9418397"/>
              <a:gd name="connsiteX0" fmla="*/ 511196 w 511196"/>
              <a:gd name="connsiteY0" fmla="*/ 62821 h 9418397"/>
              <a:gd name="connsiteX1" fmla="*/ 259911 w 511196"/>
              <a:gd name="connsiteY1" fmla="*/ 125642 h 9418397"/>
              <a:gd name="connsiteX2" fmla="*/ 8626 w 511196"/>
              <a:gd name="connsiteY2" fmla="*/ 62821 h 9418397"/>
              <a:gd name="connsiteX3" fmla="*/ 259911 w 511196"/>
              <a:gd name="connsiteY3" fmla="*/ 0 h 9418397"/>
              <a:gd name="connsiteX4" fmla="*/ 511196 w 511196"/>
              <a:gd name="connsiteY4" fmla="*/ 62821 h 9418397"/>
              <a:gd name="connsiteX5" fmla="*/ 511196 w 511196"/>
              <a:gd name="connsiteY5" fmla="*/ 9314095 h 9418397"/>
              <a:gd name="connsiteX6" fmla="*/ 259911 w 511196"/>
              <a:gd name="connsiteY6" fmla="*/ 9376916 h 9418397"/>
              <a:gd name="connsiteX7" fmla="*/ 0 w 511196"/>
              <a:gd name="connsiteY7" fmla="*/ 9391732 h 9418397"/>
              <a:gd name="connsiteX8" fmla="*/ 8626 w 511196"/>
              <a:gd name="connsiteY8" fmla="*/ 62821 h 941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196" h="9418397" stroke="0" extrusionOk="0">
                <a:moveTo>
                  <a:pt x="8626" y="62821"/>
                </a:moveTo>
                <a:cubicBezTo>
                  <a:pt x="8626" y="97516"/>
                  <a:pt x="121130" y="125642"/>
                  <a:pt x="259911" y="125642"/>
                </a:cubicBezTo>
                <a:cubicBezTo>
                  <a:pt x="398692" y="125642"/>
                  <a:pt x="511196" y="97516"/>
                  <a:pt x="511196" y="62821"/>
                </a:cubicBezTo>
                <a:lnTo>
                  <a:pt x="511196" y="9314095"/>
                </a:lnTo>
                <a:cubicBezTo>
                  <a:pt x="511196" y="9348790"/>
                  <a:pt x="398692" y="9376916"/>
                  <a:pt x="259911" y="9376916"/>
                </a:cubicBezTo>
                <a:cubicBezTo>
                  <a:pt x="121130" y="9376916"/>
                  <a:pt x="316" y="9443024"/>
                  <a:pt x="316" y="9408329"/>
                </a:cubicBezTo>
                <a:lnTo>
                  <a:pt x="8626" y="62821"/>
                </a:lnTo>
                <a:close/>
              </a:path>
              <a:path w="511196" h="9418397" fill="lighten" stroke="0" extrusionOk="0">
                <a:moveTo>
                  <a:pt x="8626" y="62821"/>
                </a:moveTo>
                <a:cubicBezTo>
                  <a:pt x="8626" y="28126"/>
                  <a:pt x="121130" y="0"/>
                  <a:pt x="259911" y="0"/>
                </a:cubicBezTo>
                <a:cubicBezTo>
                  <a:pt x="398692" y="0"/>
                  <a:pt x="511196" y="28126"/>
                  <a:pt x="511196" y="62821"/>
                </a:cubicBezTo>
                <a:cubicBezTo>
                  <a:pt x="511196" y="97516"/>
                  <a:pt x="398692" y="125642"/>
                  <a:pt x="259911" y="125642"/>
                </a:cubicBezTo>
                <a:cubicBezTo>
                  <a:pt x="121130" y="125642"/>
                  <a:pt x="8626" y="97516"/>
                  <a:pt x="8626" y="62821"/>
                </a:cubicBezTo>
                <a:close/>
              </a:path>
              <a:path w="511196" h="9418397" fill="none" extrusionOk="0">
                <a:moveTo>
                  <a:pt x="511196" y="62821"/>
                </a:moveTo>
                <a:cubicBezTo>
                  <a:pt x="511196" y="97516"/>
                  <a:pt x="398692" y="125642"/>
                  <a:pt x="259911" y="125642"/>
                </a:cubicBezTo>
                <a:cubicBezTo>
                  <a:pt x="121130" y="125642"/>
                  <a:pt x="8626" y="97516"/>
                  <a:pt x="8626" y="62821"/>
                </a:cubicBezTo>
                <a:cubicBezTo>
                  <a:pt x="8626" y="28126"/>
                  <a:pt x="121130" y="0"/>
                  <a:pt x="259911" y="0"/>
                </a:cubicBezTo>
                <a:cubicBezTo>
                  <a:pt x="398692" y="0"/>
                  <a:pt x="511196" y="28126"/>
                  <a:pt x="511196" y="62821"/>
                </a:cubicBezTo>
                <a:lnTo>
                  <a:pt x="511196" y="9314095"/>
                </a:lnTo>
                <a:cubicBezTo>
                  <a:pt x="511196" y="9348790"/>
                  <a:pt x="345110" y="9363977"/>
                  <a:pt x="259911" y="9376916"/>
                </a:cubicBezTo>
                <a:cubicBezTo>
                  <a:pt x="174712" y="9389856"/>
                  <a:pt x="0" y="9426427"/>
                  <a:pt x="0" y="9391732"/>
                </a:cubicBezTo>
                <a:cubicBezTo>
                  <a:pt x="0" y="6307974"/>
                  <a:pt x="8626" y="3146579"/>
                  <a:pt x="8626" y="62821"/>
                </a:cubicBezTo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28575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74" name="Can 12">
            <a:extLst>
              <a:ext uri="{FF2B5EF4-FFF2-40B4-BE49-F238E27FC236}">
                <a16:creationId xmlns:a16="http://schemas.microsoft.com/office/drawing/2014/main" id="{DDE00145-5C8F-EC21-C94C-67947795DD11}"/>
              </a:ext>
            </a:extLst>
          </p:cNvPr>
          <p:cNvSpPr/>
          <p:nvPr/>
        </p:nvSpPr>
        <p:spPr>
          <a:xfrm rot="5400000">
            <a:off x="1902215" y="2664893"/>
            <a:ext cx="513107" cy="2328195"/>
          </a:xfrm>
          <a:custGeom>
            <a:avLst/>
            <a:gdLst>
              <a:gd name="connsiteX0" fmla="*/ 0 w 502570"/>
              <a:gd name="connsiteY0" fmla="*/ 62821 h 9376916"/>
              <a:gd name="connsiteX1" fmla="*/ 251285 w 502570"/>
              <a:gd name="connsiteY1" fmla="*/ 125642 h 9376916"/>
              <a:gd name="connsiteX2" fmla="*/ 502570 w 502570"/>
              <a:gd name="connsiteY2" fmla="*/ 62821 h 9376916"/>
              <a:gd name="connsiteX3" fmla="*/ 502570 w 502570"/>
              <a:gd name="connsiteY3" fmla="*/ 9314095 h 9376916"/>
              <a:gd name="connsiteX4" fmla="*/ 251285 w 502570"/>
              <a:gd name="connsiteY4" fmla="*/ 9376916 h 9376916"/>
              <a:gd name="connsiteX5" fmla="*/ 0 w 502570"/>
              <a:gd name="connsiteY5" fmla="*/ 9314095 h 9376916"/>
              <a:gd name="connsiteX6" fmla="*/ 0 w 502570"/>
              <a:gd name="connsiteY6" fmla="*/ 62821 h 9376916"/>
              <a:gd name="connsiteX0" fmla="*/ 0 w 502570"/>
              <a:gd name="connsiteY0" fmla="*/ 62821 h 9376916"/>
              <a:gd name="connsiteX1" fmla="*/ 251285 w 502570"/>
              <a:gd name="connsiteY1" fmla="*/ 0 h 9376916"/>
              <a:gd name="connsiteX2" fmla="*/ 502570 w 502570"/>
              <a:gd name="connsiteY2" fmla="*/ 62821 h 9376916"/>
              <a:gd name="connsiteX3" fmla="*/ 251285 w 502570"/>
              <a:gd name="connsiteY3" fmla="*/ 125642 h 9376916"/>
              <a:gd name="connsiteX4" fmla="*/ 0 w 502570"/>
              <a:gd name="connsiteY4" fmla="*/ 62821 h 9376916"/>
              <a:gd name="connsiteX0" fmla="*/ 502570 w 502570"/>
              <a:gd name="connsiteY0" fmla="*/ 62821 h 9376916"/>
              <a:gd name="connsiteX1" fmla="*/ 251285 w 502570"/>
              <a:gd name="connsiteY1" fmla="*/ 125642 h 9376916"/>
              <a:gd name="connsiteX2" fmla="*/ 0 w 502570"/>
              <a:gd name="connsiteY2" fmla="*/ 62821 h 9376916"/>
              <a:gd name="connsiteX3" fmla="*/ 251285 w 502570"/>
              <a:gd name="connsiteY3" fmla="*/ 0 h 9376916"/>
              <a:gd name="connsiteX4" fmla="*/ 502570 w 502570"/>
              <a:gd name="connsiteY4" fmla="*/ 62821 h 9376916"/>
              <a:gd name="connsiteX5" fmla="*/ 502570 w 502570"/>
              <a:gd name="connsiteY5" fmla="*/ 9314095 h 9376916"/>
              <a:gd name="connsiteX6" fmla="*/ 251285 w 502570"/>
              <a:gd name="connsiteY6" fmla="*/ 9376916 h 9376916"/>
              <a:gd name="connsiteX7" fmla="*/ 0 w 502570"/>
              <a:gd name="connsiteY7" fmla="*/ 9314095 h 9376916"/>
              <a:gd name="connsiteX8" fmla="*/ 0 w 502570"/>
              <a:gd name="connsiteY8" fmla="*/ 62821 h 9376916"/>
              <a:gd name="connsiteX0" fmla="*/ 8626 w 511196"/>
              <a:gd name="connsiteY0" fmla="*/ 62821 h 9406281"/>
              <a:gd name="connsiteX1" fmla="*/ 259911 w 511196"/>
              <a:gd name="connsiteY1" fmla="*/ 125642 h 9406281"/>
              <a:gd name="connsiteX2" fmla="*/ 511196 w 511196"/>
              <a:gd name="connsiteY2" fmla="*/ 62821 h 9406281"/>
              <a:gd name="connsiteX3" fmla="*/ 511196 w 511196"/>
              <a:gd name="connsiteY3" fmla="*/ 9314095 h 9406281"/>
              <a:gd name="connsiteX4" fmla="*/ 259911 w 511196"/>
              <a:gd name="connsiteY4" fmla="*/ 9376916 h 9406281"/>
              <a:gd name="connsiteX5" fmla="*/ 8626 w 511196"/>
              <a:gd name="connsiteY5" fmla="*/ 9314095 h 9406281"/>
              <a:gd name="connsiteX6" fmla="*/ 8626 w 511196"/>
              <a:gd name="connsiteY6" fmla="*/ 62821 h 9406281"/>
              <a:gd name="connsiteX0" fmla="*/ 8626 w 511196"/>
              <a:gd name="connsiteY0" fmla="*/ 62821 h 9406281"/>
              <a:gd name="connsiteX1" fmla="*/ 259911 w 511196"/>
              <a:gd name="connsiteY1" fmla="*/ 0 h 9406281"/>
              <a:gd name="connsiteX2" fmla="*/ 511196 w 511196"/>
              <a:gd name="connsiteY2" fmla="*/ 62821 h 9406281"/>
              <a:gd name="connsiteX3" fmla="*/ 259911 w 511196"/>
              <a:gd name="connsiteY3" fmla="*/ 125642 h 9406281"/>
              <a:gd name="connsiteX4" fmla="*/ 8626 w 511196"/>
              <a:gd name="connsiteY4" fmla="*/ 62821 h 9406281"/>
              <a:gd name="connsiteX0" fmla="*/ 511196 w 511196"/>
              <a:gd name="connsiteY0" fmla="*/ 62821 h 9406281"/>
              <a:gd name="connsiteX1" fmla="*/ 259911 w 511196"/>
              <a:gd name="connsiteY1" fmla="*/ 125642 h 9406281"/>
              <a:gd name="connsiteX2" fmla="*/ 8626 w 511196"/>
              <a:gd name="connsiteY2" fmla="*/ 62821 h 9406281"/>
              <a:gd name="connsiteX3" fmla="*/ 259911 w 511196"/>
              <a:gd name="connsiteY3" fmla="*/ 0 h 9406281"/>
              <a:gd name="connsiteX4" fmla="*/ 511196 w 511196"/>
              <a:gd name="connsiteY4" fmla="*/ 62821 h 9406281"/>
              <a:gd name="connsiteX5" fmla="*/ 511196 w 511196"/>
              <a:gd name="connsiteY5" fmla="*/ 9314095 h 9406281"/>
              <a:gd name="connsiteX6" fmla="*/ 259911 w 511196"/>
              <a:gd name="connsiteY6" fmla="*/ 9376916 h 9406281"/>
              <a:gd name="connsiteX7" fmla="*/ 0 w 511196"/>
              <a:gd name="connsiteY7" fmla="*/ 9391732 h 9406281"/>
              <a:gd name="connsiteX8" fmla="*/ 8626 w 511196"/>
              <a:gd name="connsiteY8" fmla="*/ 62821 h 9406281"/>
              <a:gd name="connsiteX0" fmla="*/ 8626 w 511196"/>
              <a:gd name="connsiteY0" fmla="*/ 62821 h 9418397"/>
              <a:gd name="connsiteX1" fmla="*/ 259911 w 511196"/>
              <a:gd name="connsiteY1" fmla="*/ 125642 h 9418397"/>
              <a:gd name="connsiteX2" fmla="*/ 511196 w 511196"/>
              <a:gd name="connsiteY2" fmla="*/ 62821 h 9418397"/>
              <a:gd name="connsiteX3" fmla="*/ 511196 w 511196"/>
              <a:gd name="connsiteY3" fmla="*/ 9314095 h 9418397"/>
              <a:gd name="connsiteX4" fmla="*/ 259911 w 511196"/>
              <a:gd name="connsiteY4" fmla="*/ 9376916 h 9418397"/>
              <a:gd name="connsiteX5" fmla="*/ 316 w 511196"/>
              <a:gd name="connsiteY5" fmla="*/ 9408329 h 9418397"/>
              <a:gd name="connsiteX6" fmla="*/ 8626 w 511196"/>
              <a:gd name="connsiteY6" fmla="*/ 62821 h 9418397"/>
              <a:gd name="connsiteX0" fmla="*/ 8626 w 511196"/>
              <a:gd name="connsiteY0" fmla="*/ 62821 h 9418397"/>
              <a:gd name="connsiteX1" fmla="*/ 259911 w 511196"/>
              <a:gd name="connsiteY1" fmla="*/ 0 h 9418397"/>
              <a:gd name="connsiteX2" fmla="*/ 511196 w 511196"/>
              <a:gd name="connsiteY2" fmla="*/ 62821 h 9418397"/>
              <a:gd name="connsiteX3" fmla="*/ 259911 w 511196"/>
              <a:gd name="connsiteY3" fmla="*/ 125642 h 9418397"/>
              <a:gd name="connsiteX4" fmla="*/ 8626 w 511196"/>
              <a:gd name="connsiteY4" fmla="*/ 62821 h 9418397"/>
              <a:gd name="connsiteX0" fmla="*/ 511196 w 511196"/>
              <a:gd name="connsiteY0" fmla="*/ 62821 h 9418397"/>
              <a:gd name="connsiteX1" fmla="*/ 259911 w 511196"/>
              <a:gd name="connsiteY1" fmla="*/ 125642 h 9418397"/>
              <a:gd name="connsiteX2" fmla="*/ 8626 w 511196"/>
              <a:gd name="connsiteY2" fmla="*/ 62821 h 9418397"/>
              <a:gd name="connsiteX3" fmla="*/ 259911 w 511196"/>
              <a:gd name="connsiteY3" fmla="*/ 0 h 9418397"/>
              <a:gd name="connsiteX4" fmla="*/ 511196 w 511196"/>
              <a:gd name="connsiteY4" fmla="*/ 62821 h 9418397"/>
              <a:gd name="connsiteX5" fmla="*/ 511196 w 511196"/>
              <a:gd name="connsiteY5" fmla="*/ 9314095 h 9418397"/>
              <a:gd name="connsiteX6" fmla="*/ 259911 w 511196"/>
              <a:gd name="connsiteY6" fmla="*/ 9376916 h 9418397"/>
              <a:gd name="connsiteX7" fmla="*/ 0 w 511196"/>
              <a:gd name="connsiteY7" fmla="*/ 9391732 h 9418397"/>
              <a:gd name="connsiteX8" fmla="*/ 8626 w 511196"/>
              <a:gd name="connsiteY8" fmla="*/ 62821 h 941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196" h="9418397" stroke="0" extrusionOk="0">
                <a:moveTo>
                  <a:pt x="8626" y="62821"/>
                </a:moveTo>
                <a:cubicBezTo>
                  <a:pt x="8626" y="97516"/>
                  <a:pt x="121130" y="125642"/>
                  <a:pt x="259911" y="125642"/>
                </a:cubicBezTo>
                <a:cubicBezTo>
                  <a:pt x="398692" y="125642"/>
                  <a:pt x="511196" y="97516"/>
                  <a:pt x="511196" y="62821"/>
                </a:cubicBezTo>
                <a:lnTo>
                  <a:pt x="511196" y="9314095"/>
                </a:lnTo>
                <a:cubicBezTo>
                  <a:pt x="511196" y="9348790"/>
                  <a:pt x="398692" y="9376916"/>
                  <a:pt x="259911" y="9376916"/>
                </a:cubicBezTo>
                <a:cubicBezTo>
                  <a:pt x="121130" y="9376916"/>
                  <a:pt x="316" y="9443024"/>
                  <a:pt x="316" y="9408329"/>
                </a:cubicBezTo>
                <a:lnTo>
                  <a:pt x="8626" y="62821"/>
                </a:lnTo>
                <a:close/>
              </a:path>
              <a:path w="511196" h="9418397" fill="lighten" stroke="0" extrusionOk="0">
                <a:moveTo>
                  <a:pt x="8626" y="62821"/>
                </a:moveTo>
                <a:cubicBezTo>
                  <a:pt x="8626" y="28126"/>
                  <a:pt x="121130" y="0"/>
                  <a:pt x="259911" y="0"/>
                </a:cubicBezTo>
                <a:cubicBezTo>
                  <a:pt x="398692" y="0"/>
                  <a:pt x="511196" y="28126"/>
                  <a:pt x="511196" y="62821"/>
                </a:cubicBezTo>
                <a:cubicBezTo>
                  <a:pt x="511196" y="97516"/>
                  <a:pt x="398692" y="125642"/>
                  <a:pt x="259911" y="125642"/>
                </a:cubicBezTo>
                <a:cubicBezTo>
                  <a:pt x="121130" y="125642"/>
                  <a:pt x="8626" y="97516"/>
                  <a:pt x="8626" y="62821"/>
                </a:cubicBezTo>
                <a:close/>
              </a:path>
              <a:path w="511196" h="9418397" fill="none" extrusionOk="0">
                <a:moveTo>
                  <a:pt x="511196" y="62821"/>
                </a:moveTo>
                <a:cubicBezTo>
                  <a:pt x="511196" y="97516"/>
                  <a:pt x="398692" y="125642"/>
                  <a:pt x="259911" y="125642"/>
                </a:cubicBezTo>
                <a:cubicBezTo>
                  <a:pt x="121130" y="125642"/>
                  <a:pt x="8626" y="97516"/>
                  <a:pt x="8626" y="62821"/>
                </a:cubicBezTo>
                <a:cubicBezTo>
                  <a:pt x="8626" y="28126"/>
                  <a:pt x="121130" y="0"/>
                  <a:pt x="259911" y="0"/>
                </a:cubicBezTo>
                <a:cubicBezTo>
                  <a:pt x="398692" y="0"/>
                  <a:pt x="511196" y="28126"/>
                  <a:pt x="511196" y="62821"/>
                </a:cubicBezTo>
                <a:lnTo>
                  <a:pt x="511196" y="9314095"/>
                </a:lnTo>
                <a:cubicBezTo>
                  <a:pt x="511196" y="9348790"/>
                  <a:pt x="345110" y="9363977"/>
                  <a:pt x="259911" y="9376916"/>
                </a:cubicBezTo>
                <a:cubicBezTo>
                  <a:pt x="174712" y="9389856"/>
                  <a:pt x="0" y="9426427"/>
                  <a:pt x="0" y="9391732"/>
                </a:cubicBezTo>
                <a:cubicBezTo>
                  <a:pt x="0" y="6307974"/>
                  <a:pt x="8626" y="3146579"/>
                  <a:pt x="8626" y="62821"/>
                </a:cubicBezTo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28575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400" kern="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75" name="Flowchart: Sort 74">
            <a:extLst>
              <a:ext uri="{FF2B5EF4-FFF2-40B4-BE49-F238E27FC236}">
                <a16:creationId xmlns:a16="http://schemas.microsoft.com/office/drawing/2014/main" id="{D56F5475-2978-415E-4B07-B1ED503ACBBA}"/>
              </a:ext>
            </a:extLst>
          </p:cNvPr>
          <p:cNvSpPr/>
          <p:nvPr/>
        </p:nvSpPr>
        <p:spPr>
          <a:xfrm>
            <a:off x="7372763" y="3643799"/>
            <a:ext cx="241539" cy="472323"/>
          </a:xfrm>
          <a:prstGeom prst="flowChartSort">
            <a:avLst/>
          </a:prstGeom>
          <a:solidFill>
            <a:schemeClr val="accent4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76" name="Flowchart: Sort 75">
            <a:extLst>
              <a:ext uri="{FF2B5EF4-FFF2-40B4-BE49-F238E27FC236}">
                <a16:creationId xmlns:a16="http://schemas.microsoft.com/office/drawing/2014/main" id="{670C950A-6807-4982-1D22-345D68D676A9}"/>
              </a:ext>
            </a:extLst>
          </p:cNvPr>
          <p:cNvSpPr/>
          <p:nvPr/>
        </p:nvSpPr>
        <p:spPr>
          <a:xfrm>
            <a:off x="8153288" y="3637193"/>
            <a:ext cx="241539" cy="472323"/>
          </a:xfrm>
          <a:prstGeom prst="flowChartSort">
            <a:avLst/>
          </a:prstGeom>
          <a:solidFill>
            <a:schemeClr val="accent4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77" name="Flowchart: Sort 76">
            <a:extLst>
              <a:ext uri="{FF2B5EF4-FFF2-40B4-BE49-F238E27FC236}">
                <a16:creationId xmlns:a16="http://schemas.microsoft.com/office/drawing/2014/main" id="{0946D6B7-E735-BE01-7AE2-A50D58965507}"/>
              </a:ext>
            </a:extLst>
          </p:cNvPr>
          <p:cNvSpPr/>
          <p:nvPr/>
        </p:nvSpPr>
        <p:spPr>
          <a:xfrm>
            <a:off x="8936224" y="3632701"/>
            <a:ext cx="241539" cy="472323"/>
          </a:xfrm>
          <a:prstGeom prst="flowChartSort">
            <a:avLst/>
          </a:prstGeom>
          <a:solidFill>
            <a:schemeClr val="accent4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78" name="Flowchart: Summing Junction 77">
            <a:extLst>
              <a:ext uri="{FF2B5EF4-FFF2-40B4-BE49-F238E27FC236}">
                <a16:creationId xmlns:a16="http://schemas.microsoft.com/office/drawing/2014/main" id="{FAF99FAB-A2DE-7923-92E1-EAE5F8EF3FCF}"/>
              </a:ext>
            </a:extLst>
          </p:cNvPr>
          <p:cNvSpPr/>
          <p:nvPr/>
        </p:nvSpPr>
        <p:spPr>
          <a:xfrm>
            <a:off x="7069225" y="3023541"/>
            <a:ext cx="760643" cy="699244"/>
          </a:xfrm>
          <a:prstGeom prst="flowChartSummingJunction">
            <a:avLst/>
          </a:prstGeom>
          <a:solidFill>
            <a:srgbClr val="CDCDCF"/>
          </a:solidFill>
          <a:ln w="12700" cap="flat" cmpd="sng" algn="ctr">
            <a:solidFill>
              <a:srgbClr val="45556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6689B3D-86B6-3B20-7C3B-C020D857F9E2}"/>
              </a:ext>
            </a:extLst>
          </p:cNvPr>
          <p:cNvSpPr txBox="1"/>
          <p:nvPr/>
        </p:nvSpPr>
        <p:spPr>
          <a:xfrm>
            <a:off x="9167983" y="3701902"/>
            <a:ext cx="1153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prstClr val="black"/>
                </a:solidFill>
                <a:cs typeface="Arial" panose="020B0604020202020204" pitchFamily="34" charset="0"/>
              </a:rPr>
              <a:t>P-selectin</a:t>
            </a:r>
          </a:p>
        </p:txBody>
      </p:sp>
      <p:sp>
        <p:nvSpPr>
          <p:cNvPr id="80" name="Flowchart: Summing Junction 79">
            <a:extLst>
              <a:ext uri="{FF2B5EF4-FFF2-40B4-BE49-F238E27FC236}">
                <a16:creationId xmlns:a16="http://schemas.microsoft.com/office/drawing/2014/main" id="{F0970BBE-E544-8A04-403D-31DA818F70F7}"/>
              </a:ext>
            </a:extLst>
          </p:cNvPr>
          <p:cNvSpPr/>
          <p:nvPr/>
        </p:nvSpPr>
        <p:spPr>
          <a:xfrm>
            <a:off x="7864553" y="3002658"/>
            <a:ext cx="760643" cy="699244"/>
          </a:xfrm>
          <a:prstGeom prst="flowChartSummingJunction">
            <a:avLst/>
          </a:prstGeom>
          <a:solidFill>
            <a:srgbClr val="CDCDCF"/>
          </a:solidFill>
          <a:ln w="12700" cap="flat" cmpd="sng" algn="ctr">
            <a:solidFill>
              <a:srgbClr val="45556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81" name="Flowchart: Summing Junction 80">
            <a:extLst>
              <a:ext uri="{FF2B5EF4-FFF2-40B4-BE49-F238E27FC236}">
                <a16:creationId xmlns:a16="http://schemas.microsoft.com/office/drawing/2014/main" id="{C23E9023-2C1A-A427-7596-B0C654570600}"/>
              </a:ext>
            </a:extLst>
          </p:cNvPr>
          <p:cNvSpPr/>
          <p:nvPr/>
        </p:nvSpPr>
        <p:spPr>
          <a:xfrm>
            <a:off x="8649781" y="2989407"/>
            <a:ext cx="760643" cy="699244"/>
          </a:xfrm>
          <a:prstGeom prst="flowChartSummingJunction">
            <a:avLst/>
          </a:prstGeom>
          <a:solidFill>
            <a:srgbClr val="CDCDCF"/>
          </a:solidFill>
          <a:ln w="12700" cap="flat" cmpd="sng" algn="ctr">
            <a:solidFill>
              <a:srgbClr val="45556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32FEFA9-17BD-ABF2-412D-DFE3A1F5BC96}"/>
              </a:ext>
            </a:extLst>
          </p:cNvPr>
          <p:cNvSpPr txBox="1"/>
          <p:nvPr/>
        </p:nvSpPr>
        <p:spPr>
          <a:xfrm>
            <a:off x="7152303" y="3206158"/>
            <a:ext cx="2404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srgbClr val="000000"/>
                </a:solidFill>
                <a:cs typeface="Arial" panose="020B0604020202020204" pitchFamily="34" charset="0"/>
              </a:rPr>
              <a:t>Leukocyte adhesion</a:t>
            </a:r>
          </a:p>
        </p:txBody>
      </p:sp>
      <p:sp>
        <p:nvSpPr>
          <p:cNvPr id="83" name="Flowchart: Summing Junction 82">
            <a:extLst>
              <a:ext uri="{FF2B5EF4-FFF2-40B4-BE49-F238E27FC236}">
                <a16:creationId xmlns:a16="http://schemas.microsoft.com/office/drawing/2014/main" id="{FAB6CF47-E1AA-242F-65E5-BF46ADCF76B2}"/>
              </a:ext>
            </a:extLst>
          </p:cNvPr>
          <p:cNvSpPr/>
          <p:nvPr/>
        </p:nvSpPr>
        <p:spPr>
          <a:xfrm>
            <a:off x="5972624" y="3023158"/>
            <a:ext cx="973346" cy="665494"/>
          </a:xfrm>
          <a:prstGeom prst="flowChartSummingJunction">
            <a:avLst/>
          </a:prstGeom>
          <a:solidFill>
            <a:srgbClr val="CDCDCF"/>
          </a:solidFill>
          <a:ln w="12700" cap="flat" cmpd="sng" algn="ctr">
            <a:solidFill>
              <a:srgbClr val="45556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WBC</a:t>
            </a:r>
          </a:p>
        </p:txBody>
      </p:sp>
      <p:sp>
        <p:nvSpPr>
          <p:cNvPr id="84" name="Left Arrow 35">
            <a:extLst>
              <a:ext uri="{FF2B5EF4-FFF2-40B4-BE49-F238E27FC236}">
                <a16:creationId xmlns:a16="http://schemas.microsoft.com/office/drawing/2014/main" id="{8266942D-8D5E-0BD3-22BA-9447E8DCBA2A}"/>
              </a:ext>
            </a:extLst>
          </p:cNvPr>
          <p:cNvSpPr/>
          <p:nvPr/>
        </p:nvSpPr>
        <p:spPr>
          <a:xfrm rot="1742410">
            <a:off x="5631344" y="2950338"/>
            <a:ext cx="364489" cy="266481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236599-5A33-C693-7AEE-9529EBF1121D}"/>
              </a:ext>
            </a:extLst>
          </p:cNvPr>
          <p:cNvGrpSpPr/>
          <p:nvPr/>
        </p:nvGrpSpPr>
        <p:grpSpPr>
          <a:xfrm>
            <a:off x="5041965" y="2427880"/>
            <a:ext cx="500319" cy="768373"/>
            <a:chOff x="5041965" y="2427880"/>
            <a:chExt cx="500319" cy="768373"/>
          </a:xfrm>
        </p:grpSpPr>
        <p:cxnSp>
          <p:nvCxnSpPr>
            <p:cNvPr id="86" name="Curved Connector 42">
              <a:extLst>
                <a:ext uri="{FF2B5EF4-FFF2-40B4-BE49-F238E27FC236}">
                  <a16:creationId xmlns:a16="http://schemas.microsoft.com/office/drawing/2014/main" id="{6C88C20C-C5D2-38EF-28FF-080065A86E46}"/>
                </a:ext>
              </a:extLst>
            </p:cNvPr>
            <p:cNvCxnSpPr/>
            <p:nvPr/>
          </p:nvCxnSpPr>
          <p:spPr>
            <a:xfrm rot="16200000" flipH="1">
              <a:off x="5097408" y="2710832"/>
              <a:ext cx="452123" cy="172529"/>
            </a:xfrm>
            <a:prstGeom prst="curvedConnector3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87" name="Curved Connector 44">
              <a:extLst>
                <a:ext uri="{FF2B5EF4-FFF2-40B4-BE49-F238E27FC236}">
                  <a16:creationId xmlns:a16="http://schemas.microsoft.com/office/drawing/2014/main" id="{3DB12A9E-EA62-B336-9D64-972ADE123879}"/>
                </a:ext>
              </a:extLst>
            </p:cNvPr>
            <p:cNvCxnSpPr/>
            <p:nvPr/>
          </p:nvCxnSpPr>
          <p:spPr>
            <a:xfrm rot="5400000">
              <a:off x="4935391" y="2662081"/>
              <a:ext cx="519339" cy="306191"/>
            </a:xfrm>
            <a:prstGeom prst="curvedConnector3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88" name="Curved Connector 46">
              <a:extLst>
                <a:ext uri="{FF2B5EF4-FFF2-40B4-BE49-F238E27FC236}">
                  <a16:creationId xmlns:a16="http://schemas.microsoft.com/office/drawing/2014/main" id="{E444A23F-CBEB-F486-4352-A0EF8A22D45E}"/>
                </a:ext>
              </a:extLst>
            </p:cNvPr>
            <p:cNvCxnSpPr/>
            <p:nvPr/>
          </p:nvCxnSpPr>
          <p:spPr>
            <a:xfrm rot="16200000" flipH="1">
              <a:off x="5049036" y="2665073"/>
              <a:ext cx="396685" cy="336528"/>
            </a:xfrm>
            <a:prstGeom prst="curvedConnector3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89" name="Curved Connector 48">
              <a:extLst>
                <a:ext uri="{FF2B5EF4-FFF2-40B4-BE49-F238E27FC236}">
                  <a16:creationId xmlns:a16="http://schemas.microsoft.com/office/drawing/2014/main" id="{51E018DA-FC54-2772-A677-12A62704A791}"/>
                </a:ext>
              </a:extLst>
            </p:cNvPr>
            <p:cNvCxnSpPr/>
            <p:nvPr/>
          </p:nvCxnSpPr>
          <p:spPr>
            <a:xfrm rot="5400000">
              <a:off x="5077297" y="2701123"/>
              <a:ext cx="452124" cy="407213"/>
            </a:xfrm>
            <a:prstGeom prst="curvedConnector3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90" name="Curved Connector 50">
              <a:extLst>
                <a:ext uri="{FF2B5EF4-FFF2-40B4-BE49-F238E27FC236}">
                  <a16:creationId xmlns:a16="http://schemas.microsoft.com/office/drawing/2014/main" id="{324DDC04-9A3B-2730-31BE-8F6681355D20}"/>
                </a:ext>
              </a:extLst>
            </p:cNvPr>
            <p:cNvCxnSpPr/>
            <p:nvPr/>
          </p:nvCxnSpPr>
          <p:spPr>
            <a:xfrm rot="16200000" flipH="1">
              <a:off x="5001859" y="2655829"/>
              <a:ext cx="672101" cy="408748"/>
            </a:xfrm>
            <a:prstGeom prst="curvedConnector3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91" name="Curved Connector 52">
              <a:extLst>
                <a:ext uri="{FF2B5EF4-FFF2-40B4-BE49-F238E27FC236}">
                  <a16:creationId xmlns:a16="http://schemas.microsoft.com/office/drawing/2014/main" id="{8B0B7436-39FC-1506-76A9-A7E2074BBD9E}"/>
                </a:ext>
              </a:extLst>
            </p:cNvPr>
            <p:cNvCxnSpPr/>
            <p:nvPr/>
          </p:nvCxnSpPr>
          <p:spPr>
            <a:xfrm rot="5400000">
              <a:off x="4961278" y="2684745"/>
              <a:ext cx="714609" cy="200879"/>
            </a:xfrm>
            <a:prstGeom prst="curvedConnector3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D35EEB2B-85D4-E968-F069-EC84B9D27887}"/>
              </a:ext>
            </a:extLst>
          </p:cNvPr>
          <p:cNvSpPr txBox="1"/>
          <p:nvPr/>
        </p:nvSpPr>
        <p:spPr>
          <a:xfrm>
            <a:off x="4848487" y="3227018"/>
            <a:ext cx="971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srgbClr val="FFFFFF"/>
                </a:solidFill>
                <a:cs typeface="Arial" panose="020B0604020202020204" pitchFamily="34" charset="0"/>
              </a:rPr>
              <a:t>NETS</a:t>
            </a:r>
          </a:p>
        </p:txBody>
      </p:sp>
      <p:sp>
        <p:nvSpPr>
          <p:cNvPr id="93" name="Lightning Bolt 92">
            <a:extLst>
              <a:ext uri="{FF2B5EF4-FFF2-40B4-BE49-F238E27FC236}">
                <a16:creationId xmlns:a16="http://schemas.microsoft.com/office/drawing/2014/main" id="{6183A331-8743-2F55-5873-653233B56C18}"/>
              </a:ext>
            </a:extLst>
          </p:cNvPr>
          <p:cNvSpPr/>
          <p:nvPr/>
        </p:nvSpPr>
        <p:spPr>
          <a:xfrm rot="7079215">
            <a:off x="3496627" y="2139144"/>
            <a:ext cx="1142613" cy="540880"/>
          </a:xfrm>
          <a:prstGeom prst="lightningBol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3F2549F-BAF2-C910-542D-F3D8C47C500F}"/>
              </a:ext>
            </a:extLst>
          </p:cNvPr>
          <p:cNvSpPr txBox="1"/>
          <p:nvPr/>
        </p:nvSpPr>
        <p:spPr>
          <a:xfrm>
            <a:off x="3555019" y="3692638"/>
            <a:ext cx="1782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i="1" kern="0" dirty="0">
                <a:solidFill>
                  <a:prstClr val="black"/>
                </a:solidFill>
                <a:cs typeface="Arial" panose="020B0604020202020204" pitchFamily="34" charset="0"/>
              </a:rPr>
              <a:t>Endothelium</a:t>
            </a:r>
          </a:p>
        </p:txBody>
      </p:sp>
      <p:sp>
        <p:nvSpPr>
          <p:cNvPr id="95" name="Cloud 94">
            <a:extLst>
              <a:ext uri="{FF2B5EF4-FFF2-40B4-BE49-F238E27FC236}">
                <a16:creationId xmlns:a16="http://schemas.microsoft.com/office/drawing/2014/main" id="{1EDEEF6A-7E6E-866A-3686-D1F6CED0F3BC}"/>
              </a:ext>
            </a:extLst>
          </p:cNvPr>
          <p:cNvSpPr/>
          <p:nvPr/>
        </p:nvSpPr>
        <p:spPr>
          <a:xfrm>
            <a:off x="762058" y="3000108"/>
            <a:ext cx="2131644" cy="735640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96" name="Flowchart: Summing Junction 95">
            <a:extLst>
              <a:ext uri="{FF2B5EF4-FFF2-40B4-BE49-F238E27FC236}">
                <a16:creationId xmlns:a16="http://schemas.microsoft.com/office/drawing/2014/main" id="{ECDD807D-9BDC-E85E-5BFF-53C36E8819B8}"/>
              </a:ext>
            </a:extLst>
          </p:cNvPr>
          <p:cNvSpPr/>
          <p:nvPr/>
        </p:nvSpPr>
        <p:spPr>
          <a:xfrm>
            <a:off x="1127051" y="2549178"/>
            <a:ext cx="823129" cy="648605"/>
          </a:xfrm>
          <a:prstGeom prst="flowChartSummingJunction">
            <a:avLst/>
          </a:prstGeom>
          <a:solidFill>
            <a:srgbClr val="CDCDCF"/>
          </a:solidFill>
          <a:ln w="12700" cap="flat" cmpd="sng" algn="ctr">
            <a:solidFill>
              <a:srgbClr val="45556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WBC</a:t>
            </a:r>
          </a:p>
        </p:txBody>
      </p:sp>
      <p:sp>
        <p:nvSpPr>
          <p:cNvPr id="97" name="Hexagon 96">
            <a:extLst>
              <a:ext uri="{FF2B5EF4-FFF2-40B4-BE49-F238E27FC236}">
                <a16:creationId xmlns:a16="http://schemas.microsoft.com/office/drawing/2014/main" id="{219553DD-1A6B-3590-D0E3-7E272929D9D6}"/>
              </a:ext>
            </a:extLst>
          </p:cNvPr>
          <p:cNvSpPr/>
          <p:nvPr/>
        </p:nvSpPr>
        <p:spPr>
          <a:xfrm>
            <a:off x="2351483" y="2565879"/>
            <a:ext cx="825716" cy="660747"/>
          </a:xfrm>
          <a:prstGeom prst="hexagon">
            <a:avLst/>
          </a:prstGeom>
          <a:solidFill>
            <a:schemeClr val="accent3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Fe</a:t>
            </a:r>
          </a:p>
        </p:txBody>
      </p:sp>
      <p:sp>
        <p:nvSpPr>
          <p:cNvPr id="98" name="Pie 62">
            <a:extLst>
              <a:ext uri="{FF2B5EF4-FFF2-40B4-BE49-F238E27FC236}">
                <a16:creationId xmlns:a16="http://schemas.microsoft.com/office/drawing/2014/main" id="{A1FA8B48-EC43-33BB-EB82-875C8F89AC6D}"/>
              </a:ext>
            </a:extLst>
          </p:cNvPr>
          <p:cNvSpPr/>
          <p:nvPr/>
        </p:nvSpPr>
        <p:spPr>
          <a:xfrm>
            <a:off x="1204633" y="3499023"/>
            <a:ext cx="388612" cy="321907"/>
          </a:xfrm>
          <a:prstGeom prst="pie">
            <a:avLst/>
          </a:prstGeom>
          <a:solidFill>
            <a:srgbClr val="45556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99" name="Pie 63">
            <a:extLst>
              <a:ext uri="{FF2B5EF4-FFF2-40B4-BE49-F238E27FC236}">
                <a16:creationId xmlns:a16="http://schemas.microsoft.com/office/drawing/2014/main" id="{F8F39C6E-C18F-9199-8AD6-C7BB0170B0D3}"/>
              </a:ext>
            </a:extLst>
          </p:cNvPr>
          <p:cNvSpPr/>
          <p:nvPr/>
        </p:nvSpPr>
        <p:spPr>
          <a:xfrm>
            <a:off x="1568926" y="3509591"/>
            <a:ext cx="388612" cy="321907"/>
          </a:xfrm>
          <a:prstGeom prst="pie">
            <a:avLst/>
          </a:prstGeom>
          <a:solidFill>
            <a:srgbClr val="45556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00" name="Pie 64">
            <a:extLst>
              <a:ext uri="{FF2B5EF4-FFF2-40B4-BE49-F238E27FC236}">
                <a16:creationId xmlns:a16="http://schemas.microsoft.com/office/drawing/2014/main" id="{1961F81D-1C61-6DD0-817B-E3992F7BAA1A}"/>
              </a:ext>
            </a:extLst>
          </p:cNvPr>
          <p:cNvSpPr/>
          <p:nvPr/>
        </p:nvSpPr>
        <p:spPr>
          <a:xfrm>
            <a:off x="1964463" y="3485552"/>
            <a:ext cx="388612" cy="321907"/>
          </a:xfrm>
          <a:prstGeom prst="pie">
            <a:avLst/>
          </a:prstGeom>
          <a:solidFill>
            <a:srgbClr val="45556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8121572-7A3A-E7D3-8F71-CF07D991E55A}"/>
              </a:ext>
            </a:extLst>
          </p:cNvPr>
          <p:cNvSpPr txBox="1"/>
          <p:nvPr/>
        </p:nvSpPr>
        <p:spPr>
          <a:xfrm>
            <a:off x="841569" y="3158719"/>
            <a:ext cx="163964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kern="0" dirty="0">
                <a:solidFill>
                  <a:prstClr val="black"/>
                </a:solidFill>
                <a:cs typeface="Arial" panose="020B0604020202020204" pitchFamily="34" charset="0"/>
              </a:rPr>
              <a:t>Macrophages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BBB25F1A-644F-29FF-8865-18BA1CBF595B}"/>
              </a:ext>
            </a:extLst>
          </p:cNvPr>
          <p:cNvCxnSpPr/>
          <p:nvPr/>
        </p:nvCxnSpPr>
        <p:spPr>
          <a:xfrm flipV="1">
            <a:off x="3640092" y="4408879"/>
            <a:ext cx="520568" cy="79195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B33B2B9-BCCE-754B-1580-D64A21ACA479}"/>
              </a:ext>
            </a:extLst>
          </p:cNvPr>
          <p:cNvSpPr txBox="1"/>
          <p:nvPr/>
        </p:nvSpPr>
        <p:spPr>
          <a:xfrm>
            <a:off x="3015607" y="5443907"/>
            <a:ext cx="113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Age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1C5AA66D-F652-FA4A-6BD1-BEBE4745DEC9}"/>
              </a:ext>
            </a:extLst>
          </p:cNvPr>
          <p:cNvCxnSpPr/>
          <p:nvPr/>
        </p:nvCxnSpPr>
        <p:spPr>
          <a:xfrm flipV="1">
            <a:off x="4684270" y="4408879"/>
            <a:ext cx="518967" cy="80076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44BE2086-D930-8EEA-9298-DDD10E7785A3}"/>
              </a:ext>
            </a:extLst>
          </p:cNvPr>
          <p:cNvSpPr txBox="1"/>
          <p:nvPr/>
        </p:nvSpPr>
        <p:spPr>
          <a:xfrm>
            <a:off x="4228143" y="5438205"/>
            <a:ext cx="158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Thrombosis </a:t>
            </a:r>
          </a:p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history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F1F0143A-985D-60B0-14E4-8708421F29AC}"/>
              </a:ext>
            </a:extLst>
          </p:cNvPr>
          <p:cNvCxnSpPr/>
          <p:nvPr/>
        </p:nvCxnSpPr>
        <p:spPr>
          <a:xfrm flipH="1" flipV="1">
            <a:off x="6752074" y="4442169"/>
            <a:ext cx="529665" cy="76747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AE97FF2F-197C-D0D3-5DDB-85EB15ED5103}"/>
              </a:ext>
            </a:extLst>
          </p:cNvPr>
          <p:cNvSpPr txBox="1"/>
          <p:nvPr/>
        </p:nvSpPr>
        <p:spPr>
          <a:xfrm>
            <a:off x="6272951" y="5389569"/>
            <a:ext cx="1855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Inflammation</a:t>
            </a:r>
          </a:p>
          <a:p>
            <a:pPr algn="ctr">
              <a:defRPr/>
            </a:pPr>
            <a:r>
              <a:rPr lang="en-US" sz="1600" i="1" kern="0" dirty="0">
                <a:solidFill>
                  <a:srgbClr val="000000"/>
                </a:solidFill>
                <a:cs typeface="Arial" panose="020B0604020202020204" pitchFamily="34" charset="0"/>
              </a:rPr>
              <a:t>CRP/Pentraxin 3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B2379CEC-C418-9529-1C18-6A490F9B7F2C}"/>
              </a:ext>
            </a:extLst>
          </p:cNvPr>
          <p:cNvCxnSpPr/>
          <p:nvPr/>
        </p:nvCxnSpPr>
        <p:spPr>
          <a:xfrm flipV="1">
            <a:off x="1286712" y="4404926"/>
            <a:ext cx="542601" cy="69893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F06ABC50-3522-2347-CAB1-7648E1C95B5E}"/>
              </a:ext>
            </a:extLst>
          </p:cNvPr>
          <p:cNvSpPr txBox="1"/>
          <p:nvPr/>
        </p:nvSpPr>
        <p:spPr>
          <a:xfrm>
            <a:off x="1692772" y="5443907"/>
            <a:ext cx="139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Gender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1F1C990A-A0B6-C3FE-E4DC-0BA0A5F8050F}"/>
              </a:ext>
            </a:extLst>
          </p:cNvPr>
          <p:cNvCxnSpPr/>
          <p:nvPr/>
        </p:nvCxnSpPr>
        <p:spPr>
          <a:xfrm flipH="1" flipV="1">
            <a:off x="8147008" y="4406019"/>
            <a:ext cx="532901" cy="797677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C351AAFA-FC3B-62E3-B858-C9336201C3E8}"/>
              </a:ext>
            </a:extLst>
          </p:cNvPr>
          <p:cNvSpPr txBox="1"/>
          <p:nvPr/>
        </p:nvSpPr>
        <p:spPr>
          <a:xfrm>
            <a:off x="8179924" y="5381772"/>
            <a:ext cx="1690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Leukocytosis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75EB2E9B-103C-383D-66C9-0635150413E7}"/>
              </a:ext>
            </a:extLst>
          </p:cNvPr>
          <p:cNvCxnSpPr/>
          <p:nvPr/>
        </p:nvCxnSpPr>
        <p:spPr>
          <a:xfrm flipH="1" flipV="1">
            <a:off x="9445001" y="4412235"/>
            <a:ext cx="542143" cy="76747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7108FEA5-5487-A60B-6445-3E716F641077}"/>
              </a:ext>
            </a:extLst>
          </p:cNvPr>
          <p:cNvSpPr txBox="1"/>
          <p:nvPr/>
        </p:nvSpPr>
        <p:spPr>
          <a:xfrm>
            <a:off x="9847351" y="5376650"/>
            <a:ext cx="2009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Erythrocytosis</a:t>
            </a:r>
          </a:p>
        </p:txBody>
      </p:sp>
      <p:sp>
        <p:nvSpPr>
          <p:cNvPr id="114" name="Flowchart: Summing Junction 113">
            <a:extLst>
              <a:ext uri="{FF2B5EF4-FFF2-40B4-BE49-F238E27FC236}">
                <a16:creationId xmlns:a16="http://schemas.microsoft.com/office/drawing/2014/main" id="{B97E1DB6-8349-A6ED-191E-A573413BDF4E}"/>
              </a:ext>
            </a:extLst>
          </p:cNvPr>
          <p:cNvSpPr/>
          <p:nvPr/>
        </p:nvSpPr>
        <p:spPr>
          <a:xfrm>
            <a:off x="1742728" y="2549178"/>
            <a:ext cx="834405" cy="642479"/>
          </a:xfrm>
          <a:prstGeom prst="flowChartSummingJunction">
            <a:avLst/>
          </a:prstGeom>
          <a:solidFill>
            <a:srgbClr val="CDCDCF"/>
          </a:solidFill>
          <a:ln w="12700" cap="flat" cmpd="sng" algn="ctr">
            <a:solidFill>
              <a:srgbClr val="45556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WBC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DAEA8CD-CDFD-B8A3-0FCE-3A72F5DAE1A3}"/>
              </a:ext>
            </a:extLst>
          </p:cNvPr>
          <p:cNvSpPr txBox="1"/>
          <p:nvPr/>
        </p:nvSpPr>
        <p:spPr>
          <a:xfrm>
            <a:off x="415288" y="5438206"/>
            <a:ext cx="1414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CV risk factors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A3BF94F5-EE0D-6ECF-A8F9-3861E22A3E80}"/>
              </a:ext>
            </a:extLst>
          </p:cNvPr>
          <p:cNvCxnSpPr/>
          <p:nvPr/>
        </p:nvCxnSpPr>
        <p:spPr>
          <a:xfrm flipV="1">
            <a:off x="2397469" y="4425815"/>
            <a:ext cx="520568" cy="79195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D5CEA3F9-E42A-1737-381C-79C5FEC40994}"/>
              </a:ext>
            </a:extLst>
          </p:cNvPr>
          <p:cNvSpPr txBox="1"/>
          <p:nvPr/>
        </p:nvSpPr>
        <p:spPr>
          <a:xfrm>
            <a:off x="1219471" y="3806919"/>
            <a:ext cx="190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prstClr val="black"/>
                </a:solidFill>
                <a:cs typeface="Arial" panose="020B0604020202020204" pitchFamily="34" charset="0"/>
              </a:rPr>
              <a:t>*Unstable plaque</a:t>
            </a:r>
          </a:p>
        </p:txBody>
      </p:sp>
      <p:sp>
        <p:nvSpPr>
          <p:cNvPr id="118" name="Flowchart: Connector 117">
            <a:extLst>
              <a:ext uri="{FF2B5EF4-FFF2-40B4-BE49-F238E27FC236}">
                <a16:creationId xmlns:a16="http://schemas.microsoft.com/office/drawing/2014/main" id="{A771A634-1398-F149-1E17-3F48BA8B14AA}"/>
              </a:ext>
            </a:extLst>
          </p:cNvPr>
          <p:cNvSpPr/>
          <p:nvPr/>
        </p:nvSpPr>
        <p:spPr>
          <a:xfrm>
            <a:off x="9934610" y="2983939"/>
            <a:ext cx="60959" cy="80211"/>
          </a:xfrm>
          <a:prstGeom prst="flowChartConnector">
            <a:avLst/>
          </a:prstGeom>
          <a:solidFill>
            <a:srgbClr val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19" name="Flowchart: Connector 118">
            <a:extLst>
              <a:ext uri="{FF2B5EF4-FFF2-40B4-BE49-F238E27FC236}">
                <a16:creationId xmlns:a16="http://schemas.microsoft.com/office/drawing/2014/main" id="{35FEA968-2C11-C7C9-076C-50C3AF4B8F5A}"/>
              </a:ext>
            </a:extLst>
          </p:cNvPr>
          <p:cNvSpPr/>
          <p:nvPr/>
        </p:nvSpPr>
        <p:spPr>
          <a:xfrm>
            <a:off x="10006153" y="2793219"/>
            <a:ext cx="60959" cy="100804"/>
          </a:xfrm>
          <a:prstGeom prst="flowChartConnector">
            <a:avLst/>
          </a:prstGeom>
          <a:solidFill>
            <a:srgbClr val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0" name="Flowchart: Connector 119">
            <a:extLst>
              <a:ext uri="{FF2B5EF4-FFF2-40B4-BE49-F238E27FC236}">
                <a16:creationId xmlns:a16="http://schemas.microsoft.com/office/drawing/2014/main" id="{5DAA3FDE-1828-180E-14CD-B09E3412DDCE}"/>
              </a:ext>
            </a:extLst>
          </p:cNvPr>
          <p:cNvSpPr/>
          <p:nvPr/>
        </p:nvSpPr>
        <p:spPr>
          <a:xfrm>
            <a:off x="10047922" y="2918202"/>
            <a:ext cx="60959" cy="84797"/>
          </a:xfrm>
          <a:prstGeom prst="flowChartConnector">
            <a:avLst/>
          </a:prstGeom>
          <a:solidFill>
            <a:srgbClr val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1" name="Flowchart: Connector 120">
            <a:extLst>
              <a:ext uri="{FF2B5EF4-FFF2-40B4-BE49-F238E27FC236}">
                <a16:creationId xmlns:a16="http://schemas.microsoft.com/office/drawing/2014/main" id="{FD95D036-4848-7465-9513-46CB3F63C4B2}"/>
              </a:ext>
            </a:extLst>
          </p:cNvPr>
          <p:cNvSpPr/>
          <p:nvPr/>
        </p:nvSpPr>
        <p:spPr>
          <a:xfrm>
            <a:off x="9900055" y="2874623"/>
            <a:ext cx="73951" cy="60959"/>
          </a:xfrm>
          <a:prstGeom prst="flowChartConnector">
            <a:avLst/>
          </a:prstGeom>
          <a:solidFill>
            <a:srgbClr val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2" name="Left Arrow 75">
            <a:extLst>
              <a:ext uri="{FF2B5EF4-FFF2-40B4-BE49-F238E27FC236}">
                <a16:creationId xmlns:a16="http://schemas.microsoft.com/office/drawing/2014/main" id="{B30A13B2-CC0B-AB6B-D341-4662B7521839}"/>
              </a:ext>
            </a:extLst>
          </p:cNvPr>
          <p:cNvSpPr/>
          <p:nvPr/>
        </p:nvSpPr>
        <p:spPr>
          <a:xfrm rot="9323796">
            <a:off x="9474060" y="3072756"/>
            <a:ext cx="364489" cy="266481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6BCB8DF-BF1E-F955-82BC-30CF3351CE99}"/>
              </a:ext>
            </a:extLst>
          </p:cNvPr>
          <p:cNvSpPr txBox="1"/>
          <p:nvPr/>
        </p:nvSpPr>
        <p:spPr>
          <a:xfrm>
            <a:off x="9716071" y="2426287"/>
            <a:ext cx="971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kern="0" dirty="0">
                <a:solidFill>
                  <a:prstClr val="black"/>
                </a:solidFill>
                <a:cs typeface="Arial" panose="020B0604020202020204" pitchFamily="34" charset="0"/>
              </a:rPr>
              <a:t>MPs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8AC3491-6F67-4F41-6ACD-41123B587E75}"/>
              </a:ext>
            </a:extLst>
          </p:cNvPr>
          <p:cNvSpPr/>
          <p:nvPr/>
        </p:nvSpPr>
        <p:spPr>
          <a:xfrm>
            <a:off x="6107314" y="3654906"/>
            <a:ext cx="825817" cy="205601"/>
          </a:xfrm>
          <a:prstGeom prst="rect">
            <a:avLst/>
          </a:prstGeom>
          <a:solidFill>
            <a:schemeClr val="accent6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β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1/</a:t>
            </a: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β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CEE9E9D-226D-17A0-FF58-B4D5EC821E67}"/>
              </a:ext>
            </a:extLst>
          </p:cNvPr>
          <p:cNvSpPr txBox="1"/>
          <p:nvPr/>
        </p:nvSpPr>
        <p:spPr>
          <a:xfrm>
            <a:off x="5148814" y="3550267"/>
            <a:ext cx="1073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prstClr val="black"/>
                </a:solidFill>
                <a:cs typeface="Arial" panose="020B0604020202020204" pitchFamily="34" charset="0"/>
              </a:rPr>
              <a:t>Integrins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941C42D-ADE8-5B24-907D-DE05E6EDEB86}"/>
              </a:ext>
            </a:extLst>
          </p:cNvPr>
          <p:cNvSpPr/>
          <p:nvPr/>
        </p:nvSpPr>
        <p:spPr>
          <a:xfrm>
            <a:off x="5813095" y="3879961"/>
            <a:ext cx="1326279" cy="191272"/>
          </a:xfrm>
          <a:prstGeom prst="rect">
            <a:avLst/>
          </a:prstGeom>
          <a:solidFill>
            <a:schemeClr val="accent6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rPr>
              <a:t>VCAM/ICAM</a:t>
            </a:r>
          </a:p>
        </p:txBody>
      </p:sp>
      <p:sp>
        <p:nvSpPr>
          <p:cNvPr id="127" name="Hexagon 126">
            <a:extLst>
              <a:ext uri="{FF2B5EF4-FFF2-40B4-BE49-F238E27FC236}">
                <a16:creationId xmlns:a16="http://schemas.microsoft.com/office/drawing/2014/main" id="{5B4B31EE-5DFA-3F3A-BC3D-575439A2C692}"/>
              </a:ext>
            </a:extLst>
          </p:cNvPr>
          <p:cNvSpPr/>
          <p:nvPr/>
        </p:nvSpPr>
        <p:spPr>
          <a:xfrm>
            <a:off x="3640092" y="2949018"/>
            <a:ext cx="282203" cy="285876"/>
          </a:xfrm>
          <a:prstGeom prst="hexagon">
            <a:avLst/>
          </a:prstGeom>
          <a:solidFill>
            <a:schemeClr val="accent2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101600">
              <a:srgbClr val="5B9BD5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8" name="Hexagon 127">
            <a:extLst>
              <a:ext uri="{FF2B5EF4-FFF2-40B4-BE49-F238E27FC236}">
                <a16:creationId xmlns:a16="http://schemas.microsoft.com/office/drawing/2014/main" id="{6B8D070A-10CF-F6F4-0060-F26467192AB5}"/>
              </a:ext>
            </a:extLst>
          </p:cNvPr>
          <p:cNvSpPr/>
          <p:nvPr/>
        </p:nvSpPr>
        <p:spPr>
          <a:xfrm>
            <a:off x="3922295" y="2786179"/>
            <a:ext cx="282203" cy="285876"/>
          </a:xfrm>
          <a:prstGeom prst="hexagon">
            <a:avLst/>
          </a:prstGeom>
          <a:solidFill>
            <a:schemeClr val="accent2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101600">
              <a:srgbClr val="5B9BD5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9" name="Hexagon 128">
            <a:extLst>
              <a:ext uri="{FF2B5EF4-FFF2-40B4-BE49-F238E27FC236}">
                <a16:creationId xmlns:a16="http://schemas.microsoft.com/office/drawing/2014/main" id="{23310A19-DD60-C15F-4BFE-BFE0108CEC2D}"/>
              </a:ext>
            </a:extLst>
          </p:cNvPr>
          <p:cNvSpPr/>
          <p:nvPr/>
        </p:nvSpPr>
        <p:spPr>
          <a:xfrm>
            <a:off x="4206289" y="2957887"/>
            <a:ext cx="282203" cy="285876"/>
          </a:xfrm>
          <a:prstGeom prst="hexagon">
            <a:avLst/>
          </a:prstGeom>
          <a:solidFill>
            <a:schemeClr val="accent2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63500">
              <a:srgbClr val="5B9BD5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18D5E57-A878-86D8-2459-7CB7D42B24F5}"/>
              </a:ext>
            </a:extLst>
          </p:cNvPr>
          <p:cNvSpPr txBox="1"/>
          <p:nvPr/>
        </p:nvSpPr>
        <p:spPr>
          <a:xfrm>
            <a:off x="3309955" y="3227018"/>
            <a:ext cx="1606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1" kern="0" dirty="0">
                <a:solidFill>
                  <a:prstClr val="white"/>
                </a:solidFill>
                <a:cs typeface="Arial" panose="020B0604020202020204" pitchFamily="34" charset="0"/>
              </a:rPr>
              <a:t>Plt activation </a:t>
            </a:r>
          </a:p>
        </p:txBody>
      </p:sp>
      <p:sp>
        <p:nvSpPr>
          <p:cNvPr id="131" name="Curved Down Arrow 2">
            <a:extLst>
              <a:ext uri="{FF2B5EF4-FFF2-40B4-BE49-F238E27FC236}">
                <a16:creationId xmlns:a16="http://schemas.microsoft.com/office/drawing/2014/main" id="{66B3FBDD-8B08-3AED-E7BB-06E110A48578}"/>
              </a:ext>
            </a:extLst>
          </p:cNvPr>
          <p:cNvSpPr/>
          <p:nvPr/>
        </p:nvSpPr>
        <p:spPr bwMode="auto">
          <a:xfrm>
            <a:off x="7538208" y="2725895"/>
            <a:ext cx="620689" cy="261333"/>
          </a:xfrm>
          <a:prstGeom prst="curvedDownArrow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2" name="Curved Down Arrow 73">
            <a:extLst>
              <a:ext uri="{FF2B5EF4-FFF2-40B4-BE49-F238E27FC236}">
                <a16:creationId xmlns:a16="http://schemas.microsoft.com/office/drawing/2014/main" id="{E533833C-1EFF-1E97-D5CC-7FA930785B5E}"/>
              </a:ext>
            </a:extLst>
          </p:cNvPr>
          <p:cNvSpPr/>
          <p:nvPr/>
        </p:nvSpPr>
        <p:spPr bwMode="auto">
          <a:xfrm>
            <a:off x="8333892" y="2696554"/>
            <a:ext cx="620689" cy="261333"/>
          </a:xfrm>
          <a:prstGeom prst="curvedDownArrow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" name="Lightning Bolt 1">
            <a:extLst>
              <a:ext uri="{FF2B5EF4-FFF2-40B4-BE49-F238E27FC236}">
                <a16:creationId xmlns:a16="http://schemas.microsoft.com/office/drawing/2014/main" id="{4B8B5D62-0871-6D7E-C15C-83C23ACADD87}"/>
              </a:ext>
            </a:extLst>
          </p:cNvPr>
          <p:cNvSpPr/>
          <p:nvPr/>
        </p:nvSpPr>
        <p:spPr>
          <a:xfrm>
            <a:off x="5758934" y="2112991"/>
            <a:ext cx="482866" cy="702185"/>
          </a:xfrm>
          <a:prstGeom prst="lightningBol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616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D551D76F-4130-2F52-7063-2C42D3F45673}"/>
              </a:ext>
            </a:extLst>
          </p:cNvPr>
          <p:cNvSpPr/>
          <p:nvPr/>
        </p:nvSpPr>
        <p:spPr>
          <a:xfrm>
            <a:off x="6795020" y="2002174"/>
            <a:ext cx="142946" cy="123229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FE08776-91AD-DC26-FE5E-2BFD1FE17D16}"/>
              </a:ext>
            </a:extLst>
          </p:cNvPr>
          <p:cNvGrpSpPr/>
          <p:nvPr/>
        </p:nvGrpSpPr>
        <p:grpSpPr>
          <a:xfrm>
            <a:off x="6963739" y="2133111"/>
            <a:ext cx="2265263" cy="737673"/>
            <a:chOff x="6963739" y="2133111"/>
            <a:chExt cx="2265263" cy="737673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9D27CC0-A422-A702-D82C-C9023403C0DE}"/>
                </a:ext>
              </a:extLst>
            </p:cNvPr>
            <p:cNvSpPr/>
            <p:nvPr/>
          </p:nvSpPr>
          <p:spPr>
            <a:xfrm>
              <a:off x="6963739" y="2133111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0C04ADC-8DB4-F460-C0CB-A53B981463B2}"/>
                </a:ext>
              </a:extLst>
            </p:cNvPr>
            <p:cNvSpPr/>
            <p:nvPr/>
          </p:nvSpPr>
          <p:spPr>
            <a:xfrm>
              <a:off x="7069239" y="2176761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85010C9-71E0-31BC-0566-14AB8D3A929E}"/>
                </a:ext>
              </a:extLst>
            </p:cNvPr>
            <p:cNvSpPr/>
            <p:nvPr/>
          </p:nvSpPr>
          <p:spPr>
            <a:xfrm>
              <a:off x="7134936" y="2208497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9388802-B92E-E541-8F56-C53EF72DCF35}"/>
                </a:ext>
              </a:extLst>
            </p:cNvPr>
            <p:cNvSpPr/>
            <p:nvPr/>
          </p:nvSpPr>
          <p:spPr>
            <a:xfrm>
              <a:off x="7283924" y="2219512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FEE9B2D6-91EA-4FD5-19C0-5482E93F7256}"/>
                </a:ext>
              </a:extLst>
            </p:cNvPr>
            <p:cNvSpPr/>
            <p:nvPr/>
          </p:nvSpPr>
          <p:spPr>
            <a:xfrm>
              <a:off x="7381650" y="2249102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16B809B-5947-232A-0958-379E3DF33816}"/>
                </a:ext>
              </a:extLst>
            </p:cNvPr>
            <p:cNvSpPr/>
            <p:nvPr/>
          </p:nvSpPr>
          <p:spPr>
            <a:xfrm>
              <a:off x="7441302" y="2304191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B1F6707-F600-BA46-0C0E-F7E30FAD22C6}"/>
                </a:ext>
              </a:extLst>
            </p:cNvPr>
            <p:cNvSpPr/>
            <p:nvPr/>
          </p:nvSpPr>
          <p:spPr>
            <a:xfrm>
              <a:off x="7873858" y="2319305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A8651F0B-8650-5D18-D6AD-CA858EFB4919}"/>
                </a:ext>
              </a:extLst>
            </p:cNvPr>
            <p:cNvSpPr/>
            <p:nvPr/>
          </p:nvSpPr>
          <p:spPr>
            <a:xfrm>
              <a:off x="8061983" y="2384790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6D17ACF-F000-9A57-3551-168EED555B18}"/>
                </a:ext>
              </a:extLst>
            </p:cNvPr>
            <p:cNvSpPr/>
            <p:nvPr/>
          </p:nvSpPr>
          <p:spPr>
            <a:xfrm>
              <a:off x="8143452" y="2422018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961A0CD-3589-661D-3EAC-D952D83591ED}"/>
                </a:ext>
              </a:extLst>
            </p:cNvPr>
            <p:cNvSpPr/>
            <p:nvPr/>
          </p:nvSpPr>
          <p:spPr>
            <a:xfrm>
              <a:off x="8230940" y="2495942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512D385-D48B-2291-BC73-09E631B66791}"/>
                </a:ext>
              </a:extLst>
            </p:cNvPr>
            <p:cNvSpPr/>
            <p:nvPr/>
          </p:nvSpPr>
          <p:spPr>
            <a:xfrm>
              <a:off x="8397340" y="2553640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F886EE5-2A1A-E82A-F7BD-4681077191B3}"/>
                </a:ext>
              </a:extLst>
            </p:cNvPr>
            <p:cNvSpPr/>
            <p:nvPr/>
          </p:nvSpPr>
          <p:spPr>
            <a:xfrm>
              <a:off x="8886468" y="2648069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873A4685-81F8-C875-8B66-D572F3A676F6}"/>
                </a:ext>
              </a:extLst>
            </p:cNvPr>
            <p:cNvSpPr/>
            <p:nvPr/>
          </p:nvSpPr>
          <p:spPr>
            <a:xfrm>
              <a:off x="9109697" y="2751479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3131433-5275-BC41-906D-F23C6E9A6272}"/>
              </a:ext>
            </a:extLst>
          </p:cNvPr>
          <p:cNvGrpSpPr/>
          <p:nvPr/>
        </p:nvGrpSpPr>
        <p:grpSpPr>
          <a:xfrm>
            <a:off x="7025501" y="2031123"/>
            <a:ext cx="2001427" cy="1012320"/>
            <a:chOff x="7025501" y="2031123"/>
            <a:chExt cx="2001427" cy="1012320"/>
          </a:xfrm>
        </p:grpSpPr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F0774F54-2A68-4273-ECC7-C94CCAD123B0}"/>
                </a:ext>
              </a:extLst>
            </p:cNvPr>
            <p:cNvSpPr/>
            <p:nvPr/>
          </p:nvSpPr>
          <p:spPr>
            <a:xfrm>
              <a:off x="7025501" y="2031123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Isosceles Triangle 86">
              <a:extLst>
                <a:ext uri="{FF2B5EF4-FFF2-40B4-BE49-F238E27FC236}">
                  <a16:creationId xmlns:a16="http://schemas.microsoft.com/office/drawing/2014/main" id="{3805E6F5-0F3A-DF9B-5445-1041D97D3606}"/>
                </a:ext>
              </a:extLst>
            </p:cNvPr>
            <p:cNvSpPr/>
            <p:nvPr/>
          </p:nvSpPr>
          <p:spPr>
            <a:xfrm>
              <a:off x="7148909" y="2055560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Isosceles Triangle 87">
              <a:extLst>
                <a:ext uri="{FF2B5EF4-FFF2-40B4-BE49-F238E27FC236}">
                  <a16:creationId xmlns:a16="http://schemas.microsoft.com/office/drawing/2014/main" id="{10C25F27-F5F1-2963-C484-75EC3BCB4878}"/>
                </a:ext>
              </a:extLst>
            </p:cNvPr>
            <p:cNvSpPr/>
            <p:nvPr/>
          </p:nvSpPr>
          <p:spPr>
            <a:xfrm>
              <a:off x="7259915" y="2111050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7CD69491-DA7F-F822-18EA-39E77EDE4BCF}"/>
                </a:ext>
              </a:extLst>
            </p:cNvPr>
            <p:cNvSpPr/>
            <p:nvPr/>
          </p:nvSpPr>
          <p:spPr>
            <a:xfrm>
              <a:off x="7533884" y="2183942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A6875149-D81A-1777-DF60-6632BF952A11}"/>
                </a:ext>
              </a:extLst>
            </p:cNvPr>
            <p:cNvSpPr/>
            <p:nvPr/>
          </p:nvSpPr>
          <p:spPr>
            <a:xfrm>
              <a:off x="8323682" y="2332938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Isosceles Triangle 90">
              <a:extLst>
                <a:ext uri="{FF2B5EF4-FFF2-40B4-BE49-F238E27FC236}">
                  <a16:creationId xmlns:a16="http://schemas.microsoft.com/office/drawing/2014/main" id="{88BE73E8-A6F4-5DC9-093D-E4F21ADA8469}"/>
                </a:ext>
              </a:extLst>
            </p:cNvPr>
            <p:cNvSpPr/>
            <p:nvPr/>
          </p:nvSpPr>
          <p:spPr>
            <a:xfrm>
              <a:off x="8386686" y="2494924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91">
              <a:extLst>
                <a:ext uri="{FF2B5EF4-FFF2-40B4-BE49-F238E27FC236}">
                  <a16:creationId xmlns:a16="http://schemas.microsoft.com/office/drawing/2014/main" id="{05B90114-7F0F-2034-D02A-8E685F7EF256}"/>
                </a:ext>
              </a:extLst>
            </p:cNvPr>
            <p:cNvSpPr/>
            <p:nvPr/>
          </p:nvSpPr>
          <p:spPr>
            <a:xfrm>
              <a:off x="8883982" y="2920214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4398902-D304-397C-E088-A611E570A189}"/>
              </a:ext>
            </a:extLst>
          </p:cNvPr>
          <p:cNvGrpSpPr/>
          <p:nvPr/>
        </p:nvGrpSpPr>
        <p:grpSpPr>
          <a:xfrm>
            <a:off x="6879413" y="1999855"/>
            <a:ext cx="2689665" cy="715728"/>
            <a:chOff x="6898638" y="2015681"/>
            <a:chExt cx="2689665" cy="715728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E0A81A4-C143-908A-C458-0F4360845084}"/>
                </a:ext>
              </a:extLst>
            </p:cNvPr>
            <p:cNvSpPr/>
            <p:nvPr/>
          </p:nvSpPr>
          <p:spPr>
            <a:xfrm>
              <a:off x="6898638" y="2015681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212A59B-AF68-7E2D-6C88-E3D7110DD982}"/>
                </a:ext>
              </a:extLst>
            </p:cNvPr>
            <p:cNvSpPr/>
            <p:nvPr/>
          </p:nvSpPr>
          <p:spPr>
            <a:xfrm>
              <a:off x="7668280" y="2042549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CA1755-44FC-F668-77DC-4B8BA2A30F3A}"/>
                </a:ext>
              </a:extLst>
            </p:cNvPr>
            <p:cNvSpPr/>
            <p:nvPr/>
          </p:nvSpPr>
          <p:spPr>
            <a:xfrm>
              <a:off x="7718262" y="2074346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CD84B32-42AA-786A-9AD9-76202708F308}"/>
                </a:ext>
              </a:extLst>
            </p:cNvPr>
            <p:cNvSpPr/>
            <p:nvPr/>
          </p:nvSpPr>
          <p:spPr>
            <a:xfrm>
              <a:off x="7761752" y="2126876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0B51419-3355-086D-DF36-A316C0C8A3F7}"/>
                </a:ext>
              </a:extLst>
            </p:cNvPr>
            <p:cNvSpPr/>
            <p:nvPr/>
          </p:nvSpPr>
          <p:spPr>
            <a:xfrm>
              <a:off x="8409662" y="2190690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E0FCA3C-6F90-5F74-F78A-67E4E3CC81CC}"/>
                </a:ext>
              </a:extLst>
            </p:cNvPr>
            <p:cNvSpPr/>
            <p:nvPr/>
          </p:nvSpPr>
          <p:spPr>
            <a:xfrm>
              <a:off x="8527166" y="2229346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695A815-428C-8889-55B6-3B6184EC6F30}"/>
                </a:ext>
              </a:extLst>
            </p:cNvPr>
            <p:cNvSpPr/>
            <p:nvPr/>
          </p:nvSpPr>
          <p:spPr>
            <a:xfrm>
              <a:off x="8832008" y="2312902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03CB869-AAB7-7A39-6157-AD56E317C5C6}"/>
                </a:ext>
              </a:extLst>
            </p:cNvPr>
            <p:cNvSpPr/>
            <p:nvPr/>
          </p:nvSpPr>
          <p:spPr>
            <a:xfrm>
              <a:off x="9146891" y="2417413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6324A37-8863-807E-A164-CDA211EA0F9B}"/>
                </a:ext>
              </a:extLst>
            </p:cNvPr>
            <p:cNvSpPr/>
            <p:nvPr/>
          </p:nvSpPr>
          <p:spPr>
            <a:xfrm>
              <a:off x="9460674" y="2603780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ABE594E2-1579-6EE1-C1C7-B8EE7EEC4A06}"/>
              </a:ext>
            </a:extLst>
          </p:cNvPr>
          <p:cNvSpPr/>
          <p:nvPr/>
        </p:nvSpPr>
        <p:spPr>
          <a:xfrm>
            <a:off x="6861908" y="2074985"/>
            <a:ext cx="3724030" cy="582246"/>
          </a:xfrm>
          <a:custGeom>
            <a:avLst/>
            <a:gdLst>
              <a:gd name="csX0" fmla="*/ 0 w 3724030"/>
              <a:gd name="csY0" fmla="*/ 0 h 582246"/>
              <a:gd name="csX1" fmla="*/ 851877 w 3724030"/>
              <a:gd name="csY1" fmla="*/ 0 h 582246"/>
              <a:gd name="csX2" fmla="*/ 851877 w 3724030"/>
              <a:gd name="csY2" fmla="*/ 82061 h 582246"/>
              <a:gd name="csX3" fmla="*/ 961292 w 3724030"/>
              <a:gd name="csY3" fmla="*/ 82061 h 582246"/>
              <a:gd name="csX4" fmla="*/ 961292 w 3724030"/>
              <a:gd name="csY4" fmla="*/ 132861 h 582246"/>
              <a:gd name="csX5" fmla="*/ 1629507 w 3724030"/>
              <a:gd name="csY5" fmla="*/ 132861 h 582246"/>
              <a:gd name="csX6" fmla="*/ 1629507 w 3724030"/>
              <a:gd name="csY6" fmla="*/ 226646 h 582246"/>
              <a:gd name="csX7" fmla="*/ 2032000 w 3724030"/>
              <a:gd name="csY7" fmla="*/ 226646 h 582246"/>
              <a:gd name="csX8" fmla="*/ 2032000 w 3724030"/>
              <a:gd name="csY8" fmla="*/ 312615 h 582246"/>
              <a:gd name="csX9" fmla="*/ 2328984 w 3724030"/>
              <a:gd name="csY9" fmla="*/ 312615 h 582246"/>
              <a:gd name="csX10" fmla="*/ 2328984 w 3724030"/>
              <a:gd name="csY10" fmla="*/ 418123 h 582246"/>
              <a:gd name="csX11" fmla="*/ 2661138 w 3724030"/>
              <a:gd name="csY11" fmla="*/ 418123 h 582246"/>
              <a:gd name="csX12" fmla="*/ 2661138 w 3724030"/>
              <a:gd name="csY12" fmla="*/ 582246 h 582246"/>
              <a:gd name="csX13" fmla="*/ 3724030 w 3724030"/>
              <a:gd name="csY13" fmla="*/ 582246 h 5822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724030" h="582246">
                <a:moveTo>
                  <a:pt x="0" y="0"/>
                </a:moveTo>
                <a:lnTo>
                  <a:pt x="851877" y="0"/>
                </a:lnTo>
                <a:lnTo>
                  <a:pt x="851877" y="82061"/>
                </a:lnTo>
                <a:lnTo>
                  <a:pt x="961292" y="82061"/>
                </a:lnTo>
                <a:lnTo>
                  <a:pt x="961292" y="132861"/>
                </a:lnTo>
                <a:lnTo>
                  <a:pt x="1629507" y="132861"/>
                </a:lnTo>
                <a:lnTo>
                  <a:pt x="1629507" y="226646"/>
                </a:lnTo>
                <a:lnTo>
                  <a:pt x="2032000" y="226646"/>
                </a:lnTo>
                <a:lnTo>
                  <a:pt x="2032000" y="312615"/>
                </a:lnTo>
                <a:lnTo>
                  <a:pt x="2328984" y="312615"/>
                </a:lnTo>
                <a:lnTo>
                  <a:pt x="2328984" y="418123"/>
                </a:lnTo>
                <a:lnTo>
                  <a:pt x="2661138" y="418123"/>
                </a:lnTo>
                <a:lnTo>
                  <a:pt x="2661138" y="582246"/>
                </a:lnTo>
                <a:lnTo>
                  <a:pt x="3724030" y="582246"/>
                </a:lnTo>
              </a:path>
            </a:pathLst>
          </a:cu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F035237-2A77-1057-A327-233DC874401A}"/>
              </a:ext>
            </a:extLst>
          </p:cNvPr>
          <p:cNvSpPr/>
          <p:nvPr/>
        </p:nvSpPr>
        <p:spPr>
          <a:xfrm>
            <a:off x="6846277" y="2078892"/>
            <a:ext cx="2645508" cy="932945"/>
          </a:xfrm>
          <a:custGeom>
            <a:avLst/>
            <a:gdLst>
              <a:gd name="csX0" fmla="*/ 0 w 2645508"/>
              <a:gd name="csY0" fmla="*/ 0 h 953477"/>
              <a:gd name="csX1" fmla="*/ 93785 w 2645508"/>
              <a:gd name="csY1" fmla="*/ 0 h 953477"/>
              <a:gd name="csX2" fmla="*/ 93785 w 2645508"/>
              <a:gd name="csY2" fmla="*/ 74246 h 953477"/>
              <a:gd name="csX3" fmla="*/ 398585 w 2645508"/>
              <a:gd name="csY3" fmla="*/ 74246 h 953477"/>
              <a:gd name="csX4" fmla="*/ 398585 w 2645508"/>
              <a:gd name="csY4" fmla="*/ 97693 h 953477"/>
              <a:gd name="csX5" fmla="*/ 492369 w 2645508"/>
              <a:gd name="csY5" fmla="*/ 97693 h 953477"/>
              <a:gd name="csX6" fmla="*/ 492369 w 2645508"/>
              <a:gd name="csY6" fmla="*/ 121139 h 953477"/>
              <a:gd name="csX7" fmla="*/ 773723 w 2645508"/>
              <a:gd name="csY7" fmla="*/ 121139 h 953477"/>
              <a:gd name="csX8" fmla="*/ 773723 w 2645508"/>
              <a:gd name="csY8" fmla="*/ 175846 h 953477"/>
              <a:gd name="csX9" fmla="*/ 1555261 w 2645508"/>
              <a:gd name="csY9" fmla="*/ 175846 h 953477"/>
              <a:gd name="csX10" fmla="*/ 1555261 w 2645508"/>
              <a:gd name="csY10" fmla="*/ 343877 h 953477"/>
              <a:gd name="csX11" fmla="*/ 1633415 w 2645508"/>
              <a:gd name="csY11" fmla="*/ 343877 h 953477"/>
              <a:gd name="csX12" fmla="*/ 1633415 w 2645508"/>
              <a:gd name="csY12" fmla="*/ 496277 h 953477"/>
              <a:gd name="csX13" fmla="*/ 2125785 w 2645508"/>
              <a:gd name="csY13" fmla="*/ 496277 h 953477"/>
              <a:gd name="csX14" fmla="*/ 2125785 w 2645508"/>
              <a:gd name="csY14" fmla="*/ 953477 h 953477"/>
              <a:gd name="csX15" fmla="*/ 2645508 w 2645508"/>
              <a:gd name="csY15" fmla="*/ 953477 h 953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645508" h="953477">
                <a:moveTo>
                  <a:pt x="0" y="0"/>
                </a:moveTo>
                <a:lnTo>
                  <a:pt x="93785" y="0"/>
                </a:lnTo>
                <a:lnTo>
                  <a:pt x="93785" y="74246"/>
                </a:lnTo>
                <a:lnTo>
                  <a:pt x="398585" y="74246"/>
                </a:lnTo>
                <a:lnTo>
                  <a:pt x="398585" y="97693"/>
                </a:lnTo>
                <a:lnTo>
                  <a:pt x="492369" y="97693"/>
                </a:lnTo>
                <a:lnTo>
                  <a:pt x="492369" y="121139"/>
                </a:lnTo>
                <a:lnTo>
                  <a:pt x="773723" y="121139"/>
                </a:lnTo>
                <a:lnTo>
                  <a:pt x="773723" y="175846"/>
                </a:lnTo>
                <a:lnTo>
                  <a:pt x="1555261" y="175846"/>
                </a:lnTo>
                <a:lnTo>
                  <a:pt x="1555261" y="343877"/>
                </a:lnTo>
                <a:lnTo>
                  <a:pt x="1633415" y="343877"/>
                </a:lnTo>
                <a:lnTo>
                  <a:pt x="1633415" y="496277"/>
                </a:lnTo>
                <a:lnTo>
                  <a:pt x="2125785" y="496277"/>
                </a:lnTo>
                <a:lnTo>
                  <a:pt x="2125785" y="953477"/>
                </a:lnTo>
                <a:lnTo>
                  <a:pt x="2645508" y="953477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FD2D838-16C5-E9A2-724D-60166E0B11BC}"/>
              </a:ext>
            </a:extLst>
          </p:cNvPr>
          <p:cNvSpPr/>
          <p:nvPr/>
        </p:nvSpPr>
        <p:spPr>
          <a:xfrm>
            <a:off x="6842369" y="2094523"/>
            <a:ext cx="3645877" cy="726831"/>
          </a:xfrm>
          <a:custGeom>
            <a:avLst/>
            <a:gdLst>
              <a:gd name="csX0" fmla="*/ 0 w 3645877"/>
              <a:gd name="csY0" fmla="*/ 0 h 726831"/>
              <a:gd name="csX1" fmla="*/ 78154 w 3645877"/>
              <a:gd name="csY1" fmla="*/ 0 h 726831"/>
              <a:gd name="csX2" fmla="*/ 78154 w 3645877"/>
              <a:gd name="csY2" fmla="*/ 113323 h 726831"/>
              <a:gd name="csX3" fmla="*/ 304800 w 3645877"/>
              <a:gd name="csY3" fmla="*/ 113323 h 726831"/>
              <a:gd name="csX4" fmla="*/ 304800 w 3645877"/>
              <a:gd name="csY4" fmla="*/ 168031 h 726831"/>
              <a:gd name="csX5" fmla="*/ 406400 w 3645877"/>
              <a:gd name="csY5" fmla="*/ 168031 h 726831"/>
              <a:gd name="csX6" fmla="*/ 406400 w 3645877"/>
              <a:gd name="csY6" fmla="*/ 214923 h 726831"/>
              <a:gd name="csX7" fmla="*/ 508000 w 3645877"/>
              <a:gd name="csY7" fmla="*/ 214923 h 726831"/>
              <a:gd name="csX8" fmla="*/ 508000 w 3645877"/>
              <a:gd name="csY8" fmla="*/ 273539 h 726831"/>
              <a:gd name="csX9" fmla="*/ 1094154 w 3645877"/>
              <a:gd name="csY9" fmla="*/ 273539 h 726831"/>
              <a:gd name="csX10" fmla="*/ 1094154 w 3645877"/>
              <a:gd name="csY10" fmla="*/ 304800 h 726831"/>
              <a:gd name="csX11" fmla="*/ 1277816 w 3645877"/>
              <a:gd name="csY11" fmla="*/ 304800 h 726831"/>
              <a:gd name="csX12" fmla="*/ 1277816 w 3645877"/>
              <a:gd name="csY12" fmla="*/ 359508 h 726831"/>
              <a:gd name="csX13" fmla="*/ 1363785 w 3645877"/>
              <a:gd name="csY13" fmla="*/ 359508 h 726831"/>
              <a:gd name="csX14" fmla="*/ 1363785 w 3645877"/>
              <a:gd name="csY14" fmla="*/ 402492 h 726831"/>
              <a:gd name="csX15" fmla="*/ 1445846 w 3645877"/>
              <a:gd name="csY15" fmla="*/ 402492 h 726831"/>
              <a:gd name="csX16" fmla="*/ 1445846 w 3645877"/>
              <a:gd name="csY16" fmla="*/ 449385 h 726831"/>
              <a:gd name="csX17" fmla="*/ 1582616 w 3645877"/>
              <a:gd name="csY17" fmla="*/ 449385 h 726831"/>
              <a:gd name="csX18" fmla="*/ 1582616 w 3645877"/>
              <a:gd name="csY18" fmla="*/ 511908 h 726831"/>
              <a:gd name="csX19" fmla="*/ 2102339 w 3645877"/>
              <a:gd name="csY19" fmla="*/ 511908 h 726831"/>
              <a:gd name="csX20" fmla="*/ 2102339 w 3645877"/>
              <a:gd name="csY20" fmla="*/ 617415 h 726831"/>
              <a:gd name="csX21" fmla="*/ 2328985 w 3645877"/>
              <a:gd name="csY21" fmla="*/ 617415 h 726831"/>
              <a:gd name="csX22" fmla="*/ 2328985 w 3645877"/>
              <a:gd name="csY22" fmla="*/ 726831 h 726831"/>
              <a:gd name="csX23" fmla="*/ 3645877 w 3645877"/>
              <a:gd name="csY23" fmla="*/ 726831 h 726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645877" h="726831">
                <a:moveTo>
                  <a:pt x="0" y="0"/>
                </a:moveTo>
                <a:lnTo>
                  <a:pt x="78154" y="0"/>
                </a:lnTo>
                <a:lnTo>
                  <a:pt x="78154" y="113323"/>
                </a:lnTo>
                <a:lnTo>
                  <a:pt x="304800" y="113323"/>
                </a:lnTo>
                <a:lnTo>
                  <a:pt x="304800" y="168031"/>
                </a:lnTo>
                <a:lnTo>
                  <a:pt x="406400" y="168031"/>
                </a:lnTo>
                <a:lnTo>
                  <a:pt x="406400" y="214923"/>
                </a:lnTo>
                <a:lnTo>
                  <a:pt x="508000" y="214923"/>
                </a:lnTo>
                <a:lnTo>
                  <a:pt x="508000" y="273539"/>
                </a:lnTo>
                <a:lnTo>
                  <a:pt x="1094154" y="273539"/>
                </a:lnTo>
                <a:lnTo>
                  <a:pt x="1094154" y="304800"/>
                </a:lnTo>
                <a:lnTo>
                  <a:pt x="1277816" y="304800"/>
                </a:lnTo>
                <a:lnTo>
                  <a:pt x="1277816" y="359508"/>
                </a:lnTo>
                <a:lnTo>
                  <a:pt x="1363785" y="359508"/>
                </a:lnTo>
                <a:lnTo>
                  <a:pt x="1363785" y="402492"/>
                </a:lnTo>
                <a:lnTo>
                  <a:pt x="1445846" y="402492"/>
                </a:lnTo>
                <a:lnTo>
                  <a:pt x="1445846" y="449385"/>
                </a:lnTo>
                <a:lnTo>
                  <a:pt x="1582616" y="449385"/>
                </a:lnTo>
                <a:lnTo>
                  <a:pt x="1582616" y="511908"/>
                </a:lnTo>
                <a:lnTo>
                  <a:pt x="2102339" y="511908"/>
                </a:lnTo>
                <a:lnTo>
                  <a:pt x="2102339" y="617415"/>
                </a:lnTo>
                <a:lnTo>
                  <a:pt x="2328985" y="617415"/>
                </a:lnTo>
                <a:lnTo>
                  <a:pt x="2328985" y="726831"/>
                </a:lnTo>
                <a:lnTo>
                  <a:pt x="3645877" y="726831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A076934-B5A6-62D7-9A90-1C37C5030372}"/>
              </a:ext>
            </a:extLst>
          </p:cNvPr>
          <p:cNvSpPr/>
          <p:nvPr/>
        </p:nvSpPr>
        <p:spPr>
          <a:xfrm>
            <a:off x="6850185" y="2098431"/>
            <a:ext cx="3020646" cy="1879600"/>
          </a:xfrm>
          <a:custGeom>
            <a:avLst/>
            <a:gdLst>
              <a:gd name="csX0" fmla="*/ 0 w 3020646"/>
              <a:gd name="csY0" fmla="*/ 0 h 1879600"/>
              <a:gd name="csX1" fmla="*/ 74246 w 3020646"/>
              <a:gd name="csY1" fmla="*/ 0 h 1879600"/>
              <a:gd name="csX2" fmla="*/ 74246 w 3020646"/>
              <a:gd name="csY2" fmla="*/ 113323 h 1879600"/>
              <a:gd name="csX3" fmla="*/ 179753 w 3020646"/>
              <a:gd name="csY3" fmla="*/ 113323 h 1879600"/>
              <a:gd name="csX4" fmla="*/ 179753 w 3020646"/>
              <a:gd name="csY4" fmla="*/ 191477 h 1879600"/>
              <a:gd name="csX5" fmla="*/ 285261 w 3020646"/>
              <a:gd name="csY5" fmla="*/ 191477 h 1879600"/>
              <a:gd name="csX6" fmla="*/ 285261 w 3020646"/>
              <a:gd name="csY6" fmla="*/ 269631 h 1879600"/>
              <a:gd name="csX7" fmla="*/ 457200 w 3020646"/>
              <a:gd name="csY7" fmla="*/ 269631 h 1879600"/>
              <a:gd name="csX8" fmla="*/ 457200 w 3020646"/>
              <a:gd name="csY8" fmla="*/ 343877 h 1879600"/>
              <a:gd name="csX9" fmla="*/ 590061 w 3020646"/>
              <a:gd name="csY9" fmla="*/ 343877 h 1879600"/>
              <a:gd name="csX10" fmla="*/ 590061 w 3020646"/>
              <a:gd name="csY10" fmla="*/ 422031 h 1879600"/>
              <a:gd name="csX11" fmla="*/ 687753 w 3020646"/>
              <a:gd name="csY11" fmla="*/ 422031 h 1879600"/>
              <a:gd name="csX12" fmla="*/ 687753 w 3020646"/>
              <a:gd name="csY12" fmla="*/ 468923 h 1879600"/>
              <a:gd name="csX13" fmla="*/ 804984 w 3020646"/>
              <a:gd name="csY13" fmla="*/ 468923 h 1879600"/>
              <a:gd name="csX14" fmla="*/ 804984 w 3020646"/>
              <a:gd name="csY14" fmla="*/ 484554 h 1879600"/>
              <a:gd name="csX15" fmla="*/ 847969 w 3020646"/>
              <a:gd name="csY15" fmla="*/ 484554 h 1879600"/>
              <a:gd name="csX16" fmla="*/ 847969 w 3020646"/>
              <a:gd name="csY16" fmla="*/ 511907 h 1879600"/>
              <a:gd name="csX17" fmla="*/ 976923 w 3020646"/>
              <a:gd name="csY17" fmla="*/ 511907 h 1879600"/>
              <a:gd name="csX18" fmla="*/ 976923 w 3020646"/>
              <a:gd name="csY18" fmla="*/ 554892 h 1879600"/>
              <a:gd name="csX19" fmla="*/ 1152769 w 3020646"/>
              <a:gd name="csY19" fmla="*/ 554892 h 1879600"/>
              <a:gd name="csX20" fmla="*/ 1152769 w 3020646"/>
              <a:gd name="csY20" fmla="*/ 590061 h 1879600"/>
              <a:gd name="csX21" fmla="*/ 1320800 w 3020646"/>
              <a:gd name="csY21" fmla="*/ 590061 h 1879600"/>
              <a:gd name="csX22" fmla="*/ 1320800 w 3020646"/>
              <a:gd name="csY22" fmla="*/ 664307 h 1879600"/>
              <a:gd name="csX23" fmla="*/ 1817077 w 3020646"/>
              <a:gd name="csY23" fmla="*/ 664307 h 1879600"/>
              <a:gd name="csX24" fmla="*/ 1817077 w 3020646"/>
              <a:gd name="csY24" fmla="*/ 769815 h 1879600"/>
              <a:gd name="csX25" fmla="*/ 1942123 w 3020646"/>
              <a:gd name="csY25" fmla="*/ 769815 h 1879600"/>
              <a:gd name="csX26" fmla="*/ 1942123 w 3020646"/>
              <a:gd name="csY26" fmla="*/ 887046 h 1879600"/>
              <a:gd name="csX27" fmla="*/ 2567353 w 3020646"/>
              <a:gd name="csY27" fmla="*/ 887046 h 1879600"/>
              <a:gd name="csX28" fmla="*/ 2567353 w 3020646"/>
              <a:gd name="csY28" fmla="*/ 1180123 h 1879600"/>
              <a:gd name="csX29" fmla="*/ 2731477 w 3020646"/>
              <a:gd name="csY29" fmla="*/ 1180123 h 1879600"/>
              <a:gd name="csX30" fmla="*/ 2731477 w 3020646"/>
              <a:gd name="csY30" fmla="*/ 1879600 h 1879600"/>
              <a:gd name="csX31" fmla="*/ 3020646 w 3020646"/>
              <a:gd name="csY31" fmla="*/ 1879600 h 1879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3020646" h="1879600">
                <a:moveTo>
                  <a:pt x="0" y="0"/>
                </a:moveTo>
                <a:lnTo>
                  <a:pt x="74246" y="0"/>
                </a:lnTo>
                <a:lnTo>
                  <a:pt x="74246" y="113323"/>
                </a:lnTo>
                <a:lnTo>
                  <a:pt x="179753" y="113323"/>
                </a:lnTo>
                <a:lnTo>
                  <a:pt x="179753" y="191477"/>
                </a:lnTo>
                <a:lnTo>
                  <a:pt x="285261" y="191477"/>
                </a:lnTo>
                <a:lnTo>
                  <a:pt x="285261" y="269631"/>
                </a:lnTo>
                <a:lnTo>
                  <a:pt x="457200" y="269631"/>
                </a:lnTo>
                <a:lnTo>
                  <a:pt x="457200" y="343877"/>
                </a:lnTo>
                <a:lnTo>
                  <a:pt x="590061" y="343877"/>
                </a:lnTo>
                <a:lnTo>
                  <a:pt x="590061" y="422031"/>
                </a:lnTo>
                <a:lnTo>
                  <a:pt x="687753" y="422031"/>
                </a:lnTo>
                <a:lnTo>
                  <a:pt x="687753" y="468923"/>
                </a:lnTo>
                <a:lnTo>
                  <a:pt x="804984" y="468923"/>
                </a:lnTo>
                <a:lnTo>
                  <a:pt x="804984" y="484554"/>
                </a:lnTo>
                <a:lnTo>
                  <a:pt x="847969" y="484554"/>
                </a:lnTo>
                <a:lnTo>
                  <a:pt x="847969" y="511907"/>
                </a:lnTo>
                <a:lnTo>
                  <a:pt x="976923" y="511907"/>
                </a:lnTo>
                <a:lnTo>
                  <a:pt x="976923" y="554892"/>
                </a:lnTo>
                <a:lnTo>
                  <a:pt x="1152769" y="554892"/>
                </a:lnTo>
                <a:lnTo>
                  <a:pt x="1152769" y="590061"/>
                </a:lnTo>
                <a:lnTo>
                  <a:pt x="1320800" y="590061"/>
                </a:lnTo>
                <a:lnTo>
                  <a:pt x="1320800" y="664307"/>
                </a:lnTo>
                <a:lnTo>
                  <a:pt x="1817077" y="664307"/>
                </a:lnTo>
                <a:lnTo>
                  <a:pt x="1817077" y="769815"/>
                </a:lnTo>
                <a:lnTo>
                  <a:pt x="1942123" y="769815"/>
                </a:lnTo>
                <a:lnTo>
                  <a:pt x="1942123" y="887046"/>
                </a:lnTo>
                <a:lnTo>
                  <a:pt x="2567353" y="887046"/>
                </a:lnTo>
                <a:lnTo>
                  <a:pt x="2567353" y="1180123"/>
                </a:lnTo>
                <a:lnTo>
                  <a:pt x="2731477" y="1180123"/>
                </a:lnTo>
                <a:lnTo>
                  <a:pt x="2731477" y="1879600"/>
                </a:lnTo>
                <a:lnTo>
                  <a:pt x="3020646" y="187960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403993-AC2C-8235-EF58-DA7DD3A9D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Revised Prognostic IPSET-Thrombosis Score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48E5E63-A8D1-8E5A-5AB7-7D1D9EE743F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</a:t>
            </a:r>
            <a:r>
              <a:rPr lang="en-US" dirty="0" err="1"/>
              <a:t>Barbui</a:t>
            </a:r>
            <a:r>
              <a:rPr lang="en-US" dirty="0"/>
              <a:t>. Blood Cancer. 2015;5:e369. 2. Haider. Am J </a:t>
            </a:r>
            <a:r>
              <a:rPr lang="en-US" dirty="0" err="1"/>
              <a:t>Hematol</a:t>
            </a:r>
            <a:r>
              <a:rPr lang="en-US" dirty="0"/>
              <a:t>. 2016;91:390.</a:t>
            </a:r>
          </a:p>
        </p:txBody>
      </p:sp>
      <p:graphicFrame>
        <p:nvGraphicFramePr>
          <p:cNvPr id="15" name="Content Placeholder 11">
            <a:extLst>
              <a:ext uri="{FF2B5EF4-FFF2-40B4-BE49-F238E27FC236}">
                <a16:creationId xmlns:a16="http://schemas.microsoft.com/office/drawing/2014/main" id="{BA07E70C-FF28-2582-F454-2AB8E3D291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481328"/>
              </p:ext>
            </p:extLst>
          </p:nvPr>
        </p:nvGraphicFramePr>
        <p:xfrm>
          <a:off x="1210467" y="1318945"/>
          <a:ext cx="4321276" cy="4389120"/>
        </p:xfrm>
        <a:graphic>
          <a:graphicData uri="http://schemas.openxmlformats.org/drawingml/2006/table">
            <a:tbl>
              <a:tblPr firstRow="1" bandRow="1"/>
              <a:tblGrid>
                <a:gridCol w="4321276">
                  <a:extLst>
                    <a:ext uri="{9D8B030D-6E8A-4147-A177-3AD203B41FA5}">
                      <a16:colId xmlns:a16="http://schemas.microsoft.com/office/drawing/2014/main" val="3711706868"/>
                    </a:ext>
                  </a:extLst>
                </a:gridCol>
              </a:tblGrid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Risk Factor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465085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Age &gt;60 yr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68307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History of thrombosis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77175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JAK2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V617F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mutation positive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739984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  <a:r>
                        <a:rPr lang="en-US" sz="1800" b="1" baseline="30000" dirty="0">
                          <a:solidFill>
                            <a:schemeClr val="bg2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Very low risk: no risk factors  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Low risk: 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JAK2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V617F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only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endParaRPr lang="en-US" sz="1800" i="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Intermediate risk: age &gt;60 yr only  </a:t>
                      </a:r>
                      <a:endParaRPr lang="en-US" sz="180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15643"/>
                  </a:ext>
                </a:extLst>
              </a:tr>
              <a:tr h="630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High risk: history of thrombosis 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or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age &gt;60 yr and 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JAK2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V617F</a:t>
                      </a:r>
                      <a:r>
                        <a:rPr lang="en-US" sz="1800" i="1" dirty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endParaRPr lang="en-US" sz="18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76706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B9D0A01-C95C-17BD-BA26-3F0814C6E89F}"/>
              </a:ext>
            </a:extLst>
          </p:cNvPr>
          <p:cNvSpPr txBox="1"/>
          <p:nvPr/>
        </p:nvSpPr>
        <p:spPr>
          <a:xfrm>
            <a:off x="62873" y="3784391"/>
            <a:ext cx="108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“Old”</a:t>
            </a: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low risk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AC3168-68F2-2576-E03B-6C72229B3D86}"/>
              </a:ext>
            </a:extLst>
          </p:cNvPr>
          <p:cNvSpPr txBox="1"/>
          <p:nvPr/>
        </p:nvSpPr>
        <p:spPr>
          <a:xfrm>
            <a:off x="2761" y="4746228"/>
            <a:ext cx="1207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“Old”</a:t>
            </a: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high 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4E43E-15E4-E6BF-8914-BABB055C5D06}"/>
              </a:ext>
            </a:extLst>
          </p:cNvPr>
          <p:cNvSpPr txBox="1"/>
          <p:nvPr/>
        </p:nvSpPr>
        <p:spPr>
          <a:xfrm>
            <a:off x="6267819" y="1284008"/>
            <a:ext cx="5299710" cy="63533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b="1" dirty="0"/>
              <a:t>Thrombosis-free Survival in Patients With ET </a:t>
            </a:r>
            <a:br>
              <a:rPr lang="en-US" b="1" dirty="0"/>
            </a:br>
            <a:r>
              <a:rPr lang="en-US" b="1" dirty="0"/>
              <a:t>by IPSET-Thrombosis Score</a:t>
            </a:r>
            <a:r>
              <a:rPr lang="en-US" b="1" baseline="30000" dirty="0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C4CA47-D369-516F-5BA3-659C5D76918E}"/>
              </a:ext>
            </a:extLst>
          </p:cNvPr>
          <p:cNvSpPr txBox="1"/>
          <p:nvPr/>
        </p:nvSpPr>
        <p:spPr>
          <a:xfrm>
            <a:off x="2703871" y="6007510"/>
            <a:ext cx="2467897" cy="6292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466322-AE03-AC47-5DEB-C261F0B854B7}"/>
              </a:ext>
            </a:extLst>
          </p:cNvPr>
          <p:cNvSpPr/>
          <p:nvPr/>
        </p:nvSpPr>
        <p:spPr>
          <a:xfrm>
            <a:off x="1210467" y="3590610"/>
            <a:ext cx="4321276" cy="91685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A079F7-1467-B433-DD15-84D5915E3DA2}"/>
              </a:ext>
            </a:extLst>
          </p:cNvPr>
          <p:cNvSpPr/>
          <p:nvPr/>
        </p:nvSpPr>
        <p:spPr>
          <a:xfrm>
            <a:off x="1210251" y="4500610"/>
            <a:ext cx="4321276" cy="11375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85CF437-C918-C0AC-3A16-19955986FFF3}"/>
              </a:ext>
            </a:extLst>
          </p:cNvPr>
          <p:cNvSpPr/>
          <p:nvPr/>
        </p:nvSpPr>
        <p:spPr>
          <a:xfrm>
            <a:off x="6848656" y="2060713"/>
            <a:ext cx="4121645" cy="2650435"/>
          </a:xfrm>
          <a:custGeom>
            <a:avLst/>
            <a:gdLst>
              <a:gd name="csX0" fmla="*/ 0 w 4280452"/>
              <a:gd name="csY0" fmla="*/ 0 h 2650435"/>
              <a:gd name="csX1" fmla="*/ 0 w 4280452"/>
              <a:gd name="csY1" fmla="*/ 2650435 h 2650435"/>
              <a:gd name="csX2" fmla="*/ 4280452 w 4280452"/>
              <a:gd name="csY2" fmla="*/ 2650435 h 2650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80452" h="2650435">
                <a:moveTo>
                  <a:pt x="0" y="0"/>
                </a:moveTo>
                <a:lnTo>
                  <a:pt x="0" y="2650435"/>
                </a:lnTo>
                <a:lnTo>
                  <a:pt x="4280452" y="265043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0DF429-323E-2346-FADE-4E4C18185C1A}"/>
              </a:ext>
            </a:extLst>
          </p:cNvPr>
          <p:cNvGrpSpPr/>
          <p:nvPr/>
        </p:nvGrpSpPr>
        <p:grpSpPr>
          <a:xfrm>
            <a:off x="6782225" y="2060713"/>
            <a:ext cx="62523" cy="2650435"/>
            <a:chOff x="6782225" y="2060713"/>
            <a:chExt cx="62523" cy="265043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65D300-244D-4663-57A8-20805D730859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060713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CC80A0C-7E58-C5C4-056C-937376620AF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AD7FAA8-073C-7B43-B359-E79A2D6235C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120887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A3F100-74AD-2A5A-42BD-47722E94AD2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9122DD0-C933-3CAB-8198-76397B469F0C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181061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21FF623-17D2-944D-029F-B589256DB2C0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D91340B-74D9-7534-59F9-7710D594F736}"/>
              </a:ext>
            </a:extLst>
          </p:cNvPr>
          <p:cNvGrpSpPr/>
          <p:nvPr/>
        </p:nvGrpSpPr>
        <p:grpSpPr>
          <a:xfrm>
            <a:off x="6848421" y="4711685"/>
            <a:ext cx="4117974" cy="45720"/>
            <a:chOff x="6848421" y="4711685"/>
            <a:chExt cx="4117974" cy="457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1A16318-1249-E0F2-467F-00D13C397306}"/>
                </a:ext>
              </a:extLst>
            </p:cNvPr>
            <p:cNvGrpSpPr/>
            <p:nvPr/>
          </p:nvGrpSpPr>
          <p:grpSpPr>
            <a:xfrm rot="5400000">
              <a:off x="7969443" y="3590663"/>
              <a:ext cx="45719" cy="2287763"/>
              <a:chOff x="6782225" y="2060713"/>
              <a:chExt cx="62523" cy="2650435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579C382-2BB1-71A3-E57E-93BF3FA71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060713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3EAAA92-D6F9-8AC7-3377-6CF41751A1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590800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BCA49B3-4783-8505-367D-152458FF2B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4C7560A-83B2-5CFB-B1E3-CBAF718ECB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2BD288D-42C2-F525-EB38-5837989724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E955DA6-250D-0941-1A46-0BDFDCCB73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187ECBB-6172-16F8-E3C6-037626B12797}"/>
                </a:ext>
              </a:extLst>
            </p:cNvPr>
            <p:cNvGrpSpPr/>
            <p:nvPr/>
          </p:nvGrpSpPr>
          <p:grpSpPr>
            <a:xfrm rot="5400000">
              <a:off x="10257206" y="4048217"/>
              <a:ext cx="45719" cy="1372658"/>
              <a:chOff x="6782225" y="3120887"/>
              <a:chExt cx="62523" cy="1590261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F73075A-7E83-C12E-7EA3-0DC22D26F2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8141C8B-5D74-2AE3-F156-9D86675E9C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FBCAFBF-88B8-AA6D-0C31-D012B0E80E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4290D4B-B4A6-CEA9-2ED8-AC14594D84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24C6EAA-F32B-3D8C-BD61-A51ECC34B794}"/>
              </a:ext>
            </a:extLst>
          </p:cNvPr>
          <p:cNvSpPr txBox="1"/>
          <p:nvPr/>
        </p:nvSpPr>
        <p:spPr>
          <a:xfrm>
            <a:off x="6421973" y="1951488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1.0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AD7392-13C0-DA64-2D73-A221BAF485A5}"/>
              </a:ext>
            </a:extLst>
          </p:cNvPr>
          <p:cNvSpPr txBox="1"/>
          <p:nvPr/>
        </p:nvSpPr>
        <p:spPr>
          <a:xfrm>
            <a:off x="6428259" y="2478481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0.8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C13C7E5-D522-6ED4-AC2D-4F8F1CD0DF9A}"/>
              </a:ext>
            </a:extLst>
          </p:cNvPr>
          <p:cNvSpPr txBox="1"/>
          <p:nvPr/>
        </p:nvSpPr>
        <p:spPr>
          <a:xfrm>
            <a:off x="6432084" y="2997658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0.6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0E8EDA-CFFF-8B89-670D-D705F750B804}"/>
              </a:ext>
            </a:extLst>
          </p:cNvPr>
          <p:cNvSpPr txBox="1"/>
          <p:nvPr/>
        </p:nvSpPr>
        <p:spPr>
          <a:xfrm>
            <a:off x="6438370" y="3524651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0.4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B004FA-09C3-C543-120D-52426EA5A428}"/>
              </a:ext>
            </a:extLst>
          </p:cNvPr>
          <p:cNvSpPr txBox="1"/>
          <p:nvPr/>
        </p:nvSpPr>
        <p:spPr>
          <a:xfrm>
            <a:off x="6440345" y="4071779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0.2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0EA97D-771A-F135-3D6D-CC978F6C8542}"/>
              </a:ext>
            </a:extLst>
          </p:cNvPr>
          <p:cNvSpPr txBox="1"/>
          <p:nvPr/>
        </p:nvSpPr>
        <p:spPr>
          <a:xfrm>
            <a:off x="6446631" y="4598772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A45A8E9-6298-EFF5-A43D-84FA7C7AEB04}"/>
              </a:ext>
            </a:extLst>
          </p:cNvPr>
          <p:cNvSpPr txBox="1"/>
          <p:nvPr/>
        </p:nvSpPr>
        <p:spPr>
          <a:xfrm>
            <a:off x="6695475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38F9DE7-DD4C-5874-3E13-F6D36245682D}"/>
              </a:ext>
            </a:extLst>
          </p:cNvPr>
          <p:cNvSpPr txBox="1"/>
          <p:nvPr/>
        </p:nvSpPr>
        <p:spPr>
          <a:xfrm>
            <a:off x="7174753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50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4E4072-5CB1-952C-CF4F-2FAD7142B140}"/>
              </a:ext>
            </a:extLst>
          </p:cNvPr>
          <p:cNvSpPr txBox="1"/>
          <p:nvPr/>
        </p:nvSpPr>
        <p:spPr>
          <a:xfrm>
            <a:off x="7607592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100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E3C1BD-84E4-02F0-EFF8-5E537B02D85E}"/>
              </a:ext>
            </a:extLst>
          </p:cNvPr>
          <p:cNvSpPr txBox="1"/>
          <p:nvPr/>
        </p:nvSpPr>
        <p:spPr>
          <a:xfrm>
            <a:off x="8075146" y="4776997"/>
            <a:ext cx="314178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150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FDE6FC-A90E-388E-431D-34F424DADCD7}"/>
              </a:ext>
            </a:extLst>
          </p:cNvPr>
          <p:cNvSpPr txBox="1"/>
          <p:nvPr/>
        </p:nvSpPr>
        <p:spPr>
          <a:xfrm>
            <a:off x="8526253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200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5B6FE68-9305-6C1F-05CD-1FC4C32855BF}"/>
              </a:ext>
            </a:extLst>
          </p:cNvPr>
          <p:cNvSpPr txBox="1"/>
          <p:nvPr/>
        </p:nvSpPr>
        <p:spPr>
          <a:xfrm>
            <a:off x="9005531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250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1B99889-0D9F-DDA4-E6C1-24DF9BB68D3A}"/>
              </a:ext>
            </a:extLst>
          </p:cNvPr>
          <p:cNvSpPr txBox="1"/>
          <p:nvPr/>
        </p:nvSpPr>
        <p:spPr>
          <a:xfrm>
            <a:off x="9438370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300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F60D409-EFD2-19F4-11CC-F06F01D63403}"/>
              </a:ext>
            </a:extLst>
          </p:cNvPr>
          <p:cNvSpPr txBox="1"/>
          <p:nvPr/>
        </p:nvSpPr>
        <p:spPr>
          <a:xfrm>
            <a:off x="9905924" y="4776997"/>
            <a:ext cx="314178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350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3B26102-B725-C48B-760D-8C51BDC8DEB2}"/>
              </a:ext>
            </a:extLst>
          </p:cNvPr>
          <p:cNvSpPr txBox="1"/>
          <p:nvPr/>
        </p:nvSpPr>
        <p:spPr>
          <a:xfrm>
            <a:off x="10365662" y="4776997"/>
            <a:ext cx="306362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400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5B7B77-24E8-BE55-77E0-2E527AA73842}"/>
              </a:ext>
            </a:extLst>
          </p:cNvPr>
          <p:cNvSpPr txBox="1"/>
          <p:nvPr/>
        </p:nvSpPr>
        <p:spPr>
          <a:xfrm>
            <a:off x="10833216" y="4776997"/>
            <a:ext cx="314178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450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CD96EC8-F526-99A8-DCDB-8611E35F72B2}"/>
              </a:ext>
            </a:extLst>
          </p:cNvPr>
          <p:cNvSpPr txBox="1"/>
          <p:nvPr/>
        </p:nvSpPr>
        <p:spPr>
          <a:xfrm>
            <a:off x="6926925" y="4319921"/>
            <a:ext cx="915105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&lt;.0001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97F240-468D-5631-9DEB-262A9CB8DCC7}"/>
              </a:ext>
            </a:extLst>
          </p:cNvPr>
          <p:cNvSpPr txBox="1"/>
          <p:nvPr/>
        </p:nvSpPr>
        <p:spPr>
          <a:xfrm>
            <a:off x="8760585" y="5125390"/>
            <a:ext cx="314178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BCBDEBC-AB1E-B091-0AE3-39DBF2331E77}"/>
              </a:ext>
            </a:extLst>
          </p:cNvPr>
          <p:cNvSpPr txBox="1"/>
          <p:nvPr/>
        </p:nvSpPr>
        <p:spPr>
          <a:xfrm rot="16200000">
            <a:off x="5539701" y="3247223"/>
            <a:ext cx="1353676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Survival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3822AB-19C0-4B9A-C2A4-0BD6E9E4C8B9}"/>
              </a:ext>
            </a:extLst>
          </p:cNvPr>
          <p:cNvSpPr txBox="1"/>
          <p:nvPr/>
        </p:nvSpPr>
        <p:spPr>
          <a:xfrm>
            <a:off x="7174753" y="3237635"/>
            <a:ext cx="2296080" cy="6353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dirty="0"/>
              <a:t>Very low risk (n = 156)</a:t>
            </a:r>
          </a:p>
          <a:p>
            <a:r>
              <a:rPr lang="en-US" sz="1400" dirty="0"/>
              <a:t>Low risk (n = 128)</a:t>
            </a:r>
          </a:p>
          <a:p>
            <a:r>
              <a:rPr lang="en-US" sz="1400" dirty="0"/>
              <a:t>Intermediate risk (n = 82)</a:t>
            </a:r>
          </a:p>
          <a:p>
            <a:r>
              <a:rPr lang="en-US" sz="1400" dirty="0"/>
              <a:t>High risk (n = 219)</a:t>
            </a: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381E6524-7936-AD95-A1BC-08CB576F5748}"/>
              </a:ext>
            </a:extLst>
          </p:cNvPr>
          <p:cNvSpPr/>
          <p:nvPr/>
        </p:nvSpPr>
        <p:spPr>
          <a:xfrm>
            <a:off x="6989014" y="3918014"/>
            <a:ext cx="142946" cy="123229"/>
          </a:xfrm>
          <a:prstGeom prst="triangl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91B9E8B1-1DEB-6AE8-B691-41F08CDFA0AB}"/>
              </a:ext>
            </a:extLst>
          </p:cNvPr>
          <p:cNvSpPr/>
          <p:nvPr/>
        </p:nvSpPr>
        <p:spPr>
          <a:xfrm>
            <a:off x="6787861" y="2031123"/>
            <a:ext cx="142946" cy="123229"/>
          </a:xfrm>
          <a:prstGeom prst="triangl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0824CE0-9C36-1AE1-634C-737731FC0838}"/>
              </a:ext>
            </a:extLst>
          </p:cNvPr>
          <p:cNvGrpSpPr/>
          <p:nvPr/>
        </p:nvGrpSpPr>
        <p:grpSpPr>
          <a:xfrm>
            <a:off x="6822623" y="2078060"/>
            <a:ext cx="2817778" cy="1955092"/>
            <a:chOff x="6822623" y="2078060"/>
            <a:chExt cx="2817778" cy="195509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86ED529-C23A-F1A3-797B-898A2DDA36A6}"/>
                </a:ext>
              </a:extLst>
            </p:cNvPr>
            <p:cNvSpPr/>
            <p:nvPr/>
          </p:nvSpPr>
          <p:spPr>
            <a:xfrm>
              <a:off x="7000422" y="3276697"/>
              <a:ext cx="127629" cy="1276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705C1A24-3C79-4663-3003-84147DDE7ECD}"/>
                </a:ext>
              </a:extLst>
            </p:cNvPr>
            <p:cNvSpPr/>
            <p:nvPr/>
          </p:nvSpPr>
          <p:spPr>
            <a:xfrm>
              <a:off x="6989014" y="3479234"/>
              <a:ext cx="142946" cy="12322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C9F15FB-459E-9701-8531-667E2C8A581C}"/>
                </a:ext>
              </a:extLst>
            </p:cNvPr>
            <p:cNvSpPr/>
            <p:nvPr/>
          </p:nvSpPr>
          <p:spPr>
            <a:xfrm>
              <a:off x="7002724" y="3700586"/>
              <a:ext cx="119305" cy="11930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Isosceles Triangle 108">
              <a:extLst>
                <a:ext uri="{FF2B5EF4-FFF2-40B4-BE49-F238E27FC236}">
                  <a16:creationId xmlns:a16="http://schemas.microsoft.com/office/drawing/2014/main" id="{D0EC8F26-AEC6-46B8-C1AC-343B84BE2A30}"/>
                </a:ext>
              </a:extLst>
            </p:cNvPr>
            <p:cNvSpPr/>
            <p:nvPr/>
          </p:nvSpPr>
          <p:spPr>
            <a:xfrm>
              <a:off x="6822623" y="2078060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6837C70A-42A1-689D-B196-E672E3B76C0D}"/>
                </a:ext>
              </a:extLst>
            </p:cNvPr>
            <p:cNvSpPr/>
            <p:nvPr/>
          </p:nvSpPr>
          <p:spPr>
            <a:xfrm>
              <a:off x="6877433" y="2136461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D9173DBA-9F44-F8D1-3C4B-634D4C02D8AF}"/>
                </a:ext>
              </a:extLst>
            </p:cNvPr>
            <p:cNvSpPr/>
            <p:nvPr/>
          </p:nvSpPr>
          <p:spPr>
            <a:xfrm>
              <a:off x="6957099" y="2171248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CE7BA9D8-04F6-BD7E-973B-59B72A7651A6}"/>
                </a:ext>
              </a:extLst>
            </p:cNvPr>
            <p:cNvSpPr/>
            <p:nvPr/>
          </p:nvSpPr>
          <p:spPr>
            <a:xfrm>
              <a:off x="7056578" y="2237097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Isosceles Triangle 112">
              <a:extLst>
                <a:ext uri="{FF2B5EF4-FFF2-40B4-BE49-F238E27FC236}">
                  <a16:creationId xmlns:a16="http://schemas.microsoft.com/office/drawing/2014/main" id="{F46D89C9-C85A-8D1A-A4D2-35DF3DC5AC80}"/>
                </a:ext>
              </a:extLst>
            </p:cNvPr>
            <p:cNvSpPr/>
            <p:nvPr/>
          </p:nvSpPr>
          <p:spPr>
            <a:xfrm>
              <a:off x="7181687" y="2285691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144F8427-F054-8740-EE6C-10F32347533D}"/>
                </a:ext>
              </a:extLst>
            </p:cNvPr>
            <p:cNvSpPr/>
            <p:nvPr/>
          </p:nvSpPr>
          <p:spPr>
            <a:xfrm>
              <a:off x="7238261" y="2323775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B3BE037B-B9CB-6084-8FD0-127B387EC801}"/>
                </a:ext>
              </a:extLst>
            </p:cNvPr>
            <p:cNvSpPr/>
            <p:nvPr/>
          </p:nvSpPr>
          <p:spPr>
            <a:xfrm>
              <a:off x="7309734" y="2375059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Isosceles Triangle 115">
              <a:extLst>
                <a:ext uri="{FF2B5EF4-FFF2-40B4-BE49-F238E27FC236}">
                  <a16:creationId xmlns:a16="http://schemas.microsoft.com/office/drawing/2014/main" id="{22916E2D-4048-D15A-9240-BEAE0F1B365F}"/>
                </a:ext>
              </a:extLst>
            </p:cNvPr>
            <p:cNvSpPr/>
            <p:nvPr/>
          </p:nvSpPr>
          <p:spPr>
            <a:xfrm>
              <a:off x="7385115" y="2392840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Isosceles Triangle 116">
              <a:extLst>
                <a:ext uri="{FF2B5EF4-FFF2-40B4-BE49-F238E27FC236}">
                  <a16:creationId xmlns:a16="http://schemas.microsoft.com/office/drawing/2014/main" id="{D0024AC0-D919-AE9B-869E-D13E8B610778}"/>
                </a:ext>
              </a:extLst>
            </p:cNvPr>
            <p:cNvSpPr/>
            <p:nvPr/>
          </p:nvSpPr>
          <p:spPr>
            <a:xfrm>
              <a:off x="7452203" y="2432608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79ED864B-5AFD-326B-EF8E-FB7C10E83872}"/>
                </a:ext>
              </a:extLst>
            </p:cNvPr>
            <p:cNvSpPr/>
            <p:nvPr/>
          </p:nvSpPr>
          <p:spPr>
            <a:xfrm>
              <a:off x="7475857" y="2486061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7F21D7E9-4950-4C46-5AB8-1656A4E296D5}"/>
                </a:ext>
              </a:extLst>
            </p:cNvPr>
            <p:cNvSpPr/>
            <p:nvPr/>
          </p:nvSpPr>
          <p:spPr>
            <a:xfrm>
              <a:off x="7611466" y="2528341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Isosceles Triangle 119">
              <a:extLst>
                <a:ext uri="{FF2B5EF4-FFF2-40B4-BE49-F238E27FC236}">
                  <a16:creationId xmlns:a16="http://schemas.microsoft.com/office/drawing/2014/main" id="{1575B01E-5855-3A37-3E87-F53420C218F3}"/>
                </a:ext>
              </a:extLst>
            </p:cNvPr>
            <p:cNvSpPr/>
            <p:nvPr/>
          </p:nvSpPr>
          <p:spPr>
            <a:xfrm>
              <a:off x="7732174" y="2566926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Isosceles Triangle 120">
              <a:extLst>
                <a:ext uri="{FF2B5EF4-FFF2-40B4-BE49-F238E27FC236}">
                  <a16:creationId xmlns:a16="http://schemas.microsoft.com/office/drawing/2014/main" id="{B0037073-4AE1-34CF-3461-E42D9FC277B7}"/>
                </a:ext>
              </a:extLst>
            </p:cNvPr>
            <p:cNvSpPr/>
            <p:nvPr/>
          </p:nvSpPr>
          <p:spPr>
            <a:xfrm>
              <a:off x="7917018" y="2595616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Isosceles Triangle 121">
              <a:extLst>
                <a:ext uri="{FF2B5EF4-FFF2-40B4-BE49-F238E27FC236}">
                  <a16:creationId xmlns:a16="http://schemas.microsoft.com/office/drawing/2014/main" id="{40C7FB6C-8877-2F16-5702-9E32D0ED8885}"/>
                </a:ext>
              </a:extLst>
            </p:cNvPr>
            <p:cNvSpPr/>
            <p:nvPr/>
          </p:nvSpPr>
          <p:spPr>
            <a:xfrm>
              <a:off x="8079710" y="2640198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Isosceles Triangle 122">
              <a:extLst>
                <a:ext uri="{FF2B5EF4-FFF2-40B4-BE49-F238E27FC236}">
                  <a16:creationId xmlns:a16="http://schemas.microsoft.com/office/drawing/2014/main" id="{BBA0E08C-DE35-CB4C-5ADB-668773E8DEDD}"/>
                </a:ext>
              </a:extLst>
            </p:cNvPr>
            <p:cNvSpPr/>
            <p:nvPr/>
          </p:nvSpPr>
          <p:spPr>
            <a:xfrm>
              <a:off x="8119447" y="2695325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4C7FDAEF-36BB-2524-57F0-73385D0718B2}"/>
                </a:ext>
              </a:extLst>
            </p:cNvPr>
            <p:cNvSpPr/>
            <p:nvPr/>
          </p:nvSpPr>
          <p:spPr>
            <a:xfrm>
              <a:off x="8577069" y="2784605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Isosceles Triangle 124">
              <a:extLst>
                <a:ext uri="{FF2B5EF4-FFF2-40B4-BE49-F238E27FC236}">
                  <a16:creationId xmlns:a16="http://schemas.microsoft.com/office/drawing/2014/main" id="{5325C31A-07F9-BAFD-982E-9E2882566ED2}"/>
                </a:ext>
              </a:extLst>
            </p:cNvPr>
            <p:cNvSpPr/>
            <p:nvPr/>
          </p:nvSpPr>
          <p:spPr>
            <a:xfrm>
              <a:off x="8700268" y="2897099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Isosceles Triangle 125">
              <a:extLst>
                <a:ext uri="{FF2B5EF4-FFF2-40B4-BE49-F238E27FC236}">
                  <a16:creationId xmlns:a16="http://schemas.microsoft.com/office/drawing/2014/main" id="{28FFEFB0-6CFD-6704-AB53-72F6A15217DA}"/>
                </a:ext>
              </a:extLst>
            </p:cNvPr>
            <p:cNvSpPr/>
            <p:nvPr/>
          </p:nvSpPr>
          <p:spPr>
            <a:xfrm>
              <a:off x="9328395" y="3182726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F55CF435-7543-5CDE-441C-3FCF121B865C}"/>
                </a:ext>
              </a:extLst>
            </p:cNvPr>
            <p:cNvSpPr/>
            <p:nvPr/>
          </p:nvSpPr>
          <p:spPr>
            <a:xfrm>
              <a:off x="9497455" y="3909923"/>
              <a:ext cx="142946" cy="123229"/>
            </a:xfrm>
            <a:prstGeom prst="triangl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842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DC63-14FA-5570-8039-C37D7C700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BDEBF2-4C8C-88BF-A6F5-DB5D16F07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Revised Prognostic IPSET-Thrombosis Score: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8CBA3E-7FFE-2DD9-7533-6315E8C41B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1Barbui. Blood Cancer. 2015;5:e369. Tefferi. Am j Hematol. 2024;99:697. </a:t>
            </a:r>
          </a:p>
        </p:txBody>
      </p:sp>
      <p:graphicFrame>
        <p:nvGraphicFramePr>
          <p:cNvPr id="2" name="Content Placeholder 11">
            <a:extLst>
              <a:ext uri="{FF2B5EF4-FFF2-40B4-BE49-F238E27FC236}">
                <a16:creationId xmlns:a16="http://schemas.microsoft.com/office/drawing/2014/main" id="{2747A221-1041-628E-E6D4-B53DBB21E4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550992"/>
              </p:ext>
            </p:extLst>
          </p:nvPr>
        </p:nvGraphicFramePr>
        <p:xfrm>
          <a:off x="1348281" y="1508035"/>
          <a:ext cx="9467926" cy="2743200"/>
        </p:xfrm>
        <a:graphic>
          <a:graphicData uri="http://schemas.openxmlformats.org/drawingml/2006/table">
            <a:tbl>
              <a:tblPr firstRow="1" bandRow="1"/>
              <a:tblGrid>
                <a:gridCol w="4733963">
                  <a:extLst>
                    <a:ext uri="{9D8B030D-6E8A-4147-A177-3AD203B41FA5}">
                      <a16:colId xmlns:a16="http://schemas.microsoft.com/office/drawing/2014/main" val="3711706868"/>
                    </a:ext>
                  </a:extLst>
                </a:gridCol>
                <a:gridCol w="4733963">
                  <a:extLst>
                    <a:ext uri="{9D8B030D-6E8A-4147-A177-3AD203B41FA5}">
                      <a16:colId xmlns:a16="http://schemas.microsoft.com/office/drawing/2014/main" val="1747195117"/>
                    </a:ext>
                  </a:extLst>
                </a:gridCol>
              </a:tblGrid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  <a:endParaRPr lang="en-US" sz="2000" b="1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  <a:t>Management</a:t>
                      </a:r>
                    </a:p>
                  </a:txBody>
                  <a:tcPr marL="182880" marR="1828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Very low risk: no risk factors  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No aspirin?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Low risk: 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</a:rPr>
                        <a:t>JAK2 </a:t>
                      </a:r>
                      <a:r>
                        <a:rPr lang="en-US" sz="2000" i="0" dirty="0">
                          <a:solidFill>
                            <a:schemeClr val="tx1"/>
                          </a:solidFill>
                          <a:latin typeface="+mn-lt"/>
                        </a:rPr>
                        <a:t>V617F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i="0" dirty="0">
                          <a:solidFill>
                            <a:schemeClr val="tx1"/>
                          </a:solidFill>
                          <a:latin typeface="+mn-lt"/>
                        </a:rPr>
                        <a:t>only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endParaRPr lang="en-US" sz="2000" i="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Aspirin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Intermediate risk: age &gt;60 yr only  </a:t>
                      </a:r>
                      <a:endParaRPr lang="en-US" sz="200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+mn-lt"/>
                        </a:rPr>
                        <a:t>Aspirin, no cytoreduction?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15643"/>
                  </a:ext>
                </a:extLst>
              </a:tr>
              <a:tr h="630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High risk: history of thrombosis 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</a:rPr>
                        <a:t>or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age &gt;60 yr and 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</a:rPr>
                        <a:t>JAK2 </a:t>
                      </a:r>
                      <a:r>
                        <a:rPr lang="en-US" sz="2000" i="0" dirty="0">
                          <a:solidFill>
                            <a:schemeClr val="tx1"/>
                          </a:solidFill>
                          <a:latin typeface="+mn-lt"/>
                        </a:rPr>
                        <a:t>V617F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</a:rPr>
                        <a:t>  </a:t>
                      </a:r>
                      <a:endParaRPr lang="en-US" sz="20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solidFill>
                            <a:schemeClr val="tx1"/>
                          </a:solidFill>
                          <a:latin typeface="+mn-lt"/>
                        </a:rPr>
                        <a:t>Aspirin and cytoreduction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767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20F25B6-87FF-3E0F-AF80-97FCEDA3E50D}"/>
              </a:ext>
            </a:extLst>
          </p:cNvPr>
          <p:cNvSpPr txBox="1"/>
          <p:nvPr/>
        </p:nvSpPr>
        <p:spPr>
          <a:xfrm>
            <a:off x="121923" y="2121799"/>
            <a:ext cx="1186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“Old”</a:t>
            </a: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low risk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42876-5951-8132-3336-95F634871E2A}"/>
              </a:ext>
            </a:extLst>
          </p:cNvPr>
          <p:cNvSpPr txBox="1"/>
          <p:nvPr/>
        </p:nvSpPr>
        <p:spPr>
          <a:xfrm>
            <a:off x="54597" y="3285072"/>
            <a:ext cx="1321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“Old”</a:t>
            </a: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high risk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1AAEE5-3FBE-3924-1675-C8F13A6FCEC5}"/>
              </a:ext>
            </a:extLst>
          </p:cNvPr>
          <p:cNvSpPr/>
          <p:nvPr/>
        </p:nvSpPr>
        <p:spPr>
          <a:xfrm>
            <a:off x="1348281" y="1990017"/>
            <a:ext cx="4570198" cy="9952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C98D6E-EAE7-B59C-855A-28C5E6E699C0}"/>
              </a:ext>
            </a:extLst>
          </p:cNvPr>
          <p:cNvSpPr/>
          <p:nvPr/>
        </p:nvSpPr>
        <p:spPr>
          <a:xfrm>
            <a:off x="1349050" y="2990955"/>
            <a:ext cx="4569429" cy="12545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578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3A868-AECE-AC38-41C5-EA7FDD4E9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5188CE-B905-2A03-CA7C-245D89D11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Triple A Risk Model for Overall Survival in 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5FADEB-7118-FDC4-2AFB-142CF18745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Tefferi</a:t>
            </a:r>
            <a:r>
              <a:rPr lang="en-US" dirty="0"/>
              <a:t>. Am J </a:t>
            </a:r>
            <a:r>
              <a:rPr lang="en-US" dirty="0" err="1"/>
              <a:t>Hematol</a:t>
            </a:r>
            <a:r>
              <a:rPr lang="en-US" dirty="0"/>
              <a:t>. 2023;98:1829.</a:t>
            </a:r>
          </a:p>
        </p:txBody>
      </p:sp>
      <p:graphicFrame>
        <p:nvGraphicFramePr>
          <p:cNvPr id="9" name="Content Placeholder 11">
            <a:extLst>
              <a:ext uri="{FF2B5EF4-FFF2-40B4-BE49-F238E27FC236}">
                <a16:creationId xmlns:a16="http://schemas.microsoft.com/office/drawing/2014/main" id="{734845F1-38DF-05F3-1402-53D5040505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148137"/>
              </p:ext>
            </p:extLst>
          </p:nvPr>
        </p:nvGraphicFramePr>
        <p:xfrm>
          <a:off x="211766" y="1234434"/>
          <a:ext cx="10100634" cy="4572000"/>
        </p:xfrm>
        <a:graphic>
          <a:graphicData uri="http://schemas.openxmlformats.org/drawingml/2006/table">
            <a:tbl>
              <a:tblPr firstRow="1" bandRow="1"/>
              <a:tblGrid>
                <a:gridCol w="5050317">
                  <a:extLst>
                    <a:ext uri="{9D8B030D-6E8A-4147-A177-3AD203B41FA5}">
                      <a16:colId xmlns:a16="http://schemas.microsoft.com/office/drawing/2014/main" val="3711706868"/>
                    </a:ext>
                  </a:extLst>
                </a:gridCol>
                <a:gridCol w="5050317">
                  <a:extLst>
                    <a:ext uri="{9D8B030D-6E8A-4147-A177-3AD203B41FA5}">
                      <a16:colId xmlns:a16="http://schemas.microsoft.com/office/drawing/2014/main" val="189656824"/>
                    </a:ext>
                  </a:extLst>
                </a:gridCol>
              </a:tblGrid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Risk Factor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n-lt"/>
                        </a:rPr>
                        <a:t>Points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465085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Age &gt;70 yr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68307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Age 50-70 yr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77175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Absolute lymphocyte count &lt;1.7 x 10</a:t>
                      </a:r>
                      <a:r>
                        <a:rPr lang="en-US" sz="1800" i="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/L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739984"/>
                  </a:ext>
                </a:extLst>
              </a:tr>
              <a:tr h="4012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Absolute neutrophil count ≥8 x 10</a:t>
                      </a:r>
                      <a:r>
                        <a:rPr lang="en-US" sz="1800" i="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/L</a:t>
                      </a:r>
                    </a:p>
                  </a:txBody>
                  <a:tcPr marL="182880" marR="182880" marT="91440" marB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182880" marR="182880" marT="91440" marB="9144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980209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n-lt"/>
                        </a:rPr>
                        <a:t>Points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Low risk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0-1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Intermediate-1 risk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2-3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Intermediate-2 risk</a:t>
                      </a:r>
                      <a:endParaRPr lang="en-US" sz="180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15643"/>
                  </a:ext>
                </a:extLst>
              </a:tr>
              <a:tr h="4414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High risk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+mn-lt"/>
                        </a:rPr>
                        <a:t>5-6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76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059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F3AADE4F-DB1E-D5AF-D216-7B09132F7EAA}"/>
              </a:ext>
            </a:extLst>
          </p:cNvPr>
          <p:cNvSpPr/>
          <p:nvPr/>
        </p:nvSpPr>
        <p:spPr>
          <a:xfrm>
            <a:off x="6400800" y="2115801"/>
            <a:ext cx="5479726" cy="867679"/>
          </a:xfrm>
          <a:custGeom>
            <a:avLst/>
            <a:gdLst>
              <a:gd name="csX0" fmla="*/ 0 w 5479726"/>
              <a:gd name="csY0" fmla="*/ 0 h 867679"/>
              <a:gd name="csX1" fmla="*/ 206908 w 5479726"/>
              <a:gd name="csY1" fmla="*/ 0 h 867679"/>
              <a:gd name="csX2" fmla="*/ 206908 w 5479726"/>
              <a:gd name="csY2" fmla="*/ 23361 h 867679"/>
              <a:gd name="csX3" fmla="*/ 397130 w 5479726"/>
              <a:gd name="csY3" fmla="*/ 23361 h 867679"/>
              <a:gd name="csX4" fmla="*/ 397130 w 5479726"/>
              <a:gd name="csY4" fmla="*/ 36710 h 867679"/>
              <a:gd name="csX5" fmla="*/ 590689 w 5479726"/>
              <a:gd name="csY5" fmla="*/ 36710 h 867679"/>
              <a:gd name="csX6" fmla="*/ 590689 w 5479726"/>
              <a:gd name="csY6" fmla="*/ 96780 h 867679"/>
              <a:gd name="csX7" fmla="*/ 710829 w 5479726"/>
              <a:gd name="csY7" fmla="*/ 96780 h 867679"/>
              <a:gd name="csX8" fmla="*/ 710829 w 5479726"/>
              <a:gd name="csY8" fmla="*/ 140164 h 867679"/>
              <a:gd name="csX9" fmla="*/ 784248 w 5479726"/>
              <a:gd name="csY9" fmla="*/ 140164 h 867679"/>
              <a:gd name="csX10" fmla="*/ 784248 w 5479726"/>
              <a:gd name="csY10" fmla="*/ 190222 h 867679"/>
              <a:gd name="csX11" fmla="*/ 984482 w 5479726"/>
              <a:gd name="csY11" fmla="*/ 190222 h 867679"/>
              <a:gd name="csX12" fmla="*/ 984482 w 5479726"/>
              <a:gd name="csY12" fmla="*/ 216920 h 867679"/>
              <a:gd name="csX13" fmla="*/ 1174704 w 5479726"/>
              <a:gd name="csY13" fmla="*/ 216920 h 867679"/>
              <a:gd name="csX14" fmla="*/ 1174704 w 5479726"/>
              <a:gd name="csY14" fmla="*/ 260304 h 867679"/>
              <a:gd name="csX15" fmla="*/ 1541799 w 5479726"/>
              <a:gd name="csY15" fmla="*/ 260304 h 867679"/>
              <a:gd name="csX16" fmla="*/ 1541799 w 5479726"/>
              <a:gd name="csY16" fmla="*/ 293676 h 867679"/>
              <a:gd name="csX17" fmla="*/ 1745369 w 5479726"/>
              <a:gd name="csY17" fmla="*/ 293676 h 867679"/>
              <a:gd name="csX18" fmla="*/ 1745369 w 5479726"/>
              <a:gd name="csY18" fmla="*/ 323711 h 867679"/>
              <a:gd name="csX19" fmla="*/ 1935591 w 5479726"/>
              <a:gd name="csY19" fmla="*/ 323711 h 867679"/>
              <a:gd name="csX20" fmla="*/ 1935591 w 5479726"/>
              <a:gd name="csY20" fmla="*/ 357084 h 867679"/>
              <a:gd name="csX21" fmla="*/ 1958952 w 5479726"/>
              <a:gd name="csY21" fmla="*/ 357084 h 867679"/>
              <a:gd name="csX22" fmla="*/ 1958952 w 5479726"/>
              <a:gd name="csY22" fmla="*/ 387119 h 867679"/>
              <a:gd name="csX23" fmla="*/ 2132488 w 5479726"/>
              <a:gd name="csY23" fmla="*/ 387119 h 867679"/>
              <a:gd name="csX24" fmla="*/ 2132488 w 5479726"/>
              <a:gd name="csY24" fmla="*/ 437177 h 867679"/>
              <a:gd name="csX25" fmla="*/ 2336058 w 5479726"/>
              <a:gd name="csY25" fmla="*/ 437177 h 867679"/>
              <a:gd name="csX26" fmla="*/ 2336058 w 5479726"/>
              <a:gd name="csY26" fmla="*/ 490573 h 867679"/>
              <a:gd name="csX27" fmla="*/ 2669781 w 5479726"/>
              <a:gd name="csY27" fmla="*/ 490573 h 867679"/>
              <a:gd name="csX28" fmla="*/ 2669781 w 5479726"/>
              <a:gd name="csY28" fmla="*/ 577341 h 867679"/>
              <a:gd name="csX29" fmla="*/ 3857834 w 5479726"/>
              <a:gd name="csY29" fmla="*/ 577341 h 867679"/>
              <a:gd name="csX30" fmla="*/ 3857834 w 5479726"/>
              <a:gd name="csY30" fmla="*/ 867679 h 867679"/>
              <a:gd name="csX31" fmla="*/ 5479726 w 5479726"/>
              <a:gd name="csY31" fmla="*/ 867679 h 867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479726" h="867679">
                <a:moveTo>
                  <a:pt x="0" y="0"/>
                </a:moveTo>
                <a:lnTo>
                  <a:pt x="206908" y="0"/>
                </a:lnTo>
                <a:lnTo>
                  <a:pt x="206908" y="23361"/>
                </a:lnTo>
                <a:lnTo>
                  <a:pt x="397130" y="23361"/>
                </a:lnTo>
                <a:lnTo>
                  <a:pt x="397130" y="36710"/>
                </a:lnTo>
                <a:lnTo>
                  <a:pt x="590689" y="36710"/>
                </a:lnTo>
                <a:lnTo>
                  <a:pt x="590689" y="96780"/>
                </a:lnTo>
                <a:lnTo>
                  <a:pt x="710829" y="96780"/>
                </a:lnTo>
                <a:lnTo>
                  <a:pt x="710829" y="140164"/>
                </a:lnTo>
                <a:lnTo>
                  <a:pt x="784248" y="140164"/>
                </a:lnTo>
                <a:lnTo>
                  <a:pt x="784248" y="190222"/>
                </a:lnTo>
                <a:lnTo>
                  <a:pt x="984482" y="190222"/>
                </a:lnTo>
                <a:lnTo>
                  <a:pt x="984482" y="216920"/>
                </a:lnTo>
                <a:lnTo>
                  <a:pt x="1174704" y="216920"/>
                </a:lnTo>
                <a:lnTo>
                  <a:pt x="1174704" y="260304"/>
                </a:lnTo>
                <a:lnTo>
                  <a:pt x="1541799" y="260304"/>
                </a:lnTo>
                <a:lnTo>
                  <a:pt x="1541799" y="293676"/>
                </a:lnTo>
                <a:lnTo>
                  <a:pt x="1745369" y="293676"/>
                </a:lnTo>
                <a:lnTo>
                  <a:pt x="1745369" y="323711"/>
                </a:lnTo>
                <a:lnTo>
                  <a:pt x="1935591" y="323711"/>
                </a:lnTo>
                <a:lnTo>
                  <a:pt x="1935591" y="357084"/>
                </a:lnTo>
                <a:lnTo>
                  <a:pt x="1958952" y="357084"/>
                </a:lnTo>
                <a:lnTo>
                  <a:pt x="1958952" y="387119"/>
                </a:lnTo>
                <a:lnTo>
                  <a:pt x="2132488" y="387119"/>
                </a:lnTo>
                <a:lnTo>
                  <a:pt x="2132488" y="437177"/>
                </a:lnTo>
                <a:lnTo>
                  <a:pt x="2336058" y="437177"/>
                </a:lnTo>
                <a:lnTo>
                  <a:pt x="2336058" y="490573"/>
                </a:lnTo>
                <a:lnTo>
                  <a:pt x="2669781" y="490573"/>
                </a:lnTo>
                <a:lnTo>
                  <a:pt x="2669781" y="577341"/>
                </a:lnTo>
                <a:lnTo>
                  <a:pt x="3857834" y="577341"/>
                </a:lnTo>
                <a:lnTo>
                  <a:pt x="3857834" y="867679"/>
                </a:lnTo>
                <a:lnTo>
                  <a:pt x="5479726" y="867679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8E0B8304-FAA1-30AA-0312-6AAD0E8BA31A}"/>
              </a:ext>
            </a:extLst>
          </p:cNvPr>
          <p:cNvSpPr/>
          <p:nvPr/>
        </p:nvSpPr>
        <p:spPr>
          <a:xfrm>
            <a:off x="6414149" y="2115801"/>
            <a:ext cx="3831136" cy="437177"/>
          </a:xfrm>
          <a:custGeom>
            <a:avLst/>
            <a:gdLst>
              <a:gd name="csX0" fmla="*/ 0 w 3831136"/>
              <a:gd name="csY0" fmla="*/ 0 h 437177"/>
              <a:gd name="csX1" fmla="*/ 0 w 3831136"/>
              <a:gd name="csY1" fmla="*/ 43384 h 437177"/>
              <a:gd name="csX2" fmla="*/ 173536 w 3831136"/>
              <a:gd name="csY2" fmla="*/ 43384 h 437177"/>
              <a:gd name="csX3" fmla="*/ 173536 w 3831136"/>
              <a:gd name="csY3" fmla="*/ 70082 h 437177"/>
              <a:gd name="csX4" fmla="*/ 377106 w 3831136"/>
              <a:gd name="csY4" fmla="*/ 70082 h 437177"/>
              <a:gd name="csX5" fmla="*/ 377106 w 3831136"/>
              <a:gd name="csY5" fmla="*/ 106792 h 437177"/>
              <a:gd name="csX6" fmla="*/ 574003 w 3831136"/>
              <a:gd name="csY6" fmla="*/ 106792 h 437177"/>
              <a:gd name="csX7" fmla="*/ 574003 w 3831136"/>
              <a:gd name="csY7" fmla="*/ 133490 h 437177"/>
              <a:gd name="csX8" fmla="*/ 954447 w 3831136"/>
              <a:gd name="csY8" fmla="*/ 133490 h 437177"/>
              <a:gd name="csX9" fmla="*/ 954447 w 3831136"/>
              <a:gd name="csY9" fmla="*/ 183548 h 437177"/>
              <a:gd name="csX10" fmla="*/ 1178041 w 3831136"/>
              <a:gd name="csY10" fmla="*/ 183548 h 437177"/>
              <a:gd name="csX11" fmla="*/ 1178041 w 3831136"/>
              <a:gd name="csY11" fmla="*/ 216920 h 437177"/>
              <a:gd name="csX12" fmla="*/ 1344902 w 3831136"/>
              <a:gd name="csY12" fmla="*/ 216920 h 437177"/>
              <a:gd name="csX13" fmla="*/ 1344902 w 3831136"/>
              <a:gd name="csY13" fmla="*/ 260304 h 437177"/>
              <a:gd name="csX14" fmla="*/ 1922242 w 3831136"/>
              <a:gd name="csY14" fmla="*/ 260304 h 437177"/>
              <a:gd name="csX15" fmla="*/ 1922242 w 3831136"/>
              <a:gd name="csY15" fmla="*/ 307025 h 437177"/>
              <a:gd name="csX16" fmla="*/ 2502920 w 3831136"/>
              <a:gd name="csY16" fmla="*/ 307025 h 437177"/>
              <a:gd name="csX17" fmla="*/ 2502920 w 3831136"/>
              <a:gd name="csY17" fmla="*/ 437177 h 437177"/>
              <a:gd name="csX18" fmla="*/ 3831136 w 3831136"/>
              <a:gd name="csY18" fmla="*/ 437177 h 437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31136" h="437177">
                <a:moveTo>
                  <a:pt x="0" y="0"/>
                </a:moveTo>
                <a:lnTo>
                  <a:pt x="0" y="43384"/>
                </a:lnTo>
                <a:lnTo>
                  <a:pt x="173536" y="43384"/>
                </a:lnTo>
                <a:lnTo>
                  <a:pt x="173536" y="70082"/>
                </a:lnTo>
                <a:lnTo>
                  <a:pt x="377106" y="70082"/>
                </a:lnTo>
                <a:lnTo>
                  <a:pt x="377106" y="106792"/>
                </a:lnTo>
                <a:lnTo>
                  <a:pt x="574003" y="106792"/>
                </a:lnTo>
                <a:lnTo>
                  <a:pt x="574003" y="133490"/>
                </a:lnTo>
                <a:lnTo>
                  <a:pt x="954447" y="133490"/>
                </a:lnTo>
                <a:lnTo>
                  <a:pt x="954447" y="183548"/>
                </a:lnTo>
                <a:lnTo>
                  <a:pt x="1178041" y="183548"/>
                </a:lnTo>
                <a:lnTo>
                  <a:pt x="1178041" y="216920"/>
                </a:lnTo>
                <a:lnTo>
                  <a:pt x="1344902" y="216920"/>
                </a:lnTo>
                <a:lnTo>
                  <a:pt x="1344902" y="260304"/>
                </a:lnTo>
                <a:lnTo>
                  <a:pt x="1922242" y="260304"/>
                </a:lnTo>
                <a:lnTo>
                  <a:pt x="1922242" y="307025"/>
                </a:lnTo>
                <a:lnTo>
                  <a:pt x="2502920" y="307025"/>
                </a:lnTo>
                <a:lnTo>
                  <a:pt x="2502920" y="437177"/>
                </a:lnTo>
                <a:lnTo>
                  <a:pt x="3831136" y="437177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A48199-E774-2578-5F43-56E45851A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Outcomes Based on the Triple A Risk Model for 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51848B-5C03-8D08-83DE-4CFD44D232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</a:t>
            </a:r>
            <a:r>
              <a:rPr lang="en-US" dirty="0" err="1"/>
              <a:t>Tefferi</a:t>
            </a:r>
            <a:r>
              <a:rPr lang="en-US" dirty="0"/>
              <a:t>. Am J </a:t>
            </a:r>
            <a:r>
              <a:rPr lang="en-US" dirty="0" err="1"/>
              <a:t>Hematol</a:t>
            </a:r>
            <a:r>
              <a:rPr lang="en-US" dirty="0"/>
              <a:t>. 2023;98:1829. 2. Sonmez. Blood Adv. 2025;2025017896. 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C0779695-9EDA-8A41-6582-8D27AF776DB9}"/>
              </a:ext>
            </a:extLst>
          </p:cNvPr>
          <p:cNvSpPr txBox="1">
            <a:spLocks/>
          </p:cNvSpPr>
          <p:nvPr/>
        </p:nvSpPr>
        <p:spPr>
          <a:xfrm>
            <a:off x="1669718" y="1467680"/>
            <a:ext cx="2377440" cy="29315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Newsreader ExtraBold" panose="02000000000000000000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800" spc="0" dirty="0">
                <a:latin typeface="+mn-lt"/>
                <a:cs typeface="Poppins"/>
              </a:rPr>
              <a:t>Overall Survival</a:t>
            </a:r>
            <a:r>
              <a:rPr lang="en-US" sz="1800" spc="0" baseline="30000" dirty="0">
                <a:latin typeface="+mn-lt"/>
                <a:cs typeface="Poppins"/>
              </a:rPr>
              <a:t>1</a:t>
            </a:r>
            <a:endParaRPr lang="en-US" sz="1800" spc="0" dirty="0">
              <a:latin typeface="+mn-lt"/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4D5D1416-2492-1A02-8557-A664C9FF1D9D}"/>
              </a:ext>
            </a:extLst>
          </p:cNvPr>
          <p:cNvSpPr txBox="1">
            <a:spLocks/>
          </p:cNvSpPr>
          <p:nvPr/>
        </p:nvSpPr>
        <p:spPr>
          <a:xfrm>
            <a:off x="6951490" y="1410171"/>
            <a:ext cx="3927820" cy="29315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Newsreader ExtraBold" panose="02000000000000000000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800" spc="0" dirty="0">
                <a:latin typeface="+mn-lt"/>
                <a:cs typeface="Poppins"/>
              </a:rPr>
              <a:t>Thrombosis-Free Survival</a:t>
            </a:r>
            <a:r>
              <a:rPr lang="en-US" sz="1800" spc="0" baseline="30000" dirty="0">
                <a:latin typeface="+mn-lt"/>
                <a:cs typeface="Poppins"/>
              </a:rPr>
              <a:t>2</a:t>
            </a:r>
            <a:endParaRPr lang="en-US" sz="2800" spc="0" dirty="0">
              <a:latin typeface="+mn-lt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910E93D-8F6D-5C61-C736-F9CF27EBB9D1}"/>
              </a:ext>
            </a:extLst>
          </p:cNvPr>
          <p:cNvSpPr txBox="1"/>
          <p:nvPr/>
        </p:nvSpPr>
        <p:spPr>
          <a:xfrm>
            <a:off x="2541717" y="5310071"/>
            <a:ext cx="1027455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Yr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E2A1E2D-2E04-C2D0-3CB9-25C50564BD81}"/>
              </a:ext>
            </a:extLst>
          </p:cNvPr>
          <p:cNvSpPr txBox="1"/>
          <p:nvPr/>
        </p:nvSpPr>
        <p:spPr>
          <a:xfrm rot="16200000">
            <a:off x="-335449" y="3414331"/>
            <a:ext cx="1353676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Surviving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E873BB-8B11-EEC8-C7A3-19A282408C39}"/>
              </a:ext>
            </a:extLst>
          </p:cNvPr>
          <p:cNvSpPr txBox="1"/>
          <p:nvPr/>
        </p:nvSpPr>
        <p:spPr>
          <a:xfrm>
            <a:off x="4119993" y="2848846"/>
            <a:ext cx="802341" cy="533793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0" rIns="0" bIns="0" rtlCol="0">
            <a:spAutoFit/>
          </a:bodyPr>
          <a:lstStyle/>
          <a:p>
            <a:pPr algn="l"/>
            <a:r>
              <a:rPr lang="en-US" sz="800" dirty="0"/>
              <a:t>n = 194</a:t>
            </a:r>
          </a:p>
          <a:p>
            <a:pPr algn="l"/>
            <a:r>
              <a:rPr lang="en-US" sz="800" dirty="0" err="1"/>
              <a:t>mOS</a:t>
            </a:r>
            <a:r>
              <a:rPr lang="en-US" sz="800" dirty="0"/>
              <a:t> = 47 yr</a:t>
            </a:r>
          </a:p>
          <a:p>
            <a:pPr algn="l"/>
            <a:r>
              <a:rPr lang="en-US" sz="800" dirty="0"/>
              <a:t>10-yr OS = 98%</a:t>
            </a:r>
          </a:p>
          <a:p>
            <a:pPr algn="l"/>
            <a:r>
              <a:rPr lang="en-US" sz="800" dirty="0"/>
              <a:t>20-yr OS = 83%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9DD60B-408A-04B9-A21A-58B4913C99C7}"/>
              </a:ext>
            </a:extLst>
          </p:cNvPr>
          <p:cNvSpPr txBox="1"/>
          <p:nvPr/>
        </p:nvSpPr>
        <p:spPr>
          <a:xfrm>
            <a:off x="3406456" y="3831295"/>
            <a:ext cx="823892" cy="66724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0" rIns="0" bIns="0" rtlCol="0">
            <a:spAutoFit/>
          </a:bodyPr>
          <a:lstStyle/>
          <a:p>
            <a:pPr algn="l"/>
            <a:r>
              <a:rPr lang="en-US" sz="800" dirty="0"/>
              <a:t>n = 241</a:t>
            </a:r>
          </a:p>
          <a:p>
            <a:pPr algn="l"/>
            <a:r>
              <a:rPr lang="en-US" sz="800" dirty="0" err="1"/>
              <a:t>mOS</a:t>
            </a:r>
            <a:r>
              <a:rPr lang="en-US" sz="800" dirty="0"/>
              <a:t> = 20.7 yr</a:t>
            </a:r>
          </a:p>
          <a:p>
            <a:pPr algn="l"/>
            <a:r>
              <a:rPr lang="en-US" sz="800" dirty="0"/>
              <a:t>10-yr OS = 89%</a:t>
            </a:r>
          </a:p>
          <a:p>
            <a:pPr algn="l"/>
            <a:r>
              <a:rPr lang="en-US" sz="800" dirty="0"/>
              <a:t>20-yr OS = 54%</a:t>
            </a:r>
          </a:p>
          <a:p>
            <a:pPr algn="l"/>
            <a:r>
              <a:rPr lang="en-US" sz="800" dirty="0"/>
              <a:t>HR: 3.8 (2.3-6.4)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33AF79-AB34-9783-AB19-48848A7EE529}"/>
              </a:ext>
            </a:extLst>
          </p:cNvPr>
          <p:cNvSpPr txBox="1"/>
          <p:nvPr/>
        </p:nvSpPr>
        <p:spPr>
          <a:xfrm>
            <a:off x="1017611" y="4371575"/>
            <a:ext cx="839974" cy="492443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0" rIns="0" bIns="0" rtlCol="0">
            <a:spAutoFit/>
          </a:bodyPr>
          <a:lstStyle/>
          <a:p>
            <a:pPr algn="l"/>
            <a:r>
              <a:rPr lang="en-US" sz="800" dirty="0"/>
              <a:t>n = 89</a:t>
            </a:r>
          </a:p>
          <a:p>
            <a:pPr algn="l"/>
            <a:r>
              <a:rPr lang="en-US" sz="800" dirty="0" err="1"/>
              <a:t>mOS</a:t>
            </a:r>
            <a:r>
              <a:rPr lang="en-US" sz="800" dirty="0"/>
              <a:t> = 8.0 yr</a:t>
            </a:r>
          </a:p>
          <a:p>
            <a:pPr algn="l"/>
            <a:r>
              <a:rPr lang="en-US" sz="800" dirty="0"/>
              <a:t>10-yr OS = 28%</a:t>
            </a:r>
          </a:p>
          <a:p>
            <a:pPr algn="l"/>
            <a:r>
              <a:rPr lang="en-US" sz="800" dirty="0"/>
              <a:t>HR: 30.1 (17.6-54)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75B5774-DD60-8F7F-767B-CCE4421E63B5}"/>
              </a:ext>
            </a:extLst>
          </p:cNvPr>
          <p:cNvSpPr/>
          <p:nvPr/>
        </p:nvSpPr>
        <p:spPr>
          <a:xfrm>
            <a:off x="922723" y="2084045"/>
            <a:ext cx="4262360" cy="2872991"/>
          </a:xfrm>
          <a:custGeom>
            <a:avLst/>
            <a:gdLst>
              <a:gd name="csX0" fmla="*/ 0 w 4280452"/>
              <a:gd name="csY0" fmla="*/ 0 h 2650435"/>
              <a:gd name="csX1" fmla="*/ 0 w 4280452"/>
              <a:gd name="csY1" fmla="*/ 2650435 h 2650435"/>
              <a:gd name="csX2" fmla="*/ 4280452 w 4280452"/>
              <a:gd name="csY2" fmla="*/ 2650435 h 2650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80452" h="2650435">
                <a:moveTo>
                  <a:pt x="0" y="0"/>
                </a:moveTo>
                <a:lnTo>
                  <a:pt x="0" y="2650435"/>
                </a:lnTo>
                <a:lnTo>
                  <a:pt x="4280452" y="265043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0B19838-16EB-33A8-10DA-8A0DF8A4DC43}"/>
              </a:ext>
            </a:extLst>
          </p:cNvPr>
          <p:cNvGrpSpPr/>
          <p:nvPr/>
        </p:nvGrpSpPr>
        <p:grpSpPr>
          <a:xfrm>
            <a:off x="854024" y="2084045"/>
            <a:ext cx="64658" cy="2872991"/>
            <a:chOff x="6782225" y="2060713"/>
            <a:chExt cx="62523" cy="2650435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34F7094-282F-2F3C-B3F6-85338D9E00C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060713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6B853B2-9735-4E88-F219-41F8EED2138F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019176A-7AA2-EE3C-645B-22C90166D41B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120887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FFAD2FC-4C85-19A6-646F-9D0F81481357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56066E6-BCE3-2F47-7FB3-CF30E24D47F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181061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14EB5E6-2756-3530-C8A5-07120A7103B4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5CF853D-91E2-419A-63A5-E811609D4D50}"/>
              </a:ext>
            </a:extLst>
          </p:cNvPr>
          <p:cNvGrpSpPr/>
          <p:nvPr/>
        </p:nvGrpSpPr>
        <p:grpSpPr>
          <a:xfrm rot="5400000">
            <a:off x="3022545" y="2861391"/>
            <a:ext cx="58204" cy="4258339"/>
            <a:chOff x="6782225" y="2060713"/>
            <a:chExt cx="62523" cy="2650435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433D49E-DAF8-0F9E-5377-947DB2254D82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060713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AE869AF-336E-C8C8-89B4-8370D1D589FB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F4B0A33-DC62-C095-2539-34C7B790BDC6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120887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77C4B1B-F51C-9F92-8615-CDED96205FA4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DC5E513-471A-E65F-9B84-B0697A2DF63B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181061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95914E9-806E-FE06-A01D-0BC9DA9F84AE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A0035B90-3EBC-AF19-559B-12E8388D483E}"/>
              </a:ext>
            </a:extLst>
          </p:cNvPr>
          <p:cNvSpPr txBox="1"/>
          <p:nvPr/>
        </p:nvSpPr>
        <p:spPr>
          <a:xfrm>
            <a:off x="481473" y="198870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1.0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1A29DBF-E501-F868-3EF1-384AAE407D3A}"/>
              </a:ext>
            </a:extLst>
          </p:cNvPr>
          <p:cNvSpPr txBox="1"/>
          <p:nvPr/>
        </p:nvSpPr>
        <p:spPr>
          <a:xfrm>
            <a:off x="487974" y="2559944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0.8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98C6EE5-3FC4-EA5E-B6ED-0F4258BD343D}"/>
              </a:ext>
            </a:extLst>
          </p:cNvPr>
          <p:cNvSpPr txBox="1"/>
          <p:nvPr/>
        </p:nvSpPr>
        <p:spPr>
          <a:xfrm>
            <a:off x="491929" y="3133913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F82066A-9837-D199-F270-4011F140C6AE}"/>
              </a:ext>
            </a:extLst>
          </p:cNvPr>
          <p:cNvSpPr txBox="1"/>
          <p:nvPr/>
        </p:nvSpPr>
        <p:spPr>
          <a:xfrm>
            <a:off x="498430" y="3708889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92DE1E-E7BD-439E-EA0E-C9D06990AA06}"/>
              </a:ext>
            </a:extLst>
          </p:cNvPr>
          <p:cNvSpPr txBox="1"/>
          <p:nvPr/>
        </p:nvSpPr>
        <p:spPr>
          <a:xfrm>
            <a:off x="500472" y="4287031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DE1F0BF-0FF0-6623-941B-2C9E751B822C}"/>
              </a:ext>
            </a:extLst>
          </p:cNvPr>
          <p:cNvSpPr txBox="1"/>
          <p:nvPr/>
        </p:nvSpPr>
        <p:spPr>
          <a:xfrm>
            <a:off x="506973" y="485827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028E9D4-7F7A-AA74-DA69-CBED9305F7CF}"/>
              </a:ext>
            </a:extLst>
          </p:cNvPr>
          <p:cNvSpPr txBox="1"/>
          <p:nvPr/>
        </p:nvSpPr>
        <p:spPr>
          <a:xfrm>
            <a:off x="764312" y="505146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198C959-7A09-1831-7319-1DF4A294C88E}"/>
              </a:ext>
            </a:extLst>
          </p:cNvPr>
          <p:cNvSpPr txBox="1"/>
          <p:nvPr/>
        </p:nvSpPr>
        <p:spPr>
          <a:xfrm>
            <a:off x="1619453" y="505146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120163E-0E0D-861C-A571-C093BF6E9E1F}"/>
              </a:ext>
            </a:extLst>
          </p:cNvPr>
          <p:cNvSpPr txBox="1"/>
          <p:nvPr/>
        </p:nvSpPr>
        <p:spPr>
          <a:xfrm>
            <a:off x="2476154" y="505146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9D1941D-9BD9-82E8-EE61-720E6F5F7873}"/>
              </a:ext>
            </a:extLst>
          </p:cNvPr>
          <p:cNvSpPr txBox="1"/>
          <p:nvPr/>
        </p:nvSpPr>
        <p:spPr>
          <a:xfrm>
            <a:off x="3332855" y="505146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30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EB08567-253D-FAE0-22B1-F1AECA5FC0A4}"/>
              </a:ext>
            </a:extLst>
          </p:cNvPr>
          <p:cNvSpPr txBox="1"/>
          <p:nvPr/>
        </p:nvSpPr>
        <p:spPr>
          <a:xfrm>
            <a:off x="4170738" y="505146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40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4066F28-7954-9B77-EA84-827D9BE9625E}"/>
              </a:ext>
            </a:extLst>
          </p:cNvPr>
          <p:cNvSpPr txBox="1"/>
          <p:nvPr/>
        </p:nvSpPr>
        <p:spPr>
          <a:xfrm>
            <a:off x="6752304" y="4597044"/>
            <a:ext cx="1053468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=.00034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FDB3F6C-FE28-4171-7034-2F2EC609F7DC}"/>
              </a:ext>
            </a:extLst>
          </p:cNvPr>
          <p:cNvSpPr txBox="1"/>
          <p:nvPr/>
        </p:nvSpPr>
        <p:spPr>
          <a:xfrm>
            <a:off x="5026487" y="5053358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50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4C2BFCC-D6EF-DB58-42B2-74021D2F1379}"/>
              </a:ext>
            </a:extLst>
          </p:cNvPr>
          <p:cNvSpPr txBox="1"/>
          <p:nvPr/>
        </p:nvSpPr>
        <p:spPr>
          <a:xfrm>
            <a:off x="3649676" y="1965648"/>
            <a:ext cx="1909352" cy="80398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Low risk (0-1)</a:t>
            </a:r>
          </a:p>
          <a:p>
            <a:r>
              <a:rPr lang="en-US" sz="1200" dirty="0"/>
              <a:t>Intermediate-1 risk (2-3)</a:t>
            </a:r>
          </a:p>
          <a:p>
            <a:r>
              <a:rPr lang="en-US" sz="1200" dirty="0"/>
              <a:t>Intermediate-2 risk (4)</a:t>
            </a:r>
          </a:p>
          <a:p>
            <a:r>
              <a:rPr lang="en-US" sz="1200" dirty="0"/>
              <a:t>High risk (5-6)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4B3EFE4-B214-0025-E410-B9644601611D}"/>
              </a:ext>
            </a:extLst>
          </p:cNvPr>
          <p:cNvCxnSpPr/>
          <p:nvPr/>
        </p:nvCxnSpPr>
        <p:spPr>
          <a:xfrm>
            <a:off x="3365514" y="2050189"/>
            <a:ext cx="223934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C8ADF9A-6268-9217-1965-38A3EB5A6E56}"/>
              </a:ext>
            </a:extLst>
          </p:cNvPr>
          <p:cNvCxnSpPr/>
          <p:nvPr/>
        </p:nvCxnSpPr>
        <p:spPr>
          <a:xfrm>
            <a:off x="3365514" y="2236592"/>
            <a:ext cx="22393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1134DA70-371D-22A2-4BC9-FD5BD4396477}"/>
              </a:ext>
            </a:extLst>
          </p:cNvPr>
          <p:cNvCxnSpPr/>
          <p:nvPr/>
        </p:nvCxnSpPr>
        <p:spPr>
          <a:xfrm>
            <a:off x="3365571" y="2414085"/>
            <a:ext cx="223934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3144B85-1A7C-49B6-291B-D926C40C6DF2}"/>
              </a:ext>
            </a:extLst>
          </p:cNvPr>
          <p:cNvCxnSpPr/>
          <p:nvPr/>
        </p:nvCxnSpPr>
        <p:spPr>
          <a:xfrm>
            <a:off x="3365514" y="2591367"/>
            <a:ext cx="22393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2B15251B-EEA6-BBE5-B889-69E06FB67703}"/>
              </a:ext>
            </a:extLst>
          </p:cNvPr>
          <p:cNvSpPr/>
          <p:nvPr/>
        </p:nvSpPr>
        <p:spPr>
          <a:xfrm>
            <a:off x="918971" y="2086325"/>
            <a:ext cx="3997235" cy="2862632"/>
          </a:xfrm>
          <a:custGeom>
            <a:avLst/>
            <a:gdLst>
              <a:gd name="csX0" fmla="*/ 0 w 3997235"/>
              <a:gd name="csY0" fmla="*/ 0 h 2862632"/>
              <a:gd name="csX1" fmla="*/ 597160 w 3997235"/>
              <a:gd name="csY1" fmla="*/ 0 h 2862632"/>
              <a:gd name="csX2" fmla="*/ 597160 w 3997235"/>
              <a:gd name="csY2" fmla="*/ 29858 h 2862632"/>
              <a:gd name="csX3" fmla="*/ 832291 w 3997235"/>
              <a:gd name="csY3" fmla="*/ 29858 h 2862632"/>
              <a:gd name="csX4" fmla="*/ 832291 w 3997235"/>
              <a:gd name="csY4" fmla="*/ 44787 h 2862632"/>
              <a:gd name="csX5" fmla="*/ 966652 w 3997235"/>
              <a:gd name="csY5" fmla="*/ 44787 h 2862632"/>
              <a:gd name="csX6" fmla="*/ 966652 w 3997235"/>
              <a:gd name="csY6" fmla="*/ 78377 h 2862632"/>
              <a:gd name="csX7" fmla="*/ 1007707 w 3997235"/>
              <a:gd name="csY7" fmla="*/ 78377 h 2862632"/>
              <a:gd name="csX8" fmla="*/ 1007707 w 3997235"/>
              <a:gd name="csY8" fmla="*/ 104503 h 2862632"/>
              <a:gd name="csX9" fmla="*/ 1123406 w 3997235"/>
              <a:gd name="csY9" fmla="*/ 104503 h 2862632"/>
              <a:gd name="csX10" fmla="*/ 1123406 w 3997235"/>
              <a:gd name="csY10" fmla="*/ 141825 h 2862632"/>
              <a:gd name="csX11" fmla="*/ 1145800 w 3997235"/>
              <a:gd name="csY11" fmla="*/ 141825 h 2862632"/>
              <a:gd name="csX12" fmla="*/ 1145800 w 3997235"/>
              <a:gd name="csY12" fmla="*/ 175415 h 2862632"/>
              <a:gd name="csX13" fmla="*/ 1261499 w 3997235"/>
              <a:gd name="csY13" fmla="*/ 175415 h 2862632"/>
              <a:gd name="csX14" fmla="*/ 1261499 w 3997235"/>
              <a:gd name="csY14" fmla="*/ 209006 h 2862632"/>
              <a:gd name="csX15" fmla="*/ 1298822 w 3997235"/>
              <a:gd name="csY15" fmla="*/ 209006 h 2862632"/>
              <a:gd name="csX16" fmla="*/ 1298822 w 3997235"/>
              <a:gd name="csY16" fmla="*/ 246328 h 2862632"/>
              <a:gd name="csX17" fmla="*/ 1392128 w 3997235"/>
              <a:gd name="csY17" fmla="*/ 246328 h 2862632"/>
              <a:gd name="csX18" fmla="*/ 1392128 w 3997235"/>
              <a:gd name="csY18" fmla="*/ 294847 h 2862632"/>
              <a:gd name="csX19" fmla="*/ 1421986 w 3997235"/>
              <a:gd name="csY19" fmla="*/ 294847 h 2862632"/>
              <a:gd name="csX20" fmla="*/ 1421986 w 3997235"/>
              <a:gd name="csY20" fmla="*/ 339634 h 2862632"/>
              <a:gd name="csX21" fmla="*/ 1466773 w 3997235"/>
              <a:gd name="csY21" fmla="*/ 339634 h 2862632"/>
              <a:gd name="csX22" fmla="*/ 1466773 w 3997235"/>
              <a:gd name="csY22" fmla="*/ 373224 h 2862632"/>
              <a:gd name="csX23" fmla="*/ 1627259 w 3997235"/>
              <a:gd name="csY23" fmla="*/ 373224 h 2862632"/>
              <a:gd name="csX24" fmla="*/ 1627259 w 3997235"/>
              <a:gd name="csY24" fmla="*/ 429208 h 2862632"/>
              <a:gd name="csX25" fmla="*/ 1705636 w 3997235"/>
              <a:gd name="csY25" fmla="*/ 429208 h 2862632"/>
              <a:gd name="csX26" fmla="*/ 1705636 w 3997235"/>
              <a:gd name="csY26" fmla="*/ 485192 h 2862632"/>
              <a:gd name="csX27" fmla="*/ 1742959 w 3997235"/>
              <a:gd name="csY27" fmla="*/ 485192 h 2862632"/>
              <a:gd name="csX28" fmla="*/ 1742959 w 3997235"/>
              <a:gd name="csY28" fmla="*/ 544908 h 2862632"/>
              <a:gd name="csX29" fmla="*/ 1765352 w 3997235"/>
              <a:gd name="csY29" fmla="*/ 544908 h 2862632"/>
              <a:gd name="csX30" fmla="*/ 1765352 w 3997235"/>
              <a:gd name="csY30" fmla="*/ 645678 h 2862632"/>
              <a:gd name="csX31" fmla="*/ 1955697 w 3997235"/>
              <a:gd name="csY31" fmla="*/ 645678 h 2862632"/>
              <a:gd name="csX32" fmla="*/ 1955697 w 3997235"/>
              <a:gd name="csY32" fmla="*/ 705394 h 2862632"/>
              <a:gd name="csX33" fmla="*/ 2231883 w 3997235"/>
              <a:gd name="csY33" fmla="*/ 705394 h 2862632"/>
              <a:gd name="csX34" fmla="*/ 2231883 w 3997235"/>
              <a:gd name="csY34" fmla="*/ 839755 h 2862632"/>
              <a:gd name="csX35" fmla="*/ 2343850 w 3997235"/>
              <a:gd name="csY35" fmla="*/ 839755 h 2862632"/>
              <a:gd name="csX36" fmla="*/ 2343850 w 3997235"/>
              <a:gd name="csY36" fmla="*/ 985313 h 2862632"/>
              <a:gd name="csX37" fmla="*/ 3123889 w 3997235"/>
              <a:gd name="csY37" fmla="*/ 985313 h 2862632"/>
              <a:gd name="csX38" fmla="*/ 3123889 w 3997235"/>
              <a:gd name="csY38" fmla="*/ 1354805 h 2862632"/>
              <a:gd name="csX39" fmla="*/ 3997235 w 3997235"/>
              <a:gd name="csY39" fmla="*/ 1354805 h 2862632"/>
              <a:gd name="csX40" fmla="*/ 3997235 w 3997235"/>
              <a:gd name="csY40" fmla="*/ 2862632 h 2862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3997235" h="2862632">
                <a:moveTo>
                  <a:pt x="0" y="0"/>
                </a:moveTo>
                <a:lnTo>
                  <a:pt x="597160" y="0"/>
                </a:lnTo>
                <a:lnTo>
                  <a:pt x="597160" y="29858"/>
                </a:lnTo>
                <a:lnTo>
                  <a:pt x="832291" y="29858"/>
                </a:lnTo>
                <a:lnTo>
                  <a:pt x="832291" y="44787"/>
                </a:lnTo>
                <a:lnTo>
                  <a:pt x="966652" y="44787"/>
                </a:lnTo>
                <a:lnTo>
                  <a:pt x="966652" y="78377"/>
                </a:lnTo>
                <a:lnTo>
                  <a:pt x="1007707" y="78377"/>
                </a:lnTo>
                <a:lnTo>
                  <a:pt x="1007707" y="104503"/>
                </a:lnTo>
                <a:lnTo>
                  <a:pt x="1123406" y="104503"/>
                </a:lnTo>
                <a:lnTo>
                  <a:pt x="1123406" y="141825"/>
                </a:lnTo>
                <a:lnTo>
                  <a:pt x="1145800" y="141825"/>
                </a:lnTo>
                <a:lnTo>
                  <a:pt x="1145800" y="175415"/>
                </a:lnTo>
                <a:lnTo>
                  <a:pt x="1261499" y="175415"/>
                </a:lnTo>
                <a:lnTo>
                  <a:pt x="1261499" y="209006"/>
                </a:lnTo>
                <a:lnTo>
                  <a:pt x="1298822" y="209006"/>
                </a:lnTo>
                <a:lnTo>
                  <a:pt x="1298822" y="246328"/>
                </a:lnTo>
                <a:lnTo>
                  <a:pt x="1392128" y="246328"/>
                </a:lnTo>
                <a:lnTo>
                  <a:pt x="1392128" y="294847"/>
                </a:lnTo>
                <a:lnTo>
                  <a:pt x="1421986" y="294847"/>
                </a:lnTo>
                <a:lnTo>
                  <a:pt x="1421986" y="339634"/>
                </a:lnTo>
                <a:lnTo>
                  <a:pt x="1466773" y="339634"/>
                </a:lnTo>
                <a:lnTo>
                  <a:pt x="1466773" y="373224"/>
                </a:lnTo>
                <a:lnTo>
                  <a:pt x="1627259" y="373224"/>
                </a:lnTo>
                <a:lnTo>
                  <a:pt x="1627259" y="429208"/>
                </a:lnTo>
                <a:lnTo>
                  <a:pt x="1705636" y="429208"/>
                </a:lnTo>
                <a:lnTo>
                  <a:pt x="1705636" y="485192"/>
                </a:lnTo>
                <a:lnTo>
                  <a:pt x="1742959" y="485192"/>
                </a:lnTo>
                <a:lnTo>
                  <a:pt x="1742959" y="544908"/>
                </a:lnTo>
                <a:lnTo>
                  <a:pt x="1765352" y="544908"/>
                </a:lnTo>
                <a:lnTo>
                  <a:pt x="1765352" y="645678"/>
                </a:lnTo>
                <a:lnTo>
                  <a:pt x="1955697" y="645678"/>
                </a:lnTo>
                <a:lnTo>
                  <a:pt x="1955697" y="705394"/>
                </a:lnTo>
                <a:lnTo>
                  <a:pt x="2231883" y="705394"/>
                </a:lnTo>
                <a:lnTo>
                  <a:pt x="2231883" y="839755"/>
                </a:lnTo>
                <a:lnTo>
                  <a:pt x="2343850" y="839755"/>
                </a:lnTo>
                <a:lnTo>
                  <a:pt x="2343850" y="985313"/>
                </a:lnTo>
                <a:lnTo>
                  <a:pt x="3123889" y="985313"/>
                </a:lnTo>
                <a:lnTo>
                  <a:pt x="3123889" y="1354805"/>
                </a:lnTo>
                <a:lnTo>
                  <a:pt x="3997235" y="1354805"/>
                </a:lnTo>
                <a:lnTo>
                  <a:pt x="3997235" y="2862632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FA6E509B-FDFA-50DF-DABA-3E536312A95E}"/>
              </a:ext>
            </a:extLst>
          </p:cNvPr>
          <p:cNvSpPr/>
          <p:nvPr/>
        </p:nvSpPr>
        <p:spPr>
          <a:xfrm>
            <a:off x="926436" y="2078860"/>
            <a:ext cx="3508310" cy="2429692"/>
          </a:xfrm>
          <a:custGeom>
            <a:avLst/>
            <a:gdLst>
              <a:gd name="csX0" fmla="*/ 0 w 3508310"/>
              <a:gd name="csY0" fmla="*/ 0 h 2429692"/>
              <a:gd name="csX1" fmla="*/ 335902 w 3508310"/>
              <a:gd name="csY1" fmla="*/ 0 h 2429692"/>
              <a:gd name="csX2" fmla="*/ 335902 w 3508310"/>
              <a:gd name="csY2" fmla="*/ 22394 h 2429692"/>
              <a:gd name="csX3" fmla="*/ 384421 w 3508310"/>
              <a:gd name="csY3" fmla="*/ 22394 h 2429692"/>
              <a:gd name="csX4" fmla="*/ 384421 w 3508310"/>
              <a:gd name="csY4" fmla="*/ 37323 h 2429692"/>
              <a:gd name="csX5" fmla="*/ 436673 w 3508310"/>
              <a:gd name="csY5" fmla="*/ 37323 h 2429692"/>
              <a:gd name="csX6" fmla="*/ 436673 w 3508310"/>
              <a:gd name="csY6" fmla="*/ 70913 h 2429692"/>
              <a:gd name="csX7" fmla="*/ 477727 w 3508310"/>
              <a:gd name="csY7" fmla="*/ 70913 h 2429692"/>
              <a:gd name="csX8" fmla="*/ 477727 w 3508310"/>
              <a:gd name="csY8" fmla="*/ 93307 h 2429692"/>
              <a:gd name="csX9" fmla="*/ 533711 w 3508310"/>
              <a:gd name="csY9" fmla="*/ 93307 h 2429692"/>
              <a:gd name="csX10" fmla="*/ 533711 w 3508310"/>
              <a:gd name="csY10" fmla="*/ 108236 h 2429692"/>
              <a:gd name="csX11" fmla="*/ 574766 w 3508310"/>
              <a:gd name="csY11" fmla="*/ 108236 h 2429692"/>
              <a:gd name="csX12" fmla="*/ 585962 w 3508310"/>
              <a:gd name="csY12" fmla="*/ 119432 h 2429692"/>
              <a:gd name="csX13" fmla="*/ 630749 w 3508310"/>
              <a:gd name="csY13" fmla="*/ 119432 h 2429692"/>
              <a:gd name="csX14" fmla="*/ 630749 w 3508310"/>
              <a:gd name="csY14" fmla="*/ 164219 h 2429692"/>
              <a:gd name="csX15" fmla="*/ 709126 w 3508310"/>
              <a:gd name="csY15" fmla="*/ 164219 h 2429692"/>
              <a:gd name="csX16" fmla="*/ 709126 w 3508310"/>
              <a:gd name="csY16" fmla="*/ 197809 h 2429692"/>
              <a:gd name="csX17" fmla="*/ 753913 w 3508310"/>
              <a:gd name="csY17" fmla="*/ 197809 h 2429692"/>
              <a:gd name="csX18" fmla="*/ 753913 w 3508310"/>
              <a:gd name="csY18" fmla="*/ 209006 h 2429692"/>
              <a:gd name="csX19" fmla="*/ 776307 w 3508310"/>
              <a:gd name="csY19" fmla="*/ 209006 h 2429692"/>
              <a:gd name="csX20" fmla="*/ 776307 w 3508310"/>
              <a:gd name="csY20" fmla="*/ 235132 h 2429692"/>
              <a:gd name="csX21" fmla="*/ 832290 w 3508310"/>
              <a:gd name="csY21" fmla="*/ 235132 h 2429692"/>
              <a:gd name="csX22" fmla="*/ 850952 w 3508310"/>
              <a:gd name="csY22" fmla="*/ 235132 h 2429692"/>
              <a:gd name="csX23" fmla="*/ 850952 w 3508310"/>
              <a:gd name="csY23" fmla="*/ 313509 h 2429692"/>
              <a:gd name="csX24" fmla="*/ 873345 w 3508310"/>
              <a:gd name="csY24" fmla="*/ 313509 h 2429692"/>
              <a:gd name="csX25" fmla="*/ 873345 w 3508310"/>
              <a:gd name="csY25" fmla="*/ 324706 h 2429692"/>
              <a:gd name="csX26" fmla="*/ 892006 w 3508310"/>
              <a:gd name="csY26" fmla="*/ 324706 h 2429692"/>
              <a:gd name="csX27" fmla="*/ 892006 w 3508310"/>
              <a:gd name="csY27" fmla="*/ 350831 h 2429692"/>
              <a:gd name="csX28" fmla="*/ 925597 w 3508310"/>
              <a:gd name="csY28" fmla="*/ 350831 h 2429692"/>
              <a:gd name="csX29" fmla="*/ 925597 w 3508310"/>
              <a:gd name="csY29" fmla="*/ 380689 h 2429692"/>
              <a:gd name="csX30" fmla="*/ 955455 w 3508310"/>
              <a:gd name="csY30" fmla="*/ 380689 h 2429692"/>
              <a:gd name="csX31" fmla="*/ 955455 w 3508310"/>
              <a:gd name="csY31" fmla="*/ 406815 h 2429692"/>
              <a:gd name="csX32" fmla="*/ 974116 w 3508310"/>
              <a:gd name="csY32" fmla="*/ 406815 h 2429692"/>
              <a:gd name="csX33" fmla="*/ 974116 w 3508310"/>
              <a:gd name="csY33" fmla="*/ 522515 h 2429692"/>
              <a:gd name="csX34" fmla="*/ 1037564 w 3508310"/>
              <a:gd name="csY34" fmla="*/ 522515 h 2429692"/>
              <a:gd name="csX35" fmla="*/ 1037564 w 3508310"/>
              <a:gd name="csY35" fmla="*/ 593427 h 2429692"/>
              <a:gd name="csX36" fmla="*/ 1059957 w 3508310"/>
              <a:gd name="csY36" fmla="*/ 593427 h 2429692"/>
              <a:gd name="csX37" fmla="*/ 1059957 w 3508310"/>
              <a:gd name="csY37" fmla="*/ 627018 h 2429692"/>
              <a:gd name="csX38" fmla="*/ 1097280 w 3508310"/>
              <a:gd name="csY38" fmla="*/ 627018 h 2429692"/>
              <a:gd name="csX39" fmla="*/ 1097280 w 3508310"/>
              <a:gd name="csY39" fmla="*/ 716591 h 2429692"/>
              <a:gd name="csX40" fmla="*/ 1201783 w 3508310"/>
              <a:gd name="csY40" fmla="*/ 716591 h 2429692"/>
              <a:gd name="csX41" fmla="*/ 1201783 w 3508310"/>
              <a:gd name="csY41" fmla="*/ 753914 h 2429692"/>
              <a:gd name="csX42" fmla="*/ 1220444 w 3508310"/>
              <a:gd name="csY42" fmla="*/ 753914 h 2429692"/>
              <a:gd name="csX43" fmla="*/ 1220444 w 3508310"/>
              <a:gd name="csY43" fmla="*/ 791236 h 2429692"/>
              <a:gd name="csX44" fmla="*/ 1272695 w 3508310"/>
              <a:gd name="csY44" fmla="*/ 791236 h 2429692"/>
              <a:gd name="csX45" fmla="*/ 1272695 w 3508310"/>
              <a:gd name="csY45" fmla="*/ 854684 h 2429692"/>
              <a:gd name="csX46" fmla="*/ 1343608 w 3508310"/>
              <a:gd name="csY46" fmla="*/ 854684 h 2429692"/>
              <a:gd name="csX47" fmla="*/ 1343608 w 3508310"/>
              <a:gd name="csY47" fmla="*/ 903204 h 2429692"/>
              <a:gd name="csX48" fmla="*/ 1362269 w 3508310"/>
              <a:gd name="csY48" fmla="*/ 903204 h 2429692"/>
              <a:gd name="csX49" fmla="*/ 1362269 w 3508310"/>
              <a:gd name="csY49" fmla="*/ 985313 h 2429692"/>
              <a:gd name="csX50" fmla="*/ 1380930 w 3508310"/>
              <a:gd name="csY50" fmla="*/ 985313 h 2429692"/>
              <a:gd name="csX51" fmla="*/ 1380930 w 3508310"/>
              <a:gd name="csY51" fmla="*/ 1030100 h 2429692"/>
              <a:gd name="csX52" fmla="*/ 1425717 w 3508310"/>
              <a:gd name="csY52" fmla="*/ 1030100 h 2429692"/>
              <a:gd name="csX53" fmla="*/ 1425717 w 3508310"/>
              <a:gd name="csY53" fmla="*/ 1067422 h 2429692"/>
              <a:gd name="csX54" fmla="*/ 1429450 w 3508310"/>
              <a:gd name="csY54" fmla="*/ 1067422 h 2429692"/>
              <a:gd name="csX55" fmla="*/ 1436914 w 3508310"/>
              <a:gd name="csY55" fmla="*/ 1067422 h 2429692"/>
              <a:gd name="csX56" fmla="*/ 1436914 w 3508310"/>
              <a:gd name="csY56" fmla="*/ 1115942 h 2429692"/>
              <a:gd name="csX57" fmla="*/ 1481701 w 3508310"/>
              <a:gd name="csY57" fmla="*/ 1115942 h 2429692"/>
              <a:gd name="csX58" fmla="*/ 1481701 w 3508310"/>
              <a:gd name="csY58" fmla="*/ 1168193 h 2429692"/>
              <a:gd name="csX59" fmla="*/ 1698171 w 3508310"/>
              <a:gd name="csY59" fmla="*/ 1168193 h 2429692"/>
              <a:gd name="csX60" fmla="*/ 1698171 w 3508310"/>
              <a:gd name="csY60" fmla="*/ 1313751 h 2429692"/>
              <a:gd name="csX61" fmla="*/ 1739226 w 3508310"/>
              <a:gd name="csY61" fmla="*/ 1313751 h 2429692"/>
              <a:gd name="csX62" fmla="*/ 1739226 w 3508310"/>
              <a:gd name="csY62" fmla="*/ 1455576 h 2429692"/>
              <a:gd name="csX63" fmla="*/ 1769084 w 3508310"/>
              <a:gd name="csY63" fmla="*/ 1455576 h 2429692"/>
              <a:gd name="csX64" fmla="*/ 1769084 w 3508310"/>
              <a:gd name="csY64" fmla="*/ 1530221 h 2429692"/>
              <a:gd name="csX65" fmla="*/ 1821335 w 3508310"/>
              <a:gd name="csY65" fmla="*/ 1530221 h 2429692"/>
              <a:gd name="csX66" fmla="*/ 1821335 w 3508310"/>
              <a:gd name="csY66" fmla="*/ 1642188 h 2429692"/>
              <a:gd name="csX67" fmla="*/ 1866122 w 3508310"/>
              <a:gd name="csY67" fmla="*/ 1642188 h 2429692"/>
              <a:gd name="csX68" fmla="*/ 1866122 w 3508310"/>
              <a:gd name="csY68" fmla="*/ 1858658 h 2429692"/>
              <a:gd name="csX69" fmla="*/ 1929570 w 3508310"/>
              <a:gd name="csY69" fmla="*/ 1858658 h 2429692"/>
              <a:gd name="csX70" fmla="*/ 1929570 w 3508310"/>
              <a:gd name="csY70" fmla="*/ 1963161 h 2429692"/>
              <a:gd name="csX71" fmla="*/ 2004215 w 3508310"/>
              <a:gd name="csY71" fmla="*/ 1963161 h 2429692"/>
              <a:gd name="csX72" fmla="*/ 2004215 w 3508310"/>
              <a:gd name="csY72" fmla="*/ 2101254 h 2429692"/>
              <a:gd name="csX73" fmla="*/ 2045270 w 3508310"/>
              <a:gd name="csY73" fmla="*/ 2101254 h 2429692"/>
              <a:gd name="csX74" fmla="*/ 2045270 w 3508310"/>
              <a:gd name="csY74" fmla="*/ 2224418 h 2429692"/>
              <a:gd name="csX75" fmla="*/ 2422227 w 3508310"/>
              <a:gd name="csY75" fmla="*/ 2224418 h 2429692"/>
              <a:gd name="csX76" fmla="*/ 2422227 w 3508310"/>
              <a:gd name="csY76" fmla="*/ 2429692 h 2429692"/>
              <a:gd name="csX77" fmla="*/ 3508310 w 3508310"/>
              <a:gd name="csY77" fmla="*/ 2429692 h 2429692"/>
              <a:gd name="csX0" fmla="*/ 0 w 3508310"/>
              <a:gd name="csY0" fmla="*/ 0 h 2429692"/>
              <a:gd name="csX1" fmla="*/ 335902 w 3508310"/>
              <a:gd name="csY1" fmla="*/ 0 h 2429692"/>
              <a:gd name="csX2" fmla="*/ 335902 w 3508310"/>
              <a:gd name="csY2" fmla="*/ 22394 h 2429692"/>
              <a:gd name="csX3" fmla="*/ 384421 w 3508310"/>
              <a:gd name="csY3" fmla="*/ 22394 h 2429692"/>
              <a:gd name="csX4" fmla="*/ 384421 w 3508310"/>
              <a:gd name="csY4" fmla="*/ 37323 h 2429692"/>
              <a:gd name="csX5" fmla="*/ 436673 w 3508310"/>
              <a:gd name="csY5" fmla="*/ 37323 h 2429692"/>
              <a:gd name="csX6" fmla="*/ 436673 w 3508310"/>
              <a:gd name="csY6" fmla="*/ 70913 h 2429692"/>
              <a:gd name="csX7" fmla="*/ 477727 w 3508310"/>
              <a:gd name="csY7" fmla="*/ 70913 h 2429692"/>
              <a:gd name="csX8" fmla="*/ 477727 w 3508310"/>
              <a:gd name="csY8" fmla="*/ 93307 h 2429692"/>
              <a:gd name="csX9" fmla="*/ 533711 w 3508310"/>
              <a:gd name="csY9" fmla="*/ 93307 h 2429692"/>
              <a:gd name="csX10" fmla="*/ 533711 w 3508310"/>
              <a:gd name="csY10" fmla="*/ 108236 h 2429692"/>
              <a:gd name="csX11" fmla="*/ 574766 w 3508310"/>
              <a:gd name="csY11" fmla="*/ 108236 h 2429692"/>
              <a:gd name="csX12" fmla="*/ 585962 w 3508310"/>
              <a:gd name="csY12" fmla="*/ 119432 h 2429692"/>
              <a:gd name="csX13" fmla="*/ 630749 w 3508310"/>
              <a:gd name="csY13" fmla="*/ 119432 h 2429692"/>
              <a:gd name="csX14" fmla="*/ 630749 w 3508310"/>
              <a:gd name="csY14" fmla="*/ 164219 h 2429692"/>
              <a:gd name="csX15" fmla="*/ 709126 w 3508310"/>
              <a:gd name="csY15" fmla="*/ 164219 h 2429692"/>
              <a:gd name="csX16" fmla="*/ 709126 w 3508310"/>
              <a:gd name="csY16" fmla="*/ 197809 h 2429692"/>
              <a:gd name="csX17" fmla="*/ 753913 w 3508310"/>
              <a:gd name="csY17" fmla="*/ 197809 h 2429692"/>
              <a:gd name="csX18" fmla="*/ 753913 w 3508310"/>
              <a:gd name="csY18" fmla="*/ 209006 h 2429692"/>
              <a:gd name="csX19" fmla="*/ 776307 w 3508310"/>
              <a:gd name="csY19" fmla="*/ 209006 h 2429692"/>
              <a:gd name="csX20" fmla="*/ 776307 w 3508310"/>
              <a:gd name="csY20" fmla="*/ 235132 h 2429692"/>
              <a:gd name="csX21" fmla="*/ 832290 w 3508310"/>
              <a:gd name="csY21" fmla="*/ 235132 h 2429692"/>
              <a:gd name="csX22" fmla="*/ 850952 w 3508310"/>
              <a:gd name="csY22" fmla="*/ 235132 h 2429692"/>
              <a:gd name="csX23" fmla="*/ 850952 w 3508310"/>
              <a:gd name="csY23" fmla="*/ 313509 h 2429692"/>
              <a:gd name="csX24" fmla="*/ 873345 w 3508310"/>
              <a:gd name="csY24" fmla="*/ 313509 h 2429692"/>
              <a:gd name="csX25" fmla="*/ 873345 w 3508310"/>
              <a:gd name="csY25" fmla="*/ 324706 h 2429692"/>
              <a:gd name="csX26" fmla="*/ 892006 w 3508310"/>
              <a:gd name="csY26" fmla="*/ 324706 h 2429692"/>
              <a:gd name="csX27" fmla="*/ 892006 w 3508310"/>
              <a:gd name="csY27" fmla="*/ 350831 h 2429692"/>
              <a:gd name="csX28" fmla="*/ 925597 w 3508310"/>
              <a:gd name="csY28" fmla="*/ 350831 h 2429692"/>
              <a:gd name="csX29" fmla="*/ 925597 w 3508310"/>
              <a:gd name="csY29" fmla="*/ 380689 h 2429692"/>
              <a:gd name="csX30" fmla="*/ 955455 w 3508310"/>
              <a:gd name="csY30" fmla="*/ 380689 h 2429692"/>
              <a:gd name="csX31" fmla="*/ 955455 w 3508310"/>
              <a:gd name="csY31" fmla="*/ 406815 h 2429692"/>
              <a:gd name="csX32" fmla="*/ 974116 w 3508310"/>
              <a:gd name="csY32" fmla="*/ 406815 h 2429692"/>
              <a:gd name="csX33" fmla="*/ 974116 w 3508310"/>
              <a:gd name="csY33" fmla="*/ 522515 h 2429692"/>
              <a:gd name="csX34" fmla="*/ 1037564 w 3508310"/>
              <a:gd name="csY34" fmla="*/ 522515 h 2429692"/>
              <a:gd name="csX35" fmla="*/ 1037564 w 3508310"/>
              <a:gd name="csY35" fmla="*/ 593427 h 2429692"/>
              <a:gd name="csX36" fmla="*/ 1059957 w 3508310"/>
              <a:gd name="csY36" fmla="*/ 593427 h 2429692"/>
              <a:gd name="csX37" fmla="*/ 1059957 w 3508310"/>
              <a:gd name="csY37" fmla="*/ 627018 h 2429692"/>
              <a:gd name="csX38" fmla="*/ 1097280 w 3508310"/>
              <a:gd name="csY38" fmla="*/ 627018 h 2429692"/>
              <a:gd name="csX39" fmla="*/ 1097280 w 3508310"/>
              <a:gd name="csY39" fmla="*/ 716591 h 2429692"/>
              <a:gd name="csX40" fmla="*/ 1201783 w 3508310"/>
              <a:gd name="csY40" fmla="*/ 716591 h 2429692"/>
              <a:gd name="csX41" fmla="*/ 1201783 w 3508310"/>
              <a:gd name="csY41" fmla="*/ 753914 h 2429692"/>
              <a:gd name="csX42" fmla="*/ 1220444 w 3508310"/>
              <a:gd name="csY42" fmla="*/ 753914 h 2429692"/>
              <a:gd name="csX43" fmla="*/ 1220444 w 3508310"/>
              <a:gd name="csY43" fmla="*/ 791236 h 2429692"/>
              <a:gd name="csX44" fmla="*/ 1272695 w 3508310"/>
              <a:gd name="csY44" fmla="*/ 791236 h 2429692"/>
              <a:gd name="csX45" fmla="*/ 1272695 w 3508310"/>
              <a:gd name="csY45" fmla="*/ 854684 h 2429692"/>
              <a:gd name="csX46" fmla="*/ 1343608 w 3508310"/>
              <a:gd name="csY46" fmla="*/ 854684 h 2429692"/>
              <a:gd name="csX47" fmla="*/ 1343608 w 3508310"/>
              <a:gd name="csY47" fmla="*/ 903204 h 2429692"/>
              <a:gd name="csX48" fmla="*/ 1362269 w 3508310"/>
              <a:gd name="csY48" fmla="*/ 903204 h 2429692"/>
              <a:gd name="csX49" fmla="*/ 1362269 w 3508310"/>
              <a:gd name="csY49" fmla="*/ 985313 h 2429692"/>
              <a:gd name="csX50" fmla="*/ 1380930 w 3508310"/>
              <a:gd name="csY50" fmla="*/ 985313 h 2429692"/>
              <a:gd name="csX51" fmla="*/ 1380930 w 3508310"/>
              <a:gd name="csY51" fmla="*/ 1030100 h 2429692"/>
              <a:gd name="csX52" fmla="*/ 1425717 w 3508310"/>
              <a:gd name="csY52" fmla="*/ 1030100 h 2429692"/>
              <a:gd name="csX53" fmla="*/ 1425717 w 3508310"/>
              <a:gd name="csY53" fmla="*/ 1067422 h 2429692"/>
              <a:gd name="csX54" fmla="*/ 1429450 w 3508310"/>
              <a:gd name="csY54" fmla="*/ 1067422 h 2429692"/>
              <a:gd name="csX55" fmla="*/ 1436914 w 3508310"/>
              <a:gd name="csY55" fmla="*/ 1067422 h 2429692"/>
              <a:gd name="csX56" fmla="*/ 1436914 w 3508310"/>
              <a:gd name="csY56" fmla="*/ 1115942 h 2429692"/>
              <a:gd name="csX57" fmla="*/ 1481701 w 3508310"/>
              <a:gd name="csY57" fmla="*/ 1115942 h 2429692"/>
              <a:gd name="csX58" fmla="*/ 1481701 w 3508310"/>
              <a:gd name="csY58" fmla="*/ 1168193 h 2429692"/>
              <a:gd name="csX59" fmla="*/ 1698171 w 3508310"/>
              <a:gd name="csY59" fmla="*/ 1168193 h 2429692"/>
              <a:gd name="csX60" fmla="*/ 1698171 w 3508310"/>
              <a:gd name="csY60" fmla="*/ 1313751 h 2429692"/>
              <a:gd name="csX61" fmla="*/ 1739226 w 3508310"/>
              <a:gd name="csY61" fmla="*/ 1313751 h 2429692"/>
              <a:gd name="csX62" fmla="*/ 1739226 w 3508310"/>
              <a:gd name="csY62" fmla="*/ 1455576 h 2429692"/>
              <a:gd name="csX63" fmla="*/ 1769084 w 3508310"/>
              <a:gd name="csY63" fmla="*/ 1455576 h 2429692"/>
              <a:gd name="csX64" fmla="*/ 1769084 w 3508310"/>
              <a:gd name="csY64" fmla="*/ 1530221 h 2429692"/>
              <a:gd name="csX65" fmla="*/ 1821335 w 3508310"/>
              <a:gd name="csY65" fmla="*/ 1530221 h 2429692"/>
              <a:gd name="csX66" fmla="*/ 1821335 w 3508310"/>
              <a:gd name="csY66" fmla="*/ 1642188 h 2429692"/>
              <a:gd name="csX67" fmla="*/ 1866122 w 3508310"/>
              <a:gd name="csY67" fmla="*/ 1750423 h 2429692"/>
              <a:gd name="csX68" fmla="*/ 1866122 w 3508310"/>
              <a:gd name="csY68" fmla="*/ 1858658 h 2429692"/>
              <a:gd name="csX69" fmla="*/ 1929570 w 3508310"/>
              <a:gd name="csY69" fmla="*/ 1858658 h 2429692"/>
              <a:gd name="csX70" fmla="*/ 1929570 w 3508310"/>
              <a:gd name="csY70" fmla="*/ 1963161 h 2429692"/>
              <a:gd name="csX71" fmla="*/ 2004215 w 3508310"/>
              <a:gd name="csY71" fmla="*/ 1963161 h 2429692"/>
              <a:gd name="csX72" fmla="*/ 2004215 w 3508310"/>
              <a:gd name="csY72" fmla="*/ 2101254 h 2429692"/>
              <a:gd name="csX73" fmla="*/ 2045270 w 3508310"/>
              <a:gd name="csY73" fmla="*/ 2101254 h 2429692"/>
              <a:gd name="csX74" fmla="*/ 2045270 w 3508310"/>
              <a:gd name="csY74" fmla="*/ 2224418 h 2429692"/>
              <a:gd name="csX75" fmla="*/ 2422227 w 3508310"/>
              <a:gd name="csY75" fmla="*/ 2224418 h 2429692"/>
              <a:gd name="csX76" fmla="*/ 2422227 w 3508310"/>
              <a:gd name="csY76" fmla="*/ 2429692 h 2429692"/>
              <a:gd name="csX77" fmla="*/ 3508310 w 3508310"/>
              <a:gd name="csY77" fmla="*/ 2429692 h 2429692"/>
              <a:gd name="csX0" fmla="*/ 0 w 3508310"/>
              <a:gd name="csY0" fmla="*/ 0 h 2429692"/>
              <a:gd name="csX1" fmla="*/ 335902 w 3508310"/>
              <a:gd name="csY1" fmla="*/ 0 h 2429692"/>
              <a:gd name="csX2" fmla="*/ 335902 w 3508310"/>
              <a:gd name="csY2" fmla="*/ 22394 h 2429692"/>
              <a:gd name="csX3" fmla="*/ 384421 w 3508310"/>
              <a:gd name="csY3" fmla="*/ 22394 h 2429692"/>
              <a:gd name="csX4" fmla="*/ 384421 w 3508310"/>
              <a:gd name="csY4" fmla="*/ 37323 h 2429692"/>
              <a:gd name="csX5" fmla="*/ 436673 w 3508310"/>
              <a:gd name="csY5" fmla="*/ 37323 h 2429692"/>
              <a:gd name="csX6" fmla="*/ 436673 w 3508310"/>
              <a:gd name="csY6" fmla="*/ 70913 h 2429692"/>
              <a:gd name="csX7" fmla="*/ 477727 w 3508310"/>
              <a:gd name="csY7" fmla="*/ 70913 h 2429692"/>
              <a:gd name="csX8" fmla="*/ 477727 w 3508310"/>
              <a:gd name="csY8" fmla="*/ 93307 h 2429692"/>
              <a:gd name="csX9" fmla="*/ 533711 w 3508310"/>
              <a:gd name="csY9" fmla="*/ 93307 h 2429692"/>
              <a:gd name="csX10" fmla="*/ 533711 w 3508310"/>
              <a:gd name="csY10" fmla="*/ 108236 h 2429692"/>
              <a:gd name="csX11" fmla="*/ 574766 w 3508310"/>
              <a:gd name="csY11" fmla="*/ 108236 h 2429692"/>
              <a:gd name="csX12" fmla="*/ 585962 w 3508310"/>
              <a:gd name="csY12" fmla="*/ 119432 h 2429692"/>
              <a:gd name="csX13" fmla="*/ 630749 w 3508310"/>
              <a:gd name="csY13" fmla="*/ 119432 h 2429692"/>
              <a:gd name="csX14" fmla="*/ 630749 w 3508310"/>
              <a:gd name="csY14" fmla="*/ 164219 h 2429692"/>
              <a:gd name="csX15" fmla="*/ 709126 w 3508310"/>
              <a:gd name="csY15" fmla="*/ 164219 h 2429692"/>
              <a:gd name="csX16" fmla="*/ 709126 w 3508310"/>
              <a:gd name="csY16" fmla="*/ 197809 h 2429692"/>
              <a:gd name="csX17" fmla="*/ 753913 w 3508310"/>
              <a:gd name="csY17" fmla="*/ 197809 h 2429692"/>
              <a:gd name="csX18" fmla="*/ 753913 w 3508310"/>
              <a:gd name="csY18" fmla="*/ 209006 h 2429692"/>
              <a:gd name="csX19" fmla="*/ 776307 w 3508310"/>
              <a:gd name="csY19" fmla="*/ 209006 h 2429692"/>
              <a:gd name="csX20" fmla="*/ 776307 w 3508310"/>
              <a:gd name="csY20" fmla="*/ 235132 h 2429692"/>
              <a:gd name="csX21" fmla="*/ 832290 w 3508310"/>
              <a:gd name="csY21" fmla="*/ 235132 h 2429692"/>
              <a:gd name="csX22" fmla="*/ 850952 w 3508310"/>
              <a:gd name="csY22" fmla="*/ 235132 h 2429692"/>
              <a:gd name="csX23" fmla="*/ 850952 w 3508310"/>
              <a:gd name="csY23" fmla="*/ 313509 h 2429692"/>
              <a:gd name="csX24" fmla="*/ 873345 w 3508310"/>
              <a:gd name="csY24" fmla="*/ 313509 h 2429692"/>
              <a:gd name="csX25" fmla="*/ 873345 w 3508310"/>
              <a:gd name="csY25" fmla="*/ 324706 h 2429692"/>
              <a:gd name="csX26" fmla="*/ 892006 w 3508310"/>
              <a:gd name="csY26" fmla="*/ 324706 h 2429692"/>
              <a:gd name="csX27" fmla="*/ 892006 w 3508310"/>
              <a:gd name="csY27" fmla="*/ 350831 h 2429692"/>
              <a:gd name="csX28" fmla="*/ 925597 w 3508310"/>
              <a:gd name="csY28" fmla="*/ 350831 h 2429692"/>
              <a:gd name="csX29" fmla="*/ 925597 w 3508310"/>
              <a:gd name="csY29" fmla="*/ 380689 h 2429692"/>
              <a:gd name="csX30" fmla="*/ 955455 w 3508310"/>
              <a:gd name="csY30" fmla="*/ 380689 h 2429692"/>
              <a:gd name="csX31" fmla="*/ 955455 w 3508310"/>
              <a:gd name="csY31" fmla="*/ 406815 h 2429692"/>
              <a:gd name="csX32" fmla="*/ 974116 w 3508310"/>
              <a:gd name="csY32" fmla="*/ 406815 h 2429692"/>
              <a:gd name="csX33" fmla="*/ 974116 w 3508310"/>
              <a:gd name="csY33" fmla="*/ 522515 h 2429692"/>
              <a:gd name="csX34" fmla="*/ 1037564 w 3508310"/>
              <a:gd name="csY34" fmla="*/ 522515 h 2429692"/>
              <a:gd name="csX35" fmla="*/ 1037564 w 3508310"/>
              <a:gd name="csY35" fmla="*/ 593427 h 2429692"/>
              <a:gd name="csX36" fmla="*/ 1059957 w 3508310"/>
              <a:gd name="csY36" fmla="*/ 593427 h 2429692"/>
              <a:gd name="csX37" fmla="*/ 1059957 w 3508310"/>
              <a:gd name="csY37" fmla="*/ 627018 h 2429692"/>
              <a:gd name="csX38" fmla="*/ 1097280 w 3508310"/>
              <a:gd name="csY38" fmla="*/ 627018 h 2429692"/>
              <a:gd name="csX39" fmla="*/ 1097280 w 3508310"/>
              <a:gd name="csY39" fmla="*/ 716591 h 2429692"/>
              <a:gd name="csX40" fmla="*/ 1201783 w 3508310"/>
              <a:gd name="csY40" fmla="*/ 716591 h 2429692"/>
              <a:gd name="csX41" fmla="*/ 1201783 w 3508310"/>
              <a:gd name="csY41" fmla="*/ 753914 h 2429692"/>
              <a:gd name="csX42" fmla="*/ 1220444 w 3508310"/>
              <a:gd name="csY42" fmla="*/ 753914 h 2429692"/>
              <a:gd name="csX43" fmla="*/ 1220444 w 3508310"/>
              <a:gd name="csY43" fmla="*/ 791236 h 2429692"/>
              <a:gd name="csX44" fmla="*/ 1272695 w 3508310"/>
              <a:gd name="csY44" fmla="*/ 791236 h 2429692"/>
              <a:gd name="csX45" fmla="*/ 1272695 w 3508310"/>
              <a:gd name="csY45" fmla="*/ 854684 h 2429692"/>
              <a:gd name="csX46" fmla="*/ 1343608 w 3508310"/>
              <a:gd name="csY46" fmla="*/ 854684 h 2429692"/>
              <a:gd name="csX47" fmla="*/ 1343608 w 3508310"/>
              <a:gd name="csY47" fmla="*/ 903204 h 2429692"/>
              <a:gd name="csX48" fmla="*/ 1362269 w 3508310"/>
              <a:gd name="csY48" fmla="*/ 903204 h 2429692"/>
              <a:gd name="csX49" fmla="*/ 1362269 w 3508310"/>
              <a:gd name="csY49" fmla="*/ 985313 h 2429692"/>
              <a:gd name="csX50" fmla="*/ 1380930 w 3508310"/>
              <a:gd name="csY50" fmla="*/ 985313 h 2429692"/>
              <a:gd name="csX51" fmla="*/ 1380930 w 3508310"/>
              <a:gd name="csY51" fmla="*/ 1030100 h 2429692"/>
              <a:gd name="csX52" fmla="*/ 1425717 w 3508310"/>
              <a:gd name="csY52" fmla="*/ 1030100 h 2429692"/>
              <a:gd name="csX53" fmla="*/ 1425717 w 3508310"/>
              <a:gd name="csY53" fmla="*/ 1067422 h 2429692"/>
              <a:gd name="csX54" fmla="*/ 1429450 w 3508310"/>
              <a:gd name="csY54" fmla="*/ 1067422 h 2429692"/>
              <a:gd name="csX55" fmla="*/ 1436914 w 3508310"/>
              <a:gd name="csY55" fmla="*/ 1067422 h 2429692"/>
              <a:gd name="csX56" fmla="*/ 1436914 w 3508310"/>
              <a:gd name="csY56" fmla="*/ 1115942 h 2429692"/>
              <a:gd name="csX57" fmla="*/ 1481701 w 3508310"/>
              <a:gd name="csY57" fmla="*/ 1115942 h 2429692"/>
              <a:gd name="csX58" fmla="*/ 1481701 w 3508310"/>
              <a:gd name="csY58" fmla="*/ 1168193 h 2429692"/>
              <a:gd name="csX59" fmla="*/ 1698171 w 3508310"/>
              <a:gd name="csY59" fmla="*/ 1168193 h 2429692"/>
              <a:gd name="csX60" fmla="*/ 1698171 w 3508310"/>
              <a:gd name="csY60" fmla="*/ 1313751 h 2429692"/>
              <a:gd name="csX61" fmla="*/ 1739226 w 3508310"/>
              <a:gd name="csY61" fmla="*/ 1313751 h 2429692"/>
              <a:gd name="csX62" fmla="*/ 1739226 w 3508310"/>
              <a:gd name="csY62" fmla="*/ 1455576 h 2429692"/>
              <a:gd name="csX63" fmla="*/ 1769084 w 3508310"/>
              <a:gd name="csY63" fmla="*/ 1455576 h 2429692"/>
              <a:gd name="csX64" fmla="*/ 1769084 w 3508310"/>
              <a:gd name="csY64" fmla="*/ 1530221 h 2429692"/>
              <a:gd name="csX65" fmla="*/ 1821335 w 3508310"/>
              <a:gd name="csY65" fmla="*/ 1530221 h 2429692"/>
              <a:gd name="csX66" fmla="*/ 1817603 w 3508310"/>
              <a:gd name="csY66" fmla="*/ 1739226 h 2429692"/>
              <a:gd name="csX67" fmla="*/ 1866122 w 3508310"/>
              <a:gd name="csY67" fmla="*/ 1750423 h 2429692"/>
              <a:gd name="csX68" fmla="*/ 1866122 w 3508310"/>
              <a:gd name="csY68" fmla="*/ 1858658 h 2429692"/>
              <a:gd name="csX69" fmla="*/ 1929570 w 3508310"/>
              <a:gd name="csY69" fmla="*/ 1858658 h 2429692"/>
              <a:gd name="csX70" fmla="*/ 1929570 w 3508310"/>
              <a:gd name="csY70" fmla="*/ 1963161 h 2429692"/>
              <a:gd name="csX71" fmla="*/ 2004215 w 3508310"/>
              <a:gd name="csY71" fmla="*/ 1963161 h 2429692"/>
              <a:gd name="csX72" fmla="*/ 2004215 w 3508310"/>
              <a:gd name="csY72" fmla="*/ 2101254 h 2429692"/>
              <a:gd name="csX73" fmla="*/ 2045270 w 3508310"/>
              <a:gd name="csY73" fmla="*/ 2101254 h 2429692"/>
              <a:gd name="csX74" fmla="*/ 2045270 w 3508310"/>
              <a:gd name="csY74" fmla="*/ 2224418 h 2429692"/>
              <a:gd name="csX75" fmla="*/ 2422227 w 3508310"/>
              <a:gd name="csY75" fmla="*/ 2224418 h 2429692"/>
              <a:gd name="csX76" fmla="*/ 2422227 w 3508310"/>
              <a:gd name="csY76" fmla="*/ 2429692 h 2429692"/>
              <a:gd name="csX77" fmla="*/ 3508310 w 3508310"/>
              <a:gd name="csY77" fmla="*/ 2429692 h 2429692"/>
              <a:gd name="csX0" fmla="*/ 0 w 3508310"/>
              <a:gd name="csY0" fmla="*/ 0 h 2429692"/>
              <a:gd name="csX1" fmla="*/ 335902 w 3508310"/>
              <a:gd name="csY1" fmla="*/ 0 h 2429692"/>
              <a:gd name="csX2" fmla="*/ 335902 w 3508310"/>
              <a:gd name="csY2" fmla="*/ 22394 h 2429692"/>
              <a:gd name="csX3" fmla="*/ 384421 w 3508310"/>
              <a:gd name="csY3" fmla="*/ 22394 h 2429692"/>
              <a:gd name="csX4" fmla="*/ 384421 w 3508310"/>
              <a:gd name="csY4" fmla="*/ 37323 h 2429692"/>
              <a:gd name="csX5" fmla="*/ 436673 w 3508310"/>
              <a:gd name="csY5" fmla="*/ 37323 h 2429692"/>
              <a:gd name="csX6" fmla="*/ 436673 w 3508310"/>
              <a:gd name="csY6" fmla="*/ 70913 h 2429692"/>
              <a:gd name="csX7" fmla="*/ 477727 w 3508310"/>
              <a:gd name="csY7" fmla="*/ 70913 h 2429692"/>
              <a:gd name="csX8" fmla="*/ 477727 w 3508310"/>
              <a:gd name="csY8" fmla="*/ 93307 h 2429692"/>
              <a:gd name="csX9" fmla="*/ 533711 w 3508310"/>
              <a:gd name="csY9" fmla="*/ 93307 h 2429692"/>
              <a:gd name="csX10" fmla="*/ 533711 w 3508310"/>
              <a:gd name="csY10" fmla="*/ 108236 h 2429692"/>
              <a:gd name="csX11" fmla="*/ 574766 w 3508310"/>
              <a:gd name="csY11" fmla="*/ 108236 h 2429692"/>
              <a:gd name="csX12" fmla="*/ 585962 w 3508310"/>
              <a:gd name="csY12" fmla="*/ 119432 h 2429692"/>
              <a:gd name="csX13" fmla="*/ 630749 w 3508310"/>
              <a:gd name="csY13" fmla="*/ 119432 h 2429692"/>
              <a:gd name="csX14" fmla="*/ 630749 w 3508310"/>
              <a:gd name="csY14" fmla="*/ 164219 h 2429692"/>
              <a:gd name="csX15" fmla="*/ 709126 w 3508310"/>
              <a:gd name="csY15" fmla="*/ 164219 h 2429692"/>
              <a:gd name="csX16" fmla="*/ 709126 w 3508310"/>
              <a:gd name="csY16" fmla="*/ 197809 h 2429692"/>
              <a:gd name="csX17" fmla="*/ 753913 w 3508310"/>
              <a:gd name="csY17" fmla="*/ 197809 h 2429692"/>
              <a:gd name="csX18" fmla="*/ 753913 w 3508310"/>
              <a:gd name="csY18" fmla="*/ 209006 h 2429692"/>
              <a:gd name="csX19" fmla="*/ 776307 w 3508310"/>
              <a:gd name="csY19" fmla="*/ 209006 h 2429692"/>
              <a:gd name="csX20" fmla="*/ 776307 w 3508310"/>
              <a:gd name="csY20" fmla="*/ 235132 h 2429692"/>
              <a:gd name="csX21" fmla="*/ 832290 w 3508310"/>
              <a:gd name="csY21" fmla="*/ 235132 h 2429692"/>
              <a:gd name="csX22" fmla="*/ 850952 w 3508310"/>
              <a:gd name="csY22" fmla="*/ 235132 h 2429692"/>
              <a:gd name="csX23" fmla="*/ 850952 w 3508310"/>
              <a:gd name="csY23" fmla="*/ 313509 h 2429692"/>
              <a:gd name="csX24" fmla="*/ 873345 w 3508310"/>
              <a:gd name="csY24" fmla="*/ 313509 h 2429692"/>
              <a:gd name="csX25" fmla="*/ 873345 w 3508310"/>
              <a:gd name="csY25" fmla="*/ 324706 h 2429692"/>
              <a:gd name="csX26" fmla="*/ 892006 w 3508310"/>
              <a:gd name="csY26" fmla="*/ 324706 h 2429692"/>
              <a:gd name="csX27" fmla="*/ 892006 w 3508310"/>
              <a:gd name="csY27" fmla="*/ 350831 h 2429692"/>
              <a:gd name="csX28" fmla="*/ 925597 w 3508310"/>
              <a:gd name="csY28" fmla="*/ 350831 h 2429692"/>
              <a:gd name="csX29" fmla="*/ 925597 w 3508310"/>
              <a:gd name="csY29" fmla="*/ 380689 h 2429692"/>
              <a:gd name="csX30" fmla="*/ 955455 w 3508310"/>
              <a:gd name="csY30" fmla="*/ 380689 h 2429692"/>
              <a:gd name="csX31" fmla="*/ 955455 w 3508310"/>
              <a:gd name="csY31" fmla="*/ 406815 h 2429692"/>
              <a:gd name="csX32" fmla="*/ 974116 w 3508310"/>
              <a:gd name="csY32" fmla="*/ 406815 h 2429692"/>
              <a:gd name="csX33" fmla="*/ 974116 w 3508310"/>
              <a:gd name="csY33" fmla="*/ 522515 h 2429692"/>
              <a:gd name="csX34" fmla="*/ 1037564 w 3508310"/>
              <a:gd name="csY34" fmla="*/ 522515 h 2429692"/>
              <a:gd name="csX35" fmla="*/ 1037564 w 3508310"/>
              <a:gd name="csY35" fmla="*/ 593427 h 2429692"/>
              <a:gd name="csX36" fmla="*/ 1059957 w 3508310"/>
              <a:gd name="csY36" fmla="*/ 593427 h 2429692"/>
              <a:gd name="csX37" fmla="*/ 1059957 w 3508310"/>
              <a:gd name="csY37" fmla="*/ 627018 h 2429692"/>
              <a:gd name="csX38" fmla="*/ 1097280 w 3508310"/>
              <a:gd name="csY38" fmla="*/ 627018 h 2429692"/>
              <a:gd name="csX39" fmla="*/ 1097280 w 3508310"/>
              <a:gd name="csY39" fmla="*/ 716591 h 2429692"/>
              <a:gd name="csX40" fmla="*/ 1201783 w 3508310"/>
              <a:gd name="csY40" fmla="*/ 716591 h 2429692"/>
              <a:gd name="csX41" fmla="*/ 1201783 w 3508310"/>
              <a:gd name="csY41" fmla="*/ 753914 h 2429692"/>
              <a:gd name="csX42" fmla="*/ 1220444 w 3508310"/>
              <a:gd name="csY42" fmla="*/ 753914 h 2429692"/>
              <a:gd name="csX43" fmla="*/ 1220444 w 3508310"/>
              <a:gd name="csY43" fmla="*/ 791236 h 2429692"/>
              <a:gd name="csX44" fmla="*/ 1272695 w 3508310"/>
              <a:gd name="csY44" fmla="*/ 791236 h 2429692"/>
              <a:gd name="csX45" fmla="*/ 1272695 w 3508310"/>
              <a:gd name="csY45" fmla="*/ 854684 h 2429692"/>
              <a:gd name="csX46" fmla="*/ 1343608 w 3508310"/>
              <a:gd name="csY46" fmla="*/ 854684 h 2429692"/>
              <a:gd name="csX47" fmla="*/ 1343608 w 3508310"/>
              <a:gd name="csY47" fmla="*/ 903204 h 2429692"/>
              <a:gd name="csX48" fmla="*/ 1362269 w 3508310"/>
              <a:gd name="csY48" fmla="*/ 903204 h 2429692"/>
              <a:gd name="csX49" fmla="*/ 1362269 w 3508310"/>
              <a:gd name="csY49" fmla="*/ 985313 h 2429692"/>
              <a:gd name="csX50" fmla="*/ 1380930 w 3508310"/>
              <a:gd name="csY50" fmla="*/ 985313 h 2429692"/>
              <a:gd name="csX51" fmla="*/ 1380930 w 3508310"/>
              <a:gd name="csY51" fmla="*/ 1030100 h 2429692"/>
              <a:gd name="csX52" fmla="*/ 1425717 w 3508310"/>
              <a:gd name="csY52" fmla="*/ 1030100 h 2429692"/>
              <a:gd name="csX53" fmla="*/ 1425717 w 3508310"/>
              <a:gd name="csY53" fmla="*/ 1067422 h 2429692"/>
              <a:gd name="csX54" fmla="*/ 1429450 w 3508310"/>
              <a:gd name="csY54" fmla="*/ 1067422 h 2429692"/>
              <a:gd name="csX55" fmla="*/ 1436914 w 3508310"/>
              <a:gd name="csY55" fmla="*/ 1067422 h 2429692"/>
              <a:gd name="csX56" fmla="*/ 1436914 w 3508310"/>
              <a:gd name="csY56" fmla="*/ 1115942 h 2429692"/>
              <a:gd name="csX57" fmla="*/ 1481701 w 3508310"/>
              <a:gd name="csY57" fmla="*/ 1115942 h 2429692"/>
              <a:gd name="csX58" fmla="*/ 1481701 w 3508310"/>
              <a:gd name="csY58" fmla="*/ 1168193 h 2429692"/>
              <a:gd name="csX59" fmla="*/ 1698171 w 3508310"/>
              <a:gd name="csY59" fmla="*/ 1168193 h 2429692"/>
              <a:gd name="csX60" fmla="*/ 1698171 w 3508310"/>
              <a:gd name="csY60" fmla="*/ 1313751 h 2429692"/>
              <a:gd name="csX61" fmla="*/ 1739226 w 3508310"/>
              <a:gd name="csY61" fmla="*/ 1313751 h 2429692"/>
              <a:gd name="csX62" fmla="*/ 1739226 w 3508310"/>
              <a:gd name="csY62" fmla="*/ 1455576 h 2429692"/>
              <a:gd name="csX63" fmla="*/ 1769084 w 3508310"/>
              <a:gd name="csY63" fmla="*/ 1455576 h 2429692"/>
              <a:gd name="csX64" fmla="*/ 1769084 w 3508310"/>
              <a:gd name="csY64" fmla="*/ 1530221 h 2429692"/>
              <a:gd name="csX65" fmla="*/ 1821335 w 3508310"/>
              <a:gd name="csY65" fmla="*/ 1530221 h 2429692"/>
              <a:gd name="csX66" fmla="*/ 1825068 w 3508310"/>
              <a:gd name="csY66" fmla="*/ 1750423 h 2429692"/>
              <a:gd name="csX67" fmla="*/ 1866122 w 3508310"/>
              <a:gd name="csY67" fmla="*/ 1750423 h 2429692"/>
              <a:gd name="csX68" fmla="*/ 1866122 w 3508310"/>
              <a:gd name="csY68" fmla="*/ 1858658 h 2429692"/>
              <a:gd name="csX69" fmla="*/ 1929570 w 3508310"/>
              <a:gd name="csY69" fmla="*/ 1858658 h 2429692"/>
              <a:gd name="csX70" fmla="*/ 1929570 w 3508310"/>
              <a:gd name="csY70" fmla="*/ 1963161 h 2429692"/>
              <a:gd name="csX71" fmla="*/ 2004215 w 3508310"/>
              <a:gd name="csY71" fmla="*/ 1963161 h 2429692"/>
              <a:gd name="csX72" fmla="*/ 2004215 w 3508310"/>
              <a:gd name="csY72" fmla="*/ 2101254 h 2429692"/>
              <a:gd name="csX73" fmla="*/ 2045270 w 3508310"/>
              <a:gd name="csY73" fmla="*/ 2101254 h 2429692"/>
              <a:gd name="csX74" fmla="*/ 2045270 w 3508310"/>
              <a:gd name="csY74" fmla="*/ 2224418 h 2429692"/>
              <a:gd name="csX75" fmla="*/ 2422227 w 3508310"/>
              <a:gd name="csY75" fmla="*/ 2224418 h 2429692"/>
              <a:gd name="csX76" fmla="*/ 2422227 w 3508310"/>
              <a:gd name="csY76" fmla="*/ 2429692 h 2429692"/>
              <a:gd name="csX77" fmla="*/ 3508310 w 3508310"/>
              <a:gd name="csY77" fmla="*/ 2429692 h 24296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</a:cxnLst>
            <a:rect l="l" t="t" r="r" b="b"/>
            <a:pathLst>
              <a:path w="3508310" h="2429692">
                <a:moveTo>
                  <a:pt x="0" y="0"/>
                </a:moveTo>
                <a:lnTo>
                  <a:pt x="335902" y="0"/>
                </a:lnTo>
                <a:lnTo>
                  <a:pt x="335902" y="22394"/>
                </a:lnTo>
                <a:lnTo>
                  <a:pt x="384421" y="22394"/>
                </a:lnTo>
                <a:lnTo>
                  <a:pt x="384421" y="37323"/>
                </a:lnTo>
                <a:lnTo>
                  <a:pt x="436673" y="37323"/>
                </a:lnTo>
                <a:lnTo>
                  <a:pt x="436673" y="70913"/>
                </a:lnTo>
                <a:lnTo>
                  <a:pt x="477727" y="70913"/>
                </a:lnTo>
                <a:lnTo>
                  <a:pt x="477727" y="93307"/>
                </a:lnTo>
                <a:lnTo>
                  <a:pt x="533711" y="93307"/>
                </a:lnTo>
                <a:lnTo>
                  <a:pt x="533711" y="108236"/>
                </a:lnTo>
                <a:lnTo>
                  <a:pt x="574766" y="108236"/>
                </a:lnTo>
                <a:lnTo>
                  <a:pt x="585962" y="119432"/>
                </a:lnTo>
                <a:lnTo>
                  <a:pt x="630749" y="119432"/>
                </a:lnTo>
                <a:lnTo>
                  <a:pt x="630749" y="164219"/>
                </a:lnTo>
                <a:lnTo>
                  <a:pt x="709126" y="164219"/>
                </a:lnTo>
                <a:lnTo>
                  <a:pt x="709126" y="197809"/>
                </a:lnTo>
                <a:lnTo>
                  <a:pt x="753913" y="197809"/>
                </a:lnTo>
                <a:lnTo>
                  <a:pt x="753913" y="209006"/>
                </a:lnTo>
                <a:lnTo>
                  <a:pt x="776307" y="209006"/>
                </a:lnTo>
                <a:lnTo>
                  <a:pt x="776307" y="235132"/>
                </a:lnTo>
                <a:lnTo>
                  <a:pt x="832290" y="235132"/>
                </a:lnTo>
                <a:lnTo>
                  <a:pt x="850952" y="235132"/>
                </a:lnTo>
                <a:lnTo>
                  <a:pt x="850952" y="313509"/>
                </a:lnTo>
                <a:lnTo>
                  <a:pt x="873345" y="313509"/>
                </a:lnTo>
                <a:lnTo>
                  <a:pt x="873345" y="324706"/>
                </a:lnTo>
                <a:lnTo>
                  <a:pt x="892006" y="324706"/>
                </a:lnTo>
                <a:lnTo>
                  <a:pt x="892006" y="350831"/>
                </a:lnTo>
                <a:lnTo>
                  <a:pt x="925597" y="350831"/>
                </a:lnTo>
                <a:lnTo>
                  <a:pt x="925597" y="380689"/>
                </a:lnTo>
                <a:lnTo>
                  <a:pt x="955455" y="380689"/>
                </a:lnTo>
                <a:lnTo>
                  <a:pt x="955455" y="406815"/>
                </a:lnTo>
                <a:lnTo>
                  <a:pt x="974116" y="406815"/>
                </a:lnTo>
                <a:lnTo>
                  <a:pt x="974116" y="522515"/>
                </a:lnTo>
                <a:lnTo>
                  <a:pt x="1037564" y="522515"/>
                </a:lnTo>
                <a:lnTo>
                  <a:pt x="1037564" y="593427"/>
                </a:lnTo>
                <a:lnTo>
                  <a:pt x="1059957" y="593427"/>
                </a:lnTo>
                <a:lnTo>
                  <a:pt x="1059957" y="627018"/>
                </a:lnTo>
                <a:lnTo>
                  <a:pt x="1097280" y="627018"/>
                </a:lnTo>
                <a:lnTo>
                  <a:pt x="1097280" y="716591"/>
                </a:lnTo>
                <a:lnTo>
                  <a:pt x="1201783" y="716591"/>
                </a:lnTo>
                <a:lnTo>
                  <a:pt x="1201783" y="753914"/>
                </a:lnTo>
                <a:lnTo>
                  <a:pt x="1220444" y="753914"/>
                </a:lnTo>
                <a:lnTo>
                  <a:pt x="1220444" y="791236"/>
                </a:lnTo>
                <a:lnTo>
                  <a:pt x="1272695" y="791236"/>
                </a:lnTo>
                <a:lnTo>
                  <a:pt x="1272695" y="854684"/>
                </a:lnTo>
                <a:lnTo>
                  <a:pt x="1343608" y="854684"/>
                </a:lnTo>
                <a:lnTo>
                  <a:pt x="1343608" y="903204"/>
                </a:lnTo>
                <a:lnTo>
                  <a:pt x="1362269" y="903204"/>
                </a:lnTo>
                <a:lnTo>
                  <a:pt x="1362269" y="985313"/>
                </a:lnTo>
                <a:lnTo>
                  <a:pt x="1380930" y="985313"/>
                </a:lnTo>
                <a:lnTo>
                  <a:pt x="1380930" y="1030100"/>
                </a:lnTo>
                <a:lnTo>
                  <a:pt x="1425717" y="1030100"/>
                </a:lnTo>
                <a:lnTo>
                  <a:pt x="1425717" y="1067422"/>
                </a:lnTo>
                <a:lnTo>
                  <a:pt x="1429450" y="1067422"/>
                </a:lnTo>
                <a:lnTo>
                  <a:pt x="1436914" y="1067422"/>
                </a:lnTo>
                <a:lnTo>
                  <a:pt x="1436914" y="1115942"/>
                </a:lnTo>
                <a:lnTo>
                  <a:pt x="1481701" y="1115942"/>
                </a:lnTo>
                <a:lnTo>
                  <a:pt x="1481701" y="1168193"/>
                </a:lnTo>
                <a:lnTo>
                  <a:pt x="1698171" y="1168193"/>
                </a:lnTo>
                <a:lnTo>
                  <a:pt x="1698171" y="1313751"/>
                </a:lnTo>
                <a:lnTo>
                  <a:pt x="1739226" y="1313751"/>
                </a:lnTo>
                <a:lnTo>
                  <a:pt x="1739226" y="1455576"/>
                </a:lnTo>
                <a:lnTo>
                  <a:pt x="1769084" y="1455576"/>
                </a:lnTo>
                <a:lnTo>
                  <a:pt x="1769084" y="1530221"/>
                </a:lnTo>
                <a:lnTo>
                  <a:pt x="1821335" y="1530221"/>
                </a:lnTo>
                <a:cubicBezTo>
                  <a:pt x="1822579" y="1603622"/>
                  <a:pt x="1823824" y="1677022"/>
                  <a:pt x="1825068" y="1750423"/>
                </a:cubicBezTo>
                <a:lnTo>
                  <a:pt x="1866122" y="1750423"/>
                </a:lnTo>
                <a:lnTo>
                  <a:pt x="1866122" y="1858658"/>
                </a:lnTo>
                <a:lnTo>
                  <a:pt x="1929570" y="1858658"/>
                </a:lnTo>
                <a:lnTo>
                  <a:pt x="1929570" y="1963161"/>
                </a:lnTo>
                <a:lnTo>
                  <a:pt x="2004215" y="1963161"/>
                </a:lnTo>
                <a:lnTo>
                  <a:pt x="2004215" y="2101254"/>
                </a:lnTo>
                <a:lnTo>
                  <a:pt x="2045270" y="2101254"/>
                </a:lnTo>
                <a:lnTo>
                  <a:pt x="2045270" y="2224418"/>
                </a:lnTo>
                <a:lnTo>
                  <a:pt x="2422227" y="2224418"/>
                </a:lnTo>
                <a:lnTo>
                  <a:pt x="2422227" y="2429692"/>
                </a:lnTo>
                <a:lnTo>
                  <a:pt x="3508310" y="2429692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887C0F35-884C-F19C-026A-ABE57A8F33EE}"/>
              </a:ext>
            </a:extLst>
          </p:cNvPr>
          <p:cNvSpPr/>
          <p:nvPr/>
        </p:nvSpPr>
        <p:spPr>
          <a:xfrm>
            <a:off x="911507" y="2071396"/>
            <a:ext cx="1724297" cy="2877561"/>
          </a:xfrm>
          <a:custGeom>
            <a:avLst/>
            <a:gdLst>
              <a:gd name="csX0" fmla="*/ 0 w 1724297"/>
              <a:gd name="csY0" fmla="*/ 0 h 2877561"/>
              <a:gd name="csX1" fmla="*/ 63448 w 1724297"/>
              <a:gd name="csY1" fmla="*/ 0 h 2877561"/>
              <a:gd name="csX2" fmla="*/ 63448 w 1724297"/>
              <a:gd name="csY2" fmla="*/ 44787 h 2877561"/>
              <a:gd name="csX3" fmla="*/ 115699 w 1724297"/>
              <a:gd name="csY3" fmla="*/ 44787 h 2877561"/>
              <a:gd name="csX4" fmla="*/ 115699 w 1724297"/>
              <a:gd name="csY4" fmla="*/ 78377 h 2877561"/>
              <a:gd name="csX5" fmla="*/ 153022 w 1724297"/>
              <a:gd name="csY5" fmla="*/ 78377 h 2877561"/>
              <a:gd name="csX6" fmla="*/ 153022 w 1724297"/>
              <a:gd name="csY6" fmla="*/ 123164 h 2877561"/>
              <a:gd name="csX7" fmla="*/ 220202 w 1724297"/>
              <a:gd name="csY7" fmla="*/ 123164 h 2877561"/>
              <a:gd name="csX8" fmla="*/ 220202 w 1724297"/>
              <a:gd name="csY8" fmla="*/ 167951 h 2877561"/>
              <a:gd name="csX9" fmla="*/ 268722 w 1724297"/>
              <a:gd name="csY9" fmla="*/ 167951 h 2877561"/>
              <a:gd name="csX10" fmla="*/ 268722 w 1724297"/>
              <a:gd name="csY10" fmla="*/ 209006 h 2877561"/>
              <a:gd name="csX11" fmla="*/ 287383 w 1724297"/>
              <a:gd name="csY11" fmla="*/ 209006 h 2877561"/>
              <a:gd name="csX12" fmla="*/ 287383 w 1724297"/>
              <a:gd name="csY12" fmla="*/ 253793 h 2877561"/>
              <a:gd name="csX13" fmla="*/ 309776 w 1724297"/>
              <a:gd name="csY13" fmla="*/ 253793 h 2877561"/>
              <a:gd name="csX14" fmla="*/ 309776 w 1724297"/>
              <a:gd name="csY14" fmla="*/ 306044 h 2877561"/>
              <a:gd name="csX15" fmla="*/ 347099 w 1724297"/>
              <a:gd name="csY15" fmla="*/ 306044 h 2877561"/>
              <a:gd name="csX16" fmla="*/ 347099 w 1724297"/>
              <a:gd name="csY16" fmla="*/ 350831 h 2877561"/>
              <a:gd name="csX17" fmla="*/ 444137 w 1724297"/>
              <a:gd name="csY17" fmla="*/ 350831 h 2877561"/>
              <a:gd name="csX18" fmla="*/ 444137 w 1724297"/>
              <a:gd name="csY18" fmla="*/ 395618 h 2877561"/>
              <a:gd name="csX19" fmla="*/ 481459 w 1724297"/>
              <a:gd name="csY19" fmla="*/ 395618 h 2877561"/>
              <a:gd name="csX20" fmla="*/ 481459 w 1724297"/>
              <a:gd name="csY20" fmla="*/ 451602 h 2877561"/>
              <a:gd name="csX21" fmla="*/ 660607 w 1724297"/>
              <a:gd name="csY21" fmla="*/ 451602 h 2877561"/>
              <a:gd name="csX22" fmla="*/ 660607 w 1724297"/>
              <a:gd name="csY22" fmla="*/ 571033 h 2877561"/>
              <a:gd name="csX23" fmla="*/ 690465 w 1724297"/>
              <a:gd name="csY23" fmla="*/ 571033 h 2877561"/>
              <a:gd name="csX24" fmla="*/ 690465 w 1724297"/>
              <a:gd name="csY24" fmla="*/ 686733 h 2877561"/>
              <a:gd name="csX25" fmla="*/ 697930 w 1724297"/>
              <a:gd name="csY25" fmla="*/ 686733 h 2877561"/>
              <a:gd name="csX26" fmla="*/ 697930 w 1724297"/>
              <a:gd name="csY26" fmla="*/ 757646 h 2877561"/>
              <a:gd name="csX27" fmla="*/ 727788 w 1724297"/>
              <a:gd name="csY27" fmla="*/ 757646 h 2877561"/>
              <a:gd name="csX28" fmla="*/ 727788 w 1724297"/>
              <a:gd name="csY28" fmla="*/ 806165 h 2877561"/>
              <a:gd name="csX29" fmla="*/ 813629 w 1724297"/>
              <a:gd name="csY29" fmla="*/ 806165 h 2877561"/>
              <a:gd name="csX30" fmla="*/ 813629 w 1724297"/>
              <a:gd name="csY30" fmla="*/ 884542 h 2877561"/>
              <a:gd name="csX31" fmla="*/ 836023 w 1724297"/>
              <a:gd name="csY31" fmla="*/ 884542 h 2877561"/>
              <a:gd name="csX32" fmla="*/ 836023 w 1724297"/>
              <a:gd name="csY32" fmla="*/ 940526 h 2877561"/>
              <a:gd name="csX33" fmla="*/ 899471 w 1724297"/>
              <a:gd name="csY33" fmla="*/ 940526 h 2877561"/>
              <a:gd name="csX34" fmla="*/ 899471 w 1724297"/>
              <a:gd name="csY34" fmla="*/ 1015171 h 2877561"/>
              <a:gd name="csX35" fmla="*/ 981580 w 1724297"/>
              <a:gd name="csY35" fmla="*/ 1015171 h 2877561"/>
              <a:gd name="csX36" fmla="*/ 981580 w 1724297"/>
              <a:gd name="csY36" fmla="*/ 1093548 h 2877561"/>
              <a:gd name="csX37" fmla="*/ 1007706 w 1724297"/>
              <a:gd name="csY37" fmla="*/ 1093548 h 2877561"/>
              <a:gd name="csX38" fmla="*/ 1007706 w 1724297"/>
              <a:gd name="csY38" fmla="*/ 1160728 h 2877561"/>
              <a:gd name="csX39" fmla="*/ 1026367 w 1724297"/>
              <a:gd name="csY39" fmla="*/ 1160728 h 2877561"/>
              <a:gd name="csX40" fmla="*/ 1026367 w 1724297"/>
              <a:gd name="csY40" fmla="*/ 1235373 h 2877561"/>
              <a:gd name="csX41" fmla="*/ 1045028 w 1724297"/>
              <a:gd name="csY41" fmla="*/ 1235373 h 2877561"/>
              <a:gd name="csX42" fmla="*/ 1045028 w 1724297"/>
              <a:gd name="csY42" fmla="*/ 1313750 h 2877561"/>
              <a:gd name="csX43" fmla="*/ 1142067 w 1724297"/>
              <a:gd name="csY43" fmla="*/ 1313750 h 2877561"/>
              <a:gd name="csX44" fmla="*/ 1142067 w 1724297"/>
              <a:gd name="csY44" fmla="*/ 1433182 h 2877561"/>
              <a:gd name="csX45" fmla="*/ 1149531 w 1724297"/>
              <a:gd name="csY45" fmla="*/ 1433182 h 2877561"/>
              <a:gd name="csX46" fmla="*/ 1149531 w 1724297"/>
              <a:gd name="csY46" fmla="*/ 1616062 h 2877561"/>
              <a:gd name="csX47" fmla="*/ 1194318 w 1724297"/>
              <a:gd name="csY47" fmla="*/ 1616062 h 2877561"/>
              <a:gd name="csX48" fmla="*/ 1194318 w 1724297"/>
              <a:gd name="csY48" fmla="*/ 1716833 h 2877561"/>
              <a:gd name="csX49" fmla="*/ 1313750 w 1724297"/>
              <a:gd name="csY49" fmla="*/ 1716833 h 2877561"/>
              <a:gd name="csX50" fmla="*/ 1313750 w 1724297"/>
              <a:gd name="csY50" fmla="*/ 1851193 h 2877561"/>
              <a:gd name="csX51" fmla="*/ 1354805 w 1724297"/>
              <a:gd name="csY51" fmla="*/ 1851193 h 2877561"/>
              <a:gd name="csX52" fmla="*/ 1354805 w 1724297"/>
              <a:gd name="csY52" fmla="*/ 1922106 h 2877561"/>
              <a:gd name="csX53" fmla="*/ 1358537 w 1724297"/>
              <a:gd name="csY53" fmla="*/ 1963161 h 2877561"/>
              <a:gd name="csX54" fmla="*/ 1407056 w 1724297"/>
              <a:gd name="csY54" fmla="*/ 1963161 h 2877561"/>
              <a:gd name="csX55" fmla="*/ 1407056 w 1724297"/>
              <a:gd name="csY55" fmla="*/ 2355046 h 2877561"/>
              <a:gd name="csX56" fmla="*/ 1448111 w 1724297"/>
              <a:gd name="csY56" fmla="*/ 2355046 h 2877561"/>
              <a:gd name="csX57" fmla="*/ 1448111 w 1724297"/>
              <a:gd name="csY57" fmla="*/ 2526730 h 2877561"/>
              <a:gd name="csX58" fmla="*/ 1724297 w 1724297"/>
              <a:gd name="csY58" fmla="*/ 2526730 h 2877561"/>
              <a:gd name="csX59" fmla="*/ 1724297 w 1724297"/>
              <a:gd name="csY59" fmla="*/ 2877561 h 2877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724297" h="2877561">
                <a:moveTo>
                  <a:pt x="0" y="0"/>
                </a:moveTo>
                <a:lnTo>
                  <a:pt x="63448" y="0"/>
                </a:lnTo>
                <a:lnTo>
                  <a:pt x="63448" y="44787"/>
                </a:lnTo>
                <a:lnTo>
                  <a:pt x="115699" y="44787"/>
                </a:lnTo>
                <a:lnTo>
                  <a:pt x="115699" y="78377"/>
                </a:lnTo>
                <a:lnTo>
                  <a:pt x="153022" y="78377"/>
                </a:lnTo>
                <a:lnTo>
                  <a:pt x="153022" y="123164"/>
                </a:lnTo>
                <a:lnTo>
                  <a:pt x="220202" y="123164"/>
                </a:lnTo>
                <a:lnTo>
                  <a:pt x="220202" y="167951"/>
                </a:lnTo>
                <a:lnTo>
                  <a:pt x="268722" y="167951"/>
                </a:lnTo>
                <a:lnTo>
                  <a:pt x="268722" y="209006"/>
                </a:lnTo>
                <a:lnTo>
                  <a:pt x="287383" y="209006"/>
                </a:lnTo>
                <a:lnTo>
                  <a:pt x="287383" y="253793"/>
                </a:lnTo>
                <a:lnTo>
                  <a:pt x="309776" y="253793"/>
                </a:lnTo>
                <a:lnTo>
                  <a:pt x="309776" y="306044"/>
                </a:lnTo>
                <a:lnTo>
                  <a:pt x="347099" y="306044"/>
                </a:lnTo>
                <a:lnTo>
                  <a:pt x="347099" y="350831"/>
                </a:lnTo>
                <a:lnTo>
                  <a:pt x="444137" y="350831"/>
                </a:lnTo>
                <a:lnTo>
                  <a:pt x="444137" y="395618"/>
                </a:lnTo>
                <a:lnTo>
                  <a:pt x="481459" y="395618"/>
                </a:lnTo>
                <a:lnTo>
                  <a:pt x="481459" y="451602"/>
                </a:lnTo>
                <a:lnTo>
                  <a:pt x="660607" y="451602"/>
                </a:lnTo>
                <a:lnTo>
                  <a:pt x="660607" y="571033"/>
                </a:lnTo>
                <a:lnTo>
                  <a:pt x="690465" y="571033"/>
                </a:lnTo>
                <a:lnTo>
                  <a:pt x="690465" y="686733"/>
                </a:lnTo>
                <a:lnTo>
                  <a:pt x="697930" y="686733"/>
                </a:lnTo>
                <a:lnTo>
                  <a:pt x="697930" y="757646"/>
                </a:lnTo>
                <a:lnTo>
                  <a:pt x="727788" y="757646"/>
                </a:lnTo>
                <a:lnTo>
                  <a:pt x="727788" y="806165"/>
                </a:lnTo>
                <a:lnTo>
                  <a:pt x="813629" y="806165"/>
                </a:lnTo>
                <a:lnTo>
                  <a:pt x="813629" y="884542"/>
                </a:lnTo>
                <a:lnTo>
                  <a:pt x="836023" y="884542"/>
                </a:lnTo>
                <a:lnTo>
                  <a:pt x="836023" y="940526"/>
                </a:lnTo>
                <a:lnTo>
                  <a:pt x="899471" y="940526"/>
                </a:lnTo>
                <a:lnTo>
                  <a:pt x="899471" y="1015171"/>
                </a:lnTo>
                <a:lnTo>
                  <a:pt x="981580" y="1015171"/>
                </a:lnTo>
                <a:lnTo>
                  <a:pt x="981580" y="1093548"/>
                </a:lnTo>
                <a:lnTo>
                  <a:pt x="1007706" y="1093548"/>
                </a:lnTo>
                <a:lnTo>
                  <a:pt x="1007706" y="1160728"/>
                </a:lnTo>
                <a:lnTo>
                  <a:pt x="1026367" y="1160728"/>
                </a:lnTo>
                <a:lnTo>
                  <a:pt x="1026367" y="1235373"/>
                </a:lnTo>
                <a:lnTo>
                  <a:pt x="1045028" y="1235373"/>
                </a:lnTo>
                <a:lnTo>
                  <a:pt x="1045028" y="1313750"/>
                </a:lnTo>
                <a:lnTo>
                  <a:pt x="1142067" y="1313750"/>
                </a:lnTo>
                <a:lnTo>
                  <a:pt x="1142067" y="1433182"/>
                </a:lnTo>
                <a:lnTo>
                  <a:pt x="1149531" y="1433182"/>
                </a:lnTo>
                <a:lnTo>
                  <a:pt x="1149531" y="1616062"/>
                </a:lnTo>
                <a:lnTo>
                  <a:pt x="1194318" y="1616062"/>
                </a:lnTo>
                <a:lnTo>
                  <a:pt x="1194318" y="1716833"/>
                </a:lnTo>
                <a:lnTo>
                  <a:pt x="1313750" y="1716833"/>
                </a:lnTo>
                <a:lnTo>
                  <a:pt x="1313750" y="1851193"/>
                </a:lnTo>
                <a:lnTo>
                  <a:pt x="1354805" y="1851193"/>
                </a:lnTo>
                <a:lnTo>
                  <a:pt x="1354805" y="1922106"/>
                </a:lnTo>
                <a:lnTo>
                  <a:pt x="1358537" y="1963161"/>
                </a:lnTo>
                <a:lnTo>
                  <a:pt x="1407056" y="1963161"/>
                </a:lnTo>
                <a:lnTo>
                  <a:pt x="1407056" y="2355046"/>
                </a:lnTo>
                <a:lnTo>
                  <a:pt x="1448111" y="2355046"/>
                </a:lnTo>
                <a:lnTo>
                  <a:pt x="1448111" y="2526730"/>
                </a:lnTo>
                <a:lnTo>
                  <a:pt x="1724297" y="2526730"/>
                </a:lnTo>
                <a:lnTo>
                  <a:pt x="1724297" y="2877561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EE4BB4CB-2DC5-B109-54F2-F4BDDC097D35}"/>
              </a:ext>
            </a:extLst>
          </p:cNvPr>
          <p:cNvSpPr/>
          <p:nvPr/>
        </p:nvSpPr>
        <p:spPr>
          <a:xfrm>
            <a:off x="948829" y="2063931"/>
            <a:ext cx="1772817" cy="2780523"/>
          </a:xfrm>
          <a:custGeom>
            <a:avLst/>
            <a:gdLst>
              <a:gd name="csX0" fmla="*/ 0 w 1772817"/>
              <a:gd name="csY0" fmla="*/ 0 h 2780523"/>
              <a:gd name="csX1" fmla="*/ 0 w 1772817"/>
              <a:gd name="csY1" fmla="*/ 74645 h 2780523"/>
              <a:gd name="csX2" fmla="*/ 123164 w 1772817"/>
              <a:gd name="csY2" fmla="*/ 74645 h 2780523"/>
              <a:gd name="csX3" fmla="*/ 123164 w 1772817"/>
              <a:gd name="csY3" fmla="*/ 141826 h 2780523"/>
              <a:gd name="csX4" fmla="*/ 160487 w 1772817"/>
              <a:gd name="csY4" fmla="*/ 141826 h 2780523"/>
              <a:gd name="csX5" fmla="*/ 160487 w 1772817"/>
              <a:gd name="csY5" fmla="*/ 276187 h 2780523"/>
              <a:gd name="csX6" fmla="*/ 186613 w 1772817"/>
              <a:gd name="csY6" fmla="*/ 276187 h 2780523"/>
              <a:gd name="csX7" fmla="*/ 186613 w 1772817"/>
              <a:gd name="csY7" fmla="*/ 313509 h 2780523"/>
              <a:gd name="csX8" fmla="*/ 261257 w 1772817"/>
              <a:gd name="csY8" fmla="*/ 313509 h 2780523"/>
              <a:gd name="csX9" fmla="*/ 261257 w 1772817"/>
              <a:gd name="csY9" fmla="*/ 362028 h 2780523"/>
              <a:gd name="csX10" fmla="*/ 317241 w 1772817"/>
              <a:gd name="csY10" fmla="*/ 362028 h 2780523"/>
              <a:gd name="csX11" fmla="*/ 317241 w 1772817"/>
              <a:gd name="csY11" fmla="*/ 477728 h 2780523"/>
              <a:gd name="csX12" fmla="*/ 380689 w 1772817"/>
              <a:gd name="csY12" fmla="*/ 477728 h 2780523"/>
              <a:gd name="csX13" fmla="*/ 380689 w 1772817"/>
              <a:gd name="csY13" fmla="*/ 627018 h 2780523"/>
              <a:gd name="csX14" fmla="*/ 429209 w 1772817"/>
              <a:gd name="csY14" fmla="*/ 627018 h 2780523"/>
              <a:gd name="csX15" fmla="*/ 429209 w 1772817"/>
              <a:gd name="csY15" fmla="*/ 679269 h 2780523"/>
              <a:gd name="csX16" fmla="*/ 440405 w 1772817"/>
              <a:gd name="csY16" fmla="*/ 679269 h 2780523"/>
              <a:gd name="csX17" fmla="*/ 440405 w 1772817"/>
              <a:gd name="csY17" fmla="*/ 750182 h 2780523"/>
              <a:gd name="csX18" fmla="*/ 492657 w 1772817"/>
              <a:gd name="csY18" fmla="*/ 750182 h 2780523"/>
              <a:gd name="csX19" fmla="*/ 492657 w 1772817"/>
              <a:gd name="csY19" fmla="*/ 862149 h 2780523"/>
              <a:gd name="csX20" fmla="*/ 507586 w 1772817"/>
              <a:gd name="csY20" fmla="*/ 862149 h 2780523"/>
              <a:gd name="csX21" fmla="*/ 507586 w 1772817"/>
              <a:gd name="csY21" fmla="*/ 981581 h 2780523"/>
              <a:gd name="csX22" fmla="*/ 533711 w 1772817"/>
              <a:gd name="csY22" fmla="*/ 981581 h 2780523"/>
              <a:gd name="csX23" fmla="*/ 533711 w 1772817"/>
              <a:gd name="csY23" fmla="*/ 1082351 h 2780523"/>
              <a:gd name="csX24" fmla="*/ 548640 w 1772817"/>
              <a:gd name="csY24" fmla="*/ 1082351 h 2780523"/>
              <a:gd name="csX25" fmla="*/ 548640 w 1772817"/>
              <a:gd name="csY25" fmla="*/ 1224177 h 2780523"/>
              <a:gd name="csX26" fmla="*/ 571034 w 1772817"/>
              <a:gd name="csY26" fmla="*/ 1224177 h 2780523"/>
              <a:gd name="csX27" fmla="*/ 571034 w 1772817"/>
              <a:gd name="csY27" fmla="*/ 1324947 h 2780523"/>
              <a:gd name="csX28" fmla="*/ 612089 w 1772817"/>
              <a:gd name="csY28" fmla="*/ 1324947 h 2780523"/>
              <a:gd name="csX29" fmla="*/ 612089 w 1772817"/>
              <a:gd name="csY29" fmla="*/ 1373467 h 2780523"/>
              <a:gd name="csX30" fmla="*/ 634482 w 1772817"/>
              <a:gd name="csY30" fmla="*/ 1373467 h 2780523"/>
              <a:gd name="csX31" fmla="*/ 634482 w 1772817"/>
              <a:gd name="csY31" fmla="*/ 1421986 h 2780523"/>
              <a:gd name="csX32" fmla="*/ 653143 w 1772817"/>
              <a:gd name="csY32" fmla="*/ 1421986 h 2780523"/>
              <a:gd name="csX33" fmla="*/ 653143 w 1772817"/>
              <a:gd name="csY33" fmla="*/ 1507827 h 2780523"/>
              <a:gd name="csX34" fmla="*/ 675537 w 1772817"/>
              <a:gd name="csY34" fmla="*/ 1507827 h 2780523"/>
              <a:gd name="csX35" fmla="*/ 675537 w 1772817"/>
              <a:gd name="csY35" fmla="*/ 1623527 h 2780523"/>
              <a:gd name="csX36" fmla="*/ 694198 w 1772817"/>
              <a:gd name="csY36" fmla="*/ 1623527 h 2780523"/>
              <a:gd name="csX37" fmla="*/ 694198 w 1772817"/>
              <a:gd name="csY37" fmla="*/ 1769085 h 2780523"/>
              <a:gd name="csX38" fmla="*/ 765111 w 1772817"/>
              <a:gd name="csY38" fmla="*/ 1769085 h 2780523"/>
              <a:gd name="csX39" fmla="*/ 765111 w 1772817"/>
              <a:gd name="csY39" fmla="*/ 1866123 h 2780523"/>
              <a:gd name="csX40" fmla="*/ 776307 w 1772817"/>
              <a:gd name="csY40" fmla="*/ 1866123 h 2780523"/>
              <a:gd name="csX41" fmla="*/ 776307 w 1772817"/>
              <a:gd name="csY41" fmla="*/ 1918374 h 2780523"/>
              <a:gd name="csX42" fmla="*/ 798701 w 1772817"/>
              <a:gd name="csY42" fmla="*/ 1918374 h 2780523"/>
              <a:gd name="csX43" fmla="*/ 798701 w 1772817"/>
              <a:gd name="csY43" fmla="*/ 2034074 h 2780523"/>
              <a:gd name="csX44" fmla="*/ 850952 w 1772817"/>
              <a:gd name="csY44" fmla="*/ 2034074 h 2780523"/>
              <a:gd name="csX45" fmla="*/ 850952 w 1772817"/>
              <a:gd name="csY45" fmla="*/ 2101254 h 2780523"/>
              <a:gd name="csX46" fmla="*/ 862149 w 1772817"/>
              <a:gd name="csY46" fmla="*/ 2101254 h 2780523"/>
              <a:gd name="csX47" fmla="*/ 862149 w 1772817"/>
              <a:gd name="csY47" fmla="*/ 2153506 h 2780523"/>
              <a:gd name="csX48" fmla="*/ 869613 w 1772817"/>
              <a:gd name="csY48" fmla="*/ 2153506 h 2780523"/>
              <a:gd name="csX49" fmla="*/ 869613 w 1772817"/>
              <a:gd name="csY49" fmla="*/ 2235615 h 2780523"/>
              <a:gd name="csX50" fmla="*/ 906936 w 1772817"/>
              <a:gd name="csY50" fmla="*/ 2235615 h 2780523"/>
              <a:gd name="csX51" fmla="*/ 906936 w 1772817"/>
              <a:gd name="csY51" fmla="*/ 2302796 h 2780523"/>
              <a:gd name="csX52" fmla="*/ 955455 w 1772817"/>
              <a:gd name="csY52" fmla="*/ 2302796 h 2780523"/>
              <a:gd name="csX53" fmla="*/ 955455 w 1772817"/>
              <a:gd name="csY53" fmla="*/ 2366244 h 2780523"/>
              <a:gd name="csX54" fmla="*/ 996510 w 1772817"/>
              <a:gd name="csY54" fmla="*/ 2366244 h 2780523"/>
              <a:gd name="csX55" fmla="*/ 996510 w 1772817"/>
              <a:gd name="csY55" fmla="*/ 2440889 h 2780523"/>
              <a:gd name="csX56" fmla="*/ 1142067 w 1772817"/>
              <a:gd name="csY56" fmla="*/ 2440889 h 2780523"/>
              <a:gd name="csX57" fmla="*/ 1142067 w 1772817"/>
              <a:gd name="csY57" fmla="*/ 2590178 h 2780523"/>
              <a:gd name="csX58" fmla="*/ 1287625 w 1772817"/>
              <a:gd name="csY58" fmla="*/ 2590178 h 2780523"/>
              <a:gd name="csX59" fmla="*/ 1287625 w 1772817"/>
              <a:gd name="csY59" fmla="*/ 2679752 h 2780523"/>
              <a:gd name="csX60" fmla="*/ 1354805 w 1772817"/>
              <a:gd name="csY60" fmla="*/ 2679752 h 2780523"/>
              <a:gd name="csX61" fmla="*/ 1354805 w 1772817"/>
              <a:gd name="csY61" fmla="*/ 2780523 h 2780523"/>
              <a:gd name="csX62" fmla="*/ 1772817 w 1772817"/>
              <a:gd name="csY62" fmla="*/ 2780523 h 2780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1772817" h="2780523">
                <a:moveTo>
                  <a:pt x="0" y="0"/>
                </a:moveTo>
                <a:lnTo>
                  <a:pt x="0" y="74645"/>
                </a:lnTo>
                <a:lnTo>
                  <a:pt x="123164" y="74645"/>
                </a:lnTo>
                <a:lnTo>
                  <a:pt x="123164" y="141826"/>
                </a:lnTo>
                <a:lnTo>
                  <a:pt x="160487" y="141826"/>
                </a:lnTo>
                <a:lnTo>
                  <a:pt x="160487" y="276187"/>
                </a:lnTo>
                <a:lnTo>
                  <a:pt x="186613" y="276187"/>
                </a:lnTo>
                <a:lnTo>
                  <a:pt x="186613" y="313509"/>
                </a:lnTo>
                <a:lnTo>
                  <a:pt x="261257" y="313509"/>
                </a:lnTo>
                <a:lnTo>
                  <a:pt x="261257" y="362028"/>
                </a:lnTo>
                <a:lnTo>
                  <a:pt x="317241" y="362028"/>
                </a:lnTo>
                <a:lnTo>
                  <a:pt x="317241" y="477728"/>
                </a:lnTo>
                <a:lnTo>
                  <a:pt x="380689" y="477728"/>
                </a:lnTo>
                <a:lnTo>
                  <a:pt x="380689" y="627018"/>
                </a:lnTo>
                <a:lnTo>
                  <a:pt x="429209" y="627018"/>
                </a:lnTo>
                <a:lnTo>
                  <a:pt x="429209" y="679269"/>
                </a:lnTo>
                <a:lnTo>
                  <a:pt x="440405" y="679269"/>
                </a:lnTo>
                <a:lnTo>
                  <a:pt x="440405" y="750182"/>
                </a:lnTo>
                <a:lnTo>
                  <a:pt x="492657" y="750182"/>
                </a:lnTo>
                <a:lnTo>
                  <a:pt x="492657" y="862149"/>
                </a:lnTo>
                <a:lnTo>
                  <a:pt x="507586" y="862149"/>
                </a:lnTo>
                <a:lnTo>
                  <a:pt x="507586" y="981581"/>
                </a:lnTo>
                <a:lnTo>
                  <a:pt x="533711" y="981581"/>
                </a:lnTo>
                <a:lnTo>
                  <a:pt x="533711" y="1082351"/>
                </a:lnTo>
                <a:lnTo>
                  <a:pt x="548640" y="1082351"/>
                </a:lnTo>
                <a:lnTo>
                  <a:pt x="548640" y="1224177"/>
                </a:lnTo>
                <a:lnTo>
                  <a:pt x="571034" y="1224177"/>
                </a:lnTo>
                <a:lnTo>
                  <a:pt x="571034" y="1324947"/>
                </a:lnTo>
                <a:lnTo>
                  <a:pt x="612089" y="1324947"/>
                </a:lnTo>
                <a:lnTo>
                  <a:pt x="612089" y="1373467"/>
                </a:lnTo>
                <a:lnTo>
                  <a:pt x="634482" y="1373467"/>
                </a:lnTo>
                <a:lnTo>
                  <a:pt x="634482" y="1421986"/>
                </a:lnTo>
                <a:lnTo>
                  <a:pt x="653143" y="1421986"/>
                </a:lnTo>
                <a:lnTo>
                  <a:pt x="653143" y="1507827"/>
                </a:lnTo>
                <a:lnTo>
                  <a:pt x="675537" y="1507827"/>
                </a:lnTo>
                <a:lnTo>
                  <a:pt x="675537" y="1623527"/>
                </a:lnTo>
                <a:lnTo>
                  <a:pt x="694198" y="1623527"/>
                </a:lnTo>
                <a:lnTo>
                  <a:pt x="694198" y="1769085"/>
                </a:lnTo>
                <a:lnTo>
                  <a:pt x="765111" y="1769085"/>
                </a:lnTo>
                <a:lnTo>
                  <a:pt x="765111" y="1866123"/>
                </a:lnTo>
                <a:lnTo>
                  <a:pt x="776307" y="1866123"/>
                </a:lnTo>
                <a:lnTo>
                  <a:pt x="776307" y="1918374"/>
                </a:lnTo>
                <a:lnTo>
                  <a:pt x="798701" y="1918374"/>
                </a:lnTo>
                <a:lnTo>
                  <a:pt x="798701" y="2034074"/>
                </a:lnTo>
                <a:lnTo>
                  <a:pt x="850952" y="2034074"/>
                </a:lnTo>
                <a:lnTo>
                  <a:pt x="850952" y="2101254"/>
                </a:lnTo>
                <a:lnTo>
                  <a:pt x="862149" y="2101254"/>
                </a:lnTo>
                <a:lnTo>
                  <a:pt x="862149" y="2153506"/>
                </a:lnTo>
                <a:lnTo>
                  <a:pt x="869613" y="2153506"/>
                </a:lnTo>
                <a:lnTo>
                  <a:pt x="869613" y="2235615"/>
                </a:lnTo>
                <a:lnTo>
                  <a:pt x="906936" y="2235615"/>
                </a:lnTo>
                <a:lnTo>
                  <a:pt x="906936" y="2302796"/>
                </a:lnTo>
                <a:lnTo>
                  <a:pt x="955455" y="2302796"/>
                </a:lnTo>
                <a:lnTo>
                  <a:pt x="955455" y="2366244"/>
                </a:lnTo>
                <a:lnTo>
                  <a:pt x="996510" y="2366244"/>
                </a:lnTo>
                <a:lnTo>
                  <a:pt x="996510" y="2440889"/>
                </a:lnTo>
                <a:lnTo>
                  <a:pt x="1142067" y="2440889"/>
                </a:lnTo>
                <a:lnTo>
                  <a:pt x="1142067" y="2590178"/>
                </a:lnTo>
                <a:lnTo>
                  <a:pt x="1287625" y="2590178"/>
                </a:lnTo>
                <a:lnTo>
                  <a:pt x="1287625" y="2679752"/>
                </a:lnTo>
                <a:lnTo>
                  <a:pt x="1354805" y="2679752"/>
                </a:lnTo>
                <a:lnTo>
                  <a:pt x="1354805" y="2780523"/>
                </a:lnTo>
                <a:lnTo>
                  <a:pt x="1772817" y="2780523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066E61-BDA2-2125-C6F8-AA30C82C16FD}"/>
              </a:ext>
            </a:extLst>
          </p:cNvPr>
          <p:cNvSpPr txBox="1"/>
          <p:nvPr/>
        </p:nvSpPr>
        <p:spPr>
          <a:xfrm>
            <a:off x="1853848" y="3625157"/>
            <a:ext cx="870309" cy="533793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0" rIns="0" bIns="0" rtlCol="0">
            <a:spAutoFit/>
          </a:bodyPr>
          <a:lstStyle/>
          <a:p>
            <a:pPr algn="l"/>
            <a:r>
              <a:rPr lang="en-US" sz="800" dirty="0"/>
              <a:t>n = 74</a:t>
            </a:r>
          </a:p>
          <a:p>
            <a:pPr algn="l"/>
            <a:r>
              <a:rPr lang="en-US" sz="800" dirty="0" err="1"/>
              <a:t>mOS</a:t>
            </a:r>
            <a:r>
              <a:rPr lang="en-US" sz="800" dirty="0"/>
              <a:t> = 13.5 yr</a:t>
            </a:r>
          </a:p>
          <a:p>
            <a:pPr algn="l"/>
            <a:r>
              <a:rPr lang="en-US" sz="800" dirty="0"/>
              <a:t>10-yr OS = 67%</a:t>
            </a:r>
          </a:p>
          <a:p>
            <a:pPr algn="l"/>
            <a:r>
              <a:rPr lang="en-US" sz="800" dirty="0"/>
              <a:t>HR: 12.7 (7.1-23.0)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1127A5B-C8AA-B578-E1A7-7D6FAE8A2539}"/>
              </a:ext>
            </a:extLst>
          </p:cNvPr>
          <p:cNvSpPr txBox="1"/>
          <p:nvPr/>
        </p:nvSpPr>
        <p:spPr>
          <a:xfrm>
            <a:off x="8407435" y="5320684"/>
            <a:ext cx="1251464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(Yr)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4B4B8C4-7CDA-980C-0CBD-EA1FCFAE6845}"/>
              </a:ext>
            </a:extLst>
          </p:cNvPr>
          <p:cNvSpPr txBox="1"/>
          <p:nvPr/>
        </p:nvSpPr>
        <p:spPr>
          <a:xfrm rot="16200000">
            <a:off x="5154398" y="3444107"/>
            <a:ext cx="1353676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Survival Probability</a:t>
            </a: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C67FBC6C-7707-0FE1-CA2E-C8D4A4E19458}"/>
              </a:ext>
            </a:extLst>
          </p:cNvPr>
          <p:cNvSpPr/>
          <p:nvPr/>
        </p:nvSpPr>
        <p:spPr>
          <a:xfrm>
            <a:off x="6412570" y="2113821"/>
            <a:ext cx="5469976" cy="2872991"/>
          </a:xfrm>
          <a:custGeom>
            <a:avLst/>
            <a:gdLst>
              <a:gd name="csX0" fmla="*/ 0 w 4280452"/>
              <a:gd name="csY0" fmla="*/ 0 h 2650435"/>
              <a:gd name="csX1" fmla="*/ 0 w 4280452"/>
              <a:gd name="csY1" fmla="*/ 2650435 h 2650435"/>
              <a:gd name="csX2" fmla="*/ 4280452 w 4280452"/>
              <a:gd name="csY2" fmla="*/ 2650435 h 2650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80452" h="2650435">
                <a:moveTo>
                  <a:pt x="0" y="0"/>
                </a:moveTo>
                <a:lnTo>
                  <a:pt x="0" y="2650435"/>
                </a:lnTo>
                <a:lnTo>
                  <a:pt x="4280452" y="265043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E3F291B-AC6C-9E92-0440-FEFA9612215C}"/>
              </a:ext>
            </a:extLst>
          </p:cNvPr>
          <p:cNvGrpSpPr/>
          <p:nvPr/>
        </p:nvGrpSpPr>
        <p:grpSpPr>
          <a:xfrm>
            <a:off x="6343871" y="2113821"/>
            <a:ext cx="64658" cy="2872991"/>
            <a:chOff x="6782225" y="2060713"/>
            <a:chExt cx="62523" cy="2650435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E192990-D472-B46B-BDB1-68849D190D65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060713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103DBCA-DF4F-B635-D2C4-313E8C8AA32E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5D08F3C-D1E5-B8D7-CC27-C5E3E0FDA3A1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120887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4FE87CF-EDBE-F487-E486-C4B08764740D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386BA1D-8434-6494-AFE1-7DC0C2279882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181061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9A3A928-A657-775E-B73A-8231D4E8D7CC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3B00F98-F655-82B4-6CD9-B803E8C180DB}"/>
              </a:ext>
            </a:extLst>
          </p:cNvPr>
          <p:cNvGrpSpPr/>
          <p:nvPr/>
        </p:nvGrpSpPr>
        <p:grpSpPr>
          <a:xfrm rot="5400000">
            <a:off x="8309273" y="3094285"/>
            <a:ext cx="60055" cy="3853953"/>
            <a:chOff x="6782225" y="2590800"/>
            <a:chExt cx="62523" cy="2120348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E7B5DA4-5F58-94B4-4974-04C5D15A1658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A4580BD4-4615-3DAB-56C7-8AC7784A8776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C1EDA2A-B136-4434-FDB7-F6D337B22DE6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AD2AB268-3E8A-04CF-B126-0F4C6D1EC2F8}"/>
              </a:ext>
            </a:extLst>
          </p:cNvPr>
          <p:cNvSpPr txBox="1"/>
          <p:nvPr/>
        </p:nvSpPr>
        <p:spPr>
          <a:xfrm>
            <a:off x="5971320" y="201847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1.0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62A48A2-3A94-D2C6-0F6F-BEAF7B6407C5}"/>
              </a:ext>
            </a:extLst>
          </p:cNvPr>
          <p:cNvSpPr txBox="1"/>
          <p:nvPr/>
        </p:nvSpPr>
        <p:spPr>
          <a:xfrm>
            <a:off x="5977821" y="258972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0.8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A4103F8-F8AC-7E34-F9BF-CC9C71269DC3}"/>
              </a:ext>
            </a:extLst>
          </p:cNvPr>
          <p:cNvSpPr txBox="1"/>
          <p:nvPr/>
        </p:nvSpPr>
        <p:spPr>
          <a:xfrm>
            <a:off x="5981776" y="3163689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0.6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96BFB92-942A-DB27-2D65-4DAE1D835DF1}"/>
              </a:ext>
            </a:extLst>
          </p:cNvPr>
          <p:cNvSpPr txBox="1"/>
          <p:nvPr/>
        </p:nvSpPr>
        <p:spPr>
          <a:xfrm>
            <a:off x="5988277" y="3738665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3171814-4C61-E823-810A-3DB884E1B794}"/>
              </a:ext>
            </a:extLst>
          </p:cNvPr>
          <p:cNvSpPr txBox="1"/>
          <p:nvPr/>
        </p:nvSpPr>
        <p:spPr>
          <a:xfrm>
            <a:off x="5990319" y="4316807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39E836B-450B-F674-CEC9-7515DD0DB06C}"/>
              </a:ext>
            </a:extLst>
          </p:cNvPr>
          <p:cNvSpPr txBox="1"/>
          <p:nvPr/>
        </p:nvSpPr>
        <p:spPr>
          <a:xfrm>
            <a:off x="5996820" y="488805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5F7FCC0-DC09-AF09-70D9-E59A12D6F303}"/>
              </a:ext>
            </a:extLst>
          </p:cNvPr>
          <p:cNvSpPr txBox="1"/>
          <p:nvPr/>
        </p:nvSpPr>
        <p:spPr>
          <a:xfrm>
            <a:off x="6254159" y="508124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95893D89-B049-0B51-3AD9-7612D5906F3E}"/>
              </a:ext>
            </a:extLst>
          </p:cNvPr>
          <p:cNvSpPr txBox="1"/>
          <p:nvPr/>
        </p:nvSpPr>
        <p:spPr>
          <a:xfrm>
            <a:off x="8180322" y="508124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E22A6F8-1F8D-E911-72D8-2C38F8403E87}"/>
              </a:ext>
            </a:extLst>
          </p:cNvPr>
          <p:cNvSpPr txBox="1"/>
          <p:nvPr/>
        </p:nvSpPr>
        <p:spPr>
          <a:xfrm>
            <a:off x="10107866" y="508124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20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2E465C3-B599-B7FE-9ABD-05FCFDF14FC6}"/>
              </a:ext>
            </a:extLst>
          </p:cNvPr>
          <p:cNvGrpSpPr/>
          <p:nvPr/>
        </p:nvGrpSpPr>
        <p:grpSpPr>
          <a:xfrm>
            <a:off x="9491072" y="3480019"/>
            <a:ext cx="2193514" cy="803980"/>
            <a:chOff x="8855361" y="1995424"/>
            <a:chExt cx="2193514" cy="803980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DA63F02-0726-13BA-3F9E-ED6B38158341}"/>
                </a:ext>
              </a:extLst>
            </p:cNvPr>
            <p:cNvSpPr txBox="1"/>
            <p:nvPr/>
          </p:nvSpPr>
          <p:spPr>
            <a:xfrm>
              <a:off x="9139523" y="1995424"/>
              <a:ext cx="1909352" cy="80398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Low risk (0-1)</a:t>
              </a:r>
            </a:p>
            <a:p>
              <a:r>
                <a:rPr lang="en-US" sz="1200" dirty="0"/>
                <a:t>Intermediate-1 risk (2-3)</a:t>
              </a:r>
            </a:p>
            <a:p>
              <a:r>
                <a:rPr lang="en-US" sz="1200" dirty="0"/>
                <a:t>Intermediate-2 risk (4)</a:t>
              </a:r>
            </a:p>
            <a:p>
              <a:r>
                <a:rPr lang="en-US" sz="1200" dirty="0"/>
                <a:t>High risk (5-6)</a:t>
              </a: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E6B5306-86BD-FD32-5298-C57DA2083CB5}"/>
                </a:ext>
              </a:extLst>
            </p:cNvPr>
            <p:cNvCxnSpPr/>
            <p:nvPr/>
          </p:nvCxnSpPr>
          <p:spPr>
            <a:xfrm>
              <a:off x="8855361" y="2079965"/>
              <a:ext cx="223934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0018088F-2EAB-AA21-0B15-01A0FDB8A14F}"/>
                </a:ext>
              </a:extLst>
            </p:cNvPr>
            <p:cNvCxnSpPr/>
            <p:nvPr/>
          </p:nvCxnSpPr>
          <p:spPr>
            <a:xfrm>
              <a:off x="8855361" y="2266368"/>
              <a:ext cx="22393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8DC415F-9B2C-E67F-A4B3-D6977762062F}"/>
                </a:ext>
              </a:extLst>
            </p:cNvPr>
            <p:cNvCxnSpPr/>
            <p:nvPr/>
          </p:nvCxnSpPr>
          <p:spPr>
            <a:xfrm>
              <a:off x="8855418" y="2443861"/>
              <a:ext cx="223934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A31C3150-3E31-48C3-2748-D7BD9E6745D5}"/>
                </a:ext>
              </a:extLst>
            </p:cNvPr>
            <p:cNvCxnSpPr/>
            <p:nvPr/>
          </p:nvCxnSpPr>
          <p:spPr>
            <a:xfrm>
              <a:off x="8855361" y="2621143"/>
              <a:ext cx="22393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27E9DB9F-08FF-A9F3-6A0B-A405F02CB57E}"/>
              </a:ext>
            </a:extLst>
          </p:cNvPr>
          <p:cNvSpPr/>
          <p:nvPr/>
        </p:nvSpPr>
        <p:spPr>
          <a:xfrm>
            <a:off x="6397463" y="2115801"/>
            <a:ext cx="3093609" cy="1014517"/>
          </a:xfrm>
          <a:custGeom>
            <a:avLst/>
            <a:gdLst>
              <a:gd name="csX0" fmla="*/ 0 w 3093609"/>
              <a:gd name="csY0" fmla="*/ 0 h 1014517"/>
              <a:gd name="csX1" fmla="*/ 196896 w 3093609"/>
              <a:gd name="csY1" fmla="*/ 0 h 1014517"/>
              <a:gd name="csX2" fmla="*/ 196896 w 3093609"/>
              <a:gd name="csY2" fmla="*/ 76757 h 1014517"/>
              <a:gd name="csX3" fmla="*/ 400467 w 3093609"/>
              <a:gd name="csY3" fmla="*/ 76757 h 1014517"/>
              <a:gd name="csX4" fmla="*/ 400467 w 3093609"/>
              <a:gd name="csY4" fmla="*/ 276990 h 1014517"/>
              <a:gd name="csX5" fmla="*/ 600701 w 3093609"/>
              <a:gd name="csY5" fmla="*/ 276990 h 1014517"/>
              <a:gd name="csX6" fmla="*/ 600701 w 3093609"/>
              <a:gd name="csY6" fmla="*/ 674120 h 1014517"/>
              <a:gd name="csX7" fmla="*/ 787585 w 3093609"/>
              <a:gd name="csY7" fmla="*/ 674120 h 1014517"/>
              <a:gd name="csX8" fmla="*/ 787585 w 3093609"/>
              <a:gd name="csY8" fmla="*/ 1014517 h 1014517"/>
              <a:gd name="csX9" fmla="*/ 3093609 w 3093609"/>
              <a:gd name="csY9" fmla="*/ 1014517 h 10145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093609" h="1014517">
                <a:moveTo>
                  <a:pt x="0" y="0"/>
                </a:moveTo>
                <a:lnTo>
                  <a:pt x="196896" y="0"/>
                </a:lnTo>
                <a:lnTo>
                  <a:pt x="196896" y="76757"/>
                </a:lnTo>
                <a:lnTo>
                  <a:pt x="400467" y="76757"/>
                </a:lnTo>
                <a:lnTo>
                  <a:pt x="400467" y="276990"/>
                </a:lnTo>
                <a:lnTo>
                  <a:pt x="600701" y="276990"/>
                </a:lnTo>
                <a:lnTo>
                  <a:pt x="600701" y="674120"/>
                </a:lnTo>
                <a:lnTo>
                  <a:pt x="787585" y="674120"/>
                </a:lnTo>
                <a:lnTo>
                  <a:pt x="787585" y="1014517"/>
                </a:lnTo>
                <a:lnTo>
                  <a:pt x="3093609" y="1014517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2526F5A6-4B1D-694A-4A40-2F94B3DB55A2}"/>
              </a:ext>
            </a:extLst>
          </p:cNvPr>
          <p:cNvSpPr/>
          <p:nvPr/>
        </p:nvSpPr>
        <p:spPr>
          <a:xfrm>
            <a:off x="6407474" y="2119139"/>
            <a:ext cx="2142500" cy="984481"/>
          </a:xfrm>
          <a:custGeom>
            <a:avLst/>
            <a:gdLst>
              <a:gd name="csX0" fmla="*/ 0 w 2142500"/>
              <a:gd name="csY0" fmla="*/ 0 h 984481"/>
              <a:gd name="csX1" fmla="*/ 203571 w 2142500"/>
              <a:gd name="csY1" fmla="*/ 0 h 984481"/>
              <a:gd name="csX2" fmla="*/ 203571 w 2142500"/>
              <a:gd name="csY2" fmla="*/ 200233 h 984481"/>
              <a:gd name="csX3" fmla="*/ 777574 w 2142500"/>
              <a:gd name="csY3" fmla="*/ 200233 h 984481"/>
              <a:gd name="csX4" fmla="*/ 777574 w 2142500"/>
              <a:gd name="csY4" fmla="*/ 297013 h 984481"/>
              <a:gd name="csX5" fmla="*/ 971133 w 2142500"/>
              <a:gd name="csY5" fmla="*/ 297013 h 984481"/>
              <a:gd name="csX6" fmla="*/ 971133 w 2142500"/>
              <a:gd name="csY6" fmla="*/ 457200 h 984481"/>
              <a:gd name="csX7" fmla="*/ 1164692 w 2142500"/>
              <a:gd name="csY7" fmla="*/ 457200 h 984481"/>
              <a:gd name="csX8" fmla="*/ 1164692 w 2142500"/>
              <a:gd name="csY8" fmla="*/ 677457 h 984481"/>
              <a:gd name="csX9" fmla="*/ 1354914 w 2142500"/>
              <a:gd name="csY9" fmla="*/ 677457 h 984481"/>
              <a:gd name="csX10" fmla="*/ 1354914 w 2142500"/>
              <a:gd name="csY10" fmla="*/ 984481 h 984481"/>
              <a:gd name="csX11" fmla="*/ 2142500 w 2142500"/>
              <a:gd name="csY11" fmla="*/ 984481 h 9844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2500" h="984481">
                <a:moveTo>
                  <a:pt x="0" y="0"/>
                </a:moveTo>
                <a:lnTo>
                  <a:pt x="203571" y="0"/>
                </a:lnTo>
                <a:lnTo>
                  <a:pt x="203571" y="200233"/>
                </a:lnTo>
                <a:lnTo>
                  <a:pt x="777574" y="200233"/>
                </a:lnTo>
                <a:lnTo>
                  <a:pt x="777574" y="297013"/>
                </a:lnTo>
                <a:lnTo>
                  <a:pt x="971133" y="297013"/>
                </a:lnTo>
                <a:lnTo>
                  <a:pt x="971133" y="457200"/>
                </a:lnTo>
                <a:lnTo>
                  <a:pt x="1164692" y="457200"/>
                </a:lnTo>
                <a:lnTo>
                  <a:pt x="1164692" y="677457"/>
                </a:lnTo>
                <a:lnTo>
                  <a:pt x="1354914" y="677457"/>
                </a:lnTo>
                <a:lnTo>
                  <a:pt x="1354914" y="984481"/>
                </a:lnTo>
                <a:lnTo>
                  <a:pt x="2142500" y="98448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1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78479-E065-4C58-03A6-8C653828B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5F286CDA-43FF-FDFE-E40B-137FE1B2DB1E}"/>
              </a:ext>
            </a:extLst>
          </p:cNvPr>
          <p:cNvSpPr/>
          <p:nvPr/>
        </p:nvSpPr>
        <p:spPr>
          <a:xfrm>
            <a:off x="6608233" y="1773767"/>
            <a:ext cx="5122334" cy="1367366"/>
          </a:xfrm>
          <a:custGeom>
            <a:avLst/>
            <a:gdLst>
              <a:gd name="csX0" fmla="*/ 0 w 5122334"/>
              <a:gd name="csY0" fmla="*/ 0 h 1367366"/>
              <a:gd name="csX1" fmla="*/ 46567 w 5122334"/>
              <a:gd name="csY1" fmla="*/ 46567 h 1367366"/>
              <a:gd name="csX2" fmla="*/ 148167 w 5122334"/>
              <a:gd name="csY2" fmla="*/ 46567 h 1367366"/>
              <a:gd name="csX3" fmla="*/ 148167 w 5122334"/>
              <a:gd name="csY3" fmla="*/ 80433 h 1367366"/>
              <a:gd name="csX4" fmla="*/ 190500 w 5122334"/>
              <a:gd name="csY4" fmla="*/ 80433 h 1367366"/>
              <a:gd name="csX5" fmla="*/ 190500 w 5122334"/>
              <a:gd name="csY5" fmla="*/ 148166 h 1367366"/>
              <a:gd name="csX6" fmla="*/ 304800 w 5122334"/>
              <a:gd name="csY6" fmla="*/ 148166 h 1367366"/>
              <a:gd name="csX7" fmla="*/ 304800 w 5122334"/>
              <a:gd name="csY7" fmla="*/ 182033 h 1367366"/>
              <a:gd name="csX8" fmla="*/ 402167 w 5122334"/>
              <a:gd name="csY8" fmla="*/ 182033 h 1367366"/>
              <a:gd name="csX9" fmla="*/ 402167 w 5122334"/>
              <a:gd name="csY9" fmla="*/ 224366 h 1367366"/>
              <a:gd name="csX10" fmla="*/ 461434 w 5122334"/>
              <a:gd name="csY10" fmla="*/ 224366 h 1367366"/>
              <a:gd name="csX11" fmla="*/ 461434 w 5122334"/>
              <a:gd name="csY11" fmla="*/ 287866 h 1367366"/>
              <a:gd name="csX12" fmla="*/ 512234 w 5122334"/>
              <a:gd name="csY12" fmla="*/ 287866 h 1367366"/>
              <a:gd name="csX13" fmla="*/ 512234 w 5122334"/>
              <a:gd name="csY13" fmla="*/ 321733 h 1367366"/>
              <a:gd name="csX14" fmla="*/ 541867 w 5122334"/>
              <a:gd name="csY14" fmla="*/ 321733 h 1367366"/>
              <a:gd name="csX15" fmla="*/ 541867 w 5122334"/>
              <a:gd name="csY15" fmla="*/ 359833 h 1367366"/>
              <a:gd name="csX16" fmla="*/ 584200 w 5122334"/>
              <a:gd name="csY16" fmla="*/ 359833 h 1367366"/>
              <a:gd name="csX17" fmla="*/ 584200 w 5122334"/>
              <a:gd name="csY17" fmla="*/ 393700 h 1367366"/>
              <a:gd name="csX18" fmla="*/ 613834 w 5122334"/>
              <a:gd name="csY18" fmla="*/ 393700 h 1367366"/>
              <a:gd name="csX19" fmla="*/ 613834 w 5122334"/>
              <a:gd name="csY19" fmla="*/ 440266 h 1367366"/>
              <a:gd name="csX20" fmla="*/ 719667 w 5122334"/>
              <a:gd name="csY20" fmla="*/ 440266 h 1367366"/>
              <a:gd name="csX21" fmla="*/ 719667 w 5122334"/>
              <a:gd name="csY21" fmla="*/ 469900 h 1367366"/>
              <a:gd name="csX22" fmla="*/ 1219200 w 5122334"/>
              <a:gd name="csY22" fmla="*/ 469900 h 1367366"/>
              <a:gd name="csX23" fmla="*/ 1219200 w 5122334"/>
              <a:gd name="csY23" fmla="*/ 495300 h 1367366"/>
              <a:gd name="csX24" fmla="*/ 1244600 w 5122334"/>
              <a:gd name="csY24" fmla="*/ 495300 h 1367366"/>
              <a:gd name="csX25" fmla="*/ 1244600 w 5122334"/>
              <a:gd name="csY25" fmla="*/ 537633 h 1367366"/>
              <a:gd name="csX26" fmla="*/ 1299634 w 5122334"/>
              <a:gd name="csY26" fmla="*/ 537633 h 1367366"/>
              <a:gd name="csX27" fmla="*/ 1299634 w 5122334"/>
              <a:gd name="csY27" fmla="*/ 588433 h 1367366"/>
              <a:gd name="csX28" fmla="*/ 1354667 w 5122334"/>
              <a:gd name="csY28" fmla="*/ 588433 h 1367366"/>
              <a:gd name="csX29" fmla="*/ 1354667 w 5122334"/>
              <a:gd name="csY29" fmla="*/ 622300 h 1367366"/>
              <a:gd name="csX30" fmla="*/ 1430867 w 5122334"/>
              <a:gd name="csY30" fmla="*/ 622300 h 1367366"/>
              <a:gd name="csX31" fmla="*/ 1430867 w 5122334"/>
              <a:gd name="csY31" fmla="*/ 656166 h 1367366"/>
              <a:gd name="csX32" fmla="*/ 1934634 w 5122334"/>
              <a:gd name="csY32" fmla="*/ 656166 h 1367366"/>
              <a:gd name="csX33" fmla="*/ 1934634 w 5122334"/>
              <a:gd name="csY33" fmla="*/ 694266 h 1367366"/>
              <a:gd name="csX34" fmla="*/ 2023534 w 5122334"/>
              <a:gd name="csY34" fmla="*/ 694266 h 1367366"/>
              <a:gd name="csX35" fmla="*/ 2023534 w 5122334"/>
              <a:gd name="csY35" fmla="*/ 740833 h 1367366"/>
              <a:gd name="csX36" fmla="*/ 2048934 w 5122334"/>
              <a:gd name="csY36" fmla="*/ 740833 h 1367366"/>
              <a:gd name="csX37" fmla="*/ 2048934 w 5122334"/>
              <a:gd name="csY37" fmla="*/ 783166 h 1367366"/>
              <a:gd name="csX38" fmla="*/ 2150534 w 5122334"/>
              <a:gd name="csY38" fmla="*/ 783166 h 1367366"/>
              <a:gd name="csX39" fmla="*/ 2150534 w 5122334"/>
              <a:gd name="csY39" fmla="*/ 833966 h 1367366"/>
              <a:gd name="csX40" fmla="*/ 2366434 w 5122334"/>
              <a:gd name="csY40" fmla="*/ 833966 h 1367366"/>
              <a:gd name="csX41" fmla="*/ 2366434 w 5122334"/>
              <a:gd name="csY41" fmla="*/ 893233 h 1367366"/>
              <a:gd name="csX42" fmla="*/ 2408767 w 5122334"/>
              <a:gd name="csY42" fmla="*/ 893233 h 1367366"/>
              <a:gd name="csX43" fmla="*/ 2408767 w 5122334"/>
              <a:gd name="csY43" fmla="*/ 931333 h 1367366"/>
              <a:gd name="csX44" fmla="*/ 2637367 w 5122334"/>
              <a:gd name="csY44" fmla="*/ 931333 h 1367366"/>
              <a:gd name="csX45" fmla="*/ 2637367 w 5122334"/>
              <a:gd name="csY45" fmla="*/ 990600 h 1367366"/>
              <a:gd name="csX46" fmla="*/ 2895600 w 5122334"/>
              <a:gd name="csY46" fmla="*/ 990600 h 1367366"/>
              <a:gd name="csX47" fmla="*/ 2895600 w 5122334"/>
              <a:gd name="csY47" fmla="*/ 1045633 h 1367366"/>
              <a:gd name="csX48" fmla="*/ 3200400 w 5122334"/>
              <a:gd name="csY48" fmla="*/ 1045633 h 1367366"/>
              <a:gd name="csX49" fmla="*/ 3200400 w 5122334"/>
              <a:gd name="csY49" fmla="*/ 1130300 h 1367366"/>
              <a:gd name="csX50" fmla="*/ 3657600 w 5122334"/>
              <a:gd name="csY50" fmla="*/ 1130300 h 1367366"/>
              <a:gd name="csX51" fmla="*/ 3657600 w 5122334"/>
              <a:gd name="csY51" fmla="*/ 1206500 h 1367366"/>
              <a:gd name="csX52" fmla="*/ 4330700 w 5122334"/>
              <a:gd name="csY52" fmla="*/ 1206500 h 1367366"/>
              <a:gd name="csX53" fmla="*/ 4330700 w 5122334"/>
              <a:gd name="csY53" fmla="*/ 1367366 h 1367366"/>
              <a:gd name="csX54" fmla="*/ 5122334 w 5122334"/>
              <a:gd name="csY54" fmla="*/ 1367366 h 13673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5122334" h="1367366">
                <a:moveTo>
                  <a:pt x="0" y="0"/>
                </a:moveTo>
                <a:lnTo>
                  <a:pt x="46567" y="46567"/>
                </a:lnTo>
                <a:lnTo>
                  <a:pt x="148167" y="46567"/>
                </a:lnTo>
                <a:lnTo>
                  <a:pt x="148167" y="80433"/>
                </a:lnTo>
                <a:lnTo>
                  <a:pt x="190500" y="80433"/>
                </a:lnTo>
                <a:lnTo>
                  <a:pt x="190500" y="148166"/>
                </a:lnTo>
                <a:lnTo>
                  <a:pt x="304800" y="148166"/>
                </a:lnTo>
                <a:lnTo>
                  <a:pt x="304800" y="182033"/>
                </a:lnTo>
                <a:lnTo>
                  <a:pt x="402167" y="182033"/>
                </a:lnTo>
                <a:lnTo>
                  <a:pt x="402167" y="224366"/>
                </a:lnTo>
                <a:lnTo>
                  <a:pt x="461434" y="224366"/>
                </a:lnTo>
                <a:lnTo>
                  <a:pt x="461434" y="287866"/>
                </a:lnTo>
                <a:lnTo>
                  <a:pt x="512234" y="287866"/>
                </a:lnTo>
                <a:lnTo>
                  <a:pt x="512234" y="321733"/>
                </a:lnTo>
                <a:lnTo>
                  <a:pt x="541867" y="321733"/>
                </a:lnTo>
                <a:lnTo>
                  <a:pt x="541867" y="359833"/>
                </a:lnTo>
                <a:lnTo>
                  <a:pt x="584200" y="359833"/>
                </a:lnTo>
                <a:lnTo>
                  <a:pt x="584200" y="393700"/>
                </a:lnTo>
                <a:lnTo>
                  <a:pt x="613834" y="393700"/>
                </a:lnTo>
                <a:lnTo>
                  <a:pt x="613834" y="440266"/>
                </a:lnTo>
                <a:lnTo>
                  <a:pt x="719667" y="440266"/>
                </a:lnTo>
                <a:lnTo>
                  <a:pt x="719667" y="469900"/>
                </a:lnTo>
                <a:lnTo>
                  <a:pt x="1219200" y="469900"/>
                </a:lnTo>
                <a:lnTo>
                  <a:pt x="1219200" y="495300"/>
                </a:lnTo>
                <a:lnTo>
                  <a:pt x="1244600" y="495300"/>
                </a:lnTo>
                <a:lnTo>
                  <a:pt x="1244600" y="537633"/>
                </a:lnTo>
                <a:lnTo>
                  <a:pt x="1299634" y="537633"/>
                </a:lnTo>
                <a:lnTo>
                  <a:pt x="1299634" y="588433"/>
                </a:lnTo>
                <a:lnTo>
                  <a:pt x="1354667" y="588433"/>
                </a:lnTo>
                <a:lnTo>
                  <a:pt x="1354667" y="622300"/>
                </a:lnTo>
                <a:lnTo>
                  <a:pt x="1430867" y="622300"/>
                </a:lnTo>
                <a:lnTo>
                  <a:pt x="1430867" y="656166"/>
                </a:lnTo>
                <a:lnTo>
                  <a:pt x="1934634" y="656166"/>
                </a:lnTo>
                <a:lnTo>
                  <a:pt x="1934634" y="694266"/>
                </a:lnTo>
                <a:lnTo>
                  <a:pt x="2023534" y="694266"/>
                </a:lnTo>
                <a:lnTo>
                  <a:pt x="2023534" y="740833"/>
                </a:lnTo>
                <a:lnTo>
                  <a:pt x="2048934" y="740833"/>
                </a:lnTo>
                <a:lnTo>
                  <a:pt x="2048934" y="783166"/>
                </a:lnTo>
                <a:lnTo>
                  <a:pt x="2150534" y="783166"/>
                </a:lnTo>
                <a:lnTo>
                  <a:pt x="2150534" y="833966"/>
                </a:lnTo>
                <a:lnTo>
                  <a:pt x="2366434" y="833966"/>
                </a:lnTo>
                <a:lnTo>
                  <a:pt x="2366434" y="893233"/>
                </a:lnTo>
                <a:lnTo>
                  <a:pt x="2408767" y="893233"/>
                </a:lnTo>
                <a:lnTo>
                  <a:pt x="2408767" y="931333"/>
                </a:lnTo>
                <a:lnTo>
                  <a:pt x="2637367" y="931333"/>
                </a:lnTo>
                <a:lnTo>
                  <a:pt x="2637367" y="990600"/>
                </a:lnTo>
                <a:lnTo>
                  <a:pt x="2895600" y="990600"/>
                </a:lnTo>
                <a:lnTo>
                  <a:pt x="2895600" y="1045633"/>
                </a:lnTo>
                <a:lnTo>
                  <a:pt x="3200400" y="1045633"/>
                </a:lnTo>
                <a:lnTo>
                  <a:pt x="3200400" y="1130300"/>
                </a:lnTo>
                <a:lnTo>
                  <a:pt x="3657600" y="1130300"/>
                </a:lnTo>
                <a:lnTo>
                  <a:pt x="3657600" y="1206500"/>
                </a:lnTo>
                <a:lnTo>
                  <a:pt x="4330700" y="1206500"/>
                </a:lnTo>
                <a:lnTo>
                  <a:pt x="4330700" y="1367366"/>
                </a:lnTo>
                <a:lnTo>
                  <a:pt x="5122334" y="1367366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1DB0AB54-5164-BFA4-A201-DC6F3D2B7BEE}"/>
              </a:ext>
            </a:extLst>
          </p:cNvPr>
          <p:cNvSpPr/>
          <p:nvPr/>
        </p:nvSpPr>
        <p:spPr>
          <a:xfrm>
            <a:off x="6599767" y="1782233"/>
            <a:ext cx="5118100" cy="1020234"/>
          </a:xfrm>
          <a:custGeom>
            <a:avLst/>
            <a:gdLst>
              <a:gd name="csX0" fmla="*/ 0 w 5118100"/>
              <a:gd name="csY0" fmla="*/ 0 h 1020234"/>
              <a:gd name="csX1" fmla="*/ 182033 w 5118100"/>
              <a:gd name="csY1" fmla="*/ 0 h 1020234"/>
              <a:gd name="csX2" fmla="*/ 182033 w 5118100"/>
              <a:gd name="csY2" fmla="*/ 29634 h 1020234"/>
              <a:gd name="csX3" fmla="*/ 389466 w 5118100"/>
              <a:gd name="csY3" fmla="*/ 29634 h 1020234"/>
              <a:gd name="csX4" fmla="*/ 389466 w 5118100"/>
              <a:gd name="csY4" fmla="*/ 46567 h 1020234"/>
              <a:gd name="csX5" fmla="*/ 524933 w 5118100"/>
              <a:gd name="csY5" fmla="*/ 46567 h 1020234"/>
              <a:gd name="csX6" fmla="*/ 524933 w 5118100"/>
              <a:gd name="csY6" fmla="*/ 71967 h 1020234"/>
              <a:gd name="csX7" fmla="*/ 715433 w 5118100"/>
              <a:gd name="csY7" fmla="*/ 71967 h 1020234"/>
              <a:gd name="csX8" fmla="*/ 715433 w 5118100"/>
              <a:gd name="csY8" fmla="*/ 139700 h 1020234"/>
              <a:gd name="csX9" fmla="*/ 910166 w 5118100"/>
              <a:gd name="csY9" fmla="*/ 139700 h 1020234"/>
              <a:gd name="csX10" fmla="*/ 910166 w 5118100"/>
              <a:gd name="csY10" fmla="*/ 156634 h 1020234"/>
              <a:gd name="csX11" fmla="*/ 973666 w 5118100"/>
              <a:gd name="csY11" fmla="*/ 156634 h 1020234"/>
              <a:gd name="csX12" fmla="*/ 973666 w 5118100"/>
              <a:gd name="csY12" fmla="*/ 198967 h 1020234"/>
              <a:gd name="csX13" fmla="*/ 1126066 w 5118100"/>
              <a:gd name="csY13" fmla="*/ 198967 h 1020234"/>
              <a:gd name="csX14" fmla="*/ 1143000 w 5118100"/>
              <a:gd name="csY14" fmla="*/ 215901 h 1020234"/>
              <a:gd name="csX15" fmla="*/ 1257300 w 5118100"/>
              <a:gd name="csY15" fmla="*/ 215901 h 1020234"/>
              <a:gd name="csX16" fmla="*/ 1257300 w 5118100"/>
              <a:gd name="csY16" fmla="*/ 237067 h 1020234"/>
              <a:gd name="csX17" fmla="*/ 1934633 w 5118100"/>
              <a:gd name="csY17" fmla="*/ 237067 h 1020234"/>
              <a:gd name="csX18" fmla="*/ 1934633 w 5118100"/>
              <a:gd name="csY18" fmla="*/ 292100 h 1020234"/>
              <a:gd name="csX19" fmla="*/ 2590800 w 5118100"/>
              <a:gd name="csY19" fmla="*/ 292100 h 1020234"/>
              <a:gd name="csX20" fmla="*/ 2616200 w 5118100"/>
              <a:gd name="csY20" fmla="*/ 317500 h 1020234"/>
              <a:gd name="csX21" fmla="*/ 2688166 w 5118100"/>
              <a:gd name="csY21" fmla="*/ 317500 h 1020234"/>
              <a:gd name="csX22" fmla="*/ 2688166 w 5118100"/>
              <a:gd name="csY22" fmla="*/ 372534 h 1020234"/>
              <a:gd name="csX23" fmla="*/ 2882900 w 5118100"/>
              <a:gd name="csY23" fmla="*/ 372534 h 1020234"/>
              <a:gd name="csX24" fmla="*/ 2882900 w 5118100"/>
              <a:gd name="csY24" fmla="*/ 389467 h 1020234"/>
              <a:gd name="csX25" fmla="*/ 2933700 w 5118100"/>
              <a:gd name="csY25" fmla="*/ 389467 h 1020234"/>
              <a:gd name="csX26" fmla="*/ 2933700 w 5118100"/>
              <a:gd name="csY26" fmla="*/ 448734 h 1020234"/>
              <a:gd name="csX27" fmla="*/ 3179233 w 5118100"/>
              <a:gd name="csY27" fmla="*/ 448734 h 1020234"/>
              <a:gd name="csX28" fmla="*/ 3179233 w 5118100"/>
              <a:gd name="csY28" fmla="*/ 491067 h 1020234"/>
              <a:gd name="csX29" fmla="*/ 3259666 w 5118100"/>
              <a:gd name="csY29" fmla="*/ 491067 h 1020234"/>
              <a:gd name="csX30" fmla="*/ 3259666 w 5118100"/>
              <a:gd name="csY30" fmla="*/ 516467 h 1020234"/>
              <a:gd name="csX31" fmla="*/ 3331633 w 5118100"/>
              <a:gd name="csY31" fmla="*/ 516467 h 1020234"/>
              <a:gd name="csX32" fmla="*/ 3331633 w 5118100"/>
              <a:gd name="csY32" fmla="*/ 584200 h 1020234"/>
              <a:gd name="csX33" fmla="*/ 3450166 w 5118100"/>
              <a:gd name="csY33" fmla="*/ 584200 h 1020234"/>
              <a:gd name="csX34" fmla="*/ 3450166 w 5118100"/>
              <a:gd name="csY34" fmla="*/ 664634 h 1020234"/>
              <a:gd name="csX35" fmla="*/ 3488266 w 5118100"/>
              <a:gd name="csY35" fmla="*/ 668867 h 1020234"/>
              <a:gd name="csX36" fmla="*/ 3585633 w 5118100"/>
              <a:gd name="csY36" fmla="*/ 668867 h 1020234"/>
              <a:gd name="csX37" fmla="*/ 3585633 w 5118100"/>
              <a:gd name="csY37" fmla="*/ 668867 h 1020234"/>
              <a:gd name="csX38" fmla="*/ 3585633 w 5118100"/>
              <a:gd name="csY38" fmla="*/ 715434 h 1020234"/>
              <a:gd name="csX39" fmla="*/ 3691466 w 5118100"/>
              <a:gd name="csY39" fmla="*/ 715434 h 1020234"/>
              <a:gd name="csX40" fmla="*/ 3691466 w 5118100"/>
              <a:gd name="csY40" fmla="*/ 749300 h 1020234"/>
              <a:gd name="csX41" fmla="*/ 4186766 w 5118100"/>
              <a:gd name="csY41" fmla="*/ 749300 h 1020234"/>
              <a:gd name="csX42" fmla="*/ 4186766 w 5118100"/>
              <a:gd name="csY42" fmla="*/ 867834 h 1020234"/>
              <a:gd name="csX43" fmla="*/ 4292600 w 5118100"/>
              <a:gd name="csY43" fmla="*/ 867834 h 1020234"/>
              <a:gd name="csX44" fmla="*/ 4292600 w 5118100"/>
              <a:gd name="csY44" fmla="*/ 1020234 h 1020234"/>
              <a:gd name="csX45" fmla="*/ 5118100 w 5118100"/>
              <a:gd name="csY45" fmla="*/ 1020234 h 10202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5118100" h="1020234">
                <a:moveTo>
                  <a:pt x="0" y="0"/>
                </a:moveTo>
                <a:lnTo>
                  <a:pt x="182033" y="0"/>
                </a:lnTo>
                <a:lnTo>
                  <a:pt x="182033" y="29634"/>
                </a:lnTo>
                <a:lnTo>
                  <a:pt x="389466" y="29634"/>
                </a:lnTo>
                <a:lnTo>
                  <a:pt x="389466" y="46567"/>
                </a:lnTo>
                <a:lnTo>
                  <a:pt x="524933" y="46567"/>
                </a:lnTo>
                <a:lnTo>
                  <a:pt x="524933" y="71967"/>
                </a:lnTo>
                <a:lnTo>
                  <a:pt x="715433" y="71967"/>
                </a:lnTo>
                <a:lnTo>
                  <a:pt x="715433" y="139700"/>
                </a:lnTo>
                <a:lnTo>
                  <a:pt x="910166" y="139700"/>
                </a:lnTo>
                <a:lnTo>
                  <a:pt x="910166" y="156634"/>
                </a:lnTo>
                <a:lnTo>
                  <a:pt x="973666" y="156634"/>
                </a:lnTo>
                <a:lnTo>
                  <a:pt x="973666" y="198967"/>
                </a:lnTo>
                <a:lnTo>
                  <a:pt x="1126066" y="198967"/>
                </a:lnTo>
                <a:lnTo>
                  <a:pt x="1143000" y="215901"/>
                </a:lnTo>
                <a:lnTo>
                  <a:pt x="1257300" y="215901"/>
                </a:lnTo>
                <a:lnTo>
                  <a:pt x="1257300" y="237067"/>
                </a:lnTo>
                <a:lnTo>
                  <a:pt x="1934633" y="237067"/>
                </a:lnTo>
                <a:lnTo>
                  <a:pt x="1934633" y="292100"/>
                </a:lnTo>
                <a:lnTo>
                  <a:pt x="2590800" y="292100"/>
                </a:lnTo>
                <a:lnTo>
                  <a:pt x="2616200" y="317500"/>
                </a:lnTo>
                <a:lnTo>
                  <a:pt x="2688166" y="317500"/>
                </a:lnTo>
                <a:lnTo>
                  <a:pt x="2688166" y="372534"/>
                </a:lnTo>
                <a:lnTo>
                  <a:pt x="2882900" y="372534"/>
                </a:lnTo>
                <a:lnTo>
                  <a:pt x="2882900" y="389467"/>
                </a:lnTo>
                <a:lnTo>
                  <a:pt x="2933700" y="389467"/>
                </a:lnTo>
                <a:lnTo>
                  <a:pt x="2933700" y="448734"/>
                </a:lnTo>
                <a:lnTo>
                  <a:pt x="3179233" y="448734"/>
                </a:lnTo>
                <a:lnTo>
                  <a:pt x="3179233" y="491067"/>
                </a:lnTo>
                <a:lnTo>
                  <a:pt x="3259666" y="491067"/>
                </a:lnTo>
                <a:lnTo>
                  <a:pt x="3259666" y="516467"/>
                </a:lnTo>
                <a:lnTo>
                  <a:pt x="3331633" y="516467"/>
                </a:lnTo>
                <a:lnTo>
                  <a:pt x="3331633" y="584200"/>
                </a:lnTo>
                <a:lnTo>
                  <a:pt x="3450166" y="584200"/>
                </a:lnTo>
                <a:lnTo>
                  <a:pt x="3450166" y="664634"/>
                </a:lnTo>
                <a:lnTo>
                  <a:pt x="3488266" y="668867"/>
                </a:lnTo>
                <a:lnTo>
                  <a:pt x="3585633" y="668867"/>
                </a:lnTo>
                <a:lnTo>
                  <a:pt x="3585633" y="668867"/>
                </a:lnTo>
                <a:lnTo>
                  <a:pt x="3585633" y="715434"/>
                </a:lnTo>
                <a:lnTo>
                  <a:pt x="3691466" y="715434"/>
                </a:lnTo>
                <a:lnTo>
                  <a:pt x="3691466" y="749300"/>
                </a:lnTo>
                <a:lnTo>
                  <a:pt x="4186766" y="749300"/>
                </a:lnTo>
                <a:lnTo>
                  <a:pt x="4186766" y="867834"/>
                </a:lnTo>
                <a:lnTo>
                  <a:pt x="4292600" y="867834"/>
                </a:lnTo>
                <a:lnTo>
                  <a:pt x="4292600" y="1020234"/>
                </a:lnTo>
                <a:lnTo>
                  <a:pt x="5118100" y="1020234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6AA23EEB-8627-6884-848C-238A3D251F2B}"/>
              </a:ext>
            </a:extLst>
          </p:cNvPr>
          <p:cNvSpPr/>
          <p:nvPr/>
        </p:nvSpPr>
        <p:spPr>
          <a:xfrm>
            <a:off x="6595533" y="1778000"/>
            <a:ext cx="5143500" cy="1240367"/>
          </a:xfrm>
          <a:custGeom>
            <a:avLst/>
            <a:gdLst>
              <a:gd name="csX0" fmla="*/ 0 w 5143500"/>
              <a:gd name="csY0" fmla="*/ 0 h 1240367"/>
              <a:gd name="csX1" fmla="*/ 0 w 5143500"/>
              <a:gd name="csY1" fmla="*/ 29633 h 1240367"/>
              <a:gd name="csX2" fmla="*/ 127000 w 5143500"/>
              <a:gd name="csY2" fmla="*/ 29633 h 1240367"/>
              <a:gd name="csX3" fmla="*/ 127000 w 5143500"/>
              <a:gd name="csY3" fmla="*/ 76200 h 1240367"/>
              <a:gd name="csX4" fmla="*/ 258234 w 5143500"/>
              <a:gd name="csY4" fmla="*/ 76200 h 1240367"/>
              <a:gd name="csX5" fmla="*/ 258234 w 5143500"/>
              <a:gd name="csY5" fmla="*/ 105833 h 1240367"/>
              <a:gd name="csX6" fmla="*/ 376767 w 5143500"/>
              <a:gd name="csY6" fmla="*/ 105833 h 1240367"/>
              <a:gd name="csX7" fmla="*/ 376767 w 5143500"/>
              <a:gd name="csY7" fmla="*/ 127000 h 1240367"/>
              <a:gd name="csX8" fmla="*/ 495300 w 5143500"/>
              <a:gd name="csY8" fmla="*/ 127000 h 1240367"/>
              <a:gd name="csX9" fmla="*/ 495300 w 5143500"/>
              <a:gd name="csY9" fmla="*/ 165100 h 1240367"/>
              <a:gd name="csX10" fmla="*/ 529167 w 5143500"/>
              <a:gd name="csY10" fmla="*/ 165100 h 1240367"/>
              <a:gd name="csX11" fmla="*/ 529167 w 5143500"/>
              <a:gd name="csY11" fmla="*/ 198967 h 1240367"/>
              <a:gd name="csX12" fmla="*/ 651934 w 5143500"/>
              <a:gd name="csY12" fmla="*/ 198967 h 1240367"/>
              <a:gd name="csX13" fmla="*/ 651934 w 5143500"/>
              <a:gd name="csY13" fmla="*/ 220133 h 1240367"/>
              <a:gd name="csX14" fmla="*/ 690034 w 5143500"/>
              <a:gd name="csY14" fmla="*/ 220133 h 1240367"/>
              <a:gd name="csX15" fmla="*/ 690034 w 5143500"/>
              <a:gd name="csY15" fmla="*/ 249767 h 1240367"/>
              <a:gd name="csX16" fmla="*/ 745067 w 5143500"/>
              <a:gd name="csY16" fmla="*/ 249767 h 1240367"/>
              <a:gd name="csX17" fmla="*/ 745067 w 5143500"/>
              <a:gd name="csY17" fmla="*/ 283633 h 1240367"/>
              <a:gd name="csX18" fmla="*/ 825500 w 5143500"/>
              <a:gd name="csY18" fmla="*/ 283633 h 1240367"/>
              <a:gd name="csX19" fmla="*/ 825500 w 5143500"/>
              <a:gd name="csY19" fmla="*/ 309033 h 1240367"/>
              <a:gd name="csX20" fmla="*/ 846667 w 5143500"/>
              <a:gd name="csY20" fmla="*/ 309033 h 1240367"/>
              <a:gd name="csX21" fmla="*/ 846667 w 5143500"/>
              <a:gd name="csY21" fmla="*/ 334433 h 1240367"/>
              <a:gd name="csX22" fmla="*/ 910167 w 5143500"/>
              <a:gd name="csY22" fmla="*/ 334433 h 1240367"/>
              <a:gd name="csX23" fmla="*/ 910167 w 5143500"/>
              <a:gd name="csY23" fmla="*/ 359833 h 1240367"/>
              <a:gd name="csX24" fmla="*/ 1189567 w 5143500"/>
              <a:gd name="csY24" fmla="*/ 359833 h 1240367"/>
              <a:gd name="csX25" fmla="*/ 1189567 w 5143500"/>
              <a:gd name="csY25" fmla="*/ 376767 h 1240367"/>
              <a:gd name="csX26" fmla="*/ 1244600 w 5143500"/>
              <a:gd name="csY26" fmla="*/ 376767 h 1240367"/>
              <a:gd name="csX27" fmla="*/ 1244600 w 5143500"/>
              <a:gd name="csY27" fmla="*/ 393700 h 1240367"/>
              <a:gd name="csX28" fmla="*/ 1354667 w 5143500"/>
              <a:gd name="csY28" fmla="*/ 393700 h 1240367"/>
              <a:gd name="csX29" fmla="*/ 1354667 w 5143500"/>
              <a:gd name="csY29" fmla="*/ 414867 h 1240367"/>
              <a:gd name="csX30" fmla="*/ 1430867 w 5143500"/>
              <a:gd name="csY30" fmla="*/ 414867 h 1240367"/>
              <a:gd name="csX31" fmla="*/ 1430867 w 5143500"/>
              <a:gd name="csY31" fmla="*/ 440267 h 1240367"/>
              <a:gd name="csX32" fmla="*/ 1507067 w 5143500"/>
              <a:gd name="csY32" fmla="*/ 440267 h 1240367"/>
              <a:gd name="csX33" fmla="*/ 1507067 w 5143500"/>
              <a:gd name="csY33" fmla="*/ 482600 h 1240367"/>
              <a:gd name="csX34" fmla="*/ 1574800 w 5143500"/>
              <a:gd name="csY34" fmla="*/ 482600 h 1240367"/>
              <a:gd name="csX35" fmla="*/ 1574800 w 5143500"/>
              <a:gd name="csY35" fmla="*/ 533400 h 1240367"/>
              <a:gd name="csX36" fmla="*/ 1706034 w 5143500"/>
              <a:gd name="csY36" fmla="*/ 533400 h 1240367"/>
              <a:gd name="csX37" fmla="*/ 1706034 w 5143500"/>
              <a:gd name="csY37" fmla="*/ 558800 h 1240367"/>
              <a:gd name="csX38" fmla="*/ 1744134 w 5143500"/>
              <a:gd name="csY38" fmla="*/ 558800 h 1240367"/>
              <a:gd name="csX39" fmla="*/ 1744134 w 5143500"/>
              <a:gd name="csY39" fmla="*/ 579967 h 1240367"/>
              <a:gd name="csX40" fmla="*/ 1820334 w 5143500"/>
              <a:gd name="csY40" fmla="*/ 579967 h 1240367"/>
              <a:gd name="csX41" fmla="*/ 1820334 w 5143500"/>
              <a:gd name="csY41" fmla="*/ 618067 h 1240367"/>
              <a:gd name="csX42" fmla="*/ 1875367 w 5143500"/>
              <a:gd name="csY42" fmla="*/ 618067 h 1240367"/>
              <a:gd name="csX43" fmla="*/ 1875367 w 5143500"/>
              <a:gd name="csY43" fmla="*/ 664633 h 1240367"/>
              <a:gd name="csX44" fmla="*/ 1968500 w 5143500"/>
              <a:gd name="csY44" fmla="*/ 664633 h 1240367"/>
              <a:gd name="csX45" fmla="*/ 1968500 w 5143500"/>
              <a:gd name="csY45" fmla="*/ 702733 h 1240367"/>
              <a:gd name="csX46" fmla="*/ 2108200 w 5143500"/>
              <a:gd name="csY46" fmla="*/ 702733 h 1240367"/>
              <a:gd name="csX47" fmla="*/ 2108200 w 5143500"/>
              <a:gd name="csY47" fmla="*/ 736600 h 1240367"/>
              <a:gd name="csX48" fmla="*/ 2180167 w 5143500"/>
              <a:gd name="csY48" fmla="*/ 736600 h 1240367"/>
              <a:gd name="csX49" fmla="*/ 2188634 w 5143500"/>
              <a:gd name="csY49" fmla="*/ 745067 h 1240367"/>
              <a:gd name="csX50" fmla="*/ 2222500 w 5143500"/>
              <a:gd name="csY50" fmla="*/ 745067 h 1240367"/>
              <a:gd name="csX51" fmla="*/ 2222500 w 5143500"/>
              <a:gd name="csY51" fmla="*/ 800100 h 1240367"/>
              <a:gd name="csX52" fmla="*/ 2387600 w 5143500"/>
              <a:gd name="csY52" fmla="*/ 800100 h 1240367"/>
              <a:gd name="csX53" fmla="*/ 2387600 w 5143500"/>
              <a:gd name="csY53" fmla="*/ 859367 h 1240367"/>
              <a:gd name="csX54" fmla="*/ 2476500 w 5143500"/>
              <a:gd name="csY54" fmla="*/ 859367 h 1240367"/>
              <a:gd name="csX55" fmla="*/ 2476500 w 5143500"/>
              <a:gd name="csY55" fmla="*/ 905933 h 1240367"/>
              <a:gd name="csX56" fmla="*/ 2561167 w 5143500"/>
              <a:gd name="csY56" fmla="*/ 905933 h 1240367"/>
              <a:gd name="csX57" fmla="*/ 2561167 w 5143500"/>
              <a:gd name="csY57" fmla="*/ 944033 h 1240367"/>
              <a:gd name="csX58" fmla="*/ 2815167 w 5143500"/>
              <a:gd name="csY58" fmla="*/ 944033 h 1240367"/>
              <a:gd name="csX59" fmla="*/ 2815167 w 5143500"/>
              <a:gd name="csY59" fmla="*/ 973667 h 1240367"/>
              <a:gd name="csX60" fmla="*/ 2878667 w 5143500"/>
              <a:gd name="csY60" fmla="*/ 973667 h 1240367"/>
              <a:gd name="csX61" fmla="*/ 2878667 w 5143500"/>
              <a:gd name="csY61" fmla="*/ 999067 h 1240367"/>
              <a:gd name="csX62" fmla="*/ 2976034 w 5143500"/>
              <a:gd name="csY62" fmla="*/ 999067 h 1240367"/>
              <a:gd name="csX63" fmla="*/ 2976034 w 5143500"/>
              <a:gd name="csY63" fmla="*/ 1024467 h 1240367"/>
              <a:gd name="csX64" fmla="*/ 3132667 w 5143500"/>
              <a:gd name="csY64" fmla="*/ 1024467 h 1240367"/>
              <a:gd name="csX65" fmla="*/ 3132667 w 5143500"/>
              <a:gd name="csY65" fmla="*/ 1058333 h 1240367"/>
              <a:gd name="csX66" fmla="*/ 3272367 w 5143500"/>
              <a:gd name="csY66" fmla="*/ 1058333 h 1240367"/>
              <a:gd name="csX67" fmla="*/ 3272367 w 5143500"/>
              <a:gd name="csY67" fmla="*/ 1096433 h 1240367"/>
              <a:gd name="csX68" fmla="*/ 3581400 w 5143500"/>
              <a:gd name="csY68" fmla="*/ 1096433 h 1240367"/>
              <a:gd name="csX69" fmla="*/ 3581400 w 5143500"/>
              <a:gd name="csY69" fmla="*/ 1193800 h 1240367"/>
              <a:gd name="csX70" fmla="*/ 3619500 w 5143500"/>
              <a:gd name="csY70" fmla="*/ 1193800 h 1240367"/>
              <a:gd name="csX71" fmla="*/ 3619500 w 5143500"/>
              <a:gd name="csY71" fmla="*/ 1240367 h 1240367"/>
              <a:gd name="csX72" fmla="*/ 5143500 w 5143500"/>
              <a:gd name="csY72" fmla="*/ 1240367 h 12403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5143500" h="1240367">
                <a:moveTo>
                  <a:pt x="0" y="0"/>
                </a:moveTo>
                <a:lnTo>
                  <a:pt x="0" y="29633"/>
                </a:lnTo>
                <a:lnTo>
                  <a:pt x="127000" y="29633"/>
                </a:lnTo>
                <a:lnTo>
                  <a:pt x="127000" y="76200"/>
                </a:lnTo>
                <a:lnTo>
                  <a:pt x="258234" y="76200"/>
                </a:lnTo>
                <a:lnTo>
                  <a:pt x="258234" y="105833"/>
                </a:lnTo>
                <a:lnTo>
                  <a:pt x="376767" y="105833"/>
                </a:lnTo>
                <a:lnTo>
                  <a:pt x="376767" y="127000"/>
                </a:lnTo>
                <a:lnTo>
                  <a:pt x="495300" y="127000"/>
                </a:lnTo>
                <a:lnTo>
                  <a:pt x="495300" y="165100"/>
                </a:lnTo>
                <a:lnTo>
                  <a:pt x="529167" y="165100"/>
                </a:lnTo>
                <a:lnTo>
                  <a:pt x="529167" y="198967"/>
                </a:lnTo>
                <a:lnTo>
                  <a:pt x="651934" y="198967"/>
                </a:lnTo>
                <a:lnTo>
                  <a:pt x="651934" y="220133"/>
                </a:lnTo>
                <a:lnTo>
                  <a:pt x="690034" y="220133"/>
                </a:lnTo>
                <a:lnTo>
                  <a:pt x="690034" y="249767"/>
                </a:lnTo>
                <a:lnTo>
                  <a:pt x="745067" y="249767"/>
                </a:lnTo>
                <a:lnTo>
                  <a:pt x="745067" y="283633"/>
                </a:lnTo>
                <a:lnTo>
                  <a:pt x="825500" y="283633"/>
                </a:lnTo>
                <a:lnTo>
                  <a:pt x="825500" y="309033"/>
                </a:lnTo>
                <a:lnTo>
                  <a:pt x="846667" y="309033"/>
                </a:lnTo>
                <a:lnTo>
                  <a:pt x="846667" y="334433"/>
                </a:lnTo>
                <a:lnTo>
                  <a:pt x="910167" y="334433"/>
                </a:lnTo>
                <a:lnTo>
                  <a:pt x="910167" y="359833"/>
                </a:lnTo>
                <a:lnTo>
                  <a:pt x="1189567" y="359833"/>
                </a:lnTo>
                <a:lnTo>
                  <a:pt x="1189567" y="376767"/>
                </a:lnTo>
                <a:lnTo>
                  <a:pt x="1244600" y="376767"/>
                </a:lnTo>
                <a:lnTo>
                  <a:pt x="1244600" y="393700"/>
                </a:lnTo>
                <a:lnTo>
                  <a:pt x="1354667" y="393700"/>
                </a:lnTo>
                <a:lnTo>
                  <a:pt x="1354667" y="414867"/>
                </a:lnTo>
                <a:lnTo>
                  <a:pt x="1430867" y="414867"/>
                </a:lnTo>
                <a:lnTo>
                  <a:pt x="1430867" y="440267"/>
                </a:lnTo>
                <a:lnTo>
                  <a:pt x="1507067" y="440267"/>
                </a:lnTo>
                <a:lnTo>
                  <a:pt x="1507067" y="482600"/>
                </a:lnTo>
                <a:lnTo>
                  <a:pt x="1574800" y="482600"/>
                </a:lnTo>
                <a:lnTo>
                  <a:pt x="1574800" y="533400"/>
                </a:lnTo>
                <a:lnTo>
                  <a:pt x="1706034" y="533400"/>
                </a:lnTo>
                <a:lnTo>
                  <a:pt x="1706034" y="558800"/>
                </a:lnTo>
                <a:lnTo>
                  <a:pt x="1744134" y="558800"/>
                </a:lnTo>
                <a:lnTo>
                  <a:pt x="1744134" y="579967"/>
                </a:lnTo>
                <a:lnTo>
                  <a:pt x="1820334" y="579967"/>
                </a:lnTo>
                <a:lnTo>
                  <a:pt x="1820334" y="618067"/>
                </a:lnTo>
                <a:lnTo>
                  <a:pt x="1875367" y="618067"/>
                </a:lnTo>
                <a:lnTo>
                  <a:pt x="1875367" y="664633"/>
                </a:lnTo>
                <a:lnTo>
                  <a:pt x="1968500" y="664633"/>
                </a:lnTo>
                <a:lnTo>
                  <a:pt x="1968500" y="702733"/>
                </a:lnTo>
                <a:lnTo>
                  <a:pt x="2108200" y="702733"/>
                </a:lnTo>
                <a:lnTo>
                  <a:pt x="2108200" y="736600"/>
                </a:lnTo>
                <a:lnTo>
                  <a:pt x="2180167" y="736600"/>
                </a:lnTo>
                <a:lnTo>
                  <a:pt x="2188634" y="745067"/>
                </a:lnTo>
                <a:lnTo>
                  <a:pt x="2222500" y="745067"/>
                </a:lnTo>
                <a:lnTo>
                  <a:pt x="2222500" y="800100"/>
                </a:lnTo>
                <a:lnTo>
                  <a:pt x="2387600" y="800100"/>
                </a:lnTo>
                <a:lnTo>
                  <a:pt x="2387600" y="859367"/>
                </a:lnTo>
                <a:lnTo>
                  <a:pt x="2476500" y="859367"/>
                </a:lnTo>
                <a:lnTo>
                  <a:pt x="2476500" y="905933"/>
                </a:lnTo>
                <a:lnTo>
                  <a:pt x="2561167" y="905933"/>
                </a:lnTo>
                <a:lnTo>
                  <a:pt x="2561167" y="944033"/>
                </a:lnTo>
                <a:lnTo>
                  <a:pt x="2815167" y="944033"/>
                </a:lnTo>
                <a:lnTo>
                  <a:pt x="2815167" y="973667"/>
                </a:lnTo>
                <a:lnTo>
                  <a:pt x="2878667" y="973667"/>
                </a:lnTo>
                <a:lnTo>
                  <a:pt x="2878667" y="999067"/>
                </a:lnTo>
                <a:lnTo>
                  <a:pt x="2976034" y="999067"/>
                </a:lnTo>
                <a:lnTo>
                  <a:pt x="2976034" y="1024467"/>
                </a:lnTo>
                <a:lnTo>
                  <a:pt x="3132667" y="1024467"/>
                </a:lnTo>
                <a:lnTo>
                  <a:pt x="3132667" y="1058333"/>
                </a:lnTo>
                <a:lnTo>
                  <a:pt x="3272367" y="1058333"/>
                </a:lnTo>
                <a:lnTo>
                  <a:pt x="3272367" y="1096433"/>
                </a:lnTo>
                <a:lnTo>
                  <a:pt x="3581400" y="1096433"/>
                </a:lnTo>
                <a:lnTo>
                  <a:pt x="3581400" y="1193800"/>
                </a:lnTo>
                <a:lnTo>
                  <a:pt x="3619500" y="1193800"/>
                </a:lnTo>
                <a:lnTo>
                  <a:pt x="3619500" y="1240367"/>
                </a:lnTo>
                <a:lnTo>
                  <a:pt x="5143500" y="1240367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F4F9E5-EABF-DEE6-0493-C0698E7E8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Conventional Risk Model/NCCN Guidelines for PV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C2D9D-A8DD-B1C3-1F95-7247E26B91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Marchioli. JCO. 2005;23:2224. NCCN. Myeloproliferative neoplasms. V2.2025</a:t>
            </a:r>
          </a:p>
        </p:txBody>
      </p:sp>
      <p:graphicFrame>
        <p:nvGraphicFramePr>
          <p:cNvPr id="15" name="Content Placeholder 11">
            <a:extLst>
              <a:ext uri="{FF2B5EF4-FFF2-40B4-BE49-F238E27FC236}">
                <a16:creationId xmlns:a16="http://schemas.microsoft.com/office/drawing/2014/main" id="{DE331404-10F6-1142-150B-279DA56F2E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076385"/>
              </p:ext>
            </p:extLst>
          </p:nvPr>
        </p:nvGraphicFramePr>
        <p:xfrm>
          <a:off x="228600" y="1333500"/>
          <a:ext cx="5052060" cy="2743200"/>
        </p:xfrm>
        <a:graphic>
          <a:graphicData uri="http://schemas.openxmlformats.org/drawingml/2006/table">
            <a:tbl>
              <a:tblPr firstRow="1" bandRow="1"/>
              <a:tblGrid>
                <a:gridCol w="5052060">
                  <a:extLst>
                    <a:ext uri="{9D8B030D-6E8A-4147-A177-3AD203B41FA5}">
                      <a16:colId xmlns:a16="http://schemas.microsoft.com/office/drawing/2014/main" val="3711706868"/>
                    </a:ext>
                  </a:extLst>
                </a:gridCol>
              </a:tblGrid>
              <a:tr h="291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  <a:latin typeface="+mn-lt"/>
                        </a:rPr>
                        <a:t>Risk Factor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465085"/>
                  </a:ext>
                </a:extLst>
              </a:tr>
              <a:tr h="291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Age ≥60 yr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68307"/>
                  </a:ext>
                </a:extLst>
              </a:tr>
              <a:tr h="291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History of thrombosis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77175"/>
                  </a:ext>
                </a:extLst>
              </a:tr>
              <a:tr h="291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291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Low risk: no risk factors  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2918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High risk: any risk factor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</a:tbl>
          </a:graphicData>
        </a:graphic>
      </p:graphicFrame>
      <p:sp>
        <p:nvSpPr>
          <p:cNvPr id="7" name="Title 2">
            <a:extLst>
              <a:ext uri="{FF2B5EF4-FFF2-40B4-BE49-F238E27FC236}">
                <a16:creationId xmlns:a16="http://schemas.microsoft.com/office/drawing/2014/main" id="{5D5E018E-0E89-6418-ED98-5FD49B96153E}"/>
              </a:ext>
            </a:extLst>
          </p:cNvPr>
          <p:cNvSpPr txBox="1">
            <a:spLocks/>
          </p:cNvSpPr>
          <p:nvPr/>
        </p:nvSpPr>
        <p:spPr>
          <a:xfrm>
            <a:off x="6742113" y="1290494"/>
            <a:ext cx="5133975" cy="29315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Newsreader ExtraBold" panose="02000000000000000000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800" spc="0" dirty="0">
                <a:latin typeface="+mn-lt"/>
                <a:cs typeface="Poppins"/>
              </a:rPr>
              <a:t>Cardiovascular Event-Free Survival</a:t>
            </a:r>
            <a:endParaRPr lang="en-US" sz="2800" spc="0" dirty="0">
              <a:latin typeface="+mn-lt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1BD2F5D-72A3-F521-F124-5EA46EB88942}"/>
              </a:ext>
            </a:extLst>
          </p:cNvPr>
          <p:cNvSpPr/>
          <p:nvPr/>
        </p:nvSpPr>
        <p:spPr>
          <a:xfrm>
            <a:off x="6594409" y="1780863"/>
            <a:ext cx="5133575" cy="3241862"/>
          </a:xfrm>
          <a:custGeom>
            <a:avLst/>
            <a:gdLst>
              <a:gd name="csX0" fmla="*/ 0 w 4280452"/>
              <a:gd name="csY0" fmla="*/ 0 h 2650435"/>
              <a:gd name="csX1" fmla="*/ 0 w 4280452"/>
              <a:gd name="csY1" fmla="*/ 2650435 h 2650435"/>
              <a:gd name="csX2" fmla="*/ 4280452 w 4280452"/>
              <a:gd name="csY2" fmla="*/ 2650435 h 2650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80452" h="2650435">
                <a:moveTo>
                  <a:pt x="0" y="0"/>
                </a:moveTo>
                <a:lnTo>
                  <a:pt x="0" y="2650435"/>
                </a:lnTo>
                <a:lnTo>
                  <a:pt x="4280452" y="265043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EA27F77-DD03-C276-AD64-3B8269F90961}"/>
              </a:ext>
            </a:extLst>
          </p:cNvPr>
          <p:cNvGrpSpPr/>
          <p:nvPr/>
        </p:nvGrpSpPr>
        <p:grpSpPr>
          <a:xfrm>
            <a:off x="6065474" y="3109025"/>
            <a:ext cx="404885" cy="1959047"/>
            <a:chOff x="6070268" y="1649148"/>
            <a:chExt cx="370365" cy="324160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8FF5DC8-3290-E9A0-257B-A0003304A3E1}"/>
                </a:ext>
              </a:extLst>
            </p:cNvPr>
            <p:cNvSpPr txBox="1"/>
            <p:nvPr/>
          </p:nvSpPr>
          <p:spPr>
            <a:xfrm>
              <a:off x="6070268" y="1649148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2D85170-E2C9-0484-37EC-7142D2F4475D}"/>
                </a:ext>
              </a:extLst>
            </p:cNvPr>
            <p:cNvSpPr txBox="1"/>
            <p:nvPr/>
          </p:nvSpPr>
          <p:spPr>
            <a:xfrm>
              <a:off x="6077302" y="2238779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0.75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63E5161-80A4-34E4-0A66-1FD28A059B7E}"/>
                </a:ext>
              </a:extLst>
            </p:cNvPr>
            <p:cNvSpPr txBox="1"/>
            <p:nvPr/>
          </p:nvSpPr>
          <p:spPr>
            <a:xfrm>
              <a:off x="6081581" y="281966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0.70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D7DF7AB-45AA-F5D0-624F-CA7880399746}"/>
                </a:ext>
              </a:extLst>
            </p:cNvPr>
            <p:cNvSpPr txBox="1"/>
            <p:nvPr/>
          </p:nvSpPr>
          <p:spPr>
            <a:xfrm>
              <a:off x="6088614" y="340929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A31EE1A-C0E0-BC9B-826D-2C525D765503}"/>
                </a:ext>
              </a:extLst>
            </p:cNvPr>
            <p:cNvSpPr txBox="1"/>
            <p:nvPr/>
          </p:nvSpPr>
          <p:spPr>
            <a:xfrm>
              <a:off x="6090824" y="402145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0.60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377F3C3-8A1F-03CC-80A8-64324A87C635}"/>
                </a:ext>
              </a:extLst>
            </p:cNvPr>
            <p:cNvSpPr txBox="1"/>
            <p:nvPr/>
          </p:nvSpPr>
          <p:spPr>
            <a:xfrm>
              <a:off x="6097857" y="461108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0.55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CC8AC711-7965-7D73-0CC2-087C03825E65}"/>
              </a:ext>
            </a:extLst>
          </p:cNvPr>
          <p:cNvSpPr txBox="1"/>
          <p:nvPr/>
        </p:nvSpPr>
        <p:spPr>
          <a:xfrm>
            <a:off x="6587513" y="5421486"/>
            <a:ext cx="4931936" cy="3057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Cardiovascular Event-Free Survival (Days)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84D66F6-C67A-1D84-74F2-61143BD81752}"/>
              </a:ext>
            </a:extLst>
          </p:cNvPr>
          <p:cNvSpPr txBox="1"/>
          <p:nvPr/>
        </p:nvSpPr>
        <p:spPr>
          <a:xfrm rot="16200000">
            <a:off x="4986330" y="3232135"/>
            <a:ext cx="1655739" cy="3057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Probability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C6324B0-71DF-2E0F-9BE3-AB128F5A4B2B}"/>
              </a:ext>
            </a:extLst>
          </p:cNvPr>
          <p:cNvGrpSpPr/>
          <p:nvPr/>
        </p:nvGrpSpPr>
        <p:grpSpPr>
          <a:xfrm>
            <a:off x="6520194" y="1781368"/>
            <a:ext cx="75281" cy="3241357"/>
            <a:chOff x="6473340" y="1771817"/>
            <a:chExt cx="68863" cy="296500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F459003-D47D-9533-BFCD-D7F3CFD077AD}"/>
                </a:ext>
              </a:extLst>
            </p:cNvPr>
            <p:cNvGrpSpPr/>
            <p:nvPr/>
          </p:nvGrpSpPr>
          <p:grpSpPr>
            <a:xfrm>
              <a:off x="6473340" y="3099329"/>
              <a:ext cx="66415" cy="1637489"/>
              <a:chOff x="6782225" y="2060713"/>
              <a:chExt cx="62523" cy="2650435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A62B4F5-8184-CB10-B101-9E9825B016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060713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6C45570-B025-0EC7-BCAB-C32A1E16FA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590800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295B071-E170-9185-D2B7-E033C5A6D8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91E44D5-C266-DFF4-3A88-3E95B4E30D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98D6B2E-4D7E-8A6A-7C23-4B5F5E9C0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7D943D23-6C67-8B3D-8883-9BB06E4CC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890A789-0012-ED1E-6BAB-F14E09420533}"/>
                </a:ext>
              </a:extLst>
            </p:cNvPr>
            <p:cNvGrpSpPr/>
            <p:nvPr/>
          </p:nvGrpSpPr>
          <p:grpSpPr>
            <a:xfrm>
              <a:off x="6475788" y="1771817"/>
              <a:ext cx="66415" cy="982493"/>
              <a:chOff x="6782225" y="3120887"/>
              <a:chExt cx="62523" cy="1590261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2DCFF80F-4C18-D5E1-5585-D107711168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A78D286A-F791-7948-6B3E-70ECE3DAD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F8ABF84E-243F-2FCA-3846-F1158EA277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2BCBD8C2-F82A-B47E-ADA4-434971361C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F73C4A1-B4E1-9515-87B4-26D3788C74F9}"/>
              </a:ext>
            </a:extLst>
          </p:cNvPr>
          <p:cNvGrpSpPr/>
          <p:nvPr/>
        </p:nvGrpSpPr>
        <p:grpSpPr>
          <a:xfrm>
            <a:off x="6047621" y="1669335"/>
            <a:ext cx="392518" cy="1251650"/>
            <a:chOff x="6081581" y="2819665"/>
            <a:chExt cx="359052" cy="2071084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3E33DFC-37C6-0C96-DC64-D87AC084BB8F}"/>
                </a:ext>
              </a:extLst>
            </p:cNvPr>
            <p:cNvSpPr txBox="1"/>
            <p:nvPr/>
          </p:nvSpPr>
          <p:spPr>
            <a:xfrm>
              <a:off x="6081581" y="281966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9242086-5585-494A-553D-AB4F06ADAFA2}"/>
                </a:ext>
              </a:extLst>
            </p:cNvPr>
            <p:cNvSpPr txBox="1"/>
            <p:nvPr/>
          </p:nvSpPr>
          <p:spPr>
            <a:xfrm>
              <a:off x="6088614" y="340929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0.95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04317C2-5035-0FC3-76DA-008861331F68}"/>
                </a:ext>
              </a:extLst>
            </p:cNvPr>
            <p:cNvSpPr txBox="1"/>
            <p:nvPr/>
          </p:nvSpPr>
          <p:spPr>
            <a:xfrm>
              <a:off x="6090824" y="402145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0.90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4C0BBF9-BD7D-D41F-C60A-0883A16D75E8}"/>
                </a:ext>
              </a:extLst>
            </p:cNvPr>
            <p:cNvSpPr txBox="1"/>
            <p:nvPr/>
          </p:nvSpPr>
          <p:spPr>
            <a:xfrm>
              <a:off x="6097857" y="4611085"/>
              <a:ext cx="3427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0.85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0678B16F-5166-DB15-7A81-BD0A67834E53}"/>
              </a:ext>
            </a:extLst>
          </p:cNvPr>
          <p:cNvGrpSpPr/>
          <p:nvPr/>
        </p:nvGrpSpPr>
        <p:grpSpPr>
          <a:xfrm>
            <a:off x="6594121" y="5019102"/>
            <a:ext cx="5133867" cy="70257"/>
            <a:chOff x="6553842" y="4733504"/>
            <a:chExt cx="4696157" cy="6426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98C9C87-53D1-CAB5-CA16-911AFBF60D19}"/>
                </a:ext>
              </a:extLst>
            </p:cNvPr>
            <p:cNvGrpSpPr/>
            <p:nvPr/>
          </p:nvGrpSpPr>
          <p:grpSpPr>
            <a:xfrm>
              <a:off x="6553842" y="4737419"/>
              <a:ext cx="4232267" cy="60352"/>
              <a:chOff x="6848421" y="4711685"/>
              <a:chExt cx="4117974" cy="4572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C9BB997-F09D-1165-9AE8-4F34C3BF0E3E}"/>
                  </a:ext>
                </a:extLst>
              </p:cNvPr>
              <p:cNvGrpSpPr/>
              <p:nvPr/>
            </p:nvGrpSpPr>
            <p:grpSpPr>
              <a:xfrm rot="5400000">
                <a:off x="7969443" y="3590663"/>
                <a:ext cx="45719" cy="2287763"/>
                <a:chOff x="6782225" y="2060713"/>
                <a:chExt cx="62523" cy="2650435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D78741C5-29EC-C110-BA40-B0111ADAFC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2060713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3973BD3-9FED-57EB-1F03-F035FC3AD9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2590800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7B2CD749-3DBC-46AC-5819-180C2AAC0E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120887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8EDA3D7B-801B-5759-F74B-DB9B92BBFA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650974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EF15AB61-AF64-6C42-B2DA-144E90FC75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181061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611012BC-B936-1CAA-B7BC-1D7072EC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711148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C491D054-3A9F-8D0A-6644-C0311E9FDC46}"/>
                  </a:ext>
                </a:extLst>
              </p:cNvPr>
              <p:cNvGrpSpPr/>
              <p:nvPr/>
            </p:nvGrpSpPr>
            <p:grpSpPr>
              <a:xfrm rot="5400000">
                <a:off x="10257206" y="4048217"/>
                <a:ext cx="45719" cy="1372658"/>
                <a:chOff x="6782225" y="3120887"/>
                <a:chExt cx="62523" cy="1590261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896BF97D-3A13-5D6C-1806-5D4A5C6D23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120887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226A472D-6F96-E0F0-D131-80015F24D2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650974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B167F4C5-F85E-9F95-542A-6899C0FBFE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181061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94E8E309-47F8-52E0-CFC6-489006B4A0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711148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B837B24-FC3F-EAE3-DAD9-E314935B44E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219823" y="4763680"/>
              <a:ext cx="6035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B1D45F4-8346-08A1-9863-14F6A295B2E2}"/>
              </a:ext>
            </a:extLst>
          </p:cNvPr>
          <p:cNvGrpSpPr/>
          <p:nvPr/>
        </p:nvGrpSpPr>
        <p:grpSpPr>
          <a:xfrm>
            <a:off x="6421704" y="5098938"/>
            <a:ext cx="5490713" cy="310061"/>
            <a:chOff x="6396126" y="4806533"/>
            <a:chExt cx="5022578" cy="283625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A106AB83-91F1-0A0B-B762-D6F4564F131D}"/>
                </a:ext>
              </a:extLst>
            </p:cNvPr>
            <p:cNvGrpSpPr/>
            <p:nvPr/>
          </p:nvGrpSpPr>
          <p:grpSpPr>
            <a:xfrm>
              <a:off x="6396126" y="4810494"/>
              <a:ext cx="4565244" cy="279664"/>
              <a:chOff x="6376279" y="4810494"/>
              <a:chExt cx="4981069" cy="279664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C9C5A90-0968-6091-2844-B41FBCBD8541}"/>
                  </a:ext>
                </a:extLst>
              </p:cNvPr>
              <p:cNvSpPr txBox="1"/>
              <p:nvPr/>
            </p:nvSpPr>
            <p:spPr>
              <a:xfrm>
                <a:off x="6376279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0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7EAE594-2B3C-0B14-1E59-1C310FB39097}"/>
                  </a:ext>
                </a:extLst>
              </p:cNvPr>
              <p:cNvSpPr txBox="1"/>
              <p:nvPr/>
            </p:nvSpPr>
            <p:spPr>
              <a:xfrm>
                <a:off x="6912523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180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2D0989A-F864-802A-6BDA-77994E6B6EC8}"/>
                  </a:ext>
                </a:extLst>
              </p:cNvPr>
              <p:cNvSpPr txBox="1"/>
              <p:nvPr/>
            </p:nvSpPr>
            <p:spPr>
              <a:xfrm>
                <a:off x="7396809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360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92EACA4-C0CD-14E3-3ED7-CEA38C461496}"/>
                  </a:ext>
                </a:extLst>
              </p:cNvPr>
              <p:cNvSpPr txBox="1"/>
              <p:nvPr/>
            </p:nvSpPr>
            <p:spPr>
              <a:xfrm>
                <a:off x="7919936" y="4810494"/>
                <a:ext cx="351521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540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2BB5DEF-B09E-0D79-81BD-E322AFCE1082}"/>
                  </a:ext>
                </a:extLst>
              </p:cNvPr>
              <p:cNvSpPr txBox="1"/>
              <p:nvPr/>
            </p:nvSpPr>
            <p:spPr>
              <a:xfrm>
                <a:off x="8424661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720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03BE6D1-1BA4-00F3-3ED9-A3D9E1412AC3}"/>
                  </a:ext>
                </a:extLst>
              </p:cNvPr>
              <p:cNvSpPr txBox="1"/>
              <p:nvPr/>
            </p:nvSpPr>
            <p:spPr>
              <a:xfrm>
                <a:off x="8960905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900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ABA8AD2-5BE6-65BE-2AF0-92B7549D4937}"/>
                  </a:ext>
                </a:extLst>
              </p:cNvPr>
              <p:cNvSpPr txBox="1"/>
              <p:nvPr/>
            </p:nvSpPr>
            <p:spPr>
              <a:xfrm>
                <a:off x="9445191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1080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BEA728-D61A-18F0-ECAF-0F53119525B9}"/>
                  </a:ext>
                </a:extLst>
              </p:cNvPr>
              <p:cNvSpPr txBox="1"/>
              <p:nvPr/>
            </p:nvSpPr>
            <p:spPr>
              <a:xfrm>
                <a:off x="9968318" y="4810494"/>
                <a:ext cx="351521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1260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33FC323-3023-B668-BE94-BA7E47600318}"/>
                  </a:ext>
                </a:extLst>
              </p:cNvPr>
              <p:cNvSpPr txBox="1"/>
              <p:nvPr/>
            </p:nvSpPr>
            <p:spPr>
              <a:xfrm>
                <a:off x="10482700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1440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8F73EAC-F7E1-376C-DD9C-81908C00B5B3}"/>
                  </a:ext>
                </a:extLst>
              </p:cNvPr>
              <p:cNvSpPr txBox="1"/>
              <p:nvPr/>
            </p:nvSpPr>
            <p:spPr>
              <a:xfrm>
                <a:off x="11005827" y="4810494"/>
                <a:ext cx="351521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1620</a:t>
                </a:r>
              </a:p>
            </p:txBody>
          </p: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3197F641-2EE0-EE48-9110-F2C2D3E211E4}"/>
                </a:ext>
              </a:extLst>
            </p:cNvPr>
            <p:cNvSpPr txBox="1"/>
            <p:nvPr/>
          </p:nvSpPr>
          <p:spPr>
            <a:xfrm>
              <a:off x="11096528" y="4806533"/>
              <a:ext cx="3221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1800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A92993D-B42A-91C0-78D1-EA0BE6F4811C}"/>
              </a:ext>
            </a:extLst>
          </p:cNvPr>
          <p:cNvGrpSpPr/>
          <p:nvPr/>
        </p:nvGrpSpPr>
        <p:grpSpPr>
          <a:xfrm>
            <a:off x="6396552" y="5867273"/>
            <a:ext cx="5490713" cy="310061"/>
            <a:chOff x="6396126" y="4806533"/>
            <a:chExt cx="5022578" cy="283625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1F9FCC2B-9660-557A-0E55-DBFA58066144}"/>
                </a:ext>
              </a:extLst>
            </p:cNvPr>
            <p:cNvGrpSpPr/>
            <p:nvPr/>
          </p:nvGrpSpPr>
          <p:grpSpPr>
            <a:xfrm>
              <a:off x="6396126" y="4810494"/>
              <a:ext cx="4565244" cy="279664"/>
              <a:chOff x="6376279" y="4810494"/>
              <a:chExt cx="4981069" cy="279664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7AE667F8-5670-7A95-BF2C-290B45588659}"/>
                  </a:ext>
                </a:extLst>
              </p:cNvPr>
              <p:cNvSpPr txBox="1"/>
              <p:nvPr/>
            </p:nvSpPr>
            <p:spPr>
              <a:xfrm>
                <a:off x="6376279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1638</a:t>
                </a:r>
              </a:p>
              <a:p>
                <a:pPr algn="ctr"/>
                <a:r>
                  <a:rPr lang="en-US" sz="1400" dirty="0"/>
                  <a:t>(40)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0BE72E1B-5DAE-1482-9F5F-6BEF066342B3}"/>
                  </a:ext>
                </a:extLst>
              </p:cNvPr>
              <p:cNvSpPr txBox="1"/>
              <p:nvPr/>
            </p:nvSpPr>
            <p:spPr>
              <a:xfrm>
                <a:off x="6912523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1487</a:t>
                </a:r>
              </a:p>
              <a:p>
                <a:pPr algn="ctr"/>
                <a:r>
                  <a:rPr lang="en-US" sz="1400" dirty="0"/>
                  <a:t>(46)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5F1DC54-4E86-DF3C-C13E-7DA1B9A0AB3F}"/>
                  </a:ext>
                </a:extLst>
              </p:cNvPr>
              <p:cNvSpPr txBox="1"/>
              <p:nvPr/>
            </p:nvSpPr>
            <p:spPr>
              <a:xfrm>
                <a:off x="7396809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1412</a:t>
                </a:r>
              </a:p>
              <a:p>
                <a:pPr algn="ctr"/>
                <a:r>
                  <a:rPr lang="en-US" sz="1400" dirty="0"/>
                  <a:t>(30)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EEA54EE-814E-EF44-30A5-2B91C454437F}"/>
                  </a:ext>
                </a:extLst>
              </p:cNvPr>
              <p:cNvSpPr txBox="1"/>
              <p:nvPr/>
            </p:nvSpPr>
            <p:spPr>
              <a:xfrm>
                <a:off x="7919936" y="4810494"/>
                <a:ext cx="351521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1280</a:t>
                </a:r>
              </a:p>
              <a:p>
                <a:pPr algn="ctr"/>
                <a:r>
                  <a:rPr lang="en-US" sz="1400" dirty="0"/>
                  <a:t>(37)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55F6E9-A570-8628-E3C1-AA1878911359}"/>
                  </a:ext>
                </a:extLst>
              </p:cNvPr>
              <p:cNvSpPr txBox="1"/>
              <p:nvPr/>
            </p:nvSpPr>
            <p:spPr>
              <a:xfrm>
                <a:off x="8424661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1118</a:t>
                </a:r>
              </a:p>
              <a:p>
                <a:pPr algn="ctr"/>
                <a:r>
                  <a:rPr lang="en-US" sz="1400" dirty="0"/>
                  <a:t>(24)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742B640-86A5-98F5-DCAD-09708E25634B}"/>
                  </a:ext>
                </a:extLst>
              </p:cNvPr>
              <p:cNvSpPr txBox="1"/>
              <p:nvPr/>
            </p:nvSpPr>
            <p:spPr>
              <a:xfrm>
                <a:off x="8960905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855</a:t>
                </a:r>
              </a:p>
              <a:p>
                <a:pPr algn="ctr"/>
                <a:r>
                  <a:rPr lang="en-US" sz="1400" dirty="0"/>
                  <a:t>(21)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AA42938-61E3-421E-C240-D3DE4D44DBFB}"/>
                  </a:ext>
                </a:extLst>
              </p:cNvPr>
              <p:cNvSpPr txBox="1"/>
              <p:nvPr/>
            </p:nvSpPr>
            <p:spPr>
              <a:xfrm>
                <a:off x="9445191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649</a:t>
                </a:r>
              </a:p>
              <a:p>
                <a:pPr algn="ctr"/>
                <a:r>
                  <a:rPr lang="en-US" sz="1400" dirty="0"/>
                  <a:t>(14)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82C56157-3553-4519-5527-00BCB70B2497}"/>
                  </a:ext>
                </a:extLst>
              </p:cNvPr>
              <p:cNvSpPr txBox="1"/>
              <p:nvPr/>
            </p:nvSpPr>
            <p:spPr>
              <a:xfrm>
                <a:off x="9968318" y="4810494"/>
                <a:ext cx="351521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455</a:t>
                </a:r>
              </a:p>
              <a:p>
                <a:pPr algn="ctr"/>
                <a:r>
                  <a:rPr lang="en-US" sz="1400" dirty="0"/>
                  <a:t>(7)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D34D8923-ED9C-2BDD-41B0-BE61212031BC}"/>
                  </a:ext>
                </a:extLst>
              </p:cNvPr>
              <p:cNvSpPr txBox="1"/>
              <p:nvPr/>
            </p:nvSpPr>
            <p:spPr>
              <a:xfrm>
                <a:off x="10482700" y="4810494"/>
                <a:ext cx="342776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247</a:t>
                </a:r>
              </a:p>
              <a:p>
                <a:pPr algn="ctr"/>
                <a:r>
                  <a:rPr lang="en-US" sz="1400" dirty="0"/>
                  <a:t>(5)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E96B3BF7-33BB-9535-6629-DFBD5B5ED610}"/>
                  </a:ext>
                </a:extLst>
              </p:cNvPr>
              <p:cNvSpPr txBox="1"/>
              <p:nvPr/>
            </p:nvSpPr>
            <p:spPr>
              <a:xfrm>
                <a:off x="11005827" y="4810494"/>
                <a:ext cx="351521" cy="27966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85</a:t>
                </a:r>
              </a:p>
              <a:p>
                <a:pPr algn="ctr"/>
                <a:r>
                  <a:rPr lang="en-US" sz="1400" dirty="0"/>
                  <a:t>(1)</a:t>
                </a:r>
              </a:p>
            </p:txBody>
          </p:sp>
        </p:grp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DBE396C-3536-580D-5629-6F7CB66619FA}"/>
                </a:ext>
              </a:extLst>
            </p:cNvPr>
            <p:cNvSpPr txBox="1"/>
            <p:nvPr/>
          </p:nvSpPr>
          <p:spPr>
            <a:xfrm>
              <a:off x="11096528" y="4806533"/>
              <a:ext cx="322176" cy="27966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21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17CDB185-C22D-2AF5-29BB-7606AEA67FB3}"/>
              </a:ext>
            </a:extLst>
          </p:cNvPr>
          <p:cNvSpPr txBox="1"/>
          <p:nvPr/>
        </p:nvSpPr>
        <p:spPr>
          <a:xfrm>
            <a:off x="5183841" y="5871439"/>
            <a:ext cx="1222105" cy="3057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Pts at Risk, n</a:t>
            </a:r>
            <a:br>
              <a:rPr lang="en-US" sz="1400" b="1" dirty="0"/>
            </a:br>
            <a:r>
              <a:rPr lang="en-US" sz="1400" b="1" dirty="0"/>
              <a:t>Events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F5E6C418-A4B9-8743-9C45-F33137587411}"/>
              </a:ext>
            </a:extLst>
          </p:cNvPr>
          <p:cNvGrpSpPr/>
          <p:nvPr/>
        </p:nvGrpSpPr>
        <p:grpSpPr>
          <a:xfrm>
            <a:off x="6713241" y="3161482"/>
            <a:ext cx="2004683" cy="1717513"/>
            <a:chOff x="6713241" y="3161482"/>
            <a:chExt cx="2004683" cy="171751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D830154-136E-7572-8E00-CF923F7757A6}"/>
                </a:ext>
              </a:extLst>
            </p:cNvPr>
            <p:cNvSpPr txBox="1"/>
            <p:nvPr/>
          </p:nvSpPr>
          <p:spPr>
            <a:xfrm>
              <a:off x="6934135" y="3161482"/>
              <a:ext cx="1783789" cy="171751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dirty="0"/>
                <a:t>No prior thrombosis</a:t>
              </a:r>
              <a:br>
                <a:rPr lang="en-US" sz="1200" dirty="0"/>
              </a:br>
              <a:r>
                <a:rPr lang="en-US" sz="1200" dirty="0"/>
                <a:t>Age &lt;65 yr</a:t>
              </a:r>
            </a:p>
            <a:p>
              <a:pPr>
                <a:spcBef>
                  <a:spcPts val="600"/>
                </a:spcBef>
              </a:pPr>
              <a:r>
                <a:rPr lang="en-US" sz="1200" dirty="0"/>
                <a:t>No prior thrombosis</a:t>
              </a:r>
              <a:br>
                <a:rPr lang="en-US" sz="1200" dirty="0"/>
              </a:br>
              <a:r>
                <a:rPr lang="en-US" sz="1200" dirty="0"/>
                <a:t>Age ≥65 yr</a:t>
              </a:r>
            </a:p>
            <a:p>
              <a:pPr>
                <a:spcBef>
                  <a:spcPts val="600"/>
                </a:spcBef>
              </a:pPr>
              <a:r>
                <a:rPr lang="en-US" sz="1200" dirty="0"/>
                <a:t>Prior thrombosis</a:t>
              </a:r>
              <a:br>
                <a:rPr lang="en-US" sz="1200" dirty="0"/>
              </a:br>
              <a:r>
                <a:rPr lang="en-US" sz="1200" dirty="0"/>
                <a:t>Age &lt;65 yr</a:t>
              </a:r>
            </a:p>
            <a:p>
              <a:pPr>
                <a:spcBef>
                  <a:spcPts val="600"/>
                </a:spcBef>
              </a:pPr>
              <a:r>
                <a:rPr lang="en-US" sz="1200" dirty="0"/>
                <a:t>Prior thrombosis</a:t>
              </a:r>
              <a:br>
                <a:rPr lang="en-US" sz="1200" dirty="0"/>
              </a:br>
              <a:r>
                <a:rPr lang="en-US" sz="1200" dirty="0"/>
                <a:t>Age ≥65 yr</a:t>
              </a:r>
            </a:p>
            <a:p>
              <a:pPr>
                <a:spcBef>
                  <a:spcPts val="600"/>
                </a:spcBef>
              </a:pPr>
              <a:endParaRPr lang="en-US" sz="1200" dirty="0"/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F092B43-2F08-7FD0-40EC-D16A51724F3C}"/>
                </a:ext>
              </a:extLst>
            </p:cNvPr>
            <p:cNvCxnSpPr/>
            <p:nvPr/>
          </p:nvCxnSpPr>
          <p:spPr>
            <a:xfrm>
              <a:off x="6713241" y="3251143"/>
              <a:ext cx="17436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1536F958-04AD-7DF3-035F-6074EA93F3CD}"/>
                </a:ext>
              </a:extLst>
            </p:cNvPr>
            <p:cNvCxnSpPr/>
            <p:nvPr/>
          </p:nvCxnSpPr>
          <p:spPr>
            <a:xfrm>
              <a:off x="6726689" y="3699378"/>
              <a:ext cx="174365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1CEA82CC-A88E-1718-E607-F66F54FF424D}"/>
                </a:ext>
              </a:extLst>
            </p:cNvPr>
            <p:cNvCxnSpPr/>
            <p:nvPr/>
          </p:nvCxnSpPr>
          <p:spPr>
            <a:xfrm>
              <a:off x="6733270" y="4130492"/>
              <a:ext cx="174365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0A8781C9-FD15-7205-1DBC-7996631A7151}"/>
                </a:ext>
              </a:extLst>
            </p:cNvPr>
            <p:cNvCxnSpPr/>
            <p:nvPr/>
          </p:nvCxnSpPr>
          <p:spPr>
            <a:xfrm>
              <a:off x="6733270" y="4569616"/>
              <a:ext cx="174365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4A9383A8-F8D9-C998-1E38-68AD0AAAC73C}"/>
              </a:ext>
            </a:extLst>
          </p:cNvPr>
          <p:cNvSpPr/>
          <p:nvPr/>
        </p:nvSpPr>
        <p:spPr>
          <a:xfrm>
            <a:off x="6612467" y="1786467"/>
            <a:ext cx="5122333" cy="3158066"/>
          </a:xfrm>
          <a:custGeom>
            <a:avLst/>
            <a:gdLst>
              <a:gd name="csX0" fmla="*/ 0 w 5122333"/>
              <a:gd name="csY0" fmla="*/ 0 h 3158066"/>
              <a:gd name="csX1" fmla="*/ 0 w 5122333"/>
              <a:gd name="csY1" fmla="*/ 67733 h 3158066"/>
              <a:gd name="csX2" fmla="*/ 84666 w 5122333"/>
              <a:gd name="csY2" fmla="*/ 67733 h 3158066"/>
              <a:gd name="csX3" fmla="*/ 84666 w 5122333"/>
              <a:gd name="csY3" fmla="*/ 118533 h 3158066"/>
              <a:gd name="csX4" fmla="*/ 190500 w 5122333"/>
              <a:gd name="csY4" fmla="*/ 118533 h 3158066"/>
              <a:gd name="csX5" fmla="*/ 190500 w 5122333"/>
              <a:gd name="csY5" fmla="*/ 160866 h 3158066"/>
              <a:gd name="csX6" fmla="*/ 254000 w 5122333"/>
              <a:gd name="csY6" fmla="*/ 160866 h 3158066"/>
              <a:gd name="csX7" fmla="*/ 254000 w 5122333"/>
              <a:gd name="csY7" fmla="*/ 186266 h 3158066"/>
              <a:gd name="csX8" fmla="*/ 325966 w 5122333"/>
              <a:gd name="csY8" fmla="*/ 186266 h 3158066"/>
              <a:gd name="csX9" fmla="*/ 325966 w 5122333"/>
              <a:gd name="csY9" fmla="*/ 241300 h 3158066"/>
              <a:gd name="csX10" fmla="*/ 410633 w 5122333"/>
              <a:gd name="csY10" fmla="*/ 241300 h 3158066"/>
              <a:gd name="csX11" fmla="*/ 410633 w 5122333"/>
              <a:gd name="csY11" fmla="*/ 266700 h 3158066"/>
              <a:gd name="csX12" fmla="*/ 478366 w 5122333"/>
              <a:gd name="csY12" fmla="*/ 266700 h 3158066"/>
              <a:gd name="csX13" fmla="*/ 478366 w 5122333"/>
              <a:gd name="csY13" fmla="*/ 338666 h 3158066"/>
              <a:gd name="csX14" fmla="*/ 516466 w 5122333"/>
              <a:gd name="csY14" fmla="*/ 338666 h 3158066"/>
              <a:gd name="csX15" fmla="*/ 516466 w 5122333"/>
              <a:gd name="csY15" fmla="*/ 440266 h 3158066"/>
              <a:gd name="csX16" fmla="*/ 563033 w 5122333"/>
              <a:gd name="csY16" fmla="*/ 440266 h 3158066"/>
              <a:gd name="csX17" fmla="*/ 563033 w 5122333"/>
              <a:gd name="csY17" fmla="*/ 469900 h 3158066"/>
              <a:gd name="csX18" fmla="*/ 613833 w 5122333"/>
              <a:gd name="csY18" fmla="*/ 469900 h 3158066"/>
              <a:gd name="csX19" fmla="*/ 613833 w 5122333"/>
              <a:gd name="csY19" fmla="*/ 546100 h 3158066"/>
              <a:gd name="csX20" fmla="*/ 766233 w 5122333"/>
              <a:gd name="csY20" fmla="*/ 546100 h 3158066"/>
              <a:gd name="csX21" fmla="*/ 766233 w 5122333"/>
              <a:gd name="csY21" fmla="*/ 579966 h 3158066"/>
              <a:gd name="csX22" fmla="*/ 821266 w 5122333"/>
              <a:gd name="csY22" fmla="*/ 579966 h 3158066"/>
              <a:gd name="csX23" fmla="*/ 821266 w 5122333"/>
              <a:gd name="csY23" fmla="*/ 630766 h 3158066"/>
              <a:gd name="csX24" fmla="*/ 897466 w 5122333"/>
              <a:gd name="csY24" fmla="*/ 630766 h 3158066"/>
              <a:gd name="csX25" fmla="*/ 897466 w 5122333"/>
              <a:gd name="csY25" fmla="*/ 711200 h 3158066"/>
              <a:gd name="csX26" fmla="*/ 977900 w 5122333"/>
              <a:gd name="csY26" fmla="*/ 711200 h 3158066"/>
              <a:gd name="csX27" fmla="*/ 977900 w 5122333"/>
              <a:gd name="csY27" fmla="*/ 740833 h 3158066"/>
              <a:gd name="csX28" fmla="*/ 1045633 w 5122333"/>
              <a:gd name="csY28" fmla="*/ 740833 h 3158066"/>
              <a:gd name="csX29" fmla="*/ 1045633 w 5122333"/>
              <a:gd name="csY29" fmla="*/ 770466 h 3158066"/>
              <a:gd name="csX30" fmla="*/ 1092200 w 5122333"/>
              <a:gd name="csY30" fmla="*/ 770466 h 3158066"/>
              <a:gd name="csX31" fmla="*/ 1092200 w 5122333"/>
              <a:gd name="csY31" fmla="*/ 812800 h 3158066"/>
              <a:gd name="csX32" fmla="*/ 1181100 w 5122333"/>
              <a:gd name="csY32" fmla="*/ 812800 h 3158066"/>
              <a:gd name="csX33" fmla="*/ 1181100 w 5122333"/>
              <a:gd name="csY33" fmla="*/ 842433 h 3158066"/>
              <a:gd name="csX34" fmla="*/ 1270000 w 5122333"/>
              <a:gd name="csY34" fmla="*/ 842433 h 3158066"/>
              <a:gd name="csX35" fmla="*/ 1270000 w 5122333"/>
              <a:gd name="csY35" fmla="*/ 893233 h 3158066"/>
              <a:gd name="csX36" fmla="*/ 1286933 w 5122333"/>
              <a:gd name="csY36" fmla="*/ 893233 h 3158066"/>
              <a:gd name="csX37" fmla="*/ 1286933 w 5122333"/>
              <a:gd name="csY37" fmla="*/ 935566 h 3158066"/>
              <a:gd name="csX38" fmla="*/ 1329266 w 5122333"/>
              <a:gd name="csY38" fmla="*/ 935566 h 3158066"/>
              <a:gd name="csX39" fmla="*/ 1329266 w 5122333"/>
              <a:gd name="csY39" fmla="*/ 969433 h 3158066"/>
              <a:gd name="csX40" fmla="*/ 1375833 w 5122333"/>
              <a:gd name="csY40" fmla="*/ 969433 h 3158066"/>
              <a:gd name="csX41" fmla="*/ 1375833 w 5122333"/>
              <a:gd name="csY41" fmla="*/ 986366 h 3158066"/>
              <a:gd name="csX42" fmla="*/ 1494366 w 5122333"/>
              <a:gd name="csY42" fmla="*/ 986366 h 3158066"/>
              <a:gd name="csX43" fmla="*/ 1494366 w 5122333"/>
              <a:gd name="csY43" fmla="*/ 1020233 h 3158066"/>
              <a:gd name="csX44" fmla="*/ 1570566 w 5122333"/>
              <a:gd name="csY44" fmla="*/ 1020233 h 3158066"/>
              <a:gd name="csX45" fmla="*/ 1570566 w 5122333"/>
              <a:gd name="csY45" fmla="*/ 1071033 h 3158066"/>
              <a:gd name="csX46" fmla="*/ 1600200 w 5122333"/>
              <a:gd name="csY46" fmla="*/ 1071033 h 3158066"/>
              <a:gd name="csX47" fmla="*/ 1600200 w 5122333"/>
              <a:gd name="csY47" fmla="*/ 1096433 h 3158066"/>
              <a:gd name="csX48" fmla="*/ 1646766 w 5122333"/>
              <a:gd name="csY48" fmla="*/ 1096433 h 3158066"/>
              <a:gd name="csX49" fmla="*/ 1646766 w 5122333"/>
              <a:gd name="csY49" fmla="*/ 1104900 h 3158066"/>
              <a:gd name="csX50" fmla="*/ 1752600 w 5122333"/>
              <a:gd name="csY50" fmla="*/ 1104900 h 3158066"/>
              <a:gd name="csX51" fmla="*/ 1752600 w 5122333"/>
              <a:gd name="csY51" fmla="*/ 1159933 h 3158066"/>
              <a:gd name="csX52" fmla="*/ 1786466 w 5122333"/>
              <a:gd name="csY52" fmla="*/ 1159933 h 3158066"/>
              <a:gd name="csX53" fmla="*/ 1786466 w 5122333"/>
              <a:gd name="csY53" fmla="*/ 1176866 h 3158066"/>
              <a:gd name="csX54" fmla="*/ 1816100 w 5122333"/>
              <a:gd name="csY54" fmla="*/ 1176866 h 3158066"/>
              <a:gd name="csX55" fmla="*/ 1816100 w 5122333"/>
              <a:gd name="csY55" fmla="*/ 1219200 h 3158066"/>
              <a:gd name="csX56" fmla="*/ 1837266 w 5122333"/>
              <a:gd name="csY56" fmla="*/ 1219200 h 3158066"/>
              <a:gd name="csX57" fmla="*/ 1837266 w 5122333"/>
              <a:gd name="csY57" fmla="*/ 1295400 h 3158066"/>
              <a:gd name="csX58" fmla="*/ 1871133 w 5122333"/>
              <a:gd name="csY58" fmla="*/ 1295400 h 3158066"/>
              <a:gd name="csX59" fmla="*/ 1871133 w 5122333"/>
              <a:gd name="csY59" fmla="*/ 1329266 h 3158066"/>
              <a:gd name="csX60" fmla="*/ 1921933 w 5122333"/>
              <a:gd name="csY60" fmla="*/ 1329266 h 3158066"/>
              <a:gd name="csX61" fmla="*/ 1921933 w 5122333"/>
              <a:gd name="csY61" fmla="*/ 1439333 h 3158066"/>
              <a:gd name="csX62" fmla="*/ 2032000 w 5122333"/>
              <a:gd name="csY62" fmla="*/ 1439333 h 3158066"/>
              <a:gd name="csX63" fmla="*/ 2032000 w 5122333"/>
              <a:gd name="csY63" fmla="*/ 1485900 h 3158066"/>
              <a:gd name="csX64" fmla="*/ 2074333 w 5122333"/>
              <a:gd name="csY64" fmla="*/ 1485900 h 3158066"/>
              <a:gd name="csX65" fmla="*/ 2074333 w 5122333"/>
              <a:gd name="csY65" fmla="*/ 1515533 h 3158066"/>
              <a:gd name="csX66" fmla="*/ 2137833 w 5122333"/>
              <a:gd name="csY66" fmla="*/ 1515533 h 3158066"/>
              <a:gd name="csX67" fmla="*/ 2137833 w 5122333"/>
              <a:gd name="csY67" fmla="*/ 1532466 h 3158066"/>
              <a:gd name="csX68" fmla="*/ 2201333 w 5122333"/>
              <a:gd name="csY68" fmla="*/ 1532466 h 3158066"/>
              <a:gd name="csX69" fmla="*/ 2201333 w 5122333"/>
              <a:gd name="csY69" fmla="*/ 1583266 h 3158066"/>
              <a:gd name="csX70" fmla="*/ 2256366 w 5122333"/>
              <a:gd name="csY70" fmla="*/ 1583266 h 3158066"/>
              <a:gd name="csX71" fmla="*/ 2256366 w 5122333"/>
              <a:gd name="csY71" fmla="*/ 1621366 h 3158066"/>
              <a:gd name="csX72" fmla="*/ 2277533 w 5122333"/>
              <a:gd name="csY72" fmla="*/ 1621366 h 3158066"/>
              <a:gd name="csX73" fmla="*/ 2277533 w 5122333"/>
              <a:gd name="csY73" fmla="*/ 1710266 h 3158066"/>
              <a:gd name="csX74" fmla="*/ 2315633 w 5122333"/>
              <a:gd name="csY74" fmla="*/ 1714500 h 3158066"/>
              <a:gd name="csX75" fmla="*/ 2438400 w 5122333"/>
              <a:gd name="csY75" fmla="*/ 1714500 h 3158066"/>
              <a:gd name="csX76" fmla="*/ 2438400 w 5122333"/>
              <a:gd name="csY76" fmla="*/ 1735666 h 3158066"/>
              <a:gd name="csX77" fmla="*/ 2556933 w 5122333"/>
              <a:gd name="csY77" fmla="*/ 1735666 h 3158066"/>
              <a:gd name="csX78" fmla="*/ 2556933 w 5122333"/>
              <a:gd name="csY78" fmla="*/ 1769533 h 3158066"/>
              <a:gd name="csX79" fmla="*/ 2607733 w 5122333"/>
              <a:gd name="csY79" fmla="*/ 1769533 h 3158066"/>
              <a:gd name="csX80" fmla="*/ 2607733 w 5122333"/>
              <a:gd name="csY80" fmla="*/ 1786466 h 3158066"/>
              <a:gd name="csX81" fmla="*/ 2611967 w 5122333"/>
              <a:gd name="csY81" fmla="*/ 1790700 h 3158066"/>
              <a:gd name="csX82" fmla="*/ 2611967 w 5122333"/>
              <a:gd name="csY82" fmla="*/ 1862666 h 3158066"/>
              <a:gd name="csX83" fmla="*/ 2700866 w 5122333"/>
              <a:gd name="csY83" fmla="*/ 1862666 h 3158066"/>
              <a:gd name="csX84" fmla="*/ 2700866 w 5122333"/>
              <a:gd name="csY84" fmla="*/ 1934633 h 3158066"/>
              <a:gd name="csX85" fmla="*/ 2819400 w 5122333"/>
              <a:gd name="csY85" fmla="*/ 1934633 h 3158066"/>
              <a:gd name="csX86" fmla="*/ 2819400 w 5122333"/>
              <a:gd name="csY86" fmla="*/ 1985433 h 3158066"/>
              <a:gd name="csX87" fmla="*/ 2874433 w 5122333"/>
              <a:gd name="csY87" fmla="*/ 1985433 h 3158066"/>
              <a:gd name="csX88" fmla="*/ 2874433 w 5122333"/>
              <a:gd name="csY88" fmla="*/ 2027766 h 3158066"/>
              <a:gd name="csX89" fmla="*/ 2946400 w 5122333"/>
              <a:gd name="csY89" fmla="*/ 2027766 h 3158066"/>
              <a:gd name="csX90" fmla="*/ 2946400 w 5122333"/>
              <a:gd name="csY90" fmla="*/ 2057400 h 3158066"/>
              <a:gd name="csX91" fmla="*/ 3094566 w 5122333"/>
              <a:gd name="csY91" fmla="*/ 2057400 h 3158066"/>
              <a:gd name="csX92" fmla="*/ 3094566 w 5122333"/>
              <a:gd name="csY92" fmla="*/ 2099733 h 3158066"/>
              <a:gd name="csX93" fmla="*/ 3539066 w 5122333"/>
              <a:gd name="csY93" fmla="*/ 2099733 h 3158066"/>
              <a:gd name="csX94" fmla="*/ 3539066 w 5122333"/>
              <a:gd name="csY94" fmla="*/ 2150533 h 3158066"/>
              <a:gd name="csX95" fmla="*/ 3598333 w 5122333"/>
              <a:gd name="csY95" fmla="*/ 2150533 h 3158066"/>
              <a:gd name="csX96" fmla="*/ 3598333 w 5122333"/>
              <a:gd name="csY96" fmla="*/ 2218266 h 3158066"/>
              <a:gd name="csX97" fmla="*/ 3759200 w 5122333"/>
              <a:gd name="csY97" fmla="*/ 2218266 h 3158066"/>
              <a:gd name="csX98" fmla="*/ 3759200 w 5122333"/>
              <a:gd name="csY98" fmla="*/ 2273300 h 3158066"/>
              <a:gd name="csX99" fmla="*/ 3890433 w 5122333"/>
              <a:gd name="csY99" fmla="*/ 2273300 h 3158066"/>
              <a:gd name="csX100" fmla="*/ 3890433 w 5122333"/>
              <a:gd name="csY100" fmla="*/ 2332566 h 3158066"/>
              <a:gd name="csX101" fmla="*/ 3920066 w 5122333"/>
              <a:gd name="csY101" fmla="*/ 2332566 h 3158066"/>
              <a:gd name="csX102" fmla="*/ 3920066 w 5122333"/>
              <a:gd name="csY102" fmla="*/ 2417233 h 3158066"/>
              <a:gd name="csX103" fmla="*/ 4191000 w 5122333"/>
              <a:gd name="csY103" fmla="*/ 2417233 h 3158066"/>
              <a:gd name="csX104" fmla="*/ 4191000 w 5122333"/>
              <a:gd name="csY104" fmla="*/ 2514600 h 3158066"/>
              <a:gd name="csX105" fmla="*/ 4271433 w 5122333"/>
              <a:gd name="csY105" fmla="*/ 2514600 h 3158066"/>
              <a:gd name="csX106" fmla="*/ 4271433 w 5122333"/>
              <a:gd name="csY106" fmla="*/ 2658533 h 3158066"/>
              <a:gd name="csX107" fmla="*/ 4914900 w 5122333"/>
              <a:gd name="csY107" fmla="*/ 2658533 h 3158066"/>
              <a:gd name="csX108" fmla="*/ 4914900 w 5122333"/>
              <a:gd name="csY108" fmla="*/ 3158066 h 3158066"/>
              <a:gd name="csX109" fmla="*/ 5122333 w 5122333"/>
              <a:gd name="csY109" fmla="*/ 3158066 h 3158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</a:cxnLst>
            <a:rect l="l" t="t" r="r" b="b"/>
            <a:pathLst>
              <a:path w="5122333" h="3158066">
                <a:moveTo>
                  <a:pt x="0" y="0"/>
                </a:moveTo>
                <a:lnTo>
                  <a:pt x="0" y="67733"/>
                </a:lnTo>
                <a:lnTo>
                  <a:pt x="84666" y="67733"/>
                </a:lnTo>
                <a:lnTo>
                  <a:pt x="84666" y="118533"/>
                </a:lnTo>
                <a:lnTo>
                  <a:pt x="190500" y="118533"/>
                </a:lnTo>
                <a:lnTo>
                  <a:pt x="190500" y="160866"/>
                </a:lnTo>
                <a:lnTo>
                  <a:pt x="254000" y="160866"/>
                </a:lnTo>
                <a:lnTo>
                  <a:pt x="254000" y="186266"/>
                </a:lnTo>
                <a:lnTo>
                  <a:pt x="325966" y="186266"/>
                </a:lnTo>
                <a:lnTo>
                  <a:pt x="325966" y="241300"/>
                </a:lnTo>
                <a:lnTo>
                  <a:pt x="410633" y="241300"/>
                </a:lnTo>
                <a:lnTo>
                  <a:pt x="410633" y="266700"/>
                </a:lnTo>
                <a:lnTo>
                  <a:pt x="478366" y="266700"/>
                </a:lnTo>
                <a:lnTo>
                  <a:pt x="478366" y="338666"/>
                </a:lnTo>
                <a:lnTo>
                  <a:pt x="516466" y="338666"/>
                </a:lnTo>
                <a:lnTo>
                  <a:pt x="516466" y="440266"/>
                </a:lnTo>
                <a:lnTo>
                  <a:pt x="563033" y="440266"/>
                </a:lnTo>
                <a:lnTo>
                  <a:pt x="563033" y="469900"/>
                </a:lnTo>
                <a:lnTo>
                  <a:pt x="613833" y="469900"/>
                </a:lnTo>
                <a:lnTo>
                  <a:pt x="613833" y="546100"/>
                </a:lnTo>
                <a:lnTo>
                  <a:pt x="766233" y="546100"/>
                </a:lnTo>
                <a:lnTo>
                  <a:pt x="766233" y="579966"/>
                </a:lnTo>
                <a:lnTo>
                  <a:pt x="821266" y="579966"/>
                </a:lnTo>
                <a:lnTo>
                  <a:pt x="821266" y="630766"/>
                </a:lnTo>
                <a:lnTo>
                  <a:pt x="897466" y="630766"/>
                </a:lnTo>
                <a:lnTo>
                  <a:pt x="897466" y="711200"/>
                </a:lnTo>
                <a:lnTo>
                  <a:pt x="977900" y="711200"/>
                </a:lnTo>
                <a:lnTo>
                  <a:pt x="977900" y="740833"/>
                </a:lnTo>
                <a:lnTo>
                  <a:pt x="1045633" y="740833"/>
                </a:lnTo>
                <a:lnTo>
                  <a:pt x="1045633" y="770466"/>
                </a:lnTo>
                <a:lnTo>
                  <a:pt x="1092200" y="770466"/>
                </a:lnTo>
                <a:lnTo>
                  <a:pt x="1092200" y="812800"/>
                </a:lnTo>
                <a:lnTo>
                  <a:pt x="1181100" y="812800"/>
                </a:lnTo>
                <a:lnTo>
                  <a:pt x="1181100" y="842433"/>
                </a:lnTo>
                <a:lnTo>
                  <a:pt x="1270000" y="842433"/>
                </a:lnTo>
                <a:lnTo>
                  <a:pt x="1270000" y="893233"/>
                </a:lnTo>
                <a:lnTo>
                  <a:pt x="1286933" y="893233"/>
                </a:lnTo>
                <a:lnTo>
                  <a:pt x="1286933" y="935566"/>
                </a:lnTo>
                <a:lnTo>
                  <a:pt x="1329266" y="935566"/>
                </a:lnTo>
                <a:lnTo>
                  <a:pt x="1329266" y="969433"/>
                </a:lnTo>
                <a:lnTo>
                  <a:pt x="1375833" y="969433"/>
                </a:lnTo>
                <a:lnTo>
                  <a:pt x="1375833" y="986366"/>
                </a:lnTo>
                <a:lnTo>
                  <a:pt x="1494366" y="986366"/>
                </a:lnTo>
                <a:lnTo>
                  <a:pt x="1494366" y="1020233"/>
                </a:lnTo>
                <a:lnTo>
                  <a:pt x="1570566" y="1020233"/>
                </a:lnTo>
                <a:lnTo>
                  <a:pt x="1570566" y="1071033"/>
                </a:lnTo>
                <a:lnTo>
                  <a:pt x="1600200" y="1071033"/>
                </a:lnTo>
                <a:lnTo>
                  <a:pt x="1600200" y="1096433"/>
                </a:lnTo>
                <a:lnTo>
                  <a:pt x="1646766" y="1096433"/>
                </a:lnTo>
                <a:lnTo>
                  <a:pt x="1646766" y="1104900"/>
                </a:lnTo>
                <a:lnTo>
                  <a:pt x="1752600" y="1104900"/>
                </a:lnTo>
                <a:lnTo>
                  <a:pt x="1752600" y="1159933"/>
                </a:lnTo>
                <a:lnTo>
                  <a:pt x="1786466" y="1159933"/>
                </a:lnTo>
                <a:lnTo>
                  <a:pt x="1786466" y="1176866"/>
                </a:lnTo>
                <a:lnTo>
                  <a:pt x="1816100" y="1176866"/>
                </a:lnTo>
                <a:lnTo>
                  <a:pt x="1816100" y="1219200"/>
                </a:lnTo>
                <a:lnTo>
                  <a:pt x="1837266" y="1219200"/>
                </a:lnTo>
                <a:lnTo>
                  <a:pt x="1837266" y="1295400"/>
                </a:lnTo>
                <a:lnTo>
                  <a:pt x="1871133" y="1295400"/>
                </a:lnTo>
                <a:lnTo>
                  <a:pt x="1871133" y="1329266"/>
                </a:lnTo>
                <a:lnTo>
                  <a:pt x="1921933" y="1329266"/>
                </a:lnTo>
                <a:lnTo>
                  <a:pt x="1921933" y="1439333"/>
                </a:lnTo>
                <a:lnTo>
                  <a:pt x="2032000" y="1439333"/>
                </a:lnTo>
                <a:lnTo>
                  <a:pt x="2032000" y="1485900"/>
                </a:lnTo>
                <a:lnTo>
                  <a:pt x="2074333" y="1485900"/>
                </a:lnTo>
                <a:lnTo>
                  <a:pt x="2074333" y="1515533"/>
                </a:lnTo>
                <a:lnTo>
                  <a:pt x="2137833" y="1515533"/>
                </a:lnTo>
                <a:lnTo>
                  <a:pt x="2137833" y="1532466"/>
                </a:lnTo>
                <a:lnTo>
                  <a:pt x="2201333" y="1532466"/>
                </a:lnTo>
                <a:lnTo>
                  <a:pt x="2201333" y="1583266"/>
                </a:lnTo>
                <a:lnTo>
                  <a:pt x="2256366" y="1583266"/>
                </a:lnTo>
                <a:lnTo>
                  <a:pt x="2256366" y="1621366"/>
                </a:lnTo>
                <a:lnTo>
                  <a:pt x="2277533" y="1621366"/>
                </a:lnTo>
                <a:lnTo>
                  <a:pt x="2277533" y="1710266"/>
                </a:lnTo>
                <a:lnTo>
                  <a:pt x="2315633" y="1714500"/>
                </a:lnTo>
                <a:lnTo>
                  <a:pt x="2438400" y="1714500"/>
                </a:lnTo>
                <a:lnTo>
                  <a:pt x="2438400" y="1735666"/>
                </a:lnTo>
                <a:lnTo>
                  <a:pt x="2556933" y="1735666"/>
                </a:lnTo>
                <a:lnTo>
                  <a:pt x="2556933" y="1769533"/>
                </a:lnTo>
                <a:lnTo>
                  <a:pt x="2607733" y="1769533"/>
                </a:lnTo>
                <a:lnTo>
                  <a:pt x="2607733" y="1786466"/>
                </a:lnTo>
                <a:lnTo>
                  <a:pt x="2611967" y="1790700"/>
                </a:lnTo>
                <a:lnTo>
                  <a:pt x="2611967" y="1862666"/>
                </a:lnTo>
                <a:lnTo>
                  <a:pt x="2700866" y="1862666"/>
                </a:lnTo>
                <a:lnTo>
                  <a:pt x="2700866" y="1934633"/>
                </a:lnTo>
                <a:lnTo>
                  <a:pt x="2819400" y="1934633"/>
                </a:lnTo>
                <a:lnTo>
                  <a:pt x="2819400" y="1985433"/>
                </a:lnTo>
                <a:lnTo>
                  <a:pt x="2874433" y="1985433"/>
                </a:lnTo>
                <a:lnTo>
                  <a:pt x="2874433" y="2027766"/>
                </a:lnTo>
                <a:lnTo>
                  <a:pt x="2946400" y="2027766"/>
                </a:lnTo>
                <a:lnTo>
                  <a:pt x="2946400" y="2057400"/>
                </a:lnTo>
                <a:lnTo>
                  <a:pt x="3094566" y="2057400"/>
                </a:lnTo>
                <a:lnTo>
                  <a:pt x="3094566" y="2099733"/>
                </a:lnTo>
                <a:lnTo>
                  <a:pt x="3539066" y="2099733"/>
                </a:lnTo>
                <a:lnTo>
                  <a:pt x="3539066" y="2150533"/>
                </a:lnTo>
                <a:lnTo>
                  <a:pt x="3598333" y="2150533"/>
                </a:lnTo>
                <a:lnTo>
                  <a:pt x="3598333" y="2218266"/>
                </a:lnTo>
                <a:lnTo>
                  <a:pt x="3759200" y="2218266"/>
                </a:lnTo>
                <a:lnTo>
                  <a:pt x="3759200" y="2273300"/>
                </a:lnTo>
                <a:lnTo>
                  <a:pt x="3890433" y="2273300"/>
                </a:lnTo>
                <a:lnTo>
                  <a:pt x="3890433" y="2332566"/>
                </a:lnTo>
                <a:lnTo>
                  <a:pt x="3920066" y="2332566"/>
                </a:lnTo>
                <a:lnTo>
                  <a:pt x="3920066" y="2417233"/>
                </a:lnTo>
                <a:lnTo>
                  <a:pt x="4191000" y="2417233"/>
                </a:lnTo>
                <a:lnTo>
                  <a:pt x="4191000" y="2514600"/>
                </a:lnTo>
                <a:lnTo>
                  <a:pt x="4271433" y="2514600"/>
                </a:lnTo>
                <a:lnTo>
                  <a:pt x="4271433" y="2658533"/>
                </a:lnTo>
                <a:lnTo>
                  <a:pt x="4914900" y="2658533"/>
                </a:lnTo>
                <a:lnTo>
                  <a:pt x="4914900" y="3158066"/>
                </a:lnTo>
                <a:lnTo>
                  <a:pt x="5122333" y="3158066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92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02DE3-D803-1F86-5691-E198E57F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7352BF-CF14-D8DB-17A9-7423C464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Conventional Risk Model/NCCN Guidelines for PV: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1A0C8-3720-1504-AAEC-9751689EB6D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Marchioli. JCO. 2005;23:2224. NCCN Guidelines. Myeloproliferative Neoplasms. V2.2025. </a:t>
            </a:r>
            <a:r>
              <a:rPr lang="en-US" dirty="0" err="1"/>
              <a:t>Tefferi</a:t>
            </a:r>
            <a:r>
              <a:rPr lang="en-US" dirty="0"/>
              <a:t>. Am J </a:t>
            </a:r>
            <a:r>
              <a:rPr lang="en-US" dirty="0" err="1"/>
              <a:t>Hematol</a:t>
            </a:r>
            <a:r>
              <a:rPr lang="en-US" dirty="0"/>
              <a:t>. 2023;98:1465.</a:t>
            </a:r>
          </a:p>
        </p:txBody>
      </p:sp>
      <p:graphicFrame>
        <p:nvGraphicFramePr>
          <p:cNvPr id="2" name="Content Placeholder 11">
            <a:extLst>
              <a:ext uri="{FF2B5EF4-FFF2-40B4-BE49-F238E27FC236}">
                <a16:creationId xmlns:a16="http://schemas.microsoft.com/office/drawing/2014/main" id="{449DA129-F7DD-8F0F-0EAB-65D7D89765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648323"/>
              </p:ext>
            </p:extLst>
          </p:nvPr>
        </p:nvGraphicFramePr>
        <p:xfrm>
          <a:off x="505509" y="1813560"/>
          <a:ext cx="11029266" cy="1767840"/>
        </p:xfrm>
        <a:graphic>
          <a:graphicData uri="http://schemas.openxmlformats.org/drawingml/2006/table">
            <a:tbl>
              <a:tblPr firstRow="1" bandRow="1"/>
              <a:tblGrid>
                <a:gridCol w="5514633">
                  <a:extLst>
                    <a:ext uri="{9D8B030D-6E8A-4147-A177-3AD203B41FA5}">
                      <a16:colId xmlns:a16="http://schemas.microsoft.com/office/drawing/2014/main" val="3711706868"/>
                    </a:ext>
                  </a:extLst>
                </a:gridCol>
                <a:gridCol w="5514633">
                  <a:extLst>
                    <a:ext uri="{9D8B030D-6E8A-4147-A177-3AD203B41FA5}">
                      <a16:colId xmlns:a16="http://schemas.microsoft.com/office/drawing/2014/main" val="4094633523"/>
                    </a:ext>
                  </a:extLst>
                </a:gridCol>
              </a:tblGrid>
              <a:tr h="306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Management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306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Low risk: no risk factors  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Aspirin, therapeutic phlebotomy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4985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High risk: any risk factor</a:t>
                      </a:r>
                      <a:endParaRPr lang="en-US" sz="20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0" dirty="0">
                          <a:solidFill>
                            <a:schemeClr val="tx1"/>
                          </a:solidFill>
                          <a:latin typeface="+mn-lt"/>
                        </a:rPr>
                        <a:t>Aspirin, therapeutic phlebotomy, cytoreduction</a:t>
                      </a:r>
                      <a:endParaRPr lang="en-US" sz="20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24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B11E72-6CC9-44E3-6499-DD849603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Thromboembolic Risk in Patients With PV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9060FF-4DB8-262A-E280-FDF72DA591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82543" y="6302375"/>
            <a:ext cx="8189252" cy="327025"/>
          </a:xfrm>
        </p:spPr>
        <p:txBody>
          <a:bodyPr/>
          <a:lstStyle/>
          <a:p>
            <a:r>
              <a:rPr lang="en-US" dirty="0"/>
              <a:t>1. Antithrombotic Trialists’ (ATT) Collaboration. Lancet. 2009;373:1849. </a:t>
            </a:r>
            <a:br>
              <a:rPr lang="en-US" dirty="0"/>
            </a:br>
            <a:r>
              <a:rPr lang="en-US" dirty="0"/>
              <a:t>2. Yusuf. NEJM. 2016;374:2021.​ 3. Risk and Prevention Study Collaborative Group. NEJM. 2013;368:1800.​​ 4. </a:t>
            </a:r>
            <a:r>
              <a:rPr lang="en-US" dirty="0" err="1"/>
              <a:t>Barbui</a:t>
            </a:r>
            <a:r>
              <a:rPr lang="en-US" dirty="0"/>
              <a:t>. Blood. 2014;124:3021.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167109-1681-097E-42CE-54A768BF933F}"/>
              </a:ext>
            </a:extLst>
          </p:cNvPr>
          <p:cNvSpPr txBox="1"/>
          <p:nvPr/>
        </p:nvSpPr>
        <p:spPr>
          <a:xfrm>
            <a:off x="933450" y="1829291"/>
            <a:ext cx="4076700" cy="609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764D16-EE6A-E940-D7FD-9D1BF6803097}"/>
              </a:ext>
            </a:extLst>
          </p:cNvPr>
          <p:cNvGrpSpPr/>
          <p:nvPr/>
        </p:nvGrpSpPr>
        <p:grpSpPr>
          <a:xfrm>
            <a:off x="1726291" y="1307966"/>
            <a:ext cx="7350772" cy="4680675"/>
            <a:chOff x="1726291" y="1497975"/>
            <a:chExt cx="7350772" cy="468067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B489A1E-0EE5-AAD7-1FD6-18773FD1292C}"/>
                </a:ext>
              </a:extLst>
            </p:cNvPr>
            <p:cNvGrpSpPr/>
            <p:nvPr/>
          </p:nvGrpSpPr>
          <p:grpSpPr>
            <a:xfrm>
              <a:off x="2278328" y="1497975"/>
              <a:ext cx="6798735" cy="4680675"/>
              <a:chOff x="4618659" y="3506121"/>
              <a:chExt cx="3553579" cy="1512682"/>
            </a:xfrm>
          </p:grpSpPr>
          <p:graphicFrame>
            <p:nvGraphicFramePr>
              <p:cNvPr id="24" name="Grafico 4">
                <a:extLst>
                  <a:ext uri="{FF2B5EF4-FFF2-40B4-BE49-F238E27FC236}">
                    <a16:creationId xmlns:a16="http://schemas.microsoft.com/office/drawing/2014/main" id="{E867747B-3B85-E3D4-07CD-21A66710243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141572909"/>
                  </p:ext>
                </p:extLst>
              </p:nvPr>
            </p:nvGraphicFramePr>
            <p:xfrm>
              <a:off x="4618659" y="3506121"/>
              <a:ext cx="3323850" cy="143133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5" name="CasellaDiTesto 7">
                <a:extLst>
                  <a:ext uri="{FF2B5EF4-FFF2-40B4-BE49-F238E27FC236}">
                    <a16:creationId xmlns:a16="http://schemas.microsoft.com/office/drawing/2014/main" id="{65275B5F-3B5A-A377-5DF2-AA144E48FC4D}"/>
                  </a:ext>
                </a:extLst>
              </p:cNvPr>
              <p:cNvSpPr txBox="1"/>
              <p:nvPr/>
            </p:nvSpPr>
            <p:spPr>
              <a:xfrm>
                <a:off x="5788972" y="4899444"/>
                <a:ext cx="2383266" cy="119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Poppins Medium" panose="00000600000000000000" pitchFamily="2" charset="0"/>
                    <a:cs typeface="Poppins Medium" panose="00000600000000000000" pitchFamily="2" charset="0"/>
                    <a:sym typeface="Helvetica Neue"/>
                  </a:rPr>
                  <a:t>Incidence Rate (% Patients/Yr)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AE108F-8195-D1DD-DE73-99A06C73330D}"/>
                </a:ext>
              </a:extLst>
            </p:cNvPr>
            <p:cNvSpPr txBox="1"/>
            <p:nvPr/>
          </p:nvSpPr>
          <p:spPr>
            <a:xfrm>
              <a:off x="1726291" y="3422296"/>
              <a:ext cx="3360737" cy="70788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1828800" rtl="0" eaLnBrk="1" fontAlgn="base" latinLnBrk="0" hangingPunct="1">
                <a:lnSpc>
                  <a:spcPts val="24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General population with multiple risk factors</a:t>
              </a:r>
              <a:r>
                <a:rPr kumimoji="0" lang="en-US" b="1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D9E40E-4E4B-389E-4C9D-E20B0D105DF6}"/>
                </a:ext>
              </a:extLst>
            </p:cNvPr>
            <p:cNvSpPr txBox="1"/>
            <p:nvPr/>
          </p:nvSpPr>
          <p:spPr>
            <a:xfrm>
              <a:off x="2099277" y="2119308"/>
              <a:ext cx="291782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none" lIns="0" tIns="0" rIns="0" bIns="0" rtlCol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General population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without risk factors</a:t>
              </a:r>
              <a:r>
                <a:rPr kumimoji="0" lang="en-US" b="1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1,2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468F0A-321B-006C-639C-6FB35D3D2F28}"/>
                </a:ext>
              </a:extLst>
            </p:cNvPr>
            <p:cNvSpPr txBox="1"/>
            <p:nvPr/>
          </p:nvSpPr>
          <p:spPr>
            <a:xfrm>
              <a:off x="2031319" y="4633592"/>
              <a:ext cx="3055709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1828800" rtl="0" eaLnBrk="1" fontAlgn="base" latinLnBrk="0" hangingPunct="1">
                <a:lnSpc>
                  <a:spcPts val="24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Patients with PV</a:t>
              </a:r>
              <a:r>
                <a:rPr kumimoji="0" lang="en-US" b="1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  <a:sym typeface="Helvetica Neue"/>
                </a:rPr>
                <a:t>4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F0C56AB-C72A-1335-232D-42B2AEAB9B8D}"/>
              </a:ext>
            </a:extLst>
          </p:cNvPr>
          <p:cNvSpPr txBox="1"/>
          <p:nvPr/>
        </p:nvSpPr>
        <p:spPr>
          <a:xfrm>
            <a:off x="5181600" y="4289403"/>
            <a:ext cx="914400" cy="24658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Low-risk group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602C83-4B5A-4C5B-6EBB-3CD97743261F}"/>
              </a:ext>
            </a:extLst>
          </p:cNvPr>
          <p:cNvSpPr txBox="1"/>
          <p:nvPr/>
        </p:nvSpPr>
        <p:spPr>
          <a:xfrm>
            <a:off x="5181600" y="4778743"/>
            <a:ext cx="914400" cy="24658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High-risk group </a:t>
            </a:r>
          </a:p>
        </p:txBody>
      </p:sp>
    </p:spTree>
    <p:extLst>
      <p:ext uri="{BB962C8B-B14F-4D97-AF65-F5344CB8AC3E}">
        <p14:creationId xmlns:p14="http://schemas.microsoft.com/office/powerpoint/2010/main" val="21395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E244A7-D8BB-CEBE-AC94-C9E9B9B43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Additional Considerations for Thrombotic Risk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851F51-F2DB-384B-15E8-FCBC3E1F5E4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Barbui</a:t>
            </a:r>
            <a:r>
              <a:rPr lang="en-US" dirty="0"/>
              <a:t>. Leukemia. 2018;32:1057. 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DFB2366A-6385-9EBF-6D03-5D453C98E5A6}"/>
              </a:ext>
            </a:extLst>
          </p:cNvPr>
          <p:cNvSpPr txBox="1">
            <a:spLocks/>
          </p:cNvSpPr>
          <p:nvPr/>
        </p:nvSpPr>
        <p:spPr>
          <a:xfrm>
            <a:off x="231078" y="1335810"/>
            <a:ext cx="113894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Additional cardiovascular risk factors to consider: congestive heart failure, smoking, hyperlipidemia, diabetes, obesity</a:t>
            </a:r>
          </a:p>
          <a:p>
            <a:r>
              <a:rPr lang="en-US" altLang="en-US" dirty="0"/>
              <a:t>Role of blood counts</a:t>
            </a:r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1616"/>
                </a:solidFill>
                <a:cs typeface="Poppins"/>
              </a:rPr>
              <a:t>Evidence for maintaining hematocrit &lt;45% in PV</a:t>
            </a:r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1616"/>
                </a:solidFill>
                <a:cs typeface="Poppins"/>
              </a:rPr>
              <a:t>Leukocytosis may increase risk of thrombosis</a:t>
            </a:r>
            <a:endParaRPr lang="en-US" sz="2200" dirty="0">
              <a:solidFill>
                <a:srgbClr val="161616"/>
              </a:solidFill>
            </a:endParaRPr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1616"/>
                </a:solidFill>
                <a:cs typeface="Poppins"/>
              </a:rPr>
              <a:t>Platelet count is not a risk factor for thrombosis</a:t>
            </a:r>
            <a:endParaRPr lang="en-US" sz="2200" dirty="0"/>
          </a:p>
          <a:p>
            <a:pPr marL="857250" lvl="2" indent="-285750">
              <a:buFont typeface="Poppins" panose="00000500000000000000" pitchFamily="2" charset="0"/>
              <a:buChar char="−"/>
            </a:pPr>
            <a:r>
              <a:rPr lang="en-US" sz="2000" dirty="0">
                <a:solidFill>
                  <a:prstClr val="black"/>
                </a:solidFill>
                <a:cs typeface="Poppins"/>
              </a:rPr>
              <a:t>Extreme thrombocytosis (platelet count &gt;1500 x 10</a:t>
            </a:r>
            <a:r>
              <a:rPr lang="en-US" sz="2000" baseline="30000" dirty="0">
                <a:solidFill>
                  <a:prstClr val="black"/>
                </a:solidFill>
                <a:cs typeface="Poppins"/>
              </a:rPr>
              <a:t>9</a:t>
            </a:r>
            <a:r>
              <a:rPr lang="en-US" sz="2000" dirty="0">
                <a:solidFill>
                  <a:prstClr val="black"/>
                </a:solidFill>
                <a:cs typeface="Poppins"/>
              </a:rPr>
              <a:t>/L) is associated with increased risk of bleeding (acquired vWF deficiency)</a:t>
            </a:r>
            <a:endParaRPr lang="en-US" altLang="en-US" dirty="0"/>
          </a:p>
          <a:p>
            <a:r>
              <a:rPr lang="en-US" dirty="0">
                <a:solidFill>
                  <a:prstClr val="black"/>
                </a:solidFill>
                <a:latin typeface="Poppins"/>
                <a:cs typeface="Poppins"/>
              </a:rPr>
              <a:t>Mutation profile</a:t>
            </a:r>
            <a:endParaRPr lang="en-US" altLang="en-US" dirty="0"/>
          </a:p>
          <a:p>
            <a:pPr marL="631825" lvl="1" indent="-285750"/>
            <a:r>
              <a:rPr lang="en-US" sz="2200" i="1" dirty="0">
                <a:solidFill>
                  <a:prstClr val="black"/>
                </a:solidFill>
                <a:latin typeface="Poppins"/>
                <a:cs typeface="Poppins"/>
              </a:rPr>
              <a:t>JAK2</a:t>
            </a:r>
            <a:r>
              <a:rPr lang="en-US" sz="2200" dirty="0">
                <a:solidFill>
                  <a:prstClr val="black"/>
                </a:solidFill>
                <a:latin typeface="Poppins"/>
                <a:cs typeface="Poppins"/>
              </a:rPr>
              <a:t> VAF</a:t>
            </a:r>
            <a:endParaRPr lang="en-US" sz="2200" dirty="0">
              <a:solidFill>
                <a:prstClr val="black"/>
              </a:solidFill>
            </a:endParaRPr>
          </a:p>
          <a:p>
            <a:pPr marL="631825" lvl="1" indent="-285750"/>
            <a:r>
              <a:rPr lang="en-US" sz="2200" dirty="0">
                <a:solidFill>
                  <a:prstClr val="black"/>
                </a:solidFill>
                <a:latin typeface="Poppins"/>
                <a:cs typeface="Poppins"/>
              </a:rPr>
              <a:t>Other mutations?</a:t>
            </a:r>
          </a:p>
        </p:txBody>
      </p:sp>
    </p:spTree>
    <p:extLst>
      <p:ext uri="{BB962C8B-B14F-4D97-AF65-F5344CB8AC3E}">
        <p14:creationId xmlns:p14="http://schemas.microsoft.com/office/powerpoint/2010/main" val="1214933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587C0E-90D2-2790-730F-DE16951BC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ARterial Thrombosis Score (ARTS)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0796E7-28E2-5B55-4649-66E4540B7EF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Pasquer</a:t>
            </a:r>
            <a:r>
              <a:rPr lang="en-US" dirty="0"/>
              <a:t>. Leukemia. 2024;38:326.</a:t>
            </a:r>
          </a:p>
        </p:txBody>
      </p:sp>
      <p:graphicFrame>
        <p:nvGraphicFramePr>
          <p:cNvPr id="10" name="Group 32">
            <a:extLst>
              <a:ext uri="{FF2B5EF4-FFF2-40B4-BE49-F238E27FC236}">
                <a16:creationId xmlns:a16="http://schemas.microsoft.com/office/drawing/2014/main" id="{7A00C76D-F174-BD91-7BF8-BD4392B85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07502"/>
              </p:ext>
            </p:extLst>
          </p:nvPr>
        </p:nvGraphicFramePr>
        <p:xfrm>
          <a:off x="231077" y="1335023"/>
          <a:ext cx="5496631" cy="2438400"/>
        </p:xfrm>
        <a:graphic>
          <a:graphicData uri="http://schemas.openxmlformats.org/drawingml/2006/table">
            <a:tbl>
              <a:tblPr/>
              <a:tblGrid>
                <a:gridCol w="5496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  <a:cs typeface="Arial" pitchFamily="34" charset="0"/>
                        </a:rPr>
                        <a:t>Risk Factor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Cardiovascular risk factors = 3 points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Age at diagnosis &gt;60 yr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= 2 points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105726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History of arterial thrombosis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= 1 point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TET2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DNMT3A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mutations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= 1 point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770923"/>
                  </a:ext>
                </a:extLst>
              </a:tr>
            </a:tbl>
          </a:graphicData>
        </a:graphic>
      </p:graphicFrame>
      <p:graphicFrame>
        <p:nvGraphicFramePr>
          <p:cNvPr id="11" name="Group 32">
            <a:extLst>
              <a:ext uri="{FF2B5EF4-FFF2-40B4-BE49-F238E27FC236}">
                <a16:creationId xmlns:a16="http://schemas.microsoft.com/office/drawing/2014/main" id="{378E2534-0B3A-B282-C926-60957FBF4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627345"/>
              </p:ext>
            </p:extLst>
          </p:nvPr>
        </p:nvGraphicFramePr>
        <p:xfrm>
          <a:off x="231077" y="3773423"/>
          <a:ext cx="5496631" cy="1463040"/>
        </p:xfrm>
        <a:graphic>
          <a:graphicData uri="http://schemas.openxmlformats.org/drawingml/2006/table">
            <a:tbl>
              <a:tblPr/>
              <a:tblGrid>
                <a:gridCol w="5496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  <a:cs typeface="Arial" pitchFamily="34" charset="0"/>
                        </a:rPr>
                        <a:t>Risk Category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Low risk: 0-3 points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High risk: 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4-7 points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058F10-8715-EC5E-74F2-9E219706E52D}"/>
              </a:ext>
            </a:extLst>
          </p:cNvPr>
          <p:cNvSpPr txBox="1"/>
          <p:nvPr/>
        </p:nvSpPr>
        <p:spPr>
          <a:xfrm>
            <a:off x="7813147" y="1605580"/>
            <a:ext cx="2495550" cy="381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b="1" dirty="0"/>
              <a:t>MPN Training Cohort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24565-900D-A2C0-492C-162A60F0A5E4}"/>
              </a:ext>
            </a:extLst>
          </p:cNvPr>
          <p:cNvSpPr/>
          <p:nvPr/>
        </p:nvSpPr>
        <p:spPr>
          <a:xfrm>
            <a:off x="6381217" y="1139750"/>
            <a:ext cx="2393956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050EED-2ECC-B726-6FFD-F99ABC6D042D}"/>
              </a:ext>
            </a:extLst>
          </p:cNvPr>
          <p:cNvSpPr txBox="1"/>
          <p:nvPr/>
        </p:nvSpPr>
        <p:spPr>
          <a:xfrm>
            <a:off x="6958430" y="3702208"/>
            <a:ext cx="1053468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&lt;.001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AFB6E2-3977-A1DB-C8E1-20034102B944}"/>
              </a:ext>
            </a:extLst>
          </p:cNvPr>
          <p:cNvSpPr txBox="1"/>
          <p:nvPr/>
        </p:nvSpPr>
        <p:spPr>
          <a:xfrm>
            <a:off x="7645057" y="5224499"/>
            <a:ext cx="3020340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From MPN Diagnosis (Yr)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67B853-EEA6-6E68-F1F6-30CC31D7C05D}"/>
              </a:ext>
            </a:extLst>
          </p:cNvPr>
          <p:cNvSpPr txBox="1"/>
          <p:nvPr/>
        </p:nvSpPr>
        <p:spPr>
          <a:xfrm rot="16200000">
            <a:off x="4505722" y="3186380"/>
            <a:ext cx="3060688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Cumulative Incidence of 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Arterial Thrombosis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6244A11-8493-6206-E99D-DC2F286A3FEE}"/>
              </a:ext>
            </a:extLst>
          </p:cNvPr>
          <p:cNvSpPr/>
          <p:nvPr/>
        </p:nvSpPr>
        <p:spPr>
          <a:xfrm>
            <a:off x="6958430" y="1969359"/>
            <a:ext cx="4503765" cy="2916546"/>
          </a:xfrm>
          <a:custGeom>
            <a:avLst/>
            <a:gdLst>
              <a:gd name="csX0" fmla="*/ 0 w 4280452"/>
              <a:gd name="csY0" fmla="*/ 0 h 2650435"/>
              <a:gd name="csX1" fmla="*/ 0 w 4280452"/>
              <a:gd name="csY1" fmla="*/ 2650435 h 2650435"/>
              <a:gd name="csX2" fmla="*/ 4280452 w 4280452"/>
              <a:gd name="csY2" fmla="*/ 2650435 h 2650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280452" h="2650435">
                <a:moveTo>
                  <a:pt x="0" y="0"/>
                </a:moveTo>
                <a:lnTo>
                  <a:pt x="0" y="2650435"/>
                </a:lnTo>
                <a:lnTo>
                  <a:pt x="4280452" y="265043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2456A8-DE37-9E2E-3B67-D9E8CE14765C}"/>
              </a:ext>
            </a:extLst>
          </p:cNvPr>
          <p:cNvGrpSpPr/>
          <p:nvPr/>
        </p:nvGrpSpPr>
        <p:grpSpPr>
          <a:xfrm>
            <a:off x="6886693" y="1961126"/>
            <a:ext cx="73643" cy="2924778"/>
            <a:chOff x="6782225" y="2590800"/>
            <a:chExt cx="62523" cy="212034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5F2492-10CC-CA98-6F83-95D1179D70FC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B869644-E5FE-64F4-E425-EDB1504178A1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120887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040E6C0-9EC2-28B4-965A-485979419E34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2803C17-7091-3889-8186-5626E4C6775E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181061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56B1B0-548B-56A3-DF87-2FD0FAAAB9D6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02D8D19-E9A1-BA9B-C64F-C701635BE684}"/>
              </a:ext>
            </a:extLst>
          </p:cNvPr>
          <p:cNvSpPr txBox="1"/>
          <p:nvPr/>
        </p:nvSpPr>
        <p:spPr>
          <a:xfrm>
            <a:off x="6504359" y="187489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1.00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6EDE7E-59D8-0DB8-A44D-A37602E39110}"/>
              </a:ext>
            </a:extLst>
          </p:cNvPr>
          <p:cNvSpPr txBox="1"/>
          <p:nvPr/>
        </p:nvSpPr>
        <p:spPr>
          <a:xfrm>
            <a:off x="6514815" y="2583934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0.75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08A3CC-B365-9EA7-E87B-CC40A06D8F27}"/>
              </a:ext>
            </a:extLst>
          </p:cNvPr>
          <p:cNvSpPr txBox="1"/>
          <p:nvPr/>
        </p:nvSpPr>
        <p:spPr>
          <a:xfrm>
            <a:off x="6521316" y="3314646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97DE23-2962-2264-C67B-069BD4246F3C}"/>
              </a:ext>
            </a:extLst>
          </p:cNvPr>
          <p:cNvSpPr txBox="1"/>
          <p:nvPr/>
        </p:nvSpPr>
        <p:spPr>
          <a:xfrm>
            <a:off x="6523358" y="4042631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0.25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971E07-F5EF-B270-C192-6873391BCFCB}"/>
              </a:ext>
            </a:extLst>
          </p:cNvPr>
          <p:cNvSpPr txBox="1"/>
          <p:nvPr/>
        </p:nvSpPr>
        <p:spPr>
          <a:xfrm>
            <a:off x="6529859" y="4801085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5F8FA6-D3E4-7C0B-A2BD-AC9FAE9818C3}"/>
              </a:ext>
            </a:extLst>
          </p:cNvPr>
          <p:cNvSpPr txBox="1"/>
          <p:nvPr/>
        </p:nvSpPr>
        <p:spPr>
          <a:xfrm>
            <a:off x="6797656" y="4968299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934EAE-355D-69CB-39E8-08FF9C29B30C}"/>
              </a:ext>
            </a:extLst>
          </p:cNvPr>
          <p:cNvSpPr txBox="1"/>
          <p:nvPr/>
        </p:nvSpPr>
        <p:spPr>
          <a:xfrm>
            <a:off x="8231732" y="4968299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2BFB4B-0D99-1734-08FF-D7D6D8649964}"/>
              </a:ext>
            </a:extLst>
          </p:cNvPr>
          <p:cNvSpPr txBox="1"/>
          <p:nvPr/>
        </p:nvSpPr>
        <p:spPr>
          <a:xfrm>
            <a:off x="9665808" y="4968299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3378FD-6E73-B8B7-B57B-92C0285408B2}"/>
              </a:ext>
            </a:extLst>
          </p:cNvPr>
          <p:cNvGrpSpPr/>
          <p:nvPr/>
        </p:nvGrpSpPr>
        <p:grpSpPr>
          <a:xfrm>
            <a:off x="6956232" y="4877751"/>
            <a:ext cx="4297140" cy="82316"/>
            <a:chOff x="6956232" y="4877751"/>
            <a:chExt cx="4297140" cy="8231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298AF5B-3FF6-D101-5B23-5289D41418C9}"/>
                </a:ext>
              </a:extLst>
            </p:cNvPr>
            <p:cNvGrpSpPr/>
            <p:nvPr/>
          </p:nvGrpSpPr>
          <p:grpSpPr>
            <a:xfrm rot="5400000">
              <a:off x="8353063" y="3489075"/>
              <a:ext cx="74161" cy="2867824"/>
              <a:chOff x="6782225" y="2590800"/>
              <a:chExt cx="62523" cy="2120348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3303927-61B8-F92A-EB07-8BF4B851A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590800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E67DDFF-1DBC-3C14-A576-AB6CBE5F4F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6959B40-963A-E2EC-0481-8163012160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719C618-8904-C00E-9BDA-CAA1D08E09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0262A13-F140-5AEE-4030-A3341E513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9A635ADC-CACD-A070-1B20-0D3A578420F6}"/>
                </a:ext>
              </a:extLst>
            </p:cNvPr>
            <p:cNvGrpSpPr/>
            <p:nvPr/>
          </p:nvGrpSpPr>
          <p:grpSpPr>
            <a:xfrm>
              <a:off x="10536416" y="4877751"/>
              <a:ext cx="716956" cy="74161"/>
              <a:chOff x="9259500" y="5038306"/>
              <a:chExt cx="716956" cy="74161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586F1F4-2B87-35DA-D298-9E3BFB674D8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939375" y="5075387"/>
                <a:ext cx="7416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1D0CA4C-D9EE-6F8D-8485-FE83FAE3469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222419" y="5075387"/>
                <a:ext cx="7416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F17DE0D-4B59-A12E-F9EE-32857D687B61}"/>
              </a:ext>
            </a:extLst>
          </p:cNvPr>
          <p:cNvSpPr txBox="1"/>
          <p:nvPr/>
        </p:nvSpPr>
        <p:spPr>
          <a:xfrm>
            <a:off x="7507699" y="496830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5472CF-F421-8050-EC15-5BD389367AEC}"/>
              </a:ext>
            </a:extLst>
          </p:cNvPr>
          <p:cNvSpPr txBox="1"/>
          <p:nvPr/>
        </p:nvSpPr>
        <p:spPr>
          <a:xfrm>
            <a:off x="8941775" y="496830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586CF8A-1E1A-C12E-81AA-41E8C8743EBC}"/>
              </a:ext>
            </a:extLst>
          </p:cNvPr>
          <p:cNvSpPr txBox="1"/>
          <p:nvPr/>
        </p:nvSpPr>
        <p:spPr>
          <a:xfrm>
            <a:off x="10375851" y="496830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25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80BFC04-307F-B7FF-E2A5-E2BD8F6B1210}"/>
              </a:ext>
            </a:extLst>
          </p:cNvPr>
          <p:cNvSpPr txBox="1"/>
          <p:nvPr/>
        </p:nvSpPr>
        <p:spPr>
          <a:xfrm>
            <a:off x="11095084" y="4969470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30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5773B3D-2A4B-A932-0F51-7B3B56724724}"/>
              </a:ext>
            </a:extLst>
          </p:cNvPr>
          <p:cNvSpPr txBox="1"/>
          <p:nvPr/>
        </p:nvSpPr>
        <p:spPr>
          <a:xfrm>
            <a:off x="6797656" y="550154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764</a:t>
            </a:r>
          </a:p>
          <a:p>
            <a:pPr algn="ctr"/>
            <a:r>
              <a:rPr lang="en-US" sz="1200" dirty="0"/>
              <a:t>282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8F79351-15AB-A3EF-B6B8-890E6DCDAF2D}"/>
              </a:ext>
            </a:extLst>
          </p:cNvPr>
          <p:cNvSpPr txBox="1"/>
          <p:nvPr/>
        </p:nvSpPr>
        <p:spPr>
          <a:xfrm>
            <a:off x="8231732" y="550154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383</a:t>
            </a:r>
          </a:p>
          <a:p>
            <a:pPr algn="ctr"/>
            <a:r>
              <a:rPr lang="en-US" sz="1200" dirty="0"/>
              <a:t>92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FD2EC69-6DB0-836E-E415-1EAFA937B4A0}"/>
              </a:ext>
            </a:extLst>
          </p:cNvPr>
          <p:cNvSpPr txBox="1"/>
          <p:nvPr/>
        </p:nvSpPr>
        <p:spPr>
          <a:xfrm>
            <a:off x="9665808" y="5501542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119</a:t>
            </a:r>
          </a:p>
          <a:p>
            <a:pPr algn="ctr"/>
            <a:r>
              <a:rPr lang="en-US" sz="1200" dirty="0"/>
              <a:t>22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00E6D39-C312-9C0F-EEBF-B0D03D8F569D}"/>
              </a:ext>
            </a:extLst>
          </p:cNvPr>
          <p:cNvSpPr txBox="1"/>
          <p:nvPr/>
        </p:nvSpPr>
        <p:spPr>
          <a:xfrm>
            <a:off x="7507699" y="5501543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567</a:t>
            </a:r>
          </a:p>
          <a:p>
            <a:pPr algn="ctr"/>
            <a:r>
              <a:rPr lang="en-US" sz="1200" dirty="0"/>
              <a:t>185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ABC1F7D-D0B4-7DE0-87BB-A83EA88F360A}"/>
              </a:ext>
            </a:extLst>
          </p:cNvPr>
          <p:cNvSpPr txBox="1"/>
          <p:nvPr/>
        </p:nvSpPr>
        <p:spPr>
          <a:xfrm>
            <a:off x="8941775" y="5501543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222</a:t>
            </a:r>
          </a:p>
          <a:p>
            <a:pPr algn="ctr"/>
            <a:r>
              <a:rPr lang="en-US" sz="1200" dirty="0"/>
              <a:t>39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44D07C-FA04-48D5-3DCC-0F2F260449DF}"/>
              </a:ext>
            </a:extLst>
          </p:cNvPr>
          <p:cNvSpPr txBox="1"/>
          <p:nvPr/>
        </p:nvSpPr>
        <p:spPr>
          <a:xfrm>
            <a:off x="10375851" y="5501543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68</a:t>
            </a:r>
          </a:p>
          <a:p>
            <a:pPr algn="ctr"/>
            <a:r>
              <a:rPr lang="en-US" sz="1200" dirty="0"/>
              <a:t>12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33B8194-7E20-90AA-DC83-8A4CD4B9BD17}"/>
              </a:ext>
            </a:extLst>
          </p:cNvPr>
          <p:cNvSpPr txBox="1"/>
          <p:nvPr/>
        </p:nvSpPr>
        <p:spPr>
          <a:xfrm>
            <a:off x="11095084" y="5502713"/>
            <a:ext cx="316821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32</a:t>
            </a:r>
          </a:p>
          <a:p>
            <a:pPr algn="ctr"/>
            <a:r>
              <a:rPr lang="en-US" sz="1200" dirty="0"/>
              <a:t>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4E27693-FF97-CB0C-9578-A4012B6290D2}"/>
              </a:ext>
            </a:extLst>
          </p:cNvPr>
          <p:cNvSpPr txBox="1"/>
          <p:nvPr/>
        </p:nvSpPr>
        <p:spPr>
          <a:xfrm>
            <a:off x="6007939" y="5506095"/>
            <a:ext cx="671788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Low risk</a:t>
            </a:r>
          </a:p>
          <a:p>
            <a:pPr algn="r"/>
            <a:r>
              <a:rPr lang="en-US" sz="1200" dirty="0"/>
              <a:t>High risk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C3366A6-6639-8479-5417-490C1D98752C}"/>
              </a:ext>
            </a:extLst>
          </p:cNvPr>
          <p:cNvSpPr txBox="1"/>
          <p:nvPr/>
        </p:nvSpPr>
        <p:spPr>
          <a:xfrm>
            <a:off x="5631975" y="5329001"/>
            <a:ext cx="1056294" cy="1560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b="1" dirty="0"/>
              <a:t>Patients at Risk, n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2D12CAA-824B-0713-7A99-B63203A64C15}"/>
              </a:ext>
            </a:extLst>
          </p:cNvPr>
          <p:cNvSpPr/>
          <p:nvPr/>
        </p:nvSpPr>
        <p:spPr>
          <a:xfrm>
            <a:off x="6960124" y="3704734"/>
            <a:ext cx="4506012" cy="1168924"/>
          </a:xfrm>
          <a:custGeom>
            <a:avLst/>
            <a:gdLst>
              <a:gd name="csX0" fmla="*/ 0 w 4506012"/>
              <a:gd name="csY0" fmla="*/ 1168924 h 1168924"/>
              <a:gd name="csX1" fmla="*/ 53418 w 4506012"/>
              <a:gd name="csY1" fmla="*/ 1168924 h 1168924"/>
              <a:gd name="csX2" fmla="*/ 53418 w 4506012"/>
              <a:gd name="csY2" fmla="*/ 1168924 h 1168924"/>
              <a:gd name="csX3" fmla="*/ 53418 w 4506012"/>
              <a:gd name="csY3" fmla="*/ 1150070 h 1168924"/>
              <a:gd name="csX4" fmla="*/ 138260 w 4506012"/>
              <a:gd name="csY4" fmla="*/ 1150070 h 1168924"/>
              <a:gd name="csX5" fmla="*/ 138260 w 4506012"/>
              <a:gd name="csY5" fmla="*/ 1124932 h 1168924"/>
              <a:gd name="csX6" fmla="*/ 197963 w 4506012"/>
              <a:gd name="csY6" fmla="*/ 1124932 h 1168924"/>
              <a:gd name="csX7" fmla="*/ 197963 w 4506012"/>
              <a:gd name="csY7" fmla="*/ 1112363 h 1168924"/>
              <a:gd name="csX8" fmla="*/ 282804 w 4506012"/>
              <a:gd name="csY8" fmla="*/ 1112363 h 1168924"/>
              <a:gd name="csX9" fmla="*/ 282804 w 4506012"/>
              <a:gd name="csY9" fmla="*/ 1087225 h 1168924"/>
              <a:gd name="csX10" fmla="*/ 348791 w 4506012"/>
              <a:gd name="csY10" fmla="*/ 1087225 h 1168924"/>
              <a:gd name="csX11" fmla="*/ 348791 w 4506012"/>
              <a:gd name="csY11" fmla="*/ 1071513 h 1168924"/>
              <a:gd name="csX12" fmla="*/ 414779 w 4506012"/>
              <a:gd name="csY12" fmla="*/ 1071513 h 1168924"/>
              <a:gd name="csX13" fmla="*/ 414779 w 4506012"/>
              <a:gd name="csY13" fmla="*/ 1055802 h 1168924"/>
              <a:gd name="csX14" fmla="*/ 455629 w 4506012"/>
              <a:gd name="csY14" fmla="*/ 1055802 h 1168924"/>
              <a:gd name="csX15" fmla="*/ 458771 w 4506012"/>
              <a:gd name="csY15" fmla="*/ 1052660 h 1168924"/>
              <a:gd name="csX16" fmla="*/ 556181 w 4506012"/>
              <a:gd name="csY16" fmla="*/ 1052660 h 1168924"/>
              <a:gd name="csX17" fmla="*/ 556181 w 4506012"/>
              <a:gd name="csY17" fmla="*/ 1040091 h 1168924"/>
              <a:gd name="csX18" fmla="*/ 603315 w 4506012"/>
              <a:gd name="csY18" fmla="*/ 1040091 h 1168924"/>
              <a:gd name="csX19" fmla="*/ 603315 w 4506012"/>
              <a:gd name="csY19" fmla="*/ 1018095 h 1168924"/>
              <a:gd name="csX20" fmla="*/ 769855 w 4506012"/>
              <a:gd name="csY20" fmla="*/ 1018095 h 1168924"/>
              <a:gd name="csX21" fmla="*/ 769855 w 4506012"/>
              <a:gd name="csY21" fmla="*/ 999241 h 1168924"/>
              <a:gd name="csX22" fmla="*/ 942680 w 4506012"/>
              <a:gd name="csY22" fmla="*/ 999241 h 1168924"/>
              <a:gd name="csX23" fmla="*/ 942680 w 4506012"/>
              <a:gd name="csY23" fmla="*/ 983530 h 1168924"/>
              <a:gd name="csX24" fmla="*/ 989814 w 4506012"/>
              <a:gd name="csY24" fmla="*/ 983530 h 1168924"/>
              <a:gd name="csX25" fmla="*/ 989814 w 4506012"/>
              <a:gd name="csY25" fmla="*/ 961534 h 1168924"/>
              <a:gd name="csX26" fmla="*/ 1093509 w 4506012"/>
              <a:gd name="csY26" fmla="*/ 961534 h 1168924"/>
              <a:gd name="csX27" fmla="*/ 1093509 w 4506012"/>
              <a:gd name="csY27" fmla="*/ 942680 h 1168924"/>
              <a:gd name="csX28" fmla="*/ 1200346 w 4506012"/>
              <a:gd name="csY28" fmla="*/ 942680 h 1168924"/>
              <a:gd name="csX29" fmla="*/ 1200346 w 4506012"/>
              <a:gd name="csY29" fmla="*/ 923827 h 1168924"/>
              <a:gd name="csX30" fmla="*/ 1222342 w 4506012"/>
              <a:gd name="csY30" fmla="*/ 923827 h 1168924"/>
              <a:gd name="csX31" fmla="*/ 1222342 w 4506012"/>
              <a:gd name="csY31" fmla="*/ 908115 h 1168924"/>
              <a:gd name="csX32" fmla="*/ 1329179 w 4506012"/>
              <a:gd name="csY32" fmla="*/ 908115 h 1168924"/>
              <a:gd name="csX33" fmla="*/ 1329179 w 4506012"/>
              <a:gd name="csY33" fmla="*/ 879835 h 1168924"/>
              <a:gd name="csX34" fmla="*/ 1351175 w 4506012"/>
              <a:gd name="csY34" fmla="*/ 879835 h 1168924"/>
              <a:gd name="csX35" fmla="*/ 1351175 w 4506012"/>
              <a:gd name="csY35" fmla="*/ 835843 h 1168924"/>
              <a:gd name="csX36" fmla="*/ 1360602 w 4506012"/>
              <a:gd name="csY36" fmla="*/ 835843 h 1168924"/>
              <a:gd name="csX37" fmla="*/ 1360602 w 4506012"/>
              <a:gd name="csY37" fmla="*/ 810705 h 1168924"/>
              <a:gd name="csX38" fmla="*/ 1398309 w 4506012"/>
              <a:gd name="csY38" fmla="*/ 810705 h 1168924"/>
              <a:gd name="csX39" fmla="*/ 1398309 w 4506012"/>
              <a:gd name="csY39" fmla="*/ 794994 h 1168924"/>
              <a:gd name="csX40" fmla="*/ 1398309 w 4506012"/>
              <a:gd name="csY40" fmla="*/ 804421 h 1168924"/>
              <a:gd name="csX41" fmla="*/ 1398309 w 4506012"/>
              <a:gd name="csY41" fmla="*/ 763571 h 1168924"/>
              <a:gd name="csX42" fmla="*/ 1426589 w 4506012"/>
              <a:gd name="csY42" fmla="*/ 763571 h 1168924"/>
              <a:gd name="csX43" fmla="*/ 1426589 w 4506012"/>
              <a:gd name="csY43" fmla="*/ 751002 h 1168924"/>
              <a:gd name="csX44" fmla="*/ 1467439 w 4506012"/>
              <a:gd name="csY44" fmla="*/ 751002 h 1168924"/>
              <a:gd name="csX45" fmla="*/ 1467439 w 4506012"/>
              <a:gd name="csY45" fmla="*/ 732148 h 1168924"/>
              <a:gd name="csX46" fmla="*/ 1486292 w 4506012"/>
              <a:gd name="csY46" fmla="*/ 732148 h 1168924"/>
              <a:gd name="csX47" fmla="*/ 1486292 w 4506012"/>
              <a:gd name="csY47" fmla="*/ 694441 h 1168924"/>
              <a:gd name="csX48" fmla="*/ 1508288 w 4506012"/>
              <a:gd name="csY48" fmla="*/ 694441 h 1168924"/>
              <a:gd name="csX49" fmla="*/ 1508288 w 4506012"/>
              <a:gd name="csY49" fmla="*/ 675588 h 1168924"/>
              <a:gd name="csX50" fmla="*/ 1564849 w 4506012"/>
              <a:gd name="csY50" fmla="*/ 675588 h 1168924"/>
              <a:gd name="csX51" fmla="*/ 1564849 w 4506012"/>
              <a:gd name="csY51" fmla="*/ 644165 h 1168924"/>
              <a:gd name="csX52" fmla="*/ 1778523 w 4506012"/>
              <a:gd name="csY52" fmla="*/ 644165 h 1168924"/>
              <a:gd name="csX53" fmla="*/ 1778523 w 4506012"/>
              <a:gd name="csY53" fmla="*/ 628454 h 1168924"/>
              <a:gd name="csX54" fmla="*/ 1938779 w 4506012"/>
              <a:gd name="csY54" fmla="*/ 628454 h 1168924"/>
              <a:gd name="csX55" fmla="*/ 1938779 w 4506012"/>
              <a:gd name="csY55" fmla="*/ 581320 h 1168924"/>
              <a:gd name="csX56" fmla="*/ 2051901 w 4506012"/>
              <a:gd name="csY56" fmla="*/ 581320 h 1168924"/>
              <a:gd name="csX57" fmla="*/ 2051901 w 4506012"/>
              <a:gd name="csY57" fmla="*/ 546755 h 1168924"/>
              <a:gd name="csX58" fmla="*/ 2227868 w 4506012"/>
              <a:gd name="csY58" fmla="*/ 546755 h 1168924"/>
              <a:gd name="csX59" fmla="*/ 2227868 w 4506012"/>
              <a:gd name="csY59" fmla="*/ 487052 h 1168924"/>
              <a:gd name="csX60" fmla="*/ 2347274 w 4506012"/>
              <a:gd name="csY60" fmla="*/ 487052 h 1168924"/>
              <a:gd name="csX61" fmla="*/ 2347274 w 4506012"/>
              <a:gd name="csY61" fmla="*/ 436775 h 1168924"/>
              <a:gd name="csX62" fmla="*/ 2579802 w 4506012"/>
              <a:gd name="csY62" fmla="*/ 436775 h 1168924"/>
              <a:gd name="csX63" fmla="*/ 2579802 w 4506012"/>
              <a:gd name="csY63" fmla="*/ 367645 h 1168924"/>
              <a:gd name="csX64" fmla="*/ 3013435 w 4506012"/>
              <a:gd name="csY64" fmla="*/ 367645 h 1168924"/>
              <a:gd name="csX65" fmla="*/ 3013435 w 4506012"/>
              <a:gd name="csY65" fmla="*/ 282804 h 1168924"/>
              <a:gd name="csX66" fmla="*/ 3211398 w 4506012"/>
              <a:gd name="csY66" fmla="*/ 282804 h 1168924"/>
              <a:gd name="csX67" fmla="*/ 3211398 w 4506012"/>
              <a:gd name="csY67" fmla="*/ 194821 h 1168924"/>
              <a:gd name="csX68" fmla="*/ 3365369 w 4506012"/>
              <a:gd name="csY68" fmla="*/ 194821 h 1168924"/>
              <a:gd name="csX69" fmla="*/ 3365369 w 4506012"/>
              <a:gd name="csY69" fmla="*/ 100553 h 1168924"/>
              <a:gd name="csX70" fmla="*/ 3654457 w 4506012"/>
              <a:gd name="csY70" fmla="*/ 100553 h 1168924"/>
              <a:gd name="csX71" fmla="*/ 3654457 w 4506012"/>
              <a:gd name="csY71" fmla="*/ 0 h 1168924"/>
              <a:gd name="csX72" fmla="*/ 4506012 w 4506012"/>
              <a:gd name="csY72" fmla="*/ 0 h 11689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4506012" h="1168924">
                <a:moveTo>
                  <a:pt x="0" y="1168924"/>
                </a:moveTo>
                <a:lnTo>
                  <a:pt x="53418" y="1168924"/>
                </a:lnTo>
                <a:lnTo>
                  <a:pt x="53418" y="1168924"/>
                </a:lnTo>
                <a:lnTo>
                  <a:pt x="53418" y="1150070"/>
                </a:lnTo>
                <a:lnTo>
                  <a:pt x="138260" y="1150070"/>
                </a:lnTo>
                <a:lnTo>
                  <a:pt x="138260" y="1124932"/>
                </a:lnTo>
                <a:lnTo>
                  <a:pt x="197963" y="1124932"/>
                </a:lnTo>
                <a:lnTo>
                  <a:pt x="197963" y="1112363"/>
                </a:lnTo>
                <a:lnTo>
                  <a:pt x="282804" y="1112363"/>
                </a:lnTo>
                <a:lnTo>
                  <a:pt x="282804" y="1087225"/>
                </a:lnTo>
                <a:lnTo>
                  <a:pt x="348791" y="1087225"/>
                </a:lnTo>
                <a:lnTo>
                  <a:pt x="348791" y="1071513"/>
                </a:lnTo>
                <a:lnTo>
                  <a:pt x="414779" y="1071513"/>
                </a:lnTo>
                <a:lnTo>
                  <a:pt x="414779" y="1055802"/>
                </a:lnTo>
                <a:lnTo>
                  <a:pt x="455629" y="1055802"/>
                </a:lnTo>
                <a:lnTo>
                  <a:pt x="458771" y="1052660"/>
                </a:lnTo>
                <a:lnTo>
                  <a:pt x="556181" y="1052660"/>
                </a:lnTo>
                <a:lnTo>
                  <a:pt x="556181" y="1040091"/>
                </a:lnTo>
                <a:lnTo>
                  <a:pt x="603315" y="1040091"/>
                </a:lnTo>
                <a:lnTo>
                  <a:pt x="603315" y="1018095"/>
                </a:lnTo>
                <a:lnTo>
                  <a:pt x="769855" y="1018095"/>
                </a:lnTo>
                <a:lnTo>
                  <a:pt x="769855" y="999241"/>
                </a:lnTo>
                <a:lnTo>
                  <a:pt x="942680" y="999241"/>
                </a:lnTo>
                <a:lnTo>
                  <a:pt x="942680" y="983530"/>
                </a:lnTo>
                <a:lnTo>
                  <a:pt x="989814" y="983530"/>
                </a:lnTo>
                <a:lnTo>
                  <a:pt x="989814" y="961534"/>
                </a:lnTo>
                <a:lnTo>
                  <a:pt x="1093509" y="961534"/>
                </a:lnTo>
                <a:lnTo>
                  <a:pt x="1093509" y="942680"/>
                </a:lnTo>
                <a:lnTo>
                  <a:pt x="1200346" y="942680"/>
                </a:lnTo>
                <a:lnTo>
                  <a:pt x="1200346" y="923827"/>
                </a:lnTo>
                <a:lnTo>
                  <a:pt x="1222342" y="923827"/>
                </a:lnTo>
                <a:lnTo>
                  <a:pt x="1222342" y="908115"/>
                </a:lnTo>
                <a:lnTo>
                  <a:pt x="1329179" y="908115"/>
                </a:lnTo>
                <a:lnTo>
                  <a:pt x="1329179" y="879835"/>
                </a:lnTo>
                <a:lnTo>
                  <a:pt x="1351175" y="879835"/>
                </a:lnTo>
                <a:lnTo>
                  <a:pt x="1351175" y="835843"/>
                </a:lnTo>
                <a:lnTo>
                  <a:pt x="1360602" y="835843"/>
                </a:lnTo>
                <a:lnTo>
                  <a:pt x="1360602" y="810705"/>
                </a:lnTo>
                <a:lnTo>
                  <a:pt x="1398309" y="810705"/>
                </a:lnTo>
                <a:lnTo>
                  <a:pt x="1398309" y="794994"/>
                </a:lnTo>
                <a:lnTo>
                  <a:pt x="1398309" y="804421"/>
                </a:lnTo>
                <a:lnTo>
                  <a:pt x="1398309" y="763571"/>
                </a:lnTo>
                <a:lnTo>
                  <a:pt x="1426589" y="763571"/>
                </a:lnTo>
                <a:lnTo>
                  <a:pt x="1426589" y="751002"/>
                </a:lnTo>
                <a:lnTo>
                  <a:pt x="1467439" y="751002"/>
                </a:lnTo>
                <a:lnTo>
                  <a:pt x="1467439" y="732148"/>
                </a:lnTo>
                <a:lnTo>
                  <a:pt x="1486292" y="732148"/>
                </a:lnTo>
                <a:lnTo>
                  <a:pt x="1486292" y="694441"/>
                </a:lnTo>
                <a:lnTo>
                  <a:pt x="1508288" y="694441"/>
                </a:lnTo>
                <a:lnTo>
                  <a:pt x="1508288" y="675588"/>
                </a:lnTo>
                <a:lnTo>
                  <a:pt x="1564849" y="675588"/>
                </a:lnTo>
                <a:lnTo>
                  <a:pt x="1564849" y="644165"/>
                </a:lnTo>
                <a:lnTo>
                  <a:pt x="1778523" y="644165"/>
                </a:lnTo>
                <a:lnTo>
                  <a:pt x="1778523" y="628454"/>
                </a:lnTo>
                <a:lnTo>
                  <a:pt x="1938779" y="628454"/>
                </a:lnTo>
                <a:lnTo>
                  <a:pt x="1938779" y="581320"/>
                </a:lnTo>
                <a:lnTo>
                  <a:pt x="2051901" y="581320"/>
                </a:lnTo>
                <a:lnTo>
                  <a:pt x="2051901" y="546755"/>
                </a:lnTo>
                <a:lnTo>
                  <a:pt x="2227868" y="546755"/>
                </a:lnTo>
                <a:lnTo>
                  <a:pt x="2227868" y="487052"/>
                </a:lnTo>
                <a:lnTo>
                  <a:pt x="2347274" y="487052"/>
                </a:lnTo>
                <a:lnTo>
                  <a:pt x="2347274" y="436775"/>
                </a:lnTo>
                <a:lnTo>
                  <a:pt x="2579802" y="436775"/>
                </a:lnTo>
                <a:lnTo>
                  <a:pt x="2579802" y="367645"/>
                </a:lnTo>
                <a:lnTo>
                  <a:pt x="3013435" y="367645"/>
                </a:lnTo>
                <a:lnTo>
                  <a:pt x="3013435" y="282804"/>
                </a:lnTo>
                <a:lnTo>
                  <a:pt x="3211398" y="282804"/>
                </a:lnTo>
                <a:lnTo>
                  <a:pt x="3211398" y="194821"/>
                </a:lnTo>
                <a:lnTo>
                  <a:pt x="3365369" y="194821"/>
                </a:lnTo>
                <a:lnTo>
                  <a:pt x="3365369" y="100553"/>
                </a:lnTo>
                <a:lnTo>
                  <a:pt x="3654457" y="100553"/>
                </a:lnTo>
                <a:lnTo>
                  <a:pt x="3654457" y="0"/>
                </a:lnTo>
                <a:lnTo>
                  <a:pt x="4506012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430B26F-5506-F9F4-10ED-959C63003177}"/>
              </a:ext>
            </a:extLst>
          </p:cNvPr>
          <p:cNvSpPr/>
          <p:nvPr/>
        </p:nvSpPr>
        <p:spPr>
          <a:xfrm>
            <a:off x="6963266" y="4666268"/>
            <a:ext cx="4509155" cy="210532"/>
          </a:xfrm>
          <a:custGeom>
            <a:avLst/>
            <a:gdLst>
              <a:gd name="csX0" fmla="*/ 0 w 4509155"/>
              <a:gd name="csY0" fmla="*/ 210532 h 210532"/>
              <a:gd name="csX1" fmla="*/ 298515 w 4509155"/>
              <a:gd name="csY1" fmla="*/ 210532 h 210532"/>
              <a:gd name="csX2" fmla="*/ 298515 w 4509155"/>
              <a:gd name="csY2" fmla="*/ 210532 h 210532"/>
              <a:gd name="csX3" fmla="*/ 424206 w 4509155"/>
              <a:gd name="csY3" fmla="*/ 210532 h 210532"/>
              <a:gd name="csX4" fmla="*/ 424206 w 4509155"/>
              <a:gd name="csY4" fmla="*/ 185394 h 210532"/>
              <a:gd name="csX5" fmla="*/ 593889 w 4509155"/>
              <a:gd name="csY5" fmla="*/ 185394 h 210532"/>
              <a:gd name="csX6" fmla="*/ 600173 w 4509155"/>
              <a:gd name="csY6" fmla="*/ 179110 h 210532"/>
              <a:gd name="csX7" fmla="*/ 663019 w 4509155"/>
              <a:gd name="csY7" fmla="*/ 179110 h 210532"/>
              <a:gd name="csX8" fmla="*/ 663019 w 4509155"/>
              <a:gd name="csY8" fmla="*/ 169683 h 210532"/>
              <a:gd name="csX9" fmla="*/ 823274 w 4509155"/>
              <a:gd name="csY9" fmla="*/ 169683 h 210532"/>
              <a:gd name="csX10" fmla="*/ 823274 w 4509155"/>
              <a:gd name="csY10" fmla="*/ 163398 h 210532"/>
              <a:gd name="csX11" fmla="*/ 857839 w 4509155"/>
              <a:gd name="csY11" fmla="*/ 163398 h 210532"/>
              <a:gd name="csX12" fmla="*/ 857839 w 4509155"/>
              <a:gd name="csY12" fmla="*/ 153971 h 210532"/>
              <a:gd name="csX13" fmla="*/ 1002383 w 4509155"/>
              <a:gd name="csY13" fmla="*/ 153971 h 210532"/>
              <a:gd name="csX14" fmla="*/ 1008667 w 4509155"/>
              <a:gd name="csY14" fmla="*/ 147687 h 210532"/>
              <a:gd name="csX15" fmla="*/ 1049518 w 4509155"/>
              <a:gd name="csY15" fmla="*/ 147687 h 210532"/>
              <a:gd name="csX16" fmla="*/ 1049518 w 4509155"/>
              <a:gd name="csY16" fmla="*/ 138260 h 210532"/>
              <a:gd name="csX17" fmla="*/ 1146928 w 4509155"/>
              <a:gd name="csY17" fmla="*/ 138260 h 210532"/>
              <a:gd name="csX18" fmla="*/ 1146928 w 4509155"/>
              <a:gd name="csY18" fmla="*/ 119406 h 210532"/>
              <a:gd name="csX19" fmla="*/ 1206631 w 4509155"/>
              <a:gd name="csY19" fmla="*/ 119406 h 210532"/>
              <a:gd name="csX20" fmla="*/ 1206631 w 4509155"/>
              <a:gd name="csY20" fmla="*/ 106837 h 210532"/>
              <a:gd name="csX21" fmla="*/ 1269476 w 4509155"/>
              <a:gd name="csY21" fmla="*/ 106837 h 210532"/>
              <a:gd name="csX22" fmla="*/ 1266334 w 4509155"/>
              <a:gd name="csY22" fmla="*/ 103695 h 210532"/>
              <a:gd name="csX23" fmla="*/ 1307183 w 4509155"/>
              <a:gd name="csY23" fmla="*/ 103695 h 210532"/>
              <a:gd name="csX24" fmla="*/ 1307183 w 4509155"/>
              <a:gd name="csY24" fmla="*/ 97410 h 210532"/>
              <a:gd name="csX25" fmla="*/ 1407736 w 4509155"/>
              <a:gd name="csY25" fmla="*/ 97410 h 210532"/>
              <a:gd name="csX26" fmla="*/ 1414020 w 4509155"/>
              <a:gd name="csY26" fmla="*/ 91126 h 210532"/>
              <a:gd name="csX27" fmla="*/ 1414020 w 4509155"/>
              <a:gd name="csY27" fmla="*/ 78557 h 210532"/>
              <a:gd name="csX28" fmla="*/ 1659118 w 4509155"/>
              <a:gd name="csY28" fmla="*/ 78557 h 210532"/>
              <a:gd name="csX29" fmla="*/ 1659118 w 4509155"/>
              <a:gd name="csY29" fmla="*/ 75414 h 210532"/>
              <a:gd name="csX30" fmla="*/ 2243579 w 4509155"/>
              <a:gd name="csY30" fmla="*/ 75414 h 210532"/>
              <a:gd name="csX31" fmla="*/ 2275002 w 4509155"/>
              <a:gd name="csY31" fmla="*/ 75414 h 210532"/>
              <a:gd name="csX32" fmla="*/ 2275002 w 4509155"/>
              <a:gd name="csY32" fmla="*/ 47134 h 210532"/>
              <a:gd name="csX33" fmla="*/ 2318994 w 4509155"/>
              <a:gd name="csY33" fmla="*/ 47134 h 210532"/>
              <a:gd name="csX34" fmla="*/ 2312709 w 4509155"/>
              <a:gd name="csY34" fmla="*/ 40849 h 210532"/>
              <a:gd name="csX35" fmla="*/ 2601798 w 4509155"/>
              <a:gd name="csY35" fmla="*/ 40849 h 210532"/>
              <a:gd name="csX36" fmla="*/ 2611225 w 4509155"/>
              <a:gd name="csY36" fmla="*/ 31422 h 210532"/>
              <a:gd name="csX37" fmla="*/ 2985155 w 4509155"/>
              <a:gd name="csY37" fmla="*/ 31422 h 210532"/>
              <a:gd name="csX38" fmla="*/ 2985155 w 4509155"/>
              <a:gd name="csY38" fmla="*/ 0 h 210532"/>
              <a:gd name="csX39" fmla="*/ 4509155 w 4509155"/>
              <a:gd name="csY39" fmla="*/ 0 h 2105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4509155" h="210532">
                <a:moveTo>
                  <a:pt x="0" y="210532"/>
                </a:moveTo>
                <a:lnTo>
                  <a:pt x="298515" y="210532"/>
                </a:lnTo>
                <a:lnTo>
                  <a:pt x="298515" y="210532"/>
                </a:lnTo>
                <a:lnTo>
                  <a:pt x="424206" y="210532"/>
                </a:lnTo>
                <a:lnTo>
                  <a:pt x="424206" y="185394"/>
                </a:lnTo>
                <a:lnTo>
                  <a:pt x="593889" y="185394"/>
                </a:lnTo>
                <a:lnTo>
                  <a:pt x="600173" y="179110"/>
                </a:lnTo>
                <a:lnTo>
                  <a:pt x="663019" y="179110"/>
                </a:lnTo>
                <a:lnTo>
                  <a:pt x="663019" y="169683"/>
                </a:lnTo>
                <a:lnTo>
                  <a:pt x="823274" y="169683"/>
                </a:lnTo>
                <a:lnTo>
                  <a:pt x="823274" y="163398"/>
                </a:lnTo>
                <a:lnTo>
                  <a:pt x="857839" y="163398"/>
                </a:lnTo>
                <a:lnTo>
                  <a:pt x="857839" y="153971"/>
                </a:lnTo>
                <a:lnTo>
                  <a:pt x="1002383" y="153971"/>
                </a:lnTo>
                <a:lnTo>
                  <a:pt x="1008667" y="147687"/>
                </a:lnTo>
                <a:lnTo>
                  <a:pt x="1049518" y="147687"/>
                </a:lnTo>
                <a:lnTo>
                  <a:pt x="1049518" y="138260"/>
                </a:lnTo>
                <a:lnTo>
                  <a:pt x="1146928" y="138260"/>
                </a:lnTo>
                <a:lnTo>
                  <a:pt x="1146928" y="119406"/>
                </a:lnTo>
                <a:lnTo>
                  <a:pt x="1206631" y="119406"/>
                </a:lnTo>
                <a:lnTo>
                  <a:pt x="1206631" y="106837"/>
                </a:lnTo>
                <a:lnTo>
                  <a:pt x="1269476" y="106837"/>
                </a:lnTo>
                <a:lnTo>
                  <a:pt x="1266334" y="103695"/>
                </a:lnTo>
                <a:lnTo>
                  <a:pt x="1307183" y="103695"/>
                </a:lnTo>
                <a:lnTo>
                  <a:pt x="1307183" y="97410"/>
                </a:lnTo>
                <a:lnTo>
                  <a:pt x="1407736" y="97410"/>
                </a:lnTo>
                <a:lnTo>
                  <a:pt x="1414020" y="91126"/>
                </a:lnTo>
                <a:lnTo>
                  <a:pt x="1414020" y="78557"/>
                </a:lnTo>
                <a:lnTo>
                  <a:pt x="1659118" y="78557"/>
                </a:lnTo>
                <a:lnTo>
                  <a:pt x="1659118" y="75414"/>
                </a:lnTo>
                <a:lnTo>
                  <a:pt x="2243579" y="75414"/>
                </a:lnTo>
                <a:lnTo>
                  <a:pt x="2275002" y="75414"/>
                </a:lnTo>
                <a:lnTo>
                  <a:pt x="2275002" y="47134"/>
                </a:lnTo>
                <a:lnTo>
                  <a:pt x="2318994" y="47134"/>
                </a:lnTo>
                <a:lnTo>
                  <a:pt x="2312709" y="40849"/>
                </a:lnTo>
                <a:lnTo>
                  <a:pt x="2601798" y="40849"/>
                </a:lnTo>
                <a:lnTo>
                  <a:pt x="2611225" y="31422"/>
                </a:lnTo>
                <a:lnTo>
                  <a:pt x="2985155" y="31422"/>
                </a:lnTo>
                <a:lnTo>
                  <a:pt x="2985155" y="0"/>
                </a:lnTo>
                <a:lnTo>
                  <a:pt x="4509155" y="0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00852B8-E348-4AD4-F1F0-0523042E0451}"/>
              </a:ext>
            </a:extLst>
          </p:cNvPr>
          <p:cNvSpPr txBox="1"/>
          <p:nvPr/>
        </p:nvSpPr>
        <p:spPr>
          <a:xfrm>
            <a:off x="10679541" y="4423550"/>
            <a:ext cx="986060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dirty="0"/>
              <a:t>Low risk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A557D95-5B64-7093-E32B-5F5F24C8F833}"/>
              </a:ext>
            </a:extLst>
          </p:cNvPr>
          <p:cNvSpPr txBox="1"/>
          <p:nvPr/>
        </p:nvSpPr>
        <p:spPr>
          <a:xfrm>
            <a:off x="10658448" y="3457192"/>
            <a:ext cx="986060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dirty="0"/>
              <a:t>High risk</a:t>
            </a:r>
          </a:p>
        </p:txBody>
      </p:sp>
    </p:spTree>
    <p:extLst>
      <p:ext uri="{BB962C8B-B14F-4D97-AF65-F5344CB8AC3E}">
        <p14:creationId xmlns:p14="http://schemas.microsoft.com/office/powerpoint/2010/main" val="5473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CBA69-A610-2732-ED84-29D2AA065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6897DE-3253-2CA9-D7CD-6A348C2DA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Clinical and Molecular Features Associated With MF Transformation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680C86-B734-33F4-1766-CAAD8B9CFD4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Pasquer</a:t>
            </a:r>
            <a:r>
              <a:rPr lang="en-US" dirty="0"/>
              <a:t>. Blood. 2025;145:257.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6AF5826-3C08-76A3-0FE8-01D802EF68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607605"/>
              </p:ext>
            </p:extLst>
          </p:nvPr>
        </p:nvGraphicFramePr>
        <p:xfrm>
          <a:off x="220661" y="1335023"/>
          <a:ext cx="1179877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26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736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Disease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solidFill>
                            <a:schemeClr val="bg2"/>
                          </a:solidFill>
                        </a:rPr>
                        <a:t>Clinical Factors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solidFill>
                            <a:schemeClr val="bg2"/>
                          </a:solidFill>
                        </a:rPr>
                        <a:t>Biological Factors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solidFill>
                            <a:schemeClr val="bg2"/>
                          </a:solidFill>
                        </a:rPr>
                        <a:t>Molecular Factors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MF Transformation Rate </a:t>
                      </a:r>
                      <a:r>
                        <a:rPr sz="1800" dirty="0">
                          <a:solidFill>
                            <a:schemeClr val="bg2"/>
                          </a:solidFill>
                        </a:rPr>
                        <a:t>(Pt-Yr)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508">
                <a:tc>
                  <a:txBody>
                    <a:bodyPr/>
                    <a:lstStyle/>
                    <a:p>
                      <a:r>
                        <a:rPr sz="1800" dirty="0"/>
                        <a:t>ET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Age at diagnosis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Male sex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Splenomegaly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Anemia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Hyperleu</a:t>
                      </a:r>
                      <a:r>
                        <a:rPr lang="en-US" sz="1800" dirty="0"/>
                        <a:t>k</a:t>
                      </a:r>
                      <a:r>
                        <a:rPr sz="1800" dirty="0"/>
                        <a:t>ocytosis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Thrombopenia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ANC ≥8 </a:t>
                      </a:r>
                      <a:r>
                        <a:rPr lang="en-US" sz="1800" dirty="0"/>
                        <a:t>x 10</a:t>
                      </a:r>
                      <a:r>
                        <a:rPr lang="en-US" sz="1800" baseline="30000" dirty="0"/>
                        <a:t>9</a:t>
                      </a:r>
                      <a:r>
                        <a:rPr sz="1800" dirty="0"/>
                        <a:t>/L </a:t>
                      </a:r>
                      <a:r>
                        <a:rPr lang="en-US" sz="1800" dirty="0"/>
                        <a:t>      </a:t>
                      </a:r>
                      <a:r>
                        <a:rPr sz="1800" dirty="0"/>
                        <a:t>(</a:t>
                      </a:r>
                      <a:r>
                        <a:rPr sz="1800" i="1" dirty="0"/>
                        <a:t>JAK2</a:t>
                      </a:r>
                      <a:r>
                        <a:rPr lang="en-US" sz="1800" i="1" dirty="0"/>
                        <a:t> </a:t>
                      </a:r>
                      <a:r>
                        <a:rPr sz="1800" dirty="0"/>
                        <a:t>mut only)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i="1" dirty="0"/>
                        <a:t>CALR</a:t>
                      </a:r>
                      <a:r>
                        <a:rPr sz="1800" dirty="0"/>
                        <a:t> type 1/1-like</a:t>
                      </a:r>
                      <a:r>
                        <a:rPr lang="en-US" sz="1800" dirty="0"/>
                        <a:t>,</a:t>
                      </a:r>
                      <a:r>
                        <a:rPr sz="1800" dirty="0"/>
                        <a:t> </a:t>
                      </a:r>
                      <a:r>
                        <a:rPr sz="1800" i="1" dirty="0"/>
                        <a:t>MPL</a:t>
                      </a:r>
                      <a:r>
                        <a:rPr sz="1800" dirty="0"/>
                        <a:t> driver</a:t>
                      </a:r>
                      <a:r>
                        <a:rPr lang="en-US" sz="1800" dirty="0"/>
                        <a:t> </a:t>
                      </a:r>
                      <a:r>
                        <a:rPr sz="1800" i="1" dirty="0"/>
                        <a:t>SF3B1</a:t>
                      </a:r>
                      <a:r>
                        <a:rPr sz="1800" dirty="0"/>
                        <a:t> or </a:t>
                      </a:r>
                      <a:r>
                        <a:rPr sz="1800" i="1" dirty="0"/>
                        <a:t>U2AF1</a:t>
                      </a:r>
                      <a:r>
                        <a:rPr lang="en-US" sz="1800" i="1" dirty="0"/>
                        <a:t> </a:t>
                      </a:r>
                      <a:r>
                        <a:rPr sz="1800" dirty="0"/>
                        <a:t>mut</a:t>
                      </a:r>
                      <a:r>
                        <a:rPr lang="en-US" sz="1800" dirty="0"/>
                        <a:t>*</a:t>
                      </a:r>
                      <a:endParaRPr sz="18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i="1" dirty="0"/>
                        <a:t>SRSF2, ASXL1, IDH2, TET2, CBL,</a:t>
                      </a:r>
                      <a:r>
                        <a:rPr lang="en-US" sz="1800" i="1" dirty="0"/>
                        <a:t> </a:t>
                      </a:r>
                      <a:r>
                        <a:rPr sz="1800" i="1" dirty="0"/>
                        <a:t>NFE2, EZH2, MLL3, ZRSR2,</a:t>
                      </a:r>
                      <a:r>
                        <a:rPr lang="en-US" sz="1800" i="1" dirty="0"/>
                        <a:t> </a:t>
                      </a:r>
                      <a:r>
                        <a:rPr sz="1800" i="1" dirty="0"/>
                        <a:t>U2AF1 </a:t>
                      </a:r>
                      <a:r>
                        <a:rPr sz="1800" dirty="0"/>
                        <a:t>mut</a:t>
                      </a:r>
                      <a:r>
                        <a:rPr lang="en-US" sz="1800" baseline="30000" dirty="0"/>
                        <a:t>†</a:t>
                      </a:r>
                      <a:endParaRPr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/>
                        <a:t>1.2%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774">
                <a:tc>
                  <a:txBody>
                    <a:bodyPr/>
                    <a:lstStyle/>
                    <a:p>
                      <a:r>
                        <a:rPr sz="1800" dirty="0"/>
                        <a:t>PV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Age at diagnosis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Male sex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Splenomegaly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Anemia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Hyperleu</a:t>
                      </a:r>
                      <a:r>
                        <a:rPr lang="en-US" sz="1800" dirty="0"/>
                        <a:t>k</a:t>
                      </a:r>
                      <a:r>
                        <a:rPr sz="1800" dirty="0"/>
                        <a:t>ocytosis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Thrombopenia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dirty="0"/>
                        <a:t>A</a:t>
                      </a:r>
                      <a:r>
                        <a:rPr lang="en-US" sz="1800" dirty="0"/>
                        <a:t>bnormal </a:t>
                      </a:r>
                      <a:r>
                        <a:rPr sz="1800" dirty="0"/>
                        <a:t>karyotype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sz="1800" i="1" dirty="0"/>
                        <a:t>SRSF2</a:t>
                      </a:r>
                      <a:r>
                        <a:rPr lang="en-US" sz="1800" i="1" dirty="0"/>
                        <a:t> </a:t>
                      </a:r>
                      <a:r>
                        <a:rPr lang="en-US" sz="1800" i="0" dirty="0"/>
                        <a:t>mut**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i="1" dirty="0"/>
                        <a:t>SRSF2</a:t>
                      </a:r>
                      <a:r>
                        <a:rPr sz="1800" i="1" dirty="0"/>
                        <a:t>, ASXL1, IDH2, TET2,</a:t>
                      </a:r>
                      <a:r>
                        <a:rPr lang="en-US" sz="1800" i="1" dirty="0"/>
                        <a:t> </a:t>
                      </a:r>
                      <a:r>
                        <a:rPr sz="1800" i="1" dirty="0"/>
                        <a:t>CBL, NFE2, EZH2, MLL3,</a:t>
                      </a:r>
                      <a:r>
                        <a:rPr lang="en-US" sz="1800" i="1" dirty="0"/>
                        <a:t> </a:t>
                      </a:r>
                      <a:r>
                        <a:rPr sz="1800" i="1" dirty="0"/>
                        <a:t>ZRSR2, U2AF1 </a:t>
                      </a:r>
                      <a:r>
                        <a:rPr sz="1800" dirty="0"/>
                        <a:t>mut</a:t>
                      </a:r>
                      <a:r>
                        <a:rPr lang="en-US" sz="1800" baseline="30000" dirty="0"/>
                        <a:t>†</a:t>
                      </a:r>
                      <a:endParaRPr sz="1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/>
                        <a:t>1.2%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72B10E-4F97-12AD-35BA-5F5E83B73A55}"/>
              </a:ext>
            </a:extLst>
          </p:cNvPr>
          <p:cNvSpPr txBox="1"/>
          <p:nvPr/>
        </p:nvSpPr>
        <p:spPr>
          <a:xfrm>
            <a:off x="220661" y="5555165"/>
            <a:ext cx="11560872" cy="933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/>
              <a:t>*Indicates specific mutations associated with MF transformation among patients with ET. </a:t>
            </a:r>
            <a:r>
              <a:rPr lang="en-US" sz="1200" baseline="30000" dirty="0"/>
              <a:t>†</a:t>
            </a:r>
            <a:r>
              <a:rPr lang="en-US" sz="1200" dirty="0"/>
              <a:t>Indicates common mutations associated with MF transformation among patients with MPNs. **Indicates specific mutations associated with MF transformation among patients with PV.</a:t>
            </a:r>
          </a:p>
        </p:txBody>
      </p:sp>
    </p:spTree>
    <p:extLst>
      <p:ext uri="{BB962C8B-B14F-4D97-AF65-F5344CB8AC3E}">
        <p14:creationId xmlns:p14="http://schemas.microsoft.com/office/powerpoint/2010/main" val="3984792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636F-64D9-D1E9-8D50-F759D9AE3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AB4D54-60F1-4116-34A7-3BB6AC45A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MIPSS-ET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C40231-B02F-2805-92D8-8347C9F3D6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Tefferi</a:t>
            </a:r>
            <a:r>
              <a:rPr lang="en-US" dirty="0"/>
              <a:t>. Br J </a:t>
            </a:r>
            <a:r>
              <a:rPr lang="en-US" dirty="0" err="1"/>
              <a:t>Haematol</a:t>
            </a:r>
            <a:r>
              <a:rPr lang="en-US" dirty="0"/>
              <a:t>. 2020;189:291. </a:t>
            </a:r>
          </a:p>
        </p:txBody>
      </p:sp>
      <p:graphicFrame>
        <p:nvGraphicFramePr>
          <p:cNvPr id="9" name="Content Placeholder 11">
            <a:extLst>
              <a:ext uri="{FF2B5EF4-FFF2-40B4-BE49-F238E27FC236}">
                <a16:creationId xmlns:a16="http://schemas.microsoft.com/office/drawing/2014/main" id="{299313DD-1144-98B5-9F52-DB11B4932D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094441"/>
              </p:ext>
            </p:extLst>
          </p:nvPr>
        </p:nvGraphicFramePr>
        <p:xfrm>
          <a:off x="185583" y="1213266"/>
          <a:ext cx="4129942" cy="3840480"/>
        </p:xfrm>
        <a:graphic>
          <a:graphicData uri="http://schemas.openxmlformats.org/drawingml/2006/table">
            <a:tbl>
              <a:tblPr firstRow="1" bandRow="1"/>
              <a:tblGrid>
                <a:gridCol w="4129942">
                  <a:extLst>
                    <a:ext uri="{9D8B030D-6E8A-4147-A177-3AD203B41FA5}">
                      <a16:colId xmlns:a16="http://schemas.microsoft.com/office/drawing/2014/main" val="3711706868"/>
                    </a:ext>
                  </a:extLst>
                </a:gridCol>
              </a:tblGrid>
              <a:tr h="4012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Risk Factor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515108"/>
                  </a:ext>
                </a:extLst>
              </a:tr>
              <a:tr h="3167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Age &gt;60 yr = 4 points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641515"/>
                  </a:ext>
                </a:extLst>
              </a:tr>
              <a:tr h="3015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Adverse mutations* = 2 points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68307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+mn-lt"/>
                        </a:rPr>
                        <a:t>Male sex = 1 point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739984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+mn-lt"/>
                        </a:rPr>
                        <a:t>Leukocytes ≥11 x 10</a:t>
                      </a:r>
                      <a:r>
                        <a:rPr lang="en-US" sz="1600" i="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+mn-lt"/>
                        </a:rPr>
                        <a:t>/L = 1 point 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45873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Low risk: 0-1 points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Intermediate risk: 2-5 points</a:t>
                      </a:r>
                      <a:endParaRPr lang="en-US" sz="16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  <a:tr h="40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High risk: </a:t>
                      </a:r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+mn-lt"/>
                        </a:rPr>
                        <a:t>≥6 points</a:t>
                      </a:r>
                      <a:endParaRPr lang="en-US" sz="1600" u="none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1564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9854362-746F-C3B6-B737-FC185823E11D}"/>
              </a:ext>
            </a:extLst>
          </p:cNvPr>
          <p:cNvSpPr txBox="1"/>
          <p:nvPr/>
        </p:nvSpPr>
        <p:spPr>
          <a:xfrm>
            <a:off x="220662" y="5142289"/>
            <a:ext cx="2171700" cy="5024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*</a:t>
            </a:r>
            <a:r>
              <a:rPr lang="en-US" sz="1200" i="1" dirty="0"/>
              <a:t>SF3B1, SRSF2, TP53, U2AF1</a:t>
            </a:r>
            <a:r>
              <a:rPr lang="en-US" sz="1200" dirty="0"/>
              <a:t>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388EC2E-69AD-84F1-43CE-7801E5D64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138154"/>
              </p:ext>
            </p:extLst>
          </p:nvPr>
        </p:nvGraphicFramePr>
        <p:xfrm>
          <a:off x="4480734" y="5253684"/>
          <a:ext cx="7490604" cy="1073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651">
                  <a:extLst>
                    <a:ext uri="{9D8B030D-6E8A-4147-A177-3AD203B41FA5}">
                      <a16:colId xmlns:a16="http://schemas.microsoft.com/office/drawing/2014/main" val="2907918039"/>
                    </a:ext>
                  </a:extLst>
                </a:gridCol>
                <a:gridCol w="1872651">
                  <a:extLst>
                    <a:ext uri="{9D8B030D-6E8A-4147-A177-3AD203B41FA5}">
                      <a16:colId xmlns:a16="http://schemas.microsoft.com/office/drawing/2014/main" val="284677067"/>
                    </a:ext>
                  </a:extLst>
                </a:gridCol>
                <a:gridCol w="1872651">
                  <a:extLst>
                    <a:ext uri="{9D8B030D-6E8A-4147-A177-3AD203B41FA5}">
                      <a16:colId xmlns:a16="http://schemas.microsoft.com/office/drawing/2014/main" val="1497578327"/>
                    </a:ext>
                  </a:extLst>
                </a:gridCol>
                <a:gridCol w="1872651">
                  <a:extLst>
                    <a:ext uri="{9D8B030D-6E8A-4147-A177-3AD203B41FA5}">
                      <a16:colId xmlns:a16="http://schemas.microsoft.com/office/drawing/2014/main" val="3159905369"/>
                    </a:ext>
                  </a:extLst>
                </a:gridCol>
              </a:tblGrid>
              <a:tr h="44593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Low Risk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229)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Intermediate Risk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170)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High Risk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52)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4519423"/>
                  </a:ext>
                </a:extLst>
              </a:tr>
              <a:tr h="308055">
                <a:tc>
                  <a:txBody>
                    <a:bodyPr/>
                    <a:lstStyle/>
                    <a:p>
                      <a:r>
                        <a:rPr lang="en-US" sz="1200" dirty="0"/>
                        <a:t>Median OS, yr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34.4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494930"/>
                  </a:ext>
                </a:extLst>
              </a:tr>
              <a:tr h="308055">
                <a:tc>
                  <a:txBody>
                    <a:bodyPr/>
                    <a:lstStyle/>
                    <a:p>
                      <a:r>
                        <a:rPr lang="en-US" sz="1200" dirty="0"/>
                        <a:t>HR vs low risk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5.9 (4.0-8.9)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16.8 (10.5-27.2)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16936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F5ECB65-1980-26F4-B9B5-E300C06485FD}"/>
              </a:ext>
            </a:extLst>
          </p:cNvPr>
          <p:cNvSpPr txBox="1"/>
          <p:nvPr/>
        </p:nvSpPr>
        <p:spPr>
          <a:xfrm>
            <a:off x="7818574" y="936267"/>
            <a:ext cx="1886735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/>
            <a:r>
              <a:rPr lang="en-US" b="1" dirty="0"/>
              <a:t>Overall Survival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A3E581D-63F3-1975-22FE-779077A9B76A}"/>
              </a:ext>
            </a:extLst>
          </p:cNvPr>
          <p:cNvSpPr/>
          <p:nvPr/>
        </p:nvSpPr>
        <p:spPr>
          <a:xfrm>
            <a:off x="6392709" y="1351370"/>
            <a:ext cx="5232376" cy="3261090"/>
          </a:xfrm>
          <a:custGeom>
            <a:avLst/>
            <a:gdLst>
              <a:gd name="csX0" fmla="*/ 0 w 4855221"/>
              <a:gd name="csY0" fmla="*/ 0 h 3261090"/>
              <a:gd name="csX1" fmla="*/ 0 w 4855221"/>
              <a:gd name="csY1" fmla="*/ 3261090 h 3261090"/>
              <a:gd name="csX2" fmla="*/ 4855221 w 4855221"/>
              <a:gd name="csY2" fmla="*/ 3261090 h 3261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855221" h="3261090">
                <a:moveTo>
                  <a:pt x="0" y="0"/>
                </a:moveTo>
                <a:lnTo>
                  <a:pt x="0" y="3261090"/>
                </a:lnTo>
                <a:lnTo>
                  <a:pt x="4855221" y="326109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77A70CA-AF15-AA7B-0B80-6AA0B77CEF2B}"/>
              </a:ext>
            </a:extLst>
          </p:cNvPr>
          <p:cNvGrpSpPr/>
          <p:nvPr/>
        </p:nvGrpSpPr>
        <p:grpSpPr>
          <a:xfrm>
            <a:off x="5690437" y="1251482"/>
            <a:ext cx="702271" cy="3557186"/>
            <a:chOff x="5690437" y="1645113"/>
            <a:chExt cx="702271" cy="31405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52B80F-3AA6-AC42-0A5B-ABB38421A98A}"/>
                </a:ext>
              </a:extLst>
            </p:cNvPr>
            <p:cNvSpPr txBox="1"/>
            <p:nvPr/>
          </p:nvSpPr>
          <p:spPr>
            <a:xfrm rot="16200000">
              <a:off x="5138577" y="3070744"/>
              <a:ext cx="1353676" cy="249955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OS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603DFBB-ED46-0E02-BFCA-735AFF516AA0}"/>
                </a:ext>
              </a:extLst>
            </p:cNvPr>
            <p:cNvGrpSpPr/>
            <p:nvPr/>
          </p:nvGrpSpPr>
          <p:grpSpPr>
            <a:xfrm>
              <a:off x="6328050" y="1740458"/>
              <a:ext cx="64658" cy="2872991"/>
              <a:chOff x="6782225" y="2060713"/>
              <a:chExt cx="62523" cy="2650435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A559133-84A7-2178-4E7C-C2AAF8038B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060713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F1A1925-B4FC-1102-F5C8-DFC291243F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590800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3BB1040-3D89-14D1-C0F3-CAA06AC4CB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532C314-1145-CEDC-C508-09A11FC83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106E1A1-D000-CC85-02C2-296460CBD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BA58631-8602-1058-1BD2-FCF95F9A48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B76533-5652-381A-E003-5DA96D8AB7C2}"/>
                </a:ext>
              </a:extLst>
            </p:cNvPr>
            <p:cNvSpPr txBox="1"/>
            <p:nvPr/>
          </p:nvSpPr>
          <p:spPr>
            <a:xfrm>
              <a:off x="5955499" y="1645113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6BED4A-2D7F-40FE-ACA9-04165B5A57CF}"/>
                </a:ext>
              </a:extLst>
            </p:cNvPr>
            <p:cNvSpPr txBox="1"/>
            <p:nvPr/>
          </p:nvSpPr>
          <p:spPr>
            <a:xfrm>
              <a:off x="5962000" y="2216357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4B5E5D-EA86-26D1-5BD5-88A632727411}"/>
                </a:ext>
              </a:extLst>
            </p:cNvPr>
            <p:cNvSpPr txBox="1"/>
            <p:nvPr/>
          </p:nvSpPr>
          <p:spPr>
            <a:xfrm>
              <a:off x="5965955" y="2790326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825FE4-F93B-37A6-D4D3-E63A699360A8}"/>
                </a:ext>
              </a:extLst>
            </p:cNvPr>
            <p:cNvSpPr txBox="1"/>
            <p:nvPr/>
          </p:nvSpPr>
          <p:spPr>
            <a:xfrm>
              <a:off x="5972456" y="3365302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CB866C-250E-F746-F233-07735AEC7748}"/>
                </a:ext>
              </a:extLst>
            </p:cNvPr>
            <p:cNvSpPr txBox="1"/>
            <p:nvPr/>
          </p:nvSpPr>
          <p:spPr>
            <a:xfrm>
              <a:off x="5974498" y="3943444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1A6F9C-9B1B-7AA2-A4C8-C4492904B104}"/>
                </a:ext>
              </a:extLst>
            </p:cNvPr>
            <p:cNvSpPr txBox="1"/>
            <p:nvPr/>
          </p:nvSpPr>
          <p:spPr>
            <a:xfrm>
              <a:off x="5980999" y="451468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A84A3B8-F120-296A-1515-576A17DBC4BE}"/>
              </a:ext>
            </a:extLst>
          </p:cNvPr>
          <p:cNvGrpSpPr/>
          <p:nvPr/>
        </p:nvGrpSpPr>
        <p:grpSpPr>
          <a:xfrm>
            <a:off x="6241158" y="4610759"/>
            <a:ext cx="4432075" cy="362663"/>
            <a:chOff x="6234132" y="4614491"/>
            <a:chExt cx="4614249" cy="36266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C4956E-9BD8-18FE-91D7-D60FDB102D7F}"/>
                </a:ext>
              </a:extLst>
            </p:cNvPr>
            <p:cNvSpPr txBox="1"/>
            <p:nvPr/>
          </p:nvSpPr>
          <p:spPr>
            <a:xfrm>
              <a:off x="6234132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50F232-0927-4549-B636-5EF7DB090336}"/>
                </a:ext>
              </a:extLst>
            </p:cNvPr>
            <p:cNvSpPr txBox="1"/>
            <p:nvPr/>
          </p:nvSpPr>
          <p:spPr>
            <a:xfrm>
              <a:off x="7668208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49062D-1B3D-2C9E-B774-0DE04813C1B5}"/>
                </a:ext>
              </a:extLst>
            </p:cNvPr>
            <p:cNvSpPr txBox="1"/>
            <p:nvPr/>
          </p:nvSpPr>
          <p:spPr>
            <a:xfrm>
              <a:off x="9102284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20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15FA15C-37FE-1328-DE93-CC1874387701}"/>
                </a:ext>
              </a:extLst>
            </p:cNvPr>
            <p:cNvGrpSpPr/>
            <p:nvPr/>
          </p:nvGrpSpPr>
          <p:grpSpPr>
            <a:xfrm>
              <a:off x="6392708" y="4614491"/>
              <a:ext cx="4297140" cy="82316"/>
              <a:chOff x="6956232" y="4877751"/>
              <a:chExt cx="4297140" cy="82316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0400A56-430B-148E-7A29-F3AEF5C162FD}"/>
                  </a:ext>
                </a:extLst>
              </p:cNvPr>
              <p:cNvGrpSpPr/>
              <p:nvPr/>
            </p:nvGrpSpPr>
            <p:grpSpPr>
              <a:xfrm rot="5400000">
                <a:off x="8353063" y="3489075"/>
                <a:ext cx="74161" cy="2867824"/>
                <a:chOff x="6782225" y="2590800"/>
                <a:chExt cx="62523" cy="2120348"/>
              </a:xfrm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BD0B96DB-A879-5C2B-6027-ECC30F9642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2590800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4EA24887-A865-D0B3-9974-88D0C239F5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120887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0FD6C0E-286A-276D-2B81-26CECA49DB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650974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F9071C54-21B5-472C-29D9-E6BAD27E53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181061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5C9CC3C9-6FF3-D957-CBFD-2785B52C7C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711148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CAF8FDB-825E-64E9-CFF8-B74EE6238CE3}"/>
                  </a:ext>
                </a:extLst>
              </p:cNvPr>
              <p:cNvGrpSpPr/>
              <p:nvPr/>
            </p:nvGrpSpPr>
            <p:grpSpPr>
              <a:xfrm>
                <a:off x="10536416" y="4877751"/>
                <a:ext cx="716956" cy="74161"/>
                <a:chOff x="9259500" y="5038306"/>
                <a:chExt cx="716956" cy="74161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75A17277-F80E-5C45-4B52-132CB7BB1D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9939375" y="5075387"/>
                  <a:ext cx="7416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7B14941A-786C-1A4C-77F7-7050F4E0D7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9222419" y="5075387"/>
                  <a:ext cx="7416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669BB16-D18B-95F3-0BD9-01DB02F9CB73}"/>
                </a:ext>
              </a:extLst>
            </p:cNvPr>
            <p:cNvSpPr txBox="1"/>
            <p:nvPr/>
          </p:nvSpPr>
          <p:spPr>
            <a:xfrm>
              <a:off x="6944175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6D512BE-9DB4-5BF5-23DA-2D1002EC7D12}"/>
                </a:ext>
              </a:extLst>
            </p:cNvPr>
            <p:cNvSpPr txBox="1"/>
            <p:nvPr/>
          </p:nvSpPr>
          <p:spPr>
            <a:xfrm>
              <a:off x="8378251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D1D62C-4527-C1D0-3292-1F2C012A92A0}"/>
                </a:ext>
              </a:extLst>
            </p:cNvPr>
            <p:cNvSpPr txBox="1"/>
            <p:nvPr/>
          </p:nvSpPr>
          <p:spPr>
            <a:xfrm>
              <a:off x="9812327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F2AFB2C-13E7-F883-5FDA-1400911E1163}"/>
                </a:ext>
              </a:extLst>
            </p:cNvPr>
            <p:cNvSpPr txBox="1"/>
            <p:nvPr/>
          </p:nvSpPr>
          <p:spPr>
            <a:xfrm>
              <a:off x="10531560" y="470621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30</a:t>
              </a:r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BC682E7-796D-BD51-87EC-3863A7628103}"/>
              </a:ext>
            </a:extLst>
          </p:cNvPr>
          <p:cNvCxnSpPr>
            <a:cxnSpLocks/>
          </p:cNvCxnSpPr>
          <p:nvPr/>
        </p:nvCxnSpPr>
        <p:spPr>
          <a:xfrm rot="5400000">
            <a:off x="11183081" y="4650535"/>
            <a:ext cx="7416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15811DA-1EE0-F0D0-F694-6C61417B3720}"/>
              </a:ext>
            </a:extLst>
          </p:cNvPr>
          <p:cNvSpPr txBox="1"/>
          <p:nvPr/>
        </p:nvSpPr>
        <p:spPr>
          <a:xfrm>
            <a:off x="11068123" y="4705173"/>
            <a:ext cx="304313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35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1DCD94-CE9F-DD13-7814-64F9BB88A7FC}"/>
              </a:ext>
            </a:extLst>
          </p:cNvPr>
          <p:cNvGrpSpPr/>
          <p:nvPr/>
        </p:nvGrpSpPr>
        <p:grpSpPr>
          <a:xfrm>
            <a:off x="9628723" y="1339900"/>
            <a:ext cx="2193514" cy="803980"/>
            <a:chOff x="8855361" y="1995424"/>
            <a:chExt cx="2193514" cy="80398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A9C2FA-BA3B-0392-5642-8E643A213D4F}"/>
                </a:ext>
              </a:extLst>
            </p:cNvPr>
            <p:cNvSpPr txBox="1"/>
            <p:nvPr/>
          </p:nvSpPr>
          <p:spPr>
            <a:xfrm>
              <a:off x="9139523" y="1995424"/>
              <a:ext cx="1909352" cy="80398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Low risk (0-1)</a:t>
              </a:r>
            </a:p>
            <a:p>
              <a:r>
                <a:rPr lang="en-US" sz="1200" dirty="0"/>
                <a:t>Intermediate-1 risk (2-5)</a:t>
              </a:r>
            </a:p>
            <a:p>
              <a:r>
                <a:rPr lang="en-US" sz="1200" dirty="0"/>
                <a:t>High risk (≥6)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3CA4F45-5F22-9A36-33F5-87B730785382}"/>
                </a:ext>
              </a:extLst>
            </p:cNvPr>
            <p:cNvCxnSpPr/>
            <p:nvPr/>
          </p:nvCxnSpPr>
          <p:spPr>
            <a:xfrm>
              <a:off x="8855361" y="2079965"/>
              <a:ext cx="223934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9D55493-AAF2-AE6E-A50A-2212EC8B00CE}"/>
                </a:ext>
              </a:extLst>
            </p:cNvPr>
            <p:cNvCxnSpPr/>
            <p:nvPr/>
          </p:nvCxnSpPr>
          <p:spPr>
            <a:xfrm>
              <a:off x="8855361" y="2266368"/>
              <a:ext cx="22393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EC5BE7A-E6F2-1A54-2AAE-735D34B33FE0}"/>
                </a:ext>
              </a:extLst>
            </p:cNvPr>
            <p:cNvCxnSpPr/>
            <p:nvPr/>
          </p:nvCxnSpPr>
          <p:spPr>
            <a:xfrm>
              <a:off x="8855361" y="2454399"/>
              <a:ext cx="22393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9825D0C-EBD7-350D-35C2-70BDCBEE9494}"/>
              </a:ext>
            </a:extLst>
          </p:cNvPr>
          <p:cNvSpPr/>
          <p:nvPr/>
        </p:nvSpPr>
        <p:spPr>
          <a:xfrm>
            <a:off x="6400800" y="1351073"/>
            <a:ext cx="4721290" cy="3261982"/>
          </a:xfrm>
          <a:custGeom>
            <a:avLst/>
            <a:gdLst>
              <a:gd name="csX0" fmla="*/ 0 w 4721290"/>
              <a:gd name="csY0" fmla="*/ 0 h 3261982"/>
              <a:gd name="csX1" fmla="*/ 574766 w 4721290"/>
              <a:gd name="csY1" fmla="*/ 0 h 3261982"/>
              <a:gd name="csX2" fmla="*/ 585962 w 4721290"/>
              <a:gd name="csY2" fmla="*/ 11196 h 3261982"/>
              <a:gd name="csX3" fmla="*/ 664340 w 4721290"/>
              <a:gd name="csY3" fmla="*/ 11196 h 3261982"/>
              <a:gd name="csX4" fmla="*/ 664340 w 4721290"/>
              <a:gd name="csY4" fmla="*/ 29858 h 3261982"/>
              <a:gd name="csX5" fmla="*/ 727788 w 4721290"/>
              <a:gd name="csY5" fmla="*/ 29858 h 3261982"/>
              <a:gd name="csX6" fmla="*/ 727788 w 4721290"/>
              <a:gd name="csY6" fmla="*/ 59716 h 3261982"/>
              <a:gd name="csX7" fmla="*/ 951722 w 4721290"/>
              <a:gd name="csY7" fmla="*/ 59716 h 3261982"/>
              <a:gd name="csX8" fmla="*/ 951722 w 4721290"/>
              <a:gd name="csY8" fmla="*/ 82109 h 3261982"/>
              <a:gd name="csX9" fmla="*/ 1011438 w 4721290"/>
              <a:gd name="csY9" fmla="*/ 82109 h 3261982"/>
              <a:gd name="csX10" fmla="*/ 1000242 w 4721290"/>
              <a:gd name="csY10" fmla="*/ 93305 h 3261982"/>
              <a:gd name="csX11" fmla="*/ 1257767 w 4721290"/>
              <a:gd name="csY11" fmla="*/ 93305 h 3261982"/>
              <a:gd name="csX12" fmla="*/ 1257767 w 4721290"/>
              <a:gd name="csY12" fmla="*/ 134360 h 3261982"/>
              <a:gd name="csX13" fmla="*/ 1328679 w 4721290"/>
              <a:gd name="csY13" fmla="*/ 134360 h 3261982"/>
              <a:gd name="csX14" fmla="*/ 1328679 w 4721290"/>
              <a:gd name="csY14" fmla="*/ 167951 h 3261982"/>
              <a:gd name="csX15" fmla="*/ 1395860 w 4721290"/>
              <a:gd name="csY15" fmla="*/ 167951 h 3261982"/>
              <a:gd name="csX16" fmla="*/ 1395860 w 4721290"/>
              <a:gd name="csY16" fmla="*/ 194076 h 3261982"/>
              <a:gd name="csX17" fmla="*/ 1526488 w 4721290"/>
              <a:gd name="csY17" fmla="*/ 194076 h 3261982"/>
              <a:gd name="csX18" fmla="*/ 1526488 w 4721290"/>
              <a:gd name="csY18" fmla="*/ 223934 h 3261982"/>
              <a:gd name="csX19" fmla="*/ 1556346 w 4721290"/>
              <a:gd name="csY19" fmla="*/ 223934 h 3261982"/>
              <a:gd name="csX20" fmla="*/ 1556346 w 4721290"/>
              <a:gd name="csY20" fmla="*/ 257525 h 3261982"/>
              <a:gd name="csX21" fmla="*/ 1679510 w 4721290"/>
              <a:gd name="csY21" fmla="*/ 257525 h 3261982"/>
              <a:gd name="csX22" fmla="*/ 1679510 w 4721290"/>
              <a:gd name="csY22" fmla="*/ 283650 h 3261982"/>
              <a:gd name="csX23" fmla="*/ 1772816 w 4721290"/>
              <a:gd name="csY23" fmla="*/ 283650 h 3261982"/>
              <a:gd name="csX24" fmla="*/ 1772816 w 4721290"/>
              <a:gd name="csY24" fmla="*/ 317240 h 3261982"/>
              <a:gd name="csX25" fmla="*/ 1940767 w 4721290"/>
              <a:gd name="csY25" fmla="*/ 317240 h 3261982"/>
              <a:gd name="csX26" fmla="*/ 1940767 w 4721290"/>
              <a:gd name="csY26" fmla="*/ 358295 h 3261982"/>
              <a:gd name="csX27" fmla="*/ 1978090 w 4721290"/>
              <a:gd name="csY27" fmla="*/ 358295 h 3261982"/>
              <a:gd name="csX28" fmla="*/ 1978090 w 4721290"/>
              <a:gd name="csY28" fmla="*/ 384421 h 3261982"/>
              <a:gd name="csX29" fmla="*/ 2030341 w 4721290"/>
              <a:gd name="csY29" fmla="*/ 384421 h 3261982"/>
              <a:gd name="csX30" fmla="*/ 2030341 w 4721290"/>
              <a:gd name="csY30" fmla="*/ 440405 h 3261982"/>
              <a:gd name="csX31" fmla="*/ 2202024 w 4721290"/>
              <a:gd name="csY31" fmla="*/ 440405 h 3261982"/>
              <a:gd name="csX32" fmla="*/ 2202024 w 4721290"/>
              <a:gd name="csY32" fmla="*/ 488924 h 3261982"/>
              <a:gd name="csX33" fmla="*/ 2280402 w 4721290"/>
              <a:gd name="csY33" fmla="*/ 488924 h 3261982"/>
              <a:gd name="csX34" fmla="*/ 2280402 w 4721290"/>
              <a:gd name="csY34" fmla="*/ 515049 h 3261982"/>
              <a:gd name="csX35" fmla="*/ 2384904 w 4721290"/>
              <a:gd name="csY35" fmla="*/ 515049 h 3261982"/>
              <a:gd name="csX36" fmla="*/ 2384904 w 4721290"/>
              <a:gd name="csY36" fmla="*/ 559836 h 3261982"/>
              <a:gd name="csX37" fmla="*/ 2560320 w 4721290"/>
              <a:gd name="csY37" fmla="*/ 559836 h 3261982"/>
              <a:gd name="csX38" fmla="*/ 2582713 w 4721290"/>
              <a:gd name="csY38" fmla="*/ 582229 h 3261982"/>
              <a:gd name="csX39" fmla="*/ 2713342 w 4721290"/>
              <a:gd name="csY39" fmla="*/ 582229 h 3261982"/>
              <a:gd name="csX40" fmla="*/ 2713342 w 4721290"/>
              <a:gd name="csY40" fmla="*/ 645678 h 3261982"/>
              <a:gd name="csX41" fmla="*/ 2799184 w 4721290"/>
              <a:gd name="csY41" fmla="*/ 645678 h 3261982"/>
              <a:gd name="csX42" fmla="*/ 2799184 w 4721290"/>
              <a:gd name="csY42" fmla="*/ 701662 h 3261982"/>
              <a:gd name="csX43" fmla="*/ 2847703 w 4721290"/>
              <a:gd name="csY43" fmla="*/ 701662 h 3261982"/>
              <a:gd name="csX44" fmla="*/ 2847703 w 4721290"/>
              <a:gd name="csY44" fmla="*/ 750181 h 3261982"/>
              <a:gd name="csX45" fmla="*/ 2922348 w 4721290"/>
              <a:gd name="csY45" fmla="*/ 750181 h 3261982"/>
              <a:gd name="csX46" fmla="*/ 2922348 w 4721290"/>
              <a:gd name="csY46" fmla="*/ 798700 h 3261982"/>
              <a:gd name="csX47" fmla="*/ 2937277 w 4721290"/>
              <a:gd name="csY47" fmla="*/ 798700 h 3261982"/>
              <a:gd name="csX48" fmla="*/ 2948473 w 4721290"/>
              <a:gd name="csY48" fmla="*/ 809896 h 3261982"/>
              <a:gd name="csX49" fmla="*/ 2948473 w 4721290"/>
              <a:gd name="csY49" fmla="*/ 843487 h 3261982"/>
              <a:gd name="csX50" fmla="*/ 3008189 w 4721290"/>
              <a:gd name="csY50" fmla="*/ 843487 h 3261982"/>
              <a:gd name="csX51" fmla="*/ 3008189 w 4721290"/>
              <a:gd name="csY51" fmla="*/ 906935 h 3261982"/>
              <a:gd name="csX52" fmla="*/ 3090299 w 4721290"/>
              <a:gd name="csY52" fmla="*/ 906935 h 3261982"/>
              <a:gd name="csX53" fmla="*/ 3090299 w 4721290"/>
              <a:gd name="csY53" fmla="*/ 959187 h 3261982"/>
              <a:gd name="csX54" fmla="*/ 3235856 w 4721290"/>
              <a:gd name="csY54" fmla="*/ 959187 h 3261982"/>
              <a:gd name="csX55" fmla="*/ 3235856 w 4721290"/>
              <a:gd name="csY55" fmla="*/ 1045028 h 3261982"/>
              <a:gd name="csX56" fmla="*/ 3329162 w 4721290"/>
              <a:gd name="csY56" fmla="*/ 1045028 h 3261982"/>
              <a:gd name="csX57" fmla="*/ 3329162 w 4721290"/>
              <a:gd name="csY57" fmla="*/ 1123405 h 3261982"/>
              <a:gd name="csX58" fmla="*/ 3605349 w 4721290"/>
              <a:gd name="csY58" fmla="*/ 1123405 h 3261982"/>
              <a:gd name="csX59" fmla="*/ 3605349 w 4721290"/>
              <a:gd name="csY59" fmla="*/ 1239105 h 3261982"/>
              <a:gd name="csX60" fmla="*/ 3657600 w 4721290"/>
              <a:gd name="csY60" fmla="*/ 1239105 h 3261982"/>
              <a:gd name="csX61" fmla="*/ 3657600 w 4721290"/>
              <a:gd name="csY61" fmla="*/ 1366001 h 3261982"/>
              <a:gd name="csX62" fmla="*/ 4721290 w 4721290"/>
              <a:gd name="csY62" fmla="*/ 1366001 h 3261982"/>
              <a:gd name="csX63" fmla="*/ 4721290 w 4721290"/>
              <a:gd name="csY63" fmla="*/ 3261982 h 32619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4721290" h="3261982">
                <a:moveTo>
                  <a:pt x="0" y="0"/>
                </a:moveTo>
                <a:lnTo>
                  <a:pt x="574766" y="0"/>
                </a:lnTo>
                <a:lnTo>
                  <a:pt x="585962" y="11196"/>
                </a:lnTo>
                <a:lnTo>
                  <a:pt x="664340" y="11196"/>
                </a:lnTo>
                <a:lnTo>
                  <a:pt x="664340" y="29858"/>
                </a:lnTo>
                <a:lnTo>
                  <a:pt x="727788" y="29858"/>
                </a:lnTo>
                <a:lnTo>
                  <a:pt x="727788" y="59716"/>
                </a:lnTo>
                <a:lnTo>
                  <a:pt x="951722" y="59716"/>
                </a:lnTo>
                <a:lnTo>
                  <a:pt x="951722" y="82109"/>
                </a:lnTo>
                <a:lnTo>
                  <a:pt x="1011438" y="82109"/>
                </a:lnTo>
                <a:lnTo>
                  <a:pt x="1000242" y="93305"/>
                </a:lnTo>
                <a:lnTo>
                  <a:pt x="1257767" y="93305"/>
                </a:lnTo>
                <a:lnTo>
                  <a:pt x="1257767" y="134360"/>
                </a:lnTo>
                <a:lnTo>
                  <a:pt x="1328679" y="134360"/>
                </a:lnTo>
                <a:lnTo>
                  <a:pt x="1328679" y="167951"/>
                </a:lnTo>
                <a:lnTo>
                  <a:pt x="1395860" y="167951"/>
                </a:lnTo>
                <a:lnTo>
                  <a:pt x="1395860" y="194076"/>
                </a:lnTo>
                <a:lnTo>
                  <a:pt x="1526488" y="194076"/>
                </a:lnTo>
                <a:lnTo>
                  <a:pt x="1526488" y="223934"/>
                </a:lnTo>
                <a:lnTo>
                  <a:pt x="1556346" y="223934"/>
                </a:lnTo>
                <a:lnTo>
                  <a:pt x="1556346" y="257525"/>
                </a:lnTo>
                <a:lnTo>
                  <a:pt x="1679510" y="257525"/>
                </a:lnTo>
                <a:lnTo>
                  <a:pt x="1679510" y="283650"/>
                </a:lnTo>
                <a:lnTo>
                  <a:pt x="1772816" y="283650"/>
                </a:lnTo>
                <a:lnTo>
                  <a:pt x="1772816" y="317240"/>
                </a:lnTo>
                <a:lnTo>
                  <a:pt x="1940767" y="317240"/>
                </a:lnTo>
                <a:lnTo>
                  <a:pt x="1940767" y="358295"/>
                </a:lnTo>
                <a:lnTo>
                  <a:pt x="1978090" y="358295"/>
                </a:lnTo>
                <a:lnTo>
                  <a:pt x="1978090" y="384421"/>
                </a:lnTo>
                <a:lnTo>
                  <a:pt x="2030341" y="384421"/>
                </a:lnTo>
                <a:lnTo>
                  <a:pt x="2030341" y="440405"/>
                </a:lnTo>
                <a:lnTo>
                  <a:pt x="2202024" y="440405"/>
                </a:lnTo>
                <a:lnTo>
                  <a:pt x="2202024" y="488924"/>
                </a:lnTo>
                <a:lnTo>
                  <a:pt x="2280402" y="488924"/>
                </a:lnTo>
                <a:lnTo>
                  <a:pt x="2280402" y="515049"/>
                </a:lnTo>
                <a:lnTo>
                  <a:pt x="2384904" y="515049"/>
                </a:lnTo>
                <a:lnTo>
                  <a:pt x="2384904" y="559836"/>
                </a:lnTo>
                <a:lnTo>
                  <a:pt x="2560320" y="559836"/>
                </a:lnTo>
                <a:lnTo>
                  <a:pt x="2582713" y="582229"/>
                </a:lnTo>
                <a:lnTo>
                  <a:pt x="2713342" y="582229"/>
                </a:lnTo>
                <a:lnTo>
                  <a:pt x="2713342" y="645678"/>
                </a:lnTo>
                <a:lnTo>
                  <a:pt x="2799184" y="645678"/>
                </a:lnTo>
                <a:lnTo>
                  <a:pt x="2799184" y="701662"/>
                </a:lnTo>
                <a:lnTo>
                  <a:pt x="2847703" y="701662"/>
                </a:lnTo>
                <a:lnTo>
                  <a:pt x="2847703" y="750181"/>
                </a:lnTo>
                <a:lnTo>
                  <a:pt x="2922348" y="750181"/>
                </a:lnTo>
                <a:lnTo>
                  <a:pt x="2922348" y="798700"/>
                </a:lnTo>
                <a:lnTo>
                  <a:pt x="2937277" y="798700"/>
                </a:lnTo>
                <a:lnTo>
                  <a:pt x="2948473" y="809896"/>
                </a:lnTo>
                <a:lnTo>
                  <a:pt x="2948473" y="843487"/>
                </a:lnTo>
                <a:lnTo>
                  <a:pt x="3008189" y="843487"/>
                </a:lnTo>
                <a:lnTo>
                  <a:pt x="3008189" y="906935"/>
                </a:lnTo>
                <a:lnTo>
                  <a:pt x="3090299" y="906935"/>
                </a:lnTo>
                <a:lnTo>
                  <a:pt x="3090299" y="959187"/>
                </a:lnTo>
                <a:lnTo>
                  <a:pt x="3235856" y="959187"/>
                </a:lnTo>
                <a:lnTo>
                  <a:pt x="3235856" y="1045028"/>
                </a:lnTo>
                <a:lnTo>
                  <a:pt x="3329162" y="1045028"/>
                </a:lnTo>
                <a:lnTo>
                  <a:pt x="3329162" y="1123405"/>
                </a:lnTo>
                <a:lnTo>
                  <a:pt x="3605349" y="1123405"/>
                </a:lnTo>
                <a:lnTo>
                  <a:pt x="3605349" y="1239105"/>
                </a:lnTo>
                <a:lnTo>
                  <a:pt x="3657600" y="1239105"/>
                </a:lnTo>
                <a:lnTo>
                  <a:pt x="3657600" y="1366001"/>
                </a:lnTo>
                <a:lnTo>
                  <a:pt x="4721290" y="1366001"/>
                </a:lnTo>
                <a:lnTo>
                  <a:pt x="4721290" y="3261982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512E36C-A5FD-A8E8-7FB9-E9613E6B9144}"/>
              </a:ext>
            </a:extLst>
          </p:cNvPr>
          <p:cNvSpPr/>
          <p:nvPr/>
        </p:nvSpPr>
        <p:spPr>
          <a:xfrm>
            <a:off x="6378407" y="1343608"/>
            <a:ext cx="4788470" cy="3101496"/>
          </a:xfrm>
          <a:custGeom>
            <a:avLst/>
            <a:gdLst>
              <a:gd name="csX0" fmla="*/ 0 w 4788470"/>
              <a:gd name="csY0" fmla="*/ 0 h 3101496"/>
              <a:gd name="csX1" fmla="*/ 74644 w 4788470"/>
              <a:gd name="csY1" fmla="*/ 0 h 3101496"/>
              <a:gd name="csX2" fmla="*/ 74644 w 4788470"/>
              <a:gd name="csY2" fmla="*/ 48519 h 3101496"/>
              <a:gd name="csX3" fmla="*/ 179147 w 4788470"/>
              <a:gd name="csY3" fmla="*/ 48519 h 3101496"/>
              <a:gd name="csX4" fmla="*/ 179147 w 4788470"/>
              <a:gd name="csY4" fmla="*/ 85842 h 3101496"/>
              <a:gd name="csX5" fmla="*/ 231399 w 4788470"/>
              <a:gd name="csY5" fmla="*/ 85842 h 3101496"/>
              <a:gd name="csX6" fmla="*/ 231399 w 4788470"/>
              <a:gd name="csY6" fmla="*/ 115700 h 3101496"/>
              <a:gd name="csX7" fmla="*/ 283650 w 4788470"/>
              <a:gd name="csY7" fmla="*/ 115700 h 3101496"/>
              <a:gd name="csX8" fmla="*/ 272453 w 4788470"/>
              <a:gd name="csY8" fmla="*/ 126897 h 3101496"/>
              <a:gd name="csX9" fmla="*/ 328437 w 4788470"/>
              <a:gd name="csY9" fmla="*/ 126897 h 3101496"/>
              <a:gd name="csX10" fmla="*/ 328437 w 4788470"/>
              <a:gd name="csY10" fmla="*/ 156754 h 3101496"/>
              <a:gd name="csX11" fmla="*/ 432940 w 4788470"/>
              <a:gd name="csY11" fmla="*/ 156754 h 3101496"/>
              <a:gd name="csX12" fmla="*/ 432940 w 4788470"/>
              <a:gd name="csY12" fmla="*/ 190345 h 3101496"/>
              <a:gd name="csX13" fmla="*/ 526246 w 4788470"/>
              <a:gd name="csY13" fmla="*/ 190345 h 3101496"/>
              <a:gd name="csX14" fmla="*/ 511317 w 4788470"/>
              <a:gd name="csY14" fmla="*/ 205274 h 3101496"/>
              <a:gd name="csX15" fmla="*/ 571033 w 4788470"/>
              <a:gd name="csY15" fmla="*/ 205274 h 3101496"/>
              <a:gd name="csX16" fmla="*/ 571033 w 4788470"/>
              <a:gd name="csY16" fmla="*/ 343367 h 3101496"/>
              <a:gd name="csX17" fmla="*/ 615820 w 4788470"/>
              <a:gd name="csY17" fmla="*/ 343367 h 3101496"/>
              <a:gd name="csX18" fmla="*/ 615820 w 4788470"/>
              <a:gd name="csY18" fmla="*/ 391886 h 3101496"/>
              <a:gd name="csX19" fmla="*/ 641946 w 4788470"/>
              <a:gd name="csY19" fmla="*/ 391886 h 3101496"/>
              <a:gd name="csX20" fmla="*/ 641946 w 4788470"/>
              <a:gd name="csY20" fmla="*/ 414279 h 3101496"/>
              <a:gd name="csX21" fmla="*/ 776306 w 4788470"/>
              <a:gd name="csY21" fmla="*/ 414279 h 3101496"/>
              <a:gd name="csX22" fmla="*/ 776306 w 4788470"/>
              <a:gd name="csY22" fmla="*/ 470263 h 3101496"/>
              <a:gd name="csX23" fmla="*/ 850951 w 4788470"/>
              <a:gd name="csY23" fmla="*/ 470263 h 3101496"/>
              <a:gd name="csX24" fmla="*/ 854684 w 4788470"/>
              <a:gd name="csY24" fmla="*/ 473996 h 3101496"/>
              <a:gd name="csX25" fmla="*/ 918132 w 4788470"/>
              <a:gd name="csY25" fmla="*/ 473996 h 3101496"/>
              <a:gd name="csX26" fmla="*/ 918132 w 4788470"/>
              <a:gd name="csY26" fmla="*/ 515050 h 3101496"/>
              <a:gd name="csX27" fmla="*/ 936793 w 4788470"/>
              <a:gd name="csY27" fmla="*/ 515050 h 3101496"/>
              <a:gd name="csX28" fmla="*/ 936793 w 4788470"/>
              <a:gd name="csY28" fmla="*/ 559837 h 3101496"/>
              <a:gd name="csX29" fmla="*/ 985312 w 4788470"/>
              <a:gd name="csY29" fmla="*/ 559837 h 3101496"/>
              <a:gd name="csX30" fmla="*/ 985312 w 4788470"/>
              <a:gd name="csY30" fmla="*/ 600892 h 3101496"/>
              <a:gd name="csX31" fmla="*/ 1026367 w 4788470"/>
              <a:gd name="csY31" fmla="*/ 600892 h 3101496"/>
              <a:gd name="csX32" fmla="*/ 1026367 w 4788470"/>
              <a:gd name="csY32" fmla="*/ 675536 h 3101496"/>
              <a:gd name="csX33" fmla="*/ 1059957 w 4788470"/>
              <a:gd name="csY33" fmla="*/ 675536 h 3101496"/>
              <a:gd name="csX34" fmla="*/ 1059957 w 4788470"/>
              <a:gd name="csY34" fmla="*/ 735252 h 3101496"/>
              <a:gd name="csX35" fmla="*/ 1093547 w 4788470"/>
              <a:gd name="csY35" fmla="*/ 735252 h 3101496"/>
              <a:gd name="csX36" fmla="*/ 1093547 w 4788470"/>
              <a:gd name="csY36" fmla="*/ 768843 h 3101496"/>
              <a:gd name="csX37" fmla="*/ 1156995 w 4788470"/>
              <a:gd name="csY37" fmla="*/ 768843 h 3101496"/>
              <a:gd name="csX38" fmla="*/ 1156995 w 4788470"/>
              <a:gd name="csY38" fmla="*/ 806165 h 3101496"/>
              <a:gd name="csX39" fmla="*/ 1190586 w 4788470"/>
              <a:gd name="csY39" fmla="*/ 806165 h 3101496"/>
              <a:gd name="csX40" fmla="*/ 1190586 w 4788470"/>
              <a:gd name="csY40" fmla="*/ 847220 h 3101496"/>
              <a:gd name="csX41" fmla="*/ 1268963 w 4788470"/>
              <a:gd name="csY41" fmla="*/ 847220 h 3101496"/>
              <a:gd name="csX42" fmla="*/ 1268963 w 4788470"/>
              <a:gd name="csY42" fmla="*/ 903203 h 3101496"/>
              <a:gd name="csX43" fmla="*/ 1321214 w 4788470"/>
              <a:gd name="csY43" fmla="*/ 903203 h 3101496"/>
              <a:gd name="csX44" fmla="*/ 1321214 w 4788470"/>
              <a:gd name="csY44" fmla="*/ 947990 h 3101496"/>
              <a:gd name="csX45" fmla="*/ 1354804 w 4788470"/>
              <a:gd name="csY45" fmla="*/ 947990 h 3101496"/>
              <a:gd name="csX46" fmla="*/ 1354804 w 4788470"/>
              <a:gd name="csY46" fmla="*/ 1007706 h 3101496"/>
              <a:gd name="csX47" fmla="*/ 1388395 w 4788470"/>
              <a:gd name="csY47" fmla="*/ 1007706 h 3101496"/>
              <a:gd name="csX48" fmla="*/ 1388395 w 4788470"/>
              <a:gd name="csY48" fmla="*/ 1041296 h 3101496"/>
              <a:gd name="csX49" fmla="*/ 1459307 w 4788470"/>
              <a:gd name="csY49" fmla="*/ 1041296 h 3101496"/>
              <a:gd name="csX50" fmla="*/ 1459307 w 4788470"/>
              <a:gd name="csY50" fmla="*/ 1086083 h 3101496"/>
              <a:gd name="csX51" fmla="*/ 1489165 w 4788470"/>
              <a:gd name="csY51" fmla="*/ 1086083 h 3101496"/>
              <a:gd name="csX52" fmla="*/ 1489165 w 4788470"/>
              <a:gd name="csY52" fmla="*/ 1123406 h 3101496"/>
              <a:gd name="csX53" fmla="*/ 1511559 w 4788470"/>
              <a:gd name="csY53" fmla="*/ 1123406 h 3101496"/>
              <a:gd name="csX54" fmla="*/ 1511559 w 4788470"/>
              <a:gd name="csY54" fmla="*/ 1138335 h 3101496"/>
              <a:gd name="csX55" fmla="*/ 1556346 w 4788470"/>
              <a:gd name="csY55" fmla="*/ 1138335 h 3101496"/>
              <a:gd name="csX56" fmla="*/ 1556346 w 4788470"/>
              <a:gd name="csY56" fmla="*/ 1205515 h 3101496"/>
              <a:gd name="csX57" fmla="*/ 1619794 w 4788470"/>
              <a:gd name="csY57" fmla="*/ 1205515 h 3101496"/>
              <a:gd name="csX58" fmla="*/ 1619794 w 4788470"/>
              <a:gd name="csY58" fmla="*/ 1268963 h 3101496"/>
              <a:gd name="csX59" fmla="*/ 1645920 w 4788470"/>
              <a:gd name="csY59" fmla="*/ 1268963 h 3101496"/>
              <a:gd name="csX60" fmla="*/ 1645920 w 4788470"/>
              <a:gd name="csY60" fmla="*/ 1324947 h 3101496"/>
              <a:gd name="csX61" fmla="*/ 1739226 w 4788470"/>
              <a:gd name="csY61" fmla="*/ 1324947 h 3101496"/>
              <a:gd name="csX62" fmla="*/ 1739226 w 4788470"/>
              <a:gd name="csY62" fmla="*/ 1377199 h 3101496"/>
              <a:gd name="csX63" fmla="*/ 1776548 w 4788470"/>
              <a:gd name="csY63" fmla="*/ 1377199 h 3101496"/>
              <a:gd name="csX64" fmla="*/ 1776548 w 4788470"/>
              <a:gd name="csY64" fmla="*/ 1418253 h 3101496"/>
              <a:gd name="csX65" fmla="*/ 1817603 w 4788470"/>
              <a:gd name="csY65" fmla="*/ 1418253 h 3101496"/>
              <a:gd name="csX66" fmla="*/ 1817603 w 4788470"/>
              <a:gd name="csY66" fmla="*/ 1448111 h 3101496"/>
              <a:gd name="csX67" fmla="*/ 1843729 w 4788470"/>
              <a:gd name="csY67" fmla="*/ 1448111 h 3101496"/>
              <a:gd name="csX68" fmla="*/ 1843729 w 4788470"/>
              <a:gd name="csY68" fmla="*/ 1492898 h 3101496"/>
              <a:gd name="csX69" fmla="*/ 1910909 w 4788470"/>
              <a:gd name="csY69" fmla="*/ 1492898 h 3101496"/>
              <a:gd name="csX70" fmla="*/ 1910909 w 4788470"/>
              <a:gd name="csY70" fmla="*/ 1567543 h 3101496"/>
              <a:gd name="csX71" fmla="*/ 1929570 w 4788470"/>
              <a:gd name="csY71" fmla="*/ 1567543 h 3101496"/>
              <a:gd name="csX72" fmla="*/ 1929570 w 4788470"/>
              <a:gd name="csY72" fmla="*/ 1627259 h 3101496"/>
              <a:gd name="csX73" fmla="*/ 1951964 w 4788470"/>
              <a:gd name="csY73" fmla="*/ 1627259 h 3101496"/>
              <a:gd name="csX74" fmla="*/ 1951964 w 4788470"/>
              <a:gd name="csY74" fmla="*/ 1672046 h 3101496"/>
              <a:gd name="csX75" fmla="*/ 2022876 w 4788470"/>
              <a:gd name="csY75" fmla="*/ 1672046 h 3101496"/>
              <a:gd name="csX76" fmla="*/ 2022876 w 4788470"/>
              <a:gd name="csY76" fmla="*/ 1754155 h 3101496"/>
              <a:gd name="csX77" fmla="*/ 2052734 w 4788470"/>
              <a:gd name="csY77" fmla="*/ 1754155 h 3101496"/>
              <a:gd name="csX78" fmla="*/ 2052734 w 4788470"/>
              <a:gd name="csY78" fmla="*/ 1791478 h 3101496"/>
              <a:gd name="csX79" fmla="*/ 2093789 w 4788470"/>
              <a:gd name="csY79" fmla="*/ 1791478 h 3101496"/>
              <a:gd name="csX80" fmla="*/ 2093789 w 4788470"/>
              <a:gd name="csY80" fmla="*/ 1836265 h 3101496"/>
              <a:gd name="csX81" fmla="*/ 2127379 w 4788470"/>
              <a:gd name="csY81" fmla="*/ 1836265 h 3101496"/>
              <a:gd name="csX82" fmla="*/ 2127379 w 4788470"/>
              <a:gd name="csY82" fmla="*/ 1948232 h 3101496"/>
              <a:gd name="csX83" fmla="*/ 2202024 w 4788470"/>
              <a:gd name="csY83" fmla="*/ 1948232 h 3101496"/>
              <a:gd name="csX84" fmla="*/ 2202024 w 4788470"/>
              <a:gd name="csY84" fmla="*/ 2030341 h 3101496"/>
              <a:gd name="csX85" fmla="*/ 2250543 w 4788470"/>
              <a:gd name="csY85" fmla="*/ 2030341 h 3101496"/>
              <a:gd name="csX86" fmla="*/ 2250543 w 4788470"/>
              <a:gd name="csY86" fmla="*/ 2146041 h 3101496"/>
              <a:gd name="csX87" fmla="*/ 2325188 w 4788470"/>
              <a:gd name="csY87" fmla="*/ 2146041 h 3101496"/>
              <a:gd name="csX88" fmla="*/ 2325188 w 4788470"/>
              <a:gd name="csY88" fmla="*/ 2239347 h 3101496"/>
              <a:gd name="csX89" fmla="*/ 2437155 w 4788470"/>
              <a:gd name="csY89" fmla="*/ 2239347 h 3101496"/>
              <a:gd name="csX90" fmla="*/ 2437155 w 4788470"/>
              <a:gd name="csY90" fmla="*/ 2328921 h 3101496"/>
              <a:gd name="csX91" fmla="*/ 2530462 w 4788470"/>
              <a:gd name="csY91" fmla="*/ 2328921 h 3101496"/>
              <a:gd name="csX92" fmla="*/ 2530462 w 4788470"/>
              <a:gd name="csY92" fmla="*/ 2403566 h 3101496"/>
              <a:gd name="csX93" fmla="*/ 2556587 w 4788470"/>
              <a:gd name="csY93" fmla="*/ 2403566 h 3101496"/>
              <a:gd name="csX94" fmla="*/ 2556587 w 4788470"/>
              <a:gd name="csY94" fmla="*/ 2455817 h 3101496"/>
              <a:gd name="csX95" fmla="*/ 2605106 w 4788470"/>
              <a:gd name="csY95" fmla="*/ 2455817 h 3101496"/>
              <a:gd name="csX96" fmla="*/ 2605106 w 4788470"/>
              <a:gd name="csY96" fmla="*/ 2519265 h 3101496"/>
              <a:gd name="csX97" fmla="*/ 2761861 w 4788470"/>
              <a:gd name="csY97" fmla="*/ 2519265 h 3101496"/>
              <a:gd name="csX98" fmla="*/ 2761861 w 4788470"/>
              <a:gd name="csY98" fmla="*/ 2590178 h 3101496"/>
              <a:gd name="csX99" fmla="*/ 2840238 w 4788470"/>
              <a:gd name="csY99" fmla="*/ 2590178 h 3101496"/>
              <a:gd name="csX100" fmla="*/ 2840238 w 4788470"/>
              <a:gd name="csY100" fmla="*/ 2758129 h 3101496"/>
              <a:gd name="csX101" fmla="*/ 3138817 w 4788470"/>
              <a:gd name="csY101" fmla="*/ 2758129 h 3101496"/>
              <a:gd name="csX102" fmla="*/ 3138817 w 4788470"/>
              <a:gd name="csY102" fmla="*/ 2922348 h 3101496"/>
              <a:gd name="csX103" fmla="*/ 3877802 w 4788470"/>
              <a:gd name="csY103" fmla="*/ 2922348 h 3101496"/>
              <a:gd name="csX104" fmla="*/ 3877802 w 4788470"/>
              <a:gd name="csY104" fmla="*/ 3101496 h 3101496"/>
              <a:gd name="csX105" fmla="*/ 4788470 w 4788470"/>
              <a:gd name="csY105" fmla="*/ 3101496 h 3101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</a:cxnLst>
            <a:rect l="l" t="t" r="r" b="b"/>
            <a:pathLst>
              <a:path w="4788470" h="3101496">
                <a:moveTo>
                  <a:pt x="0" y="0"/>
                </a:moveTo>
                <a:lnTo>
                  <a:pt x="74644" y="0"/>
                </a:lnTo>
                <a:lnTo>
                  <a:pt x="74644" y="48519"/>
                </a:lnTo>
                <a:lnTo>
                  <a:pt x="179147" y="48519"/>
                </a:lnTo>
                <a:lnTo>
                  <a:pt x="179147" y="85842"/>
                </a:lnTo>
                <a:lnTo>
                  <a:pt x="231399" y="85842"/>
                </a:lnTo>
                <a:lnTo>
                  <a:pt x="231399" y="115700"/>
                </a:lnTo>
                <a:lnTo>
                  <a:pt x="283650" y="115700"/>
                </a:lnTo>
                <a:lnTo>
                  <a:pt x="272453" y="126897"/>
                </a:lnTo>
                <a:lnTo>
                  <a:pt x="328437" y="126897"/>
                </a:lnTo>
                <a:lnTo>
                  <a:pt x="328437" y="156754"/>
                </a:lnTo>
                <a:lnTo>
                  <a:pt x="432940" y="156754"/>
                </a:lnTo>
                <a:lnTo>
                  <a:pt x="432940" y="190345"/>
                </a:lnTo>
                <a:lnTo>
                  <a:pt x="526246" y="190345"/>
                </a:lnTo>
                <a:lnTo>
                  <a:pt x="511317" y="205274"/>
                </a:lnTo>
                <a:lnTo>
                  <a:pt x="571033" y="205274"/>
                </a:lnTo>
                <a:lnTo>
                  <a:pt x="571033" y="343367"/>
                </a:lnTo>
                <a:lnTo>
                  <a:pt x="615820" y="343367"/>
                </a:lnTo>
                <a:lnTo>
                  <a:pt x="615820" y="391886"/>
                </a:lnTo>
                <a:lnTo>
                  <a:pt x="641946" y="391886"/>
                </a:lnTo>
                <a:lnTo>
                  <a:pt x="641946" y="414279"/>
                </a:lnTo>
                <a:lnTo>
                  <a:pt x="776306" y="414279"/>
                </a:lnTo>
                <a:lnTo>
                  <a:pt x="776306" y="470263"/>
                </a:lnTo>
                <a:lnTo>
                  <a:pt x="850951" y="470263"/>
                </a:lnTo>
                <a:lnTo>
                  <a:pt x="854684" y="473996"/>
                </a:lnTo>
                <a:lnTo>
                  <a:pt x="918132" y="473996"/>
                </a:lnTo>
                <a:lnTo>
                  <a:pt x="918132" y="515050"/>
                </a:lnTo>
                <a:lnTo>
                  <a:pt x="936793" y="515050"/>
                </a:lnTo>
                <a:lnTo>
                  <a:pt x="936793" y="559837"/>
                </a:lnTo>
                <a:lnTo>
                  <a:pt x="985312" y="559837"/>
                </a:lnTo>
                <a:lnTo>
                  <a:pt x="985312" y="600892"/>
                </a:lnTo>
                <a:lnTo>
                  <a:pt x="1026367" y="600892"/>
                </a:lnTo>
                <a:lnTo>
                  <a:pt x="1026367" y="675536"/>
                </a:lnTo>
                <a:lnTo>
                  <a:pt x="1059957" y="675536"/>
                </a:lnTo>
                <a:lnTo>
                  <a:pt x="1059957" y="735252"/>
                </a:lnTo>
                <a:lnTo>
                  <a:pt x="1093547" y="735252"/>
                </a:lnTo>
                <a:lnTo>
                  <a:pt x="1093547" y="768843"/>
                </a:lnTo>
                <a:lnTo>
                  <a:pt x="1156995" y="768843"/>
                </a:lnTo>
                <a:lnTo>
                  <a:pt x="1156995" y="806165"/>
                </a:lnTo>
                <a:lnTo>
                  <a:pt x="1190586" y="806165"/>
                </a:lnTo>
                <a:lnTo>
                  <a:pt x="1190586" y="847220"/>
                </a:lnTo>
                <a:lnTo>
                  <a:pt x="1268963" y="847220"/>
                </a:lnTo>
                <a:lnTo>
                  <a:pt x="1268963" y="903203"/>
                </a:lnTo>
                <a:lnTo>
                  <a:pt x="1321214" y="903203"/>
                </a:lnTo>
                <a:lnTo>
                  <a:pt x="1321214" y="947990"/>
                </a:lnTo>
                <a:lnTo>
                  <a:pt x="1354804" y="947990"/>
                </a:lnTo>
                <a:lnTo>
                  <a:pt x="1354804" y="1007706"/>
                </a:lnTo>
                <a:lnTo>
                  <a:pt x="1388395" y="1007706"/>
                </a:lnTo>
                <a:lnTo>
                  <a:pt x="1388395" y="1041296"/>
                </a:lnTo>
                <a:lnTo>
                  <a:pt x="1459307" y="1041296"/>
                </a:lnTo>
                <a:lnTo>
                  <a:pt x="1459307" y="1086083"/>
                </a:lnTo>
                <a:lnTo>
                  <a:pt x="1489165" y="1086083"/>
                </a:lnTo>
                <a:lnTo>
                  <a:pt x="1489165" y="1123406"/>
                </a:lnTo>
                <a:lnTo>
                  <a:pt x="1511559" y="1123406"/>
                </a:lnTo>
                <a:lnTo>
                  <a:pt x="1511559" y="1138335"/>
                </a:lnTo>
                <a:lnTo>
                  <a:pt x="1556346" y="1138335"/>
                </a:lnTo>
                <a:lnTo>
                  <a:pt x="1556346" y="1205515"/>
                </a:lnTo>
                <a:lnTo>
                  <a:pt x="1619794" y="1205515"/>
                </a:lnTo>
                <a:lnTo>
                  <a:pt x="1619794" y="1268963"/>
                </a:lnTo>
                <a:lnTo>
                  <a:pt x="1645920" y="1268963"/>
                </a:lnTo>
                <a:lnTo>
                  <a:pt x="1645920" y="1324947"/>
                </a:lnTo>
                <a:lnTo>
                  <a:pt x="1739226" y="1324947"/>
                </a:lnTo>
                <a:lnTo>
                  <a:pt x="1739226" y="1377199"/>
                </a:lnTo>
                <a:lnTo>
                  <a:pt x="1776548" y="1377199"/>
                </a:lnTo>
                <a:lnTo>
                  <a:pt x="1776548" y="1418253"/>
                </a:lnTo>
                <a:lnTo>
                  <a:pt x="1817603" y="1418253"/>
                </a:lnTo>
                <a:lnTo>
                  <a:pt x="1817603" y="1448111"/>
                </a:lnTo>
                <a:lnTo>
                  <a:pt x="1843729" y="1448111"/>
                </a:lnTo>
                <a:lnTo>
                  <a:pt x="1843729" y="1492898"/>
                </a:lnTo>
                <a:lnTo>
                  <a:pt x="1910909" y="1492898"/>
                </a:lnTo>
                <a:lnTo>
                  <a:pt x="1910909" y="1567543"/>
                </a:lnTo>
                <a:lnTo>
                  <a:pt x="1929570" y="1567543"/>
                </a:lnTo>
                <a:lnTo>
                  <a:pt x="1929570" y="1627259"/>
                </a:lnTo>
                <a:lnTo>
                  <a:pt x="1951964" y="1627259"/>
                </a:lnTo>
                <a:lnTo>
                  <a:pt x="1951964" y="1672046"/>
                </a:lnTo>
                <a:lnTo>
                  <a:pt x="2022876" y="1672046"/>
                </a:lnTo>
                <a:lnTo>
                  <a:pt x="2022876" y="1754155"/>
                </a:lnTo>
                <a:lnTo>
                  <a:pt x="2052734" y="1754155"/>
                </a:lnTo>
                <a:lnTo>
                  <a:pt x="2052734" y="1791478"/>
                </a:lnTo>
                <a:lnTo>
                  <a:pt x="2093789" y="1791478"/>
                </a:lnTo>
                <a:lnTo>
                  <a:pt x="2093789" y="1836265"/>
                </a:lnTo>
                <a:lnTo>
                  <a:pt x="2127379" y="1836265"/>
                </a:lnTo>
                <a:lnTo>
                  <a:pt x="2127379" y="1948232"/>
                </a:lnTo>
                <a:lnTo>
                  <a:pt x="2202024" y="1948232"/>
                </a:lnTo>
                <a:lnTo>
                  <a:pt x="2202024" y="2030341"/>
                </a:lnTo>
                <a:lnTo>
                  <a:pt x="2250543" y="2030341"/>
                </a:lnTo>
                <a:lnTo>
                  <a:pt x="2250543" y="2146041"/>
                </a:lnTo>
                <a:lnTo>
                  <a:pt x="2325188" y="2146041"/>
                </a:lnTo>
                <a:lnTo>
                  <a:pt x="2325188" y="2239347"/>
                </a:lnTo>
                <a:lnTo>
                  <a:pt x="2437155" y="2239347"/>
                </a:lnTo>
                <a:lnTo>
                  <a:pt x="2437155" y="2328921"/>
                </a:lnTo>
                <a:lnTo>
                  <a:pt x="2530462" y="2328921"/>
                </a:lnTo>
                <a:lnTo>
                  <a:pt x="2530462" y="2403566"/>
                </a:lnTo>
                <a:lnTo>
                  <a:pt x="2556587" y="2403566"/>
                </a:lnTo>
                <a:lnTo>
                  <a:pt x="2556587" y="2455817"/>
                </a:lnTo>
                <a:lnTo>
                  <a:pt x="2605106" y="2455817"/>
                </a:lnTo>
                <a:lnTo>
                  <a:pt x="2605106" y="2519265"/>
                </a:lnTo>
                <a:lnTo>
                  <a:pt x="2761861" y="2519265"/>
                </a:lnTo>
                <a:lnTo>
                  <a:pt x="2761861" y="2590178"/>
                </a:lnTo>
                <a:lnTo>
                  <a:pt x="2840238" y="2590178"/>
                </a:lnTo>
                <a:lnTo>
                  <a:pt x="2840238" y="2758129"/>
                </a:lnTo>
                <a:lnTo>
                  <a:pt x="3138817" y="2758129"/>
                </a:lnTo>
                <a:lnTo>
                  <a:pt x="3138817" y="2922348"/>
                </a:lnTo>
                <a:lnTo>
                  <a:pt x="3877802" y="2922348"/>
                </a:lnTo>
                <a:lnTo>
                  <a:pt x="3877802" y="3101496"/>
                </a:lnTo>
                <a:lnTo>
                  <a:pt x="4788470" y="3101496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95171AD-7F2D-DBC7-8B5E-BFBB5B957570}"/>
              </a:ext>
            </a:extLst>
          </p:cNvPr>
          <p:cNvSpPr/>
          <p:nvPr/>
        </p:nvSpPr>
        <p:spPr>
          <a:xfrm>
            <a:off x="6378407" y="1339876"/>
            <a:ext cx="2888757" cy="3273179"/>
          </a:xfrm>
          <a:custGeom>
            <a:avLst/>
            <a:gdLst>
              <a:gd name="csX0" fmla="*/ 0 w 2888757"/>
              <a:gd name="csY0" fmla="*/ 0 h 3273179"/>
              <a:gd name="csX1" fmla="*/ 67180 w 2888757"/>
              <a:gd name="csY1" fmla="*/ 0 h 3273179"/>
              <a:gd name="csX2" fmla="*/ 67180 w 2888757"/>
              <a:gd name="csY2" fmla="*/ 70913 h 3273179"/>
              <a:gd name="csX3" fmla="*/ 89573 w 2888757"/>
              <a:gd name="csY3" fmla="*/ 70913 h 3273179"/>
              <a:gd name="csX4" fmla="*/ 89573 w 2888757"/>
              <a:gd name="csY4" fmla="*/ 138093 h 3273179"/>
              <a:gd name="csX5" fmla="*/ 264989 w 2888757"/>
              <a:gd name="csY5" fmla="*/ 138093 h 3273179"/>
              <a:gd name="csX6" fmla="*/ 264989 w 2888757"/>
              <a:gd name="csY6" fmla="*/ 186612 h 3273179"/>
              <a:gd name="csX7" fmla="*/ 306044 w 2888757"/>
              <a:gd name="csY7" fmla="*/ 186612 h 3273179"/>
              <a:gd name="csX8" fmla="*/ 306044 w 2888757"/>
              <a:gd name="csY8" fmla="*/ 257525 h 3273179"/>
              <a:gd name="csX9" fmla="*/ 332169 w 2888757"/>
              <a:gd name="csY9" fmla="*/ 257525 h 3273179"/>
              <a:gd name="csX10" fmla="*/ 332169 w 2888757"/>
              <a:gd name="csY10" fmla="*/ 317241 h 3273179"/>
              <a:gd name="csX11" fmla="*/ 380689 w 2888757"/>
              <a:gd name="csY11" fmla="*/ 317241 h 3273179"/>
              <a:gd name="csX12" fmla="*/ 380689 w 2888757"/>
              <a:gd name="csY12" fmla="*/ 395618 h 3273179"/>
              <a:gd name="csX13" fmla="*/ 403082 w 2888757"/>
              <a:gd name="csY13" fmla="*/ 395618 h 3273179"/>
              <a:gd name="csX14" fmla="*/ 403082 w 2888757"/>
              <a:gd name="csY14" fmla="*/ 462798 h 3273179"/>
              <a:gd name="csX15" fmla="*/ 541175 w 2888757"/>
              <a:gd name="csY15" fmla="*/ 462798 h 3273179"/>
              <a:gd name="csX16" fmla="*/ 541175 w 2888757"/>
              <a:gd name="csY16" fmla="*/ 518782 h 3273179"/>
              <a:gd name="csX17" fmla="*/ 578497 w 2888757"/>
              <a:gd name="csY17" fmla="*/ 518782 h 3273179"/>
              <a:gd name="csX18" fmla="*/ 578497 w 2888757"/>
              <a:gd name="csY18" fmla="*/ 600891 h 3273179"/>
              <a:gd name="csX19" fmla="*/ 612088 w 2888757"/>
              <a:gd name="csY19" fmla="*/ 600891 h 3273179"/>
              <a:gd name="csX20" fmla="*/ 612088 w 2888757"/>
              <a:gd name="csY20" fmla="*/ 656875 h 3273179"/>
              <a:gd name="csX21" fmla="*/ 641946 w 2888757"/>
              <a:gd name="csY21" fmla="*/ 656875 h 3273179"/>
              <a:gd name="csX22" fmla="*/ 641946 w 2888757"/>
              <a:gd name="csY22" fmla="*/ 712859 h 3273179"/>
              <a:gd name="csX23" fmla="*/ 675536 w 2888757"/>
              <a:gd name="csY23" fmla="*/ 712859 h 3273179"/>
              <a:gd name="csX24" fmla="*/ 675536 w 2888757"/>
              <a:gd name="csY24" fmla="*/ 791236 h 3273179"/>
              <a:gd name="csX25" fmla="*/ 735252 w 2888757"/>
              <a:gd name="csY25" fmla="*/ 791236 h 3273179"/>
              <a:gd name="csX26" fmla="*/ 735252 w 2888757"/>
              <a:gd name="csY26" fmla="*/ 858416 h 3273179"/>
              <a:gd name="csX27" fmla="*/ 757645 w 2888757"/>
              <a:gd name="csY27" fmla="*/ 858416 h 3273179"/>
              <a:gd name="csX28" fmla="*/ 757645 w 2888757"/>
              <a:gd name="csY28" fmla="*/ 936793 h 3273179"/>
              <a:gd name="csX29" fmla="*/ 839755 w 2888757"/>
              <a:gd name="csY29" fmla="*/ 936793 h 3273179"/>
              <a:gd name="csX30" fmla="*/ 839755 w 2888757"/>
              <a:gd name="csY30" fmla="*/ 1003974 h 3273179"/>
              <a:gd name="csX31" fmla="*/ 892006 w 2888757"/>
              <a:gd name="csY31" fmla="*/ 1003974 h 3273179"/>
              <a:gd name="csX32" fmla="*/ 892006 w 2888757"/>
              <a:gd name="csY32" fmla="*/ 1089815 h 3273179"/>
              <a:gd name="csX33" fmla="*/ 899471 w 2888757"/>
              <a:gd name="csY33" fmla="*/ 1097280 h 3273179"/>
              <a:gd name="csX34" fmla="*/ 899471 w 2888757"/>
              <a:gd name="csY34" fmla="*/ 1179389 h 3273179"/>
              <a:gd name="csX35" fmla="*/ 925596 w 2888757"/>
              <a:gd name="csY35" fmla="*/ 1205514 h 3273179"/>
              <a:gd name="csX36" fmla="*/ 925596 w 2888757"/>
              <a:gd name="csY36" fmla="*/ 1328679 h 3273179"/>
              <a:gd name="csX37" fmla="*/ 955454 w 2888757"/>
              <a:gd name="csY37" fmla="*/ 1328679 h 3273179"/>
              <a:gd name="csX38" fmla="*/ 955454 w 2888757"/>
              <a:gd name="csY38" fmla="*/ 1477969 h 3273179"/>
              <a:gd name="csX39" fmla="*/ 1048760 w 2888757"/>
              <a:gd name="csY39" fmla="*/ 1477969 h 3273179"/>
              <a:gd name="csX40" fmla="*/ 1048760 w 2888757"/>
              <a:gd name="csY40" fmla="*/ 1552614 h 3273179"/>
              <a:gd name="csX41" fmla="*/ 1082351 w 2888757"/>
              <a:gd name="csY41" fmla="*/ 1552614 h 3273179"/>
              <a:gd name="csX42" fmla="*/ 1082351 w 2888757"/>
              <a:gd name="csY42" fmla="*/ 1630991 h 3273179"/>
              <a:gd name="csX43" fmla="*/ 1101012 w 2888757"/>
              <a:gd name="csY43" fmla="*/ 1630991 h 3273179"/>
              <a:gd name="csX44" fmla="*/ 1101012 w 2888757"/>
              <a:gd name="csY44" fmla="*/ 1817603 h 3273179"/>
              <a:gd name="csX45" fmla="*/ 1130870 w 2888757"/>
              <a:gd name="csY45" fmla="*/ 1817603 h 3273179"/>
              <a:gd name="csX46" fmla="*/ 1130870 w 2888757"/>
              <a:gd name="csY46" fmla="*/ 1907177 h 3273179"/>
              <a:gd name="csX47" fmla="*/ 1257766 w 2888757"/>
              <a:gd name="csY47" fmla="*/ 1907177 h 3273179"/>
              <a:gd name="csX48" fmla="*/ 1257766 w 2888757"/>
              <a:gd name="csY48" fmla="*/ 1959428 h 3273179"/>
              <a:gd name="csX49" fmla="*/ 1310017 w 2888757"/>
              <a:gd name="csY49" fmla="*/ 1959428 h 3273179"/>
              <a:gd name="csX50" fmla="*/ 1310017 w 2888757"/>
              <a:gd name="csY50" fmla="*/ 2112451 h 3273179"/>
              <a:gd name="csX51" fmla="*/ 1339875 w 2888757"/>
              <a:gd name="csY51" fmla="*/ 2112451 h 3273179"/>
              <a:gd name="csX52" fmla="*/ 1339875 w 2888757"/>
              <a:gd name="csY52" fmla="*/ 2187095 h 3273179"/>
              <a:gd name="csX53" fmla="*/ 1403324 w 2888757"/>
              <a:gd name="csY53" fmla="*/ 2187095 h 3273179"/>
              <a:gd name="csX54" fmla="*/ 1403324 w 2888757"/>
              <a:gd name="csY54" fmla="*/ 2265473 h 3273179"/>
              <a:gd name="csX55" fmla="*/ 1470504 w 2888757"/>
              <a:gd name="csY55" fmla="*/ 2265473 h 3273179"/>
              <a:gd name="csX56" fmla="*/ 1470504 w 2888757"/>
              <a:gd name="csY56" fmla="*/ 2343850 h 3273179"/>
              <a:gd name="csX57" fmla="*/ 1601133 w 2888757"/>
              <a:gd name="csY57" fmla="*/ 2343850 h 3273179"/>
              <a:gd name="csX58" fmla="*/ 1601133 w 2888757"/>
              <a:gd name="csY58" fmla="*/ 2418495 h 3273179"/>
              <a:gd name="csX59" fmla="*/ 1619794 w 2888757"/>
              <a:gd name="csY59" fmla="*/ 2418495 h 3273179"/>
              <a:gd name="csX60" fmla="*/ 1619794 w 2888757"/>
              <a:gd name="csY60" fmla="*/ 2515533 h 3273179"/>
              <a:gd name="csX61" fmla="*/ 1683242 w 2888757"/>
              <a:gd name="csY61" fmla="*/ 2515533 h 3273179"/>
              <a:gd name="csX62" fmla="*/ 1683242 w 2888757"/>
              <a:gd name="csY62" fmla="*/ 2709610 h 3273179"/>
              <a:gd name="csX63" fmla="*/ 1757887 w 2888757"/>
              <a:gd name="csY63" fmla="*/ 2709610 h 3273179"/>
              <a:gd name="csX64" fmla="*/ 1757887 w 2888757"/>
              <a:gd name="csY64" fmla="*/ 2799184 h 3273179"/>
              <a:gd name="csX65" fmla="*/ 1933302 w 2888757"/>
              <a:gd name="csY65" fmla="*/ 2799184 h 3273179"/>
              <a:gd name="csX66" fmla="*/ 1933302 w 2888757"/>
              <a:gd name="csY66" fmla="*/ 2911151 h 3273179"/>
              <a:gd name="csX67" fmla="*/ 2190827 w 2888757"/>
              <a:gd name="csY67" fmla="*/ 2911151 h 3273179"/>
              <a:gd name="csX68" fmla="*/ 2190827 w 2888757"/>
              <a:gd name="csY68" fmla="*/ 3030583 h 3273179"/>
              <a:gd name="csX69" fmla="*/ 2325188 w 2888757"/>
              <a:gd name="csY69" fmla="*/ 3030583 h 3273179"/>
              <a:gd name="csX70" fmla="*/ 2325188 w 2888757"/>
              <a:gd name="csY70" fmla="*/ 3146282 h 3273179"/>
              <a:gd name="csX71" fmla="*/ 2888757 w 2888757"/>
              <a:gd name="csY71" fmla="*/ 3146282 h 3273179"/>
              <a:gd name="csX72" fmla="*/ 2888757 w 2888757"/>
              <a:gd name="csY72" fmla="*/ 3273179 h 32731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2888757" h="3273179">
                <a:moveTo>
                  <a:pt x="0" y="0"/>
                </a:moveTo>
                <a:lnTo>
                  <a:pt x="67180" y="0"/>
                </a:lnTo>
                <a:lnTo>
                  <a:pt x="67180" y="70913"/>
                </a:lnTo>
                <a:lnTo>
                  <a:pt x="89573" y="70913"/>
                </a:lnTo>
                <a:lnTo>
                  <a:pt x="89573" y="138093"/>
                </a:lnTo>
                <a:lnTo>
                  <a:pt x="264989" y="138093"/>
                </a:lnTo>
                <a:lnTo>
                  <a:pt x="264989" y="186612"/>
                </a:lnTo>
                <a:lnTo>
                  <a:pt x="306044" y="186612"/>
                </a:lnTo>
                <a:lnTo>
                  <a:pt x="306044" y="257525"/>
                </a:lnTo>
                <a:lnTo>
                  <a:pt x="332169" y="257525"/>
                </a:lnTo>
                <a:lnTo>
                  <a:pt x="332169" y="317241"/>
                </a:lnTo>
                <a:lnTo>
                  <a:pt x="380689" y="317241"/>
                </a:lnTo>
                <a:lnTo>
                  <a:pt x="380689" y="395618"/>
                </a:lnTo>
                <a:lnTo>
                  <a:pt x="403082" y="395618"/>
                </a:lnTo>
                <a:lnTo>
                  <a:pt x="403082" y="462798"/>
                </a:lnTo>
                <a:lnTo>
                  <a:pt x="541175" y="462798"/>
                </a:lnTo>
                <a:lnTo>
                  <a:pt x="541175" y="518782"/>
                </a:lnTo>
                <a:lnTo>
                  <a:pt x="578497" y="518782"/>
                </a:lnTo>
                <a:lnTo>
                  <a:pt x="578497" y="600891"/>
                </a:lnTo>
                <a:lnTo>
                  <a:pt x="612088" y="600891"/>
                </a:lnTo>
                <a:lnTo>
                  <a:pt x="612088" y="656875"/>
                </a:lnTo>
                <a:lnTo>
                  <a:pt x="641946" y="656875"/>
                </a:lnTo>
                <a:lnTo>
                  <a:pt x="641946" y="712859"/>
                </a:lnTo>
                <a:lnTo>
                  <a:pt x="675536" y="712859"/>
                </a:lnTo>
                <a:lnTo>
                  <a:pt x="675536" y="791236"/>
                </a:lnTo>
                <a:lnTo>
                  <a:pt x="735252" y="791236"/>
                </a:lnTo>
                <a:lnTo>
                  <a:pt x="735252" y="858416"/>
                </a:lnTo>
                <a:lnTo>
                  <a:pt x="757645" y="858416"/>
                </a:lnTo>
                <a:lnTo>
                  <a:pt x="757645" y="936793"/>
                </a:lnTo>
                <a:lnTo>
                  <a:pt x="839755" y="936793"/>
                </a:lnTo>
                <a:lnTo>
                  <a:pt x="839755" y="1003974"/>
                </a:lnTo>
                <a:lnTo>
                  <a:pt x="892006" y="1003974"/>
                </a:lnTo>
                <a:lnTo>
                  <a:pt x="892006" y="1089815"/>
                </a:lnTo>
                <a:lnTo>
                  <a:pt x="899471" y="1097280"/>
                </a:lnTo>
                <a:lnTo>
                  <a:pt x="899471" y="1179389"/>
                </a:lnTo>
                <a:lnTo>
                  <a:pt x="925596" y="1205514"/>
                </a:lnTo>
                <a:lnTo>
                  <a:pt x="925596" y="1328679"/>
                </a:lnTo>
                <a:lnTo>
                  <a:pt x="955454" y="1328679"/>
                </a:lnTo>
                <a:lnTo>
                  <a:pt x="955454" y="1477969"/>
                </a:lnTo>
                <a:lnTo>
                  <a:pt x="1048760" y="1477969"/>
                </a:lnTo>
                <a:lnTo>
                  <a:pt x="1048760" y="1552614"/>
                </a:lnTo>
                <a:lnTo>
                  <a:pt x="1082351" y="1552614"/>
                </a:lnTo>
                <a:lnTo>
                  <a:pt x="1082351" y="1630991"/>
                </a:lnTo>
                <a:lnTo>
                  <a:pt x="1101012" y="1630991"/>
                </a:lnTo>
                <a:lnTo>
                  <a:pt x="1101012" y="1817603"/>
                </a:lnTo>
                <a:lnTo>
                  <a:pt x="1130870" y="1817603"/>
                </a:lnTo>
                <a:lnTo>
                  <a:pt x="1130870" y="1907177"/>
                </a:lnTo>
                <a:lnTo>
                  <a:pt x="1257766" y="1907177"/>
                </a:lnTo>
                <a:lnTo>
                  <a:pt x="1257766" y="1959428"/>
                </a:lnTo>
                <a:lnTo>
                  <a:pt x="1310017" y="1959428"/>
                </a:lnTo>
                <a:lnTo>
                  <a:pt x="1310017" y="2112451"/>
                </a:lnTo>
                <a:lnTo>
                  <a:pt x="1339875" y="2112451"/>
                </a:lnTo>
                <a:lnTo>
                  <a:pt x="1339875" y="2187095"/>
                </a:lnTo>
                <a:lnTo>
                  <a:pt x="1403324" y="2187095"/>
                </a:lnTo>
                <a:lnTo>
                  <a:pt x="1403324" y="2265473"/>
                </a:lnTo>
                <a:lnTo>
                  <a:pt x="1470504" y="2265473"/>
                </a:lnTo>
                <a:lnTo>
                  <a:pt x="1470504" y="2343850"/>
                </a:lnTo>
                <a:lnTo>
                  <a:pt x="1601133" y="2343850"/>
                </a:lnTo>
                <a:lnTo>
                  <a:pt x="1601133" y="2418495"/>
                </a:lnTo>
                <a:lnTo>
                  <a:pt x="1619794" y="2418495"/>
                </a:lnTo>
                <a:lnTo>
                  <a:pt x="1619794" y="2515533"/>
                </a:lnTo>
                <a:lnTo>
                  <a:pt x="1683242" y="2515533"/>
                </a:lnTo>
                <a:lnTo>
                  <a:pt x="1683242" y="2709610"/>
                </a:lnTo>
                <a:lnTo>
                  <a:pt x="1757887" y="2709610"/>
                </a:lnTo>
                <a:lnTo>
                  <a:pt x="1757887" y="2799184"/>
                </a:lnTo>
                <a:lnTo>
                  <a:pt x="1933302" y="2799184"/>
                </a:lnTo>
                <a:lnTo>
                  <a:pt x="1933302" y="2911151"/>
                </a:lnTo>
                <a:lnTo>
                  <a:pt x="2190827" y="2911151"/>
                </a:lnTo>
                <a:lnTo>
                  <a:pt x="2190827" y="3030583"/>
                </a:lnTo>
                <a:lnTo>
                  <a:pt x="2325188" y="3030583"/>
                </a:lnTo>
                <a:lnTo>
                  <a:pt x="2325188" y="3146282"/>
                </a:lnTo>
                <a:lnTo>
                  <a:pt x="2888757" y="3146282"/>
                </a:lnTo>
                <a:lnTo>
                  <a:pt x="2888757" y="327317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C509C80-2A4F-BE61-C2B0-34C4006C61A5}"/>
              </a:ext>
            </a:extLst>
          </p:cNvPr>
          <p:cNvSpPr txBox="1"/>
          <p:nvPr/>
        </p:nvSpPr>
        <p:spPr>
          <a:xfrm>
            <a:off x="8143994" y="4980482"/>
            <a:ext cx="1533274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Yr</a:t>
            </a:r>
          </a:p>
        </p:txBody>
      </p:sp>
    </p:spTree>
    <p:extLst>
      <p:ext uri="{BB962C8B-B14F-4D97-AF65-F5344CB8AC3E}">
        <p14:creationId xmlns:p14="http://schemas.microsoft.com/office/powerpoint/2010/main" val="89984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27A0B-9908-398D-1177-F63E7B671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6C7E-0ED8-CA70-2ACA-7EFECAB4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MIPSS-PV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DFC109-86A9-9763-050B-FD1558509D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Tefferi</a:t>
            </a:r>
            <a:r>
              <a:rPr lang="en-US" dirty="0"/>
              <a:t>. Br J </a:t>
            </a:r>
            <a:r>
              <a:rPr lang="en-US" dirty="0" err="1"/>
              <a:t>Haematol</a:t>
            </a:r>
            <a:r>
              <a:rPr lang="en-US" dirty="0"/>
              <a:t>. 2020;189:291. 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40448B-92CC-7575-CB3F-C3BD6E32E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700731"/>
              </p:ext>
            </p:extLst>
          </p:nvPr>
        </p:nvGraphicFramePr>
        <p:xfrm>
          <a:off x="4470318" y="5251131"/>
          <a:ext cx="7490604" cy="1088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651">
                  <a:extLst>
                    <a:ext uri="{9D8B030D-6E8A-4147-A177-3AD203B41FA5}">
                      <a16:colId xmlns:a16="http://schemas.microsoft.com/office/drawing/2014/main" val="2907918039"/>
                    </a:ext>
                  </a:extLst>
                </a:gridCol>
                <a:gridCol w="1872651">
                  <a:extLst>
                    <a:ext uri="{9D8B030D-6E8A-4147-A177-3AD203B41FA5}">
                      <a16:colId xmlns:a16="http://schemas.microsoft.com/office/drawing/2014/main" val="284677067"/>
                    </a:ext>
                  </a:extLst>
                </a:gridCol>
                <a:gridCol w="1872651">
                  <a:extLst>
                    <a:ext uri="{9D8B030D-6E8A-4147-A177-3AD203B41FA5}">
                      <a16:colId xmlns:a16="http://schemas.microsoft.com/office/drawing/2014/main" val="1497578327"/>
                    </a:ext>
                  </a:extLst>
                </a:gridCol>
                <a:gridCol w="1872651">
                  <a:extLst>
                    <a:ext uri="{9D8B030D-6E8A-4147-A177-3AD203B41FA5}">
                      <a16:colId xmlns:a16="http://schemas.microsoft.com/office/drawing/2014/main" val="3159905369"/>
                    </a:ext>
                  </a:extLst>
                </a:gridCol>
              </a:tblGrid>
              <a:tr h="472096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Low Risk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213)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Intermediate Risk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108)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High Risk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15)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4519423"/>
                  </a:ext>
                </a:extLst>
              </a:tr>
              <a:tr h="308055">
                <a:tc>
                  <a:txBody>
                    <a:bodyPr/>
                    <a:lstStyle/>
                    <a:p>
                      <a:r>
                        <a:rPr lang="en-US" sz="1200" dirty="0"/>
                        <a:t>Median OS, yr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3.2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494930"/>
                  </a:ext>
                </a:extLst>
              </a:tr>
              <a:tr h="308055">
                <a:tc>
                  <a:txBody>
                    <a:bodyPr/>
                    <a:lstStyle/>
                    <a:p>
                      <a:r>
                        <a:rPr lang="en-US" sz="1200" dirty="0"/>
                        <a:t>HR vs low risk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3.8 (2.5-5.7)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76.9 (36.0-162.8)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169368"/>
                  </a:ext>
                </a:extLst>
              </a:tr>
            </a:tbl>
          </a:graphicData>
        </a:graphic>
      </p:graphicFrame>
      <p:graphicFrame>
        <p:nvGraphicFramePr>
          <p:cNvPr id="2" name="Content Placeholder 11">
            <a:extLst>
              <a:ext uri="{FF2B5EF4-FFF2-40B4-BE49-F238E27FC236}">
                <a16:creationId xmlns:a16="http://schemas.microsoft.com/office/drawing/2014/main" id="{3A58F4EF-8D18-8027-E9B1-9AAF200F45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500196"/>
              </p:ext>
            </p:extLst>
          </p:nvPr>
        </p:nvGraphicFramePr>
        <p:xfrm>
          <a:off x="242004" y="1213266"/>
          <a:ext cx="4187121" cy="3840480"/>
        </p:xfrm>
        <a:graphic>
          <a:graphicData uri="http://schemas.openxmlformats.org/drawingml/2006/table">
            <a:tbl>
              <a:tblPr firstRow="1" bandRow="1"/>
              <a:tblGrid>
                <a:gridCol w="4187121">
                  <a:extLst>
                    <a:ext uri="{9D8B030D-6E8A-4147-A177-3AD203B41FA5}">
                      <a16:colId xmlns:a16="http://schemas.microsoft.com/office/drawing/2014/main" val="3202569849"/>
                    </a:ext>
                  </a:extLst>
                </a:gridCol>
              </a:tblGrid>
              <a:tr h="4012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Risk Factor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515108"/>
                  </a:ext>
                </a:extLst>
              </a:tr>
              <a:tr h="31672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Adverse mutations* = 3 points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641515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Age &gt;67 yr = 2 points 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68307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+mn-lt"/>
                        </a:rPr>
                        <a:t>Leukocytes ≥15 x 10</a:t>
                      </a:r>
                      <a:r>
                        <a:rPr lang="en-US" sz="1600" i="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+mn-lt"/>
                        </a:rPr>
                        <a:t>/L = 1 point 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739984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+mn-lt"/>
                        </a:rPr>
                        <a:t>History of thrombosis = 1 point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45873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Risk Category</a:t>
                      </a:r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73466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Low risk: 0-1 points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15524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Intermediate risk: 2-3 points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23729"/>
                  </a:ext>
                </a:extLst>
              </a:tr>
              <a:tr h="40124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High risk: </a:t>
                      </a:r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+mn-lt"/>
                        </a:rPr>
                        <a:t>≥4 points</a:t>
                      </a:r>
                      <a:endParaRPr lang="en-US" sz="1600" dirty="0"/>
                    </a:p>
                  </a:txBody>
                  <a:tcPr marL="182880" marR="182880"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156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E9BFD2B-AEFD-95BD-2934-3EFEA625BD0C}"/>
              </a:ext>
            </a:extLst>
          </p:cNvPr>
          <p:cNvSpPr txBox="1"/>
          <p:nvPr/>
        </p:nvSpPr>
        <p:spPr>
          <a:xfrm>
            <a:off x="327332" y="5142289"/>
            <a:ext cx="2171700" cy="5024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*</a:t>
            </a:r>
            <a:r>
              <a:rPr lang="en-US" sz="1200" i="1" dirty="0"/>
              <a:t>SRSF2</a:t>
            </a:r>
            <a:r>
              <a:rPr lang="en-US" sz="12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A9C73-E210-8F3C-8C57-61A5E3112CCC}"/>
              </a:ext>
            </a:extLst>
          </p:cNvPr>
          <p:cNvSpPr txBox="1"/>
          <p:nvPr/>
        </p:nvSpPr>
        <p:spPr>
          <a:xfrm>
            <a:off x="7955925" y="909607"/>
            <a:ext cx="1886735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algn="l"/>
            <a:r>
              <a:rPr lang="en-US" b="1" dirty="0"/>
              <a:t>Overall Survival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8C81D08-B333-B6F1-9650-FCDE6683A4B1}"/>
              </a:ext>
            </a:extLst>
          </p:cNvPr>
          <p:cNvSpPr/>
          <p:nvPr/>
        </p:nvSpPr>
        <p:spPr>
          <a:xfrm>
            <a:off x="6392708" y="1351370"/>
            <a:ext cx="5181447" cy="3261090"/>
          </a:xfrm>
          <a:custGeom>
            <a:avLst/>
            <a:gdLst>
              <a:gd name="csX0" fmla="*/ 0 w 4855221"/>
              <a:gd name="csY0" fmla="*/ 0 h 3261090"/>
              <a:gd name="csX1" fmla="*/ 0 w 4855221"/>
              <a:gd name="csY1" fmla="*/ 3261090 h 3261090"/>
              <a:gd name="csX2" fmla="*/ 4855221 w 4855221"/>
              <a:gd name="csY2" fmla="*/ 3261090 h 3261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855221" h="3261090">
                <a:moveTo>
                  <a:pt x="0" y="0"/>
                </a:moveTo>
                <a:lnTo>
                  <a:pt x="0" y="3261090"/>
                </a:lnTo>
                <a:lnTo>
                  <a:pt x="4855221" y="326109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80919A-F601-CF25-0927-C89F9BFD8DBB}"/>
              </a:ext>
            </a:extLst>
          </p:cNvPr>
          <p:cNvGrpSpPr/>
          <p:nvPr/>
        </p:nvGrpSpPr>
        <p:grpSpPr>
          <a:xfrm>
            <a:off x="5690437" y="1251482"/>
            <a:ext cx="702271" cy="3557186"/>
            <a:chOff x="5690437" y="1645113"/>
            <a:chExt cx="702271" cy="31405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62907E-FBF8-4A52-7846-A73A1E3C7D8F}"/>
                </a:ext>
              </a:extLst>
            </p:cNvPr>
            <p:cNvSpPr txBox="1"/>
            <p:nvPr/>
          </p:nvSpPr>
          <p:spPr>
            <a:xfrm rot="16200000">
              <a:off x="5138577" y="3070744"/>
              <a:ext cx="1353676" cy="249955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OS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21E9E71-7E22-A225-5763-87C46E2B0DEC}"/>
                </a:ext>
              </a:extLst>
            </p:cNvPr>
            <p:cNvGrpSpPr/>
            <p:nvPr/>
          </p:nvGrpSpPr>
          <p:grpSpPr>
            <a:xfrm>
              <a:off x="6328050" y="1740458"/>
              <a:ext cx="64658" cy="2872991"/>
              <a:chOff x="6782225" y="2060713"/>
              <a:chExt cx="62523" cy="2650435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F184D4D-6A04-0EBD-083A-73449571E4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060713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F9A4D9A-46C9-6EE2-6404-B91FD5A33E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590800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C3D60E8-458F-8302-1BD0-FB6D003079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1339BBA-5C3F-2A26-BE05-4BB944683F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BFFDD58-A111-8EBF-D727-5943B4E636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C9DFD74-F385-F7EF-4403-3414CB43B7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F9B1E3-4AEE-9415-EDC3-D464BB89DD9E}"/>
                </a:ext>
              </a:extLst>
            </p:cNvPr>
            <p:cNvSpPr txBox="1"/>
            <p:nvPr/>
          </p:nvSpPr>
          <p:spPr>
            <a:xfrm>
              <a:off x="5955499" y="1645113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D9FFB2-663F-1BA0-E7F3-6D43B751630C}"/>
                </a:ext>
              </a:extLst>
            </p:cNvPr>
            <p:cNvSpPr txBox="1"/>
            <p:nvPr/>
          </p:nvSpPr>
          <p:spPr>
            <a:xfrm>
              <a:off x="5962000" y="2216357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79EA10-D5EC-5EBA-66AE-346564FD50EF}"/>
                </a:ext>
              </a:extLst>
            </p:cNvPr>
            <p:cNvSpPr txBox="1"/>
            <p:nvPr/>
          </p:nvSpPr>
          <p:spPr>
            <a:xfrm>
              <a:off x="5965955" y="2790326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12188D-B8FA-DADE-DE9A-4E981D1BDDB8}"/>
                </a:ext>
              </a:extLst>
            </p:cNvPr>
            <p:cNvSpPr txBox="1"/>
            <p:nvPr/>
          </p:nvSpPr>
          <p:spPr>
            <a:xfrm>
              <a:off x="5972456" y="3365302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5F66F0-C597-3355-9A87-B7B36B42ADA6}"/>
                </a:ext>
              </a:extLst>
            </p:cNvPr>
            <p:cNvSpPr txBox="1"/>
            <p:nvPr/>
          </p:nvSpPr>
          <p:spPr>
            <a:xfrm>
              <a:off x="5974498" y="3943444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8C98474-A9D7-9E5F-B2C8-F2BCA23440F8}"/>
                </a:ext>
              </a:extLst>
            </p:cNvPr>
            <p:cNvSpPr txBox="1"/>
            <p:nvPr/>
          </p:nvSpPr>
          <p:spPr>
            <a:xfrm>
              <a:off x="5980999" y="451468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17C707-CC67-7CBB-847F-5350C8EA7239}"/>
              </a:ext>
            </a:extLst>
          </p:cNvPr>
          <p:cNvGrpSpPr/>
          <p:nvPr/>
        </p:nvGrpSpPr>
        <p:grpSpPr>
          <a:xfrm>
            <a:off x="6241158" y="4610759"/>
            <a:ext cx="4432075" cy="362663"/>
            <a:chOff x="6234132" y="4614491"/>
            <a:chExt cx="4614249" cy="36266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88101D-5673-9E3D-B7AA-2039D5D93707}"/>
                </a:ext>
              </a:extLst>
            </p:cNvPr>
            <p:cNvSpPr txBox="1"/>
            <p:nvPr/>
          </p:nvSpPr>
          <p:spPr>
            <a:xfrm>
              <a:off x="6234132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B7628B1-60BF-F205-1E51-B6FEAAA215BB}"/>
                </a:ext>
              </a:extLst>
            </p:cNvPr>
            <p:cNvSpPr txBox="1"/>
            <p:nvPr/>
          </p:nvSpPr>
          <p:spPr>
            <a:xfrm>
              <a:off x="7668208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4038C0-77CC-5F03-0E6C-218B73D1D6D0}"/>
                </a:ext>
              </a:extLst>
            </p:cNvPr>
            <p:cNvSpPr txBox="1"/>
            <p:nvPr/>
          </p:nvSpPr>
          <p:spPr>
            <a:xfrm>
              <a:off x="9102284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20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B03BF39-33D4-CB76-33BF-669AF93027BF}"/>
                </a:ext>
              </a:extLst>
            </p:cNvPr>
            <p:cNvGrpSpPr/>
            <p:nvPr/>
          </p:nvGrpSpPr>
          <p:grpSpPr>
            <a:xfrm>
              <a:off x="6392708" y="4614491"/>
              <a:ext cx="4297140" cy="82316"/>
              <a:chOff x="6956232" y="4877751"/>
              <a:chExt cx="4297140" cy="82316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27F15E6-EB89-E0C9-25C1-1AD51AF4E923}"/>
                  </a:ext>
                </a:extLst>
              </p:cNvPr>
              <p:cNvGrpSpPr/>
              <p:nvPr/>
            </p:nvGrpSpPr>
            <p:grpSpPr>
              <a:xfrm rot="5400000">
                <a:off x="8353063" y="3489075"/>
                <a:ext cx="74161" cy="2867824"/>
                <a:chOff x="6782225" y="2590800"/>
                <a:chExt cx="62523" cy="2120348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9814B9FA-D405-985B-9E90-70AAEF9BC0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2590800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F034DFA7-642A-85A8-4309-2852F6FEAB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120887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375A8786-98D6-8236-2795-797F4BB810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3650974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64C36EEE-2A4B-7468-7B74-FE2E5374CA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181061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38EE3F7D-5219-275F-0A27-7CAA7DEA4C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82225" y="4711148"/>
                  <a:ext cx="6252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62ABC60-D121-6D47-81A6-B1FD7A64F9E0}"/>
                  </a:ext>
                </a:extLst>
              </p:cNvPr>
              <p:cNvGrpSpPr/>
              <p:nvPr/>
            </p:nvGrpSpPr>
            <p:grpSpPr>
              <a:xfrm>
                <a:off x="10536416" y="4877751"/>
                <a:ext cx="716956" cy="74161"/>
                <a:chOff x="9259500" y="5038306"/>
                <a:chExt cx="716956" cy="74161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0FBB48A9-6D51-19E8-9263-E9A933CD9C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9939375" y="5075387"/>
                  <a:ext cx="7416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733A1968-13DF-DC7B-BFDB-F7C2E12BEC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9222419" y="5075387"/>
                  <a:ext cx="74161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4FE2E1-9B08-6347-14BD-856EE63EEE69}"/>
                </a:ext>
              </a:extLst>
            </p:cNvPr>
            <p:cNvSpPr txBox="1"/>
            <p:nvPr/>
          </p:nvSpPr>
          <p:spPr>
            <a:xfrm>
              <a:off x="6944175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35D2840-8725-3341-4D91-641D06C00170}"/>
                </a:ext>
              </a:extLst>
            </p:cNvPr>
            <p:cNvSpPr txBox="1"/>
            <p:nvPr/>
          </p:nvSpPr>
          <p:spPr>
            <a:xfrm>
              <a:off x="8378251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B677728-6AAB-D916-B45D-01A38B6AB62C}"/>
                </a:ext>
              </a:extLst>
            </p:cNvPr>
            <p:cNvSpPr txBox="1"/>
            <p:nvPr/>
          </p:nvSpPr>
          <p:spPr>
            <a:xfrm>
              <a:off x="9812327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A97C9C-C3A0-6867-BEA3-B68DDDCBB856}"/>
                </a:ext>
              </a:extLst>
            </p:cNvPr>
            <p:cNvSpPr txBox="1"/>
            <p:nvPr/>
          </p:nvSpPr>
          <p:spPr>
            <a:xfrm>
              <a:off x="10531560" y="470621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30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4489B44-BE9E-1578-DD4D-674C6643A4A8}"/>
              </a:ext>
            </a:extLst>
          </p:cNvPr>
          <p:cNvCxnSpPr>
            <a:cxnSpLocks/>
          </p:cNvCxnSpPr>
          <p:nvPr/>
        </p:nvCxnSpPr>
        <p:spPr>
          <a:xfrm rot="5400000">
            <a:off x="11183081" y="4650535"/>
            <a:ext cx="7416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8D7FFC4F-02D5-5D2F-196A-33464155BF55}"/>
              </a:ext>
            </a:extLst>
          </p:cNvPr>
          <p:cNvSpPr txBox="1"/>
          <p:nvPr/>
        </p:nvSpPr>
        <p:spPr>
          <a:xfrm>
            <a:off x="11068123" y="4705173"/>
            <a:ext cx="304313" cy="2709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35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015730-DBE5-ED65-6544-1EDF31D41E50}"/>
              </a:ext>
            </a:extLst>
          </p:cNvPr>
          <p:cNvGrpSpPr/>
          <p:nvPr/>
        </p:nvGrpSpPr>
        <p:grpSpPr>
          <a:xfrm>
            <a:off x="9628723" y="1339900"/>
            <a:ext cx="2193514" cy="803980"/>
            <a:chOff x="8855361" y="1995424"/>
            <a:chExt cx="2193514" cy="80398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00ECE2-8D12-BB98-00D3-7C24C83F5442}"/>
                </a:ext>
              </a:extLst>
            </p:cNvPr>
            <p:cNvSpPr txBox="1"/>
            <p:nvPr/>
          </p:nvSpPr>
          <p:spPr>
            <a:xfrm>
              <a:off x="9139523" y="1995424"/>
              <a:ext cx="1909352" cy="80398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Low risk (0-1)</a:t>
              </a:r>
            </a:p>
            <a:p>
              <a:r>
                <a:rPr lang="en-US" sz="1200" dirty="0"/>
                <a:t>Intermediate-1 risk (2-3)</a:t>
              </a:r>
            </a:p>
            <a:p>
              <a:r>
                <a:rPr lang="en-US" sz="1200" dirty="0"/>
                <a:t>High risk (≥4)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54EB608-D1F0-D6DC-84A0-96779E7A6ED7}"/>
                </a:ext>
              </a:extLst>
            </p:cNvPr>
            <p:cNvCxnSpPr/>
            <p:nvPr/>
          </p:nvCxnSpPr>
          <p:spPr>
            <a:xfrm>
              <a:off x="8855361" y="2079965"/>
              <a:ext cx="223934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8B061D5-57E8-FC4E-B444-51BF02199BDD}"/>
                </a:ext>
              </a:extLst>
            </p:cNvPr>
            <p:cNvCxnSpPr/>
            <p:nvPr/>
          </p:nvCxnSpPr>
          <p:spPr>
            <a:xfrm>
              <a:off x="8855361" y="2266368"/>
              <a:ext cx="22393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AF266BD-D976-DFA0-C558-8A0DE9882069}"/>
                </a:ext>
              </a:extLst>
            </p:cNvPr>
            <p:cNvCxnSpPr/>
            <p:nvPr/>
          </p:nvCxnSpPr>
          <p:spPr>
            <a:xfrm>
              <a:off x="8855361" y="2454399"/>
              <a:ext cx="22393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29AE580-4396-986A-DBA1-DA1EBA42B148}"/>
              </a:ext>
            </a:extLst>
          </p:cNvPr>
          <p:cNvSpPr txBox="1"/>
          <p:nvPr/>
        </p:nvSpPr>
        <p:spPr>
          <a:xfrm>
            <a:off x="8143994" y="4980482"/>
            <a:ext cx="1533274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Yr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E961E9A-B25B-3C55-1EE5-9690889917A8}"/>
              </a:ext>
            </a:extLst>
          </p:cNvPr>
          <p:cNvSpPr/>
          <p:nvPr/>
        </p:nvSpPr>
        <p:spPr>
          <a:xfrm>
            <a:off x="6380205" y="1363362"/>
            <a:ext cx="5078627" cy="2907957"/>
          </a:xfrm>
          <a:custGeom>
            <a:avLst/>
            <a:gdLst>
              <a:gd name="csX0" fmla="*/ 0 w 5078627"/>
              <a:gd name="csY0" fmla="*/ 0 h 2907957"/>
              <a:gd name="csX1" fmla="*/ 205946 w 5078627"/>
              <a:gd name="csY1" fmla="*/ 0 h 2907957"/>
              <a:gd name="csX2" fmla="*/ 205946 w 5078627"/>
              <a:gd name="csY2" fmla="*/ 8238 h 2907957"/>
              <a:gd name="csX3" fmla="*/ 374822 w 5078627"/>
              <a:gd name="csY3" fmla="*/ 8238 h 2907957"/>
              <a:gd name="csX4" fmla="*/ 374822 w 5078627"/>
              <a:gd name="csY4" fmla="*/ 37070 h 2907957"/>
              <a:gd name="csX5" fmla="*/ 416011 w 5078627"/>
              <a:gd name="csY5" fmla="*/ 37070 h 2907957"/>
              <a:gd name="csX6" fmla="*/ 416011 w 5078627"/>
              <a:gd name="csY6" fmla="*/ 61784 h 2907957"/>
              <a:gd name="csX7" fmla="*/ 551936 w 5078627"/>
              <a:gd name="csY7" fmla="*/ 61784 h 2907957"/>
              <a:gd name="csX8" fmla="*/ 551936 w 5078627"/>
              <a:gd name="csY8" fmla="*/ 65903 h 2907957"/>
              <a:gd name="csX9" fmla="*/ 745525 w 5078627"/>
              <a:gd name="csY9" fmla="*/ 65903 h 2907957"/>
              <a:gd name="csX10" fmla="*/ 745525 w 5078627"/>
              <a:gd name="csY10" fmla="*/ 115330 h 2907957"/>
              <a:gd name="csX11" fmla="*/ 889687 w 5078627"/>
              <a:gd name="csY11" fmla="*/ 115330 h 2907957"/>
              <a:gd name="csX12" fmla="*/ 889687 w 5078627"/>
              <a:gd name="csY12" fmla="*/ 156519 h 2907957"/>
              <a:gd name="csX13" fmla="*/ 972065 w 5078627"/>
              <a:gd name="csY13" fmla="*/ 156519 h 2907957"/>
              <a:gd name="csX14" fmla="*/ 972065 w 5078627"/>
              <a:gd name="csY14" fmla="*/ 197708 h 2907957"/>
              <a:gd name="csX15" fmla="*/ 1066800 w 5078627"/>
              <a:gd name="csY15" fmla="*/ 197708 h 2907957"/>
              <a:gd name="csX16" fmla="*/ 1066800 w 5078627"/>
              <a:gd name="csY16" fmla="*/ 218303 h 2907957"/>
              <a:gd name="csX17" fmla="*/ 1169773 w 5078627"/>
              <a:gd name="csY17" fmla="*/ 218303 h 2907957"/>
              <a:gd name="csX18" fmla="*/ 1169773 w 5078627"/>
              <a:gd name="csY18" fmla="*/ 247135 h 2907957"/>
              <a:gd name="csX19" fmla="*/ 1293341 w 5078627"/>
              <a:gd name="csY19" fmla="*/ 247135 h 2907957"/>
              <a:gd name="csX20" fmla="*/ 1293341 w 5078627"/>
              <a:gd name="csY20" fmla="*/ 292443 h 2907957"/>
              <a:gd name="csX21" fmla="*/ 1441622 w 5078627"/>
              <a:gd name="csY21" fmla="*/ 292443 h 2907957"/>
              <a:gd name="csX22" fmla="*/ 1441622 w 5078627"/>
              <a:gd name="csY22" fmla="*/ 333633 h 2907957"/>
              <a:gd name="csX23" fmla="*/ 1540476 w 5078627"/>
              <a:gd name="csY23" fmla="*/ 333633 h 2907957"/>
              <a:gd name="csX24" fmla="*/ 1540476 w 5078627"/>
              <a:gd name="csY24" fmla="*/ 362465 h 2907957"/>
              <a:gd name="csX25" fmla="*/ 1598141 w 5078627"/>
              <a:gd name="csY25" fmla="*/ 362465 h 2907957"/>
              <a:gd name="csX26" fmla="*/ 1598141 w 5078627"/>
              <a:gd name="csY26" fmla="*/ 403654 h 2907957"/>
              <a:gd name="csX27" fmla="*/ 1676400 w 5078627"/>
              <a:gd name="csY27" fmla="*/ 403654 h 2907957"/>
              <a:gd name="csX28" fmla="*/ 1676400 w 5078627"/>
              <a:gd name="csY28" fmla="*/ 453081 h 2907957"/>
              <a:gd name="csX29" fmla="*/ 1713471 w 5078627"/>
              <a:gd name="csY29" fmla="*/ 453081 h 2907957"/>
              <a:gd name="csX30" fmla="*/ 1713471 w 5078627"/>
              <a:gd name="csY30" fmla="*/ 514865 h 2907957"/>
              <a:gd name="csX31" fmla="*/ 1861752 w 5078627"/>
              <a:gd name="csY31" fmla="*/ 514865 h 2907957"/>
              <a:gd name="csX32" fmla="*/ 1861752 w 5078627"/>
              <a:gd name="csY32" fmla="*/ 568411 h 2907957"/>
              <a:gd name="csX33" fmla="*/ 1968844 w 5078627"/>
              <a:gd name="csY33" fmla="*/ 568411 h 2907957"/>
              <a:gd name="csX34" fmla="*/ 1968844 w 5078627"/>
              <a:gd name="csY34" fmla="*/ 634314 h 2907957"/>
              <a:gd name="csX35" fmla="*/ 2042984 w 5078627"/>
              <a:gd name="csY35" fmla="*/ 634314 h 2907957"/>
              <a:gd name="csX36" fmla="*/ 2042984 w 5078627"/>
              <a:gd name="csY36" fmla="*/ 716692 h 2907957"/>
              <a:gd name="csX37" fmla="*/ 2092411 w 5078627"/>
              <a:gd name="csY37" fmla="*/ 716692 h 2907957"/>
              <a:gd name="csX38" fmla="*/ 2092411 w 5078627"/>
              <a:gd name="csY38" fmla="*/ 807308 h 2907957"/>
              <a:gd name="csX39" fmla="*/ 2401330 w 5078627"/>
              <a:gd name="csY39" fmla="*/ 807308 h 2907957"/>
              <a:gd name="csX40" fmla="*/ 2401330 w 5078627"/>
              <a:gd name="csY40" fmla="*/ 848497 h 2907957"/>
              <a:gd name="csX41" fmla="*/ 2487827 w 5078627"/>
              <a:gd name="csY41" fmla="*/ 848497 h 2907957"/>
              <a:gd name="csX42" fmla="*/ 2487827 w 5078627"/>
              <a:gd name="csY42" fmla="*/ 922638 h 2907957"/>
              <a:gd name="csX43" fmla="*/ 2586681 w 5078627"/>
              <a:gd name="csY43" fmla="*/ 922638 h 2907957"/>
              <a:gd name="csX44" fmla="*/ 2586681 w 5078627"/>
              <a:gd name="csY44" fmla="*/ 996779 h 2907957"/>
              <a:gd name="csX45" fmla="*/ 2611395 w 5078627"/>
              <a:gd name="csY45" fmla="*/ 996779 h 2907957"/>
              <a:gd name="csX46" fmla="*/ 2611395 w 5078627"/>
              <a:gd name="csY46" fmla="*/ 1062681 h 2907957"/>
              <a:gd name="csX47" fmla="*/ 2669060 w 5078627"/>
              <a:gd name="csY47" fmla="*/ 1062681 h 2907957"/>
              <a:gd name="csX48" fmla="*/ 2669060 w 5078627"/>
              <a:gd name="csY48" fmla="*/ 1132703 h 2907957"/>
              <a:gd name="csX49" fmla="*/ 2714368 w 5078627"/>
              <a:gd name="csY49" fmla="*/ 1132703 h 2907957"/>
              <a:gd name="csX50" fmla="*/ 2714368 w 5078627"/>
              <a:gd name="csY50" fmla="*/ 1231557 h 2907957"/>
              <a:gd name="csX51" fmla="*/ 2767914 w 5078627"/>
              <a:gd name="csY51" fmla="*/ 1231557 h 2907957"/>
              <a:gd name="csX52" fmla="*/ 2767914 w 5078627"/>
              <a:gd name="csY52" fmla="*/ 1293341 h 2907957"/>
              <a:gd name="csX53" fmla="*/ 2945027 w 5078627"/>
              <a:gd name="csY53" fmla="*/ 1293341 h 2907957"/>
              <a:gd name="csX54" fmla="*/ 2945027 w 5078627"/>
              <a:gd name="csY54" fmla="*/ 1346887 h 2907957"/>
              <a:gd name="csX55" fmla="*/ 3171568 w 5078627"/>
              <a:gd name="csY55" fmla="*/ 1346887 h 2907957"/>
              <a:gd name="csX56" fmla="*/ 3171568 w 5078627"/>
              <a:gd name="csY56" fmla="*/ 1437503 h 2907957"/>
              <a:gd name="csX57" fmla="*/ 3307492 w 5078627"/>
              <a:gd name="csY57" fmla="*/ 1437503 h 2907957"/>
              <a:gd name="csX58" fmla="*/ 3307492 w 5078627"/>
              <a:gd name="csY58" fmla="*/ 1532238 h 2907957"/>
              <a:gd name="csX59" fmla="*/ 3332206 w 5078627"/>
              <a:gd name="csY59" fmla="*/ 1532238 h 2907957"/>
              <a:gd name="csX60" fmla="*/ 3332206 w 5078627"/>
              <a:gd name="csY60" fmla="*/ 1643449 h 2907957"/>
              <a:gd name="csX61" fmla="*/ 3365157 w 5078627"/>
              <a:gd name="csY61" fmla="*/ 1643449 h 2907957"/>
              <a:gd name="csX62" fmla="*/ 3365157 w 5078627"/>
              <a:gd name="csY62" fmla="*/ 1734065 h 2907957"/>
              <a:gd name="csX63" fmla="*/ 3496963 w 5078627"/>
              <a:gd name="csY63" fmla="*/ 1734065 h 2907957"/>
              <a:gd name="csX64" fmla="*/ 3496963 w 5078627"/>
              <a:gd name="csY64" fmla="*/ 1886465 h 2907957"/>
              <a:gd name="csX65" fmla="*/ 3908854 w 5078627"/>
              <a:gd name="csY65" fmla="*/ 1886465 h 2907957"/>
              <a:gd name="csX66" fmla="*/ 3908854 w 5078627"/>
              <a:gd name="csY66" fmla="*/ 2240692 h 2907957"/>
              <a:gd name="csX67" fmla="*/ 4098325 w 5078627"/>
              <a:gd name="csY67" fmla="*/ 2240692 h 2907957"/>
              <a:gd name="csX68" fmla="*/ 4098325 w 5078627"/>
              <a:gd name="csY68" fmla="*/ 2541373 h 2907957"/>
              <a:gd name="csX69" fmla="*/ 4098325 w 5078627"/>
              <a:gd name="csY69" fmla="*/ 2578443 h 2907957"/>
              <a:gd name="csX70" fmla="*/ 4324865 w 5078627"/>
              <a:gd name="csY70" fmla="*/ 2578443 h 2907957"/>
              <a:gd name="csX71" fmla="*/ 4324865 w 5078627"/>
              <a:gd name="csY71" fmla="*/ 2907957 h 2907957"/>
              <a:gd name="csX72" fmla="*/ 5078627 w 5078627"/>
              <a:gd name="csY72" fmla="*/ 2907957 h 29079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5078627" h="2907957">
                <a:moveTo>
                  <a:pt x="0" y="0"/>
                </a:moveTo>
                <a:lnTo>
                  <a:pt x="205946" y="0"/>
                </a:lnTo>
                <a:lnTo>
                  <a:pt x="205946" y="8238"/>
                </a:lnTo>
                <a:lnTo>
                  <a:pt x="374822" y="8238"/>
                </a:lnTo>
                <a:lnTo>
                  <a:pt x="374822" y="37070"/>
                </a:lnTo>
                <a:lnTo>
                  <a:pt x="416011" y="37070"/>
                </a:lnTo>
                <a:lnTo>
                  <a:pt x="416011" y="61784"/>
                </a:lnTo>
                <a:lnTo>
                  <a:pt x="551936" y="61784"/>
                </a:lnTo>
                <a:lnTo>
                  <a:pt x="551936" y="65903"/>
                </a:lnTo>
                <a:lnTo>
                  <a:pt x="745525" y="65903"/>
                </a:lnTo>
                <a:lnTo>
                  <a:pt x="745525" y="115330"/>
                </a:lnTo>
                <a:lnTo>
                  <a:pt x="889687" y="115330"/>
                </a:lnTo>
                <a:lnTo>
                  <a:pt x="889687" y="156519"/>
                </a:lnTo>
                <a:lnTo>
                  <a:pt x="972065" y="156519"/>
                </a:lnTo>
                <a:lnTo>
                  <a:pt x="972065" y="197708"/>
                </a:lnTo>
                <a:lnTo>
                  <a:pt x="1066800" y="197708"/>
                </a:lnTo>
                <a:lnTo>
                  <a:pt x="1066800" y="218303"/>
                </a:lnTo>
                <a:lnTo>
                  <a:pt x="1169773" y="218303"/>
                </a:lnTo>
                <a:lnTo>
                  <a:pt x="1169773" y="247135"/>
                </a:lnTo>
                <a:lnTo>
                  <a:pt x="1293341" y="247135"/>
                </a:lnTo>
                <a:lnTo>
                  <a:pt x="1293341" y="292443"/>
                </a:lnTo>
                <a:lnTo>
                  <a:pt x="1441622" y="292443"/>
                </a:lnTo>
                <a:lnTo>
                  <a:pt x="1441622" y="333633"/>
                </a:lnTo>
                <a:lnTo>
                  <a:pt x="1540476" y="333633"/>
                </a:lnTo>
                <a:lnTo>
                  <a:pt x="1540476" y="362465"/>
                </a:lnTo>
                <a:lnTo>
                  <a:pt x="1598141" y="362465"/>
                </a:lnTo>
                <a:lnTo>
                  <a:pt x="1598141" y="403654"/>
                </a:lnTo>
                <a:lnTo>
                  <a:pt x="1676400" y="403654"/>
                </a:lnTo>
                <a:lnTo>
                  <a:pt x="1676400" y="453081"/>
                </a:lnTo>
                <a:lnTo>
                  <a:pt x="1713471" y="453081"/>
                </a:lnTo>
                <a:lnTo>
                  <a:pt x="1713471" y="514865"/>
                </a:lnTo>
                <a:lnTo>
                  <a:pt x="1861752" y="514865"/>
                </a:lnTo>
                <a:lnTo>
                  <a:pt x="1861752" y="568411"/>
                </a:lnTo>
                <a:lnTo>
                  <a:pt x="1968844" y="568411"/>
                </a:lnTo>
                <a:lnTo>
                  <a:pt x="1968844" y="634314"/>
                </a:lnTo>
                <a:lnTo>
                  <a:pt x="2042984" y="634314"/>
                </a:lnTo>
                <a:lnTo>
                  <a:pt x="2042984" y="716692"/>
                </a:lnTo>
                <a:lnTo>
                  <a:pt x="2092411" y="716692"/>
                </a:lnTo>
                <a:lnTo>
                  <a:pt x="2092411" y="807308"/>
                </a:lnTo>
                <a:lnTo>
                  <a:pt x="2401330" y="807308"/>
                </a:lnTo>
                <a:lnTo>
                  <a:pt x="2401330" y="848497"/>
                </a:lnTo>
                <a:lnTo>
                  <a:pt x="2487827" y="848497"/>
                </a:lnTo>
                <a:lnTo>
                  <a:pt x="2487827" y="922638"/>
                </a:lnTo>
                <a:lnTo>
                  <a:pt x="2586681" y="922638"/>
                </a:lnTo>
                <a:lnTo>
                  <a:pt x="2586681" y="996779"/>
                </a:lnTo>
                <a:lnTo>
                  <a:pt x="2611395" y="996779"/>
                </a:lnTo>
                <a:lnTo>
                  <a:pt x="2611395" y="1062681"/>
                </a:lnTo>
                <a:lnTo>
                  <a:pt x="2669060" y="1062681"/>
                </a:lnTo>
                <a:lnTo>
                  <a:pt x="2669060" y="1132703"/>
                </a:lnTo>
                <a:lnTo>
                  <a:pt x="2714368" y="1132703"/>
                </a:lnTo>
                <a:lnTo>
                  <a:pt x="2714368" y="1231557"/>
                </a:lnTo>
                <a:lnTo>
                  <a:pt x="2767914" y="1231557"/>
                </a:lnTo>
                <a:lnTo>
                  <a:pt x="2767914" y="1293341"/>
                </a:lnTo>
                <a:lnTo>
                  <a:pt x="2945027" y="1293341"/>
                </a:lnTo>
                <a:lnTo>
                  <a:pt x="2945027" y="1346887"/>
                </a:lnTo>
                <a:lnTo>
                  <a:pt x="3171568" y="1346887"/>
                </a:lnTo>
                <a:lnTo>
                  <a:pt x="3171568" y="1437503"/>
                </a:lnTo>
                <a:lnTo>
                  <a:pt x="3307492" y="1437503"/>
                </a:lnTo>
                <a:lnTo>
                  <a:pt x="3307492" y="1532238"/>
                </a:lnTo>
                <a:lnTo>
                  <a:pt x="3332206" y="1532238"/>
                </a:lnTo>
                <a:lnTo>
                  <a:pt x="3332206" y="1643449"/>
                </a:lnTo>
                <a:lnTo>
                  <a:pt x="3365157" y="1643449"/>
                </a:lnTo>
                <a:lnTo>
                  <a:pt x="3365157" y="1734065"/>
                </a:lnTo>
                <a:lnTo>
                  <a:pt x="3496963" y="1734065"/>
                </a:lnTo>
                <a:lnTo>
                  <a:pt x="3496963" y="1886465"/>
                </a:lnTo>
                <a:lnTo>
                  <a:pt x="3908854" y="1886465"/>
                </a:lnTo>
                <a:lnTo>
                  <a:pt x="3908854" y="2240692"/>
                </a:lnTo>
                <a:lnTo>
                  <a:pt x="4098325" y="2240692"/>
                </a:lnTo>
                <a:lnTo>
                  <a:pt x="4098325" y="2541373"/>
                </a:lnTo>
                <a:lnTo>
                  <a:pt x="4098325" y="2578443"/>
                </a:lnTo>
                <a:lnTo>
                  <a:pt x="4324865" y="2578443"/>
                </a:lnTo>
                <a:lnTo>
                  <a:pt x="4324865" y="2907957"/>
                </a:lnTo>
                <a:lnTo>
                  <a:pt x="5078627" y="2907957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08D2CD2-91EB-6FCD-925F-3747588907F2}"/>
              </a:ext>
            </a:extLst>
          </p:cNvPr>
          <p:cNvSpPr/>
          <p:nvPr/>
        </p:nvSpPr>
        <p:spPr>
          <a:xfrm>
            <a:off x="6384324" y="1355124"/>
            <a:ext cx="2990335" cy="2619633"/>
          </a:xfrm>
          <a:custGeom>
            <a:avLst/>
            <a:gdLst>
              <a:gd name="csX0" fmla="*/ 0 w 2990335"/>
              <a:gd name="csY0" fmla="*/ 0 h 2619633"/>
              <a:gd name="csX1" fmla="*/ 119449 w 2990335"/>
              <a:gd name="csY1" fmla="*/ 0 h 2619633"/>
              <a:gd name="csX2" fmla="*/ 119449 w 2990335"/>
              <a:gd name="csY2" fmla="*/ 41190 h 2619633"/>
              <a:gd name="csX3" fmla="*/ 181233 w 2990335"/>
              <a:gd name="csY3" fmla="*/ 41190 h 2619633"/>
              <a:gd name="csX4" fmla="*/ 181233 w 2990335"/>
              <a:gd name="csY4" fmla="*/ 74141 h 2619633"/>
              <a:gd name="csX5" fmla="*/ 226541 w 2990335"/>
              <a:gd name="csY5" fmla="*/ 74141 h 2619633"/>
              <a:gd name="csX6" fmla="*/ 226541 w 2990335"/>
              <a:gd name="csY6" fmla="*/ 98854 h 2619633"/>
              <a:gd name="csX7" fmla="*/ 428368 w 2990335"/>
              <a:gd name="csY7" fmla="*/ 98854 h 2619633"/>
              <a:gd name="csX8" fmla="*/ 428368 w 2990335"/>
              <a:gd name="csY8" fmla="*/ 135925 h 2619633"/>
              <a:gd name="csX9" fmla="*/ 490152 w 2990335"/>
              <a:gd name="csY9" fmla="*/ 135925 h 2619633"/>
              <a:gd name="csX10" fmla="*/ 490152 w 2990335"/>
              <a:gd name="csY10" fmla="*/ 172995 h 2619633"/>
              <a:gd name="csX11" fmla="*/ 580768 w 2990335"/>
              <a:gd name="csY11" fmla="*/ 172995 h 2619633"/>
              <a:gd name="csX12" fmla="*/ 580768 w 2990335"/>
              <a:gd name="csY12" fmla="*/ 193590 h 2619633"/>
              <a:gd name="csX13" fmla="*/ 642552 w 2990335"/>
              <a:gd name="csY13" fmla="*/ 193590 h 2619633"/>
              <a:gd name="csX14" fmla="*/ 642552 w 2990335"/>
              <a:gd name="csY14" fmla="*/ 263611 h 2619633"/>
              <a:gd name="csX15" fmla="*/ 737287 w 2990335"/>
              <a:gd name="csY15" fmla="*/ 263611 h 2619633"/>
              <a:gd name="csX16" fmla="*/ 737287 w 2990335"/>
              <a:gd name="csY16" fmla="*/ 313038 h 2619633"/>
              <a:gd name="csX17" fmla="*/ 749644 w 2990335"/>
              <a:gd name="csY17" fmla="*/ 313038 h 2619633"/>
              <a:gd name="csX18" fmla="*/ 749644 w 2990335"/>
              <a:gd name="csY18" fmla="*/ 358346 h 2619633"/>
              <a:gd name="csX19" fmla="*/ 819665 w 2990335"/>
              <a:gd name="csY19" fmla="*/ 358346 h 2619633"/>
              <a:gd name="csX20" fmla="*/ 819665 w 2990335"/>
              <a:gd name="csY20" fmla="*/ 387179 h 2619633"/>
              <a:gd name="csX21" fmla="*/ 836141 w 2990335"/>
              <a:gd name="csY21" fmla="*/ 387179 h 2619633"/>
              <a:gd name="csX22" fmla="*/ 836141 w 2990335"/>
              <a:gd name="csY22" fmla="*/ 448962 h 2619633"/>
              <a:gd name="csX23" fmla="*/ 980303 w 2990335"/>
              <a:gd name="csY23" fmla="*/ 448962 h 2619633"/>
              <a:gd name="csX24" fmla="*/ 980303 w 2990335"/>
              <a:gd name="csY24" fmla="*/ 481914 h 2619633"/>
              <a:gd name="csX25" fmla="*/ 1029730 w 2990335"/>
              <a:gd name="csY25" fmla="*/ 481914 h 2619633"/>
              <a:gd name="csX26" fmla="*/ 1029730 w 2990335"/>
              <a:gd name="csY26" fmla="*/ 547817 h 2619633"/>
              <a:gd name="csX27" fmla="*/ 1066800 w 2990335"/>
              <a:gd name="csY27" fmla="*/ 547817 h 2619633"/>
              <a:gd name="csX28" fmla="*/ 1066800 w 2990335"/>
              <a:gd name="csY28" fmla="*/ 621957 h 2619633"/>
              <a:gd name="csX29" fmla="*/ 1120346 w 2990335"/>
              <a:gd name="csY29" fmla="*/ 621957 h 2619633"/>
              <a:gd name="csX30" fmla="*/ 1120346 w 2990335"/>
              <a:gd name="csY30" fmla="*/ 659027 h 2619633"/>
              <a:gd name="csX31" fmla="*/ 1223319 w 2990335"/>
              <a:gd name="csY31" fmla="*/ 659027 h 2619633"/>
              <a:gd name="csX32" fmla="*/ 1223319 w 2990335"/>
              <a:gd name="csY32" fmla="*/ 766119 h 2619633"/>
              <a:gd name="csX33" fmla="*/ 1272746 w 2990335"/>
              <a:gd name="csY33" fmla="*/ 766119 h 2619633"/>
              <a:gd name="csX34" fmla="*/ 1272746 w 2990335"/>
              <a:gd name="csY34" fmla="*/ 807308 h 2619633"/>
              <a:gd name="csX35" fmla="*/ 1285103 w 2990335"/>
              <a:gd name="csY35" fmla="*/ 819665 h 2619633"/>
              <a:gd name="csX36" fmla="*/ 1301579 w 2990335"/>
              <a:gd name="csY36" fmla="*/ 836141 h 2619633"/>
              <a:gd name="csX37" fmla="*/ 1313936 w 2990335"/>
              <a:gd name="csY37" fmla="*/ 848498 h 2619633"/>
              <a:gd name="csX38" fmla="*/ 1313936 w 2990335"/>
              <a:gd name="csY38" fmla="*/ 918519 h 2619633"/>
              <a:gd name="csX39" fmla="*/ 1375719 w 2990335"/>
              <a:gd name="csY39" fmla="*/ 918519 h 2619633"/>
              <a:gd name="csX40" fmla="*/ 1375719 w 2990335"/>
              <a:gd name="csY40" fmla="*/ 1009135 h 2619633"/>
              <a:gd name="csX41" fmla="*/ 1388076 w 2990335"/>
              <a:gd name="csY41" fmla="*/ 1009135 h 2619633"/>
              <a:gd name="csX42" fmla="*/ 1388076 w 2990335"/>
              <a:gd name="csY42" fmla="*/ 1050325 h 2619633"/>
              <a:gd name="csX43" fmla="*/ 1408671 w 2990335"/>
              <a:gd name="csY43" fmla="*/ 1050325 h 2619633"/>
              <a:gd name="csX44" fmla="*/ 1408671 w 2990335"/>
              <a:gd name="csY44" fmla="*/ 1128584 h 2619633"/>
              <a:gd name="csX45" fmla="*/ 1433384 w 2990335"/>
              <a:gd name="csY45" fmla="*/ 1128584 h 2619633"/>
              <a:gd name="csX46" fmla="*/ 1433384 w 2990335"/>
              <a:gd name="csY46" fmla="*/ 1165654 h 2619633"/>
              <a:gd name="csX47" fmla="*/ 1511644 w 2990335"/>
              <a:gd name="csY47" fmla="*/ 1165654 h 2619633"/>
              <a:gd name="csX48" fmla="*/ 1511644 w 2990335"/>
              <a:gd name="csY48" fmla="*/ 1206844 h 2619633"/>
              <a:gd name="csX49" fmla="*/ 1548714 w 2990335"/>
              <a:gd name="csY49" fmla="*/ 1206844 h 2619633"/>
              <a:gd name="csX50" fmla="*/ 1548714 w 2990335"/>
              <a:gd name="csY50" fmla="*/ 1264508 h 2619633"/>
              <a:gd name="csX51" fmla="*/ 1614617 w 2990335"/>
              <a:gd name="csY51" fmla="*/ 1264508 h 2619633"/>
              <a:gd name="csX52" fmla="*/ 1614617 w 2990335"/>
              <a:gd name="csY52" fmla="*/ 1305698 h 2619633"/>
              <a:gd name="csX53" fmla="*/ 1635211 w 2990335"/>
              <a:gd name="csY53" fmla="*/ 1305698 h 2619633"/>
              <a:gd name="csX54" fmla="*/ 1635211 w 2990335"/>
              <a:gd name="csY54" fmla="*/ 1383957 h 2619633"/>
              <a:gd name="csX55" fmla="*/ 1664044 w 2990335"/>
              <a:gd name="csY55" fmla="*/ 1383957 h 2619633"/>
              <a:gd name="csX56" fmla="*/ 1664044 w 2990335"/>
              <a:gd name="csY56" fmla="*/ 1482811 h 2619633"/>
              <a:gd name="csX57" fmla="*/ 1709352 w 2990335"/>
              <a:gd name="csY57" fmla="*/ 1482811 h 2619633"/>
              <a:gd name="csX58" fmla="*/ 1709352 w 2990335"/>
              <a:gd name="csY58" fmla="*/ 1552833 h 2619633"/>
              <a:gd name="csX59" fmla="*/ 1771135 w 2990335"/>
              <a:gd name="csY59" fmla="*/ 1552833 h 2619633"/>
              <a:gd name="csX60" fmla="*/ 1771135 w 2990335"/>
              <a:gd name="csY60" fmla="*/ 1622854 h 2619633"/>
              <a:gd name="csX61" fmla="*/ 1828800 w 2990335"/>
              <a:gd name="csY61" fmla="*/ 1622854 h 2619633"/>
              <a:gd name="csX62" fmla="*/ 1828800 w 2990335"/>
              <a:gd name="csY62" fmla="*/ 1684638 h 2619633"/>
              <a:gd name="csX63" fmla="*/ 1828800 w 2990335"/>
              <a:gd name="csY63" fmla="*/ 1692876 h 2619633"/>
              <a:gd name="csX64" fmla="*/ 1828800 w 2990335"/>
              <a:gd name="csY64" fmla="*/ 1771135 h 2619633"/>
              <a:gd name="csX65" fmla="*/ 1861752 w 2990335"/>
              <a:gd name="csY65" fmla="*/ 1771135 h 2619633"/>
              <a:gd name="csX66" fmla="*/ 1861752 w 2990335"/>
              <a:gd name="csY66" fmla="*/ 1865871 h 2619633"/>
              <a:gd name="csX67" fmla="*/ 1989438 w 2990335"/>
              <a:gd name="csY67" fmla="*/ 1865871 h 2619633"/>
              <a:gd name="csX68" fmla="*/ 1989438 w 2990335"/>
              <a:gd name="csY68" fmla="*/ 1948249 h 2619633"/>
              <a:gd name="csX69" fmla="*/ 2026508 w 2990335"/>
              <a:gd name="csY69" fmla="*/ 1948249 h 2619633"/>
              <a:gd name="csX70" fmla="*/ 2026508 w 2990335"/>
              <a:gd name="csY70" fmla="*/ 2030627 h 2619633"/>
              <a:gd name="csX71" fmla="*/ 2042984 w 2990335"/>
              <a:gd name="csY71" fmla="*/ 2030627 h 2619633"/>
              <a:gd name="csX72" fmla="*/ 2042984 w 2990335"/>
              <a:gd name="csY72" fmla="*/ 2117125 h 2619633"/>
              <a:gd name="csX73" fmla="*/ 2055341 w 2990335"/>
              <a:gd name="csY73" fmla="*/ 2117125 h 2619633"/>
              <a:gd name="csX74" fmla="*/ 2055341 w 2990335"/>
              <a:gd name="csY74" fmla="*/ 2203622 h 2619633"/>
              <a:gd name="csX75" fmla="*/ 2257168 w 2990335"/>
              <a:gd name="csY75" fmla="*/ 2203622 h 2619633"/>
              <a:gd name="csX76" fmla="*/ 2257168 w 2990335"/>
              <a:gd name="csY76" fmla="*/ 2327190 h 2619633"/>
              <a:gd name="csX77" fmla="*/ 2356022 w 2990335"/>
              <a:gd name="csY77" fmla="*/ 2327190 h 2619633"/>
              <a:gd name="csX78" fmla="*/ 2356022 w 2990335"/>
              <a:gd name="csY78" fmla="*/ 2467233 h 2619633"/>
              <a:gd name="csX79" fmla="*/ 2677298 w 2990335"/>
              <a:gd name="csY79" fmla="*/ 2467233 h 2619633"/>
              <a:gd name="csX80" fmla="*/ 2677298 w 2990335"/>
              <a:gd name="csY80" fmla="*/ 2619633 h 2619633"/>
              <a:gd name="csX81" fmla="*/ 2990335 w 2990335"/>
              <a:gd name="csY81" fmla="*/ 2619633 h 2619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990335" h="2619633">
                <a:moveTo>
                  <a:pt x="0" y="0"/>
                </a:moveTo>
                <a:lnTo>
                  <a:pt x="119449" y="0"/>
                </a:lnTo>
                <a:lnTo>
                  <a:pt x="119449" y="41190"/>
                </a:lnTo>
                <a:lnTo>
                  <a:pt x="181233" y="41190"/>
                </a:lnTo>
                <a:lnTo>
                  <a:pt x="181233" y="74141"/>
                </a:lnTo>
                <a:lnTo>
                  <a:pt x="226541" y="74141"/>
                </a:lnTo>
                <a:lnTo>
                  <a:pt x="226541" y="98854"/>
                </a:lnTo>
                <a:lnTo>
                  <a:pt x="428368" y="98854"/>
                </a:lnTo>
                <a:lnTo>
                  <a:pt x="428368" y="135925"/>
                </a:lnTo>
                <a:lnTo>
                  <a:pt x="490152" y="135925"/>
                </a:lnTo>
                <a:lnTo>
                  <a:pt x="490152" y="172995"/>
                </a:lnTo>
                <a:lnTo>
                  <a:pt x="580768" y="172995"/>
                </a:lnTo>
                <a:lnTo>
                  <a:pt x="580768" y="193590"/>
                </a:lnTo>
                <a:lnTo>
                  <a:pt x="642552" y="193590"/>
                </a:lnTo>
                <a:lnTo>
                  <a:pt x="642552" y="263611"/>
                </a:lnTo>
                <a:lnTo>
                  <a:pt x="737287" y="263611"/>
                </a:lnTo>
                <a:lnTo>
                  <a:pt x="737287" y="313038"/>
                </a:lnTo>
                <a:lnTo>
                  <a:pt x="749644" y="313038"/>
                </a:lnTo>
                <a:lnTo>
                  <a:pt x="749644" y="358346"/>
                </a:lnTo>
                <a:lnTo>
                  <a:pt x="819665" y="358346"/>
                </a:lnTo>
                <a:lnTo>
                  <a:pt x="819665" y="387179"/>
                </a:lnTo>
                <a:lnTo>
                  <a:pt x="836141" y="387179"/>
                </a:lnTo>
                <a:lnTo>
                  <a:pt x="836141" y="448962"/>
                </a:lnTo>
                <a:lnTo>
                  <a:pt x="980303" y="448962"/>
                </a:lnTo>
                <a:lnTo>
                  <a:pt x="980303" y="481914"/>
                </a:lnTo>
                <a:lnTo>
                  <a:pt x="1029730" y="481914"/>
                </a:lnTo>
                <a:lnTo>
                  <a:pt x="1029730" y="547817"/>
                </a:lnTo>
                <a:lnTo>
                  <a:pt x="1066800" y="547817"/>
                </a:lnTo>
                <a:lnTo>
                  <a:pt x="1066800" y="621957"/>
                </a:lnTo>
                <a:lnTo>
                  <a:pt x="1120346" y="621957"/>
                </a:lnTo>
                <a:lnTo>
                  <a:pt x="1120346" y="659027"/>
                </a:lnTo>
                <a:lnTo>
                  <a:pt x="1223319" y="659027"/>
                </a:lnTo>
                <a:lnTo>
                  <a:pt x="1223319" y="766119"/>
                </a:lnTo>
                <a:lnTo>
                  <a:pt x="1272746" y="766119"/>
                </a:lnTo>
                <a:lnTo>
                  <a:pt x="1272746" y="807308"/>
                </a:lnTo>
                <a:lnTo>
                  <a:pt x="1285103" y="819665"/>
                </a:lnTo>
                <a:lnTo>
                  <a:pt x="1301579" y="836141"/>
                </a:lnTo>
                <a:lnTo>
                  <a:pt x="1313936" y="848498"/>
                </a:lnTo>
                <a:lnTo>
                  <a:pt x="1313936" y="918519"/>
                </a:lnTo>
                <a:lnTo>
                  <a:pt x="1375719" y="918519"/>
                </a:lnTo>
                <a:lnTo>
                  <a:pt x="1375719" y="1009135"/>
                </a:lnTo>
                <a:lnTo>
                  <a:pt x="1388076" y="1009135"/>
                </a:lnTo>
                <a:lnTo>
                  <a:pt x="1388076" y="1050325"/>
                </a:lnTo>
                <a:lnTo>
                  <a:pt x="1408671" y="1050325"/>
                </a:lnTo>
                <a:lnTo>
                  <a:pt x="1408671" y="1128584"/>
                </a:lnTo>
                <a:lnTo>
                  <a:pt x="1433384" y="1128584"/>
                </a:lnTo>
                <a:lnTo>
                  <a:pt x="1433384" y="1165654"/>
                </a:lnTo>
                <a:lnTo>
                  <a:pt x="1511644" y="1165654"/>
                </a:lnTo>
                <a:lnTo>
                  <a:pt x="1511644" y="1206844"/>
                </a:lnTo>
                <a:lnTo>
                  <a:pt x="1548714" y="1206844"/>
                </a:lnTo>
                <a:lnTo>
                  <a:pt x="1548714" y="1264508"/>
                </a:lnTo>
                <a:lnTo>
                  <a:pt x="1614617" y="1264508"/>
                </a:lnTo>
                <a:lnTo>
                  <a:pt x="1614617" y="1305698"/>
                </a:lnTo>
                <a:lnTo>
                  <a:pt x="1635211" y="1305698"/>
                </a:lnTo>
                <a:lnTo>
                  <a:pt x="1635211" y="1383957"/>
                </a:lnTo>
                <a:lnTo>
                  <a:pt x="1664044" y="1383957"/>
                </a:lnTo>
                <a:lnTo>
                  <a:pt x="1664044" y="1482811"/>
                </a:lnTo>
                <a:lnTo>
                  <a:pt x="1709352" y="1482811"/>
                </a:lnTo>
                <a:lnTo>
                  <a:pt x="1709352" y="1552833"/>
                </a:lnTo>
                <a:lnTo>
                  <a:pt x="1771135" y="1552833"/>
                </a:lnTo>
                <a:lnTo>
                  <a:pt x="1771135" y="1622854"/>
                </a:lnTo>
                <a:lnTo>
                  <a:pt x="1828800" y="1622854"/>
                </a:lnTo>
                <a:lnTo>
                  <a:pt x="1828800" y="1684638"/>
                </a:lnTo>
                <a:lnTo>
                  <a:pt x="1828800" y="1692876"/>
                </a:lnTo>
                <a:lnTo>
                  <a:pt x="1828800" y="1771135"/>
                </a:lnTo>
                <a:lnTo>
                  <a:pt x="1861752" y="1771135"/>
                </a:lnTo>
                <a:lnTo>
                  <a:pt x="1861752" y="1865871"/>
                </a:lnTo>
                <a:lnTo>
                  <a:pt x="1989438" y="1865871"/>
                </a:lnTo>
                <a:lnTo>
                  <a:pt x="1989438" y="1948249"/>
                </a:lnTo>
                <a:lnTo>
                  <a:pt x="2026508" y="1948249"/>
                </a:lnTo>
                <a:lnTo>
                  <a:pt x="2026508" y="2030627"/>
                </a:lnTo>
                <a:lnTo>
                  <a:pt x="2042984" y="2030627"/>
                </a:lnTo>
                <a:lnTo>
                  <a:pt x="2042984" y="2117125"/>
                </a:lnTo>
                <a:lnTo>
                  <a:pt x="2055341" y="2117125"/>
                </a:lnTo>
                <a:lnTo>
                  <a:pt x="2055341" y="2203622"/>
                </a:lnTo>
                <a:lnTo>
                  <a:pt x="2257168" y="2203622"/>
                </a:lnTo>
                <a:lnTo>
                  <a:pt x="2257168" y="2327190"/>
                </a:lnTo>
                <a:lnTo>
                  <a:pt x="2356022" y="2327190"/>
                </a:lnTo>
                <a:lnTo>
                  <a:pt x="2356022" y="2467233"/>
                </a:lnTo>
                <a:lnTo>
                  <a:pt x="2677298" y="2467233"/>
                </a:lnTo>
                <a:lnTo>
                  <a:pt x="2677298" y="2619633"/>
                </a:lnTo>
                <a:lnTo>
                  <a:pt x="2990335" y="2619633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53FCA00-9AE3-D70B-67A4-24EFE3AAA8F0}"/>
              </a:ext>
            </a:extLst>
          </p:cNvPr>
          <p:cNvSpPr/>
          <p:nvPr/>
        </p:nvSpPr>
        <p:spPr>
          <a:xfrm>
            <a:off x="6400800" y="1355124"/>
            <a:ext cx="832022" cy="3253946"/>
          </a:xfrm>
          <a:custGeom>
            <a:avLst/>
            <a:gdLst>
              <a:gd name="csX0" fmla="*/ 0 w 832022"/>
              <a:gd name="csY0" fmla="*/ 0 h 3253946"/>
              <a:gd name="csX1" fmla="*/ 0 w 832022"/>
              <a:gd name="csY1" fmla="*/ 230660 h 3253946"/>
              <a:gd name="csX2" fmla="*/ 57665 w 832022"/>
              <a:gd name="csY2" fmla="*/ 230660 h 3253946"/>
              <a:gd name="csX3" fmla="*/ 57665 w 832022"/>
              <a:gd name="csY3" fmla="*/ 440725 h 3253946"/>
              <a:gd name="csX4" fmla="*/ 82378 w 832022"/>
              <a:gd name="csY4" fmla="*/ 440725 h 3253946"/>
              <a:gd name="csX5" fmla="*/ 82378 w 832022"/>
              <a:gd name="csY5" fmla="*/ 654908 h 3253946"/>
              <a:gd name="csX6" fmla="*/ 152400 w 832022"/>
              <a:gd name="csY6" fmla="*/ 654908 h 3253946"/>
              <a:gd name="csX7" fmla="*/ 152400 w 832022"/>
              <a:gd name="csY7" fmla="*/ 877330 h 3253946"/>
              <a:gd name="csX8" fmla="*/ 251254 w 832022"/>
              <a:gd name="csY8" fmla="*/ 877330 h 3253946"/>
              <a:gd name="csX9" fmla="*/ 251254 w 832022"/>
              <a:gd name="csY9" fmla="*/ 1087395 h 3253946"/>
              <a:gd name="csX10" fmla="*/ 337751 w 832022"/>
              <a:gd name="csY10" fmla="*/ 1087395 h 3253946"/>
              <a:gd name="csX11" fmla="*/ 337751 w 832022"/>
              <a:gd name="csY11" fmla="*/ 1301579 h 3253946"/>
              <a:gd name="csX12" fmla="*/ 366584 w 832022"/>
              <a:gd name="csY12" fmla="*/ 1301579 h 3253946"/>
              <a:gd name="csX13" fmla="*/ 366584 w 832022"/>
              <a:gd name="csY13" fmla="*/ 1511644 h 3253946"/>
              <a:gd name="csX14" fmla="*/ 424249 w 832022"/>
              <a:gd name="csY14" fmla="*/ 1511644 h 3253946"/>
              <a:gd name="csX15" fmla="*/ 424249 w 832022"/>
              <a:gd name="csY15" fmla="*/ 1725827 h 3253946"/>
              <a:gd name="csX16" fmla="*/ 469557 w 832022"/>
              <a:gd name="csY16" fmla="*/ 1725827 h 3253946"/>
              <a:gd name="csX17" fmla="*/ 469557 w 832022"/>
              <a:gd name="csY17" fmla="*/ 1944130 h 3253946"/>
              <a:gd name="csX18" fmla="*/ 477795 w 832022"/>
              <a:gd name="csY18" fmla="*/ 1944130 h 3253946"/>
              <a:gd name="csX19" fmla="*/ 477795 w 832022"/>
              <a:gd name="csY19" fmla="*/ 2166552 h 3253946"/>
              <a:gd name="csX20" fmla="*/ 502508 w 832022"/>
              <a:gd name="csY20" fmla="*/ 2166552 h 3253946"/>
              <a:gd name="csX21" fmla="*/ 502508 w 832022"/>
              <a:gd name="csY21" fmla="*/ 2376617 h 3253946"/>
              <a:gd name="csX22" fmla="*/ 724930 w 832022"/>
              <a:gd name="csY22" fmla="*/ 2376617 h 3253946"/>
              <a:gd name="csX23" fmla="*/ 724930 w 832022"/>
              <a:gd name="csY23" fmla="*/ 2817341 h 3253946"/>
              <a:gd name="csX24" fmla="*/ 790832 w 832022"/>
              <a:gd name="csY24" fmla="*/ 2817341 h 3253946"/>
              <a:gd name="csX25" fmla="*/ 790832 w 832022"/>
              <a:gd name="csY25" fmla="*/ 3035644 h 3253946"/>
              <a:gd name="csX26" fmla="*/ 832022 w 832022"/>
              <a:gd name="csY26" fmla="*/ 3035644 h 3253946"/>
              <a:gd name="csX27" fmla="*/ 832022 w 832022"/>
              <a:gd name="csY27" fmla="*/ 3253946 h 3253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32022" h="3253946">
                <a:moveTo>
                  <a:pt x="0" y="0"/>
                </a:moveTo>
                <a:lnTo>
                  <a:pt x="0" y="230660"/>
                </a:lnTo>
                <a:lnTo>
                  <a:pt x="57665" y="230660"/>
                </a:lnTo>
                <a:lnTo>
                  <a:pt x="57665" y="440725"/>
                </a:lnTo>
                <a:lnTo>
                  <a:pt x="82378" y="440725"/>
                </a:lnTo>
                <a:lnTo>
                  <a:pt x="82378" y="654908"/>
                </a:lnTo>
                <a:lnTo>
                  <a:pt x="152400" y="654908"/>
                </a:lnTo>
                <a:lnTo>
                  <a:pt x="152400" y="877330"/>
                </a:lnTo>
                <a:lnTo>
                  <a:pt x="251254" y="877330"/>
                </a:lnTo>
                <a:lnTo>
                  <a:pt x="251254" y="1087395"/>
                </a:lnTo>
                <a:lnTo>
                  <a:pt x="337751" y="1087395"/>
                </a:lnTo>
                <a:lnTo>
                  <a:pt x="337751" y="1301579"/>
                </a:lnTo>
                <a:lnTo>
                  <a:pt x="366584" y="1301579"/>
                </a:lnTo>
                <a:lnTo>
                  <a:pt x="366584" y="1511644"/>
                </a:lnTo>
                <a:lnTo>
                  <a:pt x="424249" y="1511644"/>
                </a:lnTo>
                <a:lnTo>
                  <a:pt x="424249" y="1725827"/>
                </a:lnTo>
                <a:lnTo>
                  <a:pt x="469557" y="1725827"/>
                </a:lnTo>
                <a:lnTo>
                  <a:pt x="469557" y="1944130"/>
                </a:lnTo>
                <a:lnTo>
                  <a:pt x="477795" y="1944130"/>
                </a:lnTo>
                <a:lnTo>
                  <a:pt x="477795" y="2166552"/>
                </a:lnTo>
                <a:lnTo>
                  <a:pt x="502508" y="2166552"/>
                </a:lnTo>
                <a:lnTo>
                  <a:pt x="502508" y="2376617"/>
                </a:lnTo>
                <a:lnTo>
                  <a:pt x="724930" y="2376617"/>
                </a:lnTo>
                <a:lnTo>
                  <a:pt x="724930" y="2817341"/>
                </a:lnTo>
                <a:lnTo>
                  <a:pt x="790832" y="2817341"/>
                </a:lnTo>
                <a:lnTo>
                  <a:pt x="790832" y="3035644"/>
                </a:lnTo>
                <a:lnTo>
                  <a:pt x="832022" y="3035644"/>
                </a:lnTo>
                <a:lnTo>
                  <a:pt x="832022" y="3253946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77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43790-568F-D0E8-800A-6F0E619D6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490B0A4E-4A1C-1A2A-B148-25A05E44B405}"/>
              </a:ext>
            </a:extLst>
          </p:cNvPr>
          <p:cNvSpPr/>
          <p:nvPr/>
        </p:nvSpPr>
        <p:spPr>
          <a:xfrm>
            <a:off x="3055993" y="5813362"/>
            <a:ext cx="125730" cy="156210"/>
          </a:xfrm>
          <a:custGeom>
            <a:avLst/>
            <a:gdLst>
              <a:gd name="csX0" fmla="*/ 0 w 125730"/>
              <a:gd name="csY0" fmla="*/ 0 h 156210"/>
              <a:gd name="csX1" fmla="*/ 125730 w 125730"/>
              <a:gd name="csY1" fmla="*/ 45720 h 156210"/>
              <a:gd name="csX2" fmla="*/ 125730 w 125730"/>
              <a:gd name="csY2" fmla="*/ 156210 h 156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5730" h="156210">
                <a:moveTo>
                  <a:pt x="0" y="0"/>
                </a:moveTo>
                <a:lnTo>
                  <a:pt x="125730" y="45720"/>
                </a:lnTo>
                <a:lnTo>
                  <a:pt x="125730" y="15621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31FD8FC1-AEF9-5E6A-014E-7EACBBC284AC}"/>
              </a:ext>
            </a:extLst>
          </p:cNvPr>
          <p:cNvCxnSpPr/>
          <p:nvPr/>
        </p:nvCxnSpPr>
        <p:spPr>
          <a:xfrm>
            <a:off x="5616943" y="3964694"/>
            <a:ext cx="728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Partial Circle 225">
            <a:extLst>
              <a:ext uri="{FF2B5EF4-FFF2-40B4-BE49-F238E27FC236}">
                <a16:creationId xmlns:a16="http://schemas.microsoft.com/office/drawing/2014/main" id="{518A8F90-4AE8-C19B-8FD2-3D9A20328E43}"/>
              </a:ext>
            </a:extLst>
          </p:cNvPr>
          <p:cNvSpPr/>
          <p:nvPr/>
        </p:nvSpPr>
        <p:spPr>
          <a:xfrm rot="5400000">
            <a:off x="2413722" y="1882264"/>
            <a:ext cx="1182612" cy="1182612"/>
          </a:xfrm>
          <a:prstGeom prst="pie">
            <a:avLst>
              <a:gd name="adj1" fmla="val 4326552"/>
              <a:gd name="adj2" fmla="val 15749951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468424F-AE8C-A936-BE05-B0CA12D65B6E}"/>
              </a:ext>
            </a:extLst>
          </p:cNvPr>
          <p:cNvSpPr/>
          <p:nvPr/>
        </p:nvSpPr>
        <p:spPr>
          <a:xfrm>
            <a:off x="7362072" y="2606559"/>
            <a:ext cx="4621713" cy="10678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5131469-E5E2-686F-0A12-F08000F454B0}"/>
              </a:ext>
            </a:extLst>
          </p:cNvPr>
          <p:cNvSpPr/>
          <p:nvPr/>
        </p:nvSpPr>
        <p:spPr>
          <a:xfrm>
            <a:off x="7371537" y="2601973"/>
            <a:ext cx="4611550" cy="1255335"/>
          </a:xfrm>
          <a:custGeom>
            <a:avLst/>
            <a:gdLst>
              <a:gd name="csX0" fmla="*/ 43193 w 4671341"/>
              <a:gd name="csY0" fmla="*/ 49774 h 1328984"/>
              <a:gd name="csX1" fmla="*/ 596646 w 4671341"/>
              <a:gd name="csY1" fmla="*/ 77848 h 1328984"/>
              <a:gd name="csX2" fmla="*/ 1049835 w 4671341"/>
              <a:gd name="csY2" fmla="*/ 109932 h 1328984"/>
              <a:gd name="csX3" fmla="*/ 1414793 w 4671341"/>
              <a:gd name="csY3" fmla="*/ 146027 h 1328984"/>
              <a:gd name="csX4" fmla="*/ 1791783 w 4671341"/>
              <a:gd name="csY4" fmla="*/ 186132 h 1328984"/>
              <a:gd name="csX5" fmla="*/ 2132677 w 4671341"/>
              <a:gd name="csY5" fmla="*/ 262332 h 1328984"/>
              <a:gd name="csX6" fmla="*/ 2549772 w 4671341"/>
              <a:gd name="csY6" fmla="*/ 386659 h 1328984"/>
              <a:gd name="csX7" fmla="*/ 2782383 w 4671341"/>
              <a:gd name="csY7" fmla="*/ 462859 h 1328984"/>
              <a:gd name="csX8" fmla="*/ 3099214 w 4671341"/>
              <a:gd name="csY8" fmla="*/ 587185 h 1328984"/>
              <a:gd name="csX9" fmla="*/ 3412035 w 4671341"/>
              <a:gd name="csY9" fmla="*/ 687448 h 1328984"/>
              <a:gd name="csX10" fmla="*/ 3841162 w 4671341"/>
              <a:gd name="csY10" fmla="*/ 831827 h 1328984"/>
              <a:gd name="csX11" fmla="*/ 4141951 w 4671341"/>
              <a:gd name="csY11" fmla="*/ 895995 h 1328984"/>
              <a:gd name="csX12" fmla="*/ 4522951 w 4671341"/>
              <a:gd name="csY12" fmla="*/ 924069 h 1328984"/>
              <a:gd name="csX13" fmla="*/ 4659309 w 4671341"/>
              <a:gd name="csY13" fmla="*/ 924069 h 1328984"/>
              <a:gd name="csX14" fmla="*/ 4663319 w 4671341"/>
              <a:gd name="csY14" fmla="*/ 924069 h 1328984"/>
              <a:gd name="csX15" fmla="*/ 4663319 w 4671341"/>
              <a:gd name="csY15" fmla="*/ 1301059 h 1328984"/>
              <a:gd name="csX16" fmla="*/ 4671341 w 4671341"/>
              <a:gd name="csY16" fmla="*/ 1301059 h 1328984"/>
              <a:gd name="csX17" fmla="*/ 1835898 w 4671341"/>
              <a:gd name="csY17" fmla="*/ 811774 h 1328984"/>
              <a:gd name="csX18" fmla="*/ 43193 w 4671341"/>
              <a:gd name="csY18" fmla="*/ 49774 h 1328984"/>
              <a:gd name="csX0" fmla="*/ 861 w 4629009"/>
              <a:gd name="csY0" fmla="*/ 140 h 1279350"/>
              <a:gd name="csX1" fmla="*/ 554314 w 4629009"/>
              <a:gd name="csY1" fmla="*/ 28214 h 1279350"/>
              <a:gd name="csX2" fmla="*/ 1007503 w 4629009"/>
              <a:gd name="csY2" fmla="*/ 60298 h 1279350"/>
              <a:gd name="csX3" fmla="*/ 1372461 w 4629009"/>
              <a:gd name="csY3" fmla="*/ 96393 h 1279350"/>
              <a:gd name="csX4" fmla="*/ 1749451 w 4629009"/>
              <a:gd name="csY4" fmla="*/ 136498 h 1279350"/>
              <a:gd name="csX5" fmla="*/ 2090345 w 4629009"/>
              <a:gd name="csY5" fmla="*/ 212698 h 1279350"/>
              <a:gd name="csX6" fmla="*/ 2507440 w 4629009"/>
              <a:gd name="csY6" fmla="*/ 337025 h 1279350"/>
              <a:gd name="csX7" fmla="*/ 2740051 w 4629009"/>
              <a:gd name="csY7" fmla="*/ 413225 h 1279350"/>
              <a:gd name="csX8" fmla="*/ 3056882 w 4629009"/>
              <a:gd name="csY8" fmla="*/ 537551 h 1279350"/>
              <a:gd name="csX9" fmla="*/ 3369703 w 4629009"/>
              <a:gd name="csY9" fmla="*/ 637814 h 1279350"/>
              <a:gd name="csX10" fmla="*/ 3798830 w 4629009"/>
              <a:gd name="csY10" fmla="*/ 782193 h 1279350"/>
              <a:gd name="csX11" fmla="*/ 4099619 w 4629009"/>
              <a:gd name="csY11" fmla="*/ 846361 h 1279350"/>
              <a:gd name="csX12" fmla="*/ 4480619 w 4629009"/>
              <a:gd name="csY12" fmla="*/ 874435 h 1279350"/>
              <a:gd name="csX13" fmla="*/ 4616977 w 4629009"/>
              <a:gd name="csY13" fmla="*/ 874435 h 1279350"/>
              <a:gd name="csX14" fmla="*/ 4620987 w 4629009"/>
              <a:gd name="csY14" fmla="*/ 874435 h 1279350"/>
              <a:gd name="csX15" fmla="*/ 4620987 w 4629009"/>
              <a:gd name="csY15" fmla="*/ 1251425 h 1279350"/>
              <a:gd name="csX16" fmla="*/ 4629009 w 4629009"/>
              <a:gd name="csY16" fmla="*/ 1251425 h 1279350"/>
              <a:gd name="csX17" fmla="*/ 1793566 w 4629009"/>
              <a:gd name="csY17" fmla="*/ 762140 h 1279350"/>
              <a:gd name="csX18" fmla="*/ 861 w 4629009"/>
              <a:gd name="csY18" fmla="*/ 140 h 1279350"/>
              <a:gd name="csX0" fmla="*/ 41883 w 4670031"/>
              <a:gd name="csY0" fmla="*/ 53406 h 1332616"/>
              <a:gd name="csX1" fmla="*/ 607368 w 4670031"/>
              <a:gd name="csY1" fmla="*/ 69448 h 1332616"/>
              <a:gd name="csX2" fmla="*/ 1048525 w 4670031"/>
              <a:gd name="csY2" fmla="*/ 113564 h 1332616"/>
              <a:gd name="csX3" fmla="*/ 1413483 w 4670031"/>
              <a:gd name="csY3" fmla="*/ 149659 h 1332616"/>
              <a:gd name="csX4" fmla="*/ 1790473 w 4670031"/>
              <a:gd name="csY4" fmla="*/ 189764 h 1332616"/>
              <a:gd name="csX5" fmla="*/ 2131367 w 4670031"/>
              <a:gd name="csY5" fmla="*/ 265964 h 1332616"/>
              <a:gd name="csX6" fmla="*/ 2548462 w 4670031"/>
              <a:gd name="csY6" fmla="*/ 390291 h 1332616"/>
              <a:gd name="csX7" fmla="*/ 2781073 w 4670031"/>
              <a:gd name="csY7" fmla="*/ 466491 h 1332616"/>
              <a:gd name="csX8" fmla="*/ 3097904 w 4670031"/>
              <a:gd name="csY8" fmla="*/ 590817 h 1332616"/>
              <a:gd name="csX9" fmla="*/ 3410725 w 4670031"/>
              <a:gd name="csY9" fmla="*/ 691080 h 1332616"/>
              <a:gd name="csX10" fmla="*/ 3839852 w 4670031"/>
              <a:gd name="csY10" fmla="*/ 835459 h 1332616"/>
              <a:gd name="csX11" fmla="*/ 4140641 w 4670031"/>
              <a:gd name="csY11" fmla="*/ 899627 h 1332616"/>
              <a:gd name="csX12" fmla="*/ 4521641 w 4670031"/>
              <a:gd name="csY12" fmla="*/ 927701 h 1332616"/>
              <a:gd name="csX13" fmla="*/ 4657999 w 4670031"/>
              <a:gd name="csY13" fmla="*/ 927701 h 1332616"/>
              <a:gd name="csX14" fmla="*/ 4662009 w 4670031"/>
              <a:gd name="csY14" fmla="*/ 927701 h 1332616"/>
              <a:gd name="csX15" fmla="*/ 4662009 w 4670031"/>
              <a:gd name="csY15" fmla="*/ 1304691 h 1332616"/>
              <a:gd name="csX16" fmla="*/ 4670031 w 4670031"/>
              <a:gd name="csY16" fmla="*/ 1304691 h 1332616"/>
              <a:gd name="csX17" fmla="*/ 1834588 w 4670031"/>
              <a:gd name="csY17" fmla="*/ 815406 h 1332616"/>
              <a:gd name="csX18" fmla="*/ 41883 w 4670031"/>
              <a:gd name="csY18" fmla="*/ 53406 h 1332616"/>
              <a:gd name="csX0" fmla="*/ 454 w 4628602"/>
              <a:gd name="csY0" fmla="*/ 12605 h 1291815"/>
              <a:gd name="csX1" fmla="*/ 565939 w 4628602"/>
              <a:gd name="csY1" fmla="*/ 28647 h 1291815"/>
              <a:gd name="csX2" fmla="*/ 1007096 w 4628602"/>
              <a:gd name="csY2" fmla="*/ 72763 h 1291815"/>
              <a:gd name="csX3" fmla="*/ 1372054 w 4628602"/>
              <a:gd name="csY3" fmla="*/ 108858 h 1291815"/>
              <a:gd name="csX4" fmla="*/ 1749044 w 4628602"/>
              <a:gd name="csY4" fmla="*/ 148963 h 1291815"/>
              <a:gd name="csX5" fmla="*/ 2089938 w 4628602"/>
              <a:gd name="csY5" fmla="*/ 225163 h 1291815"/>
              <a:gd name="csX6" fmla="*/ 2507033 w 4628602"/>
              <a:gd name="csY6" fmla="*/ 349490 h 1291815"/>
              <a:gd name="csX7" fmla="*/ 2739644 w 4628602"/>
              <a:gd name="csY7" fmla="*/ 425690 h 1291815"/>
              <a:gd name="csX8" fmla="*/ 3056475 w 4628602"/>
              <a:gd name="csY8" fmla="*/ 550016 h 1291815"/>
              <a:gd name="csX9" fmla="*/ 3369296 w 4628602"/>
              <a:gd name="csY9" fmla="*/ 650279 h 1291815"/>
              <a:gd name="csX10" fmla="*/ 3798423 w 4628602"/>
              <a:gd name="csY10" fmla="*/ 794658 h 1291815"/>
              <a:gd name="csX11" fmla="*/ 4099212 w 4628602"/>
              <a:gd name="csY11" fmla="*/ 858826 h 1291815"/>
              <a:gd name="csX12" fmla="*/ 4480212 w 4628602"/>
              <a:gd name="csY12" fmla="*/ 886900 h 1291815"/>
              <a:gd name="csX13" fmla="*/ 4616570 w 4628602"/>
              <a:gd name="csY13" fmla="*/ 886900 h 1291815"/>
              <a:gd name="csX14" fmla="*/ 4620580 w 4628602"/>
              <a:gd name="csY14" fmla="*/ 886900 h 1291815"/>
              <a:gd name="csX15" fmla="*/ 4620580 w 4628602"/>
              <a:gd name="csY15" fmla="*/ 1263890 h 1291815"/>
              <a:gd name="csX16" fmla="*/ 4628602 w 4628602"/>
              <a:gd name="csY16" fmla="*/ 1263890 h 1291815"/>
              <a:gd name="csX17" fmla="*/ 1793159 w 4628602"/>
              <a:gd name="csY17" fmla="*/ 774605 h 1291815"/>
              <a:gd name="csX18" fmla="*/ 454 w 4628602"/>
              <a:gd name="csY18" fmla="*/ 12605 h 1291815"/>
              <a:gd name="csX0" fmla="*/ 1 w 4628149"/>
              <a:gd name="csY0" fmla="*/ 3994 h 1283204"/>
              <a:gd name="csX1" fmla="*/ 565486 w 4628149"/>
              <a:gd name="csY1" fmla="*/ 20036 h 1283204"/>
              <a:gd name="csX2" fmla="*/ 1006643 w 4628149"/>
              <a:gd name="csY2" fmla="*/ 64152 h 1283204"/>
              <a:gd name="csX3" fmla="*/ 1371601 w 4628149"/>
              <a:gd name="csY3" fmla="*/ 100247 h 1283204"/>
              <a:gd name="csX4" fmla="*/ 1748591 w 4628149"/>
              <a:gd name="csY4" fmla="*/ 140352 h 1283204"/>
              <a:gd name="csX5" fmla="*/ 2089485 w 4628149"/>
              <a:gd name="csY5" fmla="*/ 216552 h 1283204"/>
              <a:gd name="csX6" fmla="*/ 2506580 w 4628149"/>
              <a:gd name="csY6" fmla="*/ 340879 h 1283204"/>
              <a:gd name="csX7" fmla="*/ 2739191 w 4628149"/>
              <a:gd name="csY7" fmla="*/ 417079 h 1283204"/>
              <a:gd name="csX8" fmla="*/ 3056022 w 4628149"/>
              <a:gd name="csY8" fmla="*/ 541405 h 1283204"/>
              <a:gd name="csX9" fmla="*/ 3368843 w 4628149"/>
              <a:gd name="csY9" fmla="*/ 641668 h 1283204"/>
              <a:gd name="csX10" fmla="*/ 3797970 w 4628149"/>
              <a:gd name="csY10" fmla="*/ 786047 h 1283204"/>
              <a:gd name="csX11" fmla="*/ 4098759 w 4628149"/>
              <a:gd name="csY11" fmla="*/ 850215 h 1283204"/>
              <a:gd name="csX12" fmla="*/ 4479759 w 4628149"/>
              <a:gd name="csY12" fmla="*/ 878289 h 1283204"/>
              <a:gd name="csX13" fmla="*/ 4616117 w 4628149"/>
              <a:gd name="csY13" fmla="*/ 878289 h 1283204"/>
              <a:gd name="csX14" fmla="*/ 4620127 w 4628149"/>
              <a:gd name="csY14" fmla="*/ 878289 h 1283204"/>
              <a:gd name="csX15" fmla="*/ 4620127 w 4628149"/>
              <a:gd name="csY15" fmla="*/ 1255279 h 1283204"/>
              <a:gd name="csX16" fmla="*/ 4628149 w 4628149"/>
              <a:gd name="csY16" fmla="*/ 1255279 h 1283204"/>
              <a:gd name="csX17" fmla="*/ 1792706 w 4628149"/>
              <a:gd name="csY17" fmla="*/ 765994 h 1283204"/>
              <a:gd name="csX18" fmla="*/ 1 w 4628149"/>
              <a:gd name="csY18" fmla="*/ 3994 h 1283204"/>
              <a:gd name="csX0" fmla="*/ 1 w 4628149"/>
              <a:gd name="csY0" fmla="*/ 3994 h 1283204"/>
              <a:gd name="csX1" fmla="*/ 565486 w 4628149"/>
              <a:gd name="csY1" fmla="*/ 20036 h 1283204"/>
              <a:gd name="csX2" fmla="*/ 1006643 w 4628149"/>
              <a:gd name="csY2" fmla="*/ 64152 h 1283204"/>
              <a:gd name="csX3" fmla="*/ 1371601 w 4628149"/>
              <a:gd name="csY3" fmla="*/ 100247 h 1283204"/>
              <a:gd name="csX4" fmla="*/ 1748591 w 4628149"/>
              <a:gd name="csY4" fmla="*/ 140352 h 1283204"/>
              <a:gd name="csX5" fmla="*/ 2089485 w 4628149"/>
              <a:gd name="csY5" fmla="*/ 216552 h 1283204"/>
              <a:gd name="csX6" fmla="*/ 2506580 w 4628149"/>
              <a:gd name="csY6" fmla="*/ 340879 h 1283204"/>
              <a:gd name="csX7" fmla="*/ 2739191 w 4628149"/>
              <a:gd name="csY7" fmla="*/ 417079 h 1283204"/>
              <a:gd name="csX8" fmla="*/ 3056022 w 4628149"/>
              <a:gd name="csY8" fmla="*/ 541405 h 1283204"/>
              <a:gd name="csX9" fmla="*/ 3368843 w 4628149"/>
              <a:gd name="csY9" fmla="*/ 641668 h 1283204"/>
              <a:gd name="csX10" fmla="*/ 3797970 w 4628149"/>
              <a:gd name="csY10" fmla="*/ 786047 h 1283204"/>
              <a:gd name="csX11" fmla="*/ 4098759 w 4628149"/>
              <a:gd name="csY11" fmla="*/ 850215 h 1283204"/>
              <a:gd name="csX12" fmla="*/ 4479759 w 4628149"/>
              <a:gd name="csY12" fmla="*/ 878289 h 1283204"/>
              <a:gd name="csX13" fmla="*/ 4616117 w 4628149"/>
              <a:gd name="csY13" fmla="*/ 878289 h 1283204"/>
              <a:gd name="csX14" fmla="*/ 4620127 w 4628149"/>
              <a:gd name="csY14" fmla="*/ 1255279 h 1283204"/>
              <a:gd name="csX15" fmla="*/ 4628149 w 4628149"/>
              <a:gd name="csY15" fmla="*/ 1255279 h 1283204"/>
              <a:gd name="csX16" fmla="*/ 1792706 w 4628149"/>
              <a:gd name="csY16" fmla="*/ 765994 h 1283204"/>
              <a:gd name="csX17" fmla="*/ 1 w 4628149"/>
              <a:gd name="csY17" fmla="*/ 3994 h 1283204"/>
              <a:gd name="csX0" fmla="*/ 1 w 4628149"/>
              <a:gd name="csY0" fmla="*/ 3994 h 1283204"/>
              <a:gd name="csX1" fmla="*/ 565486 w 4628149"/>
              <a:gd name="csY1" fmla="*/ 20036 h 1283204"/>
              <a:gd name="csX2" fmla="*/ 1006643 w 4628149"/>
              <a:gd name="csY2" fmla="*/ 64152 h 1283204"/>
              <a:gd name="csX3" fmla="*/ 1371601 w 4628149"/>
              <a:gd name="csY3" fmla="*/ 100247 h 1283204"/>
              <a:gd name="csX4" fmla="*/ 1748591 w 4628149"/>
              <a:gd name="csY4" fmla="*/ 140352 h 1283204"/>
              <a:gd name="csX5" fmla="*/ 2089485 w 4628149"/>
              <a:gd name="csY5" fmla="*/ 216552 h 1283204"/>
              <a:gd name="csX6" fmla="*/ 2506580 w 4628149"/>
              <a:gd name="csY6" fmla="*/ 340879 h 1283204"/>
              <a:gd name="csX7" fmla="*/ 2739191 w 4628149"/>
              <a:gd name="csY7" fmla="*/ 417079 h 1283204"/>
              <a:gd name="csX8" fmla="*/ 3056022 w 4628149"/>
              <a:gd name="csY8" fmla="*/ 541405 h 1283204"/>
              <a:gd name="csX9" fmla="*/ 3368843 w 4628149"/>
              <a:gd name="csY9" fmla="*/ 641668 h 1283204"/>
              <a:gd name="csX10" fmla="*/ 3797970 w 4628149"/>
              <a:gd name="csY10" fmla="*/ 786047 h 1283204"/>
              <a:gd name="csX11" fmla="*/ 4098759 w 4628149"/>
              <a:gd name="csY11" fmla="*/ 850215 h 1283204"/>
              <a:gd name="csX12" fmla="*/ 4479759 w 4628149"/>
              <a:gd name="csY12" fmla="*/ 878289 h 1283204"/>
              <a:gd name="csX13" fmla="*/ 4616117 w 4628149"/>
              <a:gd name="csY13" fmla="*/ 878289 h 1283204"/>
              <a:gd name="csX14" fmla="*/ 4620127 w 4628149"/>
              <a:gd name="csY14" fmla="*/ 1255279 h 1283204"/>
              <a:gd name="csX15" fmla="*/ 4628149 w 4628149"/>
              <a:gd name="csY15" fmla="*/ 1255279 h 1283204"/>
              <a:gd name="csX16" fmla="*/ 1792706 w 4628149"/>
              <a:gd name="csY16" fmla="*/ 765994 h 1283204"/>
              <a:gd name="csX17" fmla="*/ 1 w 4628149"/>
              <a:gd name="csY17" fmla="*/ 3994 h 1283204"/>
              <a:gd name="csX0" fmla="*/ 1 w 4628149"/>
              <a:gd name="csY0" fmla="*/ 3994 h 1283204"/>
              <a:gd name="csX1" fmla="*/ 565486 w 4628149"/>
              <a:gd name="csY1" fmla="*/ 20036 h 1283204"/>
              <a:gd name="csX2" fmla="*/ 1006643 w 4628149"/>
              <a:gd name="csY2" fmla="*/ 64152 h 1283204"/>
              <a:gd name="csX3" fmla="*/ 1371601 w 4628149"/>
              <a:gd name="csY3" fmla="*/ 100247 h 1283204"/>
              <a:gd name="csX4" fmla="*/ 1748591 w 4628149"/>
              <a:gd name="csY4" fmla="*/ 140352 h 1283204"/>
              <a:gd name="csX5" fmla="*/ 2089485 w 4628149"/>
              <a:gd name="csY5" fmla="*/ 216552 h 1283204"/>
              <a:gd name="csX6" fmla="*/ 2506580 w 4628149"/>
              <a:gd name="csY6" fmla="*/ 340879 h 1283204"/>
              <a:gd name="csX7" fmla="*/ 2739191 w 4628149"/>
              <a:gd name="csY7" fmla="*/ 417079 h 1283204"/>
              <a:gd name="csX8" fmla="*/ 3056022 w 4628149"/>
              <a:gd name="csY8" fmla="*/ 541405 h 1283204"/>
              <a:gd name="csX9" fmla="*/ 3368843 w 4628149"/>
              <a:gd name="csY9" fmla="*/ 641668 h 1283204"/>
              <a:gd name="csX10" fmla="*/ 3797970 w 4628149"/>
              <a:gd name="csY10" fmla="*/ 786047 h 1283204"/>
              <a:gd name="csX11" fmla="*/ 4098759 w 4628149"/>
              <a:gd name="csY11" fmla="*/ 850215 h 1283204"/>
              <a:gd name="csX12" fmla="*/ 4479759 w 4628149"/>
              <a:gd name="csY12" fmla="*/ 878289 h 1283204"/>
              <a:gd name="csX13" fmla="*/ 4616117 w 4628149"/>
              <a:gd name="csY13" fmla="*/ 878289 h 1283204"/>
              <a:gd name="csX14" fmla="*/ 4620127 w 4628149"/>
              <a:gd name="csY14" fmla="*/ 1255279 h 1283204"/>
              <a:gd name="csX15" fmla="*/ 4628149 w 4628149"/>
              <a:gd name="csY15" fmla="*/ 1255279 h 1283204"/>
              <a:gd name="csX16" fmla="*/ 1792706 w 4628149"/>
              <a:gd name="csY16" fmla="*/ 765994 h 1283204"/>
              <a:gd name="csX17" fmla="*/ 1 w 4628149"/>
              <a:gd name="csY17" fmla="*/ 3994 h 1283204"/>
              <a:gd name="csX0" fmla="*/ 1 w 4628533"/>
              <a:gd name="csY0" fmla="*/ 3994 h 1283204"/>
              <a:gd name="csX1" fmla="*/ 565486 w 4628533"/>
              <a:gd name="csY1" fmla="*/ 20036 h 1283204"/>
              <a:gd name="csX2" fmla="*/ 1006643 w 4628533"/>
              <a:gd name="csY2" fmla="*/ 64152 h 1283204"/>
              <a:gd name="csX3" fmla="*/ 1371601 w 4628533"/>
              <a:gd name="csY3" fmla="*/ 100247 h 1283204"/>
              <a:gd name="csX4" fmla="*/ 1748591 w 4628533"/>
              <a:gd name="csY4" fmla="*/ 140352 h 1283204"/>
              <a:gd name="csX5" fmla="*/ 2089485 w 4628533"/>
              <a:gd name="csY5" fmla="*/ 216552 h 1283204"/>
              <a:gd name="csX6" fmla="*/ 2506580 w 4628533"/>
              <a:gd name="csY6" fmla="*/ 340879 h 1283204"/>
              <a:gd name="csX7" fmla="*/ 2739191 w 4628533"/>
              <a:gd name="csY7" fmla="*/ 417079 h 1283204"/>
              <a:gd name="csX8" fmla="*/ 3056022 w 4628533"/>
              <a:gd name="csY8" fmla="*/ 541405 h 1283204"/>
              <a:gd name="csX9" fmla="*/ 3368843 w 4628533"/>
              <a:gd name="csY9" fmla="*/ 641668 h 1283204"/>
              <a:gd name="csX10" fmla="*/ 3797970 w 4628533"/>
              <a:gd name="csY10" fmla="*/ 786047 h 1283204"/>
              <a:gd name="csX11" fmla="*/ 4098759 w 4628533"/>
              <a:gd name="csY11" fmla="*/ 850215 h 1283204"/>
              <a:gd name="csX12" fmla="*/ 4479759 w 4628533"/>
              <a:gd name="csY12" fmla="*/ 878289 h 1283204"/>
              <a:gd name="csX13" fmla="*/ 4628443 w 4628533"/>
              <a:gd name="csY13" fmla="*/ 878289 h 1283204"/>
              <a:gd name="csX14" fmla="*/ 4620127 w 4628533"/>
              <a:gd name="csY14" fmla="*/ 1255279 h 1283204"/>
              <a:gd name="csX15" fmla="*/ 4628149 w 4628533"/>
              <a:gd name="csY15" fmla="*/ 1255279 h 1283204"/>
              <a:gd name="csX16" fmla="*/ 1792706 w 4628533"/>
              <a:gd name="csY16" fmla="*/ 765994 h 1283204"/>
              <a:gd name="csX17" fmla="*/ 1 w 4628533"/>
              <a:gd name="csY17" fmla="*/ 3994 h 1283204"/>
              <a:gd name="csX0" fmla="*/ 1 w 4628149"/>
              <a:gd name="csY0" fmla="*/ 3994 h 1282291"/>
              <a:gd name="csX1" fmla="*/ 565486 w 4628149"/>
              <a:gd name="csY1" fmla="*/ 20036 h 1282291"/>
              <a:gd name="csX2" fmla="*/ 1006643 w 4628149"/>
              <a:gd name="csY2" fmla="*/ 64152 h 1282291"/>
              <a:gd name="csX3" fmla="*/ 1371601 w 4628149"/>
              <a:gd name="csY3" fmla="*/ 100247 h 1282291"/>
              <a:gd name="csX4" fmla="*/ 1748591 w 4628149"/>
              <a:gd name="csY4" fmla="*/ 140352 h 1282291"/>
              <a:gd name="csX5" fmla="*/ 2089485 w 4628149"/>
              <a:gd name="csY5" fmla="*/ 216552 h 1282291"/>
              <a:gd name="csX6" fmla="*/ 2506580 w 4628149"/>
              <a:gd name="csY6" fmla="*/ 340879 h 1282291"/>
              <a:gd name="csX7" fmla="*/ 2739191 w 4628149"/>
              <a:gd name="csY7" fmla="*/ 417079 h 1282291"/>
              <a:gd name="csX8" fmla="*/ 3056022 w 4628149"/>
              <a:gd name="csY8" fmla="*/ 541405 h 1282291"/>
              <a:gd name="csX9" fmla="*/ 3368843 w 4628149"/>
              <a:gd name="csY9" fmla="*/ 641668 h 1282291"/>
              <a:gd name="csX10" fmla="*/ 3797970 w 4628149"/>
              <a:gd name="csY10" fmla="*/ 786047 h 1282291"/>
              <a:gd name="csX11" fmla="*/ 4098759 w 4628149"/>
              <a:gd name="csY11" fmla="*/ 850215 h 1282291"/>
              <a:gd name="csX12" fmla="*/ 4479759 w 4628149"/>
              <a:gd name="csY12" fmla="*/ 878289 h 1282291"/>
              <a:gd name="csX13" fmla="*/ 4622280 w 4628149"/>
              <a:gd name="csY13" fmla="*/ 890604 h 1282291"/>
              <a:gd name="csX14" fmla="*/ 4620127 w 4628149"/>
              <a:gd name="csY14" fmla="*/ 1255279 h 1282291"/>
              <a:gd name="csX15" fmla="*/ 4628149 w 4628149"/>
              <a:gd name="csY15" fmla="*/ 1255279 h 1282291"/>
              <a:gd name="csX16" fmla="*/ 1792706 w 4628149"/>
              <a:gd name="csY16" fmla="*/ 765994 h 1282291"/>
              <a:gd name="csX17" fmla="*/ 1 w 4628149"/>
              <a:gd name="csY17" fmla="*/ 3994 h 1282291"/>
              <a:gd name="csX0" fmla="*/ 1 w 4829784"/>
              <a:gd name="csY0" fmla="*/ 3994 h 1256112"/>
              <a:gd name="csX1" fmla="*/ 565486 w 4829784"/>
              <a:gd name="csY1" fmla="*/ 20036 h 1256112"/>
              <a:gd name="csX2" fmla="*/ 1006643 w 4829784"/>
              <a:gd name="csY2" fmla="*/ 64152 h 1256112"/>
              <a:gd name="csX3" fmla="*/ 1371601 w 4829784"/>
              <a:gd name="csY3" fmla="*/ 100247 h 1256112"/>
              <a:gd name="csX4" fmla="*/ 1748591 w 4829784"/>
              <a:gd name="csY4" fmla="*/ 140352 h 1256112"/>
              <a:gd name="csX5" fmla="*/ 2089485 w 4829784"/>
              <a:gd name="csY5" fmla="*/ 216552 h 1256112"/>
              <a:gd name="csX6" fmla="*/ 2506580 w 4829784"/>
              <a:gd name="csY6" fmla="*/ 340879 h 1256112"/>
              <a:gd name="csX7" fmla="*/ 2739191 w 4829784"/>
              <a:gd name="csY7" fmla="*/ 417079 h 1256112"/>
              <a:gd name="csX8" fmla="*/ 3056022 w 4829784"/>
              <a:gd name="csY8" fmla="*/ 541405 h 1256112"/>
              <a:gd name="csX9" fmla="*/ 3368843 w 4829784"/>
              <a:gd name="csY9" fmla="*/ 641668 h 1256112"/>
              <a:gd name="csX10" fmla="*/ 3797970 w 4829784"/>
              <a:gd name="csY10" fmla="*/ 786047 h 1256112"/>
              <a:gd name="csX11" fmla="*/ 4098759 w 4829784"/>
              <a:gd name="csY11" fmla="*/ 850215 h 1256112"/>
              <a:gd name="csX12" fmla="*/ 4479759 w 4829784"/>
              <a:gd name="csY12" fmla="*/ 878289 h 1256112"/>
              <a:gd name="csX13" fmla="*/ 4622280 w 4829784"/>
              <a:gd name="csY13" fmla="*/ 890604 h 1256112"/>
              <a:gd name="csX14" fmla="*/ 4620127 w 4829784"/>
              <a:gd name="csY14" fmla="*/ 1255279 h 1256112"/>
              <a:gd name="csX15" fmla="*/ 1792706 w 4829784"/>
              <a:gd name="csY15" fmla="*/ 765994 h 1256112"/>
              <a:gd name="csX16" fmla="*/ 1 w 4829784"/>
              <a:gd name="csY16" fmla="*/ 3994 h 1256112"/>
              <a:gd name="csX0" fmla="*/ 1 w 4623009"/>
              <a:gd name="csY0" fmla="*/ 3994 h 1255338"/>
              <a:gd name="csX1" fmla="*/ 565486 w 4623009"/>
              <a:gd name="csY1" fmla="*/ 20036 h 1255338"/>
              <a:gd name="csX2" fmla="*/ 1006643 w 4623009"/>
              <a:gd name="csY2" fmla="*/ 64152 h 1255338"/>
              <a:gd name="csX3" fmla="*/ 1371601 w 4623009"/>
              <a:gd name="csY3" fmla="*/ 100247 h 1255338"/>
              <a:gd name="csX4" fmla="*/ 1748591 w 4623009"/>
              <a:gd name="csY4" fmla="*/ 140352 h 1255338"/>
              <a:gd name="csX5" fmla="*/ 2089485 w 4623009"/>
              <a:gd name="csY5" fmla="*/ 216552 h 1255338"/>
              <a:gd name="csX6" fmla="*/ 2506580 w 4623009"/>
              <a:gd name="csY6" fmla="*/ 340879 h 1255338"/>
              <a:gd name="csX7" fmla="*/ 2739191 w 4623009"/>
              <a:gd name="csY7" fmla="*/ 417079 h 1255338"/>
              <a:gd name="csX8" fmla="*/ 3056022 w 4623009"/>
              <a:gd name="csY8" fmla="*/ 541405 h 1255338"/>
              <a:gd name="csX9" fmla="*/ 3368843 w 4623009"/>
              <a:gd name="csY9" fmla="*/ 641668 h 1255338"/>
              <a:gd name="csX10" fmla="*/ 3797970 w 4623009"/>
              <a:gd name="csY10" fmla="*/ 786047 h 1255338"/>
              <a:gd name="csX11" fmla="*/ 4098759 w 4623009"/>
              <a:gd name="csY11" fmla="*/ 850215 h 1255338"/>
              <a:gd name="csX12" fmla="*/ 4479759 w 4623009"/>
              <a:gd name="csY12" fmla="*/ 878289 h 1255338"/>
              <a:gd name="csX13" fmla="*/ 4622280 w 4623009"/>
              <a:gd name="csY13" fmla="*/ 890604 h 1255338"/>
              <a:gd name="csX14" fmla="*/ 4620127 w 4623009"/>
              <a:gd name="csY14" fmla="*/ 1255279 h 1255338"/>
              <a:gd name="csX15" fmla="*/ 1792706 w 4623009"/>
              <a:gd name="csY15" fmla="*/ 765994 h 1255338"/>
              <a:gd name="csX16" fmla="*/ 1 w 4623009"/>
              <a:gd name="csY16" fmla="*/ 3994 h 1255338"/>
              <a:gd name="csX0" fmla="*/ 1 w 4624368"/>
              <a:gd name="csY0" fmla="*/ 3994 h 1255335"/>
              <a:gd name="csX1" fmla="*/ 565486 w 4624368"/>
              <a:gd name="csY1" fmla="*/ 20036 h 1255335"/>
              <a:gd name="csX2" fmla="*/ 1006643 w 4624368"/>
              <a:gd name="csY2" fmla="*/ 64152 h 1255335"/>
              <a:gd name="csX3" fmla="*/ 1371601 w 4624368"/>
              <a:gd name="csY3" fmla="*/ 100247 h 1255335"/>
              <a:gd name="csX4" fmla="*/ 1748591 w 4624368"/>
              <a:gd name="csY4" fmla="*/ 140352 h 1255335"/>
              <a:gd name="csX5" fmla="*/ 2089485 w 4624368"/>
              <a:gd name="csY5" fmla="*/ 216552 h 1255335"/>
              <a:gd name="csX6" fmla="*/ 2506580 w 4624368"/>
              <a:gd name="csY6" fmla="*/ 340879 h 1255335"/>
              <a:gd name="csX7" fmla="*/ 2739191 w 4624368"/>
              <a:gd name="csY7" fmla="*/ 417079 h 1255335"/>
              <a:gd name="csX8" fmla="*/ 3056022 w 4624368"/>
              <a:gd name="csY8" fmla="*/ 541405 h 1255335"/>
              <a:gd name="csX9" fmla="*/ 3368843 w 4624368"/>
              <a:gd name="csY9" fmla="*/ 641668 h 1255335"/>
              <a:gd name="csX10" fmla="*/ 3797970 w 4624368"/>
              <a:gd name="csY10" fmla="*/ 786047 h 1255335"/>
              <a:gd name="csX11" fmla="*/ 4098759 w 4624368"/>
              <a:gd name="csY11" fmla="*/ 850215 h 1255335"/>
              <a:gd name="csX12" fmla="*/ 4479759 w 4624368"/>
              <a:gd name="csY12" fmla="*/ 878289 h 1255335"/>
              <a:gd name="csX13" fmla="*/ 4622280 w 4624368"/>
              <a:gd name="csY13" fmla="*/ 890604 h 1255335"/>
              <a:gd name="csX14" fmla="*/ 4620127 w 4624368"/>
              <a:gd name="csY14" fmla="*/ 1255279 h 1255335"/>
              <a:gd name="csX15" fmla="*/ 1792706 w 4624368"/>
              <a:gd name="csY15" fmla="*/ 765994 h 1255335"/>
              <a:gd name="csX16" fmla="*/ 1 w 4624368"/>
              <a:gd name="csY16" fmla="*/ 3994 h 1255335"/>
              <a:gd name="csX0" fmla="*/ 1 w 4615124"/>
              <a:gd name="csY0" fmla="*/ 3994 h 1255335"/>
              <a:gd name="csX1" fmla="*/ 556242 w 4615124"/>
              <a:gd name="csY1" fmla="*/ 20036 h 1255335"/>
              <a:gd name="csX2" fmla="*/ 997399 w 4615124"/>
              <a:gd name="csY2" fmla="*/ 64152 h 1255335"/>
              <a:gd name="csX3" fmla="*/ 1362357 w 4615124"/>
              <a:gd name="csY3" fmla="*/ 100247 h 1255335"/>
              <a:gd name="csX4" fmla="*/ 1739347 w 4615124"/>
              <a:gd name="csY4" fmla="*/ 140352 h 1255335"/>
              <a:gd name="csX5" fmla="*/ 2080241 w 4615124"/>
              <a:gd name="csY5" fmla="*/ 216552 h 1255335"/>
              <a:gd name="csX6" fmla="*/ 2497336 w 4615124"/>
              <a:gd name="csY6" fmla="*/ 340879 h 1255335"/>
              <a:gd name="csX7" fmla="*/ 2729947 w 4615124"/>
              <a:gd name="csY7" fmla="*/ 417079 h 1255335"/>
              <a:gd name="csX8" fmla="*/ 3046778 w 4615124"/>
              <a:gd name="csY8" fmla="*/ 541405 h 1255335"/>
              <a:gd name="csX9" fmla="*/ 3359599 w 4615124"/>
              <a:gd name="csY9" fmla="*/ 641668 h 1255335"/>
              <a:gd name="csX10" fmla="*/ 3788726 w 4615124"/>
              <a:gd name="csY10" fmla="*/ 786047 h 1255335"/>
              <a:gd name="csX11" fmla="*/ 4089515 w 4615124"/>
              <a:gd name="csY11" fmla="*/ 850215 h 1255335"/>
              <a:gd name="csX12" fmla="*/ 4470515 w 4615124"/>
              <a:gd name="csY12" fmla="*/ 878289 h 1255335"/>
              <a:gd name="csX13" fmla="*/ 4613036 w 4615124"/>
              <a:gd name="csY13" fmla="*/ 890604 h 1255335"/>
              <a:gd name="csX14" fmla="*/ 4610883 w 4615124"/>
              <a:gd name="csY14" fmla="*/ 1255279 h 1255335"/>
              <a:gd name="csX15" fmla="*/ 1783462 w 4615124"/>
              <a:gd name="csY15" fmla="*/ 765994 h 1255335"/>
              <a:gd name="csX16" fmla="*/ 1 w 4615124"/>
              <a:gd name="csY16" fmla="*/ 3994 h 1255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615124" h="1255335">
                <a:moveTo>
                  <a:pt x="1" y="3994"/>
                </a:moveTo>
                <a:cubicBezTo>
                  <a:pt x="0" y="-8037"/>
                  <a:pt x="390009" y="10010"/>
                  <a:pt x="556242" y="20036"/>
                </a:cubicBezTo>
                <a:cubicBezTo>
                  <a:pt x="722475" y="30062"/>
                  <a:pt x="863046" y="50783"/>
                  <a:pt x="997399" y="64152"/>
                </a:cubicBezTo>
                <a:lnTo>
                  <a:pt x="1362357" y="100247"/>
                </a:lnTo>
                <a:cubicBezTo>
                  <a:pt x="1486015" y="112947"/>
                  <a:pt x="1619700" y="120968"/>
                  <a:pt x="1739347" y="140352"/>
                </a:cubicBezTo>
                <a:cubicBezTo>
                  <a:pt x="1858994" y="159736"/>
                  <a:pt x="1953910" y="183131"/>
                  <a:pt x="2080241" y="216552"/>
                </a:cubicBezTo>
                <a:cubicBezTo>
                  <a:pt x="2206573" y="249973"/>
                  <a:pt x="2389052" y="307458"/>
                  <a:pt x="2497336" y="340879"/>
                </a:cubicBezTo>
                <a:cubicBezTo>
                  <a:pt x="2605620" y="374300"/>
                  <a:pt x="2638373" y="383658"/>
                  <a:pt x="2729947" y="417079"/>
                </a:cubicBezTo>
                <a:cubicBezTo>
                  <a:pt x="2821521" y="450500"/>
                  <a:pt x="2941836" y="503974"/>
                  <a:pt x="3046778" y="541405"/>
                </a:cubicBezTo>
                <a:cubicBezTo>
                  <a:pt x="3151720" y="578837"/>
                  <a:pt x="3359599" y="641668"/>
                  <a:pt x="3359599" y="641668"/>
                </a:cubicBezTo>
                <a:cubicBezTo>
                  <a:pt x="3483257" y="682442"/>
                  <a:pt x="3667073" y="751289"/>
                  <a:pt x="3788726" y="786047"/>
                </a:cubicBezTo>
                <a:cubicBezTo>
                  <a:pt x="3910379" y="820805"/>
                  <a:pt x="3975884" y="834841"/>
                  <a:pt x="4089515" y="850215"/>
                </a:cubicBezTo>
                <a:cubicBezTo>
                  <a:pt x="4203147" y="865589"/>
                  <a:pt x="4383262" y="871558"/>
                  <a:pt x="4470515" y="878289"/>
                </a:cubicBezTo>
                <a:cubicBezTo>
                  <a:pt x="4557769" y="885021"/>
                  <a:pt x="4612769" y="892024"/>
                  <a:pt x="4613036" y="890604"/>
                </a:cubicBezTo>
                <a:cubicBezTo>
                  <a:pt x="4615138" y="879423"/>
                  <a:pt x="4617222" y="1260653"/>
                  <a:pt x="4610883" y="1255279"/>
                </a:cubicBezTo>
                <a:cubicBezTo>
                  <a:pt x="4604544" y="1249905"/>
                  <a:pt x="2551942" y="974542"/>
                  <a:pt x="1783462" y="765994"/>
                </a:cubicBezTo>
                <a:cubicBezTo>
                  <a:pt x="1014982" y="557446"/>
                  <a:pt x="2" y="16025"/>
                  <a:pt x="1" y="3994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977C753-4516-B1DA-FA88-B283DF0E40C5}"/>
              </a:ext>
            </a:extLst>
          </p:cNvPr>
          <p:cNvSpPr/>
          <p:nvPr/>
        </p:nvSpPr>
        <p:spPr>
          <a:xfrm>
            <a:off x="7362072" y="2611842"/>
            <a:ext cx="4622501" cy="1918678"/>
          </a:xfrm>
          <a:custGeom>
            <a:avLst/>
            <a:gdLst>
              <a:gd name="csX0" fmla="*/ 4632897 w 4648158"/>
              <a:gd name="csY0" fmla="*/ 1159477 h 1918678"/>
              <a:gd name="csX1" fmla="*/ 4621284 w 4648158"/>
              <a:gd name="csY1" fmla="*/ 1195137 h 1918678"/>
              <a:gd name="csX2" fmla="*/ 4613397 w 4648158"/>
              <a:gd name="csY2" fmla="*/ 1194035 h 1918678"/>
              <a:gd name="csX3" fmla="*/ 4616267 w 4648158"/>
              <a:gd name="csY3" fmla="*/ 1170435 h 1918678"/>
              <a:gd name="csX4" fmla="*/ 4632897 w 4648158"/>
              <a:gd name="csY4" fmla="*/ 1159477 h 1918678"/>
              <a:gd name="csX5" fmla="*/ 9179 w 4648158"/>
              <a:gd name="csY5" fmla="*/ 0 h 1918678"/>
              <a:gd name="csX6" fmla="*/ 297937 w 4648158"/>
              <a:gd name="csY6" fmla="*/ 8021 h 1918678"/>
              <a:gd name="csX7" fmla="*/ 707010 w 4648158"/>
              <a:gd name="csY7" fmla="*/ 36095 h 1918678"/>
              <a:gd name="csX8" fmla="*/ 1088010 w 4648158"/>
              <a:gd name="csY8" fmla="*/ 64168 h 1918678"/>
              <a:gd name="csX9" fmla="*/ 1400831 w 4648158"/>
              <a:gd name="csY9" fmla="*/ 108284 h 1918678"/>
              <a:gd name="csX10" fmla="*/ 1601358 w 4648158"/>
              <a:gd name="csY10" fmla="*/ 132347 h 1918678"/>
              <a:gd name="csX11" fmla="*/ 1910168 w 4648158"/>
              <a:gd name="csY11" fmla="*/ 192505 h 1918678"/>
              <a:gd name="csX12" fmla="*/ 2335284 w 4648158"/>
              <a:gd name="csY12" fmla="*/ 336884 h 1918678"/>
              <a:gd name="csX13" fmla="*/ 2768421 w 4648158"/>
              <a:gd name="csY13" fmla="*/ 505326 h 1918678"/>
              <a:gd name="csX14" fmla="*/ 3129368 w 4648158"/>
              <a:gd name="csY14" fmla="*/ 693821 h 1918678"/>
              <a:gd name="csX15" fmla="*/ 3458231 w 4648158"/>
              <a:gd name="csY15" fmla="*/ 830179 h 1918678"/>
              <a:gd name="csX16" fmla="*/ 3811158 w 4648158"/>
              <a:gd name="csY16" fmla="*/ 994611 h 1918678"/>
              <a:gd name="csX17" fmla="*/ 4224242 w 4648158"/>
              <a:gd name="csY17" fmla="*/ 1130968 h 1918678"/>
              <a:gd name="csX18" fmla="*/ 4550880 w 4648158"/>
              <a:gd name="csY18" fmla="*/ 1185298 h 1918678"/>
              <a:gd name="csX19" fmla="*/ 4613397 w 4648158"/>
              <a:gd name="csY19" fmla="*/ 1194035 h 1918678"/>
              <a:gd name="csX20" fmla="*/ 4613263 w 4648158"/>
              <a:gd name="csY20" fmla="*/ 1195137 h 1918678"/>
              <a:gd name="csX21" fmla="*/ 4613264 w 4648158"/>
              <a:gd name="csY21" fmla="*/ 1195258 h 1918678"/>
              <a:gd name="csX22" fmla="*/ 4619812 w 4648158"/>
              <a:gd name="csY22" fmla="*/ 1195258 h 1918678"/>
              <a:gd name="csX23" fmla="*/ 4619812 w 4648158"/>
              <a:gd name="csY23" fmla="*/ 1528854 h 1918678"/>
              <a:gd name="csX24" fmla="*/ 4619921 w 4648158"/>
              <a:gd name="csY24" fmla="*/ 1534191 h 1918678"/>
              <a:gd name="csX25" fmla="*/ 4621284 w 4648158"/>
              <a:gd name="csY25" fmla="*/ 1720516 h 1918678"/>
              <a:gd name="csX26" fmla="*/ 4619921 w 4648158"/>
              <a:gd name="csY26" fmla="*/ 1752183 h 1918678"/>
              <a:gd name="csX27" fmla="*/ 4619812 w 4648158"/>
              <a:gd name="csY27" fmla="*/ 1753381 h 1918678"/>
              <a:gd name="csX28" fmla="*/ 4619812 w 4648158"/>
              <a:gd name="csY28" fmla="*/ 1918678 h 1918678"/>
              <a:gd name="csX29" fmla="*/ 0 w 4648158"/>
              <a:gd name="csY29" fmla="*/ 1918678 h 1918678"/>
              <a:gd name="csX30" fmla="*/ 0 w 4648158"/>
              <a:gd name="csY30" fmla="*/ 1195258 h 1918678"/>
              <a:gd name="csX31" fmla="*/ 3081932 w 4648158"/>
              <a:gd name="csY31" fmla="*/ 1195258 h 1918678"/>
              <a:gd name="csX0" fmla="*/ 4616267 w 4621713"/>
              <a:gd name="csY0" fmla="*/ 11704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4616267 w 4621713"/>
              <a:gd name="csY3" fmla="*/ 1170435 h 1918678"/>
              <a:gd name="csX4" fmla="*/ 9179 w 4621713"/>
              <a:gd name="csY4" fmla="*/ 0 h 1918678"/>
              <a:gd name="csX5" fmla="*/ 297937 w 4621713"/>
              <a:gd name="csY5" fmla="*/ 8021 h 1918678"/>
              <a:gd name="csX6" fmla="*/ 707010 w 4621713"/>
              <a:gd name="csY6" fmla="*/ 36095 h 1918678"/>
              <a:gd name="csX7" fmla="*/ 1088010 w 4621713"/>
              <a:gd name="csY7" fmla="*/ 64168 h 1918678"/>
              <a:gd name="csX8" fmla="*/ 1400831 w 4621713"/>
              <a:gd name="csY8" fmla="*/ 108284 h 1918678"/>
              <a:gd name="csX9" fmla="*/ 1601358 w 4621713"/>
              <a:gd name="csY9" fmla="*/ 132347 h 1918678"/>
              <a:gd name="csX10" fmla="*/ 1910168 w 4621713"/>
              <a:gd name="csY10" fmla="*/ 192505 h 1918678"/>
              <a:gd name="csX11" fmla="*/ 2335284 w 4621713"/>
              <a:gd name="csY11" fmla="*/ 336884 h 1918678"/>
              <a:gd name="csX12" fmla="*/ 2768421 w 4621713"/>
              <a:gd name="csY12" fmla="*/ 505326 h 1918678"/>
              <a:gd name="csX13" fmla="*/ 3129368 w 4621713"/>
              <a:gd name="csY13" fmla="*/ 693821 h 1918678"/>
              <a:gd name="csX14" fmla="*/ 3458231 w 4621713"/>
              <a:gd name="csY14" fmla="*/ 830179 h 1918678"/>
              <a:gd name="csX15" fmla="*/ 3811158 w 4621713"/>
              <a:gd name="csY15" fmla="*/ 994611 h 1918678"/>
              <a:gd name="csX16" fmla="*/ 4224242 w 4621713"/>
              <a:gd name="csY16" fmla="*/ 1130968 h 1918678"/>
              <a:gd name="csX17" fmla="*/ 4550880 w 4621713"/>
              <a:gd name="csY17" fmla="*/ 1185298 h 1918678"/>
              <a:gd name="csX18" fmla="*/ 4613397 w 4621713"/>
              <a:gd name="csY18" fmla="*/ 1194035 h 1918678"/>
              <a:gd name="csX19" fmla="*/ 4613263 w 4621713"/>
              <a:gd name="csY19" fmla="*/ 1195137 h 1918678"/>
              <a:gd name="csX20" fmla="*/ 4613264 w 4621713"/>
              <a:gd name="csY20" fmla="*/ 1195258 h 1918678"/>
              <a:gd name="csX21" fmla="*/ 4619812 w 4621713"/>
              <a:gd name="csY21" fmla="*/ 1195258 h 1918678"/>
              <a:gd name="csX22" fmla="*/ 4619812 w 4621713"/>
              <a:gd name="csY22" fmla="*/ 1528854 h 1918678"/>
              <a:gd name="csX23" fmla="*/ 4619921 w 4621713"/>
              <a:gd name="csY23" fmla="*/ 1534191 h 1918678"/>
              <a:gd name="csX24" fmla="*/ 4621284 w 4621713"/>
              <a:gd name="csY24" fmla="*/ 1720516 h 1918678"/>
              <a:gd name="csX25" fmla="*/ 4619921 w 4621713"/>
              <a:gd name="csY25" fmla="*/ 1752183 h 1918678"/>
              <a:gd name="csX26" fmla="*/ 4619812 w 4621713"/>
              <a:gd name="csY26" fmla="*/ 1753381 h 1918678"/>
              <a:gd name="csX27" fmla="*/ 4619812 w 4621713"/>
              <a:gd name="csY27" fmla="*/ 1918678 h 1918678"/>
              <a:gd name="csX28" fmla="*/ 0 w 4621713"/>
              <a:gd name="csY28" fmla="*/ 1918678 h 1918678"/>
              <a:gd name="csX29" fmla="*/ 0 w 4621713"/>
              <a:gd name="csY29" fmla="*/ 1195258 h 1918678"/>
              <a:gd name="csX30" fmla="*/ 3081932 w 4621713"/>
              <a:gd name="csY30" fmla="*/ 1195258 h 1918678"/>
              <a:gd name="csX31" fmla="*/ 9179 w 4621713"/>
              <a:gd name="csY31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58231 w 4621713"/>
              <a:gd name="csY13" fmla="*/ 830179 h 1918678"/>
              <a:gd name="csX14" fmla="*/ 3811158 w 4621713"/>
              <a:gd name="csY14" fmla="*/ 994611 h 1918678"/>
              <a:gd name="csX15" fmla="*/ 4224242 w 4621713"/>
              <a:gd name="csY15" fmla="*/ 1130968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195258 h 1918678"/>
              <a:gd name="csX21" fmla="*/ 4619812 w 4621713"/>
              <a:gd name="csY21" fmla="*/ 1528854 h 1918678"/>
              <a:gd name="csX22" fmla="*/ 4619921 w 4621713"/>
              <a:gd name="csY22" fmla="*/ 1534191 h 1918678"/>
              <a:gd name="csX23" fmla="*/ 4621284 w 4621713"/>
              <a:gd name="csY23" fmla="*/ 1720516 h 1918678"/>
              <a:gd name="csX24" fmla="*/ 4619921 w 4621713"/>
              <a:gd name="csY24" fmla="*/ 1752183 h 1918678"/>
              <a:gd name="csX25" fmla="*/ 4619812 w 4621713"/>
              <a:gd name="csY25" fmla="*/ 1753381 h 1918678"/>
              <a:gd name="csX26" fmla="*/ 4619812 w 4621713"/>
              <a:gd name="csY26" fmla="*/ 1918678 h 1918678"/>
              <a:gd name="csX27" fmla="*/ 0 w 4621713"/>
              <a:gd name="csY27" fmla="*/ 1918678 h 1918678"/>
              <a:gd name="csX28" fmla="*/ 0 w 4621713"/>
              <a:gd name="csY28" fmla="*/ 1195258 h 1918678"/>
              <a:gd name="csX29" fmla="*/ 3081932 w 4621713"/>
              <a:gd name="csY29" fmla="*/ 1195258 h 1918678"/>
              <a:gd name="csX30" fmla="*/ 9179 w 4621713"/>
              <a:gd name="csY30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58231 w 4621713"/>
              <a:gd name="csY13" fmla="*/ 830179 h 1918678"/>
              <a:gd name="csX14" fmla="*/ 3811158 w 4621713"/>
              <a:gd name="csY14" fmla="*/ 994611 h 1918678"/>
              <a:gd name="csX15" fmla="*/ 4224242 w 4621713"/>
              <a:gd name="csY15" fmla="*/ 1130968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3081932 w 4621713"/>
              <a:gd name="csY28" fmla="*/ 1195258 h 1918678"/>
              <a:gd name="csX29" fmla="*/ 9179 w 4621713"/>
              <a:gd name="csY29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58231 w 4621713"/>
              <a:gd name="csY13" fmla="*/ 830179 h 1918678"/>
              <a:gd name="csX14" fmla="*/ 3811158 w 4621713"/>
              <a:gd name="csY14" fmla="*/ 994611 h 1918678"/>
              <a:gd name="csX15" fmla="*/ 4224242 w 4621713"/>
              <a:gd name="csY15" fmla="*/ 1130968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58231 w 4621713"/>
              <a:gd name="csY13" fmla="*/ 830179 h 1918678"/>
              <a:gd name="csX14" fmla="*/ 3811158 w 4621713"/>
              <a:gd name="csY14" fmla="*/ 994611 h 1918678"/>
              <a:gd name="csX15" fmla="*/ 4220232 w 4621713"/>
              <a:gd name="csY15" fmla="*/ 1110915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58231 w 4621713"/>
              <a:gd name="csY13" fmla="*/ 830179 h 1918678"/>
              <a:gd name="csX14" fmla="*/ 3811158 w 4621713"/>
              <a:gd name="csY14" fmla="*/ 994611 h 1918678"/>
              <a:gd name="csX15" fmla="*/ 4220232 w 4621713"/>
              <a:gd name="csY15" fmla="*/ 1110915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58231 w 4621713"/>
              <a:gd name="csY13" fmla="*/ 830179 h 1918678"/>
              <a:gd name="csX14" fmla="*/ 3811158 w 4621713"/>
              <a:gd name="csY14" fmla="*/ 994611 h 1918678"/>
              <a:gd name="csX15" fmla="*/ 4220232 w 4621713"/>
              <a:gd name="csY15" fmla="*/ 1110915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78284 w 4621713"/>
              <a:gd name="csY13" fmla="*/ 830179 h 1918678"/>
              <a:gd name="csX14" fmla="*/ 3811158 w 4621713"/>
              <a:gd name="csY14" fmla="*/ 994611 h 1918678"/>
              <a:gd name="csX15" fmla="*/ 4220232 w 4621713"/>
              <a:gd name="csY15" fmla="*/ 1110915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78284 w 4621713"/>
              <a:gd name="csY13" fmla="*/ 830179 h 1918678"/>
              <a:gd name="csX14" fmla="*/ 3811158 w 4621713"/>
              <a:gd name="csY14" fmla="*/ 994611 h 1918678"/>
              <a:gd name="csX15" fmla="*/ 4220232 w 4621713"/>
              <a:gd name="csY15" fmla="*/ 1110915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1713"/>
              <a:gd name="csY0" fmla="*/ 1194035 h 1918678"/>
              <a:gd name="csX1" fmla="*/ 4621284 w 4621713"/>
              <a:gd name="csY1" fmla="*/ 1195137 h 1918678"/>
              <a:gd name="csX2" fmla="*/ 4613397 w 4621713"/>
              <a:gd name="csY2" fmla="*/ 1194035 h 1918678"/>
              <a:gd name="csX3" fmla="*/ 9179 w 4621713"/>
              <a:gd name="csY3" fmla="*/ 0 h 1918678"/>
              <a:gd name="csX4" fmla="*/ 297937 w 4621713"/>
              <a:gd name="csY4" fmla="*/ 8021 h 1918678"/>
              <a:gd name="csX5" fmla="*/ 707010 w 4621713"/>
              <a:gd name="csY5" fmla="*/ 36095 h 1918678"/>
              <a:gd name="csX6" fmla="*/ 1088010 w 4621713"/>
              <a:gd name="csY6" fmla="*/ 64168 h 1918678"/>
              <a:gd name="csX7" fmla="*/ 1400831 w 4621713"/>
              <a:gd name="csY7" fmla="*/ 108284 h 1918678"/>
              <a:gd name="csX8" fmla="*/ 1601358 w 4621713"/>
              <a:gd name="csY8" fmla="*/ 132347 h 1918678"/>
              <a:gd name="csX9" fmla="*/ 1910168 w 4621713"/>
              <a:gd name="csY9" fmla="*/ 192505 h 1918678"/>
              <a:gd name="csX10" fmla="*/ 2335284 w 4621713"/>
              <a:gd name="csY10" fmla="*/ 336884 h 1918678"/>
              <a:gd name="csX11" fmla="*/ 2768421 w 4621713"/>
              <a:gd name="csY11" fmla="*/ 505326 h 1918678"/>
              <a:gd name="csX12" fmla="*/ 3129368 w 4621713"/>
              <a:gd name="csY12" fmla="*/ 693821 h 1918678"/>
              <a:gd name="csX13" fmla="*/ 3478284 w 4621713"/>
              <a:gd name="csY13" fmla="*/ 830179 h 1918678"/>
              <a:gd name="csX14" fmla="*/ 3843242 w 4621713"/>
              <a:gd name="csY14" fmla="*/ 998622 h 1918678"/>
              <a:gd name="csX15" fmla="*/ 4220232 w 4621713"/>
              <a:gd name="csY15" fmla="*/ 1110915 h 1918678"/>
              <a:gd name="csX16" fmla="*/ 4550880 w 4621713"/>
              <a:gd name="csY16" fmla="*/ 1185298 h 1918678"/>
              <a:gd name="csX17" fmla="*/ 4613397 w 4621713"/>
              <a:gd name="csY17" fmla="*/ 1194035 h 1918678"/>
              <a:gd name="csX18" fmla="*/ 4613263 w 4621713"/>
              <a:gd name="csY18" fmla="*/ 1195137 h 1918678"/>
              <a:gd name="csX19" fmla="*/ 4613264 w 4621713"/>
              <a:gd name="csY19" fmla="*/ 1195258 h 1918678"/>
              <a:gd name="csX20" fmla="*/ 4619812 w 4621713"/>
              <a:gd name="csY20" fmla="*/ 1528854 h 1918678"/>
              <a:gd name="csX21" fmla="*/ 4619921 w 4621713"/>
              <a:gd name="csY21" fmla="*/ 1534191 h 1918678"/>
              <a:gd name="csX22" fmla="*/ 4621284 w 4621713"/>
              <a:gd name="csY22" fmla="*/ 1720516 h 1918678"/>
              <a:gd name="csX23" fmla="*/ 4619921 w 4621713"/>
              <a:gd name="csY23" fmla="*/ 1752183 h 1918678"/>
              <a:gd name="csX24" fmla="*/ 4619812 w 4621713"/>
              <a:gd name="csY24" fmla="*/ 1753381 h 1918678"/>
              <a:gd name="csX25" fmla="*/ 4619812 w 4621713"/>
              <a:gd name="csY25" fmla="*/ 1918678 h 1918678"/>
              <a:gd name="csX26" fmla="*/ 0 w 4621713"/>
              <a:gd name="csY26" fmla="*/ 1918678 h 1918678"/>
              <a:gd name="csX27" fmla="*/ 0 w 4621713"/>
              <a:gd name="csY27" fmla="*/ 1195258 h 1918678"/>
              <a:gd name="csX28" fmla="*/ 9179 w 4621713"/>
              <a:gd name="csY28" fmla="*/ 0 h 1918678"/>
              <a:gd name="csX0" fmla="*/ 4613397 w 4622501"/>
              <a:gd name="csY0" fmla="*/ 1194035 h 1918678"/>
              <a:gd name="csX1" fmla="*/ 4621284 w 4622501"/>
              <a:gd name="csY1" fmla="*/ 1195137 h 1918678"/>
              <a:gd name="csX2" fmla="*/ 4613397 w 4622501"/>
              <a:gd name="csY2" fmla="*/ 1194035 h 1918678"/>
              <a:gd name="csX3" fmla="*/ 9179 w 4622501"/>
              <a:gd name="csY3" fmla="*/ 0 h 1918678"/>
              <a:gd name="csX4" fmla="*/ 297937 w 4622501"/>
              <a:gd name="csY4" fmla="*/ 8021 h 1918678"/>
              <a:gd name="csX5" fmla="*/ 707010 w 4622501"/>
              <a:gd name="csY5" fmla="*/ 36095 h 1918678"/>
              <a:gd name="csX6" fmla="*/ 1088010 w 4622501"/>
              <a:gd name="csY6" fmla="*/ 64168 h 1918678"/>
              <a:gd name="csX7" fmla="*/ 1400831 w 4622501"/>
              <a:gd name="csY7" fmla="*/ 108284 h 1918678"/>
              <a:gd name="csX8" fmla="*/ 1601358 w 4622501"/>
              <a:gd name="csY8" fmla="*/ 132347 h 1918678"/>
              <a:gd name="csX9" fmla="*/ 1910168 w 4622501"/>
              <a:gd name="csY9" fmla="*/ 192505 h 1918678"/>
              <a:gd name="csX10" fmla="*/ 2335284 w 4622501"/>
              <a:gd name="csY10" fmla="*/ 336884 h 1918678"/>
              <a:gd name="csX11" fmla="*/ 2768421 w 4622501"/>
              <a:gd name="csY11" fmla="*/ 505326 h 1918678"/>
              <a:gd name="csX12" fmla="*/ 3129368 w 4622501"/>
              <a:gd name="csY12" fmla="*/ 693821 h 1918678"/>
              <a:gd name="csX13" fmla="*/ 3478284 w 4622501"/>
              <a:gd name="csY13" fmla="*/ 830179 h 1918678"/>
              <a:gd name="csX14" fmla="*/ 3843242 w 4622501"/>
              <a:gd name="csY14" fmla="*/ 998622 h 1918678"/>
              <a:gd name="csX15" fmla="*/ 4220232 w 4622501"/>
              <a:gd name="csY15" fmla="*/ 1110915 h 1918678"/>
              <a:gd name="csX16" fmla="*/ 4550880 w 4622501"/>
              <a:gd name="csY16" fmla="*/ 1185298 h 1918678"/>
              <a:gd name="csX17" fmla="*/ 4613397 w 4622501"/>
              <a:gd name="csY17" fmla="*/ 1194035 h 1918678"/>
              <a:gd name="csX18" fmla="*/ 4613263 w 4622501"/>
              <a:gd name="csY18" fmla="*/ 1195137 h 1918678"/>
              <a:gd name="csX19" fmla="*/ 4622501 w 4622501"/>
              <a:gd name="csY19" fmla="*/ 1192180 h 1918678"/>
              <a:gd name="csX20" fmla="*/ 4619812 w 4622501"/>
              <a:gd name="csY20" fmla="*/ 1528854 h 1918678"/>
              <a:gd name="csX21" fmla="*/ 4619921 w 4622501"/>
              <a:gd name="csY21" fmla="*/ 1534191 h 1918678"/>
              <a:gd name="csX22" fmla="*/ 4621284 w 4622501"/>
              <a:gd name="csY22" fmla="*/ 1720516 h 1918678"/>
              <a:gd name="csX23" fmla="*/ 4619921 w 4622501"/>
              <a:gd name="csY23" fmla="*/ 1752183 h 1918678"/>
              <a:gd name="csX24" fmla="*/ 4619812 w 4622501"/>
              <a:gd name="csY24" fmla="*/ 1753381 h 1918678"/>
              <a:gd name="csX25" fmla="*/ 4619812 w 4622501"/>
              <a:gd name="csY25" fmla="*/ 1918678 h 1918678"/>
              <a:gd name="csX26" fmla="*/ 0 w 4622501"/>
              <a:gd name="csY26" fmla="*/ 1918678 h 1918678"/>
              <a:gd name="csX27" fmla="*/ 0 w 4622501"/>
              <a:gd name="csY27" fmla="*/ 1195258 h 1918678"/>
              <a:gd name="csX28" fmla="*/ 9179 w 4622501"/>
              <a:gd name="csY28" fmla="*/ 0 h 1918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622501" h="1918678">
                <a:moveTo>
                  <a:pt x="4613397" y="1194035"/>
                </a:moveTo>
                <a:lnTo>
                  <a:pt x="4621284" y="1195137"/>
                </a:lnTo>
                <a:lnTo>
                  <a:pt x="4613397" y="1194035"/>
                </a:lnTo>
                <a:close/>
                <a:moveTo>
                  <a:pt x="9179" y="0"/>
                </a:moveTo>
                <a:cubicBezTo>
                  <a:pt x="95405" y="1002"/>
                  <a:pt x="181632" y="2005"/>
                  <a:pt x="297937" y="8021"/>
                </a:cubicBezTo>
                <a:cubicBezTo>
                  <a:pt x="414242" y="14037"/>
                  <a:pt x="707010" y="36095"/>
                  <a:pt x="707010" y="36095"/>
                </a:cubicBezTo>
                <a:cubicBezTo>
                  <a:pt x="838689" y="45453"/>
                  <a:pt x="972373" y="52137"/>
                  <a:pt x="1088010" y="64168"/>
                </a:cubicBezTo>
                <a:cubicBezTo>
                  <a:pt x="1203647" y="76199"/>
                  <a:pt x="1315273" y="96921"/>
                  <a:pt x="1400831" y="108284"/>
                </a:cubicBezTo>
                <a:cubicBezTo>
                  <a:pt x="1486389" y="119647"/>
                  <a:pt x="1516469" y="118310"/>
                  <a:pt x="1601358" y="132347"/>
                </a:cubicBezTo>
                <a:cubicBezTo>
                  <a:pt x="1686247" y="146384"/>
                  <a:pt x="1787847" y="158416"/>
                  <a:pt x="1910168" y="192505"/>
                </a:cubicBezTo>
                <a:cubicBezTo>
                  <a:pt x="2032489" y="226594"/>
                  <a:pt x="2192242" y="284747"/>
                  <a:pt x="2335284" y="336884"/>
                </a:cubicBezTo>
                <a:cubicBezTo>
                  <a:pt x="2478326" y="389021"/>
                  <a:pt x="2636074" y="445837"/>
                  <a:pt x="2768421" y="505326"/>
                </a:cubicBezTo>
                <a:cubicBezTo>
                  <a:pt x="2900768" y="564816"/>
                  <a:pt x="3011058" y="639679"/>
                  <a:pt x="3129368" y="693821"/>
                </a:cubicBezTo>
                <a:cubicBezTo>
                  <a:pt x="3247678" y="747963"/>
                  <a:pt x="3359305" y="779379"/>
                  <a:pt x="3478284" y="830179"/>
                </a:cubicBezTo>
                <a:cubicBezTo>
                  <a:pt x="3597263" y="880979"/>
                  <a:pt x="3719584" y="951833"/>
                  <a:pt x="3843242" y="998622"/>
                </a:cubicBezTo>
                <a:cubicBezTo>
                  <a:pt x="3966900" y="1045411"/>
                  <a:pt x="4102292" y="1079802"/>
                  <a:pt x="4220232" y="1110915"/>
                </a:cubicBezTo>
                <a:cubicBezTo>
                  <a:pt x="4338172" y="1142028"/>
                  <a:pt x="4461740" y="1173580"/>
                  <a:pt x="4550880" y="1185298"/>
                </a:cubicBezTo>
                <a:lnTo>
                  <a:pt x="4613397" y="1194035"/>
                </a:lnTo>
                <a:cubicBezTo>
                  <a:pt x="4613352" y="1194402"/>
                  <a:pt x="4613308" y="1194770"/>
                  <a:pt x="4613263" y="1195137"/>
                </a:cubicBezTo>
                <a:cubicBezTo>
                  <a:pt x="4613263" y="1195177"/>
                  <a:pt x="4622501" y="1192140"/>
                  <a:pt x="4622501" y="1192180"/>
                </a:cubicBezTo>
                <a:cubicBezTo>
                  <a:pt x="4621605" y="1304405"/>
                  <a:pt x="4620708" y="1416629"/>
                  <a:pt x="4619812" y="1528854"/>
                </a:cubicBezTo>
                <a:cubicBezTo>
                  <a:pt x="4619848" y="1530633"/>
                  <a:pt x="4619885" y="1532412"/>
                  <a:pt x="4619921" y="1534191"/>
                </a:cubicBezTo>
                <a:cubicBezTo>
                  <a:pt x="4621409" y="1612890"/>
                  <a:pt x="4622287" y="1683670"/>
                  <a:pt x="4621284" y="1720516"/>
                </a:cubicBezTo>
                <a:cubicBezTo>
                  <a:pt x="4620950" y="1732798"/>
                  <a:pt x="4620490" y="1743279"/>
                  <a:pt x="4619921" y="1752183"/>
                </a:cubicBezTo>
                <a:cubicBezTo>
                  <a:pt x="4619885" y="1752582"/>
                  <a:pt x="4619848" y="1752982"/>
                  <a:pt x="4619812" y="1753381"/>
                </a:cubicBezTo>
                <a:lnTo>
                  <a:pt x="4619812" y="1918678"/>
                </a:lnTo>
                <a:lnTo>
                  <a:pt x="0" y="1918678"/>
                </a:lnTo>
                <a:lnTo>
                  <a:pt x="0" y="1195258"/>
                </a:lnTo>
                <a:cubicBezTo>
                  <a:pt x="3060" y="796839"/>
                  <a:pt x="6119" y="398419"/>
                  <a:pt x="9179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5879DB28-3E11-23AE-662B-3761220CD262}"/>
              </a:ext>
            </a:extLst>
          </p:cNvPr>
          <p:cNvSpPr/>
          <p:nvPr/>
        </p:nvSpPr>
        <p:spPr>
          <a:xfrm>
            <a:off x="7362073" y="2611716"/>
            <a:ext cx="4620412" cy="2794125"/>
          </a:xfrm>
          <a:custGeom>
            <a:avLst/>
            <a:gdLst>
              <a:gd name="csX0" fmla="*/ 156064 w 4620412"/>
              <a:gd name="csY0" fmla="*/ 479 h 2794604"/>
              <a:gd name="csX1" fmla="*/ 317989 w 4620412"/>
              <a:gd name="csY1" fmla="*/ 8625 h 2794604"/>
              <a:gd name="csX2" fmla="*/ 707010 w 4620412"/>
              <a:gd name="csY2" fmla="*/ 60762 h 2794604"/>
              <a:gd name="csX3" fmla="*/ 1260463 w 4620412"/>
              <a:gd name="csY3" fmla="*/ 148993 h 2794604"/>
              <a:gd name="csX4" fmla="*/ 1693600 w 4620412"/>
              <a:gd name="csY4" fmla="*/ 225193 h 2794604"/>
              <a:gd name="csX5" fmla="*/ 1942252 w 4620412"/>
              <a:gd name="csY5" fmla="*/ 285351 h 2794604"/>
              <a:gd name="csX6" fmla="*/ 2315231 w 4620412"/>
              <a:gd name="csY6" fmla="*/ 457804 h 2794604"/>
              <a:gd name="csX7" fmla="*/ 2744358 w 4620412"/>
              <a:gd name="csY7" fmla="*/ 658330 h 2794604"/>
              <a:gd name="csX8" fmla="*/ 3185516 w 4620412"/>
              <a:gd name="csY8" fmla="*/ 915004 h 2794604"/>
              <a:gd name="csX9" fmla="*/ 3502347 w 4620412"/>
              <a:gd name="csY9" fmla="*/ 1063393 h 2794604"/>
              <a:gd name="csX10" fmla="*/ 3831210 w 4620412"/>
              <a:gd name="csY10" fmla="*/ 1275951 h 2794604"/>
              <a:gd name="csX11" fmla="*/ 4160073 w 4620412"/>
              <a:gd name="csY11" fmla="*/ 1396267 h 2794604"/>
              <a:gd name="csX12" fmla="*/ 4412737 w 4620412"/>
              <a:gd name="csY12" fmla="*/ 1484499 h 2794604"/>
              <a:gd name="csX13" fmla="*/ 4613263 w 4620412"/>
              <a:gd name="csY13" fmla="*/ 1540646 h 2794604"/>
              <a:gd name="csX14" fmla="*/ 4613983 w 4620412"/>
              <a:gd name="csY14" fmla="*/ 1581354 h 2794604"/>
              <a:gd name="csX15" fmla="*/ 4613992 w 4620412"/>
              <a:gd name="csY15" fmla="*/ 1581707 h 2794604"/>
              <a:gd name="csX16" fmla="*/ 4619812 w 4620412"/>
              <a:gd name="csY16" fmla="*/ 1581707 h 2794604"/>
              <a:gd name="csX17" fmla="*/ 4619812 w 4620412"/>
              <a:gd name="csY17" fmla="*/ 1845222 h 2794604"/>
              <a:gd name="csX18" fmla="*/ 4619999 w 4620412"/>
              <a:gd name="csY18" fmla="*/ 1856671 h 2794604"/>
              <a:gd name="csX19" fmla="*/ 4620406 w 4620412"/>
              <a:gd name="csY19" fmla="*/ 1926597 h 2794604"/>
              <a:gd name="csX20" fmla="*/ 4619812 w 4620412"/>
              <a:gd name="csY20" fmla="*/ 1971766 h 2794604"/>
              <a:gd name="csX21" fmla="*/ 4619812 w 4620412"/>
              <a:gd name="csY21" fmla="*/ 2794604 h 2794604"/>
              <a:gd name="csX22" fmla="*/ 0 w 4620412"/>
              <a:gd name="csY22" fmla="*/ 2794604 h 2794604"/>
              <a:gd name="csX23" fmla="*/ 0 w 4620412"/>
              <a:gd name="csY23" fmla="*/ 1581707 h 2794604"/>
              <a:gd name="csX24" fmla="*/ 3555179 w 4620412"/>
              <a:gd name="csY24" fmla="*/ 1581707 h 2794604"/>
              <a:gd name="csX25" fmla="*/ 9179 w 4620412"/>
              <a:gd name="csY25" fmla="*/ 604 h 2794604"/>
              <a:gd name="csX26" fmla="*/ 156064 w 4620412"/>
              <a:gd name="csY26" fmla="*/ 479 h 2794604"/>
              <a:gd name="csX0" fmla="*/ 156064 w 4620412"/>
              <a:gd name="csY0" fmla="*/ 0 h 2794125"/>
              <a:gd name="csX1" fmla="*/ 317989 w 4620412"/>
              <a:gd name="csY1" fmla="*/ 8146 h 2794125"/>
              <a:gd name="csX2" fmla="*/ 707010 w 4620412"/>
              <a:gd name="csY2" fmla="*/ 60283 h 2794125"/>
              <a:gd name="csX3" fmla="*/ 1260463 w 4620412"/>
              <a:gd name="csY3" fmla="*/ 148514 h 2794125"/>
              <a:gd name="csX4" fmla="*/ 1693600 w 4620412"/>
              <a:gd name="csY4" fmla="*/ 224714 h 2794125"/>
              <a:gd name="csX5" fmla="*/ 1942252 w 4620412"/>
              <a:gd name="csY5" fmla="*/ 284872 h 2794125"/>
              <a:gd name="csX6" fmla="*/ 2315231 w 4620412"/>
              <a:gd name="csY6" fmla="*/ 457325 h 2794125"/>
              <a:gd name="csX7" fmla="*/ 2744358 w 4620412"/>
              <a:gd name="csY7" fmla="*/ 657851 h 2794125"/>
              <a:gd name="csX8" fmla="*/ 3185516 w 4620412"/>
              <a:gd name="csY8" fmla="*/ 914525 h 2794125"/>
              <a:gd name="csX9" fmla="*/ 3502347 w 4620412"/>
              <a:gd name="csY9" fmla="*/ 1062914 h 2794125"/>
              <a:gd name="csX10" fmla="*/ 3831210 w 4620412"/>
              <a:gd name="csY10" fmla="*/ 1275472 h 2794125"/>
              <a:gd name="csX11" fmla="*/ 4160073 w 4620412"/>
              <a:gd name="csY11" fmla="*/ 1395788 h 2794125"/>
              <a:gd name="csX12" fmla="*/ 4412737 w 4620412"/>
              <a:gd name="csY12" fmla="*/ 1484020 h 2794125"/>
              <a:gd name="csX13" fmla="*/ 4613263 w 4620412"/>
              <a:gd name="csY13" fmla="*/ 1540167 h 2794125"/>
              <a:gd name="csX14" fmla="*/ 4613983 w 4620412"/>
              <a:gd name="csY14" fmla="*/ 1580875 h 2794125"/>
              <a:gd name="csX15" fmla="*/ 4613992 w 4620412"/>
              <a:gd name="csY15" fmla="*/ 1581228 h 2794125"/>
              <a:gd name="csX16" fmla="*/ 4619812 w 4620412"/>
              <a:gd name="csY16" fmla="*/ 1581228 h 2794125"/>
              <a:gd name="csX17" fmla="*/ 4619812 w 4620412"/>
              <a:gd name="csY17" fmla="*/ 1844743 h 2794125"/>
              <a:gd name="csX18" fmla="*/ 4619999 w 4620412"/>
              <a:gd name="csY18" fmla="*/ 1856192 h 2794125"/>
              <a:gd name="csX19" fmla="*/ 4620406 w 4620412"/>
              <a:gd name="csY19" fmla="*/ 1926118 h 2794125"/>
              <a:gd name="csX20" fmla="*/ 4619812 w 4620412"/>
              <a:gd name="csY20" fmla="*/ 1971287 h 2794125"/>
              <a:gd name="csX21" fmla="*/ 4619812 w 4620412"/>
              <a:gd name="csY21" fmla="*/ 2794125 h 2794125"/>
              <a:gd name="csX22" fmla="*/ 0 w 4620412"/>
              <a:gd name="csY22" fmla="*/ 2794125 h 2794125"/>
              <a:gd name="csX23" fmla="*/ 0 w 4620412"/>
              <a:gd name="csY23" fmla="*/ 1581228 h 2794125"/>
              <a:gd name="csX24" fmla="*/ 9179 w 4620412"/>
              <a:gd name="csY24" fmla="*/ 125 h 2794125"/>
              <a:gd name="csX25" fmla="*/ 156064 w 4620412"/>
              <a:gd name="csY25" fmla="*/ 0 h 27941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620412" h="2794125">
                <a:moveTo>
                  <a:pt x="156064" y="0"/>
                </a:moveTo>
                <a:cubicBezTo>
                  <a:pt x="206697" y="877"/>
                  <a:pt x="259837" y="3133"/>
                  <a:pt x="317989" y="8146"/>
                </a:cubicBezTo>
                <a:cubicBezTo>
                  <a:pt x="434294" y="18172"/>
                  <a:pt x="549931" y="36888"/>
                  <a:pt x="707010" y="60283"/>
                </a:cubicBezTo>
                <a:cubicBezTo>
                  <a:pt x="864089" y="83678"/>
                  <a:pt x="1260463" y="148514"/>
                  <a:pt x="1260463" y="148514"/>
                </a:cubicBezTo>
                <a:lnTo>
                  <a:pt x="1693600" y="224714"/>
                </a:lnTo>
                <a:cubicBezTo>
                  <a:pt x="1807231" y="247440"/>
                  <a:pt x="1838647" y="246104"/>
                  <a:pt x="1942252" y="284872"/>
                </a:cubicBezTo>
                <a:cubicBezTo>
                  <a:pt x="2045857" y="323640"/>
                  <a:pt x="2315231" y="457325"/>
                  <a:pt x="2315231" y="457325"/>
                </a:cubicBezTo>
                <a:cubicBezTo>
                  <a:pt x="2448915" y="519488"/>
                  <a:pt x="2599311" y="581651"/>
                  <a:pt x="2744358" y="657851"/>
                </a:cubicBezTo>
                <a:cubicBezTo>
                  <a:pt x="2889406" y="734051"/>
                  <a:pt x="3059185" y="847015"/>
                  <a:pt x="3185516" y="914525"/>
                </a:cubicBezTo>
                <a:cubicBezTo>
                  <a:pt x="3311847" y="982035"/>
                  <a:pt x="3394731" y="1002756"/>
                  <a:pt x="3502347" y="1062914"/>
                </a:cubicBezTo>
                <a:cubicBezTo>
                  <a:pt x="3609963" y="1123072"/>
                  <a:pt x="3721589" y="1219993"/>
                  <a:pt x="3831210" y="1275472"/>
                </a:cubicBezTo>
                <a:cubicBezTo>
                  <a:pt x="3940831" y="1330951"/>
                  <a:pt x="4160073" y="1395788"/>
                  <a:pt x="4160073" y="1395788"/>
                </a:cubicBezTo>
                <a:cubicBezTo>
                  <a:pt x="4256994" y="1430546"/>
                  <a:pt x="4337205" y="1459957"/>
                  <a:pt x="4412737" y="1484020"/>
                </a:cubicBezTo>
                <a:cubicBezTo>
                  <a:pt x="4488269" y="1508083"/>
                  <a:pt x="4613263" y="1540167"/>
                  <a:pt x="4613263" y="1540167"/>
                </a:cubicBezTo>
                <a:cubicBezTo>
                  <a:pt x="4613346" y="1550360"/>
                  <a:pt x="4613608" y="1564230"/>
                  <a:pt x="4613983" y="1580875"/>
                </a:cubicBezTo>
                <a:cubicBezTo>
                  <a:pt x="4613986" y="1580993"/>
                  <a:pt x="4613989" y="1581110"/>
                  <a:pt x="4613992" y="1581228"/>
                </a:cubicBezTo>
                <a:lnTo>
                  <a:pt x="4619812" y="1581228"/>
                </a:lnTo>
                <a:lnTo>
                  <a:pt x="4619812" y="1844743"/>
                </a:lnTo>
                <a:cubicBezTo>
                  <a:pt x="4619874" y="1848559"/>
                  <a:pt x="4619937" y="1852376"/>
                  <a:pt x="4619999" y="1856192"/>
                </a:cubicBezTo>
                <a:cubicBezTo>
                  <a:pt x="4620291" y="1880628"/>
                  <a:pt x="4620448" y="1904237"/>
                  <a:pt x="4620406" y="1926118"/>
                </a:cubicBezTo>
                <a:lnTo>
                  <a:pt x="4619812" y="1971287"/>
                </a:lnTo>
                <a:lnTo>
                  <a:pt x="4619812" y="2794125"/>
                </a:lnTo>
                <a:lnTo>
                  <a:pt x="0" y="2794125"/>
                </a:lnTo>
                <a:lnTo>
                  <a:pt x="0" y="1581228"/>
                </a:lnTo>
                <a:cubicBezTo>
                  <a:pt x="3060" y="1054194"/>
                  <a:pt x="6119" y="527159"/>
                  <a:pt x="9179" y="125"/>
                </a:cubicBezTo>
                <a:lnTo>
                  <a:pt x="156064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C2A932-7090-489F-48A6-139CC706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Personalized Genomic Prognostication in MPNs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293FFFB-6186-0D81-BABD-8469762A4E9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Grinfeld. NEJM. 2018;379:1416. sanger.ac.uk/tool/progmod/</a:t>
            </a:r>
            <a:r>
              <a:rPr lang="en-US" dirty="0" err="1"/>
              <a:t>progmod</a:t>
            </a:r>
            <a:r>
              <a:rPr lang="en-US" dirty="0"/>
              <a:t>/.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1B798C-D630-9F12-6FC2-EFB4B6FB467C}"/>
              </a:ext>
            </a:extLst>
          </p:cNvPr>
          <p:cNvSpPr txBox="1"/>
          <p:nvPr/>
        </p:nvSpPr>
        <p:spPr>
          <a:xfrm>
            <a:off x="295643" y="1305060"/>
            <a:ext cx="5239994" cy="39052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/>
              <a:t>Transition States and Contributing Risk Factors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6FEFD-5725-8CF9-BC0C-6A7A9E6C459D}"/>
              </a:ext>
            </a:extLst>
          </p:cNvPr>
          <p:cNvSpPr/>
          <p:nvPr/>
        </p:nvSpPr>
        <p:spPr>
          <a:xfrm>
            <a:off x="7363545" y="2608854"/>
            <a:ext cx="4619812" cy="2796988"/>
          </a:xfrm>
          <a:custGeom>
            <a:avLst/>
            <a:gdLst>
              <a:gd name="csX0" fmla="*/ 0 w 4619812"/>
              <a:gd name="csY0" fmla="*/ 0 h 2796988"/>
              <a:gd name="csX1" fmla="*/ 0 w 4619812"/>
              <a:gd name="csY1" fmla="*/ 2796988 h 2796988"/>
              <a:gd name="csX2" fmla="*/ 4619812 w 4619812"/>
              <a:gd name="csY2" fmla="*/ 2796988 h 2796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619812" h="2796988">
                <a:moveTo>
                  <a:pt x="0" y="0"/>
                </a:moveTo>
                <a:lnTo>
                  <a:pt x="0" y="2796988"/>
                </a:lnTo>
                <a:lnTo>
                  <a:pt x="4619812" y="2796988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0DAD66F-7FEC-C017-7952-2D94A521A5A7}"/>
              </a:ext>
            </a:extLst>
          </p:cNvPr>
          <p:cNvSpPr/>
          <p:nvPr/>
        </p:nvSpPr>
        <p:spPr>
          <a:xfrm>
            <a:off x="7362073" y="2608853"/>
            <a:ext cx="4619812" cy="2799285"/>
          </a:xfrm>
          <a:custGeom>
            <a:avLst/>
            <a:gdLst>
              <a:gd name="csX0" fmla="*/ 0 w 4855221"/>
              <a:gd name="csY0" fmla="*/ 0 h 3261090"/>
              <a:gd name="csX1" fmla="*/ 0 w 4855221"/>
              <a:gd name="csY1" fmla="*/ 3261090 h 3261090"/>
              <a:gd name="csX2" fmla="*/ 4855221 w 4855221"/>
              <a:gd name="csY2" fmla="*/ 3261090 h 3261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855221" h="3261090">
                <a:moveTo>
                  <a:pt x="0" y="0"/>
                </a:moveTo>
                <a:lnTo>
                  <a:pt x="0" y="3261090"/>
                </a:lnTo>
                <a:lnTo>
                  <a:pt x="4855221" y="326109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9344-C110-73E3-33BF-4804AD3A87B7}"/>
              </a:ext>
            </a:extLst>
          </p:cNvPr>
          <p:cNvSpPr txBox="1"/>
          <p:nvPr/>
        </p:nvSpPr>
        <p:spPr>
          <a:xfrm rot="16200000">
            <a:off x="5827542" y="3895044"/>
            <a:ext cx="2055158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Proportion of Patients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E198C6-C191-4DEE-7472-E6C4619B0847}"/>
              </a:ext>
            </a:extLst>
          </p:cNvPr>
          <p:cNvGrpSpPr/>
          <p:nvPr/>
        </p:nvGrpSpPr>
        <p:grpSpPr>
          <a:xfrm>
            <a:off x="7297413" y="2606559"/>
            <a:ext cx="68613" cy="2799284"/>
            <a:chOff x="6782225" y="2060713"/>
            <a:chExt cx="62523" cy="265043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E9B9D5C-1E66-A64A-EBBB-05B1583BF462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060713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FE32A14-ADA1-55C2-A048-65EC4F36C527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2590800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70EBCD-A924-6191-19EC-4F4F4CB7A4B9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120887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79E42B8-8229-627D-F43B-1B1019634B5F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3650974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D93F36-6F7E-0B17-08A3-3B2D5736AD9E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181061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402995-EF3A-1A71-F6F9-B84C87351F4B}"/>
                </a:ext>
              </a:extLst>
            </p:cNvPr>
            <p:cNvCxnSpPr>
              <a:cxnSpLocks/>
            </p:cNvCxnSpPr>
            <p:nvPr/>
          </p:nvCxnSpPr>
          <p:spPr>
            <a:xfrm>
              <a:off x="6782225" y="4711148"/>
              <a:ext cx="6252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23ECE62-7E76-C54B-DE38-158E2B7144A7}"/>
              </a:ext>
            </a:extLst>
          </p:cNvPr>
          <p:cNvGrpSpPr/>
          <p:nvPr/>
        </p:nvGrpSpPr>
        <p:grpSpPr>
          <a:xfrm>
            <a:off x="6924863" y="2502428"/>
            <a:ext cx="342321" cy="3071322"/>
            <a:chOff x="5914306" y="2026119"/>
            <a:chExt cx="342321" cy="355718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6C832D-26B6-CC11-3B47-88CECE922832}"/>
                </a:ext>
              </a:extLst>
            </p:cNvPr>
            <p:cNvSpPr txBox="1"/>
            <p:nvPr/>
          </p:nvSpPr>
          <p:spPr>
            <a:xfrm>
              <a:off x="5914306" y="2026119"/>
              <a:ext cx="316821" cy="30689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279CB7-4885-025C-524F-5BDFEFF7428D}"/>
                </a:ext>
              </a:extLst>
            </p:cNvPr>
            <p:cNvSpPr txBox="1"/>
            <p:nvPr/>
          </p:nvSpPr>
          <p:spPr>
            <a:xfrm>
              <a:off x="5920807" y="2673152"/>
              <a:ext cx="316821" cy="30689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8DB4FA-32BC-E80C-6C76-14DAB3643132}"/>
                </a:ext>
              </a:extLst>
            </p:cNvPr>
            <p:cNvSpPr txBox="1"/>
            <p:nvPr/>
          </p:nvSpPr>
          <p:spPr>
            <a:xfrm>
              <a:off x="5924762" y="3323272"/>
              <a:ext cx="316821" cy="30689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7942912-5D0E-AD47-E93F-81FCA76047D7}"/>
                </a:ext>
              </a:extLst>
            </p:cNvPr>
            <p:cNvSpPr txBox="1"/>
            <p:nvPr/>
          </p:nvSpPr>
          <p:spPr>
            <a:xfrm>
              <a:off x="5931263" y="3974533"/>
              <a:ext cx="316821" cy="30689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930B48D-6A87-23BA-338B-53C8F6013DDC}"/>
                </a:ext>
              </a:extLst>
            </p:cNvPr>
            <p:cNvSpPr txBox="1"/>
            <p:nvPr/>
          </p:nvSpPr>
          <p:spPr>
            <a:xfrm>
              <a:off x="5933305" y="4629379"/>
              <a:ext cx="316821" cy="30689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3148D3-F5B4-B0A6-8FE0-BA4D2B8AF098}"/>
                </a:ext>
              </a:extLst>
            </p:cNvPr>
            <p:cNvSpPr txBox="1"/>
            <p:nvPr/>
          </p:nvSpPr>
          <p:spPr>
            <a:xfrm>
              <a:off x="5939806" y="5276414"/>
              <a:ext cx="316821" cy="306891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1D012F5-1FF5-90F5-87A9-4555E9FA0CA9}"/>
              </a:ext>
            </a:extLst>
          </p:cNvPr>
          <p:cNvGrpSpPr/>
          <p:nvPr/>
        </p:nvGrpSpPr>
        <p:grpSpPr>
          <a:xfrm>
            <a:off x="7157458" y="5406572"/>
            <a:ext cx="4153879" cy="353337"/>
            <a:chOff x="6234132" y="4622647"/>
            <a:chExt cx="3184973" cy="35333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A476D8-650F-A704-8AC3-6B576019E79E}"/>
                </a:ext>
              </a:extLst>
            </p:cNvPr>
            <p:cNvSpPr txBox="1"/>
            <p:nvPr/>
          </p:nvSpPr>
          <p:spPr>
            <a:xfrm>
              <a:off x="6234132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96B885-E4F5-8B5C-7A72-53B53B4CFA84}"/>
                </a:ext>
              </a:extLst>
            </p:cNvPr>
            <p:cNvSpPr txBox="1"/>
            <p:nvPr/>
          </p:nvSpPr>
          <p:spPr>
            <a:xfrm>
              <a:off x="7668208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4B974A-D27A-0DEC-225D-C7B74EA4CFC4}"/>
                </a:ext>
              </a:extLst>
            </p:cNvPr>
            <p:cNvSpPr txBox="1"/>
            <p:nvPr/>
          </p:nvSpPr>
          <p:spPr>
            <a:xfrm>
              <a:off x="9102284" y="4705039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20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E8733D-0545-5A25-58E8-5BAFC55EEA54}"/>
                </a:ext>
              </a:extLst>
            </p:cNvPr>
            <p:cNvGrpSpPr/>
            <p:nvPr/>
          </p:nvGrpSpPr>
          <p:grpSpPr>
            <a:xfrm rot="5400000">
              <a:off x="7789539" y="3225816"/>
              <a:ext cx="74161" cy="2867824"/>
              <a:chOff x="6782225" y="2590800"/>
              <a:chExt cx="62523" cy="2120348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223CC2C-60C4-1BBB-1011-72F2056BA7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2590800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8AE3597B-5BEC-BA7D-2CA3-A35648D84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120887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F3289B5-81AC-D2EE-3B0D-66780594AB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3650974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7718F435-A2C1-91C1-FEC7-1A075709E6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181061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A4063B0-F2BC-559C-2D01-B8CAB700A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82225" y="4711148"/>
                <a:ext cx="625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CB0E67-9995-EE23-9EA0-02872CDDED90}"/>
                </a:ext>
              </a:extLst>
            </p:cNvPr>
            <p:cNvSpPr txBox="1"/>
            <p:nvPr/>
          </p:nvSpPr>
          <p:spPr>
            <a:xfrm>
              <a:off x="6944175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432C3A5-A8E8-9763-52E8-6C313D1B1853}"/>
                </a:ext>
              </a:extLst>
            </p:cNvPr>
            <p:cNvSpPr txBox="1"/>
            <p:nvPr/>
          </p:nvSpPr>
          <p:spPr>
            <a:xfrm>
              <a:off x="8378251" y="4705040"/>
              <a:ext cx="316821" cy="27094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15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F114A2E-A91C-ABE2-17B9-2BAF637C2FF1}"/>
              </a:ext>
            </a:extLst>
          </p:cNvPr>
          <p:cNvSpPr txBox="1"/>
          <p:nvPr/>
        </p:nvSpPr>
        <p:spPr>
          <a:xfrm>
            <a:off x="10258730" y="1333500"/>
            <a:ext cx="2025786" cy="132854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Alive in Chronic Phase</a:t>
            </a:r>
          </a:p>
          <a:p>
            <a:r>
              <a:rPr lang="en-US" sz="1200" dirty="0"/>
              <a:t>Alive in MF</a:t>
            </a:r>
          </a:p>
          <a:p>
            <a:r>
              <a:rPr lang="en-US" sz="1200" dirty="0"/>
              <a:t>Death in Chronic Phase</a:t>
            </a:r>
          </a:p>
          <a:p>
            <a:r>
              <a:rPr lang="en-US" sz="1200" dirty="0"/>
              <a:t>Death in MF</a:t>
            </a:r>
          </a:p>
          <a:p>
            <a:r>
              <a:rPr lang="en-US" sz="1200" dirty="0"/>
              <a:t>Death in Post-CP AML</a:t>
            </a:r>
          </a:p>
          <a:p>
            <a:r>
              <a:rPr lang="en-US" sz="1200" dirty="0"/>
              <a:t>Death in Post-MF AML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4F463E-D96E-85FB-337F-1D23A564770B}"/>
              </a:ext>
            </a:extLst>
          </p:cNvPr>
          <p:cNvSpPr txBox="1"/>
          <p:nvPr/>
        </p:nvSpPr>
        <p:spPr>
          <a:xfrm>
            <a:off x="8905342" y="5844947"/>
            <a:ext cx="1533274" cy="2499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From Diagnosis (Yr)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ACA9D6-3CB9-D039-243B-94671E9DDC37}"/>
              </a:ext>
            </a:extLst>
          </p:cNvPr>
          <p:cNvSpPr txBox="1"/>
          <p:nvPr/>
        </p:nvSpPr>
        <p:spPr>
          <a:xfrm>
            <a:off x="6764264" y="1333500"/>
            <a:ext cx="3285617" cy="109316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Patient Description</a:t>
            </a:r>
          </a:p>
          <a:p>
            <a:r>
              <a:rPr lang="en-US" sz="1200" dirty="0"/>
              <a:t>Patient selected: PV_JAK2_2</a:t>
            </a:r>
          </a:p>
          <a:p>
            <a:r>
              <a:rPr lang="en-US" sz="1200" dirty="0"/>
              <a:t>Mutations detected: </a:t>
            </a:r>
            <a:r>
              <a:rPr lang="en-US" sz="1200" i="1" dirty="0"/>
              <a:t>JAK2</a:t>
            </a:r>
            <a:r>
              <a:rPr lang="en-US" sz="1200" dirty="0"/>
              <a:t>, </a:t>
            </a:r>
            <a:r>
              <a:rPr lang="en-US" sz="1200" i="1" dirty="0"/>
              <a:t>NFE2</a:t>
            </a:r>
            <a:r>
              <a:rPr lang="en-US" sz="1200" dirty="0"/>
              <a:t>, </a:t>
            </a:r>
            <a:r>
              <a:rPr lang="en-US" sz="1200" i="1" dirty="0"/>
              <a:t>9pUPD</a:t>
            </a:r>
          </a:p>
          <a:p>
            <a:r>
              <a:rPr lang="en-US" sz="1200" dirty="0"/>
              <a:t>Age: 64; Gender: F; Hemoglobin: 149 g/L</a:t>
            </a:r>
          </a:p>
          <a:p>
            <a:r>
              <a:rPr lang="en-US" sz="1200" dirty="0"/>
              <a:t>White cell count: 11.3 x 10</a:t>
            </a:r>
            <a:r>
              <a:rPr lang="en-US" sz="1200" baseline="30000" dirty="0"/>
              <a:t>9</a:t>
            </a:r>
            <a:r>
              <a:rPr lang="en-US" sz="1200" dirty="0"/>
              <a:t>/L</a:t>
            </a:r>
            <a:r>
              <a:rPr lang="en-US" sz="1200" baseline="30000" dirty="0"/>
              <a:t> </a:t>
            </a:r>
            <a:br>
              <a:rPr lang="en-US" sz="1200" dirty="0"/>
            </a:br>
            <a:r>
              <a:rPr lang="en-US" sz="1200" dirty="0"/>
              <a:t>Platelet count: 503 x 10</a:t>
            </a:r>
            <a:r>
              <a:rPr lang="en-US" sz="1200" baseline="30000" dirty="0"/>
              <a:t>9</a:t>
            </a:r>
            <a:r>
              <a:rPr lang="en-US" sz="1200" dirty="0"/>
              <a:t>/L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E01104C-DD81-C8C6-A56E-980184596E51}"/>
              </a:ext>
            </a:extLst>
          </p:cNvPr>
          <p:cNvSpPr/>
          <p:nvPr/>
        </p:nvSpPr>
        <p:spPr>
          <a:xfrm>
            <a:off x="10051384" y="1359921"/>
            <a:ext cx="112955" cy="1129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5C91BF1-1920-CB22-782D-6BE40C546B2B}"/>
              </a:ext>
            </a:extLst>
          </p:cNvPr>
          <p:cNvSpPr/>
          <p:nvPr/>
        </p:nvSpPr>
        <p:spPr>
          <a:xfrm>
            <a:off x="10051384" y="1545155"/>
            <a:ext cx="112955" cy="1129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B56D5CD-5776-374C-B195-A032C6EBE1D4}"/>
              </a:ext>
            </a:extLst>
          </p:cNvPr>
          <p:cNvSpPr/>
          <p:nvPr/>
        </p:nvSpPr>
        <p:spPr>
          <a:xfrm>
            <a:off x="10051384" y="1730389"/>
            <a:ext cx="112955" cy="112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2DD9AF9-A9FE-D193-09E8-5B32086E0F4D}"/>
              </a:ext>
            </a:extLst>
          </p:cNvPr>
          <p:cNvSpPr/>
          <p:nvPr/>
        </p:nvSpPr>
        <p:spPr>
          <a:xfrm>
            <a:off x="10051384" y="1915623"/>
            <a:ext cx="112955" cy="1129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E547831-2E51-3B5D-6404-FB3BBAEEE91A}"/>
              </a:ext>
            </a:extLst>
          </p:cNvPr>
          <p:cNvSpPr/>
          <p:nvPr/>
        </p:nvSpPr>
        <p:spPr>
          <a:xfrm>
            <a:off x="10051384" y="2100857"/>
            <a:ext cx="112955" cy="112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6FEC29E-1642-B5F9-4ACD-97189333340A}"/>
              </a:ext>
            </a:extLst>
          </p:cNvPr>
          <p:cNvSpPr/>
          <p:nvPr/>
        </p:nvSpPr>
        <p:spPr>
          <a:xfrm>
            <a:off x="10051384" y="2286091"/>
            <a:ext cx="112955" cy="1129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7D40087-8F6B-5024-E8B5-980A05994BF8}"/>
              </a:ext>
            </a:extLst>
          </p:cNvPr>
          <p:cNvSpPr txBox="1"/>
          <p:nvPr/>
        </p:nvSpPr>
        <p:spPr>
          <a:xfrm>
            <a:off x="7875960" y="3935335"/>
            <a:ext cx="2659086" cy="24938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Expected median EFS: 23 yr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4D2E9C4-C13A-467C-3146-78778DF9D6FF}"/>
              </a:ext>
            </a:extLst>
          </p:cNvPr>
          <p:cNvSpPr txBox="1"/>
          <p:nvPr/>
        </p:nvSpPr>
        <p:spPr>
          <a:xfrm>
            <a:off x="7573175" y="4809614"/>
            <a:ext cx="1303784" cy="64294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5 yr OS: 98.2%</a:t>
            </a:r>
          </a:p>
          <a:p>
            <a:pPr algn="ctr"/>
            <a:r>
              <a:rPr lang="en-US" sz="1200" dirty="0"/>
              <a:t>5 yr AML risk: 0%</a:t>
            </a:r>
          </a:p>
          <a:p>
            <a:pPr algn="ctr"/>
            <a:r>
              <a:rPr lang="en-US" sz="1200" dirty="0"/>
              <a:t>5 yr MF risk: 1.8%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D865A9F-DEBB-3B4A-E491-FA1426C0486F}"/>
              </a:ext>
            </a:extLst>
          </p:cNvPr>
          <p:cNvSpPr txBox="1"/>
          <p:nvPr/>
        </p:nvSpPr>
        <p:spPr>
          <a:xfrm>
            <a:off x="8987903" y="4804968"/>
            <a:ext cx="1303784" cy="64294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10 yr OS: 93.4%</a:t>
            </a:r>
          </a:p>
          <a:p>
            <a:pPr algn="ctr"/>
            <a:r>
              <a:rPr lang="en-US" sz="1200" dirty="0"/>
              <a:t>10 yr AML risk: 0.1%</a:t>
            </a:r>
          </a:p>
          <a:p>
            <a:pPr algn="ctr"/>
            <a:r>
              <a:rPr lang="en-US" sz="1200" dirty="0"/>
              <a:t>10 yr MF risk: 4.2%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ECB9B5D-12AA-88B5-15C9-3D943A324A00}"/>
              </a:ext>
            </a:extLst>
          </p:cNvPr>
          <p:cNvSpPr txBox="1"/>
          <p:nvPr/>
        </p:nvSpPr>
        <p:spPr>
          <a:xfrm>
            <a:off x="10502789" y="4803460"/>
            <a:ext cx="1303784" cy="64294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20 yr OS: 64.4%</a:t>
            </a:r>
          </a:p>
          <a:p>
            <a:pPr algn="ctr"/>
            <a:r>
              <a:rPr lang="en-US" sz="1200" dirty="0"/>
              <a:t>20 yr AML risk: 0.4%</a:t>
            </a:r>
          </a:p>
          <a:p>
            <a:pPr algn="ctr"/>
            <a:r>
              <a:rPr lang="en-US" sz="1200" dirty="0"/>
              <a:t>20 yr MF risk: 14.9%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B953B44-8E05-34A0-6817-96B80A240621}"/>
              </a:ext>
            </a:extLst>
          </p:cNvPr>
          <p:cNvSpPr/>
          <p:nvPr/>
        </p:nvSpPr>
        <p:spPr>
          <a:xfrm>
            <a:off x="7387294" y="2615853"/>
            <a:ext cx="4592052" cy="1203157"/>
          </a:xfrm>
          <a:custGeom>
            <a:avLst/>
            <a:gdLst>
              <a:gd name="csX0" fmla="*/ 0 w 4592052"/>
              <a:gd name="csY0" fmla="*/ 0 h 1203157"/>
              <a:gd name="csX1" fmla="*/ 344905 w 4592052"/>
              <a:gd name="csY1" fmla="*/ 4010 h 1203157"/>
              <a:gd name="csX2" fmla="*/ 757989 w 4592052"/>
              <a:gd name="csY2" fmla="*/ 28073 h 1203157"/>
              <a:gd name="csX3" fmla="*/ 1279358 w 4592052"/>
              <a:gd name="csY3" fmla="*/ 88231 h 1203157"/>
              <a:gd name="csX4" fmla="*/ 1668379 w 4592052"/>
              <a:gd name="csY4" fmla="*/ 136357 h 1203157"/>
              <a:gd name="csX5" fmla="*/ 2013284 w 4592052"/>
              <a:gd name="csY5" fmla="*/ 216568 h 1203157"/>
              <a:gd name="csX6" fmla="*/ 2474495 w 4592052"/>
              <a:gd name="csY6" fmla="*/ 397042 h 1203157"/>
              <a:gd name="csX7" fmla="*/ 2703095 w 4592052"/>
              <a:gd name="csY7" fmla="*/ 477252 h 1203157"/>
              <a:gd name="csX8" fmla="*/ 2975810 w 4592052"/>
              <a:gd name="csY8" fmla="*/ 617621 h 1203157"/>
              <a:gd name="csX9" fmla="*/ 3208421 w 4592052"/>
              <a:gd name="csY9" fmla="*/ 725905 h 1203157"/>
              <a:gd name="csX10" fmla="*/ 3501189 w 4592052"/>
              <a:gd name="csY10" fmla="*/ 834189 h 1203157"/>
              <a:gd name="csX11" fmla="*/ 3818021 w 4592052"/>
              <a:gd name="csY11" fmla="*/ 998621 h 1203157"/>
              <a:gd name="csX12" fmla="*/ 4211052 w 4592052"/>
              <a:gd name="csY12" fmla="*/ 1122947 h 1203157"/>
              <a:gd name="csX13" fmla="*/ 4592052 w 4592052"/>
              <a:gd name="csY13" fmla="*/ 1203157 h 1203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592052" h="1203157">
                <a:moveTo>
                  <a:pt x="0" y="0"/>
                </a:moveTo>
                <a:lnTo>
                  <a:pt x="344905" y="4010"/>
                </a:lnTo>
                <a:cubicBezTo>
                  <a:pt x="471236" y="8689"/>
                  <a:pt x="602247" y="14036"/>
                  <a:pt x="757989" y="28073"/>
                </a:cubicBezTo>
                <a:cubicBezTo>
                  <a:pt x="913731" y="42110"/>
                  <a:pt x="1279358" y="88231"/>
                  <a:pt x="1279358" y="88231"/>
                </a:cubicBezTo>
                <a:cubicBezTo>
                  <a:pt x="1431090" y="106278"/>
                  <a:pt x="1546058" y="114967"/>
                  <a:pt x="1668379" y="136357"/>
                </a:cubicBezTo>
                <a:cubicBezTo>
                  <a:pt x="1790700" y="157747"/>
                  <a:pt x="1878931" y="173121"/>
                  <a:pt x="2013284" y="216568"/>
                </a:cubicBezTo>
                <a:cubicBezTo>
                  <a:pt x="2147637" y="260016"/>
                  <a:pt x="2359527" y="353595"/>
                  <a:pt x="2474495" y="397042"/>
                </a:cubicBezTo>
                <a:cubicBezTo>
                  <a:pt x="2589463" y="440489"/>
                  <a:pt x="2619543" y="440489"/>
                  <a:pt x="2703095" y="477252"/>
                </a:cubicBezTo>
                <a:cubicBezTo>
                  <a:pt x="2786647" y="514015"/>
                  <a:pt x="2891589" y="576179"/>
                  <a:pt x="2975810" y="617621"/>
                </a:cubicBezTo>
                <a:cubicBezTo>
                  <a:pt x="3060031" y="659063"/>
                  <a:pt x="3120858" y="689810"/>
                  <a:pt x="3208421" y="725905"/>
                </a:cubicBezTo>
                <a:cubicBezTo>
                  <a:pt x="3295984" y="762000"/>
                  <a:pt x="3399589" y="788736"/>
                  <a:pt x="3501189" y="834189"/>
                </a:cubicBezTo>
                <a:cubicBezTo>
                  <a:pt x="3602789" y="879642"/>
                  <a:pt x="3699710" y="950495"/>
                  <a:pt x="3818021" y="998621"/>
                </a:cubicBezTo>
                <a:cubicBezTo>
                  <a:pt x="3936332" y="1046747"/>
                  <a:pt x="4082047" y="1088858"/>
                  <a:pt x="4211052" y="1122947"/>
                </a:cubicBezTo>
                <a:cubicBezTo>
                  <a:pt x="4340057" y="1157036"/>
                  <a:pt x="4466054" y="1180096"/>
                  <a:pt x="4592052" y="1203157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AED7A745-89BD-E479-39B3-AA1CE9501DED}"/>
              </a:ext>
            </a:extLst>
          </p:cNvPr>
          <p:cNvSpPr/>
          <p:nvPr/>
        </p:nvSpPr>
        <p:spPr>
          <a:xfrm>
            <a:off x="7385227" y="2609095"/>
            <a:ext cx="4592052" cy="1203157"/>
          </a:xfrm>
          <a:custGeom>
            <a:avLst/>
            <a:gdLst>
              <a:gd name="csX0" fmla="*/ 0 w 4592052"/>
              <a:gd name="csY0" fmla="*/ 0 h 1203157"/>
              <a:gd name="csX1" fmla="*/ 344905 w 4592052"/>
              <a:gd name="csY1" fmla="*/ 4010 h 1203157"/>
              <a:gd name="csX2" fmla="*/ 757989 w 4592052"/>
              <a:gd name="csY2" fmla="*/ 28073 h 1203157"/>
              <a:gd name="csX3" fmla="*/ 1279358 w 4592052"/>
              <a:gd name="csY3" fmla="*/ 88231 h 1203157"/>
              <a:gd name="csX4" fmla="*/ 1668379 w 4592052"/>
              <a:gd name="csY4" fmla="*/ 136357 h 1203157"/>
              <a:gd name="csX5" fmla="*/ 2013284 w 4592052"/>
              <a:gd name="csY5" fmla="*/ 216568 h 1203157"/>
              <a:gd name="csX6" fmla="*/ 2474495 w 4592052"/>
              <a:gd name="csY6" fmla="*/ 397042 h 1203157"/>
              <a:gd name="csX7" fmla="*/ 2703095 w 4592052"/>
              <a:gd name="csY7" fmla="*/ 477252 h 1203157"/>
              <a:gd name="csX8" fmla="*/ 2975810 w 4592052"/>
              <a:gd name="csY8" fmla="*/ 617621 h 1203157"/>
              <a:gd name="csX9" fmla="*/ 3208421 w 4592052"/>
              <a:gd name="csY9" fmla="*/ 725905 h 1203157"/>
              <a:gd name="csX10" fmla="*/ 3501189 w 4592052"/>
              <a:gd name="csY10" fmla="*/ 834189 h 1203157"/>
              <a:gd name="csX11" fmla="*/ 3818021 w 4592052"/>
              <a:gd name="csY11" fmla="*/ 998621 h 1203157"/>
              <a:gd name="csX12" fmla="*/ 4211052 w 4592052"/>
              <a:gd name="csY12" fmla="*/ 1122947 h 1203157"/>
              <a:gd name="csX13" fmla="*/ 4592052 w 4592052"/>
              <a:gd name="csY13" fmla="*/ 1203157 h 1203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592052" h="1203157">
                <a:moveTo>
                  <a:pt x="0" y="0"/>
                </a:moveTo>
                <a:lnTo>
                  <a:pt x="344905" y="4010"/>
                </a:lnTo>
                <a:cubicBezTo>
                  <a:pt x="471236" y="8689"/>
                  <a:pt x="602247" y="14036"/>
                  <a:pt x="757989" y="28073"/>
                </a:cubicBezTo>
                <a:cubicBezTo>
                  <a:pt x="913731" y="42110"/>
                  <a:pt x="1279358" y="88231"/>
                  <a:pt x="1279358" y="88231"/>
                </a:cubicBezTo>
                <a:cubicBezTo>
                  <a:pt x="1431090" y="106278"/>
                  <a:pt x="1546058" y="114967"/>
                  <a:pt x="1668379" y="136357"/>
                </a:cubicBezTo>
                <a:cubicBezTo>
                  <a:pt x="1790700" y="157747"/>
                  <a:pt x="1878931" y="173121"/>
                  <a:pt x="2013284" y="216568"/>
                </a:cubicBezTo>
                <a:cubicBezTo>
                  <a:pt x="2147637" y="260016"/>
                  <a:pt x="2359527" y="353595"/>
                  <a:pt x="2474495" y="397042"/>
                </a:cubicBezTo>
                <a:cubicBezTo>
                  <a:pt x="2589463" y="440489"/>
                  <a:pt x="2619543" y="440489"/>
                  <a:pt x="2703095" y="477252"/>
                </a:cubicBezTo>
                <a:cubicBezTo>
                  <a:pt x="2786647" y="514015"/>
                  <a:pt x="2891589" y="576179"/>
                  <a:pt x="2975810" y="617621"/>
                </a:cubicBezTo>
                <a:cubicBezTo>
                  <a:pt x="3060031" y="659063"/>
                  <a:pt x="3120858" y="689810"/>
                  <a:pt x="3208421" y="725905"/>
                </a:cubicBezTo>
                <a:cubicBezTo>
                  <a:pt x="3295984" y="762000"/>
                  <a:pt x="3399589" y="788736"/>
                  <a:pt x="3501189" y="834189"/>
                </a:cubicBezTo>
                <a:cubicBezTo>
                  <a:pt x="3602789" y="879642"/>
                  <a:pt x="3699710" y="950495"/>
                  <a:pt x="3818021" y="998621"/>
                </a:cubicBezTo>
                <a:cubicBezTo>
                  <a:pt x="3936332" y="1046747"/>
                  <a:pt x="4082047" y="1088858"/>
                  <a:pt x="4211052" y="1122947"/>
                </a:cubicBezTo>
                <a:cubicBezTo>
                  <a:pt x="4340057" y="1157036"/>
                  <a:pt x="4466054" y="1180096"/>
                  <a:pt x="4592052" y="1203157"/>
                </a:cubicBezTo>
              </a:path>
            </a:pathLst>
          </a:custGeom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767AE95-7706-7E9C-84D0-FB7817A33CB1}"/>
              </a:ext>
            </a:extLst>
          </p:cNvPr>
          <p:cNvGrpSpPr/>
          <p:nvPr/>
        </p:nvGrpSpPr>
        <p:grpSpPr>
          <a:xfrm>
            <a:off x="1635567" y="3154277"/>
            <a:ext cx="2959488" cy="1380612"/>
            <a:chOff x="1256146" y="3275628"/>
            <a:chExt cx="2959488" cy="1380612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6B8CF26-8356-1032-6B8B-3B99417E76C1}"/>
                </a:ext>
              </a:extLst>
            </p:cNvPr>
            <p:cNvGrpSpPr/>
            <p:nvPr/>
          </p:nvGrpSpPr>
          <p:grpSpPr>
            <a:xfrm>
              <a:off x="1879959" y="3690844"/>
              <a:ext cx="751195" cy="566687"/>
              <a:chOff x="1527623" y="4283457"/>
              <a:chExt cx="751195" cy="566687"/>
            </a:xfrm>
          </p:grpSpPr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12F188F8-FDD5-6E17-E9F5-A55961DCB50E}"/>
                  </a:ext>
                </a:extLst>
              </p:cNvPr>
              <p:cNvSpPr/>
              <p:nvPr/>
            </p:nvSpPr>
            <p:spPr>
              <a:xfrm>
                <a:off x="1556950" y="4283457"/>
                <a:ext cx="692543" cy="566687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3D671F7-CFF8-F2A8-CC80-F3552C006F61}"/>
                  </a:ext>
                </a:extLst>
              </p:cNvPr>
              <p:cNvSpPr txBox="1"/>
              <p:nvPr/>
            </p:nvSpPr>
            <p:spPr>
              <a:xfrm>
                <a:off x="1527623" y="4329792"/>
                <a:ext cx="751195" cy="452626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000" dirty="0"/>
                  <a:t>Chronic</a:t>
                </a:r>
                <a:br>
                  <a:rPr lang="en-US" sz="1000" dirty="0"/>
                </a:br>
                <a:r>
                  <a:rPr lang="en-US" sz="1000" dirty="0"/>
                  <a:t>phase</a:t>
                </a:r>
              </a:p>
              <a:p>
                <a:pPr algn="ctr"/>
                <a:r>
                  <a:rPr lang="en-US" sz="1000" dirty="0"/>
                  <a:t>(N = 1599)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EFA65B2-0A31-E9C8-8E65-AAA7DDA6C7A7}"/>
                </a:ext>
              </a:extLst>
            </p:cNvPr>
            <p:cNvGrpSpPr/>
            <p:nvPr/>
          </p:nvGrpSpPr>
          <p:grpSpPr>
            <a:xfrm>
              <a:off x="2639146" y="3674337"/>
              <a:ext cx="939689" cy="566687"/>
              <a:chOff x="1434018" y="4283457"/>
              <a:chExt cx="939689" cy="566687"/>
            </a:xfrm>
          </p:grpSpPr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55DB17DE-4DAF-F1B2-912B-9568B15FCDB9}"/>
                  </a:ext>
                </a:extLst>
              </p:cNvPr>
              <p:cNvSpPr/>
              <p:nvPr/>
            </p:nvSpPr>
            <p:spPr>
              <a:xfrm>
                <a:off x="1434018" y="4283457"/>
                <a:ext cx="939689" cy="566687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39403A2-1A89-3CB1-F2E0-D42C307245F0}"/>
                  </a:ext>
                </a:extLst>
              </p:cNvPr>
              <p:cNvSpPr txBox="1"/>
              <p:nvPr/>
            </p:nvSpPr>
            <p:spPr>
              <a:xfrm>
                <a:off x="1524146" y="4427326"/>
                <a:ext cx="751195" cy="337613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000" dirty="0"/>
                  <a:t>Myelofibrosis</a:t>
                </a:r>
              </a:p>
              <a:p>
                <a:pPr algn="ctr"/>
                <a:r>
                  <a:rPr lang="en-US" sz="1000" dirty="0"/>
                  <a:t>(N = 276)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914F603-FF3F-C239-6270-6C578CB3A8AC}"/>
                </a:ext>
              </a:extLst>
            </p:cNvPr>
            <p:cNvSpPr txBox="1"/>
            <p:nvPr/>
          </p:nvSpPr>
          <p:spPr>
            <a:xfrm>
              <a:off x="1256146" y="3692960"/>
              <a:ext cx="751195" cy="45262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Death</a:t>
              </a:r>
            </a:p>
            <a:p>
              <a:pPr algn="ctr"/>
              <a:r>
                <a:rPr lang="en-US" sz="1000" dirty="0"/>
                <a:t>(N = 403)</a:t>
              </a: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8630ADD4-F785-CBC5-2F72-07F257747AC2}"/>
                </a:ext>
              </a:extLst>
            </p:cNvPr>
            <p:cNvCxnSpPr/>
            <p:nvPr/>
          </p:nvCxnSpPr>
          <p:spPr>
            <a:xfrm flipH="1">
              <a:off x="1328140" y="4057635"/>
              <a:ext cx="55181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0412969-DB7D-31F5-7EC9-7E1490BE8A69}"/>
                </a:ext>
              </a:extLst>
            </p:cNvPr>
            <p:cNvSpPr txBox="1"/>
            <p:nvPr/>
          </p:nvSpPr>
          <p:spPr>
            <a:xfrm>
              <a:off x="3464439" y="3692639"/>
              <a:ext cx="751195" cy="45262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Death</a:t>
              </a:r>
            </a:p>
            <a:p>
              <a:pPr algn="ctr"/>
              <a:r>
                <a:rPr lang="en-US" sz="1000" dirty="0"/>
                <a:t>(N = 121)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77900FD1-0657-55C4-C758-C720CBBB9855}"/>
                </a:ext>
              </a:extLst>
            </p:cNvPr>
            <p:cNvCxnSpPr>
              <a:cxnSpLocks/>
            </p:cNvCxnSpPr>
            <p:nvPr/>
          </p:nvCxnSpPr>
          <p:spPr>
            <a:xfrm>
              <a:off x="3595539" y="4057314"/>
              <a:ext cx="4875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7A8032D-A268-ECFE-8C59-9EAF86852AE3}"/>
                </a:ext>
              </a:extLst>
            </p:cNvPr>
            <p:cNvSpPr txBox="1"/>
            <p:nvPr/>
          </p:nvSpPr>
          <p:spPr>
            <a:xfrm>
              <a:off x="1887951" y="4308341"/>
              <a:ext cx="751195" cy="1611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(N = 55)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4597081-977B-6169-25F8-8E1C4BD09C7A}"/>
                </a:ext>
              </a:extLst>
            </p:cNvPr>
            <p:cNvSpPr txBox="1"/>
            <p:nvPr/>
          </p:nvSpPr>
          <p:spPr>
            <a:xfrm>
              <a:off x="2761384" y="4304957"/>
              <a:ext cx="590188" cy="1611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(N = 31)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4CFDD6E8-5E00-8603-0AD5-E6ECF4841D6D}"/>
                </a:ext>
              </a:extLst>
            </p:cNvPr>
            <p:cNvCxnSpPr>
              <a:cxnSpLocks/>
            </p:cNvCxnSpPr>
            <p:nvPr/>
          </p:nvCxnSpPr>
          <p:spPr>
            <a:xfrm>
              <a:off x="2529048" y="4311846"/>
              <a:ext cx="116319" cy="10377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59F8D26-F153-B604-24EA-D135624FCF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4457" y="4301676"/>
              <a:ext cx="121738" cy="11575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E762470-E8DB-6D70-7941-D4CCE61AB23B}"/>
                </a:ext>
              </a:extLst>
            </p:cNvPr>
            <p:cNvSpPr txBox="1"/>
            <p:nvPr/>
          </p:nvSpPr>
          <p:spPr>
            <a:xfrm>
              <a:off x="2048239" y="4495042"/>
              <a:ext cx="1355021" cy="1611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AML Transformation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1C39D0F-B9CD-9FC0-8A60-6F94B61E2A12}"/>
                </a:ext>
              </a:extLst>
            </p:cNvPr>
            <p:cNvSpPr txBox="1"/>
            <p:nvPr/>
          </p:nvSpPr>
          <p:spPr>
            <a:xfrm>
              <a:off x="2048239" y="3275628"/>
              <a:ext cx="1355021" cy="1611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MF Transformation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E998B9F-1FD4-4289-BB28-495898CC408C}"/>
                </a:ext>
              </a:extLst>
            </p:cNvPr>
            <p:cNvSpPr txBox="1"/>
            <p:nvPr/>
          </p:nvSpPr>
          <p:spPr>
            <a:xfrm>
              <a:off x="2238254" y="3508161"/>
              <a:ext cx="751195" cy="1611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000" dirty="0"/>
                <a:t>(N=62)</a:t>
              </a:r>
            </a:p>
          </p:txBody>
        </p:sp>
        <p:sp>
          <p:nvSpPr>
            <p:cNvPr id="98" name="Arc 97">
              <a:extLst>
                <a:ext uri="{FF2B5EF4-FFF2-40B4-BE49-F238E27FC236}">
                  <a16:creationId xmlns:a16="http://schemas.microsoft.com/office/drawing/2014/main" id="{AA3E735D-0B24-9679-C336-96B676B9DA26}"/>
                </a:ext>
              </a:extLst>
            </p:cNvPr>
            <p:cNvSpPr/>
            <p:nvPr/>
          </p:nvSpPr>
          <p:spPr>
            <a:xfrm rot="19911089">
              <a:off x="2202908" y="3441194"/>
              <a:ext cx="751400" cy="569608"/>
            </a:xfrm>
            <a:prstGeom prst="arc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Partial Circle 102">
            <a:extLst>
              <a:ext uri="{FF2B5EF4-FFF2-40B4-BE49-F238E27FC236}">
                <a16:creationId xmlns:a16="http://schemas.microsoft.com/office/drawing/2014/main" id="{B7A4A251-CCD0-2428-EE6A-20D500498ABF}"/>
              </a:ext>
            </a:extLst>
          </p:cNvPr>
          <p:cNvSpPr/>
          <p:nvPr/>
        </p:nvSpPr>
        <p:spPr>
          <a:xfrm rot="16200000">
            <a:off x="491054" y="3345154"/>
            <a:ext cx="1182612" cy="1182612"/>
          </a:xfrm>
          <a:prstGeom prst="pie">
            <a:avLst>
              <a:gd name="adj1" fmla="val 0"/>
              <a:gd name="adj2" fmla="val 1752393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" name="Partial Circle 103">
            <a:extLst>
              <a:ext uri="{FF2B5EF4-FFF2-40B4-BE49-F238E27FC236}">
                <a16:creationId xmlns:a16="http://schemas.microsoft.com/office/drawing/2014/main" id="{AC992FCC-B868-7E10-12C9-3745C7BDABAE}"/>
              </a:ext>
            </a:extLst>
          </p:cNvPr>
          <p:cNvSpPr/>
          <p:nvPr/>
        </p:nvSpPr>
        <p:spPr>
          <a:xfrm rot="16200000">
            <a:off x="490565" y="3347908"/>
            <a:ext cx="1182612" cy="1182612"/>
          </a:xfrm>
          <a:prstGeom prst="pie">
            <a:avLst>
              <a:gd name="adj1" fmla="val 0"/>
              <a:gd name="adj2" fmla="val 1752393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5" name="Partial Circle 104">
            <a:extLst>
              <a:ext uri="{FF2B5EF4-FFF2-40B4-BE49-F238E27FC236}">
                <a16:creationId xmlns:a16="http://schemas.microsoft.com/office/drawing/2014/main" id="{FFDCD9C3-77B5-E83F-E91F-19FC4CC2655C}"/>
              </a:ext>
            </a:extLst>
          </p:cNvPr>
          <p:cNvSpPr/>
          <p:nvPr/>
        </p:nvSpPr>
        <p:spPr>
          <a:xfrm rot="16200000">
            <a:off x="490565" y="3347669"/>
            <a:ext cx="1182612" cy="1182612"/>
          </a:xfrm>
          <a:prstGeom prst="pie">
            <a:avLst>
              <a:gd name="adj1" fmla="val 17503266"/>
              <a:gd name="adj2" fmla="val 17875006"/>
            </a:avLst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6" name="Partial Circle 105">
            <a:extLst>
              <a:ext uri="{FF2B5EF4-FFF2-40B4-BE49-F238E27FC236}">
                <a16:creationId xmlns:a16="http://schemas.microsoft.com/office/drawing/2014/main" id="{A4AD9BF2-773A-618C-C5C5-B25B8BFB62F2}"/>
              </a:ext>
            </a:extLst>
          </p:cNvPr>
          <p:cNvSpPr/>
          <p:nvPr/>
        </p:nvSpPr>
        <p:spPr>
          <a:xfrm rot="16200000">
            <a:off x="492407" y="3345154"/>
            <a:ext cx="1182612" cy="1182612"/>
          </a:xfrm>
          <a:prstGeom prst="pie">
            <a:avLst>
              <a:gd name="adj1" fmla="val 17841234"/>
              <a:gd name="adj2" fmla="val 21427751"/>
            </a:avLst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7" name="Partial Circle 106">
            <a:extLst>
              <a:ext uri="{FF2B5EF4-FFF2-40B4-BE49-F238E27FC236}">
                <a16:creationId xmlns:a16="http://schemas.microsoft.com/office/drawing/2014/main" id="{328EF79B-3D90-96D0-9BB8-061CB1677E1E}"/>
              </a:ext>
            </a:extLst>
          </p:cNvPr>
          <p:cNvSpPr/>
          <p:nvPr/>
        </p:nvSpPr>
        <p:spPr>
          <a:xfrm rot="16200000">
            <a:off x="491979" y="3345154"/>
            <a:ext cx="1182612" cy="1182612"/>
          </a:xfrm>
          <a:prstGeom prst="pie">
            <a:avLst>
              <a:gd name="adj1" fmla="val 21407522"/>
              <a:gd name="adj2" fmla="val 394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A1A3B93-BD4C-2624-F42C-C4AE3DF5C38C}"/>
              </a:ext>
            </a:extLst>
          </p:cNvPr>
          <p:cNvSpPr txBox="1"/>
          <p:nvPr/>
        </p:nvSpPr>
        <p:spPr>
          <a:xfrm>
            <a:off x="371543" y="3081376"/>
            <a:ext cx="1393932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Other genetic factor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640AC6F-7C36-55FB-59A9-DE0DD3205ABE}"/>
              </a:ext>
            </a:extLst>
          </p:cNvPr>
          <p:cNvCxnSpPr/>
          <p:nvPr/>
        </p:nvCxnSpPr>
        <p:spPr>
          <a:xfrm>
            <a:off x="1068509" y="3228447"/>
            <a:ext cx="0" cy="114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644500AA-AA69-84C8-8CD0-D64ABBA915D6}"/>
              </a:ext>
            </a:extLst>
          </p:cNvPr>
          <p:cNvSpPr txBox="1"/>
          <p:nvPr/>
        </p:nvSpPr>
        <p:spPr>
          <a:xfrm>
            <a:off x="118699" y="3463925"/>
            <a:ext cx="442787" cy="3550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Male</a:t>
            </a:r>
            <a:br>
              <a:rPr lang="en-US" sz="1000" dirty="0"/>
            </a:br>
            <a:r>
              <a:rPr lang="en-US" sz="1000" dirty="0"/>
              <a:t>sex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77B8506-CC99-9B1C-ACDD-F5F0A466454C}"/>
              </a:ext>
            </a:extLst>
          </p:cNvPr>
          <p:cNvCxnSpPr>
            <a:cxnSpLocks/>
          </p:cNvCxnSpPr>
          <p:nvPr/>
        </p:nvCxnSpPr>
        <p:spPr>
          <a:xfrm flipH="1" flipV="1">
            <a:off x="472869" y="3651881"/>
            <a:ext cx="70922" cy="368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20635F28-1051-7B14-C32A-23AF35B41E1E}"/>
              </a:ext>
            </a:extLst>
          </p:cNvPr>
          <p:cNvSpPr txBox="1"/>
          <p:nvPr/>
        </p:nvSpPr>
        <p:spPr>
          <a:xfrm>
            <a:off x="621183" y="3562736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Cohort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E3E15A1-7AD1-8C79-5408-AE1B1CD16808}"/>
              </a:ext>
            </a:extLst>
          </p:cNvPr>
          <p:cNvSpPr txBox="1"/>
          <p:nvPr/>
        </p:nvSpPr>
        <p:spPr>
          <a:xfrm>
            <a:off x="924000" y="4095288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Age</a:t>
            </a:r>
          </a:p>
        </p:txBody>
      </p:sp>
      <p:sp>
        <p:nvSpPr>
          <p:cNvPr id="116" name="Partial Circle 115">
            <a:extLst>
              <a:ext uri="{FF2B5EF4-FFF2-40B4-BE49-F238E27FC236}">
                <a16:creationId xmlns:a16="http://schemas.microsoft.com/office/drawing/2014/main" id="{65F970A2-852F-4719-9645-E867F6AFEA79}"/>
              </a:ext>
            </a:extLst>
          </p:cNvPr>
          <p:cNvSpPr/>
          <p:nvPr/>
        </p:nvSpPr>
        <p:spPr>
          <a:xfrm rot="16200000">
            <a:off x="2463391" y="4640168"/>
            <a:ext cx="1182612" cy="1182612"/>
          </a:xfrm>
          <a:prstGeom prst="pie">
            <a:avLst>
              <a:gd name="adj1" fmla="val 14432297"/>
              <a:gd name="adj2" fmla="val 1453458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7" name="Partial Circle 116">
            <a:extLst>
              <a:ext uri="{FF2B5EF4-FFF2-40B4-BE49-F238E27FC236}">
                <a16:creationId xmlns:a16="http://schemas.microsoft.com/office/drawing/2014/main" id="{76346B63-E3DA-FFF0-F370-D03C19D85EAF}"/>
              </a:ext>
            </a:extLst>
          </p:cNvPr>
          <p:cNvSpPr/>
          <p:nvPr/>
        </p:nvSpPr>
        <p:spPr>
          <a:xfrm rot="18000000">
            <a:off x="2462902" y="4640168"/>
            <a:ext cx="1182612" cy="1182612"/>
          </a:xfrm>
          <a:prstGeom prst="pie">
            <a:avLst>
              <a:gd name="adj1" fmla="val 13537045"/>
              <a:gd name="adj2" fmla="val 1752393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Partial Circle 118">
            <a:extLst>
              <a:ext uri="{FF2B5EF4-FFF2-40B4-BE49-F238E27FC236}">
                <a16:creationId xmlns:a16="http://schemas.microsoft.com/office/drawing/2014/main" id="{8C330829-E2CB-F772-7583-9631BF78C544}"/>
              </a:ext>
            </a:extLst>
          </p:cNvPr>
          <p:cNvSpPr/>
          <p:nvPr/>
        </p:nvSpPr>
        <p:spPr>
          <a:xfrm rot="16200000">
            <a:off x="2461990" y="4634660"/>
            <a:ext cx="1182612" cy="1182612"/>
          </a:xfrm>
          <a:prstGeom prst="pie">
            <a:avLst>
              <a:gd name="adj1" fmla="val 4363851"/>
              <a:gd name="adj2" fmla="val 7625430"/>
            </a:avLst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Partial Circle 119">
            <a:extLst>
              <a:ext uri="{FF2B5EF4-FFF2-40B4-BE49-F238E27FC236}">
                <a16:creationId xmlns:a16="http://schemas.microsoft.com/office/drawing/2014/main" id="{A802396D-981B-1442-DA13-386C14F16054}"/>
              </a:ext>
            </a:extLst>
          </p:cNvPr>
          <p:cNvSpPr/>
          <p:nvPr/>
        </p:nvSpPr>
        <p:spPr>
          <a:xfrm rot="16200000">
            <a:off x="2461404" y="4640168"/>
            <a:ext cx="1182612" cy="1182612"/>
          </a:xfrm>
          <a:prstGeom prst="pie">
            <a:avLst>
              <a:gd name="adj1" fmla="val 14524659"/>
              <a:gd name="adj2" fmla="val 1533622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E187365-6410-471B-53BD-13D4AFDF9DE4}"/>
              </a:ext>
            </a:extLst>
          </p:cNvPr>
          <p:cNvSpPr txBox="1"/>
          <p:nvPr/>
        </p:nvSpPr>
        <p:spPr>
          <a:xfrm>
            <a:off x="3163577" y="5180934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Cohort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B41BECA-7DE3-DFF8-B813-DC9A488E9EE6}"/>
              </a:ext>
            </a:extLst>
          </p:cNvPr>
          <p:cNvSpPr txBox="1"/>
          <p:nvPr/>
        </p:nvSpPr>
        <p:spPr>
          <a:xfrm>
            <a:off x="2476084" y="5047152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Age</a:t>
            </a:r>
          </a:p>
        </p:txBody>
      </p:sp>
      <p:sp>
        <p:nvSpPr>
          <p:cNvPr id="125" name="Partial Circle 124">
            <a:extLst>
              <a:ext uri="{FF2B5EF4-FFF2-40B4-BE49-F238E27FC236}">
                <a16:creationId xmlns:a16="http://schemas.microsoft.com/office/drawing/2014/main" id="{492B7880-2B41-8DFB-728B-B1974FB37D4C}"/>
              </a:ext>
            </a:extLst>
          </p:cNvPr>
          <p:cNvSpPr/>
          <p:nvPr/>
        </p:nvSpPr>
        <p:spPr>
          <a:xfrm rot="16200000">
            <a:off x="2462060" y="4637737"/>
            <a:ext cx="1182612" cy="1182612"/>
          </a:xfrm>
          <a:prstGeom prst="pie">
            <a:avLst>
              <a:gd name="adj1" fmla="val 14285830"/>
              <a:gd name="adj2" fmla="val 1442627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6" name="Partial Circle 125">
            <a:extLst>
              <a:ext uri="{FF2B5EF4-FFF2-40B4-BE49-F238E27FC236}">
                <a16:creationId xmlns:a16="http://schemas.microsoft.com/office/drawing/2014/main" id="{11B1260A-67CA-3F84-870D-98C6EF714514}"/>
              </a:ext>
            </a:extLst>
          </p:cNvPr>
          <p:cNvSpPr/>
          <p:nvPr/>
        </p:nvSpPr>
        <p:spPr>
          <a:xfrm rot="16200000">
            <a:off x="2461404" y="4637737"/>
            <a:ext cx="1182612" cy="1182612"/>
          </a:xfrm>
          <a:prstGeom prst="pie">
            <a:avLst>
              <a:gd name="adj1" fmla="val 14139690"/>
              <a:gd name="adj2" fmla="val 14302456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Partial Circle 126">
            <a:extLst>
              <a:ext uri="{FF2B5EF4-FFF2-40B4-BE49-F238E27FC236}">
                <a16:creationId xmlns:a16="http://schemas.microsoft.com/office/drawing/2014/main" id="{65312B38-E36D-9885-E5ED-CAC19E38CFD6}"/>
              </a:ext>
            </a:extLst>
          </p:cNvPr>
          <p:cNvSpPr/>
          <p:nvPr/>
        </p:nvSpPr>
        <p:spPr>
          <a:xfrm rot="16200000">
            <a:off x="2461666" y="4638743"/>
            <a:ext cx="1182612" cy="1182612"/>
          </a:xfrm>
          <a:prstGeom prst="pie">
            <a:avLst>
              <a:gd name="adj1" fmla="val 13741103"/>
              <a:gd name="adj2" fmla="val 1414668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8" name="Partial Circle 127">
            <a:extLst>
              <a:ext uri="{FF2B5EF4-FFF2-40B4-BE49-F238E27FC236}">
                <a16:creationId xmlns:a16="http://schemas.microsoft.com/office/drawing/2014/main" id="{41E15224-81F7-6B26-961D-ECCABC1D2199}"/>
              </a:ext>
            </a:extLst>
          </p:cNvPr>
          <p:cNvSpPr/>
          <p:nvPr/>
        </p:nvSpPr>
        <p:spPr>
          <a:xfrm rot="16200000">
            <a:off x="2461404" y="4637737"/>
            <a:ext cx="1182612" cy="1182612"/>
          </a:xfrm>
          <a:prstGeom prst="pie">
            <a:avLst>
              <a:gd name="adj1" fmla="val 13384485"/>
              <a:gd name="adj2" fmla="val 13768900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9" name="Partial Circle 128">
            <a:extLst>
              <a:ext uri="{FF2B5EF4-FFF2-40B4-BE49-F238E27FC236}">
                <a16:creationId xmlns:a16="http://schemas.microsoft.com/office/drawing/2014/main" id="{A63BA40A-C614-AA11-9E82-1475BBAFC328}"/>
              </a:ext>
            </a:extLst>
          </p:cNvPr>
          <p:cNvSpPr/>
          <p:nvPr/>
        </p:nvSpPr>
        <p:spPr>
          <a:xfrm rot="16200000">
            <a:off x="2458720" y="4635221"/>
            <a:ext cx="1182612" cy="1182612"/>
          </a:xfrm>
          <a:prstGeom prst="pie">
            <a:avLst>
              <a:gd name="adj1" fmla="val 12842324"/>
              <a:gd name="adj2" fmla="val 1339156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0" name="Partial Circle 129">
            <a:extLst>
              <a:ext uri="{FF2B5EF4-FFF2-40B4-BE49-F238E27FC236}">
                <a16:creationId xmlns:a16="http://schemas.microsoft.com/office/drawing/2014/main" id="{C1A72452-D129-9624-CBE9-7AD42F61E191}"/>
              </a:ext>
            </a:extLst>
          </p:cNvPr>
          <p:cNvSpPr/>
          <p:nvPr/>
        </p:nvSpPr>
        <p:spPr>
          <a:xfrm rot="16200000">
            <a:off x="2462130" y="4636699"/>
            <a:ext cx="1182612" cy="1182612"/>
          </a:xfrm>
          <a:prstGeom prst="pie">
            <a:avLst>
              <a:gd name="adj1" fmla="val 12329151"/>
              <a:gd name="adj2" fmla="val 12856187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1" name="Partial Circle 130">
            <a:extLst>
              <a:ext uri="{FF2B5EF4-FFF2-40B4-BE49-F238E27FC236}">
                <a16:creationId xmlns:a16="http://schemas.microsoft.com/office/drawing/2014/main" id="{706B1D35-3C41-9396-6507-3DC05F7AA653}"/>
              </a:ext>
            </a:extLst>
          </p:cNvPr>
          <p:cNvSpPr/>
          <p:nvPr/>
        </p:nvSpPr>
        <p:spPr>
          <a:xfrm rot="16200000">
            <a:off x="2458720" y="4634420"/>
            <a:ext cx="1182612" cy="1182612"/>
          </a:xfrm>
          <a:prstGeom prst="pie">
            <a:avLst>
              <a:gd name="adj1" fmla="val 11345251"/>
              <a:gd name="adj2" fmla="val 1230252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2" name="Partial Circle 131">
            <a:extLst>
              <a:ext uri="{FF2B5EF4-FFF2-40B4-BE49-F238E27FC236}">
                <a16:creationId xmlns:a16="http://schemas.microsoft.com/office/drawing/2014/main" id="{CB0F0E2B-0180-AF38-DCE9-BDDC11444338}"/>
              </a:ext>
            </a:extLst>
          </p:cNvPr>
          <p:cNvSpPr/>
          <p:nvPr/>
        </p:nvSpPr>
        <p:spPr>
          <a:xfrm rot="16200000">
            <a:off x="2462716" y="4633678"/>
            <a:ext cx="1182612" cy="1182612"/>
          </a:xfrm>
          <a:prstGeom prst="pie">
            <a:avLst>
              <a:gd name="adj1" fmla="val 10443250"/>
              <a:gd name="adj2" fmla="val 11370071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" name="Partial Circle 132">
            <a:extLst>
              <a:ext uri="{FF2B5EF4-FFF2-40B4-BE49-F238E27FC236}">
                <a16:creationId xmlns:a16="http://schemas.microsoft.com/office/drawing/2014/main" id="{69ABBB32-65C4-7096-01CB-B74EC42CC15B}"/>
              </a:ext>
            </a:extLst>
          </p:cNvPr>
          <p:cNvSpPr/>
          <p:nvPr/>
        </p:nvSpPr>
        <p:spPr>
          <a:xfrm rot="16200000">
            <a:off x="2459053" y="4633678"/>
            <a:ext cx="1182612" cy="1182612"/>
          </a:xfrm>
          <a:prstGeom prst="pie">
            <a:avLst>
              <a:gd name="adj1" fmla="val 9473451"/>
              <a:gd name="adj2" fmla="val 104466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4" name="Partial Circle 133">
            <a:extLst>
              <a:ext uri="{FF2B5EF4-FFF2-40B4-BE49-F238E27FC236}">
                <a16:creationId xmlns:a16="http://schemas.microsoft.com/office/drawing/2014/main" id="{C417954B-16C5-EACE-B7B0-E0052155420B}"/>
              </a:ext>
            </a:extLst>
          </p:cNvPr>
          <p:cNvSpPr/>
          <p:nvPr/>
        </p:nvSpPr>
        <p:spPr>
          <a:xfrm rot="16200000">
            <a:off x="2461844" y="4635576"/>
            <a:ext cx="1182612" cy="1182612"/>
          </a:xfrm>
          <a:prstGeom prst="pie">
            <a:avLst>
              <a:gd name="adj1" fmla="val 8146045"/>
              <a:gd name="adj2" fmla="val 9502548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5" name="Partial Circle 134">
            <a:extLst>
              <a:ext uri="{FF2B5EF4-FFF2-40B4-BE49-F238E27FC236}">
                <a16:creationId xmlns:a16="http://schemas.microsoft.com/office/drawing/2014/main" id="{6CF64692-9EEB-3C64-3D8B-8495F0112038}"/>
              </a:ext>
            </a:extLst>
          </p:cNvPr>
          <p:cNvSpPr/>
          <p:nvPr/>
        </p:nvSpPr>
        <p:spPr>
          <a:xfrm rot="16200000">
            <a:off x="2459821" y="4633678"/>
            <a:ext cx="1182612" cy="1182612"/>
          </a:xfrm>
          <a:prstGeom prst="pie">
            <a:avLst>
              <a:gd name="adj1" fmla="val 7595340"/>
              <a:gd name="adj2" fmla="val 816432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6" name="Partial Circle 135">
            <a:extLst>
              <a:ext uri="{FF2B5EF4-FFF2-40B4-BE49-F238E27FC236}">
                <a16:creationId xmlns:a16="http://schemas.microsoft.com/office/drawing/2014/main" id="{F3C94A13-0AE6-8630-BC63-A6F4E859D335}"/>
              </a:ext>
            </a:extLst>
          </p:cNvPr>
          <p:cNvSpPr/>
          <p:nvPr/>
        </p:nvSpPr>
        <p:spPr>
          <a:xfrm rot="16200000">
            <a:off x="2461962" y="4638155"/>
            <a:ext cx="1182612" cy="1182612"/>
          </a:xfrm>
          <a:prstGeom prst="pie">
            <a:avLst>
              <a:gd name="adj1" fmla="val 1659658"/>
              <a:gd name="adj2" fmla="val 441320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Partial Circle 136">
            <a:extLst>
              <a:ext uri="{FF2B5EF4-FFF2-40B4-BE49-F238E27FC236}">
                <a16:creationId xmlns:a16="http://schemas.microsoft.com/office/drawing/2014/main" id="{3145E086-58D2-7B90-8320-C2535D45F0E6}"/>
              </a:ext>
            </a:extLst>
          </p:cNvPr>
          <p:cNvSpPr/>
          <p:nvPr/>
        </p:nvSpPr>
        <p:spPr>
          <a:xfrm rot="16200000">
            <a:off x="2459794" y="4639012"/>
            <a:ext cx="1182612" cy="1182612"/>
          </a:xfrm>
          <a:prstGeom prst="pie">
            <a:avLst>
              <a:gd name="adj1" fmla="val 19319396"/>
              <a:gd name="adj2" fmla="val 1672475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762900D-2460-2638-2321-010E76890B90}"/>
              </a:ext>
            </a:extLst>
          </p:cNvPr>
          <p:cNvSpPr txBox="1"/>
          <p:nvPr/>
        </p:nvSpPr>
        <p:spPr>
          <a:xfrm>
            <a:off x="2799934" y="4670004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MPN</a:t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>
                <a:solidFill>
                  <a:schemeClr val="bg1"/>
                </a:solidFill>
              </a:rPr>
              <a:t>subtype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D91DED4-89E1-1979-2B0C-42D55CE38685}"/>
              </a:ext>
            </a:extLst>
          </p:cNvPr>
          <p:cNvSpPr txBox="1"/>
          <p:nvPr/>
        </p:nvSpPr>
        <p:spPr>
          <a:xfrm>
            <a:off x="3544757" y="4519345"/>
            <a:ext cx="380174" cy="47336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Hb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lang="en-US" sz="1000" dirty="0"/>
              <a:t> </a:t>
            </a:r>
          </a:p>
          <a:p>
            <a:pPr algn="ctr"/>
            <a:r>
              <a:rPr lang="en-US" sz="1000" dirty="0"/>
              <a:t>WCC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↑</a:t>
            </a:r>
            <a:endParaRPr lang="en-US" sz="1000" dirty="0"/>
          </a:p>
          <a:p>
            <a:pPr algn="ctr"/>
            <a:r>
              <a:rPr lang="en-US" sz="1000" dirty="0" err="1"/>
              <a:t>Plt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↓</a:t>
            </a:r>
            <a:endParaRPr lang="en-US" sz="1000" dirty="0"/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0C5EE9BA-6046-4FBA-5554-5F38630DDB4F}"/>
              </a:ext>
            </a:extLst>
          </p:cNvPr>
          <p:cNvCxnSpPr/>
          <p:nvPr/>
        </p:nvCxnSpPr>
        <p:spPr>
          <a:xfrm flipV="1">
            <a:off x="3444613" y="4733802"/>
            <a:ext cx="60960" cy="609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AE5C4254-6532-5FAF-B99E-5AD842264B46}"/>
              </a:ext>
            </a:extLst>
          </p:cNvPr>
          <p:cNvSpPr txBox="1"/>
          <p:nvPr/>
        </p:nvSpPr>
        <p:spPr>
          <a:xfrm>
            <a:off x="3524623" y="5527378"/>
            <a:ext cx="1327927" cy="13451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Cytogenetic factor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2D7EF7D-69D5-9113-A35F-A198EB8C5CA1}"/>
              </a:ext>
            </a:extLst>
          </p:cNvPr>
          <p:cNvSpPr txBox="1"/>
          <p:nvPr/>
        </p:nvSpPr>
        <p:spPr>
          <a:xfrm>
            <a:off x="3444613" y="5685453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TET2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C0B615C-364A-A54D-5D9C-0FF7E4BF9F95}"/>
              </a:ext>
            </a:extLst>
          </p:cNvPr>
          <p:cNvSpPr txBox="1"/>
          <p:nvPr/>
        </p:nvSpPr>
        <p:spPr>
          <a:xfrm>
            <a:off x="3319250" y="5841403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ASXL1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EFFAD27-129A-56D5-9162-023C22F28FD4}"/>
              </a:ext>
            </a:extLst>
          </p:cNvPr>
          <p:cNvSpPr txBox="1"/>
          <p:nvPr/>
        </p:nvSpPr>
        <p:spPr>
          <a:xfrm>
            <a:off x="2962309" y="5984125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TP53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29DE409-58BD-2CF8-E1AC-6B805B3E1951}"/>
              </a:ext>
            </a:extLst>
          </p:cNvPr>
          <p:cNvSpPr txBox="1"/>
          <p:nvPr/>
        </p:nvSpPr>
        <p:spPr>
          <a:xfrm>
            <a:off x="2714558" y="5843559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SRSF2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69CE323-4598-BFBE-BBCF-DCDB7F4F59B9}"/>
              </a:ext>
            </a:extLst>
          </p:cNvPr>
          <p:cNvSpPr txBox="1"/>
          <p:nvPr/>
        </p:nvSpPr>
        <p:spPr>
          <a:xfrm>
            <a:off x="2439763" y="6037275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DNMT3A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6B5F5D6-B08D-7BF1-95F3-B3DFA5714DF2}"/>
              </a:ext>
            </a:extLst>
          </p:cNvPr>
          <p:cNvSpPr txBox="1"/>
          <p:nvPr/>
        </p:nvSpPr>
        <p:spPr>
          <a:xfrm>
            <a:off x="2316298" y="5889726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U2AF1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BDB60D1-7EEE-DB4E-C639-E25F77D2A76D}"/>
              </a:ext>
            </a:extLst>
          </p:cNvPr>
          <p:cNvSpPr txBox="1"/>
          <p:nvPr/>
        </p:nvSpPr>
        <p:spPr>
          <a:xfrm>
            <a:off x="2245827" y="5774446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IDH2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B0B9B83-31BA-3C0C-873E-D5E9EE15C911}"/>
              </a:ext>
            </a:extLst>
          </p:cNvPr>
          <p:cNvSpPr txBox="1"/>
          <p:nvPr/>
        </p:nvSpPr>
        <p:spPr>
          <a:xfrm>
            <a:off x="1854351" y="5819360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NRAS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51ED5B0-A18A-DEAB-3303-378D53F5EBFB}"/>
              </a:ext>
            </a:extLst>
          </p:cNvPr>
          <p:cNvSpPr txBox="1"/>
          <p:nvPr/>
        </p:nvSpPr>
        <p:spPr>
          <a:xfrm>
            <a:off x="2123828" y="5635066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GNAS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149798F-C1C9-A5EF-0379-B106261DECCA}"/>
              </a:ext>
            </a:extLst>
          </p:cNvPr>
          <p:cNvSpPr txBox="1"/>
          <p:nvPr/>
        </p:nvSpPr>
        <p:spPr>
          <a:xfrm>
            <a:off x="1704711" y="5611962"/>
            <a:ext cx="457200" cy="1761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JAK2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B82B70B-F807-30B5-8C82-7E0CE3D20DFE}"/>
              </a:ext>
            </a:extLst>
          </p:cNvPr>
          <p:cNvSpPr txBox="1"/>
          <p:nvPr/>
        </p:nvSpPr>
        <p:spPr>
          <a:xfrm>
            <a:off x="2032023" y="5441125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RUNX1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71DC496-9B3A-D3F0-3600-5E3B4032FF72}"/>
              </a:ext>
            </a:extLst>
          </p:cNvPr>
          <p:cNvSpPr txBox="1"/>
          <p:nvPr/>
        </p:nvSpPr>
        <p:spPr>
          <a:xfrm>
            <a:off x="1045280" y="5305692"/>
            <a:ext cx="1393932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Other genetic factor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1418683-CB57-BCAD-2817-2DECF96993DB}"/>
              </a:ext>
            </a:extLst>
          </p:cNvPr>
          <p:cNvCxnSpPr/>
          <p:nvPr/>
        </p:nvCxnSpPr>
        <p:spPr>
          <a:xfrm>
            <a:off x="2393053" y="5392334"/>
            <a:ext cx="107006" cy="381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8EA763CE-5719-9837-A478-70CF8D31F20D}"/>
              </a:ext>
            </a:extLst>
          </p:cNvPr>
          <p:cNvCxnSpPr>
            <a:cxnSpLocks/>
          </p:cNvCxnSpPr>
          <p:nvPr/>
        </p:nvCxnSpPr>
        <p:spPr>
          <a:xfrm flipH="1">
            <a:off x="2461058" y="5508143"/>
            <a:ext cx="74006" cy="9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6FF41C6-EBD4-9401-03D2-A8B617D047C6}"/>
              </a:ext>
            </a:extLst>
          </p:cNvPr>
          <p:cNvCxnSpPr>
            <a:cxnSpLocks/>
          </p:cNvCxnSpPr>
          <p:nvPr/>
        </p:nvCxnSpPr>
        <p:spPr>
          <a:xfrm flipH="1">
            <a:off x="2123828" y="5530878"/>
            <a:ext cx="422452" cy="1247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B7AD7DE9-7C3C-268B-B680-FB705888DA9D}"/>
              </a:ext>
            </a:extLst>
          </p:cNvPr>
          <p:cNvCxnSpPr>
            <a:cxnSpLocks/>
          </p:cNvCxnSpPr>
          <p:nvPr/>
        </p:nvCxnSpPr>
        <p:spPr>
          <a:xfrm flipH="1">
            <a:off x="2476084" y="5549841"/>
            <a:ext cx="82830" cy="85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DBF1D002-A123-DF09-9DE3-219F3FA50794}"/>
              </a:ext>
            </a:extLst>
          </p:cNvPr>
          <p:cNvCxnSpPr>
            <a:cxnSpLocks/>
          </p:cNvCxnSpPr>
          <p:nvPr/>
        </p:nvCxnSpPr>
        <p:spPr>
          <a:xfrm flipV="1">
            <a:off x="3496749" y="5600409"/>
            <a:ext cx="83820" cy="132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AA43C4A1-C8E8-0512-1770-E9586F67699F}"/>
              </a:ext>
            </a:extLst>
          </p:cNvPr>
          <p:cNvCxnSpPr>
            <a:cxnSpLocks/>
          </p:cNvCxnSpPr>
          <p:nvPr/>
        </p:nvCxnSpPr>
        <p:spPr>
          <a:xfrm>
            <a:off x="3436993" y="5678916"/>
            <a:ext cx="80010" cy="464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65A8D587-5ADD-512F-CB93-F7BF3F0371EA}"/>
              </a:ext>
            </a:extLst>
          </p:cNvPr>
          <p:cNvCxnSpPr>
            <a:cxnSpLocks/>
          </p:cNvCxnSpPr>
          <p:nvPr/>
        </p:nvCxnSpPr>
        <p:spPr>
          <a:xfrm>
            <a:off x="3233752" y="5788901"/>
            <a:ext cx="158163" cy="1077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780B44BB-7DB1-C42C-852D-E7715E93E0C1}"/>
              </a:ext>
            </a:extLst>
          </p:cNvPr>
          <p:cNvCxnSpPr>
            <a:cxnSpLocks/>
          </p:cNvCxnSpPr>
          <p:nvPr/>
        </p:nvCxnSpPr>
        <p:spPr>
          <a:xfrm>
            <a:off x="2877913" y="5781770"/>
            <a:ext cx="0" cy="62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C8ECAD55-B4EB-7BB2-9DE1-294D84AD2C06}"/>
              </a:ext>
            </a:extLst>
          </p:cNvPr>
          <p:cNvCxnSpPr>
            <a:cxnSpLocks/>
          </p:cNvCxnSpPr>
          <p:nvPr/>
        </p:nvCxnSpPr>
        <p:spPr>
          <a:xfrm flipH="1">
            <a:off x="2743598" y="5736276"/>
            <a:ext cx="26436" cy="2945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25B3A2E5-FD0C-CA6A-E6AC-364E21A11C33}"/>
              </a:ext>
            </a:extLst>
          </p:cNvPr>
          <p:cNvCxnSpPr>
            <a:cxnSpLocks/>
          </p:cNvCxnSpPr>
          <p:nvPr/>
        </p:nvCxnSpPr>
        <p:spPr>
          <a:xfrm flipH="1">
            <a:off x="2666852" y="5696503"/>
            <a:ext cx="14702" cy="2047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F07F3725-66E3-2F22-6F60-2A96BA05F4A1}"/>
              </a:ext>
            </a:extLst>
          </p:cNvPr>
          <p:cNvCxnSpPr>
            <a:cxnSpLocks/>
          </p:cNvCxnSpPr>
          <p:nvPr/>
        </p:nvCxnSpPr>
        <p:spPr>
          <a:xfrm flipH="1">
            <a:off x="2565519" y="5645467"/>
            <a:ext cx="60838" cy="1412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99D9667F-0B03-4242-7381-CCEB9848E5CD}"/>
              </a:ext>
            </a:extLst>
          </p:cNvPr>
          <p:cNvSpPr/>
          <p:nvPr/>
        </p:nvSpPr>
        <p:spPr>
          <a:xfrm>
            <a:off x="2107303" y="5588572"/>
            <a:ext cx="472440" cy="236220"/>
          </a:xfrm>
          <a:custGeom>
            <a:avLst/>
            <a:gdLst>
              <a:gd name="csX0" fmla="*/ 472440 w 472440"/>
              <a:gd name="csY0" fmla="*/ 0 h 236220"/>
              <a:gd name="csX1" fmla="*/ 400050 w 472440"/>
              <a:gd name="csY1" fmla="*/ 198120 h 236220"/>
              <a:gd name="csX2" fmla="*/ 3810 w 472440"/>
              <a:gd name="csY2" fmla="*/ 198120 h 236220"/>
              <a:gd name="csX3" fmla="*/ 0 w 472440"/>
              <a:gd name="csY3" fmla="*/ 198120 h 236220"/>
              <a:gd name="csX4" fmla="*/ 0 w 472440"/>
              <a:gd name="csY4" fmla="*/ 236220 h 236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72440" h="236220">
                <a:moveTo>
                  <a:pt x="472440" y="0"/>
                </a:moveTo>
                <a:lnTo>
                  <a:pt x="400050" y="198120"/>
                </a:lnTo>
                <a:lnTo>
                  <a:pt x="3810" y="198120"/>
                </a:lnTo>
                <a:lnTo>
                  <a:pt x="0" y="198120"/>
                </a:lnTo>
                <a:lnTo>
                  <a:pt x="0" y="2362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Partial Circle 213">
            <a:extLst>
              <a:ext uri="{FF2B5EF4-FFF2-40B4-BE49-F238E27FC236}">
                <a16:creationId xmlns:a16="http://schemas.microsoft.com/office/drawing/2014/main" id="{13438BDF-8D04-0F0E-E89F-6A961E0A2D32}"/>
              </a:ext>
            </a:extLst>
          </p:cNvPr>
          <p:cNvSpPr/>
          <p:nvPr/>
        </p:nvSpPr>
        <p:spPr>
          <a:xfrm rot="7200000">
            <a:off x="2414780" y="1886856"/>
            <a:ext cx="1182612" cy="1182612"/>
          </a:xfrm>
          <a:prstGeom prst="pie">
            <a:avLst>
              <a:gd name="adj1" fmla="val 13907262"/>
              <a:gd name="adj2" fmla="val 17819536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6" name="Partial Circle 215">
            <a:extLst>
              <a:ext uri="{FF2B5EF4-FFF2-40B4-BE49-F238E27FC236}">
                <a16:creationId xmlns:a16="http://schemas.microsoft.com/office/drawing/2014/main" id="{7D1866ED-8AE0-4B77-58BB-4D16C8D6662C}"/>
              </a:ext>
            </a:extLst>
          </p:cNvPr>
          <p:cNvSpPr/>
          <p:nvPr/>
        </p:nvSpPr>
        <p:spPr>
          <a:xfrm rot="5400000">
            <a:off x="2413722" y="1882264"/>
            <a:ext cx="1182612" cy="1182612"/>
          </a:xfrm>
          <a:prstGeom prst="pie">
            <a:avLst>
              <a:gd name="adj1" fmla="val 15173371"/>
              <a:gd name="adj2" fmla="val 1537809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7" name="Partial Circle 216">
            <a:extLst>
              <a:ext uri="{FF2B5EF4-FFF2-40B4-BE49-F238E27FC236}">
                <a16:creationId xmlns:a16="http://schemas.microsoft.com/office/drawing/2014/main" id="{531775C9-5E34-5942-3BEB-86FFAB2E3635}"/>
              </a:ext>
            </a:extLst>
          </p:cNvPr>
          <p:cNvSpPr/>
          <p:nvPr/>
        </p:nvSpPr>
        <p:spPr>
          <a:xfrm rot="5400000">
            <a:off x="2413938" y="1884425"/>
            <a:ext cx="1182612" cy="1182612"/>
          </a:xfrm>
          <a:prstGeom prst="pie">
            <a:avLst>
              <a:gd name="adj1" fmla="val 14763043"/>
              <a:gd name="adj2" fmla="val 1502549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9" name="Partial Circle 218">
            <a:extLst>
              <a:ext uri="{FF2B5EF4-FFF2-40B4-BE49-F238E27FC236}">
                <a16:creationId xmlns:a16="http://schemas.microsoft.com/office/drawing/2014/main" id="{B3AE5C4F-1F4B-239D-1FF4-3B1C078E7DB3}"/>
              </a:ext>
            </a:extLst>
          </p:cNvPr>
          <p:cNvSpPr/>
          <p:nvPr/>
        </p:nvSpPr>
        <p:spPr>
          <a:xfrm rot="5400000">
            <a:off x="2413544" y="1885431"/>
            <a:ext cx="1182612" cy="1182612"/>
          </a:xfrm>
          <a:prstGeom prst="pie">
            <a:avLst>
              <a:gd name="adj1" fmla="val 14000046"/>
              <a:gd name="adj2" fmla="val 1448832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1" name="Partial Circle 220">
            <a:extLst>
              <a:ext uri="{FF2B5EF4-FFF2-40B4-BE49-F238E27FC236}">
                <a16:creationId xmlns:a16="http://schemas.microsoft.com/office/drawing/2014/main" id="{8C875F5D-2F0A-DE88-38B3-D7CABB1779CA}"/>
              </a:ext>
            </a:extLst>
          </p:cNvPr>
          <p:cNvSpPr/>
          <p:nvPr/>
        </p:nvSpPr>
        <p:spPr>
          <a:xfrm rot="5400000">
            <a:off x="2410598" y="1881909"/>
            <a:ext cx="1182612" cy="1182612"/>
          </a:xfrm>
          <a:prstGeom prst="pie">
            <a:avLst>
              <a:gd name="adj1" fmla="val 12552394"/>
              <a:gd name="adj2" fmla="val 1335578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5" name="Partial Circle 224">
            <a:extLst>
              <a:ext uri="{FF2B5EF4-FFF2-40B4-BE49-F238E27FC236}">
                <a16:creationId xmlns:a16="http://schemas.microsoft.com/office/drawing/2014/main" id="{B7AB6C88-A1AD-3626-CD5B-B9B1501B8D12}"/>
              </a:ext>
            </a:extLst>
          </p:cNvPr>
          <p:cNvSpPr/>
          <p:nvPr/>
        </p:nvSpPr>
        <p:spPr>
          <a:xfrm rot="5400000">
            <a:off x="2410931" y="1880366"/>
            <a:ext cx="1182612" cy="1182612"/>
          </a:xfrm>
          <a:prstGeom prst="pie">
            <a:avLst>
              <a:gd name="adj1" fmla="val 10614372"/>
              <a:gd name="adj2" fmla="val 1172386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7" name="Partial Circle 226">
            <a:extLst>
              <a:ext uri="{FF2B5EF4-FFF2-40B4-BE49-F238E27FC236}">
                <a16:creationId xmlns:a16="http://schemas.microsoft.com/office/drawing/2014/main" id="{EFA38631-3CD0-08F1-FE9E-ECEBAE374912}"/>
              </a:ext>
            </a:extLst>
          </p:cNvPr>
          <p:cNvSpPr/>
          <p:nvPr/>
        </p:nvSpPr>
        <p:spPr>
          <a:xfrm rot="5400000">
            <a:off x="2411699" y="1880366"/>
            <a:ext cx="1182612" cy="1182612"/>
          </a:xfrm>
          <a:prstGeom prst="pie">
            <a:avLst>
              <a:gd name="adj1" fmla="val 6618519"/>
              <a:gd name="adj2" fmla="val 869101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9" name="Partial Circle 228">
            <a:extLst>
              <a:ext uri="{FF2B5EF4-FFF2-40B4-BE49-F238E27FC236}">
                <a16:creationId xmlns:a16="http://schemas.microsoft.com/office/drawing/2014/main" id="{642F6E20-7C65-0B1E-1033-463B49FF81A3}"/>
              </a:ext>
            </a:extLst>
          </p:cNvPr>
          <p:cNvSpPr/>
          <p:nvPr/>
        </p:nvSpPr>
        <p:spPr>
          <a:xfrm rot="5400000">
            <a:off x="2411672" y="1885700"/>
            <a:ext cx="1182612" cy="1182612"/>
          </a:xfrm>
          <a:prstGeom prst="pie">
            <a:avLst>
              <a:gd name="adj1" fmla="val 19921797"/>
              <a:gd name="adj2" fmla="val 4380829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8" name="Partial Circle 227">
            <a:extLst>
              <a:ext uri="{FF2B5EF4-FFF2-40B4-BE49-F238E27FC236}">
                <a16:creationId xmlns:a16="http://schemas.microsoft.com/office/drawing/2014/main" id="{AD131AD1-C42F-8C6A-8378-D1599E2866F0}"/>
              </a:ext>
            </a:extLst>
          </p:cNvPr>
          <p:cNvSpPr/>
          <p:nvPr/>
        </p:nvSpPr>
        <p:spPr>
          <a:xfrm rot="5400000">
            <a:off x="2413840" y="1884843"/>
            <a:ext cx="1182612" cy="1182612"/>
          </a:xfrm>
          <a:prstGeom prst="pie">
            <a:avLst>
              <a:gd name="adj1" fmla="val 1887384"/>
              <a:gd name="adj2" fmla="val 3913202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7" name="Partial Circle 236">
            <a:extLst>
              <a:ext uri="{FF2B5EF4-FFF2-40B4-BE49-F238E27FC236}">
                <a16:creationId xmlns:a16="http://schemas.microsoft.com/office/drawing/2014/main" id="{867A0F02-0033-D06C-CBB9-F06CF549E3CA}"/>
              </a:ext>
            </a:extLst>
          </p:cNvPr>
          <p:cNvSpPr/>
          <p:nvPr/>
        </p:nvSpPr>
        <p:spPr>
          <a:xfrm rot="5400000">
            <a:off x="2413461" y="1887305"/>
            <a:ext cx="1182612" cy="1182612"/>
          </a:xfrm>
          <a:prstGeom prst="pie">
            <a:avLst>
              <a:gd name="adj1" fmla="val 19630777"/>
              <a:gd name="adj2" fmla="val 19969539"/>
            </a:avLst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0ED1B12E-CB11-E542-4C88-2084693FE39F}"/>
              </a:ext>
            </a:extLst>
          </p:cNvPr>
          <p:cNvSpPr txBox="1"/>
          <p:nvPr/>
        </p:nvSpPr>
        <p:spPr>
          <a:xfrm>
            <a:off x="3124743" y="2538073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Age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C2C8C647-8785-4DE0-3E84-A752B29222EE}"/>
              </a:ext>
            </a:extLst>
          </p:cNvPr>
          <p:cNvSpPr txBox="1"/>
          <p:nvPr/>
        </p:nvSpPr>
        <p:spPr>
          <a:xfrm>
            <a:off x="2844682" y="2624983"/>
            <a:ext cx="380174" cy="47336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Hb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WCC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↑</a:t>
            </a:r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Plt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↑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B3E5783C-B53B-F7FE-C274-AB75262F1537}"/>
              </a:ext>
            </a:extLst>
          </p:cNvPr>
          <p:cNvSpPr txBox="1"/>
          <p:nvPr/>
        </p:nvSpPr>
        <p:spPr>
          <a:xfrm>
            <a:off x="2394617" y="2398840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TET2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DBF6C48-BC24-4979-7AB3-820A757C77C8}"/>
              </a:ext>
            </a:extLst>
          </p:cNvPr>
          <p:cNvSpPr txBox="1"/>
          <p:nvPr/>
        </p:nvSpPr>
        <p:spPr>
          <a:xfrm>
            <a:off x="2413722" y="2157200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SRSF2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A4F556D3-53F2-7221-B6B6-349938AC1C93}"/>
              </a:ext>
            </a:extLst>
          </p:cNvPr>
          <p:cNvSpPr txBox="1"/>
          <p:nvPr/>
        </p:nvSpPr>
        <p:spPr>
          <a:xfrm>
            <a:off x="2607901" y="1959330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CALR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34C51680-E680-0B35-2719-A4C45AC117D5}"/>
              </a:ext>
            </a:extLst>
          </p:cNvPr>
          <p:cNvSpPr txBox="1"/>
          <p:nvPr/>
        </p:nvSpPr>
        <p:spPr>
          <a:xfrm>
            <a:off x="3337181" y="2982104"/>
            <a:ext cx="681585" cy="16052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Male sex</a:t>
            </a:r>
          </a:p>
        </p:txBody>
      </p: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D6DE71FF-0672-8B1D-DDB6-09349313FE40}"/>
              </a:ext>
            </a:extLst>
          </p:cNvPr>
          <p:cNvCxnSpPr/>
          <p:nvPr/>
        </p:nvCxnSpPr>
        <p:spPr>
          <a:xfrm>
            <a:off x="3311989" y="2980281"/>
            <a:ext cx="85498" cy="564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1D6C8BD4-1C40-03B8-F399-B539E2F706BD}"/>
              </a:ext>
            </a:extLst>
          </p:cNvPr>
          <p:cNvSpPr txBox="1"/>
          <p:nvPr/>
        </p:nvSpPr>
        <p:spPr>
          <a:xfrm>
            <a:off x="1554301" y="2913457"/>
            <a:ext cx="1077754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Splenomegaly</a:t>
            </a:r>
          </a:p>
        </p:txBody>
      </p: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192913C2-3291-27B5-B075-BED8200D8BAA}"/>
              </a:ext>
            </a:extLst>
          </p:cNvPr>
          <p:cNvCxnSpPr>
            <a:cxnSpLocks/>
          </p:cNvCxnSpPr>
          <p:nvPr/>
        </p:nvCxnSpPr>
        <p:spPr>
          <a:xfrm flipH="1">
            <a:off x="2446422" y="2852164"/>
            <a:ext cx="92660" cy="531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48">
            <a:extLst>
              <a:ext uri="{FF2B5EF4-FFF2-40B4-BE49-F238E27FC236}">
                <a16:creationId xmlns:a16="http://schemas.microsoft.com/office/drawing/2014/main" id="{C9C5A881-C575-FB68-7181-325F5521DCAA}"/>
              </a:ext>
            </a:extLst>
          </p:cNvPr>
          <p:cNvSpPr txBox="1"/>
          <p:nvPr/>
        </p:nvSpPr>
        <p:spPr>
          <a:xfrm>
            <a:off x="1189834" y="2665125"/>
            <a:ext cx="1077754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Other clinical factor</a:t>
            </a:r>
          </a:p>
        </p:txBody>
      </p: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46ACEB35-9316-591F-463B-23BD863CF05A}"/>
              </a:ext>
            </a:extLst>
          </p:cNvPr>
          <p:cNvCxnSpPr>
            <a:cxnSpLocks/>
          </p:cNvCxnSpPr>
          <p:nvPr/>
        </p:nvCxnSpPr>
        <p:spPr>
          <a:xfrm flipH="1">
            <a:off x="2375951" y="2691745"/>
            <a:ext cx="83068" cy="265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TextBox 251">
            <a:extLst>
              <a:ext uri="{FF2B5EF4-FFF2-40B4-BE49-F238E27FC236}">
                <a16:creationId xmlns:a16="http://schemas.microsoft.com/office/drawing/2014/main" id="{AC272328-C5DE-5E86-8E47-5117C2F6449A}"/>
              </a:ext>
            </a:extLst>
          </p:cNvPr>
          <p:cNvSpPr txBox="1"/>
          <p:nvPr/>
        </p:nvSpPr>
        <p:spPr>
          <a:xfrm>
            <a:off x="2679185" y="1639546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ASXL1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CA80C40F-87AD-401B-8140-B60F263F39BB}"/>
              </a:ext>
            </a:extLst>
          </p:cNvPr>
          <p:cNvSpPr txBox="1"/>
          <p:nvPr/>
        </p:nvSpPr>
        <p:spPr>
          <a:xfrm>
            <a:off x="3002176" y="1701245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MPL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AB6071CF-E9C8-8A8D-7BCC-DFFFF54A8A9D}"/>
              </a:ext>
            </a:extLst>
          </p:cNvPr>
          <p:cNvSpPr txBox="1"/>
          <p:nvPr/>
        </p:nvSpPr>
        <p:spPr>
          <a:xfrm>
            <a:off x="3279288" y="1676557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IDH2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BC3ED962-4D48-EA7B-6309-0C760101942D}"/>
              </a:ext>
            </a:extLst>
          </p:cNvPr>
          <p:cNvSpPr txBox="1"/>
          <p:nvPr/>
        </p:nvSpPr>
        <p:spPr>
          <a:xfrm>
            <a:off x="3346137" y="1858009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NFE2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41A51AF4-A4B2-922C-7CE4-CD0015E31DA8}"/>
              </a:ext>
            </a:extLst>
          </p:cNvPr>
          <p:cNvSpPr txBox="1"/>
          <p:nvPr/>
        </p:nvSpPr>
        <p:spPr>
          <a:xfrm>
            <a:off x="3507888" y="1971895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CBL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6FA50460-EC10-C321-C7E7-5481A69958D3}"/>
              </a:ext>
            </a:extLst>
          </p:cNvPr>
          <p:cNvSpPr txBox="1"/>
          <p:nvPr/>
        </p:nvSpPr>
        <p:spPr>
          <a:xfrm>
            <a:off x="3636368" y="2301587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U2AF1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0C4B0560-2C79-DC43-06A7-740DDCEAA721}"/>
              </a:ext>
            </a:extLst>
          </p:cNvPr>
          <p:cNvSpPr txBox="1"/>
          <p:nvPr/>
        </p:nvSpPr>
        <p:spPr>
          <a:xfrm>
            <a:off x="4015657" y="2219088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MLL3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D2F0AC1A-54BC-074D-8975-9C505912CCC4}"/>
              </a:ext>
            </a:extLst>
          </p:cNvPr>
          <p:cNvSpPr txBox="1"/>
          <p:nvPr/>
        </p:nvSpPr>
        <p:spPr>
          <a:xfrm>
            <a:off x="3612343" y="2163287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ZRSR2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861B369E-AE40-7233-E628-8F95D26B7EE0}"/>
              </a:ext>
            </a:extLst>
          </p:cNvPr>
          <p:cNvSpPr txBox="1"/>
          <p:nvPr/>
        </p:nvSpPr>
        <p:spPr>
          <a:xfrm>
            <a:off x="3804485" y="2003477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EZH2</a:t>
            </a:r>
          </a:p>
        </p:txBody>
      </p: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827446E2-21A0-AF57-2A42-8F9A5F9A1624}"/>
              </a:ext>
            </a:extLst>
          </p:cNvPr>
          <p:cNvCxnSpPr>
            <a:cxnSpLocks/>
          </p:cNvCxnSpPr>
          <p:nvPr/>
        </p:nvCxnSpPr>
        <p:spPr>
          <a:xfrm flipH="1" flipV="1">
            <a:off x="2989028" y="1791801"/>
            <a:ext cx="7994" cy="885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B5B068B7-6D53-C3A6-D790-0F63871E3F6D}"/>
              </a:ext>
            </a:extLst>
          </p:cNvPr>
          <p:cNvCxnSpPr>
            <a:cxnSpLocks/>
            <a:endCxn id="253" idx="2"/>
          </p:cNvCxnSpPr>
          <p:nvPr/>
        </p:nvCxnSpPr>
        <p:spPr>
          <a:xfrm flipV="1">
            <a:off x="3220774" y="1863991"/>
            <a:ext cx="10002" cy="625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D49F5629-366F-4EDB-DB00-0C89888037C6}"/>
              </a:ext>
            </a:extLst>
          </p:cNvPr>
          <p:cNvCxnSpPr>
            <a:cxnSpLocks/>
          </p:cNvCxnSpPr>
          <p:nvPr/>
        </p:nvCxnSpPr>
        <p:spPr>
          <a:xfrm flipV="1">
            <a:off x="3321033" y="1815985"/>
            <a:ext cx="105114" cy="1559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30AC4AF5-B33A-7B98-F6BF-256577FBF8B6}"/>
              </a:ext>
            </a:extLst>
          </p:cNvPr>
          <p:cNvCxnSpPr>
            <a:cxnSpLocks/>
          </p:cNvCxnSpPr>
          <p:nvPr/>
        </p:nvCxnSpPr>
        <p:spPr>
          <a:xfrm flipV="1">
            <a:off x="3425288" y="2001760"/>
            <a:ext cx="20993" cy="522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9CE45949-E390-3F14-694B-7C81640FEDC5}"/>
              </a:ext>
            </a:extLst>
          </p:cNvPr>
          <p:cNvCxnSpPr>
            <a:cxnSpLocks/>
          </p:cNvCxnSpPr>
          <p:nvPr/>
        </p:nvCxnSpPr>
        <p:spPr>
          <a:xfrm flipV="1">
            <a:off x="3497301" y="2084850"/>
            <a:ext cx="93672" cy="722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029064F7-AB69-D871-FF2B-57DCC6134259}"/>
              </a:ext>
            </a:extLst>
          </p:cNvPr>
          <p:cNvCxnSpPr>
            <a:cxnSpLocks/>
          </p:cNvCxnSpPr>
          <p:nvPr/>
        </p:nvCxnSpPr>
        <p:spPr>
          <a:xfrm flipV="1">
            <a:off x="3537182" y="2109824"/>
            <a:ext cx="325650" cy="1037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7EEFC490-FFDE-3410-6F24-FB263683E4B0}"/>
              </a:ext>
            </a:extLst>
          </p:cNvPr>
          <p:cNvCxnSpPr>
            <a:cxnSpLocks/>
          </p:cNvCxnSpPr>
          <p:nvPr/>
        </p:nvCxnSpPr>
        <p:spPr>
          <a:xfrm flipV="1">
            <a:off x="3559607" y="2243502"/>
            <a:ext cx="61631" cy="166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02A23115-642D-D319-1B7F-C52A7A38FB37}"/>
              </a:ext>
            </a:extLst>
          </p:cNvPr>
          <p:cNvCxnSpPr>
            <a:cxnSpLocks/>
          </p:cNvCxnSpPr>
          <p:nvPr/>
        </p:nvCxnSpPr>
        <p:spPr>
          <a:xfrm>
            <a:off x="3568323" y="2293420"/>
            <a:ext cx="5073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E52E0590-0F09-8C84-00C1-36F2186923D1}"/>
              </a:ext>
            </a:extLst>
          </p:cNvPr>
          <p:cNvCxnSpPr>
            <a:cxnSpLocks/>
          </p:cNvCxnSpPr>
          <p:nvPr/>
        </p:nvCxnSpPr>
        <p:spPr>
          <a:xfrm>
            <a:off x="3574737" y="2313292"/>
            <a:ext cx="103237" cy="290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8213D674-30A7-60E4-CD6A-02284B4C5D25}"/>
              </a:ext>
            </a:extLst>
          </p:cNvPr>
          <p:cNvCxnSpPr>
            <a:cxnSpLocks/>
          </p:cNvCxnSpPr>
          <p:nvPr/>
        </p:nvCxnSpPr>
        <p:spPr>
          <a:xfrm>
            <a:off x="3583823" y="2375691"/>
            <a:ext cx="94151" cy="800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Partial Circle 324">
            <a:extLst>
              <a:ext uri="{FF2B5EF4-FFF2-40B4-BE49-F238E27FC236}">
                <a16:creationId xmlns:a16="http://schemas.microsoft.com/office/drawing/2014/main" id="{91AE5A5A-8BF1-EEC6-D007-71D8B65691FE}"/>
              </a:ext>
            </a:extLst>
          </p:cNvPr>
          <p:cNvSpPr/>
          <p:nvPr/>
        </p:nvSpPr>
        <p:spPr>
          <a:xfrm rot="15211308">
            <a:off x="4457548" y="3349289"/>
            <a:ext cx="1182612" cy="1182612"/>
          </a:xfrm>
          <a:prstGeom prst="pie">
            <a:avLst>
              <a:gd name="adj1" fmla="val 9415593"/>
              <a:gd name="adj2" fmla="val 1747258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B9FCBEED-726B-B443-FCD2-98A91942A6CD}"/>
              </a:ext>
            </a:extLst>
          </p:cNvPr>
          <p:cNvSpPr txBox="1"/>
          <p:nvPr/>
        </p:nvSpPr>
        <p:spPr>
          <a:xfrm>
            <a:off x="4470730" y="3759131"/>
            <a:ext cx="442787" cy="24951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Age</a:t>
            </a:r>
          </a:p>
        </p:txBody>
      </p:sp>
      <p:sp>
        <p:nvSpPr>
          <p:cNvPr id="337" name="Partial Circle 336">
            <a:extLst>
              <a:ext uri="{FF2B5EF4-FFF2-40B4-BE49-F238E27FC236}">
                <a16:creationId xmlns:a16="http://schemas.microsoft.com/office/drawing/2014/main" id="{FE496C79-7102-3938-181D-FA9F01F03FF6}"/>
              </a:ext>
            </a:extLst>
          </p:cNvPr>
          <p:cNvSpPr/>
          <p:nvPr/>
        </p:nvSpPr>
        <p:spPr>
          <a:xfrm rot="13411308">
            <a:off x="4453699" y="3345657"/>
            <a:ext cx="1182612" cy="1182612"/>
          </a:xfrm>
          <a:prstGeom prst="pie">
            <a:avLst>
              <a:gd name="adj1" fmla="val 10106407"/>
              <a:gd name="adj2" fmla="val 1035428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8" name="Partial Circle 337">
            <a:extLst>
              <a:ext uri="{FF2B5EF4-FFF2-40B4-BE49-F238E27FC236}">
                <a16:creationId xmlns:a16="http://schemas.microsoft.com/office/drawing/2014/main" id="{4155E77F-54F9-7159-3966-F09567CD761E}"/>
              </a:ext>
            </a:extLst>
          </p:cNvPr>
          <p:cNvSpPr/>
          <p:nvPr/>
        </p:nvSpPr>
        <p:spPr>
          <a:xfrm rot="13411308">
            <a:off x="4459348" y="3350413"/>
            <a:ext cx="1182612" cy="1182612"/>
          </a:xfrm>
          <a:prstGeom prst="pie">
            <a:avLst>
              <a:gd name="adj1" fmla="val 8958773"/>
              <a:gd name="adj2" fmla="val 11283178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0" name="Partial Circle 339">
            <a:extLst>
              <a:ext uri="{FF2B5EF4-FFF2-40B4-BE49-F238E27FC236}">
                <a16:creationId xmlns:a16="http://schemas.microsoft.com/office/drawing/2014/main" id="{ADD873CD-7226-9898-87F0-D1CEF49901B2}"/>
              </a:ext>
            </a:extLst>
          </p:cNvPr>
          <p:cNvSpPr/>
          <p:nvPr/>
        </p:nvSpPr>
        <p:spPr>
          <a:xfrm rot="13411308">
            <a:off x="4459466" y="3347276"/>
            <a:ext cx="1182612" cy="1182612"/>
          </a:xfrm>
          <a:prstGeom prst="pie">
            <a:avLst>
              <a:gd name="adj1" fmla="val 5598951"/>
              <a:gd name="adj2" fmla="val 798663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1" name="Partial Circle 340">
            <a:extLst>
              <a:ext uri="{FF2B5EF4-FFF2-40B4-BE49-F238E27FC236}">
                <a16:creationId xmlns:a16="http://schemas.microsoft.com/office/drawing/2014/main" id="{41D15786-6216-4D4C-EC01-B83D08D47B4B}"/>
              </a:ext>
            </a:extLst>
          </p:cNvPr>
          <p:cNvSpPr/>
          <p:nvPr/>
        </p:nvSpPr>
        <p:spPr>
          <a:xfrm rot="13411308">
            <a:off x="4457298" y="3345275"/>
            <a:ext cx="1182612" cy="1182612"/>
          </a:xfrm>
          <a:prstGeom prst="pie">
            <a:avLst>
              <a:gd name="adj1" fmla="val 3562272"/>
              <a:gd name="adj2" fmla="val 5646797"/>
            </a:avLst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3" name="Partial Circle 342">
            <a:extLst>
              <a:ext uri="{FF2B5EF4-FFF2-40B4-BE49-F238E27FC236}">
                <a16:creationId xmlns:a16="http://schemas.microsoft.com/office/drawing/2014/main" id="{8341C850-85CC-BB07-7A7D-B8C9387690A9}"/>
              </a:ext>
            </a:extLst>
          </p:cNvPr>
          <p:cNvSpPr/>
          <p:nvPr/>
        </p:nvSpPr>
        <p:spPr>
          <a:xfrm rot="13411308">
            <a:off x="4458315" y="3346064"/>
            <a:ext cx="1182612" cy="1182612"/>
          </a:xfrm>
          <a:prstGeom prst="pie">
            <a:avLst>
              <a:gd name="adj1" fmla="val 7974492"/>
              <a:gd name="adj2" fmla="val 8979440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4" name="Partial Circle 343">
            <a:extLst>
              <a:ext uri="{FF2B5EF4-FFF2-40B4-BE49-F238E27FC236}">
                <a16:creationId xmlns:a16="http://schemas.microsoft.com/office/drawing/2014/main" id="{0C33D509-0309-6E7C-4914-E554ECB02399}"/>
              </a:ext>
            </a:extLst>
          </p:cNvPr>
          <p:cNvSpPr/>
          <p:nvPr/>
        </p:nvSpPr>
        <p:spPr>
          <a:xfrm rot="13411308">
            <a:off x="4462740" y="3346478"/>
            <a:ext cx="1182612" cy="1182612"/>
          </a:xfrm>
          <a:prstGeom prst="pie">
            <a:avLst>
              <a:gd name="adj1" fmla="val 10528990"/>
              <a:gd name="adj2" fmla="val 1070161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5" name="Partial Circle 344">
            <a:extLst>
              <a:ext uri="{FF2B5EF4-FFF2-40B4-BE49-F238E27FC236}">
                <a16:creationId xmlns:a16="http://schemas.microsoft.com/office/drawing/2014/main" id="{65BB06C4-A582-349B-FBFB-B8956EAA343F}"/>
              </a:ext>
            </a:extLst>
          </p:cNvPr>
          <p:cNvSpPr/>
          <p:nvPr/>
        </p:nvSpPr>
        <p:spPr>
          <a:xfrm rot="13411308">
            <a:off x="4461576" y="3349333"/>
            <a:ext cx="1182612" cy="1182612"/>
          </a:xfrm>
          <a:prstGeom prst="pie">
            <a:avLst>
              <a:gd name="adj1" fmla="val 10811496"/>
              <a:gd name="adj2" fmla="val 1098261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6" name="Partial Circle 345">
            <a:extLst>
              <a:ext uri="{FF2B5EF4-FFF2-40B4-BE49-F238E27FC236}">
                <a16:creationId xmlns:a16="http://schemas.microsoft.com/office/drawing/2014/main" id="{3B2FE0DC-6971-7D3F-C1FA-3030EF430BA6}"/>
              </a:ext>
            </a:extLst>
          </p:cNvPr>
          <p:cNvSpPr/>
          <p:nvPr/>
        </p:nvSpPr>
        <p:spPr>
          <a:xfrm rot="13470316">
            <a:off x="4456474" y="3352069"/>
            <a:ext cx="1182612" cy="1182612"/>
          </a:xfrm>
          <a:prstGeom prst="pie">
            <a:avLst>
              <a:gd name="adj1" fmla="val 11014284"/>
              <a:gd name="adj2" fmla="val 1121353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7" name="Partial Circle 346">
            <a:extLst>
              <a:ext uri="{FF2B5EF4-FFF2-40B4-BE49-F238E27FC236}">
                <a16:creationId xmlns:a16="http://schemas.microsoft.com/office/drawing/2014/main" id="{1774F55C-5530-5E0E-3D80-0224B9BD8729}"/>
              </a:ext>
            </a:extLst>
          </p:cNvPr>
          <p:cNvSpPr/>
          <p:nvPr/>
        </p:nvSpPr>
        <p:spPr>
          <a:xfrm rot="13411308">
            <a:off x="4461577" y="3345148"/>
            <a:ext cx="1182612" cy="1182612"/>
          </a:xfrm>
          <a:prstGeom prst="pie">
            <a:avLst>
              <a:gd name="adj1" fmla="val 10143184"/>
              <a:gd name="adj2" fmla="val 1038932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B430547A-EC75-D74D-C6C7-659B599B89BF}"/>
              </a:ext>
            </a:extLst>
          </p:cNvPr>
          <p:cNvSpPr txBox="1"/>
          <p:nvPr/>
        </p:nvSpPr>
        <p:spPr>
          <a:xfrm>
            <a:off x="4844630" y="3414520"/>
            <a:ext cx="681585" cy="16052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Male </a:t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>
                <a:solidFill>
                  <a:schemeClr val="bg1"/>
                </a:solidFill>
              </a:rPr>
              <a:t>sex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E19544A2-0287-A232-2E8C-D3E6FB96A16F}"/>
              </a:ext>
            </a:extLst>
          </p:cNvPr>
          <p:cNvSpPr txBox="1"/>
          <p:nvPr/>
        </p:nvSpPr>
        <p:spPr>
          <a:xfrm>
            <a:off x="5615254" y="3321017"/>
            <a:ext cx="380174" cy="47336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Hb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lang="en-US" sz="1000" dirty="0"/>
              <a:t> </a:t>
            </a:r>
          </a:p>
          <a:p>
            <a:pPr algn="ctr"/>
            <a:r>
              <a:rPr lang="en-US" sz="1000" dirty="0"/>
              <a:t>WCC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↑</a:t>
            </a:r>
            <a:endParaRPr lang="en-US" sz="1000" dirty="0"/>
          </a:p>
          <a:p>
            <a:pPr algn="ctr"/>
            <a:r>
              <a:rPr lang="en-US" sz="1000" dirty="0" err="1"/>
              <a:t>Plt</a:t>
            </a: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↓</a:t>
            </a:r>
            <a:endParaRPr lang="en-US" sz="1000" dirty="0"/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4C867739-4358-A1B3-7A85-0B58A343CEEC}"/>
              </a:ext>
            </a:extLst>
          </p:cNvPr>
          <p:cNvSpPr txBox="1"/>
          <p:nvPr/>
        </p:nvSpPr>
        <p:spPr>
          <a:xfrm>
            <a:off x="5618344" y="3876520"/>
            <a:ext cx="1077754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Splenomegaly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9A5033DB-85F9-9740-92ED-340B29D440E3}"/>
              </a:ext>
            </a:extLst>
          </p:cNvPr>
          <p:cNvSpPr txBox="1"/>
          <p:nvPr/>
        </p:nvSpPr>
        <p:spPr>
          <a:xfrm>
            <a:off x="5745584" y="4028495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ASXL1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37D332B5-14E2-2602-56BA-B49545669FBE}"/>
              </a:ext>
            </a:extLst>
          </p:cNvPr>
          <p:cNvSpPr txBox="1"/>
          <p:nvPr/>
        </p:nvSpPr>
        <p:spPr>
          <a:xfrm>
            <a:off x="5500839" y="4246339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TET2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A92D4C6E-7FF6-8672-E998-A93006AEF147}"/>
              </a:ext>
            </a:extLst>
          </p:cNvPr>
          <p:cNvSpPr txBox="1"/>
          <p:nvPr/>
        </p:nvSpPr>
        <p:spPr>
          <a:xfrm>
            <a:off x="5689803" y="4355252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EZH2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06A83842-77F5-C4BA-6ED2-3CD579135542}"/>
              </a:ext>
            </a:extLst>
          </p:cNvPr>
          <p:cNvSpPr txBox="1"/>
          <p:nvPr/>
        </p:nvSpPr>
        <p:spPr>
          <a:xfrm>
            <a:off x="5638800" y="4473142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CALR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2CD77C9A-7EBB-9F10-6F69-07F263C87687}"/>
              </a:ext>
            </a:extLst>
          </p:cNvPr>
          <p:cNvSpPr txBox="1"/>
          <p:nvPr/>
        </p:nvSpPr>
        <p:spPr>
          <a:xfrm>
            <a:off x="5339021" y="4506102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CBL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8F7E4994-C084-7A1D-3591-EF2BA5BA2650}"/>
              </a:ext>
            </a:extLst>
          </p:cNvPr>
          <p:cNvSpPr txBox="1"/>
          <p:nvPr/>
        </p:nvSpPr>
        <p:spPr>
          <a:xfrm>
            <a:off x="4134982" y="4582206"/>
            <a:ext cx="1393932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Other genetic factor</a:t>
            </a:r>
          </a:p>
        </p:txBody>
      </p: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5D6292E1-9A02-AF0A-9E39-79C1E600C10E}"/>
              </a:ext>
            </a:extLst>
          </p:cNvPr>
          <p:cNvCxnSpPr>
            <a:endCxn id="349" idx="1"/>
          </p:cNvCxnSpPr>
          <p:nvPr/>
        </p:nvCxnSpPr>
        <p:spPr>
          <a:xfrm>
            <a:off x="5577476" y="3676637"/>
            <a:ext cx="728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Connector 365">
            <a:extLst>
              <a:ext uri="{FF2B5EF4-FFF2-40B4-BE49-F238E27FC236}">
                <a16:creationId xmlns:a16="http://schemas.microsoft.com/office/drawing/2014/main" id="{8E2345EC-B8E1-F63E-5170-689D35E7CE64}"/>
              </a:ext>
            </a:extLst>
          </p:cNvPr>
          <p:cNvCxnSpPr/>
          <p:nvPr/>
        </p:nvCxnSpPr>
        <p:spPr>
          <a:xfrm>
            <a:off x="5609050" y="4101594"/>
            <a:ext cx="1828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4C894EE0-01D8-B3CE-C6F8-036D515688C7}"/>
              </a:ext>
            </a:extLst>
          </p:cNvPr>
          <p:cNvCxnSpPr>
            <a:cxnSpLocks/>
          </p:cNvCxnSpPr>
          <p:nvPr/>
        </p:nvCxnSpPr>
        <p:spPr>
          <a:xfrm>
            <a:off x="5514289" y="4315602"/>
            <a:ext cx="73467" cy="124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Connector 371">
            <a:extLst>
              <a:ext uri="{FF2B5EF4-FFF2-40B4-BE49-F238E27FC236}">
                <a16:creationId xmlns:a16="http://schemas.microsoft.com/office/drawing/2014/main" id="{55DB1F03-119A-B349-DD35-4296FD49750B}"/>
              </a:ext>
            </a:extLst>
          </p:cNvPr>
          <p:cNvCxnSpPr>
            <a:cxnSpLocks/>
          </p:cNvCxnSpPr>
          <p:nvPr/>
        </p:nvCxnSpPr>
        <p:spPr>
          <a:xfrm>
            <a:off x="5478129" y="4338130"/>
            <a:ext cx="247962" cy="933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Connector 373">
            <a:extLst>
              <a:ext uri="{FF2B5EF4-FFF2-40B4-BE49-F238E27FC236}">
                <a16:creationId xmlns:a16="http://schemas.microsoft.com/office/drawing/2014/main" id="{47B38F78-6C2B-0F56-DB6B-9476FA69A3AC}"/>
              </a:ext>
            </a:extLst>
          </p:cNvPr>
          <p:cNvCxnSpPr>
            <a:cxnSpLocks/>
          </p:cNvCxnSpPr>
          <p:nvPr/>
        </p:nvCxnSpPr>
        <p:spPr>
          <a:xfrm>
            <a:off x="5425932" y="4393801"/>
            <a:ext cx="0" cy="1878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Straight Connector 376">
            <a:extLst>
              <a:ext uri="{FF2B5EF4-FFF2-40B4-BE49-F238E27FC236}">
                <a16:creationId xmlns:a16="http://schemas.microsoft.com/office/drawing/2014/main" id="{1F211A56-853B-6B17-C607-6BE096437784}"/>
              </a:ext>
            </a:extLst>
          </p:cNvPr>
          <p:cNvCxnSpPr>
            <a:cxnSpLocks/>
          </p:cNvCxnSpPr>
          <p:nvPr/>
        </p:nvCxnSpPr>
        <p:spPr>
          <a:xfrm>
            <a:off x="5440682" y="4376331"/>
            <a:ext cx="91516" cy="1152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Straight Connector 380">
            <a:extLst>
              <a:ext uri="{FF2B5EF4-FFF2-40B4-BE49-F238E27FC236}">
                <a16:creationId xmlns:a16="http://schemas.microsoft.com/office/drawing/2014/main" id="{4A2F5007-9016-81E1-AA8B-89441B564402}"/>
              </a:ext>
            </a:extLst>
          </p:cNvPr>
          <p:cNvCxnSpPr>
            <a:cxnSpLocks/>
          </p:cNvCxnSpPr>
          <p:nvPr/>
        </p:nvCxnSpPr>
        <p:spPr>
          <a:xfrm>
            <a:off x="5469934" y="4358732"/>
            <a:ext cx="239513" cy="1338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TextBox 385">
            <a:extLst>
              <a:ext uri="{FF2B5EF4-FFF2-40B4-BE49-F238E27FC236}">
                <a16:creationId xmlns:a16="http://schemas.microsoft.com/office/drawing/2014/main" id="{73B141F7-9E88-65C5-1266-5D39FBB1508A}"/>
              </a:ext>
            </a:extLst>
          </p:cNvPr>
          <p:cNvSpPr txBox="1"/>
          <p:nvPr/>
        </p:nvSpPr>
        <p:spPr>
          <a:xfrm>
            <a:off x="5894371" y="4191597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SRSF2</a:t>
            </a:r>
          </a:p>
        </p:txBody>
      </p:sp>
      <p:sp>
        <p:nvSpPr>
          <p:cNvPr id="387" name="Freeform: Shape 386">
            <a:extLst>
              <a:ext uri="{FF2B5EF4-FFF2-40B4-BE49-F238E27FC236}">
                <a16:creationId xmlns:a16="http://schemas.microsoft.com/office/drawing/2014/main" id="{BF57BF58-13AC-B7A4-1666-325A49E16FB8}"/>
              </a:ext>
            </a:extLst>
          </p:cNvPr>
          <p:cNvSpPr/>
          <p:nvPr/>
        </p:nvSpPr>
        <p:spPr>
          <a:xfrm>
            <a:off x="5528861" y="4250012"/>
            <a:ext cx="399495" cy="45719"/>
          </a:xfrm>
          <a:custGeom>
            <a:avLst/>
            <a:gdLst>
              <a:gd name="csX0" fmla="*/ 0 w 387658"/>
              <a:gd name="csY0" fmla="*/ 65103 h 65103"/>
              <a:gd name="csX1" fmla="*/ 76940 w 387658"/>
              <a:gd name="csY1" fmla="*/ 0 h 65103"/>
              <a:gd name="csX2" fmla="*/ 387658 w 387658"/>
              <a:gd name="csY2" fmla="*/ 20714 h 651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7658" h="65103">
                <a:moveTo>
                  <a:pt x="0" y="65103"/>
                </a:moveTo>
                <a:lnTo>
                  <a:pt x="76940" y="0"/>
                </a:lnTo>
                <a:lnTo>
                  <a:pt x="387658" y="20714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5A3F01-E1BB-6EA0-6B1F-6017997D8F05}"/>
              </a:ext>
            </a:extLst>
          </p:cNvPr>
          <p:cNvSpPr txBox="1"/>
          <p:nvPr/>
        </p:nvSpPr>
        <p:spPr>
          <a:xfrm>
            <a:off x="3640128" y="2432779"/>
            <a:ext cx="1393932" cy="17328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dirty="0"/>
              <a:t>Other genetic factor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737630-180C-73CE-A020-360A82A1585E}"/>
              </a:ext>
            </a:extLst>
          </p:cNvPr>
          <p:cNvSpPr txBox="1"/>
          <p:nvPr/>
        </p:nvSpPr>
        <p:spPr>
          <a:xfrm>
            <a:off x="5573562" y="4120399"/>
            <a:ext cx="457200" cy="1627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i="1" dirty="0"/>
              <a:t>NRAS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C5A87B8-E654-C19E-B1C9-102B00F9F350}"/>
              </a:ext>
            </a:extLst>
          </p:cNvPr>
          <p:cNvCxnSpPr/>
          <p:nvPr/>
        </p:nvCxnSpPr>
        <p:spPr>
          <a:xfrm>
            <a:off x="5642941" y="3969270"/>
            <a:ext cx="728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84D9AA1-79CE-D5E6-0E1B-98936A770346}"/>
              </a:ext>
            </a:extLst>
          </p:cNvPr>
          <p:cNvCxnSpPr>
            <a:cxnSpLocks/>
          </p:cNvCxnSpPr>
          <p:nvPr/>
        </p:nvCxnSpPr>
        <p:spPr>
          <a:xfrm flipV="1">
            <a:off x="5535637" y="4196242"/>
            <a:ext cx="91916" cy="6855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329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27F59-2E05-9983-EC21-B868A9104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A6CAA2-8457-0E2B-E72B-38738DA29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Risk Stratification in ET and PV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4EBA84-64A1-10EF-4273-9DE4F86040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1. Barbui. Blood Cancer J. 2015;5:e369. 2. Marchioli. JCO. 2005;23:2224. 3. Pasquer. Blood. 2025;145:257.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E021E2-8FAC-8B43-90B7-DE682CE40E02}"/>
              </a:ext>
            </a:extLst>
          </p:cNvPr>
          <p:cNvSpPr>
            <a:spLocks noGrp="1" noChangeArrowheads="1"/>
          </p:cNvSpPr>
          <p:nvPr/>
        </p:nvSpPr>
        <p:spPr>
          <a:xfrm>
            <a:off x="231078" y="12459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Risk stratification is limited by what our treatments can do</a:t>
            </a:r>
          </a:p>
          <a:p>
            <a:pPr lvl="2" indent="-342900">
              <a:buSzPct val="75000"/>
            </a:pPr>
            <a:r>
              <a:rPr lang="en-US" altLang="en-US" dirty="0"/>
              <a:t>Risk stratification in thrombosis has most practical implications</a:t>
            </a:r>
          </a:p>
          <a:p>
            <a:pPr lvl="2" indent="-342900">
              <a:buSzPct val="75000"/>
            </a:pPr>
            <a:r>
              <a:rPr lang="en-US" altLang="en-US" dirty="0"/>
              <a:t>Risk stratification in progression will become more important as new treatments with disease-modifying potential emerge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R-IPSET</a:t>
            </a:r>
            <a:r>
              <a:rPr lang="en-US" altLang="en-US" baseline="30000" dirty="0"/>
              <a:t>1</a:t>
            </a:r>
            <a:r>
              <a:rPr lang="en-US" altLang="en-US" dirty="0"/>
              <a:t> and conventional risk stratification model</a:t>
            </a:r>
            <a:r>
              <a:rPr lang="en-US" altLang="en-US" baseline="30000" dirty="0"/>
              <a:t>2</a:t>
            </a:r>
            <a:r>
              <a:rPr lang="en-US" altLang="en-US" dirty="0"/>
              <a:t> most established in ET and PV, respectively, with consideration of cardiovascular risk factors</a:t>
            </a:r>
          </a:p>
          <a:p>
            <a:pPr lvl="2" indent="-342900">
              <a:buSzPct val="75000"/>
            </a:pPr>
            <a:r>
              <a:rPr lang="en-US" altLang="en-US" dirty="0"/>
              <a:t>Other models being explored and validated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Genomic models may be limited by availability of NGS testing</a:t>
            </a:r>
            <a:r>
              <a:rPr lang="en-US" altLang="en-US" baseline="30000" dirty="0"/>
              <a:t>3</a:t>
            </a:r>
          </a:p>
          <a:p>
            <a:pPr lvl="2" indent="-342900">
              <a:buSzPct val="75000"/>
            </a:pPr>
            <a:r>
              <a:rPr lang="en-US" altLang="en-US" dirty="0"/>
              <a:t>Unclear implications in the absence of disease-modifying treatments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5113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CME-certified text modules on PV and ET</a:t>
            </a:r>
          </a:p>
          <a:p>
            <a:r>
              <a:rPr lang="en-US" dirty="0" err="1"/>
              <a:t>ClinicalThought</a:t>
            </a:r>
            <a:r>
              <a:rPr lang="en-US" dirty="0"/>
              <a:t> commentaries</a:t>
            </a:r>
          </a:p>
          <a:p>
            <a:r>
              <a:rPr lang="en-US" dirty="0"/>
              <a:t>CME-certified podcast on shared decision-making for PV and ET</a:t>
            </a:r>
          </a:p>
          <a:p>
            <a:endParaRPr lang="en-US" dirty="0"/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 Online for More Coverage of MPNs!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8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Clarity">
    <a:fillStyleLst>
      <a:solidFill>
        <a:schemeClr val="phClr"/>
      </a:solidFill>
      <a:gradFill rotWithShape="1">
        <a:gsLst>
          <a:gs pos="0">
            <a:schemeClr val="phClr">
              <a:tint val="50000"/>
              <a:shade val="86000"/>
              <a:satMod val="140000"/>
            </a:schemeClr>
          </a:gs>
          <a:gs pos="45000">
            <a:schemeClr val="phClr">
              <a:tint val="48000"/>
              <a:satMod val="150000"/>
            </a:schemeClr>
          </a:gs>
          <a:gs pos="100000">
            <a:schemeClr val="phClr">
              <a:tint val="28000"/>
              <a:satMod val="16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70000"/>
              <a:satMod val="150000"/>
            </a:schemeClr>
          </a:gs>
          <a:gs pos="34000">
            <a:schemeClr val="phClr">
              <a:shade val="70000"/>
              <a:satMod val="140000"/>
            </a:schemeClr>
          </a:gs>
          <a:gs pos="70000">
            <a:schemeClr val="phClr">
              <a:tint val="100000"/>
              <a:shade val="90000"/>
              <a:satMod val="140000"/>
            </a:schemeClr>
          </a:gs>
          <a:gs pos="100000">
            <a:schemeClr val="phClr">
              <a:tint val="100000"/>
              <a:shade val="100000"/>
              <a:sat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6425" cap="flat" cmpd="sng" algn="ctr">
        <a:solidFill>
          <a:schemeClr val="phClr"/>
        </a:solidFill>
        <a:prstDash val="solid"/>
      </a:ln>
      <a:ln w="444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phClr">
              <a:shade val="3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5000"/>
              <a:satMod val="180000"/>
            </a:schemeClr>
          </a:gs>
          <a:gs pos="40000">
            <a:schemeClr val="phClr">
              <a:tint val="95000"/>
              <a:shade val="85000"/>
              <a:satMod val="150000"/>
            </a:schemeClr>
          </a:gs>
          <a:gs pos="100000">
            <a:schemeClr val="phClr">
              <a:shade val="45000"/>
              <a:satMod val="200000"/>
            </a:schemeClr>
          </a:gs>
        </a:gsLst>
        <a:lin ang="5400000" scaled="0"/>
      </a:gradFill>
      <a:blipFill rotWithShape="1">
        <a:blip xmlns:r="http://schemas.openxmlformats.org/officeDocument/2006/relationships" r:embed="rId1">
          <a:duotone>
            <a:schemeClr val="phClr">
              <a:shade val="55000"/>
            </a:schemeClr>
            <a:schemeClr val="phClr">
              <a:tint val="97000"/>
              <a:satMod val="95000"/>
            </a:schemeClr>
          </a:duotone>
        </a:blip>
        <a:tile tx="0" ty="0" sx="70000" sy="70000" flip="none" algn="tl"/>
      </a:blip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08fc93f3-0d92-49f8-8864-e644bc49f25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E3826488CA4AA2FAFFA94370598F" ma:contentTypeVersion="11" ma:contentTypeDescription="Create a new document." ma:contentTypeScope="" ma:versionID="63c848c6bf770dfd2876e4b149cb185d">
  <xsd:schema xmlns:xsd="http://www.w3.org/2001/XMLSchema" xmlns:xs="http://www.w3.org/2001/XMLSchema" xmlns:p="http://schemas.microsoft.com/office/2006/metadata/properties" xmlns:ns2="08fc93f3-0d92-49f8-8864-e644bc49f253" xmlns:ns3="22fd6914-46d4-4c7e-bbad-46e82841b69d" targetNamespace="http://schemas.microsoft.com/office/2006/metadata/properties" ma:root="true" ma:fieldsID="2fba370e16edc21d7b5ea16616f5c615" ns2:_="" ns3:_="">
    <xsd:import namespace="08fc93f3-0d92-49f8-8864-e644bc49f253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c93f3-0d92-49f8-8864-e644bc49f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2BF528-79E7-49C7-8398-55B164A86230}">
  <ds:schemaRefs>
    <ds:schemaRef ds:uri="22fd6914-46d4-4c7e-bbad-46e82841b69d"/>
    <ds:schemaRef ds:uri="08fc93f3-0d92-49f8-8864-e644bc49f253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CF5D972-38C3-4D6C-A041-B8FA00FE12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fc93f3-0d92-49f8-8864-e644bc49f253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8052</TotalTime>
  <Words>2253</Words>
  <Application>Microsoft Office PowerPoint</Application>
  <PresentationFormat>Widescreen</PresentationFormat>
  <Paragraphs>578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Newsreader ExtraBold</vt:lpstr>
      <vt:lpstr>Poppins</vt:lpstr>
      <vt:lpstr>Poppins Light</vt:lpstr>
      <vt:lpstr>Poppins Medium</vt:lpstr>
      <vt:lpstr>Times</vt:lpstr>
      <vt:lpstr>Times New Roman</vt:lpstr>
      <vt:lpstr>5_Office</vt:lpstr>
      <vt:lpstr>7_Office</vt:lpstr>
      <vt:lpstr>8_Office</vt:lpstr>
      <vt:lpstr>2_Office</vt:lpstr>
      <vt:lpstr>Risk Stratification in Polycythemia Vera and Essential Thrombocythemia: Applying Prognostic Scoring Systems in Practice</vt:lpstr>
      <vt:lpstr>About These Slides</vt:lpstr>
      <vt:lpstr>Essential Thrombocythemia and Polycythemia Vera: Goals of Therapy</vt:lpstr>
      <vt:lpstr>Multifactorial Contributions to MPN Thrombosis</vt:lpstr>
      <vt:lpstr>Revised Prognostic IPSET-Thrombosis Score </vt:lpstr>
      <vt:lpstr>Revised Prognostic IPSET-Thrombosis Score: Management</vt:lpstr>
      <vt:lpstr>Triple A Risk Model for Overall Survival in ET</vt:lpstr>
      <vt:lpstr>Outcomes Based on the Triple A Risk Model for ET</vt:lpstr>
      <vt:lpstr>Conventional Risk Model/NCCN Guidelines for PV</vt:lpstr>
      <vt:lpstr>Conventional Risk Model/NCCN Guidelines for PV: Management</vt:lpstr>
      <vt:lpstr>Thromboembolic Risk in Patients With PV</vt:lpstr>
      <vt:lpstr>Additional Considerations for Thrombotic Risk</vt:lpstr>
      <vt:lpstr>ARterial Thrombosis Score (ARTS)</vt:lpstr>
      <vt:lpstr>Clinical and Molecular Features Associated With MF Transformation</vt:lpstr>
      <vt:lpstr>MIPSS-ET</vt:lpstr>
      <vt:lpstr>MIPSS-PV</vt:lpstr>
      <vt:lpstr>Personalized Genomic Prognostication in MPNs </vt:lpstr>
      <vt:lpstr>Risk Stratification in ET and PV</vt:lpstr>
      <vt:lpstr>Go Online for More Coverage of MPNs!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Stratification in Polycythemia Vera and Essential Thrombocythemia: Applying Prognostic Scoring Systems in Practice</dc:title>
  <dc:creator>Davidson, El (NYC-FUB)</dc:creator>
  <cp:lastModifiedBy>Natalia Kolenko</cp:lastModifiedBy>
  <cp:revision>453</cp:revision>
  <dcterms:created xsi:type="dcterms:W3CDTF">2025-10-10T13:11:02Z</dcterms:created>
  <dcterms:modified xsi:type="dcterms:W3CDTF">2026-02-01T06:37:34Z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0x0101007FE0E3826488CA4AA2FAFFA94370598F</vt:lpwstr>
  </property>
  <property fmtid="{D5CDD505-2E9C-101B-9397-08002B2CF9AE}" pid="3" name="MediaServiceImageTags">
    <vt:lpwstr/>
  </property>
</Properties>
</file>