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308" r:id="rId8"/>
    <p:sldId id="547" r:id="rId9"/>
    <p:sldId id="553" r:id="rId10"/>
    <p:sldId id="548" r:id="rId11"/>
    <p:sldId id="554" r:id="rId12"/>
    <p:sldId id="549" r:id="rId13"/>
    <p:sldId id="555" r:id="rId14"/>
    <p:sldId id="552"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4" clrIdx="15">
    <p:extLst>
      <p:ext uri="{19B8F6BF-5375-455C-9EA6-DF929625EA0E}">
        <p15:presenceInfo xmlns:p15="http://schemas.microsoft.com/office/powerpoint/2012/main" userId="S::mbecker@clinicaloptions.com::a16991b8-7bb5-4da5-98af-c360d036dd20" providerId="AD"/>
      </p:ext>
    </p:extLst>
  </p:cmAuthor>
  <p:cmAuthor id="17" name="Kara Nyberg" initials="KN" lastIdx="4" clrIdx="16">
    <p:extLst>
      <p:ext uri="{19B8F6BF-5375-455C-9EA6-DF929625EA0E}">
        <p15:presenceInfo xmlns:p15="http://schemas.microsoft.com/office/powerpoint/2012/main" userId="63b453b522a604bf" providerId="Windows Live"/>
      </p:ext>
    </p:extLst>
  </p:cmAuthor>
  <p:cmAuthor id="18" name="Hillary Tunggal" initials="HT" lastIdx="16" clrIdx="17">
    <p:extLst>
      <p:ext uri="{19B8F6BF-5375-455C-9EA6-DF929625EA0E}">
        <p15:presenceInfo xmlns:p15="http://schemas.microsoft.com/office/powerpoint/2012/main" userId="S::htunggal@cealliance.com::ad64bda3-5530-4833-84b4-5d3ed1bf5c1c" providerId="AD"/>
      </p:ext>
    </p:extLst>
  </p:cmAuthor>
  <p:cmAuthor id="19" name="nhanson" initials="n" lastIdx="4" clrIdx="18">
    <p:extLst>
      <p:ext uri="{19B8F6BF-5375-455C-9EA6-DF929625EA0E}">
        <p15:presenceInfo xmlns:p15="http://schemas.microsoft.com/office/powerpoint/2012/main" userId="nhanson" providerId="None"/>
      </p:ext>
    </p:extLst>
  </p:cmAuthor>
  <p:cmAuthor id="20" name="CLINICALOPTIONS\tquill" initials="C" lastIdx="2" clrIdx="19">
    <p:extLst>
      <p:ext uri="{19B8F6BF-5375-455C-9EA6-DF929625EA0E}">
        <p15:presenceInfo xmlns:p15="http://schemas.microsoft.com/office/powerpoint/2012/main" userId="CLINICALOPTIONS\tquill" providerId="None"/>
      </p:ext>
    </p:extLst>
  </p:cmAuthor>
  <p:cmAuthor id="21" name="Christy Seals" initials="CS" lastIdx="2" clrIdx="20">
    <p:extLst>
      <p:ext uri="{19B8F6BF-5375-455C-9EA6-DF929625EA0E}">
        <p15:presenceInfo xmlns:p15="http://schemas.microsoft.com/office/powerpoint/2012/main" userId="S::cseals@clinicaloptions.com::0852e532-1f9e-4bbf-9b56-be19a9543a31" providerId="AD"/>
      </p:ext>
    </p:extLst>
  </p:cmAuthor>
  <p:cmAuthor id="22" name="Dussadee Royal" initials="DR" lastIdx="4" clrIdx="21">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D184DB-257B-4FE8-8A26-50324C2962F5}" v="684" dt="2023-10-25T17:25:16.97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mAb, monoclonal antibody;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662476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AJCC, American Joint Committee on Cancer; BICR, blinded independent central review; ECOG, Eastern Cooperative Oncology Group; FDC, fixed-dose combination; IHC, immunohistochemistry; M, metastasis; PD, pharmacodynamic; PFS, progression-free survival; PS, performance status.</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3494878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NIVO, nivolumab; NK, natural killer; PBMC, peripheral blood mononuclear cell; PD, pharmacodynamic; RELA, relatlimab.</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198090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CR, complete response; NIVO, nivolumab; PD, progressive disease; PR, partial response; RELA, relatlimab.</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943017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m, median; NIVO, nivolumab; PFS, progression-free survival; RELA, relatlimab.</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439461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m, median; NIVO, nivolumab; PFS, progression-free survival; RELA, relatlimab.</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684121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MoA, mechanism of action; NIVO, nivolumab; NK, natural killer; PFS, progression-free survival; RELA, relatlimab.</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209882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altLang="en-US" sz="3600" dirty="0"/>
              <a:t>RELATIVITY-047: Biomarker Analysis of </a:t>
            </a:r>
            <a:br>
              <a:rPr lang="en-US" altLang="en-US" sz="3600" dirty="0"/>
            </a:br>
            <a:r>
              <a:rPr lang="en-US" altLang="en-US" sz="3600" dirty="0"/>
              <a:t>First-line Nivolumab + Relatlimab vs </a:t>
            </a:r>
            <a:br>
              <a:rPr lang="en-US" altLang="en-US" sz="3600" dirty="0"/>
            </a:br>
            <a:r>
              <a:rPr lang="en-US" altLang="en-US" sz="3600" dirty="0"/>
              <a:t>Nivolumab in Advanced Melanoma</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altLang="en-US" dirty="0"/>
              <a:t>RELATIVITY-047 Biomarker Analysis: </a:t>
            </a:r>
            <a:r>
              <a:rPr lang="en-US" dirty="0"/>
              <a:t>Background</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altLang="en-US" sz="2000" dirty="0"/>
              <a:t>Combination of nivolumab, an anti–PD-1 mAb, and relatlimab, an anti–LAG-3 mAb, enhances cytotoxic T-cell responses, improving antitumor activity compared with either agent alone</a:t>
            </a:r>
            <a:r>
              <a:rPr lang="en-US" altLang="en-US" sz="2000" baseline="30000" dirty="0"/>
              <a:t>1-4</a:t>
            </a:r>
          </a:p>
          <a:p>
            <a:r>
              <a:rPr lang="en-US" altLang="en-US" sz="2000" dirty="0"/>
              <a:t>Phase II/III RELATIVITY-047 trial demonstrated that nivolumab + relatlimab significantly prolonged median PFS vs nivolumab alone in patients with previously untreated metastatic or unresectable melanoma (10.1 mo vs 4.6 mo, respectively; HR: 0.75; </a:t>
            </a:r>
            <a:r>
              <a:rPr lang="en-US" altLang="en-US" sz="2000" i="1" dirty="0"/>
              <a:t>P </a:t>
            </a:r>
            <a:r>
              <a:rPr lang="en-US" altLang="en-US" sz="2000" dirty="0"/>
              <a:t>= .006)</a:t>
            </a:r>
            <a:r>
              <a:rPr lang="en-US" altLang="en-US" sz="2000" baseline="30000" dirty="0"/>
              <a:t>1</a:t>
            </a:r>
            <a:endParaRPr lang="en-US" altLang="en-US" sz="2000" dirty="0"/>
          </a:p>
          <a:p>
            <a:r>
              <a:rPr lang="en-US" altLang="en-US" sz="2000" dirty="0"/>
              <a:t>Results from RELATIVITY-047 led to FDA approval of nivolumab + relatlimab for treatment of patients aged ≥12 yr with unresectable/metastatic melanoma</a:t>
            </a:r>
            <a:r>
              <a:rPr lang="en-US" altLang="en-US" sz="2000" baseline="30000" dirty="0"/>
              <a:t>5</a:t>
            </a:r>
            <a:endParaRPr lang="en-US" altLang="en-US" sz="2000" dirty="0"/>
          </a:p>
          <a:p>
            <a:r>
              <a:rPr lang="en-US" altLang="en-US" sz="2000" dirty="0"/>
              <a:t>Mechanisms underlying nivolumab + relatlimab activity are not well established, nor are predictive biomarkers</a:t>
            </a:r>
          </a:p>
          <a:p>
            <a:r>
              <a:rPr lang="en-US" altLang="en-US" sz="2000" dirty="0"/>
              <a:t>Current report presents biomarker analysis from RELATIVITY-047 describing pharmacodynamic effects and potential biomarkers of response</a:t>
            </a:r>
            <a:r>
              <a:rPr lang="en-US" altLang="en-US" sz="2000" baseline="30000" dirty="0"/>
              <a:t>6</a:t>
            </a:r>
            <a:endParaRPr lang="en-US" altLang="en-US" sz="2000" dirty="0"/>
          </a:p>
          <a:p>
            <a:endParaRPr lang="en-US" sz="2000" dirty="0"/>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Tawbi. NEJM. 2022;386:24. 2. Thudium. Cancer Immunol Res. 2022;10:1175. 3. Chocarro. Cells. 2022;11:2351. </a:t>
            </a:r>
          </a:p>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4. Woo. Cancer Res. 2012;72;917. 5. Nivolumab and relatlimab-rmbw PI. 6. Lipson. ESMO 2023. Abstr LBA51.</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RELATIVITY-047 Biomarker Analysis: </a:t>
            </a:r>
            <a:r>
              <a:rPr lang="en-US" dirty="0"/>
              <a:t>Study Design</a:t>
            </a:r>
            <a:endParaRPr lang="en-US" altLang="en-US" dirty="0"/>
          </a:p>
        </p:txBody>
      </p:sp>
      <p:sp>
        <p:nvSpPr>
          <p:cNvPr id="5" name="Content Placeholder 4">
            <a:extLst>
              <a:ext uri="{FF2B5EF4-FFF2-40B4-BE49-F238E27FC236}">
                <a16:creationId xmlns:a16="http://schemas.microsoft.com/office/drawing/2014/main" id="{FE080C09-0F8A-2543-1181-B9BA68D124BF}"/>
              </a:ext>
            </a:extLst>
          </p:cNvPr>
          <p:cNvSpPr>
            <a:spLocks noGrp="1"/>
          </p:cNvSpPr>
          <p:nvPr>
            <p:ph idx="1"/>
          </p:nvPr>
        </p:nvSpPr>
        <p:spPr/>
        <p:txBody>
          <a:bodyPr/>
          <a:lstStyle/>
          <a:p>
            <a:r>
              <a:rPr lang="en-US" sz="2200" dirty="0"/>
              <a:t>International, randomized, double-blind phase II/III trial </a:t>
            </a:r>
          </a:p>
        </p:txBody>
      </p:sp>
      <p:sp>
        <p:nvSpPr>
          <p:cNvPr id="6" name="Text Box 15">
            <a:extLst>
              <a:ext uri="{FF2B5EF4-FFF2-40B4-BE49-F238E27FC236}">
                <a16:creationId xmlns:a16="http://schemas.microsoft.com/office/drawing/2014/main" id="{DE049FC1-7C39-0496-D8A0-E5EA57BD2B9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Lipson. ESMO 2023. Abstr LBA51</a:t>
            </a:r>
            <a:r>
              <a:rPr lang="en-US" altLang="en-US" sz="1200" b="0" spc="-10" dirty="0">
                <a:solidFill>
                  <a:schemeClr val="bg2"/>
                </a:solidFill>
                <a:latin typeface="Calibri" panose="020F0502020204030204" pitchFamily="34" charset="0"/>
              </a:rPr>
              <a:t>. NCT03470922. </a:t>
            </a:r>
            <a:r>
              <a:rPr lang="en-US" altLang="en-US" sz="1200" b="0" dirty="0">
                <a:solidFill>
                  <a:schemeClr val="bg2"/>
                </a:solidFill>
                <a:latin typeface="Calibri" panose="020F0502020204030204" pitchFamily="34" charset="0"/>
              </a:rPr>
              <a:t>Tawbi. NEJM. 2022;386:24.</a:t>
            </a:r>
          </a:p>
        </p:txBody>
      </p:sp>
      <p:sp>
        <p:nvSpPr>
          <p:cNvPr id="7" name="Text Box 45">
            <a:extLst>
              <a:ext uri="{FF2B5EF4-FFF2-40B4-BE49-F238E27FC236}">
                <a16:creationId xmlns:a16="http://schemas.microsoft.com/office/drawing/2014/main" id="{90451D7E-696D-9B42-D4E7-D264DFAF85FD}"/>
              </a:ext>
            </a:extLst>
          </p:cNvPr>
          <p:cNvSpPr txBox="1">
            <a:spLocks noChangeArrowheads="1"/>
          </p:cNvSpPr>
          <p:nvPr/>
        </p:nvSpPr>
        <p:spPr bwMode="auto">
          <a:xfrm>
            <a:off x="614482" y="2830001"/>
            <a:ext cx="2628251" cy="147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previously untreated, unresectable, or metastatic melanoma;</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714)</a:t>
            </a:r>
          </a:p>
        </p:txBody>
      </p:sp>
      <p:sp>
        <p:nvSpPr>
          <p:cNvPr id="8" name="Rectangle 49">
            <a:extLst>
              <a:ext uri="{FF2B5EF4-FFF2-40B4-BE49-F238E27FC236}">
                <a16:creationId xmlns:a16="http://schemas.microsoft.com/office/drawing/2014/main" id="{4453A77D-E186-3F60-4BA5-9AD3822095B8}"/>
              </a:ext>
            </a:extLst>
          </p:cNvPr>
          <p:cNvSpPr>
            <a:spLocks noChangeArrowheads="1"/>
          </p:cNvSpPr>
          <p:nvPr/>
        </p:nvSpPr>
        <p:spPr bwMode="auto">
          <a:xfrm>
            <a:off x="4355831" y="2612643"/>
            <a:ext cx="3989356" cy="90656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mn-cs"/>
              </a:rPr>
              <a:t>Nivolumab </a:t>
            </a:r>
            <a:r>
              <a:rPr lang="en-US" altLang="en-US" sz="1800" b="0" dirty="0">
                <a:solidFill>
                  <a:srgbClr val="FFFFFF"/>
                </a:solidFill>
                <a:latin typeface="Calibri" panose="020F0502020204030204" pitchFamily="34" charset="0"/>
                <a:cs typeface="+mn-cs"/>
              </a:rPr>
              <a:t>480 mg + </a:t>
            </a:r>
            <a:r>
              <a:rPr lang="en-US" altLang="en-US" sz="1800" dirty="0">
                <a:solidFill>
                  <a:srgbClr val="FFFFFF"/>
                </a:solidFill>
                <a:latin typeface="Calibri" panose="020F0502020204030204" pitchFamily="34" charset="0"/>
                <a:cs typeface="+mn-cs"/>
              </a:rPr>
              <a:t>Relatlimab </a:t>
            </a:r>
            <a:r>
              <a:rPr lang="en-US" altLang="en-US" sz="1800" b="0" dirty="0">
                <a:solidFill>
                  <a:srgbClr val="FFFFFF"/>
                </a:solidFill>
                <a:latin typeface="Calibri" panose="020F0502020204030204" pitchFamily="34" charset="0"/>
                <a:cs typeface="+mn-cs"/>
              </a:rPr>
              <a:t>160 mg FDC IV Q4W </a:t>
            </a:r>
            <a:br>
              <a:rPr lang="en-US" altLang="en-US" sz="1800" dirty="0">
                <a:solidFill>
                  <a:srgbClr val="FFFFFF"/>
                </a:solidFill>
                <a:latin typeface="Calibri" panose="020F0502020204030204" pitchFamily="34" charset="0"/>
                <a:cs typeface="+mn-cs"/>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335) </a:t>
            </a:r>
          </a:p>
        </p:txBody>
      </p:sp>
      <p:sp>
        <p:nvSpPr>
          <p:cNvPr id="9" name="Rectangle 50">
            <a:extLst>
              <a:ext uri="{FF2B5EF4-FFF2-40B4-BE49-F238E27FC236}">
                <a16:creationId xmlns:a16="http://schemas.microsoft.com/office/drawing/2014/main" id="{B12F751F-D062-2BA6-E04B-011171B60987}"/>
              </a:ext>
            </a:extLst>
          </p:cNvPr>
          <p:cNvSpPr>
            <a:spLocks noChangeArrowheads="1"/>
          </p:cNvSpPr>
          <p:nvPr/>
        </p:nvSpPr>
        <p:spPr bwMode="auto">
          <a:xfrm>
            <a:off x="4355832" y="3618124"/>
            <a:ext cx="3989356" cy="905256"/>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mn-cs"/>
              </a:rPr>
              <a:t>Nivolumab</a:t>
            </a:r>
            <a:r>
              <a:rPr lang="en-US" altLang="en-US" sz="1800" dirty="0">
                <a:solidFill>
                  <a:srgbClr val="FFFFFF"/>
                </a:solidFill>
                <a:latin typeface="Calibri" panose="020F0502020204030204" pitchFamily="34" charset="0"/>
                <a:cs typeface="+mn-cs"/>
              </a:rPr>
              <a:t> </a:t>
            </a:r>
            <a:r>
              <a:rPr lang="en-US" altLang="en-US" sz="1800" b="0" dirty="0">
                <a:solidFill>
                  <a:srgbClr val="FFFFFF"/>
                </a:solidFill>
                <a:latin typeface="Calibri" panose="020F0502020204030204" pitchFamily="34" charset="0"/>
                <a:cs typeface="+mn-cs"/>
              </a:rPr>
              <a:t>480 mg IV Q4W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359) </a:t>
            </a:r>
          </a:p>
        </p:txBody>
      </p:sp>
      <p:sp>
        <p:nvSpPr>
          <p:cNvPr id="11" name="Rectangle 10">
            <a:extLst>
              <a:ext uri="{FF2B5EF4-FFF2-40B4-BE49-F238E27FC236}">
                <a16:creationId xmlns:a16="http://schemas.microsoft.com/office/drawing/2014/main" id="{CEFADF5A-5268-43C3-1681-7EFFEDEB59FF}"/>
              </a:ext>
            </a:extLst>
          </p:cNvPr>
          <p:cNvSpPr/>
          <p:nvPr/>
        </p:nvSpPr>
        <p:spPr>
          <a:xfrm>
            <a:off x="1423610" y="1961554"/>
            <a:ext cx="4384520"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LAG-3 expression,* PD-L1 expression,</a:t>
            </a:r>
            <a:r>
              <a:rPr kumimoji="0" lang="en-US" altLang="en-US" sz="14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BRAF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 status, AJCC v8 M stage</a:t>
            </a:r>
          </a:p>
        </p:txBody>
      </p:sp>
      <p:cxnSp>
        <p:nvCxnSpPr>
          <p:cNvPr id="12" name="Straight Arrow Connector 11">
            <a:extLst>
              <a:ext uri="{FF2B5EF4-FFF2-40B4-BE49-F238E27FC236}">
                <a16:creationId xmlns:a16="http://schemas.microsoft.com/office/drawing/2014/main" id="{B751C56F-6B23-0DA4-E5CC-556AED2DB15D}"/>
              </a:ext>
            </a:extLst>
          </p:cNvPr>
          <p:cNvCxnSpPr>
            <a:cxnSpLocks/>
          </p:cNvCxnSpPr>
          <p:nvPr/>
        </p:nvCxnSpPr>
        <p:spPr bwMode="auto">
          <a:xfrm>
            <a:off x="3782373" y="2612643"/>
            <a:ext cx="0" cy="577800"/>
          </a:xfrm>
          <a:prstGeom prst="straightConnector1">
            <a:avLst/>
          </a:prstGeom>
          <a:noFill/>
          <a:ln w="28575" cap="flat" cmpd="sng" algn="ctr">
            <a:solidFill>
              <a:schemeClr val="bg1"/>
            </a:solidFill>
            <a:prstDash val="sysDot"/>
            <a:round/>
            <a:headEnd type="none" w="med" len="med"/>
            <a:tailEnd type="triangle"/>
          </a:ln>
          <a:effectLst/>
        </p:spPr>
      </p:cxnSp>
      <p:sp>
        <p:nvSpPr>
          <p:cNvPr id="14" name="Line 53">
            <a:extLst>
              <a:ext uri="{FF2B5EF4-FFF2-40B4-BE49-F238E27FC236}">
                <a16:creationId xmlns:a16="http://schemas.microsoft.com/office/drawing/2014/main" id="{D13814DE-8211-CD0D-DAD0-5C275275443D}"/>
              </a:ext>
            </a:extLst>
          </p:cNvPr>
          <p:cNvSpPr>
            <a:spLocks noChangeShapeType="1"/>
          </p:cNvSpPr>
          <p:nvPr/>
        </p:nvSpPr>
        <p:spPr bwMode="auto">
          <a:xfrm>
            <a:off x="3471223" y="3719915"/>
            <a:ext cx="622300" cy="350837"/>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5" name="Line 54">
            <a:extLst>
              <a:ext uri="{FF2B5EF4-FFF2-40B4-BE49-F238E27FC236}">
                <a16:creationId xmlns:a16="http://schemas.microsoft.com/office/drawing/2014/main" id="{BD3CCCDE-3434-B81E-54F4-A2FBF42C708C}"/>
              </a:ext>
            </a:extLst>
          </p:cNvPr>
          <p:cNvSpPr>
            <a:spLocks noChangeShapeType="1"/>
          </p:cNvSpPr>
          <p:nvPr/>
        </p:nvSpPr>
        <p:spPr bwMode="auto">
          <a:xfrm flipV="1">
            <a:off x="3471223" y="3065924"/>
            <a:ext cx="622300" cy="34766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 name="Content Placeholder 3">
            <a:extLst>
              <a:ext uri="{FF2B5EF4-FFF2-40B4-BE49-F238E27FC236}">
                <a16:creationId xmlns:a16="http://schemas.microsoft.com/office/drawing/2014/main" id="{10F57BA3-5379-50E0-D5FF-DED8084DC540}"/>
              </a:ext>
            </a:extLst>
          </p:cNvPr>
          <p:cNvSpPr txBox="1">
            <a:spLocks/>
          </p:cNvSpPr>
          <p:nvPr/>
        </p:nvSpPr>
        <p:spPr>
          <a:xfrm>
            <a:off x="449099" y="4642292"/>
            <a:ext cx="11188679" cy="110348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lnSpc>
                <a:spcPct val="100000"/>
              </a:lnSpc>
              <a:spcBef>
                <a:spcPts val="0"/>
              </a:spcBef>
            </a:pPr>
            <a:r>
              <a:rPr lang="en-US" sz="2200" b="1" kern="0" dirty="0"/>
              <a:t>Primary endpoint: </a:t>
            </a:r>
            <a:r>
              <a:rPr lang="en-US" sz="2200" b="0" kern="0" dirty="0"/>
              <a:t>PFS per BICR</a:t>
            </a:r>
          </a:p>
          <a:p>
            <a:pPr>
              <a:lnSpc>
                <a:spcPct val="100000"/>
              </a:lnSpc>
              <a:spcBef>
                <a:spcPts val="0"/>
              </a:spcBef>
            </a:pPr>
            <a:r>
              <a:rPr lang="en-US" sz="2200" b="1" kern="0" dirty="0"/>
              <a:t>Exploratory biomarker analyses: </a:t>
            </a:r>
            <a:r>
              <a:rPr lang="en-US" sz="2200" b="0" kern="0" dirty="0"/>
              <a:t>on-treatment PD changes in immune cell populations, association between tumor characteristics and treatment benefit </a:t>
            </a:r>
          </a:p>
        </p:txBody>
      </p:sp>
      <p:sp>
        <p:nvSpPr>
          <p:cNvPr id="2" name="Rectangle 1">
            <a:extLst>
              <a:ext uri="{FF2B5EF4-FFF2-40B4-BE49-F238E27FC236}">
                <a16:creationId xmlns:a16="http://schemas.microsoft.com/office/drawing/2014/main" id="{83F2E5B1-3257-F4D4-7CCD-12B845EE4AA4}"/>
              </a:ext>
            </a:extLst>
          </p:cNvPr>
          <p:cNvSpPr/>
          <p:nvPr/>
        </p:nvSpPr>
        <p:spPr>
          <a:xfrm>
            <a:off x="449099" y="5886877"/>
            <a:ext cx="9414421" cy="461665"/>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*LAG-3 expression on immune cells (1%), determined by analytically validated IHC assay. </a:t>
            </a:r>
            <a:b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PD-L1 expression on tumor cells (1%) determined by validated PD-L1 IHC 28-8 PharmDx assay. </a:t>
            </a:r>
            <a:endPar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Text Box 45">
            <a:extLst>
              <a:ext uri="{FF2B5EF4-FFF2-40B4-BE49-F238E27FC236}">
                <a16:creationId xmlns:a16="http://schemas.microsoft.com/office/drawing/2014/main" id="{882B6C06-D88D-54B7-2392-03D86CE4885B}"/>
              </a:ext>
            </a:extLst>
          </p:cNvPr>
          <p:cNvSpPr txBox="1">
            <a:spLocks noChangeArrowheads="1"/>
          </p:cNvSpPr>
          <p:nvPr/>
        </p:nvSpPr>
        <p:spPr bwMode="auto">
          <a:xfrm>
            <a:off x="9134225" y="2728426"/>
            <a:ext cx="146330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patient request, unacceptable toxicity, progression, or death</a:t>
            </a: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 name="Straight Arrow Connector 3">
            <a:extLst>
              <a:ext uri="{FF2B5EF4-FFF2-40B4-BE49-F238E27FC236}">
                <a16:creationId xmlns:a16="http://schemas.microsoft.com/office/drawing/2014/main" id="{A2CCD97F-F0EB-D983-022D-399B963AA381}"/>
              </a:ext>
            </a:extLst>
          </p:cNvPr>
          <p:cNvCxnSpPr/>
          <p:nvPr/>
        </p:nvCxnSpPr>
        <p:spPr bwMode="auto">
          <a:xfrm>
            <a:off x="8437798" y="3518420"/>
            <a:ext cx="506642"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4213925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altLang="en-US" dirty="0"/>
              <a:t>RELATIVITY-047 Biomarker Analysis: </a:t>
            </a:r>
            <a:br>
              <a:rPr lang="en-US" altLang="en-US" dirty="0"/>
            </a:br>
            <a:r>
              <a:rPr lang="en-US" dirty="0"/>
              <a:t>Changes in Peripheral Immune Cell Subsets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1800" b="0" dirty="0">
                <a:solidFill>
                  <a:schemeClr val="bg1"/>
                </a:solidFill>
              </a:rPr>
              <a:t>Data include all patients with pre- and on-treatment PBMC samples (n = 236 NIVO + RELA; n = 231 NIVO)</a:t>
            </a:r>
            <a:endParaRPr lang="en-US" sz="1800" dirty="0"/>
          </a:p>
          <a:p>
            <a:r>
              <a:rPr lang="en-US" sz="1800" dirty="0"/>
              <a:t>Significantly greater on-treatment changes in surface LAG-3+ CD4+ and CD8+ central memory, effector memory, and terminal effector T-cell populations with NIVO + RELA vs NIVO</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Lipson. ESMO 2023. Abstr LBA51. Reproduced with permission.</a:t>
            </a:r>
          </a:p>
        </p:txBody>
      </p:sp>
      <p:sp>
        <p:nvSpPr>
          <p:cNvPr id="6" name="TextBox 5">
            <a:extLst>
              <a:ext uri="{FF2B5EF4-FFF2-40B4-BE49-F238E27FC236}">
                <a16:creationId xmlns:a16="http://schemas.microsoft.com/office/drawing/2014/main" id="{2585BCB2-4185-9CE2-282A-84E8A19482FC}"/>
              </a:ext>
            </a:extLst>
          </p:cNvPr>
          <p:cNvSpPr txBox="1"/>
          <p:nvPr/>
        </p:nvSpPr>
        <p:spPr bwMode="auto">
          <a:xfrm>
            <a:off x="697885" y="5948154"/>
            <a:ext cx="103119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Dashed line indicates threshold of PD change.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*Nominal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values by paired Wilcoxon test not adjusted for multiplicity.</a:t>
            </a:r>
          </a:p>
        </p:txBody>
      </p:sp>
      <p:sp>
        <p:nvSpPr>
          <p:cNvPr id="7" name="TextBox 6">
            <a:extLst>
              <a:ext uri="{FF2B5EF4-FFF2-40B4-BE49-F238E27FC236}">
                <a16:creationId xmlns:a16="http://schemas.microsoft.com/office/drawing/2014/main" id="{708F2365-A39C-62B0-BC83-8FF8D69AE90C}"/>
              </a:ext>
            </a:extLst>
          </p:cNvPr>
          <p:cNvSpPr txBox="1"/>
          <p:nvPr/>
        </p:nvSpPr>
        <p:spPr bwMode="auto">
          <a:xfrm>
            <a:off x="1102902" y="2902150"/>
            <a:ext cx="25320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surfaceLAG-3+ CD4 + T-cells</a:t>
            </a:r>
          </a:p>
        </p:txBody>
      </p:sp>
      <p:sp>
        <p:nvSpPr>
          <p:cNvPr id="8" name="TextBox 7">
            <a:extLst>
              <a:ext uri="{FF2B5EF4-FFF2-40B4-BE49-F238E27FC236}">
                <a16:creationId xmlns:a16="http://schemas.microsoft.com/office/drawing/2014/main" id="{6DC14531-7236-98F2-0B13-52B88E9FA029}"/>
              </a:ext>
            </a:extLst>
          </p:cNvPr>
          <p:cNvSpPr txBox="1"/>
          <p:nvPr/>
        </p:nvSpPr>
        <p:spPr bwMode="auto">
          <a:xfrm>
            <a:off x="3861341" y="2902150"/>
            <a:ext cx="25320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surfaceLAG-3+ CD8 + T-cells</a:t>
            </a:r>
          </a:p>
        </p:txBody>
      </p:sp>
      <p:sp>
        <p:nvSpPr>
          <p:cNvPr id="9" name="TextBox 8">
            <a:extLst>
              <a:ext uri="{FF2B5EF4-FFF2-40B4-BE49-F238E27FC236}">
                <a16:creationId xmlns:a16="http://schemas.microsoft.com/office/drawing/2014/main" id="{4DF2562B-84BA-5A39-37C5-01954711CA14}"/>
              </a:ext>
            </a:extLst>
          </p:cNvPr>
          <p:cNvSpPr txBox="1"/>
          <p:nvPr/>
        </p:nvSpPr>
        <p:spPr bwMode="auto">
          <a:xfrm>
            <a:off x="6704652" y="2625151"/>
            <a:ext cx="22851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surfaceLAG-3+ Treg cells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(FOXP3+CD25+CD4+)</a:t>
            </a:r>
          </a:p>
        </p:txBody>
      </p:sp>
      <p:sp>
        <p:nvSpPr>
          <p:cNvPr id="10" name="TextBox 9">
            <a:extLst>
              <a:ext uri="{FF2B5EF4-FFF2-40B4-BE49-F238E27FC236}">
                <a16:creationId xmlns:a16="http://schemas.microsoft.com/office/drawing/2014/main" id="{29A9B157-5469-7717-C795-9431DC8BA228}"/>
              </a:ext>
            </a:extLst>
          </p:cNvPr>
          <p:cNvSpPr txBox="1"/>
          <p:nvPr/>
        </p:nvSpPr>
        <p:spPr bwMode="auto">
          <a:xfrm>
            <a:off x="9161530" y="2625151"/>
            <a:ext cx="26139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surfaceLAG-3+ NK cells</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(CD56+CD16+, intermediate)</a:t>
            </a:r>
          </a:p>
        </p:txBody>
      </p:sp>
      <p:sp>
        <p:nvSpPr>
          <p:cNvPr id="11" name="TextBox 10">
            <a:extLst>
              <a:ext uri="{FF2B5EF4-FFF2-40B4-BE49-F238E27FC236}">
                <a16:creationId xmlns:a16="http://schemas.microsoft.com/office/drawing/2014/main" id="{F71D8C37-34D9-9CE5-548C-7C304167EA6B}"/>
              </a:ext>
            </a:extLst>
          </p:cNvPr>
          <p:cNvSpPr txBox="1"/>
          <p:nvPr/>
        </p:nvSpPr>
        <p:spPr bwMode="auto">
          <a:xfrm rot="16200000">
            <a:off x="-445748" y="4134774"/>
            <a:ext cx="22872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Median Fold Change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Week 4 vs Baseline</a:t>
            </a:r>
          </a:p>
        </p:txBody>
      </p:sp>
      <p:grpSp>
        <p:nvGrpSpPr>
          <p:cNvPr id="17" name="Group 16">
            <a:extLst>
              <a:ext uri="{FF2B5EF4-FFF2-40B4-BE49-F238E27FC236}">
                <a16:creationId xmlns:a16="http://schemas.microsoft.com/office/drawing/2014/main" id="{D3204394-61B5-7907-8D5F-AD53A3FFF4FD}"/>
              </a:ext>
            </a:extLst>
          </p:cNvPr>
          <p:cNvGrpSpPr/>
          <p:nvPr/>
        </p:nvGrpSpPr>
        <p:grpSpPr>
          <a:xfrm>
            <a:off x="923152" y="3111921"/>
            <a:ext cx="288861" cy="2580632"/>
            <a:chOff x="923152" y="3028793"/>
            <a:chExt cx="288861" cy="2580632"/>
          </a:xfrm>
        </p:grpSpPr>
        <p:sp>
          <p:nvSpPr>
            <p:cNvPr id="12" name="TextBox 11">
              <a:extLst>
                <a:ext uri="{FF2B5EF4-FFF2-40B4-BE49-F238E27FC236}">
                  <a16:creationId xmlns:a16="http://schemas.microsoft.com/office/drawing/2014/main" id="{14D8438E-0A71-39A4-D2C0-4F344FB3B8D1}"/>
                </a:ext>
              </a:extLst>
            </p:cNvPr>
            <p:cNvSpPr txBox="1"/>
            <p:nvPr/>
          </p:nvSpPr>
          <p:spPr bwMode="auto">
            <a:xfrm>
              <a:off x="923152" y="302879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13" name="TextBox 12">
              <a:extLst>
                <a:ext uri="{FF2B5EF4-FFF2-40B4-BE49-F238E27FC236}">
                  <a16:creationId xmlns:a16="http://schemas.microsoft.com/office/drawing/2014/main" id="{E8CFCFE5-3589-13DF-EAA4-298D75DBCBE3}"/>
                </a:ext>
              </a:extLst>
            </p:cNvPr>
            <p:cNvSpPr txBox="1"/>
            <p:nvPr/>
          </p:nvSpPr>
          <p:spPr bwMode="auto">
            <a:xfrm>
              <a:off x="923152" y="358810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4" name="TextBox 13">
              <a:extLst>
                <a:ext uri="{FF2B5EF4-FFF2-40B4-BE49-F238E27FC236}">
                  <a16:creationId xmlns:a16="http://schemas.microsoft.com/office/drawing/2014/main" id="{F19A0F10-E249-8326-C420-62CA3C488B5A}"/>
                </a:ext>
              </a:extLst>
            </p:cNvPr>
            <p:cNvSpPr txBox="1"/>
            <p:nvPr/>
          </p:nvSpPr>
          <p:spPr bwMode="auto">
            <a:xfrm>
              <a:off x="923152" y="415693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15" name="TextBox 14">
              <a:extLst>
                <a:ext uri="{FF2B5EF4-FFF2-40B4-BE49-F238E27FC236}">
                  <a16:creationId xmlns:a16="http://schemas.microsoft.com/office/drawing/2014/main" id="{CACA5C38-6A45-8942-2AB6-6FF773530035}"/>
                </a:ext>
              </a:extLst>
            </p:cNvPr>
            <p:cNvSpPr txBox="1"/>
            <p:nvPr/>
          </p:nvSpPr>
          <p:spPr bwMode="auto">
            <a:xfrm>
              <a:off x="923152" y="470671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16" name="TextBox 15">
              <a:extLst>
                <a:ext uri="{FF2B5EF4-FFF2-40B4-BE49-F238E27FC236}">
                  <a16:creationId xmlns:a16="http://schemas.microsoft.com/office/drawing/2014/main" id="{61867FF5-0301-3D7D-141F-0BF49D1A7975}"/>
                </a:ext>
              </a:extLst>
            </p:cNvPr>
            <p:cNvSpPr txBox="1"/>
            <p:nvPr/>
          </p:nvSpPr>
          <p:spPr bwMode="auto">
            <a:xfrm>
              <a:off x="923152" y="527087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18" name="TextBox 17">
            <a:extLst>
              <a:ext uri="{FF2B5EF4-FFF2-40B4-BE49-F238E27FC236}">
                <a16:creationId xmlns:a16="http://schemas.microsoft.com/office/drawing/2014/main" id="{3A22FD50-11EA-12AF-0F03-A162869252CC}"/>
              </a:ext>
            </a:extLst>
          </p:cNvPr>
          <p:cNvSpPr txBox="1"/>
          <p:nvPr/>
        </p:nvSpPr>
        <p:spPr bwMode="auto">
          <a:xfrm>
            <a:off x="1213622" y="5544987"/>
            <a:ext cx="10387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NIVO+RELA</a:t>
            </a:r>
          </a:p>
        </p:txBody>
      </p:sp>
      <p:sp>
        <p:nvSpPr>
          <p:cNvPr id="19" name="TextBox 18">
            <a:extLst>
              <a:ext uri="{FF2B5EF4-FFF2-40B4-BE49-F238E27FC236}">
                <a16:creationId xmlns:a16="http://schemas.microsoft.com/office/drawing/2014/main" id="{CD2DB8A5-5E6C-68C0-22BC-C2A2B5175FFE}"/>
              </a:ext>
            </a:extLst>
          </p:cNvPr>
          <p:cNvSpPr txBox="1"/>
          <p:nvPr/>
        </p:nvSpPr>
        <p:spPr bwMode="auto">
          <a:xfrm>
            <a:off x="2540000" y="5544987"/>
            <a:ext cx="5754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NIVO</a:t>
            </a:r>
          </a:p>
        </p:txBody>
      </p:sp>
      <p:sp>
        <p:nvSpPr>
          <p:cNvPr id="20" name="Freeform: Shape 19">
            <a:extLst>
              <a:ext uri="{FF2B5EF4-FFF2-40B4-BE49-F238E27FC236}">
                <a16:creationId xmlns:a16="http://schemas.microsoft.com/office/drawing/2014/main" id="{C1B6408F-FD00-2467-642F-468ACD51B5A4}"/>
              </a:ext>
            </a:extLst>
          </p:cNvPr>
          <p:cNvSpPr/>
          <p:nvPr/>
        </p:nvSpPr>
        <p:spPr bwMode="auto">
          <a:xfrm>
            <a:off x="1219200" y="3297816"/>
            <a:ext cx="2147888" cy="2257425"/>
          </a:xfrm>
          <a:custGeom>
            <a:avLst/>
            <a:gdLst>
              <a:gd name="connsiteX0" fmla="*/ 0 w 2143125"/>
              <a:gd name="connsiteY0" fmla="*/ 0 h 2257425"/>
              <a:gd name="connsiteX1" fmla="*/ 0 w 2143125"/>
              <a:gd name="connsiteY1" fmla="*/ 2257425 h 2257425"/>
              <a:gd name="connsiteX2" fmla="*/ 2143125 w 2143125"/>
              <a:gd name="connsiteY2" fmla="*/ 2257425 h 2257425"/>
            </a:gdLst>
            <a:ahLst/>
            <a:cxnLst>
              <a:cxn ang="0">
                <a:pos x="connsiteX0" y="connsiteY0"/>
              </a:cxn>
              <a:cxn ang="0">
                <a:pos x="connsiteX1" y="connsiteY1"/>
              </a:cxn>
              <a:cxn ang="0">
                <a:pos x="connsiteX2" y="connsiteY2"/>
              </a:cxn>
            </a:cxnLst>
            <a:rect l="l" t="t" r="r" b="b"/>
            <a:pathLst>
              <a:path w="2143125" h="2257425">
                <a:moveTo>
                  <a:pt x="0" y="0"/>
                </a:moveTo>
                <a:lnTo>
                  <a:pt x="0" y="2257425"/>
                </a:lnTo>
                <a:lnTo>
                  <a:pt x="2143125" y="2257425"/>
                </a:lnTo>
              </a:path>
            </a:pathLst>
          </a:custGeom>
          <a:noFill/>
          <a:ln w="28575">
            <a:solidFill>
              <a:schemeClr val="bg1"/>
            </a:solidFill>
            <a:miter lim="800000"/>
            <a:headEnd/>
            <a:tailEnd/>
          </a:ln>
        </p:spPr>
        <p:txBody>
          <a:bodyPr rtlCol="0" anchor="ctr"/>
          <a:lstStyle/>
          <a:p>
            <a:pPr algn="ctr"/>
            <a:endParaRPr lang="en-US"/>
          </a:p>
        </p:txBody>
      </p:sp>
      <p:grpSp>
        <p:nvGrpSpPr>
          <p:cNvPr id="27" name="Group 26">
            <a:extLst>
              <a:ext uri="{FF2B5EF4-FFF2-40B4-BE49-F238E27FC236}">
                <a16:creationId xmlns:a16="http://schemas.microsoft.com/office/drawing/2014/main" id="{6C146512-B8E4-95B4-3E86-8CE19BA3DBA1}"/>
              </a:ext>
            </a:extLst>
          </p:cNvPr>
          <p:cNvGrpSpPr/>
          <p:nvPr/>
        </p:nvGrpSpPr>
        <p:grpSpPr>
          <a:xfrm>
            <a:off x="1138238" y="3298444"/>
            <a:ext cx="95250" cy="2255863"/>
            <a:chOff x="847433" y="3215316"/>
            <a:chExt cx="611064" cy="2255863"/>
          </a:xfrm>
        </p:grpSpPr>
        <p:cxnSp>
          <p:nvCxnSpPr>
            <p:cNvPr id="22" name="Straight Connector 21">
              <a:extLst>
                <a:ext uri="{FF2B5EF4-FFF2-40B4-BE49-F238E27FC236}">
                  <a16:creationId xmlns:a16="http://schemas.microsoft.com/office/drawing/2014/main" id="{ED0E7A3B-03E2-7919-4209-4FD55E7F3FC2}"/>
                </a:ext>
              </a:extLst>
            </p:cNvPr>
            <p:cNvCxnSpPr/>
            <p:nvPr/>
          </p:nvCxnSpPr>
          <p:spPr bwMode="auto">
            <a:xfrm>
              <a:off x="847433" y="3215316"/>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3C0836C-1CA6-D36E-0030-3D3EAB3C93BC}"/>
                </a:ext>
              </a:extLst>
            </p:cNvPr>
            <p:cNvCxnSpPr/>
            <p:nvPr/>
          </p:nvCxnSpPr>
          <p:spPr bwMode="auto">
            <a:xfrm>
              <a:off x="847433" y="3778162"/>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D38CD6B-2FA3-CFFB-E81B-D53F530C62EF}"/>
                </a:ext>
              </a:extLst>
            </p:cNvPr>
            <p:cNvCxnSpPr/>
            <p:nvPr/>
          </p:nvCxnSpPr>
          <p:spPr bwMode="auto">
            <a:xfrm>
              <a:off x="847433" y="4332070"/>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A70D654-1B46-B85E-ED65-5FB8AD0FEAFC}"/>
                </a:ext>
              </a:extLst>
            </p:cNvPr>
            <p:cNvCxnSpPr/>
            <p:nvPr/>
          </p:nvCxnSpPr>
          <p:spPr bwMode="auto">
            <a:xfrm>
              <a:off x="847433" y="4894916"/>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CF71EF3-12B0-7D8B-8CFD-D5E5D5188E42}"/>
                </a:ext>
              </a:extLst>
            </p:cNvPr>
            <p:cNvCxnSpPr/>
            <p:nvPr/>
          </p:nvCxnSpPr>
          <p:spPr bwMode="auto">
            <a:xfrm>
              <a:off x="847433" y="5471179"/>
              <a:ext cx="6110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ABF0A877-1782-E9A6-20F5-F469D9069DBC}"/>
              </a:ext>
            </a:extLst>
          </p:cNvPr>
          <p:cNvGrpSpPr/>
          <p:nvPr/>
        </p:nvGrpSpPr>
        <p:grpSpPr>
          <a:xfrm rot="5400000">
            <a:off x="2243427" y="4541123"/>
            <a:ext cx="85723" cy="2133020"/>
            <a:chOff x="847433" y="4332070"/>
            <a:chExt cx="611064" cy="1139109"/>
          </a:xfrm>
        </p:grpSpPr>
        <p:cxnSp>
          <p:nvCxnSpPr>
            <p:cNvPr id="31" name="Straight Connector 30">
              <a:extLst>
                <a:ext uri="{FF2B5EF4-FFF2-40B4-BE49-F238E27FC236}">
                  <a16:creationId xmlns:a16="http://schemas.microsoft.com/office/drawing/2014/main" id="{2D2BE8FF-FACF-FAE4-FE29-ECF6E31A830E}"/>
                </a:ext>
              </a:extLst>
            </p:cNvPr>
            <p:cNvCxnSpPr/>
            <p:nvPr/>
          </p:nvCxnSpPr>
          <p:spPr bwMode="auto">
            <a:xfrm>
              <a:off x="847433" y="4332070"/>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2DDAFBA-4C26-E768-6A26-22DC7CB76386}"/>
                </a:ext>
              </a:extLst>
            </p:cNvPr>
            <p:cNvCxnSpPr/>
            <p:nvPr/>
          </p:nvCxnSpPr>
          <p:spPr bwMode="auto">
            <a:xfrm>
              <a:off x="847433" y="4894916"/>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E6F3976-7061-8D64-02B4-CE888E126D2A}"/>
                </a:ext>
              </a:extLst>
            </p:cNvPr>
            <p:cNvCxnSpPr/>
            <p:nvPr/>
          </p:nvCxnSpPr>
          <p:spPr bwMode="auto">
            <a:xfrm>
              <a:off x="847433" y="5471179"/>
              <a:ext cx="611064" cy="0"/>
            </a:xfrm>
            <a:prstGeom prst="line">
              <a:avLst/>
            </a:prstGeom>
            <a:noFill/>
            <a:ln w="28575" cap="flat" cmpd="sng" algn="ctr">
              <a:solidFill>
                <a:schemeClr val="bg1"/>
              </a:solidFill>
              <a:prstDash val="solid"/>
              <a:round/>
              <a:headEnd type="none" w="med" len="med"/>
              <a:tailEnd type="none" w="med" len="med"/>
            </a:ln>
            <a:effectLst/>
          </p:spPr>
        </p:cxnSp>
      </p:grpSp>
      <p:sp>
        <p:nvSpPr>
          <p:cNvPr id="34" name="TextBox 33">
            <a:extLst>
              <a:ext uri="{FF2B5EF4-FFF2-40B4-BE49-F238E27FC236}">
                <a16:creationId xmlns:a16="http://schemas.microsoft.com/office/drawing/2014/main" id="{72F28643-CC60-CDD4-FB8B-78DBB96DBE1C}"/>
              </a:ext>
            </a:extLst>
          </p:cNvPr>
          <p:cNvSpPr txBox="1"/>
          <p:nvPr/>
        </p:nvSpPr>
        <p:spPr bwMode="auto">
          <a:xfrm>
            <a:off x="2228851" y="4326914"/>
            <a:ext cx="10567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&lt; .0001*</a:t>
            </a:r>
          </a:p>
        </p:txBody>
      </p:sp>
      <p:cxnSp>
        <p:nvCxnSpPr>
          <p:cNvPr id="36" name="Straight Arrow Connector 35">
            <a:extLst>
              <a:ext uri="{FF2B5EF4-FFF2-40B4-BE49-F238E27FC236}">
                <a16:creationId xmlns:a16="http://schemas.microsoft.com/office/drawing/2014/main" id="{C79998BD-5393-95D4-4B03-A733B2851758}"/>
              </a:ext>
            </a:extLst>
          </p:cNvPr>
          <p:cNvCxnSpPr/>
          <p:nvPr/>
        </p:nvCxnSpPr>
        <p:spPr bwMode="auto">
          <a:xfrm>
            <a:off x="2224088" y="4107209"/>
            <a:ext cx="0" cy="703607"/>
          </a:xfrm>
          <a:prstGeom prst="straightConnector1">
            <a:avLst/>
          </a:prstGeom>
          <a:noFill/>
          <a:ln w="28575" cap="flat" cmpd="sng" algn="ctr">
            <a:solidFill>
              <a:schemeClr val="bg1"/>
            </a:solidFill>
            <a:prstDash val="solid"/>
            <a:round/>
            <a:headEnd type="triangle"/>
            <a:tailEnd type="triangle"/>
          </a:ln>
          <a:effectLst/>
        </p:spPr>
      </p:cxnSp>
      <p:sp>
        <p:nvSpPr>
          <p:cNvPr id="39" name="Rectangle 38">
            <a:extLst>
              <a:ext uri="{FF2B5EF4-FFF2-40B4-BE49-F238E27FC236}">
                <a16:creationId xmlns:a16="http://schemas.microsoft.com/office/drawing/2014/main" id="{0B3291D5-76C8-CE16-1432-DA3BD3FBC86D}"/>
              </a:ext>
            </a:extLst>
          </p:cNvPr>
          <p:cNvSpPr/>
          <p:nvPr/>
        </p:nvSpPr>
        <p:spPr bwMode="auto">
          <a:xfrm>
            <a:off x="1476375" y="4107209"/>
            <a:ext cx="533400" cy="14337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387A4E8E-442D-096F-DB21-A9D648B06495}"/>
              </a:ext>
            </a:extLst>
          </p:cNvPr>
          <p:cNvSpPr/>
          <p:nvPr/>
        </p:nvSpPr>
        <p:spPr bwMode="auto">
          <a:xfrm>
            <a:off x="2561039" y="4893253"/>
            <a:ext cx="533400" cy="6477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8" name="Straight Connector 37">
            <a:extLst>
              <a:ext uri="{FF2B5EF4-FFF2-40B4-BE49-F238E27FC236}">
                <a16:creationId xmlns:a16="http://schemas.microsoft.com/office/drawing/2014/main" id="{553C322F-9A3F-5782-6217-1FA205F7288C}"/>
              </a:ext>
            </a:extLst>
          </p:cNvPr>
          <p:cNvCxnSpPr/>
          <p:nvPr/>
        </p:nvCxnSpPr>
        <p:spPr bwMode="auto">
          <a:xfrm>
            <a:off x="1233488" y="4974509"/>
            <a:ext cx="2052063" cy="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grpSp>
        <p:nvGrpSpPr>
          <p:cNvPr id="41" name="Group 40">
            <a:extLst>
              <a:ext uri="{FF2B5EF4-FFF2-40B4-BE49-F238E27FC236}">
                <a16:creationId xmlns:a16="http://schemas.microsoft.com/office/drawing/2014/main" id="{4A8374E1-F66E-5E11-3F68-BFE2A41A3F79}"/>
              </a:ext>
            </a:extLst>
          </p:cNvPr>
          <p:cNvGrpSpPr/>
          <p:nvPr/>
        </p:nvGrpSpPr>
        <p:grpSpPr>
          <a:xfrm>
            <a:off x="3650898" y="3111921"/>
            <a:ext cx="288861" cy="2580632"/>
            <a:chOff x="923152" y="3028793"/>
            <a:chExt cx="288861" cy="2580632"/>
          </a:xfrm>
        </p:grpSpPr>
        <p:sp>
          <p:nvSpPr>
            <p:cNvPr id="42" name="TextBox 41">
              <a:extLst>
                <a:ext uri="{FF2B5EF4-FFF2-40B4-BE49-F238E27FC236}">
                  <a16:creationId xmlns:a16="http://schemas.microsoft.com/office/drawing/2014/main" id="{6F8FF514-B623-43FB-FDDA-89EA41DCF411}"/>
                </a:ext>
              </a:extLst>
            </p:cNvPr>
            <p:cNvSpPr txBox="1"/>
            <p:nvPr/>
          </p:nvSpPr>
          <p:spPr bwMode="auto">
            <a:xfrm>
              <a:off x="923152" y="302879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43" name="TextBox 42">
              <a:extLst>
                <a:ext uri="{FF2B5EF4-FFF2-40B4-BE49-F238E27FC236}">
                  <a16:creationId xmlns:a16="http://schemas.microsoft.com/office/drawing/2014/main" id="{54BE4919-BBC3-FEAB-B626-5C8D2D16B641}"/>
                </a:ext>
              </a:extLst>
            </p:cNvPr>
            <p:cNvSpPr txBox="1"/>
            <p:nvPr/>
          </p:nvSpPr>
          <p:spPr bwMode="auto">
            <a:xfrm>
              <a:off x="923152" y="358810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44" name="TextBox 43">
              <a:extLst>
                <a:ext uri="{FF2B5EF4-FFF2-40B4-BE49-F238E27FC236}">
                  <a16:creationId xmlns:a16="http://schemas.microsoft.com/office/drawing/2014/main" id="{90C5C122-3B84-7AC6-B48D-B7C385CA8AC0}"/>
                </a:ext>
              </a:extLst>
            </p:cNvPr>
            <p:cNvSpPr txBox="1"/>
            <p:nvPr/>
          </p:nvSpPr>
          <p:spPr bwMode="auto">
            <a:xfrm>
              <a:off x="923152" y="415693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45" name="TextBox 44">
              <a:extLst>
                <a:ext uri="{FF2B5EF4-FFF2-40B4-BE49-F238E27FC236}">
                  <a16:creationId xmlns:a16="http://schemas.microsoft.com/office/drawing/2014/main" id="{31717CBA-DA28-1B6C-5AF2-3C4FA4155E6E}"/>
                </a:ext>
              </a:extLst>
            </p:cNvPr>
            <p:cNvSpPr txBox="1"/>
            <p:nvPr/>
          </p:nvSpPr>
          <p:spPr bwMode="auto">
            <a:xfrm>
              <a:off x="923152" y="470671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46" name="TextBox 45">
              <a:extLst>
                <a:ext uri="{FF2B5EF4-FFF2-40B4-BE49-F238E27FC236}">
                  <a16:creationId xmlns:a16="http://schemas.microsoft.com/office/drawing/2014/main" id="{64973885-9E99-0A89-0F8E-B84BE8293C92}"/>
                </a:ext>
              </a:extLst>
            </p:cNvPr>
            <p:cNvSpPr txBox="1"/>
            <p:nvPr/>
          </p:nvSpPr>
          <p:spPr bwMode="auto">
            <a:xfrm>
              <a:off x="923152" y="527087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47" name="TextBox 46">
            <a:extLst>
              <a:ext uri="{FF2B5EF4-FFF2-40B4-BE49-F238E27FC236}">
                <a16:creationId xmlns:a16="http://schemas.microsoft.com/office/drawing/2014/main" id="{CF268C28-1525-969A-93AD-B3948612FD3A}"/>
              </a:ext>
            </a:extLst>
          </p:cNvPr>
          <p:cNvSpPr txBox="1"/>
          <p:nvPr/>
        </p:nvSpPr>
        <p:spPr bwMode="auto">
          <a:xfrm>
            <a:off x="3941368" y="5544987"/>
            <a:ext cx="10387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NIVO+RELA</a:t>
            </a:r>
          </a:p>
        </p:txBody>
      </p:sp>
      <p:sp>
        <p:nvSpPr>
          <p:cNvPr id="48" name="TextBox 47">
            <a:extLst>
              <a:ext uri="{FF2B5EF4-FFF2-40B4-BE49-F238E27FC236}">
                <a16:creationId xmlns:a16="http://schemas.microsoft.com/office/drawing/2014/main" id="{57A40BC1-3353-7EEF-2C25-8A71354C7C20}"/>
              </a:ext>
            </a:extLst>
          </p:cNvPr>
          <p:cNvSpPr txBox="1"/>
          <p:nvPr/>
        </p:nvSpPr>
        <p:spPr bwMode="auto">
          <a:xfrm>
            <a:off x="5267746" y="5544987"/>
            <a:ext cx="5754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NIVO</a:t>
            </a:r>
          </a:p>
        </p:txBody>
      </p:sp>
      <p:sp>
        <p:nvSpPr>
          <p:cNvPr id="49" name="Freeform: Shape 48">
            <a:extLst>
              <a:ext uri="{FF2B5EF4-FFF2-40B4-BE49-F238E27FC236}">
                <a16:creationId xmlns:a16="http://schemas.microsoft.com/office/drawing/2014/main" id="{150422AE-95A9-6588-0EA3-8EFD5AB36ACE}"/>
              </a:ext>
            </a:extLst>
          </p:cNvPr>
          <p:cNvSpPr/>
          <p:nvPr/>
        </p:nvSpPr>
        <p:spPr bwMode="auto">
          <a:xfrm>
            <a:off x="3946946" y="3297816"/>
            <a:ext cx="2147888" cy="2257425"/>
          </a:xfrm>
          <a:custGeom>
            <a:avLst/>
            <a:gdLst>
              <a:gd name="connsiteX0" fmla="*/ 0 w 2143125"/>
              <a:gd name="connsiteY0" fmla="*/ 0 h 2257425"/>
              <a:gd name="connsiteX1" fmla="*/ 0 w 2143125"/>
              <a:gd name="connsiteY1" fmla="*/ 2257425 h 2257425"/>
              <a:gd name="connsiteX2" fmla="*/ 2143125 w 2143125"/>
              <a:gd name="connsiteY2" fmla="*/ 2257425 h 2257425"/>
            </a:gdLst>
            <a:ahLst/>
            <a:cxnLst>
              <a:cxn ang="0">
                <a:pos x="connsiteX0" y="connsiteY0"/>
              </a:cxn>
              <a:cxn ang="0">
                <a:pos x="connsiteX1" y="connsiteY1"/>
              </a:cxn>
              <a:cxn ang="0">
                <a:pos x="connsiteX2" y="connsiteY2"/>
              </a:cxn>
            </a:cxnLst>
            <a:rect l="l" t="t" r="r" b="b"/>
            <a:pathLst>
              <a:path w="2143125" h="2257425">
                <a:moveTo>
                  <a:pt x="0" y="0"/>
                </a:moveTo>
                <a:lnTo>
                  <a:pt x="0" y="2257425"/>
                </a:lnTo>
                <a:lnTo>
                  <a:pt x="2143125" y="2257425"/>
                </a:lnTo>
              </a:path>
            </a:pathLst>
          </a:custGeom>
          <a:noFill/>
          <a:ln w="28575">
            <a:solidFill>
              <a:schemeClr val="bg1"/>
            </a:solidFill>
            <a:miter lim="800000"/>
            <a:headEnd/>
            <a:tailEnd/>
          </a:ln>
        </p:spPr>
        <p:txBody>
          <a:bodyPr rtlCol="0" anchor="ctr"/>
          <a:lstStyle/>
          <a:p>
            <a:pPr algn="ctr"/>
            <a:endParaRPr lang="en-US"/>
          </a:p>
        </p:txBody>
      </p:sp>
      <p:grpSp>
        <p:nvGrpSpPr>
          <p:cNvPr id="50" name="Group 49">
            <a:extLst>
              <a:ext uri="{FF2B5EF4-FFF2-40B4-BE49-F238E27FC236}">
                <a16:creationId xmlns:a16="http://schemas.microsoft.com/office/drawing/2014/main" id="{2D1C8DEB-A631-3322-A622-F2AA471B8175}"/>
              </a:ext>
            </a:extLst>
          </p:cNvPr>
          <p:cNvGrpSpPr/>
          <p:nvPr/>
        </p:nvGrpSpPr>
        <p:grpSpPr>
          <a:xfrm>
            <a:off x="3865984" y="3298444"/>
            <a:ext cx="95250" cy="2255863"/>
            <a:chOff x="847433" y="3215316"/>
            <a:chExt cx="611064" cy="2255863"/>
          </a:xfrm>
        </p:grpSpPr>
        <p:cxnSp>
          <p:nvCxnSpPr>
            <p:cNvPr id="51" name="Straight Connector 50">
              <a:extLst>
                <a:ext uri="{FF2B5EF4-FFF2-40B4-BE49-F238E27FC236}">
                  <a16:creationId xmlns:a16="http://schemas.microsoft.com/office/drawing/2014/main" id="{59639383-FFB3-FA2C-7828-F2165198AE0A}"/>
                </a:ext>
              </a:extLst>
            </p:cNvPr>
            <p:cNvCxnSpPr/>
            <p:nvPr/>
          </p:nvCxnSpPr>
          <p:spPr bwMode="auto">
            <a:xfrm>
              <a:off x="847433" y="3215316"/>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BEE2254-26F2-E009-9A00-FD8F1F46EF1A}"/>
                </a:ext>
              </a:extLst>
            </p:cNvPr>
            <p:cNvCxnSpPr/>
            <p:nvPr/>
          </p:nvCxnSpPr>
          <p:spPr bwMode="auto">
            <a:xfrm>
              <a:off x="847433" y="3778162"/>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A56081E-CAE7-D6F9-EF59-8AF44384E1E6}"/>
                </a:ext>
              </a:extLst>
            </p:cNvPr>
            <p:cNvCxnSpPr/>
            <p:nvPr/>
          </p:nvCxnSpPr>
          <p:spPr bwMode="auto">
            <a:xfrm>
              <a:off x="847433" y="4332070"/>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0DD43A7-E0F2-6587-B006-8A29E37F54E9}"/>
                </a:ext>
              </a:extLst>
            </p:cNvPr>
            <p:cNvCxnSpPr/>
            <p:nvPr/>
          </p:nvCxnSpPr>
          <p:spPr bwMode="auto">
            <a:xfrm>
              <a:off x="847433" y="4894916"/>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F921E9D-D291-6FCA-2D34-50DF87E756D6}"/>
                </a:ext>
              </a:extLst>
            </p:cNvPr>
            <p:cNvCxnSpPr/>
            <p:nvPr/>
          </p:nvCxnSpPr>
          <p:spPr bwMode="auto">
            <a:xfrm>
              <a:off x="847433" y="5471179"/>
              <a:ext cx="6110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9F34A261-63FA-CC6B-62AA-3B05A40556F4}"/>
              </a:ext>
            </a:extLst>
          </p:cNvPr>
          <p:cNvGrpSpPr/>
          <p:nvPr/>
        </p:nvGrpSpPr>
        <p:grpSpPr>
          <a:xfrm rot="5400000">
            <a:off x="4971173" y="4541123"/>
            <a:ext cx="85723" cy="2133020"/>
            <a:chOff x="847433" y="4332070"/>
            <a:chExt cx="611064" cy="1139109"/>
          </a:xfrm>
        </p:grpSpPr>
        <p:cxnSp>
          <p:nvCxnSpPr>
            <p:cNvPr id="57" name="Straight Connector 56">
              <a:extLst>
                <a:ext uri="{FF2B5EF4-FFF2-40B4-BE49-F238E27FC236}">
                  <a16:creationId xmlns:a16="http://schemas.microsoft.com/office/drawing/2014/main" id="{598C6B33-8216-3DF6-4DD4-34894E4AEEA7}"/>
                </a:ext>
              </a:extLst>
            </p:cNvPr>
            <p:cNvCxnSpPr/>
            <p:nvPr/>
          </p:nvCxnSpPr>
          <p:spPr bwMode="auto">
            <a:xfrm>
              <a:off x="847433" y="4332070"/>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253695D-7601-570C-11FF-22FB6C456276}"/>
                </a:ext>
              </a:extLst>
            </p:cNvPr>
            <p:cNvCxnSpPr/>
            <p:nvPr/>
          </p:nvCxnSpPr>
          <p:spPr bwMode="auto">
            <a:xfrm>
              <a:off x="847433" y="4894916"/>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1778CAB-481F-70AD-445C-0340BAD92128}"/>
                </a:ext>
              </a:extLst>
            </p:cNvPr>
            <p:cNvCxnSpPr/>
            <p:nvPr/>
          </p:nvCxnSpPr>
          <p:spPr bwMode="auto">
            <a:xfrm>
              <a:off x="847433" y="5471179"/>
              <a:ext cx="611064" cy="0"/>
            </a:xfrm>
            <a:prstGeom prst="line">
              <a:avLst/>
            </a:prstGeom>
            <a:noFill/>
            <a:ln w="28575" cap="flat" cmpd="sng" algn="ctr">
              <a:solidFill>
                <a:schemeClr val="bg1"/>
              </a:solidFill>
              <a:prstDash val="solid"/>
              <a:round/>
              <a:headEnd type="none" w="med" len="med"/>
              <a:tailEnd type="none" w="med" len="med"/>
            </a:ln>
            <a:effectLst/>
          </p:spPr>
        </p:cxnSp>
      </p:grpSp>
      <p:sp>
        <p:nvSpPr>
          <p:cNvPr id="60" name="TextBox 59">
            <a:extLst>
              <a:ext uri="{FF2B5EF4-FFF2-40B4-BE49-F238E27FC236}">
                <a16:creationId xmlns:a16="http://schemas.microsoft.com/office/drawing/2014/main" id="{752B04E0-4BAB-AF61-4856-A34394ACAADC}"/>
              </a:ext>
            </a:extLst>
          </p:cNvPr>
          <p:cNvSpPr txBox="1"/>
          <p:nvPr/>
        </p:nvSpPr>
        <p:spPr bwMode="auto">
          <a:xfrm>
            <a:off x="5023844" y="3882686"/>
            <a:ext cx="10567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&lt; .0001*</a:t>
            </a:r>
          </a:p>
        </p:txBody>
      </p:sp>
      <p:cxnSp>
        <p:nvCxnSpPr>
          <p:cNvPr id="61" name="Straight Arrow Connector 60">
            <a:extLst>
              <a:ext uri="{FF2B5EF4-FFF2-40B4-BE49-F238E27FC236}">
                <a16:creationId xmlns:a16="http://schemas.microsoft.com/office/drawing/2014/main" id="{5A44C318-B91C-8FE7-8AF4-AB79213AFE6B}"/>
              </a:ext>
            </a:extLst>
          </p:cNvPr>
          <p:cNvCxnSpPr>
            <a:cxnSpLocks/>
          </p:cNvCxnSpPr>
          <p:nvPr/>
        </p:nvCxnSpPr>
        <p:spPr bwMode="auto">
          <a:xfrm>
            <a:off x="5020890" y="3369253"/>
            <a:ext cx="0" cy="1401688"/>
          </a:xfrm>
          <a:prstGeom prst="straightConnector1">
            <a:avLst/>
          </a:prstGeom>
          <a:noFill/>
          <a:ln w="28575" cap="flat" cmpd="sng" algn="ctr">
            <a:solidFill>
              <a:schemeClr val="bg1"/>
            </a:solidFill>
            <a:prstDash val="solid"/>
            <a:round/>
            <a:headEnd type="triangle"/>
            <a:tailEnd type="triangle"/>
          </a:ln>
          <a:effectLst/>
        </p:spPr>
      </p:cxnSp>
      <p:sp>
        <p:nvSpPr>
          <p:cNvPr id="62" name="Rectangle 61">
            <a:extLst>
              <a:ext uri="{FF2B5EF4-FFF2-40B4-BE49-F238E27FC236}">
                <a16:creationId xmlns:a16="http://schemas.microsoft.com/office/drawing/2014/main" id="{78F70CA2-4034-FA23-A4F9-6C2E13C09FDD}"/>
              </a:ext>
            </a:extLst>
          </p:cNvPr>
          <p:cNvSpPr/>
          <p:nvPr/>
        </p:nvSpPr>
        <p:spPr bwMode="auto">
          <a:xfrm>
            <a:off x="4204121" y="3307341"/>
            <a:ext cx="533400" cy="22336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37763CF5-2189-25FF-AD65-22B8567DEA15}"/>
              </a:ext>
            </a:extLst>
          </p:cNvPr>
          <p:cNvSpPr/>
          <p:nvPr/>
        </p:nvSpPr>
        <p:spPr bwMode="auto">
          <a:xfrm>
            <a:off x="5288785" y="4907541"/>
            <a:ext cx="533400" cy="6334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4" name="Straight Connector 63">
            <a:extLst>
              <a:ext uri="{FF2B5EF4-FFF2-40B4-BE49-F238E27FC236}">
                <a16:creationId xmlns:a16="http://schemas.microsoft.com/office/drawing/2014/main" id="{7AC957B6-3C69-0AF9-0B5A-4FE51C6DAF2F}"/>
              </a:ext>
            </a:extLst>
          </p:cNvPr>
          <p:cNvCxnSpPr/>
          <p:nvPr/>
        </p:nvCxnSpPr>
        <p:spPr bwMode="auto">
          <a:xfrm>
            <a:off x="3961234" y="4974509"/>
            <a:ext cx="2052063" cy="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grpSp>
        <p:nvGrpSpPr>
          <p:cNvPr id="66" name="Group 65">
            <a:extLst>
              <a:ext uri="{FF2B5EF4-FFF2-40B4-BE49-F238E27FC236}">
                <a16:creationId xmlns:a16="http://schemas.microsoft.com/office/drawing/2014/main" id="{C81088A7-1980-A87C-56C2-14326B7F527F}"/>
              </a:ext>
            </a:extLst>
          </p:cNvPr>
          <p:cNvGrpSpPr/>
          <p:nvPr/>
        </p:nvGrpSpPr>
        <p:grpSpPr>
          <a:xfrm>
            <a:off x="6254267" y="3111921"/>
            <a:ext cx="288861" cy="2580632"/>
            <a:chOff x="923152" y="3028793"/>
            <a:chExt cx="288861" cy="2580632"/>
          </a:xfrm>
        </p:grpSpPr>
        <p:sp>
          <p:nvSpPr>
            <p:cNvPr id="67" name="TextBox 66">
              <a:extLst>
                <a:ext uri="{FF2B5EF4-FFF2-40B4-BE49-F238E27FC236}">
                  <a16:creationId xmlns:a16="http://schemas.microsoft.com/office/drawing/2014/main" id="{394540F1-5BC9-F65D-0814-1163CAEF89B2}"/>
                </a:ext>
              </a:extLst>
            </p:cNvPr>
            <p:cNvSpPr txBox="1"/>
            <p:nvPr/>
          </p:nvSpPr>
          <p:spPr bwMode="auto">
            <a:xfrm>
              <a:off x="923152" y="302879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68" name="TextBox 67">
              <a:extLst>
                <a:ext uri="{FF2B5EF4-FFF2-40B4-BE49-F238E27FC236}">
                  <a16:creationId xmlns:a16="http://schemas.microsoft.com/office/drawing/2014/main" id="{D57A6958-0191-026C-185E-BFBF6D0D559F}"/>
                </a:ext>
              </a:extLst>
            </p:cNvPr>
            <p:cNvSpPr txBox="1"/>
            <p:nvPr/>
          </p:nvSpPr>
          <p:spPr bwMode="auto">
            <a:xfrm>
              <a:off x="923152" y="358810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69" name="TextBox 68">
              <a:extLst>
                <a:ext uri="{FF2B5EF4-FFF2-40B4-BE49-F238E27FC236}">
                  <a16:creationId xmlns:a16="http://schemas.microsoft.com/office/drawing/2014/main" id="{99E5E1BB-607A-DFC7-9A5D-F4750E5D8CDA}"/>
                </a:ext>
              </a:extLst>
            </p:cNvPr>
            <p:cNvSpPr txBox="1"/>
            <p:nvPr/>
          </p:nvSpPr>
          <p:spPr bwMode="auto">
            <a:xfrm>
              <a:off x="923152" y="415693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70" name="TextBox 69">
              <a:extLst>
                <a:ext uri="{FF2B5EF4-FFF2-40B4-BE49-F238E27FC236}">
                  <a16:creationId xmlns:a16="http://schemas.microsoft.com/office/drawing/2014/main" id="{832A6A2F-22AB-AAAD-2194-FAB45C63A218}"/>
                </a:ext>
              </a:extLst>
            </p:cNvPr>
            <p:cNvSpPr txBox="1"/>
            <p:nvPr/>
          </p:nvSpPr>
          <p:spPr bwMode="auto">
            <a:xfrm>
              <a:off x="923152" y="470671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71" name="TextBox 70">
              <a:extLst>
                <a:ext uri="{FF2B5EF4-FFF2-40B4-BE49-F238E27FC236}">
                  <a16:creationId xmlns:a16="http://schemas.microsoft.com/office/drawing/2014/main" id="{110A3352-536C-631B-63A9-199D6BB24963}"/>
                </a:ext>
              </a:extLst>
            </p:cNvPr>
            <p:cNvSpPr txBox="1"/>
            <p:nvPr/>
          </p:nvSpPr>
          <p:spPr bwMode="auto">
            <a:xfrm>
              <a:off x="923152" y="527087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72" name="TextBox 71">
            <a:extLst>
              <a:ext uri="{FF2B5EF4-FFF2-40B4-BE49-F238E27FC236}">
                <a16:creationId xmlns:a16="http://schemas.microsoft.com/office/drawing/2014/main" id="{1BF4A34F-37D8-311F-2512-66DAF5B2C135}"/>
              </a:ext>
            </a:extLst>
          </p:cNvPr>
          <p:cNvSpPr txBox="1"/>
          <p:nvPr/>
        </p:nvSpPr>
        <p:spPr bwMode="auto">
          <a:xfrm>
            <a:off x="6544737" y="5544987"/>
            <a:ext cx="10387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NIVO+RELA</a:t>
            </a:r>
          </a:p>
        </p:txBody>
      </p:sp>
      <p:sp>
        <p:nvSpPr>
          <p:cNvPr id="73" name="TextBox 72">
            <a:extLst>
              <a:ext uri="{FF2B5EF4-FFF2-40B4-BE49-F238E27FC236}">
                <a16:creationId xmlns:a16="http://schemas.microsoft.com/office/drawing/2014/main" id="{05B30C52-55A5-BE04-30B4-30D968068714}"/>
              </a:ext>
            </a:extLst>
          </p:cNvPr>
          <p:cNvSpPr txBox="1"/>
          <p:nvPr/>
        </p:nvSpPr>
        <p:spPr bwMode="auto">
          <a:xfrm>
            <a:off x="7871115" y="5544987"/>
            <a:ext cx="5754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NIVO</a:t>
            </a:r>
          </a:p>
        </p:txBody>
      </p:sp>
      <p:sp>
        <p:nvSpPr>
          <p:cNvPr id="74" name="Freeform: Shape 73">
            <a:extLst>
              <a:ext uri="{FF2B5EF4-FFF2-40B4-BE49-F238E27FC236}">
                <a16:creationId xmlns:a16="http://schemas.microsoft.com/office/drawing/2014/main" id="{3FEB3CE8-7260-CA16-AA32-C9CC41C9297E}"/>
              </a:ext>
            </a:extLst>
          </p:cNvPr>
          <p:cNvSpPr/>
          <p:nvPr/>
        </p:nvSpPr>
        <p:spPr bwMode="auto">
          <a:xfrm>
            <a:off x="6550315" y="3297816"/>
            <a:ext cx="2147888" cy="2257425"/>
          </a:xfrm>
          <a:custGeom>
            <a:avLst/>
            <a:gdLst>
              <a:gd name="connsiteX0" fmla="*/ 0 w 2143125"/>
              <a:gd name="connsiteY0" fmla="*/ 0 h 2257425"/>
              <a:gd name="connsiteX1" fmla="*/ 0 w 2143125"/>
              <a:gd name="connsiteY1" fmla="*/ 2257425 h 2257425"/>
              <a:gd name="connsiteX2" fmla="*/ 2143125 w 2143125"/>
              <a:gd name="connsiteY2" fmla="*/ 2257425 h 2257425"/>
            </a:gdLst>
            <a:ahLst/>
            <a:cxnLst>
              <a:cxn ang="0">
                <a:pos x="connsiteX0" y="connsiteY0"/>
              </a:cxn>
              <a:cxn ang="0">
                <a:pos x="connsiteX1" y="connsiteY1"/>
              </a:cxn>
              <a:cxn ang="0">
                <a:pos x="connsiteX2" y="connsiteY2"/>
              </a:cxn>
            </a:cxnLst>
            <a:rect l="l" t="t" r="r" b="b"/>
            <a:pathLst>
              <a:path w="2143125" h="2257425">
                <a:moveTo>
                  <a:pt x="0" y="0"/>
                </a:moveTo>
                <a:lnTo>
                  <a:pt x="0" y="2257425"/>
                </a:lnTo>
                <a:lnTo>
                  <a:pt x="2143125" y="2257425"/>
                </a:lnTo>
              </a:path>
            </a:pathLst>
          </a:custGeom>
          <a:noFill/>
          <a:ln w="28575">
            <a:solidFill>
              <a:schemeClr val="bg1"/>
            </a:solidFill>
            <a:miter lim="800000"/>
            <a:headEnd/>
            <a:tailEnd/>
          </a:ln>
        </p:spPr>
        <p:txBody>
          <a:bodyPr rtlCol="0" anchor="ctr"/>
          <a:lstStyle/>
          <a:p>
            <a:pPr algn="ctr"/>
            <a:endParaRPr lang="en-US"/>
          </a:p>
        </p:txBody>
      </p:sp>
      <p:grpSp>
        <p:nvGrpSpPr>
          <p:cNvPr id="75" name="Group 74">
            <a:extLst>
              <a:ext uri="{FF2B5EF4-FFF2-40B4-BE49-F238E27FC236}">
                <a16:creationId xmlns:a16="http://schemas.microsoft.com/office/drawing/2014/main" id="{857AEED4-53AD-0AA5-BF7D-2563260693E1}"/>
              </a:ext>
            </a:extLst>
          </p:cNvPr>
          <p:cNvGrpSpPr/>
          <p:nvPr/>
        </p:nvGrpSpPr>
        <p:grpSpPr>
          <a:xfrm>
            <a:off x="6469353" y="3298444"/>
            <a:ext cx="95250" cy="2255863"/>
            <a:chOff x="847433" y="3215316"/>
            <a:chExt cx="611064" cy="2255863"/>
          </a:xfrm>
        </p:grpSpPr>
        <p:cxnSp>
          <p:nvCxnSpPr>
            <p:cNvPr id="76" name="Straight Connector 75">
              <a:extLst>
                <a:ext uri="{FF2B5EF4-FFF2-40B4-BE49-F238E27FC236}">
                  <a16:creationId xmlns:a16="http://schemas.microsoft.com/office/drawing/2014/main" id="{CABCD6B2-AF5E-2EA7-32D8-88E5D960D389}"/>
                </a:ext>
              </a:extLst>
            </p:cNvPr>
            <p:cNvCxnSpPr/>
            <p:nvPr/>
          </p:nvCxnSpPr>
          <p:spPr bwMode="auto">
            <a:xfrm>
              <a:off x="847433" y="3215316"/>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9AF80B0C-3D4C-B38A-77EB-D9AB9626C053}"/>
                </a:ext>
              </a:extLst>
            </p:cNvPr>
            <p:cNvCxnSpPr/>
            <p:nvPr/>
          </p:nvCxnSpPr>
          <p:spPr bwMode="auto">
            <a:xfrm>
              <a:off x="847433" y="3778162"/>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1045E89-E8B5-65E4-FA51-AF25BD66D100}"/>
                </a:ext>
              </a:extLst>
            </p:cNvPr>
            <p:cNvCxnSpPr/>
            <p:nvPr/>
          </p:nvCxnSpPr>
          <p:spPr bwMode="auto">
            <a:xfrm>
              <a:off x="847433" y="4332070"/>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79AA2A06-B44D-F8F9-351F-37DEFFEF19DC}"/>
                </a:ext>
              </a:extLst>
            </p:cNvPr>
            <p:cNvCxnSpPr/>
            <p:nvPr/>
          </p:nvCxnSpPr>
          <p:spPr bwMode="auto">
            <a:xfrm>
              <a:off x="847433" y="4894916"/>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F92660DB-53B2-8244-F56F-DB3905C96136}"/>
                </a:ext>
              </a:extLst>
            </p:cNvPr>
            <p:cNvCxnSpPr/>
            <p:nvPr/>
          </p:nvCxnSpPr>
          <p:spPr bwMode="auto">
            <a:xfrm>
              <a:off x="847433" y="5471179"/>
              <a:ext cx="6110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81" name="Group 80">
            <a:extLst>
              <a:ext uri="{FF2B5EF4-FFF2-40B4-BE49-F238E27FC236}">
                <a16:creationId xmlns:a16="http://schemas.microsoft.com/office/drawing/2014/main" id="{E4FCA02D-E443-0DD6-69EE-8F245FA891D6}"/>
              </a:ext>
            </a:extLst>
          </p:cNvPr>
          <p:cNvGrpSpPr/>
          <p:nvPr/>
        </p:nvGrpSpPr>
        <p:grpSpPr>
          <a:xfrm rot="5400000">
            <a:off x="7574542" y="4541123"/>
            <a:ext cx="85723" cy="2133020"/>
            <a:chOff x="847433" y="4332070"/>
            <a:chExt cx="611064" cy="1139109"/>
          </a:xfrm>
        </p:grpSpPr>
        <p:cxnSp>
          <p:nvCxnSpPr>
            <p:cNvPr id="82" name="Straight Connector 81">
              <a:extLst>
                <a:ext uri="{FF2B5EF4-FFF2-40B4-BE49-F238E27FC236}">
                  <a16:creationId xmlns:a16="http://schemas.microsoft.com/office/drawing/2014/main" id="{9317048C-B4EB-8915-E2A1-FC9FC79AC009}"/>
                </a:ext>
              </a:extLst>
            </p:cNvPr>
            <p:cNvCxnSpPr/>
            <p:nvPr/>
          </p:nvCxnSpPr>
          <p:spPr bwMode="auto">
            <a:xfrm>
              <a:off x="847433" y="4332070"/>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2C5F5BAD-7DCB-8E31-083D-34E168BAC178}"/>
                </a:ext>
              </a:extLst>
            </p:cNvPr>
            <p:cNvCxnSpPr/>
            <p:nvPr/>
          </p:nvCxnSpPr>
          <p:spPr bwMode="auto">
            <a:xfrm>
              <a:off x="847433" y="4894916"/>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67E66D05-16CA-418E-D099-9536187DAABD}"/>
                </a:ext>
              </a:extLst>
            </p:cNvPr>
            <p:cNvCxnSpPr/>
            <p:nvPr/>
          </p:nvCxnSpPr>
          <p:spPr bwMode="auto">
            <a:xfrm>
              <a:off x="847433" y="5471179"/>
              <a:ext cx="611064" cy="0"/>
            </a:xfrm>
            <a:prstGeom prst="line">
              <a:avLst/>
            </a:prstGeom>
            <a:noFill/>
            <a:ln w="28575" cap="flat" cmpd="sng" algn="ctr">
              <a:solidFill>
                <a:schemeClr val="bg1"/>
              </a:solidFill>
              <a:prstDash val="solid"/>
              <a:round/>
              <a:headEnd type="none" w="med" len="med"/>
              <a:tailEnd type="none" w="med" len="med"/>
            </a:ln>
            <a:effectLst/>
          </p:spPr>
        </p:cxnSp>
      </p:grpSp>
      <p:sp>
        <p:nvSpPr>
          <p:cNvPr id="85" name="TextBox 84">
            <a:extLst>
              <a:ext uri="{FF2B5EF4-FFF2-40B4-BE49-F238E27FC236}">
                <a16:creationId xmlns:a16="http://schemas.microsoft.com/office/drawing/2014/main" id="{BD899A27-DBDE-B359-E841-F968EEBCB284}"/>
              </a:ext>
            </a:extLst>
          </p:cNvPr>
          <p:cNvSpPr txBox="1"/>
          <p:nvPr/>
        </p:nvSpPr>
        <p:spPr bwMode="auto">
          <a:xfrm>
            <a:off x="7564772" y="4232111"/>
            <a:ext cx="10567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&lt; .0001*</a:t>
            </a:r>
          </a:p>
        </p:txBody>
      </p:sp>
      <p:cxnSp>
        <p:nvCxnSpPr>
          <p:cNvPr id="86" name="Straight Arrow Connector 85">
            <a:extLst>
              <a:ext uri="{FF2B5EF4-FFF2-40B4-BE49-F238E27FC236}">
                <a16:creationId xmlns:a16="http://schemas.microsoft.com/office/drawing/2014/main" id="{9EA7E7E9-B7C0-D347-0063-7E6E9BD1734B}"/>
              </a:ext>
            </a:extLst>
          </p:cNvPr>
          <p:cNvCxnSpPr>
            <a:cxnSpLocks/>
          </p:cNvCxnSpPr>
          <p:nvPr/>
        </p:nvCxnSpPr>
        <p:spPr bwMode="auto">
          <a:xfrm>
            <a:off x="7557584" y="4040564"/>
            <a:ext cx="0" cy="749279"/>
          </a:xfrm>
          <a:prstGeom prst="straightConnector1">
            <a:avLst/>
          </a:prstGeom>
          <a:noFill/>
          <a:ln w="28575" cap="flat" cmpd="sng" algn="ctr">
            <a:solidFill>
              <a:schemeClr val="bg1"/>
            </a:solidFill>
            <a:prstDash val="solid"/>
            <a:round/>
            <a:headEnd type="triangle"/>
            <a:tailEnd type="triangle"/>
          </a:ln>
          <a:effectLst/>
        </p:spPr>
      </p:cxnSp>
      <p:sp>
        <p:nvSpPr>
          <p:cNvPr id="87" name="Rectangle 86">
            <a:extLst>
              <a:ext uri="{FF2B5EF4-FFF2-40B4-BE49-F238E27FC236}">
                <a16:creationId xmlns:a16="http://schemas.microsoft.com/office/drawing/2014/main" id="{24017522-0B3B-010A-1AE6-2A7414278935}"/>
              </a:ext>
            </a:extLst>
          </p:cNvPr>
          <p:cNvSpPr/>
          <p:nvPr/>
        </p:nvSpPr>
        <p:spPr bwMode="auto">
          <a:xfrm>
            <a:off x="6807490" y="4021715"/>
            <a:ext cx="533400" cy="15192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121C51E0-4861-1488-4FDE-C196CB7B241E}"/>
              </a:ext>
            </a:extLst>
          </p:cNvPr>
          <p:cNvSpPr/>
          <p:nvPr/>
        </p:nvSpPr>
        <p:spPr bwMode="auto">
          <a:xfrm>
            <a:off x="7892154" y="4831341"/>
            <a:ext cx="533400" cy="7096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9" name="Straight Connector 88">
            <a:extLst>
              <a:ext uri="{FF2B5EF4-FFF2-40B4-BE49-F238E27FC236}">
                <a16:creationId xmlns:a16="http://schemas.microsoft.com/office/drawing/2014/main" id="{8F413A78-4B23-0E2C-1375-32207AB775E3}"/>
              </a:ext>
            </a:extLst>
          </p:cNvPr>
          <p:cNvCxnSpPr/>
          <p:nvPr/>
        </p:nvCxnSpPr>
        <p:spPr bwMode="auto">
          <a:xfrm>
            <a:off x="6564603" y="4974509"/>
            <a:ext cx="2052063" cy="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grpSp>
        <p:nvGrpSpPr>
          <p:cNvPr id="90" name="Group 89">
            <a:extLst>
              <a:ext uri="{FF2B5EF4-FFF2-40B4-BE49-F238E27FC236}">
                <a16:creationId xmlns:a16="http://schemas.microsoft.com/office/drawing/2014/main" id="{B85B4EE0-7EC4-DB37-4BE4-B2AE37DB1827}"/>
              </a:ext>
            </a:extLst>
          </p:cNvPr>
          <p:cNvGrpSpPr/>
          <p:nvPr/>
        </p:nvGrpSpPr>
        <p:grpSpPr>
          <a:xfrm>
            <a:off x="8799285" y="3111921"/>
            <a:ext cx="288861" cy="2580632"/>
            <a:chOff x="923152" y="3028793"/>
            <a:chExt cx="288861" cy="2580632"/>
          </a:xfrm>
        </p:grpSpPr>
        <p:sp>
          <p:nvSpPr>
            <p:cNvPr id="91" name="TextBox 90">
              <a:extLst>
                <a:ext uri="{FF2B5EF4-FFF2-40B4-BE49-F238E27FC236}">
                  <a16:creationId xmlns:a16="http://schemas.microsoft.com/office/drawing/2014/main" id="{BFE1483F-D915-1691-A1F7-7E86F531CC44}"/>
                </a:ext>
              </a:extLst>
            </p:cNvPr>
            <p:cNvSpPr txBox="1"/>
            <p:nvPr/>
          </p:nvSpPr>
          <p:spPr bwMode="auto">
            <a:xfrm>
              <a:off x="923152" y="302879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92" name="TextBox 91">
              <a:extLst>
                <a:ext uri="{FF2B5EF4-FFF2-40B4-BE49-F238E27FC236}">
                  <a16:creationId xmlns:a16="http://schemas.microsoft.com/office/drawing/2014/main" id="{3671DD3D-3C99-DB84-3B37-069A3EC6257E}"/>
                </a:ext>
              </a:extLst>
            </p:cNvPr>
            <p:cNvSpPr txBox="1"/>
            <p:nvPr/>
          </p:nvSpPr>
          <p:spPr bwMode="auto">
            <a:xfrm>
              <a:off x="923152" y="358810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93" name="TextBox 92">
              <a:extLst>
                <a:ext uri="{FF2B5EF4-FFF2-40B4-BE49-F238E27FC236}">
                  <a16:creationId xmlns:a16="http://schemas.microsoft.com/office/drawing/2014/main" id="{4422BC7D-E4FC-6127-927D-89ADE3E872A2}"/>
                </a:ext>
              </a:extLst>
            </p:cNvPr>
            <p:cNvSpPr txBox="1"/>
            <p:nvPr/>
          </p:nvSpPr>
          <p:spPr bwMode="auto">
            <a:xfrm>
              <a:off x="923152" y="415693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94" name="TextBox 93">
              <a:extLst>
                <a:ext uri="{FF2B5EF4-FFF2-40B4-BE49-F238E27FC236}">
                  <a16:creationId xmlns:a16="http://schemas.microsoft.com/office/drawing/2014/main" id="{25282A11-E0F4-F487-85B5-CDB7E0B5F103}"/>
                </a:ext>
              </a:extLst>
            </p:cNvPr>
            <p:cNvSpPr txBox="1"/>
            <p:nvPr/>
          </p:nvSpPr>
          <p:spPr bwMode="auto">
            <a:xfrm>
              <a:off x="923152" y="470671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95" name="TextBox 94">
              <a:extLst>
                <a:ext uri="{FF2B5EF4-FFF2-40B4-BE49-F238E27FC236}">
                  <a16:creationId xmlns:a16="http://schemas.microsoft.com/office/drawing/2014/main" id="{4BA41B34-F01C-4FC3-11A5-34CA64F8FA1F}"/>
                </a:ext>
              </a:extLst>
            </p:cNvPr>
            <p:cNvSpPr txBox="1"/>
            <p:nvPr/>
          </p:nvSpPr>
          <p:spPr bwMode="auto">
            <a:xfrm>
              <a:off x="923152" y="527087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96" name="TextBox 95">
            <a:extLst>
              <a:ext uri="{FF2B5EF4-FFF2-40B4-BE49-F238E27FC236}">
                <a16:creationId xmlns:a16="http://schemas.microsoft.com/office/drawing/2014/main" id="{D006AF90-2D00-A75A-E681-DCDBC5212CD1}"/>
              </a:ext>
            </a:extLst>
          </p:cNvPr>
          <p:cNvSpPr txBox="1"/>
          <p:nvPr/>
        </p:nvSpPr>
        <p:spPr bwMode="auto">
          <a:xfrm>
            <a:off x="9089755" y="5544987"/>
            <a:ext cx="10387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NIVO+RELA</a:t>
            </a:r>
          </a:p>
        </p:txBody>
      </p:sp>
      <p:sp>
        <p:nvSpPr>
          <p:cNvPr id="97" name="TextBox 96">
            <a:extLst>
              <a:ext uri="{FF2B5EF4-FFF2-40B4-BE49-F238E27FC236}">
                <a16:creationId xmlns:a16="http://schemas.microsoft.com/office/drawing/2014/main" id="{11801BE3-12C0-AE79-6732-154E4CC7B746}"/>
              </a:ext>
            </a:extLst>
          </p:cNvPr>
          <p:cNvSpPr txBox="1"/>
          <p:nvPr/>
        </p:nvSpPr>
        <p:spPr bwMode="auto">
          <a:xfrm>
            <a:off x="10416133" y="5544987"/>
            <a:ext cx="5754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NIVO</a:t>
            </a:r>
          </a:p>
        </p:txBody>
      </p:sp>
      <p:sp>
        <p:nvSpPr>
          <p:cNvPr id="98" name="Freeform: Shape 97">
            <a:extLst>
              <a:ext uri="{FF2B5EF4-FFF2-40B4-BE49-F238E27FC236}">
                <a16:creationId xmlns:a16="http://schemas.microsoft.com/office/drawing/2014/main" id="{B953ABC2-0064-8349-2DAC-660FA4FB05DF}"/>
              </a:ext>
            </a:extLst>
          </p:cNvPr>
          <p:cNvSpPr/>
          <p:nvPr/>
        </p:nvSpPr>
        <p:spPr bwMode="auto">
          <a:xfrm>
            <a:off x="9095333" y="3297816"/>
            <a:ext cx="2147888" cy="2257425"/>
          </a:xfrm>
          <a:custGeom>
            <a:avLst/>
            <a:gdLst>
              <a:gd name="connsiteX0" fmla="*/ 0 w 2143125"/>
              <a:gd name="connsiteY0" fmla="*/ 0 h 2257425"/>
              <a:gd name="connsiteX1" fmla="*/ 0 w 2143125"/>
              <a:gd name="connsiteY1" fmla="*/ 2257425 h 2257425"/>
              <a:gd name="connsiteX2" fmla="*/ 2143125 w 2143125"/>
              <a:gd name="connsiteY2" fmla="*/ 2257425 h 2257425"/>
            </a:gdLst>
            <a:ahLst/>
            <a:cxnLst>
              <a:cxn ang="0">
                <a:pos x="connsiteX0" y="connsiteY0"/>
              </a:cxn>
              <a:cxn ang="0">
                <a:pos x="connsiteX1" y="connsiteY1"/>
              </a:cxn>
              <a:cxn ang="0">
                <a:pos x="connsiteX2" y="connsiteY2"/>
              </a:cxn>
            </a:cxnLst>
            <a:rect l="l" t="t" r="r" b="b"/>
            <a:pathLst>
              <a:path w="2143125" h="2257425">
                <a:moveTo>
                  <a:pt x="0" y="0"/>
                </a:moveTo>
                <a:lnTo>
                  <a:pt x="0" y="2257425"/>
                </a:lnTo>
                <a:lnTo>
                  <a:pt x="2143125" y="2257425"/>
                </a:lnTo>
              </a:path>
            </a:pathLst>
          </a:custGeom>
          <a:noFill/>
          <a:ln w="28575">
            <a:solidFill>
              <a:schemeClr val="bg1"/>
            </a:solidFill>
            <a:miter lim="800000"/>
            <a:headEnd/>
            <a:tailEnd/>
          </a:ln>
        </p:spPr>
        <p:txBody>
          <a:bodyPr rtlCol="0" anchor="ctr"/>
          <a:lstStyle/>
          <a:p>
            <a:pPr algn="ctr"/>
            <a:endParaRPr lang="en-US"/>
          </a:p>
        </p:txBody>
      </p:sp>
      <p:grpSp>
        <p:nvGrpSpPr>
          <p:cNvPr id="99" name="Group 98">
            <a:extLst>
              <a:ext uri="{FF2B5EF4-FFF2-40B4-BE49-F238E27FC236}">
                <a16:creationId xmlns:a16="http://schemas.microsoft.com/office/drawing/2014/main" id="{C7ABCB93-BC34-D938-C4E0-80268930D56E}"/>
              </a:ext>
            </a:extLst>
          </p:cNvPr>
          <p:cNvGrpSpPr/>
          <p:nvPr/>
        </p:nvGrpSpPr>
        <p:grpSpPr>
          <a:xfrm>
            <a:off x="9014371" y="3298444"/>
            <a:ext cx="95250" cy="2255863"/>
            <a:chOff x="847433" y="3215316"/>
            <a:chExt cx="611064" cy="2255863"/>
          </a:xfrm>
        </p:grpSpPr>
        <p:cxnSp>
          <p:nvCxnSpPr>
            <p:cNvPr id="100" name="Straight Connector 99">
              <a:extLst>
                <a:ext uri="{FF2B5EF4-FFF2-40B4-BE49-F238E27FC236}">
                  <a16:creationId xmlns:a16="http://schemas.microsoft.com/office/drawing/2014/main" id="{F7892B93-DBAC-C679-02F9-E5F013BB6E82}"/>
                </a:ext>
              </a:extLst>
            </p:cNvPr>
            <p:cNvCxnSpPr/>
            <p:nvPr/>
          </p:nvCxnSpPr>
          <p:spPr bwMode="auto">
            <a:xfrm>
              <a:off x="847433" y="3215316"/>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BF2E78A2-4CD3-10B7-FF7F-EFE213DB2D13}"/>
                </a:ext>
              </a:extLst>
            </p:cNvPr>
            <p:cNvCxnSpPr/>
            <p:nvPr/>
          </p:nvCxnSpPr>
          <p:spPr bwMode="auto">
            <a:xfrm>
              <a:off x="847433" y="3778162"/>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2A3CA11A-2D72-40D9-95C7-C4C36ADEA7AF}"/>
                </a:ext>
              </a:extLst>
            </p:cNvPr>
            <p:cNvCxnSpPr/>
            <p:nvPr/>
          </p:nvCxnSpPr>
          <p:spPr bwMode="auto">
            <a:xfrm>
              <a:off x="847433" y="4332070"/>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6846CC9-916D-A1DB-912A-CCF2FA0FBDDB}"/>
                </a:ext>
              </a:extLst>
            </p:cNvPr>
            <p:cNvCxnSpPr/>
            <p:nvPr/>
          </p:nvCxnSpPr>
          <p:spPr bwMode="auto">
            <a:xfrm>
              <a:off x="847433" y="4894916"/>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025275A5-39B5-4D38-B662-1FC49E1427BF}"/>
                </a:ext>
              </a:extLst>
            </p:cNvPr>
            <p:cNvCxnSpPr/>
            <p:nvPr/>
          </p:nvCxnSpPr>
          <p:spPr bwMode="auto">
            <a:xfrm>
              <a:off x="847433" y="5471179"/>
              <a:ext cx="6110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BD6ED1D0-633E-6164-1E84-45CF7DE45FD4}"/>
              </a:ext>
            </a:extLst>
          </p:cNvPr>
          <p:cNvGrpSpPr/>
          <p:nvPr/>
        </p:nvGrpSpPr>
        <p:grpSpPr>
          <a:xfrm rot="5400000">
            <a:off x="10119560" y="4541123"/>
            <a:ext cx="85723" cy="2133020"/>
            <a:chOff x="847433" y="4332070"/>
            <a:chExt cx="611064" cy="1139109"/>
          </a:xfrm>
        </p:grpSpPr>
        <p:cxnSp>
          <p:nvCxnSpPr>
            <p:cNvPr id="106" name="Straight Connector 105">
              <a:extLst>
                <a:ext uri="{FF2B5EF4-FFF2-40B4-BE49-F238E27FC236}">
                  <a16:creationId xmlns:a16="http://schemas.microsoft.com/office/drawing/2014/main" id="{1D51A67F-7965-D29E-1576-149290C79F8B}"/>
                </a:ext>
              </a:extLst>
            </p:cNvPr>
            <p:cNvCxnSpPr/>
            <p:nvPr/>
          </p:nvCxnSpPr>
          <p:spPr bwMode="auto">
            <a:xfrm>
              <a:off x="847433" y="4332070"/>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E68C421D-5977-A941-D4D7-6523DB2109C9}"/>
                </a:ext>
              </a:extLst>
            </p:cNvPr>
            <p:cNvCxnSpPr/>
            <p:nvPr/>
          </p:nvCxnSpPr>
          <p:spPr bwMode="auto">
            <a:xfrm>
              <a:off x="847433" y="4894916"/>
              <a:ext cx="611064"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691F101-3213-CAFF-3C15-690D25283529}"/>
                </a:ext>
              </a:extLst>
            </p:cNvPr>
            <p:cNvCxnSpPr/>
            <p:nvPr/>
          </p:nvCxnSpPr>
          <p:spPr bwMode="auto">
            <a:xfrm>
              <a:off x="847433" y="5471179"/>
              <a:ext cx="611064" cy="0"/>
            </a:xfrm>
            <a:prstGeom prst="line">
              <a:avLst/>
            </a:prstGeom>
            <a:noFill/>
            <a:ln w="28575" cap="flat" cmpd="sng" algn="ctr">
              <a:solidFill>
                <a:schemeClr val="bg1"/>
              </a:solidFill>
              <a:prstDash val="solid"/>
              <a:round/>
              <a:headEnd type="none" w="med" len="med"/>
              <a:tailEnd type="none" w="med" len="med"/>
            </a:ln>
            <a:effectLst/>
          </p:spPr>
        </p:cxnSp>
      </p:grpSp>
      <p:sp>
        <p:nvSpPr>
          <p:cNvPr id="109" name="TextBox 108">
            <a:extLst>
              <a:ext uri="{FF2B5EF4-FFF2-40B4-BE49-F238E27FC236}">
                <a16:creationId xmlns:a16="http://schemas.microsoft.com/office/drawing/2014/main" id="{65DE5422-84EB-68B0-656A-2DC0ADEEC9F3}"/>
              </a:ext>
            </a:extLst>
          </p:cNvPr>
          <p:cNvSpPr txBox="1"/>
          <p:nvPr/>
        </p:nvSpPr>
        <p:spPr bwMode="auto">
          <a:xfrm>
            <a:off x="10169277" y="4326668"/>
            <a:ext cx="10567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&lt; .0001*</a:t>
            </a:r>
          </a:p>
        </p:txBody>
      </p:sp>
      <p:cxnSp>
        <p:nvCxnSpPr>
          <p:cNvPr id="110" name="Straight Arrow Connector 109">
            <a:extLst>
              <a:ext uri="{FF2B5EF4-FFF2-40B4-BE49-F238E27FC236}">
                <a16:creationId xmlns:a16="http://schemas.microsoft.com/office/drawing/2014/main" id="{DA3D1C70-DF0E-0006-DA2B-3BD214C5D4FC}"/>
              </a:ext>
            </a:extLst>
          </p:cNvPr>
          <p:cNvCxnSpPr>
            <a:cxnSpLocks/>
          </p:cNvCxnSpPr>
          <p:nvPr/>
        </p:nvCxnSpPr>
        <p:spPr bwMode="auto">
          <a:xfrm>
            <a:off x="10127466" y="4221240"/>
            <a:ext cx="0" cy="652671"/>
          </a:xfrm>
          <a:prstGeom prst="straightConnector1">
            <a:avLst/>
          </a:prstGeom>
          <a:noFill/>
          <a:ln w="28575" cap="flat" cmpd="sng" algn="ctr">
            <a:solidFill>
              <a:schemeClr val="bg1"/>
            </a:solidFill>
            <a:prstDash val="solid"/>
            <a:round/>
            <a:headEnd type="triangle"/>
            <a:tailEnd type="triangle"/>
          </a:ln>
          <a:effectLst/>
        </p:spPr>
      </p:cxnSp>
      <p:sp>
        <p:nvSpPr>
          <p:cNvPr id="111" name="Rectangle 110">
            <a:extLst>
              <a:ext uri="{FF2B5EF4-FFF2-40B4-BE49-F238E27FC236}">
                <a16:creationId xmlns:a16="http://schemas.microsoft.com/office/drawing/2014/main" id="{B8D56A4C-82F0-27EE-7FF1-9FCC744275DE}"/>
              </a:ext>
            </a:extLst>
          </p:cNvPr>
          <p:cNvSpPr/>
          <p:nvPr/>
        </p:nvSpPr>
        <p:spPr bwMode="auto">
          <a:xfrm>
            <a:off x="9352508" y="4193165"/>
            <a:ext cx="533400" cy="13477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3A0ED4FF-0008-D1FA-1C91-CE8D7CE1D792}"/>
              </a:ext>
            </a:extLst>
          </p:cNvPr>
          <p:cNvSpPr/>
          <p:nvPr/>
        </p:nvSpPr>
        <p:spPr bwMode="auto">
          <a:xfrm>
            <a:off x="10437172" y="4950403"/>
            <a:ext cx="533400" cy="59055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3" name="Straight Connector 112">
            <a:extLst>
              <a:ext uri="{FF2B5EF4-FFF2-40B4-BE49-F238E27FC236}">
                <a16:creationId xmlns:a16="http://schemas.microsoft.com/office/drawing/2014/main" id="{0A764F6D-BE4E-33A0-3596-D554562EC1B2}"/>
              </a:ext>
            </a:extLst>
          </p:cNvPr>
          <p:cNvCxnSpPr/>
          <p:nvPr/>
        </p:nvCxnSpPr>
        <p:spPr bwMode="auto">
          <a:xfrm>
            <a:off x="9109621" y="4974509"/>
            <a:ext cx="2052063" cy="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Tree>
    <p:extLst>
      <p:ext uri="{BB962C8B-B14F-4D97-AF65-F5344CB8AC3E}">
        <p14:creationId xmlns:p14="http://schemas.microsoft.com/office/powerpoint/2010/main" val="732046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altLang="en-US" dirty="0"/>
              <a:t>RELATIVITY-047 Biomarker Analysis: </a:t>
            </a:r>
            <a:r>
              <a:rPr lang="en-US" dirty="0"/>
              <a:t>Changes in</a:t>
            </a:r>
            <a:br>
              <a:rPr lang="en-US" dirty="0"/>
            </a:br>
            <a:r>
              <a:rPr lang="en-US" sz="3600" dirty="0"/>
              <a:t>LAG-3+ CD4+ T-Cells Among Treatment Responders</a:t>
            </a:r>
            <a:endParaRPr lang="en-US" dirty="0"/>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604676" y="1513047"/>
            <a:ext cx="3804038" cy="2765039"/>
          </a:xfrm>
        </p:spPr>
        <p:txBody>
          <a:bodyPr/>
          <a:lstStyle/>
          <a:p>
            <a:r>
              <a:rPr lang="en-US" sz="2200" dirty="0"/>
              <a:t>In treatment responders, on-treatment increase in LAG-3+ CD4+ T-cells was greater in patients receiving NIVO + RELA vs NIVO</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Lipson. ESMO 2023. Abstr LBA51. Reproduced with permission.</a:t>
            </a:r>
          </a:p>
        </p:txBody>
      </p:sp>
      <p:sp>
        <p:nvSpPr>
          <p:cNvPr id="6" name="TextBox 5">
            <a:extLst>
              <a:ext uri="{FF2B5EF4-FFF2-40B4-BE49-F238E27FC236}">
                <a16:creationId xmlns:a16="http://schemas.microsoft.com/office/drawing/2014/main" id="{2585BCB2-4185-9CE2-282A-84E8A19482FC}"/>
              </a:ext>
            </a:extLst>
          </p:cNvPr>
          <p:cNvSpPr txBox="1"/>
          <p:nvPr/>
        </p:nvSpPr>
        <p:spPr bwMode="auto">
          <a:xfrm>
            <a:off x="604676" y="5907158"/>
            <a:ext cx="101485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*Defined as CD45+, CD3+ CD56-, CD4+, CD8-, cytoplasmic LAG-3+, surface LAG-3+ cells as percentage of CD45+, CD3+ CD56-, CD4+, CD8- cells. </a:t>
            </a:r>
            <a:br>
              <a:rPr lang="en-US" sz="1200" b="0" dirty="0">
                <a:solidFill>
                  <a:schemeClr val="bg1"/>
                </a:solidFill>
                <a:latin typeface="Calibri" panose="020F0502020204030204" pitchFamily="34" charset="0"/>
              </a:rPr>
            </a:b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Nominal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values by paired Wilcoxon test not adjusted for multiplicity.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values also significant with multiple testing (Bonferroni correction).</a:t>
            </a:r>
          </a:p>
        </p:txBody>
      </p:sp>
      <p:sp>
        <p:nvSpPr>
          <p:cNvPr id="13" name="TextBox 12">
            <a:extLst>
              <a:ext uri="{FF2B5EF4-FFF2-40B4-BE49-F238E27FC236}">
                <a16:creationId xmlns:a16="http://schemas.microsoft.com/office/drawing/2014/main" id="{A9E0D5FF-1E65-9DAC-0D41-66BDF53CF822}"/>
              </a:ext>
            </a:extLst>
          </p:cNvPr>
          <p:cNvSpPr txBox="1"/>
          <p:nvPr/>
        </p:nvSpPr>
        <p:spPr bwMode="auto">
          <a:xfrm>
            <a:off x="7782689" y="1422619"/>
            <a:ext cx="24161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LAG-3+ CD4+ T-cells*</a:t>
            </a:r>
          </a:p>
        </p:txBody>
      </p:sp>
      <p:sp>
        <p:nvSpPr>
          <p:cNvPr id="15" name="TextBox 14">
            <a:extLst>
              <a:ext uri="{FF2B5EF4-FFF2-40B4-BE49-F238E27FC236}">
                <a16:creationId xmlns:a16="http://schemas.microsoft.com/office/drawing/2014/main" id="{4E9E1DBD-B9C7-5B02-EB0A-2AAE9488722D}"/>
              </a:ext>
            </a:extLst>
          </p:cNvPr>
          <p:cNvSpPr txBox="1"/>
          <p:nvPr/>
        </p:nvSpPr>
        <p:spPr bwMode="auto">
          <a:xfrm>
            <a:off x="6658681" y="1792885"/>
            <a:ext cx="1279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NIVO+RELA</a:t>
            </a:r>
          </a:p>
        </p:txBody>
      </p:sp>
      <p:sp>
        <p:nvSpPr>
          <p:cNvPr id="16" name="TextBox 15">
            <a:extLst>
              <a:ext uri="{FF2B5EF4-FFF2-40B4-BE49-F238E27FC236}">
                <a16:creationId xmlns:a16="http://schemas.microsoft.com/office/drawing/2014/main" id="{18E4C389-CA1D-67AD-D3ED-F57A2315AFC8}"/>
              </a:ext>
            </a:extLst>
          </p:cNvPr>
          <p:cNvSpPr txBox="1"/>
          <p:nvPr/>
        </p:nvSpPr>
        <p:spPr bwMode="auto">
          <a:xfrm>
            <a:off x="9735283" y="1792885"/>
            <a:ext cx="685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NIVO</a:t>
            </a:r>
          </a:p>
        </p:txBody>
      </p:sp>
      <p:sp>
        <p:nvSpPr>
          <p:cNvPr id="17" name="TextBox 16">
            <a:extLst>
              <a:ext uri="{FF2B5EF4-FFF2-40B4-BE49-F238E27FC236}">
                <a16:creationId xmlns:a16="http://schemas.microsoft.com/office/drawing/2014/main" id="{2522E31B-D725-DE62-FA5B-DAC462292028}"/>
              </a:ext>
            </a:extLst>
          </p:cNvPr>
          <p:cNvSpPr txBox="1"/>
          <p:nvPr/>
        </p:nvSpPr>
        <p:spPr bwMode="auto">
          <a:xfrm rot="16200000">
            <a:off x="3266377" y="3291154"/>
            <a:ext cx="35449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Fold Change Normalized to Baseline (log</a:t>
            </a:r>
            <a:r>
              <a:rPr lang="en-US" baseline="-25000" dirty="0">
                <a:solidFill>
                  <a:schemeClr val="bg1"/>
                </a:solidFill>
                <a:latin typeface="Calibri" panose="020F0502020204030204" pitchFamily="34" charset="0"/>
              </a:rPr>
              <a:t>2</a:t>
            </a:r>
            <a:r>
              <a:rPr lang="en-US" dirty="0">
                <a:solidFill>
                  <a:schemeClr val="bg1"/>
                </a:solidFill>
                <a:latin typeface="Calibri" panose="020F0502020204030204" pitchFamily="34" charset="0"/>
              </a:rPr>
              <a:t> scale)</a:t>
            </a:r>
          </a:p>
        </p:txBody>
      </p:sp>
      <p:grpSp>
        <p:nvGrpSpPr>
          <p:cNvPr id="21" name="Group 20">
            <a:extLst>
              <a:ext uri="{FF2B5EF4-FFF2-40B4-BE49-F238E27FC236}">
                <a16:creationId xmlns:a16="http://schemas.microsoft.com/office/drawing/2014/main" id="{6848E3F7-35EE-FB66-377B-B53DE6F1A7B0}"/>
              </a:ext>
            </a:extLst>
          </p:cNvPr>
          <p:cNvGrpSpPr/>
          <p:nvPr/>
        </p:nvGrpSpPr>
        <p:grpSpPr>
          <a:xfrm>
            <a:off x="5346776" y="2485759"/>
            <a:ext cx="593432" cy="2061166"/>
            <a:chOff x="5346776" y="2350676"/>
            <a:chExt cx="593432" cy="2061166"/>
          </a:xfrm>
        </p:grpSpPr>
        <p:sp>
          <p:nvSpPr>
            <p:cNvPr id="18" name="TextBox 17">
              <a:extLst>
                <a:ext uri="{FF2B5EF4-FFF2-40B4-BE49-F238E27FC236}">
                  <a16:creationId xmlns:a16="http://schemas.microsoft.com/office/drawing/2014/main" id="{2A425F6A-4E8D-18DB-5674-CE845DCA9A05}"/>
                </a:ext>
              </a:extLst>
            </p:cNvPr>
            <p:cNvSpPr txBox="1"/>
            <p:nvPr/>
          </p:nvSpPr>
          <p:spPr bwMode="auto">
            <a:xfrm>
              <a:off x="5346776" y="2350676"/>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32.0</a:t>
              </a:r>
            </a:p>
          </p:txBody>
        </p:sp>
        <p:sp>
          <p:nvSpPr>
            <p:cNvPr id="19" name="TextBox 18">
              <a:extLst>
                <a:ext uri="{FF2B5EF4-FFF2-40B4-BE49-F238E27FC236}">
                  <a16:creationId xmlns:a16="http://schemas.microsoft.com/office/drawing/2014/main" id="{02CB0FC6-FE5D-8A20-7DE7-055DF59763F4}"/>
                </a:ext>
              </a:extLst>
            </p:cNvPr>
            <p:cNvSpPr txBox="1"/>
            <p:nvPr/>
          </p:nvSpPr>
          <p:spPr bwMode="auto">
            <a:xfrm>
              <a:off x="5463796" y="319449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0" name="TextBox 19">
              <a:extLst>
                <a:ext uri="{FF2B5EF4-FFF2-40B4-BE49-F238E27FC236}">
                  <a16:creationId xmlns:a16="http://schemas.microsoft.com/office/drawing/2014/main" id="{D108527C-1AB4-FD30-1EED-539D7B38AC66}"/>
                </a:ext>
              </a:extLst>
            </p:cNvPr>
            <p:cNvSpPr txBox="1"/>
            <p:nvPr/>
          </p:nvSpPr>
          <p:spPr bwMode="auto">
            <a:xfrm>
              <a:off x="5463795" y="4042510"/>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a:t>
              </a:r>
            </a:p>
          </p:txBody>
        </p:sp>
      </p:grpSp>
      <p:sp>
        <p:nvSpPr>
          <p:cNvPr id="22" name="TextBox 21">
            <a:extLst>
              <a:ext uri="{FF2B5EF4-FFF2-40B4-BE49-F238E27FC236}">
                <a16:creationId xmlns:a16="http://schemas.microsoft.com/office/drawing/2014/main" id="{89BF235E-B773-647B-4C86-07B519B5293B}"/>
              </a:ext>
            </a:extLst>
          </p:cNvPr>
          <p:cNvSpPr txBox="1"/>
          <p:nvPr/>
        </p:nvSpPr>
        <p:spPr bwMode="auto">
          <a:xfrm>
            <a:off x="9167206" y="2039378"/>
            <a:ext cx="1903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Wilcoxon,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.34†</a:t>
            </a:r>
          </a:p>
        </p:txBody>
      </p:sp>
      <p:sp>
        <p:nvSpPr>
          <p:cNvPr id="23" name="TextBox 22">
            <a:extLst>
              <a:ext uri="{FF2B5EF4-FFF2-40B4-BE49-F238E27FC236}">
                <a16:creationId xmlns:a16="http://schemas.microsoft.com/office/drawing/2014/main" id="{AFB3F2E7-02C9-46D2-9406-4C1F6305E6F1}"/>
              </a:ext>
            </a:extLst>
          </p:cNvPr>
          <p:cNvSpPr txBox="1"/>
          <p:nvPr/>
        </p:nvSpPr>
        <p:spPr bwMode="auto">
          <a:xfrm>
            <a:off x="6302256" y="2042409"/>
            <a:ext cx="20202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Wilcoxon,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.017†</a:t>
            </a:r>
          </a:p>
        </p:txBody>
      </p:sp>
      <p:sp>
        <p:nvSpPr>
          <p:cNvPr id="24" name="TextBox 23">
            <a:extLst>
              <a:ext uri="{FF2B5EF4-FFF2-40B4-BE49-F238E27FC236}">
                <a16:creationId xmlns:a16="http://schemas.microsoft.com/office/drawing/2014/main" id="{A7A078FF-79EC-165E-58A3-BA087D42E113}"/>
              </a:ext>
            </a:extLst>
          </p:cNvPr>
          <p:cNvSpPr txBox="1"/>
          <p:nvPr/>
        </p:nvSpPr>
        <p:spPr bwMode="auto">
          <a:xfrm>
            <a:off x="6289851" y="4839661"/>
            <a:ext cx="788999"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600"/>
              </a:spcBef>
              <a:spcAft>
                <a:spcPct val="0"/>
              </a:spcAft>
              <a:buClrTx/>
              <a:buFontTx/>
              <a:buNone/>
            </a:pPr>
            <a:r>
              <a:rPr lang="en-US" b="0" dirty="0">
                <a:solidFill>
                  <a:schemeClr val="bg1"/>
                </a:solidFill>
                <a:latin typeface="Calibri" panose="020F0502020204030204" pitchFamily="34" charset="0"/>
              </a:rPr>
              <a:t>n=115</a:t>
            </a:r>
          </a:p>
          <a:p>
            <a:pPr algn="ctr">
              <a:lnSpc>
                <a:spcPct val="100000"/>
              </a:lnSpc>
              <a:spcBef>
                <a:spcPts val="600"/>
              </a:spcBef>
              <a:spcAft>
                <a:spcPct val="0"/>
              </a:spcAft>
              <a:buClrTx/>
              <a:buFontTx/>
              <a:buNone/>
            </a:pPr>
            <a:r>
              <a:rPr lang="en-US" dirty="0">
                <a:solidFill>
                  <a:schemeClr val="bg1"/>
                </a:solidFill>
                <a:latin typeface="Calibri" panose="020F0502020204030204" pitchFamily="34" charset="0"/>
              </a:rPr>
              <a:t>CR/PR</a:t>
            </a:r>
          </a:p>
        </p:txBody>
      </p:sp>
      <p:sp>
        <p:nvSpPr>
          <p:cNvPr id="25" name="TextBox 24">
            <a:extLst>
              <a:ext uri="{FF2B5EF4-FFF2-40B4-BE49-F238E27FC236}">
                <a16:creationId xmlns:a16="http://schemas.microsoft.com/office/drawing/2014/main" id="{28D1A68E-5CF1-B676-D8C3-0F2512B023CB}"/>
              </a:ext>
            </a:extLst>
          </p:cNvPr>
          <p:cNvSpPr txBox="1"/>
          <p:nvPr/>
        </p:nvSpPr>
        <p:spPr bwMode="auto">
          <a:xfrm>
            <a:off x="7542107" y="4839661"/>
            <a:ext cx="655949"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600"/>
              </a:spcBef>
              <a:spcAft>
                <a:spcPct val="0"/>
              </a:spcAft>
              <a:buClrTx/>
              <a:buFontTx/>
              <a:buNone/>
            </a:pPr>
            <a:r>
              <a:rPr lang="en-US" b="0" dirty="0">
                <a:solidFill>
                  <a:schemeClr val="bg1"/>
                </a:solidFill>
                <a:latin typeface="Calibri" panose="020F0502020204030204" pitchFamily="34" charset="0"/>
              </a:rPr>
              <a:t>n=69</a:t>
            </a:r>
          </a:p>
          <a:p>
            <a:pPr algn="ctr">
              <a:lnSpc>
                <a:spcPct val="100000"/>
              </a:lnSpc>
              <a:spcBef>
                <a:spcPts val="600"/>
              </a:spcBef>
              <a:spcAft>
                <a:spcPct val="0"/>
              </a:spcAft>
              <a:buClrTx/>
              <a:buFontTx/>
              <a:buNone/>
            </a:pPr>
            <a:r>
              <a:rPr lang="en-US" dirty="0">
                <a:solidFill>
                  <a:schemeClr val="bg1"/>
                </a:solidFill>
                <a:latin typeface="Calibri" panose="020F0502020204030204" pitchFamily="34" charset="0"/>
              </a:rPr>
              <a:t>PD</a:t>
            </a:r>
          </a:p>
        </p:txBody>
      </p:sp>
      <p:sp>
        <p:nvSpPr>
          <p:cNvPr id="26" name="TextBox 25">
            <a:extLst>
              <a:ext uri="{FF2B5EF4-FFF2-40B4-BE49-F238E27FC236}">
                <a16:creationId xmlns:a16="http://schemas.microsoft.com/office/drawing/2014/main" id="{159020CC-2266-76B1-947D-3FEE97AA195F}"/>
              </a:ext>
            </a:extLst>
          </p:cNvPr>
          <p:cNvSpPr txBox="1"/>
          <p:nvPr/>
        </p:nvSpPr>
        <p:spPr bwMode="auto">
          <a:xfrm>
            <a:off x="9074870" y="4839661"/>
            <a:ext cx="788999"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600"/>
              </a:spcBef>
              <a:spcAft>
                <a:spcPct val="0"/>
              </a:spcAft>
              <a:buClrTx/>
              <a:buFontTx/>
              <a:buNone/>
            </a:pPr>
            <a:r>
              <a:rPr lang="en-US" b="0" dirty="0">
                <a:solidFill>
                  <a:schemeClr val="bg1"/>
                </a:solidFill>
                <a:latin typeface="Calibri" panose="020F0502020204030204" pitchFamily="34" charset="0"/>
              </a:rPr>
              <a:t>n=72</a:t>
            </a:r>
          </a:p>
          <a:p>
            <a:pPr algn="ctr">
              <a:lnSpc>
                <a:spcPct val="100000"/>
              </a:lnSpc>
              <a:spcBef>
                <a:spcPts val="600"/>
              </a:spcBef>
              <a:spcAft>
                <a:spcPct val="0"/>
              </a:spcAft>
              <a:buClrTx/>
              <a:buFontTx/>
              <a:buNone/>
            </a:pPr>
            <a:r>
              <a:rPr lang="en-US" dirty="0">
                <a:solidFill>
                  <a:schemeClr val="bg1"/>
                </a:solidFill>
                <a:latin typeface="Calibri" panose="020F0502020204030204" pitchFamily="34" charset="0"/>
              </a:rPr>
              <a:t>CR/PR</a:t>
            </a:r>
          </a:p>
        </p:txBody>
      </p:sp>
      <p:sp>
        <p:nvSpPr>
          <p:cNvPr id="27" name="TextBox 26">
            <a:extLst>
              <a:ext uri="{FF2B5EF4-FFF2-40B4-BE49-F238E27FC236}">
                <a16:creationId xmlns:a16="http://schemas.microsoft.com/office/drawing/2014/main" id="{A440850A-65F3-41F7-5D38-FBF0FE4BC68C}"/>
              </a:ext>
            </a:extLst>
          </p:cNvPr>
          <p:cNvSpPr txBox="1"/>
          <p:nvPr/>
        </p:nvSpPr>
        <p:spPr bwMode="auto">
          <a:xfrm>
            <a:off x="10327125" y="4839661"/>
            <a:ext cx="65595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600"/>
              </a:spcBef>
              <a:spcAft>
                <a:spcPct val="0"/>
              </a:spcAft>
              <a:buClrTx/>
              <a:buFontTx/>
              <a:buNone/>
            </a:pPr>
            <a:r>
              <a:rPr lang="en-US" b="0" dirty="0">
                <a:solidFill>
                  <a:schemeClr val="bg1"/>
                </a:solidFill>
                <a:latin typeface="Calibri" panose="020F0502020204030204" pitchFamily="34" charset="0"/>
              </a:rPr>
              <a:t>n=73</a:t>
            </a:r>
          </a:p>
          <a:p>
            <a:pPr algn="ctr">
              <a:lnSpc>
                <a:spcPct val="100000"/>
              </a:lnSpc>
              <a:spcBef>
                <a:spcPts val="600"/>
              </a:spcBef>
              <a:spcAft>
                <a:spcPct val="0"/>
              </a:spcAft>
              <a:buClrTx/>
              <a:buFontTx/>
              <a:buNone/>
            </a:pPr>
            <a:r>
              <a:rPr lang="en-US" dirty="0">
                <a:solidFill>
                  <a:schemeClr val="bg1"/>
                </a:solidFill>
                <a:latin typeface="Calibri" panose="020F0502020204030204" pitchFamily="34" charset="0"/>
              </a:rPr>
              <a:t>PD</a:t>
            </a:r>
          </a:p>
        </p:txBody>
      </p:sp>
      <p:sp>
        <p:nvSpPr>
          <p:cNvPr id="28" name="TextBox 27">
            <a:extLst>
              <a:ext uri="{FF2B5EF4-FFF2-40B4-BE49-F238E27FC236}">
                <a16:creationId xmlns:a16="http://schemas.microsoft.com/office/drawing/2014/main" id="{21B40A19-FDB0-F0BD-95E7-97793066712E}"/>
              </a:ext>
            </a:extLst>
          </p:cNvPr>
          <p:cNvSpPr txBox="1"/>
          <p:nvPr/>
        </p:nvSpPr>
        <p:spPr bwMode="auto">
          <a:xfrm>
            <a:off x="4037144" y="5499991"/>
            <a:ext cx="21695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Median fold change</a:t>
            </a:r>
          </a:p>
        </p:txBody>
      </p:sp>
      <p:sp>
        <p:nvSpPr>
          <p:cNvPr id="29" name="TextBox 28">
            <a:extLst>
              <a:ext uri="{FF2B5EF4-FFF2-40B4-BE49-F238E27FC236}">
                <a16:creationId xmlns:a16="http://schemas.microsoft.com/office/drawing/2014/main" id="{7067F9E0-257C-7A00-E1A5-3FE24A6B7704}"/>
              </a:ext>
            </a:extLst>
          </p:cNvPr>
          <p:cNvSpPr txBox="1"/>
          <p:nvPr/>
        </p:nvSpPr>
        <p:spPr bwMode="auto">
          <a:xfrm>
            <a:off x="6357551" y="5499991"/>
            <a:ext cx="6808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30" name="TextBox 29">
            <a:extLst>
              <a:ext uri="{FF2B5EF4-FFF2-40B4-BE49-F238E27FC236}">
                <a16:creationId xmlns:a16="http://schemas.microsoft.com/office/drawing/2014/main" id="{FCF67181-337E-771A-DCD4-D3C546E0FFE3}"/>
              </a:ext>
            </a:extLst>
          </p:cNvPr>
          <p:cNvSpPr txBox="1"/>
          <p:nvPr/>
        </p:nvSpPr>
        <p:spPr bwMode="auto">
          <a:xfrm>
            <a:off x="10323260" y="5499991"/>
            <a:ext cx="6808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31" name="TextBox 30">
            <a:extLst>
              <a:ext uri="{FF2B5EF4-FFF2-40B4-BE49-F238E27FC236}">
                <a16:creationId xmlns:a16="http://schemas.microsoft.com/office/drawing/2014/main" id="{38118A00-3E24-688E-9661-4F360C282329}"/>
              </a:ext>
            </a:extLst>
          </p:cNvPr>
          <p:cNvSpPr txBox="1"/>
          <p:nvPr/>
        </p:nvSpPr>
        <p:spPr bwMode="auto">
          <a:xfrm>
            <a:off x="9167206" y="5510382"/>
            <a:ext cx="68085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1.42</a:t>
            </a:r>
          </a:p>
        </p:txBody>
      </p:sp>
      <p:sp>
        <p:nvSpPr>
          <p:cNvPr id="32" name="TextBox 31">
            <a:extLst>
              <a:ext uri="{FF2B5EF4-FFF2-40B4-BE49-F238E27FC236}">
                <a16:creationId xmlns:a16="http://schemas.microsoft.com/office/drawing/2014/main" id="{DF60948A-97CF-15D7-3A0F-DB7223A83895}"/>
              </a:ext>
            </a:extLst>
          </p:cNvPr>
          <p:cNvSpPr txBox="1"/>
          <p:nvPr/>
        </p:nvSpPr>
        <p:spPr bwMode="auto">
          <a:xfrm>
            <a:off x="7538042" y="5499991"/>
            <a:ext cx="6808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33" name="Freeform: Shape 32">
            <a:extLst>
              <a:ext uri="{FF2B5EF4-FFF2-40B4-BE49-F238E27FC236}">
                <a16:creationId xmlns:a16="http://schemas.microsoft.com/office/drawing/2014/main" id="{CBEA4D43-DDF4-6078-594C-AAEC33DF671C}"/>
              </a:ext>
            </a:extLst>
          </p:cNvPr>
          <p:cNvSpPr/>
          <p:nvPr/>
        </p:nvSpPr>
        <p:spPr bwMode="auto">
          <a:xfrm>
            <a:off x="5943600" y="2238203"/>
            <a:ext cx="5471160" cy="2910840"/>
          </a:xfrm>
          <a:custGeom>
            <a:avLst/>
            <a:gdLst>
              <a:gd name="connsiteX0" fmla="*/ 0 w 5471160"/>
              <a:gd name="connsiteY0" fmla="*/ 0 h 2910840"/>
              <a:gd name="connsiteX1" fmla="*/ 0 w 5471160"/>
              <a:gd name="connsiteY1" fmla="*/ 2910840 h 2910840"/>
              <a:gd name="connsiteX2" fmla="*/ 5471160 w 5471160"/>
              <a:gd name="connsiteY2" fmla="*/ 2910840 h 2910840"/>
            </a:gdLst>
            <a:ahLst/>
            <a:cxnLst>
              <a:cxn ang="0">
                <a:pos x="connsiteX0" y="connsiteY0"/>
              </a:cxn>
              <a:cxn ang="0">
                <a:pos x="connsiteX1" y="connsiteY1"/>
              </a:cxn>
              <a:cxn ang="0">
                <a:pos x="connsiteX2" y="connsiteY2"/>
              </a:cxn>
            </a:cxnLst>
            <a:rect l="l" t="t" r="r" b="b"/>
            <a:pathLst>
              <a:path w="5471160" h="2910840">
                <a:moveTo>
                  <a:pt x="0" y="0"/>
                </a:moveTo>
                <a:lnTo>
                  <a:pt x="0" y="2910840"/>
                </a:lnTo>
                <a:lnTo>
                  <a:pt x="5471160" y="2910840"/>
                </a:lnTo>
              </a:path>
            </a:pathLst>
          </a:custGeom>
          <a:noFill/>
          <a:ln w="28575">
            <a:solidFill>
              <a:schemeClr val="bg1"/>
            </a:solidFill>
            <a:miter lim="800000"/>
            <a:headEnd/>
            <a:tailEnd/>
          </a:ln>
        </p:spPr>
        <p:txBody>
          <a:bodyPr rtlCol="0" anchor="ctr"/>
          <a:lstStyle/>
          <a:p>
            <a:pPr algn="ctr"/>
            <a:endParaRPr lang="en-US"/>
          </a:p>
        </p:txBody>
      </p:sp>
      <p:grpSp>
        <p:nvGrpSpPr>
          <p:cNvPr id="38" name="Group 37">
            <a:extLst>
              <a:ext uri="{FF2B5EF4-FFF2-40B4-BE49-F238E27FC236}">
                <a16:creationId xmlns:a16="http://schemas.microsoft.com/office/drawing/2014/main" id="{AB130373-DE11-E148-5943-B685B4867306}"/>
              </a:ext>
            </a:extLst>
          </p:cNvPr>
          <p:cNvGrpSpPr/>
          <p:nvPr/>
        </p:nvGrpSpPr>
        <p:grpSpPr>
          <a:xfrm>
            <a:off x="5867400" y="2679623"/>
            <a:ext cx="91440" cy="1680206"/>
            <a:chOff x="5695451" y="2544540"/>
            <a:chExt cx="801097" cy="1680206"/>
          </a:xfrm>
        </p:grpSpPr>
        <p:cxnSp>
          <p:nvCxnSpPr>
            <p:cNvPr id="35" name="Straight Connector 34">
              <a:extLst>
                <a:ext uri="{FF2B5EF4-FFF2-40B4-BE49-F238E27FC236}">
                  <a16:creationId xmlns:a16="http://schemas.microsoft.com/office/drawing/2014/main" id="{65BA3AB1-0662-69E4-A872-BA56BD535A09}"/>
                </a:ext>
              </a:extLst>
            </p:cNvPr>
            <p:cNvCxnSpPr/>
            <p:nvPr/>
          </p:nvCxnSpPr>
          <p:spPr bwMode="auto">
            <a:xfrm>
              <a:off x="5695451" y="2544540"/>
              <a:ext cx="80109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8FA9FC5-2318-B737-9BE1-73F9510FA8CF}"/>
                </a:ext>
              </a:extLst>
            </p:cNvPr>
            <p:cNvCxnSpPr/>
            <p:nvPr/>
          </p:nvCxnSpPr>
          <p:spPr bwMode="auto">
            <a:xfrm>
              <a:off x="5695451" y="3375120"/>
              <a:ext cx="80109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35F2E5F-76D3-74CE-C61A-133A56BBBCE9}"/>
                </a:ext>
              </a:extLst>
            </p:cNvPr>
            <p:cNvCxnSpPr/>
            <p:nvPr/>
          </p:nvCxnSpPr>
          <p:spPr bwMode="auto">
            <a:xfrm>
              <a:off x="5695451" y="4224746"/>
              <a:ext cx="8010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5A30DAE4-88D2-6FD3-7F53-B9D7F2BB8493}"/>
              </a:ext>
            </a:extLst>
          </p:cNvPr>
          <p:cNvGrpSpPr/>
          <p:nvPr/>
        </p:nvGrpSpPr>
        <p:grpSpPr>
          <a:xfrm>
            <a:off x="6243420" y="2721121"/>
            <a:ext cx="881280" cy="1357312"/>
            <a:chOff x="6243420" y="2586038"/>
            <a:chExt cx="881280" cy="1357312"/>
          </a:xfrm>
        </p:grpSpPr>
        <p:grpSp>
          <p:nvGrpSpPr>
            <p:cNvPr id="42" name="Group 41">
              <a:extLst>
                <a:ext uri="{FF2B5EF4-FFF2-40B4-BE49-F238E27FC236}">
                  <a16:creationId xmlns:a16="http://schemas.microsoft.com/office/drawing/2014/main" id="{0AFDDB34-255E-3E38-23BC-12355FB7E255}"/>
                </a:ext>
              </a:extLst>
            </p:cNvPr>
            <p:cNvGrpSpPr/>
            <p:nvPr/>
          </p:nvGrpSpPr>
          <p:grpSpPr>
            <a:xfrm>
              <a:off x="6243420" y="3085056"/>
              <a:ext cx="881280" cy="415382"/>
              <a:chOff x="6243420" y="3085056"/>
              <a:chExt cx="881280" cy="415382"/>
            </a:xfrm>
          </p:grpSpPr>
          <p:sp>
            <p:nvSpPr>
              <p:cNvPr id="39" name="Rectangle 38">
                <a:extLst>
                  <a:ext uri="{FF2B5EF4-FFF2-40B4-BE49-F238E27FC236}">
                    <a16:creationId xmlns:a16="http://schemas.microsoft.com/office/drawing/2014/main" id="{F01EDC15-2478-5321-D33F-404FC7E01DEB}"/>
                  </a:ext>
                </a:extLst>
              </p:cNvPr>
              <p:cNvSpPr/>
              <p:nvPr/>
            </p:nvSpPr>
            <p:spPr bwMode="auto">
              <a:xfrm>
                <a:off x="6243420" y="3085056"/>
                <a:ext cx="881280" cy="415382"/>
              </a:xfrm>
              <a:prstGeom prst="rect">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1" name="Straight Connector 40">
                <a:extLst>
                  <a:ext uri="{FF2B5EF4-FFF2-40B4-BE49-F238E27FC236}">
                    <a16:creationId xmlns:a16="http://schemas.microsoft.com/office/drawing/2014/main" id="{BC2B7074-C71A-46F6-1F79-8B3E57D449CB}"/>
                  </a:ext>
                </a:extLst>
              </p:cNvPr>
              <p:cNvCxnSpPr>
                <a:stCxn id="39" idx="1"/>
                <a:endCxn id="39" idx="3"/>
              </p:cNvCxnSpPr>
              <p:nvPr/>
            </p:nvCxnSpPr>
            <p:spPr bwMode="auto">
              <a:xfrm>
                <a:off x="6243420" y="3292747"/>
                <a:ext cx="881280" cy="0"/>
              </a:xfrm>
              <a:prstGeom prst="line">
                <a:avLst/>
              </a:prstGeom>
              <a:noFill/>
              <a:ln w="28575" cap="flat" cmpd="sng" algn="ctr">
                <a:solidFill>
                  <a:schemeClr val="bg1"/>
                </a:solidFill>
                <a:prstDash val="solid"/>
                <a:round/>
                <a:headEnd type="none" w="med" len="med"/>
                <a:tailEnd type="none" w="med" len="med"/>
              </a:ln>
              <a:effectLst/>
            </p:spPr>
          </p:cxnSp>
        </p:grpSp>
        <p:cxnSp>
          <p:nvCxnSpPr>
            <p:cNvPr id="46" name="Straight Connector 45">
              <a:extLst>
                <a:ext uri="{FF2B5EF4-FFF2-40B4-BE49-F238E27FC236}">
                  <a16:creationId xmlns:a16="http://schemas.microsoft.com/office/drawing/2014/main" id="{68BE7E00-644A-E291-737E-D7848958F9CA}"/>
                </a:ext>
              </a:extLst>
            </p:cNvPr>
            <p:cNvCxnSpPr>
              <a:cxnSpLocks/>
            </p:cNvCxnSpPr>
            <p:nvPr/>
          </p:nvCxnSpPr>
          <p:spPr bwMode="auto">
            <a:xfrm>
              <a:off x="6682493" y="2586038"/>
              <a:ext cx="0" cy="499019"/>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88FC820-9BE6-17BD-970D-3FADD020EE82}"/>
                </a:ext>
              </a:extLst>
            </p:cNvPr>
            <p:cNvCxnSpPr>
              <a:cxnSpLocks/>
            </p:cNvCxnSpPr>
            <p:nvPr/>
          </p:nvCxnSpPr>
          <p:spPr bwMode="auto">
            <a:xfrm>
              <a:off x="6682493" y="3500438"/>
              <a:ext cx="0" cy="442912"/>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4842BFE2-707F-FADC-7921-42A00679A62E}"/>
              </a:ext>
            </a:extLst>
          </p:cNvPr>
          <p:cNvGrpSpPr/>
          <p:nvPr/>
        </p:nvGrpSpPr>
        <p:grpSpPr>
          <a:xfrm>
            <a:off x="7470730" y="2859233"/>
            <a:ext cx="881280" cy="1362075"/>
            <a:chOff x="6243420" y="2596213"/>
            <a:chExt cx="881280" cy="1362075"/>
          </a:xfrm>
        </p:grpSpPr>
        <p:grpSp>
          <p:nvGrpSpPr>
            <p:cNvPr id="52" name="Group 51">
              <a:extLst>
                <a:ext uri="{FF2B5EF4-FFF2-40B4-BE49-F238E27FC236}">
                  <a16:creationId xmlns:a16="http://schemas.microsoft.com/office/drawing/2014/main" id="{C545039F-BA08-5B38-A40D-3C412B8A2A99}"/>
                </a:ext>
              </a:extLst>
            </p:cNvPr>
            <p:cNvGrpSpPr/>
            <p:nvPr/>
          </p:nvGrpSpPr>
          <p:grpSpPr>
            <a:xfrm>
              <a:off x="6243420" y="3085056"/>
              <a:ext cx="881280" cy="363645"/>
              <a:chOff x="6243420" y="3085056"/>
              <a:chExt cx="881280" cy="363645"/>
            </a:xfrm>
          </p:grpSpPr>
          <p:sp>
            <p:nvSpPr>
              <p:cNvPr id="55" name="Rectangle 54">
                <a:extLst>
                  <a:ext uri="{FF2B5EF4-FFF2-40B4-BE49-F238E27FC236}">
                    <a16:creationId xmlns:a16="http://schemas.microsoft.com/office/drawing/2014/main" id="{2C0398B9-9F5F-471F-3A63-2D9FD4E65429}"/>
                  </a:ext>
                </a:extLst>
              </p:cNvPr>
              <p:cNvSpPr/>
              <p:nvPr/>
            </p:nvSpPr>
            <p:spPr bwMode="auto">
              <a:xfrm>
                <a:off x="6243420" y="3085056"/>
                <a:ext cx="881280" cy="363645"/>
              </a:xfrm>
              <a:prstGeom prst="rect">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6" name="Straight Connector 55">
                <a:extLst>
                  <a:ext uri="{FF2B5EF4-FFF2-40B4-BE49-F238E27FC236}">
                    <a16:creationId xmlns:a16="http://schemas.microsoft.com/office/drawing/2014/main" id="{6094540B-80B0-FB37-CC50-AD24DCCED696}"/>
                  </a:ext>
                </a:extLst>
              </p:cNvPr>
              <p:cNvCxnSpPr>
                <a:cxnSpLocks/>
              </p:cNvCxnSpPr>
              <p:nvPr/>
            </p:nvCxnSpPr>
            <p:spPr bwMode="auto">
              <a:xfrm>
                <a:off x="6243420" y="3252590"/>
                <a:ext cx="881280" cy="0"/>
              </a:xfrm>
              <a:prstGeom prst="line">
                <a:avLst/>
              </a:prstGeom>
              <a:noFill/>
              <a:ln w="28575" cap="flat" cmpd="sng" algn="ctr">
                <a:solidFill>
                  <a:schemeClr val="bg1"/>
                </a:solidFill>
                <a:prstDash val="solid"/>
                <a:round/>
                <a:headEnd type="none" w="med" len="med"/>
                <a:tailEnd type="none" w="med" len="med"/>
              </a:ln>
              <a:effectLst/>
            </p:spPr>
          </p:cxnSp>
        </p:grpSp>
        <p:cxnSp>
          <p:nvCxnSpPr>
            <p:cNvPr id="53" name="Straight Connector 52">
              <a:extLst>
                <a:ext uri="{FF2B5EF4-FFF2-40B4-BE49-F238E27FC236}">
                  <a16:creationId xmlns:a16="http://schemas.microsoft.com/office/drawing/2014/main" id="{02EF8DE6-BD03-0A5D-E942-F825E3D286DD}"/>
                </a:ext>
              </a:extLst>
            </p:cNvPr>
            <p:cNvCxnSpPr>
              <a:cxnSpLocks/>
            </p:cNvCxnSpPr>
            <p:nvPr/>
          </p:nvCxnSpPr>
          <p:spPr bwMode="auto">
            <a:xfrm>
              <a:off x="6682493" y="2596213"/>
              <a:ext cx="0" cy="488844"/>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8A5AABC-FB1E-13CC-C254-A77790A721B2}"/>
                </a:ext>
              </a:extLst>
            </p:cNvPr>
            <p:cNvCxnSpPr>
              <a:cxnSpLocks/>
            </p:cNvCxnSpPr>
            <p:nvPr/>
          </p:nvCxnSpPr>
          <p:spPr bwMode="auto">
            <a:xfrm>
              <a:off x="6682493" y="3448701"/>
              <a:ext cx="0" cy="509587"/>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3B39341C-4E84-E794-5E76-48D84985521E}"/>
              </a:ext>
            </a:extLst>
          </p:cNvPr>
          <p:cNvGrpSpPr/>
          <p:nvPr/>
        </p:nvGrpSpPr>
        <p:grpSpPr>
          <a:xfrm>
            <a:off x="9018732" y="3435496"/>
            <a:ext cx="881280" cy="895350"/>
            <a:chOff x="6243420" y="2723596"/>
            <a:chExt cx="881280" cy="895350"/>
          </a:xfrm>
        </p:grpSpPr>
        <p:sp>
          <p:nvSpPr>
            <p:cNvPr id="64" name="Rectangle 63">
              <a:extLst>
                <a:ext uri="{FF2B5EF4-FFF2-40B4-BE49-F238E27FC236}">
                  <a16:creationId xmlns:a16="http://schemas.microsoft.com/office/drawing/2014/main" id="{08E40FA3-10D2-7299-27CD-936F2EE1D1CD}"/>
                </a:ext>
              </a:extLst>
            </p:cNvPr>
            <p:cNvSpPr/>
            <p:nvPr/>
          </p:nvSpPr>
          <p:spPr bwMode="auto">
            <a:xfrm>
              <a:off x="6243420" y="3085057"/>
              <a:ext cx="881280" cy="291002"/>
            </a:xfrm>
            <a:prstGeom prst="rect">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2" name="Straight Connector 61">
              <a:extLst>
                <a:ext uri="{FF2B5EF4-FFF2-40B4-BE49-F238E27FC236}">
                  <a16:creationId xmlns:a16="http://schemas.microsoft.com/office/drawing/2014/main" id="{A13FFA35-4B74-B5EE-0BBA-9A2A0AE1AD89}"/>
                </a:ext>
              </a:extLst>
            </p:cNvPr>
            <p:cNvCxnSpPr>
              <a:cxnSpLocks/>
            </p:cNvCxnSpPr>
            <p:nvPr/>
          </p:nvCxnSpPr>
          <p:spPr bwMode="auto">
            <a:xfrm>
              <a:off x="6682493" y="2723596"/>
              <a:ext cx="0" cy="361461"/>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3D0D590-AAE0-3DD5-DBAD-57AF9534C506}"/>
                </a:ext>
              </a:extLst>
            </p:cNvPr>
            <p:cNvCxnSpPr>
              <a:cxnSpLocks/>
            </p:cNvCxnSpPr>
            <p:nvPr/>
          </p:nvCxnSpPr>
          <p:spPr bwMode="auto">
            <a:xfrm>
              <a:off x="6682493" y="3366533"/>
              <a:ext cx="0" cy="252413"/>
            </a:xfrm>
            <a:prstGeom prst="line">
              <a:avLst/>
            </a:prstGeom>
            <a:noFill/>
            <a:ln w="28575"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F26F7C04-B3B0-D953-4B25-0A1EB82083BF}"/>
              </a:ext>
            </a:extLst>
          </p:cNvPr>
          <p:cNvGrpSpPr/>
          <p:nvPr/>
        </p:nvGrpSpPr>
        <p:grpSpPr>
          <a:xfrm>
            <a:off x="10250558" y="3492646"/>
            <a:ext cx="881280" cy="862012"/>
            <a:chOff x="6243420" y="2780746"/>
            <a:chExt cx="881280" cy="862012"/>
          </a:xfrm>
        </p:grpSpPr>
        <p:sp>
          <p:nvSpPr>
            <p:cNvPr id="69" name="Rectangle 68">
              <a:extLst>
                <a:ext uri="{FF2B5EF4-FFF2-40B4-BE49-F238E27FC236}">
                  <a16:creationId xmlns:a16="http://schemas.microsoft.com/office/drawing/2014/main" id="{31E39611-7008-7CA9-01B2-6DBA4D3BB614}"/>
                </a:ext>
              </a:extLst>
            </p:cNvPr>
            <p:cNvSpPr/>
            <p:nvPr/>
          </p:nvSpPr>
          <p:spPr bwMode="auto">
            <a:xfrm>
              <a:off x="6243420" y="3085057"/>
              <a:ext cx="881280" cy="291002"/>
            </a:xfrm>
            <a:prstGeom prst="rect">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0" name="Straight Connector 69">
              <a:extLst>
                <a:ext uri="{FF2B5EF4-FFF2-40B4-BE49-F238E27FC236}">
                  <a16:creationId xmlns:a16="http://schemas.microsoft.com/office/drawing/2014/main" id="{5950469B-B646-7EC1-C3F5-497B86DD4F9D}"/>
                </a:ext>
              </a:extLst>
            </p:cNvPr>
            <p:cNvCxnSpPr>
              <a:cxnSpLocks/>
            </p:cNvCxnSpPr>
            <p:nvPr/>
          </p:nvCxnSpPr>
          <p:spPr bwMode="auto">
            <a:xfrm>
              <a:off x="6682493" y="2780746"/>
              <a:ext cx="0" cy="304311"/>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F4969EF-8642-909C-3FA3-FC23E702CA61}"/>
                </a:ext>
              </a:extLst>
            </p:cNvPr>
            <p:cNvCxnSpPr>
              <a:cxnSpLocks/>
            </p:cNvCxnSpPr>
            <p:nvPr/>
          </p:nvCxnSpPr>
          <p:spPr bwMode="auto">
            <a:xfrm>
              <a:off x="6682493" y="3366533"/>
              <a:ext cx="0" cy="276225"/>
            </a:xfrm>
            <a:prstGeom prst="line">
              <a:avLst/>
            </a:prstGeom>
            <a:noFill/>
            <a:ln w="28575" cap="flat" cmpd="sng" algn="ctr">
              <a:solidFill>
                <a:schemeClr val="bg1"/>
              </a:solidFill>
              <a:prstDash val="solid"/>
              <a:round/>
              <a:headEnd type="none" w="med" len="med"/>
              <a:tailEnd type="none" w="med" len="med"/>
            </a:ln>
            <a:effectLst/>
          </p:spPr>
        </p:cxnSp>
      </p:grpSp>
      <p:sp>
        <p:nvSpPr>
          <p:cNvPr id="74" name="Oval 73">
            <a:extLst>
              <a:ext uri="{FF2B5EF4-FFF2-40B4-BE49-F238E27FC236}">
                <a16:creationId xmlns:a16="http://schemas.microsoft.com/office/drawing/2014/main" id="{A972DF40-FBD2-B05B-7F66-79C0E25A6515}"/>
              </a:ext>
            </a:extLst>
          </p:cNvPr>
          <p:cNvSpPr/>
          <p:nvPr/>
        </p:nvSpPr>
        <p:spPr bwMode="auto">
          <a:xfrm>
            <a:off x="10689631" y="345454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CA381EEF-100D-B85F-8632-876A06F46402}"/>
              </a:ext>
            </a:extLst>
          </p:cNvPr>
          <p:cNvSpPr/>
          <p:nvPr/>
        </p:nvSpPr>
        <p:spPr bwMode="auto">
          <a:xfrm>
            <a:off x="10873925" y="3471545"/>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788AC6CC-75C2-BFEF-B6B5-8E4353F4C7D4}"/>
              </a:ext>
            </a:extLst>
          </p:cNvPr>
          <p:cNvSpPr/>
          <p:nvPr/>
        </p:nvSpPr>
        <p:spPr bwMode="auto">
          <a:xfrm>
            <a:off x="10716424" y="3593347"/>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5FD44E69-256A-EA32-2F1E-848CC4B9B115}"/>
              </a:ext>
            </a:extLst>
          </p:cNvPr>
          <p:cNvSpPr/>
          <p:nvPr/>
        </p:nvSpPr>
        <p:spPr bwMode="auto">
          <a:xfrm>
            <a:off x="10773759" y="3594459"/>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6FD0368E-A07B-6A50-AFBE-2A4B74E974A7}"/>
              </a:ext>
            </a:extLst>
          </p:cNvPr>
          <p:cNvSpPr/>
          <p:nvPr/>
        </p:nvSpPr>
        <p:spPr bwMode="auto">
          <a:xfrm>
            <a:off x="10823128" y="3593347"/>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10D7F0C9-8B88-67D9-0448-D8762E75741D}"/>
              </a:ext>
            </a:extLst>
          </p:cNvPr>
          <p:cNvSpPr/>
          <p:nvPr/>
        </p:nvSpPr>
        <p:spPr bwMode="auto">
          <a:xfrm>
            <a:off x="10475047" y="3760147"/>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250208B8-8F0B-78F9-0C43-9E1F772549F9}"/>
              </a:ext>
            </a:extLst>
          </p:cNvPr>
          <p:cNvSpPr/>
          <p:nvPr/>
        </p:nvSpPr>
        <p:spPr bwMode="auto">
          <a:xfrm>
            <a:off x="10516746" y="3760147"/>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935F3A5D-248A-FAF2-2121-46331ED82FF2}"/>
              </a:ext>
            </a:extLst>
          </p:cNvPr>
          <p:cNvSpPr/>
          <p:nvPr/>
        </p:nvSpPr>
        <p:spPr bwMode="auto">
          <a:xfrm>
            <a:off x="10603188" y="3760147"/>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78C82F28-FB09-FB5E-747E-FBB5ED8970E1}"/>
              </a:ext>
            </a:extLst>
          </p:cNvPr>
          <p:cNvSpPr/>
          <p:nvPr/>
        </p:nvSpPr>
        <p:spPr bwMode="auto">
          <a:xfrm>
            <a:off x="10660523" y="3760147"/>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2670C7D2-D533-074E-3C7A-6CDF1E597ADF}"/>
              </a:ext>
            </a:extLst>
          </p:cNvPr>
          <p:cNvSpPr/>
          <p:nvPr/>
        </p:nvSpPr>
        <p:spPr bwMode="auto">
          <a:xfrm>
            <a:off x="10779834" y="3760147"/>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73861CF5-BA9C-CB76-F51A-98D0BEE72ECA}"/>
              </a:ext>
            </a:extLst>
          </p:cNvPr>
          <p:cNvSpPr/>
          <p:nvPr/>
        </p:nvSpPr>
        <p:spPr bwMode="auto">
          <a:xfrm>
            <a:off x="10874420" y="3760147"/>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0FDFE535-AF74-4C45-A1E4-19495785EB70}"/>
              </a:ext>
            </a:extLst>
          </p:cNvPr>
          <p:cNvSpPr/>
          <p:nvPr/>
        </p:nvSpPr>
        <p:spPr bwMode="auto">
          <a:xfrm>
            <a:off x="10852209" y="3881949"/>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3BF977A1-0699-1782-24E0-7DD8CF42EF92}"/>
              </a:ext>
            </a:extLst>
          </p:cNvPr>
          <p:cNvSpPr/>
          <p:nvPr/>
        </p:nvSpPr>
        <p:spPr bwMode="auto">
          <a:xfrm>
            <a:off x="10786318" y="3881949"/>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EA678F69-E099-9940-DA8F-BF449456BF04}"/>
              </a:ext>
            </a:extLst>
          </p:cNvPr>
          <p:cNvSpPr/>
          <p:nvPr/>
        </p:nvSpPr>
        <p:spPr bwMode="auto">
          <a:xfrm>
            <a:off x="10543498" y="3881949"/>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4AE219EE-89FF-B103-B8EC-5E02E2A28DED}"/>
              </a:ext>
            </a:extLst>
          </p:cNvPr>
          <p:cNvSpPr/>
          <p:nvPr/>
        </p:nvSpPr>
        <p:spPr bwMode="auto">
          <a:xfrm>
            <a:off x="10642805" y="4206248"/>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60407743-7ABC-5FD6-4466-C7BB32877409}"/>
              </a:ext>
            </a:extLst>
          </p:cNvPr>
          <p:cNvSpPr/>
          <p:nvPr/>
        </p:nvSpPr>
        <p:spPr bwMode="auto">
          <a:xfrm>
            <a:off x="10586904" y="4323335"/>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CC98EA9E-09E2-C9FD-2C7E-2200AF211066}"/>
              </a:ext>
            </a:extLst>
          </p:cNvPr>
          <p:cNvSpPr/>
          <p:nvPr/>
        </p:nvSpPr>
        <p:spPr bwMode="auto">
          <a:xfrm>
            <a:off x="10529569" y="4323335"/>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E2C355C1-9CD0-5CE6-EFA9-BACA03868610}"/>
              </a:ext>
            </a:extLst>
          </p:cNvPr>
          <p:cNvSpPr/>
          <p:nvPr/>
        </p:nvSpPr>
        <p:spPr bwMode="auto">
          <a:xfrm>
            <a:off x="10420407" y="4047165"/>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6ADEBAFE-27CD-429D-84A0-F4742E140E10}"/>
              </a:ext>
            </a:extLst>
          </p:cNvPr>
          <p:cNvSpPr/>
          <p:nvPr/>
        </p:nvSpPr>
        <p:spPr bwMode="auto">
          <a:xfrm>
            <a:off x="10467233" y="4047165"/>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2F7C886E-26BD-C5FF-6594-9BFC75361499}"/>
              </a:ext>
            </a:extLst>
          </p:cNvPr>
          <p:cNvSpPr/>
          <p:nvPr/>
        </p:nvSpPr>
        <p:spPr bwMode="auto">
          <a:xfrm>
            <a:off x="10512842" y="4047165"/>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9A707AB3-8C2F-F539-6981-59F107CDA51E}"/>
              </a:ext>
            </a:extLst>
          </p:cNvPr>
          <p:cNvSpPr/>
          <p:nvPr/>
        </p:nvSpPr>
        <p:spPr bwMode="auto">
          <a:xfrm>
            <a:off x="10561912" y="4047165"/>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EF62DDD1-473D-01CC-B5E3-22AF78A380F5}"/>
              </a:ext>
            </a:extLst>
          </p:cNvPr>
          <p:cNvSpPr/>
          <p:nvPr/>
        </p:nvSpPr>
        <p:spPr bwMode="auto">
          <a:xfrm>
            <a:off x="10638430" y="4047165"/>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B6FEBF48-0201-9132-5BF3-9A2D62031E80}"/>
              </a:ext>
            </a:extLst>
          </p:cNvPr>
          <p:cNvSpPr/>
          <p:nvPr/>
        </p:nvSpPr>
        <p:spPr bwMode="auto">
          <a:xfrm>
            <a:off x="10686957" y="4047165"/>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578858A7-4A14-D0DA-8238-7D857E3401A2}"/>
              </a:ext>
            </a:extLst>
          </p:cNvPr>
          <p:cNvSpPr/>
          <p:nvPr/>
        </p:nvSpPr>
        <p:spPr bwMode="auto">
          <a:xfrm>
            <a:off x="10732217" y="4047165"/>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BF502B76-1F31-24F6-CAEE-F7C82B4CF7A9}"/>
              </a:ext>
            </a:extLst>
          </p:cNvPr>
          <p:cNvSpPr/>
          <p:nvPr/>
        </p:nvSpPr>
        <p:spPr bwMode="auto">
          <a:xfrm>
            <a:off x="10788207" y="4047165"/>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DFA3DCB7-3243-5144-1547-5EEF91DCA26D}"/>
              </a:ext>
            </a:extLst>
          </p:cNvPr>
          <p:cNvSpPr/>
          <p:nvPr/>
        </p:nvSpPr>
        <p:spPr bwMode="auto">
          <a:xfrm>
            <a:off x="10849551" y="4047165"/>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D06B2793-5355-F6E0-B14F-853EADD2E8E0}"/>
              </a:ext>
            </a:extLst>
          </p:cNvPr>
          <p:cNvSpPr/>
          <p:nvPr/>
        </p:nvSpPr>
        <p:spPr bwMode="auto">
          <a:xfrm>
            <a:off x="10664102" y="4497279"/>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DEDFF804-9BC6-97B4-4774-D8DFFA5A5B26}"/>
              </a:ext>
            </a:extLst>
          </p:cNvPr>
          <p:cNvSpPr/>
          <p:nvPr/>
        </p:nvSpPr>
        <p:spPr bwMode="auto">
          <a:xfrm>
            <a:off x="10879592" y="4656747"/>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6BE152C0-E2ED-3503-074C-ABA7246494C6}"/>
              </a:ext>
            </a:extLst>
          </p:cNvPr>
          <p:cNvSpPr/>
          <p:nvPr/>
        </p:nvSpPr>
        <p:spPr bwMode="auto">
          <a:xfrm>
            <a:off x="10408643" y="4923854"/>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6AA7A9EC-480E-889F-1E05-66B3DDE1418B}"/>
              </a:ext>
            </a:extLst>
          </p:cNvPr>
          <p:cNvSpPr/>
          <p:nvPr/>
        </p:nvSpPr>
        <p:spPr bwMode="auto">
          <a:xfrm>
            <a:off x="10421696" y="449385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FD2E1F42-2C8B-9934-77C3-1F11CF60E97A}"/>
              </a:ext>
            </a:extLst>
          </p:cNvPr>
          <p:cNvSpPr/>
          <p:nvPr/>
        </p:nvSpPr>
        <p:spPr bwMode="auto">
          <a:xfrm>
            <a:off x="10491980" y="449385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73220C18-FD59-BFCA-1F76-E04E48E65AFB}"/>
              </a:ext>
            </a:extLst>
          </p:cNvPr>
          <p:cNvSpPr/>
          <p:nvPr/>
        </p:nvSpPr>
        <p:spPr bwMode="auto">
          <a:xfrm>
            <a:off x="9485967" y="4768218"/>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7436E01F-7F2A-8196-15FC-8014C7E7D53C}"/>
              </a:ext>
            </a:extLst>
          </p:cNvPr>
          <p:cNvSpPr/>
          <p:nvPr/>
        </p:nvSpPr>
        <p:spPr bwMode="auto">
          <a:xfrm>
            <a:off x="9264511" y="470280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816211E0-D166-565D-7F02-044FD0DBB132}"/>
              </a:ext>
            </a:extLst>
          </p:cNvPr>
          <p:cNvSpPr/>
          <p:nvPr/>
        </p:nvSpPr>
        <p:spPr bwMode="auto">
          <a:xfrm>
            <a:off x="9478332" y="4330687"/>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115C0893-0E66-DA90-EDBD-DFE7B97CFDA3}"/>
              </a:ext>
            </a:extLst>
          </p:cNvPr>
          <p:cNvSpPr/>
          <p:nvPr/>
        </p:nvSpPr>
        <p:spPr bwMode="auto">
          <a:xfrm>
            <a:off x="9421154" y="4330687"/>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17740F62-B3D5-8C45-BE75-50EE1D29E8DC}"/>
              </a:ext>
            </a:extLst>
          </p:cNvPr>
          <p:cNvSpPr/>
          <p:nvPr/>
        </p:nvSpPr>
        <p:spPr bwMode="auto">
          <a:xfrm>
            <a:off x="9360773" y="4330687"/>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0DED2B14-0BC0-1C54-5C63-39F1186A7E96}"/>
              </a:ext>
            </a:extLst>
          </p:cNvPr>
          <p:cNvSpPr/>
          <p:nvPr/>
        </p:nvSpPr>
        <p:spPr bwMode="auto">
          <a:xfrm>
            <a:off x="9216210" y="4330687"/>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E794D5B1-597F-73B8-2C8C-4EAB07D527C7}"/>
              </a:ext>
            </a:extLst>
          </p:cNvPr>
          <p:cNvSpPr/>
          <p:nvPr/>
        </p:nvSpPr>
        <p:spPr bwMode="auto">
          <a:xfrm>
            <a:off x="9383102" y="3923665"/>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7831C46D-1029-068B-A90A-83BC7F6A0F45}"/>
              </a:ext>
            </a:extLst>
          </p:cNvPr>
          <p:cNvSpPr/>
          <p:nvPr/>
        </p:nvSpPr>
        <p:spPr bwMode="auto">
          <a:xfrm>
            <a:off x="9467702" y="3880481"/>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C5377AF2-53D7-4552-3D9A-60B6A80F9A76}"/>
              </a:ext>
            </a:extLst>
          </p:cNvPr>
          <p:cNvSpPr/>
          <p:nvPr/>
        </p:nvSpPr>
        <p:spPr bwMode="auto">
          <a:xfrm>
            <a:off x="9494439" y="3923664"/>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E04DEDCA-51A8-87F9-E31F-87E12B5616CD}"/>
              </a:ext>
            </a:extLst>
          </p:cNvPr>
          <p:cNvSpPr/>
          <p:nvPr/>
        </p:nvSpPr>
        <p:spPr bwMode="auto">
          <a:xfrm>
            <a:off x="9557985" y="3923664"/>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53100184-6969-20ED-839B-18A9F39F21BA}"/>
              </a:ext>
            </a:extLst>
          </p:cNvPr>
          <p:cNvSpPr/>
          <p:nvPr/>
        </p:nvSpPr>
        <p:spPr bwMode="auto">
          <a:xfrm>
            <a:off x="9188844" y="404475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304FABE8-4097-18DB-863F-C6C404AA5363}"/>
              </a:ext>
            </a:extLst>
          </p:cNvPr>
          <p:cNvSpPr/>
          <p:nvPr/>
        </p:nvSpPr>
        <p:spPr bwMode="auto">
          <a:xfrm>
            <a:off x="9248947" y="404475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17AEA7CE-FBEC-F1E9-692F-67E03C81E742}"/>
              </a:ext>
            </a:extLst>
          </p:cNvPr>
          <p:cNvSpPr/>
          <p:nvPr/>
        </p:nvSpPr>
        <p:spPr bwMode="auto">
          <a:xfrm>
            <a:off x="9300198" y="404475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136388A6-5B8B-FB50-2C04-081CF86A7D6C}"/>
              </a:ext>
            </a:extLst>
          </p:cNvPr>
          <p:cNvSpPr/>
          <p:nvPr/>
        </p:nvSpPr>
        <p:spPr bwMode="auto">
          <a:xfrm>
            <a:off x="9354628" y="404475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CD976BDC-B7BF-357E-369C-324F5A7ACE21}"/>
              </a:ext>
            </a:extLst>
          </p:cNvPr>
          <p:cNvSpPr/>
          <p:nvPr/>
        </p:nvSpPr>
        <p:spPr bwMode="auto">
          <a:xfrm>
            <a:off x="9411930" y="404475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B6D013D0-EA57-7C2D-6DF8-893F101731CB}"/>
              </a:ext>
            </a:extLst>
          </p:cNvPr>
          <p:cNvSpPr/>
          <p:nvPr/>
        </p:nvSpPr>
        <p:spPr bwMode="auto">
          <a:xfrm>
            <a:off x="9469369" y="404475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E9CB442C-80F2-2E55-5C3C-0CC5A85F64D8}"/>
              </a:ext>
            </a:extLst>
          </p:cNvPr>
          <p:cNvSpPr/>
          <p:nvPr/>
        </p:nvSpPr>
        <p:spPr bwMode="auto">
          <a:xfrm>
            <a:off x="9522200" y="404475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01DAA451-459E-AFE6-92A3-EB1CA8B4C963}"/>
              </a:ext>
            </a:extLst>
          </p:cNvPr>
          <p:cNvSpPr/>
          <p:nvPr/>
        </p:nvSpPr>
        <p:spPr bwMode="auto">
          <a:xfrm>
            <a:off x="9606720" y="404475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3281392B-1A56-328B-9792-7D94607404CC}"/>
              </a:ext>
            </a:extLst>
          </p:cNvPr>
          <p:cNvSpPr/>
          <p:nvPr/>
        </p:nvSpPr>
        <p:spPr bwMode="auto">
          <a:xfrm>
            <a:off x="9651920" y="404475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4FD57D3D-B584-8DC0-66C8-6D903F0D51C4}"/>
              </a:ext>
            </a:extLst>
          </p:cNvPr>
          <p:cNvSpPr/>
          <p:nvPr/>
        </p:nvSpPr>
        <p:spPr bwMode="auto">
          <a:xfrm>
            <a:off x="9668318" y="376014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99C83D95-2C68-D7F3-1530-7B248AC4F2ED}"/>
              </a:ext>
            </a:extLst>
          </p:cNvPr>
          <p:cNvSpPr/>
          <p:nvPr/>
        </p:nvSpPr>
        <p:spPr bwMode="auto">
          <a:xfrm>
            <a:off x="9608676" y="376014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6FD208A5-9518-57BD-9366-DA4D8AAA97A8}"/>
              </a:ext>
            </a:extLst>
          </p:cNvPr>
          <p:cNvSpPr/>
          <p:nvPr/>
        </p:nvSpPr>
        <p:spPr bwMode="auto">
          <a:xfrm>
            <a:off x="9480638" y="376014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9DA63A79-1821-BFB5-7806-3C83070F764D}"/>
              </a:ext>
            </a:extLst>
          </p:cNvPr>
          <p:cNvSpPr/>
          <p:nvPr/>
        </p:nvSpPr>
        <p:spPr bwMode="auto">
          <a:xfrm>
            <a:off x="9419426" y="376014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F417EEAB-965D-8B68-115C-E8AB442964F8}"/>
              </a:ext>
            </a:extLst>
          </p:cNvPr>
          <p:cNvSpPr/>
          <p:nvPr/>
        </p:nvSpPr>
        <p:spPr bwMode="auto">
          <a:xfrm>
            <a:off x="9380921" y="376014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7FEECDDC-B61D-E837-C87B-92D29B929DDE}"/>
              </a:ext>
            </a:extLst>
          </p:cNvPr>
          <p:cNvSpPr/>
          <p:nvPr/>
        </p:nvSpPr>
        <p:spPr bwMode="auto">
          <a:xfrm>
            <a:off x="9261351" y="376014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8BC8D5D1-E2E7-3812-DAF2-B4CF9236F344}"/>
              </a:ext>
            </a:extLst>
          </p:cNvPr>
          <p:cNvSpPr/>
          <p:nvPr/>
        </p:nvSpPr>
        <p:spPr bwMode="auto">
          <a:xfrm>
            <a:off x="9285727" y="3598711"/>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D76E5656-E6C3-B527-D8AE-493236DBA0A1}"/>
              </a:ext>
            </a:extLst>
          </p:cNvPr>
          <p:cNvSpPr/>
          <p:nvPr/>
        </p:nvSpPr>
        <p:spPr bwMode="auto">
          <a:xfrm>
            <a:off x="9394083" y="3598711"/>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B87FE8EB-7660-B915-01F4-A3CCE470A5A9}"/>
              </a:ext>
            </a:extLst>
          </p:cNvPr>
          <p:cNvSpPr/>
          <p:nvPr/>
        </p:nvSpPr>
        <p:spPr bwMode="auto">
          <a:xfrm>
            <a:off x="9394083" y="3477435"/>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2250E9EA-3019-D0F8-8D04-96C5840E5ABA}"/>
              </a:ext>
            </a:extLst>
          </p:cNvPr>
          <p:cNvSpPr/>
          <p:nvPr/>
        </p:nvSpPr>
        <p:spPr bwMode="auto">
          <a:xfrm>
            <a:off x="9408750" y="3377498"/>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DC6F3AAA-496D-E5F7-6E8F-9DEA29059820}"/>
              </a:ext>
            </a:extLst>
          </p:cNvPr>
          <p:cNvSpPr/>
          <p:nvPr/>
        </p:nvSpPr>
        <p:spPr bwMode="auto">
          <a:xfrm>
            <a:off x="9590537" y="3594403"/>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9B06F4B7-8702-867F-6335-9E0C4694D27A}"/>
              </a:ext>
            </a:extLst>
          </p:cNvPr>
          <p:cNvSpPr/>
          <p:nvPr/>
        </p:nvSpPr>
        <p:spPr bwMode="auto">
          <a:xfrm>
            <a:off x="9214010" y="3461647"/>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9B72C388-B81A-5896-C8B2-A620D238EC9D}"/>
              </a:ext>
            </a:extLst>
          </p:cNvPr>
          <p:cNvSpPr/>
          <p:nvPr/>
        </p:nvSpPr>
        <p:spPr bwMode="auto">
          <a:xfrm>
            <a:off x="9184037" y="3499506"/>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2586BE2C-455B-0D59-EAED-5B4937196D4B}"/>
              </a:ext>
            </a:extLst>
          </p:cNvPr>
          <p:cNvSpPr/>
          <p:nvPr/>
        </p:nvSpPr>
        <p:spPr bwMode="auto">
          <a:xfrm>
            <a:off x="9195525" y="3598260"/>
            <a:ext cx="73619" cy="7361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A7B380C0-28A9-05A1-4D9D-CF56B04FC391}"/>
              </a:ext>
            </a:extLst>
          </p:cNvPr>
          <p:cNvSpPr/>
          <p:nvPr/>
        </p:nvSpPr>
        <p:spPr bwMode="auto">
          <a:xfrm>
            <a:off x="8103565" y="4051149"/>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7DEE0D87-B552-218D-C9BF-BD77BD456CBD}"/>
              </a:ext>
            </a:extLst>
          </p:cNvPr>
          <p:cNvSpPr/>
          <p:nvPr/>
        </p:nvSpPr>
        <p:spPr bwMode="auto">
          <a:xfrm>
            <a:off x="7924823" y="4044006"/>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9C58F73E-40C9-2810-84EE-0C4038D42877}"/>
              </a:ext>
            </a:extLst>
          </p:cNvPr>
          <p:cNvSpPr/>
          <p:nvPr/>
        </p:nvSpPr>
        <p:spPr bwMode="auto">
          <a:xfrm>
            <a:off x="7715345" y="4041617"/>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6065E2E7-8656-676F-D2FA-8C58AD83D78C}"/>
              </a:ext>
            </a:extLst>
          </p:cNvPr>
          <p:cNvSpPr/>
          <p:nvPr/>
        </p:nvSpPr>
        <p:spPr bwMode="auto">
          <a:xfrm>
            <a:off x="7641901" y="4041617"/>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5A7B55F8-8E6B-6ACD-C77C-6AF5F791758E}"/>
              </a:ext>
            </a:extLst>
          </p:cNvPr>
          <p:cNvSpPr/>
          <p:nvPr/>
        </p:nvSpPr>
        <p:spPr bwMode="auto">
          <a:xfrm>
            <a:off x="7796462" y="4193730"/>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28F5F1F0-BCDC-382D-CF12-A758047DAE38}"/>
              </a:ext>
            </a:extLst>
          </p:cNvPr>
          <p:cNvSpPr/>
          <p:nvPr/>
        </p:nvSpPr>
        <p:spPr bwMode="auto">
          <a:xfrm>
            <a:off x="7796462" y="4413169"/>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A037E685-194B-838F-A302-9D3E8E322696}"/>
              </a:ext>
            </a:extLst>
          </p:cNvPr>
          <p:cNvSpPr/>
          <p:nvPr/>
        </p:nvSpPr>
        <p:spPr bwMode="auto">
          <a:xfrm>
            <a:off x="7745880" y="3830650"/>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E5E020DA-86BD-8FEA-ABBB-4D723450E667}"/>
              </a:ext>
            </a:extLst>
          </p:cNvPr>
          <p:cNvSpPr/>
          <p:nvPr/>
        </p:nvSpPr>
        <p:spPr bwMode="auto">
          <a:xfrm>
            <a:off x="7650066" y="3764501"/>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27F314A4-FACA-006E-2177-723E936CD56E}"/>
              </a:ext>
            </a:extLst>
          </p:cNvPr>
          <p:cNvSpPr/>
          <p:nvPr/>
        </p:nvSpPr>
        <p:spPr bwMode="auto">
          <a:xfrm>
            <a:off x="7723166" y="3764501"/>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AFF30B22-88CB-079C-3A47-3564F0D14299}"/>
              </a:ext>
            </a:extLst>
          </p:cNvPr>
          <p:cNvSpPr/>
          <p:nvPr/>
        </p:nvSpPr>
        <p:spPr bwMode="auto">
          <a:xfrm>
            <a:off x="7804088" y="3764501"/>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9AB72B28-E082-4E56-122C-7EEC62DDCC90}"/>
              </a:ext>
            </a:extLst>
          </p:cNvPr>
          <p:cNvSpPr/>
          <p:nvPr/>
        </p:nvSpPr>
        <p:spPr bwMode="auto">
          <a:xfrm>
            <a:off x="7832755" y="3764501"/>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35CDFD96-B7CC-770C-0963-93004BC18830}"/>
              </a:ext>
            </a:extLst>
          </p:cNvPr>
          <p:cNvSpPr/>
          <p:nvPr/>
        </p:nvSpPr>
        <p:spPr bwMode="auto">
          <a:xfrm>
            <a:off x="7934644" y="3666966"/>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F507DE67-5E5B-E777-29D8-B17DB1419521}"/>
              </a:ext>
            </a:extLst>
          </p:cNvPr>
          <p:cNvSpPr/>
          <p:nvPr/>
        </p:nvSpPr>
        <p:spPr bwMode="auto">
          <a:xfrm>
            <a:off x="7801142" y="3666966"/>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03235966-EF09-57F9-36A2-D1B1F06E5DDA}"/>
              </a:ext>
            </a:extLst>
          </p:cNvPr>
          <p:cNvSpPr/>
          <p:nvPr/>
        </p:nvSpPr>
        <p:spPr bwMode="auto">
          <a:xfrm>
            <a:off x="7675428" y="3666966"/>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4CFA8580-6295-3071-F0DC-55FE639A9160}"/>
              </a:ext>
            </a:extLst>
          </p:cNvPr>
          <p:cNvSpPr/>
          <p:nvPr/>
        </p:nvSpPr>
        <p:spPr bwMode="auto">
          <a:xfrm>
            <a:off x="7696684" y="3593765"/>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EE64C2C4-0693-D7DC-7CFD-D5F71068B9D2}"/>
              </a:ext>
            </a:extLst>
          </p:cNvPr>
          <p:cNvSpPr/>
          <p:nvPr/>
        </p:nvSpPr>
        <p:spPr bwMode="auto">
          <a:xfrm>
            <a:off x="7790829" y="3593765"/>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CF76CD21-1DF4-7C34-EDF8-407663CF35A5}"/>
              </a:ext>
            </a:extLst>
          </p:cNvPr>
          <p:cNvSpPr/>
          <p:nvPr/>
        </p:nvSpPr>
        <p:spPr bwMode="auto">
          <a:xfrm>
            <a:off x="7844961" y="3593765"/>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A2231999-F1D4-33FC-EB94-0B7BD6787303}"/>
              </a:ext>
            </a:extLst>
          </p:cNvPr>
          <p:cNvSpPr/>
          <p:nvPr/>
        </p:nvSpPr>
        <p:spPr bwMode="auto">
          <a:xfrm>
            <a:off x="7956959" y="3593765"/>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6C6BB937-6EC1-4425-3BC6-7DE8E9E9555D}"/>
              </a:ext>
            </a:extLst>
          </p:cNvPr>
          <p:cNvSpPr/>
          <p:nvPr/>
        </p:nvSpPr>
        <p:spPr bwMode="auto">
          <a:xfrm>
            <a:off x="8051979" y="3593765"/>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64582E6A-9F8C-C888-3D41-8928ED09F4AB}"/>
              </a:ext>
            </a:extLst>
          </p:cNvPr>
          <p:cNvSpPr/>
          <p:nvPr/>
        </p:nvSpPr>
        <p:spPr bwMode="auto">
          <a:xfrm>
            <a:off x="7904599" y="3535646"/>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9849BC0C-71D0-2979-85EA-4C412679AF48}"/>
              </a:ext>
            </a:extLst>
          </p:cNvPr>
          <p:cNvSpPr/>
          <p:nvPr/>
        </p:nvSpPr>
        <p:spPr bwMode="auto">
          <a:xfrm>
            <a:off x="8026496" y="3478829"/>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18D052DF-F330-2B79-0177-F9138E20C82F}"/>
              </a:ext>
            </a:extLst>
          </p:cNvPr>
          <p:cNvSpPr/>
          <p:nvPr/>
        </p:nvSpPr>
        <p:spPr bwMode="auto">
          <a:xfrm>
            <a:off x="8103690" y="3478829"/>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52AAFADA-46FB-7E44-FCED-8EC962106708}"/>
              </a:ext>
            </a:extLst>
          </p:cNvPr>
          <p:cNvSpPr/>
          <p:nvPr/>
        </p:nvSpPr>
        <p:spPr bwMode="auto">
          <a:xfrm>
            <a:off x="8008263" y="3355945"/>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788BB7AD-3BE5-AB86-03F7-C7D0241B1048}"/>
              </a:ext>
            </a:extLst>
          </p:cNvPr>
          <p:cNvSpPr/>
          <p:nvPr/>
        </p:nvSpPr>
        <p:spPr bwMode="auto">
          <a:xfrm>
            <a:off x="8008263" y="3309383"/>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EB59EEB6-3CCB-CE8D-F3C7-F720A9B7637D}"/>
              </a:ext>
            </a:extLst>
          </p:cNvPr>
          <p:cNvSpPr/>
          <p:nvPr/>
        </p:nvSpPr>
        <p:spPr bwMode="auto">
          <a:xfrm>
            <a:off x="8066755" y="3309383"/>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43B5D431-3A0E-DA48-5DFF-12AE36EC4903}"/>
              </a:ext>
            </a:extLst>
          </p:cNvPr>
          <p:cNvSpPr/>
          <p:nvPr/>
        </p:nvSpPr>
        <p:spPr bwMode="auto">
          <a:xfrm>
            <a:off x="7862320" y="3383601"/>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818A997B-3628-E68B-00C4-958153A0B13E}"/>
              </a:ext>
            </a:extLst>
          </p:cNvPr>
          <p:cNvSpPr/>
          <p:nvPr/>
        </p:nvSpPr>
        <p:spPr bwMode="auto">
          <a:xfrm>
            <a:off x="7830979" y="3469766"/>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DEC3A085-C1FD-976B-9A03-3C7522E93907}"/>
              </a:ext>
            </a:extLst>
          </p:cNvPr>
          <p:cNvSpPr/>
          <p:nvPr/>
        </p:nvSpPr>
        <p:spPr bwMode="auto">
          <a:xfrm>
            <a:off x="7755934" y="3469766"/>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4FDAB053-B4D9-CF47-A9B1-20B70D81EC27}"/>
              </a:ext>
            </a:extLst>
          </p:cNvPr>
          <p:cNvSpPr/>
          <p:nvPr/>
        </p:nvSpPr>
        <p:spPr bwMode="auto">
          <a:xfrm>
            <a:off x="7686356" y="3469766"/>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9A28439B-958E-C214-444E-E499430DCEC3}"/>
              </a:ext>
            </a:extLst>
          </p:cNvPr>
          <p:cNvSpPr/>
          <p:nvPr/>
        </p:nvSpPr>
        <p:spPr bwMode="auto">
          <a:xfrm>
            <a:off x="7764138" y="3389317"/>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6B567F78-EFE6-57DE-C59A-3185EC34B667}"/>
              </a:ext>
            </a:extLst>
          </p:cNvPr>
          <p:cNvSpPr/>
          <p:nvPr/>
        </p:nvSpPr>
        <p:spPr bwMode="auto">
          <a:xfrm>
            <a:off x="7702662" y="3389317"/>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25803A7F-71B7-18C6-6AB8-7506E7087361}"/>
              </a:ext>
            </a:extLst>
          </p:cNvPr>
          <p:cNvSpPr/>
          <p:nvPr/>
        </p:nvSpPr>
        <p:spPr bwMode="auto">
          <a:xfrm>
            <a:off x="7750931" y="3308868"/>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9D62070F-2A14-891D-AFB1-F7F7890E8A84}"/>
              </a:ext>
            </a:extLst>
          </p:cNvPr>
          <p:cNvSpPr/>
          <p:nvPr/>
        </p:nvSpPr>
        <p:spPr bwMode="auto">
          <a:xfrm>
            <a:off x="7679233" y="3300133"/>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27A6FA2C-D8AA-D9A3-B04C-EA4EDDFAF6AC}"/>
              </a:ext>
            </a:extLst>
          </p:cNvPr>
          <p:cNvSpPr/>
          <p:nvPr/>
        </p:nvSpPr>
        <p:spPr bwMode="auto">
          <a:xfrm>
            <a:off x="7730001" y="3241382"/>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9DC9B5C3-24DD-D025-A08F-BF140AAAC775}"/>
              </a:ext>
            </a:extLst>
          </p:cNvPr>
          <p:cNvSpPr/>
          <p:nvPr/>
        </p:nvSpPr>
        <p:spPr bwMode="auto">
          <a:xfrm>
            <a:off x="7801188" y="3205171"/>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04B77E7E-E59F-3954-013F-6EFE011B73D3}"/>
              </a:ext>
            </a:extLst>
          </p:cNvPr>
          <p:cNvSpPr/>
          <p:nvPr/>
        </p:nvSpPr>
        <p:spPr bwMode="auto">
          <a:xfrm>
            <a:off x="7867788" y="3134434"/>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8A255118-A4D6-9D59-FE79-6D735063501C}"/>
              </a:ext>
            </a:extLst>
          </p:cNvPr>
          <p:cNvSpPr/>
          <p:nvPr/>
        </p:nvSpPr>
        <p:spPr bwMode="auto">
          <a:xfrm>
            <a:off x="8080729" y="3075139"/>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C862BD8C-CA06-A9EA-ADAF-9A288FA76228}"/>
              </a:ext>
            </a:extLst>
          </p:cNvPr>
          <p:cNvSpPr/>
          <p:nvPr/>
        </p:nvSpPr>
        <p:spPr bwMode="auto">
          <a:xfrm>
            <a:off x="7790829" y="3046979"/>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B47F8781-762C-73BD-FEC4-25DCF495F0AC}"/>
              </a:ext>
            </a:extLst>
          </p:cNvPr>
          <p:cNvSpPr/>
          <p:nvPr/>
        </p:nvSpPr>
        <p:spPr bwMode="auto">
          <a:xfrm>
            <a:off x="7803249" y="3013960"/>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B11FB776-0A66-0D58-17CD-BECF723725B0}"/>
              </a:ext>
            </a:extLst>
          </p:cNvPr>
          <p:cNvSpPr/>
          <p:nvPr/>
        </p:nvSpPr>
        <p:spPr bwMode="auto">
          <a:xfrm>
            <a:off x="7800947" y="2943223"/>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EFB1AF3E-53C3-B29B-E64F-B9E2D567C345}"/>
              </a:ext>
            </a:extLst>
          </p:cNvPr>
          <p:cNvSpPr/>
          <p:nvPr/>
        </p:nvSpPr>
        <p:spPr bwMode="auto">
          <a:xfrm>
            <a:off x="7709070" y="2835478"/>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4771FE88-D542-A971-7AB0-B475BD0765D4}"/>
              </a:ext>
            </a:extLst>
          </p:cNvPr>
          <p:cNvSpPr/>
          <p:nvPr/>
        </p:nvSpPr>
        <p:spPr bwMode="auto">
          <a:xfrm>
            <a:off x="8007110" y="2732788"/>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C07FD584-A58C-AC55-4445-46AFA7A36665}"/>
              </a:ext>
            </a:extLst>
          </p:cNvPr>
          <p:cNvSpPr/>
          <p:nvPr/>
        </p:nvSpPr>
        <p:spPr bwMode="auto">
          <a:xfrm>
            <a:off x="6488705" y="2337867"/>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9C2035ED-189C-3670-8BD3-ECDEEA06674A}"/>
              </a:ext>
            </a:extLst>
          </p:cNvPr>
          <p:cNvSpPr/>
          <p:nvPr/>
        </p:nvSpPr>
        <p:spPr bwMode="auto">
          <a:xfrm>
            <a:off x="6521792" y="2684311"/>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DCBEB0D0-2496-010D-4F18-8433E52576F7}"/>
              </a:ext>
            </a:extLst>
          </p:cNvPr>
          <p:cNvSpPr/>
          <p:nvPr/>
        </p:nvSpPr>
        <p:spPr bwMode="auto">
          <a:xfrm>
            <a:off x="6537643" y="2747089"/>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954F2652-01B6-AEAE-6D5C-58FF5614B8E4}"/>
              </a:ext>
            </a:extLst>
          </p:cNvPr>
          <p:cNvSpPr/>
          <p:nvPr/>
        </p:nvSpPr>
        <p:spPr bwMode="auto">
          <a:xfrm>
            <a:off x="6613464" y="2867616"/>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3F59DA91-259A-8B79-E978-51EBA7FA4288}"/>
              </a:ext>
            </a:extLst>
          </p:cNvPr>
          <p:cNvSpPr/>
          <p:nvPr/>
        </p:nvSpPr>
        <p:spPr bwMode="auto">
          <a:xfrm>
            <a:off x="6531012" y="3001520"/>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77A9475E-A37E-BBAA-A5A9-24AC6865FFC7}"/>
              </a:ext>
            </a:extLst>
          </p:cNvPr>
          <p:cNvSpPr/>
          <p:nvPr/>
        </p:nvSpPr>
        <p:spPr bwMode="auto">
          <a:xfrm>
            <a:off x="6587866" y="3007067"/>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AFB59374-AE03-669F-E9B7-50D8F55820C8}"/>
              </a:ext>
            </a:extLst>
          </p:cNvPr>
          <p:cNvSpPr/>
          <p:nvPr/>
        </p:nvSpPr>
        <p:spPr bwMode="auto">
          <a:xfrm>
            <a:off x="6735989" y="2993839"/>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F140EBA8-BC7E-D301-AFD3-6E1A178BB364}"/>
              </a:ext>
            </a:extLst>
          </p:cNvPr>
          <p:cNvSpPr/>
          <p:nvPr/>
        </p:nvSpPr>
        <p:spPr bwMode="auto">
          <a:xfrm>
            <a:off x="6738037" y="3030648"/>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BDF95B8D-2CE1-C1BB-C0D3-4FEA41774351}"/>
              </a:ext>
            </a:extLst>
          </p:cNvPr>
          <p:cNvSpPr/>
          <p:nvPr/>
        </p:nvSpPr>
        <p:spPr bwMode="auto">
          <a:xfrm>
            <a:off x="6654569" y="3069686"/>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69E0A9B6-D315-96A7-DC4A-C68D1106500A}"/>
              </a:ext>
            </a:extLst>
          </p:cNvPr>
          <p:cNvSpPr/>
          <p:nvPr/>
        </p:nvSpPr>
        <p:spPr bwMode="auto">
          <a:xfrm>
            <a:off x="6613709" y="3139103"/>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CFAFD5AC-7B2E-0AD8-49B5-F4F75B5DCD7F}"/>
              </a:ext>
            </a:extLst>
          </p:cNvPr>
          <p:cNvSpPr/>
          <p:nvPr/>
        </p:nvSpPr>
        <p:spPr bwMode="auto">
          <a:xfrm>
            <a:off x="6644696" y="3167428"/>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393D921B-CC1C-74EA-03B8-605015AEF0EB}"/>
              </a:ext>
            </a:extLst>
          </p:cNvPr>
          <p:cNvSpPr/>
          <p:nvPr/>
        </p:nvSpPr>
        <p:spPr bwMode="auto">
          <a:xfrm>
            <a:off x="6463476" y="3069686"/>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C8E2F3EF-D348-11FE-A761-430F31229B5E}"/>
              </a:ext>
            </a:extLst>
          </p:cNvPr>
          <p:cNvSpPr/>
          <p:nvPr/>
        </p:nvSpPr>
        <p:spPr bwMode="auto">
          <a:xfrm>
            <a:off x="6522713" y="3143305"/>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8E2051C6-4BDB-79CC-F365-58DE5C17FEB3}"/>
              </a:ext>
            </a:extLst>
          </p:cNvPr>
          <p:cNvSpPr/>
          <p:nvPr/>
        </p:nvSpPr>
        <p:spPr bwMode="auto">
          <a:xfrm>
            <a:off x="6477393" y="3143304"/>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0C3503E3-56D0-80EC-B054-B85FD40EB59E}"/>
              </a:ext>
            </a:extLst>
          </p:cNvPr>
          <p:cNvSpPr/>
          <p:nvPr/>
        </p:nvSpPr>
        <p:spPr bwMode="auto">
          <a:xfrm>
            <a:off x="6422836" y="3203196"/>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2A17F1F9-831D-E322-AA18-447339B73B03}"/>
              </a:ext>
            </a:extLst>
          </p:cNvPr>
          <p:cNvSpPr/>
          <p:nvPr/>
        </p:nvSpPr>
        <p:spPr bwMode="auto">
          <a:xfrm>
            <a:off x="6484982" y="3200856"/>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0D91F454-89AB-D2EF-5396-E8CF6F901710}"/>
              </a:ext>
            </a:extLst>
          </p:cNvPr>
          <p:cNvSpPr/>
          <p:nvPr/>
        </p:nvSpPr>
        <p:spPr bwMode="auto">
          <a:xfrm>
            <a:off x="6550637" y="3200856"/>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843C3F31-CD59-401F-06E1-A185DC7B5926}"/>
              </a:ext>
            </a:extLst>
          </p:cNvPr>
          <p:cNvSpPr/>
          <p:nvPr/>
        </p:nvSpPr>
        <p:spPr bwMode="auto">
          <a:xfrm>
            <a:off x="6744048" y="3191927"/>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0FC47D70-8EA9-A355-4ABE-E2AE5A09C88E}"/>
              </a:ext>
            </a:extLst>
          </p:cNvPr>
          <p:cNvSpPr/>
          <p:nvPr/>
        </p:nvSpPr>
        <p:spPr bwMode="auto">
          <a:xfrm>
            <a:off x="6818398" y="3191927"/>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E9FE1984-CEFA-7175-1A90-DE4D8B699B41}"/>
              </a:ext>
            </a:extLst>
          </p:cNvPr>
          <p:cNvSpPr/>
          <p:nvPr/>
        </p:nvSpPr>
        <p:spPr bwMode="auto">
          <a:xfrm>
            <a:off x="6488931" y="3267379"/>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63E22100-4F70-4F55-3874-BE06F0F8949C}"/>
              </a:ext>
            </a:extLst>
          </p:cNvPr>
          <p:cNvSpPr/>
          <p:nvPr/>
        </p:nvSpPr>
        <p:spPr bwMode="auto">
          <a:xfrm>
            <a:off x="6440583" y="3312778"/>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980C9443-3215-52AB-85E6-7C68FCE93832}"/>
              </a:ext>
            </a:extLst>
          </p:cNvPr>
          <p:cNvSpPr/>
          <p:nvPr/>
        </p:nvSpPr>
        <p:spPr bwMode="auto">
          <a:xfrm>
            <a:off x="6479507" y="3367088"/>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986530D4-D05C-F36D-ED59-EA36DCD127C6}"/>
              </a:ext>
            </a:extLst>
          </p:cNvPr>
          <p:cNvSpPr/>
          <p:nvPr/>
        </p:nvSpPr>
        <p:spPr bwMode="auto">
          <a:xfrm>
            <a:off x="6531011" y="3414307"/>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4BE8B5A1-C4FD-0079-D13C-12842A81CB48}"/>
              </a:ext>
            </a:extLst>
          </p:cNvPr>
          <p:cNvSpPr/>
          <p:nvPr/>
        </p:nvSpPr>
        <p:spPr bwMode="auto">
          <a:xfrm>
            <a:off x="6571085" y="3374286"/>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CA053C2B-7C20-F7E9-5EE4-4D2955472007}"/>
              </a:ext>
            </a:extLst>
          </p:cNvPr>
          <p:cNvSpPr/>
          <p:nvPr/>
        </p:nvSpPr>
        <p:spPr bwMode="auto">
          <a:xfrm>
            <a:off x="6614602" y="3427705"/>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298B01DC-DBC2-4B7C-8235-42B87778C2AE}"/>
              </a:ext>
            </a:extLst>
          </p:cNvPr>
          <p:cNvSpPr/>
          <p:nvPr/>
        </p:nvSpPr>
        <p:spPr bwMode="auto">
          <a:xfrm>
            <a:off x="6629296" y="3466287"/>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BEE7BDA1-3853-3F3A-4C1A-B977C9C80FD1}"/>
              </a:ext>
            </a:extLst>
          </p:cNvPr>
          <p:cNvSpPr/>
          <p:nvPr/>
        </p:nvSpPr>
        <p:spPr bwMode="auto">
          <a:xfrm>
            <a:off x="6707951" y="3396913"/>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82DB68B2-4809-7090-7625-D4B1BE4484D5}"/>
              </a:ext>
            </a:extLst>
          </p:cNvPr>
          <p:cNvSpPr/>
          <p:nvPr/>
        </p:nvSpPr>
        <p:spPr bwMode="auto">
          <a:xfrm>
            <a:off x="6656909" y="3333081"/>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035C50DB-FA27-90F0-CBB5-4F43F161F1A7}"/>
              </a:ext>
            </a:extLst>
          </p:cNvPr>
          <p:cNvSpPr/>
          <p:nvPr/>
        </p:nvSpPr>
        <p:spPr bwMode="auto">
          <a:xfrm>
            <a:off x="6711343" y="3339332"/>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320CC621-48DE-A73D-B212-FB9222E7DFB7}"/>
              </a:ext>
            </a:extLst>
          </p:cNvPr>
          <p:cNvSpPr/>
          <p:nvPr/>
        </p:nvSpPr>
        <p:spPr bwMode="auto">
          <a:xfrm>
            <a:off x="6816136" y="3305650"/>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016DE249-4429-47AD-6F26-E694FC7F5949}"/>
              </a:ext>
            </a:extLst>
          </p:cNvPr>
          <p:cNvSpPr/>
          <p:nvPr/>
        </p:nvSpPr>
        <p:spPr bwMode="auto">
          <a:xfrm>
            <a:off x="6744322" y="3326393"/>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CE057950-74A3-B3DF-154E-F472167E580C}"/>
              </a:ext>
            </a:extLst>
          </p:cNvPr>
          <p:cNvSpPr/>
          <p:nvPr/>
        </p:nvSpPr>
        <p:spPr bwMode="auto">
          <a:xfrm>
            <a:off x="6880504" y="3377497"/>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A5407675-8E85-E7E0-7B6F-F2F8C796597D}"/>
              </a:ext>
            </a:extLst>
          </p:cNvPr>
          <p:cNvSpPr/>
          <p:nvPr/>
        </p:nvSpPr>
        <p:spPr bwMode="auto">
          <a:xfrm>
            <a:off x="6887498" y="3416773"/>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F2DA7B1B-23C9-8854-D9C3-F062EC121A25}"/>
              </a:ext>
            </a:extLst>
          </p:cNvPr>
          <p:cNvSpPr/>
          <p:nvPr/>
        </p:nvSpPr>
        <p:spPr bwMode="auto">
          <a:xfrm>
            <a:off x="6873379" y="3471088"/>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E0FD8143-7B2F-2608-31E0-665AAAFF64B8}"/>
              </a:ext>
            </a:extLst>
          </p:cNvPr>
          <p:cNvSpPr/>
          <p:nvPr/>
        </p:nvSpPr>
        <p:spPr bwMode="auto">
          <a:xfrm>
            <a:off x="6806410" y="3473466"/>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B8CF85AF-73E2-BAA3-B042-43472F57E438}"/>
              </a:ext>
            </a:extLst>
          </p:cNvPr>
          <p:cNvSpPr/>
          <p:nvPr/>
        </p:nvSpPr>
        <p:spPr bwMode="auto">
          <a:xfrm>
            <a:off x="6887498" y="3601178"/>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F191C322-DE3A-7D2C-E04A-F4CBA710E36E}"/>
              </a:ext>
            </a:extLst>
          </p:cNvPr>
          <p:cNvSpPr/>
          <p:nvPr/>
        </p:nvSpPr>
        <p:spPr bwMode="auto">
          <a:xfrm>
            <a:off x="6852259" y="3553141"/>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B6C0CCC4-4FFF-11DC-AA6C-E17472507169}"/>
              </a:ext>
            </a:extLst>
          </p:cNvPr>
          <p:cNvSpPr/>
          <p:nvPr/>
        </p:nvSpPr>
        <p:spPr bwMode="auto">
          <a:xfrm>
            <a:off x="6791969" y="3550300"/>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1FA4E21D-A363-F155-E828-427ABCFD0C70}"/>
              </a:ext>
            </a:extLst>
          </p:cNvPr>
          <p:cNvSpPr/>
          <p:nvPr/>
        </p:nvSpPr>
        <p:spPr bwMode="auto">
          <a:xfrm>
            <a:off x="6758474" y="3586530"/>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F6470C13-C08B-5C18-663B-B39A3E817792}"/>
              </a:ext>
            </a:extLst>
          </p:cNvPr>
          <p:cNvSpPr/>
          <p:nvPr/>
        </p:nvSpPr>
        <p:spPr bwMode="auto">
          <a:xfrm>
            <a:off x="6710704" y="3589950"/>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68E063FC-AED9-BDD0-98E9-4E26A3631323}"/>
              </a:ext>
            </a:extLst>
          </p:cNvPr>
          <p:cNvSpPr/>
          <p:nvPr/>
        </p:nvSpPr>
        <p:spPr bwMode="auto">
          <a:xfrm>
            <a:off x="6663267" y="3594733"/>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452DCD3B-9A66-78C9-7FF1-7F686FE5EACB}"/>
              </a:ext>
            </a:extLst>
          </p:cNvPr>
          <p:cNvSpPr/>
          <p:nvPr/>
        </p:nvSpPr>
        <p:spPr bwMode="auto">
          <a:xfrm>
            <a:off x="6617424" y="3597114"/>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38748298-B68F-4EB0-B88E-3B01A4209B5E}"/>
              </a:ext>
            </a:extLst>
          </p:cNvPr>
          <p:cNvSpPr/>
          <p:nvPr/>
        </p:nvSpPr>
        <p:spPr bwMode="auto">
          <a:xfrm>
            <a:off x="6561945" y="3602052"/>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79F4A46F-7AD7-FF1E-6F5D-92E7344AE103}"/>
              </a:ext>
            </a:extLst>
          </p:cNvPr>
          <p:cNvSpPr/>
          <p:nvPr/>
        </p:nvSpPr>
        <p:spPr bwMode="auto">
          <a:xfrm>
            <a:off x="6511382" y="3528367"/>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6B34C508-B39C-3F58-17FD-7E1428B9BC6B}"/>
              </a:ext>
            </a:extLst>
          </p:cNvPr>
          <p:cNvSpPr/>
          <p:nvPr/>
        </p:nvSpPr>
        <p:spPr bwMode="auto">
          <a:xfrm>
            <a:off x="6451742" y="3468844"/>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B72BB346-8DCB-B1CD-9ED5-909795723C73}"/>
              </a:ext>
            </a:extLst>
          </p:cNvPr>
          <p:cNvSpPr/>
          <p:nvPr/>
        </p:nvSpPr>
        <p:spPr bwMode="auto">
          <a:xfrm>
            <a:off x="6402054" y="3468046"/>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8E5F5DDA-1226-61CB-9E18-C9C78D7F1559}"/>
              </a:ext>
            </a:extLst>
          </p:cNvPr>
          <p:cNvSpPr/>
          <p:nvPr/>
        </p:nvSpPr>
        <p:spPr bwMode="auto">
          <a:xfrm>
            <a:off x="6482100" y="3665808"/>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85A7C67F-1C5B-2884-BCF4-E3D1A13BB1C7}"/>
              </a:ext>
            </a:extLst>
          </p:cNvPr>
          <p:cNvSpPr/>
          <p:nvPr/>
        </p:nvSpPr>
        <p:spPr bwMode="auto">
          <a:xfrm>
            <a:off x="6671602" y="3663773"/>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269C0809-D892-4058-9898-39FE463667EE}"/>
              </a:ext>
            </a:extLst>
          </p:cNvPr>
          <p:cNvSpPr/>
          <p:nvPr/>
        </p:nvSpPr>
        <p:spPr bwMode="auto">
          <a:xfrm>
            <a:off x="6774048" y="3663773"/>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Oval 228">
            <a:extLst>
              <a:ext uri="{FF2B5EF4-FFF2-40B4-BE49-F238E27FC236}">
                <a16:creationId xmlns:a16="http://schemas.microsoft.com/office/drawing/2014/main" id="{50F25642-DE13-E172-95A8-882A3C8E7A46}"/>
              </a:ext>
            </a:extLst>
          </p:cNvPr>
          <p:cNvSpPr/>
          <p:nvPr/>
        </p:nvSpPr>
        <p:spPr bwMode="auto">
          <a:xfrm>
            <a:off x="6746538" y="3771060"/>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CDA00779-3ED0-A7BB-7703-8D2059F017E5}"/>
              </a:ext>
            </a:extLst>
          </p:cNvPr>
          <p:cNvSpPr/>
          <p:nvPr/>
        </p:nvSpPr>
        <p:spPr bwMode="auto">
          <a:xfrm>
            <a:off x="6795283" y="3771060"/>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7A393A05-215B-7F63-85BA-381884F49DEF}"/>
              </a:ext>
            </a:extLst>
          </p:cNvPr>
          <p:cNvSpPr/>
          <p:nvPr/>
        </p:nvSpPr>
        <p:spPr bwMode="auto">
          <a:xfrm>
            <a:off x="6898458" y="3771060"/>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8F46ED53-83FA-03E5-18F3-2E851CA78E92}"/>
              </a:ext>
            </a:extLst>
          </p:cNvPr>
          <p:cNvSpPr/>
          <p:nvPr/>
        </p:nvSpPr>
        <p:spPr bwMode="auto">
          <a:xfrm>
            <a:off x="6611795" y="3773900"/>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6402F1B8-737D-B814-939F-D628E6BDDCB1}"/>
              </a:ext>
            </a:extLst>
          </p:cNvPr>
          <p:cNvSpPr/>
          <p:nvPr/>
        </p:nvSpPr>
        <p:spPr bwMode="auto">
          <a:xfrm>
            <a:off x="6462186" y="3818487"/>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F5F5917E-E4F2-1165-1AA5-5ED6D9B2C6DF}"/>
              </a:ext>
            </a:extLst>
          </p:cNvPr>
          <p:cNvSpPr/>
          <p:nvPr/>
        </p:nvSpPr>
        <p:spPr bwMode="auto">
          <a:xfrm>
            <a:off x="6428372" y="3759990"/>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3A289DDA-A798-5097-AB64-7B1075F9FBC1}"/>
              </a:ext>
            </a:extLst>
          </p:cNvPr>
          <p:cNvSpPr/>
          <p:nvPr/>
        </p:nvSpPr>
        <p:spPr bwMode="auto">
          <a:xfrm>
            <a:off x="6506446" y="4053435"/>
            <a:ext cx="73619" cy="736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122330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altLang="en-US" dirty="0"/>
              <a:t>RELATIVITY-047 Biomarker Analysis: </a:t>
            </a:r>
            <a:r>
              <a:rPr lang="en-US" dirty="0"/>
              <a:t>PFS Benefit According to Baseline CD8+ T-Cell Levels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604675" y="1514547"/>
            <a:ext cx="10877529" cy="690223"/>
          </a:xfrm>
        </p:spPr>
        <p:txBody>
          <a:bodyPr/>
          <a:lstStyle/>
          <a:p>
            <a:r>
              <a:rPr lang="en-US" sz="2400" dirty="0"/>
              <a:t>Greater PFS benefit observed with NIVO + RELA vs NIVO in CD8+ low and medium tertiles </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Lipson. ESMO 2023. Abstr LBA51. Reproduced with permission.</a:t>
            </a:r>
          </a:p>
        </p:txBody>
      </p:sp>
      <p:graphicFrame>
        <p:nvGraphicFramePr>
          <p:cNvPr id="6" name="Table 8">
            <a:extLst>
              <a:ext uri="{FF2B5EF4-FFF2-40B4-BE49-F238E27FC236}">
                <a16:creationId xmlns:a16="http://schemas.microsoft.com/office/drawing/2014/main" id="{D5D72F4D-7A5E-F5A7-5591-317A83BA7AC0}"/>
              </a:ext>
            </a:extLst>
          </p:cNvPr>
          <p:cNvGraphicFramePr>
            <a:graphicFrameLocks noGrp="1"/>
          </p:cNvGraphicFramePr>
          <p:nvPr>
            <p:extLst>
              <p:ext uri="{D42A27DB-BD31-4B8C-83A1-F6EECF244321}">
                <p14:modId xmlns:p14="http://schemas.microsoft.com/office/powerpoint/2010/main" val="2414294563"/>
              </p:ext>
            </p:extLst>
          </p:nvPr>
        </p:nvGraphicFramePr>
        <p:xfrm>
          <a:off x="1101700" y="5156285"/>
          <a:ext cx="2729604" cy="1005840"/>
        </p:xfrm>
        <a:graphic>
          <a:graphicData uri="http://schemas.openxmlformats.org/drawingml/2006/table">
            <a:tbl>
              <a:tblPr firstRow="1" bandRow="1">
                <a:tableStyleId>{93296810-A885-4BE3-A3E7-6D5BEEA58F35}</a:tableStyleId>
              </a:tblPr>
              <a:tblGrid>
                <a:gridCol w="1149669">
                  <a:extLst>
                    <a:ext uri="{9D8B030D-6E8A-4147-A177-3AD203B41FA5}">
                      <a16:colId xmlns:a16="http://schemas.microsoft.com/office/drawing/2014/main" val="54345890"/>
                    </a:ext>
                  </a:extLst>
                </a:gridCol>
                <a:gridCol w="1579935">
                  <a:extLst>
                    <a:ext uri="{9D8B030D-6E8A-4147-A177-3AD203B41FA5}">
                      <a16:colId xmlns:a16="http://schemas.microsoft.com/office/drawing/2014/main" val="4208537935"/>
                    </a:ext>
                  </a:extLst>
                </a:gridCol>
              </a:tblGrid>
              <a:tr h="304328">
                <a:tc>
                  <a:txBody>
                    <a:bodyPr/>
                    <a:lstStyle/>
                    <a:p>
                      <a:r>
                        <a:rPr lang="en-US" sz="1600" b="1" dirty="0">
                          <a:solidFill>
                            <a:schemeClr val="bg1"/>
                          </a:solidFill>
                        </a:rPr>
                        <a:t>Biomarker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600" b="1" dirty="0">
                          <a:solidFill>
                            <a:schemeClr val="bg1"/>
                          </a:solidFill>
                        </a:rPr>
                        <a:t>% (n/N)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8183997"/>
                  </a:ext>
                </a:extLst>
              </a:tr>
              <a:tr h="304328">
                <a:tc>
                  <a:txBody>
                    <a:bodyPr/>
                    <a:lstStyle/>
                    <a:p>
                      <a:r>
                        <a:rPr lang="en-US" sz="1600" b="0" dirty="0">
                          <a:solidFill>
                            <a:schemeClr val="bg1"/>
                          </a:solidFill>
                        </a:rPr>
                        <a:t>LAG-3 ≥1%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600" b="0" dirty="0">
                          <a:solidFill>
                            <a:schemeClr val="bg1"/>
                          </a:solidFill>
                        </a:rPr>
                        <a:t>49 (77/158)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244824358"/>
                  </a:ext>
                </a:extLst>
              </a:tr>
              <a:tr h="275871">
                <a:tc>
                  <a:txBody>
                    <a:bodyPr/>
                    <a:lstStyle/>
                    <a:p>
                      <a:r>
                        <a:rPr lang="en-US" sz="1600" b="0" dirty="0">
                          <a:solidFill>
                            <a:schemeClr val="bg1"/>
                          </a:solidFill>
                        </a:rPr>
                        <a:t>PD-L1 ≥1%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600" b="0" dirty="0">
                          <a:solidFill>
                            <a:schemeClr val="bg1"/>
                          </a:solidFill>
                        </a:rPr>
                        <a:t>16 (26/158)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95772621"/>
                  </a:ext>
                </a:extLst>
              </a:tr>
            </a:tbl>
          </a:graphicData>
        </a:graphic>
      </p:graphicFrame>
      <p:graphicFrame>
        <p:nvGraphicFramePr>
          <p:cNvPr id="9" name="Table 8">
            <a:extLst>
              <a:ext uri="{FF2B5EF4-FFF2-40B4-BE49-F238E27FC236}">
                <a16:creationId xmlns:a16="http://schemas.microsoft.com/office/drawing/2014/main" id="{16EBC741-804C-F581-9BF4-9DC3BAF6507A}"/>
              </a:ext>
            </a:extLst>
          </p:cNvPr>
          <p:cNvGraphicFramePr>
            <a:graphicFrameLocks noGrp="1"/>
          </p:cNvGraphicFramePr>
          <p:nvPr>
            <p:extLst>
              <p:ext uri="{D42A27DB-BD31-4B8C-83A1-F6EECF244321}">
                <p14:modId xmlns:p14="http://schemas.microsoft.com/office/powerpoint/2010/main" val="2348661279"/>
              </p:ext>
            </p:extLst>
          </p:nvPr>
        </p:nvGraphicFramePr>
        <p:xfrm>
          <a:off x="4929352" y="5156285"/>
          <a:ext cx="2650540" cy="1249680"/>
        </p:xfrm>
        <a:graphic>
          <a:graphicData uri="http://schemas.openxmlformats.org/drawingml/2006/table">
            <a:tbl>
              <a:tblPr firstRow="1" bandRow="1">
                <a:tableStyleId>{93296810-A885-4BE3-A3E7-6D5BEEA58F35}</a:tableStyleId>
              </a:tblPr>
              <a:tblGrid>
                <a:gridCol w="1116368">
                  <a:extLst>
                    <a:ext uri="{9D8B030D-6E8A-4147-A177-3AD203B41FA5}">
                      <a16:colId xmlns:a16="http://schemas.microsoft.com/office/drawing/2014/main" val="54345890"/>
                    </a:ext>
                  </a:extLst>
                </a:gridCol>
                <a:gridCol w="1534172">
                  <a:extLst>
                    <a:ext uri="{9D8B030D-6E8A-4147-A177-3AD203B41FA5}">
                      <a16:colId xmlns:a16="http://schemas.microsoft.com/office/drawing/2014/main" val="4208537935"/>
                    </a:ext>
                  </a:extLst>
                </a:gridCol>
              </a:tblGrid>
              <a:tr h="304328">
                <a:tc>
                  <a:txBody>
                    <a:bodyPr/>
                    <a:lstStyle/>
                    <a:p>
                      <a:r>
                        <a:rPr lang="en-US" sz="1600" b="1" dirty="0">
                          <a:solidFill>
                            <a:schemeClr val="bg1"/>
                          </a:solidFill>
                        </a:rPr>
                        <a:t>Biomarker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600" b="1" dirty="0">
                          <a:solidFill>
                            <a:schemeClr val="bg1"/>
                          </a:solidFill>
                        </a:rPr>
                        <a:t>% (n/N)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8183997"/>
                  </a:ext>
                </a:extLst>
              </a:tr>
              <a:tr h="304328">
                <a:tc>
                  <a:txBody>
                    <a:bodyPr/>
                    <a:lstStyle/>
                    <a:p>
                      <a:r>
                        <a:rPr lang="en-US" sz="1600" b="0" dirty="0">
                          <a:solidFill>
                            <a:schemeClr val="bg1"/>
                          </a:solidFill>
                        </a:rPr>
                        <a:t>LAG-3 ≥1%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600" b="0" dirty="0">
                          <a:solidFill>
                            <a:schemeClr val="bg1"/>
                          </a:solidFill>
                        </a:rPr>
                        <a:t>85 (134/157)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244824358"/>
                  </a:ext>
                </a:extLst>
              </a:tr>
              <a:tr h="275871">
                <a:tc>
                  <a:txBody>
                    <a:bodyPr/>
                    <a:lstStyle/>
                    <a:p>
                      <a:r>
                        <a:rPr lang="en-US" sz="1600" b="0" dirty="0">
                          <a:solidFill>
                            <a:schemeClr val="bg1"/>
                          </a:solidFill>
                        </a:rPr>
                        <a:t>PD-L1 ≥1%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42 (66/157)</a:t>
                      </a:r>
                    </a:p>
                    <a:p>
                      <a:pPr algn="ctr"/>
                      <a:endParaRPr lang="en-US" sz="1600" b="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95772621"/>
                  </a:ext>
                </a:extLst>
              </a:tr>
            </a:tbl>
          </a:graphicData>
        </a:graphic>
      </p:graphicFrame>
      <p:graphicFrame>
        <p:nvGraphicFramePr>
          <p:cNvPr id="10" name="Table 9">
            <a:extLst>
              <a:ext uri="{FF2B5EF4-FFF2-40B4-BE49-F238E27FC236}">
                <a16:creationId xmlns:a16="http://schemas.microsoft.com/office/drawing/2014/main" id="{6FEC881E-3FE3-7542-7706-09FDFEFAB18D}"/>
              </a:ext>
            </a:extLst>
          </p:cNvPr>
          <p:cNvGraphicFramePr>
            <a:graphicFrameLocks noGrp="1"/>
          </p:cNvGraphicFramePr>
          <p:nvPr>
            <p:extLst>
              <p:ext uri="{D42A27DB-BD31-4B8C-83A1-F6EECF244321}">
                <p14:modId xmlns:p14="http://schemas.microsoft.com/office/powerpoint/2010/main" val="985225919"/>
              </p:ext>
            </p:extLst>
          </p:nvPr>
        </p:nvGraphicFramePr>
        <p:xfrm>
          <a:off x="8677940" y="5156285"/>
          <a:ext cx="2650540" cy="1249680"/>
        </p:xfrm>
        <a:graphic>
          <a:graphicData uri="http://schemas.openxmlformats.org/drawingml/2006/table">
            <a:tbl>
              <a:tblPr firstRow="1" bandRow="1">
                <a:tableStyleId>{93296810-A885-4BE3-A3E7-6D5BEEA58F35}</a:tableStyleId>
              </a:tblPr>
              <a:tblGrid>
                <a:gridCol w="1116368">
                  <a:extLst>
                    <a:ext uri="{9D8B030D-6E8A-4147-A177-3AD203B41FA5}">
                      <a16:colId xmlns:a16="http://schemas.microsoft.com/office/drawing/2014/main" val="54345890"/>
                    </a:ext>
                  </a:extLst>
                </a:gridCol>
                <a:gridCol w="1534172">
                  <a:extLst>
                    <a:ext uri="{9D8B030D-6E8A-4147-A177-3AD203B41FA5}">
                      <a16:colId xmlns:a16="http://schemas.microsoft.com/office/drawing/2014/main" val="4208537935"/>
                    </a:ext>
                  </a:extLst>
                </a:gridCol>
              </a:tblGrid>
              <a:tr h="304328">
                <a:tc>
                  <a:txBody>
                    <a:bodyPr/>
                    <a:lstStyle/>
                    <a:p>
                      <a:r>
                        <a:rPr lang="en-US" sz="1600" b="1" dirty="0">
                          <a:solidFill>
                            <a:schemeClr val="bg1"/>
                          </a:solidFill>
                        </a:rPr>
                        <a:t>Biomarker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600" b="1" dirty="0">
                          <a:solidFill>
                            <a:schemeClr val="bg1"/>
                          </a:solidFill>
                        </a:rPr>
                        <a:t>% (n/N)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8183997"/>
                  </a:ext>
                </a:extLst>
              </a:tr>
              <a:tr h="304328">
                <a:tc>
                  <a:txBody>
                    <a:bodyPr/>
                    <a:lstStyle/>
                    <a:p>
                      <a:r>
                        <a:rPr lang="en-US" sz="1600" b="0" dirty="0">
                          <a:solidFill>
                            <a:schemeClr val="bg1"/>
                          </a:solidFill>
                        </a:rPr>
                        <a:t>LAG-3 ≥1%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600" b="0" dirty="0">
                          <a:solidFill>
                            <a:schemeClr val="bg1"/>
                          </a:solidFill>
                        </a:rPr>
                        <a:t>96 (153/159)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244824358"/>
                  </a:ext>
                </a:extLst>
              </a:tr>
              <a:tr h="275871">
                <a:tc>
                  <a:txBody>
                    <a:bodyPr/>
                    <a:lstStyle/>
                    <a:p>
                      <a:r>
                        <a:rPr lang="en-US" sz="1600" b="0" dirty="0">
                          <a:solidFill>
                            <a:schemeClr val="bg1"/>
                          </a:solidFill>
                        </a:rPr>
                        <a:t>PD-L1 ≥1%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600" b="0" dirty="0">
                          <a:solidFill>
                            <a:schemeClr val="bg1"/>
                          </a:solidFill>
                        </a:rPr>
                        <a:t>62 (99/159)</a:t>
                      </a:r>
                    </a:p>
                    <a:p>
                      <a:pPr algn="ctr"/>
                      <a:endParaRPr lang="en-US" sz="1600" b="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95772621"/>
                  </a:ext>
                </a:extLst>
              </a:tr>
            </a:tbl>
          </a:graphicData>
        </a:graphic>
      </p:graphicFrame>
      <p:sp>
        <p:nvSpPr>
          <p:cNvPr id="7" name="TextBox 6">
            <a:extLst>
              <a:ext uri="{FF2B5EF4-FFF2-40B4-BE49-F238E27FC236}">
                <a16:creationId xmlns:a16="http://schemas.microsoft.com/office/drawing/2014/main" id="{5039A4A9-E8D0-5939-F201-C61A4DEB071A}"/>
              </a:ext>
            </a:extLst>
          </p:cNvPr>
          <p:cNvSpPr txBox="1"/>
          <p:nvPr/>
        </p:nvSpPr>
        <p:spPr bwMode="auto">
          <a:xfrm>
            <a:off x="1979279" y="2206570"/>
            <a:ext cx="17304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CD8: Low </a:t>
            </a:r>
            <a:r>
              <a:rPr lang="en-US" dirty="0" err="1">
                <a:solidFill>
                  <a:schemeClr val="bg1"/>
                </a:solidFill>
                <a:latin typeface="Calibri" panose="020F0502020204030204" pitchFamily="34" charset="0"/>
              </a:rPr>
              <a:t>Tertile</a:t>
            </a:r>
            <a:endParaRPr lang="en-US"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83DA07BE-309A-95BD-54B8-745DC9468A28}"/>
              </a:ext>
            </a:extLst>
          </p:cNvPr>
          <p:cNvSpPr txBox="1"/>
          <p:nvPr/>
        </p:nvSpPr>
        <p:spPr bwMode="auto">
          <a:xfrm>
            <a:off x="5253505" y="2206570"/>
            <a:ext cx="2129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CD8: Medium </a:t>
            </a:r>
            <a:r>
              <a:rPr lang="en-US" dirty="0" err="1">
                <a:solidFill>
                  <a:schemeClr val="bg1"/>
                </a:solidFill>
                <a:latin typeface="Calibri" panose="020F0502020204030204" pitchFamily="34" charset="0"/>
              </a:rPr>
              <a:t>Tertile</a:t>
            </a:r>
            <a:endParaRPr lang="en-US"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EEB3431D-5CEA-9DA7-6041-3FD25551A6E3}"/>
              </a:ext>
            </a:extLst>
          </p:cNvPr>
          <p:cNvSpPr txBox="1"/>
          <p:nvPr/>
        </p:nvSpPr>
        <p:spPr bwMode="auto">
          <a:xfrm>
            <a:off x="8860983" y="2206570"/>
            <a:ext cx="1772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CD8: High </a:t>
            </a:r>
            <a:r>
              <a:rPr lang="en-US" dirty="0" err="1">
                <a:solidFill>
                  <a:schemeClr val="bg1"/>
                </a:solidFill>
                <a:latin typeface="Calibri" panose="020F0502020204030204" pitchFamily="34" charset="0"/>
              </a:rPr>
              <a:t>Tertile</a:t>
            </a:r>
            <a:endParaRPr lang="en-US" dirty="0">
              <a:solidFill>
                <a:schemeClr val="bg1"/>
              </a:solidFill>
              <a:latin typeface="Calibri" panose="020F0502020204030204" pitchFamily="34" charset="0"/>
            </a:endParaRPr>
          </a:p>
        </p:txBody>
      </p:sp>
      <p:grpSp>
        <p:nvGrpSpPr>
          <p:cNvPr id="22" name="Group 21">
            <a:extLst>
              <a:ext uri="{FF2B5EF4-FFF2-40B4-BE49-F238E27FC236}">
                <a16:creationId xmlns:a16="http://schemas.microsoft.com/office/drawing/2014/main" id="{0A0F6D94-776F-5C3D-08E8-3AAD9F2251F5}"/>
              </a:ext>
            </a:extLst>
          </p:cNvPr>
          <p:cNvGrpSpPr/>
          <p:nvPr/>
        </p:nvGrpSpPr>
        <p:grpSpPr>
          <a:xfrm>
            <a:off x="5397078" y="2572504"/>
            <a:ext cx="2182814" cy="738664"/>
            <a:chOff x="6242050" y="3684261"/>
            <a:chExt cx="2182814" cy="738664"/>
          </a:xfrm>
        </p:grpSpPr>
        <p:grpSp>
          <p:nvGrpSpPr>
            <p:cNvPr id="20" name="Group 19">
              <a:extLst>
                <a:ext uri="{FF2B5EF4-FFF2-40B4-BE49-F238E27FC236}">
                  <a16:creationId xmlns:a16="http://schemas.microsoft.com/office/drawing/2014/main" id="{8CE9560B-289D-466B-3CD3-C882CC2DD28E}"/>
                </a:ext>
              </a:extLst>
            </p:cNvPr>
            <p:cNvGrpSpPr/>
            <p:nvPr/>
          </p:nvGrpSpPr>
          <p:grpSpPr>
            <a:xfrm>
              <a:off x="6242050" y="3898900"/>
              <a:ext cx="1436593" cy="523220"/>
              <a:chOff x="6242050" y="3898900"/>
              <a:chExt cx="1436593" cy="523220"/>
            </a:xfrm>
          </p:grpSpPr>
          <p:sp>
            <p:nvSpPr>
              <p:cNvPr id="14" name="TextBox 13">
                <a:extLst>
                  <a:ext uri="{FF2B5EF4-FFF2-40B4-BE49-F238E27FC236}">
                    <a16:creationId xmlns:a16="http://schemas.microsoft.com/office/drawing/2014/main" id="{1A526752-D1DC-0554-3455-FEDE8755B9FB}"/>
                  </a:ext>
                </a:extLst>
              </p:cNvPr>
              <p:cNvSpPr txBox="1"/>
              <p:nvPr/>
            </p:nvSpPr>
            <p:spPr bwMode="auto">
              <a:xfrm>
                <a:off x="6572250" y="3898900"/>
                <a:ext cx="1106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NIVIO+ RELA</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NIVO</a:t>
                </a:r>
              </a:p>
            </p:txBody>
          </p:sp>
          <p:cxnSp>
            <p:nvCxnSpPr>
              <p:cNvPr id="16" name="Straight Connector 15">
                <a:extLst>
                  <a:ext uri="{FF2B5EF4-FFF2-40B4-BE49-F238E27FC236}">
                    <a16:creationId xmlns:a16="http://schemas.microsoft.com/office/drawing/2014/main" id="{B12BBCA5-025B-8D60-9E38-C76894A670BB}"/>
                  </a:ext>
                </a:extLst>
              </p:cNvPr>
              <p:cNvCxnSpPr/>
              <p:nvPr/>
            </p:nvCxnSpPr>
            <p:spPr bwMode="auto">
              <a:xfrm>
                <a:off x="6242050" y="4044950"/>
                <a:ext cx="336550" cy="0"/>
              </a:xfrm>
              <a:prstGeom prst="line">
                <a:avLst/>
              </a:prstGeom>
              <a:noFill/>
              <a:ln w="28575" cap="flat" cmpd="sng" algn="ctr">
                <a:solidFill>
                  <a:schemeClr val="accent1"/>
                </a:solidFill>
                <a:prstDash val="solid"/>
                <a:round/>
                <a:headEnd type="none" w="med" len="med"/>
                <a:tailEnd type="none" w="med" len="med"/>
              </a:ln>
              <a:effectLst/>
            </p:spPr>
          </p:cxnSp>
          <p:sp>
            <p:nvSpPr>
              <p:cNvPr id="17" name="Isosceles Triangle 16">
                <a:extLst>
                  <a:ext uri="{FF2B5EF4-FFF2-40B4-BE49-F238E27FC236}">
                    <a16:creationId xmlns:a16="http://schemas.microsoft.com/office/drawing/2014/main" id="{051F6E8C-C7E0-66A7-2C43-4322EB90E68B}"/>
                  </a:ext>
                </a:extLst>
              </p:cNvPr>
              <p:cNvSpPr/>
              <p:nvPr/>
            </p:nvSpPr>
            <p:spPr bwMode="auto">
              <a:xfrm>
                <a:off x="6353178" y="3981450"/>
                <a:ext cx="117472"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8" name="Straight Connector 17">
                <a:extLst>
                  <a:ext uri="{FF2B5EF4-FFF2-40B4-BE49-F238E27FC236}">
                    <a16:creationId xmlns:a16="http://schemas.microsoft.com/office/drawing/2014/main" id="{BA4BF1CA-0CEC-DE6B-CCE9-993A28350906}"/>
                  </a:ext>
                </a:extLst>
              </p:cNvPr>
              <p:cNvCxnSpPr/>
              <p:nvPr/>
            </p:nvCxnSpPr>
            <p:spPr bwMode="auto">
              <a:xfrm>
                <a:off x="6242050" y="4267200"/>
                <a:ext cx="336550" cy="0"/>
              </a:xfrm>
              <a:prstGeom prst="line">
                <a:avLst/>
              </a:prstGeom>
              <a:noFill/>
              <a:ln w="28575" cap="flat" cmpd="sng" algn="ctr">
                <a:solidFill>
                  <a:schemeClr val="accent3"/>
                </a:solidFill>
                <a:prstDash val="solid"/>
                <a:round/>
                <a:headEnd type="none" w="med" len="med"/>
                <a:tailEnd type="none" w="med" len="med"/>
              </a:ln>
              <a:effectLst/>
            </p:spPr>
          </p:cxnSp>
          <p:sp>
            <p:nvSpPr>
              <p:cNvPr id="19" name="Oval 18">
                <a:extLst>
                  <a:ext uri="{FF2B5EF4-FFF2-40B4-BE49-F238E27FC236}">
                    <a16:creationId xmlns:a16="http://schemas.microsoft.com/office/drawing/2014/main" id="{132911E5-FE1A-A5B7-B9FA-653008421D17}"/>
                  </a:ext>
                </a:extLst>
              </p:cNvPr>
              <p:cNvSpPr/>
              <p:nvPr/>
            </p:nvSpPr>
            <p:spPr bwMode="auto">
              <a:xfrm>
                <a:off x="6353178" y="4201883"/>
                <a:ext cx="125539" cy="12553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1" name="TextBox 20">
              <a:extLst>
                <a:ext uri="{FF2B5EF4-FFF2-40B4-BE49-F238E27FC236}">
                  <a16:creationId xmlns:a16="http://schemas.microsoft.com/office/drawing/2014/main" id="{8BA8BF98-7FAB-50FF-25AC-1B9E4BF1C322}"/>
                </a:ext>
              </a:extLst>
            </p:cNvPr>
            <p:cNvSpPr txBox="1"/>
            <p:nvPr/>
          </p:nvSpPr>
          <p:spPr bwMode="auto">
            <a:xfrm>
              <a:off x="7505189" y="3684261"/>
              <a:ext cx="9196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err="1">
                  <a:solidFill>
                    <a:schemeClr val="bg1"/>
                  </a:solidFill>
                  <a:latin typeface="Calibri" panose="020F0502020204030204" pitchFamily="34" charset="0"/>
                </a:rPr>
                <a:t>mPFS</a:t>
              </a:r>
              <a:r>
                <a:rPr lang="en-US" sz="1400" dirty="0">
                  <a:solidFill>
                    <a:schemeClr val="bg1"/>
                  </a:solidFill>
                  <a:latin typeface="Calibri" panose="020F0502020204030204" pitchFamily="34" charset="0"/>
                </a:rPr>
                <a:t>, </a:t>
              </a:r>
              <a:r>
                <a:rPr lang="en-US" sz="1400" dirty="0" err="1">
                  <a:solidFill>
                    <a:schemeClr val="bg1"/>
                  </a:solidFill>
                  <a:latin typeface="Calibri" panose="020F0502020204030204" pitchFamily="34" charset="0"/>
                </a:rPr>
                <a:t>mo</a:t>
              </a:r>
              <a:endParaRPr lang="en-US" sz="140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10.15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2.89</a:t>
              </a:r>
            </a:p>
          </p:txBody>
        </p:sp>
      </p:grpSp>
      <p:grpSp>
        <p:nvGrpSpPr>
          <p:cNvPr id="23" name="Group 22">
            <a:extLst>
              <a:ext uri="{FF2B5EF4-FFF2-40B4-BE49-F238E27FC236}">
                <a16:creationId xmlns:a16="http://schemas.microsoft.com/office/drawing/2014/main" id="{D37708F9-C7C8-A3C8-60EE-918732050EEA}"/>
              </a:ext>
            </a:extLst>
          </p:cNvPr>
          <p:cNvGrpSpPr/>
          <p:nvPr/>
        </p:nvGrpSpPr>
        <p:grpSpPr>
          <a:xfrm>
            <a:off x="9048328" y="2572504"/>
            <a:ext cx="2182814" cy="738664"/>
            <a:chOff x="6242050" y="3684261"/>
            <a:chExt cx="2182814" cy="738664"/>
          </a:xfrm>
        </p:grpSpPr>
        <p:grpSp>
          <p:nvGrpSpPr>
            <p:cNvPr id="24" name="Group 23">
              <a:extLst>
                <a:ext uri="{FF2B5EF4-FFF2-40B4-BE49-F238E27FC236}">
                  <a16:creationId xmlns:a16="http://schemas.microsoft.com/office/drawing/2014/main" id="{6E70994E-3C0C-2949-2E77-2DD4EDFF054F}"/>
                </a:ext>
              </a:extLst>
            </p:cNvPr>
            <p:cNvGrpSpPr/>
            <p:nvPr/>
          </p:nvGrpSpPr>
          <p:grpSpPr>
            <a:xfrm>
              <a:off x="6242050" y="3898900"/>
              <a:ext cx="1429412" cy="523220"/>
              <a:chOff x="6242050" y="3898900"/>
              <a:chExt cx="1429412" cy="523220"/>
            </a:xfrm>
          </p:grpSpPr>
          <p:sp>
            <p:nvSpPr>
              <p:cNvPr id="26" name="TextBox 25">
                <a:extLst>
                  <a:ext uri="{FF2B5EF4-FFF2-40B4-BE49-F238E27FC236}">
                    <a16:creationId xmlns:a16="http://schemas.microsoft.com/office/drawing/2014/main" id="{12B3C81E-09BE-C194-93E6-0DC97BBE3E7F}"/>
                  </a:ext>
                </a:extLst>
              </p:cNvPr>
              <p:cNvSpPr txBox="1"/>
              <p:nvPr/>
            </p:nvSpPr>
            <p:spPr bwMode="auto">
              <a:xfrm>
                <a:off x="6572250" y="3898900"/>
                <a:ext cx="10992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NIVO + RELA</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NIVO</a:t>
                </a:r>
              </a:p>
            </p:txBody>
          </p:sp>
          <p:cxnSp>
            <p:nvCxnSpPr>
              <p:cNvPr id="27" name="Straight Connector 26">
                <a:extLst>
                  <a:ext uri="{FF2B5EF4-FFF2-40B4-BE49-F238E27FC236}">
                    <a16:creationId xmlns:a16="http://schemas.microsoft.com/office/drawing/2014/main" id="{D9D7A096-C82E-0A6C-2A9D-6CFA7481A424}"/>
                  </a:ext>
                </a:extLst>
              </p:cNvPr>
              <p:cNvCxnSpPr/>
              <p:nvPr/>
            </p:nvCxnSpPr>
            <p:spPr bwMode="auto">
              <a:xfrm>
                <a:off x="6242050" y="4044950"/>
                <a:ext cx="336550" cy="0"/>
              </a:xfrm>
              <a:prstGeom prst="line">
                <a:avLst/>
              </a:prstGeom>
              <a:noFill/>
              <a:ln w="28575" cap="flat" cmpd="sng" algn="ctr">
                <a:solidFill>
                  <a:schemeClr val="accent1"/>
                </a:solidFill>
                <a:prstDash val="solid"/>
                <a:round/>
                <a:headEnd type="none" w="med" len="med"/>
                <a:tailEnd type="none" w="med" len="med"/>
              </a:ln>
              <a:effectLst/>
            </p:spPr>
          </p:cxnSp>
          <p:sp>
            <p:nvSpPr>
              <p:cNvPr id="28" name="Isosceles Triangle 27">
                <a:extLst>
                  <a:ext uri="{FF2B5EF4-FFF2-40B4-BE49-F238E27FC236}">
                    <a16:creationId xmlns:a16="http://schemas.microsoft.com/office/drawing/2014/main" id="{CE7002A3-6932-AC91-00F5-EB2F207F94C8}"/>
                  </a:ext>
                </a:extLst>
              </p:cNvPr>
              <p:cNvSpPr/>
              <p:nvPr/>
            </p:nvSpPr>
            <p:spPr bwMode="auto">
              <a:xfrm>
                <a:off x="6353178" y="3981450"/>
                <a:ext cx="117472"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9" name="Straight Connector 28">
                <a:extLst>
                  <a:ext uri="{FF2B5EF4-FFF2-40B4-BE49-F238E27FC236}">
                    <a16:creationId xmlns:a16="http://schemas.microsoft.com/office/drawing/2014/main" id="{0D737444-FAC2-94E9-3353-4F77C16ED564}"/>
                  </a:ext>
                </a:extLst>
              </p:cNvPr>
              <p:cNvCxnSpPr/>
              <p:nvPr/>
            </p:nvCxnSpPr>
            <p:spPr bwMode="auto">
              <a:xfrm>
                <a:off x="6242050" y="4267200"/>
                <a:ext cx="336550" cy="0"/>
              </a:xfrm>
              <a:prstGeom prst="line">
                <a:avLst/>
              </a:prstGeom>
              <a:noFill/>
              <a:ln w="28575" cap="flat" cmpd="sng" algn="ctr">
                <a:solidFill>
                  <a:schemeClr val="accent3"/>
                </a:solidFill>
                <a:prstDash val="solid"/>
                <a:round/>
                <a:headEnd type="none" w="med" len="med"/>
                <a:tailEnd type="none" w="med" len="med"/>
              </a:ln>
              <a:effectLst/>
            </p:spPr>
          </p:cxnSp>
          <p:sp>
            <p:nvSpPr>
              <p:cNvPr id="30" name="Oval 29">
                <a:extLst>
                  <a:ext uri="{FF2B5EF4-FFF2-40B4-BE49-F238E27FC236}">
                    <a16:creationId xmlns:a16="http://schemas.microsoft.com/office/drawing/2014/main" id="{EABBA8B1-B45A-D894-61BF-C6FF104D4983}"/>
                  </a:ext>
                </a:extLst>
              </p:cNvPr>
              <p:cNvSpPr/>
              <p:nvPr/>
            </p:nvSpPr>
            <p:spPr bwMode="auto">
              <a:xfrm>
                <a:off x="6353178" y="4201883"/>
                <a:ext cx="125539" cy="12553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5" name="TextBox 24">
              <a:extLst>
                <a:ext uri="{FF2B5EF4-FFF2-40B4-BE49-F238E27FC236}">
                  <a16:creationId xmlns:a16="http://schemas.microsoft.com/office/drawing/2014/main" id="{D78E95C0-B324-0A94-38F9-E66EF05AA93C}"/>
                </a:ext>
              </a:extLst>
            </p:cNvPr>
            <p:cNvSpPr txBox="1"/>
            <p:nvPr/>
          </p:nvSpPr>
          <p:spPr bwMode="auto">
            <a:xfrm>
              <a:off x="7505189" y="3684261"/>
              <a:ext cx="9196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err="1">
                  <a:solidFill>
                    <a:schemeClr val="bg1"/>
                  </a:solidFill>
                  <a:latin typeface="Calibri" panose="020F0502020204030204" pitchFamily="34" charset="0"/>
                </a:rPr>
                <a:t>mPFS</a:t>
              </a:r>
              <a:r>
                <a:rPr lang="en-US" sz="1400" dirty="0">
                  <a:solidFill>
                    <a:schemeClr val="bg1"/>
                  </a:solidFill>
                  <a:latin typeface="Calibri" panose="020F0502020204030204" pitchFamily="34" charset="0"/>
                </a:rPr>
                <a:t>, </a:t>
              </a:r>
              <a:r>
                <a:rPr lang="en-US" sz="1400" dirty="0" err="1">
                  <a:solidFill>
                    <a:schemeClr val="bg1"/>
                  </a:solidFill>
                  <a:latin typeface="Calibri" panose="020F0502020204030204" pitchFamily="34" charset="0"/>
                </a:rPr>
                <a:t>mo</a:t>
              </a:r>
              <a:endParaRPr lang="en-US" sz="140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18.04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19.61</a:t>
              </a:r>
            </a:p>
          </p:txBody>
        </p:sp>
      </p:grpSp>
      <p:grpSp>
        <p:nvGrpSpPr>
          <p:cNvPr id="31" name="Group 30">
            <a:extLst>
              <a:ext uri="{FF2B5EF4-FFF2-40B4-BE49-F238E27FC236}">
                <a16:creationId xmlns:a16="http://schemas.microsoft.com/office/drawing/2014/main" id="{5118424E-CC49-8B67-59C3-E76EB19E40CA}"/>
              </a:ext>
            </a:extLst>
          </p:cNvPr>
          <p:cNvGrpSpPr/>
          <p:nvPr/>
        </p:nvGrpSpPr>
        <p:grpSpPr>
          <a:xfrm>
            <a:off x="1717381" y="2572504"/>
            <a:ext cx="2182814" cy="738664"/>
            <a:chOff x="6242050" y="3684261"/>
            <a:chExt cx="2182814" cy="738664"/>
          </a:xfrm>
        </p:grpSpPr>
        <p:grpSp>
          <p:nvGrpSpPr>
            <p:cNvPr id="32" name="Group 31">
              <a:extLst>
                <a:ext uri="{FF2B5EF4-FFF2-40B4-BE49-F238E27FC236}">
                  <a16:creationId xmlns:a16="http://schemas.microsoft.com/office/drawing/2014/main" id="{1F385B06-75EA-806F-C3F4-ACDB6752B7B7}"/>
                </a:ext>
              </a:extLst>
            </p:cNvPr>
            <p:cNvGrpSpPr/>
            <p:nvPr/>
          </p:nvGrpSpPr>
          <p:grpSpPr>
            <a:xfrm>
              <a:off x="6242050" y="3898900"/>
              <a:ext cx="1429412" cy="523220"/>
              <a:chOff x="6242050" y="3898900"/>
              <a:chExt cx="1429412" cy="523220"/>
            </a:xfrm>
          </p:grpSpPr>
          <p:sp>
            <p:nvSpPr>
              <p:cNvPr id="34" name="TextBox 33">
                <a:extLst>
                  <a:ext uri="{FF2B5EF4-FFF2-40B4-BE49-F238E27FC236}">
                    <a16:creationId xmlns:a16="http://schemas.microsoft.com/office/drawing/2014/main" id="{4CD11D55-A7BE-5860-3BEB-F05F9BA20599}"/>
                  </a:ext>
                </a:extLst>
              </p:cNvPr>
              <p:cNvSpPr txBox="1"/>
              <p:nvPr/>
            </p:nvSpPr>
            <p:spPr bwMode="auto">
              <a:xfrm>
                <a:off x="6572250" y="3898900"/>
                <a:ext cx="10992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NIVO + RELA</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NIVO</a:t>
                </a:r>
              </a:p>
            </p:txBody>
          </p:sp>
          <p:cxnSp>
            <p:nvCxnSpPr>
              <p:cNvPr id="35" name="Straight Connector 34">
                <a:extLst>
                  <a:ext uri="{FF2B5EF4-FFF2-40B4-BE49-F238E27FC236}">
                    <a16:creationId xmlns:a16="http://schemas.microsoft.com/office/drawing/2014/main" id="{B126A25A-ABC9-1F63-1023-EB5804AC6B63}"/>
                  </a:ext>
                </a:extLst>
              </p:cNvPr>
              <p:cNvCxnSpPr/>
              <p:nvPr/>
            </p:nvCxnSpPr>
            <p:spPr bwMode="auto">
              <a:xfrm>
                <a:off x="6242050" y="4044950"/>
                <a:ext cx="336550" cy="0"/>
              </a:xfrm>
              <a:prstGeom prst="line">
                <a:avLst/>
              </a:prstGeom>
              <a:noFill/>
              <a:ln w="28575" cap="flat" cmpd="sng" algn="ctr">
                <a:solidFill>
                  <a:schemeClr val="accent1"/>
                </a:solidFill>
                <a:prstDash val="solid"/>
                <a:round/>
                <a:headEnd type="none" w="med" len="med"/>
                <a:tailEnd type="none" w="med" len="med"/>
              </a:ln>
              <a:effectLst/>
            </p:spPr>
          </p:cxnSp>
          <p:sp>
            <p:nvSpPr>
              <p:cNvPr id="36" name="Isosceles Triangle 35">
                <a:extLst>
                  <a:ext uri="{FF2B5EF4-FFF2-40B4-BE49-F238E27FC236}">
                    <a16:creationId xmlns:a16="http://schemas.microsoft.com/office/drawing/2014/main" id="{33D43A82-60B9-AFC3-A4FA-DFEF7630037B}"/>
                  </a:ext>
                </a:extLst>
              </p:cNvPr>
              <p:cNvSpPr/>
              <p:nvPr/>
            </p:nvSpPr>
            <p:spPr bwMode="auto">
              <a:xfrm>
                <a:off x="6353178" y="3981450"/>
                <a:ext cx="117472"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7" name="Straight Connector 36">
                <a:extLst>
                  <a:ext uri="{FF2B5EF4-FFF2-40B4-BE49-F238E27FC236}">
                    <a16:creationId xmlns:a16="http://schemas.microsoft.com/office/drawing/2014/main" id="{C3110558-3262-C82C-BB54-50AA90E77FDD}"/>
                  </a:ext>
                </a:extLst>
              </p:cNvPr>
              <p:cNvCxnSpPr/>
              <p:nvPr/>
            </p:nvCxnSpPr>
            <p:spPr bwMode="auto">
              <a:xfrm>
                <a:off x="6242050" y="4267200"/>
                <a:ext cx="336550" cy="0"/>
              </a:xfrm>
              <a:prstGeom prst="line">
                <a:avLst/>
              </a:prstGeom>
              <a:noFill/>
              <a:ln w="28575" cap="flat" cmpd="sng" algn="ctr">
                <a:solidFill>
                  <a:schemeClr val="accent3"/>
                </a:solidFill>
                <a:prstDash val="solid"/>
                <a:round/>
                <a:headEnd type="none" w="med" len="med"/>
                <a:tailEnd type="none" w="med" len="med"/>
              </a:ln>
              <a:effectLst/>
            </p:spPr>
          </p:cxnSp>
          <p:sp>
            <p:nvSpPr>
              <p:cNvPr id="38" name="Oval 37">
                <a:extLst>
                  <a:ext uri="{FF2B5EF4-FFF2-40B4-BE49-F238E27FC236}">
                    <a16:creationId xmlns:a16="http://schemas.microsoft.com/office/drawing/2014/main" id="{10E389CA-4D46-5882-F03D-7F5DA11DE3C0}"/>
                  </a:ext>
                </a:extLst>
              </p:cNvPr>
              <p:cNvSpPr/>
              <p:nvPr/>
            </p:nvSpPr>
            <p:spPr bwMode="auto">
              <a:xfrm>
                <a:off x="6353178" y="4201883"/>
                <a:ext cx="125539" cy="12553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3" name="TextBox 32">
              <a:extLst>
                <a:ext uri="{FF2B5EF4-FFF2-40B4-BE49-F238E27FC236}">
                  <a16:creationId xmlns:a16="http://schemas.microsoft.com/office/drawing/2014/main" id="{CC02634D-A532-0668-328C-DE0986CAA322}"/>
                </a:ext>
              </a:extLst>
            </p:cNvPr>
            <p:cNvSpPr txBox="1"/>
            <p:nvPr/>
          </p:nvSpPr>
          <p:spPr bwMode="auto">
            <a:xfrm>
              <a:off x="7505189" y="3684261"/>
              <a:ext cx="9196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err="1">
                  <a:solidFill>
                    <a:schemeClr val="bg1"/>
                  </a:solidFill>
                  <a:latin typeface="Calibri" panose="020F0502020204030204" pitchFamily="34" charset="0"/>
                </a:rPr>
                <a:t>mPFS</a:t>
              </a:r>
              <a:r>
                <a:rPr lang="en-US" sz="1400" dirty="0">
                  <a:solidFill>
                    <a:schemeClr val="bg1"/>
                  </a:solidFill>
                  <a:latin typeface="Calibri" panose="020F0502020204030204" pitchFamily="34" charset="0"/>
                </a:rPr>
                <a:t>, </a:t>
              </a:r>
              <a:r>
                <a:rPr lang="en-US" sz="1400" dirty="0" err="1">
                  <a:solidFill>
                    <a:schemeClr val="bg1"/>
                  </a:solidFill>
                  <a:latin typeface="Calibri" panose="020F0502020204030204" pitchFamily="34" charset="0"/>
                </a:rPr>
                <a:t>mo</a:t>
              </a:r>
              <a:endParaRPr lang="en-US" sz="140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6.37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2.83</a:t>
              </a:r>
            </a:p>
          </p:txBody>
        </p:sp>
      </p:grpSp>
      <p:grpSp>
        <p:nvGrpSpPr>
          <p:cNvPr id="98" name="Group 97">
            <a:extLst>
              <a:ext uri="{FF2B5EF4-FFF2-40B4-BE49-F238E27FC236}">
                <a16:creationId xmlns:a16="http://schemas.microsoft.com/office/drawing/2014/main" id="{CDD893FD-577E-08BD-4707-00811E9F415D}"/>
              </a:ext>
            </a:extLst>
          </p:cNvPr>
          <p:cNvGrpSpPr/>
          <p:nvPr/>
        </p:nvGrpSpPr>
        <p:grpSpPr>
          <a:xfrm>
            <a:off x="326172" y="2813050"/>
            <a:ext cx="3957776" cy="2306485"/>
            <a:chOff x="326172" y="2813050"/>
            <a:chExt cx="3957776" cy="2306485"/>
          </a:xfrm>
        </p:grpSpPr>
        <p:sp>
          <p:nvSpPr>
            <p:cNvPr id="39" name="TextBox 38">
              <a:extLst>
                <a:ext uri="{FF2B5EF4-FFF2-40B4-BE49-F238E27FC236}">
                  <a16:creationId xmlns:a16="http://schemas.microsoft.com/office/drawing/2014/main" id="{2676C6AF-BF75-FF13-201B-977F7A739A8D}"/>
                </a:ext>
              </a:extLst>
            </p:cNvPr>
            <p:cNvSpPr txBox="1"/>
            <p:nvPr/>
          </p:nvSpPr>
          <p:spPr bwMode="auto">
            <a:xfrm rot="16200000">
              <a:off x="115602" y="3599160"/>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sp>
          <p:nvSpPr>
            <p:cNvPr id="40" name="TextBox 39">
              <a:extLst>
                <a:ext uri="{FF2B5EF4-FFF2-40B4-BE49-F238E27FC236}">
                  <a16:creationId xmlns:a16="http://schemas.microsoft.com/office/drawing/2014/main" id="{F6583762-9B9B-129E-8244-B462C69BE658}"/>
                </a:ext>
              </a:extLst>
            </p:cNvPr>
            <p:cNvSpPr txBox="1"/>
            <p:nvPr/>
          </p:nvSpPr>
          <p:spPr bwMode="auto">
            <a:xfrm>
              <a:off x="2376510" y="4811758"/>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47" name="Group 46">
              <a:extLst>
                <a:ext uri="{FF2B5EF4-FFF2-40B4-BE49-F238E27FC236}">
                  <a16:creationId xmlns:a16="http://schemas.microsoft.com/office/drawing/2014/main" id="{D1BBC91F-36A7-D5CC-6F2E-F35DF0E91C5B}"/>
                </a:ext>
              </a:extLst>
            </p:cNvPr>
            <p:cNvGrpSpPr/>
            <p:nvPr/>
          </p:nvGrpSpPr>
          <p:grpSpPr>
            <a:xfrm>
              <a:off x="504250" y="2886978"/>
              <a:ext cx="458779" cy="1739179"/>
              <a:chOff x="504250" y="2848878"/>
              <a:chExt cx="458779" cy="1739179"/>
            </a:xfrm>
          </p:grpSpPr>
          <p:sp>
            <p:nvSpPr>
              <p:cNvPr id="41" name="TextBox 40">
                <a:extLst>
                  <a:ext uri="{FF2B5EF4-FFF2-40B4-BE49-F238E27FC236}">
                    <a16:creationId xmlns:a16="http://schemas.microsoft.com/office/drawing/2014/main" id="{30418F9E-3E4E-A104-277B-0CD48DBFCBBB}"/>
                  </a:ext>
                </a:extLst>
              </p:cNvPr>
              <p:cNvSpPr txBox="1"/>
              <p:nvPr/>
            </p:nvSpPr>
            <p:spPr bwMode="auto">
              <a:xfrm>
                <a:off x="504250" y="2848878"/>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42" name="TextBox 41">
                <a:extLst>
                  <a:ext uri="{FF2B5EF4-FFF2-40B4-BE49-F238E27FC236}">
                    <a16:creationId xmlns:a16="http://schemas.microsoft.com/office/drawing/2014/main" id="{A4123FB6-9B1C-D767-B84B-269DD4EFB940}"/>
                  </a:ext>
                </a:extLst>
              </p:cNvPr>
              <p:cNvSpPr txBox="1"/>
              <p:nvPr/>
            </p:nvSpPr>
            <p:spPr bwMode="auto">
              <a:xfrm>
                <a:off x="595621" y="31367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3" name="TextBox 42">
                <a:extLst>
                  <a:ext uri="{FF2B5EF4-FFF2-40B4-BE49-F238E27FC236}">
                    <a16:creationId xmlns:a16="http://schemas.microsoft.com/office/drawing/2014/main" id="{B0E01854-2659-F741-0D54-4D222DFEC061}"/>
                  </a:ext>
                </a:extLst>
              </p:cNvPr>
              <p:cNvSpPr txBox="1"/>
              <p:nvPr/>
            </p:nvSpPr>
            <p:spPr bwMode="auto">
              <a:xfrm>
                <a:off x="595621" y="3413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44" name="TextBox 43">
                <a:extLst>
                  <a:ext uri="{FF2B5EF4-FFF2-40B4-BE49-F238E27FC236}">
                    <a16:creationId xmlns:a16="http://schemas.microsoft.com/office/drawing/2014/main" id="{10E1E039-0FDD-F75A-1AB8-44CA142EFCED}"/>
                  </a:ext>
                </a:extLst>
              </p:cNvPr>
              <p:cNvSpPr txBox="1"/>
              <p:nvPr/>
            </p:nvSpPr>
            <p:spPr bwMode="auto">
              <a:xfrm>
                <a:off x="595621" y="371561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5" name="TextBox 44">
                <a:extLst>
                  <a:ext uri="{FF2B5EF4-FFF2-40B4-BE49-F238E27FC236}">
                    <a16:creationId xmlns:a16="http://schemas.microsoft.com/office/drawing/2014/main" id="{E1A7CEBE-A103-CA43-05C3-3F66D8E0D26D}"/>
                  </a:ext>
                </a:extLst>
              </p:cNvPr>
              <p:cNvSpPr txBox="1"/>
              <p:nvPr/>
            </p:nvSpPr>
            <p:spPr bwMode="auto">
              <a:xfrm>
                <a:off x="595621" y="39924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6" name="TextBox 45">
                <a:extLst>
                  <a:ext uri="{FF2B5EF4-FFF2-40B4-BE49-F238E27FC236}">
                    <a16:creationId xmlns:a16="http://schemas.microsoft.com/office/drawing/2014/main" id="{2323A2CF-22EB-BE73-99CB-03981D6199CC}"/>
                  </a:ext>
                </a:extLst>
              </p:cNvPr>
              <p:cNvSpPr txBox="1"/>
              <p:nvPr/>
            </p:nvSpPr>
            <p:spPr bwMode="auto">
              <a:xfrm>
                <a:off x="686992" y="428028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66" name="Group 65">
              <a:extLst>
                <a:ext uri="{FF2B5EF4-FFF2-40B4-BE49-F238E27FC236}">
                  <a16:creationId xmlns:a16="http://schemas.microsoft.com/office/drawing/2014/main" id="{FA2553CD-4CF5-89B5-1FF1-ACCAE8B655C9}"/>
                </a:ext>
              </a:extLst>
            </p:cNvPr>
            <p:cNvGrpSpPr/>
            <p:nvPr/>
          </p:nvGrpSpPr>
          <p:grpSpPr>
            <a:xfrm>
              <a:off x="938373" y="4636899"/>
              <a:ext cx="3345575" cy="307777"/>
              <a:chOff x="938373" y="4636899"/>
              <a:chExt cx="3345575" cy="307777"/>
            </a:xfrm>
          </p:grpSpPr>
          <p:sp>
            <p:nvSpPr>
              <p:cNvPr id="48" name="TextBox 47">
                <a:extLst>
                  <a:ext uri="{FF2B5EF4-FFF2-40B4-BE49-F238E27FC236}">
                    <a16:creationId xmlns:a16="http://schemas.microsoft.com/office/drawing/2014/main" id="{77A1605F-3A90-5588-C43E-A394CDC79E7B}"/>
                  </a:ext>
                </a:extLst>
              </p:cNvPr>
              <p:cNvSpPr txBox="1"/>
              <p:nvPr/>
            </p:nvSpPr>
            <p:spPr bwMode="auto">
              <a:xfrm>
                <a:off x="938373"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8F552BF1-0E6E-DC9C-FE69-C5624E0CFB02}"/>
                  </a:ext>
                </a:extLst>
              </p:cNvPr>
              <p:cNvSpPr txBox="1"/>
              <p:nvPr/>
            </p:nvSpPr>
            <p:spPr bwMode="auto">
              <a:xfrm>
                <a:off x="1116209"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50" name="TextBox 49">
                <a:extLst>
                  <a:ext uri="{FF2B5EF4-FFF2-40B4-BE49-F238E27FC236}">
                    <a16:creationId xmlns:a16="http://schemas.microsoft.com/office/drawing/2014/main" id="{011E32DE-98DA-3DA1-E314-5985204DE618}"/>
                  </a:ext>
                </a:extLst>
              </p:cNvPr>
              <p:cNvSpPr txBox="1"/>
              <p:nvPr/>
            </p:nvSpPr>
            <p:spPr bwMode="auto">
              <a:xfrm>
                <a:off x="1294045"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1" name="TextBox 50">
                <a:extLst>
                  <a:ext uri="{FF2B5EF4-FFF2-40B4-BE49-F238E27FC236}">
                    <a16:creationId xmlns:a16="http://schemas.microsoft.com/office/drawing/2014/main" id="{BEF309AD-576D-E879-2327-A42B5D8DFE82}"/>
                  </a:ext>
                </a:extLst>
              </p:cNvPr>
              <p:cNvSpPr txBox="1"/>
              <p:nvPr/>
            </p:nvSpPr>
            <p:spPr bwMode="auto">
              <a:xfrm>
                <a:off x="1471881"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52" name="TextBox 51">
                <a:extLst>
                  <a:ext uri="{FF2B5EF4-FFF2-40B4-BE49-F238E27FC236}">
                    <a16:creationId xmlns:a16="http://schemas.microsoft.com/office/drawing/2014/main" id="{1F857E20-63AE-22AD-6934-6F130F16506A}"/>
                  </a:ext>
                </a:extLst>
              </p:cNvPr>
              <p:cNvSpPr txBox="1"/>
              <p:nvPr/>
            </p:nvSpPr>
            <p:spPr bwMode="auto">
              <a:xfrm>
                <a:off x="1605329"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3" name="TextBox 52">
                <a:extLst>
                  <a:ext uri="{FF2B5EF4-FFF2-40B4-BE49-F238E27FC236}">
                    <a16:creationId xmlns:a16="http://schemas.microsoft.com/office/drawing/2014/main" id="{EF463626-C09C-175F-9782-36A282292FF1}"/>
                  </a:ext>
                </a:extLst>
              </p:cNvPr>
              <p:cNvSpPr txBox="1"/>
              <p:nvPr/>
            </p:nvSpPr>
            <p:spPr bwMode="auto">
              <a:xfrm>
                <a:off x="1783165"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54" name="TextBox 53">
                <a:extLst>
                  <a:ext uri="{FF2B5EF4-FFF2-40B4-BE49-F238E27FC236}">
                    <a16:creationId xmlns:a16="http://schemas.microsoft.com/office/drawing/2014/main" id="{EA76CE78-3F38-55F2-AA74-D50E3403CED4}"/>
                  </a:ext>
                </a:extLst>
              </p:cNvPr>
              <p:cNvSpPr txBox="1"/>
              <p:nvPr/>
            </p:nvSpPr>
            <p:spPr bwMode="auto">
              <a:xfrm>
                <a:off x="196100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55" name="TextBox 54">
                <a:extLst>
                  <a:ext uri="{FF2B5EF4-FFF2-40B4-BE49-F238E27FC236}">
                    <a16:creationId xmlns:a16="http://schemas.microsoft.com/office/drawing/2014/main" id="{E7FEA31F-995F-90F4-F518-D1E5AE7D7567}"/>
                  </a:ext>
                </a:extLst>
              </p:cNvPr>
              <p:cNvSpPr txBox="1"/>
              <p:nvPr/>
            </p:nvSpPr>
            <p:spPr bwMode="auto">
              <a:xfrm>
                <a:off x="2138837"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56" name="TextBox 55">
                <a:extLst>
                  <a:ext uri="{FF2B5EF4-FFF2-40B4-BE49-F238E27FC236}">
                    <a16:creationId xmlns:a16="http://schemas.microsoft.com/office/drawing/2014/main" id="{3ACEDF0A-96A0-A8C8-915D-04BF77AF77D1}"/>
                  </a:ext>
                </a:extLst>
              </p:cNvPr>
              <p:cNvSpPr txBox="1"/>
              <p:nvPr/>
            </p:nvSpPr>
            <p:spPr bwMode="auto">
              <a:xfrm>
                <a:off x="2310805"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7" name="TextBox 56">
                <a:extLst>
                  <a:ext uri="{FF2B5EF4-FFF2-40B4-BE49-F238E27FC236}">
                    <a16:creationId xmlns:a16="http://schemas.microsoft.com/office/drawing/2014/main" id="{78C7F3B2-2676-E66C-B53D-828DB7C45917}"/>
                  </a:ext>
                </a:extLst>
              </p:cNvPr>
              <p:cNvSpPr txBox="1"/>
              <p:nvPr/>
            </p:nvSpPr>
            <p:spPr bwMode="auto">
              <a:xfrm>
                <a:off x="248864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58" name="TextBox 57">
                <a:extLst>
                  <a:ext uri="{FF2B5EF4-FFF2-40B4-BE49-F238E27FC236}">
                    <a16:creationId xmlns:a16="http://schemas.microsoft.com/office/drawing/2014/main" id="{5406634B-629C-7276-1467-0E44A0CEBA93}"/>
                  </a:ext>
                </a:extLst>
              </p:cNvPr>
              <p:cNvSpPr txBox="1"/>
              <p:nvPr/>
            </p:nvSpPr>
            <p:spPr bwMode="auto">
              <a:xfrm>
                <a:off x="2666477"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9" name="TextBox 58">
                <a:extLst>
                  <a:ext uri="{FF2B5EF4-FFF2-40B4-BE49-F238E27FC236}">
                    <a16:creationId xmlns:a16="http://schemas.microsoft.com/office/drawing/2014/main" id="{3DFACFEA-BCF7-AA58-D18B-778F1B8341D5}"/>
                  </a:ext>
                </a:extLst>
              </p:cNvPr>
              <p:cNvSpPr txBox="1"/>
              <p:nvPr/>
            </p:nvSpPr>
            <p:spPr bwMode="auto">
              <a:xfrm>
                <a:off x="285018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60" name="TextBox 59">
                <a:extLst>
                  <a:ext uri="{FF2B5EF4-FFF2-40B4-BE49-F238E27FC236}">
                    <a16:creationId xmlns:a16="http://schemas.microsoft.com/office/drawing/2014/main" id="{CA1777B5-9FC8-17DF-0FA6-77D28732B4FF}"/>
                  </a:ext>
                </a:extLst>
              </p:cNvPr>
              <p:cNvSpPr txBox="1"/>
              <p:nvPr/>
            </p:nvSpPr>
            <p:spPr bwMode="auto">
              <a:xfrm>
                <a:off x="3027106"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61" name="TextBox 60">
                <a:extLst>
                  <a:ext uri="{FF2B5EF4-FFF2-40B4-BE49-F238E27FC236}">
                    <a16:creationId xmlns:a16="http://schemas.microsoft.com/office/drawing/2014/main" id="{3120E226-584D-B169-5A86-3CEF13FD0703}"/>
                  </a:ext>
                </a:extLst>
              </p:cNvPr>
              <p:cNvSpPr txBox="1"/>
              <p:nvPr/>
            </p:nvSpPr>
            <p:spPr bwMode="auto">
              <a:xfrm>
                <a:off x="3204942"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62" name="TextBox 61">
                <a:extLst>
                  <a:ext uri="{FF2B5EF4-FFF2-40B4-BE49-F238E27FC236}">
                    <a16:creationId xmlns:a16="http://schemas.microsoft.com/office/drawing/2014/main" id="{4854548D-82D3-077B-7706-32494826BC2C}"/>
                  </a:ext>
                </a:extLst>
              </p:cNvPr>
              <p:cNvSpPr txBox="1"/>
              <p:nvPr/>
            </p:nvSpPr>
            <p:spPr bwMode="auto">
              <a:xfrm>
                <a:off x="3382296"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63" name="TextBox 62">
                <a:extLst>
                  <a:ext uri="{FF2B5EF4-FFF2-40B4-BE49-F238E27FC236}">
                    <a16:creationId xmlns:a16="http://schemas.microsoft.com/office/drawing/2014/main" id="{9A445BEE-E7A9-D4EA-B85B-28E824A8BFA6}"/>
                  </a:ext>
                </a:extLst>
              </p:cNvPr>
              <p:cNvSpPr txBox="1"/>
              <p:nvPr/>
            </p:nvSpPr>
            <p:spPr bwMode="auto">
              <a:xfrm>
                <a:off x="356557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64" name="TextBox 63">
                <a:extLst>
                  <a:ext uri="{FF2B5EF4-FFF2-40B4-BE49-F238E27FC236}">
                    <a16:creationId xmlns:a16="http://schemas.microsoft.com/office/drawing/2014/main" id="{BA0560E2-03B0-B9F3-1A9A-02EBB510B2D2}"/>
                  </a:ext>
                </a:extLst>
              </p:cNvPr>
              <p:cNvSpPr txBox="1"/>
              <p:nvPr/>
            </p:nvSpPr>
            <p:spPr bwMode="auto">
              <a:xfrm>
                <a:off x="3741215"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65" name="TextBox 64">
                <a:extLst>
                  <a:ext uri="{FF2B5EF4-FFF2-40B4-BE49-F238E27FC236}">
                    <a16:creationId xmlns:a16="http://schemas.microsoft.com/office/drawing/2014/main" id="{C01D6F6F-A314-D3AB-F596-B855201669EE}"/>
                  </a:ext>
                </a:extLst>
              </p:cNvPr>
              <p:cNvSpPr txBox="1"/>
              <p:nvPr/>
            </p:nvSpPr>
            <p:spPr bwMode="auto">
              <a:xfrm>
                <a:off x="3916540"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grpSp>
        <p:sp>
          <p:nvSpPr>
            <p:cNvPr id="67" name="Freeform: Shape 66">
              <a:extLst>
                <a:ext uri="{FF2B5EF4-FFF2-40B4-BE49-F238E27FC236}">
                  <a16:creationId xmlns:a16="http://schemas.microsoft.com/office/drawing/2014/main" id="{454ABA02-0787-2038-3608-C0822A17068B}"/>
                </a:ext>
              </a:extLst>
            </p:cNvPr>
            <p:cNvSpPr/>
            <p:nvPr/>
          </p:nvSpPr>
          <p:spPr bwMode="auto">
            <a:xfrm>
              <a:off x="965200" y="2813050"/>
              <a:ext cx="3219450" cy="1762125"/>
            </a:xfrm>
            <a:custGeom>
              <a:avLst/>
              <a:gdLst>
                <a:gd name="connsiteX0" fmla="*/ 0 w 3219450"/>
                <a:gd name="connsiteY0" fmla="*/ 0 h 1762125"/>
                <a:gd name="connsiteX1" fmla="*/ 0 w 3219450"/>
                <a:gd name="connsiteY1" fmla="*/ 1762125 h 1762125"/>
                <a:gd name="connsiteX2" fmla="*/ 3219450 w 3219450"/>
                <a:gd name="connsiteY2" fmla="*/ 1762125 h 1762125"/>
              </a:gdLst>
              <a:ahLst/>
              <a:cxnLst>
                <a:cxn ang="0">
                  <a:pos x="connsiteX0" y="connsiteY0"/>
                </a:cxn>
                <a:cxn ang="0">
                  <a:pos x="connsiteX1" y="connsiteY1"/>
                </a:cxn>
                <a:cxn ang="0">
                  <a:pos x="connsiteX2" y="connsiteY2"/>
                </a:cxn>
              </a:cxnLst>
              <a:rect l="l" t="t" r="r" b="b"/>
              <a:pathLst>
                <a:path w="3219450" h="1762125">
                  <a:moveTo>
                    <a:pt x="0" y="0"/>
                  </a:moveTo>
                  <a:lnTo>
                    <a:pt x="0" y="1762125"/>
                  </a:lnTo>
                  <a:lnTo>
                    <a:pt x="3219450" y="1762125"/>
                  </a:lnTo>
                </a:path>
              </a:pathLst>
            </a:custGeom>
            <a:noFill/>
            <a:ln w="28575">
              <a:solidFill>
                <a:schemeClr val="bg1"/>
              </a:solidFill>
              <a:miter lim="800000"/>
              <a:headEnd/>
              <a:tailEnd/>
            </a:ln>
          </p:spPr>
          <p:txBody>
            <a:bodyPr rtlCol="0" anchor="ctr"/>
            <a:lstStyle/>
            <a:p>
              <a:pPr algn="ctr"/>
              <a:endParaRPr lang="en-US"/>
            </a:p>
          </p:txBody>
        </p:sp>
        <p:grpSp>
          <p:nvGrpSpPr>
            <p:cNvPr id="75" name="Group 74">
              <a:extLst>
                <a:ext uri="{FF2B5EF4-FFF2-40B4-BE49-F238E27FC236}">
                  <a16:creationId xmlns:a16="http://schemas.microsoft.com/office/drawing/2014/main" id="{472E5025-BC22-0C82-E185-90CE831F387F}"/>
                </a:ext>
              </a:extLst>
            </p:cNvPr>
            <p:cNvGrpSpPr/>
            <p:nvPr/>
          </p:nvGrpSpPr>
          <p:grpSpPr>
            <a:xfrm>
              <a:off x="892174" y="3040866"/>
              <a:ext cx="82551" cy="1425578"/>
              <a:chOff x="764984" y="3040866"/>
              <a:chExt cx="489244" cy="1425578"/>
            </a:xfrm>
          </p:grpSpPr>
          <p:cxnSp>
            <p:nvCxnSpPr>
              <p:cNvPr id="69" name="Straight Connector 68">
                <a:extLst>
                  <a:ext uri="{FF2B5EF4-FFF2-40B4-BE49-F238E27FC236}">
                    <a16:creationId xmlns:a16="http://schemas.microsoft.com/office/drawing/2014/main" id="{9AE52FC2-7A4A-35A9-51A3-5A240CA828CB}"/>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70DC561D-BCDF-6A9A-0E51-8A8A7167F0F9}"/>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2933E361-4235-AFD4-B9E1-D150E3F7851C}"/>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5ECFF709-9562-3ABF-3E10-31D4957EAED4}"/>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E2B1AE76-658B-A95F-DFA1-DBF8F9EEC9B6}"/>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8728B38A-2181-F208-56FD-85F3229010B4}"/>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41E08E86-7E76-CD0A-231C-01D0D43886B7}"/>
                </a:ext>
              </a:extLst>
            </p:cNvPr>
            <p:cNvGrpSpPr/>
            <p:nvPr/>
          </p:nvGrpSpPr>
          <p:grpSpPr>
            <a:xfrm>
              <a:off x="1073150" y="4568825"/>
              <a:ext cx="3027904" cy="111350"/>
              <a:chOff x="1073150" y="4338077"/>
              <a:chExt cx="3027904" cy="342098"/>
            </a:xfrm>
          </p:grpSpPr>
          <p:grpSp>
            <p:nvGrpSpPr>
              <p:cNvPr id="76" name="Group 75">
                <a:extLst>
                  <a:ext uri="{FF2B5EF4-FFF2-40B4-BE49-F238E27FC236}">
                    <a16:creationId xmlns:a16="http://schemas.microsoft.com/office/drawing/2014/main" id="{F7179ABE-5900-F3E9-0435-E9EBA4DBFD5A}"/>
                  </a:ext>
                </a:extLst>
              </p:cNvPr>
              <p:cNvGrpSpPr/>
              <p:nvPr/>
            </p:nvGrpSpPr>
            <p:grpSpPr>
              <a:xfrm rot="5400000">
                <a:off x="1346601" y="4064626"/>
                <a:ext cx="342098" cy="889000"/>
                <a:chOff x="764984" y="3040866"/>
                <a:chExt cx="489244" cy="1425578"/>
              </a:xfrm>
            </p:grpSpPr>
            <p:cxnSp>
              <p:nvCxnSpPr>
                <p:cNvPr id="77" name="Straight Connector 76">
                  <a:extLst>
                    <a:ext uri="{FF2B5EF4-FFF2-40B4-BE49-F238E27FC236}">
                      <a16:creationId xmlns:a16="http://schemas.microsoft.com/office/drawing/2014/main" id="{663800E6-A5A3-4893-2A51-EF5923F4C72F}"/>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28918CFB-EB08-C1F7-CAE2-9B9ABB42D1DB}"/>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29DCDEAB-7B4F-E607-1C2E-6609A9AA2439}"/>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AD2E1400-9776-CAAA-B81A-43ABA14702CE}"/>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65B17EA-3FF3-A483-2C42-447C1AFC958C}"/>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BDE669A9-B145-D1E0-B57F-64195D4B5944}"/>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AFC76876-4449-3292-0DE9-8A50B22F2A39}"/>
                  </a:ext>
                </a:extLst>
              </p:cNvPr>
              <p:cNvGrpSpPr/>
              <p:nvPr/>
            </p:nvGrpSpPr>
            <p:grpSpPr>
              <a:xfrm rot="5400000">
                <a:off x="2418336" y="4064626"/>
                <a:ext cx="342098" cy="889000"/>
                <a:chOff x="764984" y="3040866"/>
                <a:chExt cx="489244" cy="1425578"/>
              </a:xfrm>
            </p:grpSpPr>
            <p:cxnSp>
              <p:nvCxnSpPr>
                <p:cNvPr id="84" name="Straight Connector 83">
                  <a:extLst>
                    <a:ext uri="{FF2B5EF4-FFF2-40B4-BE49-F238E27FC236}">
                      <a16:creationId xmlns:a16="http://schemas.microsoft.com/office/drawing/2014/main" id="{BF8F8744-F5D1-92C9-4181-4F52A0FB1082}"/>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BF218FD4-B8E7-6AAE-C4EA-C3B79FFB4034}"/>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115FDB7-74C0-DA1D-CC8F-A5250095EB28}"/>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93389540-EA9A-9607-BF70-64E934A2976D}"/>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451E2B7-2AF6-688B-8686-3866D87703DB}"/>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C67ED510-512D-8CF4-286D-D8926FEDAFD1}"/>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7100D563-039A-357A-C2A0-E53A2386FF10}"/>
                  </a:ext>
                </a:extLst>
              </p:cNvPr>
              <p:cNvGrpSpPr/>
              <p:nvPr/>
            </p:nvGrpSpPr>
            <p:grpSpPr>
              <a:xfrm rot="5400000">
                <a:off x="3485505" y="4064626"/>
                <a:ext cx="342098" cy="889000"/>
                <a:chOff x="764984" y="3040866"/>
                <a:chExt cx="489244" cy="1425578"/>
              </a:xfrm>
            </p:grpSpPr>
            <p:cxnSp>
              <p:nvCxnSpPr>
                <p:cNvPr id="91" name="Straight Connector 90">
                  <a:extLst>
                    <a:ext uri="{FF2B5EF4-FFF2-40B4-BE49-F238E27FC236}">
                      <a16:creationId xmlns:a16="http://schemas.microsoft.com/office/drawing/2014/main" id="{A5F4741D-49C6-56E5-DCA6-78CACB6E248E}"/>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ECE433C7-FDC3-9429-A2D0-4A1002C6D461}"/>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398AA6E1-10C2-47EB-DA81-F7E542DF501B}"/>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E6CDD5D-AE8C-326B-62CA-83D611E87C05}"/>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F074B288-7791-1290-A5C2-026401C64BDC}"/>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750422F3-12FD-75B0-C672-E61CEC4AFE6E}"/>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100" name="Group 99">
            <a:extLst>
              <a:ext uri="{FF2B5EF4-FFF2-40B4-BE49-F238E27FC236}">
                <a16:creationId xmlns:a16="http://schemas.microsoft.com/office/drawing/2014/main" id="{8DAA665B-D233-3375-D823-FE9C63DA3B48}"/>
              </a:ext>
            </a:extLst>
          </p:cNvPr>
          <p:cNvGrpSpPr/>
          <p:nvPr/>
        </p:nvGrpSpPr>
        <p:grpSpPr>
          <a:xfrm>
            <a:off x="4027415" y="2813050"/>
            <a:ext cx="3957776" cy="2306485"/>
            <a:chOff x="326172" y="2813050"/>
            <a:chExt cx="3957776" cy="2306485"/>
          </a:xfrm>
        </p:grpSpPr>
        <p:sp>
          <p:nvSpPr>
            <p:cNvPr id="101" name="TextBox 100">
              <a:extLst>
                <a:ext uri="{FF2B5EF4-FFF2-40B4-BE49-F238E27FC236}">
                  <a16:creationId xmlns:a16="http://schemas.microsoft.com/office/drawing/2014/main" id="{764BA3A5-E583-BBEF-6AB0-ABCB3E29FF3D}"/>
                </a:ext>
              </a:extLst>
            </p:cNvPr>
            <p:cNvSpPr txBox="1"/>
            <p:nvPr/>
          </p:nvSpPr>
          <p:spPr bwMode="auto">
            <a:xfrm rot="16200000">
              <a:off x="115602" y="3599160"/>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sp>
          <p:nvSpPr>
            <p:cNvPr id="102" name="TextBox 101">
              <a:extLst>
                <a:ext uri="{FF2B5EF4-FFF2-40B4-BE49-F238E27FC236}">
                  <a16:creationId xmlns:a16="http://schemas.microsoft.com/office/drawing/2014/main" id="{CE3BACD9-997C-99A4-1DD3-0824380D7C96}"/>
                </a:ext>
              </a:extLst>
            </p:cNvPr>
            <p:cNvSpPr txBox="1"/>
            <p:nvPr/>
          </p:nvSpPr>
          <p:spPr bwMode="auto">
            <a:xfrm>
              <a:off x="2376510" y="4811758"/>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103" name="Group 102">
              <a:extLst>
                <a:ext uri="{FF2B5EF4-FFF2-40B4-BE49-F238E27FC236}">
                  <a16:creationId xmlns:a16="http://schemas.microsoft.com/office/drawing/2014/main" id="{7AC6B7B0-EE42-3A7F-EC0F-879E228B7569}"/>
                </a:ext>
              </a:extLst>
            </p:cNvPr>
            <p:cNvGrpSpPr/>
            <p:nvPr/>
          </p:nvGrpSpPr>
          <p:grpSpPr>
            <a:xfrm>
              <a:off x="504250" y="2886978"/>
              <a:ext cx="458779" cy="1739179"/>
              <a:chOff x="504250" y="2848878"/>
              <a:chExt cx="458779" cy="1739179"/>
            </a:xfrm>
          </p:grpSpPr>
          <p:sp>
            <p:nvSpPr>
              <p:cNvPr id="153" name="TextBox 152">
                <a:extLst>
                  <a:ext uri="{FF2B5EF4-FFF2-40B4-BE49-F238E27FC236}">
                    <a16:creationId xmlns:a16="http://schemas.microsoft.com/office/drawing/2014/main" id="{229C29EC-E919-28C1-709B-73051EF4F28F}"/>
                  </a:ext>
                </a:extLst>
              </p:cNvPr>
              <p:cNvSpPr txBox="1"/>
              <p:nvPr/>
            </p:nvSpPr>
            <p:spPr bwMode="auto">
              <a:xfrm>
                <a:off x="504250" y="2848878"/>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54" name="TextBox 153">
                <a:extLst>
                  <a:ext uri="{FF2B5EF4-FFF2-40B4-BE49-F238E27FC236}">
                    <a16:creationId xmlns:a16="http://schemas.microsoft.com/office/drawing/2014/main" id="{8F9F604D-6FE4-7184-9709-BF1AC912BEEF}"/>
                  </a:ext>
                </a:extLst>
              </p:cNvPr>
              <p:cNvSpPr txBox="1"/>
              <p:nvPr/>
            </p:nvSpPr>
            <p:spPr bwMode="auto">
              <a:xfrm>
                <a:off x="595621" y="31367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55" name="TextBox 154">
                <a:extLst>
                  <a:ext uri="{FF2B5EF4-FFF2-40B4-BE49-F238E27FC236}">
                    <a16:creationId xmlns:a16="http://schemas.microsoft.com/office/drawing/2014/main" id="{03E2B9C2-6A88-1FDC-81BF-226AD797DB61}"/>
                  </a:ext>
                </a:extLst>
              </p:cNvPr>
              <p:cNvSpPr txBox="1"/>
              <p:nvPr/>
            </p:nvSpPr>
            <p:spPr bwMode="auto">
              <a:xfrm>
                <a:off x="595621" y="3413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56" name="TextBox 155">
                <a:extLst>
                  <a:ext uri="{FF2B5EF4-FFF2-40B4-BE49-F238E27FC236}">
                    <a16:creationId xmlns:a16="http://schemas.microsoft.com/office/drawing/2014/main" id="{C038066A-184D-FED0-FB7A-1213D8FA37C1}"/>
                  </a:ext>
                </a:extLst>
              </p:cNvPr>
              <p:cNvSpPr txBox="1"/>
              <p:nvPr/>
            </p:nvSpPr>
            <p:spPr bwMode="auto">
              <a:xfrm>
                <a:off x="595621" y="371561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57" name="TextBox 156">
                <a:extLst>
                  <a:ext uri="{FF2B5EF4-FFF2-40B4-BE49-F238E27FC236}">
                    <a16:creationId xmlns:a16="http://schemas.microsoft.com/office/drawing/2014/main" id="{45805772-8DE8-F6E5-FC7F-0FD792E5F263}"/>
                  </a:ext>
                </a:extLst>
              </p:cNvPr>
              <p:cNvSpPr txBox="1"/>
              <p:nvPr/>
            </p:nvSpPr>
            <p:spPr bwMode="auto">
              <a:xfrm>
                <a:off x="595621" y="39924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58" name="TextBox 157">
                <a:extLst>
                  <a:ext uri="{FF2B5EF4-FFF2-40B4-BE49-F238E27FC236}">
                    <a16:creationId xmlns:a16="http://schemas.microsoft.com/office/drawing/2014/main" id="{38AD120D-C525-FBEF-DD86-7BA799FDE14D}"/>
                  </a:ext>
                </a:extLst>
              </p:cNvPr>
              <p:cNvSpPr txBox="1"/>
              <p:nvPr/>
            </p:nvSpPr>
            <p:spPr bwMode="auto">
              <a:xfrm>
                <a:off x="686992" y="428028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104" name="Group 103">
              <a:extLst>
                <a:ext uri="{FF2B5EF4-FFF2-40B4-BE49-F238E27FC236}">
                  <a16:creationId xmlns:a16="http://schemas.microsoft.com/office/drawing/2014/main" id="{3EB7143F-1338-D35B-52AE-82199DF2FFD0}"/>
                </a:ext>
              </a:extLst>
            </p:cNvPr>
            <p:cNvGrpSpPr/>
            <p:nvPr/>
          </p:nvGrpSpPr>
          <p:grpSpPr>
            <a:xfrm>
              <a:off x="938373" y="4636899"/>
              <a:ext cx="3345575" cy="307777"/>
              <a:chOff x="938373" y="4636899"/>
              <a:chExt cx="3345575" cy="307777"/>
            </a:xfrm>
          </p:grpSpPr>
          <p:sp>
            <p:nvSpPr>
              <p:cNvPr id="135" name="TextBox 134">
                <a:extLst>
                  <a:ext uri="{FF2B5EF4-FFF2-40B4-BE49-F238E27FC236}">
                    <a16:creationId xmlns:a16="http://schemas.microsoft.com/office/drawing/2014/main" id="{7220203D-22B8-83EC-7AC0-FDB375A2163F}"/>
                  </a:ext>
                </a:extLst>
              </p:cNvPr>
              <p:cNvSpPr txBox="1"/>
              <p:nvPr/>
            </p:nvSpPr>
            <p:spPr bwMode="auto">
              <a:xfrm>
                <a:off x="938373"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6" name="TextBox 135">
                <a:extLst>
                  <a:ext uri="{FF2B5EF4-FFF2-40B4-BE49-F238E27FC236}">
                    <a16:creationId xmlns:a16="http://schemas.microsoft.com/office/drawing/2014/main" id="{FBB1D1A1-5BD4-ECEE-63C2-3DCF44762171}"/>
                  </a:ext>
                </a:extLst>
              </p:cNvPr>
              <p:cNvSpPr txBox="1"/>
              <p:nvPr/>
            </p:nvSpPr>
            <p:spPr bwMode="auto">
              <a:xfrm>
                <a:off x="1116209"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37" name="TextBox 136">
                <a:extLst>
                  <a:ext uri="{FF2B5EF4-FFF2-40B4-BE49-F238E27FC236}">
                    <a16:creationId xmlns:a16="http://schemas.microsoft.com/office/drawing/2014/main" id="{FAEED32E-6962-127A-868D-1B095679AB34}"/>
                  </a:ext>
                </a:extLst>
              </p:cNvPr>
              <p:cNvSpPr txBox="1"/>
              <p:nvPr/>
            </p:nvSpPr>
            <p:spPr bwMode="auto">
              <a:xfrm>
                <a:off x="1294045"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38" name="TextBox 137">
                <a:extLst>
                  <a:ext uri="{FF2B5EF4-FFF2-40B4-BE49-F238E27FC236}">
                    <a16:creationId xmlns:a16="http://schemas.microsoft.com/office/drawing/2014/main" id="{4FA97194-1E15-FA8B-EBD1-983EA0F3B3EA}"/>
                  </a:ext>
                </a:extLst>
              </p:cNvPr>
              <p:cNvSpPr txBox="1"/>
              <p:nvPr/>
            </p:nvSpPr>
            <p:spPr bwMode="auto">
              <a:xfrm>
                <a:off x="1471881"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139" name="TextBox 138">
                <a:extLst>
                  <a:ext uri="{FF2B5EF4-FFF2-40B4-BE49-F238E27FC236}">
                    <a16:creationId xmlns:a16="http://schemas.microsoft.com/office/drawing/2014/main" id="{2B940F02-B37C-52EF-74DC-6DF2A5D71894}"/>
                  </a:ext>
                </a:extLst>
              </p:cNvPr>
              <p:cNvSpPr txBox="1"/>
              <p:nvPr/>
            </p:nvSpPr>
            <p:spPr bwMode="auto">
              <a:xfrm>
                <a:off x="1605329"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40" name="TextBox 139">
                <a:extLst>
                  <a:ext uri="{FF2B5EF4-FFF2-40B4-BE49-F238E27FC236}">
                    <a16:creationId xmlns:a16="http://schemas.microsoft.com/office/drawing/2014/main" id="{AC87096E-6C71-532D-715D-146C766EB2BA}"/>
                  </a:ext>
                </a:extLst>
              </p:cNvPr>
              <p:cNvSpPr txBox="1"/>
              <p:nvPr/>
            </p:nvSpPr>
            <p:spPr bwMode="auto">
              <a:xfrm>
                <a:off x="1783165"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41" name="TextBox 140">
                <a:extLst>
                  <a:ext uri="{FF2B5EF4-FFF2-40B4-BE49-F238E27FC236}">
                    <a16:creationId xmlns:a16="http://schemas.microsoft.com/office/drawing/2014/main" id="{DF456DEE-8BFE-8CCC-5178-75A803613853}"/>
                  </a:ext>
                </a:extLst>
              </p:cNvPr>
              <p:cNvSpPr txBox="1"/>
              <p:nvPr/>
            </p:nvSpPr>
            <p:spPr bwMode="auto">
              <a:xfrm>
                <a:off x="196100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42" name="TextBox 141">
                <a:extLst>
                  <a:ext uri="{FF2B5EF4-FFF2-40B4-BE49-F238E27FC236}">
                    <a16:creationId xmlns:a16="http://schemas.microsoft.com/office/drawing/2014/main" id="{15C2B1E9-4505-2388-873A-80ABA0FE6C37}"/>
                  </a:ext>
                </a:extLst>
              </p:cNvPr>
              <p:cNvSpPr txBox="1"/>
              <p:nvPr/>
            </p:nvSpPr>
            <p:spPr bwMode="auto">
              <a:xfrm>
                <a:off x="2138837"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143" name="TextBox 142">
                <a:extLst>
                  <a:ext uri="{FF2B5EF4-FFF2-40B4-BE49-F238E27FC236}">
                    <a16:creationId xmlns:a16="http://schemas.microsoft.com/office/drawing/2014/main" id="{9E250A79-844F-1580-1A27-55FB0B0CA3FA}"/>
                  </a:ext>
                </a:extLst>
              </p:cNvPr>
              <p:cNvSpPr txBox="1"/>
              <p:nvPr/>
            </p:nvSpPr>
            <p:spPr bwMode="auto">
              <a:xfrm>
                <a:off x="2310805"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44" name="TextBox 143">
                <a:extLst>
                  <a:ext uri="{FF2B5EF4-FFF2-40B4-BE49-F238E27FC236}">
                    <a16:creationId xmlns:a16="http://schemas.microsoft.com/office/drawing/2014/main" id="{712C9933-6EF8-8E8D-EAFD-F85BAF316ABC}"/>
                  </a:ext>
                </a:extLst>
              </p:cNvPr>
              <p:cNvSpPr txBox="1"/>
              <p:nvPr/>
            </p:nvSpPr>
            <p:spPr bwMode="auto">
              <a:xfrm>
                <a:off x="248864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145" name="TextBox 144">
                <a:extLst>
                  <a:ext uri="{FF2B5EF4-FFF2-40B4-BE49-F238E27FC236}">
                    <a16:creationId xmlns:a16="http://schemas.microsoft.com/office/drawing/2014/main" id="{0B39AB53-6F05-3827-0D8F-442B4C13A899}"/>
                  </a:ext>
                </a:extLst>
              </p:cNvPr>
              <p:cNvSpPr txBox="1"/>
              <p:nvPr/>
            </p:nvSpPr>
            <p:spPr bwMode="auto">
              <a:xfrm>
                <a:off x="2666477"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46" name="TextBox 145">
                <a:extLst>
                  <a:ext uri="{FF2B5EF4-FFF2-40B4-BE49-F238E27FC236}">
                    <a16:creationId xmlns:a16="http://schemas.microsoft.com/office/drawing/2014/main" id="{6B59EF0D-04BB-060F-28ED-A4D71B32813A}"/>
                  </a:ext>
                </a:extLst>
              </p:cNvPr>
              <p:cNvSpPr txBox="1"/>
              <p:nvPr/>
            </p:nvSpPr>
            <p:spPr bwMode="auto">
              <a:xfrm>
                <a:off x="285018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147" name="TextBox 146">
                <a:extLst>
                  <a:ext uri="{FF2B5EF4-FFF2-40B4-BE49-F238E27FC236}">
                    <a16:creationId xmlns:a16="http://schemas.microsoft.com/office/drawing/2014/main" id="{B311A828-6A11-8FC2-4A12-9AB20E2EFC54}"/>
                  </a:ext>
                </a:extLst>
              </p:cNvPr>
              <p:cNvSpPr txBox="1"/>
              <p:nvPr/>
            </p:nvSpPr>
            <p:spPr bwMode="auto">
              <a:xfrm>
                <a:off x="3027106"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48" name="TextBox 147">
                <a:extLst>
                  <a:ext uri="{FF2B5EF4-FFF2-40B4-BE49-F238E27FC236}">
                    <a16:creationId xmlns:a16="http://schemas.microsoft.com/office/drawing/2014/main" id="{7588606A-0555-2868-33B9-BCB745C97837}"/>
                  </a:ext>
                </a:extLst>
              </p:cNvPr>
              <p:cNvSpPr txBox="1"/>
              <p:nvPr/>
            </p:nvSpPr>
            <p:spPr bwMode="auto">
              <a:xfrm>
                <a:off x="3204942"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149" name="TextBox 148">
                <a:extLst>
                  <a:ext uri="{FF2B5EF4-FFF2-40B4-BE49-F238E27FC236}">
                    <a16:creationId xmlns:a16="http://schemas.microsoft.com/office/drawing/2014/main" id="{7914E41E-1EAB-4847-CFF6-B44540E27CFE}"/>
                  </a:ext>
                </a:extLst>
              </p:cNvPr>
              <p:cNvSpPr txBox="1"/>
              <p:nvPr/>
            </p:nvSpPr>
            <p:spPr bwMode="auto">
              <a:xfrm>
                <a:off x="3382296"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50" name="TextBox 149">
                <a:extLst>
                  <a:ext uri="{FF2B5EF4-FFF2-40B4-BE49-F238E27FC236}">
                    <a16:creationId xmlns:a16="http://schemas.microsoft.com/office/drawing/2014/main" id="{893076F5-ECD3-B1C2-98F6-D9C65B6445C3}"/>
                  </a:ext>
                </a:extLst>
              </p:cNvPr>
              <p:cNvSpPr txBox="1"/>
              <p:nvPr/>
            </p:nvSpPr>
            <p:spPr bwMode="auto">
              <a:xfrm>
                <a:off x="356557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151" name="TextBox 150">
                <a:extLst>
                  <a:ext uri="{FF2B5EF4-FFF2-40B4-BE49-F238E27FC236}">
                    <a16:creationId xmlns:a16="http://schemas.microsoft.com/office/drawing/2014/main" id="{4CA5A547-C070-51E2-B52F-FBEC06E068C2}"/>
                  </a:ext>
                </a:extLst>
              </p:cNvPr>
              <p:cNvSpPr txBox="1"/>
              <p:nvPr/>
            </p:nvSpPr>
            <p:spPr bwMode="auto">
              <a:xfrm>
                <a:off x="3741215"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52" name="TextBox 151">
                <a:extLst>
                  <a:ext uri="{FF2B5EF4-FFF2-40B4-BE49-F238E27FC236}">
                    <a16:creationId xmlns:a16="http://schemas.microsoft.com/office/drawing/2014/main" id="{B7D3851A-C858-A1BF-87C5-7B08F177310F}"/>
                  </a:ext>
                </a:extLst>
              </p:cNvPr>
              <p:cNvSpPr txBox="1"/>
              <p:nvPr/>
            </p:nvSpPr>
            <p:spPr bwMode="auto">
              <a:xfrm>
                <a:off x="3916540"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grpSp>
        <p:sp>
          <p:nvSpPr>
            <p:cNvPr id="105" name="Freeform: Shape 104">
              <a:extLst>
                <a:ext uri="{FF2B5EF4-FFF2-40B4-BE49-F238E27FC236}">
                  <a16:creationId xmlns:a16="http://schemas.microsoft.com/office/drawing/2014/main" id="{6FF4721F-C832-963F-936A-20D5F3690FEE}"/>
                </a:ext>
              </a:extLst>
            </p:cNvPr>
            <p:cNvSpPr/>
            <p:nvPr/>
          </p:nvSpPr>
          <p:spPr bwMode="auto">
            <a:xfrm>
              <a:off x="965200" y="2813050"/>
              <a:ext cx="3219450" cy="1762125"/>
            </a:xfrm>
            <a:custGeom>
              <a:avLst/>
              <a:gdLst>
                <a:gd name="connsiteX0" fmla="*/ 0 w 3219450"/>
                <a:gd name="connsiteY0" fmla="*/ 0 h 1762125"/>
                <a:gd name="connsiteX1" fmla="*/ 0 w 3219450"/>
                <a:gd name="connsiteY1" fmla="*/ 1762125 h 1762125"/>
                <a:gd name="connsiteX2" fmla="*/ 3219450 w 3219450"/>
                <a:gd name="connsiteY2" fmla="*/ 1762125 h 1762125"/>
              </a:gdLst>
              <a:ahLst/>
              <a:cxnLst>
                <a:cxn ang="0">
                  <a:pos x="connsiteX0" y="connsiteY0"/>
                </a:cxn>
                <a:cxn ang="0">
                  <a:pos x="connsiteX1" y="connsiteY1"/>
                </a:cxn>
                <a:cxn ang="0">
                  <a:pos x="connsiteX2" y="connsiteY2"/>
                </a:cxn>
              </a:cxnLst>
              <a:rect l="l" t="t" r="r" b="b"/>
              <a:pathLst>
                <a:path w="3219450" h="1762125">
                  <a:moveTo>
                    <a:pt x="0" y="0"/>
                  </a:moveTo>
                  <a:lnTo>
                    <a:pt x="0" y="1762125"/>
                  </a:lnTo>
                  <a:lnTo>
                    <a:pt x="3219450" y="1762125"/>
                  </a:lnTo>
                </a:path>
              </a:pathLst>
            </a:custGeom>
            <a:noFill/>
            <a:ln w="28575">
              <a:solidFill>
                <a:schemeClr val="bg1"/>
              </a:solidFill>
              <a:miter lim="800000"/>
              <a:headEnd/>
              <a:tailEnd/>
            </a:ln>
          </p:spPr>
          <p:txBody>
            <a:bodyPr rtlCol="0" anchor="ctr"/>
            <a:lstStyle/>
            <a:p>
              <a:pPr algn="ctr"/>
              <a:endParaRPr lang="en-US"/>
            </a:p>
          </p:txBody>
        </p:sp>
        <p:grpSp>
          <p:nvGrpSpPr>
            <p:cNvPr id="106" name="Group 105">
              <a:extLst>
                <a:ext uri="{FF2B5EF4-FFF2-40B4-BE49-F238E27FC236}">
                  <a16:creationId xmlns:a16="http://schemas.microsoft.com/office/drawing/2014/main" id="{C615480A-0523-A41B-910B-6E603EC2C3A9}"/>
                </a:ext>
              </a:extLst>
            </p:cNvPr>
            <p:cNvGrpSpPr/>
            <p:nvPr/>
          </p:nvGrpSpPr>
          <p:grpSpPr>
            <a:xfrm>
              <a:off x="892174" y="3040866"/>
              <a:ext cx="82551" cy="1425578"/>
              <a:chOff x="764984" y="3040866"/>
              <a:chExt cx="489244" cy="1425578"/>
            </a:xfrm>
          </p:grpSpPr>
          <p:cxnSp>
            <p:nvCxnSpPr>
              <p:cNvPr id="129" name="Straight Connector 128">
                <a:extLst>
                  <a:ext uri="{FF2B5EF4-FFF2-40B4-BE49-F238E27FC236}">
                    <a16:creationId xmlns:a16="http://schemas.microsoft.com/office/drawing/2014/main" id="{66F9386D-7D80-18C6-8EC5-8EF2E003AC53}"/>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DBBDA72D-C5EF-BED6-7F50-76F2ABDD6351}"/>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320B4835-B6E8-F70D-A264-E2EF60518565}"/>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CB4C1F81-D4F0-6149-1818-A28BD9D24702}"/>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E1B09739-13DF-8369-E418-D76A5B66234F}"/>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D578D4A4-CF70-EC74-49B1-2BAA925DD990}"/>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B3552D83-0AB4-7006-19F2-00DA8BE8AF62}"/>
                </a:ext>
              </a:extLst>
            </p:cNvPr>
            <p:cNvGrpSpPr/>
            <p:nvPr/>
          </p:nvGrpSpPr>
          <p:grpSpPr>
            <a:xfrm>
              <a:off x="1073150" y="4568825"/>
              <a:ext cx="3027904" cy="111350"/>
              <a:chOff x="1073150" y="4338077"/>
              <a:chExt cx="3027904" cy="342098"/>
            </a:xfrm>
          </p:grpSpPr>
          <p:grpSp>
            <p:nvGrpSpPr>
              <p:cNvPr id="108" name="Group 107">
                <a:extLst>
                  <a:ext uri="{FF2B5EF4-FFF2-40B4-BE49-F238E27FC236}">
                    <a16:creationId xmlns:a16="http://schemas.microsoft.com/office/drawing/2014/main" id="{B9181B7C-AF38-F8CB-71F9-404BB4ADC265}"/>
                  </a:ext>
                </a:extLst>
              </p:cNvPr>
              <p:cNvGrpSpPr/>
              <p:nvPr/>
            </p:nvGrpSpPr>
            <p:grpSpPr>
              <a:xfrm rot="5400000">
                <a:off x="1346601" y="4064626"/>
                <a:ext cx="342098" cy="889000"/>
                <a:chOff x="764984" y="3040866"/>
                <a:chExt cx="489244" cy="1425578"/>
              </a:xfrm>
            </p:grpSpPr>
            <p:cxnSp>
              <p:nvCxnSpPr>
                <p:cNvPr id="123" name="Straight Connector 122">
                  <a:extLst>
                    <a:ext uri="{FF2B5EF4-FFF2-40B4-BE49-F238E27FC236}">
                      <a16:creationId xmlns:a16="http://schemas.microsoft.com/office/drawing/2014/main" id="{762EE6C7-1EB2-8345-5093-E6FDED91EE37}"/>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73CF800E-6344-A9B2-CBA3-550BCC4BF07C}"/>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56130E7-EF01-D77E-6EEF-E5F888F4716E}"/>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BC40B7AB-52BC-C854-22BF-550180C6A51C}"/>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8EC06008-E152-287A-CE05-73155B4CDEF8}"/>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AA609B2E-60DB-4884-DB90-D06845280C77}"/>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855E9773-864B-C6AF-94C4-3213F17186BA}"/>
                  </a:ext>
                </a:extLst>
              </p:cNvPr>
              <p:cNvGrpSpPr/>
              <p:nvPr/>
            </p:nvGrpSpPr>
            <p:grpSpPr>
              <a:xfrm rot="5400000">
                <a:off x="2418336" y="4064626"/>
                <a:ext cx="342098" cy="889000"/>
                <a:chOff x="764984" y="3040866"/>
                <a:chExt cx="489244" cy="1425578"/>
              </a:xfrm>
            </p:grpSpPr>
            <p:cxnSp>
              <p:nvCxnSpPr>
                <p:cNvPr id="117" name="Straight Connector 116">
                  <a:extLst>
                    <a:ext uri="{FF2B5EF4-FFF2-40B4-BE49-F238E27FC236}">
                      <a16:creationId xmlns:a16="http://schemas.microsoft.com/office/drawing/2014/main" id="{441EF362-80B7-1823-4A8E-E7DC62E99EDD}"/>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9826CA5F-4E34-A56E-6561-6BAA2CE1A0C1}"/>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59FE86C-28A4-3026-0F84-B95B29B7E0DD}"/>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63BED6F0-5135-3146-7428-A66C5F08EAB6}"/>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A3DA0576-399E-1AD7-E279-E2AB56C72EE7}"/>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7514377C-8B66-6CE9-0E9C-087971733C75}"/>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7060EFFF-7117-692F-8378-B321FE4BFED0}"/>
                  </a:ext>
                </a:extLst>
              </p:cNvPr>
              <p:cNvGrpSpPr/>
              <p:nvPr/>
            </p:nvGrpSpPr>
            <p:grpSpPr>
              <a:xfrm rot="5400000">
                <a:off x="3485505" y="4064626"/>
                <a:ext cx="342098" cy="889000"/>
                <a:chOff x="764984" y="3040866"/>
                <a:chExt cx="489244" cy="1425578"/>
              </a:xfrm>
            </p:grpSpPr>
            <p:cxnSp>
              <p:nvCxnSpPr>
                <p:cNvPr id="111" name="Straight Connector 110">
                  <a:extLst>
                    <a:ext uri="{FF2B5EF4-FFF2-40B4-BE49-F238E27FC236}">
                      <a16:creationId xmlns:a16="http://schemas.microsoft.com/office/drawing/2014/main" id="{49A96B2E-1560-4D74-71E4-1C3CCE335264}"/>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766B9E11-7287-A8BF-7500-3FA1D0198EBA}"/>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8753BB00-A044-ECAC-2B47-F9234A0B823D}"/>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CFB93C6C-E163-2186-8663-B437A41EBB02}"/>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2C901703-0EDA-E0F9-978E-207F004D2FE4}"/>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C50A6DAB-D715-8CC2-E618-90D4311F8228}"/>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159" name="Group 158">
            <a:extLst>
              <a:ext uri="{FF2B5EF4-FFF2-40B4-BE49-F238E27FC236}">
                <a16:creationId xmlns:a16="http://schemas.microsoft.com/office/drawing/2014/main" id="{84874DAB-06CB-3937-B8AC-A068F650CD2C}"/>
              </a:ext>
            </a:extLst>
          </p:cNvPr>
          <p:cNvGrpSpPr/>
          <p:nvPr/>
        </p:nvGrpSpPr>
        <p:grpSpPr>
          <a:xfrm>
            <a:off x="7795353" y="2813050"/>
            <a:ext cx="3858478" cy="2306485"/>
            <a:chOff x="326172" y="2813050"/>
            <a:chExt cx="3858478" cy="2306485"/>
          </a:xfrm>
        </p:grpSpPr>
        <p:sp>
          <p:nvSpPr>
            <p:cNvPr id="160" name="TextBox 159">
              <a:extLst>
                <a:ext uri="{FF2B5EF4-FFF2-40B4-BE49-F238E27FC236}">
                  <a16:creationId xmlns:a16="http://schemas.microsoft.com/office/drawing/2014/main" id="{8F901D0D-D798-10A8-EE19-64E234EC12D1}"/>
                </a:ext>
              </a:extLst>
            </p:cNvPr>
            <p:cNvSpPr txBox="1"/>
            <p:nvPr/>
          </p:nvSpPr>
          <p:spPr bwMode="auto">
            <a:xfrm rot="16200000">
              <a:off x="115602" y="3599160"/>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sp>
          <p:nvSpPr>
            <p:cNvPr id="161" name="TextBox 160">
              <a:extLst>
                <a:ext uri="{FF2B5EF4-FFF2-40B4-BE49-F238E27FC236}">
                  <a16:creationId xmlns:a16="http://schemas.microsoft.com/office/drawing/2014/main" id="{A5823A40-87CF-84F8-427C-D918646211E0}"/>
                </a:ext>
              </a:extLst>
            </p:cNvPr>
            <p:cNvSpPr txBox="1"/>
            <p:nvPr/>
          </p:nvSpPr>
          <p:spPr bwMode="auto">
            <a:xfrm>
              <a:off x="2376510" y="4811758"/>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162" name="Group 161">
              <a:extLst>
                <a:ext uri="{FF2B5EF4-FFF2-40B4-BE49-F238E27FC236}">
                  <a16:creationId xmlns:a16="http://schemas.microsoft.com/office/drawing/2014/main" id="{676671C0-D28D-5136-8FCD-5C954F052511}"/>
                </a:ext>
              </a:extLst>
            </p:cNvPr>
            <p:cNvGrpSpPr/>
            <p:nvPr/>
          </p:nvGrpSpPr>
          <p:grpSpPr>
            <a:xfrm>
              <a:off x="504250" y="2886978"/>
              <a:ext cx="458779" cy="1739179"/>
              <a:chOff x="504250" y="2848878"/>
              <a:chExt cx="458779" cy="1739179"/>
            </a:xfrm>
          </p:grpSpPr>
          <p:sp>
            <p:nvSpPr>
              <p:cNvPr id="212" name="TextBox 211">
                <a:extLst>
                  <a:ext uri="{FF2B5EF4-FFF2-40B4-BE49-F238E27FC236}">
                    <a16:creationId xmlns:a16="http://schemas.microsoft.com/office/drawing/2014/main" id="{17D11FC8-314A-B059-26FF-25534BC77151}"/>
                  </a:ext>
                </a:extLst>
              </p:cNvPr>
              <p:cNvSpPr txBox="1"/>
              <p:nvPr/>
            </p:nvSpPr>
            <p:spPr bwMode="auto">
              <a:xfrm>
                <a:off x="504250" y="2848878"/>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13" name="TextBox 212">
                <a:extLst>
                  <a:ext uri="{FF2B5EF4-FFF2-40B4-BE49-F238E27FC236}">
                    <a16:creationId xmlns:a16="http://schemas.microsoft.com/office/drawing/2014/main" id="{E4E61A70-52C7-0E2C-66C2-249869586C63}"/>
                  </a:ext>
                </a:extLst>
              </p:cNvPr>
              <p:cNvSpPr txBox="1"/>
              <p:nvPr/>
            </p:nvSpPr>
            <p:spPr bwMode="auto">
              <a:xfrm>
                <a:off x="595621" y="31367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14" name="TextBox 213">
                <a:extLst>
                  <a:ext uri="{FF2B5EF4-FFF2-40B4-BE49-F238E27FC236}">
                    <a16:creationId xmlns:a16="http://schemas.microsoft.com/office/drawing/2014/main" id="{A0B492B4-B492-C7E2-0FC9-F280E0E890FF}"/>
                  </a:ext>
                </a:extLst>
              </p:cNvPr>
              <p:cNvSpPr txBox="1"/>
              <p:nvPr/>
            </p:nvSpPr>
            <p:spPr bwMode="auto">
              <a:xfrm>
                <a:off x="595621" y="3413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15" name="TextBox 214">
                <a:extLst>
                  <a:ext uri="{FF2B5EF4-FFF2-40B4-BE49-F238E27FC236}">
                    <a16:creationId xmlns:a16="http://schemas.microsoft.com/office/drawing/2014/main" id="{9B09080F-7B52-733F-9A6D-51BC2671EEAC}"/>
                  </a:ext>
                </a:extLst>
              </p:cNvPr>
              <p:cNvSpPr txBox="1"/>
              <p:nvPr/>
            </p:nvSpPr>
            <p:spPr bwMode="auto">
              <a:xfrm>
                <a:off x="595621" y="371561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16" name="TextBox 215">
                <a:extLst>
                  <a:ext uri="{FF2B5EF4-FFF2-40B4-BE49-F238E27FC236}">
                    <a16:creationId xmlns:a16="http://schemas.microsoft.com/office/drawing/2014/main" id="{57CBD7F9-C4FD-6C2B-A9CB-B59DDCE178B9}"/>
                  </a:ext>
                </a:extLst>
              </p:cNvPr>
              <p:cNvSpPr txBox="1"/>
              <p:nvPr/>
            </p:nvSpPr>
            <p:spPr bwMode="auto">
              <a:xfrm>
                <a:off x="595621" y="39924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17" name="TextBox 216">
                <a:extLst>
                  <a:ext uri="{FF2B5EF4-FFF2-40B4-BE49-F238E27FC236}">
                    <a16:creationId xmlns:a16="http://schemas.microsoft.com/office/drawing/2014/main" id="{2843DD55-7030-3368-71A8-33E740EC07BF}"/>
                  </a:ext>
                </a:extLst>
              </p:cNvPr>
              <p:cNvSpPr txBox="1"/>
              <p:nvPr/>
            </p:nvSpPr>
            <p:spPr bwMode="auto">
              <a:xfrm>
                <a:off x="686992" y="428028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163" name="Group 162">
              <a:extLst>
                <a:ext uri="{FF2B5EF4-FFF2-40B4-BE49-F238E27FC236}">
                  <a16:creationId xmlns:a16="http://schemas.microsoft.com/office/drawing/2014/main" id="{F8A07A57-1653-C36F-4468-E9D904D98F53}"/>
                </a:ext>
              </a:extLst>
            </p:cNvPr>
            <p:cNvGrpSpPr/>
            <p:nvPr/>
          </p:nvGrpSpPr>
          <p:grpSpPr>
            <a:xfrm>
              <a:off x="938373" y="4636899"/>
              <a:ext cx="3170250" cy="307777"/>
              <a:chOff x="938373" y="4636899"/>
              <a:chExt cx="3170250" cy="307777"/>
            </a:xfrm>
          </p:grpSpPr>
          <p:sp>
            <p:nvSpPr>
              <p:cNvPr id="194" name="TextBox 193">
                <a:extLst>
                  <a:ext uri="{FF2B5EF4-FFF2-40B4-BE49-F238E27FC236}">
                    <a16:creationId xmlns:a16="http://schemas.microsoft.com/office/drawing/2014/main" id="{CF75F8CE-E644-08B3-C980-1EBB9F7B385C}"/>
                  </a:ext>
                </a:extLst>
              </p:cNvPr>
              <p:cNvSpPr txBox="1"/>
              <p:nvPr/>
            </p:nvSpPr>
            <p:spPr bwMode="auto">
              <a:xfrm>
                <a:off x="938373"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95" name="TextBox 194">
                <a:extLst>
                  <a:ext uri="{FF2B5EF4-FFF2-40B4-BE49-F238E27FC236}">
                    <a16:creationId xmlns:a16="http://schemas.microsoft.com/office/drawing/2014/main" id="{E388D9B4-53F9-0586-314E-D334E5E6FC4B}"/>
                  </a:ext>
                </a:extLst>
              </p:cNvPr>
              <p:cNvSpPr txBox="1"/>
              <p:nvPr/>
            </p:nvSpPr>
            <p:spPr bwMode="auto">
              <a:xfrm>
                <a:off x="1116209"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96" name="TextBox 195">
                <a:extLst>
                  <a:ext uri="{FF2B5EF4-FFF2-40B4-BE49-F238E27FC236}">
                    <a16:creationId xmlns:a16="http://schemas.microsoft.com/office/drawing/2014/main" id="{2D7310B5-9E73-80AC-7F22-D756AA87F7D8}"/>
                  </a:ext>
                </a:extLst>
              </p:cNvPr>
              <p:cNvSpPr txBox="1"/>
              <p:nvPr/>
            </p:nvSpPr>
            <p:spPr bwMode="auto">
              <a:xfrm>
                <a:off x="1294045"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97" name="TextBox 196">
                <a:extLst>
                  <a:ext uri="{FF2B5EF4-FFF2-40B4-BE49-F238E27FC236}">
                    <a16:creationId xmlns:a16="http://schemas.microsoft.com/office/drawing/2014/main" id="{4A44B803-BE0F-42BA-91DA-206C3ACAD1BE}"/>
                  </a:ext>
                </a:extLst>
              </p:cNvPr>
              <p:cNvSpPr txBox="1"/>
              <p:nvPr/>
            </p:nvSpPr>
            <p:spPr bwMode="auto">
              <a:xfrm>
                <a:off x="1471881"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198" name="TextBox 197">
                <a:extLst>
                  <a:ext uri="{FF2B5EF4-FFF2-40B4-BE49-F238E27FC236}">
                    <a16:creationId xmlns:a16="http://schemas.microsoft.com/office/drawing/2014/main" id="{D3E30334-1C61-9C7C-9E7D-1296C27CD4F2}"/>
                  </a:ext>
                </a:extLst>
              </p:cNvPr>
              <p:cNvSpPr txBox="1"/>
              <p:nvPr/>
            </p:nvSpPr>
            <p:spPr bwMode="auto">
              <a:xfrm>
                <a:off x="1605329"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99" name="TextBox 198">
                <a:extLst>
                  <a:ext uri="{FF2B5EF4-FFF2-40B4-BE49-F238E27FC236}">
                    <a16:creationId xmlns:a16="http://schemas.microsoft.com/office/drawing/2014/main" id="{BAA57CFC-8984-3DF5-ED33-ECAE9531FFFB}"/>
                  </a:ext>
                </a:extLst>
              </p:cNvPr>
              <p:cNvSpPr txBox="1"/>
              <p:nvPr/>
            </p:nvSpPr>
            <p:spPr bwMode="auto">
              <a:xfrm>
                <a:off x="1783165"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200" name="TextBox 199">
                <a:extLst>
                  <a:ext uri="{FF2B5EF4-FFF2-40B4-BE49-F238E27FC236}">
                    <a16:creationId xmlns:a16="http://schemas.microsoft.com/office/drawing/2014/main" id="{72D0A3B2-4534-D9DB-5C3A-7B93EDE05BA0}"/>
                  </a:ext>
                </a:extLst>
              </p:cNvPr>
              <p:cNvSpPr txBox="1"/>
              <p:nvPr/>
            </p:nvSpPr>
            <p:spPr bwMode="auto">
              <a:xfrm>
                <a:off x="196100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01" name="TextBox 200">
                <a:extLst>
                  <a:ext uri="{FF2B5EF4-FFF2-40B4-BE49-F238E27FC236}">
                    <a16:creationId xmlns:a16="http://schemas.microsoft.com/office/drawing/2014/main" id="{85AB17B1-6514-D8A7-928C-4D7E3E48153D}"/>
                  </a:ext>
                </a:extLst>
              </p:cNvPr>
              <p:cNvSpPr txBox="1"/>
              <p:nvPr/>
            </p:nvSpPr>
            <p:spPr bwMode="auto">
              <a:xfrm>
                <a:off x="2138837"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202" name="TextBox 201">
                <a:extLst>
                  <a:ext uri="{FF2B5EF4-FFF2-40B4-BE49-F238E27FC236}">
                    <a16:creationId xmlns:a16="http://schemas.microsoft.com/office/drawing/2014/main" id="{B0B2241E-9FB0-572C-D774-C7FF6AC900FD}"/>
                  </a:ext>
                </a:extLst>
              </p:cNvPr>
              <p:cNvSpPr txBox="1"/>
              <p:nvPr/>
            </p:nvSpPr>
            <p:spPr bwMode="auto">
              <a:xfrm>
                <a:off x="2310805"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03" name="TextBox 202">
                <a:extLst>
                  <a:ext uri="{FF2B5EF4-FFF2-40B4-BE49-F238E27FC236}">
                    <a16:creationId xmlns:a16="http://schemas.microsoft.com/office/drawing/2014/main" id="{90DB5737-340A-7D90-268A-CF19F463C98D}"/>
                  </a:ext>
                </a:extLst>
              </p:cNvPr>
              <p:cNvSpPr txBox="1"/>
              <p:nvPr/>
            </p:nvSpPr>
            <p:spPr bwMode="auto">
              <a:xfrm>
                <a:off x="248864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204" name="TextBox 203">
                <a:extLst>
                  <a:ext uri="{FF2B5EF4-FFF2-40B4-BE49-F238E27FC236}">
                    <a16:creationId xmlns:a16="http://schemas.microsoft.com/office/drawing/2014/main" id="{F946DC05-A036-8A41-C5E6-702524325365}"/>
                  </a:ext>
                </a:extLst>
              </p:cNvPr>
              <p:cNvSpPr txBox="1"/>
              <p:nvPr/>
            </p:nvSpPr>
            <p:spPr bwMode="auto">
              <a:xfrm>
                <a:off x="2666477"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05" name="TextBox 204">
                <a:extLst>
                  <a:ext uri="{FF2B5EF4-FFF2-40B4-BE49-F238E27FC236}">
                    <a16:creationId xmlns:a16="http://schemas.microsoft.com/office/drawing/2014/main" id="{BA92B0F8-1F2B-239B-23BC-0794BE9611E0}"/>
                  </a:ext>
                </a:extLst>
              </p:cNvPr>
              <p:cNvSpPr txBox="1"/>
              <p:nvPr/>
            </p:nvSpPr>
            <p:spPr bwMode="auto">
              <a:xfrm>
                <a:off x="285018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206" name="TextBox 205">
                <a:extLst>
                  <a:ext uri="{FF2B5EF4-FFF2-40B4-BE49-F238E27FC236}">
                    <a16:creationId xmlns:a16="http://schemas.microsoft.com/office/drawing/2014/main" id="{48E80444-6252-EC0F-54C2-59CA5CA966F1}"/>
                  </a:ext>
                </a:extLst>
              </p:cNvPr>
              <p:cNvSpPr txBox="1"/>
              <p:nvPr/>
            </p:nvSpPr>
            <p:spPr bwMode="auto">
              <a:xfrm>
                <a:off x="3027106"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07" name="TextBox 206">
                <a:extLst>
                  <a:ext uri="{FF2B5EF4-FFF2-40B4-BE49-F238E27FC236}">
                    <a16:creationId xmlns:a16="http://schemas.microsoft.com/office/drawing/2014/main" id="{D6C89915-BA11-5BC5-BEFD-9D1A8E37E71C}"/>
                  </a:ext>
                </a:extLst>
              </p:cNvPr>
              <p:cNvSpPr txBox="1"/>
              <p:nvPr/>
            </p:nvSpPr>
            <p:spPr bwMode="auto">
              <a:xfrm>
                <a:off x="3204942"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208" name="TextBox 207">
                <a:extLst>
                  <a:ext uri="{FF2B5EF4-FFF2-40B4-BE49-F238E27FC236}">
                    <a16:creationId xmlns:a16="http://schemas.microsoft.com/office/drawing/2014/main" id="{A3FCDDEB-CE5A-0E44-81D3-5337D4322858}"/>
                  </a:ext>
                </a:extLst>
              </p:cNvPr>
              <p:cNvSpPr txBox="1"/>
              <p:nvPr/>
            </p:nvSpPr>
            <p:spPr bwMode="auto">
              <a:xfrm>
                <a:off x="3382296"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209" name="TextBox 208">
                <a:extLst>
                  <a:ext uri="{FF2B5EF4-FFF2-40B4-BE49-F238E27FC236}">
                    <a16:creationId xmlns:a16="http://schemas.microsoft.com/office/drawing/2014/main" id="{DDA8512F-8BB6-F822-EEBA-6B4DF1FBC38B}"/>
                  </a:ext>
                </a:extLst>
              </p:cNvPr>
              <p:cNvSpPr txBox="1"/>
              <p:nvPr/>
            </p:nvSpPr>
            <p:spPr bwMode="auto">
              <a:xfrm>
                <a:off x="356557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210" name="TextBox 209">
                <a:extLst>
                  <a:ext uri="{FF2B5EF4-FFF2-40B4-BE49-F238E27FC236}">
                    <a16:creationId xmlns:a16="http://schemas.microsoft.com/office/drawing/2014/main" id="{A4EBAB28-7677-FA61-4108-9D6B2EB2284C}"/>
                  </a:ext>
                </a:extLst>
              </p:cNvPr>
              <p:cNvSpPr txBox="1"/>
              <p:nvPr/>
            </p:nvSpPr>
            <p:spPr bwMode="auto">
              <a:xfrm>
                <a:off x="3741215"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grpSp>
        <p:sp>
          <p:nvSpPr>
            <p:cNvPr id="164" name="Freeform: Shape 163">
              <a:extLst>
                <a:ext uri="{FF2B5EF4-FFF2-40B4-BE49-F238E27FC236}">
                  <a16:creationId xmlns:a16="http://schemas.microsoft.com/office/drawing/2014/main" id="{93AAFFD7-DE07-613E-D5B5-4AC48A1AD64B}"/>
                </a:ext>
              </a:extLst>
            </p:cNvPr>
            <p:cNvSpPr/>
            <p:nvPr/>
          </p:nvSpPr>
          <p:spPr bwMode="auto">
            <a:xfrm>
              <a:off x="965200" y="2813050"/>
              <a:ext cx="3219450" cy="1762125"/>
            </a:xfrm>
            <a:custGeom>
              <a:avLst/>
              <a:gdLst>
                <a:gd name="connsiteX0" fmla="*/ 0 w 3219450"/>
                <a:gd name="connsiteY0" fmla="*/ 0 h 1762125"/>
                <a:gd name="connsiteX1" fmla="*/ 0 w 3219450"/>
                <a:gd name="connsiteY1" fmla="*/ 1762125 h 1762125"/>
                <a:gd name="connsiteX2" fmla="*/ 3219450 w 3219450"/>
                <a:gd name="connsiteY2" fmla="*/ 1762125 h 1762125"/>
              </a:gdLst>
              <a:ahLst/>
              <a:cxnLst>
                <a:cxn ang="0">
                  <a:pos x="connsiteX0" y="connsiteY0"/>
                </a:cxn>
                <a:cxn ang="0">
                  <a:pos x="connsiteX1" y="connsiteY1"/>
                </a:cxn>
                <a:cxn ang="0">
                  <a:pos x="connsiteX2" y="connsiteY2"/>
                </a:cxn>
              </a:cxnLst>
              <a:rect l="l" t="t" r="r" b="b"/>
              <a:pathLst>
                <a:path w="3219450" h="1762125">
                  <a:moveTo>
                    <a:pt x="0" y="0"/>
                  </a:moveTo>
                  <a:lnTo>
                    <a:pt x="0" y="1762125"/>
                  </a:lnTo>
                  <a:lnTo>
                    <a:pt x="3219450" y="1762125"/>
                  </a:lnTo>
                </a:path>
              </a:pathLst>
            </a:custGeom>
            <a:noFill/>
            <a:ln w="28575">
              <a:solidFill>
                <a:schemeClr val="bg1"/>
              </a:solidFill>
              <a:miter lim="800000"/>
              <a:headEnd/>
              <a:tailEnd/>
            </a:ln>
          </p:spPr>
          <p:txBody>
            <a:bodyPr rtlCol="0" anchor="ctr"/>
            <a:lstStyle/>
            <a:p>
              <a:pPr algn="ctr"/>
              <a:endParaRPr lang="en-US"/>
            </a:p>
          </p:txBody>
        </p:sp>
        <p:grpSp>
          <p:nvGrpSpPr>
            <p:cNvPr id="165" name="Group 164">
              <a:extLst>
                <a:ext uri="{FF2B5EF4-FFF2-40B4-BE49-F238E27FC236}">
                  <a16:creationId xmlns:a16="http://schemas.microsoft.com/office/drawing/2014/main" id="{1583E091-C6A8-4104-0CCB-C78E12DE9823}"/>
                </a:ext>
              </a:extLst>
            </p:cNvPr>
            <p:cNvGrpSpPr/>
            <p:nvPr/>
          </p:nvGrpSpPr>
          <p:grpSpPr>
            <a:xfrm>
              <a:off x="892174" y="3040866"/>
              <a:ext cx="82551" cy="1425578"/>
              <a:chOff x="764984" y="3040866"/>
              <a:chExt cx="489244" cy="1425578"/>
            </a:xfrm>
          </p:grpSpPr>
          <p:cxnSp>
            <p:nvCxnSpPr>
              <p:cNvPr id="188" name="Straight Connector 187">
                <a:extLst>
                  <a:ext uri="{FF2B5EF4-FFF2-40B4-BE49-F238E27FC236}">
                    <a16:creationId xmlns:a16="http://schemas.microsoft.com/office/drawing/2014/main" id="{1F809B2F-0CF4-A1D0-1821-AD255AD7DE74}"/>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1CA1410E-60DF-0499-6CCD-89B7E5B5552B}"/>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51A16AF3-BE21-5C5B-5FB4-065155168C1B}"/>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38DD3E05-5469-66C5-2E29-3BD3803564B4}"/>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26DF17CA-8904-06EF-0507-98360BD68DD9}"/>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349FBA3A-98B2-D1F5-C406-AEE9F1A2EABC}"/>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0C73154B-D538-A7FC-31E9-79CBEF00C961}"/>
                </a:ext>
              </a:extLst>
            </p:cNvPr>
            <p:cNvGrpSpPr/>
            <p:nvPr/>
          </p:nvGrpSpPr>
          <p:grpSpPr>
            <a:xfrm>
              <a:off x="1073150" y="4568825"/>
              <a:ext cx="2850103" cy="111350"/>
              <a:chOff x="1073150" y="4338077"/>
              <a:chExt cx="2850103" cy="342098"/>
            </a:xfrm>
          </p:grpSpPr>
          <p:grpSp>
            <p:nvGrpSpPr>
              <p:cNvPr id="167" name="Group 166">
                <a:extLst>
                  <a:ext uri="{FF2B5EF4-FFF2-40B4-BE49-F238E27FC236}">
                    <a16:creationId xmlns:a16="http://schemas.microsoft.com/office/drawing/2014/main" id="{23DB6FCD-84F1-143A-8F11-469A9415E516}"/>
                  </a:ext>
                </a:extLst>
              </p:cNvPr>
              <p:cNvGrpSpPr/>
              <p:nvPr/>
            </p:nvGrpSpPr>
            <p:grpSpPr>
              <a:xfrm rot="5400000">
                <a:off x="1346601" y="4064626"/>
                <a:ext cx="342098" cy="889000"/>
                <a:chOff x="764984" y="3040866"/>
                <a:chExt cx="489244" cy="1425578"/>
              </a:xfrm>
            </p:grpSpPr>
            <p:cxnSp>
              <p:nvCxnSpPr>
                <p:cNvPr id="182" name="Straight Connector 181">
                  <a:extLst>
                    <a:ext uri="{FF2B5EF4-FFF2-40B4-BE49-F238E27FC236}">
                      <a16:creationId xmlns:a16="http://schemas.microsoft.com/office/drawing/2014/main" id="{5E0156EE-CB14-B1DF-DF28-36CB5109E790}"/>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0833A459-D0EE-496F-468C-5D8A4671A048}"/>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E0A93466-529C-CB8F-CD54-F09357CA808E}"/>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5823279F-4D33-FB1A-D15E-0D4BD014F14A}"/>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AA04DD91-658D-99E2-D254-F5448C41B3B9}"/>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23546577-3D39-9ADB-E726-E7B66D001AFC}"/>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041FCD8D-F153-B43E-8E9F-22B8527CCE86}"/>
                  </a:ext>
                </a:extLst>
              </p:cNvPr>
              <p:cNvGrpSpPr/>
              <p:nvPr/>
            </p:nvGrpSpPr>
            <p:grpSpPr>
              <a:xfrm rot="5400000">
                <a:off x="2418336" y="4064626"/>
                <a:ext cx="342098" cy="889000"/>
                <a:chOff x="764984" y="3040866"/>
                <a:chExt cx="489244" cy="1425578"/>
              </a:xfrm>
            </p:grpSpPr>
            <p:cxnSp>
              <p:nvCxnSpPr>
                <p:cNvPr id="176" name="Straight Connector 175">
                  <a:extLst>
                    <a:ext uri="{FF2B5EF4-FFF2-40B4-BE49-F238E27FC236}">
                      <a16:creationId xmlns:a16="http://schemas.microsoft.com/office/drawing/2014/main" id="{4CB78DCD-CD7A-323C-1CA3-D1198ADD8B41}"/>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26BB9759-7B9E-D4F4-7FF4-6FAC1CB4EE12}"/>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CAD91765-8689-864C-D8EF-757F6BC29D42}"/>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B362E3C0-8215-FEF3-CF29-07F233A390E8}"/>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714131D4-DA11-4D13-EAD3-B8EAD9B94C1D}"/>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F9F110AA-7117-8A0A-0FA6-4AD634B45C7A}"/>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A55AD742-125C-9766-16BA-7C02117774FC}"/>
                  </a:ext>
                </a:extLst>
              </p:cNvPr>
              <p:cNvGrpSpPr/>
              <p:nvPr/>
            </p:nvGrpSpPr>
            <p:grpSpPr>
              <a:xfrm rot="5400000">
                <a:off x="3396604" y="4153526"/>
                <a:ext cx="342098" cy="711200"/>
                <a:chOff x="764984" y="3325982"/>
                <a:chExt cx="489244" cy="1140462"/>
              </a:xfrm>
            </p:grpSpPr>
            <p:cxnSp>
              <p:nvCxnSpPr>
                <p:cNvPr id="171" name="Straight Connector 170">
                  <a:extLst>
                    <a:ext uri="{FF2B5EF4-FFF2-40B4-BE49-F238E27FC236}">
                      <a16:creationId xmlns:a16="http://schemas.microsoft.com/office/drawing/2014/main" id="{631F681F-CC3E-26D5-A1F9-FAFD6024FD76}"/>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FD2D8AE6-DBC0-6270-2785-C1280F068E72}"/>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3D9B7CDC-6EEA-C09A-6F0E-AFD2EF5FA1FB}"/>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80EB5B35-D1EB-A125-4A69-8B9128F9EA6C}"/>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CE7D8704-8AE3-913D-6387-687ACE9542AC}"/>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239" name="Group 238">
            <a:extLst>
              <a:ext uri="{FF2B5EF4-FFF2-40B4-BE49-F238E27FC236}">
                <a16:creationId xmlns:a16="http://schemas.microsoft.com/office/drawing/2014/main" id="{E414AF0D-1CDE-CA10-492F-7EF294CA6F09}"/>
              </a:ext>
            </a:extLst>
          </p:cNvPr>
          <p:cNvGrpSpPr/>
          <p:nvPr/>
        </p:nvGrpSpPr>
        <p:grpSpPr>
          <a:xfrm>
            <a:off x="4779169" y="3052763"/>
            <a:ext cx="2876238" cy="1070908"/>
            <a:chOff x="4779169" y="3052763"/>
            <a:chExt cx="2876238" cy="1070908"/>
          </a:xfrm>
        </p:grpSpPr>
        <p:grpSp>
          <p:nvGrpSpPr>
            <p:cNvPr id="220" name="Group 219">
              <a:extLst>
                <a:ext uri="{FF2B5EF4-FFF2-40B4-BE49-F238E27FC236}">
                  <a16:creationId xmlns:a16="http://schemas.microsoft.com/office/drawing/2014/main" id="{85D36B2E-7C4C-3872-8256-41F5B05AF58F}"/>
                </a:ext>
              </a:extLst>
            </p:cNvPr>
            <p:cNvGrpSpPr/>
            <p:nvPr/>
          </p:nvGrpSpPr>
          <p:grpSpPr>
            <a:xfrm>
              <a:off x="4779169" y="3052763"/>
              <a:ext cx="2828925" cy="1012031"/>
              <a:chOff x="4779169" y="3052763"/>
              <a:chExt cx="2828925" cy="1012031"/>
            </a:xfrm>
          </p:grpSpPr>
          <p:sp>
            <p:nvSpPr>
              <p:cNvPr id="218" name="Freeform: Shape 217">
                <a:extLst>
                  <a:ext uri="{FF2B5EF4-FFF2-40B4-BE49-F238E27FC236}">
                    <a16:creationId xmlns:a16="http://schemas.microsoft.com/office/drawing/2014/main" id="{53AA0671-0E4B-EB87-9831-B6EE007DB13C}"/>
                  </a:ext>
                </a:extLst>
              </p:cNvPr>
              <p:cNvSpPr/>
              <p:nvPr/>
            </p:nvSpPr>
            <p:spPr bwMode="auto">
              <a:xfrm>
                <a:off x="5057775" y="3614738"/>
                <a:ext cx="2550319" cy="450056"/>
              </a:xfrm>
              <a:custGeom>
                <a:avLst/>
                <a:gdLst>
                  <a:gd name="connsiteX0" fmla="*/ 2550319 w 2550319"/>
                  <a:gd name="connsiteY0" fmla="*/ 450056 h 450056"/>
                  <a:gd name="connsiteX1" fmla="*/ 1566863 w 2550319"/>
                  <a:gd name="connsiteY1" fmla="*/ 450056 h 450056"/>
                  <a:gd name="connsiteX2" fmla="*/ 1566863 w 2550319"/>
                  <a:gd name="connsiteY2" fmla="*/ 426243 h 450056"/>
                  <a:gd name="connsiteX3" fmla="*/ 1466850 w 2550319"/>
                  <a:gd name="connsiteY3" fmla="*/ 426243 h 450056"/>
                  <a:gd name="connsiteX4" fmla="*/ 1466850 w 2550319"/>
                  <a:gd name="connsiteY4" fmla="*/ 400050 h 450056"/>
                  <a:gd name="connsiteX5" fmla="*/ 1247775 w 2550319"/>
                  <a:gd name="connsiteY5" fmla="*/ 400050 h 450056"/>
                  <a:gd name="connsiteX6" fmla="*/ 1247775 w 2550319"/>
                  <a:gd name="connsiteY6" fmla="*/ 371475 h 450056"/>
                  <a:gd name="connsiteX7" fmla="*/ 1157288 w 2550319"/>
                  <a:gd name="connsiteY7" fmla="*/ 371475 h 450056"/>
                  <a:gd name="connsiteX8" fmla="*/ 1143000 w 2550319"/>
                  <a:gd name="connsiteY8" fmla="*/ 357187 h 450056"/>
                  <a:gd name="connsiteX9" fmla="*/ 890588 w 2550319"/>
                  <a:gd name="connsiteY9" fmla="*/ 357187 h 450056"/>
                  <a:gd name="connsiteX10" fmla="*/ 869157 w 2550319"/>
                  <a:gd name="connsiteY10" fmla="*/ 335756 h 450056"/>
                  <a:gd name="connsiteX11" fmla="*/ 723900 w 2550319"/>
                  <a:gd name="connsiteY11" fmla="*/ 335756 h 450056"/>
                  <a:gd name="connsiteX12" fmla="*/ 723900 w 2550319"/>
                  <a:gd name="connsiteY12" fmla="*/ 309562 h 450056"/>
                  <a:gd name="connsiteX13" fmla="*/ 650081 w 2550319"/>
                  <a:gd name="connsiteY13" fmla="*/ 309562 h 450056"/>
                  <a:gd name="connsiteX14" fmla="*/ 650081 w 2550319"/>
                  <a:gd name="connsiteY14" fmla="*/ 292893 h 450056"/>
                  <a:gd name="connsiteX15" fmla="*/ 640556 w 2550319"/>
                  <a:gd name="connsiteY15" fmla="*/ 292893 h 450056"/>
                  <a:gd name="connsiteX16" fmla="*/ 631031 w 2550319"/>
                  <a:gd name="connsiteY16" fmla="*/ 269081 h 450056"/>
                  <a:gd name="connsiteX17" fmla="*/ 564356 w 2550319"/>
                  <a:gd name="connsiteY17" fmla="*/ 269081 h 450056"/>
                  <a:gd name="connsiteX18" fmla="*/ 564356 w 2550319"/>
                  <a:gd name="connsiteY18" fmla="*/ 252412 h 450056"/>
                  <a:gd name="connsiteX19" fmla="*/ 540544 w 2550319"/>
                  <a:gd name="connsiteY19" fmla="*/ 252412 h 450056"/>
                  <a:gd name="connsiteX20" fmla="*/ 540544 w 2550319"/>
                  <a:gd name="connsiteY20" fmla="*/ 240506 h 450056"/>
                  <a:gd name="connsiteX21" fmla="*/ 535781 w 2550319"/>
                  <a:gd name="connsiteY21" fmla="*/ 235743 h 450056"/>
                  <a:gd name="connsiteX22" fmla="*/ 535781 w 2550319"/>
                  <a:gd name="connsiteY22" fmla="*/ 204787 h 450056"/>
                  <a:gd name="connsiteX23" fmla="*/ 421481 w 2550319"/>
                  <a:gd name="connsiteY23" fmla="*/ 204787 h 450056"/>
                  <a:gd name="connsiteX24" fmla="*/ 421481 w 2550319"/>
                  <a:gd name="connsiteY24" fmla="*/ 190500 h 450056"/>
                  <a:gd name="connsiteX25" fmla="*/ 328613 w 2550319"/>
                  <a:gd name="connsiteY25" fmla="*/ 190500 h 450056"/>
                  <a:gd name="connsiteX26" fmla="*/ 328613 w 2550319"/>
                  <a:gd name="connsiteY26" fmla="*/ 128587 h 450056"/>
                  <a:gd name="connsiteX27" fmla="*/ 226219 w 2550319"/>
                  <a:gd name="connsiteY27" fmla="*/ 128587 h 450056"/>
                  <a:gd name="connsiteX28" fmla="*/ 211931 w 2550319"/>
                  <a:gd name="connsiteY28" fmla="*/ 114299 h 450056"/>
                  <a:gd name="connsiteX29" fmla="*/ 111919 w 2550319"/>
                  <a:gd name="connsiteY29" fmla="*/ 114299 h 450056"/>
                  <a:gd name="connsiteX30" fmla="*/ 104775 w 2550319"/>
                  <a:gd name="connsiteY30" fmla="*/ 85725 h 450056"/>
                  <a:gd name="connsiteX31" fmla="*/ 85725 w 2550319"/>
                  <a:gd name="connsiteY31" fmla="*/ 80962 h 450056"/>
                  <a:gd name="connsiteX32" fmla="*/ 80963 w 2550319"/>
                  <a:gd name="connsiteY32" fmla="*/ 47625 h 450056"/>
                  <a:gd name="connsiteX33" fmla="*/ 7144 w 2550319"/>
                  <a:gd name="connsiteY33" fmla="*/ 47625 h 450056"/>
                  <a:gd name="connsiteX34" fmla="*/ 0 w 2550319"/>
                  <a:gd name="connsiteY34"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550319" h="450056">
                    <a:moveTo>
                      <a:pt x="2550319" y="450056"/>
                    </a:moveTo>
                    <a:lnTo>
                      <a:pt x="1566863" y="450056"/>
                    </a:lnTo>
                    <a:lnTo>
                      <a:pt x="1566863" y="426243"/>
                    </a:lnTo>
                    <a:lnTo>
                      <a:pt x="1466850" y="426243"/>
                    </a:lnTo>
                    <a:lnTo>
                      <a:pt x="1466850" y="400050"/>
                    </a:lnTo>
                    <a:lnTo>
                      <a:pt x="1247775" y="400050"/>
                    </a:lnTo>
                    <a:lnTo>
                      <a:pt x="1247775" y="371475"/>
                    </a:lnTo>
                    <a:lnTo>
                      <a:pt x="1157288" y="371475"/>
                    </a:lnTo>
                    <a:lnTo>
                      <a:pt x="1143000" y="357187"/>
                    </a:lnTo>
                    <a:lnTo>
                      <a:pt x="890588" y="357187"/>
                    </a:lnTo>
                    <a:lnTo>
                      <a:pt x="869157" y="335756"/>
                    </a:lnTo>
                    <a:lnTo>
                      <a:pt x="723900" y="335756"/>
                    </a:lnTo>
                    <a:lnTo>
                      <a:pt x="723900" y="309562"/>
                    </a:lnTo>
                    <a:lnTo>
                      <a:pt x="650081" y="309562"/>
                    </a:lnTo>
                    <a:lnTo>
                      <a:pt x="650081" y="292893"/>
                    </a:lnTo>
                    <a:lnTo>
                      <a:pt x="640556" y="292893"/>
                    </a:lnTo>
                    <a:lnTo>
                      <a:pt x="631031" y="269081"/>
                    </a:lnTo>
                    <a:lnTo>
                      <a:pt x="564356" y="269081"/>
                    </a:lnTo>
                    <a:lnTo>
                      <a:pt x="564356" y="252412"/>
                    </a:lnTo>
                    <a:lnTo>
                      <a:pt x="540544" y="252412"/>
                    </a:lnTo>
                    <a:lnTo>
                      <a:pt x="540544" y="240506"/>
                    </a:lnTo>
                    <a:lnTo>
                      <a:pt x="535781" y="235743"/>
                    </a:lnTo>
                    <a:lnTo>
                      <a:pt x="535781" y="204787"/>
                    </a:lnTo>
                    <a:lnTo>
                      <a:pt x="421481" y="204787"/>
                    </a:lnTo>
                    <a:lnTo>
                      <a:pt x="421481" y="190500"/>
                    </a:lnTo>
                    <a:lnTo>
                      <a:pt x="328613" y="190500"/>
                    </a:lnTo>
                    <a:lnTo>
                      <a:pt x="328613" y="128587"/>
                    </a:lnTo>
                    <a:lnTo>
                      <a:pt x="226219" y="128587"/>
                    </a:lnTo>
                    <a:lnTo>
                      <a:pt x="211931" y="114299"/>
                    </a:lnTo>
                    <a:lnTo>
                      <a:pt x="111919" y="114299"/>
                    </a:lnTo>
                    <a:lnTo>
                      <a:pt x="104775" y="85725"/>
                    </a:lnTo>
                    <a:lnTo>
                      <a:pt x="85725" y="80962"/>
                    </a:lnTo>
                    <a:lnTo>
                      <a:pt x="80963" y="47625"/>
                    </a:lnTo>
                    <a:lnTo>
                      <a:pt x="7144" y="47625"/>
                    </a:lnTo>
                    <a:lnTo>
                      <a:pt x="0" y="0"/>
                    </a:lnTo>
                  </a:path>
                </a:pathLst>
              </a:custGeom>
              <a:noFill/>
              <a:ln w="28575">
                <a:solidFill>
                  <a:schemeClr val="accent1"/>
                </a:solidFill>
                <a:miter lim="800000"/>
                <a:headEnd/>
                <a:tailEnd/>
              </a:ln>
            </p:spPr>
            <p:txBody>
              <a:bodyPr rtlCol="0" anchor="ctr"/>
              <a:lstStyle/>
              <a:p>
                <a:pPr algn="ctr"/>
                <a:endParaRPr lang="en-US"/>
              </a:p>
            </p:txBody>
          </p:sp>
          <p:sp>
            <p:nvSpPr>
              <p:cNvPr id="219" name="Freeform: Shape 218">
                <a:extLst>
                  <a:ext uri="{FF2B5EF4-FFF2-40B4-BE49-F238E27FC236}">
                    <a16:creationId xmlns:a16="http://schemas.microsoft.com/office/drawing/2014/main" id="{2DAB1B74-629E-B966-114B-0BFA57FA817A}"/>
                  </a:ext>
                </a:extLst>
              </p:cNvPr>
              <p:cNvSpPr/>
              <p:nvPr/>
            </p:nvSpPr>
            <p:spPr bwMode="auto">
              <a:xfrm>
                <a:off x="4779169" y="3052763"/>
                <a:ext cx="285750" cy="592931"/>
              </a:xfrm>
              <a:custGeom>
                <a:avLst/>
                <a:gdLst>
                  <a:gd name="connsiteX0" fmla="*/ 0 w 285750"/>
                  <a:gd name="connsiteY0" fmla="*/ 0 h 592931"/>
                  <a:gd name="connsiteX1" fmla="*/ 50006 w 285750"/>
                  <a:gd name="connsiteY1" fmla="*/ 64293 h 592931"/>
                  <a:gd name="connsiteX2" fmla="*/ 73819 w 285750"/>
                  <a:gd name="connsiteY2" fmla="*/ 64293 h 592931"/>
                  <a:gd name="connsiteX3" fmla="*/ 97631 w 285750"/>
                  <a:gd name="connsiteY3" fmla="*/ 157162 h 592931"/>
                  <a:gd name="connsiteX4" fmla="*/ 119062 w 285750"/>
                  <a:gd name="connsiteY4" fmla="*/ 159543 h 592931"/>
                  <a:gd name="connsiteX5" fmla="*/ 107156 w 285750"/>
                  <a:gd name="connsiteY5" fmla="*/ 223837 h 592931"/>
                  <a:gd name="connsiteX6" fmla="*/ 128587 w 285750"/>
                  <a:gd name="connsiteY6" fmla="*/ 228600 h 592931"/>
                  <a:gd name="connsiteX7" fmla="*/ 152400 w 285750"/>
                  <a:gd name="connsiteY7" fmla="*/ 278606 h 592931"/>
                  <a:gd name="connsiteX8" fmla="*/ 161925 w 285750"/>
                  <a:gd name="connsiteY8" fmla="*/ 316706 h 592931"/>
                  <a:gd name="connsiteX9" fmla="*/ 161925 w 285750"/>
                  <a:gd name="connsiteY9" fmla="*/ 492918 h 592931"/>
                  <a:gd name="connsiteX10" fmla="*/ 183356 w 285750"/>
                  <a:gd name="connsiteY10" fmla="*/ 523875 h 592931"/>
                  <a:gd name="connsiteX11" fmla="*/ 269081 w 285750"/>
                  <a:gd name="connsiteY11" fmla="*/ 523875 h 592931"/>
                  <a:gd name="connsiteX12" fmla="*/ 285750 w 285750"/>
                  <a:gd name="connsiteY12" fmla="*/ 592931 h 59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750" h="592931">
                    <a:moveTo>
                      <a:pt x="0" y="0"/>
                    </a:moveTo>
                    <a:lnTo>
                      <a:pt x="50006" y="64293"/>
                    </a:lnTo>
                    <a:lnTo>
                      <a:pt x="73819" y="64293"/>
                    </a:lnTo>
                    <a:lnTo>
                      <a:pt x="97631" y="157162"/>
                    </a:lnTo>
                    <a:lnTo>
                      <a:pt x="119062" y="159543"/>
                    </a:lnTo>
                    <a:lnTo>
                      <a:pt x="107156" y="223837"/>
                    </a:lnTo>
                    <a:lnTo>
                      <a:pt x="128587" y="228600"/>
                    </a:lnTo>
                    <a:lnTo>
                      <a:pt x="152400" y="278606"/>
                    </a:lnTo>
                    <a:lnTo>
                      <a:pt x="161925" y="316706"/>
                    </a:lnTo>
                    <a:lnTo>
                      <a:pt x="161925" y="492918"/>
                    </a:lnTo>
                    <a:lnTo>
                      <a:pt x="183356" y="523875"/>
                    </a:lnTo>
                    <a:lnTo>
                      <a:pt x="269081" y="523875"/>
                    </a:lnTo>
                    <a:lnTo>
                      <a:pt x="285750" y="592931"/>
                    </a:lnTo>
                  </a:path>
                </a:pathLst>
              </a:custGeom>
              <a:noFill/>
              <a:ln w="28575">
                <a:solidFill>
                  <a:schemeClr val="accent1"/>
                </a:solidFill>
                <a:miter lim="800000"/>
                <a:headEnd/>
                <a:tailEnd/>
              </a:ln>
            </p:spPr>
            <p:txBody>
              <a:bodyPr rtlCol="0" anchor="ctr"/>
              <a:lstStyle/>
              <a:p>
                <a:pPr algn="ctr"/>
                <a:endParaRPr lang="en-US"/>
              </a:p>
            </p:txBody>
          </p:sp>
        </p:grpSp>
        <p:sp>
          <p:nvSpPr>
            <p:cNvPr id="221" name="Isosceles Triangle 220">
              <a:extLst>
                <a:ext uri="{FF2B5EF4-FFF2-40B4-BE49-F238E27FC236}">
                  <a16:creationId xmlns:a16="http://schemas.microsoft.com/office/drawing/2014/main" id="{70FBCB42-E8D3-F559-BC54-9DA943228A9D}"/>
                </a:ext>
              </a:extLst>
            </p:cNvPr>
            <p:cNvSpPr/>
            <p:nvPr/>
          </p:nvSpPr>
          <p:spPr bwMode="auto">
            <a:xfrm>
              <a:off x="5949673" y="3913418"/>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Isosceles Triangle 221">
              <a:extLst>
                <a:ext uri="{FF2B5EF4-FFF2-40B4-BE49-F238E27FC236}">
                  <a16:creationId xmlns:a16="http://schemas.microsoft.com/office/drawing/2014/main" id="{95191519-597A-33B3-F669-2893168812C3}"/>
                </a:ext>
              </a:extLst>
            </p:cNvPr>
            <p:cNvSpPr/>
            <p:nvPr/>
          </p:nvSpPr>
          <p:spPr bwMode="auto">
            <a:xfrm>
              <a:off x="5993442" y="3913418"/>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Isosceles Triangle 222">
              <a:extLst>
                <a:ext uri="{FF2B5EF4-FFF2-40B4-BE49-F238E27FC236}">
                  <a16:creationId xmlns:a16="http://schemas.microsoft.com/office/drawing/2014/main" id="{08421B9D-2B27-DE4D-6A8C-54CF04546A7E}"/>
                </a:ext>
              </a:extLst>
            </p:cNvPr>
            <p:cNvSpPr/>
            <p:nvPr/>
          </p:nvSpPr>
          <p:spPr bwMode="auto">
            <a:xfrm>
              <a:off x="6088096" y="3920441"/>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Isosceles Triangle 223">
              <a:extLst>
                <a:ext uri="{FF2B5EF4-FFF2-40B4-BE49-F238E27FC236}">
                  <a16:creationId xmlns:a16="http://schemas.microsoft.com/office/drawing/2014/main" id="{401D3F40-0E39-1632-C529-F75D776B9D7F}"/>
                </a:ext>
              </a:extLst>
            </p:cNvPr>
            <p:cNvSpPr/>
            <p:nvPr/>
          </p:nvSpPr>
          <p:spPr bwMode="auto">
            <a:xfrm>
              <a:off x="6114213" y="3920441"/>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Isosceles Triangle 224">
              <a:extLst>
                <a:ext uri="{FF2B5EF4-FFF2-40B4-BE49-F238E27FC236}">
                  <a16:creationId xmlns:a16="http://schemas.microsoft.com/office/drawing/2014/main" id="{599D5C1B-F3E1-C8C9-51CA-6FBB5BEAA26A}"/>
                </a:ext>
              </a:extLst>
            </p:cNvPr>
            <p:cNvSpPr/>
            <p:nvPr/>
          </p:nvSpPr>
          <p:spPr bwMode="auto">
            <a:xfrm>
              <a:off x="6432912" y="3953545"/>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Isosceles Triangle 225">
              <a:extLst>
                <a:ext uri="{FF2B5EF4-FFF2-40B4-BE49-F238E27FC236}">
                  <a16:creationId xmlns:a16="http://schemas.microsoft.com/office/drawing/2014/main" id="{7E19B783-CD22-802A-4A66-7EC814F95DE0}"/>
                </a:ext>
              </a:extLst>
            </p:cNvPr>
            <p:cNvSpPr/>
            <p:nvPr/>
          </p:nvSpPr>
          <p:spPr bwMode="auto">
            <a:xfrm>
              <a:off x="6587088" y="4004102"/>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Isosceles Triangle 226">
              <a:extLst>
                <a:ext uri="{FF2B5EF4-FFF2-40B4-BE49-F238E27FC236}">
                  <a16:creationId xmlns:a16="http://schemas.microsoft.com/office/drawing/2014/main" id="{753D02DF-E5D8-1715-DABE-E54D27D03246}"/>
                </a:ext>
              </a:extLst>
            </p:cNvPr>
            <p:cNvSpPr/>
            <p:nvPr/>
          </p:nvSpPr>
          <p:spPr bwMode="auto">
            <a:xfrm>
              <a:off x="6632173" y="4004102"/>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Isosceles Triangle 227">
              <a:extLst>
                <a:ext uri="{FF2B5EF4-FFF2-40B4-BE49-F238E27FC236}">
                  <a16:creationId xmlns:a16="http://schemas.microsoft.com/office/drawing/2014/main" id="{C9B42F96-18E1-678E-CB51-A92F03CAAD2C}"/>
                </a:ext>
              </a:extLst>
            </p:cNvPr>
            <p:cNvSpPr/>
            <p:nvPr/>
          </p:nvSpPr>
          <p:spPr bwMode="auto">
            <a:xfrm>
              <a:off x="7254915" y="4015722"/>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Isosceles Triangle 228">
              <a:extLst>
                <a:ext uri="{FF2B5EF4-FFF2-40B4-BE49-F238E27FC236}">
                  <a16:creationId xmlns:a16="http://schemas.microsoft.com/office/drawing/2014/main" id="{CC6E9FB4-DF44-D18B-272C-6B404065DFB8}"/>
                </a:ext>
              </a:extLst>
            </p:cNvPr>
            <p:cNvSpPr/>
            <p:nvPr/>
          </p:nvSpPr>
          <p:spPr bwMode="auto">
            <a:xfrm>
              <a:off x="7300000" y="4015722"/>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Isosceles Triangle 229">
              <a:extLst>
                <a:ext uri="{FF2B5EF4-FFF2-40B4-BE49-F238E27FC236}">
                  <a16:creationId xmlns:a16="http://schemas.microsoft.com/office/drawing/2014/main" id="{9D94B190-2EA6-15DC-6777-EB358E1C89C1}"/>
                </a:ext>
              </a:extLst>
            </p:cNvPr>
            <p:cNvSpPr/>
            <p:nvPr/>
          </p:nvSpPr>
          <p:spPr bwMode="auto">
            <a:xfrm>
              <a:off x="7408885" y="4013874"/>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Isosceles Triangle 230">
              <a:extLst>
                <a:ext uri="{FF2B5EF4-FFF2-40B4-BE49-F238E27FC236}">
                  <a16:creationId xmlns:a16="http://schemas.microsoft.com/office/drawing/2014/main" id="{D3BAC6C7-7ED3-89FC-D7E1-F848D632BD9A}"/>
                </a:ext>
              </a:extLst>
            </p:cNvPr>
            <p:cNvSpPr/>
            <p:nvPr/>
          </p:nvSpPr>
          <p:spPr bwMode="auto">
            <a:xfrm>
              <a:off x="7429112" y="4013874"/>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Isosceles Triangle 231">
              <a:extLst>
                <a:ext uri="{FF2B5EF4-FFF2-40B4-BE49-F238E27FC236}">
                  <a16:creationId xmlns:a16="http://schemas.microsoft.com/office/drawing/2014/main" id="{16B306AA-9100-FB35-56B5-77E81E740FA6}"/>
                </a:ext>
              </a:extLst>
            </p:cNvPr>
            <p:cNvSpPr/>
            <p:nvPr/>
          </p:nvSpPr>
          <p:spPr bwMode="auto">
            <a:xfrm>
              <a:off x="7581153" y="4013874"/>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Isosceles Triangle 232">
              <a:extLst>
                <a:ext uri="{FF2B5EF4-FFF2-40B4-BE49-F238E27FC236}">
                  <a16:creationId xmlns:a16="http://schemas.microsoft.com/office/drawing/2014/main" id="{DDAB66B7-8E69-3CF9-68EC-25808CE3FDF9}"/>
                </a:ext>
              </a:extLst>
            </p:cNvPr>
            <p:cNvSpPr/>
            <p:nvPr/>
          </p:nvSpPr>
          <p:spPr bwMode="auto">
            <a:xfrm>
              <a:off x="5340398" y="3710437"/>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Isosceles Triangle 233">
              <a:extLst>
                <a:ext uri="{FF2B5EF4-FFF2-40B4-BE49-F238E27FC236}">
                  <a16:creationId xmlns:a16="http://schemas.microsoft.com/office/drawing/2014/main" id="{76FC2794-E57D-B1C2-273D-6B6F921749B2}"/>
                </a:ext>
              </a:extLst>
            </p:cNvPr>
            <p:cNvSpPr/>
            <p:nvPr/>
          </p:nvSpPr>
          <p:spPr bwMode="auto">
            <a:xfrm>
              <a:off x="5236889" y="3686392"/>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Isosceles Triangle 234">
              <a:extLst>
                <a:ext uri="{FF2B5EF4-FFF2-40B4-BE49-F238E27FC236}">
                  <a16:creationId xmlns:a16="http://schemas.microsoft.com/office/drawing/2014/main" id="{2E71428A-A7EE-F799-AA50-E44F30A7B722}"/>
                </a:ext>
              </a:extLst>
            </p:cNvPr>
            <p:cNvSpPr/>
            <p:nvPr/>
          </p:nvSpPr>
          <p:spPr bwMode="auto">
            <a:xfrm>
              <a:off x="5016136" y="3537167"/>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Isosceles Triangle 235">
              <a:extLst>
                <a:ext uri="{FF2B5EF4-FFF2-40B4-BE49-F238E27FC236}">
                  <a16:creationId xmlns:a16="http://schemas.microsoft.com/office/drawing/2014/main" id="{358FECB2-B23D-48E9-F92F-EF380BFF8EA8}"/>
                </a:ext>
              </a:extLst>
            </p:cNvPr>
            <p:cNvSpPr/>
            <p:nvPr/>
          </p:nvSpPr>
          <p:spPr bwMode="auto">
            <a:xfrm>
              <a:off x="4962175" y="3537383"/>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52" name="Group 251">
            <a:extLst>
              <a:ext uri="{FF2B5EF4-FFF2-40B4-BE49-F238E27FC236}">
                <a16:creationId xmlns:a16="http://schemas.microsoft.com/office/drawing/2014/main" id="{4530C8F9-A318-3AD9-20BD-869993414B5E}"/>
              </a:ext>
            </a:extLst>
          </p:cNvPr>
          <p:cNvGrpSpPr/>
          <p:nvPr/>
        </p:nvGrpSpPr>
        <p:grpSpPr>
          <a:xfrm>
            <a:off x="4745786" y="3020083"/>
            <a:ext cx="2926370" cy="1306135"/>
            <a:chOff x="4745786" y="3020083"/>
            <a:chExt cx="2926370" cy="1306135"/>
          </a:xfrm>
        </p:grpSpPr>
        <p:sp>
          <p:nvSpPr>
            <p:cNvPr id="240" name="Freeform: Shape 239">
              <a:extLst>
                <a:ext uri="{FF2B5EF4-FFF2-40B4-BE49-F238E27FC236}">
                  <a16:creationId xmlns:a16="http://schemas.microsoft.com/office/drawing/2014/main" id="{CF74CFCC-BD83-96FF-0A3D-9F67ACF0C0FC}"/>
                </a:ext>
              </a:extLst>
            </p:cNvPr>
            <p:cNvSpPr/>
            <p:nvPr/>
          </p:nvSpPr>
          <p:spPr bwMode="auto">
            <a:xfrm>
              <a:off x="4772025" y="3057525"/>
              <a:ext cx="2870200" cy="1235075"/>
            </a:xfrm>
            <a:custGeom>
              <a:avLst/>
              <a:gdLst>
                <a:gd name="connsiteX0" fmla="*/ 2870200 w 2870200"/>
                <a:gd name="connsiteY0" fmla="*/ 1235075 h 1235075"/>
                <a:gd name="connsiteX1" fmla="*/ 2511425 w 2870200"/>
                <a:gd name="connsiteY1" fmla="*/ 1235075 h 1235075"/>
                <a:gd name="connsiteX2" fmla="*/ 2511425 w 2870200"/>
                <a:gd name="connsiteY2" fmla="*/ 1219200 h 1235075"/>
                <a:gd name="connsiteX3" fmla="*/ 2368550 w 2870200"/>
                <a:gd name="connsiteY3" fmla="*/ 1219200 h 1235075"/>
                <a:gd name="connsiteX4" fmla="*/ 2368550 w 2870200"/>
                <a:gd name="connsiteY4" fmla="*/ 1184275 h 1235075"/>
                <a:gd name="connsiteX5" fmla="*/ 2187575 w 2870200"/>
                <a:gd name="connsiteY5" fmla="*/ 1184275 h 1235075"/>
                <a:gd name="connsiteX6" fmla="*/ 2187575 w 2870200"/>
                <a:gd name="connsiteY6" fmla="*/ 1143000 h 1235075"/>
                <a:gd name="connsiteX7" fmla="*/ 1714500 w 2870200"/>
                <a:gd name="connsiteY7" fmla="*/ 1143000 h 1235075"/>
                <a:gd name="connsiteX8" fmla="*/ 1714500 w 2870200"/>
                <a:gd name="connsiteY8" fmla="*/ 1123950 h 1235075"/>
                <a:gd name="connsiteX9" fmla="*/ 1041400 w 2870200"/>
                <a:gd name="connsiteY9" fmla="*/ 1123950 h 1235075"/>
                <a:gd name="connsiteX10" fmla="*/ 1022350 w 2870200"/>
                <a:gd name="connsiteY10" fmla="*/ 1104900 h 1235075"/>
                <a:gd name="connsiteX11" fmla="*/ 908050 w 2870200"/>
                <a:gd name="connsiteY11" fmla="*/ 1104900 h 1235075"/>
                <a:gd name="connsiteX12" fmla="*/ 876300 w 2870200"/>
                <a:gd name="connsiteY12" fmla="*/ 1066800 h 1235075"/>
                <a:gd name="connsiteX13" fmla="*/ 828675 w 2870200"/>
                <a:gd name="connsiteY13" fmla="*/ 1066800 h 1235075"/>
                <a:gd name="connsiteX14" fmla="*/ 828675 w 2870200"/>
                <a:gd name="connsiteY14" fmla="*/ 1041400 h 1235075"/>
                <a:gd name="connsiteX15" fmla="*/ 711200 w 2870200"/>
                <a:gd name="connsiteY15" fmla="*/ 1041400 h 1235075"/>
                <a:gd name="connsiteX16" fmla="*/ 711200 w 2870200"/>
                <a:gd name="connsiteY16" fmla="*/ 1022350 h 1235075"/>
                <a:gd name="connsiteX17" fmla="*/ 609600 w 2870200"/>
                <a:gd name="connsiteY17" fmla="*/ 1022350 h 1235075"/>
                <a:gd name="connsiteX18" fmla="*/ 609600 w 2870200"/>
                <a:gd name="connsiteY18" fmla="*/ 974725 h 1235075"/>
                <a:gd name="connsiteX19" fmla="*/ 517525 w 2870200"/>
                <a:gd name="connsiteY19" fmla="*/ 974725 h 1235075"/>
                <a:gd name="connsiteX20" fmla="*/ 498475 w 2870200"/>
                <a:gd name="connsiteY20" fmla="*/ 936625 h 1235075"/>
                <a:gd name="connsiteX21" fmla="*/ 412750 w 2870200"/>
                <a:gd name="connsiteY21" fmla="*/ 936625 h 1235075"/>
                <a:gd name="connsiteX22" fmla="*/ 412750 w 2870200"/>
                <a:gd name="connsiteY22" fmla="*/ 920750 h 1235075"/>
                <a:gd name="connsiteX23" fmla="*/ 317500 w 2870200"/>
                <a:gd name="connsiteY23" fmla="*/ 920750 h 1235075"/>
                <a:gd name="connsiteX24" fmla="*/ 317500 w 2870200"/>
                <a:gd name="connsiteY24" fmla="*/ 901700 h 1235075"/>
                <a:gd name="connsiteX25" fmla="*/ 279400 w 2870200"/>
                <a:gd name="connsiteY25" fmla="*/ 898525 h 1235075"/>
                <a:gd name="connsiteX26" fmla="*/ 279400 w 2870200"/>
                <a:gd name="connsiteY26" fmla="*/ 800100 h 1235075"/>
                <a:gd name="connsiteX27" fmla="*/ 222250 w 2870200"/>
                <a:gd name="connsiteY27" fmla="*/ 796925 h 1235075"/>
                <a:gd name="connsiteX28" fmla="*/ 225425 w 2870200"/>
                <a:gd name="connsiteY28" fmla="*/ 755650 h 1235075"/>
                <a:gd name="connsiteX29" fmla="*/ 180975 w 2870200"/>
                <a:gd name="connsiteY29" fmla="*/ 723900 h 1235075"/>
                <a:gd name="connsiteX30" fmla="*/ 161925 w 2870200"/>
                <a:gd name="connsiteY30" fmla="*/ 361950 h 1235075"/>
                <a:gd name="connsiteX31" fmla="*/ 142875 w 2870200"/>
                <a:gd name="connsiteY31" fmla="*/ 336550 h 1235075"/>
                <a:gd name="connsiteX32" fmla="*/ 146050 w 2870200"/>
                <a:gd name="connsiteY32" fmla="*/ 282575 h 1235075"/>
                <a:gd name="connsiteX33" fmla="*/ 114300 w 2870200"/>
                <a:gd name="connsiteY33" fmla="*/ 225425 h 1235075"/>
                <a:gd name="connsiteX34" fmla="*/ 98425 w 2870200"/>
                <a:gd name="connsiteY34" fmla="*/ 69850 h 1235075"/>
                <a:gd name="connsiteX35" fmla="*/ 66675 w 2870200"/>
                <a:gd name="connsiteY35" fmla="*/ 60325 h 1235075"/>
                <a:gd name="connsiteX36" fmla="*/ 44450 w 2870200"/>
                <a:gd name="connsiteY36" fmla="*/ 0 h 1235075"/>
                <a:gd name="connsiteX37" fmla="*/ 0 w 2870200"/>
                <a:gd name="connsiteY37" fmla="*/ 0 h 1235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70200" h="1235075">
                  <a:moveTo>
                    <a:pt x="2870200" y="1235075"/>
                  </a:moveTo>
                  <a:lnTo>
                    <a:pt x="2511425" y="1235075"/>
                  </a:lnTo>
                  <a:lnTo>
                    <a:pt x="2511425" y="1219200"/>
                  </a:lnTo>
                  <a:lnTo>
                    <a:pt x="2368550" y="1219200"/>
                  </a:lnTo>
                  <a:lnTo>
                    <a:pt x="2368550" y="1184275"/>
                  </a:lnTo>
                  <a:lnTo>
                    <a:pt x="2187575" y="1184275"/>
                  </a:lnTo>
                  <a:lnTo>
                    <a:pt x="2187575" y="1143000"/>
                  </a:lnTo>
                  <a:lnTo>
                    <a:pt x="1714500" y="1143000"/>
                  </a:lnTo>
                  <a:lnTo>
                    <a:pt x="1714500" y="1123950"/>
                  </a:lnTo>
                  <a:lnTo>
                    <a:pt x="1041400" y="1123950"/>
                  </a:lnTo>
                  <a:lnTo>
                    <a:pt x="1022350" y="1104900"/>
                  </a:lnTo>
                  <a:lnTo>
                    <a:pt x="908050" y="1104900"/>
                  </a:lnTo>
                  <a:lnTo>
                    <a:pt x="876300" y="1066800"/>
                  </a:lnTo>
                  <a:lnTo>
                    <a:pt x="828675" y="1066800"/>
                  </a:lnTo>
                  <a:lnTo>
                    <a:pt x="828675" y="1041400"/>
                  </a:lnTo>
                  <a:lnTo>
                    <a:pt x="711200" y="1041400"/>
                  </a:lnTo>
                  <a:lnTo>
                    <a:pt x="711200" y="1022350"/>
                  </a:lnTo>
                  <a:lnTo>
                    <a:pt x="609600" y="1022350"/>
                  </a:lnTo>
                  <a:lnTo>
                    <a:pt x="609600" y="974725"/>
                  </a:lnTo>
                  <a:lnTo>
                    <a:pt x="517525" y="974725"/>
                  </a:lnTo>
                  <a:lnTo>
                    <a:pt x="498475" y="936625"/>
                  </a:lnTo>
                  <a:lnTo>
                    <a:pt x="412750" y="936625"/>
                  </a:lnTo>
                  <a:lnTo>
                    <a:pt x="412750" y="920750"/>
                  </a:lnTo>
                  <a:lnTo>
                    <a:pt x="317500" y="920750"/>
                  </a:lnTo>
                  <a:lnTo>
                    <a:pt x="317500" y="901700"/>
                  </a:lnTo>
                  <a:lnTo>
                    <a:pt x="279400" y="898525"/>
                  </a:lnTo>
                  <a:lnTo>
                    <a:pt x="279400" y="800100"/>
                  </a:lnTo>
                  <a:lnTo>
                    <a:pt x="222250" y="796925"/>
                  </a:lnTo>
                  <a:lnTo>
                    <a:pt x="225425" y="755650"/>
                  </a:lnTo>
                  <a:lnTo>
                    <a:pt x="180975" y="723900"/>
                  </a:lnTo>
                  <a:lnTo>
                    <a:pt x="161925" y="361950"/>
                  </a:lnTo>
                  <a:lnTo>
                    <a:pt x="142875" y="336550"/>
                  </a:lnTo>
                  <a:lnTo>
                    <a:pt x="146050" y="282575"/>
                  </a:lnTo>
                  <a:lnTo>
                    <a:pt x="114300" y="225425"/>
                  </a:lnTo>
                  <a:lnTo>
                    <a:pt x="98425" y="69850"/>
                  </a:lnTo>
                  <a:lnTo>
                    <a:pt x="66675" y="60325"/>
                  </a:lnTo>
                  <a:lnTo>
                    <a:pt x="44450"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241" name="Oval 240">
              <a:extLst>
                <a:ext uri="{FF2B5EF4-FFF2-40B4-BE49-F238E27FC236}">
                  <a16:creationId xmlns:a16="http://schemas.microsoft.com/office/drawing/2014/main" id="{FF4B9950-5FD1-D1CE-C3E8-A547DC37BDD9}"/>
                </a:ext>
              </a:extLst>
            </p:cNvPr>
            <p:cNvSpPr/>
            <p:nvPr/>
          </p:nvSpPr>
          <p:spPr bwMode="auto">
            <a:xfrm>
              <a:off x="5215941" y="3969526"/>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Oval 241">
              <a:extLst>
                <a:ext uri="{FF2B5EF4-FFF2-40B4-BE49-F238E27FC236}">
                  <a16:creationId xmlns:a16="http://schemas.microsoft.com/office/drawing/2014/main" id="{CABE1887-5012-7B32-DDB2-B1B71D550FAA}"/>
                </a:ext>
              </a:extLst>
            </p:cNvPr>
            <p:cNvSpPr/>
            <p:nvPr/>
          </p:nvSpPr>
          <p:spPr bwMode="auto">
            <a:xfrm>
              <a:off x="4745786" y="3020083"/>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Oval 242">
              <a:extLst>
                <a:ext uri="{FF2B5EF4-FFF2-40B4-BE49-F238E27FC236}">
                  <a16:creationId xmlns:a16="http://schemas.microsoft.com/office/drawing/2014/main" id="{164D55D4-307C-F183-8B39-5968F1BBA88A}"/>
                </a:ext>
              </a:extLst>
            </p:cNvPr>
            <p:cNvSpPr/>
            <p:nvPr/>
          </p:nvSpPr>
          <p:spPr bwMode="auto">
            <a:xfrm>
              <a:off x="5780150" y="4148105"/>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24CD7786-1CB2-268B-E070-1670CADE4CD5}"/>
                </a:ext>
              </a:extLst>
            </p:cNvPr>
            <p:cNvSpPr/>
            <p:nvPr/>
          </p:nvSpPr>
          <p:spPr bwMode="auto">
            <a:xfrm>
              <a:off x="5845813" y="4143628"/>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683D50B1-35DA-C8DA-2E84-A737AEF2F367}"/>
                </a:ext>
              </a:extLst>
            </p:cNvPr>
            <p:cNvSpPr/>
            <p:nvPr/>
          </p:nvSpPr>
          <p:spPr bwMode="auto">
            <a:xfrm>
              <a:off x="6282419" y="4143628"/>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A3FA78BB-43A7-61FE-A5E4-AB376DF548F1}"/>
                </a:ext>
              </a:extLst>
            </p:cNvPr>
            <p:cNvSpPr/>
            <p:nvPr/>
          </p:nvSpPr>
          <p:spPr bwMode="auto">
            <a:xfrm>
              <a:off x="7254915" y="4228645"/>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Oval 246">
              <a:extLst>
                <a:ext uri="{FF2B5EF4-FFF2-40B4-BE49-F238E27FC236}">
                  <a16:creationId xmlns:a16="http://schemas.microsoft.com/office/drawing/2014/main" id="{85C3F73C-192F-5AC7-EEAA-946A8E7D844A}"/>
                </a:ext>
              </a:extLst>
            </p:cNvPr>
            <p:cNvSpPr/>
            <p:nvPr/>
          </p:nvSpPr>
          <p:spPr bwMode="auto">
            <a:xfrm>
              <a:off x="7266911" y="4254552"/>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Oval 247">
              <a:extLst>
                <a:ext uri="{FF2B5EF4-FFF2-40B4-BE49-F238E27FC236}">
                  <a16:creationId xmlns:a16="http://schemas.microsoft.com/office/drawing/2014/main" id="{5048893A-277C-F7F2-033A-7F0EE4AAE71F}"/>
                </a:ext>
              </a:extLst>
            </p:cNvPr>
            <p:cNvSpPr/>
            <p:nvPr/>
          </p:nvSpPr>
          <p:spPr bwMode="auto">
            <a:xfrm>
              <a:off x="7424578" y="4254552"/>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Oval 248">
              <a:extLst>
                <a:ext uri="{FF2B5EF4-FFF2-40B4-BE49-F238E27FC236}">
                  <a16:creationId xmlns:a16="http://schemas.microsoft.com/office/drawing/2014/main" id="{939FDF36-A668-E130-2228-6EC6516D26D5}"/>
                </a:ext>
              </a:extLst>
            </p:cNvPr>
            <p:cNvSpPr/>
            <p:nvPr/>
          </p:nvSpPr>
          <p:spPr bwMode="auto">
            <a:xfrm>
              <a:off x="7581701" y="4254552"/>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Oval 249">
              <a:extLst>
                <a:ext uri="{FF2B5EF4-FFF2-40B4-BE49-F238E27FC236}">
                  <a16:creationId xmlns:a16="http://schemas.microsoft.com/office/drawing/2014/main" id="{1EA9C5DD-F187-8A7B-21C2-205DCC0D48B3}"/>
                </a:ext>
              </a:extLst>
            </p:cNvPr>
            <p:cNvSpPr/>
            <p:nvPr/>
          </p:nvSpPr>
          <p:spPr bwMode="auto">
            <a:xfrm>
              <a:off x="7600490" y="4254552"/>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70" name="Group 269">
            <a:extLst>
              <a:ext uri="{FF2B5EF4-FFF2-40B4-BE49-F238E27FC236}">
                <a16:creationId xmlns:a16="http://schemas.microsoft.com/office/drawing/2014/main" id="{77308D35-0CDB-FC8D-B95C-A0B79412C2BA}"/>
              </a:ext>
            </a:extLst>
          </p:cNvPr>
          <p:cNvGrpSpPr/>
          <p:nvPr/>
        </p:nvGrpSpPr>
        <p:grpSpPr>
          <a:xfrm>
            <a:off x="1079500" y="3048000"/>
            <a:ext cx="2885102" cy="1149349"/>
            <a:chOff x="1079500" y="3048000"/>
            <a:chExt cx="2885102" cy="1149349"/>
          </a:xfrm>
        </p:grpSpPr>
        <p:sp>
          <p:nvSpPr>
            <p:cNvPr id="253" name="Freeform: Shape 252">
              <a:extLst>
                <a:ext uri="{FF2B5EF4-FFF2-40B4-BE49-F238E27FC236}">
                  <a16:creationId xmlns:a16="http://schemas.microsoft.com/office/drawing/2014/main" id="{56B30E84-0466-32F5-54C1-0853956931F9}"/>
                </a:ext>
              </a:extLst>
            </p:cNvPr>
            <p:cNvSpPr/>
            <p:nvPr/>
          </p:nvSpPr>
          <p:spPr bwMode="auto">
            <a:xfrm>
              <a:off x="1079500" y="3048000"/>
              <a:ext cx="2847975" cy="1095375"/>
            </a:xfrm>
            <a:custGeom>
              <a:avLst/>
              <a:gdLst>
                <a:gd name="connsiteX0" fmla="*/ 2847975 w 2847975"/>
                <a:gd name="connsiteY0" fmla="*/ 1095375 h 1095375"/>
                <a:gd name="connsiteX1" fmla="*/ 2495550 w 2847975"/>
                <a:gd name="connsiteY1" fmla="*/ 1095375 h 1095375"/>
                <a:gd name="connsiteX2" fmla="*/ 2495550 w 2847975"/>
                <a:gd name="connsiteY2" fmla="*/ 1054100 h 1095375"/>
                <a:gd name="connsiteX3" fmla="*/ 2330450 w 2847975"/>
                <a:gd name="connsiteY3" fmla="*/ 1054100 h 1095375"/>
                <a:gd name="connsiteX4" fmla="*/ 2330450 w 2847975"/>
                <a:gd name="connsiteY4" fmla="*/ 1019175 h 1095375"/>
                <a:gd name="connsiteX5" fmla="*/ 1958975 w 2847975"/>
                <a:gd name="connsiteY5" fmla="*/ 1019175 h 1095375"/>
                <a:gd name="connsiteX6" fmla="*/ 1958975 w 2847975"/>
                <a:gd name="connsiteY6" fmla="*/ 981075 h 1095375"/>
                <a:gd name="connsiteX7" fmla="*/ 1854200 w 2847975"/>
                <a:gd name="connsiteY7" fmla="*/ 981075 h 1095375"/>
                <a:gd name="connsiteX8" fmla="*/ 1857375 w 2847975"/>
                <a:gd name="connsiteY8" fmla="*/ 933450 h 1095375"/>
                <a:gd name="connsiteX9" fmla="*/ 1206500 w 2847975"/>
                <a:gd name="connsiteY9" fmla="*/ 933450 h 1095375"/>
                <a:gd name="connsiteX10" fmla="*/ 1193800 w 2847975"/>
                <a:gd name="connsiteY10" fmla="*/ 898525 h 1095375"/>
                <a:gd name="connsiteX11" fmla="*/ 876300 w 2847975"/>
                <a:gd name="connsiteY11" fmla="*/ 898525 h 1095375"/>
                <a:gd name="connsiteX12" fmla="*/ 863600 w 2847975"/>
                <a:gd name="connsiteY12" fmla="*/ 850900 h 1095375"/>
                <a:gd name="connsiteX13" fmla="*/ 723900 w 2847975"/>
                <a:gd name="connsiteY13" fmla="*/ 857250 h 1095375"/>
                <a:gd name="connsiteX14" fmla="*/ 708025 w 2847975"/>
                <a:gd name="connsiteY14" fmla="*/ 825500 h 1095375"/>
                <a:gd name="connsiteX15" fmla="*/ 625475 w 2847975"/>
                <a:gd name="connsiteY15" fmla="*/ 841375 h 1095375"/>
                <a:gd name="connsiteX16" fmla="*/ 625475 w 2847975"/>
                <a:gd name="connsiteY16" fmla="*/ 809625 h 1095375"/>
                <a:gd name="connsiteX17" fmla="*/ 593725 w 2847975"/>
                <a:gd name="connsiteY17" fmla="*/ 809625 h 1095375"/>
                <a:gd name="connsiteX18" fmla="*/ 590550 w 2847975"/>
                <a:gd name="connsiteY18" fmla="*/ 730250 h 1095375"/>
                <a:gd name="connsiteX19" fmla="*/ 384175 w 2847975"/>
                <a:gd name="connsiteY19" fmla="*/ 730250 h 1095375"/>
                <a:gd name="connsiteX20" fmla="*/ 374650 w 2847975"/>
                <a:gd name="connsiteY20" fmla="*/ 692150 h 1095375"/>
                <a:gd name="connsiteX21" fmla="*/ 320675 w 2847975"/>
                <a:gd name="connsiteY21" fmla="*/ 695325 h 1095375"/>
                <a:gd name="connsiteX22" fmla="*/ 288925 w 2847975"/>
                <a:gd name="connsiteY22" fmla="*/ 657225 h 1095375"/>
                <a:gd name="connsiteX23" fmla="*/ 279400 w 2847975"/>
                <a:gd name="connsiteY23" fmla="*/ 657225 h 1095375"/>
                <a:gd name="connsiteX24" fmla="*/ 273050 w 2847975"/>
                <a:gd name="connsiteY24" fmla="*/ 619125 h 1095375"/>
                <a:gd name="connsiteX25" fmla="*/ 254000 w 2847975"/>
                <a:gd name="connsiteY25" fmla="*/ 619125 h 1095375"/>
                <a:gd name="connsiteX26" fmla="*/ 254000 w 2847975"/>
                <a:gd name="connsiteY26" fmla="*/ 603250 h 1095375"/>
                <a:gd name="connsiteX27" fmla="*/ 222250 w 2847975"/>
                <a:gd name="connsiteY27" fmla="*/ 603250 h 1095375"/>
                <a:gd name="connsiteX28" fmla="*/ 222250 w 2847975"/>
                <a:gd name="connsiteY28" fmla="*/ 593725 h 1095375"/>
                <a:gd name="connsiteX29" fmla="*/ 187325 w 2847975"/>
                <a:gd name="connsiteY29" fmla="*/ 593725 h 1095375"/>
                <a:gd name="connsiteX30" fmla="*/ 187325 w 2847975"/>
                <a:gd name="connsiteY30" fmla="*/ 530225 h 1095375"/>
                <a:gd name="connsiteX31" fmla="*/ 152400 w 2847975"/>
                <a:gd name="connsiteY31" fmla="*/ 520700 h 1095375"/>
                <a:gd name="connsiteX32" fmla="*/ 149225 w 2847975"/>
                <a:gd name="connsiteY32" fmla="*/ 231775 h 1095375"/>
                <a:gd name="connsiteX33" fmla="*/ 130175 w 2847975"/>
                <a:gd name="connsiteY33" fmla="*/ 225425 h 1095375"/>
                <a:gd name="connsiteX34" fmla="*/ 117475 w 2847975"/>
                <a:gd name="connsiteY34" fmla="*/ 117475 h 1095375"/>
                <a:gd name="connsiteX35" fmla="*/ 104775 w 2847975"/>
                <a:gd name="connsiteY35" fmla="*/ 95250 h 1095375"/>
                <a:gd name="connsiteX36" fmla="*/ 95250 w 2847975"/>
                <a:gd name="connsiteY36" fmla="*/ 92075 h 1095375"/>
                <a:gd name="connsiteX37" fmla="*/ 88900 w 2847975"/>
                <a:gd name="connsiteY37" fmla="*/ 47625 h 1095375"/>
                <a:gd name="connsiteX38" fmla="*/ 57150 w 2847975"/>
                <a:gd name="connsiteY38" fmla="*/ 57150 h 1095375"/>
                <a:gd name="connsiteX39" fmla="*/ 41275 w 2847975"/>
                <a:gd name="connsiteY39" fmla="*/ 31750 h 1095375"/>
                <a:gd name="connsiteX40" fmla="*/ 0 w 2847975"/>
                <a:gd name="connsiteY40" fmla="*/ 0 h 1095375"/>
                <a:gd name="connsiteX0" fmla="*/ 2847975 w 2847975"/>
                <a:gd name="connsiteY0" fmla="*/ 1095375 h 1095375"/>
                <a:gd name="connsiteX1" fmla="*/ 2495550 w 2847975"/>
                <a:gd name="connsiteY1" fmla="*/ 1095375 h 1095375"/>
                <a:gd name="connsiteX2" fmla="*/ 2495550 w 2847975"/>
                <a:gd name="connsiteY2" fmla="*/ 1054100 h 1095375"/>
                <a:gd name="connsiteX3" fmla="*/ 2330450 w 2847975"/>
                <a:gd name="connsiteY3" fmla="*/ 1054100 h 1095375"/>
                <a:gd name="connsiteX4" fmla="*/ 2330450 w 2847975"/>
                <a:gd name="connsiteY4" fmla="*/ 1019175 h 1095375"/>
                <a:gd name="connsiteX5" fmla="*/ 1958975 w 2847975"/>
                <a:gd name="connsiteY5" fmla="*/ 1019175 h 1095375"/>
                <a:gd name="connsiteX6" fmla="*/ 1958975 w 2847975"/>
                <a:gd name="connsiteY6" fmla="*/ 981075 h 1095375"/>
                <a:gd name="connsiteX7" fmla="*/ 1854200 w 2847975"/>
                <a:gd name="connsiteY7" fmla="*/ 981075 h 1095375"/>
                <a:gd name="connsiteX8" fmla="*/ 1857375 w 2847975"/>
                <a:gd name="connsiteY8" fmla="*/ 933450 h 1095375"/>
                <a:gd name="connsiteX9" fmla="*/ 1206500 w 2847975"/>
                <a:gd name="connsiteY9" fmla="*/ 933450 h 1095375"/>
                <a:gd name="connsiteX10" fmla="*/ 1193800 w 2847975"/>
                <a:gd name="connsiteY10" fmla="*/ 898525 h 1095375"/>
                <a:gd name="connsiteX11" fmla="*/ 876300 w 2847975"/>
                <a:gd name="connsiteY11" fmla="*/ 898525 h 1095375"/>
                <a:gd name="connsiteX12" fmla="*/ 863600 w 2847975"/>
                <a:gd name="connsiteY12" fmla="*/ 850900 h 1095375"/>
                <a:gd name="connsiteX13" fmla="*/ 723900 w 2847975"/>
                <a:gd name="connsiteY13" fmla="*/ 857250 h 1095375"/>
                <a:gd name="connsiteX14" fmla="*/ 708025 w 2847975"/>
                <a:gd name="connsiteY14" fmla="*/ 825500 h 1095375"/>
                <a:gd name="connsiteX15" fmla="*/ 625475 w 2847975"/>
                <a:gd name="connsiteY15" fmla="*/ 831850 h 1095375"/>
                <a:gd name="connsiteX16" fmla="*/ 625475 w 2847975"/>
                <a:gd name="connsiteY16" fmla="*/ 809625 h 1095375"/>
                <a:gd name="connsiteX17" fmla="*/ 593725 w 2847975"/>
                <a:gd name="connsiteY17" fmla="*/ 809625 h 1095375"/>
                <a:gd name="connsiteX18" fmla="*/ 590550 w 2847975"/>
                <a:gd name="connsiteY18" fmla="*/ 730250 h 1095375"/>
                <a:gd name="connsiteX19" fmla="*/ 384175 w 2847975"/>
                <a:gd name="connsiteY19" fmla="*/ 730250 h 1095375"/>
                <a:gd name="connsiteX20" fmla="*/ 374650 w 2847975"/>
                <a:gd name="connsiteY20" fmla="*/ 692150 h 1095375"/>
                <a:gd name="connsiteX21" fmla="*/ 320675 w 2847975"/>
                <a:gd name="connsiteY21" fmla="*/ 695325 h 1095375"/>
                <a:gd name="connsiteX22" fmla="*/ 288925 w 2847975"/>
                <a:gd name="connsiteY22" fmla="*/ 657225 h 1095375"/>
                <a:gd name="connsiteX23" fmla="*/ 279400 w 2847975"/>
                <a:gd name="connsiteY23" fmla="*/ 657225 h 1095375"/>
                <a:gd name="connsiteX24" fmla="*/ 273050 w 2847975"/>
                <a:gd name="connsiteY24" fmla="*/ 619125 h 1095375"/>
                <a:gd name="connsiteX25" fmla="*/ 254000 w 2847975"/>
                <a:gd name="connsiteY25" fmla="*/ 619125 h 1095375"/>
                <a:gd name="connsiteX26" fmla="*/ 254000 w 2847975"/>
                <a:gd name="connsiteY26" fmla="*/ 603250 h 1095375"/>
                <a:gd name="connsiteX27" fmla="*/ 222250 w 2847975"/>
                <a:gd name="connsiteY27" fmla="*/ 603250 h 1095375"/>
                <a:gd name="connsiteX28" fmla="*/ 222250 w 2847975"/>
                <a:gd name="connsiteY28" fmla="*/ 593725 h 1095375"/>
                <a:gd name="connsiteX29" fmla="*/ 187325 w 2847975"/>
                <a:gd name="connsiteY29" fmla="*/ 593725 h 1095375"/>
                <a:gd name="connsiteX30" fmla="*/ 187325 w 2847975"/>
                <a:gd name="connsiteY30" fmla="*/ 530225 h 1095375"/>
                <a:gd name="connsiteX31" fmla="*/ 152400 w 2847975"/>
                <a:gd name="connsiteY31" fmla="*/ 520700 h 1095375"/>
                <a:gd name="connsiteX32" fmla="*/ 149225 w 2847975"/>
                <a:gd name="connsiteY32" fmla="*/ 231775 h 1095375"/>
                <a:gd name="connsiteX33" fmla="*/ 130175 w 2847975"/>
                <a:gd name="connsiteY33" fmla="*/ 225425 h 1095375"/>
                <a:gd name="connsiteX34" fmla="*/ 117475 w 2847975"/>
                <a:gd name="connsiteY34" fmla="*/ 117475 h 1095375"/>
                <a:gd name="connsiteX35" fmla="*/ 104775 w 2847975"/>
                <a:gd name="connsiteY35" fmla="*/ 95250 h 1095375"/>
                <a:gd name="connsiteX36" fmla="*/ 95250 w 2847975"/>
                <a:gd name="connsiteY36" fmla="*/ 92075 h 1095375"/>
                <a:gd name="connsiteX37" fmla="*/ 88900 w 2847975"/>
                <a:gd name="connsiteY37" fmla="*/ 47625 h 1095375"/>
                <a:gd name="connsiteX38" fmla="*/ 57150 w 2847975"/>
                <a:gd name="connsiteY38" fmla="*/ 57150 h 1095375"/>
                <a:gd name="connsiteX39" fmla="*/ 41275 w 2847975"/>
                <a:gd name="connsiteY39" fmla="*/ 31750 h 1095375"/>
                <a:gd name="connsiteX40" fmla="*/ 0 w 2847975"/>
                <a:gd name="connsiteY40" fmla="*/ 0 h 1095375"/>
                <a:gd name="connsiteX0" fmla="*/ 2847975 w 2847975"/>
                <a:gd name="connsiteY0" fmla="*/ 1095375 h 1095375"/>
                <a:gd name="connsiteX1" fmla="*/ 2495550 w 2847975"/>
                <a:gd name="connsiteY1" fmla="*/ 1095375 h 1095375"/>
                <a:gd name="connsiteX2" fmla="*/ 2495550 w 2847975"/>
                <a:gd name="connsiteY2" fmla="*/ 1054100 h 1095375"/>
                <a:gd name="connsiteX3" fmla="*/ 2330450 w 2847975"/>
                <a:gd name="connsiteY3" fmla="*/ 1054100 h 1095375"/>
                <a:gd name="connsiteX4" fmla="*/ 2330450 w 2847975"/>
                <a:gd name="connsiteY4" fmla="*/ 1019175 h 1095375"/>
                <a:gd name="connsiteX5" fmla="*/ 1958975 w 2847975"/>
                <a:gd name="connsiteY5" fmla="*/ 1019175 h 1095375"/>
                <a:gd name="connsiteX6" fmla="*/ 1958975 w 2847975"/>
                <a:gd name="connsiteY6" fmla="*/ 981075 h 1095375"/>
                <a:gd name="connsiteX7" fmla="*/ 1854200 w 2847975"/>
                <a:gd name="connsiteY7" fmla="*/ 981075 h 1095375"/>
                <a:gd name="connsiteX8" fmla="*/ 1857375 w 2847975"/>
                <a:gd name="connsiteY8" fmla="*/ 933450 h 1095375"/>
                <a:gd name="connsiteX9" fmla="*/ 1206500 w 2847975"/>
                <a:gd name="connsiteY9" fmla="*/ 933450 h 1095375"/>
                <a:gd name="connsiteX10" fmla="*/ 1193800 w 2847975"/>
                <a:gd name="connsiteY10" fmla="*/ 898525 h 1095375"/>
                <a:gd name="connsiteX11" fmla="*/ 876300 w 2847975"/>
                <a:gd name="connsiteY11" fmla="*/ 898525 h 1095375"/>
                <a:gd name="connsiteX12" fmla="*/ 863600 w 2847975"/>
                <a:gd name="connsiteY12" fmla="*/ 850900 h 1095375"/>
                <a:gd name="connsiteX13" fmla="*/ 723900 w 2847975"/>
                <a:gd name="connsiteY13" fmla="*/ 857250 h 1095375"/>
                <a:gd name="connsiteX14" fmla="*/ 708025 w 2847975"/>
                <a:gd name="connsiteY14" fmla="*/ 825500 h 1095375"/>
                <a:gd name="connsiteX15" fmla="*/ 625475 w 2847975"/>
                <a:gd name="connsiteY15" fmla="*/ 831850 h 1095375"/>
                <a:gd name="connsiteX16" fmla="*/ 625475 w 2847975"/>
                <a:gd name="connsiteY16" fmla="*/ 809625 h 1095375"/>
                <a:gd name="connsiteX17" fmla="*/ 593725 w 2847975"/>
                <a:gd name="connsiteY17" fmla="*/ 809625 h 1095375"/>
                <a:gd name="connsiteX18" fmla="*/ 590550 w 2847975"/>
                <a:gd name="connsiteY18" fmla="*/ 730250 h 1095375"/>
                <a:gd name="connsiteX19" fmla="*/ 384175 w 2847975"/>
                <a:gd name="connsiteY19" fmla="*/ 730250 h 1095375"/>
                <a:gd name="connsiteX20" fmla="*/ 374650 w 2847975"/>
                <a:gd name="connsiteY20" fmla="*/ 692150 h 1095375"/>
                <a:gd name="connsiteX21" fmla="*/ 320675 w 2847975"/>
                <a:gd name="connsiteY21" fmla="*/ 695325 h 1095375"/>
                <a:gd name="connsiteX22" fmla="*/ 288925 w 2847975"/>
                <a:gd name="connsiteY22" fmla="*/ 657225 h 1095375"/>
                <a:gd name="connsiteX23" fmla="*/ 279400 w 2847975"/>
                <a:gd name="connsiteY23" fmla="*/ 657225 h 1095375"/>
                <a:gd name="connsiteX24" fmla="*/ 273050 w 2847975"/>
                <a:gd name="connsiteY24" fmla="*/ 619125 h 1095375"/>
                <a:gd name="connsiteX25" fmla="*/ 254000 w 2847975"/>
                <a:gd name="connsiteY25" fmla="*/ 619125 h 1095375"/>
                <a:gd name="connsiteX26" fmla="*/ 254000 w 2847975"/>
                <a:gd name="connsiteY26" fmla="*/ 603250 h 1095375"/>
                <a:gd name="connsiteX27" fmla="*/ 222250 w 2847975"/>
                <a:gd name="connsiteY27" fmla="*/ 603250 h 1095375"/>
                <a:gd name="connsiteX28" fmla="*/ 222250 w 2847975"/>
                <a:gd name="connsiteY28" fmla="*/ 593725 h 1095375"/>
                <a:gd name="connsiteX29" fmla="*/ 187325 w 2847975"/>
                <a:gd name="connsiteY29" fmla="*/ 593725 h 1095375"/>
                <a:gd name="connsiteX30" fmla="*/ 187325 w 2847975"/>
                <a:gd name="connsiteY30" fmla="*/ 530225 h 1095375"/>
                <a:gd name="connsiteX31" fmla="*/ 152400 w 2847975"/>
                <a:gd name="connsiteY31" fmla="*/ 520700 h 1095375"/>
                <a:gd name="connsiteX32" fmla="*/ 149225 w 2847975"/>
                <a:gd name="connsiteY32" fmla="*/ 231775 h 1095375"/>
                <a:gd name="connsiteX33" fmla="*/ 130175 w 2847975"/>
                <a:gd name="connsiteY33" fmla="*/ 225425 h 1095375"/>
                <a:gd name="connsiteX34" fmla="*/ 117475 w 2847975"/>
                <a:gd name="connsiteY34" fmla="*/ 117475 h 1095375"/>
                <a:gd name="connsiteX35" fmla="*/ 104775 w 2847975"/>
                <a:gd name="connsiteY35" fmla="*/ 95250 h 1095375"/>
                <a:gd name="connsiteX36" fmla="*/ 95250 w 2847975"/>
                <a:gd name="connsiteY36" fmla="*/ 92075 h 1095375"/>
                <a:gd name="connsiteX37" fmla="*/ 85725 w 2847975"/>
                <a:gd name="connsiteY37" fmla="*/ 60325 h 1095375"/>
                <a:gd name="connsiteX38" fmla="*/ 57150 w 2847975"/>
                <a:gd name="connsiteY38" fmla="*/ 57150 h 1095375"/>
                <a:gd name="connsiteX39" fmla="*/ 41275 w 2847975"/>
                <a:gd name="connsiteY39" fmla="*/ 31750 h 1095375"/>
                <a:gd name="connsiteX40" fmla="*/ 0 w 2847975"/>
                <a:gd name="connsiteY40" fmla="*/ 0 h 1095375"/>
                <a:gd name="connsiteX0" fmla="*/ 2847975 w 2847975"/>
                <a:gd name="connsiteY0" fmla="*/ 1095375 h 1095375"/>
                <a:gd name="connsiteX1" fmla="*/ 2495550 w 2847975"/>
                <a:gd name="connsiteY1" fmla="*/ 1095375 h 1095375"/>
                <a:gd name="connsiteX2" fmla="*/ 2495550 w 2847975"/>
                <a:gd name="connsiteY2" fmla="*/ 1054100 h 1095375"/>
                <a:gd name="connsiteX3" fmla="*/ 2330450 w 2847975"/>
                <a:gd name="connsiteY3" fmla="*/ 1054100 h 1095375"/>
                <a:gd name="connsiteX4" fmla="*/ 2330450 w 2847975"/>
                <a:gd name="connsiteY4" fmla="*/ 1019175 h 1095375"/>
                <a:gd name="connsiteX5" fmla="*/ 1958975 w 2847975"/>
                <a:gd name="connsiteY5" fmla="*/ 1019175 h 1095375"/>
                <a:gd name="connsiteX6" fmla="*/ 1958975 w 2847975"/>
                <a:gd name="connsiteY6" fmla="*/ 981075 h 1095375"/>
                <a:gd name="connsiteX7" fmla="*/ 1854200 w 2847975"/>
                <a:gd name="connsiteY7" fmla="*/ 981075 h 1095375"/>
                <a:gd name="connsiteX8" fmla="*/ 1857375 w 2847975"/>
                <a:gd name="connsiteY8" fmla="*/ 933450 h 1095375"/>
                <a:gd name="connsiteX9" fmla="*/ 1206500 w 2847975"/>
                <a:gd name="connsiteY9" fmla="*/ 933450 h 1095375"/>
                <a:gd name="connsiteX10" fmla="*/ 1193800 w 2847975"/>
                <a:gd name="connsiteY10" fmla="*/ 898525 h 1095375"/>
                <a:gd name="connsiteX11" fmla="*/ 876300 w 2847975"/>
                <a:gd name="connsiteY11" fmla="*/ 898525 h 1095375"/>
                <a:gd name="connsiteX12" fmla="*/ 863600 w 2847975"/>
                <a:gd name="connsiteY12" fmla="*/ 850900 h 1095375"/>
                <a:gd name="connsiteX13" fmla="*/ 723900 w 2847975"/>
                <a:gd name="connsiteY13" fmla="*/ 857250 h 1095375"/>
                <a:gd name="connsiteX14" fmla="*/ 708025 w 2847975"/>
                <a:gd name="connsiteY14" fmla="*/ 825500 h 1095375"/>
                <a:gd name="connsiteX15" fmla="*/ 625475 w 2847975"/>
                <a:gd name="connsiteY15" fmla="*/ 831850 h 1095375"/>
                <a:gd name="connsiteX16" fmla="*/ 625475 w 2847975"/>
                <a:gd name="connsiteY16" fmla="*/ 809625 h 1095375"/>
                <a:gd name="connsiteX17" fmla="*/ 593725 w 2847975"/>
                <a:gd name="connsiteY17" fmla="*/ 809625 h 1095375"/>
                <a:gd name="connsiteX18" fmla="*/ 590550 w 2847975"/>
                <a:gd name="connsiteY18" fmla="*/ 730250 h 1095375"/>
                <a:gd name="connsiteX19" fmla="*/ 384175 w 2847975"/>
                <a:gd name="connsiteY19" fmla="*/ 730250 h 1095375"/>
                <a:gd name="connsiteX20" fmla="*/ 374650 w 2847975"/>
                <a:gd name="connsiteY20" fmla="*/ 692150 h 1095375"/>
                <a:gd name="connsiteX21" fmla="*/ 320675 w 2847975"/>
                <a:gd name="connsiteY21" fmla="*/ 695325 h 1095375"/>
                <a:gd name="connsiteX22" fmla="*/ 288925 w 2847975"/>
                <a:gd name="connsiteY22" fmla="*/ 657225 h 1095375"/>
                <a:gd name="connsiteX23" fmla="*/ 279400 w 2847975"/>
                <a:gd name="connsiteY23" fmla="*/ 657225 h 1095375"/>
                <a:gd name="connsiteX24" fmla="*/ 273050 w 2847975"/>
                <a:gd name="connsiteY24" fmla="*/ 619125 h 1095375"/>
                <a:gd name="connsiteX25" fmla="*/ 254000 w 2847975"/>
                <a:gd name="connsiteY25" fmla="*/ 619125 h 1095375"/>
                <a:gd name="connsiteX26" fmla="*/ 254000 w 2847975"/>
                <a:gd name="connsiteY26" fmla="*/ 603250 h 1095375"/>
                <a:gd name="connsiteX27" fmla="*/ 222250 w 2847975"/>
                <a:gd name="connsiteY27" fmla="*/ 603250 h 1095375"/>
                <a:gd name="connsiteX28" fmla="*/ 222250 w 2847975"/>
                <a:gd name="connsiteY28" fmla="*/ 593725 h 1095375"/>
                <a:gd name="connsiteX29" fmla="*/ 187325 w 2847975"/>
                <a:gd name="connsiteY29" fmla="*/ 593725 h 1095375"/>
                <a:gd name="connsiteX30" fmla="*/ 187325 w 2847975"/>
                <a:gd name="connsiteY30" fmla="*/ 530225 h 1095375"/>
                <a:gd name="connsiteX31" fmla="*/ 152400 w 2847975"/>
                <a:gd name="connsiteY31" fmla="*/ 520700 h 1095375"/>
                <a:gd name="connsiteX32" fmla="*/ 149225 w 2847975"/>
                <a:gd name="connsiteY32" fmla="*/ 231775 h 1095375"/>
                <a:gd name="connsiteX33" fmla="*/ 130175 w 2847975"/>
                <a:gd name="connsiteY33" fmla="*/ 225425 h 1095375"/>
                <a:gd name="connsiteX34" fmla="*/ 117475 w 2847975"/>
                <a:gd name="connsiteY34" fmla="*/ 117475 h 1095375"/>
                <a:gd name="connsiteX35" fmla="*/ 104775 w 2847975"/>
                <a:gd name="connsiteY35" fmla="*/ 95250 h 1095375"/>
                <a:gd name="connsiteX36" fmla="*/ 95250 w 2847975"/>
                <a:gd name="connsiteY36" fmla="*/ 92075 h 1095375"/>
                <a:gd name="connsiteX37" fmla="*/ 85725 w 2847975"/>
                <a:gd name="connsiteY37" fmla="*/ 60325 h 1095375"/>
                <a:gd name="connsiteX38" fmla="*/ 60325 w 2847975"/>
                <a:gd name="connsiteY38" fmla="*/ 44450 h 1095375"/>
                <a:gd name="connsiteX39" fmla="*/ 41275 w 2847975"/>
                <a:gd name="connsiteY39" fmla="*/ 31750 h 1095375"/>
                <a:gd name="connsiteX40" fmla="*/ 0 w 2847975"/>
                <a:gd name="connsiteY40" fmla="*/ 0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847975" h="1095375">
                  <a:moveTo>
                    <a:pt x="2847975" y="1095375"/>
                  </a:moveTo>
                  <a:lnTo>
                    <a:pt x="2495550" y="1095375"/>
                  </a:lnTo>
                  <a:lnTo>
                    <a:pt x="2495550" y="1054100"/>
                  </a:lnTo>
                  <a:lnTo>
                    <a:pt x="2330450" y="1054100"/>
                  </a:lnTo>
                  <a:lnTo>
                    <a:pt x="2330450" y="1019175"/>
                  </a:lnTo>
                  <a:lnTo>
                    <a:pt x="1958975" y="1019175"/>
                  </a:lnTo>
                  <a:lnTo>
                    <a:pt x="1958975" y="981075"/>
                  </a:lnTo>
                  <a:lnTo>
                    <a:pt x="1854200" y="981075"/>
                  </a:lnTo>
                  <a:lnTo>
                    <a:pt x="1857375" y="933450"/>
                  </a:lnTo>
                  <a:lnTo>
                    <a:pt x="1206500" y="933450"/>
                  </a:lnTo>
                  <a:lnTo>
                    <a:pt x="1193800" y="898525"/>
                  </a:lnTo>
                  <a:lnTo>
                    <a:pt x="876300" y="898525"/>
                  </a:lnTo>
                  <a:lnTo>
                    <a:pt x="863600" y="850900"/>
                  </a:lnTo>
                  <a:lnTo>
                    <a:pt x="723900" y="857250"/>
                  </a:lnTo>
                  <a:lnTo>
                    <a:pt x="708025" y="825500"/>
                  </a:lnTo>
                  <a:lnTo>
                    <a:pt x="625475" y="831850"/>
                  </a:lnTo>
                  <a:lnTo>
                    <a:pt x="625475" y="809625"/>
                  </a:lnTo>
                  <a:lnTo>
                    <a:pt x="593725" y="809625"/>
                  </a:lnTo>
                  <a:lnTo>
                    <a:pt x="590550" y="730250"/>
                  </a:lnTo>
                  <a:lnTo>
                    <a:pt x="384175" y="730250"/>
                  </a:lnTo>
                  <a:lnTo>
                    <a:pt x="374650" y="692150"/>
                  </a:lnTo>
                  <a:lnTo>
                    <a:pt x="320675" y="695325"/>
                  </a:lnTo>
                  <a:lnTo>
                    <a:pt x="288925" y="657225"/>
                  </a:lnTo>
                  <a:lnTo>
                    <a:pt x="279400" y="657225"/>
                  </a:lnTo>
                  <a:lnTo>
                    <a:pt x="273050" y="619125"/>
                  </a:lnTo>
                  <a:lnTo>
                    <a:pt x="254000" y="619125"/>
                  </a:lnTo>
                  <a:lnTo>
                    <a:pt x="254000" y="603250"/>
                  </a:lnTo>
                  <a:lnTo>
                    <a:pt x="222250" y="603250"/>
                  </a:lnTo>
                  <a:lnTo>
                    <a:pt x="222250" y="593725"/>
                  </a:lnTo>
                  <a:lnTo>
                    <a:pt x="187325" y="593725"/>
                  </a:lnTo>
                  <a:lnTo>
                    <a:pt x="187325" y="530225"/>
                  </a:lnTo>
                  <a:lnTo>
                    <a:pt x="152400" y="520700"/>
                  </a:lnTo>
                  <a:cubicBezTo>
                    <a:pt x="151342" y="424392"/>
                    <a:pt x="150283" y="328083"/>
                    <a:pt x="149225" y="231775"/>
                  </a:cubicBezTo>
                  <a:lnTo>
                    <a:pt x="130175" y="225425"/>
                  </a:lnTo>
                  <a:lnTo>
                    <a:pt x="117475" y="117475"/>
                  </a:lnTo>
                  <a:lnTo>
                    <a:pt x="104775" y="95250"/>
                  </a:lnTo>
                  <a:lnTo>
                    <a:pt x="95250" y="92075"/>
                  </a:lnTo>
                  <a:lnTo>
                    <a:pt x="85725" y="60325"/>
                  </a:lnTo>
                  <a:lnTo>
                    <a:pt x="60325" y="44450"/>
                  </a:lnTo>
                  <a:lnTo>
                    <a:pt x="41275" y="3175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254" name="Isosceles Triangle 253">
              <a:extLst>
                <a:ext uri="{FF2B5EF4-FFF2-40B4-BE49-F238E27FC236}">
                  <a16:creationId xmlns:a16="http://schemas.microsoft.com/office/drawing/2014/main" id="{D286E874-1808-8F48-FCA0-1895B44145B6}"/>
                </a:ext>
              </a:extLst>
            </p:cNvPr>
            <p:cNvSpPr/>
            <p:nvPr/>
          </p:nvSpPr>
          <p:spPr bwMode="auto">
            <a:xfrm>
              <a:off x="3890348" y="4089400"/>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Isosceles Triangle 254">
              <a:extLst>
                <a:ext uri="{FF2B5EF4-FFF2-40B4-BE49-F238E27FC236}">
                  <a16:creationId xmlns:a16="http://schemas.microsoft.com/office/drawing/2014/main" id="{1C24CD85-3732-4B2D-67E0-B5A734456BF8}"/>
                </a:ext>
              </a:extLst>
            </p:cNvPr>
            <p:cNvSpPr/>
            <p:nvPr/>
          </p:nvSpPr>
          <p:spPr bwMode="auto">
            <a:xfrm>
              <a:off x="3775434" y="4089400"/>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Isosceles Triangle 255">
              <a:extLst>
                <a:ext uri="{FF2B5EF4-FFF2-40B4-BE49-F238E27FC236}">
                  <a16:creationId xmlns:a16="http://schemas.microsoft.com/office/drawing/2014/main" id="{D86744B1-3B4C-3250-CD7F-774A0DD62C86}"/>
                </a:ext>
              </a:extLst>
            </p:cNvPr>
            <p:cNvSpPr/>
            <p:nvPr/>
          </p:nvSpPr>
          <p:spPr bwMode="auto">
            <a:xfrm>
              <a:off x="3751481" y="4089400"/>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Isosceles Triangle 256">
              <a:extLst>
                <a:ext uri="{FF2B5EF4-FFF2-40B4-BE49-F238E27FC236}">
                  <a16:creationId xmlns:a16="http://schemas.microsoft.com/office/drawing/2014/main" id="{5819DE99-1AAB-4EBB-1C19-A50416F47159}"/>
                </a:ext>
              </a:extLst>
            </p:cNvPr>
            <p:cNvSpPr/>
            <p:nvPr/>
          </p:nvSpPr>
          <p:spPr bwMode="auto">
            <a:xfrm>
              <a:off x="3639613" y="4089400"/>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Isosceles Triangle 257">
              <a:extLst>
                <a:ext uri="{FF2B5EF4-FFF2-40B4-BE49-F238E27FC236}">
                  <a16:creationId xmlns:a16="http://schemas.microsoft.com/office/drawing/2014/main" id="{74E81DA9-1DD7-EBB7-B8C9-5411E951075B}"/>
                </a:ext>
              </a:extLst>
            </p:cNvPr>
            <p:cNvSpPr/>
            <p:nvPr/>
          </p:nvSpPr>
          <p:spPr bwMode="auto">
            <a:xfrm>
              <a:off x="3594559" y="4089400"/>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Isosceles Triangle 258">
              <a:extLst>
                <a:ext uri="{FF2B5EF4-FFF2-40B4-BE49-F238E27FC236}">
                  <a16:creationId xmlns:a16="http://schemas.microsoft.com/office/drawing/2014/main" id="{CAE6F1C9-9C8A-81B8-AAE0-0D4F703AB0AE}"/>
                </a:ext>
              </a:extLst>
            </p:cNvPr>
            <p:cNvSpPr/>
            <p:nvPr/>
          </p:nvSpPr>
          <p:spPr bwMode="auto">
            <a:xfrm>
              <a:off x="3567653" y="4089400"/>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Isosceles Triangle 259">
              <a:extLst>
                <a:ext uri="{FF2B5EF4-FFF2-40B4-BE49-F238E27FC236}">
                  <a16:creationId xmlns:a16="http://schemas.microsoft.com/office/drawing/2014/main" id="{8D9EF9B3-FE35-681C-11D7-51C5CCC74441}"/>
                </a:ext>
              </a:extLst>
            </p:cNvPr>
            <p:cNvSpPr/>
            <p:nvPr/>
          </p:nvSpPr>
          <p:spPr bwMode="auto">
            <a:xfrm>
              <a:off x="3408555" y="4058076"/>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Isosceles Triangle 260">
              <a:extLst>
                <a:ext uri="{FF2B5EF4-FFF2-40B4-BE49-F238E27FC236}">
                  <a16:creationId xmlns:a16="http://schemas.microsoft.com/office/drawing/2014/main" id="{CC5042CB-7CC6-BAF7-CDF6-DD3435EFBE0C}"/>
                </a:ext>
              </a:extLst>
            </p:cNvPr>
            <p:cNvSpPr/>
            <p:nvPr/>
          </p:nvSpPr>
          <p:spPr bwMode="auto">
            <a:xfrm>
              <a:off x="3091125" y="4000067"/>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Isosceles Triangle 261">
              <a:extLst>
                <a:ext uri="{FF2B5EF4-FFF2-40B4-BE49-F238E27FC236}">
                  <a16:creationId xmlns:a16="http://schemas.microsoft.com/office/drawing/2014/main" id="{4DF326B9-1C6A-1F1A-A134-EB5221895F20}"/>
                </a:ext>
              </a:extLst>
            </p:cNvPr>
            <p:cNvSpPr/>
            <p:nvPr/>
          </p:nvSpPr>
          <p:spPr bwMode="auto">
            <a:xfrm>
              <a:off x="2423452" y="3950446"/>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Isosceles Triangle 262">
              <a:extLst>
                <a:ext uri="{FF2B5EF4-FFF2-40B4-BE49-F238E27FC236}">
                  <a16:creationId xmlns:a16="http://schemas.microsoft.com/office/drawing/2014/main" id="{9F5E80E3-F5DD-0DF5-F72A-49BBC2DD0209}"/>
                </a:ext>
              </a:extLst>
            </p:cNvPr>
            <p:cNvSpPr/>
            <p:nvPr/>
          </p:nvSpPr>
          <p:spPr bwMode="auto">
            <a:xfrm>
              <a:off x="2404230" y="3950446"/>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Isosceles Triangle 263">
              <a:extLst>
                <a:ext uri="{FF2B5EF4-FFF2-40B4-BE49-F238E27FC236}">
                  <a16:creationId xmlns:a16="http://schemas.microsoft.com/office/drawing/2014/main" id="{F757FE05-0553-050B-C2CC-93387C413AD4}"/>
                </a:ext>
              </a:extLst>
            </p:cNvPr>
            <p:cNvSpPr/>
            <p:nvPr/>
          </p:nvSpPr>
          <p:spPr bwMode="auto">
            <a:xfrm>
              <a:off x="2101719" y="3892118"/>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Isosceles Triangle 264">
              <a:extLst>
                <a:ext uri="{FF2B5EF4-FFF2-40B4-BE49-F238E27FC236}">
                  <a16:creationId xmlns:a16="http://schemas.microsoft.com/office/drawing/2014/main" id="{BAE57259-2402-D360-08F3-12293938BEFD}"/>
                </a:ext>
              </a:extLst>
            </p:cNvPr>
            <p:cNvSpPr/>
            <p:nvPr/>
          </p:nvSpPr>
          <p:spPr bwMode="auto">
            <a:xfrm>
              <a:off x="1739880" y="3818386"/>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Isosceles Triangle 265">
              <a:extLst>
                <a:ext uri="{FF2B5EF4-FFF2-40B4-BE49-F238E27FC236}">
                  <a16:creationId xmlns:a16="http://schemas.microsoft.com/office/drawing/2014/main" id="{3E42D28A-B239-BDDF-9D32-2BC966CF313C}"/>
                </a:ext>
              </a:extLst>
            </p:cNvPr>
            <p:cNvSpPr/>
            <p:nvPr/>
          </p:nvSpPr>
          <p:spPr bwMode="auto">
            <a:xfrm>
              <a:off x="1445811" y="3716353"/>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Isosceles Triangle 266">
              <a:extLst>
                <a:ext uri="{FF2B5EF4-FFF2-40B4-BE49-F238E27FC236}">
                  <a16:creationId xmlns:a16="http://schemas.microsoft.com/office/drawing/2014/main" id="{2A8B2C70-21F1-3594-00DE-1BD502D7326F}"/>
                </a:ext>
              </a:extLst>
            </p:cNvPr>
            <p:cNvSpPr/>
            <p:nvPr/>
          </p:nvSpPr>
          <p:spPr bwMode="auto">
            <a:xfrm>
              <a:off x="1417380" y="3699073"/>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Isosceles Triangle 267">
              <a:extLst>
                <a:ext uri="{FF2B5EF4-FFF2-40B4-BE49-F238E27FC236}">
                  <a16:creationId xmlns:a16="http://schemas.microsoft.com/office/drawing/2014/main" id="{A0C022C5-99CC-503A-6619-87B4F36E007C}"/>
                </a:ext>
              </a:extLst>
            </p:cNvPr>
            <p:cNvSpPr/>
            <p:nvPr/>
          </p:nvSpPr>
          <p:spPr bwMode="auto">
            <a:xfrm>
              <a:off x="1322307" y="3614738"/>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82" name="Group 281">
            <a:extLst>
              <a:ext uri="{FF2B5EF4-FFF2-40B4-BE49-F238E27FC236}">
                <a16:creationId xmlns:a16="http://schemas.microsoft.com/office/drawing/2014/main" id="{17BA5964-875E-F1C6-32F2-93CB7C5D6A88}"/>
              </a:ext>
            </a:extLst>
          </p:cNvPr>
          <p:cNvGrpSpPr/>
          <p:nvPr/>
        </p:nvGrpSpPr>
        <p:grpSpPr>
          <a:xfrm>
            <a:off x="1050017" y="2994026"/>
            <a:ext cx="2818041" cy="1329666"/>
            <a:chOff x="1050017" y="2994026"/>
            <a:chExt cx="2818041" cy="1329666"/>
          </a:xfrm>
        </p:grpSpPr>
        <p:sp>
          <p:nvSpPr>
            <p:cNvPr id="272" name="Freeform: Shape 271">
              <a:extLst>
                <a:ext uri="{FF2B5EF4-FFF2-40B4-BE49-F238E27FC236}">
                  <a16:creationId xmlns:a16="http://schemas.microsoft.com/office/drawing/2014/main" id="{53243AA3-1269-9D4F-BCA4-7C4D9C2A09B4}"/>
                </a:ext>
              </a:extLst>
            </p:cNvPr>
            <p:cNvSpPr/>
            <p:nvPr/>
          </p:nvSpPr>
          <p:spPr bwMode="auto">
            <a:xfrm>
              <a:off x="1092200" y="3051175"/>
              <a:ext cx="2740025" cy="1235075"/>
            </a:xfrm>
            <a:custGeom>
              <a:avLst/>
              <a:gdLst>
                <a:gd name="connsiteX0" fmla="*/ 2740025 w 2740025"/>
                <a:gd name="connsiteY0" fmla="*/ 1235075 h 1235075"/>
                <a:gd name="connsiteX1" fmla="*/ 1930400 w 2740025"/>
                <a:gd name="connsiteY1" fmla="*/ 1235075 h 1235075"/>
                <a:gd name="connsiteX2" fmla="*/ 1924050 w 2740025"/>
                <a:gd name="connsiteY2" fmla="*/ 1216025 h 1235075"/>
                <a:gd name="connsiteX3" fmla="*/ 1676400 w 2740025"/>
                <a:gd name="connsiteY3" fmla="*/ 1216025 h 1235075"/>
                <a:gd name="connsiteX4" fmla="*/ 1666875 w 2740025"/>
                <a:gd name="connsiteY4" fmla="*/ 1196975 h 1235075"/>
                <a:gd name="connsiteX5" fmla="*/ 1441450 w 2740025"/>
                <a:gd name="connsiteY5" fmla="*/ 1196975 h 1235075"/>
                <a:gd name="connsiteX6" fmla="*/ 1428750 w 2740025"/>
                <a:gd name="connsiteY6" fmla="*/ 1184275 h 1235075"/>
                <a:gd name="connsiteX7" fmla="*/ 1362075 w 2740025"/>
                <a:gd name="connsiteY7" fmla="*/ 1184275 h 1235075"/>
                <a:gd name="connsiteX8" fmla="*/ 1362075 w 2740025"/>
                <a:gd name="connsiteY8" fmla="*/ 1158875 h 1235075"/>
                <a:gd name="connsiteX9" fmla="*/ 1346200 w 2740025"/>
                <a:gd name="connsiteY9" fmla="*/ 1158875 h 1235075"/>
                <a:gd name="connsiteX10" fmla="*/ 1346200 w 2740025"/>
                <a:gd name="connsiteY10" fmla="*/ 1136650 h 1235075"/>
                <a:gd name="connsiteX11" fmla="*/ 1069975 w 2740025"/>
                <a:gd name="connsiteY11" fmla="*/ 1136650 h 1235075"/>
                <a:gd name="connsiteX12" fmla="*/ 1069975 w 2740025"/>
                <a:gd name="connsiteY12" fmla="*/ 1117600 h 1235075"/>
                <a:gd name="connsiteX13" fmla="*/ 1022350 w 2740025"/>
                <a:gd name="connsiteY13" fmla="*/ 1117600 h 1235075"/>
                <a:gd name="connsiteX14" fmla="*/ 1022350 w 2740025"/>
                <a:gd name="connsiteY14" fmla="*/ 1085850 h 1235075"/>
                <a:gd name="connsiteX15" fmla="*/ 866775 w 2740025"/>
                <a:gd name="connsiteY15" fmla="*/ 1085850 h 1235075"/>
                <a:gd name="connsiteX16" fmla="*/ 828675 w 2740025"/>
                <a:gd name="connsiteY16" fmla="*/ 1041400 h 1235075"/>
                <a:gd name="connsiteX17" fmla="*/ 704850 w 2740025"/>
                <a:gd name="connsiteY17" fmla="*/ 1041400 h 1235075"/>
                <a:gd name="connsiteX18" fmla="*/ 692150 w 2740025"/>
                <a:gd name="connsiteY18" fmla="*/ 1028700 h 1235075"/>
                <a:gd name="connsiteX19" fmla="*/ 488950 w 2740025"/>
                <a:gd name="connsiteY19" fmla="*/ 1028700 h 1235075"/>
                <a:gd name="connsiteX20" fmla="*/ 488950 w 2740025"/>
                <a:gd name="connsiteY20" fmla="*/ 974725 h 1235075"/>
                <a:gd name="connsiteX21" fmla="*/ 374650 w 2740025"/>
                <a:gd name="connsiteY21" fmla="*/ 974725 h 1235075"/>
                <a:gd name="connsiteX22" fmla="*/ 374650 w 2740025"/>
                <a:gd name="connsiteY22" fmla="*/ 904875 h 1235075"/>
                <a:gd name="connsiteX23" fmla="*/ 260350 w 2740025"/>
                <a:gd name="connsiteY23" fmla="*/ 904875 h 1235075"/>
                <a:gd name="connsiteX24" fmla="*/ 260350 w 2740025"/>
                <a:gd name="connsiteY24" fmla="*/ 815975 h 1235075"/>
                <a:gd name="connsiteX25" fmla="*/ 222250 w 2740025"/>
                <a:gd name="connsiteY25" fmla="*/ 815975 h 1235075"/>
                <a:gd name="connsiteX26" fmla="*/ 222250 w 2740025"/>
                <a:gd name="connsiteY26" fmla="*/ 790575 h 1235075"/>
                <a:gd name="connsiteX27" fmla="*/ 174625 w 2740025"/>
                <a:gd name="connsiteY27" fmla="*/ 790575 h 1235075"/>
                <a:gd name="connsiteX28" fmla="*/ 149225 w 2740025"/>
                <a:gd name="connsiteY28" fmla="*/ 727075 h 1235075"/>
                <a:gd name="connsiteX29" fmla="*/ 149225 w 2740025"/>
                <a:gd name="connsiteY29" fmla="*/ 254000 h 1235075"/>
                <a:gd name="connsiteX30" fmla="*/ 123825 w 2740025"/>
                <a:gd name="connsiteY30" fmla="*/ 254000 h 1235075"/>
                <a:gd name="connsiteX31" fmla="*/ 123825 w 2740025"/>
                <a:gd name="connsiteY31" fmla="*/ 190500 h 1235075"/>
                <a:gd name="connsiteX32" fmla="*/ 85725 w 2740025"/>
                <a:gd name="connsiteY32" fmla="*/ 190500 h 1235075"/>
                <a:gd name="connsiteX33" fmla="*/ 85725 w 2740025"/>
                <a:gd name="connsiteY33" fmla="*/ 127000 h 1235075"/>
                <a:gd name="connsiteX34" fmla="*/ 53975 w 2740025"/>
                <a:gd name="connsiteY34" fmla="*/ 127000 h 1235075"/>
                <a:gd name="connsiteX35" fmla="*/ 31750 w 2740025"/>
                <a:gd name="connsiteY35" fmla="*/ 104775 h 1235075"/>
                <a:gd name="connsiteX36" fmla="*/ 31750 w 2740025"/>
                <a:gd name="connsiteY36" fmla="*/ 31750 h 1235075"/>
                <a:gd name="connsiteX37" fmla="*/ 0 w 2740025"/>
                <a:gd name="connsiteY37" fmla="*/ 0 h 1235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40025" h="1235075">
                  <a:moveTo>
                    <a:pt x="2740025" y="1235075"/>
                  </a:moveTo>
                  <a:lnTo>
                    <a:pt x="1930400" y="1235075"/>
                  </a:lnTo>
                  <a:lnTo>
                    <a:pt x="1924050" y="1216025"/>
                  </a:lnTo>
                  <a:lnTo>
                    <a:pt x="1676400" y="1216025"/>
                  </a:lnTo>
                  <a:lnTo>
                    <a:pt x="1666875" y="1196975"/>
                  </a:lnTo>
                  <a:lnTo>
                    <a:pt x="1441450" y="1196975"/>
                  </a:lnTo>
                  <a:lnTo>
                    <a:pt x="1428750" y="1184275"/>
                  </a:lnTo>
                  <a:lnTo>
                    <a:pt x="1362075" y="1184275"/>
                  </a:lnTo>
                  <a:lnTo>
                    <a:pt x="1362075" y="1158875"/>
                  </a:lnTo>
                  <a:lnTo>
                    <a:pt x="1346200" y="1158875"/>
                  </a:lnTo>
                  <a:lnTo>
                    <a:pt x="1346200" y="1136650"/>
                  </a:lnTo>
                  <a:lnTo>
                    <a:pt x="1069975" y="1136650"/>
                  </a:lnTo>
                  <a:lnTo>
                    <a:pt x="1069975" y="1117600"/>
                  </a:lnTo>
                  <a:lnTo>
                    <a:pt x="1022350" y="1117600"/>
                  </a:lnTo>
                  <a:lnTo>
                    <a:pt x="1022350" y="1085850"/>
                  </a:lnTo>
                  <a:lnTo>
                    <a:pt x="866775" y="1085850"/>
                  </a:lnTo>
                  <a:lnTo>
                    <a:pt x="828675" y="1041400"/>
                  </a:lnTo>
                  <a:lnTo>
                    <a:pt x="704850" y="1041400"/>
                  </a:lnTo>
                  <a:lnTo>
                    <a:pt x="692150" y="1028700"/>
                  </a:lnTo>
                  <a:lnTo>
                    <a:pt x="488950" y="1028700"/>
                  </a:lnTo>
                  <a:lnTo>
                    <a:pt x="488950" y="974725"/>
                  </a:lnTo>
                  <a:lnTo>
                    <a:pt x="374650" y="974725"/>
                  </a:lnTo>
                  <a:lnTo>
                    <a:pt x="374650" y="904875"/>
                  </a:lnTo>
                  <a:lnTo>
                    <a:pt x="260350" y="904875"/>
                  </a:lnTo>
                  <a:lnTo>
                    <a:pt x="260350" y="815975"/>
                  </a:lnTo>
                  <a:lnTo>
                    <a:pt x="222250" y="815975"/>
                  </a:lnTo>
                  <a:lnTo>
                    <a:pt x="222250" y="790575"/>
                  </a:lnTo>
                  <a:lnTo>
                    <a:pt x="174625" y="790575"/>
                  </a:lnTo>
                  <a:lnTo>
                    <a:pt x="149225" y="727075"/>
                  </a:lnTo>
                  <a:lnTo>
                    <a:pt x="149225" y="254000"/>
                  </a:lnTo>
                  <a:lnTo>
                    <a:pt x="123825" y="254000"/>
                  </a:lnTo>
                  <a:lnTo>
                    <a:pt x="123825" y="190500"/>
                  </a:lnTo>
                  <a:lnTo>
                    <a:pt x="85725" y="190500"/>
                  </a:lnTo>
                  <a:lnTo>
                    <a:pt x="85725" y="127000"/>
                  </a:lnTo>
                  <a:lnTo>
                    <a:pt x="53975" y="127000"/>
                  </a:lnTo>
                  <a:lnTo>
                    <a:pt x="31750" y="104775"/>
                  </a:lnTo>
                  <a:lnTo>
                    <a:pt x="31750" y="3175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273" name="Oval 272">
              <a:extLst>
                <a:ext uri="{FF2B5EF4-FFF2-40B4-BE49-F238E27FC236}">
                  <a16:creationId xmlns:a16="http://schemas.microsoft.com/office/drawing/2014/main" id="{9D09F6CF-6007-9F24-4F97-D6DAED0ACB89}"/>
                </a:ext>
              </a:extLst>
            </p:cNvPr>
            <p:cNvSpPr/>
            <p:nvPr/>
          </p:nvSpPr>
          <p:spPr bwMode="auto">
            <a:xfrm>
              <a:off x="3796392" y="4252026"/>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Oval 273">
              <a:extLst>
                <a:ext uri="{FF2B5EF4-FFF2-40B4-BE49-F238E27FC236}">
                  <a16:creationId xmlns:a16="http://schemas.microsoft.com/office/drawing/2014/main" id="{3A7804FD-FCF5-ACA9-8924-5AA45ACFBC1A}"/>
                </a:ext>
              </a:extLst>
            </p:cNvPr>
            <p:cNvSpPr/>
            <p:nvPr/>
          </p:nvSpPr>
          <p:spPr bwMode="auto">
            <a:xfrm>
              <a:off x="3720313" y="4252026"/>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Oval 274">
              <a:extLst>
                <a:ext uri="{FF2B5EF4-FFF2-40B4-BE49-F238E27FC236}">
                  <a16:creationId xmlns:a16="http://schemas.microsoft.com/office/drawing/2014/main" id="{BAC95C86-2800-86FD-3241-861165E8B428}"/>
                </a:ext>
              </a:extLst>
            </p:cNvPr>
            <p:cNvSpPr/>
            <p:nvPr/>
          </p:nvSpPr>
          <p:spPr bwMode="auto">
            <a:xfrm>
              <a:off x="3091125" y="4252026"/>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Oval 275">
              <a:extLst>
                <a:ext uri="{FF2B5EF4-FFF2-40B4-BE49-F238E27FC236}">
                  <a16:creationId xmlns:a16="http://schemas.microsoft.com/office/drawing/2014/main" id="{73FB5463-FD99-6176-E23D-E145AB4F27A6}"/>
                </a:ext>
              </a:extLst>
            </p:cNvPr>
            <p:cNvSpPr/>
            <p:nvPr/>
          </p:nvSpPr>
          <p:spPr bwMode="auto">
            <a:xfrm>
              <a:off x="2437754" y="4190921"/>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Oval 276">
              <a:extLst>
                <a:ext uri="{FF2B5EF4-FFF2-40B4-BE49-F238E27FC236}">
                  <a16:creationId xmlns:a16="http://schemas.microsoft.com/office/drawing/2014/main" id="{E3B9C6B4-282E-9EBA-EDA3-CB614E1BE71E}"/>
                </a:ext>
              </a:extLst>
            </p:cNvPr>
            <p:cNvSpPr/>
            <p:nvPr/>
          </p:nvSpPr>
          <p:spPr bwMode="auto">
            <a:xfrm>
              <a:off x="2415636" y="4183179"/>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Oval 277">
              <a:extLst>
                <a:ext uri="{FF2B5EF4-FFF2-40B4-BE49-F238E27FC236}">
                  <a16:creationId xmlns:a16="http://schemas.microsoft.com/office/drawing/2014/main" id="{AFB227AA-A19B-38C6-B87B-23DFD9F33876}"/>
                </a:ext>
              </a:extLst>
            </p:cNvPr>
            <p:cNvSpPr/>
            <p:nvPr/>
          </p:nvSpPr>
          <p:spPr bwMode="auto">
            <a:xfrm>
              <a:off x="1216119" y="3794115"/>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Oval 278">
              <a:extLst>
                <a:ext uri="{FF2B5EF4-FFF2-40B4-BE49-F238E27FC236}">
                  <a16:creationId xmlns:a16="http://schemas.microsoft.com/office/drawing/2014/main" id="{D57E2D5A-839A-323D-CE18-7970FAC95E7F}"/>
                </a:ext>
              </a:extLst>
            </p:cNvPr>
            <p:cNvSpPr/>
            <p:nvPr/>
          </p:nvSpPr>
          <p:spPr bwMode="auto">
            <a:xfrm>
              <a:off x="1050017" y="2994026"/>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Oval 279">
              <a:extLst>
                <a:ext uri="{FF2B5EF4-FFF2-40B4-BE49-F238E27FC236}">
                  <a16:creationId xmlns:a16="http://schemas.microsoft.com/office/drawing/2014/main" id="{51236947-3EB5-CDDF-2FBD-2643D19139D3}"/>
                </a:ext>
              </a:extLst>
            </p:cNvPr>
            <p:cNvSpPr/>
            <p:nvPr/>
          </p:nvSpPr>
          <p:spPr bwMode="auto">
            <a:xfrm>
              <a:off x="1076325" y="3042355"/>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Oval 280">
              <a:extLst>
                <a:ext uri="{FF2B5EF4-FFF2-40B4-BE49-F238E27FC236}">
                  <a16:creationId xmlns:a16="http://schemas.microsoft.com/office/drawing/2014/main" id="{F3C799B9-4064-B5D0-826D-4FABB3661457}"/>
                </a:ext>
              </a:extLst>
            </p:cNvPr>
            <p:cNvSpPr/>
            <p:nvPr/>
          </p:nvSpPr>
          <p:spPr bwMode="auto">
            <a:xfrm>
              <a:off x="1202589" y="3428083"/>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05" name="Group 304">
            <a:extLst>
              <a:ext uri="{FF2B5EF4-FFF2-40B4-BE49-F238E27FC236}">
                <a16:creationId xmlns:a16="http://schemas.microsoft.com/office/drawing/2014/main" id="{8A3F8238-BDA0-C848-16A3-8E941183F1B9}"/>
              </a:ext>
            </a:extLst>
          </p:cNvPr>
          <p:cNvGrpSpPr/>
          <p:nvPr/>
        </p:nvGrpSpPr>
        <p:grpSpPr>
          <a:xfrm>
            <a:off x="8570119" y="3043238"/>
            <a:ext cx="2855470" cy="985152"/>
            <a:chOff x="8570119" y="3043238"/>
            <a:chExt cx="2855470" cy="985152"/>
          </a:xfrm>
        </p:grpSpPr>
        <p:sp>
          <p:nvSpPr>
            <p:cNvPr id="283" name="Freeform: Shape 282">
              <a:extLst>
                <a:ext uri="{FF2B5EF4-FFF2-40B4-BE49-F238E27FC236}">
                  <a16:creationId xmlns:a16="http://schemas.microsoft.com/office/drawing/2014/main" id="{B408B676-FD38-BC4F-2323-A8185D1D4A2A}"/>
                </a:ext>
              </a:extLst>
            </p:cNvPr>
            <p:cNvSpPr/>
            <p:nvPr/>
          </p:nvSpPr>
          <p:spPr bwMode="auto">
            <a:xfrm>
              <a:off x="8570119" y="3043238"/>
              <a:ext cx="2817019" cy="928687"/>
            </a:xfrm>
            <a:custGeom>
              <a:avLst/>
              <a:gdLst>
                <a:gd name="connsiteX0" fmla="*/ 2817019 w 2817019"/>
                <a:gd name="connsiteY0" fmla="*/ 928687 h 928687"/>
                <a:gd name="connsiteX1" fmla="*/ 1854994 w 2817019"/>
                <a:gd name="connsiteY1" fmla="*/ 928687 h 928687"/>
                <a:gd name="connsiteX2" fmla="*/ 1854994 w 2817019"/>
                <a:gd name="connsiteY2" fmla="*/ 909637 h 928687"/>
                <a:gd name="connsiteX3" fmla="*/ 1674019 w 2817019"/>
                <a:gd name="connsiteY3" fmla="*/ 909637 h 928687"/>
                <a:gd name="connsiteX4" fmla="*/ 1674019 w 2817019"/>
                <a:gd name="connsiteY4" fmla="*/ 883443 h 928687"/>
                <a:gd name="connsiteX5" fmla="*/ 1624012 w 2817019"/>
                <a:gd name="connsiteY5" fmla="*/ 883443 h 928687"/>
                <a:gd name="connsiteX6" fmla="*/ 1624012 w 2817019"/>
                <a:gd name="connsiteY6" fmla="*/ 854868 h 928687"/>
                <a:gd name="connsiteX7" fmla="*/ 1581150 w 2817019"/>
                <a:gd name="connsiteY7" fmla="*/ 854868 h 928687"/>
                <a:gd name="connsiteX8" fmla="*/ 1581150 w 2817019"/>
                <a:gd name="connsiteY8" fmla="*/ 823912 h 928687"/>
                <a:gd name="connsiteX9" fmla="*/ 1552575 w 2817019"/>
                <a:gd name="connsiteY9" fmla="*/ 823912 h 928687"/>
                <a:gd name="connsiteX10" fmla="*/ 1552575 w 2817019"/>
                <a:gd name="connsiteY10" fmla="*/ 792956 h 928687"/>
                <a:gd name="connsiteX11" fmla="*/ 1381125 w 2817019"/>
                <a:gd name="connsiteY11" fmla="*/ 792956 h 928687"/>
                <a:gd name="connsiteX12" fmla="*/ 1381125 w 2817019"/>
                <a:gd name="connsiteY12" fmla="*/ 752475 h 928687"/>
                <a:gd name="connsiteX13" fmla="*/ 1333500 w 2817019"/>
                <a:gd name="connsiteY13" fmla="*/ 752475 h 928687"/>
                <a:gd name="connsiteX14" fmla="*/ 1333500 w 2817019"/>
                <a:gd name="connsiteY14" fmla="*/ 735806 h 928687"/>
                <a:gd name="connsiteX15" fmla="*/ 1035844 w 2817019"/>
                <a:gd name="connsiteY15" fmla="*/ 735806 h 928687"/>
                <a:gd name="connsiteX16" fmla="*/ 1035844 w 2817019"/>
                <a:gd name="connsiteY16" fmla="*/ 709612 h 928687"/>
                <a:gd name="connsiteX17" fmla="*/ 842962 w 2817019"/>
                <a:gd name="connsiteY17" fmla="*/ 709612 h 928687"/>
                <a:gd name="connsiteX18" fmla="*/ 842962 w 2817019"/>
                <a:gd name="connsiteY18" fmla="*/ 692943 h 928687"/>
                <a:gd name="connsiteX19" fmla="*/ 731044 w 2817019"/>
                <a:gd name="connsiteY19" fmla="*/ 692943 h 928687"/>
                <a:gd name="connsiteX20" fmla="*/ 731044 w 2817019"/>
                <a:gd name="connsiteY20" fmla="*/ 669131 h 928687"/>
                <a:gd name="connsiteX21" fmla="*/ 692944 w 2817019"/>
                <a:gd name="connsiteY21" fmla="*/ 669131 h 928687"/>
                <a:gd name="connsiteX22" fmla="*/ 692944 w 2817019"/>
                <a:gd name="connsiteY22" fmla="*/ 633412 h 928687"/>
                <a:gd name="connsiteX23" fmla="*/ 607219 w 2817019"/>
                <a:gd name="connsiteY23" fmla="*/ 633412 h 928687"/>
                <a:gd name="connsiteX24" fmla="*/ 607219 w 2817019"/>
                <a:gd name="connsiteY24" fmla="*/ 607218 h 928687"/>
                <a:gd name="connsiteX25" fmla="*/ 566737 w 2817019"/>
                <a:gd name="connsiteY25" fmla="*/ 607218 h 928687"/>
                <a:gd name="connsiteX26" fmla="*/ 566737 w 2817019"/>
                <a:gd name="connsiteY26" fmla="*/ 588168 h 928687"/>
                <a:gd name="connsiteX27" fmla="*/ 469106 w 2817019"/>
                <a:gd name="connsiteY27" fmla="*/ 588168 h 928687"/>
                <a:gd name="connsiteX28" fmla="*/ 469106 w 2817019"/>
                <a:gd name="connsiteY28" fmla="*/ 554831 h 928687"/>
                <a:gd name="connsiteX29" fmla="*/ 381000 w 2817019"/>
                <a:gd name="connsiteY29" fmla="*/ 554831 h 928687"/>
                <a:gd name="connsiteX30" fmla="*/ 350044 w 2817019"/>
                <a:gd name="connsiteY30" fmla="*/ 457200 h 928687"/>
                <a:gd name="connsiteX31" fmla="*/ 257175 w 2817019"/>
                <a:gd name="connsiteY31" fmla="*/ 457200 h 928687"/>
                <a:gd name="connsiteX32" fmla="*/ 242887 w 2817019"/>
                <a:gd name="connsiteY32" fmla="*/ 376237 h 928687"/>
                <a:gd name="connsiteX33" fmla="*/ 204787 w 2817019"/>
                <a:gd name="connsiteY33" fmla="*/ 376237 h 928687"/>
                <a:gd name="connsiteX34" fmla="*/ 204787 w 2817019"/>
                <a:gd name="connsiteY34" fmla="*/ 352425 h 928687"/>
                <a:gd name="connsiteX35" fmla="*/ 135731 w 2817019"/>
                <a:gd name="connsiteY35" fmla="*/ 352425 h 928687"/>
                <a:gd name="connsiteX36" fmla="*/ 135731 w 2817019"/>
                <a:gd name="connsiteY36" fmla="*/ 123825 h 928687"/>
                <a:gd name="connsiteX37" fmla="*/ 109537 w 2817019"/>
                <a:gd name="connsiteY37" fmla="*/ 123825 h 928687"/>
                <a:gd name="connsiteX38" fmla="*/ 109537 w 2817019"/>
                <a:gd name="connsiteY38" fmla="*/ 95250 h 928687"/>
                <a:gd name="connsiteX39" fmla="*/ 85725 w 2817019"/>
                <a:gd name="connsiteY39" fmla="*/ 95250 h 928687"/>
                <a:gd name="connsiteX40" fmla="*/ 85725 w 2817019"/>
                <a:gd name="connsiteY40" fmla="*/ 71437 h 928687"/>
                <a:gd name="connsiteX41" fmla="*/ 54769 w 2817019"/>
                <a:gd name="connsiteY41" fmla="*/ 71437 h 928687"/>
                <a:gd name="connsiteX42" fmla="*/ 54769 w 2817019"/>
                <a:gd name="connsiteY42" fmla="*/ 40481 h 928687"/>
                <a:gd name="connsiteX43" fmla="*/ 23812 w 2817019"/>
                <a:gd name="connsiteY43" fmla="*/ 40481 h 928687"/>
                <a:gd name="connsiteX44" fmla="*/ 0 w 2817019"/>
                <a:gd name="connsiteY44" fmla="*/ 0 h 928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817019" h="928687">
                  <a:moveTo>
                    <a:pt x="2817019" y="928687"/>
                  </a:moveTo>
                  <a:lnTo>
                    <a:pt x="1854994" y="928687"/>
                  </a:lnTo>
                  <a:lnTo>
                    <a:pt x="1854994" y="909637"/>
                  </a:lnTo>
                  <a:lnTo>
                    <a:pt x="1674019" y="909637"/>
                  </a:lnTo>
                  <a:lnTo>
                    <a:pt x="1674019" y="883443"/>
                  </a:lnTo>
                  <a:lnTo>
                    <a:pt x="1624012" y="883443"/>
                  </a:lnTo>
                  <a:lnTo>
                    <a:pt x="1624012" y="854868"/>
                  </a:lnTo>
                  <a:lnTo>
                    <a:pt x="1581150" y="854868"/>
                  </a:lnTo>
                  <a:lnTo>
                    <a:pt x="1581150" y="823912"/>
                  </a:lnTo>
                  <a:lnTo>
                    <a:pt x="1552575" y="823912"/>
                  </a:lnTo>
                  <a:lnTo>
                    <a:pt x="1552575" y="792956"/>
                  </a:lnTo>
                  <a:lnTo>
                    <a:pt x="1381125" y="792956"/>
                  </a:lnTo>
                  <a:lnTo>
                    <a:pt x="1381125" y="752475"/>
                  </a:lnTo>
                  <a:lnTo>
                    <a:pt x="1333500" y="752475"/>
                  </a:lnTo>
                  <a:lnTo>
                    <a:pt x="1333500" y="735806"/>
                  </a:lnTo>
                  <a:lnTo>
                    <a:pt x="1035844" y="735806"/>
                  </a:lnTo>
                  <a:lnTo>
                    <a:pt x="1035844" y="709612"/>
                  </a:lnTo>
                  <a:lnTo>
                    <a:pt x="842962" y="709612"/>
                  </a:lnTo>
                  <a:lnTo>
                    <a:pt x="842962" y="692943"/>
                  </a:lnTo>
                  <a:lnTo>
                    <a:pt x="731044" y="692943"/>
                  </a:lnTo>
                  <a:lnTo>
                    <a:pt x="731044" y="669131"/>
                  </a:lnTo>
                  <a:lnTo>
                    <a:pt x="692944" y="669131"/>
                  </a:lnTo>
                  <a:lnTo>
                    <a:pt x="692944" y="633412"/>
                  </a:lnTo>
                  <a:lnTo>
                    <a:pt x="607219" y="633412"/>
                  </a:lnTo>
                  <a:lnTo>
                    <a:pt x="607219" y="607218"/>
                  </a:lnTo>
                  <a:lnTo>
                    <a:pt x="566737" y="607218"/>
                  </a:lnTo>
                  <a:lnTo>
                    <a:pt x="566737" y="588168"/>
                  </a:lnTo>
                  <a:lnTo>
                    <a:pt x="469106" y="588168"/>
                  </a:lnTo>
                  <a:lnTo>
                    <a:pt x="469106" y="554831"/>
                  </a:lnTo>
                  <a:lnTo>
                    <a:pt x="381000" y="554831"/>
                  </a:lnTo>
                  <a:lnTo>
                    <a:pt x="350044" y="457200"/>
                  </a:lnTo>
                  <a:lnTo>
                    <a:pt x="257175" y="457200"/>
                  </a:lnTo>
                  <a:lnTo>
                    <a:pt x="242887" y="376237"/>
                  </a:lnTo>
                  <a:lnTo>
                    <a:pt x="204787" y="376237"/>
                  </a:lnTo>
                  <a:lnTo>
                    <a:pt x="204787" y="352425"/>
                  </a:lnTo>
                  <a:lnTo>
                    <a:pt x="135731" y="352425"/>
                  </a:lnTo>
                  <a:lnTo>
                    <a:pt x="135731" y="123825"/>
                  </a:lnTo>
                  <a:lnTo>
                    <a:pt x="109537" y="123825"/>
                  </a:lnTo>
                  <a:lnTo>
                    <a:pt x="109537" y="95250"/>
                  </a:lnTo>
                  <a:lnTo>
                    <a:pt x="85725" y="95250"/>
                  </a:lnTo>
                  <a:lnTo>
                    <a:pt x="85725" y="71437"/>
                  </a:lnTo>
                  <a:lnTo>
                    <a:pt x="54769" y="71437"/>
                  </a:lnTo>
                  <a:lnTo>
                    <a:pt x="54769" y="40481"/>
                  </a:lnTo>
                  <a:lnTo>
                    <a:pt x="23812" y="40481"/>
                  </a:lnTo>
                  <a:lnTo>
                    <a:pt x="0" y="0"/>
                  </a:lnTo>
                </a:path>
              </a:pathLst>
            </a:custGeom>
            <a:noFill/>
            <a:ln w="28575">
              <a:solidFill>
                <a:schemeClr val="accent1"/>
              </a:solidFill>
              <a:miter lim="800000"/>
              <a:headEnd/>
              <a:tailEnd/>
            </a:ln>
          </p:spPr>
          <p:txBody>
            <a:bodyPr rtlCol="0" anchor="ctr"/>
            <a:lstStyle/>
            <a:p>
              <a:pPr algn="ctr"/>
              <a:endParaRPr lang="en-US"/>
            </a:p>
          </p:txBody>
        </p:sp>
        <p:sp>
          <p:nvSpPr>
            <p:cNvPr id="284" name="Isosceles Triangle 283">
              <a:extLst>
                <a:ext uri="{FF2B5EF4-FFF2-40B4-BE49-F238E27FC236}">
                  <a16:creationId xmlns:a16="http://schemas.microsoft.com/office/drawing/2014/main" id="{A4F13282-84E2-E475-CFFC-CB70834A2E65}"/>
                </a:ext>
              </a:extLst>
            </p:cNvPr>
            <p:cNvSpPr/>
            <p:nvPr/>
          </p:nvSpPr>
          <p:spPr bwMode="auto">
            <a:xfrm>
              <a:off x="8973034" y="3560763"/>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Isosceles Triangle 284">
              <a:extLst>
                <a:ext uri="{FF2B5EF4-FFF2-40B4-BE49-F238E27FC236}">
                  <a16:creationId xmlns:a16="http://schemas.microsoft.com/office/drawing/2014/main" id="{D944955B-6C86-05F7-B126-447F589EE1AB}"/>
                </a:ext>
              </a:extLst>
            </p:cNvPr>
            <p:cNvSpPr/>
            <p:nvPr/>
          </p:nvSpPr>
          <p:spPr bwMode="auto">
            <a:xfrm>
              <a:off x="9136374" y="3621087"/>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Isosceles Triangle 285">
              <a:extLst>
                <a:ext uri="{FF2B5EF4-FFF2-40B4-BE49-F238E27FC236}">
                  <a16:creationId xmlns:a16="http://schemas.microsoft.com/office/drawing/2014/main" id="{EC385204-6D40-A086-5232-F70C79E4B860}"/>
                </a:ext>
              </a:extLst>
            </p:cNvPr>
            <p:cNvSpPr/>
            <p:nvPr/>
          </p:nvSpPr>
          <p:spPr bwMode="auto">
            <a:xfrm>
              <a:off x="9231138" y="3668712"/>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Isosceles Triangle 286">
              <a:extLst>
                <a:ext uri="{FF2B5EF4-FFF2-40B4-BE49-F238E27FC236}">
                  <a16:creationId xmlns:a16="http://schemas.microsoft.com/office/drawing/2014/main" id="{13166010-9FF3-DC95-3935-4828B5BCCB7A}"/>
                </a:ext>
              </a:extLst>
            </p:cNvPr>
            <p:cNvSpPr/>
            <p:nvPr/>
          </p:nvSpPr>
          <p:spPr bwMode="auto">
            <a:xfrm>
              <a:off x="8621316" y="3098920"/>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Isosceles Triangle 287">
              <a:extLst>
                <a:ext uri="{FF2B5EF4-FFF2-40B4-BE49-F238E27FC236}">
                  <a16:creationId xmlns:a16="http://schemas.microsoft.com/office/drawing/2014/main" id="{EB908E60-E898-EDF6-DE02-DE3FE8033A7B}"/>
                </a:ext>
              </a:extLst>
            </p:cNvPr>
            <p:cNvSpPr/>
            <p:nvPr/>
          </p:nvSpPr>
          <p:spPr bwMode="auto">
            <a:xfrm>
              <a:off x="9706397" y="3710437"/>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Isosceles Triangle 288">
              <a:extLst>
                <a:ext uri="{FF2B5EF4-FFF2-40B4-BE49-F238E27FC236}">
                  <a16:creationId xmlns:a16="http://schemas.microsoft.com/office/drawing/2014/main" id="{E155B5A5-F676-F214-C084-9414959AA5BD}"/>
                </a:ext>
              </a:extLst>
            </p:cNvPr>
            <p:cNvSpPr/>
            <p:nvPr/>
          </p:nvSpPr>
          <p:spPr bwMode="auto">
            <a:xfrm>
              <a:off x="9879262" y="3735026"/>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Isosceles Triangle 291">
              <a:extLst>
                <a:ext uri="{FF2B5EF4-FFF2-40B4-BE49-F238E27FC236}">
                  <a16:creationId xmlns:a16="http://schemas.microsoft.com/office/drawing/2014/main" id="{2EA05AF6-EA2C-CD4F-2357-77D4F03CA18A}"/>
                </a:ext>
              </a:extLst>
            </p:cNvPr>
            <p:cNvSpPr/>
            <p:nvPr/>
          </p:nvSpPr>
          <p:spPr bwMode="auto">
            <a:xfrm>
              <a:off x="10052127" y="3788884"/>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Isosceles Triangle 292">
              <a:extLst>
                <a:ext uri="{FF2B5EF4-FFF2-40B4-BE49-F238E27FC236}">
                  <a16:creationId xmlns:a16="http://schemas.microsoft.com/office/drawing/2014/main" id="{201CD85B-B492-5CF6-76A2-A6AB30907900}"/>
                </a:ext>
              </a:extLst>
            </p:cNvPr>
            <p:cNvSpPr/>
            <p:nvPr/>
          </p:nvSpPr>
          <p:spPr bwMode="auto">
            <a:xfrm>
              <a:off x="10147394" y="3831432"/>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Isosceles Triangle 293">
              <a:extLst>
                <a:ext uri="{FF2B5EF4-FFF2-40B4-BE49-F238E27FC236}">
                  <a16:creationId xmlns:a16="http://schemas.microsoft.com/office/drawing/2014/main" id="{9BDF90C2-D298-AD0C-8B9C-0F1B51CD092E}"/>
                </a:ext>
              </a:extLst>
            </p:cNvPr>
            <p:cNvSpPr/>
            <p:nvPr/>
          </p:nvSpPr>
          <p:spPr bwMode="auto">
            <a:xfrm>
              <a:off x="10198818" y="3863976"/>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Isosceles Triangle 294">
              <a:extLst>
                <a:ext uri="{FF2B5EF4-FFF2-40B4-BE49-F238E27FC236}">
                  <a16:creationId xmlns:a16="http://schemas.microsoft.com/office/drawing/2014/main" id="{72BE45E8-1A11-14BC-803D-5749B7C757BD}"/>
                </a:ext>
              </a:extLst>
            </p:cNvPr>
            <p:cNvSpPr/>
            <p:nvPr/>
          </p:nvSpPr>
          <p:spPr bwMode="auto">
            <a:xfrm>
              <a:off x="10224992" y="3896471"/>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Isosceles Triangle 295">
              <a:extLst>
                <a:ext uri="{FF2B5EF4-FFF2-40B4-BE49-F238E27FC236}">
                  <a16:creationId xmlns:a16="http://schemas.microsoft.com/office/drawing/2014/main" id="{5B38D2CC-B02D-70AB-049F-AE95F4494DFD}"/>
                </a:ext>
              </a:extLst>
            </p:cNvPr>
            <p:cNvSpPr/>
            <p:nvPr/>
          </p:nvSpPr>
          <p:spPr bwMode="auto">
            <a:xfrm>
              <a:off x="10332119" y="3904121"/>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Isosceles Triangle 296">
              <a:extLst>
                <a:ext uri="{FF2B5EF4-FFF2-40B4-BE49-F238E27FC236}">
                  <a16:creationId xmlns:a16="http://schemas.microsoft.com/office/drawing/2014/main" id="{AAC2E3DD-ED70-F2FC-B3B6-3277CF0A3E89}"/>
                </a:ext>
              </a:extLst>
            </p:cNvPr>
            <p:cNvSpPr/>
            <p:nvPr/>
          </p:nvSpPr>
          <p:spPr bwMode="auto">
            <a:xfrm>
              <a:off x="10377866" y="3909113"/>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Isosceles Triangle 297">
              <a:extLst>
                <a:ext uri="{FF2B5EF4-FFF2-40B4-BE49-F238E27FC236}">
                  <a16:creationId xmlns:a16="http://schemas.microsoft.com/office/drawing/2014/main" id="{193F408E-9A85-127F-2AB9-603B6F34C2BE}"/>
                </a:ext>
              </a:extLst>
            </p:cNvPr>
            <p:cNvSpPr/>
            <p:nvPr/>
          </p:nvSpPr>
          <p:spPr bwMode="auto">
            <a:xfrm>
              <a:off x="10528170" y="3920441"/>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Isosceles Triangle 298">
              <a:extLst>
                <a:ext uri="{FF2B5EF4-FFF2-40B4-BE49-F238E27FC236}">
                  <a16:creationId xmlns:a16="http://schemas.microsoft.com/office/drawing/2014/main" id="{BAE84B1D-68AC-D047-93C7-D0E996AA4184}"/>
                </a:ext>
              </a:extLst>
            </p:cNvPr>
            <p:cNvSpPr/>
            <p:nvPr/>
          </p:nvSpPr>
          <p:spPr bwMode="auto">
            <a:xfrm>
              <a:off x="11025546" y="3913406"/>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Isosceles Triangle 299">
              <a:extLst>
                <a:ext uri="{FF2B5EF4-FFF2-40B4-BE49-F238E27FC236}">
                  <a16:creationId xmlns:a16="http://schemas.microsoft.com/office/drawing/2014/main" id="{E3A8E84D-B3DE-DD49-E233-BDD976C4758D}"/>
                </a:ext>
              </a:extLst>
            </p:cNvPr>
            <p:cNvSpPr/>
            <p:nvPr/>
          </p:nvSpPr>
          <p:spPr bwMode="auto">
            <a:xfrm>
              <a:off x="11053873" y="3913406"/>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Isosceles Triangle 300">
              <a:extLst>
                <a:ext uri="{FF2B5EF4-FFF2-40B4-BE49-F238E27FC236}">
                  <a16:creationId xmlns:a16="http://schemas.microsoft.com/office/drawing/2014/main" id="{94369C72-C142-2022-7913-98DC8EC52832}"/>
                </a:ext>
              </a:extLst>
            </p:cNvPr>
            <p:cNvSpPr/>
            <p:nvPr/>
          </p:nvSpPr>
          <p:spPr bwMode="auto">
            <a:xfrm>
              <a:off x="11130298" y="3913406"/>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Isosceles Triangle 301">
              <a:extLst>
                <a:ext uri="{FF2B5EF4-FFF2-40B4-BE49-F238E27FC236}">
                  <a16:creationId xmlns:a16="http://schemas.microsoft.com/office/drawing/2014/main" id="{828DDA0E-8D80-4182-054E-87BD65A8E318}"/>
                </a:ext>
              </a:extLst>
            </p:cNvPr>
            <p:cNvSpPr/>
            <p:nvPr/>
          </p:nvSpPr>
          <p:spPr bwMode="auto">
            <a:xfrm>
              <a:off x="11180086" y="3913406"/>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Isosceles Triangle 302">
              <a:extLst>
                <a:ext uri="{FF2B5EF4-FFF2-40B4-BE49-F238E27FC236}">
                  <a16:creationId xmlns:a16="http://schemas.microsoft.com/office/drawing/2014/main" id="{4353A6B7-7D38-3814-7A2F-C6645A4A0739}"/>
                </a:ext>
              </a:extLst>
            </p:cNvPr>
            <p:cNvSpPr/>
            <p:nvPr/>
          </p:nvSpPr>
          <p:spPr bwMode="auto">
            <a:xfrm>
              <a:off x="11197311" y="3913406"/>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Isosceles Triangle 303">
              <a:extLst>
                <a:ext uri="{FF2B5EF4-FFF2-40B4-BE49-F238E27FC236}">
                  <a16:creationId xmlns:a16="http://schemas.microsoft.com/office/drawing/2014/main" id="{0AE09E39-40EA-3885-5B98-CC23A40978BA}"/>
                </a:ext>
              </a:extLst>
            </p:cNvPr>
            <p:cNvSpPr/>
            <p:nvPr/>
          </p:nvSpPr>
          <p:spPr bwMode="auto">
            <a:xfrm>
              <a:off x="11351335" y="3913406"/>
              <a:ext cx="74254" cy="107949"/>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30" name="Group 329">
            <a:extLst>
              <a:ext uri="{FF2B5EF4-FFF2-40B4-BE49-F238E27FC236}">
                <a16:creationId xmlns:a16="http://schemas.microsoft.com/office/drawing/2014/main" id="{8A6F12FA-B7EC-E906-4E65-3CA80767C898}"/>
              </a:ext>
            </a:extLst>
          </p:cNvPr>
          <p:cNvGrpSpPr/>
          <p:nvPr/>
        </p:nvGrpSpPr>
        <p:grpSpPr>
          <a:xfrm>
            <a:off x="8513810" y="3018460"/>
            <a:ext cx="2893816" cy="842090"/>
            <a:chOff x="8513810" y="3018460"/>
            <a:chExt cx="2893816" cy="842090"/>
          </a:xfrm>
        </p:grpSpPr>
        <p:sp>
          <p:nvSpPr>
            <p:cNvPr id="306" name="Freeform: Shape 305">
              <a:extLst>
                <a:ext uri="{FF2B5EF4-FFF2-40B4-BE49-F238E27FC236}">
                  <a16:creationId xmlns:a16="http://schemas.microsoft.com/office/drawing/2014/main" id="{C1158698-8274-3E96-9BBD-782DEFE5B396}"/>
                </a:ext>
              </a:extLst>
            </p:cNvPr>
            <p:cNvSpPr/>
            <p:nvPr/>
          </p:nvSpPr>
          <p:spPr bwMode="auto">
            <a:xfrm>
              <a:off x="8567738" y="3071813"/>
              <a:ext cx="2819400" cy="750093"/>
            </a:xfrm>
            <a:custGeom>
              <a:avLst/>
              <a:gdLst>
                <a:gd name="connsiteX0" fmla="*/ 2819400 w 2819400"/>
                <a:gd name="connsiteY0" fmla="*/ 750093 h 750093"/>
                <a:gd name="connsiteX1" fmla="*/ 1526381 w 2819400"/>
                <a:gd name="connsiteY1" fmla="*/ 750093 h 750093"/>
                <a:gd name="connsiteX2" fmla="*/ 1526381 w 2819400"/>
                <a:gd name="connsiteY2" fmla="*/ 707231 h 750093"/>
                <a:gd name="connsiteX3" fmla="*/ 1197768 w 2819400"/>
                <a:gd name="connsiteY3" fmla="*/ 707231 h 750093"/>
                <a:gd name="connsiteX4" fmla="*/ 1197768 w 2819400"/>
                <a:gd name="connsiteY4" fmla="*/ 671512 h 750093"/>
                <a:gd name="connsiteX5" fmla="*/ 1100137 w 2819400"/>
                <a:gd name="connsiteY5" fmla="*/ 671512 h 750093"/>
                <a:gd name="connsiteX6" fmla="*/ 1100137 w 2819400"/>
                <a:gd name="connsiteY6" fmla="*/ 657225 h 750093"/>
                <a:gd name="connsiteX7" fmla="*/ 1042987 w 2819400"/>
                <a:gd name="connsiteY7" fmla="*/ 657225 h 750093"/>
                <a:gd name="connsiteX8" fmla="*/ 1014412 w 2819400"/>
                <a:gd name="connsiteY8" fmla="*/ 621506 h 750093"/>
                <a:gd name="connsiteX9" fmla="*/ 850106 w 2819400"/>
                <a:gd name="connsiteY9" fmla="*/ 621506 h 750093"/>
                <a:gd name="connsiteX10" fmla="*/ 850106 w 2819400"/>
                <a:gd name="connsiteY10" fmla="*/ 592931 h 750093"/>
                <a:gd name="connsiteX11" fmla="*/ 678656 w 2819400"/>
                <a:gd name="connsiteY11" fmla="*/ 592931 h 750093"/>
                <a:gd name="connsiteX12" fmla="*/ 678656 w 2819400"/>
                <a:gd name="connsiteY12" fmla="*/ 571500 h 750093"/>
                <a:gd name="connsiteX13" fmla="*/ 607218 w 2819400"/>
                <a:gd name="connsiteY13" fmla="*/ 571500 h 750093"/>
                <a:gd name="connsiteX14" fmla="*/ 607218 w 2819400"/>
                <a:gd name="connsiteY14" fmla="*/ 547687 h 750093"/>
                <a:gd name="connsiteX15" fmla="*/ 576262 w 2819400"/>
                <a:gd name="connsiteY15" fmla="*/ 547687 h 750093"/>
                <a:gd name="connsiteX16" fmla="*/ 576262 w 2819400"/>
                <a:gd name="connsiteY16" fmla="*/ 511968 h 750093"/>
                <a:gd name="connsiteX17" fmla="*/ 495300 w 2819400"/>
                <a:gd name="connsiteY17" fmla="*/ 485775 h 750093"/>
                <a:gd name="connsiteX18" fmla="*/ 357187 w 2819400"/>
                <a:gd name="connsiteY18" fmla="*/ 485775 h 750093"/>
                <a:gd name="connsiteX19" fmla="*/ 357187 w 2819400"/>
                <a:gd name="connsiteY19" fmla="*/ 473868 h 750093"/>
                <a:gd name="connsiteX20" fmla="*/ 302418 w 2819400"/>
                <a:gd name="connsiteY20" fmla="*/ 473868 h 750093"/>
                <a:gd name="connsiteX21" fmla="*/ 302418 w 2819400"/>
                <a:gd name="connsiteY21" fmla="*/ 447675 h 750093"/>
                <a:gd name="connsiteX22" fmla="*/ 266700 w 2819400"/>
                <a:gd name="connsiteY22" fmla="*/ 447675 h 750093"/>
                <a:gd name="connsiteX23" fmla="*/ 266700 w 2819400"/>
                <a:gd name="connsiteY23" fmla="*/ 407193 h 750093"/>
                <a:gd name="connsiteX24" fmla="*/ 150018 w 2819400"/>
                <a:gd name="connsiteY24" fmla="*/ 407193 h 750093"/>
                <a:gd name="connsiteX25" fmla="*/ 150018 w 2819400"/>
                <a:gd name="connsiteY25" fmla="*/ 361950 h 750093"/>
                <a:gd name="connsiteX26" fmla="*/ 128587 w 2819400"/>
                <a:gd name="connsiteY26" fmla="*/ 361950 h 750093"/>
                <a:gd name="connsiteX27" fmla="*/ 128587 w 2819400"/>
                <a:gd name="connsiteY27" fmla="*/ 114300 h 750093"/>
                <a:gd name="connsiteX28" fmla="*/ 119062 w 2819400"/>
                <a:gd name="connsiteY28" fmla="*/ 114300 h 750093"/>
                <a:gd name="connsiteX29" fmla="*/ 119062 w 2819400"/>
                <a:gd name="connsiteY29" fmla="*/ 71437 h 750093"/>
                <a:gd name="connsiteX30" fmla="*/ 92868 w 2819400"/>
                <a:gd name="connsiteY30" fmla="*/ 71437 h 750093"/>
                <a:gd name="connsiteX31" fmla="*/ 92868 w 2819400"/>
                <a:gd name="connsiteY31" fmla="*/ 42862 h 750093"/>
                <a:gd name="connsiteX32" fmla="*/ 40481 w 2819400"/>
                <a:gd name="connsiteY32" fmla="*/ 42862 h 750093"/>
                <a:gd name="connsiteX33" fmla="*/ 40481 w 2819400"/>
                <a:gd name="connsiteY33" fmla="*/ 0 h 750093"/>
                <a:gd name="connsiteX34" fmla="*/ 0 w 2819400"/>
                <a:gd name="connsiteY34" fmla="*/ 0 h 75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819400" h="750093">
                  <a:moveTo>
                    <a:pt x="2819400" y="750093"/>
                  </a:moveTo>
                  <a:lnTo>
                    <a:pt x="1526381" y="750093"/>
                  </a:lnTo>
                  <a:lnTo>
                    <a:pt x="1526381" y="707231"/>
                  </a:lnTo>
                  <a:lnTo>
                    <a:pt x="1197768" y="707231"/>
                  </a:lnTo>
                  <a:lnTo>
                    <a:pt x="1197768" y="671512"/>
                  </a:lnTo>
                  <a:lnTo>
                    <a:pt x="1100137" y="671512"/>
                  </a:lnTo>
                  <a:lnTo>
                    <a:pt x="1100137" y="657225"/>
                  </a:lnTo>
                  <a:lnTo>
                    <a:pt x="1042987" y="657225"/>
                  </a:lnTo>
                  <a:lnTo>
                    <a:pt x="1014412" y="621506"/>
                  </a:lnTo>
                  <a:lnTo>
                    <a:pt x="850106" y="621506"/>
                  </a:lnTo>
                  <a:lnTo>
                    <a:pt x="850106" y="592931"/>
                  </a:lnTo>
                  <a:lnTo>
                    <a:pt x="678656" y="592931"/>
                  </a:lnTo>
                  <a:lnTo>
                    <a:pt x="678656" y="571500"/>
                  </a:lnTo>
                  <a:lnTo>
                    <a:pt x="607218" y="571500"/>
                  </a:lnTo>
                  <a:lnTo>
                    <a:pt x="607218" y="547687"/>
                  </a:lnTo>
                  <a:lnTo>
                    <a:pt x="576262" y="547687"/>
                  </a:lnTo>
                  <a:lnTo>
                    <a:pt x="576262" y="511968"/>
                  </a:lnTo>
                  <a:lnTo>
                    <a:pt x="495300" y="485775"/>
                  </a:lnTo>
                  <a:lnTo>
                    <a:pt x="357187" y="485775"/>
                  </a:lnTo>
                  <a:lnTo>
                    <a:pt x="357187" y="473868"/>
                  </a:lnTo>
                  <a:lnTo>
                    <a:pt x="302418" y="473868"/>
                  </a:lnTo>
                  <a:lnTo>
                    <a:pt x="302418" y="447675"/>
                  </a:lnTo>
                  <a:lnTo>
                    <a:pt x="266700" y="447675"/>
                  </a:lnTo>
                  <a:lnTo>
                    <a:pt x="266700" y="407193"/>
                  </a:lnTo>
                  <a:lnTo>
                    <a:pt x="150018" y="407193"/>
                  </a:lnTo>
                  <a:lnTo>
                    <a:pt x="150018" y="361950"/>
                  </a:lnTo>
                  <a:lnTo>
                    <a:pt x="128587" y="361950"/>
                  </a:lnTo>
                  <a:lnTo>
                    <a:pt x="128587" y="114300"/>
                  </a:lnTo>
                  <a:lnTo>
                    <a:pt x="119062" y="114300"/>
                  </a:lnTo>
                  <a:lnTo>
                    <a:pt x="119062" y="71437"/>
                  </a:lnTo>
                  <a:lnTo>
                    <a:pt x="92868" y="71437"/>
                  </a:lnTo>
                  <a:lnTo>
                    <a:pt x="92868" y="42862"/>
                  </a:lnTo>
                  <a:lnTo>
                    <a:pt x="40481" y="42862"/>
                  </a:lnTo>
                  <a:lnTo>
                    <a:pt x="40481"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307" name="Oval 306">
              <a:extLst>
                <a:ext uri="{FF2B5EF4-FFF2-40B4-BE49-F238E27FC236}">
                  <a16:creationId xmlns:a16="http://schemas.microsoft.com/office/drawing/2014/main" id="{5C4A9C72-8A5D-FE05-7BE1-ACCA8D73C3D1}"/>
                </a:ext>
              </a:extLst>
            </p:cNvPr>
            <p:cNvSpPr/>
            <p:nvPr/>
          </p:nvSpPr>
          <p:spPr bwMode="auto">
            <a:xfrm>
              <a:off x="8513810" y="3018460"/>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Oval 307">
              <a:extLst>
                <a:ext uri="{FF2B5EF4-FFF2-40B4-BE49-F238E27FC236}">
                  <a16:creationId xmlns:a16="http://schemas.microsoft.com/office/drawing/2014/main" id="{4F167491-3A8F-C278-76D5-007080088AF7}"/>
                </a:ext>
              </a:extLst>
            </p:cNvPr>
            <p:cNvSpPr/>
            <p:nvPr/>
          </p:nvSpPr>
          <p:spPr bwMode="auto">
            <a:xfrm>
              <a:off x="8533096" y="3039318"/>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Oval 308">
              <a:extLst>
                <a:ext uri="{FF2B5EF4-FFF2-40B4-BE49-F238E27FC236}">
                  <a16:creationId xmlns:a16="http://schemas.microsoft.com/office/drawing/2014/main" id="{83C0D4EE-9A3B-FB0C-398C-241D1BEA9B70}"/>
                </a:ext>
              </a:extLst>
            </p:cNvPr>
            <p:cNvSpPr/>
            <p:nvPr/>
          </p:nvSpPr>
          <p:spPr bwMode="auto">
            <a:xfrm>
              <a:off x="8675331" y="3242191"/>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Oval 309">
              <a:extLst>
                <a:ext uri="{FF2B5EF4-FFF2-40B4-BE49-F238E27FC236}">
                  <a16:creationId xmlns:a16="http://schemas.microsoft.com/office/drawing/2014/main" id="{7D56C510-0B43-E2EE-4C79-C28F18005EAF}"/>
                </a:ext>
              </a:extLst>
            </p:cNvPr>
            <p:cNvSpPr/>
            <p:nvPr/>
          </p:nvSpPr>
          <p:spPr bwMode="auto">
            <a:xfrm>
              <a:off x="8675331" y="3303915"/>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Oval 310">
              <a:extLst>
                <a:ext uri="{FF2B5EF4-FFF2-40B4-BE49-F238E27FC236}">
                  <a16:creationId xmlns:a16="http://schemas.microsoft.com/office/drawing/2014/main" id="{E3A53BCE-8E9E-1EE0-2A9E-ED8090866374}"/>
                </a:ext>
              </a:extLst>
            </p:cNvPr>
            <p:cNvSpPr/>
            <p:nvPr/>
          </p:nvSpPr>
          <p:spPr bwMode="auto">
            <a:xfrm>
              <a:off x="8918690" y="3510881"/>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Oval 311">
              <a:extLst>
                <a:ext uri="{FF2B5EF4-FFF2-40B4-BE49-F238E27FC236}">
                  <a16:creationId xmlns:a16="http://schemas.microsoft.com/office/drawing/2014/main" id="{35C193A2-FF60-733F-CF8F-2B94E2925A5B}"/>
                </a:ext>
              </a:extLst>
            </p:cNvPr>
            <p:cNvSpPr/>
            <p:nvPr/>
          </p:nvSpPr>
          <p:spPr bwMode="auto">
            <a:xfrm>
              <a:off x="8983250" y="3523520"/>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Oval 312">
              <a:extLst>
                <a:ext uri="{FF2B5EF4-FFF2-40B4-BE49-F238E27FC236}">
                  <a16:creationId xmlns:a16="http://schemas.microsoft.com/office/drawing/2014/main" id="{A4E13D93-3FA6-B4EE-45A6-B4A54AA8CF3E}"/>
                </a:ext>
              </a:extLst>
            </p:cNvPr>
            <p:cNvSpPr/>
            <p:nvPr/>
          </p:nvSpPr>
          <p:spPr bwMode="auto">
            <a:xfrm>
              <a:off x="9123623" y="3564185"/>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Oval 313">
              <a:extLst>
                <a:ext uri="{FF2B5EF4-FFF2-40B4-BE49-F238E27FC236}">
                  <a16:creationId xmlns:a16="http://schemas.microsoft.com/office/drawing/2014/main" id="{BF0ABA2C-3889-944D-387A-99365E8162F3}"/>
                </a:ext>
              </a:extLst>
            </p:cNvPr>
            <p:cNvSpPr/>
            <p:nvPr/>
          </p:nvSpPr>
          <p:spPr bwMode="auto">
            <a:xfrm>
              <a:off x="9385804" y="3644338"/>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Oval 314">
              <a:extLst>
                <a:ext uri="{FF2B5EF4-FFF2-40B4-BE49-F238E27FC236}">
                  <a16:creationId xmlns:a16="http://schemas.microsoft.com/office/drawing/2014/main" id="{8E5604D1-406B-EF65-D771-3B2EFC7BBDEE}"/>
                </a:ext>
              </a:extLst>
            </p:cNvPr>
            <p:cNvSpPr/>
            <p:nvPr/>
          </p:nvSpPr>
          <p:spPr bwMode="auto">
            <a:xfrm>
              <a:off x="9719492" y="3722686"/>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Oval 315">
              <a:extLst>
                <a:ext uri="{FF2B5EF4-FFF2-40B4-BE49-F238E27FC236}">
                  <a16:creationId xmlns:a16="http://schemas.microsoft.com/office/drawing/2014/main" id="{86E2ABC2-BC67-7758-B618-36B7FEB6E204}"/>
                </a:ext>
              </a:extLst>
            </p:cNvPr>
            <p:cNvSpPr/>
            <p:nvPr/>
          </p:nvSpPr>
          <p:spPr bwMode="auto">
            <a:xfrm>
              <a:off x="9868755" y="3732471"/>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Oval 316">
              <a:extLst>
                <a:ext uri="{FF2B5EF4-FFF2-40B4-BE49-F238E27FC236}">
                  <a16:creationId xmlns:a16="http://schemas.microsoft.com/office/drawing/2014/main" id="{B84657DB-CABB-7EE4-0424-D57798931CA1}"/>
                </a:ext>
              </a:extLst>
            </p:cNvPr>
            <p:cNvSpPr/>
            <p:nvPr/>
          </p:nvSpPr>
          <p:spPr bwMode="auto">
            <a:xfrm>
              <a:off x="10029389" y="3734837"/>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Oval 317">
              <a:extLst>
                <a:ext uri="{FF2B5EF4-FFF2-40B4-BE49-F238E27FC236}">
                  <a16:creationId xmlns:a16="http://schemas.microsoft.com/office/drawing/2014/main" id="{93BF52FB-7C11-8398-C8DF-77A9E5A67E6D}"/>
                </a:ext>
              </a:extLst>
            </p:cNvPr>
            <p:cNvSpPr/>
            <p:nvPr/>
          </p:nvSpPr>
          <p:spPr bwMode="auto">
            <a:xfrm>
              <a:off x="10175694" y="3788884"/>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Oval 318">
              <a:extLst>
                <a:ext uri="{FF2B5EF4-FFF2-40B4-BE49-F238E27FC236}">
                  <a16:creationId xmlns:a16="http://schemas.microsoft.com/office/drawing/2014/main" id="{865C3E2B-E485-4A2A-227D-49C79ABB31F8}"/>
                </a:ext>
              </a:extLst>
            </p:cNvPr>
            <p:cNvSpPr/>
            <p:nvPr/>
          </p:nvSpPr>
          <p:spPr bwMode="auto">
            <a:xfrm>
              <a:off x="10213698" y="3788884"/>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Oval 319">
              <a:extLst>
                <a:ext uri="{FF2B5EF4-FFF2-40B4-BE49-F238E27FC236}">
                  <a16:creationId xmlns:a16="http://schemas.microsoft.com/office/drawing/2014/main" id="{37D7BEC6-83D5-0A2D-C004-58AB3107A16A}"/>
                </a:ext>
              </a:extLst>
            </p:cNvPr>
            <p:cNvSpPr/>
            <p:nvPr/>
          </p:nvSpPr>
          <p:spPr bwMode="auto">
            <a:xfrm>
              <a:off x="10227217" y="3788884"/>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Oval 320">
              <a:extLst>
                <a:ext uri="{FF2B5EF4-FFF2-40B4-BE49-F238E27FC236}">
                  <a16:creationId xmlns:a16="http://schemas.microsoft.com/office/drawing/2014/main" id="{2CCD164A-D0AF-9EA0-D952-341929932926}"/>
                </a:ext>
              </a:extLst>
            </p:cNvPr>
            <p:cNvSpPr/>
            <p:nvPr/>
          </p:nvSpPr>
          <p:spPr bwMode="auto">
            <a:xfrm>
              <a:off x="10300073" y="3788884"/>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Oval 321">
              <a:extLst>
                <a:ext uri="{FF2B5EF4-FFF2-40B4-BE49-F238E27FC236}">
                  <a16:creationId xmlns:a16="http://schemas.microsoft.com/office/drawing/2014/main" id="{28140628-0344-04C3-BE57-43B49EDB58F2}"/>
                </a:ext>
              </a:extLst>
            </p:cNvPr>
            <p:cNvSpPr/>
            <p:nvPr/>
          </p:nvSpPr>
          <p:spPr bwMode="auto">
            <a:xfrm>
              <a:off x="10370540" y="3788884"/>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Oval 322">
              <a:extLst>
                <a:ext uri="{FF2B5EF4-FFF2-40B4-BE49-F238E27FC236}">
                  <a16:creationId xmlns:a16="http://schemas.microsoft.com/office/drawing/2014/main" id="{09FBF0CB-8CC0-BB23-C51C-8E18E009815E}"/>
                </a:ext>
              </a:extLst>
            </p:cNvPr>
            <p:cNvSpPr/>
            <p:nvPr/>
          </p:nvSpPr>
          <p:spPr bwMode="auto">
            <a:xfrm>
              <a:off x="10386882" y="3788884"/>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Oval 323">
              <a:extLst>
                <a:ext uri="{FF2B5EF4-FFF2-40B4-BE49-F238E27FC236}">
                  <a16:creationId xmlns:a16="http://schemas.microsoft.com/office/drawing/2014/main" id="{5131EA89-B740-E149-6C71-A51848B776AE}"/>
                </a:ext>
              </a:extLst>
            </p:cNvPr>
            <p:cNvSpPr/>
            <p:nvPr/>
          </p:nvSpPr>
          <p:spPr bwMode="auto">
            <a:xfrm>
              <a:off x="10935370" y="3788884"/>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Oval 324">
              <a:extLst>
                <a:ext uri="{FF2B5EF4-FFF2-40B4-BE49-F238E27FC236}">
                  <a16:creationId xmlns:a16="http://schemas.microsoft.com/office/drawing/2014/main" id="{55D2E568-4D09-627C-0A59-258F8EA93083}"/>
                </a:ext>
              </a:extLst>
            </p:cNvPr>
            <p:cNvSpPr/>
            <p:nvPr/>
          </p:nvSpPr>
          <p:spPr bwMode="auto">
            <a:xfrm>
              <a:off x="11037032" y="3788884"/>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Oval 325">
              <a:extLst>
                <a:ext uri="{FF2B5EF4-FFF2-40B4-BE49-F238E27FC236}">
                  <a16:creationId xmlns:a16="http://schemas.microsoft.com/office/drawing/2014/main" id="{448C381A-2C95-7D42-5833-FD1AD736B97D}"/>
                </a:ext>
              </a:extLst>
            </p:cNvPr>
            <p:cNvSpPr/>
            <p:nvPr/>
          </p:nvSpPr>
          <p:spPr bwMode="auto">
            <a:xfrm>
              <a:off x="11053873" y="3788884"/>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Oval 326">
              <a:extLst>
                <a:ext uri="{FF2B5EF4-FFF2-40B4-BE49-F238E27FC236}">
                  <a16:creationId xmlns:a16="http://schemas.microsoft.com/office/drawing/2014/main" id="{2D04C60C-2DFB-E45A-A7BD-C9E7541940B4}"/>
                </a:ext>
              </a:extLst>
            </p:cNvPr>
            <p:cNvSpPr/>
            <p:nvPr/>
          </p:nvSpPr>
          <p:spPr bwMode="auto">
            <a:xfrm>
              <a:off x="11168174" y="3788884"/>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Oval 327">
              <a:extLst>
                <a:ext uri="{FF2B5EF4-FFF2-40B4-BE49-F238E27FC236}">
                  <a16:creationId xmlns:a16="http://schemas.microsoft.com/office/drawing/2014/main" id="{5719DDFA-D900-0B27-DA9D-E9003CFFC7D9}"/>
                </a:ext>
              </a:extLst>
            </p:cNvPr>
            <p:cNvSpPr/>
            <p:nvPr/>
          </p:nvSpPr>
          <p:spPr bwMode="auto">
            <a:xfrm>
              <a:off x="11188817" y="3788884"/>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Oval 328">
              <a:extLst>
                <a:ext uri="{FF2B5EF4-FFF2-40B4-BE49-F238E27FC236}">
                  <a16:creationId xmlns:a16="http://schemas.microsoft.com/office/drawing/2014/main" id="{42597DBB-B7F6-CFDE-C1EC-668274B76B47}"/>
                </a:ext>
              </a:extLst>
            </p:cNvPr>
            <p:cNvSpPr/>
            <p:nvPr/>
          </p:nvSpPr>
          <p:spPr bwMode="auto">
            <a:xfrm>
              <a:off x="11335960" y="3788884"/>
              <a:ext cx="71666" cy="71666"/>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530099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altLang="en-US" dirty="0"/>
              <a:t>RELATIVITY-047 Biomarker Analysis: </a:t>
            </a:r>
            <a:r>
              <a:rPr lang="en-US" dirty="0"/>
              <a:t>PFS Benefit According to Baseline LAG-3 Levels in High CD8+ Tumors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400" dirty="0"/>
              <a:t>PFS benefit observed with NIVO + RELA vs NIVO in patients with high CD8+ LAG-3+ tumors</a:t>
            </a:r>
          </a:p>
          <a:p>
            <a:r>
              <a:rPr lang="en-US" sz="2400" dirty="0"/>
              <a:t>Data suggest LAG-3 expression may confer resistance to PD-1 inhibition that may be reversed with LAG-3 inhibition</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Lipson. ESMO 2023. Abstr LBA51. Reproduced with permission.</a:t>
            </a:r>
          </a:p>
        </p:txBody>
      </p:sp>
      <p:sp>
        <p:nvSpPr>
          <p:cNvPr id="5" name="TextBox 4">
            <a:extLst>
              <a:ext uri="{FF2B5EF4-FFF2-40B4-BE49-F238E27FC236}">
                <a16:creationId xmlns:a16="http://schemas.microsoft.com/office/drawing/2014/main" id="{A675824F-97FE-6F47-43BC-D2BFA6ED45A3}"/>
              </a:ext>
            </a:extLst>
          </p:cNvPr>
          <p:cNvSpPr txBox="1"/>
          <p:nvPr/>
        </p:nvSpPr>
        <p:spPr bwMode="auto">
          <a:xfrm>
            <a:off x="2685046" y="3197090"/>
            <a:ext cx="1864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High CD8+ LAG-3-</a:t>
            </a:r>
          </a:p>
        </p:txBody>
      </p:sp>
      <p:grpSp>
        <p:nvGrpSpPr>
          <p:cNvPr id="6" name="Group 5">
            <a:extLst>
              <a:ext uri="{FF2B5EF4-FFF2-40B4-BE49-F238E27FC236}">
                <a16:creationId xmlns:a16="http://schemas.microsoft.com/office/drawing/2014/main" id="{1DB7341B-FEC5-6709-0496-5B2919C438BB}"/>
              </a:ext>
            </a:extLst>
          </p:cNvPr>
          <p:cNvGrpSpPr/>
          <p:nvPr/>
        </p:nvGrpSpPr>
        <p:grpSpPr>
          <a:xfrm>
            <a:off x="3158585" y="3690492"/>
            <a:ext cx="2182814" cy="738664"/>
            <a:chOff x="6242050" y="3684261"/>
            <a:chExt cx="2182814" cy="738664"/>
          </a:xfrm>
        </p:grpSpPr>
        <p:grpSp>
          <p:nvGrpSpPr>
            <p:cNvPr id="7" name="Group 6">
              <a:extLst>
                <a:ext uri="{FF2B5EF4-FFF2-40B4-BE49-F238E27FC236}">
                  <a16:creationId xmlns:a16="http://schemas.microsoft.com/office/drawing/2014/main" id="{BBA95C84-71D2-69EA-8B26-2D57E31E3886}"/>
                </a:ext>
              </a:extLst>
            </p:cNvPr>
            <p:cNvGrpSpPr/>
            <p:nvPr/>
          </p:nvGrpSpPr>
          <p:grpSpPr>
            <a:xfrm>
              <a:off x="6242050" y="3898900"/>
              <a:ext cx="1358045" cy="523220"/>
              <a:chOff x="6242050" y="3898900"/>
              <a:chExt cx="1358045" cy="523220"/>
            </a:xfrm>
          </p:grpSpPr>
          <p:sp>
            <p:nvSpPr>
              <p:cNvPr id="10" name="TextBox 9">
                <a:extLst>
                  <a:ext uri="{FF2B5EF4-FFF2-40B4-BE49-F238E27FC236}">
                    <a16:creationId xmlns:a16="http://schemas.microsoft.com/office/drawing/2014/main" id="{EE6286B1-A66A-A02C-03B0-C4E794073F50}"/>
                  </a:ext>
                </a:extLst>
              </p:cNvPr>
              <p:cNvSpPr txBox="1"/>
              <p:nvPr/>
            </p:nvSpPr>
            <p:spPr bwMode="auto">
              <a:xfrm>
                <a:off x="6572250" y="3898900"/>
                <a:ext cx="10278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NIVI + RELA</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NIVO</a:t>
                </a:r>
              </a:p>
            </p:txBody>
          </p:sp>
          <p:cxnSp>
            <p:nvCxnSpPr>
              <p:cNvPr id="11" name="Straight Connector 10">
                <a:extLst>
                  <a:ext uri="{FF2B5EF4-FFF2-40B4-BE49-F238E27FC236}">
                    <a16:creationId xmlns:a16="http://schemas.microsoft.com/office/drawing/2014/main" id="{C3088EA6-076E-7BD3-5E35-5B8232837BDA}"/>
                  </a:ext>
                </a:extLst>
              </p:cNvPr>
              <p:cNvCxnSpPr/>
              <p:nvPr/>
            </p:nvCxnSpPr>
            <p:spPr bwMode="auto">
              <a:xfrm>
                <a:off x="6242050" y="4044950"/>
                <a:ext cx="336550" cy="0"/>
              </a:xfrm>
              <a:prstGeom prst="line">
                <a:avLst/>
              </a:prstGeom>
              <a:noFill/>
              <a:ln w="28575" cap="flat" cmpd="sng" algn="ctr">
                <a:solidFill>
                  <a:schemeClr val="accent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3DD4832-5E7B-7383-10B6-6DF194A0379F}"/>
                  </a:ext>
                </a:extLst>
              </p:cNvPr>
              <p:cNvCxnSpPr/>
              <p:nvPr/>
            </p:nvCxnSpPr>
            <p:spPr bwMode="auto">
              <a:xfrm>
                <a:off x="6242050" y="4267200"/>
                <a:ext cx="336550" cy="0"/>
              </a:xfrm>
              <a:prstGeom prst="line">
                <a:avLst/>
              </a:prstGeom>
              <a:noFill/>
              <a:ln w="28575" cap="flat" cmpd="sng" algn="ctr">
                <a:solidFill>
                  <a:schemeClr val="accent3"/>
                </a:solidFill>
                <a:prstDash val="solid"/>
                <a:round/>
                <a:headEnd type="none" w="med" len="med"/>
                <a:tailEnd type="none" w="med" len="med"/>
              </a:ln>
              <a:effectLst/>
            </p:spPr>
          </p:cxnSp>
        </p:grpSp>
        <p:sp>
          <p:nvSpPr>
            <p:cNvPr id="8" name="TextBox 7">
              <a:extLst>
                <a:ext uri="{FF2B5EF4-FFF2-40B4-BE49-F238E27FC236}">
                  <a16:creationId xmlns:a16="http://schemas.microsoft.com/office/drawing/2014/main" id="{792A470D-0B33-5118-6E1B-77D475DC5658}"/>
                </a:ext>
              </a:extLst>
            </p:cNvPr>
            <p:cNvSpPr txBox="1"/>
            <p:nvPr/>
          </p:nvSpPr>
          <p:spPr bwMode="auto">
            <a:xfrm>
              <a:off x="7505189" y="3684261"/>
              <a:ext cx="9196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err="1">
                  <a:solidFill>
                    <a:schemeClr val="bg1"/>
                  </a:solidFill>
                  <a:latin typeface="Calibri" panose="020F0502020204030204" pitchFamily="34" charset="0"/>
                </a:rPr>
                <a:t>mPFS</a:t>
              </a:r>
              <a:r>
                <a:rPr lang="en-US" sz="1400" dirty="0">
                  <a:solidFill>
                    <a:schemeClr val="bg1"/>
                  </a:solidFill>
                  <a:latin typeface="Calibri" panose="020F0502020204030204" pitchFamily="34" charset="0"/>
                </a:rPr>
                <a:t>, </a:t>
              </a:r>
              <a:r>
                <a:rPr lang="en-US" sz="1400" dirty="0" err="1">
                  <a:solidFill>
                    <a:schemeClr val="bg1"/>
                  </a:solidFill>
                  <a:latin typeface="Calibri" panose="020F0502020204030204" pitchFamily="34" charset="0"/>
                </a:rPr>
                <a:t>mo</a:t>
              </a:r>
              <a:endParaRPr lang="en-US" sz="140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9.2</a:t>
              </a:r>
            </a:p>
          </p:txBody>
        </p:sp>
      </p:grpSp>
      <p:sp>
        <p:nvSpPr>
          <p:cNvPr id="16" name="TextBox 15">
            <a:extLst>
              <a:ext uri="{FF2B5EF4-FFF2-40B4-BE49-F238E27FC236}">
                <a16:creationId xmlns:a16="http://schemas.microsoft.com/office/drawing/2014/main" id="{7381740E-1D98-E949-3C3B-8C029909E453}"/>
              </a:ext>
            </a:extLst>
          </p:cNvPr>
          <p:cNvSpPr txBox="1"/>
          <p:nvPr/>
        </p:nvSpPr>
        <p:spPr bwMode="auto">
          <a:xfrm rot="16200000">
            <a:off x="683547" y="4512890"/>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sp>
        <p:nvSpPr>
          <p:cNvPr id="17" name="TextBox 16">
            <a:extLst>
              <a:ext uri="{FF2B5EF4-FFF2-40B4-BE49-F238E27FC236}">
                <a16:creationId xmlns:a16="http://schemas.microsoft.com/office/drawing/2014/main" id="{726613FC-6BCD-00C2-6B68-5FAD13FE61B0}"/>
              </a:ext>
            </a:extLst>
          </p:cNvPr>
          <p:cNvSpPr txBox="1"/>
          <p:nvPr/>
        </p:nvSpPr>
        <p:spPr bwMode="auto">
          <a:xfrm>
            <a:off x="2960170" y="5917680"/>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18" name="Group 17">
            <a:extLst>
              <a:ext uri="{FF2B5EF4-FFF2-40B4-BE49-F238E27FC236}">
                <a16:creationId xmlns:a16="http://schemas.microsoft.com/office/drawing/2014/main" id="{69BB1579-7D96-6655-DCDB-2394F0FCEA2E}"/>
              </a:ext>
            </a:extLst>
          </p:cNvPr>
          <p:cNvGrpSpPr/>
          <p:nvPr/>
        </p:nvGrpSpPr>
        <p:grpSpPr>
          <a:xfrm>
            <a:off x="1055327" y="3481390"/>
            <a:ext cx="458779" cy="2395535"/>
            <a:chOff x="504250" y="2848878"/>
            <a:chExt cx="458779" cy="1377125"/>
          </a:xfrm>
        </p:grpSpPr>
        <p:sp>
          <p:nvSpPr>
            <p:cNvPr id="68" name="TextBox 67">
              <a:extLst>
                <a:ext uri="{FF2B5EF4-FFF2-40B4-BE49-F238E27FC236}">
                  <a16:creationId xmlns:a16="http://schemas.microsoft.com/office/drawing/2014/main" id="{A0D5EF6F-AA49-9A4C-B079-635528B43BAA}"/>
                </a:ext>
              </a:extLst>
            </p:cNvPr>
            <p:cNvSpPr txBox="1"/>
            <p:nvPr/>
          </p:nvSpPr>
          <p:spPr bwMode="auto">
            <a:xfrm>
              <a:off x="504250" y="2848878"/>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69" name="TextBox 68">
              <a:extLst>
                <a:ext uri="{FF2B5EF4-FFF2-40B4-BE49-F238E27FC236}">
                  <a16:creationId xmlns:a16="http://schemas.microsoft.com/office/drawing/2014/main" id="{6CE795B7-C062-354D-9290-7208381A37A9}"/>
                </a:ext>
              </a:extLst>
            </p:cNvPr>
            <p:cNvSpPr txBox="1"/>
            <p:nvPr/>
          </p:nvSpPr>
          <p:spPr bwMode="auto">
            <a:xfrm>
              <a:off x="595621" y="3136722"/>
              <a:ext cx="367408" cy="23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70" name="TextBox 69">
              <a:extLst>
                <a:ext uri="{FF2B5EF4-FFF2-40B4-BE49-F238E27FC236}">
                  <a16:creationId xmlns:a16="http://schemas.microsoft.com/office/drawing/2014/main" id="{8AD38415-C353-2636-D26D-CFE9464B427B}"/>
                </a:ext>
              </a:extLst>
            </p:cNvPr>
            <p:cNvSpPr txBox="1"/>
            <p:nvPr/>
          </p:nvSpPr>
          <p:spPr bwMode="auto">
            <a:xfrm>
              <a:off x="595621" y="3413541"/>
              <a:ext cx="367408" cy="23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71" name="TextBox 70">
              <a:extLst>
                <a:ext uri="{FF2B5EF4-FFF2-40B4-BE49-F238E27FC236}">
                  <a16:creationId xmlns:a16="http://schemas.microsoft.com/office/drawing/2014/main" id="{E4757A5F-87B7-8C0B-D371-A0E91EC8D660}"/>
                </a:ext>
              </a:extLst>
            </p:cNvPr>
            <p:cNvSpPr txBox="1"/>
            <p:nvPr/>
          </p:nvSpPr>
          <p:spPr bwMode="auto">
            <a:xfrm>
              <a:off x="595621" y="3715617"/>
              <a:ext cx="367408" cy="23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72" name="TextBox 71">
              <a:extLst>
                <a:ext uri="{FF2B5EF4-FFF2-40B4-BE49-F238E27FC236}">
                  <a16:creationId xmlns:a16="http://schemas.microsoft.com/office/drawing/2014/main" id="{B20516C5-C295-72F4-8246-D2C9CA1147D1}"/>
                </a:ext>
              </a:extLst>
            </p:cNvPr>
            <p:cNvSpPr txBox="1"/>
            <p:nvPr/>
          </p:nvSpPr>
          <p:spPr bwMode="auto">
            <a:xfrm>
              <a:off x="686992" y="3992436"/>
              <a:ext cx="276037" cy="23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19" name="Group 18">
            <a:extLst>
              <a:ext uri="{FF2B5EF4-FFF2-40B4-BE49-F238E27FC236}">
                <a16:creationId xmlns:a16="http://schemas.microsoft.com/office/drawing/2014/main" id="{3A5DE20F-0AFF-BBB1-3F63-A5ED18A3FD79}"/>
              </a:ext>
            </a:extLst>
          </p:cNvPr>
          <p:cNvGrpSpPr/>
          <p:nvPr/>
        </p:nvGrpSpPr>
        <p:grpSpPr>
          <a:xfrm>
            <a:off x="1504950" y="5724814"/>
            <a:ext cx="3609975" cy="307777"/>
            <a:chOff x="938373" y="4636899"/>
            <a:chExt cx="3345575" cy="307777"/>
          </a:xfrm>
        </p:grpSpPr>
        <p:sp>
          <p:nvSpPr>
            <p:cNvPr id="50" name="TextBox 49">
              <a:extLst>
                <a:ext uri="{FF2B5EF4-FFF2-40B4-BE49-F238E27FC236}">
                  <a16:creationId xmlns:a16="http://schemas.microsoft.com/office/drawing/2014/main" id="{0FC3CC5C-BF9F-1547-D6D9-6B1E283D115E}"/>
                </a:ext>
              </a:extLst>
            </p:cNvPr>
            <p:cNvSpPr txBox="1"/>
            <p:nvPr/>
          </p:nvSpPr>
          <p:spPr bwMode="auto">
            <a:xfrm>
              <a:off x="938373"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D0E61609-69CF-481A-E962-9D788B735489}"/>
                </a:ext>
              </a:extLst>
            </p:cNvPr>
            <p:cNvSpPr txBox="1"/>
            <p:nvPr/>
          </p:nvSpPr>
          <p:spPr bwMode="auto">
            <a:xfrm>
              <a:off x="1116209"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52" name="TextBox 51">
              <a:extLst>
                <a:ext uri="{FF2B5EF4-FFF2-40B4-BE49-F238E27FC236}">
                  <a16:creationId xmlns:a16="http://schemas.microsoft.com/office/drawing/2014/main" id="{768B7500-7ED7-3792-C9EE-CBFCDE8F05AA}"/>
                </a:ext>
              </a:extLst>
            </p:cNvPr>
            <p:cNvSpPr txBox="1"/>
            <p:nvPr/>
          </p:nvSpPr>
          <p:spPr bwMode="auto">
            <a:xfrm>
              <a:off x="1294045"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3" name="TextBox 52">
              <a:extLst>
                <a:ext uri="{FF2B5EF4-FFF2-40B4-BE49-F238E27FC236}">
                  <a16:creationId xmlns:a16="http://schemas.microsoft.com/office/drawing/2014/main" id="{F644F2D0-D475-EB61-E544-607401804B9B}"/>
                </a:ext>
              </a:extLst>
            </p:cNvPr>
            <p:cNvSpPr txBox="1"/>
            <p:nvPr/>
          </p:nvSpPr>
          <p:spPr bwMode="auto">
            <a:xfrm>
              <a:off x="1471881"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54" name="TextBox 53">
              <a:extLst>
                <a:ext uri="{FF2B5EF4-FFF2-40B4-BE49-F238E27FC236}">
                  <a16:creationId xmlns:a16="http://schemas.microsoft.com/office/drawing/2014/main" id="{52FBC6E7-9F15-3072-974E-8EE57529CE22}"/>
                </a:ext>
              </a:extLst>
            </p:cNvPr>
            <p:cNvSpPr txBox="1"/>
            <p:nvPr/>
          </p:nvSpPr>
          <p:spPr bwMode="auto">
            <a:xfrm>
              <a:off x="1605329"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5" name="TextBox 54">
              <a:extLst>
                <a:ext uri="{FF2B5EF4-FFF2-40B4-BE49-F238E27FC236}">
                  <a16:creationId xmlns:a16="http://schemas.microsoft.com/office/drawing/2014/main" id="{9DDE2BB8-11EF-1D5A-CF8C-C7EA08056D70}"/>
                </a:ext>
              </a:extLst>
            </p:cNvPr>
            <p:cNvSpPr txBox="1"/>
            <p:nvPr/>
          </p:nvSpPr>
          <p:spPr bwMode="auto">
            <a:xfrm>
              <a:off x="1783165"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56" name="TextBox 55">
              <a:extLst>
                <a:ext uri="{FF2B5EF4-FFF2-40B4-BE49-F238E27FC236}">
                  <a16:creationId xmlns:a16="http://schemas.microsoft.com/office/drawing/2014/main" id="{CD8D3CAD-5F78-83A7-B3E9-B6238E3D5013}"/>
                </a:ext>
              </a:extLst>
            </p:cNvPr>
            <p:cNvSpPr txBox="1"/>
            <p:nvPr/>
          </p:nvSpPr>
          <p:spPr bwMode="auto">
            <a:xfrm>
              <a:off x="196100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57" name="TextBox 56">
              <a:extLst>
                <a:ext uri="{FF2B5EF4-FFF2-40B4-BE49-F238E27FC236}">
                  <a16:creationId xmlns:a16="http://schemas.microsoft.com/office/drawing/2014/main" id="{B1BF981D-75B1-4687-4A0C-BDC518D05A44}"/>
                </a:ext>
              </a:extLst>
            </p:cNvPr>
            <p:cNvSpPr txBox="1"/>
            <p:nvPr/>
          </p:nvSpPr>
          <p:spPr bwMode="auto">
            <a:xfrm>
              <a:off x="2138837"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58" name="TextBox 57">
              <a:extLst>
                <a:ext uri="{FF2B5EF4-FFF2-40B4-BE49-F238E27FC236}">
                  <a16:creationId xmlns:a16="http://schemas.microsoft.com/office/drawing/2014/main" id="{8C4A107C-2B20-43A9-2516-EE3441C3C35D}"/>
                </a:ext>
              </a:extLst>
            </p:cNvPr>
            <p:cNvSpPr txBox="1"/>
            <p:nvPr/>
          </p:nvSpPr>
          <p:spPr bwMode="auto">
            <a:xfrm>
              <a:off x="2310805"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9" name="TextBox 58">
              <a:extLst>
                <a:ext uri="{FF2B5EF4-FFF2-40B4-BE49-F238E27FC236}">
                  <a16:creationId xmlns:a16="http://schemas.microsoft.com/office/drawing/2014/main" id="{8B30902E-9583-FCA5-1A3E-193D100557D2}"/>
                </a:ext>
              </a:extLst>
            </p:cNvPr>
            <p:cNvSpPr txBox="1"/>
            <p:nvPr/>
          </p:nvSpPr>
          <p:spPr bwMode="auto">
            <a:xfrm>
              <a:off x="248864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60" name="TextBox 59">
              <a:extLst>
                <a:ext uri="{FF2B5EF4-FFF2-40B4-BE49-F238E27FC236}">
                  <a16:creationId xmlns:a16="http://schemas.microsoft.com/office/drawing/2014/main" id="{8F861968-270C-944F-B66F-93E9D46C680A}"/>
                </a:ext>
              </a:extLst>
            </p:cNvPr>
            <p:cNvSpPr txBox="1"/>
            <p:nvPr/>
          </p:nvSpPr>
          <p:spPr bwMode="auto">
            <a:xfrm>
              <a:off x="2666477"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61" name="TextBox 60">
              <a:extLst>
                <a:ext uri="{FF2B5EF4-FFF2-40B4-BE49-F238E27FC236}">
                  <a16:creationId xmlns:a16="http://schemas.microsoft.com/office/drawing/2014/main" id="{B8601004-97B3-413A-1756-B5F237D81C3D}"/>
                </a:ext>
              </a:extLst>
            </p:cNvPr>
            <p:cNvSpPr txBox="1"/>
            <p:nvPr/>
          </p:nvSpPr>
          <p:spPr bwMode="auto">
            <a:xfrm>
              <a:off x="285018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62" name="TextBox 61">
              <a:extLst>
                <a:ext uri="{FF2B5EF4-FFF2-40B4-BE49-F238E27FC236}">
                  <a16:creationId xmlns:a16="http://schemas.microsoft.com/office/drawing/2014/main" id="{4BB972B3-285C-E66D-B99D-18E6812954D7}"/>
                </a:ext>
              </a:extLst>
            </p:cNvPr>
            <p:cNvSpPr txBox="1"/>
            <p:nvPr/>
          </p:nvSpPr>
          <p:spPr bwMode="auto">
            <a:xfrm>
              <a:off x="3027106"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63" name="TextBox 62">
              <a:extLst>
                <a:ext uri="{FF2B5EF4-FFF2-40B4-BE49-F238E27FC236}">
                  <a16:creationId xmlns:a16="http://schemas.microsoft.com/office/drawing/2014/main" id="{F713788A-E5A2-AB6D-4F11-396B9E62481E}"/>
                </a:ext>
              </a:extLst>
            </p:cNvPr>
            <p:cNvSpPr txBox="1"/>
            <p:nvPr/>
          </p:nvSpPr>
          <p:spPr bwMode="auto">
            <a:xfrm>
              <a:off x="3204942"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64" name="TextBox 63">
              <a:extLst>
                <a:ext uri="{FF2B5EF4-FFF2-40B4-BE49-F238E27FC236}">
                  <a16:creationId xmlns:a16="http://schemas.microsoft.com/office/drawing/2014/main" id="{2219BA5A-D9A2-79E4-D365-00C22C7EA665}"/>
                </a:ext>
              </a:extLst>
            </p:cNvPr>
            <p:cNvSpPr txBox="1"/>
            <p:nvPr/>
          </p:nvSpPr>
          <p:spPr bwMode="auto">
            <a:xfrm>
              <a:off x="3382296"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65" name="TextBox 64">
              <a:extLst>
                <a:ext uri="{FF2B5EF4-FFF2-40B4-BE49-F238E27FC236}">
                  <a16:creationId xmlns:a16="http://schemas.microsoft.com/office/drawing/2014/main" id="{3C5CA9DB-9A06-FE05-4A1C-1B4AB71C6652}"/>
                </a:ext>
              </a:extLst>
            </p:cNvPr>
            <p:cNvSpPr txBox="1"/>
            <p:nvPr/>
          </p:nvSpPr>
          <p:spPr bwMode="auto">
            <a:xfrm>
              <a:off x="356557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66" name="TextBox 65">
              <a:extLst>
                <a:ext uri="{FF2B5EF4-FFF2-40B4-BE49-F238E27FC236}">
                  <a16:creationId xmlns:a16="http://schemas.microsoft.com/office/drawing/2014/main" id="{7C8CA63D-0AB6-5A99-6611-4C85545FBEA0}"/>
                </a:ext>
              </a:extLst>
            </p:cNvPr>
            <p:cNvSpPr txBox="1"/>
            <p:nvPr/>
          </p:nvSpPr>
          <p:spPr bwMode="auto">
            <a:xfrm>
              <a:off x="3741215"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67" name="TextBox 66">
              <a:extLst>
                <a:ext uri="{FF2B5EF4-FFF2-40B4-BE49-F238E27FC236}">
                  <a16:creationId xmlns:a16="http://schemas.microsoft.com/office/drawing/2014/main" id="{55FCB966-86A5-8CDD-E765-35AB9610B9A1}"/>
                </a:ext>
              </a:extLst>
            </p:cNvPr>
            <p:cNvSpPr txBox="1"/>
            <p:nvPr/>
          </p:nvSpPr>
          <p:spPr bwMode="auto">
            <a:xfrm>
              <a:off x="3916540"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grpSp>
      <p:sp>
        <p:nvSpPr>
          <p:cNvPr id="20" name="Freeform: Shape 19">
            <a:extLst>
              <a:ext uri="{FF2B5EF4-FFF2-40B4-BE49-F238E27FC236}">
                <a16:creationId xmlns:a16="http://schemas.microsoft.com/office/drawing/2014/main" id="{C1723489-538A-D846-39AC-05ABD4900BFB}"/>
              </a:ext>
            </a:extLst>
          </p:cNvPr>
          <p:cNvSpPr/>
          <p:nvPr/>
        </p:nvSpPr>
        <p:spPr bwMode="auto">
          <a:xfrm>
            <a:off x="1514475" y="3533775"/>
            <a:ext cx="3405187" cy="2176463"/>
          </a:xfrm>
          <a:custGeom>
            <a:avLst/>
            <a:gdLst>
              <a:gd name="connsiteX0" fmla="*/ 0 w 3219450"/>
              <a:gd name="connsiteY0" fmla="*/ 0 h 1762125"/>
              <a:gd name="connsiteX1" fmla="*/ 0 w 3219450"/>
              <a:gd name="connsiteY1" fmla="*/ 1762125 h 1762125"/>
              <a:gd name="connsiteX2" fmla="*/ 3219450 w 3219450"/>
              <a:gd name="connsiteY2" fmla="*/ 1762125 h 1762125"/>
            </a:gdLst>
            <a:ahLst/>
            <a:cxnLst>
              <a:cxn ang="0">
                <a:pos x="connsiteX0" y="connsiteY0"/>
              </a:cxn>
              <a:cxn ang="0">
                <a:pos x="connsiteX1" y="connsiteY1"/>
              </a:cxn>
              <a:cxn ang="0">
                <a:pos x="connsiteX2" y="connsiteY2"/>
              </a:cxn>
            </a:cxnLst>
            <a:rect l="l" t="t" r="r" b="b"/>
            <a:pathLst>
              <a:path w="3219450" h="1762125">
                <a:moveTo>
                  <a:pt x="0" y="0"/>
                </a:moveTo>
                <a:lnTo>
                  <a:pt x="0" y="1762125"/>
                </a:lnTo>
                <a:lnTo>
                  <a:pt x="3219450" y="1762125"/>
                </a:lnTo>
              </a:path>
            </a:pathLst>
          </a:custGeom>
          <a:noFill/>
          <a:ln w="28575">
            <a:solidFill>
              <a:schemeClr val="bg1"/>
            </a:solidFill>
            <a:miter lim="800000"/>
            <a:headEnd/>
            <a:tailEnd/>
          </a:ln>
        </p:spPr>
        <p:txBody>
          <a:bodyPr rtlCol="0" anchor="ctr"/>
          <a:lstStyle/>
          <a:p>
            <a:pPr algn="ctr"/>
            <a:endParaRPr lang="en-US"/>
          </a:p>
        </p:txBody>
      </p:sp>
      <p:grpSp>
        <p:nvGrpSpPr>
          <p:cNvPr id="21" name="Group 20">
            <a:extLst>
              <a:ext uri="{FF2B5EF4-FFF2-40B4-BE49-F238E27FC236}">
                <a16:creationId xmlns:a16="http://schemas.microsoft.com/office/drawing/2014/main" id="{F8A8A350-2435-6E7C-AB99-CD079D280D76}"/>
              </a:ext>
            </a:extLst>
          </p:cNvPr>
          <p:cNvGrpSpPr/>
          <p:nvPr/>
        </p:nvGrpSpPr>
        <p:grpSpPr>
          <a:xfrm>
            <a:off x="1433497" y="3632844"/>
            <a:ext cx="89269" cy="1986906"/>
            <a:chOff x="764984" y="3040866"/>
            <a:chExt cx="489244" cy="1140464"/>
          </a:xfrm>
        </p:grpSpPr>
        <p:cxnSp>
          <p:nvCxnSpPr>
            <p:cNvPr id="44" name="Straight Connector 43">
              <a:extLst>
                <a:ext uri="{FF2B5EF4-FFF2-40B4-BE49-F238E27FC236}">
                  <a16:creationId xmlns:a16="http://schemas.microsoft.com/office/drawing/2014/main" id="{0E95308C-7747-F957-D973-FA534D55C923}"/>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5C711C4-3C2E-26D4-46B3-653EDD5404AF}"/>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6AE24E4-468A-67E4-2D39-C73B0D3329D7}"/>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37E4208-2FBC-002B-1D2C-A25A53C71DE9}"/>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8BD24D2-CF9C-E6F1-E7E8-B7EB705ACB91}"/>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6B995D99-A44B-11D4-BC53-16A7C06F5215}"/>
              </a:ext>
            </a:extLst>
          </p:cNvPr>
          <p:cNvGrpSpPr/>
          <p:nvPr/>
        </p:nvGrpSpPr>
        <p:grpSpPr>
          <a:xfrm>
            <a:off x="1669257" y="5702526"/>
            <a:ext cx="3238183" cy="88258"/>
            <a:chOff x="1073150" y="4338077"/>
            <a:chExt cx="3027904" cy="342098"/>
          </a:xfrm>
        </p:grpSpPr>
        <p:grpSp>
          <p:nvGrpSpPr>
            <p:cNvPr id="23" name="Group 22">
              <a:extLst>
                <a:ext uri="{FF2B5EF4-FFF2-40B4-BE49-F238E27FC236}">
                  <a16:creationId xmlns:a16="http://schemas.microsoft.com/office/drawing/2014/main" id="{B1C7B310-DF60-64CE-D566-6DA6FF075970}"/>
                </a:ext>
              </a:extLst>
            </p:cNvPr>
            <p:cNvGrpSpPr/>
            <p:nvPr/>
          </p:nvGrpSpPr>
          <p:grpSpPr>
            <a:xfrm rot="5400000">
              <a:off x="1346601" y="4064626"/>
              <a:ext cx="342098" cy="889000"/>
              <a:chOff x="764984" y="3040866"/>
              <a:chExt cx="489244" cy="1425578"/>
            </a:xfrm>
          </p:grpSpPr>
          <p:cxnSp>
            <p:nvCxnSpPr>
              <p:cNvPr id="38" name="Straight Connector 37">
                <a:extLst>
                  <a:ext uri="{FF2B5EF4-FFF2-40B4-BE49-F238E27FC236}">
                    <a16:creationId xmlns:a16="http://schemas.microsoft.com/office/drawing/2014/main" id="{536DA8CC-CEEF-98C9-2A92-E22087636C0A}"/>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48E2439-6A56-24E9-FA55-CCE7CF9C8A88}"/>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837D726-3973-CBC8-DAC9-BE419343112B}"/>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BCD7871-11DF-0F13-97AC-AE973528823C}"/>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5E62F57-E1F0-530C-A602-FA1ABE0A53F6}"/>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F2D42FC-21CB-AE37-809A-DFEBBF5E146A}"/>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69B39533-C31D-ADC2-9ACA-A97C2A25607F}"/>
                </a:ext>
              </a:extLst>
            </p:cNvPr>
            <p:cNvGrpSpPr/>
            <p:nvPr/>
          </p:nvGrpSpPr>
          <p:grpSpPr>
            <a:xfrm rot="5400000">
              <a:off x="2418336" y="4064626"/>
              <a:ext cx="342098" cy="889000"/>
              <a:chOff x="764984" y="3040866"/>
              <a:chExt cx="489244" cy="1425578"/>
            </a:xfrm>
          </p:grpSpPr>
          <p:cxnSp>
            <p:nvCxnSpPr>
              <p:cNvPr id="32" name="Straight Connector 31">
                <a:extLst>
                  <a:ext uri="{FF2B5EF4-FFF2-40B4-BE49-F238E27FC236}">
                    <a16:creationId xmlns:a16="http://schemas.microsoft.com/office/drawing/2014/main" id="{377FF1B4-25A7-8C60-500B-28460DDBE18F}"/>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A70FD57-84E3-8995-242B-3556827E16FB}"/>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5DC7214-2C1A-33DB-37A3-ABE6900C0CAD}"/>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64B519F-BA8D-FF84-9609-3491E6C3CAFE}"/>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507D247-AB5F-B3A2-FE37-EDB78F711955}"/>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605ABE7-1FFF-5208-79EB-BEBE90EF3FF4}"/>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3C1EE8D9-5841-732B-9FDD-9EAF2B388869}"/>
                </a:ext>
              </a:extLst>
            </p:cNvPr>
            <p:cNvGrpSpPr/>
            <p:nvPr/>
          </p:nvGrpSpPr>
          <p:grpSpPr>
            <a:xfrm rot="5400000">
              <a:off x="3485505" y="4064626"/>
              <a:ext cx="342098" cy="889000"/>
              <a:chOff x="764984" y="3040866"/>
              <a:chExt cx="489244" cy="1425578"/>
            </a:xfrm>
          </p:grpSpPr>
          <p:cxnSp>
            <p:nvCxnSpPr>
              <p:cNvPr id="26" name="Straight Connector 25">
                <a:extLst>
                  <a:ext uri="{FF2B5EF4-FFF2-40B4-BE49-F238E27FC236}">
                    <a16:creationId xmlns:a16="http://schemas.microsoft.com/office/drawing/2014/main" id="{348F72E0-3235-6A0D-55C4-A39B4B2CC8DB}"/>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6D7BB5B9-1E2A-F873-DAFE-1E9A7D4987D9}"/>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5D1EB36-CD04-059A-77FA-8C6F0BA55E8F}"/>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95FB5F6-6F88-21EF-A7F5-2E3939063798}"/>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0362912-6AFE-4E60-00C2-E6CCA7B283F7}"/>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56ADE05-3920-1BED-BE09-E4BFA6F67117}"/>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sp>
        <p:nvSpPr>
          <p:cNvPr id="74" name="TextBox 73">
            <a:extLst>
              <a:ext uri="{FF2B5EF4-FFF2-40B4-BE49-F238E27FC236}">
                <a16:creationId xmlns:a16="http://schemas.microsoft.com/office/drawing/2014/main" id="{3703F5B1-4579-5B8E-30C6-627A72F261A4}"/>
              </a:ext>
            </a:extLst>
          </p:cNvPr>
          <p:cNvSpPr txBox="1"/>
          <p:nvPr/>
        </p:nvSpPr>
        <p:spPr bwMode="auto">
          <a:xfrm>
            <a:off x="8086738" y="3197090"/>
            <a:ext cx="19098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High CD8+ LAG-3+</a:t>
            </a:r>
          </a:p>
        </p:txBody>
      </p:sp>
      <p:sp>
        <p:nvSpPr>
          <p:cNvPr id="75" name="Freeform: Shape 74">
            <a:extLst>
              <a:ext uri="{FF2B5EF4-FFF2-40B4-BE49-F238E27FC236}">
                <a16:creationId xmlns:a16="http://schemas.microsoft.com/office/drawing/2014/main" id="{C5D8A27E-41C1-4E57-42E4-4F65BD2EBB5C}"/>
              </a:ext>
            </a:extLst>
          </p:cNvPr>
          <p:cNvSpPr/>
          <p:nvPr/>
        </p:nvSpPr>
        <p:spPr bwMode="auto">
          <a:xfrm>
            <a:off x="2243274" y="4633913"/>
            <a:ext cx="174352" cy="1071562"/>
          </a:xfrm>
          <a:custGeom>
            <a:avLst/>
            <a:gdLst>
              <a:gd name="connsiteX0" fmla="*/ 0 w 714375"/>
              <a:gd name="connsiteY0" fmla="*/ 0 h 1071562"/>
              <a:gd name="connsiteX1" fmla="*/ 714375 w 714375"/>
              <a:gd name="connsiteY1" fmla="*/ 0 h 1071562"/>
              <a:gd name="connsiteX2" fmla="*/ 714375 w 714375"/>
              <a:gd name="connsiteY2" fmla="*/ 1071562 h 1071562"/>
            </a:gdLst>
            <a:ahLst/>
            <a:cxnLst>
              <a:cxn ang="0">
                <a:pos x="connsiteX0" y="connsiteY0"/>
              </a:cxn>
              <a:cxn ang="0">
                <a:pos x="connsiteX1" y="connsiteY1"/>
              </a:cxn>
              <a:cxn ang="0">
                <a:pos x="connsiteX2" y="connsiteY2"/>
              </a:cxn>
            </a:cxnLst>
            <a:rect l="l" t="t" r="r" b="b"/>
            <a:pathLst>
              <a:path w="714375" h="1071562">
                <a:moveTo>
                  <a:pt x="0" y="0"/>
                </a:moveTo>
                <a:lnTo>
                  <a:pt x="714375" y="0"/>
                </a:lnTo>
                <a:lnTo>
                  <a:pt x="714375" y="1071562"/>
                </a:lnTo>
              </a:path>
            </a:pathLst>
          </a:custGeom>
          <a:noFill/>
          <a:ln w="28575">
            <a:solidFill>
              <a:schemeClr val="bg1">
                <a:lumMod val="50000"/>
                <a:lumOff val="50000"/>
              </a:schemeClr>
            </a:solidFill>
            <a:prstDash val="sysDash"/>
            <a:miter lim="800000"/>
            <a:headEnd/>
            <a:tailEnd/>
          </a:ln>
        </p:spPr>
        <p:txBody>
          <a:bodyPr rtlCol="0" anchor="ctr"/>
          <a:lstStyle/>
          <a:p>
            <a:pPr algn="ctr"/>
            <a:endParaRPr lang="en-US"/>
          </a:p>
        </p:txBody>
      </p:sp>
      <p:sp>
        <p:nvSpPr>
          <p:cNvPr id="76" name="Freeform: Shape 75">
            <a:extLst>
              <a:ext uri="{FF2B5EF4-FFF2-40B4-BE49-F238E27FC236}">
                <a16:creationId xmlns:a16="http://schemas.microsoft.com/office/drawing/2014/main" id="{145CFC0A-BA9E-FFF1-B618-2E236064ADBF}"/>
              </a:ext>
            </a:extLst>
          </p:cNvPr>
          <p:cNvSpPr/>
          <p:nvPr/>
        </p:nvSpPr>
        <p:spPr bwMode="auto">
          <a:xfrm>
            <a:off x="1539003" y="4633913"/>
            <a:ext cx="709752" cy="1071562"/>
          </a:xfrm>
          <a:custGeom>
            <a:avLst/>
            <a:gdLst>
              <a:gd name="connsiteX0" fmla="*/ 0 w 714375"/>
              <a:gd name="connsiteY0" fmla="*/ 0 h 1071562"/>
              <a:gd name="connsiteX1" fmla="*/ 714375 w 714375"/>
              <a:gd name="connsiteY1" fmla="*/ 0 h 1071562"/>
              <a:gd name="connsiteX2" fmla="*/ 714375 w 714375"/>
              <a:gd name="connsiteY2" fmla="*/ 1071562 h 1071562"/>
            </a:gdLst>
            <a:ahLst/>
            <a:cxnLst>
              <a:cxn ang="0">
                <a:pos x="connsiteX0" y="connsiteY0"/>
              </a:cxn>
              <a:cxn ang="0">
                <a:pos x="connsiteX1" y="connsiteY1"/>
              </a:cxn>
              <a:cxn ang="0">
                <a:pos x="connsiteX2" y="connsiteY2"/>
              </a:cxn>
            </a:cxnLst>
            <a:rect l="l" t="t" r="r" b="b"/>
            <a:pathLst>
              <a:path w="714375" h="1071562">
                <a:moveTo>
                  <a:pt x="0" y="0"/>
                </a:moveTo>
                <a:lnTo>
                  <a:pt x="714375" y="0"/>
                </a:lnTo>
                <a:lnTo>
                  <a:pt x="714375" y="1071562"/>
                </a:lnTo>
              </a:path>
            </a:pathLst>
          </a:custGeom>
          <a:noFill/>
          <a:ln w="28575">
            <a:solidFill>
              <a:schemeClr val="bg1">
                <a:lumMod val="50000"/>
                <a:lumOff val="50000"/>
              </a:schemeClr>
            </a:solidFill>
            <a:prstDash val="sysDash"/>
            <a:miter lim="800000"/>
            <a:headEnd/>
            <a:tailEnd/>
          </a:ln>
        </p:spPr>
        <p:txBody>
          <a:bodyPr rtlCol="0" anchor="ctr"/>
          <a:lstStyle/>
          <a:p>
            <a:pPr algn="ctr"/>
            <a:endParaRPr lang="en-US"/>
          </a:p>
        </p:txBody>
      </p:sp>
      <p:grpSp>
        <p:nvGrpSpPr>
          <p:cNvPr id="77" name="Group 76">
            <a:extLst>
              <a:ext uri="{FF2B5EF4-FFF2-40B4-BE49-F238E27FC236}">
                <a16:creationId xmlns:a16="http://schemas.microsoft.com/office/drawing/2014/main" id="{05E94165-5EC7-B851-8506-C0B64C2ECB09}"/>
              </a:ext>
            </a:extLst>
          </p:cNvPr>
          <p:cNvGrpSpPr/>
          <p:nvPr/>
        </p:nvGrpSpPr>
        <p:grpSpPr>
          <a:xfrm>
            <a:off x="8959456" y="3742880"/>
            <a:ext cx="2182814" cy="738664"/>
            <a:chOff x="6242050" y="3684261"/>
            <a:chExt cx="2182814" cy="738664"/>
          </a:xfrm>
        </p:grpSpPr>
        <p:grpSp>
          <p:nvGrpSpPr>
            <p:cNvPr id="78" name="Group 77">
              <a:extLst>
                <a:ext uri="{FF2B5EF4-FFF2-40B4-BE49-F238E27FC236}">
                  <a16:creationId xmlns:a16="http://schemas.microsoft.com/office/drawing/2014/main" id="{7837F476-B28A-8A7B-67C8-8D0889F3EA09}"/>
                </a:ext>
              </a:extLst>
            </p:cNvPr>
            <p:cNvGrpSpPr/>
            <p:nvPr/>
          </p:nvGrpSpPr>
          <p:grpSpPr>
            <a:xfrm>
              <a:off x="6242050" y="3898900"/>
              <a:ext cx="1358045" cy="523220"/>
              <a:chOff x="6242050" y="3898900"/>
              <a:chExt cx="1358045" cy="523220"/>
            </a:xfrm>
          </p:grpSpPr>
          <p:sp>
            <p:nvSpPr>
              <p:cNvPr id="80" name="TextBox 79">
                <a:extLst>
                  <a:ext uri="{FF2B5EF4-FFF2-40B4-BE49-F238E27FC236}">
                    <a16:creationId xmlns:a16="http://schemas.microsoft.com/office/drawing/2014/main" id="{E0BA1EDF-FF10-D1FC-D7E1-CDF7C3D9EBB6}"/>
                  </a:ext>
                </a:extLst>
              </p:cNvPr>
              <p:cNvSpPr txBox="1"/>
              <p:nvPr/>
            </p:nvSpPr>
            <p:spPr bwMode="auto">
              <a:xfrm>
                <a:off x="6572250" y="3898900"/>
                <a:ext cx="10278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NIVI + RELA</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NIVO</a:t>
                </a:r>
              </a:p>
            </p:txBody>
          </p:sp>
          <p:cxnSp>
            <p:nvCxnSpPr>
              <p:cNvPr id="81" name="Straight Connector 80">
                <a:extLst>
                  <a:ext uri="{FF2B5EF4-FFF2-40B4-BE49-F238E27FC236}">
                    <a16:creationId xmlns:a16="http://schemas.microsoft.com/office/drawing/2014/main" id="{C41BE3AC-183C-D4BA-55C7-882FBD6F01F3}"/>
                  </a:ext>
                </a:extLst>
              </p:cNvPr>
              <p:cNvCxnSpPr/>
              <p:nvPr/>
            </p:nvCxnSpPr>
            <p:spPr bwMode="auto">
              <a:xfrm>
                <a:off x="6242050" y="4044950"/>
                <a:ext cx="336550" cy="0"/>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72B43F9-D36F-03A0-F405-E461637DD3DE}"/>
                  </a:ext>
                </a:extLst>
              </p:cNvPr>
              <p:cNvCxnSpPr/>
              <p:nvPr/>
            </p:nvCxnSpPr>
            <p:spPr bwMode="auto">
              <a:xfrm>
                <a:off x="6242050" y="4267200"/>
                <a:ext cx="336550" cy="0"/>
              </a:xfrm>
              <a:prstGeom prst="line">
                <a:avLst/>
              </a:prstGeom>
              <a:noFill/>
              <a:ln w="28575" cap="flat" cmpd="sng" algn="ctr">
                <a:solidFill>
                  <a:schemeClr val="accent3"/>
                </a:solidFill>
                <a:prstDash val="solid"/>
                <a:round/>
                <a:headEnd type="none" w="med" len="med"/>
                <a:tailEnd type="none" w="med" len="med"/>
              </a:ln>
              <a:effectLst/>
            </p:spPr>
          </p:cxnSp>
        </p:grpSp>
        <p:sp>
          <p:nvSpPr>
            <p:cNvPr id="79" name="TextBox 78">
              <a:extLst>
                <a:ext uri="{FF2B5EF4-FFF2-40B4-BE49-F238E27FC236}">
                  <a16:creationId xmlns:a16="http://schemas.microsoft.com/office/drawing/2014/main" id="{A564611C-70B9-DE56-291C-4FF89BFC08BB}"/>
                </a:ext>
              </a:extLst>
            </p:cNvPr>
            <p:cNvSpPr txBox="1"/>
            <p:nvPr/>
          </p:nvSpPr>
          <p:spPr bwMode="auto">
            <a:xfrm>
              <a:off x="7505189" y="3684261"/>
              <a:ext cx="9196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err="1">
                  <a:solidFill>
                    <a:schemeClr val="bg1"/>
                  </a:solidFill>
                  <a:latin typeface="Calibri" panose="020F0502020204030204" pitchFamily="34" charset="0"/>
                </a:rPr>
                <a:t>mPFS</a:t>
              </a:r>
              <a:r>
                <a:rPr lang="en-US" sz="1400" dirty="0">
                  <a:solidFill>
                    <a:schemeClr val="bg1"/>
                  </a:solidFill>
                  <a:latin typeface="Calibri" panose="020F0502020204030204" pitchFamily="34" charset="0"/>
                </a:rPr>
                <a:t>, </a:t>
              </a:r>
              <a:r>
                <a:rPr lang="en-US" sz="1400" dirty="0" err="1">
                  <a:solidFill>
                    <a:schemeClr val="bg1"/>
                  </a:solidFill>
                  <a:latin typeface="Calibri" panose="020F0502020204030204" pitchFamily="34" charset="0"/>
                </a:rPr>
                <a:t>mo</a:t>
              </a:r>
              <a:endParaRPr lang="en-US" sz="140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9.2</a:t>
              </a:r>
            </a:p>
          </p:txBody>
        </p:sp>
      </p:grpSp>
      <p:sp>
        <p:nvSpPr>
          <p:cNvPr id="83" name="TextBox 82">
            <a:extLst>
              <a:ext uri="{FF2B5EF4-FFF2-40B4-BE49-F238E27FC236}">
                <a16:creationId xmlns:a16="http://schemas.microsoft.com/office/drawing/2014/main" id="{DF9C9438-D1D1-B942-9113-7696A9E38BA4}"/>
              </a:ext>
            </a:extLst>
          </p:cNvPr>
          <p:cNvSpPr txBox="1"/>
          <p:nvPr/>
        </p:nvSpPr>
        <p:spPr bwMode="auto">
          <a:xfrm rot="16200000">
            <a:off x="6484418" y="4565278"/>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sp>
        <p:nvSpPr>
          <p:cNvPr id="84" name="TextBox 83">
            <a:extLst>
              <a:ext uri="{FF2B5EF4-FFF2-40B4-BE49-F238E27FC236}">
                <a16:creationId xmlns:a16="http://schemas.microsoft.com/office/drawing/2014/main" id="{64EEBC9D-65C5-9428-703B-4426825440F1}"/>
              </a:ext>
            </a:extLst>
          </p:cNvPr>
          <p:cNvSpPr txBox="1"/>
          <p:nvPr/>
        </p:nvSpPr>
        <p:spPr bwMode="auto">
          <a:xfrm>
            <a:off x="8761041" y="5970068"/>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85" name="Group 84">
            <a:extLst>
              <a:ext uri="{FF2B5EF4-FFF2-40B4-BE49-F238E27FC236}">
                <a16:creationId xmlns:a16="http://schemas.microsoft.com/office/drawing/2014/main" id="{7A99314B-B5B1-D1C5-252E-02CB9A371DE9}"/>
              </a:ext>
            </a:extLst>
          </p:cNvPr>
          <p:cNvGrpSpPr/>
          <p:nvPr/>
        </p:nvGrpSpPr>
        <p:grpSpPr>
          <a:xfrm>
            <a:off x="6856198" y="3533778"/>
            <a:ext cx="458779" cy="2395535"/>
            <a:chOff x="504250" y="2848878"/>
            <a:chExt cx="458779" cy="1377125"/>
          </a:xfrm>
        </p:grpSpPr>
        <p:sp>
          <p:nvSpPr>
            <p:cNvPr id="86" name="TextBox 85">
              <a:extLst>
                <a:ext uri="{FF2B5EF4-FFF2-40B4-BE49-F238E27FC236}">
                  <a16:creationId xmlns:a16="http://schemas.microsoft.com/office/drawing/2014/main" id="{2940CCEC-B3EA-380A-8D84-0B9F429C227A}"/>
                </a:ext>
              </a:extLst>
            </p:cNvPr>
            <p:cNvSpPr txBox="1"/>
            <p:nvPr/>
          </p:nvSpPr>
          <p:spPr bwMode="auto">
            <a:xfrm>
              <a:off x="504250" y="2848878"/>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87" name="TextBox 86">
              <a:extLst>
                <a:ext uri="{FF2B5EF4-FFF2-40B4-BE49-F238E27FC236}">
                  <a16:creationId xmlns:a16="http://schemas.microsoft.com/office/drawing/2014/main" id="{67CBF82F-88A1-0615-7B54-D0EA900A086D}"/>
                </a:ext>
              </a:extLst>
            </p:cNvPr>
            <p:cNvSpPr txBox="1"/>
            <p:nvPr/>
          </p:nvSpPr>
          <p:spPr bwMode="auto">
            <a:xfrm>
              <a:off x="595621" y="3136722"/>
              <a:ext cx="367408" cy="23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88" name="TextBox 87">
              <a:extLst>
                <a:ext uri="{FF2B5EF4-FFF2-40B4-BE49-F238E27FC236}">
                  <a16:creationId xmlns:a16="http://schemas.microsoft.com/office/drawing/2014/main" id="{71B61936-1466-86C0-D392-20220D2D7908}"/>
                </a:ext>
              </a:extLst>
            </p:cNvPr>
            <p:cNvSpPr txBox="1"/>
            <p:nvPr/>
          </p:nvSpPr>
          <p:spPr bwMode="auto">
            <a:xfrm>
              <a:off x="595621" y="3413541"/>
              <a:ext cx="367408" cy="23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89" name="TextBox 88">
              <a:extLst>
                <a:ext uri="{FF2B5EF4-FFF2-40B4-BE49-F238E27FC236}">
                  <a16:creationId xmlns:a16="http://schemas.microsoft.com/office/drawing/2014/main" id="{9473A10C-7F60-EECA-125A-9967E36740E1}"/>
                </a:ext>
              </a:extLst>
            </p:cNvPr>
            <p:cNvSpPr txBox="1"/>
            <p:nvPr/>
          </p:nvSpPr>
          <p:spPr bwMode="auto">
            <a:xfrm>
              <a:off x="595621" y="3715617"/>
              <a:ext cx="367408" cy="23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90" name="TextBox 89">
              <a:extLst>
                <a:ext uri="{FF2B5EF4-FFF2-40B4-BE49-F238E27FC236}">
                  <a16:creationId xmlns:a16="http://schemas.microsoft.com/office/drawing/2014/main" id="{0A073072-21FC-53EA-26D7-6A3C361999DB}"/>
                </a:ext>
              </a:extLst>
            </p:cNvPr>
            <p:cNvSpPr txBox="1"/>
            <p:nvPr/>
          </p:nvSpPr>
          <p:spPr bwMode="auto">
            <a:xfrm>
              <a:off x="686992" y="3992436"/>
              <a:ext cx="276037" cy="23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91" name="Group 90">
            <a:extLst>
              <a:ext uri="{FF2B5EF4-FFF2-40B4-BE49-F238E27FC236}">
                <a16:creationId xmlns:a16="http://schemas.microsoft.com/office/drawing/2014/main" id="{9676A63F-7BBF-3452-2528-306264D98BFE}"/>
              </a:ext>
            </a:extLst>
          </p:cNvPr>
          <p:cNvGrpSpPr/>
          <p:nvPr/>
        </p:nvGrpSpPr>
        <p:grpSpPr>
          <a:xfrm>
            <a:off x="7305821" y="5777202"/>
            <a:ext cx="3666979" cy="307777"/>
            <a:chOff x="938373" y="4636899"/>
            <a:chExt cx="3345575" cy="307777"/>
          </a:xfrm>
        </p:grpSpPr>
        <p:sp>
          <p:nvSpPr>
            <p:cNvPr id="92" name="TextBox 91">
              <a:extLst>
                <a:ext uri="{FF2B5EF4-FFF2-40B4-BE49-F238E27FC236}">
                  <a16:creationId xmlns:a16="http://schemas.microsoft.com/office/drawing/2014/main" id="{8E2B3E1C-6A86-6351-37C6-021588026A3F}"/>
                </a:ext>
              </a:extLst>
            </p:cNvPr>
            <p:cNvSpPr txBox="1"/>
            <p:nvPr/>
          </p:nvSpPr>
          <p:spPr bwMode="auto">
            <a:xfrm>
              <a:off x="938373"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3" name="TextBox 92">
              <a:extLst>
                <a:ext uri="{FF2B5EF4-FFF2-40B4-BE49-F238E27FC236}">
                  <a16:creationId xmlns:a16="http://schemas.microsoft.com/office/drawing/2014/main" id="{9FFD34F8-7621-F806-CA0F-3D314B6647FB}"/>
                </a:ext>
              </a:extLst>
            </p:cNvPr>
            <p:cNvSpPr txBox="1"/>
            <p:nvPr/>
          </p:nvSpPr>
          <p:spPr bwMode="auto">
            <a:xfrm>
              <a:off x="1116209"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4" name="TextBox 93">
              <a:extLst>
                <a:ext uri="{FF2B5EF4-FFF2-40B4-BE49-F238E27FC236}">
                  <a16:creationId xmlns:a16="http://schemas.microsoft.com/office/drawing/2014/main" id="{2DE4590A-327E-9C70-438D-B45E479CBB7F}"/>
                </a:ext>
              </a:extLst>
            </p:cNvPr>
            <p:cNvSpPr txBox="1"/>
            <p:nvPr/>
          </p:nvSpPr>
          <p:spPr bwMode="auto">
            <a:xfrm>
              <a:off x="1294045"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5" name="TextBox 94">
              <a:extLst>
                <a:ext uri="{FF2B5EF4-FFF2-40B4-BE49-F238E27FC236}">
                  <a16:creationId xmlns:a16="http://schemas.microsoft.com/office/drawing/2014/main" id="{8E00A8B7-B5D3-D095-A1EE-ACF4EC0F84EE}"/>
                </a:ext>
              </a:extLst>
            </p:cNvPr>
            <p:cNvSpPr txBox="1"/>
            <p:nvPr/>
          </p:nvSpPr>
          <p:spPr bwMode="auto">
            <a:xfrm>
              <a:off x="1471881" y="46368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96" name="TextBox 95">
              <a:extLst>
                <a:ext uri="{FF2B5EF4-FFF2-40B4-BE49-F238E27FC236}">
                  <a16:creationId xmlns:a16="http://schemas.microsoft.com/office/drawing/2014/main" id="{587AD3C9-9C0B-1916-590D-F771DA413CBD}"/>
                </a:ext>
              </a:extLst>
            </p:cNvPr>
            <p:cNvSpPr txBox="1"/>
            <p:nvPr/>
          </p:nvSpPr>
          <p:spPr bwMode="auto">
            <a:xfrm>
              <a:off x="1605329"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7" name="TextBox 96">
              <a:extLst>
                <a:ext uri="{FF2B5EF4-FFF2-40B4-BE49-F238E27FC236}">
                  <a16:creationId xmlns:a16="http://schemas.microsoft.com/office/drawing/2014/main" id="{7E67E9E9-1261-4F89-2C4C-24397ED51355}"/>
                </a:ext>
              </a:extLst>
            </p:cNvPr>
            <p:cNvSpPr txBox="1"/>
            <p:nvPr/>
          </p:nvSpPr>
          <p:spPr bwMode="auto">
            <a:xfrm>
              <a:off x="1783165"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8" name="TextBox 97">
              <a:extLst>
                <a:ext uri="{FF2B5EF4-FFF2-40B4-BE49-F238E27FC236}">
                  <a16:creationId xmlns:a16="http://schemas.microsoft.com/office/drawing/2014/main" id="{697585B4-8350-A332-04C5-4939FC25ACD7}"/>
                </a:ext>
              </a:extLst>
            </p:cNvPr>
            <p:cNvSpPr txBox="1"/>
            <p:nvPr/>
          </p:nvSpPr>
          <p:spPr bwMode="auto">
            <a:xfrm>
              <a:off x="196100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9" name="TextBox 98">
              <a:extLst>
                <a:ext uri="{FF2B5EF4-FFF2-40B4-BE49-F238E27FC236}">
                  <a16:creationId xmlns:a16="http://schemas.microsoft.com/office/drawing/2014/main" id="{5C63A77D-F1FB-FFAF-6D22-355EBB796FAE}"/>
                </a:ext>
              </a:extLst>
            </p:cNvPr>
            <p:cNvSpPr txBox="1"/>
            <p:nvPr/>
          </p:nvSpPr>
          <p:spPr bwMode="auto">
            <a:xfrm>
              <a:off x="2138837"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100" name="TextBox 99">
              <a:extLst>
                <a:ext uri="{FF2B5EF4-FFF2-40B4-BE49-F238E27FC236}">
                  <a16:creationId xmlns:a16="http://schemas.microsoft.com/office/drawing/2014/main" id="{62D9C722-E25F-B88A-F37C-63BF1D47F14B}"/>
                </a:ext>
              </a:extLst>
            </p:cNvPr>
            <p:cNvSpPr txBox="1"/>
            <p:nvPr/>
          </p:nvSpPr>
          <p:spPr bwMode="auto">
            <a:xfrm>
              <a:off x="2310805"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01" name="TextBox 100">
              <a:extLst>
                <a:ext uri="{FF2B5EF4-FFF2-40B4-BE49-F238E27FC236}">
                  <a16:creationId xmlns:a16="http://schemas.microsoft.com/office/drawing/2014/main" id="{43F80496-21CE-368A-0EB5-3485AF35DF6E}"/>
                </a:ext>
              </a:extLst>
            </p:cNvPr>
            <p:cNvSpPr txBox="1"/>
            <p:nvPr/>
          </p:nvSpPr>
          <p:spPr bwMode="auto">
            <a:xfrm>
              <a:off x="248864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102" name="TextBox 101">
              <a:extLst>
                <a:ext uri="{FF2B5EF4-FFF2-40B4-BE49-F238E27FC236}">
                  <a16:creationId xmlns:a16="http://schemas.microsoft.com/office/drawing/2014/main" id="{A78F89D3-C708-2A3A-CF75-AD0476097602}"/>
                </a:ext>
              </a:extLst>
            </p:cNvPr>
            <p:cNvSpPr txBox="1"/>
            <p:nvPr/>
          </p:nvSpPr>
          <p:spPr bwMode="auto">
            <a:xfrm>
              <a:off x="2666477"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03" name="TextBox 102">
              <a:extLst>
                <a:ext uri="{FF2B5EF4-FFF2-40B4-BE49-F238E27FC236}">
                  <a16:creationId xmlns:a16="http://schemas.microsoft.com/office/drawing/2014/main" id="{5485E582-3503-A0F7-4ECC-A3C666FC0698}"/>
                </a:ext>
              </a:extLst>
            </p:cNvPr>
            <p:cNvSpPr txBox="1"/>
            <p:nvPr/>
          </p:nvSpPr>
          <p:spPr bwMode="auto">
            <a:xfrm>
              <a:off x="285018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104" name="TextBox 103">
              <a:extLst>
                <a:ext uri="{FF2B5EF4-FFF2-40B4-BE49-F238E27FC236}">
                  <a16:creationId xmlns:a16="http://schemas.microsoft.com/office/drawing/2014/main" id="{1028C3F0-5526-FD61-A7E0-15A46558E764}"/>
                </a:ext>
              </a:extLst>
            </p:cNvPr>
            <p:cNvSpPr txBox="1"/>
            <p:nvPr/>
          </p:nvSpPr>
          <p:spPr bwMode="auto">
            <a:xfrm>
              <a:off x="3027106"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05" name="TextBox 104">
              <a:extLst>
                <a:ext uri="{FF2B5EF4-FFF2-40B4-BE49-F238E27FC236}">
                  <a16:creationId xmlns:a16="http://schemas.microsoft.com/office/drawing/2014/main" id="{A990D80A-90EF-B35B-4559-30176EFDF1E1}"/>
                </a:ext>
              </a:extLst>
            </p:cNvPr>
            <p:cNvSpPr txBox="1"/>
            <p:nvPr/>
          </p:nvSpPr>
          <p:spPr bwMode="auto">
            <a:xfrm>
              <a:off x="3204942"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106" name="TextBox 105">
              <a:extLst>
                <a:ext uri="{FF2B5EF4-FFF2-40B4-BE49-F238E27FC236}">
                  <a16:creationId xmlns:a16="http://schemas.microsoft.com/office/drawing/2014/main" id="{B108C187-D361-38A1-AA94-0DAD75E4D9CF}"/>
                </a:ext>
              </a:extLst>
            </p:cNvPr>
            <p:cNvSpPr txBox="1"/>
            <p:nvPr/>
          </p:nvSpPr>
          <p:spPr bwMode="auto">
            <a:xfrm>
              <a:off x="3382296"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07" name="TextBox 106">
              <a:extLst>
                <a:ext uri="{FF2B5EF4-FFF2-40B4-BE49-F238E27FC236}">
                  <a16:creationId xmlns:a16="http://schemas.microsoft.com/office/drawing/2014/main" id="{54F1CBF4-5854-AFBB-65C4-88758E9475A2}"/>
                </a:ext>
              </a:extLst>
            </p:cNvPr>
            <p:cNvSpPr txBox="1"/>
            <p:nvPr/>
          </p:nvSpPr>
          <p:spPr bwMode="auto">
            <a:xfrm>
              <a:off x="3565571"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108" name="TextBox 107">
              <a:extLst>
                <a:ext uri="{FF2B5EF4-FFF2-40B4-BE49-F238E27FC236}">
                  <a16:creationId xmlns:a16="http://schemas.microsoft.com/office/drawing/2014/main" id="{E27B3BD3-B3A0-49C0-D432-649E0DE407BC}"/>
                </a:ext>
              </a:extLst>
            </p:cNvPr>
            <p:cNvSpPr txBox="1"/>
            <p:nvPr/>
          </p:nvSpPr>
          <p:spPr bwMode="auto">
            <a:xfrm>
              <a:off x="3741215"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09" name="TextBox 108">
              <a:extLst>
                <a:ext uri="{FF2B5EF4-FFF2-40B4-BE49-F238E27FC236}">
                  <a16:creationId xmlns:a16="http://schemas.microsoft.com/office/drawing/2014/main" id="{005DA5AD-C28C-4F5B-A5F7-C4FF6C0057E4}"/>
                </a:ext>
              </a:extLst>
            </p:cNvPr>
            <p:cNvSpPr txBox="1"/>
            <p:nvPr/>
          </p:nvSpPr>
          <p:spPr bwMode="auto">
            <a:xfrm>
              <a:off x="3916540" y="46368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grpSp>
      <p:sp>
        <p:nvSpPr>
          <p:cNvPr id="110" name="Freeform: Shape 109">
            <a:extLst>
              <a:ext uri="{FF2B5EF4-FFF2-40B4-BE49-F238E27FC236}">
                <a16:creationId xmlns:a16="http://schemas.microsoft.com/office/drawing/2014/main" id="{B5089D5F-BF83-E495-FFB6-C04AD5EE42CF}"/>
              </a:ext>
            </a:extLst>
          </p:cNvPr>
          <p:cNvSpPr/>
          <p:nvPr/>
        </p:nvSpPr>
        <p:spPr bwMode="auto">
          <a:xfrm>
            <a:off x="7315346" y="3586163"/>
            <a:ext cx="3452667" cy="2176463"/>
          </a:xfrm>
          <a:custGeom>
            <a:avLst/>
            <a:gdLst>
              <a:gd name="connsiteX0" fmla="*/ 0 w 3219450"/>
              <a:gd name="connsiteY0" fmla="*/ 0 h 1762125"/>
              <a:gd name="connsiteX1" fmla="*/ 0 w 3219450"/>
              <a:gd name="connsiteY1" fmla="*/ 1762125 h 1762125"/>
              <a:gd name="connsiteX2" fmla="*/ 3219450 w 3219450"/>
              <a:gd name="connsiteY2" fmla="*/ 1762125 h 1762125"/>
            </a:gdLst>
            <a:ahLst/>
            <a:cxnLst>
              <a:cxn ang="0">
                <a:pos x="connsiteX0" y="connsiteY0"/>
              </a:cxn>
              <a:cxn ang="0">
                <a:pos x="connsiteX1" y="connsiteY1"/>
              </a:cxn>
              <a:cxn ang="0">
                <a:pos x="connsiteX2" y="connsiteY2"/>
              </a:cxn>
            </a:cxnLst>
            <a:rect l="l" t="t" r="r" b="b"/>
            <a:pathLst>
              <a:path w="3219450" h="1762125">
                <a:moveTo>
                  <a:pt x="0" y="0"/>
                </a:moveTo>
                <a:lnTo>
                  <a:pt x="0" y="1762125"/>
                </a:lnTo>
                <a:lnTo>
                  <a:pt x="3219450" y="1762125"/>
                </a:lnTo>
              </a:path>
            </a:pathLst>
          </a:custGeom>
          <a:noFill/>
          <a:ln w="28575">
            <a:solidFill>
              <a:schemeClr val="bg1"/>
            </a:solidFill>
            <a:miter lim="800000"/>
            <a:headEnd/>
            <a:tailEnd/>
          </a:ln>
        </p:spPr>
        <p:txBody>
          <a:bodyPr rtlCol="0" anchor="ctr"/>
          <a:lstStyle/>
          <a:p>
            <a:pPr algn="ctr"/>
            <a:endParaRPr lang="en-US"/>
          </a:p>
        </p:txBody>
      </p:sp>
      <p:grpSp>
        <p:nvGrpSpPr>
          <p:cNvPr id="111" name="Group 110">
            <a:extLst>
              <a:ext uri="{FF2B5EF4-FFF2-40B4-BE49-F238E27FC236}">
                <a16:creationId xmlns:a16="http://schemas.microsoft.com/office/drawing/2014/main" id="{3C51FC32-C378-C5F8-7B78-1142EE346303}"/>
              </a:ext>
            </a:extLst>
          </p:cNvPr>
          <p:cNvGrpSpPr/>
          <p:nvPr/>
        </p:nvGrpSpPr>
        <p:grpSpPr>
          <a:xfrm>
            <a:off x="7234368" y="3685232"/>
            <a:ext cx="89269" cy="1986906"/>
            <a:chOff x="764984" y="3040866"/>
            <a:chExt cx="489244" cy="1140464"/>
          </a:xfrm>
        </p:grpSpPr>
        <p:cxnSp>
          <p:nvCxnSpPr>
            <p:cNvPr id="112" name="Straight Connector 111">
              <a:extLst>
                <a:ext uri="{FF2B5EF4-FFF2-40B4-BE49-F238E27FC236}">
                  <a16:creationId xmlns:a16="http://schemas.microsoft.com/office/drawing/2014/main" id="{CF4311B6-4B05-15FC-99A3-B43DC976CB48}"/>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C3B795D5-2DEA-14E1-CBC0-B59D1C2F39DB}"/>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5F94743-0EF5-CDBA-19D0-9CA03B51CA27}"/>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7A2AE21F-3190-F58E-78D3-F37254D105DC}"/>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5C63CEF-10CB-3395-496B-5C3041E140B1}"/>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F424A14E-1213-3ED8-88AC-513F25B624B6}"/>
              </a:ext>
            </a:extLst>
          </p:cNvPr>
          <p:cNvGrpSpPr/>
          <p:nvPr/>
        </p:nvGrpSpPr>
        <p:grpSpPr>
          <a:xfrm>
            <a:off x="7470128" y="5757863"/>
            <a:ext cx="3293122" cy="85309"/>
            <a:chOff x="1073150" y="4338077"/>
            <a:chExt cx="3027904" cy="342098"/>
          </a:xfrm>
        </p:grpSpPr>
        <p:grpSp>
          <p:nvGrpSpPr>
            <p:cNvPr id="118" name="Group 117">
              <a:extLst>
                <a:ext uri="{FF2B5EF4-FFF2-40B4-BE49-F238E27FC236}">
                  <a16:creationId xmlns:a16="http://schemas.microsoft.com/office/drawing/2014/main" id="{A0591A48-B703-5027-365D-B4E8AEA41ABF}"/>
                </a:ext>
              </a:extLst>
            </p:cNvPr>
            <p:cNvGrpSpPr/>
            <p:nvPr/>
          </p:nvGrpSpPr>
          <p:grpSpPr>
            <a:xfrm rot="5400000">
              <a:off x="1346601" y="4064626"/>
              <a:ext cx="342098" cy="889000"/>
              <a:chOff x="764984" y="3040866"/>
              <a:chExt cx="489244" cy="1425578"/>
            </a:xfrm>
          </p:grpSpPr>
          <p:cxnSp>
            <p:nvCxnSpPr>
              <p:cNvPr id="133" name="Straight Connector 132">
                <a:extLst>
                  <a:ext uri="{FF2B5EF4-FFF2-40B4-BE49-F238E27FC236}">
                    <a16:creationId xmlns:a16="http://schemas.microsoft.com/office/drawing/2014/main" id="{BF5F7645-A218-FB0F-825B-B979094533E4}"/>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795A9C93-7B40-8EDB-15A5-87FE489A60E5}"/>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9CC6449A-6C94-F47C-1C9E-9FC3F2E1CDE9}"/>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ED75D5A6-4F00-934F-C075-EF22A76FFD62}"/>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C5ED8D75-26DE-1DAE-50B8-71D2DA99CC10}"/>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74962EB6-7DD7-F299-02D1-66158C10EFED}"/>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ED80CEA4-CF42-E5AA-A5E0-7613D5B0FB11}"/>
                </a:ext>
              </a:extLst>
            </p:cNvPr>
            <p:cNvGrpSpPr/>
            <p:nvPr/>
          </p:nvGrpSpPr>
          <p:grpSpPr>
            <a:xfrm rot="5400000">
              <a:off x="2418336" y="4064626"/>
              <a:ext cx="342098" cy="889000"/>
              <a:chOff x="764984" y="3040866"/>
              <a:chExt cx="489244" cy="1425578"/>
            </a:xfrm>
          </p:grpSpPr>
          <p:cxnSp>
            <p:nvCxnSpPr>
              <p:cNvPr id="127" name="Straight Connector 126">
                <a:extLst>
                  <a:ext uri="{FF2B5EF4-FFF2-40B4-BE49-F238E27FC236}">
                    <a16:creationId xmlns:a16="http://schemas.microsoft.com/office/drawing/2014/main" id="{B26AFB67-DC5C-A1C4-65FB-21DE52080EF6}"/>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2E6B58B9-227B-CB30-FE0E-D3DEDFB55FB8}"/>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B77F1BC-9FF6-E369-539C-8F7E45EBD540}"/>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37C3D621-9F08-AF43-3685-8A4BC2D794AA}"/>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2454623E-6079-1318-4629-BFA5126674E4}"/>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F55ED265-35D6-BA55-8ECA-35055378BA2A}"/>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B1AEE072-C4B3-DE98-2947-1712AAC50145}"/>
                </a:ext>
              </a:extLst>
            </p:cNvPr>
            <p:cNvGrpSpPr/>
            <p:nvPr/>
          </p:nvGrpSpPr>
          <p:grpSpPr>
            <a:xfrm rot="5400000">
              <a:off x="3485505" y="4064626"/>
              <a:ext cx="342098" cy="889000"/>
              <a:chOff x="764984" y="3040866"/>
              <a:chExt cx="489244" cy="1425578"/>
            </a:xfrm>
          </p:grpSpPr>
          <p:cxnSp>
            <p:nvCxnSpPr>
              <p:cNvPr id="121" name="Straight Connector 120">
                <a:extLst>
                  <a:ext uri="{FF2B5EF4-FFF2-40B4-BE49-F238E27FC236}">
                    <a16:creationId xmlns:a16="http://schemas.microsoft.com/office/drawing/2014/main" id="{7BC73939-A170-A921-BDFC-A9CFDB6E0A7F}"/>
                  </a:ext>
                </a:extLst>
              </p:cNvPr>
              <p:cNvCxnSpPr>
                <a:cxnSpLocks/>
              </p:cNvCxnSpPr>
              <p:nvPr/>
            </p:nvCxnSpPr>
            <p:spPr bwMode="auto">
              <a:xfrm>
                <a:off x="764984" y="3040866"/>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AD71895E-D525-EA2F-6EB6-F1F87A766E5B}"/>
                  </a:ext>
                </a:extLst>
              </p:cNvPr>
              <p:cNvCxnSpPr>
                <a:cxnSpLocks/>
              </p:cNvCxnSpPr>
              <p:nvPr/>
            </p:nvCxnSpPr>
            <p:spPr bwMode="auto">
              <a:xfrm>
                <a:off x="764984" y="3325982"/>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F93E3855-B82E-6D70-BE8B-41511621079A}"/>
                  </a:ext>
                </a:extLst>
              </p:cNvPr>
              <p:cNvCxnSpPr>
                <a:cxnSpLocks/>
              </p:cNvCxnSpPr>
              <p:nvPr/>
            </p:nvCxnSpPr>
            <p:spPr bwMode="auto">
              <a:xfrm>
                <a:off x="764984" y="3611098"/>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FF4B76F3-1A1E-307B-1FAB-2DBF94D2BF70}"/>
                  </a:ext>
                </a:extLst>
              </p:cNvPr>
              <p:cNvCxnSpPr>
                <a:cxnSpLocks/>
              </p:cNvCxnSpPr>
              <p:nvPr/>
            </p:nvCxnSpPr>
            <p:spPr bwMode="auto">
              <a:xfrm>
                <a:off x="764984" y="3896214"/>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6C4B495B-4D82-7E01-1BDD-70189C9C2583}"/>
                  </a:ext>
                </a:extLst>
              </p:cNvPr>
              <p:cNvCxnSpPr>
                <a:cxnSpLocks/>
              </p:cNvCxnSpPr>
              <p:nvPr/>
            </p:nvCxnSpPr>
            <p:spPr bwMode="auto">
              <a:xfrm>
                <a:off x="764984" y="4181330"/>
                <a:ext cx="489244"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125EB876-8A42-E83C-5FEF-5D953A27A269}"/>
                  </a:ext>
                </a:extLst>
              </p:cNvPr>
              <p:cNvCxnSpPr>
                <a:cxnSpLocks/>
              </p:cNvCxnSpPr>
              <p:nvPr/>
            </p:nvCxnSpPr>
            <p:spPr bwMode="auto">
              <a:xfrm>
                <a:off x="764984" y="4466444"/>
                <a:ext cx="489244"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39" name="Freeform: Shape 138">
            <a:extLst>
              <a:ext uri="{FF2B5EF4-FFF2-40B4-BE49-F238E27FC236}">
                <a16:creationId xmlns:a16="http://schemas.microsoft.com/office/drawing/2014/main" id="{DE2A2A1E-43B0-39BD-3446-7CF7D6CABD66}"/>
              </a:ext>
            </a:extLst>
          </p:cNvPr>
          <p:cNvSpPr/>
          <p:nvPr/>
        </p:nvSpPr>
        <p:spPr bwMode="auto">
          <a:xfrm>
            <a:off x="7881492" y="4686301"/>
            <a:ext cx="410019" cy="1071562"/>
          </a:xfrm>
          <a:custGeom>
            <a:avLst/>
            <a:gdLst>
              <a:gd name="connsiteX0" fmla="*/ 0 w 714375"/>
              <a:gd name="connsiteY0" fmla="*/ 0 h 1071562"/>
              <a:gd name="connsiteX1" fmla="*/ 714375 w 714375"/>
              <a:gd name="connsiteY1" fmla="*/ 0 h 1071562"/>
              <a:gd name="connsiteX2" fmla="*/ 714375 w 714375"/>
              <a:gd name="connsiteY2" fmla="*/ 1071562 h 1071562"/>
            </a:gdLst>
            <a:ahLst/>
            <a:cxnLst>
              <a:cxn ang="0">
                <a:pos x="connsiteX0" y="connsiteY0"/>
              </a:cxn>
              <a:cxn ang="0">
                <a:pos x="connsiteX1" y="connsiteY1"/>
              </a:cxn>
              <a:cxn ang="0">
                <a:pos x="connsiteX2" y="connsiteY2"/>
              </a:cxn>
            </a:cxnLst>
            <a:rect l="l" t="t" r="r" b="b"/>
            <a:pathLst>
              <a:path w="714375" h="1071562">
                <a:moveTo>
                  <a:pt x="0" y="0"/>
                </a:moveTo>
                <a:lnTo>
                  <a:pt x="714375" y="0"/>
                </a:lnTo>
                <a:lnTo>
                  <a:pt x="714375" y="1071562"/>
                </a:lnTo>
              </a:path>
            </a:pathLst>
          </a:custGeom>
          <a:noFill/>
          <a:ln w="28575">
            <a:solidFill>
              <a:schemeClr val="bg1">
                <a:lumMod val="50000"/>
                <a:lumOff val="50000"/>
              </a:schemeClr>
            </a:solidFill>
            <a:prstDash val="sysDash"/>
            <a:miter lim="800000"/>
            <a:headEnd/>
            <a:tailEnd/>
          </a:ln>
        </p:spPr>
        <p:txBody>
          <a:bodyPr rtlCol="0" anchor="ctr"/>
          <a:lstStyle/>
          <a:p>
            <a:pPr algn="ctr"/>
            <a:endParaRPr lang="en-US"/>
          </a:p>
        </p:txBody>
      </p:sp>
      <p:sp>
        <p:nvSpPr>
          <p:cNvPr id="140" name="Freeform: Shape 139">
            <a:extLst>
              <a:ext uri="{FF2B5EF4-FFF2-40B4-BE49-F238E27FC236}">
                <a16:creationId xmlns:a16="http://schemas.microsoft.com/office/drawing/2014/main" id="{DA9BD75F-9333-0C77-95C7-AEC66F3AE13F}"/>
              </a:ext>
            </a:extLst>
          </p:cNvPr>
          <p:cNvSpPr/>
          <p:nvPr/>
        </p:nvSpPr>
        <p:spPr bwMode="auto">
          <a:xfrm>
            <a:off x="7339874" y="4686301"/>
            <a:ext cx="541618" cy="1071562"/>
          </a:xfrm>
          <a:custGeom>
            <a:avLst/>
            <a:gdLst>
              <a:gd name="connsiteX0" fmla="*/ 0 w 714375"/>
              <a:gd name="connsiteY0" fmla="*/ 0 h 1071562"/>
              <a:gd name="connsiteX1" fmla="*/ 714375 w 714375"/>
              <a:gd name="connsiteY1" fmla="*/ 0 h 1071562"/>
              <a:gd name="connsiteX2" fmla="*/ 714375 w 714375"/>
              <a:gd name="connsiteY2" fmla="*/ 1071562 h 1071562"/>
            </a:gdLst>
            <a:ahLst/>
            <a:cxnLst>
              <a:cxn ang="0">
                <a:pos x="connsiteX0" y="connsiteY0"/>
              </a:cxn>
              <a:cxn ang="0">
                <a:pos x="connsiteX1" y="connsiteY1"/>
              </a:cxn>
              <a:cxn ang="0">
                <a:pos x="connsiteX2" y="connsiteY2"/>
              </a:cxn>
            </a:cxnLst>
            <a:rect l="l" t="t" r="r" b="b"/>
            <a:pathLst>
              <a:path w="714375" h="1071562">
                <a:moveTo>
                  <a:pt x="0" y="0"/>
                </a:moveTo>
                <a:lnTo>
                  <a:pt x="714375" y="0"/>
                </a:lnTo>
                <a:lnTo>
                  <a:pt x="714375" y="1071562"/>
                </a:lnTo>
              </a:path>
            </a:pathLst>
          </a:custGeom>
          <a:noFill/>
          <a:ln w="28575">
            <a:solidFill>
              <a:schemeClr val="bg1">
                <a:lumMod val="50000"/>
                <a:lumOff val="50000"/>
              </a:schemeClr>
            </a:solidFill>
            <a:prstDash val="sysDash"/>
            <a:miter lim="800000"/>
            <a:headEnd/>
            <a:tailEnd/>
          </a:ln>
        </p:spPr>
        <p:txBody>
          <a:bodyPr rtlCol="0" anchor="ctr"/>
          <a:lstStyle/>
          <a:p>
            <a:pPr algn="ctr"/>
            <a:endParaRPr lang="en-US"/>
          </a:p>
        </p:txBody>
      </p:sp>
      <p:grpSp>
        <p:nvGrpSpPr>
          <p:cNvPr id="197" name="Group 196">
            <a:extLst>
              <a:ext uri="{FF2B5EF4-FFF2-40B4-BE49-F238E27FC236}">
                <a16:creationId xmlns:a16="http://schemas.microsoft.com/office/drawing/2014/main" id="{BD96DC70-122B-F000-3DDB-A7B0932A0EC4}"/>
              </a:ext>
            </a:extLst>
          </p:cNvPr>
          <p:cNvGrpSpPr/>
          <p:nvPr/>
        </p:nvGrpSpPr>
        <p:grpSpPr>
          <a:xfrm>
            <a:off x="7413625" y="3628457"/>
            <a:ext cx="3198815" cy="1359041"/>
            <a:chOff x="7413625" y="3628457"/>
            <a:chExt cx="3198815" cy="1359041"/>
          </a:xfrm>
        </p:grpSpPr>
        <p:sp>
          <p:nvSpPr>
            <p:cNvPr id="141" name="Freeform: Shape 140">
              <a:extLst>
                <a:ext uri="{FF2B5EF4-FFF2-40B4-BE49-F238E27FC236}">
                  <a16:creationId xmlns:a16="http://schemas.microsoft.com/office/drawing/2014/main" id="{6208B644-41D4-D872-4EF8-19FB41206D14}"/>
                </a:ext>
              </a:extLst>
            </p:cNvPr>
            <p:cNvSpPr/>
            <p:nvPr/>
          </p:nvSpPr>
          <p:spPr bwMode="auto">
            <a:xfrm>
              <a:off x="7413625" y="3679825"/>
              <a:ext cx="3143250" cy="1254125"/>
            </a:xfrm>
            <a:custGeom>
              <a:avLst/>
              <a:gdLst>
                <a:gd name="connsiteX0" fmla="*/ 3143250 w 3143250"/>
                <a:gd name="connsiteY0" fmla="*/ 1254125 h 1254125"/>
                <a:gd name="connsiteX1" fmla="*/ 2133600 w 3143250"/>
                <a:gd name="connsiteY1" fmla="*/ 1254125 h 1254125"/>
                <a:gd name="connsiteX2" fmla="*/ 2133600 w 3143250"/>
                <a:gd name="connsiteY2" fmla="*/ 1181100 h 1254125"/>
                <a:gd name="connsiteX3" fmla="*/ 1898650 w 3143250"/>
                <a:gd name="connsiteY3" fmla="*/ 1181100 h 1254125"/>
                <a:gd name="connsiteX4" fmla="*/ 1898650 w 3143250"/>
                <a:gd name="connsiteY4" fmla="*/ 1130300 h 1254125"/>
                <a:gd name="connsiteX5" fmla="*/ 1768475 w 3143250"/>
                <a:gd name="connsiteY5" fmla="*/ 1130300 h 1254125"/>
                <a:gd name="connsiteX6" fmla="*/ 1768475 w 3143250"/>
                <a:gd name="connsiteY6" fmla="*/ 1082675 h 1254125"/>
                <a:gd name="connsiteX7" fmla="*/ 1368425 w 3143250"/>
                <a:gd name="connsiteY7" fmla="*/ 1082675 h 1254125"/>
                <a:gd name="connsiteX8" fmla="*/ 1368425 w 3143250"/>
                <a:gd name="connsiteY8" fmla="*/ 1044575 h 1254125"/>
                <a:gd name="connsiteX9" fmla="*/ 936625 w 3143250"/>
                <a:gd name="connsiteY9" fmla="*/ 1044575 h 1254125"/>
                <a:gd name="connsiteX10" fmla="*/ 936625 w 3143250"/>
                <a:gd name="connsiteY10" fmla="*/ 1009650 h 1254125"/>
                <a:gd name="connsiteX11" fmla="*/ 869950 w 3143250"/>
                <a:gd name="connsiteY11" fmla="*/ 1009650 h 1254125"/>
                <a:gd name="connsiteX12" fmla="*/ 869950 w 3143250"/>
                <a:gd name="connsiteY12" fmla="*/ 939800 h 1254125"/>
                <a:gd name="connsiteX13" fmla="*/ 838200 w 3143250"/>
                <a:gd name="connsiteY13" fmla="*/ 939800 h 1254125"/>
                <a:gd name="connsiteX14" fmla="*/ 822325 w 3143250"/>
                <a:gd name="connsiteY14" fmla="*/ 857250 h 1254125"/>
                <a:gd name="connsiteX15" fmla="*/ 695325 w 3143250"/>
                <a:gd name="connsiteY15" fmla="*/ 857250 h 1254125"/>
                <a:gd name="connsiteX16" fmla="*/ 695325 w 3143250"/>
                <a:gd name="connsiteY16" fmla="*/ 822325 h 1254125"/>
                <a:gd name="connsiteX17" fmla="*/ 596900 w 3143250"/>
                <a:gd name="connsiteY17" fmla="*/ 822325 h 1254125"/>
                <a:gd name="connsiteX18" fmla="*/ 596900 w 3143250"/>
                <a:gd name="connsiteY18" fmla="*/ 790575 h 1254125"/>
                <a:gd name="connsiteX19" fmla="*/ 488950 w 3143250"/>
                <a:gd name="connsiteY19" fmla="*/ 790575 h 1254125"/>
                <a:gd name="connsiteX20" fmla="*/ 488950 w 3143250"/>
                <a:gd name="connsiteY20" fmla="*/ 765175 h 1254125"/>
                <a:gd name="connsiteX21" fmla="*/ 463550 w 3143250"/>
                <a:gd name="connsiteY21" fmla="*/ 765175 h 1254125"/>
                <a:gd name="connsiteX22" fmla="*/ 463550 w 3143250"/>
                <a:gd name="connsiteY22" fmla="*/ 720725 h 1254125"/>
                <a:gd name="connsiteX23" fmla="*/ 422275 w 3143250"/>
                <a:gd name="connsiteY23" fmla="*/ 720725 h 1254125"/>
                <a:gd name="connsiteX24" fmla="*/ 422275 w 3143250"/>
                <a:gd name="connsiteY24" fmla="*/ 688975 h 1254125"/>
                <a:gd name="connsiteX25" fmla="*/ 361950 w 3143250"/>
                <a:gd name="connsiteY25" fmla="*/ 688975 h 1254125"/>
                <a:gd name="connsiteX26" fmla="*/ 361950 w 3143250"/>
                <a:gd name="connsiteY26" fmla="*/ 641350 h 1254125"/>
                <a:gd name="connsiteX27" fmla="*/ 342900 w 3143250"/>
                <a:gd name="connsiteY27" fmla="*/ 641350 h 1254125"/>
                <a:gd name="connsiteX28" fmla="*/ 342900 w 3143250"/>
                <a:gd name="connsiteY28" fmla="*/ 587375 h 1254125"/>
                <a:gd name="connsiteX29" fmla="*/ 219075 w 3143250"/>
                <a:gd name="connsiteY29" fmla="*/ 587375 h 1254125"/>
                <a:gd name="connsiteX30" fmla="*/ 219075 w 3143250"/>
                <a:gd name="connsiteY30" fmla="*/ 114300 h 1254125"/>
                <a:gd name="connsiteX31" fmla="*/ 190500 w 3143250"/>
                <a:gd name="connsiteY31" fmla="*/ 114300 h 1254125"/>
                <a:gd name="connsiteX32" fmla="*/ 190500 w 3143250"/>
                <a:gd name="connsiteY32" fmla="*/ 73025 h 1254125"/>
                <a:gd name="connsiteX33" fmla="*/ 98425 w 3143250"/>
                <a:gd name="connsiteY33" fmla="*/ 73025 h 1254125"/>
                <a:gd name="connsiteX34" fmla="*/ 98425 w 3143250"/>
                <a:gd name="connsiteY34" fmla="*/ 0 h 1254125"/>
                <a:gd name="connsiteX35" fmla="*/ 0 w 3143250"/>
                <a:gd name="connsiteY35" fmla="*/ 0 h 1254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143250" h="1254125">
                  <a:moveTo>
                    <a:pt x="3143250" y="1254125"/>
                  </a:moveTo>
                  <a:lnTo>
                    <a:pt x="2133600" y="1254125"/>
                  </a:lnTo>
                  <a:lnTo>
                    <a:pt x="2133600" y="1181100"/>
                  </a:lnTo>
                  <a:lnTo>
                    <a:pt x="1898650" y="1181100"/>
                  </a:lnTo>
                  <a:lnTo>
                    <a:pt x="1898650" y="1130300"/>
                  </a:lnTo>
                  <a:lnTo>
                    <a:pt x="1768475" y="1130300"/>
                  </a:lnTo>
                  <a:lnTo>
                    <a:pt x="1768475" y="1082675"/>
                  </a:lnTo>
                  <a:lnTo>
                    <a:pt x="1368425" y="1082675"/>
                  </a:lnTo>
                  <a:lnTo>
                    <a:pt x="1368425" y="1044575"/>
                  </a:lnTo>
                  <a:lnTo>
                    <a:pt x="936625" y="1044575"/>
                  </a:lnTo>
                  <a:lnTo>
                    <a:pt x="936625" y="1009650"/>
                  </a:lnTo>
                  <a:lnTo>
                    <a:pt x="869950" y="1009650"/>
                  </a:lnTo>
                  <a:lnTo>
                    <a:pt x="869950" y="939800"/>
                  </a:lnTo>
                  <a:lnTo>
                    <a:pt x="838200" y="939800"/>
                  </a:lnTo>
                  <a:lnTo>
                    <a:pt x="822325" y="857250"/>
                  </a:lnTo>
                  <a:lnTo>
                    <a:pt x="695325" y="857250"/>
                  </a:lnTo>
                  <a:lnTo>
                    <a:pt x="695325" y="822325"/>
                  </a:lnTo>
                  <a:lnTo>
                    <a:pt x="596900" y="822325"/>
                  </a:lnTo>
                  <a:lnTo>
                    <a:pt x="596900" y="790575"/>
                  </a:lnTo>
                  <a:lnTo>
                    <a:pt x="488950" y="790575"/>
                  </a:lnTo>
                  <a:lnTo>
                    <a:pt x="488950" y="765175"/>
                  </a:lnTo>
                  <a:lnTo>
                    <a:pt x="463550" y="765175"/>
                  </a:lnTo>
                  <a:lnTo>
                    <a:pt x="463550" y="720725"/>
                  </a:lnTo>
                  <a:lnTo>
                    <a:pt x="422275" y="720725"/>
                  </a:lnTo>
                  <a:lnTo>
                    <a:pt x="422275" y="688975"/>
                  </a:lnTo>
                  <a:lnTo>
                    <a:pt x="361950" y="688975"/>
                  </a:lnTo>
                  <a:lnTo>
                    <a:pt x="361950" y="641350"/>
                  </a:lnTo>
                  <a:lnTo>
                    <a:pt x="342900" y="641350"/>
                  </a:lnTo>
                  <a:lnTo>
                    <a:pt x="342900" y="587375"/>
                  </a:lnTo>
                  <a:lnTo>
                    <a:pt x="219075" y="587375"/>
                  </a:lnTo>
                  <a:lnTo>
                    <a:pt x="219075" y="114300"/>
                  </a:lnTo>
                  <a:lnTo>
                    <a:pt x="190500" y="114300"/>
                  </a:lnTo>
                  <a:lnTo>
                    <a:pt x="190500" y="73025"/>
                  </a:lnTo>
                  <a:lnTo>
                    <a:pt x="98425" y="73025"/>
                  </a:lnTo>
                  <a:lnTo>
                    <a:pt x="98425"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146" name="Group 145">
              <a:extLst>
                <a:ext uri="{FF2B5EF4-FFF2-40B4-BE49-F238E27FC236}">
                  <a16:creationId xmlns:a16="http://schemas.microsoft.com/office/drawing/2014/main" id="{FF37A8BE-BC2B-0B4C-CF9C-D92515976AC6}"/>
                </a:ext>
              </a:extLst>
            </p:cNvPr>
            <p:cNvGrpSpPr/>
            <p:nvPr/>
          </p:nvGrpSpPr>
          <p:grpSpPr>
            <a:xfrm>
              <a:off x="7415041" y="3628457"/>
              <a:ext cx="110173" cy="110173"/>
              <a:chOff x="8163321" y="3845322"/>
              <a:chExt cx="74613" cy="74613"/>
            </a:xfrm>
          </p:grpSpPr>
          <p:cxnSp>
            <p:nvCxnSpPr>
              <p:cNvPr id="147" name="Straight Connector 146">
                <a:extLst>
                  <a:ext uri="{FF2B5EF4-FFF2-40B4-BE49-F238E27FC236}">
                    <a16:creationId xmlns:a16="http://schemas.microsoft.com/office/drawing/2014/main" id="{504280B1-120C-500E-98F4-974A69BF55CB}"/>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C97A175A-8756-8FE3-800D-3864EBC7980D}"/>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450AAA27-F16B-EED2-CE1E-29067A0B839C}"/>
                </a:ext>
              </a:extLst>
            </p:cNvPr>
            <p:cNvGrpSpPr/>
            <p:nvPr/>
          </p:nvGrpSpPr>
          <p:grpSpPr>
            <a:xfrm>
              <a:off x="7890582" y="4415430"/>
              <a:ext cx="110173" cy="110173"/>
              <a:chOff x="8163321" y="3845322"/>
              <a:chExt cx="74613" cy="74613"/>
            </a:xfrm>
          </p:grpSpPr>
          <p:cxnSp>
            <p:nvCxnSpPr>
              <p:cNvPr id="150" name="Straight Connector 149">
                <a:extLst>
                  <a:ext uri="{FF2B5EF4-FFF2-40B4-BE49-F238E27FC236}">
                    <a16:creationId xmlns:a16="http://schemas.microsoft.com/office/drawing/2014/main" id="{F89E1DD1-251A-9917-899B-0C38D154368D}"/>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70022449-8809-DB5F-F7E0-763808331F18}"/>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20399E4E-3EF5-1344-0A34-5BC28E4C329C}"/>
                </a:ext>
              </a:extLst>
            </p:cNvPr>
            <p:cNvGrpSpPr/>
            <p:nvPr/>
          </p:nvGrpSpPr>
          <p:grpSpPr>
            <a:xfrm>
              <a:off x="8193139" y="4527885"/>
              <a:ext cx="110173" cy="110173"/>
              <a:chOff x="8163321" y="3845322"/>
              <a:chExt cx="74613" cy="74613"/>
            </a:xfrm>
          </p:grpSpPr>
          <p:cxnSp>
            <p:nvCxnSpPr>
              <p:cNvPr id="153" name="Straight Connector 152">
                <a:extLst>
                  <a:ext uri="{FF2B5EF4-FFF2-40B4-BE49-F238E27FC236}">
                    <a16:creationId xmlns:a16="http://schemas.microsoft.com/office/drawing/2014/main" id="{E73AD8D8-635A-3AE3-71E6-297FCC355B96}"/>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FDEB1E52-0559-D19E-324A-A97690A5E69C}"/>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79D9EE2F-BC94-F3CC-7FF2-12249A0ECEEA}"/>
                </a:ext>
              </a:extLst>
            </p:cNvPr>
            <p:cNvGrpSpPr/>
            <p:nvPr/>
          </p:nvGrpSpPr>
          <p:grpSpPr>
            <a:xfrm>
              <a:off x="8565353" y="4671341"/>
              <a:ext cx="110173" cy="110173"/>
              <a:chOff x="8163321" y="3845322"/>
              <a:chExt cx="74613" cy="74613"/>
            </a:xfrm>
          </p:grpSpPr>
          <p:cxnSp>
            <p:nvCxnSpPr>
              <p:cNvPr id="156" name="Straight Connector 155">
                <a:extLst>
                  <a:ext uri="{FF2B5EF4-FFF2-40B4-BE49-F238E27FC236}">
                    <a16:creationId xmlns:a16="http://schemas.microsoft.com/office/drawing/2014/main" id="{48DE9702-CC76-D4FC-6B55-4B9406DEFD88}"/>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38D8B8F1-816F-EB19-3AC6-5BB783AFF750}"/>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A572C9C9-B99D-82CF-9FB9-9CAC1F7CA609}"/>
                </a:ext>
              </a:extLst>
            </p:cNvPr>
            <p:cNvGrpSpPr/>
            <p:nvPr/>
          </p:nvGrpSpPr>
          <p:grpSpPr>
            <a:xfrm>
              <a:off x="8740197" y="4674394"/>
              <a:ext cx="110173" cy="110173"/>
              <a:chOff x="8163321" y="3845322"/>
              <a:chExt cx="74613" cy="74613"/>
            </a:xfrm>
          </p:grpSpPr>
          <p:cxnSp>
            <p:nvCxnSpPr>
              <p:cNvPr id="159" name="Straight Connector 158">
                <a:extLst>
                  <a:ext uri="{FF2B5EF4-FFF2-40B4-BE49-F238E27FC236}">
                    <a16:creationId xmlns:a16="http://schemas.microsoft.com/office/drawing/2014/main" id="{DD31F7DD-F415-6995-291C-AB857DEF405E}"/>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2AD9BBC7-D201-AF33-69BE-B28FCD61DBC6}"/>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422482DE-D6FE-A6A6-9CA0-25E8F1D21B24}"/>
                </a:ext>
              </a:extLst>
            </p:cNvPr>
            <p:cNvGrpSpPr/>
            <p:nvPr/>
          </p:nvGrpSpPr>
          <p:grpSpPr>
            <a:xfrm>
              <a:off x="8732506" y="4705318"/>
              <a:ext cx="110173" cy="110173"/>
              <a:chOff x="8163321" y="3845322"/>
              <a:chExt cx="74613" cy="74613"/>
            </a:xfrm>
          </p:grpSpPr>
          <p:cxnSp>
            <p:nvCxnSpPr>
              <p:cNvPr id="162" name="Straight Connector 161">
                <a:extLst>
                  <a:ext uri="{FF2B5EF4-FFF2-40B4-BE49-F238E27FC236}">
                    <a16:creationId xmlns:a16="http://schemas.microsoft.com/office/drawing/2014/main" id="{1FFA5066-1F35-8D82-844E-864F4A3C3224}"/>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8546E711-BBED-9729-B76D-4A470A23C050}"/>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6252AC3F-2B5A-B405-6530-2C3C5D8C9C90}"/>
                </a:ext>
              </a:extLst>
            </p:cNvPr>
            <p:cNvGrpSpPr/>
            <p:nvPr/>
          </p:nvGrpSpPr>
          <p:grpSpPr>
            <a:xfrm>
              <a:off x="8912310" y="4703291"/>
              <a:ext cx="110173" cy="110173"/>
              <a:chOff x="8163321" y="3845322"/>
              <a:chExt cx="74613" cy="74613"/>
            </a:xfrm>
          </p:grpSpPr>
          <p:cxnSp>
            <p:nvCxnSpPr>
              <p:cNvPr id="165" name="Straight Connector 164">
                <a:extLst>
                  <a:ext uri="{FF2B5EF4-FFF2-40B4-BE49-F238E27FC236}">
                    <a16:creationId xmlns:a16="http://schemas.microsoft.com/office/drawing/2014/main" id="{FE6C63FD-8985-50D6-38F2-4AB730633E3D}"/>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08147A77-F7F6-467B-E87C-348CC290D414}"/>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27F38EDE-3867-34F3-09B5-9EAED6D0790E}"/>
                </a:ext>
              </a:extLst>
            </p:cNvPr>
            <p:cNvGrpSpPr/>
            <p:nvPr/>
          </p:nvGrpSpPr>
          <p:grpSpPr>
            <a:xfrm>
              <a:off x="9100174" y="4703291"/>
              <a:ext cx="110173" cy="110173"/>
              <a:chOff x="8163321" y="3845322"/>
              <a:chExt cx="74613" cy="74613"/>
            </a:xfrm>
          </p:grpSpPr>
          <p:cxnSp>
            <p:nvCxnSpPr>
              <p:cNvPr id="168" name="Straight Connector 167">
                <a:extLst>
                  <a:ext uri="{FF2B5EF4-FFF2-40B4-BE49-F238E27FC236}">
                    <a16:creationId xmlns:a16="http://schemas.microsoft.com/office/drawing/2014/main" id="{3F53B7DD-DE76-D626-85BA-8CF2A7377820}"/>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54FA7CEC-0C31-FA2D-84E3-645BF4A3B4EE}"/>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3D0A2D17-59C9-427E-3BA2-3C56DA8EB0D3}"/>
                </a:ext>
              </a:extLst>
            </p:cNvPr>
            <p:cNvGrpSpPr/>
            <p:nvPr/>
          </p:nvGrpSpPr>
          <p:grpSpPr>
            <a:xfrm>
              <a:off x="9206373" y="4754339"/>
              <a:ext cx="110173" cy="110173"/>
              <a:chOff x="8163321" y="3845322"/>
              <a:chExt cx="74613" cy="74613"/>
            </a:xfrm>
          </p:grpSpPr>
          <p:cxnSp>
            <p:nvCxnSpPr>
              <p:cNvPr id="171" name="Straight Connector 170">
                <a:extLst>
                  <a:ext uri="{FF2B5EF4-FFF2-40B4-BE49-F238E27FC236}">
                    <a16:creationId xmlns:a16="http://schemas.microsoft.com/office/drawing/2014/main" id="{3AF064EA-332E-17A4-684D-97187B538A73}"/>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5022F96-2C86-9E4D-9094-C399B77029EB}"/>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32EA2826-F01E-766D-CD04-E756D37458AA}"/>
                </a:ext>
              </a:extLst>
            </p:cNvPr>
            <p:cNvGrpSpPr/>
            <p:nvPr/>
          </p:nvGrpSpPr>
          <p:grpSpPr>
            <a:xfrm>
              <a:off x="9260502" y="4805429"/>
              <a:ext cx="110173" cy="110173"/>
              <a:chOff x="8163321" y="3845322"/>
              <a:chExt cx="74613" cy="74613"/>
            </a:xfrm>
          </p:grpSpPr>
          <p:cxnSp>
            <p:nvCxnSpPr>
              <p:cNvPr id="174" name="Straight Connector 173">
                <a:extLst>
                  <a:ext uri="{FF2B5EF4-FFF2-40B4-BE49-F238E27FC236}">
                    <a16:creationId xmlns:a16="http://schemas.microsoft.com/office/drawing/2014/main" id="{608883FF-E501-2D85-0C77-51D6F62798B5}"/>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F2A477D1-5F3B-85C4-7D8C-738A57B1CB3E}"/>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E6B070B8-AA6C-A5AE-B592-445C75FCE73F}"/>
                </a:ext>
              </a:extLst>
            </p:cNvPr>
            <p:cNvGrpSpPr/>
            <p:nvPr/>
          </p:nvGrpSpPr>
          <p:grpSpPr>
            <a:xfrm>
              <a:off x="9385045" y="4805429"/>
              <a:ext cx="110173" cy="110173"/>
              <a:chOff x="8163321" y="3845322"/>
              <a:chExt cx="74613" cy="74613"/>
            </a:xfrm>
          </p:grpSpPr>
          <p:cxnSp>
            <p:nvCxnSpPr>
              <p:cNvPr id="177" name="Straight Connector 176">
                <a:extLst>
                  <a:ext uri="{FF2B5EF4-FFF2-40B4-BE49-F238E27FC236}">
                    <a16:creationId xmlns:a16="http://schemas.microsoft.com/office/drawing/2014/main" id="{5194FEAF-C216-2E2F-76CD-C4C6AC5A404F}"/>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388F12D9-D3BB-4087-FCB6-57FEC0BD2646}"/>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4D00BC98-7153-2980-5BE9-8DC270C77EE2}"/>
                </a:ext>
              </a:extLst>
            </p:cNvPr>
            <p:cNvGrpSpPr/>
            <p:nvPr/>
          </p:nvGrpSpPr>
          <p:grpSpPr>
            <a:xfrm>
              <a:off x="9425766" y="4805429"/>
              <a:ext cx="110173" cy="110173"/>
              <a:chOff x="8163321" y="3845322"/>
              <a:chExt cx="74613" cy="74613"/>
            </a:xfrm>
          </p:grpSpPr>
          <p:cxnSp>
            <p:nvCxnSpPr>
              <p:cNvPr id="180" name="Straight Connector 179">
                <a:extLst>
                  <a:ext uri="{FF2B5EF4-FFF2-40B4-BE49-F238E27FC236}">
                    <a16:creationId xmlns:a16="http://schemas.microsoft.com/office/drawing/2014/main" id="{FD9C39F5-2161-D8DF-AD42-3559726B1E49}"/>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43DA0531-8C03-0239-AE95-207DDA03483F}"/>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6F9DC281-BA95-3B5A-D1D8-E5FFDB601C42}"/>
                </a:ext>
              </a:extLst>
            </p:cNvPr>
            <p:cNvGrpSpPr/>
            <p:nvPr/>
          </p:nvGrpSpPr>
          <p:grpSpPr>
            <a:xfrm>
              <a:off x="9997919" y="4877325"/>
              <a:ext cx="110173" cy="110173"/>
              <a:chOff x="8163321" y="3845322"/>
              <a:chExt cx="74613" cy="74613"/>
            </a:xfrm>
          </p:grpSpPr>
          <p:cxnSp>
            <p:nvCxnSpPr>
              <p:cNvPr id="183" name="Straight Connector 182">
                <a:extLst>
                  <a:ext uri="{FF2B5EF4-FFF2-40B4-BE49-F238E27FC236}">
                    <a16:creationId xmlns:a16="http://schemas.microsoft.com/office/drawing/2014/main" id="{21CAB2B9-CFA1-8E93-FA86-69D2AC26D80B}"/>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EB29DB53-F576-A6F0-9D43-466F03C4CED7}"/>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5" name="Group 184">
              <a:extLst>
                <a:ext uri="{FF2B5EF4-FFF2-40B4-BE49-F238E27FC236}">
                  <a16:creationId xmlns:a16="http://schemas.microsoft.com/office/drawing/2014/main" id="{12175AE9-4539-D727-BBB5-84D4E2D0C59D}"/>
                </a:ext>
              </a:extLst>
            </p:cNvPr>
            <p:cNvGrpSpPr/>
            <p:nvPr/>
          </p:nvGrpSpPr>
          <p:grpSpPr>
            <a:xfrm>
              <a:off x="10183127" y="4877325"/>
              <a:ext cx="110173" cy="110173"/>
              <a:chOff x="8163321" y="3845322"/>
              <a:chExt cx="74613" cy="74613"/>
            </a:xfrm>
          </p:grpSpPr>
          <p:cxnSp>
            <p:nvCxnSpPr>
              <p:cNvPr id="186" name="Straight Connector 185">
                <a:extLst>
                  <a:ext uri="{FF2B5EF4-FFF2-40B4-BE49-F238E27FC236}">
                    <a16:creationId xmlns:a16="http://schemas.microsoft.com/office/drawing/2014/main" id="{5C8089EC-7C7C-14C1-4F43-5B1E818A929E}"/>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C1EFD967-EC87-A385-A606-734106F299B6}"/>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E7810792-DFA6-A795-0866-57A78105D7B8}"/>
                </a:ext>
              </a:extLst>
            </p:cNvPr>
            <p:cNvGrpSpPr/>
            <p:nvPr/>
          </p:nvGrpSpPr>
          <p:grpSpPr>
            <a:xfrm>
              <a:off x="10317501" y="4877325"/>
              <a:ext cx="110173" cy="110173"/>
              <a:chOff x="8163321" y="3845322"/>
              <a:chExt cx="74613" cy="74613"/>
            </a:xfrm>
          </p:grpSpPr>
          <p:cxnSp>
            <p:nvCxnSpPr>
              <p:cNvPr id="189" name="Straight Connector 188">
                <a:extLst>
                  <a:ext uri="{FF2B5EF4-FFF2-40B4-BE49-F238E27FC236}">
                    <a16:creationId xmlns:a16="http://schemas.microsoft.com/office/drawing/2014/main" id="{F49B5718-65E3-EBE4-F1E2-5071D82414E5}"/>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20782EA3-4838-E80B-E403-B1A67FC083B1}"/>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C92B1DA6-03F0-EE60-31D6-E82AE30D72A5}"/>
                </a:ext>
              </a:extLst>
            </p:cNvPr>
            <p:cNvGrpSpPr/>
            <p:nvPr/>
          </p:nvGrpSpPr>
          <p:grpSpPr>
            <a:xfrm>
              <a:off x="10350408" y="4877325"/>
              <a:ext cx="110173" cy="110173"/>
              <a:chOff x="8163321" y="3845322"/>
              <a:chExt cx="74613" cy="74613"/>
            </a:xfrm>
          </p:grpSpPr>
          <p:cxnSp>
            <p:nvCxnSpPr>
              <p:cNvPr id="192" name="Straight Connector 191">
                <a:extLst>
                  <a:ext uri="{FF2B5EF4-FFF2-40B4-BE49-F238E27FC236}">
                    <a16:creationId xmlns:a16="http://schemas.microsoft.com/office/drawing/2014/main" id="{ED1EEE56-D444-991D-7C6E-3D05CB8D5C37}"/>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0450BD19-2DD9-05E1-33C5-3AD77FFB97DF}"/>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5F25F0D8-0752-2E2D-52E7-55B2F94138B6}"/>
                </a:ext>
              </a:extLst>
            </p:cNvPr>
            <p:cNvGrpSpPr/>
            <p:nvPr/>
          </p:nvGrpSpPr>
          <p:grpSpPr>
            <a:xfrm>
              <a:off x="10502267" y="4877325"/>
              <a:ext cx="110173" cy="110173"/>
              <a:chOff x="8163321" y="3845322"/>
              <a:chExt cx="74613" cy="74613"/>
            </a:xfrm>
          </p:grpSpPr>
          <p:cxnSp>
            <p:nvCxnSpPr>
              <p:cNvPr id="195" name="Straight Connector 194">
                <a:extLst>
                  <a:ext uri="{FF2B5EF4-FFF2-40B4-BE49-F238E27FC236}">
                    <a16:creationId xmlns:a16="http://schemas.microsoft.com/office/drawing/2014/main" id="{9FFCB11C-A10B-ABB2-C02B-2166DD3E963A}"/>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5C5BDABB-91C4-2CDF-9A08-EAA040D4C9EF}"/>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241" name="Group 240">
            <a:extLst>
              <a:ext uri="{FF2B5EF4-FFF2-40B4-BE49-F238E27FC236}">
                <a16:creationId xmlns:a16="http://schemas.microsoft.com/office/drawing/2014/main" id="{579D2DA2-914D-215A-49B0-6503B0FC8B9B}"/>
              </a:ext>
            </a:extLst>
          </p:cNvPr>
          <p:cNvGrpSpPr/>
          <p:nvPr/>
        </p:nvGrpSpPr>
        <p:grpSpPr>
          <a:xfrm>
            <a:off x="7477125" y="3689350"/>
            <a:ext cx="2995828" cy="1394275"/>
            <a:chOff x="7477125" y="3689350"/>
            <a:chExt cx="2995828" cy="1394275"/>
          </a:xfrm>
        </p:grpSpPr>
        <p:sp>
          <p:nvSpPr>
            <p:cNvPr id="198" name="Freeform: Shape 197">
              <a:extLst>
                <a:ext uri="{FF2B5EF4-FFF2-40B4-BE49-F238E27FC236}">
                  <a16:creationId xmlns:a16="http://schemas.microsoft.com/office/drawing/2014/main" id="{9A555EAC-756F-CE5A-3EFA-6465BB03812E}"/>
                </a:ext>
              </a:extLst>
            </p:cNvPr>
            <p:cNvSpPr/>
            <p:nvPr/>
          </p:nvSpPr>
          <p:spPr bwMode="auto">
            <a:xfrm>
              <a:off x="7477125" y="3689350"/>
              <a:ext cx="2949575" cy="1339850"/>
            </a:xfrm>
            <a:custGeom>
              <a:avLst/>
              <a:gdLst>
                <a:gd name="connsiteX0" fmla="*/ 2949575 w 2949575"/>
                <a:gd name="connsiteY0" fmla="*/ 1339850 h 1339850"/>
                <a:gd name="connsiteX1" fmla="*/ 1400175 w 2949575"/>
                <a:gd name="connsiteY1" fmla="*/ 1339850 h 1339850"/>
                <a:gd name="connsiteX2" fmla="*/ 1400175 w 2949575"/>
                <a:gd name="connsiteY2" fmla="*/ 1323975 h 1339850"/>
                <a:gd name="connsiteX3" fmla="*/ 1406525 w 2949575"/>
                <a:gd name="connsiteY3" fmla="*/ 1323975 h 1339850"/>
                <a:gd name="connsiteX4" fmla="*/ 1308100 w 2949575"/>
                <a:gd name="connsiteY4" fmla="*/ 1323975 h 1339850"/>
                <a:gd name="connsiteX5" fmla="*/ 1308100 w 2949575"/>
                <a:gd name="connsiteY5" fmla="*/ 1292225 h 1339850"/>
                <a:gd name="connsiteX6" fmla="*/ 1241425 w 2949575"/>
                <a:gd name="connsiteY6" fmla="*/ 1292225 h 1339850"/>
                <a:gd name="connsiteX7" fmla="*/ 1231900 w 2949575"/>
                <a:gd name="connsiteY7" fmla="*/ 1257300 h 1339850"/>
                <a:gd name="connsiteX8" fmla="*/ 1152525 w 2949575"/>
                <a:gd name="connsiteY8" fmla="*/ 1257300 h 1339850"/>
                <a:gd name="connsiteX9" fmla="*/ 1152525 w 2949575"/>
                <a:gd name="connsiteY9" fmla="*/ 1231900 h 1339850"/>
                <a:gd name="connsiteX10" fmla="*/ 974725 w 2949575"/>
                <a:gd name="connsiteY10" fmla="*/ 1231900 h 1339850"/>
                <a:gd name="connsiteX11" fmla="*/ 974725 w 2949575"/>
                <a:gd name="connsiteY11" fmla="*/ 1200150 h 1339850"/>
                <a:gd name="connsiteX12" fmla="*/ 930275 w 2949575"/>
                <a:gd name="connsiteY12" fmla="*/ 1200150 h 1339850"/>
                <a:gd name="connsiteX13" fmla="*/ 923925 w 2949575"/>
                <a:gd name="connsiteY13" fmla="*/ 1165225 h 1339850"/>
                <a:gd name="connsiteX14" fmla="*/ 777875 w 2949575"/>
                <a:gd name="connsiteY14" fmla="*/ 1165225 h 1339850"/>
                <a:gd name="connsiteX15" fmla="*/ 777875 w 2949575"/>
                <a:gd name="connsiteY15" fmla="*/ 1123950 h 1339850"/>
                <a:gd name="connsiteX16" fmla="*/ 546100 w 2949575"/>
                <a:gd name="connsiteY16" fmla="*/ 1123950 h 1339850"/>
                <a:gd name="connsiteX17" fmla="*/ 546100 w 2949575"/>
                <a:gd name="connsiteY17" fmla="*/ 1076325 h 1339850"/>
                <a:gd name="connsiteX18" fmla="*/ 517525 w 2949575"/>
                <a:gd name="connsiteY18" fmla="*/ 1076325 h 1339850"/>
                <a:gd name="connsiteX19" fmla="*/ 517525 w 2949575"/>
                <a:gd name="connsiteY19" fmla="*/ 1028700 h 1339850"/>
                <a:gd name="connsiteX20" fmla="*/ 403225 w 2949575"/>
                <a:gd name="connsiteY20" fmla="*/ 1028700 h 1339850"/>
                <a:gd name="connsiteX21" fmla="*/ 403225 w 2949575"/>
                <a:gd name="connsiteY21" fmla="*/ 965200 h 1339850"/>
                <a:gd name="connsiteX22" fmla="*/ 358775 w 2949575"/>
                <a:gd name="connsiteY22" fmla="*/ 965200 h 1339850"/>
                <a:gd name="connsiteX23" fmla="*/ 358775 w 2949575"/>
                <a:gd name="connsiteY23" fmla="*/ 952500 h 1339850"/>
                <a:gd name="connsiteX24" fmla="*/ 301625 w 2949575"/>
                <a:gd name="connsiteY24" fmla="*/ 952500 h 1339850"/>
                <a:gd name="connsiteX25" fmla="*/ 301625 w 2949575"/>
                <a:gd name="connsiteY25" fmla="*/ 892175 h 1339850"/>
                <a:gd name="connsiteX26" fmla="*/ 228600 w 2949575"/>
                <a:gd name="connsiteY26" fmla="*/ 892175 h 1339850"/>
                <a:gd name="connsiteX27" fmla="*/ 228600 w 2949575"/>
                <a:gd name="connsiteY27" fmla="*/ 860425 h 1339850"/>
                <a:gd name="connsiteX28" fmla="*/ 200025 w 2949575"/>
                <a:gd name="connsiteY28" fmla="*/ 860425 h 1339850"/>
                <a:gd name="connsiteX29" fmla="*/ 200025 w 2949575"/>
                <a:gd name="connsiteY29" fmla="*/ 809625 h 1339850"/>
                <a:gd name="connsiteX30" fmla="*/ 180975 w 2949575"/>
                <a:gd name="connsiteY30" fmla="*/ 809625 h 1339850"/>
                <a:gd name="connsiteX31" fmla="*/ 180975 w 2949575"/>
                <a:gd name="connsiteY31" fmla="*/ 752475 h 1339850"/>
                <a:gd name="connsiteX32" fmla="*/ 165100 w 2949575"/>
                <a:gd name="connsiteY32" fmla="*/ 752475 h 1339850"/>
                <a:gd name="connsiteX33" fmla="*/ 165100 w 2949575"/>
                <a:gd name="connsiteY33" fmla="*/ 346075 h 1339850"/>
                <a:gd name="connsiteX34" fmla="*/ 142875 w 2949575"/>
                <a:gd name="connsiteY34" fmla="*/ 346075 h 1339850"/>
                <a:gd name="connsiteX35" fmla="*/ 142875 w 2949575"/>
                <a:gd name="connsiteY35" fmla="*/ 285750 h 1339850"/>
                <a:gd name="connsiteX36" fmla="*/ 98425 w 2949575"/>
                <a:gd name="connsiteY36" fmla="*/ 285750 h 1339850"/>
                <a:gd name="connsiteX37" fmla="*/ 98425 w 2949575"/>
                <a:gd name="connsiteY37" fmla="*/ 155575 h 1339850"/>
                <a:gd name="connsiteX38" fmla="*/ 82550 w 2949575"/>
                <a:gd name="connsiteY38" fmla="*/ 139700 h 1339850"/>
                <a:gd name="connsiteX39" fmla="*/ 82550 w 2949575"/>
                <a:gd name="connsiteY39" fmla="*/ 69850 h 1339850"/>
                <a:gd name="connsiteX40" fmla="*/ 28575 w 2949575"/>
                <a:gd name="connsiteY40" fmla="*/ 69850 h 1339850"/>
                <a:gd name="connsiteX41" fmla="*/ 28575 w 2949575"/>
                <a:gd name="connsiteY41" fmla="*/ 0 h 1339850"/>
                <a:gd name="connsiteX42" fmla="*/ 0 w 2949575"/>
                <a:gd name="connsiteY42" fmla="*/ 0 h 133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949575" h="1339850">
                  <a:moveTo>
                    <a:pt x="2949575" y="1339850"/>
                  </a:moveTo>
                  <a:lnTo>
                    <a:pt x="1400175" y="1339850"/>
                  </a:lnTo>
                  <a:lnTo>
                    <a:pt x="1400175" y="1323975"/>
                  </a:lnTo>
                  <a:lnTo>
                    <a:pt x="1406525" y="1323975"/>
                  </a:lnTo>
                  <a:lnTo>
                    <a:pt x="1308100" y="1323975"/>
                  </a:lnTo>
                  <a:lnTo>
                    <a:pt x="1308100" y="1292225"/>
                  </a:lnTo>
                  <a:lnTo>
                    <a:pt x="1241425" y="1292225"/>
                  </a:lnTo>
                  <a:lnTo>
                    <a:pt x="1231900" y="1257300"/>
                  </a:lnTo>
                  <a:lnTo>
                    <a:pt x="1152525" y="1257300"/>
                  </a:lnTo>
                  <a:lnTo>
                    <a:pt x="1152525" y="1231900"/>
                  </a:lnTo>
                  <a:lnTo>
                    <a:pt x="974725" y="1231900"/>
                  </a:lnTo>
                  <a:lnTo>
                    <a:pt x="974725" y="1200150"/>
                  </a:lnTo>
                  <a:lnTo>
                    <a:pt x="930275" y="1200150"/>
                  </a:lnTo>
                  <a:lnTo>
                    <a:pt x="923925" y="1165225"/>
                  </a:lnTo>
                  <a:lnTo>
                    <a:pt x="777875" y="1165225"/>
                  </a:lnTo>
                  <a:lnTo>
                    <a:pt x="777875" y="1123950"/>
                  </a:lnTo>
                  <a:lnTo>
                    <a:pt x="546100" y="1123950"/>
                  </a:lnTo>
                  <a:lnTo>
                    <a:pt x="546100" y="1076325"/>
                  </a:lnTo>
                  <a:lnTo>
                    <a:pt x="517525" y="1076325"/>
                  </a:lnTo>
                  <a:lnTo>
                    <a:pt x="517525" y="1028700"/>
                  </a:lnTo>
                  <a:lnTo>
                    <a:pt x="403225" y="1028700"/>
                  </a:lnTo>
                  <a:lnTo>
                    <a:pt x="403225" y="965200"/>
                  </a:lnTo>
                  <a:lnTo>
                    <a:pt x="358775" y="965200"/>
                  </a:lnTo>
                  <a:lnTo>
                    <a:pt x="358775" y="952500"/>
                  </a:lnTo>
                  <a:lnTo>
                    <a:pt x="301625" y="952500"/>
                  </a:lnTo>
                  <a:lnTo>
                    <a:pt x="301625" y="892175"/>
                  </a:lnTo>
                  <a:lnTo>
                    <a:pt x="228600" y="892175"/>
                  </a:lnTo>
                  <a:lnTo>
                    <a:pt x="228600" y="860425"/>
                  </a:lnTo>
                  <a:lnTo>
                    <a:pt x="200025" y="860425"/>
                  </a:lnTo>
                  <a:lnTo>
                    <a:pt x="200025" y="809625"/>
                  </a:lnTo>
                  <a:lnTo>
                    <a:pt x="180975" y="809625"/>
                  </a:lnTo>
                  <a:lnTo>
                    <a:pt x="180975" y="752475"/>
                  </a:lnTo>
                  <a:lnTo>
                    <a:pt x="165100" y="752475"/>
                  </a:lnTo>
                  <a:lnTo>
                    <a:pt x="165100" y="346075"/>
                  </a:lnTo>
                  <a:lnTo>
                    <a:pt x="142875" y="346075"/>
                  </a:lnTo>
                  <a:lnTo>
                    <a:pt x="142875" y="285750"/>
                  </a:lnTo>
                  <a:lnTo>
                    <a:pt x="98425" y="285750"/>
                  </a:lnTo>
                  <a:lnTo>
                    <a:pt x="98425" y="155575"/>
                  </a:lnTo>
                  <a:lnTo>
                    <a:pt x="82550" y="139700"/>
                  </a:lnTo>
                  <a:lnTo>
                    <a:pt x="82550" y="69850"/>
                  </a:lnTo>
                  <a:lnTo>
                    <a:pt x="28575" y="69850"/>
                  </a:lnTo>
                  <a:lnTo>
                    <a:pt x="28575"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199" name="Group 198">
              <a:extLst>
                <a:ext uri="{FF2B5EF4-FFF2-40B4-BE49-F238E27FC236}">
                  <a16:creationId xmlns:a16="http://schemas.microsoft.com/office/drawing/2014/main" id="{8093B6BB-D321-9C4D-0171-ACF54F53AA90}"/>
                </a:ext>
              </a:extLst>
            </p:cNvPr>
            <p:cNvGrpSpPr/>
            <p:nvPr/>
          </p:nvGrpSpPr>
          <p:grpSpPr>
            <a:xfrm>
              <a:off x="7808134" y="4603660"/>
              <a:ext cx="110173" cy="110173"/>
              <a:chOff x="8163321" y="3845322"/>
              <a:chExt cx="74613" cy="74613"/>
            </a:xfrm>
          </p:grpSpPr>
          <p:cxnSp>
            <p:nvCxnSpPr>
              <p:cNvPr id="200" name="Straight Connector 199">
                <a:extLst>
                  <a:ext uri="{FF2B5EF4-FFF2-40B4-BE49-F238E27FC236}">
                    <a16:creationId xmlns:a16="http://schemas.microsoft.com/office/drawing/2014/main" id="{4D29169E-BE2B-772A-B96B-D1E76D27CE46}"/>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E86087BE-6ED4-A1EC-6986-4E67E85ADC2D}"/>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BF0F5960-569B-39E0-1627-AC4245BC09F0}"/>
                </a:ext>
              </a:extLst>
            </p:cNvPr>
            <p:cNvGrpSpPr/>
            <p:nvPr/>
          </p:nvGrpSpPr>
          <p:grpSpPr>
            <a:xfrm>
              <a:off x="7856595" y="4669589"/>
              <a:ext cx="110173" cy="110173"/>
              <a:chOff x="8163321" y="3845322"/>
              <a:chExt cx="74613" cy="74613"/>
            </a:xfrm>
          </p:grpSpPr>
          <p:cxnSp>
            <p:nvCxnSpPr>
              <p:cNvPr id="203" name="Straight Connector 202">
                <a:extLst>
                  <a:ext uri="{FF2B5EF4-FFF2-40B4-BE49-F238E27FC236}">
                    <a16:creationId xmlns:a16="http://schemas.microsoft.com/office/drawing/2014/main" id="{603122A3-2B34-7D0D-97E3-78DDCEAA0B04}"/>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26A81570-D245-9E24-597B-4DA15818E9EC}"/>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C26D317A-4448-40E6-AC5E-2E2F65707EFF}"/>
                </a:ext>
              </a:extLst>
            </p:cNvPr>
            <p:cNvGrpSpPr/>
            <p:nvPr/>
          </p:nvGrpSpPr>
          <p:grpSpPr>
            <a:xfrm>
              <a:off x="8076637" y="4758377"/>
              <a:ext cx="110173" cy="110173"/>
              <a:chOff x="8163321" y="3845322"/>
              <a:chExt cx="74613" cy="74613"/>
            </a:xfrm>
          </p:grpSpPr>
          <p:cxnSp>
            <p:nvCxnSpPr>
              <p:cNvPr id="206" name="Straight Connector 205">
                <a:extLst>
                  <a:ext uri="{FF2B5EF4-FFF2-40B4-BE49-F238E27FC236}">
                    <a16:creationId xmlns:a16="http://schemas.microsoft.com/office/drawing/2014/main" id="{BC9D2D07-1CD2-17CD-35C6-AAE49A157885}"/>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8EB3627E-6C22-A6F8-F365-17D9C82FA103}"/>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8EE5E6C5-7EA8-47D7-4CAC-0FEBAD7F3D3F}"/>
                </a:ext>
              </a:extLst>
            </p:cNvPr>
            <p:cNvGrpSpPr/>
            <p:nvPr/>
          </p:nvGrpSpPr>
          <p:grpSpPr>
            <a:xfrm>
              <a:off x="8610747" y="4889411"/>
              <a:ext cx="110173" cy="110173"/>
              <a:chOff x="8163321" y="3845322"/>
              <a:chExt cx="74613" cy="74613"/>
            </a:xfrm>
          </p:grpSpPr>
          <p:cxnSp>
            <p:nvCxnSpPr>
              <p:cNvPr id="209" name="Straight Connector 208">
                <a:extLst>
                  <a:ext uri="{FF2B5EF4-FFF2-40B4-BE49-F238E27FC236}">
                    <a16:creationId xmlns:a16="http://schemas.microsoft.com/office/drawing/2014/main" id="{AFCD0BEA-7A3F-21D3-8BEB-7FAF6A71A3B5}"/>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EB8CD2C5-821C-7CFC-67BD-D7C05C5F184E}"/>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096FD904-ED6A-12F5-6666-A783596AE8EE}"/>
                </a:ext>
              </a:extLst>
            </p:cNvPr>
            <p:cNvGrpSpPr/>
            <p:nvPr/>
          </p:nvGrpSpPr>
          <p:grpSpPr>
            <a:xfrm>
              <a:off x="8732507" y="4925046"/>
              <a:ext cx="110173" cy="110173"/>
              <a:chOff x="8163321" y="3845322"/>
              <a:chExt cx="74613" cy="74613"/>
            </a:xfrm>
          </p:grpSpPr>
          <p:cxnSp>
            <p:nvCxnSpPr>
              <p:cNvPr id="212" name="Straight Connector 211">
                <a:extLst>
                  <a:ext uri="{FF2B5EF4-FFF2-40B4-BE49-F238E27FC236}">
                    <a16:creationId xmlns:a16="http://schemas.microsoft.com/office/drawing/2014/main" id="{C33E3B72-31D3-1B78-E4B7-BFF99A91C313}"/>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129C5D67-9008-BF91-D720-2CC07C3887A4}"/>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9C6B4411-136F-34FE-4AC8-247883DAE2C5}"/>
                </a:ext>
              </a:extLst>
            </p:cNvPr>
            <p:cNvGrpSpPr/>
            <p:nvPr/>
          </p:nvGrpSpPr>
          <p:grpSpPr>
            <a:xfrm>
              <a:off x="8910070" y="4973452"/>
              <a:ext cx="110173" cy="110173"/>
              <a:chOff x="8163321" y="3845322"/>
              <a:chExt cx="74613" cy="74613"/>
            </a:xfrm>
          </p:grpSpPr>
          <p:cxnSp>
            <p:nvCxnSpPr>
              <p:cNvPr id="215" name="Straight Connector 214">
                <a:extLst>
                  <a:ext uri="{FF2B5EF4-FFF2-40B4-BE49-F238E27FC236}">
                    <a16:creationId xmlns:a16="http://schemas.microsoft.com/office/drawing/2014/main" id="{A68969BC-FC32-BEBF-05BF-48B114F687C4}"/>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9E821B48-2E77-6EB7-8C34-CF3F757AD831}"/>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EEE97050-5535-B5BD-9A07-F321B7F88552}"/>
                </a:ext>
              </a:extLst>
            </p:cNvPr>
            <p:cNvGrpSpPr/>
            <p:nvPr/>
          </p:nvGrpSpPr>
          <p:grpSpPr>
            <a:xfrm>
              <a:off x="9417207" y="4973452"/>
              <a:ext cx="110173" cy="110173"/>
              <a:chOff x="8163321" y="3845322"/>
              <a:chExt cx="74613" cy="74613"/>
            </a:xfrm>
          </p:grpSpPr>
          <p:cxnSp>
            <p:nvCxnSpPr>
              <p:cNvPr id="218" name="Straight Connector 217">
                <a:extLst>
                  <a:ext uri="{FF2B5EF4-FFF2-40B4-BE49-F238E27FC236}">
                    <a16:creationId xmlns:a16="http://schemas.microsoft.com/office/drawing/2014/main" id="{0A2E10F3-850D-5596-8745-E84E9109DDEA}"/>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D9A2A9E1-2A36-C92C-751D-918E9C16D3D3}"/>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DD35848C-CED2-6A61-026B-6A666D53227D}"/>
                </a:ext>
              </a:extLst>
            </p:cNvPr>
            <p:cNvGrpSpPr/>
            <p:nvPr/>
          </p:nvGrpSpPr>
          <p:grpSpPr>
            <a:xfrm>
              <a:off x="9443014" y="4973452"/>
              <a:ext cx="110173" cy="110173"/>
              <a:chOff x="8163321" y="3845322"/>
              <a:chExt cx="74613" cy="74613"/>
            </a:xfrm>
          </p:grpSpPr>
          <p:cxnSp>
            <p:nvCxnSpPr>
              <p:cNvPr id="221" name="Straight Connector 220">
                <a:extLst>
                  <a:ext uri="{FF2B5EF4-FFF2-40B4-BE49-F238E27FC236}">
                    <a16:creationId xmlns:a16="http://schemas.microsoft.com/office/drawing/2014/main" id="{562C67C9-47C0-7F52-136E-27874D0378B9}"/>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AB28F84E-9957-1719-5D0A-AEC18AF715B1}"/>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3AB3F910-28B7-78F7-51AA-DC6A6FA6CD72}"/>
                </a:ext>
              </a:extLst>
            </p:cNvPr>
            <p:cNvGrpSpPr/>
            <p:nvPr/>
          </p:nvGrpSpPr>
          <p:grpSpPr>
            <a:xfrm>
              <a:off x="9468544" y="4973452"/>
              <a:ext cx="110173" cy="110173"/>
              <a:chOff x="8163321" y="3845322"/>
              <a:chExt cx="74613" cy="74613"/>
            </a:xfrm>
          </p:grpSpPr>
          <p:cxnSp>
            <p:nvCxnSpPr>
              <p:cNvPr id="224" name="Straight Connector 223">
                <a:extLst>
                  <a:ext uri="{FF2B5EF4-FFF2-40B4-BE49-F238E27FC236}">
                    <a16:creationId xmlns:a16="http://schemas.microsoft.com/office/drawing/2014/main" id="{F4F1517A-C80B-A8E3-582E-8DC46EF3F34B}"/>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C177E9EF-943F-C24F-3596-DFB57C9CD496}"/>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FEE597D4-C3F5-827A-505B-92E92C12A91C}"/>
                </a:ext>
              </a:extLst>
            </p:cNvPr>
            <p:cNvGrpSpPr/>
            <p:nvPr/>
          </p:nvGrpSpPr>
          <p:grpSpPr>
            <a:xfrm>
              <a:off x="10076769" y="4973452"/>
              <a:ext cx="110173" cy="110173"/>
              <a:chOff x="8163321" y="3845322"/>
              <a:chExt cx="74613" cy="74613"/>
            </a:xfrm>
          </p:grpSpPr>
          <p:cxnSp>
            <p:nvCxnSpPr>
              <p:cNvPr id="227" name="Straight Connector 226">
                <a:extLst>
                  <a:ext uri="{FF2B5EF4-FFF2-40B4-BE49-F238E27FC236}">
                    <a16:creationId xmlns:a16="http://schemas.microsoft.com/office/drawing/2014/main" id="{9FC3B5E7-6EBB-13BB-5C2D-34B43885E27A}"/>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715A2C85-7136-F0C4-8DC7-B73AB3D71F2E}"/>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B5FD4691-DA79-76E1-5267-1685F17A2719}"/>
                </a:ext>
              </a:extLst>
            </p:cNvPr>
            <p:cNvGrpSpPr/>
            <p:nvPr/>
          </p:nvGrpSpPr>
          <p:grpSpPr>
            <a:xfrm>
              <a:off x="10159044" y="4973452"/>
              <a:ext cx="110173" cy="110173"/>
              <a:chOff x="8163321" y="3845322"/>
              <a:chExt cx="74613" cy="74613"/>
            </a:xfrm>
          </p:grpSpPr>
          <p:cxnSp>
            <p:nvCxnSpPr>
              <p:cNvPr id="230" name="Straight Connector 229">
                <a:extLst>
                  <a:ext uri="{FF2B5EF4-FFF2-40B4-BE49-F238E27FC236}">
                    <a16:creationId xmlns:a16="http://schemas.microsoft.com/office/drawing/2014/main" id="{1B1B46DF-C878-0118-6D29-E74105DB2668}"/>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E038739F-7787-16C6-800A-077859C56CB5}"/>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94D5A55F-4FA7-7F91-57A4-1054EF922E3F}"/>
                </a:ext>
              </a:extLst>
            </p:cNvPr>
            <p:cNvGrpSpPr/>
            <p:nvPr/>
          </p:nvGrpSpPr>
          <p:grpSpPr>
            <a:xfrm>
              <a:off x="10310501" y="4973452"/>
              <a:ext cx="110173" cy="110173"/>
              <a:chOff x="8163321" y="3845322"/>
              <a:chExt cx="74613" cy="74613"/>
            </a:xfrm>
          </p:grpSpPr>
          <p:cxnSp>
            <p:nvCxnSpPr>
              <p:cNvPr id="233" name="Straight Connector 232">
                <a:extLst>
                  <a:ext uri="{FF2B5EF4-FFF2-40B4-BE49-F238E27FC236}">
                    <a16:creationId xmlns:a16="http://schemas.microsoft.com/office/drawing/2014/main" id="{59B50E8F-716D-2541-B88B-5ADBCE1BAFD4}"/>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89EC44E8-4F4B-C96C-98B0-C54D2C37A198}"/>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C7A13B48-C760-A08A-7751-300F4111CAE8}"/>
                </a:ext>
              </a:extLst>
            </p:cNvPr>
            <p:cNvGrpSpPr/>
            <p:nvPr/>
          </p:nvGrpSpPr>
          <p:grpSpPr>
            <a:xfrm>
              <a:off x="10334987" y="4973452"/>
              <a:ext cx="110173" cy="110173"/>
              <a:chOff x="8163321" y="3845322"/>
              <a:chExt cx="74613" cy="74613"/>
            </a:xfrm>
          </p:grpSpPr>
          <p:cxnSp>
            <p:nvCxnSpPr>
              <p:cNvPr id="236" name="Straight Connector 235">
                <a:extLst>
                  <a:ext uri="{FF2B5EF4-FFF2-40B4-BE49-F238E27FC236}">
                    <a16:creationId xmlns:a16="http://schemas.microsoft.com/office/drawing/2014/main" id="{8C68397A-2AD4-06DA-4CF9-F8730A6725A2}"/>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E2B41C89-AAF8-EA9D-16D4-33B686ED51F0}"/>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CD6D014F-D563-0FF8-6689-7E4A33A2D82A}"/>
                </a:ext>
              </a:extLst>
            </p:cNvPr>
            <p:cNvGrpSpPr/>
            <p:nvPr/>
          </p:nvGrpSpPr>
          <p:grpSpPr>
            <a:xfrm>
              <a:off x="10362780" y="4973452"/>
              <a:ext cx="110173" cy="110173"/>
              <a:chOff x="8163321" y="3845322"/>
              <a:chExt cx="74613" cy="74613"/>
            </a:xfrm>
          </p:grpSpPr>
          <p:cxnSp>
            <p:nvCxnSpPr>
              <p:cNvPr id="239" name="Straight Connector 238">
                <a:extLst>
                  <a:ext uri="{FF2B5EF4-FFF2-40B4-BE49-F238E27FC236}">
                    <a16:creationId xmlns:a16="http://schemas.microsoft.com/office/drawing/2014/main" id="{2D7873B7-2DF2-2800-4A7F-0E5856361D50}"/>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DAE37780-AF20-4F70-9444-FE4B5BE928F3}"/>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306" name="Group 305">
            <a:extLst>
              <a:ext uri="{FF2B5EF4-FFF2-40B4-BE49-F238E27FC236}">
                <a16:creationId xmlns:a16="http://schemas.microsoft.com/office/drawing/2014/main" id="{FBEE617F-9B9E-308A-879F-5575F6092287}"/>
              </a:ext>
            </a:extLst>
          </p:cNvPr>
          <p:cNvGrpSpPr/>
          <p:nvPr/>
        </p:nvGrpSpPr>
        <p:grpSpPr>
          <a:xfrm>
            <a:off x="1690687" y="3619500"/>
            <a:ext cx="3056158" cy="1351188"/>
            <a:chOff x="1690687" y="3619500"/>
            <a:chExt cx="3056158" cy="1351188"/>
          </a:xfrm>
        </p:grpSpPr>
        <p:sp>
          <p:nvSpPr>
            <p:cNvPr id="242" name="Freeform: Shape 241">
              <a:extLst>
                <a:ext uri="{FF2B5EF4-FFF2-40B4-BE49-F238E27FC236}">
                  <a16:creationId xmlns:a16="http://schemas.microsoft.com/office/drawing/2014/main" id="{DA8820B6-389D-1169-8CD6-C209C2704400}"/>
                </a:ext>
              </a:extLst>
            </p:cNvPr>
            <p:cNvSpPr/>
            <p:nvPr/>
          </p:nvSpPr>
          <p:spPr bwMode="auto">
            <a:xfrm>
              <a:off x="1690687" y="3619500"/>
              <a:ext cx="3014663" cy="1300163"/>
            </a:xfrm>
            <a:custGeom>
              <a:avLst/>
              <a:gdLst>
                <a:gd name="connsiteX0" fmla="*/ 3014663 w 3014663"/>
                <a:gd name="connsiteY0" fmla="*/ 1300163 h 1300163"/>
                <a:gd name="connsiteX1" fmla="*/ 1788319 w 3014663"/>
                <a:gd name="connsiteY1" fmla="*/ 1300163 h 1300163"/>
                <a:gd name="connsiteX2" fmla="*/ 1788319 w 3014663"/>
                <a:gd name="connsiteY2" fmla="*/ 1247775 h 1300163"/>
                <a:gd name="connsiteX3" fmla="*/ 1654969 w 3014663"/>
                <a:gd name="connsiteY3" fmla="*/ 1247775 h 1300163"/>
                <a:gd name="connsiteX4" fmla="*/ 1654969 w 3014663"/>
                <a:gd name="connsiteY4" fmla="*/ 1195388 h 1300163"/>
                <a:gd name="connsiteX5" fmla="*/ 1250157 w 3014663"/>
                <a:gd name="connsiteY5" fmla="*/ 1195388 h 1300163"/>
                <a:gd name="connsiteX6" fmla="*/ 1250157 w 3014663"/>
                <a:gd name="connsiteY6" fmla="*/ 1143000 h 1300163"/>
                <a:gd name="connsiteX7" fmla="*/ 781051 w 3014663"/>
                <a:gd name="connsiteY7" fmla="*/ 1143000 h 1300163"/>
                <a:gd name="connsiteX8" fmla="*/ 781051 w 3014663"/>
                <a:gd name="connsiteY8" fmla="*/ 1104900 h 1300163"/>
                <a:gd name="connsiteX9" fmla="*/ 757238 w 3014663"/>
                <a:gd name="connsiteY9" fmla="*/ 1104900 h 1300163"/>
                <a:gd name="connsiteX10" fmla="*/ 757238 w 3014663"/>
                <a:gd name="connsiteY10" fmla="*/ 1059656 h 1300163"/>
                <a:gd name="connsiteX11" fmla="*/ 733426 w 3014663"/>
                <a:gd name="connsiteY11" fmla="*/ 1059656 h 1300163"/>
                <a:gd name="connsiteX12" fmla="*/ 733426 w 3014663"/>
                <a:gd name="connsiteY12" fmla="*/ 1007269 h 1300163"/>
                <a:gd name="connsiteX13" fmla="*/ 628651 w 3014663"/>
                <a:gd name="connsiteY13" fmla="*/ 1007269 h 1300163"/>
                <a:gd name="connsiteX14" fmla="*/ 597694 w 3014663"/>
                <a:gd name="connsiteY14" fmla="*/ 969169 h 1300163"/>
                <a:gd name="connsiteX15" fmla="*/ 504826 w 3014663"/>
                <a:gd name="connsiteY15" fmla="*/ 969169 h 1300163"/>
                <a:gd name="connsiteX16" fmla="*/ 504826 w 3014663"/>
                <a:gd name="connsiteY16" fmla="*/ 931069 h 1300163"/>
                <a:gd name="connsiteX17" fmla="*/ 407194 w 3014663"/>
                <a:gd name="connsiteY17" fmla="*/ 931069 h 1300163"/>
                <a:gd name="connsiteX18" fmla="*/ 407194 w 3014663"/>
                <a:gd name="connsiteY18" fmla="*/ 890588 h 1300163"/>
                <a:gd name="connsiteX19" fmla="*/ 381001 w 3014663"/>
                <a:gd name="connsiteY19" fmla="*/ 890588 h 1300163"/>
                <a:gd name="connsiteX20" fmla="*/ 381001 w 3014663"/>
                <a:gd name="connsiteY20" fmla="*/ 859631 h 1300163"/>
                <a:gd name="connsiteX21" fmla="*/ 364332 w 3014663"/>
                <a:gd name="connsiteY21" fmla="*/ 859631 h 1300163"/>
                <a:gd name="connsiteX22" fmla="*/ 364332 w 3014663"/>
                <a:gd name="connsiteY22" fmla="*/ 826294 h 1300163"/>
                <a:gd name="connsiteX23" fmla="*/ 345282 w 3014663"/>
                <a:gd name="connsiteY23" fmla="*/ 826294 h 1300163"/>
                <a:gd name="connsiteX24" fmla="*/ 345282 w 3014663"/>
                <a:gd name="connsiteY24" fmla="*/ 776288 h 1300163"/>
                <a:gd name="connsiteX25" fmla="*/ 266701 w 3014663"/>
                <a:gd name="connsiteY25" fmla="*/ 776288 h 1300163"/>
                <a:gd name="connsiteX26" fmla="*/ 266701 w 3014663"/>
                <a:gd name="connsiteY26" fmla="*/ 647700 h 1300163"/>
                <a:gd name="connsiteX27" fmla="*/ 166688 w 3014663"/>
                <a:gd name="connsiteY27" fmla="*/ 647700 h 1300163"/>
                <a:gd name="connsiteX28" fmla="*/ 166688 w 3014663"/>
                <a:gd name="connsiteY28" fmla="*/ 583406 h 1300163"/>
                <a:gd name="connsiteX29" fmla="*/ 138113 w 3014663"/>
                <a:gd name="connsiteY29" fmla="*/ 583406 h 1300163"/>
                <a:gd name="connsiteX30" fmla="*/ 138113 w 3014663"/>
                <a:gd name="connsiteY30" fmla="*/ 190500 h 1300163"/>
                <a:gd name="connsiteX31" fmla="*/ 116682 w 3014663"/>
                <a:gd name="connsiteY31" fmla="*/ 190500 h 1300163"/>
                <a:gd name="connsiteX32" fmla="*/ 116682 w 3014663"/>
                <a:gd name="connsiteY32" fmla="*/ 169069 h 1300163"/>
                <a:gd name="connsiteX33" fmla="*/ 100013 w 3014663"/>
                <a:gd name="connsiteY33" fmla="*/ 169069 h 1300163"/>
                <a:gd name="connsiteX34" fmla="*/ 100013 w 3014663"/>
                <a:gd name="connsiteY34" fmla="*/ 107156 h 1300163"/>
                <a:gd name="connsiteX35" fmla="*/ 14288 w 3014663"/>
                <a:gd name="connsiteY35" fmla="*/ 107156 h 1300163"/>
                <a:gd name="connsiteX36" fmla="*/ 14288 w 3014663"/>
                <a:gd name="connsiteY36" fmla="*/ 14288 h 1300163"/>
                <a:gd name="connsiteX37" fmla="*/ 0 w 3014663"/>
                <a:gd name="connsiteY37" fmla="*/ 0 h 130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014663" h="1300163">
                  <a:moveTo>
                    <a:pt x="3014663" y="1300163"/>
                  </a:moveTo>
                  <a:lnTo>
                    <a:pt x="1788319" y="1300163"/>
                  </a:lnTo>
                  <a:lnTo>
                    <a:pt x="1788319" y="1247775"/>
                  </a:lnTo>
                  <a:lnTo>
                    <a:pt x="1654969" y="1247775"/>
                  </a:lnTo>
                  <a:lnTo>
                    <a:pt x="1654969" y="1195388"/>
                  </a:lnTo>
                  <a:lnTo>
                    <a:pt x="1250157" y="1195388"/>
                  </a:lnTo>
                  <a:lnTo>
                    <a:pt x="1250157" y="1143000"/>
                  </a:lnTo>
                  <a:lnTo>
                    <a:pt x="781051" y="1143000"/>
                  </a:lnTo>
                  <a:lnTo>
                    <a:pt x="781051" y="1104900"/>
                  </a:lnTo>
                  <a:lnTo>
                    <a:pt x="757238" y="1104900"/>
                  </a:lnTo>
                  <a:lnTo>
                    <a:pt x="757238" y="1059656"/>
                  </a:lnTo>
                  <a:lnTo>
                    <a:pt x="733426" y="1059656"/>
                  </a:lnTo>
                  <a:lnTo>
                    <a:pt x="733426" y="1007269"/>
                  </a:lnTo>
                  <a:lnTo>
                    <a:pt x="628651" y="1007269"/>
                  </a:lnTo>
                  <a:lnTo>
                    <a:pt x="597694" y="969169"/>
                  </a:lnTo>
                  <a:lnTo>
                    <a:pt x="504826" y="969169"/>
                  </a:lnTo>
                  <a:lnTo>
                    <a:pt x="504826" y="931069"/>
                  </a:lnTo>
                  <a:lnTo>
                    <a:pt x="407194" y="931069"/>
                  </a:lnTo>
                  <a:lnTo>
                    <a:pt x="407194" y="890588"/>
                  </a:lnTo>
                  <a:lnTo>
                    <a:pt x="381001" y="890588"/>
                  </a:lnTo>
                  <a:lnTo>
                    <a:pt x="381001" y="859631"/>
                  </a:lnTo>
                  <a:lnTo>
                    <a:pt x="364332" y="859631"/>
                  </a:lnTo>
                  <a:lnTo>
                    <a:pt x="364332" y="826294"/>
                  </a:lnTo>
                  <a:lnTo>
                    <a:pt x="345282" y="826294"/>
                  </a:lnTo>
                  <a:lnTo>
                    <a:pt x="345282" y="776288"/>
                  </a:lnTo>
                  <a:lnTo>
                    <a:pt x="266701" y="776288"/>
                  </a:lnTo>
                  <a:lnTo>
                    <a:pt x="266701" y="647700"/>
                  </a:lnTo>
                  <a:lnTo>
                    <a:pt x="166688" y="647700"/>
                  </a:lnTo>
                  <a:lnTo>
                    <a:pt x="166688" y="583406"/>
                  </a:lnTo>
                  <a:lnTo>
                    <a:pt x="138113" y="583406"/>
                  </a:lnTo>
                  <a:lnTo>
                    <a:pt x="138113" y="190500"/>
                  </a:lnTo>
                  <a:lnTo>
                    <a:pt x="116682" y="190500"/>
                  </a:lnTo>
                  <a:lnTo>
                    <a:pt x="116682" y="169069"/>
                  </a:lnTo>
                  <a:lnTo>
                    <a:pt x="100013" y="169069"/>
                  </a:lnTo>
                  <a:lnTo>
                    <a:pt x="100013" y="107156"/>
                  </a:lnTo>
                  <a:lnTo>
                    <a:pt x="14288" y="107156"/>
                  </a:lnTo>
                  <a:lnTo>
                    <a:pt x="14288" y="14288"/>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246" name="Group 245">
              <a:extLst>
                <a:ext uri="{FF2B5EF4-FFF2-40B4-BE49-F238E27FC236}">
                  <a16:creationId xmlns:a16="http://schemas.microsoft.com/office/drawing/2014/main" id="{345C2B7E-5FF4-CCE2-E753-EACCD398D87D}"/>
                </a:ext>
              </a:extLst>
            </p:cNvPr>
            <p:cNvGrpSpPr/>
            <p:nvPr/>
          </p:nvGrpSpPr>
          <p:grpSpPr>
            <a:xfrm>
              <a:off x="2891492" y="4713833"/>
              <a:ext cx="110173" cy="110173"/>
              <a:chOff x="8163321" y="3845322"/>
              <a:chExt cx="74613" cy="74613"/>
            </a:xfrm>
          </p:grpSpPr>
          <p:cxnSp>
            <p:nvCxnSpPr>
              <p:cNvPr id="247" name="Straight Connector 246">
                <a:extLst>
                  <a:ext uri="{FF2B5EF4-FFF2-40B4-BE49-F238E27FC236}">
                    <a16:creationId xmlns:a16="http://schemas.microsoft.com/office/drawing/2014/main" id="{B62E563A-550C-4EBC-D348-D40B6D0E822C}"/>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0BE35656-0427-E27B-2935-7B4BA985195A}"/>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1C7E084D-C646-5578-8E32-1056FC38B367}"/>
                </a:ext>
              </a:extLst>
            </p:cNvPr>
            <p:cNvGrpSpPr/>
            <p:nvPr/>
          </p:nvGrpSpPr>
          <p:grpSpPr>
            <a:xfrm>
              <a:off x="3070037" y="4754339"/>
              <a:ext cx="110173" cy="110173"/>
              <a:chOff x="8163321" y="3845322"/>
              <a:chExt cx="74613" cy="74613"/>
            </a:xfrm>
          </p:grpSpPr>
          <p:cxnSp>
            <p:nvCxnSpPr>
              <p:cNvPr id="250" name="Straight Connector 249">
                <a:extLst>
                  <a:ext uri="{FF2B5EF4-FFF2-40B4-BE49-F238E27FC236}">
                    <a16:creationId xmlns:a16="http://schemas.microsoft.com/office/drawing/2014/main" id="{39536211-83EA-F231-6F2A-524B2433E0E1}"/>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6C1CBD5B-9090-C9E6-B869-6C84A71B057D}"/>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60262C01-772B-0DFB-2A01-A6B85728B64B}"/>
                </a:ext>
              </a:extLst>
            </p:cNvPr>
            <p:cNvGrpSpPr/>
            <p:nvPr/>
          </p:nvGrpSpPr>
          <p:grpSpPr>
            <a:xfrm>
              <a:off x="3247770" y="4754339"/>
              <a:ext cx="110173" cy="110173"/>
              <a:chOff x="8163321" y="3845322"/>
              <a:chExt cx="74613" cy="74613"/>
            </a:xfrm>
          </p:grpSpPr>
          <p:cxnSp>
            <p:nvCxnSpPr>
              <p:cNvPr id="253" name="Straight Connector 252">
                <a:extLst>
                  <a:ext uri="{FF2B5EF4-FFF2-40B4-BE49-F238E27FC236}">
                    <a16:creationId xmlns:a16="http://schemas.microsoft.com/office/drawing/2014/main" id="{D41973C5-76CF-3CD6-79EB-194AF9F8A33D}"/>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8BC987A3-8076-FD27-B6D1-C016A1F89957}"/>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B34C5283-65B8-EFE2-FE7C-EB638B182647}"/>
                </a:ext>
              </a:extLst>
            </p:cNvPr>
            <p:cNvGrpSpPr/>
            <p:nvPr/>
          </p:nvGrpSpPr>
          <p:grpSpPr>
            <a:xfrm>
              <a:off x="3365340" y="4818292"/>
              <a:ext cx="110173" cy="110173"/>
              <a:chOff x="8163321" y="3845322"/>
              <a:chExt cx="74613" cy="74613"/>
            </a:xfrm>
          </p:grpSpPr>
          <p:cxnSp>
            <p:nvCxnSpPr>
              <p:cNvPr id="256" name="Straight Connector 255">
                <a:extLst>
                  <a:ext uri="{FF2B5EF4-FFF2-40B4-BE49-F238E27FC236}">
                    <a16:creationId xmlns:a16="http://schemas.microsoft.com/office/drawing/2014/main" id="{C1F7BF4B-D0F6-B55E-D61B-5E2A6AE60FCE}"/>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D57777AF-AD89-88D6-2F5D-FE63B990A714}"/>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3A26604D-FB4E-624F-8D30-092A3666E9FF}"/>
                </a:ext>
              </a:extLst>
            </p:cNvPr>
            <p:cNvGrpSpPr/>
            <p:nvPr/>
          </p:nvGrpSpPr>
          <p:grpSpPr>
            <a:xfrm>
              <a:off x="3421131" y="4818292"/>
              <a:ext cx="110173" cy="110173"/>
              <a:chOff x="8163321" y="3845322"/>
              <a:chExt cx="74613" cy="74613"/>
            </a:xfrm>
          </p:grpSpPr>
          <p:cxnSp>
            <p:nvCxnSpPr>
              <p:cNvPr id="259" name="Straight Connector 258">
                <a:extLst>
                  <a:ext uri="{FF2B5EF4-FFF2-40B4-BE49-F238E27FC236}">
                    <a16:creationId xmlns:a16="http://schemas.microsoft.com/office/drawing/2014/main" id="{5402A564-B416-8770-AF5A-20F92411B01C}"/>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491C1CAC-DC14-4E11-9FC0-6536038AAB5F}"/>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BEF9283B-08F3-D9E5-5EFA-38F5915FDF55}"/>
                </a:ext>
              </a:extLst>
            </p:cNvPr>
            <p:cNvGrpSpPr/>
            <p:nvPr/>
          </p:nvGrpSpPr>
          <p:grpSpPr>
            <a:xfrm>
              <a:off x="3433091" y="4860515"/>
              <a:ext cx="110173" cy="110173"/>
              <a:chOff x="8163321" y="3845322"/>
              <a:chExt cx="74613" cy="74613"/>
            </a:xfrm>
          </p:grpSpPr>
          <p:cxnSp>
            <p:nvCxnSpPr>
              <p:cNvPr id="262" name="Straight Connector 261">
                <a:extLst>
                  <a:ext uri="{FF2B5EF4-FFF2-40B4-BE49-F238E27FC236}">
                    <a16:creationId xmlns:a16="http://schemas.microsoft.com/office/drawing/2014/main" id="{0612BFA6-7646-0A93-06D5-358EA83A04CA}"/>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B6469E26-F838-3C87-5694-475E5C16DD88}"/>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36A4A31B-6306-0CAB-3ADD-C713D099129C}"/>
                </a:ext>
              </a:extLst>
            </p:cNvPr>
            <p:cNvGrpSpPr/>
            <p:nvPr/>
          </p:nvGrpSpPr>
          <p:grpSpPr>
            <a:xfrm>
              <a:off x="3594805" y="4860515"/>
              <a:ext cx="110173" cy="110173"/>
              <a:chOff x="8163321" y="3845322"/>
              <a:chExt cx="74613" cy="74613"/>
            </a:xfrm>
          </p:grpSpPr>
          <p:cxnSp>
            <p:nvCxnSpPr>
              <p:cNvPr id="265" name="Straight Connector 264">
                <a:extLst>
                  <a:ext uri="{FF2B5EF4-FFF2-40B4-BE49-F238E27FC236}">
                    <a16:creationId xmlns:a16="http://schemas.microsoft.com/office/drawing/2014/main" id="{BB78ABCE-1021-218F-3B74-6C42B6F3B88F}"/>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8BC2693B-FA50-DF44-0C76-91D22C5D840B}"/>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3286B710-3961-08B0-145F-903057777AE4}"/>
                </a:ext>
              </a:extLst>
            </p:cNvPr>
            <p:cNvGrpSpPr/>
            <p:nvPr/>
          </p:nvGrpSpPr>
          <p:grpSpPr>
            <a:xfrm>
              <a:off x="3624942" y="4860515"/>
              <a:ext cx="110173" cy="110173"/>
              <a:chOff x="8163321" y="3845322"/>
              <a:chExt cx="74613" cy="74613"/>
            </a:xfrm>
          </p:grpSpPr>
          <p:cxnSp>
            <p:nvCxnSpPr>
              <p:cNvPr id="268" name="Straight Connector 267">
                <a:extLst>
                  <a:ext uri="{FF2B5EF4-FFF2-40B4-BE49-F238E27FC236}">
                    <a16:creationId xmlns:a16="http://schemas.microsoft.com/office/drawing/2014/main" id="{CD925E40-A510-599F-3412-E2A1DE47A8DC}"/>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586E228A-8270-B0DB-3A41-373D0C801B68}"/>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208DD010-ED02-1C8B-4924-0B41C43DC2C0}"/>
                </a:ext>
              </a:extLst>
            </p:cNvPr>
            <p:cNvGrpSpPr/>
            <p:nvPr/>
          </p:nvGrpSpPr>
          <p:grpSpPr>
            <a:xfrm>
              <a:off x="3763627" y="4860515"/>
              <a:ext cx="110173" cy="110173"/>
              <a:chOff x="8163321" y="3845322"/>
              <a:chExt cx="74613" cy="74613"/>
            </a:xfrm>
          </p:grpSpPr>
          <p:cxnSp>
            <p:nvCxnSpPr>
              <p:cNvPr id="271" name="Straight Connector 270">
                <a:extLst>
                  <a:ext uri="{FF2B5EF4-FFF2-40B4-BE49-F238E27FC236}">
                    <a16:creationId xmlns:a16="http://schemas.microsoft.com/office/drawing/2014/main" id="{E272B32D-E385-992C-242D-754C81D06B28}"/>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6B58A5AC-AC59-EEA0-8980-63090AC66B2C}"/>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248849BE-E0B5-3D82-AC66-D0FEFBF47DC6}"/>
                </a:ext>
              </a:extLst>
            </p:cNvPr>
            <p:cNvGrpSpPr/>
            <p:nvPr/>
          </p:nvGrpSpPr>
          <p:grpSpPr>
            <a:xfrm>
              <a:off x="4134388" y="4860515"/>
              <a:ext cx="110173" cy="110173"/>
              <a:chOff x="8163321" y="3845322"/>
              <a:chExt cx="74613" cy="74613"/>
            </a:xfrm>
          </p:grpSpPr>
          <p:cxnSp>
            <p:nvCxnSpPr>
              <p:cNvPr id="274" name="Straight Connector 273">
                <a:extLst>
                  <a:ext uri="{FF2B5EF4-FFF2-40B4-BE49-F238E27FC236}">
                    <a16:creationId xmlns:a16="http://schemas.microsoft.com/office/drawing/2014/main" id="{A9991C49-A9B5-5587-1DE4-FA8AB9DCD44C}"/>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19BA679E-526E-1BF1-1216-B449569656C5}"/>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CC465623-DBDF-080E-5D37-3C21C4FF7EFA}"/>
                </a:ext>
              </a:extLst>
            </p:cNvPr>
            <p:cNvGrpSpPr/>
            <p:nvPr/>
          </p:nvGrpSpPr>
          <p:grpSpPr>
            <a:xfrm>
              <a:off x="4204796" y="4860515"/>
              <a:ext cx="110173" cy="110173"/>
              <a:chOff x="8163321" y="3845322"/>
              <a:chExt cx="74613" cy="74613"/>
            </a:xfrm>
          </p:grpSpPr>
          <p:cxnSp>
            <p:nvCxnSpPr>
              <p:cNvPr id="277" name="Straight Connector 276">
                <a:extLst>
                  <a:ext uri="{FF2B5EF4-FFF2-40B4-BE49-F238E27FC236}">
                    <a16:creationId xmlns:a16="http://schemas.microsoft.com/office/drawing/2014/main" id="{9F0C648C-216F-AE57-9525-57179AB93D3D}"/>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DACEF94D-46EC-C6D3-A090-AC88EB9D54BA}"/>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AFA92DA6-64BA-9325-731D-EE195BCFE3E7}"/>
                </a:ext>
              </a:extLst>
            </p:cNvPr>
            <p:cNvGrpSpPr/>
            <p:nvPr/>
          </p:nvGrpSpPr>
          <p:grpSpPr>
            <a:xfrm>
              <a:off x="4292002" y="4860515"/>
              <a:ext cx="110173" cy="110173"/>
              <a:chOff x="8163321" y="3845322"/>
              <a:chExt cx="74613" cy="74613"/>
            </a:xfrm>
          </p:grpSpPr>
          <p:cxnSp>
            <p:nvCxnSpPr>
              <p:cNvPr id="280" name="Straight Connector 279">
                <a:extLst>
                  <a:ext uri="{FF2B5EF4-FFF2-40B4-BE49-F238E27FC236}">
                    <a16:creationId xmlns:a16="http://schemas.microsoft.com/office/drawing/2014/main" id="{6716D3D0-1246-358C-A432-218DBA8BA3ED}"/>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EC36A0C8-A70C-6690-F562-5460BD4C1A50}"/>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30F288F3-16E5-24C6-BCE9-0CDF347DCB12}"/>
                </a:ext>
              </a:extLst>
            </p:cNvPr>
            <p:cNvGrpSpPr/>
            <p:nvPr/>
          </p:nvGrpSpPr>
          <p:grpSpPr>
            <a:xfrm>
              <a:off x="4450405" y="4860515"/>
              <a:ext cx="110173" cy="110173"/>
              <a:chOff x="8163321" y="3845322"/>
              <a:chExt cx="74613" cy="74613"/>
            </a:xfrm>
          </p:grpSpPr>
          <p:cxnSp>
            <p:nvCxnSpPr>
              <p:cNvPr id="283" name="Straight Connector 282">
                <a:extLst>
                  <a:ext uri="{FF2B5EF4-FFF2-40B4-BE49-F238E27FC236}">
                    <a16:creationId xmlns:a16="http://schemas.microsoft.com/office/drawing/2014/main" id="{152F654F-88C9-8A52-0C32-4CFA747909E1}"/>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8CB76265-059E-F8BB-0DB2-8F96F185B1B4}"/>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D13BE1D5-A524-9B0D-C6F1-A437E2A81947}"/>
                </a:ext>
              </a:extLst>
            </p:cNvPr>
            <p:cNvGrpSpPr/>
            <p:nvPr/>
          </p:nvGrpSpPr>
          <p:grpSpPr>
            <a:xfrm>
              <a:off x="4472205" y="4860515"/>
              <a:ext cx="110173" cy="110173"/>
              <a:chOff x="8163321" y="3845322"/>
              <a:chExt cx="74613" cy="74613"/>
            </a:xfrm>
          </p:grpSpPr>
          <p:cxnSp>
            <p:nvCxnSpPr>
              <p:cNvPr id="286" name="Straight Connector 285">
                <a:extLst>
                  <a:ext uri="{FF2B5EF4-FFF2-40B4-BE49-F238E27FC236}">
                    <a16:creationId xmlns:a16="http://schemas.microsoft.com/office/drawing/2014/main" id="{CED252B1-F292-F9D2-0F85-B82C09A62BB1}"/>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6139444F-D0C0-C3DF-D996-DFCD56AE3287}"/>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0ED2AC71-68A9-BBFB-CF1F-CC13E6D9FBB4}"/>
                </a:ext>
              </a:extLst>
            </p:cNvPr>
            <p:cNvGrpSpPr/>
            <p:nvPr/>
          </p:nvGrpSpPr>
          <p:grpSpPr>
            <a:xfrm>
              <a:off x="4636672" y="4860515"/>
              <a:ext cx="110173" cy="110173"/>
              <a:chOff x="8163321" y="3845322"/>
              <a:chExt cx="74613" cy="74613"/>
            </a:xfrm>
          </p:grpSpPr>
          <p:cxnSp>
            <p:nvCxnSpPr>
              <p:cNvPr id="289" name="Straight Connector 288">
                <a:extLst>
                  <a:ext uri="{FF2B5EF4-FFF2-40B4-BE49-F238E27FC236}">
                    <a16:creationId xmlns:a16="http://schemas.microsoft.com/office/drawing/2014/main" id="{8B16F45F-BA47-E604-F441-FFD56F85B0E0}"/>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5C44DC04-AD6D-2AEF-8B00-6ABDDEDDD1B8}"/>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62987CC6-44AE-6ECC-0F5C-D26446F68035}"/>
                </a:ext>
              </a:extLst>
            </p:cNvPr>
            <p:cNvGrpSpPr/>
            <p:nvPr/>
          </p:nvGrpSpPr>
          <p:grpSpPr>
            <a:xfrm>
              <a:off x="2109312" y="4497201"/>
              <a:ext cx="110173" cy="110173"/>
              <a:chOff x="8163321" y="3845322"/>
              <a:chExt cx="74613" cy="74613"/>
            </a:xfrm>
          </p:grpSpPr>
          <p:cxnSp>
            <p:nvCxnSpPr>
              <p:cNvPr id="292" name="Straight Connector 291">
                <a:extLst>
                  <a:ext uri="{FF2B5EF4-FFF2-40B4-BE49-F238E27FC236}">
                    <a16:creationId xmlns:a16="http://schemas.microsoft.com/office/drawing/2014/main" id="{FD0A1840-2CF4-E5A9-501A-DB74EBC7338E}"/>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E6C8C8D6-CC65-C645-C5ED-1C92050E576F}"/>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461F9D0A-454B-E702-62E4-1A6A6ED0810F}"/>
                </a:ext>
              </a:extLst>
            </p:cNvPr>
            <p:cNvGrpSpPr/>
            <p:nvPr/>
          </p:nvGrpSpPr>
          <p:grpSpPr>
            <a:xfrm>
              <a:off x="1904000" y="4278221"/>
              <a:ext cx="110173" cy="110173"/>
              <a:chOff x="8163321" y="3845322"/>
              <a:chExt cx="74613" cy="74613"/>
            </a:xfrm>
          </p:grpSpPr>
          <p:cxnSp>
            <p:nvCxnSpPr>
              <p:cNvPr id="295" name="Straight Connector 294">
                <a:extLst>
                  <a:ext uri="{FF2B5EF4-FFF2-40B4-BE49-F238E27FC236}">
                    <a16:creationId xmlns:a16="http://schemas.microsoft.com/office/drawing/2014/main" id="{F3B44978-0191-62E0-1B4B-27256095FB18}"/>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3A1CB872-161D-FC0B-B86F-394774EAC3EA}"/>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36F9E7D7-F2BE-E678-F3AE-5D8E9D85775F}"/>
                </a:ext>
              </a:extLst>
            </p:cNvPr>
            <p:cNvGrpSpPr/>
            <p:nvPr/>
          </p:nvGrpSpPr>
          <p:grpSpPr>
            <a:xfrm>
              <a:off x="1772442" y="3808504"/>
              <a:ext cx="110173" cy="110173"/>
              <a:chOff x="8163321" y="3845322"/>
              <a:chExt cx="74613" cy="74613"/>
            </a:xfrm>
          </p:grpSpPr>
          <p:cxnSp>
            <p:nvCxnSpPr>
              <p:cNvPr id="298" name="Straight Connector 297">
                <a:extLst>
                  <a:ext uri="{FF2B5EF4-FFF2-40B4-BE49-F238E27FC236}">
                    <a16:creationId xmlns:a16="http://schemas.microsoft.com/office/drawing/2014/main" id="{EFA321C2-55BC-1F3A-F80E-4C895E4DC3B7}"/>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A60E735B-9093-EB0F-F4E7-EDBDCF7FB978}"/>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AD3E9D38-4869-8763-8E6C-6E161FB29F06}"/>
                </a:ext>
              </a:extLst>
            </p:cNvPr>
            <p:cNvGrpSpPr/>
            <p:nvPr/>
          </p:nvGrpSpPr>
          <p:grpSpPr>
            <a:xfrm>
              <a:off x="1763216" y="3783303"/>
              <a:ext cx="110173" cy="110173"/>
              <a:chOff x="8163321" y="3845322"/>
              <a:chExt cx="74613" cy="74613"/>
            </a:xfrm>
          </p:grpSpPr>
          <p:cxnSp>
            <p:nvCxnSpPr>
              <p:cNvPr id="301" name="Straight Connector 300">
                <a:extLst>
                  <a:ext uri="{FF2B5EF4-FFF2-40B4-BE49-F238E27FC236}">
                    <a16:creationId xmlns:a16="http://schemas.microsoft.com/office/drawing/2014/main" id="{C1B05EF2-D8AF-E8D3-FE8B-73D9D50119C1}"/>
                  </a:ext>
                </a:extLst>
              </p:cNvPr>
              <p:cNvCxnSpPr>
                <a:cxnSpLocks/>
              </p:cNvCxnSpPr>
              <p:nvPr/>
            </p:nvCxnSpPr>
            <p:spPr bwMode="auto">
              <a:xfrm>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C6A1A741-B219-AA95-1EB4-42F667E3F69E}"/>
                  </a:ext>
                </a:extLst>
              </p:cNvPr>
              <p:cNvCxnSpPr>
                <a:cxnSpLocks/>
              </p:cNvCxnSpPr>
              <p:nvPr/>
            </p:nvCxnSpPr>
            <p:spPr bwMode="auto">
              <a:xfrm rot="16200000">
                <a:off x="8200628" y="3845322"/>
                <a:ext cx="0" cy="74613"/>
              </a:xfrm>
              <a:prstGeom prst="line">
                <a:avLst/>
              </a:prstGeom>
              <a:noFill/>
              <a:ln w="28575" cap="flat" cmpd="sng" algn="ctr">
                <a:solidFill>
                  <a:schemeClr val="accent1"/>
                </a:solidFill>
                <a:prstDash val="solid"/>
                <a:round/>
                <a:headEnd type="none" w="med" len="med"/>
                <a:tailEnd type="none" w="med" len="med"/>
              </a:ln>
              <a:effectLst/>
            </p:spPr>
          </p:cxnSp>
        </p:grpSp>
      </p:grpSp>
      <p:sp>
        <p:nvSpPr>
          <p:cNvPr id="307" name="Freeform: Shape 306">
            <a:extLst>
              <a:ext uri="{FF2B5EF4-FFF2-40B4-BE49-F238E27FC236}">
                <a16:creationId xmlns:a16="http://schemas.microsoft.com/office/drawing/2014/main" id="{C1336021-6533-B728-C090-956A7A3A2CC8}"/>
              </a:ext>
            </a:extLst>
          </p:cNvPr>
          <p:cNvSpPr/>
          <p:nvPr/>
        </p:nvSpPr>
        <p:spPr bwMode="auto">
          <a:xfrm>
            <a:off x="1682750" y="3625850"/>
            <a:ext cx="3025775" cy="1298575"/>
          </a:xfrm>
          <a:custGeom>
            <a:avLst/>
            <a:gdLst>
              <a:gd name="connsiteX0" fmla="*/ 0 w 3025775"/>
              <a:gd name="connsiteY0" fmla="*/ 0 h 1298575"/>
              <a:gd name="connsiteX1" fmla="*/ 0 w 3025775"/>
              <a:gd name="connsiteY1" fmla="*/ 66675 h 1298575"/>
              <a:gd name="connsiteX2" fmla="*/ 44450 w 3025775"/>
              <a:gd name="connsiteY2" fmla="*/ 66675 h 1298575"/>
              <a:gd name="connsiteX3" fmla="*/ 44450 w 3025775"/>
              <a:gd name="connsiteY3" fmla="*/ 101600 h 1298575"/>
              <a:gd name="connsiteX4" fmla="*/ 92075 w 3025775"/>
              <a:gd name="connsiteY4" fmla="*/ 101600 h 1298575"/>
              <a:gd name="connsiteX5" fmla="*/ 92075 w 3025775"/>
              <a:gd name="connsiteY5" fmla="*/ 168275 h 1298575"/>
              <a:gd name="connsiteX6" fmla="*/ 149225 w 3025775"/>
              <a:gd name="connsiteY6" fmla="*/ 168275 h 1298575"/>
              <a:gd name="connsiteX7" fmla="*/ 149225 w 3025775"/>
              <a:gd name="connsiteY7" fmla="*/ 263525 h 1298575"/>
              <a:gd name="connsiteX8" fmla="*/ 149225 w 3025775"/>
              <a:gd name="connsiteY8" fmla="*/ 666750 h 1298575"/>
              <a:gd name="connsiteX9" fmla="*/ 180975 w 3025775"/>
              <a:gd name="connsiteY9" fmla="*/ 666750 h 1298575"/>
              <a:gd name="connsiteX10" fmla="*/ 180975 w 3025775"/>
              <a:gd name="connsiteY10" fmla="*/ 755650 h 1298575"/>
              <a:gd name="connsiteX11" fmla="*/ 228600 w 3025775"/>
              <a:gd name="connsiteY11" fmla="*/ 755650 h 1298575"/>
              <a:gd name="connsiteX12" fmla="*/ 228600 w 3025775"/>
              <a:gd name="connsiteY12" fmla="*/ 790575 h 1298575"/>
              <a:gd name="connsiteX13" fmla="*/ 266700 w 3025775"/>
              <a:gd name="connsiteY13" fmla="*/ 790575 h 1298575"/>
              <a:gd name="connsiteX14" fmla="*/ 266700 w 3025775"/>
              <a:gd name="connsiteY14" fmla="*/ 819150 h 1298575"/>
              <a:gd name="connsiteX15" fmla="*/ 311150 w 3025775"/>
              <a:gd name="connsiteY15" fmla="*/ 819150 h 1298575"/>
              <a:gd name="connsiteX16" fmla="*/ 311150 w 3025775"/>
              <a:gd name="connsiteY16" fmla="*/ 866775 h 1298575"/>
              <a:gd name="connsiteX17" fmla="*/ 327025 w 3025775"/>
              <a:gd name="connsiteY17" fmla="*/ 866775 h 1298575"/>
              <a:gd name="connsiteX18" fmla="*/ 327025 w 3025775"/>
              <a:gd name="connsiteY18" fmla="*/ 892175 h 1298575"/>
              <a:gd name="connsiteX19" fmla="*/ 381000 w 3025775"/>
              <a:gd name="connsiteY19" fmla="*/ 892175 h 1298575"/>
              <a:gd name="connsiteX20" fmla="*/ 381000 w 3025775"/>
              <a:gd name="connsiteY20" fmla="*/ 933450 h 1298575"/>
              <a:gd name="connsiteX21" fmla="*/ 498475 w 3025775"/>
              <a:gd name="connsiteY21" fmla="*/ 933450 h 1298575"/>
              <a:gd name="connsiteX22" fmla="*/ 498475 w 3025775"/>
              <a:gd name="connsiteY22" fmla="*/ 962025 h 1298575"/>
              <a:gd name="connsiteX23" fmla="*/ 622300 w 3025775"/>
              <a:gd name="connsiteY23" fmla="*/ 962025 h 1298575"/>
              <a:gd name="connsiteX24" fmla="*/ 622300 w 3025775"/>
              <a:gd name="connsiteY24" fmla="*/ 1022350 h 1298575"/>
              <a:gd name="connsiteX25" fmla="*/ 762000 w 3025775"/>
              <a:gd name="connsiteY25" fmla="*/ 1022350 h 1298575"/>
              <a:gd name="connsiteX26" fmla="*/ 762000 w 3025775"/>
              <a:gd name="connsiteY26" fmla="*/ 1073150 h 1298575"/>
              <a:gd name="connsiteX27" fmla="*/ 917575 w 3025775"/>
              <a:gd name="connsiteY27" fmla="*/ 1073150 h 1298575"/>
              <a:gd name="connsiteX28" fmla="*/ 917575 w 3025775"/>
              <a:gd name="connsiteY28" fmla="*/ 1114425 h 1298575"/>
              <a:gd name="connsiteX29" fmla="*/ 1012825 w 3025775"/>
              <a:gd name="connsiteY29" fmla="*/ 1114425 h 1298575"/>
              <a:gd name="connsiteX30" fmla="*/ 1012825 w 3025775"/>
              <a:gd name="connsiteY30" fmla="*/ 1146175 h 1298575"/>
              <a:gd name="connsiteX31" fmla="*/ 1095375 w 3025775"/>
              <a:gd name="connsiteY31" fmla="*/ 1146175 h 1298575"/>
              <a:gd name="connsiteX32" fmla="*/ 1095375 w 3025775"/>
              <a:gd name="connsiteY32" fmla="*/ 1168400 h 1298575"/>
              <a:gd name="connsiteX33" fmla="*/ 1216025 w 3025775"/>
              <a:gd name="connsiteY33" fmla="*/ 1168400 h 1298575"/>
              <a:gd name="connsiteX34" fmla="*/ 1216025 w 3025775"/>
              <a:gd name="connsiteY34" fmla="*/ 1196975 h 1298575"/>
              <a:gd name="connsiteX35" fmla="*/ 1438275 w 3025775"/>
              <a:gd name="connsiteY35" fmla="*/ 1196975 h 1298575"/>
              <a:gd name="connsiteX36" fmla="*/ 1438275 w 3025775"/>
              <a:gd name="connsiteY36" fmla="*/ 1247775 h 1298575"/>
              <a:gd name="connsiteX37" fmla="*/ 1787525 w 3025775"/>
              <a:gd name="connsiteY37" fmla="*/ 1247775 h 1298575"/>
              <a:gd name="connsiteX38" fmla="*/ 1787525 w 3025775"/>
              <a:gd name="connsiteY38" fmla="*/ 1298575 h 1298575"/>
              <a:gd name="connsiteX39" fmla="*/ 3025775 w 3025775"/>
              <a:gd name="connsiteY39" fmla="*/ 1298575 h 129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025775" h="1298575">
                <a:moveTo>
                  <a:pt x="0" y="0"/>
                </a:moveTo>
                <a:lnTo>
                  <a:pt x="0" y="66675"/>
                </a:lnTo>
                <a:lnTo>
                  <a:pt x="44450" y="66675"/>
                </a:lnTo>
                <a:lnTo>
                  <a:pt x="44450" y="101600"/>
                </a:lnTo>
                <a:lnTo>
                  <a:pt x="92075" y="101600"/>
                </a:lnTo>
                <a:lnTo>
                  <a:pt x="92075" y="168275"/>
                </a:lnTo>
                <a:lnTo>
                  <a:pt x="149225" y="168275"/>
                </a:lnTo>
                <a:lnTo>
                  <a:pt x="149225" y="263525"/>
                </a:lnTo>
                <a:lnTo>
                  <a:pt x="149225" y="666750"/>
                </a:lnTo>
                <a:lnTo>
                  <a:pt x="180975" y="666750"/>
                </a:lnTo>
                <a:lnTo>
                  <a:pt x="180975" y="755650"/>
                </a:lnTo>
                <a:lnTo>
                  <a:pt x="228600" y="755650"/>
                </a:lnTo>
                <a:lnTo>
                  <a:pt x="228600" y="790575"/>
                </a:lnTo>
                <a:lnTo>
                  <a:pt x="266700" y="790575"/>
                </a:lnTo>
                <a:lnTo>
                  <a:pt x="266700" y="819150"/>
                </a:lnTo>
                <a:lnTo>
                  <a:pt x="311150" y="819150"/>
                </a:lnTo>
                <a:lnTo>
                  <a:pt x="311150" y="866775"/>
                </a:lnTo>
                <a:lnTo>
                  <a:pt x="327025" y="866775"/>
                </a:lnTo>
                <a:lnTo>
                  <a:pt x="327025" y="892175"/>
                </a:lnTo>
                <a:lnTo>
                  <a:pt x="381000" y="892175"/>
                </a:lnTo>
                <a:lnTo>
                  <a:pt x="381000" y="933450"/>
                </a:lnTo>
                <a:lnTo>
                  <a:pt x="498475" y="933450"/>
                </a:lnTo>
                <a:lnTo>
                  <a:pt x="498475" y="962025"/>
                </a:lnTo>
                <a:lnTo>
                  <a:pt x="622300" y="962025"/>
                </a:lnTo>
                <a:lnTo>
                  <a:pt x="622300" y="1022350"/>
                </a:lnTo>
                <a:lnTo>
                  <a:pt x="762000" y="1022350"/>
                </a:lnTo>
                <a:lnTo>
                  <a:pt x="762000" y="1073150"/>
                </a:lnTo>
                <a:lnTo>
                  <a:pt x="917575" y="1073150"/>
                </a:lnTo>
                <a:lnTo>
                  <a:pt x="917575" y="1114425"/>
                </a:lnTo>
                <a:lnTo>
                  <a:pt x="1012825" y="1114425"/>
                </a:lnTo>
                <a:lnTo>
                  <a:pt x="1012825" y="1146175"/>
                </a:lnTo>
                <a:lnTo>
                  <a:pt x="1095375" y="1146175"/>
                </a:lnTo>
                <a:lnTo>
                  <a:pt x="1095375" y="1168400"/>
                </a:lnTo>
                <a:lnTo>
                  <a:pt x="1216025" y="1168400"/>
                </a:lnTo>
                <a:lnTo>
                  <a:pt x="1216025" y="1196975"/>
                </a:lnTo>
                <a:lnTo>
                  <a:pt x="1438275" y="1196975"/>
                </a:lnTo>
                <a:lnTo>
                  <a:pt x="1438275" y="1247775"/>
                </a:lnTo>
                <a:lnTo>
                  <a:pt x="1787525" y="1247775"/>
                </a:lnTo>
                <a:lnTo>
                  <a:pt x="1787525" y="1298575"/>
                </a:lnTo>
                <a:lnTo>
                  <a:pt x="3025775" y="1298575"/>
                </a:lnTo>
              </a:path>
            </a:pathLst>
          </a:custGeom>
          <a:noFill/>
          <a:ln w="28575">
            <a:solidFill>
              <a:schemeClr val="accent3"/>
            </a:solidFill>
            <a:miter lim="800000"/>
            <a:headEnd/>
            <a:tailEnd/>
          </a:ln>
        </p:spPr>
        <p:txBody>
          <a:bodyPr rtlCol="0" anchor="ctr"/>
          <a:lstStyle/>
          <a:p>
            <a:pPr algn="ctr"/>
            <a:endParaRPr lang="en-US"/>
          </a:p>
        </p:txBody>
      </p:sp>
      <p:grpSp>
        <p:nvGrpSpPr>
          <p:cNvPr id="330" name="Group 329">
            <a:extLst>
              <a:ext uri="{FF2B5EF4-FFF2-40B4-BE49-F238E27FC236}">
                <a16:creationId xmlns:a16="http://schemas.microsoft.com/office/drawing/2014/main" id="{8F873418-5A48-C0A1-9356-FB2DF6A2D55E}"/>
              </a:ext>
            </a:extLst>
          </p:cNvPr>
          <p:cNvGrpSpPr/>
          <p:nvPr/>
        </p:nvGrpSpPr>
        <p:grpSpPr>
          <a:xfrm>
            <a:off x="1759644" y="3864928"/>
            <a:ext cx="1575939" cy="1071271"/>
            <a:chOff x="1759644" y="3864928"/>
            <a:chExt cx="1575939" cy="1071271"/>
          </a:xfrm>
        </p:grpSpPr>
        <p:grpSp>
          <p:nvGrpSpPr>
            <p:cNvPr id="308" name="Group 307">
              <a:extLst>
                <a:ext uri="{FF2B5EF4-FFF2-40B4-BE49-F238E27FC236}">
                  <a16:creationId xmlns:a16="http://schemas.microsoft.com/office/drawing/2014/main" id="{A854F68E-1F03-BB41-222E-F9B297F60071}"/>
                </a:ext>
              </a:extLst>
            </p:cNvPr>
            <p:cNvGrpSpPr/>
            <p:nvPr/>
          </p:nvGrpSpPr>
          <p:grpSpPr>
            <a:xfrm>
              <a:off x="1759644" y="3864928"/>
              <a:ext cx="110173" cy="110173"/>
              <a:chOff x="8163321" y="3845322"/>
              <a:chExt cx="74613" cy="74613"/>
            </a:xfrm>
          </p:grpSpPr>
          <p:cxnSp>
            <p:nvCxnSpPr>
              <p:cNvPr id="309" name="Straight Connector 308">
                <a:extLst>
                  <a:ext uri="{FF2B5EF4-FFF2-40B4-BE49-F238E27FC236}">
                    <a16:creationId xmlns:a16="http://schemas.microsoft.com/office/drawing/2014/main" id="{668BD490-AB3D-2C28-8F61-4771C6353170}"/>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9B19F2F4-5ED8-FE96-0614-2861A1197286}"/>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1" name="Group 310">
              <a:extLst>
                <a:ext uri="{FF2B5EF4-FFF2-40B4-BE49-F238E27FC236}">
                  <a16:creationId xmlns:a16="http://schemas.microsoft.com/office/drawing/2014/main" id="{10E698FE-DCE8-4C13-EF5D-640A5C4656FF}"/>
                </a:ext>
              </a:extLst>
            </p:cNvPr>
            <p:cNvGrpSpPr/>
            <p:nvPr/>
          </p:nvGrpSpPr>
          <p:grpSpPr>
            <a:xfrm>
              <a:off x="1794801" y="4278221"/>
              <a:ext cx="110173" cy="110173"/>
              <a:chOff x="8163321" y="3845322"/>
              <a:chExt cx="74613" cy="74613"/>
            </a:xfrm>
          </p:grpSpPr>
          <p:cxnSp>
            <p:nvCxnSpPr>
              <p:cNvPr id="312" name="Straight Connector 311">
                <a:extLst>
                  <a:ext uri="{FF2B5EF4-FFF2-40B4-BE49-F238E27FC236}">
                    <a16:creationId xmlns:a16="http://schemas.microsoft.com/office/drawing/2014/main" id="{9DBCE68A-1A9F-7A9D-45F4-B0B31F9BDD25}"/>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5FD2071F-582C-9040-91E2-4A551DA53109}"/>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4" name="Group 313">
              <a:extLst>
                <a:ext uri="{FF2B5EF4-FFF2-40B4-BE49-F238E27FC236}">
                  <a16:creationId xmlns:a16="http://schemas.microsoft.com/office/drawing/2014/main" id="{AE6AC670-200D-6D9A-A8C4-4FB57117653D}"/>
                </a:ext>
              </a:extLst>
            </p:cNvPr>
            <p:cNvGrpSpPr/>
            <p:nvPr/>
          </p:nvGrpSpPr>
          <p:grpSpPr>
            <a:xfrm>
              <a:off x="2039393" y="4504240"/>
              <a:ext cx="110173" cy="110173"/>
              <a:chOff x="8163321" y="3845322"/>
              <a:chExt cx="74613" cy="74613"/>
            </a:xfrm>
          </p:grpSpPr>
          <p:cxnSp>
            <p:nvCxnSpPr>
              <p:cNvPr id="315" name="Straight Connector 314">
                <a:extLst>
                  <a:ext uri="{FF2B5EF4-FFF2-40B4-BE49-F238E27FC236}">
                    <a16:creationId xmlns:a16="http://schemas.microsoft.com/office/drawing/2014/main" id="{A792D907-F56A-6E7B-3877-2D3A8DD1E86A}"/>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0321CF23-78FD-4833-0FA9-38E0E132A79F}"/>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 name="Group 316">
              <a:extLst>
                <a:ext uri="{FF2B5EF4-FFF2-40B4-BE49-F238E27FC236}">
                  <a16:creationId xmlns:a16="http://schemas.microsoft.com/office/drawing/2014/main" id="{D6F34D15-686D-6F58-EC21-0AE724E29495}"/>
                </a:ext>
              </a:extLst>
            </p:cNvPr>
            <p:cNvGrpSpPr/>
            <p:nvPr/>
          </p:nvGrpSpPr>
          <p:grpSpPr>
            <a:xfrm>
              <a:off x="2236073" y="4578826"/>
              <a:ext cx="110173" cy="110173"/>
              <a:chOff x="8163321" y="3845322"/>
              <a:chExt cx="74613" cy="74613"/>
            </a:xfrm>
          </p:grpSpPr>
          <p:cxnSp>
            <p:nvCxnSpPr>
              <p:cNvPr id="318" name="Straight Connector 317">
                <a:extLst>
                  <a:ext uri="{FF2B5EF4-FFF2-40B4-BE49-F238E27FC236}">
                    <a16:creationId xmlns:a16="http://schemas.microsoft.com/office/drawing/2014/main" id="{5411B43A-1D93-224E-B622-1E3D48AEE362}"/>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3542C119-97BC-43FD-64A4-E9FC4EFCCC79}"/>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E5321407-BBDF-8C69-17A8-342F5167FF0C}"/>
                </a:ext>
              </a:extLst>
            </p:cNvPr>
            <p:cNvGrpSpPr/>
            <p:nvPr/>
          </p:nvGrpSpPr>
          <p:grpSpPr>
            <a:xfrm>
              <a:off x="2883569" y="4770940"/>
              <a:ext cx="110173" cy="110173"/>
              <a:chOff x="8163321" y="3845322"/>
              <a:chExt cx="74613" cy="74613"/>
            </a:xfrm>
          </p:grpSpPr>
          <p:cxnSp>
            <p:nvCxnSpPr>
              <p:cNvPr id="321" name="Straight Connector 320">
                <a:extLst>
                  <a:ext uri="{FF2B5EF4-FFF2-40B4-BE49-F238E27FC236}">
                    <a16:creationId xmlns:a16="http://schemas.microsoft.com/office/drawing/2014/main" id="{B0786893-83EB-DB25-E527-40D341272C25}"/>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8F7B9390-97D5-49C6-71FA-B4AE76BA4D2C}"/>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E913FAD9-018B-E11A-3A57-61E95A35A432}"/>
                </a:ext>
              </a:extLst>
            </p:cNvPr>
            <p:cNvGrpSpPr/>
            <p:nvPr/>
          </p:nvGrpSpPr>
          <p:grpSpPr>
            <a:xfrm>
              <a:off x="3068971" y="4813463"/>
              <a:ext cx="110173" cy="110173"/>
              <a:chOff x="8163321" y="3845322"/>
              <a:chExt cx="74613" cy="74613"/>
            </a:xfrm>
          </p:grpSpPr>
          <p:cxnSp>
            <p:nvCxnSpPr>
              <p:cNvPr id="324" name="Straight Connector 323">
                <a:extLst>
                  <a:ext uri="{FF2B5EF4-FFF2-40B4-BE49-F238E27FC236}">
                    <a16:creationId xmlns:a16="http://schemas.microsoft.com/office/drawing/2014/main" id="{DC000502-A225-816C-7BC9-C741B02BD4C9}"/>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FD12D8AF-7001-DDE7-3BF2-4985BB59E094}"/>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92E737C6-532E-4C81-C2C0-F183899EBAD4}"/>
                </a:ext>
              </a:extLst>
            </p:cNvPr>
            <p:cNvGrpSpPr/>
            <p:nvPr/>
          </p:nvGrpSpPr>
          <p:grpSpPr>
            <a:xfrm>
              <a:off x="3225410" y="4826026"/>
              <a:ext cx="110173" cy="110173"/>
              <a:chOff x="8163321" y="3845322"/>
              <a:chExt cx="74613" cy="74613"/>
            </a:xfrm>
          </p:grpSpPr>
          <p:cxnSp>
            <p:nvCxnSpPr>
              <p:cNvPr id="327" name="Straight Connector 326">
                <a:extLst>
                  <a:ext uri="{FF2B5EF4-FFF2-40B4-BE49-F238E27FC236}">
                    <a16:creationId xmlns:a16="http://schemas.microsoft.com/office/drawing/2014/main" id="{BA2C7C76-90E9-4132-3B2F-44E74A58CD55}"/>
                  </a:ext>
                </a:extLst>
              </p:cNvPr>
              <p:cNvCxnSpPr>
                <a:cxnSpLocks/>
              </p:cNvCxnSpPr>
              <p:nvPr/>
            </p:nvCxnSpPr>
            <p:spPr bwMode="auto">
              <a:xfrm>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DEE145AC-4680-E19C-8C88-CDBE65D330E3}"/>
                  </a:ext>
                </a:extLst>
              </p:cNvPr>
              <p:cNvCxnSpPr>
                <a:cxnSpLocks/>
              </p:cNvCxnSpPr>
              <p:nvPr/>
            </p:nvCxnSpPr>
            <p:spPr bwMode="auto">
              <a:xfrm rot="16200000">
                <a:off x="8200628" y="3845322"/>
                <a:ext cx="0" cy="74613"/>
              </a:xfrm>
              <a:prstGeom prst="line">
                <a:avLst/>
              </a:prstGeom>
              <a:noFill/>
              <a:ln w="28575" cap="flat" cmpd="sng" algn="ctr">
                <a:solidFill>
                  <a:schemeClr val="accent3"/>
                </a:solidFill>
                <a:prstDash val="solid"/>
                <a:round/>
                <a:headEnd type="none" w="med" len="med"/>
                <a:tailEnd type="none" w="med" len="med"/>
              </a:ln>
              <a:effectLst/>
            </p:spPr>
          </p:cxnSp>
        </p:grpSp>
      </p:grpSp>
    </p:spTree>
    <p:extLst>
      <p:ext uri="{BB962C8B-B14F-4D97-AF65-F5344CB8AC3E}">
        <p14:creationId xmlns:p14="http://schemas.microsoft.com/office/powerpoint/2010/main" val="1039576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altLang="en-US" dirty="0"/>
              <a:t>RELATIVITY-047 Biomarker Analysis</a:t>
            </a:r>
            <a:r>
              <a:rPr lang="en-US" dirty="0"/>
              <a:t>: </a:t>
            </a:r>
            <a:br>
              <a:rPr lang="en-US" dirty="0"/>
            </a:br>
            <a:r>
              <a:rPr lang="en-US" dirty="0"/>
              <a:t>Investigators’ Conclusions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604675" y="1393301"/>
            <a:ext cx="10877529" cy="4876870"/>
          </a:xfrm>
        </p:spPr>
        <p:txBody>
          <a:bodyPr/>
          <a:lstStyle/>
          <a:p>
            <a:r>
              <a:rPr lang="en-US" sz="2000" dirty="0"/>
              <a:t>Exploratory biomarker analysis of patients with previously untreated advanced melanoma in RELATIVITY-047 suggests:</a:t>
            </a:r>
          </a:p>
          <a:p>
            <a:pPr lvl="1"/>
            <a:r>
              <a:rPr lang="en-US" sz="2000" dirty="0"/>
              <a:t>Greater expansion of CD4+ and CD8+ T-cell, T</a:t>
            </a:r>
            <a:r>
              <a:rPr lang="en-US" sz="2000" baseline="-25000" dirty="0"/>
              <a:t>reg</a:t>
            </a:r>
            <a:r>
              <a:rPr lang="en-US" sz="2000" dirty="0"/>
              <a:t>, and NK-cell (predominantly LAG-3+) populations with NIVO + RELA vs NIVO alone</a:t>
            </a:r>
          </a:p>
          <a:p>
            <a:pPr lvl="2"/>
            <a:r>
              <a:rPr lang="en-US" sz="2000" dirty="0"/>
              <a:t>Increase in LAG-3+ CD4+ T-cells greater in NIVO + RELA responders, suggesting RELA-specific role in CD4+ T-cell modulation</a:t>
            </a:r>
          </a:p>
          <a:p>
            <a:pPr lvl="1"/>
            <a:r>
              <a:rPr lang="en-US" sz="2000" dirty="0"/>
              <a:t>Lower pretreatment CD8+ T-cell levels in tumors may be associated with increased benefit from NIVO + RELA vs NIVO alone</a:t>
            </a:r>
          </a:p>
          <a:p>
            <a:pPr lvl="2"/>
            <a:r>
              <a:rPr lang="en-US" sz="2000" dirty="0"/>
              <a:t>NIVO + RELA efficacy observed in patients in lower CD8+ tertiles with and without tumor PD-L1 expression</a:t>
            </a:r>
          </a:p>
          <a:p>
            <a:pPr lvl="2"/>
            <a:r>
              <a:rPr lang="en-US" sz="2000" dirty="0"/>
              <a:t>PFS benefit with NIVO + RELA still observed in patients with high CD8+ LAG-3+ tumors</a:t>
            </a:r>
          </a:p>
          <a:p>
            <a:r>
              <a:rPr lang="en-US" sz="2000" dirty="0"/>
              <a:t>Further research needed to better understand RELA MoA and identify which patients may derive maximal benefit from NIVO + RELA, especially using multiple biomarkers</a:t>
            </a:r>
          </a:p>
        </p:txBody>
      </p:sp>
      <p:sp>
        <p:nvSpPr>
          <p:cNvPr id="5" name="Text Box 11">
            <a:extLst>
              <a:ext uri="{FF2B5EF4-FFF2-40B4-BE49-F238E27FC236}">
                <a16:creationId xmlns:a16="http://schemas.microsoft.com/office/drawing/2014/main" id="{B99483D5-4740-744F-EC8B-F9A15A512E1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Lipson. ESMO 2023. Abstr LBA51. </a:t>
            </a:r>
          </a:p>
        </p:txBody>
      </p:sp>
    </p:spTree>
    <p:extLst>
      <p:ext uri="{BB962C8B-B14F-4D97-AF65-F5344CB8AC3E}">
        <p14:creationId xmlns:p14="http://schemas.microsoft.com/office/powerpoint/2010/main" val="3302649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65AFB84D97AD141A8962404AD8A6EEB" ma:contentTypeVersion="1" ma:contentTypeDescription="Create a new document." ma:contentTypeScope="" ma:versionID="8f159f3f3817bf8a86c9f22e80f29da3">
  <xsd:schema xmlns:xsd="http://www.w3.org/2001/XMLSchema" xmlns:xs="http://www.w3.org/2001/XMLSchema" xmlns:p="http://schemas.microsoft.com/office/2006/metadata/properties" xmlns:ns2="d54cbe69-32bd-412a-b004-9152f949605e" xmlns:ns3="4846beb3-798c-44c6-95f8-7a944aac5c5f" targetNamespace="http://schemas.microsoft.com/office/2006/metadata/properties" ma:root="true" ma:fieldsID="a31b658325288ab7f56ef77edf2831f1" ns2:_="" ns3:_="">
    <xsd:import namespace="d54cbe69-32bd-412a-b004-9152f949605e"/>
    <xsd:import namespace="4846beb3-798c-44c6-95f8-7a944aac5c5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846beb3-798c-44c6-95f8-7a944aac5c5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56M7VY3CDVN5-680652449-2</_dlc_DocId>
    <_dlc_DocIdUrl xmlns="d54cbe69-32bd-412a-b004-9152f949605e">
      <Url>https://intranet.clinicaloptions.com/mews/oncology/ONC_2023_ESMO_CF_(PRP6560)/LBA51_Lipson/_layouts/15/DocIdRedir.aspx?ID=56M7VY3CDVN5-680652449-2</Url>
      <Description>56M7VY3CDVN5-680652449-2</Description>
    </_dlc_DocIdUrl>
    <Document_x0020_Category xmlns="4846beb3-798c-44c6-95f8-7a944aac5c5f">Conference Capsule Slides</Document_x0020_Category>
  </documentManagement>
</p:properties>
</file>

<file path=customXml/itemProps1.xml><?xml version="1.0" encoding="utf-8"?>
<ds:datastoreItem xmlns:ds="http://schemas.openxmlformats.org/officeDocument/2006/customXml" ds:itemID="{234E74AA-5437-4670-96B8-828025788B44}">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6B4291E-33EF-4F1C-B1FE-E486EFB785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846beb3-798c-44c6-95f8-7a944aac5c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BA55BC3-5A03-47C2-8EC3-D964C3B5E779}">
  <ds:schemaRefs>
    <ds:schemaRef ds:uri="http://schemas.microsoft.com/office/2006/metadata/properties"/>
    <ds:schemaRef ds:uri="http://www.w3.org/XML/1998/namespace"/>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4846beb3-798c-44c6-95f8-7a944aac5c5f"/>
    <ds:schemaRef ds:uri="d54cbe69-32bd-412a-b004-9152f949605e"/>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1680</TotalTime>
  <Words>1725</Words>
  <Application>Microsoft Office PowerPoint</Application>
  <PresentationFormat>Widescreen</PresentationFormat>
  <Paragraphs>314</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RELATIVITY-047: Biomarker Analysis of  First-line Nivolumab + Relatlimab vs  Nivolumab in Advanced Melanoma</vt:lpstr>
      <vt:lpstr>About These Slides</vt:lpstr>
      <vt:lpstr>RELATIVITY-047 Biomarker Analysis: Background</vt:lpstr>
      <vt:lpstr>RELATIVITY-047 Biomarker Analysis: Study Design</vt:lpstr>
      <vt:lpstr>RELATIVITY-047 Biomarker Analysis:  Changes in Peripheral Immune Cell Subsets</vt:lpstr>
      <vt:lpstr>RELATIVITY-047 Biomarker Analysis: Changes in LAG-3+ CD4+ T-Cells Among Treatment Responders</vt:lpstr>
      <vt:lpstr>RELATIVITY-047 Biomarker Analysis: PFS Benefit According to Baseline CD8+ T-Cell Levels</vt:lpstr>
      <vt:lpstr>RELATIVITY-047 Biomarker Analysis: PFS Benefit According to Baseline LAG-3 Levels in High CD8+ Tumors</vt:lpstr>
      <vt:lpstr>RELATIVITY-047 Biomarker Analysis:  Investigators’ Conclusions</vt:lpstr>
      <vt:lpstr>Go Online for More CCO  Coverage of ESMO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RELATIVITY-047: Biomarker Analysis of First-line Nivolumab + Relatlimab vs Nivolumab in Advanced Melanoma</dc:title>
  <dc:creator>Preferred User</dc:creator>
  <cp:lastModifiedBy>nkolenko@clinicaloptions.com</cp:lastModifiedBy>
  <cp:revision>32</cp:revision>
  <cp:lastPrinted>2016-09-26T20:21:49Z</cp:lastPrinted>
  <dcterms:created xsi:type="dcterms:W3CDTF">2005-05-27T15:08:01Z</dcterms:created>
  <dcterms:modified xsi:type="dcterms:W3CDTF">2023-10-25T20:13:47Z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7e7d2958-5881-4942-b5b9-8e3b47ada537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0x010100C65AFB84D97AD141A8962404AD8A6EEB</vt:lpwstr>
  </property>
  <property fmtid="{D5CDD505-2E9C-101B-9397-08002B2CF9AE}" pid="9" name="MediaServiceImageTags">
    <vt:lpwstr/>
  </property>
</Properties>
</file>