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559" r:id="rId5"/>
    <p:sldId id="558" r:id="rId6"/>
    <p:sldId id="544" r:id="rId7"/>
    <p:sldId id="545" r:id="rId8"/>
    <p:sldId id="552" r:id="rId9"/>
    <p:sldId id="562" r:id="rId10"/>
    <p:sldId id="546" r:id="rId11"/>
    <p:sldId id="560" r:id="rId12"/>
    <p:sldId id="563" r:id="rId13"/>
    <p:sldId id="564" r:id="rId14"/>
    <p:sldId id="549" r:id="rId15"/>
    <p:sldId id="31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rdon Kelley" initials="GK" lastIdx="5" clrIdx="0">
    <p:extLst>
      <p:ext uri="{19B8F6BF-5375-455C-9EA6-DF929625EA0E}">
        <p15:presenceInfo xmlns:p15="http://schemas.microsoft.com/office/powerpoint/2012/main" userId="S::gkelley@clinicaloptions.com::7e3d11cf-7436-4611-80d7-51121a63678e" providerId="AD"/>
      </p:ext>
    </p:extLst>
  </p:cmAuthor>
  <p:cmAuthor id="2" name="Allison Weckerle" initials="AW" lastIdx="22" clrIdx="1">
    <p:extLst>
      <p:ext uri="{19B8F6BF-5375-455C-9EA6-DF929625EA0E}">
        <p15:presenceInfo xmlns:p15="http://schemas.microsoft.com/office/powerpoint/2012/main" userId="S::aweckerle@cealliance.com::2aecc5db-e215-47aa-9eb4-82d4e2a56303" providerId="AD"/>
      </p:ext>
    </p:extLst>
  </p:cmAuthor>
  <p:cmAuthor id="3" name="Jerfiz Constanzo" initials="JC" lastIdx="7" clrIdx="2">
    <p:extLst>
      <p:ext uri="{19B8F6BF-5375-455C-9EA6-DF929625EA0E}">
        <p15:presenceInfo xmlns:p15="http://schemas.microsoft.com/office/powerpoint/2012/main" userId="S::jconstanzo@clinicaloptions.com::7388c342-66f0-4154-bcdf-657d8197f1ae" providerId="AD"/>
      </p:ext>
    </p:extLst>
  </p:cmAuthor>
  <p:cmAuthor id="4" name="Timothy Quill" initials="TQ" lastIdx="1" clrIdx="3">
    <p:extLst>
      <p:ext uri="{19B8F6BF-5375-455C-9EA6-DF929625EA0E}">
        <p15:presenceInfo xmlns:p15="http://schemas.microsoft.com/office/powerpoint/2012/main" userId="S::tquill@clinicaloptions.com::b1dc6efb-2995-45e7-a306-57a2c67aa886" providerId="AD"/>
      </p:ext>
    </p:extLst>
  </p:cmAuthor>
  <p:cmAuthor id="5" name="Andrea Boecler" initials="AB" lastIdx="1" clrIdx="4">
    <p:extLst>
      <p:ext uri="{19B8F6BF-5375-455C-9EA6-DF929625EA0E}">
        <p15:presenceInfo xmlns:p15="http://schemas.microsoft.com/office/powerpoint/2012/main" userId="S::aboecler@clinicaloptions.com::28e82037-1239-4052-943b-ae184e0bc2af" providerId="AD"/>
      </p:ext>
    </p:extLst>
  </p:cmAuthor>
  <p:cmAuthor id="6" name="Nicole Mitchell" initials="NM" lastIdx="1" clrIdx="5">
    <p:extLst>
      <p:ext uri="{19B8F6BF-5375-455C-9EA6-DF929625EA0E}">
        <p15:presenceInfo xmlns:p15="http://schemas.microsoft.com/office/powerpoint/2012/main" userId="S::nmitchell@practicingclinicians.com::e6112baa-5d07-499c-8da8-7bdc6749eb4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072800-91D5-4FEE-999A-D626ECBD81F2}" v="63" dt="2024-12-17T16:34:59.630"/>
    <p1510:client id="{BFDA8DC8-7459-F140-8EB0-D825F67E22F6}" v="162" dt="2024-12-17T15:29:53.3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54" autoAdjust="0"/>
    <p:restoredTop sz="88920" autoAdjust="0"/>
  </p:normalViewPr>
  <p:slideViewPr>
    <p:cSldViewPr snapToGrid="0">
      <p:cViewPr varScale="1">
        <p:scale>
          <a:sx n="86" d="100"/>
          <a:sy n="86" d="100"/>
        </p:scale>
        <p:origin x="1244"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dirty="0"/>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ET, endocrine therapy; HR, hormone receptor; MBC, metastatic breast cancer.</a:t>
            </a:r>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dirty="0"/>
          </a:p>
        </p:txBody>
      </p:sp>
    </p:spTree>
    <p:extLst>
      <p:ext uri="{BB962C8B-B14F-4D97-AF65-F5344CB8AC3E}">
        <p14:creationId xmlns:p14="http://schemas.microsoft.com/office/powerpoint/2010/main" val="593705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ET, endocrine therapy; HR, hormone receptor; MBC, metastatic breast cancer; OS, overall survival; PFS, progression-free survival; SoC, standard of care; TTF, time to treatment failure.</a:t>
            </a:r>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dirty="0"/>
          </a:p>
        </p:txBody>
      </p:sp>
    </p:spTree>
    <p:extLst>
      <p:ext uri="{BB962C8B-B14F-4D97-AF65-F5344CB8AC3E}">
        <p14:creationId xmlns:p14="http://schemas.microsoft.com/office/powerpoint/2010/main" val="2989378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AI, aromatase inhibitor; CNS, central nervous system; CT, chemotherapy; ET, endocrine therapy; GnRH, gonadotropin-releasing hormone; HR, hormone receptor; MBC, metastatic breast cancer; OS, overall survival; PFS, progression-free survival; TTF, time to treatment failure; tx, treatment.</a:t>
            </a:r>
          </a:p>
        </p:txBody>
      </p:sp>
      <p:sp>
        <p:nvSpPr>
          <p:cNvPr id="4" name="Slide Number Placeholder 3"/>
          <p:cNvSpPr>
            <a:spLocks noGrp="1"/>
          </p:cNvSpPr>
          <p:nvPr>
            <p:ph type="sldNum" sz="quarter" idx="5"/>
          </p:nvPr>
        </p:nvSpPr>
        <p:spPr/>
        <p:txBody>
          <a:bodyPr/>
          <a:lstStyle/>
          <a:p>
            <a:fld id="{965331EA-F62C-43DF-8099-C6F32DC3F6B9}" type="slidenum">
              <a:rPr lang="en-US" smtClean="0"/>
              <a:t>4</a:t>
            </a:fld>
            <a:endParaRPr lang="en-US" dirty="0"/>
          </a:p>
        </p:txBody>
      </p:sp>
    </p:spTree>
    <p:extLst>
      <p:ext uri="{BB962C8B-B14F-4D97-AF65-F5344CB8AC3E}">
        <p14:creationId xmlns:p14="http://schemas.microsoft.com/office/powerpoint/2010/main" val="521418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ET, endocrine therapy; IHC, immunohistochemistry.</a:t>
            </a:r>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dirty="0"/>
          </a:p>
        </p:txBody>
      </p:sp>
    </p:spTree>
    <p:extLst>
      <p:ext uri="{BB962C8B-B14F-4D97-AF65-F5344CB8AC3E}">
        <p14:creationId xmlns:p14="http://schemas.microsoft.com/office/powerpoint/2010/main" val="2450694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15677-CAF8-008F-2B36-06C3A45A99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A6-5FBC-A686-E98D-E1BF6B48B1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DA1EC9-E6A5-45FB-7174-BBBDAEFE2F12}"/>
              </a:ext>
            </a:extLst>
          </p:cNvPr>
          <p:cNvSpPr>
            <a:spLocks noGrp="1"/>
          </p:cNvSpPr>
          <p:nvPr>
            <p:ph type="body" idx="1"/>
          </p:nvPr>
        </p:nvSpPr>
        <p:spPr/>
        <p:txBody>
          <a:bodyPr/>
          <a:lstStyle/>
          <a:p>
            <a:r>
              <a:rPr lang="en-US" i="1" dirty="0"/>
              <a:t>CT, chemotherapy; ET, endocrine therapy.</a:t>
            </a:r>
          </a:p>
        </p:txBody>
      </p:sp>
      <p:sp>
        <p:nvSpPr>
          <p:cNvPr id="4" name="Slide Number Placeholder 3">
            <a:extLst>
              <a:ext uri="{FF2B5EF4-FFF2-40B4-BE49-F238E27FC236}">
                <a16:creationId xmlns:a16="http://schemas.microsoft.com/office/drawing/2014/main" id="{58B66D43-2026-5981-0E82-9C4E07482DBE}"/>
              </a:ext>
            </a:extLst>
          </p:cNvPr>
          <p:cNvSpPr>
            <a:spLocks noGrp="1"/>
          </p:cNvSpPr>
          <p:nvPr>
            <p:ph type="sldNum" sz="quarter" idx="5"/>
          </p:nvPr>
        </p:nvSpPr>
        <p:spPr/>
        <p:txBody>
          <a:bodyPr/>
          <a:lstStyle/>
          <a:p>
            <a:fld id="{965331EA-F62C-43DF-8099-C6F32DC3F6B9}" type="slidenum">
              <a:rPr lang="en-US" smtClean="0"/>
              <a:t>6</a:t>
            </a:fld>
            <a:endParaRPr lang="en-US" dirty="0"/>
          </a:p>
        </p:txBody>
      </p:sp>
    </p:spTree>
    <p:extLst>
      <p:ext uri="{BB962C8B-B14F-4D97-AF65-F5344CB8AC3E}">
        <p14:creationId xmlns:p14="http://schemas.microsoft.com/office/powerpoint/2010/main" val="2254374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ET, endocrine therapy; Palbo, palbociclib; TTF, time to treatment failure.</a:t>
            </a:r>
          </a:p>
        </p:txBody>
      </p:sp>
      <p:sp>
        <p:nvSpPr>
          <p:cNvPr id="4" name="Slide Number Placeholder 3"/>
          <p:cNvSpPr>
            <a:spLocks noGrp="1"/>
          </p:cNvSpPr>
          <p:nvPr>
            <p:ph type="sldNum" sz="quarter" idx="5"/>
          </p:nvPr>
        </p:nvSpPr>
        <p:spPr/>
        <p:txBody>
          <a:bodyPr/>
          <a:lstStyle/>
          <a:p>
            <a:fld id="{965331EA-F62C-43DF-8099-C6F32DC3F6B9}" type="slidenum">
              <a:rPr lang="en-US" smtClean="0"/>
              <a:t>7</a:t>
            </a:fld>
            <a:endParaRPr lang="en-US" dirty="0"/>
          </a:p>
        </p:txBody>
      </p:sp>
    </p:spTree>
    <p:extLst>
      <p:ext uri="{BB962C8B-B14F-4D97-AF65-F5344CB8AC3E}">
        <p14:creationId xmlns:p14="http://schemas.microsoft.com/office/powerpoint/2010/main" val="7176853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616BF-2DD0-532A-B456-A04360A6F2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8A37CB-625A-5ABD-42B8-F6A59C3A15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55E297-E6A2-268B-7AC7-C8A39A77DF1A}"/>
              </a:ext>
            </a:extLst>
          </p:cNvPr>
          <p:cNvSpPr>
            <a:spLocks noGrp="1"/>
          </p:cNvSpPr>
          <p:nvPr>
            <p:ph type="body" idx="1"/>
          </p:nvPr>
        </p:nvSpPr>
        <p:spPr/>
        <p:txBody>
          <a:bodyPr/>
          <a:lstStyle/>
          <a:p>
            <a:r>
              <a:rPr lang="en-US" i="1" dirty="0"/>
              <a:t>BC, breast cancer; CT, chemotherapy; ER, estrogen receptor; ET, endocrine therapy; PgR, progesterone receptor; TTF, time to treatment failure.</a:t>
            </a:r>
          </a:p>
        </p:txBody>
      </p:sp>
      <p:sp>
        <p:nvSpPr>
          <p:cNvPr id="4" name="Slide Number Placeholder 3">
            <a:extLst>
              <a:ext uri="{FF2B5EF4-FFF2-40B4-BE49-F238E27FC236}">
                <a16:creationId xmlns:a16="http://schemas.microsoft.com/office/drawing/2014/main" id="{8B4150A9-E594-CC51-10C9-152D9F85C5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648529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012C7-34E0-17A6-0FF0-9D34D5BC57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06F409-5846-4653-52F5-D7B1D91CB5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6EE90D-BEA6-9E57-C70E-454128AFF6A1}"/>
              </a:ext>
            </a:extLst>
          </p:cNvPr>
          <p:cNvSpPr>
            <a:spLocks noGrp="1"/>
          </p:cNvSpPr>
          <p:nvPr>
            <p:ph type="body" idx="1"/>
          </p:nvPr>
        </p:nvSpPr>
        <p:spPr/>
        <p:txBody>
          <a:bodyPr/>
          <a:lstStyle/>
          <a:p>
            <a:r>
              <a:rPr lang="en-US" i="1" dirty="0"/>
              <a:t>CT, chemotherapy; ET, endocrine therapy; OS, overall survival; PFS, progression-free survival.</a:t>
            </a:r>
          </a:p>
        </p:txBody>
      </p:sp>
      <p:sp>
        <p:nvSpPr>
          <p:cNvPr id="4" name="Slide Number Placeholder 3">
            <a:extLst>
              <a:ext uri="{FF2B5EF4-FFF2-40B4-BE49-F238E27FC236}">
                <a16:creationId xmlns:a16="http://schemas.microsoft.com/office/drawing/2014/main" id="{869C85C7-67BE-3F28-EB46-2C5FF685F7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52017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8CA5B-93D8-8F2C-D338-EB9584C790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24AF8D-B20B-7527-3EBA-3D2CD5389C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9BF0A8-A2F0-F6F0-D884-B813BE4B3A30}"/>
              </a:ext>
            </a:extLst>
          </p:cNvPr>
          <p:cNvSpPr>
            <a:spLocks noGrp="1"/>
          </p:cNvSpPr>
          <p:nvPr>
            <p:ph type="body" idx="1"/>
          </p:nvPr>
        </p:nvSpPr>
        <p:spPr/>
        <p:txBody>
          <a:bodyPr/>
          <a:lstStyle/>
          <a:p>
            <a:r>
              <a:rPr lang="en-US" i="1" dirty="0"/>
              <a:t>AE, adverse event; CT, chemotherapy; TRAE, treatment-related adverse event.</a:t>
            </a:r>
          </a:p>
        </p:txBody>
      </p:sp>
      <p:sp>
        <p:nvSpPr>
          <p:cNvPr id="4" name="Slide Number Placeholder 3">
            <a:extLst>
              <a:ext uri="{FF2B5EF4-FFF2-40B4-BE49-F238E27FC236}">
                <a16:creationId xmlns:a16="http://schemas.microsoft.com/office/drawing/2014/main" id="{81FE110C-B32E-9513-232D-0236A105D8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54337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ET, endocrine therapy; HR, hormone receptor; MBC, metastatic breast cancer; OS, overall survival; PFS, progression-free survival; SoC, standard of care; TTF, time to treatment failure.</a:t>
            </a:r>
          </a:p>
        </p:txBody>
      </p:sp>
      <p:sp>
        <p:nvSpPr>
          <p:cNvPr id="4" name="Slide Number Placeholder 3"/>
          <p:cNvSpPr>
            <a:spLocks noGrp="1"/>
          </p:cNvSpPr>
          <p:nvPr>
            <p:ph type="sldNum" sz="quarter" idx="5"/>
          </p:nvPr>
        </p:nvSpPr>
        <p:spPr/>
        <p:txBody>
          <a:bodyPr/>
          <a:lstStyle/>
          <a:p>
            <a:fld id="{965331EA-F62C-43DF-8099-C6F32DC3F6B9}" type="slidenum">
              <a:rPr lang="en-US" smtClean="0"/>
              <a:t>11</a:t>
            </a:fld>
            <a:endParaRPr lang="en-US" dirty="0"/>
          </a:p>
        </p:txBody>
      </p:sp>
    </p:spTree>
    <p:extLst>
      <p:ext uri="{BB962C8B-B14F-4D97-AF65-F5344CB8AC3E}">
        <p14:creationId xmlns:p14="http://schemas.microsoft.com/office/powerpoint/2010/main" val="3977404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PADMA: ET + Palbociclib vs Standard Chemotherapy in High-Risk HR+/HER2- MBC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dirty="0">
                <a:ln>
                  <a:noFill/>
                </a:ln>
                <a:solidFill>
                  <a:srgbClr val="455560"/>
                </a:solidFill>
                <a:effectLst/>
                <a:uLnTx/>
                <a:uFillTx/>
                <a:latin typeface="Calibri"/>
                <a:ea typeface="+mn-ea"/>
                <a:cs typeface="Calibri"/>
              </a:rPr>
            </a:br>
            <a:r>
              <a:rPr kumimoji="0" lang="en-US" sz="1600" b="0" i="1" u="none" strike="noStrike" kern="0" cap="none" spc="0" normalizeH="0" baseline="0" noProof="0" dirty="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PADMA: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600" dirty="0"/>
              <a:t>For patients with HR+/HER2- MBC, international guidelines suggest first-line treatment with ET plus CDK4/6 inhibitor</a:t>
            </a:r>
            <a:r>
              <a:rPr lang="en-US" altLang="en-US" sz="2600" baseline="30000" dirty="0"/>
              <a:t>1-3</a:t>
            </a:r>
            <a:endParaRPr lang="en-US" altLang="en-US" sz="2600" dirty="0"/>
          </a:p>
          <a:p>
            <a:r>
              <a:rPr lang="en-US" altLang="en-US" sz="2600" dirty="0"/>
              <a:t>Because of lacking prospective data comparing SoC chemotherapy with ET, many patients with HR+/HER2- MBC received chemotherapy as first-line treatment before this trial was initiated</a:t>
            </a:r>
            <a:r>
              <a:rPr lang="en-US" altLang="en-US" sz="2600" baseline="30000" dirty="0"/>
              <a:t>4,5</a:t>
            </a:r>
            <a:r>
              <a:rPr lang="en-US" altLang="en-US" sz="2600" dirty="0"/>
              <a:t> </a:t>
            </a:r>
          </a:p>
          <a:p>
            <a:r>
              <a:rPr lang="en-US" altLang="en-US" sz="2600" dirty="0"/>
              <a:t>PADMA: a prospective, randomized phase IV trial comparing first-line treatment with a CDK4/6 inhibitor plus ET vs SoC single-agent chemotherapy with or without maintenance ET in patients with high-risk MBC</a:t>
            </a:r>
            <a:r>
              <a:rPr lang="en-US" altLang="en-US" sz="2600" baseline="30000" dirty="0"/>
              <a:t>6</a:t>
            </a:r>
          </a:p>
          <a:p>
            <a:r>
              <a:rPr lang="en-US" altLang="en-US" sz="2600" dirty="0"/>
              <a:t>Current analysis reports on TTF in patients with HR+/HER2- MBC with an indication for chemotherapy in the first-line setting treated in the PADMA trial</a:t>
            </a:r>
            <a:r>
              <a:rPr lang="en-US" altLang="en-US" sz="2600" baseline="30000" dirty="0"/>
              <a:t>7</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0" y="6204249"/>
            <a:ext cx="8606121"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Gennari. Ann Oncol. 2021;32:1475. 2. Sukhun. JCO Global Oncol. 2024;10:e23000285. 3. Cardoso. Breast. 2024;76:103756.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4.  Yuan. Ann Transl Med. 2021;9:831. 5. Werutsky. Clin Breast Cancer. 2021;21:e688. 6. NCT03355157. 7. 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PADMA: Study Design</a:t>
            </a:r>
            <a:endParaRPr lang="en-US" altLang="en-US" dirty="0"/>
          </a:p>
        </p:txBody>
      </p:sp>
      <p:sp>
        <p:nvSpPr>
          <p:cNvPr id="18" name="Rectangle 3">
            <a:extLst>
              <a:ext uri="{FF2B5EF4-FFF2-40B4-BE49-F238E27FC236}">
                <a16:creationId xmlns:a16="http://schemas.microsoft.com/office/drawing/2014/main" id="{D457AE75-B91C-2C85-C28E-9F7EF6B18646}"/>
              </a:ext>
            </a:extLst>
          </p:cNvPr>
          <p:cNvSpPr>
            <a:spLocks noGrp="1" noChangeArrowheads="1"/>
          </p:cNvSpPr>
          <p:nvPr>
            <p:ph idx="1"/>
          </p:nvPr>
        </p:nvSpPr>
        <p:spPr/>
        <p:txBody>
          <a:bodyPr/>
          <a:lstStyle/>
          <a:p>
            <a:pPr>
              <a:spcBef>
                <a:spcPts val="400"/>
              </a:spcBef>
            </a:pPr>
            <a:r>
              <a:rPr lang="en-US" altLang="en-US" sz="2600" dirty="0"/>
              <a:t>Prospective, open-label, multicenter, randomized phase IV trial </a:t>
            </a:r>
          </a:p>
          <a:p>
            <a:pPr>
              <a:spcBef>
                <a:spcPts val="400"/>
              </a:spcBef>
            </a:pPr>
            <a:endParaRPr lang="en-US" altLang="en-US" sz="2600" b="1" dirty="0"/>
          </a:p>
          <a:p>
            <a:pPr>
              <a:spcBef>
                <a:spcPts val="400"/>
              </a:spcBef>
            </a:pPr>
            <a:endParaRPr lang="en-US" altLang="en-US" sz="2600" b="1" dirty="0"/>
          </a:p>
          <a:p>
            <a:pPr>
              <a:spcBef>
                <a:spcPts val="400"/>
              </a:spcBef>
            </a:pPr>
            <a:endParaRPr lang="en-US" altLang="en-US" sz="2600" b="1" dirty="0"/>
          </a:p>
          <a:p>
            <a:pPr>
              <a:spcBef>
                <a:spcPts val="400"/>
              </a:spcBef>
            </a:pPr>
            <a:endParaRPr lang="en-US" altLang="en-US" sz="2600" b="1" dirty="0"/>
          </a:p>
          <a:p>
            <a:pPr>
              <a:spcBef>
                <a:spcPts val="400"/>
              </a:spcBef>
            </a:pPr>
            <a:endParaRPr lang="en-US" altLang="en-US" sz="2600" b="1" dirty="0"/>
          </a:p>
          <a:p>
            <a:pPr marL="0" indent="0">
              <a:spcBef>
                <a:spcPts val="400"/>
              </a:spcBef>
              <a:buNone/>
            </a:pPr>
            <a:endParaRPr lang="en-US" altLang="en-US" sz="2600" b="1" dirty="0"/>
          </a:p>
          <a:p>
            <a:pPr>
              <a:spcBef>
                <a:spcPts val="400"/>
              </a:spcBef>
            </a:pPr>
            <a:r>
              <a:rPr lang="en-US" altLang="en-US" sz="2600" b="1" dirty="0"/>
              <a:t>Primary endpoint: </a:t>
            </a:r>
            <a:r>
              <a:rPr lang="en-US" altLang="en-US" sz="2600" dirty="0"/>
              <a:t>TTF*</a:t>
            </a:r>
          </a:p>
          <a:p>
            <a:pPr>
              <a:spcBef>
                <a:spcPts val="400"/>
              </a:spcBef>
            </a:pPr>
            <a:r>
              <a:rPr lang="en-US" altLang="en-US" sz="2600" b="1" dirty="0"/>
              <a:t>Key secondary endpoints: </a:t>
            </a:r>
            <a:r>
              <a:rPr lang="en-US" altLang="en-US" sz="2600" dirty="0"/>
              <a:t>PFS, OS, safety, tolerability, and treatment compliance</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NCT03355157. 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Text Box 45">
            <a:extLst>
              <a:ext uri="{FF2B5EF4-FFF2-40B4-BE49-F238E27FC236}">
                <a16:creationId xmlns:a16="http://schemas.microsoft.com/office/drawing/2014/main" id="{572E95D0-5569-DF58-1624-A076483C4B33}"/>
              </a:ext>
            </a:extLst>
          </p:cNvPr>
          <p:cNvSpPr txBox="1">
            <a:spLocks noChangeArrowheads="1"/>
          </p:cNvSpPr>
          <p:nvPr/>
        </p:nvSpPr>
        <p:spPr bwMode="auto">
          <a:xfrm>
            <a:off x="412751" y="2709297"/>
            <a:ext cx="273505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400" dirty="0">
                <a:solidFill>
                  <a:schemeClr val="bg1"/>
                </a:solidFill>
                <a:latin typeface="Calibri" panose="020F0502020204030204" pitchFamily="34" charset="0"/>
              </a:rPr>
              <a:t>Men and women with HR+/HER2- MBC and an indication for single-agent CT; no previous tx for metastatic/relapsed disease; no asymptomatic bone-only oligometastases; no untreated CNS metastases; &gt;6 mo life expectancy</a:t>
            </a:r>
          </a:p>
          <a:p>
            <a:pPr algn="ctr">
              <a:lnSpc>
                <a:spcPct val="100000"/>
              </a:lnSpc>
              <a:spcBef>
                <a:spcPct val="0"/>
              </a:spcBef>
              <a:spcAft>
                <a:spcPct val="0"/>
              </a:spcAft>
              <a:buClrTx/>
              <a:buFontTx/>
              <a:buNone/>
            </a:pPr>
            <a:r>
              <a:rPr lang="en-GB" altLang="en-US" sz="1400" dirty="0">
                <a:solidFill>
                  <a:schemeClr val="bg1"/>
                </a:solidFill>
                <a:latin typeface="Calibri" panose="020F0502020204030204" pitchFamily="34" charset="0"/>
              </a:rPr>
              <a:t>(N = 150)</a:t>
            </a:r>
            <a:endParaRPr lang="en-US" altLang="en-US" sz="1400" dirty="0">
              <a:solidFill>
                <a:schemeClr val="bg1"/>
              </a:solidFill>
              <a:latin typeface="Calibri" panose="020F0502020204030204" pitchFamily="34" charset="0"/>
            </a:endParaRPr>
          </a:p>
        </p:txBody>
      </p:sp>
      <p:sp>
        <p:nvSpPr>
          <p:cNvPr id="8" name="Rectangle 49">
            <a:extLst>
              <a:ext uri="{FF2B5EF4-FFF2-40B4-BE49-F238E27FC236}">
                <a16:creationId xmlns:a16="http://schemas.microsoft.com/office/drawing/2014/main" id="{BBE4C8FE-778F-E384-4DDF-E321F7F29AF5}"/>
              </a:ext>
            </a:extLst>
          </p:cNvPr>
          <p:cNvSpPr>
            <a:spLocks noChangeArrowheads="1"/>
          </p:cNvSpPr>
          <p:nvPr/>
        </p:nvSpPr>
        <p:spPr bwMode="auto">
          <a:xfrm>
            <a:off x="3914568" y="2783190"/>
            <a:ext cx="3790950" cy="80514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ET + Palbociclib</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(n = 61)</a:t>
            </a:r>
          </a:p>
        </p:txBody>
      </p:sp>
      <p:sp>
        <p:nvSpPr>
          <p:cNvPr id="9" name="Rectangle 50">
            <a:extLst>
              <a:ext uri="{FF2B5EF4-FFF2-40B4-BE49-F238E27FC236}">
                <a16:creationId xmlns:a16="http://schemas.microsoft.com/office/drawing/2014/main" id="{A6191AA4-25CE-21F1-7001-713E1C517AA1}"/>
              </a:ext>
            </a:extLst>
          </p:cNvPr>
          <p:cNvSpPr>
            <a:spLocks noChangeArrowheads="1"/>
          </p:cNvSpPr>
          <p:nvPr/>
        </p:nvSpPr>
        <p:spPr bwMode="auto">
          <a:xfrm>
            <a:off x="3914568" y="3829631"/>
            <a:ext cx="3790950" cy="8340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Physician’s Choice CT</a:t>
            </a: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 ET Maintenance Therapy</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(n = 59)</a:t>
            </a:r>
          </a:p>
        </p:txBody>
      </p:sp>
      <p:sp>
        <p:nvSpPr>
          <p:cNvPr id="12" name="Line 53">
            <a:extLst>
              <a:ext uri="{FF2B5EF4-FFF2-40B4-BE49-F238E27FC236}">
                <a16:creationId xmlns:a16="http://schemas.microsoft.com/office/drawing/2014/main" id="{80993D1A-509F-B5D2-5FE0-9B2A5305B40D}"/>
              </a:ext>
            </a:extLst>
          </p:cNvPr>
          <p:cNvSpPr>
            <a:spLocks noChangeShapeType="1"/>
          </p:cNvSpPr>
          <p:nvPr/>
        </p:nvSpPr>
        <p:spPr bwMode="auto">
          <a:xfrm>
            <a:off x="3177968" y="3837569"/>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3" name="Line 54">
            <a:extLst>
              <a:ext uri="{FF2B5EF4-FFF2-40B4-BE49-F238E27FC236}">
                <a16:creationId xmlns:a16="http://schemas.microsoft.com/office/drawing/2014/main" id="{F4FEEA2D-2AFC-4664-99F1-D1E883A0E7D4}"/>
              </a:ext>
            </a:extLst>
          </p:cNvPr>
          <p:cNvSpPr>
            <a:spLocks noChangeShapeType="1"/>
          </p:cNvSpPr>
          <p:nvPr/>
        </p:nvSpPr>
        <p:spPr bwMode="auto">
          <a:xfrm flipV="1">
            <a:off x="3177968" y="3237493"/>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4" name="TextBox 13">
            <a:extLst>
              <a:ext uri="{FF2B5EF4-FFF2-40B4-BE49-F238E27FC236}">
                <a16:creationId xmlns:a16="http://schemas.microsoft.com/office/drawing/2014/main" id="{A197BBDC-74B0-7913-8511-9EC4F74D84AA}"/>
              </a:ext>
            </a:extLst>
          </p:cNvPr>
          <p:cNvSpPr txBox="1"/>
          <p:nvPr/>
        </p:nvSpPr>
        <p:spPr bwMode="auto">
          <a:xfrm>
            <a:off x="1567542" y="2127270"/>
            <a:ext cx="39138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endocrine resistant vs sensitive and symptomatic vs asymptomatic metastatic disease</a:t>
            </a:r>
          </a:p>
        </p:txBody>
      </p:sp>
      <p:cxnSp>
        <p:nvCxnSpPr>
          <p:cNvPr id="16" name="Straight Arrow Connector 15">
            <a:extLst>
              <a:ext uri="{FF2B5EF4-FFF2-40B4-BE49-F238E27FC236}">
                <a16:creationId xmlns:a16="http://schemas.microsoft.com/office/drawing/2014/main" id="{E7253A32-8B42-E8DE-DFDF-3D1DC5B6571C}"/>
              </a:ext>
            </a:extLst>
          </p:cNvPr>
          <p:cNvCxnSpPr/>
          <p:nvPr/>
        </p:nvCxnSpPr>
        <p:spPr bwMode="auto">
          <a:xfrm>
            <a:off x="3366198" y="2731452"/>
            <a:ext cx="0" cy="405764"/>
          </a:xfrm>
          <a:prstGeom prst="straightConnector1">
            <a:avLst/>
          </a:prstGeom>
          <a:noFill/>
          <a:ln w="28575" cap="flat" cmpd="sng" algn="ctr">
            <a:solidFill>
              <a:schemeClr val="bg1"/>
            </a:solidFill>
            <a:prstDash val="sysDash"/>
            <a:round/>
            <a:headEnd type="none" w="med" len="med"/>
            <a:tailEnd type="triangle"/>
          </a:ln>
          <a:effectLst/>
        </p:spPr>
      </p:cxnSp>
      <p:sp>
        <p:nvSpPr>
          <p:cNvPr id="17" name="TextBox 16">
            <a:extLst>
              <a:ext uri="{FF2B5EF4-FFF2-40B4-BE49-F238E27FC236}">
                <a16:creationId xmlns:a16="http://schemas.microsoft.com/office/drawing/2014/main" id="{3E3A3D35-9819-E475-8E33-74172E2B5256}"/>
              </a:ext>
            </a:extLst>
          </p:cNvPr>
          <p:cNvSpPr txBox="1"/>
          <p:nvPr/>
        </p:nvSpPr>
        <p:spPr bwMode="auto">
          <a:xfrm>
            <a:off x="7873352" y="2852926"/>
            <a:ext cx="3836270" cy="1672253"/>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nchor="ctr">
            <a:spAutoFit/>
          </a:bodyPr>
          <a:lstStyle/>
          <a:p>
            <a:pPr marL="285750" indent="-285750" algn="l">
              <a:lnSpc>
                <a:spcPct val="100000"/>
              </a:lnSpc>
              <a:spcBef>
                <a:spcPts val="400"/>
              </a:spcBef>
              <a:spcAft>
                <a:spcPct val="0"/>
              </a:spcAft>
              <a:buClrTx/>
              <a:buFont typeface="Wingdings" panose="05000000000000000000" pitchFamily="2" charset="2"/>
              <a:buChar char="§"/>
            </a:pPr>
            <a:r>
              <a:rPr lang="en-US" sz="1600" b="1" dirty="0">
                <a:solidFill>
                  <a:schemeClr val="bg1"/>
                </a:solidFill>
                <a:latin typeface="Calibri" panose="020F0502020204030204" pitchFamily="34" charset="0"/>
              </a:rPr>
              <a:t>ET + palbociclib: </a:t>
            </a:r>
            <a:r>
              <a:rPr lang="en-US" sz="1600" b="0" dirty="0">
                <a:solidFill>
                  <a:schemeClr val="bg1"/>
                </a:solidFill>
                <a:latin typeface="Calibri" panose="020F0502020204030204" pitchFamily="34" charset="0"/>
              </a:rPr>
              <a:t>AI or fulvestrant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 GnRH agonist</a:t>
            </a:r>
          </a:p>
          <a:p>
            <a:pPr marL="285750" indent="-285750">
              <a:lnSpc>
                <a:spcPct val="100000"/>
              </a:lnSpc>
              <a:spcBef>
                <a:spcPts val="400"/>
              </a:spcBef>
              <a:spcAft>
                <a:spcPct val="0"/>
              </a:spcAft>
              <a:buClrTx/>
              <a:buFont typeface="Wingdings" panose="05000000000000000000" pitchFamily="2" charset="2"/>
              <a:buChar char="§"/>
            </a:pPr>
            <a:r>
              <a:rPr lang="en-US" sz="1600" b="1" dirty="0">
                <a:solidFill>
                  <a:schemeClr val="bg1"/>
                </a:solidFill>
                <a:latin typeface="Calibri" panose="020F0502020204030204" pitchFamily="34" charset="0"/>
              </a:rPr>
              <a:t>ET maintenance:</a:t>
            </a:r>
            <a:r>
              <a:rPr lang="en-US" sz="1600" dirty="0">
                <a:solidFill>
                  <a:schemeClr val="bg1"/>
                </a:solidFill>
                <a:latin typeface="Calibri" panose="020F0502020204030204" pitchFamily="34" charset="0"/>
              </a:rPr>
              <a:t> tamoxifen, AI, or fulvestrant </a:t>
            </a:r>
            <a:r>
              <a:rPr lang="en-US" sz="1600" b="0" dirty="0">
                <a:solidFill>
                  <a:schemeClr val="bg1"/>
                </a:solidFill>
                <a:latin typeface="Calibri" panose="020F0502020204030204" pitchFamily="34" charset="0"/>
              </a:rPr>
              <a:t>± GnRH agonist</a:t>
            </a:r>
          </a:p>
          <a:p>
            <a:pPr marL="285750" indent="-285750" algn="l">
              <a:lnSpc>
                <a:spcPct val="100000"/>
              </a:lnSpc>
              <a:spcBef>
                <a:spcPts val="400"/>
              </a:spcBef>
              <a:spcAft>
                <a:spcPct val="0"/>
              </a:spcAft>
              <a:buClrTx/>
              <a:buFont typeface="Wingdings" panose="05000000000000000000" pitchFamily="2" charset="2"/>
              <a:buChar char="§"/>
            </a:pPr>
            <a:r>
              <a:rPr lang="en-US" sz="1600" b="1" dirty="0">
                <a:solidFill>
                  <a:schemeClr val="bg1"/>
                </a:solidFill>
                <a:latin typeface="Calibri" panose="020F0502020204030204" pitchFamily="34" charset="0"/>
              </a:rPr>
              <a:t>Single-agent chemotherapy:</a:t>
            </a:r>
            <a:r>
              <a:rPr lang="en-US" sz="1600" dirty="0">
                <a:solidFill>
                  <a:schemeClr val="bg1"/>
                </a:solidFill>
                <a:latin typeface="Calibri" panose="020F0502020204030204" pitchFamily="34" charset="0"/>
              </a:rPr>
              <a:t> paclitaxel, capecitabine, epirubicin, or vinorelbine</a:t>
            </a:r>
            <a:endParaRPr lang="en-US" sz="1600" b="0"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5AC2764F-0493-0E8F-3385-84395F4509BE}"/>
              </a:ext>
            </a:extLst>
          </p:cNvPr>
          <p:cNvSpPr txBox="1"/>
          <p:nvPr/>
        </p:nvSpPr>
        <p:spPr bwMode="auto">
          <a:xfrm>
            <a:off x="3489118" y="6132252"/>
            <a:ext cx="63967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ts val="400"/>
              </a:spcBef>
            </a:pPr>
            <a:r>
              <a:rPr lang="en-US" altLang="en-US" sz="1200" dirty="0">
                <a:solidFill>
                  <a:schemeClr val="bg1"/>
                </a:solidFill>
              </a:rPr>
              <a:t>*Time to discontinuation due to progression, toxicity, patient preference, or death.</a:t>
            </a:r>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PADMA: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CCCF4307-448A-BABD-38C6-3AF50AA127A8}"/>
              </a:ext>
            </a:extLst>
          </p:cNvPr>
          <p:cNvGraphicFramePr>
            <a:graphicFrameLocks noGrp="1"/>
          </p:cNvGraphicFramePr>
          <p:nvPr>
            <p:extLst>
              <p:ext uri="{D42A27DB-BD31-4B8C-83A1-F6EECF244321}">
                <p14:modId xmlns:p14="http://schemas.microsoft.com/office/powerpoint/2010/main" val="3599189929"/>
              </p:ext>
            </p:extLst>
          </p:nvPr>
        </p:nvGraphicFramePr>
        <p:xfrm>
          <a:off x="727868" y="1433989"/>
          <a:ext cx="10736263" cy="4139328"/>
        </p:xfrm>
        <a:graphic>
          <a:graphicData uri="http://schemas.openxmlformats.org/drawingml/2006/table">
            <a:tbl>
              <a:tblPr/>
              <a:tblGrid>
                <a:gridCol w="3685911">
                  <a:extLst>
                    <a:ext uri="{9D8B030D-6E8A-4147-A177-3AD203B41FA5}">
                      <a16:colId xmlns:a16="http://schemas.microsoft.com/office/drawing/2014/main" val="20000"/>
                    </a:ext>
                  </a:extLst>
                </a:gridCol>
                <a:gridCol w="2321170">
                  <a:extLst>
                    <a:ext uri="{9D8B030D-6E8A-4147-A177-3AD203B41FA5}">
                      <a16:colId xmlns:a16="http://schemas.microsoft.com/office/drawing/2014/main" val="20001"/>
                    </a:ext>
                  </a:extLst>
                </a:gridCol>
                <a:gridCol w="2026189">
                  <a:extLst>
                    <a:ext uri="{9D8B030D-6E8A-4147-A177-3AD203B41FA5}">
                      <a16:colId xmlns:a16="http://schemas.microsoft.com/office/drawing/2014/main" val="2943808293"/>
                    </a:ext>
                  </a:extLst>
                </a:gridCol>
                <a:gridCol w="2702993">
                  <a:extLst>
                    <a:ext uri="{9D8B030D-6E8A-4147-A177-3AD203B41FA5}">
                      <a16:colId xmlns:a16="http://schemas.microsoft.com/office/drawing/2014/main" val="20002"/>
                    </a:ext>
                  </a:extLst>
                </a:gridCol>
              </a:tblGrid>
              <a:tr h="43593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Palbociclib + ET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CT Based</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Overall</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63 (42-85)</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62 (31-80)</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62 (31-85)</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4911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Postmenopausal status,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(88.5)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 (88.1)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106 (88.3)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Liver metastases,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(45.9)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(37.3)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(41.7)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Endocrine resistant,* n (%)</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(27.9)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(35.6)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(31.7)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Metastasis at initial diagnosis,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(33.3)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(40.7)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44 (37.0)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65089041"/>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(neo)adjuvant CT,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(47.5)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(42.4)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(45.0)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02687665"/>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HER2-low (IHC 1-2),</a:t>
                      </a:r>
                      <a:r>
                        <a:rPr kumimoji="0" lang="en-US" sz="1600" b="0" i="0" u="none" strike="noStrike" cap="none" normalizeH="0" baseline="30000">
                          <a:ln>
                            <a:noFill/>
                          </a:ln>
                          <a:solidFill>
                            <a:schemeClr val="bg2">
                              <a:lumMod val="10000"/>
                            </a:schemeClr>
                          </a:solidFill>
                          <a:effectLst/>
                          <a:latin typeface="Calibri" panose="020F0502020204030204" pitchFamily="34" charset="0"/>
                        </a:rPr>
                        <a:t>†</a:t>
                      </a:r>
                      <a:r>
                        <a:rPr kumimoji="0" lang="en-US" sz="1600" b="0" i="0" u="none" strike="noStrike" cap="none" normalizeH="0" baseline="0">
                          <a:ln>
                            <a:noFill/>
                          </a:ln>
                          <a:solidFill>
                            <a:schemeClr val="bg2">
                              <a:lumMod val="10000"/>
                            </a:schemeClr>
                          </a:solidFill>
                          <a:effectLst/>
                          <a:latin typeface="Calibri" panose="020F0502020204030204" pitchFamily="34" charset="0"/>
                        </a:rPr>
                        <a:t> n (%)</a:t>
                      </a:r>
                      <a:endParaRPr kumimoji="0" lang="en-US" sz="1600" b="0" i="0" u="none" strike="noStrike" cap="none" normalizeH="0" baseline="3000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 (73.2)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(58.8)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(66.4)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70723664"/>
                  </a:ext>
                </a:extLst>
              </a:tr>
              <a:tr h="949707">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Pathogenic variants in tissue,</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PIK3CA</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BRCA1/2</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ESR1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 (18.0)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 (4.9)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 (27.1)</a:t>
                      </a:r>
                      <a:b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(6.8)</a:t>
                      </a:r>
                      <a:b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27 (22.5)</a:t>
                      </a:r>
                      <a:b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(5.8)</a:t>
                      </a:r>
                      <a:b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492864"/>
                  </a:ext>
                </a:extLst>
              </a:tr>
            </a:tbl>
          </a:graphicData>
        </a:graphic>
      </p:graphicFrame>
      <p:sp>
        <p:nvSpPr>
          <p:cNvPr id="3" name="TextBox 2">
            <a:extLst>
              <a:ext uri="{FF2B5EF4-FFF2-40B4-BE49-F238E27FC236}">
                <a16:creationId xmlns:a16="http://schemas.microsoft.com/office/drawing/2014/main" id="{D2F8F029-D9A1-A06E-8B0B-DB7AE53F386C}"/>
              </a:ext>
            </a:extLst>
          </p:cNvPr>
          <p:cNvSpPr txBox="1"/>
          <p:nvPr/>
        </p:nvSpPr>
        <p:spPr bwMode="auto">
          <a:xfrm>
            <a:off x="609759" y="5571818"/>
            <a:ext cx="795646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*According to clean data; defined as relapse on or within 12 mo after ending adjuvant ET.</a:t>
            </a:r>
            <a:br>
              <a:rPr lang="en-US" sz="1400" dirty="0">
                <a:solidFill>
                  <a:schemeClr val="bg1"/>
                </a:solidFill>
                <a:latin typeface="Calibri" panose="020F0502020204030204" pitchFamily="34" charset="0"/>
              </a:rPr>
            </a:br>
            <a:r>
              <a:rPr lang="en-US" sz="1400" baseline="30000" dirty="0">
                <a:solidFill>
                  <a:schemeClr val="bg1"/>
                </a:solidFill>
                <a:latin typeface="Calibri" panose="020F0502020204030204" pitchFamily="34" charset="0"/>
              </a:rPr>
              <a:t>†</a:t>
            </a:r>
            <a:r>
              <a:rPr lang="en-US" sz="1400" dirty="0">
                <a:solidFill>
                  <a:schemeClr val="bg1"/>
                </a:solidFill>
                <a:latin typeface="Calibri" panose="020F0502020204030204" pitchFamily="34" charset="0"/>
              </a:rPr>
              <a:t>From metastasis (n = 47); otherwise from initial diagnosis if available (n = 24).</a:t>
            </a:r>
            <a:br>
              <a:rPr lang="en-US" sz="1400" dirty="0">
                <a:solidFill>
                  <a:schemeClr val="bg1"/>
                </a:solidFill>
                <a:latin typeface="Calibri" panose="020F0502020204030204" pitchFamily="34" charset="0"/>
              </a:rPr>
            </a:br>
            <a:r>
              <a:rPr lang="en-US" sz="1400" baseline="30000" dirty="0">
                <a:solidFill>
                  <a:schemeClr val="bg1"/>
                </a:solidFill>
                <a:latin typeface="Calibri" panose="020F0502020204030204" pitchFamily="34" charset="0"/>
              </a:rPr>
              <a:t>‡</a:t>
            </a:r>
            <a:r>
              <a:rPr lang="en-US" sz="1400" dirty="0">
                <a:solidFill>
                  <a:schemeClr val="bg1"/>
                </a:solidFill>
                <a:latin typeface="Calibri" panose="020F0502020204030204" pitchFamily="34" charset="0"/>
              </a:rPr>
              <a:t>n = 81.</a:t>
            </a:r>
            <a:endParaRPr 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F7328-E25E-E781-5F78-9F09FD6CEC6B}"/>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9ACB4A16-DDF2-7020-D6FB-A410D0E30363}"/>
              </a:ext>
            </a:extLst>
          </p:cNvPr>
          <p:cNvSpPr>
            <a:spLocks noGrp="1" noChangeArrowheads="1"/>
          </p:cNvSpPr>
          <p:nvPr>
            <p:ph type="title"/>
          </p:nvPr>
        </p:nvSpPr>
        <p:spPr/>
        <p:txBody>
          <a:bodyPr/>
          <a:lstStyle/>
          <a:p>
            <a:r>
              <a:rPr lang="en-US" dirty="0"/>
              <a:t>PADMA: Treatment Exposure (as Treated)</a:t>
            </a:r>
            <a:endParaRPr lang="en-US" altLang="en-US" dirty="0"/>
          </a:p>
        </p:txBody>
      </p:sp>
      <p:sp>
        <p:nvSpPr>
          <p:cNvPr id="4" name="Text Box 15">
            <a:extLst>
              <a:ext uri="{FF2B5EF4-FFF2-40B4-BE49-F238E27FC236}">
                <a16:creationId xmlns:a16="http://schemas.microsoft.com/office/drawing/2014/main" id="{903F113B-7C81-A5D5-90F3-D8DC6AAA818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2">
            <a:extLst>
              <a:ext uri="{FF2B5EF4-FFF2-40B4-BE49-F238E27FC236}">
                <a16:creationId xmlns:a16="http://schemas.microsoft.com/office/drawing/2014/main" id="{3A658EF5-DFD3-E762-9DC6-F2E9E8C38474}"/>
              </a:ext>
            </a:extLst>
          </p:cNvPr>
          <p:cNvGraphicFramePr>
            <a:graphicFrameLocks noGrp="1"/>
          </p:cNvGraphicFramePr>
          <p:nvPr>
            <p:extLst>
              <p:ext uri="{D42A27DB-BD31-4B8C-83A1-F6EECF244321}">
                <p14:modId xmlns:p14="http://schemas.microsoft.com/office/powerpoint/2010/main" val="2605517390"/>
              </p:ext>
            </p:extLst>
          </p:nvPr>
        </p:nvGraphicFramePr>
        <p:xfrm>
          <a:off x="723899" y="1640778"/>
          <a:ext cx="10758303" cy="3886280"/>
        </p:xfrm>
        <a:graphic>
          <a:graphicData uri="http://schemas.openxmlformats.org/drawingml/2006/table">
            <a:tbl>
              <a:tblPr/>
              <a:tblGrid>
                <a:gridCol w="4853643">
                  <a:extLst>
                    <a:ext uri="{9D8B030D-6E8A-4147-A177-3AD203B41FA5}">
                      <a16:colId xmlns:a16="http://schemas.microsoft.com/office/drawing/2014/main" val="20000"/>
                    </a:ext>
                  </a:extLst>
                </a:gridCol>
                <a:gridCol w="2952330">
                  <a:extLst>
                    <a:ext uri="{9D8B030D-6E8A-4147-A177-3AD203B41FA5}">
                      <a16:colId xmlns:a16="http://schemas.microsoft.com/office/drawing/2014/main" val="20001"/>
                    </a:ext>
                  </a:extLst>
                </a:gridCol>
                <a:gridCol w="2952330">
                  <a:extLst>
                    <a:ext uri="{9D8B030D-6E8A-4147-A177-3AD203B41FA5}">
                      <a16:colId xmlns:a16="http://schemas.microsoft.com/office/drawing/2014/main" val="20002"/>
                    </a:ext>
                  </a:extLst>
                </a:gridCol>
              </a:tblGrid>
              <a:tr h="18836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Calibri" panose="020F0502020204030204" pitchFamily="34" charset="0"/>
                        </a:rPr>
                        <a:t>Parameter</a:t>
                      </a: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Palbociclib +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CT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41035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Chemotherapy of physicians’ choice, n (%)</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Capecitabine</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Paclitaxel</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Vinorelbine</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40 (69.0)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 (29.3)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Received ET maintenance post CT, n (%)</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 (22.4)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10351">
                <a:tc>
                  <a:txBody>
                    <a:bodyPr/>
                    <a:lstStyle/>
                    <a:p>
                      <a:pPr marL="0" marR="0" lvl="0" indent="0" algn="l" defTabSz="914400" rtl="0" eaLnBrk="1" fontAlgn="base" latinLnBrk="0" hangingPunct="1">
                        <a:lnSpc>
                          <a:spcPct val="100000"/>
                        </a:lnSpc>
                        <a:spcBef>
                          <a:spcPct val="0"/>
                        </a:spcBef>
                        <a:spcAft>
                          <a:spcPct val="25000"/>
                        </a:spcAft>
                        <a:buClrTx/>
                        <a:buSzTx/>
                        <a:buFont typeface="Wingdings" panose="05000000000000000000" pitchFamily="2" charset="2"/>
                        <a:buNone/>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Type of ET</a:t>
                      </a:r>
                      <a:r>
                        <a:rPr kumimoji="0" lang="en-US" sz="1800" b="0" i="0" u="none" strike="noStrike" cap="none" normalizeH="0" baseline="0">
                          <a:ln>
                            <a:noFill/>
                          </a:ln>
                          <a:solidFill>
                            <a:schemeClr val="bg2">
                              <a:lumMod val="10000"/>
                            </a:schemeClr>
                          </a:solidFill>
                          <a:effectLst/>
                          <a:latin typeface="Calibri" panose="020F0502020204030204" pitchFamily="34" charset="0"/>
                        </a:rPr>
                        <a:t>, n (%)</a:t>
                      </a:r>
                      <a:endPar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endParaRP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Aromatase inhibitor</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Tamoxifen</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Fulvestrant</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48 (77.4)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14 (22.6)</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(15.5)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53225">
                <a:tc>
                  <a:txBody>
                    <a:bodyPr/>
                    <a:lstStyle/>
                    <a:p>
                      <a:pPr marL="0" marR="0" lvl="0" indent="0" algn="l" defTabSz="914400" rtl="0" eaLnBrk="1" fontAlgn="base" latinLnBrk="0" hangingPunct="1">
                        <a:lnSpc>
                          <a:spcPct val="100000"/>
                        </a:lnSpc>
                        <a:spcBef>
                          <a:spcPct val="0"/>
                        </a:spcBef>
                        <a:spcAft>
                          <a:spcPct val="25000"/>
                        </a:spcAft>
                        <a:buClrTx/>
                        <a:buSzTx/>
                        <a:buFont typeface="Wingdings" panose="05000000000000000000" pitchFamily="2" charset="2"/>
                        <a:buNone/>
                        <a:tabLst/>
                      </a:pPr>
                      <a:r>
                        <a:rPr kumimoji="0" lang="en-US" sz="1800" b="0" i="0" u="none" strike="noStrike" kern="1200" cap="none" normalizeH="0" baseline="0">
                          <a:ln>
                            <a:noFill/>
                          </a:ln>
                          <a:solidFill>
                            <a:schemeClr val="bg2">
                              <a:lumMod val="10000"/>
                            </a:schemeClr>
                          </a:solidFill>
                          <a:effectLst/>
                          <a:latin typeface="Calibri" panose="020F0502020204030204" pitchFamily="34" charset="0"/>
                          <a:ea typeface="+mn-ea"/>
                          <a:cs typeface="+mn-cs"/>
                        </a:rPr>
                        <a:t>Median duration of palbociclib or CT, wk (range)</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51.0 (1.0-322.0)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19.5 (2.0-122.0)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8172376"/>
                  </a:ext>
                </a:extLst>
              </a:tr>
            </a:tbl>
          </a:graphicData>
        </a:graphic>
      </p:graphicFrame>
    </p:spTree>
    <p:extLst>
      <p:ext uri="{BB962C8B-B14F-4D97-AF65-F5344CB8AC3E}">
        <p14:creationId xmlns:p14="http://schemas.microsoft.com/office/powerpoint/2010/main" val="1777412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PADMA: TTF (Primary Endpoint)  </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2">
            <a:extLst>
              <a:ext uri="{FF2B5EF4-FFF2-40B4-BE49-F238E27FC236}">
                <a16:creationId xmlns:a16="http://schemas.microsoft.com/office/drawing/2014/main" id="{1AECDE9D-EF47-843A-C22C-C0276505CCC7}"/>
              </a:ext>
            </a:extLst>
          </p:cNvPr>
          <p:cNvGraphicFramePr>
            <a:graphicFrameLocks noGrp="1"/>
          </p:cNvGraphicFramePr>
          <p:nvPr>
            <p:extLst>
              <p:ext uri="{D42A27DB-BD31-4B8C-83A1-F6EECF244321}">
                <p14:modId xmlns:p14="http://schemas.microsoft.com/office/powerpoint/2010/main" val="2483071592"/>
              </p:ext>
            </p:extLst>
          </p:nvPr>
        </p:nvGraphicFramePr>
        <p:xfrm>
          <a:off x="6652329" y="1929491"/>
          <a:ext cx="4828234" cy="1645984"/>
        </p:xfrm>
        <a:graphic>
          <a:graphicData uri="http://schemas.openxmlformats.org/drawingml/2006/table">
            <a:tbl>
              <a:tblPr/>
              <a:tblGrid>
                <a:gridCol w="1567543">
                  <a:extLst>
                    <a:ext uri="{9D8B030D-6E8A-4147-A177-3AD203B41FA5}">
                      <a16:colId xmlns:a16="http://schemas.microsoft.com/office/drawing/2014/main" val="20000"/>
                    </a:ext>
                  </a:extLst>
                </a:gridCol>
                <a:gridCol w="2085033">
                  <a:extLst>
                    <a:ext uri="{9D8B030D-6E8A-4147-A177-3AD203B41FA5}">
                      <a16:colId xmlns:a16="http://schemas.microsoft.com/office/drawing/2014/main" val="20001"/>
                    </a:ext>
                  </a:extLst>
                </a:gridCol>
                <a:gridCol w="1175658">
                  <a:extLst>
                    <a:ext uri="{9D8B030D-6E8A-4147-A177-3AD203B41FA5}">
                      <a16:colId xmlns:a16="http://schemas.microsoft.com/office/drawing/2014/main" val="20002"/>
                    </a:ext>
                  </a:extLst>
                </a:gridCol>
              </a:tblGrid>
              <a:tr h="18413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Palbociclib +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CT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TTF events,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(73.8)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 (93.2)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TTF,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vMerge="1">
                  <a:txBody>
                    <a:bodyPr/>
                    <a:lstStyle/>
                    <a:p>
                      <a:pPr marL="0" marR="0" lvl="0" indent="0" algn="l" defTabSz="914400" rtl="0" eaLnBrk="1" fontAlgn="base" latinLnBrk="0" hangingPunct="1">
                        <a:lnSpc>
                          <a:spcPct val="100000"/>
                        </a:lnSpc>
                        <a:spcBef>
                          <a:spcPct val="0"/>
                        </a:spcBef>
                        <a:spcAft>
                          <a:spcPct val="25000"/>
                        </a:spcAft>
                        <a:buClrTx/>
                        <a:buSzTx/>
                        <a:buFontTx/>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Hazard ratio: 0.46 (95% CI: 0.31-0.69); </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1" u="none" strike="noStrike" cap="none" normalizeH="0" baseline="0">
                          <a:ln>
                            <a:noFill/>
                          </a:ln>
                          <a:solidFill>
                            <a:schemeClr val="bg2">
                              <a:lumMod val="10000"/>
                            </a:schemeClr>
                          </a:solidFill>
                          <a:effectLst/>
                          <a:latin typeface="Calibri" panose="020F0502020204030204" pitchFamily="34" charset="0"/>
                        </a:rPr>
                        <a:t>P</a:t>
                      </a:r>
                      <a:r>
                        <a:rPr kumimoji="0" lang="en-US" sz="1400" b="0" i="0" u="none" strike="noStrike" cap="none" normalizeH="0" baseline="0">
                          <a:ln>
                            <a:noFill/>
                          </a:ln>
                          <a:solidFill>
                            <a:schemeClr val="bg2">
                              <a:lumMod val="10000"/>
                            </a:schemeClr>
                          </a:solidFill>
                          <a:effectLst/>
                          <a:latin typeface="Calibri" panose="020F0502020204030204" pitchFamily="34" charset="0"/>
                        </a:rPr>
                        <a:t> &lt; .001</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333C6405-3875-E963-6B19-EEE1916B8B4C}"/>
              </a:ext>
            </a:extLst>
          </p:cNvPr>
          <p:cNvSpPr txBox="1"/>
          <p:nvPr/>
        </p:nvSpPr>
        <p:spPr bwMode="auto">
          <a:xfrm>
            <a:off x="4762919" y="4921376"/>
            <a:ext cx="13330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TTF (Mo)</a:t>
            </a:r>
          </a:p>
        </p:txBody>
      </p:sp>
      <p:sp>
        <p:nvSpPr>
          <p:cNvPr id="8" name="TextBox 7">
            <a:extLst>
              <a:ext uri="{FF2B5EF4-FFF2-40B4-BE49-F238E27FC236}">
                <a16:creationId xmlns:a16="http://schemas.microsoft.com/office/drawing/2014/main" id="{23AD44E3-1928-B8E6-730D-098A83164E9B}"/>
              </a:ext>
            </a:extLst>
          </p:cNvPr>
          <p:cNvSpPr txBox="1"/>
          <p:nvPr/>
        </p:nvSpPr>
        <p:spPr bwMode="auto">
          <a:xfrm>
            <a:off x="8229921" y="3546862"/>
            <a:ext cx="32506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Median follow-up: 36.8 mo (range: 0-74.4)</a:t>
            </a:r>
          </a:p>
        </p:txBody>
      </p:sp>
      <p:sp>
        <p:nvSpPr>
          <p:cNvPr id="2" name="TextBox 1">
            <a:extLst>
              <a:ext uri="{FF2B5EF4-FFF2-40B4-BE49-F238E27FC236}">
                <a16:creationId xmlns:a16="http://schemas.microsoft.com/office/drawing/2014/main" id="{AB77F44F-B333-CDCF-1124-E733E289BCF9}"/>
              </a:ext>
            </a:extLst>
          </p:cNvPr>
          <p:cNvSpPr txBox="1"/>
          <p:nvPr/>
        </p:nvSpPr>
        <p:spPr bwMode="auto">
          <a:xfrm rot="16200000">
            <a:off x="525115" y="3180615"/>
            <a:ext cx="28715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Treatment  Failure Rate (%)</a:t>
            </a:r>
          </a:p>
        </p:txBody>
      </p:sp>
      <p:grpSp>
        <p:nvGrpSpPr>
          <p:cNvPr id="5" name="Group 4">
            <a:extLst>
              <a:ext uri="{FF2B5EF4-FFF2-40B4-BE49-F238E27FC236}">
                <a16:creationId xmlns:a16="http://schemas.microsoft.com/office/drawing/2014/main" id="{B7A83983-3408-4DD2-0331-7B0F883BDFF7}"/>
              </a:ext>
            </a:extLst>
          </p:cNvPr>
          <p:cNvGrpSpPr/>
          <p:nvPr/>
        </p:nvGrpSpPr>
        <p:grpSpPr>
          <a:xfrm>
            <a:off x="2036435" y="1842415"/>
            <a:ext cx="628650" cy="2958658"/>
            <a:chOff x="2032607" y="1522371"/>
            <a:chExt cx="628650" cy="2958658"/>
          </a:xfrm>
        </p:grpSpPr>
        <p:sp>
          <p:nvSpPr>
            <p:cNvPr id="9" name="TextBox 8">
              <a:extLst>
                <a:ext uri="{FF2B5EF4-FFF2-40B4-BE49-F238E27FC236}">
                  <a16:creationId xmlns:a16="http://schemas.microsoft.com/office/drawing/2014/main" id="{3EF7897F-C021-6590-B71B-47199789FBC6}"/>
                </a:ext>
              </a:extLst>
            </p:cNvPr>
            <p:cNvSpPr txBox="1"/>
            <p:nvPr/>
          </p:nvSpPr>
          <p:spPr bwMode="auto">
            <a:xfrm>
              <a:off x="2032607" y="4142475"/>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0" name="TextBox 9">
              <a:extLst>
                <a:ext uri="{FF2B5EF4-FFF2-40B4-BE49-F238E27FC236}">
                  <a16:creationId xmlns:a16="http://schemas.microsoft.com/office/drawing/2014/main" id="{CEE0ABAD-6317-6D60-3C1B-43CED835A27C}"/>
                </a:ext>
              </a:extLst>
            </p:cNvPr>
            <p:cNvSpPr txBox="1"/>
            <p:nvPr/>
          </p:nvSpPr>
          <p:spPr bwMode="auto">
            <a:xfrm>
              <a:off x="2032607" y="388046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11" name="TextBox 10">
              <a:extLst>
                <a:ext uri="{FF2B5EF4-FFF2-40B4-BE49-F238E27FC236}">
                  <a16:creationId xmlns:a16="http://schemas.microsoft.com/office/drawing/2014/main" id="{D74B865C-EE52-FA86-8C04-30A6D675CBC9}"/>
                </a:ext>
              </a:extLst>
            </p:cNvPr>
            <p:cNvSpPr txBox="1"/>
            <p:nvPr/>
          </p:nvSpPr>
          <p:spPr bwMode="auto">
            <a:xfrm>
              <a:off x="2032607" y="361845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2" name="TextBox 11">
              <a:extLst>
                <a:ext uri="{FF2B5EF4-FFF2-40B4-BE49-F238E27FC236}">
                  <a16:creationId xmlns:a16="http://schemas.microsoft.com/office/drawing/2014/main" id="{F50FEA6A-B922-3577-309D-F516734B908D}"/>
                </a:ext>
              </a:extLst>
            </p:cNvPr>
            <p:cNvSpPr txBox="1"/>
            <p:nvPr/>
          </p:nvSpPr>
          <p:spPr bwMode="auto">
            <a:xfrm>
              <a:off x="2032607" y="335644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13" name="TextBox 12">
              <a:extLst>
                <a:ext uri="{FF2B5EF4-FFF2-40B4-BE49-F238E27FC236}">
                  <a16:creationId xmlns:a16="http://schemas.microsoft.com/office/drawing/2014/main" id="{CCBA2216-6F67-F2C2-C565-73A98BAED52A}"/>
                </a:ext>
              </a:extLst>
            </p:cNvPr>
            <p:cNvSpPr txBox="1"/>
            <p:nvPr/>
          </p:nvSpPr>
          <p:spPr bwMode="auto">
            <a:xfrm>
              <a:off x="2032607" y="309443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4" name="TextBox 13">
              <a:extLst>
                <a:ext uri="{FF2B5EF4-FFF2-40B4-BE49-F238E27FC236}">
                  <a16:creationId xmlns:a16="http://schemas.microsoft.com/office/drawing/2014/main" id="{DFBE90B4-9849-BE1D-D66A-2C5FD9ED7F33}"/>
                </a:ext>
              </a:extLst>
            </p:cNvPr>
            <p:cNvSpPr txBox="1"/>
            <p:nvPr/>
          </p:nvSpPr>
          <p:spPr bwMode="auto">
            <a:xfrm>
              <a:off x="2032607" y="283242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15" name="TextBox 14">
              <a:extLst>
                <a:ext uri="{FF2B5EF4-FFF2-40B4-BE49-F238E27FC236}">
                  <a16:creationId xmlns:a16="http://schemas.microsoft.com/office/drawing/2014/main" id="{F2DD7239-72D8-0C92-DA17-4F89620694D9}"/>
                </a:ext>
              </a:extLst>
            </p:cNvPr>
            <p:cNvSpPr txBox="1"/>
            <p:nvPr/>
          </p:nvSpPr>
          <p:spPr bwMode="auto">
            <a:xfrm>
              <a:off x="2032607" y="257041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6" name="TextBox 15">
              <a:extLst>
                <a:ext uri="{FF2B5EF4-FFF2-40B4-BE49-F238E27FC236}">
                  <a16:creationId xmlns:a16="http://schemas.microsoft.com/office/drawing/2014/main" id="{CB3F3A0A-760C-8257-34B3-8F48051A5188}"/>
                </a:ext>
              </a:extLst>
            </p:cNvPr>
            <p:cNvSpPr txBox="1"/>
            <p:nvPr/>
          </p:nvSpPr>
          <p:spPr bwMode="auto">
            <a:xfrm>
              <a:off x="2032607" y="230840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70</a:t>
              </a:r>
            </a:p>
          </p:txBody>
        </p:sp>
        <p:sp>
          <p:nvSpPr>
            <p:cNvPr id="17" name="TextBox 16">
              <a:extLst>
                <a:ext uri="{FF2B5EF4-FFF2-40B4-BE49-F238E27FC236}">
                  <a16:creationId xmlns:a16="http://schemas.microsoft.com/office/drawing/2014/main" id="{AA9FCF7E-8CEA-B5F7-E275-40DABDFE4075}"/>
                </a:ext>
              </a:extLst>
            </p:cNvPr>
            <p:cNvSpPr txBox="1"/>
            <p:nvPr/>
          </p:nvSpPr>
          <p:spPr bwMode="auto">
            <a:xfrm>
              <a:off x="2032607" y="204639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8" name="TextBox 17">
              <a:extLst>
                <a:ext uri="{FF2B5EF4-FFF2-40B4-BE49-F238E27FC236}">
                  <a16:creationId xmlns:a16="http://schemas.microsoft.com/office/drawing/2014/main" id="{D08C3D9B-CB2E-55A9-D59B-FB2528CBA8F7}"/>
                </a:ext>
              </a:extLst>
            </p:cNvPr>
            <p:cNvSpPr txBox="1"/>
            <p:nvPr/>
          </p:nvSpPr>
          <p:spPr bwMode="auto">
            <a:xfrm>
              <a:off x="2032607" y="178438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90</a:t>
              </a:r>
            </a:p>
          </p:txBody>
        </p:sp>
        <p:sp>
          <p:nvSpPr>
            <p:cNvPr id="19" name="TextBox 18">
              <a:extLst>
                <a:ext uri="{FF2B5EF4-FFF2-40B4-BE49-F238E27FC236}">
                  <a16:creationId xmlns:a16="http://schemas.microsoft.com/office/drawing/2014/main" id="{CFBF7C59-501A-3D47-828B-86678F12C696}"/>
                </a:ext>
              </a:extLst>
            </p:cNvPr>
            <p:cNvSpPr txBox="1"/>
            <p:nvPr/>
          </p:nvSpPr>
          <p:spPr bwMode="auto">
            <a:xfrm>
              <a:off x="2032607" y="1522371"/>
              <a:ext cx="628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sp>
        <p:nvSpPr>
          <p:cNvPr id="20" name="TextBox 19">
            <a:extLst>
              <a:ext uri="{FF2B5EF4-FFF2-40B4-BE49-F238E27FC236}">
                <a16:creationId xmlns:a16="http://schemas.microsoft.com/office/drawing/2014/main" id="{DCF65003-19DC-96C8-6FE0-8849DADB5040}"/>
              </a:ext>
            </a:extLst>
          </p:cNvPr>
          <p:cNvSpPr txBox="1"/>
          <p:nvPr/>
        </p:nvSpPr>
        <p:spPr bwMode="auto">
          <a:xfrm>
            <a:off x="2597660"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1" name="TextBox 20">
            <a:extLst>
              <a:ext uri="{FF2B5EF4-FFF2-40B4-BE49-F238E27FC236}">
                <a16:creationId xmlns:a16="http://schemas.microsoft.com/office/drawing/2014/main" id="{AA121A68-39C9-02EA-2DE2-C9EB90926411}"/>
              </a:ext>
            </a:extLst>
          </p:cNvPr>
          <p:cNvSpPr txBox="1"/>
          <p:nvPr/>
        </p:nvSpPr>
        <p:spPr bwMode="auto">
          <a:xfrm>
            <a:off x="3186860"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22" name="TextBox 21">
            <a:extLst>
              <a:ext uri="{FF2B5EF4-FFF2-40B4-BE49-F238E27FC236}">
                <a16:creationId xmlns:a16="http://schemas.microsoft.com/office/drawing/2014/main" id="{6890B139-EB96-C0C1-3FD1-0C9BB87BE663}"/>
              </a:ext>
            </a:extLst>
          </p:cNvPr>
          <p:cNvSpPr txBox="1"/>
          <p:nvPr/>
        </p:nvSpPr>
        <p:spPr bwMode="auto">
          <a:xfrm>
            <a:off x="3782740"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23" name="TextBox 22">
            <a:extLst>
              <a:ext uri="{FF2B5EF4-FFF2-40B4-BE49-F238E27FC236}">
                <a16:creationId xmlns:a16="http://schemas.microsoft.com/office/drawing/2014/main" id="{7C9EAEB3-5077-09C7-F86F-5B4F4C9165DA}"/>
              </a:ext>
            </a:extLst>
          </p:cNvPr>
          <p:cNvSpPr txBox="1"/>
          <p:nvPr/>
        </p:nvSpPr>
        <p:spPr bwMode="auto">
          <a:xfrm>
            <a:off x="4396652"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24" name="TextBox 23">
            <a:extLst>
              <a:ext uri="{FF2B5EF4-FFF2-40B4-BE49-F238E27FC236}">
                <a16:creationId xmlns:a16="http://schemas.microsoft.com/office/drawing/2014/main" id="{59BAA228-A6F8-4C34-8EF7-8BD9392FBFA3}"/>
              </a:ext>
            </a:extLst>
          </p:cNvPr>
          <p:cNvSpPr txBox="1"/>
          <p:nvPr/>
        </p:nvSpPr>
        <p:spPr bwMode="auto">
          <a:xfrm>
            <a:off x="4990833"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25" name="TextBox 24">
            <a:extLst>
              <a:ext uri="{FF2B5EF4-FFF2-40B4-BE49-F238E27FC236}">
                <a16:creationId xmlns:a16="http://schemas.microsoft.com/office/drawing/2014/main" id="{B33C5B93-4319-9CD1-45F6-EA94F31BF038}"/>
              </a:ext>
            </a:extLst>
          </p:cNvPr>
          <p:cNvSpPr txBox="1"/>
          <p:nvPr/>
        </p:nvSpPr>
        <p:spPr bwMode="auto">
          <a:xfrm>
            <a:off x="5585014"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a:t>
            </a:r>
            <a:r>
              <a:rPr lang="en-US" sz="1600" b="0" dirty="0">
                <a:solidFill>
                  <a:schemeClr val="bg1"/>
                </a:solidFill>
                <a:latin typeface="Calibri" panose="020F0502020204030204" pitchFamily="34" charset="0"/>
              </a:rPr>
              <a:t>0</a:t>
            </a:r>
          </a:p>
        </p:txBody>
      </p:sp>
      <p:sp>
        <p:nvSpPr>
          <p:cNvPr id="26" name="TextBox 25">
            <a:extLst>
              <a:ext uri="{FF2B5EF4-FFF2-40B4-BE49-F238E27FC236}">
                <a16:creationId xmlns:a16="http://schemas.microsoft.com/office/drawing/2014/main" id="{29C066B6-7F47-6934-30F8-C5B67440A45B}"/>
              </a:ext>
            </a:extLst>
          </p:cNvPr>
          <p:cNvSpPr txBox="1"/>
          <p:nvPr/>
        </p:nvSpPr>
        <p:spPr bwMode="auto">
          <a:xfrm>
            <a:off x="6179195"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27" name="TextBox 26">
            <a:extLst>
              <a:ext uri="{FF2B5EF4-FFF2-40B4-BE49-F238E27FC236}">
                <a16:creationId xmlns:a16="http://schemas.microsoft.com/office/drawing/2014/main" id="{1802AD9F-93C5-CF12-F547-13DCA271429F}"/>
              </a:ext>
            </a:extLst>
          </p:cNvPr>
          <p:cNvSpPr txBox="1"/>
          <p:nvPr/>
        </p:nvSpPr>
        <p:spPr bwMode="auto">
          <a:xfrm>
            <a:off x="6773376"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42</a:t>
            </a:r>
          </a:p>
        </p:txBody>
      </p:sp>
      <p:sp>
        <p:nvSpPr>
          <p:cNvPr id="28" name="TextBox 27">
            <a:extLst>
              <a:ext uri="{FF2B5EF4-FFF2-40B4-BE49-F238E27FC236}">
                <a16:creationId xmlns:a16="http://schemas.microsoft.com/office/drawing/2014/main" id="{6950CBEA-8F62-A8B4-25A2-1C9E3FB61CFC}"/>
              </a:ext>
            </a:extLst>
          </p:cNvPr>
          <p:cNvSpPr txBox="1"/>
          <p:nvPr/>
        </p:nvSpPr>
        <p:spPr bwMode="auto">
          <a:xfrm>
            <a:off x="7367557" y="4722135"/>
            <a:ext cx="398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29" name="TextBox 28">
            <a:extLst>
              <a:ext uri="{FF2B5EF4-FFF2-40B4-BE49-F238E27FC236}">
                <a16:creationId xmlns:a16="http://schemas.microsoft.com/office/drawing/2014/main" id="{91E3943B-C212-F3EF-0975-0288DD265E48}"/>
              </a:ext>
            </a:extLst>
          </p:cNvPr>
          <p:cNvSpPr txBox="1"/>
          <p:nvPr/>
        </p:nvSpPr>
        <p:spPr bwMode="auto">
          <a:xfrm>
            <a:off x="1010213" y="5180053"/>
            <a:ext cx="165545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CT based</a:t>
            </a:r>
          </a:p>
          <a:p>
            <a:pPr algn="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Palbo + ET</a:t>
            </a:r>
          </a:p>
        </p:txBody>
      </p:sp>
      <p:sp>
        <p:nvSpPr>
          <p:cNvPr id="30" name="TextBox 29">
            <a:extLst>
              <a:ext uri="{FF2B5EF4-FFF2-40B4-BE49-F238E27FC236}">
                <a16:creationId xmlns:a16="http://schemas.microsoft.com/office/drawing/2014/main" id="{4FE5D10B-D8CE-5112-5FC7-6030D4365C7C}"/>
              </a:ext>
            </a:extLst>
          </p:cNvPr>
          <p:cNvSpPr txBox="1"/>
          <p:nvPr/>
        </p:nvSpPr>
        <p:spPr bwMode="auto">
          <a:xfrm>
            <a:off x="2620931"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59</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61</a:t>
            </a:r>
          </a:p>
        </p:txBody>
      </p:sp>
      <p:sp>
        <p:nvSpPr>
          <p:cNvPr id="31" name="TextBox 30">
            <a:extLst>
              <a:ext uri="{FF2B5EF4-FFF2-40B4-BE49-F238E27FC236}">
                <a16:creationId xmlns:a16="http://schemas.microsoft.com/office/drawing/2014/main" id="{D1CB4A0F-819C-3096-35DD-452F272827B2}"/>
              </a:ext>
            </a:extLst>
          </p:cNvPr>
          <p:cNvSpPr txBox="1"/>
          <p:nvPr/>
        </p:nvSpPr>
        <p:spPr bwMode="auto">
          <a:xfrm>
            <a:off x="3191130"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31</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41</a:t>
            </a:r>
          </a:p>
        </p:txBody>
      </p:sp>
      <p:sp>
        <p:nvSpPr>
          <p:cNvPr id="32" name="TextBox 31">
            <a:extLst>
              <a:ext uri="{FF2B5EF4-FFF2-40B4-BE49-F238E27FC236}">
                <a16:creationId xmlns:a16="http://schemas.microsoft.com/office/drawing/2014/main" id="{72B743CF-353C-7B44-A9C0-952982458B7B}"/>
              </a:ext>
            </a:extLst>
          </p:cNvPr>
          <p:cNvSpPr txBox="1"/>
          <p:nvPr/>
        </p:nvSpPr>
        <p:spPr bwMode="auto">
          <a:xfrm>
            <a:off x="3796829"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10</a:t>
            </a:r>
          </a:p>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30</a:t>
            </a:r>
            <a:endParaRPr lang="en-US" sz="1600" b="0" dirty="0">
              <a:solidFill>
                <a:schemeClr val="bg1"/>
              </a:solidFill>
              <a:latin typeface="Calibri" panose="020F0502020204030204" pitchFamily="34" charset="0"/>
            </a:endParaRPr>
          </a:p>
        </p:txBody>
      </p:sp>
      <p:sp>
        <p:nvSpPr>
          <p:cNvPr id="33" name="TextBox 32">
            <a:extLst>
              <a:ext uri="{FF2B5EF4-FFF2-40B4-BE49-F238E27FC236}">
                <a16:creationId xmlns:a16="http://schemas.microsoft.com/office/drawing/2014/main" id="{A41C8E82-2818-A37E-5917-C9FA46955232}"/>
              </a:ext>
            </a:extLst>
          </p:cNvPr>
          <p:cNvSpPr txBox="1"/>
          <p:nvPr/>
        </p:nvSpPr>
        <p:spPr bwMode="auto">
          <a:xfrm>
            <a:off x="4399999"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6</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sp>
        <p:nvSpPr>
          <p:cNvPr id="34" name="TextBox 33">
            <a:extLst>
              <a:ext uri="{FF2B5EF4-FFF2-40B4-BE49-F238E27FC236}">
                <a16:creationId xmlns:a16="http://schemas.microsoft.com/office/drawing/2014/main" id="{8AF40878-840E-881E-58D4-38D2CD1C2A83}"/>
              </a:ext>
            </a:extLst>
          </p:cNvPr>
          <p:cNvSpPr txBox="1"/>
          <p:nvPr/>
        </p:nvSpPr>
        <p:spPr bwMode="auto">
          <a:xfrm>
            <a:off x="4999207"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5</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21</a:t>
            </a:r>
          </a:p>
        </p:txBody>
      </p:sp>
      <p:sp>
        <p:nvSpPr>
          <p:cNvPr id="35" name="TextBox 34">
            <a:extLst>
              <a:ext uri="{FF2B5EF4-FFF2-40B4-BE49-F238E27FC236}">
                <a16:creationId xmlns:a16="http://schemas.microsoft.com/office/drawing/2014/main" id="{3F5F126B-FCBB-6A7F-B050-0994BBCBB4F9}"/>
              </a:ext>
            </a:extLst>
          </p:cNvPr>
          <p:cNvSpPr txBox="1"/>
          <p:nvPr/>
        </p:nvSpPr>
        <p:spPr bwMode="auto">
          <a:xfrm>
            <a:off x="5602377"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13</a:t>
            </a:r>
          </a:p>
        </p:txBody>
      </p:sp>
      <p:sp>
        <p:nvSpPr>
          <p:cNvPr id="36" name="TextBox 35">
            <a:extLst>
              <a:ext uri="{FF2B5EF4-FFF2-40B4-BE49-F238E27FC236}">
                <a16:creationId xmlns:a16="http://schemas.microsoft.com/office/drawing/2014/main" id="{C5F356EE-A7D0-0B4F-A710-703298D26DD1}"/>
              </a:ext>
            </a:extLst>
          </p:cNvPr>
          <p:cNvSpPr txBox="1"/>
          <p:nvPr/>
        </p:nvSpPr>
        <p:spPr bwMode="auto">
          <a:xfrm>
            <a:off x="6196406"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37" name="TextBox 36">
            <a:extLst>
              <a:ext uri="{FF2B5EF4-FFF2-40B4-BE49-F238E27FC236}">
                <a16:creationId xmlns:a16="http://schemas.microsoft.com/office/drawing/2014/main" id="{94D337EE-3058-7572-53AA-9EE73CD1F976}"/>
              </a:ext>
            </a:extLst>
          </p:cNvPr>
          <p:cNvSpPr txBox="1"/>
          <p:nvPr/>
        </p:nvSpPr>
        <p:spPr bwMode="auto">
          <a:xfrm>
            <a:off x="6795614"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38" name="TextBox 37">
            <a:extLst>
              <a:ext uri="{FF2B5EF4-FFF2-40B4-BE49-F238E27FC236}">
                <a16:creationId xmlns:a16="http://schemas.microsoft.com/office/drawing/2014/main" id="{10164C65-13C9-97C8-3349-B0F6B3D9C180}"/>
              </a:ext>
            </a:extLst>
          </p:cNvPr>
          <p:cNvSpPr txBox="1"/>
          <p:nvPr/>
        </p:nvSpPr>
        <p:spPr bwMode="auto">
          <a:xfrm>
            <a:off x="7381017" y="5180053"/>
            <a:ext cx="398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a:t>
            </a:r>
          </a:p>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grpSp>
        <p:nvGrpSpPr>
          <p:cNvPr id="31747" name="Group 31746">
            <a:extLst>
              <a:ext uri="{FF2B5EF4-FFF2-40B4-BE49-F238E27FC236}">
                <a16:creationId xmlns:a16="http://schemas.microsoft.com/office/drawing/2014/main" id="{1E225D5A-4FD0-4361-DFF7-527E113CA3B0}"/>
              </a:ext>
            </a:extLst>
          </p:cNvPr>
          <p:cNvGrpSpPr/>
          <p:nvPr/>
        </p:nvGrpSpPr>
        <p:grpSpPr>
          <a:xfrm>
            <a:off x="2708590" y="1995817"/>
            <a:ext cx="86400" cy="2637435"/>
            <a:chOff x="2708590" y="1675773"/>
            <a:chExt cx="86400" cy="2637435"/>
          </a:xfrm>
        </p:grpSpPr>
        <p:cxnSp>
          <p:nvCxnSpPr>
            <p:cNvPr id="41" name="Straight Connector 40">
              <a:extLst>
                <a:ext uri="{FF2B5EF4-FFF2-40B4-BE49-F238E27FC236}">
                  <a16:creationId xmlns:a16="http://schemas.microsoft.com/office/drawing/2014/main" id="{F25BE7C2-4FF1-64CF-0882-9761D8C3147B}"/>
                </a:ext>
              </a:extLst>
            </p:cNvPr>
            <p:cNvCxnSpPr>
              <a:cxnSpLocks/>
            </p:cNvCxnSpPr>
            <p:nvPr/>
          </p:nvCxnSpPr>
          <p:spPr bwMode="auto">
            <a:xfrm>
              <a:off x="2708590" y="1675773"/>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D2B9F94B-9412-CBC4-5580-E732588F998A}"/>
                </a:ext>
              </a:extLst>
            </p:cNvPr>
            <p:cNvCxnSpPr>
              <a:cxnSpLocks/>
            </p:cNvCxnSpPr>
            <p:nvPr/>
          </p:nvCxnSpPr>
          <p:spPr bwMode="auto">
            <a:xfrm>
              <a:off x="2708590" y="1939516"/>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D4F7B741-4981-0A7D-AD31-F97182C98294}"/>
                </a:ext>
              </a:extLst>
            </p:cNvPr>
            <p:cNvCxnSpPr>
              <a:cxnSpLocks/>
            </p:cNvCxnSpPr>
            <p:nvPr/>
          </p:nvCxnSpPr>
          <p:spPr bwMode="auto">
            <a:xfrm>
              <a:off x="2708590" y="2203260"/>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E55944D7-C87B-64C3-30E6-09DA481C94D4}"/>
                </a:ext>
              </a:extLst>
            </p:cNvPr>
            <p:cNvCxnSpPr>
              <a:cxnSpLocks/>
            </p:cNvCxnSpPr>
            <p:nvPr/>
          </p:nvCxnSpPr>
          <p:spPr bwMode="auto">
            <a:xfrm>
              <a:off x="2708590" y="2467003"/>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F0C37B27-F9F9-34FB-E797-21C2D9192735}"/>
                </a:ext>
              </a:extLst>
            </p:cNvPr>
            <p:cNvCxnSpPr>
              <a:cxnSpLocks/>
            </p:cNvCxnSpPr>
            <p:nvPr/>
          </p:nvCxnSpPr>
          <p:spPr bwMode="auto">
            <a:xfrm>
              <a:off x="2708590" y="2730747"/>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929F02BB-2871-2231-EB67-FE4474B698C1}"/>
                </a:ext>
              </a:extLst>
            </p:cNvPr>
            <p:cNvCxnSpPr>
              <a:cxnSpLocks/>
            </p:cNvCxnSpPr>
            <p:nvPr/>
          </p:nvCxnSpPr>
          <p:spPr bwMode="auto">
            <a:xfrm>
              <a:off x="2708590" y="2994490"/>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A21276EC-4477-B923-A140-8839117F72ED}"/>
                </a:ext>
              </a:extLst>
            </p:cNvPr>
            <p:cNvCxnSpPr>
              <a:cxnSpLocks/>
            </p:cNvCxnSpPr>
            <p:nvPr/>
          </p:nvCxnSpPr>
          <p:spPr bwMode="auto">
            <a:xfrm>
              <a:off x="2708590" y="325823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64A5B32D-FF1D-FD9C-C1BB-AC100C42AB14}"/>
                </a:ext>
              </a:extLst>
            </p:cNvPr>
            <p:cNvCxnSpPr>
              <a:cxnSpLocks/>
            </p:cNvCxnSpPr>
            <p:nvPr/>
          </p:nvCxnSpPr>
          <p:spPr bwMode="auto">
            <a:xfrm>
              <a:off x="2708590" y="3521977"/>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21CAFFBA-B47D-1DDE-B804-47FFEE4C1DAA}"/>
                </a:ext>
              </a:extLst>
            </p:cNvPr>
            <p:cNvCxnSpPr>
              <a:cxnSpLocks/>
            </p:cNvCxnSpPr>
            <p:nvPr/>
          </p:nvCxnSpPr>
          <p:spPr bwMode="auto">
            <a:xfrm>
              <a:off x="2708590" y="3785721"/>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8254ED04-94C3-E379-9839-C15D30647B2C}"/>
                </a:ext>
              </a:extLst>
            </p:cNvPr>
            <p:cNvCxnSpPr>
              <a:cxnSpLocks/>
            </p:cNvCxnSpPr>
            <p:nvPr/>
          </p:nvCxnSpPr>
          <p:spPr bwMode="auto">
            <a:xfrm>
              <a:off x="2708590" y="4049465"/>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98A99C75-C9F8-68F2-ACDE-3526590B8036}"/>
                </a:ext>
              </a:extLst>
            </p:cNvPr>
            <p:cNvCxnSpPr>
              <a:cxnSpLocks/>
            </p:cNvCxnSpPr>
            <p:nvPr/>
          </p:nvCxnSpPr>
          <p:spPr bwMode="auto">
            <a:xfrm>
              <a:off x="2708590" y="4313208"/>
              <a:ext cx="86400"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745" name="Group 31744">
            <a:extLst>
              <a:ext uri="{FF2B5EF4-FFF2-40B4-BE49-F238E27FC236}">
                <a16:creationId xmlns:a16="http://schemas.microsoft.com/office/drawing/2014/main" id="{68C0578B-224E-9A82-0BE5-9DD3BBEB08AC}"/>
              </a:ext>
            </a:extLst>
          </p:cNvPr>
          <p:cNvGrpSpPr/>
          <p:nvPr/>
        </p:nvGrpSpPr>
        <p:grpSpPr>
          <a:xfrm>
            <a:off x="2800632" y="4634628"/>
            <a:ext cx="4765392" cy="86400"/>
            <a:chOff x="2800632" y="4314584"/>
            <a:chExt cx="4765392" cy="86400"/>
          </a:xfrm>
        </p:grpSpPr>
        <p:cxnSp>
          <p:nvCxnSpPr>
            <p:cNvPr id="56" name="Straight Connector 55">
              <a:extLst>
                <a:ext uri="{FF2B5EF4-FFF2-40B4-BE49-F238E27FC236}">
                  <a16:creationId xmlns:a16="http://schemas.microsoft.com/office/drawing/2014/main" id="{551D9539-C659-7A5A-35AC-6E09628A93CD}"/>
                </a:ext>
              </a:extLst>
            </p:cNvPr>
            <p:cNvCxnSpPr>
              <a:cxnSpLocks/>
            </p:cNvCxnSpPr>
            <p:nvPr/>
          </p:nvCxnSpPr>
          <p:spPr bwMode="auto">
            <a:xfrm rot="5400000">
              <a:off x="7522824"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AC49B0A4-9781-0478-0D20-9947D9201F4B}"/>
                </a:ext>
              </a:extLst>
            </p:cNvPr>
            <p:cNvCxnSpPr>
              <a:cxnSpLocks/>
            </p:cNvCxnSpPr>
            <p:nvPr/>
          </p:nvCxnSpPr>
          <p:spPr bwMode="auto">
            <a:xfrm rot="5400000">
              <a:off x="6927150"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D4BF1F53-668D-9F92-C73B-954518A929B5}"/>
                </a:ext>
              </a:extLst>
            </p:cNvPr>
            <p:cNvCxnSpPr>
              <a:cxnSpLocks/>
            </p:cNvCxnSpPr>
            <p:nvPr/>
          </p:nvCxnSpPr>
          <p:spPr bwMode="auto">
            <a:xfrm rot="5400000">
              <a:off x="6331476"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B563347A-5935-BAF2-FFB3-BD025D0125E0}"/>
                </a:ext>
              </a:extLst>
            </p:cNvPr>
            <p:cNvCxnSpPr>
              <a:cxnSpLocks/>
            </p:cNvCxnSpPr>
            <p:nvPr/>
          </p:nvCxnSpPr>
          <p:spPr bwMode="auto">
            <a:xfrm rot="5400000">
              <a:off x="5735802"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DA1ABB53-1300-857B-C98A-96C0C20F74F5}"/>
                </a:ext>
              </a:extLst>
            </p:cNvPr>
            <p:cNvCxnSpPr>
              <a:cxnSpLocks/>
            </p:cNvCxnSpPr>
            <p:nvPr/>
          </p:nvCxnSpPr>
          <p:spPr bwMode="auto">
            <a:xfrm rot="5400000">
              <a:off x="5140128"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FFEE35FC-5E03-A0FD-8D94-6236F74802AB}"/>
                </a:ext>
              </a:extLst>
            </p:cNvPr>
            <p:cNvCxnSpPr>
              <a:cxnSpLocks/>
            </p:cNvCxnSpPr>
            <p:nvPr/>
          </p:nvCxnSpPr>
          <p:spPr bwMode="auto">
            <a:xfrm rot="5400000">
              <a:off x="4544454"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988DFBB-A695-13FB-D370-BE38C8AC58C0}"/>
                </a:ext>
              </a:extLst>
            </p:cNvPr>
            <p:cNvCxnSpPr>
              <a:cxnSpLocks/>
            </p:cNvCxnSpPr>
            <p:nvPr/>
          </p:nvCxnSpPr>
          <p:spPr bwMode="auto">
            <a:xfrm rot="5400000">
              <a:off x="3948780"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7315232E-6505-F81D-720B-F7C1D9DA8E2D}"/>
                </a:ext>
              </a:extLst>
            </p:cNvPr>
            <p:cNvCxnSpPr>
              <a:cxnSpLocks/>
            </p:cNvCxnSpPr>
            <p:nvPr/>
          </p:nvCxnSpPr>
          <p:spPr bwMode="auto">
            <a:xfrm rot="5400000">
              <a:off x="3353106" y="4357784"/>
              <a:ext cx="86400" cy="0"/>
            </a:xfrm>
            <a:prstGeom prst="line">
              <a:avLst/>
            </a:prstGeom>
            <a:noFill/>
            <a:ln w="28575" cap="flat" cmpd="sng" algn="ctr">
              <a:solidFill>
                <a:schemeClr val="bg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2EDCE199-9372-EAB5-045A-DB127156B07A}"/>
                </a:ext>
              </a:extLst>
            </p:cNvPr>
            <p:cNvCxnSpPr>
              <a:cxnSpLocks/>
            </p:cNvCxnSpPr>
            <p:nvPr/>
          </p:nvCxnSpPr>
          <p:spPr bwMode="auto">
            <a:xfrm rot="5400000">
              <a:off x="2757432" y="4357784"/>
              <a:ext cx="86400" cy="0"/>
            </a:xfrm>
            <a:prstGeom prst="line">
              <a:avLst/>
            </a:prstGeom>
            <a:noFill/>
            <a:ln w="28575" cap="flat" cmpd="sng" algn="ctr">
              <a:solidFill>
                <a:schemeClr val="bg1"/>
              </a:solidFill>
              <a:prstDash val="solid"/>
              <a:round/>
              <a:headEnd type="none" w="med" len="med"/>
              <a:tailEnd type="none" w="med" len="med"/>
            </a:ln>
            <a:effectLst/>
          </p:spPr>
        </p:cxnSp>
      </p:grpSp>
      <p:sp>
        <p:nvSpPr>
          <p:cNvPr id="31749" name="Freeform 31748">
            <a:extLst>
              <a:ext uri="{FF2B5EF4-FFF2-40B4-BE49-F238E27FC236}">
                <a16:creationId xmlns:a16="http://schemas.microsoft.com/office/drawing/2014/main" id="{2CF1CB7A-440E-93F1-ED8D-A5049420BE24}"/>
              </a:ext>
            </a:extLst>
          </p:cNvPr>
          <p:cNvSpPr/>
          <p:nvPr/>
        </p:nvSpPr>
        <p:spPr bwMode="auto">
          <a:xfrm>
            <a:off x="2797176" y="3312720"/>
            <a:ext cx="601228" cy="1320800"/>
          </a:xfrm>
          <a:custGeom>
            <a:avLst/>
            <a:gdLst>
              <a:gd name="connsiteX0" fmla="*/ 0 w 1717675"/>
              <a:gd name="connsiteY0" fmla="*/ 0 h 1320800"/>
              <a:gd name="connsiteX1" fmla="*/ 1717675 w 1717675"/>
              <a:gd name="connsiteY1" fmla="*/ 0 h 1320800"/>
              <a:gd name="connsiteX2" fmla="*/ 1717675 w 1717675"/>
              <a:gd name="connsiteY2" fmla="*/ 1320800 h 1320800"/>
            </a:gdLst>
            <a:ahLst/>
            <a:cxnLst>
              <a:cxn ang="0">
                <a:pos x="connsiteX0" y="connsiteY0"/>
              </a:cxn>
              <a:cxn ang="0">
                <a:pos x="connsiteX1" y="connsiteY1"/>
              </a:cxn>
              <a:cxn ang="0">
                <a:pos x="connsiteX2" y="connsiteY2"/>
              </a:cxn>
            </a:cxnLst>
            <a:rect l="l" t="t" r="r" b="b"/>
            <a:pathLst>
              <a:path w="1717675" h="1320800">
                <a:moveTo>
                  <a:pt x="0" y="0"/>
                </a:moveTo>
                <a:lnTo>
                  <a:pt x="1717675" y="0"/>
                </a:lnTo>
                <a:lnTo>
                  <a:pt x="1717675" y="1320800"/>
                </a:lnTo>
              </a:path>
            </a:pathLst>
          </a:custGeom>
          <a:noFill/>
          <a:ln w="28575">
            <a:solidFill>
              <a:schemeClr val="accent3"/>
            </a:solidFill>
            <a:prstDash val="sysDash"/>
            <a:miter lim="800000"/>
            <a:headEnd/>
            <a:tailEnd/>
          </a:ln>
        </p:spPr>
        <p:txBody>
          <a:bodyPr rtlCol="0" anchor="ctr"/>
          <a:lstStyle/>
          <a:p>
            <a:pPr algn="ctr"/>
            <a:endParaRPr lang="en-US"/>
          </a:p>
        </p:txBody>
      </p:sp>
      <p:sp>
        <p:nvSpPr>
          <p:cNvPr id="31748" name="Freeform 31747">
            <a:extLst>
              <a:ext uri="{FF2B5EF4-FFF2-40B4-BE49-F238E27FC236}">
                <a16:creationId xmlns:a16="http://schemas.microsoft.com/office/drawing/2014/main" id="{363DA641-180B-BA56-AC2E-B485FC43FCD3}"/>
              </a:ext>
            </a:extLst>
          </p:cNvPr>
          <p:cNvSpPr/>
          <p:nvPr/>
        </p:nvSpPr>
        <p:spPr bwMode="auto">
          <a:xfrm>
            <a:off x="2797175" y="3314069"/>
            <a:ext cx="1717675" cy="1320800"/>
          </a:xfrm>
          <a:custGeom>
            <a:avLst/>
            <a:gdLst>
              <a:gd name="connsiteX0" fmla="*/ 0 w 1717675"/>
              <a:gd name="connsiteY0" fmla="*/ 0 h 1320800"/>
              <a:gd name="connsiteX1" fmla="*/ 1717675 w 1717675"/>
              <a:gd name="connsiteY1" fmla="*/ 0 h 1320800"/>
              <a:gd name="connsiteX2" fmla="*/ 1717675 w 1717675"/>
              <a:gd name="connsiteY2" fmla="*/ 1320800 h 1320800"/>
            </a:gdLst>
            <a:ahLst/>
            <a:cxnLst>
              <a:cxn ang="0">
                <a:pos x="connsiteX0" y="connsiteY0"/>
              </a:cxn>
              <a:cxn ang="0">
                <a:pos x="connsiteX1" y="connsiteY1"/>
              </a:cxn>
              <a:cxn ang="0">
                <a:pos x="connsiteX2" y="connsiteY2"/>
              </a:cxn>
            </a:cxnLst>
            <a:rect l="l" t="t" r="r" b="b"/>
            <a:pathLst>
              <a:path w="1717675" h="1320800">
                <a:moveTo>
                  <a:pt x="0" y="0"/>
                </a:moveTo>
                <a:lnTo>
                  <a:pt x="1717675" y="0"/>
                </a:lnTo>
                <a:lnTo>
                  <a:pt x="1717675" y="1320800"/>
                </a:lnTo>
              </a:path>
            </a:pathLst>
          </a:custGeom>
          <a:noFill/>
          <a:ln w="28575">
            <a:solidFill>
              <a:schemeClr val="accent1"/>
            </a:solidFill>
            <a:prstDash val="sysDash"/>
            <a:miter lim="800000"/>
            <a:headEnd/>
            <a:tailEnd/>
          </a:ln>
        </p:spPr>
        <p:txBody>
          <a:bodyPr rtlCol="0" anchor="ctr"/>
          <a:lstStyle/>
          <a:p>
            <a:pPr algn="ctr"/>
            <a:endParaRPr lang="en-US"/>
          </a:p>
        </p:txBody>
      </p:sp>
      <p:sp>
        <p:nvSpPr>
          <p:cNvPr id="31752" name="TextBox 31751">
            <a:extLst>
              <a:ext uri="{FF2B5EF4-FFF2-40B4-BE49-F238E27FC236}">
                <a16:creationId xmlns:a16="http://schemas.microsoft.com/office/drawing/2014/main" id="{B50FDA4A-22E9-9528-100F-7D041B603C34}"/>
              </a:ext>
            </a:extLst>
          </p:cNvPr>
          <p:cNvSpPr txBox="1"/>
          <p:nvPr/>
        </p:nvSpPr>
        <p:spPr bwMode="auto">
          <a:xfrm>
            <a:off x="3662893" y="3826803"/>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31753" name="TextBox 31752">
            <a:extLst>
              <a:ext uri="{FF2B5EF4-FFF2-40B4-BE49-F238E27FC236}">
                <a16:creationId xmlns:a16="http://schemas.microsoft.com/office/drawing/2014/main" id="{E54E8810-7272-BE23-DFBF-5F4B8B9E4DCE}"/>
              </a:ext>
            </a:extLst>
          </p:cNvPr>
          <p:cNvSpPr txBox="1"/>
          <p:nvPr/>
        </p:nvSpPr>
        <p:spPr bwMode="auto">
          <a:xfrm>
            <a:off x="6694916" y="4341619"/>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31754" name="TextBox 31753">
            <a:extLst>
              <a:ext uri="{FF2B5EF4-FFF2-40B4-BE49-F238E27FC236}">
                <a16:creationId xmlns:a16="http://schemas.microsoft.com/office/drawing/2014/main" id="{BDBEEC57-2FAD-26B9-41F1-D8E6DBD8B429}"/>
              </a:ext>
            </a:extLst>
          </p:cNvPr>
          <p:cNvSpPr txBox="1"/>
          <p:nvPr/>
        </p:nvSpPr>
        <p:spPr bwMode="auto">
          <a:xfrm>
            <a:off x="7392148" y="4046231"/>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55" name="TextBox 31754">
            <a:extLst>
              <a:ext uri="{FF2B5EF4-FFF2-40B4-BE49-F238E27FC236}">
                <a16:creationId xmlns:a16="http://schemas.microsoft.com/office/drawing/2014/main" id="{45F7691D-9F63-FAEC-8032-9FA199FF2098}"/>
              </a:ext>
            </a:extLst>
          </p:cNvPr>
          <p:cNvSpPr txBox="1"/>
          <p:nvPr/>
        </p:nvSpPr>
        <p:spPr bwMode="auto">
          <a:xfrm>
            <a:off x="7367416" y="4047338"/>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56" name="TextBox 31755">
            <a:extLst>
              <a:ext uri="{FF2B5EF4-FFF2-40B4-BE49-F238E27FC236}">
                <a16:creationId xmlns:a16="http://schemas.microsoft.com/office/drawing/2014/main" id="{E14E8FC2-E7A4-7DDF-598E-EA21E0A5182B}"/>
              </a:ext>
            </a:extLst>
          </p:cNvPr>
          <p:cNvSpPr txBox="1"/>
          <p:nvPr/>
        </p:nvSpPr>
        <p:spPr bwMode="auto">
          <a:xfrm>
            <a:off x="6544874" y="3854639"/>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57" name="TextBox 31756">
            <a:extLst>
              <a:ext uri="{FF2B5EF4-FFF2-40B4-BE49-F238E27FC236}">
                <a16:creationId xmlns:a16="http://schemas.microsoft.com/office/drawing/2014/main" id="{5014DE30-556A-1353-E093-03E705BE2935}"/>
              </a:ext>
            </a:extLst>
          </p:cNvPr>
          <p:cNvSpPr txBox="1"/>
          <p:nvPr/>
        </p:nvSpPr>
        <p:spPr bwMode="auto">
          <a:xfrm>
            <a:off x="6392692" y="3855907"/>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58" name="TextBox 31757">
            <a:extLst>
              <a:ext uri="{FF2B5EF4-FFF2-40B4-BE49-F238E27FC236}">
                <a16:creationId xmlns:a16="http://schemas.microsoft.com/office/drawing/2014/main" id="{D398101B-A419-4A92-B6CC-819B4F6D7610}"/>
              </a:ext>
            </a:extLst>
          </p:cNvPr>
          <p:cNvSpPr txBox="1"/>
          <p:nvPr/>
        </p:nvSpPr>
        <p:spPr bwMode="auto">
          <a:xfrm>
            <a:off x="5879112" y="3710233"/>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59" name="TextBox 31758">
            <a:extLst>
              <a:ext uri="{FF2B5EF4-FFF2-40B4-BE49-F238E27FC236}">
                <a16:creationId xmlns:a16="http://schemas.microsoft.com/office/drawing/2014/main" id="{F5DD5C1E-B5E2-8CA2-FF9A-F9F6584B9535}"/>
              </a:ext>
            </a:extLst>
          </p:cNvPr>
          <p:cNvSpPr txBox="1"/>
          <p:nvPr/>
        </p:nvSpPr>
        <p:spPr bwMode="auto">
          <a:xfrm>
            <a:off x="5866477" y="3713018"/>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60" name="TextBox 31759">
            <a:extLst>
              <a:ext uri="{FF2B5EF4-FFF2-40B4-BE49-F238E27FC236}">
                <a16:creationId xmlns:a16="http://schemas.microsoft.com/office/drawing/2014/main" id="{B68FDEC5-117B-493C-B52E-A48F0618E6FF}"/>
              </a:ext>
            </a:extLst>
          </p:cNvPr>
          <p:cNvSpPr txBox="1"/>
          <p:nvPr/>
        </p:nvSpPr>
        <p:spPr bwMode="auto">
          <a:xfrm>
            <a:off x="5183328" y="3399086"/>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61" name="TextBox 31760">
            <a:extLst>
              <a:ext uri="{FF2B5EF4-FFF2-40B4-BE49-F238E27FC236}">
                <a16:creationId xmlns:a16="http://schemas.microsoft.com/office/drawing/2014/main" id="{5F257772-1C1D-4F7E-FA36-B31B0BBA624F}"/>
              </a:ext>
            </a:extLst>
          </p:cNvPr>
          <p:cNvSpPr txBox="1"/>
          <p:nvPr/>
        </p:nvSpPr>
        <p:spPr bwMode="auto">
          <a:xfrm>
            <a:off x="5140880" y="3399086"/>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62" name="TextBox 31761">
            <a:extLst>
              <a:ext uri="{FF2B5EF4-FFF2-40B4-BE49-F238E27FC236}">
                <a16:creationId xmlns:a16="http://schemas.microsoft.com/office/drawing/2014/main" id="{8E96A8C9-34F5-7A05-4EBB-11D7253C6F77}"/>
              </a:ext>
            </a:extLst>
          </p:cNvPr>
          <p:cNvSpPr txBox="1"/>
          <p:nvPr/>
        </p:nvSpPr>
        <p:spPr bwMode="auto">
          <a:xfrm>
            <a:off x="5076024" y="3399086"/>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63" name="TextBox 31762">
            <a:extLst>
              <a:ext uri="{FF2B5EF4-FFF2-40B4-BE49-F238E27FC236}">
                <a16:creationId xmlns:a16="http://schemas.microsoft.com/office/drawing/2014/main" id="{2A443EB4-A98C-8404-8A96-42A2817144D3}"/>
              </a:ext>
            </a:extLst>
          </p:cNvPr>
          <p:cNvSpPr txBox="1"/>
          <p:nvPr/>
        </p:nvSpPr>
        <p:spPr bwMode="auto">
          <a:xfrm>
            <a:off x="4216909" y="3098790"/>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64" name="TextBox 31763">
            <a:extLst>
              <a:ext uri="{FF2B5EF4-FFF2-40B4-BE49-F238E27FC236}">
                <a16:creationId xmlns:a16="http://schemas.microsoft.com/office/drawing/2014/main" id="{ADC1E7CC-7CA4-D8BE-7512-EF835C7CBC6B}"/>
              </a:ext>
            </a:extLst>
          </p:cNvPr>
          <p:cNvSpPr txBox="1"/>
          <p:nvPr/>
        </p:nvSpPr>
        <p:spPr bwMode="auto">
          <a:xfrm>
            <a:off x="3603970" y="2904764"/>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31765" name="TextBox 31764">
            <a:extLst>
              <a:ext uri="{FF2B5EF4-FFF2-40B4-BE49-F238E27FC236}">
                <a16:creationId xmlns:a16="http://schemas.microsoft.com/office/drawing/2014/main" id="{C77E7ADA-D794-2153-D3C8-3688A0DA30F9}"/>
              </a:ext>
            </a:extLst>
          </p:cNvPr>
          <p:cNvSpPr txBox="1"/>
          <p:nvPr/>
        </p:nvSpPr>
        <p:spPr bwMode="auto">
          <a:xfrm>
            <a:off x="3439858" y="2769854"/>
            <a:ext cx="3000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pic>
        <p:nvPicPr>
          <p:cNvPr id="31767" name="Graphic 31766">
            <a:extLst>
              <a:ext uri="{FF2B5EF4-FFF2-40B4-BE49-F238E27FC236}">
                <a16:creationId xmlns:a16="http://schemas.microsoft.com/office/drawing/2014/main" id="{6505F736-EBBD-8BB6-2755-945D76811AC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83154" y="1978041"/>
            <a:ext cx="5055871" cy="2350388"/>
          </a:xfrm>
          <a:prstGeom prst="rect">
            <a:avLst/>
          </a:prstGeom>
        </p:spPr>
      </p:pic>
      <p:pic>
        <p:nvPicPr>
          <p:cNvPr id="31751" name="Graphic 31750">
            <a:extLst>
              <a:ext uri="{FF2B5EF4-FFF2-40B4-BE49-F238E27FC236}">
                <a16:creationId xmlns:a16="http://schemas.microsoft.com/office/drawing/2014/main" id="{6DC9860B-2A17-0801-80DA-4D2D2AA6781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46485" y="1900782"/>
            <a:ext cx="5075625" cy="2735056"/>
          </a:xfrm>
          <a:prstGeom prst="rect">
            <a:avLst/>
          </a:prstGeom>
        </p:spPr>
      </p:pic>
      <p:sp>
        <p:nvSpPr>
          <p:cNvPr id="39" name="Freeform 38">
            <a:extLst>
              <a:ext uri="{FF2B5EF4-FFF2-40B4-BE49-F238E27FC236}">
                <a16:creationId xmlns:a16="http://schemas.microsoft.com/office/drawing/2014/main" id="{6DE0CFC5-B7E3-68FD-C81B-2048BEDFC648}"/>
              </a:ext>
            </a:extLst>
          </p:cNvPr>
          <p:cNvSpPr/>
          <p:nvPr/>
        </p:nvSpPr>
        <p:spPr bwMode="auto">
          <a:xfrm>
            <a:off x="2799272" y="1980629"/>
            <a:ext cx="5029200" cy="2652623"/>
          </a:xfrm>
          <a:custGeom>
            <a:avLst/>
            <a:gdLst>
              <a:gd name="connsiteX0" fmla="*/ 0 w 5029200"/>
              <a:gd name="connsiteY0" fmla="*/ 0 h 2652623"/>
              <a:gd name="connsiteX1" fmla="*/ 0 w 5029200"/>
              <a:gd name="connsiteY1" fmla="*/ 2652623 h 2652623"/>
              <a:gd name="connsiteX2" fmla="*/ 5029200 w 5029200"/>
              <a:gd name="connsiteY2" fmla="*/ 2652623 h 2652623"/>
            </a:gdLst>
            <a:ahLst/>
            <a:cxnLst>
              <a:cxn ang="0">
                <a:pos x="connsiteX0" y="connsiteY0"/>
              </a:cxn>
              <a:cxn ang="0">
                <a:pos x="connsiteX1" y="connsiteY1"/>
              </a:cxn>
              <a:cxn ang="0">
                <a:pos x="connsiteX2" y="connsiteY2"/>
              </a:cxn>
            </a:cxnLst>
            <a:rect l="l" t="t" r="r" b="b"/>
            <a:pathLst>
              <a:path w="5029200" h="2652623">
                <a:moveTo>
                  <a:pt x="0" y="0"/>
                </a:moveTo>
                <a:lnTo>
                  <a:pt x="0" y="2652623"/>
                </a:lnTo>
                <a:lnTo>
                  <a:pt x="5029200" y="2652623"/>
                </a:lnTo>
              </a:path>
            </a:pathLst>
          </a:custGeom>
          <a:noFill/>
          <a:ln w="28575">
            <a:solidFill>
              <a:schemeClr val="bg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4130216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0C663-5048-F6BB-15F3-6349ADDBE700}"/>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7BF8986C-C8CC-399C-42A0-071BACDBC16B}"/>
              </a:ext>
            </a:extLst>
          </p:cNvPr>
          <p:cNvSpPr>
            <a:spLocks noGrp="1" noChangeArrowheads="1"/>
          </p:cNvSpPr>
          <p:nvPr>
            <p:ph type="title"/>
          </p:nvPr>
        </p:nvSpPr>
        <p:spPr/>
        <p:txBody>
          <a:bodyPr/>
          <a:lstStyle/>
          <a:p>
            <a:r>
              <a:rPr lang="en-US" dirty="0"/>
              <a:t>PADMA: TTF in Subgroups</a:t>
            </a:r>
            <a:endParaRPr lang="en-US" altLang="en-US" dirty="0"/>
          </a:p>
        </p:txBody>
      </p:sp>
      <p:sp>
        <p:nvSpPr>
          <p:cNvPr id="4" name="Text Box 15">
            <a:extLst>
              <a:ext uri="{FF2B5EF4-FFF2-40B4-BE49-F238E27FC236}">
                <a16:creationId xmlns:a16="http://schemas.microsoft.com/office/drawing/2014/main" id="{94601119-A202-802F-BB67-4EE1A5C1A25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83B70D49-4C38-774C-DC5F-7BBE28229E1B}"/>
              </a:ext>
            </a:extLst>
          </p:cNvPr>
          <p:cNvGraphicFramePr>
            <a:graphicFrameLocks noGrp="1"/>
          </p:cNvGraphicFramePr>
          <p:nvPr>
            <p:extLst>
              <p:ext uri="{D42A27DB-BD31-4B8C-83A1-F6EECF244321}">
                <p14:modId xmlns:p14="http://schemas.microsoft.com/office/powerpoint/2010/main" val="2055460882"/>
              </p:ext>
            </p:extLst>
          </p:nvPr>
        </p:nvGraphicFramePr>
        <p:xfrm>
          <a:off x="520700" y="1493840"/>
          <a:ext cx="5676900" cy="3017600"/>
        </p:xfrm>
        <a:graphic>
          <a:graphicData uri="http://schemas.openxmlformats.org/drawingml/2006/table">
            <a:tbl>
              <a:tblPr/>
              <a:tblGrid>
                <a:gridCol w="2204359">
                  <a:extLst>
                    <a:ext uri="{9D8B030D-6E8A-4147-A177-3AD203B41FA5}">
                      <a16:colId xmlns:a16="http://schemas.microsoft.com/office/drawing/2014/main" val="20000"/>
                    </a:ext>
                  </a:extLst>
                </a:gridCol>
                <a:gridCol w="1031892">
                  <a:extLst>
                    <a:ext uri="{9D8B030D-6E8A-4147-A177-3AD203B41FA5}">
                      <a16:colId xmlns:a16="http://schemas.microsoft.com/office/drawing/2014/main" val="20001"/>
                    </a:ext>
                  </a:extLst>
                </a:gridCol>
                <a:gridCol w="1408757">
                  <a:extLst>
                    <a:ext uri="{9D8B030D-6E8A-4147-A177-3AD203B41FA5}">
                      <a16:colId xmlns:a16="http://schemas.microsoft.com/office/drawing/2014/main" val="2943808293"/>
                    </a:ext>
                  </a:extLst>
                </a:gridCol>
                <a:gridCol w="1031892">
                  <a:extLst>
                    <a:ext uri="{9D8B030D-6E8A-4147-A177-3AD203B41FA5}">
                      <a16:colId xmlns:a16="http://schemas.microsoft.com/office/drawing/2014/main" val="20002"/>
                    </a:ext>
                  </a:extLst>
                </a:gridCol>
              </a:tblGrid>
              <a:tr h="43593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Patients,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Hazard Ratio (95% CI)</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1" u="none" strike="noStrike" cap="none" normalizeH="0" baseline="0" dirty="0">
                          <a:ln>
                            <a:noFill/>
                          </a:ln>
                          <a:solidFill>
                            <a:schemeClr val="tx1"/>
                          </a:solidFill>
                          <a:effectLst/>
                          <a:latin typeface="Calibri" panose="020F0502020204030204" pitchFamily="34" charset="0"/>
                        </a:rPr>
                        <a:t>P</a:t>
                      </a:r>
                      <a:r>
                        <a:rPr kumimoji="0" lang="en-US" sz="14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491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Overall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 .001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72902">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Response to ET</a:t>
                      </a:r>
                    </a:p>
                    <a:p>
                      <a:pPr marL="2857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Hormone resistant</a:t>
                      </a:r>
                    </a:p>
                    <a:p>
                      <a:pPr marL="2857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Hormone sensitive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0.590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0.430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.001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49112">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Symptoms</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Symptomatic</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Asymptomatic</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0.527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0.399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.036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.003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Liver metastases</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Yes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0.469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0.353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.007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.003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graphicFrame>
        <p:nvGraphicFramePr>
          <p:cNvPr id="3" name="Group 32">
            <a:extLst>
              <a:ext uri="{FF2B5EF4-FFF2-40B4-BE49-F238E27FC236}">
                <a16:creationId xmlns:a16="http://schemas.microsoft.com/office/drawing/2014/main" id="{7AEAEDFF-CB09-81CA-B606-20ECEC71D62B}"/>
              </a:ext>
            </a:extLst>
          </p:cNvPr>
          <p:cNvGraphicFramePr>
            <a:graphicFrameLocks noGrp="1"/>
          </p:cNvGraphicFramePr>
          <p:nvPr>
            <p:extLst>
              <p:ext uri="{D42A27DB-BD31-4B8C-83A1-F6EECF244321}">
                <p14:modId xmlns:p14="http://schemas.microsoft.com/office/powerpoint/2010/main" val="1459510607"/>
              </p:ext>
            </p:extLst>
          </p:nvPr>
        </p:nvGraphicFramePr>
        <p:xfrm>
          <a:off x="6362700" y="1493840"/>
          <a:ext cx="5411789" cy="4137740"/>
        </p:xfrm>
        <a:graphic>
          <a:graphicData uri="http://schemas.openxmlformats.org/drawingml/2006/table">
            <a:tbl>
              <a:tblPr/>
              <a:tblGrid>
                <a:gridCol w="1727209">
                  <a:extLst>
                    <a:ext uri="{9D8B030D-6E8A-4147-A177-3AD203B41FA5}">
                      <a16:colId xmlns:a16="http://schemas.microsoft.com/office/drawing/2014/main" val="20000"/>
                    </a:ext>
                  </a:extLst>
                </a:gridCol>
                <a:gridCol w="1489423">
                  <a:extLst>
                    <a:ext uri="{9D8B030D-6E8A-4147-A177-3AD203B41FA5}">
                      <a16:colId xmlns:a16="http://schemas.microsoft.com/office/drawing/2014/main" val="20001"/>
                    </a:ext>
                  </a:extLst>
                </a:gridCol>
                <a:gridCol w="1463157">
                  <a:extLst>
                    <a:ext uri="{9D8B030D-6E8A-4147-A177-3AD203B41FA5}">
                      <a16:colId xmlns:a16="http://schemas.microsoft.com/office/drawing/2014/main" val="2943808293"/>
                    </a:ext>
                  </a:extLst>
                </a:gridCol>
                <a:gridCol w="732000">
                  <a:extLst>
                    <a:ext uri="{9D8B030D-6E8A-4147-A177-3AD203B41FA5}">
                      <a16:colId xmlns:a16="http://schemas.microsoft.com/office/drawing/2014/main" val="20002"/>
                    </a:ext>
                  </a:extLst>
                </a:gridCol>
              </a:tblGrid>
              <a:tr h="192358">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Patients,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Hazard Ratio  </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1" u="none" strike="noStrike" cap="none" normalizeH="0" baseline="0" dirty="0">
                          <a:ln>
                            <a:noFill/>
                          </a:ln>
                          <a:solidFill>
                            <a:schemeClr val="tx1"/>
                          </a:solidFill>
                          <a:effectLst/>
                          <a:latin typeface="Calibri" panose="020F0502020204030204" pitchFamily="34" charset="0"/>
                        </a:rPr>
                        <a:t>P</a:t>
                      </a:r>
                      <a:r>
                        <a:rPr kumimoji="0" lang="en-US" sz="1400" b="1" i="0" u="none" strike="noStrike" cap="none" normalizeH="0" baseline="0" dirty="0">
                          <a:ln>
                            <a:noFill/>
                          </a:ln>
                          <a:solidFill>
                            <a:schemeClr val="tx1"/>
                          </a:solidFill>
                          <a:effectLst/>
                          <a:latin typeface="Calibri" panose="020F0502020204030204" pitchFamily="34" charset="0"/>
                        </a:rPr>
                        <a:t> </a:t>
                      </a:r>
                    </a:p>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71888">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 of systems with metastases</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0.359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0.642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 .001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65089041"/>
                  </a:ext>
                </a:extLst>
              </a:tr>
              <a:tr h="371888">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Metastasis at primary diagnosis</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M0</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M1</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0.417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0.481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.001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02687665"/>
                  </a:ext>
                </a:extLst>
              </a:tr>
              <a:tr h="282123">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Prior CT in early BC</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0.603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0.293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 .001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70723664"/>
                  </a:ext>
                </a:extLst>
              </a:tr>
              <a:tr h="371888">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HR status in ER positive</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ER+, PgR-</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ER+, PgR+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0.553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0.412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 .001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492864"/>
                  </a:ext>
                </a:extLst>
              </a:tr>
            </a:tbl>
          </a:graphicData>
        </a:graphic>
      </p:graphicFrame>
    </p:spTree>
    <p:extLst>
      <p:ext uri="{BB962C8B-B14F-4D97-AF65-F5344CB8AC3E}">
        <p14:creationId xmlns:p14="http://schemas.microsoft.com/office/powerpoint/2010/main" val="680443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293E1-3E53-8E75-C60C-C866FDC4D1DF}"/>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E17C2FD6-6189-6C29-0116-E53F5561037E}"/>
              </a:ext>
            </a:extLst>
          </p:cNvPr>
          <p:cNvSpPr>
            <a:spLocks noGrp="1" noChangeArrowheads="1"/>
          </p:cNvSpPr>
          <p:nvPr>
            <p:ph type="title"/>
          </p:nvPr>
        </p:nvSpPr>
        <p:spPr/>
        <p:txBody>
          <a:bodyPr/>
          <a:lstStyle/>
          <a:p>
            <a:r>
              <a:rPr lang="en-US" dirty="0"/>
              <a:t>PADMA: PFS and OS (Secondary Endpoints)</a:t>
            </a:r>
            <a:endParaRPr lang="en-US" altLang="en-US" dirty="0"/>
          </a:p>
        </p:txBody>
      </p:sp>
      <p:sp>
        <p:nvSpPr>
          <p:cNvPr id="4" name="Text Box 15">
            <a:extLst>
              <a:ext uri="{FF2B5EF4-FFF2-40B4-BE49-F238E27FC236}">
                <a16:creationId xmlns:a16="http://schemas.microsoft.com/office/drawing/2014/main" id="{79D58904-F06D-ECFD-09C1-07D69A5D696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07B8D002-4B84-688F-755C-F459615AEF89}"/>
              </a:ext>
            </a:extLst>
          </p:cNvPr>
          <p:cNvGraphicFramePr>
            <a:graphicFrameLocks noGrp="1"/>
          </p:cNvGraphicFramePr>
          <p:nvPr>
            <p:extLst>
              <p:ext uri="{D42A27DB-BD31-4B8C-83A1-F6EECF244321}">
                <p14:modId xmlns:p14="http://schemas.microsoft.com/office/powerpoint/2010/main" val="1021741207"/>
              </p:ext>
            </p:extLst>
          </p:nvPr>
        </p:nvGraphicFramePr>
        <p:xfrm>
          <a:off x="863600" y="1603375"/>
          <a:ext cx="10375900" cy="2270824"/>
        </p:xfrm>
        <a:graphic>
          <a:graphicData uri="http://schemas.openxmlformats.org/drawingml/2006/table">
            <a:tbl>
              <a:tblPr/>
              <a:tblGrid>
                <a:gridCol w="3368658">
                  <a:extLst>
                    <a:ext uri="{9D8B030D-6E8A-4147-A177-3AD203B41FA5}">
                      <a16:colId xmlns:a16="http://schemas.microsoft.com/office/drawing/2014/main" val="20000"/>
                    </a:ext>
                  </a:extLst>
                </a:gridCol>
                <a:gridCol w="4480746">
                  <a:extLst>
                    <a:ext uri="{9D8B030D-6E8A-4147-A177-3AD203B41FA5}">
                      <a16:colId xmlns:a16="http://schemas.microsoft.com/office/drawing/2014/main" val="20001"/>
                    </a:ext>
                  </a:extLst>
                </a:gridCol>
                <a:gridCol w="2526496">
                  <a:extLst>
                    <a:ext uri="{9D8B030D-6E8A-4147-A177-3AD203B41FA5}">
                      <a16:colId xmlns:a16="http://schemas.microsoft.com/office/drawing/2014/main" val="20002"/>
                    </a:ext>
                  </a:extLst>
                </a:gridCol>
              </a:tblGrid>
              <a:tr h="40647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Palbociclib +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CT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(n = 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3227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Events,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40 (65.6)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50 (84.7)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3227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285750" marR="0" lvl="0" indent="-285750" algn="l" defTabSz="914400" rtl="0" eaLnBrk="1" fontAlgn="base" latinLnBrk="0" hangingPunct="1">
                        <a:lnSpc>
                          <a:spcPct val="100000"/>
                        </a:lnSpc>
                        <a:spcBef>
                          <a:spcPts val="0"/>
                        </a:spcBef>
                        <a:spcAft>
                          <a:spcPct val="25000"/>
                        </a:spcAft>
                        <a:buClr>
                          <a:schemeClr val="bg1"/>
                        </a:buClr>
                        <a:buSzTx/>
                        <a:buFont typeface="Wingdings" panose="05000000000000000000" pitchFamily="2" charset="2"/>
                        <a:buChar char="§"/>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Hazard ratio (95% CI)</a:t>
                      </a:r>
                    </a:p>
                    <a:p>
                      <a:pPr marL="285750" marR="0" lvl="0" indent="-285750" algn="l" defTabSz="914400" rtl="0" eaLnBrk="1" fontAlgn="base" latinLnBrk="0" hangingPunct="1">
                        <a:lnSpc>
                          <a:spcPct val="100000"/>
                        </a:lnSpc>
                        <a:spcBef>
                          <a:spcPts val="0"/>
                        </a:spcBef>
                        <a:spcAft>
                          <a:spcPct val="25000"/>
                        </a:spcAft>
                        <a:buClr>
                          <a:schemeClr val="bg1"/>
                        </a:buClr>
                        <a:buSzTx/>
                        <a:buFont typeface="Wingdings" panose="05000000000000000000" pitchFamily="2" charset="2"/>
                        <a:buChar char="§"/>
                        <a:tabLst/>
                      </a:pPr>
                      <a:r>
                        <a:rPr kumimoji="0" lang="en-US" sz="2000" b="0" i="1" u="none" strike="noStrike" cap="none" normalizeH="0" baseline="0">
                          <a:ln>
                            <a:noFill/>
                          </a:ln>
                          <a:solidFill>
                            <a:schemeClr val="bg2">
                              <a:lumMod val="10000"/>
                            </a:schemeClr>
                          </a:solidFill>
                          <a:effectLst/>
                          <a:latin typeface="Calibri" panose="020F0502020204030204" pitchFamily="34" charset="0"/>
                        </a:rPr>
                        <a:t>P </a:t>
                      </a:r>
                      <a:r>
                        <a:rPr kumimoji="0" lang="en-US" sz="2000" b="0" i="0" u="none" strike="noStrike" cap="none" normalizeH="0" baseline="0">
                          <a:ln>
                            <a:noFill/>
                          </a:ln>
                          <a:solidFill>
                            <a:schemeClr val="bg2">
                              <a:lumMod val="10000"/>
                            </a:schemeClr>
                          </a:solidFill>
                          <a:effectLst/>
                          <a:latin typeface="Calibri" panose="020F0502020204030204" pitchFamily="34" charset="0"/>
                        </a:rPr>
                        <a:t>value</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0.45 (0.29-0.70)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&lt;.001</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graphicFrame>
        <p:nvGraphicFramePr>
          <p:cNvPr id="7" name="Group 32">
            <a:extLst>
              <a:ext uri="{FF2B5EF4-FFF2-40B4-BE49-F238E27FC236}">
                <a16:creationId xmlns:a16="http://schemas.microsoft.com/office/drawing/2014/main" id="{027A603A-EF01-29FC-0564-E0DC0B09F53A}"/>
              </a:ext>
            </a:extLst>
          </p:cNvPr>
          <p:cNvGraphicFramePr>
            <a:graphicFrameLocks noGrp="1"/>
          </p:cNvGraphicFramePr>
          <p:nvPr>
            <p:extLst>
              <p:ext uri="{D42A27DB-BD31-4B8C-83A1-F6EECF244321}">
                <p14:modId xmlns:p14="http://schemas.microsoft.com/office/powerpoint/2010/main" val="2411520146"/>
              </p:ext>
            </p:extLst>
          </p:nvPr>
        </p:nvGraphicFramePr>
        <p:xfrm>
          <a:off x="863600" y="4136134"/>
          <a:ext cx="10375900" cy="1889824"/>
        </p:xfrm>
        <a:graphic>
          <a:graphicData uri="http://schemas.openxmlformats.org/drawingml/2006/table">
            <a:tbl>
              <a:tblPr/>
              <a:tblGrid>
                <a:gridCol w="3368658">
                  <a:extLst>
                    <a:ext uri="{9D8B030D-6E8A-4147-A177-3AD203B41FA5}">
                      <a16:colId xmlns:a16="http://schemas.microsoft.com/office/drawing/2014/main" val="20000"/>
                    </a:ext>
                  </a:extLst>
                </a:gridCol>
                <a:gridCol w="4480746">
                  <a:extLst>
                    <a:ext uri="{9D8B030D-6E8A-4147-A177-3AD203B41FA5}">
                      <a16:colId xmlns:a16="http://schemas.microsoft.com/office/drawing/2014/main" val="20001"/>
                    </a:ext>
                  </a:extLst>
                </a:gridCol>
                <a:gridCol w="2526496">
                  <a:extLst>
                    <a:ext uri="{9D8B030D-6E8A-4147-A177-3AD203B41FA5}">
                      <a16:colId xmlns:a16="http://schemas.microsoft.com/office/drawing/2014/main" val="20002"/>
                    </a:ext>
                  </a:extLst>
                </a:gridCol>
              </a:tblGrid>
              <a:tr h="40647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a:ln>
                            <a:noFill/>
                          </a:ln>
                          <a:solidFill>
                            <a:schemeClr val="tx1"/>
                          </a:solidFill>
                          <a:effectLst/>
                          <a:latin typeface="Calibri" panose="020F0502020204030204" pitchFamily="34" charset="0"/>
                        </a:rPr>
                        <a:t>OS</a:t>
                      </a: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a:ln>
                            <a:noFill/>
                          </a:ln>
                          <a:solidFill>
                            <a:schemeClr val="tx1"/>
                          </a:solidFill>
                          <a:effectLst/>
                          <a:latin typeface="Calibri" panose="020F0502020204030204" pitchFamily="34" charset="0"/>
                        </a:rPr>
                        <a:t>Palbociclib +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a:ln>
                            <a:noFill/>
                          </a:ln>
                          <a:solidFill>
                            <a:schemeClr val="tx1"/>
                          </a:solidFill>
                          <a:effectLst/>
                          <a:latin typeface="Calibri" panose="020F0502020204030204" pitchFamily="34" charset="0"/>
                        </a:rPr>
                        <a:t>(n = 61)</a:t>
                      </a: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a:ln>
                            <a:noFill/>
                          </a:ln>
                          <a:solidFill>
                            <a:schemeClr val="tx1"/>
                          </a:solidFill>
                          <a:effectLst/>
                          <a:latin typeface="Calibri" panose="020F0502020204030204" pitchFamily="34" charset="0"/>
                        </a:rPr>
                        <a:t>CT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a:ln>
                            <a:noFill/>
                          </a:ln>
                          <a:solidFill>
                            <a:schemeClr val="tx1"/>
                          </a:solidFill>
                          <a:effectLst/>
                          <a:latin typeface="Calibri" panose="020F0502020204030204" pitchFamily="34" charset="0"/>
                        </a:rPr>
                        <a:t>(n = 59)</a:t>
                      </a: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3227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Events, n (%)</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25 (41.0)</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24 (40.7)</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3227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Median OS, mo</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46.1</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36.8</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32278">
                <a:tc vMerge="1">
                  <a:txBody>
                    <a:bodyPr/>
                    <a:lstStyle/>
                    <a:p>
                      <a:pPr marL="0" marR="0" lvl="0" indent="0" algn="l" defTabSz="914400" rtl="0" eaLnBrk="1" fontAlgn="base" latinLnBrk="0" hangingPunct="1">
                        <a:lnSpc>
                          <a:spcPct val="100000"/>
                        </a:lnSpc>
                        <a:spcBef>
                          <a:spcPct val="0"/>
                        </a:spcBef>
                        <a:spcAft>
                          <a:spcPct val="25000"/>
                        </a:spcAft>
                        <a:buClrTx/>
                        <a:buSzTx/>
                        <a:buFontTx/>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a:ln>
                            <a:noFill/>
                          </a:ln>
                          <a:solidFill>
                            <a:schemeClr val="bg2">
                              <a:lumMod val="10000"/>
                            </a:schemeClr>
                          </a:solidFill>
                          <a:effectLst/>
                          <a:latin typeface="Calibri" panose="020F0502020204030204" pitchFamily="34" charset="0"/>
                        </a:rPr>
                        <a:t>Proportional hazard not assumed</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850364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48D20-D3D6-FCC5-24DE-1A3EB1D051F8}"/>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2282D5E1-22BD-6555-930B-F4453A489742}"/>
              </a:ext>
            </a:extLst>
          </p:cNvPr>
          <p:cNvSpPr>
            <a:spLocks noGrp="1" noChangeArrowheads="1"/>
          </p:cNvSpPr>
          <p:nvPr>
            <p:ph type="title"/>
          </p:nvPr>
        </p:nvSpPr>
        <p:spPr/>
        <p:txBody>
          <a:bodyPr/>
          <a:lstStyle/>
          <a:p>
            <a:r>
              <a:rPr lang="en-US" dirty="0"/>
              <a:t>PADMA: Safety Summary</a:t>
            </a:r>
            <a:endParaRPr lang="en-US" altLang="en-US" dirty="0"/>
          </a:p>
        </p:txBody>
      </p:sp>
      <p:sp>
        <p:nvSpPr>
          <p:cNvPr id="6" name="Content Placeholder 5">
            <a:extLst>
              <a:ext uri="{FF2B5EF4-FFF2-40B4-BE49-F238E27FC236}">
                <a16:creationId xmlns:a16="http://schemas.microsoft.com/office/drawing/2014/main" id="{EF8069EC-047E-8997-C1A6-8E1E596EEBB4}"/>
              </a:ext>
            </a:extLst>
          </p:cNvPr>
          <p:cNvSpPr>
            <a:spLocks noGrp="1"/>
          </p:cNvSpPr>
          <p:nvPr>
            <p:ph idx="1"/>
          </p:nvPr>
        </p:nvSpPr>
        <p:spPr>
          <a:xfrm>
            <a:off x="604675" y="5286449"/>
            <a:ext cx="10877529" cy="915383"/>
          </a:xfrm>
        </p:spPr>
        <p:txBody>
          <a:bodyPr/>
          <a:lstStyle/>
          <a:p>
            <a:r>
              <a:rPr lang="en-US" sz="2400" dirty="0"/>
              <a:t>Hematologic AEs more commonly experienced in the palbociclib plus ET arm vs CT arm (</a:t>
            </a:r>
            <a:r>
              <a:rPr lang="en-US" sz="2400" i="1" dirty="0"/>
              <a:t>P </a:t>
            </a:r>
            <a:r>
              <a:rPr lang="en-US" sz="2400" dirty="0"/>
              <a:t>&lt;.001), whereas nonhematologic AEs were similar</a:t>
            </a:r>
          </a:p>
        </p:txBody>
      </p:sp>
      <p:sp>
        <p:nvSpPr>
          <p:cNvPr id="4" name="Text Box 15">
            <a:extLst>
              <a:ext uri="{FF2B5EF4-FFF2-40B4-BE49-F238E27FC236}">
                <a16:creationId xmlns:a16="http://schemas.microsoft.com/office/drawing/2014/main" id="{9CB4AB50-9203-06A8-94B5-35F3DBE4CF8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83DF77B7-9FF8-1A36-D797-A479C1589244}"/>
              </a:ext>
            </a:extLst>
          </p:cNvPr>
          <p:cNvGraphicFramePr>
            <a:graphicFrameLocks noGrp="1"/>
          </p:cNvGraphicFramePr>
          <p:nvPr>
            <p:extLst>
              <p:ext uri="{D42A27DB-BD31-4B8C-83A1-F6EECF244321}">
                <p14:modId xmlns:p14="http://schemas.microsoft.com/office/powerpoint/2010/main" val="1167111040"/>
              </p:ext>
            </p:extLst>
          </p:nvPr>
        </p:nvGraphicFramePr>
        <p:xfrm>
          <a:off x="843646" y="1694639"/>
          <a:ext cx="10404670" cy="3200512"/>
        </p:xfrm>
        <a:graphic>
          <a:graphicData uri="http://schemas.openxmlformats.org/drawingml/2006/table">
            <a:tbl>
              <a:tblPr/>
              <a:tblGrid>
                <a:gridCol w="3918126">
                  <a:extLst>
                    <a:ext uri="{9D8B030D-6E8A-4147-A177-3AD203B41FA5}">
                      <a16:colId xmlns:a16="http://schemas.microsoft.com/office/drawing/2014/main" val="20000"/>
                    </a:ext>
                  </a:extLst>
                </a:gridCol>
                <a:gridCol w="1621636">
                  <a:extLst>
                    <a:ext uri="{9D8B030D-6E8A-4147-A177-3AD203B41FA5}">
                      <a16:colId xmlns:a16="http://schemas.microsoft.com/office/drawing/2014/main" val="20001"/>
                    </a:ext>
                  </a:extLst>
                </a:gridCol>
                <a:gridCol w="1621636">
                  <a:extLst>
                    <a:ext uri="{9D8B030D-6E8A-4147-A177-3AD203B41FA5}">
                      <a16:colId xmlns:a16="http://schemas.microsoft.com/office/drawing/2014/main" val="3517895099"/>
                    </a:ext>
                  </a:extLst>
                </a:gridCol>
                <a:gridCol w="1621636">
                  <a:extLst>
                    <a:ext uri="{9D8B030D-6E8A-4147-A177-3AD203B41FA5}">
                      <a16:colId xmlns:a16="http://schemas.microsoft.com/office/drawing/2014/main" val="20002"/>
                    </a:ext>
                  </a:extLst>
                </a:gridCol>
                <a:gridCol w="1621636">
                  <a:extLst>
                    <a:ext uri="{9D8B030D-6E8A-4147-A177-3AD203B41FA5}">
                      <a16:colId xmlns:a16="http://schemas.microsoft.com/office/drawing/2014/main" val="4030078980"/>
                    </a:ext>
                  </a:extLst>
                </a:gridCol>
              </a:tblGrid>
              <a:tr h="18755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mn-lt"/>
                        </a:rPr>
                        <a:t>TRAEs,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mn-lt"/>
                        </a:rPr>
                        <a:t>Palbociclib + ET (n = 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400" b="1" i="0" u="none" strike="noStrike" cap="none" normalizeH="0" baseline="0" dirty="0">
                          <a:ln>
                            <a:noFill/>
                          </a:ln>
                          <a:solidFill>
                            <a:schemeClr val="tx1"/>
                          </a:solidFill>
                          <a:effectLst/>
                          <a:latin typeface="+mn-lt"/>
                        </a:rPr>
                        <a:t>CT Based  (n = 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ts val="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7551">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mn-lt"/>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400" b="1" i="0" u="none" strike="noStrike" cap="none" normalizeH="0" baseline="0">
                          <a:ln>
                            <a:noFill/>
                          </a:ln>
                          <a:solidFill>
                            <a:schemeClr val="tx1"/>
                          </a:solidFill>
                          <a:effectLst/>
                          <a:latin typeface="+mn-lt"/>
                        </a:rPr>
                        <a:t>Grade 3/4</a:t>
                      </a:r>
                      <a:endParaRPr kumimoji="0" lang="en-US" sz="2400" b="1" i="0" u="none" strike="noStrike" cap="none" normalizeH="0" baseline="0" dirty="0">
                        <a:ln>
                          <a:noFill/>
                        </a:ln>
                        <a:solidFill>
                          <a:schemeClr val="tx1"/>
                        </a:solidFill>
                        <a:effectLst/>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mn-lt"/>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400" b="1" i="0" u="none" strike="noStrike" cap="none" normalizeH="0" baseline="0">
                          <a:ln>
                            <a:noFill/>
                          </a:ln>
                          <a:solidFill>
                            <a:schemeClr val="tx1"/>
                          </a:solidFill>
                          <a:effectLst/>
                          <a:latin typeface="+mn-lt"/>
                        </a:rPr>
                        <a:t>Grade 3/4</a:t>
                      </a:r>
                      <a:endParaRPr kumimoji="0" lang="en-US" sz="2400" b="1" i="0" u="none" strike="noStrike" cap="none" normalizeH="0" baseline="0" dirty="0">
                        <a:ln>
                          <a:noFill/>
                        </a:ln>
                        <a:solidFill>
                          <a:schemeClr val="tx1"/>
                        </a:solidFill>
                        <a:effectLst/>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644473688"/>
                  </a:ext>
                </a:extLst>
              </a:tr>
              <a:tr h="18755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400" b="0" i="0" u="none" strike="noStrike" cap="none" normalizeH="0" baseline="0" dirty="0">
                          <a:ln>
                            <a:noFill/>
                          </a:ln>
                          <a:solidFill>
                            <a:schemeClr val="bg2">
                              <a:lumMod val="10000"/>
                            </a:schemeClr>
                          </a:solidFill>
                          <a:effectLst/>
                          <a:latin typeface="+mn-lt"/>
                        </a:rPr>
                        <a:t>Any TRAE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mn-lt"/>
                        </a:rPr>
                        <a:t>60 (96.8)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37 (59.7)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55 (94.8)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16 (27.6)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8755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a:ln>
                            <a:noFill/>
                          </a:ln>
                          <a:solidFill>
                            <a:schemeClr val="bg2">
                              <a:lumMod val="10000"/>
                            </a:schemeClr>
                          </a:solidFill>
                          <a:effectLst/>
                          <a:latin typeface="+mn-lt"/>
                        </a:rPr>
                        <a:t>Any hematologic TRAE</a:t>
                      </a:r>
                      <a:endParaRPr kumimoji="0" lang="en-US" sz="2400" b="0" i="0" u="none" strike="noStrike" cap="none" normalizeH="0" baseline="0" dirty="0">
                        <a:ln>
                          <a:noFill/>
                        </a:ln>
                        <a:solidFill>
                          <a:schemeClr val="bg2">
                            <a:lumMod val="10000"/>
                          </a:schemeClr>
                        </a:solidFill>
                        <a:effectLst/>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mn-lt"/>
                        </a:rPr>
                        <a:t>60 (96.8)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34 (54.8)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34 (58.6)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4 (6.9)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8755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400" b="0" i="0" u="none" strike="noStrike" cap="none" normalizeH="0" baseline="0">
                          <a:ln>
                            <a:noFill/>
                          </a:ln>
                          <a:solidFill>
                            <a:schemeClr val="bg2">
                              <a:lumMod val="10000"/>
                            </a:schemeClr>
                          </a:solidFill>
                          <a:effectLst/>
                          <a:latin typeface="+mn-lt"/>
                        </a:rPr>
                        <a:t>Any nonhematologic TRAE</a:t>
                      </a:r>
                      <a:endParaRPr kumimoji="0" lang="en-US" sz="2400" b="0" i="0" u="none" strike="noStrike" cap="none" normalizeH="0" baseline="0" dirty="0">
                        <a:ln>
                          <a:noFill/>
                        </a:ln>
                        <a:solidFill>
                          <a:schemeClr val="bg2">
                            <a:lumMod val="10000"/>
                          </a:schemeClr>
                        </a:solidFill>
                        <a:effectLst/>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mn-lt"/>
                        </a:rPr>
                        <a:t>51 (82.3)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12 (19.4)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54 (93.1)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13 (22.4)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8755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400" b="0" i="0" u="none" strike="noStrike" cap="none" normalizeH="0" baseline="0" dirty="0">
                          <a:ln>
                            <a:noFill/>
                          </a:ln>
                          <a:solidFill>
                            <a:schemeClr val="bg2">
                              <a:lumMod val="10000"/>
                            </a:schemeClr>
                          </a:solidFill>
                          <a:effectLst/>
                          <a:latin typeface="+mn-lt"/>
                        </a:rPr>
                        <a:t>Treatment-related serious 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mn-lt"/>
                        </a:rPr>
                        <a:t>7 (11.3)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1"/>
                          </a:solidFill>
                          <a:effectLst/>
                          <a:latin typeface="+mn-lt"/>
                        </a:rPr>
                        <a:t>5 (8.1)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2400" dirty="0">
                          <a:solidFill>
                            <a:schemeClr val="bg1"/>
                          </a:solidFill>
                          <a:latin typeface="+mn-lt"/>
                        </a:rPr>
                        <a:t>6 (10.3)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2400" dirty="0">
                          <a:solidFill>
                            <a:schemeClr val="bg1"/>
                          </a:solidFill>
                          <a:latin typeface="+mn-lt"/>
                        </a:rPr>
                        <a:t>6 (10.3)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69757564"/>
                  </a:ext>
                </a:extLst>
              </a:tr>
              <a:tr h="18755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400" b="0" i="0" u="none" strike="noStrike" cap="none" normalizeH="0" baseline="0" dirty="0">
                          <a:ln>
                            <a:noFill/>
                          </a:ln>
                          <a:solidFill>
                            <a:schemeClr val="bg2">
                              <a:lumMod val="10000"/>
                            </a:schemeClr>
                          </a:solidFill>
                          <a:effectLst/>
                          <a:latin typeface="+mn-lt"/>
                        </a:rPr>
                        <a:t>Treatment-related death*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mn-lt"/>
                        </a:rPr>
                        <a:t>1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400" b="0" i="0" u="none" strike="noStrike" cap="none" normalizeH="0" baseline="0">
                          <a:ln>
                            <a:noFill/>
                          </a:ln>
                          <a:solidFill>
                            <a:schemeClr val="bg1"/>
                          </a:solidFill>
                          <a:effectLst/>
                          <a:latin typeface="+mn-lt"/>
                        </a:rPr>
                        <a:t>--</a:t>
                      </a:r>
                      <a:endParaRPr kumimoji="0" lang="en-US" sz="2400" b="0" i="0" u="none" strike="noStrike" cap="none" normalizeH="0" baseline="0" dirty="0">
                        <a:ln>
                          <a:noFill/>
                        </a:ln>
                        <a:solidFill>
                          <a:schemeClr val="bg1"/>
                        </a:solidFill>
                        <a:effectLst/>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400" dirty="0">
                          <a:solidFill>
                            <a:schemeClr val="bg1"/>
                          </a:solidFill>
                          <a:latin typeface="+mn-lt"/>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400">
                          <a:solidFill>
                            <a:schemeClr val="bg1"/>
                          </a:solidFill>
                          <a:latin typeface="+mn-lt"/>
                        </a:rPr>
                        <a:t>--</a:t>
                      </a:r>
                      <a:endParaRPr lang="en-US" sz="2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59143290"/>
                  </a:ext>
                </a:extLst>
              </a:tr>
            </a:tbl>
          </a:graphicData>
        </a:graphic>
      </p:graphicFrame>
      <p:sp>
        <p:nvSpPr>
          <p:cNvPr id="3" name="TextBox 2">
            <a:extLst>
              <a:ext uri="{FF2B5EF4-FFF2-40B4-BE49-F238E27FC236}">
                <a16:creationId xmlns:a16="http://schemas.microsoft.com/office/drawing/2014/main" id="{ADA22B8A-D949-697F-C402-423157AB0D5B}"/>
              </a:ext>
            </a:extLst>
          </p:cNvPr>
          <p:cNvSpPr txBox="1"/>
          <p:nvPr/>
        </p:nvSpPr>
        <p:spPr bwMode="auto">
          <a:xfrm>
            <a:off x="843646" y="4858331"/>
            <a:ext cx="43626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*Septic shock.</a:t>
            </a:r>
          </a:p>
        </p:txBody>
      </p:sp>
    </p:spTree>
    <p:extLst>
      <p:ext uri="{BB962C8B-B14F-4D97-AF65-F5344CB8AC3E}">
        <p14:creationId xmlns:p14="http://schemas.microsoft.com/office/powerpoint/2010/main" val="220716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PADMA: 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400" dirty="0"/>
              <a:t>PADMA met its primary endpoint, showing a significant and clinically meaningful improvement in both TTF and PFS for first-line ET + palbociclib vs single-agent CT in high-risk HR+/HER2- MBC with a chemotherapy indication</a:t>
            </a:r>
          </a:p>
          <a:p>
            <a:pPr lvl="1"/>
            <a:r>
              <a:rPr lang="en-US" altLang="en-US" sz="2200" dirty="0"/>
              <a:t>Median TTF: 17.2 vs 6.1 mo (hazard ratio: 0.46; 95% CI: 0.31-0.69; </a:t>
            </a:r>
            <a:r>
              <a:rPr lang="en-US" altLang="en-US" sz="2200" i="1" dirty="0"/>
              <a:t>P</a:t>
            </a:r>
            <a:r>
              <a:rPr lang="en-US" altLang="en-US" sz="2200" dirty="0"/>
              <a:t> &lt;.001)</a:t>
            </a:r>
          </a:p>
          <a:p>
            <a:pPr lvl="1"/>
            <a:r>
              <a:rPr lang="en-US" altLang="en-US" sz="2200" dirty="0"/>
              <a:t>Median PFS: 18.7 vs 7.8 mo (hazard ratio: 0.45; 95% CI: 0.29-0.70; </a:t>
            </a:r>
            <a:r>
              <a:rPr lang="en-US" altLang="en-US" sz="2200" i="1" dirty="0"/>
              <a:t>P</a:t>
            </a:r>
            <a:r>
              <a:rPr lang="en-US" altLang="en-US" sz="2200" dirty="0"/>
              <a:t> &lt;.001)</a:t>
            </a:r>
          </a:p>
          <a:p>
            <a:r>
              <a:rPr lang="en-US" altLang="en-US" sz="2400" dirty="0"/>
              <a:t>At a median follow-up of 36.8 mo, a numerical trend for improved median OS was observed (46.1 vs 36.8 mo) in favor of palbociclib + ET vs single-agent chemotherapy</a:t>
            </a:r>
          </a:p>
          <a:p>
            <a:r>
              <a:rPr lang="en-US" altLang="en-US" sz="2400" dirty="0"/>
              <a:t>The safety profile was as expected</a:t>
            </a:r>
          </a:p>
          <a:p>
            <a:r>
              <a:rPr lang="en-US" altLang="en-US" sz="2400" dirty="0"/>
              <a:t>Investigators conclude that these results support international guidelines recommending ET + CDK4/6 inhibitor as SoC first-line therapy for HR+/HER2- MBC</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Loibl. SABCS 2024. Abstr LB1-03.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CME-certified analysis </a:t>
            </a:r>
            <a:r>
              <a:rPr lang="en-US" sz="2200" b="0" dirty="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1" ma:contentTypeDescription="Create a new document." ma:contentTypeScope="" ma:versionID="2a3ce9dfb8ab2d6442b786af14e904ff">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110c222868013396d4b120a915405a8"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570F5A-C52F-42C7-9400-D60D3409C768}">
  <ds:schemaRefs>
    <ds:schemaRef ds:uri="http://schemas.microsoft.com/office/2006/metadata/properties"/>
    <ds:schemaRef ds:uri="http://purl.org/dc/terms/"/>
    <ds:schemaRef ds:uri="http://schemas.microsoft.com/office/infopath/2007/PartnerControls"/>
    <ds:schemaRef ds:uri="http://schemas.microsoft.com/office/2006/documentManagement/types"/>
    <ds:schemaRef ds:uri="http://purl.org/dc/elements/1.1/"/>
    <ds:schemaRef ds:uri="http://purl.org/dc/dcmitype/"/>
    <ds:schemaRef ds:uri="http://www.w3.org/XML/1998/namespace"/>
    <ds:schemaRef ds:uri="http://schemas.openxmlformats.org/package/2006/metadata/core-properties"/>
    <ds:schemaRef ds:uri="22fd6914-46d4-4c7e-bbad-46e82841b69d"/>
    <ds:schemaRef ds:uri="09c7c570-01a5-4783-a5d8-c1ec17b8ed46"/>
  </ds:schemaRefs>
</ds:datastoreItem>
</file>

<file path=customXml/itemProps2.xml><?xml version="1.0" encoding="utf-8"?>
<ds:datastoreItem xmlns:ds="http://schemas.openxmlformats.org/officeDocument/2006/customXml" ds:itemID="{8B7EDBE5-D25F-43DC-BEFF-799F6558A974}">
  <ds:schemaRefs>
    <ds:schemaRef ds:uri="http://schemas.microsoft.com/sharepoint/v3/contenttype/forms"/>
  </ds:schemaRefs>
</ds:datastoreItem>
</file>

<file path=customXml/itemProps3.xml><?xml version="1.0" encoding="utf-8"?>
<ds:datastoreItem xmlns:ds="http://schemas.openxmlformats.org/officeDocument/2006/customXml" ds:itemID="{03A1DAB2-B9F9-462D-BEA5-BDB72039F4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c7c570-01a5-4783-a5d8-c1ec17b8ed46"/>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458</TotalTime>
  <Words>1992</Words>
  <Application>Microsoft Office PowerPoint</Application>
  <PresentationFormat>Widescreen</PresentationFormat>
  <Paragraphs>400</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Arial</vt:lpstr>
      <vt:lpstr>Calibri</vt:lpstr>
      <vt:lpstr>Times</vt:lpstr>
      <vt:lpstr>Wingdings</vt:lpstr>
      <vt:lpstr>2022_CCO_Template</vt:lpstr>
      <vt:lpstr>PADMA: ET + Palbociclib vs Standard Chemotherapy in High-Risk HR+/HER2- MBC</vt:lpstr>
      <vt:lpstr>About These Slides</vt:lpstr>
      <vt:lpstr>PADMA: Background</vt:lpstr>
      <vt:lpstr>PADMA: Study Design</vt:lpstr>
      <vt:lpstr>PADMA: Baseline Characteristics</vt:lpstr>
      <vt:lpstr>PADMA: Treatment Exposure (as Treated)</vt:lpstr>
      <vt:lpstr>PADMA: TTF (Primary Endpoint)  </vt:lpstr>
      <vt:lpstr>PADMA: TTF in Subgroups</vt:lpstr>
      <vt:lpstr>PADMA: PFS and OS (Secondary Endpoints)</vt:lpstr>
      <vt:lpstr>PADMA: Safety Summary</vt:lpstr>
      <vt:lpstr>PADMA: Investigators’ Conclusions</vt:lpstr>
      <vt:lpstr>Go Online for More CCO  Coverage of SABCS 2024!</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PADMA: ET + Palbociclib vs Standard Chemotherapy in High-Risk HR+/HER2- MBC</dc:title>
  <dc:subject/>
  <dc:creator>Preferred Author</dc:creator>
  <cp:keywords/>
  <dc:description/>
  <cp:lastModifiedBy>Tara Cunningham</cp:lastModifiedBy>
  <cp:revision>6</cp:revision>
  <dcterms:created xsi:type="dcterms:W3CDTF">2024-12-06T00:52:27Z</dcterms:created>
  <dcterms:modified xsi:type="dcterms:W3CDTF">2024-12-17T17:20:12Z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