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558" r:id="rId7"/>
    <p:sldId id="561" r:id="rId8"/>
    <p:sldId id="545" r:id="rId9"/>
    <p:sldId id="562" r:id="rId10"/>
    <p:sldId id="570" r:id="rId11"/>
    <p:sldId id="564" r:id="rId12"/>
    <p:sldId id="568" r:id="rId13"/>
    <p:sldId id="569" r:id="rId14"/>
    <p:sldId id="566" r:id="rId15"/>
    <p:sldId id="565" r:id="rId16"/>
    <p:sldId id="5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Anderson" initials="SA" lastIdx="12" clrIdx="0">
    <p:extLst>
      <p:ext uri="{19B8F6BF-5375-455C-9EA6-DF929625EA0E}">
        <p15:presenceInfo xmlns:p15="http://schemas.microsoft.com/office/powerpoint/2012/main" userId="S::sanderson@clinicaloptions.com::7d462797-b6f8-43ff-95d7-bf66d7ed55ab" providerId="AD"/>
      </p:ext>
    </p:extLst>
  </p:cmAuthor>
  <p:cmAuthor id="2" name="htunggal@cealliance.com" initials="h" lastIdx="19" clrIdx="1">
    <p:extLst>
      <p:ext uri="{19B8F6BF-5375-455C-9EA6-DF929625EA0E}">
        <p15:presenceInfo xmlns:p15="http://schemas.microsoft.com/office/powerpoint/2012/main" userId="htunggal@cealliance.com" providerId="None"/>
      </p:ext>
    </p:extLst>
  </p:cmAuthor>
  <p:cmAuthor id="3" name="kbrandt@clinicaloptions.com" initials="k" lastIdx="37" clrIdx="2">
    <p:extLst>
      <p:ext uri="{19B8F6BF-5375-455C-9EA6-DF929625EA0E}">
        <p15:presenceInfo xmlns:p15="http://schemas.microsoft.com/office/powerpoint/2012/main" userId="kbrandt@clinicaloptions.com" providerId="None"/>
      </p:ext>
    </p:extLst>
  </p:cmAuthor>
  <p:cmAuthor id="4" name="CLINICALOPTIONS\tquill" initials="C" lastIdx="6" clrIdx="3">
    <p:extLst>
      <p:ext uri="{19B8F6BF-5375-455C-9EA6-DF929625EA0E}">
        <p15:presenceInfo xmlns:p15="http://schemas.microsoft.com/office/powerpoint/2012/main" userId="CLINICALOPTIONS\tquill" providerId="None"/>
      </p:ext>
    </p:extLst>
  </p:cmAuthor>
  <p:cmAuthor id="5" name="aboecler@clinicaloptions.com" initials="a" lastIdx="3" clrIdx="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E1471D"/>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D2AB6E-6F33-4926-83F1-CB1B4C399298}" type="datetimeFigureOut">
              <a:rPr lang="en-US" smtClean="0"/>
              <a:t>12/14/2023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1FB1C-7BA3-4823-94CF-132EA437E1F3}" type="slidenum">
              <a:rPr lang="en-US" smtClean="0"/>
              <a:t>‹#›</a:t>
            </a:fld>
            <a:endParaRPr lang="en-US" dirty="0"/>
          </a:p>
        </p:txBody>
      </p:sp>
    </p:spTree>
    <p:extLst>
      <p:ext uri="{BB962C8B-B14F-4D97-AF65-F5344CB8AC3E}">
        <p14:creationId xmlns:p14="http://schemas.microsoft.com/office/powerpoint/2010/main" val="279457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RVd, lenalidomide/bortezomib/dexamethasone. </a:t>
            </a:r>
          </a:p>
          <a:p>
            <a:endParaRPr lang="en-US" dirty="0"/>
          </a:p>
        </p:txBody>
      </p:sp>
      <p:sp>
        <p:nvSpPr>
          <p:cNvPr id="4" name="Slide Number Placeholder 3"/>
          <p:cNvSpPr>
            <a:spLocks noGrp="1"/>
          </p:cNvSpPr>
          <p:nvPr>
            <p:ph type="sldNum" sz="quarter" idx="5"/>
          </p:nvPr>
        </p:nvSpPr>
        <p:spPr/>
        <p:txBody>
          <a:bodyPr/>
          <a:lstStyle/>
          <a:p>
            <a:fld id="{A3F1FB1C-7BA3-4823-94CF-132EA437E1F3}" type="slidenum">
              <a:rPr lang="en-US" smtClean="0"/>
              <a:t>1</a:t>
            </a:fld>
            <a:endParaRPr lang="en-US" dirty="0"/>
          </a:p>
        </p:txBody>
      </p:sp>
    </p:spTree>
    <p:extLst>
      <p:ext uri="{BB962C8B-B14F-4D97-AF65-F5344CB8AC3E}">
        <p14:creationId xmlns:p14="http://schemas.microsoft.com/office/powerpoint/2010/main" val="598049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MM, multiple myeloma; PFS, progression-free survival; RVd, lenalidomide/bortezomib/dexamethasone; sCR, stringent complete response.</a:t>
            </a:r>
          </a:p>
        </p:txBody>
      </p:sp>
      <p:sp>
        <p:nvSpPr>
          <p:cNvPr id="4" name="Slide Number Placeholder 3"/>
          <p:cNvSpPr>
            <a:spLocks noGrp="1"/>
          </p:cNvSpPr>
          <p:nvPr>
            <p:ph type="sldNum" sz="quarter" idx="5"/>
          </p:nvPr>
        </p:nvSpPr>
        <p:spPr/>
        <p:txBody>
          <a:bodyPr/>
          <a:lstStyle/>
          <a:p>
            <a:fld id="{A3F1FB1C-7BA3-4823-94CF-132EA437E1F3}" type="slidenum">
              <a:rPr lang="en-US" smtClean="0"/>
              <a:t>3</a:t>
            </a:fld>
            <a:endParaRPr lang="en-US" dirty="0"/>
          </a:p>
        </p:txBody>
      </p:sp>
    </p:spTree>
    <p:extLst>
      <p:ext uri="{BB962C8B-B14F-4D97-AF65-F5344CB8AC3E}">
        <p14:creationId xmlns:p14="http://schemas.microsoft.com/office/powerpoint/2010/main" val="3170180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CR, complete response; D, daratumumab; IMiD, immunomodulatory drug; MM, multiple myeloma; MRD, measurable residual disease; OS, overall survival; PFS, progression-free survival; RVd, lenalidomide/bortezomib/dexamethasone; VGPR, very good partial response..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9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ISS, International Staging System; NS, not significant; R-ISS, revised International Staging System; RVd, lenalidomide/bortezomib/dexamethasone. </a:t>
            </a:r>
          </a:p>
          <a:p>
            <a:endParaRPr lang="en-US" dirty="0"/>
          </a:p>
        </p:txBody>
      </p:sp>
      <p:sp>
        <p:nvSpPr>
          <p:cNvPr id="4" name="Slide Number Placeholder 3"/>
          <p:cNvSpPr>
            <a:spLocks noGrp="1"/>
          </p:cNvSpPr>
          <p:nvPr>
            <p:ph type="sldNum" sz="quarter" idx="5"/>
          </p:nvPr>
        </p:nvSpPr>
        <p:spPr/>
        <p:txBody>
          <a:bodyPr/>
          <a:lstStyle/>
          <a:p>
            <a:fld id="{A3F1FB1C-7BA3-4823-94CF-132EA437E1F3}" type="slidenum">
              <a:rPr lang="en-US" smtClean="0"/>
              <a:t>5</a:t>
            </a:fld>
            <a:endParaRPr lang="en-US" dirty="0"/>
          </a:p>
        </p:txBody>
      </p:sp>
    </p:spTree>
    <p:extLst>
      <p:ext uri="{BB962C8B-B14F-4D97-AF65-F5344CB8AC3E}">
        <p14:creationId xmlns:p14="http://schemas.microsoft.com/office/powerpoint/2010/main" val="2020043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 complete response; D, daratumumab; MRD, measurable residual disease; PD, progressive disease; PR, partial response; RVd, lenalidomide/bortezomib/dexamethasone; sCR, stringent complete response; SD, stable disease; VGPR, very good partial response.. </a:t>
            </a:r>
          </a:p>
          <a:p>
            <a:endParaRPr lang="en-US" i="1" dirty="0"/>
          </a:p>
        </p:txBody>
      </p:sp>
      <p:sp>
        <p:nvSpPr>
          <p:cNvPr id="4" name="Slide Number Placeholder 3"/>
          <p:cNvSpPr>
            <a:spLocks noGrp="1"/>
          </p:cNvSpPr>
          <p:nvPr>
            <p:ph type="sldNum" sz="quarter" idx="5"/>
          </p:nvPr>
        </p:nvSpPr>
        <p:spPr/>
        <p:txBody>
          <a:bodyPr/>
          <a:lstStyle/>
          <a:p>
            <a:fld id="{A3F1FB1C-7BA3-4823-94CF-132EA437E1F3}" type="slidenum">
              <a:rPr lang="en-US" smtClean="0"/>
              <a:t>6</a:t>
            </a:fld>
            <a:endParaRPr lang="en-US" dirty="0"/>
          </a:p>
        </p:txBody>
      </p:sp>
    </p:spTree>
    <p:extLst>
      <p:ext uri="{BB962C8B-B14F-4D97-AF65-F5344CB8AC3E}">
        <p14:creationId xmlns:p14="http://schemas.microsoft.com/office/powerpoint/2010/main" val="906470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NR, not reached; OS, overall survival; PFS, progression-free survival; RVd, lenalidomide/bortezomib/dexamethasone. </a:t>
            </a:r>
          </a:p>
          <a:p>
            <a:endParaRPr lang="en-US" i="1" dirty="0"/>
          </a:p>
        </p:txBody>
      </p:sp>
      <p:sp>
        <p:nvSpPr>
          <p:cNvPr id="4" name="Slide Number Placeholder 3"/>
          <p:cNvSpPr>
            <a:spLocks noGrp="1"/>
          </p:cNvSpPr>
          <p:nvPr>
            <p:ph type="sldNum" sz="quarter" idx="5"/>
          </p:nvPr>
        </p:nvSpPr>
        <p:spPr/>
        <p:txBody>
          <a:bodyPr/>
          <a:lstStyle/>
          <a:p>
            <a:fld id="{A3F1FB1C-7BA3-4823-94CF-132EA437E1F3}" type="slidenum">
              <a:rPr lang="en-US" smtClean="0"/>
              <a:t>7</a:t>
            </a:fld>
            <a:endParaRPr lang="en-US" dirty="0"/>
          </a:p>
        </p:txBody>
      </p:sp>
    </p:spTree>
    <p:extLst>
      <p:ext uri="{BB962C8B-B14F-4D97-AF65-F5344CB8AC3E}">
        <p14:creationId xmlns:p14="http://schemas.microsoft.com/office/powerpoint/2010/main" val="2132817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NR, not reached; OS, overall survival; PFS, progression-free survival; RVd, lenalidomide/bortezomib/dexamethasone. </a:t>
            </a:r>
          </a:p>
          <a:p>
            <a:endParaRPr lang="en-US" i="1" dirty="0"/>
          </a:p>
        </p:txBody>
      </p:sp>
      <p:sp>
        <p:nvSpPr>
          <p:cNvPr id="4" name="Slide Number Placeholder 3"/>
          <p:cNvSpPr>
            <a:spLocks noGrp="1"/>
          </p:cNvSpPr>
          <p:nvPr>
            <p:ph type="sldNum" sz="quarter" idx="5"/>
          </p:nvPr>
        </p:nvSpPr>
        <p:spPr/>
        <p:txBody>
          <a:bodyPr/>
          <a:lstStyle/>
          <a:p>
            <a:fld id="{A3F1FB1C-7BA3-4823-94CF-132EA437E1F3}" type="slidenum">
              <a:rPr lang="en-US" smtClean="0"/>
              <a:t>8</a:t>
            </a:fld>
            <a:endParaRPr lang="en-US" dirty="0"/>
          </a:p>
        </p:txBody>
      </p:sp>
    </p:spTree>
    <p:extLst>
      <p:ext uri="{BB962C8B-B14F-4D97-AF65-F5344CB8AC3E}">
        <p14:creationId xmlns:p14="http://schemas.microsoft.com/office/powerpoint/2010/main" val="2944790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NR, not reached; PFS, progression-free survival; R-ISS, revised International Staging System; RVd, lenalidomide/bortezomib/dexamethasone. </a:t>
            </a:r>
          </a:p>
          <a:p>
            <a:endParaRPr lang="en-US" i="1" dirty="0"/>
          </a:p>
        </p:txBody>
      </p:sp>
      <p:sp>
        <p:nvSpPr>
          <p:cNvPr id="4" name="Slide Number Placeholder 3"/>
          <p:cNvSpPr>
            <a:spLocks noGrp="1"/>
          </p:cNvSpPr>
          <p:nvPr>
            <p:ph type="sldNum" sz="quarter" idx="5"/>
          </p:nvPr>
        </p:nvSpPr>
        <p:spPr/>
        <p:txBody>
          <a:bodyPr/>
          <a:lstStyle/>
          <a:p>
            <a:fld id="{A3F1FB1C-7BA3-4823-94CF-132EA437E1F3}" type="slidenum">
              <a:rPr lang="en-US" smtClean="0"/>
              <a:t>9</a:t>
            </a:fld>
            <a:endParaRPr lang="en-US" dirty="0"/>
          </a:p>
        </p:txBody>
      </p:sp>
    </p:spTree>
    <p:extLst>
      <p:ext uri="{BB962C8B-B14F-4D97-AF65-F5344CB8AC3E}">
        <p14:creationId xmlns:p14="http://schemas.microsoft.com/office/powerpoint/2010/main" val="4223151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OS, overall survival; PFS, progression-free survival; R-ISS, revised International Staging System; RVd, lenalidomide/bortezomib/dexamethasone. </a:t>
            </a:r>
          </a:p>
          <a:p>
            <a:endParaRPr lang="en-US" i="1" dirty="0"/>
          </a:p>
        </p:txBody>
      </p:sp>
      <p:sp>
        <p:nvSpPr>
          <p:cNvPr id="4" name="Slide Number Placeholder 3"/>
          <p:cNvSpPr>
            <a:spLocks noGrp="1"/>
          </p:cNvSpPr>
          <p:nvPr>
            <p:ph type="sldNum" sz="quarter" idx="5"/>
          </p:nvPr>
        </p:nvSpPr>
        <p:spPr/>
        <p:txBody>
          <a:bodyPr/>
          <a:lstStyle/>
          <a:p>
            <a:fld id="{A3F1FB1C-7BA3-4823-94CF-132EA437E1F3}" type="slidenum">
              <a:rPr lang="en-US" smtClean="0"/>
              <a:t>10</a:t>
            </a:fld>
            <a:endParaRPr lang="en-US" dirty="0"/>
          </a:p>
        </p:txBody>
      </p:sp>
    </p:spTree>
    <p:extLst>
      <p:ext uri="{BB962C8B-B14F-4D97-AF65-F5344CB8AC3E}">
        <p14:creationId xmlns:p14="http://schemas.microsoft.com/office/powerpoint/2010/main" val="3058214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 daratumumab; MM, multiple myeloma; OS, overall survival; PFS, progression-free survival; RVd, lenalidomide/bortezomib/dexamethasone. </a:t>
            </a:r>
          </a:p>
          <a:p>
            <a:endParaRPr lang="en-US" dirty="0"/>
          </a:p>
        </p:txBody>
      </p:sp>
      <p:sp>
        <p:nvSpPr>
          <p:cNvPr id="4" name="Slide Number Placeholder 3"/>
          <p:cNvSpPr>
            <a:spLocks noGrp="1"/>
          </p:cNvSpPr>
          <p:nvPr>
            <p:ph type="sldNum" sz="quarter" idx="5"/>
          </p:nvPr>
        </p:nvSpPr>
        <p:spPr/>
        <p:txBody>
          <a:bodyPr/>
          <a:lstStyle/>
          <a:p>
            <a:fld id="{A3F1FB1C-7BA3-4823-94CF-132EA437E1F3}" type="slidenum">
              <a:rPr lang="en-US" smtClean="0"/>
              <a:t>11</a:t>
            </a:fld>
            <a:endParaRPr lang="en-US" dirty="0"/>
          </a:p>
        </p:txBody>
      </p:sp>
    </p:spTree>
    <p:extLst>
      <p:ext uri="{BB962C8B-B14F-4D97-AF65-F5344CB8AC3E}">
        <p14:creationId xmlns:p14="http://schemas.microsoft.com/office/powerpoint/2010/main" val="338954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74210354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21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12583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273602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325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1708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8788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886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21392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04265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055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68209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218514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57649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D-RVd vs RVd for Newly Diagnosed Transplant-Eligible Patients With Multiple Myeloma: </a:t>
            </a:r>
            <a:br>
              <a:rPr lang="en-US" altLang="en-US" sz="4000" dirty="0"/>
            </a:br>
            <a:r>
              <a:rPr lang="en-US" altLang="en-US" sz="4000" dirty="0"/>
              <a:t>Real-world Outcomes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ASH Annual Meeting, December 9-12, 2023</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A4B7-A28A-BB57-2225-DD2FC2390629}"/>
              </a:ext>
            </a:extLst>
          </p:cNvPr>
          <p:cNvSpPr>
            <a:spLocks noGrp="1"/>
          </p:cNvSpPr>
          <p:nvPr>
            <p:ph type="title"/>
          </p:nvPr>
        </p:nvSpPr>
        <p:spPr/>
        <p:txBody>
          <a:bodyPr/>
          <a:lstStyle/>
          <a:p>
            <a:r>
              <a:rPr lang="en-US" dirty="0"/>
              <a:t>D-RVd vs RVd: Background </a:t>
            </a:r>
          </a:p>
        </p:txBody>
      </p:sp>
      <p:sp>
        <p:nvSpPr>
          <p:cNvPr id="3" name="Content Placeholder 2">
            <a:extLst>
              <a:ext uri="{FF2B5EF4-FFF2-40B4-BE49-F238E27FC236}">
                <a16:creationId xmlns:a16="http://schemas.microsoft.com/office/drawing/2014/main" id="{63A15B71-ABBB-6A6E-A997-184B82CC3405}"/>
              </a:ext>
            </a:extLst>
          </p:cNvPr>
          <p:cNvSpPr>
            <a:spLocks noGrp="1"/>
          </p:cNvSpPr>
          <p:nvPr>
            <p:ph idx="1"/>
          </p:nvPr>
        </p:nvSpPr>
        <p:spPr/>
        <p:txBody>
          <a:bodyPr/>
          <a:lstStyle/>
          <a:p>
            <a:r>
              <a:rPr lang="en-US" sz="2400" dirty="0"/>
              <a:t>RVd highly effective induction regimen for newly diagnosed MM</a:t>
            </a:r>
            <a:endParaRPr lang="en-US" sz="2400" baseline="30000" dirty="0"/>
          </a:p>
          <a:p>
            <a:pPr lvl="1"/>
            <a:r>
              <a:rPr lang="en-US" sz="2200" dirty="0"/>
              <a:t>Response and survival data previously reported for 1000 patients treated with RVd at single institution in retrospective analysis,</a:t>
            </a:r>
            <a:r>
              <a:rPr lang="en-US" sz="2000" baseline="30000" dirty="0"/>
              <a:t>1</a:t>
            </a:r>
            <a:r>
              <a:rPr lang="en-US" sz="2200" dirty="0"/>
              <a:t> with benefit confirmed in a phase III trial</a:t>
            </a:r>
            <a:r>
              <a:rPr lang="en-US" sz="2000" baseline="30000" dirty="0"/>
              <a:t>2</a:t>
            </a:r>
            <a:endParaRPr lang="en-US" sz="2200" dirty="0"/>
          </a:p>
          <a:p>
            <a:r>
              <a:rPr lang="en-US" sz="2400" dirty="0"/>
              <a:t>In the phase II GRIFFIN trial, addition of the anti-CD38 monoclonal antibody daratumumab to RVd demonstrated additional benefit, including increased sCR rates and longer PFS</a:t>
            </a:r>
            <a:r>
              <a:rPr lang="en-US" sz="2400" baseline="30000" dirty="0"/>
              <a:t>3</a:t>
            </a:r>
          </a:p>
          <a:p>
            <a:pPr lvl="1"/>
            <a:r>
              <a:rPr lang="en-US" sz="2200" dirty="0"/>
              <a:t>55% reduction in the risk of disease progression/death observed with addition of daratumumab to RVd </a:t>
            </a:r>
          </a:p>
          <a:p>
            <a:r>
              <a:rPr lang="en-US" sz="2400" dirty="0"/>
              <a:t>Current study is retrospective analysis of patients with newly diagnosed MM treated at single institution with D-RVd induction therapy compared with RVd induction therapy</a:t>
            </a:r>
            <a:r>
              <a:rPr lang="en-US" sz="2400" baseline="30000" dirty="0"/>
              <a:t>4</a:t>
            </a:r>
          </a:p>
          <a:p>
            <a:pPr marL="0" indent="0">
              <a:buNone/>
            </a:pPr>
            <a:endParaRPr lang="en-US" sz="2600" dirty="0"/>
          </a:p>
          <a:p>
            <a:endParaRPr lang="en-US" sz="2600" dirty="0"/>
          </a:p>
        </p:txBody>
      </p:sp>
      <p:sp>
        <p:nvSpPr>
          <p:cNvPr id="4" name="Text Box 11">
            <a:extLst>
              <a:ext uri="{FF2B5EF4-FFF2-40B4-BE49-F238E27FC236}">
                <a16:creationId xmlns:a16="http://schemas.microsoft.com/office/drawing/2014/main" id="{4A19C34D-39AA-4EFC-8EF4-233B62DFA0F4}"/>
              </a:ext>
            </a:extLst>
          </p:cNvPr>
          <p:cNvSpPr txBox="1">
            <a:spLocks noChangeArrowheads="1"/>
          </p:cNvSpPr>
          <p:nvPr/>
        </p:nvSpPr>
        <p:spPr bwMode="auto">
          <a:xfrm>
            <a:off x="414339" y="6201074"/>
            <a:ext cx="84101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Joseph.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 Clin Oncol. 2020;38(17):1928. 2. Richardson. NEJM. 2022;387:132. </a:t>
            </a:r>
            <a:b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Voorhees. Lancet Haematol. 2023;10:e825. 4. Joseph. ASH 2023. Abstr 647.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4117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C7EBA7-60FE-90C0-9E36-C8C0CED915A4}"/>
              </a:ext>
            </a:extLst>
          </p:cNvPr>
          <p:cNvSpPr txBox="1">
            <a:spLocks/>
          </p:cNvSpPr>
          <p:nvPr/>
        </p:nvSpPr>
        <p:spPr bwMode="auto">
          <a:xfrm>
            <a:off x="609760" y="1514249"/>
            <a:ext cx="10877529" cy="69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Retrospective comparative analysis of patients with newly-diagnosed MM who received D-RVd or RVd induction therapy</a:t>
            </a:r>
            <a:endParaRPr lang="en-US" sz="2400" kern="0" baseline="30000" dirty="0"/>
          </a:p>
          <a:p>
            <a:endParaRPr lang="en-US" sz="2400" kern="0" dirty="0"/>
          </a:p>
          <a:p>
            <a:endParaRPr lang="en-US" sz="2400" kern="0" dirty="0"/>
          </a:p>
          <a:p>
            <a:endParaRPr lang="en-US" sz="2400" kern="0" dirty="0"/>
          </a:p>
          <a:p>
            <a:endParaRPr lang="en-US" sz="2400" kern="0" dirty="0"/>
          </a:p>
          <a:p>
            <a:endParaRPr lang="en-US" sz="2400" kern="0"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D-RVd vs RVd: Study Design</a:t>
            </a:r>
            <a:endParaRPr lang="en-US" altLang="en-US" dirty="0"/>
          </a:p>
        </p:txBody>
      </p:sp>
      <p:sp>
        <p:nvSpPr>
          <p:cNvPr id="20" name="Content Placeholder 2">
            <a:extLst>
              <a:ext uri="{FF2B5EF4-FFF2-40B4-BE49-F238E27FC236}">
                <a16:creationId xmlns:a16="http://schemas.microsoft.com/office/drawing/2014/main" id="{76BFB28A-455D-4AB8-AF41-5422325F66A9}"/>
              </a:ext>
            </a:extLst>
          </p:cNvPr>
          <p:cNvSpPr>
            <a:spLocks noGrp="1"/>
          </p:cNvSpPr>
          <p:nvPr>
            <p:ph idx="1"/>
          </p:nvPr>
        </p:nvSpPr>
        <p:spPr>
          <a:xfrm>
            <a:off x="609759" y="5339300"/>
            <a:ext cx="10877529" cy="1323439"/>
          </a:xfrm>
        </p:spPr>
        <p:txBody>
          <a:bodyPr/>
          <a:lstStyle/>
          <a:p>
            <a:pPr>
              <a:spcBef>
                <a:spcPts val="0"/>
              </a:spcBef>
            </a:pPr>
            <a:r>
              <a:rPr lang="en-US" sz="2400" b="1" dirty="0"/>
              <a:t>Primary endpoint:</a:t>
            </a:r>
            <a:r>
              <a:rPr lang="en-US" sz="2400" dirty="0"/>
              <a:t> ≥CR rate</a:t>
            </a:r>
          </a:p>
          <a:p>
            <a:pPr>
              <a:spcBef>
                <a:spcPts val="0"/>
              </a:spcBef>
            </a:pPr>
            <a:r>
              <a:rPr lang="en-US" sz="2400" b="1" dirty="0"/>
              <a:t>Secondary endpoints: </a:t>
            </a:r>
            <a:r>
              <a:rPr lang="en-US" sz="2400" dirty="0"/>
              <a:t>PFS, OS, ≥VGPR, rate of MRD negativity </a:t>
            </a:r>
          </a:p>
        </p:txBody>
      </p:sp>
      <p:sp>
        <p:nvSpPr>
          <p:cNvPr id="2" name="TextBox 1">
            <a:extLst>
              <a:ext uri="{FF2B5EF4-FFF2-40B4-BE49-F238E27FC236}">
                <a16:creationId xmlns:a16="http://schemas.microsoft.com/office/drawing/2014/main" id="{521692E6-4F74-AA33-7B7C-086D3CD750AA}"/>
              </a:ext>
            </a:extLst>
          </p:cNvPr>
          <p:cNvSpPr txBox="1"/>
          <p:nvPr/>
        </p:nvSpPr>
        <p:spPr bwMode="auto">
          <a:xfrm>
            <a:off x="281287" y="2948787"/>
            <a:ext cx="28713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dirty="0">
                <a:solidFill>
                  <a:srgbClr val="000000"/>
                </a:solidFill>
                <a:latin typeface="Calibri" panose="020F0502020204030204" pitchFamily="34" charset="0"/>
                <a:cs typeface="Arial" panose="020B0604020202020204" pitchFamily="34" charset="0"/>
              </a:rPr>
              <a:t>Newly-diagnosed, transplant-eligible patients with standard-risk or </a:t>
            </a:r>
            <a:br>
              <a:rPr lang="en-US" dirty="0">
                <a:solidFill>
                  <a:srgbClr val="000000"/>
                </a:solidFill>
                <a:latin typeface="Calibri" panose="020F0502020204030204" pitchFamily="34" charset="0"/>
                <a:cs typeface="Arial" panose="020B0604020202020204" pitchFamily="34" charset="0"/>
              </a:rPr>
            </a:br>
            <a:r>
              <a:rPr lang="en-US" dirty="0">
                <a:solidFill>
                  <a:srgbClr val="000000"/>
                </a:solidFill>
                <a:latin typeface="Calibri" panose="020F0502020204030204" pitchFamily="34" charset="0"/>
                <a:cs typeface="Arial" panose="020B0604020202020204" pitchFamily="34" charset="0"/>
              </a:rPr>
              <a:t>high-risk* MM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1326)</a:t>
            </a:r>
          </a:p>
        </p:txBody>
      </p:sp>
      <p:cxnSp>
        <p:nvCxnSpPr>
          <p:cNvPr id="7" name="Straight Arrow Connector 6">
            <a:extLst>
              <a:ext uri="{FF2B5EF4-FFF2-40B4-BE49-F238E27FC236}">
                <a16:creationId xmlns:a16="http://schemas.microsoft.com/office/drawing/2014/main" id="{EE8FD801-9AE9-D4CD-A6FD-D1FAD8B6C9BF}"/>
              </a:ext>
            </a:extLst>
          </p:cNvPr>
          <p:cNvCxnSpPr>
            <a:cxnSpLocks/>
          </p:cNvCxnSpPr>
          <p:nvPr/>
        </p:nvCxnSpPr>
        <p:spPr bwMode="auto">
          <a:xfrm>
            <a:off x="3087898" y="2974685"/>
            <a:ext cx="515362"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F90E26E3-B9E9-D355-214D-409A572BA271}"/>
              </a:ext>
            </a:extLst>
          </p:cNvPr>
          <p:cNvSpPr txBox="1"/>
          <p:nvPr/>
        </p:nvSpPr>
        <p:spPr bwMode="auto">
          <a:xfrm>
            <a:off x="3727318" y="4173800"/>
            <a:ext cx="3831723" cy="646331"/>
          </a:xfrm>
          <a:prstGeom prst="rect">
            <a:avLst/>
          </a:prstGeom>
          <a:solidFill>
            <a:srgbClr val="E1471D"/>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RVd</a:t>
            </a:r>
            <a:r>
              <a:rPr kumimoji="0" 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1000)</a:t>
            </a:r>
          </a:p>
        </p:txBody>
      </p:sp>
      <p:sp>
        <p:nvSpPr>
          <p:cNvPr id="15" name="TextBox 14">
            <a:extLst>
              <a:ext uri="{FF2B5EF4-FFF2-40B4-BE49-F238E27FC236}">
                <a16:creationId xmlns:a16="http://schemas.microsoft.com/office/drawing/2014/main" id="{52201AA0-DF8E-BB43-5614-943528F831B5}"/>
              </a:ext>
            </a:extLst>
          </p:cNvPr>
          <p:cNvSpPr txBox="1"/>
          <p:nvPr/>
        </p:nvSpPr>
        <p:spPr bwMode="auto">
          <a:xfrm>
            <a:off x="3727318" y="2722811"/>
            <a:ext cx="3831723" cy="646331"/>
          </a:xfrm>
          <a:prstGeom prst="rect">
            <a:avLst/>
          </a:prstGeom>
          <a:solidFill>
            <a:srgbClr val="015873"/>
          </a:solidFill>
          <a:ln>
            <a:noFill/>
          </a:ln>
        </p:spPr>
        <p:txBody>
          <a:bodyPr wrap="square" rtlCol="0" anchor="ctr">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D-RVd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326)</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3099043" y="4444338"/>
            <a:ext cx="493072"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2E34821-4D9F-FF0E-6777-AF988FE53875}"/>
              </a:ext>
            </a:extLst>
          </p:cNvPr>
          <p:cNvCxnSpPr/>
          <p:nvPr/>
        </p:nvCxnSpPr>
        <p:spPr bwMode="auto">
          <a:xfrm>
            <a:off x="7901420" y="3824277"/>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24" name="TextBox 23">
            <a:extLst>
              <a:ext uri="{FF2B5EF4-FFF2-40B4-BE49-F238E27FC236}">
                <a16:creationId xmlns:a16="http://schemas.microsoft.com/office/drawing/2014/main" id="{665C990C-6876-A9BA-09B1-BF52C5BAFE46}"/>
              </a:ext>
            </a:extLst>
          </p:cNvPr>
          <p:cNvSpPr txBox="1"/>
          <p:nvPr/>
        </p:nvSpPr>
        <p:spPr bwMode="auto">
          <a:xfrm>
            <a:off x="7745401" y="3369142"/>
            <a:ext cx="677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ASCT</a:t>
            </a:r>
          </a:p>
        </p:txBody>
      </p:sp>
      <p:sp>
        <p:nvSpPr>
          <p:cNvPr id="11" name="TextBox 10">
            <a:extLst>
              <a:ext uri="{FF2B5EF4-FFF2-40B4-BE49-F238E27FC236}">
                <a16:creationId xmlns:a16="http://schemas.microsoft.com/office/drawing/2014/main" id="{890A7618-1534-7CD4-255B-E55C188B4426}"/>
              </a:ext>
            </a:extLst>
          </p:cNvPr>
          <p:cNvSpPr txBox="1"/>
          <p:nvPr/>
        </p:nvSpPr>
        <p:spPr bwMode="auto">
          <a:xfrm>
            <a:off x="104472" y="4430205"/>
            <a:ext cx="3042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*del(17p), t(4;14), t(14;16), or complex karyotype at diagnosis</a:t>
            </a:r>
          </a:p>
        </p:txBody>
      </p:sp>
      <p:sp>
        <p:nvSpPr>
          <p:cNvPr id="13" name="TextBox 12">
            <a:extLst>
              <a:ext uri="{FF2B5EF4-FFF2-40B4-BE49-F238E27FC236}">
                <a16:creationId xmlns:a16="http://schemas.microsoft.com/office/drawing/2014/main" id="{7616D216-CE01-DD88-6F41-BEAF50B94DBF}"/>
              </a:ext>
            </a:extLst>
          </p:cNvPr>
          <p:cNvSpPr txBox="1"/>
          <p:nvPr/>
        </p:nvSpPr>
        <p:spPr bwMode="auto">
          <a:xfrm>
            <a:off x="8196001" y="2774626"/>
            <a:ext cx="35920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Standard risk</a:t>
            </a:r>
            <a:r>
              <a:rPr lang="en-US" sz="1600" b="0" dirty="0">
                <a:solidFill>
                  <a:schemeClr val="bg1"/>
                </a:solidFill>
                <a:latin typeface="Calibri" panose="020F0502020204030204" pitchFamily="34" charset="0"/>
              </a:rPr>
              <a:t>:</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Lenalidomide maintenance until disease progression</a:t>
            </a:r>
          </a:p>
        </p:txBody>
      </p:sp>
      <p:sp>
        <p:nvSpPr>
          <p:cNvPr id="14" name="TextBox 13">
            <a:extLst>
              <a:ext uri="{FF2B5EF4-FFF2-40B4-BE49-F238E27FC236}">
                <a16:creationId xmlns:a16="http://schemas.microsoft.com/office/drawing/2014/main" id="{F9313782-6B39-030B-603F-5A8D28E25CFD}"/>
              </a:ext>
            </a:extLst>
          </p:cNvPr>
          <p:cNvSpPr txBox="1"/>
          <p:nvPr/>
        </p:nvSpPr>
        <p:spPr bwMode="auto">
          <a:xfrm>
            <a:off x="8196000" y="3929390"/>
            <a:ext cx="35920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High risk</a:t>
            </a:r>
            <a:r>
              <a:rPr lang="en-US" sz="1600" b="0" dirty="0">
                <a:solidFill>
                  <a:schemeClr val="bg1"/>
                </a:solidFill>
                <a:latin typeface="Calibri" panose="020F0502020204030204" pitchFamily="34" charset="0"/>
              </a:rPr>
              <a:t>:</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Proteasome inhibitor/IMiD maintenance for 3 yr or until disease progression</a:t>
            </a:r>
          </a:p>
        </p:txBody>
      </p:sp>
      <p:sp>
        <p:nvSpPr>
          <p:cNvPr id="16" name="Text Box 11">
            <a:extLst>
              <a:ext uri="{FF2B5EF4-FFF2-40B4-BE49-F238E27FC236}">
                <a16:creationId xmlns:a16="http://schemas.microsoft.com/office/drawing/2014/main" id="{75846CC8-B605-8EAB-F3BF-8641C4EDD014}"/>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Joseph. ASH 2023. Abstr 647.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CA2765B9-CC21-79EB-B7BB-F744006C400C}"/>
              </a:ext>
            </a:extLst>
          </p:cNvPr>
          <p:cNvSpPr txBox="1"/>
          <p:nvPr/>
        </p:nvSpPr>
        <p:spPr bwMode="auto">
          <a:xfrm>
            <a:off x="3665210" y="4775251"/>
            <a:ext cx="4080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Lenalidomide</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25 mg PO D1-14 Q21D; </a:t>
            </a:r>
            <a:r>
              <a:rPr lang="en-US" sz="1200" b="1" dirty="0">
                <a:solidFill>
                  <a:schemeClr val="bg1"/>
                </a:solidFill>
                <a:latin typeface="Calibri" panose="020F0502020204030204" pitchFamily="34" charset="0"/>
                <a:cs typeface="Arial" panose="020B0604020202020204" pitchFamily="34" charset="0"/>
              </a:rPr>
              <a:t>Bortezomib</a:t>
            </a:r>
            <a:r>
              <a:rPr lang="en-US" sz="1200" dirty="0">
                <a:solidFill>
                  <a:schemeClr val="bg1"/>
                </a:solidFill>
                <a:latin typeface="Calibri" panose="020F0502020204030204" pitchFamily="34" charset="0"/>
                <a:cs typeface="Arial" panose="020B0604020202020204" pitchFamily="34" charset="0"/>
              </a:rPr>
              <a:t> 1.3 mg/m</a:t>
            </a:r>
            <a:r>
              <a:rPr lang="en-US" sz="1200" baseline="30000" dirty="0">
                <a:solidFill>
                  <a:schemeClr val="bg1"/>
                </a:solidFill>
                <a:latin typeface="Calibri" panose="020F0502020204030204" pitchFamily="34" charset="0"/>
                <a:cs typeface="Arial" panose="020B0604020202020204" pitchFamily="34" charset="0"/>
              </a:rPr>
              <a:t>2</a:t>
            </a:r>
            <a:r>
              <a:rPr lang="en-US" sz="1200" dirty="0">
                <a:solidFill>
                  <a:schemeClr val="bg1"/>
                </a:solidFill>
                <a:latin typeface="Calibri" panose="020F0502020204030204" pitchFamily="34" charset="0"/>
                <a:cs typeface="Arial" panose="020B0604020202020204" pitchFamily="34" charset="0"/>
              </a:rPr>
              <a:t> D1,4,8,11 Q21D; </a:t>
            </a: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Dexametha</a:t>
            </a:r>
            <a:r>
              <a:rPr lang="en-US" sz="1200" b="1" dirty="0">
                <a:solidFill>
                  <a:schemeClr val="bg1"/>
                </a:solidFill>
                <a:latin typeface="Calibri" panose="020F0502020204030204" pitchFamily="34" charset="0"/>
                <a:cs typeface="Arial" panose="020B0604020202020204" pitchFamily="34" charset="0"/>
              </a:rPr>
              <a:t>sone</a:t>
            </a:r>
            <a:r>
              <a:rPr lang="en-US" sz="1200" dirty="0">
                <a:solidFill>
                  <a:schemeClr val="bg1"/>
                </a:solidFill>
                <a:latin typeface="Calibri" panose="020F0502020204030204" pitchFamily="34" charset="0"/>
                <a:cs typeface="Arial" panose="020B0604020202020204" pitchFamily="34" charset="0"/>
              </a:rPr>
              <a:t> 40 mg D1,8,15 Q21D</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FD8944B3-BD0D-7752-4510-DC255D982821}"/>
              </a:ext>
            </a:extLst>
          </p:cNvPr>
          <p:cNvSpPr txBox="1"/>
          <p:nvPr/>
        </p:nvSpPr>
        <p:spPr bwMode="auto">
          <a:xfrm>
            <a:off x="3665210" y="3333929"/>
            <a:ext cx="3985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Daratumumab </a:t>
            </a: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IV or SC on D1,8,15 Q21D x C1-4 and D1 only if C5-6 given</a:t>
            </a:r>
            <a:r>
              <a:rPr lang="en-US" sz="1200" b="1" dirty="0">
                <a:solidFill>
                  <a:schemeClr val="bg1"/>
                </a:solidFill>
                <a:latin typeface="Calibri" panose="020F0502020204030204" pitchFamily="34" charset="0"/>
                <a:cs typeface="Arial" panose="020B0604020202020204" pitchFamily="34" charset="0"/>
              </a:rPr>
              <a:t>; </a:t>
            </a: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Lenalidomide</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25 mg PO D1-14 Q21D; </a:t>
            </a:r>
            <a:r>
              <a:rPr lang="en-US" sz="1200" b="1" dirty="0">
                <a:solidFill>
                  <a:schemeClr val="bg1"/>
                </a:solidFill>
                <a:latin typeface="Calibri" panose="020F0502020204030204" pitchFamily="34" charset="0"/>
                <a:cs typeface="Arial" panose="020B0604020202020204" pitchFamily="34" charset="0"/>
              </a:rPr>
              <a:t>Bortezomib</a:t>
            </a:r>
            <a:r>
              <a:rPr lang="en-US" sz="1200" dirty="0">
                <a:solidFill>
                  <a:schemeClr val="bg1"/>
                </a:solidFill>
                <a:latin typeface="Calibri" panose="020F0502020204030204" pitchFamily="34" charset="0"/>
                <a:cs typeface="Arial" panose="020B0604020202020204" pitchFamily="34" charset="0"/>
              </a:rPr>
              <a:t> 1.3 mg/m</a:t>
            </a:r>
            <a:r>
              <a:rPr lang="en-US" sz="1200" baseline="30000" dirty="0">
                <a:solidFill>
                  <a:schemeClr val="bg1"/>
                </a:solidFill>
                <a:latin typeface="Calibri" panose="020F0502020204030204" pitchFamily="34" charset="0"/>
                <a:cs typeface="Arial" panose="020B0604020202020204" pitchFamily="34" charset="0"/>
              </a:rPr>
              <a:t>2</a:t>
            </a:r>
            <a:r>
              <a:rPr lang="en-US" sz="1200" dirty="0">
                <a:solidFill>
                  <a:schemeClr val="bg1"/>
                </a:solidFill>
                <a:latin typeface="Calibri" panose="020F0502020204030204" pitchFamily="34" charset="0"/>
                <a:cs typeface="Arial" panose="020B0604020202020204" pitchFamily="34" charset="0"/>
              </a:rPr>
              <a:t> D1,4,8,11 Q21D; </a:t>
            </a: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Dexametha</a:t>
            </a:r>
            <a:r>
              <a:rPr lang="en-US" sz="1200" b="1" dirty="0">
                <a:solidFill>
                  <a:schemeClr val="bg1"/>
                </a:solidFill>
                <a:latin typeface="Calibri" panose="020F0502020204030204" pitchFamily="34" charset="0"/>
                <a:cs typeface="Arial" panose="020B0604020202020204" pitchFamily="34" charset="0"/>
              </a:rPr>
              <a:t>sone</a:t>
            </a:r>
            <a:r>
              <a:rPr lang="en-US" sz="1200" dirty="0">
                <a:solidFill>
                  <a:schemeClr val="bg1"/>
                </a:solidFill>
                <a:latin typeface="Calibri" panose="020F0502020204030204" pitchFamily="34" charset="0"/>
                <a:cs typeface="Arial" panose="020B0604020202020204" pitchFamily="34" charset="0"/>
              </a:rPr>
              <a:t> </a:t>
            </a:r>
            <a:br>
              <a:rPr lang="en-US" sz="1200" dirty="0">
                <a:solidFill>
                  <a:schemeClr val="bg1"/>
                </a:solidFill>
                <a:latin typeface="Calibri" panose="020F0502020204030204" pitchFamily="34" charset="0"/>
                <a:cs typeface="Arial" panose="020B0604020202020204" pitchFamily="34" charset="0"/>
              </a:rPr>
            </a:br>
            <a:r>
              <a:rPr lang="en-US" sz="1200" dirty="0">
                <a:solidFill>
                  <a:schemeClr val="bg1"/>
                </a:solidFill>
                <a:latin typeface="Calibri" panose="020F0502020204030204" pitchFamily="34" charset="0"/>
                <a:cs typeface="Arial" panose="020B0604020202020204" pitchFamily="34" charset="0"/>
              </a:rPr>
              <a:t>40 mg PO D1,8,15 Q28D</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1428-319F-AA50-3347-A5827F01E69F}"/>
              </a:ext>
            </a:extLst>
          </p:cNvPr>
          <p:cNvSpPr>
            <a:spLocks noGrp="1"/>
          </p:cNvSpPr>
          <p:nvPr>
            <p:ph type="title"/>
          </p:nvPr>
        </p:nvSpPr>
        <p:spPr/>
        <p:txBody>
          <a:bodyPr/>
          <a:lstStyle/>
          <a:p>
            <a:r>
              <a:rPr lang="en-US" dirty="0"/>
              <a:t>D-RVd vs RVd: Baseline Characteristics</a:t>
            </a:r>
          </a:p>
        </p:txBody>
      </p:sp>
      <p:graphicFrame>
        <p:nvGraphicFramePr>
          <p:cNvPr id="4" name="Table 4">
            <a:extLst>
              <a:ext uri="{FF2B5EF4-FFF2-40B4-BE49-F238E27FC236}">
                <a16:creationId xmlns:a16="http://schemas.microsoft.com/office/drawing/2014/main" id="{60B84B9B-8381-33EF-3C27-A28EDF144504}"/>
              </a:ext>
            </a:extLst>
          </p:cNvPr>
          <p:cNvGraphicFramePr>
            <a:graphicFrameLocks noGrp="1"/>
          </p:cNvGraphicFramePr>
          <p:nvPr>
            <p:ph idx="1"/>
            <p:extLst>
              <p:ext uri="{D42A27DB-BD31-4B8C-83A1-F6EECF244321}">
                <p14:modId xmlns:p14="http://schemas.microsoft.com/office/powerpoint/2010/main" val="690440186"/>
              </p:ext>
            </p:extLst>
          </p:nvPr>
        </p:nvGraphicFramePr>
        <p:xfrm>
          <a:off x="520700" y="1601615"/>
          <a:ext cx="5697784" cy="4602480"/>
        </p:xfrm>
        <a:graphic>
          <a:graphicData uri="http://schemas.openxmlformats.org/drawingml/2006/table">
            <a:tbl>
              <a:tblPr firstRow="1" bandRow="1">
                <a:tableStyleId>{5C22544A-7EE6-4342-B048-85BDC9FD1C3A}</a:tableStyleId>
              </a:tblPr>
              <a:tblGrid>
                <a:gridCol w="1424446">
                  <a:extLst>
                    <a:ext uri="{9D8B030D-6E8A-4147-A177-3AD203B41FA5}">
                      <a16:colId xmlns:a16="http://schemas.microsoft.com/office/drawing/2014/main" val="3248407150"/>
                    </a:ext>
                  </a:extLst>
                </a:gridCol>
                <a:gridCol w="1424446">
                  <a:extLst>
                    <a:ext uri="{9D8B030D-6E8A-4147-A177-3AD203B41FA5}">
                      <a16:colId xmlns:a16="http://schemas.microsoft.com/office/drawing/2014/main" val="483909169"/>
                    </a:ext>
                  </a:extLst>
                </a:gridCol>
                <a:gridCol w="1424446">
                  <a:extLst>
                    <a:ext uri="{9D8B030D-6E8A-4147-A177-3AD203B41FA5}">
                      <a16:colId xmlns:a16="http://schemas.microsoft.com/office/drawing/2014/main" val="1844457150"/>
                    </a:ext>
                  </a:extLst>
                </a:gridCol>
                <a:gridCol w="1424446">
                  <a:extLst>
                    <a:ext uri="{9D8B030D-6E8A-4147-A177-3AD203B41FA5}">
                      <a16:colId xmlns:a16="http://schemas.microsoft.com/office/drawing/2014/main" val="52111691"/>
                    </a:ext>
                  </a:extLst>
                </a:gridCol>
              </a:tblGrid>
              <a:tr h="0">
                <a:tc>
                  <a:txBody>
                    <a:bodyPr/>
                    <a:lstStyle/>
                    <a:p>
                      <a:r>
                        <a:rPr lang="en-US" sz="1400" dirty="0"/>
                        <a:t>Characteristic</a:t>
                      </a:r>
                      <a:endParaRPr lang="en-US" sz="1400" baseline="300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D-RVd </a:t>
                      </a:r>
                    </a:p>
                    <a:p>
                      <a:pPr algn="ctr"/>
                      <a:r>
                        <a:rPr lang="en-US" sz="1400" dirty="0"/>
                        <a:t>(n = 326)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RVd</a:t>
                      </a:r>
                    </a:p>
                    <a:p>
                      <a:pPr algn="ctr"/>
                      <a:r>
                        <a:rPr lang="en-US" sz="1400" dirty="0"/>
                        <a:t> (n = 1000)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 </a:t>
                      </a:r>
                      <a:r>
                        <a:rPr lang="en-US" sz="1400" i="0" dirty="0"/>
                        <a:t>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03586424"/>
                  </a:ext>
                </a:extLst>
              </a:tr>
              <a:tr h="0">
                <a:tc>
                  <a:txBody>
                    <a:bodyPr/>
                    <a:lstStyle/>
                    <a:p>
                      <a:r>
                        <a:rPr lang="en-US" sz="1400" dirty="0">
                          <a:solidFill>
                            <a:schemeClr val="bg1"/>
                          </a:solidFill>
                        </a:rPr>
                        <a:t>Median age, yr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62 (23.5-79)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61 (16-83)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.372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14653085"/>
                  </a:ext>
                </a:extLst>
              </a:tr>
              <a:tr h="0">
                <a:tc>
                  <a:txBody>
                    <a:bodyPr/>
                    <a:lstStyle/>
                    <a:p>
                      <a:r>
                        <a:rPr lang="en-US" sz="1400" dirty="0">
                          <a:solidFill>
                            <a:schemeClr val="bg1"/>
                          </a:solidFill>
                        </a:rPr>
                        <a:t>Sex, n (%)</a:t>
                      </a:r>
                    </a:p>
                    <a:p>
                      <a:pPr marL="285750" indent="-285750">
                        <a:buFont typeface="Wingdings" panose="05000000000000000000" pitchFamily="2" charset="2"/>
                        <a:buChar char="§"/>
                      </a:pPr>
                      <a:r>
                        <a:rPr lang="en-US" sz="1400" dirty="0">
                          <a:solidFill>
                            <a:schemeClr val="bg1"/>
                          </a:solidFill>
                        </a:rPr>
                        <a:t>Male</a:t>
                      </a:r>
                    </a:p>
                    <a:p>
                      <a:pPr marL="285750" indent="-285750">
                        <a:buFont typeface="Wingdings" panose="05000000000000000000" pitchFamily="2" charset="2"/>
                        <a:buChar char="§"/>
                      </a:pPr>
                      <a:r>
                        <a:rPr lang="en-US" sz="1400" dirty="0">
                          <a:solidFill>
                            <a:schemeClr val="bg1"/>
                          </a:solidFill>
                        </a:rPr>
                        <a:t>Female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400" dirty="0">
                        <a:solidFill>
                          <a:schemeClr val="bg1"/>
                        </a:solidFill>
                      </a:endParaRPr>
                    </a:p>
                    <a:p>
                      <a:pPr algn="ctr"/>
                      <a:r>
                        <a:rPr lang="en-US" sz="1400" dirty="0">
                          <a:solidFill>
                            <a:schemeClr val="bg1"/>
                          </a:solidFill>
                        </a:rPr>
                        <a:t>181 (55.5)</a:t>
                      </a:r>
                    </a:p>
                    <a:p>
                      <a:pPr algn="ctr"/>
                      <a:r>
                        <a:rPr lang="en-US" sz="1400" dirty="0">
                          <a:solidFill>
                            <a:schemeClr val="bg1"/>
                          </a:solidFill>
                        </a:rPr>
                        <a:t>145 (44.5)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400" dirty="0">
                        <a:solidFill>
                          <a:schemeClr val="bg1"/>
                        </a:solidFill>
                      </a:endParaRPr>
                    </a:p>
                    <a:p>
                      <a:pPr algn="ctr"/>
                      <a:r>
                        <a:rPr lang="en-US" sz="1400" dirty="0">
                          <a:solidFill>
                            <a:schemeClr val="bg1"/>
                          </a:solidFill>
                        </a:rPr>
                        <a:t>546 (54.6)</a:t>
                      </a:r>
                    </a:p>
                    <a:p>
                      <a:pPr algn="ctr"/>
                      <a:r>
                        <a:rPr lang="en-US" sz="1400" dirty="0">
                          <a:solidFill>
                            <a:schemeClr val="bg1"/>
                          </a:solidFill>
                        </a:rPr>
                        <a:t>454 (45.4)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.411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35173675"/>
                  </a:ext>
                </a:extLst>
              </a:tr>
              <a:tr h="0">
                <a:tc>
                  <a:txBody>
                    <a:bodyPr/>
                    <a:lstStyle/>
                    <a:p>
                      <a:r>
                        <a:rPr lang="en-US" sz="1400" dirty="0">
                          <a:solidFill>
                            <a:schemeClr val="bg1"/>
                          </a:solidFill>
                        </a:rPr>
                        <a:t>Race, n (%)</a:t>
                      </a:r>
                    </a:p>
                    <a:p>
                      <a:pPr marL="285750" indent="-285750">
                        <a:buFont typeface="Wingdings" panose="05000000000000000000" pitchFamily="2" charset="2"/>
                        <a:buChar char="§"/>
                      </a:pPr>
                      <a:r>
                        <a:rPr lang="en-US" sz="1400" dirty="0">
                          <a:solidFill>
                            <a:schemeClr val="bg1"/>
                          </a:solidFill>
                        </a:rPr>
                        <a:t>White</a:t>
                      </a:r>
                    </a:p>
                    <a:p>
                      <a:pPr marL="285750" indent="-285750">
                        <a:buFont typeface="Wingdings" panose="05000000000000000000" pitchFamily="2" charset="2"/>
                        <a:buChar char="§"/>
                      </a:pPr>
                      <a:r>
                        <a:rPr lang="en-US" sz="1400" dirty="0">
                          <a:solidFill>
                            <a:schemeClr val="bg1"/>
                          </a:solidFill>
                        </a:rPr>
                        <a:t>Black</a:t>
                      </a:r>
                    </a:p>
                    <a:p>
                      <a:pPr marL="285750" indent="-285750">
                        <a:buFont typeface="Wingdings" panose="05000000000000000000" pitchFamily="2" charset="2"/>
                        <a:buChar char="§"/>
                      </a:pPr>
                      <a:r>
                        <a:rPr lang="en-US" sz="1400" dirty="0">
                          <a:solidFill>
                            <a:schemeClr val="bg1"/>
                          </a:solidFill>
                        </a:rPr>
                        <a:t>Asian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180 (55.2)</a:t>
                      </a:r>
                    </a:p>
                    <a:p>
                      <a:pPr algn="ctr"/>
                      <a:r>
                        <a:rPr lang="en-US" sz="1400" dirty="0">
                          <a:solidFill>
                            <a:schemeClr val="bg1"/>
                          </a:solidFill>
                        </a:rPr>
                        <a:t>136 (41.7)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10 (3.1)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620 (62.0)</a:t>
                      </a:r>
                    </a:p>
                    <a:p>
                      <a:pPr algn="ctr"/>
                      <a:r>
                        <a:rPr lang="en-US" sz="1400" dirty="0">
                          <a:solidFill>
                            <a:schemeClr val="bg1"/>
                          </a:solidFill>
                        </a:rPr>
                        <a:t>363 (36.3)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17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32159447"/>
                  </a:ext>
                </a:extLst>
              </a:tr>
              <a:tr h="0">
                <a:tc>
                  <a:txBody>
                    <a:bodyPr/>
                    <a:lstStyle/>
                    <a:p>
                      <a:r>
                        <a:rPr lang="en-US" sz="1400" dirty="0">
                          <a:solidFill>
                            <a:schemeClr val="bg1"/>
                          </a:solidFill>
                        </a:rPr>
                        <a:t>Isotype, n (%)</a:t>
                      </a:r>
                    </a:p>
                    <a:p>
                      <a:pPr marL="285750" indent="-285750">
                        <a:buFont typeface="Wingdings" panose="05000000000000000000" pitchFamily="2" charset="2"/>
                        <a:buChar char="§"/>
                      </a:pPr>
                      <a:r>
                        <a:rPr lang="en-US" sz="1400" dirty="0">
                          <a:solidFill>
                            <a:schemeClr val="bg1"/>
                          </a:solidFill>
                        </a:rPr>
                        <a:t>IgG</a:t>
                      </a:r>
                    </a:p>
                    <a:p>
                      <a:pPr marL="285750" indent="-285750">
                        <a:buFont typeface="Wingdings" panose="05000000000000000000" pitchFamily="2" charset="2"/>
                        <a:buChar char="§"/>
                      </a:pPr>
                      <a:r>
                        <a:rPr lang="en-US" sz="1400" dirty="0">
                          <a:solidFill>
                            <a:schemeClr val="bg1"/>
                          </a:solidFill>
                        </a:rPr>
                        <a:t>IgA</a:t>
                      </a:r>
                    </a:p>
                    <a:p>
                      <a:pPr marL="285750" indent="-285750">
                        <a:buFont typeface="Wingdings" panose="05000000000000000000" pitchFamily="2" charset="2"/>
                        <a:buChar char="§"/>
                      </a:pPr>
                      <a:r>
                        <a:rPr lang="en-US" sz="1400" dirty="0">
                          <a:solidFill>
                            <a:schemeClr val="bg1"/>
                          </a:solidFill>
                        </a:rPr>
                        <a:t>FLC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199 (65.2)</a:t>
                      </a:r>
                    </a:p>
                    <a:p>
                      <a:pPr algn="ctr"/>
                      <a:r>
                        <a:rPr lang="en-US" sz="1400" dirty="0">
                          <a:solidFill>
                            <a:schemeClr val="bg1"/>
                          </a:solidFill>
                        </a:rPr>
                        <a:t>46 (15.1)</a:t>
                      </a:r>
                    </a:p>
                    <a:p>
                      <a:pPr algn="ctr"/>
                      <a:r>
                        <a:rPr lang="en-US" sz="1400" dirty="0">
                          <a:solidFill>
                            <a:schemeClr val="bg1"/>
                          </a:solidFill>
                        </a:rPr>
                        <a:t>57 (18.7)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592 (61.6)</a:t>
                      </a:r>
                    </a:p>
                    <a:p>
                      <a:pPr algn="ctr"/>
                      <a:r>
                        <a:rPr lang="en-US" sz="1400" dirty="0">
                          <a:solidFill>
                            <a:schemeClr val="bg1"/>
                          </a:solidFill>
                        </a:rPr>
                        <a:t>190 (19.8)</a:t>
                      </a:r>
                    </a:p>
                    <a:p>
                      <a:pPr algn="ctr"/>
                      <a:r>
                        <a:rPr lang="en-US" sz="1400" dirty="0">
                          <a:solidFill>
                            <a:schemeClr val="bg1"/>
                          </a:solidFill>
                        </a:rPr>
                        <a:t>157 (16.3)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186127891"/>
                  </a:ext>
                </a:extLst>
              </a:tr>
              <a:tr h="0">
                <a:tc>
                  <a:txBody>
                    <a:bodyPr/>
                    <a:lstStyle/>
                    <a:p>
                      <a:r>
                        <a:rPr lang="en-US" sz="1400" dirty="0">
                          <a:solidFill>
                            <a:schemeClr val="bg1"/>
                          </a:solidFill>
                        </a:rPr>
                        <a:t>ISS, n (%)</a:t>
                      </a:r>
                    </a:p>
                    <a:p>
                      <a:pPr marL="285750" indent="-285750">
                        <a:buFont typeface="Wingdings" panose="05000000000000000000" pitchFamily="2" charset="2"/>
                        <a:buChar char="§"/>
                      </a:pPr>
                      <a:r>
                        <a:rPr lang="en-US" sz="1400" dirty="0">
                          <a:solidFill>
                            <a:schemeClr val="bg1"/>
                          </a:solidFill>
                        </a:rPr>
                        <a:t>1</a:t>
                      </a:r>
                    </a:p>
                    <a:p>
                      <a:pPr marL="285750" indent="-285750">
                        <a:buFont typeface="Wingdings" panose="05000000000000000000" pitchFamily="2" charset="2"/>
                        <a:buChar char="§"/>
                      </a:pPr>
                      <a:r>
                        <a:rPr lang="en-US" sz="1400" dirty="0">
                          <a:solidFill>
                            <a:schemeClr val="bg1"/>
                          </a:solidFill>
                        </a:rPr>
                        <a:t>2</a:t>
                      </a:r>
                    </a:p>
                    <a:p>
                      <a:pPr marL="285750" indent="-285750">
                        <a:buFont typeface="Wingdings" panose="05000000000000000000" pitchFamily="2" charset="2"/>
                        <a:buChar char="§"/>
                      </a:pPr>
                      <a:r>
                        <a:rPr lang="en-US" sz="1400" dirty="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128 (49.6)</a:t>
                      </a:r>
                    </a:p>
                    <a:p>
                      <a:pPr algn="ctr"/>
                      <a:r>
                        <a:rPr lang="en-US" sz="1400" dirty="0">
                          <a:solidFill>
                            <a:schemeClr val="bg1"/>
                          </a:solidFill>
                        </a:rPr>
                        <a:t>78 (30.2)</a:t>
                      </a:r>
                    </a:p>
                    <a:p>
                      <a:pPr algn="ctr"/>
                      <a:r>
                        <a:rPr lang="en-US" sz="1400" dirty="0">
                          <a:solidFill>
                            <a:schemeClr val="bg1"/>
                          </a:solidFill>
                        </a:rPr>
                        <a:t>52 (20.2)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344 (45.8)</a:t>
                      </a:r>
                    </a:p>
                    <a:p>
                      <a:pPr algn="ctr"/>
                      <a:r>
                        <a:rPr lang="en-US" sz="1400" dirty="0">
                          <a:solidFill>
                            <a:schemeClr val="bg1"/>
                          </a:solidFill>
                        </a:rPr>
                        <a:t>231 (30.8)</a:t>
                      </a:r>
                    </a:p>
                    <a:p>
                      <a:pPr algn="ctr"/>
                      <a:r>
                        <a:rPr lang="en-US" sz="1400" dirty="0">
                          <a:solidFill>
                            <a:schemeClr val="bg1"/>
                          </a:solidFill>
                        </a:rPr>
                        <a:t>176 (23.4)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3409914"/>
                  </a:ext>
                </a:extLst>
              </a:tr>
            </a:tbl>
          </a:graphicData>
        </a:graphic>
      </p:graphicFrame>
      <p:graphicFrame>
        <p:nvGraphicFramePr>
          <p:cNvPr id="5" name="Table 4">
            <a:extLst>
              <a:ext uri="{FF2B5EF4-FFF2-40B4-BE49-F238E27FC236}">
                <a16:creationId xmlns:a16="http://schemas.microsoft.com/office/drawing/2014/main" id="{191EEEE1-5A00-65B8-BB8A-191AE5128556}"/>
              </a:ext>
            </a:extLst>
          </p:cNvPr>
          <p:cNvGraphicFramePr>
            <a:graphicFrameLocks/>
          </p:cNvGraphicFramePr>
          <p:nvPr>
            <p:extLst>
              <p:ext uri="{D42A27DB-BD31-4B8C-83A1-F6EECF244321}">
                <p14:modId xmlns:p14="http://schemas.microsoft.com/office/powerpoint/2010/main" val="1128224562"/>
              </p:ext>
            </p:extLst>
          </p:nvPr>
        </p:nvGraphicFramePr>
        <p:xfrm>
          <a:off x="6404226" y="1601615"/>
          <a:ext cx="5373436" cy="3992880"/>
        </p:xfrm>
        <a:graphic>
          <a:graphicData uri="http://schemas.openxmlformats.org/drawingml/2006/table">
            <a:tbl>
              <a:tblPr firstRow="1" bandRow="1">
                <a:tableStyleId>{5C22544A-7EE6-4342-B048-85BDC9FD1C3A}</a:tableStyleId>
              </a:tblPr>
              <a:tblGrid>
                <a:gridCol w="1794894">
                  <a:extLst>
                    <a:ext uri="{9D8B030D-6E8A-4147-A177-3AD203B41FA5}">
                      <a16:colId xmlns:a16="http://schemas.microsoft.com/office/drawing/2014/main" val="3248407150"/>
                    </a:ext>
                  </a:extLst>
                </a:gridCol>
                <a:gridCol w="1198880">
                  <a:extLst>
                    <a:ext uri="{9D8B030D-6E8A-4147-A177-3AD203B41FA5}">
                      <a16:colId xmlns:a16="http://schemas.microsoft.com/office/drawing/2014/main" val="2424613267"/>
                    </a:ext>
                  </a:extLst>
                </a:gridCol>
                <a:gridCol w="1280160">
                  <a:extLst>
                    <a:ext uri="{9D8B030D-6E8A-4147-A177-3AD203B41FA5}">
                      <a16:colId xmlns:a16="http://schemas.microsoft.com/office/drawing/2014/main" val="1844457150"/>
                    </a:ext>
                  </a:extLst>
                </a:gridCol>
                <a:gridCol w="1099502">
                  <a:extLst>
                    <a:ext uri="{9D8B030D-6E8A-4147-A177-3AD203B41FA5}">
                      <a16:colId xmlns:a16="http://schemas.microsoft.com/office/drawing/2014/main" val="52111691"/>
                    </a:ext>
                  </a:extLst>
                </a:gridCol>
              </a:tblGrid>
              <a:tr h="236040">
                <a:tc>
                  <a:txBody>
                    <a:bodyPr/>
                    <a:lstStyle/>
                    <a:p>
                      <a:r>
                        <a:rPr lang="en-US" sz="1400" dirty="0"/>
                        <a:t>Characteristic, </a:t>
                      </a:r>
                      <a:br>
                        <a:rPr lang="en-US" sz="1400" dirty="0"/>
                      </a:br>
                      <a:r>
                        <a:rPr lang="en-US" sz="1400" dirty="0"/>
                        <a:t>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D-RVd </a:t>
                      </a:r>
                      <a:br>
                        <a:rPr lang="en-US" sz="1400" dirty="0"/>
                      </a:br>
                      <a:r>
                        <a:rPr lang="en-US" sz="1400" dirty="0"/>
                        <a:t>(n = 326)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RVd </a:t>
                      </a:r>
                      <a:br>
                        <a:rPr lang="en-US" sz="1400" dirty="0"/>
                      </a:br>
                      <a:r>
                        <a:rPr lang="en-US" sz="1400" dirty="0"/>
                        <a:t>(n = 1000)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 </a:t>
                      </a:r>
                      <a:r>
                        <a:rPr lang="en-US" sz="1400" i="0" dirty="0"/>
                        <a:t>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03586424"/>
                  </a:ext>
                </a:extLst>
              </a:tr>
              <a:tr h="434810">
                <a:tc>
                  <a:txBody>
                    <a:bodyPr/>
                    <a:lstStyle/>
                    <a:p>
                      <a:r>
                        <a:rPr lang="en-US" sz="1400" dirty="0">
                          <a:solidFill>
                            <a:schemeClr val="bg1"/>
                          </a:solidFill>
                        </a:rPr>
                        <a:t>R-ISS</a:t>
                      </a:r>
                    </a:p>
                    <a:p>
                      <a:pPr marL="285750" indent="-285750">
                        <a:buFont typeface="Wingdings" panose="05000000000000000000" pitchFamily="2" charset="2"/>
                        <a:buChar char="§"/>
                      </a:pPr>
                      <a:r>
                        <a:rPr lang="en-US" sz="1400" dirty="0">
                          <a:solidFill>
                            <a:schemeClr val="bg1"/>
                          </a:solidFill>
                        </a:rPr>
                        <a:t>1</a:t>
                      </a:r>
                    </a:p>
                    <a:p>
                      <a:pPr marL="285750" indent="-285750">
                        <a:buFont typeface="Wingdings" panose="05000000000000000000" pitchFamily="2" charset="2"/>
                        <a:buChar char="§"/>
                      </a:pPr>
                      <a:r>
                        <a:rPr lang="en-US" sz="1400" dirty="0">
                          <a:solidFill>
                            <a:schemeClr val="bg1"/>
                          </a:solidFill>
                        </a:rPr>
                        <a:t>2</a:t>
                      </a:r>
                    </a:p>
                    <a:p>
                      <a:pPr marL="285750" indent="-285750">
                        <a:buFont typeface="Wingdings" panose="05000000000000000000" pitchFamily="2" charset="2"/>
                        <a:buChar char="§"/>
                      </a:pPr>
                      <a:r>
                        <a:rPr lang="en-US" sz="1400" dirty="0">
                          <a:solidFill>
                            <a:schemeClr val="bg1"/>
                          </a:solidFill>
                        </a:rPr>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114 (46.3)</a:t>
                      </a:r>
                    </a:p>
                    <a:p>
                      <a:pPr algn="ctr"/>
                      <a:r>
                        <a:rPr lang="en-US" sz="1400" dirty="0">
                          <a:solidFill>
                            <a:schemeClr val="bg1"/>
                          </a:solidFill>
                        </a:rPr>
                        <a:t>117 (47.6)</a:t>
                      </a:r>
                    </a:p>
                    <a:p>
                      <a:pPr algn="ctr"/>
                      <a:r>
                        <a:rPr lang="en-US" sz="1400" dirty="0">
                          <a:solidFill>
                            <a:schemeClr val="bg1"/>
                          </a:solidFill>
                        </a:rPr>
                        <a:t>15 (6.1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163 (39.9)</a:t>
                      </a:r>
                    </a:p>
                    <a:p>
                      <a:pPr algn="ctr"/>
                      <a:r>
                        <a:rPr lang="en-US" sz="1400" dirty="0">
                          <a:solidFill>
                            <a:schemeClr val="bg1"/>
                          </a:solidFill>
                        </a:rPr>
                        <a:t>199 (48.7)</a:t>
                      </a:r>
                    </a:p>
                    <a:p>
                      <a:pPr algn="ctr"/>
                      <a:r>
                        <a:rPr lang="en-US" sz="1400" dirty="0">
                          <a:solidFill>
                            <a:schemeClr val="bg1"/>
                          </a:solidFill>
                        </a:rPr>
                        <a:t>47 (11.5)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14653085"/>
                  </a:ext>
                </a:extLst>
              </a:tr>
              <a:tr h="335425">
                <a:tc>
                  <a:txBody>
                    <a:bodyPr/>
                    <a:lstStyle/>
                    <a:p>
                      <a:r>
                        <a:rPr lang="en-US" sz="1400" dirty="0">
                          <a:solidFill>
                            <a:schemeClr val="bg1"/>
                          </a:solidFill>
                        </a:rPr>
                        <a:t>Risk status</a:t>
                      </a:r>
                    </a:p>
                    <a:p>
                      <a:pPr marL="285750" indent="-285750">
                        <a:buFont typeface="Wingdings" panose="05000000000000000000" pitchFamily="2" charset="2"/>
                        <a:buChar char="§"/>
                      </a:pPr>
                      <a:r>
                        <a:rPr lang="en-US" sz="1400" dirty="0">
                          <a:solidFill>
                            <a:schemeClr val="bg1"/>
                          </a:solidFill>
                        </a:rPr>
                        <a:t>Standard</a:t>
                      </a:r>
                    </a:p>
                    <a:p>
                      <a:pPr marL="285750" indent="-285750">
                        <a:buFont typeface="Wingdings" panose="05000000000000000000" pitchFamily="2" charset="2"/>
                        <a:buChar char="§"/>
                      </a:pPr>
                      <a:r>
                        <a:rPr lang="en-US" sz="1400" dirty="0">
                          <a:solidFill>
                            <a:schemeClr val="bg1"/>
                          </a:solidFill>
                        </a:rPr>
                        <a:t>High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400" dirty="0">
                        <a:solidFill>
                          <a:schemeClr val="bg1"/>
                        </a:solidFill>
                      </a:endParaRPr>
                    </a:p>
                    <a:p>
                      <a:pPr algn="ctr"/>
                      <a:r>
                        <a:rPr lang="en-US" sz="1400" dirty="0">
                          <a:solidFill>
                            <a:schemeClr val="bg1"/>
                          </a:solidFill>
                        </a:rPr>
                        <a:t>248 (84.6)</a:t>
                      </a:r>
                    </a:p>
                    <a:p>
                      <a:pPr algn="ctr"/>
                      <a:r>
                        <a:rPr lang="en-US" sz="1400" dirty="0">
                          <a:solidFill>
                            <a:schemeClr val="bg1"/>
                          </a:solidFill>
                        </a:rPr>
                        <a:t>45 (15.4)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400" dirty="0">
                        <a:solidFill>
                          <a:schemeClr val="bg1"/>
                        </a:solidFill>
                      </a:endParaRPr>
                    </a:p>
                    <a:p>
                      <a:pPr algn="ctr"/>
                      <a:r>
                        <a:rPr lang="en-US" sz="1400" dirty="0">
                          <a:solidFill>
                            <a:schemeClr val="bg1"/>
                          </a:solidFill>
                        </a:rPr>
                        <a:t>715 (82.2)</a:t>
                      </a:r>
                    </a:p>
                    <a:p>
                      <a:pPr algn="ctr"/>
                      <a:r>
                        <a:rPr lang="en-US" sz="1400" dirty="0">
                          <a:solidFill>
                            <a:schemeClr val="bg1"/>
                          </a:solidFill>
                        </a:rPr>
                        <a:t>155 (17.8)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.191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35173675"/>
                  </a:ext>
                </a:extLst>
              </a:tr>
              <a:tr h="832351">
                <a:tc>
                  <a:txBody>
                    <a:bodyPr/>
                    <a:lstStyle/>
                    <a:p>
                      <a:r>
                        <a:rPr lang="en-US" sz="1400" dirty="0">
                          <a:solidFill>
                            <a:schemeClr val="bg1"/>
                          </a:solidFill>
                        </a:rPr>
                        <a:t>Cytogenetics</a:t>
                      </a:r>
                    </a:p>
                    <a:p>
                      <a:pPr marL="285750" indent="-285750">
                        <a:buFont typeface="Wingdings" panose="05000000000000000000" pitchFamily="2" charset="2"/>
                        <a:buChar char="§"/>
                      </a:pPr>
                      <a:r>
                        <a:rPr lang="en-US" sz="1400" dirty="0">
                          <a:solidFill>
                            <a:schemeClr val="bg1"/>
                          </a:solidFill>
                        </a:rPr>
                        <a:t>t(11;14)</a:t>
                      </a:r>
                    </a:p>
                    <a:p>
                      <a:pPr marL="285750" indent="-285750">
                        <a:buFont typeface="Wingdings" panose="05000000000000000000" pitchFamily="2" charset="2"/>
                        <a:buChar char="§"/>
                      </a:pPr>
                      <a:r>
                        <a:rPr lang="en-US" sz="1400" dirty="0">
                          <a:solidFill>
                            <a:schemeClr val="bg1"/>
                          </a:solidFill>
                        </a:rPr>
                        <a:t>t(4;14)</a:t>
                      </a:r>
                    </a:p>
                    <a:p>
                      <a:pPr marL="285750" indent="-285750">
                        <a:buFont typeface="Wingdings" panose="05000000000000000000" pitchFamily="2" charset="2"/>
                        <a:buChar char="§"/>
                      </a:pPr>
                      <a:r>
                        <a:rPr lang="en-US" sz="1400" dirty="0">
                          <a:solidFill>
                            <a:schemeClr val="bg1"/>
                          </a:solidFill>
                        </a:rPr>
                        <a:t>t(14;16)</a:t>
                      </a:r>
                    </a:p>
                    <a:p>
                      <a:pPr marL="285750" indent="-285750">
                        <a:buFont typeface="Wingdings" panose="05000000000000000000" pitchFamily="2" charset="2"/>
                        <a:buChar char="§"/>
                      </a:pPr>
                      <a:r>
                        <a:rPr lang="en-US" sz="1400" dirty="0">
                          <a:solidFill>
                            <a:schemeClr val="bg1"/>
                          </a:solidFill>
                        </a:rPr>
                        <a:t>del(17p)</a:t>
                      </a:r>
                    </a:p>
                    <a:p>
                      <a:pPr marL="285750" indent="-285750">
                        <a:buFont typeface="Wingdings" panose="05000000000000000000" pitchFamily="2" charset="2"/>
                        <a:buChar char="§"/>
                      </a:pPr>
                      <a:r>
                        <a:rPr lang="en-US" sz="1400" dirty="0">
                          <a:solidFill>
                            <a:schemeClr val="bg1"/>
                          </a:solidFill>
                        </a:rPr>
                        <a:t>+1q21</a:t>
                      </a:r>
                      <a:endParaRPr lang="en-US" sz="1400" baseline="30000" dirty="0">
                        <a:solidFill>
                          <a:schemeClr val="bg1"/>
                        </a:solidFill>
                      </a:endParaRPr>
                    </a:p>
                    <a:p>
                      <a:pPr marL="285750" indent="-285750">
                        <a:buFont typeface="Wingdings" panose="05000000000000000000" pitchFamily="2" charset="2"/>
                        <a:buChar char="§"/>
                      </a:pPr>
                      <a:r>
                        <a:rPr lang="en-US" sz="1400" dirty="0">
                          <a:solidFill>
                            <a:schemeClr val="bg1"/>
                          </a:solidFill>
                        </a:rPr>
                        <a:t>del(13)</a:t>
                      </a:r>
                    </a:p>
                    <a:p>
                      <a:pPr marL="285750" indent="-285750">
                        <a:buFont typeface="Wingdings" panose="05000000000000000000" pitchFamily="2" charset="2"/>
                        <a:buChar char="§"/>
                      </a:pPr>
                      <a:r>
                        <a:rPr lang="en-US" sz="1400" dirty="0">
                          <a:solidFill>
                            <a:schemeClr val="bg1"/>
                          </a:solidFill>
                        </a:rPr>
                        <a:t>Double hit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64 (21.4)</a:t>
                      </a:r>
                    </a:p>
                    <a:p>
                      <a:pPr algn="ctr"/>
                      <a:r>
                        <a:rPr lang="en-US" sz="1400" dirty="0">
                          <a:solidFill>
                            <a:schemeClr val="bg1"/>
                          </a:solidFill>
                        </a:rPr>
                        <a:t>13 (4.4)</a:t>
                      </a:r>
                    </a:p>
                    <a:p>
                      <a:pPr algn="ctr"/>
                      <a:r>
                        <a:rPr lang="en-US" sz="1400" dirty="0">
                          <a:solidFill>
                            <a:schemeClr val="bg1"/>
                          </a:solidFill>
                        </a:rPr>
                        <a:t>3 (1.0)</a:t>
                      </a:r>
                    </a:p>
                    <a:p>
                      <a:pPr algn="ctr"/>
                      <a:r>
                        <a:rPr lang="en-US" sz="1400" dirty="0">
                          <a:solidFill>
                            <a:schemeClr val="bg1"/>
                          </a:solidFill>
                        </a:rPr>
                        <a:t>17 (5.7)</a:t>
                      </a:r>
                    </a:p>
                    <a:p>
                      <a:pPr algn="ctr"/>
                      <a:r>
                        <a:rPr lang="en-US" sz="1400" dirty="0">
                          <a:solidFill>
                            <a:schemeClr val="bg1"/>
                          </a:solidFill>
                        </a:rPr>
                        <a:t>79 (26.5)</a:t>
                      </a:r>
                    </a:p>
                    <a:p>
                      <a:pPr algn="ctr"/>
                      <a:r>
                        <a:rPr lang="en-US" sz="1400" dirty="0">
                          <a:solidFill>
                            <a:schemeClr val="bg1"/>
                          </a:solidFill>
                        </a:rPr>
                        <a:t>101 (33.8)</a:t>
                      </a:r>
                    </a:p>
                    <a:p>
                      <a:pPr algn="ctr"/>
                      <a:r>
                        <a:rPr lang="en-US" sz="1400" dirty="0">
                          <a:solidFill>
                            <a:schemeClr val="bg1"/>
                          </a:solidFill>
                        </a:rPr>
                        <a:t>16 (5.5)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121 (13.0)</a:t>
                      </a:r>
                    </a:p>
                    <a:p>
                      <a:pPr algn="ctr"/>
                      <a:r>
                        <a:rPr lang="en-US" sz="1400" dirty="0">
                          <a:solidFill>
                            <a:schemeClr val="bg1"/>
                          </a:solidFill>
                        </a:rPr>
                        <a:t>45 (4.8)</a:t>
                      </a:r>
                    </a:p>
                    <a:p>
                      <a:pPr algn="ctr"/>
                      <a:r>
                        <a:rPr lang="en-US" sz="1400" dirty="0">
                          <a:solidFill>
                            <a:schemeClr val="bg1"/>
                          </a:solidFill>
                        </a:rPr>
                        <a:t>26 (2.8)</a:t>
                      </a:r>
                    </a:p>
                    <a:p>
                      <a:pPr algn="ctr"/>
                      <a:r>
                        <a:rPr lang="en-US" sz="1400" dirty="0">
                          <a:solidFill>
                            <a:schemeClr val="bg1"/>
                          </a:solidFill>
                        </a:rPr>
                        <a:t>93 (10.0</a:t>
                      </a:r>
                      <a:br>
                        <a:rPr lang="en-US" sz="1400" dirty="0">
                          <a:solidFill>
                            <a:schemeClr val="bg1"/>
                          </a:solidFill>
                        </a:rPr>
                      </a:br>
                      <a:r>
                        <a:rPr lang="en-US" sz="1400" dirty="0">
                          <a:solidFill>
                            <a:schemeClr val="bg1"/>
                          </a:solidFill>
                        </a:rPr>
                        <a:t>152 (15.9)</a:t>
                      </a:r>
                    </a:p>
                    <a:p>
                      <a:pPr algn="ctr"/>
                      <a:r>
                        <a:rPr lang="en-US" sz="1400" dirty="0">
                          <a:solidFill>
                            <a:schemeClr val="bg1"/>
                          </a:solidFill>
                        </a:rPr>
                        <a:t>240 (25.7)</a:t>
                      </a:r>
                    </a:p>
                    <a:p>
                      <a:pPr algn="ctr"/>
                      <a:r>
                        <a:rPr lang="en-US" sz="1400" dirty="0">
                          <a:solidFill>
                            <a:schemeClr val="bg1"/>
                          </a:solidFill>
                        </a:rPr>
                        <a:t>58 (6.7)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400" dirty="0">
                        <a:solidFill>
                          <a:schemeClr val="bg1"/>
                        </a:solidFill>
                      </a:endParaRPr>
                    </a:p>
                    <a:p>
                      <a:pPr algn="ctr"/>
                      <a:r>
                        <a:rPr lang="en-US" sz="1400" dirty="0">
                          <a:solidFill>
                            <a:schemeClr val="bg1"/>
                          </a:solidFill>
                        </a:rPr>
                        <a:t>&lt;.001</a:t>
                      </a:r>
                    </a:p>
                    <a:p>
                      <a:pPr algn="ctr"/>
                      <a:r>
                        <a:rPr lang="en-US" sz="1400" dirty="0">
                          <a:solidFill>
                            <a:schemeClr val="bg1"/>
                          </a:solidFill>
                        </a:rPr>
                        <a:t>.45</a:t>
                      </a:r>
                    </a:p>
                    <a:p>
                      <a:pPr algn="ctr"/>
                      <a:r>
                        <a:rPr lang="en-US" sz="1400" dirty="0">
                          <a:solidFill>
                            <a:schemeClr val="bg1"/>
                          </a:solidFill>
                        </a:rPr>
                        <a:t>.054</a:t>
                      </a:r>
                    </a:p>
                    <a:p>
                      <a:pPr algn="ctr"/>
                      <a:r>
                        <a:rPr lang="en-US" sz="1400" dirty="0">
                          <a:solidFill>
                            <a:schemeClr val="bg1"/>
                          </a:solidFill>
                        </a:rPr>
                        <a:t>.013</a:t>
                      </a:r>
                    </a:p>
                    <a:p>
                      <a:pPr algn="ctr"/>
                      <a:r>
                        <a:rPr lang="en-US" sz="1400" dirty="0">
                          <a:solidFill>
                            <a:schemeClr val="bg1"/>
                          </a:solidFill>
                        </a:rPr>
                        <a:t>&lt;.001</a:t>
                      </a:r>
                    </a:p>
                    <a:p>
                      <a:pPr algn="ctr"/>
                      <a:r>
                        <a:rPr lang="en-US" sz="1400" dirty="0">
                          <a:solidFill>
                            <a:schemeClr val="bg1"/>
                          </a:solidFill>
                        </a:rPr>
                        <a:t>.005</a:t>
                      </a:r>
                    </a:p>
                    <a:p>
                      <a:pPr algn="ctr"/>
                      <a:r>
                        <a:rPr lang="en-US" sz="1400" dirty="0">
                          <a:solidFill>
                            <a:schemeClr val="bg1"/>
                          </a:solidFill>
                        </a:rPr>
                        <a:t>0.281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32159447"/>
                  </a:ext>
                </a:extLst>
              </a:tr>
            </a:tbl>
          </a:graphicData>
        </a:graphic>
      </p:graphicFrame>
      <p:sp>
        <p:nvSpPr>
          <p:cNvPr id="7" name="Text Box 11">
            <a:extLst>
              <a:ext uri="{FF2B5EF4-FFF2-40B4-BE49-F238E27FC236}">
                <a16:creationId xmlns:a16="http://schemas.microsoft.com/office/drawing/2014/main" id="{579E6E89-489F-61CC-2F67-A49BC5F175C0}"/>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Joseph</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ASH 2023. Abstr 647.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6903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22BA-0C06-163D-3836-94EE89D64806}"/>
              </a:ext>
            </a:extLst>
          </p:cNvPr>
          <p:cNvSpPr>
            <a:spLocks noGrp="1"/>
          </p:cNvSpPr>
          <p:nvPr>
            <p:ph type="title"/>
          </p:nvPr>
        </p:nvSpPr>
        <p:spPr/>
        <p:txBody>
          <a:bodyPr/>
          <a:lstStyle/>
          <a:p>
            <a:r>
              <a:rPr lang="en-US" dirty="0"/>
              <a:t>D-RVd vs RVd: Response Rates Over Time</a:t>
            </a:r>
          </a:p>
        </p:txBody>
      </p:sp>
      <p:graphicFrame>
        <p:nvGraphicFramePr>
          <p:cNvPr id="4" name="Table 4">
            <a:extLst>
              <a:ext uri="{FF2B5EF4-FFF2-40B4-BE49-F238E27FC236}">
                <a16:creationId xmlns:a16="http://schemas.microsoft.com/office/drawing/2014/main" id="{3349F16A-362F-518C-2ACF-39A0B4139FED}"/>
              </a:ext>
            </a:extLst>
          </p:cNvPr>
          <p:cNvGraphicFramePr>
            <a:graphicFrameLocks noGrp="1"/>
          </p:cNvGraphicFramePr>
          <p:nvPr>
            <p:ph idx="1"/>
            <p:extLst>
              <p:ext uri="{D42A27DB-BD31-4B8C-83A1-F6EECF244321}">
                <p14:modId xmlns:p14="http://schemas.microsoft.com/office/powerpoint/2010/main" val="3630732443"/>
              </p:ext>
            </p:extLst>
          </p:nvPr>
        </p:nvGraphicFramePr>
        <p:xfrm>
          <a:off x="713900" y="1603375"/>
          <a:ext cx="10764200" cy="3108960"/>
        </p:xfrm>
        <a:graphic>
          <a:graphicData uri="http://schemas.openxmlformats.org/drawingml/2006/table">
            <a:tbl>
              <a:tblPr firstRow="1" bandRow="1">
                <a:tableStyleId>{5C22544A-7EE6-4342-B048-85BDC9FD1C3A}</a:tableStyleId>
              </a:tblPr>
              <a:tblGrid>
                <a:gridCol w="2152840">
                  <a:extLst>
                    <a:ext uri="{9D8B030D-6E8A-4147-A177-3AD203B41FA5}">
                      <a16:colId xmlns:a16="http://schemas.microsoft.com/office/drawing/2014/main" val="165205944"/>
                    </a:ext>
                  </a:extLst>
                </a:gridCol>
                <a:gridCol w="2152840">
                  <a:extLst>
                    <a:ext uri="{9D8B030D-6E8A-4147-A177-3AD203B41FA5}">
                      <a16:colId xmlns:a16="http://schemas.microsoft.com/office/drawing/2014/main" val="538029433"/>
                    </a:ext>
                  </a:extLst>
                </a:gridCol>
                <a:gridCol w="2152840">
                  <a:extLst>
                    <a:ext uri="{9D8B030D-6E8A-4147-A177-3AD203B41FA5}">
                      <a16:colId xmlns:a16="http://schemas.microsoft.com/office/drawing/2014/main" val="202381088"/>
                    </a:ext>
                  </a:extLst>
                </a:gridCol>
                <a:gridCol w="2152840">
                  <a:extLst>
                    <a:ext uri="{9D8B030D-6E8A-4147-A177-3AD203B41FA5}">
                      <a16:colId xmlns:a16="http://schemas.microsoft.com/office/drawing/2014/main" val="2675049958"/>
                    </a:ext>
                  </a:extLst>
                </a:gridCol>
                <a:gridCol w="2152840">
                  <a:extLst>
                    <a:ext uri="{9D8B030D-6E8A-4147-A177-3AD203B41FA5}">
                      <a16:colId xmlns:a16="http://schemas.microsoft.com/office/drawing/2014/main" val="1582837100"/>
                    </a:ext>
                  </a:extLst>
                </a:gridCol>
              </a:tblGrid>
              <a:tr h="166512">
                <a:tc rowSpan="2">
                  <a:txBody>
                    <a:bodyPr/>
                    <a:lstStyle/>
                    <a:p>
                      <a:r>
                        <a:rPr lang="en-US" dirty="0"/>
                        <a:t>Response,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dirty="0"/>
                        <a:t>Post Induction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tc gridSpan="2">
                  <a:txBody>
                    <a:bodyPr/>
                    <a:lstStyle/>
                    <a:p>
                      <a:pPr algn="ctr"/>
                      <a:r>
                        <a:rPr lang="en-US" dirty="0"/>
                        <a:t>Post Transplant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extLst>
                  <a:ext uri="{0D108BD9-81ED-4DB2-BD59-A6C34878D82A}">
                    <a16:rowId xmlns:a16="http://schemas.microsoft.com/office/drawing/2014/main" val="329602126"/>
                  </a:ext>
                </a:extLst>
              </a:tr>
              <a:tr h="166512">
                <a:tc vMerge="1">
                  <a:txBody>
                    <a:bodyPr/>
                    <a:lstStyle/>
                    <a:p>
                      <a:endParaRPr lang="en-US" dirty="0">
                        <a:solidFill>
                          <a:schemeClr val="bg1"/>
                        </a:solidFill>
                      </a:endParaRPr>
                    </a:p>
                  </a:txBody>
                  <a:tcPr/>
                </a:tc>
                <a:tc>
                  <a:txBody>
                    <a:bodyPr/>
                    <a:lstStyle/>
                    <a:p>
                      <a:pPr algn="ctr"/>
                      <a:r>
                        <a:rPr lang="en-US" b="1" dirty="0">
                          <a:solidFill>
                            <a:schemeClr val="tx1"/>
                          </a:solidFill>
                        </a:rPr>
                        <a:t>D-RVd</a:t>
                      </a: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dirty="0">
                          <a:solidFill>
                            <a:schemeClr val="tx1"/>
                          </a:solidFill>
                        </a:rPr>
                        <a:t>RVd</a:t>
                      </a: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dirty="0">
                          <a:solidFill>
                            <a:schemeClr val="tx1"/>
                          </a:solidFill>
                        </a:rPr>
                        <a:t>D-RVd</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dirty="0">
                          <a:solidFill>
                            <a:schemeClr val="tx1"/>
                          </a:solidFill>
                        </a:rPr>
                        <a:t>RVd</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151676843"/>
                  </a:ext>
                </a:extLst>
              </a:tr>
              <a:tr h="410577">
                <a:tc>
                  <a:txBody>
                    <a:bodyPr/>
                    <a:lstStyle/>
                    <a:p>
                      <a:r>
                        <a:rPr lang="en-US" dirty="0">
                          <a:solidFill>
                            <a:schemeClr val="bg1"/>
                          </a:solidFill>
                        </a:rPr>
                        <a:t>≥CR</a:t>
                      </a:r>
                    </a:p>
                    <a:p>
                      <a:pPr marL="285750" indent="-285750">
                        <a:buFont typeface="Wingdings" panose="05000000000000000000" pitchFamily="2" charset="2"/>
                        <a:buChar char="§"/>
                      </a:pPr>
                      <a:r>
                        <a:rPr lang="en-US" dirty="0">
                          <a:solidFill>
                            <a:schemeClr val="bg1"/>
                          </a:solidFill>
                        </a:rPr>
                        <a:t>sCR</a:t>
                      </a:r>
                    </a:p>
                    <a:p>
                      <a:pPr marL="285750" indent="-285750">
                        <a:buFont typeface="Wingdings" panose="05000000000000000000" pitchFamily="2" charset="2"/>
                        <a:buChar char="§"/>
                      </a:pPr>
                      <a:r>
                        <a:rPr lang="en-US" dirty="0">
                          <a:solidFill>
                            <a:schemeClr val="bg1"/>
                          </a:solidFill>
                        </a:rPr>
                        <a:t>CR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21.5</a:t>
                      </a:r>
                    </a:p>
                    <a:p>
                      <a:pPr algn="ctr"/>
                      <a:r>
                        <a:rPr lang="en-US" dirty="0">
                          <a:solidFill>
                            <a:schemeClr val="bg1"/>
                          </a:solidFill>
                        </a:rPr>
                        <a:t>12.6</a:t>
                      </a:r>
                    </a:p>
                    <a:p>
                      <a:pPr algn="ctr"/>
                      <a:r>
                        <a:rPr lang="en-US" dirty="0">
                          <a:solidFill>
                            <a:schemeClr val="bg1"/>
                          </a:solidFill>
                        </a:rPr>
                        <a:t>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35.9</a:t>
                      </a:r>
                    </a:p>
                    <a:p>
                      <a:pPr algn="ctr"/>
                      <a:r>
                        <a:rPr lang="en-US" dirty="0">
                          <a:solidFill>
                            <a:schemeClr val="bg1"/>
                          </a:solidFill>
                        </a:rPr>
                        <a:t>4</a:t>
                      </a:r>
                    </a:p>
                    <a:p>
                      <a:pPr algn="ctr"/>
                      <a:r>
                        <a:rPr lang="en-US" dirty="0">
                          <a:solidFill>
                            <a:schemeClr val="bg1"/>
                          </a:solidFill>
                        </a:rPr>
                        <a:t>31.9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42.8</a:t>
                      </a:r>
                    </a:p>
                    <a:p>
                      <a:pPr algn="ctr"/>
                      <a:r>
                        <a:rPr lang="en-US" dirty="0">
                          <a:solidFill>
                            <a:schemeClr val="bg1"/>
                          </a:solidFill>
                        </a:rPr>
                        <a:t>32.1</a:t>
                      </a:r>
                    </a:p>
                    <a:p>
                      <a:pPr algn="ctr"/>
                      <a:r>
                        <a:rPr lang="en-US" dirty="0">
                          <a:solidFill>
                            <a:schemeClr val="bg1"/>
                          </a:solidFill>
                        </a:rPr>
                        <a:t>10.7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67.5</a:t>
                      </a:r>
                    </a:p>
                    <a:p>
                      <a:pPr algn="ctr"/>
                      <a:r>
                        <a:rPr lang="en-US" dirty="0">
                          <a:solidFill>
                            <a:schemeClr val="bg1"/>
                          </a:solidFill>
                        </a:rPr>
                        <a:t>28.7</a:t>
                      </a:r>
                    </a:p>
                    <a:p>
                      <a:pPr algn="ctr"/>
                      <a:r>
                        <a:rPr lang="en-US" dirty="0">
                          <a:solidFill>
                            <a:schemeClr val="bg1"/>
                          </a:solidFill>
                        </a:rPr>
                        <a:t>38.8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72595033"/>
                  </a:ext>
                </a:extLst>
              </a:tr>
              <a:tr h="166512">
                <a:tc>
                  <a:txBody>
                    <a:bodyPr/>
                    <a:lstStyle/>
                    <a:p>
                      <a:r>
                        <a:rPr lang="en-US" dirty="0">
                          <a:solidFill>
                            <a:schemeClr val="bg1"/>
                          </a:solidFill>
                        </a:rPr>
                        <a:t>VGPR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64.9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31.6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52.8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19.3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24085204"/>
                  </a:ext>
                </a:extLst>
              </a:tr>
              <a:tr h="166512">
                <a:tc>
                  <a:txBody>
                    <a:bodyPr/>
                    <a:lstStyle/>
                    <a:p>
                      <a:r>
                        <a:rPr lang="en-US" dirty="0">
                          <a:solidFill>
                            <a:schemeClr val="bg1"/>
                          </a:solidFill>
                        </a:rPr>
                        <a:t>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13.2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29.6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11.8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9574756"/>
                  </a:ext>
                </a:extLst>
              </a:tr>
              <a:tr h="166512">
                <a:tc>
                  <a:txBody>
                    <a:bodyPr/>
                    <a:lstStyle/>
                    <a:p>
                      <a:r>
                        <a:rPr lang="en-US" dirty="0">
                          <a:solidFill>
                            <a:schemeClr val="bg1"/>
                          </a:solidFill>
                        </a:rPr>
                        <a:t>SD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05203052"/>
                  </a:ext>
                </a:extLst>
              </a:tr>
              <a:tr h="166512">
                <a:tc>
                  <a:txBody>
                    <a:bodyPr/>
                    <a:lstStyle/>
                    <a:p>
                      <a:r>
                        <a:rPr lang="en-US" dirty="0">
                          <a:solidFill>
                            <a:schemeClr val="bg1"/>
                          </a:solidFill>
                        </a:rPr>
                        <a:t>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dirty="0">
                          <a:solidFill>
                            <a:schemeClr val="bg1"/>
                          </a:solidFill>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94477798"/>
                  </a:ext>
                </a:extLst>
              </a:tr>
            </a:tbl>
          </a:graphicData>
        </a:graphic>
      </p:graphicFrame>
      <p:sp>
        <p:nvSpPr>
          <p:cNvPr id="5" name="Content Placeholder 2">
            <a:extLst>
              <a:ext uri="{FF2B5EF4-FFF2-40B4-BE49-F238E27FC236}">
                <a16:creationId xmlns:a16="http://schemas.microsoft.com/office/drawing/2014/main" id="{CC987693-4715-9F94-50EE-E721346EA300}"/>
              </a:ext>
            </a:extLst>
          </p:cNvPr>
          <p:cNvSpPr txBox="1">
            <a:spLocks/>
          </p:cNvSpPr>
          <p:nvPr/>
        </p:nvSpPr>
        <p:spPr bwMode="auto">
          <a:xfrm>
            <a:off x="604674" y="4832529"/>
            <a:ext cx="10877529" cy="97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Response rates improved from postinduction to posttransplant phase</a:t>
            </a:r>
          </a:p>
          <a:p>
            <a:r>
              <a:rPr lang="en-US" sz="2400" kern="0" dirty="0"/>
              <a:t>MRD assessment is ongoing</a:t>
            </a:r>
          </a:p>
        </p:txBody>
      </p:sp>
      <p:sp>
        <p:nvSpPr>
          <p:cNvPr id="6" name="Text Box 11">
            <a:extLst>
              <a:ext uri="{FF2B5EF4-FFF2-40B4-BE49-F238E27FC236}">
                <a16:creationId xmlns:a16="http://schemas.microsoft.com/office/drawing/2014/main" id="{7602E86D-BE18-1265-6733-E2DAE5AF123E}"/>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Joseph. ASH 2023. Abstr 647.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20344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57D3E-0452-1670-77E8-4FA5785ED12F}"/>
              </a:ext>
            </a:extLst>
          </p:cNvPr>
          <p:cNvSpPr>
            <a:spLocks noGrp="1"/>
          </p:cNvSpPr>
          <p:nvPr>
            <p:ph type="title"/>
          </p:nvPr>
        </p:nvSpPr>
        <p:spPr/>
        <p:txBody>
          <a:bodyPr/>
          <a:lstStyle/>
          <a:p>
            <a:r>
              <a:rPr lang="en-US" dirty="0"/>
              <a:t>D-RVd vs RVd: Survival</a:t>
            </a:r>
            <a:endParaRPr lang="en-US" baseline="30000" dirty="0"/>
          </a:p>
        </p:txBody>
      </p:sp>
      <p:sp>
        <p:nvSpPr>
          <p:cNvPr id="6" name="Content Placeholder 5">
            <a:extLst>
              <a:ext uri="{FF2B5EF4-FFF2-40B4-BE49-F238E27FC236}">
                <a16:creationId xmlns:a16="http://schemas.microsoft.com/office/drawing/2014/main" id="{6B8885B0-C6CF-5BBB-76CD-08DAD4609116}"/>
              </a:ext>
            </a:extLst>
          </p:cNvPr>
          <p:cNvSpPr>
            <a:spLocks noGrp="1"/>
          </p:cNvSpPr>
          <p:nvPr>
            <p:ph sz="half" idx="1"/>
          </p:nvPr>
        </p:nvSpPr>
        <p:spPr>
          <a:xfrm>
            <a:off x="8439463" y="1502598"/>
            <a:ext cx="3546537" cy="2134219"/>
          </a:xfrm>
        </p:spPr>
        <p:txBody>
          <a:bodyPr/>
          <a:lstStyle/>
          <a:p>
            <a:r>
              <a:rPr lang="en-US" sz="2400" dirty="0"/>
              <a:t>Median follow-up:</a:t>
            </a:r>
          </a:p>
          <a:p>
            <a:pPr lvl="1"/>
            <a:r>
              <a:rPr lang="en-US" sz="2200" dirty="0"/>
              <a:t>PFS: D-RVd = 18 mo; </a:t>
            </a:r>
            <a:br>
              <a:rPr lang="en-US" sz="2200" dirty="0"/>
            </a:br>
            <a:r>
              <a:rPr lang="en-US" sz="2200" dirty="0"/>
              <a:t>RVd = 87 mo</a:t>
            </a:r>
          </a:p>
          <a:p>
            <a:pPr lvl="1"/>
            <a:r>
              <a:rPr lang="en-US" sz="2200" dirty="0"/>
              <a:t>OS: D-RVd = 18 mo; </a:t>
            </a:r>
            <a:br>
              <a:rPr lang="en-US" sz="2200" dirty="0"/>
            </a:br>
            <a:r>
              <a:rPr lang="en-US" sz="2200" dirty="0"/>
              <a:t>RVd = 96 </a:t>
            </a:r>
            <a:r>
              <a:rPr lang="en-US" sz="2200" dirty="0" err="1"/>
              <a:t>mo</a:t>
            </a:r>
            <a:endParaRPr lang="en-US" sz="2200" dirty="0"/>
          </a:p>
        </p:txBody>
      </p:sp>
      <p:graphicFrame>
        <p:nvGraphicFramePr>
          <p:cNvPr id="9" name="Table 7">
            <a:extLst>
              <a:ext uri="{FF2B5EF4-FFF2-40B4-BE49-F238E27FC236}">
                <a16:creationId xmlns:a16="http://schemas.microsoft.com/office/drawing/2014/main" id="{97301576-CB94-C878-6338-29880D7ECC6B}"/>
              </a:ext>
            </a:extLst>
          </p:cNvPr>
          <p:cNvGraphicFramePr>
            <a:graphicFrameLocks/>
          </p:cNvGraphicFramePr>
          <p:nvPr>
            <p:extLst>
              <p:ext uri="{D42A27DB-BD31-4B8C-83A1-F6EECF244321}">
                <p14:modId xmlns:p14="http://schemas.microsoft.com/office/powerpoint/2010/main" val="3234410933"/>
              </p:ext>
            </p:extLst>
          </p:nvPr>
        </p:nvGraphicFramePr>
        <p:xfrm>
          <a:off x="723900" y="1609270"/>
          <a:ext cx="7477602" cy="4231640"/>
        </p:xfrm>
        <a:graphic>
          <a:graphicData uri="http://schemas.openxmlformats.org/drawingml/2006/table">
            <a:tbl>
              <a:tblPr firstRow="1" bandRow="1">
                <a:tableStyleId>{5C22544A-7EE6-4342-B048-85BDC9FD1C3A}</a:tableStyleId>
              </a:tblPr>
              <a:tblGrid>
                <a:gridCol w="2492534">
                  <a:extLst>
                    <a:ext uri="{9D8B030D-6E8A-4147-A177-3AD203B41FA5}">
                      <a16:colId xmlns:a16="http://schemas.microsoft.com/office/drawing/2014/main" val="290292332"/>
                    </a:ext>
                  </a:extLst>
                </a:gridCol>
                <a:gridCol w="2492534">
                  <a:extLst>
                    <a:ext uri="{9D8B030D-6E8A-4147-A177-3AD203B41FA5}">
                      <a16:colId xmlns:a16="http://schemas.microsoft.com/office/drawing/2014/main" val="1175848086"/>
                    </a:ext>
                  </a:extLst>
                </a:gridCol>
                <a:gridCol w="2492534">
                  <a:extLst>
                    <a:ext uri="{9D8B030D-6E8A-4147-A177-3AD203B41FA5}">
                      <a16:colId xmlns:a16="http://schemas.microsoft.com/office/drawing/2014/main" val="2887885667"/>
                    </a:ext>
                  </a:extLst>
                </a:gridCol>
              </a:tblGrid>
              <a:tr h="370840">
                <a:tc>
                  <a:txBody>
                    <a:bodyPr/>
                    <a:lstStyle/>
                    <a:p>
                      <a:r>
                        <a:rPr lang="en-US" dirty="0"/>
                        <a:t>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dirty="0"/>
                        <a:t>D-RVd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dirty="0"/>
                        <a:t>RVd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824813419"/>
                  </a:ext>
                </a:extLst>
              </a:tr>
              <a:tr h="370840">
                <a:tc>
                  <a:txBody>
                    <a:bodyPr/>
                    <a:lstStyle/>
                    <a:p>
                      <a:r>
                        <a:rPr lang="en-US" b="0" dirty="0">
                          <a:solidFill>
                            <a:schemeClr val="bg1"/>
                          </a:solidFill>
                        </a:rPr>
                        <a:t>Median PFS,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b="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b="0" dirty="0">
                          <a:solidFill>
                            <a:schemeClr val="bg1"/>
                          </a:solidFill>
                        </a:rPr>
                        <a:t>67.5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26903100"/>
                  </a:ext>
                </a:extLst>
              </a:tr>
              <a:tr h="370840">
                <a:tc>
                  <a:txBody>
                    <a:bodyPr/>
                    <a:lstStyle/>
                    <a:p>
                      <a:endParaRPr lang="en-US" b="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gridSpan="2">
                  <a:txBody>
                    <a:bodyPr/>
                    <a:lstStyle/>
                    <a:p>
                      <a:pPr algn="ctr"/>
                      <a:r>
                        <a:rPr lang="en-US" b="0" dirty="0">
                          <a:solidFill>
                            <a:schemeClr val="bg1"/>
                          </a:solidFill>
                        </a:rPr>
                        <a:t>HR 0.34 (91% CI 0.2-0.67; </a:t>
                      </a:r>
                      <a:r>
                        <a:rPr lang="en-US" b="0" i="1" dirty="0">
                          <a:solidFill>
                            <a:schemeClr val="bg1"/>
                          </a:solidFill>
                        </a:rPr>
                        <a:t>P</a:t>
                      </a:r>
                      <a:r>
                        <a:rPr lang="en-US" b="0" dirty="0">
                          <a:solidFill>
                            <a:schemeClr val="bg1"/>
                          </a:solidFill>
                        </a:rPr>
                        <a:t> &lt;.001)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hMerge="1">
                  <a:txBody>
                    <a:bodyPr/>
                    <a:lstStyle/>
                    <a:p>
                      <a:pPr algn="ctr"/>
                      <a:r>
                        <a:rPr lang="en-US" b="0" dirty="0">
                          <a:solidFill>
                            <a:schemeClr val="bg1"/>
                          </a:solidFill>
                        </a:rPr>
                        <a:t>HR 0.34 (91% CI 0.2-0.67)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60033114"/>
                  </a:ext>
                </a:extLst>
              </a:tr>
              <a:tr h="370840">
                <a:tc>
                  <a:txBody>
                    <a:bodyPr/>
                    <a:lstStyle/>
                    <a:p>
                      <a:r>
                        <a:rPr lang="en-US" dirty="0">
                          <a:solidFill>
                            <a:schemeClr val="bg1"/>
                          </a:solidFill>
                        </a:rPr>
                        <a:t>PFS rate,* %</a:t>
                      </a:r>
                    </a:p>
                    <a:p>
                      <a:pPr marL="285750" indent="-285750">
                        <a:buFont typeface="Wingdings" panose="05000000000000000000" pitchFamily="2" charset="2"/>
                        <a:buChar char="§"/>
                      </a:pPr>
                      <a:r>
                        <a:rPr lang="en-US" dirty="0">
                          <a:solidFill>
                            <a:schemeClr val="bg1"/>
                          </a:solidFill>
                        </a:rPr>
                        <a:t>1 yr</a:t>
                      </a:r>
                    </a:p>
                    <a:p>
                      <a:pPr marL="285750" indent="-285750">
                        <a:buFont typeface="Wingdings" panose="05000000000000000000" pitchFamily="2" charset="2"/>
                        <a:buChar char="§"/>
                      </a:pPr>
                      <a:r>
                        <a:rPr lang="en-US" dirty="0">
                          <a:solidFill>
                            <a:schemeClr val="bg1"/>
                          </a:solidFill>
                        </a:rPr>
                        <a:t>2 yr</a:t>
                      </a:r>
                    </a:p>
                    <a:p>
                      <a:pPr marL="285750" indent="-285750">
                        <a:buFont typeface="Wingdings" panose="05000000000000000000" pitchFamily="2" charset="2"/>
                        <a:buChar char="§"/>
                      </a:pPr>
                      <a:r>
                        <a:rPr lang="en-US" dirty="0">
                          <a:solidFill>
                            <a:schemeClr val="bg1"/>
                          </a:solidFill>
                        </a:rPr>
                        <a:t>3 yr</a:t>
                      </a:r>
                    </a:p>
                    <a:p>
                      <a:pPr marL="285750" indent="-285750">
                        <a:buFont typeface="Wingdings" panose="05000000000000000000" pitchFamily="2" charset="2"/>
                        <a:buChar char="§"/>
                      </a:pPr>
                      <a:r>
                        <a:rPr lang="en-US" dirty="0">
                          <a:solidFill>
                            <a:schemeClr val="bg1"/>
                          </a:solidFill>
                        </a:rPr>
                        <a:t>4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98</a:t>
                      </a:r>
                    </a:p>
                    <a:p>
                      <a:pPr algn="ctr"/>
                      <a:r>
                        <a:rPr lang="en-US" dirty="0">
                          <a:solidFill>
                            <a:schemeClr val="bg1"/>
                          </a:solidFill>
                        </a:rPr>
                        <a:t>93</a:t>
                      </a:r>
                    </a:p>
                    <a:p>
                      <a:pPr algn="ctr"/>
                      <a:r>
                        <a:rPr lang="en-US" dirty="0">
                          <a:solidFill>
                            <a:schemeClr val="bg1"/>
                          </a:solidFill>
                        </a:rPr>
                        <a:t>91</a:t>
                      </a:r>
                    </a:p>
                    <a:p>
                      <a:pPr algn="ctr"/>
                      <a:r>
                        <a:rPr lang="en-US" dirty="0">
                          <a:solidFill>
                            <a:schemeClr val="bg1"/>
                          </a:solidFill>
                        </a:rPr>
                        <a:t>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93</a:t>
                      </a:r>
                    </a:p>
                    <a:p>
                      <a:pPr algn="ctr"/>
                      <a:r>
                        <a:rPr lang="en-US" dirty="0">
                          <a:solidFill>
                            <a:schemeClr val="bg1"/>
                          </a:solidFill>
                        </a:rPr>
                        <a:t>82</a:t>
                      </a:r>
                    </a:p>
                    <a:p>
                      <a:pPr algn="ctr"/>
                      <a:r>
                        <a:rPr lang="en-US" dirty="0">
                          <a:solidFill>
                            <a:schemeClr val="bg1"/>
                          </a:solidFill>
                        </a:rPr>
                        <a:t>69</a:t>
                      </a:r>
                    </a:p>
                    <a:p>
                      <a:pPr algn="ctr"/>
                      <a:r>
                        <a:rPr lang="en-US" dirty="0">
                          <a:solidFill>
                            <a:schemeClr val="bg1"/>
                          </a:solidFill>
                        </a:rPr>
                        <a:t>61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29714560"/>
                  </a:ext>
                </a:extLst>
              </a:tr>
              <a:tr h="370840">
                <a:tc>
                  <a:txBody>
                    <a:bodyPr/>
                    <a:lstStyle/>
                    <a:p>
                      <a:r>
                        <a:rPr lang="en-US" dirty="0">
                          <a:solidFill>
                            <a:schemeClr val="bg1"/>
                          </a:solidFill>
                        </a:rPr>
                        <a:t>Median OS,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128.9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76920782"/>
                  </a:ext>
                </a:extLst>
              </a:tr>
              <a:tr h="370840">
                <a:tc>
                  <a:txBody>
                    <a:bodyPr/>
                    <a:lstStyle/>
                    <a:p>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dirty="0">
                          <a:solidFill>
                            <a:schemeClr val="bg1"/>
                          </a:solidFill>
                        </a:rPr>
                        <a:t>HR 0.53 (91% CI 0.3-0.96; </a:t>
                      </a:r>
                      <a:r>
                        <a:rPr lang="en-US" i="1" dirty="0">
                          <a:solidFill>
                            <a:schemeClr val="bg1"/>
                          </a:solidFill>
                        </a:rPr>
                        <a:t>P = </a:t>
                      </a:r>
                      <a:r>
                        <a:rPr lang="en-US" i="0" dirty="0">
                          <a:solidFill>
                            <a:schemeClr val="bg1"/>
                          </a:solidFill>
                        </a:rPr>
                        <a:t>.037)</a:t>
                      </a: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r>
                        <a:rPr lang="en-US" dirty="0">
                          <a:solidFill>
                            <a:schemeClr val="bg1"/>
                          </a:solidFill>
                        </a:rPr>
                        <a:t>HR 0.53 (91% CI 0.3-0.96), </a:t>
                      </a:r>
                      <a:r>
                        <a:rPr lang="en-US" i="1" dirty="0">
                          <a:solidFill>
                            <a:schemeClr val="bg1"/>
                          </a:solidFill>
                        </a:rPr>
                        <a:t>P = </a:t>
                      </a:r>
                      <a:r>
                        <a:rPr lang="en-US" i="0" dirty="0">
                          <a:solidFill>
                            <a:schemeClr val="bg1"/>
                          </a:solidFill>
                        </a:rPr>
                        <a:t>0.037</a:t>
                      </a: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26552418"/>
                  </a:ext>
                </a:extLst>
              </a:tr>
              <a:tr h="370840">
                <a:tc>
                  <a:txBody>
                    <a:bodyPr/>
                    <a:lstStyle/>
                    <a:p>
                      <a:r>
                        <a:rPr lang="en-US" dirty="0">
                          <a:solidFill>
                            <a:schemeClr val="bg1"/>
                          </a:solidFill>
                        </a:rPr>
                        <a:t>OS rate, %</a:t>
                      </a:r>
                    </a:p>
                    <a:p>
                      <a:pPr marL="285750" indent="-285750">
                        <a:buFont typeface="Wingdings" panose="05000000000000000000" pitchFamily="2" charset="2"/>
                        <a:buChar char="§"/>
                      </a:pPr>
                      <a:r>
                        <a:rPr lang="en-US" dirty="0">
                          <a:solidFill>
                            <a:schemeClr val="bg1"/>
                          </a:solidFill>
                        </a:rPr>
                        <a:t>1 yr</a:t>
                      </a:r>
                    </a:p>
                    <a:p>
                      <a:pPr marL="285750" indent="-285750">
                        <a:buFont typeface="Wingdings" panose="05000000000000000000" pitchFamily="2" charset="2"/>
                        <a:buChar char="§"/>
                      </a:pPr>
                      <a:r>
                        <a:rPr lang="en-US" dirty="0">
                          <a:solidFill>
                            <a:schemeClr val="bg1"/>
                          </a:solidFill>
                        </a:rPr>
                        <a:t>2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99</a:t>
                      </a:r>
                    </a:p>
                    <a:p>
                      <a:pPr algn="ctr"/>
                      <a:r>
                        <a:rPr lang="en-US" dirty="0">
                          <a:solidFill>
                            <a:schemeClr val="bg1"/>
                          </a:solidFill>
                        </a:rPr>
                        <a:t>94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97</a:t>
                      </a:r>
                    </a:p>
                    <a:p>
                      <a:pPr algn="ctr"/>
                      <a:r>
                        <a:rPr lang="en-US" dirty="0">
                          <a:solidFill>
                            <a:schemeClr val="bg1"/>
                          </a:solidFill>
                        </a:rPr>
                        <a:t>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5738121"/>
                  </a:ext>
                </a:extLst>
              </a:tr>
            </a:tbl>
          </a:graphicData>
        </a:graphic>
      </p:graphicFrame>
      <p:sp>
        <p:nvSpPr>
          <p:cNvPr id="13" name="Text Box 11">
            <a:extLst>
              <a:ext uri="{FF2B5EF4-FFF2-40B4-BE49-F238E27FC236}">
                <a16:creationId xmlns:a16="http://schemas.microsoft.com/office/drawing/2014/main" id="{6322C145-05FA-F827-E878-024EA133657D}"/>
              </a:ext>
            </a:extLst>
          </p:cNvPr>
          <p:cNvSpPr txBox="1">
            <a:spLocks noChangeArrowheads="1"/>
          </p:cNvSpPr>
          <p:nvPr/>
        </p:nvSpPr>
        <p:spPr bwMode="auto">
          <a:xfrm>
            <a:off x="414339" y="6385740"/>
            <a:ext cx="29283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Joseph. ASH 2023. Abstr 647.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9A0F1E64-1E7D-078C-1B1B-8D2D96817CF0}"/>
              </a:ext>
            </a:extLst>
          </p:cNvPr>
          <p:cNvSpPr txBox="1"/>
          <p:nvPr/>
        </p:nvSpPr>
        <p:spPr bwMode="auto">
          <a:xfrm>
            <a:off x="723901" y="5840910"/>
            <a:ext cx="138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*All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values &lt;.001</a:t>
            </a:r>
          </a:p>
        </p:txBody>
      </p:sp>
    </p:spTree>
    <p:extLst>
      <p:ext uri="{BB962C8B-B14F-4D97-AF65-F5344CB8AC3E}">
        <p14:creationId xmlns:p14="http://schemas.microsoft.com/office/powerpoint/2010/main" val="3402525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46DF-21EE-EC69-D4D4-4D906BBC1335}"/>
              </a:ext>
            </a:extLst>
          </p:cNvPr>
          <p:cNvSpPr>
            <a:spLocks noGrp="1"/>
          </p:cNvSpPr>
          <p:nvPr>
            <p:ph type="title"/>
          </p:nvPr>
        </p:nvSpPr>
        <p:spPr/>
        <p:txBody>
          <a:bodyPr/>
          <a:lstStyle/>
          <a:p>
            <a:r>
              <a:rPr lang="en-US" dirty="0"/>
              <a:t>D-RVd vs RVd: Survival by Risk</a:t>
            </a:r>
          </a:p>
        </p:txBody>
      </p:sp>
      <p:graphicFrame>
        <p:nvGraphicFramePr>
          <p:cNvPr id="4" name="Table 4">
            <a:extLst>
              <a:ext uri="{FF2B5EF4-FFF2-40B4-BE49-F238E27FC236}">
                <a16:creationId xmlns:a16="http://schemas.microsoft.com/office/drawing/2014/main" id="{850265B2-F83C-6913-F03D-150A72A72CBC}"/>
              </a:ext>
            </a:extLst>
          </p:cNvPr>
          <p:cNvGraphicFramePr>
            <a:graphicFrameLocks noGrp="1"/>
          </p:cNvGraphicFramePr>
          <p:nvPr>
            <p:ph idx="1"/>
            <p:extLst>
              <p:ext uri="{D42A27DB-BD31-4B8C-83A1-F6EECF244321}">
                <p14:modId xmlns:p14="http://schemas.microsoft.com/office/powerpoint/2010/main" val="3176356289"/>
              </p:ext>
            </p:extLst>
          </p:nvPr>
        </p:nvGraphicFramePr>
        <p:xfrm>
          <a:off x="723900" y="1606502"/>
          <a:ext cx="10758303" cy="3291840"/>
        </p:xfrm>
        <a:graphic>
          <a:graphicData uri="http://schemas.openxmlformats.org/drawingml/2006/table">
            <a:tbl>
              <a:tblPr firstRow="1" bandRow="1">
                <a:tableStyleId>{5C22544A-7EE6-4342-B048-85BDC9FD1C3A}</a:tableStyleId>
              </a:tblPr>
              <a:tblGrid>
                <a:gridCol w="2652864">
                  <a:extLst>
                    <a:ext uri="{9D8B030D-6E8A-4147-A177-3AD203B41FA5}">
                      <a16:colId xmlns:a16="http://schemas.microsoft.com/office/drawing/2014/main" val="669585349"/>
                    </a:ext>
                  </a:extLst>
                </a:gridCol>
                <a:gridCol w="1413449">
                  <a:extLst>
                    <a:ext uri="{9D8B030D-6E8A-4147-A177-3AD203B41FA5}">
                      <a16:colId xmlns:a16="http://schemas.microsoft.com/office/drawing/2014/main" val="626199365"/>
                    </a:ext>
                  </a:extLst>
                </a:gridCol>
                <a:gridCol w="1413449">
                  <a:extLst>
                    <a:ext uri="{9D8B030D-6E8A-4147-A177-3AD203B41FA5}">
                      <a16:colId xmlns:a16="http://schemas.microsoft.com/office/drawing/2014/main" val="486121003"/>
                    </a:ext>
                  </a:extLst>
                </a:gridCol>
                <a:gridCol w="1413449">
                  <a:extLst>
                    <a:ext uri="{9D8B030D-6E8A-4147-A177-3AD203B41FA5}">
                      <a16:colId xmlns:a16="http://schemas.microsoft.com/office/drawing/2014/main" val="267767438"/>
                    </a:ext>
                  </a:extLst>
                </a:gridCol>
                <a:gridCol w="1288364">
                  <a:extLst>
                    <a:ext uri="{9D8B030D-6E8A-4147-A177-3AD203B41FA5}">
                      <a16:colId xmlns:a16="http://schemas.microsoft.com/office/drawing/2014/main" val="3116169141"/>
                    </a:ext>
                  </a:extLst>
                </a:gridCol>
                <a:gridCol w="1288364">
                  <a:extLst>
                    <a:ext uri="{9D8B030D-6E8A-4147-A177-3AD203B41FA5}">
                      <a16:colId xmlns:a16="http://schemas.microsoft.com/office/drawing/2014/main" val="620236427"/>
                    </a:ext>
                  </a:extLst>
                </a:gridCol>
                <a:gridCol w="1288364">
                  <a:extLst>
                    <a:ext uri="{9D8B030D-6E8A-4147-A177-3AD203B41FA5}">
                      <a16:colId xmlns:a16="http://schemas.microsoft.com/office/drawing/2014/main" val="1743051798"/>
                    </a:ext>
                  </a:extLst>
                </a:gridCol>
              </a:tblGrid>
              <a:tr h="0">
                <a:tc rowSpan="2">
                  <a:txBody>
                    <a:bodyPr/>
                    <a:lstStyle/>
                    <a:p>
                      <a:r>
                        <a:rPr lang="en-US" sz="1800" dirty="0"/>
                        <a:t>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algn="ctr"/>
                      <a:r>
                        <a:rPr lang="en-US" sz="1800" dirty="0"/>
                        <a:t>Standard Risk</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pPr algn="ctr"/>
                      <a:endParaRPr lang="en-US"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algn="ctr"/>
                      <a:r>
                        <a:rPr lang="en-US" sz="1800" dirty="0"/>
                        <a:t>High Risk</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pPr algn="ctr"/>
                      <a:endParaRPr lang="en-US"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85370133"/>
                  </a:ext>
                </a:extLst>
              </a:tr>
              <a:tr h="0">
                <a:tc vMerge="1">
                  <a:txBody>
                    <a:bodyPr/>
                    <a:lstStyle/>
                    <a:p>
                      <a:endParaRPr lang="en-US"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rPr>
                        <a:t>D-RVd</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rPr>
                        <a:t>RVd</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i="1" dirty="0">
                          <a:solidFill>
                            <a:schemeClr val="tx1"/>
                          </a:solidFill>
                        </a:rPr>
                        <a:t>P</a:t>
                      </a:r>
                      <a:r>
                        <a:rPr lang="en-US" sz="1800" b="1" dirty="0">
                          <a:solidFill>
                            <a:schemeClr val="tx1"/>
                          </a:solidFill>
                        </a:rPr>
                        <a:t> Value</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rPr>
                        <a:t>D-RVd</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rPr>
                        <a:t>RVd</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dirty="0">
                          <a:solidFill>
                            <a:schemeClr val="tx1"/>
                          </a:solidFill>
                        </a:rPr>
                        <a:t>P</a:t>
                      </a:r>
                      <a:r>
                        <a:rPr lang="en-US" sz="1800" b="1" dirty="0">
                          <a:solidFill>
                            <a:schemeClr val="tx1"/>
                          </a:solidFill>
                        </a:rPr>
                        <a:t> Value</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15297182"/>
                  </a:ext>
                </a:extLst>
              </a:tr>
              <a:tr h="0">
                <a:tc>
                  <a:txBody>
                    <a:bodyPr/>
                    <a:lstStyle/>
                    <a:p>
                      <a:r>
                        <a:rPr lang="en-US" sz="1800" dirty="0">
                          <a:solidFill>
                            <a:schemeClr val="bg1"/>
                          </a:solidFill>
                        </a:rPr>
                        <a:t>Median PFS,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71.0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&lt;.001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40.2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.031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74995788"/>
                  </a:ext>
                </a:extLst>
              </a:tr>
              <a:tr h="270774">
                <a:tc>
                  <a:txBody>
                    <a:bodyPr/>
                    <a:lstStyle/>
                    <a:p>
                      <a:r>
                        <a:rPr lang="en-US" sz="1800" dirty="0">
                          <a:solidFill>
                            <a:schemeClr val="bg1"/>
                          </a:solidFill>
                        </a:rPr>
                        <a:t>PFS rate, %</a:t>
                      </a:r>
                    </a:p>
                    <a:p>
                      <a:pPr marL="285750" indent="-285750">
                        <a:buFont typeface="Wingdings" panose="05000000000000000000" pitchFamily="2" charset="2"/>
                        <a:buChar char="§"/>
                      </a:pPr>
                      <a:r>
                        <a:rPr lang="en-US" sz="1800" dirty="0">
                          <a:solidFill>
                            <a:schemeClr val="bg1"/>
                          </a:solidFill>
                        </a:rPr>
                        <a:t>1 yr</a:t>
                      </a:r>
                    </a:p>
                    <a:p>
                      <a:pPr marL="285750" indent="-285750">
                        <a:buFont typeface="Wingdings" panose="05000000000000000000" pitchFamily="2" charset="2"/>
                        <a:buChar char="§"/>
                      </a:pPr>
                      <a:r>
                        <a:rPr lang="en-US" sz="1800" dirty="0">
                          <a:solidFill>
                            <a:schemeClr val="bg1"/>
                          </a:solidFill>
                        </a:rPr>
                        <a:t>2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800" dirty="0">
                        <a:solidFill>
                          <a:schemeClr val="bg1"/>
                        </a:solidFill>
                      </a:endParaRPr>
                    </a:p>
                    <a:p>
                      <a:pPr algn="ctr"/>
                      <a:r>
                        <a:rPr lang="en-US" sz="1800" dirty="0">
                          <a:solidFill>
                            <a:schemeClr val="bg1"/>
                          </a:solidFill>
                        </a:rPr>
                        <a:t>98</a:t>
                      </a:r>
                    </a:p>
                    <a:p>
                      <a:pPr algn="ctr"/>
                      <a:r>
                        <a:rPr lang="en-US" sz="1800" dirty="0">
                          <a:solidFill>
                            <a:schemeClr val="bg1"/>
                          </a:solidFill>
                        </a:rPr>
                        <a:t>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800" dirty="0">
                        <a:solidFill>
                          <a:schemeClr val="bg1"/>
                        </a:solidFill>
                      </a:endParaRPr>
                    </a:p>
                    <a:p>
                      <a:pPr algn="ctr"/>
                      <a:r>
                        <a:rPr lang="en-US" sz="1800" dirty="0">
                          <a:solidFill>
                            <a:schemeClr val="bg1"/>
                          </a:solidFill>
                        </a:rPr>
                        <a:t>95</a:t>
                      </a:r>
                    </a:p>
                    <a:p>
                      <a:pPr algn="ctr"/>
                      <a:r>
                        <a:rPr lang="en-US" sz="1800" dirty="0">
                          <a:solidFill>
                            <a:schemeClr val="bg1"/>
                          </a:solidFill>
                        </a:rPr>
                        <a:t>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800" dirty="0">
                        <a:solidFill>
                          <a:schemeClr val="bg1"/>
                        </a:solidFill>
                      </a:endParaRPr>
                    </a:p>
                    <a:p>
                      <a:pPr algn="ctr"/>
                      <a:r>
                        <a:rPr lang="en-US" sz="1800" dirty="0">
                          <a:solidFill>
                            <a:schemeClr val="bg1"/>
                          </a:solidFill>
                        </a:rPr>
                        <a:t>98</a:t>
                      </a:r>
                    </a:p>
                    <a:p>
                      <a:pPr algn="ctr"/>
                      <a:r>
                        <a:rPr lang="en-US" sz="1800" dirty="0">
                          <a:solidFill>
                            <a:schemeClr val="bg1"/>
                          </a:solidFill>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800" dirty="0">
                        <a:solidFill>
                          <a:schemeClr val="bg1"/>
                        </a:solidFill>
                      </a:endParaRPr>
                    </a:p>
                    <a:p>
                      <a:pPr algn="ctr"/>
                      <a:r>
                        <a:rPr lang="en-US" sz="1800" dirty="0">
                          <a:solidFill>
                            <a:schemeClr val="bg1"/>
                          </a:solidFill>
                        </a:rPr>
                        <a:t>84</a:t>
                      </a:r>
                    </a:p>
                    <a:p>
                      <a:pPr algn="ctr"/>
                      <a:r>
                        <a:rPr lang="en-US" sz="1800" dirty="0">
                          <a:solidFill>
                            <a:schemeClr val="bg1"/>
                          </a:solidFill>
                        </a:rPr>
                        <a:t>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189309649"/>
                  </a:ext>
                </a:extLst>
              </a:tr>
              <a:tr h="0">
                <a:tc>
                  <a:txBody>
                    <a:bodyPr/>
                    <a:lstStyle/>
                    <a:p>
                      <a:r>
                        <a:rPr lang="en-US" sz="1800" dirty="0">
                          <a:solidFill>
                            <a:schemeClr val="bg1"/>
                          </a:solidFill>
                        </a:rPr>
                        <a:t>Median OS,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156.5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.151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72.7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rPr>
                        <a:t>.060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465509521"/>
                  </a:ext>
                </a:extLst>
              </a:tr>
              <a:tr h="270774">
                <a:tc>
                  <a:txBody>
                    <a:bodyPr/>
                    <a:lstStyle/>
                    <a:p>
                      <a:r>
                        <a:rPr lang="en-US" sz="1800" dirty="0">
                          <a:solidFill>
                            <a:schemeClr val="bg1"/>
                          </a:solidFill>
                        </a:rPr>
                        <a:t>OS rate, %</a:t>
                      </a:r>
                    </a:p>
                    <a:p>
                      <a:pPr marL="285750" indent="-285750">
                        <a:buFont typeface="Wingdings" panose="05000000000000000000" pitchFamily="2" charset="2"/>
                        <a:buChar char="§"/>
                      </a:pPr>
                      <a:r>
                        <a:rPr lang="en-US" sz="1800" dirty="0">
                          <a:solidFill>
                            <a:schemeClr val="bg1"/>
                          </a:solidFill>
                        </a:rPr>
                        <a:t>1 yr</a:t>
                      </a:r>
                    </a:p>
                    <a:p>
                      <a:pPr marL="285750" indent="-285750">
                        <a:buFont typeface="Wingdings" panose="05000000000000000000" pitchFamily="2" charset="2"/>
                        <a:buChar char="§"/>
                      </a:pPr>
                      <a:r>
                        <a:rPr lang="en-US" sz="1800" dirty="0">
                          <a:solidFill>
                            <a:schemeClr val="bg1"/>
                          </a:solidFill>
                        </a:rPr>
                        <a:t>2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endParaRPr>
                    </a:p>
                    <a:p>
                      <a:pPr algn="ctr"/>
                      <a:r>
                        <a:rPr lang="en-US" sz="1800" dirty="0">
                          <a:solidFill>
                            <a:schemeClr val="bg1"/>
                          </a:solidFill>
                        </a:rPr>
                        <a:t>99</a:t>
                      </a:r>
                    </a:p>
                    <a:p>
                      <a:pPr algn="ctr"/>
                      <a:r>
                        <a:rPr lang="en-US" sz="1800" dirty="0">
                          <a:solidFill>
                            <a:schemeClr val="bg1"/>
                          </a:solidFill>
                        </a:rPr>
                        <a:t>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endParaRPr>
                    </a:p>
                    <a:p>
                      <a:pPr algn="ctr"/>
                      <a:r>
                        <a:rPr lang="en-US" sz="1800" dirty="0">
                          <a:solidFill>
                            <a:schemeClr val="bg1"/>
                          </a:solidFill>
                        </a:rPr>
                        <a:t>98</a:t>
                      </a:r>
                    </a:p>
                    <a:p>
                      <a:pPr algn="ctr"/>
                      <a:r>
                        <a:rPr lang="en-US" sz="1800" dirty="0">
                          <a:solidFill>
                            <a:schemeClr val="bg1"/>
                          </a:solidFill>
                        </a:rPr>
                        <a:t>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endParaRPr>
                    </a:p>
                    <a:p>
                      <a:pPr algn="ctr"/>
                      <a:r>
                        <a:rPr lang="en-US" sz="1800" dirty="0">
                          <a:solidFill>
                            <a:schemeClr val="bg1"/>
                          </a:solidFill>
                        </a:rPr>
                        <a:t>98</a:t>
                      </a:r>
                    </a:p>
                    <a:p>
                      <a:pPr algn="ctr"/>
                      <a:r>
                        <a:rPr lang="en-US" sz="1800" dirty="0">
                          <a:solidFill>
                            <a:schemeClr val="bg1"/>
                          </a:solidFill>
                        </a:rPr>
                        <a:t>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endParaRPr>
                    </a:p>
                    <a:p>
                      <a:pPr algn="ctr"/>
                      <a:r>
                        <a:rPr lang="en-US" sz="1800" dirty="0">
                          <a:solidFill>
                            <a:schemeClr val="bg1"/>
                          </a:solidFill>
                        </a:rPr>
                        <a:t>90</a:t>
                      </a:r>
                    </a:p>
                    <a:p>
                      <a:pPr algn="ctr"/>
                      <a:r>
                        <a:rPr lang="en-US" sz="1800" dirty="0">
                          <a:solidFill>
                            <a:schemeClr val="bg1"/>
                          </a:solidFill>
                        </a:rPr>
                        <a:t>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18809026"/>
                  </a:ext>
                </a:extLst>
              </a:tr>
            </a:tbl>
          </a:graphicData>
        </a:graphic>
      </p:graphicFrame>
      <p:sp>
        <p:nvSpPr>
          <p:cNvPr id="8" name="Text Box 11">
            <a:extLst>
              <a:ext uri="{FF2B5EF4-FFF2-40B4-BE49-F238E27FC236}">
                <a16:creationId xmlns:a16="http://schemas.microsoft.com/office/drawing/2014/main" id="{5770F475-FF5A-D2C0-C429-8685BCDA0B19}"/>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Joseph. ASH 2023. Abstr 647.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03836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40CF18-8228-012E-0AEA-58A0BEAE6A5C}"/>
              </a:ext>
            </a:extLst>
          </p:cNvPr>
          <p:cNvSpPr>
            <a:spLocks noGrp="1"/>
          </p:cNvSpPr>
          <p:nvPr>
            <p:ph sz="half" idx="2"/>
          </p:nvPr>
        </p:nvSpPr>
        <p:spPr>
          <a:xfrm>
            <a:off x="6252633" y="3510972"/>
            <a:ext cx="5229570" cy="2134219"/>
          </a:xfrm>
        </p:spPr>
        <p:txBody>
          <a:bodyPr/>
          <a:lstStyle/>
          <a:p>
            <a:r>
              <a:rPr lang="en-US" sz="2400" kern="0" dirty="0"/>
              <a:t>Black patients: </a:t>
            </a:r>
          </a:p>
          <a:p>
            <a:pPr lvl="1"/>
            <a:r>
              <a:rPr lang="en-US" sz="2200" kern="0" dirty="0"/>
              <a:t>Median PFS NR with D-RVd vs </a:t>
            </a:r>
            <a:br>
              <a:rPr lang="en-US" sz="2200" kern="0" dirty="0"/>
            </a:br>
            <a:r>
              <a:rPr lang="en-US" sz="2200" kern="0" dirty="0"/>
              <a:t>67.1 mo with RVd; </a:t>
            </a:r>
            <a:r>
              <a:rPr lang="en-US" sz="2200" i="1" kern="0" dirty="0"/>
              <a:t>P </a:t>
            </a:r>
            <a:r>
              <a:rPr lang="en-US" sz="2200" kern="0" dirty="0"/>
              <a:t>= .002</a:t>
            </a:r>
          </a:p>
        </p:txBody>
      </p:sp>
      <p:sp>
        <p:nvSpPr>
          <p:cNvPr id="2" name="Title 1">
            <a:extLst>
              <a:ext uri="{FF2B5EF4-FFF2-40B4-BE49-F238E27FC236}">
                <a16:creationId xmlns:a16="http://schemas.microsoft.com/office/drawing/2014/main" id="{77F346DF-21EE-EC69-D4D4-4D906BBC1335}"/>
              </a:ext>
            </a:extLst>
          </p:cNvPr>
          <p:cNvSpPr>
            <a:spLocks noGrp="1"/>
          </p:cNvSpPr>
          <p:nvPr>
            <p:ph type="title"/>
          </p:nvPr>
        </p:nvSpPr>
        <p:spPr/>
        <p:txBody>
          <a:bodyPr/>
          <a:lstStyle/>
          <a:p>
            <a:r>
              <a:rPr lang="en-US" dirty="0"/>
              <a:t>D-RVd vs RVd: PFS by R-ISS and Race</a:t>
            </a:r>
          </a:p>
        </p:txBody>
      </p:sp>
      <p:graphicFrame>
        <p:nvGraphicFramePr>
          <p:cNvPr id="4" name="Table 4">
            <a:extLst>
              <a:ext uri="{FF2B5EF4-FFF2-40B4-BE49-F238E27FC236}">
                <a16:creationId xmlns:a16="http://schemas.microsoft.com/office/drawing/2014/main" id="{850265B2-F83C-6913-F03D-150A72A72CBC}"/>
              </a:ext>
            </a:extLst>
          </p:cNvPr>
          <p:cNvGraphicFramePr>
            <a:graphicFrameLocks noGrp="1"/>
          </p:cNvGraphicFramePr>
          <p:nvPr>
            <p:ph sz="half" idx="1"/>
            <p:extLst>
              <p:ext uri="{D42A27DB-BD31-4B8C-83A1-F6EECF244321}">
                <p14:modId xmlns:p14="http://schemas.microsoft.com/office/powerpoint/2010/main" val="498873823"/>
              </p:ext>
            </p:extLst>
          </p:nvPr>
        </p:nvGraphicFramePr>
        <p:xfrm>
          <a:off x="722184" y="1585416"/>
          <a:ext cx="5104989" cy="1554480"/>
        </p:xfrm>
        <a:graphic>
          <a:graphicData uri="http://schemas.openxmlformats.org/drawingml/2006/table">
            <a:tbl>
              <a:tblPr firstRow="1" bandRow="1">
                <a:tableStyleId>{5C22544A-7EE6-4342-B048-85BDC9FD1C3A}</a:tableStyleId>
              </a:tblPr>
              <a:tblGrid>
                <a:gridCol w="2087029">
                  <a:extLst>
                    <a:ext uri="{9D8B030D-6E8A-4147-A177-3AD203B41FA5}">
                      <a16:colId xmlns:a16="http://schemas.microsoft.com/office/drawing/2014/main" val="669585349"/>
                    </a:ext>
                  </a:extLst>
                </a:gridCol>
                <a:gridCol w="1485469">
                  <a:extLst>
                    <a:ext uri="{9D8B030D-6E8A-4147-A177-3AD203B41FA5}">
                      <a16:colId xmlns:a16="http://schemas.microsoft.com/office/drawing/2014/main" val="626199365"/>
                    </a:ext>
                  </a:extLst>
                </a:gridCol>
                <a:gridCol w="1532491">
                  <a:extLst>
                    <a:ext uri="{9D8B030D-6E8A-4147-A177-3AD203B41FA5}">
                      <a16:colId xmlns:a16="http://schemas.microsoft.com/office/drawing/2014/main" val="3116169141"/>
                    </a:ext>
                  </a:extLst>
                </a:gridCol>
              </a:tblGrid>
              <a:tr h="314701">
                <a:tc>
                  <a:txBody>
                    <a:bodyPr/>
                    <a:lstStyle/>
                    <a:p>
                      <a:r>
                        <a:rPr lang="en-US" sz="1800" dirty="0"/>
                        <a:t>Median PFS,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D-RVd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RVd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85370133"/>
                  </a:ext>
                </a:extLst>
              </a:tr>
              <a:tr h="741680">
                <a:tc>
                  <a:txBody>
                    <a:bodyPr/>
                    <a:lstStyle/>
                    <a:p>
                      <a:r>
                        <a:rPr lang="en-US" sz="1800" dirty="0">
                          <a:solidFill>
                            <a:schemeClr val="bg1"/>
                          </a:solidFill>
                        </a:rPr>
                        <a:t>R-ISS </a:t>
                      </a:r>
                    </a:p>
                    <a:p>
                      <a:pPr marL="285750" indent="-285750">
                        <a:buFont typeface="Wingdings" panose="05000000000000000000" pitchFamily="2" charset="2"/>
                        <a:buChar char="§"/>
                      </a:pPr>
                      <a:r>
                        <a:rPr lang="en-US" sz="1800" dirty="0">
                          <a:solidFill>
                            <a:schemeClr val="bg1"/>
                          </a:solidFill>
                        </a:rPr>
                        <a:t>1</a:t>
                      </a:r>
                    </a:p>
                    <a:p>
                      <a:pPr marL="285750" indent="-285750">
                        <a:buFont typeface="Wingdings" panose="05000000000000000000" pitchFamily="2" charset="2"/>
                        <a:buChar char="§"/>
                      </a:pPr>
                      <a:r>
                        <a:rPr lang="en-US" sz="1800" dirty="0">
                          <a:solidFill>
                            <a:schemeClr val="bg1"/>
                          </a:solidFill>
                        </a:rPr>
                        <a:t>2</a:t>
                      </a:r>
                    </a:p>
                    <a:p>
                      <a:pPr marL="285750" indent="-285750">
                        <a:buFont typeface="Wingdings" panose="05000000000000000000" pitchFamily="2" charset="2"/>
                        <a:buChar char="§"/>
                      </a:pPr>
                      <a:r>
                        <a:rPr lang="en-US" sz="1800" dirty="0">
                          <a:solidFill>
                            <a:schemeClr val="bg1"/>
                          </a:solidFill>
                        </a:rPr>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800" dirty="0">
                        <a:solidFill>
                          <a:schemeClr val="bg1"/>
                        </a:solidFill>
                      </a:endParaRPr>
                    </a:p>
                    <a:p>
                      <a:pPr algn="ctr"/>
                      <a:r>
                        <a:rPr lang="en-US" sz="1800" dirty="0">
                          <a:solidFill>
                            <a:schemeClr val="bg1"/>
                          </a:solidFill>
                        </a:rPr>
                        <a:t>NR</a:t>
                      </a:r>
                    </a:p>
                    <a:p>
                      <a:pPr algn="ctr"/>
                      <a:r>
                        <a:rPr lang="en-US" sz="1800" dirty="0">
                          <a:solidFill>
                            <a:schemeClr val="bg1"/>
                          </a:solidFill>
                        </a:rPr>
                        <a:t>NR</a:t>
                      </a:r>
                    </a:p>
                    <a:p>
                      <a:pPr algn="ctr"/>
                      <a:r>
                        <a:rPr lang="en-US" sz="180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800" dirty="0">
                        <a:solidFill>
                          <a:schemeClr val="bg1"/>
                        </a:solidFill>
                      </a:endParaRPr>
                    </a:p>
                    <a:p>
                      <a:pPr algn="ctr"/>
                      <a:r>
                        <a:rPr lang="en-US" sz="1800" dirty="0">
                          <a:solidFill>
                            <a:schemeClr val="bg1"/>
                          </a:solidFill>
                        </a:rPr>
                        <a:t>99.7</a:t>
                      </a:r>
                    </a:p>
                    <a:p>
                      <a:pPr algn="ctr"/>
                      <a:r>
                        <a:rPr lang="en-US" sz="1800" dirty="0">
                          <a:solidFill>
                            <a:schemeClr val="bg1"/>
                          </a:solidFill>
                        </a:rPr>
                        <a:t>53.5</a:t>
                      </a:r>
                    </a:p>
                    <a:p>
                      <a:pPr algn="ctr"/>
                      <a:r>
                        <a:rPr lang="en-US" sz="1800" dirty="0">
                          <a:solidFill>
                            <a:schemeClr val="bg1"/>
                          </a:solidFill>
                        </a:rPr>
                        <a:t>31.1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74995788"/>
                  </a:ext>
                </a:extLst>
              </a:tr>
            </a:tbl>
          </a:graphicData>
        </a:graphic>
      </p:graphicFrame>
      <p:sp>
        <p:nvSpPr>
          <p:cNvPr id="8" name="Text Box 11">
            <a:extLst>
              <a:ext uri="{FF2B5EF4-FFF2-40B4-BE49-F238E27FC236}">
                <a16:creationId xmlns:a16="http://schemas.microsoft.com/office/drawing/2014/main" id="{5770F475-FF5A-D2C0-C429-8685BCDA0B19}"/>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Joseph. ASH 2023. Abstr 647.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6" name="Table 4">
            <a:extLst>
              <a:ext uri="{FF2B5EF4-FFF2-40B4-BE49-F238E27FC236}">
                <a16:creationId xmlns:a16="http://schemas.microsoft.com/office/drawing/2014/main" id="{B06BE0DD-03B5-CBE6-9263-B70ECFC4C6E9}"/>
              </a:ext>
            </a:extLst>
          </p:cNvPr>
          <p:cNvGraphicFramePr>
            <a:graphicFrameLocks/>
          </p:cNvGraphicFramePr>
          <p:nvPr>
            <p:extLst>
              <p:ext uri="{D42A27DB-BD31-4B8C-83A1-F6EECF244321}">
                <p14:modId xmlns:p14="http://schemas.microsoft.com/office/powerpoint/2010/main" val="803946572"/>
              </p:ext>
            </p:extLst>
          </p:nvPr>
        </p:nvGraphicFramePr>
        <p:xfrm>
          <a:off x="6193888" y="1600674"/>
          <a:ext cx="5302092" cy="1828800"/>
        </p:xfrm>
        <a:graphic>
          <a:graphicData uri="http://schemas.openxmlformats.org/drawingml/2006/table">
            <a:tbl>
              <a:tblPr firstRow="1" bandRow="1">
                <a:tableStyleId>{5C22544A-7EE6-4342-B048-85BDC9FD1C3A}</a:tableStyleId>
              </a:tblPr>
              <a:tblGrid>
                <a:gridCol w="1949727">
                  <a:extLst>
                    <a:ext uri="{9D8B030D-6E8A-4147-A177-3AD203B41FA5}">
                      <a16:colId xmlns:a16="http://schemas.microsoft.com/office/drawing/2014/main" val="669585349"/>
                    </a:ext>
                  </a:extLst>
                </a:gridCol>
                <a:gridCol w="1585001">
                  <a:extLst>
                    <a:ext uri="{9D8B030D-6E8A-4147-A177-3AD203B41FA5}">
                      <a16:colId xmlns:a16="http://schemas.microsoft.com/office/drawing/2014/main" val="626199365"/>
                    </a:ext>
                  </a:extLst>
                </a:gridCol>
                <a:gridCol w="1767364">
                  <a:extLst>
                    <a:ext uri="{9D8B030D-6E8A-4147-A177-3AD203B41FA5}">
                      <a16:colId xmlns:a16="http://schemas.microsoft.com/office/drawing/2014/main" val="3116169141"/>
                    </a:ext>
                  </a:extLst>
                </a:gridCol>
              </a:tblGrid>
              <a:tr h="314701">
                <a:tc>
                  <a:txBody>
                    <a:bodyPr/>
                    <a:lstStyle/>
                    <a:p>
                      <a:r>
                        <a:rPr lang="en-US" sz="1800" dirty="0"/>
                        <a:t>Median PFS, 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D-RVd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RVd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85370133"/>
                  </a:ext>
                </a:extLst>
              </a:tr>
              <a:tr h="741680">
                <a:tc>
                  <a:txBody>
                    <a:bodyPr/>
                    <a:lstStyle/>
                    <a:p>
                      <a:r>
                        <a:rPr lang="en-US" sz="1800" dirty="0">
                          <a:solidFill>
                            <a:schemeClr val="bg1"/>
                          </a:solidFill>
                        </a:rPr>
                        <a:t>Race</a:t>
                      </a:r>
                    </a:p>
                    <a:p>
                      <a:pPr marL="285750" indent="-285750">
                        <a:buFont typeface="Wingdings" panose="05000000000000000000" pitchFamily="2" charset="2"/>
                        <a:buChar char="§"/>
                      </a:pPr>
                      <a:r>
                        <a:rPr lang="en-US" sz="1800" dirty="0">
                          <a:solidFill>
                            <a:schemeClr val="bg1"/>
                          </a:solidFill>
                        </a:rPr>
                        <a:t>White</a:t>
                      </a:r>
                    </a:p>
                    <a:p>
                      <a:pPr marL="285750" indent="-285750">
                        <a:buFont typeface="Wingdings" panose="05000000000000000000" pitchFamily="2" charset="2"/>
                        <a:buChar char="§"/>
                      </a:pPr>
                      <a:r>
                        <a:rPr lang="en-US" sz="1800" dirty="0">
                          <a:solidFill>
                            <a:schemeClr val="bg1"/>
                          </a:solidFill>
                        </a:rPr>
                        <a:t>Black</a:t>
                      </a:r>
                    </a:p>
                    <a:p>
                      <a:pPr marL="285750" indent="-285750">
                        <a:buFont typeface="Wingdings" panose="05000000000000000000" pitchFamily="2" charset="2"/>
                        <a:buChar char="§"/>
                      </a:pPr>
                      <a:r>
                        <a:rPr lang="en-US" sz="1800" dirty="0">
                          <a:solidFill>
                            <a:schemeClr val="bg1"/>
                          </a:solidFill>
                        </a:rPr>
                        <a:t>Asian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800" dirty="0">
                        <a:solidFill>
                          <a:schemeClr val="bg1"/>
                        </a:solidFill>
                      </a:endParaRPr>
                    </a:p>
                    <a:p>
                      <a:pPr algn="ctr"/>
                      <a:r>
                        <a:rPr lang="en-US" sz="1800" dirty="0">
                          <a:solidFill>
                            <a:schemeClr val="bg1"/>
                          </a:solidFill>
                        </a:rPr>
                        <a:t>NR</a:t>
                      </a:r>
                    </a:p>
                    <a:p>
                      <a:pPr algn="ctr"/>
                      <a:r>
                        <a:rPr lang="en-US" sz="1800" dirty="0">
                          <a:solidFill>
                            <a:schemeClr val="bg1"/>
                          </a:solidFill>
                        </a:rPr>
                        <a:t>NR</a:t>
                      </a:r>
                    </a:p>
                    <a:p>
                      <a:pPr algn="ctr"/>
                      <a:r>
                        <a:rPr lang="en-US" sz="180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800" dirty="0">
                        <a:solidFill>
                          <a:schemeClr val="bg1"/>
                        </a:solidFill>
                      </a:endParaRPr>
                    </a:p>
                    <a:p>
                      <a:pPr algn="ctr"/>
                      <a:r>
                        <a:rPr lang="en-US" sz="1800" dirty="0">
                          <a:solidFill>
                            <a:schemeClr val="bg1"/>
                          </a:solidFill>
                        </a:rPr>
                        <a:t>67.5 (57.1-77.9)</a:t>
                      </a:r>
                    </a:p>
                    <a:p>
                      <a:pPr algn="ctr"/>
                      <a:r>
                        <a:rPr lang="en-US" sz="1800" dirty="0">
                          <a:solidFill>
                            <a:schemeClr val="bg1"/>
                          </a:solidFill>
                        </a:rPr>
                        <a:t>67.1 (59.4-74.7)</a:t>
                      </a:r>
                    </a:p>
                    <a:p>
                      <a:pPr algn="ctr"/>
                      <a:r>
                        <a:rPr lang="en-US" sz="1800" dirty="0">
                          <a:solidFill>
                            <a:schemeClr val="bg1"/>
                          </a:solidFill>
                        </a:rPr>
                        <a:t>105.8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74995788"/>
                  </a:ext>
                </a:extLst>
              </a:tr>
            </a:tbl>
          </a:graphicData>
        </a:graphic>
      </p:graphicFrame>
      <p:sp>
        <p:nvSpPr>
          <p:cNvPr id="5" name="Content Placeholder 2">
            <a:extLst>
              <a:ext uri="{FF2B5EF4-FFF2-40B4-BE49-F238E27FC236}">
                <a16:creationId xmlns:a16="http://schemas.microsoft.com/office/drawing/2014/main" id="{E72CF738-47D6-2F50-164D-9FD0CA6CDB5A}"/>
              </a:ext>
            </a:extLst>
          </p:cNvPr>
          <p:cNvSpPr txBox="1">
            <a:spLocks/>
          </p:cNvSpPr>
          <p:nvPr/>
        </p:nvSpPr>
        <p:spPr bwMode="auto">
          <a:xfrm>
            <a:off x="597602" y="3510971"/>
            <a:ext cx="5229570" cy="2134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kern="0" dirty="0"/>
              <a:t>R-ISS 2 and 3: </a:t>
            </a:r>
          </a:p>
          <a:p>
            <a:pPr lvl="1"/>
            <a:r>
              <a:rPr lang="en-US" sz="2200" kern="0" dirty="0"/>
              <a:t>Median PFS NR with D-RVd vs </a:t>
            </a:r>
            <a:br>
              <a:rPr lang="en-US" sz="2200" kern="0" dirty="0"/>
            </a:br>
            <a:r>
              <a:rPr lang="en-US" sz="2200" kern="0" dirty="0"/>
              <a:t>49.9 mo with RVd; </a:t>
            </a:r>
            <a:r>
              <a:rPr lang="en-US" sz="2200" i="1" kern="0" dirty="0"/>
              <a:t>P</a:t>
            </a:r>
            <a:r>
              <a:rPr lang="en-US" sz="2200" kern="0" dirty="0"/>
              <a:t> &lt;.001</a:t>
            </a:r>
          </a:p>
        </p:txBody>
      </p:sp>
    </p:spTree>
    <p:extLst>
      <p:ext uri="{BB962C8B-B14F-4D97-AF65-F5344CB8AC3E}">
        <p14:creationId xmlns:p14="http://schemas.microsoft.com/office/powerpoint/2010/main" val="2780023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515E-037C-A627-F86A-4302FA338052}"/>
              </a:ext>
            </a:extLst>
          </p:cNvPr>
          <p:cNvSpPr>
            <a:spLocks noGrp="1"/>
          </p:cNvSpPr>
          <p:nvPr>
            <p:ph type="title"/>
          </p:nvPr>
        </p:nvSpPr>
        <p:spPr/>
        <p:txBody>
          <a:bodyPr/>
          <a:lstStyle/>
          <a:p>
            <a:r>
              <a:rPr lang="en-US" dirty="0"/>
              <a:t>D-RVd vs RVd: Multivariate Analysis of OS and PFS</a:t>
            </a:r>
          </a:p>
        </p:txBody>
      </p:sp>
      <p:graphicFrame>
        <p:nvGraphicFramePr>
          <p:cNvPr id="4" name="Table 4">
            <a:extLst>
              <a:ext uri="{FF2B5EF4-FFF2-40B4-BE49-F238E27FC236}">
                <a16:creationId xmlns:a16="http://schemas.microsoft.com/office/drawing/2014/main" id="{70CA37B8-80E4-600E-C6E6-0695258DFC05}"/>
              </a:ext>
            </a:extLst>
          </p:cNvPr>
          <p:cNvGraphicFramePr>
            <a:graphicFrameLocks noGrp="1"/>
          </p:cNvGraphicFramePr>
          <p:nvPr>
            <p:ph idx="1"/>
            <p:extLst>
              <p:ext uri="{D42A27DB-BD31-4B8C-83A1-F6EECF244321}">
                <p14:modId xmlns:p14="http://schemas.microsoft.com/office/powerpoint/2010/main" val="3601684368"/>
              </p:ext>
            </p:extLst>
          </p:nvPr>
        </p:nvGraphicFramePr>
        <p:xfrm>
          <a:off x="723900" y="1603375"/>
          <a:ext cx="10758300" cy="2834640"/>
        </p:xfrm>
        <a:graphic>
          <a:graphicData uri="http://schemas.openxmlformats.org/drawingml/2006/table">
            <a:tbl>
              <a:tblPr firstRow="1" bandRow="1">
                <a:tableStyleId>{5C22544A-7EE6-4342-B048-85BDC9FD1C3A}</a:tableStyleId>
              </a:tblPr>
              <a:tblGrid>
                <a:gridCol w="1536900">
                  <a:extLst>
                    <a:ext uri="{9D8B030D-6E8A-4147-A177-3AD203B41FA5}">
                      <a16:colId xmlns:a16="http://schemas.microsoft.com/office/drawing/2014/main" val="3816406996"/>
                    </a:ext>
                  </a:extLst>
                </a:gridCol>
                <a:gridCol w="1536900">
                  <a:extLst>
                    <a:ext uri="{9D8B030D-6E8A-4147-A177-3AD203B41FA5}">
                      <a16:colId xmlns:a16="http://schemas.microsoft.com/office/drawing/2014/main" val="3109797155"/>
                    </a:ext>
                  </a:extLst>
                </a:gridCol>
                <a:gridCol w="1536900">
                  <a:extLst>
                    <a:ext uri="{9D8B030D-6E8A-4147-A177-3AD203B41FA5}">
                      <a16:colId xmlns:a16="http://schemas.microsoft.com/office/drawing/2014/main" val="1160911195"/>
                    </a:ext>
                  </a:extLst>
                </a:gridCol>
                <a:gridCol w="1536900">
                  <a:extLst>
                    <a:ext uri="{9D8B030D-6E8A-4147-A177-3AD203B41FA5}">
                      <a16:colId xmlns:a16="http://schemas.microsoft.com/office/drawing/2014/main" val="1887294151"/>
                    </a:ext>
                  </a:extLst>
                </a:gridCol>
                <a:gridCol w="1536900">
                  <a:extLst>
                    <a:ext uri="{9D8B030D-6E8A-4147-A177-3AD203B41FA5}">
                      <a16:colId xmlns:a16="http://schemas.microsoft.com/office/drawing/2014/main" val="3030508257"/>
                    </a:ext>
                  </a:extLst>
                </a:gridCol>
                <a:gridCol w="1536900">
                  <a:extLst>
                    <a:ext uri="{9D8B030D-6E8A-4147-A177-3AD203B41FA5}">
                      <a16:colId xmlns:a16="http://schemas.microsoft.com/office/drawing/2014/main" val="1171477330"/>
                    </a:ext>
                  </a:extLst>
                </a:gridCol>
                <a:gridCol w="1536900">
                  <a:extLst>
                    <a:ext uri="{9D8B030D-6E8A-4147-A177-3AD203B41FA5}">
                      <a16:colId xmlns:a16="http://schemas.microsoft.com/office/drawing/2014/main" val="468997772"/>
                    </a:ext>
                  </a:extLst>
                </a:gridCol>
              </a:tblGrid>
              <a:tr h="236295">
                <a:tc rowSpan="2">
                  <a:txBody>
                    <a:bodyPr/>
                    <a:lstStyle/>
                    <a:p>
                      <a:endParaRPr lang="en-US"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algn="ctr"/>
                      <a:r>
                        <a:rPr lang="en-US" b="1" dirty="0">
                          <a:solidFill>
                            <a:schemeClr val="tx1"/>
                          </a:solidFill>
                        </a:rPr>
                        <a:t>PFS</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tc gridSpan="3">
                  <a:txBody>
                    <a:bodyPr/>
                    <a:lstStyle/>
                    <a:p>
                      <a:pPr algn="ctr"/>
                      <a:r>
                        <a:rPr lang="en-US" b="1" dirty="0">
                          <a:solidFill>
                            <a:schemeClr val="tx1"/>
                          </a:solidFill>
                        </a:rPr>
                        <a:t>OS</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extLst>
                  <a:ext uri="{0D108BD9-81ED-4DB2-BD59-A6C34878D82A}">
                    <a16:rowId xmlns:a16="http://schemas.microsoft.com/office/drawing/2014/main" val="3903187866"/>
                  </a:ext>
                </a:extLst>
              </a:tr>
              <a:tr h="236295">
                <a:tc vMerge="1">
                  <a:txBody>
                    <a:bodyPr/>
                    <a:lstStyle/>
                    <a:p>
                      <a:endParaRPr lang="en-US" dirty="0"/>
                    </a:p>
                  </a:txBody>
                  <a:tcPr/>
                </a:tc>
                <a:tc>
                  <a:txBody>
                    <a:bodyPr/>
                    <a:lstStyle/>
                    <a:p>
                      <a:pPr algn="ctr"/>
                      <a:r>
                        <a:rPr lang="en-US" b="1" dirty="0">
                          <a:solidFill>
                            <a:schemeClr val="tx1"/>
                          </a:solidFill>
                        </a:rPr>
                        <a:t>HR</a:t>
                      </a: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dirty="0">
                          <a:solidFill>
                            <a:schemeClr val="tx1"/>
                          </a:solidFill>
                        </a:rPr>
                        <a:t>95% CI</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i="1" dirty="0">
                          <a:solidFill>
                            <a:schemeClr val="tx1"/>
                          </a:solidFill>
                        </a:rPr>
                        <a:t>P </a:t>
                      </a:r>
                      <a:r>
                        <a:rPr lang="en-US" b="1" i="0" dirty="0">
                          <a:solidFill>
                            <a:schemeClr val="tx1"/>
                          </a:solidFill>
                        </a:rPr>
                        <a:t>Value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dirty="0">
                          <a:solidFill>
                            <a:schemeClr val="tx1"/>
                          </a:solidFill>
                        </a:rPr>
                        <a:t>HR</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dirty="0">
                          <a:solidFill>
                            <a:schemeClr val="tx1"/>
                          </a:solidFill>
                        </a:rPr>
                        <a:t>95% CI</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b="1" i="1" dirty="0">
                          <a:solidFill>
                            <a:schemeClr val="tx1"/>
                          </a:solidFill>
                        </a:rPr>
                        <a:t>P </a:t>
                      </a:r>
                      <a:r>
                        <a:rPr lang="en-US" b="1" i="0" dirty="0">
                          <a:solidFill>
                            <a:schemeClr val="tx1"/>
                          </a:solidFill>
                        </a:rPr>
                        <a:t>Value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447353862"/>
                  </a:ext>
                </a:extLst>
              </a:tr>
              <a:tr h="236295">
                <a:tc>
                  <a:txBody>
                    <a:bodyPr/>
                    <a:lstStyle/>
                    <a:p>
                      <a:r>
                        <a:rPr lang="en-US" dirty="0">
                          <a:solidFill>
                            <a:schemeClr val="bg1"/>
                          </a:solidFill>
                        </a:rPr>
                        <a:t>R-ISS stage 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84288551"/>
                  </a:ext>
                </a:extLst>
              </a:tr>
              <a:tr h="236295">
                <a:tc>
                  <a:txBody>
                    <a:bodyPr/>
                    <a:lstStyle/>
                    <a:p>
                      <a:r>
                        <a:rPr lang="en-US" dirty="0">
                          <a:solidFill>
                            <a:schemeClr val="bg1"/>
                          </a:solidFill>
                        </a:rPr>
                        <a:t>R-ISS stage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1.33-2.32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1.35-2.68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69486897"/>
                  </a:ext>
                </a:extLst>
              </a:tr>
              <a:tr h="236295">
                <a:tc>
                  <a:txBody>
                    <a:bodyPr/>
                    <a:lstStyle/>
                    <a:p>
                      <a:r>
                        <a:rPr lang="en-US" dirty="0">
                          <a:solidFill>
                            <a:schemeClr val="bg1"/>
                          </a:solidFill>
                        </a:rPr>
                        <a:t>R-ISS stage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2.09-4.61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2.45-6.04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54327969"/>
                  </a:ext>
                </a:extLst>
              </a:tr>
              <a:tr h="236295">
                <a:tc>
                  <a:txBody>
                    <a:bodyPr/>
                    <a:lstStyle/>
                    <a:p>
                      <a:r>
                        <a:rPr lang="en-US" dirty="0">
                          <a:solidFill>
                            <a:schemeClr val="bg1"/>
                          </a:solidFill>
                        </a:rPr>
                        <a:t>Maintenance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0.60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0.44-0.81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0.39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0.29-0.55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85793708"/>
                  </a:ext>
                </a:extLst>
              </a:tr>
              <a:tr h="407852">
                <a:tc>
                  <a:txBody>
                    <a:bodyPr/>
                    <a:lstStyle/>
                    <a:p>
                      <a:r>
                        <a:rPr lang="en-US" dirty="0">
                          <a:solidFill>
                            <a:schemeClr val="bg1"/>
                          </a:solidFill>
                        </a:rPr>
                        <a:t>D-RVd induction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0.34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0.19-0.62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0.63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0.29-1.34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07984423"/>
                  </a:ext>
                </a:extLst>
              </a:tr>
            </a:tbl>
          </a:graphicData>
        </a:graphic>
      </p:graphicFrame>
      <p:sp>
        <p:nvSpPr>
          <p:cNvPr id="5" name="Text Box 11">
            <a:extLst>
              <a:ext uri="{FF2B5EF4-FFF2-40B4-BE49-F238E27FC236}">
                <a16:creationId xmlns:a16="http://schemas.microsoft.com/office/drawing/2014/main" id="{CAAEA5DB-5041-2EA5-54A1-1EE981401D06}"/>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Joseph. ASH 2023. Abstr 647.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79135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686D-7F99-4F68-4D94-CA50BE1B9F3F}"/>
              </a:ext>
            </a:extLst>
          </p:cNvPr>
          <p:cNvSpPr>
            <a:spLocks noGrp="1"/>
          </p:cNvSpPr>
          <p:nvPr>
            <p:ph type="title"/>
          </p:nvPr>
        </p:nvSpPr>
        <p:spPr/>
        <p:txBody>
          <a:bodyPr/>
          <a:lstStyle/>
          <a:p>
            <a:r>
              <a:rPr lang="en-US" dirty="0"/>
              <a:t>D-RVd vs RVd: Investigators’ Conclusions</a:t>
            </a:r>
          </a:p>
        </p:txBody>
      </p:sp>
      <p:sp>
        <p:nvSpPr>
          <p:cNvPr id="3" name="Content Placeholder 2">
            <a:extLst>
              <a:ext uri="{FF2B5EF4-FFF2-40B4-BE49-F238E27FC236}">
                <a16:creationId xmlns:a16="http://schemas.microsoft.com/office/drawing/2014/main" id="{75C9BA07-C762-83B6-F726-B8C5981AB9CD}"/>
              </a:ext>
            </a:extLst>
          </p:cNvPr>
          <p:cNvSpPr>
            <a:spLocks noGrp="1"/>
          </p:cNvSpPr>
          <p:nvPr>
            <p:ph idx="1"/>
          </p:nvPr>
        </p:nvSpPr>
        <p:spPr/>
        <p:txBody>
          <a:bodyPr>
            <a:normAutofit fontScale="92500" lnSpcReduction="10000"/>
          </a:bodyPr>
          <a:lstStyle/>
          <a:p>
            <a:r>
              <a:rPr lang="en-US" sz="2800" dirty="0"/>
              <a:t>Real-world data from patients with newly diagnosed MM treated with D-RVd or RVd induction therapy was consistent with clinical trial data comparing the 2 induction strategies, with similar 4-yr PFS rates</a:t>
            </a:r>
          </a:p>
          <a:p>
            <a:pPr lvl="1"/>
            <a:r>
              <a:rPr lang="en-US" dirty="0"/>
              <a:t>Emory experience: 85% vs 61%</a:t>
            </a:r>
            <a:r>
              <a:rPr lang="en-US" baseline="30000" dirty="0"/>
              <a:t>1</a:t>
            </a:r>
          </a:p>
          <a:p>
            <a:pPr lvl="1"/>
            <a:r>
              <a:rPr lang="en-US" dirty="0"/>
              <a:t>GRIFFIN: 87.2% vs 70.0%</a:t>
            </a:r>
            <a:r>
              <a:rPr lang="en-US" baseline="30000" dirty="0"/>
              <a:t>2</a:t>
            </a:r>
          </a:p>
          <a:p>
            <a:pPr lvl="1"/>
            <a:r>
              <a:rPr lang="en-US" dirty="0"/>
              <a:t>PERSEUS: 84.3% vs 67.7%</a:t>
            </a:r>
            <a:r>
              <a:rPr lang="en-US" baseline="30000" dirty="0"/>
              <a:t>3,4</a:t>
            </a:r>
            <a:r>
              <a:rPr lang="en-US" dirty="0"/>
              <a:t> </a:t>
            </a:r>
          </a:p>
          <a:p>
            <a:r>
              <a:rPr lang="en-US" dirty="0"/>
              <a:t>D-RVd improved depth of response, OS, and PFS compared with RVd</a:t>
            </a:r>
          </a:p>
          <a:p>
            <a:pPr lvl="1"/>
            <a:r>
              <a:rPr lang="en-US" dirty="0"/>
              <a:t>Benefit was maintained across subgroups</a:t>
            </a:r>
          </a:p>
          <a:p>
            <a:r>
              <a:rPr lang="en-US" dirty="0"/>
              <a:t>Follow-up in the D-RVd cohort was limited, though demonstrates early benefit </a:t>
            </a:r>
          </a:p>
        </p:txBody>
      </p:sp>
      <p:sp>
        <p:nvSpPr>
          <p:cNvPr id="4" name="Text Box 11">
            <a:extLst>
              <a:ext uri="{FF2B5EF4-FFF2-40B4-BE49-F238E27FC236}">
                <a16:creationId xmlns:a16="http://schemas.microsoft.com/office/drawing/2014/main" id="{6B953478-E150-AFF6-1975-EB938E3C897B}"/>
              </a:ext>
            </a:extLst>
          </p:cNvPr>
          <p:cNvSpPr txBox="1">
            <a:spLocks noChangeArrowheads="1"/>
          </p:cNvSpPr>
          <p:nvPr/>
        </p:nvSpPr>
        <p:spPr bwMode="auto">
          <a:xfrm>
            <a:off x="414338" y="6201074"/>
            <a:ext cx="74393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Joseph. ASH 2023. Abstr 647. 2. Voorhees. Lancet Haematol. 2023;10:e825. </a:t>
            </a:r>
            <a:b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Sonneveld. ASH 2023. Abstr LBA-1. 4. Sonneveld. NEJM. 2023; [epub]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90619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Multiple myeloma</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82587df8-b9ac-4da5-9f0d-5494895bf90f">Conference Capsule Slides</Document_x0020_Category>
    <_dlc_DocId xmlns="d54cbe69-32bd-412a-b004-9152f949605e">56M7VY3CDVN5-603822247-2</_dlc_DocId>
    <_dlc_DocIdUrl xmlns="d54cbe69-32bd-412a-b004-9152f949605e">
      <Url>https://intranet.clinicaloptions.com/mews/oncology/ONC_2023_ASH_CF_(PRP6554)/MM_647_Joseph/_layouts/15/DocIdRedir.aspx?ID=56M7VY3CDVN5-603822247-2</Url>
      <Description>56M7VY3CDVN5-603822247-2</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9D6C9550DA5024EB82DA78351BE1104" ma:contentTypeVersion="1" ma:contentTypeDescription="Create a new document." ma:contentTypeScope="" ma:versionID="aa04b960924b6a28976f69ae87f7010a">
  <xsd:schema xmlns:xsd="http://www.w3.org/2001/XMLSchema" xmlns:xs="http://www.w3.org/2001/XMLSchema" xmlns:p="http://schemas.microsoft.com/office/2006/metadata/properties" xmlns:ns2="d54cbe69-32bd-412a-b004-9152f949605e" xmlns:ns3="82587df8-b9ac-4da5-9f0d-5494895bf90f" targetNamespace="http://schemas.microsoft.com/office/2006/metadata/properties" ma:root="true" ma:fieldsID="a99c9a4efea33a992b5958beb4418ac6" ns2:_="" ns3:_="">
    <xsd:import namespace="d54cbe69-32bd-412a-b004-9152f949605e"/>
    <xsd:import namespace="82587df8-b9ac-4da5-9f0d-5494895bf90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2587df8-b9ac-4da5-9f0d-5494895bf90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87C7F4-4FEC-4149-883B-DDE0E2C86C7F}">
  <ds:schemaRefs>
    <ds:schemaRef ds:uri="http://schemas.microsoft.com/sharepoint/events"/>
  </ds:schemaRefs>
</ds:datastoreItem>
</file>

<file path=customXml/itemProps2.xml><?xml version="1.0" encoding="utf-8"?>
<ds:datastoreItem xmlns:ds="http://schemas.openxmlformats.org/officeDocument/2006/customXml" ds:itemID="{09D2DFBF-39CE-4A25-BEF0-EB908A08EB98}">
  <ds:schemaRefs>
    <ds:schemaRef ds:uri="http://purl.org/dc/elements/1.1/"/>
    <ds:schemaRef ds:uri="http://www.w3.org/XML/1998/namespace"/>
    <ds:schemaRef ds:uri="http://purl.org/dc/terms/"/>
    <ds:schemaRef ds:uri="82587df8-b9ac-4da5-9f0d-5494895bf90f"/>
    <ds:schemaRef ds:uri="http://purl.org/dc/dcmitype/"/>
    <ds:schemaRef ds:uri="http://schemas.microsoft.com/office/2006/documentManagement/types"/>
    <ds:schemaRef ds:uri="d54cbe69-32bd-412a-b004-9152f949605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0B74A10A-517F-4F0F-BCD5-76E716925E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2587df8-b9ac-4da5-9f0d-5494895bf9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B1C759D-B79D-4076-AAD2-B7E63108AC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736</TotalTime>
  <Words>1897</Words>
  <Application>Microsoft Office PowerPoint</Application>
  <PresentationFormat>Widescreen</PresentationFormat>
  <Paragraphs>422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D-RVd vs RVd for Newly Diagnosed Transplant-Eligible Patients With Multiple Myeloma:  Real-world Outcomes</vt:lpstr>
      <vt:lpstr>About These Slides</vt:lpstr>
      <vt:lpstr>D-RVd vs RVd: Background </vt:lpstr>
      <vt:lpstr>D-RVd vs RVd: Study Design</vt:lpstr>
      <vt:lpstr>D-RVd vs RVd: Baseline Characteristics</vt:lpstr>
      <vt:lpstr>D-RVd vs RVd: Response Rates Over Time</vt:lpstr>
      <vt:lpstr>D-RVd vs RVd: Survival</vt:lpstr>
      <vt:lpstr>D-RVd vs RVd: Survival by Risk</vt:lpstr>
      <vt:lpstr>D-RVd vs RVd: PFS by R-ISS and Race</vt:lpstr>
      <vt:lpstr>D-RVd vs RVd: Multivariate Analysis of OS and PFS</vt:lpstr>
      <vt:lpstr>D-RVd vs RVd: Investigators’ Conclusions</vt:lpstr>
      <vt:lpstr>Go Online for More CCO  Coverage of ASH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D-RVd vs RVd for Newly Diagnosed Transplant-Eligible Patients With Multiple Myeloma: Real-world Outcomes</dc:title>
  <dc:creator>Sarah Anderson</dc:creator>
  <cp:lastModifiedBy>nkolenko@clinicaloptions.com</cp:lastModifiedBy>
  <cp:revision>2</cp:revision>
  <dcterms:created xsi:type="dcterms:W3CDTF">2023-12-13T17:08:56Z</dcterms:created>
  <dcterms:modified xsi:type="dcterms:W3CDTF">2023-12-14T20:22:05Z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0x010100D9D6C9550DA5024EB82DA78351BE1104</vt:lpwstr>
  </property>
  <property fmtid="{D5CDD505-2E9C-101B-9397-08002B2CF9AE}" pid="3" name="_dlc_DocIdItemGuid">
    <vt:lpwstr>be9d778e-986d-4353-aad8-c37cf264cc28</vt:lpwstr>
  </property>
</Properties>
</file>