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559" r:id="rId7"/>
    <p:sldId id="308" r:id="rId8"/>
    <p:sldId id="257" r:id="rId9"/>
    <p:sldId id="560" r:id="rId10"/>
    <p:sldId id="561" r:id="rId11"/>
    <p:sldId id="567" r:id="rId12"/>
    <p:sldId id="568" r:id="rId13"/>
    <p:sldId id="569" r:id="rId14"/>
    <p:sldId id="570" r:id="rId15"/>
    <p:sldId id="571"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99311-3799-B4AA-0115-4E4CAF3DA4E4}" name="Leo Honeywell" initials="LH" userId="S::lfowler@practicingclinicians.com::bdc4c4d6-9ded-467c-b80c-330a0ea8ffe4" providerId="AD"/>
  <p188:author id="{3A880627-937B-931E-5FBC-5DC0BC732A34}" name="CLINICALOPTIONS\tquill" initials="C" userId="CLINICALOPTIONS\tquill" providerId="None"/>
  <p188:author id="{C772B16C-EC49-6B94-C69D-D4EE7B28CD7C}" name="nhanson" initials="n" userId="nhanson" providerId="None"/>
  <p188:author id="{CFB409B0-7A87-692F-D503-042C2114C1FC}" name="Taryn Gross" initials="TG" userId="81ba9eb79225ec82" providerId="Windows Live"/>
  <p188:author id="{3CB1E8BA-9204-E1AA-A488-9864D6FB7E39}" name="Christy Seals" initials="CS" userId="S::cseals@clinicaloptions.com::0852e532-1f9e-4bbf-9b56-be19a9543a31" providerId="AD"/>
  <p188:author id="{CE92B7DE-A16C-5493-CDE4-DF134CF67713}" name="Kemi Obajimi" initials="KO" userId="S::kobajimi@clinicaloptions.com::81894e25-3cbc-45b7-be28-dda6fb8d19a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47737A-6DC5-4C5F-A4C1-0AFB0D94E4BD}" v="20" dt="2023-06-09T22:01:26.40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4" autoAdjust="0"/>
    <p:restoredTop sz="83543" autoAdjust="0"/>
  </p:normalViewPr>
  <p:slideViewPr>
    <p:cSldViewPr snapToGrid="0">
      <p:cViewPr varScale="1">
        <p:scale>
          <a:sx n="71" d="100"/>
          <a:sy n="71" d="100"/>
        </p:scale>
        <p:origin x="1008" y="67"/>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5163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TLND, therapeutic lymph node dissection.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612932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DAB, dabrafenib; dx, diagnosis; IO, immunotherapy; IPI, ipilimumab; irAE, immune-related adverse event; MPR, major pathologic response; NIVO, nivolumab; pNR, pathologic nonresponse; pPR, pathologic partial response; pRR, pathologic response rate; PS, performance status; RECIST, Response Evaluation Criteria in Solid Tumors; RFS, relapse-free survival; RR, response rate; RT, radiotherapy; TLND, therapeutic lymph node dissection; TRAM, trametinib.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902385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IFN, interferon; MPR, major pathologic response; MUP, melanoma of unknown primary; pNR, pathologic nonresponse; ST, systemic therapy; TLND, therapeutic lymph node dissection; TMB, tumor mutational burden.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949859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MPR, major pathologic response; pNR, pathologic nonresponse; pPR, pathologic partial response; pRR, pathologic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197312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 MPR, major pathologic response; RFS, relapse-free survival; TLND, therapeutic lymph node dissection.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05696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Adj, adjuvant; DMFS, distant metastasis‒free survival; </a:t>
            </a:r>
            <a:r>
              <a:rPr lang="en-US" b="0" i="1" dirty="0"/>
              <a:t>pNR, pathologic nonresponse; </a:t>
            </a:r>
            <a:r>
              <a:rPr lang="en-US" i="1" dirty="0"/>
              <a:t>RFS, relapse-free survival; </a:t>
            </a:r>
            <a:r>
              <a:rPr lang="en-US" b="0" i="1" dirty="0"/>
              <a:t>ST, systemic therapy.</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988939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DAB, dabrafenib; DMFS, distant metastasis‒free survival; NIVO, nivolumab; </a:t>
            </a:r>
            <a:r>
              <a:rPr lang="en-US" b="0" i="1" dirty="0"/>
              <a:t>pNR, pathologic nonresponse; </a:t>
            </a:r>
            <a:r>
              <a:rPr lang="en-US" i="1" dirty="0"/>
              <a:t>RFS, relapse-free survival; TRAM, trametinib.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295495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Adj, adjuvant; DMFS, distant metastasis‒free survival; </a:t>
            </a:r>
            <a:r>
              <a:rPr lang="en-US" b="0" i="1" dirty="0"/>
              <a:t>pNR, pathologic nonresponse; </a:t>
            </a:r>
            <a:r>
              <a:rPr lang="en-US" i="1" dirty="0"/>
              <a:t>RFS, relapse-free survival; </a:t>
            </a:r>
            <a:r>
              <a:rPr lang="en-US" b="0" i="1" dirty="0"/>
              <a:t>RT, radiotherapy</a:t>
            </a:r>
            <a:r>
              <a:rPr lang="en-US" i="1" dirty="0"/>
              <a:t>; ST, systemic therapy.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422105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IPI, ipilimumab; irAE, immune-related adverse event; NIVO, nivolumab; TLND, therapeutic lymph node dissection.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339421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latin typeface="+mj-lt"/>
              </a:rPr>
              <a:t>OpACIN-neo and PRADO: </a:t>
            </a:r>
            <a:r>
              <a:rPr lang="en-US" altLang="en-US" sz="4000" dirty="0"/>
              <a:t>Effect of </a:t>
            </a:r>
            <a:br>
              <a:rPr lang="en-US" altLang="en-US" sz="4000" dirty="0"/>
            </a:br>
            <a:r>
              <a:rPr lang="en-US" altLang="en-US" sz="4000" dirty="0"/>
              <a:t>Response-Directed Treatment Personalization on Survival After Neoadjuvant Immune Checkpoint Blockade in Stage III Melanoma</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Merck Sharp &amp; Dohme Corp.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cs typeface="Calibri" panose="020F0502020204030204" pitchFamily="34" charset="0"/>
              </a:rPr>
              <a:t>OpACIN-neo and PRADO</a:t>
            </a:r>
            <a:r>
              <a:rPr lang="en-US" sz="3600" dirty="0">
                <a:latin typeface="+mj-lt"/>
              </a:rPr>
              <a:t>: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9759" y="1341440"/>
            <a:ext cx="10877529" cy="4676587"/>
          </a:xfrm>
        </p:spPr>
        <p:txBody>
          <a:bodyPr/>
          <a:lstStyle/>
          <a:p>
            <a:r>
              <a:rPr lang="en-US" altLang="en-US" sz="2400" dirty="0"/>
              <a:t>Neoadjuvant immunotherapy induces pathologic responses that are associated with favorable relapse-free survival rates in patients with high-risk stage III melanoma</a:t>
            </a:r>
            <a:r>
              <a:rPr lang="en-US" altLang="en-US" sz="2400" baseline="30000" dirty="0"/>
              <a:t>1</a:t>
            </a:r>
            <a:endParaRPr lang="en-US" altLang="en-US" sz="2400" dirty="0"/>
          </a:p>
          <a:p>
            <a:r>
              <a:rPr lang="en-US" altLang="en-US" sz="2400" dirty="0"/>
              <a:t>OpACIN-neo trial evaluated the activity and safety of various neoadjuvant regimens of ipilimumab + nivolumab followed by TLND without adjuvant systemic therapy</a:t>
            </a:r>
            <a:r>
              <a:rPr lang="en-US" altLang="en-US" sz="2400" baseline="30000" dirty="0"/>
              <a:t>2</a:t>
            </a:r>
            <a:endParaRPr lang="en-US" altLang="en-US" sz="2400" dirty="0"/>
          </a:p>
          <a:p>
            <a:r>
              <a:rPr lang="en-US" altLang="en-US" sz="2400" dirty="0"/>
              <a:t>PRADO is an extension of the OpACIN-neo trial that evaluated a personalized approach of using pathologic response following neoadjuvant immunotherapy for further treatment decisions</a:t>
            </a:r>
            <a:r>
              <a:rPr lang="en-US" altLang="en-US" sz="2400" baseline="30000" dirty="0"/>
              <a:t>3</a:t>
            </a:r>
            <a:endParaRPr lang="en-US" altLang="en-US" sz="2400" dirty="0"/>
          </a:p>
          <a:p>
            <a:r>
              <a:rPr lang="en-US" altLang="en-US" sz="2400" dirty="0"/>
              <a:t>Current analysis of OpACIN-neo and PRADO reports the impact of TLND on </a:t>
            </a:r>
            <a:br>
              <a:rPr lang="en-US" altLang="en-US" sz="2400" dirty="0"/>
            </a:br>
            <a:r>
              <a:rPr lang="en-US" altLang="en-US" sz="2400" dirty="0"/>
              <a:t>long-term survival in patients with stage III melanoma achieving major pathologic response after neoadjuvant immunotherapy and the impact on survival of adjuvant systemic therapy in patients with pathologic nonresponse</a:t>
            </a:r>
            <a:r>
              <a:rPr lang="en-US" altLang="en-US" sz="2400" baseline="30000" dirty="0"/>
              <a:t>4</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68339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Menzies. Nat Med. 2021;27:301. 2. Versluis. Ann Oncol. 2023;34:420. </a:t>
            </a:r>
          </a:p>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3. Reijers. Nat Med. 2022;28:1178. 4. Reijers. ASCO 2023. Abstr 101.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8"/>
            <a:ext cx="10872444" cy="812410"/>
          </a:xfrm>
        </p:spPr>
        <p:txBody>
          <a:bodyPr/>
          <a:lstStyle/>
          <a:p>
            <a:r>
              <a:rPr lang="en-US" sz="3600" dirty="0">
                <a:cs typeface="Calibri" panose="020F0502020204030204" pitchFamily="34" charset="0"/>
              </a:rPr>
              <a:t>OpACIN-neo and PRADO: </a:t>
            </a:r>
            <a:r>
              <a:rPr lang="en-US" dirty="0">
                <a:cs typeface="Calibri" panose="020F0502020204030204" pitchFamily="34" charset="0"/>
              </a:rPr>
              <a:t>Study Design</a:t>
            </a:r>
            <a:endParaRPr lang="en-US" altLang="en-US" dirty="0">
              <a:cs typeface="Calibri" panose="020F0502020204030204" pitchFamily="34" charset="0"/>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683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cs typeface="Calibri" panose="020F0502020204030204" pitchFamily="34" charset="0"/>
              </a:rPr>
              <a:t>Reijers. ASCO 2023. Abstr 101. Versluis. Ann Oncol. 2023;34:420. NCT02977052.</a:t>
            </a:r>
          </a:p>
        </p:txBody>
      </p:sp>
      <p:sp>
        <p:nvSpPr>
          <p:cNvPr id="2" name="Content Placeholder 3">
            <a:extLst>
              <a:ext uri="{FF2B5EF4-FFF2-40B4-BE49-F238E27FC236}">
                <a16:creationId xmlns:a16="http://schemas.microsoft.com/office/drawing/2014/main" id="{2126089A-B6EC-83FA-DBBD-A2AD6FF37E1C}"/>
              </a:ext>
            </a:extLst>
          </p:cNvPr>
          <p:cNvSpPr txBox="1">
            <a:spLocks/>
          </p:cNvSpPr>
          <p:nvPr/>
        </p:nvSpPr>
        <p:spPr bwMode="auto">
          <a:xfrm>
            <a:off x="604675" y="1102586"/>
            <a:ext cx="10877529" cy="246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cs typeface="Calibri" panose="020F0502020204030204" pitchFamily="34" charset="0"/>
              </a:rPr>
              <a:t>OpACIN-neo: </a:t>
            </a:r>
            <a:r>
              <a:rPr lang="en-US" sz="2200" b="0" kern="0" dirty="0">
                <a:cs typeface="Calibri" panose="020F0502020204030204" pitchFamily="34" charset="0"/>
              </a:rPr>
              <a:t>randomized, multicenter, open-label phase II trial</a:t>
            </a:r>
          </a:p>
          <a:p>
            <a:endParaRPr lang="en-US" sz="2400" b="0" kern="0" dirty="0">
              <a:cs typeface="Calibri" panose="020F0502020204030204" pitchFamily="34" charset="0"/>
            </a:endParaRPr>
          </a:p>
          <a:p>
            <a:endParaRPr lang="en-US" sz="2400" b="0" kern="0" dirty="0">
              <a:cs typeface="Calibri" panose="020F0502020204030204" pitchFamily="34" charset="0"/>
            </a:endParaRPr>
          </a:p>
          <a:p>
            <a:endParaRPr lang="en-US" sz="2400" b="0" kern="0" dirty="0">
              <a:cs typeface="Calibri" panose="020F0502020204030204" pitchFamily="34" charset="0"/>
            </a:endParaRPr>
          </a:p>
          <a:p>
            <a:pPr marL="0" indent="0">
              <a:buFont typeface="Wingdings" panose="05000000000000000000" pitchFamily="2" charset="2"/>
              <a:buNone/>
            </a:pPr>
            <a:endParaRPr lang="en-US" b="0" kern="0" dirty="0">
              <a:cs typeface="Calibri" panose="020F0502020204030204" pitchFamily="34" charset="0"/>
            </a:endParaRPr>
          </a:p>
          <a:p>
            <a:pPr marL="0" indent="0">
              <a:spcAft>
                <a:spcPts val="0"/>
              </a:spcAft>
              <a:buFont typeface="Wingdings" panose="05000000000000000000" pitchFamily="2" charset="2"/>
              <a:buNone/>
            </a:pPr>
            <a:endParaRPr lang="en-US" sz="2200" b="0" kern="0" dirty="0">
              <a:cs typeface="Calibri" panose="020F0502020204030204" pitchFamily="34" charset="0"/>
            </a:endParaRPr>
          </a:p>
        </p:txBody>
      </p:sp>
      <p:sp>
        <p:nvSpPr>
          <p:cNvPr id="3" name="Text Box 23">
            <a:extLst>
              <a:ext uri="{FF2B5EF4-FFF2-40B4-BE49-F238E27FC236}">
                <a16:creationId xmlns:a16="http://schemas.microsoft.com/office/drawing/2014/main" id="{2321E2A7-72AC-0D68-EFF6-3227BABCA941}"/>
              </a:ext>
            </a:extLst>
          </p:cNvPr>
          <p:cNvSpPr txBox="1">
            <a:spLocks noChangeArrowheads="1"/>
          </p:cNvSpPr>
          <p:nvPr/>
        </p:nvSpPr>
        <p:spPr bwMode="auto">
          <a:xfrm>
            <a:off x="522514" y="1600172"/>
            <a:ext cx="198475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cs typeface="Calibri" panose="020F0502020204030204" pitchFamily="34" charset="0"/>
              </a:rPr>
              <a:t>Stage IIIB/C de novo or recurrent melanoma; measurable dx*; WHO PS ≤1; no prior IO or RT</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cs typeface="Calibri" panose="020F0502020204030204" pitchFamily="34" charset="0"/>
              </a:rPr>
              <a:t>(N = 86)</a:t>
            </a:r>
            <a:endParaRPr lang="en-US" altLang="en-US" sz="1600" b="0" dirty="0">
              <a:solidFill>
                <a:schemeClr val="bg1"/>
              </a:solidFill>
              <a:latin typeface="Calibri" panose="020F0502020204030204" pitchFamily="34" charset="0"/>
              <a:cs typeface="Calibri" panose="020F0502020204030204" pitchFamily="34" charset="0"/>
            </a:endParaRPr>
          </a:p>
        </p:txBody>
      </p:sp>
      <p:sp>
        <p:nvSpPr>
          <p:cNvPr id="6" name="Line 33">
            <a:extLst>
              <a:ext uri="{FF2B5EF4-FFF2-40B4-BE49-F238E27FC236}">
                <a16:creationId xmlns:a16="http://schemas.microsoft.com/office/drawing/2014/main" id="{05A5EB43-1F38-B63A-4152-A12B94992BA9}"/>
              </a:ext>
            </a:extLst>
          </p:cNvPr>
          <p:cNvSpPr>
            <a:spLocks noChangeShapeType="1"/>
          </p:cNvSpPr>
          <p:nvPr/>
        </p:nvSpPr>
        <p:spPr bwMode="auto">
          <a:xfrm>
            <a:off x="6908379" y="2451842"/>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40" name="Rectangle 24">
            <a:extLst>
              <a:ext uri="{FF2B5EF4-FFF2-40B4-BE49-F238E27FC236}">
                <a16:creationId xmlns:a16="http://schemas.microsoft.com/office/drawing/2014/main" id="{15A54C91-C29B-DBA3-44F5-3023FF42833D}"/>
              </a:ext>
            </a:extLst>
          </p:cNvPr>
          <p:cNvSpPr>
            <a:spLocks noChangeArrowheads="1"/>
          </p:cNvSpPr>
          <p:nvPr/>
        </p:nvSpPr>
        <p:spPr bwMode="auto">
          <a:xfrm>
            <a:off x="3049972" y="1596569"/>
            <a:ext cx="3835880" cy="540409"/>
          </a:xfrm>
          <a:prstGeom prst="rect">
            <a:avLst/>
          </a:prstGeom>
          <a:solidFill>
            <a:schemeClr val="accent1"/>
          </a:solidFill>
          <a:ln w="9525">
            <a:noFill/>
            <a:miter lim="800000"/>
            <a:headEnd/>
            <a:tailEnd/>
          </a:ln>
        </p:spPr>
        <p:txBody>
          <a:bodyPr wrap="none" anchor="ctr" anchorCtr="1"/>
          <a:lstStyle/>
          <a:p>
            <a:pPr algn="ctr">
              <a:defRPr/>
            </a:pPr>
            <a:r>
              <a:rPr lang="en-US" sz="1500" b="1" dirty="0">
                <a:latin typeface="Calibri" panose="020F0502020204030204" pitchFamily="34" charset="0"/>
                <a:cs typeface="Calibri" panose="020F0502020204030204" pitchFamily="34" charset="0"/>
              </a:rPr>
              <a:t>IPI </a:t>
            </a:r>
            <a:r>
              <a:rPr lang="en-US" sz="1500" b="0" dirty="0">
                <a:latin typeface="Calibri" panose="020F0502020204030204" pitchFamily="34" charset="0"/>
                <a:cs typeface="Calibri" panose="020F0502020204030204" pitchFamily="34" charset="0"/>
              </a:rPr>
              <a:t>3 mg/kg IV </a:t>
            </a:r>
            <a:r>
              <a:rPr lang="en-US" sz="1500" dirty="0">
                <a:latin typeface="Calibri" panose="020F0502020204030204" pitchFamily="34" charset="0"/>
                <a:cs typeface="Calibri" panose="020F0502020204030204" pitchFamily="34" charset="0"/>
              </a:rPr>
              <a:t>+ </a:t>
            </a:r>
            <a:r>
              <a:rPr lang="en-US" sz="1500" b="1" dirty="0">
                <a:latin typeface="Calibri" panose="020F0502020204030204" pitchFamily="34" charset="0"/>
                <a:cs typeface="Calibri" panose="020F0502020204030204" pitchFamily="34" charset="0"/>
              </a:rPr>
              <a:t>NIVO </a:t>
            </a:r>
            <a:r>
              <a:rPr lang="en-US" sz="1500" b="0" dirty="0">
                <a:latin typeface="Calibri" panose="020F0502020204030204" pitchFamily="34" charset="0"/>
                <a:cs typeface="Calibri" panose="020F0502020204030204" pitchFamily="34" charset="0"/>
              </a:rPr>
              <a:t>1 mg/kg IV</a:t>
            </a:r>
          </a:p>
          <a:p>
            <a:pPr algn="ctr">
              <a:defRPr/>
            </a:pPr>
            <a:r>
              <a:rPr lang="en-US" sz="1500" b="0" dirty="0">
                <a:latin typeface="Calibri" panose="020F0502020204030204" pitchFamily="34" charset="0"/>
                <a:cs typeface="Calibri" panose="020F0502020204030204" pitchFamily="34" charset="0"/>
              </a:rPr>
              <a:t>2 cycles Q3W (n = 30)</a:t>
            </a:r>
          </a:p>
        </p:txBody>
      </p:sp>
      <p:sp>
        <p:nvSpPr>
          <p:cNvPr id="41" name="Rectangle 24">
            <a:extLst>
              <a:ext uri="{FF2B5EF4-FFF2-40B4-BE49-F238E27FC236}">
                <a16:creationId xmlns:a16="http://schemas.microsoft.com/office/drawing/2014/main" id="{DEC10837-B829-C0BA-2A2A-65203D136611}"/>
              </a:ext>
            </a:extLst>
          </p:cNvPr>
          <p:cNvSpPr>
            <a:spLocks noChangeArrowheads="1"/>
          </p:cNvSpPr>
          <p:nvPr/>
        </p:nvSpPr>
        <p:spPr bwMode="auto">
          <a:xfrm>
            <a:off x="3049972" y="2192799"/>
            <a:ext cx="3835880" cy="540409"/>
          </a:xfrm>
          <a:prstGeom prst="rect">
            <a:avLst/>
          </a:prstGeom>
          <a:solidFill>
            <a:schemeClr val="accent3"/>
          </a:solidFill>
          <a:ln w="9525">
            <a:noFill/>
            <a:miter lim="800000"/>
            <a:headEnd/>
            <a:tailEnd/>
          </a:ln>
        </p:spPr>
        <p:txBody>
          <a:bodyPr wrap="none" anchor="ctr" anchorCtr="1"/>
          <a:lstStyle/>
          <a:p>
            <a:pPr algn="ctr">
              <a:defRPr/>
            </a:pPr>
            <a:r>
              <a:rPr lang="en-US" sz="1500" b="1" dirty="0">
                <a:latin typeface="Calibri" panose="020F0502020204030204" pitchFamily="34" charset="0"/>
                <a:cs typeface="Calibri" panose="020F0502020204030204" pitchFamily="34" charset="0"/>
              </a:rPr>
              <a:t>IPI </a:t>
            </a:r>
            <a:r>
              <a:rPr lang="en-US" sz="1500" b="0" dirty="0">
                <a:latin typeface="Calibri" panose="020F0502020204030204" pitchFamily="34" charset="0"/>
                <a:cs typeface="Calibri" panose="020F0502020204030204" pitchFamily="34" charset="0"/>
              </a:rPr>
              <a:t>1 mg/kg IV </a:t>
            </a:r>
            <a:r>
              <a:rPr lang="en-US" sz="1500" dirty="0">
                <a:latin typeface="Calibri" panose="020F0502020204030204" pitchFamily="34" charset="0"/>
                <a:cs typeface="Calibri" panose="020F0502020204030204" pitchFamily="34" charset="0"/>
              </a:rPr>
              <a:t>+ </a:t>
            </a:r>
            <a:r>
              <a:rPr lang="en-US" sz="1500" b="1" dirty="0">
                <a:latin typeface="Calibri" panose="020F0502020204030204" pitchFamily="34" charset="0"/>
                <a:cs typeface="Calibri" panose="020F0502020204030204" pitchFamily="34" charset="0"/>
              </a:rPr>
              <a:t>NIVO </a:t>
            </a:r>
            <a:r>
              <a:rPr lang="en-US" sz="1500" b="0" dirty="0">
                <a:latin typeface="Calibri" panose="020F0502020204030204" pitchFamily="34" charset="0"/>
                <a:cs typeface="Calibri" panose="020F0502020204030204" pitchFamily="34" charset="0"/>
              </a:rPr>
              <a:t>3 mg/kg IV </a:t>
            </a:r>
          </a:p>
          <a:p>
            <a:pPr algn="ctr">
              <a:defRPr/>
            </a:pPr>
            <a:r>
              <a:rPr lang="en-US" sz="1500" b="0" dirty="0">
                <a:latin typeface="Calibri" panose="020F0502020204030204" pitchFamily="34" charset="0"/>
                <a:cs typeface="Calibri" panose="020F0502020204030204" pitchFamily="34" charset="0"/>
              </a:rPr>
              <a:t>2 cycles Q3W (n = 30)</a:t>
            </a:r>
          </a:p>
        </p:txBody>
      </p:sp>
      <p:sp>
        <p:nvSpPr>
          <p:cNvPr id="42" name="Rectangle 24">
            <a:extLst>
              <a:ext uri="{FF2B5EF4-FFF2-40B4-BE49-F238E27FC236}">
                <a16:creationId xmlns:a16="http://schemas.microsoft.com/office/drawing/2014/main" id="{9D4E1015-7D97-565F-5256-1EC13E0C7B23}"/>
              </a:ext>
            </a:extLst>
          </p:cNvPr>
          <p:cNvSpPr>
            <a:spLocks noChangeArrowheads="1"/>
          </p:cNvSpPr>
          <p:nvPr/>
        </p:nvSpPr>
        <p:spPr bwMode="auto">
          <a:xfrm>
            <a:off x="3049972" y="2784288"/>
            <a:ext cx="3835880" cy="540409"/>
          </a:xfrm>
          <a:prstGeom prst="rect">
            <a:avLst/>
          </a:prstGeom>
          <a:solidFill>
            <a:schemeClr val="accent4"/>
          </a:solidFill>
          <a:ln w="9525">
            <a:noFill/>
            <a:miter lim="800000"/>
            <a:headEnd/>
            <a:tailEnd/>
          </a:ln>
        </p:spPr>
        <p:txBody>
          <a:bodyPr wrap="none" anchor="ctr" anchorCtr="1"/>
          <a:lstStyle/>
          <a:p>
            <a:pPr algn="ctr">
              <a:defRPr/>
            </a:pPr>
            <a:r>
              <a:rPr lang="en-US" sz="1500" b="1" dirty="0">
                <a:latin typeface="Calibri" panose="020F0502020204030204" pitchFamily="34" charset="0"/>
                <a:cs typeface="Calibri" panose="020F0502020204030204" pitchFamily="34" charset="0"/>
              </a:rPr>
              <a:t>IPI </a:t>
            </a:r>
            <a:r>
              <a:rPr lang="en-US" sz="1500" b="0" dirty="0">
                <a:latin typeface="Calibri" panose="020F0502020204030204" pitchFamily="34" charset="0"/>
                <a:cs typeface="Calibri" panose="020F0502020204030204" pitchFamily="34" charset="0"/>
              </a:rPr>
              <a:t>3 mg/kg IV (Q3W) →</a:t>
            </a:r>
            <a:r>
              <a:rPr lang="en-US" sz="1500" dirty="0">
                <a:latin typeface="Calibri" panose="020F0502020204030204" pitchFamily="34" charset="0"/>
                <a:cs typeface="Calibri" panose="020F0502020204030204" pitchFamily="34" charset="0"/>
              </a:rPr>
              <a:t> </a:t>
            </a:r>
            <a:r>
              <a:rPr lang="en-US" sz="1500" b="1" dirty="0">
                <a:latin typeface="Calibri" panose="020F0502020204030204" pitchFamily="34" charset="0"/>
                <a:cs typeface="Calibri" panose="020F0502020204030204" pitchFamily="34" charset="0"/>
              </a:rPr>
              <a:t>NIVO </a:t>
            </a:r>
            <a:r>
              <a:rPr lang="en-US" sz="1500" b="0" dirty="0">
                <a:latin typeface="Calibri" panose="020F0502020204030204" pitchFamily="34" charset="0"/>
                <a:cs typeface="Calibri" panose="020F0502020204030204" pitchFamily="34" charset="0"/>
              </a:rPr>
              <a:t>3 mg/kg</a:t>
            </a:r>
            <a:r>
              <a:rPr lang="en-US" sz="1500" b="1" dirty="0">
                <a:latin typeface="Calibri" panose="020F0502020204030204" pitchFamily="34" charset="0"/>
                <a:cs typeface="Calibri" panose="020F0502020204030204" pitchFamily="34" charset="0"/>
              </a:rPr>
              <a:t> </a:t>
            </a:r>
            <a:r>
              <a:rPr lang="en-US" sz="1500" b="0" dirty="0">
                <a:latin typeface="Calibri" panose="020F0502020204030204" pitchFamily="34" charset="0"/>
                <a:cs typeface="Calibri" panose="020F0502020204030204" pitchFamily="34" charset="0"/>
              </a:rPr>
              <a:t>IV (Q2W)</a:t>
            </a:r>
            <a:r>
              <a:rPr lang="en-US" sz="1500" dirty="0">
                <a:latin typeface="Calibri" panose="020F0502020204030204" pitchFamily="34" charset="0"/>
                <a:cs typeface="Calibri" panose="020F0502020204030204" pitchFamily="34" charset="0"/>
              </a:rPr>
              <a:t> </a:t>
            </a:r>
          </a:p>
          <a:p>
            <a:pPr algn="ctr">
              <a:defRPr/>
            </a:pPr>
            <a:r>
              <a:rPr lang="en-US" sz="1500" b="0" dirty="0">
                <a:latin typeface="Calibri" panose="020F0502020204030204" pitchFamily="34" charset="0"/>
                <a:cs typeface="Calibri" panose="020F0502020204030204" pitchFamily="34" charset="0"/>
              </a:rPr>
              <a:t>2 cycles each (n = 26)</a:t>
            </a:r>
          </a:p>
        </p:txBody>
      </p:sp>
      <p:sp>
        <p:nvSpPr>
          <p:cNvPr id="43" name="Line 33">
            <a:extLst>
              <a:ext uri="{FF2B5EF4-FFF2-40B4-BE49-F238E27FC236}">
                <a16:creationId xmlns:a16="http://schemas.microsoft.com/office/drawing/2014/main" id="{90DB92FD-E854-3C25-5199-93D714495D3E}"/>
              </a:ext>
            </a:extLst>
          </p:cNvPr>
          <p:cNvSpPr>
            <a:spLocks noChangeShapeType="1"/>
          </p:cNvSpPr>
          <p:nvPr/>
        </p:nvSpPr>
        <p:spPr bwMode="auto">
          <a:xfrm>
            <a:off x="7973143" y="2444738"/>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44" name="TextBox 43">
            <a:extLst>
              <a:ext uri="{FF2B5EF4-FFF2-40B4-BE49-F238E27FC236}">
                <a16:creationId xmlns:a16="http://schemas.microsoft.com/office/drawing/2014/main" id="{41879BF9-0980-69D1-8422-48A3912D31FC}"/>
              </a:ext>
            </a:extLst>
          </p:cNvPr>
          <p:cNvSpPr txBox="1"/>
          <p:nvPr/>
        </p:nvSpPr>
        <p:spPr bwMode="auto">
          <a:xfrm>
            <a:off x="8275194" y="2269597"/>
            <a:ext cx="10013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cs typeface="Calibri" panose="020F0502020204030204" pitchFamily="34" charset="0"/>
              </a:rPr>
              <a:t>Follow-up</a:t>
            </a:r>
          </a:p>
        </p:txBody>
      </p:sp>
      <p:sp>
        <p:nvSpPr>
          <p:cNvPr id="30" name="Text Box 23">
            <a:extLst>
              <a:ext uri="{FF2B5EF4-FFF2-40B4-BE49-F238E27FC236}">
                <a16:creationId xmlns:a16="http://schemas.microsoft.com/office/drawing/2014/main" id="{E5F0A25E-D893-93BD-6E91-B1D9F66D8CB7}"/>
              </a:ext>
            </a:extLst>
          </p:cNvPr>
          <p:cNvSpPr txBox="1">
            <a:spLocks noChangeArrowheads="1"/>
          </p:cNvSpPr>
          <p:nvPr/>
        </p:nvSpPr>
        <p:spPr bwMode="auto">
          <a:xfrm>
            <a:off x="304800" y="4297898"/>
            <a:ext cx="198475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cs typeface="Calibri" panose="020F0502020204030204" pitchFamily="34" charset="0"/>
              </a:rPr>
              <a:t>Stage IIIB/C de novo or recurrent melanoma; measurable dx*; WHO PS 0/1; no prior IO or RT</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cs typeface="Calibri" panose="020F0502020204030204" pitchFamily="34" charset="0"/>
              </a:rPr>
              <a:t>(N = 99)</a:t>
            </a:r>
            <a:endParaRPr lang="en-US" altLang="en-US" sz="1600" b="0" dirty="0">
              <a:solidFill>
                <a:schemeClr val="bg1"/>
              </a:solidFill>
              <a:latin typeface="Calibri" panose="020F0502020204030204" pitchFamily="34" charset="0"/>
              <a:cs typeface="Calibri" panose="020F0502020204030204" pitchFamily="34" charset="0"/>
            </a:endParaRPr>
          </a:p>
        </p:txBody>
      </p:sp>
      <p:sp>
        <p:nvSpPr>
          <p:cNvPr id="31" name="Line 33">
            <a:extLst>
              <a:ext uri="{FF2B5EF4-FFF2-40B4-BE49-F238E27FC236}">
                <a16:creationId xmlns:a16="http://schemas.microsoft.com/office/drawing/2014/main" id="{0589DAE0-17BA-E024-A58E-D33157088026}"/>
              </a:ext>
            </a:extLst>
          </p:cNvPr>
          <p:cNvSpPr>
            <a:spLocks noChangeShapeType="1"/>
          </p:cNvSpPr>
          <p:nvPr/>
        </p:nvSpPr>
        <p:spPr bwMode="auto">
          <a:xfrm>
            <a:off x="2055892" y="5077900"/>
            <a:ext cx="32727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32" name="Rectangle 24">
            <a:extLst>
              <a:ext uri="{FF2B5EF4-FFF2-40B4-BE49-F238E27FC236}">
                <a16:creationId xmlns:a16="http://schemas.microsoft.com/office/drawing/2014/main" id="{0D5CD855-FCD7-17E7-5919-AF72625F8EFA}"/>
              </a:ext>
            </a:extLst>
          </p:cNvPr>
          <p:cNvSpPr>
            <a:spLocks noChangeArrowheads="1"/>
          </p:cNvSpPr>
          <p:nvPr/>
        </p:nvSpPr>
        <p:spPr bwMode="auto">
          <a:xfrm>
            <a:off x="2456037" y="4583997"/>
            <a:ext cx="1493416" cy="1003307"/>
          </a:xfrm>
          <a:prstGeom prst="rect">
            <a:avLst/>
          </a:prstGeom>
          <a:solidFill>
            <a:schemeClr val="bg2"/>
          </a:solidFill>
          <a:ln w="9525">
            <a:noFill/>
            <a:miter lim="800000"/>
            <a:headEnd/>
            <a:tailEnd/>
          </a:ln>
        </p:spPr>
        <p:txBody>
          <a:bodyPr wrap="none" anchor="ctr" anchorCtr="1"/>
          <a:lstStyle/>
          <a:p>
            <a:pPr algn="ctr">
              <a:defRPr/>
            </a:pPr>
            <a:r>
              <a:rPr lang="en-US" sz="1600" b="1" dirty="0">
                <a:latin typeface="Calibri" panose="020F0502020204030204" pitchFamily="34" charset="0"/>
                <a:cs typeface="Calibri" panose="020F0502020204030204" pitchFamily="34" charset="0"/>
              </a:rPr>
              <a:t>IPI </a:t>
            </a:r>
            <a:r>
              <a:rPr lang="en-US" sz="1600" b="0" dirty="0">
                <a:latin typeface="Calibri" panose="020F0502020204030204" pitchFamily="34" charset="0"/>
                <a:cs typeface="Calibri" panose="020F0502020204030204" pitchFamily="34" charset="0"/>
              </a:rPr>
              <a:t>1 mg/kg IV</a:t>
            </a:r>
            <a:endParaRPr lang="en-US" sz="1600" b="1" dirty="0">
              <a:latin typeface="Calibri" panose="020F0502020204030204" pitchFamily="34" charset="0"/>
              <a:cs typeface="Calibri" panose="020F0502020204030204" pitchFamily="34" charset="0"/>
            </a:endParaRPr>
          </a:p>
          <a:p>
            <a:pPr algn="ctr">
              <a:defRPr/>
            </a:pPr>
            <a:r>
              <a:rPr lang="en-US" sz="1600" dirty="0">
                <a:latin typeface="Calibri" panose="020F0502020204030204" pitchFamily="34" charset="0"/>
                <a:cs typeface="Calibri" panose="020F0502020204030204" pitchFamily="34" charset="0"/>
              </a:rPr>
              <a:t>+ </a:t>
            </a:r>
          </a:p>
          <a:p>
            <a:pPr algn="ctr">
              <a:defRPr/>
            </a:pPr>
            <a:r>
              <a:rPr lang="en-US" sz="1600" b="1" dirty="0">
                <a:latin typeface="Calibri" panose="020F0502020204030204" pitchFamily="34" charset="0"/>
                <a:cs typeface="Calibri" panose="020F0502020204030204" pitchFamily="34" charset="0"/>
              </a:rPr>
              <a:t>NIVO </a:t>
            </a:r>
            <a:r>
              <a:rPr lang="en-US" sz="1600" b="0" dirty="0">
                <a:latin typeface="Calibri" panose="020F0502020204030204" pitchFamily="34" charset="0"/>
                <a:cs typeface="Calibri" panose="020F0502020204030204" pitchFamily="34" charset="0"/>
              </a:rPr>
              <a:t>3 mg/kg IV</a:t>
            </a:r>
            <a:r>
              <a:rPr lang="en-US" sz="1600" dirty="0">
                <a:latin typeface="Calibri" panose="020F0502020204030204" pitchFamily="34" charset="0"/>
                <a:cs typeface="Calibri" panose="020F0502020204030204" pitchFamily="34" charset="0"/>
              </a:rPr>
              <a:t> </a:t>
            </a:r>
          </a:p>
          <a:p>
            <a:pPr algn="ctr">
              <a:defRPr/>
            </a:pPr>
            <a:r>
              <a:rPr lang="en-US" sz="1600" b="0" dirty="0">
                <a:latin typeface="Calibri" panose="020F0502020204030204" pitchFamily="34" charset="0"/>
                <a:cs typeface="Calibri" panose="020F0502020204030204" pitchFamily="34" charset="0"/>
              </a:rPr>
              <a:t>2 cycles Q3W</a:t>
            </a:r>
          </a:p>
        </p:txBody>
      </p:sp>
      <p:sp>
        <p:nvSpPr>
          <p:cNvPr id="33" name="Line 33">
            <a:extLst>
              <a:ext uri="{FF2B5EF4-FFF2-40B4-BE49-F238E27FC236}">
                <a16:creationId xmlns:a16="http://schemas.microsoft.com/office/drawing/2014/main" id="{6E79A844-F817-BCA6-9838-097B67BDAB9F}"/>
              </a:ext>
            </a:extLst>
          </p:cNvPr>
          <p:cNvSpPr>
            <a:spLocks noChangeShapeType="1"/>
          </p:cNvSpPr>
          <p:nvPr/>
        </p:nvSpPr>
        <p:spPr bwMode="auto">
          <a:xfrm>
            <a:off x="3996006" y="5067292"/>
            <a:ext cx="32727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34" name="Rectangle 24">
            <a:extLst>
              <a:ext uri="{FF2B5EF4-FFF2-40B4-BE49-F238E27FC236}">
                <a16:creationId xmlns:a16="http://schemas.microsoft.com/office/drawing/2014/main" id="{A0305520-B43A-8C89-FD0A-4838C0038F11}"/>
              </a:ext>
            </a:extLst>
          </p:cNvPr>
          <p:cNvSpPr>
            <a:spLocks noChangeArrowheads="1"/>
          </p:cNvSpPr>
          <p:nvPr/>
        </p:nvSpPr>
        <p:spPr bwMode="auto">
          <a:xfrm>
            <a:off x="4373637" y="4122391"/>
            <a:ext cx="880278" cy="2124682"/>
          </a:xfrm>
          <a:prstGeom prst="rect">
            <a:avLst/>
          </a:prstGeom>
          <a:solidFill>
            <a:schemeClr val="bg2"/>
          </a:solidFill>
          <a:ln w="9525">
            <a:noFill/>
            <a:miter lim="800000"/>
            <a:headEnd/>
            <a:tailEnd/>
          </a:ln>
        </p:spPr>
        <p:txBody>
          <a:bodyPr wrap="none" anchor="ctr" anchorCtr="1"/>
          <a:lstStyle/>
          <a:p>
            <a:pPr algn="ctr">
              <a:defRPr/>
            </a:pPr>
            <a:r>
              <a:rPr lang="en-US" sz="1600" b="0" dirty="0">
                <a:latin typeface="Calibri" panose="020F0502020204030204" pitchFamily="34" charset="0"/>
                <a:cs typeface="Calibri" panose="020F0502020204030204" pitchFamily="34" charset="0"/>
              </a:rPr>
              <a:t>Marked </a:t>
            </a:r>
          </a:p>
          <a:p>
            <a:pPr algn="ctr">
              <a:defRPr/>
            </a:pPr>
            <a:r>
              <a:rPr lang="en-US" sz="1600" b="0" dirty="0">
                <a:latin typeface="Calibri" panose="020F0502020204030204" pitchFamily="34" charset="0"/>
                <a:cs typeface="Calibri" panose="020F0502020204030204" pitchFamily="34" charset="0"/>
              </a:rPr>
              <a:t>index</a:t>
            </a:r>
          </a:p>
          <a:p>
            <a:pPr algn="ctr">
              <a:defRPr/>
            </a:pPr>
            <a:r>
              <a:rPr lang="en-US" sz="1600" b="0" dirty="0">
                <a:latin typeface="Calibri" panose="020F0502020204030204" pitchFamily="34" charset="0"/>
                <a:cs typeface="Calibri" panose="020F0502020204030204" pitchFamily="34" charset="0"/>
              </a:rPr>
              <a:t>node</a:t>
            </a:r>
          </a:p>
          <a:p>
            <a:pPr algn="ctr">
              <a:defRPr/>
            </a:pPr>
            <a:r>
              <a:rPr lang="en-US" sz="1600" b="0" dirty="0">
                <a:latin typeface="Calibri" panose="020F0502020204030204" pitchFamily="34" charset="0"/>
                <a:cs typeface="Calibri" panose="020F0502020204030204" pitchFamily="34" charset="0"/>
              </a:rPr>
              <a:t>resection</a:t>
            </a:r>
          </a:p>
        </p:txBody>
      </p:sp>
      <p:sp>
        <p:nvSpPr>
          <p:cNvPr id="35" name="Rectangle 24">
            <a:extLst>
              <a:ext uri="{FF2B5EF4-FFF2-40B4-BE49-F238E27FC236}">
                <a16:creationId xmlns:a16="http://schemas.microsoft.com/office/drawing/2014/main" id="{C5C21B4D-0F86-6F70-1518-67286FCF35D7}"/>
              </a:ext>
            </a:extLst>
          </p:cNvPr>
          <p:cNvSpPr>
            <a:spLocks noChangeArrowheads="1"/>
          </p:cNvSpPr>
          <p:nvPr/>
        </p:nvSpPr>
        <p:spPr bwMode="auto">
          <a:xfrm>
            <a:off x="5728901" y="4108675"/>
            <a:ext cx="1999412" cy="665613"/>
          </a:xfrm>
          <a:prstGeom prst="rect">
            <a:avLst/>
          </a:prstGeom>
          <a:solidFill>
            <a:schemeClr val="accent1"/>
          </a:solidFill>
          <a:ln w="9525">
            <a:noFill/>
            <a:miter lim="800000"/>
            <a:headEnd/>
            <a:tailEnd/>
          </a:ln>
        </p:spPr>
        <p:txBody>
          <a:bodyPr wrap="square" anchor="ctr" anchorCtr="1"/>
          <a:lstStyle/>
          <a:p>
            <a:pPr algn="ctr">
              <a:defRPr/>
            </a:pPr>
            <a:r>
              <a:rPr lang="en-US" sz="1600" dirty="0">
                <a:latin typeface="Calibri" panose="020F0502020204030204" pitchFamily="34" charset="0"/>
                <a:cs typeface="Calibri" panose="020F0502020204030204" pitchFamily="34" charset="0"/>
              </a:rPr>
              <a:t>MPR</a:t>
            </a:r>
          </a:p>
          <a:p>
            <a:pPr algn="ctr">
              <a:defRPr/>
            </a:pPr>
            <a:r>
              <a:rPr lang="en-US" sz="1600" b="0" dirty="0">
                <a:latin typeface="Calibri" panose="020F0502020204030204" pitchFamily="34" charset="0"/>
                <a:cs typeface="Calibri" panose="020F0502020204030204" pitchFamily="34" charset="0"/>
              </a:rPr>
              <a:t>(≤10% viable tumor)</a:t>
            </a:r>
          </a:p>
        </p:txBody>
      </p:sp>
      <p:sp>
        <p:nvSpPr>
          <p:cNvPr id="36" name="Rectangle 25">
            <a:extLst>
              <a:ext uri="{FF2B5EF4-FFF2-40B4-BE49-F238E27FC236}">
                <a16:creationId xmlns:a16="http://schemas.microsoft.com/office/drawing/2014/main" id="{B836B358-ABE7-3CF9-108C-090FDCD2C948}"/>
              </a:ext>
            </a:extLst>
          </p:cNvPr>
          <p:cNvSpPr>
            <a:spLocks noChangeArrowheads="1"/>
          </p:cNvSpPr>
          <p:nvPr/>
        </p:nvSpPr>
        <p:spPr bwMode="auto">
          <a:xfrm>
            <a:off x="5728900" y="5554362"/>
            <a:ext cx="1999413" cy="665613"/>
          </a:xfrm>
          <a:prstGeom prst="rect">
            <a:avLst/>
          </a:prstGeom>
          <a:solidFill>
            <a:schemeClr val="accent4"/>
          </a:solidFill>
          <a:ln w="9525">
            <a:noFill/>
            <a:miter lim="800000"/>
            <a:headEnd/>
            <a:tailEnd/>
          </a:ln>
        </p:spPr>
        <p:txBody>
          <a:bodyPr wrap="square" anchor="ctr" anchorCtr="1"/>
          <a:lstStyle/>
          <a:p>
            <a:pPr algn="ctr">
              <a:defRPr/>
            </a:pPr>
            <a:r>
              <a:rPr lang="en-US" sz="1400" dirty="0">
                <a:latin typeface="Calibri" panose="020F0502020204030204" pitchFamily="34" charset="0"/>
                <a:cs typeface="Calibri" panose="020F0502020204030204" pitchFamily="34" charset="0"/>
              </a:rPr>
              <a:t>pNR</a:t>
            </a:r>
          </a:p>
          <a:p>
            <a:pPr algn="ctr">
              <a:defRPr/>
            </a:pPr>
            <a:r>
              <a:rPr lang="en-US" sz="1400" b="0" dirty="0">
                <a:latin typeface="Calibri" panose="020F0502020204030204" pitchFamily="34" charset="0"/>
                <a:cs typeface="Calibri" panose="020F0502020204030204" pitchFamily="34" charset="0"/>
              </a:rPr>
              <a:t>(&gt;50% viable tumor)</a:t>
            </a:r>
          </a:p>
        </p:txBody>
      </p:sp>
      <p:sp>
        <p:nvSpPr>
          <p:cNvPr id="37" name="Rectangle 36">
            <a:extLst>
              <a:ext uri="{FF2B5EF4-FFF2-40B4-BE49-F238E27FC236}">
                <a16:creationId xmlns:a16="http://schemas.microsoft.com/office/drawing/2014/main" id="{1355305C-10CC-9104-8C54-83A5426F2D50}"/>
              </a:ext>
            </a:extLst>
          </p:cNvPr>
          <p:cNvSpPr>
            <a:spLocks noChangeArrowheads="1"/>
          </p:cNvSpPr>
          <p:nvPr/>
        </p:nvSpPr>
        <p:spPr bwMode="auto">
          <a:xfrm>
            <a:off x="5728900" y="4831520"/>
            <a:ext cx="1999413" cy="665613"/>
          </a:xfrm>
          <a:prstGeom prst="rect">
            <a:avLst/>
          </a:prstGeom>
          <a:solidFill>
            <a:schemeClr val="accent3"/>
          </a:solidFill>
          <a:ln w="9525">
            <a:noFill/>
            <a:miter lim="800000"/>
            <a:headEnd/>
            <a:tailEnd/>
          </a:ln>
        </p:spPr>
        <p:txBody>
          <a:bodyPr wrap="square" anchor="ctr" anchorCtr="1"/>
          <a:lstStyle/>
          <a:p>
            <a:pPr algn="ctr">
              <a:defRPr/>
            </a:pPr>
            <a:r>
              <a:rPr lang="en-US" sz="1400" dirty="0">
                <a:latin typeface="Calibri" panose="020F0502020204030204" pitchFamily="34" charset="0"/>
                <a:cs typeface="Calibri" panose="020F0502020204030204" pitchFamily="34" charset="0"/>
              </a:rPr>
              <a:t>pPR</a:t>
            </a:r>
          </a:p>
          <a:p>
            <a:pPr algn="ctr">
              <a:defRPr/>
            </a:pPr>
            <a:r>
              <a:rPr lang="en-US" sz="1400" b="0" dirty="0">
                <a:latin typeface="Calibri" panose="020F0502020204030204" pitchFamily="34" charset="0"/>
                <a:cs typeface="Calibri" panose="020F0502020204030204" pitchFamily="34" charset="0"/>
              </a:rPr>
              <a:t>(&gt;10 to ≤50% viable tumor)</a:t>
            </a:r>
          </a:p>
        </p:txBody>
      </p:sp>
      <p:sp>
        <p:nvSpPr>
          <p:cNvPr id="49" name="Line 33">
            <a:extLst>
              <a:ext uri="{FF2B5EF4-FFF2-40B4-BE49-F238E27FC236}">
                <a16:creationId xmlns:a16="http://schemas.microsoft.com/office/drawing/2014/main" id="{FF98A167-CF84-EFA4-708E-91ECA6560CF1}"/>
              </a:ext>
            </a:extLst>
          </p:cNvPr>
          <p:cNvSpPr>
            <a:spLocks noChangeShapeType="1"/>
          </p:cNvSpPr>
          <p:nvPr/>
        </p:nvSpPr>
        <p:spPr bwMode="auto">
          <a:xfrm>
            <a:off x="7776212" y="4498780"/>
            <a:ext cx="2975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50" name="Rectangle 24">
            <a:extLst>
              <a:ext uri="{FF2B5EF4-FFF2-40B4-BE49-F238E27FC236}">
                <a16:creationId xmlns:a16="http://schemas.microsoft.com/office/drawing/2014/main" id="{7E5083AD-B952-D813-C341-57C8B2ED3A28}"/>
              </a:ext>
            </a:extLst>
          </p:cNvPr>
          <p:cNvSpPr>
            <a:spLocks noChangeArrowheads="1"/>
          </p:cNvSpPr>
          <p:nvPr/>
        </p:nvSpPr>
        <p:spPr bwMode="auto">
          <a:xfrm>
            <a:off x="8141495" y="4074809"/>
            <a:ext cx="682469" cy="665613"/>
          </a:xfrm>
          <a:prstGeom prst="rect">
            <a:avLst/>
          </a:prstGeom>
          <a:solidFill>
            <a:schemeClr val="tx2"/>
          </a:solidFill>
          <a:ln w="9525">
            <a:noFill/>
            <a:miter lim="800000"/>
            <a:headEnd/>
            <a:tailEnd/>
          </a:ln>
        </p:spPr>
        <p:txBody>
          <a:bodyPr wrap="square" anchor="ctr" anchorCtr="1"/>
          <a:lstStyle/>
          <a:p>
            <a:pPr algn="ctr">
              <a:defRPr/>
            </a:pPr>
            <a:r>
              <a:rPr lang="en-US" sz="1600" dirty="0">
                <a:solidFill>
                  <a:schemeClr val="bg1"/>
                </a:solidFill>
                <a:latin typeface="Calibri" panose="020F0502020204030204" pitchFamily="34" charset="0"/>
                <a:cs typeface="Calibri" panose="020F0502020204030204" pitchFamily="34" charset="0"/>
              </a:rPr>
              <a:t>No</a:t>
            </a:r>
          </a:p>
          <a:p>
            <a:pPr algn="ctr">
              <a:defRPr/>
            </a:pPr>
            <a:r>
              <a:rPr lang="en-US" sz="1600" dirty="0">
                <a:solidFill>
                  <a:schemeClr val="bg1"/>
                </a:solidFill>
                <a:latin typeface="Calibri" panose="020F0502020204030204" pitchFamily="34" charset="0"/>
                <a:cs typeface="Calibri" panose="020F0502020204030204" pitchFamily="34" charset="0"/>
              </a:rPr>
              <a:t>TLND</a:t>
            </a:r>
          </a:p>
        </p:txBody>
      </p:sp>
      <p:sp>
        <p:nvSpPr>
          <p:cNvPr id="51" name="Line 33">
            <a:extLst>
              <a:ext uri="{FF2B5EF4-FFF2-40B4-BE49-F238E27FC236}">
                <a16:creationId xmlns:a16="http://schemas.microsoft.com/office/drawing/2014/main" id="{041875AD-655A-EB5A-EF29-FFA54C86E172}"/>
              </a:ext>
            </a:extLst>
          </p:cNvPr>
          <p:cNvSpPr>
            <a:spLocks noChangeShapeType="1"/>
          </p:cNvSpPr>
          <p:nvPr/>
        </p:nvSpPr>
        <p:spPr bwMode="auto">
          <a:xfrm>
            <a:off x="8870037" y="4515713"/>
            <a:ext cx="2975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52" name="Rectangle 24">
            <a:extLst>
              <a:ext uri="{FF2B5EF4-FFF2-40B4-BE49-F238E27FC236}">
                <a16:creationId xmlns:a16="http://schemas.microsoft.com/office/drawing/2014/main" id="{29953832-559F-4895-48B0-7008424C4B3D}"/>
              </a:ext>
            </a:extLst>
          </p:cNvPr>
          <p:cNvSpPr>
            <a:spLocks noChangeArrowheads="1"/>
          </p:cNvSpPr>
          <p:nvPr/>
        </p:nvSpPr>
        <p:spPr bwMode="auto">
          <a:xfrm>
            <a:off x="9227827" y="4108675"/>
            <a:ext cx="2291352" cy="665613"/>
          </a:xfrm>
          <a:prstGeom prst="rect">
            <a:avLst/>
          </a:prstGeom>
          <a:solidFill>
            <a:schemeClr val="accent1"/>
          </a:solidFill>
          <a:ln w="9525">
            <a:noFill/>
            <a:miter lim="800000"/>
            <a:headEnd/>
            <a:tailEnd/>
          </a:ln>
        </p:spPr>
        <p:txBody>
          <a:bodyPr wrap="square" anchor="ctr" anchorCtr="1"/>
          <a:lstStyle/>
          <a:p>
            <a:pPr algn="ctr">
              <a:defRPr/>
            </a:pPr>
            <a:r>
              <a:rPr lang="en-US" sz="1600" dirty="0">
                <a:latin typeface="Calibri" panose="020F0502020204030204" pitchFamily="34" charset="0"/>
                <a:cs typeface="Calibri" panose="020F0502020204030204" pitchFamily="34" charset="0"/>
              </a:rPr>
              <a:t>Follow-up</a:t>
            </a:r>
          </a:p>
          <a:p>
            <a:pPr algn="ctr">
              <a:defRPr/>
            </a:pPr>
            <a:r>
              <a:rPr lang="en-US" sz="1600" b="0" dirty="0">
                <a:latin typeface="Calibri" panose="020F0502020204030204" pitchFamily="34" charset="0"/>
                <a:cs typeface="Calibri" panose="020F0502020204030204" pitchFamily="34" charset="0"/>
              </a:rPr>
              <a:t>CT + ultrasound Q12W</a:t>
            </a:r>
          </a:p>
        </p:txBody>
      </p:sp>
      <p:sp>
        <p:nvSpPr>
          <p:cNvPr id="53" name="Line 33">
            <a:extLst>
              <a:ext uri="{FF2B5EF4-FFF2-40B4-BE49-F238E27FC236}">
                <a16:creationId xmlns:a16="http://schemas.microsoft.com/office/drawing/2014/main" id="{9818961A-9D94-5C26-4F4B-59F57F144E2F}"/>
              </a:ext>
            </a:extLst>
          </p:cNvPr>
          <p:cNvSpPr>
            <a:spLocks noChangeShapeType="1"/>
          </p:cNvSpPr>
          <p:nvPr/>
        </p:nvSpPr>
        <p:spPr bwMode="auto">
          <a:xfrm>
            <a:off x="7776212" y="5196842"/>
            <a:ext cx="2975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Rectangle 24">
            <a:extLst>
              <a:ext uri="{FF2B5EF4-FFF2-40B4-BE49-F238E27FC236}">
                <a16:creationId xmlns:a16="http://schemas.microsoft.com/office/drawing/2014/main" id="{3BE88E9B-9F47-B675-B8B7-86C54EA6BA85}"/>
              </a:ext>
            </a:extLst>
          </p:cNvPr>
          <p:cNvSpPr>
            <a:spLocks noChangeArrowheads="1"/>
          </p:cNvSpPr>
          <p:nvPr/>
        </p:nvSpPr>
        <p:spPr bwMode="auto">
          <a:xfrm>
            <a:off x="8141495" y="4823670"/>
            <a:ext cx="682469" cy="665613"/>
          </a:xfrm>
          <a:prstGeom prst="rect">
            <a:avLst/>
          </a:prstGeom>
          <a:solidFill>
            <a:schemeClr val="bg2"/>
          </a:solidFill>
          <a:ln w="9525">
            <a:noFill/>
            <a:miter lim="800000"/>
            <a:headEnd/>
            <a:tailEnd/>
          </a:ln>
        </p:spPr>
        <p:txBody>
          <a:bodyPr wrap="square" anchor="ctr" anchorCtr="1"/>
          <a:lstStyle/>
          <a:p>
            <a:pPr algn="ctr">
              <a:defRPr/>
            </a:pPr>
            <a:r>
              <a:rPr lang="en-US" sz="1600" dirty="0">
                <a:latin typeface="Calibri" panose="020F0502020204030204" pitchFamily="34" charset="0"/>
                <a:cs typeface="Calibri" panose="020F0502020204030204" pitchFamily="34" charset="0"/>
              </a:rPr>
              <a:t>TLND</a:t>
            </a:r>
          </a:p>
        </p:txBody>
      </p:sp>
      <p:sp>
        <p:nvSpPr>
          <p:cNvPr id="55" name="Line 33">
            <a:extLst>
              <a:ext uri="{FF2B5EF4-FFF2-40B4-BE49-F238E27FC236}">
                <a16:creationId xmlns:a16="http://schemas.microsoft.com/office/drawing/2014/main" id="{276780F8-14F2-29AE-DA25-EB4D4FBB5CE8}"/>
              </a:ext>
            </a:extLst>
          </p:cNvPr>
          <p:cNvSpPr>
            <a:spLocks noChangeShapeType="1"/>
          </p:cNvSpPr>
          <p:nvPr/>
        </p:nvSpPr>
        <p:spPr bwMode="auto">
          <a:xfrm>
            <a:off x="8870037" y="5264574"/>
            <a:ext cx="2975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Rectangle 24">
            <a:extLst>
              <a:ext uri="{FF2B5EF4-FFF2-40B4-BE49-F238E27FC236}">
                <a16:creationId xmlns:a16="http://schemas.microsoft.com/office/drawing/2014/main" id="{B9DB1889-540D-145C-E802-FAE26E12F926}"/>
              </a:ext>
            </a:extLst>
          </p:cNvPr>
          <p:cNvSpPr>
            <a:spLocks noChangeArrowheads="1"/>
          </p:cNvSpPr>
          <p:nvPr/>
        </p:nvSpPr>
        <p:spPr bwMode="auto">
          <a:xfrm>
            <a:off x="9227827" y="4823670"/>
            <a:ext cx="2291352" cy="665613"/>
          </a:xfrm>
          <a:prstGeom prst="rect">
            <a:avLst/>
          </a:prstGeom>
          <a:solidFill>
            <a:schemeClr val="accent3"/>
          </a:solidFill>
          <a:ln w="9525">
            <a:noFill/>
            <a:miter lim="800000"/>
            <a:headEnd/>
            <a:tailEnd/>
          </a:ln>
        </p:spPr>
        <p:txBody>
          <a:bodyPr wrap="square" anchor="ctr" anchorCtr="1"/>
          <a:lstStyle/>
          <a:p>
            <a:pPr algn="ctr">
              <a:defRPr/>
            </a:pPr>
            <a:r>
              <a:rPr lang="en-US" sz="1600" dirty="0">
                <a:latin typeface="Calibri" panose="020F0502020204030204" pitchFamily="34" charset="0"/>
                <a:cs typeface="Calibri" panose="020F0502020204030204" pitchFamily="34" charset="0"/>
              </a:rPr>
              <a:t>Follow-up</a:t>
            </a:r>
          </a:p>
          <a:p>
            <a:pPr algn="ctr">
              <a:defRPr/>
            </a:pPr>
            <a:r>
              <a:rPr lang="en-US" sz="1600" b="0" dirty="0">
                <a:latin typeface="Calibri" panose="020F0502020204030204" pitchFamily="34" charset="0"/>
                <a:cs typeface="Calibri" panose="020F0502020204030204" pitchFamily="34" charset="0"/>
              </a:rPr>
              <a:t>CT Q12W</a:t>
            </a:r>
          </a:p>
        </p:txBody>
      </p:sp>
      <p:sp>
        <p:nvSpPr>
          <p:cNvPr id="57" name="Line 33">
            <a:extLst>
              <a:ext uri="{FF2B5EF4-FFF2-40B4-BE49-F238E27FC236}">
                <a16:creationId xmlns:a16="http://schemas.microsoft.com/office/drawing/2014/main" id="{03B634C2-74EF-BF5D-96A0-A82ACEB7786D}"/>
              </a:ext>
            </a:extLst>
          </p:cNvPr>
          <p:cNvSpPr>
            <a:spLocks noChangeShapeType="1"/>
          </p:cNvSpPr>
          <p:nvPr/>
        </p:nvSpPr>
        <p:spPr bwMode="auto">
          <a:xfrm>
            <a:off x="7776212" y="5893668"/>
            <a:ext cx="2975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Rectangle 24">
            <a:extLst>
              <a:ext uri="{FF2B5EF4-FFF2-40B4-BE49-F238E27FC236}">
                <a16:creationId xmlns:a16="http://schemas.microsoft.com/office/drawing/2014/main" id="{44AFE737-11C6-8B79-041C-E1B821CBD528}"/>
              </a:ext>
            </a:extLst>
          </p:cNvPr>
          <p:cNvSpPr>
            <a:spLocks noChangeArrowheads="1"/>
          </p:cNvSpPr>
          <p:nvPr/>
        </p:nvSpPr>
        <p:spPr bwMode="auto">
          <a:xfrm>
            <a:off x="8141495" y="5554362"/>
            <a:ext cx="682469" cy="665613"/>
          </a:xfrm>
          <a:prstGeom prst="rect">
            <a:avLst/>
          </a:prstGeom>
          <a:solidFill>
            <a:schemeClr val="bg2"/>
          </a:solidFill>
          <a:ln w="9525">
            <a:noFill/>
            <a:miter lim="800000"/>
            <a:headEnd/>
            <a:tailEnd/>
          </a:ln>
        </p:spPr>
        <p:txBody>
          <a:bodyPr wrap="square" anchor="ctr" anchorCtr="1"/>
          <a:lstStyle/>
          <a:p>
            <a:pPr algn="ctr">
              <a:defRPr/>
            </a:pPr>
            <a:r>
              <a:rPr lang="en-US" sz="1600" dirty="0">
                <a:latin typeface="Calibri" panose="020F0502020204030204" pitchFamily="34" charset="0"/>
                <a:cs typeface="Calibri" panose="020F0502020204030204" pitchFamily="34" charset="0"/>
              </a:rPr>
              <a:t>TLND</a:t>
            </a:r>
          </a:p>
        </p:txBody>
      </p:sp>
      <p:sp>
        <p:nvSpPr>
          <p:cNvPr id="59" name="Line 33">
            <a:extLst>
              <a:ext uri="{FF2B5EF4-FFF2-40B4-BE49-F238E27FC236}">
                <a16:creationId xmlns:a16="http://schemas.microsoft.com/office/drawing/2014/main" id="{A6F7A1BE-2B80-E9C1-E869-2ACB44690BAB}"/>
              </a:ext>
            </a:extLst>
          </p:cNvPr>
          <p:cNvSpPr>
            <a:spLocks noChangeShapeType="1"/>
          </p:cNvSpPr>
          <p:nvPr/>
        </p:nvSpPr>
        <p:spPr bwMode="auto">
          <a:xfrm>
            <a:off x="8870037" y="5995266"/>
            <a:ext cx="2975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60" name="Rectangle 24">
            <a:extLst>
              <a:ext uri="{FF2B5EF4-FFF2-40B4-BE49-F238E27FC236}">
                <a16:creationId xmlns:a16="http://schemas.microsoft.com/office/drawing/2014/main" id="{2408B9DF-6893-64FF-541C-5B02C5B1A92D}"/>
              </a:ext>
            </a:extLst>
          </p:cNvPr>
          <p:cNvSpPr>
            <a:spLocks noChangeArrowheads="1"/>
          </p:cNvSpPr>
          <p:nvPr/>
        </p:nvSpPr>
        <p:spPr bwMode="auto">
          <a:xfrm>
            <a:off x="9227827" y="5537429"/>
            <a:ext cx="2291352" cy="695928"/>
          </a:xfrm>
          <a:prstGeom prst="rect">
            <a:avLst/>
          </a:prstGeom>
          <a:solidFill>
            <a:schemeClr val="accent4"/>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Calibri" panose="020F0502020204030204" pitchFamily="34" charset="0"/>
              </a:rPr>
              <a:t>NIVO</a:t>
            </a:r>
            <a:r>
              <a:rPr lang="en-US" sz="1600" dirty="0">
                <a:latin typeface="Calibri" panose="020F0502020204030204" pitchFamily="34" charset="0"/>
                <a:cs typeface="Calibri" panose="020F0502020204030204" pitchFamily="34" charset="0"/>
              </a:rPr>
              <a:t> </a:t>
            </a:r>
            <a:r>
              <a:rPr lang="en-US" sz="1600" b="0" dirty="0">
                <a:latin typeface="Calibri" panose="020F0502020204030204" pitchFamily="34" charset="0"/>
                <a:cs typeface="Calibri" panose="020F0502020204030204" pitchFamily="34" charset="0"/>
              </a:rPr>
              <a:t>or</a:t>
            </a:r>
            <a:r>
              <a:rPr lang="en-US" sz="1600" dirty="0">
                <a:latin typeface="Calibri" panose="020F0502020204030204" pitchFamily="34" charset="0"/>
                <a:cs typeface="Calibri" panose="020F0502020204030204" pitchFamily="34" charset="0"/>
              </a:rPr>
              <a:t> </a:t>
            </a:r>
            <a:r>
              <a:rPr lang="en-US" sz="1600" b="1" dirty="0">
                <a:latin typeface="Calibri" panose="020F0502020204030204" pitchFamily="34" charset="0"/>
                <a:cs typeface="Calibri" panose="020F0502020204030204" pitchFamily="34" charset="0"/>
              </a:rPr>
              <a:t>DAB + TRAM</a:t>
            </a:r>
            <a:r>
              <a:rPr lang="en-US" sz="1600" dirty="0">
                <a:latin typeface="Calibri" panose="020F0502020204030204" pitchFamily="34" charset="0"/>
                <a:cs typeface="Calibri" panose="020F0502020204030204" pitchFamily="34" charset="0"/>
              </a:rPr>
              <a:t> </a:t>
            </a:r>
            <a:br>
              <a:rPr lang="en-US" sz="160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(if </a:t>
            </a:r>
            <a:r>
              <a:rPr lang="en-US" sz="1600" b="0" i="1" dirty="0">
                <a:latin typeface="Calibri" panose="020F0502020204030204" pitchFamily="34" charset="0"/>
                <a:cs typeface="Calibri" panose="020F0502020204030204" pitchFamily="34" charset="0"/>
              </a:rPr>
              <a:t>BRAF</a:t>
            </a:r>
            <a:r>
              <a:rPr lang="en-US" sz="1600" b="0" dirty="0">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 RT </a:t>
            </a:r>
          </a:p>
          <a:p>
            <a:pPr algn="ctr">
              <a:defRPr/>
            </a:pPr>
            <a:r>
              <a:rPr lang="en-US" sz="1600" dirty="0">
                <a:latin typeface="Calibri" panose="020F0502020204030204" pitchFamily="34" charset="0"/>
                <a:cs typeface="Calibri" panose="020F0502020204030204" pitchFamily="34" charset="0"/>
              </a:rPr>
              <a:t>Follow-up</a:t>
            </a:r>
            <a:r>
              <a:rPr lang="en-US" sz="1600" b="0" dirty="0">
                <a:latin typeface="Calibri" panose="020F0502020204030204" pitchFamily="34" charset="0"/>
                <a:cs typeface="Calibri" panose="020F0502020204030204" pitchFamily="34" charset="0"/>
              </a:rPr>
              <a:t> CT Q12W</a:t>
            </a:r>
          </a:p>
        </p:txBody>
      </p:sp>
      <p:sp>
        <p:nvSpPr>
          <p:cNvPr id="61" name="Content Placeholder 3">
            <a:extLst>
              <a:ext uri="{FF2B5EF4-FFF2-40B4-BE49-F238E27FC236}">
                <a16:creationId xmlns:a16="http://schemas.microsoft.com/office/drawing/2014/main" id="{A69B5CE5-C1D9-4F2F-DDCE-C0771500C0E8}"/>
              </a:ext>
            </a:extLst>
          </p:cNvPr>
          <p:cNvSpPr>
            <a:spLocks noGrp="1"/>
          </p:cNvSpPr>
          <p:nvPr>
            <p:ph idx="1"/>
          </p:nvPr>
        </p:nvSpPr>
        <p:spPr>
          <a:xfrm>
            <a:off x="604675" y="3669822"/>
            <a:ext cx="10877529" cy="517508"/>
          </a:xfrm>
        </p:spPr>
        <p:txBody>
          <a:bodyPr/>
          <a:lstStyle/>
          <a:p>
            <a:r>
              <a:rPr lang="en-US" sz="2200" b="1" dirty="0">
                <a:cs typeface="Calibri" panose="020F0502020204030204" pitchFamily="34" charset="0"/>
              </a:rPr>
              <a:t>PRADO: </a:t>
            </a:r>
            <a:r>
              <a:rPr lang="en-US" sz="2200" dirty="0">
                <a:cs typeface="Calibri" panose="020F0502020204030204" pitchFamily="34" charset="0"/>
              </a:rPr>
              <a:t>nonrandomized, open-label e</a:t>
            </a:r>
            <a:r>
              <a:rPr lang="en-US" sz="2200" b="0" kern="0" dirty="0">
                <a:cs typeface="Calibri" panose="020F0502020204030204" pitchFamily="34" charset="0"/>
              </a:rPr>
              <a:t>xtension of OpACIN-neo study</a:t>
            </a:r>
          </a:p>
        </p:txBody>
      </p:sp>
      <p:sp>
        <p:nvSpPr>
          <p:cNvPr id="9217" name="Rectangle 24">
            <a:extLst>
              <a:ext uri="{FF2B5EF4-FFF2-40B4-BE49-F238E27FC236}">
                <a16:creationId xmlns:a16="http://schemas.microsoft.com/office/drawing/2014/main" id="{91D9B73A-F37C-829B-67DD-183F5F561DA5}"/>
              </a:ext>
            </a:extLst>
          </p:cNvPr>
          <p:cNvSpPr>
            <a:spLocks noChangeArrowheads="1"/>
          </p:cNvSpPr>
          <p:nvPr/>
        </p:nvSpPr>
        <p:spPr bwMode="auto">
          <a:xfrm>
            <a:off x="7290906" y="2201278"/>
            <a:ext cx="645415" cy="491599"/>
          </a:xfrm>
          <a:prstGeom prst="rect">
            <a:avLst/>
          </a:prstGeom>
          <a:solidFill>
            <a:schemeClr val="bg2"/>
          </a:solidFill>
          <a:ln w="9525">
            <a:noFill/>
            <a:miter lim="800000"/>
            <a:headEnd/>
            <a:tailEnd/>
          </a:ln>
        </p:spPr>
        <p:txBody>
          <a:bodyPr wrap="square" anchor="ctr" anchorCtr="1"/>
          <a:lstStyle/>
          <a:p>
            <a:pPr algn="ctr">
              <a:defRPr/>
            </a:pPr>
            <a:r>
              <a:rPr lang="en-US" sz="1600" dirty="0">
                <a:latin typeface="Calibri" panose="020F0502020204030204" pitchFamily="34" charset="0"/>
                <a:cs typeface="Calibri" panose="020F0502020204030204" pitchFamily="34" charset="0"/>
              </a:rPr>
              <a:t>TLND</a:t>
            </a:r>
          </a:p>
        </p:txBody>
      </p:sp>
      <p:sp>
        <p:nvSpPr>
          <p:cNvPr id="9219" name="Rectangle 24">
            <a:extLst>
              <a:ext uri="{FF2B5EF4-FFF2-40B4-BE49-F238E27FC236}">
                <a16:creationId xmlns:a16="http://schemas.microsoft.com/office/drawing/2014/main" id="{9ACE0301-F5E1-07FA-5B13-66EB2F2369EC}"/>
              </a:ext>
            </a:extLst>
          </p:cNvPr>
          <p:cNvSpPr>
            <a:spLocks noChangeArrowheads="1"/>
          </p:cNvSpPr>
          <p:nvPr/>
        </p:nvSpPr>
        <p:spPr bwMode="auto">
          <a:xfrm>
            <a:off x="7290906" y="2782819"/>
            <a:ext cx="645415" cy="491599"/>
          </a:xfrm>
          <a:prstGeom prst="rect">
            <a:avLst/>
          </a:prstGeom>
          <a:solidFill>
            <a:schemeClr val="bg2"/>
          </a:solidFill>
          <a:ln w="9525">
            <a:noFill/>
            <a:miter lim="800000"/>
            <a:headEnd/>
            <a:tailEnd/>
          </a:ln>
        </p:spPr>
        <p:txBody>
          <a:bodyPr wrap="square" anchor="ctr" anchorCtr="1"/>
          <a:lstStyle/>
          <a:p>
            <a:pPr algn="ctr">
              <a:defRPr/>
            </a:pPr>
            <a:r>
              <a:rPr lang="en-US" sz="1600" dirty="0">
                <a:latin typeface="Calibri" panose="020F0502020204030204" pitchFamily="34" charset="0"/>
                <a:cs typeface="Calibri" panose="020F0502020204030204" pitchFamily="34" charset="0"/>
              </a:rPr>
              <a:t>TLND</a:t>
            </a:r>
          </a:p>
        </p:txBody>
      </p:sp>
      <p:sp>
        <p:nvSpPr>
          <p:cNvPr id="9220" name="Rectangle 24">
            <a:extLst>
              <a:ext uri="{FF2B5EF4-FFF2-40B4-BE49-F238E27FC236}">
                <a16:creationId xmlns:a16="http://schemas.microsoft.com/office/drawing/2014/main" id="{A49CC723-D955-B3C0-767E-C374BBCDAE47}"/>
              </a:ext>
            </a:extLst>
          </p:cNvPr>
          <p:cNvSpPr>
            <a:spLocks noChangeArrowheads="1"/>
          </p:cNvSpPr>
          <p:nvPr/>
        </p:nvSpPr>
        <p:spPr bwMode="auto">
          <a:xfrm>
            <a:off x="7290906" y="1620196"/>
            <a:ext cx="645415" cy="491599"/>
          </a:xfrm>
          <a:prstGeom prst="rect">
            <a:avLst/>
          </a:prstGeom>
          <a:solidFill>
            <a:schemeClr val="bg2"/>
          </a:solidFill>
          <a:ln w="9525">
            <a:noFill/>
            <a:miter lim="800000"/>
            <a:headEnd/>
            <a:tailEnd/>
          </a:ln>
        </p:spPr>
        <p:txBody>
          <a:bodyPr wrap="square" anchor="ctr" anchorCtr="1"/>
          <a:lstStyle/>
          <a:p>
            <a:pPr algn="ctr">
              <a:defRPr/>
            </a:pPr>
            <a:r>
              <a:rPr lang="en-US" sz="1600" dirty="0">
                <a:latin typeface="Calibri" panose="020F0502020204030204" pitchFamily="34" charset="0"/>
                <a:cs typeface="Calibri" panose="020F0502020204030204" pitchFamily="34" charset="0"/>
              </a:rPr>
              <a:t>TLND</a:t>
            </a:r>
          </a:p>
        </p:txBody>
      </p:sp>
      <p:sp>
        <p:nvSpPr>
          <p:cNvPr id="9222" name="Line 33">
            <a:extLst>
              <a:ext uri="{FF2B5EF4-FFF2-40B4-BE49-F238E27FC236}">
                <a16:creationId xmlns:a16="http://schemas.microsoft.com/office/drawing/2014/main" id="{DE205BCF-2216-45F7-2B8E-7B3DF7989AE2}"/>
              </a:ext>
            </a:extLst>
          </p:cNvPr>
          <p:cNvSpPr>
            <a:spLocks noChangeShapeType="1"/>
          </p:cNvSpPr>
          <p:nvPr/>
        </p:nvSpPr>
        <p:spPr bwMode="auto">
          <a:xfrm>
            <a:off x="6908379" y="1879332"/>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9223" name="Line 33">
            <a:extLst>
              <a:ext uri="{FF2B5EF4-FFF2-40B4-BE49-F238E27FC236}">
                <a16:creationId xmlns:a16="http://schemas.microsoft.com/office/drawing/2014/main" id="{56838321-2607-9908-F3D3-D631FD344792}"/>
              </a:ext>
            </a:extLst>
          </p:cNvPr>
          <p:cNvSpPr>
            <a:spLocks noChangeShapeType="1"/>
          </p:cNvSpPr>
          <p:nvPr/>
        </p:nvSpPr>
        <p:spPr bwMode="auto">
          <a:xfrm>
            <a:off x="6908379" y="3028618"/>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9226" name="TextBox 9225">
            <a:extLst>
              <a:ext uri="{FF2B5EF4-FFF2-40B4-BE49-F238E27FC236}">
                <a16:creationId xmlns:a16="http://schemas.microsoft.com/office/drawing/2014/main" id="{B6563E15-4B1D-D63F-6036-FB49E2BBFC85}"/>
              </a:ext>
            </a:extLst>
          </p:cNvPr>
          <p:cNvSpPr txBox="1"/>
          <p:nvPr/>
        </p:nvSpPr>
        <p:spPr bwMode="auto">
          <a:xfrm>
            <a:off x="9203929" y="1267988"/>
            <a:ext cx="2659837" cy="2251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1000"/>
              </a:spcBef>
              <a:spcAft>
                <a:spcPts val="700"/>
              </a:spcAft>
            </a:pPr>
            <a:r>
              <a:rPr lang="en-US" sz="1600" b="1" kern="0" dirty="0">
                <a:solidFill>
                  <a:schemeClr val="bg1"/>
                </a:solidFill>
                <a:latin typeface="Calibri" panose="020F0502020204030204" pitchFamily="34" charset="0"/>
                <a:cs typeface="Calibri" panose="020F0502020204030204" pitchFamily="34" charset="0"/>
              </a:rPr>
              <a:t>Primary endpoints: </a:t>
            </a:r>
          </a:p>
          <a:p>
            <a:pPr marL="285750" indent="-285750">
              <a:spcBef>
                <a:spcPts val="1000"/>
              </a:spcBef>
              <a:spcAft>
                <a:spcPts val="700"/>
              </a:spcAft>
              <a:buFont typeface="Wingdings" panose="05000000000000000000" pitchFamily="2" charset="2"/>
              <a:buChar char="§"/>
            </a:pPr>
            <a:r>
              <a:rPr lang="en-US" sz="1600" b="1" kern="0" dirty="0">
                <a:solidFill>
                  <a:schemeClr val="bg1"/>
                </a:solidFill>
                <a:latin typeface="Calibri" panose="020F0502020204030204" pitchFamily="34" charset="0"/>
                <a:cs typeface="Calibri" panose="020F0502020204030204" pitchFamily="34" charset="0"/>
              </a:rPr>
              <a:t>OpACIN-neo: </a:t>
            </a:r>
            <a:r>
              <a:rPr lang="en-US" sz="1600" b="0" kern="0" dirty="0">
                <a:solidFill>
                  <a:schemeClr val="bg1"/>
                </a:solidFill>
                <a:latin typeface="Calibri" panose="020F0502020204030204" pitchFamily="34" charset="0"/>
                <a:cs typeface="Calibri" panose="020F0502020204030204" pitchFamily="34" charset="0"/>
              </a:rPr>
              <a:t>grade 3/4 irAEs within first 12 wk, RR* at Wk 6, pRR at Wk 6</a:t>
            </a:r>
          </a:p>
          <a:p>
            <a:pPr marL="285750" indent="-285750">
              <a:spcBef>
                <a:spcPts val="1000"/>
              </a:spcBef>
              <a:spcAft>
                <a:spcPts val="700"/>
              </a:spcAft>
              <a:buFont typeface="Wingdings" panose="05000000000000000000" pitchFamily="2" charset="2"/>
              <a:buChar char="§"/>
            </a:pPr>
            <a:r>
              <a:rPr lang="en-US" sz="1600" b="1" kern="0" dirty="0">
                <a:solidFill>
                  <a:schemeClr val="bg1"/>
                </a:solidFill>
                <a:latin typeface="Calibri" panose="020F0502020204030204" pitchFamily="34" charset="0"/>
                <a:cs typeface="Calibri" panose="020F0502020204030204" pitchFamily="34" charset="0"/>
              </a:rPr>
              <a:t>PRADO: </a:t>
            </a:r>
            <a:r>
              <a:rPr lang="en-US" sz="1600" b="0" kern="0" dirty="0">
                <a:solidFill>
                  <a:schemeClr val="bg1"/>
                </a:solidFill>
                <a:latin typeface="Calibri" panose="020F0502020204030204" pitchFamily="34" charset="0"/>
                <a:cs typeface="Calibri" panose="020F0502020204030204" pitchFamily="34" charset="0"/>
              </a:rPr>
              <a:t>pRR in marked index lymph node and </a:t>
            </a:r>
            <a:br>
              <a:rPr lang="en-US" sz="1600" b="0" kern="0" dirty="0">
                <a:solidFill>
                  <a:schemeClr val="bg1"/>
                </a:solidFill>
                <a:latin typeface="Calibri" panose="020F0502020204030204" pitchFamily="34" charset="0"/>
                <a:cs typeface="Calibri" panose="020F0502020204030204" pitchFamily="34" charset="0"/>
              </a:rPr>
            </a:br>
            <a:r>
              <a:rPr lang="en-US" sz="1600" b="0" kern="0" dirty="0">
                <a:solidFill>
                  <a:schemeClr val="bg1"/>
                </a:solidFill>
                <a:latin typeface="Calibri" panose="020F0502020204030204" pitchFamily="34" charset="0"/>
                <a:cs typeface="Calibri" panose="020F0502020204030204" pitchFamily="34" charset="0"/>
              </a:rPr>
              <a:t>RFS at 24 mo </a:t>
            </a:r>
          </a:p>
        </p:txBody>
      </p:sp>
      <p:sp>
        <p:nvSpPr>
          <p:cNvPr id="9227" name="TextBox 9226">
            <a:extLst>
              <a:ext uri="{FF2B5EF4-FFF2-40B4-BE49-F238E27FC236}">
                <a16:creationId xmlns:a16="http://schemas.microsoft.com/office/drawing/2014/main" id="{D1BF810C-1D98-2B21-92CD-DE818F530E4D}"/>
              </a:ext>
            </a:extLst>
          </p:cNvPr>
          <p:cNvSpPr txBox="1"/>
          <p:nvPr/>
        </p:nvSpPr>
        <p:spPr bwMode="auto">
          <a:xfrm>
            <a:off x="414339" y="6164358"/>
            <a:ext cx="19091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GB" altLang="en-US" sz="1200" b="0" dirty="0">
                <a:solidFill>
                  <a:schemeClr val="bg1"/>
                </a:solidFill>
                <a:latin typeface="Calibri" panose="020F0502020204030204" pitchFamily="34" charset="0"/>
                <a:cs typeface="Calibri" panose="020F0502020204030204" pitchFamily="34" charset="0"/>
              </a:rPr>
              <a:t>*By RECIST 1.1.</a:t>
            </a:r>
            <a:endParaRPr lang="en-US" sz="1200" b="0" dirty="0">
              <a:solidFill>
                <a:schemeClr val="bg1"/>
              </a:solidFill>
              <a:latin typeface="Calibri" panose="020F0502020204030204" pitchFamily="34" charset="0"/>
              <a:cs typeface="Calibri" panose="020F0502020204030204" pitchFamily="34" charset="0"/>
            </a:endParaRPr>
          </a:p>
        </p:txBody>
      </p:sp>
      <p:sp>
        <p:nvSpPr>
          <p:cNvPr id="9228" name="Line 32">
            <a:extLst>
              <a:ext uri="{FF2B5EF4-FFF2-40B4-BE49-F238E27FC236}">
                <a16:creationId xmlns:a16="http://schemas.microsoft.com/office/drawing/2014/main" id="{CC113F93-E7C4-E126-A859-E3A60D47A4D7}"/>
              </a:ext>
            </a:extLst>
          </p:cNvPr>
          <p:cNvSpPr>
            <a:spLocks noChangeShapeType="1"/>
          </p:cNvSpPr>
          <p:nvPr/>
        </p:nvSpPr>
        <p:spPr bwMode="auto">
          <a:xfrm>
            <a:off x="5276907" y="5083008"/>
            <a:ext cx="38404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cs typeface="Calibri" panose="020F0502020204030204" pitchFamily="34" charset="0"/>
            </a:endParaRPr>
          </a:p>
        </p:txBody>
      </p:sp>
      <p:sp>
        <p:nvSpPr>
          <p:cNvPr id="9229" name="Line 32">
            <a:extLst>
              <a:ext uri="{FF2B5EF4-FFF2-40B4-BE49-F238E27FC236}">
                <a16:creationId xmlns:a16="http://schemas.microsoft.com/office/drawing/2014/main" id="{F00F19DC-4411-2BB5-47FA-1CB38A03EEE3}"/>
              </a:ext>
            </a:extLst>
          </p:cNvPr>
          <p:cNvSpPr>
            <a:spLocks noChangeShapeType="1"/>
          </p:cNvSpPr>
          <p:nvPr/>
        </p:nvSpPr>
        <p:spPr bwMode="auto">
          <a:xfrm flipV="1">
            <a:off x="5276907" y="4512496"/>
            <a:ext cx="38404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cs typeface="Calibri" panose="020F0502020204030204" pitchFamily="34" charset="0"/>
            </a:endParaRPr>
          </a:p>
        </p:txBody>
      </p:sp>
      <p:sp>
        <p:nvSpPr>
          <p:cNvPr id="9230" name="Line 32">
            <a:extLst>
              <a:ext uri="{FF2B5EF4-FFF2-40B4-BE49-F238E27FC236}">
                <a16:creationId xmlns:a16="http://schemas.microsoft.com/office/drawing/2014/main" id="{4C7934DB-2F24-A299-A95A-E1848CF89EA0}"/>
              </a:ext>
            </a:extLst>
          </p:cNvPr>
          <p:cNvSpPr>
            <a:spLocks noChangeShapeType="1"/>
          </p:cNvSpPr>
          <p:nvPr/>
        </p:nvSpPr>
        <p:spPr bwMode="auto">
          <a:xfrm flipV="1">
            <a:off x="5276907" y="5649174"/>
            <a:ext cx="38404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cs typeface="Calibri" panose="020F0502020204030204" pitchFamily="34" charset="0"/>
            </a:endParaRPr>
          </a:p>
        </p:txBody>
      </p:sp>
      <p:cxnSp>
        <p:nvCxnSpPr>
          <p:cNvPr id="9233" name="Straight Arrow Connector 9232">
            <a:extLst>
              <a:ext uri="{FF2B5EF4-FFF2-40B4-BE49-F238E27FC236}">
                <a16:creationId xmlns:a16="http://schemas.microsoft.com/office/drawing/2014/main" id="{6DE33326-8A95-ACC8-3C54-D6030E5C4653}"/>
              </a:ext>
            </a:extLst>
          </p:cNvPr>
          <p:cNvCxnSpPr/>
          <p:nvPr/>
        </p:nvCxnSpPr>
        <p:spPr bwMode="auto">
          <a:xfrm>
            <a:off x="7954775" y="1864701"/>
            <a:ext cx="397418" cy="328098"/>
          </a:xfrm>
          <a:prstGeom prst="straightConnector1">
            <a:avLst/>
          </a:prstGeom>
          <a:noFill/>
          <a:ln w="28575" cap="flat" cmpd="sng" algn="ctr">
            <a:solidFill>
              <a:schemeClr val="bg1"/>
            </a:solidFill>
            <a:prstDash val="solid"/>
            <a:round/>
            <a:headEnd type="none" w="med" len="med"/>
            <a:tailEnd type="triangle"/>
          </a:ln>
          <a:effectLst/>
        </p:spPr>
      </p:cxnSp>
      <p:cxnSp>
        <p:nvCxnSpPr>
          <p:cNvPr id="9235" name="Straight Arrow Connector 9234">
            <a:extLst>
              <a:ext uri="{FF2B5EF4-FFF2-40B4-BE49-F238E27FC236}">
                <a16:creationId xmlns:a16="http://schemas.microsoft.com/office/drawing/2014/main" id="{EA0EA589-2E81-30F8-F25E-A8056C13A070}"/>
              </a:ext>
            </a:extLst>
          </p:cNvPr>
          <p:cNvCxnSpPr/>
          <p:nvPr/>
        </p:nvCxnSpPr>
        <p:spPr bwMode="auto">
          <a:xfrm flipV="1">
            <a:off x="7973143" y="2692877"/>
            <a:ext cx="395297" cy="402748"/>
          </a:xfrm>
          <a:prstGeom prst="straightConnector1">
            <a:avLst/>
          </a:prstGeom>
          <a:noFill/>
          <a:ln w="28575" cap="flat" cmpd="sng" algn="ctr">
            <a:solidFill>
              <a:schemeClr val="bg1"/>
            </a:solidFill>
            <a:prstDash val="solid"/>
            <a:round/>
            <a:headEnd type="none" w="med" len="med"/>
            <a:tailEnd type="triangle"/>
          </a:ln>
          <a:effectLst/>
        </p:spPr>
      </p:cxnSp>
      <p:sp>
        <p:nvSpPr>
          <p:cNvPr id="9237" name="Line 32">
            <a:extLst>
              <a:ext uri="{FF2B5EF4-FFF2-40B4-BE49-F238E27FC236}">
                <a16:creationId xmlns:a16="http://schemas.microsoft.com/office/drawing/2014/main" id="{48318EDC-424C-36DB-9838-581AC7B7A25E}"/>
              </a:ext>
            </a:extLst>
          </p:cNvPr>
          <p:cNvSpPr>
            <a:spLocks noChangeShapeType="1"/>
          </p:cNvSpPr>
          <p:nvPr/>
        </p:nvSpPr>
        <p:spPr bwMode="auto">
          <a:xfrm>
            <a:off x="2437407" y="2666672"/>
            <a:ext cx="530403" cy="29186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9238" name="Line 32">
            <a:extLst>
              <a:ext uri="{FF2B5EF4-FFF2-40B4-BE49-F238E27FC236}">
                <a16:creationId xmlns:a16="http://schemas.microsoft.com/office/drawing/2014/main" id="{6BC49B09-C856-5F61-DA76-DE7A9F7AB4D1}"/>
              </a:ext>
            </a:extLst>
          </p:cNvPr>
          <p:cNvSpPr>
            <a:spLocks noChangeShapeType="1"/>
          </p:cNvSpPr>
          <p:nvPr/>
        </p:nvSpPr>
        <p:spPr bwMode="auto">
          <a:xfrm flipV="1">
            <a:off x="2441601" y="1792538"/>
            <a:ext cx="530403" cy="46481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9239" name="Line 32">
            <a:extLst>
              <a:ext uri="{FF2B5EF4-FFF2-40B4-BE49-F238E27FC236}">
                <a16:creationId xmlns:a16="http://schemas.microsoft.com/office/drawing/2014/main" id="{8D31AF6C-80A0-0E6A-00D7-B07BF8CED4CE}"/>
              </a:ext>
            </a:extLst>
          </p:cNvPr>
          <p:cNvSpPr>
            <a:spLocks noChangeShapeType="1"/>
          </p:cNvSpPr>
          <p:nvPr/>
        </p:nvSpPr>
        <p:spPr bwMode="auto">
          <a:xfrm flipV="1">
            <a:off x="2455587" y="2449720"/>
            <a:ext cx="53040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cs typeface="Calibri" panose="020F0502020204030204" pitchFamily="34" charset="0"/>
            </a:endParaRPr>
          </a:p>
        </p:txBody>
      </p:sp>
      <p:sp>
        <p:nvSpPr>
          <p:cNvPr id="9240" name="TextBox 9239">
            <a:extLst>
              <a:ext uri="{FF2B5EF4-FFF2-40B4-BE49-F238E27FC236}">
                <a16:creationId xmlns:a16="http://schemas.microsoft.com/office/drawing/2014/main" id="{923C8F17-8B48-30FD-4432-8C90989A915D}"/>
              </a:ext>
            </a:extLst>
          </p:cNvPr>
          <p:cNvSpPr txBox="1"/>
          <p:nvPr/>
        </p:nvSpPr>
        <p:spPr bwMode="auto">
          <a:xfrm>
            <a:off x="2495857" y="2125268"/>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1:1:1</a:t>
            </a:r>
          </a:p>
        </p:txBody>
      </p:sp>
    </p:spTree>
    <p:extLst>
      <p:ext uri="{BB962C8B-B14F-4D97-AF65-F5344CB8AC3E}">
        <p14:creationId xmlns:p14="http://schemas.microsoft.com/office/powerpoint/2010/main" val="1478151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428272"/>
            <a:ext cx="683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Reijers. ASCO 2023. Abstr 101.</a:t>
            </a:r>
          </a:p>
        </p:txBody>
      </p:sp>
      <p:graphicFrame>
        <p:nvGraphicFramePr>
          <p:cNvPr id="3" name="Group 3">
            <a:extLst>
              <a:ext uri="{FF2B5EF4-FFF2-40B4-BE49-F238E27FC236}">
                <a16:creationId xmlns:a16="http://schemas.microsoft.com/office/drawing/2014/main" id="{4ABCA2CA-4F8C-9DF6-3803-342BA9779BCD}"/>
              </a:ext>
            </a:extLst>
          </p:cNvPr>
          <p:cNvGraphicFramePr>
            <a:graphicFrameLocks/>
          </p:cNvGraphicFramePr>
          <p:nvPr>
            <p:extLst>
              <p:ext uri="{D42A27DB-BD31-4B8C-83A1-F6EECF244321}">
                <p14:modId xmlns:p14="http://schemas.microsoft.com/office/powerpoint/2010/main" val="204261827"/>
              </p:ext>
            </p:extLst>
          </p:nvPr>
        </p:nvGraphicFramePr>
        <p:xfrm>
          <a:off x="609759" y="1113436"/>
          <a:ext cx="11087436" cy="5120816"/>
        </p:xfrm>
        <a:graphic>
          <a:graphicData uri="http://schemas.openxmlformats.org/drawingml/2006/table">
            <a:tbl>
              <a:tblPr/>
              <a:tblGrid>
                <a:gridCol w="3012215">
                  <a:extLst>
                    <a:ext uri="{9D8B030D-6E8A-4147-A177-3AD203B41FA5}">
                      <a16:colId xmlns:a16="http://schemas.microsoft.com/office/drawing/2014/main" val="20000"/>
                    </a:ext>
                  </a:extLst>
                </a:gridCol>
                <a:gridCol w="1615044">
                  <a:extLst>
                    <a:ext uri="{9D8B030D-6E8A-4147-A177-3AD203B41FA5}">
                      <a16:colId xmlns:a16="http://schemas.microsoft.com/office/drawing/2014/main" val="20001"/>
                    </a:ext>
                  </a:extLst>
                </a:gridCol>
                <a:gridCol w="1923803">
                  <a:extLst>
                    <a:ext uri="{9D8B030D-6E8A-4147-A177-3AD203B41FA5}">
                      <a16:colId xmlns:a16="http://schemas.microsoft.com/office/drawing/2014/main" val="3987936120"/>
                    </a:ext>
                  </a:extLst>
                </a:gridCol>
                <a:gridCol w="2493818">
                  <a:extLst>
                    <a:ext uri="{9D8B030D-6E8A-4147-A177-3AD203B41FA5}">
                      <a16:colId xmlns:a16="http://schemas.microsoft.com/office/drawing/2014/main" val="48160930"/>
                    </a:ext>
                  </a:extLst>
                </a:gridCol>
                <a:gridCol w="2042556">
                  <a:extLst>
                    <a:ext uri="{9D8B030D-6E8A-4147-A177-3AD203B41FA5}">
                      <a16:colId xmlns:a16="http://schemas.microsoft.com/office/drawing/2014/main" val="344447662"/>
                    </a:ext>
                  </a:extLst>
                </a:gridCol>
              </a:tblGrid>
              <a:tr h="23235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MPR 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pNR 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229466746"/>
                  </a:ext>
                </a:extLst>
              </a:tr>
              <a:tr h="23235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TLND (n =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No TLND  (n =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No Adjuvant ST (n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Adjuvant ST (n =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23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60 (20-85)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60 (35-83)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53 (18-82)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50 (19-72)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23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35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42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8961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T-stage,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3-4</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Tx</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29 (55)</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9 (17)</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15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26 (44)</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24 (41)</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9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7 (30)</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8 (35)</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8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7 (41)</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7 (41)</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1 (6)</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323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With ulceration,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323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sum of target lesion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(14-70)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 (14-73)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 (14-64)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 (15-90)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54245224"/>
                  </a:ext>
                </a:extLst>
              </a:tr>
              <a:tr h="2323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1" u="none" strike="noStrike" cap="none" normalizeH="0" baseline="0" dirty="0">
                          <a:ln>
                            <a:noFill/>
                          </a:ln>
                          <a:solidFill>
                            <a:schemeClr val="bg2">
                              <a:lumMod val="10000"/>
                            </a:schemeClr>
                          </a:solidFill>
                          <a:effectLst/>
                          <a:latin typeface="Calibri" panose="020F0502020204030204" pitchFamily="34" charset="0"/>
                        </a:rPr>
                        <a:t>BRAF</a:t>
                      </a:r>
                      <a:r>
                        <a:rPr kumimoji="0" lang="en-US" sz="1500" b="0" i="0" u="none" strike="noStrike" cap="none" normalizeH="0" baseline="30000" dirty="0">
                          <a:ln>
                            <a:noFill/>
                          </a:ln>
                          <a:solidFill>
                            <a:schemeClr val="bg2">
                              <a:lumMod val="10000"/>
                            </a:schemeClr>
                          </a:solidFill>
                          <a:effectLst/>
                          <a:latin typeface="Calibri" panose="020F0502020204030204" pitchFamily="34" charset="0"/>
                        </a:rPr>
                        <a:t>V600E</a:t>
                      </a:r>
                      <a:r>
                        <a:rPr kumimoji="0" lang="en-US" sz="1500" b="0" i="0" u="none" strike="noStrike" cap="none" normalizeH="0" baseline="0" dirty="0">
                          <a:ln>
                            <a:noFill/>
                          </a:ln>
                          <a:solidFill>
                            <a:schemeClr val="bg2">
                              <a:lumMod val="10000"/>
                            </a:schemeClr>
                          </a:solidFill>
                          <a:effectLst/>
                          <a:latin typeface="Calibri" panose="020F0502020204030204" pitchFamily="34" charset="0"/>
                        </a:rPr>
                        <a:t>/K positive,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515615"/>
                  </a:ext>
                </a:extLst>
              </a:tr>
              <a:tr h="2323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TMB high,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26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9056808"/>
                  </a:ext>
                </a:extLst>
              </a:tr>
              <a:tr h="2323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IFN</a:t>
                      </a:r>
                      <a:r>
                        <a:rPr kumimoji="0" lang="el-GR" sz="1500" b="0" i="0" u="none" strike="noStrike" cap="none" normalizeH="0" baseline="0" dirty="0">
                          <a:ln>
                            <a:noFill/>
                          </a:ln>
                          <a:solidFill>
                            <a:schemeClr val="bg2">
                              <a:lumMod val="10000"/>
                            </a:schemeClr>
                          </a:solidFill>
                          <a:effectLst/>
                          <a:latin typeface="Calibri" panose="020F0502020204030204" pitchFamily="34" charset="0"/>
                        </a:rPr>
                        <a:t>γ</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high,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8053660"/>
                  </a:ext>
                </a:extLst>
              </a:tr>
              <a:tr h="7302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PD-L1 status,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&gt;50%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4 (7.5)</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16 (30)</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20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7 (12)</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18 (31)</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20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3 (13)</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3 (13)</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14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 (12)</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9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8277719"/>
                  </a:ext>
                </a:extLst>
              </a:tr>
            </a:tbl>
          </a:graphicData>
        </a:graphic>
      </p:graphicFrame>
      <p:sp>
        <p:nvSpPr>
          <p:cNvPr id="2" name="Text Box 11">
            <a:extLst>
              <a:ext uri="{FF2B5EF4-FFF2-40B4-BE49-F238E27FC236}">
                <a16:creationId xmlns:a16="http://schemas.microsoft.com/office/drawing/2014/main" id="{EB259502-7186-B6D5-57BF-E9250814EEE4}"/>
              </a:ext>
            </a:extLst>
          </p:cNvPr>
          <p:cNvSpPr txBox="1">
            <a:spLocks noChangeArrowheads="1"/>
          </p:cNvSpPr>
          <p:nvPr/>
        </p:nvSpPr>
        <p:spPr bwMode="auto">
          <a:xfrm>
            <a:off x="494805" y="6202157"/>
            <a:ext cx="31005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a:t>
            </a:r>
            <a:r>
              <a:rPr lang="en-US" altLang="en-US" sz="1200" b="0" i="1" dirty="0">
                <a:solidFill>
                  <a:schemeClr val="bg1"/>
                </a:solidFill>
                <a:latin typeface="Calibri" panose="020F0502020204030204" pitchFamily="34" charset="0"/>
              </a:rPr>
              <a:t>P</a:t>
            </a:r>
            <a:r>
              <a:rPr lang="en-US" altLang="en-US" sz="1200" b="0" dirty="0">
                <a:solidFill>
                  <a:schemeClr val="bg1"/>
                </a:solidFill>
                <a:latin typeface="Calibri" panose="020F0502020204030204" pitchFamily="34" charset="0"/>
              </a:rPr>
              <a:t> = .017 for TLND vs no TLND in MPR group.</a:t>
            </a:r>
          </a:p>
        </p:txBody>
      </p:sp>
      <p:sp>
        <p:nvSpPr>
          <p:cNvPr id="5" name="Rectangle 2">
            <a:extLst>
              <a:ext uri="{FF2B5EF4-FFF2-40B4-BE49-F238E27FC236}">
                <a16:creationId xmlns:a16="http://schemas.microsoft.com/office/drawing/2014/main" id="{2C44B2C6-EB86-FD82-CE77-547A1A5AC5C9}"/>
              </a:ext>
            </a:extLst>
          </p:cNvPr>
          <p:cNvSpPr>
            <a:spLocks noGrp="1" noChangeArrowheads="1"/>
          </p:cNvSpPr>
          <p:nvPr>
            <p:ph type="title"/>
          </p:nvPr>
        </p:nvSpPr>
        <p:spPr>
          <a:xfrm>
            <a:off x="609759" y="238128"/>
            <a:ext cx="10872444" cy="812410"/>
          </a:xfrm>
        </p:spPr>
        <p:txBody>
          <a:bodyPr/>
          <a:lstStyle/>
          <a:p>
            <a:r>
              <a:rPr lang="en-US" sz="3600" dirty="0">
                <a:cs typeface="Calibri" panose="020F0502020204030204" pitchFamily="34" charset="0"/>
              </a:rPr>
              <a:t>OpACIN-neo and PRADO: </a:t>
            </a:r>
            <a:r>
              <a:rPr lang="en-US" dirty="0">
                <a:cs typeface="Calibri" panose="020F0502020204030204" pitchFamily="34" charset="0"/>
              </a:rPr>
              <a:t>Baseline Characteristics</a:t>
            </a:r>
            <a:endParaRPr lang="en-US" altLang="en-US" dirty="0">
              <a:cs typeface="Calibri" panose="020F0502020204030204" pitchFamily="34" charset="0"/>
            </a:endParaRPr>
          </a:p>
        </p:txBody>
      </p:sp>
    </p:spTree>
    <p:extLst>
      <p:ext uri="{BB962C8B-B14F-4D97-AF65-F5344CB8AC3E}">
        <p14:creationId xmlns:p14="http://schemas.microsoft.com/office/powerpoint/2010/main" val="1435743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cs typeface="Calibri" panose="020F0502020204030204" pitchFamily="34" charset="0"/>
              </a:rPr>
              <a:t>OpACIN-neo and PRADO: </a:t>
            </a:r>
            <a:r>
              <a:rPr lang="en-US" dirty="0">
                <a:cs typeface="Calibri" panose="020F0502020204030204" pitchFamily="34" charset="0"/>
              </a:rPr>
              <a:t>Pathologic Response Rates</a:t>
            </a:r>
            <a:endParaRPr lang="en-US" altLang="en-US" dirty="0">
              <a:cs typeface="Calibri" panose="020F0502020204030204" pitchFamily="34" charset="0"/>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683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Reijers. ASCO 2023. Abstr 101. Reproduced with permission.</a:t>
            </a:r>
          </a:p>
        </p:txBody>
      </p:sp>
      <p:sp>
        <p:nvSpPr>
          <p:cNvPr id="4" name="TextBox 3">
            <a:extLst>
              <a:ext uri="{FF2B5EF4-FFF2-40B4-BE49-F238E27FC236}">
                <a16:creationId xmlns:a16="http://schemas.microsoft.com/office/drawing/2014/main" id="{7934330B-D441-7660-B6A7-89E76BB7A2CD}"/>
              </a:ext>
            </a:extLst>
          </p:cNvPr>
          <p:cNvSpPr txBox="1"/>
          <p:nvPr/>
        </p:nvSpPr>
        <p:spPr bwMode="auto">
          <a:xfrm rot="16200000">
            <a:off x="-1315494" y="3233849"/>
            <a:ext cx="422043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Pathologic response (%)</a:t>
            </a:r>
          </a:p>
        </p:txBody>
      </p:sp>
      <p:sp>
        <p:nvSpPr>
          <p:cNvPr id="6" name="TextBox 5">
            <a:extLst>
              <a:ext uri="{FF2B5EF4-FFF2-40B4-BE49-F238E27FC236}">
                <a16:creationId xmlns:a16="http://schemas.microsoft.com/office/drawing/2014/main" id="{97C2A70A-6E2B-430B-39CF-51DF2D7099FE}"/>
              </a:ext>
            </a:extLst>
          </p:cNvPr>
          <p:cNvSpPr txBox="1"/>
          <p:nvPr/>
        </p:nvSpPr>
        <p:spPr bwMode="auto">
          <a:xfrm>
            <a:off x="1376161" y="5460998"/>
            <a:ext cx="3617759"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err="1">
                <a:solidFill>
                  <a:schemeClr val="bg1"/>
                </a:solidFill>
                <a:latin typeface="Calibri" panose="020F0502020204030204" pitchFamily="34" charset="0"/>
              </a:rPr>
              <a:t>OpACIN</a:t>
            </a:r>
            <a:r>
              <a:rPr lang="en-US" dirty="0">
                <a:solidFill>
                  <a:schemeClr val="bg1"/>
                </a:solidFill>
                <a:latin typeface="Calibri" panose="020F0502020204030204" pitchFamily="34" charset="0"/>
              </a:rPr>
              <a:t>-neo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86)</a:t>
            </a:r>
            <a:br>
              <a:rPr lang="en-US" dirty="0">
                <a:solidFill>
                  <a:schemeClr val="bg1"/>
                </a:solidFill>
                <a:latin typeface="Calibri" panose="020F0502020204030204" pitchFamily="34" charset="0"/>
              </a:rPr>
            </a:br>
            <a:r>
              <a:rPr lang="en-US" dirty="0" err="1">
                <a:solidFill>
                  <a:schemeClr val="bg1"/>
                </a:solidFill>
                <a:latin typeface="Calibri" panose="020F0502020204030204" pitchFamily="34" charset="0"/>
              </a:rPr>
              <a:t>pRR</a:t>
            </a:r>
            <a:r>
              <a:rPr lang="en-US" dirty="0">
                <a:solidFill>
                  <a:schemeClr val="bg1"/>
                </a:solidFill>
                <a:latin typeface="Calibri" panose="020F0502020204030204" pitchFamily="34" charset="0"/>
              </a:rPr>
              <a:t> 74%</a:t>
            </a:r>
          </a:p>
        </p:txBody>
      </p:sp>
      <p:sp>
        <p:nvSpPr>
          <p:cNvPr id="7" name="TextBox 6">
            <a:extLst>
              <a:ext uri="{FF2B5EF4-FFF2-40B4-BE49-F238E27FC236}">
                <a16:creationId xmlns:a16="http://schemas.microsoft.com/office/drawing/2014/main" id="{0F653C3D-A48E-AF51-8F78-7B0D2A515A11}"/>
              </a:ext>
            </a:extLst>
          </p:cNvPr>
          <p:cNvSpPr txBox="1"/>
          <p:nvPr/>
        </p:nvSpPr>
        <p:spPr bwMode="auto">
          <a:xfrm>
            <a:off x="5027892" y="5460998"/>
            <a:ext cx="3644461"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PRADO</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99)</a:t>
            </a:r>
            <a:br>
              <a:rPr lang="en-US" dirty="0">
                <a:solidFill>
                  <a:schemeClr val="bg1"/>
                </a:solidFill>
                <a:latin typeface="Calibri" panose="020F0502020204030204" pitchFamily="34" charset="0"/>
              </a:rPr>
            </a:br>
            <a:r>
              <a:rPr lang="en-US" dirty="0" err="1">
                <a:solidFill>
                  <a:schemeClr val="bg1"/>
                </a:solidFill>
                <a:latin typeface="Calibri" panose="020F0502020204030204" pitchFamily="34" charset="0"/>
              </a:rPr>
              <a:t>pRR</a:t>
            </a:r>
            <a:r>
              <a:rPr lang="en-US" dirty="0">
                <a:solidFill>
                  <a:schemeClr val="bg1"/>
                </a:solidFill>
                <a:latin typeface="Calibri" panose="020F0502020204030204" pitchFamily="34" charset="0"/>
              </a:rPr>
              <a:t> 72%</a:t>
            </a:r>
          </a:p>
        </p:txBody>
      </p:sp>
      <p:sp>
        <p:nvSpPr>
          <p:cNvPr id="8" name="TextBox 7">
            <a:extLst>
              <a:ext uri="{FF2B5EF4-FFF2-40B4-BE49-F238E27FC236}">
                <a16:creationId xmlns:a16="http://schemas.microsoft.com/office/drawing/2014/main" id="{7F8FBC2A-7CC0-A98B-1A45-66C7C2E92047}"/>
              </a:ext>
            </a:extLst>
          </p:cNvPr>
          <p:cNvSpPr txBox="1"/>
          <p:nvPr/>
        </p:nvSpPr>
        <p:spPr bwMode="auto">
          <a:xfrm>
            <a:off x="9081032" y="2006601"/>
            <a:ext cx="2781531"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Not evaluable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Distant metastasis</a:t>
            </a:r>
          </a:p>
          <a:p>
            <a:pPr algn="l">
              <a:lnSpc>
                <a:spcPct val="100000"/>
              </a:lnSpc>
              <a:spcBef>
                <a:spcPts val="0"/>
              </a:spcBef>
              <a:spcAft>
                <a:spcPct val="0"/>
              </a:spcAft>
              <a:buClrTx/>
              <a:buFontTx/>
              <a:buNone/>
            </a:pPr>
            <a:r>
              <a:rPr lang="en-US" sz="1600" b="0" dirty="0" err="1">
                <a:solidFill>
                  <a:schemeClr val="bg1"/>
                </a:solidFill>
                <a:latin typeface="Calibri" panose="020F0502020204030204" pitchFamily="34" charset="0"/>
              </a:rPr>
              <a:t>pNR</a:t>
            </a:r>
            <a:r>
              <a:rPr lang="en-US" sz="1600" b="0" dirty="0">
                <a:solidFill>
                  <a:schemeClr val="bg1"/>
                </a:solidFill>
                <a:latin typeface="Calibri" panose="020F0502020204030204" pitchFamily="34" charset="0"/>
              </a:rPr>
              <a:t> (≥50 viable tumor)</a:t>
            </a:r>
          </a:p>
          <a:p>
            <a:pPr algn="l">
              <a:lnSpc>
                <a:spcPct val="100000"/>
              </a:lnSpc>
              <a:spcBef>
                <a:spcPts val="0"/>
              </a:spcBef>
              <a:spcAft>
                <a:spcPct val="0"/>
              </a:spcAft>
              <a:buClrTx/>
              <a:buFontTx/>
              <a:buNone/>
            </a:pPr>
            <a:r>
              <a:rPr lang="en-US" sz="1600" b="0" dirty="0" err="1">
                <a:solidFill>
                  <a:schemeClr val="bg1"/>
                </a:solidFill>
                <a:latin typeface="Calibri" panose="020F0502020204030204" pitchFamily="34" charset="0"/>
              </a:rPr>
              <a:t>pPR</a:t>
            </a:r>
            <a:r>
              <a:rPr lang="en-US" sz="1600" b="0" dirty="0">
                <a:solidFill>
                  <a:schemeClr val="bg1"/>
                </a:solidFill>
                <a:latin typeface="Calibri" panose="020F0502020204030204" pitchFamily="34" charset="0"/>
              </a:rPr>
              <a:t> (&gt;10 - ≤50% viable tumor)</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MPR (≤10% viable tumor)</a:t>
            </a:r>
          </a:p>
        </p:txBody>
      </p:sp>
      <p:sp>
        <p:nvSpPr>
          <p:cNvPr id="9" name="Rectangle 8">
            <a:extLst>
              <a:ext uri="{FF2B5EF4-FFF2-40B4-BE49-F238E27FC236}">
                <a16:creationId xmlns:a16="http://schemas.microsoft.com/office/drawing/2014/main" id="{23069372-857B-A7D5-A1CB-C2F796137910}"/>
              </a:ext>
            </a:extLst>
          </p:cNvPr>
          <p:cNvSpPr/>
          <p:nvPr/>
        </p:nvSpPr>
        <p:spPr bwMode="auto">
          <a:xfrm>
            <a:off x="8915292" y="2077463"/>
            <a:ext cx="181089" cy="181089"/>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2C55D819-F3CB-1636-E321-CBF6286293E6}"/>
              </a:ext>
            </a:extLst>
          </p:cNvPr>
          <p:cNvSpPr/>
          <p:nvPr/>
        </p:nvSpPr>
        <p:spPr bwMode="auto">
          <a:xfrm>
            <a:off x="8915292" y="2327236"/>
            <a:ext cx="181089" cy="181089"/>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 name="Straight Connector 10">
            <a:extLst>
              <a:ext uri="{FF2B5EF4-FFF2-40B4-BE49-F238E27FC236}">
                <a16:creationId xmlns:a16="http://schemas.microsoft.com/office/drawing/2014/main" id="{FB3F83DE-709E-6188-7617-406871F51E1E}"/>
              </a:ext>
            </a:extLst>
          </p:cNvPr>
          <p:cNvCxnSpPr>
            <a:cxnSpLocks/>
          </p:cNvCxnSpPr>
          <p:nvPr/>
        </p:nvCxnSpPr>
        <p:spPr bwMode="auto">
          <a:xfrm flipV="1">
            <a:off x="1376413" y="1308299"/>
            <a:ext cx="0" cy="4107874"/>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08FDDB4-C560-D0B7-C3C2-5020D586A175}"/>
              </a:ext>
            </a:extLst>
          </p:cNvPr>
          <p:cNvCxnSpPr/>
          <p:nvPr/>
        </p:nvCxnSpPr>
        <p:spPr bwMode="auto">
          <a:xfrm>
            <a:off x="1376413" y="5427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C7E2583-A207-2745-119E-93223B6B0609}"/>
              </a:ext>
            </a:extLst>
          </p:cNvPr>
          <p:cNvCxnSpPr>
            <a:cxnSpLocks/>
          </p:cNvCxnSpPr>
          <p:nvPr/>
        </p:nvCxnSpPr>
        <p:spPr bwMode="auto">
          <a:xfrm>
            <a:off x="5014762" y="54271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931A9DC0-105D-08CE-9B71-FD0ECD43D66D}"/>
              </a:ext>
            </a:extLst>
          </p:cNvPr>
          <p:cNvCxnSpPr/>
          <p:nvPr/>
        </p:nvCxnSpPr>
        <p:spPr bwMode="auto">
          <a:xfrm flipH="1">
            <a:off x="1313755" y="15861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127D1A2-7BFD-AA8B-42F0-8E70E06D3731}"/>
              </a:ext>
            </a:extLst>
          </p:cNvPr>
          <p:cNvCxnSpPr/>
          <p:nvPr/>
        </p:nvCxnSpPr>
        <p:spPr bwMode="auto">
          <a:xfrm flipH="1">
            <a:off x="1313755" y="23543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3AEEC37-ADEC-869C-857F-3EEF6791ADC1}"/>
              </a:ext>
            </a:extLst>
          </p:cNvPr>
          <p:cNvCxnSpPr/>
          <p:nvPr/>
        </p:nvCxnSpPr>
        <p:spPr bwMode="auto">
          <a:xfrm flipH="1">
            <a:off x="1313755" y="31225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AA593BA-D57E-5502-3565-B8AD70825380}"/>
              </a:ext>
            </a:extLst>
          </p:cNvPr>
          <p:cNvCxnSpPr/>
          <p:nvPr/>
        </p:nvCxnSpPr>
        <p:spPr bwMode="auto">
          <a:xfrm flipH="1">
            <a:off x="1313755" y="38907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53F99AF-6666-FF41-98BB-8D40877DFFA7}"/>
              </a:ext>
            </a:extLst>
          </p:cNvPr>
          <p:cNvCxnSpPr/>
          <p:nvPr/>
        </p:nvCxnSpPr>
        <p:spPr bwMode="auto">
          <a:xfrm flipH="1">
            <a:off x="1313755" y="46589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D0587F1-F1E4-B02A-F543-DDF329338667}"/>
              </a:ext>
            </a:extLst>
          </p:cNvPr>
          <p:cNvCxnSpPr/>
          <p:nvPr/>
        </p:nvCxnSpPr>
        <p:spPr bwMode="auto">
          <a:xfrm flipH="1">
            <a:off x="1313755" y="54271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655F2B8-B870-86E4-0BC3-46F91A48416D}"/>
              </a:ext>
            </a:extLst>
          </p:cNvPr>
          <p:cNvCxnSpPr>
            <a:cxnSpLocks/>
          </p:cNvCxnSpPr>
          <p:nvPr/>
        </p:nvCxnSpPr>
        <p:spPr bwMode="auto">
          <a:xfrm>
            <a:off x="1357162" y="5427132"/>
            <a:ext cx="7315200" cy="0"/>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D70F632F-16A1-0DDE-137E-6FC5C881173F}"/>
              </a:ext>
            </a:extLst>
          </p:cNvPr>
          <p:cNvSpPr txBox="1"/>
          <p:nvPr/>
        </p:nvSpPr>
        <p:spPr bwMode="auto">
          <a:xfrm>
            <a:off x="585556" y="1407757"/>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2" name="TextBox 21">
            <a:extLst>
              <a:ext uri="{FF2B5EF4-FFF2-40B4-BE49-F238E27FC236}">
                <a16:creationId xmlns:a16="http://schemas.microsoft.com/office/drawing/2014/main" id="{DB2B8904-0E07-118F-062E-499A99B93EB6}"/>
              </a:ext>
            </a:extLst>
          </p:cNvPr>
          <p:cNvSpPr txBox="1"/>
          <p:nvPr/>
        </p:nvSpPr>
        <p:spPr bwMode="auto">
          <a:xfrm>
            <a:off x="585556" y="2175116"/>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3B8D1F59-50D8-CEE8-1A00-37B22D41A409}"/>
              </a:ext>
            </a:extLst>
          </p:cNvPr>
          <p:cNvSpPr txBox="1"/>
          <p:nvPr/>
        </p:nvSpPr>
        <p:spPr bwMode="auto">
          <a:xfrm>
            <a:off x="585556" y="2942475"/>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A194B81B-D40D-BECA-C86A-8AAA25529068}"/>
              </a:ext>
            </a:extLst>
          </p:cNvPr>
          <p:cNvSpPr txBox="1"/>
          <p:nvPr/>
        </p:nvSpPr>
        <p:spPr bwMode="auto">
          <a:xfrm>
            <a:off x="585556" y="3709834"/>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75781B72-C1AD-83F6-54D7-BABFD4993BA6}"/>
              </a:ext>
            </a:extLst>
          </p:cNvPr>
          <p:cNvSpPr txBox="1"/>
          <p:nvPr/>
        </p:nvSpPr>
        <p:spPr bwMode="auto">
          <a:xfrm>
            <a:off x="585556" y="4477193"/>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CDD7FCC3-0843-BD60-32F9-EDA890A6B74F}"/>
              </a:ext>
            </a:extLst>
          </p:cNvPr>
          <p:cNvSpPr txBox="1"/>
          <p:nvPr/>
        </p:nvSpPr>
        <p:spPr bwMode="auto">
          <a:xfrm>
            <a:off x="585556" y="5244550"/>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28" name="Group 27">
            <a:extLst>
              <a:ext uri="{FF2B5EF4-FFF2-40B4-BE49-F238E27FC236}">
                <a16:creationId xmlns:a16="http://schemas.microsoft.com/office/drawing/2014/main" id="{E8624A16-06AD-243F-D474-9E7AF0368A66}"/>
              </a:ext>
            </a:extLst>
          </p:cNvPr>
          <p:cNvGrpSpPr/>
          <p:nvPr/>
        </p:nvGrpSpPr>
        <p:grpSpPr>
          <a:xfrm>
            <a:off x="2411824" y="1216509"/>
            <a:ext cx="2313992" cy="4218893"/>
            <a:chOff x="2274485" y="1216509"/>
            <a:chExt cx="2313992" cy="4218893"/>
          </a:xfrm>
        </p:grpSpPr>
        <p:sp>
          <p:nvSpPr>
            <p:cNvPr id="29" name="Rectangle 28">
              <a:extLst>
                <a:ext uri="{FF2B5EF4-FFF2-40B4-BE49-F238E27FC236}">
                  <a16:creationId xmlns:a16="http://schemas.microsoft.com/office/drawing/2014/main" id="{F0284750-5DA5-6F49-B40C-FBA120B140DE}"/>
                </a:ext>
              </a:extLst>
            </p:cNvPr>
            <p:cNvSpPr/>
            <p:nvPr/>
          </p:nvSpPr>
          <p:spPr bwMode="auto">
            <a:xfrm>
              <a:off x="2274485" y="3100633"/>
              <a:ext cx="1407625" cy="2334769"/>
            </a:xfrm>
            <a:prstGeom prst="rect">
              <a:avLst/>
            </a:prstGeom>
            <a:solidFill>
              <a:schemeClr val="accent3">
                <a:lumMod val="5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dirty="0">
                  <a:latin typeface="Calibri" panose="020F0502020204030204" pitchFamily="34" charset="0"/>
                </a:rPr>
                <a:t>6</a:t>
              </a:r>
              <a:r>
                <a:rPr lang="en-US" sz="1800" dirty="0">
                  <a:latin typeface="Calibri" panose="020F0502020204030204" pitchFamily="34" charset="0"/>
                </a:rPr>
                <a:t>0% MPR</a:t>
              </a:r>
            </a:p>
          </p:txBody>
        </p:sp>
        <p:sp>
          <p:nvSpPr>
            <p:cNvPr id="30" name="Rectangle 29">
              <a:extLst>
                <a:ext uri="{FF2B5EF4-FFF2-40B4-BE49-F238E27FC236}">
                  <a16:creationId xmlns:a16="http://schemas.microsoft.com/office/drawing/2014/main" id="{644DF4F7-9219-4BE2-C61B-76F898D61721}"/>
                </a:ext>
              </a:extLst>
            </p:cNvPr>
            <p:cNvSpPr/>
            <p:nvPr/>
          </p:nvSpPr>
          <p:spPr bwMode="auto">
            <a:xfrm>
              <a:off x="2274488" y="2544448"/>
              <a:ext cx="1407620" cy="554400"/>
            </a:xfrm>
            <a:prstGeom prst="rect">
              <a:avLst/>
            </a:prstGeom>
            <a:solidFill>
              <a:schemeClr val="accent3">
                <a:lumMod val="75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dirty="0">
                  <a:latin typeface="Calibri" panose="020F0502020204030204" pitchFamily="34" charset="0"/>
                </a:rPr>
                <a:t>1</a:t>
              </a:r>
              <a:r>
                <a:rPr lang="en-US" sz="1800" dirty="0">
                  <a:latin typeface="Calibri" panose="020F0502020204030204" pitchFamily="34" charset="0"/>
                </a:rPr>
                <a:t>4% </a:t>
              </a:r>
              <a:r>
                <a:rPr lang="en-US" sz="1800" dirty="0" err="1">
                  <a:latin typeface="Calibri" panose="020F0502020204030204" pitchFamily="34" charset="0"/>
                </a:rPr>
                <a:t>pPR</a:t>
              </a:r>
              <a:endParaRPr lang="en-US" sz="1800" dirty="0">
                <a:latin typeface="Calibri" panose="020F0502020204030204" pitchFamily="34" charset="0"/>
              </a:endParaRPr>
            </a:p>
          </p:txBody>
        </p:sp>
        <p:sp>
          <p:nvSpPr>
            <p:cNvPr id="31" name="Rectangle 30">
              <a:extLst>
                <a:ext uri="{FF2B5EF4-FFF2-40B4-BE49-F238E27FC236}">
                  <a16:creationId xmlns:a16="http://schemas.microsoft.com/office/drawing/2014/main" id="{2D4A839F-66AD-6306-71C2-A4CD6BC99423}"/>
                </a:ext>
              </a:extLst>
            </p:cNvPr>
            <p:cNvSpPr/>
            <p:nvPr/>
          </p:nvSpPr>
          <p:spPr bwMode="auto">
            <a:xfrm>
              <a:off x="2274488" y="1705853"/>
              <a:ext cx="1407620" cy="838595"/>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latin typeface="Calibri" panose="020F0502020204030204" pitchFamily="34" charset="0"/>
                </a:rPr>
                <a:t>22% </a:t>
              </a:r>
              <a:r>
                <a:rPr lang="en-US" sz="1800" dirty="0" err="1">
                  <a:latin typeface="Calibri" panose="020F0502020204030204" pitchFamily="34" charset="0"/>
                </a:rPr>
                <a:t>pNR</a:t>
              </a:r>
              <a:endParaRPr lang="en-US" sz="1800" dirty="0">
                <a:latin typeface="Calibri" panose="020F0502020204030204" pitchFamily="34" charset="0"/>
              </a:endParaRPr>
            </a:p>
          </p:txBody>
        </p:sp>
        <p:sp>
          <p:nvSpPr>
            <p:cNvPr id="32" name="Rectangle 31">
              <a:extLst>
                <a:ext uri="{FF2B5EF4-FFF2-40B4-BE49-F238E27FC236}">
                  <a16:creationId xmlns:a16="http://schemas.microsoft.com/office/drawing/2014/main" id="{9B0DD3DB-4E34-D922-8926-21A08679565A}"/>
                </a:ext>
              </a:extLst>
            </p:cNvPr>
            <p:cNvSpPr/>
            <p:nvPr/>
          </p:nvSpPr>
          <p:spPr bwMode="auto">
            <a:xfrm>
              <a:off x="2274488" y="1537267"/>
              <a:ext cx="1407620" cy="168586"/>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A6A2BA19-CD26-725C-5302-335E906BECC0}"/>
                </a:ext>
              </a:extLst>
            </p:cNvPr>
            <p:cNvSpPr/>
            <p:nvPr/>
          </p:nvSpPr>
          <p:spPr bwMode="auto">
            <a:xfrm>
              <a:off x="2274485" y="1554200"/>
              <a:ext cx="1407620" cy="45719"/>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4" name="Group 33">
              <a:extLst>
                <a:ext uri="{FF2B5EF4-FFF2-40B4-BE49-F238E27FC236}">
                  <a16:creationId xmlns:a16="http://schemas.microsoft.com/office/drawing/2014/main" id="{C9BB05C3-617B-26F2-F96E-D349A9602C18}"/>
                </a:ext>
              </a:extLst>
            </p:cNvPr>
            <p:cNvGrpSpPr/>
            <p:nvPr/>
          </p:nvGrpSpPr>
          <p:grpSpPr>
            <a:xfrm>
              <a:off x="3737153" y="1471780"/>
              <a:ext cx="851324" cy="369332"/>
              <a:chOff x="3737153" y="1471780"/>
              <a:chExt cx="851324" cy="369332"/>
            </a:xfrm>
          </p:grpSpPr>
          <p:sp>
            <p:nvSpPr>
              <p:cNvPr id="39" name="TextBox 38">
                <a:extLst>
                  <a:ext uri="{FF2B5EF4-FFF2-40B4-BE49-F238E27FC236}">
                    <a16:creationId xmlns:a16="http://schemas.microsoft.com/office/drawing/2014/main" id="{18EAB73B-1DFE-4104-5F90-8E1AA200BE24}"/>
                  </a:ext>
                </a:extLst>
              </p:cNvPr>
              <p:cNvSpPr txBox="1"/>
              <p:nvPr/>
            </p:nvSpPr>
            <p:spPr bwMode="auto">
              <a:xfrm>
                <a:off x="3858743" y="1471780"/>
                <a:ext cx="7297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 = 2</a:t>
                </a:r>
              </a:p>
            </p:txBody>
          </p:sp>
          <p:cxnSp>
            <p:nvCxnSpPr>
              <p:cNvPr id="40" name="Straight Connector 39">
                <a:extLst>
                  <a:ext uri="{FF2B5EF4-FFF2-40B4-BE49-F238E27FC236}">
                    <a16:creationId xmlns:a16="http://schemas.microsoft.com/office/drawing/2014/main" id="{8C0E772E-308F-1E21-8858-F88A4C4CEA0E}"/>
                  </a:ext>
                </a:extLst>
              </p:cNvPr>
              <p:cNvCxnSpPr>
                <a:cxnSpLocks/>
                <a:stCxn id="39" idx="1"/>
              </p:cNvCxnSpPr>
              <p:nvPr/>
            </p:nvCxnSpPr>
            <p:spPr bwMode="auto">
              <a:xfrm flipH="1">
                <a:off x="3737153" y="1656446"/>
                <a:ext cx="1215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516D4DF3-E60F-563B-4CE7-A8456B1815CA}"/>
                </a:ext>
              </a:extLst>
            </p:cNvPr>
            <p:cNvGrpSpPr/>
            <p:nvPr/>
          </p:nvGrpSpPr>
          <p:grpSpPr>
            <a:xfrm>
              <a:off x="3485002" y="1216509"/>
              <a:ext cx="1103475" cy="369332"/>
              <a:chOff x="3485002" y="1216509"/>
              <a:chExt cx="1103475" cy="369332"/>
            </a:xfrm>
          </p:grpSpPr>
          <p:sp>
            <p:nvSpPr>
              <p:cNvPr id="36" name="TextBox 35">
                <a:extLst>
                  <a:ext uri="{FF2B5EF4-FFF2-40B4-BE49-F238E27FC236}">
                    <a16:creationId xmlns:a16="http://schemas.microsoft.com/office/drawing/2014/main" id="{D7D7272F-8E58-12D8-598A-796D3EE33C18}"/>
                  </a:ext>
                </a:extLst>
              </p:cNvPr>
              <p:cNvSpPr txBox="1"/>
              <p:nvPr/>
            </p:nvSpPr>
            <p:spPr bwMode="auto">
              <a:xfrm>
                <a:off x="3858743" y="1216509"/>
                <a:ext cx="7297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 = 1</a:t>
                </a:r>
              </a:p>
            </p:txBody>
          </p:sp>
          <p:cxnSp>
            <p:nvCxnSpPr>
              <p:cNvPr id="37" name="Straight Connector 36">
                <a:extLst>
                  <a:ext uri="{FF2B5EF4-FFF2-40B4-BE49-F238E27FC236}">
                    <a16:creationId xmlns:a16="http://schemas.microsoft.com/office/drawing/2014/main" id="{8D85A8C1-2114-4A30-F020-58A41D7FDA91}"/>
                  </a:ext>
                </a:extLst>
              </p:cNvPr>
              <p:cNvCxnSpPr>
                <a:cxnSpLocks/>
                <a:stCxn id="36" idx="1"/>
              </p:cNvCxnSpPr>
              <p:nvPr/>
            </p:nvCxnSpPr>
            <p:spPr bwMode="auto">
              <a:xfrm flipH="1">
                <a:off x="3485002" y="1401175"/>
                <a:ext cx="37374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9EBA6D5-26C8-1D41-401B-C338ABBB2377}"/>
                  </a:ext>
                </a:extLst>
              </p:cNvPr>
              <p:cNvCxnSpPr>
                <a:cxnSpLocks/>
              </p:cNvCxnSpPr>
              <p:nvPr/>
            </p:nvCxnSpPr>
            <p:spPr bwMode="auto">
              <a:xfrm flipV="1">
                <a:off x="3500129" y="1401175"/>
                <a:ext cx="0" cy="168587"/>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1" name="Group 40">
            <a:extLst>
              <a:ext uri="{FF2B5EF4-FFF2-40B4-BE49-F238E27FC236}">
                <a16:creationId xmlns:a16="http://schemas.microsoft.com/office/drawing/2014/main" id="{598D3EF5-4069-AE7F-1437-A5759415D81F}"/>
              </a:ext>
            </a:extLst>
          </p:cNvPr>
          <p:cNvGrpSpPr/>
          <p:nvPr/>
        </p:nvGrpSpPr>
        <p:grpSpPr>
          <a:xfrm>
            <a:off x="6116877" y="1216509"/>
            <a:ext cx="2262832" cy="4218894"/>
            <a:chOff x="5208753" y="1216509"/>
            <a:chExt cx="2262832" cy="4218894"/>
          </a:xfrm>
        </p:grpSpPr>
        <p:sp>
          <p:nvSpPr>
            <p:cNvPr id="42" name="Rectangle 41">
              <a:extLst>
                <a:ext uri="{FF2B5EF4-FFF2-40B4-BE49-F238E27FC236}">
                  <a16:creationId xmlns:a16="http://schemas.microsoft.com/office/drawing/2014/main" id="{4434E9C7-48F2-E094-71A5-806303419A95}"/>
                </a:ext>
              </a:extLst>
            </p:cNvPr>
            <p:cNvSpPr/>
            <p:nvPr/>
          </p:nvSpPr>
          <p:spPr bwMode="auto">
            <a:xfrm>
              <a:off x="5208753" y="3066769"/>
              <a:ext cx="1407625" cy="2368634"/>
            </a:xfrm>
            <a:prstGeom prst="rect">
              <a:avLst/>
            </a:prstGeom>
            <a:solidFill>
              <a:schemeClr val="accent1">
                <a:lumMod val="5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dirty="0">
                  <a:latin typeface="Calibri" panose="020F0502020204030204" pitchFamily="34" charset="0"/>
                </a:rPr>
                <a:t>6</a:t>
              </a:r>
              <a:r>
                <a:rPr lang="en-US" sz="1800" dirty="0">
                  <a:latin typeface="Calibri" panose="020F0502020204030204" pitchFamily="34" charset="0"/>
                </a:rPr>
                <a:t>1% MPR</a:t>
              </a:r>
            </a:p>
          </p:txBody>
        </p:sp>
        <p:sp>
          <p:nvSpPr>
            <p:cNvPr id="43" name="Rectangle 42">
              <a:extLst>
                <a:ext uri="{FF2B5EF4-FFF2-40B4-BE49-F238E27FC236}">
                  <a16:creationId xmlns:a16="http://schemas.microsoft.com/office/drawing/2014/main" id="{9ABD2141-4A64-ADEA-27F2-F9C89BF88586}"/>
                </a:ext>
              </a:extLst>
            </p:cNvPr>
            <p:cNvSpPr/>
            <p:nvPr/>
          </p:nvSpPr>
          <p:spPr bwMode="auto">
            <a:xfrm>
              <a:off x="5208756" y="2666783"/>
              <a:ext cx="1407620" cy="399986"/>
            </a:xfrm>
            <a:prstGeom prst="rect">
              <a:avLst/>
            </a:prstGeom>
            <a:solidFill>
              <a:schemeClr val="accent1">
                <a:lumMod val="75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dirty="0">
                  <a:latin typeface="Calibri" panose="020F0502020204030204" pitchFamily="34" charset="0"/>
                </a:rPr>
                <a:t>1</a:t>
              </a:r>
              <a:r>
                <a:rPr lang="en-US" sz="1800" dirty="0">
                  <a:latin typeface="Calibri" panose="020F0502020204030204" pitchFamily="34" charset="0"/>
                </a:rPr>
                <a:t>1% </a:t>
              </a:r>
              <a:r>
                <a:rPr lang="en-US" sz="1800" dirty="0" err="1">
                  <a:latin typeface="Calibri" panose="020F0502020204030204" pitchFamily="34" charset="0"/>
                </a:rPr>
                <a:t>pPR</a:t>
              </a:r>
              <a:endParaRPr lang="en-US" sz="1800" dirty="0">
                <a:latin typeface="Calibri" panose="020F0502020204030204" pitchFamily="34" charset="0"/>
              </a:endParaRPr>
            </a:p>
          </p:txBody>
        </p:sp>
        <p:sp>
          <p:nvSpPr>
            <p:cNvPr id="44" name="Rectangle 43">
              <a:extLst>
                <a:ext uri="{FF2B5EF4-FFF2-40B4-BE49-F238E27FC236}">
                  <a16:creationId xmlns:a16="http://schemas.microsoft.com/office/drawing/2014/main" id="{CD5D2158-000F-C8AD-6D09-BCD3F77349E9}"/>
                </a:ext>
              </a:extLst>
            </p:cNvPr>
            <p:cNvSpPr/>
            <p:nvPr/>
          </p:nvSpPr>
          <p:spPr bwMode="auto">
            <a:xfrm>
              <a:off x="5208756" y="1807608"/>
              <a:ext cx="1407620" cy="857762"/>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latin typeface="Calibri" panose="020F0502020204030204" pitchFamily="34" charset="0"/>
                </a:rPr>
                <a:t>21% </a:t>
              </a:r>
              <a:r>
                <a:rPr lang="en-US" sz="1800" dirty="0" err="1">
                  <a:latin typeface="Calibri" panose="020F0502020204030204" pitchFamily="34" charset="0"/>
                </a:rPr>
                <a:t>pNR</a:t>
              </a:r>
              <a:endParaRPr lang="en-US" sz="1800" dirty="0">
                <a:latin typeface="Calibri" panose="020F0502020204030204" pitchFamily="34" charset="0"/>
              </a:endParaRPr>
            </a:p>
          </p:txBody>
        </p:sp>
        <p:sp>
          <p:nvSpPr>
            <p:cNvPr id="45" name="Rectangle 44">
              <a:extLst>
                <a:ext uri="{FF2B5EF4-FFF2-40B4-BE49-F238E27FC236}">
                  <a16:creationId xmlns:a16="http://schemas.microsoft.com/office/drawing/2014/main" id="{D6D2F7E3-3176-105C-4FAB-AD0F7761B12B}"/>
                </a:ext>
              </a:extLst>
            </p:cNvPr>
            <p:cNvSpPr/>
            <p:nvPr/>
          </p:nvSpPr>
          <p:spPr bwMode="auto">
            <a:xfrm>
              <a:off x="5208756" y="1537267"/>
              <a:ext cx="1407620" cy="286402"/>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504B6B62-3643-AEFB-4E9E-7D1547D1AB29}"/>
                </a:ext>
              </a:extLst>
            </p:cNvPr>
            <p:cNvSpPr/>
            <p:nvPr/>
          </p:nvSpPr>
          <p:spPr bwMode="auto">
            <a:xfrm>
              <a:off x="5208753" y="1554200"/>
              <a:ext cx="1407620" cy="45719"/>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7" name="Group 46">
              <a:extLst>
                <a:ext uri="{FF2B5EF4-FFF2-40B4-BE49-F238E27FC236}">
                  <a16:creationId xmlns:a16="http://schemas.microsoft.com/office/drawing/2014/main" id="{C76D7373-85C4-08FE-881D-ED47ED866A35}"/>
                </a:ext>
              </a:extLst>
            </p:cNvPr>
            <p:cNvGrpSpPr/>
            <p:nvPr/>
          </p:nvGrpSpPr>
          <p:grpSpPr>
            <a:xfrm>
              <a:off x="6620261" y="1471780"/>
              <a:ext cx="851324" cy="369332"/>
              <a:chOff x="3737153" y="1471780"/>
              <a:chExt cx="851324" cy="369332"/>
            </a:xfrm>
          </p:grpSpPr>
          <p:sp>
            <p:nvSpPr>
              <p:cNvPr id="52" name="TextBox 51">
                <a:extLst>
                  <a:ext uri="{FF2B5EF4-FFF2-40B4-BE49-F238E27FC236}">
                    <a16:creationId xmlns:a16="http://schemas.microsoft.com/office/drawing/2014/main" id="{3FA45DD0-5BA8-1220-5BFC-9D01FEC30D54}"/>
                  </a:ext>
                </a:extLst>
              </p:cNvPr>
              <p:cNvSpPr txBox="1"/>
              <p:nvPr/>
            </p:nvSpPr>
            <p:spPr bwMode="auto">
              <a:xfrm>
                <a:off x="3858743" y="1471780"/>
                <a:ext cx="7297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 = 6</a:t>
                </a:r>
              </a:p>
            </p:txBody>
          </p:sp>
          <p:cxnSp>
            <p:nvCxnSpPr>
              <p:cNvPr id="53" name="Straight Connector 52">
                <a:extLst>
                  <a:ext uri="{FF2B5EF4-FFF2-40B4-BE49-F238E27FC236}">
                    <a16:creationId xmlns:a16="http://schemas.microsoft.com/office/drawing/2014/main" id="{F56D72FF-1362-5EC3-0BB0-F32B4535773A}"/>
                  </a:ext>
                </a:extLst>
              </p:cNvPr>
              <p:cNvCxnSpPr>
                <a:cxnSpLocks/>
                <a:stCxn id="52" idx="1"/>
              </p:cNvCxnSpPr>
              <p:nvPr/>
            </p:nvCxnSpPr>
            <p:spPr bwMode="auto">
              <a:xfrm flipH="1">
                <a:off x="3737153" y="1656446"/>
                <a:ext cx="1215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365A2C1F-4A80-7914-23D0-07D8F0A75FE2}"/>
                </a:ext>
              </a:extLst>
            </p:cNvPr>
            <p:cNvGrpSpPr/>
            <p:nvPr/>
          </p:nvGrpSpPr>
          <p:grpSpPr>
            <a:xfrm>
              <a:off x="6368110" y="1216509"/>
              <a:ext cx="1103475" cy="369332"/>
              <a:chOff x="3485002" y="1216509"/>
              <a:chExt cx="1103475" cy="369332"/>
            </a:xfrm>
          </p:grpSpPr>
          <p:sp>
            <p:nvSpPr>
              <p:cNvPr id="49" name="TextBox 48">
                <a:extLst>
                  <a:ext uri="{FF2B5EF4-FFF2-40B4-BE49-F238E27FC236}">
                    <a16:creationId xmlns:a16="http://schemas.microsoft.com/office/drawing/2014/main" id="{CC13CDC6-375D-19C2-AE9D-E0EEA410139F}"/>
                  </a:ext>
                </a:extLst>
              </p:cNvPr>
              <p:cNvSpPr txBox="1"/>
              <p:nvPr/>
            </p:nvSpPr>
            <p:spPr bwMode="auto">
              <a:xfrm>
                <a:off x="3858743" y="1216509"/>
                <a:ext cx="7297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 = 1</a:t>
                </a:r>
              </a:p>
            </p:txBody>
          </p:sp>
          <p:cxnSp>
            <p:nvCxnSpPr>
              <p:cNvPr id="50" name="Straight Connector 49">
                <a:extLst>
                  <a:ext uri="{FF2B5EF4-FFF2-40B4-BE49-F238E27FC236}">
                    <a16:creationId xmlns:a16="http://schemas.microsoft.com/office/drawing/2014/main" id="{6153CE62-29E5-A31F-6003-CC9338EC6849}"/>
                  </a:ext>
                </a:extLst>
              </p:cNvPr>
              <p:cNvCxnSpPr>
                <a:cxnSpLocks/>
                <a:stCxn id="49" idx="1"/>
              </p:cNvCxnSpPr>
              <p:nvPr/>
            </p:nvCxnSpPr>
            <p:spPr bwMode="auto">
              <a:xfrm flipH="1">
                <a:off x="3485002" y="1401175"/>
                <a:ext cx="373741"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7FD25D7-EB33-31D3-60D0-D9B96D664898}"/>
                  </a:ext>
                </a:extLst>
              </p:cNvPr>
              <p:cNvCxnSpPr>
                <a:cxnSpLocks/>
              </p:cNvCxnSpPr>
              <p:nvPr/>
            </p:nvCxnSpPr>
            <p:spPr bwMode="auto">
              <a:xfrm flipV="1">
                <a:off x="3500129" y="1401175"/>
                <a:ext cx="0" cy="168587"/>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4" name="Group 53">
            <a:extLst>
              <a:ext uri="{FF2B5EF4-FFF2-40B4-BE49-F238E27FC236}">
                <a16:creationId xmlns:a16="http://schemas.microsoft.com/office/drawing/2014/main" id="{60A75F0A-78E0-05C3-70AE-ACA5D7BF98AE}"/>
              </a:ext>
            </a:extLst>
          </p:cNvPr>
          <p:cNvGrpSpPr/>
          <p:nvPr/>
        </p:nvGrpSpPr>
        <p:grpSpPr>
          <a:xfrm>
            <a:off x="8915291" y="2574825"/>
            <a:ext cx="181089" cy="185361"/>
            <a:chOff x="8671308" y="2574825"/>
            <a:chExt cx="181089" cy="185361"/>
          </a:xfrm>
        </p:grpSpPr>
        <p:sp>
          <p:nvSpPr>
            <p:cNvPr id="55" name="Rectangle 9296">
              <a:extLst>
                <a:ext uri="{FF2B5EF4-FFF2-40B4-BE49-F238E27FC236}">
                  <a16:creationId xmlns:a16="http://schemas.microsoft.com/office/drawing/2014/main" id="{4FD0EE58-1B8F-2654-AD91-7326E5B175EB}"/>
                </a:ext>
              </a:extLst>
            </p:cNvPr>
            <p:cNvSpPr/>
            <p:nvPr/>
          </p:nvSpPr>
          <p:spPr bwMode="auto">
            <a:xfrm>
              <a:off x="8671308" y="2574825"/>
              <a:ext cx="181089" cy="181089"/>
            </a:xfrm>
            <a:custGeom>
              <a:avLst/>
              <a:gdLst>
                <a:gd name="connsiteX0" fmla="*/ 0 w 181089"/>
                <a:gd name="connsiteY0" fmla="*/ 0 h 181089"/>
                <a:gd name="connsiteX1" fmla="*/ 181089 w 181089"/>
                <a:gd name="connsiteY1" fmla="*/ 0 h 181089"/>
                <a:gd name="connsiteX2" fmla="*/ 181089 w 181089"/>
                <a:gd name="connsiteY2" fmla="*/ 181089 h 181089"/>
                <a:gd name="connsiteX3" fmla="*/ 0 w 181089"/>
                <a:gd name="connsiteY3" fmla="*/ 181089 h 181089"/>
                <a:gd name="connsiteX4" fmla="*/ 0 w 181089"/>
                <a:gd name="connsiteY4" fmla="*/ 0 h 181089"/>
                <a:gd name="connsiteX0" fmla="*/ 0 w 181089"/>
                <a:gd name="connsiteY0" fmla="*/ 0 h 181089"/>
                <a:gd name="connsiteX1" fmla="*/ 181089 w 181089"/>
                <a:gd name="connsiteY1" fmla="*/ 0 h 181089"/>
                <a:gd name="connsiteX2" fmla="*/ 0 w 181089"/>
                <a:gd name="connsiteY2" fmla="*/ 181089 h 181089"/>
                <a:gd name="connsiteX3" fmla="*/ 0 w 181089"/>
                <a:gd name="connsiteY3" fmla="*/ 0 h 181089"/>
              </a:gdLst>
              <a:ahLst/>
              <a:cxnLst>
                <a:cxn ang="0">
                  <a:pos x="connsiteX0" y="connsiteY0"/>
                </a:cxn>
                <a:cxn ang="0">
                  <a:pos x="connsiteX1" y="connsiteY1"/>
                </a:cxn>
                <a:cxn ang="0">
                  <a:pos x="connsiteX2" y="connsiteY2"/>
                </a:cxn>
                <a:cxn ang="0">
                  <a:pos x="connsiteX3" y="connsiteY3"/>
                </a:cxn>
              </a:cxnLst>
              <a:rect l="l" t="t" r="r" b="b"/>
              <a:pathLst>
                <a:path w="181089" h="181089">
                  <a:moveTo>
                    <a:pt x="0" y="0"/>
                  </a:moveTo>
                  <a:lnTo>
                    <a:pt x="181089" y="0"/>
                  </a:lnTo>
                  <a:lnTo>
                    <a:pt x="0" y="181089"/>
                  </a:lnTo>
                  <a:lnTo>
                    <a:pt x="0" y="0"/>
                  </a:lnTo>
                  <a:close/>
                </a:path>
              </a:pathLst>
            </a:custGeom>
            <a:solidFill>
              <a:schemeClr val="accent3"/>
            </a:solidFill>
            <a:ln w="952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9296">
              <a:extLst>
                <a:ext uri="{FF2B5EF4-FFF2-40B4-BE49-F238E27FC236}">
                  <a16:creationId xmlns:a16="http://schemas.microsoft.com/office/drawing/2014/main" id="{C2202F1F-35A0-5350-2610-7755D753C66F}"/>
                </a:ext>
              </a:extLst>
            </p:cNvPr>
            <p:cNvSpPr/>
            <p:nvPr/>
          </p:nvSpPr>
          <p:spPr bwMode="auto">
            <a:xfrm rot="10800000">
              <a:off x="8671308" y="2579097"/>
              <a:ext cx="181089" cy="181089"/>
            </a:xfrm>
            <a:custGeom>
              <a:avLst/>
              <a:gdLst>
                <a:gd name="connsiteX0" fmla="*/ 0 w 181089"/>
                <a:gd name="connsiteY0" fmla="*/ 0 h 181089"/>
                <a:gd name="connsiteX1" fmla="*/ 181089 w 181089"/>
                <a:gd name="connsiteY1" fmla="*/ 0 h 181089"/>
                <a:gd name="connsiteX2" fmla="*/ 181089 w 181089"/>
                <a:gd name="connsiteY2" fmla="*/ 181089 h 181089"/>
                <a:gd name="connsiteX3" fmla="*/ 0 w 181089"/>
                <a:gd name="connsiteY3" fmla="*/ 181089 h 181089"/>
                <a:gd name="connsiteX4" fmla="*/ 0 w 181089"/>
                <a:gd name="connsiteY4" fmla="*/ 0 h 181089"/>
                <a:gd name="connsiteX0" fmla="*/ 0 w 181089"/>
                <a:gd name="connsiteY0" fmla="*/ 0 h 181089"/>
                <a:gd name="connsiteX1" fmla="*/ 181089 w 181089"/>
                <a:gd name="connsiteY1" fmla="*/ 0 h 181089"/>
                <a:gd name="connsiteX2" fmla="*/ 0 w 181089"/>
                <a:gd name="connsiteY2" fmla="*/ 181089 h 181089"/>
                <a:gd name="connsiteX3" fmla="*/ 0 w 181089"/>
                <a:gd name="connsiteY3" fmla="*/ 0 h 181089"/>
              </a:gdLst>
              <a:ahLst/>
              <a:cxnLst>
                <a:cxn ang="0">
                  <a:pos x="connsiteX0" y="connsiteY0"/>
                </a:cxn>
                <a:cxn ang="0">
                  <a:pos x="connsiteX1" y="connsiteY1"/>
                </a:cxn>
                <a:cxn ang="0">
                  <a:pos x="connsiteX2" y="connsiteY2"/>
                </a:cxn>
                <a:cxn ang="0">
                  <a:pos x="connsiteX3" y="connsiteY3"/>
                </a:cxn>
              </a:cxnLst>
              <a:rect l="l" t="t" r="r" b="b"/>
              <a:pathLst>
                <a:path w="181089" h="181089">
                  <a:moveTo>
                    <a:pt x="0" y="0"/>
                  </a:moveTo>
                  <a:lnTo>
                    <a:pt x="181089" y="0"/>
                  </a:lnTo>
                  <a:lnTo>
                    <a:pt x="0" y="181089"/>
                  </a:lnTo>
                  <a:lnTo>
                    <a:pt x="0" y="0"/>
                  </a:lnTo>
                  <a:close/>
                </a:path>
              </a:pathLst>
            </a:custGeom>
            <a:solidFill>
              <a:schemeClr val="accent1"/>
            </a:solidFill>
            <a:ln w="952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 name="Group 56">
            <a:extLst>
              <a:ext uri="{FF2B5EF4-FFF2-40B4-BE49-F238E27FC236}">
                <a16:creationId xmlns:a16="http://schemas.microsoft.com/office/drawing/2014/main" id="{EDEC57AD-73C9-ACB6-1432-DE40E88AF099}"/>
              </a:ext>
            </a:extLst>
          </p:cNvPr>
          <p:cNvGrpSpPr/>
          <p:nvPr/>
        </p:nvGrpSpPr>
        <p:grpSpPr>
          <a:xfrm>
            <a:off x="8915291" y="2824992"/>
            <a:ext cx="181089" cy="185361"/>
            <a:chOff x="8671308" y="2574825"/>
            <a:chExt cx="181089" cy="185361"/>
          </a:xfrm>
        </p:grpSpPr>
        <p:sp>
          <p:nvSpPr>
            <p:cNvPr id="58" name="Rectangle 9296">
              <a:extLst>
                <a:ext uri="{FF2B5EF4-FFF2-40B4-BE49-F238E27FC236}">
                  <a16:creationId xmlns:a16="http://schemas.microsoft.com/office/drawing/2014/main" id="{23CDE02D-DFAB-44FF-9A41-31429990A70D}"/>
                </a:ext>
              </a:extLst>
            </p:cNvPr>
            <p:cNvSpPr/>
            <p:nvPr/>
          </p:nvSpPr>
          <p:spPr bwMode="auto">
            <a:xfrm>
              <a:off x="8671308" y="2574825"/>
              <a:ext cx="181089" cy="181089"/>
            </a:xfrm>
            <a:custGeom>
              <a:avLst/>
              <a:gdLst>
                <a:gd name="connsiteX0" fmla="*/ 0 w 181089"/>
                <a:gd name="connsiteY0" fmla="*/ 0 h 181089"/>
                <a:gd name="connsiteX1" fmla="*/ 181089 w 181089"/>
                <a:gd name="connsiteY1" fmla="*/ 0 h 181089"/>
                <a:gd name="connsiteX2" fmla="*/ 181089 w 181089"/>
                <a:gd name="connsiteY2" fmla="*/ 181089 h 181089"/>
                <a:gd name="connsiteX3" fmla="*/ 0 w 181089"/>
                <a:gd name="connsiteY3" fmla="*/ 181089 h 181089"/>
                <a:gd name="connsiteX4" fmla="*/ 0 w 181089"/>
                <a:gd name="connsiteY4" fmla="*/ 0 h 181089"/>
                <a:gd name="connsiteX0" fmla="*/ 0 w 181089"/>
                <a:gd name="connsiteY0" fmla="*/ 0 h 181089"/>
                <a:gd name="connsiteX1" fmla="*/ 181089 w 181089"/>
                <a:gd name="connsiteY1" fmla="*/ 0 h 181089"/>
                <a:gd name="connsiteX2" fmla="*/ 0 w 181089"/>
                <a:gd name="connsiteY2" fmla="*/ 181089 h 181089"/>
                <a:gd name="connsiteX3" fmla="*/ 0 w 181089"/>
                <a:gd name="connsiteY3" fmla="*/ 0 h 181089"/>
              </a:gdLst>
              <a:ahLst/>
              <a:cxnLst>
                <a:cxn ang="0">
                  <a:pos x="connsiteX0" y="connsiteY0"/>
                </a:cxn>
                <a:cxn ang="0">
                  <a:pos x="connsiteX1" y="connsiteY1"/>
                </a:cxn>
                <a:cxn ang="0">
                  <a:pos x="connsiteX2" y="connsiteY2"/>
                </a:cxn>
                <a:cxn ang="0">
                  <a:pos x="connsiteX3" y="connsiteY3"/>
                </a:cxn>
              </a:cxnLst>
              <a:rect l="l" t="t" r="r" b="b"/>
              <a:pathLst>
                <a:path w="181089" h="181089">
                  <a:moveTo>
                    <a:pt x="0" y="0"/>
                  </a:moveTo>
                  <a:lnTo>
                    <a:pt x="181089" y="0"/>
                  </a:lnTo>
                  <a:lnTo>
                    <a:pt x="0" y="181089"/>
                  </a:lnTo>
                  <a:lnTo>
                    <a:pt x="0" y="0"/>
                  </a:lnTo>
                  <a:close/>
                </a:path>
              </a:pathLst>
            </a:custGeom>
            <a:solidFill>
              <a:schemeClr val="accent3">
                <a:lumMod val="75000"/>
              </a:schemeClr>
            </a:solidFill>
            <a:ln w="952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9296">
              <a:extLst>
                <a:ext uri="{FF2B5EF4-FFF2-40B4-BE49-F238E27FC236}">
                  <a16:creationId xmlns:a16="http://schemas.microsoft.com/office/drawing/2014/main" id="{036D07C9-B23D-6678-0EA4-52BCE87DBD84}"/>
                </a:ext>
              </a:extLst>
            </p:cNvPr>
            <p:cNvSpPr/>
            <p:nvPr/>
          </p:nvSpPr>
          <p:spPr bwMode="auto">
            <a:xfrm rot="10800000">
              <a:off x="8671308" y="2579097"/>
              <a:ext cx="181089" cy="181089"/>
            </a:xfrm>
            <a:custGeom>
              <a:avLst/>
              <a:gdLst>
                <a:gd name="connsiteX0" fmla="*/ 0 w 181089"/>
                <a:gd name="connsiteY0" fmla="*/ 0 h 181089"/>
                <a:gd name="connsiteX1" fmla="*/ 181089 w 181089"/>
                <a:gd name="connsiteY1" fmla="*/ 0 h 181089"/>
                <a:gd name="connsiteX2" fmla="*/ 181089 w 181089"/>
                <a:gd name="connsiteY2" fmla="*/ 181089 h 181089"/>
                <a:gd name="connsiteX3" fmla="*/ 0 w 181089"/>
                <a:gd name="connsiteY3" fmla="*/ 181089 h 181089"/>
                <a:gd name="connsiteX4" fmla="*/ 0 w 181089"/>
                <a:gd name="connsiteY4" fmla="*/ 0 h 181089"/>
                <a:gd name="connsiteX0" fmla="*/ 0 w 181089"/>
                <a:gd name="connsiteY0" fmla="*/ 0 h 181089"/>
                <a:gd name="connsiteX1" fmla="*/ 181089 w 181089"/>
                <a:gd name="connsiteY1" fmla="*/ 0 h 181089"/>
                <a:gd name="connsiteX2" fmla="*/ 0 w 181089"/>
                <a:gd name="connsiteY2" fmla="*/ 181089 h 181089"/>
                <a:gd name="connsiteX3" fmla="*/ 0 w 181089"/>
                <a:gd name="connsiteY3" fmla="*/ 0 h 181089"/>
              </a:gdLst>
              <a:ahLst/>
              <a:cxnLst>
                <a:cxn ang="0">
                  <a:pos x="connsiteX0" y="connsiteY0"/>
                </a:cxn>
                <a:cxn ang="0">
                  <a:pos x="connsiteX1" y="connsiteY1"/>
                </a:cxn>
                <a:cxn ang="0">
                  <a:pos x="connsiteX2" y="connsiteY2"/>
                </a:cxn>
                <a:cxn ang="0">
                  <a:pos x="connsiteX3" y="connsiteY3"/>
                </a:cxn>
              </a:cxnLst>
              <a:rect l="l" t="t" r="r" b="b"/>
              <a:pathLst>
                <a:path w="181089" h="181089">
                  <a:moveTo>
                    <a:pt x="0" y="0"/>
                  </a:moveTo>
                  <a:lnTo>
                    <a:pt x="181089" y="0"/>
                  </a:lnTo>
                  <a:lnTo>
                    <a:pt x="0" y="181089"/>
                  </a:lnTo>
                  <a:lnTo>
                    <a:pt x="0" y="0"/>
                  </a:lnTo>
                  <a:close/>
                </a:path>
              </a:pathLst>
            </a:custGeom>
            <a:solidFill>
              <a:schemeClr val="accent1">
                <a:lumMod val="75000"/>
              </a:schemeClr>
            </a:solidFill>
            <a:ln w="952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A74274C9-DA86-95E5-A58D-2C09BCBAF20B}"/>
              </a:ext>
            </a:extLst>
          </p:cNvPr>
          <p:cNvGrpSpPr/>
          <p:nvPr/>
        </p:nvGrpSpPr>
        <p:grpSpPr>
          <a:xfrm>
            <a:off x="8915291" y="3066532"/>
            <a:ext cx="181089" cy="185361"/>
            <a:chOff x="8671308" y="2574825"/>
            <a:chExt cx="181089" cy="185361"/>
          </a:xfrm>
        </p:grpSpPr>
        <p:sp>
          <p:nvSpPr>
            <p:cNvPr id="61" name="Rectangle 9296">
              <a:extLst>
                <a:ext uri="{FF2B5EF4-FFF2-40B4-BE49-F238E27FC236}">
                  <a16:creationId xmlns:a16="http://schemas.microsoft.com/office/drawing/2014/main" id="{4B8FFEE4-343E-19D9-0B49-2D148B3CCD8A}"/>
                </a:ext>
              </a:extLst>
            </p:cNvPr>
            <p:cNvSpPr/>
            <p:nvPr/>
          </p:nvSpPr>
          <p:spPr bwMode="auto">
            <a:xfrm>
              <a:off x="8671308" y="2574825"/>
              <a:ext cx="181089" cy="181089"/>
            </a:xfrm>
            <a:custGeom>
              <a:avLst/>
              <a:gdLst>
                <a:gd name="connsiteX0" fmla="*/ 0 w 181089"/>
                <a:gd name="connsiteY0" fmla="*/ 0 h 181089"/>
                <a:gd name="connsiteX1" fmla="*/ 181089 w 181089"/>
                <a:gd name="connsiteY1" fmla="*/ 0 h 181089"/>
                <a:gd name="connsiteX2" fmla="*/ 181089 w 181089"/>
                <a:gd name="connsiteY2" fmla="*/ 181089 h 181089"/>
                <a:gd name="connsiteX3" fmla="*/ 0 w 181089"/>
                <a:gd name="connsiteY3" fmla="*/ 181089 h 181089"/>
                <a:gd name="connsiteX4" fmla="*/ 0 w 181089"/>
                <a:gd name="connsiteY4" fmla="*/ 0 h 181089"/>
                <a:gd name="connsiteX0" fmla="*/ 0 w 181089"/>
                <a:gd name="connsiteY0" fmla="*/ 0 h 181089"/>
                <a:gd name="connsiteX1" fmla="*/ 181089 w 181089"/>
                <a:gd name="connsiteY1" fmla="*/ 0 h 181089"/>
                <a:gd name="connsiteX2" fmla="*/ 0 w 181089"/>
                <a:gd name="connsiteY2" fmla="*/ 181089 h 181089"/>
                <a:gd name="connsiteX3" fmla="*/ 0 w 181089"/>
                <a:gd name="connsiteY3" fmla="*/ 0 h 181089"/>
              </a:gdLst>
              <a:ahLst/>
              <a:cxnLst>
                <a:cxn ang="0">
                  <a:pos x="connsiteX0" y="connsiteY0"/>
                </a:cxn>
                <a:cxn ang="0">
                  <a:pos x="connsiteX1" y="connsiteY1"/>
                </a:cxn>
                <a:cxn ang="0">
                  <a:pos x="connsiteX2" y="connsiteY2"/>
                </a:cxn>
                <a:cxn ang="0">
                  <a:pos x="connsiteX3" y="connsiteY3"/>
                </a:cxn>
              </a:cxnLst>
              <a:rect l="l" t="t" r="r" b="b"/>
              <a:pathLst>
                <a:path w="181089" h="181089">
                  <a:moveTo>
                    <a:pt x="0" y="0"/>
                  </a:moveTo>
                  <a:lnTo>
                    <a:pt x="181089" y="0"/>
                  </a:lnTo>
                  <a:lnTo>
                    <a:pt x="0" y="181089"/>
                  </a:lnTo>
                  <a:lnTo>
                    <a:pt x="0" y="0"/>
                  </a:lnTo>
                  <a:close/>
                </a:path>
              </a:pathLst>
            </a:custGeom>
            <a:solidFill>
              <a:schemeClr val="accent3">
                <a:lumMod val="50000"/>
              </a:schemeClr>
            </a:solidFill>
            <a:ln w="952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9296">
              <a:extLst>
                <a:ext uri="{FF2B5EF4-FFF2-40B4-BE49-F238E27FC236}">
                  <a16:creationId xmlns:a16="http://schemas.microsoft.com/office/drawing/2014/main" id="{73708F0B-13E9-68AE-6540-B3B62DFB3F6F}"/>
                </a:ext>
              </a:extLst>
            </p:cNvPr>
            <p:cNvSpPr/>
            <p:nvPr/>
          </p:nvSpPr>
          <p:spPr bwMode="auto">
            <a:xfrm rot="10800000">
              <a:off x="8671308" y="2579097"/>
              <a:ext cx="181089" cy="181089"/>
            </a:xfrm>
            <a:custGeom>
              <a:avLst/>
              <a:gdLst>
                <a:gd name="connsiteX0" fmla="*/ 0 w 181089"/>
                <a:gd name="connsiteY0" fmla="*/ 0 h 181089"/>
                <a:gd name="connsiteX1" fmla="*/ 181089 w 181089"/>
                <a:gd name="connsiteY1" fmla="*/ 0 h 181089"/>
                <a:gd name="connsiteX2" fmla="*/ 181089 w 181089"/>
                <a:gd name="connsiteY2" fmla="*/ 181089 h 181089"/>
                <a:gd name="connsiteX3" fmla="*/ 0 w 181089"/>
                <a:gd name="connsiteY3" fmla="*/ 181089 h 181089"/>
                <a:gd name="connsiteX4" fmla="*/ 0 w 181089"/>
                <a:gd name="connsiteY4" fmla="*/ 0 h 181089"/>
                <a:gd name="connsiteX0" fmla="*/ 0 w 181089"/>
                <a:gd name="connsiteY0" fmla="*/ 0 h 181089"/>
                <a:gd name="connsiteX1" fmla="*/ 181089 w 181089"/>
                <a:gd name="connsiteY1" fmla="*/ 0 h 181089"/>
                <a:gd name="connsiteX2" fmla="*/ 0 w 181089"/>
                <a:gd name="connsiteY2" fmla="*/ 181089 h 181089"/>
                <a:gd name="connsiteX3" fmla="*/ 0 w 181089"/>
                <a:gd name="connsiteY3" fmla="*/ 0 h 181089"/>
              </a:gdLst>
              <a:ahLst/>
              <a:cxnLst>
                <a:cxn ang="0">
                  <a:pos x="connsiteX0" y="connsiteY0"/>
                </a:cxn>
                <a:cxn ang="0">
                  <a:pos x="connsiteX1" y="connsiteY1"/>
                </a:cxn>
                <a:cxn ang="0">
                  <a:pos x="connsiteX2" y="connsiteY2"/>
                </a:cxn>
                <a:cxn ang="0">
                  <a:pos x="connsiteX3" y="connsiteY3"/>
                </a:cxn>
              </a:cxnLst>
              <a:rect l="l" t="t" r="r" b="b"/>
              <a:pathLst>
                <a:path w="181089" h="181089">
                  <a:moveTo>
                    <a:pt x="0" y="0"/>
                  </a:moveTo>
                  <a:lnTo>
                    <a:pt x="181089" y="0"/>
                  </a:lnTo>
                  <a:lnTo>
                    <a:pt x="0" y="181089"/>
                  </a:lnTo>
                  <a:lnTo>
                    <a:pt x="0" y="0"/>
                  </a:lnTo>
                  <a:close/>
                </a:path>
              </a:pathLst>
            </a:custGeom>
            <a:solidFill>
              <a:schemeClr val="accent1">
                <a:lumMod val="50000"/>
              </a:schemeClr>
            </a:solidFill>
            <a:ln w="952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636919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1051810" cy="1103313"/>
          </a:xfrm>
        </p:spPr>
        <p:txBody>
          <a:bodyPr/>
          <a:lstStyle/>
          <a:p>
            <a:r>
              <a:rPr lang="en-US" sz="3600" dirty="0">
                <a:cs typeface="Calibri" panose="020F0502020204030204" pitchFamily="34" charset="0"/>
              </a:rPr>
              <a:t>OpACIN-neo and PRADO</a:t>
            </a:r>
            <a:r>
              <a:rPr lang="en-US" sz="3600" dirty="0">
                <a:latin typeface="+mj-lt"/>
              </a:rPr>
              <a:t>: </a:t>
            </a:r>
            <a:r>
              <a:rPr lang="en-US" dirty="0"/>
              <a:t>Survival Outcomes in </a:t>
            </a:r>
            <a:br>
              <a:rPr lang="en-US" dirty="0"/>
            </a:br>
            <a:r>
              <a:rPr lang="en-US" dirty="0"/>
              <a:t>Patients Who Achieved MPR ± TLND</a:t>
            </a:r>
            <a:endParaRPr lang="en-US" altLang="en-US" dirty="0"/>
          </a:p>
        </p:txBody>
      </p:sp>
      <p:sp>
        <p:nvSpPr>
          <p:cNvPr id="9" name="Text Box 11">
            <a:extLst>
              <a:ext uri="{FF2B5EF4-FFF2-40B4-BE49-F238E27FC236}">
                <a16:creationId xmlns:a16="http://schemas.microsoft.com/office/drawing/2014/main" id="{034493BB-6099-A4A5-1A32-7A530340388E}"/>
              </a:ext>
            </a:extLst>
          </p:cNvPr>
          <p:cNvSpPr txBox="1">
            <a:spLocks noChangeArrowheads="1"/>
          </p:cNvSpPr>
          <p:nvPr/>
        </p:nvSpPr>
        <p:spPr bwMode="auto">
          <a:xfrm>
            <a:off x="414339" y="6385740"/>
            <a:ext cx="683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Reijers. ASCO 2023. Abstr 101. Reproduced with permission.</a:t>
            </a:r>
          </a:p>
        </p:txBody>
      </p:sp>
      <p:cxnSp>
        <p:nvCxnSpPr>
          <p:cNvPr id="3" name="Straight Connector 2">
            <a:extLst>
              <a:ext uri="{FF2B5EF4-FFF2-40B4-BE49-F238E27FC236}">
                <a16:creationId xmlns:a16="http://schemas.microsoft.com/office/drawing/2014/main" id="{19B5D319-227D-CCA2-529C-F311CE944F85}"/>
              </a:ext>
            </a:extLst>
          </p:cNvPr>
          <p:cNvCxnSpPr>
            <a:cxnSpLocks/>
          </p:cNvCxnSpPr>
          <p:nvPr/>
        </p:nvCxnSpPr>
        <p:spPr bwMode="auto">
          <a:xfrm flipV="1">
            <a:off x="10892894" y="2178092"/>
            <a:ext cx="0" cy="2648192"/>
          </a:xfrm>
          <a:prstGeom prst="line">
            <a:avLst/>
          </a:prstGeom>
          <a:noFill/>
          <a:ln w="28575" cap="flat" cmpd="sng" algn="ctr">
            <a:solidFill>
              <a:schemeClr val="tx2">
                <a:lumMod val="75000"/>
              </a:schemeClr>
            </a:solidFill>
            <a:prstDash val="dash"/>
            <a:round/>
            <a:headEnd type="none" w="med" len="med"/>
            <a:tailEnd type="none" w="med" len="med"/>
          </a:ln>
          <a:effectLst/>
        </p:spPr>
      </p:cxnSp>
      <p:cxnSp>
        <p:nvCxnSpPr>
          <p:cNvPr id="7" name="Straight Connector 6">
            <a:extLst>
              <a:ext uri="{FF2B5EF4-FFF2-40B4-BE49-F238E27FC236}">
                <a16:creationId xmlns:a16="http://schemas.microsoft.com/office/drawing/2014/main" id="{A1C29F10-2A55-4DA3-0B87-9EDF29CD674D}"/>
              </a:ext>
            </a:extLst>
          </p:cNvPr>
          <p:cNvCxnSpPr>
            <a:cxnSpLocks/>
          </p:cNvCxnSpPr>
          <p:nvPr/>
        </p:nvCxnSpPr>
        <p:spPr bwMode="auto">
          <a:xfrm flipV="1">
            <a:off x="5187479" y="2243744"/>
            <a:ext cx="0" cy="2597641"/>
          </a:xfrm>
          <a:prstGeom prst="line">
            <a:avLst/>
          </a:prstGeom>
          <a:noFill/>
          <a:ln w="28575" cap="flat" cmpd="sng" algn="ctr">
            <a:solidFill>
              <a:schemeClr val="tx2">
                <a:lumMod val="75000"/>
              </a:schemeClr>
            </a:solidFill>
            <a:prstDash val="dash"/>
            <a:round/>
            <a:headEnd type="none" w="med" len="med"/>
            <a:tailEnd type="none" w="med" len="med"/>
          </a:ln>
          <a:effectLst/>
        </p:spPr>
      </p:cxnSp>
      <p:cxnSp>
        <p:nvCxnSpPr>
          <p:cNvPr id="8" name="Straight Connector 7">
            <a:extLst>
              <a:ext uri="{FF2B5EF4-FFF2-40B4-BE49-F238E27FC236}">
                <a16:creationId xmlns:a16="http://schemas.microsoft.com/office/drawing/2014/main" id="{E634ABDF-F180-2C4C-86E6-B522B46CB0ED}"/>
              </a:ext>
            </a:extLst>
          </p:cNvPr>
          <p:cNvCxnSpPr>
            <a:cxnSpLocks/>
            <a:stCxn id="42" idx="0"/>
          </p:cNvCxnSpPr>
          <p:nvPr/>
        </p:nvCxnSpPr>
        <p:spPr bwMode="auto">
          <a:xfrm flipV="1">
            <a:off x="4068024" y="2243744"/>
            <a:ext cx="0" cy="2582540"/>
          </a:xfrm>
          <a:prstGeom prst="line">
            <a:avLst/>
          </a:prstGeom>
          <a:noFill/>
          <a:ln w="28575" cap="flat" cmpd="sng" algn="ctr">
            <a:solidFill>
              <a:schemeClr val="tx2">
                <a:lumMod val="75000"/>
              </a:schemeClr>
            </a:solidFill>
            <a:prstDash val="dash"/>
            <a:round/>
            <a:headEnd type="none" w="med" len="med"/>
            <a:tailEnd type="none" w="med" len="med"/>
          </a:ln>
          <a:effectLst/>
        </p:spPr>
      </p:cxnSp>
      <p:sp>
        <p:nvSpPr>
          <p:cNvPr id="10" name="TextBox 9">
            <a:extLst>
              <a:ext uri="{FF2B5EF4-FFF2-40B4-BE49-F238E27FC236}">
                <a16:creationId xmlns:a16="http://schemas.microsoft.com/office/drawing/2014/main" id="{ACF84EB9-D698-28E5-72EE-564625C8582B}"/>
              </a:ext>
            </a:extLst>
          </p:cNvPr>
          <p:cNvSpPr txBox="1"/>
          <p:nvPr/>
        </p:nvSpPr>
        <p:spPr bwMode="auto">
          <a:xfrm>
            <a:off x="1836150" y="1692414"/>
            <a:ext cx="357447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ts val="0"/>
              </a:spcBef>
            </a:pPr>
            <a:r>
              <a:rPr lang="en-US" sz="1800" dirty="0">
                <a:solidFill>
                  <a:schemeClr val="bg1"/>
                </a:solidFill>
                <a:latin typeface="Calibri" panose="020F0502020204030204" pitchFamily="34" charset="0"/>
              </a:rPr>
              <a:t>RFS</a:t>
            </a:r>
          </a:p>
        </p:txBody>
      </p:sp>
      <p:cxnSp>
        <p:nvCxnSpPr>
          <p:cNvPr id="11" name="Straight Connector 10">
            <a:extLst>
              <a:ext uri="{FF2B5EF4-FFF2-40B4-BE49-F238E27FC236}">
                <a16:creationId xmlns:a16="http://schemas.microsoft.com/office/drawing/2014/main" id="{8900E90B-B297-1651-423B-2E028BD9465A}"/>
              </a:ext>
            </a:extLst>
          </p:cNvPr>
          <p:cNvCxnSpPr>
            <a:cxnSpLocks/>
          </p:cNvCxnSpPr>
          <p:nvPr/>
        </p:nvCxnSpPr>
        <p:spPr bwMode="auto">
          <a:xfrm>
            <a:off x="1835284" y="4841385"/>
            <a:ext cx="383644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A9C871C-1461-7341-A44A-6F5C74223663}"/>
              </a:ext>
            </a:extLst>
          </p:cNvPr>
          <p:cNvCxnSpPr/>
          <p:nvPr/>
        </p:nvCxnSpPr>
        <p:spPr bwMode="auto">
          <a:xfrm flipV="1">
            <a:off x="1836150" y="2090261"/>
            <a:ext cx="0" cy="2763982"/>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64936F2-D146-AC24-0A85-A52AC5D2FB25}"/>
              </a:ext>
            </a:extLst>
          </p:cNvPr>
          <p:cNvCxnSpPr>
            <a:cxnSpLocks/>
          </p:cNvCxnSpPr>
          <p:nvPr/>
        </p:nvCxnSpPr>
        <p:spPr bwMode="auto">
          <a:xfrm flipH="1">
            <a:off x="1775536" y="21045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303C689-522C-9974-4D32-7106CD3F8638}"/>
              </a:ext>
            </a:extLst>
          </p:cNvPr>
          <p:cNvCxnSpPr>
            <a:cxnSpLocks/>
          </p:cNvCxnSpPr>
          <p:nvPr/>
        </p:nvCxnSpPr>
        <p:spPr bwMode="auto">
          <a:xfrm flipH="1">
            <a:off x="1775536" y="26519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D27E33E-0721-E59C-8541-673A000EEF6B}"/>
              </a:ext>
            </a:extLst>
          </p:cNvPr>
          <p:cNvCxnSpPr>
            <a:cxnSpLocks/>
          </p:cNvCxnSpPr>
          <p:nvPr/>
        </p:nvCxnSpPr>
        <p:spPr bwMode="auto">
          <a:xfrm flipH="1">
            <a:off x="1775536" y="31992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322E981-A297-B71C-87BC-13FEB18ECA72}"/>
              </a:ext>
            </a:extLst>
          </p:cNvPr>
          <p:cNvCxnSpPr>
            <a:cxnSpLocks/>
          </p:cNvCxnSpPr>
          <p:nvPr/>
        </p:nvCxnSpPr>
        <p:spPr bwMode="auto">
          <a:xfrm flipH="1">
            <a:off x="1775536" y="37466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952C726-BE9B-B22B-A786-7E717C3D9BC9}"/>
              </a:ext>
            </a:extLst>
          </p:cNvPr>
          <p:cNvCxnSpPr>
            <a:cxnSpLocks/>
          </p:cNvCxnSpPr>
          <p:nvPr/>
        </p:nvCxnSpPr>
        <p:spPr bwMode="auto">
          <a:xfrm flipH="1">
            <a:off x="1775536" y="42940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874F9DB-7196-4FAD-08FC-BB1E8CE8A330}"/>
              </a:ext>
            </a:extLst>
          </p:cNvPr>
          <p:cNvCxnSpPr>
            <a:cxnSpLocks/>
          </p:cNvCxnSpPr>
          <p:nvPr/>
        </p:nvCxnSpPr>
        <p:spPr bwMode="auto">
          <a:xfrm flipH="1">
            <a:off x="1775536" y="4841385"/>
            <a:ext cx="64008" cy="0"/>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9E60F603-2322-46A8-44D4-A5343EF5A080}"/>
              </a:ext>
            </a:extLst>
          </p:cNvPr>
          <p:cNvSpPr txBox="1"/>
          <p:nvPr/>
        </p:nvSpPr>
        <p:spPr bwMode="auto">
          <a:xfrm>
            <a:off x="1286693" y="1936968"/>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0" name="TextBox 19">
            <a:extLst>
              <a:ext uri="{FF2B5EF4-FFF2-40B4-BE49-F238E27FC236}">
                <a16:creationId xmlns:a16="http://schemas.microsoft.com/office/drawing/2014/main" id="{17FD787A-AB1D-1F1C-1543-361C2ED4401D}"/>
              </a:ext>
            </a:extLst>
          </p:cNvPr>
          <p:cNvSpPr txBox="1"/>
          <p:nvPr/>
        </p:nvSpPr>
        <p:spPr bwMode="auto">
          <a:xfrm>
            <a:off x="1286693" y="2483996"/>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1" name="TextBox 20">
            <a:extLst>
              <a:ext uri="{FF2B5EF4-FFF2-40B4-BE49-F238E27FC236}">
                <a16:creationId xmlns:a16="http://schemas.microsoft.com/office/drawing/2014/main" id="{4EF4E378-7856-C08D-F37D-18EFB1D6E85F}"/>
              </a:ext>
            </a:extLst>
          </p:cNvPr>
          <p:cNvSpPr txBox="1"/>
          <p:nvPr/>
        </p:nvSpPr>
        <p:spPr bwMode="auto">
          <a:xfrm>
            <a:off x="1286693" y="3031024"/>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2" name="TextBox 21">
            <a:extLst>
              <a:ext uri="{FF2B5EF4-FFF2-40B4-BE49-F238E27FC236}">
                <a16:creationId xmlns:a16="http://schemas.microsoft.com/office/drawing/2014/main" id="{713071DF-E925-450A-F106-99B3E9F75BB9}"/>
              </a:ext>
            </a:extLst>
          </p:cNvPr>
          <p:cNvSpPr txBox="1"/>
          <p:nvPr/>
        </p:nvSpPr>
        <p:spPr bwMode="auto">
          <a:xfrm>
            <a:off x="1286693" y="3578052"/>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3" name="TextBox 22">
            <a:extLst>
              <a:ext uri="{FF2B5EF4-FFF2-40B4-BE49-F238E27FC236}">
                <a16:creationId xmlns:a16="http://schemas.microsoft.com/office/drawing/2014/main" id="{0D9BD589-B1A7-50B5-DEAE-D011F124C50E}"/>
              </a:ext>
            </a:extLst>
          </p:cNvPr>
          <p:cNvSpPr txBox="1"/>
          <p:nvPr/>
        </p:nvSpPr>
        <p:spPr bwMode="auto">
          <a:xfrm>
            <a:off x="1286693" y="412508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 name="TextBox 23">
            <a:extLst>
              <a:ext uri="{FF2B5EF4-FFF2-40B4-BE49-F238E27FC236}">
                <a16:creationId xmlns:a16="http://schemas.microsoft.com/office/drawing/2014/main" id="{570CCE9A-C955-AD5F-E785-0983418FC9DE}"/>
              </a:ext>
            </a:extLst>
          </p:cNvPr>
          <p:cNvSpPr txBox="1"/>
          <p:nvPr/>
        </p:nvSpPr>
        <p:spPr bwMode="auto">
          <a:xfrm>
            <a:off x="1286693" y="4672108"/>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26" name="Group 25">
            <a:extLst>
              <a:ext uri="{FF2B5EF4-FFF2-40B4-BE49-F238E27FC236}">
                <a16:creationId xmlns:a16="http://schemas.microsoft.com/office/drawing/2014/main" id="{640EA2D9-D8D3-4D6A-BD18-E65F143DDFE4}"/>
              </a:ext>
            </a:extLst>
          </p:cNvPr>
          <p:cNvGrpSpPr/>
          <p:nvPr/>
        </p:nvGrpSpPr>
        <p:grpSpPr>
          <a:xfrm>
            <a:off x="36879" y="4826284"/>
            <a:ext cx="5504246" cy="963065"/>
            <a:chOff x="36879" y="4826284"/>
            <a:chExt cx="5504246" cy="963065"/>
          </a:xfrm>
        </p:grpSpPr>
        <p:grpSp>
          <p:nvGrpSpPr>
            <p:cNvPr id="27" name="Group 26">
              <a:extLst>
                <a:ext uri="{FF2B5EF4-FFF2-40B4-BE49-F238E27FC236}">
                  <a16:creationId xmlns:a16="http://schemas.microsoft.com/office/drawing/2014/main" id="{59513CE1-FA05-049F-2502-66E019A33DA5}"/>
                </a:ext>
              </a:extLst>
            </p:cNvPr>
            <p:cNvGrpSpPr/>
            <p:nvPr/>
          </p:nvGrpSpPr>
          <p:grpSpPr>
            <a:xfrm>
              <a:off x="2047322" y="4826284"/>
              <a:ext cx="681254" cy="949087"/>
              <a:chOff x="2029004" y="4623700"/>
              <a:chExt cx="681254" cy="949087"/>
            </a:xfrm>
          </p:grpSpPr>
          <p:cxnSp>
            <p:nvCxnSpPr>
              <p:cNvPr id="53" name="Straight Connector 52">
                <a:extLst>
                  <a:ext uri="{FF2B5EF4-FFF2-40B4-BE49-F238E27FC236}">
                    <a16:creationId xmlns:a16="http://schemas.microsoft.com/office/drawing/2014/main" id="{91525B52-4808-1DCA-58B4-695777BF33A9}"/>
                  </a:ext>
                </a:extLst>
              </p:cNvPr>
              <p:cNvCxnSpPr>
                <a:cxnSpLocks/>
              </p:cNvCxnSpPr>
              <p:nvPr/>
            </p:nvCxnSpPr>
            <p:spPr bwMode="auto">
              <a:xfrm>
                <a:off x="23764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1EA3CC80-477F-89E9-278F-FEA2B6534A5D}"/>
                  </a:ext>
                </a:extLst>
              </p:cNvPr>
              <p:cNvSpPr txBox="1"/>
              <p:nvPr/>
            </p:nvSpPr>
            <p:spPr bwMode="auto">
              <a:xfrm>
                <a:off x="2100914"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55" name="TextBox 54">
                <a:extLst>
                  <a:ext uri="{FF2B5EF4-FFF2-40B4-BE49-F238E27FC236}">
                    <a16:creationId xmlns:a16="http://schemas.microsoft.com/office/drawing/2014/main" id="{F85F4178-9A53-8CD2-2165-DFCC8BF79FCC}"/>
                  </a:ext>
                </a:extLst>
              </p:cNvPr>
              <p:cNvSpPr txBox="1"/>
              <p:nvPr/>
            </p:nvSpPr>
            <p:spPr bwMode="auto">
              <a:xfrm>
                <a:off x="2029004"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53</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57</a:t>
                </a:r>
              </a:p>
            </p:txBody>
          </p:sp>
        </p:grpSp>
        <p:sp>
          <p:nvSpPr>
            <p:cNvPr id="28" name="TextBox 27">
              <a:extLst>
                <a:ext uri="{FF2B5EF4-FFF2-40B4-BE49-F238E27FC236}">
                  <a16:creationId xmlns:a16="http://schemas.microsoft.com/office/drawing/2014/main" id="{89A8E634-9D4C-117F-BE3B-6A2632E415E1}"/>
                </a:ext>
              </a:extLst>
            </p:cNvPr>
            <p:cNvSpPr txBox="1"/>
            <p:nvPr/>
          </p:nvSpPr>
          <p:spPr bwMode="auto">
            <a:xfrm>
              <a:off x="36879" y="5143018"/>
              <a:ext cx="156667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r>
                <a:rPr lang="en-US" sz="1200" b="1" dirty="0">
                  <a:solidFill>
                    <a:schemeClr val="bg1"/>
                  </a:solidFill>
                  <a:latin typeface="Calibri" panose="020F0502020204030204" pitchFamily="34" charset="0"/>
                </a:rPr>
                <a:t>at Risk, n</a:t>
              </a:r>
              <a:br>
                <a:rPr lang="en-US" sz="1200" b="0" dirty="0">
                  <a:solidFill>
                    <a:schemeClr val="bg1"/>
                  </a:solidFill>
                  <a:latin typeface="Calibri" panose="020F0502020204030204" pitchFamily="34" charset="0"/>
                </a:rPr>
              </a:br>
              <a:r>
                <a:rPr lang="en-US" sz="1200" b="0" dirty="0">
                  <a:solidFill>
                    <a:schemeClr val="accent1"/>
                  </a:solidFill>
                  <a:latin typeface="Calibri" panose="020F0502020204030204" pitchFamily="34" charset="0"/>
                </a:rPr>
                <a:t>TLND</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No TLND</a:t>
              </a:r>
              <a:endParaRPr lang="en-US" sz="1200" b="0" dirty="0">
                <a:solidFill>
                  <a:schemeClr val="accent4"/>
                </a:solidFill>
                <a:latin typeface="Calibri" panose="020F0502020204030204" pitchFamily="34" charset="0"/>
              </a:endParaRPr>
            </a:p>
          </p:txBody>
        </p:sp>
        <p:grpSp>
          <p:nvGrpSpPr>
            <p:cNvPr id="29" name="Group 28">
              <a:extLst>
                <a:ext uri="{FF2B5EF4-FFF2-40B4-BE49-F238E27FC236}">
                  <a16:creationId xmlns:a16="http://schemas.microsoft.com/office/drawing/2014/main" id="{2C9679F8-4366-F35E-1EB3-75F04DE8EB08}"/>
                </a:ext>
              </a:extLst>
            </p:cNvPr>
            <p:cNvGrpSpPr/>
            <p:nvPr/>
          </p:nvGrpSpPr>
          <p:grpSpPr>
            <a:xfrm>
              <a:off x="1484812" y="4826284"/>
              <a:ext cx="681254" cy="949087"/>
              <a:chOff x="1484812" y="4623700"/>
              <a:chExt cx="681254" cy="949087"/>
            </a:xfrm>
          </p:grpSpPr>
          <p:cxnSp>
            <p:nvCxnSpPr>
              <p:cNvPr id="50" name="Straight Connector 49">
                <a:extLst>
                  <a:ext uri="{FF2B5EF4-FFF2-40B4-BE49-F238E27FC236}">
                    <a16:creationId xmlns:a16="http://schemas.microsoft.com/office/drawing/2014/main" id="{6C7843D2-CDD5-518D-A0B8-EDC66476180E}"/>
                  </a:ext>
                </a:extLst>
              </p:cNvPr>
              <p:cNvCxnSpPr>
                <a:cxnSpLocks/>
              </p:cNvCxnSpPr>
              <p:nvPr/>
            </p:nvCxnSpPr>
            <p:spPr bwMode="auto">
              <a:xfrm>
                <a:off x="18361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2DA0E5E4-9FFF-A986-7A97-1E395F6893AC}"/>
                  </a:ext>
                </a:extLst>
              </p:cNvPr>
              <p:cNvSpPr txBox="1"/>
              <p:nvPr/>
            </p:nvSpPr>
            <p:spPr bwMode="auto">
              <a:xfrm>
                <a:off x="1560122"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3E0B5781-EF7C-70BB-7DAD-24897392A6AF}"/>
                  </a:ext>
                </a:extLst>
              </p:cNvPr>
              <p:cNvSpPr txBox="1"/>
              <p:nvPr/>
            </p:nvSpPr>
            <p:spPr bwMode="auto">
              <a:xfrm>
                <a:off x="1484812"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53</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59</a:t>
                </a:r>
              </a:p>
            </p:txBody>
          </p:sp>
        </p:grpSp>
        <p:grpSp>
          <p:nvGrpSpPr>
            <p:cNvPr id="30" name="Group 29">
              <a:extLst>
                <a:ext uri="{FF2B5EF4-FFF2-40B4-BE49-F238E27FC236}">
                  <a16:creationId xmlns:a16="http://schemas.microsoft.com/office/drawing/2014/main" id="{1C8B6748-4104-F822-9276-308386906F51}"/>
                </a:ext>
              </a:extLst>
            </p:cNvPr>
            <p:cNvGrpSpPr/>
            <p:nvPr/>
          </p:nvGrpSpPr>
          <p:grpSpPr>
            <a:xfrm>
              <a:off x="2609832" y="4826284"/>
              <a:ext cx="681254" cy="949087"/>
              <a:chOff x="2573196" y="4623700"/>
              <a:chExt cx="681254" cy="949087"/>
            </a:xfrm>
          </p:grpSpPr>
          <p:cxnSp>
            <p:nvCxnSpPr>
              <p:cNvPr id="47" name="Straight Connector 46">
                <a:extLst>
                  <a:ext uri="{FF2B5EF4-FFF2-40B4-BE49-F238E27FC236}">
                    <a16:creationId xmlns:a16="http://schemas.microsoft.com/office/drawing/2014/main" id="{7CF42A43-0E37-37F5-88B0-42BCBA8CB144}"/>
                  </a:ext>
                </a:extLst>
              </p:cNvPr>
              <p:cNvCxnSpPr>
                <a:cxnSpLocks/>
              </p:cNvCxnSpPr>
              <p:nvPr/>
            </p:nvCxnSpPr>
            <p:spPr bwMode="auto">
              <a:xfrm>
                <a:off x="29168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247E09C5-78D5-787C-796D-4FBC93830FA9}"/>
                  </a:ext>
                </a:extLst>
              </p:cNvPr>
              <p:cNvSpPr txBox="1"/>
              <p:nvPr/>
            </p:nvSpPr>
            <p:spPr bwMode="auto">
              <a:xfrm>
                <a:off x="2641706"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49" name="TextBox 48">
                <a:extLst>
                  <a:ext uri="{FF2B5EF4-FFF2-40B4-BE49-F238E27FC236}">
                    <a16:creationId xmlns:a16="http://schemas.microsoft.com/office/drawing/2014/main" id="{E6843E4C-09F7-5083-AF45-D21457F8E9EB}"/>
                  </a:ext>
                </a:extLst>
              </p:cNvPr>
              <p:cNvSpPr txBox="1"/>
              <p:nvPr/>
            </p:nvSpPr>
            <p:spPr bwMode="auto">
              <a:xfrm>
                <a:off x="2573196"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51</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56</a:t>
                </a:r>
              </a:p>
            </p:txBody>
          </p:sp>
        </p:grpSp>
        <p:grpSp>
          <p:nvGrpSpPr>
            <p:cNvPr id="31" name="Group 30">
              <a:extLst>
                <a:ext uri="{FF2B5EF4-FFF2-40B4-BE49-F238E27FC236}">
                  <a16:creationId xmlns:a16="http://schemas.microsoft.com/office/drawing/2014/main" id="{7EE63ADE-6B80-A629-8DD3-4B691B86C730}"/>
                </a:ext>
              </a:extLst>
            </p:cNvPr>
            <p:cNvGrpSpPr/>
            <p:nvPr/>
          </p:nvGrpSpPr>
          <p:grpSpPr>
            <a:xfrm>
              <a:off x="3172342" y="4826284"/>
              <a:ext cx="681254" cy="949087"/>
              <a:chOff x="3117388" y="4623700"/>
              <a:chExt cx="681254" cy="949087"/>
            </a:xfrm>
          </p:grpSpPr>
          <p:cxnSp>
            <p:nvCxnSpPr>
              <p:cNvPr id="44" name="Straight Connector 43">
                <a:extLst>
                  <a:ext uri="{FF2B5EF4-FFF2-40B4-BE49-F238E27FC236}">
                    <a16:creationId xmlns:a16="http://schemas.microsoft.com/office/drawing/2014/main" id="{5DCADAD9-F25C-C449-4B12-8BE641C754EF}"/>
                  </a:ext>
                </a:extLst>
              </p:cNvPr>
              <p:cNvCxnSpPr>
                <a:cxnSpLocks/>
              </p:cNvCxnSpPr>
              <p:nvPr/>
            </p:nvCxnSpPr>
            <p:spPr bwMode="auto">
              <a:xfrm>
                <a:off x="345712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A9E6E1B4-E826-5361-A8CD-1FDC2F3D504D}"/>
                  </a:ext>
                </a:extLst>
              </p:cNvPr>
              <p:cNvSpPr txBox="1"/>
              <p:nvPr/>
            </p:nvSpPr>
            <p:spPr bwMode="auto">
              <a:xfrm>
                <a:off x="3182498"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46" name="TextBox 45">
                <a:extLst>
                  <a:ext uri="{FF2B5EF4-FFF2-40B4-BE49-F238E27FC236}">
                    <a16:creationId xmlns:a16="http://schemas.microsoft.com/office/drawing/2014/main" id="{1120ABC4-4FBC-A6A6-2AEB-FAEA3FC7D46E}"/>
                  </a:ext>
                </a:extLst>
              </p:cNvPr>
              <p:cNvSpPr txBox="1"/>
              <p:nvPr/>
            </p:nvSpPr>
            <p:spPr bwMode="auto">
              <a:xfrm>
                <a:off x="3117388"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51</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55</a:t>
                </a:r>
              </a:p>
            </p:txBody>
          </p:sp>
        </p:grpSp>
        <p:grpSp>
          <p:nvGrpSpPr>
            <p:cNvPr id="32" name="Group 31">
              <a:extLst>
                <a:ext uri="{FF2B5EF4-FFF2-40B4-BE49-F238E27FC236}">
                  <a16:creationId xmlns:a16="http://schemas.microsoft.com/office/drawing/2014/main" id="{07E1677B-F3D2-E90B-BB50-AF4DB4C165A0}"/>
                </a:ext>
              </a:extLst>
            </p:cNvPr>
            <p:cNvGrpSpPr/>
            <p:nvPr/>
          </p:nvGrpSpPr>
          <p:grpSpPr>
            <a:xfrm>
              <a:off x="3734852" y="4826284"/>
              <a:ext cx="681254" cy="949087"/>
              <a:chOff x="3661580" y="4623700"/>
              <a:chExt cx="681254" cy="949087"/>
            </a:xfrm>
          </p:grpSpPr>
          <p:cxnSp>
            <p:nvCxnSpPr>
              <p:cNvPr id="41" name="Straight Connector 40">
                <a:extLst>
                  <a:ext uri="{FF2B5EF4-FFF2-40B4-BE49-F238E27FC236}">
                    <a16:creationId xmlns:a16="http://schemas.microsoft.com/office/drawing/2014/main" id="{C1108C1C-5279-1B07-7E0E-A4567463903E}"/>
                  </a:ext>
                </a:extLst>
              </p:cNvPr>
              <p:cNvCxnSpPr>
                <a:cxnSpLocks/>
              </p:cNvCxnSpPr>
              <p:nvPr/>
            </p:nvCxnSpPr>
            <p:spPr bwMode="auto">
              <a:xfrm>
                <a:off x="39974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E0B04A10-3769-31D0-2883-54DFEDF70411}"/>
                  </a:ext>
                </a:extLst>
              </p:cNvPr>
              <p:cNvSpPr txBox="1"/>
              <p:nvPr/>
            </p:nvSpPr>
            <p:spPr bwMode="auto">
              <a:xfrm>
                <a:off x="3723290"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43" name="TextBox 42">
                <a:extLst>
                  <a:ext uri="{FF2B5EF4-FFF2-40B4-BE49-F238E27FC236}">
                    <a16:creationId xmlns:a16="http://schemas.microsoft.com/office/drawing/2014/main" id="{65684DFB-EDDD-4F05-328A-D59092D9D1CC}"/>
                  </a:ext>
                </a:extLst>
              </p:cNvPr>
              <p:cNvSpPr txBox="1"/>
              <p:nvPr/>
            </p:nvSpPr>
            <p:spPr bwMode="auto">
              <a:xfrm>
                <a:off x="3661580"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51</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55</a:t>
                </a:r>
              </a:p>
            </p:txBody>
          </p:sp>
        </p:grpSp>
        <p:grpSp>
          <p:nvGrpSpPr>
            <p:cNvPr id="33" name="Group 32">
              <a:extLst>
                <a:ext uri="{FF2B5EF4-FFF2-40B4-BE49-F238E27FC236}">
                  <a16:creationId xmlns:a16="http://schemas.microsoft.com/office/drawing/2014/main" id="{6B9361EB-F14E-1A12-7C80-2A0BB673C8C1}"/>
                </a:ext>
              </a:extLst>
            </p:cNvPr>
            <p:cNvGrpSpPr/>
            <p:nvPr/>
          </p:nvGrpSpPr>
          <p:grpSpPr>
            <a:xfrm>
              <a:off x="4297362" y="4826284"/>
              <a:ext cx="681254" cy="949087"/>
              <a:chOff x="4205772" y="4623700"/>
              <a:chExt cx="681254" cy="949087"/>
            </a:xfrm>
          </p:grpSpPr>
          <p:cxnSp>
            <p:nvCxnSpPr>
              <p:cNvPr id="38" name="Straight Connector 37">
                <a:extLst>
                  <a:ext uri="{FF2B5EF4-FFF2-40B4-BE49-F238E27FC236}">
                    <a16:creationId xmlns:a16="http://schemas.microsoft.com/office/drawing/2014/main" id="{0B8AFDF6-75CB-37F3-8939-8C5B2DDB1F0C}"/>
                  </a:ext>
                </a:extLst>
              </p:cNvPr>
              <p:cNvCxnSpPr>
                <a:cxnSpLocks/>
              </p:cNvCxnSpPr>
              <p:nvPr/>
            </p:nvCxnSpPr>
            <p:spPr bwMode="auto">
              <a:xfrm>
                <a:off x="45377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9F2258EC-C776-24A1-B5F8-586897CC5B29}"/>
                  </a:ext>
                </a:extLst>
              </p:cNvPr>
              <p:cNvSpPr txBox="1"/>
              <p:nvPr/>
            </p:nvSpPr>
            <p:spPr bwMode="auto">
              <a:xfrm>
                <a:off x="4264082"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40" name="TextBox 39">
                <a:extLst>
                  <a:ext uri="{FF2B5EF4-FFF2-40B4-BE49-F238E27FC236}">
                    <a16:creationId xmlns:a16="http://schemas.microsoft.com/office/drawing/2014/main" id="{51A1D0E4-190B-0F55-F822-F09961F5D4C1}"/>
                  </a:ext>
                </a:extLst>
              </p:cNvPr>
              <p:cNvSpPr txBox="1"/>
              <p:nvPr/>
            </p:nvSpPr>
            <p:spPr bwMode="auto">
              <a:xfrm>
                <a:off x="4205772"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51</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50</a:t>
                </a:r>
              </a:p>
            </p:txBody>
          </p:sp>
        </p:grpSp>
        <p:grpSp>
          <p:nvGrpSpPr>
            <p:cNvPr id="34" name="Group 33">
              <a:extLst>
                <a:ext uri="{FF2B5EF4-FFF2-40B4-BE49-F238E27FC236}">
                  <a16:creationId xmlns:a16="http://schemas.microsoft.com/office/drawing/2014/main" id="{EB796865-49DB-2BD5-E3F9-D4712EE6B98C}"/>
                </a:ext>
              </a:extLst>
            </p:cNvPr>
            <p:cNvGrpSpPr/>
            <p:nvPr/>
          </p:nvGrpSpPr>
          <p:grpSpPr>
            <a:xfrm>
              <a:off x="4859871" y="4826284"/>
              <a:ext cx="681254" cy="949087"/>
              <a:chOff x="4749964" y="4623700"/>
              <a:chExt cx="681254" cy="949087"/>
            </a:xfrm>
          </p:grpSpPr>
          <p:cxnSp>
            <p:nvCxnSpPr>
              <p:cNvPr id="35" name="Straight Connector 34">
                <a:extLst>
                  <a:ext uri="{FF2B5EF4-FFF2-40B4-BE49-F238E27FC236}">
                    <a16:creationId xmlns:a16="http://schemas.microsoft.com/office/drawing/2014/main" id="{AB2F20D8-34D9-E895-13FD-F7FBEF36130D}"/>
                  </a:ext>
                </a:extLst>
              </p:cNvPr>
              <p:cNvCxnSpPr>
                <a:cxnSpLocks/>
              </p:cNvCxnSpPr>
              <p:nvPr/>
            </p:nvCxnSpPr>
            <p:spPr bwMode="auto">
              <a:xfrm>
                <a:off x="50781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2BB5FFC2-4154-F29A-AF9B-1F99BD027215}"/>
                  </a:ext>
                </a:extLst>
              </p:cNvPr>
              <p:cNvSpPr txBox="1"/>
              <p:nvPr/>
            </p:nvSpPr>
            <p:spPr bwMode="auto">
              <a:xfrm>
                <a:off x="4804874"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7" name="TextBox 36">
                <a:extLst>
                  <a:ext uri="{FF2B5EF4-FFF2-40B4-BE49-F238E27FC236}">
                    <a16:creationId xmlns:a16="http://schemas.microsoft.com/office/drawing/2014/main" id="{038403DA-F542-8C65-0EDE-1163362BD5C4}"/>
                  </a:ext>
                </a:extLst>
              </p:cNvPr>
              <p:cNvSpPr txBox="1"/>
              <p:nvPr/>
            </p:nvSpPr>
            <p:spPr bwMode="auto">
              <a:xfrm>
                <a:off x="4749964"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50</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32</a:t>
                </a:r>
              </a:p>
            </p:txBody>
          </p:sp>
        </p:grpSp>
      </p:grpSp>
      <p:sp>
        <p:nvSpPr>
          <p:cNvPr id="56" name="TextBox 55">
            <a:extLst>
              <a:ext uri="{FF2B5EF4-FFF2-40B4-BE49-F238E27FC236}">
                <a16:creationId xmlns:a16="http://schemas.microsoft.com/office/drawing/2014/main" id="{3ACEA5D1-9204-0D74-4719-5F81F2A7CC08}"/>
              </a:ext>
            </a:extLst>
          </p:cNvPr>
          <p:cNvSpPr txBox="1"/>
          <p:nvPr/>
        </p:nvSpPr>
        <p:spPr bwMode="auto">
          <a:xfrm>
            <a:off x="7544222" y="1692414"/>
            <a:ext cx="357447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DMFS</a:t>
            </a:r>
          </a:p>
        </p:txBody>
      </p:sp>
      <p:cxnSp>
        <p:nvCxnSpPr>
          <p:cNvPr id="57" name="Straight Connector 56">
            <a:extLst>
              <a:ext uri="{FF2B5EF4-FFF2-40B4-BE49-F238E27FC236}">
                <a16:creationId xmlns:a16="http://schemas.microsoft.com/office/drawing/2014/main" id="{20CE2CAC-6F5E-6BF2-7DEC-9EBF7B67D4B4}"/>
              </a:ext>
            </a:extLst>
          </p:cNvPr>
          <p:cNvCxnSpPr>
            <a:cxnSpLocks/>
          </p:cNvCxnSpPr>
          <p:nvPr/>
        </p:nvCxnSpPr>
        <p:spPr bwMode="auto">
          <a:xfrm>
            <a:off x="7543356" y="4841385"/>
            <a:ext cx="386139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13E91BF-A091-2BFF-400D-7FADE975E52B}"/>
              </a:ext>
            </a:extLst>
          </p:cNvPr>
          <p:cNvCxnSpPr/>
          <p:nvPr/>
        </p:nvCxnSpPr>
        <p:spPr bwMode="auto">
          <a:xfrm flipV="1">
            <a:off x="7544222" y="2090261"/>
            <a:ext cx="0" cy="2763982"/>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81AB43C-0A38-CEE9-190D-0E912F50E888}"/>
              </a:ext>
            </a:extLst>
          </p:cNvPr>
          <p:cNvCxnSpPr>
            <a:cxnSpLocks/>
          </p:cNvCxnSpPr>
          <p:nvPr/>
        </p:nvCxnSpPr>
        <p:spPr bwMode="auto">
          <a:xfrm flipH="1">
            <a:off x="7483608" y="21045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3ADDE2E-3B43-CFD7-2BF2-0D03A64CF13F}"/>
              </a:ext>
            </a:extLst>
          </p:cNvPr>
          <p:cNvCxnSpPr>
            <a:cxnSpLocks/>
          </p:cNvCxnSpPr>
          <p:nvPr/>
        </p:nvCxnSpPr>
        <p:spPr bwMode="auto">
          <a:xfrm flipH="1">
            <a:off x="7483608" y="26519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1B6207E-392C-DD87-C26D-A3DF130A4154}"/>
              </a:ext>
            </a:extLst>
          </p:cNvPr>
          <p:cNvCxnSpPr>
            <a:cxnSpLocks/>
          </p:cNvCxnSpPr>
          <p:nvPr/>
        </p:nvCxnSpPr>
        <p:spPr bwMode="auto">
          <a:xfrm flipH="1">
            <a:off x="7483608" y="31992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B3AC76F-67C3-B504-6F44-84D3B9B42BAA}"/>
              </a:ext>
            </a:extLst>
          </p:cNvPr>
          <p:cNvCxnSpPr>
            <a:cxnSpLocks/>
          </p:cNvCxnSpPr>
          <p:nvPr/>
        </p:nvCxnSpPr>
        <p:spPr bwMode="auto">
          <a:xfrm flipH="1">
            <a:off x="7483608" y="37466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3090722-03F3-3079-B099-55DF0E6C8034}"/>
              </a:ext>
            </a:extLst>
          </p:cNvPr>
          <p:cNvCxnSpPr>
            <a:cxnSpLocks/>
          </p:cNvCxnSpPr>
          <p:nvPr/>
        </p:nvCxnSpPr>
        <p:spPr bwMode="auto">
          <a:xfrm flipH="1">
            <a:off x="7483608" y="42940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4875EE58-2991-E0FC-530D-1CCD7150E92C}"/>
              </a:ext>
            </a:extLst>
          </p:cNvPr>
          <p:cNvCxnSpPr>
            <a:cxnSpLocks/>
          </p:cNvCxnSpPr>
          <p:nvPr/>
        </p:nvCxnSpPr>
        <p:spPr bwMode="auto">
          <a:xfrm flipH="1">
            <a:off x="7483608" y="4841385"/>
            <a:ext cx="64008" cy="0"/>
          </a:xfrm>
          <a:prstGeom prst="line">
            <a:avLst/>
          </a:prstGeom>
          <a:noFill/>
          <a:ln w="28575" cap="flat" cmpd="sng" algn="ctr">
            <a:solidFill>
              <a:schemeClr val="bg1"/>
            </a:solidFill>
            <a:prstDash val="solid"/>
            <a:round/>
            <a:headEnd type="none" w="med" len="med"/>
            <a:tailEnd type="none" w="med" len="med"/>
          </a:ln>
          <a:effectLst/>
        </p:spPr>
      </p:cxnSp>
      <p:sp>
        <p:nvSpPr>
          <p:cNvPr id="9217" name="TextBox 9216">
            <a:extLst>
              <a:ext uri="{FF2B5EF4-FFF2-40B4-BE49-F238E27FC236}">
                <a16:creationId xmlns:a16="http://schemas.microsoft.com/office/drawing/2014/main" id="{EFFE10C8-6A4B-BBC2-6805-F61D2F56E1AE}"/>
              </a:ext>
            </a:extLst>
          </p:cNvPr>
          <p:cNvSpPr txBox="1"/>
          <p:nvPr/>
        </p:nvSpPr>
        <p:spPr bwMode="auto">
          <a:xfrm>
            <a:off x="6994765" y="1936968"/>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219" name="TextBox 9218">
            <a:extLst>
              <a:ext uri="{FF2B5EF4-FFF2-40B4-BE49-F238E27FC236}">
                <a16:creationId xmlns:a16="http://schemas.microsoft.com/office/drawing/2014/main" id="{55440E05-B94C-C4B9-0FE8-01FB2B700A82}"/>
              </a:ext>
            </a:extLst>
          </p:cNvPr>
          <p:cNvSpPr txBox="1"/>
          <p:nvPr/>
        </p:nvSpPr>
        <p:spPr bwMode="auto">
          <a:xfrm>
            <a:off x="6994765" y="2483996"/>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220" name="TextBox 9219">
            <a:extLst>
              <a:ext uri="{FF2B5EF4-FFF2-40B4-BE49-F238E27FC236}">
                <a16:creationId xmlns:a16="http://schemas.microsoft.com/office/drawing/2014/main" id="{106BE7A0-42CE-909E-65F6-5F2B2A7A5A73}"/>
              </a:ext>
            </a:extLst>
          </p:cNvPr>
          <p:cNvSpPr txBox="1"/>
          <p:nvPr/>
        </p:nvSpPr>
        <p:spPr bwMode="auto">
          <a:xfrm>
            <a:off x="6994765" y="3031024"/>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221" name="TextBox 9220">
            <a:extLst>
              <a:ext uri="{FF2B5EF4-FFF2-40B4-BE49-F238E27FC236}">
                <a16:creationId xmlns:a16="http://schemas.microsoft.com/office/drawing/2014/main" id="{D98F7381-3EEA-74B7-BC10-C79BC9567EAF}"/>
              </a:ext>
            </a:extLst>
          </p:cNvPr>
          <p:cNvSpPr txBox="1"/>
          <p:nvPr/>
        </p:nvSpPr>
        <p:spPr bwMode="auto">
          <a:xfrm>
            <a:off x="6994765" y="3578052"/>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222" name="TextBox 9221">
            <a:extLst>
              <a:ext uri="{FF2B5EF4-FFF2-40B4-BE49-F238E27FC236}">
                <a16:creationId xmlns:a16="http://schemas.microsoft.com/office/drawing/2014/main" id="{D990D26A-56DC-80C4-3ABF-7797763FD8DF}"/>
              </a:ext>
            </a:extLst>
          </p:cNvPr>
          <p:cNvSpPr txBox="1"/>
          <p:nvPr/>
        </p:nvSpPr>
        <p:spPr bwMode="auto">
          <a:xfrm>
            <a:off x="6994765" y="412508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223" name="TextBox 9222">
            <a:extLst>
              <a:ext uri="{FF2B5EF4-FFF2-40B4-BE49-F238E27FC236}">
                <a16:creationId xmlns:a16="http://schemas.microsoft.com/office/drawing/2014/main" id="{36BCBFBE-AE75-1190-B11C-BE67AEE87CFE}"/>
              </a:ext>
            </a:extLst>
          </p:cNvPr>
          <p:cNvSpPr txBox="1"/>
          <p:nvPr/>
        </p:nvSpPr>
        <p:spPr bwMode="auto">
          <a:xfrm>
            <a:off x="6994765" y="4672108"/>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25" name="Tekstvak 14">
            <a:extLst>
              <a:ext uri="{FF2B5EF4-FFF2-40B4-BE49-F238E27FC236}">
                <a16:creationId xmlns:a16="http://schemas.microsoft.com/office/drawing/2014/main" id="{FE238676-62DF-DD51-CB5E-42ADC6852C1A}"/>
              </a:ext>
            </a:extLst>
          </p:cNvPr>
          <p:cNvSpPr txBox="1"/>
          <p:nvPr/>
        </p:nvSpPr>
        <p:spPr>
          <a:xfrm>
            <a:off x="4031013" y="2349053"/>
            <a:ext cx="596739" cy="307777"/>
          </a:xfrm>
          <a:prstGeom prst="rect">
            <a:avLst/>
          </a:prstGeom>
          <a:noFill/>
        </p:spPr>
        <p:txBody>
          <a:bodyPr wrap="square" rtlCol="0">
            <a:spAutoFit/>
          </a:bodyPr>
          <a:lstStyle/>
          <a:p>
            <a:r>
              <a:rPr lang="en-US" sz="1400" b="1" dirty="0">
                <a:solidFill>
                  <a:schemeClr val="accent3"/>
                </a:solidFill>
                <a:latin typeface="+mn-lt"/>
              </a:rPr>
              <a:t>93%</a:t>
            </a:r>
            <a:endParaRPr lang="en-NL" sz="1400" b="1">
              <a:solidFill>
                <a:schemeClr val="accent3"/>
              </a:solidFill>
              <a:latin typeface="+mn-lt"/>
            </a:endParaRPr>
          </a:p>
        </p:txBody>
      </p:sp>
      <p:sp>
        <p:nvSpPr>
          <p:cNvPr id="9226" name="TextBox 1">
            <a:extLst>
              <a:ext uri="{FF2B5EF4-FFF2-40B4-BE49-F238E27FC236}">
                <a16:creationId xmlns:a16="http://schemas.microsoft.com/office/drawing/2014/main" id="{4503A12C-9AA3-824B-65EC-046858D25FB3}"/>
              </a:ext>
            </a:extLst>
          </p:cNvPr>
          <p:cNvSpPr txBox="1"/>
          <p:nvPr/>
        </p:nvSpPr>
        <p:spPr>
          <a:xfrm>
            <a:off x="5129681" y="1884714"/>
            <a:ext cx="559540" cy="307777"/>
          </a:xfrm>
          <a:prstGeom prst="rect">
            <a:avLst/>
          </a:prstGeom>
          <a:noFill/>
        </p:spPr>
        <p:txBody>
          <a:bodyPr wrap="square" rtlCol="0">
            <a:spAutoFit/>
          </a:bodyPr>
          <a:lstStyle/>
          <a:p>
            <a:r>
              <a:rPr lang="en-US" sz="1400" dirty="0">
                <a:solidFill>
                  <a:schemeClr val="accent1"/>
                </a:solidFill>
                <a:latin typeface="+mn-lt"/>
              </a:rPr>
              <a:t>96</a:t>
            </a:r>
            <a:r>
              <a:rPr lang="en-US" sz="1400" b="1" dirty="0">
                <a:solidFill>
                  <a:schemeClr val="accent1"/>
                </a:solidFill>
                <a:latin typeface="+mn-lt"/>
              </a:rPr>
              <a:t>%</a:t>
            </a:r>
            <a:endParaRPr lang="en-NL" sz="1400" b="1">
              <a:solidFill>
                <a:schemeClr val="accent1"/>
              </a:solidFill>
              <a:latin typeface="+mn-lt"/>
            </a:endParaRPr>
          </a:p>
        </p:txBody>
      </p:sp>
      <p:sp>
        <p:nvSpPr>
          <p:cNvPr id="9227" name="TextBox 1">
            <a:extLst>
              <a:ext uri="{FF2B5EF4-FFF2-40B4-BE49-F238E27FC236}">
                <a16:creationId xmlns:a16="http://schemas.microsoft.com/office/drawing/2014/main" id="{A68BF01E-21EE-D912-E9A5-CE703DB2C31A}"/>
              </a:ext>
            </a:extLst>
          </p:cNvPr>
          <p:cNvSpPr txBox="1"/>
          <p:nvPr/>
        </p:nvSpPr>
        <p:spPr>
          <a:xfrm>
            <a:off x="9720516" y="2243744"/>
            <a:ext cx="559540" cy="307777"/>
          </a:xfrm>
          <a:prstGeom prst="rect">
            <a:avLst/>
          </a:prstGeom>
          <a:noFill/>
        </p:spPr>
        <p:txBody>
          <a:bodyPr wrap="square" rtlCol="0">
            <a:spAutoFit/>
          </a:bodyPr>
          <a:lstStyle/>
          <a:p>
            <a:r>
              <a:rPr lang="en-US" sz="1400" b="1" dirty="0">
                <a:solidFill>
                  <a:schemeClr val="accent1"/>
                </a:solidFill>
                <a:latin typeface="+mn-lt"/>
              </a:rPr>
              <a:t>98%</a:t>
            </a:r>
            <a:endParaRPr lang="en-NL" sz="1400" b="1">
              <a:solidFill>
                <a:schemeClr val="accent1"/>
              </a:solidFill>
              <a:latin typeface="+mn-lt"/>
            </a:endParaRPr>
          </a:p>
        </p:txBody>
      </p:sp>
      <p:sp>
        <p:nvSpPr>
          <p:cNvPr id="9228" name="Tekstvak 14">
            <a:extLst>
              <a:ext uri="{FF2B5EF4-FFF2-40B4-BE49-F238E27FC236}">
                <a16:creationId xmlns:a16="http://schemas.microsoft.com/office/drawing/2014/main" id="{60C781A4-C899-AAF5-B6B0-090A553A1E92}"/>
              </a:ext>
            </a:extLst>
          </p:cNvPr>
          <p:cNvSpPr txBox="1"/>
          <p:nvPr/>
        </p:nvSpPr>
        <p:spPr>
          <a:xfrm>
            <a:off x="10831242" y="2247572"/>
            <a:ext cx="596739" cy="307777"/>
          </a:xfrm>
          <a:prstGeom prst="rect">
            <a:avLst/>
          </a:prstGeom>
          <a:noFill/>
        </p:spPr>
        <p:txBody>
          <a:bodyPr wrap="square" rtlCol="0">
            <a:spAutoFit/>
          </a:bodyPr>
          <a:lstStyle/>
          <a:p>
            <a:r>
              <a:rPr lang="en-US" sz="1400" b="1" dirty="0">
                <a:solidFill>
                  <a:schemeClr val="accent1"/>
                </a:solidFill>
                <a:latin typeface="+mn-lt"/>
              </a:rPr>
              <a:t>98%</a:t>
            </a:r>
            <a:endParaRPr lang="en-NL" sz="1400" b="1">
              <a:solidFill>
                <a:schemeClr val="accent1"/>
              </a:solidFill>
              <a:latin typeface="+mn-lt"/>
            </a:endParaRPr>
          </a:p>
        </p:txBody>
      </p:sp>
      <p:cxnSp>
        <p:nvCxnSpPr>
          <p:cNvPr id="9229" name="Straight Connector 9228">
            <a:extLst>
              <a:ext uri="{FF2B5EF4-FFF2-40B4-BE49-F238E27FC236}">
                <a16:creationId xmlns:a16="http://schemas.microsoft.com/office/drawing/2014/main" id="{027A36A0-9612-DBF6-F4B8-52FF54562D53}"/>
              </a:ext>
            </a:extLst>
          </p:cNvPr>
          <p:cNvCxnSpPr>
            <a:cxnSpLocks/>
          </p:cNvCxnSpPr>
          <p:nvPr/>
        </p:nvCxnSpPr>
        <p:spPr bwMode="auto">
          <a:xfrm flipV="1">
            <a:off x="9779711" y="2178092"/>
            <a:ext cx="0" cy="2648192"/>
          </a:xfrm>
          <a:prstGeom prst="line">
            <a:avLst/>
          </a:prstGeom>
          <a:noFill/>
          <a:ln w="28575" cap="flat" cmpd="sng" algn="ctr">
            <a:solidFill>
              <a:schemeClr val="tx2">
                <a:lumMod val="75000"/>
              </a:schemeClr>
            </a:solidFill>
            <a:prstDash val="dash"/>
            <a:round/>
            <a:headEnd type="none" w="med" len="med"/>
            <a:tailEnd type="none" w="med" len="med"/>
          </a:ln>
          <a:effectLst/>
        </p:spPr>
      </p:cxnSp>
      <p:sp>
        <p:nvSpPr>
          <p:cNvPr id="9230" name="TextBox 9229">
            <a:extLst>
              <a:ext uri="{FF2B5EF4-FFF2-40B4-BE49-F238E27FC236}">
                <a16:creationId xmlns:a16="http://schemas.microsoft.com/office/drawing/2014/main" id="{EFD722D1-26E9-5152-011B-5FFF93810E09}"/>
              </a:ext>
            </a:extLst>
          </p:cNvPr>
          <p:cNvSpPr txBox="1"/>
          <p:nvPr/>
        </p:nvSpPr>
        <p:spPr bwMode="auto">
          <a:xfrm>
            <a:off x="7594869" y="4369065"/>
            <a:ext cx="15666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Log-rank </a:t>
            </a:r>
            <a:r>
              <a:rPr lang="en-US" sz="1200" i="1" dirty="0">
                <a:solidFill>
                  <a:schemeClr val="bg1"/>
                </a:solidFill>
                <a:latin typeface="Calibri" panose="020F0502020204030204" pitchFamily="34" charset="0"/>
              </a:rPr>
              <a:t>P </a:t>
            </a:r>
            <a:r>
              <a:rPr lang="en-US" sz="1200" dirty="0">
                <a:solidFill>
                  <a:schemeClr val="bg1"/>
                </a:solidFill>
                <a:latin typeface="Calibri" panose="020F0502020204030204" pitchFamily="34" charset="0"/>
              </a:rPr>
              <a:t>= .92</a:t>
            </a:r>
            <a:endParaRPr lang="en-US" sz="1200" b="0" dirty="0">
              <a:solidFill>
                <a:schemeClr val="accent4"/>
              </a:solidFill>
              <a:latin typeface="Calibri" panose="020F0502020204030204" pitchFamily="34" charset="0"/>
            </a:endParaRPr>
          </a:p>
        </p:txBody>
      </p:sp>
      <p:sp>
        <p:nvSpPr>
          <p:cNvPr id="9231" name="TextBox 9230">
            <a:extLst>
              <a:ext uri="{FF2B5EF4-FFF2-40B4-BE49-F238E27FC236}">
                <a16:creationId xmlns:a16="http://schemas.microsoft.com/office/drawing/2014/main" id="{84553A39-43C7-7A5D-24AA-50E70E5BF7D6}"/>
              </a:ext>
            </a:extLst>
          </p:cNvPr>
          <p:cNvSpPr txBox="1"/>
          <p:nvPr/>
        </p:nvSpPr>
        <p:spPr bwMode="auto">
          <a:xfrm>
            <a:off x="1844700" y="4369065"/>
            <a:ext cx="15666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Log-rank </a:t>
            </a:r>
            <a:r>
              <a:rPr lang="en-US" sz="1200" i="1" dirty="0">
                <a:solidFill>
                  <a:schemeClr val="bg1"/>
                </a:solidFill>
                <a:latin typeface="Calibri" panose="020F0502020204030204" pitchFamily="34" charset="0"/>
              </a:rPr>
              <a:t>P </a:t>
            </a:r>
            <a:r>
              <a:rPr lang="en-US" sz="1200" dirty="0">
                <a:solidFill>
                  <a:schemeClr val="bg1"/>
                </a:solidFill>
                <a:latin typeface="Calibri" panose="020F0502020204030204" pitchFamily="34" charset="0"/>
              </a:rPr>
              <a:t>= .47</a:t>
            </a:r>
            <a:endParaRPr lang="en-US" sz="1200" b="0" dirty="0">
              <a:solidFill>
                <a:schemeClr val="accent4"/>
              </a:solidFill>
              <a:latin typeface="Calibri" panose="020F0502020204030204" pitchFamily="34" charset="0"/>
            </a:endParaRPr>
          </a:p>
        </p:txBody>
      </p:sp>
      <p:sp>
        <p:nvSpPr>
          <p:cNvPr id="9232" name="TextBox 1">
            <a:extLst>
              <a:ext uri="{FF2B5EF4-FFF2-40B4-BE49-F238E27FC236}">
                <a16:creationId xmlns:a16="http://schemas.microsoft.com/office/drawing/2014/main" id="{8FD173DB-3898-FBA3-221A-42705F3B9B17}"/>
              </a:ext>
            </a:extLst>
          </p:cNvPr>
          <p:cNvSpPr txBox="1"/>
          <p:nvPr/>
        </p:nvSpPr>
        <p:spPr>
          <a:xfrm>
            <a:off x="3996197" y="1870315"/>
            <a:ext cx="559540" cy="307777"/>
          </a:xfrm>
          <a:prstGeom prst="rect">
            <a:avLst/>
          </a:prstGeom>
          <a:noFill/>
        </p:spPr>
        <p:txBody>
          <a:bodyPr wrap="square" rtlCol="0">
            <a:spAutoFit/>
          </a:bodyPr>
          <a:lstStyle/>
          <a:p>
            <a:r>
              <a:rPr lang="en-US" sz="1400" dirty="0">
                <a:solidFill>
                  <a:schemeClr val="accent1"/>
                </a:solidFill>
                <a:latin typeface="+mn-lt"/>
              </a:rPr>
              <a:t>96</a:t>
            </a:r>
            <a:r>
              <a:rPr lang="en-US" sz="1400" b="1" dirty="0">
                <a:solidFill>
                  <a:schemeClr val="accent1"/>
                </a:solidFill>
                <a:latin typeface="+mn-lt"/>
              </a:rPr>
              <a:t>%</a:t>
            </a:r>
            <a:endParaRPr lang="en-NL" sz="1400" b="1">
              <a:solidFill>
                <a:schemeClr val="accent1"/>
              </a:solidFill>
              <a:latin typeface="+mn-lt"/>
            </a:endParaRPr>
          </a:p>
        </p:txBody>
      </p:sp>
      <p:grpSp>
        <p:nvGrpSpPr>
          <p:cNvPr id="9233" name="Group 9232">
            <a:extLst>
              <a:ext uri="{FF2B5EF4-FFF2-40B4-BE49-F238E27FC236}">
                <a16:creationId xmlns:a16="http://schemas.microsoft.com/office/drawing/2014/main" id="{BA4A523E-FA10-9339-9CD6-F8042A7D3C19}"/>
              </a:ext>
            </a:extLst>
          </p:cNvPr>
          <p:cNvGrpSpPr/>
          <p:nvPr/>
        </p:nvGrpSpPr>
        <p:grpSpPr>
          <a:xfrm>
            <a:off x="5749189" y="4826284"/>
            <a:ext cx="5504246" cy="963065"/>
            <a:chOff x="36879" y="4826284"/>
            <a:chExt cx="5504246" cy="963065"/>
          </a:xfrm>
        </p:grpSpPr>
        <p:grpSp>
          <p:nvGrpSpPr>
            <p:cNvPr id="9234" name="Group 9233">
              <a:extLst>
                <a:ext uri="{FF2B5EF4-FFF2-40B4-BE49-F238E27FC236}">
                  <a16:creationId xmlns:a16="http://schemas.microsoft.com/office/drawing/2014/main" id="{059F051B-20AC-3915-28DD-97197FFC17D9}"/>
                </a:ext>
              </a:extLst>
            </p:cNvPr>
            <p:cNvGrpSpPr/>
            <p:nvPr/>
          </p:nvGrpSpPr>
          <p:grpSpPr>
            <a:xfrm>
              <a:off x="2047322" y="4826284"/>
              <a:ext cx="681254" cy="949087"/>
              <a:chOff x="2029004" y="4623700"/>
              <a:chExt cx="681254" cy="949087"/>
            </a:xfrm>
          </p:grpSpPr>
          <p:cxnSp>
            <p:nvCxnSpPr>
              <p:cNvPr id="9260" name="Straight Connector 9259">
                <a:extLst>
                  <a:ext uri="{FF2B5EF4-FFF2-40B4-BE49-F238E27FC236}">
                    <a16:creationId xmlns:a16="http://schemas.microsoft.com/office/drawing/2014/main" id="{B67ED917-94A4-4781-06AB-5B25CEEEB431}"/>
                  </a:ext>
                </a:extLst>
              </p:cNvPr>
              <p:cNvCxnSpPr>
                <a:cxnSpLocks/>
              </p:cNvCxnSpPr>
              <p:nvPr/>
            </p:nvCxnSpPr>
            <p:spPr bwMode="auto">
              <a:xfrm>
                <a:off x="23764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61" name="TextBox 9260">
                <a:extLst>
                  <a:ext uri="{FF2B5EF4-FFF2-40B4-BE49-F238E27FC236}">
                    <a16:creationId xmlns:a16="http://schemas.microsoft.com/office/drawing/2014/main" id="{33D5A5DF-85A3-31A7-B7AF-E0D4AD1545D0}"/>
                  </a:ext>
                </a:extLst>
              </p:cNvPr>
              <p:cNvSpPr txBox="1"/>
              <p:nvPr/>
            </p:nvSpPr>
            <p:spPr bwMode="auto">
              <a:xfrm>
                <a:off x="2100914"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9262" name="TextBox 9261">
                <a:extLst>
                  <a:ext uri="{FF2B5EF4-FFF2-40B4-BE49-F238E27FC236}">
                    <a16:creationId xmlns:a16="http://schemas.microsoft.com/office/drawing/2014/main" id="{C6F15B8B-B72A-2BDB-A63D-BCBAC976C43C}"/>
                  </a:ext>
                </a:extLst>
              </p:cNvPr>
              <p:cNvSpPr txBox="1"/>
              <p:nvPr/>
            </p:nvSpPr>
            <p:spPr bwMode="auto">
              <a:xfrm>
                <a:off x="2029004"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53</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59</a:t>
                </a:r>
              </a:p>
            </p:txBody>
          </p:sp>
        </p:grpSp>
        <p:sp>
          <p:nvSpPr>
            <p:cNvPr id="9235" name="TextBox 9234">
              <a:extLst>
                <a:ext uri="{FF2B5EF4-FFF2-40B4-BE49-F238E27FC236}">
                  <a16:creationId xmlns:a16="http://schemas.microsoft.com/office/drawing/2014/main" id="{A979C065-B1C7-300A-2D52-06C039541BCF}"/>
                </a:ext>
              </a:extLst>
            </p:cNvPr>
            <p:cNvSpPr txBox="1"/>
            <p:nvPr/>
          </p:nvSpPr>
          <p:spPr bwMode="auto">
            <a:xfrm>
              <a:off x="36879" y="5143018"/>
              <a:ext cx="156667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r>
                <a:rPr lang="en-US" sz="1200" b="1" dirty="0">
                  <a:solidFill>
                    <a:schemeClr val="bg1"/>
                  </a:solidFill>
                  <a:latin typeface="Calibri" panose="020F0502020204030204" pitchFamily="34" charset="0"/>
                </a:rPr>
                <a:t>at Risk, n</a:t>
              </a:r>
              <a:br>
                <a:rPr lang="en-US" sz="1200" b="0" dirty="0">
                  <a:solidFill>
                    <a:schemeClr val="bg1"/>
                  </a:solidFill>
                  <a:latin typeface="Calibri" panose="020F0502020204030204" pitchFamily="34" charset="0"/>
                </a:rPr>
              </a:br>
              <a:r>
                <a:rPr lang="en-US" sz="1200" b="0" dirty="0">
                  <a:solidFill>
                    <a:schemeClr val="accent1"/>
                  </a:solidFill>
                  <a:latin typeface="Calibri" panose="020F0502020204030204" pitchFamily="34" charset="0"/>
                </a:rPr>
                <a:t>TLND</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No TLND</a:t>
              </a:r>
              <a:endParaRPr lang="en-US" sz="1200" b="0" dirty="0">
                <a:solidFill>
                  <a:schemeClr val="accent4"/>
                </a:solidFill>
                <a:latin typeface="Calibri" panose="020F0502020204030204" pitchFamily="34" charset="0"/>
              </a:endParaRPr>
            </a:p>
          </p:txBody>
        </p:sp>
        <p:grpSp>
          <p:nvGrpSpPr>
            <p:cNvPr id="9236" name="Group 9235">
              <a:extLst>
                <a:ext uri="{FF2B5EF4-FFF2-40B4-BE49-F238E27FC236}">
                  <a16:creationId xmlns:a16="http://schemas.microsoft.com/office/drawing/2014/main" id="{E9C0087A-BEBF-6D96-E49A-B6496581AA21}"/>
                </a:ext>
              </a:extLst>
            </p:cNvPr>
            <p:cNvGrpSpPr/>
            <p:nvPr/>
          </p:nvGrpSpPr>
          <p:grpSpPr>
            <a:xfrm>
              <a:off x="1484812" y="4826284"/>
              <a:ext cx="681254" cy="949087"/>
              <a:chOff x="1484812" y="4623700"/>
              <a:chExt cx="681254" cy="949087"/>
            </a:xfrm>
          </p:grpSpPr>
          <p:cxnSp>
            <p:nvCxnSpPr>
              <p:cNvPr id="9257" name="Straight Connector 9256">
                <a:extLst>
                  <a:ext uri="{FF2B5EF4-FFF2-40B4-BE49-F238E27FC236}">
                    <a16:creationId xmlns:a16="http://schemas.microsoft.com/office/drawing/2014/main" id="{562E3401-6E2D-EE1A-AAFD-83BE50FA4F5B}"/>
                  </a:ext>
                </a:extLst>
              </p:cNvPr>
              <p:cNvCxnSpPr>
                <a:cxnSpLocks/>
              </p:cNvCxnSpPr>
              <p:nvPr/>
            </p:nvCxnSpPr>
            <p:spPr bwMode="auto">
              <a:xfrm>
                <a:off x="18361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58" name="TextBox 9257">
                <a:extLst>
                  <a:ext uri="{FF2B5EF4-FFF2-40B4-BE49-F238E27FC236}">
                    <a16:creationId xmlns:a16="http://schemas.microsoft.com/office/drawing/2014/main" id="{57FC064C-A8B3-9E7F-31AE-6621C5B5332C}"/>
                  </a:ext>
                </a:extLst>
              </p:cNvPr>
              <p:cNvSpPr txBox="1"/>
              <p:nvPr/>
            </p:nvSpPr>
            <p:spPr bwMode="auto">
              <a:xfrm>
                <a:off x="1560122"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59" name="TextBox 9258">
                <a:extLst>
                  <a:ext uri="{FF2B5EF4-FFF2-40B4-BE49-F238E27FC236}">
                    <a16:creationId xmlns:a16="http://schemas.microsoft.com/office/drawing/2014/main" id="{BA75D64F-15A1-6FEC-807A-6966263B12F6}"/>
                  </a:ext>
                </a:extLst>
              </p:cNvPr>
              <p:cNvSpPr txBox="1"/>
              <p:nvPr/>
            </p:nvSpPr>
            <p:spPr bwMode="auto">
              <a:xfrm>
                <a:off x="1484812"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53</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59</a:t>
                </a:r>
              </a:p>
            </p:txBody>
          </p:sp>
        </p:grpSp>
        <p:grpSp>
          <p:nvGrpSpPr>
            <p:cNvPr id="9237" name="Group 9236">
              <a:extLst>
                <a:ext uri="{FF2B5EF4-FFF2-40B4-BE49-F238E27FC236}">
                  <a16:creationId xmlns:a16="http://schemas.microsoft.com/office/drawing/2014/main" id="{1A977D0B-06AC-18BE-021D-14E50BA0166B}"/>
                </a:ext>
              </a:extLst>
            </p:cNvPr>
            <p:cNvGrpSpPr/>
            <p:nvPr/>
          </p:nvGrpSpPr>
          <p:grpSpPr>
            <a:xfrm>
              <a:off x="2609832" y="4826284"/>
              <a:ext cx="681254" cy="949087"/>
              <a:chOff x="2573196" y="4623700"/>
              <a:chExt cx="681254" cy="949087"/>
            </a:xfrm>
          </p:grpSpPr>
          <p:cxnSp>
            <p:nvCxnSpPr>
              <p:cNvPr id="9254" name="Straight Connector 9253">
                <a:extLst>
                  <a:ext uri="{FF2B5EF4-FFF2-40B4-BE49-F238E27FC236}">
                    <a16:creationId xmlns:a16="http://schemas.microsoft.com/office/drawing/2014/main" id="{4E068C39-62B6-2E65-F5D5-2A0ACDC22B5C}"/>
                  </a:ext>
                </a:extLst>
              </p:cNvPr>
              <p:cNvCxnSpPr>
                <a:cxnSpLocks/>
              </p:cNvCxnSpPr>
              <p:nvPr/>
            </p:nvCxnSpPr>
            <p:spPr bwMode="auto">
              <a:xfrm>
                <a:off x="29168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55" name="TextBox 9254">
                <a:extLst>
                  <a:ext uri="{FF2B5EF4-FFF2-40B4-BE49-F238E27FC236}">
                    <a16:creationId xmlns:a16="http://schemas.microsoft.com/office/drawing/2014/main" id="{CC79343E-361F-0C6E-043F-A8AC761CFE66}"/>
                  </a:ext>
                </a:extLst>
              </p:cNvPr>
              <p:cNvSpPr txBox="1"/>
              <p:nvPr/>
            </p:nvSpPr>
            <p:spPr bwMode="auto">
              <a:xfrm>
                <a:off x="2641706"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9256" name="TextBox 9255">
                <a:extLst>
                  <a:ext uri="{FF2B5EF4-FFF2-40B4-BE49-F238E27FC236}">
                    <a16:creationId xmlns:a16="http://schemas.microsoft.com/office/drawing/2014/main" id="{628C03FC-17D4-2B80-C657-E631419C62C6}"/>
                  </a:ext>
                </a:extLst>
              </p:cNvPr>
              <p:cNvSpPr txBox="1"/>
              <p:nvPr/>
            </p:nvSpPr>
            <p:spPr bwMode="auto">
              <a:xfrm>
                <a:off x="2573196"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51</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59</a:t>
                </a:r>
              </a:p>
            </p:txBody>
          </p:sp>
        </p:grpSp>
        <p:grpSp>
          <p:nvGrpSpPr>
            <p:cNvPr id="9238" name="Group 9237">
              <a:extLst>
                <a:ext uri="{FF2B5EF4-FFF2-40B4-BE49-F238E27FC236}">
                  <a16:creationId xmlns:a16="http://schemas.microsoft.com/office/drawing/2014/main" id="{C975377F-925F-4032-DB9A-C8F67E867D06}"/>
                </a:ext>
              </a:extLst>
            </p:cNvPr>
            <p:cNvGrpSpPr/>
            <p:nvPr/>
          </p:nvGrpSpPr>
          <p:grpSpPr>
            <a:xfrm>
              <a:off x="3172342" y="4826284"/>
              <a:ext cx="681254" cy="949087"/>
              <a:chOff x="3117388" y="4623700"/>
              <a:chExt cx="681254" cy="949087"/>
            </a:xfrm>
          </p:grpSpPr>
          <p:cxnSp>
            <p:nvCxnSpPr>
              <p:cNvPr id="9251" name="Straight Connector 9250">
                <a:extLst>
                  <a:ext uri="{FF2B5EF4-FFF2-40B4-BE49-F238E27FC236}">
                    <a16:creationId xmlns:a16="http://schemas.microsoft.com/office/drawing/2014/main" id="{A14A33DC-8C1D-795F-5C53-A707EEA25157}"/>
                  </a:ext>
                </a:extLst>
              </p:cNvPr>
              <p:cNvCxnSpPr>
                <a:cxnSpLocks/>
              </p:cNvCxnSpPr>
              <p:nvPr/>
            </p:nvCxnSpPr>
            <p:spPr bwMode="auto">
              <a:xfrm>
                <a:off x="345712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52" name="TextBox 9251">
                <a:extLst>
                  <a:ext uri="{FF2B5EF4-FFF2-40B4-BE49-F238E27FC236}">
                    <a16:creationId xmlns:a16="http://schemas.microsoft.com/office/drawing/2014/main" id="{2455DEEA-54E0-C828-7003-1F85847E2276}"/>
                  </a:ext>
                </a:extLst>
              </p:cNvPr>
              <p:cNvSpPr txBox="1"/>
              <p:nvPr/>
            </p:nvSpPr>
            <p:spPr bwMode="auto">
              <a:xfrm>
                <a:off x="3182498"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9253" name="TextBox 9252">
                <a:extLst>
                  <a:ext uri="{FF2B5EF4-FFF2-40B4-BE49-F238E27FC236}">
                    <a16:creationId xmlns:a16="http://schemas.microsoft.com/office/drawing/2014/main" id="{A9934E53-83FD-D72D-DCF0-B0D64FB0B2A1}"/>
                  </a:ext>
                </a:extLst>
              </p:cNvPr>
              <p:cNvSpPr txBox="1"/>
              <p:nvPr/>
            </p:nvSpPr>
            <p:spPr bwMode="auto">
              <a:xfrm>
                <a:off x="3117388"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51</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59</a:t>
                </a:r>
              </a:p>
            </p:txBody>
          </p:sp>
        </p:grpSp>
        <p:grpSp>
          <p:nvGrpSpPr>
            <p:cNvPr id="9239" name="Group 9238">
              <a:extLst>
                <a:ext uri="{FF2B5EF4-FFF2-40B4-BE49-F238E27FC236}">
                  <a16:creationId xmlns:a16="http://schemas.microsoft.com/office/drawing/2014/main" id="{4F2E7998-133F-916D-1822-84FD0BC05996}"/>
                </a:ext>
              </a:extLst>
            </p:cNvPr>
            <p:cNvGrpSpPr/>
            <p:nvPr/>
          </p:nvGrpSpPr>
          <p:grpSpPr>
            <a:xfrm>
              <a:off x="3734852" y="4826284"/>
              <a:ext cx="681254" cy="949087"/>
              <a:chOff x="3661580" y="4623700"/>
              <a:chExt cx="681254" cy="949087"/>
            </a:xfrm>
          </p:grpSpPr>
          <p:cxnSp>
            <p:nvCxnSpPr>
              <p:cNvPr id="9248" name="Straight Connector 9247">
                <a:extLst>
                  <a:ext uri="{FF2B5EF4-FFF2-40B4-BE49-F238E27FC236}">
                    <a16:creationId xmlns:a16="http://schemas.microsoft.com/office/drawing/2014/main" id="{CC6609BF-0570-3F5B-BEB9-BFB4A3F3A483}"/>
                  </a:ext>
                </a:extLst>
              </p:cNvPr>
              <p:cNvCxnSpPr>
                <a:cxnSpLocks/>
              </p:cNvCxnSpPr>
              <p:nvPr/>
            </p:nvCxnSpPr>
            <p:spPr bwMode="auto">
              <a:xfrm>
                <a:off x="39974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49" name="TextBox 9248">
                <a:extLst>
                  <a:ext uri="{FF2B5EF4-FFF2-40B4-BE49-F238E27FC236}">
                    <a16:creationId xmlns:a16="http://schemas.microsoft.com/office/drawing/2014/main" id="{27473BBF-C1F2-9939-16A9-0AFABDEAAE45}"/>
                  </a:ext>
                </a:extLst>
              </p:cNvPr>
              <p:cNvSpPr txBox="1"/>
              <p:nvPr/>
            </p:nvSpPr>
            <p:spPr bwMode="auto">
              <a:xfrm>
                <a:off x="3723290"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9250" name="TextBox 9249">
                <a:extLst>
                  <a:ext uri="{FF2B5EF4-FFF2-40B4-BE49-F238E27FC236}">
                    <a16:creationId xmlns:a16="http://schemas.microsoft.com/office/drawing/2014/main" id="{0B7BDD7D-AF76-3AA7-8363-ECC754CC7993}"/>
                  </a:ext>
                </a:extLst>
              </p:cNvPr>
              <p:cNvSpPr txBox="1"/>
              <p:nvPr/>
            </p:nvSpPr>
            <p:spPr bwMode="auto">
              <a:xfrm>
                <a:off x="3661580"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51</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58</a:t>
                </a:r>
              </a:p>
            </p:txBody>
          </p:sp>
        </p:grpSp>
        <p:grpSp>
          <p:nvGrpSpPr>
            <p:cNvPr id="9240" name="Group 9239">
              <a:extLst>
                <a:ext uri="{FF2B5EF4-FFF2-40B4-BE49-F238E27FC236}">
                  <a16:creationId xmlns:a16="http://schemas.microsoft.com/office/drawing/2014/main" id="{C194C062-107B-B4F9-ECEA-2873DDADBD78}"/>
                </a:ext>
              </a:extLst>
            </p:cNvPr>
            <p:cNvGrpSpPr/>
            <p:nvPr/>
          </p:nvGrpSpPr>
          <p:grpSpPr>
            <a:xfrm>
              <a:off x="4297362" y="4826284"/>
              <a:ext cx="681254" cy="949087"/>
              <a:chOff x="4205772" y="4623700"/>
              <a:chExt cx="681254" cy="949087"/>
            </a:xfrm>
          </p:grpSpPr>
          <p:cxnSp>
            <p:nvCxnSpPr>
              <p:cNvPr id="9245" name="Straight Connector 9244">
                <a:extLst>
                  <a:ext uri="{FF2B5EF4-FFF2-40B4-BE49-F238E27FC236}">
                    <a16:creationId xmlns:a16="http://schemas.microsoft.com/office/drawing/2014/main" id="{CE53E753-3FDB-9B11-B5A1-561199F8989F}"/>
                  </a:ext>
                </a:extLst>
              </p:cNvPr>
              <p:cNvCxnSpPr>
                <a:cxnSpLocks/>
              </p:cNvCxnSpPr>
              <p:nvPr/>
            </p:nvCxnSpPr>
            <p:spPr bwMode="auto">
              <a:xfrm>
                <a:off x="45377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46" name="TextBox 9245">
                <a:extLst>
                  <a:ext uri="{FF2B5EF4-FFF2-40B4-BE49-F238E27FC236}">
                    <a16:creationId xmlns:a16="http://schemas.microsoft.com/office/drawing/2014/main" id="{AF2463E1-CE46-5AFE-AD70-EA8A629CA9AF}"/>
                  </a:ext>
                </a:extLst>
              </p:cNvPr>
              <p:cNvSpPr txBox="1"/>
              <p:nvPr/>
            </p:nvSpPr>
            <p:spPr bwMode="auto">
              <a:xfrm>
                <a:off x="4264082"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9247" name="TextBox 9246">
                <a:extLst>
                  <a:ext uri="{FF2B5EF4-FFF2-40B4-BE49-F238E27FC236}">
                    <a16:creationId xmlns:a16="http://schemas.microsoft.com/office/drawing/2014/main" id="{19828A21-1411-6A80-9A28-23F6EE9C8265}"/>
                  </a:ext>
                </a:extLst>
              </p:cNvPr>
              <p:cNvSpPr txBox="1"/>
              <p:nvPr/>
            </p:nvSpPr>
            <p:spPr bwMode="auto">
              <a:xfrm>
                <a:off x="4205772"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51</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53</a:t>
                </a:r>
              </a:p>
            </p:txBody>
          </p:sp>
        </p:grpSp>
        <p:grpSp>
          <p:nvGrpSpPr>
            <p:cNvPr id="9241" name="Group 9240">
              <a:extLst>
                <a:ext uri="{FF2B5EF4-FFF2-40B4-BE49-F238E27FC236}">
                  <a16:creationId xmlns:a16="http://schemas.microsoft.com/office/drawing/2014/main" id="{2E91FDE1-9BEB-9717-52EC-E1A3E5837FD9}"/>
                </a:ext>
              </a:extLst>
            </p:cNvPr>
            <p:cNvGrpSpPr/>
            <p:nvPr/>
          </p:nvGrpSpPr>
          <p:grpSpPr>
            <a:xfrm>
              <a:off x="4859871" y="4826284"/>
              <a:ext cx="681254" cy="949087"/>
              <a:chOff x="4749964" y="4623700"/>
              <a:chExt cx="681254" cy="949087"/>
            </a:xfrm>
          </p:grpSpPr>
          <p:cxnSp>
            <p:nvCxnSpPr>
              <p:cNvPr id="9242" name="Straight Connector 9241">
                <a:extLst>
                  <a:ext uri="{FF2B5EF4-FFF2-40B4-BE49-F238E27FC236}">
                    <a16:creationId xmlns:a16="http://schemas.microsoft.com/office/drawing/2014/main" id="{B8FA003E-F7EA-FD22-D2C5-F2D6C9D3524B}"/>
                  </a:ext>
                </a:extLst>
              </p:cNvPr>
              <p:cNvCxnSpPr>
                <a:cxnSpLocks/>
              </p:cNvCxnSpPr>
              <p:nvPr/>
            </p:nvCxnSpPr>
            <p:spPr bwMode="auto">
              <a:xfrm>
                <a:off x="50781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43" name="TextBox 9242">
                <a:extLst>
                  <a:ext uri="{FF2B5EF4-FFF2-40B4-BE49-F238E27FC236}">
                    <a16:creationId xmlns:a16="http://schemas.microsoft.com/office/drawing/2014/main" id="{7CE9EE51-B055-4F82-8F88-25A19EA6792C}"/>
                  </a:ext>
                </a:extLst>
              </p:cNvPr>
              <p:cNvSpPr txBox="1"/>
              <p:nvPr/>
            </p:nvSpPr>
            <p:spPr bwMode="auto">
              <a:xfrm>
                <a:off x="4804874" y="4623700"/>
                <a:ext cx="5429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9244" name="TextBox 9243">
                <a:extLst>
                  <a:ext uri="{FF2B5EF4-FFF2-40B4-BE49-F238E27FC236}">
                    <a16:creationId xmlns:a16="http://schemas.microsoft.com/office/drawing/2014/main" id="{A12AB308-7E5E-C99A-B0B2-1C3093895C48}"/>
                  </a:ext>
                </a:extLst>
              </p:cNvPr>
              <p:cNvSpPr txBox="1"/>
              <p:nvPr/>
            </p:nvSpPr>
            <p:spPr bwMode="auto">
              <a:xfrm>
                <a:off x="4749964" y="5111122"/>
                <a:ext cx="681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50</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33</a:t>
                </a:r>
              </a:p>
            </p:txBody>
          </p:sp>
        </p:grpSp>
      </p:grpSp>
      <p:grpSp>
        <p:nvGrpSpPr>
          <p:cNvPr id="9263" name="Graphic 9331">
            <a:extLst>
              <a:ext uri="{FF2B5EF4-FFF2-40B4-BE49-F238E27FC236}">
                <a16:creationId xmlns:a16="http://schemas.microsoft.com/office/drawing/2014/main" id="{5D77A23B-BFFC-33AA-7FAE-5B0AAFB9A2D7}"/>
              </a:ext>
            </a:extLst>
          </p:cNvPr>
          <p:cNvGrpSpPr/>
          <p:nvPr/>
        </p:nvGrpSpPr>
        <p:grpSpPr>
          <a:xfrm>
            <a:off x="7506835" y="2099699"/>
            <a:ext cx="3924394" cy="162414"/>
            <a:chOff x="7506835" y="2099699"/>
            <a:chExt cx="3924394" cy="162414"/>
          </a:xfrm>
          <a:noFill/>
        </p:grpSpPr>
        <p:sp>
          <p:nvSpPr>
            <p:cNvPr id="9264" name="Freeform 9263">
              <a:extLst>
                <a:ext uri="{FF2B5EF4-FFF2-40B4-BE49-F238E27FC236}">
                  <a16:creationId xmlns:a16="http://schemas.microsoft.com/office/drawing/2014/main" id="{0836E837-AB95-D554-2173-81604C3D7B64}"/>
                </a:ext>
              </a:extLst>
            </p:cNvPr>
            <p:cNvSpPr/>
            <p:nvPr/>
          </p:nvSpPr>
          <p:spPr>
            <a:xfrm>
              <a:off x="7506835" y="2147276"/>
              <a:ext cx="3924394" cy="42626"/>
            </a:xfrm>
            <a:custGeom>
              <a:avLst/>
              <a:gdLst>
                <a:gd name="connsiteX0" fmla="*/ 3924395 w 3924394"/>
                <a:gd name="connsiteY0" fmla="*/ 42626 h 42626"/>
                <a:gd name="connsiteX1" fmla="*/ 784123 w 3924394"/>
                <a:gd name="connsiteY1" fmla="*/ 42626 h 42626"/>
                <a:gd name="connsiteX2" fmla="*/ 784123 w 3924394"/>
                <a:gd name="connsiteY2" fmla="*/ 0 h 42626"/>
                <a:gd name="connsiteX3" fmla="*/ 0 w 3924394"/>
                <a:gd name="connsiteY3" fmla="*/ 0 h 42626"/>
              </a:gdLst>
              <a:ahLst/>
              <a:cxnLst>
                <a:cxn ang="0">
                  <a:pos x="connsiteX0" y="connsiteY0"/>
                </a:cxn>
                <a:cxn ang="0">
                  <a:pos x="connsiteX1" y="connsiteY1"/>
                </a:cxn>
                <a:cxn ang="0">
                  <a:pos x="connsiteX2" y="connsiteY2"/>
                </a:cxn>
                <a:cxn ang="0">
                  <a:pos x="connsiteX3" y="connsiteY3"/>
                </a:cxn>
              </a:cxnLst>
              <a:rect l="l" t="t" r="r" b="b"/>
              <a:pathLst>
                <a:path w="3924394" h="42626">
                  <a:moveTo>
                    <a:pt x="3924395" y="42626"/>
                  </a:moveTo>
                  <a:lnTo>
                    <a:pt x="784123" y="42626"/>
                  </a:lnTo>
                  <a:lnTo>
                    <a:pt x="784123" y="0"/>
                  </a:lnTo>
                  <a:lnTo>
                    <a:pt x="0" y="0"/>
                  </a:lnTo>
                </a:path>
              </a:pathLst>
            </a:custGeom>
            <a:noFill/>
            <a:ln w="29334" cap="flat">
              <a:solidFill>
                <a:srgbClr val="015873"/>
              </a:solidFill>
              <a:prstDash val="solid"/>
              <a:miter/>
            </a:ln>
          </p:spPr>
          <p:txBody>
            <a:bodyPr rtlCol="0" anchor="ctr"/>
            <a:lstStyle/>
            <a:p>
              <a:endParaRPr lang="en-US"/>
            </a:p>
          </p:txBody>
        </p:sp>
        <p:sp>
          <p:nvSpPr>
            <p:cNvPr id="9265" name="Freeform 9264">
              <a:extLst>
                <a:ext uri="{FF2B5EF4-FFF2-40B4-BE49-F238E27FC236}">
                  <a16:creationId xmlns:a16="http://schemas.microsoft.com/office/drawing/2014/main" id="{AA2A5444-A151-5074-E457-1AA02AFB9781}"/>
                </a:ext>
              </a:extLst>
            </p:cNvPr>
            <p:cNvSpPr/>
            <p:nvPr/>
          </p:nvSpPr>
          <p:spPr>
            <a:xfrm>
              <a:off x="11399937" y="2124453"/>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015873"/>
              </a:solidFill>
              <a:prstDash val="solid"/>
              <a:miter/>
            </a:ln>
          </p:spPr>
          <p:txBody>
            <a:bodyPr rtlCol="0" anchor="ctr"/>
            <a:lstStyle/>
            <a:p>
              <a:endParaRPr lang="en-US"/>
            </a:p>
          </p:txBody>
        </p:sp>
        <p:sp>
          <p:nvSpPr>
            <p:cNvPr id="9266" name="Freeform 9265">
              <a:extLst>
                <a:ext uri="{FF2B5EF4-FFF2-40B4-BE49-F238E27FC236}">
                  <a16:creationId xmlns:a16="http://schemas.microsoft.com/office/drawing/2014/main" id="{9D6BDA6F-91C1-709E-FA3B-0234179D5B0C}"/>
                </a:ext>
              </a:extLst>
            </p:cNvPr>
            <p:cNvSpPr/>
            <p:nvPr/>
          </p:nvSpPr>
          <p:spPr>
            <a:xfrm>
              <a:off x="11355216" y="2124453"/>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015873"/>
              </a:solidFill>
              <a:prstDash val="solid"/>
              <a:miter/>
            </a:ln>
          </p:spPr>
          <p:txBody>
            <a:bodyPr rtlCol="0" anchor="ctr"/>
            <a:lstStyle/>
            <a:p>
              <a:endParaRPr lang="en-US"/>
            </a:p>
          </p:txBody>
        </p:sp>
        <p:sp>
          <p:nvSpPr>
            <p:cNvPr id="9267" name="Freeform 9266">
              <a:extLst>
                <a:ext uri="{FF2B5EF4-FFF2-40B4-BE49-F238E27FC236}">
                  <a16:creationId xmlns:a16="http://schemas.microsoft.com/office/drawing/2014/main" id="{6AFD103C-C678-3491-5F25-3505F4581298}"/>
                </a:ext>
              </a:extLst>
            </p:cNvPr>
            <p:cNvSpPr/>
            <p:nvPr/>
          </p:nvSpPr>
          <p:spPr>
            <a:xfrm>
              <a:off x="11271510" y="2124453"/>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015873"/>
              </a:solidFill>
              <a:prstDash val="solid"/>
              <a:miter/>
            </a:ln>
          </p:spPr>
          <p:txBody>
            <a:bodyPr rtlCol="0" anchor="ctr"/>
            <a:lstStyle/>
            <a:p>
              <a:endParaRPr lang="en-US"/>
            </a:p>
          </p:txBody>
        </p:sp>
        <p:sp>
          <p:nvSpPr>
            <p:cNvPr id="9268" name="Freeform 9267">
              <a:extLst>
                <a:ext uri="{FF2B5EF4-FFF2-40B4-BE49-F238E27FC236}">
                  <a16:creationId xmlns:a16="http://schemas.microsoft.com/office/drawing/2014/main" id="{E3DD7C6C-06A0-025A-60BB-01AA773248C4}"/>
                </a:ext>
              </a:extLst>
            </p:cNvPr>
            <p:cNvSpPr/>
            <p:nvPr/>
          </p:nvSpPr>
          <p:spPr>
            <a:xfrm>
              <a:off x="11094320" y="2124453"/>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015873"/>
              </a:solidFill>
              <a:prstDash val="solid"/>
              <a:miter/>
            </a:ln>
          </p:spPr>
          <p:txBody>
            <a:bodyPr rtlCol="0" anchor="ctr"/>
            <a:lstStyle/>
            <a:p>
              <a:endParaRPr lang="en-US"/>
            </a:p>
          </p:txBody>
        </p:sp>
        <p:sp>
          <p:nvSpPr>
            <p:cNvPr id="9269" name="Freeform 9268">
              <a:extLst>
                <a:ext uri="{FF2B5EF4-FFF2-40B4-BE49-F238E27FC236}">
                  <a16:creationId xmlns:a16="http://schemas.microsoft.com/office/drawing/2014/main" id="{D9340BF3-92E2-1A6A-384A-CC95EF7FFD0C}"/>
                </a:ext>
              </a:extLst>
            </p:cNvPr>
            <p:cNvSpPr/>
            <p:nvPr/>
          </p:nvSpPr>
          <p:spPr>
            <a:xfrm>
              <a:off x="11030823" y="2124453"/>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015873"/>
              </a:solidFill>
              <a:prstDash val="solid"/>
              <a:miter/>
            </a:ln>
          </p:spPr>
          <p:txBody>
            <a:bodyPr rtlCol="0" anchor="ctr"/>
            <a:lstStyle/>
            <a:p>
              <a:endParaRPr lang="en-US"/>
            </a:p>
          </p:txBody>
        </p:sp>
        <p:sp>
          <p:nvSpPr>
            <p:cNvPr id="9270" name="Freeform 9269">
              <a:extLst>
                <a:ext uri="{FF2B5EF4-FFF2-40B4-BE49-F238E27FC236}">
                  <a16:creationId xmlns:a16="http://schemas.microsoft.com/office/drawing/2014/main" id="{2DB09824-BCA2-E885-1C3B-C3441471411C}"/>
                </a:ext>
              </a:extLst>
            </p:cNvPr>
            <p:cNvSpPr/>
            <p:nvPr/>
          </p:nvSpPr>
          <p:spPr>
            <a:xfrm>
              <a:off x="10868888" y="2124453"/>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015873"/>
              </a:solidFill>
              <a:prstDash val="solid"/>
              <a:miter/>
            </a:ln>
          </p:spPr>
          <p:txBody>
            <a:bodyPr rtlCol="0" anchor="ctr"/>
            <a:lstStyle/>
            <a:p>
              <a:endParaRPr lang="en-US"/>
            </a:p>
          </p:txBody>
        </p:sp>
        <p:sp>
          <p:nvSpPr>
            <p:cNvPr id="9271" name="Freeform 9270">
              <a:extLst>
                <a:ext uri="{FF2B5EF4-FFF2-40B4-BE49-F238E27FC236}">
                  <a16:creationId xmlns:a16="http://schemas.microsoft.com/office/drawing/2014/main" id="{2A5BF5DB-F177-EA4F-D0DE-E4D3262BA02A}"/>
                </a:ext>
              </a:extLst>
            </p:cNvPr>
            <p:cNvSpPr/>
            <p:nvPr/>
          </p:nvSpPr>
          <p:spPr>
            <a:xfrm>
              <a:off x="8311167" y="2140514"/>
              <a:ext cx="3120062" cy="28015"/>
            </a:xfrm>
            <a:custGeom>
              <a:avLst/>
              <a:gdLst>
                <a:gd name="connsiteX0" fmla="*/ 3120063 w 3120062"/>
                <a:gd name="connsiteY0" fmla="*/ 28015 h 28015"/>
                <a:gd name="connsiteX1" fmla="*/ 1439297 w 3120062"/>
                <a:gd name="connsiteY1" fmla="*/ 28015 h 28015"/>
                <a:gd name="connsiteX2" fmla="*/ 1439297 w 3120062"/>
                <a:gd name="connsiteY2" fmla="*/ 0 h 28015"/>
                <a:gd name="connsiteX3" fmla="*/ 0 w 3120062"/>
                <a:gd name="connsiteY3" fmla="*/ 0 h 28015"/>
              </a:gdLst>
              <a:ahLst/>
              <a:cxnLst>
                <a:cxn ang="0">
                  <a:pos x="connsiteX0" y="connsiteY0"/>
                </a:cxn>
                <a:cxn ang="0">
                  <a:pos x="connsiteX1" y="connsiteY1"/>
                </a:cxn>
                <a:cxn ang="0">
                  <a:pos x="connsiteX2" y="connsiteY2"/>
                </a:cxn>
                <a:cxn ang="0">
                  <a:pos x="connsiteX3" y="connsiteY3"/>
                </a:cxn>
              </a:cxnLst>
              <a:rect l="l" t="t" r="r" b="b"/>
              <a:pathLst>
                <a:path w="3120062" h="28015">
                  <a:moveTo>
                    <a:pt x="3120063" y="28015"/>
                  </a:moveTo>
                  <a:lnTo>
                    <a:pt x="1439297" y="28015"/>
                  </a:lnTo>
                  <a:lnTo>
                    <a:pt x="1439297" y="0"/>
                  </a:lnTo>
                  <a:lnTo>
                    <a:pt x="0" y="0"/>
                  </a:lnTo>
                </a:path>
              </a:pathLst>
            </a:custGeom>
            <a:noFill/>
            <a:ln w="29334" cap="flat">
              <a:solidFill>
                <a:srgbClr val="E1471D"/>
              </a:solidFill>
              <a:prstDash val="solid"/>
              <a:miter/>
            </a:ln>
          </p:spPr>
          <p:txBody>
            <a:bodyPr rtlCol="0" anchor="ctr"/>
            <a:lstStyle/>
            <a:p>
              <a:endParaRPr lang="en-US"/>
            </a:p>
          </p:txBody>
        </p:sp>
        <p:sp>
          <p:nvSpPr>
            <p:cNvPr id="9272" name="Freeform 9271">
              <a:extLst>
                <a:ext uri="{FF2B5EF4-FFF2-40B4-BE49-F238E27FC236}">
                  <a16:creationId xmlns:a16="http://schemas.microsoft.com/office/drawing/2014/main" id="{293C96A4-0EBD-6695-DA14-7D59970CCD77}"/>
                </a:ext>
              </a:extLst>
            </p:cNvPr>
            <p:cNvSpPr/>
            <p:nvPr/>
          </p:nvSpPr>
          <p:spPr>
            <a:xfrm>
              <a:off x="11380771"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73" name="Freeform 9272">
              <a:extLst>
                <a:ext uri="{FF2B5EF4-FFF2-40B4-BE49-F238E27FC236}">
                  <a16:creationId xmlns:a16="http://schemas.microsoft.com/office/drawing/2014/main" id="{71491562-10B4-F4E8-6441-91F37392D9E5}"/>
                </a:ext>
              </a:extLst>
            </p:cNvPr>
            <p:cNvSpPr/>
            <p:nvPr/>
          </p:nvSpPr>
          <p:spPr>
            <a:xfrm>
              <a:off x="11322881"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74" name="Freeform 9273">
              <a:extLst>
                <a:ext uri="{FF2B5EF4-FFF2-40B4-BE49-F238E27FC236}">
                  <a16:creationId xmlns:a16="http://schemas.microsoft.com/office/drawing/2014/main" id="{DD79C1D5-A6D1-4AB3-BDFF-C71DC6BB3517}"/>
                </a:ext>
              </a:extLst>
            </p:cNvPr>
            <p:cNvSpPr/>
            <p:nvPr/>
          </p:nvSpPr>
          <p:spPr>
            <a:xfrm>
              <a:off x="11183110"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75" name="Freeform 9274">
              <a:extLst>
                <a:ext uri="{FF2B5EF4-FFF2-40B4-BE49-F238E27FC236}">
                  <a16:creationId xmlns:a16="http://schemas.microsoft.com/office/drawing/2014/main" id="{273EB8B6-C9AA-76B5-01E7-F83DB19A5697}"/>
                </a:ext>
              </a:extLst>
            </p:cNvPr>
            <p:cNvSpPr/>
            <p:nvPr/>
          </p:nvSpPr>
          <p:spPr>
            <a:xfrm>
              <a:off x="11141518"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76" name="Freeform 9275">
              <a:extLst>
                <a:ext uri="{FF2B5EF4-FFF2-40B4-BE49-F238E27FC236}">
                  <a16:creationId xmlns:a16="http://schemas.microsoft.com/office/drawing/2014/main" id="{AD253A24-8552-7D42-0A8B-70455A4D0089}"/>
                </a:ext>
              </a:extLst>
            </p:cNvPr>
            <p:cNvSpPr/>
            <p:nvPr/>
          </p:nvSpPr>
          <p:spPr>
            <a:xfrm>
              <a:off x="11108140"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77" name="Freeform 9276">
              <a:extLst>
                <a:ext uri="{FF2B5EF4-FFF2-40B4-BE49-F238E27FC236}">
                  <a16:creationId xmlns:a16="http://schemas.microsoft.com/office/drawing/2014/main" id="{DFFF3948-4EFD-0FB0-D40D-3E487E998A0D}"/>
                </a:ext>
              </a:extLst>
            </p:cNvPr>
            <p:cNvSpPr/>
            <p:nvPr/>
          </p:nvSpPr>
          <p:spPr>
            <a:xfrm>
              <a:off x="11074762"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78" name="Freeform 9277">
              <a:extLst>
                <a:ext uri="{FF2B5EF4-FFF2-40B4-BE49-F238E27FC236}">
                  <a16:creationId xmlns:a16="http://schemas.microsoft.com/office/drawing/2014/main" id="{87BEBF66-F888-1EAD-0B0D-722945A52937}"/>
                </a:ext>
              </a:extLst>
            </p:cNvPr>
            <p:cNvSpPr/>
            <p:nvPr/>
          </p:nvSpPr>
          <p:spPr>
            <a:xfrm>
              <a:off x="11041254"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79" name="Freeform 9278">
              <a:extLst>
                <a:ext uri="{FF2B5EF4-FFF2-40B4-BE49-F238E27FC236}">
                  <a16:creationId xmlns:a16="http://schemas.microsoft.com/office/drawing/2014/main" id="{3C9EEDE4-2839-35F0-F965-90D7E37F3E89}"/>
                </a:ext>
              </a:extLst>
            </p:cNvPr>
            <p:cNvSpPr/>
            <p:nvPr/>
          </p:nvSpPr>
          <p:spPr>
            <a:xfrm>
              <a:off x="11003834"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80" name="Freeform 9279">
              <a:extLst>
                <a:ext uri="{FF2B5EF4-FFF2-40B4-BE49-F238E27FC236}">
                  <a16:creationId xmlns:a16="http://schemas.microsoft.com/office/drawing/2014/main" id="{FDF0A56E-7635-FD34-3AF2-59FADAA5F79D}"/>
                </a:ext>
              </a:extLst>
            </p:cNvPr>
            <p:cNvSpPr/>
            <p:nvPr/>
          </p:nvSpPr>
          <p:spPr>
            <a:xfrm>
              <a:off x="10973064"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81" name="Freeform 9280">
              <a:extLst>
                <a:ext uri="{FF2B5EF4-FFF2-40B4-BE49-F238E27FC236}">
                  <a16:creationId xmlns:a16="http://schemas.microsoft.com/office/drawing/2014/main" id="{3566F727-ECBB-A6D9-04EF-57F9AF3A11C9}"/>
                </a:ext>
              </a:extLst>
            </p:cNvPr>
            <p:cNvSpPr/>
            <p:nvPr/>
          </p:nvSpPr>
          <p:spPr>
            <a:xfrm>
              <a:off x="10937730"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82" name="Freeform 9281">
              <a:extLst>
                <a:ext uri="{FF2B5EF4-FFF2-40B4-BE49-F238E27FC236}">
                  <a16:creationId xmlns:a16="http://schemas.microsoft.com/office/drawing/2014/main" id="{1801739A-AC90-E89D-8C0C-8101C59A06CB}"/>
                </a:ext>
              </a:extLst>
            </p:cNvPr>
            <p:cNvSpPr/>
            <p:nvPr/>
          </p:nvSpPr>
          <p:spPr>
            <a:xfrm>
              <a:off x="10905656"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83" name="Freeform 9282">
              <a:extLst>
                <a:ext uri="{FF2B5EF4-FFF2-40B4-BE49-F238E27FC236}">
                  <a16:creationId xmlns:a16="http://schemas.microsoft.com/office/drawing/2014/main" id="{C7291472-5572-D649-3584-340CAA02C2F5}"/>
                </a:ext>
              </a:extLst>
            </p:cNvPr>
            <p:cNvSpPr/>
            <p:nvPr/>
          </p:nvSpPr>
          <p:spPr>
            <a:xfrm>
              <a:off x="10882448"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84" name="Freeform 9283">
              <a:extLst>
                <a:ext uri="{FF2B5EF4-FFF2-40B4-BE49-F238E27FC236}">
                  <a16:creationId xmlns:a16="http://schemas.microsoft.com/office/drawing/2014/main" id="{B08FC319-9AF9-CBC0-E993-BA891E5752F1}"/>
                </a:ext>
              </a:extLst>
            </p:cNvPr>
            <p:cNvSpPr/>
            <p:nvPr/>
          </p:nvSpPr>
          <p:spPr>
            <a:xfrm>
              <a:off x="10834075"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85" name="Freeform 9284">
              <a:extLst>
                <a:ext uri="{FF2B5EF4-FFF2-40B4-BE49-F238E27FC236}">
                  <a16:creationId xmlns:a16="http://schemas.microsoft.com/office/drawing/2014/main" id="{0D98B66D-2D60-B503-1F4A-FD134C528F92}"/>
                </a:ext>
              </a:extLst>
            </p:cNvPr>
            <p:cNvSpPr/>
            <p:nvPr/>
          </p:nvSpPr>
          <p:spPr>
            <a:xfrm>
              <a:off x="10761713"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86" name="Freeform 9285">
              <a:extLst>
                <a:ext uri="{FF2B5EF4-FFF2-40B4-BE49-F238E27FC236}">
                  <a16:creationId xmlns:a16="http://schemas.microsoft.com/office/drawing/2014/main" id="{907E409E-A804-28F9-4CD2-5600A815856E}"/>
                </a:ext>
              </a:extLst>
            </p:cNvPr>
            <p:cNvSpPr/>
            <p:nvPr/>
          </p:nvSpPr>
          <p:spPr>
            <a:xfrm>
              <a:off x="10731073"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87" name="Freeform 9286">
              <a:extLst>
                <a:ext uri="{FF2B5EF4-FFF2-40B4-BE49-F238E27FC236}">
                  <a16:creationId xmlns:a16="http://schemas.microsoft.com/office/drawing/2014/main" id="{AFCEB153-1414-C1F5-F7EE-D998F99117D2}"/>
                </a:ext>
              </a:extLst>
            </p:cNvPr>
            <p:cNvSpPr/>
            <p:nvPr/>
          </p:nvSpPr>
          <p:spPr>
            <a:xfrm>
              <a:off x="10623637"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88" name="Freeform 9287">
              <a:extLst>
                <a:ext uri="{FF2B5EF4-FFF2-40B4-BE49-F238E27FC236}">
                  <a16:creationId xmlns:a16="http://schemas.microsoft.com/office/drawing/2014/main" id="{7747D11E-346C-B4B9-E21B-9A47574120B6}"/>
                </a:ext>
              </a:extLst>
            </p:cNvPr>
            <p:cNvSpPr/>
            <p:nvPr/>
          </p:nvSpPr>
          <p:spPr>
            <a:xfrm>
              <a:off x="10513985"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89" name="Freeform 9288">
              <a:extLst>
                <a:ext uri="{FF2B5EF4-FFF2-40B4-BE49-F238E27FC236}">
                  <a16:creationId xmlns:a16="http://schemas.microsoft.com/office/drawing/2014/main" id="{DE99191D-E2BB-C479-947B-5F8A883DAA8A}"/>
                </a:ext>
              </a:extLst>
            </p:cNvPr>
            <p:cNvSpPr/>
            <p:nvPr/>
          </p:nvSpPr>
          <p:spPr>
            <a:xfrm>
              <a:off x="10367957"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90" name="Freeform 9289">
              <a:extLst>
                <a:ext uri="{FF2B5EF4-FFF2-40B4-BE49-F238E27FC236}">
                  <a16:creationId xmlns:a16="http://schemas.microsoft.com/office/drawing/2014/main" id="{8DB6E6F1-7459-15CB-6F1D-C71D3A09DFE4}"/>
                </a:ext>
              </a:extLst>
            </p:cNvPr>
            <p:cNvSpPr/>
            <p:nvPr/>
          </p:nvSpPr>
          <p:spPr>
            <a:xfrm>
              <a:off x="10334579"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sp>
          <p:nvSpPr>
            <p:cNvPr id="9291" name="Freeform 9290">
              <a:extLst>
                <a:ext uri="{FF2B5EF4-FFF2-40B4-BE49-F238E27FC236}">
                  <a16:creationId xmlns:a16="http://schemas.microsoft.com/office/drawing/2014/main" id="{76AEF698-703C-C482-9BD3-84E6033BE6FE}"/>
                </a:ext>
              </a:extLst>
            </p:cNvPr>
            <p:cNvSpPr/>
            <p:nvPr/>
          </p:nvSpPr>
          <p:spPr>
            <a:xfrm>
              <a:off x="10296898" y="2099699"/>
              <a:ext cx="13038"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E1471D"/>
              </a:solidFill>
              <a:prstDash val="solid"/>
              <a:miter/>
            </a:ln>
          </p:spPr>
          <p:txBody>
            <a:bodyPr rtlCol="0" anchor="ctr"/>
            <a:lstStyle/>
            <a:p>
              <a:endParaRPr lang="en-US"/>
            </a:p>
          </p:txBody>
        </p:sp>
      </p:grpSp>
      <p:pic>
        <p:nvPicPr>
          <p:cNvPr id="9292" name="Graphic 9291">
            <a:extLst>
              <a:ext uri="{FF2B5EF4-FFF2-40B4-BE49-F238E27FC236}">
                <a16:creationId xmlns:a16="http://schemas.microsoft.com/office/drawing/2014/main" id="{085537A3-C60C-5695-5BA1-548771F701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32567" y="2088074"/>
            <a:ext cx="3829443" cy="271111"/>
          </a:xfrm>
          <a:prstGeom prst="rect">
            <a:avLst/>
          </a:prstGeom>
        </p:spPr>
      </p:pic>
      <p:sp>
        <p:nvSpPr>
          <p:cNvPr id="9293" name="Tekstvak 14">
            <a:extLst>
              <a:ext uri="{FF2B5EF4-FFF2-40B4-BE49-F238E27FC236}">
                <a16:creationId xmlns:a16="http://schemas.microsoft.com/office/drawing/2014/main" id="{940ED051-8654-63E0-B200-9D8C0B534AFE}"/>
              </a:ext>
            </a:extLst>
          </p:cNvPr>
          <p:cNvSpPr txBox="1"/>
          <p:nvPr/>
        </p:nvSpPr>
        <p:spPr>
          <a:xfrm>
            <a:off x="5143887" y="2349053"/>
            <a:ext cx="596739" cy="307777"/>
          </a:xfrm>
          <a:prstGeom prst="rect">
            <a:avLst/>
          </a:prstGeom>
          <a:noFill/>
        </p:spPr>
        <p:txBody>
          <a:bodyPr wrap="square" rtlCol="0">
            <a:spAutoFit/>
          </a:bodyPr>
          <a:lstStyle/>
          <a:p>
            <a:r>
              <a:rPr lang="en-US" sz="1400" b="1" dirty="0">
                <a:solidFill>
                  <a:schemeClr val="accent3"/>
                </a:solidFill>
                <a:latin typeface="+mn-lt"/>
              </a:rPr>
              <a:t>93%</a:t>
            </a:r>
            <a:endParaRPr lang="en-NL" sz="1400" b="1">
              <a:solidFill>
                <a:schemeClr val="accent3"/>
              </a:solidFill>
              <a:latin typeface="+mn-lt"/>
            </a:endParaRPr>
          </a:p>
        </p:txBody>
      </p:sp>
      <p:sp>
        <p:nvSpPr>
          <p:cNvPr id="9294" name="Tekstvak 14">
            <a:extLst>
              <a:ext uri="{FF2B5EF4-FFF2-40B4-BE49-F238E27FC236}">
                <a16:creationId xmlns:a16="http://schemas.microsoft.com/office/drawing/2014/main" id="{DAA51295-2701-90E3-6B80-8156B019C904}"/>
              </a:ext>
            </a:extLst>
          </p:cNvPr>
          <p:cNvSpPr txBox="1"/>
          <p:nvPr/>
        </p:nvSpPr>
        <p:spPr>
          <a:xfrm>
            <a:off x="9740925" y="1830467"/>
            <a:ext cx="596739" cy="307777"/>
          </a:xfrm>
          <a:prstGeom prst="rect">
            <a:avLst/>
          </a:prstGeom>
          <a:noFill/>
        </p:spPr>
        <p:txBody>
          <a:bodyPr wrap="square" rtlCol="0">
            <a:spAutoFit/>
          </a:bodyPr>
          <a:lstStyle/>
          <a:p>
            <a:r>
              <a:rPr lang="en-US" sz="1400" b="1" dirty="0">
                <a:solidFill>
                  <a:schemeClr val="accent3"/>
                </a:solidFill>
                <a:latin typeface="+mn-lt"/>
              </a:rPr>
              <a:t>98%</a:t>
            </a:r>
            <a:endParaRPr lang="en-NL" sz="1400" b="1">
              <a:solidFill>
                <a:schemeClr val="accent3"/>
              </a:solidFill>
              <a:latin typeface="+mn-lt"/>
            </a:endParaRPr>
          </a:p>
        </p:txBody>
      </p:sp>
      <p:sp>
        <p:nvSpPr>
          <p:cNvPr id="9295" name="Tekstvak 14">
            <a:extLst>
              <a:ext uri="{FF2B5EF4-FFF2-40B4-BE49-F238E27FC236}">
                <a16:creationId xmlns:a16="http://schemas.microsoft.com/office/drawing/2014/main" id="{B36DF98D-8F00-E009-94C6-5884235BFA2F}"/>
              </a:ext>
            </a:extLst>
          </p:cNvPr>
          <p:cNvSpPr txBox="1"/>
          <p:nvPr/>
        </p:nvSpPr>
        <p:spPr>
          <a:xfrm>
            <a:off x="10831242" y="1793916"/>
            <a:ext cx="596739" cy="307777"/>
          </a:xfrm>
          <a:prstGeom prst="rect">
            <a:avLst/>
          </a:prstGeom>
          <a:noFill/>
        </p:spPr>
        <p:txBody>
          <a:bodyPr wrap="square" rtlCol="0">
            <a:spAutoFit/>
          </a:bodyPr>
          <a:lstStyle/>
          <a:p>
            <a:r>
              <a:rPr lang="en-US" sz="1400" b="1" dirty="0">
                <a:solidFill>
                  <a:schemeClr val="accent3"/>
                </a:solidFill>
                <a:latin typeface="+mn-lt"/>
              </a:rPr>
              <a:t>98%</a:t>
            </a:r>
            <a:endParaRPr lang="en-NL" sz="1400" b="1">
              <a:solidFill>
                <a:schemeClr val="accent3"/>
              </a:solidFill>
              <a:latin typeface="+mn-lt"/>
            </a:endParaRPr>
          </a:p>
        </p:txBody>
      </p:sp>
      <p:sp>
        <p:nvSpPr>
          <p:cNvPr id="9297" name="Freeform 9296">
            <a:extLst>
              <a:ext uri="{FF2B5EF4-FFF2-40B4-BE49-F238E27FC236}">
                <a16:creationId xmlns:a16="http://schemas.microsoft.com/office/drawing/2014/main" id="{C9825271-62DD-6357-FC89-82061D4A087D}"/>
              </a:ext>
            </a:extLst>
          </p:cNvPr>
          <p:cNvSpPr/>
          <p:nvPr/>
        </p:nvSpPr>
        <p:spPr>
          <a:xfrm>
            <a:off x="8094909" y="2080042"/>
            <a:ext cx="8095" cy="137660"/>
          </a:xfrm>
          <a:custGeom>
            <a:avLst/>
            <a:gdLst>
              <a:gd name="connsiteX0" fmla="*/ 0 w 13038"/>
              <a:gd name="connsiteY0" fmla="*/ 0 h 137660"/>
              <a:gd name="connsiteX1" fmla="*/ 0 w 13038"/>
              <a:gd name="connsiteY1" fmla="*/ 137660 h 137660"/>
            </a:gdLst>
            <a:ahLst/>
            <a:cxnLst>
              <a:cxn ang="0">
                <a:pos x="connsiteX0" y="connsiteY0"/>
              </a:cxn>
              <a:cxn ang="0">
                <a:pos x="connsiteX1" y="connsiteY1"/>
              </a:cxn>
            </a:cxnLst>
            <a:rect l="l" t="t" r="r" b="b"/>
            <a:pathLst>
              <a:path w="13038" h="137660">
                <a:moveTo>
                  <a:pt x="0" y="0"/>
                </a:moveTo>
                <a:lnTo>
                  <a:pt x="0" y="137660"/>
                </a:lnTo>
              </a:path>
            </a:pathLst>
          </a:custGeom>
          <a:ln w="29334" cap="flat">
            <a:solidFill>
              <a:srgbClr val="015873"/>
            </a:solidFill>
            <a:prstDash val="solid"/>
            <a:miter/>
          </a:ln>
        </p:spPr>
        <p:txBody>
          <a:bodyPr rtlCol="0" anchor="ctr"/>
          <a:lstStyle/>
          <a:p>
            <a:endParaRPr lang="en-US"/>
          </a:p>
        </p:txBody>
      </p:sp>
      <p:sp>
        <p:nvSpPr>
          <p:cNvPr id="2" name="TextBox 1">
            <a:extLst>
              <a:ext uri="{FF2B5EF4-FFF2-40B4-BE49-F238E27FC236}">
                <a16:creationId xmlns:a16="http://schemas.microsoft.com/office/drawing/2014/main" id="{8A0134C9-C5C1-6B5D-BFA2-C0DF112E0FE1}"/>
              </a:ext>
            </a:extLst>
          </p:cNvPr>
          <p:cNvSpPr txBox="1"/>
          <p:nvPr/>
        </p:nvSpPr>
        <p:spPr bwMode="auto">
          <a:xfrm>
            <a:off x="1836149" y="5059145"/>
            <a:ext cx="380473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dirty="0">
                <a:solidFill>
                  <a:srgbClr val="3F3F3F"/>
                </a:solidFill>
                <a:effectLst/>
                <a:latin typeface="+mn-lt"/>
              </a:rPr>
              <a:t>Time from surgery</a:t>
            </a:r>
            <a:r>
              <a:rPr lang="en-US" sz="1600" dirty="0">
                <a:solidFill>
                  <a:schemeClr val="bg1"/>
                </a:solidFill>
                <a:effectLst/>
                <a:latin typeface="+mn-lt"/>
              </a:rPr>
              <a:t> (months</a:t>
            </a:r>
            <a:r>
              <a:rPr lang="en-US" sz="1600" dirty="0">
                <a:solidFill>
                  <a:schemeClr val="bg1"/>
                </a:solidFill>
                <a:latin typeface="+mn-lt"/>
              </a:rPr>
              <a:t>)</a:t>
            </a:r>
            <a:endParaRPr lang="en-US" sz="1600" dirty="0">
              <a:solidFill>
                <a:srgbClr val="3F3F3F"/>
              </a:solidFill>
              <a:effectLst/>
              <a:latin typeface="+mn-lt"/>
            </a:endParaRPr>
          </a:p>
        </p:txBody>
      </p:sp>
      <p:sp>
        <p:nvSpPr>
          <p:cNvPr id="4" name="TextBox 3">
            <a:extLst>
              <a:ext uri="{FF2B5EF4-FFF2-40B4-BE49-F238E27FC236}">
                <a16:creationId xmlns:a16="http://schemas.microsoft.com/office/drawing/2014/main" id="{06DE7DFE-D48A-04E0-F826-84DFA84F92D7}"/>
              </a:ext>
            </a:extLst>
          </p:cNvPr>
          <p:cNvSpPr txBox="1"/>
          <p:nvPr/>
        </p:nvSpPr>
        <p:spPr bwMode="auto">
          <a:xfrm>
            <a:off x="7544221" y="5059145"/>
            <a:ext cx="383255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dirty="0">
                <a:solidFill>
                  <a:srgbClr val="3F3F3F"/>
                </a:solidFill>
                <a:effectLst/>
                <a:latin typeface="+mn-lt"/>
              </a:rPr>
              <a:t>Time from surgery</a:t>
            </a:r>
            <a:r>
              <a:rPr lang="en-US" sz="1600" dirty="0">
                <a:solidFill>
                  <a:schemeClr val="bg1"/>
                </a:solidFill>
                <a:effectLst/>
                <a:latin typeface="+mn-lt"/>
              </a:rPr>
              <a:t> (months</a:t>
            </a:r>
            <a:r>
              <a:rPr lang="en-US" sz="1600" dirty="0">
                <a:solidFill>
                  <a:schemeClr val="bg1"/>
                </a:solidFill>
                <a:latin typeface="+mn-lt"/>
              </a:rPr>
              <a:t>)</a:t>
            </a:r>
            <a:endParaRPr lang="en-US" sz="1600" dirty="0">
              <a:solidFill>
                <a:srgbClr val="3F3F3F"/>
              </a:solidFill>
              <a:effectLst/>
              <a:latin typeface="+mn-lt"/>
            </a:endParaRPr>
          </a:p>
        </p:txBody>
      </p:sp>
      <p:sp>
        <p:nvSpPr>
          <p:cNvPr id="5" name="TextBox 4">
            <a:extLst>
              <a:ext uri="{FF2B5EF4-FFF2-40B4-BE49-F238E27FC236}">
                <a16:creationId xmlns:a16="http://schemas.microsoft.com/office/drawing/2014/main" id="{752414EE-C174-BF0D-7555-62B04157C060}"/>
              </a:ext>
            </a:extLst>
          </p:cNvPr>
          <p:cNvSpPr txBox="1"/>
          <p:nvPr/>
        </p:nvSpPr>
        <p:spPr bwMode="auto">
          <a:xfrm rot="16200000">
            <a:off x="-106555" y="3312412"/>
            <a:ext cx="276398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r>
              <a:rPr lang="en-US" sz="1600" dirty="0">
                <a:solidFill>
                  <a:srgbClr val="3F3F3F"/>
                </a:solidFill>
                <a:effectLst/>
                <a:latin typeface="+mn-lt"/>
              </a:rPr>
              <a:t>Relapse-free survival (%)</a:t>
            </a:r>
          </a:p>
        </p:txBody>
      </p:sp>
      <p:sp>
        <p:nvSpPr>
          <p:cNvPr id="6" name="TextBox 5">
            <a:extLst>
              <a:ext uri="{FF2B5EF4-FFF2-40B4-BE49-F238E27FC236}">
                <a16:creationId xmlns:a16="http://schemas.microsoft.com/office/drawing/2014/main" id="{5417EB98-5750-A0CA-70F7-927C99A7C3B3}"/>
              </a:ext>
            </a:extLst>
          </p:cNvPr>
          <p:cNvSpPr txBox="1"/>
          <p:nvPr/>
        </p:nvSpPr>
        <p:spPr bwMode="auto">
          <a:xfrm rot="16200000">
            <a:off x="5105770" y="3326053"/>
            <a:ext cx="380473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r>
              <a:rPr lang="en-US" sz="1600" dirty="0">
                <a:solidFill>
                  <a:srgbClr val="3F3F3F"/>
                </a:solidFill>
                <a:effectLst/>
                <a:latin typeface="+mn-lt"/>
              </a:rPr>
              <a:t>Distant metastasis-free survival (%)</a:t>
            </a:r>
          </a:p>
        </p:txBody>
      </p:sp>
    </p:spTree>
    <p:extLst>
      <p:ext uri="{BB962C8B-B14F-4D97-AF65-F5344CB8AC3E}">
        <p14:creationId xmlns:p14="http://schemas.microsoft.com/office/powerpoint/2010/main" val="1344272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cs typeface="Calibri" panose="020F0502020204030204" pitchFamily="34" charset="0"/>
              </a:rPr>
              <a:t>OpACIN-neo and PRADO</a:t>
            </a:r>
            <a:r>
              <a:rPr lang="en-US" sz="3600" dirty="0">
                <a:latin typeface="+mj-lt"/>
              </a:rPr>
              <a:t>: </a:t>
            </a:r>
            <a:r>
              <a:rPr lang="en-US" dirty="0"/>
              <a:t>Survival Outcomes in </a:t>
            </a:r>
            <a:br>
              <a:rPr lang="en-US" dirty="0"/>
            </a:br>
            <a:r>
              <a:rPr lang="en-US" dirty="0"/>
              <a:t>Patients With pNR ± Adjuvant Systemic Therapy</a:t>
            </a:r>
            <a:endParaRPr lang="en-US" altLang="en-US" dirty="0"/>
          </a:p>
        </p:txBody>
      </p:sp>
      <p:sp>
        <p:nvSpPr>
          <p:cNvPr id="9" name="Text Box 11">
            <a:extLst>
              <a:ext uri="{FF2B5EF4-FFF2-40B4-BE49-F238E27FC236}">
                <a16:creationId xmlns:a16="http://schemas.microsoft.com/office/drawing/2014/main" id="{034493BB-6099-A4A5-1A32-7A530340388E}"/>
              </a:ext>
            </a:extLst>
          </p:cNvPr>
          <p:cNvSpPr txBox="1">
            <a:spLocks noChangeArrowheads="1"/>
          </p:cNvSpPr>
          <p:nvPr/>
        </p:nvSpPr>
        <p:spPr bwMode="auto">
          <a:xfrm>
            <a:off x="414339" y="6385740"/>
            <a:ext cx="683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Reijers. ASCO 2023. Abstr 101. Reproduced with permission.</a:t>
            </a:r>
          </a:p>
        </p:txBody>
      </p:sp>
      <p:pic>
        <p:nvPicPr>
          <p:cNvPr id="2" name="Graphic 1">
            <a:extLst>
              <a:ext uri="{FF2B5EF4-FFF2-40B4-BE49-F238E27FC236}">
                <a16:creationId xmlns:a16="http://schemas.microsoft.com/office/drawing/2014/main" id="{F04A8C2C-2491-4283-425C-D1B39FCA59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27998" y="2100307"/>
            <a:ext cx="3859526" cy="1870255"/>
          </a:xfrm>
          <a:prstGeom prst="rect">
            <a:avLst/>
          </a:prstGeom>
        </p:spPr>
      </p:pic>
      <p:cxnSp>
        <p:nvCxnSpPr>
          <p:cNvPr id="10" name="Straight Connector 9">
            <a:extLst>
              <a:ext uri="{FF2B5EF4-FFF2-40B4-BE49-F238E27FC236}">
                <a16:creationId xmlns:a16="http://schemas.microsoft.com/office/drawing/2014/main" id="{3C59DCDC-C5A9-C36A-7121-AB24E688DF09}"/>
              </a:ext>
            </a:extLst>
          </p:cNvPr>
          <p:cNvCxnSpPr>
            <a:cxnSpLocks/>
          </p:cNvCxnSpPr>
          <p:nvPr/>
        </p:nvCxnSpPr>
        <p:spPr bwMode="auto">
          <a:xfrm flipV="1">
            <a:off x="10892894" y="2765952"/>
            <a:ext cx="0" cy="2060332"/>
          </a:xfrm>
          <a:prstGeom prst="line">
            <a:avLst/>
          </a:prstGeom>
          <a:noFill/>
          <a:ln w="28575" cap="flat" cmpd="sng" algn="ctr">
            <a:solidFill>
              <a:schemeClr val="tx2">
                <a:lumMod val="75000"/>
              </a:schemeClr>
            </a:solidFill>
            <a:prstDash val="dash"/>
            <a:round/>
            <a:headEnd type="none" w="med" len="med"/>
            <a:tailEnd type="none" w="med" len="med"/>
          </a:ln>
          <a:effectLst/>
        </p:spPr>
      </p:cxnSp>
      <p:cxnSp>
        <p:nvCxnSpPr>
          <p:cNvPr id="11" name="Straight Connector 10">
            <a:extLst>
              <a:ext uri="{FF2B5EF4-FFF2-40B4-BE49-F238E27FC236}">
                <a16:creationId xmlns:a16="http://schemas.microsoft.com/office/drawing/2014/main" id="{3D343A2B-976E-A327-3647-E7540D2461AF}"/>
              </a:ext>
            </a:extLst>
          </p:cNvPr>
          <p:cNvCxnSpPr>
            <a:cxnSpLocks/>
          </p:cNvCxnSpPr>
          <p:nvPr/>
        </p:nvCxnSpPr>
        <p:spPr bwMode="auto">
          <a:xfrm flipV="1">
            <a:off x="5187479" y="3115576"/>
            <a:ext cx="0" cy="1725809"/>
          </a:xfrm>
          <a:prstGeom prst="line">
            <a:avLst/>
          </a:prstGeom>
          <a:noFill/>
          <a:ln w="28575" cap="flat" cmpd="sng" algn="ctr">
            <a:solidFill>
              <a:schemeClr val="tx2">
                <a:lumMod val="75000"/>
              </a:schemeClr>
            </a:solidFill>
            <a:prstDash val="dash"/>
            <a:round/>
            <a:headEnd type="none" w="med" len="med"/>
            <a:tailEnd type="none" w="med" len="med"/>
          </a:ln>
          <a:effectLst/>
        </p:spPr>
      </p:cxnSp>
      <p:cxnSp>
        <p:nvCxnSpPr>
          <p:cNvPr id="12" name="Straight Connector 11">
            <a:extLst>
              <a:ext uri="{FF2B5EF4-FFF2-40B4-BE49-F238E27FC236}">
                <a16:creationId xmlns:a16="http://schemas.microsoft.com/office/drawing/2014/main" id="{28539971-7DB9-EDBB-0E99-CEB3AE5C2A7F}"/>
              </a:ext>
            </a:extLst>
          </p:cNvPr>
          <p:cNvCxnSpPr>
            <a:cxnSpLocks/>
            <a:stCxn id="45" idx="0"/>
          </p:cNvCxnSpPr>
          <p:nvPr/>
        </p:nvCxnSpPr>
        <p:spPr bwMode="auto">
          <a:xfrm flipV="1">
            <a:off x="4068024" y="2765952"/>
            <a:ext cx="0" cy="2060332"/>
          </a:xfrm>
          <a:prstGeom prst="line">
            <a:avLst/>
          </a:prstGeom>
          <a:noFill/>
          <a:ln w="28575" cap="flat" cmpd="sng" algn="ctr">
            <a:solidFill>
              <a:schemeClr val="tx2">
                <a:lumMod val="75000"/>
              </a:schemeClr>
            </a:solidFill>
            <a:prstDash val="dash"/>
            <a:round/>
            <a:headEnd type="none" w="med" len="med"/>
            <a:tailEnd type="none" w="med" len="med"/>
          </a:ln>
          <a:effectLst/>
        </p:spPr>
      </p:cxnSp>
      <p:sp>
        <p:nvSpPr>
          <p:cNvPr id="13" name="TextBox 12">
            <a:extLst>
              <a:ext uri="{FF2B5EF4-FFF2-40B4-BE49-F238E27FC236}">
                <a16:creationId xmlns:a16="http://schemas.microsoft.com/office/drawing/2014/main" id="{DECAE535-EE26-7477-E42F-55AC13227C23}"/>
              </a:ext>
            </a:extLst>
          </p:cNvPr>
          <p:cNvSpPr txBox="1"/>
          <p:nvPr/>
        </p:nvSpPr>
        <p:spPr bwMode="auto">
          <a:xfrm>
            <a:off x="1836150" y="1692414"/>
            <a:ext cx="357447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800" dirty="0">
                <a:solidFill>
                  <a:schemeClr val="bg1"/>
                </a:solidFill>
                <a:latin typeface="Calibri" panose="020F0502020204030204" pitchFamily="34" charset="0"/>
              </a:rPr>
              <a:t>RFS</a:t>
            </a:r>
          </a:p>
        </p:txBody>
      </p:sp>
      <p:cxnSp>
        <p:nvCxnSpPr>
          <p:cNvPr id="14" name="Straight Connector 13">
            <a:extLst>
              <a:ext uri="{FF2B5EF4-FFF2-40B4-BE49-F238E27FC236}">
                <a16:creationId xmlns:a16="http://schemas.microsoft.com/office/drawing/2014/main" id="{E85AB341-9EC6-EFB6-C952-6DAE797DC8C4}"/>
              </a:ext>
            </a:extLst>
          </p:cNvPr>
          <p:cNvCxnSpPr>
            <a:cxnSpLocks/>
          </p:cNvCxnSpPr>
          <p:nvPr/>
        </p:nvCxnSpPr>
        <p:spPr bwMode="auto">
          <a:xfrm>
            <a:off x="1835284" y="4841385"/>
            <a:ext cx="383644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477EA90-22C5-4B20-D713-8754E0BCE692}"/>
              </a:ext>
            </a:extLst>
          </p:cNvPr>
          <p:cNvCxnSpPr/>
          <p:nvPr/>
        </p:nvCxnSpPr>
        <p:spPr bwMode="auto">
          <a:xfrm flipV="1">
            <a:off x="1836150" y="2090261"/>
            <a:ext cx="0" cy="2763982"/>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9752406-5E38-7441-03E7-A0FF52CFCD5E}"/>
              </a:ext>
            </a:extLst>
          </p:cNvPr>
          <p:cNvCxnSpPr>
            <a:cxnSpLocks/>
          </p:cNvCxnSpPr>
          <p:nvPr/>
        </p:nvCxnSpPr>
        <p:spPr bwMode="auto">
          <a:xfrm flipH="1">
            <a:off x="1775536" y="21045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75AE180-4B0F-8AB6-D6E7-BA36144A7123}"/>
              </a:ext>
            </a:extLst>
          </p:cNvPr>
          <p:cNvCxnSpPr>
            <a:cxnSpLocks/>
          </p:cNvCxnSpPr>
          <p:nvPr/>
        </p:nvCxnSpPr>
        <p:spPr bwMode="auto">
          <a:xfrm flipH="1">
            <a:off x="1775536" y="26519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BA64EC3-576B-45F2-96BC-63AA35C6F721}"/>
              </a:ext>
            </a:extLst>
          </p:cNvPr>
          <p:cNvCxnSpPr>
            <a:cxnSpLocks/>
          </p:cNvCxnSpPr>
          <p:nvPr/>
        </p:nvCxnSpPr>
        <p:spPr bwMode="auto">
          <a:xfrm flipH="1">
            <a:off x="1775536" y="31992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739D534-3145-B83B-2648-FDC4B069B7FF}"/>
              </a:ext>
            </a:extLst>
          </p:cNvPr>
          <p:cNvCxnSpPr>
            <a:cxnSpLocks/>
          </p:cNvCxnSpPr>
          <p:nvPr/>
        </p:nvCxnSpPr>
        <p:spPr bwMode="auto">
          <a:xfrm flipH="1">
            <a:off x="1775536" y="37466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1862318-39AA-2502-B291-5CBD5D2A11EF}"/>
              </a:ext>
            </a:extLst>
          </p:cNvPr>
          <p:cNvCxnSpPr>
            <a:cxnSpLocks/>
          </p:cNvCxnSpPr>
          <p:nvPr/>
        </p:nvCxnSpPr>
        <p:spPr bwMode="auto">
          <a:xfrm flipH="1">
            <a:off x="1775536" y="42940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4817FD0-0527-C15B-6418-4FCFA29C7025}"/>
              </a:ext>
            </a:extLst>
          </p:cNvPr>
          <p:cNvCxnSpPr>
            <a:cxnSpLocks/>
          </p:cNvCxnSpPr>
          <p:nvPr/>
        </p:nvCxnSpPr>
        <p:spPr bwMode="auto">
          <a:xfrm flipH="1">
            <a:off x="1775536" y="4841385"/>
            <a:ext cx="64008" cy="0"/>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4F04EDE3-2273-18B4-DEA3-C66B4319D640}"/>
              </a:ext>
            </a:extLst>
          </p:cNvPr>
          <p:cNvSpPr txBox="1"/>
          <p:nvPr/>
        </p:nvSpPr>
        <p:spPr bwMode="auto">
          <a:xfrm>
            <a:off x="1286693" y="1936968"/>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814A374D-BF68-FA37-B288-E38BF1CECCC4}"/>
              </a:ext>
            </a:extLst>
          </p:cNvPr>
          <p:cNvSpPr txBox="1"/>
          <p:nvPr/>
        </p:nvSpPr>
        <p:spPr bwMode="auto">
          <a:xfrm>
            <a:off x="1286693" y="2483996"/>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AF0D111A-6CBA-2F8C-DA7F-7CDEB558FC0F}"/>
              </a:ext>
            </a:extLst>
          </p:cNvPr>
          <p:cNvSpPr txBox="1"/>
          <p:nvPr/>
        </p:nvSpPr>
        <p:spPr bwMode="auto">
          <a:xfrm>
            <a:off x="1286693" y="3031024"/>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F0BC971D-2861-FE5C-13E4-5B856CB30D9E}"/>
              </a:ext>
            </a:extLst>
          </p:cNvPr>
          <p:cNvSpPr txBox="1"/>
          <p:nvPr/>
        </p:nvSpPr>
        <p:spPr bwMode="auto">
          <a:xfrm>
            <a:off x="1286693" y="3578052"/>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C485294F-3F54-20DB-1318-1E788A55ED4C}"/>
              </a:ext>
            </a:extLst>
          </p:cNvPr>
          <p:cNvSpPr txBox="1"/>
          <p:nvPr/>
        </p:nvSpPr>
        <p:spPr bwMode="auto">
          <a:xfrm>
            <a:off x="1286693" y="412508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6103C48C-7476-65CF-CB05-F9DFDF88D220}"/>
              </a:ext>
            </a:extLst>
          </p:cNvPr>
          <p:cNvSpPr txBox="1"/>
          <p:nvPr/>
        </p:nvSpPr>
        <p:spPr bwMode="auto">
          <a:xfrm>
            <a:off x="1286693" y="4672108"/>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CD6006AB-BDB2-7173-CB6D-B8729BED5A4A}"/>
              </a:ext>
            </a:extLst>
          </p:cNvPr>
          <p:cNvSpPr txBox="1"/>
          <p:nvPr/>
        </p:nvSpPr>
        <p:spPr bwMode="auto">
          <a:xfrm>
            <a:off x="1836149" y="5059145"/>
            <a:ext cx="380473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dirty="0">
                <a:solidFill>
                  <a:srgbClr val="3F3F3F"/>
                </a:solidFill>
                <a:effectLst/>
                <a:latin typeface="+mn-lt"/>
              </a:rPr>
              <a:t>Time from surgery</a:t>
            </a:r>
            <a:r>
              <a:rPr lang="en-US" sz="1600" dirty="0">
                <a:solidFill>
                  <a:schemeClr val="bg1"/>
                </a:solidFill>
                <a:effectLst/>
                <a:latin typeface="+mn-lt"/>
              </a:rPr>
              <a:t> (months</a:t>
            </a:r>
            <a:r>
              <a:rPr lang="en-US" sz="1600" dirty="0">
                <a:solidFill>
                  <a:schemeClr val="bg1"/>
                </a:solidFill>
                <a:latin typeface="+mn-lt"/>
              </a:rPr>
              <a:t>)</a:t>
            </a:r>
            <a:endParaRPr lang="en-US" sz="1600" dirty="0">
              <a:solidFill>
                <a:srgbClr val="3F3F3F"/>
              </a:solidFill>
              <a:effectLst/>
              <a:latin typeface="+mn-lt"/>
            </a:endParaRPr>
          </a:p>
        </p:txBody>
      </p:sp>
      <p:grpSp>
        <p:nvGrpSpPr>
          <p:cNvPr id="29" name="Group 28">
            <a:extLst>
              <a:ext uri="{FF2B5EF4-FFF2-40B4-BE49-F238E27FC236}">
                <a16:creationId xmlns:a16="http://schemas.microsoft.com/office/drawing/2014/main" id="{38856605-F18D-E6EE-5F13-5976B4BE7CBB}"/>
              </a:ext>
            </a:extLst>
          </p:cNvPr>
          <p:cNvGrpSpPr/>
          <p:nvPr/>
        </p:nvGrpSpPr>
        <p:grpSpPr>
          <a:xfrm>
            <a:off x="36879" y="4826284"/>
            <a:ext cx="5504246" cy="963065"/>
            <a:chOff x="36879" y="4826284"/>
            <a:chExt cx="5504246" cy="963065"/>
          </a:xfrm>
        </p:grpSpPr>
        <p:grpSp>
          <p:nvGrpSpPr>
            <p:cNvPr id="30" name="Group 29">
              <a:extLst>
                <a:ext uri="{FF2B5EF4-FFF2-40B4-BE49-F238E27FC236}">
                  <a16:creationId xmlns:a16="http://schemas.microsoft.com/office/drawing/2014/main" id="{647BEDFC-6835-12A9-191A-3CE1799F3115}"/>
                </a:ext>
              </a:extLst>
            </p:cNvPr>
            <p:cNvGrpSpPr/>
            <p:nvPr/>
          </p:nvGrpSpPr>
          <p:grpSpPr>
            <a:xfrm>
              <a:off x="2047322" y="4826284"/>
              <a:ext cx="681254" cy="949087"/>
              <a:chOff x="2029004" y="4623700"/>
              <a:chExt cx="681254" cy="949087"/>
            </a:xfrm>
          </p:grpSpPr>
          <p:cxnSp>
            <p:nvCxnSpPr>
              <p:cNvPr id="56" name="Straight Connector 55">
                <a:extLst>
                  <a:ext uri="{FF2B5EF4-FFF2-40B4-BE49-F238E27FC236}">
                    <a16:creationId xmlns:a16="http://schemas.microsoft.com/office/drawing/2014/main" id="{DBA4D189-AB0B-E62A-70C6-5F79CB87D875}"/>
                  </a:ext>
                </a:extLst>
              </p:cNvPr>
              <p:cNvCxnSpPr>
                <a:cxnSpLocks/>
              </p:cNvCxnSpPr>
              <p:nvPr/>
            </p:nvCxnSpPr>
            <p:spPr bwMode="auto">
              <a:xfrm>
                <a:off x="23764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81B2EB3F-82A6-010B-1414-1ECC031DFCE8}"/>
                  </a:ext>
                </a:extLst>
              </p:cNvPr>
              <p:cNvSpPr txBox="1"/>
              <p:nvPr/>
            </p:nvSpPr>
            <p:spPr bwMode="auto">
              <a:xfrm>
                <a:off x="2100914"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58" name="TextBox 57">
                <a:extLst>
                  <a:ext uri="{FF2B5EF4-FFF2-40B4-BE49-F238E27FC236}">
                    <a16:creationId xmlns:a16="http://schemas.microsoft.com/office/drawing/2014/main" id="{832824F9-025C-5FE8-98DA-1ED2E4BF5901}"/>
                  </a:ext>
                </a:extLst>
              </p:cNvPr>
              <p:cNvSpPr txBox="1"/>
              <p:nvPr/>
            </p:nvSpPr>
            <p:spPr bwMode="auto">
              <a:xfrm>
                <a:off x="2029004"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17</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16</a:t>
                </a:r>
              </a:p>
            </p:txBody>
          </p:sp>
        </p:grpSp>
        <p:sp>
          <p:nvSpPr>
            <p:cNvPr id="31" name="TextBox 30">
              <a:extLst>
                <a:ext uri="{FF2B5EF4-FFF2-40B4-BE49-F238E27FC236}">
                  <a16:creationId xmlns:a16="http://schemas.microsoft.com/office/drawing/2014/main" id="{BF581867-9B4C-0B1C-A3CC-0F82B84841E1}"/>
                </a:ext>
              </a:extLst>
            </p:cNvPr>
            <p:cNvSpPr txBox="1"/>
            <p:nvPr/>
          </p:nvSpPr>
          <p:spPr bwMode="auto">
            <a:xfrm>
              <a:off x="36879" y="5143018"/>
              <a:ext cx="1566677"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r>
                <a:rPr lang="en-US" sz="1200" b="1" dirty="0">
                  <a:solidFill>
                    <a:schemeClr val="bg1"/>
                  </a:solidFill>
                  <a:latin typeface="Calibri" panose="020F0502020204030204" pitchFamily="34" charset="0"/>
                </a:rPr>
                <a:t>at Risk, n</a:t>
              </a:r>
              <a:br>
                <a:rPr lang="en-US" sz="1200" b="0" dirty="0">
                  <a:solidFill>
                    <a:schemeClr val="bg1"/>
                  </a:solidFill>
                  <a:latin typeface="Calibri" panose="020F0502020204030204" pitchFamily="34" charset="0"/>
                </a:rPr>
              </a:br>
              <a:r>
                <a:rPr lang="en-US" sz="1200" b="0" dirty="0">
                  <a:solidFill>
                    <a:schemeClr val="accent1"/>
                  </a:solidFill>
                  <a:latin typeface="Calibri" panose="020F0502020204030204" pitchFamily="34" charset="0"/>
                </a:rPr>
                <a:t>Adj ST </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No Adj ST</a:t>
              </a:r>
              <a:endParaRPr lang="en-US" sz="1200" b="0" dirty="0">
                <a:solidFill>
                  <a:schemeClr val="accent4"/>
                </a:solidFill>
                <a:latin typeface="Calibri" panose="020F0502020204030204" pitchFamily="34" charset="0"/>
              </a:endParaRPr>
            </a:p>
          </p:txBody>
        </p:sp>
        <p:grpSp>
          <p:nvGrpSpPr>
            <p:cNvPr id="32" name="Group 31">
              <a:extLst>
                <a:ext uri="{FF2B5EF4-FFF2-40B4-BE49-F238E27FC236}">
                  <a16:creationId xmlns:a16="http://schemas.microsoft.com/office/drawing/2014/main" id="{69BBAA6C-BB82-11A2-DC9B-BD6A95FB901C}"/>
                </a:ext>
              </a:extLst>
            </p:cNvPr>
            <p:cNvGrpSpPr/>
            <p:nvPr/>
          </p:nvGrpSpPr>
          <p:grpSpPr>
            <a:xfrm>
              <a:off x="1484812" y="4826284"/>
              <a:ext cx="681254" cy="949087"/>
              <a:chOff x="1484812" y="4623700"/>
              <a:chExt cx="681254" cy="949087"/>
            </a:xfrm>
          </p:grpSpPr>
          <p:cxnSp>
            <p:nvCxnSpPr>
              <p:cNvPr id="53" name="Straight Connector 52">
                <a:extLst>
                  <a:ext uri="{FF2B5EF4-FFF2-40B4-BE49-F238E27FC236}">
                    <a16:creationId xmlns:a16="http://schemas.microsoft.com/office/drawing/2014/main" id="{66BAA6CA-4E24-4BCA-D354-721E552131D7}"/>
                  </a:ext>
                </a:extLst>
              </p:cNvPr>
              <p:cNvCxnSpPr>
                <a:cxnSpLocks/>
              </p:cNvCxnSpPr>
              <p:nvPr/>
            </p:nvCxnSpPr>
            <p:spPr bwMode="auto">
              <a:xfrm>
                <a:off x="18361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A948B87B-AFE0-9DFC-0A47-944329FE4B2E}"/>
                  </a:ext>
                </a:extLst>
              </p:cNvPr>
              <p:cNvSpPr txBox="1"/>
              <p:nvPr/>
            </p:nvSpPr>
            <p:spPr bwMode="auto">
              <a:xfrm>
                <a:off x="1560122"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5829C770-8299-CDFF-2D43-B789BE746454}"/>
                  </a:ext>
                </a:extLst>
              </p:cNvPr>
              <p:cNvSpPr txBox="1"/>
              <p:nvPr/>
            </p:nvSpPr>
            <p:spPr bwMode="auto">
              <a:xfrm>
                <a:off x="1484812"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17</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23</a:t>
                </a:r>
              </a:p>
            </p:txBody>
          </p:sp>
        </p:grpSp>
        <p:grpSp>
          <p:nvGrpSpPr>
            <p:cNvPr id="33" name="Group 32">
              <a:extLst>
                <a:ext uri="{FF2B5EF4-FFF2-40B4-BE49-F238E27FC236}">
                  <a16:creationId xmlns:a16="http://schemas.microsoft.com/office/drawing/2014/main" id="{698EA6CA-15EB-B2EF-2097-102F12541BEC}"/>
                </a:ext>
              </a:extLst>
            </p:cNvPr>
            <p:cNvGrpSpPr/>
            <p:nvPr/>
          </p:nvGrpSpPr>
          <p:grpSpPr>
            <a:xfrm>
              <a:off x="2609832" y="4826284"/>
              <a:ext cx="681254" cy="949087"/>
              <a:chOff x="2573196" y="4623700"/>
              <a:chExt cx="681254" cy="949087"/>
            </a:xfrm>
          </p:grpSpPr>
          <p:cxnSp>
            <p:nvCxnSpPr>
              <p:cNvPr id="50" name="Straight Connector 49">
                <a:extLst>
                  <a:ext uri="{FF2B5EF4-FFF2-40B4-BE49-F238E27FC236}">
                    <a16:creationId xmlns:a16="http://schemas.microsoft.com/office/drawing/2014/main" id="{110F52D3-3371-DCBB-9CAA-04148B145142}"/>
                  </a:ext>
                </a:extLst>
              </p:cNvPr>
              <p:cNvCxnSpPr>
                <a:cxnSpLocks/>
              </p:cNvCxnSpPr>
              <p:nvPr/>
            </p:nvCxnSpPr>
            <p:spPr bwMode="auto">
              <a:xfrm>
                <a:off x="29168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2A682998-E21D-A854-6453-5F62EF169AA8}"/>
                  </a:ext>
                </a:extLst>
              </p:cNvPr>
              <p:cNvSpPr txBox="1"/>
              <p:nvPr/>
            </p:nvSpPr>
            <p:spPr bwMode="auto">
              <a:xfrm>
                <a:off x="2641706"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2" name="TextBox 51">
                <a:extLst>
                  <a:ext uri="{FF2B5EF4-FFF2-40B4-BE49-F238E27FC236}">
                    <a16:creationId xmlns:a16="http://schemas.microsoft.com/office/drawing/2014/main" id="{3127DD75-B65C-6E28-223E-66BDBE6DD2B0}"/>
                  </a:ext>
                </a:extLst>
              </p:cNvPr>
              <p:cNvSpPr txBox="1"/>
              <p:nvPr/>
            </p:nvSpPr>
            <p:spPr bwMode="auto">
              <a:xfrm>
                <a:off x="2573196"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16</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10</a:t>
                </a:r>
              </a:p>
            </p:txBody>
          </p:sp>
        </p:grpSp>
        <p:grpSp>
          <p:nvGrpSpPr>
            <p:cNvPr id="34" name="Group 33">
              <a:extLst>
                <a:ext uri="{FF2B5EF4-FFF2-40B4-BE49-F238E27FC236}">
                  <a16:creationId xmlns:a16="http://schemas.microsoft.com/office/drawing/2014/main" id="{BCC0E0FF-4443-B973-7801-A2B94E3FA351}"/>
                </a:ext>
              </a:extLst>
            </p:cNvPr>
            <p:cNvGrpSpPr/>
            <p:nvPr/>
          </p:nvGrpSpPr>
          <p:grpSpPr>
            <a:xfrm>
              <a:off x="3172342" y="4826284"/>
              <a:ext cx="681254" cy="949087"/>
              <a:chOff x="3117388" y="4623700"/>
              <a:chExt cx="681254" cy="949087"/>
            </a:xfrm>
          </p:grpSpPr>
          <p:cxnSp>
            <p:nvCxnSpPr>
              <p:cNvPr id="47" name="Straight Connector 46">
                <a:extLst>
                  <a:ext uri="{FF2B5EF4-FFF2-40B4-BE49-F238E27FC236}">
                    <a16:creationId xmlns:a16="http://schemas.microsoft.com/office/drawing/2014/main" id="{F0DDA2DD-6354-5C6E-613B-6A402A844BF4}"/>
                  </a:ext>
                </a:extLst>
              </p:cNvPr>
              <p:cNvCxnSpPr>
                <a:cxnSpLocks/>
              </p:cNvCxnSpPr>
              <p:nvPr/>
            </p:nvCxnSpPr>
            <p:spPr bwMode="auto">
              <a:xfrm>
                <a:off x="345712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6220ED74-CF8A-1B4B-E0D6-20CB5CB89CEF}"/>
                  </a:ext>
                </a:extLst>
              </p:cNvPr>
              <p:cNvSpPr txBox="1"/>
              <p:nvPr/>
            </p:nvSpPr>
            <p:spPr bwMode="auto">
              <a:xfrm>
                <a:off x="3182498"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49" name="TextBox 48">
                <a:extLst>
                  <a:ext uri="{FF2B5EF4-FFF2-40B4-BE49-F238E27FC236}">
                    <a16:creationId xmlns:a16="http://schemas.microsoft.com/office/drawing/2014/main" id="{0D32081F-5904-E486-2475-E2C9CC3F667A}"/>
                  </a:ext>
                </a:extLst>
              </p:cNvPr>
              <p:cNvSpPr txBox="1"/>
              <p:nvPr/>
            </p:nvSpPr>
            <p:spPr bwMode="auto">
              <a:xfrm>
                <a:off x="3117388"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15</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10</a:t>
                </a:r>
              </a:p>
            </p:txBody>
          </p:sp>
        </p:grpSp>
        <p:grpSp>
          <p:nvGrpSpPr>
            <p:cNvPr id="35" name="Group 34">
              <a:extLst>
                <a:ext uri="{FF2B5EF4-FFF2-40B4-BE49-F238E27FC236}">
                  <a16:creationId xmlns:a16="http://schemas.microsoft.com/office/drawing/2014/main" id="{A9D1FCE5-82B4-4433-4B2E-5FDB0B660073}"/>
                </a:ext>
              </a:extLst>
            </p:cNvPr>
            <p:cNvGrpSpPr/>
            <p:nvPr/>
          </p:nvGrpSpPr>
          <p:grpSpPr>
            <a:xfrm>
              <a:off x="3734852" y="4826284"/>
              <a:ext cx="681254" cy="949087"/>
              <a:chOff x="3661580" y="4623700"/>
              <a:chExt cx="681254" cy="949087"/>
            </a:xfrm>
          </p:grpSpPr>
          <p:cxnSp>
            <p:nvCxnSpPr>
              <p:cNvPr id="44" name="Straight Connector 43">
                <a:extLst>
                  <a:ext uri="{FF2B5EF4-FFF2-40B4-BE49-F238E27FC236}">
                    <a16:creationId xmlns:a16="http://schemas.microsoft.com/office/drawing/2014/main" id="{EDF44BFB-7578-CDA9-2C18-AD0A8679E2C0}"/>
                  </a:ext>
                </a:extLst>
              </p:cNvPr>
              <p:cNvCxnSpPr>
                <a:cxnSpLocks/>
              </p:cNvCxnSpPr>
              <p:nvPr/>
            </p:nvCxnSpPr>
            <p:spPr bwMode="auto">
              <a:xfrm>
                <a:off x="39974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02C78F6F-5B1E-EDEF-037E-D0AE3050F264}"/>
                  </a:ext>
                </a:extLst>
              </p:cNvPr>
              <p:cNvSpPr txBox="1"/>
              <p:nvPr/>
            </p:nvSpPr>
            <p:spPr bwMode="auto">
              <a:xfrm>
                <a:off x="3723290"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46" name="TextBox 45">
                <a:extLst>
                  <a:ext uri="{FF2B5EF4-FFF2-40B4-BE49-F238E27FC236}">
                    <a16:creationId xmlns:a16="http://schemas.microsoft.com/office/drawing/2014/main" id="{3077F8C1-8442-1AFF-9CBE-58C63ED102B8}"/>
                  </a:ext>
                </a:extLst>
              </p:cNvPr>
              <p:cNvSpPr txBox="1"/>
              <p:nvPr/>
            </p:nvSpPr>
            <p:spPr bwMode="auto">
              <a:xfrm>
                <a:off x="3661580"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13</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9</a:t>
                </a:r>
              </a:p>
            </p:txBody>
          </p:sp>
        </p:grpSp>
        <p:grpSp>
          <p:nvGrpSpPr>
            <p:cNvPr id="36" name="Group 35">
              <a:extLst>
                <a:ext uri="{FF2B5EF4-FFF2-40B4-BE49-F238E27FC236}">
                  <a16:creationId xmlns:a16="http://schemas.microsoft.com/office/drawing/2014/main" id="{69D50581-C809-A895-FC69-32E3D1837461}"/>
                </a:ext>
              </a:extLst>
            </p:cNvPr>
            <p:cNvGrpSpPr/>
            <p:nvPr/>
          </p:nvGrpSpPr>
          <p:grpSpPr>
            <a:xfrm>
              <a:off x="4297362" y="4826284"/>
              <a:ext cx="681254" cy="949087"/>
              <a:chOff x="4205772" y="4623700"/>
              <a:chExt cx="681254" cy="949087"/>
            </a:xfrm>
          </p:grpSpPr>
          <p:cxnSp>
            <p:nvCxnSpPr>
              <p:cNvPr id="41" name="Straight Connector 40">
                <a:extLst>
                  <a:ext uri="{FF2B5EF4-FFF2-40B4-BE49-F238E27FC236}">
                    <a16:creationId xmlns:a16="http://schemas.microsoft.com/office/drawing/2014/main" id="{E194CBB0-4A4C-FF52-A6F8-D874FB64C4C6}"/>
                  </a:ext>
                </a:extLst>
              </p:cNvPr>
              <p:cNvCxnSpPr>
                <a:cxnSpLocks/>
              </p:cNvCxnSpPr>
              <p:nvPr/>
            </p:nvCxnSpPr>
            <p:spPr bwMode="auto">
              <a:xfrm>
                <a:off x="45377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DB437654-F6DA-5096-43F4-B81C4E89C346}"/>
                  </a:ext>
                </a:extLst>
              </p:cNvPr>
              <p:cNvSpPr txBox="1"/>
              <p:nvPr/>
            </p:nvSpPr>
            <p:spPr bwMode="auto">
              <a:xfrm>
                <a:off x="4264082"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43" name="TextBox 42">
                <a:extLst>
                  <a:ext uri="{FF2B5EF4-FFF2-40B4-BE49-F238E27FC236}">
                    <a16:creationId xmlns:a16="http://schemas.microsoft.com/office/drawing/2014/main" id="{8674D081-2CA2-6B4A-F688-F3B4E8B90229}"/>
                  </a:ext>
                </a:extLst>
              </p:cNvPr>
              <p:cNvSpPr txBox="1"/>
              <p:nvPr/>
            </p:nvSpPr>
            <p:spPr bwMode="auto">
              <a:xfrm>
                <a:off x="4205772"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10</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8</a:t>
                </a:r>
              </a:p>
            </p:txBody>
          </p:sp>
        </p:grpSp>
        <p:grpSp>
          <p:nvGrpSpPr>
            <p:cNvPr id="37" name="Group 36">
              <a:extLst>
                <a:ext uri="{FF2B5EF4-FFF2-40B4-BE49-F238E27FC236}">
                  <a16:creationId xmlns:a16="http://schemas.microsoft.com/office/drawing/2014/main" id="{1E5E8552-D4B1-A906-EF7F-95A2005B26EE}"/>
                </a:ext>
              </a:extLst>
            </p:cNvPr>
            <p:cNvGrpSpPr/>
            <p:nvPr/>
          </p:nvGrpSpPr>
          <p:grpSpPr>
            <a:xfrm>
              <a:off x="4859871" y="4826284"/>
              <a:ext cx="681254" cy="949087"/>
              <a:chOff x="4749964" y="4623700"/>
              <a:chExt cx="681254" cy="949087"/>
            </a:xfrm>
          </p:grpSpPr>
          <p:cxnSp>
            <p:nvCxnSpPr>
              <p:cNvPr id="38" name="Straight Connector 37">
                <a:extLst>
                  <a:ext uri="{FF2B5EF4-FFF2-40B4-BE49-F238E27FC236}">
                    <a16:creationId xmlns:a16="http://schemas.microsoft.com/office/drawing/2014/main" id="{ACE7553C-CAAA-237A-7A24-E4DB42DD5D83}"/>
                  </a:ext>
                </a:extLst>
              </p:cNvPr>
              <p:cNvCxnSpPr>
                <a:cxnSpLocks/>
              </p:cNvCxnSpPr>
              <p:nvPr/>
            </p:nvCxnSpPr>
            <p:spPr bwMode="auto">
              <a:xfrm>
                <a:off x="50781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A2F104D5-2DA1-0725-500C-453254DEE728}"/>
                  </a:ext>
                </a:extLst>
              </p:cNvPr>
              <p:cNvSpPr txBox="1"/>
              <p:nvPr/>
            </p:nvSpPr>
            <p:spPr bwMode="auto">
              <a:xfrm>
                <a:off x="4804874"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40" name="TextBox 39">
                <a:extLst>
                  <a:ext uri="{FF2B5EF4-FFF2-40B4-BE49-F238E27FC236}">
                    <a16:creationId xmlns:a16="http://schemas.microsoft.com/office/drawing/2014/main" id="{E9AF63F5-E622-878E-203A-4CDFD7914B23}"/>
                  </a:ext>
                </a:extLst>
              </p:cNvPr>
              <p:cNvSpPr txBox="1"/>
              <p:nvPr/>
            </p:nvSpPr>
            <p:spPr bwMode="auto">
              <a:xfrm>
                <a:off x="4749964"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4</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7</a:t>
                </a:r>
              </a:p>
            </p:txBody>
          </p:sp>
        </p:grpSp>
      </p:grpSp>
      <p:sp>
        <p:nvSpPr>
          <p:cNvPr id="59" name="TextBox 58">
            <a:extLst>
              <a:ext uri="{FF2B5EF4-FFF2-40B4-BE49-F238E27FC236}">
                <a16:creationId xmlns:a16="http://schemas.microsoft.com/office/drawing/2014/main" id="{24BD6EA6-76B5-24CB-451B-1505543992DD}"/>
              </a:ext>
            </a:extLst>
          </p:cNvPr>
          <p:cNvSpPr txBox="1"/>
          <p:nvPr/>
        </p:nvSpPr>
        <p:spPr bwMode="auto">
          <a:xfrm>
            <a:off x="7544222" y="1692414"/>
            <a:ext cx="357447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DMFS</a:t>
            </a:r>
          </a:p>
        </p:txBody>
      </p:sp>
      <p:cxnSp>
        <p:nvCxnSpPr>
          <p:cNvPr id="60" name="Straight Connector 59">
            <a:extLst>
              <a:ext uri="{FF2B5EF4-FFF2-40B4-BE49-F238E27FC236}">
                <a16:creationId xmlns:a16="http://schemas.microsoft.com/office/drawing/2014/main" id="{9DF7E958-82F5-2106-1D23-B5E3F4057465}"/>
              </a:ext>
            </a:extLst>
          </p:cNvPr>
          <p:cNvCxnSpPr>
            <a:cxnSpLocks/>
          </p:cNvCxnSpPr>
          <p:nvPr/>
        </p:nvCxnSpPr>
        <p:spPr bwMode="auto">
          <a:xfrm>
            <a:off x="7543356" y="4841385"/>
            <a:ext cx="3861397"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BC9A888-A5A0-03F3-D539-0FCCDEFB043B}"/>
              </a:ext>
            </a:extLst>
          </p:cNvPr>
          <p:cNvCxnSpPr/>
          <p:nvPr/>
        </p:nvCxnSpPr>
        <p:spPr bwMode="auto">
          <a:xfrm flipV="1">
            <a:off x="7544222" y="2090261"/>
            <a:ext cx="0" cy="2763982"/>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AAA2A64-1EBF-15AE-91E6-BF5B330D67F5}"/>
              </a:ext>
            </a:extLst>
          </p:cNvPr>
          <p:cNvCxnSpPr>
            <a:cxnSpLocks/>
          </p:cNvCxnSpPr>
          <p:nvPr/>
        </p:nvCxnSpPr>
        <p:spPr bwMode="auto">
          <a:xfrm flipH="1">
            <a:off x="7483608" y="21045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8E7922B-3674-7E25-7F7B-51F4523FA479}"/>
              </a:ext>
            </a:extLst>
          </p:cNvPr>
          <p:cNvCxnSpPr>
            <a:cxnSpLocks/>
          </p:cNvCxnSpPr>
          <p:nvPr/>
        </p:nvCxnSpPr>
        <p:spPr bwMode="auto">
          <a:xfrm flipH="1">
            <a:off x="7483608" y="26519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01B40DCB-1057-FF4B-A9E6-9384A45A14DB}"/>
              </a:ext>
            </a:extLst>
          </p:cNvPr>
          <p:cNvCxnSpPr>
            <a:cxnSpLocks/>
          </p:cNvCxnSpPr>
          <p:nvPr/>
        </p:nvCxnSpPr>
        <p:spPr bwMode="auto">
          <a:xfrm flipH="1">
            <a:off x="7483608" y="31992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62FCAD08-CB79-9AF2-BF93-200400DC5495}"/>
              </a:ext>
            </a:extLst>
          </p:cNvPr>
          <p:cNvCxnSpPr>
            <a:cxnSpLocks/>
          </p:cNvCxnSpPr>
          <p:nvPr/>
        </p:nvCxnSpPr>
        <p:spPr bwMode="auto">
          <a:xfrm flipH="1">
            <a:off x="7483608" y="37466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CEA99D37-8A63-F5BA-6AB5-E74B35677FC6}"/>
              </a:ext>
            </a:extLst>
          </p:cNvPr>
          <p:cNvCxnSpPr>
            <a:cxnSpLocks/>
          </p:cNvCxnSpPr>
          <p:nvPr/>
        </p:nvCxnSpPr>
        <p:spPr bwMode="auto">
          <a:xfrm flipH="1">
            <a:off x="7483608" y="42940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114078EB-FB70-E1F3-72CE-E76258715307}"/>
              </a:ext>
            </a:extLst>
          </p:cNvPr>
          <p:cNvCxnSpPr>
            <a:cxnSpLocks/>
          </p:cNvCxnSpPr>
          <p:nvPr/>
        </p:nvCxnSpPr>
        <p:spPr bwMode="auto">
          <a:xfrm flipH="1">
            <a:off x="7483608" y="4841385"/>
            <a:ext cx="64008" cy="0"/>
          </a:xfrm>
          <a:prstGeom prst="line">
            <a:avLst/>
          </a:prstGeom>
          <a:noFill/>
          <a:ln w="28575" cap="flat" cmpd="sng" algn="ctr">
            <a:solidFill>
              <a:schemeClr val="bg1"/>
            </a:solidFill>
            <a:prstDash val="solid"/>
            <a:round/>
            <a:headEnd type="none" w="med" len="med"/>
            <a:tailEnd type="none" w="med" len="med"/>
          </a:ln>
          <a:effectLst/>
        </p:spPr>
      </p:cxnSp>
      <p:sp>
        <p:nvSpPr>
          <p:cNvPr id="9221" name="TextBox 9220">
            <a:extLst>
              <a:ext uri="{FF2B5EF4-FFF2-40B4-BE49-F238E27FC236}">
                <a16:creationId xmlns:a16="http://schemas.microsoft.com/office/drawing/2014/main" id="{D58E3C27-862F-336F-D42E-ED7A7DDEB869}"/>
              </a:ext>
            </a:extLst>
          </p:cNvPr>
          <p:cNvSpPr txBox="1"/>
          <p:nvPr/>
        </p:nvSpPr>
        <p:spPr bwMode="auto">
          <a:xfrm>
            <a:off x="6994765" y="1936968"/>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222" name="TextBox 9221">
            <a:extLst>
              <a:ext uri="{FF2B5EF4-FFF2-40B4-BE49-F238E27FC236}">
                <a16:creationId xmlns:a16="http://schemas.microsoft.com/office/drawing/2014/main" id="{D04ACCD8-913C-E2A3-0119-F7ED884434D7}"/>
              </a:ext>
            </a:extLst>
          </p:cNvPr>
          <p:cNvSpPr txBox="1"/>
          <p:nvPr/>
        </p:nvSpPr>
        <p:spPr bwMode="auto">
          <a:xfrm>
            <a:off x="6994765" y="2483996"/>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223" name="TextBox 9222">
            <a:extLst>
              <a:ext uri="{FF2B5EF4-FFF2-40B4-BE49-F238E27FC236}">
                <a16:creationId xmlns:a16="http://schemas.microsoft.com/office/drawing/2014/main" id="{370C855F-565A-279F-EA89-FAFC112AE2C7}"/>
              </a:ext>
            </a:extLst>
          </p:cNvPr>
          <p:cNvSpPr txBox="1"/>
          <p:nvPr/>
        </p:nvSpPr>
        <p:spPr bwMode="auto">
          <a:xfrm>
            <a:off x="6994765" y="3031024"/>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224" name="TextBox 9223">
            <a:extLst>
              <a:ext uri="{FF2B5EF4-FFF2-40B4-BE49-F238E27FC236}">
                <a16:creationId xmlns:a16="http://schemas.microsoft.com/office/drawing/2014/main" id="{898D6B5E-1B33-2A28-D4DF-0CAFA119FF0F}"/>
              </a:ext>
            </a:extLst>
          </p:cNvPr>
          <p:cNvSpPr txBox="1"/>
          <p:nvPr/>
        </p:nvSpPr>
        <p:spPr bwMode="auto">
          <a:xfrm>
            <a:off x="6994765" y="3578052"/>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225" name="TextBox 9224">
            <a:extLst>
              <a:ext uri="{FF2B5EF4-FFF2-40B4-BE49-F238E27FC236}">
                <a16:creationId xmlns:a16="http://schemas.microsoft.com/office/drawing/2014/main" id="{A003B50A-F99A-40C9-F66A-3236232B9B6C}"/>
              </a:ext>
            </a:extLst>
          </p:cNvPr>
          <p:cNvSpPr txBox="1"/>
          <p:nvPr/>
        </p:nvSpPr>
        <p:spPr bwMode="auto">
          <a:xfrm>
            <a:off x="6994765" y="412508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226" name="TextBox 9225">
            <a:extLst>
              <a:ext uri="{FF2B5EF4-FFF2-40B4-BE49-F238E27FC236}">
                <a16:creationId xmlns:a16="http://schemas.microsoft.com/office/drawing/2014/main" id="{36E9B50B-5B92-8460-2E18-EA517E1E0DD7}"/>
              </a:ext>
            </a:extLst>
          </p:cNvPr>
          <p:cNvSpPr txBox="1"/>
          <p:nvPr/>
        </p:nvSpPr>
        <p:spPr bwMode="auto">
          <a:xfrm>
            <a:off x="6994765" y="4672108"/>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27" name="TextBox 9226">
            <a:extLst>
              <a:ext uri="{FF2B5EF4-FFF2-40B4-BE49-F238E27FC236}">
                <a16:creationId xmlns:a16="http://schemas.microsoft.com/office/drawing/2014/main" id="{37F564F0-0ECA-0872-EEE8-33F06D5F136F}"/>
              </a:ext>
            </a:extLst>
          </p:cNvPr>
          <p:cNvSpPr txBox="1"/>
          <p:nvPr/>
        </p:nvSpPr>
        <p:spPr bwMode="auto">
          <a:xfrm>
            <a:off x="7544221" y="5059145"/>
            <a:ext cx="383255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dirty="0">
                <a:solidFill>
                  <a:srgbClr val="3F3F3F"/>
                </a:solidFill>
                <a:effectLst/>
                <a:latin typeface="+mn-lt"/>
              </a:rPr>
              <a:t>Time from surgery</a:t>
            </a:r>
            <a:r>
              <a:rPr lang="en-US" sz="1600" dirty="0">
                <a:solidFill>
                  <a:schemeClr val="bg1"/>
                </a:solidFill>
                <a:effectLst/>
                <a:latin typeface="+mn-lt"/>
              </a:rPr>
              <a:t> (months</a:t>
            </a:r>
            <a:r>
              <a:rPr lang="en-US" sz="1600" dirty="0">
                <a:solidFill>
                  <a:schemeClr val="bg1"/>
                </a:solidFill>
                <a:latin typeface="+mn-lt"/>
              </a:rPr>
              <a:t>)</a:t>
            </a:r>
            <a:endParaRPr lang="en-US" sz="1600" dirty="0">
              <a:solidFill>
                <a:srgbClr val="3F3F3F"/>
              </a:solidFill>
              <a:effectLst/>
              <a:latin typeface="+mn-lt"/>
            </a:endParaRPr>
          </a:p>
        </p:txBody>
      </p:sp>
      <p:sp>
        <p:nvSpPr>
          <p:cNvPr id="9228" name="Tekstvak 14">
            <a:extLst>
              <a:ext uri="{FF2B5EF4-FFF2-40B4-BE49-F238E27FC236}">
                <a16:creationId xmlns:a16="http://schemas.microsoft.com/office/drawing/2014/main" id="{87DD97B6-64AF-D366-502A-5DC2432954B9}"/>
              </a:ext>
            </a:extLst>
          </p:cNvPr>
          <p:cNvSpPr txBox="1"/>
          <p:nvPr/>
        </p:nvSpPr>
        <p:spPr>
          <a:xfrm>
            <a:off x="3996197" y="3771664"/>
            <a:ext cx="596739" cy="307777"/>
          </a:xfrm>
          <a:prstGeom prst="rect">
            <a:avLst/>
          </a:prstGeom>
          <a:noFill/>
        </p:spPr>
        <p:txBody>
          <a:bodyPr wrap="square" rtlCol="0">
            <a:spAutoFit/>
          </a:bodyPr>
          <a:lstStyle/>
          <a:p>
            <a:r>
              <a:rPr lang="en-US" sz="1400" b="1" dirty="0">
                <a:solidFill>
                  <a:schemeClr val="accent3"/>
                </a:solidFill>
                <a:latin typeface="+mn-lt"/>
              </a:rPr>
              <a:t>39%</a:t>
            </a:r>
            <a:endParaRPr lang="en-NL" sz="1400" b="1">
              <a:solidFill>
                <a:schemeClr val="accent3"/>
              </a:solidFill>
              <a:latin typeface="+mn-lt"/>
            </a:endParaRPr>
          </a:p>
        </p:txBody>
      </p:sp>
      <p:sp>
        <p:nvSpPr>
          <p:cNvPr id="9229" name="TextBox 1">
            <a:extLst>
              <a:ext uri="{FF2B5EF4-FFF2-40B4-BE49-F238E27FC236}">
                <a16:creationId xmlns:a16="http://schemas.microsoft.com/office/drawing/2014/main" id="{7A855232-5156-C533-5D02-09F67E5C4BB0}"/>
              </a:ext>
            </a:extLst>
          </p:cNvPr>
          <p:cNvSpPr txBox="1"/>
          <p:nvPr/>
        </p:nvSpPr>
        <p:spPr>
          <a:xfrm>
            <a:off x="5129681" y="2743585"/>
            <a:ext cx="559540" cy="307777"/>
          </a:xfrm>
          <a:prstGeom prst="rect">
            <a:avLst/>
          </a:prstGeom>
          <a:noFill/>
        </p:spPr>
        <p:txBody>
          <a:bodyPr wrap="square" rtlCol="0">
            <a:spAutoFit/>
          </a:bodyPr>
          <a:lstStyle/>
          <a:p>
            <a:r>
              <a:rPr lang="en-US" sz="1400" dirty="0">
                <a:solidFill>
                  <a:schemeClr val="accent1"/>
                </a:solidFill>
                <a:latin typeface="+mn-lt"/>
              </a:rPr>
              <a:t>64</a:t>
            </a:r>
            <a:r>
              <a:rPr lang="en-US" sz="1400" b="1" dirty="0">
                <a:solidFill>
                  <a:schemeClr val="accent1"/>
                </a:solidFill>
                <a:latin typeface="+mn-lt"/>
              </a:rPr>
              <a:t>%</a:t>
            </a:r>
            <a:endParaRPr lang="en-NL" sz="1400" b="1">
              <a:solidFill>
                <a:schemeClr val="accent1"/>
              </a:solidFill>
              <a:latin typeface="+mn-lt"/>
            </a:endParaRPr>
          </a:p>
        </p:txBody>
      </p:sp>
      <p:sp>
        <p:nvSpPr>
          <p:cNvPr id="9230" name="Tekstvak 14">
            <a:extLst>
              <a:ext uri="{FF2B5EF4-FFF2-40B4-BE49-F238E27FC236}">
                <a16:creationId xmlns:a16="http://schemas.microsoft.com/office/drawing/2014/main" id="{62389BF6-063A-A69A-07F9-7D227F698922}"/>
              </a:ext>
            </a:extLst>
          </p:cNvPr>
          <p:cNvSpPr txBox="1"/>
          <p:nvPr/>
        </p:nvSpPr>
        <p:spPr>
          <a:xfrm>
            <a:off x="5116108" y="3929207"/>
            <a:ext cx="596739" cy="307777"/>
          </a:xfrm>
          <a:prstGeom prst="rect">
            <a:avLst/>
          </a:prstGeom>
          <a:noFill/>
        </p:spPr>
        <p:txBody>
          <a:bodyPr wrap="square" rtlCol="0">
            <a:spAutoFit/>
          </a:bodyPr>
          <a:lstStyle/>
          <a:p>
            <a:r>
              <a:rPr lang="en-US" sz="1400" b="1" dirty="0">
                <a:solidFill>
                  <a:schemeClr val="accent3"/>
                </a:solidFill>
                <a:latin typeface="+mn-lt"/>
              </a:rPr>
              <a:t>35%</a:t>
            </a:r>
            <a:endParaRPr lang="en-NL" sz="1400" b="1">
              <a:solidFill>
                <a:schemeClr val="accent3"/>
              </a:solidFill>
              <a:latin typeface="+mn-lt"/>
            </a:endParaRPr>
          </a:p>
        </p:txBody>
      </p:sp>
      <p:sp>
        <p:nvSpPr>
          <p:cNvPr id="9231" name="TextBox 1">
            <a:extLst>
              <a:ext uri="{FF2B5EF4-FFF2-40B4-BE49-F238E27FC236}">
                <a16:creationId xmlns:a16="http://schemas.microsoft.com/office/drawing/2014/main" id="{08157B6D-ED2A-8D94-7C27-B5D8D4EC9EC2}"/>
              </a:ext>
            </a:extLst>
          </p:cNvPr>
          <p:cNvSpPr txBox="1"/>
          <p:nvPr/>
        </p:nvSpPr>
        <p:spPr>
          <a:xfrm>
            <a:off x="9720516" y="2151856"/>
            <a:ext cx="559540" cy="307777"/>
          </a:xfrm>
          <a:prstGeom prst="rect">
            <a:avLst/>
          </a:prstGeom>
          <a:noFill/>
        </p:spPr>
        <p:txBody>
          <a:bodyPr wrap="square" rtlCol="0">
            <a:spAutoFit/>
          </a:bodyPr>
          <a:lstStyle/>
          <a:p>
            <a:r>
              <a:rPr lang="en-US" sz="1400" b="1" dirty="0">
                <a:solidFill>
                  <a:schemeClr val="accent1"/>
                </a:solidFill>
                <a:latin typeface="+mn-lt"/>
              </a:rPr>
              <a:t>82%</a:t>
            </a:r>
            <a:endParaRPr lang="en-NL" sz="1400" b="1">
              <a:solidFill>
                <a:schemeClr val="accent1"/>
              </a:solidFill>
              <a:latin typeface="+mn-lt"/>
            </a:endParaRPr>
          </a:p>
        </p:txBody>
      </p:sp>
      <p:sp>
        <p:nvSpPr>
          <p:cNvPr id="9232" name="Tekstvak 14">
            <a:extLst>
              <a:ext uri="{FF2B5EF4-FFF2-40B4-BE49-F238E27FC236}">
                <a16:creationId xmlns:a16="http://schemas.microsoft.com/office/drawing/2014/main" id="{2BCEFB73-CC68-449D-5826-D9EB937E18B6}"/>
              </a:ext>
            </a:extLst>
          </p:cNvPr>
          <p:cNvSpPr txBox="1"/>
          <p:nvPr/>
        </p:nvSpPr>
        <p:spPr>
          <a:xfrm>
            <a:off x="10834619" y="3439527"/>
            <a:ext cx="596739" cy="307777"/>
          </a:xfrm>
          <a:prstGeom prst="rect">
            <a:avLst/>
          </a:prstGeom>
          <a:noFill/>
        </p:spPr>
        <p:txBody>
          <a:bodyPr wrap="square" rtlCol="0">
            <a:spAutoFit/>
          </a:bodyPr>
          <a:lstStyle/>
          <a:p>
            <a:r>
              <a:rPr lang="en-US" sz="1400" b="1" dirty="0">
                <a:solidFill>
                  <a:schemeClr val="accent3"/>
                </a:solidFill>
                <a:latin typeface="+mn-lt"/>
              </a:rPr>
              <a:t>52%</a:t>
            </a:r>
            <a:endParaRPr lang="en-NL" sz="1400" b="1">
              <a:solidFill>
                <a:schemeClr val="accent3"/>
              </a:solidFill>
              <a:latin typeface="+mn-lt"/>
            </a:endParaRPr>
          </a:p>
        </p:txBody>
      </p:sp>
      <p:sp>
        <p:nvSpPr>
          <p:cNvPr id="9233" name="Tekstvak 14">
            <a:extLst>
              <a:ext uri="{FF2B5EF4-FFF2-40B4-BE49-F238E27FC236}">
                <a16:creationId xmlns:a16="http://schemas.microsoft.com/office/drawing/2014/main" id="{8B44B240-7CE6-EB03-380D-65362ABB13C8}"/>
              </a:ext>
            </a:extLst>
          </p:cNvPr>
          <p:cNvSpPr txBox="1"/>
          <p:nvPr/>
        </p:nvSpPr>
        <p:spPr>
          <a:xfrm>
            <a:off x="9740925" y="3439527"/>
            <a:ext cx="596739" cy="307777"/>
          </a:xfrm>
          <a:prstGeom prst="rect">
            <a:avLst/>
          </a:prstGeom>
          <a:noFill/>
        </p:spPr>
        <p:txBody>
          <a:bodyPr wrap="square" rtlCol="0">
            <a:spAutoFit/>
          </a:bodyPr>
          <a:lstStyle/>
          <a:p>
            <a:r>
              <a:rPr lang="en-US" sz="1400" b="1" dirty="0">
                <a:solidFill>
                  <a:schemeClr val="accent3"/>
                </a:solidFill>
                <a:latin typeface="+mn-lt"/>
              </a:rPr>
              <a:t>52%</a:t>
            </a:r>
            <a:endParaRPr lang="en-NL" sz="1400" b="1">
              <a:solidFill>
                <a:schemeClr val="accent3"/>
              </a:solidFill>
              <a:latin typeface="+mn-lt"/>
            </a:endParaRPr>
          </a:p>
        </p:txBody>
      </p:sp>
      <p:cxnSp>
        <p:nvCxnSpPr>
          <p:cNvPr id="9234" name="Straight Connector 9233">
            <a:extLst>
              <a:ext uri="{FF2B5EF4-FFF2-40B4-BE49-F238E27FC236}">
                <a16:creationId xmlns:a16="http://schemas.microsoft.com/office/drawing/2014/main" id="{76D1F729-EB86-1B1B-047A-E6849D190B14}"/>
              </a:ext>
            </a:extLst>
          </p:cNvPr>
          <p:cNvCxnSpPr/>
          <p:nvPr/>
        </p:nvCxnSpPr>
        <p:spPr bwMode="auto">
          <a:xfrm flipV="1">
            <a:off x="9779711" y="2458175"/>
            <a:ext cx="2698" cy="2368109"/>
          </a:xfrm>
          <a:prstGeom prst="line">
            <a:avLst/>
          </a:prstGeom>
          <a:noFill/>
          <a:ln w="28575" cap="flat" cmpd="sng" algn="ctr">
            <a:solidFill>
              <a:schemeClr val="tx2">
                <a:lumMod val="75000"/>
              </a:schemeClr>
            </a:solidFill>
            <a:prstDash val="dash"/>
            <a:round/>
            <a:headEnd type="none" w="med" len="med"/>
            <a:tailEnd type="none" w="med" len="med"/>
          </a:ln>
          <a:effectLst/>
        </p:spPr>
      </p:cxnSp>
      <p:sp>
        <p:nvSpPr>
          <p:cNvPr id="9235" name="TextBox 9234">
            <a:extLst>
              <a:ext uri="{FF2B5EF4-FFF2-40B4-BE49-F238E27FC236}">
                <a16:creationId xmlns:a16="http://schemas.microsoft.com/office/drawing/2014/main" id="{79F67B0F-88B1-E61F-421A-23A44CC7973F}"/>
              </a:ext>
            </a:extLst>
          </p:cNvPr>
          <p:cNvSpPr txBox="1"/>
          <p:nvPr/>
        </p:nvSpPr>
        <p:spPr bwMode="auto">
          <a:xfrm>
            <a:off x="7594869" y="4369065"/>
            <a:ext cx="15666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Log-rank </a:t>
            </a:r>
            <a:r>
              <a:rPr lang="en-US" sz="1200" i="1" dirty="0">
                <a:solidFill>
                  <a:schemeClr val="bg1"/>
                </a:solidFill>
                <a:latin typeface="Calibri" panose="020F0502020204030204" pitchFamily="34" charset="0"/>
              </a:rPr>
              <a:t>P </a:t>
            </a:r>
            <a:r>
              <a:rPr lang="en-US" sz="1200" dirty="0">
                <a:solidFill>
                  <a:schemeClr val="bg1"/>
                </a:solidFill>
                <a:latin typeface="Calibri" panose="020F0502020204030204" pitchFamily="34" charset="0"/>
              </a:rPr>
              <a:t>= .24</a:t>
            </a:r>
            <a:endParaRPr lang="en-US" sz="1200" b="0" dirty="0">
              <a:solidFill>
                <a:schemeClr val="accent4"/>
              </a:solidFill>
              <a:latin typeface="Calibri" panose="020F0502020204030204" pitchFamily="34" charset="0"/>
            </a:endParaRPr>
          </a:p>
        </p:txBody>
      </p:sp>
      <p:sp>
        <p:nvSpPr>
          <p:cNvPr id="9236" name="TextBox 9235">
            <a:extLst>
              <a:ext uri="{FF2B5EF4-FFF2-40B4-BE49-F238E27FC236}">
                <a16:creationId xmlns:a16="http://schemas.microsoft.com/office/drawing/2014/main" id="{E7A15C5E-E3AA-EE7C-B8EF-B653CCF9A4F4}"/>
              </a:ext>
            </a:extLst>
          </p:cNvPr>
          <p:cNvSpPr txBox="1"/>
          <p:nvPr/>
        </p:nvSpPr>
        <p:spPr bwMode="auto">
          <a:xfrm>
            <a:off x="1844700" y="4369065"/>
            <a:ext cx="15666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Log-rank </a:t>
            </a:r>
            <a:r>
              <a:rPr lang="en-US" sz="1200" i="1" dirty="0">
                <a:solidFill>
                  <a:schemeClr val="bg1"/>
                </a:solidFill>
                <a:latin typeface="Calibri" panose="020F0502020204030204" pitchFamily="34" charset="0"/>
              </a:rPr>
              <a:t>P </a:t>
            </a:r>
            <a:r>
              <a:rPr lang="en-US" sz="1200" dirty="0">
                <a:solidFill>
                  <a:schemeClr val="bg1"/>
                </a:solidFill>
                <a:latin typeface="Calibri" panose="020F0502020204030204" pitchFamily="34" charset="0"/>
              </a:rPr>
              <a:t>= .10</a:t>
            </a:r>
            <a:endParaRPr lang="en-US" sz="1200" b="0" dirty="0">
              <a:solidFill>
                <a:schemeClr val="accent4"/>
              </a:solidFill>
              <a:latin typeface="Calibri" panose="020F0502020204030204" pitchFamily="34" charset="0"/>
            </a:endParaRPr>
          </a:p>
        </p:txBody>
      </p:sp>
      <p:sp>
        <p:nvSpPr>
          <p:cNvPr id="9237" name="TextBox 1">
            <a:extLst>
              <a:ext uri="{FF2B5EF4-FFF2-40B4-BE49-F238E27FC236}">
                <a16:creationId xmlns:a16="http://schemas.microsoft.com/office/drawing/2014/main" id="{9AD88F99-6941-DF2A-8314-0154B2C2CF24}"/>
              </a:ext>
            </a:extLst>
          </p:cNvPr>
          <p:cNvSpPr txBox="1"/>
          <p:nvPr/>
        </p:nvSpPr>
        <p:spPr>
          <a:xfrm>
            <a:off x="3996197" y="2423625"/>
            <a:ext cx="559540" cy="307777"/>
          </a:xfrm>
          <a:prstGeom prst="rect">
            <a:avLst/>
          </a:prstGeom>
          <a:noFill/>
        </p:spPr>
        <p:txBody>
          <a:bodyPr wrap="square" rtlCol="0">
            <a:spAutoFit/>
          </a:bodyPr>
          <a:lstStyle/>
          <a:p>
            <a:r>
              <a:rPr lang="en-US" sz="1400" dirty="0">
                <a:solidFill>
                  <a:schemeClr val="accent1"/>
                </a:solidFill>
                <a:latin typeface="+mn-lt"/>
              </a:rPr>
              <a:t>77</a:t>
            </a:r>
            <a:r>
              <a:rPr lang="en-US" sz="1400" b="1" dirty="0">
                <a:solidFill>
                  <a:schemeClr val="accent1"/>
                </a:solidFill>
                <a:latin typeface="+mn-lt"/>
              </a:rPr>
              <a:t>%</a:t>
            </a:r>
            <a:endParaRPr lang="en-NL" sz="1400" b="1">
              <a:solidFill>
                <a:schemeClr val="accent1"/>
              </a:solidFill>
              <a:latin typeface="+mn-lt"/>
            </a:endParaRPr>
          </a:p>
        </p:txBody>
      </p:sp>
      <p:sp>
        <p:nvSpPr>
          <p:cNvPr id="9238" name="TextBox 1">
            <a:extLst>
              <a:ext uri="{FF2B5EF4-FFF2-40B4-BE49-F238E27FC236}">
                <a16:creationId xmlns:a16="http://schemas.microsoft.com/office/drawing/2014/main" id="{B9904104-01FA-9652-C1E8-ED70CAC5942F}"/>
              </a:ext>
            </a:extLst>
          </p:cNvPr>
          <p:cNvSpPr txBox="1"/>
          <p:nvPr/>
        </p:nvSpPr>
        <p:spPr>
          <a:xfrm>
            <a:off x="10886242" y="2557127"/>
            <a:ext cx="559540" cy="307777"/>
          </a:xfrm>
          <a:prstGeom prst="rect">
            <a:avLst/>
          </a:prstGeom>
          <a:noFill/>
        </p:spPr>
        <p:txBody>
          <a:bodyPr wrap="square" rtlCol="0">
            <a:spAutoFit/>
          </a:bodyPr>
          <a:lstStyle/>
          <a:p>
            <a:r>
              <a:rPr lang="en-US" sz="1400" b="1" dirty="0">
                <a:solidFill>
                  <a:schemeClr val="accent1"/>
                </a:solidFill>
                <a:latin typeface="+mn-lt"/>
              </a:rPr>
              <a:t>70%</a:t>
            </a:r>
            <a:endParaRPr lang="en-NL" sz="1400" b="1">
              <a:solidFill>
                <a:schemeClr val="accent1"/>
              </a:solidFill>
              <a:latin typeface="+mn-lt"/>
            </a:endParaRPr>
          </a:p>
        </p:txBody>
      </p:sp>
      <p:pic>
        <p:nvPicPr>
          <p:cNvPr id="9239" name="Graphic 9238">
            <a:extLst>
              <a:ext uri="{FF2B5EF4-FFF2-40B4-BE49-F238E27FC236}">
                <a16:creationId xmlns:a16="http://schemas.microsoft.com/office/drawing/2014/main" id="{C3CF5824-2198-3D6D-3175-601ABA8D90E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64985" y="2094711"/>
            <a:ext cx="3785282" cy="1379525"/>
          </a:xfrm>
          <a:prstGeom prst="rect">
            <a:avLst/>
          </a:prstGeom>
        </p:spPr>
      </p:pic>
      <p:grpSp>
        <p:nvGrpSpPr>
          <p:cNvPr id="9240" name="Group 9239">
            <a:extLst>
              <a:ext uri="{FF2B5EF4-FFF2-40B4-BE49-F238E27FC236}">
                <a16:creationId xmlns:a16="http://schemas.microsoft.com/office/drawing/2014/main" id="{DE0322F6-D6C5-BF6D-027A-1B2800761608}"/>
              </a:ext>
            </a:extLst>
          </p:cNvPr>
          <p:cNvGrpSpPr/>
          <p:nvPr/>
        </p:nvGrpSpPr>
        <p:grpSpPr>
          <a:xfrm>
            <a:off x="5747723" y="4826284"/>
            <a:ext cx="5504246" cy="963065"/>
            <a:chOff x="36879" y="4826284"/>
            <a:chExt cx="5504246" cy="963065"/>
          </a:xfrm>
        </p:grpSpPr>
        <p:grpSp>
          <p:nvGrpSpPr>
            <p:cNvPr id="9241" name="Group 9240">
              <a:extLst>
                <a:ext uri="{FF2B5EF4-FFF2-40B4-BE49-F238E27FC236}">
                  <a16:creationId xmlns:a16="http://schemas.microsoft.com/office/drawing/2014/main" id="{32AB9FD0-BB04-691F-BD2C-6872D76406D9}"/>
                </a:ext>
              </a:extLst>
            </p:cNvPr>
            <p:cNvGrpSpPr/>
            <p:nvPr/>
          </p:nvGrpSpPr>
          <p:grpSpPr>
            <a:xfrm>
              <a:off x="2047322" y="4826284"/>
              <a:ext cx="681254" cy="949087"/>
              <a:chOff x="2029004" y="4623700"/>
              <a:chExt cx="681254" cy="949087"/>
            </a:xfrm>
          </p:grpSpPr>
          <p:cxnSp>
            <p:nvCxnSpPr>
              <p:cNvPr id="9267" name="Straight Connector 9266">
                <a:extLst>
                  <a:ext uri="{FF2B5EF4-FFF2-40B4-BE49-F238E27FC236}">
                    <a16:creationId xmlns:a16="http://schemas.microsoft.com/office/drawing/2014/main" id="{E69AFD0E-E035-E737-699C-47BB3D311074}"/>
                  </a:ext>
                </a:extLst>
              </p:cNvPr>
              <p:cNvCxnSpPr>
                <a:cxnSpLocks/>
              </p:cNvCxnSpPr>
              <p:nvPr/>
            </p:nvCxnSpPr>
            <p:spPr bwMode="auto">
              <a:xfrm>
                <a:off x="23764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68" name="TextBox 9267">
                <a:extLst>
                  <a:ext uri="{FF2B5EF4-FFF2-40B4-BE49-F238E27FC236}">
                    <a16:creationId xmlns:a16="http://schemas.microsoft.com/office/drawing/2014/main" id="{B0B40A5A-5FA5-CD62-C4F1-6B4678C09E22}"/>
                  </a:ext>
                </a:extLst>
              </p:cNvPr>
              <p:cNvSpPr txBox="1"/>
              <p:nvPr/>
            </p:nvSpPr>
            <p:spPr bwMode="auto">
              <a:xfrm>
                <a:off x="2100914"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9269" name="TextBox 9268">
                <a:extLst>
                  <a:ext uri="{FF2B5EF4-FFF2-40B4-BE49-F238E27FC236}">
                    <a16:creationId xmlns:a16="http://schemas.microsoft.com/office/drawing/2014/main" id="{84E41F19-0068-0423-C29D-49BB4D0E4CC7}"/>
                  </a:ext>
                </a:extLst>
              </p:cNvPr>
              <p:cNvSpPr txBox="1"/>
              <p:nvPr/>
            </p:nvSpPr>
            <p:spPr bwMode="auto">
              <a:xfrm>
                <a:off x="2029004"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17</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18</a:t>
                </a:r>
              </a:p>
            </p:txBody>
          </p:sp>
        </p:grpSp>
        <p:sp>
          <p:nvSpPr>
            <p:cNvPr id="9242" name="TextBox 9241">
              <a:extLst>
                <a:ext uri="{FF2B5EF4-FFF2-40B4-BE49-F238E27FC236}">
                  <a16:creationId xmlns:a16="http://schemas.microsoft.com/office/drawing/2014/main" id="{49D93E79-287C-82E6-4AD0-F2CF3505DA26}"/>
                </a:ext>
              </a:extLst>
            </p:cNvPr>
            <p:cNvSpPr txBox="1"/>
            <p:nvPr/>
          </p:nvSpPr>
          <p:spPr bwMode="auto">
            <a:xfrm>
              <a:off x="36879" y="5143018"/>
              <a:ext cx="1566677"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r>
                <a:rPr lang="en-US" sz="1200" b="1" dirty="0">
                  <a:solidFill>
                    <a:schemeClr val="bg1"/>
                  </a:solidFill>
                  <a:latin typeface="Calibri" panose="020F0502020204030204" pitchFamily="34" charset="0"/>
                </a:rPr>
                <a:t>at Risk, n</a:t>
              </a:r>
              <a:br>
                <a:rPr lang="en-US" sz="1200" b="0" dirty="0">
                  <a:solidFill>
                    <a:schemeClr val="bg1"/>
                  </a:solidFill>
                  <a:latin typeface="Calibri" panose="020F0502020204030204" pitchFamily="34" charset="0"/>
                </a:rPr>
              </a:br>
              <a:r>
                <a:rPr lang="en-US" sz="1200" b="0" dirty="0">
                  <a:solidFill>
                    <a:schemeClr val="accent1"/>
                  </a:solidFill>
                  <a:latin typeface="Calibri" panose="020F0502020204030204" pitchFamily="34" charset="0"/>
                </a:rPr>
                <a:t>Adj ST </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No Adj ST</a:t>
              </a:r>
              <a:endParaRPr lang="en-US" sz="1200" b="0" dirty="0">
                <a:solidFill>
                  <a:schemeClr val="accent4"/>
                </a:solidFill>
                <a:latin typeface="Calibri" panose="020F0502020204030204" pitchFamily="34" charset="0"/>
              </a:endParaRPr>
            </a:p>
          </p:txBody>
        </p:sp>
        <p:grpSp>
          <p:nvGrpSpPr>
            <p:cNvPr id="9243" name="Group 9242">
              <a:extLst>
                <a:ext uri="{FF2B5EF4-FFF2-40B4-BE49-F238E27FC236}">
                  <a16:creationId xmlns:a16="http://schemas.microsoft.com/office/drawing/2014/main" id="{E590C7E5-E125-0D1F-DD5D-B81C86E1D124}"/>
                </a:ext>
              </a:extLst>
            </p:cNvPr>
            <p:cNvGrpSpPr/>
            <p:nvPr/>
          </p:nvGrpSpPr>
          <p:grpSpPr>
            <a:xfrm>
              <a:off x="1484812" y="4826284"/>
              <a:ext cx="681254" cy="949087"/>
              <a:chOff x="1484812" y="4623700"/>
              <a:chExt cx="681254" cy="949087"/>
            </a:xfrm>
          </p:grpSpPr>
          <p:cxnSp>
            <p:nvCxnSpPr>
              <p:cNvPr id="9264" name="Straight Connector 9263">
                <a:extLst>
                  <a:ext uri="{FF2B5EF4-FFF2-40B4-BE49-F238E27FC236}">
                    <a16:creationId xmlns:a16="http://schemas.microsoft.com/office/drawing/2014/main" id="{7E7967BB-4634-846F-F947-D6D0CD6D9344}"/>
                  </a:ext>
                </a:extLst>
              </p:cNvPr>
              <p:cNvCxnSpPr>
                <a:cxnSpLocks/>
              </p:cNvCxnSpPr>
              <p:nvPr/>
            </p:nvCxnSpPr>
            <p:spPr bwMode="auto">
              <a:xfrm>
                <a:off x="18361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65" name="TextBox 9264">
                <a:extLst>
                  <a:ext uri="{FF2B5EF4-FFF2-40B4-BE49-F238E27FC236}">
                    <a16:creationId xmlns:a16="http://schemas.microsoft.com/office/drawing/2014/main" id="{DF0C1AAD-327D-CC83-538D-30D7236378E0}"/>
                  </a:ext>
                </a:extLst>
              </p:cNvPr>
              <p:cNvSpPr txBox="1"/>
              <p:nvPr/>
            </p:nvSpPr>
            <p:spPr bwMode="auto">
              <a:xfrm>
                <a:off x="1560122"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66" name="TextBox 9265">
                <a:extLst>
                  <a:ext uri="{FF2B5EF4-FFF2-40B4-BE49-F238E27FC236}">
                    <a16:creationId xmlns:a16="http://schemas.microsoft.com/office/drawing/2014/main" id="{9D46452C-323E-1269-A0BA-DE4BB57827B3}"/>
                  </a:ext>
                </a:extLst>
              </p:cNvPr>
              <p:cNvSpPr txBox="1"/>
              <p:nvPr/>
            </p:nvSpPr>
            <p:spPr bwMode="auto">
              <a:xfrm>
                <a:off x="1484812"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17</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23</a:t>
                </a:r>
              </a:p>
            </p:txBody>
          </p:sp>
        </p:grpSp>
        <p:grpSp>
          <p:nvGrpSpPr>
            <p:cNvPr id="9244" name="Group 9243">
              <a:extLst>
                <a:ext uri="{FF2B5EF4-FFF2-40B4-BE49-F238E27FC236}">
                  <a16:creationId xmlns:a16="http://schemas.microsoft.com/office/drawing/2014/main" id="{98350A16-7E62-A8C3-F125-C577C7F41562}"/>
                </a:ext>
              </a:extLst>
            </p:cNvPr>
            <p:cNvGrpSpPr/>
            <p:nvPr/>
          </p:nvGrpSpPr>
          <p:grpSpPr>
            <a:xfrm>
              <a:off x="2609832" y="4826284"/>
              <a:ext cx="681254" cy="949087"/>
              <a:chOff x="2573196" y="4623700"/>
              <a:chExt cx="681254" cy="949087"/>
            </a:xfrm>
          </p:grpSpPr>
          <p:cxnSp>
            <p:nvCxnSpPr>
              <p:cNvPr id="9261" name="Straight Connector 9260">
                <a:extLst>
                  <a:ext uri="{FF2B5EF4-FFF2-40B4-BE49-F238E27FC236}">
                    <a16:creationId xmlns:a16="http://schemas.microsoft.com/office/drawing/2014/main" id="{8B548FE5-570D-0626-254C-05659A77CC19}"/>
                  </a:ext>
                </a:extLst>
              </p:cNvPr>
              <p:cNvCxnSpPr>
                <a:cxnSpLocks/>
              </p:cNvCxnSpPr>
              <p:nvPr/>
            </p:nvCxnSpPr>
            <p:spPr bwMode="auto">
              <a:xfrm>
                <a:off x="29168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62" name="TextBox 9261">
                <a:extLst>
                  <a:ext uri="{FF2B5EF4-FFF2-40B4-BE49-F238E27FC236}">
                    <a16:creationId xmlns:a16="http://schemas.microsoft.com/office/drawing/2014/main" id="{65B7926B-9720-AD61-EA71-92BC959E93D6}"/>
                  </a:ext>
                </a:extLst>
              </p:cNvPr>
              <p:cNvSpPr txBox="1"/>
              <p:nvPr/>
            </p:nvSpPr>
            <p:spPr bwMode="auto">
              <a:xfrm>
                <a:off x="2641706"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9263" name="TextBox 9262">
                <a:extLst>
                  <a:ext uri="{FF2B5EF4-FFF2-40B4-BE49-F238E27FC236}">
                    <a16:creationId xmlns:a16="http://schemas.microsoft.com/office/drawing/2014/main" id="{D8C741B8-C606-7194-486D-F8255AC7982A}"/>
                  </a:ext>
                </a:extLst>
              </p:cNvPr>
              <p:cNvSpPr txBox="1"/>
              <p:nvPr/>
            </p:nvSpPr>
            <p:spPr bwMode="auto">
              <a:xfrm>
                <a:off x="2573196"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16</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13</a:t>
                </a:r>
              </a:p>
            </p:txBody>
          </p:sp>
        </p:grpSp>
        <p:grpSp>
          <p:nvGrpSpPr>
            <p:cNvPr id="9245" name="Group 9244">
              <a:extLst>
                <a:ext uri="{FF2B5EF4-FFF2-40B4-BE49-F238E27FC236}">
                  <a16:creationId xmlns:a16="http://schemas.microsoft.com/office/drawing/2014/main" id="{25A760B3-5738-DD65-9396-82F693F48474}"/>
                </a:ext>
              </a:extLst>
            </p:cNvPr>
            <p:cNvGrpSpPr/>
            <p:nvPr/>
          </p:nvGrpSpPr>
          <p:grpSpPr>
            <a:xfrm>
              <a:off x="3172342" y="4826284"/>
              <a:ext cx="681254" cy="949087"/>
              <a:chOff x="3117388" y="4623700"/>
              <a:chExt cx="681254" cy="949087"/>
            </a:xfrm>
          </p:grpSpPr>
          <p:cxnSp>
            <p:nvCxnSpPr>
              <p:cNvPr id="9258" name="Straight Connector 9257">
                <a:extLst>
                  <a:ext uri="{FF2B5EF4-FFF2-40B4-BE49-F238E27FC236}">
                    <a16:creationId xmlns:a16="http://schemas.microsoft.com/office/drawing/2014/main" id="{DE80CA08-9BEA-6203-EFA6-9F53D8C9FAD8}"/>
                  </a:ext>
                </a:extLst>
              </p:cNvPr>
              <p:cNvCxnSpPr>
                <a:cxnSpLocks/>
              </p:cNvCxnSpPr>
              <p:nvPr/>
            </p:nvCxnSpPr>
            <p:spPr bwMode="auto">
              <a:xfrm>
                <a:off x="345712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59" name="TextBox 9258">
                <a:extLst>
                  <a:ext uri="{FF2B5EF4-FFF2-40B4-BE49-F238E27FC236}">
                    <a16:creationId xmlns:a16="http://schemas.microsoft.com/office/drawing/2014/main" id="{DB6ACA42-FE05-69C2-5657-23A8A30968D3}"/>
                  </a:ext>
                </a:extLst>
              </p:cNvPr>
              <p:cNvSpPr txBox="1"/>
              <p:nvPr/>
            </p:nvSpPr>
            <p:spPr bwMode="auto">
              <a:xfrm>
                <a:off x="3182498"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9260" name="TextBox 9259">
                <a:extLst>
                  <a:ext uri="{FF2B5EF4-FFF2-40B4-BE49-F238E27FC236}">
                    <a16:creationId xmlns:a16="http://schemas.microsoft.com/office/drawing/2014/main" id="{52D0FF3D-56C1-F00F-A97D-7B39BCE0AE72}"/>
                  </a:ext>
                </a:extLst>
              </p:cNvPr>
              <p:cNvSpPr txBox="1"/>
              <p:nvPr/>
            </p:nvSpPr>
            <p:spPr bwMode="auto">
              <a:xfrm>
                <a:off x="3117388"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16</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13</a:t>
                </a:r>
              </a:p>
            </p:txBody>
          </p:sp>
        </p:grpSp>
        <p:grpSp>
          <p:nvGrpSpPr>
            <p:cNvPr id="9246" name="Group 9245">
              <a:extLst>
                <a:ext uri="{FF2B5EF4-FFF2-40B4-BE49-F238E27FC236}">
                  <a16:creationId xmlns:a16="http://schemas.microsoft.com/office/drawing/2014/main" id="{6E0A2F4C-917C-580A-74E4-F54BF0C58474}"/>
                </a:ext>
              </a:extLst>
            </p:cNvPr>
            <p:cNvGrpSpPr/>
            <p:nvPr/>
          </p:nvGrpSpPr>
          <p:grpSpPr>
            <a:xfrm>
              <a:off x="3734852" y="4826284"/>
              <a:ext cx="681254" cy="949087"/>
              <a:chOff x="3661580" y="4623700"/>
              <a:chExt cx="681254" cy="949087"/>
            </a:xfrm>
          </p:grpSpPr>
          <p:cxnSp>
            <p:nvCxnSpPr>
              <p:cNvPr id="9255" name="Straight Connector 9254">
                <a:extLst>
                  <a:ext uri="{FF2B5EF4-FFF2-40B4-BE49-F238E27FC236}">
                    <a16:creationId xmlns:a16="http://schemas.microsoft.com/office/drawing/2014/main" id="{1C33D253-CAEF-B70A-0D7A-19A45DEE8F97}"/>
                  </a:ext>
                </a:extLst>
              </p:cNvPr>
              <p:cNvCxnSpPr>
                <a:cxnSpLocks/>
              </p:cNvCxnSpPr>
              <p:nvPr/>
            </p:nvCxnSpPr>
            <p:spPr bwMode="auto">
              <a:xfrm>
                <a:off x="39974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56" name="TextBox 9255">
                <a:extLst>
                  <a:ext uri="{FF2B5EF4-FFF2-40B4-BE49-F238E27FC236}">
                    <a16:creationId xmlns:a16="http://schemas.microsoft.com/office/drawing/2014/main" id="{A0F15A49-AF23-D0C5-36F7-63C94C03AEFB}"/>
                  </a:ext>
                </a:extLst>
              </p:cNvPr>
              <p:cNvSpPr txBox="1"/>
              <p:nvPr/>
            </p:nvSpPr>
            <p:spPr bwMode="auto">
              <a:xfrm>
                <a:off x="3723290"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9257" name="TextBox 9256">
                <a:extLst>
                  <a:ext uri="{FF2B5EF4-FFF2-40B4-BE49-F238E27FC236}">
                    <a16:creationId xmlns:a16="http://schemas.microsoft.com/office/drawing/2014/main" id="{6992A239-D952-9299-5CEC-F3121E0F456E}"/>
                  </a:ext>
                </a:extLst>
              </p:cNvPr>
              <p:cNvSpPr txBox="1"/>
              <p:nvPr/>
            </p:nvSpPr>
            <p:spPr bwMode="auto">
              <a:xfrm>
                <a:off x="3661580"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14</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12</a:t>
                </a:r>
              </a:p>
            </p:txBody>
          </p:sp>
        </p:grpSp>
        <p:grpSp>
          <p:nvGrpSpPr>
            <p:cNvPr id="9247" name="Group 9246">
              <a:extLst>
                <a:ext uri="{FF2B5EF4-FFF2-40B4-BE49-F238E27FC236}">
                  <a16:creationId xmlns:a16="http://schemas.microsoft.com/office/drawing/2014/main" id="{74BCF9D4-6EEC-3298-855C-6736BF66CEE0}"/>
                </a:ext>
              </a:extLst>
            </p:cNvPr>
            <p:cNvGrpSpPr/>
            <p:nvPr/>
          </p:nvGrpSpPr>
          <p:grpSpPr>
            <a:xfrm>
              <a:off x="4297362" y="4826284"/>
              <a:ext cx="681254" cy="949087"/>
              <a:chOff x="4205772" y="4623700"/>
              <a:chExt cx="681254" cy="949087"/>
            </a:xfrm>
          </p:grpSpPr>
          <p:cxnSp>
            <p:nvCxnSpPr>
              <p:cNvPr id="9252" name="Straight Connector 9251">
                <a:extLst>
                  <a:ext uri="{FF2B5EF4-FFF2-40B4-BE49-F238E27FC236}">
                    <a16:creationId xmlns:a16="http://schemas.microsoft.com/office/drawing/2014/main" id="{37FE5DD4-80D0-8C23-86F6-576D9F49E29B}"/>
                  </a:ext>
                </a:extLst>
              </p:cNvPr>
              <p:cNvCxnSpPr>
                <a:cxnSpLocks/>
              </p:cNvCxnSpPr>
              <p:nvPr/>
            </p:nvCxnSpPr>
            <p:spPr bwMode="auto">
              <a:xfrm>
                <a:off x="45377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53" name="TextBox 9252">
                <a:extLst>
                  <a:ext uri="{FF2B5EF4-FFF2-40B4-BE49-F238E27FC236}">
                    <a16:creationId xmlns:a16="http://schemas.microsoft.com/office/drawing/2014/main" id="{469F5489-0B52-DA9D-E457-DF5240FCE010}"/>
                  </a:ext>
                </a:extLst>
              </p:cNvPr>
              <p:cNvSpPr txBox="1"/>
              <p:nvPr/>
            </p:nvSpPr>
            <p:spPr bwMode="auto">
              <a:xfrm>
                <a:off x="4264082"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9254" name="TextBox 9253">
                <a:extLst>
                  <a:ext uri="{FF2B5EF4-FFF2-40B4-BE49-F238E27FC236}">
                    <a16:creationId xmlns:a16="http://schemas.microsoft.com/office/drawing/2014/main" id="{DEA8D6B2-D372-9E0A-1FD4-233D9D58D716}"/>
                  </a:ext>
                </a:extLst>
              </p:cNvPr>
              <p:cNvSpPr txBox="1"/>
              <p:nvPr/>
            </p:nvSpPr>
            <p:spPr bwMode="auto">
              <a:xfrm>
                <a:off x="4205772"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12</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12</a:t>
                </a:r>
              </a:p>
            </p:txBody>
          </p:sp>
        </p:grpSp>
        <p:grpSp>
          <p:nvGrpSpPr>
            <p:cNvPr id="9248" name="Group 9247">
              <a:extLst>
                <a:ext uri="{FF2B5EF4-FFF2-40B4-BE49-F238E27FC236}">
                  <a16:creationId xmlns:a16="http://schemas.microsoft.com/office/drawing/2014/main" id="{1B926A50-4991-03C5-DB12-23FDB756491F}"/>
                </a:ext>
              </a:extLst>
            </p:cNvPr>
            <p:cNvGrpSpPr/>
            <p:nvPr/>
          </p:nvGrpSpPr>
          <p:grpSpPr>
            <a:xfrm>
              <a:off x="4859871" y="4826284"/>
              <a:ext cx="681254" cy="949087"/>
              <a:chOff x="4749964" y="4623700"/>
              <a:chExt cx="681254" cy="949087"/>
            </a:xfrm>
          </p:grpSpPr>
          <p:cxnSp>
            <p:nvCxnSpPr>
              <p:cNvPr id="9249" name="Straight Connector 9248">
                <a:extLst>
                  <a:ext uri="{FF2B5EF4-FFF2-40B4-BE49-F238E27FC236}">
                    <a16:creationId xmlns:a16="http://schemas.microsoft.com/office/drawing/2014/main" id="{B9E3D8A8-48F6-BA2B-195C-9188EB68E11E}"/>
                  </a:ext>
                </a:extLst>
              </p:cNvPr>
              <p:cNvCxnSpPr>
                <a:cxnSpLocks/>
              </p:cNvCxnSpPr>
              <p:nvPr/>
            </p:nvCxnSpPr>
            <p:spPr bwMode="auto">
              <a:xfrm>
                <a:off x="50781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50" name="TextBox 9249">
                <a:extLst>
                  <a:ext uri="{FF2B5EF4-FFF2-40B4-BE49-F238E27FC236}">
                    <a16:creationId xmlns:a16="http://schemas.microsoft.com/office/drawing/2014/main" id="{CBA9B48A-9CF2-2536-E750-3D298B188086}"/>
                  </a:ext>
                </a:extLst>
              </p:cNvPr>
              <p:cNvSpPr txBox="1"/>
              <p:nvPr/>
            </p:nvSpPr>
            <p:spPr bwMode="auto">
              <a:xfrm>
                <a:off x="4804874"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9251" name="TextBox 9250">
                <a:extLst>
                  <a:ext uri="{FF2B5EF4-FFF2-40B4-BE49-F238E27FC236}">
                    <a16:creationId xmlns:a16="http://schemas.microsoft.com/office/drawing/2014/main" id="{03174D06-B47C-ABD8-81D5-4A98A89AE582}"/>
                  </a:ext>
                </a:extLst>
              </p:cNvPr>
              <p:cNvSpPr txBox="1"/>
              <p:nvPr/>
            </p:nvSpPr>
            <p:spPr bwMode="auto">
              <a:xfrm>
                <a:off x="4749964"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accent1"/>
                    </a:solidFill>
                    <a:latin typeface="Calibri" panose="020F0502020204030204" pitchFamily="34" charset="0"/>
                  </a:rPr>
                  <a:t>5</a:t>
                </a:r>
                <a:br>
                  <a:rPr lang="en-US" sz="1200" b="0" dirty="0">
                    <a:solidFill>
                      <a:schemeClr val="accent3"/>
                    </a:solidFill>
                    <a:latin typeface="Calibri" panose="020F0502020204030204" pitchFamily="34" charset="0"/>
                  </a:rPr>
                </a:br>
                <a:r>
                  <a:rPr lang="en-US" sz="1200" b="0" dirty="0">
                    <a:solidFill>
                      <a:schemeClr val="accent3"/>
                    </a:solidFill>
                    <a:latin typeface="Calibri" panose="020F0502020204030204" pitchFamily="34" charset="0"/>
                  </a:rPr>
                  <a:t>11</a:t>
                </a:r>
              </a:p>
            </p:txBody>
          </p:sp>
        </p:grpSp>
      </p:grpSp>
      <p:sp>
        <p:nvSpPr>
          <p:cNvPr id="5" name="TextBox 4">
            <a:extLst>
              <a:ext uri="{FF2B5EF4-FFF2-40B4-BE49-F238E27FC236}">
                <a16:creationId xmlns:a16="http://schemas.microsoft.com/office/drawing/2014/main" id="{35A5E239-E38A-B7BA-D2BA-844E897B9449}"/>
              </a:ext>
            </a:extLst>
          </p:cNvPr>
          <p:cNvSpPr txBox="1"/>
          <p:nvPr/>
        </p:nvSpPr>
        <p:spPr bwMode="auto">
          <a:xfrm rot="16200000">
            <a:off x="5105770" y="3326053"/>
            <a:ext cx="380473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r>
              <a:rPr lang="en-US" sz="1600" dirty="0">
                <a:solidFill>
                  <a:srgbClr val="3F3F3F"/>
                </a:solidFill>
                <a:effectLst/>
                <a:latin typeface="+mn-lt"/>
              </a:rPr>
              <a:t>Distant metastasis-free survival (%)</a:t>
            </a:r>
          </a:p>
        </p:txBody>
      </p:sp>
      <p:sp>
        <p:nvSpPr>
          <p:cNvPr id="6" name="TextBox 5">
            <a:extLst>
              <a:ext uri="{FF2B5EF4-FFF2-40B4-BE49-F238E27FC236}">
                <a16:creationId xmlns:a16="http://schemas.microsoft.com/office/drawing/2014/main" id="{7FAB9AF2-3C64-65C0-6F4F-85EC0F4CBCC7}"/>
              </a:ext>
            </a:extLst>
          </p:cNvPr>
          <p:cNvSpPr txBox="1"/>
          <p:nvPr/>
        </p:nvSpPr>
        <p:spPr bwMode="auto">
          <a:xfrm rot="16200000">
            <a:off x="-106555" y="3312412"/>
            <a:ext cx="276398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r>
              <a:rPr lang="en-US" sz="1600" dirty="0">
                <a:solidFill>
                  <a:srgbClr val="3F3F3F"/>
                </a:solidFill>
                <a:effectLst/>
                <a:latin typeface="+mn-lt"/>
              </a:rPr>
              <a:t>Relapse-free survival (%)</a:t>
            </a:r>
          </a:p>
        </p:txBody>
      </p:sp>
    </p:spTree>
    <p:extLst>
      <p:ext uri="{BB962C8B-B14F-4D97-AF65-F5344CB8AC3E}">
        <p14:creationId xmlns:p14="http://schemas.microsoft.com/office/powerpoint/2010/main" val="356925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100" dirty="0">
                <a:cs typeface="Calibri" panose="020F0502020204030204" pitchFamily="34" charset="0"/>
              </a:rPr>
              <a:t>OpACIN-neo and PRADO: Survival Outcomes in Patients With pNR by Adjuvant PD-1 Inhibitor or BRAF/MEK Inhibitor Therapy </a:t>
            </a:r>
            <a:endParaRPr lang="en-US" altLang="en-US" sz="3100" dirty="0">
              <a:cs typeface="Calibri" panose="020F0502020204030204" pitchFamily="34" charset="0"/>
            </a:endParaRPr>
          </a:p>
        </p:txBody>
      </p:sp>
      <p:sp>
        <p:nvSpPr>
          <p:cNvPr id="9" name="Text Box 11">
            <a:extLst>
              <a:ext uri="{FF2B5EF4-FFF2-40B4-BE49-F238E27FC236}">
                <a16:creationId xmlns:a16="http://schemas.microsoft.com/office/drawing/2014/main" id="{034493BB-6099-A4A5-1A32-7A530340388E}"/>
              </a:ext>
            </a:extLst>
          </p:cNvPr>
          <p:cNvSpPr txBox="1">
            <a:spLocks noChangeArrowheads="1"/>
          </p:cNvSpPr>
          <p:nvPr/>
        </p:nvSpPr>
        <p:spPr bwMode="auto">
          <a:xfrm>
            <a:off x="414339" y="6385740"/>
            <a:ext cx="683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Reijers. ASCO 2023. Abstr 101. Reproduced with permission.</a:t>
            </a:r>
          </a:p>
        </p:txBody>
      </p:sp>
      <p:sp>
        <p:nvSpPr>
          <p:cNvPr id="3" name="Text Box 11">
            <a:extLst>
              <a:ext uri="{FF2B5EF4-FFF2-40B4-BE49-F238E27FC236}">
                <a16:creationId xmlns:a16="http://schemas.microsoft.com/office/drawing/2014/main" id="{6B9187CA-89B3-1F58-63CC-CCB3EAFEB868}"/>
              </a:ext>
            </a:extLst>
          </p:cNvPr>
          <p:cNvSpPr txBox="1">
            <a:spLocks noChangeArrowheads="1"/>
          </p:cNvSpPr>
          <p:nvPr/>
        </p:nvSpPr>
        <p:spPr bwMode="auto">
          <a:xfrm>
            <a:off x="492997" y="5916230"/>
            <a:ext cx="683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i="1" dirty="0">
                <a:solidFill>
                  <a:schemeClr val="bg1"/>
                </a:solidFill>
                <a:latin typeface="Calibri" panose="020F0502020204030204" pitchFamily="34" charset="0"/>
              </a:rPr>
              <a:t>BRAF</a:t>
            </a:r>
            <a:r>
              <a:rPr lang="en-US" altLang="en-US" sz="1200" b="0" dirty="0">
                <a:solidFill>
                  <a:schemeClr val="bg1"/>
                </a:solidFill>
                <a:latin typeface="Calibri" panose="020F0502020204030204" pitchFamily="34" charset="0"/>
              </a:rPr>
              <a:t>+ patients received DAB + TRAM; </a:t>
            </a:r>
            <a:r>
              <a:rPr lang="en-US" altLang="en-US" sz="1200" b="0" i="1" dirty="0">
                <a:solidFill>
                  <a:schemeClr val="bg1"/>
                </a:solidFill>
                <a:latin typeface="Calibri" panose="020F0502020204030204" pitchFamily="34" charset="0"/>
              </a:rPr>
              <a:t>BRAF</a:t>
            </a:r>
            <a:r>
              <a:rPr lang="en-US" altLang="en-US" sz="1200" b="0" dirty="0">
                <a:solidFill>
                  <a:schemeClr val="bg1"/>
                </a:solidFill>
                <a:latin typeface="Calibri" panose="020F0502020204030204" pitchFamily="34" charset="0"/>
              </a:rPr>
              <a:t>- patients received NIVO. </a:t>
            </a:r>
          </a:p>
        </p:txBody>
      </p:sp>
      <p:pic>
        <p:nvPicPr>
          <p:cNvPr id="7" name="Graphic 6">
            <a:extLst>
              <a:ext uri="{FF2B5EF4-FFF2-40B4-BE49-F238E27FC236}">
                <a16:creationId xmlns:a16="http://schemas.microsoft.com/office/drawing/2014/main" id="{3E8D8138-75CD-AE77-C223-EC76BEF083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6076" y="2103590"/>
            <a:ext cx="3804737" cy="2763979"/>
          </a:xfrm>
          <a:prstGeom prst="rect">
            <a:avLst/>
          </a:prstGeom>
        </p:spPr>
      </p:pic>
      <p:cxnSp>
        <p:nvCxnSpPr>
          <p:cNvPr id="10" name="Straight Connector 9">
            <a:extLst>
              <a:ext uri="{FF2B5EF4-FFF2-40B4-BE49-F238E27FC236}">
                <a16:creationId xmlns:a16="http://schemas.microsoft.com/office/drawing/2014/main" id="{0F9903CE-53EB-EC5C-8B6D-B33DCF6D7E46}"/>
              </a:ext>
            </a:extLst>
          </p:cNvPr>
          <p:cNvCxnSpPr>
            <a:cxnSpLocks/>
          </p:cNvCxnSpPr>
          <p:nvPr/>
        </p:nvCxnSpPr>
        <p:spPr bwMode="auto">
          <a:xfrm flipV="1">
            <a:off x="10892894" y="2765952"/>
            <a:ext cx="0" cy="2060332"/>
          </a:xfrm>
          <a:prstGeom prst="line">
            <a:avLst/>
          </a:prstGeom>
          <a:noFill/>
          <a:ln w="28575" cap="flat" cmpd="sng" algn="ctr">
            <a:solidFill>
              <a:schemeClr val="tx2">
                <a:lumMod val="75000"/>
              </a:schemeClr>
            </a:solidFill>
            <a:prstDash val="dash"/>
            <a:round/>
            <a:headEnd type="none" w="med" len="med"/>
            <a:tailEnd type="none" w="med" len="med"/>
          </a:ln>
          <a:effectLst/>
        </p:spPr>
      </p:cxnSp>
      <p:cxnSp>
        <p:nvCxnSpPr>
          <p:cNvPr id="11" name="Straight Connector 10">
            <a:extLst>
              <a:ext uri="{FF2B5EF4-FFF2-40B4-BE49-F238E27FC236}">
                <a16:creationId xmlns:a16="http://schemas.microsoft.com/office/drawing/2014/main" id="{1E454E4D-3531-7B08-BB2D-A0DE97E82D77}"/>
              </a:ext>
            </a:extLst>
          </p:cNvPr>
          <p:cNvCxnSpPr>
            <a:cxnSpLocks/>
          </p:cNvCxnSpPr>
          <p:nvPr/>
        </p:nvCxnSpPr>
        <p:spPr bwMode="auto">
          <a:xfrm flipV="1">
            <a:off x="5187479" y="2927808"/>
            <a:ext cx="0" cy="1913577"/>
          </a:xfrm>
          <a:prstGeom prst="line">
            <a:avLst/>
          </a:prstGeom>
          <a:noFill/>
          <a:ln w="28575" cap="flat" cmpd="sng" algn="ctr">
            <a:solidFill>
              <a:schemeClr val="tx2">
                <a:lumMod val="75000"/>
              </a:schemeClr>
            </a:solidFill>
            <a:prstDash val="dash"/>
            <a:round/>
            <a:headEnd type="none" w="med" len="med"/>
            <a:tailEnd type="none" w="med" len="med"/>
          </a:ln>
          <a:effectLst/>
        </p:spPr>
      </p:cxnSp>
      <p:cxnSp>
        <p:nvCxnSpPr>
          <p:cNvPr id="12" name="Straight Connector 11">
            <a:extLst>
              <a:ext uri="{FF2B5EF4-FFF2-40B4-BE49-F238E27FC236}">
                <a16:creationId xmlns:a16="http://schemas.microsoft.com/office/drawing/2014/main" id="{FBB20F29-619F-D6EB-353C-E0DFC2C2CD53}"/>
              </a:ext>
            </a:extLst>
          </p:cNvPr>
          <p:cNvCxnSpPr>
            <a:cxnSpLocks/>
            <a:stCxn id="48" idx="0"/>
          </p:cNvCxnSpPr>
          <p:nvPr/>
        </p:nvCxnSpPr>
        <p:spPr bwMode="auto">
          <a:xfrm flipV="1">
            <a:off x="4068024" y="2644257"/>
            <a:ext cx="0" cy="2182027"/>
          </a:xfrm>
          <a:prstGeom prst="line">
            <a:avLst/>
          </a:prstGeom>
          <a:noFill/>
          <a:ln w="28575" cap="flat" cmpd="sng" algn="ctr">
            <a:solidFill>
              <a:schemeClr val="tx2">
                <a:lumMod val="75000"/>
              </a:schemeClr>
            </a:solidFill>
            <a:prstDash val="dash"/>
            <a:round/>
            <a:headEnd type="none" w="med" len="med"/>
            <a:tailEnd type="none" w="med" len="med"/>
          </a:ln>
          <a:effectLst/>
        </p:spPr>
      </p:cxnSp>
      <p:grpSp>
        <p:nvGrpSpPr>
          <p:cNvPr id="13" name="Group 12">
            <a:extLst>
              <a:ext uri="{FF2B5EF4-FFF2-40B4-BE49-F238E27FC236}">
                <a16:creationId xmlns:a16="http://schemas.microsoft.com/office/drawing/2014/main" id="{77FFBB5D-9292-5B07-EDD8-A0D8A469AFF5}"/>
              </a:ext>
            </a:extLst>
          </p:cNvPr>
          <p:cNvGrpSpPr/>
          <p:nvPr/>
        </p:nvGrpSpPr>
        <p:grpSpPr>
          <a:xfrm>
            <a:off x="2047322" y="4826284"/>
            <a:ext cx="681254" cy="949087"/>
            <a:chOff x="2029004" y="4623700"/>
            <a:chExt cx="681254" cy="949087"/>
          </a:xfrm>
        </p:grpSpPr>
        <p:cxnSp>
          <p:nvCxnSpPr>
            <p:cNvPr id="14" name="Straight Connector 13">
              <a:extLst>
                <a:ext uri="{FF2B5EF4-FFF2-40B4-BE49-F238E27FC236}">
                  <a16:creationId xmlns:a16="http://schemas.microsoft.com/office/drawing/2014/main" id="{DB6AE1EB-D298-9360-21A5-C1F5C83532CB}"/>
                </a:ext>
              </a:extLst>
            </p:cNvPr>
            <p:cNvCxnSpPr>
              <a:cxnSpLocks/>
            </p:cNvCxnSpPr>
            <p:nvPr/>
          </p:nvCxnSpPr>
          <p:spPr bwMode="auto">
            <a:xfrm>
              <a:off x="23764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83BC8AE1-256B-5F59-E870-9F2546DA5DE5}"/>
                </a:ext>
              </a:extLst>
            </p:cNvPr>
            <p:cNvSpPr txBox="1"/>
            <p:nvPr/>
          </p:nvSpPr>
          <p:spPr bwMode="auto">
            <a:xfrm>
              <a:off x="2100914"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6" name="TextBox 15">
              <a:extLst>
                <a:ext uri="{FF2B5EF4-FFF2-40B4-BE49-F238E27FC236}">
                  <a16:creationId xmlns:a16="http://schemas.microsoft.com/office/drawing/2014/main" id="{50F189DF-EBD2-944A-5455-E261B5AF07AC}"/>
                </a:ext>
              </a:extLst>
            </p:cNvPr>
            <p:cNvSpPr txBox="1"/>
            <p:nvPr/>
          </p:nvSpPr>
          <p:spPr bwMode="auto">
            <a:xfrm>
              <a:off x="2029004"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10</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7</a:t>
              </a:r>
              <a:endParaRPr lang="en-US" sz="1200" b="0" dirty="0">
                <a:solidFill>
                  <a:schemeClr val="accent3"/>
                </a:solidFill>
                <a:latin typeface="Calibri" panose="020F0502020204030204" pitchFamily="34" charset="0"/>
              </a:endParaRPr>
            </a:p>
          </p:txBody>
        </p:sp>
      </p:grpSp>
      <p:sp>
        <p:nvSpPr>
          <p:cNvPr id="17" name="TextBox 16">
            <a:extLst>
              <a:ext uri="{FF2B5EF4-FFF2-40B4-BE49-F238E27FC236}">
                <a16:creationId xmlns:a16="http://schemas.microsoft.com/office/drawing/2014/main" id="{5D5A575D-2D5D-F529-59D5-D9DB81ACEEF4}"/>
              </a:ext>
            </a:extLst>
          </p:cNvPr>
          <p:cNvSpPr txBox="1"/>
          <p:nvPr/>
        </p:nvSpPr>
        <p:spPr bwMode="auto">
          <a:xfrm>
            <a:off x="1836150" y="1692414"/>
            <a:ext cx="357447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800" dirty="0">
                <a:solidFill>
                  <a:schemeClr val="bg1"/>
                </a:solidFill>
                <a:latin typeface="Calibri" panose="020F0502020204030204" pitchFamily="34" charset="0"/>
              </a:rPr>
              <a:t>RFS</a:t>
            </a:r>
          </a:p>
        </p:txBody>
      </p:sp>
      <p:cxnSp>
        <p:nvCxnSpPr>
          <p:cNvPr id="18" name="Straight Connector 17">
            <a:extLst>
              <a:ext uri="{FF2B5EF4-FFF2-40B4-BE49-F238E27FC236}">
                <a16:creationId xmlns:a16="http://schemas.microsoft.com/office/drawing/2014/main" id="{3F5ABBD3-0560-4BBA-4F9F-BB1D4493BE94}"/>
              </a:ext>
            </a:extLst>
          </p:cNvPr>
          <p:cNvCxnSpPr>
            <a:cxnSpLocks/>
          </p:cNvCxnSpPr>
          <p:nvPr/>
        </p:nvCxnSpPr>
        <p:spPr bwMode="auto">
          <a:xfrm>
            <a:off x="1835284" y="4841385"/>
            <a:ext cx="383644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0079400-165B-21DB-6BBA-4FC0C7B68F59}"/>
              </a:ext>
            </a:extLst>
          </p:cNvPr>
          <p:cNvCxnSpPr/>
          <p:nvPr/>
        </p:nvCxnSpPr>
        <p:spPr bwMode="auto">
          <a:xfrm flipV="1">
            <a:off x="1836150" y="2090261"/>
            <a:ext cx="0" cy="2763982"/>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7C2F239-0C2F-CEEC-2F47-3523A2F65473}"/>
              </a:ext>
            </a:extLst>
          </p:cNvPr>
          <p:cNvCxnSpPr>
            <a:cxnSpLocks/>
          </p:cNvCxnSpPr>
          <p:nvPr/>
        </p:nvCxnSpPr>
        <p:spPr bwMode="auto">
          <a:xfrm flipH="1">
            <a:off x="1775536" y="21045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8F4CA0A-E4AC-F497-1D0E-BF93BD0AC870}"/>
              </a:ext>
            </a:extLst>
          </p:cNvPr>
          <p:cNvCxnSpPr>
            <a:cxnSpLocks/>
          </p:cNvCxnSpPr>
          <p:nvPr/>
        </p:nvCxnSpPr>
        <p:spPr bwMode="auto">
          <a:xfrm flipH="1">
            <a:off x="1775536" y="26519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3401860-60F6-3371-BC2D-8ACDAC8642A7}"/>
              </a:ext>
            </a:extLst>
          </p:cNvPr>
          <p:cNvCxnSpPr>
            <a:cxnSpLocks/>
          </p:cNvCxnSpPr>
          <p:nvPr/>
        </p:nvCxnSpPr>
        <p:spPr bwMode="auto">
          <a:xfrm flipH="1">
            <a:off x="1775536" y="31992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319B9B1-4ED6-E17A-DF82-703B04381C50}"/>
              </a:ext>
            </a:extLst>
          </p:cNvPr>
          <p:cNvCxnSpPr>
            <a:cxnSpLocks/>
          </p:cNvCxnSpPr>
          <p:nvPr/>
        </p:nvCxnSpPr>
        <p:spPr bwMode="auto">
          <a:xfrm flipH="1">
            <a:off x="1775536" y="37466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2A32718-7952-B70F-2AF9-19C92C89BA6A}"/>
              </a:ext>
            </a:extLst>
          </p:cNvPr>
          <p:cNvCxnSpPr>
            <a:cxnSpLocks/>
          </p:cNvCxnSpPr>
          <p:nvPr/>
        </p:nvCxnSpPr>
        <p:spPr bwMode="auto">
          <a:xfrm flipH="1">
            <a:off x="1775536" y="42940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F71B064-362C-A29B-646F-0D737F8B1978}"/>
              </a:ext>
            </a:extLst>
          </p:cNvPr>
          <p:cNvCxnSpPr>
            <a:cxnSpLocks/>
          </p:cNvCxnSpPr>
          <p:nvPr/>
        </p:nvCxnSpPr>
        <p:spPr bwMode="auto">
          <a:xfrm flipH="1">
            <a:off x="1775536" y="4841385"/>
            <a:ext cx="64008" cy="0"/>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D23B3504-4E7E-F532-460C-DD725BC0036A}"/>
              </a:ext>
            </a:extLst>
          </p:cNvPr>
          <p:cNvSpPr txBox="1"/>
          <p:nvPr/>
        </p:nvSpPr>
        <p:spPr bwMode="auto">
          <a:xfrm>
            <a:off x="1286693" y="1936968"/>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13D2CB18-4AE5-F634-4A54-DDFE5BCB0238}"/>
              </a:ext>
            </a:extLst>
          </p:cNvPr>
          <p:cNvSpPr txBox="1"/>
          <p:nvPr/>
        </p:nvSpPr>
        <p:spPr bwMode="auto">
          <a:xfrm>
            <a:off x="1286693" y="2483996"/>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4F5BABF7-66AF-2CF9-5014-08017EA95DAB}"/>
              </a:ext>
            </a:extLst>
          </p:cNvPr>
          <p:cNvSpPr txBox="1"/>
          <p:nvPr/>
        </p:nvSpPr>
        <p:spPr bwMode="auto">
          <a:xfrm>
            <a:off x="1286693" y="3031024"/>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695F2D93-D60A-1011-C691-22D81CB1BAAB}"/>
              </a:ext>
            </a:extLst>
          </p:cNvPr>
          <p:cNvSpPr txBox="1"/>
          <p:nvPr/>
        </p:nvSpPr>
        <p:spPr bwMode="auto">
          <a:xfrm>
            <a:off x="1286693" y="3578052"/>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72496C86-C7B7-56FD-4C88-7DC2BA12BDC3}"/>
              </a:ext>
            </a:extLst>
          </p:cNvPr>
          <p:cNvSpPr txBox="1"/>
          <p:nvPr/>
        </p:nvSpPr>
        <p:spPr bwMode="auto">
          <a:xfrm>
            <a:off x="1286693" y="412508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4EC1D0BB-8C24-E5A2-4F17-7AA51A0EDDF0}"/>
              </a:ext>
            </a:extLst>
          </p:cNvPr>
          <p:cNvSpPr txBox="1"/>
          <p:nvPr/>
        </p:nvSpPr>
        <p:spPr bwMode="auto">
          <a:xfrm>
            <a:off x="1286693" y="4672108"/>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B63D6C85-DF89-BF68-CFF5-466183A4CA88}"/>
              </a:ext>
            </a:extLst>
          </p:cNvPr>
          <p:cNvSpPr txBox="1"/>
          <p:nvPr/>
        </p:nvSpPr>
        <p:spPr bwMode="auto">
          <a:xfrm>
            <a:off x="36879" y="5143018"/>
            <a:ext cx="1566677"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r>
              <a:rPr lang="en-US" sz="1200" b="1" dirty="0">
                <a:solidFill>
                  <a:schemeClr val="bg1"/>
                </a:solidFill>
                <a:latin typeface="Calibri" panose="020F0502020204030204" pitchFamily="34" charset="0"/>
              </a:rPr>
              <a:t>at Risk, n</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DAB + TRAM</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NIVO</a:t>
            </a:r>
            <a:endParaRPr lang="en-US" sz="1200" b="0" dirty="0">
              <a:solidFill>
                <a:schemeClr val="accent4"/>
              </a:solidFill>
              <a:latin typeface="Calibri" panose="020F0502020204030204" pitchFamily="34" charset="0"/>
            </a:endParaRPr>
          </a:p>
        </p:txBody>
      </p:sp>
      <p:grpSp>
        <p:nvGrpSpPr>
          <p:cNvPr id="34" name="Group 33">
            <a:extLst>
              <a:ext uri="{FF2B5EF4-FFF2-40B4-BE49-F238E27FC236}">
                <a16:creationId xmlns:a16="http://schemas.microsoft.com/office/drawing/2014/main" id="{1A31438B-1429-9B6B-A535-45ECB8936C26}"/>
              </a:ext>
            </a:extLst>
          </p:cNvPr>
          <p:cNvGrpSpPr/>
          <p:nvPr/>
        </p:nvGrpSpPr>
        <p:grpSpPr>
          <a:xfrm>
            <a:off x="1484812" y="4826284"/>
            <a:ext cx="681254" cy="949087"/>
            <a:chOff x="1484812" y="4623700"/>
            <a:chExt cx="681254" cy="949087"/>
          </a:xfrm>
        </p:grpSpPr>
        <p:cxnSp>
          <p:nvCxnSpPr>
            <p:cNvPr id="35" name="Straight Connector 34">
              <a:extLst>
                <a:ext uri="{FF2B5EF4-FFF2-40B4-BE49-F238E27FC236}">
                  <a16:creationId xmlns:a16="http://schemas.microsoft.com/office/drawing/2014/main" id="{2298C89F-228D-7AC8-84E7-D2BD129D8EE3}"/>
                </a:ext>
              </a:extLst>
            </p:cNvPr>
            <p:cNvCxnSpPr>
              <a:cxnSpLocks/>
            </p:cNvCxnSpPr>
            <p:nvPr/>
          </p:nvCxnSpPr>
          <p:spPr bwMode="auto">
            <a:xfrm>
              <a:off x="18361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4CDBAA62-0CE7-53B3-C05D-8F61E1E81B5B}"/>
                </a:ext>
              </a:extLst>
            </p:cNvPr>
            <p:cNvSpPr txBox="1"/>
            <p:nvPr/>
          </p:nvSpPr>
          <p:spPr bwMode="auto">
            <a:xfrm>
              <a:off x="1560122"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65B9AB4A-60DB-B579-CFA4-C04FCA104A95}"/>
                </a:ext>
              </a:extLst>
            </p:cNvPr>
            <p:cNvSpPr txBox="1"/>
            <p:nvPr/>
          </p:nvSpPr>
          <p:spPr bwMode="auto">
            <a:xfrm>
              <a:off x="1484812"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10</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7</a:t>
              </a:r>
              <a:endParaRPr lang="en-US" sz="1200" b="0" dirty="0">
                <a:solidFill>
                  <a:schemeClr val="accent3"/>
                </a:solidFill>
                <a:latin typeface="Calibri" panose="020F0502020204030204" pitchFamily="34" charset="0"/>
              </a:endParaRPr>
            </a:p>
          </p:txBody>
        </p:sp>
      </p:grpSp>
      <p:grpSp>
        <p:nvGrpSpPr>
          <p:cNvPr id="38" name="Group 37">
            <a:extLst>
              <a:ext uri="{FF2B5EF4-FFF2-40B4-BE49-F238E27FC236}">
                <a16:creationId xmlns:a16="http://schemas.microsoft.com/office/drawing/2014/main" id="{CDBD3C58-48DF-86C8-08AE-2CD958A514FC}"/>
              </a:ext>
            </a:extLst>
          </p:cNvPr>
          <p:cNvGrpSpPr/>
          <p:nvPr/>
        </p:nvGrpSpPr>
        <p:grpSpPr>
          <a:xfrm>
            <a:off x="2609832" y="4826284"/>
            <a:ext cx="681254" cy="949087"/>
            <a:chOff x="2573196" y="4623700"/>
            <a:chExt cx="681254" cy="949087"/>
          </a:xfrm>
        </p:grpSpPr>
        <p:cxnSp>
          <p:nvCxnSpPr>
            <p:cNvPr id="39" name="Straight Connector 38">
              <a:extLst>
                <a:ext uri="{FF2B5EF4-FFF2-40B4-BE49-F238E27FC236}">
                  <a16:creationId xmlns:a16="http://schemas.microsoft.com/office/drawing/2014/main" id="{8D618725-DD2A-1D53-C271-DA5B1105B8DE}"/>
                </a:ext>
              </a:extLst>
            </p:cNvPr>
            <p:cNvCxnSpPr>
              <a:cxnSpLocks/>
            </p:cNvCxnSpPr>
            <p:nvPr/>
          </p:nvCxnSpPr>
          <p:spPr bwMode="auto">
            <a:xfrm>
              <a:off x="29168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4A8B80BC-3EE2-5771-AB38-C3296A815880}"/>
                </a:ext>
              </a:extLst>
            </p:cNvPr>
            <p:cNvSpPr txBox="1"/>
            <p:nvPr/>
          </p:nvSpPr>
          <p:spPr bwMode="auto">
            <a:xfrm>
              <a:off x="2641706"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41" name="TextBox 40">
              <a:extLst>
                <a:ext uri="{FF2B5EF4-FFF2-40B4-BE49-F238E27FC236}">
                  <a16:creationId xmlns:a16="http://schemas.microsoft.com/office/drawing/2014/main" id="{698DDD5C-296E-1ECA-B859-C595927DDB21}"/>
                </a:ext>
              </a:extLst>
            </p:cNvPr>
            <p:cNvSpPr txBox="1"/>
            <p:nvPr/>
          </p:nvSpPr>
          <p:spPr bwMode="auto">
            <a:xfrm>
              <a:off x="2573196"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10</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6</a:t>
              </a:r>
              <a:endParaRPr lang="en-US" sz="1200" b="0" dirty="0">
                <a:solidFill>
                  <a:schemeClr val="accent3"/>
                </a:solidFill>
                <a:latin typeface="Calibri" panose="020F0502020204030204" pitchFamily="34" charset="0"/>
              </a:endParaRPr>
            </a:p>
          </p:txBody>
        </p:sp>
      </p:grpSp>
      <p:grpSp>
        <p:nvGrpSpPr>
          <p:cNvPr id="42" name="Group 41">
            <a:extLst>
              <a:ext uri="{FF2B5EF4-FFF2-40B4-BE49-F238E27FC236}">
                <a16:creationId xmlns:a16="http://schemas.microsoft.com/office/drawing/2014/main" id="{2F0FDAC7-5983-4F3C-A30C-D7DD69A8FA4E}"/>
              </a:ext>
            </a:extLst>
          </p:cNvPr>
          <p:cNvGrpSpPr/>
          <p:nvPr/>
        </p:nvGrpSpPr>
        <p:grpSpPr>
          <a:xfrm>
            <a:off x="3172342" y="4826284"/>
            <a:ext cx="681254" cy="949087"/>
            <a:chOff x="3117388" y="4623700"/>
            <a:chExt cx="681254" cy="949087"/>
          </a:xfrm>
        </p:grpSpPr>
        <p:cxnSp>
          <p:nvCxnSpPr>
            <p:cNvPr id="43" name="Straight Connector 42">
              <a:extLst>
                <a:ext uri="{FF2B5EF4-FFF2-40B4-BE49-F238E27FC236}">
                  <a16:creationId xmlns:a16="http://schemas.microsoft.com/office/drawing/2014/main" id="{D37E4150-0967-4011-13CB-5D76D948A413}"/>
                </a:ext>
              </a:extLst>
            </p:cNvPr>
            <p:cNvCxnSpPr>
              <a:cxnSpLocks/>
            </p:cNvCxnSpPr>
            <p:nvPr/>
          </p:nvCxnSpPr>
          <p:spPr bwMode="auto">
            <a:xfrm>
              <a:off x="345712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2F7217ED-A51A-0263-4D87-4ECA704A8E88}"/>
                </a:ext>
              </a:extLst>
            </p:cNvPr>
            <p:cNvSpPr txBox="1"/>
            <p:nvPr/>
          </p:nvSpPr>
          <p:spPr bwMode="auto">
            <a:xfrm>
              <a:off x="3182498"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45" name="TextBox 44">
              <a:extLst>
                <a:ext uri="{FF2B5EF4-FFF2-40B4-BE49-F238E27FC236}">
                  <a16:creationId xmlns:a16="http://schemas.microsoft.com/office/drawing/2014/main" id="{DD2DEA2A-C79F-B486-CA76-FB969F76C0A1}"/>
                </a:ext>
              </a:extLst>
            </p:cNvPr>
            <p:cNvSpPr txBox="1"/>
            <p:nvPr/>
          </p:nvSpPr>
          <p:spPr bwMode="auto">
            <a:xfrm>
              <a:off x="3117388"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10</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5</a:t>
              </a:r>
              <a:endParaRPr lang="en-US" sz="1200" b="0" dirty="0">
                <a:solidFill>
                  <a:schemeClr val="accent3"/>
                </a:solidFill>
                <a:latin typeface="Calibri" panose="020F0502020204030204" pitchFamily="34" charset="0"/>
              </a:endParaRPr>
            </a:p>
          </p:txBody>
        </p:sp>
      </p:grpSp>
      <p:grpSp>
        <p:nvGrpSpPr>
          <p:cNvPr id="46" name="Group 45">
            <a:extLst>
              <a:ext uri="{FF2B5EF4-FFF2-40B4-BE49-F238E27FC236}">
                <a16:creationId xmlns:a16="http://schemas.microsoft.com/office/drawing/2014/main" id="{4B2E0B12-D30E-AC0F-73D4-6322BC5C295B}"/>
              </a:ext>
            </a:extLst>
          </p:cNvPr>
          <p:cNvGrpSpPr/>
          <p:nvPr/>
        </p:nvGrpSpPr>
        <p:grpSpPr>
          <a:xfrm>
            <a:off x="3734852" y="4826284"/>
            <a:ext cx="681254" cy="949087"/>
            <a:chOff x="3661580" y="4623700"/>
            <a:chExt cx="681254" cy="949087"/>
          </a:xfrm>
        </p:grpSpPr>
        <p:cxnSp>
          <p:nvCxnSpPr>
            <p:cNvPr id="47" name="Straight Connector 46">
              <a:extLst>
                <a:ext uri="{FF2B5EF4-FFF2-40B4-BE49-F238E27FC236}">
                  <a16:creationId xmlns:a16="http://schemas.microsoft.com/office/drawing/2014/main" id="{70846C03-79BA-F2F4-E6E4-63401BB7C7B4}"/>
                </a:ext>
              </a:extLst>
            </p:cNvPr>
            <p:cNvCxnSpPr>
              <a:cxnSpLocks/>
            </p:cNvCxnSpPr>
            <p:nvPr/>
          </p:nvCxnSpPr>
          <p:spPr bwMode="auto">
            <a:xfrm>
              <a:off x="39974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0B8D77E1-06A4-1C4A-DE9A-6A4100A15CDE}"/>
                </a:ext>
              </a:extLst>
            </p:cNvPr>
            <p:cNvSpPr txBox="1"/>
            <p:nvPr/>
          </p:nvSpPr>
          <p:spPr bwMode="auto">
            <a:xfrm>
              <a:off x="3723290"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49" name="TextBox 48">
              <a:extLst>
                <a:ext uri="{FF2B5EF4-FFF2-40B4-BE49-F238E27FC236}">
                  <a16:creationId xmlns:a16="http://schemas.microsoft.com/office/drawing/2014/main" id="{089B0DF7-6000-2BF0-B6E6-41EFD7A4E900}"/>
                </a:ext>
              </a:extLst>
            </p:cNvPr>
            <p:cNvSpPr txBox="1"/>
            <p:nvPr/>
          </p:nvSpPr>
          <p:spPr bwMode="auto">
            <a:xfrm>
              <a:off x="3661580"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8</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5</a:t>
              </a:r>
              <a:endParaRPr lang="en-US" sz="1200" b="0" dirty="0">
                <a:solidFill>
                  <a:schemeClr val="accent3"/>
                </a:solidFill>
                <a:latin typeface="Calibri" panose="020F0502020204030204" pitchFamily="34" charset="0"/>
              </a:endParaRPr>
            </a:p>
          </p:txBody>
        </p:sp>
      </p:grpSp>
      <p:grpSp>
        <p:nvGrpSpPr>
          <p:cNvPr id="50" name="Group 49">
            <a:extLst>
              <a:ext uri="{FF2B5EF4-FFF2-40B4-BE49-F238E27FC236}">
                <a16:creationId xmlns:a16="http://schemas.microsoft.com/office/drawing/2014/main" id="{F0062CB7-009F-F9AA-7194-7738D2CFAC36}"/>
              </a:ext>
            </a:extLst>
          </p:cNvPr>
          <p:cNvGrpSpPr/>
          <p:nvPr/>
        </p:nvGrpSpPr>
        <p:grpSpPr>
          <a:xfrm>
            <a:off x="4297362" y="4826284"/>
            <a:ext cx="681254" cy="949087"/>
            <a:chOff x="4205772" y="4623700"/>
            <a:chExt cx="681254" cy="949087"/>
          </a:xfrm>
        </p:grpSpPr>
        <p:cxnSp>
          <p:nvCxnSpPr>
            <p:cNvPr id="51" name="Straight Connector 50">
              <a:extLst>
                <a:ext uri="{FF2B5EF4-FFF2-40B4-BE49-F238E27FC236}">
                  <a16:creationId xmlns:a16="http://schemas.microsoft.com/office/drawing/2014/main" id="{B86F6795-B6D9-B47C-5559-BD86ED643ADF}"/>
                </a:ext>
              </a:extLst>
            </p:cNvPr>
            <p:cNvCxnSpPr>
              <a:cxnSpLocks/>
            </p:cNvCxnSpPr>
            <p:nvPr/>
          </p:nvCxnSpPr>
          <p:spPr bwMode="auto">
            <a:xfrm>
              <a:off x="45377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F78FB96A-04D4-6CF1-6DF5-B32A9195781B}"/>
                </a:ext>
              </a:extLst>
            </p:cNvPr>
            <p:cNvSpPr txBox="1"/>
            <p:nvPr/>
          </p:nvSpPr>
          <p:spPr bwMode="auto">
            <a:xfrm>
              <a:off x="4264082"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3" name="TextBox 52">
              <a:extLst>
                <a:ext uri="{FF2B5EF4-FFF2-40B4-BE49-F238E27FC236}">
                  <a16:creationId xmlns:a16="http://schemas.microsoft.com/office/drawing/2014/main" id="{E5CC47E8-E55E-7F13-EF1B-EF6D4E04B392}"/>
                </a:ext>
              </a:extLst>
            </p:cNvPr>
            <p:cNvSpPr txBox="1"/>
            <p:nvPr/>
          </p:nvSpPr>
          <p:spPr bwMode="auto">
            <a:xfrm>
              <a:off x="4205772"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5</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5</a:t>
              </a:r>
              <a:endParaRPr lang="en-US" sz="1200" b="0" dirty="0">
                <a:solidFill>
                  <a:schemeClr val="accent3"/>
                </a:solidFill>
                <a:latin typeface="Calibri" panose="020F0502020204030204" pitchFamily="34" charset="0"/>
              </a:endParaRPr>
            </a:p>
          </p:txBody>
        </p:sp>
      </p:grpSp>
      <p:grpSp>
        <p:nvGrpSpPr>
          <p:cNvPr id="54" name="Group 53">
            <a:extLst>
              <a:ext uri="{FF2B5EF4-FFF2-40B4-BE49-F238E27FC236}">
                <a16:creationId xmlns:a16="http://schemas.microsoft.com/office/drawing/2014/main" id="{0EA32ED1-219C-7434-A593-2F9E2194059D}"/>
              </a:ext>
            </a:extLst>
          </p:cNvPr>
          <p:cNvGrpSpPr/>
          <p:nvPr/>
        </p:nvGrpSpPr>
        <p:grpSpPr>
          <a:xfrm>
            <a:off x="4859871" y="4826284"/>
            <a:ext cx="681254" cy="949087"/>
            <a:chOff x="4749964" y="4623700"/>
            <a:chExt cx="681254" cy="949087"/>
          </a:xfrm>
        </p:grpSpPr>
        <p:cxnSp>
          <p:nvCxnSpPr>
            <p:cNvPr id="55" name="Straight Connector 54">
              <a:extLst>
                <a:ext uri="{FF2B5EF4-FFF2-40B4-BE49-F238E27FC236}">
                  <a16:creationId xmlns:a16="http://schemas.microsoft.com/office/drawing/2014/main" id="{11FC7359-6E32-A921-8A2C-F3918A12855E}"/>
                </a:ext>
              </a:extLst>
            </p:cNvPr>
            <p:cNvCxnSpPr>
              <a:cxnSpLocks/>
            </p:cNvCxnSpPr>
            <p:nvPr/>
          </p:nvCxnSpPr>
          <p:spPr bwMode="auto">
            <a:xfrm>
              <a:off x="50781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D0B9BEC7-9300-0463-DD01-9784B560F756}"/>
                </a:ext>
              </a:extLst>
            </p:cNvPr>
            <p:cNvSpPr txBox="1"/>
            <p:nvPr/>
          </p:nvSpPr>
          <p:spPr bwMode="auto">
            <a:xfrm>
              <a:off x="4804874"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57" name="TextBox 56">
              <a:extLst>
                <a:ext uri="{FF2B5EF4-FFF2-40B4-BE49-F238E27FC236}">
                  <a16:creationId xmlns:a16="http://schemas.microsoft.com/office/drawing/2014/main" id="{6C5D2569-5C2F-7830-9321-3006B96D502F}"/>
                </a:ext>
              </a:extLst>
            </p:cNvPr>
            <p:cNvSpPr txBox="1"/>
            <p:nvPr/>
          </p:nvSpPr>
          <p:spPr bwMode="auto">
            <a:xfrm>
              <a:off x="4749964"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2</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2</a:t>
              </a:r>
              <a:endParaRPr lang="en-US" sz="1200" b="0" dirty="0">
                <a:solidFill>
                  <a:schemeClr val="accent3"/>
                </a:solidFill>
                <a:latin typeface="Calibri" panose="020F0502020204030204" pitchFamily="34" charset="0"/>
              </a:endParaRPr>
            </a:p>
          </p:txBody>
        </p:sp>
      </p:grpSp>
      <p:sp>
        <p:nvSpPr>
          <p:cNvPr id="58" name="TextBox 57">
            <a:extLst>
              <a:ext uri="{FF2B5EF4-FFF2-40B4-BE49-F238E27FC236}">
                <a16:creationId xmlns:a16="http://schemas.microsoft.com/office/drawing/2014/main" id="{0BCF8D30-137D-3450-BFF1-2428057ECD6D}"/>
              </a:ext>
            </a:extLst>
          </p:cNvPr>
          <p:cNvSpPr txBox="1"/>
          <p:nvPr/>
        </p:nvSpPr>
        <p:spPr bwMode="auto">
          <a:xfrm>
            <a:off x="7544222" y="1692414"/>
            <a:ext cx="357447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DMFS</a:t>
            </a:r>
          </a:p>
        </p:txBody>
      </p:sp>
      <p:cxnSp>
        <p:nvCxnSpPr>
          <p:cNvPr id="59" name="Straight Connector 58">
            <a:extLst>
              <a:ext uri="{FF2B5EF4-FFF2-40B4-BE49-F238E27FC236}">
                <a16:creationId xmlns:a16="http://schemas.microsoft.com/office/drawing/2014/main" id="{550C09ED-2A71-7F5B-C684-BAA9A7D81E3B}"/>
              </a:ext>
            </a:extLst>
          </p:cNvPr>
          <p:cNvCxnSpPr>
            <a:cxnSpLocks/>
          </p:cNvCxnSpPr>
          <p:nvPr/>
        </p:nvCxnSpPr>
        <p:spPr bwMode="auto">
          <a:xfrm>
            <a:off x="7543356" y="4841385"/>
            <a:ext cx="3861397"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7D27F83-DB81-A46F-DCEB-E84BBB12D04C}"/>
              </a:ext>
            </a:extLst>
          </p:cNvPr>
          <p:cNvCxnSpPr/>
          <p:nvPr/>
        </p:nvCxnSpPr>
        <p:spPr bwMode="auto">
          <a:xfrm flipV="1">
            <a:off x="7544222" y="2090261"/>
            <a:ext cx="0" cy="2763982"/>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489192E-2F50-FAB9-99F3-AC087576AC46}"/>
              </a:ext>
            </a:extLst>
          </p:cNvPr>
          <p:cNvCxnSpPr>
            <a:cxnSpLocks/>
          </p:cNvCxnSpPr>
          <p:nvPr/>
        </p:nvCxnSpPr>
        <p:spPr bwMode="auto">
          <a:xfrm flipH="1">
            <a:off x="7483608" y="21045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66A5FE6-1206-C322-BAEA-D6BD82613028}"/>
              </a:ext>
            </a:extLst>
          </p:cNvPr>
          <p:cNvCxnSpPr>
            <a:cxnSpLocks/>
          </p:cNvCxnSpPr>
          <p:nvPr/>
        </p:nvCxnSpPr>
        <p:spPr bwMode="auto">
          <a:xfrm flipH="1">
            <a:off x="7483608" y="26519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79964D9-6B7F-1DD5-E054-A6C4307B2916}"/>
              </a:ext>
            </a:extLst>
          </p:cNvPr>
          <p:cNvCxnSpPr>
            <a:cxnSpLocks/>
          </p:cNvCxnSpPr>
          <p:nvPr/>
        </p:nvCxnSpPr>
        <p:spPr bwMode="auto">
          <a:xfrm flipH="1">
            <a:off x="7483608" y="31992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A71AE27B-B3C8-08B2-8D62-4F859673F562}"/>
              </a:ext>
            </a:extLst>
          </p:cNvPr>
          <p:cNvCxnSpPr>
            <a:cxnSpLocks/>
          </p:cNvCxnSpPr>
          <p:nvPr/>
        </p:nvCxnSpPr>
        <p:spPr bwMode="auto">
          <a:xfrm flipH="1">
            <a:off x="7483608" y="37466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5262CFCA-E176-A2CC-3B02-0456070456D3}"/>
              </a:ext>
            </a:extLst>
          </p:cNvPr>
          <p:cNvCxnSpPr>
            <a:cxnSpLocks/>
          </p:cNvCxnSpPr>
          <p:nvPr/>
        </p:nvCxnSpPr>
        <p:spPr bwMode="auto">
          <a:xfrm flipH="1">
            <a:off x="7483608" y="42940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A4F55833-F0D0-CE1B-8F27-3F533ECBF699}"/>
              </a:ext>
            </a:extLst>
          </p:cNvPr>
          <p:cNvCxnSpPr>
            <a:cxnSpLocks/>
          </p:cNvCxnSpPr>
          <p:nvPr/>
        </p:nvCxnSpPr>
        <p:spPr bwMode="auto">
          <a:xfrm flipH="1">
            <a:off x="7483608" y="4841385"/>
            <a:ext cx="64008" cy="0"/>
          </a:xfrm>
          <a:prstGeom prst="line">
            <a:avLst/>
          </a:prstGeom>
          <a:noFill/>
          <a:ln w="28575" cap="flat" cmpd="sng" algn="ctr">
            <a:solidFill>
              <a:schemeClr val="bg1"/>
            </a:solidFill>
            <a:prstDash val="solid"/>
            <a:round/>
            <a:headEnd type="none" w="med" len="med"/>
            <a:tailEnd type="none" w="med" len="med"/>
          </a:ln>
          <a:effectLst/>
        </p:spPr>
      </p:cxnSp>
      <p:sp>
        <p:nvSpPr>
          <p:cNvPr id="9220" name="TextBox 9219">
            <a:extLst>
              <a:ext uri="{FF2B5EF4-FFF2-40B4-BE49-F238E27FC236}">
                <a16:creationId xmlns:a16="http://schemas.microsoft.com/office/drawing/2014/main" id="{8FB734DB-CD0D-CD8D-E65D-F8C6B7EE4EAA}"/>
              </a:ext>
            </a:extLst>
          </p:cNvPr>
          <p:cNvSpPr txBox="1"/>
          <p:nvPr/>
        </p:nvSpPr>
        <p:spPr bwMode="auto">
          <a:xfrm>
            <a:off x="6994765" y="1936968"/>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221" name="TextBox 9220">
            <a:extLst>
              <a:ext uri="{FF2B5EF4-FFF2-40B4-BE49-F238E27FC236}">
                <a16:creationId xmlns:a16="http://schemas.microsoft.com/office/drawing/2014/main" id="{08778725-459D-7C8E-79FF-9420DDEB7B40}"/>
              </a:ext>
            </a:extLst>
          </p:cNvPr>
          <p:cNvSpPr txBox="1"/>
          <p:nvPr/>
        </p:nvSpPr>
        <p:spPr bwMode="auto">
          <a:xfrm>
            <a:off x="6994765" y="2483996"/>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222" name="TextBox 9221">
            <a:extLst>
              <a:ext uri="{FF2B5EF4-FFF2-40B4-BE49-F238E27FC236}">
                <a16:creationId xmlns:a16="http://schemas.microsoft.com/office/drawing/2014/main" id="{0947BB09-0E11-8408-920F-0380F76B26ED}"/>
              </a:ext>
            </a:extLst>
          </p:cNvPr>
          <p:cNvSpPr txBox="1"/>
          <p:nvPr/>
        </p:nvSpPr>
        <p:spPr bwMode="auto">
          <a:xfrm>
            <a:off x="6994765" y="3031024"/>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223" name="TextBox 9222">
            <a:extLst>
              <a:ext uri="{FF2B5EF4-FFF2-40B4-BE49-F238E27FC236}">
                <a16:creationId xmlns:a16="http://schemas.microsoft.com/office/drawing/2014/main" id="{1FFDC665-3C2A-B7E1-6579-F84C96BA9238}"/>
              </a:ext>
            </a:extLst>
          </p:cNvPr>
          <p:cNvSpPr txBox="1"/>
          <p:nvPr/>
        </p:nvSpPr>
        <p:spPr bwMode="auto">
          <a:xfrm>
            <a:off x="6994765" y="3578052"/>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224" name="TextBox 9223">
            <a:extLst>
              <a:ext uri="{FF2B5EF4-FFF2-40B4-BE49-F238E27FC236}">
                <a16:creationId xmlns:a16="http://schemas.microsoft.com/office/drawing/2014/main" id="{3465F9C9-3DE6-EBA2-1787-82F686C9BE23}"/>
              </a:ext>
            </a:extLst>
          </p:cNvPr>
          <p:cNvSpPr txBox="1"/>
          <p:nvPr/>
        </p:nvSpPr>
        <p:spPr bwMode="auto">
          <a:xfrm>
            <a:off x="6994765" y="412508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225" name="TextBox 9224">
            <a:extLst>
              <a:ext uri="{FF2B5EF4-FFF2-40B4-BE49-F238E27FC236}">
                <a16:creationId xmlns:a16="http://schemas.microsoft.com/office/drawing/2014/main" id="{09914292-9817-4701-2600-DE17F6196F7D}"/>
              </a:ext>
            </a:extLst>
          </p:cNvPr>
          <p:cNvSpPr txBox="1"/>
          <p:nvPr/>
        </p:nvSpPr>
        <p:spPr bwMode="auto">
          <a:xfrm>
            <a:off x="6994765" y="4672108"/>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27" name="Tekstvak 14">
            <a:extLst>
              <a:ext uri="{FF2B5EF4-FFF2-40B4-BE49-F238E27FC236}">
                <a16:creationId xmlns:a16="http://schemas.microsoft.com/office/drawing/2014/main" id="{42958CFB-5AE9-AC5F-7D4B-0B7C3AE5E1D0}"/>
              </a:ext>
            </a:extLst>
          </p:cNvPr>
          <p:cNvSpPr txBox="1"/>
          <p:nvPr/>
        </p:nvSpPr>
        <p:spPr>
          <a:xfrm>
            <a:off x="4057302" y="2336480"/>
            <a:ext cx="596739" cy="307777"/>
          </a:xfrm>
          <a:prstGeom prst="rect">
            <a:avLst/>
          </a:prstGeom>
          <a:noFill/>
        </p:spPr>
        <p:txBody>
          <a:bodyPr wrap="square" rtlCol="0">
            <a:spAutoFit/>
          </a:bodyPr>
          <a:lstStyle/>
          <a:p>
            <a:r>
              <a:rPr lang="en-US" sz="1400" b="1" dirty="0">
                <a:solidFill>
                  <a:schemeClr val="accent3"/>
                </a:solidFill>
                <a:latin typeface="+mn-lt"/>
              </a:rPr>
              <a:t>80%</a:t>
            </a:r>
            <a:endParaRPr lang="en-NL" sz="1400" b="1">
              <a:solidFill>
                <a:schemeClr val="accent3"/>
              </a:solidFill>
              <a:latin typeface="+mn-lt"/>
            </a:endParaRPr>
          </a:p>
        </p:txBody>
      </p:sp>
      <p:sp>
        <p:nvSpPr>
          <p:cNvPr id="9228" name="TextBox 1">
            <a:extLst>
              <a:ext uri="{FF2B5EF4-FFF2-40B4-BE49-F238E27FC236}">
                <a16:creationId xmlns:a16="http://schemas.microsoft.com/office/drawing/2014/main" id="{7A9E32A4-2137-9F94-BC1F-4B98FD69790E}"/>
              </a:ext>
            </a:extLst>
          </p:cNvPr>
          <p:cNvSpPr txBox="1"/>
          <p:nvPr/>
        </p:nvSpPr>
        <p:spPr>
          <a:xfrm>
            <a:off x="5245755" y="2567690"/>
            <a:ext cx="559540" cy="307777"/>
          </a:xfrm>
          <a:prstGeom prst="rect">
            <a:avLst/>
          </a:prstGeom>
          <a:noFill/>
        </p:spPr>
        <p:txBody>
          <a:bodyPr wrap="square" rtlCol="0">
            <a:spAutoFit/>
          </a:bodyPr>
          <a:lstStyle/>
          <a:p>
            <a:r>
              <a:rPr lang="en-US" sz="1400" dirty="0">
                <a:solidFill>
                  <a:schemeClr val="accent1"/>
                </a:solidFill>
                <a:latin typeface="+mn-lt"/>
              </a:rPr>
              <a:t>71</a:t>
            </a:r>
            <a:r>
              <a:rPr lang="en-US" sz="1400" b="1" dirty="0">
                <a:solidFill>
                  <a:schemeClr val="accent1"/>
                </a:solidFill>
                <a:latin typeface="+mn-lt"/>
              </a:rPr>
              <a:t>%</a:t>
            </a:r>
            <a:endParaRPr lang="en-NL" sz="1400" b="1">
              <a:solidFill>
                <a:schemeClr val="accent1"/>
              </a:solidFill>
              <a:latin typeface="+mn-lt"/>
            </a:endParaRPr>
          </a:p>
        </p:txBody>
      </p:sp>
      <p:sp>
        <p:nvSpPr>
          <p:cNvPr id="9229" name="Tekstvak 14">
            <a:extLst>
              <a:ext uri="{FF2B5EF4-FFF2-40B4-BE49-F238E27FC236}">
                <a16:creationId xmlns:a16="http://schemas.microsoft.com/office/drawing/2014/main" id="{9EE2A4DC-BDD5-EB2A-6D0B-C2F3F366E739}"/>
              </a:ext>
            </a:extLst>
          </p:cNvPr>
          <p:cNvSpPr txBox="1"/>
          <p:nvPr/>
        </p:nvSpPr>
        <p:spPr>
          <a:xfrm>
            <a:off x="5313670" y="3389809"/>
            <a:ext cx="596739" cy="307777"/>
          </a:xfrm>
          <a:prstGeom prst="rect">
            <a:avLst/>
          </a:prstGeom>
          <a:noFill/>
        </p:spPr>
        <p:txBody>
          <a:bodyPr wrap="square" rtlCol="0">
            <a:spAutoFit/>
          </a:bodyPr>
          <a:lstStyle/>
          <a:p>
            <a:r>
              <a:rPr lang="en-US" sz="1400" b="1" dirty="0">
                <a:solidFill>
                  <a:schemeClr val="accent3"/>
                </a:solidFill>
                <a:latin typeface="+mn-lt"/>
              </a:rPr>
              <a:t>58%</a:t>
            </a:r>
            <a:endParaRPr lang="en-NL" sz="1400" b="1">
              <a:solidFill>
                <a:schemeClr val="accent3"/>
              </a:solidFill>
              <a:latin typeface="+mn-lt"/>
            </a:endParaRPr>
          </a:p>
        </p:txBody>
      </p:sp>
      <p:sp>
        <p:nvSpPr>
          <p:cNvPr id="9230" name="TextBox 1">
            <a:extLst>
              <a:ext uri="{FF2B5EF4-FFF2-40B4-BE49-F238E27FC236}">
                <a16:creationId xmlns:a16="http://schemas.microsoft.com/office/drawing/2014/main" id="{FF499CC7-3F55-A08B-E373-7C053D904367}"/>
              </a:ext>
            </a:extLst>
          </p:cNvPr>
          <p:cNvSpPr txBox="1"/>
          <p:nvPr/>
        </p:nvSpPr>
        <p:spPr>
          <a:xfrm>
            <a:off x="9720516" y="2151856"/>
            <a:ext cx="559540" cy="307777"/>
          </a:xfrm>
          <a:prstGeom prst="rect">
            <a:avLst/>
          </a:prstGeom>
          <a:noFill/>
        </p:spPr>
        <p:txBody>
          <a:bodyPr wrap="square" rtlCol="0">
            <a:spAutoFit/>
          </a:bodyPr>
          <a:lstStyle/>
          <a:p>
            <a:r>
              <a:rPr lang="en-US" sz="1400" b="1" dirty="0">
                <a:solidFill>
                  <a:schemeClr val="accent1"/>
                </a:solidFill>
                <a:latin typeface="+mn-lt"/>
              </a:rPr>
              <a:t>86%</a:t>
            </a:r>
            <a:endParaRPr lang="en-NL" sz="1400" b="1">
              <a:solidFill>
                <a:schemeClr val="accent1"/>
              </a:solidFill>
              <a:latin typeface="+mn-lt"/>
            </a:endParaRPr>
          </a:p>
        </p:txBody>
      </p:sp>
      <p:sp>
        <p:nvSpPr>
          <p:cNvPr id="9231" name="Tekstvak 14">
            <a:extLst>
              <a:ext uri="{FF2B5EF4-FFF2-40B4-BE49-F238E27FC236}">
                <a16:creationId xmlns:a16="http://schemas.microsoft.com/office/drawing/2014/main" id="{1D8D3294-1A2A-323C-2D51-B314342A667E}"/>
              </a:ext>
            </a:extLst>
          </p:cNvPr>
          <p:cNvSpPr txBox="1"/>
          <p:nvPr/>
        </p:nvSpPr>
        <p:spPr>
          <a:xfrm>
            <a:off x="10834619" y="3347186"/>
            <a:ext cx="596739" cy="307777"/>
          </a:xfrm>
          <a:prstGeom prst="rect">
            <a:avLst/>
          </a:prstGeom>
          <a:noFill/>
        </p:spPr>
        <p:txBody>
          <a:bodyPr wrap="square" rtlCol="0">
            <a:spAutoFit/>
          </a:bodyPr>
          <a:lstStyle/>
          <a:p>
            <a:r>
              <a:rPr lang="en-US" sz="1400" b="1" dirty="0">
                <a:solidFill>
                  <a:schemeClr val="accent3"/>
                </a:solidFill>
                <a:latin typeface="+mn-lt"/>
              </a:rPr>
              <a:t>56%</a:t>
            </a:r>
            <a:endParaRPr lang="en-NL" sz="1400" b="1">
              <a:solidFill>
                <a:schemeClr val="accent3"/>
              </a:solidFill>
              <a:latin typeface="+mn-lt"/>
            </a:endParaRPr>
          </a:p>
        </p:txBody>
      </p:sp>
      <p:sp>
        <p:nvSpPr>
          <p:cNvPr id="9232" name="Tekstvak 14">
            <a:extLst>
              <a:ext uri="{FF2B5EF4-FFF2-40B4-BE49-F238E27FC236}">
                <a16:creationId xmlns:a16="http://schemas.microsoft.com/office/drawing/2014/main" id="{A7D1093A-59D1-AA5F-1B3D-CAAA5DECD0ED}"/>
              </a:ext>
            </a:extLst>
          </p:cNvPr>
          <p:cNvSpPr txBox="1"/>
          <p:nvPr/>
        </p:nvSpPr>
        <p:spPr>
          <a:xfrm>
            <a:off x="9740925" y="2807799"/>
            <a:ext cx="596739" cy="307777"/>
          </a:xfrm>
          <a:prstGeom prst="rect">
            <a:avLst/>
          </a:prstGeom>
          <a:noFill/>
        </p:spPr>
        <p:txBody>
          <a:bodyPr wrap="square" rtlCol="0">
            <a:spAutoFit/>
          </a:bodyPr>
          <a:lstStyle/>
          <a:p>
            <a:r>
              <a:rPr lang="en-US" sz="1400" b="1" dirty="0">
                <a:solidFill>
                  <a:schemeClr val="accent3"/>
                </a:solidFill>
                <a:latin typeface="+mn-lt"/>
              </a:rPr>
              <a:t>80%</a:t>
            </a:r>
            <a:endParaRPr lang="en-NL" sz="1400" b="1">
              <a:solidFill>
                <a:schemeClr val="accent3"/>
              </a:solidFill>
              <a:latin typeface="+mn-lt"/>
            </a:endParaRPr>
          </a:p>
        </p:txBody>
      </p:sp>
      <p:cxnSp>
        <p:nvCxnSpPr>
          <p:cNvPr id="9233" name="Straight Connector 9232">
            <a:extLst>
              <a:ext uri="{FF2B5EF4-FFF2-40B4-BE49-F238E27FC236}">
                <a16:creationId xmlns:a16="http://schemas.microsoft.com/office/drawing/2014/main" id="{FE0DCBC2-FBF7-71F2-5593-28FCD50C83C3}"/>
              </a:ext>
            </a:extLst>
          </p:cNvPr>
          <p:cNvCxnSpPr/>
          <p:nvPr/>
        </p:nvCxnSpPr>
        <p:spPr bwMode="auto">
          <a:xfrm flipV="1">
            <a:off x="9779711" y="2458175"/>
            <a:ext cx="2698" cy="2368109"/>
          </a:xfrm>
          <a:prstGeom prst="line">
            <a:avLst/>
          </a:prstGeom>
          <a:noFill/>
          <a:ln w="28575" cap="flat" cmpd="sng" algn="ctr">
            <a:solidFill>
              <a:schemeClr val="tx2">
                <a:lumMod val="75000"/>
              </a:schemeClr>
            </a:solidFill>
            <a:prstDash val="dash"/>
            <a:round/>
            <a:headEnd type="none" w="med" len="med"/>
            <a:tailEnd type="none" w="med" len="med"/>
          </a:ln>
          <a:effectLst/>
        </p:spPr>
      </p:cxnSp>
      <p:grpSp>
        <p:nvGrpSpPr>
          <p:cNvPr id="9234" name="Group 9233">
            <a:extLst>
              <a:ext uri="{FF2B5EF4-FFF2-40B4-BE49-F238E27FC236}">
                <a16:creationId xmlns:a16="http://schemas.microsoft.com/office/drawing/2014/main" id="{4C6E41D3-C1A7-5523-E4CF-7101CD0E0792}"/>
              </a:ext>
            </a:extLst>
          </p:cNvPr>
          <p:cNvGrpSpPr/>
          <p:nvPr/>
        </p:nvGrpSpPr>
        <p:grpSpPr>
          <a:xfrm>
            <a:off x="7762322" y="4826284"/>
            <a:ext cx="681254" cy="949087"/>
            <a:chOff x="2029004" y="4623700"/>
            <a:chExt cx="681254" cy="949087"/>
          </a:xfrm>
        </p:grpSpPr>
        <p:cxnSp>
          <p:nvCxnSpPr>
            <p:cNvPr id="9235" name="Straight Connector 9234">
              <a:extLst>
                <a:ext uri="{FF2B5EF4-FFF2-40B4-BE49-F238E27FC236}">
                  <a16:creationId xmlns:a16="http://schemas.microsoft.com/office/drawing/2014/main" id="{C6223A98-6FC4-989A-77FC-E9A5AE734703}"/>
                </a:ext>
              </a:extLst>
            </p:cNvPr>
            <p:cNvCxnSpPr>
              <a:cxnSpLocks/>
            </p:cNvCxnSpPr>
            <p:nvPr/>
          </p:nvCxnSpPr>
          <p:spPr bwMode="auto">
            <a:xfrm>
              <a:off x="23764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36" name="TextBox 9235">
              <a:extLst>
                <a:ext uri="{FF2B5EF4-FFF2-40B4-BE49-F238E27FC236}">
                  <a16:creationId xmlns:a16="http://schemas.microsoft.com/office/drawing/2014/main" id="{79FF68F7-28DA-D626-AA05-A291DBD2BA8D}"/>
                </a:ext>
              </a:extLst>
            </p:cNvPr>
            <p:cNvSpPr txBox="1"/>
            <p:nvPr/>
          </p:nvSpPr>
          <p:spPr bwMode="auto">
            <a:xfrm>
              <a:off x="2100914"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9237" name="TextBox 9236">
              <a:extLst>
                <a:ext uri="{FF2B5EF4-FFF2-40B4-BE49-F238E27FC236}">
                  <a16:creationId xmlns:a16="http://schemas.microsoft.com/office/drawing/2014/main" id="{A46526CC-1A38-1B76-ECA7-548D926B68F4}"/>
                </a:ext>
              </a:extLst>
            </p:cNvPr>
            <p:cNvSpPr txBox="1"/>
            <p:nvPr/>
          </p:nvSpPr>
          <p:spPr bwMode="auto">
            <a:xfrm>
              <a:off x="2029004"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10</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7</a:t>
              </a:r>
              <a:endParaRPr lang="en-US" sz="1200" b="0" dirty="0">
                <a:solidFill>
                  <a:schemeClr val="accent3"/>
                </a:solidFill>
                <a:latin typeface="Calibri" panose="020F0502020204030204" pitchFamily="34" charset="0"/>
              </a:endParaRPr>
            </a:p>
          </p:txBody>
        </p:sp>
      </p:grpSp>
      <p:sp>
        <p:nvSpPr>
          <p:cNvPr id="9238" name="TextBox 9237">
            <a:extLst>
              <a:ext uri="{FF2B5EF4-FFF2-40B4-BE49-F238E27FC236}">
                <a16:creationId xmlns:a16="http://schemas.microsoft.com/office/drawing/2014/main" id="{03BED1D9-6085-A2AA-76EA-50F8AD97D9FD}"/>
              </a:ext>
            </a:extLst>
          </p:cNvPr>
          <p:cNvSpPr txBox="1"/>
          <p:nvPr/>
        </p:nvSpPr>
        <p:spPr bwMode="auto">
          <a:xfrm>
            <a:off x="5751879" y="5143018"/>
            <a:ext cx="1566677"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r>
              <a:rPr lang="en-US" sz="1200" b="1" dirty="0">
                <a:solidFill>
                  <a:schemeClr val="bg1"/>
                </a:solidFill>
                <a:latin typeface="Calibri" panose="020F0502020204030204" pitchFamily="34" charset="0"/>
              </a:rPr>
              <a:t>at Risk, n</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DAB + TRAM</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NIVO</a:t>
            </a:r>
            <a:endParaRPr lang="en-US" sz="1200" b="0" dirty="0">
              <a:solidFill>
                <a:schemeClr val="accent4"/>
              </a:solidFill>
              <a:latin typeface="Calibri" panose="020F0502020204030204" pitchFamily="34" charset="0"/>
            </a:endParaRPr>
          </a:p>
        </p:txBody>
      </p:sp>
      <p:grpSp>
        <p:nvGrpSpPr>
          <p:cNvPr id="9239" name="Group 9238">
            <a:extLst>
              <a:ext uri="{FF2B5EF4-FFF2-40B4-BE49-F238E27FC236}">
                <a16:creationId xmlns:a16="http://schemas.microsoft.com/office/drawing/2014/main" id="{C73A89D1-7F06-49E3-7093-595604341C88}"/>
              </a:ext>
            </a:extLst>
          </p:cNvPr>
          <p:cNvGrpSpPr/>
          <p:nvPr/>
        </p:nvGrpSpPr>
        <p:grpSpPr>
          <a:xfrm>
            <a:off x="7199812" y="4826284"/>
            <a:ext cx="681254" cy="949087"/>
            <a:chOff x="1484812" y="4623700"/>
            <a:chExt cx="681254" cy="949087"/>
          </a:xfrm>
        </p:grpSpPr>
        <p:cxnSp>
          <p:nvCxnSpPr>
            <p:cNvPr id="9240" name="Straight Connector 9239">
              <a:extLst>
                <a:ext uri="{FF2B5EF4-FFF2-40B4-BE49-F238E27FC236}">
                  <a16:creationId xmlns:a16="http://schemas.microsoft.com/office/drawing/2014/main" id="{94CA146D-14FE-83B4-DC4E-825EF77C0043}"/>
                </a:ext>
              </a:extLst>
            </p:cNvPr>
            <p:cNvCxnSpPr>
              <a:cxnSpLocks/>
            </p:cNvCxnSpPr>
            <p:nvPr/>
          </p:nvCxnSpPr>
          <p:spPr bwMode="auto">
            <a:xfrm>
              <a:off x="18361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41" name="TextBox 9240">
              <a:extLst>
                <a:ext uri="{FF2B5EF4-FFF2-40B4-BE49-F238E27FC236}">
                  <a16:creationId xmlns:a16="http://schemas.microsoft.com/office/drawing/2014/main" id="{9722F1AA-6894-717F-C8B7-1EE05F6A4B7B}"/>
                </a:ext>
              </a:extLst>
            </p:cNvPr>
            <p:cNvSpPr txBox="1"/>
            <p:nvPr/>
          </p:nvSpPr>
          <p:spPr bwMode="auto">
            <a:xfrm>
              <a:off x="1560122"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42" name="TextBox 9241">
              <a:extLst>
                <a:ext uri="{FF2B5EF4-FFF2-40B4-BE49-F238E27FC236}">
                  <a16:creationId xmlns:a16="http://schemas.microsoft.com/office/drawing/2014/main" id="{331398C3-63E7-A3B0-50D9-4BDF171092F9}"/>
                </a:ext>
              </a:extLst>
            </p:cNvPr>
            <p:cNvSpPr txBox="1"/>
            <p:nvPr/>
          </p:nvSpPr>
          <p:spPr bwMode="auto">
            <a:xfrm>
              <a:off x="1484812"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10</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7</a:t>
              </a:r>
              <a:endParaRPr lang="en-US" sz="1200" b="0" dirty="0">
                <a:solidFill>
                  <a:schemeClr val="accent3"/>
                </a:solidFill>
                <a:latin typeface="Calibri" panose="020F0502020204030204" pitchFamily="34" charset="0"/>
              </a:endParaRPr>
            </a:p>
          </p:txBody>
        </p:sp>
      </p:grpSp>
      <p:grpSp>
        <p:nvGrpSpPr>
          <p:cNvPr id="9243" name="Group 9242">
            <a:extLst>
              <a:ext uri="{FF2B5EF4-FFF2-40B4-BE49-F238E27FC236}">
                <a16:creationId xmlns:a16="http://schemas.microsoft.com/office/drawing/2014/main" id="{DD550AF8-211A-7054-180D-CDB5719315CF}"/>
              </a:ext>
            </a:extLst>
          </p:cNvPr>
          <p:cNvGrpSpPr/>
          <p:nvPr/>
        </p:nvGrpSpPr>
        <p:grpSpPr>
          <a:xfrm>
            <a:off x="8324832" y="4826284"/>
            <a:ext cx="681254" cy="949087"/>
            <a:chOff x="2573196" y="4623700"/>
            <a:chExt cx="681254" cy="949087"/>
          </a:xfrm>
        </p:grpSpPr>
        <p:cxnSp>
          <p:nvCxnSpPr>
            <p:cNvPr id="9244" name="Straight Connector 9243">
              <a:extLst>
                <a:ext uri="{FF2B5EF4-FFF2-40B4-BE49-F238E27FC236}">
                  <a16:creationId xmlns:a16="http://schemas.microsoft.com/office/drawing/2014/main" id="{1FE77647-C7DC-73EF-62B2-E6B844FDB1EB}"/>
                </a:ext>
              </a:extLst>
            </p:cNvPr>
            <p:cNvCxnSpPr>
              <a:cxnSpLocks/>
            </p:cNvCxnSpPr>
            <p:nvPr/>
          </p:nvCxnSpPr>
          <p:spPr bwMode="auto">
            <a:xfrm>
              <a:off x="29168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45" name="TextBox 9244">
              <a:extLst>
                <a:ext uri="{FF2B5EF4-FFF2-40B4-BE49-F238E27FC236}">
                  <a16:creationId xmlns:a16="http://schemas.microsoft.com/office/drawing/2014/main" id="{58EEB9F2-5A28-4D42-D122-0E22BBDF9269}"/>
                </a:ext>
              </a:extLst>
            </p:cNvPr>
            <p:cNvSpPr txBox="1"/>
            <p:nvPr/>
          </p:nvSpPr>
          <p:spPr bwMode="auto">
            <a:xfrm>
              <a:off x="2641706"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9246" name="TextBox 9245">
              <a:extLst>
                <a:ext uri="{FF2B5EF4-FFF2-40B4-BE49-F238E27FC236}">
                  <a16:creationId xmlns:a16="http://schemas.microsoft.com/office/drawing/2014/main" id="{D26B010F-27B3-28AF-673C-A62834E7F4DF}"/>
                </a:ext>
              </a:extLst>
            </p:cNvPr>
            <p:cNvSpPr txBox="1"/>
            <p:nvPr/>
          </p:nvSpPr>
          <p:spPr bwMode="auto">
            <a:xfrm>
              <a:off x="2573196"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10</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6</a:t>
              </a:r>
              <a:endParaRPr lang="en-US" sz="1200" b="0" dirty="0">
                <a:solidFill>
                  <a:schemeClr val="accent3"/>
                </a:solidFill>
                <a:latin typeface="Calibri" panose="020F0502020204030204" pitchFamily="34" charset="0"/>
              </a:endParaRPr>
            </a:p>
          </p:txBody>
        </p:sp>
      </p:grpSp>
      <p:grpSp>
        <p:nvGrpSpPr>
          <p:cNvPr id="9247" name="Group 9246">
            <a:extLst>
              <a:ext uri="{FF2B5EF4-FFF2-40B4-BE49-F238E27FC236}">
                <a16:creationId xmlns:a16="http://schemas.microsoft.com/office/drawing/2014/main" id="{73D07606-E07E-E480-AC24-F2396B84C888}"/>
              </a:ext>
            </a:extLst>
          </p:cNvPr>
          <p:cNvGrpSpPr/>
          <p:nvPr/>
        </p:nvGrpSpPr>
        <p:grpSpPr>
          <a:xfrm>
            <a:off x="8887342" y="4826284"/>
            <a:ext cx="681254" cy="949087"/>
            <a:chOff x="3117388" y="4623700"/>
            <a:chExt cx="681254" cy="949087"/>
          </a:xfrm>
        </p:grpSpPr>
        <p:cxnSp>
          <p:nvCxnSpPr>
            <p:cNvPr id="9248" name="Straight Connector 9247">
              <a:extLst>
                <a:ext uri="{FF2B5EF4-FFF2-40B4-BE49-F238E27FC236}">
                  <a16:creationId xmlns:a16="http://schemas.microsoft.com/office/drawing/2014/main" id="{3710AB1E-ED15-0A7A-B749-2D003CFC912A}"/>
                </a:ext>
              </a:extLst>
            </p:cNvPr>
            <p:cNvCxnSpPr>
              <a:cxnSpLocks/>
            </p:cNvCxnSpPr>
            <p:nvPr/>
          </p:nvCxnSpPr>
          <p:spPr bwMode="auto">
            <a:xfrm>
              <a:off x="345712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49" name="TextBox 9248">
              <a:extLst>
                <a:ext uri="{FF2B5EF4-FFF2-40B4-BE49-F238E27FC236}">
                  <a16:creationId xmlns:a16="http://schemas.microsoft.com/office/drawing/2014/main" id="{2826354D-4EDC-20F6-CA99-44138CC1B1CD}"/>
                </a:ext>
              </a:extLst>
            </p:cNvPr>
            <p:cNvSpPr txBox="1"/>
            <p:nvPr/>
          </p:nvSpPr>
          <p:spPr bwMode="auto">
            <a:xfrm>
              <a:off x="3182498"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9250" name="TextBox 9249">
              <a:extLst>
                <a:ext uri="{FF2B5EF4-FFF2-40B4-BE49-F238E27FC236}">
                  <a16:creationId xmlns:a16="http://schemas.microsoft.com/office/drawing/2014/main" id="{494A3FC0-4714-C29B-0DF7-799FCD4E02C3}"/>
                </a:ext>
              </a:extLst>
            </p:cNvPr>
            <p:cNvSpPr txBox="1"/>
            <p:nvPr/>
          </p:nvSpPr>
          <p:spPr bwMode="auto">
            <a:xfrm>
              <a:off x="3117388"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10</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6</a:t>
              </a:r>
              <a:endParaRPr lang="en-US" sz="1200" b="0" dirty="0">
                <a:solidFill>
                  <a:schemeClr val="accent3"/>
                </a:solidFill>
                <a:latin typeface="Calibri" panose="020F0502020204030204" pitchFamily="34" charset="0"/>
              </a:endParaRPr>
            </a:p>
          </p:txBody>
        </p:sp>
      </p:grpSp>
      <p:grpSp>
        <p:nvGrpSpPr>
          <p:cNvPr id="9251" name="Group 9250">
            <a:extLst>
              <a:ext uri="{FF2B5EF4-FFF2-40B4-BE49-F238E27FC236}">
                <a16:creationId xmlns:a16="http://schemas.microsoft.com/office/drawing/2014/main" id="{DFCFF5FA-ECA1-91CE-4D57-CB1A5E3EF4AB}"/>
              </a:ext>
            </a:extLst>
          </p:cNvPr>
          <p:cNvGrpSpPr/>
          <p:nvPr/>
        </p:nvGrpSpPr>
        <p:grpSpPr>
          <a:xfrm>
            <a:off x="9449852" y="4826284"/>
            <a:ext cx="681254" cy="949087"/>
            <a:chOff x="3661580" y="4623700"/>
            <a:chExt cx="681254" cy="949087"/>
          </a:xfrm>
        </p:grpSpPr>
        <p:cxnSp>
          <p:nvCxnSpPr>
            <p:cNvPr id="9252" name="Straight Connector 9251">
              <a:extLst>
                <a:ext uri="{FF2B5EF4-FFF2-40B4-BE49-F238E27FC236}">
                  <a16:creationId xmlns:a16="http://schemas.microsoft.com/office/drawing/2014/main" id="{3EC8822D-F71B-CE7A-A4E2-7B1552BBBA3D}"/>
                </a:ext>
              </a:extLst>
            </p:cNvPr>
            <p:cNvCxnSpPr>
              <a:cxnSpLocks/>
            </p:cNvCxnSpPr>
            <p:nvPr/>
          </p:nvCxnSpPr>
          <p:spPr bwMode="auto">
            <a:xfrm>
              <a:off x="39974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53" name="TextBox 9252">
              <a:extLst>
                <a:ext uri="{FF2B5EF4-FFF2-40B4-BE49-F238E27FC236}">
                  <a16:creationId xmlns:a16="http://schemas.microsoft.com/office/drawing/2014/main" id="{D8A35DE5-0E12-C59A-28FD-4D3A430C4B0C}"/>
                </a:ext>
              </a:extLst>
            </p:cNvPr>
            <p:cNvSpPr txBox="1"/>
            <p:nvPr/>
          </p:nvSpPr>
          <p:spPr bwMode="auto">
            <a:xfrm>
              <a:off x="3723290"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9254" name="TextBox 9253">
              <a:extLst>
                <a:ext uri="{FF2B5EF4-FFF2-40B4-BE49-F238E27FC236}">
                  <a16:creationId xmlns:a16="http://schemas.microsoft.com/office/drawing/2014/main" id="{D2F1104B-1399-61F9-403D-FFBEE614A582}"/>
                </a:ext>
              </a:extLst>
            </p:cNvPr>
            <p:cNvSpPr txBox="1"/>
            <p:nvPr/>
          </p:nvSpPr>
          <p:spPr bwMode="auto">
            <a:xfrm>
              <a:off x="3661580"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8</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6</a:t>
              </a:r>
              <a:endParaRPr lang="en-US" sz="1200" b="0" dirty="0">
                <a:solidFill>
                  <a:schemeClr val="accent3"/>
                </a:solidFill>
                <a:latin typeface="Calibri" panose="020F0502020204030204" pitchFamily="34" charset="0"/>
              </a:endParaRPr>
            </a:p>
          </p:txBody>
        </p:sp>
      </p:grpSp>
      <p:grpSp>
        <p:nvGrpSpPr>
          <p:cNvPr id="9255" name="Group 9254">
            <a:extLst>
              <a:ext uri="{FF2B5EF4-FFF2-40B4-BE49-F238E27FC236}">
                <a16:creationId xmlns:a16="http://schemas.microsoft.com/office/drawing/2014/main" id="{B8883250-4F33-8019-AB69-9956111F699C}"/>
              </a:ext>
            </a:extLst>
          </p:cNvPr>
          <p:cNvGrpSpPr/>
          <p:nvPr/>
        </p:nvGrpSpPr>
        <p:grpSpPr>
          <a:xfrm>
            <a:off x="10012362" y="4826284"/>
            <a:ext cx="681254" cy="949087"/>
            <a:chOff x="4205772" y="4623700"/>
            <a:chExt cx="681254" cy="949087"/>
          </a:xfrm>
        </p:grpSpPr>
        <p:cxnSp>
          <p:nvCxnSpPr>
            <p:cNvPr id="9256" name="Straight Connector 9255">
              <a:extLst>
                <a:ext uri="{FF2B5EF4-FFF2-40B4-BE49-F238E27FC236}">
                  <a16:creationId xmlns:a16="http://schemas.microsoft.com/office/drawing/2014/main" id="{EF810DD4-B47E-6800-68D7-63DC1F3717D8}"/>
                </a:ext>
              </a:extLst>
            </p:cNvPr>
            <p:cNvCxnSpPr>
              <a:cxnSpLocks/>
            </p:cNvCxnSpPr>
            <p:nvPr/>
          </p:nvCxnSpPr>
          <p:spPr bwMode="auto">
            <a:xfrm>
              <a:off x="45377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57" name="TextBox 9256">
              <a:extLst>
                <a:ext uri="{FF2B5EF4-FFF2-40B4-BE49-F238E27FC236}">
                  <a16:creationId xmlns:a16="http://schemas.microsoft.com/office/drawing/2014/main" id="{7B01C55A-3F9F-0DCB-8C6B-13B90D53CD85}"/>
                </a:ext>
              </a:extLst>
            </p:cNvPr>
            <p:cNvSpPr txBox="1"/>
            <p:nvPr/>
          </p:nvSpPr>
          <p:spPr bwMode="auto">
            <a:xfrm>
              <a:off x="4264082"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9258" name="TextBox 9257">
              <a:extLst>
                <a:ext uri="{FF2B5EF4-FFF2-40B4-BE49-F238E27FC236}">
                  <a16:creationId xmlns:a16="http://schemas.microsoft.com/office/drawing/2014/main" id="{65609DEC-6D20-F603-4C38-B059086C5F6A}"/>
                </a:ext>
              </a:extLst>
            </p:cNvPr>
            <p:cNvSpPr txBox="1"/>
            <p:nvPr/>
          </p:nvSpPr>
          <p:spPr bwMode="auto">
            <a:xfrm>
              <a:off x="4205772"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6</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6</a:t>
              </a:r>
              <a:endParaRPr lang="en-US" sz="1200" b="0" dirty="0">
                <a:solidFill>
                  <a:schemeClr val="accent3"/>
                </a:solidFill>
                <a:latin typeface="Calibri" panose="020F0502020204030204" pitchFamily="34" charset="0"/>
              </a:endParaRPr>
            </a:p>
          </p:txBody>
        </p:sp>
      </p:grpSp>
      <p:grpSp>
        <p:nvGrpSpPr>
          <p:cNvPr id="9259" name="Group 9258">
            <a:extLst>
              <a:ext uri="{FF2B5EF4-FFF2-40B4-BE49-F238E27FC236}">
                <a16:creationId xmlns:a16="http://schemas.microsoft.com/office/drawing/2014/main" id="{F60192DB-82C1-89B5-A599-B942484AB392}"/>
              </a:ext>
            </a:extLst>
          </p:cNvPr>
          <p:cNvGrpSpPr/>
          <p:nvPr/>
        </p:nvGrpSpPr>
        <p:grpSpPr>
          <a:xfrm>
            <a:off x="10574871" y="4826284"/>
            <a:ext cx="681254" cy="949087"/>
            <a:chOff x="4749964" y="4623700"/>
            <a:chExt cx="681254" cy="949087"/>
          </a:xfrm>
        </p:grpSpPr>
        <p:cxnSp>
          <p:nvCxnSpPr>
            <p:cNvPr id="9260" name="Straight Connector 9259">
              <a:extLst>
                <a:ext uri="{FF2B5EF4-FFF2-40B4-BE49-F238E27FC236}">
                  <a16:creationId xmlns:a16="http://schemas.microsoft.com/office/drawing/2014/main" id="{D56BB3DC-0718-65AC-FC13-E8E595D13870}"/>
                </a:ext>
              </a:extLst>
            </p:cNvPr>
            <p:cNvCxnSpPr>
              <a:cxnSpLocks/>
            </p:cNvCxnSpPr>
            <p:nvPr/>
          </p:nvCxnSpPr>
          <p:spPr bwMode="auto">
            <a:xfrm>
              <a:off x="50781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61" name="TextBox 9260">
              <a:extLst>
                <a:ext uri="{FF2B5EF4-FFF2-40B4-BE49-F238E27FC236}">
                  <a16:creationId xmlns:a16="http://schemas.microsoft.com/office/drawing/2014/main" id="{43BA8A68-70A2-8DEC-A0CD-FDDF5CD5FEC9}"/>
                </a:ext>
              </a:extLst>
            </p:cNvPr>
            <p:cNvSpPr txBox="1"/>
            <p:nvPr/>
          </p:nvSpPr>
          <p:spPr bwMode="auto">
            <a:xfrm>
              <a:off x="4804874"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9262" name="TextBox 9261">
              <a:extLst>
                <a:ext uri="{FF2B5EF4-FFF2-40B4-BE49-F238E27FC236}">
                  <a16:creationId xmlns:a16="http://schemas.microsoft.com/office/drawing/2014/main" id="{6F3E0CDF-5441-98B0-3C19-043AF009F287}"/>
                </a:ext>
              </a:extLst>
            </p:cNvPr>
            <p:cNvSpPr txBox="1"/>
            <p:nvPr/>
          </p:nvSpPr>
          <p:spPr bwMode="auto">
            <a:xfrm>
              <a:off x="4749964" y="5111122"/>
              <a:ext cx="68125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2</a:t>
              </a:r>
              <a:br>
                <a:rPr lang="en-US" sz="1200" b="0" dirty="0">
                  <a:solidFill>
                    <a:schemeClr val="accent3"/>
                  </a:solidFill>
                  <a:latin typeface="Calibri" panose="020F0502020204030204" pitchFamily="34" charset="0"/>
                </a:rPr>
              </a:br>
              <a:r>
                <a:rPr lang="en-US" sz="1200" b="0" dirty="0">
                  <a:solidFill>
                    <a:schemeClr val="accent1"/>
                  </a:solidFill>
                  <a:latin typeface="Calibri" panose="020F0502020204030204" pitchFamily="34" charset="0"/>
                </a:rPr>
                <a:t>3</a:t>
              </a:r>
              <a:endParaRPr lang="en-US" sz="1200" b="0" dirty="0">
                <a:solidFill>
                  <a:schemeClr val="accent3"/>
                </a:solidFill>
                <a:latin typeface="Calibri" panose="020F0502020204030204" pitchFamily="34" charset="0"/>
              </a:endParaRPr>
            </a:p>
          </p:txBody>
        </p:sp>
      </p:grpSp>
      <p:sp>
        <p:nvSpPr>
          <p:cNvPr id="9263" name="TextBox 9262">
            <a:extLst>
              <a:ext uri="{FF2B5EF4-FFF2-40B4-BE49-F238E27FC236}">
                <a16:creationId xmlns:a16="http://schemas.microsoft.com/office/drawing/2014/main" id="{0A2E14BE-9F42-F6E8-6D89-5C9EE56BF6CE}"/>
              </a:ext>
            </a:extLst>
          </p:cNvPr>
          <p:cNvSpPr txBox="1"/>
          <p:nvPr/>
        </p:nvSpPr>
        <p:spPr bwMode="auto">
          <a:xfrm>
            <a:off x="7594869" y="4369065"/>
            <a:ext cx="15666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Log-rank </a:t>
            </a:r>
            <a:r>
              <a:rPr lang="en-US" sz="1200" i="1" dirty="0">
                <a:solidFill>
                  <a:schemeClr val="bg1"/>
                </a:solidFill>
                <a:latin typeface="Calibri" panose="020F0502020204030204" pitchFamily="34" charset="0"/>
              </a:rPr>
              <a:t>P </a:t>
            </a:r>
            <a:r>
              <a:rPr lang="en-US" sz="1200" dirty="0">
                <a:solidFill>
                  <a:schemeClr val="bg1"/>
                </a:solidFill>
                <a:latin typeface="Calibri" panose="020F0502020204030204" pitchFamily="34" charset="0"/>
              </a:rPr>
              <a:t>= .13</a:t>
            </a:r>
            <a:endParaRPr lang="en-US" sz="1200" b="0" dirty="0">
              <a:solidFill>
                <a:schemeClr val="accent4"/>
              </a:solidFill>
              <a:latin typeface="Calibri" panose="020F0502020204030204" pitchFamily="34" charset="0"/>
            </a:endParaRPr>
          </a:p>
        </p:txBody>
      </p:sp>
      <p:sp>
        <p:nvSpPr>
          <p:cNvPr id="9264" name="TextBox 9263">
            <a:extLst>
              <a:ext uri="{FF2B5EF4-FFF2-40B4-BE49-F238E27FC236}">
                <a16:creationId xmlns:a16="http://schemas.microsoft.com/office/drawing/2014/main" id="{62C3B0FD-E28D-E6D1-121C-12051092F88E}"/>
              </a:ext>
            </a:extLst>
          </p:cNvPr>
          <p:cNvSpPr txBox="1"/>
          <p:nvPr/>
        </p:nvSpPr>
        <p:spPr bwMode="auto">
          <a:xfrm>
            <a:off x="1844700" y="4369065"/>
            <a:ext cx="15666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Log-rank </a:t>
            </a:r>
            <a:r>
              <a:rPr lang="en-US" sz="1200" i="1" dirty="0">
                <a:solidFill>
                  <a:schemeClr val="bg1"/>
                </a:solidFill>
                <a:latin typeface="Calibri" panose="020F0502020204030204" pitchFamily="34" charset="0"/>
              </a:rPr>
              <a:t>P</a:t>
            </a:r>
            <a:r>
              <a:rPr lang="en-US" sz="1200" dirty="0">
                <a:solidFill>
                  <a:schemeClr val="bg1"/>
                </a:solidFill>
                <a:latin typeface="Calibri" panose="020F0502020204030204" pitchFamily="34" charset="0"/>
              </a:rPr>
              <a:t> = .78</a:t>
            </a:r>
            <a:endParaRPr lang="en-US" sz="1200" b="0" dirty="0">
              <a:solidFill>
                <a:schemeClr val="accent4"/>
              </a:solidFill>
              <a:latin typeface="Calibri" panose="020F0502020204030204" pitchFamily="34" charset="0"/>
            </a:endParaRPr>
          </a:p>
        </p:txBody>
      </p:sp>
      <p:sp>
        <p:nvSpPr>
          <p:cNvPr id="9266" name="TextBox 1">
            <a:extLst>
              <a:ext uri="{FF2B5EF4-FFF2-40B4-BE49-F238E27FC236}">
                <a16:creationId xmlns:a16="http://schemas.microsoft.com/office/drawing/2014/main" id="{1AFD28B4-0389-B8CB-F510-AF4191D55B51}"/>
              </a:ext>
            </a:extLst>
          </p:cNvPr>
          <p:cNvSpPr txBox="1"/>
          <p:nvPr/>
        </p:nvSpPr>
        <p:spPr>
          <a:xfrm>
            <a:off x="4058590" y="2954183"/>
            <a:ext cx="559540" cy="307777"/>
          </a:xfrm>
          <a:prstGeom prst="rect">
            <a:avLst/>
          </a:prstGeom>
          <a:noFill/>
        </p:spPr>
        <p:txBody>
          <a:bodyPr wrap="square" rtlCol="0">
            <a:spAutoFit/>
          </a:bodyPr>
          <a:lstStyle/>
          <a:p>
            <a:r>
              <a:rPr lang="en-US" sz="1400" dirty="0">
                <a:solidFill>
                  <a:schemeClr val="accent1"/>
                </a:solidFill>
                <a:latin typeface="+mn-lt"/>
              </a:rPr>
              <a:t>71</a:t>
            </a:r>
            <a:r>
              <a:rPr lang="en-US" sz="1400" b="1" dirty="0">
                <a:solidFill>
                  <a:schemeClr val="accent1"/>
                </a:solidFill>
                <a:latin typeface="+mn-lt"/>
              </a:rPr>
              <a:t>%</a:t>
            </a:r>
            <a:endParaRPr lang="en-NL" sz="1400" b="1">
              <a:solidFill>
                <a:schemeClr val="accent1"/>
              </a:solidFill>
              <a:latin typeface="+mn-lt"/>
            </a:endParaRPr>
          </a:p>
        </p:txBody>
      </p:sp>
      <p:sp>
        <p:nvSpPr>
          <p:cNvPr id="9267" name="TextBox 1">
            <a:extLst>
              <a:ext uri="{FF2B5EF4-FFF2-40B4-BE49-F238E27FC236}">
                <a16:creationId xmlns:a16="http://schemas.microsoft.com/office/drawing/2014/main" id="{C1009FEC-6343-823E-4522-CD4D71CEA50F}"/>
              </a:ext>
            </a:extLst>
          </p:cNvPr>
          <p:cNvSpPr txBox="1"/>
          <p:nvPr/>
        </p:nvSpPr>
        <p:spPr>
          <a:xfrm>
            <a:off x="10886242" y="2151856"/>
            <a:ext cx="559540" cy="307777"/>
          </a:xfrm>
          <a:prstGeom prst="rect">
            <a:avLst/>
          </a:prstGeom>
          <a:noFill/>
        </p:spPr>
        <p:txBody>
          <a:bodyPr wrap="square" rtlCol="0">
            <a:spAutoFit/>
          </a:bodyPr>
          <a:lstStyle/>
          <a:p>
            <a:r>
              <a:rPr lang="en-US" sz="1400" b="1" dirty="0">
                <a:solidFill>
                  <a:schemeClr val="accent1"/>
                </a:solidFill>
                <a:latin typeface="+mn-lt"/>
              </a:rPr>
              <a:t>86%</a:t>
            </a:r>
            <a:endParaRPr lang="en-NL" sz="1400" b="1">
              <a:solidFill>
                <a:schemeClr val="accent1"/>
              </a:solidFill>
              <a:latin typeface="+mn-lt"/>
            </a:endParaRPr>
          </a:p>
        </p:txBody>
      </p:sp>
      <p:pic>
        <p:nvPicPr>
          <p:cNvPr id="9268" name="Graphic 9267">
            <a:extLst>
              <a:ext uri="{FF2B5EF4-FFF2-40B4-BE49-F238E27FC236}">
                <a16:creationId xmlns:a16="http://schemas.microsoft.com/office/drawing/2014/main" id="{A5A9640C-E3FC-A647-64D3-5B68D31587C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552610" y="2099658"/>
            <a:ext cx="3824162" cy="1263489"/>
          </a:xfrm>
          <a:prstGeom prst="rect">
            <a:avLst/>
          </a:prstGeom>
        </p:spPr>
      </p:pic>
      <p:sp>
        <p:nvSpPr>
          <p:cNvPr id="2" name="TextBox 1">
            <a:extLst>
              <a:ext uri="{FF2B5EF4-FFF2-40B4-BE49-F238E27FC236}">
                <a16:creationId xmlns:a16="http://schemas.microsoft.com/office/drawing/2014/main" id="{76222A57-A06F-C2DC-6D0F-89D409BAF3D6}"/>
              </a:ext>
            </a:extLst>
          </p:cNvPr>
          <p:cNvSpPr txBox="1"/>
          <p:nvPr/>
        </p:nvSpPr>
        <p:spPr bwMode="auto">
          <a:xfrm>
            <a:off x="1836149" y="5059145"/>
            <a:ext cx="380473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dirty="0">
                <a:solidFill>
                  <a:srgbClr val="3F3F3F"/>
                </a:solidFill>
                <a:effectLst/>
                <a:latin typeface="+mn-lt"/>
              </a:rPr>
              <a:t>Time from surgery</a:t>
            </a:r>
            <a:r>
              <a:rPr lang="en-US" sz="1600" dirty="0">
                <a:solidFill>
                  <a:schemeClr val="bg1"/>
                </a:solidFill>
                <a:effectLst/>
                <a:latin typeface="+mn-lt"/>
              </a:rPr>
              <a:t> (months</a:t>
            </a:r>
            <a:r>
              <a:rPr lang="en-US" sz="1600" dirty="0">
                <a:solidFill>
                  <a:schemeClr val="bg1"/>
                </a:solidFill>
                <a:latin typeface="+mn-lt"/>
              </a:rPr>
              <a:t>)</a:t>
            </a:r>
            <a:endParaRPr lang="en-US" sz="1600" dirty="0">
              <a:solidFill>
                <a:srgbClr val="3F3F3F"/>
              </a:solidFill>
              <a:effectLst/>
              <a:latin typeface="+mn-lt"/>
            </a:endParaRPr>
          </a:p>
        </p:txBody>
      </p:sp>
      <p:sp>
        <p:nvSpPr>
          <p:cNvPr id="4" name="TextBox 3">
            <a:extLst>
              <a:ext uri="{FF2B5EF4-FFF2-40B4-BE49-F238E27FC236}">
                <a16:creationId xmlns:a16="http://schemas.microsoft.com/office/drawing/2014/main" id="{CD223370-B419-3D27-F2DF-75C5B7A07743}"/>
              </a:ext>
            </a:extLst>
          </p:cNvPr>
          <p:cNvSpPr txBox="1"/>
          <p:nvPr/>
        </p:nvSpPr>
        <p:spPr bwMode="auto">
          <a:xfrm>
            <a:off x="7544221" y="5059145"/>
            <a:ext cx="383255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dirty="0">
                <a:solidFill>
                  <a:srgbClr val="3F3F3F"/>
                </a:solidFill>
                <a:effectLst/>
                <a:latin typeface="+mn-lt"/>
              </a:rPr>
              <a:t>Time from surgery</a:t>
            </a:r>
            <a:r>
              <a:rPr lang="en-US" sz="1600" dirty="0">
                <a:solidFill>
                  <a:schemeClr val="bg1"/>
                </a:solidFill>
                <a:effectLst/>
                <a:latin typeface="+mn-lt"/>
              </a:rPr>
              <a:t> (months</a:t>
            </a:r>
            <a:r>
              <a:rPr lang="en-US" sz="1600" dirty="0">
                <a:solidFill>
                  <a:schemeClr val="bg1"/>
                </a:solidFill>
                <a:latin typeface="+mn-lt"/>
              </a:rPr>
              <a:t>)</a:t>
            </a:r>
            <a:endParaRPr lang="en-US" sz="1600" dirty="0">
              <a:solidFill>
                <a:srgbClr val="3F3F3F"/>
              </a:solidFill>
              <a:effectLst/>
              <a:latin typeface="+mn-lt"/>
            </a:endParaRPr>
          </a:p>
        </p:txBody>
      </p:sp>
      <p:sp>
        <p:nvSpPr>
          <p:cNvPr id="6" name="TextBox 5">
            <a:extLst>
              <a:ext uri="{FF2B5EF4-FFF2-40B4-BE49-F238E27FC236}">
                <a16:creationId xmlns:a16="http://schemas.microsoft.com/office/drawing/2014/main" id="{9FCC69E1-1CE6-7AF4-5C53-4745DFAE32B9}"/>
              </a:ext>
            </a:extLst>
          </p:cNvPr>
          <p:cNvSpPr txBox="1"/>
          <p:nvPr/>
        </p:nvSpPr>
        <p:spPr bwMode="auto">
          <a:xfrm rot="16200000">
            <a:off x="5105770" y="3326053"/>
            <a:ext cx="380473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r>
              <a:rPr lang="en-US" sz="1600" dirty="0">
                <a:solidFill>
                  <a:srgbClr val="3F3F3F"/>
                </a:solidFill>
                <a:effectLst/>
                <a:latin typeface="+mn-lt"/>
              </a:rPr>
              <a:t>Distant metastasis-free survival (%)</a:t>
            </a:r>
          </a:p>
        </p:txBody>
      </p:sp>
      <p:sp>
        <p:nvSpPr>
          <p:cNvPr id="9269" name="TextBox 9268">
            <a:extLst>
              <a:ext uri="{FF2B5EF4-FFF2-40B4-BE49-F238E27FC236}">
                <a16:creationId xmlns:a16="http://schemas.microsoft.com/office/drawing/2014/main" id="{D2F3694D-0C14-C0DD-47A8-9A1A13714343}"/>
              </a:ext>
            </a:extLst>
          </p:cNvPr>
          <p:cNvSpPr txBox="1"/>
          <p:nvPr/>
        </p:nvSpPr>
        <p:spPr bwMode="auto">
          <a:xfrm rot="16200000">
            <a:off x="-106555" y="3312412"/>
            <a:ext cx="276398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r>
              <a:rPr lang="en-US" sz="1600" dirty="0">
                <a:solidFill>
                  <a:srgbClr val="3F3F3F"/>
                </a:solidFill>
                <a:effectLst/>
                <a:latin typeface="+mn-lt"/>
              </a:rPr>
              <a:t>Relapse-free survival (%)</a:t>
            </a:r>
          </a:p>
        </p:txBody>
      </p:sp>
    </p:spTree>
    <p:extLst>
      <p:ext uri="{BB962C8B-B14F-4D97-AF65-F5344CB8AC3E}">
        <p14:creationId xmlns:p14="http://schemas.microsoft.com/office/powerpoint/2010/main" val="2940444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70027"/>
            <a:ext cx="10872444" cy="1056650"/>
          </a:xfrm>
        </p:spPr>
        <p:txBody>
          <a:bodyPr/>
          <a:lstStyle/>
          <a:p>
            <a:r>
              <a:rPr lang="en-US" dirty="0">
                <a:cs typeface="Calibri" panose="020F0502020204030204" pitchFamily="34" charset="0"/>
              </a:rPr>
              <a:t>OpACIN-neo and PRADO: Survival Outcomes in </a:t>
            </a:r>
            <a:br>
              <a:rPr lang="en-US" dirty="0">
                <a:cs typeface="Calibri" panose="020F0502020204030204" pitchFamily="34" charset="0"/>
              </a:rPr>
            </a:br>
            <a:r>
              <a:rPr lang="en-US" dirty="0">
                <a:cs typeface="Calibri" panose="020F0502020204030204" pitchFamily="34" charset="0"/>
              </a:rPr>
              <a:t>Patients With pNR ± Adjuvant Systemic Therapy and RT</a:t>
            </a:r>
            <a:endParaRPr lang="en-US" altLang="en-US" dirty="0">
              <a:cs typeface="Calibri" panose="020F0502020204030204" pitchFamily="34" charset="0"/>
            </a:endParaRPr>
          </a:p>
        </p:txBody>
      </p:sp>
      <p:sp>
        <p:nvSpPr>
          <p:cNvPr id="9" name="Text Box 11">
            <a:extLst>
              <a:ext uri="{FF2B5EF4-FFF2-40B4-BE49-F238E27FC236}">
                <a16:creationId xmlns:a16="http://schemas.microsoft.com/office/drawing/2014/main" id="{034493BB-6099-A4A5-1A32-7A530340388E}"/>
              </a:ext>
            </a:extLst>
          </p:cNvPr>
          <p:cNvSpPr txBox="1">
            <a:spLocks noChangeArrowheads="1"/>
          </p:cNvSpPr>
          <p:nvPr/>
        </p:nvSpPr>
        <p:spPr bwMode="auto">
          <a:xfrm>
            <a:off x="414339" y="6385740"/>
            <a:ext cx="683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Reijers. ASCO 2023. Abstr 101. Reproduced with permission.</a:t>
            </a:r>
          </a:p>
        </p:txBody>
      </p:sp>
      <p:cxnSp>
        <p:nvCxnSpPr>
          <p:cNvPr id="2" name="Straight Connector 1">
            <a:extLst>
              <a:ext uri="{FF2B5EF4-FFF2-40B4-BE49-F238E27FC236}">
                <a16:creationId xmlns:a16="http://schemas.microsoft.com/office/drawing/2014/main" id="{2B4B4B89-DF74-AA91-A5A6-393CA2E1E16F}"/>
              </a:ext>
            </a:extLst>
          </p:cNvPr>
          <p:cNvCxnSpPr>
            <a:cxnSpLocks/>
          </p:cNvCxnSpPr>
          <p:nvPr/>
        </p:nvCxnSpPr>
        <p:spPr bwMode="auto">
          <a:xfrm flipV="1">
            <a:off x="10892894" y="2563368"/>
            <a:ext cx="0" cy="2060332"/>
          </a:xfrm>
          <a:prstGeom prst="line">
            <a:avLst/>
          </a:prstGeom>
          <a:noFill/>
          <a:ln w="28575" cap="flat" cmpd="sng" algn="ctr">
            <a:solidFill>
              <a:schemeClr val="tx2">
                <a:lumMod val="75000"/>
              </a:schemeClr>
            </a:solidFill>
            <a:prstDash val="dash"/>
            <a:round/>
            <a:headEnd type="none" w="med" len="med"/>
            <a:tailEnd type="none" w="med" len="med"/>
          </a:ln>
          <a:effectLst/>
        </p:spPr>
      </p:cxnSp>
      <p:cxnSp>
        <p:nvCxnSpPr>
          <p:cNvPr id="4" name="Straight Connector 3">
            <a:extLst>
              <a:ext uri="{FF2B5EF4-FFF2-40B4-BE49-F238E27FC236}">
                <a16:creationId xmlns:a16="http://schemas.microsoft.com/office/drawing/2014/main" id="{A3E0DDC0-0826-DD09-F1E3-22A2D4360D4C}"/>
              </a:ext>
            </a:extLst>
          </p:cNvPr>
          <p:cNvCxnSpPr>
            <a:cxnSpLocks/>
          </p:cNvCxnSpPr>
          <p:nvPr/>
        </p:nvCxnSpPr>
        <p:spPr bwMode="auto">
          <a:xfrm flipV="1">
            <a:off x="5187479" y="2554726"/>
            <a:ext cx="0" cy="2084075"/>
          </a:xfrm>
          <a:prstGeom prst="line">
            <a:avLst/>
          </a:prstGeom>
          <a:noFill/>
          <a:ln w="28575" cap="flat" cmpd="sng" algn="ctr">
            <a:solidFill>
              <a:schemeClr val="tx2">
                <a:lumMod val="75000"/>
              </a:schemeClr>
            </a:solidFill>
            <a:prstDash val="dash"/>
            <a:round/>
            <a:headEnd type="none" w="med" len="med"/>
            <a:tailEnd type="none" w="med" len="med"/>
          </a:ln>
          <a:effectLst/>
        </p:spPr>
      </p:cxnSp>
      <p:cxnSp>
        <p:nvCxnSpPr>
          <p:cNvPr id="17" name="Straight Connector 16">
            <a:extLst>
              <a:ext uri="{FF2B5EF4-FFF2-40B4-BE49-F238E27FC236}">
                <a16:creationId xmlns:a16="http://schemas.microsoft.com/office/drawing/2014/main" id="{BC24AA2B-E337-466F-4A92-98D9F5292EFE}"/>
              </a:ext>
            </a:extLst>
          </p:cNvPr>
          <p:cNvCxnSpPr>
            <a:stCxn id="9221" idx="0"/>
          </p:cNvCxnSpPr>
          <p:nvPr/>
        </p:nvCxnSpPr>
        <p:spPr bwMode="auto">
          <a:xfrm flipV="1">
            <a:off x="4068024" y="2255591"/>
            <a:ext cx="2698" cy="2368109"/>
          </a:xfrm>
          <a:prstGeom prst="line">
            <a:avLst/>
          </a:prstGeom>
          <a:noFill/>
          <a:ln w="28575" cap="flat" cmpd="sng" algn="ctr">
            <a:solidFill>
              <a:schemeClr val="tx2">
                <a:lumMod val="75000"/>
              </a:schemeClr>
            </a:solidFill>
            <a:prstDash val="dash"/>
            <a:round/>
            <a:headEnd type="none" w="med" len="med"/>
            <a:tailEnd type="none" w="med" len="med"/>
          </a:ln>
          <a:effectLst/>
        </p:spPr>
      </p:cxnSp>
      <p:grpSp>
        <p:nvGrpSpPr>
          <p:cNvPr id="18" name="Group 17">
            <a:extLst>
              <a:ext uri="{FF2B5EF4-FFF2-40B4-BE49-F238E27FC236}">
                <a16:creationId xmlns:a16="http://schemas.microsoft.com/office/drawing/2014/main" id="{B4BD93D9-68CF-CABD-8A45-2D0D3CCA576C}"/>
              </a:ext>
            </a:extLst>
          </p:cNvPr>
          <p:cNvGrpSpPr/>
          <p:nvPr/>
        </p:nvGrpSpPr>
        <p:grpSpPr>
          <a:xfrm>
            <a:off x="10571558" y="4623700"/>
            <a:ext cx="681254" cy="1318419"/>
            <a:chOff x="4749964" y="4623700"/>
            <a:chExt cx="681254" cy="1318419"/>
          </a:xfrm>
        </p:grpSpPr>
        <p:cxnSp>
          <p:nvCxnSpPr>
            <p:cNvPr id="19" name="Straight Connector 18">
              <a:extLst>
                <a:ext uri="{FF2B5EF4-FFF2-40B4-BE49-F238E27FC236}">
                  <a16:creationId xmlns:a16="http://schemas.microsoft.com/office/drawing/2014/main" id="{65FBEF7E-8ABF-FE1A-BF35-9A851E3D9303}"/>
                </a:ext>
              </a:extLst>
            </p:cNvPr>
            <p:cNvCxnSpPr>
              <a:cxnSpLocks/>
            </p:cNvCxnSpPr>
            <p:nvPr/>
          </p:nvCxnSpPr>
          <p:spPr bwMode="auto">
            <a:xfrm>
              <a:off x="50781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6B294C68-31C6-EA42-3183-BF1F8D396F39}"/>
                </a:ext>
              </a:extLst>
            </p:cNvPr>
            <p:cNvSpPr txBox="1"/>
            <p:nvPr/>
          </p:nvSpPr>
          <p:spPr bwMode="auto">
            <a:xfrm>
              <a:off x="4804874"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1" name="TextBox 20">
              <a:extLst>
                <a:ext uri="{FF2B5EF4-FFF2-40B4-BE49-F238E27FC236}">
                  <a16:creationId xmlns:a16="http://schemas.microsoft.com/office/drawing/2014/main" id="{01E6AC2E-BF54-BFAA-E3E2-986BBE0B61FD}"/>
                </a:ext>
              </a:extLst>
            </p:cNvPr>
            <p:cNvSpPr txBox="1"/>
            <p:nvPr/>
          </p:nvSpPr>
          <p:spPr bwMode="auto">
            <a:xfrm>
              <a:off x="4749964"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8</a:t>
              </a:r>
              <a:endParaRPr lang="en-US" sz="1200" b="0" dirty="0">
                <a:solidFill>
                  <a:schemeClr val="accent3"/>
                </a:solidFill>
                <a:latin typeface="Calibri" panose="020F0502020204030204" pitchFamily="34" charset="0"/>
              </a:endParaRPr>
            </a:p>
          </p:txBody>
        </p:sp>
      </p:grpSp>
      <p:grpSp>
        <p:nvGrpSpPr>
          <p:cNvPr id="22" name="Group 21">
            <a:extLst>
              <a:ext uri="{FF2B5EF4-FFF2-40B4-BE49-F238E27FC236}">
                <a16:creationId xmlns:a16="http://schemas.microsoft.com/office/drawing/2014/main" id="{F5F85626-AF21-54E1-1FA9-1F15DFC195BE}"/>
              </a:ext>
            </a:extLst>
          </p:cNvPr>
          <p:cNvGrpSpPr/>
          <p:nvPr/>
        </p:nvGrpSpPr>
        <p:grpSpPr>
          <a:xfrm>
            <a:off x="10009049" y="4623700"/>
            <a:ext cx="681254" cy="1318419"/>
            <a:chOff x="4205772" y="4623700"/>
            <a:chExt cx="681254" cy="1318419"/>
          </a:xfrm>
        </p:grpSpPr>
        <p:cxnSp>
          <p:nvCxnSpPr>
            <p:cNvPr id="23" name="Straight Connector 22">
              <a:extLst>
                <a:ext uri="{FF2B5EF4-FFF2-40B4-BE49-F238E27FC236}">
                  <a16:creationId xmlns:a16="http://schemas.microsoft.com/office/drawing/2014/main" id="{D97008B4-9272-5C2A-DBF0-D912D0174349}"/>
                </a:ext>
              </a:extLst>
            </p:cNvPr>
            <p:cNvCxnSpPr>
              <a:cxnSpLocks/>
            </p:cNvCxnSpPr>
            <p:nvPr/>
          </p:nvCxnSpPr>
          <p:spPr bwMode="auto">
            <a:xfrm>
              <a:off x="45377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E38398DA-4975-EF56-75D7-91CB74C04310}"/>
                </a:ext>
              </a:extLst>
            </p:cNvPr>
            <p:cNvSpPr txBox="1"/>
            <p:nvPr/>
          </p:nvSpPr>
          <p:spPr bwMode="auto">
            <a:xfrm>
              <a:off x="4264082"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25" name="TextBox 24">
              <a:extLst>
                <a:ext uri="{FF2B5EF4-FFF2-40B4-BE49-F238E27FC236}">
                  <a16:creationId xmlns:a16="http://schemas.microsoft.com/office/drawing/2014/main" id="{ABF03CC0-06B6-9B4D-A664-1155E2CADBFA}"/>
                </a:ext>
              </a:extLst>
            </p:cNvPr>
            <p:cNvSpPr txBox="1"/>
            <p:nvPr/>
          </p:nvSpPr>
          <p:spPr bwMode="auto">
            <a:xfrm>
              <a:off x="4205772"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9</a:t>
              </a:r>
              <a:endParaRPr lang="en-US" sz="1200" b="0" dirty="0">
                <a:solidFill>
                  <a:schemeClr val="accent3"/>
                </a:solidFill>
                <a:latin typeface="Calibri" panose="020F0502020204030204" pitchFamily="34" charset="0"/>
              </a:endParaRPr>
            </a:p>
          </p:txBody>
        </p:sp>
      </p:grpSp>
      <p:grpSp>
        <p:nvGrpSpPr>
          <p:cNvPr id="26" name="Group 25">
            <a:extLst>
              <a:ext uri="{FF2B5EF4-FFF2-40B4-BE49-F238E27FC236}">
                <a16:creationId xmlns:a16="http://schemas.microsoft.com/office/drawing/2014/main" id="{127AF26C-9355-5F28-1840-C9C93550CE24}"/>
              </a:ext>
            </a:extLst>
          </p:cNvPr>
          <p:cNvGrpSpPr/>
          <p:nvPr/>
        </p:nvGrpSpPr>
        <p:grpSpPr>
          <a:xfrm>
            <a:off x="2047322" y="4623700"/>
            <a:ext cx="681254" cy="1318419"/>
            <a:chOff x="2029004" y="4623700"/>
            <a:chExt cx="681254" cy="1318419"/>
          </a:xfrm>
        </p:grpSpPr>
        <p:cxnSp>
          <p:nvCxnSpPr>
            <p:cNvPr id="27" name="Straight Connector 26">
              <a:extLst>
                <a:ext uri="{FF2B5EF4-FFF2-40B4-BE49-F238E27FC236}">
                  <a16:creationId xmlns:a16="http://schemas.microsoft.com/office/drawing/2014/main" id="{B891410A-24F7-9DA6-26FB-6832D58EC140}"/>
                </a:ext>
              </a:extLst>
            </p:cNvPr>
            <p:cNvCxnSpPr>
              <a:cxnSpLocks/>
            </p:cNvCxnSpPr>
            <p:nvPr/>
          </p:nvCxnSpPr>
          <p:spPr bwMode="auto">
            <a:xfrm>
              <a:off x="23764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C9666698-B5E3-009B-A0BE-E2A3C2F8EE72}"/>
                </a:ext>
              </a:extLst>
            </p:cNvPr>
            <p:cNvSpPr txBox="1"/>
            <p:nvPr/>
          </p:nvSpPr>
          <p:spPr bwMode="auto">
            <a:xfrm>
              <a:off x="2100914"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9" name="TextBox 28">
              <a:extLst>
                <a:ext uri="{FF2B5EF4-FFF2-40B4-BE49-F238E27FC236}">
                  <a16:creationId xmlns:a16="http://schemas.microsoft.com/office/drawing/2014/main" id="{D729E344-C009-E475-55A9-A5BD50E6F2FE}"/>
                </a:ext>
              </a:extLst>
            </p:cNvPr>
            <p:cNvSpPr txBox="1"/>
            <p:nvPr/>
          </p:nvSpPr>
          <p:spPr bwMode="auto">
            <a:xfrm>
              <a:off x="2029004"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13</a:t>
              </a:r>
              <a:endParaRPr lang="en-US" sz="1200" b="0" dirty="0">
                <a:solidFill>
                  <a:schemeClr val="accent3"/>
                </a:solidFill>
                <a:latin typeface="Calibri" panose="020F0502020204030204" pitchFamily="34" charset="0"/>
              </a:endParaRPr>
            </a:p>
          </p:txBody>
        </p:sp>
      </p:grpSp>
      <p:pic>
        <p:nvPicPr>
          <p:cNvPr id="30" name="Graphic 29">
            <a:extLst>
              <a:ext uri="{FF2B5EF4-FFF2-40B4-BE49-F238E27FC236}">
                <a16:creationId xmlns:a16="http://schemas.microsoft.com/office/drawing/2014/main" id="{F6849E9F-D38C-2414-6479-2D9356577E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37610" y="1862666"/>
            <a:ext cx="3834116" cy="2094407"/>
          </a:xfrm>
          <a:prstGeom prst="rect">
            <a:avLst/>
          </a:prstGeom>
        </p:spPr>
      </p:pic>
      <p:sp>
        <p:nvSpPr>
          <p:cNvPr id="33" name="TextBox 1">
            <a:extLst>
              <a:ext uri="{FF2B5EF4-FFF2-40B4-BE49-F238E27FC236}">
                <a16:creationId xmlns:a16="http://schemas.microsoft.com/office/drawing/2014/main" id="{93332467-13B1-1C24-C4E0-865AB591A0BF}"/>
              </a:ext>
            </a:extLst>
          </p:cNvPr>
          <p:cNvSpPr txBox="1"/>
          <p:nvPr/>
        </p:nvSpPr>
        <p:spPr>
          <a:xfrm>
            <a:off x="2757327" y="2637877"/>
            <a:ext cx="1023049" cy="307777"/>
          </a:xfrm>
          <a:prstGeom prst="rect">
            <a:avLst/>
          </a:prstGeom>
          <a:noFill/>
        </p:spPr>
        <p:txBody>
          <a:bodyPr wrap="square" rtlCol="0">
            <a:spAutoFit/>
          </a:bodyPr>
          <a:lstStyle/>
          <a:p>
            <a:r>
              <a:rPr lang="en-US" sz="1400" b="1" dirty="0">
                <a:solidFill>
                  <a:schemeClr val="accent3"/>
                </a:solidFill>
                <a:latin typeface="+mn-lt"/>
              </a:rPr>
              <a:t>Adj RT only</a:t>
            </a:r>
            <a:endParaRPr lang="en-NL" sz="1400" b="1" dirty="0">
              <a:solidFill>
                <a:schemeClr val="accent3"/>
              </a:solidFill>
              <a:latin typeface="+mn-lt"/>
            </a:endParaRPr>
          </a:p>
        </p:txBody>
      </p:sp>
      <p:sp>
        <p:nvSpPr>
          <p:cNvPr id="34" name="Tekstvak 12">
            <a:extLst>
              <a:ext uri="{FF2B5EF4-FFF2-40B4-BE49-F238E27FC236}">
                <a16:creationId xmlns:a16="http://schemas.microsoft.com/office/drawing/2014/main" id="{4573F899-D4AA-555F-E528-D822155580CA}"/>
              </a:ext>
            </a:extLst>
          </p:cNvPr>
          <p:cNvSpPr txBox="1"/>
          <p:nvPr/>
        </p:nvSpPr>
        <p:spPr>
          <a:xfrm>
            <a:off x="2996602" y="1869679"/>
            <a:ext cx="1256961" cy="307777"/>
          </a:xfrm>
          <a:prstGeom prst="rect">
            <a:avLst/>
          </a:prstGeom>
          <a:noFill/>
        </p:spPr>
        <p:txBody>
          <a:bodyPr wrap="square" rtlCol="0">
            <a:spAutoFit/>
          </a:bodyPr>
          <a:lstStyle/>
          <a:p>
            <a:r>
              <a:rPr lang="en-US" sz="1400" b="1" dirty="0">
                <a:solidFill>
                  <a:schemeClr val="accent2"/>
                </a:solidFill>
                <a:latin typeface="+mn-lt"/>
              </a:rPr>
              <a:t>Adj ST only</a:t>
            </a:r>
            <a:endParaRPr lang="en-NL" sz="1400" b="1" dirty="0">
              <a:solidFill>
                <a:schemeClr val="accent2"/>
              </a:solidFill>
              <a:latin typeface="+mn-lt"/>
            </a:endParaRPr>
          </a:p>
        </p:txBody>
      </p:sp>
      <p:sp>
        <p:nvSpPr>
          <p:cNvPr id="35" name="TextBox 1">
            <a:extLst>
              <a:ext uri="{FF2B5EF4-FFF2-40B4-BE49-F238E27FC236}">
                <a16:creationId xmlns:a16="http://schemas.microsoft.com/office/drawing/2014/main" id="{48027C53-F53D-A7FC-15E1-3E6E572F65AD}"/>
              </a:ext>
            </a:extLst>
          </p:cNvPr>
          <p:cNvSpPr txBox="1"/>
          <p:nvPr/>
        </p:nvSpPr>
        <p:spPr>
          <a:xfrm>
            <a:off x="2562696" y="2248782"/>
            <a:ext cx="1098769" cy="307777"/>
          </a:xfrm>
          <a:prstGeom prst="rect">
            <a:avLst/>
          </a:prstGeom>
          <a:noFill/>
        </p:spPr>
        <p:txBody>
          <a:bodyPr wrap="square" rtlCol="0">
            <a:spAutoFit/>
          </a:bodyPr>
          <a:lstStyle/>
          <a:p>
            <a:r>
              <a:rPr lang="en-US" sz="1400" b="1" dirty="0">
                <a:solidFill>
                  <a:schemeClr val="accent1"/>
                </a:solidFill>
                <a:latin typeface="+mn-lt"/>
              </a:rPr>
              <a:t>Adj ST + RT</a:t>
            </a:r>
            <a:endParaRPr lang="en-NL" sz="1400" b="1">
              <a:solidFill>
                <a:schemeClr val="accent1"/>
              </a:solidFill>
              <a:latin typeface="+mn-lt"/>
            </a:endParaRPr>
          </a:p>
        </p:txBody>
      </p:sp>
      <p:sp>
        <p:nvSpPr>
          <p:cNvPr id="36" name="Tekstvak 14">
            <a:extLst>
              <a:ext uri="{FF2B5EF4-FFF2-40B4-BE49-F238E27FC236}">
                <a16:creationId xmlns:a16="http://schemas.microsoft.com/office/drawing/2014/main" id="{17C31D5C-0CA2-EE1F-D7F4-DA43DACA8BE8}"/>
              </a:ext>
            </a:extLst>
          </p:cNvPr>
          <p:cNvSpPr txBox="1"/>
          <p:nvPr/>
        </p:nvSpPr>
        <p:spPr>
          <a:xfrm>
            <a:off x="2667899" y="3636020"/>
            <a:ext cx="1117652" cy="307777"/>
          </a:xfrm>
          <a:prstGeom prst="rect">
            <a:avLst/>
          </a:prstGeom>
          <a:noFill/>
        </p:spPr>
        <p:txBody>
          <a:bodyPr wrap="square" rtlCol="0">
            <a:spAutoFit/>
          </a:bodyPr>
          <a:lstStyle/>
          <a:p>
            <a:r>
              <a:rPr lang="en-US" sz="1400" b="1" dirty="0">
                <a:solidFill>
                  <a:schemeClr val="accent4"/>
                </a:solidFill>
                <a:latin typeface="+mn-lt"/>
              </a:rPr>
              <a:t>No Adj</a:t>
            </a:r>
            <a:endParaRPr lang="en-NL" sz="1400" b="1">
              <a:solidFill>
                <a:schemeClr val="accent4"/>
              </a:solidFill>
              <a:latin typeface="+mn-lt"/>
            </a:endParaRPr>
          </a:p>
        </p:txBody>
      </p:sp>
      <p:sp>
        <p:nvSpPr>
          <p:cNvPr id="37" name="TextBox 36">
            <a:extLst>
              <a:ext uri="{FF2B5EF4-FFF2-40B4-BE49-F238E27FC236}">
                <a16:creationId xmlns:a16="http://schemas.microsoft.com/office/drawing/2014/main" id="{169CB16D-1D23-35CF-0E0D-CE140DC86C0D}"/>
              </a:ext>
            </a:extLst>
          </p:cNvPr>
          <p:cNvSpPr txBox="1"/>
          <p:nvPr/>
        </p:nvSpPr>
        <p:spPr bwMode="auto">
          <a:xfrm>
            <a:off x="1836150" y="1591481"/>
            <a:ext cx="357447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800" dirty="0">
                <a:solidFill>
                  <a:schemeClr val="bg1"/>
                </a:solidFill>
                <a:latin typeface="Calibri" panose="020F0502020204030204" pitchFamily="34" charset="0"/>
              </a:rPr>
              <a:t>RFS</a:t>
            </a:r>
          </a:p>
        </p:txBody>
      </p:sp>
      <p:cxnSp>
        <p:nvCxnSpPr>
          <p:cNvPr id="38" name="Straight Connector 37">
            <a:extLst>
              <a:ext uri="{FF2B5EF4-FFF2-40B4-BE49-F238E27FC236}">
                <a16:creationId xmlns:a16="http://schemas.microsoft.com/office/drawing/2014/main" id="{A9D06045-9E89-A458-723D-2913CCA5B741}"/>
              </a:ext>
            </a:extLst>
          </p:cNvPr>
          <p:cNvCxnSpPr>
            <a:cxnSpLocks/>
          </p:cNvCxnSpPr>
          <p:nvPr/>
        </p:nvCxnSpPr>
        <p:spPr bwMode="auto">
          <a:xfrm>
            <a:off x="1835284" y="4638801"/>
            <a:ext cx="383644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21C92A8-963B-C927-0326-45E53E58732C}"/>
              </a:ext>
            </a:extLst>
          </p:cNvPr>
          <p:cNvCxnSpPr/>
          <p:nvPr/>
        </p:nvCxnSpPr>
        <p:spPr bwMode="auto">
          <a:xfrm flipV="1">
            <a:off x="1836150" y="1887677"/>
            <a:ext cx="0" cy="2763982"/>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317E589-473A-E37A-B588-D5FAD43FB81D}"/>
              </a:ext>
            </a:extLst>
          </p:cNvPr>
          <p:cNvCxnSpPr>
            <a:cxnSpLocks/>
          </p:cNvCxnSpPr>
          <p:nvPr/>
        </p:nvCxnSpPr>
        <p:spPr bwMode="auto">
          <a:xfrm flipH="1">
            <a:off x="1775536" y="19019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F74F9D3-3705-CEA7-C0E1-1915C836C114}"/>
              </a:ext>
            </a:extLst>
          </p:cNvPr>
          <p:cNvCxnSpPr>
            <a:cxnSpLocks/>
          </p:cNvCxnSpPr>
          <p:nvPr/>
        </p:nvCxnSpPr>
        <p:spPr bwMode="auto">
          <a:xfrm flipH="1">
            <a:off x="1775536" y="24493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554E6EE-AD4D-9534-F187-F1CA2B645A70}"/>
              </a:ext>
            </a:extLst>
          </p:cNvPr>
          <p:cNvCxnSpPr>
            <a:cxnSpLocks/>
          </p:cNvCxnSpPr>
          <p:nvPr/>
        </p:nvCxnSpPr>
        <p:spPr bwMode="auto">
          <a:xfrm flipH="1">
            <a:off x="1775536" y="29967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B426F74-9F6F-3F4D-D029-4BD5D4E0499A}"/>
              </a:ext>
            </a:extLst>
          </p:cNvPr>
          <p:cNvCxnSpPr>
            <a:cxnSpLocks/>
          </p:cNvCxnSpPr>
          <p:nvPr/>
        </p:nvCxnSpPr>
        <p:spPr bwMode="auto">
          <a:xfrm flipH="1">
            <a:off x="1775536" y="35440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DE19643-3160-C0DB-F1F9-2E5E38197278}"/>
              </a:ext>
            </a:extLst>
          </p:cNvPr>
          <p:cNvCxnSpPr>
            <a:cxnSpLocks/>
          </p:cNvCxnSpPr>
          <p:nvPr/>
        </p:nvCxnSpPr>
        <p:spPr bwMode="auto">
          <a:xfrm flipH="1">
            <a:off x="1775536" y="40914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3C9E9B7-2BBF-DA08-5208-94E1C66106C1}"/>
              </a:ext>
            </a:extLst>
          </p:cNvPr>
          <p:cNvCxnSpPr>
            <a:cxnSpLocks/>
          </p:cNvCxnSpPr>
          <p:nvPr/>
        </p:nvCxnSpPr>
        <p:spPr bwMode="auto">
          <a:xfrm flipH="1">
            <a:off x="1775536" y="4638801"/>
            <a:ext cx="64008" cy="0"/>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D1483728-01C2-8EE5-71B3-4DD18A542743}"/>
              </a:ext>
            </a:extLst>
          </p:cNvPr>
          <p:cNvSpPr txBox="1"/>
          <p:nvPr/>
        </p:nvSpPr>
        <p:spPr bwMode="auto">
          <a:xfrm>
            <a:off x="1286693" y="1734384"/>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7" name="TextBox 46">
            <a:extLst>
              <a:ext uri="{FF2B5EF4-FFF2-40B4-BE49-F238E27FC236}">
                <a16:creationId xmlns:a16="http://schemas.microsoft.com/office/drawing/2014/main" id="{7FD2E654-B922-9AFB-698F-1E7349D81BBB}"/>
              </a:ext>
            </a:extLst>
          </p:cNvPr>
          <p:cNvSpPr txBox="1"/>
          <p:nvPr/>
        </p:nvSpPr>
        <p:spPr bwMode="auto">
          <a:xfrm>
            <a:off x="1286693" y="2281412"/>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8" name="TextBox 47">
            <a:extLst>
              <a:ext uri="{FF2B5EF4-FFF2-40B4-BE49-F238E27FC236}">
                <a16:creationId xmlns:a16="http://schemas.microsoft.com/office/drawing/2014/main" id="{1218DA5A-CA94-021A-CC35-92CB4C2D94A8}"/>
              </a:ext>
            </a:extLst>
          </p:cNvPr>
          <p:cNvSpPr txBox="1"/>
          <p:nvPr/>
        </p:nvSpPr>
        <p:spPr bwMode="auto">
          <a:xfrm>
            <a:off x="1286693" y="282844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9" name="TextBox 48">
            <a:extLst>
              <a:ext uri="{FF2B5EF4-FFF2-40B4-BE49-F238E27FC236}">
                <a16:creationId xmlns:a16="http://schemas.microsoft.com/office/drawing/2014/main" id="{3303E88E-2F8C-1382-0B84-A0FCAB5409DD}"/>
              </a:ext>
            </a:extLst>
          </p:cNvPr>
          <p:cNvSpPr txBox="1"/>
          <p:nvPr/>
        </p:nvSpPr>
        <p:spPr bwMode="auto">
          <a:xfrm>
            <a:off x="1286693" y="3375468"/>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D5359FB6-D03A-7CC7-4D99-1D5A58A45552}"/>
              </a:ext>
            </a:extLst>
          </p:cNvPr>
          <p:cNvSpPr txBox="1"/>
          <p:nvPr/>
        </p:nvSpPr>
        <p:spPr bwMode="auto">
          <a:xfrm>
            <a:off x="1286693" y="3922496"/>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1" name="TextBox 50">
            <a:extLst>
              <a:ext uri="{FF2B5EF4-FFF2-40B4-BE49-F238E27FC236}">
                <a16:creationId xmlns:a16="http://schemas.microsoft.com/office/drawing/2014/main" id="{EF146C5D-2A66-D694-DCF5-AC5571CB27C6}"/>
              </a:ext>
            </a:extLst>
          </p:cNvPr>
          <p:cNvSpPr txBox="1"/>
          <p:nvPr/>
        </p:nvSpPr>
        <p:spPr bwMode="auto">
          <a:xfrm>
            <a:off x="1286693" y="4469524"/>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920EC2B8-5816-22C9-FCB2-AB18017E8407}"/>
              </a:ext>
            </a:extLst>
          </p:cNvPr>
          <p:cNvSpPr txBox="1"/>
          <p:nvPr/>
        </p:nvSpPr>
        <p:spPr bwMode="auto">
          <a:xfrm>
            <a:off x="36879" y="4940434"/>
            <a:ext cx="1566677"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r>
              <a:rPr lang="en-US" sz="1200" b="1" dirty="0">
                <a:solidFill>
                  <a:schemeClr val="bg1"/>
                </a:solidFill>
                <a:latin typeface="Calibri" panose="020F0502020204030204" pitchFamily="34" charset="0"/>
              </a:rPr>
              <a:t>at Risk, n</a:t>
            </a:r>
            <a:br>
              <a:rPr lang="en-US" sz="1200" b="0" dirty="0">
                <a:solidFill>
                  <a:schemeClr val="bg1"/>
                </a:solidFill>
                <a:latin typeface="Calibri" panose="020F0502020204030204" pitchFamily="34" charset="0"/>
              </a:rPr>
            </a:br>
            <a:r>
              <a:rPr lang="en-US" sz="1200" b="0" dirty="0">
                <a:solidFill>
                  <a:schemeClr val="accent1"/>
                </a:solidFill>
                <a:latin typeface="Calibri" panose="020F0502020204030204" pitchFamily="34" charset="0"/>
              </a:rPr>
              <a:t>Adj ST+/RT+</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Adj ST+/RT-</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Adj ST-/RT+</a:t>
            </a:r>
            <a:br>
              <a:rPr lang="en-US" sz="1200" b="0" dirty="0">
                <a:solidFill>
                  <a:schemeClr val="bg1"/>
                </a:solidFill>
                <a:latin typeface="Calibri" panose="020F0502020204030204" pitchFamily="34" charset="0"/>
              </a:rPr>
            </a:br>
            <a:r>
              <a:rPr lang="en-US" sz="1200" b="0" dirty="0">
                <a:solidFill>
                  <a:schemeClr val="accent4"/>
                </a:solidFill>
                <a:latin typeface="Calibri" panose="020F0502020204030204" pitchFamily="34" charset="0"/>
              </a:rPr>
              <a:t>Adj ST-/RT-</a:t>
            </a:r>
          </a:p>
        </p:txBody>
      </p:sp>
      <p:grpSp>
        <p:nvGrpSpPr>
          <p:cNvPr id="54" name="Group 53">
            <a:extLst>
              <a:ext uri="{FF2B5EF4-FFF2-40B4-BE49-F238E27FC236}">
                <a16:creationId xmlns:a16="http://schemas.microsoft.com/office/drawing/2014/main" id="{7DD0F27B-40AB-A9B4-E3F3-D14DC28B0F33}"/>
              </a:ext>
            </a:extLst>
          </p:cNvPr>
          <p:cNvGrpSpPr/>
          <p:nvPr/>
        </p:nvGrpSpPr>
        <p:grpSpPr>
          <a:xfrm>
            <a:off x="1484812" y="4623700"/>
            <a:ext cx="681254" cy="1318419"/>
            <a:chOff x="1484812" y="4623700"/>
            <a:chExt cx="681254" cy="1318419"/>
          </a:xfrm>
        </p:grpSpPr>
        <p:cxnSp>
          <p:nvCxnSpPr>
            <p:cNvPr id="55" name="Straight Connector 54">
              <a:extLst>
                <a:ext uri="{FF2B5EF4-FFF2-40B4-BE49-F238E27FC236}">
                  <a16:creationId xmlns:a16="http://schemas.microsoft.com/office/drawing/2014/main" id="{ADB3E927-0A9A-5005-23DF-F41296CB9123}"/>
                </a:ext>
              </a:extLst>
            </p:cNvPr>
            <p:cNvCxnSpPr>
              <a:cxnSpLocks/>
            </p:cNvCxnSpPr>
            <p:nvPr/>
          </p:nvCxnSpPr>
          <p:spPr bwMode="auto">
            <a:xfrm>
              <a:off x="18361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63DCF297-268D-DF4B-E12F-050B8AA4B466}"/>
                </a:ext>
              </a:extLst>
            </p:cNvPr>
            <p:cNvSpPr txBox="1"/>
            <p:nvPr/>
          </p:nvSpPr>
          <p:spPr bwMode="auto">
            <a:xfrm>
              <a:off x="1560122"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711F3A04-D60D-D20C-420F-96E07C043391}"/>
                </a:ext>
              </a:extLst>
            </p:cNvPr>
            <p:cNvSpPr txBox="1"/>
            <p:nvPr/>
          </p:nvSpPr>
          <p:spPr bwMode="auto">
            <a:xfrm>
              <a:off x="1484812"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4</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19</a:t>
              </a:r>
              <a:endParaRPr lang="en-US" sz="1200" b="0" dirty="0">
                <a:solidFill>
                  <a:schemeClr val="accent3"/>
                </a:solidFill>
                <a:latin typeface="Calibri" panose="020F0502020204030204" pitchFamily="34" charset="0"/>
              </a:endParaRPr>
            </a:p>
          </p:txBody>
        </p:sp>
      </p:grpSp>
      <p:grpSp>
        <p:nvGrpSpPr>
          <p:cNvPr id="58" name="Group 57">
            <a:extLst>
              <a:ext uri="{FF2B5EF4-FFF2-40B4-BE49-F238E27FC236}">
                <a16:creationId xmlns:a16="http://schemas.microsoft.com/office/drawing/2014/main" id="{767EE1A4-336C-77FE-88C6-F0F75284D3A0}"/>
              </a:ext>
            </a:extLst>
          </p:cNvPr>
          <p:cNvGrpSpPr/>
          <p:nvPr/>
        </p:nvGrpSpPr>
        <p:grpSpPr>
          <a:xfrm>
            <a:off x="2609832" y="4623700"/>
            <a:ext cx="681254" cy="1318419"/>
            <a:chOff x="2573196" y="4623700"/>
            <a:chExt cx="681254" cy="1318419"/>
          </a:xfrm>
        </p:grpSpPr>
        <p:cxnSp>
          <p:nvCxnSpPr>
            <p:cNvPr id="59" name="Straight Connector 58">
              <a:extLst>
                <a:ext uri="{FF2B5EF4-FFF2-40B4-BE49-F238E27FC236}">
                  <a16:creationId xmlns:a16="http://schemas.microsoft.com/office/drawing/2014/main" id="{1A355A05-49F4-AAB9-A4E2-937F544FFF31}"/>
                </a:ext>
              </a:extLst>
            </p:cNvPr>
            <p:cNvCxnSpPr>
              <a:cxnSpLocks/>
            </p:cNvCxnSpPr>
            <p:nvPr/>
          </p:nvCxnSpPr>
          <p:spPr bwMode="auto">
            <a:xfrm>
              <a:off x="29168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FFB9C496-EAC8-E0CE-42AB-70D811939C9F}"/>
                </a:ext>
              </a:extLst>
            </p:cNvPr>
            <p:cNvSpPr txBox="1"/>
            <p:nvPr/>
          </p:nvSpPr>
          <p:spPr bwMode="auto">
            <a:xfrm>
              <a:off x="2641706"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61" name="TextBox 60">
              <a:extLst>
                <a:ext uri="{FF2B5EF4-FFF2-40B4-BE49-F238E27FC236}">
                  <a16:creationId xmlns:a16="http://schemas.microsoft.com/office/drawing/2014/main" id="{FEB54F1C-A319-B8EA-B492-07B64F076395}"/>
                </a:ext>
              </a:extLst>
            </p:cNvPr>
            <p:cNvSpPr txBox="1"/>
            <p:nvPr/>
          </p:nvSpPr>
          <p:spPr bwMode="auto">
            <a:xfrm>
              <a:off x="2573196"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7</a:t>
              </a:r>
              <a:endParaRPr lang="en-US" sz="1200" b="0" dirty="0">
                <a:solidFill>
                  <a:schemeClr val="accent3"/>
                </a:solidFill>
                <a:latin typeface="Calibri" panose="020F0502020204030204" pitchFamily="34" charset="0"/>
              </a:endParaRPr>
            </a:p>
          </p:txBody>
        </p:sp>
      </p:grpSp>
      <p:grpSp>
        <p:nvGrpSpPr>
          <p:cNvPr id="62" name="Group 61">
            <a:extLst>
              <a:ext uri="{FF2B5EF4-FFF2-40B4-BE49-F238E27FC236}">
                <a16:creationId xmlns:a16="http://schemas.microsoft.com/office/drawing/2014/main" id="{C308E08B-742F-7D70-DEDF-BE62FFD525AF}"/>
              </a:ext>
            </a:extLst>
          </p:cNvPr>
          <p:cNvGrpSpPr/>
          <p:nvPr/>
        </p:nvGrpSpPr>
        <p:grpSpPr>
          <a:xfrm>
            <a:off x="3172342" y="4623700"/>
            <a:ext cx="681254" cy="1318419"/>
            <a:chOff x="3117388" y="4623700"/>
            <a:chExt cx="681254" cy="1318419"/>
          </a:xfrm>
        </p:grpSpPr>
        <p:cxnSp>
          <p:nvCxnSpPr>
            <p:cNvPr id="63" name="Straight Connector 62">
              <a:extLst>
                <a:ext uri="{FF2B5EF4-FFF2-40B4-BE49-F238E27FC236}">
                  <a16:creationId xmlns:a16="http://schemas.microsoft.com/office/drawing/2014/main" id="{7F369E55-4F88-25AF-CF30-F8270B626DE8}"/>
                </a:ext>
              </a:extLst>
            </p:cNvPr>
            <p:cNvCxnSpPr>
              <a:cxnSpLocks/>
            </p:cNvCxnSpPr>
            <p:nvPr/>
          </p:nvCxnSpPr>
          <p:spPr bwMode="auto">
            <a:xfrm>
              <a:off x="345712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16" name="TextBox 9215">
              <a:extLst>
                <a:ext uri="{FF2B5EF4-FFF2-40B4-BE49-F238E27FC236}">
                  <a16:creationId xmlns:a16="http://schemas.microsoft.com/office/drawing/2014/main" id="{ACD9DDBA-9B8F-1C37-AF43-7264AB80F31E}"/>
                </a:ext>
              </a:extLst>
            </p:cNvPr>
            <p:cNvSpPr txBox="1"/>
            <p:nvPr/>
          </p:nvSpPr>
          <p:spPr bwMode="auto">
            <a:xfrm>
              <a:off x="3182498"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9217" name="TextBox 9216">
              <a:extLst>
                <a:ext uri="{FF2B5EF4-FFF2-40B4-BE49-F238E27FC236}">
                  <a16:creationId xmlns:a16="http://schemas.microsoft.com/office/drawing/2014/main" id="{06B7BDEB-27FD-7C67-8EE9-EF31D13AFE91}"/>
                </a:ext>
              </a:extLst>
            </p:cNvPr>
            <p:cNvSpPr txBox="1"/>
            <p:nvPr/>
          </p:nvSpPr>
          <p:spPr bwMode="auto">
            <a:xfrm>
              <a:off x="3117388"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9</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7</a:t>
              </a:r>
              <a:endParaRPr lang="en-US" sz="1200" b="0" dirty="0">
                <a:solidFill>
                  <a:schemeClr val="accent3"/>
                </a:solidFill>
                <a:latin typeface="Calibri" panose="020F0502020204030204" pitchFamily="34" charset="0"/>
              </a:endParaRPr>
            </a:p>
          </p:txBody>
        </p:sp>
      </p:grpSp>
      <p:grpSp>
        <p:nvGrpSpPr>
          <p:cNvPr id="9219" name="Group 9218">
            <a:extLst>
              <a:ext uri="{FF2B5EF4-FFF2-40B4-BE49-F238E27FC236}">
                <a16:creationId xmlns:a16="http://schemas.microsoft.com/office/drawing/2014/main" id="{998D58BF-BF44-CFFE-9668-06931783BC99}"/>
              </a:ext>
            </a:extLst>
          </p:cNvPr>
          <p:cNvGrpSpPr/>
          <p:nvPr/>
        </p:nvGrpSpPr>
        <p:grpSpPr>
          <a:xfrm>
            <a:off x="3734852" y="4623700"/>
            <a:ext cx="681254" cy="1318419"/>
            <a:chOff x="3661580" y="4623700"/>
            <a:chExt cx="681254" cy="1318419"/>
          </a:xfrm>
        </p:grpSpPr>
        <p:cxnSp>
          <p:nvCxnSpPr>
            <p:cNvPr id="9220" name="Straight Connector 9219">
              <a:extLst>
                <a:ext uri="{FF2B5EF4-FFF2-40B4-BE49-F238E27FC236}">
                  <a16:creationId xmlns:a16="http://schemas.microsoft.com/office/drawing/2014/main" id="{7A6C5D75-2351-E6DE-2D1D-744B63D40A40}"/>
                </a:ext>
              </a:extLst>
            </p:cNvPr>
            <p:cNvCxnSpPr>
              <a:cxnSpLocks/>
            </p:cNvCxnSpPr>
            <p:nvPr/>
          </p:nvCxnSpPr>
          <p:spPr bwMode="auto">
            <a:xfrm>
              <a:off x="39974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21" name="TextBox 9220">
              <a:extLst>
                <a:ext uri="{FF2B5EF4-FFF2-40B4-BE49-F238E27FC236}">
                  <a16:creationId xmlns:a16="http://schemas.microsoft.com/office/drawing/2014/main" id="{3ACF430D-9BBB-08EC-1F73-9235FC02B120}"/>
                </a:ext>
              </a:extLst>
            </p:cNvPr>
            <p:cNvSpPr txBox="1"/>
            <p:nvPr/>
          </p:nvSpPr>
          <p:spPr bwMode="auto">
            <a:xfrm>
              <a:off x="3723290"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9222" name="TextBox 9221">
              <a:extLst>
                <a:ext uri="{FF2B5EF4-FFF2-40B4-BE49-F238E27FC236}">
                  <a16:creationId xmlns:a16="http://schemas.microsoft.com/office/drawing/2014/main" id="{EE4D9C6D-DBA9-7FF2-3B11-86633A6584E1}"/>
                </a:ext>
              </a:extLst>
            </p:cNvPr>
            <p:cNvSpPr txBox="1"/>
            <p:nvPr/>
          </p:nvSpPr>
          <p:spPr bwMode="auto">
            <a:xfrm>
              <a:off x="3661580"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6</a:t>
              </a:r>
              <a:endParaRPr lang="en-US" sz="1200" b="0" dirty="0">
                <a:solidFill>
                  <a:schemeClr val="accent3"/>
                </a:solidFill>
                <a:latin typeface="Calibri" panose="020F0502020204030204" pitchFamily="34" charset="0"/>
              </a:endParaRPr>
            </a:p>
          </p:txBody>
        </p:sp>
      </p:grpSp>
      <p:grpSp>
        <p:nvGrpSpPr>
          <p:cNvPr id="9223" name="Group 9222">
            <a:extLst>
              <a:ext uri="{FF2B5EF4-FFF2-40B4-BE49-F238E27FC236}">
                <a16:creationId xmlns:a16="http://schemas.microsoft.com/office/drawing/2014/main" id="{6FB85093-275C-2074-29F3-EE0976B7D980}"/>
              </a:ext>
            </a:extLst>
          </p:cNvPr>
          <p:cNvGrpSpPr/>
          <p:nvPr/>
        </p:nvGrpSpPr>
        <p:grpSpPr>
          <a:xfrm>
            <a:off x="4297362" y="4623700"/>
            <a:ext cx="681254" cy="1318419"/>
            <a:chOff x="4205772" y="4623700"/>
            <a:chExt cx="681254" cy="1318419"/>
          </a:xfrm>
        </p:grpSpPr>
        <p:cxnSp>
          <p:nvCxnSpPr>
            <p:cNvPr id="9224" name="Straight Connector 9223">
              <a:extLst>
                <a:ext uri="{FF2B5EF4-FFF2-40B4-BE49-F238E27FC236}">
                  <a16:creationId xmlns:a16="http://schemas.microsoft.com/office/drawing/2014/main" id="{7F7AEA62-EECC-F24A-7C4B-F152AC043847}"/>
                </a:ext>
              </a:extLst>
            </p:cNvPr>
            <p:cNvCxnSpPr>
              <a:cxnSpLocks/>
            </p:cNvCxnSpPr>
            <p:nvPr/>
          </p:nvCxnSpPr>
          <p:spPr bwMode="auto">
            <a:xfrm>
              <a:off x="45377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25" name="TextBox 9224">
              <a:extLst>
                <a:ext uri="{FF2B5EF4-FFF2-40B4-BE49-F238E27FC236}">
                  <a16:creationId xmlns:a16="http://schemas.microsoft.com/office/drawing/2014/main" id="{3D77318D-F145-B3E3-8AD3-527A0BC9A68A}"/>
                </a:ext>
              </a:extLst>
            </p:cNvPr>
            <p:cNvSpPr txBox="1"/>
            <p:nvPr/>
          </p:nvSpPr>
          <p:spPr bwMode="auto">
            <a:xfrm>
              <a:off x="4264082"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9226" name="TextBox 9225">
              <a:extLst>
                <a:ext uri="{FF2B5EF4-FFF2-40B4-BE49-F238E27FC236}">
                  <a16:creationId xmlns:a16="http://schemas.microsoft.com/office/drawing/2014/main" id="{1C0F3934-708E-2490-D288-6E58922F3870}"/>
                </a:ext>
              </a:extLst>
            </p:cNvPr>
            <p:cNvSpPr txBox="1"/>
            <p:nvPr/>
          </p:nvSpPr>
          <p:spPr bwMode="auto">
            <a:xfrm>
              <a:off x="4205772"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5</a:t>
              </a:r>
              <a:endParaRPr lang="en-US" sz="1200" b="0" dirty="0">
                <a:solidFill>
                  <a:schemeClr val="accent3"/>
                </a:solidFill>
                <a:latin typeface="Calibri" panose="020F0502020204030204" pitchFamily="34" charset="0"/>
              </a:endParaRPr>
            </a:p>
          </p:txBody>
        </p:sp>
      </p:grpSp>
      <p:grpSp>
        <p:nvGrpSpPr>
          <p:cNvPr id="9227" name="Group 9226">
            <a:extLst>
              <a:ext uri="{FF2B5EF4-FFF2-40B4-BE49-F238E27FC236}">
                <a16:creationId xmlns:a16="http://schemas.microsoft.com/office/drawing/2014/main" id="{F511E45B-ADD0-8282-AEF4-1C7D58FC34B5}"/>
              </a:ext>
            </a:extLst>
          </p:cNvPr>
          <p:cNvGrpSpPr/>
          <p:nvPr/>
        </p:nvGrpSpPr>
        <p:grpSpPr>
          <a:xfrm>
            <a:off x="4859871" y="4623700"/>
            <a:ext cx="681254" cy="1318419"/>
            <a:chOff x="4749964" y="4623700"/>
            <a:chExt cx="681254" cy="1318419"/>
          </a:xfrm>
        </p:grpSpPr>
        <p:cxnSp>
          <p:nvCxnSpPr>
            <p:cNvPr id="9228" name="Straight Connector 9227">
              <a:extLst>
                <a:ext uri="{FF2B5EF4-FFF2-40B4-BE49-F238E27FC236}">
                  <a16:creationId xmlns:a16="http://schemas.microsoft.com/office/drawing/2014/main" id="{25BE0D78-2D91-323C-56F5-F958FE6AC508}"/>
                </a:ext>
              </a:extLst>
            </p:cNvPr>
            <p:cNvCxnSpPr>
              <a:cxnSpLocks/>
            </p:cNvCxnSpPr>
            <p:nvPr/>
          </p:nvCxnSpPr>
          <p:spPr bwMode="auto">
            <a:xfrm>
              <a:off x="50781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29" name="TextBox 9228">
              <a:extLst>
                <a:ext uri="{FF2B5EF4-FFF2-40B4-BE49-F238E27FC236}">
                  <a16:creationId xmlns:a16="http://schemas.microsoft.com/office/drawing/2014/main" id="{D9594871-2F16-3B93-6B75-BBC047B0B663}"/>
                </a:ext>
              </a:extLst>
            </p:cNvPr>
            <p:cNvSpPr txBox="1"/>
            <p:nvPr/>
          </p:nvSpPr>
          <p:spPr bwMode="auto">
            <a:xfrm>
              <a:off x="4804874"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9230" name="TextBox 9229">
              <a:extLst>
                <a:ext uri="{FF2B5EF4-FFF2-40B4-BE49-F238E27FC236}">
                  <a16:creationId xmlns:a16="http://schemas.microsoft.com/office/drawing/2014/main" id="{2232692A-44D0-D4EB-4608-7DE17F3F475E}"/>
                </a:ext>
              </a:extLst>
            </p:cNvPr>
            <p:cNvSpPr txBox="1"/>
            <p:nvPr/>
          </p:nvSpPr>
          <p:spPr bwMode="auto">
            <a:xfrm>
              <a:off x="4749964"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4</a:t>
              </a:r>
              <a:endParaRPr lang="en-US" sz="1200" b="0" dirty="0">
                <a:solidFill>
                  <a:schemeClr val="accent3"/>
                </a:solidFill>
                <a:latin typeface="Calibri" panose="020F0502020204030204" pitchFamily="34" charset="0"/>
              </a:endParaRPr>
            </a:p>
          </p:txBody>
        </p:sp>
      </p:grpSp>
      <p:sp>
        <p:nvSpPr>
          <p:cNvPr id="9231" name="TextBox 9230">
            <a:extLst>
              <a:ext uri="{FF2B5EF4-FFF2-40B4-BE49-F238E27FC236}">
                <a16:creationId xmlns:a16="http://schemas.microsoft.com/office/drawing/2014/main" id="{EB749575-884C-92A4-DA4E-7293D10E1BEF}"/>
              </a:ext>
            </a:extLst>
          </p:cNvPr>
          <p:cNvSpPr txBox="1"/>
          <p:nvPr/>
        </p:nvSpPr>
        <p:spPr bwMode="auto">
          <a:xfrm>
            <a:off x="7544222" y="1483193"/>
            <a:ext cx="357447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DMFS</a:t>
            </a:r>
          </a:p>
        </p:txBody>
      </p:sp>
      <p:cxnSp>
        <p:nvCxnSpPr>
          <p:cNvPr id="9232" name="Straight Connector 9231">
            <a:extLst>
              <a:ext uri="{FF2B5EF4-FFF2-40B4-BE49-F238E27FC236}">
                <a16:creationId xmlns:a16="http://schemas.microsoft.com/office/drawing/2014/main" id="{EE8C0B71-F969-32C1-7773-3CA5E7891F26}"/>
              </a:ext>
            </a:extLst>
          </p:cNvPr>
          <p:cNvCxnSpPr>
            <a:cxnSpLocks/>
          </p:cNvCxnSpPr>
          <p:nvPr/>
        </p:nvCxnSpPr>
        <p:spPr bwMode="auto">
          <a:xfrm>
            <a:off x="7543356" y="4638801"/>
            <a:ext cx="3861397" cy="0"/>
          </a:xfrm>
          <a:prstGeom prst="line">
            <a:avLst/>
          </a:prstGeom>
          <a:noFill/>
          <a:ln w="28575" cap="flat" cmpd="sng" algn="ctr">
            <a:solidFill>
              <a:schemeClr val="bg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70C56685-7FC4-9F00-CB8E-1C073C5993AB}"/>
              </a:ext>
            </a:extLst>
          </p:cNvPr>
          <p:cNvCxnSpPr/>
          <p:nvPr/>
        </p:nvCxnSpPr>
        <p:spPr bwMode="auto">
          <a:xfrm flipV="1">
            <a:off x="7544222" y="1887677"/>
            <a:ext cx="0" cy="2763982"/>
          </a:xfrm>
          <a:prstGeom prst="line">
            <a:avLst/>
          </a:prstGeom>
          <a:noFill/>
          <a:ln w="28575" cap="flat" cmpd="sng" algn="ctr">
            <a:solidFill>
              <a:schemeClr val="bg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FD04E3CC-F25E-92E9-41E4-19220B9525D0}"/>
              </a:ext>
            </a:extLst>
          </p:cNvPr>
          <p:cNvCxnSpPr>
            <a:cxnSpLocks/>
          </p:cNvCxnSpPr>
          <p:nvPr/>
        </p:nvCxnSpPr>
        <p:spPr bwMode="auto">
          <a:xfrm flipH="1">
            <a:off x="7483608" y="19019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C7EB47DB-0E22-EC7F-D6C7-BD7358F1CE75}"/>
              </a:ext>
            </a:extLst>
          </p:cNvPr>
          <p:cNvCxnSpPr>
            <a:cxnSpLocks/>
          </p:cNvCxnSpPr>
          <p:nvPr/>
        </p:nvCxnSpPr>
        <p:spPr bwMode="auto">
          <a:xfrm flipH="1">
            <a:off x="7483608" y="24493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FCCFB247-CF51-AA30-1F2F-4AC82C35E96D}"/>
              </a:ext>
            </a:extLst>
          </p:cNvPr>
          <p:cNvCxnSpPr>
            <a:cxnSpLocks/>
          </p:cNvCxnSpPr>
          <p:nvPr/>
        </p:nvCxnSpPr>
        <p:spPr bwMode="auto">
          <a:xfrm flipH="1">
            <a:off x="7483608" y="29967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C7745FAC-5437-CCC3-BEF1-FBA1C3A33F9B}"/>
              </a:ext>
            </a:extLst>
          </p:cNvPr>
          <p:cNvCxnSpPr>
            <a:cxnSpLocks/>
          </p:cNvCxnSpPr>
          <p:nvPr/>
        </p:nvCxnSpPr>
        <p:spPr bwMode="auto">
          <a:xfrm flipH="1">
            <a:off x="7483608" y="35440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1F7EB6C2-FA16-8B10-5F60-D12050FB6544}"/>
              </a:ext>
            </a:extLst>
          </p:cNvPr>
          <p:cNvCxnSpPr>
            <a:cxnSpLocks/>
          </p:cNvCxnSpPr>
          <p:nvPr/>
        </p:nvCxnSpPr>
        <p:spPr bwMode="auto">
          <a:xfrm flipH="1">
            <a:off x="7483608" y="40914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4348E8CB-1876-6ED2-9B8A-FC74E724BAA9}"/>
              </a:ext>
            </a:extLst>
          </p:cNvPr>
          <p:cNvCxnSpPr>
            <a:cxnSpLocks/>
          </p:cNvCxnSpPr>
          <p:nvPr/>
        </p:nvCxnSpPr>
        <p:spPr bwMode="auto">
          <a:xfrm flipH="1">
            <a:off x="7483608" y="4638801"/>
            <a:ext cx="64008" cy="0"/>
          </a:xfrm>
          <a:prstGeom prst="line">
            <a:avLst/>
          </a:prstGeom>
          <a:noFill/>
          <a:ln w="28575" cap="flat" cmpd="sng" algn="ctr">
            <a:solidFill>
              <a:schemeClr val="bg1"/>
            </a:solidFill>
            <a:prstDash val="solid"/>
            <a:round/>
            <a:headEnd type="none" w="med" len="med"/>
            <a:tailEnd type="none" w="med" len="med"/>
          </a:ln>
          <a:effectLst/>
        </p:spPr>
      </p:cxnSp>
      <p:sp>
        <p:nvSpPr>
          <p:cNvPr id="9240" name="TextBox 9239">
            <a:extLst>
              <a:ext uri="{FF2B5EF4-FFF2-40B4-BE49-F238E27FC236}">
                <a16:creationId xmlns:a16="http://schemas.microsoft.com/office/drawing/2014/main" id="{248FDE22-880F-D735-9261-87446D6CF6BA}"/>
              </a:ext>
            </a:extLst>
          </p:cNvPr>
          <p:cNvSpPr txBox="1"/>
          <p:nvPr/>
        </p:nvSpPr>
        <p:spPr bwMode="auto">
          <a:xfrm>
            <a:off x="6994765" y="1734384"/>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241" name="TextBox 9240">
            <a:extLst>
              <a:ext uri="{FF2B5EF4-FFF2-40B4-BE49-F238E27FC236}">
                <a16:creationId xmlns:a16="http://schemas.microsoft.com/office/drawing/2014/main" id="{7D4FF534-8CEC-E96F-A25C-38D029D0324F}"/>
              </a:ext>
            </a:extLst>
          </p:cNvPr>
          <p:cNvSpPr txBox="1"/>
          <p:nvPr/>
        </p:nvSpPr>
        <p:spPr bwMode="auto">
          <a:xfrm>
            <a:off x="6994765" y="2281412"/>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242" name="TextBox 9241">
            <a:extLst>
              <a:ext uri="{FF2B5EF4-FFF2-40B4-BE49-F238E27FC236}">
                <a16:creationId xmlns:a16="http://schemas.microsoft.com/office/drawing/2014/main" id="{33DBE1D3-32F8-873A-7E60-72A381067B0A}"/>
              </a:ext>
            </a:extLst>
          </p:cNvPr>
          <p:cNvSpPr txBox="1"/>
          <p:nvPr/>
        </p:nvSpPr>
        <p:spPr bwMode="auto">
          <a:xfrm>
            <a:off x="6994765" y="282844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243" name="TextBox 9242">
            <a:extLst>
              <a:ext uri="{FF2B5EF4-FFF2-40B4-BE49-F238E27FC236}">
                <a16:creationId xmlns:a16="http://schemas.microsoft.com/office/drawing/2014/main" id="{2F50A33A-A7BD-51DB-6E1A-9E2EB8527E26}"/>
              </a:ext>
            </a:extLst>
          </p:cNvPr>
          <p:cNvSpPr txBox="1"/>
          <p:nvPr/>
        </p:nvSpPr>
        <p:spPr bwMode="auto">
          <a:xfrm>
            <a:off x="6994765" y="3375468"/>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244" name="TextBox 9243">
            <a:extLst>
              <a:ext uri="{FF2B5EF4-FFF2-40B4-BE49-F238E27FC236}">
                <a16:creationId xmlns:a16="http://schemas.microsoft.com/office/drawing/2014/main" id="{461A4E4E-4446-DF4A-0532-6ABCF59A6F93}"/>
              </a:ext>
            </a:extLst>
          </p:cNvPr>
          <p:cNvSpPr txBox="1"/>
          <p:nvPr/>
        </p:nvSpPr>
        <p:spPr bwMode="auto">
          <a:xfrm>
            <a:off x="6994765" y="3922496"/>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245" name="TextBox 9244">
            <a:extLst>
              <a:ext uri="{FF2B5EF4-FFF2-40B4-BE49-F238E27FC236}">
                <a16:creationId xmlns:a16="http://schemas.microsoft.com/office/drawing/2014/main" id="{98F0A77E-5458-BF20-42FA-FAECEBEF95EF}"/>
              </a:ext>
            </a:extLst>
          </p:cNvPr>
          <p:cNvSpPr txBox="1"/>
          <p:nvPr/>
        </p:nvSpPr>
        <p:spPr bwMode="auto">
          <a:xfrm>
            <a:off x="6994765" y="4469524"/>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47" name="TextBox 9246">
            <a:extLst>
              <a:ext uri="{FF2B5EF4-FFF2-40B4-BE49-F238E27FC236}">
                <a16:creationId xmlns:a16="http://schemas.microsoft.com/office/drawing/2014/main" id="{330D1D85-CE20-F71D-8165-C7D594FF7EED}"/>
              </a:ext>
            </a:extLst>
          </p:cNvPr>
          <p:cNvSpPr txBox="1"/>
          <p:nvPr/>
        </p:nvSpPr>
        <p:spPr bwMode="auto">
          <a:xfrm>
            <a:off x="5748566" y="4940434"/>
            <a:ext cx="1566677"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r>
              <a:rPr lang="en-US" sz="1200" b="1" dirty="0">
                <a:solidFill>
                  <a:schemeClr val="bg1"/>
                </a:solidFill>
                <a:latin typeface="Calibri" panose="020F0502020204030204" pitchFamily="34" charset="0"/>
              </a:rPr>
              <a:t>at Risk, n</a:t>
            </a:r>
            <a:br>
              <a:rPr lang="en-US" sz="1200" b="0" dirty="0">
                <a:solidFill>
                  <a:schemeClr val="bg1"/>
                </a:solidFill>
                <a:latin typeface="Calibri" panose="020F0502020204030204" pitchFamily="34" charset="0"/>
              </a:rPr>
            </a:br>
            <a:r>
              <a:rPr lang="en-US" sz="1200" b="0" dirty="0">
                <a:solidFill>
                  <a:schemeClr val="accent1"/>
                </a:solidFill>
                <a:latin typeface="Calibri" panose="020F0502020204030204" pitchFamily="34" charset="0"/>
              </a:rPr>
              <a:t>Adj ST+/RT+</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Adj ST+/RT-</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Adj ST-/RT+</a:t>
            </a:r>
            <a:br>
              <a:rPr lang="en-US" sz="1200" b="0" dirty="0">
                <a:solidFill>
                  <a:schemeClr val="bg1"/>
                </a:solidFill>
                <a:latin typeface="Calibri" panose="020F0502020204030204" pitchFamily="34" charset="0"/>
              </a:rPr>
            </a:br>
            <a:r>
              <a:rPr lang="en-US" sz="1200" b="0" dirty="0">
                <a:solidFill>
                  <a:schemeClr val="accent4"/>
                </a:solidFill>
                <a:latin typeface="Calibri" panose="020F0502020204030204" pitchFamily="34" charset="0"/>
              </a:rPr>
              <a:t>Adj ST-/RT-</a:t>
            </a:r>
          </a:p>
        </p:txBody>
      </p:sp>
      <p:grpSp>
        <p:nvGrpSpPr>
          <p:cNvPr id="9248" name="Group 9247">
            <a:extLst>
              <a:ext uri="{FF2B5EF4-FFF2-40B4-BE49-F238E27FC236}">
                <a16:creationId xmlns:a16="http://schemas.microsoft.com/office/drawing/2014/main" id="{25345279-541C-2F2B-DFDC-63772C211DE7}"/>
              </a:ext>
            </a:extLst>
          </p:cNvPr>
          <p:cNvGrpSpPr/>
          <p:nvPr/>
        </p:nvGrpSpPr>
        <p:grpSpPr>
          <a:xfrm>
            <a:off x="7196499" y="4623700"/>
            <a:ext cx="681254" cy="1318419"/>
            <a:chOff x="1484812" y="4623700"/>
            <a:chExt cx="681254" cy="1318419"/>
          </a:xfrm>
        </p:grpSpPr>
        <p:cxnSp>
          <p:nvCxnSpPr>
            <p:cNvPr id="9249" name="Straight Connector 9248">
              <a:extLst>
                <a:ext uri="{FF2B5EF4-FFF2-40B4-BE49-F238E27FC236}">
                  <a16:creationId xmlns:a16="http://schemas.microsoft.com/office/drawing/2014/main" id="{EADDC97E-4093-088E-162C-291079296E96}"/>
                </a:ext>
              </a:extLst>
            </p:cNvPr>
            <p:cNvCxnSpPr>
              <a:cxnSpLocks/>
            </p:cNvCxnSpPr>
            <p:nvPr/>
          </p:nvCxnSpPr>
          <p:spPr bwMode="auto">
            <a:xfrm>
              <a:off x="18361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50" name="TextBox 9249">
              <a:extLst>
                <a:ext uri="{FF2B5EF4-FFF2-40B4-BE49-F238E27FC236}">
                  <a16:creationId xmlns:a16="http://schemas.microsoft.com/office/drawing/2014/main" id="{69A18F3E-5114-95FF-A3DB-C5E603E612AE}"/>
                </a:ext>
              </a:extLst>
            </p:cNvPr>
            <p:cNvSpPr txBox="1"/>
            <p:nvPr/>
          </p:nvSpPr>
          <p:spPr bwMode="auto">
            <a:xfrm>
              <a:off x="1560122"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51" name="TextBox 9250">
              <a:extLst>
                <a:ext uri="{FF2B5EF4-FFF2-40B4-BE49-F238E27FC236}">
                  <a16:creationId xmlns:a16="http://schemas.microsoft.com/office/drawing/2014/main" id="{098DA613-4093-F47D-D672-5E8A63211589}"/>
                </a:ext>
              </a:extLst>
            </p:cNvPr>
            <p:cNvSpPr txBox="1"/>
            <p:nvPr/>
          </p:nvSpPr>
          <p:spPr bwMode="auto">
            <a:xfrm>
              <a:off x="1484812"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4</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19</a:t>
              </a:r>
              <a:endParaRPr lang="en-US" sz="1200" b="0" dirty="0">
                <a:solidFill>
                  <a:schemeClr val="accent3"/>
                </a:solidFill>
                <a:latin typeface="Calibri" panose="020F0502020204030204" pitchFamily="34" charset="0"/>
              </a:endParaRPr>
            </a:p>
          </p:txBody>
        </p:sp>
      </p:grpSp>
      <p:grpSp>
        <p:nvGrpSpPr>
          <p:cNvPr id="9252" name="Group 9251">
            <a:extLst>
              <a:ext uri="{FF2B5EF4-FFF2-40B4-BE49-F238E27FC236}">
                <a16:creationId xmlns:a16="http://schemas.microsoft.com/office/drawing/2014/main" id="{22BE4410-5DBA-15D0-6C26-F9A6C876E973}"/>
              </a:ext>
            </a:extLst>
          </p:cNvPr>
          <p:cNvGrpSpPr/>
          <p:nvPr/>
        </p:nvGrpSpPr>
        <p:grpSpPr>
          <a:xfrm>
            <a:off x="7759009" y="4623700"/>
            <a:ext cx="681254" cy="1318419"/>
            <a:chOff x="2029004" y="4623700"/>
            <a:chExt cx="681254" cy="1318419"/>
          </a:xfrm>
        </p:grpSpPr>
        <p:cxnSp>
          <p:nvCxnSpPr>
            <p:cNvPr id="9253" name="Straight Connector 9252">
              <a:extLst>
                <a:ext uri="{FF2B5EF4-FFF2-40B4-BE49-F238E27FC236}">
                  <a16:creationId xmlns:a16="http://schemas.microsoft.com/office/drawing/2014/main" id="{4FFBB732-5BBB-9921-C463-4818DF4D195F}"/>
                </a:ext>
              </a:extLst>
            </p:cNvPr>
            <p:cNvCxnSpPr>
              <a:cxnSpLocks/>
            </p:cNvCxnSpPr>
            <p:nvPr/>
          </p:nvCxnSpPr>
          <p:spPr bwMode="auto">
            <a:xfrm>
              <a:off x="237647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54" name="TextBox 9253">
              <a:extLst>
                <a:ext uri="{FF2B5EF4-FFF2-40B4-BE49-F238E27FC236}">
                  <a16:creationId xmlns:a16="http://schemas.microsoft.com/office/drawing/2014/main" id="{7F841EA5-8C47-2631-F9B4-998241193024}"/>
                </a:ext>
              </a:extLst>
            </p:cNvPr>
            <p:cNvSpPr txBox="1"/>
            <p:nvPr/>
          </p:nvSpPr>
          <p:spPr bwMode="auto">
            <a:xfrm>
              <a:off x="2100914"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9255" name="TextBox 9254">
              <a:extLst>
                <a:ext uri="{FF2B5EF4-FFF2-40B4-BE49-F238E27FC236}">
                  <a16:creationId xmlns:a16="http://schemas.microsoft.com/office/drawing/2014/main" id="{67417AF7-469D-15BD-3083-EF100057704F}"/>
                </a:ext>
              </a:extLst>
            </p:cNvPr>
            <p:cNvSpPr txBox="1"/>
            <p:nvPr/>
          </p:nvSpPr>
          <p:spPr bwMode="auto">
            <a:xfrm>
              <a:off x="2029004"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15</a:t>
              </a:r>
              <a:endParaRPr lang="en-US" sz="1200" b="0" dirty="0">
                <a:solidFill>
                  <a:schemeClr val="accent3"/>
                </a:solidFill>
                <a:latin typeface="Calibri" panose="020F0502020204030204" pitchFamily="34" charset="0"/>
              </a:endParaRPr>
            </a:p>
          </p:txBody>
        </p:sp>
      </p:grpSp>
      <p:grpSp>
        <p:nvGrpSpPr>
          <p:cNvPr id="9256" name="Group 9255">
            <a:extLst>
              <a:ext uri="{FF2B5EF4-FFF2-40B4-BE49-F238E27FC236}">
                <a16:creationId xmlns:a16="http://schemas.microsoft.com/office/drawing/2014/main" id="{FD936FE8-82E8-5B97-33B4-4CB09AC7208A}"/>
              </a:ext>
            </a:extLst>
          </p:cNvPr>
          <p:cNvGrpSpPr/>
          <p:nvPr/>
        </p:nvGrpSpPr>
        <p:grpSpPr>
          <a:xfrm>
            <a:off x="8321519" y="4623700"/>
            <a:ext cx="681254" cy="1318419"/>
            <a:chOff x="2573196" y="4623700"/>
            <a:chExt cx="681254" cy="1318419"/>
          </a:xfrm>
        </p:grpSpPr>
        <p:cxnSp>
          <p:nvCxnSpPr>
            <p:cNvPr id="9257" name="Straight Connector 9256">
              <a:extLst>
                <a:ext uri="{FF2B5EF4-FFF2-40B4-BE49-F238E27FC236}">
                  <a16:creationId xmlns:a16="http://schemas.microsoft.com/office/drawing/2014/main" id="{DE494466-7C11-1B4A-B82A-CEDECCFFCD11}"/>
                </a:ext>
              </a:extLst>
            </p:cNvPr>
            <p:cNvCxnSpPr>
              <a:cxnSpLocks/>
            </p:cNvCxnSpPr>
            <p:nvPr/>
          </p:nvCxnSpPr>
          <p:spPr bwMode="auto">
            <a:xfrm>
              <a:off x="291680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58" name="TextBox 9257">
              <a:extLst>
                <a:ext uri="{FF2B5EF4-FFF2-40B4-BE49-F238E27FC236}">
                  <a16:creationId xmlns:a16="http://schemas.microsoft.com/office/drawing/2014/main" id="{85D0C7C1-DAC5-552B-1C34-BF5B493B7D1E}"/>
                </a:ext>
              </a:extLst>
            </p:cNvPr>
            <p:cNvSpPr txBox="1"/>
            <p:nvPr/>
          </p:nvSpPr>
          <p:spPr bwMode="auto">
            <a:xfrm>
              <a:off x="2641706"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9259" name="TextBox 9258">
              <a:extLst>
                <a:ext uri="{FF2B5EF4-FFF2-40B4-BE49-F238E27FC236}">
                  <a16:creationId xmlns:a16="http://schemas.microsoft.com/office/drawing/2014/main" id="{5069C843-5C73-FA12-6857-131384114501}"/>
                </a:ext>
              </a:extLst>
            </p:cNvPr>
            <p:cNvSpPr txBox="1"/>
            <p:nvPr/>
          </p:nvSpPr>
          <p:spPr bwMode="auto">
            <a:xfrm>
              <a:off x="2573196"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10</a:t>
              </a:r>
              <a:endParaRPr lang="en-US" sz="1200" b="0" dirty="0">
                <a:solidFill>
                  <a:schemeClr val="accent3"/>
                </a:solidFill>
                <a:latin typeface="Calibri" panose="020F0502020204030204" pitchFamily="34" charset="0"/>
              </a:endParaRPr>
            </a:p>
          </p:txBody>
        </p:sp>
      </p:grpSp>
      <p:grpSp>
        <p:nvGrpSpPr>
          <p:cNvPr id="9260" name="Group 9259">
            <a:extLst>
              <a:ext uri="{FF2B5EF4-FFF2-40B4-BE49-F238E27FC236}">
                <a16:creationId xmlns:a16="http://schemas.microsoft.com/office/drawing/2014/main" id="{E62B2795-D25E-E661-2C80-ED72B084CC28}"/>
              </a:ext>
            </a:extLst>
          </p:cNvPr>
          <p:cNvGrpSpPr/>
          <p:nvPr/>
        </p:nvGrpSpPr>
        <p:grpSpPr>
          <a:xfrm>
            <a:off x="8884029" y="4623700"/>
            <a:ext cx="681254" cy="1318419"/>
            <a:chOff x="3117388" y="4623700"/>
            <a:chExt cx="681254" cy="1318419"/>
          </a:xfrm>
        </p:grpSpPr>
        <p:cxnSp>
          <p:nvCxnSpPr>
            <p:cNvPr id="9261" name="Straight Connector 9260">
              <a:extLst>
                <a:ext uri="{FF2B5EF4-FFF2-40B4-BE49-F238E27FC236}">
                  <a16:creationId xmlns:a16="http://schemas.microsoft.com/office/drawing/2014/main" id="{7BE68CD6-6633-8C31-9187-507CA4947395}"/>
                </a:ext>
              </a:extLst>
            </p:cNvPr>
            <p:cNvCxnSpPr>
              <a:cxnSpLocks/>
            </p:cNvCxnSpPr>
            <p:nvPr/>
          </p:nvCxnSpPr>
          <p:spPr bwMode="auto">
            <a:xfrm>
              <a:off x="3457125"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62" name="TextBox 9261">
              <a:extLst>
                <a:ext uri="{FF2B5EF4-FFF2-40B4-BE49-F238E27FC236}">
                  <a16:creationId xmlns:a16="http://schemas.microsoft.com/office/drawing/2014/main" id="{B3C8F328-60C9-3C0C-B29D-C9EC91104123}"/>
                </a:ext>
              </a:extLst>
            </p:cNvPr>
            <p:cNvSpPr txBox="1"/>
            <p:nvPr/>
          </p:nvSpPr>
          <p:spPr bwMode="auto">
            <a:xfrm>
              <a:off x="3182498"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9263" name="TextBox 9262">
              <a:extLst>
                <a:ext uri="{FF2B5EF4-FFF2-40B4-BE49-F238E27FC236}">
                  <a16:creationId xmlns:a16="http://schemas.microsoft.com/office/drawing/2014/main" id="{9DD5C168-D5B9-02FB-A320-11F07CFA759D}"/>
                </a:ext>
              </a:extLst>
            </p:cNvPr>
            <p:cNvSpPr txBox="1"/>
            <p:nvPr/>
          </p:nvSpPr>
          <p:spPr bwMode="auto">
            <a:xfrm>
              <a:off x="3117388"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10</a:t>
              </a:r>
              <a:endParaRPr lang="en-US" sz="1200" b="0" dirty="0">
                <a:solidFill>
                  <a:schemeClr val="accent3"/>
                </a:solidFill>
                <a:latin typeface="Calibri" panose="020F0502020204030204" pitchFamily="34" charset="0"/>
              </a:endParaRPr>
            </a:p>
          </p:txBody>
        </p:sp>
      </p:grpSp>
      <p:grpSp>
        <p:nvGrpSpPr>
          <p:cNvPr id="9264" name="Group 9263">
            <a:extLst>
              <a:ext uri="{FF2B5EF4-FFF2-40B4-BE49-F238E27FC236}">
                <a16:creationId xmlns:a16="http://schemas.microsoft.com/office/drawing/2014/main" id="{72C25DA3-4C03-B491-6516-DC1F591CAFC0}"/>
              </a:ext>
            </a:extLst>
          </p:cNvPr>
          <p:cNvGrpSpPr/>
          <p:nvPr/>
        </p:nvGrpSpPr>
        <p:grpSpPr>
          <a:xfrm>
            <a:off x="9446539" y="4623700"/>
            <a:ext cx="681254" cy="1318419"/>
            <a:chOff x="3661580" y="4623700"/>
            <a:chExt cx="681254" cy="1318419"/>
          </a:xfrm>
        </p:grpSpPr>
        <p:cxnSp>
          <p:nvCxnSpPr>
            <p:cNvPr id="9265" name="Straight Connector 9264">
              <a:extLst>
                <a:ext uri="{FF2B5EF4-FFF2-40B4-BE49-F238E27FC236}">
                  <a16:creationId xmlns:a16="http://schemas.microsoft.com/office/drawing/2014/main" id="{841D94C5-1E6E-FE20-F865-11E21676C662}"/>
                </a:ext>
              </a:extLst>
            </p:cNvPr>
            <p:cNvCxnSpPr>
              <a:cxnSpLocks/>
            </p:cNvCxnSpPr>
            <p:nvPr/>
          </p:nvCxnSpPr>
          <p:spPr bwMode="auto">
            <a:xfrm>
              <a:off x="3997450" y="46435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266" name="TextBox 9265">
              <a:extLst>
                <a:ext uri="{FF2B5EF4-FFF2-40B4-BE49-F238E27FC236}">
                  <a16:creationId xmlns:a16="http://schemas.microsoft.com/office/drawing/2014/main" id="{E70E68E4-1B4F-54F7-3164-2FB37426D8EE}"/>
                </a:ext>
              </a:extLst>
            </p:cNvPr>
            <p:cNvSpPr txBox="1"/>
            <p:nvPr/>
          </p:nvSpPr>
          <p:spPr bwMode="auto">
            <a:xfrm>
              <a:off x="3723290" y="4623700"/>
              <a:ext cx="54292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9267" name="TextBox 9266">
              <a:extLst>
                <a:ext uri="{FF2B5EF4-FFF2-40B4-BE49-F238E27FC236}">
                  <a16:creationId xmlns:a16="http://schemas.microsoft.com/office/drawing/2014/main" id="{EF8AF535-B202-BDD1-B1E7-B736D51A5FF4}"/>
                </a:ext>
              </a:extLst>
            </p:cNvPr>
            <p:cNvSpPr txBox="1"/>
            <p:nvPr/>
          </p:nvSpPr>
          <p:spPr bwMode="auto">
            <a:xfrm>
              <a:off x="3661580" y="5111122"/>
              <a:ext cx="68125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8</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a:t>
              </a:r>
              <a:br>
                <a:rPr lang="en-US" sz="1200" b="0" dirty="0">
                  <a:solidFill>
                    <a:schemeClr val="accent3"/>
                  </a:solidFill>
                  <a:latin typeface="Calibri" panose="020F0502020204030204" pitchFamily="34" charset="0"/>
                </a:rPr>
              </a:br>
              <a:r>
                <a:rPr lang="en-US" sz="1200" b="0" dirty="0">
                  <a:solidFill>
                    <a:schemeClr val="accent4"/>
                  </a:solidFill>
                  <a:latin typeface="Calibri" panose="020F0502020204030204" pitchFamily="34" charset="0"/>
                </a:rPr>
                <a:t>9</a:t>
              </a:r>
              <a:endParaRPr lang="en-US" sz="1200" b="0" dirty="0">
                <a:solidFill>
                  <a:schemeClr val="accent3"/>
                </a:solidFill>
                <a:latin typeface="Calibri" panose="020F0502020204030204" pitchFamily="34" charset="0"/>
              </a:endParaRPr>
            </a:p>
          </p:txBody>
        </p:sp>
      </p:grpSp>
      <p:sp>
        <p:nvSpPr>
          <p:cNvPr id="9268" name="Tekstvak 14">
            <a:extLst>
              <a:ext uri="{FF2B5EF4-FFF2-40B4-BE49-F238E27FC236}">
                <a16:creationId xmlns:a16="http://schemas.microsoft.com/office/drawing/2014/main" id="{97685E69-7681-034C-7673-73819BE85437}"/>
              </a:ext>
            </a:extLst>
          </p:cNvPr>
          <p:cNvSpPr txBox="1"/>
          <p:nvPr/>
        </p:nvSpPr>
        <p:spPr>
          <a:xfrm>
            <a:off x="4057302" y="3758175"/>
            <a:ext cx="596739" cy="307777"/>
          </a:xfrm>
          <a:prstGeom prst="rect">
            <a:avLst/>
          </a:prstGeom>
          <a:noFill/>
        </p:spPr>
        <p:txBody>
          <a:bodyPr wrap="square" rtlCol="0">
            <a:spAutoFit/>
          </a:bodyPr>
          <a:lstStyle/>
          <a:p>
            <a:r>
              <a:rPr lang="en-US" sz="1400" b="1" dirty="0">
                <a:solidFill>
                  <a:schemeClr val="accent4"/>
                </a:solidFill>
                <a:latin typeface="+mn-lt"/>
              </a:rPr>
              <a:t>32%</a:t>
            </a:r>
            <a:endParaRPr lang="en-NL" sz="1400" b="1">
              <a:solidFill>
                <a:schemeClr val="accent4"/>
              </a:solidFill>
              <a:latin typeface="+mn-lt"/>
            </a:endParaRPr>
          </a:p>
        </p:txBody>
      </p:sp>
      <p:sp>
        <p:nvSpPr>
          <p:cNvPr id="9269" name="Tekstvak 14">
            <a:extLst>
              <a:ext uri="{FF2B5EF4-FFF2-40B4-BE49-F238E27FC236}">
                <a16:creationId xmlns:a16="http://schemas.microsoft.com/office/drawing/2014/main" id="{00CB6BED-A73D-0AB4-5310-94C65E77BE1D}"/>
              </a:ext>
            </a:extLst>
          </p:cNvPr>
          <p:cNvSpPr txBox="1"/>
          <p:nvPr/>
        </p:nvSpPr>
        <p:spPr>
          <a:xfrm>
            <a:off x="5115635" y="3919041"/>
            <a:ext cx="596739" cy="307777"/>
          </a:xfrm>
          <a:prstGeom prst="rect">
            <a:avLst/>
          </a:prstGeom>
          <a:noFill/>
        </p:spPr>
        <p:txBody>
          <a:bodyPr wrap="square" rtlCol="0">
            <a:spAutoFit/>
          </a:bodyPr>
          <a:lstStyle/>
          <a:p>
            <a:r>
              <a:rPr lang="en-US" sz="1400" b="1" dirty="0">
                <a:solidFill>
                  <a:schemeClr val="accent4"/>
                </a:solidFill>
                <a:latin typeface="+mn-lt"/>
              </a:rPr>
              <a:t>26%</a:t>
            </a:r>
            <a:endParaRPr lang="en-NL" sz="1400" b="1">
              <a:solidFill>
                <a:schemeClr val="accent4"/>
              </a:solidFill>
              <a:latin typeface="+mn-lt"/>
            </a:endParaRPr>
          </a:p>
        </p:txBody>
      </p:sp>
      <p:sp>
        <p:nvSpPr>
          <p:cNvPr id="9270" name="Tekstvak 14">
            <a:extLst>
              <a:ext uri="{FF2B5EF4-FFF2-40B4-BE49-F238E27FC236}">
                <a16:creationId xmlns:a16="http://schemas.microsoft.com/office/drawing/2014/main" id="{AE810F7A-1BEB-1C5F-38F8-09D8102662A8}"/>
              </a:ext>
            </a:extLst>
          </p:cNvPr>
          <p:cNvSpPr txBox="1"/>
          <p:nvPr/>
        </p:nvSpPr>
        <p:spPr>
          <a:xfrm>
            <a:off x="4057302" y="2259575"/>
            <a:ext cx="596739" cy="307777"/>
          </a:xfrm>
          <a:prstGeom prst="rect">
            <a:avLst/>
          </a:prstGeom>
          <a:noFill/>
        </p:spPr>
        <p:txBody>
          <a:bodyPr wrap="square" rtlCol="0">
            <a:spAutoFit/>
          </a:bodyPr>
          <a:lstStyle/>
          <a:p>
            <a:r>
              <a:rPr lang="en-US" sz="1400" b="1" dirty="0">
                <a:solidFill>
                  <a:schemeClr val="accent3"/>
                </a:solidFill>
                <a:latin typeface="+mn-lt"/>
              </a:rPr>
              <a:t>75%</a:t>
            </a:r>
            <a:endParaRPr lang="en-NL" sz="1400" b="1">
              <a:solidFill>
                <a:schemeClr val="accent3"/>
              </a:solidFill>
              <a:latin typeface="+mn-lt"/>
            </a:endParaRPr>
          </a:p>
        </p:txBody>
      </p:sp>
      <p:sp>
        <p:nvSpPr>
          <p:cNvPr id="9271" name="Tekstvak 14">
            <a:extLst>
              <a:ext uri="{FF2B5EF4-FFF2-40B4-BE49-F238E27FC236}">
                <a16:creationId xmlns:a16="http://schemas.microsoft.com/office/drawing/2014/main" id="{3B7D51B8-1842-F79D-9BC8-3EAB29B40B65}"/>
              </a:ext>
            </a:extLst>
          </p:cNvPr>
          <p:cNvSpPr txBox="1"/>
          <p:nvPr/>
        </p:nvSpPr>
        <p:spPr>
          <a:xfrm>
            <a:off x="4769163" y="3006712"/>
            <a:ext cx="596739" cy="307777"/>
          </a:xfrm>
          <a:prstGeom prst="rect">
            <a:avLst/>
          </a:prstGeom>
          <a:noFill/>
        </p:spPr>
        <p:txBody>
          <a:bodyPr wrap="square" rtlCol="0">
            <a:spAutoFit/>
          </a:bodyPr>
          <a:lstStyle/>
          <a:p>
            <a:r>
              <a:rPr lang="en-US" sz="1400" b="1" dirty="0">
                <a:solidFill>
                  <a:schemeClr val="accent2"/>
                </a:solidFill>
                <a:latin typeface="+mn-lt"/>
              </a:rPr>
              <a:t>60%</a:t>
            </a:r>
            <a:endParaRPr lang="en-NL" sz="1400" b="1">
              <a:solidFill>
                <a:schemeClr val="accent2"/>
              </a:solidFill>
              <a:latin typeface="+mn-lt"/>
            </a:endParaRPr>
          </a:p>
        </p:txBody>
      </p:sp>
      <p:sp>
        <p:nvSpPr>
          <p:cNvPr id="9272" name="Tekstvak 14">
            <a:extLst>
              <a:ext uri="{FF2B5EF4-FFF2-40B4-BE49-F238E27FC236}">
                <a16:creationId xmlns:a16="http://schemas.microsoft.com/office/drawing/2014/main" id="{70C12DF3-FDAB-0B78-C687-E7BB209760B4}"/>
              </a:ext>
            </a:extLst>
          </p:cNvPr>
          <p:cNvSpPr txBox="1"/>
          <p:nvPr/>
        </p:nvSpPr>
        <p:spPr>
          <a:xfrm>
            <a:off x="3981763" y="2693446"/>
            <a:ext cx="596739" cy="307777"/>
          </a:xfrm>
          <a:prstGeom prst="rect">
            <a:avLst/>
          </a:prstGeom>
          <a:noFill/>
        </p:spPr>
        <p:txBody>
          <a:bodyPr wrap="square" rtlCol="0">
            <a:spAutoFit/>
          </a:bodyPr>
          <a:lstStyle/>
          <a:p>
            <a:r>
              <a:rPr lang="en-US" sz="1400" b="1" dirty="0">
                <a:solidFill>
                  <a:schemeClr val="accent2"/>
                </a:solidFill>
                <a:latin typeface="+mn-lt"/>
              </a:rPr>
              <a:t>70%</a:t>
            </a:r>
            <a:endParaRPr lang="en-NL" sz="1400" b="1">
              <a:solidFill>
                <a:schemeClr val="accent2"/>
              </a:solidFill>
              <a:latin typeface="+mn-lt"/>
            </a:endParaRPr>
          </a:p>
        </p:txBody>
      </p:sp>
      <p:sp>
        <p:nvSpPr>
          <p:cNvPr id="9273" name="TextBox 1">
            <a:extLst>
              <a:ext uri="{FF2B5EF4-FFF2-40B4-BE49-F238E27FC236}">
                <a16:creationId xmlns:a16="http://schemas.microsoft.com/office/drawing/2014/main" id="{FF531DC4-0C33-30A6-C5EB-9E84BD1FFABC}"/>
              </a:ext>
            </a:extLst>
          </p:cNvPr>
          <p:cNvSpPr txBox="1"/>
          <p:nvPr/>
        </p:nvSpPr>
        <p:spPr>
          <a:xfrm>
            <a:off x="4018963" y="1918582"/>
            <a:ext cx="559540" cy="307777"/>
          </a:xfrm>
          <a:prstGeom prst="rect">
            <a:avLst/>
          </a:prstGeom>
          <a:noFill/>
        </p:spPr>
        <p:txBody>
          <a:bodyPr wrap="square" rtlCol="0">
            <a:spAutoFit/>
          </a:bodyPr>
          <a:lstStyle/>
          <a:p>
            <a:r>
              <a:rPr lang="en-US" sz="1400" b="1" dirty="0">
                <a:solidFill>
                  <a:schemeClr val="accent1"/>
                </a:solidFill>
                <a:latin typeface="+mn-lt"/>
              </a:rPr>
              <a:t>86%</a:t>
            </a:r>
            <a:endParaRPr lang="en-NL" sz="1400" b="1">
              <a:solidFill>
                <a:schemeClr val="accent1"/>
              </a:solidFill>
              <a:latin typeface="+mn-lt"/>
            </a:endParaRPr>
          </a:p>
        </p:txBody>
      </p:sp>
      <p:sp>
        <p:nvSpPr>
          <p:cNvPr id="9274" name="TextBox 1">
            <a:extLst>
              <a:ext uri="{FF2B5EF4-FFF2-40B4-BE49-F238E27FC236}">
                <a16:creationId xmlns:a16="http://schemas.microsoft.com/office/drawing/2014/main" id="{FE7E2D18-BD51-B6A6-9A78-157C47A95B27}"/>
              </a:ext>
            </a:extLst>
          </p:cNvPr>
          <p:cNvSpPr txBox="1"/>
          <p:nvPr/>
        </p:nvSpPr>
        <p:spPr>
          <a:xfrm>
            <a:off x="5145030" y="2231848"/>
            <a:ext cx="559540" cy="307777"/>
          </a:xfrm>
          <a:prstGeom prst="rect">
            <a:avLst/>
          </a:prstGeom>
          <a:noFill/>
        </p:spPr>
        <p:txBody>
          <a:bodyPr wrap="square" rtlCol="0">
            <a:spAutoFit/>
          </a:bodyPr>
          <a:lstStyle/>
          <a:p>
            <a:r>
              <a:rPr lang="en-US" sz="1400" b="1" dirty="0">
                <a:solidFill>
                  <a:schemeClr val="accent1"/>
                </a:solidFill>
                <a:latin typeface="+mn-lt"/>
              </a:rPr>
              <a:t>69%</a:t>
            </a:r>
            <a:endParaRPr lang="en-NL" sz="1400" b="1">
              <a:solidFill>
                <a:schemeClr val="accent1"/>
              </a:solidFill>
              <a:latin typeface="+mn-lt"/>
            </a:endParaRPr>
          </a:p>
        </p:txBody>
      </p:sp>
      <p:sp>
        <p:nvSpPr>
          <p:cNvPr id="9275" name="Tekstvak 14">
            <a:extLst>
              <a:ext uri="{FF2B5EF4-FFF2-40B4-BE49-F238E27FC236}">
                <a16:creationId xmlns:a16="http://schemas.microsoft.com/office/drawing/2014/main" id="{91199CCB-4FFE-DC24-3327-2823ED2D0B98}"/>
              </a:ext>
            </a:extLst>
          </p:cNvPr>
          <p:cNvSpPr txBox="1"/>
          <p:nvPr/>
        </p:nvSpPr>
        <p:spPr>
          <a:xfrm>
            <a:off x="5124102" y="2022508"/>
            <a:ext cx="596739" cy="307777"/>
          </a:xfrm>
          <a:prstGeom prst="rect">
            <a:avLst/>
          </a:prstGeom>
          <a:noFill/>
        </p:spPr>
        <p:txBody>
          <a:bodyPr wrap="square" rtlCol="0">
            <a:spAutoFit/>
          </a:bodyPr>
          <a:lstStyle/>
          <a:p>
            <a:r>
              <a:rPr lang="en-US" sz="1400" b="1" dirty="0">
                <a:solidFill>
                  <a:schemeClr val="accent3"/>
                </a:solidFill>
                <a:latin typeface="+mn-lt"/>
              </a:rPr>
              <a:t>75%</a:t>
            </a:r>
            <a:endParaRPr lang="en-NL" sz="1400" b="1">
              <a:solidFill>
                <a:schemeClr val="accent3"/>
              </a:solidFill>
              <a:latin typeface="+mn-lt"/>
            </a:endParaRPr>
          </a:p>
        </p:txBody>
      </p:sp>
      <p:sp>
        <p:nvSpPr>
          <p:cNvPr id="9276" name="TextBox 1">
            <a:extLst>
              <a:ext uri="{FF2B5EF4-FFF2-40B4-BE49-F238E27FC236}">
                <a16:creationId xmlns:a16="http://schemas.microsoft.com/office/drawing/2014/main" id="{B26CA624-7E4C-5C4E-9F7D-1B295796DE00}"/>
              </a:ext>
            </a:extLst>
          </p:cNvPr>
          <p:cNvSpPr txBox="1"/>
          <p:nvPr/>
        </p:nvSpPr>
        <p:spPr>
          <a:xfrm>
            <a:off x="8490863" y="2637877"/>
            <a:ext cx="1023049" cy="307777"/>
          </a:xfrm>
          <a:prstGeom prst="rect">
            <a:avLst/>
          </a:prstGeom>
          <a:noFill/>
        </p:spPr>
        <p:txBody>
          <a:bodyPr wrap="square" rtlCol="0">
            <a:spAutoFit/>
          </a:bodyPr>
          <a:lstStyle/>
          <a:p>
            <a:r>
              <a:rPr lang="en-US" sz="1400" b="1" dirty="0">
                <a:solidFill>
                  <a:schemeClr val="accent3"/>
                </a:solidFill>
                <a:latin typeface="+mn-lt"/>
              </a:rPr>
              <a:t>Adj RT only</a:t>
            </a:r>
            <a:endParaRPr lang="en-NL" sz="1400" b="1" dirty="0">
              <a:solidFill>
                <a:schemeClr val="accent3"/>
              </a:solidFill>
              <a:latin typeface="+mn-lt"/>
            </a:endParaRPr>
          </a:p>
        </p:txBody>
      </p:sp>
      <p:sp>
        <p:nvSpPr>
          <p:cNvPr id="9277" name="Tekstvak 12">
            <a:extLst>
              <a:ext uri="{FF2B5EF4-FFF2-40B4-BE49-F238E27FC236}">
                <a16:creationId xmlns:a16="http://schemas.microsoft.com/office/drawing/2014/main" id="{43DF37B3-F1EA-EDCA-5191-7FCCEF68F1D0}"/>
              </a:ext>
            </a:extLst>
          </p:cNvPr>
          <p:cNvSpPr txBox="1"/>
          <p:nvPr/>
        </p:nvSpPr>
        <p:spPr>
          <a:xfrm>
            <a:off x="8485027" y="1923308"/>
            <a:ext cx="1256961" cy="307777"/>
          </a:xfrm>
          <a:prstGeom prst="rect">
            <a:avLst/>
          </a:prstGeom>
          <a:noFill/>
        </p:spPr>
        <p:txBody>
          <a:bodyPr wrap="square" rtlCol="0">
            <a:spAutoFit/>
          </a:bodyPr>
          <a:lstStyle/>
          <a:p>
            <a:r>
              <a:rPr lang="en-US" sz="1400" b="1" dirty="0">
                <a:solidFill>
                  <a:schemeClr val="accent2"/>
                </a:solidFill>
                <a:latin typeface="+mn-lt"/>
              </a:rPr>
              <a:t>Adj ST only</a:t>
            </a:r>
            <a:endParaRPr lang="en-NL" sz="1400" b="1" dirty="0">
              <a:solidFill>
                <a:schemeClr val="accent2"/>
              </a:solidFill>
              <a:latin typeface="+mn-lt"/>
            </a:endParaRPr>
          </a:p>
        </p:txBody>
      </p:sp>
      <p:sp>
        <p:nvSpPr>
          <p:cNvPr id="9278" name="TextBox 1">
            <a:extLst>
              <a:ext uri="{FF2B5EF4-FFF2-40B4-BE49-F238E27FC236}">
                <a16:creationId xmlns:a16="http://schemas.microsoft.com/office/drawing/2014/main" id="{BF0166C0-CE5E-9E32-6003-A4B97DB30535}"/>
              </a:ext>
            </a:extLst>
          </p:cNvPr>
          <p:cNvSpPr txBox="1"/>
          <p:nvPr/>
        </p:nvSpPr>
        <p:spPr>
          <a:xfrm>
            <a:off x="8296232" y="2275677"/>
            <a:ext cx="1098769" cy="307777"/>
          </a:xfrm>
          <a:prstGeom prst="rect">
            <a:avLst/>
          </a:prstGeom>
          <a:noFill/>
        </p:spPr>
        <p:txBody>
          <a:bodyPr wrap="square" rtlCol="0">
            <a:spAutoFit/>
          </a:bodyPr>
          <a:lstStyle/>
          <a:p>
            <a:r>
              <a:rPr lang="en-US" sz="1400" b="1" dirty="0">
                <a:solidFill>
                  <a:schemeClr val="accent1"/>
                </a:solidFill>
                <a:latin typeface="+mn-lt"/>
              </a:rPr>
              <a:t>Adj ST + RT</a:t>
            </a:r>
            <a:endParaRPr lang="en-NL" sz="1400" b="1">
              <a:solidFill>
                <a:schemeClr val="accent1"/>
              </a:solidFill>
              <a:latin typeface="+mn-lt"/>
            </a:endParaRPr>
          </a:p>
        </p:txBody>
      </p:sp>
      <p:sp>
        <p:nvSpPr>
          <p:cNvPr id="9279" name="Tekstvak 14">
            <a:extLst>
              <a:ext uri="{FF2B5EF4-FFF2-40B4-BE49-F238E27FC236}">
                <a16:creationId xmlns:a16="http://schemas.microsoft.com/office/drawing/2014/main" id="{88405D5E-55ED-CB6C-FB2E-57D996D93E94}"/>
              </a:ext>
            </a:extLst>
          </p:cNvPr>
          <p:cNvSpPr txBox="1"/>
          <p:nvPr/>
        </p:nvSpPr>
        <p:spPr>
          <a:xfrm>
            <a:off x="8759853" y="3233278"/>
            <a:ext cx="1117652" cy="307777"/>
          </a:xfrm>
          <a:prstGeom prst="rect">
            <a:avLst/>
          </a:prstGeom>
          <a:noFill/>
        </p:spPr>
        <p:txBody>
          <a:bodyPr wrap="square" rtlCol="0">
            <a:spAutoFit/>
          </a:bodyPr>
          <a:lstStyle/>
          <a:p>
            <a:r>
              <a:rPr lang="en-US" sz="1400" b="1" dirty="0">
                <a:solidFill>
                  <a:schemeClr val="accent4"/>
                </a:solidFill>
                <a:latin typeface="+mn-lt"/>
              </a:rPr>
              <a:t>No Adj</a:t>
            </a:r>
            <a:endParaRPr lang="en-NL" sz="1400" b="1">
              <a:solidFill>
                <a:schemeClr val="accent4"/>
              </a:solidFill>
              <a:latin typeface="+mn-lt"/>
            </a:endParaRPr>
          </a:p>
        </p:txBody>
      </p:sp>
      <p:pic>
        <p:nvPicPr>
          <p:cNvPr id="9280" name="Graphic 9279">
            <a:extLst>
              <a:ext uri="{FF2B5EF4-FFF2-40B4-BE49-F238E27FC236}">
                <a16:creationId xmlns:a16="http://schemas.microsoft.com/office/drawing/2014/main" id="{E0407DE1-0B0C-2FC5-0A0D-ED4C2E6F4AC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49980" y="1891029"/>
            <a:ext cx="3854773" cy="1548554"/>
          </a:xfrm>
          <a:prstGeom prst="rect">
            <a:avLst/>
          </a:prstGeom>
        </p:spPr>
      </p:pic>
      <p:sp>
        <p:nvSpPr>
          <p:cNvPr id="9281" name="Tekstvak 14">
            <a:extLst>
              <a:ext uri="{FF2B5EF4-FFF2-40B4-BE49-F238E27FC236}">
                <a16:creationId xmlns:a16="http://schemas.microsoft.com/office/drawing/2014/main" id="{886C9EA5-E014-9734-9EE2-62309B52E82D}"/>
              </a:ext>
            </a:extLst>
          </p:cNvPr>
          <p:cNvSpPr txBox="1"/>
          <p:nvPr/>
        </p:nvSpPr>
        <p:spPr>
          <a:xfrm>
            <a:off x="10826152" y="3381159"/>
            <a:ext cx="596739" cy="307777"/>
          </a:xfrm>
          <a:prstGeom prst="rect">
            <a:avLst/>
          </a:prstGeom>
          <a:noFill/>
        </p:spPr>
        <p:txBody>
          <a:bodyPr wrap="square" rtlCol="0">
            <a:spAutoFit/>
          </a:bodyPr>
          <a:lstStyle/>
          <a:p>
            <a:r>
              <a:rPr lang="en-US" sz="1400" b="1" dirty="0">
                <a:solidFill>
                  <a:schemeClr val="accent4"/>
                </a:solidFill>
                <a:latin typeface="+mn-lt"/>
              </a:rPr>
              <a:t>47%</a:t>
            </a:r>
            <a:endParaRPr lang="en-NL" sz="1400" b="1">
              <a:solidFill>
                <a:schemeClr val="accent4"/>
              </a:solidFill>
              <a:latin typeface="+mn-lt"/>
            </a:endParaRPr>
          </a:p>
        </p:txBody>
      </p:sp>
      <p:sp>
        <p:nvSpPr>
          <p:cNvPr id="9282" name="Tekstvak 14">
            <a:extLst>
              <a:ext uri="{FF2B5EF4-FFF2-40B4-BE49-F238E27FC236}">
                <a16:creationId xmlns:a16="http://schemas.microsoft.com/office/drawing/2014/main" id="{7EB5DF33-B0F5-D481-31B0-40BD4E809348}"/>
              </a:ext>
            </a:extLst>
          </p:cNvPr>
          <p:cNvSpPr txBox="1"/>
          <p:nvPr/>
        </p:nvSpPr>
        <p:spPr>
          <a:xfrm>
            <a:off x="9732458" y="3381159"/>
            <a:ext cx="596739" cy="307777"/>
          </a:xfrm>
          <a:prstGeom prst="rect">
            <a:avLst/>
          </a:prstGeom>
          <a:noFill/>
        </p:spPr>
        <p:txBody>
          <a:bodyPr wrap="square" rtlCol="0">
            <a:spAutoFit/>
          </a:bodyPr>
          <a:lstStyle/>
          <a:p>
            <a:r>
              <a:rPr lang="en-US" sz="1400" b="1" dirty="0">
                <a:solidFill>
                  <a:schemeClr val="accent4"/>
                </a:solidFill>
                <a:latin typeface="+mn-lt"/>
              </a:rPr>
              <a:t>47%</a:t>
            </a:r>
            <a:endParaRPr lang="en-NL" sz="1400" b="1">
              <a:solidFill>
                <a:schemeClr val="accent4"/>
              </a:solidFill>
              <a:latin typeface="+mn-lt"/>
            </a:endParaRPr>
          </a:p>
        </p:txBody>
      </p:sp>
      <p:sp>
        <p:nvSpPr>
          <p:cNvPr id="9283" name="Tekstvak 14">
            <a:extLst>
              <a:ext uri="{FF2B5EF4-FFF2-40B4-BE49-F238E27FC236}">
                <a16:creationId xmlns:a16="http://schemas.microsoft.com/office/drawing/2014/main" id="{7C08DF0F-803A-4406-E7E2-56F3F6AE05ED}"/>
              </a:ext>
            </a:extLst>
          </p:cNvPr>
          <p:cNvSpPr txBox="1"/>
          <p:nvPr/>
        </p:nvSpPr>
        <p:spPr>
          <a:xfrm>
            <a:off x="10857693" y="2783093"/>
            <a:ext cx="596739" cy="307777"/>
          </a:xfrm>
          <a:prstGeom prst="rect">
            <a:avLst/>
          </a:prstGeom>
          <a:noFill/>
        </p:spPr>
        <p:txBody>
          <a:bodyPr wrap="square" rtlCol="0">
            <a:spAutoFit/>
          </a:bodyPr>
          <a:lstStyle/>
          <a:p>
            <a:r>
              <a:rPr lang="en-US" sz="1400" b="1" dirty="0">
                <a:solidFill>
                  <a:schemeClr val="accent2"/>
                </a:solidFill>
                <a:latin typeface="+mn-lt"/>
              </a:rPr>
              <a:t>70%</a:t>
            </a:r>
            <a:endParaRPr lang="en-NL" sz="1400" b="1">
              <a:solidFill>
                <a:schemeClr val="accent2"/>
              </a:solidFill>
              <a:latin typeface="+mn-lt"/>
            </a:endParaRPr>
          </a:p>
        </p:txBody>
      </p:sp>
      <p:sp>
        <p:nvSpPr>
          <p:cNvPr id="9284" name="Tekstvak 14">
            <a:extLst>
              <a:ext uri="{FF2B5EF4-FFF2-40B4-BE49-F238E27FC236}">
                <a16:creationId xmlns:a16="http://schemas.microsoft.com/office/drawing/2014/main" id="{DAAFFCB9-010B-C4EF-E14B-3991F378370E}"/>
              </a:ext>
            </a:extLst>
          </p:cNvPr>
          <p:cNvSpPr txBox="1"/>
          <p:nvPr/>
        </p:nvSpPr>
        <p:spPr>
          <a:xfrm>
            <a:off x="9701245" y="2021093"/>
            <a:ext cx="596739" cy="307777"/>
          </a:xfrm>
          <a:prstGeom prst="rect">
            <a:avLst/>
          </a:prstGeom>
          <a:noFill/>
        </p:spPr>
        <p:txBody>
          <a:bodyPr wrap="square" rtlCol="0">
            <a:spAutoFit/>
          </a:bodyPr>
          <a:lstStyle/>
          <a:p>
            <a:r>
              <a:rPr lang="en-US" sz="1400" b="1" dirty="0">
                <a:solidFill>
                  <a:schemeClr val="accent2"/>
                </a:solidFill>
                <a:latin typeface="+mn-lt"/>
              </a:rPr>
              <a:t>80%</a:t>
            </a:r>
            <a:endParaRPr lang="en-NL" sz="1400" b="1">
              <a:solidFill>
                <a:schemeClr val="accent2"/>
              </a:solidFill>
              <a:latin typeface="+mn-lt"/>
            </a:endParaRPr>
          </a:p>
        </p:txBody>
      </p:sp>
      <p:sp>
        <p:nvSpPr>
          <p:cNvPr id="9285" name="TextBox 1">
            <a:extLst>
              <a:ext uri="{FF2B5EF4-FFF2-40B4-BE49-F238E27FC236}">
                <a16:creationId xmlns:a16="http://schemas.microsoft.com/office/drawing/2014/main" id="{3FA359A0-6092-CC17-3170-C712FDB93A38}"/>
              </a:ext>
            </a:extLst>
          </p:cNvPr>
          <p:cNvSpPr txBox="1"/>
          <p:nvPr/>
        </p:nvSpPr>
        <p:spPr>
          <a:xfrm>
            <a:off x="9720516" y="1819970"/>
            <a:ext cx="559540" cy="307777"/>
          </a:xfrm>
          <a:prstGeom prst="rect">
            <a:avLst/>
          </a:prstGeom>
          <a:noFill/>
        </p:spPr>
        <p:txBody>
          <a:bodyPr wrap="square" rtlCol="0">
            <a:spAutoFit/>
          </a:bodyPr>
          <a:lstStyle/>
          <a:p>
            <a:r>
              <a:rPr lang="en-US" sz="1400" b="1" dirty="0">
                <a:solidFill>
                  <a:schemeClr val="accent1"/>
                </a:solidFill>
                <a:latin typeface="+mn-lt"/>
              </a:rPr>
              <a:t>86%</a:t>
            </a:r>
            <a:endParaRPr lang="en-NL" sz="1400" b="1">
              <a:solidFill>
                <a:schemeClr val="accent1"/>
              </a:solidFill>
              <a:latin typeface="+mn-lt"/>
            </a:endParaRPr>
          </a:p>
        </p:txBody>
      </p:sp>
      <p:sp>
        <p:nvSpPr>
          <p:cNvPr id="9286" name="TextBox 1">
            <a:extLst>
              <a:ext uri="{FF2B5EF4-FFF2-40B4-BE49-F238E27FC236}">
                <a16:creationId xmlns:a16="http://schemas.microsoft.com/office/drawing/2014/main" id="{E87D4DAB-AD9D-652B-3BAE-D5494DDB037B}"/>
              </a:ext>
            </a:extLst>
          </p:cNvPr>
          <p:cNvSpPr txBox="1"/>
          <p:nvPr/>
        </p:nvSpPr>
        <p:spPr>
          <a:xfrm>
            <a:off x="10855548" y="2984883"/>
            <a:ext cx="559540" cy="307777"/>
          </a:xfrm>
          <a:prstGeom prst="rect">
            <a:avLst/>
          </a:prstGeom>
          <a:noFill/>
        </p:spPr>
        <p:txBody>
          <a:bodyPr wrap="square" rtlCol="0">
            <a:spAutoFit/>
          </a:bodyPr>
          <a:lstStyle/>
          <a:p>
            <a:r>
              <a:rPr lang="en-US" sz="1400" b="1" dirty="0">
                <a:solidFill>
                  <a:schemeClr val="accent1"/>
                </a:solidFill>
                <a:latin typeface="+mn-lt"/>
              </a:rPr>
              <a:t>69%</a:t>
            </a:r>
            <a:endParaRPr lang="en-NL" sz="1400" b="1">
              <a:solidFill>
                <a:schemeClr val="accent1"/>
              </a:solidFill>
              <a:latin typeface="+mn-lt"/>
            </a:endParaRPr>
          </a:p>
        </p:txBody>
      </p:sp>
      <p:sp>
        <p:nvSpPr>
          <p:cNvPr id="9287" name="Tekstvak 14">
            <a:extLst>
              <a:ext uri="{FF2B5EF4-FFF2-40B4-BE49-F238E27FC236}">
                <a16:creationId xmlns:a16="http://schemas.microsoft.com/office/drawing/2014/main" id="{B658E1F6-7213-E67D-96D5-FA494604A5E7}"/>
              </a:ext>
            </a:extLst>
          </p:cNvPr>
          <p:cNvSpPr txBox="1"/>
          <p:nvPr/>
        </p:nvSpPr>
        <p:spPr>
          <a:xfrm>
            <a:off x="10834619" y="2255591"/>
            <a:ext cx="596739" cy="307777"/>
          </a:xfrm>
          <a:prstGeom prst="rect">
            <a:avLst/>
          </a:prstGeom>
          <a:noFill/>
        </p:spPr>
        <p:txBody>
          <a:bodyPr wrap="square" rtlCol="0">
            <a:spAutoFit/>
          </a:bodyPr>
          <a:lstStyle/>
          <a:p>
            <a:r>
              <a:rPr lang="en-US" sz="1400" b="1" dirty="0">
                <a:solidFill>
                  <a:schemeClr val="accent3"/>
                </a:solidFill>
                <a:latin typeface="+mn-lt"/>
              </a:rPr>
              <a:t>75%</a:t>
            </a:r>
            <a:endParaRPr lang="en-NL" sz="1400" b="1">
              <a:solidFill>
                <a:schemeClr val="accent3"/>
              </a:solidFill>
              <a:latin typeface="+mn-lt"/>
            </a:endParaRPr>
          </a:p>
        </p:txBody>
      </p:sp>
      <p:sp>
        <p:nvSpPr>
          <p:cNvPr id="9288" name="Tekstvak 14">
            <a:extLst>
              <a:ext uri="{FF2B5EF4-FFF2-40B4-BE49-F238E27FC236}">
                <a16:creationId xmlns:a16="http://schemas.microsoft.com/office/drawing/2014/main" id="{947A15BE-A534-253B-2B2E-79539094F6D3}"/>
              </a:ext>
            </a:extLst>
          </p:cNvPr>
          <p:cNvSpPr txBox="1"/>
          <p:nvPr/>
        </p:nvSpPr>
        <p:spPr>
          <a:xfrm>
            <a:off x="9740925" y="2605215"/>
            <a:ext cx="596739" cy="307777"/>
          </a:xfrm>
          <a:prstGeom prst="rect">
            <a:avLst/>
          </a:prstGeom>
          <a:noFill/>
        </p:spPr>
        <p:txBody>
          <a:bodyPr wrap="square" rtlCol="0">
            <a:spAutoFit/>
          </a:bodyPr>
          <a:lstStyle/>
          <a:p>
            <a:r>
              <a:rPr lang="en-US" sz="1400" b="1" dirty="0">
                <a:solidFill>
                  <a:schemeClr val="accent3"/>
                </a:solidFill>
                <a:latin typeface="+mn-lt"/>
              </a:rPr>
              <a:t>75%</a:t>
            </a:r>
            <a:endParaRPr lang="en-NL" sz="1400" b="1">
              <a:solidFill>
                <a:schemeClr val="accent3"/>
              </a:solidFill>
              <a:latin typeface="+mn-lt"/>
            </a:endParaRPr>
          </a:p>
        </p:txBody>
      </p:sp>
      <p:cxnSp>
        <p:nvCxnSpPr>
          <p:cNvPr id="9289" name="Straight Connector 9288">
            <a:extLst>
              <a:ext uri="{FF2B5EF4-FFF2-40B4-BE49-F238E27FC236}">
                <a16:creationId xmlns:a16="http://schemas.microsoft.com/office/drawing/2014/main" id="{50930992-F647-C8F0-8A6A-1CE39F9AF548}"/>
              </a:ext>
            </a:extLst>
          </p:cNvPr>
          <p:cNvCxnSpPr/>
          <p:nvPr/>
        </p:nvCxnSpPr>
        <p:spPr bwMode="auto">
          <a:xfrm flipV="1">
            <a:off x="9779711" y="2255591"/>
            <a:ext cx="2698" cy="2368109"/>
          </a:xfrm>
          <a:prstGeom prst="line">
            <a:avLst/>
          </a:prstGeom>
          <a:noFill/>
          <a:ln w="28575" cap="flat" cmpd="sng" algn="ctr">
            <a:solidFill>
              <a:schemeClr val="tx2">
                <a:lumMod val="75000"/>
              </a:schemeClr>
            </a:solidFill>
            <a:prstDash val="dash"/>
            <a:round/>
            <a:headEnd type="none" w="med" len="med"/>
            <a:tailEnd type="none" w="med" len="med"/>
          </a:ln>
          <a:effectLst/>
        </p:spPr>
      </p:cxnSp>
      <p:sp>
        <p:nvSpPr>
          <p:cNvPr id="3" name="TextBox 2">
            <a:extLst>
              <a:ext uri="{FF2B5EF4-FFF2-40B4-BE49-F238E27FC236}">
                <a16:creationId xmlns:a16="http://schemas.microsoft.com/office/drawing/2014/main" id="{E9FBF62F-D5C6-6E8A-4208-CE05C95BA17C}"/>
              </a:ext>
            </a:extLst>
          </p:cNvPr>
          <p:cNvSpPr txBox="1"/>
          <p:nvPr/>
        </p:nvSpPr>
        <p:spPr bwMode="auto">
          <a:xfrm>
            <a:off x="1836149" y="4845032"/>
            <a:ext cx="380473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dirty="0">
                <a:solidFill>
                  <a:srgbClr val="3F3F3F"/>
                </a:solidFill>
                <a:effectLst/>
                <a:latin typeface="+mn-lt"/>
              </a:rPr>
              <a:t>Time from surgery</a:t>
            </a:r>
            <a:r>
              <a:rPr lang="en-US" sz="1600" dirty="0">
                <a:solidFill>
                  <a:schemeClr val="bg1"/>
                </a:solidFill>
                <a:effectLst/>
                <a:latin typeface="+mn-lt"/>
              </a:rPr>
              <a:t> (months</a:t>
            </a:r>
            <a:r>
              <a:rPr lang="en-US" sz="1600" dirty="0">
                <a:solidFill>
                  <a:schemeClr val="bg1"/>
                </a:solidFill>
                <a:latin typeface="+mn-lt"/>
              </a:rPr>
              <a:t>)</a:t>
            </a:r>
            <a:endParaRPr lang="en-US" sz="1600" dirty="0">
              <a:solidFill>
                <a:srgbClr val="3F3F3F"/>
              </a:solidFill>
              <a:effectLst/>
              <a:latin typeface="+mn-lt"/>
            </a:endParaRPr>
          </a:p>
        </p:txBody>
      </p:sp>
      <p:sp>
        <p:nvSpPr>
          <p:cNvPr id="5" name="TextBox 4">
            <a:extLst>
              <a:ext uri="{FF2B5EF4-FFF2-40B4-BE49-F238E27FC236}">
                <a16:creationId xmlns:a16="http://schemas.microsoft.com/office/drawing/2014/main" id="{426F4950-5BC4-5236-27AE-AD5914E3677A}"/>
              </a:ext>
            </a:extLst>
          </p:cNvPr>
          <p:cNvSpPr txBox="1"/>
          <p:nvPr/>
        </p:nvSpPr>
        <p:spPr bwMode="auto">
          <a:xfrm>
            <a:off x="7544221" y="4859929"/>
            <a:ext cx="383255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dirty="0">
                <a:solidFill>
                  <a:srgbClr val="3F3F3F"/>
                </a:solidFill>
                <a:effectLst/>
                <a:latin typeface="+mn-lt"/>
              </a:rPr>
              <a:t>Time from surgery</a:t>
            </a:r>
            <a:r>
              <a:rPr lang="en-US" sz="1600" dirty="0">
                <a:solidFill>
                  <a:schemeClr val="bg1"/>
                </a:solidFill>
                <a:effectLst/>
                <a:latin typeface="+mn-lt"/>
              </a:rPr>
              <a:t> (months</a:t>
            </a:r>
            <a:r>
              <a:rPr lang="en-US" sz="1600" dirty="0">
                <a:solidFill>
                  <a:schemeClr val="bg1"/>
                </a:solidFill>
                <a:latin typeface="+mn-lt"/>
              </a:rPr>
              <a:t>)</a:t>
            </a:r>
            <a:endParaRPr lang="en-US" sz="1600" dirty="0">
              <a:solidFill>
                <a:srgbClr val="3F3F3F"/>
              </a:solidFill>
              <a:effectLst/>
              <a:latin typeface="+mn-lt"/>
            </a:endParaRPr>
          </a:p>
        </p:txBody>
      </p:sp>
      <p:sp>
        <p:nvSpPr>
          <p:cNvPr id="6" name="TextBox 5">
            <a:extLst>
              <a:ext uri="{FF2B5EF4-FFF2-40B4-BE49-F238E27FC236}">
                <a16:creationId xmlns:a16="http://schemas.microsoft.com/office/drawing/2014/main" id="{440028C7-8655-B793-9C17-B6457BC259B3}"/>
              </a:ext>
            </a:extLst>
          </p:cNvPr>
          <p:cNvSpPr txBox="1"/>
          <p:nvPr/>
        </p:nvSpPr>
        <p:spPr bwMode="auto">
          <a:xfrm rot="16200000">
            <a:off x="-163094" y="3015889"/>
            <a:ext cx="287705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r>
              <a:rPr lang="en-US" sz="1600" dirty="0">
                <a:solidFill>
                  <a:srgbClr val="3F3F3F"/>
                </a:solidFill>
                <a:effectLst/>
                <a:latin typeface="+mn-lt"/>
              </a:rPr>
              <a:t>Relapse-free survival (%)</a:t>
            </a:r>
          </a:p>
        </p:txBody>
      </p:sp>
      <p:sp>
        <p:nvSpPr>
          <p:cNvPr id="7" name="TextBox 6">
            <a:extLst>
              <a:ext uri="{FF2B5EF4-FFF2-40B4-BE49-F238E27FC236}">
                <a16:creationId xmlns:a16="http://schemas.microsoft.com/office/drawing/2014/main" id="{3901D398-3517-DD66-9A08-EF12C64044B7}"/>
              </a:ext>
            </a:extLst>
          </p:cNvPr>
          <p:cNvSpPr txBox="1"/>
          <p:nvPr/>
        </p:nvSpPr>
        <p:spPr bwMode="auto">
          <a:xfrm rot="16200000">
            <a:off x="5516874" y="2985795"/>
            <a:ext cx="272123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r>
              <a:rPr lang="en-US" sz="1600" dirty="0">
                <a:solidFill>
                  <a:srgbClr val="3F3F3F"/>
                </a:solidFill>
                <a:effectLst/>
                <a:latin typeface="+mn-lt"/>
              </a:rPr>
              <a:t>Distant metastasis-free survival (%)</a:t>
            </a:r>
          </a:p>
        </p:txBody>
      </p:sp>
    </p:spTree>
    <p:extLst>
      <p:ext uri="{BB962C8B-B14F-4D97-AF65-F5344CB8AC3E}">
        <p14:creationId xmlns:p14="http://schemas.microsoft.com/office/powerpoint/2010/main" val="2357185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cs typeface="Calibri" panose="020F0502020204030204" pitchFamily="34" charset="0"/>
              </a:rPr>
              <a:t>OpACIN-neo and PRADO</a:t>
            </a:r>
            <a:r>
              <a:rPr lang="en-US" sz="3600" dirty="0">
                <a:latin typeface="+mj-lt"/>
              </a:rPr>
              <a:t>: </a:t>
            </a: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6"/>
            <a:ext cx="10877529" cy="4872693"/>
          </a:xfrm>
        </p:spPr>
        <p:txBody>
          <a:bodyPr/>
          <a:lstStyle/>
          <a:p>
            <a:r>
              <a:rPr lang="en-US" altLang="en-US" sz="2300" dirty="0"/>
              <a:t>Omission of TLND in patients with high-risk melanoma who achieve a major pathologic response to neoadjuvant IPI + NIVO does not appear to affect survival outcomes</a:t>
            </a:r>
          </a:p>
          <a:p>
            <a:pPr lvl="1"/>
            <a:r>
              <a:rPr lang="en-US" altLang="en-US" sz="2100" dirty="0"/>
              <a:t>These patients are unlikely to derive further benefit from adjuvant systemic therapy use</a:t>
            </a:r>
          </a:p>
          <a:p>
            <a:r>
              <a:rPr lang="en-US" altLang="en-US" sz="2300" dirty="0"/>
              <a:t>Adjuvant systemic therapy improved survival outcomes for patients who achieved a pathologic nonresponse following neoadjuvant immune checkpoint inhibitor therapy</a:t>
            </a:r>
          </a:p>
          <a:p>
            <a:pPr lvl="1"/>
            <a:r>
              <a:rPr lang="en-US" altLang="en-US" sz="2100" dirty="0"/>
              <a:t>For these patients, adjuvant anti‒PD-1 blockade may lead to more favorable survival outcomes compared with adjuvant BRAF/MEK inhibition</a:t>
            </a:r>
          </a:p>
          <a:p>
            <a:r>
              <a:rPr lang="en-US" altLang="en-US" sz="2300" dirty="0"/>
              <a:t>Investigators concluded that adjuvant radiotherapy may be beneficial to patients </a:t>
            </a:r>
            <a:br>
              <a:rPr lang="en-US" altLang="en-US" sz="2300" dirty="0"/>
            </a:br>
            <a:r>
              <a:rPr lang="en-US" altLang="en-US" sz="2300" dirty="0"/>
              <a:t>who are ineligible to receive adjuvant systemic therapy, such as patients with </a:t>
            </a:r>
            <a:br>
              <a:rPr lang="en-US" altLang="en-US" sz="2300" dirty="0"/>
            </a:br>
            <a:r>
              <a:rPr lang="en-US" altLang="en-US" sz="2300" i="1" dirty="0"/>
              <a:t>BRAF</a:t>
            </a:r>
            <a:r>
              <a:rPr lang="en-US" altLang="en-US" sz="2300" dirty="0"/>
              <a:t> wild-type stage III melanoma who are experiencing high-grade irAEs following neoadjuvant immune checkpoint inhibitor therapy</a:t>
            </a:r>
          </a:p>
          <a:p>
            <a:endParaRPr lang="en-US" altLang="en-US" sz="2300" dirty="0"/>
          </a:p>
          <a:p>
            <a:endParaRPr lang="en-US" altLang="en-US" sz="2300" dirty="0"/>
          </a:p>
          <a:p>
            <a:endParaRPr lang="en-US" altLang="en-US" sz="2300" dirty="0"/>
          </a:p>
          <a:p>
            <a:endParaRPr lang="en-US" altLang="en-US" sz="2300" dirty="0"/>
          </a:p>
          <a:p>
            <a:endParaRPr lang="en-US" altLang="en-US" sz="2300" dirty="0"/>
          </a:p>
        </p:txBody>
      </p:sp>
      <p:sp>
        <p:nvSpPr>
          <p:cNvPr id="2" name="Text Box 11">
            <a:extLst>
              <a:ext uri="{FF2B5EF4-FFF2-40B4-BE49-F238E27FC236}">
                <a16:creationId xmlns:a16="http://schemas.microsoft.com/office/drawing/2014/main" id="{1727EC54-4886-AD85-6E3C-070D4EE0B637}"/>
              </a:ext>
            </a:extLst>
          </p:cNvPr>
          <p:cNvSpPr txBox="1">
            <a:spLocks noChangeArrowheads="1"/>
          </p:cNvSpPr>
          <p:nvPr/>
        </p:nvSpPr>
        <p:spPr bwMode="auto">
          <a:xfrm>
            <a:off x="414339" y="6385740"/>
            <a:ext cx="683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Reijers. ASCO 2023. Abstr 101. </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751268CFF0BCE45BA97EE3A80518CBB" ma:contentTypeVersion="1" ma:contentTypeDescription="Create a new document." ma:contentTypeScope="" ma:versionID="12ac3f471a5f5717cde56c8e58123ba2">
  <xsd:schema xmlns:xsd="http://www.w3.org/2001/XMLSchema" xmlns:xs="http://www.w3.org/2001/XMLSchema" xmlns:p="http://schemas.microsoft.com/office/2006/metadata/properties" xmlns:ns2="d54cbe69-32bd-412a-b004-9152f949605e" xmlns:ns3="f7b74d9f-4bdf-4fba-adad-311949367ca4" targetNamespace="http://schemas.microsoft.com/office/2006/metadata/properties" ma:root="true" ma:fieldsID="2bfc9e1bc67dcc8fc4caa5ea2d3ff55b" ns2:_="" ns3:_="">
    <xsd:import namespace="d54cbe69-32bd-412a-b004-9152f949605e"/>
    <xsd:import namespace="f7b74d9f-4bdf-4fba-adad-311949367ca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7b74d9f-4bdf-4fba-adad-311949367ca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56M7VY3CDVN5-7843195-2</_dlc_DocId>
    <_dlc_DocIdUrl xmlns="d54cbe69-32bd-412a-b004-9152f949605e">
      <Url>https://intranet.clinicaloptions.com/mews/oncology/ONC_2023_ASCO_CF_(PRP6243)/Skin_101_Reijers/_layouts/15/DocIdRedir.aspx?ID=56M7VY3CDVN5-7843195-2</Url>
      <Description>56M7VY3CDVN5-7843195-2</Description>
    </_dlc_DocIdUrl>
    <Document_x0020_Category xmlns="f7b74d9f-4bdf-4fba-adad-311949367ca4">Conference Capsule Slides</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16DFA2E-47CF-4DB6-A4AE-4A72F3D041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7b74d9f-4bdf-4fba-adad-311949367c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purl.org/dc/elements/1.1/"/>
    <ds:schemaRef ds:uri="http://schemas.microsoft.com/office/2006/metadata/properties"/>
    <ds:schemaRef ds:uri="f7b74d9f-4bdf-4fba-adad-311949367ca4"/>
    <ds:schemaRef ds:uri="http://schemas.microsoft.com/office/2006/documentManagement/types"/>
    <ds:schemaRef ds:uri="d54cbe69-32bd-412a-b004-9152f949605e"/>
    <ds:schemaRef ds:uri="http://purl.org/dc/dcmitype/"/>
    <ds:schemaRef ds:uri="http://www.w3.org/XML/1998/namespace"/>
    <ds:schemaRef ds:uri="http://schemas.microsoft.com/office/infopath/2007/PartnerControls"/>
    <ds:schemaRef ds:uri="http://schemas.openxmlformats.org/package/2006/metadata/core-properties"/>
    <ds:schemaRef ds:uri="http://purl.org/dc/term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2136</TotalTime>
  <Words>2445</Words>
  <Application>Microsoft Office PowerPoint</Application>
  <PresentationFormat>Widescreen</PresentationFormat>
  <Paragraphs>452</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OpACIN-neo and PRADO: Effect of  Response-Directed Treatment Personalization on Survival After Neoadjuvant Immune Checkpoint Blockade in Stage III Melanoma</vt:lpstr>
      <vt:lpstr>About These Slides</vt:lpstr>
      <vt:lpstr>OpACIN-neo and PRADO: Background</vt:lpstr>
      <vt:lpstr>OpACIN-neo and PRADO: Study Design</vt:lpstr>
      <vt:lpstr>OpACIN-neo and PRADO: Baseline Characteristics</vt:lpstr>
      <vt:lpstr>OpACIN-neo and PRADO: Pathologic Response Rates</vt:lpstr>
      <vt:lpstr>OpACIN-neo and PRADO: Survival Outcomes in  Patients Who Achieved MPR ± TLND</vt:lpstr>
      <vt:lpstr>OpACIN-neo and PRADO: Survival Outcomes in  Patients With pNR ± Adjuvant Systemic Therapy</vt:lpstr>
      <vt:lpstr>OpACIN-neo and PRADO: Survival Outcomes in Patients With pNR by Adjuvant PD-1 Inhibitor or BRAF/MEK Inhibitor Therapy </vt:lpstr>
      <vt:lpstr>OpACIN-neo and PRADO: Survival Outcomes in  Patients With pNR ± Adjuvant Systemic Therapy and RT</vt:lpstr>
      <vt:lpstr>OpACIN-neo and PRADO: Investigators’ Conclusions</vt:lpstr>
      <vt:lpstr>Go Online for More CCO  Coverage of ASCO 2023!</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OpACIN-neo and PRADO: Effect of  Response-Directed Treatment Personalization on Survival After Neoadjuvant Immune Checkpoint Blockade in Stage III Melanoma</dc:title>
  <dc:subject/>
  <dc:creator>Kemi Obajimi</dc:creator>
  <cp:keywords/>
  <dc:description/>
  <cp:lastModifiedBy>vwenzel@clinicaloptions.com</cp:lastModifiedBy>
  <cp:revision>61</cp:revision>
  <cp:lastPrinted>2016-09-26T20:21:49Z</cp:lastPrinted>
  <dcterms:created xsi:type="dcterms:W3CDTF">2005-05-27T15:08:01Z</dcterms:created>
  <dcterms:modified xsi:type="dcterms:W3CDTF">2023-06-09T22:11:36Z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80c6b584-0f49-4cea-8d2c-d9534f03c7c7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0x0101008751268CFF0BCE45BA97EE3A80518CBB</vt:lpwstr>
  </property>
  <property fmtid="{D5CDD505-2E9C-101B-9397-08002B2CF9AE}" pid="9" name="MediaServiceImageTags">
    <vt:lpwstr/>
  </property>
</Properties>
</file>