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20" r:id="rId6"/>
    <p:sldMasterId id="2147483948" r:id="rId7"/>
  </p:sldMasterIdLst>
  <p:notesMasterIdLst>
    <p:notesMasterId r:id="rId54"/>
  </p:notesMasterIdLst>
  <p:handoutMasterIdLst>
    <p:handoutMasterId r:id="rId55"/>
  </p:handoutMasterIdLst>
  <p:sldIdLst>
    <p:sldId id="2147473663" r:id="rId8"/>
    <p:sldId id="308" r:id="rId9"/>
    <p:sldId id="2147472346" r:id="rId10"/>
    <p:sldId id="549" r:id="rId11"/>
    <p:sldId id="261" r:id="rId12"/>
    <p:sldId id="2147480807" r:id="rId13"/>
    <p:sldId id="2147480808" r:id="rId14"/>
    <p:sldId id="2147480809" r:id="rId15"/>
    <p:sldId id="2147480810" r:id="rId16"/>
    <p:sldId id="2147480779" r:id="rId17"/>
    <p:sldId id="2147480780" r:id="rId18"/>
    <p:sldId id="2147480811" r:id="rId19"/>
    <p:sldId id="2147480812" r:id="rId20"/>
    <p:sldId id="2147480782" r:id="rId21"/>
    <p:sldId id="2147480813" r:id="rId22"/>
    <p:sldId id="2147480814" r:id="rId23"/>
    <p:sldId id="2147480815" r:id="rId24"/>
    <p:sldId id="2147480816" r:id="rId25"/>
    <p:sldId id="2147480784" r:id="rId26"/>
    <p:sldId id="2147480817" r:id="rId27"/>
    <p:sldId id="2147480785" r:id="rId28"/>
    <p:sldId id="2147480818" r:id="rId29"/>
    <p:sldId id="2147480819" r:id="rId30"/>
    <p:sldId id="2147480788" r:id="rId31"/>
    <p:sldId id="2147480789" r:id="rId32"/>
    <p:sldId id="2147480820" r:id="rId33"/>
    <p:sldId id="2147480777" r:id="rId34"/>
    <p:sldId id="2147480790" r:id="rId35"/>
    <p:sldId id="2147480821" r:id="rId36"/>
    <p:sldId id="2147480693" r:id="rId37"/>
    <p:sldId id="2147480830" r:id="rId38"/>
    <p:sldId id="2147480793" r:id="rId39"/>
    <p:sldId id="2147480795" r:id="rId40"/>
    <p:sldId id="2147480794" r:id="rId41"/>
    <p:sldId id="2147480796" r:id="rId42"/>
    <p:sldId id="2147480797" r:id="rId43"/>
    <p:sldId id="2147480823" r:id="rId44"/>
    <p:sldId id="2147480800" r:id="rId45"/>
    <p:sldId id="2147480824" r:id="rId46"/>
    <p:sldId id="2147480825" r:id="rId47"/>
    <p:sldId id="2147480826" r:id="rId48"/>
    <p:sldId id="2147480827" r:id="rId49"/>
    <p:sldId id="2147480739" r:id="rId50"/>
    <p:sldId id="2147480805" r:id="rId51"/>
    <p:sldId id="2147480829" r:id="rId52"/>
    <p:sldId id="318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160" userDrawn="1">
          <p15:clr>
            <a:srgbClr val="A4A3A4"/>
          </p15:clr>
        </p15:guide>
        <p15:guide id="8" pos="5616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11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5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2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Jennifer Eimers" initials="JE" lastIdx="20" clrIdx="9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1" name="Ryan Topping" initials="RT" lastIdx="146" clrIdx="10">
    <p:extLst>
      <p:ext uri="{19B8F6BF-5375-455C-9EA6-DF929625EA0E}">
        <p15:presenceInfo xmlns:p15="http://schemas.microsoft.com/office/powerpoint/2012/main" userId="S::rtopping@clinicaloptions.com::94707e26-9fc4-45d8-b0ca-0ad126bd8df5" providerId="AD"/>
      </p:ext>
    </p:extLst>
  </p:cmAuthor>
  <p:cmAuthor id="12" name="Hannah  Powell" initials="HP" lastIdx="25" clrIdx="11">
    <p:extLst>
      <p:ext uri="{19B8F6BF-5375-455C-9EA6-DF929625EA0E}">
        <p15:presenceInfo xmlns:p15="http://schemas.microsoft.com/office/powerpoint/2012/main" userId="S::hpowell@deceraclinical.com::5554e887-77ea-4e0c-93e3-e5d19f7937e3" providerId="AD"/>
      </p:ext>
    </p:extLst>
  </p:cmAuthor>
  <p:cmAuthor id="13" name="Timothy Quill" initials="TQ" lastIdx="1" clrIdx="12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  <p:cmAuthor id="14" name="Melanie Couton" initials="MC" lastIdx="5" clrIdx="1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5" name="Liz Donohue" initials="LD" lastIdx="1" clrIdx="14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F0EE"/>
    <a:srgbClr val="B0E6E3"/>
    <a:srgbClr val="7CD5D0"/>
    <a:srgbClr val="009A9E"/>
    <a:srgbClr val="E5ECE9"/>
    <a:srgbClr val="EEE6CA"/>
    <a:srgbClr val="BA3000"/>
    <a:srgbClr val="992000"/>
    <a:srgbClr val="FFFFFF"/>
    <a:srgbClr val="8B8B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70918E-58E0-4BD8-9AC6-CE597DC65C5E}" v="98" dt="2026-04-13T20:53:58.8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13" autoAdjust="0"/>
    <p:restoredTop sz="84063" autoAdjust="0"/>
  </p:normalViewPr>
  <p:slideViewPr>
    <p:cSldViewPr snapToGrid="0">
      <p:cViewPr varScale="1">
        <p:scale>
          <a:sx n="62" d="100"/>
          <a:sy n="62" d="100"/>
        </p:scale>
        <p:origin x="680" y="48"/>
      </p:cViewPr>
      <p:guideLst>
        <p:guide orient="horz" pos="2160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013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handoutMaster" Target="handoutMasters/handoutMaster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61" Type="http://schemas.microsoft.com/office/2015/10/relationships/revisionInfo" Target="revisionInfo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commentAuthors" Target="commentAuthor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theme" Target="theme/theme1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notesMaster" Target="notesMasters/notesMaster1.xml"/><Relationship Id="rId62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presProps" Target="presProps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4F766C-A91F-7141-9A5A-00714A98F7C4}" type="doc">
      <dgm:prSet loTypeId="urn:microsoft.com/office/officeart/2005/8/layout/vLis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750933-C552-9E40-933D-552B6927A60A}">
      <dgm:prSet phldrT="[Text]"/>
      <dgm:spPr>
        <a:solidFill>
          <a:schemeClr val="accent1"/>
        </a:solidFill>
      </dgm:spPr>
      <dgm:t>
        <a:bodyPr/>
        <a:lstStyle/>
        <a:p>
          <a:r>
            <a:rPr lang="en-US">
              <a:solidFill>
                <a:schemeClr val="bg2"/>
              </a:solidFill>
            </a:rPr>
            <a:t>Historically undruggable</a:t>
          </a:r>
        </a:p>
      </dgm:t>
    </dgm:pt>
    <dgm:pt modelId="{AC2496E2-5F74-1149-9D7D-EEE5C37D7B42}" type="parTrans" cxnId="{5EB403B5-8567-C94B-9ACE-B55E61329662}">
      <dgm:prSet/>
      <dgm:spPr/>
      <dgm:t>
        <a:bodyPr/>
        <a:lstStyle/>
        <a:p>
          <a:endParaRPr lang="en-US"/>
        </a:p>
      </dgm:t>
    </dgm:pt>
    <dgm:pt modelId="{93DF826C-2CFC-1344-A558-F1A168899A09}" type="sibTrans" cxnId="{5EB403B5-8567-C94B-9ACE-B55E61329662}">
      <dgm:prSet/>
      <dgm:spPr/>
      <dgm:t>
        <a:bodyPr/>
        <a:lstStyle/>
        <a:p>
          <a:endParaRPr lang="en-US"/>
        </a:p>
      </dgm:t>
    </dgm:pt>
    <dgm:pt modelId="{A50BBDF2-C673-DE4E-A199-9C89942B1C05}">
      <dgm:prSet phldrT="[Text]"/>
      <dgm:spPr>
        <a:solidFill>
          <a:schemeClr val="accent1"/>
        </a:solidFill>
      </dgm:spPr>
      <dgm:t>
        <a:bodyPr/>
        <a:lstStyle/>
        <a:p>
          <a:r>
            <a:rPr lang="en-US">
              <a:solidFill>
                <a:schemeClr val="bg2"/>
              </a:solidFill>
            </a:rPr>
            <a:t>Now multiple classes entering clinic</a:t>
          </a:r>
        </a:p>
      </dgm:t>
    </dgm:pt>
    <dgm:pt modelId="{B8C247E0-35B4-3447-8304-5B78E690E9D1}" type="parTrans" cxnId="{5D4102E4-244B-EC4E-A559-8CAF43A6D5B3}">
      <dgm:prSet/>
      <dgm:spPr/>
      <dgm:t>
        <a:bodyPr/>
        <a:lstStyle/>
        <a:p>
          <a:endParaRPr lang="en-US"/>
        </a:p>
      </dgm:t>
    </dgm:pt>
    <dgm:pt modelId="{58BA0153-4A92-1B40-B250-01E9DBF6DEC9}" type="sibTrans" cxnId="{5D4102E4-244B-EC4E-A559-8CAF43A6D5B3}">
      <dgm:prSet/>
      <dgm:spPr/>
      <dgm:t>
        <a:bodyPr/>
        <a:lstStyle/>
        <a:p>
          <a:endParaRPr lang="en-US"/>
        </a:p>
      </dgm:t>
    </dgm:pt>
    <dgm:pt modelId="{21FEA64E-667C-3043-A9E2-E59A935A750C}">
      <dgm:prSet/>
      <dgm:spPr>
        <a:solidFill>
          <a:schemeClr val="accent1"/>
        </a:solidFill>
      </dgm:spPr>
      <dgm:t>
        <a:bodyPr/>
        <a:lstStyle/>
        <a:p>
          <a:r>
            <a:rPr lang="en-US" i="1">
              <a:solidFill>
                <a:schemeClr val="bg2"/>
              </a:solidFill>
            </a:rPr>
            <a:t>KRAS</a:t>
          </a:r>
          <a:r>
            <a:rPr lang="en-US">
              <a:solidFill>
                <a:schemeClr val="bg2"/>
              </a:solidFill>
            </a:rPr>
            <a:t> mutated in ~95% PDAC</a:t>
          </a:r>
          <a:endParaRPr lang="en-US" dirty="0">
            <a:solidFill>
              <a:schemeClr val="bg2"/>
            </a:solidFill>
          </a:endParaRPr>
        </a:p>
      </dgm:t>
    </dgm:pt>
    <dgm:pt modelId="{9128E3C8-C189-7249-8BE6-7A1D3AF76424}" type="parTrans" cxnId="{5387C65E-7A45-D84A-8CE5-11E75B6E7992}">
      <dgm:prSet/>
      <dgm:spPr/>
      <dgm:t>
        <a:bodyPr/>
        <a:lstStyle/>
        <a:p>
          <a:endParaRPr lang="en-US"/>
        </a:p>
      </dgm:t>
    </dgm:pt>
    <dgm:pt modelId="{4F2BF72D-3CAB-7446-9100-4932E9161ED1}" type="sibTrans" cxnId="{5387C65E-7A45-D84A-8CE5-11E75B6E7992}">
      <dgm:prSet/>
      <dgm:spPr/>
      <dgm:t>
        <a:bodyPr/>
        <a:lstStyle/>
        <a:p>
          <a:endParaRPr lang="en-US"/>
        </a:p>
      </dgm:t>
    </dgm:pt>
    <dgm:pt modelId="{C07BE9FE-45E1-B244-B8F9-8A06A7148734}" type="pres">
      <dgm:prSet presAssocID="{0A4F766C-A91F-7141-9A5A-00714A98F7C4}" presName="linearFlow" presStyleCnt="0">
        <dgm:presLayoutVars>
          <dgm:dir/>
          <dgm:resizeHandles val="exact"/>
        </dgm:presLayoutVars>
      </dgm:prSet>
      <dgm:spPr/>
    </dgm:pt>
    <dgm:pt modelId="{FA82595E-468C-C540-A389-4A18D1E423C9}" type="pres">
      <dgm:prSet presAssocID="{21FEA64E-667C-3043-A9E2-E59A935A750C}" presName="composite" presStyleCnt="0"/>
      <dgm:spPr/>
    </dgm:pt>
    <dgm:pt modelId="{21B1D992-6EE4-2942-BFD6-C97D5F848096}" type="pres">
      <dgm:prSet presAssocID="{21FEA64E-667C-3043-A9E2-E59A935A750C}" presName="imgShp" presStyleLbl="fgImgPlace1" presStyleIdx="0" presStyleCnt="3"/>
      <dgm:spPr>
        <a:solidFill>
          <a:schemeClr val="accent5">
            <a:lumMod val="40000"/>
            <a:lumOff val="60000"/>
          </a:schemeClr>
        </a:solidFill>
      </dgm:spPr>
      <dgm:extLst>
        <a:ext uri="{E40237B7-FDA0-4F09-8148-C483321AD2D9}">
          <dgm14:cNvPr xmlns:dgm14="http://schemas.microsoft.com/office/drawing/2010/diagram" id="0" name="" descr="Pie chart with solid fill"/>
        </a:ext>
      </dgm:extLst>
    </dgm:pt>
    <dgm:pt modelId="{2DABF1BA-0396-1F4A-896B-052EB6F76591}" type="pres">
      <dgm:prSet presAssocID="{21FEA64E-667C-3043-A9E2-E59A935A750C}" presName="txShp" presStyleLbl="node1" presStyleIdx="0" presStyleCnt="3" custLinFactNeighborX="9486" custLinFactNeighborY="1157">
        <dgm:presLayoutVars>
          <dgm:bulletEnabled val="1"/>
        </dgm:presLayoutVars>
      </dgm:prSet>
      <dgm:spPr/>
    </dgm:pt>
    <dgm:pt modelId="{874BD8A8-0102-5F4B-86D9-11CEC2AA1002}" type="pres">
      <dgm:prSet presAssocID="{4F2BF72D-3CAB-7446-9100-4932E9161ED1}" presName="spacing" presStyleCnt="0"/>
      <dgm:spPr/>
    </dgm:pt>
    <dgm:pt modelId="{BCCDF23E-3E07-8C4B-AA7E-DDD44FECE301}" type="pres">
      <dgm:prSet presAssocID="{CE750933-C552-9E40-933D-552B6927A60A}" presName="composite" presStyleCnt="0"/>
      <dgm:spPr/>
    </dgm:pt>
    <dgm:pt modelId="{ED980DCC-6A4E-E34B-9902-7CB4D19294BA}" type="pres">
      <dgm:prSet presAssocID="{CE750933-C552-9E40-933D-552B6927A60A}" presName="imgShp" presStyleLbl="fgImgPlace1" presStyleIdx="1" presStyleCnt="3"/>
      <dgm:spPr>
        <a:solidFill>
          <a:schemeClr val="accent5">
            <a:lumMod val="60000"/>
            <a:lumOff val="40000"/>
          </a:schemeClr>
        </a:solidFill>
      </dgm:spPr>
      <dgm:extLst>
        <a:ext uri="{E40237B7-FDA0-4F09-8148-C483321AD2D9}">
          <dgm14:cNvPr xmlns:dgm14="http://schemas.microsoft.com/office/drawing/2010/diagram" id="0" name="" descr="Medicine with solid fill"/>
        </a:ext>
      </dgm:extLst>
    </dgm:pt>
    <dgm:pt modelId="{0B5EB171-8B81-F243-ABF4-6AF0CB7BE081}" type="pres">
      <dgm:prSet presAssocID="{CE750933-C552-9E40-933D-552B6927A60A}" presName="txShp" presStyleLbl="node1" presStyleIdx="1" presStyleCnt="3" custLinFactNeighborX="9207" custLinFactNeighborY="1157">
        <dgm:presLayoutVars>
          <dgm:bulletEnabled val="1"/>
        </dgm:presLayoutVars>
      </dgm:prSet>
      <dgm:spPr/>
    </dgm:pt>
    <dgm:pt modelId="{08D4FD72-2A9F-FE4B-BC6B-7F4837DDFEAB}" type="pres">
      <dgm:prSet presAssocID="{93DF826C-2CFC-1344-A558-F1A168899A09}" presName="spacing" presStyleCnt="0"/>
      <dgm:spPr/>
    </dgm:pt>
    <dgm:pt modelId="{C8EFD6BE-37EE-2645-9D5C-32A9FBBC1400}" type="pres">
      <dgm:prSet presAssocID="{A50BBDF2-C673-DE4E-A199-9C89942B1C05}" presName="composite" presStyleCnt="0"/>
      <dgm:spPr/>
    </dgm:pt>
    <dgm:pt modelId="{1DF7D04A-E4FE-1D4A-9094-7420B023C363}" type="pres">
      <dgm:prSet presAssocID="{A50BBDF2-C673-DE4E-A199-9C89942B1C05}" presName="imgShp" presStyleLbl="fgImgPlace1" presStyleIdx="2" presStyleCnt="3"/>
      <dgm:spPr>
        <a:solidFill>
          <a:schemeClr val="accent5"/>
        </a:solidFill>
      </dgm:spPr>
    </dgm:pt>
    <dgm:pt modelId="{710AF6C5-2E1A-414A-9F9B-5334C56F418B}" type="pres">
      <dgm:prSet presAssocID="{A50BBDF2-C673-DE4E-A199-9C89942B1C05}" presName="txShp" presStyleLbl="node1" presStyleIdx="2" presStyleCnt="3" custLinFactNeighborX="9486">
        <dgm:presLayoutVars>
          <dgm:bulletEnabled val="1"/>
        </dgm:presLayoutVars>
      </dgm:prSet>
      <dgm:spPr/>
    </dgm:pt>
  </dgm:ptLst>
  <dgm:cxnLst>
    <dgm:cxn modelId="{5387C65E-7A45-D84A-8CE5-11E75B6E7992}" srcId="{0A4F766C-A91F-7141-9A5A-00714A98F7C4}" destId="{21FEA64E-667C-3043-A9E2-E59A935A750C}" srcOrd="0" destOrd="0" parTransId="{9128E3C8-C189-7249-8BE6-7A1D3AF76424}" sibTransId="{4F2BF72D-3CAB-7446-9100-4932E9161ED1}"/>
    <dgm:cxn modelId="{5A388146-5121-C740-8E9D-6C42FA1B96AF}" type="presOf" srcId="{A50BBDF2-C673-DE4E-A199-9C89942B1C05}" destId="{710AF6C5-2E1A-414A-9F9B-5334C56F418B}" srcOrd="0" destOrd="0" presId="urn:microsoft.com/office/officeart/2005/8/layout/vList3"/>
    <dgm:cxn modelId="{D7FAE757-8790-EB48-B1B0-1013645784AF}" type="presOf" srcId="{0A4F766C-A91F-7141-9A5A-00714A98F7C4}" destId="{C07BE9FE-45E1-B244-B8F9-8A06A7148734}" srcOrd="0" destOrd="0" presId="urn:microsoft.com/office/officeart/2005/8/layout/vList3"/>
    <dgm:cxn modelId="{A4E8C77C-972B-044B-BC4E-F021A20E5D15}" type="presOf" srcId="{CE750933-C552-9E40-933D-552B6927A60A}" destId="{0B5EB171-8B81-F243-ABF4-6AF0CB7BE081}" srcOrd="0" destOrd="0" presId="urn:microsoft.com/office/officeart/2005/8/layout/vList3"/>
    <dgm:cxn modelId="{241A00AE-17C0-7640-80A4-69508C5C09C3}" type="presOf" srcId="{21FEA64E-667C-3043-A9E2-E59A935A750C}" destId="{2DABF1BA-0396-1F4A-896B-052EB6F76591}" srcOrd="0" destOrd="0" presId="urn:microsoft.com/office/officeart/2005/8/layout/vList3"/>
    <dgm:cxn modelId="{5EB403B5-8567-C94B-9ACE-B55E61329662}" srcId="{0A4F766C-A91F-7141-9A5A-00714A98F7C4}" destId="{CE750933-C552-9E40-933D-552B6927A60A}" srcOrd="1" destOrd="0" parTransId="{AC2496E2-5F74-1149-9D7D-EEE5C37D7B42}" sibTransId="{93DF826C-2CFC-1344-A558-F1A168899A09}"/>
    <dgm:cxn modelId="{5D4102E4-244B-EC4E-A559-8CAF43A6D5B3}" srcId="{0A4F766C-A91F-7141-9A5A-00714A98F7C4}" destId="{A50BBDF2-C673-DE4E-A199-9C89942B1C05}" srcOrd="2" destOrd="0" parTransId="{B8C247E0-35B4-3447-8304-5B78E690E9D1}" sibTransId="{58BA0153-4A92-1B40-B250-01E9DBF6DEC9}"/>
    <dgm:cxn modelId="{AC666776-7A4C-9947-AEB2-DB9DE6B2A476}" type="presParOf" srcId="{C07BE9FE-45E1-B244-B8F9-8A06A7148734}" destId="{FA82595E-468C-C540-A389-4A18D1E423C9}" srcOrd="0" destOrd="0" presId="urn:microsoft.com/office/officeart/2005/8/layout/vList3"/>
    <dgm:cxn modelId="{1A4649D0-2C7E-5143-8B48-F36C70B4CAF1}" type="presParOf" srcId="{FA82595E-468C-C540-A389-4A18D1E423C9}" destId="{21B1D992-6EE4-2942-BFD6-C97D5F848096}" srcOrd="0" destOrd="0" presId="urn:microsoft.com/office/officeart/2005/8/layout/vList3"/>
    <dgm:cxn modelId="{C2B1EB3D-6D4D-DC45-A0C0-3641F4FD3899}" type="presParOf" srcId="{FA82595E-468C-C540-A389-4A18D1E423C9}" destId="{2DABF1BA-0396-1F4A-896B-052EB6F76591}" srcOrd="1" destOrd="0" presId="urn:microsoft.com/office/officeart/2005/8/layout/vList3"/>
    <dgm:cxn modelId="{E1B3D701-EC72-1B44-BBD8-5224B97EDF4A}" type="presParOf" srcId="{C07BE9FE-45E1-B244-B8F9-8A06A7148734}" destId="{874BD8A8-0102-5F4B-86D9-11CEC2AA1002}" srcOrd="1" destOrd="0" presId="urn:microsoft.com/office/officeart/2005/8/layout/vList3"/>
    <dgm:cxn modelId="{1F46FD7D-C9C9-0A47-ADCF-58EC72E1B9C9}" type="presParOf" srcId="{C07BE9FE-45E1-B244-B8F9-8A06A7148734}" destId="{BCCDF23E-3E07-8C4B-AA7E-DDD44FECE301}" srcOrd="2" destOrd="0" presId="urn:microsoft.com/office/officeart/2005/8/layout/vList3"/>
    <dgm:cxn modelId="{C6F94773-C202-EC4B-8793-3CCF7305AF19}" type="presParOf" srcId="{BCCDF23E-3E07-8C4B-AA7E-DDD44FECE301}" destId="{ED980DCC-6A4E-E34B-9902-7CB4D19294BA}" srcOrd="0" destOrd="0" presId="urn:microsoft.com/office/officeart/2005/8/layout/vList3"/>
    <dgm:cxn modelId="{A76BA9F5-07EB-E948-B6AD-CFAC13007C4E}" type="presParOf" srcId="{BCCDF23E-3E07-8C4B-AA7E-DDD44FECE301}" destId="{0B5EB171-8B81-F243-ABF4-6AF0CB7BE081}" srcOrd="1" destOrd="0" presId="urn:microsoft.com/office/officeart/2005/8/layout/vList3"/>
    <dgm:cxn modelId="{C50CB7F1-22F7-1246-8708-B0551429F34C}" type="presParOf" srcId="{C07BE9FE-45E1-B244-B8F9-8A06A7148734}" destId="{08D4FD72-2A9F-FE4B-BC6B-7F4837DDFEAB}" srcOrd="3" destOrd="0" presId="urn:microsoft.com/office/officeart/2005/8/layout/vList3"/>
    <dgm:cxn modelId="{604F3716-E9B1-D147-B2A4-03D2C507AB3A}" type="presParOf" srcId="{C07BE9FE-45E1-B244-B8F9-8A06A7148734}" destId="{C8EFD6BE-37EE-2645-9D5C-32A9FBBC1400}" srcOrd="4" destOrd="0" presId="urn:microsoft.com/office/officeart/2005/8/layout/vList3"/>
    <dgm:cxn modelId="{E7093006-E68A-314B-8F94-328D842065D1}" type="presParOf" srcId="{C8EFD6BE-37EE-2645-9D5C-32A9FBBC1400}" destId="{1DF7D04A-E4FE-1D4A-9094-7420B023C363}" srcOrd="0" destOrd="0" presId="urn:microsoft.com/office/officeart/2005/8/layout/vList3"/>
    <dgm:cxn modelId="{05511B73-72B1-C848-973F-C5A374037461}" type="presParOf" srcId="{C8EFD6BE-37EE-2645-9D5C-32A9FBBC1400}" destId="{710AF6C5-2E1A-414A-9F9B-5334C56F418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ABF1BA-0396-1F4A-896B-052EB6F76591}">
      <dsp:nvSpPr>
        <dsp:cNvPr id="0" name=""/>
        <dsp:cNvSpPr/>
      </dsp:nvSpPr>
      <dsp:spPr>
        <a:xfrm rot="10800000">
          <a:off x="2117408" y="15759"/>
          <a:ext cx="5202427" cy="1254080"/>
        </a:xfrm>
        <a:prstGeom prst="homePlate">
          <a:avLst/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3015" tIns="110490" rIns="206248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i="1" kern="1200">
              <a:solidFill>
                <a:schemeClr val="bg2"/>
              </a:solidFill>
            </a:rPr>
            <a:t>KRAS</a:t>
          </a:r>
          <a:r>
            <a:rPr lang="en-US" sz="2900" kern="1200">
              <a:solidFill>
                <a:schemeClr val="bg2"/>
              </a:solidFill>
            </a:rPr>
            <a:t> mutated in ~95% PDAC</a:t>
          </a:r>
          <a:endParaRPr lang="en-US" sz="2900" kern="1200" dirty="0">
            <a:solidFill>
              <a:schemeClr val="bg2"/>
            </a:solidFill>
          </a:endParaRPr>
        </a:p>
      </dsp:txBody>
      <dsp:txXfrm rot="10800000">
        <a:off x="2430928" y="15759"/>
        <a:ext cx="4888907" cy="1254080"/>
      </dsp:txXfrm>
    </dsp:sp>
    <dsp:sp modelId="{21B1D992-6EE4-2942-BFD6-C97D5F848096}">
      <dsp:nvSpPr>
        <dsp:cNvPr id="0" name=""/>
        <dsp:cNvSpPr/>
      </dsp:nvSpPr>
      <dsp:spPr>
        <a:xfrm>
          <a:off x="996865" y="1249"/>
          <a:ext cx="1254080" cy="1254080"/>
        </a:xfrm>
        <a:prstGeom prst="ellipse">
          <a:avLst/>
        </a:prstGeom>
        <a:solidFill>
          <a:schemeClr val="accent5">
            <a:lumMod val="40000"/>
            <a:lumOff val="6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5EB171-8B81-F243-ABF4-6AF0CB7BE081}">
      <dsp:nvSpPr>
        <dsp:cNvPr id="0" name=""/>
        <dsp:cNvSpPr/>
      </dsp:nvSpPr>
      <dsp:spPr>
        <a:xfrm rot="10800000">
          <a:off x="2102893" y="1644191"/>
          <a:ext cx="5202427" cy="1254080"/>
        </a:xfrm>
        <a:prstGeom prst="homePlate">
          <a:avLst/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3015" tIns="110490" rIns="206248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>
              <a:solidFill>
                <a:schemeClr val="bg2"/>
              </a:solidFill>
            </a:rPr>
            <a:t>Historically undruggable</a:t>
          </a:r>
        </a:p>
      </dsp:txBody>
      <dsp:txXfrm rot="10800000">
        <a:off x="2416413" y="1644191"/>
        <a:ext cx="4888907" cy="1254080"/>
      </dsp:txXfrm>
    </dsp:sp>
    <dsp:sp modelId="{ED980DCC-6A4E-E34B-9902-7CB4D19294BA}">
      <dsp:nvSpPr>
        <dsp:cNvPr id="0" name=""/>
        <dsp:cNvSpPr/>
      </dsp:nvSpPr>
      <dsp:spPr>
        <a:xfrm>
          <a:off x="996865" y="1629681"/>
          <a:ext cx="1254080" cy="1254080"/>
        </a:xfrm>
        <a:prstGeom prst="ellipse">
          <a:avLst/>
        </a:prstGeom>
        <a:solidFill>
          <a:schemeClr val="accent5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0AF6C5-2E1A-414A-9F9B-5334C56F418B}">
      <dsp:nvSpPr>
        <dsp:cNvPr id="0" name=""/>
        <dsp:cNvSpPr/>
      </dsp:nvSpPr>
      <dsp:spPr>
        <a:xfrm rot="10800000">
          <a:off x="2117408" y="3258114"/>
          <a:ext cx="5202427" cy="1254080"/>
        </a:xfrm>
        <a:prstGeom prst="homePlate">
          <a:avLst/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3015" tIns="110490" rIns="206248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>
              <a:solidFill>
                <a:schemeClr val="bg2"/>
              </a:solidFill>
            </a:rPr>
            <a:t>Now multiple classes entering clinic</a:t>
          </a:r>
        </a:p>
      </dsp:txBody>
      <dsp:txXfrm rot="10800000">
        <a:off x="2430928" y="3258114"/>
        <a:ext cx="4888907" cy="1254080"/>
      </dsp:txXfrm>
    </dsp:sp>
    <dsp:sp modelId="{1DF7D04A-E4FE-1D4A-9094-7420B023C363}">
      <dsp:nvSpPr>
        <dsp:cNvPr id="0" name=""/>
        <dsp:cNvSpPr/>
      </dsp:nvSpPr>
      <dsp:spPr>
        <a:xfrm>
          <a:off x="996865" y="3258114"/>
          <a:ext cx="1254080" cy="1254080"/>
        </a:xfrm>
        <a:prstGeom prst="ellipse">
          <a:avLst/>
        </a:prstGeom>
        <a:solidFill>
          <a:schemeClr val="accent5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4/14/2026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dirty="0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8121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CAF30B11-B7C5-4E9C-AF82-16E89F5ABD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5A9CD1-378D-4C9F-981C-DD7277607FD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506BD754-E9FF-4408-A6CB-AAAEAE4EC0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  <p:txBody>
          <a:bodyPr/>
          <a:lstStyle/>
          <a:p>
            <a:endParaRPr lang="en-US" dirty="0"/>
          </a:p>
        </p:txBody>
      </p:sp>
      <p:sp>
        <p:nvSpPr>
          <p:cNvPr id="44036" name="Rectangle 3">
            <a:extLst>
              <a:ext uri="{FF2B5EF4-FFF2-40B4-BE49-F238E27FC236}">
                <a16:creationId xmlns:a16="http://schemas.microsoft.com/office/drawing/2014/main" id="{2FC876EC-1F6F-462C-B502-B2110DCD39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945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4D9E9D-93A9-4E6A-8E42-DC0055A8528E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1898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110F5-F80F-08BF-D467-9F83C5AF1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C6A373-E553-14CD-DA77-A600FA5A05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841FAB-DADA-3CFD-BCFA-BE5432E50A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06D8F4-CD4F-DDC9-3C2F-99D60DA942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27692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0F2D9F-1630-5686-F3B6-4A5B1E84B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B970FB-CEC7-48C5-EC5C-6E2E1EAAD2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B0651E-160D-6BC4-980B-89C4C516FF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EE0A03-FBD7-F3AE-66EB-55270BAE03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53626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3529013" y="8555038"/>
            <a:ext cx="3170237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38" tIns="47869" rIns="95738" bIns="47869" anchor="b"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5F9EBBA-C667-4B55-93C1-3C0E54E6653A}" type="slidenum">
              <a:rPr kumimoji="0" lang="en-US" altLang="en-US" sz="13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21175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4895" tIns="47447" rIns="94895" bIns="47447"/>
          <a:lstStyle/>
          <a:p>
            <a:pPr defTabSz="955675" eaLnBrk="1" hangingPunct="1">
              <a:spcBef>
                <a:spcPct val="0"/>
              </a:spcBef>
            </a:pPr>
            <a:endParaRPr lang="fr-FR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182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593CC3-1AC9-4155-A065-5B2B27EF36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7354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563313-AA47-4090-E2B9-4257A08C59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B91A6D-1F5B-545B-F6D3-C4A71F4977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BDF521-AE3F-7974-5D7B-7B9E2AE50D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13BC31-3653-A9BF-D44E-808DCFAB0C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32500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5959FAEA-73A2-483C-A8E2-EBB54AE399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809DE91C-9868-401C-ACD7-12826A70A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i="1" dirty="0">
              <a:latin typeface="Arial" panose="020B0604020202020204" pitchFamily="34" charset="0"/>
            </a:endParaRP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85E7ED18-E318-454B-A9EB-E68D37C75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5F1306-9903-4B9D-85BB-0F6C6AE44A2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705860-8707-42A1-DB1D-848F48DD6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42EB6F-FB0B-F3D2-AF80-0A0BA7CE8F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0EF46C-CEA3-B448-23AB-761AD4D7F0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48EE33-7F80-9D12-ECB3-184FA650CA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97565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5164E-507D-E67C-4D16-2F67FAEDD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7AA184-A9B5-EDF0-D516-9F282A5CBE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1464C1-84AD-FAC6-F705-DAB7E74BCB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5DC8E0-1B46-4A18-A2D4-CA5E2160A4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0451F7-52E1-C340-B8D2-735D4317589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41012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A1F21-0449-394D-BC63-0CD973B02C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1899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0451F7-52E1-C340-B8D2-735D4317589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7175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4919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4882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729C9-B261-B5F4-B163-B4F459E84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7183FB-FE68-4917-3ABD-A9514D358B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780DE8-B834-5326-C70C-BBB043A6E0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3EEC0-8C33-7DA6-617E-6E512E9072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AA1F21-0449-394D-BC63-0CD973B02C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3621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9.svg"/><Relationship Id="rId4" Type="http://schemas.openxmlformats.org/officeDocument/2006/relationships/image" Target="../media/image1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svg"/><Relationship Id="rId5" Type="http://schemas.openxmlformats.org/officeDocument/2006/relationships/image" Target="../media/image1.png"/><Relationship Id="rId4" Type="http://schemas.openxmlformats.org/officeDocument/2006/relationships/hyperlink" Target="https://www.clinicaloptions.com/" TargetMode="Externa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 dirty="0"/>
              <a:t>Capsule Summaries of all the key data</a:t>
            </a:r>
          </a:p>
          <a:p>
            <a:pPr algn="l"/>
            <a:r>
              <a:rPr lang="en-US" sz="1800" dirty="0"/>
              <a:t>Additional CME/CE-certified slideset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4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4632868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62780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9483705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30483652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693579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098261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057636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4445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4.sv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26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image" Target="../media/image9.sv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36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35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790" r:id="rId12"/>
    <p:sldLayoutId id="2147483777" r:id="rId13"/>
    <p:sldLayoutId id="2147483776" r:id="rId14"/>
    <p:sldLayoutId id="2147483778" r:id="rId15"/>
    <p:sldLayoutId id="2147483787" r:id="rId16"/>
    <p:sldLayoutId id="2147483786" r:id="rId17"/>
    <p:sldLayoutId id="2147483785" r:id="rId18"/>
    <p:sldLayoutId id="2147483788" r:id="rId19"/>
    <p:sldLayoutId id="2147483792" r:id="rId20"/>
    <p:sldLayoutId id="2147483881" r:id="rId2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84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sv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altLang="en-US" sz="36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Redefining the Future of PDAC: Preparing for RAS(ON)-Targeted Therapies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949E456-44A3-9812-B949-39CC3AA973B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03493" y="332938"/>
            <a:ext cx="4881765" cy="6097810"/>
          </a:xfrm>
        </p:spPr>
      </p:pic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59277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>
                <a:latin typeface="+mn-lt"/>
              </a:rPr>
              <a:t>Provided by Clinical Care Options, LLC dba </a:t>
            </a:r>
            <a:r>
              <a:rPr lang="en-US" altLang="en-US" dirty="0">
                <a:latin typeface="+mn-lt"/>
              </a:rPr>
              <a:t>Decera</a:t>
            </a:r>
            <a:r>
              <a:rPr lang="en-US" altLang="en-US">
                <a:latin typeface="+mn-lt"/>
              </a:rPr>
              <a:t> Clinical Education.</a:t>
            </a:r>
            <a:br>
              <a:rPr lang="en-US" altLang="en-US">
                <a:latin typeface="+mn-lt"/>
              </a:rPr>
            </a:br>
            <a:r>
              <a:rPr lang="en-US" altLang="en-US">
                <a:latin typeface="+mn-lt"/>
              </a:rPr>
              <a:t>Supported by an educational grant from Revolution Medicines, Inc.</a:t>
            </a:r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  <a:endParaRPr lang="en-US" altLang="en-US" sz="2200" dirty="0"/>
          </a:p>
          <a:p>
            <a:pPr marL="12700" algn="ctr">
              <a:spcBef>
                <a:spcPts val="1600"/>
              </a:spcBef>
              <a:buSzPts val="2400"/>
              <a:defRPr/>
            </a:pPr>
            <a:endParaRPr lang="en-US" sz="1600" b="0" dirty="0">
              <a:cs typeface="Calibri" panose="020F0502020204030204" pitchFamily="34" charset="0"/>
            </a:endParaRPr>
          </a:p>
          <a:p>
            <a:pPr marL="12700" algn="ctr">
              <a:spcBef>
                <a:spcPts val="1600"/>
              </a:spcBef>
              <a:buSzPts val="2400"/>
              <a:defRPr/>
            </a:pPr>
            <a:r>
              <a:rPr lang="en-US" sz="1600" b="0" dirty="0">
                <a:cs typeface="Calibri" panose="020F0502020204030204" pitchFamily="34" charset="0"/>
              </a:rPr>
              <a:t>Slide credit: </a:t>
            </a:r>
            <a:r>
              <a:rPr lang="en-US" sz="1600" dirty="0">
                <a:solidFill>
                  <a:schemeClr val="accent1"/>
                </a:solidFill>
                <a:cs typeface="Calibri" panose="020F0502020204030204" pitchFamily="34" charset="0"/>
              </a:rPr>
              <a:t>deceraclinical.com/education </a:t>
            </a:r>
            <a:endParaRPr lang="en-US" altLang="en-US" sz="2200" dirty="0"/>
          </a:p>
          <a:p>
            <a:pPr marL="12700">
              <a:spcBef>
                <a:spcPts val="1600"/>
              </a:spcBef>
              <a:buSzPts val="2400"/>
              <a:defRPr/>
            </a:pP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EEFA98-8F3E-5FE9-5FEE-C88775477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Faculty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68FA8E8-DAC7-FD56-4389-869EC6A3177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b="1" dirty="0">
                <a:solidFill>
                  <a:schemeClr val="accent1"/>
                </a:solidFill>
              </a:rPr>
              <a:t>Christopher Lieu, MD, FASCO</a:t>
            </a:r>
            <a:br>
              <a:rPr lang="en-US" altLang="en-US" dirty="0"/>
            </a:br>
            <a:r>
              <a:rPr lang="en-US" sz="2000" dirty="0"/>
              <a:t>Professor of Medicine</a:t>
            </a:r>
            <a:br>
              <a:rPr lang="en-US" sz="2000" dirty="0"/>
            </a:br>
            <a:r>
              <a:rPr lang="en-US" sz="2000" dirty="0"/>
              <a:t>Division of Medical Oncology</a:t>
            </a:r>
            <a:br>
              <a:rPr lang="en-US" sz="2000" dirty="0"/>
            </a:br>
            <a:r>
              <a:rPr lang="en-US" sz="2000" dirty="0"/>
              <a:t>University of Colorado Cancer Center</a:t>
            </a:r>
            <a:br>
              <a:rPr lang="en-US" sz="2000" dirty="0"/>
            </a:br>
            <a:r>
              <a:rPr lang="en-US" sz="2000" dirty="0"/>
              <a:t>Aurora, Colorado</a:t>
            </a:r>
            <a:endParaRPr lang="en-US" altLang="en-US" sz="20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altLang="en-US" sz="20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E1471D"/>
                </a:solidFill>
              </a:rPr>
              <a:t>Wungki Park, MD, MS</a:t>
            </a:r>
            <a:br>
              <a:rPr lang="en-US" altLang="en-US" dirty="0"/>
            </a:br>
            <a:r>
              <a:rPr lang="en-US" altLang="en-US" sz="2000" dirty="0"/>
              <a:t>Assistant Attending, Gastrointestinal Oncology Service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 dirty="0"/>
              <a:t>Member, David M. Rubenstein Center for Pancreatic Cancer Research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 dirty="0"/>
              <a:t>Assistant Professor of Medicine, Weill Cornell Medical College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 dirty="0"/>
              <a:t>Memorial Sloan Kettering Cancer Center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US" sz="2000" dirty="0"/>
              <a:t>New York, New York</a:t>
            </a:r>
          </a:p>
        </p:txBody>
      </p:sp>
    </p:spTree>
    <p:extLst>
      <p:ext uri="{BB962C8B-B14F-4D97-AF65-F5344CB8AC3E}">
        <p14:creationId xmlns:p14="http://schemas.microsoft.com/office/powerpoint/2010/main" val="4027043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CB128BB2-2BA5-4041-9793-F58D2DFB98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Disclosures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7D52C64A-4927-4244-A7E7-691A8181C3E6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/>
        <p:txBody>
          <a:bodyPr lIns="0" tIns="0" rIns="0" bIns="0" anchor="t"/>
          <a:lstStyle/>
          <a:p>
            <a:pPr marL="0" indent="0">
              <a:spcBef>
                <a:spcPts val="1600"/>
              </a:spcBef>
              <a:buClr>
                <a:schemeClr val="accent6"/>
              </a:buClr>
              <a:buNone/>
              <a:defRPr/>
            </a:pPr>
            <a:r>
              <a:rPr lang="en-US" dirty="0">
                <a:latin typeface="Poppins"/>
                <a:cs typeface="Poppins"/>
              </a:rPr>
              <a:t>The </a:t>
            </a:r>
            <a:r>
              <a:rPr lang="en-US" b="1" i="1" dirty="0">
                <a:latin typeface="Poppins"/>
                <a:cs typeface="Poppins"/>
              </a:rPr>
              <a:t>faculty</a:t>
            </a:r>
            <a:r>
              <a:rPr lang="en-US" dirty="0">
                <a:latin typeface="Poppins"/>
                <a:cs typeface="Poppins"/>
              </a:rPr>
              <a:t> reported the following relevant financial relationships or relationships to products or devices they have with ineligible companies related to the content of this educational activity:</a:t>
            </a:r>
          </a:p>
          <a:p>
            <a:pPr marL="0" indent="0">
              <a:spcBef>
                <a:spcPts val="1600"/>
              </a:spcBef>
              <a:buClr>
                <a:schemeClr val="accent6"/>
              </a:buClr>
              <a:buNone/>
              <a:defRPr/>
            </a:pPr>
            <a:r>
              <a:rPr lang="en-US" b="1" dirty="0">
                <a:solidFill>
                  <a:srgbClr val="E1471D"/>
                </a:solidFill>
              </a:rPr>
              <a:t>Christopher Lieu, MD, FASCO: </a:t>
            </a:r>
            <a:r>
              <a:rPr lang="en-US" i="1" dirty="0"/>
              <a:t>researcher (paid to institution): </a:t>
            </a:r>
            <a:r>
              <a:rPr lang="en-US" dirty="0"/>
              <a:t>Genentech, Janssen; </a:t>
            </a:r>
            <a:r>
              <a:rPr lang="en-US" i="1" dirty="0"/>
              <a:t>consultant/advisor/speaker: </a:t>
            </a:r>
            <a:r>
              <a:rPr lang="en-US" dirty="0"/>
              <a:t>Pfizer.</a:t>
            </a:r>
          </a:p>
          <a:p>
            <a:pPr marL="0" indent="0">
              <a:spcBef>
                <a:spcPts val="1600"/>
              </a:spcBef>
              <a:buClr>
                <a:schemeClr val="accent6"/>
              </a:buClr>
              <a:buNone/>
              <a:defRPr/>
            </a:pPr>
            <a:r>
              <a:rPr lang="en-US" b="1" dirty="0">
                <a:solidFill>
                  <a:srgbClr val="E1471D"/>
                </a:solidFill>
              </a:rPr>
              <a:t>Wungki Park, MD, MS: </a:t>
            </a:r>
            <a:r>
              <a:rPr lang="en-US" i="1" dirty="0"/>
              <a:t>researcher</a:t>
            </a:r>
            <a:r>
              <a:rPr lang="en-US" dirty="0"/>
              <a:t>: Astellas, Lepu Bio, Merck; </a:t>
            </a:r>
            <a:r>
              <a:rPr lang="en-US" i="1" dirty="0"/>
              <a:t>consultant/advisor/speaker</a:t>
            </a:r>
            <a:r>
              <a:rPr lang="en-US" dirty="0"/>
              <a:t>: Astellas, Curio, EPICS, Expert Pharma, Innovent Biologics, Integrity, KeyQuest, Regeneron, Revolution Medicines; </a:t>
            </a:r>
            <a:r>
              <a:rPr lang="en-US" i="1" dirty="0"/>
              <a:t>other financial or material support</a:t>
            </a:r>
            <a:r>
              <a:rPr lang="en-US" dirty="0"/>
              <a:t>: Amgen, DAVA Oncology.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67970A3E-CAAC-4220-8DA6-611A0CD20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559127"/>
          </a:xfrm>
        </p:spPr>
        <p:txBody>
          <a:bodyPr>
            <a:spAutoFit/>
          </a:bodyPr>
          <a:lstStyle/>
          <a:p>
            <a:r>
              <a:rPr lang="en-US" altLang="en-US" sz="4000" dirty="0">
                <a:latin typeface="Poppins" pitchFamily="2" charset="77"/>
              </a:rPr>
              <a:t>Brief Overview of Therapeutic Needs in PDAC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7DB7D-D2C9-2716-67E3-DA339DFD0D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9" name="Group 198">
            <a:extLst>
              <a:ext uri="{FF2B5EF4-FFF2-40B4-BE49-F238E27FC236}">
                <a16:creationId xmlns:a16="http://schemas.microsoft.com/office/drawing/2014/main" id="{8921E0E7-23CE-970E-422E-BB728A8E47E8}"/>
              </a:ext>
            </a:extLst>
          </p:cNvPr>
          <p:cNvGrpSpPr/>
          <p:nvPr/>
        </p:nvGrpSpPr>
        <p:grpSpPr>
          <a:xfrm>
            <a:off x="1944473" y="3429681"/>
            <a:ext cx="4878309" cy="1553784"/>
            <a:chOff x="1944473" y="3396061"/>
            <a:chExt cx="4878309" cy="1553784"/>
          </a:xfrm>
        </p:grpSpPr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FD487D2D-B11B-1F9C-2445-099DB1829E6F}"/>
                </a:ext>
              </a:extLst>
            </p:cNvPr>
            <p:cNvGrpSpPr/>
            <p:nvPr/>
          </p:nvGrpSpPr>
          <p:grpSpPr>
            <a:xfrm>
              <a:off x="1981200" y="3396061"/>
              <a:ext cx="4841582" cy="1517056"/>
              <a:chOff x="1981200" y="3396061"/>
              <a:chExt cx="4841582" cy="1517056"/>
            </a:xfrm>
          </p:grpSpPr>
          <p:sp>
            <p:nvSpPr>
              <p:cNvPr id="132" name="Freeform: Shape 131">
                <a:extLst>
                  <a:ext uri="{FF2B5EF4-FFF2-40B4-BE49-F238E27FC236}">
                    <a16:creationId xmlns:a16="http://schemas.microsoft.com/office/drawing/2014/main" id="{BE2BCCBE-75A0-8042-E1FD-EC21B12EE492}"/>
                  </a:ext>
                </a:extLst>
              </p:cNvPr>
              <p:cNvSpPr/>
              <p:nvPr/>
            </p:nvSpPr>
            <p:spPr>
              <a:xfrm>
                <a:off x="1981200" y="3449053"/>
                <a:ext cx="4788568" cy="1447800"/>
              </a:xfrm>
              <a:custGeom>
                <a:avLst/>
                <a:gdLst>
                  <a:gd name="csX0" fmla="*/ 0 w 4788568"/>
                  <a:gd name="csY0" fmla="*/ 1447800 h 1447800"/>
                  <a:gd name="csX1" fmla="*/ 276726 w 4788568"/>
                  <a:gd name="csY1" fmla="*/ 1395663 h 1447800"/>
                  <a:gd name="csX2" fmla="*/ 513347 w 4788568"/>
                  <a:gd name="csY2" fmla="*/ 1379621 h 1447800"/>
                  <a:gd name="csX3" fmla="*/ 770021 w 4788568"/>
                  <a:gd name="csY3" fmla="*/ 1315452 h 1447800"/>
                  <a:gd name="csX4" fmla="*/ 1026695 w 4788568"/>
                  <a:gd name="csY4" fmla="*/ 1283368 h 1447800"/>
                  <a:gd name="csX5" fmla="*/ 1283368 w 4788568"/>
                  <a:gd name="csY5" fmla="*/ 1195136 h 1447800"/>
                  <a:gd name="csX6" fmla="*/ 1519989 w 4788568"/>
                  <a:gd name="csY6" fmla="*/ 1058779 h 1447800"/>
                  <a:gd name="csX7" fmla="*/ 1784684 w 4788568"/>
                  <a:gd name="csY7" fmla="*/ 1070810 h 1447800"/>
                  <a:gd name="csX8" fmla="*/ 2017295 w 4788568"/>
                  <a:gd name="csY8" fmla="*/ 886326 h 1447800"/>
                  <a:gd name="csX9" fmla="*/ 2273968 w 4788568"/>
                  <a:gd name="csY9" fmla="*/ 850231 h 1447800"/>
                  <a:gd name="csX10" fmla="*/ 2522621 w 4788568"/>
                  <a:gd name="csY10" fmla="*/ 798094 h 1447800"/>
                  <a:gd name="csX11" fmla="*/ 2775284 w 4788568"/>
                  <a:gd name="csY11" fmla="*/ 810126 h 1447800"/>
                  <a:gd name="csX12" fmla="*/ 3015916 w 4788568"/>
                  <a:gd name="csY12" fmla="*/ 753979 h 1447800"/>
                  <a:gd name="csX13" fmla="*/ 3280611 w 4788568"/>
                  <a:gd name="csY13" fmla="*/ 681789 h 1447800"/>
                  <a:gd name="csX14" fmla="*/ 3525253 w 4788568"/>
                  <a:gd name="csY14" fmla="*/ 581526 h 1447800"/>
                  <a:gd name="csX15" fmla="*/ 3773905 w 4788568"/>
                  <a:gd name="csY15" fmla="*/ 344905 h 1447800"/>
                  <a:gd name="csX16" fmla="*/ 4026568 w 4788568"/>
                  <a:gd name="csY16" fmla="*/ 316831 h 1447800"/>
                  <a:gd name="csX17" fmla="*/ 4267200 w 4788568"/>
                  <a:gd name="csY17" fmla="*/ 224589 h 1447800"/>
                  <a:gd name="csX18" fmla="*/ 4535905 w 4788568"/>
                  <a:gd name="csY18" fmla="*/ 164431 h 1447800"/>
                  <a:gd name="csX19" fmla="*/ 4788568 w 4788568"/>
                  <a:gd name="csY19" fmla="*/ 0 h 14478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</a:cxnLst>
                <a:rect l="l" t="t" r="r" b="b"/>
                <a:pathLst>
                  <a:path w="4788568" h="1447800">
                    <a:moveTo>
                      <a:pt x="0" y="1447800"/>
                    </a:moveTo>
                    <a:lnTo>
                      <a:pt x="276726" y="1395663"/>
                    </a:lnTo>
                    <a:lnTo>
                      <a:pt x="513347" y="1379621"/>
                    </a:lnTo>
                    <a:lnTo>
                      <a:pt x="770021" y="1315452"/>
                    </a:lnTo>
                    <a:lnTo>
                      <a:pt x="1026695" y="1283368"/>
                    </a:lnTo>
                    <a:lnTo>
                      <a:pt x="1283368" y="1195136"/>
                    </a:lnTo>
                    <a:lnTo>
                      <a:pt x="1519989" y="1058779"/>
                    </a:lnTo>
                    <a:lnTo>
                      <a:pt x="1784684" y="1070810"/>
                    </a:lnTo>
                    <a:lnTo>
                      <a:pt x="2017295" y="886326"/>
                    </a:lnTo>
                    <a:lnTo>
                      <a:pt x="2273968" y="850231"/>
                    </a:lnTo>
                    <a:lnTo>
                      <a:pt x="2522621" y="798094"/>
                    </a:lnTo>
                    <a:lnTo>
                      <a:pt x="2775284" y="810126"/>
                    </a:lnTo>
                    <a:lnTo>
                      <a:pt x="3015916" y="753979"/>
                    </a:lnTo>
                    <a:lnTo>
                      <a:pt x="3280611" y="681789"/>
                    </a:lnTo>
                    <a:lnTo>
                      <a:pt x="3525253" y="581526"/>
                    </a:lnTo>
                    <a:lnTo>
                      <a:pt x="3773905" y="344905"/>
                    </a:lnTo>
                    <a:lnTo>
                      <a:pt x="4026568" y="316831"/>
                    </a:lnTo>
                    <a:lnTo>
                      <a:pt x="4267200" y="224589"/>
                    </a:lnTo>
                    <a:lnTo>
                      <a:pt x="4535905" y="164431"/>
                    </a:lnTo>
                    <a:lnTo>
                      <a:pt x="4788568" y="0"/>
                    </a:lnTo>
                  </a:path>
                </a:pathLst>
              </a:custGeom>
              <a:noFill/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4" name="Rectangle 133">
                <a:extLst>
                  <a:ext uri="{FF2B5EF4-FFF2-40B4-BE49-F238E27FC236}">
                    <a16:creationId xmlns:a16="http://schemas.microsoft.com/office/drawing/2014/main" id="{49600663-08D6-3F45-7536-CF3CB18312BA}"/>
                  </a:ext>
                </a:extLst>
              </p:cNvPr>
              <p:cNvSpPr/>
              <p:nvPr/>
            </p:nvSpPr>
            <p:spPr>
              <a:xfrm>
                <a:off x="2196392" y="4798114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E1432651-F071-B5D2-55E3-E4D7BF705346}"/>
                  </a:ext>
                </a:extLst>
              </p:cNvPr>
              <p:cNvSpPr/>
              <p:nvPr/>
            </p:nvSpPr>
            <p:spPr>
              <a:xfrm>
                <a:off x="2448311" y="4777340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E8400F65-B5FB-4843-8A89-D9F200FCA569}"/>
                  </a:ext>
                </a:extLst>
              </p:cNvPr>
              <p:cNvSpPr/>
              <p:nvPr/>
            </p:nvSpPr>
            <p:spPr>
              <a:xfrm>
                <a:off x="2700230" y="4695949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8BEF29D8-A4B4-E30B-AB90-28D092513240}"/>
                  </a:ext>
                </a:extLst>
              </p:cNvPr>
              <p:cNvSpPr/>
              <p:nvPr/>
            </p:nvSpPr>
            <p:spPr>
              <a:xfrm>
                <a:off x="2952149" y="4674727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" name="Rectangle 137">
                <a:extLst>
                  <a:ext uri="{FF2B5EF4-FFF2-40B4-BE49-F238E27FC236}">
                    <a16:creationId xmlns:a16="http://schemas.microsoft.com/office/drawing/2014/main" id="{5FEDAAF2-EDD1-B20B-4A2D-38FB51BC693D}"/>
                  </a:ext>
                </a:extLst>
              </p:cNvPr>
              <p:cNvSpPr/>
              <p:nvPr/>
            </p:nvSpPr>
            <p:spPr>
              <a:xfrm>
                <a:off x="3202557" y="4580946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9" name="Rectangle 138">
                <a:extLst>
                  <a:ext uri="{FF2B5EF4-FFF2-40B4-BE49-F238E27FC236}">
                    <a16:creationId xmlns:a16="http://schemas.microsoft.com/office/drawing/2014/main" id="{D5094193-CC57-F453-8B1A-054C5EFAF1EC}"/>
                  </a:ext>
                </a:extLst>
              </p:cNvPr>
              <p:cNvSpPr/>
              <p:nvPr/>
            </p:nvSpPr>
            <p:spPr>
              <a:xfrm>
                <a:off x="3452965" y="4449900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" name="Rectangle 139">
                <a:extLst>
                  <a:ext uri="{FF2B5EF4-FFF2-40B4-BE49-F238E27FC236}">
                    <a16:creationId xmlns:a16="http://schemas.microsoft.com/office/drawing/2014/main" id="{FE59DD86-DAD0-C99E-A661-CF9726D87713}"/>
                  </a:ext>
                </a:extLst>
              </p:cNvPr>
              <p:cNvSpPr/>
              <p:nvPr/>
            </p:nvSpPr>
            <p:spPr>
              <a:xfrm>
                <a:off x="3702000" y="4453911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7DA8170A-EA14-57CD-B09C-8FF6A068A904}"/>
                  </a:ext>
                </a:extLst>
              </p:cNvPr>
              <p:cNvSpPr/>
              <p:nvPr/>
            </p:nvSpPr>
            <p:spPr>
              <a:xfrm>
                <a:off x="3952879" y="4273697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44A8CAA3-25A1-0DE6-6059-84863A5E583F}"/>
                  </a:ext>
                </a:extLst>
              </p:cNvPr>
              <p:cNvSpPr/>
              <p:nvPr/>
            </p:nvSpPr>
            <p:spPr>
              <a:xfrm>
                <a:off x="4198390" y="4244952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2C7EBA76-3046-CDDC-FA0C-968C1B4473AE}"/>
                  </a:ext>
                </a:extLst>
              </p:cNvPr>
              <p:cNvSpPr/>
              <p:nvPr/>
            </p:nvSpPr>
            <p:spPr>
              <a:xfrm>
                <a:off x="4452091" y="4195040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6E80193A-E371-C649-0EC3-CAB688F1B90F}"/>
                  </a:ext>
                </a:extLst>
              </p:cNvPr>
              <p:cNvSpPr/>
              <p:nvPr/>
            </p:nvSpPr>
            <p:spPr>
              <a:xfrm>
                <a:off x="4701781" y="4191031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F7795A2E-0131-DC2B-FCB5-08DB3EFBB2F7}"/>
                  </a:ext>
                </a:extLst>
              </p:cNvPr>
              <p:cNvSpPr/>
              <p:nvPr/>
            </p:nvSpPr>
            <p:spPr>
              <a:xfrm>
                <a:off x="4948683" y="4133528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46131EB4-4836-418C-190B-024E2BD258F0}"/>
                  </a:ext>
                </a:extLst>
              </p:cNvPr>
              <p:cNvSpPr/>
              <p:nvPr/>
            </p:nvSpPr>
            <p:spPr>
              <a:xfrm>
                <a:off x="5201998" y="4071845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7" name="Rectangle 146">
                <a:extLst>
                  <a:ext uri="{FF2B5EF4-FFF2-40B4-BE49-F238E27FC236}">
                    <a16:creationId xmlns:a16="http://schemas.microsoft.com/office/drawing/2014/main" id="{1C1030B2-331A-9697-4889-01652AAE4778}"/>
                  </a:ext>
                </a:extLst>
              </p:cNvPr>
              <p:cNvSpPr/>
              <p:nvPr/>
            </p:nvSpPr>
            <p:spPr>
              <a:xfrm>
                <a:off x="5451302" y="3959822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8" name="Rectangle 147">
                <a:extLst>
                  <a:ext uri="{FF2B5EF4-FFF2-40B4-BE49-F238E27FC236}">
                    <a16:creationId xmlns:a16="http://schemas.microsoft.com/office/drawing/2014/main" id="{C499E785-DD44-20CB-59AD-90870973631C}"/>
                  </a:ext>
                </a:extLst>
              </p:cNvPr>
              <p:cNvSpPr/>
              <p:nvPr/>
            </p:nvSpPr>
            <p:spPr>
              <a:xfrm>
                <a:off x="5703601" y="3736724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9" name="Rectangle 148">
                <a:extLst>
                  <a:ext uri="{FF2B5EF4-FFF2-40B4-BE49-F238E27FC236}">
                    <a16:creationId xmlns:a16="http://schemas.microsoft.com/office/drawing/2014/main" id="{6BA0D2BA-9AC9-C623-B689-4594F507C8AE}"/>
                  </a:ext>
                </a:extLst>
              </p:cNvPr>
              <p:cNvSpPr/>
              <p:nvPr/>
            </p:nvSpPr>
            <p:spPr>
              <a:xfrm>
                <a:off x="5950503" y="3713439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0" name="Rectangle 149">
                <a:extLst>
                  <a:ext uri="{FF2B5EF4-FFF2-40B4-BE49-F238E27FC236}">
                    <a16:creationId xmlns:a16="http://schemas.microsoft.com/office/drawing/2014/main" id="{F8BC412A-DB17-AAA3-A8F6-1630427F3642}"/>
                  </a:ext>
                </a:extLst>
              </p:cNvPr>
              <p:cNvSpPr/>
              <p:nvPr/>
            </p:nvSpPr>
            <p:spPr>
              <a:xfrm>
                <a:off x="6200278" y="3615335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3283C731-6CF1-560D-C997-903583705E3B}"/>
                  </a:ext>
                </a:extLst>
              </p:cNvPr>
              <p:cNvSpPr/>
              <p:nvPr/>
            </p:nvSpPr>
            <p:spPr>
              <a:xfrm>
                <a:off x="6454064" y="3552072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3DB7F778-3088-AF38-199D-086F18C817AB}"/>
                  </a:ext>
                </a:extLst>
              </p:cNvPr>
              <p:cNvSpPr/>
              <p:nvPr/>
            </p:nvSpPr>
            <p:spPr>
              <a:xfrm>
                <a:off x="6707779" y="3396061"/>
                <a:ext cx="115003" cy="11500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42189759-56D5-96A7-1C86-259572DB97AE}"/>
                </a:ext>
              </a:extLst>
            </p:cNvPr>
            <p:cNvSpPr/>
            <p:nvPr/>
          </p:nvSpPr>
          <p:spPr>
            <a:xfrm>
              <a:off x="1944473" y="4834842"/>
              <a:ext cx="115003" cy="11500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C41CC28D-FA25-7ECE-84F9-B37675DECBA9}"/>
              </a:ext>
            </a:extLst>
          </p:cNvPr>
          <p:cNvGrpSpPr/>
          <p:nvPr/>
        </p:nvGrpSpPr>
        <p:grpSpPr>
          <a:xfrm>
            <a:off x="1944473" y="3709578"/>
            <a:ext cx="4868208" cy="1192686"/>
            <a:chOff x="1944473" y="3675958"/>
            <a:chExt cx="4868208" cy="1192686"/>
          </a:xfrm>
        </p:grpSpPr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E7BEF8A9-A363-02DF-7C1D-2171E15AE417}"/>
                </a:ext>
              </a:extLst>
            </p:cNvPr>
            <p:cNvSpPr/>
            <p:nvPr/>
          </p:nvSpPr>
          <p:spPr>
            <a:xfrm>
              <a:off x="1993232" y="3741821"/>
              <a:ext cx="4756484" cy="1090863"/>
            </a:xfrm>
            <a:custGeom>
              <a:avLst/>
              <a:gdLst>
                <a:gd name="csX0" fmla="*/ 0 w 4756484"/>
                <a:gd name="csY0" fmla="*/ 1090863 h 1090863"/>
                <a:gd name="csX1" fmla="*/ 256673 w 4756484"/>
                <a:gd name="csY1" fmla="*/ 1030705 h 1090863"/>
                <a:gd name="csX2" fmla="*/ 513347 w 4756484"/>
                <a:gd name="csY2" fmla="*/ 1010653 h 1090863"/>
                <a:gd name="csX3" fmla="*/ 766010 w 4756484"/>
                <a:gd name="csY3" fmla="*/ 982579 h 1090863"/>
                <a:gd name="csX4" fmla="*/ 1010652 w 4756484"/>
                <a:gd name="csY4" fmla="*/ 986590 h 1090863"/>
                <a:gd name="csX5" fmla="*/ 1279357 w 4756484"/>
                <a:gd name="csY5" fmla="*/ 942474 h 1090863"/>
                <a:gd name="csX6" fmla="*/ 1495926 w 4756484"/>
                <a:gd name="csY6" fmla="*/ 814137 h 1090863"/>
                <a:gd name="csX7" fmla="*/ 1752600 w 4756484"/>
                <a:gd name="csY7" fmla="*/ 766011 h 1090863"/>
                <a:gd name="csX8" fmla="*/ 1997242 w 4756484"/>
                <a:gd name="csY8" fmla="*/ 573505 h 1090863"/>
                <a:gd name="csX9" fmla="*/ 2261936 w 4756484"/>
                <a:gd name="csY9" fmla="*/ 541421 h 1090863"/>
                <a:gd name="csX10" fmla="*/ 2502568 w 4756484"/>
                <a:gd name="csY10" fmla="*/ 521368 h 1090863"/>
                <a:gd name="csX11" fmla="*/ 2751221 w 4756484"/>
                <a:gd name="csY11" fmla="*/ 529390 h 1090863"/>
                <a:gd name="csX12" fmla="*/ 2999873 w 4756484"/>
                <a:gd name="csY12" fmla="*/ 473242 h 1090863"/>
                <a:gd name="csX13" fmla="*/ 3256547 w 4756484"/>
                <a:gd name="csY13" fmla="*/ 445168 h 1090863"/>
                <a:gd name="csX14" fmla="*/ 3509210 w 4756484"/>
                <a:gd name="csY14" fmla="*/ 348916 h 1090863"/>
                <a:gd name="csX15" fmla="*/ 3761873 w 4756484"/>
                <a:gd name="csY15" fmla="*/ 240632 h 1090863"/>
                <a:gd name="csX16" fmla="*/ 4014536 w 4756484"/>
                <a:gd name="csY16" fmla="*/ 212558 h 1090863"/>
                <a:gd name="csX17" fmla="*/ 4271210 w 4756484"/>
                <a:gd name="csY17" fmla="*/ 176463 h 1090863"/>
                <a:gd name="csX18" fmla="*/ 4515852 w 4756484"/>
                <a:gd name="csY18" fmla="*/ 124326 h 1090863"/>
                <a:gd name="csX19" fmla="*/ 4756484 w 4756484"/>
                <a:gd name="csY19" fmla="*/ 0 h 109086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4756484" h="1090863">
                  <a:moveTo>
                    <a:pt x="0" y="1090863"/>
                  </a:moveTo>
                  <a:lnTo>
                    <a:pt x="256673" y="1030705"/>
                  </a:lnTo>
                  <a:lnTo>
                    <a:pt x="513347" y="1010653"/>
                  </a:lnTo>
                  <a:lnTo>
                    <a:pt x="766010" y="982579"/>
                  </a:lnTo>
                  <a:lnTo>
                    <a:pt x="1010652" y="986590"/>
                  </a:lnTo>
                  <a:lnTo>
                    <a:pt x="1279357" y="942474"/>
                  </a:lnTo>
                  <a:lnTo>
                    <a:pt x="1495926" y="814137"/>
                  </a:lnTo>
                  <a:lnTo>
                    <a:pt x="1752600" y="766011"/>
                  </a:lnTo>
                  <a:lnTo>
                    <a:pt x="1997242" y="573505"/>
                  </a:lnTo>
                  <a:lnTo>
                    <a:pt x="2261936" y="541421"/>
                  </a:lnTo>
                  <a:lnTo>
                    <a:pt x="2502568" y="521368"/>
                  </a:lnTo>
                  <a:lnTo>
                    <a:pt x="2751221" y="529390"/>
                  </a:lnTo>
                  <a:lnTo>
                    <a:pt x="2999873" y="473242"/>
                  </a:lnTo>
                  <a:lnTo>
                    <a:pt x="3256547" y="445168"/>
                  </a:lnTo>
                  <a:lnTo>
                    <a:pt x="3509210" y="348916"/>
                  </a:lnTo>
                  <a:lnTo>
                    <a:pt x="3761873" y="240632"/>
                  </a:lnTo>
                  <a:lnTo>
                    <a:pt x="4014536" y="212558"/>
                  </a:lnTo>
                  <a:lnTo>
                    <a:pt x="4271210" y="176463"/>
                  </a:lnTo>
                  <a:lnTo>
                    <a:pt x="4515852" y="124326"/>
                  </a:lnTo>
                  <a:lnTo>
                    <a:pt x="4756484" y="0"/>
                  </a:lnTo>
                </a:path>
              </a:pathLst>
            </a:cu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Isosceles Triangle 154">
              <a:extLst>
                <a:ext uri="{FF2B5EF4-FFF2-40B4-BE49-F238E27FC236}">
                  <a16:creationId xmlns:a16="http://schemas.microsoft.com/office/drawing/2014/main" id="{CC218AF9-8768-BF11-9D57-970E771782C2}"/>
                </a:ext>
              </a:extLst>
            </p:cNvPr>
            <p:cNvSpPr/>
            <p:nvPr/>
          </p:nvSpPr>
          <p:spPr>
            <a:xfrm>
              <a:off x="1944473" y="4753641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Isosceles Triangle 155">
              <a:extLst>
                <a:ext uri="{FF2B5EF4-FFF2-40B4-BE49-F238E27FC236}">
                  <a16:creationId xmlns:a16="http://schemas.microsoft.com/office/drawing/2014/main" id="{8FB09AD9-B5A7-B057-92BE-97B448119C40}"/>
                </a:ext>
              </a:extLst>
            </p:cNvPr>
            <p:cNvSpPr/>
            <p:nvPr/>
          </p:nvSpPr>
          <p:spPr>
            <a:xfrm>
              <a:off x="2191771" y="4696995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7" name="Isosceles Triangle 156">
              <a:extLst>
                <a:ext uri="{FF2B5EF4-FFF2-40B4-BE49-F238E27FC236}">
                  <a16:creationId xmlns:a16="http://schemas.microsoft.com/office/drawing/2014/main" id="{34F9F9AE-5F75-567A-EAD8-AA310BA1CEE9}"/>
                </a:ext>
              </a:extLst>
            </p:cNvPr>
            <p:cNvSpPr/>
            <p:nvPr/>
          </p:nvSpPr>
          <p:spPr>
            <a:xfrm>
              <a:off x="2447811" y="4686022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Isosceles Triangle 157">
              <a:extLst>
                <a:ext uri="{FF2B5EF4-FFF2-40B4-BE49-F238E27FC236}">
                  <a16:creationId xmlns:a16="http://schemas.microsoft.com/office/drawing/2014/main" id="{38D864A4-F8A6-4E76-C597-B07F099BDC3A}"/>
                </a:ext>
              </a:extLst>
            </p:cNvPr>
            <p:cNvSpPr/>
            <p:nvPr/>
          </p:nvSpPr>
          <p:spPr>
            <a:xfrm>
              <a:off x="2694241" y="4647738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Isosceles Triangle 158">
              <a:extLst>
                <a:ext uri="{FF2B5EF4-FFF2-40B4-BE49-F238E27FC236}">
                  <a16:creationId xmlns:a16="http://schemas.microsoft.com/office/drawing/2014/main" id="{20C1427F-848E-428B-EFC4-57D9C5089E7D}"/>
                </a:ext>
              </a:extLst>
            </p:cNvPr>
            <p:cNvSpPr/>
            <p:nvPr/>
          </p:nvSpPr>
          <p:spPr>
            <a:xfrm>
              <a:off x="2943243" y="4647738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Isosceles Triangle 159">
              <a:extLst>
                <a:ext uri="{FF2B5EF4-FFF2-40B4-BE49-F238E27FC236}">
                  <a16:creationId xmlns:a16="http://schemas.microsoft.com/office/drawing/2014/main" id="{1457411F-D743-0EA0-2274-417735753933}"/>
                </a:ext>
              </a:extLst>
            </p:cNvPr>
            <p:cNvSpPr/>
            <p:nvPr/>
          </p:nvSpPr>
          <p:spPr>
            <a:xfrm>
              <a:off x="3190541" y="4620364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Isosceles Triangle 160">
              <a:extLst>
                <a:ext uri="{FF2B5EF4-FFF2-40B4-BE49-F238E27FC236}">
                  <a16:creationId xmlns:a16="http://schemas.microsoft.com/office/drawing/2014/main" id="{380032E7-C92F-4DFD-7A8C-DF4E7BCABCDE}"/>
                </a:ext>
              </a:extLst>
            </p:cNvPr>
            <p:cNvSpPr/>
            <p:nvPr/>
          </p:nvSpPr>
          <p:spPr>
            <a:xfrm>
              <a:off x="3445862" y="4478043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Isosceles Triangle 161">
              <a:extLst>
                <a:ext uri="{FF2B5EF4-FFF2-40B4-BE49-F238E27FC236}">
                  <a16:creationId xmlns:a16="http://schemas.microsoft.com/office/drawing/2014/main" id="{97699492-FF5B-7AD3-B391-255194854B45}"/>
                </a:ext>
              </a:extLst>
            </p:cNvPr>
            <p:cNvSpPr/>
            <p:nvPr/>
          </p:nvSpPr>
          <p:spPr>
            <a:xfrm>
              <a:off x="3688753" y="4431441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Isosceles Triangle 162">
              <a:extLst>
                <a:ext uri="{FF2B5EF4-FFF2-40B4-BE49-F238E27FC236}">
                  <a16:creationId xmlns:a16="http://schemas.microsoft.com/office/drawing/2014/main" id="{CD21FB2A-3BC4-DAFB-5F78-6E2FE885C503}"/>
                </a:ext>
              </a:extLst>
            </p:cNvPr>
            <p:cNvSpPr/>
            <p:nvPr/>
          </p:nvSpPr>
          <p:spPr>
            <a:xfrm>
              <a:off x="3955850" y="4236074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4" name="Isosceles Triangle 163">
              <a:extLst>
                <a:ext uri="{FF2B5EF4-FFF2-40B4-BE49-F238E27FC236}">
                  <a16:creationId xmlns:a16="http://schemas.microsoft.com/office/drawing/2014/main" id="{B3DF8DC7-5325-D13C-70FE-6BB6E434F611}"/>
                </a:ext>
              </a:extLst>
            </p:cNvPr>
            <p:cNvSpPr/>
            <p:nvPr/>
          </p:nvSpPr>
          <p:spPr>
            <a:xfrm>
              <a:off x="4194500" y="4218863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Isosceles Triangle 164">
              <a:extLst>
                <a:ext uri="{FF2B5EF4-FFF2-40B4-BE49-F238E27FC236}">
                  <a16:creationId xmlns:a16="http://schemas.microsoft.com/office/drawing/2014/main" id="{818DDD31-33CF-BF67-F2E2-18979A7AE672}"/>
                </a:ext>
              </a:extLst>
            </p:cNvPr>
            <p:cNvSpPr/>
            <p:nvPr/>
          </p:nvSpPr>
          <p:spPr>
            <a:xfrm>
              <a:off x="4450447" y="4193415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6" name="Isosceles Triangle 165">
              <a:extLst>
                <a:ext uri="{FF2B5EF4-FFF2-40B4-BE49-F238E27FC236}">
                  <a16:creationId xmlns:a16="http://schemas.microsoft.com/office/drawing/2014/main" id="{D105C988-A855-0F91-F051-82F96F888A82}"/>
                </a:ext>
              </a:extLst>
            </p:cNvPr>
            <p:cNvSpPr/>
            <p:nvPr/>
          </p:nvSpPr>
          <p:spPr>
            <a:xfrm>
              <a:off x="4702383" y="4197426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7" name="Isosceles Triangle 166">
              <a:extLst>
                <a:ext uri="{FF2B5EF4-FFF2-40B4-BE49-F238E27FC236}">
                  <a16:creationId xmlns:a16="http://schemas.microsoft.com/office/drawing/2014/main" id="{7179D273-46D0-BF61-139B-2A9D64EA9615}"/>
                </a:ext>
              </a:extLst>
            </p:cNvPr>
            <p:cNvSpPr/>
            <p:nvPr/>
          </p:nvSpPr>
          <p:spPr>
            <a:xfrm>
              <a:off x="4944693" y="4158519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Isosceles Triangle 167">
              <a:extLst>
                <a:ext uri="{FF2B5EF4-FFF2-40B4-BE49-F238E27FC236}">
                  <a16:creationId xmlns:a16="http://schemas.microsoft.com/office/drawing/2014/main" id="{F27CE5BA-F5BE-9238-C3DB-B5C3974D1C87}"/>
                </a:ext>
              </a:extLst>
            </p:cNvPr>
            <p:cNvSpPr/>
            <p:nvPr/>
          </p:nvSpPr>
          <p:spPr>
            <a:xfrm>
              <a:off x="5199036" y="4117060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Isosceles Triangle 168">
              <a:extLst>
                <a:ext uri="{FF2B5EF4-FFF2-40B4-BE49-F238E27FC236}">
                  <a16:creationId xmlns:a16="http://schemas.microsoft.com/office/drawing/2014/main" id="{2926AAEB-87A8-47B8-AFB0-0E89C01BD350}"/>
                </a:ext>
              </a:extLst>
            </p:cNvPr>
            <p:cNvSpPr/>
            <p:nvPr/>
          </p:nvSpPr>
          <p:spPr>
            <a:xfrm>
              <a:off x="5449028" y="4024166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Isosceles Triangle 169">
              <a:extLst>
                <a:ext uri="{FF2B5EF4-FFF2-40B4-BE49-F238E27FC236}">
                  <a16:creationId xmlns:a16="http://schemas.microsoft.com/office/drawing/2014/main" id="{9FE782F1-292C-63CB-1E9B-1AAD98F0FA86}"/>
                </a:ext>
              </a:extLst>
            </p:cNvPr>
            <p:cNvSpPr/>
            <p:nvPr/>
          </p:nvSpPr>
          <p:spPr>
            <a:xfrm>
              <a:off x="5699020" y="3922008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1" name="Isosceles Triangle 170">
              <a:extLst>
                <a:ext uri="{FF2B5EF4-FFF2-40B4-BE49-F238E27FC236}">
                  <a16:creationId xmlns:a16="http://schemas.microsoft.com/office/drawing/2014/main" id="{912F8322-3FB1-BB61-9408-4A270B6CEA64}"/>
                </a:ext>
              </a:extLst>
            </p:cNvPr>
            <p:cNvSpPr/>
            <p:nvPr/>
          </p:nvSpPr>
          <p:spPr>
            <a:xfrm>
              <a:off x="5949012" y="3896669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2" name="Isosceles Triangle 171">
              <a:extLst>
                <a:ext uri="{FF2B5EF4-FFF2-40B4-BE49-F238E27FC236}">
                  <a16:creationId xmlns:a16="http://schemas.microsoft.com/office/drawing/2014/main" id="{88B1A0FF-11DF-F418-AD3D-23FD06231838}"/>
                </a:ext>
              </a:extLst>
            </p:cNvPr>
            <p:cNvSpPr/>
            <p:nvPr/>
          </p:nvSpPr>
          <p:spPr>
            <a:xfrm>
              <a:off x="6199004" y="3852473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3" name="Isosceles Triangle 172">
              <a:extLst>
                <a:ext uri="{FF2B5EF4-FFF2-40B4-BE49-F238E27FC236}">
                  <a16:creationId xmlns:a16="http://schemas.microsoft.com/office/drawing/2014/main" id="{455F29A0-B351-5A2F-58A4-B3FFEAE5DD29}"/>
                </a:ext>
              </a:extLst>
            </p:cNvPr>
            <p:cNvSpPr/>
            <p:nvPr/>
          </p:nvSpPr>
          <p:spPr>
            <a:xfrm>
              <a:off x="6454025" y="3794972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4" name="Isosceles Triangle 173">
              <a:extLst>
                <a:ext uri="{FF2B5EF4-FFF2-40B4-BE49-F238E27FC236}">
                  <a16:creationId xmlns:a16="http://schemas.microsoft.com/office/drawing/2014/main" id="{62B87FC8-2342-7CC4-28E5-5AFD41DB1994}"/>
                </a:ext>
              </a:extLst>
            </p:cNvPr>
            <p:cNvSpPr/>
            <p:nvPr/>
          </p:nvSpPr>
          <p:spPr>
            <a:xfrm>
              <a:off x="6697678" y="3675958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8" name="Group 197">
            <a:extLst>
              <a:ext uri="{FF2B5EF4-FFF2-40B4-BE49-F238E27FC236}">
                <a16:creationId xmlns:a16="http://schemas.microsoft.com/office/drawing/2014/main" id="{3341266B-4B20-47D3-A982-E7AF4041326D}"/>
              </a:ext>
            </a:extLst>
          </p:cNvPr>
          <p:cNvGrpSpPr/>
          <p:nvPr/>
        </p:nvGrpSpPr>
        <p:grpSpPr>
          <a:xfrm>
            <a:off x="1939740" y="4155086"/>
            <a:ext cx="4872587" cy="758616"/>
            <a:chOff x="1939740" y="4121466"/>
            <a:chExt cx="4872587" cy="758616"/>
          </a:xfrm>
        </p:grpSpPr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8B11FDB2-2CEA-DC6C-56DE-60B4783B92DE}"/>
                </a:ext>
              </a:extLst>
            </p:cNvPr>
            <p:cNvSpPr/>
            <p:nvPr/>
          </p:nvSpPr>
          <p:spPr>
            <a:xfrm>
              <a:off x="1997242" y="4178968"/>
              <a:ext cx="4760495" cy="641685"/>
            </a:xfrm>
            <a:custGeom>
              <a:avLst/>
              <a:gdLst>
                <a:gd name="csX0" fmla="*/ 0 w 4760495"/>
                <a:gd name="csY0" fmla="*/ 641685 h 641685"/>
                <a:gd name="csX1" fmla="*/ 256674 w 4760495"/>
                <a:gd name="csY1" fmla="*/ 637674 h 641685"/>
                <a:gd name="csX2" fmla="*/ 509337 w 4760495"/>
                <a:gd name="csY2" fmla="*/ 621632 h 641685"/>
                <a:gd name="csX3" fmla="*/ 745958 w 4760495"/>
                <a:gd name="csY3" fmla="*/ 581527 h 641685"/>
                <a:gd name="csX4" fmla="*/ 994611 w 4760495"/>
                <a:gd name="csY4" fmla="*/ 569495 h 641685"/>
                <a:gd name="csX5" fmla="*/ 1251284 w 4760495"/>
                <a:gd name="csY5" fmla="*/ 545432 h 641685"/>
                <a:gd name="csX6" fmla="*/ 1511969 w 4760495"/>
                <a:gd name="csY6" fmla="*/ 521369 h 641685"/>
                <a:gd name="csX7" fmla="*/ 1756611 w 4760495"/>
                <a:gd name="csY7" fmla="*/ 493295 h 641685"/>
                <a:gd name="csX8" fmla="*/ 2001253 w 4760495"/>
                <a:gd name="csY8" fmla="*/ 465221 h 641685"/>
                <a:gd name="csX9" fmla="*/ 2261937 w 4760495"/>
                <a:gd name="csY9" fmla="*/ 389021 h 641685"/>
                <a:gd name="csX10" fmla="*/ 2526632 w 4760495"/>
                <a:gd name="csY10" fmla="*/ 372979 h 641685"/>
                <a:gd name="csX11" fmla="*/ 2791326 w 4760495"/>
                <a:gd name="csY11" fmla="*/ 352927 h 641685"/>
                <a:gd name="csX12" fmla="*/ 3027947 w 4760495"/>
                <a:gd name="csY12" fmla="*/ 312821 h 641685"/>
                <a:gd name="csX13" fmla="*/ 3264569 w 4760495"/>
                <a:gd name="csY13" fmla="*/ 272716 h 641685"/>
                <a:gd name="csX14" fmla="*/ 3517232 w 4760495"/>
                <a:gd name="csY14" fmla="*/ 244643 h 641685"/>
                <a:gd name="csX15" fmla="*/ 3753853 w 4760495"/>
                <a:gd name="csY15" fmla="*/ 212558 h 641685"/>
                <a:gd name="csX16" fmla="*/ 4014537 w 4760495"/>
                <a:gd name="csY16" fmla="*/ 172453 h 641685"/>
                <a:gd name="csX17" fmla="*/ 4255169 w 4760495"/>
                <a:gd name="csY17" fmla="*/ 140369 h 641685"/>
                <a:gd name="csX18" fmla="*/ 4499811 w 4760495"/>
                <a:gd name="csY18" fmla="*/ 76200 h 641685"/>
                <a:gd name="csX19" fmla="*/ 4760495 w 4760495"/>
                <a:gd name="csY19" fmla="*/ 0 h 64168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4760495" h="641685">
                  <a:moveTo>
                    <a:pt x="0" y="641685"/>
                  </a:moveTo>
                  <a:lnTo>
                    <a:pt x="256674" y="637674"/>
                  </a:lnTo>
                  <a:lnTo>
                    <a:pt x="509337" y="621632"/>
                  </a:lnTo>
                  <a:lnTo>
                    <a:pt x="745958" y="581527"/>
                  </a:lnTo>
                  <a:lnTo>
                    <a:pt x="994611" y="569495"/>
                  </a:lnTo>
                  <a:lnTo>
                    <a:pt x="1251284" y="545432"/>
                  </a:lnTo>
                  <a:lnTo>
                    <a:pt x="1511969" y="521369"/>
                  </a:lnTo>
                  <a:lnTo>
                    <a:pt x="1756611" y="493295"/>
                  </a:lnTo>
                  <a:lnTo>
                    <a:pt x="2001253" y="465221"/>
                  </a:lnTo>
                  <a:lnTo>
                    <a:pt x="2261937" y="389021"/>
                  </a:lnTo>
                  <a:lnTo>
                    <a:pt x="2526632" y="372979"/>
                  </a:lnTo>
                  <a:lnTo>
                    <a:pt x="2791326" y="352927"/>
                  </a:lnTo>
                  <a:lnTo>
                    <a:pt x="3027947" y="312821"/>
                  </a:lnTo>
                  <a:lnTo>
                    <a:pt x="3264569" y="272716"/>
                  </a:lnTo>
                  <a:lnTo>
                    <a:pt x="3517232" y="244643"/>
                  </a:lnTo>
                  <a:lnTo>
                    <a:pt x="3753853" y="212558"/>
                  </a:lnTo>
                  <a:lnTo>
                    <a:pt x="4014537" y="172453"/>
                  </a:lnTo>
                  <a:lnTo>
                    <a:pt x="4255169" y="140369"/>
                  </a:lnTo>
                  <a:lnTo>
                    <a:pt x="4499811" y="76200"/>
                  </a:lnTo>
                  <a:lnTo>
                    <a:pt x="4760495" y="0"/>
                  </a:lnTo>
                </a:path>
              </a:pathLst>
            </a:custGeom>
            <a:noFill/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8" name="Oval 177">
              <a:extLst>
                <a:ext uri="{FF2B5EF4-FFF2-40B4-BE49-F238E27FC236}">
                  <a16:creationId xmlns:a16="http://schemas.microsoft.com/office/drawing/2014/main" id="{5BE54EBE-B8AB-95B0-8C51-6D058B3739D8}"/>
                </a:ext>
              </a:extLst>
            </p:cNvPr>
            <p:cNvSpPr/>
            <p:nvPr/>
          </p:nvSpPr>
          <p:spPr>
            <a:xfrm>
              <a:off x="1939740" y="4765079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DE631DEC-7E4D-8B53-DF21-0377A432133E}"/>
                </a:ext>
              </a:extLst>
            </p:cNvPr>
            <p:cNvSpPr/>
            <p:nvPr/>
          </p:nvSpPr>
          <p:spPr>
            <a:xfrm>
              <a:off x="2203537" y="4758795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98155E59-D7BA-6A39-8D02-61AFF1EF4593}"/>
                </a:ext>
              </a:extLst>
            </p:cNvPr>
            <p:cNvSpPr/>
            <p:nvPr/>
          </p:nvSpPr>
          <p:spPr>
            <a:xfrm>
              <a:off x="2446428" y="4744624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970F7104-DC99-47F2-2B04-4107EA3211CC}"/>
                </a:ext>
              </a:extLst>
            </p:cNvPr>
            <p:cNvSpPr/>
            <p:nvPr/>
          </p:nvSpPr>
          <p:spPr>
            <a:xfrm>
              <a:off x="2704073" y="4701293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B4E003C6-A697-FEDC-2F7E-14F4C309B8B6}"/>
                </a:ext>
              </a:extLst>
            </p:cNvPr>
            <p:cNvSpPr/>
            <p:nvPr/>
          </p:nvSpPr>
          <p:spPr>
            <a:xfrm>
              <a:off x="2947827" y="4687928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40F879FF-EEA0-377B-635E-623AF34FBBDC}"/>
                </a:ext>
              </a:extLst>
            </p:cNvPr>
            <p:cNvSpPr/>
            <p:nvPr/>
          </p:nvSpPr>
          <p:spPr>
            <a:xfrm>
              <a:off x="3199593" y="4669161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7B414E5C-0A74-428C-C7B0-E2AC9812FE20}"/>
                </a:ext>
              </a:extLst>
            </p:cNvPr>
            <p:cNvSpPr/>
            <p:nvPr/>
          </p:nvSpPr>
          <p:spPr>
            <a:xfrm>
              <a:off x="3454514" y="4639780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56AD23F5-1895-31C2-5140-3718666E9F4E}"/>
                </a:ext>
              </a:extLst>
            </p:cNvPr>
            <p:cNvSpPr/>
            <p:nvPr/>
          </p:nvSpPr>
          <p:spPr>
            <a:xfrm>
              <a:off x="3697984" y="4617194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7DB00157-66B2-1664-A3E0-9568F8B4740F}"/>
                </a:ext>
              </a:extLst>
            </p:cNvPr>
            <p:cNvSpPr/>
            <p:nvPr/>
          </p:nvSpPr>
          <p:spPr>
            <a:xfrm>
              <a:off x="3945282" y="4580947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9F9AD15D-6223-142C-E397-44C81AC96D24}"/>
                </a:ext>
              </a:extLst>
            </p:cNvPr>
            <p:cNvSpPr/>
            <p:nvPr/>
          </p:nvSpPr>
          <p:spPr>
            <a:xfrm>
              <a:off x="4201837" y="4517034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AB8B6217-77E9-E787-F54B-FC18E966B448}"/>
                </a:ext>
              </a:extLst>
            </p:cNvPr>
            <p:cNvSpPr/>
            <p:nvPr/>
          </p:nvSpPr>
          <p:spPr>
            <a:xfrm>
              <a:off x="4446553" y="4499810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26515C8E-7040-79F6-8B68-8DB9CEEA08E1}"/>
                </a:ext>
              </a:extLst>
            </p:cNvPr>
            <p:cNvSpPr/>
            <p:nvPr/>
          </p:nvSpPr>
          <p:spPr>
            <a:xfrm>
              <a:off x="4703109" y="4473966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id="{7151A74B-E58F-9395-52E4-984E033FCC37}"/>
                </a:ext>
              </a:extLst>
            </p:cNvPr>
            <p:cNvSpPr/>
            <p:nvPr/>
          </p:nvSpPr>
          <p:spPr>
            <a:xfrm>
              <a:off x="4950011" y="4446319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1" name="Oval 190">
              <a:extLst>
                <a:ext uri="{FF2B5EF4-FFF2-40B4-BE49-F238E27FC236}">
                  <a16:creationId xmlns:a16="http://schemas.microsoft.com/office/drawing/2014/main" id="{CA2AAABF-8B6E-2199-05EE-06684E531F32}"/>
                </a:ext>
              </a:extLst>
            </p:cNvPr>
            <p:cNvSpPr/>
            <p:nvPr/>
          </p:nvSpPr>
          <p:spPr>
            <a:xfrm>
              <a:off x="5197309" y="4399520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id="{50E3CF2F-DB6A-7844-EC34-7C920BF9DA6A}"/>
                </a:ext>
              </a:extLst>
            </p:cNvPr>
            <p:cNvSpPr/>
            <p:nvPr/>
          </p:nvSpPr>
          <p:spPr>
            <a:xfrm>
              <a:off x="5449239" y="4365917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id="{47343C58-C5AB-983D-86C1-EC4749DA9532}"/>
                </a:ext>
              </a:extLst>
            </p:cNvPr>
            <p:cNvSpPr/>
            <p:nvPr/>
          </p:nvSpPr>
          <p:spPr>
            <a:xfrm>
              <a:off x="5701169" y="4333336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BC8AA6B1-603E-AE53-1931-9A3BC3AD0312}"/>
                </a:ext>
              </a:extLst>
            </p:cNvPr>
            <p:cNvSpPr/>
            <p:nvPr/>
          </p:nvSpPr>
          <p:spPr>
            <a:xfrm>
              <a:off x="5948071" y="4292537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3CD84496-3C4A-9809-9122-2E997E4430A8}"/>
                </a:ext>
              </a:extLst>
            </p:cNvPr>
            <p:cNvSpPr/>
            <p:nvPr/>
          </p:nvSpPr>
          <p:spPr>
            <a:xfrm>
              <a:off x="6199785" y="4257144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6" name="Oval 195">
              <a:extLst>
                <a:ext uri="{FF2B5EF4-FFF2-40B4-BE49-F238E27FC236}">
                  <a16:creationId xmlns:a16="http://schemas.microsoft.com/office/drawing/2014/main" id="{2F90B4A5-55DC-3EE8-A68D-81B11433E61E}"/>
                </a:ext>
              </a:extLst>
            </p:cNvPr>
            <p:cNvSpPr/>
            <p:nvPr/>
          </p:nvSpPr>
          <p:spPr>
            <a:xfrm>
              <a:off x="6451499" y="4199642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170F33FB-07B5-B62D-EA7E-1AB264369A69}"/>
                </a:ext>
              </a:extLst>
            </p:cNvPr>
            <p:cNvSpPr/>
            <p:nvPr/>
          </p:nvSpPr>
          <p:spPr>
            <a:xfrm>
              <a:off x="6697324" y="4121466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Title 3">
            <a:extLst>
              <a:ext uri="{FF2B5EF4-FFF2-40B4-BE49-F238E27FC236}">
                <a16:creationId xmlns:a16="http://schemas.microsoft.com/office/drawing/2014/main" id="{3A200AE8-6C25-F197-A99B-7864F52B9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/>
              <a:t>Pancreatic Cancer Incidence Is Rising</a:t>
            </a:r>
            <a:endParaRPr lang="en-US" b="1" i="1" dirty="0"/>
          </a:p>
        </p:txBody>
      </p:sp>
      <p:sp>
        <p:nvSpPr>
          <p:cNvPr id="75" name="Content Placeholder 74">
            <a:extLst>
              <a:ext uri="{FF2B5EF4-FFF2-40B4-BE49-F238E27FC236}">
                <a16:creationId xmlns:a16="http://schemas.microsoft.com/office/drawing/2014/main" id="{0695F3DB-1D52-E120-305D-1D0F24E3D27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Hu. World J Gastroenterol. 2021;27:4298. ACS. Cancer Stat Facts: Pancreatic Cancer. 2026.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D7B04B-0115-D922-E466-45DCF266C1CE}"/>
              </a:ext>
            </a:extLst>
          </p:cNvPr>
          <p:cNvSpPr txBox="1"/>
          <p:nvPr/>
        </p:nvSpPr>
        <p:spPr>
          <a:xfrm>
            <a:off x="7507609" y="4129898"/>
            <a:ext cx="4344873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ACS Pancreatic Cancer USA 2026:</a:t>
            </a:r>
          </a:p>
          <a:p>
            <a:pPr marL="214313" marR="0" lvl="0" indent="-214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67,530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cases</a:t>
            </a:r>
          </a:p>
          <a:p>
            <a:pPr marL="214313" marR="0" lvl="0" indent="-214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52,740 deaths 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F30160FE-C978-F2EB-5D4E-C4F9C17ACC0A}"/>
              </a:ext>
            </a:extLst>
          </p:cNvPr>
          <p:cNvSpPr/>
          <p:nvPr/>
        </p:nvSpPr>
        <p:spPr>
          <a:xfrm>
            <a:off x="1886350" y="1414812"/>
            <a:ext cx="4878931" cy="3638416"/>
          </a:xfrm>
          <a:custGeom>
            <a:avLst/>
            <a:gdLst>
              <a:gd name="csX0" fmla="*/ 0 w 4878931"/>
              <a:gd name="csY0" fmla="*/ 0 h 3638416"/>
              <a:gd name="csX1" fmla="*/ 0 w 4878931"/>
              <a:gd name="csY1" fmla="*/ 3638416 h 3638416"/>
              <a:gd name="csX2" fmla="*/ 4878931 w 4878931"/>
              <a:gd name="csY2" fmla="*/ 3638416 h 36384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878931" h="3638416">
                <a:moveTo>
                  <a:pt x="0" y="0"/>
                </a:moveTo>
                <a:lnTo>
                  <a:pt x="0" y="3638416"/>
                </a:lnTo>
                <a:lnTo>
                  <a:pt x="4878931" y="3638416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58766AD-98E1-431C-E3AF-8D6D23FE62C7}"/>
              </a:ext>
            </a:extLst>
          </p:cNvPr>
          <p:cNvGrpSpPr/>
          <p:nvPr/>
        </p:nvGrpSpPr>
        <p:grpSpPr>
          <a:xfrm>
            <a:off x="1811418" y="1421207"/>
            <a:ext cx="83128" cy="3635749"/>
            <a:chOff x="1818142" y="1387587"/>
            <a:chExt cx="83128" cy="3635749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F4DEDF6-9BE6-9257-CF44-D2C5A4509B26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1387587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3BE2E3F-BBA2-669E-EDF7-14B5774AB948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1791559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8444057-C559-B765-306F-E09DB1EE3EA5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2195531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A39414D-5D08-5684-7617-B5AA2B5B379A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2599503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CF486DB-A539-DCB9-B166-B1BD0559586F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003475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3D0349-C50B-CD52-5D99-DA0C1033B5A4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407447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5EE8A68-043A-6B68-CBB6-8A9CC973F29D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811419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BF43EDE-D404-2374-B4EE-829637EE7A57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215391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87D3A28-9F3C-54D4-A2D2-D13B43C9BBA0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619363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522CE75E-9F2E-7ABF-A731-B89E56493EF0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5023336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EFFAF2B-8711-AFA0-EA87-3F12D42982C0}"/>
              </a:ext>
            </a:extLst>
          </p:cNvPr>
          <p:cNvGrpSpPr/>
          <p:nvPr/>
        </p:nvGrpSpPr>
        <p:grpSpPr>
          <a:xfrm>
            <a:off x="2005712" y="5059622"/>
            <a:ext cx="4751899" cy="70343"/>
            <a:chOff x="2005712" y="5026002"/>
            <a:chExt cx="4751899" cy="70343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031D82BD-58A2-3BB5-73A6-66720EED4F27}"/>
                </a:ext>
              </a:extLst>
            </p:cNvPr>
            <p:cNvGrpSpPr/>
            <p:nvPr/>
          </p:nvGrpSpPr>
          <p:grpSpPr>
            <a:xfrm rot="5400000">
              <a:off x="3097022" y="3934692"/>
              <a:ext cx="70342" cy="2252961"/>
              <a:chOff x="1818142" y="1387587"/>
              <a:chExt cx="83128" cy="3635749"/>
            </a:xfrm>
          </p:grpSpPr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A4313D88-6F0A-18F1-7D41-F55AD9E6C1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1387587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875179F4-2FFF-3AEF-5705-318E4EDD47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1791559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F6B4FE7A-2D52-32CF-811E-D6294BBA7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2195531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7B3C5D5C-4B8E-47DA-48F8-250ED13D88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2599503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12B05E38-5724-AED2-B9EA-CA7DF8B26C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003475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B08BA6FA-28C3-7556-0608-EED0B9A076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407447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07B3E20-0DEB-7EDB-0935-B8C8C14817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811419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DA20C476-6053-D1DC-0077-794E188FCE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215391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C055A8DB-FA2E-5623-0052-D0BB7BDA6F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619363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A7D2DE78-FD7A-5621-8E99-00FA440D94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5023336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E2B8A22-8702-2E14-1ACF-55D9E7BC7A3C}"/>
                </a:ext>
              </a:extLst>
            </p:cNvPr>
            <p:cNvGrpSpPr/>
            <p:nvPr/>
          </p:nvGrpSpPr>
          <p:grpSpPr>
            <a:xfrm rot="5400000">
              <a:off x="5595960" y="3934693"/>
              <a:ext cx="70342" cy="2252961"/>
              <a:chOff x="1818142" y="1387587"/>
              <a:chExt cx="83128" cy="3635749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EA25B2A8-2349-F29A-9AD9-4230A0707D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1387587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4B65EAC-80F7-F8D4-B7E5-17BB94FE7A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1791559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8209CA52-0981-426B-E5AD-EC2DBCD2A5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2195531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5B62FB82-60AB-116E-17AC-C107A51FD0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2599503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24475F21-83FE-058B-0A3C-EE6BFA9418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003475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04C6191C-5C93-CC1E-F42E-2C85C84206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407447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AB99EDCF-32C8-7CBB-68F4-460433951D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811419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DBA4CD53-0F58-5A87-C1F7-84B882AD38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215391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B452A05F-0DE2-0721-E575-11830DB104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619363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EED9ADEF-EEA5-00C2-9831-C63AEFF62B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5023336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797FD695-E946-71F8-805B-B3AF7B91367D}"/>
              </a:ext>
            </a:extLst>
          </p:cNvPr>
          <p:cNvSpPr txBox="1"/>
          <p:nvPr/>
        </p:nvSpPr>
        <p:spPr>
          <a:xfrm>
            <a:off x="1036752" y="1306555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57,500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DFA5214-7428-07BF-D557-0937AAEFD94E}"/>
              </a:ext>
            </a:extLst>
          </p:cNvPr>
          <p:cNvSpPr txBox="1"/>
          <p:nvPr/>
        </p:nvSpPr>
        <p:spPr>
          <a:xfrm>
            <a:off x="1036752" y="1703909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52,500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275842C-B9AD-B652-97C9-5A843A1DBFBB}"/>
              </a:ext>
            </a:extLst>
          </p:cNvPr>
          <p:cNvSpPr txBox="1"/>
          <p:nvPr/>
        </p:nvSpPr>
        <p:spPr>
          <a:xfrm>
            <a:off x="1036752" y="2120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47,500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E6ECEEF-C907-C932-A9DC-4AC8667005C6}"/>
              </a:ext>
            </a:extLst>
          </p:cNvPr>
          <p:cNvSpPr txBox="1"/>
          <p:nvPr/>
        </p:nvSpPr>
        <p:spPr>
          <a:xfrm>
            <a:off x="1036752" y="2518247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42,500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DF46723-49C4-B70A-DABF-BE7ED286D777}"/>
              </a:ext>
            </a:extLst>
          </p:cNvPr>
          <p:cNvSpPr txBox="1"/>
          <p:nvPr/>
        </p:nvSpPr>
        <p:spPr>
          <a:xfrm>
            <a:off x="1036752" y="2920140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37,500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EE1CBEC-738E-F5D6-C1E6-8477FFB284C8}"/>
              </a:ext>
            </a:extLst>
          </p:cNvPr>
          <p:cNvSpPr txBox="1"/>
          <p:nvPr/>
        </p:nvSpPr>
        <p:spPr>
          <a:xfrm>
            <a:off x="1036752" y="3317494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32,500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E358F1D-3337-4D97-6BEF-6F24818E97B6}"/>
              </a:ext>
            </a:extLst>
          </p:cNvPr>
          <p:cNvSpPr txBox="1"/>
          <p:nvPr/>
        </p:nvSpPr>
        <p:spPr>
          <a:xfrm>
            <a:off x="1036752" y="3736781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27,500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52E69E2-1D94-536A-5BFB-DE05E131119B}"/>
              </a:ext>
            </a:extLst>
          </p:cNvPr>
          <p:cNvSpPr txBox="1"/>
          <p:nvPr/>
        </p:nvSpPr>
        <p:spPr>
          <a:xfrm>
            <a:off x="1036752" y="4134135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22,500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F7410AD-01FF-0360-1EC6-F86BC8163ABC}"/>
              </a:ext>
            </a:extLst>
          </p:cNvPr>
          <p:cNvSpPr txBox="1"/>
          <p:nvPr/>
        </p:nvSpPr>
        <p:spPr>
          <a:xfrm>
            <a:off x="1036752" y="4534604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17,500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4227275-AAD8-A305-927A-1A7EFDE217C6}"/>
              </a:ext>
            </a:extLst>
          </p:cNvPr>
          <p:cNvSpPr txBox="1"/>
          <p:nvPr/>
        </p:nvSpPr>
        <p:spPr>
          <a:xfrm>
            <a:off x="1036752" y="4931958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12,500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F37B0CF-CA6F-128B-F2F6-C2F55A16D71A}"/>
              </a:ext>
            </a:extLst>
          </p:cNvPr>
          <p:cNvSpPr txBox="1"/>
          <p:nvPr/>
        </p:nvSpPr>
        <p:spPr>
          <a:xfrm rot="16200000">
            <a:off x="424105" y="3135510"/>
            <a:ext cx="914546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Number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9F90FF2-7BBF-3299-B6EB-08AFF8464D56}"/>
              </a:ext>
            </a:extLst>
          </p:cNvPr>
          <p:cNvSpPr txBox="1"/>
          <p:nvPr/>
        </p:nvSpPr>
        <p:spPr>
          <a:xfrm rot="16200000">
            <a:off x="1657645" y="5377892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21CA37B-A6A5-B0EF-1C58-3480B2C50D0C}"/>
              </a:ext>
            </a:extLst>
          </p:cNvPr>
          <p:cNvSpPr txBox="1"/>
          <p:nvPr/>
        </p:nvSpPr>
        <p:spPr>
          <a:xfrm rot="16200000">
            <a:off x="1900185" y="5377892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2002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7191B34-8547-D271-CE11-9005E1160235}"/>
              </a:ext>
            </a:extLst>
          </p:cNvPr>
          <p:cNvSpPr txBox="1"/>
          <p:nvPr/>
        </p:nvSpPr>
        <p:spPr>
          <a:xfrm rot="16200000">
            <a:off x="2148348" y="5377892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2003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1A19170-4C1C-8CA3-7BA2-08AD76F7E006}"/>
              </a:ext>
            </a:extLst>
          </p:cNvPr>
          <p:cNvSpPr txBox="1"/>
          <p:nvPr/>
        </p:nvSpPr>
        <p:spPr>
          <a:xfrm rot="16200000">
            <a:off x="2390888" y="5377892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2004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69F21E2-B566-B6E2-11B9-E73CD220F245}"/>
              </a:ext>
            </a:extLst>
          </p:cNvPr>
          <p:cNvSpPr txBox="1"/>
          <p:nvPr/>
        </p:nvSpPr>
        <p:spPr>
          <a:xfrm rot="16200000">
            <a:off x="2672153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2005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CB68B48-1E98-2D02-4FF5-BEFA98AF2E0E}"/>
              </a:ext>
            </a:extLst>
          </p:cNvPr>
          <p:cNvSpPr txBox="1"/>
          <p:nvPr/>
        </p:nvSpPr>
        <p:spPr>
          <a:xfrm rot="16200000">
            <a:off x="2914693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D39FA23-714D-8673-826D-92DD3267586A}"/>
              </a:ext>
            </a:extLst>
          </p:cNvPr>
          <p:cNvSpPr txBox="1"/>
          <p:nvPr/>
        </p:nvSpPr>
        <p:spPr>
          <a:xfrm rot="16200000">
            <a:off x="3162856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2007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BDEC74A-AD2B-A7C5-E02C-8AA8C4B880E5}"/>
              </a:ext>
            </a:extLst>
          </p:cNvPr>
          <p:cNvSpPr txBox="1"/>
          <p:nvPr/>
        </p:nvSpPr>
        <p:spPr>
          <a:xfrm rot="16200000">
            <a:off x="3405396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2008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7E1F9393-78BC-4FC5-1461-1F49CE5C01D6}"/>
              </a:ext>
            </a:extLst>
          </p:cNvPr>
          <p:cNvSpPr txBox="1"/>
          <p:nvPr/>
        </p:nvSpPr>
        <p:spPr>
          <a:xfrm rot="16200000">
            <a:off x="3652497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2009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49E192B9-8CA1-9BDF-214A-839EF657CC24}"/>
              </a:ext>
            </a:extLst>
          </p:cNvPr>
          <p:cNvSpPr txBox="1"/>
          <p:nvPr/>
        </p:nvSpPr>
        <p:spPr>
          <a:xfrm rot="16200000">
            <a:off x="3895037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CE9B3E0-FD52-800A-B1D9-1AD94D894B55}"/>
              </a:ext>
            </a:extLst>
          </p:cNvPr>
          <p:cNvSpPr txBox="1"/>
          <p:nvPr/>
        </p:nvSpPr>
        <p:spPr>
          <a:xfrm rot="16200000">
            <a:off x="4143200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FB4830C-187F-8F75-25FB-9EB9C98C92A9}"/>
              </a:ext>
            </a:extLst>
          </p:cNvPr>
          <p:cNvSpPr txBox="1"/>
          <p:nvPr/>
        </p:nvSpPr>
        <p:spPr>
          <a:xfrm rot="16200000">
            <a:off x="4385740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2012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366EBF7-4654-93BF-7223-9C77CE61ADBF}"/>
              </a:ext>
            </a:extLst>
          </p:cNvPr>
          <p:cNvSpPr txBox="1"/>
          <p:nvPr/>
        </p:nvSpPr>
        <p:spPr>
          <a:xfrm rot="16200000">
            <a:off x="4667005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E86B43B-AF8F-30B6-C78D-649B4B63565F}"/>
              </a:ext>
            </a:extLst>
          </p:cNvPr>
          <p:cNvSpPr txBox="1"/>
          <p:nvPr/>
        </p:nvSpPr>
        <p:spPr>
          <a:xfrm rot="16200000">
            <a:off x="4909545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2014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FB9D058-3AA5-BC17-CE88-15EEE014B23C}"/>
              </a:ext>
            </a:extLst>
          </p:cNvPr>
          <p:cNvSpPr txBox="1"/>
          <p:nvPr/>
        </p:nvSpPr>
        <p:spPr>
          <a:xfrm rot="16200000">
            <a:off x="5157708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2015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86642D5-94EA-9D9B-1A76-A384B1753B05}"/>
              </a:ext>
            </a:extLst>
          </p:cNvPr>
          <p:cNvSpPr txBox="1"/>
          <p:nvPr/>
        </p:nvSpPr>
        <p:spPr>
          <a:xfrm rot="16200000">
            <a:off x="5400248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2006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127BA2F-AB28-EAA0-136B-0EE091EEFFF8}"/>
              </a:ext>
            </a:extLst>
          </p:cNvPr>
          <p:cNvSpPr txBox="1"/>
          <p:nvPr/>
        </p:nvSpPr>
        <p:spPr>
          <a:xfrm rot="16200000">
            <a:off x="5654385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2017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52D383B-8E7F-7B15-0792-526875557E05}"/>
              </a:ext>
            </a:extLst>
          </p:cNvPr>
          <p:cNvSpPr txBox="1"/>
          <p:nvPr/>
        </p:nvSpPr>
        <p:spPr>
          <a:xfrm rot="16200000">
            <a:off x="5896925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2018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1AE3A05F-4663-6D0A-A61E-E94D3E576CCC}"/>
              </a:ext>
            </a:extLst>
          </p:cNvPr>
          <p:cNvSpPr txBox="1"/>
          <p:nvPr/>
        </p:nvSpPr>
        <p:spPr>
          <a:xfrm rot="16200000">
            <a:off x="6145088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2019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58405DB-485E-B803-5EF1-49D6143D671D}"/>
              </a:ext>
            </a:extLst>
          </p:cNvPr>
          <p:cNvSpPr txBox="1"/>
          <p:nvPr/>
        </p:nvSpPr>
        <p:spPr>
          <a:xfrm rot="16200000">
            <a:off x="6387628" y="5377893"/>
            <a:ext cx="721710" cy="24254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2020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5C00D411-DD7F-8106-67FD-B60B422B3B27}"/>
              </a:ext>
            </a:extLst>
          </p:cNvPr>
          <p:cNvSpPr txBox="1"/>
          <p:nvPr/>
        </p:nvSpPr>
        <p:spPr>
          <a:xfrm>
            <a:off x="7871149" y="1387587"/>
            <a:ext cx="4100189" cy="152766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r>
              <a:rPr lang="en-US" sz="1600" dirty="0"/>
              <a:t>Estimated new cases: Both sexes</a:t>
            </a:r>
          </a:p>
          <a:p>
            <a:r>
              <a:rPr lang="en-US" sz="1600" dirty="0"/>
              <a:t>Estimated new cases: Male</a:t>
            </a:r>
          </a:p>
          <a:p>
            <a:r>
              <a:rPr lang="en-US" sz="1600" dirty="0"/>
              <a:t>Estimated new cases: Female</a:t>
            </a:r>
          </a:p>
          <a:p>
            <a:r>
              <a:rPr lang="en-US" sz="1600" dirty="0"/>
              <a:t>Estimated deaths: Both sexes</a:t>
            </a:r>
          </a:p>
          <a:p>
            <a:r>
              <a:rPr lang="en-US" sz="1600" dirty="0"/>
              <a:t>Estimated deaths: Male</a:t>
            </a:r>
          </a:p>
          <a:p>
            <a:r>
              <a:rPr lang="en-US" sz="1600" dirty="0"/>
              <a:t>Estimated deaths: Female</a:t>
            </a: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76566A7E-6E43-F938-B5B0-06F24224B5D2}"/>
              </a:ext>
            </a:extLst>
          </p:cNvPr>
          <p:cNvGrpSpPr/>
          <p:nvPr/>
        </p:nvGrpSpPr>
        <p:grpSpPr>
          <a:xfrm>
            <a:off x="7508808" y="1444642"/>
            <a:ext cx="310825" cy="1321245"/>
            <a:chOff x="7508808" y="1444642"/>
            <a:chExt cx="310825" cy="1321245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5B4317A-0483-B926-5EEC-77B0325490D2}"/>
                </a:ext>
              </a:extLst>
            </p:cNvPr>
            <p:cNvCxnSpPr/>
            <p:nvPr/>
          </p:nvCxnSpPr>
          <p:spPr>
            <a:xfrm>
              <a:off x="7508808" y="1508759"/>
              <a:ext cx="310825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8ED1601B-6AF0-F1D3-D7C7-5A25616B8CC8}"/>
                </a:ext>
              </a:extLst>
            </p:cNvPr>
            <p:cNvCxnSpPr/>
            <p:nvPr/>
          </p:nvCxnSpPr>
          <p:spPr>
            <a:xfrm>
              <a:off x="7508808" y="1738432"/>
              <a:ext cx="310825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82559CB2-6080-563E-A5AC-47EC1EB3DA18}"/>
                </a:ext>
              </a:extLst>
            </p:cNvPr>
            <p:cNvCxnSpPr/>
            <p:nvPr/>
          </p:nvCxnSpPr>
          <p:spPr>
            <a:xfrm>
              <a:off x="7508808" y="1998053"/>
              <a:ext cx="310825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7148A323-E9D3-E90E-61D3-C6896B4BA2B3}"/>
                </a:ext>
              </a:extLst>
            </p:cNvPr>
            <p:cNvCxnSpPr/>
            <p:nvPr/>
          </p:nvCxnSpPr>
          <p:spPr>
            <a:xfrm>
              <a:off x="7508808" y="2227726"/>
              <a:ext cx="310825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D04C176C-FB41-1264-6343-0B6743ACB879}"/>
                </a:ext>
              </a:extLst>
            </p:cNvPr>
            <p:cNvCxnSpPr/>
            <p:nvPr/>
          </p:nvCxnSpPr>
          <p:spPr>
            <a:xfrm>
              <a:off x="7508808" y="2471738"/>
              <a:ext cx="310825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D08A05E1-87EE-3B5F-91F8-1258BC0DCC72}"/>
                </a:ext>
              </a:extLst>
            </p:cNvPr>
            <p:cNvCxnSpPr/>
            <p:nvPr/>
          </p:nvCxnSpPr>
          <p:spPr>
            <a:xfrm>
              <a:off x="7508808" y="2701411"/>
              <a:ext cx="310825" cy="0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Diamond 81">
              <a:extLst>
                <a:ext uri="{FF2B5EF4-FFF2-40B4-BE49-F238E27FC236}">
                  <a16:creationId xmlns:a16="http://schemas.microsoft.com/office/drawing/2014/main" id="{D9A3E0A9-D027-9CFB-90FE-EDBFE2CAD069}"/>
                </a:ext>
              </a:extLst>
            </p:cNvPr>
            <p:cNvSpPr/>
            <p:nvPr/>
          </p:nvSpPr>
          <p:spPr>
            <a:xfrm>
              <a:off x="7605298" y="1444642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57CB4C48-1114-26D1-E938-DFF58CC8FB96}"/>
                </a:ext>
              </a:extLst>
            </p:cNvPr>
            <p:cNvSpPr/>
            <p:nvPr/>
          </p:nvSpPr>
          <p:spPr>
            <a:xfrm>
              <a:off x="7608138" y="1683073"/>
              <a:ext cx="115003" cy="11500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C48B5E48-32F7-D803-0393-91211FEA5BB3}"/>
                </a:ext>
              </a:extLst>
            </p:cNvPr>
            <p:cNvSpPr/>
            <p:nvPr/>
          </p:nvSpPr>
          <p:spPr>
            <a:xfrm>
              <a:off x="7610493" y="1930354"/>
              <a:ext cx="115003" cy="115003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Multiplication Sign 84">
              <a:extLst>
                <a:ext uri="{FF2B5EF4-FFF2-40B4-BE49-F238E27FC236}">
                  <a16:creationId xmlns:a16="http://schemas.microsoft.com/office/drawing/2014/main" id="{9D67B4AC-AEE1-7318-A9AE-D12792939E29}"/>
                </a:ext>
              </a:extLst>
            </p:cNvPr>
            <p:cNvSpPr/>
            <p:nvPr/>
          </p:nvSpPr>
          <p:spPr>
            <a:xfrm>
              <a:off x="7555538" y="2116419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Star: 5 Points 85">
              <a:extLst>
                <a:ext uri="{FF2B5EF4-FFF2-40B4-BE49-F238E27FC236}">
                  <a16:creationId xmlns:a16="http://schemas.microsoft.com/office/drawing/2014/main" id="{33E13CAA-79E4-CD5B-64FE-C45C3D4CAD0E}"/>
                </a:ext>
              </a:extLst>
            </p:cNvPr>
            <p:cNvSpPr/>
            <p:nvPr/>
          </p:nvSpPr>
          <p:spPr>
            <a:xfrm>
              <a:off x="7575444" y="2379753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66F75ABB-7A0E-8228-8F75-8052854F7558}"/>
                </a:ext>
              </a:extLst>
            </p:cNvPr>
            <p:cNvSpPr/>
            <p:nvPr/>
          </p:nvSpPr>
          <p:spPr>
            <a:xfrm>
              <a:off x="7604262" y="2650884"/>
              <a:ext cx="115003" cy="11500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F8721114-0640-97F2-054C-7EA403FB608F}"/>
              </a:ext>
            </a:extLst>
          </p:cNvPr>
          <p:cNvGrpSpPr/>
          <p:nvPr/>
        </p:nvGrpSpPr>
        <p:grpSpPr>
          <a:xfrm>
            <a:off x="1935029" y="1421207"/>
            <a:ext cx="4639654" cy="2341394"/>
            <a:chOff x="1935029" y="1387587"/>
            <a:chExt cx="4639654" cy="2341394"/>
          </a:xfrm>
        </p:grpSpPr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054EC972-8750-9B57-D7B3-A11B8C3CE891}"/>
                </a:ext>
              </a:extLst>
            </p:cNvPr>
            <p:cNvSpPr/>
            <p:nvPr/>
          </p:nvSpPr>
          <p:spPr>
            <a:xfrm>
              <a:off x="1997242" y="1447800"/>
              <a:ext cx="4511842" cy="2221832"/>
            </a:xfrm>
            <a:custGeom>
              <a:avLst/>
              <a:gdLst>
                <a:gd name="csX0" fmla="*/ 0 w 4511842"/>
                <a:gd name="csY0" fmla="*/ 2221832 h 2221832"/>
                <a:gd name="csX1" fmla="*/ 236621 w 4511842"/>
                <a:gd name="csY1" fmla="*/ 2137611 h 2221832"/>
                <a:gd name="csX2" fmla="*/ 509337 w 4511842"/>
                <a:gd name="csY2" fmla="*/ 2105526 h 2221832"/>
                <a:gd name="csX3" fmla="*/ 749969 w 4511842"/>
                <a:gd name="csY3" fmla="*/ 2009274 h 2221832"/>
                <a:gd name="csX4" fmla="*/ 1022684 w 4511842"/>
                <a:gd name="csY4" fmla="*/ 1977189 h 2221832"/>
                <a:gd name="csX5" fmla="*/ 1259305 w 4511842"/>
                <a:gd name="csY5" fmla="*/ 1860884 h 2221832"/>
                <a:gd name="csX6" fmla="*/ 1499937 w 4511842"/>
                <a:gd name="csY6" fmla="*/ 1596189 h 2221832"/>
                <a:gd name="csX7" fmla="*/ 1748590 w 4511842"/>
                <a:gd name="csY7" fmla="*/ 1536032 h 2221832"/>
                <a:gd name="csX8" fmla="*/ 2013284 w 4511842"/>
                <a:gd name="csY8" fmla="*/ 1147011 h 2221832"/>
                <a:gd name="csX9" fmla="*/ 2265947 w 4511842"/>
                <a:gd name="csY9" fmla="*/ 1090863 h 2221832"/>
                <a:gd name="csX10" fmla="*/ 2494547 w 4511842"/>
                <a:gd name="csY10" fmla="*/ 1034716 h 2221832"/>
                <a:gd name="csX11" fmla="*/ 2755232 w 4511842"/>
                <a:gd name="csY11" fmla="*/ 1034716 h 2221832"/>
                <a:gd name="csX12" fmla="*/ 3011905 w 4511842"/>
                <a:gd name="csY12" fmla="*/ 934453 h 2221832"/>
                <a:gd name="csX13" fmla="*/ 3256547 w 4511842"/>
                <a:gd name="csY13" fmla="*/ 830179 h 2221832"/>
                <a:gd name="csX14" fmla="*/ 3513221 w 4511842"/>
                <a:gd name="csY14" fmla="*/ 629653 h 2221832"/>
                <a:gd name="csX15" fmla="*/ 3753853 w 4511842"/>
                <a:gd name="csY15" fmla="*/ 304800 h 2221832"/>
                <a:gd name="csX16" fmla="*/ 3990474 w 4511842"/>
                <a:gd name="csY16" fmla="*/ 256674 h 2221832"/>
                <a:gd name="csX17" fmla="*/ 4263190 w 4511842"/>
                <a:gd name="csY17" fmla="*/ 112295 h 2221832"/>
                <a:gd name="csX18" fmla="*/ 4511842 w 4511842"/>
                <a:gd name="csY18" fmla="*/ 0 h 222183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4511842" h="2221832">
                  <a:moveTo>
                    <a:pt x="0" y="2221832"/>
                  </a:moveTo>
                  <a:lnTo>
                    <a:pt x="236621" y="2137611"/>
                  </a:lnTo>
                  <a:lnTo>
                    <a:pt x="509337" y="2105526"/>
                  </a:lnTo>
                  <a:lnTo>
                    <a:pt x="749969" y="2009274"/>
                  </a:lnTo>
                  <a:lnTo>
                    <a:pt x="1022684" y="1977189"/>
                  </a:lnTo>
                  <a:lnTo>
                    <a:pt x="1259305" y="1860884"/>
                  </a:lnTo>
                  <a:lnTo>
                    <a:pt x="1499937" y="1596189"/>
                  </a:lnTo>
                  <a:lnTo>
                    <a:pt x="1748590" y="1536032"/>
                  </a:lnTo>
                  <a:lnTo>
                    <a:pt x="2013284" y="1147011"/>
                  </a:lnTo>
                  <a:lnTo>
                    <a:pt x="2265947" y="1090863"/>
                  </a:lnTo>
                  <a:lnTo>
                    <a:pt x="2494547" y="1034716"/>
                  </a:lnTo>
                  <a:lnTo>
                    <a:pt x="2755232" y="1034716"/>
                  </a:lnTo>
                  <a:lnTo>
                    <a:pt x="3011905" y="934453"/>
                  </a:lnTo>
                  <a:lnTo>
                    <a:pt x="3256547" y="830179"/>
                  </a:lnTo>
                  <a:lnTo>
                    <a:pt x="3513221" y="629653"/>
                  </a:lnTo>
                  <a:lnTo>
                    <a:pt x="3753853" y="304800"/>
                  </a:lnTo>
                  <a:lnTo>
                    <a:pt x="3990474" y="256674"/>
                  </a:lnTo>
                  <a:lnTo>
                    <a:pt x="4263190" y="112295"/>
                  </a:lnTo>
                  <a:lnTo>
                    <a:pt x="4511842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Diamond 89">
              <a:extLst>
                <a:ext uri="{FF2B5EF4-FFF2-40B4-BE49-F238E27FC236}">
                  <a16:creationId xmlns:a16="http://schemas.microsoft.com/office/drawing/2014/main" id="{D8999CCA-CBD6-2DEC-CA6C-C169983F5613}"/>
                </a:ext>
              </a:extLst>
            </p:cNvPr>
            <p:cNvSpPr/>
            <p:nvPr/>
          </p:nvSpPr>
          <p:spPr>
            <a:xfrm>
              <a:off x="1935029" y="3600748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Diamond 90">
              <a:extLst>
                <a:ext uri="{FF2B5EF4-FFF2-40B4-BE49-F238E27FC236}">
                  <a16:creationId xmlns:a16="http://schemas.microsoft.com/office/drawing/2014/main" id="{EFD52E7C-5CDE-0A48-A6FD-5C38F92460D8}"/>
                </a:ext>
              </a:extLst>
            </p:cNvPr>
            <p:cNvSpPr/>
            <p:nvPr/>
          </p:nvSpPr>
          <p:spPr>
            <a:xfrm>
              <a:off x="2191150" y="3522403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Diamond 91">
              <a:extLst>
                <a:ext uri="{FF2B5EF4-FFF2-40B4-BE49-F238E27FC236}">
                  <a16:creationId xmlns:a16="http://schemas.microsoft.com/office/drawing/2014/main" id="{A96FB26D-D7CF-4B27-3E1E-2717135E855B}"/>
                </a:ext>
              </a:extLst>
            </p:cNvPr>
            <p:cNvSpPr/>
            <p:nvPr/>
          </p:nvSpPr>
          <p:spPr>
            <a:xfrm>
              <a:off x="2440199" y="3486411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Diamond 92">
              <a:extLst>
                <a:ext uri="{FF2B5EF4-FFF2-40B4-BE49-F238E27FC236}">
                  <a16:creationId xmlns:a16="http://schemas.microsoft.com/office/drawing/2014/main" id="{1B0E89EB-A645-F010-4DE4-D6496C4FF980}"/>
                </a:ext>
              </a:extLst>
            </p:cNvPr>
            <p:cNvSpPr/>
            <p:nvPr/>
          </p:nvSpPr>
          <p:spPr>
            <a:xfrm>
              <a:off x="2693018" y="3386148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Diamond 93">
              <a:extLst>
                <a:ext uri="{FF2B5EF4-FFF2-40B4-BE49-F238E27FC236}">
                  <a16:creationId xmlns:a16="http://schemas.microsoft.com/office/drawing/2014/main" id="{869D79C5-E579-9558-1242-5BDB40CAC4B0}"/>
                </a:ext>
              </a:extLst>
            </p:cNvPr>
            <p:cNvSpPr/>
            <p:nvPr/>
          </p:nvSpPr>
          <p:spPr>
            <a:xfrm>
              <a:off x="2945404" y="3362189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Diamond 94">
              <a:extLst>
                <a:ext uri="{FF2B5EF4-FFF2-40B4-BE49-F238E27FC236}">
                  <a16:creationId xmlns:a16="http://schemas.microsoft.com/office/drawing/2014/main" id="{B3060998-B39D-C4BD-E261-1AA0941A2A11}"/>
                </a:ext>
              </a:extLst>
            </p:cNvPr>
            <p:cNvSpPr/>
            <p:nvPr/>
          </p:nvSpPr>
          <p:spPr>
            <a:xfrm>
              <a:off x="3193072" y="3241978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Diamond 95">
              <a:extLst>
                <a:ext uri="{FF2B5EF4-FFF2-40B4-BE49-F238E27FC236}">
                  <a16:creationId xmlns:a16="http://schemas.microsoft.com/office/drawing/2014/main" id="{2107FDE5-0119-8B5B-D963-F90CEB818FA7}"/>
                </a:ext>
              </a:extLst>
            </p:cNvPr>
            <p:cNvSpPr/>
            <p:nvPr/>
          </p:nvSpPr>
          <p:spPr>
            <a:xfrm>
              <a:off x="3443550" y="2971993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Diamond 96">
              <a:extLst>
                <a:ext uri="{FF2B5EF4-FFF2-40B4-BE49-F238E27FC236}">
                  <a16:creationId xmlns:a16="http://schemas.microsoft.com/office/drawing/2014/main" id="{126F615C-BDB3-3E2E-B8D5-33F5E04C1B2B}"/>
                </a:ext>
              </a:extLst>
            </p:cNvPr>
            <p:cNvSpPr/>
            <p:nvPr/>
          </p:nvSpPr>
          <p:spPr>
            <a:xfrm>
              <a:off x="3695660" y="2919359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Diamond 97">
              <a:extLst>
                <a:ext uri="{FF2B5EF4-FFF2-40B4-BE49-F238E27FC236}">
                  <a16:creationId xmlns:a16="http://schemas.microsoft.com/office/drawing/2014/main" id="{EE4FC1BC-0D4F-44DB-A752-6AF8E1138041}"/>
                </a:ext>
              </a:extLst>
            </p:cNvPr>
            <p:cNvSpPr/>
            <p:nvPr/>
          </p:nvSpPr>
          <p:spPr>
            <a:xfrm>
              <a:off x="3945224" y="2541780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Diamond 98">
              <a:extLst>
                <a:ext uri="{FF2B5EF4-FFF2-40B4-BE49-F238E27FC236}">
                  <a16:creationId xmlns:a16="http://schemas.microsoft.com/office/drawing/2014/main" id="{7B765CDF-76B4-24B7-6B09-E845334766F2}"/>
                </a:ext>
              </a:extLst>
            </p:cNvPr>
            <p:cNvSpPr/>
            <p:nvPr/>
          </p:nvSpPr>
          <p:spPr>
            <a:xfrm>
              <a:off x="4185394" y="2486577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Diamond 99">
              <a:extLst>
                <a:ext uri="{FF2B5EF4-FFF2-40B4-BE49-F238E27FC236}">
                  <a16:creationId xmlns:a16="http://schemas.microsoft.com/office/drawing/2014/main" id="{E2FDCD18-E593-C7A8-F644-AB0A5FDCF603}"/>
                </a:ext>
              </a:extLst>
            </p:cNvPr>
            <p:cNvSpPr/>
            <p:nvPr/>
          </p:nvSpPr>
          <p:spPr>
            <a:xfrm>
              <a:off x="4438052" y="2413547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Diamond 100">
              <a:extLst>
                <a:ext uri="{FF2B5EF4-FFF2-40B4-BE49-F238E27FC236}">
                  <a16:creationId xmlns:a16="http://schemas.microsoft.com/office/drawing/2014/main" id="{B8219FF0-6633-7837-0254-43A4AAAF7B63}"/>
                </a:ext>
              </a:extLst>
            </p:cNvPr>
            <p:cNvSpPr/>
            <p:nvPr/>
          </p:nvSpPr>
          <p:spPr>
            <a:xfrm>
              <a:off x="4695881" y="2420510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Diamond 101">
              <a:extLst>
                <a:ext uri="{FF2B5EF4-FFF2-40B4-BE49-F238E27FC236}">
                  <a16:creationId xmlns:a16="http://schemas.microsoft.com/office/drawing/2014/main" id="{49E0E50E-D691-10E5-6A07-E5DB5C9526D4}"/>
                </a:ext>
              </a:extLst>
            </p:cNvPr>
            <p:cNvSpPr/>
            <p:nvPr/>
          </p:nvSpPr>
          <p:spPr>
            <a:xfrm>
              <a:off x="4939017" y="2319694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Diamond 102">
              <a:extLst>
                <a:ext uri="{FF2B5EF4-FFF2-40B4-BE49-F238E27FC236}">
                  <a16:creationId xmlns:a16="http://schemas.microsoft.com/office/drawing/2014/main" id="{38FF5306-E769-A03E-F201-13739192C7D9}"/>
                </a:ext>
              </a:extLst>
            </p:cNvPr>
            <p:cNvSpPr/>
            <p:nvPr/>
          </p:nvSpPr>
          <p:spPr>
            <a:xfrm>
              <a:off x="5193798" y="2227726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Diamond 103">
              <a:extLst>
                <a:ext uri="{FF2B5EF4-FFF2-40B4-BE49-F238E27FC236}">
                  <a16:creationId xmlns:a16="http://schemas.microsoft.com/office/drawing/2014/main" id="{62EEDC97-966D-F6FC-B351-513FD807F3DA}"/>
                </a:ext>
              </a:extLst>
            </p:cNvPr>
            <p:cNvSpPr/>
            <p:nvPr/>
          </p:nvSpPr>
          <p:spPr>
            <a:xfrm>
              <a:off x="5436315" y="2023156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Diamond 104">
              <a:extLst>
                <a:ext uri="{FF2B5EF4-FFF2-40B4-BE49-F238E27FC236}">
                  <a16:creationId xmlns:a16="http://schemas.microsoft.com/office/drawing/2014/main" id="{09BBC5DC-4C5B-6323-280E-EA9F2FD9813B}"/>
                </a:ext>
              </a:extLst>
            </p:cNvPr>
            <p:cNvSpPr/>
            <p:nvPr/>
          </p:nvSpPr>
          <p:spPr>
            <a:xfrm>
              <a:off x="5690992" y="1683073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Diamond 105">
              <a:extLst>
                <a:ext uri="{FF2B5EF4-FFF2-40B4-BE49-F238E27FC236}">
                  <a16:creationId xmlns:a16="http://schemas.microsoft.com/office/drawing/2014/main" id="{22825CB3-5683-1ABD-DA2D-861591740F08}"/>
                </a:ext>
              </a:extLst>
            </p:cNvPr>
            <p:cNvSpPr/>
            <p:nvPr/>
          </p:nvSpPr>
          <p:spPr>
            <a:xfrm>
              <a:off x="5943182" y="1636300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7" name="Diamond 106">
              <a:extLst>
                <a:ext uri="{FF2B5EF4-FFF2-40B4-BE49-F238E27FC236}">
                  <a16:creationId xmlns:a16="http://schemas.microsoft.com/office/drawing/2014/main" id="{F544ED60-0113-8E81-F3B2-3F3A03D630E8}"/>
                </a:ext>
              </a:extLst>
            </p:cNvPr>
            <p:cNvSpPr/>
            <p:nvPr/>
          </p:nvSpPr>
          <p:spPr>
            <a:xfrm>
              <a:off x="6190329" y="1496034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Diamond 107">
              <a:extLst>
                <a:ext uri="{FF2B5EF4-FFF2-40B4-BE49-F238E27FC236}">
                  <a16:creationId xmlns:a16="http://schemas.microsoft.com/office/drawing/2014/main" id="{1DF86DF6-4539-265E-F059-57206D06D957}"/>
                </a:ext>
              </a:extLst>
            </p:cNvPr>
            <p:cNvSpPr/>
            <p:nvPr/>
          </p:nvSpPr>
          <p:spPr>
            <a:xfrm>
              <a:off x="6446450" y="1387587"/>
              <a:ext cx="128233" cy="128233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085E294F-B147-D300-B9AF-6CAB38F44BBF}"/>
              </a:ext>
            </a:extLst>
          </p:cNvPr>
          <p:cNvGrpSpPr/>
          <p:nvPr/>
        </p:nvGrpSpPr>
        <p:grpSpPr>
          <a:xfrm>
            <a:off x="1897230" y="2061149"/>
            <a:ext cx="4976291" cy="1779496"/>
            <a:chOff x="1897230" y="2027529"/>
            <a:chExt cx="4976291" cy="1779496"/>
          </a:xfrm>
        </p:grpSpPr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8091A0D6-5807-EC8E-1B54-96C1E727D25C}"/>
                </a:ext>
              </a:extLst>
            </p:cNvPr>
            <p:cNvSpPr/>
            <p:nvPr/>
          </p:nvSpPr>
          <p:spPr>
            <a:xfrm>
              <a:off x="1997242" y="2125578"/>
              <a:ext cx="4768516" cy="1568116"/>
            </a:xfrm>
            <a:custGeom>
              <a:avLst/>
              <a:gdLst>
                <a:gd name="csX0" fmla="*/ 0 w 4768516"/>
                <a:gd name="csY0" fmla="*/ 1568116 h 1568116"/>
                <a:gd name="csX1" fmla="*/ 256674 w 4768516"/>
                <a:gd name="csY1" fmla="*/ 1503948 h 1568116"/>
                <a:gd name="csX2" fmla="*/ 505326 w 4768516"/>
                <a:gd name="csY2" fmla="*/ 1487906 h 1568116"/>
                <a:gd name="csX3" fmla="*/ 762000 w 4768516"/>
                <a:gd name="csY3" fmla="*/ 1383632 h 1568116"/>
                <a:gd name="csX4" fmla="*/ 1002632 w 4768516"/>
                <a:gd name="csY4" fmla="*/ 1339516 h 1568116"/>
                <a:gd name="csX5" fmla="*/ 1259305 w 4768516"/>
                <a:gd name="csY5" fmla="*/ 1295400 h 1568116"/>
                <a:gd name="csX6" fmla="*/ 1511969 w 4768516"/>
                <a:gd name="csY6" fmla="*/ 1211179 h 1568116"/>
                <a:gd name="csX7" fmla="*/ 1764632 w 4768516"/>
                <a:gd name="csY7" fmla="*/ 1138990 h 1568116"/>
                <a:gd name="csX8" fmla="*/ 2017295 w 4768516"/>
                <a:gd name="csY8" fmla="*/ 1054769 h 1568116"/>
                <a:gd name="csX9" fmla="*/ 2253916 w 4768516"/>
                <a:gd name="csY9" fmla="*/ 934453 h 1568116"/>
                <a:gd name="csX10" fmla="*/ 2506579 w 4768516"/>
                <a:gd name="csY10" fmla="*/ 870285 h 1568116"/>
                <a:gd name="csX11" fmla="*/ 2759242 w 4768516"/>
                <a:gd name="csY11" fmla="*/ 882316 h 1568116"/>
                <a:gd name="csX12" fmla="*/ 3023937 w 4768516"/>
                <a:gd name="csY12" fmla="*/ 802106 h 1568116"/>
                <a:gd name="csX13" fmla="*/ 3264569 w 4768516"/>
                <a:gd name="csY13" fmla="*/ 709864 h 1568116"/>
                <a:gd name="csX14" fmla="*/ 3509211 w 4768516"/>
                <a:gd name="csY14" fmla="*/ 629653 h 1568116"/>
                <a:gd name="csX15" fmla="*/ 3765884 w 4768516"/>
                <a:gd name="csY15" fmla="*/ 537411 h 1568116"/>
                <a:gd name="csX16" fmla="*/ 4014537 w 4768516"/>
                <a:gd name="csY16" fmla="*/ 429127 h 1568116"/>
                <a:gd name="csX17" fmla="*/ 4259179 w 4768516"/>
                <a:gd name="csY17" fmla="*/ 324853 h 1568116"/>
                <a:gd name="csX18" fmla="*/ 4511842 w 4768516"/>
                <a:gd name="csY18" fmla="*/ 212558 h 1568116"/>
                <a:gd name="csX19" fmla="*/ 4768516 w 4768516"/>
                <a:gd name="csY19" fmla="*/ 0 h 156811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</a:cxnLst>
              <a:rect l="l" t="t" r="r" b="b"/>
              <a:pathLst>
                <a:path w="4768516" h="1568116">
                  <a:moveTo>
                    <a:pt x="0" y="1568116"/>
                  </a:moveTo>
                  <a:lnTo>
                    <a:pt x="256674" y="1503948"/>
                  </a:lnTo>
                  <a:lnTo>
                    <a:pt x="505326" y="1487906"/>
                  </a:lnTo>
                  <a:lnTo>
                    <a:pt x="762000" y="1383632"/>
                  </a:lnTo>
                  <a:lnTo>
                    <a:pt x="1002632" y="1339516"/>
                  </a:lnTo>
                  <a:lnTo>
                    <a:pt x="1259305" y="1295400"/>
                  </a:lnTo>
                  <a:lnTo>
                    <a:pt x="1511969" y="1211179"/>
                  </a:lnTo>
                  <a:lnTo>
                    <a:pt x="1764632" y="1138990"/>
                  </a:lnTo>
                  <a:lnTo>
                    <a:pt x="2017295" y="1054769"/>
                  </a:lnTo>
                  <a:lnTo>
                    <a:pt x="2253916" y="934453"/>
                  </a:lnTo>
                  <a:lnTo>
                    <a:pt x="2506579" y="870285"/>
                  </a:lnTo>
                  <a:lnTo>
                    <a:pt x="2759242" y="882316"/>
                  </a:lnTo>
                  <a:lnTo>
                    <a:pt x="3023937" y="802106"/>
                  </a:lnTo>
                  <a:lnTo>
                    <a:pt x="3264569" y="709864"/>
                  </a:lnTo>
                  <a:lnTo>
                    <a:pt x="3509211" y="629653"/>
                  </a:lnTo>
                  <a:lnTo>
                    <a:pt x="3765884" y="537411"/>
                  </a:lnTo>
                  <a:lnTo>
                    <a:pt x="4014537" y="429127"/>
                  </a:lnTo>
                  <a:lnTo>
                    <a:pt x="4259179" y="324853"/>
                  </a:lnTo>
                  <a:lnTo>
                    <a:pt x="4511842" y="212558"/>
                  </a:lnTo>
                  <a:lnTo>
                    <a:pt x="4768516" y="0"/>
                  </a:lnTo>
                </a:path>
              </a:pathLst>
            </a:cu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1" name="Multiplication Sign 110">
              <a:extLst>
                <a:ext uri="{FF2B5EF4-FFF2-40B4-BE49-F238E27FC236}">
                  <a16:creationId xmlns:a16="http://schemas.microsoft.com/office/drawing/2014/main" id="{8FB3249E-BC48-8876-2B7D-64C584FEA84A}"/>
                </a:ext>
              </a:extLst>
            </p:cNvPr>
            <p:cNvSpPr/>
            <p:nvPr/>
          </p:nvSpPr>
          <p:spPr>
            <a:xfrm>
              <a:off x="1897230" y="3583307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Multiplication Sign 111">
              <a:extLst>
                <a:ext uri="{FF2B5EF4-FFF2-40B4-BE49-F238E27FC236}">
                  <a16:creationId xmlns:a16="http://schemas.microsoft.com/office/drawing/2014/main" id="{46E0F48D-44C6-D806-6C3F-9DCA2944F140}"/>
                </a:ext>
              </a:extLst>
            </p:cNvPr>
            <p:cNvSpPr/>
            <p:nvPr/>
          </p:nvSpPr>
          <p:spPr>
            <a:xfrm>
              <a:off x="2149180" y="3521496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Multiplication Sign 112">
              <a:extLst>
                <a:ext uri="{FF2B5EF4-FFF2-40B4-BE49-F238E27FC236}">
                  <a16:creationId xmlns:a16="http://schemas.microsoft.com/office/drawing/2014/main" id="{24003928-3538-AD6D-836D-B41DF04EBA2E}"/>
                </a:ext>
              </a:extLst>
            </p:cNvPr>
            <p:cNvSpPr/>
            <p:nvPr/>
          </p:nvSpPr>
          <p:spPr>
            <a:xfrm>
              <a:off x="2393332" y="3499886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Multiplication Sign 113">
              <a:extLst>
                <a:ext uri="{FF2B5EF4-FFF2-40B4-BE49-F238E27FC236}">
                  <a16:creationId xmlns:a16="http://schemas.microsoft.com/office/drawing/2014/main" id="{5BDB48DC-A2E6-90E2-37CD-0BC198EB1822}"/>
                </a:ext>
              </a:extLst>
            </p:cNvPr>
            <p:cNvSpPr/>
            <p:nvPr/>
          </p:nvSpPr>
          <p:spPr>
            <a:xfrm>
              <a:off x="2645100" y="3402779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Multiplication Sign 114">
              <a:extLst>
                <a:ext uri="{FF2B5EF4-FFF2-40B4-BE49-F238E27FC236}">
                  <a16:creationId xmlns:a16="http://schemas.microsoft.com/office/drawing/2014/main" id="{C7997158-869D-0664-51C0-A6AB4EAE2E7D}"/>
                </a:ext>
              </a:extLst>
            </p:cNvPr>
            <p:cNvSpPr/>
            <p:nvPr/>
          </p:nvSpPr>
          <p:spPr>
            <a:xfrm>
              <a:off x="2891058" y="3355578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Multiplication Sign 115">
              <a:extLst>
                <a:ext uri="{FF2B5EF4-FFF2-40B4-BE49-F238E27FC236}">
                  <a16:creationId xmlns:a16="http://schemas.microsoft.com/office/drawing/2014/main" id="{83F7135C-F348-0782-9719-04E98BD43AA6}"/>
                </a:ext>
              </a:extLst>
            </p:cNvPr>
            <p:cNvSpPr/>
            <p:nvPr/>
          </p:nvSpPr>
          <p:spPr>
            <a:xfrm>
              <a:off x="3144852" y="3317141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Multiplication Sign 116">
              <a:extLst>
                <a:ext uri="{FF2B5EF4-FFF2-40B4-BE49-F238E27FC236}">
                  <a16:creationId xmlns:a16="http://schemas.microsoft.com/office/drawing/2014/main" id="{CC232EE0-4170-D742-3082-2A24C95C1A6B}"/>
                </a:ext>
              </a:extLst>
            </p:cNvPr>
            <p:cNvSpPr/>
            <p:nvPr/>
          </p:nvSpPr>
          <p:spPr>
            <a:xfrm>
              <a:off x="3396818" y="3228641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Multiplication Sign 117">
              <a:extLst>
                <a:ext uri="{FF2B5EF4-FFF2-40B4-BE49-F238E27FC236}">
                  <a16:creationId xmlns:a16="http://schemas.microsoft.com/office/drawing/2014/main" id="{56594958-6E3B-CB73-0817-7F148B759E3E}"/>
                </a:ext>
              </a:extLst>
            </p:cNvPr>
            <p:cNvSpPr/>
            <p:nvPr/>
          </p:nvSpPr>
          <p:spPr>
            <a:xfrm>
              <a:off x="3644981" y="3151960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Multiplication Sign 118">
              <a:extLst>
                <a:ext uri="{FF2B5EF4-FFF2-40B4-BE49-F238E27FC236}">
                  <a16:creationId xmlns:a16="http://schemas.microsoft.com/office/drawing/2014/main" id="{BE8C6FCD-85DA-69AF-C757-1FE0F22F9D55}"/>
                </a:ext>
              </a:extLst>
            </p:cNvPr>
            <p:cNvSpPr/>
            <p:nvPr/>
          </p:nvSpPr>
          <p:spPr>
            <a:xfrm>
              <a:off x="3893918" y="3080392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0" name="Multiplication Sign 119">
              <a:extLst>
                <a:ext uri="{FF2B5EF4-FFF2-40B4-BE49-F238E27FC236}">
                  <a16:creationId xmlns:a16="http://schemas.microsoft.com/office/drawing/2014/main" id="{4DDB6DEE-E884-3E4F-D098-3BA810647013}"/>
                </a:ext>
              </a:extLst>
            </p:cNvPr>
            <p:cNvSpPr/>
            <p:nvPr/>
          </p:nvSpPr>
          <p:spPr>
            <a:xfrm>
              <a:off x="4138711" y="2947805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Multiplication Sign 120">
              <a:extLst>
                <a:ext uri="{FF2B5EF4-FFF2-40B4-BE49-F238E27FC236}">
                  <a16:creationId xmlns:a16="http://schemas.microsoft.com/office/drawing/2014/main" id="{9BF35A0B-21B6-A4EA-6E12-58A713067CA6}"/>
                </a:ext>
              </a:extLst>
            </p:cNvPr>
            <p:cNvSpPr/>
            <p:nvPr/>
          </p:nvSpPr>
          <p:spPr>
            <a:xfrm>
              <a:off x="4388552" y="2881892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2" name="Multiplication Sign 121">
              <a:extLst>
                <a:ext uri="{FF2B5EF4-FFF2-40B4-BE49-F238E27FC236}">
                  <a16:creationId xmlns:a16="http://schemas.microsoft.com/office/drawing/2014/main" id="{D833F562-0D69-F087-BFD2-2CB7EDD94156}"/>
                </a:ext>
              </a:extLst>
            </p:cNvPr>
            <p:cNvSpPr/>
            <p:nvPr/>
          </p:nvSpPr>
          <p:spPr>
            <a:xfrm>
              <a:off x="4638747" y="2901331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" name="Multiplication Sign 122">
              <a:extLst>
                <a:ext uri="{FF2B5EF4-FFF2-40B4-BE49-F238E27FC236}">
                  <a16:creationId xmlns:a16="http://schemas.microsoft.com/office/drawing/2014/main" id="{FE5FB47B-44A0-8D53-9FB4-D8B17605A169}"/>
                </a:ext>
              </a:extLst>
            </p:cNvPr>
            <p:cNvSpPr/>
            <p:nvPr/>
          </p:nvSpPr>
          <p:spPr>
            <a:xfrm>
              <a:off x="4892599" y="2823913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Multiplication Sign 123">
              <a:extLst>
                <a:ext uri="{FF2B5EF4-FFF2-40B4-BE49-F238E27FC236}">
                  <a16:creationId xmlns:a16="http://schemas.microsoft.com/office/drawing/2014/main" id="{5C750FBF-B613-35C5-95A3-83B1B7FF9F5C}"/>
                </a:ext>
              </a:extLst>
            </p:cNvPr>
            <p:cNvSpPr/>
            <p:nvPr/>
          </p:nvSpPr>
          <p:spPr>
            <a:xfrm>
              <a:off x="5142440" y="2730428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Multiplication Sign 124">
              <a:extLst>
                <a:ext uri="{FF2B5EF4-FFF2-40B4-BE49-F238E27FC236}">
                  <a16:creationId xmlns:a16="http://schemas.microsoft.com/office/drawing/2014/main" id="{FDD3C79E-6A96-66F5-A306-DD7CF6A3BF73}"/>
                </a:ext>
              </a:extLst>
            </p:cNvPr>
            <p:cNvSpPr/>
            <p:nvPr/>
          </p:nvSpPr>
          <p:spPr>
            <a:xfrm>
              <a:off x="5394626" y="2650017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Multiplication Sign 125">
              <a:extLst>
                <a:ext uri="{FF2B5EF4-FFF2-40B4-BE49-F238E27FC236}">
                  <a16:creationId xmlns:a16="http://schemas.microsoft.com/office/drawing/2014/main" id="{144B9228-4204-0801-2B21-04F34D24AEBD}"/>
                </a:ext>
              </a:extLst>
            </p:cNvPr>
            <p:cNvSpPr/>
            <p:nvPr/>
          </p:nvSpPr>
          <p:spPr>
            <a:xfrm>
              <a:off x="5654865" y="2549922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Multiplication Sign 126">
              <a:extLst>
                <a:ext uri="{FF2B5EF4-FFF2-40B4-BE49-F238E27FC236}">
                  <a16:creationId xmlns:a16="http://schemas.microsoft.com/office/drawing/2014/main" id="{1734094E-33D5-6003-27B2-56852CC2D8D8}"/>
                </a:ext>
              </a:extLst>
            </p:cNvPr>
            <p:cNvSpPr/>
            <p:nvPr/>
          </p:nvSpPr>
          <p:spPr>
            <a:xfrm>
              <a:off x="5889992" y="2443619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8" name="Multiplication Sign 127">
              <a:extLst>
                <a:ext uri="{FF2B5EF4-FFF2-40B4-BE49-F238E27FC236}">
                  <a16:creationId xmlns:a16="http://schemas.microsoft.com/office/drawing/2014/main" id="{B11D382D-7899-14DC-11F3-3A53E3865936}"/>
                </a:ext>
              </a:extLst>
            </p:cNvPr>
            <p:cNvSpPr/>
            <p:nvPr/>
          </p:nvSpPr>
          <p:spPr>
            <a:xfrm>
              <a:off x="6148637" y="2339782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Multiplication Sign 128">
              <a:extLst>
                <a:ext uri="{FF2B5EF4-FFF2-40B4-BE49-F238E27FC236}">
                  <a16:creationId xmlns:a16="http://schemas.microsoft.com/office/drawing/2014/main" id="{F577707F-A478-37B2-C9ED-D6F3878BB5B9}"/>
                </a:ext>
              </a:extLst>
            </p:cNvPr>
            <p:cNvSpPr/>
            <p:nvPr/>
          </p:nvSpPr>
          <p:spPr>
            <a:xfrm>
              <a:off x="6403271" y="2226545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Multiplication Sign 129">
              <a:extLst>
                <a:ext uri="{FF2B5EF4-FFF2-40B4-BE49-F238E27FC236}">
                  <a16:creationId xmlns:a16="http://schemas.microsoft.com/office/drawing/2014/main" id="{DE2DA93C-3A7D-44B0-23C8-CF27E2D04C32}"/>
                </a:ext>
              </a:extLst>
            </p:cNvPr>
            <p:cNvSpPr/>
            <p:nvPr/>
          </p:nvSpPr>
          <p:spPr>
            <a:xfrm>
              <a:off x="6649803" y="2027529"/>
              <a:ext cx="223718" cy="223718"/>
            </a:xfrm>
            <a:prstGeom prst="mathMultiply">
              <a:avLst>
                <a:gd name="adj1" fmla="val 1190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A40F4630-8AE8-D50C-C9E3-8F6E61B3885D}"/>
              </a:ext>
            </a:extLst>
          </p:cNvPr>
          <p:cNvGrpSpPr/>
          <p:nvPr/>
        </p:nvGrpSpPr>
        <p:grpSpPr>
          <a:xfrm>
            <a:off x="1926473" y="3935844"/>
            <a:ext cx="4920221" cy="1058100"/>
            <a:chOff x="1926473" y="3902224"/>
            <a:chExt cx="4920221" cy="1058100"/>
          </a:xfrm>
        </p:grpSpPr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39CE8C17-851A-7F07-259C-702C355E3B9A}"/>
                </a:ext>
              </a:extLst>
            </p:cNvPr>
            <p:cNvSpPr/>
            <p:nvPr/>
          </p:nvSpPr>
          <p:spPr>
            <a:xfrm>
              <a:off x="2005263" y="3990474"/>
              <a:ext cx="4764505" cy="894347"/>
            </a:xfrm>
            <a:custGeom>
              <a:avLst/>
              <a:gdLst>
                <a:gd name="csX0" fmla="*/ 0 w 4764505"/>
                <a:gd name="csY0" fmla="*/ 894347 h 894347"/>
                <a:gd name="csX1" fmla="*/ 260684 w 4764505"/>
                <a:gd name="csY1" fmla="*/ 870284 h 894347"/>
                <a:gd name="csX2" fmla="*/ 501316 w 4764505"/>
                <a:gd name="csY2" fmla="*/ 846221 h 894347"/>
                <a:gd name="csX3" fmla="*/ 749969 w 4764505"/>
                <a:gd name="csY3" fmla="*/ 790073 h 894347"/>
                <a:gd name="csX4" fmla="*/ 1014663 w 4764505"/>
                <a:gd name="csY4" fmla="*/ 757989 h 894347"/>
                <a:gd name="csX5" fmla="*/ 1255295 w 4764505"/>
                <a:gd name="csY5" fmla="*/ 733926 h 894347"/>
                <a:gd name="csX6" fmla="*/ 1503948 w 4764505"/>
                <a:gd name="csY6" fmla="*/ 685800 h 894347"/>
                <a:gd name="csX7" fmla="*/ 1748590 w 4764505"/>
                <a:gd name="csY7" fmla="*/ 625642 h 894347"/>
                <a:gd name="csX8" fmla="*/ 2001253 w 4764505"/>
                <a:gd name="csY8" fmla="*/ 577515 h 894347"/>
                <a:gd name="csX9" fmla="*/ 2249905 w 4764505"/>
                <a:gd name="csY9" fmla="*/ 525379 h 894347"/>
                <a:gd name="csX10" fmla="*/ 2498558 w 4764505"/>
                <a:gd name="csY10" fmla="*/ 473242 h 894347"/>
                <a:gd name="csX11" fmla="*/ 2747211 w 4764505"/>
                <a:gd name="csY11" fmla="*/ 513347 h 894347"/>
                <a:gd name="csX12" fmla="*/ 3244516 w 4764505"/>
                <a:gd name="csY12" fmla="*/ 413084 h 894347"/>
                <a:gd name="csX13" fmla="*/ 3497179 w 4764505"/>
                <a:gd name="csY13" fmla="*/ 368968 h 894347"/>
                <a:gd name="csX14" fmla="*/ 3749842 w 4764505"/>
                <a:gd name="csY14" fmla="*/ 304800 h 894347"/>
                <a:gd name="csX15" fmla="*/ 4006516 w 4764505"/>
                <a:gd name="csY15" fmla="*/ 232610 h 894347"/>
                <a:gd name="csX16" fmla="*/ 4255169 w 4764505"/>
                <a:gd name="csY16" fmla="*/ 180473 h 894347"/>
                <a:gd name="csX17" fmla="*/ 4499811 w 4764505"/>
                <a:gd name="csY17" fmla="*/ 112294 h 894347"/>
                <a:gd name="csX18" fmla="*/ 4764505 w 4764505"/>
                <a:gd name="csY18" fmla="*/ 0 h 89434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</a:cxnLst>
              <a:rect l="l" t="t" r="r" b="b"/>
              <a:pathLst>
                <a:path w="4764505" h="894347">
                  <a:moveTo>
                    <a:pt x="0" y="894347"/>
                  </a:moveTo>
                  <a:lnTo>
                    <a:pt x="260684" y="870284"/>
                  </a:lnTo>
                  <a:lnTo>
                    <a:pt x="501316" y="846221"/>
                  </a:lnTo>
                  <a:lnTo>
                    <a:pt x="749969" y="790073"/>
                  </a:lnTo>
                  <a:lnTo>
                    <a:pt x="1014663" y="757989"/>
                  </a:lnTo>
                  <a:lnTo>
                    <a:pt x="1255295" y="733926"/>
                  </a:lnTo>
                  <a:lnTo>
                    <a:pt x="1503948" y="685800"/>
                  </a:lnTo>
                  <a:lnTo>
                    <a:pt x="1748590" y="625642"/>
                  </a:lnTo>
                  <a:lnTo>
                    <a:pt x="2001253" y="577515"/>
                  </a:lnTo>
                  <a:lnTo>
                    <a:pt x="2249905" y="525379"/>
                  </a:lnTo>
                  <a:lnTo>
                    <a:pt x="2498558" y="473242"/>
                  </a:lnTo>
                  <a:lnTo>
                    <a:pt x="2747211" y="513347"/>
                  </a:lnTo>
                  <a:lnTo>
                    <a:pt x="3244516" y="413084"/>
                  </a:lnTo>
                  <a:lnTo>
                    <a:pt x="3497179" y="368968"/>
                  </a:lnTo>
                  <a:lnTo>
                    <a:pt x="3749842" y="304800"/>
                  </a:lnTo>
                  <a:lnTo>
                    <a:pt x="4006516" y="232610"/>
                  </a:lnTo>
                  <a:lnTo>
                    <a:pt x="4255169" y="180473"/>
                  </a:lnTo>
                  <a:lnTo>
                    <a:pt x="4499811" y="112294"/>
                  </a:lnTo>
                  <a:lnTo>
                    <a:pt x="4764505" y="0"/>
                  </a:lnTo>
                </a:path>
              </a:pathLst>
            </a:cu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1" name="Star: 5 Points 200">
              <a:extLst>
                <a:ext uri="{FF2B5EF4-FFF2-40B4-BE49-F238E27FC236}">
                  <a16:creationId xmlns:a16="http://schemas.microsoft.com/office/drawing/2014/main" id="{ADA624BD-8A8E-79A0-9928-E6A8FC207CFA}"/>
                </a:ext>
              </a:extLst>
            </p:cNvPr>
            <p:cNvSpPr/>
            <p:nvPr/>
          </p:nvSpPr>
          <p:spPr>
            <a:xfrm>
              <a:off x="1926473" y="4791847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2" name="Star: 5 Points 201">
              <a:extLst>
                <a:ext uri="{FF2B5EF4-FFF2-40B4-BE49-F238E27FC236}">
                  <a16:creationId xmlns:a16="http://schemas.microsoft.com/office/drawing/2014/main" id="{C6760B3F-AFC3-EDF2-E696-2834FA827876}"/>
                </a:ext>
              </a:extLst>
            </p:cNvPr>
            <p:cNvSpPr/>
            <p:nvPr/>
          </p:nvSpPr>
          <p:spPr>
            <a:xfrm>
              <a:off x="2173740" y="4771079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3" name="Star: 5 Points 202">
              <a:extLst>
                <a:ext uri="{FF2B5EF4-FFF2-40B4-BE49-F238E27FC236}">
                  <a16:creationId xmlns:a16="http://schemas.microsoft.com/office/drawing/2014/main" id="{B711C8B2-D2BA-9D5D-C1D9-02BBE393C46D}"/>
                </a:ext>
              </a:extLst>
            </p:cNvPr>
            <p:cNvSpPr/>
            <p:nvPr/>
          </p:nvSpPr>
          <p:spPr>
            <a:xfrm>
              <a:off x="2424963" y="4737167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4" name="Star: 5 Points 203">
              <a:extLst>
                <a:ext uri="{FF2B5EF4-FFF2-40B4-BE49-F238E27FC236}">
                  <a16:creationId xmlns:a16="http://schemas.microsoft.com/office/drawing/2014/main" id="{3057C715-FD61-B5E1-633F-4305E7E745A1}"/>
                </a:ext>
              </a:extLst>
            </p:cNvPr>
            <p:cNvSpPr/>
            <p:nvPr/>
          </p:nvSpPr>
          <p:spPr>
            <a:xfrm>
              <a:off x="2672230" y="4682114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5" name="Star: 5 Points 204">
              <a:extLst>
                <a:ext uri="{FF2B5EF4-FFF2-40B4-BE49-F238E27FC236}">
                  <a16:creationId xmlns:a16="http://schemas.microsoft.com/office/drawing/2014/main" id="{C20D61A0-C5FE-CC1E-08B9-982B7A783E44}"/>
                </a:ext>
              </a:extLst>
            </p:cNvPr>
            <p:cNvSpPr/>
            <p:nvPr/>
          </p:nvSpPr>
          <p:spPr>
            <a:xfrm>
              <a:off x="2924945" y="4657669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6" name="Star: 5 Points 205">
              <a:extLst>
                <a:ext uri="{FF2B5EF4-FFF2-40B4-BE49-F238E27FC236}">
                  <a16:creationId xmlns:a16="http://schemas.microsoft.com/office/drawing/2014/main" id="{F036CBDD-45BF-C228-F23F-89EDDE4935B5}"/>
                </a:ext>
              </a:extLst>
            </p:cNvPr>
            <p:cNvSpPr/>
            <p:nvPr/>
          </p:nvSpPr>
          <p:spPr>
            <a:xfrm>
              <a:off x="3172212" y="4632160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7" name="Star: 5 Points 206">
              <a:extLst>
                <a:ext uri="{FF2B5EF4-FFF2-40B4-BE49-F238E27FC236}">
                  <a16:creationId xmlns:a16="http://schemas.microsoft.com/office/drawing/2014/main" id="{FEDDA2F8-ABF8-DC1D-C6C9-455E232AE8C9}"/>
                </a:ext>
              </a:extLst>
            </p:cNvPr>
            <p:cNvSpPr/>
            <p:nvPr/>
          </p:nvSpPr>
          <p:spPr>
            <a:xfrm>
              <a:off x="3419479" y="4578343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8" name="Star: 5 Points 207">
              <a:extLst>
                <a:ext uri="{FF2B5EF4-FFF2-40B4-BE49-F238E27FC236}">
                  <a16:creationId xmlns:a16="http://schemas.microsoft.com/office/drawing/2014/main" id="{96DE2289-641F-4E15-F26E-E82F3D92042D}"/>
                </a:ext>
              </a:extLst>
            </p:cNvPr>
            <p:cNvSpPr/>
            <p:nvPr/>
          </p:nvSpPr>
          <p:spPr>
            <a:xfrm>
              <a:off x="3676150" y="4527473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9" name="Star: 5 Points 208">
              <a:extLst>
                <a:ext uri="{FF2B5EF4-FFF2-40B4-BE49-F238E27FC236}">
                  <a16:creationId xmlns:a16="http://schemas.microsoft.com/office/drawing/2014/main" id="{2DABAB49-F191-0D99-60B0-7AF0E2793F3C}"/>
                </a:ext>
              </a:extLst>
            </p:cNvPr>
            <p:cNvSpPr/>
            <p:nvPr/>
          </p:nvSpPr>
          <p:spPr>
            <a:xfrm>
              <a:off x="3918135" y="4484675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0" name="Star: 5 Points 209">
              <a:extLst>
                <a:ext uri="{FF2B5EF4-FFF2-40B4-BE49-F238E27FC236}">
                  <a16:creationId xmlns:a16="http://schemas.microsoft.com/office/drawing/2014/main" id="{A5BF715B-D80F-F64C-D172-FD40E71DCB3D}"/>
                </a:ext>
              </a:extLst>
            </p:cNvPr>
            <p:cNvSpPr/>
            <p:nvPr/>
          </p:nvSpPr>
          <p:spPr>
            <a:xfrm>
              <a:off x="4170850" y="4419190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1" name="Star: 5 Points 210">
              <a:extLst>
                <a:ext uri="{FF2B5EF4-FFF2-40B4-BE49-F238E27FC236}">
                  <a16:creationId xmlns:a16="http://schemas.microsoft.com/office/drawing/2014/main" id="{49B96459-7948-5502-AC25-0F19136CF109}"/>
                </a:ext>
              </a:extLst>
            </p:cNvPr>
            <p:cNvSpPr/>
            <p:nvPr/>
          </p:nvSpPr>
          <p:spPr>
            <a:xfrm>
              <a:off x="4419816" y="4359016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2" name="Star: 5 Points 211">
              <a:extLst>
                <a:ext uri="{FF2B5EF4-FFF2-40B4-BE49-F238E27FC236}">
                  <a16:creationId xmlns:a16="http://schemas.microsoft.com/office/drawing/2014/main" id="{5D88643D-DFFA-56C5-530C-151DBA56270D}"/>
                </a:ext>
              </a:extLst>
            </p:cNvPr>
            <p:cNvSpPr/>
            <p:nvPr/>
          </p:nvSpPr>
          <p:spPr>
            <a:xfrm>
              <a:off x="4674575" y="4416745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3" name="Star: 5 Points 212">
              <a:extLst>
                <a:ext uri="{FF2B5EF4-FFF2-40B4-BE49-F238E27FC236}">
                  <a16:creationId xmlns:a16="http://schemas.microsoft.com/office/drawing/2014/main" id="{EB9DC622-0E67-DC7B-9CF1-2274483A1404}"/>
                </a:ext>
              </a:extLst>
            </p:cNvPr>
            <p:cNvSpPr/>
            <p:nvPr/>
          </p:nvSpPr>
          <p:spPr>
            <a:xfrm>
              <a:off x="4925323" y="4359016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4" name="Star: 5 Points 213">
              <a:extLst>
                <a:ext uri="{FF2B5EF4-FFF2-40B4-BE49-F238E27FC236}">
                  <a16:creationId xmlns:a16="http://schemas.microsoft.com/office/drawing/2014/main" id="{B5380116-645A-E129-6344-8ED04143902A}"/>
                </a:ext>
              </a:extLst>
            </p:cNvPr>
            <p:cNvSpPr/>
            <p:nvPr/>
          </p:nvSpPr>
          <p:spPr>
            <a:xfrm>
              <a:off x="5177014" y="4296581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5" name="Star: 5 Points 214">
              <a:extLst>
                <a:ext uri="{FF2B5EF4-FFF2-40B4-BE49-F238E27FC236}">
                  <a16:creationId xmlns:a16="http://schemas.microsoft.com/office/drawing/2014/main" id="{460AE308-03DC-BD66-706B-9FE1536DBE26}"/>
                </a:ext>
              </a:extLst>
            </p:cNvPr>
            <p:cNvSpPr/>
            <p:nvPr/>
          </p:nvSpPr>
          <p:spPr>
            <a:xfrm>
              <a:off x="5423565" y="4268603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6" name="Star: 5 Points 215">
              <a:extLst>
                <a:ext uri="{FF2B5EF4-FFF2-40B4-BE49-F238E27FC236}">
                  <a16:creationId xmlns:a16="http://schemas.microsoft.com/office/drawing/2014/main" id="{DD9A6710-9629-AF27-0D8A-05AD6E160183}"/>
                </a:ext>
              </a:extLst>
            </p:cNvPr>
            <p:cNvSpPr/>
            <p:nvPr/>
          </p:nvSpPr>
          <p:spPr>
            <a:xfrm>
              <a:off x="5676864" y="4208966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7" name="Star: 5 Points 216">
              <a:extLst>
                <a:ext uri="{FF2B5EF4-FFF2-40B4-BE49-F238E27FC236}">
                  <a16:creationId xmlns:a16="http://schemas.microsoft.com/office/drawing/2014/main" id="{1C51389A-9CD0-5258-D480-68B3DB4920F2}"/>
                </a:ext>
              </a:extLst>
            </p:cNvPr>
            <p:cNvSpPr/>
            <p:nvPr/>
          </p:nvSpPr>
          <p:spPr>
            <a:xfrm>
              <a:off x="5925946" y="4137546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8" name="Star: 5 Points 217">
              <a:extLst>
                <a:ext uri="{FF2B5EF4-FFF2-40B4-BE49-F238E27FC236}">
                  <a16:creationId xmlns:a16="http://schemas.microsoft.com/office/drawing/2014/main" id="{D6C3D5FD-AA44-F713-B3E0-77169E5FBE6A}"/>
                </a:ext>
              </a:extLst>
            </p:cNvPr>
            <p:cNvSpPr/>
            <p:nvPr/>
          </p:nvSpPr>
          <p:spPr>
            <a:xfrm>
              <a:off x="6173213" y="4057318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9" name="Star: 5 Points 218">
              <a:extLst>
                <a:ext uri="{FF2B5EF4-FFF2-40B4-BE49-F238E27FC236}">
                  <a16:creationId xmlns:a16="http://schemas.microsoft.com/office/drawing/2014/main" id="{ECE446DF-7630-D067-A4D4-1A443149450B}"/>
                </a:ext>
              </a:extLst>
            </p:cNvPr>
            <p:cNvSpPr/>
            <p:nvPr/>
          </p:nvSpPr>
          <p:spPr>
            <a:xfrm>
              <a:off x="6421704" y="4008254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0" name="Star: 5 Points 219">
              <a:extLst>
                <a:ext uri="{FF2B5EF4-FFF2-40B4-BE49-F238E27FC236}">
                  <a16:creationId xmlns:a16="http://schemas.microsoft.com/office/drawing/2014/main" id="{84954A25-1BB1-79BE-1481-903217756248}"/>
                </a:ext>
              </a:extLst>
            </p:cNvPr>
            <p:cNvSpPr/>
            <p:nvPr/>
          </p:nvSpPr>
          <p:spPr>
            <a:xfrm>
              <a:off x="6678217" y="3902224"/>
              <a:ext cx="168477" cy="168477"/>
            </a:xfrm>
            <a:prstGeom prst="star5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01025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31D75-FAE0-1041-FD58-B45DCB730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423D6C3E-780C-0CAE-C1BA-AA2EF2E3B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/>
              <a:t>Prognosis of Pancreatic Adenocarcinoma</a:t>
            </a:r>
            <a:endParaRPr lang="en-US" b="1" i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1AF483A-3976-0C41-115F-846B394DB73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Siegel. CA Cancer J Clin. 2024;74:12.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FD4428-F8D2-9553-38ED-6A940E30B7B0}"/>
              </a:ext>
            </a:extLst>
          </p:cNvPr>
          <p:cNvSpPr txBox="1"/>
          <p:nvPr/>
        </p:nvSpPr>
        <p:spPr>
          <a:xfrm>
            <a:off x="1299628" y="1276381"/>
            <a:ext cx="376503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All PDAC is high risk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(lowest survival of any cancer type by organ)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21A3E8-2A69-1462-CC65-3F6AECF68D75}"/>
              </a:ext>
            </a:extLst>
          </p:cNvPr>
          <p:cNvSpPr txBox="1"/>
          <p:nvPr/>
        </p:nvSpPr>
        <p:spPr>
          <a:xfrm>
            <a:off x="7470097" y="1255149"/>
            <a:ext cx="33677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Majority of PDAC is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unresectable/metastatic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at diagnosis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93684A-984C-3D3D-11AA-D9BD5809F995}"/>
              </a:ext>
            </a:extLst>
          </p:cNvPr>
          <p:cNvSpPr/>
          <p:nvPr/>
        </p:nvSpPr>
        <p:spPr>
          <a:xfrm>
            <a:off x="3236990" y="4577528"/>
            <a:ext cx="837566" cy="13622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BA63C3-70D2-ABF8-3CF1-12BE45D5E3AC}"/>
              </a:ext>
            </a:extLst>
          </p:cNvPr>
          <p:cNvSpPr/>
          <p:nvPr/>
        </p:nvSpPr>
        <p:spPr>
          <a:xfrm>
            <a:off x="9092559" y="3379330"/>
            <a:ext cx="812201" cy="25604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24D309-77A0-99AF-EB87-1338387BEBC1}"/>
              </a:ext>
            </a:extLst>
          </p:cNvPr>
          <p:cNvSpPr txBox="1"/>
          <p:nvPr/>
        </p:nvSpPr>
        <p:spPr>
          <a:xfrm rot="16200000">
            <a:off x="4997691" y="3583527"/>
            <a:ext cx="2730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Stage Distribution (%)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5336F1-28D7-96FD-026F-12749977DB7D}"/>
              </a:ext>
            </a:extLst>
          </p:cNvPr>
          <p:cNvSpPr txBox="1"/>
          <p:nvPr/>
        </p:nvSpPr>
        <p:spPr>
          <a:xfrm rot="16200000">
            <a:off x="-440319" y="3539198"/>
            <a:ext cx="2180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5-Yr Survival (%)</a:t>
            </a:r>
          </a:p>
        </p:txBody>
      </p:sp>
      <p:sp>
        <p:nvSpPr>
          <p:cNvPr id="2" name="Freeform: Shape 1">
            <a:extLst>
              <a:ext uri="{FF2B5EF4-FFF2-40B4-BE49-F238E27FC236}">
                <a16:creationId xmlns:a16="http://schemas.microsoft.com/office/drawing/2014/main" id="{911FF3D8-D8F7-74A6-8F17-755B823FB111}"/>
              </a:ext>
            </a:extLst>
          </p:cNvPr>
          <p:cNvSpPr/>
          <p:nvPr/>
        </p:nvSpPr>
        <p:spPr>
          <a:xfrm>
            <a:off x="1419418" y="2222474"/>
            <a:ext cx="3568359" cy="3028513"/>
          </a:xfrm>
          <a:custGeom>
            <a:avLst/>
            <a:gdLst>
              <a:gd name="csX0" fmla="*/ 0 w 4878931"/>
              <a:gd name="csY0" fmla="*/ 0 h 3638416"/>
              <a:gd name="csX1" fmla="*/ 0 w 4878931"/>
              <a:gd name="csY1" fmla="*/ 3638416 h 3638416"/>
              <a:gd name="csX2" fmla="*/ 4878931 w 4878931"/>
              <a:gd name="csY2" fmla="*/ 3638416 h 36384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878931" h="3638416">
                <a:moveTo>
                  <a:pt x="0" y="0"/>
                </a:moveTo>
                <a:lnTo>
                  <a:pt x="0" y="3638416"/>
                </a:lnTo>
                <a:lnTo>
                  <a:pt x="4878931" y="3638416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2F013C9-8A4B-E0BF-CAF9-28FAB7802B46}"/>
              </a:ext>
            </a:extLst>
          </p:cNvPr>
          <p:cNvGrpSpPr/>
          <p:nvPr/>
        </p:nvGrpSpPr>
        <p:grpSpPr>
          <a:xfrm>
            <a:off x="1357048" y="2225577"/>
            <a:ext cx="68522" cy="3028513"/>
            <a:chOff x="1357047" y="3572816"/>
            <a:chExt cx="69193" cy="1681274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8631355-38F0-4D77-F21C-A7FC87D8BF83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572816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20D2036-719F-4683-B616-2B207EB288BE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90907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772BBD4-54CA-8AFA-C739-47A05FA9204D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245325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C65E590-F10B-7720-0BD1-23A119E443BB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58158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1FCB80E-7DA6-D379-70A0-12479F6F0313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917834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9C6E5D2-66DB-0CA5-BFD1-68FE75097245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525409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7424252-563C-88DB-7E36-83C65205BF79}"/>
              </a:ext>
            </a:extLst>
          </p:cNvPr>
          <p:cNvGrpSpPr/>
          <p:nvPr/>
        </p:nvGrpSpPr>
        <p:grpSpPr>
          <a:xfrm rot="5400000">
            <a:off x="3163289" y="3513840"/>
            <a:ext cx="94066" cy="3568359"/>
            <a:chOff x="1818142" y="3407447"/>
            <a:chExt cx="83128" cy="1615889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AD1FC94-A3C2-630A-3527-CE21DC001952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407447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9968D924-6E10-C894-9A58-0916276A66D2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811419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500EC42-B74F-32D5-C77B-299552A50E51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215391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34DDDAE-DFC9-8E23-8881-DBF415D2FE36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619363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8A155810-4C20-B013-AF36-EEF6EA1AE935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5023336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104C1139-0A9A-FA27-7575-1C02E50A481A}"/>
              </a:ext>
            </a:extLst>
          </p:cNvPr>
          <p:cNvGrpSpPr/>
          <p:nvPr/>
        </p:nvGrpSpPr>
        <p:grpSpPr>
          <a:xfrm>
            <a:off x="712237" y="2125337"/>
            <a:ext cx="600731" cy="3367783"/>
            <a:chOff x="712237" y="3475466"/>
            <a:chExt cx="600731" cy="1876463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CD031CA9-A62D-2495-FD83-BD373B28709E}"/>
                </a:ext>
              </a:extLst>
            </p:cNvPr>
            <p:cNvSpPr txBox="1"/>
            <p:nvPr/>
          </p:nvSpPr>
          <p:spPr>
            <a:xfrm>
              <a:off x="712237" y="347546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100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3897F5E3-0C10-63C8-AD2B-66153F2DC984}"/>
                </a:ext>
              </a:extLst>
            </p:cNvPr>
            <p:cNvSpPr txBox="1"/>
            <p:nvPr/>
          </p:nvSpPr>
          <p:spPr>
            <a:xfrm>
              <a:off x="712237" y="3806212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80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489961B4-4974-1033-412F-82F15890F0C4}"/>
                </a:ext>
              </a:extLst>
            </p:cNvPr>
            <p:cNvSpPr txBox="1"/>
            <p:nvPr/>
          </p:nvSpPr>
          <p:spPr>
            <a:xfrm>
              <a:off x="712237" y="4155215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60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68100E8A-5B63-09DD-89D3-D21967FC131B}"/>
                </a:ext>
              </a:extLst>
            </p:cNvPr>
            <p:cNvSpPr txBox="1"/>
            <p:nvPr/>
          </p:nvSpPr>
          <p:spPr>
            <a:xfrm>
              <a:off x="712237" y="4485961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40</a:t>
              </a: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D7E216B-6466-F657-F250-7E4902DD6397}"/>
                </a:ext>
              </a:extLst>
            </p:cNvPr>
            <p:cNvSpPr txBox="1"/>
            <p:nvPr/>
          </p:nvSpPr>
          <p:spPr>
            <a:xfrm>
              <a:off x="712237" y="4819300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20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EA76BB0B-B265-396A-9E49-EAB18EA092E1}"/>
                </a:ext>
              </a:extLst>
            </p:cNvPr>
            <p:cNvSpPr txBox="1"/>
            <p:nvPr/>
          </p:nvSpPr>
          <p:spPr>
            <a:xfrm>
              <a:off x="712237" y="515004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0</a:t>
              </a:r>
            </a:p>
          </p:txBody>
        </p: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BEBBB50C-DCA9-7EFB-4100-72E442CA0F3D}"/>
              </a:ext>
            </a:extLst>
          </p:cNvPr>
          <p:cNvSpPr txBox="1"/>
          <p:nvPr/>
        </p:nvSpPr>
        <p:spPr>
          <a:xfrm rot="19023627">
            <a:off x="1339640" y="5549016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Localized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1CC2568-4FC9-23B5-E172-D9C8B3F78CDF}"/>
              </a:ext>
            </a:extLst>
          </p:cNvPr>
          <p:cNvSpPr txBox="1"/>
          <p:nvPr/>
        </p:nvSpPr>
        <p:spPr>
          <a:xfrm rot="19023627">
            <a:off x="2184527" y="5535568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Regional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14D7CA4-3987-E56F-BBFE-B2C98BE81227}"/>
              </a:ext>
            </a:extLst>
          </p:cNvPr>
          <p:cNvSpPr txBox="1"/>
          <p:nvPr/>
        </p:nvSpPr>
        <p:spPr>
          <a:xfrm rot="19023627">
            <a:off x="3103923" y="5535568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Distant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98503FE-432D-14A4-0E97-67A77E2E6B5A}"/>
              </a:ext>
            </a:extLst>
          </p:cNvPr>
          <p:cNvSpPr txBox="1"/>
          <p:nvPr/>
        </p:nvSpPr>
        <p:spPr>
          <a:xfrm rot="19023627">
            <a:off x="4073241" y="5535568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All stages</a:t>
            </a: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58B14B87-5359-F3A9-C36B-584FD67857EE}"/>
              </a:ext>
            </a:extLst>
          </p:cNvPr>
          <p:cNvGrpSpPr/>
          <p:nvPr/>
        </p:nvGrpSpPr>
        <p:grpSpPr>
          <a:xfrm>
            <a:off x="3878558" y="2521372"/>
            <a:ext cx="1110838" cy="956374"/>
            <a:chOff x="3878558" y="2521372"/>
            <a:chExt cx="1110838" cy="956374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FC2EB38C-A8CF-71A1-AE59-F6CED857BCAA}"/>
                </a:ext>
              </a:extLst>
            </p:cNvPr>
            <p:cNvSpPr txBox="1"/>
            <p:nvPr/>
          </p:nvSpPr>
          <p:spPr>
            <a:xfrm>
              <a:off x="4079021" y="2521372"/>
              <a:ext cx="910375" cy="956374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r>
                <a:rPr lang="en-US" sz="1600" dirty="0"/>
                <a:t>All races</a:t>
              </a:r>
            </a:p>
            <a:p>
              <a:r>
                <a:rPr lang="en-US" sz="1600" dirty="0"/>
                <a:t>White</a:t>
              </a:r>
            </a:p>
            <a:p>
              <a:r>
                <a:rPr lang="en-US" sz="1600" dirty="0"/>
                <a:t>Black</a:t>
              </a: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4B79A787-1B4D-7243-E1C4-474BE6476818}"/>
                </a:ext>
              </a:extLst>
            </p:cNvPr>
            <p:cNvSpPr/>
            <p:nvPr/>
          </p:nvSpPr>
          <p:spPr>
            <a:xfrm>
              <a:off x="3879619" y="2568387"/>
              <a:ext cx="136591" cy="13659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8BC78722-2719-EDF6-9005-4E43F1E7AEDF}"/>
                </a:ext>
              </a:extLst>
            </p:cNvPr>
            <p:cNvSpPr/>
            <p:nvPr/>
          </p:nvSpPr>
          <p:spPr>
            <a:xfrm>
              <a:off x="3879618" y="2809648"/>
              <a:ext cx="136591" cy="13659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7671BE78-11A4-6A76-3E6E-4D624BF8E629}"/>
                </a:ext>
              </a:extLst>
            </p:cNvPr>
            <p:cNvSpPr/>
            <p:nvPr/>
          </p:nvSpPr>
          <p:spPr>
            <a:xfrm>
              <a:off x="3878558" y="3055533"/>
              <a:ext cx="136591" cy="13659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1" name="Rectangle 70">
            <a:extLst>
              <a:ext uri="{FF2B5EF4-FFF2-40B4-BE49-F238E27FC236}">
                <a16:creationId xmlns:a16="http://schemas.microsoft.com/office/drawing/2014/main" id="{FF9CED75-16AB-E4BB-4610-F8E65A9A391F}"/>
              </a:ext>
            </a:extLst>
          </p:cNvPr>
          <p:cNvSpPr/>
          <p:nvPr/>
        </p:nvSpPr>
        <p:spPr>
          <a:xfrm>
            <a:off x="1515658" y="3897325"/>
            <a:ext cx="233866" cy="135341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98AFAD32-3428-3D3D-6595-57A042D12BBC}"/>
              </a:ext>
            </a:extLst>
          </p:cNvPr>
          <p:cNvSpPr/>
          <p:nvPr/>
        </p:nvSpPr>
        <p:spPr>
          <a:xfrm>
            <a:off x="1748837" y="3924222"/>
            <a:ext cx="233866" cy="132003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E0BDD916-41CC-EBA2-0DB5-D48B8C7E562B}"/>
              </a:ext>
            </a:extLst>
          </p:cNvPr>
          <p:cNvSpPr/>
          <p:nvPr/>
        </p:nvSpPr>
        <p:spPr>
          <a:xfrm>
            <a:off x="1982703" y="4027983"/>
            <a:ext cx="233866" cy="12202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39BD2CB3-EC83-B17E-6994-02D4EAF9A094}"/>
              </a:ext>
            </a:extLst>
          </p:cNvPr>
          <p:cNvSpPr/>
          <p:nvPr/>
        </p:nvSpPr>
        <p:spPr>
          <a:xfrm>
            <a:off x="2416179" y="4753535"/>
            <a:ext cx="233866" cy="49720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E43CC98-5034-EF8B-19A7-EB4EB9AE643B}"/>
              </a:ext>
            </a:extLst>
          </p:cNvPr>
          <p:cNvSpPr/>
          <p:nvPr/>
        </p:nvSpPr>
        <p:spPr>
          <a:xfrm>
            <a:off x="2649358" y="4753534"/>
            <a:ext cx="233866" cy="4972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92E98D76-10E9-690C-0A10-37D651D65DF2}"/>
              </a:ext>
            </a:extLst>
          </p:cNvPr>
          <p:cNvSpPr/>
          <p:nvPr/>
        </p:nvSpPr>
        <p:spPr>
          <a:xfrm>
            <a:off x="2883224" y="4765708"/>
            <a:ext cx="233866" cy="4837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CFBF04E-D0A4-3292-B374-74759CBC3F50}"/>
              </a:ext>
            </a:extLst>
          </p:cNvPr>
          <p:cNvSpPr/>
          <p:nvPr/>
        </p:nvSpPr>
        <p:spPr>
          <a:xfrm>
            <a:off x="3301190" y="5147130"/>
            <a:ext cx="233866" cy="971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BD737328-F831-D92C-2014-2B1FA1A751E0}"/>
              </a:ext>
            </a:extLst>
          </p:cNvPr>
          <p:cNvSpPr/>
          <p:nvPr/>
        </p:nvSpPr>
        <p:spPr>
          <a:xfrm>
            <a:off x="3534369" y="5140404"/>
            <a:ext cx="233866" cy="1038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036B3F56-EED9-953F-FF9B-FD58FA5829CE}"/>
              </a:ext>
            </a:extLst>
          </p:cNvPr>
          <p:cNvSpPr/>
          <p:nvPr/>
        </p:nvSpPr>
        <p:spPr>
          <a:xfrm>
            <a:off x="3768235" y="5158232"/>
            <a:ext cx="233866" cy="860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508C3CAD-E5DC-3BA3-2DFF-1BF6DFEC6559}"/>
              </a:ext>
            </a:extLst>
          </p:cNvPr>
          <p:cNvSpPr/>
          <p:nvPr/>
        </p:nvSpPr>
        <p:spPr>
          <a:xfrm>
            <a:off x="4180674" y="4865893"/>
            <a:ext cx="233866" cy="3783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F8D5118-5538-5682-9264-39F0C18DED03}"/>
              </a:ext>
            </a:extLst>
          </p:cNvPr>
          <p:cNvSpPr/>
          <p:nvPr/>
        </p:nvSpPr>
        <p:spPr>
          <a:xfrm>
            <a:off x="4413853" y="4881831"/>
            <a:ext cx="233866" cy="36915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9C0374F-6A6B-E20D-9D32-4AA8038FC87D}"/>
              </a:ext>
            </a:extLst>
          </p:cNvPr>
          <p:cNvSpPr/>
          <p:nvPr/>
        </p:nvSpPr>
        <p:spPr>
          <a:xfrm>
            <a:off x="4647719" y="4899514"/>
            <a:ext cx="233866" cy="3526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E1080F6F-A051-710F-6D1E-EAE3FC1EDF42}"/>
              </a:ext>
            </a:extLst>
          </p:cNvPr>
          <p:cNvSpPr/>
          <p:nvPr/>
        </p:nvSpPr>
        <p:spPr>
          <a:xfrm>
            <a:off x="7264626" y="2241373"/>
            <a:ext cx="3568359" cy="3028513"/>
          </a:xfrm>
          <a:custGeom>
            <a:avLst/>
            <a:gdLst>
              <a:gd name="csX0" fmla="*/ 0 w 4878931"/>
              <a:gd name="csY0" fmla="*/ 0 h 3638416"/>
              <a:gd name="csX1" fmla="*/ 0 w 4878931"/>
              <a:gd name="csY1" fmla="*/ 3638416 h 3638416"/>
              <a:gd name="csX2" fmla="*/ 4878931 w 4878931"/>
              <a:gd name="csY2" fmla="*/ 3638416 h 36384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878931" h="3638416">
                <a:moveTo>
                  <a:pt x="0" y="0"/>
                </a:moveTo>
                <a:lnTo>
                  <a:pt x="0" y="3638416"/>
                </a:lnTo>
                <a:lnTo>
                  <a:pt x="4878931" y="3638416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9AFF5BF0-883E-A6C0-FD78-BD5C3CD9EDF4}"/>
              </a:ext>
            </a:extLst>
          </p:cNvPr>
          <p:cNvGrpSpPr/>
          <p:nvPr/>
        </p:nvGrpSpPr>
        <p:grpSpPr>
          <a:xfrm>
            <a:off x="7202256" y="2244476"/>
            <a:ext cx="68522" cy="3028513"/>
            <a:chOff x="1357047" y="3572816"/>
            <a:chExt cx="69193" cy="1681274"/>
          </a:xfrm>
        </p:grpSpPr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03A12CFA-54A7-0E2D-9256-CB58C86CE907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572816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0FDBB666-B00F-EB2C-32DC-D819F9814829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90907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FF5CC816-D804-C8EA-767C-4A11CB247EF2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245325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502BA7B7-C7E8-5742-3B37-F356D83B93E8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58158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24BC1C18-5A65-FB5D-32C4-EF78AABD1014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917834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F3580349-D79B-111A-A799-3FCAECADB2A0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525409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6D31D6B7-7634-AC73-7834-A39F25F40B60}"/>
              </a:ext>
            </a:extLst>
          </p:cNvPr>
          <p:cNvGrpSpPr/>
          <p:nvPr/>
        </p:nvGrpSpPr>
        <p:grpSpPr>
          <a:xfrm rot="5400000">
            <a:off x="9008497" y="3532739"/>
            <a:ext cx="94066" cy="3568359"/>
            <a:chOff x="1818142" y="3407447"/>
            <a:chExt cx="83128" cy="1615889"/>
          </a:xfrm>
        </p:grpSpPr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67EB99A7-619D-5A6B-FD0B-0400A375EFB0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407447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4D649A5-3038-9178-42D1-E73DBF2E1BD5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811419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03C068BD-EE12-A8D8-08FA-9D6B986E9C25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215391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C8A2A089-154C-8EAF-BC29-9127689FB21E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619363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49D71D18-5FDC-6051-45AB-0C730E674EE1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5023336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92D8C485-D58D-93B1-E23A-8B5FECF49C57}"/>
              </a:ext>
            </a:extLst>
          </p:cNvPr>
          <p:cNvGrpSpPr/>
          <p:nvPr/>
        </p:nvGrpSpPr>
        <p:grpSpPr>
          <a:xfrm>
            <a:off x="6557445" y="2144236"/>
            <a:ext cx="600731" cy="3367783"/>
            <a:chOff x="712237" y="3475466"/>
            <a:chExt cx="600731" cy="1876463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048CDB73-7EF6-7009-6F49-63FAD2149D3B}"/>
                </a:ext>
              </a:extLst>
            </p:cNvPr>
            <p:cNvSpPr txBox="1"/>
            <p:nvPr/>
          </p:nvSpPr>
          <p:spPr>
            <a:xfrm>
              <a:off x="712237" y="347546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100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CD39C8FC-1AE4-8541-F6CF-D862A38CD0B2}"/>
                </a:ext>
              </a:extLst>
            </p:cNvPr>
            <p:cNvSpPr txBox="1"/>
            <p:nvPr/>
          </p:nvSpPr>
          <p:spPr>
            <a:xfrm>
              <a:off x="712237" y="3806212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80</a:t>
              </a: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41955624-6F84-7C56-30C7-F36ADFC3C458}"/>
                </a:ext>
              </a:extLst>
            </p:cNvPr>
            <p:cNvSpPr txBox="1"/>
            <p:nvPr/>
          </p:nvSpPr>
          <p:spPr>
            <a:xfrm>
              <a:off x="712237" y="4155215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60</a:t>
              </a: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A99DB044-7C54-CBB2-61EE-9D7942D365E4}"/>
                </a:ext>
              </a:extLst>
            </p:cNvPr>
            <p:cNvSpPr txBox="1"/>
            <p:nvPr/>
          </p:nvSpPr>
          <p:spPr>
            <a:xfrm>
              <a:off x="712237" y="4485961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40</a:t>
              </a: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4CA64954-9529-F3CC-232A-AC0F907671C3}"/>
                </a:ext>
              </a:extLst>
            </p:cNvPr>
            <p:cNvSpPr txBox="1"/>
            <p:nvPr/>
          </p:nvSpPr>
          <p:spPr>
            <a:xfrm>
              <a:off x="712237" y="4819300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20</a:t>
              </a: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E83FB2CE-F63A-13C9-9D2C-6930BEEB9948}"/>
                </a:ext>
              </a:extLst>
            </p:cNvPr>
            <p:cNvSpPr txBox="1"/>
            <p:nvPr/>
          </p:nvSpPr>
          <p:spPr>
            <a:xfrm>
              <a:off x="712237" y="515004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0</a:t>
              </a:r>
            </a:p>
          </p:txBody>
        </p:sp>
      </p:grpSp>
      <p:sp>
        <p:nvSpPr>
          <p:cNvPr id="107" name="TextBox 106">
            <a:extLst>
              <a:ext uri="{FF2B5EF4-FFF2-40B4-BE49-F238E27FC236}">
                <a16:creationId xmlns:a16="http://schemas.microsoft.com/office/drawing/2014/main" id="{57F68B3B-207F-D706-C694-692ECB7D3211}"/>
              </a:ext>
            </a:extLst>
          </p:cNvPr>
          <p:cNvSpPr txBox="1"/>
          <p:nvPr/>
        </p:nvSpPr>
        <p:spPr>
          <a:xfrm rot="19023627">
            <a:off x="7184848" y="5567915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Localized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BB786B94-322A-31A2-2B22-FC7003C481B7}"/>
              </a:ext>
            </a:extLst>
          </p:cNvPr>
          <p:cNvSpPr txBox="1"/>
          <p:nvPr/>
        </p:nvSpPr>
        <p:spPr>
          <a:xfrm rot="19023627">
            <a:off x="8029735" y="5554467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Regional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BDE21A41-BA76-7339-CE5D-641AADDB6946}"/>
              </a:ext>
            </a:extLst>
          </p:cNvPr>
          <p:cNvSpPr txBox="1"/>
          <p:nvPr/>
        </p:nvSpPr>
        <p:spPr>
          <a:xfrm rot="19023627">
            <a:off x="8949131" y="5554467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Distant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2B28E911-191D-58D1-5A62-6A9AFD521620}"/>
              </a:ext>
            </a:extLst>
          </p:cNvPr>
          <p:cNvSpPr txBox="1"/>
          <p:nvPr/>
        </p:nvSpPr>
        <p:spPr>
          <a:xfrm rot="19023627">
            <a:off x="9918449" y="5554467"/>
            <a:ext cx="942258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600" dirty="0"/>
              <a:t>All stages</a:t>
            </a:r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E5E8B1F2-B38C-A33D-80C2-C90B1B1D8061}"/>
              </a:ext>
            </a:extLst>
          </p:cNvPr>
          <p:cNvGrpSpPr/>
          <p:nvPr/>
        </p:nvGrpSpPr>
        <p:grpSpPr>
          <a:xfrm>
            <a:off x="10259061" y="2557542"/>
            <a:ext cx="1110838" cy="956374"/>
            <a:chOff x="9723766" y="2540271"/>
            <a:chExt cx="1110838" cy="956374"/>
          </a:xfrm>
        </p:grpSpPr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65EC192B-BC9E-DA83-B2E2-B64ADB022EF3}"/>
                </a:ext>
              </a:extLst>
            </p:cNvPr>
            <p:cNvSpPr txBox="1"/>
            <p:nvPr/>
          </p:nvSpPr>
          <p:spPr>
            <a:xfrm>
              <a:off x="9924229" y="2540271"/>
              <a:ext cx="910375" cy="956374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r>
                <a:rPr lang="en-US" sz="1600" dirty="0"/>
                <a:t>All races</a:t>
              </a:r>
            </a:p>
            <a:p>
              <a:r>
                <a:rPr lang="en-US" sz="1600" dirty="0"/>
                <a:t>White</a:t>
              </a:r>
            </a:p>
            <a:p>
              <a:r>
                <a:rPr lang="en-US" sz="1600" dirty="0"/>
                <a:t>Black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EF4D98E0-3617-380F-2090-98D6E10D87CE}"/>
                </a:ext>
              </a:extLst>
            </p:cNvPr>
            <p:cNvSpPr/>
            <p:nvPr/>
          </p:nvSpPr>
          <p:spPr>
            <a:xfrm>
              <a:off x="9724827" y="2587286"/>
              <a:ext cx="136591" cy="13659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FABFC439-75E6-6CED-DD61-9078B8FBAE4F}"/>
                </a:ext>
              </a:extLst>
            </p:cNvPr>
            <p:cNvSpPr/>
            <p:nvPr/>
          </p:nvSpPr>
          <p:spPr>
            <a:xfrm>
              <a:off x="9724826" y="2828547"/>
              <a:ext cx="136591" cy="13659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5883DC48-C7E4-AAE8-6DF3-338B0F1018F1}"/>
                </a:ext>
              </a:extLst>
            </p:cNvPr>
            <p:cNvSpPr/>
            <p:nvPr/>
          </p:nvSpPr>
          <p:spPr>
            <a:xfrm>
              <a:off x="9723766" y="3074432"/>
              <a:ext cx="136591" cy="13659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960F3E7-5F7D-B001-EE3D-B90F5D262624}"/>
              </a:ext>
            </a:extLst>
          </p:cNvPr>
          <p:cNvSpPr/>
          <p:nvPr/>
        </p:nvSpPr>
        <p:spPr>
          <a:xfrm>
            <a:off x="7360866" y="4804350"/>
            <a:ext cx="233866" cy="4652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5559AA89-A852-C372-1B83-BBE4FE755630}"/>
              </a:ext>
            </a:extLst>
          </p:cNvPr>
          <p:cNvSpPr/>
          <p:nvPr/>
        </p:nvSpPr>
        <p:spPr>
          <a:xfrm>
            <a:off x="7594045" y="4803135"/>
            <a:ext cx="233866" cy="4600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4F553DC4-4738-97CA-CFBB-29C7A7456955}"/>
              </a:ext>
            </a:extLst>
          </p:cNvPr>
          <p:cNvSpPr/>
          <p:nvPr/>
        </p:nvSpPr>
        <p:spPr>
          <a:xfrm>
            <a:off x="7827911" y="4814149"/>
            <a:ext cx="233866" cy="4529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07154BDF-E8E4-47A1-348E-263A09530EEE}"/>
              </a:ext>
            </a:extLst>
          </p:cNvPr>
          <p:cNvSpPr/>
          <p:nvPr/>
        </p:nvSpPr>
        <p:spPr>
          <a:xfrm>
            <a:off x="8261387" y="4444638"/>
            <a:ext cx="233866" cy="8250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692CA181-8042-C9B8-9A28-71C937C204C2}"/>
              </a:ext>
            </a:extLst>
          </p:cNvPr>
          <p:cNvSpPr/>
          <p:nvPr/>
        </p:nvSpPr>
        <p:spPr>
          <a:xfrm>
            <a:off x="8494566" y="4431191"/>
            <a:ext cx="233866" cy="8384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CB157001-680F-60BF-B2D9-133EE216D0B9}"/>
              </a:ext>
            </a:extLst>
          </p:cNvPr>
          <p:cNvSpPr/>
          <p:nvPr/>
        </p:nvSpPr>
        <p:spPr>
          <a:xfrm>
            <a:off x="8728432" y="4467498"/>
            <a:ext cx="233866" cy="8008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2AA74704-7CDF-24DF-8605-542800D2C011}"/>
              </a:ext>
            </a:extLst>
          </p:cNvPr>
          <p:cNvSpPr/>
          <p:nvPr/>
        </p:nvSpPr>
        <p:spPr>
          <a:xfrm>
            <a:off x="9146398" y="3866607"/>
            <a:ext cx="233866" cy="13965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D23AAEBD-2132-6640-F7D3-B21AA4C7C26A}"/>
              </a:ext>
            </a:extLst>
          </p:cNvPr>
          <p:cNvSpPr/>
          <p:nvPr/>
        </p:nvSpPr>
        <p:spPr>
          <a:xfrm>
            <a:off x="9379577" y="3879671"/>
            <a:ext cx="233866" cy="13965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499B0A99-13F2-1332-3C44-C3799E719276}"/>
              </a:ext>
            </a:extLst>
          </p:cNvPr>
          <p:cNvSpPr/>
          <p:nvPr/>
        </p:nvSpPr>
        <p:spPr>
          <a:xfrm>
            <a:off x="9613443" y="3811088"/>
            <a:ext cx="233866" cy="14585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6E56952A-F5A7-896A-D852-5A454C9F5076}"/>
              </a:ext>
            </a:extLst>
          </p:cNvPr>
          <p:cNvSpPr/>
          <p:nvPr/>
        </p:nvSpPr>
        <p:spPr>
          <a:xfrm>
            <a:off x="10025882" y="4941025"/>
            <a:ext cx="233866" cy="3286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0ECE8F00-17C7-4F5C-8196-4ECFE211B789}"/>
              </a:ext>
            </a:extLst>
          </p:cNvPr>
          <p:cNvSpPr/>
          <p:nvPr/>
        </p:nvSpPr>
        <p:spPr>
          <a:xfrm>
            <a:off x="10259061" y="4941024"/>
            <a:ext cx="233866" cy="3288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5AB87B24-D6CA-76E1-62BE-4728D22B305B}"/>
              </a:ext>
            </a:extLst>
          </p:cNvPr>
          <p:cNvSpPr/>
          <p:nvPr/>
        </p:nvSpPr>
        <p:spPr>
          <a:xfrm>
            <a:off x="10492927" y="4957353"/>
            <a:ext cx="233866" cy="3122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69A45A73-4CF2-E598-306C-97F167EAF34D}"/>
              </a:ext>
            </a:extLst>
          </p:cNvPr>
          <p:cNvSpPr txBox="1"/>
          <p:nvPr/>
        </p:nvSpPr>
        <p:spPr>
          <a:xfrm>
            <a:off x="1401258" y="3672987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44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09C96FAA-177A-40A7-FDB5-E1439D0606E1}"/>
              </a:ext>
            </a:extLst>
          </p:cNvPr>
          <p:cNvSpPr txBox="1"/>
          <p:nvPr/>
        </p:nvSpPr>
        <p:spPr>
          <a:xfrm>
            <a:off x="1643532" y="3703349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43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53D6F8AF-0660-AC25-484D-2817271C98D6}"/>
              </a:ext>
            </a:extLst>
          </p:cNvPr>
          <p:cNvSpPr txBox="1"/>
          <p:nvPr/>
        </p:nvSpPr>
        <p:spPr>
          <a:xfrm>
            <a:off x="1901798" y="3805600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40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E56F1E5A-1F62-111C-136B-3EBF6EE28D43}"/>
              </a:ext>
            </a:extLst>
          </p:cNvPr>
          <p:cNvSpPr txBox="1"/>
          <p:nvPr/>
        </p:nvSpPr>
        <p:spPr>
          <a:xfrm>
            <a:off x="2316936" y="4540118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16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480F339B-AE91-BF2D-5B12-8D2D63008591}"/>
              </a:ext>
            </a:extLst>
          </p:cNvPr>
          <p:cNvSpPr txBox="1"/>
          <p:nvPr/>
        </p:nvSpPr>
        <p:spPr>
          <a:xfrm>
            <a:off x="2551096" y="4528991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16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52489B76-039A-E823-3854-A5C1FBB1E3D6}"/>
              </a:ext>
            </a:extLst>
          </p:cNvPr>
          <p:cNvSpPr txBox="1"/>
          <p:nvPr/>
        </p:nvSpPr>
        <p:spPr>
          <a:xfrm>
            <a:off x="2784143" y="4558174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16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DD283EAA-A727-AEC9-82E3-F2F1D4557F5D}"/>
              </a:ext>
            </a:extLst>
          </p:cNvPr>
          <p:cNvSpPr txBox="1"/>
          <p:nvPr/>
        </p:nvSpPr>
        <p:spPr>
          <a:xfrm>
            <a:off x="3206573" y="4913896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3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09BC0201-327F-F5D8-B71D-CD9C5EE710EF}"/>
              </a:ext>
            </a:extLst>
          </p:cNvPr>
          <p:cNvSpPr txBox="1"/>
          <p:nvPr/>
        </p:nvSpPr>
        <p:spPr>
          <a:xfrm>
            <a:off x="3440733" y="4902769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3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B1EF2E62-B8E8-E975-212B-6C83186D340B}"/>
              </a:ext>
            </a:extLst>
          </p:cNvPr>
          <p:cNvSpPr txBox="1"/>
          <p:nvPr/>
        </p:nvSpPr>
        <p:spPr>
          <a:xfrm>
            <a:off x="3673780" y="4931952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3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70FC1402-A120-785B-456B-BDB88C03B6D3}"/>
              </a:ext>
            </a:extLst>
          </p:cNvPr>
          <p:cNvSpPr txBox="1"/>
          <p:nvPr/>
        </p:nvSpPr>
        <p:spPr>
          <a:xfrm>
            <a:off x="4071840" y="4652231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13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F2995DEE-BD3F-CFB5-D5EE-3E9F9EA29FB3}"/>
              </a:ext>
            </a:extLst>
          </p:cNvPr>
          <p:cNvSpPr txBox="1"/>
          <p:nvPr/>
        </p:nvSpPr>
        <p:spPr>
          <a:xfrm>
            <a:off x="4306000" y="4665380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12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C101F8E0-A783-2CB0-B085-9BF31377E8BB}"/>
              </a:ext>
            </a:extLst>
          </p:cNvPr>
          <p:cNvSpPr txBox="1"/>
          <p:nvPr/>
        </p:nvSpPr>
        <p:spPr>
          <a:xfrm>
            <a:off x="4539047" y="4678379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11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D9853BEB-76C2-9E1D-2791-61D2E866F7D7}"/>
              </a:ext>
            </a:extLst>
          </p:cNvPr>
          <p:cNvSpPr txBox="1"/>
          <p:nvPr/>
        </p:nvSpPr>
        <p:spPr>
          <a:xfrm>
            <a:off x="9032041" y="3648645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47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1FFFFEDB-226F-EAD3-8CBA-A8E2E14C83FE}"/>
              </a:ext>
            </a:extLst>
          </p:cNvPr>
          <p:cNvSpPr txBox="1"/>
          <p:nvPr/>
        </p:nvSpPr>
        <p:spPr>
          <a:xfrm>
            <a:off x="9266525" y="3666640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46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F4092513-4C71-5CDB-810B-49D93F80FAF1}"/>
              </a:ext>
            </a:extLst>
          </p:cNvPr>
          <p:cNvSpPr txBox="1"/>
          <p:nvPr/>
        </p:nvSpPr>
        <p:spPr>
          <a:xfrm>
            <a:off x="9524489" y="3597908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48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985DEF36-ACE1-60E1-11B4-12FE64699BD6}"/>
              </a:ext>
            </a:extLst>
          </p:cNvPr>
          <p:cNvSpPr txBox="1"/>
          <p:nvPr/>
        </p:nvSpPr>
        <p:spPr>
          <a:xfrm>
            <a:off x="7268342" y="4569501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15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A0698A7A-E68A-6068-76F1-A1BF432BD74D}"/>
              </a:ext>
            </a:extLst>
          </p:cNvPr>
          <p:cNvSpPr txBox="1"/>
          <p:nvPr/>
        </p:nvSpPr>
        <p:spPr>
          <a:xfrm>
            <a:off x="7494410" y="4582650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15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C625CD5A-70A9-1070-A7C6-6F7E9466635C}"/>
              </a:ext>
            </a:extLst>
          </p:cNvPr>
          <p:cNvSpPr txBox="1"/>
          <p:nvPr/>
        </p:nvSpPr>
        <p:spPr>
          <a:xfrm>
            <a:off x="7727457" y="4579465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15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B3CD04C7-01DD-B837-27EE-121F36BA497F}"/>
              </a:ext>
            </a:extLst>
          </p:cNvPr>
          <p:cNvSpPr txBox="1"/>
          <p:nvPr/>
        </p:nvSpPr>
        <p:spPr>
          <a:xfrm>
            <a:off x="8156715" y="4205165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28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D803E3E0-FCBC-9777-687D-DC2C795FE299}"/>
              </a:ext>
            </a:extLst>
          </p:cNvPr>
          <p:cNvSpPr txBox="1"/>
          <p:nvPr/>
        </p:nvSpPr>
        <p:spPr>
          <a:xfrm>
            <a:off x="8382783" y="4202130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28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39F66C08-0F71-678E-D8AC-6FCC417112E9}"/>
              </a:ext>
            </a:extLst>
          </p:cNvPr>
          <p:cNvSpPr txBox="1"/>
          <p:nvPr/>
        </p:nvSpPr>
        <p:spPr>
          <a:xfrm>
            <a:off x="8615830" y="4223221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27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9599F540-769F-6040-CC36-62DF2E57FB89}"/>
              </a:ext>
            </a:extLst>
          </p:cNvPr>
          <p:cNvSpPr txBox="1"/>
          <p:nvPr/>
        </p:nvSpPr>
        <p:spPr>
          <a:xfrm>
            <a:off x="9936545" y="4721838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11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E40C62B6-10C2-2085-2D83-5F13C97A8F26}"/>
              </a:ext>
            </a:extLst>
          </p:cNvPr>
          <p:cNvSpPr txBox="1"/>
          <p:nvPr/>
        </p:nvSpPr>
        <p:spPr>
          <a:xfrm>
            <a:off x="10162613" y="4734987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11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3CC48D4B-46B9-4A84-4806-B0AEA0BB2F09}"/>
              </a:ext>
            </a:extLst>
          </p:cNvPr>
          <p:cNvSpPr txBox="1"/>
          <p:nvPr/>
        </p:nvSpPr>
        <p:spPr>
          <a:xfrm>
            <a:off x="10395660" y="4731802"/>
            <a:ext cx="428500" cy="36233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284789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E4916-9D93-9BC2-FD2C-11DEE48DC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81F1415E-3505-058F-8CC4-A2C1626B7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/>
              <a:t>Molecular Pathogenesis of PDAC</a:t>
            </a:r>
            <a:endParaRPr lang="en-US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C44AD-93F6-DDD8-6B49-B15D0FC8A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3610336" cy="4754880"/>
          </a:xfrm>
        </p:spPr>
        <p:txBody>
          <a:bodyPr/>
          <a:lstStyle/>
          <a:p>
            <a:r>
              <a:rPr lang="en-US" sz="1600" dirty="0"/>
              <a:t>TCGA: genomic, transcriptomic, and proteomic profiling of 150 resected (stage I-III) PDAC specimens</a:t>
            </a:r>
          </a:p>
          <a:p>
            <a:r>
              <a:rPr lang="en-US" sz="1600" dirty="0"/>
              <a:t>Most common somatic mutations: </a:t>
            </a:r>
            <a:r>
              <a:rPr lang="en-US" sz="1600" i="1" dirty="0">
                <a:solidFill>
                  <a:schemeClr val="accent1"/>
                </a:solidFill>
              </a:rPr>
              <a:t>KRAS</a:t>
            </a:r>
            <a:r>
              <a:rPr lang="en-US" sz="1600" i="1" dirty="0"/>
              <a:t>, TP53, CDKN2A, SMAD4</a:t>
            </a:r>
          </a:p>
          <a:p>
            <a:r>
              <a:rPr lang="en-US" sz="1600" dirty="0"/>
              <a:t>Non-KRAS drivers: </a:t>
            </a:r>
            <a:r>
              <a:rPr lang="en-US" sz="1600" i="1" dirty="0"/>
              <a:t>BRAF, HER2, GNAS, CTNNB1</a:t>
            </a:r>
          </a:p>
          <a:p>
            <a:r>
              <a:rPr lang="en-US" sz="1600" dirty="0"/>
              <a:t>DDR: 11%</a:t>
            </a:r>
          </a:p>
          <a:p>
            <a:r>
              <a:rPr lang="en-US" sz="1600" dirty="0"/>
              <a:t>dMMR: 2% to 3%</a:t>
            </a:r>
          </a:p>
          <a:p>
            <a:r>
              <a:rPr lang="en-US" sz="1600" dirty="0"/>
              <a:t>Predicted pathogenic germline mutations in 8% of patients: </a:t>
            </a:r>
            <a:r>
              <a:rPr lang="en-US" sz="1600" i="1" dirty="0"/>
              <a:t>BRCA2, ATM, PALB2, PRSS1</a:t>
            </a:r>
          </a:p>
          <a:p>
            <a:endParaRPr lang="en-US" sz="1600" dirty="0"/>
          </a:p>
          <a:p>
            <a:endParaRPr lang="en-US" sz="1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D97BE7F-DF3F-B221-18ED-2708EDD280C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Cancer Genome Atlas Research Network. Cancer Cell. 2017;32:185.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95BA2CD-515F-561B-6212-7C85FF3F8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743" y="1395959"/>
            <a:ext cx="6758642" cy="496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A8C55B4-ABA9-773F-6416-442446CE05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6577" t="30138" r="2869" b="53045"/>
          <a:stretch>
            <a:fillRect/>
          </a:stretch>
        </p:blipFill>
        <p:spPr>
          <a:xfrm>
            <a:off x="10451726" y="768097"/>
            <a:ext cx="1335808" cy="80277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EFECBDC-5CBC-5CE7-68CE-C928714CEF4F}"/>
              </a:ext>
            </a:extLst>
          </p:cNvPr>
          <p:cNvSpPr/>
          <p:nvPr/>
        </p:nvSpPr>
        <p:spPr>
          <a:xfrm>
            <a:off x="9366668" y="2932064"/>
            <a:ext cx="1454046" cy="9668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BA544B-1C96-5C9D-8E8B-A892A6620FB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431"/>
          <a:stretch/>
        </p:blipFill>
        <p:spPr>
          <a:xfrm>
            <a:off x="10227682" y="2688766"/>
            <a:ext cx="1749081" cy="2575407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3236860-78D9-22BE-9552-CC8622796A1E}"/>
              </a:ext>
            </a:extLst>
          </p:cNvPr>
          <p:cNvCxnSpPr>
            <a:cxnSpLocks/>
          </p:cNvCxnSpPr>
          <p:nvPr/>
        </p:nvCxnSpPr>
        <p:spPr>
          <a:xfrm>
            <a:off x="9001742" y="2714578"/>
            <a:ext cx="1144415" cy="15752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E4041E81-9497-9DEC-8485-DB033E002103}"/>
              </a:ext>
            </a:extLst>
          </p:cNvPr>
          <p:cNvSpPr/>
          <p:nvPr/>
        </p:nvSpPr>
        <p:spPr>
          <a:xfrm>
            <a:off x="9094839" y="2872103"/>
            <a:ext cx="570271" cy="1318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185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0C77125-A1C3-34B6-5DDF-6D95797DB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b="1" dirty="0"/>
              <a:t>Genetic and Biomarker Testing Are Critical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A6F9B55-20F9-66E4-5980-2A6F0BD8975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33F7A0-71F0-446B-9DE8-6D75BE64EE0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180EBC4-B827-E54B-25A4-AD47D69B7A3C}"/>
              </a:ext>
            </a:extLst>
          </p:cNvPr>
          <p:cNvSpPr txBox="1"/>
          <p:nvPr/>
        </p:nvSpPr>
        <p:spPr>
          <a:xfrm>
            <a:off x="8589994" y="1860548"/>
            <a:ext cx="622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or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8C1039-F456-D1BF-C446-D4370D6086F2}"/>
              </a:ext>
            </a:extLst>
          </p:cNvPr>
          <p:cNvSpPr txBox="1"/>
          <p:nvPr/>
        </p:nvSpPr>
        <p:spPr>
          <a:xfrm>
            <a:off x="2854103" y="1562293"/>
            <a:ext cx="213552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Germline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Testing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EEAE79-81C8-DCF9-C6B1-07EDA1AF6E78}"/>
              </a:ext>
            </a:extLst>
          </p:cNvPr>
          <p:cNvSpPr txBox="1"/>
          <p:nvPr/>
        </p:nvSpPr>
        <p:spPr>
          <a:xfrm>
            <a:off x="3070355" y="4208367"/>
            <a:ext cx="175400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Tumor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Testing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25AA39E-B2FA-B710-6062-24EFF3031C80}"/>
              </a:ext>
            </a:extLst>
          </p:cNvPr>
          <p:cNvSpPr txBox="1"/>
          <p:nvPr/>
        </p:nvSpPr>
        <p:spPr>
          <a:xfrm>
            <a:off x="8611985" y="4544173"/>
            <a:ext cx="622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or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EFC8397-28E5-E7A4-5AD9-4DFEA7611869}"/>
              </a:ext>
            </a:extLst>
          </p:cNvPr>
          <p:cNvSpPr txBox="1"/>
          <p:nvPr/>
        </p:nvSpPr>
        <p:spPr>
          <a:xfrm>
            <a:off x="6848415" y="5749813"/>
            <a:ext cx="1529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(preferred)</a:t>
            </a:r>
          </a:p>
        </p:txBody>
      </p:sp>
      <p:sp>
        <p:nvSpPr>
          <p:cNvPr id="19" name="Right Arrow 27">
            <a:extLst>
              <a:ext uri="{FF2B5EF4-FFF2-40B4-BE49-F238E27FC236}">
                <a16:creationId xmlns:a16="http://schemas.microsoft.com/office/drawing/2014/main" id="{0FBB5DBB-3CB4-3FD7-57BF-6EA23667D4AA}"/>
              </a:ext>
            </a:extLst>
          </p:cNvPr>
          <p:cNvSpPr/>
          <p:nvPr/>
        </p:nvSpPr>
        <p:spPr>
          <a:xfrm>
            <a:off x="5260986" y="4736200"/>
            <a:ext cx="871538" cy="351563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ight Arrow 28">
            <a:extLst>
              <a:ext uri="{FF2B5EF4-FFF2-40B4-BE49-F238E27FC236}">
                <a16:creationId xmlns:a16="http://schemas.microsoft.com/office/drawing/2014/main" id="{5F5E9F87-48A3-3D3D-820F-114DFC516FEC}"/>
              </a:ext>
            </a:extLst>
          </p:cNvPr>
          <p:cNvSpPr/>
          <p:nvPr/>
        </p:nvSpPr>
        <p:spPr>
          <a:xfrm>
            <a:off x="5251493" y="2016484"/>
            <a:ext cx="871538" cy="351563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4CD703-0C49-32A7-121D-3B4DD6F0F467}"/>
              </a:ext>
            </a:extLst>
          </p:cNvPr>
          <p:cNvSpPr txBox="1"/>
          <p:nvPr/>
        </p:nvSpPr>
        <p:spPr>
          <a:xfrm>
            <a:off x="3079973" y="2671552"/>
            <a:ext cx="1754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(All patients)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C814E34-A79C-28CF-AF49-FA22E8027A6E}"/>
              </a:ext>
            </a:extLst>
          </p:cNvPr>
          <p:cNvSpPr txBox="1"/>
          <p:nvPr/>
        </p:nvSpPr>
        <p:spPr>
          <a:xfrm>
            <a:off x="2819205" y="5307325"/>
            <a:ext cx="23541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(At least advanced patients)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C8BB51-2129-9C74-90BB-5D708BFAA952}"/>
              </a:ext>
            </a:extLst>
          </p:cNvPr>
          <p:cNvSpPr txBox="1"/>
          <p:nvPr/>
        </p:nvSpPr>
        <p:spPr>
          <a:xfrm>
            <a:off x="6797061" y="2968004"/>
            <a:ext cx="1529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(preferred)</a:t>
            </a:r>
          </a:p>
        </p:txBody>
      </p:sp>
      <p:pic>
        <p:nvPicPr>
          <p:cNvPr id="4" name="Graphic 3" descr="Man with solid fill">
            <a:extLst>
              <a:ext uri="{FF2B5EF4-FFF2-40B4-BE49-F238E27FC236}">
                <a16:creationId xmlns:a16="http://schemas.microsoft.com/office/drawing/2014/main" id="{44D7DEFA-7874-E947-94EF-E378334543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4235" r="24046"/>
          <a:stretch>
            <a:fillRect/>
          </a:stretch>
        </p:blipFill>
        <p:spPr>
          <a:xfrm>
            <a:off x="474800" y="1227897"/>
            <a:ext cx="2374752" cy="4591628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31E88CD5-A35D-1A40-9EFF-09A446C0D6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31704" y="2985989"/>
            <a:ext cx="641833" cy="604036"/>
          </a:xfrm>
          <a:prstGeom prst="rect">
            <a:avLst/>
          </a:prstGeom>
        </p:spPr>
      </p:pic>
      <p:sp>
        <p:nvSpPr>
          <p:cNvPr id="25" name="Multiplication Sign 24">
            <a:extLst>
              <a:ext uri="{FF2B5EF4-FFF2-40B4-BE49-F238E27FC236}">
                <a16:creationId xmlns:a16="http://schemas.microsoft.com/office/drawing/2014/main" id="{2270D446-1776-1186-0688-7CF4BB56E93E}"/>
              </a:ext>
            </a:extLst>
          </p:cNvPr>
          <p:cNvSpPr/>
          <p:nvPr/>
        </p:nvSpPr>
        <p:spPr>
          <a:xfrm>
            <a:off x="1595311" y="3040884"/>
            <a:ext cx="378226" cy="378226"/>
          </a:xfrm>
          <a:prstGeom prst="mathMultiply">
            <a:avLst>
              <a:gd name="adj1" fmla="val 13149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AD31CAC8-4D64-D92A-2B88-24F3A08201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109352">
            <a:off x="7451535" y="1325911"/>
            <a:ext cx="402751" cy="1636895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ACA4C846-678C-BFCB-9774-0F3BC2CD17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109352">
            <a:off x="9910869" y="4189252"/>
            <a:ext cx="402751" cy="1636895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A809B945-D4C0-805D-48AC-276B580004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448800" y="1360757"/>
            <a:ext cx="2421282" cy="1680127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4FFBBE8E-5048-E5C9-A5CA-AE3F75F732D0}"/>
              </a:ext>
            </a:extLst>
          </p:cNvPr>
          <p:cNvGrpSpPr/>
          <p:nvPr/>
        </p:nvGrpSpPr>
        <p:grpSpPr>
          <a:xfrm>
            <a:off x="6682836" y="3975466"/>
            <a:ext cx="1710989" cy="1705346"/>
            <a:chOff x="6682836" y="3975466"/>
            <a:chExt cx="1710989" cy="1705346"/>
          </a:xfrm>
        </p:grpSpPr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D922BBBA-B689-19B9-E488-199D445439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6682836" y="3975466"/>
              <a:ext cx="1695165" cy="1705346"/>
            </a:xfrm>
            <a:prstGeom prst="rect">
              <a:avLst/>
            </a:prstGeom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A1D705F-63D7-0459-F107-99F3AA4BAFAD}"/>
                </a:ext>
              </a:extLst>
            </p:cNvPr>
            <p:cNvSpPr/>
            <p:nvPr/>
          </p:nvSpPr>
          <p:spPr>
            <a:xfrm>
              <a:off x="6729882" y="4041264"/>
              <a:ext cx="1663943" cy="1614329"/>
            </a:xfrm>
            <a:prstGeom prst="rect">
              <a:avLst/>
            </a:prstGeom>
            <a:noFill/>
            <a:ln w="1714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66548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9EA9F-DF56-75E3-61A1-62E3D4BB6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A272CEBF-42E1-D6A5-9325-168A1EBB3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559127"/>
          </a:xfrm>
        </p:spPr>
        <p:txBody>
          <a:bodyPr>
            <a:spAutoFit/>
          </a:bodyPr>
          <a:lstStyle/>
          <a:p>
            <a:r>
              <a:rPr lang="en-US" i="1" dirty="0"/>
              <a:t>KRAS</a:t>
            </a:r>
            <a:r>
              <a:rPr lang="en-US" dirty="0"/>
              <a:t> Mutations and PDAC</a:t>
            </a:r>
          </a:p>
        </p:txBody>
      </p:sp>
    </p:spTree>
    <p:extLst>
      <p:ext uri="{BB962C8B-B14F-4D97-AF65-F5344CB8AC3E}">
        <p14:creationId xmlns:p14="http://schemas.microsoft.com/office/powerpoint/2010/main" val="7732053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C1ABE6-B308-9B72-E1DD-C3569D7814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3,400,000 patients are diagnosed with </a:t>
            </a:r>
            <a:r>
              <a:rPr lang="en-US" i="1" dirty="0"/>
              <a:t>RAS</a:t>
            </a:r>
            <a:r>
              <a:rPr lang="en-US" dirty="0"/>
              <a:t>-mutated cancer each year</a:t>
            </a:r>
          </a:p>
          <a:p>
            <a:r>
              <a:rPr lang="en-US" dirty="0"/>
              <a:t>Mutated RAS preferentially signals through the RAF pathway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63AA194-9CF4-4150-48CA-2C1D841FF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KRAS: Biology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F2BD459-49F1-BE95-AB0B-820DF4CAF38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Awad. NEJM. 2021;344:2382. Tanaka. Cancer Discov. 2021:11:1913. </a:t>
            </a:r>
            <a:br>
              <a:rPr lang="en-US" dirty="0"/>
            </a:br>
            <a:r>
              <a:rPr lang="en-US" dirty="0"/>
              <a:t>Riedl. Cancer Cell. 2026;44:471. https://creativecommons.org/licenses/by/4.0/.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6643AE-923D-E409-A788-34C3CF53C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273" y="228600"/>
            <a:ext cx="4498682" cy="602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075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roup 90">
            <a:extLst>
              <a:ext uri="{FF2B5EF4-FFF2-40B4-BE49-F238E27FC236}">
                <a16:creationId xmlns:a16="http://schemas.microsoft.com/office/drawing/2014/main" id="{F89EDF9E-984D-4343-DC4C-B1A0CB35E7DE}"/>
              </a:ext>
            </a:extLst>
          </p:cNvPr>
          <p:cNvGrpSpPr/>
          <p:nvPr/>
        </p:nvGrpSpPr>
        <p:grpSpPr>
          <a:xfrm>
            <a:off x="7711350" y="2170682"/>
            <a:ext cx="3920795" cy="2070289"/>
            <a:chOff x="7711350" y="2170682"/>
            <a:chExt cx="3920795" cy="2070289"/>
          </a:xfrm>
        </p:grpSpPr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B42A3624-3FE8-FAB4-F76E-0B1EAB2B008E}"/>
                </a:ext>
              </a:extLst>
            </p:cNvPr>
            <p:cNvSpPr/>
            <p:nvPr/>
          </p:nvSpPr>
          <p:spPr>
            <a:xfrm>
              <a:off x="7711350" y="2170682"/>
              <a:ext cx="917113" cy="1315977"/>
            </a:xfrm>
            <a:custGeom>
              <a:avLst/>
              <a:gdLst>
                <a:gd name="csX0" fmla="*/ 0 w 917113"/>
                <a:gd name="csY0" fmla="*/ 0 h 1315977"/>
                <a:gd name="csX1" fmla="*/ 0 w 917113"/>
                <a:gd name="csY1" fmla="*/ 40701 h 1315977"/>
                <a:gd name="csX2" fmla="*/ 51553 w 917113"/>
                <a:gd name="csY2" fmla="*/ 40701 h 1315977"/>
                <a:gd name="csX3" fmla="*/ 51553 w 917113"/>
                <a:gd name="csY3" fmla="*/ 94968 h 1315977"/>
                <a:gd name="csX4" fmla="*/ 86827 w 917113"/>
                <a:gd name="csY4" fmla="*/ 94968 h 1315977"/>
                <a:gd name="csX5" fmla="*/ 86827 w 917113"/>
                <a:gd name="csY5" fmla="*/ 119388 h 1315977"/>
                <a:gd name="csX6" fmla="*/ 108534 w 917113"/>
                <a:gd name="csY6" fmla="*/ 119388 h 1315977"/>
                <a:gd name="csX7" fmla="*/ 108534 w 917113"/>
                <a:gd name="csY7" fmla="*/ 157375 h 1315977"/>
                <a:gd name="csX8" fmla="*/ 132954 w 917113"/>
                <a:gd name="csY8" fmla="*/ 157375 h 1315977"/>
                <a:gd name="csX9" fmla="*/ 132954 w 917113"/>
                <a:gd name="csY9" fmla="*/ 198075 h 1315977"/>
                <a:gd name="csX10" fmla="*/ 162801 w 917113"/>
                <a:gd name="csY10" fmla="*/ 198075 h 1315977"/>
                <a:gd name="csX11" fmla="*/ 162801 w 917113"/>
                <a:gd name="csY11" fmla="*/ 244202 h 1315977"/>
                <a:gd name="csX12" fmla="*/ 189934 w 917113"/>
                <a:gd name="csY12" fmla="*/ 244202 h 1315977"/>
                <a:gd name="csX13" fmla="*/ 189934 w 917113"/>
                <a:gd name="csY13" fmla="*/ 290329 h 1315977"/>
                <a:gd name="csX14" fmla="*/ 214354 w 917113"/>
                <a:gd name="csY14" fmla="*/ 290329 h 1315977"/>
                <a:gd name="csX15" fmla="*/ 214354 w 917113"/>
                <a:gd name="csY15" fmla="*/ 341883 h 1315977"/>
                <a:gd name="csX16" fmla="*/ 236061 w 917113"/>
                <a:gd name="csY16" fmla="*/ 341883 h 1315977"/>
                <a:gd name="csX17" fmla="*/ 236061 w 917113"/>
                <a:gd name="csY17" fmla="*/ 388010 h 1315977"/>
                <a:gd name="csX18" fmla="*/ 276762 w 917113"/>
                <a:gd name="csY18" fmla="*/ 388010 h 1315977"/>
                <a:gd name="csX19" fmla="*/ 276762 w 917113"/>
                <a:gd name="csY19" fmla="*/ 420570 h 1315977"/>
                <a:gd name="csX20" fmla="*/ 317462 w 917113"/>
                <a:gd name="csY20" fmla="*/ 420570 h 1315977"/>
                <a:gd name="csX21" fmla="*/ 317462 w 917113"/>
                <a:gd name="csY21" fmla="*/ 488404 h 1315977"/>
                <a:gd name="csX22" fmla="*/ 350022 w 917113"/>
                <a:gd name="csY22" fmla="*/ 488404 h 1315977"/>
                <a:gd name="csX23" fmla="*/ 350022 w 917113"/>
                <a:gd name="csY23" fmla="*/ 529104 h 1315977"/>
                <a:gd name="csX24" fmla="*/ 366302 w 917113"/>
                <a:gd name="csY24" fmla="*/ 529104 h 1315977"/>
                <a:gd name="csX25" fmla="*/ 366302 w 917113"/>
                <a:gd name="csY25" fmla="*/ 575231 h 1315977"/>
                <a:gd name="csX26" fmla="*/ 382582 w 917113"/>
                <a:gd name="csY26" fmla="*/ 575231 h 1315977"/>
                <a:gd name="csX27" fmla="*/ 382582 w 917113"/>
                <a:gd name="csY27" fmla="*/ 610505 h 1315977"/>
                <a:gd name="csX28" fmla="*/ 398862 w 917113"/>
                <a:gd name="csY28" fmla="*/ 610505 h 1315977"/>
                <a:gd name="csX29" fmla="*/ 398862 w 917113"/>
                <a:gd name="csY29" fmla="*/ 643065 h 1315977"/>
                <a:gd name="csX30" fmla="*/ 415143 w 917113"/>
                <a:gd name="csY30" fmla="*/ 643065 h 1315977"/>
                <a:gd name="csX31" fmla="*/ 415143 w 917113"/>
                <a:gd name="csY31" fmla="*/ 700046 h 1315977"/>
                <a:gd name="csX32" fmla="*/ 431423 w 917113"/>
                <a:gd name="csY32" fmla="*/ 700046 h 1315977"/>
                <a:gd name="csX33" fmla="*/ 431423 w 917113"/>
                <a:gd name="csY33" fmla="*/ 732606 h 1315977"/>
                <a:gd name="csX34" fmla="*/ 447703 w 917113"/>
                <a:gd name="csY34" fmla="*/ 732606 h 1315977"/>
                <a:gd name="csX35" fmla="*/ 447703 w 917113"/>
                <a:gd name="csY35" fmla="*/ 762453 h 1315977"/>
                <a:gd name="csX36" fmla="*/ 461270 w 917113"/>
                <a:gd name="csY36" fmla="*/ 762453 h 1315977"/>
                <a:gd name="csX37" fmla="*/ 461270 w 917113"/>
                <a:gd name="csY37" fmla="*/ 795013 h 1315977"/>
                <a:gd name="csX38" fmla="*/ 480263 w 917113"/>
                <a:gd name="csY38" fmla="*/ 795013 h 1315977"/>
                <a:gd name="csX39" fmla="*/ 480263 w 917113"/>
                <a:gd name="csY39" fmla="*/ 835713 h 1315977"/>
                <a:gd name="csX40" fmla="*/ 515537 w 917113"/>
                <a:gd name="csY40" fmla="*/ 835713 h 1315977"/>
                <a:gd name="csX41" fmla="*/ 515537 w 917113"/>
                <a:gd name="csY41" fmla="*/ 862847 h 1315977"/>
                <a:gd name="csX42" fmla="*/ 539957 w 917113"/>
                <a:gd name="csY42" fmla="*/ 862847 h 1315977"/>
                <a:gd name="csX43" fmla="*/ 539957 w 917113"/>
                <a:gd name="csY43" fmla="*/ 892694 h 1315977"/>
                <a:gd name="csX44" fmla="*/ 564377 w 917113"/>
                <a:gd name="csY44" fmla="*/ 892694 h 1315977"/>
                <a:gd name="csX45" fmla="*/ 564377 w 917113"/>
                <a:gd name="csY45" fmla="*/ 930681 h 1315977"/>
                <a:gd name="csX46" fmla="*/ 583370 w 917113"/>
                <a:gd name="csY46" fmla="*/ 930681 h 1315977"/>
                <a:gd name="csX47" fmla="*/ 583370 w 917113"/>
                <a:gd name="csY47" fmla="*/ 963241 h 1315977"/>
                <a:gd name="csX48" fmla="*/ 605077 w 917113"/>
                <a:gd name="csY48" fmla="*/ 963241 h 1315977"/>
                <a:gd name="csX49" fmla="*/ 605077 w 917113"/>
                <a:gd name="csY49" fmla="*/ 993088 h 1315977"/>
                <a:gd name="csX50" fmla="*/ 634924 w 917113"/>
                <a:gd name="csY50" fmla="*/ 993088 h 1315977"/>
                <a:gd name="csX51" fmla="*/ 634924 w 917113"/>
                <a:gd name="csY51" fmla="*/ 1020221 h 1315977"/>
                <a:gd name="csX52" fmla="*/ 681051 w 917113"/>
                <a:gd name="csY52" fmla="*/ 1020221 h 1315977"/>
                <a:gd name="csX53" fmla="*/ 681051 w 917113"/>
                <a:gd name="csY53" fmla="*/ 1036501 h 1315977"/>
                <a:gd name="csX54" fmla="*/ 700045 w 917113"/>
                <a:gd name="csY54" fmla="*/ 1036501 h 1315977"/>
                <a:gd name="csX55" fmla="*/ 700045 w 917113"/>
                <a:gd name="csY55" fmla="*/ 1058208 h 1315977"/>
                <a:gd name="csX56" fmla="*/ 724465 w 917113"/>
                <a:gd name="csY56" fmla="*/ 1058208 h 1315977"/>
                <a:gd name="csX57" fmla="*/ 724465 w 917113"/>
                <a:gd name="csY57" fmla="*/ 1098909 h 1315977"/>
                <a:gd name="csX58" fmla="*/ 743458 w 917113"/>
                <a:gd name="csY58" fmla="*/ 1098909 h 1315977"/>
                <a:gd name="csX59" fmla="*/ 743458 w 917113"/>
                <a:gd name="csY59" fmla="*/ 1139609 h 1315977"/>
                <a:gd name="csX60" fmla="*/ 778732 w 917113"/>
                <a:gd name="csY60" fmla="*/ 1139609 h 1315977"/>
                <a:gd name="csX61" fmla="*/ 778732 w 917113"/>
                <a:gd name="csY61" fmla="*/ 1158602 h 1315977"/>
                <a:gd name="csX62" fmla="*/ 808579 w 917113"/>
                <a:gd name="csY62" fmla="*/ 1158602 h 1315977"/>
                <a:gd name="csX63" fmla="*/ 808579 w 917113"/>
                <a:gd name="csY63" fmla="*/ 1188449 h 1315977"/>
                <a:gd name="csX64" fmla="*/ 832999 w 917113"/>
                <a:gd name="csY64" fmla="*/ 1188449 h 1315977"/>
                <a:gd name="csX65" fmla="*/ 832999 w 917113"/>
                <a:gd name="csY65" fmla="*/ 1221009 h 1315977"/>
                <a:gd name="csX66" fmla="*/ 868273 w 917113"/>
                <a:gd name="csY66" fmla="*/ 1221009 h 1315977"/>
                <a:gd name="csX67" fmla="*/ 868273 w 917113"/>
                <a:gd name="csY67" fmla="*/ 1253570 h 1315977"/>
                <a:gd name="csX68" fmla="*/ 895406 w 917113"/>
                <a:gd name="csY68" fmla="*/ 1253570 h 1315977"/>
                <a:gd name="csX69" fmla="*/ 895406 w 917113"/>
                <a:gd name="csY69" fmla="*/ 1288843 h 1315977"/>
                <a:gd name="csX70" fmla="*/ 917113 w 917113"/>
                <a:gd name="csY70" fmla="*/ 1288843 h 1315977"/>
                <a:gd name="csX71" fmla="*/ 917113 w 917113"/>
                <a:gd name="csY71" fmla="*/ 1315977 h 13159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</a:cxnLst>
              <a:rect l="l" t="t" r="r" b="b"/>
              <a:pathLst>
                <a:path w="917113" h="1315977">
                  <a:moveTo>
                    <a:pt x="0" y="0"/>
                  </a:moveTo>
                  <a:lnTo>
                    <a:pt x="0" y="40701"/>
                  </a:lnTo>
                  <a:lnTo>
                    <a:pt x="51553" y="40701"/>
                  </a:lnTo>
                  <a:lnTo>
                    <a:pt x="51553" y="94968"/>
                  </a:lnTo>
                  <a:lnTo>
                    <a:pt x="86827" y="94968"/>
                  </a:lnTo>
                  <a:lnTo>
                    <a:pt x="86827" y="119388"/>
                  </a:lnTo>
                  <a:lnTo>
                    <a:pt x="108534" y="119388"/>
                  </a:lnTo>
                  <a:lnTo>
                    <a:pt x="108534" y="157375"/>
                  </a:lnTo>
                  <a:lnTo>
                    <a:pt x="132954" y="157375"/>
                  </a:lnTo>
                  <a:lnTo>
                    <a:pt x="132954" y="198075"/>
                  </a:lnTo>
                  <a:lnTo>
                    <a:pt x="162801" y="198075"/>
                  </a:lnTo>
                  <a:lnTo>
                    <a:pt x="162801" y="244202"/>
                  </a:lnTo>
                  <a:lnTo>
                    <a:pt x="189934" y="244202"/>
                  </a:lnTo>
                  <a:lnTo>
                    <a:pt x="189934" y="290329"/>
                  </a:lnTo>
                  <a:lnTo>
                    <a:pt x="214354" y="290329"/>
                  </a:lnTo>
                  <a:lnTo>
                    <a:pt x="214354" y="341883"/>
                  </a:lnTo>
                  <a:lnTo>
                    <a:pt x="236061" y="341883"/>
                  </a:lnTo>
                  <a:lnTo>
                    <a:pt x="236061" y="388010"/>
                  </a:lnTo>
                  <a:lnTo>
                    <a:pt x="276762" y="388010"/>
                  </a:lnTo>
                  <a:lnTo>
                    <a:pt x="276762" y="420570"/>
                  </a:lnTo>
                  <a:lnTo>
                    <a:pt x="317462" y="420570"/>
                  </a:lnTo>
                  <a:lnTo>
                    <a:pt x="317462" y="488404"/>
                  </a:lnTo>
                  <a:lnTo>
                    <a:pt x="350022" y="488404"/>
                  </a:lnTo>
                  <a:lnTo>
                    <a:pt x="350022" y="529104"/>
                  </a:lnTo>
                  <a:lnTo>
                    <a:pt x="366302" y="529104"/>
                  </a:lnTo>
                  <a:lnTo>
                    <a:pt x="366302" y="575231"/>
                  </a:lnTo>
                  <a:lnTo>
                    <a:pt x="382582" y="575231"/>
                  </a:lnTo>
                  <a:lnTo>
                    <a:pt x="382582" y="610505"/>
                  </a:lnTo>
                  <a:lnTo>
                    <a:pt x="398862" y="610505"/>
                  </a:lnTo>
                  <a:lnTo>
                    <a:pt x="398862" y="643065"/>
                  </a:lnTo>
                  <a:lnTo>
                    <a:pt x="415143" y="643065"/>
                  </a:lnTo>
                  <a:lnTo>
                    <a:pt x="415143" y="700046"/>
                  </a:lnTo>
                  <a:lnTo>
                    <a:pt x="431423" y="700046"/>
                  </a:lnTo>
                  <a:lnTo>
                    <a:pt x="431423" y="732606"/>
                  </a:lnTo>
                  <a:lnTo>
                    <a:pt x="447703" y="732606"/>
                  </a:lnTo>
                  <a:lnTo>
                    <a:pt x="447703" y="762453"/>
                  </a:lnTo>
                  <a:lnTo>
                    <a:pt x="461270" y="762453"/>
                  </a:lnTo>
                  <a:lnTo>
                    <a:pt x="461270" y="795013"/>
                  </a:lnTo>
                  <a:lnTo>
                    <a:pt x="480263" y="795013"/>
                  </a:lnTo>
                  <a:lnTo>
                    <a:pt x="480263" y="835713"/>
                  </a:lnTo>
                  <a:lnTo>
                    <a:pt x="515537" y="835713"/>
                  </a:lnTo>
                  <a:lnTo>
                    <a:pt x="515537" y="862847"/>
                  </a:lnTo>
                  <a:lnTo>
                    <a:pt x="539957" y="862847"/>
                  </a:lnTo>
                  <a:lnTo>
                    <a:pt x="539957" y="892694"/>
                  </a:lnTo>
                  <a:lnTo>
                    <a:pt x="564377" y="892694"/>
                  </a:lnTo>
                  <a:lnTo>
                    <a:pt x="564377" y="930681"/>
                  </a:lnTo>
                  <a:lnTo>
                    <a:pt x="583370" y="930681"/>
                  </a:lnTo>
                  <a:lnTo>
                    <a:pt x="583370" y="963241"/>
                  </a:lnTo>
                  <a:lnTo>
                    <a:pt x="605077" y="963241"/>
                  </a:lnTo>
                  <a:lnTo>
                    <a:pt x="605077" y="993088"/>
                  </a:lnTo>
                  <a:lnTo>
                    <a:pt x="634924" y="993088"/>
                  </a:lnTo>
                  <a:lnTo>
                    <a:pt x="634924" y="1020221"/>
                  </a:lnTo>
                  <a:lnTo>
                    <a:pt x="681051" y="1020221"/>
                  </a:lnTo>
                  <a:lnTo>
                    <a:pt x="681051" y="1036501"/>
                  </a:lnTo>
                  <a:lnTo>
                    <a:pt x="700045" y="1036501"/>
                  </a:lnTo>
                  <a:lnTo>
                    <a:pt x="700045" y="1058208"/>
                  </a:lnTo>
                  <a:lnTo>
                    <a:pt x="724465" y="1058208"/>
                  </a:lnTo>
                  <a:lnTo>
                    <a:pt x="724465" y="1098909"/>
                  </a:lnTo>
                  <a:lnTo>
                    <a:pt x="743458" y="1098909"/>
                  </a:lnTo>
                  <a:lnTo>
                    <a:pt x="743458" y="1139609"/>
                  </a:lnTo>
                  <a:lnTo>
                    <a:pt x="778732" y="1139609"/>
                  </a:lnTo>
                  <a:lnTo>
                    <a:pt x="778732" y="1158602"/>
                  </a:lnTo>
                  <a:lnTo>
                    <a:pt x="808579" y="1158602"/>
                  </a:lnTo>
                  <a:lnTo>
                    <a:pt x="808579" y="1188449"/>
                  </a:lnTo>
                  <a:lnTo>
                    <a:pt x="832999" y="1188449"/>
                  </a:lnTo>
                  <a:lnTo>
                    <a:pt x="832999" y="1221009"/>
                  </a:lnTo>
                  <a:lnTo>
                    <a:pt x="868273" y="1221009"/>
                  </a:lnTo>
                  <a:lnTo>
                    <a:pt x="868273" y="1253570"/>
                  </a:lnTo>
                  <a:lnTo>
                    <a:pt x="895406" y="1253570"/>
                  </a:lnTo>
                  <a:lnTo>
                    <a:pt x="895406" y="1288843"/>
                  </a:lnTo>
                  <a:lnTo>
                    <a:pt x="917113" y="1288843"/>
                  </a:lnTo>
                  <a:lnTo>
                    <a:pt x="917113" y="1315977"/>
                  </a:lnTo>
                </a:path>
              </a:pathLst>
            </a:cu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0A488477-103C-DECF-353C-32E3C23B9263}"/>
                </a:ext>
              </a:extLst>
            </p:cNvPr>
            <p:cNvSpPr/>
            <p:nvPr/>
          </p:nvSpPr>
          <p:spPr>
            <a:xfrm>
              <a:off x="8609469" y="3459525"/>
              <a:ext cx="3022676" cy="781446"/>
            </a:xfrm>
            <a:custGeom>
              <a:avLst/>
              <a:gdLst>
                <a:gd name="csX0" fmla="*/ 0 w 3022676"/>
                <a:gd name="csY0" fmla="*/ 0 h 781446"/>
                <a:gd name="csX1" fmla="*/ 48841 w 3022676"/>
                <a:gd name="csY1" fmla="*/ 0 h 781446"/>
                <a:gd name="csX2" fmla="*/ 48841 w 3022676"/>
                <a:gd name="csY2" fmla="*/ 54267 h 781446"/>
                <a:gd name="csX3" fmla="*/ 73261 w 3022676"/>
                <a:gd name="csY3" fmla="*/ 54267 h 781446"/>
                <a:gd name="csX4" fmla="*/ 73261 w 3022676"/>
                <a:gd name="csY4" fmla="*/ 81401 h 781446"/>
                <a:gd name="csX5" fmla="*/ 105821 w 3022676"/>
                <a:gd name="csY5" fmla="*/ 81401 h 781446"/>
                <a:gd name="csX6" fmla="*/ 105821 w 3022676"/>
                <a:gd name="csY6" fmla="*/ 113961 h 781446"/>
                <a:gd name="csX7" fmla="*/ 149235 w 3022676"/>
                <a:gd name="csY7" fmla="*/ 113961 h 781446"/>
                <a:gd name="csX8" fmla="*/ 149235 w 3022676"/>
                <a:gd name="csY8" fmla="*/ 138381 h 781446"/>
                <a:gd name="csX9" fmla="*/ 179082 w 3022676"/>
                <a:gd name="csY9" fmla="*/ 138381 h 781446"/>
                <a:gd name="csX10" fmla="*/ 179082 w 3022676"/>
                <a:gd name="csY10" fmla="*/ 176368 h 781446"/>
                <a:gd name="csX11" fmla="*/ 222495 w 3022676"/>
                <a:gd name="csY11" fmla="*/ 176368 h 781446"/>
                <a:gd name="csX12" fmla="*/ 222495 w 3022676"/>
                <a:gd name="csY12" fmla="*/ 217068 h 781446"/>
                <a:gd name="csX13" fmla="*/ 276762 w 3022676"/>
                <a:gd name="csY13" fmla="*/ 217068 h 781446"/>
                <a:gd name="csX14" fmla="*/ 276762 w 3022676"/>
                <a:gd name="csY14" fmla="*/ 246915 h 781446"/>
                <a:gd name="csX15" fmla="*/ 306609 w 3022676"/>
                <a:gd name="csY15" fmla="*/ 246915 h 781446"/>
                <a:gd name="csX16" fmla="*/ 306609 w 3022676"/>
                <a:gd name="csY16" fmla="*/ 271336 h 781446"/>
                <a:gd name="csX17" fmla="*/ 341883 w 3022676"/>
                <a:gd name="csY17" fmla="*/ 271336 h 781446"/>
                <a:gd name="csX18" fmla="*/ 341883 w 3022676"/>
                <a:gd name="csY18" fmla="*/ 295756 h 781446"/>
                <a:gd name="csX19" fmla="*/ 363590 w 3022676"/>
                <a:gd name="csY19" fmla="*/ 295756 h 781446"/>
                <a:gd name="csX20" fmla="*/ 363590 w 3022676"/>
                <a:gd name="csY20" fmla="*/ 314749 h 781446"/>
                <a:gd name="csX21" fmla="*/ 412430 w 3022676"/>
                <a:gd name="csY21" fmla="*/ 314749 h 781446"/>
                <a:gd name="csX22" fmla="*/ 412430 w 3022676"/>
                <a:gd name="csY22" fmla="*/ 347309 h 781446"/>
                <a:gd name="csX23" fmla="*/ 453130 w 3022676"/>
                <a:gd name="csY23" fmla="*/ 347309 h 781446"/>
                <a:gd name="csX24" fmla="*/ 453130 w 3022676"/>
                <a:gd name="csY24" fmla="*/ 382583 h 781446"/>
                <a:gd name="csX25" fmla="*/ 518251 w 3022676"/>
                <a:gd name="csY25" fmla="*/ 382583 h 781446"/>
                <a:gd name="csX26" fmla="*/ 518251 w 3022676"/>
                <a:gd name="csY26" fmla="*/ 401576 h 781446"/>
                <a:gd name="csX27" fmla="*/ 613218 w 3022676"/>
                <a:gd name="csY27" fmla="*/ 401576 h 781446"/>
                <a:gd name="csX28" fmla="*/ 613218 w 3022676"/>
                <a:gd name="csY28" fmla="*/ 428710 h 781446"/>
                <a:gd name="csX29" fmla="*/ 637638 w 3022676"/>
                <a:gd name="csY29" fmla="*/ 428710 h 781446"/>
                <a:gd name="csX30" fmla="*/ 637638 w 3022676"/>
                <a:gd name="csY30" fmla="*/ 444990 h 781446"/>
                <a:gd name="csX31" fmla="*/ 719039 w 3022676"/>
                <a:gd name="csY31" fmla="*/ 444990 h 781446"/>
                <a:gd name="csX32" fmla="*/ 719039 w 3022676"/>
                <a:gd name="csY32" fmla="*/ 463984 h 781446"/>
                <a:gd name="csX33" fmla="*/ 784159 w 3022676"/>
                <a:gd name="csY33" fmla="*/ 463984 h 781446"/>
                <a:gd name="csX34" fmla="*/ 784159 w 3022676"/>
                <a:gd name="csY34" fmla="*/ 477550 h 781446"/>
                <a:gd name="csX35" fmla="*/ 846567 w 3022676"/>
                <a:gd name="csY35" fmla="*/ 477550 h 781446"/>
                <a:gd name="csX36" fmla="*/ 846567 w 3022676"/>
                <a:gd name="csY36" fmla="*/ 501971 h 781446"/>
                <a:gd name="csX37" fmla="*/ 889980 w 3022676"/>
                <a:gd name="csY37" fmla="*/ 501971 h 781446"/>
                <a:gd name="csX38" fmla="*/ 889980 w 3022676"/>
                <a:gd name="csY38" fmla="*/ 531817 h 781446"/>
                <a:gd name="csX39" fmla="*/ 946961 w 3022676"/>
                <a:gd name="csY39" fmla="*/ 531817 h 781446"/>
                <a:gd name="csX40" fmla="*/ 946961 w 3022676"/>
                <a:gd name="csY40" fmla="*/ 550811 h 781446"/>
                <a:gd name="csX41" fmla="*/ 1031075 w 3022676"/>
                <a:gd name="csY41" fmla="*/ 550811 h 781446"/>
                <a:gd name="csX42" fmla="*/ 1031075 w 3022676"/>
                <a:gd name="csY42" fmla="*/ 567091 h 781446"/>
                <a:gd name="csX43" fmla="*/ 1120615 w 3022676"/>
                <a:gd name="csY43" fmla="*/ 567091 h 781446"/>
                <a:gd name="csX44" fmla="*/ 1120615 w 3022676"/>
                <a:gd name="csY44" fmla="*/ 591511 h 781446"/>
                <a:gd name="csX45" fmla="*/ 1210156 w 3022676"/>
                <a:gd name="csY45" fmla="*/ 591511 h 781446"/>
                <a:gd name="csX46" fmla="*/ 1210156 w 3022676"/>
                <a:gd name="csY46" fmla="*/ 629498 h 781446"/>
                <a:gd name="csX47" fmla="*/ 1253570 w 3022676"/>
                <a:gd name="csY47" fmla="*/ 629498 h 781446"/>
                <a:gd name="csX48" fmla="*/ 1253570 w 3022676"/>
                <a:gd name="csY48" fmla="*/ 662058 h 781446"/>
                <a:gd name="csX49" fmla="*/ 1419084 w 3022676"/>
                <a:gd name="csY49" fmla="*/ 662058 h 781446"/>
                <a:gd name="csX50" fmla="*/ 1419084 w 3022676"/>
                <a:gd name="csY50" fmla="*/ 683765 h 781446"/>
                <a:gd name="csX51" fmla="*/ 1489631 w 3022676"/>
                <a:gd name="csY51" fmla="*/ 683765 h 781446"/>
                <a:gd name="csX52" fmla="*/ 1489631 w 3022676"/>
                <a:gd name="csY52" fmla="*/ 708185 h 781446"/>
                <a:gd name="csX53" fmla="*/ 1598165 w 3022676"/>
                <a:gd name="csY53" fmla="*/ 708185 h 781446"/>
                <a:gd name="csX54" fmla="*/ 1598165 w 3022676"/>
                <a:gd name="csY54" fmla="*/ 729892 h 781446"/>
                <a:gd name="csX55" fmla="*/ 1752827 w 3022676"/>
                <a:gd name="csY55" fmla="*/ 729892 h 781446"/>
                <a:gd name="csX56" fmla="*/ 1752827 w 3022676"/>
                <a:gd name="csY56" fmla="*/ 743459 h 781446"/>
                <a:gd name="csX57" fmla="*/ 1864074 w 3022676"/>
                <a:gd name="csY57" fmla="*/ 743459 h 781446"/>
                <a:gd name="csX58" fmla="*/ 1864074 w 3022676"/>
                <a:gd name="csY58" fmla="*/ 751599 h 781446"/>
                <a:gd name="csX59" fmla="*/ 2083856 w 3022676"/>
                <a:gd name="csY59" fmla="*/ 751599 h 781446"/>
                <a:gd name="csX60" fmla="*/ 2083856 w 3022676"/>
                <a:gd name="csY60" fmla="*/ 765166 h 781446"/>
                <a:gd name="csX61" fmla="*/ 2596679 w 3022676"/>
                <a:gd name="csY61" fmla="*/ 765166 h 781446"/>
                <a:gd name="csX62" fmla="*/ 2596679 w 3022676"/>
                <a:gd name="csY62" fmla="*/ 781446 h 781446"/>
                <a:gd name="csX63" fmla="*/ 3022676 w 3022676"/>
                <a:gd name="csY63" fmla="*/ 781446 h 78144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</a:cxnLst>
              <a:rect l="l" t="t" r="r" b="b"/>
              <a:pathLst>
                <a:path w="3022676" h="781446">
                  <a:moveTo>
                    <a:pt x="0" y="0"/>
                  </a:moveTo>
                  <a:lnTo>
                    <a:pt x="48841" y="0"/>
                  </a:lnTo>
                  <a:lnTo>
                    <a:pt x="48841" y="54267"/>
                  </a:lnTo>
                  <a:lnTo>
                    <a:pt x="73261" y="54267"/>
                  </a:lnTo>
                  <a:lnTo>
                    <a:pt x="73261" y="81401"/>
                  </a:lnTo>
                  <a:lnTo>
                    <a:pt x="105821" y="81401"/>
                  </a:lnTo>
                  <a:lnTo>
                    <a:pt x="105821" y="113961"/>
                  </a:lnTo>
                  <a:lnTo>
                    <a:pt x="149235" y="113961"/>
                  </a:lnTo>
                  <a:lnTo>
                    <a:pt x="149235" y="138381"/>
                  </a:lnTo>
                  <a:lnTo>
                    <a:pt x="179082" y="138381"/>
                  </a:lnTo>
                  <a:lnTo>
                    <a:pt x="179082" y="176368"/>
                  </a:lnTo>
                  <a:lnTo>
                    <a:pt x="222495" y="176368"/>
                  </a:lnTo>
                  <a:lnTo>
                    <a:pt x="222495" y="217068"/>
                  </a:lnTo>
                  <a:lnTo>
                    <a:pt x="276762" y="217068"/>
                  </a:lnTo>
                  <a:lnTo>
                    <a:pt x="276762" y="246915"/>
                  </a:lnTo>
                  <a:lnTo>
                    <a:pt x="306609" y="246915"/>
                  </a:lnTo>
                  <a:lnTo>
                    <a:pt x="306609" y="271336"/>
                  </a:lnTo>
                  <a:lnTo>
                    <a:pt x="341883" y="271336"/>
                  </a:lnTo>
                  <a:lnTo>
                    <a:pt x="341883" y="295756"/>
                  </a:lnTo>
                  <a:lnTo>
                    <a:pt x="363590" y="295756"/>
                  </a:lnTo>
                  <a:lnTo>
                    <a:pt x="363590" y="314749"/>
                  </a:lnTo>
                  <a:lnTo>
                    <a:pt x="412430" y="314749"/>
                  </a:lnTo>
                  <a:lnTo>
                    <a:pt x="412430" y="347309"/>
                  </a:lnTo>
                  <a:lnTo>
                    <a:pt x="453130" y="347309"/>
                  </a:lnTo>
                  <a:lnTo>
                    <a:pt x="453130" y="382583"/>
                  </a:lnTo>
                  <a:lnTo>
                    <a:pt x="518251" y="382583"/>
                  </a:lnTo>
                  <a:lnTo>
                    <a:pt x="518251" y="401576"/>
                  </a:lnTo>
                  <a:lnTo>
                    <a:pt x="613218" y="401576"/>
                  </a:lnTo>
                  <a:lnTo>
                    <a:pt x="613218" y="428710"/>
                  </a:lnTo>
                  <a:lnTo>
                    <a:pt x="637638" y="428710"/>
                  </a:lnTo>
                  <a:lnTo>
                    <a:pt x="637638" y="444990"/>
                  </a:lnTo>
                  <a:lnTo>
                    <a:pt x="719039" y="444990"/>
                  </a:lnTo>
                  <a:lnTo>
                    <a:pt x="719039" y="463984"/>
                  </a:lnTo>
                  <a:lnTo>
                    <a:pt x="784159" y="463984"/>
                  </a:lnTo>
                  <a:lnTo>
                    <a:pt x="784159" y="477550"/>
                  </a:lnTo>
                  <a:lnTo>
                    <a:pt x="846567" y="477550"/>
                  </a:lnTo>
                  <a:lnTo>
                    <a:pt x="846567" y="501971"/>
                  </a:lnTo>
                  <a:lnTo>
                    <a:pt x="889980" y="501971"/>
                  </a:lnTo>
                  <a:lnTo>
                    <a:pt x="889980" y="531817"/>
                  </a:lnTo>
                  <a:lnTo>
                    <a:pt x="946961" y="531817"/>
                  </a:lnTo>
                  <a:lnTo>
                    <a:pt x="946961" y="550811"/>
                  </a:lnTo>
                  <a:lnTo>
                    <a:pt x="1031075" y="550811"/>
                  </a:lnTo>
                  <a:lnTo>
                    <a:pt x="1031075" y="567091"/>
                  </a:lnTo>
                  <a:lnTo>
                    <a:pt x="1120615" y="567091"/>
                  </a:lnTo>
                  <a:lnTo>
                    <a:pt x="1120615" y="591511"/>
                  </a:lnTo>
                  <a:lnTo>
                    <a:pt x="1210156" y="591511"/>
                  </a:lnTo>
                  <a:lnTo>
                    <a:pt x="1210156" y="629498"/>
                  </a:lnTo>
                  <a:lnTo>
                    <a:pt x="1253570" y="629498"/>
                  </a:lnTo>
                  <a:lnTo>
                    <a:pt x="1253570" y="662058"/>
                  </a:lnTo>
                  <a:lnTo>
                    <a:pt x="1419084" y="662058"/>
                  </a:lnTo>
                  <a:lnTo>
                    <a:pt x="1419084" y="683765"/>
                  </a:lnTo>
                  <a:lnTo>
                    <a:pt x="1489631" y="683765"/>
                  </a:lnTo>
                  <a:lnTo>
                    <a:pt x="1489631" y="708185"/>
                  </a:lnTo>
                  <a:lnTo>
                    <a:pt x="1598165" y="708185"/>
                  </a:lnTo>
                  <a:lnTo>
                    <a:pt x="1598165" y="729892"/>
                  </a:lnTo>
                  <a:lnTo>
                    <a:pt x="1752827" y="729892"/>
                  </a:lnTo>
                  <a:lnTo>
                    <a:pt x="1752827" y="743459"/>
                  </a:lnTo>
                  <a:lnTo>
                    <a:pt x="1864074" y="743459"/>
                  </a:lnTo>
                  <a:lnTo>
                    <a:pt x="1864074" y="751599"/>
                  </a:lnTo>
                  <a:lnTo>
                    <a:pt x="2083856" y="751599"/>
                  </a:lnTo>
                  <a:lnTo>
                    <a:pt x="2083856" y="765166"/>
                  </a:lnTo>
                  <a:lnTo>
                    <a:pt x="2596679" y="765166"/>
                  </a:lnTo>
                  <a:lnTo>
                    <a:pt x="2596679" y="781446"/>
                  </a:lnTo>
                  <a:lnTo>
                    <a:pt x="3022676" y="781446"/>
                  </a:lnTo>
                </a:path>
              </a:pathLst>
            </a:cu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DEE99A4C-A313-43C5-2411-4FF4D0680420}"/>
              </a:ext>
            </a:extLst>
          </p:cNvPr>
          <p:cNvSpPr/>
          <p:nvPr/>
        </p:nvSpPr>
        <p:spPr>
          <a:xfrm>
            <a:off x="7708636" y="2189676"/>
            <a:ext cx="3923509" cy="2056722"/>
          </a:xfrm>
          <a:custGeom>
            <a:avLst/>
            <a:gdLst>
              <a:gd name="csX0" fmla="*/ 0 w 3923509"/>
              <a:gd name="csY0" fmla="*/ 0 h 2056722"/>
              <a:gd name="csX1" fmla="*/ 35274 w 3923509"/>
              <a:gd name="csY1" fmla="*/ 35274 h 2056722"/>
              <a:gd name="csX2" fmla="*/ 54267 w 3923509"/>
              <a:gd name="csY2" fmla="*/ 54267 h 2056722"/>
              <a:gd name="csX3" fmla="*/ 75974 w 3923509"/>
              <a:gd name="csY3" fmla="*/ 54267 h 2056722"/>
              <a:gd name="csX4" fmla="*/ 75974 w 3923509"/>
              <a:gd name="csY4" fmla="*/ 111247 h 2056722"/>
              <a:gd name="csX5" fmla="*/ 103108 w 3923509"/>
              <a:gd name="csY5" fmla="*/ 111247 h 2056722"/>
              <a:gd name="csX6" fmla="*/ 103108 w 3923509"/>
              <a:gd name="csY6" fmla="*/ 151948 h 2056722"/>
              <a:gd name="csX7" fmla="*/ 127528 w 3923509"/>
              <a:gd name="csY7" fmla="*/ 151948 h 2056722"/>
              <a:gd name="csX8" fmla="*/ 127528 w 3923509"/>
              <a:gd name="csY8" fmla="*/ 184508 h 2056722"/>
              <a:gd name="csX9" fmla="*/ 143808 w 3923509"/>
              <a:gd name="csY9" fmla="*/ 184508 h 2056722"/>
              <a:gd name="csX10" fmla="*/ 143808 w 3923509"/>
              <a:gd name="csY10" fmla="*/ 211642 h 2056722"/>
              <a:gd name="csX11" fmla="*/ 160088 w 3923509"/>
              <a:gd name="csY11" fmla="*/ 211642 h 2056722"/>
              <a:gd name="csX12" fmla="*/ 160088 w 3923509"/>
              <a:gd name="csY12" fmla="*/ 230635 h 2056722"/>
              <a:gd name="csX13" fmla="*/ 184508 w 3923509"/>
              <a:gd name="csY13" fmla="*/ 230635 h 2056722"/>
              <a:gd name="csX14" fmla="*/ 184508 w 3923509"/>
              <a:gd name="csY14" fmla="*/ 252342 h 2056722"/>
              <a:gd name="csX15" fmla="*/ 200788 w 3923509"/>
              <a:gd name="csY15" fmla="*/ 252342 h 2056722"/>
              <a:gd name="csX16" fmla="*/ 200788 w 3923509"/>
              <a:gd name="csY16" fmla="*/ 325602 h 2056722"/>
              <a:gd name="csX17" fmla="*/ 219782 w 3923509"/>
              <a:gd name="csY17" fmla="*/ 325602 h 2056722"/>
              <a:gd name="csX18" fmla="*/ 219782 w 3923509"/>
              <a:gd name="csY18" fmla="*/ 347309 h 2056722"/>
              <a:gd name="csX19" fmla="*/ 238775 w 3923509"/>
              <a:gd name="csY19" fmla="*/ 347309 h 2056722"/>
              <a:gd name="csX20" fmla="*/ 238775 w 3923509"/>
              <a:gd name="csY20" fmla="*/ 382583 h 2056722"/>
              <a:gd name="csX21" fmla="*/ 257769 w 3923509"/>
              <a:gd name="csY21" fmla="*/ 382583 h 2056722"/>
              <a:gd name="csX22" fmla="*/ 257769 w 3923509"/>
              <a:gd name="csY22" fmla="*/ 409716 h 2056722"/>
              <a:gd name="csX23" fmla="*/ 279476 w 3923509"/>
              <a:gd name="csY23" fmla="*/ 409716 h 2056722"/>
              <a:gd name="csX24" fmla="*/ 279476 w 3923509"/>
              <a:gd name="csY24" fmla="*/ 434136 h 2056722"/>
              <a:gd name="csX25" fmla="*/ 301182 w 3923509"/>
              <a:gd name="csY25" fmla="*/ 434136 h 2056722"/>
              <a:gd name="csX26" fmla="*/ 301182 w 3923509"/>
              <a:gd name="csY26" fmla="*/ 474837 h 2056722"/>
              <a:gd name="csX27" fmla="*/ 314749 w 3923509"/>
              <a:gd name="csY27" fmla="*/ 474837 h 2056722"/>
              <a:gd name="csX28" fmla="*/ 314749 w 3923509"/>
              <a:gd name="csY28" fmla="*/ 501970 h 2056722"/>
              <a:gd name="csX29" fmla="*/ 336456 w 3923509"/>
              <a:gd name="csY29" fmla="*/ 501970 h 2056722"/>
              <a:gd name="csX30" fmla="*/ 336456 w 3923509"/>
              <a:gd name="csY30" fmla="*/ 537244 h 2056722"/>
              <a:gd name="csX31" fmla="*/ 355449 w 3923509"/>
              <a:gd name="csY31" fmla="*/ 537244 h 2056722"/>
              <a:gd name="csX32" fmla="*/ 355449 w 3923509"/>
              <a:gd name="csY32" fmla="*/ 572517 h 2056722"/>
              <a:gd name="csX33" fmla="*/ 374443 w 3923509"/>
              <a:gd name="csY33" fmla="*/ 572517 h 2056722"/>
              <a:gd name="csX34" fmla="*/ 374443 w 3923509"/>
              <a:gd name="csY34" fmla="*/ 613218 h 2056722"/>
              <a:gd name="csX35" fmla="*/ 393436 w 3923509"/>
              <a:gd name="csY35" fmla="*/ 613218 h 2056722"/>
              <a:gd name="csX36" fmla="*/ 393436 w 3923509"/>
              <a:gd name="csY36" fmla="*/ 656631 h 2056722"/>
              <a:gd name="csX37" fmla="*/ 415143 w 3923509"/>
              <a:gd name="csY37" fmla="*/ 656631 h 2056722"/>
              <a:gd name="csX38" fmla="*/ 415143 w 3923509"/>
              <a:gd name="csY38" fmla="*/ 700045 h 2056722"/>
              <a:gd name="csX39" fmla="*/ 434137 w 3923509"/>
              <a:gd name="csY39" fmla="*/ 719039 h 2056722"/>
              <a:gd name="csX40" fmla="*/ 455843 w 3923509"/>
              <a:gd name="csY40" fmla="*/ 740745 h 2056722"/>
              <a:gd name="csX41" fmla="*/ 455843 w 3923509"/>
              <a:gd name="csY41" fmla="*/ 762452 h 2056722"/>
              <a:gd name="csX42" fmla="*/ 472124 w 3923509"/>
              <a:gd name="csY42" fmla="*/ 762452 h 2056722"/>
              <a:gd name="csX43" fmla="*/ 472124 w 3923509"/>
              <a:gd name="csY43" fmla="*/ 803152 h 2056722"/>
              <a:gd name="csX44" fmla="*/ 485690 w 3923509"/>
              <a:gd name="csY44" fmla="*/ 803152 h 2056722"/>
              <a:gd name="csX45" fmla="*/ 485690 w 3923509"/>
              <a:gd name="csY45" fmla="*/ 832999 h 2056722"/>
              <a:gd name="csX46" fmla="*/ 510111 w 3923509"/>
              <a:gd name="csY46" fmla="*/ 832999 h 2056722"/>
              <a:gd name="csX47" fmla="*/ 510111 w 3923509"/>
              <a:gd name="csY47" fmla="*/ 865560 h 2056722"/>
              <a:gd name="csX48" fmla="*/ 529104 w 3923509"/>
              <a:gd name="csY48" fmla="*/ 865560 h 2056722"/>
              <a:gd name="csX49" fmla="*/ 529104 w 3923509"/>
              <a:gd name="csY49" fmla="*/ 892693 h 2056722"/>
              <a:gd name="csX50" fmla="*/ 542671 w 3923509"/>
              <a:gd name="csY50" fmla="*/ 892693 h 2056722"/>
              <a:gd name="csX51" fmla="*/ 542671 w 3923509"/>
              <a:gd name="csY51" fmla="*/ 930680 h 2056722"/>
              <a:gd name="csX52" fmla="*/ 558951 w 3923509"/>
              <a:gd name="csY52" fmla="*/ 930680 h 2056722"/>
              <a:gd name="csX53" fmla="*/ 558951 w 3923509"/>
              <a:gd name="csY53" fmla="*/ 960527 h 2056722"/>
              <a:gd name="csX54" fmla="*/ 588798 w 3923509"/>
              <a:gd name="csY54" fmla="*/ 960527 h 2056722"/>
              <a:gd name="csX55" fmla="*/ 588798 w 3923509"/>
              <a:gd name="csY55" fmla="*/ 987660 h 2056722"/>
              <a:gd name="csX56" fmla="*/ 607791 w 3923509"/>
              <a:gd name="csY56" fmla="*/ 987660 h 2056722"/>
              <a:gd name="csX57" fmla="*/ 607791 w 3923509"/>
              <a:gd name="csY57" fmla="*/ 1025647 h 2056722"/>
              <a:gd name="csX58" fmla="*/ 621358 w 3923509"/>
              <a:gd name="csY58" fmla="*/ 1025647 h 2056722"/>
              <a:gd name="csX59" fmla="*/ 621358 w 3923509"/>
              <a:gd name="csY59" fmla="*/ 1063634 h 2056722"/>
              <a:gd name="csX60" fmla="*/ 640352 w 3923509"/>
              <a:gd name="csY60" fmla="*/ 1063634 h 2056722"/>
              <a:gd name="csX61" fmla="*/ 640352 w 3923509"/>
              <a:gd name="csY61" fmla="*/ 1088055 h 2056722"/>
              <a:gd name="csX62" fmla="*/ 651205 w 3923509"/>
              <a:gd name="csY62" fmla="*/ 1088055 h 2056722"/>
              <a:gd name="csX63" fmla="*/ 651205 w 3923509"/>
              <a:gd name="csY63" fmla="*/ 1115188 h 2056722"/>
              <a:gd name="csX64" fmla="*/ 672912 w 3923509"/>
              <a:gd name="csY64" fmla="*/ 1115188 h 2056722"/>
              <a:gd name="csX65" fmla="*/ 672912 w 3923509"/>
              <a:gd name="csY65" fmla="*/ 1136895 h 2056722"/>
              <a:gd name="csX66" fmla="*/ 686479 w 3923509"/>
              <a:gd name="csY66" fmla="*/ 1136895 h 2056722"/>
              <a:gd name="csX67" fmla="*/ 686479 w 3923509"/>
              <a:gd name="csY67" fmla="*/ 1166742 h 2056722"/>
              <a:gd name="csX68" fmla="*/ 713612 w 3923509"/>
              <a:gd name="csY68" fmla="*/ 1166742 h 2056722"/>
              <a:gd name="csX69" fmla="*/ 713612 w 3923509"/>
              <a:gd name="csY69" fmla="*/ 1180309 h 2056722"/>
              <a:gd name="csX70" fmla="*/ 732606 w 3923509"/>
              <a:gd name="csY70" fmla="*/ 1180309 h 2056722"/>
              <a:gd name="csX71" fmla="*/ 732606 w 3923509"/>
              <a:gd name="csY71" fmla="*/ 1223722 h 2056722"/>
              <a:gd name="csX72" fmla="*/ 748886 w 3923509"/>
              <a:gd name="csY72" fmla="*/ 1223722 h 2056722"/>
              <a:gd name="csX73" fmla="*/ 748886 w 3923509"/>
              <a:gd name="csY73" fmla="*/ 1245429 h 2056722"/>
              <a:gd name="csX74" fmla="*/ 778733 w 3923509"/>
              <a:gd name="csY74" fmla="*/ 1245429 h 2056722"/>
              <a:gd name="csX75" fmla="*/ 778733 w 3923509"/>
              <a:gd name="csY75" fmla="*/ 1264423 h 2056722"/>
              <a:gd name="csX76" fmla="*/ 808579 w 3923509"/>
              <a:gd name="csY76" fmla="*/ 1264423 h 2056722"/>
              <a:gd name="csX77" fmla="*/ 808579 w 3923509"/>
              <a:gd name="csY77" fmla="*/ 1307836 h 2056722"/>
              <a:gd name="csX78" fmla="*/ 849280 w 3923509"/>
              <a:gd name="csY78" fmla="*/ 1307836 h 2056722"/>
              <a:gd name="csX79" fmla="*/ 849280 w 3923509"/>
              <a:gd name="csY79" fmla="*/ 1329543 h 2056722"/>
              <a:gd name="csX80" fmla="*/ 868273 w 3923509"/>
              <a:gd name="csY80" fmla="*/ 1329543 h 2056722"/>
              <a:gd name="csX81" fmla="*/ 868273 w 3923509"/>
              <a:gd name="csY81" fmla="*/ 1353963 h 2056722"/>
              <a:gd name="csX82" fmla="*/ 908973 w 3923509"/>
              <a:gd name="csY82" fmla="*/ 1353963 h 2056722"/>
              <a:gd name="csX83" fmla="*/ 908973 w 3923509"/>
              <a:gd name="csY83" fmla="*/ 1372957 h 2056722"/>
              <a:gd name="csX84" fmla="*/ 930680 w 3923509"/>
              <a:gd name="csY84" fmla="*/ 1372957 h 2056722"/>
              <a:gd name="csX85" fmla="*/ 930680 w 3923509"/>
              <a:gd name="csY85" fmla="*/ 1405517 h 2056722"/>
              <a:gd name="csX86" fmla="*/ 965954 w 3923509"/>
              <a:gd name="csY86" fmla="*/ 1405517 h 2056722"/>
              <a:gd name="csX87" fmla="*/ 965954 w 3923509"/>
              <a:gd name="csY87" fmla="*/ 1440790 h 2056722"/>
              <a:gd name="csX88" fmla="*/ 993087 w 3923509"/>
              <a:gd name="csY88" fmla="*/ 1440790 h 2056722"/>
              <a:gd name="csX89" fmla="*/ 993087 w 3923509"/>
              <a:gd name="csY89" fmla="*/ 1467924 h 2056722"/>
              <a:gd name="csX90" fmla="*/ 1020221 w 3923509"/>
              <a:gd name="csY90" fmla="*/ 1467924 h 2056722"/>
              <a:gd name="csX91" fmla="*/ 1020221 w 3923509"/>
              <a:gd name="csY91" fmla="*/ 1495058 h 2056722"/>
              <a:gd name="csX92" fmla="*/ 1055495 w 3923509"/>
              <a:gd name="csY92" fmla="*/ 1495058 h 2056722"/>
              <a:gd name="csX93" fmla="*/ 1055495 w 3923509"/>
              <a:gd name="csY93" fmla="*/ 1519478 h 2056722"/>
              <a:gd name="csX94" fmla="*/ 1085341 w 3923509"/>
              <a:gd name="csY94" fmla="*/ 1519478 h 2056722"/>
              <a:gd name="csX95" fmla="*/ 1085341 w 3923509"/>
              <a:gd name="csY95" fmla="*/ 1549325 h 2056722"/>
              <a:gd name="csX96" fmla="*/ 1117902 w 3923509"/>
              <a:gd name="csY96" fmla="*/ 1549325 h 2056722"/>
              <a:gd name="csX97" fmla="*/ 1117902 w 3923509"/>
              <a:gd name="csY97" fmla="*/ 1565605 h 2056722"/>
              <a:gd name="csX98" fmla="*/ 1147749 w 3923509"/>
              <a:gd name="csY98" fmla="*/ 1565605 h 2056722"/>
              <a:gd name="csX99" fmla="*/ 1147749 w 3923509"/>
              <a:gd name="csY99" fmla="*/ 1590025 h 2056722"/>
              <a:gd name="csX100" fmla="*/ 1183022 w 3923509"/>
              <a:gd name="csY100" fmla="*/ 1590025 h 2056722"/>
              <a:gd name="csX101" fmla="*/ 1183022 w 3923509"/>
              <a:gd name="csY101" fmla="*/ 1614445 h 2056722"/>
              <a:gd name="csX102" fmla="*/ 1226436 w 3923509"/>
              <a:gd name="csY102" fmla="*/ 1614445 h 2056722"/>
              <a:gd name="csX103" fmla="*/ 1226436 w 3923509"/>
              <a:gd name="csY103" fmla="*/ 1625298 h 2056722"/>
              <a:gd name="csX104" fmla="*/ 1269849 w 3923509"/>
              <a:gd name="csY104" fmla="*/ 1625298 h 2056722"/>
              <a:gd name="csX105" fmla="*/ 1269849 w 3923509"/>
              <a:gd name="csY105" fmla="*/ 1644292 h 2056722"/>
              <a:gd name="csX106" fmla="*/ 1288843 w 3923509"/>
              <a:gd name="csY106" fmla="*/ 1644292 h 2056722"/>
              <a:gd name="csX107" fmla="*/ 1288843 w 3923509"/>
              <a:gd name="csY107" fmla="*/ 1655145 h 2056722"/>
              <a:gd name="csX108" fmla="*/ 1313263 w 3923509"/>
              <a:gd name="csY108" fmla="*/ 1655145 h 2056722"/>
              <a:gd name="csX109" fmla="*/ 1313263 w 3923509"/>
              <a:gd name="csY109" fmla="*/ 1674139 h 2056722"/>
              <a:gd name="csX110" fmla="*/ 1353963 w 3923509"/>
              <a:gd name="csY110" fmla="*/ 1674139 h 2056722"/>
              <a:gd name="csX111" fmla="*/ 1353963 w 3923509"/>
              <a:gd name="csY111" fmla="*/ 1684992 h 2056722"/>
              <a:gd name="csX112" fmla="*/ 1405517 w 3923509"/>
              <a:gd name="csY112" fmla="*/ 1684992 h 2056722"/>
              <a:gd name="csX113" fmla="*/ 1405517 w 3923509"/>
              <a:gd name="csY113" fmla="*/ 1695846 h 2056722"/>
              <a:gd name="csX114" fmla="*/ 1438077 w 3923509"/>
              <a:gd name="csY114" fmla="*/ 1695846 h 2056722"/>
              <a:gd name="csX115" fmla="*/ 1438077 w 3923509"/>
              <a:gd name="csY115" fmla="*/ 1714839 h 2056722"/>
              <a:gd name="csX116" fmla="*/ 1505911 w 3923509"/>
              <a:gd name="csY116" fmla="*/ 1714839 h 2056722"/>
              <a:gd name="csX117" fmla="*/ 1505911 w 3923509"/>
              <a:gd name="csY117" fmla="*/ 1731119 h 2056722"/>
              <a:gd name="csX118" fmla="*/ 1565605 w 3923509"/>
              <a:gd name="csY118" fmla="*/ 1731119 h 2056722"/>
              <a:gd name="csX119" fmla="*/ 1565605 w 3923509"/>
              <a:gd name="csY119" fmla="*/ 1744686 h 2056722"/>
              <a:gd name="csX120" fmla="*/ 1600879 w 3923509"/>
              <a:gd name="csY120" fmla="*/ 1744686 h 2056722"/>
              <a:gd name="csX121" fmla="*/ 1600879 w 3923509"/>
              <a:gd name="csY121" fmla="*/ 1760966 h 2056722"/>
              <a:gd name="csX122" fmla="*/ 1674139 w 3923509"/>
              <a:gd name="csY122" fmla="*/ 1760966 h 2056722"/>
              <a:gd name="csX123" fmla="*/ 1674139 w 3923509"/>
              <a:gd name="csY123" fmla="*/ 1779960 h 2056722"/>
              <a:gd name="csX124" fmla="*/ 1706699 w 3923509"/>
              <a:gd name="csY124" fmla="*/ 1779960 h 2056722"/>
              <a:gd name="csX125" fmla="*/ 1706699 w 3923509"/>
              <a:gd name="csY125" fmla="*/ 1796240 h 2056722"/>
              <a:gd name="csX126" fmla="*/ 1771820 w 3923509"/>
              <a:gd name="csY126" fmla="*/ 1796240 h 2056722"/>
              <a:gd name="csX127" fmla="*/ 1771820 w 3923509"/>
              <a:gd name="csY127" fmla="*/ 1820660 h 2056722"/>
              <a:gd name="csX128" fmla="*/ 1804380 w 3923509"/>
              <a:gd name="csY128" fmla="*/ 1820660 h 2056722"/>
              <a:gd name="csX129" fmla="*/ 1826087 w 3923509"/>
              <a:gd name="csY129" fmla="*/ 1820660 h 2056722"/>
              <a:gd name="csX130" fmla="*/ 1826087 w 3923509"/>
              <a:gd name="csY130" fmla="*/ 1836940 h 2056722"/>
              <a:gd name="csX131" fmla="*/ 1877641 w 3923509"/>
              <a:gd name="csY131" fmla="*/ 1836940 h 2056722"/>
              <a:gd name="csX132" fmla="*/ 1877641 w 3923509"/>
              <a:gd name="csY132" fmla="*/ 1850507 h 2056722"/>
              <a:gd name="csX133" fmla="*/ 1956328 w 3923509"/>
              <a:gd name="csY133" fmla="*/ 1850507 h 2056722"/>
              <a:gd name="csX134" fmla="*/ 1956328 w 3923509"/>
              <a:gd name="csY134" fmla="*/ 1861360 h 2056722"/>
              <a:gd name="csX135" fmla="*/ 2056722 w 3923509"/>
              <a:gd name="csY135" fmla="*/ 1861360 h 2056722"/>
              <a:gd name="csX136" fmla="*/ 2056722 w 3923509"/>
              <a:gd name="csY136" fmla="*/ 1877640 h 2056722"/>
              <a:gd name="csX137" fmla="*/ 2154403 w 3923509"/>
              <a:gd name="csY137" fmla="*/ 1877640 h 2056722"/>
              <a:gd name="csX138" fmla="*/ 2154403 w 3923509"/>
              <a:gd name="csY138" fmla="*/ 1893920 h 2056722"/>
              <a:gd name="csX139" fmla="*/ 2197816 w 3923509"/>
              <a:gd name="csY139" fmla="*/ 1893920 h 2056722"/>
              <a:gd name="csX140" fmla="*/ 2197816 w 3923509"/>
              <a:gd name="csY140" fmla="*/ 1907487 h 2056722"/>
              <a:gd name="csX141" fmla="*/ 2252083 w 3923509"/>
              <a:gd name="csY141" fmla="*/ 1907487 h 2056722"/>
              <a:gd name="csX142" fmla="*/ 2252083 w 3923509"/>
              <a:gd name="csY142" fmla="*/ 1921054 h 2056722"/>
              <a:gd name="csX143" fmla="*/ 2300924 w 3923509"/>
              <a:gd name="csY143" fmla="*/ 1921054 h 2056722"/>
              <a:gd name="csX144" fmla="*/ 2300924 w 3923509"/>
              <a:gd name="csY144" fmla="*/ 1926481 h 2056722"/>
              <a:gd name="csX145" fmla="*/ 2374184 w 3923509"/>
              <a:gd name="csY145" fmla="*/ 1926481 h 2056722"/>
              <a:gd name="csX146" fmla="*/ 2374184 w 3923509"/>
              <a:gd name="csY146" fmla="*/ 1942761 h 2056722"/>
              <a:gd name="csX147" fmla="*/ 2547839 w 3923509"/>
              <a:gd name="csY147" fmla="*/ 1942761 h 2056722"/>
              <a:gd name="csX148" fmla="*/ 2547839 w 3923509"/>
              <a:gd name="csY148" fmla="*/ 1967181 h 2056722"/>
              <a:gd name="csX149" fmla="*/ 2659086 w 3923509"/>
              <a:gd name="csY149" fmla="*/ 1967181 h 2056722"/>
              <a:gd name="csX150" fmla="*/ 2816461 w 3923509"/>
              <a:gd name="csY150" fmla="*/ 1967181 h 2056722"/>
              <a:gd name="csX151" fmla="*/ 2816461 w 3923509"/>
              <a:gd name="csY151" fmla="*/ 1972608 h 2056722"/>
              <a:gd name="csX152" fmla="*/ 2952128 w 3923509"/>
              <a:gd name="csY152" fmla="*/ 1972608 h 2056722"/>
              <a:gd name="csX153" fmla="*/ 2952128 w 3923509"/>
              <a:gd name="csY153" fmla="*/ 1994315 h 2056722"/>
              <a:gd name="csX154" fmla="*/ 3218037 w 3923509"/>
              <a:gd name="csY154" fmla="*/ 1994315 h 2056722"/>
              <a:gd name="csX155" fmla="*/ 3388978 w 3923509"/>
              <a:gd name="csY155" fmla="*/ 1994315 h 2056722"/>
              <a:gd name="csX156" fmla="*/ 3388978 w 3923509"/>
              <a:gd name="csY156" fmla="*/ 2032301 h 2056722"/>
              <a:gd name="csX157" fmla="*/ 3527359 w 3923509"/>
              <a:gd name="csY157" fmla="*/ 2032301 h 2056722"/>
              <a:gd name="csX158" fmla="*/ 3535499 w 3923509"/>
              <a:gd name="csY158" fmla="*/ 2040441 h 2056722"/>
              <a:gd name="csX159" fmla="*/ 3833968 w 3923509"/>
              <a:gd name="csY159" fmla="*/ 2040441 h 2056722"/>
              <a:gd name="csX160" fmla="*/ 3833968 w 3923509"/>
              <a:gd name="csY160" fmla="*/ 2056722 h 2056722"/>
              <a:gd name="csX161" fmla="*/ 3923509 w 3923509"/>
              <a:gd name="csY161" fmla="*/ 2056722 h 205672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  <a:cxn ang="0">
                <a:pos x="csX108" y="csY108"/>
              </a:cxn>
              <a:cxn ang="0">
                <a:pos x="csX109" y="csY109"/>
              </a:cxn>
              <a:cxn ang="0">
                <a:pos x="csX110" y="csY110"/>
              </a:cxn>
              <a:cxn ang="0">
                <a:pos x="csX111" y="csY111"/>
              </a:cxn>
              <a:cxn ang="0">
                <a:pos x="csX112" y="csY112"/>
              </a:cxn>
              <a:cxn ang="0">
                <a:pos x="csX113" y="csY113"/>
              </a:cxn>
              <a:cxn ang="0">
                <a:pos x="csX114" y="csY114"/>
              </a:cxn>
              <a:cxn ang="0">
                <a:pos x="csX115" y="csY115"/>
              </a:cxn>
              <a:cxn ang="0">
                <a:pos x="csX116" y="csY116"/>
              </a:cxn>
              <a:cxn ang="0">
                <a:pos x="csX117" y="csY117"/>
              </a:cxn>
              <a:cxn ang="0">
                <a:pos x="csX118" y="csY118"/>
              </a:cxn>
              <a:cxn ang="0">
                <a:pos x="csX119" y="csY119"/>
              </a:cxn>
              <a:cxn ang="0">
                <a:pos x="csX120" y="csY120"/>
              </a:cxn>
              <a:cxn ang="0">
                <a:pos x="csX121" y="csY121"/>
              </a:cxn>
              <a:cxn ang="0">
                <a:pos x="csX122" y="csY122"/>
              </a:cxn>
              <a:cxn ang="0">
                <a:pos x="csX123" y="csY123"/>
              </a:cxn>
              <a:cxn ang="0">
                <a:pos x="csX124" y="csY124"/>
              </a:cxn>
              <a:cxn ang="0">
                <a:pos x="csX125" y="csY125"/>
              </a:cxn>
              <a:cxn ang="0">
                <a:pos x="csX126" y="csY126"/>
              </a:cxn>
              <a:cxn ang="0">
                <a:pos x="csX127" y="csY127"/>
              </a:cxn>
              <a:cxn ang="0">
                <a:pos x="csX128" y="csY128"/>
              </a:cxn>
              <a:cxn ang="0">
                <a:pos x="csX129" y="csY129"/>
              </a:cxn>
              <a:cxn ang="0">
                <a:pos x="csX130" y="csY130"/>
              </a:cxn>
              <a:cxn ang="0">
                <a:pos x="csX131" y="csY131"/>
              </a:cxn>
              <a:cxn ang="0">
                <a:pos x="csX132" y="csY132"/>
              </a:cxn>
              <a:cxn ang="0">
                <a:pos x="csX133" y="csY133"/>
              </a:cxn>
              <a:cxn ang="0">
                <a:pos x="csX134" y="csY134"/>
              </a:cxn>
              <a:cxn ang="0">
                <a:pos x="csX135" y="csY135"/>
              </a:cxn>
              <a:cxn ang="0">
                <a:pos x="csX136" y="csY136"/>
              </a:cxn>
              <a:cxn ang="0">
                <a:pos x="csX137" y="csY137"/>
              </a:cxn>
              <a:cxn ang="0">
                <a:pos x="csX138" y="csY138"/>
              </a:cxn>
              <a:cxn ang="0">
                <a:pos x="csX139" y="csY139"/>
              </a:cxn>
              <a:cxn ang="0">
                <a:pos x="csX140" y="csY140"/>
              </a:cxn>
              <a:cxn ang="0">
                <a:pos x="csX141" y="csY141"/>
              </a:cxn>
              <a:cxn ang="0">
                <a:pos x="csX142" y="csY142"/>
              </a:cxn>
              <a:cxn ang="0">
                <a:pos x="csX143" y="csY143"/>
              </a:cxn>
              <a:cxn ang="0">
                <a:pos x="csX144" y="csY144"/>
              </a:cxn>
              <a:cxn ang="0">
                <a:pos x="csX145" y="csY145"/>
              </a:cxn>
              <a:cxn ang="0">
                <a:pos x="csX146" y="csY146"/>
              </a:cxn>
              <a:cxn ang="0">
                <a:pos x="csX147" y="csY147"/>
              </a:cxn>
              <a:cxn ang="0">
                <a:pos x="csX148" y="csY148"/>
              </a:cxn>
              <a:cxn ang="0">
                <a:pos x="csX149" y="csY149"/>
              </a:cxn>
              <a:cxn ang="0">
                <a:pos x="csX150" y="csY150"/>
              </a:cxn>
              <a:cxn ang="0">
                <a:pos x="csX151" y="csY151"/>
              </a:cxn>
              <a:cxn ang="0">
                <a:pos x="csX152" y="csY152"/>
              </a:cxn>
              <a:cxn ang="0">
                <a:pos x="csX153" y="csY153"/>
              </a:cxn>
              <a:cxn ang="0">
                <a:pos x="csX154" y="csY154"/>
              </a:cxn>
              <a:cxn ang="0">
                <a:pos x="csX155" y="csY155"/>
              </a:cxn>
              <a:cxn ang="0">
                <a:pos x="csX156" y="csY156"/>
              </a:cxn>
              <a:cxn ang="0">
                <a:pos x="csX157" y="csY157"/>
              </a:cxn>
              <a:cxn ang="0">
                <a:pos x="csX158" y="csY158"/>
              </a:cxn>
              <a:cxn ang="0">
                <a:pos x="csX159" y="csY159"/>
              </a:cxn>
              <a:cxn ang="0">
                <a:pos x="csX160" y="csY160"/>
              </a:cxn>
              <a:cxn ang="0">
                <a:pos x="csX161" y="csY161"/>
              </a:cxn>
            </a:cxnLst>
            <a:rect l="l" t="t" r="r" b="b"/>
            <a:pathLst>
              <a:path w="3923509" h="2056722">
                <a:moveTo>
                  <a:pt x="0" y="0"/>
                </a:moveTo>
                <a:lnTo>
                  <a:pt x="35274" y="35274"/>
                </a:lnTo>
                <a:lnTo>
                  <a:pt x="54267" y="54267"/>
                </a:lnTo>
                <a:lnTo>
                  <a:pt x="75974" y="54267"/>
                </a:lnTo>
                <a:lnTo>
                  <a:pt x="75974" y="111247"/>
                </a:lnTo>
                <a:lnTo>
                  <a:pt x="103108" y="111247"/>
                </a:lnTo>
                <a:lnTo>
                  <a:pt x="103108" y="151948"/>
                </a:lnTo>
                <a:lnTo>
                  <a:pt x="127528" y="151948"/>
                </a:lnTo>
                <a:lnTo>
                  <a:pt x="127528" y="184508"/>
                </a:lnTo>
                <a:lnTo>
                  <a:pt x="143808" y="184508"/>
                </a:lnTo>
                <a:lnTo>
                  <a:pt x="143808" y="211642"/>
                </a:lnTo>
                <a:lnTo>
                  <a:pt x="160088" y="211642"/>
                </a:lnTo>
                <a:lnTo>
                  <a:pt x="160088" y="230635"/>
                </a:lnTo>
                <a:lnTo>
                  <a:pt x="184508" y="230635"/>
                </a:lnTo>
                <a:lnTo>
                  <a:pt x="184508" y="252342"/>
                </a:lnTo>
                <a:lnTo>
                  <a:pt x="200788" y="252342"/>
                </a:lnTo>
                <a:lnTo>
                  <a:pt x="200788" y="325602"/>
                </a:lnTo>
                <a:lnTo>
                  <a:pt x="219782" y="325602"/>
                </a:lnTo>
                <a:lnTo>
                  <a:pt x="219782" y="347309"/>
                </a:lnTo>
                <a:lnTo>
                  <a:pt x="238775" y="347309"/>
                </a:lnTo>
                <a:lnTo>
                  <a:pt x="238775" y="382583"/>
                </a:lnTo>
                <a:lnTo>
                  <a:pt x="257769" y="382583"/>
                </a:lnTo>
                <a:lnTo>
                  <a:pt x="257769" y="409716"/>
                </a:lnTo>
                <a:lnTo>
                  <a:pt x="279476" y="409716"/>
                </a:lnTo>
                <a:lnTo>
                  <a:pt x="279476" y="434136"/>
                </a:lnTo>
                <a:lnTo>
                  <a:pt x="301182" y="434136"/>
                </a:lnTo>
                <a:lnTo>
                  <a:pt x="301182" y="474837"/>
                </a:lnTo>
                <a:lnTo>
                  <a:pt x="314749" y="474837"/>
                </a:lnTo>
                <a:lnTo>
                  <a:pt x="314749" y="501970"/>
                </a:lnTo>
                <a:lnTo>
                  <a:pt x="336456" y="501970"/>
                </a:lnTo>
                <a:lnTo>
                  <a:pt x="336456" y="537244"/>
                </a:lnTo>
                <a:lnTo>
                  <a:pt x="355449" y="537244"/>
                </a:lnTo>
                <a:lnTo>
                  <a:pt x="355449" y="572517"/>
                </a:lnTo>
                <a:lnTo>
                  <a:pt x="374443" y="572517"/>
                </a:lnTo>
                <a:lnTo>
                  <a:pt x="374443" y="613218"/>
                </a:lnTo>
                <a:lnTo>
                  <a:pt x="393436" y="613218"/>
                </a:lnTo>
                <a:lnTo>
                  <a:pt x="393436" y="656631"/>
                </a:lnTo>
                <a:lnTo>
                  <a:pt x="415143" y="656631"/>
                </a:lnTo>
                <a:lnTo>
                  <a:pt x="415143" y="700045"/>
                </a:lnTo>
                <a:lnTo>
                  <a:pt x="434137" y="719039"/>
                </a:lnTo>
                <a:lnTo>
                  <a:pt x="455843" y="740745"/>
                </a:lnTo>
                <a:lnTo>
                  <a:pt x="455843" y="762452"/>
                </a:lnTo>
                <a:lnTo>
                  <a:pt x="472124" y="762452"/>
                </a:lnTo>
                <a:lnTo>
                  <a:pt x="472124" y="803152"/>
                </a:lnTo>
                <a:lnTo>
                  <a:pt x="485690" y="803152"/>
                </a:lnTo>
                <a:lnTo>
                  <a:pt x="485690" y="832999"/>
                </a:lnTo>
                <a:lnTo>
                  <a:pt x="510111" y="832999"/>
                </a:lnTo>
                <a:lnTo>
                  <a:pt x="510111" y="865560"/>
                </a:lnTo>
                <a:lnTo>
                  <a:pt x="529104" y="865560"/>
                </a:lnTo>
                <a:lnTo>
                  <a:pt x="529104" y="892693"/>
                </a:lnTo>
                <a:lnTo>
                  <a:pt x="542671" y="892693"/>
                </a:lnTo>
                <a:lnTo>
                  <a:pt x="542671" y="930680"/>
                </a:lnTo>
                <a:lnTo>
                  <a:pt x="558951" y="930680"/>
                </a:lnTo>
                <a:lnTo>
                  <a:pt x="558951" y="960527"/>
                </a:lnTo>
                <a:lnTo>
                  <a:pt x="588798" y="960527"/>
                </a:lnTo>
                <a:lnTo>
                  <a:pt x="588798" y="987660"/>
                </a:lnTo>
                <a:lnTo>
                  <a:pt x="607791" y="987660"/>
                </a:lnTo>
                <a:lnTo>
                  <a:pt x="607791" y="1025647"/>
                </a:lnTo>
                <a:lnTo>
                  <a:pt x="621358" y="1025647"/>
                </a:lnTo>
                <a:lnTo>
                  <a:pt x="621358" y="1063634"/>
                </a:lnTo>
                <a:lnTo>
                  <a:pt x="640352" y="1063634"/>
                </a:lnTo>
                <a:lnTo>
                  <a:pt x="640352" y="1088055"/>
                </a:lnTo>
                <a:lnTo>
                  <a:pt x="651205" y="1088055"/>
                </a:lnTo>
                <a:lnTo>
                  <a:pt x="651205" y="1115188"/>
                </a:lnTo>
                <a:lnTo>
                  <a:pt x="672912" y="1115188"/>
                </a:lnTo>
                <a:lnTo>
                  <a:pt x="672912" y="1136895"/>
                </a:lnTo>
                <a:lnTo>
                  <a:pt x="686479" y="1136895"/>
                </a:lnTo>
                <a:lnTo>
                  <a:pt x="686479" y="1166742"/>
                </a:lnTo>
                <a:lnTo>
                  <a:pt x="713612" y="1166742"/>
                </a:lnTo>
                <a:lnTo>
                  <a:pt x="713612" y="1180309"/>
                </a:lnTo>
                <a:lnTo>
                  <a:pt x="732606" y="1180309"/>
                </a:lnTo>
                <a:lnTo>
                  <a:pt x="732606" y="1223722"/>
                </a:lnTo>
                <a:lnTo>
                  <a:pt x="748886" y="1223722"/>
                </a:lnTo>
                <a:lnTo>
                  <a:pt x="748886" y="1245429"/>
                </a:lnTo>
                <a:lnTo>
                  <a:pt x="778733" y="1245429"/>
                </a:lnTo>
                <a:lnTo>
                  <a:pt x="778733" y="1264423"/>
                </a:lnTo>
                <a:lnTo>
                  <a:pt x="808579" y="1264423"/>
                </a:lnTo>
                <a:lnTo>
                  <a:pt x="808579" y="1307836"/>
                </a:lnTo>
                <a:lnTo>
                  <a:pt x="849280" y="1307836"/>
                </a:lnTo>
                <a:lnTo>
                  <a:pt x="849280" y="1329543"/>
                </a:lnTo>
                <a:lnTo>
                  <a:pt x="868273" y="1329543"/>
                </a:lnTo>
                <a:lnTo>
                  <a:pt x="868273" y="1353963"/>
                </a:lnTo>
                <a:lnTo>
                  <a:pt x="908973" y="1353963"/>
                </a:lnTo>
                <a:lnTo>
                  <a:pt x="908973" y="1372957"/>
                </a:lnTo>
                <a:lnTo>
                  <a:pt x="930680" y="1372957"/>
                </a:lnTo>
                <a:lnTo>
                  <a:pt x="930680" y="1405517"/>
                </a:lnTo>
                <a:lnTo>
                  <a:pt x="965954" y="1405517"/>
                </a:lnTo>
                <a:lnTo>
                  <a:pt x="965954" y="1440790"/>
                </a:lnTo>
                <a:lnTo>
                  <a:pt x="993087" y="1440790"/>
                </a:lnTo>
                <a:lnTo>
                  <a:pt x="993087" y="1467924"/>
                </a:lnTo>
                <a:lnTo>
                  <a:pt x="1020221" y="1467924"/>
                </a:lnTo>
                <a:lnTo>
                  <a:pt x="1020221" y="1495058"/>
                </a:lnTo>
                <a:lnTo>
                  <a:pt x="1055495" y="1495058"/>
                </a:lnTo>
                <a:lnTo>
                  <a:pt x="1055495" y="1519478"/>
                </a:lnTo>
                <a:lnTo>
                  <a:pt x="1085341" y="1519478"/>
                </a:lnTo>
                <a:lnTo>
                  <a:pt x="1085341" y="1549325"/>
                </a:lnTo>
                <a:lnTo>
                  <a:pt x="1117902" y="1549325"/>
                </a:lnTo>
                <a:lnTo>
                  <a:pt x="1117902" y="1565605"/>
                </a:lnTo>
                <a:lnTo>
                  <a:pt x="1147749" y="1565605"/>
                </a:lnTo>
                <a:lnTo>
                  <a:pt x="1147749" y="1590025"/>
                </a:lnTo>
                <a:lnTo>
                  <a:pt x="1183022" y="1590025"/>
                </a:lnTo>
                <a:lnTo>
                  <a:pt x="1183022" y="1614445"/>
                </a:lnTo>
                <a:lnTo>
                  <a:pt x="1226436" y="1614445"/>
                </a:lnTo>
                <a:lnTo>
                  <a:pt x="1226436" y="1625298"/>
                </a:lnTo>
                <a:lnTo>
                  <a:pt x="1269849" y="1625298"/>
                </a:lnTo>
                <a:lnTo>
                  <a:pt x="1269849" y="1644292"/>
                </a:lnTo>
                <a:lnTo>
                  <a:pt x="1288843" y="1644292"/>
                </a:lnTo>
                <a:lnTo>
                  <a:pt x="1288843" y="1655145"/>
                </a:lnTo>
                <a:lnTo>
                  <a:pt x="1313263" y="1655145"/>
                </a:lnTo>
                <a:lnTo>
                  <a:pt x="1313263" y="1674139"/>
                </a:lnTo>
                <a:lnTo>
                  <a:pt x="1353963" y="1674139"/>
                </a:lnTo>
                <a:lnTo>
                  <a:pt x="1353963" y="1684992"/>
                </a:lnTo>
                <a:lnTo>
                  <a:pt x="1405517" y="1684992"/>
                </a:lnTo>
                <a:lnTo>
                  <a:pt x="1405517" y="1695846"/>
                </a:lnTo>
                <a:lnTo>
                  <a:pt x="1438077" y="1695846"/>
                </a:lnTo>
                <a:lnTo>
                  <a:pt x="1438077" y="1714839"/>
                </a:lnTo>
                <a:lnTo>
                  <a:pt x="1505911" y="1714839"/>
                </a:lnTo>
                <a:lnTo>
                  <a:pt x="1505911" y="1731119"/>
                </a:lnTo>
                <a:lnTo>
                  <a:pt x="1565605" y="1731119"/>
                </a:lnTo>
                <a:lnTo>
                  <a:pt x="1565605" y="1744686"/>
                </a:lnTo>
                <a:lnTo>
                  <a:pt x="1600879" y="1744686"/>
                </a:lnTo>
                <a:lnTo>
                  <a:pt x="1600879" y="1760966"/>
                </a:lnTo>
                <a:lnTo>
                  <a:pt x="1674139" y="1760966"/>
                </a:lnTo>
                <a:lnTo>
                  <a:pt x="1674139" y="1779960"/>
                </a:lnTo>
                <a:lnTo>
                  <a:pt x="1706699" y="1779960"/>
                </a:lnTo>
                <a:lnTo>
                  <a:pt x="1706699" y="1796240"/>
                </a:lnTo>
                <a:lnTo>
                  <a:pt x="1771820" y="1796240"/>
                </a:lnTo>
                <a:lnTo>
                  <a:pt x="1771820" y="1820660"/>
                </a:lnTo>
                <a:lnTo>
                  <a:pt x="1804380" y="1820660"/>
                </a:lnTo>
                <a:lnTo>
                  <a:pt x="1826087" y="1820660"/>
                </a:lnTo>
                <a:lnTo>
                  <a:pt x="1826087" y="1836940"/>
                </a:lnTo>
                <a:lnTo>
                  <a:pt x="1877641" y="1836940"/>
                </a:lnTo>
                <a:lnTo>
                  <a:pt x="1877641" y="1850507"/>
                </a:lnTo>
                <a:lnTo>
                  <a:pt x="1956328" y="1850507"/>
                </a:lnTo>
                <a:lnTo>
                  <a:pt x="1956328" y="1861360"/>
                </a:lnTo>
                <a:lnTo>
                  <a:pt x="2056722" y="1861360"/>
                </a:lnTo>
                <a:lnTo>
                  <a:pt x="2056722" y="1877640"/>
                </a:lnTo>
                <a:lnTo>
                  <a:pt x="2154403" y="1877640"/>
                </a:lnTo>
                <a:lnTo>
                  <a:pt x="2154403" y="1893920"/>
                </a:lnTo>
                <a:lnTo>
                  <a:pt x="2197816" y="1893920"/>
                </a:lnTo>
                <a:lnTo>
                  <a:pt x="2197816" y="1907487"/>
                </a:lnTo>
                <a:lnTo>
                  <a:pt x="2252083" y="1907487"/>
                </a:lnTo>
                <a:lnTo>
                  <a:pt x="2252083" y="1921054"/>
                </a:lnTo>
                <a:lnTo>
                  <a:pt x="2300924" y="1921054"/>
                </a:lnTo>
                <a:lnTo>
                  <a:pt x="2300924" y="1926481"/>
                </a:lnTo>
                <a:lnTo>
                  <a:pt x="2374184" y="1926481"/>
                </a:lnTo>
                <a:lnTo>
                  <a:pt x="2374184" y="1942761"/>
                </a:lnTo>
                <a:lnTo>
                  <a:pt x="2547839" y="1942761"/>
                </a:lnTo>
                <a:lnTo>
                  <a:pt x="2547839" y="1967181"/>
                </a:lnTo>
                <a:lnTo>
                  <a:pt x="2659086" y="1967181"/>
                </a:lnTo>
                <a:lnTo>
                  <a:pt x="2816461" y="1967181"/>
                </a:lnTo>
                <a:lnTo>
                  <a:pt x="2816461" y="1972608"/>
                </a:lnTo>
                <a:lnTo>
                  <a:pt x="2952128" y="1972608"/>
                </a:lnTo>
                <a:lnTo>
                  <a:pt x="2952128" y="1994315"/>
                </a:lnTo>
                <a:lnTo>
                  <a:pt x="3218037" y="1994315"/>
                </a:lnTo>
                <a:lnTo>
                  <a:pt x="3388978" y="1994315"/>
                </a:lnTo>
                <a:lnTo>
                  <a:pt x="3388978" y="2032301"/>
                </a:lnTo>
                <a:lnTo>
                  <a:pt x="3527359" y="2032301"/>
                </a:lnTo>
                <a:lnTo>
                  <a:pt x="3535499" y="2040441"/>
                </a:lnTo>
                <a:lnTo>
                  <a:pt x="3833968" y="2040441"/>
                </a:lnTo>
                <a:lnTo>
                  <a:pt x="3833968" y="2056722"/>
                </a:lnTo>
                <a:lnTo>
                  <a:pt x="3923509" y="2056722"/>
                </a:lnTo>
              </a:path>
            </a:pathLst>
          </a:cu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08C6DFD7-EC5C-557F-F1CF-C38D20085A2D}"/>
              </a:ext>
            </a:extLst>
          </p:cNvPr>
          <p:cNvSpPr/>
          <p:nvPr/>
        </p:nvSpPr>
        <p:spPr>
          <a:xfrm>
            <a:off x="7705589" y="2174648"/>
            <a:ext cx="3927465" cy="2025304"/>
          </a:xfrm>
          <a:custGeom>
            <a:avLst/>
            <a:gdLst>
              <a:gd name="csX0" fmla="*/ 0 w 3927465"/>
              <a:gd name="csY0" fmla="*/ 0 h 2025304"/>
              <a:gd name="csX1" fmla="*/ 81221 w 3927465"/>
              <a:gd name="csY1" fmla="*/ 0 h 2025304"/>
              <a:gd name="csX2" fmla="*/ 81221 w 3927465"/>
              <a:gd name="csY2" fmla="*/ 68121 h 2025304"/>
              <a:gd name="csX3" fmla="*/ 146723 w 3927465"/>
              <a:gd name="csY3" fmla="*/ 68121 h 2025304"/>
              <a:gd name="csX4" fmla="*/ 146723 w 3927465"/>
              <a:gd name="csY4" fmla="*/ 201744 h 2025304"/>
              <a:gd name="csX5" fmla="*/ 212224 w 3927465"/>
              <a:gd name="csY5" fmla="*/ 201744 h 2025304"/>
              <a:gd name="csX6" fmla="*/ 212224 w 3927465"/>
              <a:gd name="csY6" fmla="*/ 272486 h 2025304"/>
              <a:gd name="csX7" fmla="*/ 238425 w 3927465"/>
              <a:gd name="csY7" fmla="*/ 272486 h 2025304"/>
              <a:gd name="csX8" fmla="*/ 238425 w 3927465"/>
              <a:gd name="csY8" fmla="*/ 335367 h 2025304"/>
              <a:gd name="csX9" fmla="*/ 238425 w 3927465"/>
              <a:gd name="csY9" fmla="*/ 340607 h 2025304"/>
              <a:gd name="csX10" fmla="*/ 277726 w 3927465"/>
              <a:gd name="csY10" fmla="*/ 340607 h 2025304"/>
              <a:gd name="csX11" fmla="*/ 277726 w 3927465"/>
              <a:gd name="csY11" fmla="*/ 413969 h 2025304"/>
              <a:gd name="csX12" fmla="*/ 288206 w 3927465"/>
              <a:gd name="csY12" fmla="*/ 413969 h 2025304"/>
              <a:gd name="csX13" fmla="*/ 288206 w 3927465"/>
              <a:gd name="csY13" fmla="*/ 476850 h 2025304"/>
              <a:gd name="csX14" fmla="*/ 364188 w 3927465"/>
              <a:gd name="csY14" fmla="*/ 476850 h 2025304"/>
              <a:gd name="csX15" fmla="*/ 364188 w 3927465"/>
              <a:gd name="csY15" fmla="*/ 544971 h 2025304"/>
              <a:gd name="csX16" fmla="*/ 393008 w 3927465"/>
              <a:gd name="csY16" fmla="*/ 544971 h 2025304"/>
              <a:gd name="csX17" fmla="*/ 393008 w 3927465"/>
              <a:gd name="csY17" fmla="*/ 620953 h 2025304"/>
              <a:gd name="csX18" fmla="*/ 406108 w 3927465"/>
              <a:gd name="csY18" fmla="*/ 620953 h 2025304"/>
              <a:gd name="csX19" fmla="*/ 406108 w 3927465"/>
              <a:gd name="csY19" fmla="*/ 699555 h 2025304"/>
              <a:gd name="csX20" fmla="*/ 442789 w 3927465"/>
              <a:gd name="csY20" fmla="*/ 699555 h 2025304"/>
              <a:gd name="csX21" fmla="*/ 442789 w 3927465"/>
              <a:gd name="csY21" fmla="*/ 843658 h 2025304"/>
              <a:gd name="csX22" fmla="*/ 466370 w 3927465"/>
              <a:gd name="csY22" fmla="*/ 843658 h 2025304"/>
              <a:gd name="csX23" fmla="*/ 466370 w 3927465"/>
              <a:gd name="csY23" fmla="*/ 922260 h 2025304"/>
              <a:gd name="csX24" fmla="*/ 484710 w 3927465"/>
              <a:gd name="csY24" fmla="*/ 922260 h 2025304"/>
              <a:gd name="csX25" fmla="*/ 484710 w 3927465"/>
              <a:gd name="csY25" fmla="*/ 995621 h 2025304"/>
              <a:gd name="csX26" fmla="*/ 497810 w 3927465"/>
              <a:gd name="csY26" fmla="*/ 995621 h 2025304"/>
              <a:gd name="csX27" fmla="*/ 497810 w 3927465"/>
              <a:gd name="csY27" fmla="*/ 1074223 h 2025304"/>
              <a:gd name="csX28" fmla="*/ 516151 w 3927465"/>
              <a:gd name="csY28" fmla="*/ 1074223 h 2025304"/>
              <a:gd name="csX29" fmla="*/ 516151 w 3927465"/>
              <a:gd name="csY29" fmla="*/ 1147585 h 2025304"/>
              <a:gd name="csX30" fmla="*/ 539731 w 3927465"/>
              <a:gd name="csY30" fmla="*/ 1147585 h 2025304"/>
              <a:gd name="csX31" fmla="*/ 539731 w 3927465"/>
              <a:gd name="csY31" fmla="*/ 1218326 h 2025304"/>
              <a:gd name="csX32" fmla="*/ 547591 w 3927465"/>
              <a:gd name="csY32" fmla="*/ 1226186 h 2025304"/>
              <a:gd name="csX33" fmla="*/ 547591 w 3927465"/>
              <a:gd name="csY33" fmla="*/ 1286448 h 2025304"/>
              <a:gd name="csX34" fmla="*/ 558072 w 3927465"/>
              <a:gd name="csY34" fmla="*/ 1286448 h 2025304"/>
              <a:gd name="csX35" fmla="*/ 558072 w 3927465"/>
              <a:gd name="csY35" fmla="*/ 1370290 h 2025304"/>
              <a:gd name="csX36" fmla="*/ 613093 w 3927465"/>
              <a:gd name="csY36" fmla="*/ 1370290 h 2025304"/>
              <a:gd name="csX37" fmla="*/ 618333 w 3927465"/>
              <a:gd name="csY37" fmla="*/ 1375530 h 2025304"/>
              <a:gd name="csX38" fmla="*/ 618333 w 3927465"/>
              <a:gd name="csY38" fmla="*/ 1448891 h 2025304"/>
              <a:gd name="csX39" fmla="*/ 641914 w 3927465"/>
              <a:gd name="csY39" fmla="*/ 1448891 h 2025304"/>
              <a:gd name="csX40" fmla="*/ 641914 w 3927465"/>
              <a:gd name="csY40" fmla="*/ 1524873 h 2025304"/>
              <a:gd name="csX41" fmla="*/ 660254 w 3927465"/>
              <a:gd name="csY41" fmla="*/ 1524873 h 2025304"/>
              <a:gd name="csX42" fmla="*/ 660254 w 3927465"/>
              <a:gd name="csY42" fmla="*/ 1595614 h 2025304"/>
              <a:gd name="csX43" fmla="*/ 786017 w 3927465"/>
              <a:gd name="csY43" fmla="*/ 1595614 h 2025304"/>
              <a:gd name="csX44" fmla="*/ 786017 w 3927465"/>
              <a:gd name="csY44" fmla="*/ 1674216 h 2025304"/>
              <a:gd name="csX45" fmla="*/ 956320 w 3927465"/>
              <a:gd name="csY45" fmla="*/ 1674216 h 2025304"/>
              <a:gd name="csX46" fmla="*/ 956320 w 3927465"/>
              <a:gd name="csY46" fmla="*/ 1747578 h 2025304"/>
              <a:gd name="csX47" fmla="*/ 998241 w 3927465"/>
              <a:gd name="csY47" fmla="*/ 1747578 h 2025304"/>
              <a:gd name="csX48" fmla="*/ 998241 w 3927465"/>
              <a:gd name="csY48" fmla="*/ 1820939 h 2025304"/>
              <a:gd name="csX49" fmla="*/ 1514393 w 3927465"/>
              <a:gd name="csY49" fmla="*/ 1820939 h 2025304"/>
              <a:gd name="csX50" fmla="*/ 1514393 w 3927465"/>
              <a:gd name="csY50" fmla="*/ 1925742 h 2025304"/>
              <a:gd name="csX51" fmla="*/ 1904781 w 3927465"/>
              <a:gd name="csY51" fmla="*/ 1925742 h 2025304"/>
              <a:gd name="csX52" fmla="*/ 1904781 w 3927465"/>
              <a:gd name="csY52" fmla="*/ 2025304 h 2025304"/>
              <a:gd name="csX53" fmla="*/ 3927465 w 3927465"/>
              <a:gd name="csY53" fmla="*/ 2025304 h 202530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</a:cxnLst>
            <a:rect l="l" t="t" r="r" b="b"/>
            <a:pathLst>
              <a:path w="3927465" h="2025304">
                <a:moveTo>
                  <a:pt x="0" y="0"/>
                </a:moveTo>
                <a:lnTo>
                  <a:pt x="81221" y="0"/>
                </a:lnTo>
                <a:lnTo>
                  <a:pt x="81221" y="68121"/>
                </a:lnTo>
                <a:lnTo>
                  <a:pt x="146723" y="68121"/>
                </a:lnTo>
                <a:lnTo>
                  <a:pt x="146723" y="201744"/>
                </a:lnTo>
                <a:lnTo>
                  <a:pt x="212224" y="201744"/>
                </a:lnTo>
                <a:lnTo>
                  <a:pt x="212224" y="272486"/>
                </a:lnTo>
                <a:lnTo>
                  <a:pt x="238425" y="272486"/>
                </a:lnTo>
                <a:lnTo>
                  <a:pt x="238425" y="335367"/>
                </a:lnTo>
                <a:lnTo>
                  <a:pt x="238425" y="340607"/>
                </a:lnTo>
                <a:lnTo>
                  <a:pt x="277726" y="340607"/>
                </a:lnTo>
                <a:lnTo>
                  <a:pt x="277726" y="413969"/>
                </a:lnTo>
                <a:lnTo>
                  <a:pt x="288206" y="413969"/>
                </a:lnTo>
                <a:lnTo>
                  <a:pt x="288206" y="476850"/>
                </a:lnTo>
                <a:lnTo>
                  <a:pt x="364188" y="476850"/>
                </a:lnTo>
                <a:lnTo>
                  <a:pt x="364188" y="544971"/>
                </a:lnTo>
                <a:lnTo>
                  <a:pt x="393008" y="544971"/>
                </a:lnTo>
                <a:lnTo>
                  <a:pt x="393008" y="620953"/>
                </a:lnTo>
                <a:lnTo>
                  <a:pt x="406108" y="620953"/>
                </a:lnTo>
                <a:lnTo>
                  <a:pt x="406108" y="699555"/>
                </a:lnTo>
                <a:lnTo>
                  <a:pt x="442789" y="699555"/>
                </a:lnTo>
                <a:lnTo>
                  <a:pt x="442789" y="843658"/>
                </a:lnTo>
                <a:lnTo>
                  <a:pt x="466370" y="843658"/>
                </a:lnTo>
                <a:lnTo>
                  <a:pt x="466370" y="922260"/>
                </a:lnTo>
                <a:lnTo>
                  <a:pt x="484710" y="922260"/>
                </a:lnTo>
                <a:lnTo>
                  <a:pt x="484710" y="995621"/>
                </a:lnTo>
                <a:lnTo>
                  <a:pt x="497810" y="995621"/>
                </a:lnTo>
                <a:lnTo>
                  <a:pt x="497810" y="1074223"/>
                </a:lnTo>
                <a:lnTo>
                  <a:pt x="516151" y="1074223"/>
                </a:lnTo>
                <a:lnTo>
                  <a:pt x="516151" y="1147585"/>
                </a:lnTo>
                <a:lnTo>
                  <a:pt x="539731" y="1147585"/>
                </a:lnTo>
                <a:lnTo>
                  <a:pt x="539731" y="1218326"/>
                </a:lnTo>
                <a:lnTo>
                  <a:pt x="547591" y="1226186"/>
                </a:lnTo>
                <a:lnTo>
                  <a:pt x="547591" y="1286448"/>
                </a:lnTo>
                <a:lnTo>
                  <a:pt x="558072" y="1286448"/>
                </a:lnTo>
                <a:lnTo>
                  <a:pt x="558072" y="1370290"/>
                </a:lnTo>
                <a:lnTo>
                  <a:pt x="613093" y="1370290"/>
                </a:lnTo>
                <a:lnTo>
                  <a:pt x="618333" y="1375530"/>
                </a:lnTo>
                <a:lnTo>
                  <a:pt x="618333" y="1448891"/>
                </a:lnTo>
                <a:lnTo>
                  <a:pt x="641914" y="1448891"/>
                </a:lnTo>
                <a:lnTo>
                  <a:pt x="641914" y="1524873"/>
                </a:lnTo>
                <a:lnTo>
                  <a:pt x="660254" y="1524873"/>
                </a:lnTo>
                <a:lnTo>
                  <a:pt x="660254" y="1595614"/>
                </a:lnTo>
                <a:lnTo>
                  <a:pt x="786017" y="1595614"/>
                </a:lnTo>
                <a:lnTo>
                  <a:pt x="786017" y="1674216"/>
                </a:lnTo>
                <a:lnTo>
                  <a:pt x="956320" y="1674216"/>
                </a:lnTo>
                <a:lnTo>
                  <a:pt x="956320" y="1747578"/>
                </a:lnTo>
                <a:lnTo>
                  <a:pt x="998241" y="1747578"/>
                </a:lnTo>
                <a:lnTo>
                  <a:pt x="998241" y="1820939"/>
                </a:lnTo>
                <a:lnTo>
                  <a:pt x="1514393" y="1820939"/>
                </a:lnTo>
                <a:lnTo>
                  <a:pt x="1514393" y="1925742"/>
                </a:lnTo>
                <a:lnTo>
                  <a:pt x="1904781" y="1925742"/>
                </a:lnTo>
                <a:lnTo>
                  <a:pt x="1904781" y="2025304"/>
                </a:lnTo>
                <a:lnTo>
                  <a:pt x="3927465" y="2025304"/>
                </a:lnTo>
              </a:path>
            </a:pathLst>
          </a:cu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802F7362-BA47-7B4A-D93C-44E01FEB5287}"/>
              </a:ext>
            </a:extLst>
          </p:cNvPr>
          <p:cNvSpPr/>
          <p:nvPr/>
        </p:nvSpPr>
        <p:spPr>
          <a:xfrm>
            <a:off x="7703209" y="2200529"/>
            <a:ext cx="3928936" cy="1959041"/>
          </a:xfrm>
          <a:custGeom>
            <a:avLst/>
            <a:gdLst>
              <a:gd name="csX0" fmla="*/ 0 w 3928936"/>
              <a:gd name="csY0" fmla="*/ 0 h 1959041"/>
              <a:gd name="csX1" fmla="*/ 56981 w 3928936"/>
              <a:gd name="csY1" fmla="*/ 0 h 1959041"/>
              <a:gd name="csX2" fmla="*/ 56981 w 3928936"/>
              <a:gd name="csY2" fmla="*/ 21707 h 1959041"/>
              <a:gd name="csX3" fmla="*/ 84114 w 3928936"/>
              <a:gd name="csY3" fmla="*/ 21707 h 1959041"/>
              <a:gd name="csX4" fmla="*/ 84114 w 3928936"/>
              <a:gd name="csY4" fmla="*/ 116675 h 1959041"/>
              <a:gd name="csX5" fmla="*/ 113961 w 3928936"/>
              <a:gd name="csY5" fmla="*/ 116675 h 1959041"/>
              <a:gd name="csX6" fmla="*/ 113961 w 3928936"/>
              <a:gd name="csY6" fmla="*/ 154662 h 1959041"/>
              <a:gd name="csX7" fmla="*/ 141095 w 3928936"/>
              <a:gd name="csY7" fmla="*/ 154662 h 1959041"/>
              <a:gd name="csX8" fmla="*/ 141095 w 3928936"/>
              <a:gd name="csY8" fmla="*/ 187222 h 1959041"/>
              <a:gd name="csX9" fmla="*/ 184509 w 3928936"/>
              <a:gd name="csY9" fmla="*/ 187222 h 1959041"/>
              <a:gd name="csX10" fmla="*/ 184509 w 3928936"/>
              <a:gd name="csY10" fmla="*/ 219782 h 1959041"/>
              <a:gd name="csX11" fmla="*/ 211642 w 3928936"/>
              <a:gd name="csY11" fmla="*/ 219782 h 1959041"/>
              <a:gd name="csX12" fmla="*/ 211642 w 3928936"/>
              <a:gd name="csY12" fmla="*/ 295756 h 1959041"/>
              <a:gd name="csX13" fmla="*/ 236062 w 3928936"/>
              <a:gd name="csY13" fmla="*/ 295756 h 1959041"/>
              <a:gd name="csX14" fmla="*/ 236062 w 3928936"/>
              <a:gd name="csY14" fmla="*/ 344596 h 1959041"/>
              <a:gd name="csX15" fmla="*/ 255056 w 3928936"/>
              <a:gd name="csY15" fmla="*/ 344596 h 1959041"/>
              <a:gd name="csX16" fmla="*/ 255056 w 3928936"/>
              <a:gd name="csY16" fmla="*/ 388010 h 1959041"/>
              <a:gd name="csX17" fmla="*/ 282189 w 3928936"/>
              <a:gd name="csY17" fmla="*/ 388010 h 1959041"/>
              <a:gd name="csX18" fmla="*/ 282189 w 3928936"/>
              <a:gd name="csY18" fmla="*/ 439564 h 1959041"/>
              <a:gd name="csX19" fmla="*/ 328316 w 3928936"/>
              <a:gd name="csY19" fmla="*/ 439564 h 1959041"/>
              <a:gd name="csX20" fmla="*/ 328316 w 3928936"/>
              <a:gd name="csY20" fmla="*/ 482977 h 1959041"/>
              <a:gd name="csX21" fmla="*/ 344596 w 3928936"/>
              <a:gd name="csY21" fmla="*/ 482977 h 1959041"/>
              <a:gd name="csX22" fmla="*/ 344596 w 3928936"/>
              <a:gd name="csY22" fmla="*/ 520964 h 1959041"/>
              <a:gd name="csX23" fmla="*/ 374443 w 3928936"/>
              <a:gd name="csY23" fmla="*/ 520964 h 1959041"/>
              <a:gd name="csX24" fmla="*/ 374443 w 3928936"/>
              <a:gd name="csY24" fmla="*/ 550811 h 1959041"/>
              <a:gd name="csX25" fmla="*/ 404290 w 3928936"/>
              <a:gd name="csY25" fmla="*/ 550811 h 1959041"/>
              <a:gd name="csX26" fmla="*/ 404290 w 3928936"/>
              <a:gd name="csY26" fmla="*/ 596938 h 1959041"/>
              <a:gd name="csX27" fmla="*/ 442277 w 3928936"/>
              <a:gd name="csY27" fmla="*/ 596938 h 1959041"/>
              <a:gd name="csX28" fmla="*/ 442277 w 3928936"/>
              <a:gd name="csY28" fmla="*/ 694619 h 1959041"/>
              <a:gd name="csX29" fmla="*/ 461271 w 3928936"/>
              <a:gd name="csY29" fmla="*/ 694619 h 1959041"/>
              <a:gd name="csX30" fmla="*/ 461271 w 3928936"/>
              <a:gd name="csY30" fmla="*/ 732606 h 1959041"/>
              <a:gd name="csX31" fmla="*/ 485691 w 3928936"/>
              <a:gd name="csY31" fmla="*/ 732606 h 1959041"/>
              <a:gd name="csX32" fmla="*/ 485691 w 3928936"/>
              <a:gd name="csY32" fmla="*/ 792299 h 1959041"/>
              <a:gd name="csX33" fmla="*/ 510111 w 3928936"/>
              <a:gd name="csY33" fmla="*/ 792299 h 1959041"/>
              <a:gd name="csX34" fmla="*/ 510111 w 3928936"/>
              <a:gd name="csY34" fmla="*/ 838426 h 1959041"/>
              <a:gd name="csX35" fmla="*/ 518252 w 3928936"/>
              <a:gd name="csY35" fmla="*/ 846567 h 1959041"/>
              <a:gd name="csX36" fmla="*/ 518252 w 3928936"/>
              <a:gd name="csY36" fmla="*/ 876413 h 1959041"/>
              <a:gd name="csX37" fmla="*/ 567091 w 3928936"/>
              <a:gd name="csY37" fmla="*/ 876413 h 1959041"/>
              <a:gd name="csX38" fmla="*/ 567091 w 3928936"/>
              <a:gd name="csY38" fmla="*/ 903547 h 1959041"/>
              <a:gd name="csX39" fmla="*/ 605078 w 3928936"/>
              <a:gd name="csY39" fmla="*/ 903547 h 1959041"/>
              <a:gd name="csX40" fmla="*/ 605078 w 3928936"/>
              <a:gd name="csY40" fmla="*/ 933394 h 1959041"/>
              <a:gd name="csX41" fmla="*/ 621358 w 3928936"/>
              <a:gd name="csY41" fmla="*/ 933394 h 1959041"/>
              <a:gd name="csX42" fmla="*/ 621358 w 3928936"/>
              <a:gd name="csY42" fmla="*/ 1009368 h 1959041"/>
              <a:gd name="csX43" fmla="*/ 643065 w 3928936"/>
              <a:gd name="csY43" fmla="*/ 1009368 h 1959041"/>
              <a:gd name="csX44" fmla="*/ 643065 w 3928936"/>
              <a:gd name="csY44" fmla="*/ 1033788 h 1959041"/>
              <a:gd name="csX45" fmla="*/ 675625 w 3928936"/>
              <a:gd name="csY45" fmla="*/ 1033788 h 1959041"/>
              <a:gd name="csX46" fmla="*/ 675625 w 3928936"/>
              <a:gd name="csY46" fmla="*/ 1074488 h 1959041"/>
              <a:gd name="csX47" fmla="*/ 702759 w 3928936"/>
              <a:gd name="csY47" fmla="*/ 1074488 h 1959041"/>
              <a:gd name="csX48" fmla="*/ 702759 w 3928936"/>
              <a:gd name="csY48" fmla="*/ 1147749 h 1959041"/>
              <a:gd name="csX49" fmla="*/ 732606 w 3928936"/>
              <a:gd name="csY49" fmla="*/ 1147749 h 1959041"/>
              <a:gd name="csX50" fmla="*/ 732606 w 3928936"/>
              <a:gd name="csY50" fmla="*/ 1174882 h 1959041"/>
              <a:gd name="csX51" fmla="*/ 757026 w 3928936"/>
              <a:gd name="csY51" fmla="*/ 1174882 h 1959041"/>
              <a:gd name="csX52" fmla="*/ 757026 w 3928936"/>
              <a:gd name="csY52" fmla="*/ 1240003 h 1959041"/>
              <a:gd name="csX53" fmla="*/ 814006 w 3928936"/>
              <a:gd name="csY53" fmla="*/ 1240003 h 1959041"/>
              <a:gd name="csX54" fmla="*/ 814006 w 3928936"/>
              <a:gd name="csY54" fmla="*/ 1261710 h 1959041"/>
              <a:gd name="csX55" fmla="*/ 824860 w 3928936"/>
              <a:gd name="csY55" fmla="*/ 1261710 h 1959041"/>
              <a:gd name="csX56" fmla="*/ 824860 w 3928936"/>
              <a:gd name="csY56" fmla="*/ 1302410 h 1959041"/>
              <a:gd name="csX57" fmla="*/ 860133 w 3928936"/>
              <a:gd name="csY57" fmla="*/ 1302410 h 1959041"/>
              <a:gd name="csX58" fmla="*/ 860133 w 3928936"/>
              <a:gd name="csY58" fmla="*/ 1329543 h 1959041"/>
              <a:gd name="csX59" fmla="*/ 876414 w 3928936"/>
              <a:gd name="csY59" fmla="*/ 1329543 h 1959041"/>
              <a:gd name="csX60" fmla="*/ 876414 w 3928936"/>
              <a:gd name="csY60" fmla="*/ 1364817 h 1959041"/>
              <a:gd name="csX61" fmla="*/ 906260 w 3928936"/>
              <a:gd name="csY61" fmla="*/ 1364817 h 1959041"/>
              <a:gd name="csX62" fmla="*/ 906260 w 3928936"/>
              <a:gd name="csY62" fmla="*/ 1375670 h 1959041"/>
              <a:gd name="csX63" fmla="*/ 925254 w 3928936"/>
              <a:gd name="csY63" fmla="*/ 1375670 h 1959041"/>
              <a:gd name="csX64" fmla="*/ 925254 w 3928936"/>
              <a:gd name="csY64" fmla="*/ 1397377 h 1959041"/>
              <a:gd name="csX65" fmla="*/ 984948 w 3928936"/>
              <a:gd name="csY65" fmla="*/ 1397377 h 1959041"/>
              <a:gd name="csX66" fmla="*/ 984948 w 3928936"/>
              <a:gd name="csY66" fmla="*/ 1427224 h 1959041"/>
              <a:gd name="csX67" fmla="*/ 1014795 w 3928936"/>
              <a:gd name="csY67" fmla="*/ 1427224 h 1959041"/>
              <a:gd name="csX68" fmla="*/ 1014795 w 3928936"/>
              <a:gd name="csY68" fmla="*/ 1457071 h 1959041"/>
              <a:gd name="csX69" fmla="*/ 1047355 w 3928936"/>
              <a:gd name="csY69" fmla="*/ 1457071 h 1959041"/>
              <a:gd name="csX70" fmla="*/ 1047355 w 3928936"/>
              <a:gd name="csY70" fmla="*/ 1489631 h 1959041"/>
              <a:gd name="csX71" fmla="*/ 1088055 w 3928936"/>
              <a:gd name="csY71" fmla="*/ 1489631 h 1959041"/>
              <a:gd name="csX72" fmla="*/ 1088055 w 3928936"/>
              <a:gd name="csY72" fmla="*/ 1514051 h 1959041"/>
              <a:gd name="csX73" fmla="*/ 1115189 w 3928936"/>
              <a:gd name="csY73" fmla="*/ 1514051 h 1959041"/>
              <a:gd name="csX74" fmla="*/ 1115189 w 3928936"/>
              <a:gd name="csY74" fmla="*/ 1527618 h 1959041"/>
              <a:gd name="csX75" fmla="*/ 1153176 w 3928936"/>
              <a:gd name="csY75" fmla="*/ 1527618 h 1959041"/>
              <a:gd name="csX76" fmla="*/ 1153176 w 3928936"/>
              <a:gd name="csY76" fmla="*/ 1554752 h 1959041"/>
              <a:gd name="csX77" fmla="*/ 1183022 w 3928936"/>
              <a:gd name="csY77" fmla="*/ 1554752 h 1959041"/>
              <a:gd name="csX78" fmla="*/ 1183022 w 3928936"/>
              <a:gd name="csY78" fmla="*/ 1603592 h 1959041"/>
              <a:gd name="csX79" fmla="*/ 1291557 w 3928936"/>
              <a:gd name="csY79" fmla="*/ 1603592 h 1959041"/>
              <a:gd name="csX80" fmla="*/ 1291557 w 3928936"/>
              <a:gd name="csY80" fmla="*/ 1630726 h 1959041"/>
              <a:gd name="csX81" fmla="*/ 1402804 w 3928936"/>
              <a:gd name="csY81" fmla="*/ 1630726 h 1959041"/>
              <a:gd name="csX82" fmla="*/ 1402804 w 3928936"/>
              <a:gd name="csY82" fmla="*/ 1644292 h 1959041"/>
              <a:gd name="csX83" fmla="*/ 1443504 w 3928936"/>
              <a:gd name="csY83" fmla="*/ 1644292 h 1959041"/>
              <a:gd name="csX84" fmla="*/ 1443504 w 3928936"/>
              <a:gd name="csY84" fmla="*/ 1660572 h 1959041"/>
              <a:gd name="csX85" fmla="*/ 1492345 w 3928936"/>
              <a:gd name="csY85" fmla="*/ 1660572 h 1959041"/>
              <a:gd name="csX86" fmla="*/ 1492345 w 3928936"/>
              <a:gd name="csY86" fmla="*/ 1687706 h 1959041"/>
              <a:gd name="csX87" fmla="*/ 1527618 w 3928936"/>
              <a:gd name="csY87" fmla="*/ 1687706 h 1959041"/>
              <a:gd name="csX88" fmla="*/ 1527618 w 3928936"/>
              <a:gd name="csY88" fmla="*/ 1703986 h 1959041"/>
              <a:gd name="csX89" fmla="*/ 1562892 w 3928936"/>
              <a:gd name="csY89" fmla="*/ 1703986 h 1959041"/>
              <a:gd name="csX90" fmla="*/ 1562892 w 3928936"/>
              <a:gd name="csY90" fmla="*/ 1736546 h 1959041"/>
              <a:gd name="csX91" fmla="*/ 1600879 w 3928936"/>
              <a:gd name="csY91" fmla="*/ 1736546 h 1959041"/>
              <a:gd name="csX92" fmla="*/ 1600879 w 3928936"/>
              <a:gd name="csY92" fmla="*/ 1752826 h 1959041"/>
              <a:gd name="csX93" fmla="*/ 1676853 w 3928936"/>
              <a:gd name="csY93" fmla="*/ 1752826 h 1959041"/>
              <a:gd name="csX94" fmla="*/ 1676853 w 3928936"/>
              <a:gd name="csY94" fmla="*/ 1798953 h 1959041"/>
              <a:gd name="csX95" fmla="*/ 1733833 w 3928936"/>
              <a:gd name="csY95" fmla="*/ 1798953 h 1959041"/>
              <a:gd name="csX96" fmla="*/ 1733833 w 3928936"/>
              <a:gd name="csY96" fmla="*/ 1820660 h 1959041"/>
              <a:gd name="csX97" fmla="*/ 1836941 w 3928936"/>
              <a:gd name="csY97" fmla="*/ 1820660 h 1959041"/>
              <a:gd name="csX98" fmla="*/ 1836941 w 3928936"/>
              <a:gd name="csY98" fmla="*/ 1847794 h 1959041"/>
              <a:gd name="csX99" fmla="*/ 1885781 w 3928936"/>
              <a:gd name="csY99" fmla="*/ 1847794 h 1959041"/>
              <a:gd name="csX100" fmla="*/ 1885781 w 3928936"/>
              <a:gd name="csY100" fmla="*/ 1874927 h 1959041"/>
              <a:gd name="csX101" fmla="*/ 1975322 w 3928936"/>
              <a:gd name="csY101" fmla="*/ 1874927 h 1959041"/>
              <a:gd name="csX102" fmla="*/ 1975322 w 3928936"/>
              <a:gd name="csY102" fmla="*/ 1910201 h 1959041"/>
              <a:gd name="csX103" fmla="*/ 2005168 w 3928936"/>
              <a:gd name="csY103" fmla="*/ 1910201 h 1959041"/>
              <a:gd name="csX104" fmla="*/ 2005168 w 3928936"/>
              <a:gd name="csY104" fmla="*/ 1934621 h 1959041"/>
              <a:gd name="csX105" fmla="*/ 2078429 w 3928936"/>
              <a:gd name="csY105" fmla="*/ 1934621 h 1959041"/>
              <a:gd name="csX106" fmla="*/ 2078429 w 3928936"/>
              <a:gd name="csY106" fmla="*/ 1959041 h 1959041"/>
              <a:gd name="csX107" fmla="*/ 3928936 w 3928936"/>
              <a:gd name="csY107" fmla="*/ 1959041 h 195904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  <a:cxn ang="0">
                <a:pos x="csX99" y="csY99"/>
              </a:cxn>
              <a:cxn ang="0">
                <a:pos x="csX100" y="csY100"/>
              </a:cxn>
              <a:cxn ang="0">
                <a:pos x="csX101" y="csY101"/>
              </a:cxn>
              <a:cxn ang="0">
                <a:pos x="csX102" y="csY102"/>
              </a:cxn>
              <a:cxn ang="0">
                <a:pos x="csX103" y="csY103"/>
              </a:cxn>
              <a:cxn ang="0">
                <a:pos x="csX104" y="csY104"/>
              </a:cxn>
              <a:cxn ang="0">
                <a:pos x="csX105" y="csY105"/>
              </a:cxn>
              <a:cxn ang="0">
                <a:pos x="csX106" y="csY106"/>
              </a:cxn>
              <a:cxn ang="0">
                <a:pos x="csX107" y="csY107"/>
              </a:cxn>
            </a:cxnLst>
            <a:rect l="l" t="t" r="r" b="b"/>
            <a:pathLst>
              <a:path w="3928936" h="1959041">
                <a:moveTo>
                  <a:pt x="0" y="0"/>
                </a:moveTo>
                <a:lnTo>
                  <a:pt x="56981" y="0"/>
                </a:lnTo>
                <a:lnTo>
                  <a:pt x="56981" y="21707"/>
                </a:lnTo>
                <a:lnTo>
                  <a:pt x="84114" y="21707"/>
                </a:lnTo>
                <a:lnTo>
                  <a:pt x="84114" y="116675"/>
                </a:lnTo>
                <a:lnTo>
                  <a:pt x="113961" y="116675"/>
                </a:lnTo>
                <a:lnTo>
                  <a:pt x="113961" y="154662"/>
                </a:lnTo>
                <a:lnTo>
                  <a:pt x="141095" y="154662"/>
                </a:lnTo>
                <a:lnTo>
                  <a:pt x="141095" y="187222"/>
                </a:lnTo>
                <a:lnTo>
                  <a:pt x="184509" y="187222"/>
                </a:lnTo>
                <a:lnTo>
                  <a:pt x="184509" y="219782"/>
                </a:lnTo>
                <a:lnTo>
                  <a:pt x="211642" y="219782"/>
                </a:lnTo>
                <a:lnTo>
                  <a:pt x="211642" y="295756"/>
                </a:lnTo>
                <a:lnTo>
                  <a:pt x="236062" y="295756"/>
                </a:lnTo>
                <a:lnTo>
                  <a:pt x="236062" y="344596"/>
                </a:lnTo>
                <a:lnTo>
                  <a:pt x="255056" y="344596"/>
                </a:lnTo>
                <a:lnTo>
                  <a:pt x="255056" y="388010"/>
                </a:lnTo>
                <a:lnTo>
                  <a:pt x="282189" y="388010"/>
                </a:lnTo>
                <a:lnTo>
                  <a:pt x="282189" y="439564"/>
                </a:lnTo>
                <a:lnTo>
                  <a:pt x="328316" y="439564"/>
                </a:lnTo>
                <a:lnTo>
                  <a:pt x="328316" y="482977"/>
                </a:lnTo>
                <a:lnTo>
                  <a:pt x="344596" y="482977"/>
                </a:lnTo>
                <a:lnTo>
                  <a:pt x="344596" y="520964"/>
                </a:lnTo>
                <a:lnTo>
                  <a:pt x="374443" y="520964"/>
                </a:lnTo>
                <a:lnTo>
                  <a:pt x="374443" y="550811"/>
                </a:lnTo>
                <a:lnTo>
                  <a:pt x="404290" y="550811"/>
                </a:lnTo>
                <a:lnTo>
                  <a:pt x="404290" y="596938"/>
                </a:lnTo>
                <a:lnTo>
                  <a:pt x="442277" y="596938"/>
                </a:lnTo>
                <a:lnTo>
                  <a:pt x="442277" y="694619"/>
                </a:lnTo>
                <a:lnTo>
                  <a:pt x="461271" y="694619"/>
                </a:lnTo>
                <a:lnTo>
                  <a:pt x="461271" y="732606"/>
                </a:lnTo>
                <a:lnTo>
                  <a:pt x="485691" y="732606"/>
                </a:lnTo>
                <a:lnTo>
                  <a:pt x="485691" y="792299"/>
                </a:lnTo>
                <a:lnTo>
                  <a:pt x="510111" y="792299"/>
                </a:lnTo>
                <a:lnTo>
                  <a:pt x="510111" y="838426"/>
                </a:lnTo>
                <a:lnTo>
                  <a:pt x="518252" y="846567"/>
                </a:lnTo>
                <a:lnTo>
                  <a:pt x="518252" y="876413"/>
                </a:lnTo>
                <a:lnTo>
                  <a:pt x="567091" y="876413"/>
                </a:lnTo>
                <a:lnTo>
                  <a:pt x="567091" y="903547"/>
                </a:lnTo>
                <a:lnTo>
                  <a:pt x="605078" y="903547"/>
                </a:lnTo>
                <a:lnTo>
                  <a:pt x="605078" y="933394"/>
                </a:lnTo>
                <a:lnTo>
                  <a:pt x="621358" y="933394"/>
                </a:lnTo>
                <a:lnTo>
                  <a:pt x="621358" y="1009368"/>
                </a:lnTo>
                <a:lnTo>
                  <a:pt x="643065" y="1009368"/>
                </a:lnTo>
                <a:lnTo>
                  <a:pt x="643065" y="1033788"/>
                </a:lnTo>
                <a:lnTo>
                  <a:pt x="675625" y="1033788"/>
                </a:lnTo>
                <a:lnTo>
                  <a:pt x="675625" y="1074488"/>
                </a:lnTo>
                <a:lnTo>
                  <a:pt x="702759" y="1074488"/>
                </a:lnTo>
                <a:lnTo>
                  <a:pt x="702759" y="1147749"/>
                </a:lnTo>
                <a:lnTo>
                  <a:pt x="732606" y="1147749"/>
                </a:lnTo>
                <a:lnTo>
                  <a:pt x="732606" y="1174882"/>
                </a:lnTo>
                <a:lnTo>
                  <a:pt x="757026" y="1174882"/>
                </a:lnTo>
                <a:lnTo>
                  <a:pt x="757026" y="1240003"/>
                </a:lnTo>
                <a:lnTo>
                  <a:pt x="814006" y="1240003"/>
                </a:lnTo>
                <a:lnTo>
                  <a:pt x="814006" y="1261710"/>
                </a:lnTo>
                <a:lnTo>
                  <a:pt x="824860" y="1261710"/>
                </a:lnTo>
                <a:lnTo>
                  <a:pt x="824860" y="1302410"/>
                </a:lnTo>
                <a:lnTo>
                  <a:pt x="860133" y="1302410"/>
                </a:lnTo>
                <a:lnTo>
                  <a:pt x="860133" y="1329543"/>
                </a:lnTo>
                <a:lnTo>
                  <a:pt x="876414" y="1329543"/>
                </a:lnTo>
                <a:lnTo>
                  <a:pt x="876414" y="1364817"/>
                </a:lnTo>
                <a:lnTo>
                  <a:pt x="906260" y="1364817"/>
                </a:lnTo>
                <a:lnTo>
                  <a:pt x="906260" y="1375670"/>
                </a:lnTo>
                <a:lnTo>
                  <a:pt x="925254" y="1375670"/>
                </a:lnTo>
                <a:lnTo>
                  <a:pt x="925254" y="1397377"/>
                </a:lnTo>
                <a:lnTo>
                  <a:pt x="984948" y="1397377"/>
                </a:lnTo>
                <a:lnTo>
                  <a:pt x="984948" y="1427224"/>
                </a:lnTo>
                <a:lnTo>
                  <a:pt x="1014795" y="1427224"/>
                </a:lnTo>
                <a:lnTo>
                  <a:pt x="1014795" y="1457071"/>
                </a:lnTo>
                <a:lnTo>
                  <a:pt x="1047355" y="1457071"/>
                </a:lnTo>
                <a:lnTo>
                  <a:pt x="1047355" y="1489631"/>
                </a:lnTo>
                <a:lnTo>
                  <a:pt x="1088055" y="1489631"/>
                </a:lnTo>
                <a:lnTo>
                  <a:pt x="1088055" y="1514051"/>
                </a:lnTo>
                <a:lnTo>
                  <a:pt x="1115189" y="1514051"/>
                </a:lnTo>
                <a:lnTo>
                  <a:pt x="1115189" y="1527618"/>
                </a:lnTo>
                <a:lnTo>
                  <a:pt x="1153176" y="1527618"/>
                </a:lnTo>
                <a:lnTo>
                  <a:pt x="1153176" y="1554752"/>
                </a:lnTo>
                <a:lnTo>
                  <a:pt x="1183022" y="1554752"/>
                </a:lnTo>
                <a:lnTo>
                  <a:pt x="1183022" y="1603592"/>
                </a:lnTo>
                <a:lnTo>
                  <a:pt x="1291557" y="1603592"/>
                </a:lnTo>
                <a:lnTo>
                  <a:pt x="1291557" y="1630726"/>
                </a:lnTo>
                <a:lnTo>
                  <a:pt x="1402804" y="1630726"/>
                </a:lnTo>
                <a:lnTo>
                  <a:pt x="1402804" y="1644292"/>
                </a:lnTo>
                <a:lnTo>
                  <a:pt x="1443504" y="1644292"/>
                </a:lnTo>
                <a:lnTo>
                  <a:pt x="1443504" y="1660572"/>
                </a:lnTo>
                <a:lnTo>
                  <a:pt x="1492345" y="1660572"/>
                </a:lnTo>
                <a:lnTo>
                  <a:pt x="1492345" y="1687706"/>
                </a:lnTo>
                <a:lnTo>
                  <a:pt x="1527618" y="1687706"/>
                </a:lnTo>
                <a:lnTo>
                  <a:pt x="1527618" y="1703986"/>
                </a:lnTo>
                <a:lnTo>
                  <a:pt x="1562892" y="1703986"/>
                </a:lnTo>
                <a:lnTo>
                  <a:pt x="1562892" y="1736546"/>
                </a:lnTo>
                <a:lnTo>
                  <a:pt x="1600879" y="1736546"/>
                </a:lnTo>
                <a:lnTo>
                  <a:pt x="1600879" y="1752826"/>
                </a:lnTo>
                <a:lnTo>
                  <a:pt x="1676853" y="1752826"/>
                </a:lnTo>
                <a:lnTo>
                  <a:pt x="1676853" y="1798953"/>
                </a:lnTo>
                <a:lnTo>
                  <a:pt x="1733833" y="1798953"/>
                </a:lnTo>
                <a:lnTo>
                  <a:pt x="1733833" y="1820660"/>
                </a:lnTo>
                <a:lnTo>
                  <a:pt x="1836941" y="1820660"/>
                </a:lnTo>
                <a:lnTo>
                  <a:pt x="1836941" y="1847794"/>
                </a:lnTo>
                <a:lnTo>
                  <a:pt x="1885781" y="1847794"/>
                </a:lnTo>
                <a:lnTo>
                  <a:pt x="1885781" y="1874927"/>
                </a:lnTo>
                <a:lnTo>
                  <a:pt x="1975322" y="1874927"/>
                </a:lnTo>
                <a:lnTo>
                  <a:pt x="1975322" y="1910201"/>
                </a:lnTo>
                <a:lnTo>
                  <a:pt x="2005168" y="1910201"/>
                </a:lnTo>
                <a:lnTo>
                  <a:pt x="2005168" y="1934621"/>
                </a:lnTo>
                <a:lnTo>
                  <a:pt x="2078429" y="1934621"/>
                </a:lnTo>
                <a:lnTo>
                  <a:pt x="2078429" y="1959041"/>
                </a:lnTo>
                <a:lnTo>
                  <a:pt x="3928936" y="1959041"/>
                </a:ln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012CEAC-AB4A-1881-ECAD-6EB4D7400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KRAS: Distribution and Prognosis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65D6C1-5D36-5023-59D7-E21BE622EE3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nn-NO" dirty="0"/>
              <a:t>Norton. JAMA Netw Open. 2025;8:e2453588. Singhal. Nat Med. 2024;30:969.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DCB745-B3C6-EDA0-6F18-868778E58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0" y="1335809"/>
            <a:ext cx="4448729" cy="475487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309C712-2F48-8651-C901-40EEE73227DD}"/>
              </a:ext>
            </a:extLst>
          </p:cNvPr>
          <p:cNvSpPr txBox="1"/>
          <p:nvPr/>
        </p:nvSpPr>
        <p:spPr>
          <a:xfrm>
            <a:off x="6213628" y="5586893"/>
            <a:ext cx="5832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KRAS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mutations portend worse prognosis in PDAC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388422-8F83-30FE-C7E2-78CB324354AF}"/>
              </a:ext>
            </a:extLst>
          </p:cNvPr>
          <p:cNvSpPr txBox="1"/>
          <p:nvPr/>
        </p:nvSpPr>
        <p:spPr>
          <a:xfrm>
            <a:off x="4686494" y="1411531"/>
            <a:ext cx="1445756" cy="37280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Lung </a:t>
            </a:r>
            <a:br>
              <a:rPr lang="en-US" sz="1200" dirty="0"/>
            </a:br>
            <a:r>
              <a:rPr lang="en-US" sz="1200" dirty="0"/>
              <a:t>adenocarcinoma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178690C-706B-4608-A997-D16CA9B51C51}"/>
              </a:ext>
            </a:extLst>
          </p:cNvPr>
          <p:cNvGrpSpPr/>
          <p:nvPr/>
        </p:nvGrpSpPr>
        <p:grpSpPr>
          <a:xfrm>
            <a:off x="6261070" y="1816245"/>
            <a:ext cx="858757" cy="1523733"/>
            <a:chOff x="6293386" y="1967612"/>
            <a:chExt cx="858757" cy="152373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40474D7-789C-91A6-C411-E1CD7BBE09C8}"/>
                </a:ext>
              </a:extLst>
            </p:cNvPr>
            <p:cNvSpPr txBox="1"/>
            <p:nvPr/>
          </p:nvSpPr>
          <p:spPr>
            <a:xfrm>
              <a:off x="6450890" y="1967612"/>
              <a:ext cx="701253" cy="152373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r>
                <a:rPr lang="en-US" sz="1200" dirty="0"/>
                <a:t>G12C</a:t>
              </a:r>
            </a:p>
            <a:p>
              <a:r>
                <a:rPr lang="en-US" sz="1200" dirty="0"/>
                <a:t>G12D</a:t>
              </a:r>
            </a:p>
            <a:p>
              <a:r>
                <a:rPr lang="en-US" sz="1200" dirty="0"/>
                <a:t>G12V</a:t>
              </a:r>
            </a:p>
            <a:p>
              <a:r>
                <a:rPr lang="en-US" sz="1200" dirty="0"/>
                <a:t>G12A/S</a:t>
              </a:r>
            </a:p>
            <a:p>
              <a:r>
                <a:rPr lang="en-US" sz="1200" dirty="0"/>
                <a:t>G12R</a:t>
              </a:r>
            </a:p>
            <a:p>
              <a:r>
                <a:rPr lang="en-US" sz="1200" dirty="0"/>
                <a:t>G13X</a:t>
              </a:r>
            </a:p>
            <a:p>
              <a:r>
                <a:rPr lang="en-US" sz="1200" dirty="0"/>
                <a:t>Q61X</a:t>
              </a:r>
            </a:p>
            <a:p>
              <a:r>
                <a:rPr lang="en-US" sz="1200" dirty="0"/>
                <a:t>Others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3CA449D-9CC4-8768-2509-0EFE7B593A1D}"/>
                </a:ext>
              </a:extLst>
            </p:cNvPr>
            <p:cNvSpPr/>
            <p:nvPr/>
          </p:nvSpPr>
          <p:spPr>
            <a:xfrm>
              <a:off x="6293386" y="2001449"/>
              <a:ext cx="108040" cy="10804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08A5AFF-C699-D41D-50E3-1BFF7C442470}"/>
                </a:ext>
              </a:extLst>
            </p:cNvPr>
            <p:cNvSpPr/>
            <p:nvPr/>
          </p:nvSpPr>
          <p:spPr>
            <a:xfrm>
              <a:off x="6293386" y="2184115"/>
              <a:ext cx="108040" cy="1080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26482FE-F0AB-1E1D-A97A-1AA4C1411821}"/>
                </a:ext>
              </a:extLst>
            </p:cNvPr>
            <p:cNvSpPr/>
            <p:nvPr/>
          </p:nvSpPr>
          <p:spPr>
            <a:xfrm>
              <a:off x="6293386" y="2366781"/>
              <a:ext cx="108040" cy="1080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8FDCBC9-3755-73D6-6342-34592684D0FA}"/>
                </a:ext>
              </a:extLst>
            </p:cNvPr>
            <p:cNvSpPr/>
            <p:nvPr/>
          </p:nvSpPr>
          <p:spPr>
            <a:xfrm>
              <a:off x="6293386" y="2548032"/>
              <a:ext cx="108040" cy="1080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FA6FB65-D281-9B14-6FDF-342F9C98FE43}"/>
                </a:ext>
              </a:extLst>
            </p:cNvPr>
            <p:cNvSpPr/>
            <p:nvPr/>
          </p:nvSpPr>
          <p:spPr>
            <a:xfrm>
              <a:off x="6293386" y="2730698"/>
              <a:ext cx="108040" cy="1080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C4DCF35-99C6-1769-AD77-751431DFA338}"/>
                </a:ext>
              </a:extLst>
            </p:cNvPr>
            <p:cNvSpPr/>
            <p:nvPr/>
          </p:nvSpPr>
          <p:spPr>
            <a:xfrm>
              <a:off x="6293386" y="2913364"/>
              <a:ext cx="108040" cy="1080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F7C52E5-8FA0-9D95-BD7A-AF2E8413BC73}"/>
                </a:ext>
              </a:extLst>
            </p:cNvPr>
            <p:cNvSpPr/>
            <p:nvPr/>
          </p:nvSpPr>
          <p:spPr>
            <a:xfrm>
              <a:off x="6293386" y="3096030"/>
              <a:ext cx="108040" cy="10804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3501B90-A5E5-20C4-C527-F3955BE280CC}"/>
                </a:ext>
              </a:extLst>
            </p:cNvPr>
            <p:cNvSpPr/>
            <p:nvPr/>
          </p:nvSpPr>
          <p:spPr>
            <a:xfrm>
              <a:off x="6293386" y="3278696"/>
              <a:ext cx="108040" cy="1080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63F64330-9611-EA9F-5FC5-3666C460A3F9}"/>
              </a:ext>
            </a:extLst>
          </p:cNvPr>
          <p:cNvSpPr txBox="1"/>
          <p:nvPr/>
        </p:nvSpPr>
        <p:spPr>
          <a:xfrm>
            <a:off x="4686494" y="3042443"/>
            <a:ext cx="1445756" cy="192881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Colorectal Cancer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78C08BB-2EBD-4B03-1298-640EED01FF97}"/>
              </a:ext>
            </a:extLst>
          </p:cNvPr>
          <p:cNvSpPr txBox="1"/>
          <p:nvPr/>
        </p:nvSpPr>
        <p:spPr>
          <a:xfrm>
            <a:off x="4686494" y="4524326"/>
            <a:ext cx="1445756" cy="192881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Pancreatic Cancer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E5F658E-B847-8ACD-1F68-E5FD8D9FDC56}"/>
              </a:ext>
            </a:extLst>
          </p:cNvPr>
          <p:cNvSpPr txBox="1"/>
          <p:nvPr/>
        </p:nvSpPr>
        <p:spPr>
          <a:xfrm rot="16200000">
            <a:off x="6441738" y="3151107"/>
            <a:ext cx="16658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Survival Probability</a:t>
            </a:r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0EB5DC59-2891-8B33-F7B6-D42BD15F8F5D}"/>
              </a:ext>
            </a:extLst>
          </p:cNvPr>
          <p:cNvSpPr/>
          <p:nvPr/>
        </p:nvSpPr>
        <p:spPr>
          <a:xfrm>
            <a:off x="7709748" y="2173515"/>
            <a:ext cx="4212619" cy="2117263"/>
          </a:xfrm>
          <a:custGeom>
            <a:avLst/>
            <a:gdLst>
              <a:gd name="csX0" fmla="*/ 0 w 4878931"/>
              <a:gd name="csY0" fmla="*/ 0 h 3638416"/>
              <a:gd name="csX1" fmla="*/ 0 w 4878931"/>
              <a:gd name="csY1" fmla="*/ 3638416 h 3638416"/>
              <a:gd name="csX2" fmla="*/ 4878931 w 4878931"/>
              <a:gd name="csY2" fmla="*/ 3638416 h 36384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878931" h="3638416">
                <a:moveTo>
                  <a:pt x="0" y="0"/>
                </a:moveTo>
                <a:lnTo>
                  <a:pt x="0" y="3638416"/>
                </a:lnTo>
                <a:lnTo>
                  <a:pt x="4878931" y="3638416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B0DA5FCB-0302-FA04-6232-1CB389B9970C}"/>
              </a:ext>
            </a:extLst>
          </p:cNvPr>
          <p:cNvGrpSpPr/>
          <p:nvPr/>
        </p:nvGrpSpPr>
        <p:grpSpPr>
          <a:xfrm>
            <a:off x="7666145" y="2175685"/>
            <a:ext cx="47904" cy="2117263"/>
            <a:chOff x="1357047" y="3572816"/>
            <a:chExt cx="69193" cy="1681274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7E6A6FE-318A-6DA1-A144-2969556774B3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572816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4D873DC1-AEEB-4F47-7FB3-59E17ED628CB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90907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0D21E696-13A2-987D-D6CA-82CC70572318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245325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5DA973D-7BB6-B6F8-9758-188F6EC1AD08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58158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E6AE828C-2474-CCD6-740B-3E1F9ED4DAD3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917834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63309B70-3630-C503-CC1A-9531521244B1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525409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90AE5F5-A7B0-73AE-8A78-DBA0C9A15B92}"/>
              </a:ext>
            </a:extLst>
          </p:cNvPr>
          <p:cNvGrpSpPr/>
          <p:nvPr/>
        </p:nvGrpSpPr>
        <p:grpSpPr>
          <a:xfrm>
            <a:off x="7215351" y="2110630"/>
            <a:ext cx="419977" cy="2354450"/>
            <a:chOff x="712237" y="3475466"/>
            <a:chExt cx="600731" cy="1876463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756247B1-D374-58BD-CC47-17AF0A94C7F0}"/>
                </a:ext>
              </a:extLst>
            </p:cNvPr>
            <p:cNvSpPr txBox="1"/>
            <p:nvPr/>
          </p:nvSpPr>
          <p:spPr>
            <a:xfrm>
              <a:off x="712237" y="347546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1.0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35BB01AB-B7C3-F340-9392-C987A9AEC7D3}"/>
                </a:ext>
              </a:extLst>
            </p:cNvPr>
            <p:cNvSpPr txBox="1"/>
            <p:nvPr/>
          </p:nvSpPr>
          <p:spPr>
            <a:xfrm>
              <a:off x="712237" y="3806212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0.8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CE8A3C4-37A1-5B7D-33AD-5039654EB415}"/>
                </a:ext>
              </a:extLst>
            </p:cNvPr>
            <p:cNvSpPr txBox="1"/>
            <p:nvPr/>
          </p:nvSpPr>
          <p:spPr>
            <a:xfrm>
              <a:off x="712237" y="4155215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0.6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2B26DE4C-B948-E01B-F318-926067965F45}"/>
                </a:ext>
              </a:extLst>
            </p:cNvPr>
            <p:cNvSpPr txBox="1"/>
            <p:nvPr/>
          </p:nvSpPr>
          <p:spPr>
            <a:xfrm>
              <a:off x="712237" y="4485961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0.4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92DAA41-FDF4-C012-421E-BA4EF8B9DB49}"/>
                </a:ext>
              </a:extLst>
            </p:cNvPr>
            <p:cNvSpPr txBox="1"/>
            <p:nvPr/>
          </p:nvSpPr>
          <p:spPr>
            <a:xfrm>
              <a:off x="712237" y="4819300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0.2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ADEA0F55-C2A9-6231-92AD-DDEDCE671D25}"/>
                </a:ext>
              </a:extLst>
            </p:cNvPr>
            <p:cNvSpPr txBox="1"/>
            <p:nvPr/>
          </p:nvSpPr>
          <p:spPr>
            <a:xfrm>
              <a:off x="712237" y="515004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0</a:t>
              </a:r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AF4E9BD7-955A-3ED6-A8FA-E7A23C6263E5}"/>
              </a:ext>
            </a:extLst>
          </p:cNvPr>
          <p:cNvGrpSpPr/>
          <p:nvPr/>
        </p:nvGrpSpPr>
        <p:grpSpPr>
          <a:xfrm>
            <a:off x="7714450" y="4289367"/>
            <a:ext cx="4207916" cy="54703"/>
            <a:chOff x="7714450" y="4289367"/>
            <a:chExt cx="4207916" cy="54703"/>
          </a:xfrm>
        </p:grpSpPr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F4F4DB18-CA56-5682-0203-85A79D7A54B8}"/>
                </a:ext>
              </a:extLst>
            </p:cNvPr>
            <p:cNvGrpSpPr/>
            <p:nvPr/>
          </p:nvGrpSpPr>
          <p:grpSpPr>
            <a:xfrm rot="5400000">
              <a:off x="8889925" y="3115305"/>
              <a:ext cx="53290" cy="2404240"/>
              <a:chOff x="1818142" y="3407447"/>
              <a:chExt cx="83128" cy="1615889"/>
            </a:xfrm>
          </p:grpSpPr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77D9C7B8-F8A4-8865-11F8-24913B35D6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407447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0BE163D5-D428-4D56-E98F-CA7B0FF994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3811419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16EEB88D-8762-BE1F-DA3C-99BF0E87173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215391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402A5844-7CD6-1F2E-4D8C-8FA7B1BEFA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619363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F0F9BEAF-157F-F8E4-7557-528F1D4F80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5023336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C65597F0-1B0E-3047-7B6E-9CB694E971CF}"/>
                </a:ext>
              </a:extLst>
            </p:cNvPr>
            <p:cNvGrpSpPr/>
            <p:nvPr/>
          </p:nvGrpSpPr>
          <p:grpSpPr>
            <a:xfrm rot="5400000">
              <a:off x="11294661" y="3714951"/>
              <a:ext cx="53290" cy="1202121"/>
              <a:chOff x="1818142" y="4215391"/>
              <a:chExt cx="83128" cy="807945"/>
            </a:xfrm>
          </p:grpSpPr>
          <p:cxnSp>
            <p:nvCxnSpPr>
              <p:cNvPr id="70" name="Straight Connector 69">
                <a:extLst>
                  <a:ext uri="{FF2B5EF4-FFF2-40B4-BE49-F238E27FC236}">
                    <a16:creationId xmlns:a16="http://schemas.microsoft.com/office/drawing/2014/main" id="{0A8A37AC-7B74-C530-D842-2E24ED5632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215391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>
                <a:extLst>
                  <a:ext uri="{FF2B5EF4-FFF2-40B4-BE49-F238E27FC236}">
                    <a16:creationId xmlns:a16="http://schemas.microsoft.com/office/drawing/2014/main" id="{D0658689-D665-DBBD-E356-106B792070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4619363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2E750ACA-A405-8EE3-DAE7-0F350BB522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8142" y="5023336"/>
                <a:ext cx="8312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82BC3668-FB95-9E7E-CC01-ADC47958F152}"/>
              </a:ext>
            </a:extLst>
          </p:cNvPr>
          <p:cNvSpPr txBox="1"/>
          <p:nvPr/>
        </p:nvSpPr>
        <p:spPr>
          <a:xfrm>
            <a:off x="7507928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0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7D13F98-196F-8A1D-35B3-1E5F50511AA7}"/>
              </a:ext>
            </a:extLst>
          </p:cNvPr>
          <p:cNvSpPr txBox="1"/>
          <p:nvPr/>
        </p:nvSpPr>
        <p:spPr>
          <a:xfrm>
            <a:off x="8105522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10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B4689BB-0317-FCB9-F28C-156B65870333}"/>
              </a:ext>
            </a:extLst>
          </p:cNvPr>
          <p:cNvSpPr txBox="1"/>
          <p:nvPr/>
        </p:nvSpPr>
        <p:spPr>
          <a:xfrm>
            <a:off x="8716906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20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7561996D-A81B-E8E1-CE3B-22647D37AB13}"/>
              </a:ext>
            </a:extLst>
          </p:cNvPr>
          <p:cNvSpPr txBox="1"/>
          <p:nvPr/>
        </p:nvSpPr>
        <p:spPr>
          <a:xfrm>
            <a:off x="9314500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30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02579ADD-E84C-C1E0-7DD7-4E0038EF3439}"/>
              </a:ext>
            </a:extLst>
          </p:cNvPr>
          <p:cNvSpPr txBox="1"/>
          <p:nvPr/>
        </p:nvSpPr>
        <p:spPr>
          <a:xfrm>
            <a:off x="9912094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40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C173E7FC-AFE5-E4CC-73F8-601B5693A69B}"/>
              </a:ext>
            </a:extLst>
          </p:cNvPr>
          <p:cNvSpPr txBox="1"/>
          <p:nvPr/>
        </p:nvSpPr>
        <p:spPr>
          <a:xfrm>
            <a:off x="10509688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50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F0BC83E-AC62-C6C2-3613-3A2431EC8365}"/>
              </a:ext>
            </a:extLst>
          </p:cNvPr>
          <p:cNvSpPr txBox="1"/>
          <p:nvPr/>
        </p:nvSpPr>
        <p:spPr>
          <a:xfrm>
            <a:off x="11121072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60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561623ED-158C-8B70-AD97-A5945E926BBF}"/>
              </a:ext>
            </a:extLst>
          </p:cNvPr>
          <p:cNvSpPr txBox="1"/>
          <p:nvPr/>
        </p:nvSpPr>
        <p:spPr>
          <a:xfrm>
            <a:off x="11718666" y="437103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70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B1CBE9B-1B3B-421A-9B28-965DA9AA85D0}"/>
              </a:ext>
            </a:extLst>
          </p:cNvPr>
          <p:cNvSpPr txBox="1"/>
          <p:nvPr/>
        </p:nvSpPr>
        <p:spPr>
          <a:xfrm>
            <a:off x="8008689" y="4630728"/>
            <a:ext cx="34515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Time Since Start of First-line Therapy (Mo)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CFEA4BD-E601-B595-D243-4305AA035A66}"/>
              </a:ext>
            </a:extLst>
          </p:cNvPr>
          <p:cNvSpPr txBox="1"/>
          <p:nvPr/>
        </p:nvSpPr>
        <p:spPr>
          <a:xfrm>
            <a:off x="9457688" y="1936368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1" dirty="0"/>
              <a:t>OS</a:t>
            </a: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462452CC-936C-D44F-BAD8-A45D61A44E36}"/>
              </a:ext>
            </a:extLst>
          </p:cNvPr>
          <p:cNvGrpSpPr/>
          <p:nvPr/>
        </p:nvGrpSpPr>
        <p:grpSpPr>
          <a:xfrm>
            <a:off x="7703209" y="2192389"/>
            <a:ext cx="3934363" cy="2024162"/>
            <a:chOff x="7703209" y="2192389"/>
            <a:chExt cx="3934363" cy="2024162"/>
          </a:xfrm>
        </p:grpSpPr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2E20D7F3-23D3-FE1E-02D5-035E4D0995A5}"/>
                </a:ext>
              </a:extLst>
            </p:cNvPr>
            <p:cNvSpPr/>
            <p:nvPr/>
          </p:nvSpPr>
          <p:spPr>
            <a:xfrm>
              <a:off x="7703209" y="2192389"/>
              <a:ext cx="1419084" cy="1503198"/>
            </a:xfrm>
            <a:custGeom>
              <a:avLst/>
              <a:gdLst>
                <a:gd name="csX0" fmla="*/ 0 w 1419084"/>
                <a:gd name="csY0" fmla="*/ 0 h 1503198"/>
                <a:gd name="csX1" fmla="*/ 54268 w 1419084"/>
                <a:gd name="csY1" fmla="*/ 0 h 1503198"/>
                <a:gd name="csX2" fmla="*/ 54268 w 1419084"/>
                <a:gd name="csY2" fmla="*/ 59694 h 1503198"/>
                <a:gd name="csX3" fmla="*/ 73261 w 1419084"/>
                <a:gd name="csY3" fmla="*/ 59694 h 1503198"/>
                <a:gd name="csX4" fmla="*/ 73261 w 1419084"/>
                <a:gd name="csY4" fmla="*/ 89541 h 1503198"/>
                <a:gd name="csX5" fmla="*/ 100395 w 1419084"/>
                <a:gd name="csY5" fmla="*/ 89541 h 1503198"/>
                <a:gd name="csX6" fmla="*/ 100395 w 1419084"/>
                <a:gd name="csY6" fmla="*/ 122101 h 1503198"/>
                <a:gd name="csX7" fmla="*/ 130241 w 1419084"/>
                <a:gd name="csY7" fmla="*/ 122101 h 1503198"/>
                <a:gd name="csX8" fmla="*/ 130241 w 1419084"/>
                <a:gd name="csY8" fmla="*/ 179082 h 1503198"/>
                <a:gd name="csX9" fmla="*/ 154662 w 1419084"/>
                <a:gd name="csY9" fmla="*/ 179082 h 1503198"/>
                <a:gd name="csX10" fmla="*/ 154662 w 1419084"/>
                <a:gd name="csY10" fmla="*/ 222495 h 1503198"/>
                <a:gd name="csX11" fmla="*/ 189935 w 1419084"/>
                <a:gd name="csY11" fmla="*/ 222495 h 1503198"/>
                <a:gd name="csX12" fmla="*/ 189935 w 1419084"/>
                <a:gd name="csY12" fmla="*/ 260482 h 1503198"/>
                <a:gd name="csX13" fmla="*/ 217069 w 1419084"/>
                <a:gd name="csY13" fmla="*/ 260482 h 1503198"/>
                <a:gd name="csX14" fmla="*/ 217069 w 1419084"/>
                <a:gd name="csY14" fmla="*/ 322889 h 1503198"/>
                <a:gd name="csX15" fmla="*/ 238776 w 1419084"/>
                <a:gd name="csY15" fmla="*/ 322889 h 1503198"/>
                <a:gd name="csX16" fmla="*/ 238776 w 1419084"/>
                <a:gd name="csY16" fmla="*/ 363590 h 1503198"/>
                <a:gd name="csX17" fmla="*/ 279476 w 1419084"/>
                <a:gd name="csY17" fmla="*/ 363590 h 1503198"/>
                <a:gd name="csX18" fmla="*/ 279476 w 1419084"/>
                <a:gd name="csY18" fmla="*/ 393437 h 1503198"/>
                <a:gd name="csX19" fmla="*/ 309323 w 1419084"/>
                <a:gd name="csY19" fmla="*/ 393437 h 1503198"/>
                <a:gd name="csX20" fmla="*/ 309323 w 1419084"/>
                <a:gd name="csY20" fmla="*/ 434137 h 1503198"/>
                <a:gd name="csX21" fmla="*/ 350023 w 1419084"/>
                <a:gd name="csY21" fmla="*/ 434137 h 1503198"/>
                <a:gd name="csX22" fmla="*/ 350023 w 1419084"/>
                <a:gd name="csY22" fmla="*/ 458557 h 1503198"/>
                <a:gd name="csX23" fmla="*/ 374443 w 1419084"/>
                <a:gd name="csY23" fmla="*/ 458557 h 1503198"/>
                <a:gd name="csX24" fmla="*/ 374443 w 1419084"/>
                <a:gd name="csY24" fmla="*/ 493831 h 1503198"/>
                <a:gd name="csX25" fmla="*/ 417857 w 1419084"/>
                <a:gd name="csY25" fmla="*/ 493831 h 1503198"/>
                <a:gd name="csX26" fmla="*/ 417857 w 1419084"/>
                <a:gd name="csY26" fmla="*/ 561664 h 1503198"/>
                <a:gd name="csX27" fmla="*/ 423284 w 1419084"/>
                <a:gd name="csY27" fmla="*/ 561664 h 1503198"/>
                <a:gd name="csX28" fmla="*/ 423284 w 1419084"/>
                <a:gd name="csY28" fmla="*/ 588798 h 1503198"/>
                <a:gd name="csX29" fmla="*/ 447704 w 1419084"/>
                <a:gd name="csY29" fmla="*/ 588798 h 1503198"/>
                <a:gd name="csX30" fmla="*/ 447704 w 1419084"/>
                <a:gd name="csY30" fmla="*/ 621358 h 1503198"/>
                <a:gd name="csX31" fmla="*/ 472124 w 1419084"/>
                <a:gd name="csY31" fmla="*/ 621358 h 1503198"/>
                <a:gd name="csX32" fmla="*/ 472124 w 1419084"/>
                <a:gd name="csY32" fmla="*/ 664772 h 1503198"/>
                <a:gd name="csX33" fmla="*/ 472124 w 1419084"/>
                <a:gd name="csY33" fmla="*/ 664772 h 1503198"/>
                <a:gd name="csX34" fmla="*/ 480264 w 1419084"/>
                <a:gd name="csY34" fmla="*/ 672912 h 1503198"/>
                <a:gd name="csX35" fmla="*/ 480264 w 1419084"/>
                <a:gd name="csY35" fmla="*/ 710899 h 1503198"/>
                <a:gd name="csX36" fmla="*/ 510111 w 1419084"/>
                <a:gd name="csY36" fmla="*/ 710899 h 1503198"/>
                <a:gd name="csX37" fmla="*/ 510111 w 1419084"/>
                <a:gd name="csY37" fmla="*/ 743459 h 1503198"/>
                <a:gd name="csX38" fmla="*/ 531818 w 1419084"/>
                <a:gd name="csY38" fmla="*/ 743459 h 1503198"/>
                <a:gd name="csX39" fmla="*/ 531818 w 1419084"/>
                <a:gd name="csY39" fmla="*/ 767879 h 1503198"/>
                <a:gd name="csX40" fmla="*/ 561665 w 1419084"/>
                <a:gd name="csY40" fmla="*/ 767879 h 1503198"/>
                <a:gd name="csX41" fmla="*/ 561665 w 1419084"/>
                <a:gd name="csY41" fmla="*/ 816720 h 1503198"/>
                <a:gd name="csX42" fmla="*/ 591511 w 1419084"/>
                <a:gd name="csY42" fmla="*/ 816720 h 1503198"/>
                <a:gd name="csX43" fmla="*/ 591511 w 1419084"/>
                <a:gd name="csY43" fmla="*/ 857420 h 1503198"/>
                <a:gd name="csX44" fmla="*/ 621358 w 1419084"/>
                <a:gd name="csY44" fmla="*/ 857420 h 1503198"/>
                <a:gd name="csX45" fmla="*/ 621358 w 1419084"/>
                <a:gd name="csY45" fmla="*/ 881840 h 1503198"/>
                <a:gd name="csX46" fmla="*/ 651205 w 1419084"/>
                <a:gd name="csY46" fmla="*/ 881840 h 1503198"/>
                <a:gd name="csX47" fmla="*/ 651205 w 1419084"/>
                <a:gd name="csY47" fmla="*/ 919827 h 1503198"/>
                <a:gd name="csX48" fmla="*/ 689192 w 1419084"/>
                <a:gd name="csY48" fmla="*/ 919827 h 1503198"/>
                <a:gd name="csX49" fmla="*/ 689192 w 1419084"/>
                <a:gd name="csY49" fmla="*/ 944247 h 1503198"/>
                <a:gd name="csX50" fmla="*/ 727179 w 1419084"/>
                <a:gd name="csY50" fmla="*/ 944247 h 1503198"/>
                <a:gd name="csX51" fmla="*/ 727179 w 1419084"/>
                <a:gd name="csY51" fmla="*/ 960527 h 1503198"/>
                <a:gd name="csX52" fmla="*/ 743459 w 1419084"/>
                <a:gd name="csY52" fmla="*/ 960527 h 1503198"/>
                <a:gd name="csX53" fmla="*/ 743459 w 1419084"/>
                <a:gd name="csY53" fmla="*/ 1003941 h 1503198"/>
                <a:gd name="csX54" fmla="*/ 784160 w 1419084"/>
                <a:gd name="csY54" fmla="*/ 1003941 h 1503198"/>
                <a:gd name="csX55" fmla="*/ 784160 w 1419084"/>
                <a:gd name="csY55" fmla="*/ 1033788 h 1503198"/>
                <a:gd name="csX56" fmla="*/ 819433 w 1419084"/>
                <a:gd name="csY56" fmla="*/ 1033788 h 1503198"/>
                <a:gd name="csX57" fmla="*/ 819433 w 1419084"/>
                <a:gd name="csY57" fmla="*/ 1066348 h 1503198"/>
                <a:gd name="csX58" fmla="*/ 838427 w 1419084"/>
                <a:gd name="csY58" fmla="*/ 1066348 h 1503198"/>
                <a:gd name="csX59" fmla="*/ 838427 w 1419084"/>
                <a:gd name="csY59" fmla="*/ 1096195 h 1503198"/>
                <a:gd name="csX60" fmla="*/ 865560 w 1419084"/>
                <a:gd name="csY60" fmla="*/ 1096195 h 1503198"/>
                <a:gd name="csX61" fmla="*/ 865560 w 1419084"/>
                <a:gd name="csY61" fmla="*/ 1128755 h 1503198"/>
                <a:gd name="csX62" fmla="*/ 884554 w 1419084"/>
                <a:gd name="csY62" fmla="*/ 1128755 h 1503198"/>
                <a:gd name="csX63" fmla="*/ 884554 w 1419084"/>
                <a:gd name="csY63" fmla="*/ 1155889 h 1503198"/>
                <a:gd name="csX64" fmla="*/ 933394 w 1419084"/>
                <a:gd name="csY64" fmla="*/ 1155889 h 1503198"/>
                <a:gd name="csX65" fmla="*/ 933394 w 1419084"/>
                <a:gd name="csY65" fmla="*/ 1183022 h 1503198"/>
                <a:gd name="csX66" fmla="*/ 952387 w 1419084"/>
                <a:gd name="csY66" fmla="*/ 1183022 h 1503198"/>
                <a:gd name="csX67" fmla="*/ 952387 w 1419084"/>
                <a:gd name="csY67" fmla="*/ 1212869 h 1503198"/>
                <a:gd name="csX68" fmla="*/ 976808 w 1419084"/>
                <a:gd name="csY68" fmla="*/ 1212869 h 1503198"/>
                <a:gd name="csX69" fmla="*/ 976808 w 1419084"/>
                <a:gd name="csY69" fmla="*/ 1242716 h 1503198"/>
                <a:gd name="csX70" fmla="*/ 1006655 w 1419084"/>
                <a:gd name="csY70" fmla="*/ 1242716 h 1503198"/>
                <a:gd name="csX71" fmla="*/ 1006655 w 1419084"/>
                <a:gd name="csY71" fmla="*/ 1264423 h 1503198"/>
                <a:gd name="csX72" fmla="*/ 1044641 w 1419084"/>
                <a:gd name="csY72" fmla="*/ 1264423 h 1503198"/>
                <a:gd name="csX73" fmla="*/ 1044641 w 1419084"/>
                <a:gd name="csY73" fmla="*/ 1280703 h 1503198"/>
                <a:gd name="csX74" fmla="*/ 1109762 w 1419084"/>
                <a:gd name="csY74" fmla="*/ 1280703 h 1503198"/>
                <a:gd name="csX75" fmla="*/ 1109762 w 1419084"/>
                <a:gd name="csY75" fmla="*/ 1294270 h 1503198"/>
                <a:gd name="csX76" fmla="*/ 1142322 w 1419084"/>
                <a:gd name="csY76" fmla="*/ 1294270 h 1503198"/>
                <a:gd name="csX77" fmla="*/ 1142322 w 1419084"/>
                <a:gd name="csY77" fmla="*/ 1294270 h 1503198"/>
                <a:gd name="csX78" fmla="*/ 1164029 w 1419084"/>
                <a:gd name="csY78" fmla="*/ 1315977 h 1503198"/>
                <a:gd name="csX79" fmla="*/ 1164029 w 1419084"/>
                <a:gd name="csY79" fmla="*/ 1337683 h 1503198"/>
                <a:gd name="csX80" fmla="*/ 1191163 w 1419084"/>
                <a:gd name="csY80" fmla="*/ 1337683 h 1503198"/>
                <a:gd name="csX81" fmla="*/ 1191163 w 1419084"/>
                <a:gd name="csY81" fmla="*/ 1375670 h 1503198"/>
                <a:gd name="csX82" fmla="*/ 1210156 w 1419084"/>
                <a:gd name="csY82" fmla="*/ 1375670 h 1503198"/>
                <a:gd name="csX83" fmla="*/ 1210156 w 1419084"/>
                <a:gd name="csY83" fmla="*/ 1400091 h 1503198"/>
                <a:gd name="csX84" fmla="*/ 1258996 w 1419084"/>
                <a:gd name="csY84" fmla="*/ 1400091 h 1503198"/>
                <a:gd name="csX85" fmla="*/ 1258996 w 1419084"/>
                <a:gd name="csY85" fmla="*/ 1410944 h 1503198"/>
                <a:gd name="csX86" fmla="*/ 1302410 w 1419084"/>
                <a:gd name="csY86" fmla="*/ 1410944 h 1503198"/>
                <a:gd name="csX87" fmla="*/ 1302410 w 1419084"/>
                <a:gd name="csY87" fmla="*/ 1440791 h 1503198"/>
                <a:gd name="csX88" fmla="*/ 1329544 w 1419084"/>
                <a:gd name="csY88" fmla="*/ 1440791 h 1503198"/>
                <a:gd name="csX89" fmla="*/ 1329544 w 1419084"/>
                <a:gd name="csY89" fmla="*/ 1478778 h 1503198"/>
                <a:gd name="csX90" fmla="*/ 1356677 w 1419084"/>
                <a:gd name="csY90" fmla="*/ 1478778 h 1503198"/>
                <a:gd name="csX91" fmla="*/ 1356677 w 1419084"/>
                <a:gd name="csY91" fmla="*/ 1503198 h 1503198"/>
                <a:gd name="csX92" fmla="*/ 1419084 w 1419084"/>
                <a:gd name="csY92" fmla="*/ 1503198 h 150319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</a:cxnLst>
              <a:rect l="l" t="t" r="r" b="b"/>
              <a:pathLst>
                <a:path w="1419084" h="1503198">
                  <a:moveTo>
                    <a:pt x="0" y="0"/>
                  </a:moveTo>
                  <a:lnTo>
                    <a:pt x="54268" y="0"/>
                  </a:lnTo>
                  <a:lnTo>
                    <a:pt x="54268" y="59694"/>
                  </a:lnTo>
                  <a:lnTo>
                    <a:pt x="73261" y="59694"/>
                  </a:lnTo>
                  <a:lnTo>
                    <a:pt x="73261" y="89541"/>
                  </a:lnTo>
                  <a:lnTo>
                    <a:pt x="100395" y="89541"/>
                  </a:lnTo>
                  <a:lnTo>
                    <a:pt x="100395" y="122101"/>
                  </a:lnTo>
                  <a:lnTo>
                    <a:pt x="130241" y="122101"/>
                  </a:lnTo>
                  <a:lnTo>
                    <a:pt x="130241" y="179082"/>
                  </a:lnTo>
                  <a:lnTo>
                    <a:pt x="154662" y="179082"/>
                  </a:lnTo>
                  <a:lnTo>
                    <a:pt x="154662" y="222495"/>
                  </a:lnTo>
                  <a:lnTo>
                    <a:pt x="189935" y="222495"/>
                  </a:lnTo>
                  <a:lnTo>
                    <a:pt x="189935" y="260482"/>
                  </a:lnTo>
                  <a:lnTo>
                    <a:pt x="217069" y="260482"/>
                  </a:lnTo>
                  <a:lnTo>
                    <a:pt x="217069" y="322889"/>
                  </a:lnTo>
                  <a:lnTo>
                    <a:pt x="238776" y="322889"/>
                  </a:lnTo>
                  <a:lnTo>
                    <a:pt x="238776" y="363590"/>
                  </a:lnTo>
                  <a:lnTo>
                    <a:pt x="279476" y="363590"/>
                  </a:lnTo>
                  <a:lnTo>
                    <a:pt x="279476" y="393437"/>
                  </a:lnTo>
                  <a:lnTo>
                    <a:pt x="309323" y="393437"/>
                  </a:lnTo>
                  <a:lnTo>
                    <a:pt x="309323" y="434137"/>
                  </a:lnTo>
                  <a:lnTo>
                    <a:pt x="350023" y="434137"/>
                  </a:lnTo>
                  <a:lnTo>
                    <a:pt x="350023" y="458557"/>
                  </a:lnTo>
                  <a:lnTo>
                    <a:pt x="374443" y="458557"/>
                  </a:lnTo>
                  <a:lnTo>
                    <a:pt x="374443" y="493831"/>
                  </a:lnTo>
                  <a:lnTo>
                    <a:pt x="417857" y="493831"/>
                  </a:lnTo>
                  <a:lnTo>
                    <a:pt x="417857" y="561664"/>
                  </a:lnTo>
                  <a:lnTo>
                    <a:pt x="423284" y="561664"/>
                  </a:lnTo>
                  <a:lnTo>
                    <a:pt x="423284" y="588798"/>
                  </a:lnTo>
                  <a:lnTo>
                    <a:pt x="447704" y="588798"/>
                  </a:lnTo>
                  <a:lnTo>
                    <a:pt x="447704" y="621358"/>
                  </a:lnTo>
                  <a:lnTo>
                    <a:pt x="472124" y="621358"/>
                  </a:lnTo>
                  <a:lnTo>
                    <a:pt x="472124" y="664772"/>
                  </a:lnTo>
                  <a:lnTo>
                    <a:pt x="472124" y="664772"/>
                  </a:lnTo>
                  <a:lnTo>
                    <a:pt x="480264" y="672912"/>
                  </a:lnTo>
                  <a:lnTo>
                    <a:pt x="480264" y="710899"/>
                  </a:lnTo>
                  <a:lnTo>
                    <a:pt x="510111" y="710899"/>
                  </a:lnTo>
                  <a:lnTo>
                    <a:pt x="510111" y="743459"/>
                  </a:lnTo>
                  <a:lnTo>
                    <a:pt x="531818" y="743459"/>
                  </a:lnTo>
                  <a:lnTo>
                    <a:pt x="531818" y="767879"/>
                  </a:lnTo>
                  <a:lnTo>
                    <a:pt x="561665" y="767879"/>
                  </a:lnTo>
                  <a:lnTo>
                    <a:pt x="561665" y="816720"/>
                  </a:lnTo>
                  <a:lnTo>
                    <a:pt x="591511" y="816720"/>
                  </a:lnTo>
                  <a:lnTo>
                    <a:pt x="591511" y="857420"/>
                  </a:lnTo>
                  <a:lnTo>
                    <a:pt x="621358" y="857420"/>
                  </a:lnTo>
                  <a:lnTo>
                    <a:pt x="621358" y="881840"/>
                  </a:lnTo>
                  <a:lnTo>
                    <a:pt x="651205" y="881840"/>
                  </a:lnTo>
                  <a:lnTo>
                    <a:pt x="651205" y="919827"/>
                  </a:lnTo>
                  <a:lnTo>
                    <a:pt x="689192" y="919827"/>
                  </a:lnTo>
                  <a:lnTo>
                    <a:pt x="689192" y="944247"/>
                  </a:lnTo>
                  <a:lnTo>
                    <a:pt x="727179" y="944247"/>
                  </a:lnTo>
                  <a:lnTo>
                    <a:pt x="727179" y="960527"/>
                  </a:lnTo>
                  <a:lnTo>
                    <a:pt x="743459" y="960527"/>
                  </a:lnTo>
                  <a:lnTo>
                    <a:pt x="743459" y="1003941"/>
                  </a:lnTo>
                  <a:lnTo>
                    <a:pt x="784160" y="1003941"/>
                  </a:lnTo>
                  <a:lnTo>
                    <a:pt x="784160" y="1033788"/>
                  </a:lnTo>
                  <a:lnTo>
                    <a:pt x="819433" y="1033788"/>
                  </a:lnTo>
                  <a:lnTo>
                    <a:pt x="819433" y="1066348"/>
                  </a:lnTo>
                  <a:lnTo>
                    <a:pt x="838427" y="1066348"/>
                  </a:lnTo>
                  <a:lnTo>
                    <a:pt x="838427" y="1096195"/>
                  </a:lnTo>
                  <a:lnTo>
                    <a:pt x="865560" y="1096195"/>
                  </a:lnTo>
                  <a:lnTo>
                    <a:pt x="865560" y="1128755"/>
                  </a:lnTo>
                  <a:lnTo>
                    <a:pt x="884554" y="1128755"/>
                  </a:lnTo>
                  <a:lnTo>
                    <a:pt x="884554" y="1155889"/>
                  </a:lnTo>
                  <a:lnTo>
                    <a:pt x="933394" y="1155889"/>
                  </a:lnTo>
                  <a:lnTo>
                    <a:pt x="933394" y="1183022"/>
                  </a:lnTo>
                  <a:lnTo>
                    <a:pt x="952387" y="1183022"/>
                  </a:lnTo>
                  <a:lnTo>
                    <a:pt x="952387" y="1212869"/>
                  </a:lnTo>
                  <a:lnTo>
                    <a:pt x="976808" y="1212869"/>
                  </a:lnTo>
                  <a:lnTo>
                    <a:pt x="976808" y="1242716"/>
                  </a:lnTo>
                  <a:lnTo>
                    <a:pt x="1006655" y="1242716"/>
                  </a:lnTo>
                  <a:lnTo>
                    <a:pt x="1006655" y="1264423"/>
                  </a:lnTo>
                  <a:lnTo>
                    <a:pt x="1044641" y="1264423"/>
                  </a:lnTo>
                  <a:lnTo>
                    <a:pt x="1044641" y="1280703"/>
                  </a:lnTo>
                  <a:lnTo>
                    <a:pt x="1109762" y="1280703"/>
                  </a:lnTo>
                  <a:lnTo>
                    <a:pt x="1109762" y="1294270"/>
                  </a:lnTo>
                  <a:lnTo>
                    <a:pt x="1142322" y="1294270"/>
                  </a:lnTo>
                  <a:lnTo>
                    <a:pt x="1142322" y="1294270"/>
                  </a:lnTo>
                  <a:lnTo>
                    <a:pt x="1164029" y="1315977"/>
                  </a:lnTo>
                  <a:lnTo>
                    <a:pt x="1164029" y="1337683"/>
                  </a:lnTo>
                  <a:lnTo>
                    <a:pt x="1191163" y="1337683"/>
                  </a:lnTo>
                  <a:lnTo>
                    <a:pt x="1191163" y="1375670"/>
                  </a:lnTo>
                  <a:lnTo>
                    <a:pt x="1210156" y="1375670"/>
                  </a:lnTo>
                  <a:lnTo>
                    <a:pt x="1210156" y="1400091"/>
                  </a:lnTo>
                  <a:lnTo>
                    <a:pt x="1258996" y="1400091"/>
                  </a:lnTo>
                  <a:lnTo>
                    <a:pt x="1258996" y="1410944"/>
                  </a:lnTo>
                  <a:lnTo>
                    <a:pt x="1302410" y="1410944"/>
                  </a:lnTo>
                  <a:lnTo>
                    <a:pt x="1302410" y="1440791"/>
                  </a:lnTo>
                  <a:lnTo>
                    <a:pt x="1329544" y="1440791"/>
                  </a:lnTo>
                  <a:lnTo>
                    <a:pt x="1329544" y="1478778"/>
                  </a:lnTo>
                  <a:lnTo>
                    <a:pt x="1356677" y="1478778"/>
                  </a:lnTo>
                  <a:lnTo>
                    <a:pt x="1356677" y="1503198"/>
                  </a:lnTo>
                  <a:lnTo>
                    <a:pt x="1419084" y="1503198"/>
                  </a:lnTo>
                </a:path>
              </a:pathLst>
            </a:cu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D924E672-AD2F-5E43-EC59-67EFB98E9FD4}"/>
                </a:ext>
              </a:extLst>
            </p:cNvPr>
            <p:cNvSpPr/>
            <p:nvPr/>
          </p:nvSpPr>
          <p:spPr>
            <a:xfrm>
              <a:off x="9108726" y="3711867"/>
              <a:ext cx="2528846" cy="504684"/>
            </a:xfrm>
            <a:custGeom>
              <a:avLst/>
              <a:gdLst>
                <a:gd name="csX0" fmla="*/ 0 w 2528846"/>
                <a:gd name="csY0" fmla="*/ 0 h 504684"/>
                <a:gd name="csX1" fmla="*/ 54267 w 2528846"/>
                <a:gd name="csY1" fmla="*/ 0 h 504684"/>
                <a:gd name="csX2" fmla="*/ 54267 w 2528846"/>
                <a:gd name="csY2" fmla="*/ 37987 h 504684"/>
                <a:gd name="csX3" fmla="*/ 84114 w 2528846"/>
                <a:gd name="csY3" fmla="*/ 37987 h 504684"/>
                <a:gd name="csX4" fmla="*/ 84114 w 2528846"/>
                <a:gd name="csY4" fmla="*/ 62407 h 504684"/>
                <a:gd name="csX5" fmla="*/ 116675 w 2528846"/>
                <a:gd name="csY5" fmla="*/ 62407 h 504684"/>
                <a:gd name="csX6" fmla="*/ 116675 w 2528846"/>
                <a:gd name="csY6" fmla="*/ 84114 h 504684"/>
                <a:gd name="csX7" fmla="*/ 246916 w 2528846"/>
                <a:gd name="csY7" fmla="*/ 84114 h 504684"/>
                <a:gd name="csX8" fmla="*/ 246916 w 2528846"/>
                <a:gd name="csY8" fmla="*/ 105821 h 504684"/>
                <a:gd name="csX9" fmla="*/ 287616 w 2528846"/>
                <a:gd name="csY9" fmla="*/ 105821 h 504684"/>
                <a:gd name="csX10" fmla="*/ 287616 w 2528846"/>
                <a:gd name="csY10" fmla="*/ 132954 h 504684"/>
                <a:gd name="csX11" fmla="*/ 355450 w 2528846"/>
                <a:gd name="csY11" fmla="*/ 132954 h 504684"/>
                <a:gd name="csX12" fmla="*/ 355450 w 2528846"/>
                <a:gd name="csY12" fmla="*/ 154661 h 504684"/>
                <a:gd name="csX13" fmla="*/ 404290 w 2528846"/>
                <a:gd name="csY13" fmla="*/ 154661 h 504684"/>
                <a:gd name="csX14" fmla="*/ 404290 w 2528846"/>
                <a:gd name="csY14" fmla="*/ 189935 h 504684"/>
                <a:gd name="csX15" fmla="*/ 428710 w 2528846"/>
                <a:gd name="csY15" fmla="*/ 189935 h 504684"/>
                <a:gd name="csX16" fmla="*/ 428710 w 2528846"/>
                <a:gd name="csY16" fmla="*/ 214355 h 504684"/>
                <a:gd name="csX17" fmla="*/ 507397 w 2528846"/>
                <a:gd name="csY17" fmla="*/ 214355 h 504684"/>
                <a:gd name="csX18" fmla="*/ 507397 w 2528846"/>
                <a:gd name="csY18" fmla="*/ 252342 h 504684"/>
                <a:gd name="csX19" fmla="*/ 561665 w 2528846"/>
                <a:gd name="csY19" fmla="*/ 252342 h 504684"/>
                <a:gd name="csX20" fmla="*/ 561665 w 2528846"/>
                <a:gd name="csY20" fmla="*/ 290329 h 504684"/>
                <a:gd name="csX21" fmla="*/ 586085 w 2528846"/>
                <a:gd name="csY21" fmla="*/ 290329 h 504684"/>
                <a:gd name="csX22" fmla="*/ 586085 w 2528846"/>
                <a:gd name="csY22" fmla="*/ 314749 h 504684"/>
                <a:gd name="csX23" fmla="*/ 640352 w 2528846"/>
                <a:gd name="csY23" fmla="*/ 314749 h 504684"/>
                <a:gd name="csX24" fmla="*/ 640352 w 2528846"/>
                <a:gd name="csY24" fmla="*/ 336456 h 504684"/>
                <a:gd name="csX25" fmla="*/ 675625 w 2528846"/>
                <a:gd name="csY25" fmla="*/ 336456 h 504684"/>
                <a:gd name="csX26" fmla="*/ 675625 w 2528846"/>
                <a:gd name="csY26" fmla="*/ 379869 h 504684"/>
                <a:gd name="csX27" fmla="*/ 729892 w 2528846"/>
                <a:gd name="csY27" fmla="*/ 379869 h 504684"/>
                <a:gd name="csX28" fmla="*/ 729892 w 2528846"/>
                <a:gd name="csY28" fmla="*/ 396150 h 504684"/>
                <a:gd name="csX29" fmla="*/ 748886 w 2528846"/>
                <a:gd name="csY29" fmla="*/ 396150 h 504684"/>
                <a:gd name="csX30" fmla="*/ 748886 w 2528846"/>
                <a:gd name="csY30" fmla="*/ 415143 h 504684"/>
                <a:gd name="csX31" fmla="*/ 1131469 w 2528846"/>
                <a:gd name="csY31" fmla="*/ 415143 h 504684"/>
                <a:gd name="csX32" fmla="*/ 1131469 w 2528846"/>
                <a:gd name="csY32" fmla="*/ 453130 h 504684"/>
                <a:gd name="csX33" fmla="*/ 1457071 w 2528846"/>
                <a:gd name="csY33" fmla="*/ 453130 h 504684"/>
                <a:gd name="csX34" fmla="*/ 1457071 w 2528846"/>
                <a:gd name="csY34" fmla="*/ 491117 h 504684"/>
                <a:gd name="csX35" fmla="*/ 1899348 w 2528846"/>
                <a:gd name="csY35" fmla="*/ 491117 h 504684"/>
                <a:gd name="csX36" fmla="*/ 1899348 w 2528846"/>
                <a:gd name="csY36" fmla="*/ 504684 h 504684"/>
                <a:gd name="csX37" fmla="*/ 2528846 w 2528846"/>
                <a:gd name="csY37" fmla="*/ 504684 h 5046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</a:cxnLst>
              <a:rect l="l" t="t" r="r" b="b"/>
              <a:pathLst>
                <a:path w="2528846" h="504684">
                  <a:moveTo>
                    <a:pt x="0" y="0"/>
                  </a:moveTo>
                  <a:lnTo>
                    <a:pt x="54267" y="0"/>
                  </a:lnTo>
                  <a:lnTo>
                    <a:pt x="54267" y="37987"/>
                  </a:lnTo>
                  <a:lnTo>
                    <a:pt x="84114" y="37987"/>
                  </a:lnTo>
                  <a:lnTo>
                    <a:pt x="84114" y="62407"/>
                  </a:lnTo>
                  <a:lnTo>
                    <a:pt x="116675" y="62407"/>
                  </a:lnTo>
                  <a:lnTo>
                    <a:pt x="116675" y="84114"/>
                  </a:lnTo>
                  <a:lnTo>
                    <a:pt x="246916" y="84114"/>
                  </a:lnTo>
                  <a:lnTo>
                    <a:pt x="246916" y="105821"/>
                  </a:lnTo>
                  <a:lnTo>
                    <a:pt x="287616" y="105821"/>
                  </a:lnTo>
                  <a:lnTo>
                    <a:pt x="287616" y="132954"/>
                  </a:lnTo>
                  <a:lnTo>
                    <a:pt x="355450" y="132954"/>
                  </a:lnTo>
                  <a:lnTo>
                    <a:pt x="355450" y="154661"/>
                  </a:lnTo>
                  <a:lnTo>
                    <a:pt x="404290" y="154661"/>
                  </a:lnTo>
                  <a:lnTo>
                    <a:pt x="404290" y="189935"/>
                  </a:lnTo>
                  <a:lnTo>
                    <a:pt x="428710" y="189935"/>
                  </a:lnTo>
                  <a:lnTo>
                    <a:pt x="428710" y="214355"/>
                  </a:lnTo>
                  <a:lnTo>
                    <a:pt x="507397" y="214355"/>
                  </a:lnTo>
                  <a:lnTo>
                    <a:pt x="507397" y="252342"/>
                  </a:lnTo>
                  <a:lnTo>
                    <a:pt x="561665" y="252342"/>
                  </a:lnTo>
                  <a:lnTo>
                    <a:pt x="561665" y="290329"/>
                  </a:lnTo>
                  <a:lnTo>
                    <a:pt x="586085" y="290329"/>
                  </a:lnTo>
                  <a:lnTo>
                    <a:pt x="586085" y="314749"/>
                  </a:lnTo>
                  <a:lnTo>
                    <a:pt x="640352" y="314749"/>
                  </a:lnTo>
                  <a:lnTo>
                    <a:pt x="640352" y="336456"/>
                  </a:lnTo>
                  <a:lnTo>
                    <a:pt x="675625" y="336456"/>
                  </a:lnTo>
                  <a:lnTo>
                    <a:pt x="675625" y="379869"/>
                  </a:lnTo>
                  <a:lnTo>
                    <a:pt x="729892" y="379869"/>
                  </a:lnTo>
                  <a:lnTo>
                    <a:pt x="729892" y="396150"/>
                  </a:lnTo>
                  <a:lnTo>
                    <a:pt x="748886" y="396150"/>
                  </a:lnTo>
                  <a:lnTo>
                    <a:pt x="748886" y="415143"/>
                  </a:lnTo>
                  <a:lnTo>
                    <a:pt x="1131469" y="415143"/>
                  </a:lnTo>
                  <a:lnTo>
                    <a:pt x="1131469" y="453130"/>
                  </a:lnTo>
                  <a:lnTo>
                    <a:pt x="1457071" y="453130"/>
                  </a:lnTo>
                  <a:lnTo>
                    <a:pt x="1457071" y="491117"/>
                  </a:lnTo>
                  <a:lnTo>
                    <a:pt x="1899348" y="491117"/>
                  </a:lnTo>
                  <a:lnTo>
                    <a:pt x="1899348" y="504684"/>
                  </a:lnTo>
                  <a:lnTo>
                    <a:pt x="2528846" y="504684"/>
                  </a:lnTo>
                </a:path>
              </a:pathLst>
            </a:cu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3B44BB6E-C9F5-0372-9002-BB49F5003BAF}"/>
              </a:ext>
            </a:extLst>
          </p:cNvPr>
          <p:cNvGrpSpPr/>
          <p:nvPr/>
        </p:nvGrpSpPr>
        <p:grpSpPr>
          <a:xfrm>
            <a:off x="7719490" y="2195103"/>
            <a:ext cx="3915368" cy="2048581"/>
            <a:chOff x="7719490" y="2195103"/>
            <a:chExt cx="3915368" cy="2048581"/>
          </a:xfrm>
        </p:grpSpPr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CADBA5CB-F415-096B-C817-256BE3AABAE3}"/>
                </a:ext>
              </a:extLst>
            </p:cNvPr>
            <p:cNvSpPr/>
            <p:nvPr/>
          </p:nvSpPr>
          <p:spPr>
            <a:xfrm>
              <a:off x="7719490" y="2195103"/>
              <a:ext cx="3003682" cy="1931907"/>
            </a:xfrm>
            <a:custGeom>
              <a:avLst/>
              <a:gdLst>
                <a:gd name="csX0" fmla="*/ 0 w 3003682"/>
                <a:gd name="csY0" fmla="*/ 0 h 1931907"/>
                <a:gd name="csX1" fmla="*/ 46127 w 3003682"/>
                <a:gd name="csY1" fmla="*/ 0 h 1931907"/>
                <a:gd name="csX2" fmla="*/ 67833 w 3003682"/>
                <a:gd name="csY2" fmla="*/ 21706 h 1931907"/>
                <a:gd name="csX3" fmla="*/ 67833 w 3003682"/>
                <a:gd name="csY3" fmla="*/ 51553 h 1931907"/>
                <a:gd name="csX4" fmla="*/ 100394 w 3003682"/>
                <a:gd name="csY4" fmla="*/ 51553 h 1931907"/>
                <a:gd name="csX5" fmla="*/ 100394 w 3003682"/>
                <a:gd name="csY5" fmla="*/ 81400 h 1931907"/>
                <a:gd name="csX6" fmla="*/ 135667 w 3003682"/>
                <a:gd name="csY6" fmla="*/ 81400 h 1931907"/>
                <a:gd name="csX7" fmla="*/ 135667 w 3003682"/>
                <a:gd name="csY7" fmla="*/ 135667 h 1931907"/>
                <a:gd name="csX8" fmla="*/ 162801 w 3003682"/>
                <a:gd name="csY8" fmla="*/ 135667 h 1931907"/>
                <a:gd name="csX9" fmla="*/ 162801 w 3003682"/>
                <a:gd name="csY9" fmla="*/ 184508 h 1931907"/>
                <a:gd name="csX10" fmla="*/ 192648 w 3003682"/>
                <a:gd name="csY10" fmla="*/ 184508 h 1931907"/>
                <a:gd name="csX11" fmla="*/ 192648 w 3003682"/>
                <a:gd name="csY11" fmla="*/ 238775 h 1931907"/>
                <a:gd name="csX12" fmla="*/ 222495 w 3003682"/>
                <a:gd name="csY12" fmla="*/ 238775 h 1931907"/>
                <a:gd name="csX13" fmla="*/ 222495 w 3003682"/>
                <a:gd name="csY13" fmla="*/ 287615 h 1931907"/>
                <a:gd name="csX14" fmla="*/ 246915 w 3003682"/>
                <a:gd name="csY14" fmla="*/ 287615 h 1931907"/>
                <a:gd name="csX15" fmla="*/ 246915 w 3003682"/>
                <a:gd name="csY15" fmla="*/ 322889 h 1931907"/>
                <a:gd name="csX16" fmla="*/ 282188 w 3003682"/>
                <a:gd name="csY16" fmla="*/ 322889 h 1931907"/>
                <a:gd name="csX17" fmla="*/ 282188 w 3003682"/>
                <a:gd name="csY17" fmla="*/ 369016 h 1931907"/>
                <a:gd name="csX18" fmla="*/ 314749 w 3003682"/>
                <a:gd name="csY18" fmla="*/ 369016 h 1931907"/>
                <a:gd name="csX19" fmla="*/ 314749 w 3003682"/>
                <a:gd name="csY19" fmla="*/ 407003 h 1931907"/>
                <a:gd name="csX20" fmla="*/ 352736 w 3003682"/>
                <a:gd name="csY20" fmla="*/ 407003 h 1931907"/>
                <a:gd name="csX21" fmla="*/ 352736 w 3003682"/>
                <a:gd name="csY21" fmla="*/ 447703 h 1931907"/>
                <a:gd name="csX22" fmla="*/ 379869 w 3003682"/>
                <a:gd name="csY22" fmla="*/ 447703 h 1931907"/>
                <a:gd name="csX23" fmla="*/ 379869 w 3003682"/>
                <a:gd name="csY23" fmla="*/ 496543 h 1931907"/>
                <a:gd name="csX24" fmla="*/ 436849 w 3003682"/>
                <a:gd name="csY24" fmla="*/ 496543 h 1931907"/>
                <a:gd name="csX25" fmla="*/ 436849 w 3003682"/>
                <a:gd name="csY25" fmla="*/ 548097 h 1931907"/>
                <a:gd name="csX26" fmla="*/ 463983 w 3003682"/>
                <a:gd name="csY26" fmla="*/ 548097 h 1931907"/>
                <a:gd name="csX27" fmla="*/ 463983 w 3003682"/>
                <a:gd name="csY27" fmla="*/ 575231 h 1931907"/>
                <a:gd name="csX28" fmla="*/ 499257 w 3003682"/>
                <a:gd name="csY28" fmla="*/ 575231 h 1931907"/>
                <a:gd name="csX29" fmla="*/ 499257 w 3003682"/>
                <a:gd name="csY29" fmla="*/ 621358 h 1931907"/>
                <a:gd name="csX30" fmla="*/ 523677 w 3003682"/>
                <a:gd name="csY30" fmla="*/ 621358 h 1931907"/>
                <a:gd name="csX31" fmla="*/ 523677 w 3003682"/>
                <a:gd name="csY31" fmla="*/ 648491 h 1931907"/>
                <a:gd name="csX32" fmla="*/ 558950 w 3003682"/>
                <a:gd name="csY32" fmla="*/ 648491 h 1931907"/>
                <a:gd name="csX33" fmla="*/ 558950 w 3003682"/>
                <a:gd name="csY33" fmla="*/ 681051 h 1931907"/>
                <a:gd name="csX34" fmla="*/ 580657 w 3003682"/>
                <a:gd name="csY34" fmla="*/ 681051 h 1931907"/>
                <a:gd name="csX35" fmla="*/ 580657 w 3003682"/>
                <a:gd name="csY35" fmla="*/ 705471 h 1931907"/>
                <a:gd name="csX36" fmla="*/ 624071 w 3003682"/>
                <a:gd name="csY36" fmla="*/ 705471 h 1931907"/>
                <a:gd name="csX37" fmla="*/ 624071 w 3003682"/>
                <a:gd name="csY37" fmla="*/ 759739 h 1931907"/>
                <a:gd name="csX38" fmla="*/ 648491 w 3003682"/>
                <a:gd name="csY38" fmla="*/ 759739 h 1931907"/>
                <a:gd name="csX39" fmla="*/ 648491 w 3003682"/>
                <a:gd name="csY39" fmla="*/ 786872 h 1931907"/>
                <a:gd name="csX40" fmla="*/ 667484 w 3003682"/>
                <a:gd name="csY40" fmla="*/ 786872 h 1931907"/>
                <a:gd name="csX41" fmla="*/ 667484 w 3003682"/>
                <a:gd name="csY41" fmla="*/ 816719 h 1931907"/>
                <a:gd name="csX42" fmla="*/ 689191 w 3003682"/>
                <a:gd name="csY42" fmla="*/ 816719 h 1931907"/>
                <a:gd name="csX43" fmla="*/ 689191 w 3003682"/>
                <a:gd name="csY43" fmla="*/ 841139 h 1931907"/>
                <a:gd name="csX44" fmla="*/ 727178 w 3003682"/>
                <a:gd name="csY44" fmla="*/ 841139 h 1931907"/>
                <a:gd name="csX45" fmla="*/ 727178 w 3003682"/>
                <a:gd name="csY45" fmla="*/ 865559 h 1931907"/>
                <a:gd name="csX46" fmla="*/ 767879 w 3003682"/>
                <a:gd name="csY46" fmla="*/ 865559 h 1931907"/>
                <a:gd name="csX47" fmla="*/ 767879 w 3003682"/>
                <a:gd name="csY47" fmla="*/ 895406 h 1931907"/>
                <a:gd name="csX48" fmla="*/ 795012 w 3003682"/>
                <a:gd name="csY48" fmla="*/ 895406 h 1931907"/>
                <a:gd name="csX49" fmla="*/ 795012 w 3003682"/>
                <a:gd name="csY49" fmla="*/ 925253 h 1931907"/>
                <a:gd name="csX50" fmla="*/ 824859 w 3003682"/>
                <a:gd name="csY50" fmla="*/ 925253 h 1931907"/>
                <a:gd name="csX51" fmla="*/ 824859 w 3003682"/>
                <a:gd name="csY51" fmla="*/ 955100 h 1931907"/>
                <a:gd name="csX52" fmla="*/ 846566 w 3003682"/>
                <a:gd name="csY52" fmla="*/ 955100 h 1931907"/>
                <a:gd name="csX53" fmla="*/ 846566 w 3003682"/>
                <a:gd name="csY53" fmla="*/ 995800 h 1931907"/>
                <a:gd name="csX54" fmla="*/ 868273 w 3003682"/>
                <a:gd name="csY54" fmla="*/ 995800 h 1931907"/>
                <a:gd name="csX55" fmla="*/ 868273 w 3003682"/>
                <a:gd name="csY55" fmla="*/ 1020220 h 1931907"/>
                <a:gd name="csX56" fmla="*/ 889979 w 3003682"/>
                <a:gd name="csY56" fmla="*/ 1020220 h 1931907"/>
                <a:gd name="csX57" fmla="*/ 889979 w 3003682"/>
                <a:gd name="csY57" fmla="*/ 1060921 h 1931907"/>
                <a:gd name="csX58" fmla="*/ 941533 w 3003682"/>
                <a:gd name="csY58" fmla="*/ 1060921 h 1931907"/>
                <a:gd name="csX59" fmla="*/ 941533 w 3003682"/>
                <a:gd name="csY59" fmla="*/ 1093481 h 1931907"/>
                <a:gd name="csX60" fmla="*/ 990374 w 3003682"/>
                <a:gd name="csY60" fmla="*/ 1093481 h 1931907"/>
                <a:gd name="csX61" fmla="*/ 990374 w 3003682"/>
                <a:gd name="csY61" fmla="*/ 1126041 h 1931907"/>
                <a:gd name="csX62" fmla="*/ 1020220 w 3003682"/>
                <a:gd name="csY62" fmla="*/ 1126041 h 1931907"/>
                <a:gd name="csX63" fmla="*/ 1020220 w 3003682"/>
                <a:gd name="csY63" fmla="*/ 1153175 h 1931907"/>
                <a:gd name="csX64" fmla="*/ 1044641 w 3003682"/>
                <a:gd name="csY64" fmla="*/ 1153175 h 1931907"/>
                <a:gd name="csX65" fmla="*/ 1044641 w 3003682"/>
                <a:gd name="csY65" fmla="*/ 1191162 h 1931907"/>
                <a:gd name="csX66" fmla="*/ 1128755 w 3003682"/>
                <a:gd name="csY66" fmla="*/ 1191162 h 1931907"/>
                <a:gd name="csX67" fmla="*/ 1128755 w 3003682"/>
                <a:gd name="csY67" fmla="*/ 1215582 h 1931907"/>
                <a:gd name="csX68" fmla="*/ 1183022 w 3003682"/>
                <a:gd name="csY68" fmla="*/ 1215582 h 1931907"/>
                <a:gd name="csX69" fmla="*/ 1183022 w 3003682"/>
                <a:gd name="csY69" fmla="*/ 1240002 h 1931907"/>
                <a:gd name="csX70" fmla="*/ 1223722 w 3003682"/>
                <a:gd name="csY70" fmla="*/ 1240002 h 1931907"/>
                <a:gd name="csX71" fmla="*/ 1223722 w 3003682"/>
                <a:gd name="csY71" fmla="*/ 1283416 h 1931907"/>
                <a:gd name="csX72" fmla="*/ 1240002 w 3003682"/>
                <a:gd name="csY72" fmla="*/ 1283416 h 1931907"/>
                <a:gd name="csX73" fmla="*/ 1240002 w 3003682"/>
                <a:gd name="csY73" fmla="*/ 1310549 h 1931907"/>
                <a:gd name="csX74" fmla="*/ 1277989 w 3003682"/>
                <a:gd name="csY74" fmla="*/ 1310549 h 1931907"/>
                <a:gd name="csX75" fmla="*/ 1277989 w 3003682"/>
                <a:gd name="csY75" fmla="*/ 1337683 h 1931907"/>
                <a:gd name="csX76" fmla="*/ 1305122 w 3003682"/>
                <a:gd name="csY76" fmla="*/ 1337683 h 1931907"/>
                <a:gd name="csX77" fmla="*/ 1305122 w 3003682"/>
                <a:gd name="csY77" fmla="*/ 1362103 h 1931907"/>
                <a:gd name="csX78" fmla="*/ 1329543 w 3003682"/>
                <a:gd name="csY78" fmla="*/ 1362103 h 1931907"/>
                <a:gd name="csX79" fmla="*/ 1329543 w 3003682"/>
                <a:gd name="csY79" fmla="*/ 1397377 h 1931907"/>
                <a:gd name="csX80" fmla="*/ 1383810 w 3003682"/>
                <a:gd name="csY80" fmla="*/ 1397377 h 1931907"/>
                <a:gd name="csX81" fmla="*/ 1383810 w 3003682"/>
                <a:gd name="csY81" fmla="*/ 1429937 h 1931907"/>
                <a:gd name="csX82" fmla="*/ 1462497 w 3003682"/>
                <a:gd name="csY82" fmla="*/ 1429937 h 1931907"/>
                <a:gd name="csX83" fmla="*/ 1462497 w 3003682"/>
                <a:gd name="csY83" fmla="*/ 1459784 h 1931907"/>
                <a:gd name="csX84" fmla="*/ 1519477 w 3003682"/>
                <a:gd name="csY84" fmla="*/ 1459784 h 1931907"/>
                <a:gd name="csX85" fmla="*/ 1519477 w 3003682"/>
                <a:gd name="csY85" fmla="*/ 1486917 h 1931907"/>
                <a:gd name="csX86" fmla="*/ 1543898 w 3003682"/>
                <a:gd name="csY86" fmla="*/ 1486917 h 1931907"/>
                <a:gd name="csX87" fmla="*/ 1543898 w 3003682"/>
                <a:gd name="csY87" fmla="*/ 1508624 h 1931907"/>
                <a:gd name="csX88" fmla="*/ 1603591 w 3003682"/>
                <a:gd name="csY88" fmla="*/ 1508624 h 1931907"/>
                <a:gd name="csX89" fmla="*/ 1603591 w 3003682"/>
                <a:gd name="csY89" fmla="*/ 1533044 h 1931907"/>
                <a:gd name="csX90" fmla="*/ 1690419 w 3003682"/>
                <a:gd name="csY90" fmla="*/ 1533044 h 1931907"/>
                <a:gd name="csX91" fmla="*/ 1690419 w 3003682"/>
                <a:gd name="csY91" fmla="*/ 1554751 h 1931907"/>
                <a:gd name="csX92" fmla="*/ 1744686 w 3003682"/>
                <a:gd name="csY92" fmla="*/ 1554751 h 1931907"/>
                <a:gd name="csX93" fmla="*/ 1744686 w 3003682"/>
                <a:gd name="csY93" fmla="*/ 1587311 h 1931907"/>
                <a:gd name="csX94" fmla="*/ 1763679 w 3003682"/>
                <a:gd name="csY94" fmla="*/ 1587311 h 1931907"/>
                <a:gd name="csX95" fmla="*/ 1763679 w 3003682"/>
                <a:gd name="csY95" fmla="*/ 1619871 h 1931907"/>
                <a:gd name="csX96" fmla="*/ 1845080 w 3003682"/>
                <a:gd name="csY96" fmla="*/ 1619871 h 1931907"/>
                <a:gd name="csX97" fmla="*/ 1845080 w 3003682"/>
                <a:gd name="csY97" fmla="*/ 1630725 h 1931907"/>
                <a:gd name="csX98" fmla="*/ 1883067 w 3003682"/>
                <a:gd name="csY98" fmla="*/ 1630725 h 1931907"/>
                <a:gd name="csX99" fmla="*/ 1883067 w 3003682"/>
                <a:gd name="csY99" fmla="*/ 1649718 h 1931907"/>
                <a:gd name="csX100" fmla="*/ 1980747 w 3003682"/>
                <a:gd name="csY100" fmla="*/ 1649718 h 1931907"/>
                <a:gd name="csX101" fmla="*/ 1980747 w 3003682"/>
                <a:gd name="csY101" fmla="*/ 1674139 h 1931907"/>
                <a:gd name="csX102" fmla="*/ 2032301 w 3003682"/>
                <a:gd name="csY102" fmla="*/ 1674139 h 1931907"/>
                <a:gd name="csX103" fmla="*/ 2032301 w 3003682"/>
                <a:gd name="csY103" fmla="*/ 1709412 h 1931907"/>
                <a:gd name="csX104" fmla="*/ 2102848 w 3003682"/>
                <a:gd name="csY104" fmla="*/ 1709412 h 1931907"/>
                <a:gd name="csX105" fmla="*/ 2116415 w 3003682"/>
                <a:gd name="csY105" fmla="*/ 1722979 h 1931907"/>
                <a:gd name="csX106" fmla="*/ 2159829 w 3003682"/>
                <a:gd name="csY106" fmla="*/ 1722979 h 1931907"/>
                <a:gd name="csX107" fmla="*/ 2159829 w 3003682"/>
                <a:gd name="csY107" fmla="*/ 1755539 h 1931907"/>
                <a:gd name="csX108" fmla="*/ 2203242 w 3003682"/>
                <a:gd name="csY108" fmla="*/ 1755539 h 1931907"/>
                <a:gd name="csX109" fmla="*/ 2203242 w 3003682"/>
                <a:gd name="csY109" fmla="*/ 1766393 h 1931907"/>
                <a:gd name="csX110" fmla="*/ 2268363 w 3003682"/>
                <a:gd name="csY110" fmla="*/ 1766393 h 1931907"/>
                <a:gd name="csX111" fmla="*/ 2268363 w 3003682"/>
                <a:gd name="csY111" fmla="*/ 1782673 h 1931907"/>
                <a:gd name="csX112" fmla="*/ 2322630 w 3003682"/>
                <a:gd name="csY112" fmla="*/ 1782673 h 1931907"/>
                <a:gd name="csX113" fmla="*/ 2322630 w 3003682"/>
                <a:gd name="csY113" fmla="*/ 1804379 h 1931907"/>
                <a:gd name="csX114" fmla="*/ 2357903 w 3003682"/>
                <a:gd name="csY114" fmla="*/ 1804379 h 1931907"/>
                <a:gd name="csX115" fmla="*/ 2357903 w 3003682"/>
                <a:gd name="csY115" fmla="*/ 1836940 h 1931907"/>
                <a:gd name="csX116" fmla="*/ 2439304 w 3003682"/>
                <a:gd name="csY116" fmla="*/ 1836940 h 1931907"/>
                <a:gd name="csX117" fmla="*/ 2439304 w 3003682"/>
                <a:gd name="csY117" fmla="*/ 1855933 h 1931907"/>
                <a:gd name="csX118" fmla="*/ 2539698 w 3003682"/>
                <a:gd name="csY118" fmla="*/ 1855933 h 1931907"/>
                <a:gd name="csX119" fmla="*/ 2539698 w 3003682"/>
                <a:gd name="csY119" fmla="*/ 1869500 h 1931907"/>
                <a:gd name="csX120" fmla="*/ 2599392 w 3003682"/>
                <a:gd name="csY120" fmla="*/ 1869500 h 1931907"/>
                <a:gd name="csX121" fmla="*/ 2599392 w 3003682"/>
                <a:gd name="csY121" fmla="*/ 1893920 h 1931907"/>
                <a:gd name="csX122" fmla="*/ 2637379 w 3003682"/>
                <a:gd name="csY122" fmla="*/ 1893920 h 1931907"/>
                <a:gd name="csX123" fmla="*/ 2637379 w 3003682"/>
                <a:gd name="csY123" fmla="*/ 1910200 h 1931907"/>
                <a:gd name="csX124" fmla="*/ 2667226 w 3003682"/>
                <a:gd name="csY124" fmla="*/ 1910200 h 1931907"/>
                <a:gd name="csX125" fmla="*/ 2667226 w 3003682"/>
                <a:gd name="csY125" fmla="*/ 1931907 h 1931907"/>
                <a:gd name="csX126" fmla="*/ 3003682 w 3003682"/>
                <a:gd name="csY126" fmla="*/ 1931907 h 193190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</a:cxnLst>
              <a:rect l="l" t="t" r="r" b="b"/>
              <a:pathLst>
                <a:path w="3003682" h="1931907">
                  <a:moveTo>
                    <a:pt x="0" y="0"/>
                  </a:moveTo>
                  <a:lnTo>
                    <a:pt x="46127" y="0"/>
                  </a:lnTo>
                  <a:lnTo>
                    <a:pt x="67833" y="21706"/>
                  </a:lnTo>
                  <a:lnTo>
                    <a:pt x="67833" y="51553"/>
                  </a:lnTo>
                  <a:lnTo>
                    <a:pt x="100394" y="51553"/>
                  </a:lnTo>
                  <a:lnTo>
                    <a:pt x="100394" y="81400"/>
                  </a:lnTo>
                  <a:lnTo>
                    <a:pt x="135667" y="81400"/>
                  </a:lnTo>
                  <a:lnTo>
                    <a:pt x="135667" y="135667"/>
                  </a:lnTo>
                  <a:lnTo>
                    <a:pt x="162801" y="135667"/>
                  </a:lnTo>
                  <a:lnTo>
                    <a:pt x="162801" y="184508"/>
                  </a:lnTo>
                  <a:lnTo>
                    <a:pt x="192648" y="184508"/>
                  </a:lnTo>
                  <a:lnTo>
                    <a:pt x="192648" y="238775"/>
                  </a:lnTo>
                  <a:lnTo>
                    <a:pt x="222495" y="238775"/>
                  </a:lnTo>
                  <a:lnTo>
                    <a:pt x="222495" y="287615"/>
                  </a:lnTo>
                  <a:lnTo>
                    <a:pt x="246915" y="287615"/>
                  </a:lnTo>
                  <a:lnTo>
                    <a:pt x="246915" y="322889"/>
                  </a:lnTo>
                  <a:lnTo>
                    <a:pt x="282188" y="322889"/>
                  </a:lnTo>
                  <a:lnTo>
                    <a:pt x="282188" y="369016"/>
                  </a:lnTo>
                  <a:lnTo>
                    <a:pt x="314749" y="369016"/>
                  </a:lnTo>
                  <a:lnTo>
                    <a:pt x="314749" y="407003"/>
                  </a:lnTo>
                  <a:lnTo>
                    <a:pt x="352736" y="407003"/>
                  </a:lnTo>
                  <a:lnTo>
                    <a:pt x="352736" y="447703"/>
                  </a:lnTo>
                  <a:lnTo>
                    <a:pt x="379869" y="447703"/>
                  </a:lnTo>
                  <a:lnTo>
                    <a:pt x="379869" y="496543"/>
                  </a:lnTo>
                  <a:lnTo>
                    <a:pt x="436849" y="496543"/>
                  </a:lnTo>
                  <a:lnTo>
                    <a:pt x="436849" y="548097"/>
                  </a:lnTo>
                  <a:lnTo>
                    <a:pt x="463983" y="548097"/>
                  </a:lnTo>
                  <a:lnTo>
                    <a:pt x="463983" y="575231"/>
                  </a:lnTo>
                  <a:lnTo>
                    <a:pt x="499257" y="575231"/>
                  </a:lnTo>
                  <a:lnTo>
                    <a:pt x="499257" y="621358"/>
                  </a:lnTo>
                  <a:lnTo>
                    <a:pt x="523677" y="621358"/>
                  </a:lnTo>
                  <a:lnTo>
                    <a:pt x="523677" y="648491"/>
                  </a:lnTo>
                  <a:lnTo>
                    <a:pt x="558950" y="648491"/>
                  </a:lnTo>
                  <a:lnTo>
                    <a:pt x="558950" y="681051"/>
                  </a:lnTo>
                  <a:lnTo>
                    <a:pt x="580657" y="681051"/>
                  </a:lnTo>
                  <a:lnTo>
                    <a:pt x="580657" y="705471"/>
                  </a:lnTo>
                  <a:lnTo>
                    <a:pt x="624071" y="705471"/>
                  </a:lnTo>
                  <a:lnTo>
                    <a:pt x="624071" y="759739"/>
                  </a:lnTo>
                  <a:lnTo>
                    <a:pt x="648491" y="759739"/>
                  </a:lnTo>
                  <a:lnTo>
                    <a:pt x="648491" y="786872"/>
                  </a:lnTo>
                  <a:lnTo>
                    <a:pt x="667484" y="786872"/>
                  </a:lnTo>
                  <a:lnTo>
                    <a:pt x="667484" y="816719"/>
                  </a:lnTo>
                  <a:lnTo>
                    <a:pt x="689191" y="816719"/>
                  </a:lnTo>
                  <a:lnTo>
                    <a:pt x="689191" y="841139"/>
                  </a:lnTo>
                  <a:lnTo>
                    <a:pt x="727178" y="841139"/>
                  </a:lnTo>
                  <a:lnTo>
                    <a:pt x="727178" y="865559"/>
                  </a:lnTo>
                  <a:lnTo>
                    <a:pt x="767879" y="865559"/>
                  </a:lnTo>
                  <a:lnTo>
                    <a:pt x="767879" y="895406"/>
                  </a:lnTo>
                  <a:lnTo>
                    <a:pt x="795012" y="895406"/>
                  </a:lnTo>
                  <a:lnTo>
                    <a:pt x="795012" y="925253"/>
                  </a:lnTo>
                  <a:lnTo>
                    <a:pt x="824859" y="925253"/>
                  </a:lnTo>
                  <a:lnTo>
                    <a:pt x="824859" y="955100"/>
                  </a:lnTo>
                  <a:lnTo>
                    <a:pt x="846566" y="955100"/>
                  </a:lnTo>
                  <a:lnTo>
                    <a:pt x="846566" y="995800"/>
                  </a:lnTo>
                  <a:lnTo>
                    <a:pt x="868273" y="995800"/>
                  </a:lnTo>
                  <a:lnTo>
                    <a:pt x="868273" y="1020220"/>
                  </a:lnTo>
                  <a:lnTo>
                    <a:pt x="889979" y="1020220"/>
                  </a:lnTo>
                  <a:lnTo>
                    <a:pt x="889979" y="1060921"/>
                  </a:lnTo>
                  <a:lnTo>
                    <a:pt x="941533" y="1060921"/>
                  </a:lnTo>
                  <a:lnTo>
                    <a:pt x="941533" y="1093481"/>
                  </a:lnTo>
                  <a:lnTo>
                    <a:pt x="990374" y="1093481"/>
                  </a:lnTo>
                  <a:lnTo>
                    <a:pt x="990374" y="1126041"/>
                  </a:lnTo>
                  <a:lnTo>
                    <a:pt x="1020220" y="1126041"/>
                  </a:lnTo>
                  <a:lnTo>
                    <a:pt x="1020220" y="1153175"/>
                  </a:lnTo>
                  <a:lnTo>
                    <a:pt x="1044641" y="1153175"/>
                  </a:lnTo>
                  <a:lnTo>
                    <a:pt x="1044641" y="1191162"/>
                  </a:lnTo>
                  <a:lnTo>
                    <a:pt x="1128755" y="1191162"/>
                  </a:lnTo>
                  <a:lnTo>
                    <a:pt x="1128755" y="1215582"/>
                  </a:lnTo>
                  <a:lnTo>
                    <a:pt x="1183022" y="1215582"/>
                  </a:lnTo>
                  <a:lnTo>
                    <a:pt x="1183022" y="1240002"/>
                  </a:lnTo>
                  <a:lnTo>
                    <a:pt x="1223722" y="1240002"/>
                  </a:lnTo>
                  <a:lnTo>
                    <a:pt x="1223722" y="1283416"/>
                  </a:lnTo>
                  <a:lnTo>
                    <a:pt x="1240002" y="1283416"/>
                  </a:lnTo>
                  <a:lnTo>
                    <a:pt x="1240002" y="1310549"/>
                  </a:lnTo>
                  <a:lnTo>
                    <a:pt x="1277989" y="1310549"/>
                  </a:lnTo>
                  <a:lnTo>
                    <a:pt x="1277989" y="1337683"/>
                  </a:lnTo>
                  <a:lnTo>
                    <a:pt x="1305122" y="1337683"/>
                  </a:lnTo>
                  <a:lnTo>
                    <a:pt x="1305122" y="1362103"/>
                  </a:lnTo>
                  <a:lnTo>
                    <a:pt x="1329543" y="1362103"/>
                  </a:lnTo>
                  <a:lnTo>
                    <a:pt x="1329543" y="1397377"/>
                  </a:lnTo>
                  <a:lnTo>
                    <a:pt x="1383810" y="1397377"/>
                  </a:lnTo>
                  <a:lnTo>
                    <a:pt x="1383810" y="1429937"/>
                  </a:lnTo>
                  <a:lnTo>
                    <a:pt x="1462497" y="1429937"/>
                  </a:lnTo>
                  <a:lnTo>
                    <a:pt x="1462497" y="1459784"/>
                  </a:lnTo>
                  <a:lnTo>
                    <a:pt x="1519477" y="1459784"/>
                  </a:lnTo>
                  <a:lnTo>
                    <a:pt x="1519477" y="1486917"/>
                  </a:lnTo>
                  <a:lnTo>
                    <a:pt x="1543898" y="1486917"/>
                  </a:lnTo>
                  <a:lnTo>
                    <a:pt x="1543898" y="1508624"/>
                  </a:lnTo>
                  <a:lnTo>
                    <a:pt x="1603591" y="1508624"/>
                  </a:lnTo>
                  <a:lnTo>
                    <a:pt x="1603591" y="1533044"/>
                  </a:lnTo>
                  <a:lnTo>
                    <a:pt x="1690419" y="1533044"/>
                  </a:lnTo>
                  <a:lnTo>
                    <a:pt x="1690419" y="1554751"/>
                  </a:lnTo>
                  <a:lnTo>
                    <a:pt x="1744686" y="1554751"/>
                  </a:lnTo>
                  <a:lnTo>
                    <a:pt x="1744686" y="1587311"/>
                  </a:lnTo>
                  <a:lnTo>
                    <a:pt x="1763679" y="1587311"/>
                  </a:lnTo>
                  <a:lnTo>
                    <a:pt x="1763679" y="1619871"/>
                  </a:lnTo>
                  <a:lnTo>
                    <a:pt x="1845080" y="1619871"/>
                  </a:lnTo>
                  <a:lnTo>
                    <a:pt x="1845080" y="1630725"/>
                  </a:lnTo>
                  <a:lnTo>
                    <a:pt x="1883067" y="1630725"/>
                  </a:lnTo>
                  <a:lnTo>
                    <a:pt x="1883067" y="1649718"/>
                  </a:lnTo>
                  <a:lnTo>
                    <a:pt x="1980747" y="1649718"/>
                  </a:lnTo>
                  <a:lnTo>
                    <a:pt x="1980747" y="1674139"/>
                  </a:lnTo>
                  <a:lnTo>
                    <a:pt x="2032301" y="1674139"/>
                  </a:lnTo>
                  <a:lnTo>
                    <a:pt x="2032301" y="1709412"/>
                  </a:lnTo>
                  <a:lnTo>
                    <a:pt x="2102848" y="1709412"/>
                  </a:lnTo>
                  <a:lnTo>
                    <a:pt x="2116415" y="1722979"/>
                  </a:lnTo>
                  <a:lnTo>
                    <a:pt x="2159829" y="1722979"/>
                  </a:lnTo>
                  <a:lnTo>
                    <a:pt x="2159829" y="1755539"/>
                  </a:lnTo>
                  <a:lnTo>
                    <a:pt x="2203242" y="1755539"/>
                  </a:lnTo>
                  <a:lnTo>
                    <a:pt x="2203242" y="1766393"/>
                  </a:lnTo>
                  <a:lnTo>
                    <a:pt x="2268363" y="1766393"/>
                  </a:lnTo>
                  <a:lnTo>
                    <a:pt x="2268363" y="1782673"/>
                  </a:lnTo>
                  <a:lnTo>
                    <a:pt x="2322630" y="1782673"/>
                  </a:lnTo>
                  <a:lnTo>
                    <a:pt x="2322630" y="1804379"/>
                  </a:lnTo>
                  <a:lnTo>
                    <a:pt x="2357903" y="1804379"/>
                  </a:lnTo>
                  <a:lnTo>
                    <a:pt x="2357903" y="1836940"/>
                  </a:lnTo>
                  <a:lnTo>
                    <a:pt x="2439304" y="1836940"/>
                  </a:lnTo>
                  <a:lnTo>
                    <a:pt x="2439304" y="1855933"/>
                  </a:lnTo>
                  <a:lnTo>
                    <a:pt x="2539698" y="1855933"/>
                  </a:lnTo>
                  <a:lnTo>
                    <a:pt x="2539698" y="1869500"/>
                  </a:lnTo>
                  <a:lnTo>
                    <a:pt x="2599392" y="1869500"/>
                  </a:lnTo>
                  <a:lnTo>
                    <a:pt x="2599392" y="1893920"/>
                  </a:lnTo>
                  <a:lnTo>
                    <a:pt x="2637379" y="1893920"/>
                  </a:lnTo>
                  <a:lnTo>
                    <a:pt x="2637379" y="1910200"/>
                  </a:lnTo>
                  <a:lnTo>
                    <a:pt x="2667226" y="1910200"/>
                  </a:lnTo>
                  <a:lnTo>
                    <a:pt x="2667226" y="1931907"/>
                  </a:lnTo>
                  <a:lnTo>
                    <a:pt x="3003682" y="1931907"/>
                  </a:lnTo>
                </a:path>
              </a:pathLst>
            </a:custGeom>
            <a:noFill/>
            <a:ln w="2857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17425FC2-AA41-3EA2-8379-409E1387797D}"/>
                </a:ext>
              </a:extLst>
            </p:cNvPr>
            <p:cNvSpPr/>
            <p:nvPr/>
          </p:nvSpPr>
          <p:spPr>
            <a:xfrm>
              <a:off x="10668904" y="4124297"/>
              <a:ext cx="965954" cy="119387"/>
            </a:xfrm>
            <a:custGeom>
              <a:avLst/>
              <a:gdLst>
                <a:gd name="csX0" fmla="*/ 0 w 965954"/>
                <a:gd name="csY0" fmla="*/ 0 h 119387"/>
                <a:gd name="csX1" fmla="*/ 56981 w 965954"/>
                <a:gd name="csY1" fmla="*/ 0 h 119387"/>
                <a:gd name="csX2" fmla="*/ 56981 w 965954"/>
                <a:gd name="csY2" fmla="*/ 35273 h 119387"/>
                <a:gd name="csX3" fmla="*/ 236062 w 965954"/>
                <a:gd name="csY3" fmla="*/ 35273 h 119387"/>
                <a:gd name="csX4" fmla="*/ 236062 w 965954"/>
                <a:gd name="csY4" fmla="*/ 48840 h 119387"/>
                <a:gd name="csX5" fmla="*/ 363590 w 965954"/>
                <a:gd name="csY5" fmla="*/ 48840 h 119387"/>
                <a:gd name="csX6" fmla="*/ 363590 w 965954"/>
                <a:gd name="csY6" fmla="*/ 78687 h 119387"/>
                <a:gd name="csX7" fmla="*/ 453130 w 965954"/>
                <a:gd name="csY7" fmla="*/ 78687 h 119387"/>
                <a:gd name="csX8" fmla="*/ 453130 w 965954"/>
                <a:gd name="csY8" fmla="*/ 97680 h 119387"/>
                <a:gd name="csX9" fmla="*/ 572518 w 965954"/>
                <a:gd name="csY9" fmla="*/ 97680 h 119387"/>
                <a:gd name="csX10" fmla="*/ 816720 w 965954"/>
                <a:gd name="csY10" fmla="*/ 97680 h 119387"/>
                <a:gd name="csX11" fmla="*/ 816720 w 965954"/>
                <a:gd name="csY11" fmla="*/ 119387 h 119387"/>
                <a:gd name="csX12" fmla="*/ 965954 w 965954"/>
                <a:gd name="csY12" fmla="*/ 119387 h 11938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965954" h="119387">
                  <a:moveTo>
                    <a:pt x="0" y="0"/>
                  </a:moveTo>
                  <a:lnTo>
                    <a:pt x="56981" y="0"/>
                  </a:lnTo>
                  <a:lnTo>
                    <a:pt x="56981" y="35273"/>
                  </a:lnTo>
                  <a:lnTo>
                    <a:pt x="236062" y="35273"/>
                  </a:lnTo>
                  <a:lnTo>
                    <a:pt x="236062" y="48840"/>
                  </a:lnTo>
                  <a:lnTo>
                    <a:pt x="363590" y="48840"/>
                  </a:lnTo>
                  <a:lnTo>
                    <a:pt x="363590" y="78687"/>
                  </a:lnTo>
                  <a:lnTo>
                    <a:pt x="453130" y="78687"/>
                  </a:lnTo>
                  <a:lnTo>
                    <a:pt x="453130" y="97680"/>
                  </a:lnTo>
                  <a:lnTo>
                    <a:pt x="572518" y="97680"/>
                  </a:lnTo>
                  <a:lnTo>
                    <a:pt x="816720" y="97680"/>
                  </a:lnTo>
                  <a:lnTo>
                    <a:pt x="816720" y="119387"/>
                  </a:lnTo>
                  <a:lnTo>
                    <a:pt x="965954" y="119387"/>
                  </a:lnTo>
                </a:path>
              </a:pathLst>
            </a:custGeom>
            <a:noFill/>
            <a:ln w="28575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62D44512-E5D3-9CF1-7C0F-A4D6F03A12F4}"/>
              </a:ext>
            </a:extLst>
          </p:cNvPr>
          <p:cNvGrpSpPr/>
          <p:nvPr/>
        </p:nvGrpSpPr>
        <p:grpSpPr>
          <a:xfrm>
            <a:off x="10688596" y="2173516"/>
            <a:ext cx="1002028" cy="1184554"/>
            <a:chOff x="10688596" y="2173516"/>
            <a:chExt cx="1002028" cy="1184554"/>
          </a:xfrm>
        </p:grpSpPr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3A9175FC-DD67-B504-D7FC-15195B3D23CF}"/>
                </a:ext>
              </a:extLst>
            </p:cNvPr>
            <p:cNvSpPr txBox="1"/>
            <p:nvPr/>
          </p:nvSpPr>
          <p:spPr>
            <a:xfrm>
              <a:off x="10989371" y="2173516"/>
              <a:ext cx="701253" cy="1184554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r>
                <a:rPr lang="en-US" sz="1200" dirty="0"/>
                <a:t>G12C</a:t>
              </a:r>
            </a:p>
            <a:p>
              <a:r>
                <a:rPr lang="en-US" sz="1200" dirty="0"/>
                <a:t>G12D</a:t>
              </a:r>
            </a:p>
            <a:p>
              <a:r>
                <a:rPr lang="en-US" sz="1200" dirty="0"/>
                <a:t>G12V</a:t>
              </a:r>
            </a:p>
            <a:p>
              <a:r>
                <a:rPr lang="en-US" sz="1200" dirty="0"/>
                <a:t>G12R</a:t>
              </a:r>
            </a:p>
            <a:p>
              <a:r>
                <a:rPr lang="en-US" sz="1200" dirty="0"/>
                <a:t>WT</a:t>
              </a:r>
            </a:p>
            <a:p>
              <a:r>
                <a:rPr lang="en-US" sz="1200" dirty="0"/>
                <a:t>Other</a:t>
              </a:r>
            </a:p>
          </p:txBody>
        </p: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2B606E10-C843-F7F3-EA82-46645536F481}"/>
                </a:ext>
              </a:extLst>
            </p:cNvPr>
            <p:cNvCxnSpPr>
              <a:cxnSpLocks/>
            </p:cNvCxnSpPr>
            <p:nvPr/>
          </p:nvCxnSpPr>
          <p:spPr>
            <a:xfrm>
              <a:off x="10688596" y="2256951"/>
              <a:ext cx="243840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86D31B39-8270-DB19-9CCB-9E574A461A8C}"/>
                </a:ext>
              </a:extLst>
            </p:cNvPr>
            <p:cNvCxnSpPr>
              <a:cxnSpLocks/>
            </p:cNvCxnSpPr>
            <p:nvPr/>
          </p:nvCxnSpPr>
          <p:spPr>
            <a:xfrm>
              <a:off x="10688596" y="2445202"/>
              <a:ext cx="243840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6FC4DAE2-BC80-5DEB-4403-70CDAAA1E3EB}"/>
                </a:ext>
              </a:extLst>
            </p:cNvPr>
            <p:cNvCxnSpPr>
              <a:cxnSpLocks/>
            </p:cNvCxnSpPr>
            <p:nvPr/>
          </p:nvCxnSpPr>
          <p:spPr>
            <a:xfrm>
              <a:off x="10688596" y="2626812"/>
              <a:ext cx="24384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FD057581-8750-4F7E-2B15-867A32288B28}"/>
                </a:ext>
              </a:extLst>
            </p:cNvPr>
            <p:cNvCxnSpPr>
              <a:cxnSpLocks/>
            </p:cNvCxnSpPr>
            <p:nvPr/>
          </p:nvCxnSpPr>
          <p:spPr>
            <a:xfrm>
              <a:off x="10688596" y="2809521"/>
              <a:ext cx="243840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0E899A3A-1A46-70A8-342A-F69C16D5F605}"/>
                </a:ext>
              </a:extLst>
            </p:cNvPr>
            <p:cNvCxnSpPr>
              <a:cxnSpLocks/>
            </p:cNvCxnSpPr>
            <p:nvPr/>
          </p:nvCxnSpPr>
          <p:spPr>
            <a:xfrm>
              <a:off x="10688596" y="2984259"/>
              <a:ext cx="243840" cy="0"/>
            </a:xfrm>
            <a:prstGeom prst="line">
              <a:avLst/>
            </a:prstGeom>
            <a:ln w="2857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3096644F-7BE0-A53C-C26B-300EEE33E569}"/>
                </a:ext>
              </a:extLst>
            </p:cNvPr>
            <p:cNvCxnSpPr>
              <a:cxnSpLocks/>
            </p:cNvCxnSpPr>
            <p:nvPr/>
          </p:nvCxnSpPr>
          <p:spPr>
            <a:xfrm>
              <a:off x="10688596" y="3166968"/>
              <a:ext cx="243840" cy="0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D4979CCF-3498-6ACC-16BA-84CFE480DEA9}"/>
              </a:ext>
            </a:extLst>
          </p:cNvPr>
          <p:cNvGrpSpPr/>
          <p:nvPr/>
        </p:nvGrpSpPr>
        <p:grpSpPr>
          <a:xfrm>
            <a:off x="4920218" y="1826143"/>
            <a:ext cx="969811" cy="968266"/>
            <a:chOff x="4920218" y="1826143"/>
            <a:chExt cx="969811" cy="968266"/>
          </a:xfrm>
        </p:grpSpPr>
        <p:sp>
          <p:nvSpPr>
            <p:cNvPr id="2" name="Partial Circle 1">
              <a:extLst>
                <a:ext uri="{FF2B5EF4-FFF2-40B4-BE49-F238E27FC236}">
                  <a16:creationId xmlns:a16="http://schemas.microsoft.com/office/drawing/2014/main" id="{B179F7F2-CB04-1428-D96E-ED8DEA86BF7E}"/>
                </a:ext>
              </a:extLst>
            </p:cNvPr>
            <p:cNvSpPr/>
            <p:nvPr/>
          </p:nvSpPr>
          <p:spPr>
            <a:xfrm>
              <a:off x="4921251" y="1826146"/>
              <a:ext cx="968263" cy="968263"/>
            </a:xfrm>
            <a:prstGeom prst="pie">
              <a:avLst>
                <a:gd name="adj1" fmla="val 2811109"/>
                <a:gd name="adj2" fmla="val 11944273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Partial Circle 19">
              <a:extLst>
                <a:ext uri="{FF2B5EF4-FFF2-40B4-BE49-F238E27FC236}">
                  <a16:creationId xmlns:a16="http://schemas.microsoft.com/office/drawing/2014/main" id="{AA12B477-953C-DFF8-570D-834784C424E0}"/>
                </a:ext>
              </a:extLst>
            </p:cNvPr>
            <p:cNvSpPr/>
            <p:nvPr/>
          </p:nvSpPr>
          <p:spPr>
            <a:xfrm>
              <a:off x="4921251" y="1826145"/>
              <a:ext cx="968263" cy="968263"/>
            </a:xfrm>
            <a:prstGeom prst="pie">
              <a:avLst>
                <a:gd name="adj1" fmla="val 11882231"/>
                <a:gd name="adj2" fmla="val 13383412"/>
              </a:avLst>
            </a:prstGeom>
            <a:solidFill>
              <a:schemeClr val="accent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Partial Circle 20">
              <a:extLst>
                <a:ext uri="{FF2B5EF4-FFF2-40B4-BE49-F238E27FC236}">
                  <a16:creationId xmlns:a16="http://schemas.microsoft.com/office/drawing/2014/main" id="{2DAE33CF-A7EC-C1E9-C807-22B94FE18ACF}"/>
                </a:ext>
              </a:extLst>
            </p:cNvPr>
            <p:cNvSpPr/>
            <p:nvPr/>
          </p:nvSpPr>
          <p:spPr>
            <a:xfrm>
              <a:off x="4921250" y="1826145"/>
              <a:ext cx="968263" cy="968263"/>
            </a:xfrm>
            <a:prstGeom prst="pie">
              <a:avLst>
                <a:gd name="adj1" fmla="val 13341221"/>
                <a:gd name="adj2" fmla="val 13836487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Partial Circle 21">
              <a:extLst>
                <a:ext uri="{FF2B5EF4-FFF2-40B4-BE49-F238E27FC236}">
                  <a16:creationId xmlns:a16="http://schemas.microsoft.com/office/drawing/2014/main" id="{6EE9A15E-6CA4-308C-40C0-C4BC8499F94B}"/>
                </a:ext>
              </a:extLst>
            </p:cNvPr>
            <p:cNvSpPr/>
            <p:nvPr/>
          </p:nvSpPr>
          <p:spPr>
            <a:xfrm>
              <a:off x="4921250" y="1826144"/>
              <a:ext cx="968263" cy="968263"/>
            </a:xfrm>
            <a:prstGeom prst="pie">
              <a:avLst>
                <a:gd name="adj1" fmla="val 13822847"/>
                <a:gd name="adj2" fmla="val 15299064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Partial Circle 22">
              <a:extLst>
                <a:ext uri="{FF2B5EF4-FFF2-40B4-BE49-F238E27FC236}">
                  <a16:creationId xmlns:a16="http://schemas.microsoft.com/office/drawing/2014/main" id="{B2D60072-6CDF-DF6D-4D08-FBA7032B24BF}"/>
                </a:ext>
              </a:extLst>
            </p:cNvPr>
            <p:cNvSpPr/>
            <p:nvPr/>
          </p:nvSpPr>
          <p:spPr>
            <a:xfrm>
              <a:off x="4921766" y="1826144"/>
              <a:ext cx="968263" cy="968263"/>
            </a:xfrm>
            <a:prstGeom prst="pie">
              <a:avLst>
                <a:gd name="adj1" fmla="val 15244524"/>
                <a:gd name="adj2" fmla="val 16187714"/>
              </a:avLst>
            </a:prstGeom>
            <a:solidFill>
              <a:schemeClr val="bg1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Partial Circle 23">
              <a:extLst>
                <a:ext uri="{FF2B5EF4-FFF2-40B4-BE49-F238E27FC236}">
                  <a16:creationId xmlns:a16="http://schemas.microsoft.com/office/drawing/2014/main" id="{14BA4EEA-C187-6CB7-33C4-13760FE0270D}"/>
                </a:ext>
              </a:extLst>
            </p:cNvPr>
            <p:cNvSpPr/>
            <p:nvPr/>
          </p:nvSpPr>
          <p:spPr>
            <a:xfrm>
              <a:off x="4920734" y="1826144"/>
              <a:ext cx="968263" cy="968263"/>
            </a:xfrm>
            <a:prstGeom prst="pie">
              <a:avLst>
                <a:gd name="adj1" fmla="val 16139887"/>
                <a:gd name="adj2" fmla="val 19837832"/>
              </a:avLst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Partial Circle 24">
              <a:extLst>
                <a:ext uri="{FF2B5EF4-FFF2-40B4-BE49-F238E27FC236}">
                  <a16:creationId xmlns:a16="http://schemas.microsoft.com/office/drawing/2014/main" id="{1A42A90F-F936-E6F5-C41D-E44CF53B8F51}"/>
                </a:ext>
              </a:extLst>
            </p:cNvPr>
            <p:cNvSpPr/>
            <p:nvPr/>
          </p:nvSpPr>
          <p:spPr>
            <a:xfrm>
              <a:off x="4920218" y="1826143"/>
              <a:ext cx="968263" cy="968263"/>
            </a:xfrm>
            <a:prstGeom prst="pie">
              <a:avLst>
                <a:gd name="adj1" fmla="val 19798487"/>
                <a:gd name="adj2" fmla="val 2873053"/>
              </a:avLst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3A4B8861-0D6A-2764-A5BD-298BE1AD60CB}"/>
                </a:ext>
              </a:extLst>
            </p:cNvPr>
            <p:cNvSpPr/>
            <p:nvPr/>
          </p:nvSpPr>
          <p:spPr>
            <a:xfrm>
              <a:off x="5103196" y="2008017"/>
              <a:ext cx="606007" cy="6060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A224FC99-54DF-3451-80AF-C0E1DA3F3C61}"/>
              </a:ext>
            </a:extLst>
          </p:cNvPr>
          <p:cNvGrpSpPr/>
          <p:nvPr/>
        </p:nvGrpSpPr>
        <p:grpSpPr>
          <a:xfrm>
            <a:off x="4919673" y="3272692"/>
            <a:ext cx="969350" cy="971728"/>
            <a:chOff x="4919673" y="3272692"/>
            <a:chExt cx="969350" cy="971728"/>
          </a:xfrm>
        </p:grpSpPr>
        <p:sp>
          <p:nvSpPr>
            <p:cNvPr id="26" name="Partial Circle 25">
              <a:extLst>
                <a:ext uri="{FF2B5EF4-FFF2-40B4-BE49-F238E27FC236}">
                  <a16:creationId xmlns:a16="http://schemas.microsoft.com/office/drawing/2014/main" id="{5E848462-17F2-72DA-9D15-53B28516E026}"/>
                </a:ext>
              </a:extLst>
            </p:cNvPr>
            <p:cNvSpPr/>
            <p:nvPr/>
          </p:nvSpPr>
          <p:spPr>
            <a:xfrm>
              <a:off x="4920760" y="3272961"/>
              <a:ext cx="968263" cy="968263"/>
            </a:xfrm>
            <a:prstGeom prst="pie">
              <a:avLst>
                <a:gd name="adj1" fmla="val 7089470"/>
                <a:gd name="adj2" fmla="val 8845996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Partial Circle 26">
              <a:extLst>
                <a:ext uri="{FF2B5EF4-FFF2-40B4-BE49-F238E27FC236}">
                  <a16:creationId xmlns:a16="http://schemas.microsoft.com/office/drawing/2014/main" id="{A2945C26-9297-1A56-4D25-E1FDFA34B125}"/>
                </a:ext>
              </a:extLst>
            </p:cNvPr>
            <p:cNvSpPr/>
            <p:nvPr/>
          </p:nvSpPr>
          <p:spPr>
            <a:xfrm>
              <a:off x="4920734" y="3272692"/>
              <a:ext cx="968263" cy="968263"/>
            </a:xfrm>
            <a:prstGeom prst="pie">
              <a:avLst>
                <a:gd name="adj1" fmla="val 8829985"/>
                <a:gd name="adj2" fmla="val 9253031"/>
              </a:avLst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Partial Circle 27">
              <a:extLst>
                <a:ext uri="{FF2B5EF4-FFF2-40B4-BE49-F238E27FC236}">
                  <a16:creationId xmlns:a16="http://schemas.microsoft.com/office/drawing/2014/main" id="{C03724F1-3825-1F7B-A4C8-76671651D54B}"/>
                </a:ext>
              </a:extLst>
            </p:cNvPr>
            <p:cNvSpPr/>
            <p:nvPr/>
          </p:nvSpPr>
          <p:spPr>
            <a:xfrm>
              <a:off x="4920760" y="3275620"/>
              <a:ext cx="968263" cy="968263"/>
            </a:xfrm>
            <a:prstGeom prst="pie">
              <a:avLst>
                <a:gd name="adj1" fmla="val 9224141"/>
                <a:gd name="adj2" fmla="val 13272526"/>
              </a:avLst>
            </a:prstGeom>
            <a:solidFill>
              <a:schemeClr val="accent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9" name="Partial Circle 28">
              <a:extLst>
                <a:ext uri="{FF2B5EF4-FFF2-40B4-BE49-F238E27FC236}">
                  <a16:creationId xmlns:a16="http://schemas.microsoft.com/office/drawing/2014/main" id="{DFC040F1-FF71-E893-098C-7B3BD14F8551}"/>
                </a:ext>
              </a:extLst>
            </p:cNvPr>
            <p:cNvSpPr/>
            <p:nvPr/>
          </p:nvSpPr>
          <p:spPr>
            <a:xfrm>
              <a:off x="4920217" y="3275620"/>
              <a:ext cx="968263" cy="968263"/>
            </a:xfrm>
            <a:prstGeom prst="pie">
              <a:avLst>
                <a:gd name="adj1" fmla="val 13233843"/>
                <a:gd name="adj2" fmla="val 15852705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Partial Circle 29">
              <a:extLst>
                <a:ext uri="{FF2B5EF4-FFF2-40B4-BE49-F238E27FC236}">
                  <a16:creationId xmlns:a16="http://schemas.microsoft.com/office/drawing/2014/main" id="{58084DE1-51F7-6D4C-F05E-30AFAAC27E3A}"/>
                </a:ext>
              </a:extLst>
            </p:cNvPr>
            <p:cNvSpPr/>
            <p:nvPr/>
          </p:nvSpPr>
          <p:spPr>
            <a:xfrm>
              <a:off x="4920217" y="3275620"/>
              <a:ext cx="968263" cy="968263"/>
            </a:xfrm>
            <a:prstGeom prst="pie">
              <a:avLst>
                <a:gd name="adj1" fmla="val 15811024"/>
                <a:gd name="adj2" fmla="val 16164779"/>
              </a:avLst>
            </a:prstGeom>
            <a:solidFill>
              <a:schemeClr val="bg1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1" name="Partial Circle 30">
              <a:extLst>
                <a:ext uri="{FF2B5EF4-FFF2-40B4-BE49-F238E27FC236}">
                  <a16:creationId xmlns:a16="http://schemas.microsoft.com/office/drawing/2014/main" id="{F724BEF5-86B6-DC54-A601-67DC643E512A}"/>
                </a:ext>
              </a:extLst>
            </p:cNvPr>
            <p:cNvSpPr/>
            <p:nvPr/>
          </p:nvSpPr>
          <p:spPr>
            <a:xfrm>
              <a:off x="4919674" y="3276157"/>
              <a:ext cx="968263" cy="968263"/>
            </a:xfrm>
            <a:prstGeom prst="pie">
              <a:avLst>
                <a:gd name="adj1" fmla="val 16139887"/>
                <a:gd name="adj2" fmla="val 2344793"/>
              </a:avLst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2" name="Partial Circle 31">
              <a:extLst>
                <a:ext uri="{FF2B5EF4-FFF2-40B4-BE49-F238E27FC236}">
                  <a16:creationId xmlns:a16="http://schemas.microsoft.com/office/drawing/2014/main" id="{92980F49-D6F6-B7F1-FFC0-D8A5D3323BCF}"/>
                </a:ext>
              </a:extLst>
            </p:cNvPr>
            <p:cNvSpPr/>
            <p:nvPr/>
          </p:nvSpPr>
          <p:spPr>
            <a:xfrm>
              <a:off x="4919673" y="3273053"/>
              <a:ext cx="968263" cy="968263"/>
            </a:xfrm>
            <a:prstGeom prst="pie">
              <a:avLst>
                <a:gd name="adj1" fmla="val 2295172"/>
                <a:gd name="adj2" fmla="val 7133764"/>
              </a:avLst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352F2A36-BC2D-45B9-0180-F0B5339351DA}"/>
                </a:ext>
              </a:extLst>
            </p:cNvPr>
            <p:cNvSpPr/>
            <p:nvPr/>
          </p:nvSpPr>
          <p:spPr>
            <a:xfrm>
              <a:off x="5103196" y="3455564"/>
              <a:ext cx="606007" cy="6060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7888E6FC-101F-10E9-DD37-E769A0132482}"/>
              </a:ext>
            </a:extLst>
          </p:cNvPr>
          <p:cNvGrpSpPr/>
          <p:nvPr/>
        </p:nvGrpSpPr>
        <p:grpSpPr>
          <a:xfrm>
            <a:off x="4919672" y="4745012"/>
            <a:ext cx="976751" cy="971191"/>
            <a:chOff x="4919672" y="4745012"/>
            <a:chExt cx="976751" cy="971191"/>
          </a:xfrm>
        </p:grpSpPr>
        <p:sp>
          <p:nvSpPr>
            <p:cNvPr id="33" name="Partial Circle 32">
              <a:extLst>
                <a:ext uri="{FF2B5EF4-FFF2-40B4-BE49-F238E27FC236}">
                  <a16:creationId xmlns:a16="http://schemas.microsoft.com/office/drawing/2014/main" id="{61F01982-46D9-38D6-30B6-AA623A1737C7}"/>
                </a:ext>
              </a:extLst>
            </p:cNvPr>
            <p:cNvSpPr/>
            <p:nvPr/>
          </p:nvSpPr>
          <p:spPr>
            <a:xfrm>
              <a:off x="4928160" y="4746907"/>
              <a:ext cx="968263" cy="968263"/>
            </a:xfrm>
            <a:prstGeom prst="pie">
              <a:avLst>
                <a:gd name="adj1" fmla="val 16139887"/>
                <a:gd name="adj2" fmla="val 3203478"/>
              </a:avLst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Partial Circle 33">
              <a:extLst>
                <a:ext uri="{FF2B5EF4-FFF2-40B4-BE49-F238E27FC236}">
                  <a16:creationId xmlns:a16="http://schemas.microsoft.com/office/drawing/2014/main" id="{164912B8-8618-9D8C-AA09-3BA0B74CBBC6}"/>
                </a:ext>
              </a:extLst>
            </p:cNvPr>
            <p:cNvSpPr/>
            <p:nvPr/>
          </p:nvSpPr>
          <p:spPr>
            <a:xfrm>
              <a:off x="4924602" y="4746639"/>
              <a:ext cx="968263" cy="968263"/>
            </a:xfrm>
            <a:prstGeom prst="pie">
              <a:avLst>
                <a:gd name="adj1" fmla="val 3207899"/>
                <a:gd name="adj2" fmla="val 10122815"/>
              </a:avLst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5" name="Partial Circle 34">
              <a:extLst>
                <a:ext uri="{FF2B5EF4-FFF2-40B4-BE49-F238E27FC236}">
                  <a16:creationId xmlns:a16="http://schemas.microsoft.com/office/drawing/2014/main" id="{0D092ED1-31B1-EF90-F49C-32B091017575}"/>
                </a:ext>
              </a:extLst>
            </p:cNvPr>
            <p:cNvSpPr/>
            <p:nvPr/>
          </p:nvSpPr>
          <p:spPr>
            <a:xfrm>
              <a:off x="4924602" y="4746639"/>
              <a:ext cx="968263" cy="968263"/>
            </a:xfrm>
            <a:prstGeom prst="pie">
              <a:avLst>
                <a:gd name="adj1" fmla="val 10116463"/>
                <a:gd name="adj2" fmla="val 10451851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6" name="Partial Circle 35">
              <a:extLst>
                <a:ext uri="{FF2B5EF4-FFF2-40B4-BE49-F238E27FC236}">
                  <a16:creationId xmlns:a16="http://schemas.microsoft.com/office/drawing/2014/main" id="{19642BB7-0445-A498-A246-9D3B11152334}"/>
                </a:ext>
              </a:extLst>
            </p:cNvPr>
            <p:cNvSpPr/>
            <p:nvPr/>
          </p:nvSpPr>
          <p:spPr>
            <a:xfrm>
              <a:off x="4922870" y="4746639"/>
              <a:ext cx="968263" cy="968263"/>
            </a:xfrm>
            <a:prstGeom prst="pie">
              <a:avLst>
                <a:gd name="adj1" fmla="val 10434766"/>
                <a:gd name="adj2" fmla="val 13945604"/>
              </a:avLst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Partial Circle 36">
              <a:extLst>
                <a:ext uri="{FF2B5EF4-FFF2-40B4-BE49-F238E27FC236}">
                  <a16:creationId xmlns:a16="http://schemas.microsoft.com/office/drawing/2014/main" id="{EDE44A80-B51F-0354-AAF9-C0A723B91CC1}"/>
                </a:ext>
              </a:extLst>
            </p:cNvPr>
            <p:cNvSpPr/>
            <p:nvPr/>
          </p:nvSpPr>
          <p:spPr>
            <a:xfrm>
              <a:off x="4919672" y="4745012"/>
              <a:ext cx="968263" cy="968263"/>
            </a:xfrm>
            <a:prstGeom prst="pie">
              <a:avLst>
                <a:gd name="adj1" fmla="val 13928340"/>
                <a:gd name="adj2" fmla="val 14252780"/>
              </a:avLst>
            </a:prstGeom>
            <a:solidFill>
              <a:schemeClr val="accent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8" name="Partial Circle 37">
              <a:extLst>
                <a:ext uri="{FF2B5EF4-FFF2-40B4-BE49-F238E27FC236}">
                  <a16:creationId xmlns:a16="http://schemas.microsoft.com/office/drawing/2014/main" id="{D65031E5-9AC3-3F51-8F0A-A2774BEE5B93}"/>
                </a:ext>
              </a:extLst>
            </p:cNvPr>
            <p:cNvSpPr/>
            <p:nvPr/>
          </p:nvSpPr>
          <p:spPr>
            <a:xfrm>
              <a:off x="4921766" y="4746276"/>
              <a:ext cx="968263" cy="968263"/>
            </a:xfrm>
            <a:prstGeom prst="pie">
              <a:avLst>
                <a:gd name="adj1" fmla="val 14194264"/>
                <a:gd name="adj2" fmla="val 15673538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9" name="Partial Circle 38">
              <a:extLst>
                <a:ext uri="{FF2B5EF4-FFF2-40B4-BE49-F238E27FC236}">
                  <a16:creationId xmlns:a16="http://schemas.microsoft.com/office/drawing/2014/main" id="{2D8F7273-AE3A-A683-21F6-50387DE48ECB}"/>
                </a:ext>
              </a:extLst>
            </p:cNvPr>
            <p:cNvSpPr/>
            <p:nvPr/>
          </p:nvSpPr>
          <p:spPr>
            <a:xfrm>
              <a:off x="4924963" y="4747940"/>
              <a:ext cx="968263" cy="968263"/>
            </a:xfrm>
            <a:prstGeom prst="pie">
              <a:avLst>
                <a:gd name="adj1" fmla="val 15659307"/>
                <a:gd name="adj2" fmla="val 15903072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0" name="Partial Circle 39">
              <a:extLst>
                <a:ext uri="{FF2B5EF4-FFF2-40B4-BE49-F238E27FC236}">
                  <a16:creationId xmlns:a16="http://schemas.microsoft.com/office/drawing/2014/main" id="{42827E64-8417-953D-5804-6F2F4FFEEABD}"/>
                </a:ext>
              </a:extLst>
            </p:cNvPr>
            <p:cNvSpPr/>
            <p:nvPr/>
          </p:nvSpPr>
          <p:spPr>
            <a:xfrm>
              <a:off x="4924963" y="4747940"/>
              <a:ext cx="968263" cy="968263"/>
            </a:xfrm>
            <a:prstGeom prst="pie">
              <a:avLst>
                <a:gd name="adj1" fmla="val 15811024"/>
                <a:gd name="adj2" fmla="val 16164779"/>
              </a:avLst>
            </a:prstGeom>
            <a:solidFill>
              <a:schemeClr val="bg1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49366598-28E9-10F6-799F-12C5CA7B85CA}"/>
                </a:ext>
              </a:extLst>
            </p:cNvPr>
            <p:cNvSpPr/>
            <p:nvPr/>
          </p:nvSpPr>
          <p:spPr>
            <a:xfrm>
              <a:off x="5106113" y="4928894"/>
              <a:ext cx="606007" cy="6060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" name="Rectangle 91">
            <a:extLst>
              <a:ext uri="{FF2B5EF4-FFF2-40B4-BE49-F238E27FC236}">
                <a16:creationId xmlns:a16="http://schemas.microsoft.com/office/drawing/2014/main" id="{A11F69C3-B162-70FC-47BB-C58E6F61EC31}"/>
              </a:ext>
            </a:extLst>
          </p:cNvPr>
          <p:cNvSpPr/>
          <p:nvPr/>
        </p:nvSpPr>
        <p:spPr>
          <a:xfrm>
            <a:off x="46647" y="1287938"/>
            <a:ext cx="368862" cy="2471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588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9201C2A-3A23-E395-6C0D-E28C79EFEFC8}"/>
              </a:ext>
            </a:extLst>
          </p:cNvPr>
          <p:cNvGrpSpPr/>
          <p:nvPr/>
        </p:nvGrpSpPr>
        <p:grpSpPr>
          <a:xfrm>
            <a:off x="150941" y="1396800"/>
            <a:ext cx="8158641" cy="4642074"/>
            <a:chOff x="561613" y="131482"/>
            <a:chExt cx="11410122" cy="6444361"/>
          </a:xfrm>
        </p:grpSpPr>
        <p:pic>
          <p:nvPicPr>
            <p:cNvPr id="7" name="Picture 6" descr="A diagram of a protein complex&#10;&#10;Description automatically generated with medium confidence">
              <a:extLst>
                <a:ext uri="{FF2B5EF4-FFF2-40B4-BE49-F238E27FC236}">
                  <a16:creationId xmlns:a16="http://schemas.microsoft.com/office/drawing/2014/main" id="{F1F0DAFB-1DBD-D3B4-7464-5FA129617F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19"/>
            <a:stretch/>
          </p:blipFill>
          <p:spPr>
            <a:xfrm>
              <a:off x="561613" y="158839"/>
              <a:ext cx="11410122" cy="6417004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78695BE-5E3E-1985-0DAF-7F52F1BD95CA}"/>
                </a:ext>
              </a:extLst>
            </p:cNvPr>
            <p:cNvSpPr/>
            <p:nvPr/>
          </p:nvSpPr>
          <p:spPr>
            <a:xfrm>
              <a:off x="3185652" y="5131517"/>
              <a:ext cx="1135625" cy="752168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CCE35C3-4680-9E53-9867-7BBF93ADFC67}"/>
                </a:ext>
              </a:extLst>
            </p:cNvPr>
            <p:cNvSpPr/>
            <p:nvPr/>
          </p:nvSpPr>
          <p:spPr>
            <a:xfrm>
              <a:off x="3324693" y="131482"/>
              <a:ext cx="1209368" cy="68586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9F1094A-4595-AFFD-C851-D437D0F74633}"/>
                </a:ext>
              </a:extLst>
            </p:cNvPr>
            <p:cNvSpPr/>
            <p:nvPr/>
          </p:nvSpPr>
          <p:spPr>
            <a:xfrm>
              <a:off x="3864077" y="2373370"/>
              <a:ext cx="1887794" cy="516259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1" name="Picture 10" descr="A close-up of a structure&#10;&#10;AI-generated content may be incorrect.">
            <a:extLst>
              <a:ext uri="{FF2B5EF4-FFF2-40B4-BE49-F238E27FC236}">
                <a16:creationId xmlns:a16="http://schemas.microsoft.com/office/drawing/2014/main" id="{853F7E89-BC31-60DB-A28E-0B3721200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168" y="2521996"/>
            <a:ext cx="3106988" cy="214530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D52154D-00F9-AEC3-D79D-24FA5C47C001}"/>
              </a:ext>
            </a:extLst>
          </p:cNvPr>
          <p:cNvSpPr txBox="1"/>
          <p:nvPr/>
        </p:nvSpPr>
        <p:spPr>
          <a:xfrm>
            <a:off x="7345620" y="5390530"/>
            <a:ext cx="4772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Not all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KRAS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mutations are equally locked ON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EF451-53FC-A87A-A516-76A8578D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RAS-GTPase Effector Cycle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185BBC0-7490-91B8-F752-C05A6818AFE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Scheffzek. Science. 1997;277:333. Hunter. Mol Cancer Res. 2015;13:1325.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BEBB96-CF6F-FC69-0BF6-03599198AAB9}"/>
              </a:ext>
            </a:extLst>
          </p:cNvPr>
          <p:cNvSpPr txBox="1"/>
          <p:nvPr/>
        </p:nvSpPr>
        <p:spPr>
          <a:xfrm rot="16200000">
            <a:off x="6041220" y="3032161"/>
            <a:ext cx="2937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i="1" baseline="300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K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hydrolysis 10-</a:t>
            </a:r>
            <a:r>
              <a:rPr lang="en-US" baseline="300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5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 (per s)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40F915E-CEFE-8A77-FF3D-ADC9B95008FD}"/>
              </a:ext>
            </a:extLst>
          </p:cNvPr>
          <p:cNvGrpSpPr/>
          <p:nvPr/>
        </p:nvGrpSpPr>
        <p:grpSpPr>
          <a:xfrm>
            <a:off x="8185067" y="1612895"/>
            <a:ext cx="68522" cy="3028513"/>
            <a:chOff x="1357047" y="3572816"/>
            <a:chExt cx="69193" cy="1681274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A83AFA9-C08C-0520-7241-D9414D34AE5E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572816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4CF10DB-A3D7-B50B-671B-F5BC48552B7E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390907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688CF57-BC32-D402-8314-74C53D462ADC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245325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A7283BB5-E42A-6410-E3FD-45A4AA71B776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58158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6D8D4A89-D49B-CA9C-7AE6-309934C1C11D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4917834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179E2CE-79CC-AA49-7811-3AB28A80A640}"/>
                </a:ext>
              </a:extLst>
            </p:cNvPr>
            <p:cNvCxnSpPr>
              <a:cxnSpLocks/>
            </p:cNvCxnSpPr>
            <p:nvPr/>
          </p:nvCxnSpPr>
          <p:spPr>
            <a:xfrm>
              <a:off x="1357047" y="5254090"/>
              <a:ext cx="6919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B684621-749F-8619-01E1-2DBAAF45A36D}"/>
              </a:ext>
            </a:extLst>
          </p:cNvPr>
          <p:cNvGrpSpPr/>
          <p:nvPr/>
        </p:nvGrpSpPr>
        <p:grpSpPr>
          <a:xfrm rot="5400000">
            <a:off x="9210847" y="3865011"/>
            <a:ext cx="79868" cy="1620848"/>
            <a:chOff x="1818142" y="3407447"/>
            <a:chExt cx="83128" cy="1615889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D97FDE4-03D4-B501-C260-515F03A0B824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407447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81A9C56-9302-0B5B-CEDC-D3DE89693732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811419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CD0BE62D-6BAF-2122-27AA-FFCDD494A8CE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215391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B81580A-EE6D-E960-E273-566DEE511C28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619363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19854C5-E44E-7B94-6F34-545018EA821E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5023336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D99039C-251A-B9D0-E55C-07869436B23E}"/>
              </a:ext>
            </a:extLst>
          </p:cNvPr>
          <p:cNvGrpSpPr/>
          <p:nvPr/>
        </p:nvGrpSpPr>
        <p:grpSpPr>
          <a:xfrm>
            <a:off x="7540256" y="1512655"/>
            <a:ext cx="600731" cy="3367783"/>
            <a:chOff x="712237" y="3475466"/>
            <a:chExt cx="600731" cy="1876463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B67551D-8BBA-E3C5-C6A2-049D76642CC1}"/>
                </a:ext>
              </a:extLst>
            </p:cNvPr>
            <p:cNvSpPr txBox="1"/>
            <p:nvPr/>
          </p:nvSpPr>
          <p:spPr>
            <a:xfrm>
              <a:off x="712237" y="347546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100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6C4B5FF-F191-5E03-046F-5EA3507A2CA3}"/>
                </a:ext>
              </a:extLst>
            </p:cNvPr>
            <p:cNvSpPr txBox="1"/>
            <p:nvPr/>
          </p:nvSpPr>
          <p:spPr>
            <a:xfrm>
              <a:off x="712237" y="3806212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80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6A7C575-DB5E-FD41-0D79-41D689AC4C19}"/>
                </a:ext>
              </a:extLst>
            </p:cNvPr>
            <p:cNvSpPr txBox="1"/>
            <p:nvPr/>
          </p:nvSpPr>
          <p:spPr>
            <a:xfrm>
              <a:off x="712237" y="4155215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60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41B2CB10-3764-DE90-AC65-D5F56332AEFA}"/>
                </a:ext>
              </a:extLst>
            </p:cNvPr>
            <p:cNvSpPr txBox="1"/>
            <p:nvPr/>
          </p:nvSpPr>
          <p:spPr>
            <a:xfrm>
              <a:off x="712237" y="4485961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40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9F9C22B-1AF4-BE84-6941-FD9094841DCB}"/>
                </a:ext>
              </a:extLst>
            </p:cNvPr>
            <p:cNvSpPr txBox="1"/>
            <p:nvPr/>
          </p:nvSpPr>
          <p:spPr>
            <a:xfrm>
              <a:off x="712237" y="4819300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20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22101A94-9567-7895-1AF6-555EC45909B0}"/>
                </a:ext>
              </a:extLst>
            </p:cNvPr>
            <p:cNvSpPr txBox="1"/>
            <p:nvPr/>
          </p:nvSpPr>
          <p:spPr>
            <a:xfrm>
              <a:off x="712237" y="5150046"/>
              <a:ext cx="600731" cy="201883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0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4BBE732B-87C3-61B2-D8EA-3DC4C2E5E3AA}"/>
              </a:ext>
            </a:extLst>
          </p:cNvPr>
          <p:cNvGrpSpPr/>
          <p:nvPr/>
        </p:nvGrpSpPr>
        <p:grpSpPr>
          <a:xfrm rot="5400000">
            <a:off x="11026212" y="4066228"/>
            <a:ext cx="79868" cy="1215636"/>
            <a:chOff x="1818142" y="3811419"/>
            <a:chExt cx="83128" cy="1211917"/>
          </a:xfrm>
        </p:grpSpPr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9B9E282F-DEBF-9B69-429C-38D019268C6B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3811419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149F9EF1-3503-A59B-0619-7BAD363A546C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215391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EF33B253-F94E-B0C5-6248-DB60DD97ED0C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4619363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C74735F7-3C53-84B7-AD9C-9EBE4C561D84}"/>
                </a:ext>
              </a:extLst>
            </p:cNvPr>
            <p:cNvCxnSpPr>
              <a:cxnSpLocks/>
            </p:cNvCxnSpPr>
            <p:nvPr/>
          </p:nvCxnSpPr>
          <p:spPr>
            <a:xfrm>
              <a:off x="1818142" y="5023336"/>
              <a:ext cx="8312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1368405B-F5D3-ADBD-84D3-4CA92B459780}"/>
              </a:ext>
            </a:extLst>
          </p:cNvPr>
          <p:cNvSpPr/>
          <p:nvPr/>
        </p:nvSpPr>
        <p:spPr>
          <a:xfrm>
            <a:off x="8309582" y="2573001"/>
            <a:ext cx="263752" cy="20684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97F4A721-9CD7-40DA-1F07-C9E1F14FDB5E}"/>
              </a:ext>
            </a:extLst>
          </p:cNvPr>
          <p:cNvSpPr/>
          <p:nvPr/>
        </p:nvSpPr>
        <p:spPr>
          <a:xfrm>
            <a:off x="8713565" y="4595689"/>
            <a:ext cx="263752" cy="45719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25301E34-1E3A-2AFC-EBC6-593834C0AC4B}"/>
              </a:ext>
            </a:extLst>
          </p:cNvPr>
          <p:cNvSpPr/>
          <p:nvPr/>
        </p:nvSpPr>
        <p:spPr>
          <a:xfrm>
            <a:off x="9118775" y="3150342"/>
            <a:ext cx="263752" cy="14910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2A8BDBA-8CDF-81A7-80C4-25468EE63076}"/>
              </a:ext>
            </a:extLst>
          </p:cNvPr>
          <p:cNvSpPr/>
          <p:nvPr/>
        </p:nvSpPr>
        <p:spPr>
          <a:xfrm>
            <a:off x="9524116" y="4072488"/>
            <a:ext cx="263752" cy="570131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3FB1334-4E36-3EB0-2E64-936190EE8BD8}"/>
              </a:ext>
            </a:extLst>
          </p:cNvPr>
          <p:cNvSpPr/>
          <p:nvPr/>
        </p:nvSpPr>
        <p:spPr>
          <a:xfrm>
            <a:off x="9927968" y="4595540"/>
            <a:ext cx="263752" cy="45719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640E63E6-A466-9F14-6B2B-8BD2D159877C}"/>
              </a:ext>
            </a:extLst>
          </p:cNvPr>
          <p:cNvSpPr/>
          <p:nvPr/>
        </p:nvSpPr>
        <p:spPr>
          <a:xfrm>
            <a:off x="10330497" y="4518108"/>
            <a:ext cx="263752" cy="12300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232C2529-D4C5-7512-BE45-CF719DE1F8FF}"/>
              </a:ext>
            </a:extLst>
          </p:cNvPr>
          <p:cNvSpPr/>
          <p:nvPr/>
        </p:nvSpPr>
        <p:spPr>
          <a:xfrm>
            <a:off x="10733026" y="4355080"/>
            <a:ext cx="263752" cy="28603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169A634-A766-992F-26CC-59C925104135}"/>
              </a:ext>
            </a:extLst>
          </p:cNvPr>
          <p:cNvSpPr/>
          <p:nvPr/>
        </p:nvSpPr>
        <p:spPr>
          <a:xfrm>
            <a:off x="11130773" y="4602890"/>
            <a:ext cx="263752" cy="4571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80C157D6-2326-88D8-C5F4-0615C11D5908}"/>
              </a:ext>
            </a:extLst>
          </p:cNvPr>
          <p:cNvSpPr/>
          <p:nvPr/>
        </p:nvSpPr>
        <p:spPr>
          <a:xfrm>
            <a:off x="11542087" y="4595541"/>
            <a:ext cx="263752" cy="5306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9BA297D-5FBD-332B-3EEE-EBE18BE151F5}"/>
              </a:ext>
            </a:extLst>
          </p:cNvPr>
          <p:cNvSpPr txBox="1"/>
          <p:nvPr/>
        </p:nvSpPr>
        <p:spPr>
          <a:xfrm rot="19477163">
            <a:off x="8123660" y="4833270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WT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FB290BBF-1B07-799A-0557-739381DDF42C}"/>
              </a:ext>
            </a:extLst>
          </p:cNvPr>
          <p:cNvSpPr txBox="1"/>
          <p:nvPr/>
        </p:nvSpPr>
        <p:spPr>
          <a:xfrm rot="19477163">
            <a:off x="8540872" y="4805682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G12A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2BA122B-B068-426C-9E84-82039E699FE4}"/>
              </a:ext>
            </a:extLst>
          </p:cNvPr>
          <p:cNvSpPr txBox="1"/>
          <p:nvPr/>
        </p:nvSpPr>
        <p:spPr>
          <a:xfrm rot="19477163">
            <a:off x="8930833" y="4833270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G12C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8E6E507-1F23-3211-5F66-746A49631130}"/>
              </a:ext>
            </a:extLst>
          </p:cNvPr>
          <p:cNvSpPr txBox="1"/>
          <p:nvPr/>
        </p:nvSpPr>
        <p:spPr>
          <a:xfrm rot="19477163">
            <a:off x="9348045" y="4805682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G12D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7DC3F25-36B6-2739-14DC-D66FC1AE5843}"/>
              </a:ext>
            </a:extLst>
          </p:cNvPr>
          <p:cNvSpPr txBox="1"/>
          <p:nvPr/>
        </p:nvSpPr>
        <p:spPr>
          <a:xfrm rot="19477163">
            <a:off x="9760238" y="4805682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G12R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ED97BF83-5E60-9AD3-6069-486389B9F241}"/>
              </a:ext>
            </a:extLst>
          </p:cNvPr>
          <p:cNvSpPr txBox="1"/>
          <p:nvPr/>
        </p:nvSpPr>
        <p:spPr>
          <a:xfrm rot="19477163">
            <a:off x="10150199" y="4833270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G12V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5C53FCF-9A08-DB3D-5DD0-661725514850}"/>
              </a:ext>
            </a:extLst>
          </p:cNvPr>
          <p:cNvSpPr txBox="1"/>
          <p:nvPr/>
        </p:nvSpPr>
        <p:spPr>
          <a:xfrm rot="19477163">
            <a:off x="10567411" y="4805682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G13D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08DC148-38FE-A031-1DCE-6C2C4D5E1A4F}"/>
              </a:ext>
            </a:extLst>
          </p:cNvPr>
          <p:cNvSpPr txBox="1"/>
          <p:nvPr/>
        </p:nvSpPr>
        <p:spPr>
          <a:xfrm rot="19477163">
            <a:off x="10944054" y="4827287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Q61L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FF8018E2-8249-EC76-DEF7-3F37EC7AAF19}"/>
              </a:ext>
            </a:extLst>
          </p:cNvPr>
          <p:cNvSpPr txBox="1"/>
          <p:nvPr/>
        </p:nvSpPr>
        <p:spPr>
          <a:xfrm rot="19477163">
            <a:off x="11361266" y="4799699"/>
            <a:ext cx="419977" cy="25330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r"/>
            <a:r>
              <a:rPr lang="en-US" sz="1200" dirty="0"/>
              <a:t>Q61H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55C678FA-1E4B-1F1B-1C10-823D9BC37FC5}"/>
              </a:ext>
            </a:extLst>
          </p:cNvPr>
          <p:cNvSpPr/>
          <p:nvPr/>
        </p:nvSpPr>
        <p:spPr>
          <a:xfrm>
            <a:off x="8247437" y="1612597"/>
            <a:ext cx="3568359" cy="3028513"/>
          </a:xfrm>
          <a:custGeom>
            <a:avLst/>
            <a:gdLst>
              <a:gd name="csX0" fmla="*/ 0 w 4878931"/>
              <a:gd name="csY0" fmla="*/ 0 h 3638416"/>
              <a:gd name="csX1" fmla="*/ 0 w 4878931"/>
              <a:gd name="csY1" fmla="*/ 3638416 h 3638416"/>
              <a:gd name="csX2" fmla="*/ 4878931 w 4878931"/>
              <a:gd name="csY2" fmla="*/ 3638416 h 36384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878931" h="3638416">
                <a:moveTo>
                  <a:pt x="0" y="0"/>
                </a:moveTo>
                <a:lnTo>
                  <a:pt x="0" y="3638416"/>
                </a:lnTo>
                <a:lnTo>
                  <a:pt x="4878931" y="3638416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13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56DDF-456D-38FA-4359-1B9C7187C2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CE406CEE-C705-3362-3541-F6E69B910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559127"/>
          </a:xfrm>
        </p:spPr>
        <p:txBody>
          <a:bodyPr>
            <a:spAutoFit/>
          </a:bodyPr>
          <a:lstStyle/>
          <a:p>
            <a:r>
              <a:rPr lang="en-US" dirty="0"/>
              <a:t>Chemotherapy for Metastatic PDAC</a:t>
            </a:r>
          </a:p>
        </p:txBody>
      </p:sp>
    </p:spTree>
    <p:extLst>
      <p:ext uri="{BB962C8B-B14F-4D97-AF65-F5344CB8AC3E}">
        <p14:creationId xmlns:p14="http://schemas.microsoft.com/office/powerpoint/2010/main" val="11652630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3"/>
          <p:cNvSpPr>
            <a:spLocks noGrp="1"/>
          </p:cNvSpPr>
          <p:nvPr>
            <p:ph type="title"/>
          </p:nvPr>
        </p:nvSpPr>
        <p:spPr>
          <a:xfrm>
            <a:off x="231078" y="227525"/>
            <a:ext cx="11740260" cy="1109406"/>
          </a:xfrm>
        </p:spPr>
        <p:txBody>
          <a:bodyPr/>
          <a:lstStyle/>
          <a:p>
            <a:r>
              <a:rPr lang="de-DE" sz="3400" dirty="0"/>
              <a:t>PRODIGE 4-ACCORD 11: 1L </a:t>
            </a:r>
            <a:r>
              <a:rPr lang="en-US" altLang="en-US" sz="3400" dirty="0"/>
              <a:t>FOLFIRINOX vs Gemcitabine for mPDAC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16A2909-6A0A-4A10-8F35-B4B10EF569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Phase III study of </a:t>
            </a:r>
            <a:r>
              <a:rPr lang="en-US" altLang="en-US" sz="2000" dirty="0"/>
              <a:t>FOLFIRINOX vs gemcitabine for p</a:t>
            </a:r>
            <a:r>
              <a:rPr lang="en-US" sz="2000" dirty="0"/>
              <a:t>atients with untreated metastatic pancreatic cancer who were &lt;76 yr of age and had ECOG PS 0/1 (N = 342)</a:t>
            </a:r>
          </a:p>
          <a:p>
            <a:endParaRPr lang="en-US" sz="2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EAC956-9824-3B20-F925-44D73EDDEF3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Conroy. NEJM. 2011;364:1817.</a:t>
            </a:r>
          </a:p>
        </p:txBody>
      </p:sp>
      <p:sp>
        <p:nvSpPr>
          <p:cNvPr id="47122" name="TextBox 989"/>
          <p:cNvSpPr txBox="1">
            <a:spLocks noChangeArrowheads="1"/>
          </p:cNvSpPr>
          <p:nvPr/>
        </p:nvSpPr>
        <p:spPr bwMode="auto">
          <a:xfrm>
            <a:off x="639789" y="2646099"/>
            <a:ext cx="5068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</a:t>
            </a:r>
          </a:p>
        </p:txBody>
      </p:sp>
      <p:sp>
        <p:nvSpPr>
          <p:cNvPr id="47123" name="TextBox 991"/>
          <p:cNvSpPr txBox="1">
            <a:spLocks noChangeArrowheads="1"/>
          </p:cNvSpPr>
          <p:nvPr/>
        </p:nvSpPr>
        <p:spPr bwMode="auto">
          <a:xfrm>
            <a:off x="721542" y="3224259"/>
            <a:ext cx="4251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</a:t>
            </a:r>
          </a:p>
        </p:txBody>
      </p:sp>
      <p:sp>
        <p:nvSpPr>
          <p:cNvPr id="47124" name="TextBox 994"/>
          <p:cNvSpPr txBox="1">
            <a:spLocks noChangeArrowheads="1"/>
          </p:cNvSpPr>
          <p:nvPr/>
        </p:nvSpPr>
        <p:spPr bwMode="auto">
          <a:xfrm>
            <a:off x="705512" y="3802419"/>
            <a:ext cx="44114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</a:t>
            </a:r>
          </a:p>
        </p:txBody>
      </p:sp>
      <p:sp>
        <p:nvSpPr>
          <p:cNvPr id="47125" name="TextBox 996"/>
          <p:cNvSpPr txBox="1">
            <a:spLocks noChangeArrowheads="1"/>
          </p:cNvSpPr>
          <p:nvPr/>
        </p:nvSpPr>
        <p:spPr bwMode="auto">
          <a:xfrm>
            <a:off x="833753" y="4958740"/>
            <a:ext cx="3129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47126" name="TextBox 997"/>
          <p:cNvSpPr txBox="1">
            <a:spLocks noChangeArrowheads="1"/>
          </p:cNvSpPr>
          <p:nvPr/>
        </p:nvSpPr>
        <p:spPr bwMode="auto">
          <a:xfrm>
            <a:off x="1020870" y="5298357"/>
            <a:ext cx="3129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47127" name="TextBox 998"/>
          <p:cNvSpPr txBox="1">
            <a:spLocks noChangeArrowheads="1"/>
          </p:cNvSpPr>
          <p:nvPr/>
        </p:nvSpPr>
        <p:spPr bwMode="auto">
          <a:xfrm>
            <a:off x="1297555" y="5298357"/>
            <a:ext cx="3048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47128" name="TextBox 999"/>
          <p:cNvSpPr txBox="1">
            <a:spLocks noChangeArrowheads="1"/>
          </p:cNvSpPr>
          <p:nvPr/>
        </p:nvSpPr>
        <p:spPr bwMode="auto">
          <a:xfrm>
            <a:off x="1599658" y="5298357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sp>
        <p:nvSpPr>
          <p:cNvPr id="47129" name="TextBox 1000"/>
          <p:cNvSpPr txBox="1">
            <a:spLocks noChangeArrowheads="1"/>
          </p:cNvSpPr>
          <p:nvPr/>
        </p:nvSpPr>
        <p:spPr bwMode="auto">
          <a:xfrm>
            <a:off x="1908890" y="5298357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9</a:t>
            </a:r>
          </a:p>
        </p:txBody>
      </p:sp>
      <p:sp>
        <p:nvSpPr>
          <p:cNvPr id="47130" name="TextBox 1001"/>
          <p:cNvSpPr txBox="1">
            <a:spLocks noChangeArrowheads="1"/>
          </p:cNvSpPr>
          <p:nvPr/>
        </p:nvSpPr>
        <p:spPr bwMode="auto">
          <a:xfrm>
            <a:off x="2230949" y="5298357"/>
            <a:ext cx="3690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12</a:t>
            </a:r>
          </a:p>
        </p:txBody>
      </p:sp>
      <p:sp>
        <p:nvSpPr>
          <p:cNvPr id="47131" name="TextBox 1002"/>
          <p:cNvSpPr txBox="1">
            <a:spLocks noChangeArrowheads="1"/>
          </p:cNvSpPr>
          <p:nvPr/>
        </p:nvSpPr>
        <p:spPr bwMode="auto">
          <a:xfrm>
            <a:off x="2535714" y="5298357"/>
            <a:ext cx="3786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</a:t>
            </a:r>
          </a:p>
        </p:txBody>
      </p:sp>
      <p:sp>
        <p:nvSpPr>
          <p:cNvPr id="47132" name="TextBox 1003"/>
          <p:cNvSpPr txBox="1">
            <a:spLocks noChangeArrowheads="1"/>
          </p:cNvSpPr>
          <p:nvPr/>
        </p:nvSpPr>
        <p:spPr bwMode="auto">
          <a:xfrm>
            <a:off x="2840683" y="5298357"/>
            <a:ext cx="3802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18</a:t>
            </a:r>
          </a:p>
        </p:txBody>
      </p:sp>
      <p:sp>
        <p:nvSpPr>
          <p:cNvPr id="47133" name="TextBox 1004"/>
          <p:cNvSpPr txBox="1">
            <a:spLocks noChangeArrowheads="1"/>
          </p:cNvSpPr>
          <p:nvPr/>
        </p:nvSpPr>
        <p:spPr bwMode="auto">
          <a:xfrm>
            <a:off x="3168945" y="5298357"/>
            <a:ext cx="3690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21</a:t>
            </a:r>
          </a:p>
        </p:txBody>
      </p:sp>
      <p:sp>
        <p:nvSpPr>
          <p:cNvPr id="47134" name="TextBox 1005"/>
          <p:cNvSpPr txBox="1">
            <a:spLocks noChangeArrowheads="1"/>
          </p:cNvSpPr>
          <p:nvPr/>
        </p:nvSpPr>
        <p:spPr bwMode="auto">
          <a:xfrm>
            <a:off x="3408905" y="5298357"/>
            <a:ext cx="4331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24</a:t>
            </a:r>
          </a:p>
        </p:txBody>
      </p:sp>
      <p:sp>
        <p:nvSpPr>
          <p:cNvPr id="47135" name="TextBox 1006"/>
          <p:cNvSpPr txBox="1">
            <a:spLocks noChangeArrowheads="1"/>
          </p:cNvSpPr>
          <p:nvPr/>
        </p:nvSpPr>
        <p:spPr bwMode="auto">
          <a:xfrm>
            <a:off x="3740592" y="5298357"/>
            <a:ext cx="4154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27</a:t>
            </a:r>
          </a:p>
        </p:txBody>
      </p:sp>
      <p:sp>
        <p:nvSpPr>
          <p:cNvPr id="47136" name="TextBox 1007"/>
          <p:cNvSpPr txBox="1">
            <a:spLocks noChangeArrowheads="1"/>
          </p:cNvSpPr>
          <p:nvPr/>
        </p:nvSpPr>
        <p:spPr bwMode="auto">
          <a:xfrm>
            <a:off x="5279580" y="5298357"/>
            <a:ext cx="4331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42</a:t>
            </a:r>
          </a:p>
        </p:txBody>
      </p:sp>
      <p:sp>
        <p:nvSpPr>
          <p:cNvPr id="47137" name="TextBox 1008"/>
          <p:cNvSpPr txBox="1">
            <a:spLocks noChangeArrowheads="1"/>
          </p:cNvSpPr>
          <p:nvPr/>
        </p:nvSpPr>
        <p:spPr bwMode="auto">
          <a:xfrm>
            <a:off x="1081900" y="5588747"/>
            <a:ext cx="48105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</a:t>
            </a:r>
          </a:p>
        </p:txBody>
      </p:sp>
      <p:sp>
        <p:nvSpPr>
          <p:cNvPr id="47138" name="TextBox 1009"/>
          <p:cNvSpPr txBox="1">
            <a:spLocks noChangeArrowheads="1"/>
          </p:cNvSpPr>
          <p:nvPr/>
        </p:nvSpPr>
        <p:spPr bwMode="auto">
          <a:xfrm rot="16200000">
            <a:off x="-532367" y="3792020"/>
            <a:ext cx="23220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OS (%)</a:t>
            </a:r>
          </a:p>
        </p:txBody>
      </p:sp>
      <p:sp>
        <p:nvSpPr>
          <p:cNvPr id="47140" name="TextBox 994"/>
          <p:cNvSpPr txBox="1">
            <a:spLocks noChangeArrowheads="1"/>
          </p:cNvSpPr>
          <p:nvPr/>
        </p:nvSpPr>
        <p:spPr bwMode="auto">
          <a:xfrm>
            <a:off x="715130" y="4380579"/>
            <a:ext cx="431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</a:t>
            </a:r>
          </a:p>
        </p:txBody>
      </p:sp>
      <p:sp>
        <p:nvSpPr>
          <p:cNvPr id="47142" name="TextBox 1007"/>
          <p:cNvSpPr txBox="1">
            <a:spLocks noChangeArrowheads="1"/>
          </p:cNvSpPr>
          <p:nvPr/>
        </p:nvSpPr>
        <p:spPr bwMode="auto">
          <a:xfrm>
            <a:off x="4961265" y="5298357"/>
            <a:ext cx="43473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39</a:t>
            </a:r>
          </a:p>
        </p:txBody>
      </p:sp>
      <p:sp>
        <p:nvSpPr>
          <p:cNvPr id="47144" name="TextBox 1007"/>
          <p:cNvSpPr txBox="1">
            <a:spLocks noChangeArrowheads="1"/>
          </p:cNvSpPr>
          <p:nvPr/>
        </p:nvSpPr>
        <p:spPr bwMode="auto">
          <a:xfrm>
            <a:off x="4649378" y="5298357"/>
            <a:ext cx="43473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36</a:t>
            </a:r>
          </a:p>
        </p:txBody>
      </p:sp>
      <p:sp>
        <p:nvSpPr>
          <p:cNvPr id="47146" name="TextBox 1007"/>
          <p:cNvSpPr txBox="1">
            <a:spLocks noChangeArrowheads="1"/>
          </p:cNvSpPr>
          <p:nvPr/>
        </p:nvSpPr>
        <p:spPr bwMode="auto">
          <a:xfrm>
            <a:off x="4347105" y="5298357"/>
            <a:ext cx="4251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33</a:t>
            </a:r>
          </a:p>
        </p:txBody>
      </p:sp>
      <p:sp>
        <p:nvSpPr>
          <p:cNvPr id="47148" name="TextBox 1007"/>
          <p:cNvSpPr txBox="1">
            <a:spLocks noChangeArrowheads="1"/>
          </p:cNvSpPr>
          <p:nvPr/>
        </p:nvSpPr>
        <p:spPr bwMode="auto">
          <a:xfrm>
            <a:off x="4037505" y="5298357"/>
            <a:ext cx="4331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30</a:t>
            </a:r>
          </a:p>
        </p:txBody>
      </p:sp>
      <p:cxnSp>
        <p:nvCxnSpPr>
          <p:cNvPr id="208" name="Straight Connector 968"/>
          <p:cNvCxnSpPr>
            <a:cxnSpLocks noChangeShapeType="1"/>
          </p:cNvCxnSpPr>
          <p:nvPr/>
        </p:nvCxnSpPr>
        <p:spPr bwMode="auto">
          <a:xfrm flipH="1">
            <a:off x="5990836" y="5200887"/>
            <a:ext cx="0" cy="90526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6D6F5844-0F2F-41B8-B0E0-D6311BAD567F}"/>
              </a:ext>
            </a:extLst>
          </p:cNvPr>
          <p:cNvGrpSpPr/>
          <p:nvPr/>
        </p:nvGrpSpPr>
        <p:grpSpPr>
          <a:xfrm>
            <a:off x="1580084" y="3476785"/>
            <a:ext cx="3566127" cy="1682470"/>
            <a:chOff x="1955185" y="2867558"/>
            <a:chExt cx="2897202" cy="1366876"/>
          </a:xfrm>
        </p:grpSpPr>
        <p:cxnSp>
          <p:nvCxnSpPr>
            <p:cNvPr id="47213" name="Straight Connector 968"/>
            <p:cNvCxnSpPr>
              <a:cxnSpLocks noChangeShapeType="1"/>
            </p:cNvCxnSpPr>
            <p:nvPr/>
          </p:nvCxnSpPr>
          <p:spPr bwMode="auto">
            <a:xfrm flipH="1">
              <a:off x="4852387" y="4160888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14" name="Straight Connector 968"/>
            <p:cNvCxnSpPr>
              <a:cxnSpLocks noChangeShapeType="1"/>
            </p:cNvCxnSpPr>
            <p:nvPr/>
          </p:nvCxnSpPr>
          <p:spPr bwMode="auto">
            <a:xfrm flipH="1">
              <a:off x="3415941" y="4099899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15" name="Straight Connector 968"/>
            <p:cNvCxnSpPr>
              <a:cxnSpLocks noChangeShapeType="1"/>
            </p:cNvCxnSpPr>
            <p:nvPr/>
          </p:nvCxnSpPr>
          <p:spPr bwMode="auto">
            <a:xfrm flipH="1">
              <a:off x="2937801" y="4003034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16" name="Straight Connector 968"/>
            <p:cNvCxnSpPr>
              <a:cxnSpLocks noChangeShapeType="1"/>
            </p:cNvCxnSpPr>
            <p:nvPr/>
          </p:nvCxnSpPr>
          <p:spPr bwMode="auto">
            <a:xfrm flipH="1">
              <a:off x="2761539" y="3855942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17" name="Straight Connector 968"/>
            <p:cNvCxnSpPr>
              <a:cxnSpLocks noChangeShapeType="1"/>
            </p:cNvCxnSpPr>
            <p:nvPr/>
          </p:nvCxnSpPr>
          <p:spPr bwMode="auto">
            <a:xfrm flipH="1">
              <a:off x="2674420" y="3807510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18" name="Straight Connector 968"/>
            <p:cNvCxnSpPr>
              <a:cxnSpLocks noChangeShapeType="1"/>
            </p:cNvCxnSpPr>
            <p:nvPr/>
          </p:nvCxnSpPr>
          <p:spPr bwMode="auto">
            <a:xfrm flipH="1">
              <a:off x="2613639" y="3787778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19" name="Straight Connector 968"/>
            <p:cNvCxnSpPr>
              <a:cxnSpLocks noChangeShapeType="1"/>
            </p:cNvCxnSpPr>
            <p:nvPr/>
          </p:nvCxnSpPr>
          <p:spPr bwMode="auto">
            <a:xfrm flipH="1">
              <a:off x="2295556" y="3436193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20" name="Straight Connector 968"/>
            <p:cNvCxnSpPr>
              <a:cxnSpLocks noChangeShapeType="1"/>
            </p:cNvCxnSpPr>
            <p:nvPr/>
          </p:nvCxnSpPr>
          <p:spPr bwMode="auto">
            <a:xfrm flipH="1">
              <a:off x="2267192" y="3403904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21" name="Straight Connector 968"/>
            <p:cNvCxnSpPr>
              <a:cxnSpLocks noChangeShapeType="1"/>
            </p:cNvCxnSpPr>
            <p:nvPr/>
          </p:nvCxnSpPr>
          <p:spPr bwMode="auto">
            <a:xfrm flipH="1">
              <a:off x="2242879" y="3357266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22" name="Straight Connector 968"/>
            <p:cNvCxnSpPr>
              <a:cxnSpLocks noChangeShapeType="1"/>
            </p:cNvCxnSpPr>
            <p:nvPr/>
          </p:nvCxnSpPr>
          <p:spPr bwMode="auto">
            <a:xfrm flipH="1">
              <a:off x="2212488" y="3285514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23" name="Straight Connector 968"/>
            <p:cNvCxnSpPr>
              <a:cxnSpLocks noChangeShapeType="1"/>
            </p:cNvCxnSpPr>
            <p:nvPr/>
          </p:nvCxnSpPr>
          <p:spPr bwMode="auto">
            <a:xfrm flipH="1">
              <a:off x="2068642" y="3014650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24" name="Straight Connector 968"/>
            <p:cNvCxnSpPr>
              <a:cxnSpLocks noChangeShapeType="1"/>
            </p:cNvCxnSpPr>
            <p:nvPr/>
          </p:nvCxnSpPr>
          <p:spPr bwMode="auto">
            <a:xfrm flipH="1">
              <a:off x="2036225" y="2994918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25" name="Straight Connector 968"/>
            <p:cNvCxnSpPr>
              <a:cxnSpLocks noChangeShapeType="1"/>
            </p:cNvCxnSpPr>
            <p:nvPr/>
          </p:nvCxnSpPr>
          <p:spPr bwMode="auto">
            <a:xfrm flipH="1">
              <a:off x="1987601" y="2908815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226" name="Straight Connector 968"/>
            <p:cNvCxnSpPr>
              <a:cxnSpLocks noChangeShapeType="1"/>
            </p:cNvCxnSpPr>
            <p:nvPr/>
          </p:nvCxnSpPr>
          <p:spPr bwMode="auto">
            <a:xfrm flipH="1">
              <a:off x="1955185" y="2867558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7227" name="Straight Connector 968"/>
          <p:cNvCxnSpPr>
            <a:cxnSpLocks noChangeShapeType="1"/>
          </p:cNvCxnSpPr>
          <p:nvPr/>
        </p:nvCxnSpPr>
        <p:spPr bwMode="auto">
          <a:xfrm flipH="1">
            <a:off x="1537688" y="3395090"/>
            <a:ext cx="0" cy="90526"/>
          </a:xfrm>
          <a:prstGeom prst="line">
            <a:avLst/>
          </a:prstGeom>
          <a:noFill/>
          <a:ln w="1905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228" name="Straight Connector 968"/>
          <p:cNvCxnSpPr>
            <a:cxnSpLocks noChangeShapeType="1"/>
          </p:cNvCxnSpPr>
          <p:nvPr/>
        </p:nvCxnSpPr>
        <p:spPr bwMode="auto">
          <a:xfrm flipH="1">
            <a:off x="1427960" y="3088186"/>
            <a:ext cx="0" cy="90525"/>
          </a:xfrm>
          <a:prstGeom prst="line">
            <a:avLst/>
          </a:prstGeom>
          <a:noFill/>
          <a:ln w="1905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229" name="Straight Connector 968"/>
          <p:cNvCxnSpPr>
            <a:cxnSpLocks noChangeShapeType="1"/>
            <a:stCxn id="255" idx="0"/>
          </p:cNvCxnSpPr>
          <p:nvPr/>
        </p:nvCxnSpPr>
        <p:spPr bwMode="auto">
          <a:xfrm flipV="1">
            <a:off x="1186064" y="2787669"/>
            <a:ext cx="0" cy="4305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8" name="Straight Connector 968"/>
          <p:cNvCxnSpPr>
            <a:cxnSpLocks noChangeShapeType="1"/>
          </p:cNvCxnSpPr>
          <p:nvPr/>
        </p:nvCxnSpPr>
        <p:spPr bwMode="auto">
          <a:xfrm flipH="1">
            <a:off x="5768121" y="5200887"/>
            <a:ext cx="0" cy="90526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29" name="Straight Connector 968"/>
          <p:cNvCxnSpPr>
            <a:cxnSpLocks noChangeShapeType="1"/>
          </p:cNvCxnSpPr>
          <p:nvPr/>
        </p:nvCxnSpPr>
        <p:spPr bwMode="auto">
          <a:xfrm flipH="1">
            <a:off x="3954175" y="4942876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0" name="Straight Connector 968"/>
          <p:cNvCxnSpPr>
            <a:cxnSpLocks noChangeShapeType="1"/>
          </p:cNvCxnSpPr>
          <p:nvPr/>
        </p:nvCxnSpPr>
        <p:spPr bwMode="auto">
          <a:xfrm flipH="1">
            <a:off x="3874374" y="4942876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1" name="Straight Connector 968"/>
          <p:cNvCxnSpPr>
            <a:cxnSpLocks noChangeShapeType="1"/>
          </p:cNvCxnSpPr>
          <p:nvPr/>
        </p:nvCxnSpPr>
        <p:spPr bwMode="auto">
          <a:xfrm flipH="1">
            <a:off x="3275863" y="4792734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2" name="Straight Connector 968"/>
          <p:cNvCxnSpPr>
            <a:cxnSpLocks noChangeShapeType="1"/>
          </p:cNvCxnSpPr>
          <p:nvPr/>
        </p:nvCxnSpPr>
        <p:spPr bwMode="auto">
          <a:xfrm flipH="1">
            <a:off x="3178604" y="4755198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3" name="Straight Connector 968"/>
          <p:cNvCxnSpPr>
            <a:cxnSpLocks noChangeShapeType="1"/>
          </p:cNvCxnSpPr>
          <p:nvPr/>
        </p:nvCxnSpPr>
        <p:spPr bwMode="auto">
          <a:xfrm flipH="1">
            <a:off x="2909275" y="4616097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4" name="Straight Connector 968"/>
          <p:cNvCxnSpPr>
            <a:cxnSpLocks noChangeShapeType="1"/>
          </p:cNvCxnSpPr>
          <p:nvPr/>
        </p:nvCxnSpPr>
        <p:spPr bwMode="auto">
          <a:xfrm flipH="1">
            <a:off x="2817005" y="4529984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5" name="Straight Connector 968"/>
          <p:cNvCxnSpPr>
            <a:cxnSpLocks noChangeShapeType="1"/>
          </p:cNvCxnSpPr>
          <p:nvPr/>
        </p:nvCxnSpPr>
        <p:spPr bwMode="auto">
          <a:xfrm flipH="1">
            <a:off x="2575106" y="4306982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6" name="Straight Connector 968"/>
          <p:cNvCxnSpPr>
            <a:cxnSpLocks noChangeShapeType="1"/>
          </p:cNvCxnSpPr>
          <p:nvPr/>
        </p:nvCxnSpPr>
        <p:spPr bwMode="auto">
          <a:xfrm flipH="1">
            <a:off x="2565131" y="4227496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7" name="Straight Connector 968"/>
          <p:cNvCxnSpPr>
            <a:cxnSpLocks noChangeShapeType="1"/>
          </p:cNvCxnSpPr>
          <p:nvPr/>
        </p:nvCxnSpPr>
        <p:spPr bwMode="auto">
          <a:xfrm flipH="1">
            <a:off x="2522737" y="4181126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8" name="Straight Connector 968"/>
          <p:cNvCxnSpPr>
            <a:cxnSpLocks noChangeShapeType="1"/>
          </p:cNvCxnSpPr>
          <p:nvPr/>
        </p:nvCxnSpPr>
        <p:spPr bwMode="auto">
          <a:xfrm flipH="1">
            <a:off x="2472860" y="4092807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39" name="Straight Connector 968"/>
          <p:cNvCxnSpPr>
            <a:cxnSpLocks noChangeShapeType="1"/>
          </p:cNvCxnSpPr>
          <p:nvPr/>
        </p:nvCxnSpPr>
        <p:spPr bwMode="auto">
          <a:xfrm flipH="1">
            <a:off x="2290813" y="3909548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0" name="Straight Connector 968"/>
          <p:cNvCxnSpPr>
            <a:cxnSpLocks noChangeShapeType="1"/>
          </p:cNvCxnSpPr>
          <p:nvPr/>
        </p:nvCxnSpPr>
        <p:spPr bwMode="auto">
          <a:xfrm flipH="1">
            <a:off x="2230962" y="3847725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1" name="Straight Connector 968"/>
          <p:cNvCxnSpPr>
            <a:cxnSpLocks noChangeShapeType="1"/>
          </p:cNvCxnSpPr>
          <p:nvPr/>
        </p:nvCxnSpPr>
        <p:spPr bwMode="auto">
          <a:xfrm flipH="1">
            <a:off x="2183580" y="3847725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2" name="Straight Connector 968"/>
          <p:cNvCxnSpPr>
            <a:cxnSpLocks noChangeShapeType="1"/>
          </p:cNvCxnSpPr>
          <p:nvPr/>
        </p:nvCxnSpPr>
        <p:spPr bwMode="auto">
          <a:xfrm flipH="1">
            <a:off x="2021483" y="3626929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3" name="Straight Connector 968"/>
          <p:cNvCxnSpPr>
            <a:cxnSpLocks noChangeShapeType="1"/>
          </p:cNvCxnSpPr>
          <p:nvPr/>
        </p:nvCxnSpPr>
        <p:spPr bwMode="auto">
          <a:xfrm flipH="1">
            <a:off x="1956645" y="3534194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4" name="Straight Connector 968"/>
          <p:cNvCxnSpPr>
            <a:cxnSpLocks noChangeShapeType="1"/>
          </p:cNvCxnSpPr>
          <p:nvPr/>
        </p:nvCxnSpPr>
        <p:spPr bwMode="auto">
          <a:xfrm flipH="1">
            <a:off x="1919239" y="3520947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5" name="Straight Connector 968"/>
          <p:cNvCxnSpPr>
            <a:cxnSpLocks noChangeShapeType="1"/>
          </p:cNvCxnSpPr>
          <p:nvPr/>
        </p:nvCxnSpPr>
        <p:spPr bwMode="auto">
          <a:xfrm flipH="1">
            <a:off x="1899289" y="3470162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6" name="Straight Connector 968"/>
          <p:cNvCxnSpPr>
            <a:cxnSpLocks noChangeShapeType="1"/>
          </p:cNvCxnSpPr>
          <p:nvPr/>
        </p:nvCxnSpPr>
        <p:spPr bwMode="auto">
          <a:xfrm flipH="1">
            <a:off x="1864376" y="3381842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7" name="Straight Connector 968"/>
          <p:cNvCxnSpPr>
            <a:cxnSpLocks noChangeShapeType="1"/>
          </p:cNvCxnSpPr>
          <p:nvPr/>
        </p:nvCxnSpPr>
        <p:spPr bwMode="auto">
          <a:xfrm flipH="1">
            <a:off x="1834449" y="3368596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8" name="Straight Connector 968"/>
          <p:cNvCxnSpPr>
            <a:cxnSpLocks noChangeShapeType="1"/>
          </p:cNvCxnSpPr>
          <p:nvPr/>
        </p:nvCxnSpPr>
        <p:spPr bwMode="auto">
          <a:xfrm flipH="1">
            <a:off x="1812004" y="3339894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49" name="Straight Connector 968"/>
          <p:cNvCxnSpPr>
            <a:cxnSpLocks noChangeShapeType="1"/>
          </p:cNvCxnSpPr>
          <p:nvPr/>
        </p:nvCxnSpPr>
        <p:spPr bwMode="auto">
          <a:xfrm flipH="1">
            <a:off x="1769610" y="3331061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50" name="Straight Connector 968"/>
          <p:cNvCxnSpPr>
            <a:cxnSpLocks noChangeShapeType="1"/>
          </p:cNvCxnSpPr>
          <p:nvPr/>
        </p:nvCxnSpPr>
        <p:spPr bwMode="auto">
          <a:xfrm flipH="1">
            <a:off x="1704772" y="3267028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51" name="Straight Connector 968"/>
          <p:cNvCxnSpPr>
            <a:cxnSpLocks noChangeShapeType="1"/>
          </p:cNvCxnSpPr>
          <p:nvPr/>
        </p:nvCxnSpPr>
        <p:spPr bwMode="auto">
          <a:xfrm flipH="1">
            <a:off x="1642427" y="3207415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52" name="Straight Connector 968"/>
          <p:cNvCxnSpPr>
            <a:cxnSpLocks noChangeShapeType="1"/>
          </p:cNvCxnSpPr>
          <p:nvPr/>
        </p:nvCxnSpPr>
        <p:spPr bwMode="auto">
          <a:xfrm flipH="1">
            <a:off x="1395542" y="2991034"/>
            <a:ext cx="0" cy="90525"/>
          </a:xfrm>
          <a:prstGeom prst="line">
            <a:avLst/>
          </a:prstGeom>
          <a:noFill/>
          <a:ln w="19050" algn="ctr">
            <a:solidFill>
              <a:schemeClr val="accent3"/>
            </a:solidFill>
            <a:round/>
            <a:headEnd/>
            <a:tailEnd/>
          </a:ln>
        </p:spPr>
      </p:cxnSp>
      <p:cxnSp>
        <p:nvCxnSpPr>
          <p:cNvPr id="253" name="Straight Connector 968"/>
          <p:cNvCxnSpPr>
            <a:cxnSpLocks noChangeShapeType="1"/>
          </p:cNvCxnSpPr>
          <p:nvPr/>
        </p:nvCxnSpPr>
        <p:spPr bwMode="auto">
          <a:xfrm flipH="1">
            <a:off x="1365616" y="2984408"/>
            <a:ext cx="0" cy="90526"/>
          </a:xfrm>
          <a:prstGeom prst="line">
            <a:avLst/>
          </a:prstGeom>
          <a:noFill/>
          <a:ln w="19050" algn="ctr">
            <a:solidFill>
              <a:schemeClr val="accent3"/>
            </a:solidFill>
            <a:round/>
            <a:headEnd/>
            <a:tailEnd/>
          </a:ln>
        </p:spPr>
      </p:cxnSp>
      <p:sp>
        <p:nvSpPr>
          <p:cNvPr id="47256" name="Freeform 253"/>
          <p:cNvSpPr>
            <a:spLocks/>
          </p:cNvSpPr>
          <p:nvPr/>
        </p:nvSpPr>
        <p:spPr bwMode="auto">
          <a:xfrm>
            <a:off x="1265865" y="2891675"/>
            <a:ext cx="4376609" cy="2298493"/>
          </a:xfrm>
          <a:custGeom>
            <a:avLst/>
            <a:gdLst>
              <a:gd name="T0" fmla="*/ 0 w 2816547"/>
              <a:gd name="T1" fmla="*/ 0 h 1684550"/>
              <a:gd name="T2" fmla="*/ 28312 w 2816547"/>
              <a:gd name="T3" fmla="*/ 59798 h 1684550"/>
              <a:gd name="T4" fmla="*/ 66034 w 2816547"/>
              <a:gd name="T5" fmla="*/ 85109 h 1684550"/>
              <a:gd name="T6" fmla="*/ 84910 w 2816547"/>
              <a:gd name="T7" fmla="*/ 121906 h 1684550"/>
              <a:gd name="T8" fmla="*/ 106122 w 2816547"/>
              <a:gd name="T9" fmla="*/ 161001 h 1684550"/>
              <a:gd name="T10" fmla="*/ 129730 w 2816547"/>
              <a:gd name="T11" fmla="*/ 271403 h 1684550"/>
              <a:gd name="T12" fmla="*/ 169819 w 2816547"/>
              <a:gd name="T13" fmla="*/ 319686 h 1684550"/>
              <a:gd name="T14" fmla="*/ 179257 w 2816547"/>
              <a:gd name="T15" fmla="*/ 400200 h 1684550"/>
              <a:gd name="T16" fmla="*/ 207547 w 2816547"/>
              <a:gd name="T17" fmla="*/ 455388 h 1684550"/>
              <a:gd name="T18" fmla="*/ 257094 w 2816547"/>
              <a:gd name="T19" fmla="*/ 554292 h 1684550"/>
              <a:gd name="T20" fmla="*/ 301887 w 2816547"/>
              <a:gd name="T21" fmla="*/ 609502 h 1684550"/>
              <a:gd name="T22" fmla="*/ 334908 w 2816547"/>
              <a:gd name="T23" fmla="*/ 685391 h 1684550"/>
              <a:gd name="T24" fmla="*/ 353780 w 2816547"/>
              <a:gd name="T25" fmla="*/ 689993 h 1684550"/>
              <a:gd name="T26" fmla="*/ 382092 w 2816547"/>
              <a:gd name="T27" fmla="*/ 752092 h 1684550"/>
              <a:gd name="T28" fmla="*/ 382092 w 2816547"/>
              <a:gd name="T29" fmla="*/ 784281 h 1684550"/>
              <a:gd name="T30" fmla="*/ 405672 w 2816547"/>
              <a:gd name="T31" fmla="*/ 807283 h 1684550"/>
              <a:gd name="T32" fmla="*/ 426913 w 2816547"/>
              <a:gd name="T33" fmla="*/ 850981 h 1684550"/>
              <a:gd name="T34" fmla="*/ 431618 w 2816547"/>
              <a:gd name="T35" fmla="*/ 883184 h 1684550"/>
              <a:gd name="T36" fmla="*/ 464635 w 2816547"/>
              <a:gd name="T37" fmla="*/ 952190 h 1684550"/>
              <a:gd name="T38" fmla="*/ 490581 w 2816547"/>
              <a:gd name="T39" fmla="*/ 984382 h 1684550"/>
              <a:gd name="T40" fmla="*/ 533036 w 2816547"/>
              <a:gd name="T41" fmla="*/ 1014296 h 1684550"/>
              <a:gd name="T42" fmla="*/ 549544 w 2816547"/>
              <a:gd name="T43" fmla="*/ 1060288 h 1684550"/>
              <a:gd name="T44" fmla="*/ 582562 w 2816547"/>
              <a:gd name="T45" fmla="*/ 1122381 h 1684550"/>
              <a:gd name="T46" fmla="*/ 610874 w 2816547"/>
              <a:gd name="T47" fmla="*/ 1156889 h 1684550"/>
              <a:gd name="T48" fmla="*/ 615580 w 2816547"/>
              <a:gd name="T49" fmla="*/ 1184486 h 1684550"/>
              <a:gd name="T50" fmla="*/ 639178 w 2816547"/>
              <a:gd name="T51" fmla="*/ 1184486 h 1684550"/>
              <a:gd name="T52" fmla="*/ 660399 w 2816547"/>
              <a:gd name="T53" fmla="*/ 1200590 h 1684550"/>
              <a:gd name="T54" fmla="*/ 679274 w 2816547"/>
              <a:gd name="T55" fmla="*/ 1202883 h 1684550"/>
              <a:gd name="T56" fmla="*/ 705221 w 2816547"/>
              <a:gd name="T57" fmla="*/ 1244285 h 1684550"/>
              <a:gd name="T58" fmla="*/ 735871 w 2816547"/>
              <a:gd name="T59" fmla="*/ 1269585 h 1684550"/>
              <a:gd name="T60" fmla="*/ 768888 w 2816547"/>
              <a:gd name="T61" fmla="*/ 1269585 h 1684550"/>
              <a:gd name="T62" fmla="*/ 780693 w 2816547"/>
              <a:gd name="T63" fmla="*/ 1274185 h 1684550"/>
              <a:gd name="T64" fmla="*/ 806639 w 2816547"/>
              <a:gd name="T65" fmla="*/ 1287980 h 1684550"/>
              <a:gd name="T66" fmla="*/ 827852 w 2816547"/>
              <a:gd name="T67" fmla="*/ 1315577 h 1684550"/>
              <a:gd name="T68" fmla="*/ 846727 w 2816547"/>
              <a:gd name="T69" fmla="*/ 1352380 h 1684550"/>
              <a:gd name="T70" fmla="*/ 872673 w 2816547"/>
              <a:gd name="T71" fmla="*/ 1368474 h 1684550"/>
              <a:gd name="T72" fmla="*/ 917494 w 2816547"/>
              <a:gd name="T73" fmla="*/ 1419079 h 1684550"/>
              <a:gd name="T74" fmla="*/ 945778 w 2816547"/>
              <a:gd name="T75" fmla="*/ 1428275 h 1684550"/>
              <a:gd name="T76" fmla="*/ 971724 w 2816547"/>
              <a:gd name="T77" fmla="*/ 1437477 h 1684550"/>
              <a:gd name="T78" fmla="*/ 1016547 w 2816547"/>
              <a:gd name="T79" fmla="*/ 1471978 h 1684550"/>
              <a:gd name="T80" fmla="*/ 1047208 w 2816547"/>
              <a:gd name="T81" fmla="*/ 1471978 h 1684550"/>
              <a:gd name="T82" fmla="*/ 1092018 w 2816547"/>
              <a:gd name="T83" fmla="*/ 1501877 h 1684550"/>
              <a:gd name="T84" fmla="*/ 1158057 w 2816547"/>
              <a:gd name="T85" fmla="*/ 1501877 h 1684550"/>
              <a:gd name="T86" fmla="*/ 1169857 w 2816547"/>
              <a:gd name="T87" fmla="*/ 1513378 h 1684550"/>
              <a:gd name="T88" fmla="*/ 1327872 w 2816547"/>
              <a:gd name="T89" fmla="*/ 1513378 h 1684550"/>
              <a:gd name="T90" fmla="*/ 1339675 w 2816547"/>
              <a:gd name="T91" fmla="*/ 1527175 h 1684550"/>
              <a:gd name="T92" fmla="*/ 1457602 w 2816547"/>
              <a:gd name="T93" fmla="*/ 1524875 h 1684550"/>
              <a:gd name="T94" fmla="*/ 1467041 w 2816547"/>
              <a:gd name="T95" fmla="*/ 1540973 h 1684550"/>
              <a:gd name="T96" fmla="*/ 1719401 w 2816547"/>
              <a:gd name="T97" fmla="*/ 1540973 h 1684550"/>
              <a:gd name="T98" fmla="*/ 1735911 w 2816547"/>
              <a:gd name="T99" fmla="*/ 1563973 h 1684550"/>
              <a:gd name="T100" fmla="*/ 2717062 w 2816547"/>
              <a:gd name="T101" fmla="*/ 1559378 h 1684550"/>
              <a:gd name="T102" fmla="*/ 2717062 w 2816547"/>
              <a:gd name="T103" fmla="*/ 1584674 h 168455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2816547"/>
              <a:gd name="T157" fmla="*/ 0 h 1684550"/>
              <a:gd name="T158" fmla="*/ 2816547 w 2816547"/>
              <a:gd name="T159" fmla="*/ 1684550 h 1684550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2816547" h="1684550">
                <a:moveTo>
                  <a:pt x="0" y="0"/>
                </a:moveTo>
                <a:lnTo>
                  <a:pt x="29339" y="63568"/>
                </a:lnTo>
                <a:lnTo>
                  <a:pt x="68457" y="90462"/>
                </a:lnTo>
                <a:lnTo>
                  <a:pt x="88017" y="129581"/>
                </a:lnTo>
                <a:lnTo>
                  <a:pt x="110021" y="171144"/>
                </a:lnTo>
                <a:lnTo>
                  <a:pt x="134470" y="288501"/>
                </a:lnTo>
                <a:lnTo>
                  <a:pt x="176034" y="339844"/>
                </a:lnTo>
                <a:lnTo>
                  <a:pt x="185814" y="425416"/>
                </a:lnTo>
                <a:lnTo>
                  <a:pt x="215153" y="484094"/>
                </a:lnTo>
                <a:lnTo>
                  <a:pt x="266496" y="589226"/>
                </a:lnTo>
                <a:lnTo>
                  <a:pt x="312949" y="647904"/>
                </a:lnTo>
                <a:lnTo>
                  <a:pt x="347178" y="728586"/>
                </a:lnTo>
                <a:lnTo>
                  <a:pt x="366738" y="733476"/>
                </a:lnTo>
                <a:lnTo>
                  <a:pt x="396077" y="799489"/>
                </a:lnTo>
                <a:lnTo>
                  <a:pt x="396077" y="833718"/>
                </a:lnTo>
                <a:lnTo>
                  <a:pt x="420526" y="858167"/>
                </a:lnTo>
                <a:lnTo>
                  <a:pt x="442530" y="904620"/>
                </a:lnTo>
                <a:lnTo>
                  <a:pt x="447420" y="938849"/>
                </a:lnTo>
                <a:lnTo>
                  <a:pt x="481649" y="1012197"/>
                </a:lnTo>
                <a:lnTo>
                  <a:pt x="508543" y="1046426"/>
                </a:lnTo>
                <a:lnTo>
                  <a:pt x="552551" y="1078210"/>
                </a:lnTo>
                <a:lnTo>
                  <a:pt x="569666" y="1127108"/>
                </a:lnTo>
                <a:lnTo>
                  <a:pt x="603895" y="1193121"/>
                </a:lnTo>
                <a:lnTo>
                  <a:pt x="633234" y="1229795"/>
                </a:lnTo>
                <a:lnTo>
                  <a:pt x="638124" y="1259134"/>
                </a:lnTo>
                <a:lnTo>
                  <a:pt x="662573" y="1259134"/>
                </a:lnTo>
                <a:lnTo>
                  <a:pt x="684577" y="1276248"/>
                </a:lnTo>
                <a:lnTo>
                  <a:pt x="704137" y="1278693"/>
                </a:lnTo>
                <a:lnTo>
                  <a:pt x="731031" y="1322702"/>
                </a:lnTo>
                <a:lnTo>
                  <a:pt x="762815" y="1349596"/>
                </a:lnTo>
                <a:lnTo>
                  <a:pt x="797043" y="1349596"/>
                </a:lnTo>
                <a:lnTo>
                  <a:pt x="809268" y="1354486"/>
                </a:lnTo>
                <a:lnTo>
                  <a:pt x="836162" y="1369155"/>
                </a:lnTo>
                <a:lnTo>
                  <a:pt x="858166" y="1398494"/>
                </a:lnTo>
                <a:lnTo>
                  <a:pt x="877726" y="1437613"/>
                </a:lnTo>
                <a:lnTo>
                  <a:pt x="904620" y="1454727"/>
                </a:lnTo>
                <a:lnTo>
                  <a:pt x="951073" y="1508516"/>
                </a:lnTo>
                <a:lnTo>
                  <a:pt x="980412" y="1518295"/>
                </a:lnTo>
                <a:lnTo>
                  <a:pt x="1007307" y="1528075"/>
                </a:lnTo>
                <a:lnTo>
                  <a:pt x="1053760" y="1564749"/>
                </a:lnTo>
                <a:lnTo>
                  <a:pt x="1085544" y="1564749"/>
                </a:lnTo>
                <a:lnTo>
                  <a:pt x="1131997" y="1596533"/>
                </a:lnTo>
                <a:lnTo>
                  <a:pt x="1200455" y="1596533"/>
                </a:lnTo>
                <a:lnTo>
                  <a:pt x="1212680" y="1608757"/>
                </a:lnTo>
                <a:lnTo>
                  <a:pt x="1376489" y="1608757"/>
                </a:lnTo>
                <a:lnTo>
                  <a:pt x="1388714" y="1623427"/>
                </a:lnTo>
                <a:lnTo>
                  <a:pt x="1510960" y="1620982"/>
                </a:lnTo>
                <a:lnTo>
                  <a:pt x="1520740" y="1638096"/>
                </a:lnTo>
                <a:lnTo>
                  <a:pt x="1782346" y="1638096"/>
                </a:lnTo>
                <a:lnTo>
                  <a:pt x="1799461" y="1662545"/>
                </a:lnTo>
                <a:lnTo>
                  <a:pt x="2816547" y="1657656"/>
                </a:lnTo>
                <a:lnTo>
                  <a:pt x="2816547" y="1684550"/>
                </a:lnTo>
              </a:path>
            </a:pathLst>
          </a:cu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6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55" name="Freeform 254"/>
          <p:cNvSpPr/>
          <p:nvPr/>
        </p:nvSpPr>
        <p:spPr bwMode="auto">
          <a:xfrm>
            <a:off x="1186065" y="2830725"/>
            <a:ext cx="4790579" cy="2245502"/>
          </a:xfrm>
          <a:custGeom>
            <a:avLst/>
            <a:gdLst>
              <a:gd name="connsiteX0" fmla="*/ 0 w 3048815"/>
              <a:gd name="connsiteY0" fmla="*/ 0 h 1613647"/>
              <a:gd name="connsiteX1" fmla="*/ 46454 w 3048815"/>
              <a:gd name="connsiteY1" fmla="*/ 56234 h 1613647"/>
              <a:gd name="connsiteX2" fmla="*/ 80683 w 3048815"/>
              <a:gd name="connsiteY2" fmla="*/ 124691 h 1613647"/>
              <a:gd name="connsiteX3" fmla="*/ 119801 w 3048815"/>
              <a:gd name="connsiteY3" fmla="*/ 156475 h 1613647"/>
              <a:gd name="connsiteX4" fmla="*/ 224933 w 3048815"/>
              <a:gd name="connsiteY4" fmla="*/ 212708 h 1613647"/>
              <a:gd name="connsiteX5" fmla="*/ 264052 w 3048815"/>
              <a:gd name="connsiteY5" fmla="*/ 303170 h 1613647"/>
              <a:gd name="connsiteX6" fmla="*/ 290946 w 3048815"/>
              <a:gd name="connsiteY6" fmla="*/ 303170 h 1613647"/>
              <a:gd name="connsiteX7" fmla="*/ 325175 w 3048815"/>
              <a:gd name="connsiteY7" fmla="*/ 349624 h 1613647"/>
              <a:gd name="connsiteX8" fmla="*/ 352069 w 3048815"/>
              <a:gd name="connsiteY8" fmla="*/ 391188 h 1613647"/>
              <a:gd name="connsiteX9" fmla="*/ 398522 w 3048815"/>
              <a:gd name="connsiteY9" fmla="*/ 403412 h 1613647"/>
              <a:gd name="connsiteX10" fmla="*/ 427861 w 3048815"/>
              <a:gd name="connsiteY10" fmla="*/ 435196 h 1613647"/>
              <a:gd name="connsiteX11" fmla="*/ 476760 w 3048815"/>
              <a:gd name="connsiteY11" fmla="*/ 525658 h 1613647"/>
              <a:gd name="connsiteX12" fmla="*/ 503654 w 3048815"/>
              <a:gd name="connsiteY12" fmla="*/ 557442 h 1613647"/>
              <a:gd name="connsiteX13" fmla="*/ 535438 w 3048815"/>
              <a:gd name="connsiteY13" fmla="*/ 601451 h 1613647"/>
              <a:gd name="connsiteX14" fmla="*/ 545217 w 3048815"/>
              <a:gd name="connsiteY14" fmla="*/ 660129 h 1613647"/>
              <a:gd name="connsiteX15" fmla="*/ 579446 w 3048815"/>
              <a:gd name="connsiteY15" fmla="*/ 677243 h 1613647"/>
              <a:gd name="connsiteX16" fmla="*/ 606340 w 3048815"/>
              <a:gd name="connsiteY16" fmla="*/ 716362 h 1613647"/>
              <a:gd name="connsiteX17" fmla="*/ 623455 w 3048815"/>
              <a:gd name="connsiteY17" fmla="*/ 738366 h 1613647"/>
              <a:gd name="connsiteX18" fmla="*/ 635679 w 3048815"/>
              <a:gd name="connsiteY18" fmla="*/ 755481 h 1613647"/>
              <a:gd name="connsiteX19" fmla="*/ 665018 w 3048815"/>
              <a:gd name="connsiteY19" fmla="*/ 762815 h 1613647"/>
              <a:gd name="connsiteX20" fmla="*/ 684578 w 3048815"/>
              <a:gd name="connsiteY20" fmla="*/ 792154 h 1613647"/>
              <a:gd name="connsiteX21" fmla="*/ 704137 w 3048815"/>
              <a:gd name="connsiteY21" fmla="*/ 806824 h 1613647"/>
              <a:gd name="connsiteX22" fmla="*/ 726141 w 3048815"/>
              <a:gd name="connsiteY22" fmla="*/ 845943 h 1613647"/>
              <a:gd name="connsiteX23" fmla="*/ 772595 w 3048815"/>
              <a:gd name="connsiteY23" fmla="*/ 870392 h 1613647"/>
              <a:gd name="connsiteX24" fmla="*/ 775040 w 3048815"/>
              <a:gd name="connsiteY24" fmla="*/ 897286 h 1613647"/>
              <a:gd name="connsiteX25" fmla="*/ 816603 w 3048815"/>
              <a:gd name="connsiteY25" fmla="*/ 929070 h 1613647"/>
              <a:gd name="connsiteX26" fmla="*/ 863057 w 3048815"/>
              <a:gd name="connsiteY26" fmla="*/ 1014642 h 1613647"/>
              <a:gd name="connsiteX27" fmla="*/ 880171 w 3048815"/>
              <a:gd name="connsiteY27" fmla="*/ 1124663 h 1613647"/>
              <a:gd name="connsiteX28" fmla="*/ 904621 w 3048815"/>
              <a:gd name="connsiteY28" fmla="*/ 1127108 h 1613647"/>
              <a:gd name="connsiteX29" fmla="*/ 924180 w 3048815"/>
              <a:gd name="connsiteY29" fmla="*/ 1151558 h 1613647"/>
              <a:gd name="connsiteX30" fmla="*/ 960854 w 3048815"/>
              <a:gd name="connsiteY30" fmla="*/ 1163782 h 1613647"/>
              <a:gd name="connsiteX31" fmla="*/ 1007307 w 3048815"/>
              <a:gd name="connsiteY31" fmla="*/ 1207791 h 1613647"/>
              <a:gd name="connsiteX32" fmla="*/ 1039091 w 3048815"/>
              <a:gd name="connsiteY32" fmla="*/ 1251799 h 1613647"/>
              <a:gd name="connsiteX33" fmla="*/ 1056206 w 3048815"/>
              <a:gd name="connsiteY33" fmla="*/ 1286028 h 1613647"/>
              <a:gd name="connsiteX34" fmla="*/ 1100214 w 3048815"/>
              <a:gd name="connsiteY34" fmla="*/ 1325147 h 1613647"/>
              <a:gd name="connsiteX35" fmla="*/ 1168672 w 3048815"/>
              <a:gd name="connsiteY35" fmla="*/ 1371600 h 1613647"/>
              <a:gd name="connsiteX36" fmla="*/ 1200456 w 3048815"/>
              <a:gd name="connsiteY36" fmla="*/ 1383825 h 1613647"/>
              <a:gd name="connsiteX37" fmla="*/ 1237130 w 3048815"/>
              <a:gd name="connsiteY37" fmla="*/ 1398494 h 1613647"/>
              <a:gd name="connsiteX38" fmla="*/ 1256689 w 3048815"/>
              <a:gd name="connsiteY38" fmla="*/ 1408274 h 1613647"/>
              <a:gd name="connsiteX39" fmla="*/ 1286028 w 3048815"/>
              <a:gd name="connsiteY39" fmla="*/ 1408274 h 1613647"/>
              <a:gd name="connsiteX40" fmla="*/ 1310477 w 3048815"/>
              <a:gd name="connsiteY40" fmla="*/ 1444948 h 1613647"/>
              <a:gd name="connsiteX41" fmla="*/ 1430278 w 3048815"/>
              <a:gd name="connsiteY41" fmla="*/ 1444948 h 1613647"/>
              <a:gd name="connsiteX42" fmla="*/ 1447393 w 3048815"/>
              <a:gd name="connsiteY42" fmla="*/ 1454728 h 1613647"/>
              <a:gd name="connsiteX43" fmla="*/ 1464507 w 3048815"/>
              <a:gd name="connsiteY43" fmla="*/ 1459617 h 1613647"/>
              <a:gd name="connsiteX44" fmla="*/ 1476732 w 3048815"/>
              <a:gd name="connsiteY44" fmla="*/ 1481622 h 1613647"/>
              <a:gd name="connsiteX45" fmla="*/ 1493846 w 3048815"/>
              <a:gd name="connsiteY45" fmla="*/ 1481622 h 1613647"/>
              <a:gd name="connsiteX46" fmla="*/ 1498736 w 3048815"/>
              <a:gd name="connsiteY46" fmla="*/ 1510961 h 1613647"/>
              <a:gd name="connsiteX47" fmla="*/ 1591643 w 3048815"/>
              <a:gd name="connsiteY47" fmla="*/ 1513406 h 1613647"/>
              <a:gd name="connsiteX48" fmla="*/ 1594088 w 3048815"/>
              <a:gd name="connsiteY48" fmla="*/ 1532965 h 1613647"/>
              <a:gd name="connsiteX49" fmla="*/ 1633207 w 3048815"/>
              <a:gd name="connsiteY49" fmla="*/ 1535410 h 1613647"/>
              <a:gd name="connsiteX50" fmla="*/ 1635652 w 3048815"/>
              <a:gd name="connsiteY50" fmla="*/ 1550080 h 1613647"/>
              <a:gd name="connsiteX51" fmla="*/ 1833690 w 3048815"/>
              <a:gd name="connsiteY51" fmla="*/ 1550080 h 1613647"/>
              <a:gd name="connsiteX52" fmla="*/ 1836135 w 3048815"/>
              <a:gd name="connsiteY52" fmla="*/ 1574529 h 1613647"/>
              <a:gd name="connsiteX53" fmla="*/ 2095297 w 3048815"/>
              <a:gd name="connsiteY53" fmla="*/ 1574529 h 1613647"/>
              <a:gd name="connsiteX54" fmla="*/ 2097741 w 3048815"/>
              <a:gd name="connsiteY54" fmla="*/ 1608758 h 1613647"/>
              <a:gd name="connsiteX55" fmla="*/ 3048815 w 3048815"/>
              <a:gd name="connsiteY55" fmla="*/ 1613647 h 1613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3048815" h="1613647">
                <a:moveTo>
                  <a:pt x="0" y="0"/>
                </a:moveTo>
                <a:lnTo>
                  <a:pt x="46454" y="56234"/>
                </a:lnTo>
                <a:lnTo>
                  <a:pt x="80683" y="124691"/>
                </a:lnTo>
                <a:lnTo>
                  <a:pt x="119801" y="156475"/>
                </a:lnTo>
                <a:lnTo>
                  <a:pt x="224933" y="212708"/>
                </a:lnTo>
                <a:lnTo>
                  <a:pt x="264052" y="303170"/>
                </a:lnTo>
                <a:lnTo>
                  <a:pt x="290946" y="303170"/>
                </a:lnTo>
                <a:lnTo>
                  <a:pt x="325175" y="349624"/>
                </a:lnTo>
                <a:lnTo>
                  <a:pt x="352069" y="391188"/>
                </a:lnTo>
                <a:lnTo>
                  <a:pt x="398522" y="403412"/>
                </a:lnTo>
                <a:lnTo>
                  <a:pt x="427861" y="435196"/>
                </a:lnTo>
                <a:lnTo>
                  <a:pt x="476760" y="525658"/>
                </a:lnTo>
                <a:lnTo>
                  <a:pt x="503654" y="557442"/>
                </a:lnTo>
                <a:lnTo>
                  <a:pt x="535438" y="601451"/>
                </a:lnTo>
                <a:lnTo>
                  <a:pt x="545217" y="660129"/>
                </a:lnTo>
                <a:lnTo>
                  <a:pt x="579446" y="677243"/>
                </a:lnTo>
                <a:lnTo>
                  <a:pt x="606340" y="716362"/>
                </a:lnTo>
                <a:lnTo>
                  <a:pt x="623455" y="738366"/>
                </a:lnTo>
                <a:lnTo>
                  <a:pt x="635679" y="755481"/>
                </a:lnTo>
                <a:lnTo>
                  <a:pt x="665018" y="762815"/>
                </a:lnTo>
                <a:lnTo>
                  <a:pt x="684578" y="792154"/>
                </a:lnTo>
                <a:lnTo>
                  <a:pt x="704137" y="806824"/>
                </a:lnTo>
                <a:lnTo>
                  <a:pt x="726141" y="845943"/>
                </a:lnTo>
                <a:lnTo>
                  <a:pt x="772595" y="870392"/>
                </a:lnTo>
                <a:lnTo>
                  <a:pt x="775040" y="897286"/>
                </a:lnTo>
                <a:lnTo>
                  <a:pt x="816603" y="929070"/>
                </a:lnTo>
                <a:lnTo>
                  <a:pt x="863057" y="1014642"/>
                </a:lnTo>
                <a:lnTo>
                  <a:pt x="880171" y="1124663"/>
                </a:lnTo>
                <a:lnTo>
                  <a:pt x="904621" y="1127108"/>
                </a:lnTo>
                <a:lnTo>
                  <a:pt x="924180" y="1151558"/>
                </a:lnTo>
                <a:lnTo>
                  <a:pt x="960854" y="1163782"/>
                </a:lnTo>
                <a:lnTo>
                  <a:pt x="1007307" y="1207791"/>
                </a:lnTo>
                <a:lnTo>
                  <a:pt x="1039091" y="1251799"/>
                </a:lnTo>
                <a:lnTo>
                  <a:pt x="1056206" y="1286028"/>
                </a:lnTo>
                <a:lnTo>
                  <a:pt x="1100214" y="1325147"/>
                </a:lnTo>
                <a:lnTo>
                  <a:pt x="1168672" y="1371600"/>
                </a:lnTo>
                <a:lnTo>
                  <a:pt x="1200456" y="1383825"/>
                </a:lnTo>
                <a:lnTo>
                  <a:pt x="1237130" y="1398494"/>
                </a:lnTo>
                <a:lnTo>
                  <a:pt x="1256689" y="1408274"/>
                </a:lnTo>
                <a:lnTo>
                  <a:pt x="1286028" y="1408274"/>
                </a:lnTo>
                <a:lnTo>
                  <a:pt x="1310477" y="1444948"/>
                </a:lnTo>
                <a:lnTo>
                  <a:pt x="1430278" y="1444948"/>
                </a:lnTo>
                <a:lnTo>
                  <a:pt x="1447393" y="1454728"/>
                </a:lnTo>
                <a:lnTo>
                  <a:pt x="1464507" y="1459617"/>
                </a:lnTo>
                <a:lnTo>
                  <a:pt x="1476732" y="1481622"/>
                </a:lnTo>
                <a:lnTo>
                  <a:pt x="1493846" y="1481622"/>
                </a:lnTo>
                <a:lnTo>
                  <a:pt x="1498736" y="1510961"/>
                </a:lnTo>
                <a:lnTo>
                  <a:pt x="1591643" y="1513406"/>
                </a:lnTo>
                <a:lnTo>
                  <a:pt x="1594088" y="1532965"/>
                </a:lnTo>
                <a:lnTo>
                  <a:pt x="1633207" y="1535410"/>
                </a:lnTo>
                <a:lnTo>
                  <a:pt x="1635652" y="1550080"/>
                </a:lnTo>
                <a:lnTo>
                  <a:pt x="1833690" y="1550080"/>
                </a:lnTo>
                <a:lnTo>
                  <a:pt x="1836135" y="1574529"/>
                </a:lnTo>
                <a:lnTo>
                  <a:pt x="2095297" y="1574529"/>
                </a:lnTo>
                <a:lnTo>
                  <a:pt x="2097741" y="1608758"/>
                </a:lnTo>
                <a:lnTo>
                  <a:pt x="3048815" y="1613647"/>
                </a:lnTo>
              </a:path>
            </a:pathLst>
          </a:cu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>
              <a:defRPr/>
            </a:pPr>
            <a:endParaRPr lang="en-US" sz="16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47267" name="Straight Connector 59"/>
          <p:cNvCxnSpPr>
            <a:cxnSpLocks noChangeShapeType="1"/>
          </p:cNvCxnSpPr>
          <p:nvPr/>
        </p:nvCxnSpPr>
        <p:spPr bwMode="auto">
          <a:xfrm>
            <a:off x="1181075" y="2860763"/>
            <a:ext cx="0" cy="2344861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268" name="Straight Connector 957"/>
          <p:cNvCxnSpPr>
            <a:cxnSpLocks noChangeShapeType="1"/>
          </p:cNvCxnSpPr>
          <p:nvPr/>
        </p:nvCxnSpPr>
        <p:spPr bwMode="auto">
          <a:xfrm flipV="1">
            <a:off x="1161127" y="5207831"/>
            <a:ext cx="4830481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799CD17-A978-43EC-B43A-334B5B20E671}"/>
              </a:ext>
            </a:extLst>
          </p:cNvPr>
          <p:cNvCxnSpPr>
            <a:cxnSpLocks/>
          </p:cNvCxnSpPr>
          <p:nvPr/>
        </p:nvCxnSpPr>
        <p:spPr bwMode="auto">
          <a:xfrm>
            <a:off x="1104188" y="2862785"/>
            <a:ext cx="78786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09CC093C-F698-44EF-A7DE-D7DB98D8F6C2}"/>
              </a:ext>
            </a:extLst>
          </p:cNvPr>
          <p:cNvCxnSpPr>
            <a:cxnSpLocks/>
          </p:cNvCxnSpPr>
          <p:nvPr/>
        </p:nvCxnSpPr>
        <p:spPr bwMode="auto">
          <a:xfrm>
            <a:off x="1104188" y="3449046"/>
            <a:ext cx="78786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125B556A-A380-4261-A38A-E51C7A030D19}"/>
              </a:ext>
            </a:extLst>
          </p:cNvPr>
          <p:cNvCxnSpPr>
            <a:cxnSpLocks/>
          </p:cNvCxnSpPr>
          <p:nvPr/>
        </p:nvCxnSpPr>
        <p:spPr bwMode="auto">
          <a:xfrm>
            <a:off x="1104188" y="4035307"/>
            <a:ext cx="78786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2DB58428-091B-4675-A64F-B418073FCD35}"/>
              </a:ext>
            </a:extLst>
          </p:cNvPr>
          <p:cNvCxnSpPr>
            <a:cxnSpLocks/>
          </p:cNvCxnSpPr>
          <p:nvPr/>
        </p:nvCxnSpPr>
        <p:spPr bwMode="auto">
          <a:xfrm>
            <a:off x="1104188" y="4621569"/>
            <a:ext cx="78786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2F14DEB-B7B2-4D40-8617-2A4D5936438A}"/>
              </a:ext>
            </a:extLst>
          </p:cNvPr>
          <p:cNvGrpSpPr/>
          <p:nvPr/>
        </p:nvGrpSpPr>
        <p:grpSpPr>
          <a:xfrm>
            <a:off x="1104189" y="5207832"/>
            <a:ext cx="4398633" cy="79485"/>
            <a:chOff x="1102600" y="4770951"/>
            <a:chExt cx="4398633" cy="97149"/>
          </a:xfrm>
        </p:grpSpPr>
        <p:cxnSp>
          <p:nvCxnSpPr>
            <p:cNvPr id="47107" name="Straight Connector 959"/>
            <p:cNvCxnSpPr>
              <a:cxnSpLocks noChangeShapeType="1"/>
            </p:cNvCxnSpPr>
            <p:nvPr/>
          </p:nvCxnSpPr>
          <p:spPr bwMode="auto">
            <a:xfrm flipH="1">
              <a:off x="5501233" y="4770951"/>
              <a:ext cx="0" cy="90525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08" name="Straight Connector 960"/>
            <p:cNvCxnSpPr>
              <a:cxnSpLocks noChangeShapeType="1"/>
            </p:cNvCxnSpPr>
            <p:nvPr/>
          </p:nvCxnSpPr>
          <p:spPr bwMode="auto">
            <a:xfrm flipH="1">
              <a:off x="3957575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09" name="Straight Connector 961"/>
            <p:cNvCxnSpPr>
              <a:cxnSpLocks noChangeShapeType="1"/>
            </p:cNvCxnSpPr>
            <p:nvPr/>
          </p:nvCxnSpPr>
          <p:spPr bwMode="auto">
            <a:xfrm flipH="1">
              <a:off x="3648343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0" name="Straight Connector 962"/>
            <p:cNvCxnSpPr>
              <a:cxnSpLocks noChangeShapeType="1"/>
            </p:cNvCxnSpPr>
            <p:nvPr/>
          </p:nvCxnSpPr>
          <p:spPr bwMode="auto">
            <a:xfrm flipH="1">
              <a:off x="3341607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1" name="Straight Connector 963"/>
            <p:cNvCxnSpPr>
              <a:cxnSpLocks noChangeShapeType="1"/>
            </p:cNvCxnSpPr>
            <p:nvPr/>
          </p:nvCxnSpPr>
          <p:spPr bwMode="auto">
            <a:xfrm flipH="1">
              <a:off x="3032376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2" name="Straight Connector 964"/>
            <p:cNvCxnSpPr>
              <a:cxnSpLocks noChangeShapeType="1"/>
            </p:cNvCxnSpPr>
            <p:nvPr/>
          </p:nvCxnSpPr>
          <p:spPr bwMode="auto">
            <a:xfrm flipH="1">
              <a:off x="2723146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3" name="Straight Connector 965"/>
            <p:cNvCxnSpPr>
              <a:cxnSpLocks noChangeShapeType="1"/>
            </p:cNvCxnSpPr>
            <p:nvPr/>
          </p:nvCxnSpPr>
          <p:spPr bwMode="auto">
            <a:xfrm flipH="1">
              <a:off x="2413915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4" name="Straight Connector 966"/>
            <p:cNvCxnSpPr>
              <a:cxnSpLocks noChangeShapeType="1"/>
            </p:cNvCxnSpPr>
            <p:nvPr/>
          </p:nvCxnSpPr>
          <p:spPr bwMode="auto">
            <a:xfrm flipH="1">
              <a:off x="2104685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5" name="Straight Connector 967"/>
            <p:cNvCxnSpPr>
              <a:cxnSpLocks noChangeShapeType="1"/>
            </p:cNvCxnSpPr>
            <p:nvPr/>
          </p:nvCxnSpPr>
          <p:spPr bwMode="auto">
            <a:xfrm flipH="1">
              <a:off x="1797948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6" name="Straight Connector 968"/>
            <p:cNvCxnSpPr>
              <a:cxnSpLocks noChangeShapeType="1"/>
            </p:cNvCxnSpPr>
            <p:nvPr/>
          </p:nvCxnSpPr>
          <p:spPr bwMode="auto">
            <a:xfrm flipH="1">
              <a:off x="1488717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17" name="Straight Connector 969"/>
            <p:cNvCxnSpPr>
              <a:cxnSpLocks noChangeShapeType="1"/>
            </p:cNvCxnSpPr>
            <p:nvPr/>
          </p:nvCxnSpPr>
          <p:spPr bwMode="auto">
            <a:xfrm flipH="1">
              <a:off x="1179487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41" name="Straight Connector 959"/>
            <p:cNvCxnSpPr>
              <a:cxnSpLocks noChangeShapeType="1"/>
            </p:cNvCxnSpPr>
            <p:nvPr/>
          </p:nvCxnSpPr>
          <p:spPr bwMode="auto">
            <a:xfrm flipH="1">
              <a:off x="5192002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43" name="Straight Connector 959"/>
            <p:cNvCxnSpPr>
              <a:cxnSpLocks noChangeShapeType="1"/>
            </p:cNvCxnSpPr>
            <p:nvPr/>
          </p:nvCxnSpPr>
          <p:spPr bwMode="auto">
            <a:xfrm flipH="1">
              <a:off x="4882771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45" name="Straight Connector 959"/>
            <p:cNvCxnSpPr>
              <a:cxnSpLocks noChangeShapeType="1"/>
            </p:cNvCxnSpPr>
            <p:nvPr/>
          </p:nvCxnSpPr>
          <p:spPr bwMode="auto">
            <a:xfrm flipH="1">
              <a:off x="4576036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47" name="Straight Connector 959"/>
            <p:cNvCxnSpPr>
              <a:cxnSpLocks noChangeShapeType="1"/>
            </p:cNvCxnSpPr>
            <p:nvPr/>
          </p:nvCxnSpPr>
          <p:spPr bwMode="auto">
            <a:xfrm flipH="1">
              <a:off x="4266805" y="4777574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67B7587B-A3F0-45FE-93CF-A7A6AC0196D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102600" y="4770951"/>
              <a:ext cx="78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93" name="TextBox 192">
            <a:extLst>
              <a:ext uri="{FF2B5EF4-FFF2-40B4-BE49-F238E27FC236}">
                <a16:creationId xmlns:a16="http://schemas.microsoft.com/office/drawing/2014/main" id="{53223568-111B-47F5-B360-D3F16695672C}"/>
              </a:ext>
            </a:extLst>
          </p:cNvPr>
          <p:cNvSpPr txBox="1"/>
          <p:nvPr/>
        </p:nvSpPr>
        <p:spPr>
          <a:xfrm>
            <a:off x="2661756" y="3538497"/>
            <a:ext cx="3408667" cy="307777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HR</a:t>
            </a:r>
            <a:r>
              <a:rPr lang="en-US" sz="14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:</a:t>
            </a:r>
            <a:r>
              <a:rPr lang="pl-PL" sz="14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0.57 (95% CI: 0.45-0.73; </a:t>
            </a:r>
            <a:r>
              <a:rPr lang="en-US" altLang="en-US" sz="1400" i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 </a:t>
            </a: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&lt;.001)</a:t>
            </a:r>
            <a:endParaRPr lang="en-US" sz="1400" kern="0" dirty="0">
              <a:solidFill>
                <a:prstClr val="black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4" name="TextBox 60">
            <a:extLst>
              <a:ext uri="{FF2B5EF4-FFF2-40B4-BE49-F238E27FC236}">
                <a16:creationId xmlns:a16="http://schemas.microsoft.com/office/drawing/2014/main" id="{DE7A1E59-CDF1-4543-945F-1FC946E6E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623" y="2574385"/>
            <a:ext cx="285150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Median OS, Mo</a:t>
            </a:r>
          </a:p>
        </p:txBody>
      </p:sp>
      <p:sp>
        <p:nvSpPr>
          <p:cNvPr id="195" name="TextBox 98">
            <a:extLst>
              <a:ext uri="{FF2B5EF4-FFF2-40B4-BE49-F238E27FC236}">
                <a16:creationId xmlns:a16="http://schemas.microsoft.com/office/drawing/2014/main" id="{10C40FBA-654F-4FBE-B9C9-E181A7BB30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0570" y="2894680"/>
            <a:ext cx="76069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11.1 </a:t>
            </a:r>
            <a:b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6.8 </a:t>
            </a:r>
          </a:p>
        </p:txBody>
      </p:sp>
      <p:sp>
        <p:nvSpPr>
          <p:cNvPr id="210" name="TextBox 98">
            <a:extLst>
              <a:ext uri="{FF2B5EF4-FFF2-40B4-BE49-F238E27FC236}">
                <a16:creationId xmlns:a16="http://schemas.microsoft.com/office/drawing/2014/main" id="{55A85C99-0E07-49B3-BA84-418B33C7E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8756" y="2890938"/>
            <a:ext cx="17248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FOLFIRINOX</a:t>
            </a:r>
            <a:b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Gemcitabine</a:t>
            </a:r>
          </a:p>
        </p:txBody>
      </p: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19C8BA6F-9706-471A-9E0D-9F294AAD55E4}"/>
              </a:ext>
            </a:extLst>
          </p:cNvPr>
          <p:cNvGrpSpPr/>
          <p:nvPr/>
        </p:nvGrpSpPr>
        <p:grpSpPr>
          <a:xfrm>
            <a:off x="3039937" y="3054006"/>
            <a:ext cx="278581" cy="203991"/>
            <a:chOff x="3050124" y="2783337"/>
            <a:chExt cx="372472" cy="135873"/>
          </a:xfrm>
        </p:grpSpPr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266557F7-ABB8-4169-882D-462D49D811BC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3050124" y="2783337"/>
              <a:ext cx="372472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68F0D629-24C2-4C66-8388-DCFF7A435DD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3050124" y="2919210"/>
              <a:ext cx="372472" cy="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7163" name="TextBox 989"/>
          <p:cNvSpPr txBox="1">
            <a:spLocks noChangeArrowheads="1"/>
          </p:cNvSpPr>
          <p:nvPr/>
        </p:nvSpPr>
        <p:spPr bwMode="auto">
          <a:xfrm>
            <a:off x="6492486" y="2592768"/>
            <a:ext cx="5068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</a:t>
            </a:r>
          </a:p>
        </p:txBody>
      </p:sp>
      <p:sp>
        <p:nvSpPr>
          <p:cNvPr id="47164" name="TextBox 991"/>
          <p:cNvSpPr txBox="1">
            <a:spLocks noChangeArrowheads="1"/>
          </p:cNvSpPr>
          <p:nvPr/>
        </p:nvSpPr>
        <p:spPr bwMode="auto">
          <a:xfrm>
            <a:off x="6574239" y="3176897"/>
            <a:ext cx="4251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75</a:t>
            </a:r>
          </a:p>
        </p:txBody>
      </p:sp>
      <p:sp>
        <p:nvSpPr>
          <p:cNvPr id="47165" name="TextBox 994"/>
          <p:cNvSpPr txBox="1">
            <a:spLocks noChangeArrowheads="1"/>
          </p:cNvSpPr>
          <p:nvPr/>
        </p:nvSpPr>
        <p:spPr bwMode="auto">
          <a:xfrm>
            <a:off x="6558209" y="3761027"/>
            <a:ext cx="44114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</a:t>
            </a:r>
          </a:p>
        </p:txBody>
      </p:sp>
      <p:sp>
        <p:nvSpPr>
          <p:cNvPr id="47166" name="TextBox 996"/>
          <p:cNvSpPr txBox="1">
            <a:spLocks noChangeArrowheads="1"/>
          </p:cNvSpPr>
          <p:nvPr/>
        </p:nvSpPr>
        <p:spPr bwMode="auto">
          <a:xfrm>
            <a:off x="6686450" y="4929286"/>
            <a:ext cx="3129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47167" name="TextBox 997"/>
          <p:cNvSpPr txBox="1">
            <a:spLocks noChangeArrowheads="1"/>
          </p:cNvSpPr>
          <p:nvPr/>
        </p:nvSpPr>
        <p:spPr bwMode="auto">
          <a:xfrm>
            <a:off x="6867725" y="5209289"/>
            <a:ext cx="3129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47168" name="TextBox 998"/>
          <p:cNvSpPr txBox="1">
            <a:spLocks noChangeArrowheads="1"/>
          </p:cNvSpPr>
          <p:nvPr/>
        </p:nvSpPr>
        <p:spPr bwMode="auto">
          <a:xfrm>
            <a:off x="7247601" y="5209289"/>
            <a:ext cx="30489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47169" name="TextBox 999"/>
          <p:cNvSpPr txBox="1">
            <a:spLocks noChangeArrowheads="1"/>
          </p:cNvSpPr>
          <p:nvPr/>
        </p:nvSpPr>
        <p:spPr bwMode="auto">
          <a:xfrm>
            <a:off x="7659220" y="5209289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sp>
        <p:nvSpPr>
          <p:cNvPr id="47170" name="TextBox 1000"/>
          <p:cNvSpPr txBox="1">
            <a:spLocks noChangeArrowheads="1"/>
          </p:cNvSpPr>
          <p:nvPr/>
        </p:nvSpPr>
        <p:spPr bwMode="auto">
          <a:xfrm>
            <a:off x="8045224" y="5209289"/>
            <a:ext cx="3145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9</a:t>
            </a:r>
          </a:p>
        </p:txBody>
      </p:sp>
      <p:sp>
        <p:nvSpPr>
          <p:cNvPr id="47171" name="TextBox 1001"/>
          <p:cNvSpPr txBox="1">
            <a:spLocks noChangeArrowheads="1"/>
          </p:cNvSpPr>
          <p:nvPr/>
        </p:nvSpPr>
        <p:spPr bwMode="auto">
          <a:xfrm>
            <a:off x="8381509" y="5209289"/>
            <a:ext cx="3690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12</a:t>
            </a:r>
          </a:p>
        </p:txBody>
      </p:sp>
      <p:sp>
        <p:nvSpPr>
          <p:cNvPr id="47172" name="TextBox 1002"/>
          <p:cNvSpPr txBox="1">
            <a:spLocks noChangeArrowheads="1"/>
          </p:cNvSpPr>
          <p:nvPr/>
        </p:nvSpPr>
        <p:spPr bwMode="auto">
          <a:xfrm>
            <a:off x="8758315" y="5209289"/>
            <a:ext cx="3786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</a:t>
            </a:r>
          </a:p>
        </p:txBody>
      </p:sp>
      <p:sp>
        <p:nvSpPr>
          <p:cNvPr id="47173" name="TextBox 1003"/>
          <p:cNvSpPr txBox="1">
            <a:spLocks noChangeArrowheads="1"/>
          </p:cNvSpPr>
          <p:nvPr/>
        </p:nvSpPr>
        <p:spPr bwMode="auto">
          <a:xfrm>
            <a:off x="9149271" y="5209289"/>
            <a:ext cx="3802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18</a:t>
            </a:r>
          </a:p>
        </p:txBody>
      </p:sp>
      <p:sp>
        <p:nvSpPr>
          <p:cNvPr id="47174" name="TextBox 1004"/>
          <p:cNvSpPr txBox="1">
            <a:spLocks noChangeArrowheads="1"/>
          </p:cNvSpPr>
          <p:nvPr/>
        </p:nvSpPr>
        <p:spPr bwMode="auto">
          <a:xfrm>
            <a:off x="9526361" y="5209289"/>
            <a:ext cx="3690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21</a:t>
            </a:r>
          </a:p>
        </p:txBody>
      </p:sp>
      <p:sp>
        <p:nvSpPr>
          <p:cNvPr id="47175" name="TextBox 1007"/>
          <p:cNvSpPr txBox="1">
            <a:spLocks noChangeArrowheads="1"/>
          </p:cNvSpPr>
          <p:nvPr/>
        </p:nvSpPr>
        <p:spPr bwMode="auto">
          <a:xfrm>
            <a:off x="11442142" y="5209289"/>
            <a:ext cx="43473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36</a:t>
            </a:r>
          </a:p>
        </p:txBody>
      </p:sp>
      <p:sp>
        <p:nvSpPr>
          <p:cNvPr id="47176" name="TextBox 1008"/>
          <p:cNvSpPr txBox="1">
            <a:spLocks noChangeArrowheads="1"/>
          </p:cNvSpPr>
          <p:nvPr/>
        </p:nvSpPr>
        <p:spPr bwMode="auto">
          <a:xfrm>
            <a:off x="7023469" y="5534025"/>
            <a:ext cx="48105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</a:t>
            </a:r>
          </a:p>
        </p:txBody>
      </p:sp>
      <p:sp>
        <p:nvSpPr>
          <p:cNvPr id="47177" name="TextBox 1009"/>
          <p:cNvSpPr txBox="1">
            <a:spLocks noChangeArrowheads="1"/>
          </p:cNvSpPr>
          <p:nvPr/>
        </p:nvSpPr>
        <p:spPr bwMode="auto">
          <a:xfrm rot="16200000">
            <a:off x="5262004" y="3804967"/>
            <a:ext cx="24031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PFS (%)</a:t>
            </a:r>
          </a:p>
        </p:txBody>
      </p:sp>
      <p:sp>
        <p:nvSpPr>
          <p:cNvPr id="47179" name="TextBox 994"/>
          <p:cNvSpPr txBox="1">
            <a:spLocks noChangeArrowheads="1"/>
          </p:cNvSpPr>
          <p:nvPr/>
        </p:nvSpPr>
        <p:spPr bwMode="auto">
          <a:xfrm>
            <a:off x="6567827" y="4345156"/>
            <a:ext cx="431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25</a:t>
            </a:r>
          </a:p>
        </p:txBody>
      </p:sp>
      <p:sp>
        <p:nvSpPr>
          <p:cNvPr id="47181" name="TextBox 1007"/>
          <p:cNvSpPr txBox="1">
            <a:spLocks noChangeArrowheads="1"/>
          </p:cNvSpPr>
          <p:nvPr/>
        </p:nvSpPr>
        <p:spPr bwMode="auto">
          <a:xfrm>
            <a:off x="11034917" y="5209289"/>
            <a:ext cx="4251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33</a:t>
            </a:r>
          </a:p>
        </p:txBody>
      </p:sp>
      <p:sp>
        <p:nvSpPr>
          <p:cNvPr id="47183" name="TextBox 1007"/>
          <p:cNvSpPr txBox="1">
            <a:spLocks noChangeArrowheads="1"/>
          </p:cNvSpPr>
          <p:nvPr/>
        </p:nvSpPr>
        <p:spPr bwMode="auto">
          <a:xfrm>
            <a:off x="10659431" y="5209289"/>
            <a:ext cx="4331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30</a:t>
            </a:r>
          </a:p>
        </p:txBody>
      </p:sp>
      <p:sp>
        <p:nvSpPr>
          <p:cNvPr id="47185" name="TextBox 1007"/>
          <p:cNvSpPr txBox="1">
            <a:spLocks noChangeArrowheads="1"/>
          </p:cNvSpPr>
          <p:nvPr/>
        </p:nvSpPr>
        <p:spPr bwMode="auto">
          <a:xfrm>
            <a:off x="10306912" y="5209289"/>
            <a:ext cx="4154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27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6C52FAF-B9B3-4988-A0AC-BAEA4E36108D}"/>
              </a:ext>
            </a:extLst>
          </p:cNvPr>
          <p:cNvGrpSpPr/>
          <p:nvPr/>
        </p:nvGrpSpPr>
        <p:grpSpPr>
          <a:xfrm>
            <a:off x="7013494" y="5155809"/>
            <a:ext cx="4621002" cy="81221"/>
            <a:chOff x="7049230" y="4718928"/>
            <a:chExt cx="4621002" cy="90526"/>
          </a:xfrm>
        </p:grpSpPr>
        <p:cxnSp>
          <p:nvCxnSpPr>
            <p:cNvPr id="47150" name="Straight Connector 959"/>
            <p:cNvCxnSpPr>
              <a:cxnSpLocks noChangeShapeType="1"/>
            </p:cNvCxnSpPr>
            <p:nvPr/>
          </p:nvCxnSpPr>
          <p:spPr bwMode="auto">
            <a:xfrm flipH="1">
              <a:off x="11670232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1" name="Straight Connector 962"/>
            <p:cNvCxnSpPr>
              <a:cxnSpLocks noChangeShapeType="1"/>
            </p:cNvCxnSpPr>
            <p:nvPr/>
          </p:nvCxnSpPr>
          <p:spPr bwMode="auto">
            <a:xfrm flipH="1">
              <a:off x="9750010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2" name="Straight Connector 963"/>
            <p:cNvCxnSpPr>
              <a:cxnSpLocks noChangeShapeType="1"/>
            </p:cNvCxnSpPr>
            <p:nvPr/>
          </p:nvCxnSpPr>
          <p:spPr bwMode="auto">
            <a:xfrm flipH="1">
              <a:off x="9358484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3" name="Straight Connector 964"/>
            <p:cNvCxnSpPr>
              <a:cxnSpLocks noChangeShapeType="1"/>
            </p:cNvCxnSpPr>
            <p:nvPr/>
          </p:nvCxnSpPr>
          <p:spPr bwMode="auto">
            <a:xfrm flipH="1">
              <a:off x="8986908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4" name="Straight Connector 965"/>
            <p:cNvCxnSpPr>
              <a:cxnSpLocks noChangeShapeType="1"/>
            </p:cNvCxnSpPr>
            <p:nvPr/>
          </p:nvCxnSpPr>
          <p:spPr bwMode="auto">
            <a:xfrm flipH="1">
              <a:off x="8597876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5" name="Straight Connector 966"/>
            <p:cNvCxnSpPr>
              <a:cxnSpLocks noChangeShapeType="1"/>
            </p:cNvCxnSpPr>
            <p:nvPr/>
          </p:nvCxnSpPr>
          <p:spPr bwMode="auto">
            <a:xfrm flipH="1">
              <a:off x="8221312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6" name="Straight Connector 967"/>
            <p:cNvCxnSpPr>
              <a:cxnSpLocks noChangeShapeType="1"/>
            </p:cNvCxnSpPr>
            <p:nvPr/>
          </p:nvCxnSpPr>
          <p:spPr bwMode="auto">
            <a:xfrm flipH="1">
              <a:off x="7829786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7" name="Straight Connector 968"/>
            <p:cNvCxnSpPr>
              <a:cxnSpLocks noChangeShapeType="1"/>
            </p:cNvCxnSpPr>
            <p:nvPr/>
          </p:nvCxnSpPr>
          <p:spPr bwMode="auto">
            <a:xfrm flipH="1">
              <a:off x="7435768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58" name="Straight Connector 969"/>
            <p:cNvCxnSpPr>
              <a:cxnSpLocks noChangeShapeType="1"/>
            </p:cNvCxnSpPr>
            <p:nvPr/>
          </p:nvCxnSpPr>
          <p:spPr bwMode="auto">
            <a:xfrm flipH="1">
              <a:off x="7049230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80" name="Straight Connector 959"/>
            <p:cNvCxnSpPr>
              <a:cxnSpLocks noChangeShapeType="1"/>
            </p:cNvCxnSpPr>
            <p:nvPr/>
          </p:nvCxnSpPr>
          <p:spPr bwMode="auto">
            <a:xfrm flipH="1">
              <a:off x="11276212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82" name="Straight Connector 959"/>
            <p:cNvCxnSpPr>
              <a:cxnSpLocks noChangeShapeType="1"/>
            </p:cNvCxnSpPr>
            <p:nvPr/>
          </p:nvCxnSpPr>
          <p:spPr bwMode="auto">
            <a:xfrm flipH="1">
              <a:off x="10899649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84" name="Straight Connector 959"/>
            <p:cNvCxnSpPr>
              <a:cxnSpLocks noChangeShapeType="1"/>
            </p:cNvCxnSpPr>
            <p:nvPr/>
          </p:nvCxnSpPr>
          <p:spPr bwMode="auto">
            <a:xfrm flipH="1">
              <a:off x="10525581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86" name="Straight Connector 959"/>
            <p:cNvCxnSpPr>
              <a:cxnSpLocks noChangeShapeType="1"/>
            </p:cNvCxnSpPr>
            <p:nvPr/>
          </p:nvCxnSpPr>
          <p:spPr bwMode="auto">
            <a:xfrm flipH="1">
              <a:off x="10126573" y="4718928"/>
              <a:ext cx="0" cy="9052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87" name="TextBox 1007"/>
          <p:cNvSpPr txBox="1">
            <a:spLocks noChangeArrowheads="1"/>
          </p:cNvSpPr>
          <p:nvPr/>
        </p:nvSpPr>
        <p:spPr bwMode="auto">
          <a:xfrm>
            <a:off x="9886058" y="5209289"/>
            <a:ext cx="4331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  <a:defRPr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24</a:t>
            </a:r>
          </a:p>
        </p:txBody>
      </p:sp>
      <p:cxnSp>
        <p:nvCxnSpPr>
          <p:cNvPr id="47193" name="Straight Connector 968"/>
          <p:cNvCxnSpPr>
            <a:cxnSpLocks noChangeShapeType="1"/>
          </p:cNvCxnSpPr>
          <p:nvPr/>
        </p:nvCxnSpPr>
        <p:spPr bwMode="auto">
          <a:xfrm flipH="1">
            <a:off x="7572104" y="4279245"/>
            <a:ext cx="0" cy="90525"/>
          </a:xfrm>
          <a:prstGeom prst="line">
            <a:avLst/>
          </a:prstGeom>
          <a:noFill/>
          <a:ln w="19050" algn="ctr">
            <a:solidFill>
              <a:schemeClr val="accent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E5C19B7A-90F9-4F1E-9B26-21E4B9E4D542}"/>
              </a:ext>
            </a:extLst>
          </p:cNvPr>
          <p:cNvGrpSpPr/>
          <p:nvPr/>
        </p:nvGrpSpPr>
        <p:grpSpPr>
          <a:xfrm>
            <a:off x="7080825" y="2755750"/>
            <a:ext cx="1551141" cy="2340443"/>
            <a:chOff x="7239384" y="2350944"/>
            <a:chExt cx="1260182" cy="1901428"/>
          </a:xfrm>
        </p:grpSpPr>
        <p:cxnSp>
          <p:nvCxnSpPr>
            <p:cNvPr id="47189" name="Straight Connector 968"/>
            <p:cNvCxnSpPr>
              <a:cxnSpLocks noChangeShapeType="1"/>
            </p:cNvCxnSpPr>
            <p:nvPr/>
          </p:nvCxnSpPr>
          <p:spPr bwMode="auto">
            <a:xfrm flipH="1">
              <a:off x="7239384" y="2350944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90" name="Straight Connector 968"/>
            <p:cNvCxnSpPr>
              <a:cxnSpLocks noChangeShapeType="1"/>
            </p:cNvCxnSpPr>
            <p:nvPr/>
          </p:nvCxnSpPr>
          <p:spPr bwMode="auto">
            <a:xfrm flipH="1">
              <a:off x="7425778" y="3118691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91" name="Straight Connector 968"/>
            <p:cNvCxnSpPr>
              <a:cxnSpLocks noChangeShapeType="1"/>
            </p:cNvCxnSpPr>
            <p:nvPr/>
          </p:nvCxnSpPr>
          <p:spPr bwMode="auto">
            <a:xfrm flipH="1">
              <a:off x="7545314" y="3276545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92" name="Straight Connector 968"/>
            <p:cNvCxnSpPr>
              <a:cxnSpLocks noChangeShapeType="1"/>
            </p:cNvCxnSpPr>
            <p:nvPr/>
          </p:nvCxnSpPr>
          <p:spPr bwMode="auto">
            <a:xfrm flipH="1">
              <a:off x="7614198" y="3534852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94" name="Straight Connector 968"/>
            <p:cNvCxnSpPr>
              <a:cxnSpLocks noChangeShapeType="1"/>
            </p:cNvCxnSpPr>
            <p:nvPr/>
          </p:nvCxnSpPr>
          <p:spPr bwMode="auto">
            <a:xfrm flipH="1">
              <a:off x="7701316" y="3703470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95" name="Straight Connector 968"/>
            <p:cNvCxnSpPr>
              <a:cxnSpLocks noChangeShapeType="1"/>
            </p:cNvCxnSpPr>
            <p:nvPr/>
          </p:nvCxnSpPr>
          <p:spPr bwMode="auto">
            <a:xfrm flipH="1">
              <a:off x="7731707" y="3726789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96" name="Straight Connector 968"/>
            <p:cNvCxnSpPr>
              <a:cxnSpLocks noChangeShapeType="1"/>
            </p:cNvCxnSpPr>
            <p:nvPr/>
          </p:nvCxnSpPr>
          <p:spPr bwMode="auto">
            <a:xfrm flipH="1">
              <a:off x="7962673" y="3994065"/>
              <a:ext cx="0" cy="73545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97" name="Straight Connector 968"/>
            <p:cNvCxnSpPr>
              <a:cxnSpLocks noChangeShapeType="1"/>
            </p:cNvCxnSpPr>
            <p:nvPr/>
          </p:nvCxnSpPr>
          <p:spPr bwMode="auto">
            <a:xfrm flipH="1">
              <a:off x="8499566" y="4178826"/>
              <a:ext cx="0" cy="73546"/>
            </a:xfrm>
            <a:prstGeom prst="line">
              <a:avLst/>
            </a:prstGeom>
            <a:noFill/>
            <a:ln w="19050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96" name="Straight Connector 968"/>
          <p:cNvCxnSpPr>
            <a:cxnSpLocks noChangeShapeType="1"/>
          </p:cNvCxnSpPr>
          <p:nvPr/>
        </p:nvCxnSpPr>
        <p:spPr bwMode="auto">
          <a:xfrm flipH="1">
            <a:off x="9547190" y="4990210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197" name="Straight Connector 968"/>
          <p:cNvCxnSpPr>
            <a:cxnSpLocks noChangeShapeType="1"/>
          </p:cNvCxnSpPr>
          <p:nvPr/>
        </p:nvCxnSpPr>
        <p:spPr bwMode="auto">
          <a:xfrm flipH="1">
            <a:off x="9080848" y="4974754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198" name="Straight Connector 968"/>
          <p:cNvCxnSpPr>
            <a:cxnSpLocks noChangeShapeType="1"/>
          </p:cNvCxnSpPr>
          <p:nvPr/>
        </p:nvCxnSpPr>
        <p:spPr bwMode="auto">
          <a:xfrm flipH="1">
            <a:off x="8412512" y="4639143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199" name="Straight Connector 968"/>
          <p:cNvCxnSpPr>
            <a:cxnSpLocks noChangeShapeType="1"/>
          </p:cNvCxnSpPr>
          <p:nvPr/>
        </p:nvCxnSpPr>
        <p:spPr bwMode="auto">
          <a:xfrm flipH="1">
            <a:off x="8287823" y="4513290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02" name="Straight Connector 968"/>
          <p:cNvCxnSpPr>
            <a:cxnSpLocks noChangeShapeType="1"/>
          </p:cNvCxnSpPr>
          <p:nvPr/>
        </p:nvCxnSpPr>
        <p:spPr bwMode="auto">
          <a:xfrm flipH="1">
            <a:off x="7833951" y="3870771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03" name="Straight Connector 968"/>
          <p:cNvCxnSpPr>
            <a:cxnSpLocks noChangeShapeType="1"/>
          </p:cNvCxnSpPr>
          <p:nvPr/>
        </p:nvCxnSpPr>
        <p:spPr bwMode="auto">
          <a:xfrm flipH="1">
            <a:off x="7804025" y="3828822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04" name="Straight Connector 968"/>
          <p:cNvCxnSpPr>
            <a:cxnSpLocks noChangeShapeType="1"/>
          </p:cNvCxnSpPr>
          <p:nvPr/>
        </p:nvCxnSpPr>
        <p:spPr bwMode="auto">
          <a:xfrm flipH="1">
            <a:off x="7741682" y="3709591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05" name="Straight Connector 968"/>
          <p:cNvCxnSpPr>
            <a:cxnSpLocks noChangeShapeType="1"/>
          </p:cNvCxnSpPr>
          <p:nvPr/>
        </p:nvCxnSpPr>
        <p:spPr bwMode="auto">
          <a:xfrm flipH="1">
            <a:off x="7651905" y="3658807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06" name="Straight Connector 968"/>
          <p:cNvCxnSpPr>
            <a:cxnSpLocks noChangeShapeType="1"/>
          </p:cNvCxnSpPr>
          <p:nvPr/>
        </p:nvCxnSpPr>
        <p:spPr bwMode="auto">
          <a:xfrm flipH="1">
            <a:off x="7584573" y="3605816"/>
            <a:ext cx="0" cy="90526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207" name="Straight Connector 968"/>
          <p:cNvCxnSpPr>
            <a:cxnSpLocks noChangeShapeType="1"/>
          </p:cNvCxnSpPr>
          <p:nvPr/>
        </p:nvCxnSpPr>
        <p:spPr bwMode="auto">
          <a:xfrm flipH="1">
            <a:off x="7557141" y="3594777"/>
            <a:ext cx="0" cy="9052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</p:cxnSp>
      <p:sp>
        <p:nvSpPr>
          <p:cNvPr id="209" name="Freeform 208"/>
          <p:cNvSpPr/>
          <p:nvPr/>
        </p:nvSpPr>
        <p:spPr bwMode="auto">
          <a:xfrm>
            <a:off x="7025962" y="2806531"/>
            <a:ext cx="3167120" cy="2336028"/>
          </a:xfrm>
          <a:custGeom>
            <a:avLst/>
            <a:gdLst>
              <a:gd name="connsiteX0" fmla="*/ 0 w 2017059"/>
              <a:gd name="connsiteY0" fmla="*/ 0 h 1679659"/>
              <a:gd name="connsiteX1" fmla="*/ 41564 w 2017059"/>
              <a:gd name="connsiteY1" fmla="*/ 58678 h 1679659"/>
              <a:gd name="connsiteX2" fmla="*/ 66013 w 2017059"/>
              <a:gd name="connsiteY2" fmla="*/ 127135 h 1679659"/>
              <a:gd name="connsiteX3" fmla="*/ 117356 w 2017059"/>
              <a:gd name="connsiteY3" fmla="*/ 166254 h 1679659"/>
              <a:gd name="connsiteX4" fmla="*/ 124691 w 2017059"/>
              <a:gd name="connsiteY4" fmla="*/ 207818 h 1679659"/>
              <a:gd name="connsiteX5" fmla="*/ 139360 w 2017059"/>
              <a:gd name="connsiteY5" fmla="*/ 278720 h 1679659"/>
              <a:gd name="connsiteX6" fmla="*/ 149140 w 2017059"/>
              <a:gd name="connsiteY6" fmla="*/ 308059 h 1679659"/>
              <a:gd name="connsiteX7" fmla="*/ 168699 w 2017059"/>
              <a:gd name="connsiteY7" fmla="*/ 352068 h 1679659"/>
              <a:gd name="connsiteX8" fmla="*/ 171144 w 2017059"/>
              <a:gd name="connsiteY8" fmla="*/ 383852 h 1679659"/>
              <a:gd name="connsiteX9" fmla="*/ 190704 w 2017059"/>
              <a:gd name="connsiteY9" fmla="*/ 398522 h 1679659"/>
              <a:gd name="connsiteX10" fmla="*/ 210263 w 2017059"/>
              <a:gd name="connsiteY10" fmla="*/ 452310 h 1679659"/>
              <a:gd name="connsiteX11" fmla="*/ 224933 w 2017059"/>
              <a:gd name="connsiteY11" fmla="*/ 476759 h 1679659"/>
              <a:gd name="connsiteX12" fmla="*/ 256717 w 2017059"/>
              <a:gd name="connsiteY12" fmla="*/ 508543 h 1679659"/>
              <a:gd name="connsiteX13" fmla="*/ 290945 w 2017059"/>
              <a:gd name="connsiteY13" fmla="*/ 523212 h 1679659"/>
              <a:gd name="connsiteX14" fmla="*/ 317840 w 2017059"/>
              <a:gd name="connsiteY14" fmla="*/ 547662 h 1679659"/>
              <a:gd name="connsiteX15" fmla="*/ 339844 w 2017059"/>
              <a:gd name="connsiteY15" fmla="*/ 623454 h 1679659"/>
              <a:gd name="connsiteX16" fmla="*/ 371628 w 2017059"/>
              <a:gd name="connsiteY16" fmla="*/ 662573 h 1679659"/>
              <a:gd name="connsiteX17" fmla="*/ 403412 w 2017059"/>
              <a:gd name="connsiteY17" fmla="*/ 679687 h 1679659"/>
              <a:gd name="connsiteX18" fmla="*/ 430306 w 2017059"/>
              <a:gd name="connsiteY18" fmla="*/ 684577 h 1679659"/>
              <a:gd name="connsiteX19" fmla="*/ 476759 w 2017059"/>
              <a:gd name="connsiteY19" fmla="*/ 755480 h 1679659"/>
              <a:gd name="connsiteX20" fmla="*/ 506098 w 2017059"/>
              <a:gd name="connsiteY20" fmla="*/ 823938 h 1679659"/>
              <a:gd name="connsiteX21" fmla="*/ 550107 w 2017059"/>
              <a:gd name="connsiteY21" fmla="*/ 907065 h 1679659"/>
              <a:gd name="connsiteX22" fmla="*/ 569666 w 2017059"/>
              <a:gd name="connsiteY22" fmla="*/ 926624 h 1679659"/>
              <a:gd name="connsiteX23" fmla="*/ 616120 w 2017059"/>
              <a:gd name="connsiteY23" fmla="*/ 1007307 h 1679659"/>
              <a:gd name="connsiteX24" fmla="*/ 628344 w 2017059"/>
              <a:gd name="connsiteY24" fmla="*/ 1024421 h 1679659"/>
              <a:gd name="connsiteX25" fmla="*/ 655238 w 2017059"/>
              <a:gd name="connsiteY25" fmla="*/ 1065985 h 1679659"/>
              <a:gd name="connsiteX26" fmla="*/ 667463 w 2017059"/>
              <a:gd name="connsiteY26" fmla="*/ 1107548 h 1679659"/>
              <a:gd name="connsiteX27" fmla="*/ 682133 w 2017059"/>
              <a:gd name="connsiteY27" fmla="*/ 1131997 h 1679659"/>
              <a:gd name="connsiteX28" fmla="*/ 694357 w 2017059"/>
              <a:gd name="connsiteY28" fmla="*/ 1156447 h 1679659"/>
              <a:gd name="connsiteX29" fmla="*/ 723696 w 2017059"/>
              <a:gd name="connsiteY29" fmla="*/ 1166226 h 1679659"/>
              <a:gd name="connsiteX30" fmla="*/ 731031 w 2017059"/>
              <a:gd name="connsiteY30" fmla="*/ 1205345 h 1679659"/>
              <a:gd name="connsiteX31" fmla="*/ 762815 w 2017059"/>
              <a:gd name="connsiteY31" fmla="*/ 1232239 h 1679659"/>
              <a:gd name="connsiteX32" fmla="*/ 789709 w 2017059"/>
              <a:gd name="connsiteY32" fmla="*/ 1254243 h 1679659"/>
              <a:gd name="connsiteX33" fmla="*/ 801934 w 2017059"/>
              <a:gd name="connsiteY33" fmla="*/ 1288472 h 1679659"/>
              <a:gd name="connsiteX34" fmla="*/ 816603 w 2017059"/>
              <a:gd name="connsiteY34" fmla="*/ 1330036 h 1679659"/>
              <a:gd name="connsiteX35" fmla="*/ 858167 w 2017059"/>
              <a:gd name="connsiteY35" fmla="*/ 1366710 h 1679659"/>
              <a:gd name="connsiteX36" fmla="*/ 889951 w 2017059"/>
              <a:gd name="connsiteY36" fmla="*/ 1386269 h 1679659"/>
              <a:gd name="connsiteX37" fmla="*/ 909510 w 2017059"/>
              <a:gd name="connsiteY37" fmla="*/ 1427833 h 1679659"/>
              <a:gd name="connsiteX38" fmla="*/ 936404 w 2017059"/>
              <a:gd name="connsiteY38" fmla="*/ 1427833 h 1679659"/>
              <a:gd name="connsiteX39" fmla="*/ 955964 w 2017059"/>
              <a:gd name="connsiteY39" fmla="*/ 1447392 h 1679659"/>
              <a:gd name="connsiteX40" fmla="*/ 970633 w 2017059"/>
              <a:gd name="connsiteY40" fmla="*/ 1476731 h 1679659"/>
              <a:gd name="connsiteX41" fmla="*/ 990192 w 2017059"/>
              <a:gd name="connsiteY41" fmla="*/ 1479176 h 1679659"/>
              <a:gd name="connsiteX42" fmla="*/ 1021976 w 2017059"/>
              <a:gd name="connsiteY42" fmla="*/ 1523185 h 1679659"/>
              <a:gd name="connsiteX43" fmla="*/ 1058650 w 2017059"/>
              <a:gd name="connsiteY43" fmla="*/ 1523185 h 1679659"/>
              <a:gd name="connsiteX44" fmla="*/ 1105104 w 2017059"/>
              <a:gd name="connsiteY44" fmla="*/ 1557414 h 1679659"/>
              <a:gd name="connsiteX45" fmla="*/ 1156447 w 2017059"/>
              <a:gd name="connsiteY45" fmla="*/ 1584308 h 1679659"/>
              <a:gd name="connsiteX46" fmla="*/ 1178451 w 2017059"/>
              <a:gd name="connsiteY46" fmla="*/ 1584308 h 1679659"/>
              <a:gd name="connsiteX47" fmla="*/ 1190676 w 2017059"/>
              <a:gd name="connsiteY47" fmla="*/ 1594087 h 1679659"/>
              <a:gd name="connsiteX48" fmla="*/ 1244464 w 2017059"/>
              <a:gd name="connsiteY48" fmla="*/ 1594087 h 1679659"/>
              <a:gd name="connsiteX49" fmla="*/ 1261579 w 2017059"/>
              <a:gd name="connsiteY49" fmla="*/ 1620981 h 1679659"/>
              <a:gd name="connsiteX50" fmla="*/ 1586753 w 2017059"/>
              <a:gd name="connsiteY50" fmla="*/ 1616092 h 1679659"/>
              <a:gd name="connsiteX51" fmla="*/ 1591643 w 2017059"/>
              <a:gd name="connsiteY51" fmla="*/ 1630761 h 1679659"/>
              <a:gd name="connsiteX52" fmla="*/ 1684550 w 2017059"/>
              <a:gd name="connsiteY52" fmla="*/ 1628316 h 1679659"/>
              <a:gd name="connsiteX53" fmla="*/ 1684550 w 2017059"/>
              <a:gd name="connsiteY53" fmla="*/ 1657655 h 1679659"/>
              <a:gd name="connsiteX54" fmla="*/ 2014614 w 2017059"/>
              <a:gd name="connsiteY54" fmla="*/ 1655210 h 1679659"/>
              <a:gd name="connsiteX55" fmla="*/ 2017059 w 2017059"/>
              <a:gd name="connsiteY55" fmla="*/ 1679659 h 1679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2017059" h="1679659">
                <a:moveTo>
                  <a:pt x="0" y="0"/>
                </a:moveTo>
                <a:lnTo>
                  <a:pt x="41564" y="58678"/>
                </a:lnTo>
                <a:lnTo>
                  <a:pt x="66013" y="127135"/>
                </a:lnTo>
                <a:lnTo>
                  <a:pt x="117356" y="166254"/>
                </a:lnTo>
                <a:lnTo>
                  <a:pt x="124691" y="207818"/>
                </a:lnTo>
                <a:lnTo>
                  <a:pt x="139360" y="278720"/>
                </a:lnTo>
                <a:lnTo>
                  <a:pt x="149140" y="308059"/>
                </a:lnTo>
                <a:lnTo>
                  <a:pt x="168699" y="352068"/>
                </a:lnTo>
                <a:lnTo>
                  <a:pt x="171144" y="383852"/>
                </a:lnTo>
                <a:lnTo>
                  <a:pt x="190704" y="398522"/>
                </a:lnTo>
                <a:lnTo>
                  <a:pt x="210263" y="452310"/>
                </a:lnTo>
                <a:lnTo>
                  <a:pt x="224933" y="476759"/>
                </a:lnTo>
                <a:lnTo>
                  <a:pt x="256717" y="508543"/>
                </a:lnTo>
                <a:lnTo>
                  <a:pt x="290945" y="523212"/>
                </a:lnTo>
                <a:lnTo>
                  <a:pt x="317840" y="547662"/>
                </a:lnTo>
                <a:lnTo>
                  <a:pt x="339844" y="623454"/>
                </a:lnTo>
                <a:lnTo>
                  <a:pt x="371628" y="662573"/>
                </a:lnTo>
                <a:lnTo>
                  <a:pt x="403412" y="679687"/>
                </a:lnTo>
                <a:lnTo>
                  <a:pt x="430306" y="684577"/>
                </a:lnTo>
                <a:lnTo>
                  <a:pt x="476759" y="755480"/>
                </a:lnTo>
                <a:lnTo>
                  <a:pt x="506098" y="823938"/>
                </a:lnTo>
                <a:lnTo>
                  <a:pt x="550107" y="907065"/>
                </a:lnTo>
                <a:lnTo>
                  <a:pt x="569666" y="926624"/>
                </a:lnTo>
                <a:lnTo>
                  <a:pt x="616120" y="1007307"/>
                </a:lnTo>
                <a:lnTo>
                  <a:pt x="628344" y="1024421"/>
                </a:lnTo>
                <a:lnTo>
                  <a:pt x="655238" y="1065985"/>
                </a:lnTo>
                <a:lnTo>
                  <a:pt x="667463" y="1107548"/>
                </a:lnTo>
                <a:lnTo>
                  <a:pt x="682133" y="1131997"/>
                </a:lnTo>
                <a:lnTo>
                  <a:pt x="694357" y="1156447"/>
                </a:lnTo>
                <a:lnTo>
                  <a:pt x="723696" y="1166226"/>
                </a:lnTo>
                <a:lnTo>
                  <a:pt x="731031" y="1205345"/>
                </a:lnTo>
                <a:lnTo>
                  <a:pt x="762815" y="1232239"/>
                </a:lnTo>
                <a:lnTo>
                  <a:pt x="789709" y="1254243"/>
                </a:lnTo>
                <a:lnTo>
                  <a:pt x="801934" y="1288472"/>
                </a:lnTo>
                <a:lnTo>
                  <a:pt x="816603" y="1330036"/>
                </a:lnTo>
                <a:lnTo>
                  <a:pt x="858167" y="1366710"/>
                </a:lnTo>
                <a:lnTo>
                  <a:pt x="889951" y="1386269"/>
                </a:lnTo>
                <a:lnTo>
                  <a:pt x="909510" y="1427833"/>
                </a:lnTo>
                <a:lnTo>
                  <a:pt x="936404" y="1427833"/>
                </a:lnTo>
                <a:lnTo>
                  <a:pt x="955964" y="1447392"/>
                </a:lnTo>
                <a:lnTo>
                  <a:pt x="970633" y="1476731"/>
                </a:lnTo>
                <a:lnTo>
                  <a:pt x="990192" y="1479176"/>
                </a:lnTo>
                <a:lnTo>
                  <a:pt x="1021976" y="1523185"/>
                </a:lnTo>
                <a:lnTo>
                  <a:pt x="1058650" y="1523185"/>
                </a:lnTo>
                <a:lnTo>
                  <a:pt x="1105104" y="1557414"/>
                </a:lnTo>
                <a:lnTo>
                  <a:pt x="1156447" y="1584308"/>
                </a:lnTo>
                <a:lnTo>
                  <a:pt x="1178451" y="1584308"/>
                </a:lnTo>
                <a:lnTo>
                  <a:pt x="1190676" y="1594087"/>
                </a:lnTo>
                <a:lnTo>
                  <a:pt x="1244464" y="1594087"/>
                </a:lnTo>
                <a:lnTo>
                  <a:pt x="1261579" y="1620981"/>
                </a:lnTo>
                <a:lnTo>
                  <a:pt x="1586753" y="1616092"/>
                </a:lnTo>
                <a:lnTo>
                  <a:pt x="1591643" y="1630761"/>
                </a:lnTo>
                <a:lnTo>
                  <a:pt x="1684550" y="1628316"/>
                </a:lnTo>
                <a:lnTo>
                  <a:pt x="1684550" y="1657655"/>
                </a:lnTo>
                <a:lnTo>
                  <a:pt x="2014614" y="1655210"/>
                </a:lnTo>
                <a:lnTo>
                  <a:pt x="2017059" y="1679659"/>
                </a:lnTo>
              </a:path>
            </a:pathLst>
          </a:custGeom>
          <a:noFill/>
          <a:ln w="2857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>
              <a:defRPr/>
            </a:pPr>
            <a:endParaRPr lang="en-US" sz="16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47212" name="Freeform 209"/>
          <p:cNvSpPr>
            <a:spLocks/>
          </p:cNvSpPr>
          <p:nvPr/>
        </p:nvSpPr>
        <p:spPr bwMode="auto">
          <a:xfrm>
            <a:off x="7013494" y="2815363"/>
            <a:ext cx="2092292" cy="2320572"/>
          </a:xfrm>
          <a:custGeom>
            <a:avLst/>
            <a:gdLst>
              <a:gd name="T0" fmla="*/ 0 w 1332481"/>
              <a:gd name="T1" fmla="*/ 0 h 1667436"/>
              <a:gd name="T2" fmla="*/ 50639 w 1332481"/>
              <a:gd name="T3" fmla="*/ 34901 h 1667436"/>
              <a:gd name="T4" fmla="*/ 89238 w 1332481"/>
              <a:gd name="T5" fmla="*/ 112212 h 1667436"/>
              <a:gd name="T6" fmla="*/ 115759 w 1332481"/>
              <a:gd name="T7" fmla="*/ 204474 h 1667436"/>
              <a:gd name="T8" fmla="*/ 144705 w 1332481"/>
              <a:gd name="T9" fmla="*/ 461312 h 1667436"/>
              <a:gd name="T10" fmla="*/ 156763 w 1332481"/>
              <a:gd name="T11" fmla="*/ 603446 h 1667436"/>
              <a:gd name="T12" fmla="*/ 166410 w 1332481"/>
              <a:gd name="T13" fmla="*/ 663293 h 1667436"/>
              <a:gd name="T14" fmla="*/ 188116 w 1332481"/>
              <a:gd name="T15" fmla="*/ 733110 h 1667436"/>
              <a:gd name="T16" fmla="*/ 212230 w 1332481"/>
              <a:gd name="T17" fmla="*/ 770514 h 1667436"/>
              <a:gd name="T18" fmla="*/ 236351 w 1332481"/>
              <a:gd name="T19" fmla="*/ 795450 h 1667436"/>
              <a:gd name="T20" fmla="*/ 272524 w 1332481"/>
              <a:gd name="T21" fmla="*/ 842827 h 1667436"/>
              <a:gd name="T22" fmla="*/ 286997 w 1332481"/>
              <a:gd name="T23" fmla="*/ 890208 h 1667436"/>
              <a:gd name="T24" fmla="*/ 294232 w 1332481"/>
              <a:gd name="T25" fmla="*/ 940076 h 1667436"/>
              <a:gd name="T26" fmla="*/ 306291 w 1332481"/>
              <a:gd name="T27" fmla="*/ 974985 h 1667436"/>
              <a:gd name="T28" fmla="*/ 306291 w 1332481"/>
              <a:gd name="T29" fmla="*/ 1022362 h 1667436"/>
              <a:gd name="T30" fmla="*/ 327995 w 1332481"/>
              <a:gd name="T31" fmla="*/ 1067250 h 1667436"/>
              <a:gd name="T32" fmla="*/ 337643 w 1332481"/>
              <a:gd name="T33" fmla="*/ 1119616 h 1667436"/>
              <a:gd name="T34" fmla="*/ 354525 w 1332481"/>
              <a:gd name="T35" fmla="*/ 1164501 h 1667436"/>
              <a:gd name="T36" fmla="*/ 378641 w 1332481"/>
              <a:gd name="T37" fmla="*/ 1189436 h 1667436"/>
              <a:gd name="T38" fmla="*/ 429287 w 1332481"/>
              <a:gd name="T39" fmla="*/ 1271722 h 1667436"/>
              <a:gd name="T40" fmla="*/ 446169 w 1332481"/>
              <a:gd name="T41" fmla="*/ 1326586 h 1667436"/>
              <a:gd name="T42" fmla="*/ 453406 w 1332481"/>
              <a:gd name="T43" fmla="*/ 1356502 h 1667436"/>
              <a:gd name="T44" fmla="*/ 484757 w 1332481"/>
              <a:gd name="T45" fmla="*/ 1401388 h 1667436"/>
              <a:gd name="T46" fmla="*/ 496816 w 1332481"/>
              <a:gd name="T47" fmla="*/ 1441286 h 1667436"/>
              <a:gd name="T48" fmla="*/ 518523 w 1332481"/>
              <a:gd name="T49" fmla="*/ 1443781 h 1667436"/>
              <a:gd name="T50" fmla="*/ 532994 w 1332481"/>
              <a:gd name="T51" fmla="*/ 1456247 h 1667436"/>
              <a:gd name="T52" fmla="*/ 566758 w 1332481"/>
              <a:gd name="T53" fmla="*/ 1476196 h 1667436"/>
              <a:gd name="T54" fmla="*/ 595698 w 1332481"/>
              <a:gd name="T55" fmla="*/ 1498636 h 1667436"/>
              <a:gd name="T56" fmla="*/ 612582 w 1332481"/>
              <a:gd name="T57" fmla="*/ 1523573 h 1667436"/>
              <a:gd name="T58" fmla="*/ 622227 w 1332481"/>
              <a:gd name="T59" fmla="*/ 1533546 h 1667436"/>
              <a:gd name="T60" fmla="*/ 648756 w 1332481"/>
              <a:gd name="T61" fmla="*/ 1543522 h 1667436"/>
              <a:gd name="T62" fmla="*/ 665638 w 1332481"/>
              <a:gd name="T63" fmla="*/ 1573445 h 1667436"/>
              <a:gd name="T64" fmla="*/ 689756 w 1332481"/>
              <a:gd name="T65" fmla="*/ 1575937 h 1667436"/>
              <a:gd name="T66" fmla="*/ 713872 w 1332481"/>
              <a:gd name="T67" fmla="*/ 1605860 h 1667436"/>
              <a:gd name="T68" fmla="*/ 759694 w 1332481"/>
              <a:gd name="T69" fmla="*/ 1613341 h 1667436"/>
              <a:gd name="T70" fmla="*/ 776577 w 1332481"/>
              <a:gd name="T71" fmla="*/ 1633290 h 1667436"/>
              <a:gd name="T72" fmla="*/ 803105 w 1332481"/>
              <a:gd name="T73" fmla="*/ 1640770 h 1667436"/>
              <a:gd name="T74" fmla="*/ 822399 w 1332481"/>
              <a:gd name="T75" fmla="*/ 1645756 h 1667436"/>
              <a:gd name="T76" fmla="*/ 969514 w 1332481"/>
              <a:gd name="T77" fmla="*/ 1645756 h 1667436"/>
              <a:gd name="T78" fmla="*/ 986397 w 1332481"/>
              <a:gd name="T79" fmla="*/ 1673186 h 1667436"/>
              <a:gd name="T80" fmla="*/ 1220338 w 1332481"/>
              <a:gd name="T81" fmla="*/ 1673186 h 1667436"/>
              <a:gd name="T82" fmla="*/ 1232396 w 1332481"/>
              <a:gd name="T83" fmla="*/ 1688147 h 1667436"/>
              <a:gd name="T84" fmla="*/ 1307160 w 1332481"/>
              <a:gd name="T85" fmla="*/ 1688147 h 1667436"/>
              <a:gd name="T86" fmla="*/ 1314393 w 1332481"/>
              <a:gd name="T87" fmla="*/ 1700617 h 16674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332481"/>
              <a:gd name="T133" fmla="*/ 0 h 1667436"/>
              <a:gd name="T134" fmla="*/ 1332481 w 1332481"/>
              <a:gd name="T135" fmla="*/ 1667436 h 16674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332481" h="1667436">
                <a:moveTo>
                  <a:pt x="0" y="0"/>
                </a:moveTo>
                <a:lnTo>
                  <a:pt x="51343" y="34229"/>
                </a:lnTo>
                <a:lnTo>
                  <a:pt x="90462" y="110022"/>
                </a:lnTo>
                <a:lnTo>
                  <a:pt x="117356" y="200484"/>
                </a:lnTo>
                <a:lnTo>
                  <a:pt x="146695" y="452311"/>
                </a:lnTo>
                <a:lnTo>
                  <a:pt x="158920" y="591671"/>
                </a:lnTo>
                <a:lnTo>
                  <a:pt x="168700" y="650349"/>
                </a:lnTo>
                <a:lnTo>
                  <a:pt x="190704" y="718807"/>
                </a:lnTo>
                <a:lnTo>
                  <a:pt x="215153" y="755481"/>
                </a:lnTo>
                <a:lnTo>
                  <a:pt x="239602" y="779930"/>
                </a:lnTo>
                <a:lnTo>
                  <a:pt x="276276" y="826383"/>
                </a:lnTo>
                <a:lnTo>
                  <a:pt x="290946" y="872837"/>
                </a:lnTo>
                <a:lnTo>
                  <a:pt x="298280" y="921735"/>
                </a:lnTo>
                <a:lnTo>
                  <a:pt x="310505" y="955964"/>
                </a:lnTo>
                <a:lnTo>
                  <a:pt x="310505" y="1002417"/>
                </a:lnTo>
                <a:lnTo>
                  <a:pt x="332509" y="1046426"/>
                </a:lnTo>
                <a:lnTo>
                  <a:pt x="342289" y="1097769"/>
                </a:lnTo>
                <a:lnTo>
                  <a:pt x="359403" y="1141778"/>
                </a:lnTo>
                <a:lnTo>
                  <a:pt x="383853" y="1166227"/>
                </a:lnTo>
                <a:lnTo>
                  <a:pt x="435196" y="1246909"/>
                </a:lnTo>
                <a:lnTo>
                  <a:pt x="452310" y="1300698"/>
                </a:lnTo>
                <a:lnTo>
                  <a:pt x="459645" y="1330037"/>
                </a:lnTo>
                <a:lnTo>
                  <a:pt x="491429" y="1374045"/>
                </a:lnTo>
                <a:lnTo>
                  <a:pt x="503654" y="1413164"/>
                </a:lnTo>
                <a:lnTo>
                  <a:pt x="525658" y="1415609"/>
                </a:lnTo>
                <a:lnTo>
                  <a:pt x="540327" y="1427834"/>
                </a:lnTo>
                <a:lnTo>
                  <a:pt x="574556" y="1447393"/>
                </a:lnTo>
                <a:lnTo>
                  <a:pt x="603895" y="1469397"/>
                </a:lnTo>
                <a:lnTo>
                  <a:pt x="621010" y="1493846"/>
                </a:lnTo>
                <a:lnTo>
                  <a:pt x="630789" y="1503626"/>
                </a:lnTo>
                <a:lnTo>
                  <a:pt x="657684" y="1513406"/>
                </a:lnTo>
                <a:lnTo>
                  <a:pt x="674798" y="1542745"/>
                </a:lnTo>
                <a:lnTo>
                  <a:pt x="699247" y="1545190"/>
                </a:lnTo>
                <a:lnTo>
                  <a:pt x="723696" y="1574529"/>
                </a:lnTo>
                <a:lnTo>
                  <a:pt x="770150" y="1581863"/>
                </a:lnTo>
                <a:lnTo>
                  <a:pt x="787264" y="1601423"/>
                </a:lnTo>
                <a:lnTo>
                  <a:pt x="814158" y="1608758"/>
                </a:lnTo>
                <a:lnTo>
                  <a:pt x="833718" y="1613647"/>
                </a:lnTo>
                <a:lnTo>
                  <a:pt x="982858" y="1613647"/>
                </a:lnTo>
                <a:lnTo>
                  <a:pt x="999972" y="1640542"/>
                </a:lnTo>
                <a:lnTo>
                  <a:pt x="1237130" y="1640542"/>
                </a:lnTo>
                <a:lnTo>
                  <a:pt x="1249354" y="1655211"/>
                </a:lnTo>
                <a:lnTo>
                  <a:pt x="1325147" y="1655211"/>
                </a:lnTo>
                <a:lnTo>
                  <a:pt x="1332481" y="1667436"/>
                </a:lnTo>
              </a:path>
            </a:pathLst>
          </a:custGeom>
          <a:noFill/>
          <a:ln w="28575" cap="flat" cmpd="sng" algn="ctr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6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47266" name="Straight Connector 139"/>
          <p:cNvCxnSpPr>
            <a:cxnSpLocks noChangeShapeType="1"/>
          </p:cNvCxnSpPr>
          <p:nvPr/>
        </p:nvCxnSpPr>
        <p:spPr bwMode="auto">
          <a:xfrm>
            <a:off x="7013494" y="2802117"/>
            <a:ext cx="0" cy="2344861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269" name="Straight Connector 957"/>
          <p:cNvCxnSpPr>
            <a:cxnSpLocks noChangeShapeType="1"/>
          </p:cNvCxnSpPr>
          <p:nvPr/>
        </p:nvCxnSpPr>
        <p:spPr bwMode="auto">
          <a:xfrm flipV="1">
            <a:off x="6993544" y="5149184"/>
            <a:ext cx="4830482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58755E62-C94B-4754-909C-312C16602BA2}"/>
              </a:ext>
            </a:extLst>
          </p:cNvPr>
          <p:cNvGrpSpPr/>
          <p:nvPr/>
        </p:nvGrpSpPr>
        <p:grpSpPr>
          <a:xfrm>
            <a:off x="6934368" y="2799237"/>
            <a:ext cx="94204" cy="2345046"/>
            <a:chOff x="1720957" y="2521130"/>
            <a:chExt cx="64008" cy="1905168"/>
          </a:xfrm>
        </p:grpSpPr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20AA88C-8468-428C-9211-986525741AA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20957" y="2521130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ECB36ECB-B7E2-4040-BC2F-33C79E4AB3D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20957" y="2997422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85BBE75E-A2F5-48F3-9648-4DD276676E6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20957" y="3473714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BCA313A1-EA00-44FD-B982-CFFF102EF86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20957" y="3950006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A42A63CD-1166-4988-A929-325C9F0F21D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20957" y="4426298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15" name="TextBox 214">
            <a:extLst>
              <a:ext uri="{FF2B5EF4-FFF2-40B4-BE49-F238E27FC236}">
                <a16:creationId xmlns:a16="http://schemas.microsoft.com/office/drawing/2014/main" id="{3E3DBF68-FC2E-4C35-B656-44F65BFED4F8}"/>
              </a:ext>
            </a:extLst>
          </p:cNvPr>
          <p:cNvSpPr txBox="1"/>
          <p:nvPr/>
        </p:nvSpPr>
        <p:spPr>
          <a:xfrm>
            <a:off x="8218606" y="3477492"/>
            <a:ext cx="3406939" cy="307777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HR</a:t>
            </a:r>
            <a:r>
              <a:rPr lang="en-US" sz="14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:</a:t>
            </a:r>
            <a:r>
              <a:rPr lang="pl-PL" sz="14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</a:t>
            </a: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0.47 (95% CI: 0.37-0.59; </a:t>
            </a:r>
            <a:r>
              <a:rPr lang="en-US" altLang="en-US" sz="1400" i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 </a:t>
            </a: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&lt;.001)</a:t>
            </a:r>
            <a:endParaRPr lang="en-US" sz="1400" kern="0" dirty="0">
              <a:solidFill>
                <a:prstClr val="black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16" name="TextBox 60">
            <a:extLst>
              <a:ext uri="{FF2B5EF4-FFF2-40B4-BE49-F238E27FC236}">
                <a16:creationId xmlns:a16="http://schemas.microsoft.com/office/drawing/2014/main" id="{F0EB3EBC-0FF4-4ADF-ADC3-FBBF5235C6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6627" y="2513380"/>
            <a:ext cx="285150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Median PFS, Mo</a:t>
            </a:r>
          </a:p>
        </p:txBody>
      </p:sp>
      <p:sp>
        <p:nvSpPr>
          <p:cNvPr id="217" name="TextBox 98">
            <a:extLst>
              <a:ext uri="{FF2B5EF4-FFF2-40B4-BE49-F238E27FC236}">
                <a16:creationId xmlns:a16="http://schemas.microsoft.com/office/drawing/2014/main" id="{50090278-069E-4572-8686-63B5B6F70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00575" y="2833675"/>
            <a:ext cx="76069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6.4 </a:t>
            </a:r>
            <a:b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3.3 </a:t>
            </a:r>
          </a:p>
        </p:txBody>
      </p:sp>
      <p:sp>
        <p:nvSpPr>
          <p:cNvPr id="218" name="TextBox 98">
            <a:extLst>
              <a:ext uri="{FF2B5EF4-FFF2-40B4-BE49-F238E27FC236}">
                <a16:creationId xmlns:a16="http://schemas.microsoft.com/office/drawing/2014/main" id="{A5DA6EFB-7B2E-4EEB-B08E-2FDD1AF58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8760" y="2829933"/>
            <a:ext cx="17248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FOLFIRINOX</a:t>
            </a:r>
            <a:b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Gemcitabine</a:t>
            </a:r>
          </a:p>
        </p:txBody>
      </p: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D58EB3FC-6036-4C95-BBBB-0F1176D0B797}"/>
              </a:ext>
            </a:extLst>
          </p:cNvPr>
          <p:cNvGrpSpPr/>
          <p:nvPr/>
        </p:nvGrpSpPr>
        <p:grpSpPr>
          <a:xfrm>
            <a:off x="8689942" y="2991735"/>
            <a:ext cx="278581" cy="198897"/>
            <a:chOff x="3050124" y="2786731"/>
            <a:chExt cx="372472" cy="132479"/>
          </a:xfrm>
        </p:grpSpPr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id="{A2C3881A-655D-4BE6-92DE-429F7D2FC115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3050124" y="2786731"/>
              <a:ext cx="372472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3C356F87-104C-422B-AC55-F964071CD281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3050124" y="2919210"/>
              <a:ext cx="372472" cy="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22941008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261580" y="2472432"/>
            <a:ext cx="551041" cy="3070368"/>
            <a:chOff x="6259991" y="2451207"/>
            <a:chExt cx="551041" cy="3070368"/>
          </a:xfrm>
        </p:grpSpPr>
        <p:sp>
          <p:nvSpPr>
            <p:cNvPr id="148" name="TextBox 41"/>
            <p:cNvSpPr txBox="1">
              <a:spLocks noChangeArrowheads="1"/>
            </p:cNvSpPr>
            <p:nvPr/>
          </p:nvSpPr>
          <p:spPr bwMode="auto">
            <a:xfrm>
              <a:off x="6259991" y="2451207"/>
              <a:ext cx="551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100</a:t>
              </a:r>
            </a:p>
          </p:txBody>
        </p:sp>
        <p:sp>
          <p:nvSpPr>
            <p:cNvPr id="149" name="TextBox 43"/>
            <p:cNvSpPr txBox="1">
              <a:spLocks noChangeArrowheads="1"/>
            </p:cNvSpPr>
            <p:nvPr/>
          </p:nvSpPr>
          <p:spPr bwMode="auto">
            <a:xfrm>
              <a:off x="6259991" y="2998311"/>
              <a:ext cx="551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80</a:t>
              </a:r>
            </a:p>
          </p:txBody>
        </p:sp>
        <p:sp>
          <p:nvSpPr>
            <p:cNvPr id="150" name="TextBox 45"/>
            <p:cNvSpPr txBox="1">
              <a:spLocks noChangeArrowheads="1"/>
            </p:cNvSpPr>
            <p:nvPr/>
          </p:nvSpPr>
          <p:spPr bwMode="auto">
            <a:xfrm>
              <a:off x="6259991" y="3544180"/>
              <a:ext cx="551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60</a:t>
              </a:r>
            </a:p>
          </p:txBody>
        </p:sp>
        <p:sp>
          <p:nvSpPr>
            <p:cNvPr id="151" name="TextBox 47"/>
            <p:cNvSpPr txBox="1">
              <a:spLocks noChangeArrowheads="1"/>
            </p:cNvSpPr>
            <p:nvPr/>
          </p:nvSpPr>
          <p:spPr bwMode="auto">
            <a:xfrm>
              <a:off x="6259991" y="4091284"/>
              <a:ext cx="551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40</a:t>
              </a:r>
            </a:p>
          </p:txBody>
        </p:sp>
        <p:sp>
          <p:nvSpPr>
            <p:cNvPr id="152" name="TextBox 49"/>
            <p:cNvSpPr txBox="1">
              <a:spLocks noChangeArrowheads="1"/>
            </p:cNvSpPr>
            <p:nvPr/>
          </p:nvSpPr>
          <p:spPr bwMode="auto">
            <a:xfrm>
              <a:off x="6259991" y="4637152"/>
              <a:ext cx="551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153" name="TextBox 51"/>
            <p:cNvSpPr txBox="1">
              <a:spLocks noChangeArrowheads="1"/>
            </p:cNvSpPr>
            <p:nvPr/>
          </p:nvSpPr>
          <p:spPr bwMode="auto">
            <a:xfrm>
              <a:off x="6259991" y="5183021"/>
              <a:ext cx="55104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43039" y="2481861"/>
            <a:ext cx="569349" cy="3060505"/>
            <a:chOff x="441450" y="2460635"/>
            <a:chExt cx="569349" cy="3060505"/>
          </a:xfrm>
        </p:grpSpPr>
        <p:sp>
          <p:nvSpPr>
            <p:cNvPr id="61469" name="TextBox 41"/>
            <p:cNvSpPr txBox="1">
              <a:spLocks noChangeArrowheads="1"/>
            </p:cNvSpPr>
            <p:nvPr/>
          </p:nvSpPr>
          <p:spPr bwMode="auto">
            <a:xfrm>
              <a:off x="441450" y="2460635"/>
              <a:ext cx="56934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100</a:t>
              </a:r>
            </a:p>
          </p:txBody>
        </p:sp>
        <p:sp>
          <p:nvSpPr>
            <p:cNvPr id="61470" name="TextBox 43"/>
            <p:cNvSpPr txBox="1">
              <a:spLocks noChangeArrowheads="1"/>
            </p:cNvSpPr>
            <p:nvPr/>
          </p:nvSpPr>
          <p:spPr bwMode="auto">
            <a:xfrm>
              <a:off x="528854" y="2997876"/>
              <a:ext cx="48194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80</a:t>
              </a:r>
            </a:p>
          </p:txBody>
        </p:sp>
        <p:sp>
          <p:nvSpPr>
            <p:cNvPr id="61471" name="TextBox 45"/>
            <p:cNvSpPr txBox="1">
              <a:spLocks noChangeArrowheads="1"/>
            </p:cNvSpPr>
            <p:nvPr/>
          </p:nvSpPr>
          <p:spPr bwMode="auto">
            <a:xfrm>
              <a:off x="528854" y="3543744"/>
              <a:ext cx="48194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60</a:t>
              </a:r>
            </a:p>
          </p:txBody>
        </p:sp>
        <p:sp>
          <p:nvSpPr>
            <p:cNvPr id="61472" name="TextBox 47"/>
            <p:cNvSpPr txBox="1">
              <a:spLocks noChangeArrowheads="1"/>
            </p:cNvSpPr>
            <p:nvPr/>
          </p:nvSpPr>
          <p:spPr bwMode="auto">
            <a:xfrm>
              <a:off x="528854" y="4090848"/>
              <a:ext cx="48194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40</a:t>
              </a:r>
            </a:p>
          </p:txBody>
        </p:sp>
        <p:sp>
          <p:nvSpPr>
            <p:cNvPr id="61473" name="TextBox 49"/>
            <p:cNvSpPr txBox="1">
              <a:spLocks noChangeArrowheads="1"/>
            </p:cNvSpPr>
            <p:nvPr/>
          </p:nvSpPr>
          <p:spPr bwMode="auto">
            <a:xfrm>
              <a:off x="528854" y="4636717"/>
              <a:ext cx="48194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61474" name="TextBox 51"/>
            <p:cNvSpPr txBox="1">
              <a:spLocks noChangeArrowheads="1"/>
            </p:cNvSpPr>
            <p:nvPr/>
          </p:nvSpPr>
          <p:spPr bwMode="auto">
            <a:xfrm>
              <a:off x="528854" y="5182586"/>
              <a:ext cx="48194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algn="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</p:grpSp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altLang="en-US" dirty="0"/>
              <a:t>MPACT: 1L </a:t>
            </a:r>
            <a:r>
              <a:rPr lang="de-DE" altLang="en-US" dirty="0"/>
              <a:t>Gemcitabine + </a:t>
            </a:r>
            <a:r>
              <a:rPr lang="de-DE" altLang="en-US" i="1" dirty="0"/>
              <a:t>Nab</a:t>
            </a:r>
            <a:r>
              <a:rPr lang="de-DE" altLang="en-US" dirty="0"/>
              <a:t>-Paclitaxel </a:t>
            </a:r>
            <a:r>
              <a:rPr lang="en-US" altLang="en-US" dirty="0"/>
              <a:t>vs Gemcitabine for mPDAC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BE8343E-1E01-53CD-CD17-7EE1E3205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7" y="1335023"/>
            <a:ext cx="11857089" cy="4754880"/>
          </a:xfrm>
        </p:spPr>
        <p:txBody>
          <a:bodyPr/>
          <a:lstStyle/>
          <a:p>
            <a:r>
              <a:rPr lang="en-US" sz="2000" dirty="0"/>
              <a:t>Phase III study of gemcitabine + </a:t>
            </a:r>
            <a:r>
              <a:rPr lang="en-US" sz="2000" i="1" dirty="0"/>
              <a:t>nab</a:t>
            </a:r>
            <a:r>
              <a:rPr lang="en-US" sz="2000" dirty="0"/>
              <a:t>-paclitaxel vs gemcitabine in patients with metastatic pancreatic cancer, no previous treatment for metastatic disease, KPS ≥70 (N = 861)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B2DD8-E5EE-3FE0-2CEA-203B06419EB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Von Hoff. NEJM. 2013;369:1691.</a:t>
            </a:r>
          </a:p>
        </p:txBody>
      </p:sp>
      <p:sp>
        <p:nvSpPr>
          <p:cNvPr id="61476" name="TextBox 54"/>
          <p:cNvSpPr txBox="1">
            <a:spLocks noChangeArrowheads="1"/>
          </p:cNvSpPr>
          <p:nvPr/>
        </p:nvSpPr>
        <p:spPr bwMode="auto">
          <a:xfrm>
            <a:off x="5468779" y="5418124"/>
            <a:ext cx="457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39</a:t>
            </a:r>
          </a:p>
        </p:txBody>
      </p:sp>
      <p:cxnSp>
        <p:nvCxnSpPr>
          <p:cNvPr id="61452" name="Straight Connector 11"/>
          <p:cNvCxnSpPr>
            <a:cxnSpLocks noChangeShapeType="1"/>
            <a:endCxn id="61476" idx="0"/>
          </p:cNvCxnSpPr>
          <p:nvPr/>
        </p:nvCxnSpPr>
        <p:spPr bwMode="auto">
          <a:xfrm>
            <a:off x="1028767" y="5398364"/>
            <a:ext cx="4668776" cy="1976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53" name="Straight Connector 13"/>
          <p:cNvCxnSpPr>
            <a:cxnSpLocks noChangeShapeType="1"/>
          </p:cNvCxnSpPr>
          <p:nvPr/>
        </p:nvCxnSpPr>
        <p:spPr bwMode="auto">
          <a:xfrm flipH="1" flipV="1">
            <a:off x="1028911" y="2653367"/>
            <a:ext cx="0" cy="2762289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53" name="Straight Connector 12"/>
          <p:cNvCxnSpPr>
            <a:cxnSpLocks noChangeShapeType="1"/>
          </p:cNvCxnSpPr>
          <p:nvPr/>
        </p:nvCxnSpPr>
        <p:spPr bwMode="auto">
          <a:xfrm flipH="1">
            <a:off x="967268" y="2655435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54" name="Straight Connector 15"/>
          <p:cNvCxnSpPr>
            <a:cxnSpLocks noChangeShapeType="1"/>
          </p:cNvCxnSpPr>
          <p:nvPr/>
        </p:nvCxnSpPr>
        <p:spPr bwMode="auto">
          <a:xfrm flipH="1">
            <a:off x="967268" y="3204021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55" name="Straight Connector 17"/>
          <p:cNvCxnSpPr>
            <a:cxnSpLocks noChangeShapeType="1"/>
          </p:cNvCxnSpPr>
          <p:nvPr/>
        </p:nvCxnSpPr>
        <p:spPr bwMode="auto">
          <a:xfrm flipH="1">
            <a:off x="967268" y="3752607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56" name="Straight Connector 19"/>
          <p:cNvCxnSpPr>
            <a:cxnSpLocks noChangeShapeType="1"/>
          </p:cNvCxnSpPr>
          <p:nvPr/>
        </p:nvCxnSpPr>
        <p:spPr bwMode="auto">
          <a:xfrm flipH="1">
            <a:off x="967268" y="4301193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57" name="Straight Connector 21"/>
          <p:cNvCxnSpPr>
            <a:cxnSpLocks noChangeShapeType="1"/>
          </p:cNvCxnSpPr>
          <p:nvPr/>
        </p:nvCxnSpPr>
        <p:spPr bwMode="auto">
          <a:xfrm flipH="1">
            <a:off x="967268" y="4849779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58" name="Straight Connector 23"/>
          <p:cNvCxnSpPr>
            <a:cxnSpLocks noChangeShapeType="1"/>
          </p:cNvCxnSpPr>
          <p:nvPr/>
        </p:nvCxnSpPr>
        <p:spPr bwMode="auto">
          <a:xfrm flipH="1">
            <a:off x="967268" y="5398364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55" name="Straight Connector 27"/>
          <p:cNvCxnSpPr>
            <a:cxnSpLocks noChangeShapeType="1"/>
          </p:cNvCxnSpPr>
          <p:nvPr/>
        </p:nvCxnSpPr>
        <p:spPr bwMode="auto">
          <a:xfrm>
            <a:off x="1032153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56" name="Straight Connector 28"/>
          <p:cNvCxnSpPr>
            <a:cxnSpLocks noChangeShapeType="1"/>
          </p:cNvCxnSpPr>
          <p:nvPr/>
        </p:nvCxnSpPr>
        <p:spPr bwMode="auto">
          <a:xfrm>
            <a:off x="1390697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57" name="Straight Connector 29"/>
          <p:cNvCxnSpPr>
            <a:cxnSpLocks noChangeShapeType="1"/>
          </p:cNvCxnSpPr>
          <p:nvPr/>
        </p:nvCxnSpPr>
        <p:spPr bwMode="auto">
          <a:xfrm>
            <a:off x="1749241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58" name="Straight Connector 30"/>
          <p:cNvCxnSpPr>
            <a:cxnSpLocks noChangeShapeType="1"/>
          </p:cNvCxnSpPr>
          <p:nvPr/>
        </p:nvCxnSpPr>
        <p:spPr bwMode="auto">
          <a:xfrm>
            <a:off x="2107785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59" name="Straight Connector 31"/>
          <p:cNvCxnSpPr>
            <a:cxnSpLocks noChangeShapeType="1"/>
          </p:cNvCxnSpPr>
          <p:nvPr/>
        </p:nvCxnSpPr>
        <p:spPr bwMode="auto">
          <a:xfrm>
            <a:off x="2466329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0" name="Straight Connector 32"/>
          <p:cNvCxnSpPr>
            <a:cxnSpLocks noChangeShapeType="1"/>
          </p:cNvCxnSpPr>
          <p:nvPr/>
        </p:nvCxnSpPr>
        <p:spPr bwMode="auto">
          <a:xfrm>
            <a:off x="2824873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1" name="Straight Connector 33"/>
          <p:cNvCxnSpPr>
            <a:cxnSpLocks noChangeShapeType="1"/>
          </p:cNvCxnSpPr>
          <p:nvPr/>
        </p:nvCxnSpPr>
        <p:spPr bwMode="auto">
          <a:xfrm>
            <a:off x="3183417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2" name="Straight Connector 34"/>
          <p:cNvCxnSpPr>
            <a:cxnSpLocks noChangeShapeType="1"/>
          </p:cNvCxnSpPr>
          <p:nvPr/>
        </p:nvCxnSpPr>
        <p:spPr bwMode="auto">
          <a:xfrm>
            <a:off x="3541961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3" name="Straight Connector 35"/>
          <p:cNvCxnSpPr>
            <a:cxnSpLocks noChangeShapeType="1"/>
          </p:cNvCxnSpPr>
          <p:nvPr/>
        </p:nvCxnSpPr>
        <p:spPr bwMode="auto">
          <a:xfrm>
            <a:off x="3900505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4" name="Straight Connector 36"/>
          <p:cNvCxnSpPr>
            <a:cxnSpLocks noChangeShapeType="1"/>
          </p:cNvCxnSpPr>
          <p:nvPr/>
        </p:nvCxnSpPr>
        <p:spPr bwMode="auto">
          <a:xfrm>
            <a:off x="4259049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5" name="Straight Connector 37"/>
          <p:cNvCxnSpPr>
            <a:cxnSpLocks noChangeShapeType="1"/>
          </p:cNvCxnSpPr>
          <p:nvPr/>
        </p:nvCxnSpPr>
        <p:spPr bwMode="auto">
          <a:xfrm>
            <a:off x="4617593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6" name="Straight Connector 38"/>
          <p:cNvCxnSpPr>
            <a:cxnSpLocks noChangeShapeType="1"/>
          </p:cNvCxnSpPr>
          <p:nvPr/>
        </p:nvCxnSpPr>
        <p:spPr bwMode="auto">
          <a:xfrm>
            <a:off x="4976137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7" name="Straight Connector 39"/>
          <p:cNvCxnSpPr>
            <a:cxnSpLocks noChangeShapeType="1"/>
          </p:cNvCxnSpPr>
          <p:nvPr/>
        </p:nvCxnSpPr>
        <p:spPr bwMode="auto">
          <a:xfrm>
            <a:off x="5334681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68" name="Straight Connector 40"/>
          <p:cNvCxnSpPr>
            <a:cxnSpLocks noChangeShapeType="1"/>
          </p:cNvCxnSpPr>
          <p:nvPr/>
        </p:nvCxnSpPr>
        <p:spPr bwMode="auto">
          <a:xfrm>
            <a:off x="5693225" y="5407534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475" name="TextBox 53"/>
          <p:cNvSpPr txBox="1">
            <a:spLocks noChangeArrowheads="1"/>
          </p:cNvSpPr>
          <p:nvPr/>
        </p:nvSpPr>
        <p:spPr bwMode="auto">
          <a:xfrm>
            <a:off x="813876" y="5418124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61477" name="TextBox 55"/>
          <p:cNvSpPr txBox="1">
            <a:spLocks noChangeArrowheads="1"/>
          </p:cNvSpPr>
          <p:nvPr/>
        </p:nvSpPr>
        <p:spPr bwMode="auto">
          <a:xfrm>
            <a:off x="1171618" y="5418124"/>
            <a:ext cx="457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61478" name="TextBox 56"/>
          <p:cNvSpPr txBox="1">
            <a:spLocks noChangeArrowheads="1"/>
          </p:cNvSpPr>
          <p:nvPr/>
        </p:nvSpPr>
        <p:spPr bwMode="auto">
          <a:xfrm>
            <a:off x="1529361" y="5418124"/>
            <a:ext cx="4585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sp>
        <p:nvSpPr>
          <p:cNvPr id="61479" name="TextBox 57"/>
          <p:cNvSpPr txBox="1">
            <a:spLocks noChangeArrowheads="1"/>
          </p:cNvSpPr>
          <p:nvPr/>
        </p:nvSpPr>
        <p:spPr bwMode="auto">
          <a:xfrm>
            <a:off x="1888166" y="5418124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9</a:t>
            </a:r>
          </a:p>
        </p:txBody>
      </p:sp>
      <p:sp>
        <p:nvSpPr>
          <p:cNvPr id="61480" name="TextBox 58"/>
          <p:cNvSpPr txBox="1">
            <a:spLocks noChangeArrowheads="1"/>
          </p:cNvSpPr>
          <p:nvPr/>
        </p:nvSpPr>
        <p:spPr bwMode="auto">
          <a:xfrm>
            <a:off x="2245908" y="5418124"/>
            <a:ext cx="457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12</a:t>
            </a:r>
          </a:p>
        </p:txBody>
      </p:sp>
      <p:sp>
        <p:nvSpPr>
          <p:cNvPr id="61481" name="TextBox 59"/>
          <p:cNvSpPr txBox="1">
            <a:spLocks noChangeArrowheads="1"/>
          </p:cNvSpPr>
          <p:nvPr/>
        </p:nvSpPr>
        <p:spPr bwMode="auto">
          <a:xfrm>
            <a:off x="2603651" y="5418124"/>
            <a:ext cx="4585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</a:t>
            </a:r>
          </a:p>
        </p:txBody>
      </p:sp>
      <p:sp>
        <p:nvSpPr>
          <p:cNvPr id="61482" name="TextBox 60"/>
          <p:cNvSpPr txBox="1">
            <a:spLocks noChangeArrowheads="1"/>
          </p:cNvSpPr>
          <p:nvPr/>
        </p:nvSpPr>
        <p:spPr bwMode="auto">
          <a:xfrm>
            <a:off x="2962456" y="5418124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18</a:t>
            </a:r>
          </a:p>
        </p:txBody>
      </p:sp>
      <p:sp>
        <p:nvSpPr>
          <p:cNvPr id="61483" name="TextBox 61"/>
          <p:cNvSpPr txBox="1">
            <a:spLocks noChangeArrowheads="1"/>
          </p:cNvSpPr>
          <p:nvPr/>
        </p:nvSpPr>
        <p:spPr bwMode="auto">
          <a:xfrm>
            <a:off x="3320199" y="5418124"/>
            <a:ext cx="457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21</a:t>
            </a:r>
          </a:p>
        </p:txBody>
      </p:sp>
      <p:sp>
        <p:nvSpPr>
          <p:cNvPr id="61484" name="TextBox 62"/>
          <p:cNvSpPr txBox="1">
            <a:spLocks noChangeArrowheads="1"/>
          </p:cNvSpPr>
          <p:nvPr/>
        </p:nvSpPr>
        <p:spPr bwMode="auto">
          <a:xfrm>
            <a:off x="3677941" y="5418124"/>
            <a:ext cx="4585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24</a:t>
            </a:r>
          </a:p>
        </p:txBody>
      </p:sp>
      <p:sp>
        <p:nvSpPr>
          <p:cNvPr id="61485" name="TextBox 63"/>
          <p:cNvSpPr txBox="1">
            <a:spLocks noChangeArrowheads="1"/>
          </p:cNvSpPr>
          <p:nvPr/>
        </p:nvSpPr>
        <p:spPr bwMode="auto">
          <a:xfrm>
            <a:off x="4036747" y="5418124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27</a:t>
            </a:r>
          </a:p>
        </p:txBody>
      </p:sp>
      <p:sp>
        <p:nvSpPr>
          <p:cNvPr id="61486" name="TextBox 64"/>
          <p:cNvSpPr txBox="1">
            <a:spLocks noChangeArrowheads="1"/>
          </p:cNvSpPr>
          <p:nvPr/>
        </p:nvSpPr>
        <p:spPr bwMode="auto">
          <a:xfrm>
            <a:off x="4394489" y="5418124"/>
            <a:ext cx="4575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30</a:t>
            </a:r>
          </a:p>
        </p:txBody>
      </p:sp>
      <p:sp>
        <p:nvSpPr>
          <p:cNvPr id="61487" name="TextBox 65"/>
          <p:cNvSpPr txBox="1">
            <a:spLocks noChangeArrowheads="1"/>
          </p:cNvSpPr>
          <p:nvPr/>
        </p:nvSpPr>
        <p:spPr bwMode="auto">
          <a:xfrm>
            <a:off x="4752232" y="5418124"/>
            <a:ext cx="4585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33</a:t>
            </a:r>
          </a:p>
        </p:txBody>
      </p:sp>
      <p:sp>
        <p:nvSpPr>
          <p:cNvPr id="61488" name="TextBox 66"/>
          <p:cNvSpPr txBox="1">
            <a:spLocks noChangeArrowheads="1"/>
          </p:cNvSpPr>
          <p:nvPr/>
        </p:nvSpPr>
        <p:spPr bwMode="auto">
          <a:xfrm>
            <a:off x="5111037" y="5418124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36</a:t>
            </a:r>
          </a:p>
        </p:txBody>
      </p:sp>
      <p:sp>
        <p:nvSpPr>
          <p:cNvPr id="61493" name="Freeform 72"/>
          <p:cNvSpPr>
            <a:spLocks/>
          </p:cNvSpPr>
          <p:nvPr/>
        </p:nvSpPr>
        <p:spPr bwMode="auto">
          <a:xfrm>
            <a:off x="1049539" y="2650495"/>
            <a:ext cx="3773816" cy="2707114"/>
          </a:xfrm>
          <a:custGeom>
            <a:avLst/>
            <a:gdLst>
              <a:gd name="T0" fmla="*/ 4893340 w 3976688"/>
              <a:gd name="T1" fmla="*/ 3479800 h 2757488"/>
              <a:gd name="T2" fmla="*/ 4514850 w 3976688"/>
              <a:gd name="T3" fmla="*/ 3425709 h 2757488"/>
              <a:gd name="T4" fmla="*/ 4244500 w 3976688"/>
              <a:gd name="T5" fmla="*/ 3389649 h 2757488"/>
              <a:gd name="T6" fmla="*/ 4102566 w 3976688"/>
              <a:gd name="T7" fmla="*/ 3383640 h 2757488"/>
              <a:gd name="T8" fmla="*/ 4014702 w 3976688"/>
              <a:gd name="T9" fmla="*/ 3359600 h 2757488"/>
              <a:gd name="T10" fmla="*/ 3791664 w 3976688"/>
              <a:gd name="T11" fmla="*/ 3329549 h 2757488"/>
              <a:gd name="T12" fmla="*/ 3555106 w 3976688"/>
              <a:gd name="T13" fmla="*/ 3305509 h 2757488"/>
              <a:gd name="T14" fmla="*/ 3426691 w 3976688"/>
              <a:gd name="T15" fmla="*/ 3281469 h 2757488"/>
              <a:gd name="T16" fmla="*/ 3223928 w 3976688"/>
              <a:gd name="T17" fmla="*/ 3245409 h 2757488"/>
              <a:gd name="T18" fmla="*/ 3075235 w 3976688"/>
              <a:gd name="T19" fmla="*/ 3215359 h 2757488"/>
              <a:gd name="T20" fmla="*/ 2940060 w 3976688"/>
              <a:gd name="T21" fmla="*/ 3167279 h 2757488"/>
              <a:gd name="T22" fmla="*/ 2825161 w 3976688"/>
              <a:gd name="T23" fmla="*/ 3143239 h 2757488"/>
              <a:gd name="T24" fmla="*/ 2717020 w 3976688"/>
              <a:gd name="T25" fmla="*/ 3113188 h 2757488"/>
              <a:gd name="T26" fmla="*/ 2662950 w 3976688"/>
              <a:gd name="T27" fmla="*/ 3071119 h 2757488"/>
              <a:gd name="T28" fmla="*/ 2608880 w 3976688"/>
              <a:gd name="T29" fmla="*/ 3017028 h 2757488"/>
              <a:gd name="T30" fmla="*/ 2521017 w 3976688"/>
              <a:gd name="T31" fmla="*/ 2932888 h 2757488"/>
              <a:gd name="T32" fmla="*/ 2466947 w 3976688"/>
              <a:gd name="T33" fmla="*/ 2896828 h 2757488"/>
              <a:gd name="T34" fmla="*/ 2392600 w 3976688"/>
              <a:gd name="T35" fmla="*/ 2860768 h 2757488"/>
              <a:gd name="T36" fmla="*/ 2284460 w 3976688"/>
              <a:gd name="T37" fmla="*/ 2824708 h 2757488"/>
              <a:gd name="T38" fmla="*/ 2203355 w 3976688"/>
              <a:gd name="T39" fmla="*/ 2788648 h 2757488"/>
              <a:gd name="T40" fmla="*/ 2122250 w 3976688"/>
              <a:gd name="T41" fmla="*/ 2740567 h 2757488"/>
              <a:gd name="T42" fmla="*/ 2068180 w 3976688"/>
              <a:gd name="T43" fmla="*/ 2686478 h 2757488"/>
              <a:gd name="T44" fmla="*/ 1987075 w 3976688"/>
              <a:gd name="T45" fmla="*/ 2650418 h 2757488"/>
              <a:gd name="T46" fmla="*/ 1905970 w 3976688"/>
              <a:gd name="T47" fmla="*/ 2578298 h 2757488"/>
              <a:gd name="T48" fmla="*/ 1845141 w 3976688"/>
              <a:gd name="T49" fmla="*/ 2518197 h 2757488"/>
              <a:gd name="T50" fmla="*/ 1777554 w 3976688"/>
              <a:gd name="T51" fmla="*/ 2452087 h 2757488"/>
              <a:gd name="T52" fmla="*/ 1723484 w 3976688"/>
              <a:gd name="T53" fmla="*/ 2410017 h 2757488"/>
              <a:gd name="T54" fmla="*/ 1655896 w 3976688"/>
              <a:gd name="T55" fmla="*/ 2337897 h 2757488"/>
              <a:gd name="T56" fmla="*/ 1608584 w 3976688"/>
              <a:gd name="T57" fmla="*/ 2247746 h 2757488"/>
              <a:gd name="T58" fmla="*/ 1540997 w 3976688"/>
              <a:gd name="T59" fmla="*/ 2217697 h 2757488"/>
              <a:gd name="T60" fmla="*/ 1500444 w 3976688"/>
              <a:gd name="T61" fmla="*/ 2157596 h 2757488"/>
              <a:gd name="T62" fmla="*/ 1446374 w 3976688"/>
              <a:gd name="T63" fmla="*/ 2109516 h 2757488"/>
              <a:gd name="T64" fmla="*/ 1358511 w 3976688"/>
              <a:gd name="T65" fmla="*/ 2043406 h 2757488"/>
              <a:gd name="T66" fmla="*/ 1338234 w 3976688"/>
              <a:gd name="T67" fmla="*/ 1983305 h 2757488"/>
              <a:gd name="T68" fmla="*/ 1270646 w 3976688"/>
              <a:gd name="T69" fmla="*/ 1893156 h 2757488"/>
              <a:gd name="T70" fmla="*/ 1223336 w 3976688"/>
              <a:gd name="T71" fmla="*/ 1796995 h 2757488"/>
              <a:gd name="T72" fmla="*/ 1176024 w 3976688"/>
              <a:gd name="T73" fmla="*/ 1706845 h 2757488"/>
              <a:gd name="T74" fmla="*/ 1115196 w 3976688"/>
              <a:gd name="T75" fmla="*/ 1640735 h 2757488"/>
              <a:gd name="T76" fmla="*/ 1054366 w 3976688"/>
              <a:gd name="T77" fmla="*/ 1538564 h 2757488"/>
              <a:gd name="T78" fmla="*/ 1020573 w 3976688"/>
              <a:gd name="T79" fmla="*/ 1466444 h 2757488"/>
              <a:gd name="T80" fmla="*/ 966503 w 3976688"/>
              <a:gd name="T81" fmla="*/ 1376294 h 2757488"/>
              <a:gd name="T82" fmla="*/ 912433 w 3976688"/>
              <a:gd name="T83" fmla="*/ 1280134 h 2757488"/>
              <a:gd name="T84" fmla="*/ 844845 w 3976688"/>
              <a:gd name="T85" fmla="*/ 1226043 h 2757488"/>
              <a:gd name="T86" fmla="*/ 804293 w 3976688"/>
              <a:gd name="T87" fmla="*/ 1135894 h 2757488"/>
              <a:gd name="T88" fmla="*/ 750223 w 3976688"/>
              <a:gd name="T89" fmla="*/ 1063773 h 2757488"/>
              <a:gd name="T90" fmla="*/ 716428 w 3976688"/>
              <a:gd name="T91" fmla="*/ 979633 h 2757488"/>
              <a:gd name="T92" fmla="*/ 675876 w 3976688"/>
              <a:gd name="T93" fmla="*/ 889482 h 2757488"/>
              <a:gd name="T94" fmla="*/ 615048 w 3976688"/>
              <a:gd name="T95" fmla="*/ 787313 h 2757488"/>
              <a:gd name="T96" fmla="*/ 554218 w 3976688"/>
              <a:gd name="T97" fmla="*/ 709182 h 2757488"/>
              <a:gd name="T98" fmla="*/ 506908 w 3976688"/>
              <a:gd name="T99" fmla="*/ 643072 h 2757488"/>
              <a:gd name="T100" fmla="*/ 439320 w 3976688"/>
              <a:gd name="T101" fmla="*/ 546912 h 2757488"/>
              <a:gd name="T102" fmla="*/ 405525 w 3976688"/>
              <a:gd name="T103" fmla="*/ 426712 h 2757488"/>
              <a:gd name="T104" fmla="*/ 324420 w 3976688"/>
              <a:gd name="T105" fmla="*/ 348581 h 2757488"/>
              <a:gd name="T106" fmla="*/ 270350 w 3976688"/>
              <a:gd name="T107" fmla="*/ 228381 h 2757488"/>
              <a:gd name="T108" fmla="*/ 216280 w 3976688"/>
              <a:gd name="T109" fmla="*/ 138231 h 2757488"/>
              <a:gd name="T110" fmla="*/ 128417 w 3976688"/>
              <a:gd name="T111" fmla="*/ 84140 h 2757488"/>
              <a:gd name="T112" fmla="*/ 60830 w 3976688"/>
              <a:gd name="T113" fmla="*/ 18031 h 2757488"/>
              <a:gd name="T114" fmla="*/ 0 w 3976688"/>
              <a:gd name="T115" fmla="*/ 0 h 2757488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3976688" h="2757488">
                <a:moveTo>
                  <a:pt x="3976688" y="2757488"/>
                </a:moveTo>
                <a:lnTo>
                  <a:pt x="3448050" y="2757488"/>
                </a:lnTo>
                <a:lnTo>
                  <a:pt x="3448050" y="2714625"/>
                </a:lnTo>
                <a:lnTo>
                  <a:pt x="3181350" y="2714625"/>
                </a:lnTo>
                <a:lnTo>
                  <a:pt x="3181350" y="2686050"/>
                </a:lnTo>
                <a:lnTo>
                  <a:pt x="2990850" y="2686050"/>
                </a:lnTo>
                <a:lnTo>
                  <a:pt x="2990850" y="2681288"/>
                </a:lnTo>
                <a:lnTo>
                  <a:pt x="2890838" y="2681288"/>
                </a:lnTo>
                <a:lnTo>
                  <a:pt x="2890838" y="2662238"/>
                </a:lnTo>
                <a:lnTo>
                  <a:pt x="2828925" y="2662238"/>
                </a:lnTo>
                <a:lnTo>
                  <a:pt x="2828925" y="2638425"/>
                </a:lnTo>
                <a:lnTo>
                  <a:pt x="2671763" y="2638425"/>
                </a:lnTo>
                <a:lnTo>
                  <a:pt x="2671763" y="2619375"/>
                </a:lnTo>
                <a:lnTo>
                  <a:pt x="2505075" y="2619375"/>
                </a:lnTo>
                <a:lnTo>
                  <a:pt x="2505075" y="2600325"/>
                </a:lnTo>
                <a:lnTo>
                  <a:pt x="2414588" y="2600325"/>
                </a:lnTo>
                <a:lnTo>
                  <a:pt x="2414588" y="2571750"/>
                </a:lnTo>
                <a:lnTo>
                  <a:pt x="2271713" y="2571750"/>
                </a:lnTo>
                <a:lnTo>
                  <a:pt x="2271713" y="2547938"/>
                </a:lnTo>
                <a:lnTo>
                  <a:pt x="2166938" y="2547938"/>
                </a:lnTo>
                <a:lnTo>
                  <a:pt x="2166938" y="2509838"/>
                </a:lnTo>
                <a:lnTo>
                  <a:pt x="2071688" y="2509838"/>
                </a:lnTo>
                <a:lnTo>
                  <a:pt x="2071688" y="2490788"/>
                </a:lnTo>
                <a:lnTo>
                  <a:pt x="1990725" y="2490788"/>
                </a:lnTo>
                <a:lnTo>
                  <a:pt x="1990725" y="2466975"/>
                </a:lnTo>
                <a:lnTo>
                  <a:pt x="1914525" y="2466975"/>
                </a:lnTo>
                <a:lnTo>
                  <a:pt x="1924050" y="2428875"/>
                </a:lnTo>
                <a:lnTo>
                  <a:pt x="1876425" y="2433638"/>
                </a:lnTo>
                <a:lnTo>
                  <a:pt x="1881188" y="2386013"/>
                </a:lnTo>
                <a:lnTo>
                  <a:pt x="1838325" y="2390775"/>
                </a:lnTo>
                <a:lnTo>
                  <a:pt x="1838325" y="2324100"/>
                </a:lnTo>
                <a:lnTo>
                  <a:pt x="1776413" y="2324100"/>
                </a:lnTo>
                <a:lnTo>
                  <a:pt x="1776413" y="2295525"/>
                </a:lnTo>
                <a:lnTo>
                  <a:pt x="1738313" y="2295525"/>
                </a:lnTo>
                <a:lnTo>
                  <a:pt x="1738313" y="2266950"/>
                </a:lnTo>
                <a:lnTo>
                  <a:pt x="1685925" y="2266950"/>
                </a:lnTo>
                <a:lnTo>
                  <a:pt x="1685925" y="2238375"/>
                </a:lnTo>
                <a:lnTo>
                  <a:pt x="1609725" y="2238375"/>
                </a:lnTo>
                <a:lnTo>
                  <a:pt x="1614488" y="2214563"/>
                </a:lnTo>
                <a:lnTo>
                  <a:pt x="1552575" y="2209800"/>
                </a:lnTo>
                <a:lnTo>
                  <a:pt x="1552575" y="2181225"/>
                </a:lnTo>
                <a:lnTo>
                  <a:pt x="1495425" y="2171700"/>
                </a:lnTo>
                <a:lnTo>
                  <a:pt x="1490663" y="2128838"/>
                </a:lnTo>
                <a:lnTo>
                  <a:pt x="1457325" y="2128838"/>
                </a:lnTo>
                <a:lnTo>
                  <a:pt x="1452563" y="2100263"/>
                </a:lnTo>
                <a:lnTo>
                  <a:pt x="1400175" y="2100263"/>
                </a:lnTo>
                <a:lnTo>
                  <a:pt x="1395413" y="2043113"/>
                </a:lnTo>
                <a:lnTo>
                  <a:pt x="1343025" y="2043113"/>
                </a:lnTo>
                <a:lnTo>
                  <a:pt x="1333500" y="2000250"/>
                </a:lnTo>
                <a:lnTo>
                  <a:pt x="1300163" y="1995488"/>
                </a:lnTo>
                <a:lnTo>
                  <a:pt x="1285875" y="1943100"/>
                </a:lnTo>
                <a:lnTo>
                  <a:pt x="1252538" y="1943100"/>
                </a:lnTo>
                <a:lnTo>
                  <a:pt x="1247775" y="1909763"/>
                </a:lnTo>
                <a:lnTo>
                  <a:pt x="1214438" y="1909763"/>
                </a:lnTo>
                <a:lnTo>
                  <a:pt x="1200150" y="1852613"/>
                </a:lnTo>
                <a:lnTo>
                  <a:pt x="1166813" y="1852613"/>
                </a:lnTo>
                <a:lnTo>
                  <a:pt x="1157288" y="1781175"/>
                </a:lnTo>
                <a:lnTo>
                  <a:pt x="1133475" y="1781175"/>
                </a:lnTo>
                <a:lnTo>
                  <a:pt x="1138238" y="1762125"/>
                </a:lnTo>
                <a:lnTo>
                  <a:pt x="1085850" y="1757363"/>
                </a:lnTo>
                <a:lnTo>
                  <a:pt x="1085850" y="1709738"/>
                </a:lnTo>
                <a:lnTo>
                  <a:pt x="1057275" y="1709738"/>
                </a:lnTo>
                <a:lnTo>
                  <a:pt x="1066800" y="1666875"/>
                </a:lnTo>
                <a:lnTo>
                  <a:pt x="1019175" y="1671638"/>
                </a:lnTo>
                <a:lnTo>
                  <a:pt x="1028700" y="1624013"/>
                </a:lnTo>
                <a:lnTo>
                  <a:pt x="957263" y="1619250"/>
                </a:lnTo>
                <a:lnTo>
                  <a:pt x="957263" y="1571625"/>
                </a:lnTo>
                <a:lnTo>
                  <a:pt x="942975" y="1571625"/>
                </a:lnTo>
                <a:lnTo>
                  <a:pt x="928688" y="1500188"/>
                </a:lnTo>
                <a:lnTo>
                  <a:pt x="895350" y="1500188"/>
                </a:lnTo>
                <a:lnTo>
                  <a:pt x="890588" y="1423988"/>
                </a:lnTo>
                <a:lnTo>
                  <a:pt x="862013" y="1423988"/>
                </a:lnTo>
                <a:lnTo>
                  <a:pt x="857250" y="1352550"/>
                </a:lnTo>
                <a:lnTo>
                  <a:pt x="828675" y="1352550"/>
                </a:lnTo>
                <a:lnTo>
                  <a:pt x="833438" y="1300163"/>
                </a:lnTo>
                <a:lnTo>
                  <a:pt x="785813" y="1300163"/>
                </a:lnTo>
                <a:lnTo>
                  <a:pt x="795338" y="1223963"/>
                </a:lnTo>
                <a:lnTo>
                  <a:pt x="742950" y="1219200"/>
                </a:lnTo>
                <a:lnTo>
                  <a:pt x="742950" y="1162050"/>
                </a:lnTo>
                <a:lnTo>
                  <a:pt x="719138" y="1162050"/>
                </a:lnTo>
                <a:lnTo>
                  <a:pt x="709613" y="1095375"/>
                </a:lnTo>
                <a:lnTo>
                  <a:pt x="681038" y="1090613"/>
                </a:lnTo>
                <a:lnTo>
                  <a:pt x="666750" y="1014413"/>
                </a:lnTo>
                <a:lnTo>
                  <a:pt x="642938" y="1014413"/>
                </a:lnTo>
                <a:lnTo>
                  <a:pt x="642938" y="981075"/>
                </a:lnTo>
                <a:lnTo>
                  <a:pt x="595313" y="971550"/>
                </a:lnTo>
                <a:lnTo>
                  <a:pt x="595313" y="895350"/>
                </a:lnTo>
                <a:lnTo>
                  <a:pt x="566738" y="900113"/>
                </a:lnTo>
                <a:lnTo>
                  <a:pt x="557213" y="847725"/>
                </a:lnTo>
                <a:lnTo>
                  <a:pt x="528638" y="842963"/>
                </a:lnTo>
                <a:lnTo>
                  <a:pt x="533400" y="781050"/>
                </a:lnTo>
                <a:lnTo>
                  <a:pt x="504825" y="776288"/>
                </a:lnTo>
                <a:lnTo>
                  <a:pt x="495300" y="700088"/>
                </a:lnTo>
                <a:lnTo>
                  <a:pt x="476250" y="704850"/>
                </a:lnTo>
                <a:lnTo>
                  <a:pt x="461963" y="623888"/>
                </a:lnTo>
                <a:lnTo>
                  <a:pt x="433388" y="623888"/>
                </a:lnTo>
                <a:lnTo>
                  <a:pt x="428625" y="566738"/>
                </a:lnTo>
                <a:lnTo>
                  <a:pt x="390525" y="561975"/>
                </a:lnTo>
                <a:lnTo>
                  <a:pt x="385763" y="509588"/>
                </a:lnTo>
                <a:lnTo>
                  <a:pt x="357188" y="509588"/>
                </a:lnTo>
                <a:lnTo>
                  <a:pt x="333375" y="423863"/>
                </a:lnTo>
                <a:lnTo>
                  <a:pt x="309563" y="433388"/>
                </a:lnTo>
                <a:lnTo>
                  <a:pt x="309563" y="338138"/>
                </a:lnTo>
                <a:lnTo>
                  <a:pt x="285750" y="338138"/>
                </a:lnTo>
                <a:lnTo>
                  <a:pt x="280988" y="276225"/>
                </a:lnTo>
                <a:lnTo>
                  <a:pt x="228600" y="276225"/>
                </a:lnTo>
                <a:lnTo>
                  <a:pt x="228600" y="190500"/>
                </a:lnTo>
                <a:lnTo>
                  <a:pt x="190500" y="180975"/>
                </a:lnTo>
                <a:lnTo>
                  <a:pt x="195263" y="109538"/>
                </a:lnTo>
                <a:lnTo>
                  <a:pt x="152400" y="109538"/>
                </a:lnTo>
                <a:lnTo>
                  <a:pt x="138113" y="76200"/>
                </a:lnTo>
                <a:lnTo>
                  <a:pt x="90488" y="66675"/>
                </a:lnTo>
                <a:lnTo>
                  <a:pt x="85725" y="14288"/>
                </a:lnTo>
                <a:lnTo>
                  <a:pt x="42863" y="14288"/>
                </a:lnTo>
                <a:lnTo>
                  <a:pt x="42863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61494" name="Group 93"/>
          <p:cNvGrpSpPr>
            <a:grpSpLocks/>
          </p:cNvGrpSpPr>
          <p:nvPr/>
        </p:nvGrpSpPr>
        <p:grpSpPr bwMode="auto">
          <a:xfrm>
            <a:off x="1049540" y="2592450"/>
            <a:ext cx="3766385" cy="2770098"/>
            <a:chOff x="1333500" y="2454905"/>
            <a:chExt cx="3969219" cy="2822426"/>
          </a:xfrm>
        </p:grpSpPr>
        <p:cxnSp>
          <p:nvCxnSpPr>
            <p:cNvPr id="61535" name="Straight Connector 74"/>
            <p:cNvCxnSpPr>
              <a:cxnSpLocks noChangeShapeType="1"/>
            </p:cNvCxnSpPr>
            <p:nvPr/>
          </p:nvCxnSpPr>
          <p:spPr bwMode="auto">
            <a:xfrm flipV="1">
              <a:off x="3686184" y="5020088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36" name="Straight Connector 75"/>
            <p:cNvCxnSpPr>
              <a:cxnSpLocks noChangeShapeType="1"/>
            </p:cNvCxnSpPr>
            <p:nvPr/>
          </p:nvCxnSpPr>
          <p:spPr bwMode="auto">
            <a:xfrm flipV="1">
              <a:off x="3752589" y="5049902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37" name="Straight Connector 76"/>
            <p:cNvCxnSpPr>
              <a:cxnSpLocks noChangeShapeType="1"/>
            </p:cNvCxnSpPr>
            <p:nvPr/>
          </p:nvCxnSpPr>
          <p:spPr bwMode="auto">
            <a:xfrm flipV="1">
              <a:off x="3867158" y="5071461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38" name="Straight Connector 77"/>
            <p:cNvCxnSpPr>
              <a:cxnSpLocks noChangeShapeType="1"/>
            </p:cNvCxnSpPr>
            <p:nvPr/>
          </p:nvCxnSpPr>
          <p:spPr bwMode="auto">
            <a:xfrm flipV="1">
              <a:off x="3965002" y="5079333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39" name="Straight Connector 78"/>
            <p:cNvCxnSpPr>
              <a:cxnSpLocks noChangeShapeType="1"/>
            </p:cNvCxnSpPr>
            <p:nvPr/>
          </p:nvCxnSpPr>
          <p:spPr bwMode="auto">
            <a:xfrm flipV="1">
              <a:off x="4052897" y="5090512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0" name="Straight Connector 79"/>
            <p:cNvCxnSpPr>
              <a:cxnSpLocks noChangeShapeType="1"/>
            </p:cNvCxnSpPr>
            <p:nvPr/>
          </p:nvCxnSpPr>
          <p:spPr bwMode="auto">
            <a:xfrm flipV="1">
              <a:off x="4295785" y="5135469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1" name="Straight Connector 80"/>
            <p:cNvCxnSpPr>
              <a:cxnSpLocks noChangeShapeType="1"/>
            </p:cNvCxnSpPr>
            <p:nvPr/>
          </p:nvCxnSpPr>
          <p:spPr bwMode="auto">
            <a:xfrm flipV="1">
              <a:off x="4357697" y="5143060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2" name="Straight Connector 81"/>
            <p:cNvCxnSpPr>
              <a:cxnSpLocks noChangeShapeType="1"/>
            </p:cNvCxnSpPr>
            <p:nvPr/>
          </p:nvCxnSpPr>
          <p:spPr bwMode="auto">
            <a:xfrm flipV="1">
              <a:off x="4481358" y="5143060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3" name="Straight Connector 82"/>
            <p:cNvCxnSpPr>
              <a:cxnSpLocks noChangeShapeType="1"/>
            </p:cNvCxnSpPr>
            <p:nvPr/>
          </p:nvCxnSpPr>
          <p:spPr bwMode="auto">
            <a:xfrm flipV="1">
              <a:off x="4662333" y="5157947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4" name="Straight Connector 83"/>
            <p:cNvCxnSpPr>
              <a:cxnSpLocks noChangeShapeType="1"/>
            </p:cNvCxnSpPr>
            <p:nvPr/>
          </p:nvCxnSpPr>
          <p:spPr bwMode="auto">
            <a:xfrm flipV="1">
              <a:off x="4726457" y="5170461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5" name="Straight Connector 84"/>
            <p:cNvCxnSpPr>
              <a:cxnSpLocks noChangeShapeType="1"/>
            </p:cNvCxnSpPr>
            <p:nvPr/>
          </p:nvCxnSpPr>
          <p:spPr bwMode="auto">
            <a:xfrm flipV="1">
              <a:off x="5302719" y="5213323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6" name="Straight Connector 86"/>
            <p:cNvCxnSpPr>
              <a:cxnSpLocks noChangeShapeType="1"/>
            </p:cNvCxnSpPr>
            <p:nvPr/>
          </p:nvCxnSpPr>
          <p:spPr bwMode="auto">
            <a:xfrm flipV="1">
              <a:off x="2711126" y="4475385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7" name="Straight Connector 87"/>
            <p:cNvCxnSpPr>
              <a:cxnSpLocks noChangeShapeType="1"/>
            </p:cNvCxnSpPr>
            <p:nvPr/>
          </p:nvCxnSpPr>
          <p:spPr bwMode="auto">
            <a:xfrm flipV="1">
              <a:off x="2792882" y="4552011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8" name="Straight Connector 88"/>
            <p:cNvCxnSpPr>
              <a:cxnSpLocks noChangeShapeType="1"/>
            </p:cNvCxnSpPr>
            <p:nvPr/>
          </p:nvCxnSpPr>
          <p:spPr bwMode="auto">
            <a:xfrm flipV="1">
              <a:off x="2950045" y="4675833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49" name="Straight Connector 89"/>
            <p:cNvCxnSpPr>
              <a:cxnSpLocks noChangeShapeType="1"/>
            </p:cNvCxnSpPr>
            <p:nvPr/>
          </p:nvCxnSpPr>
          <p:spPr bwMode="auto">
            <a:xfrm flipV="1">
              <a:off x="1965860" y="3427127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50" name="Straight Connector 90"/>
            <p:cNvCxnSpPr>
              <a:cxnSpLocks noChangeShapeType="1"/>
            </p:cNvCxnSpPr>
            <p:nvPr/>
          </p:nvCxnSpPr>
          <p:spPr bwMode="auto">
            <a:xfrm flipV="1">
              <a:off x="1333500" y="2454905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51" name="Straight Connector 91"/>
            <p:cNvCxnSpPr>
              <a:cxnSpLocks noChangeShapeType="1"/>
            </p:cNvCxnSpPr>
            <p:nvPr/>
          </p:nvCxnSpPr>
          <p:spPr bwMode="auto">
            <a:xfrm flipV="1">
              <a:off x="1371600" y="2454905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1552" name="Straight Connector 92"/>
            <p:cNvCxnSpPr>
              <a:cxnSpLocks noChangeShapeType="1"/>
            </p:cNvCxnSpPr>
            <p:nvPr/>
          </p:nvCxnSpPr>
          <p:spPr bwMode="auto">
            <a:xfrm flipV="1">
              <a:off x="1424078" y="2491933"/>
              <a:ext cx="0" cy="6400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95" name="Freeform 94"/>
          <p:cNvSpPr/>
          <p:nvPr/>
        </p:nvSpPr>
        <p:spPr bwMode="auto">
          <a:xfrm>
            <a:off x="1063341" y="2646790"/>
            <a:ext cx="4419239" cy="2631778"/>
          </a:xfrm>
          <a:custGeom>
            <a:avLst/>
            <a:gdLst>
              <a:gd name="connsiteX0" fmla="*/ 4657725 w 4657725"/>
              <a:gd name="connsiteY0" fmla="*/ 2681287 h 2681287"/>
              <a:gd name="connsiteX1" fmla="*/ 3686175 w 4657725"/>
              <a:gd name="connsiteY1" fmla="*/ 2681287 h 2681287"/>
              <a:gd name="connsiteX2" fmla="*/ 3686175 w 4657725"/>
              <a:gd name="connsiteY2" fmla="*/ 2662237 h 2681287"/>
              <a:gd name="connsiteX3" fmla="*/ 3586162 w 4657725"/>
              <a:gd name="connsiteY3" fmla="*/ 2662237 h 2681287"/>
              <a:gd name="connsiteX4" fmla="*/ 3586162 w 4657725"/>
              <a:gd name="connsiteY4" fmla="*/ 2628900 h 2681287"/>
              <a:gd name="connsiteX5" fmla="*/ 3300412 w 4657725"/>
              <a:gd name="connsiteY5" fmla="*/ 2628900 h 2681287"/>
              <a:gd name="connsiteX6" fmla="*/ 3286125 w 4657725"/>
              <a:gd name="connsiteY6" fmla="*/ 2614613 h 2681287"/>
              <a:gd name="connsiteX7" fmla="*/ 3219450 w 4657725"/>
              <a:gd name="connsiteY7" fmla="*/ 2614613 h 2681287"/>
              <a:gd name="connsiteX8" fmla="*/ 3219450 w 4657725"/>
              <a:gd name="connsiteY8" fmla="*/ 2586037 h 2681287"/>
              <a:gd name="connsiteX9" fmla="*/ 3095625 w 4657725"/>
              <a:gd name="connsiteY9" fmla="*/ 2586037 h 2681287"/>
              <a:gd name="connsiteX10" fmla="*/ 3095625 w 4657725"/>
              <a:gd name="connsiteY10" fmla="*/ 2562225 h 2681287"/>
              <a:gd name="connsiteX11" fmla="*/ 3028950 w 4657725"/>
              <a:gd name="connsiteY11" fmla="*/ 2562225 h 2681287"/>
              <a:gd name="connsiteX12" fmla="*/ 3028950 w 4657725"/>
              <a:gd name="connsiteY12" fmla="*/ 2543175 h 2681287"/>
              <a:gd name="connsiteX13" fmla="*/ 2862262 w 4657725"/>
              <a:gd name="connsiteY13" fmla="*/ 2543175 h 2681287"/>
              <a:gd name="connsiteX14" fmla="*/ 2862262 w 4657725"/>
              <a:gd name="connsiteY14" fmla="*/ 2528887 h 2681287"/>
              <a:gd name="connsiteX15" fmla="*/ 2676525 w 4657725"/>
              <a:gd name="connsiteY15" fmla="*/ 2528887 h 2681287"/>
              <a:gd name="connsiteX16" fmla="*/ 2676525 w 4657725"/>
              <a:gd name="connsiteY16" fmla="*/ 2495550 h 2681287"/>
              <a:gd name="connsiteX17" fmla="*/ 2552700 w 4657725"/>
              <a:gd name="connsiteY17" fmla="*/ 2495550 h 2681287"/>
              <a:gd name="connsiteX18" fmla="*/ 2552700 w 4657725"/>
              <a:gd name="connsiteY18" fmla="*/ 2476500 h 2681287"/>
              <a:gd name="connsiteX19" fmla="*/ 2462212 w 4657725"/>
              <a:gd name="connsiteY19" fmla="*/ 2476500 h 2681287"/>
              <a:gd name="connsiteX20" fmla="*/ 2462212 w 4657725"/>
              <a:gd name="connsiteY20" fmla="*/ 2438400 h 2681287"/>
              <a:gd name="connsiteX21" fmla="*/ 2395537 w 4657725"/>
              <a:gd name="connsiteY21" fmla="*/ 2438400 h 2681287"/>
              <a:gd name="connsiteX22" fmla="*/ 2395537 w 4657725"/>
              <a:gd name="connsiteY22" fmla="*/ 2419350 h 2681287"/>
              <a:gd name="connsiteX23" fmla="*/ 2324100 w 4657725"/>
              <a:gd name="connsiteY23" fmla="*/ 2419350 h 2681287"/>
              <a:gd name="connsiteX24" fmla="*/ 2324100 w 4657725"/>
              <a:gd name="connsiteY24" fmla="*/ 2376487 h 2681287"/>
              <a:gd name="connsiteX25" fmla="*/ 2252662 w 4657725"/>
              <a:gd name="connsiteY25" fmla="*/ 2376487 h 2681287"/>
              <a:gd name="connsiteX26" fmla="*/ 2252662 w 4657725"/>
              <a:gd name="connsiteY26" fmla="*/ 2357437 h 2681287"/>
              <a:gd name="connsiteX27" fmla="*/ 2147887 w 4657725"/>
              <a:gd name="connsiteY27" fmla="*/ 2357437 h 2681287"/>
              <a:gd name="connsiteX28" fmla="*/ 2147887 w 4657725"/>
              <a:gd name="connsiteY28" fmla="*/ 2338387 h 2681287"/>
              <a:gd name="connsiteX29" fmla="*/ 2062162 w 4657725"/>
              <a:gd name="connsiteY29" fmla="*/ 2338387 h 2681287"/>
              <a:gd name="connsiteX30" fmla="*/ 2028825 w 4657725"/>
              <a:gd name="connsiteY30" fmla="*/ 2305050 h 2681287"/>
              <a:gd name="connsiteX31" fmla="*/ 2000250 w 4657725"/>
              <a:gd name="connsiteY31" fmla="*/ 2276475 h 2681287"/>
              <a:gd name="connsiteX32" fmla="*/ 2000250 w 4657725"/>
              <a:gd name="connsiteY32" fmla="*/ 2195512 h 2681287"/>
              <a:gd name="connsiteX33" fmla="*/ 1928812 w 4657725"/>
              <a:gd name="connsiteY33" fmla="*/ 2195512 h 2681287"/>
              <a:gd name="connsiteX34" fmla="*/ 1928812 w 4657725"/>
              <a:gd name="connsiteY34" fmla="*/ 2162175 h 2681287"/>
              <a:gd name="connsiteX35" fmla="*/ 1871662 w 4657725"/>
              <a:gd name="connsiteY35" fmla="*/ 2162175 h 2681287"/>
              <a:gd name="connsiteX36" fmla="*/ 1871662 w 4657725"/>
              <a:gd name="connsiteY36" fmla="*/ 2090737 h 2681287"/>
              <a:gd name="connsiteX37" fmla="*/ 1809750 w 4657725"/>
              <a:gd name="connsiteY37" fmla="*/ 2090737 h 2681287"/>
              <a:gd name="connsiteX38" fmla="*/ 1809750 w 4657725"/>
              <a:gd name="connsiteY38" fmla="*/ 2005012 h 2681287"/>
              <a:gd name="connsiteX39" fmla="*/ 1747837 w 4657725"/>
              <a:gd name="connsiteY39" fmla="*/ 2005012 h 2681287"/>
              <a:gd name="connsiteX40" fmla="*/ 1747837 w 4657725"/>
              <a:gd name="connsiteY40" fmla="*/ 1985962 h 2681287"/>
              <a:gd name="connsiteX41" fmla="*/ 1719262 w 4657725"/>
              <a:gd name="connsiteY41" fmla="*/ 1985962 h 2681287"/>
              <a:gd name="connsiteX42" fmla="*/ 1719262 w 4657725"/>
              <a:gd name="connsiteY42" fmla="*/ 1957387 h 2681287"/>
              <a:gd name="connsiteX43" fmla="*/ 1662112 w 4657725"/>
              <a:gd name="connsiteY43" fmla="*/ 1957387 h 2681287"/>
              <a:gd name="connsiteX44" fmla="*/ 1662112 w 4657725"/>
              <a:gd name="connsiteY44" fmla="*/ 1905000 h 2681287"/>
              <a:gd name="connsiteX45" fmla="*/ 1600200 w 4657725"/>
              <a:gd name="connsiteY45" fmla="*/ 1905000 h 2681287"/>
              <a:gd name="connsiteX46" fmla="*/ 1600200 w 4657725"/>
              <a:gd name="connsiteY46" fmla="*/ 1866900 h 2681287"/>
              <a:gd name="connsiteX47" fmla="*/ 1543050 w 4657725"/>
              <a:gd name="connsiteY47" fmla="*/ 1866900 h 2681287"/>
              <a:gd name="connsiteX48" fmla="*/ 1543050 w 4657725"/>
              <a:gd name="connsiteY48" fmla="*/ 1852612 h 2681287"/>
              <a:gd name="connsiteX49" fmla="*/ 1481137 w 4657725"/>
              <a:gd name="connsiteY49" fmla="*/ 1852612 h 2681287"/>
              <a:gd name="connsiteX50" fmla="*/ 1481137 w 4657725"/>
              <a:gd name="connsiteY50" fmla="*/ 1804987 h 2681287"/>
              <a:gd name="connsiteX51" fmla="*/ 1419225 w 4657725"/>
              <a:gd name="connsiteY51" fmla="*/ 1804987 h 2681287"/>
              <a:gd name="connsiteX52" fmla="*/ 1419225 w 4657725"/>
              <a:gd name="connsiteY52" fmla="*/ 1743075 h 2681287"/>
              <a:gd name="connsiteX53" fmla="*/ 1366837 w 4657725"/>
              <a:gd name="connsiteY53" fmla="*/ 1743075 h 2681287"/>
              <a:gd name="connsiteX54" fmla="*/ 1366837 w 4657725"/>
              <a:gd name="connsiteY54" fmla="*/ 1700212 h 2681287"/>
              <a:gd name="connsiteX55" fmla="*/ 1328737 w 4657725"/>
              <a:gd name="connsiteY55" fmla="*/ 1700212 h 2681287"/>
              <a:gd name="connsiteX56" fmla="*/ 1328737 w 4657725"/>
              <a:gd name="connsiteY56" fmla="*/ 1676400 h 2681287"/>
              <a:gd name="connsiteX57" fmla="*/ 1252537 w 4657725"/>
              <a:gd name="connsiteY57" fmla="*/ 1676400 h 2681287"/>
              <a:gd name="connsiteX58" fmla="*/ 1252537 w 4657725"/>
              <a:gd name="connsiteY58" fmla="*/ 1576387 h 2681287"/>
              <a:gd name="connsiteX59" fmla="*/ 1209675 w 4657725"/>
              <a:gd name="connsiteY59" fmla="*/ 1576387 h 2681287"/>
              <a:gd name="connsiteX60" fmla="*/ 1209675 w 4657725"/>
              <a:gd name="connsiteY60" fmla="*/ 1528762 h 2681287"/>
              <a:gd name="connsiteX61" fmla="*/ 1176337 w 4657725"/>
              <a:gd name="connsiteY61" fmla="*/ 1528762 h 2681287"/>
              <a:gd name="connsiteX62" fmla="*/ 1176337 w 4657725"/>
              <a:gd name="connsiteY62" fmla="*/ 1476375 h 2681287"/>
              <a:gd name="connsiteX63" fmla="*/ 1114425 w 4657725"/>
              <a:gd name="connsiteY63" fmla="*/ 1476375 h 2681287"/>
              <a:gd name="connsiteX64" fmla="*/ 1114425 w 4657725"/>
              <a:gd name="connsiteY64" fmla="*/ 1438275 h 2681287"/>
              <a:gd name="connsiteX65" fmla="*/ 1076325 w 4657725"/>
              <a:gd name="connsiteY65" fmla="*/ 1438275 h 2681287"/>
              <a:gd name="connsiteX66" fmla="*/ 1076325 w 4657725"/>
              <a:gd name="connsiteY66" fmla="*/ 1381125 h 2681287"/>
              <a:gd name="connsiteX67" fmla="*/ 1042987 w 4657725"/>
              <a:gd name="connsiteY67" fmla="*/ 1381125 h 2681287"/>
              <a:gd name="connsiteX68" fmla="*/ 1042987 w 4657725"/>
              <a:gd name="connsiteY68" fmla="*/ 1338262 h 2681287"/>
              <a:gd name="connsiteX69" fmla="*/ 1009650 w 4657725"/>
              <a:gd name="connsiteY69" fmla="*/ 1338262 h 2681287"/>
              <a:gd name="connsiteX70" fmla="*/ 1009650 w 4657725"/>
              <a:gd name="connsiteY70" fmla="*/ 1247775 h 2681287"/>
              <a:gd name="connsiteX71" fmla="*/ 976312 w 4657725"/>
              <a:gd name="connsiteY71" fmla="*/ 1247775 h 2681287"/>
              <a:gd name="connsiteX72" fmla="*/ 976312 w 4657725"/>
              <a:gd name="connsiteY72" fmla="*/ 1200150 h 2681287"/>
              <a:gd name="connsiteX73" fmla="*/ 942975 w 4657725"/>
              <a:gd name="connsiteY73" fmla="*/ 1200150 h 2681287"/>
              <a:gd name="connsiteX74" fmla="*/ 942975 w 4657725"/>
              <a:gd name="connsiteY74" fmla="*/ 1143000 h 2681287"/>
              <a:gd name="connsiteX75" fmla="*/ 866775 w 4657725"/>
              <a:gd name="connsiteY75" fmla="*/ 1143000 h 2681287"/>
              <a:gd name="connsiteX76" fmla="*/ 866775 w 4657725"/>
              <a:gd name="connsiteY76" fmla="*/ 1076325 h 2681287"/>
              <a:gd name="connsiteX77" fmla="*/ 833437 w 4657725"/>
              <a:gd name="connsiteY77" fmla="*/ 1076325 h 2681287"/>
              <a:gd name="connsiteX78" fmla="*/ 833437 w 4657725"/>
              <a:gd name="connsiteY78" fmla="*/ 1023937 h 2681287"/>
              <a:gd name="connsiteX79" fmla="*/ 785812 w 4657725"/>
              <a:gd name="connsiteY79" fmla="*/ 1023937 h 2681287"/>
              <a:gd name="connsiteX80" fmla="*/ 785812 w 4657725"/>
              <a:gd name="connsiteY80" fmla="*/ 985837 h 2681287"/>
              <a:gd name="connsiteX81" fmla="*/ 771525 w 4657725"/>
              <a:gd name="connsiteY81" fmla="*/ 985837 h 2681287"/>
              <a:gd name="connsiteX82" fmla="*/ 771525 w 4657725"/>
              <a:gd name="connsiteY82" fmla="*/ 928687 h 2681287"/>
              <a:gd name="connsiteX83" fmla="*/ 728662 w 4657725"/>
              <a:gd name="connsiteY83" fmla="*/ 928687 h 2681287"/>
              <a:gd name="connsiteX84" fmla="*/ 728662 w 4657725"/>
              <a:gd name="connsiteY84" fmla="*/ 866775 h 2681287"/>
              <a:gd name="connsiteX85" fmla="*/ 676275 w 4657725"/>
              <a:gd name="connsiteY85" fmla="*/ 866775 h 2681287"/>
              <a:gd name="connsiteX86" fmla="*/ 676275 w 4657725"/>
              <a:gd name="connsiteY86" fmla="*/ 814387 h 2681287"/>
              <a:gd name="connsiteX87" fmla="*/ 633412 w 4657725"/>
              <a:gd name="connsiteY87" fmla="*/ 814387 h 2681287"/>
              <a:gd name="connsiteX88" fmla="*/ 633412 w 4657725"/>
              <a:gd name="connsiteY88" fmla="*/ 776287 h 2681287"/>
              <a:gd name="connsiteX89" fmla="*/ 581025 w 4657725"/>
              <a:gd name="connsiteY89" fmla="*/ 776287 h 2681287"/>
              <a:gd name="connsiteX90" fmla="*/ 581025 w 4657725"/>
              <a:gd name="connsiteY90" fmla="*/ 728662 h 2681287"/>
              <a:gd name="connsiteX91" fmla="*/ 538162 w 4657725"/>
              <a:gd name="connsiteY91" fmla="*/ 728662 h 2681287"/>
              <a:gd name="connsiteX92" fmla="*/ 538162 w 4657725"/>
              <a:gd name="connsiteY92" fmla="*/ 671512 h 2681287"/>
              <a:gd name="connsiteX93" fmla="*/ 519112 w 4657725"/>
              <a:gd name="connsiteY93" fmla="*/ 671512 h 2681287"/>
              <a:gd name="connsiteX94" fmla="*/ 519112 w 4657725"/>
              <a:gd name="connsiteY94" fmla="*/ 609600 h 2681287"/>
              <a:gd name="connsiteX95" fmla="*/ 476250 w 4657725"/>
              <a:gd name="connsiteY95" fmla="*/ 609600 h 2681287"/>
              <a:gd name="connsiteX96" fmla="*/ 476250 w 4657725"/>
              <a:gd name="connsiteY96" fmla="*/ 542925 h 2681287"/>
              <a:gd name="connsiteX97" fmla="*/ 423862 w 4657725"/>
              <a:gd name="connsiteY97" fmla="*/ 542925 h 2681287"/>
              <a:gd name="connsiteX98" fmla="*/ 423862 w 4657725"/>
              <a:gd name="connsiteY98" fmla="*/ 490537 h 2681287"/>
              <a:gd name="connsiteX99" fmla="*/ 371475 w 4657725"/>
              <a:gd name="connsiteY99" fmla="*/ 490537 h 2681287"/>
              <a:gd name="connsiteX100" fmla="*/ 371475 w 4657725"/>
              <a:gd name="connsiteY100" fmla="*/ 428625 h 2681287"/>
              <a:gd name="connsiteX101" fmla="*/ 328612 w 4657725"/>
              <a:gd name="connsiteY101" fmla="*/ 428625 h 2681287"/>
              <a:gd name="connsiteX102" fmla="*/ 328612 w 4657725"/>
              <a:gd name="connsiteY102" fmla="*/ 357187 h 2681287"/>
              <a:gd name="connsiteX103" fmla="*/ 290512 w 4657725"/>
              <a:gd name="connsiteY103" fmla="*/ 357187 h 2681287"/>
              <a:gd name="connsiteX104" fmla="*/ 290512 w 4657725"/>
              <a:gd name="connsiteY104" fmla="*/ 309562 h 2681287"/>
              <a:gd name="connsiteX105" fmla="*/ 233362 w 4657725"/>
              <a:gd name="connsiteY105" fmla="*/ 309562 h 2681287"/>
              <a:gd name="connsiteX106" fmla="*/ 233362 w 4657725"/>
              <a:gd name="connsiteY106" fmla="*/ 233362 h 2681287"/>
              <a:gd name="connsiteX107" fmla="*/ 171450 w 4657725"/>
              <a:gd name="connsiteY107" fmla="*/ 233362 h 2681287"/>
              <a:gd name="connsiteX108" fmla="*/ 171450 w 4657725"/>
              <a:gd name="connsiteY108" fmla="*/ 176212 h 2681287"/>
              <a:gd name="connsiteX109" fmla="*/ 138112 w 4657725"/>
              <a:gd name="connsiteY109" fmla="*/ 176212 h 2681287"/>
              <a:gd name="connsiteX110" fmla="*/ 138112 w 4657725"/>
              <a:gd name="connsiteY110" fmla="*/ 109537 h 2681287"/>
              <a:gd name="connsiteX111" fmla="*/ 80962 w 4657725"/>
              <a:gd name="connsiteY111" fmla="*/ 109537 h 2681287"/>
              <a:gd name="connsiteX112" fmla="*/ 80962 w 4657725"/>
              <a:gd name="connsiteY112" fmla="*/ 66675 h 2681287"/>
              <a:gd name="connsiteX113" fmla="*/ 47625 w 4657725"/>
              <a:gd name="connsiteY113" fmla="*/ 66675 h 2681287"/>
              <a:gd name="connsiteX114" fmla="*/ 47625 w 4657725"/>
              <a:gd name="connsiteY114" fmla="*/ 0 h 2681287"/>
              <a:gd name="connsiteX115" fmla="*/ 0 w 4657725"/>
              <a:gd name="connsiteY115" fmla="*/ 0 h 2681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4657725" h="2681287">
                <a:moveTo>
                  <a:pt x="4657725" y="2681287"/>
                </a:moveTo>
                <a:lnTo>
                  <a:pt x="3686175" y="2681287"/>
                </a:lnTo>
                <a:lnTo>
                  <a:pt x="3686175" y="2662237"/>
                </a:lnTo>
                <a:lnTo>
                  <a:pt x="3586162" y="2662237"/>
                </a:lnTo>
                <a:lnTo>
                  <a:pt x="3586162" y="2628900"/>
                </a:lnTo>
                <a:lnTo>
                  <a:pt x="3300412" y="2628900"/>
                </a:lnTo>
                <a:lnTo>
                  <a:pt x="3286125" y="2614613"/>
                </a:lnTo>
                <a:lnTo>
                  <a:pt x="3219450" y="2614613"/>
                </a:lnTo>
                <a:lnTo>
                  <a:pt x="3219450" y="2586037"/>
                </a:lnTo>
                <a:lnTo>
                  <a:pt x="3095625" y="2586037"/>
                </a:lnTo>
                <a:lnTo>
                  <a:pt x="3095625" y="2562225"/>
                </a:lnTo>
                <a:lnTo>
                  <a:pt x="3028950" y="2562225"/>
                </a:lnTo>
                <a:lnTo>
                  <a:pt x="3028950" y="2543175"/>
                </a:lnTo>
                <a:lnTo>
                  <a:pt x="2862262" y="2543175"/>
                </a:lnTo>
                <a:lnTo>
                  <a:pt x="2862262" y="2528887"/>
                </a:lnTo>
                <a:lnTo>
                  <a:pt x="2676525" y="2528887"/>
                </a:lnTo>
                <a:lnTo>
                  <a:pt x="2676525" y="2495550"/>
                </a:lnTo>
                <a:lnTo>
                  <a:pt x="2552700" y="2495550"/>
                </a:lnTo>
                <a:lnTo>
                  <a:pt x="2552700" y="2476500"/>
                </a:lnTo>
                <a:lnTo>
                  <a:pt x="2462212" y="2476500"/>
                </a:lnTo>
                <a:lnTo>
                  <a:pt x="2462212" y="2438400"/>
                </a:lnTo>
                <a:lnTo>
                  <a:pt x="2395537" y="2438400"/>
                </a:lnTo>
                <a:lnTo>
                  <a:pt x="2395537" y="2419350"/>
                </a:lnTo>
                <a:lnTo>
                  <a:pt x="2324100" y="2419350"/>
                </a:lnTo>
                <a:lnTo>
                  <a:pt x="2324100" y="2376487"/>
                </a:lnTo>
                <a:lnTo>
                  <a:pt x="2252662" y="2376487"/>
                </a:lnTo>
                <a:lnTo>
                  <a:pt x="2252662" y="2357437"/>
                </a:lnTo>
                <a:lnTo>
                  <a:pt x="2147887" y="2357437"/>
                </a:lnTo>
                <a:lnTo>
                  <a:pt x="2147887" y="2338387"/>
                </a:lnTo>
                <a:lnTo>
                  <a:pt x="2062162" y="2338387"/>
                </a:lnTo>
                <a:lnTo>
                  <a:pt x="2028825" y="2305050"/>
                </a:lnTo>
                <a:lnTo>
                  <a:pt x="2000250" y="2276475"/>
                </a:lnTo>
                <a:lnTo>
                  <a:pt x="2000250" y="2195512"/>
                </a:lnTo>
                <a:lnTo>
                  <a:pt x="1928812" y="2195512"/>
                </a:lnTo>
                <a:lnTo>
                  <a:pt x="1928812" y="2162175"/>
                </a:lnTo>
                <a:lnTo>
                  <a:pt x="1871662" y="2162175"/>
                </a:lnTo>
                <a:lnTo>
                  <a:pt x="1871662" y="2090737"/>
                </a:lnTo>
                <a:lnTo>
                  <a:pt x="1809750" y="2090737"/>
                </a:lnTo>
                <a:lnTo>
                  <a:pt x="1809750" y="2005012"/>
                </a:lnTo>
                <a:lnTo>
                  <a:pt x="1747837" y="2005012"/>
                </a:lnTo>
                <a:lnTo>
                  <a:pt x="1747837" y="1985962"/>
                </a:lnTo>
                <a:lnTo>
                  <a:pt x="1719262" y="1985962"/>
                </a:lnTo>
                <a:lnTo>
                  <a:pt x="1719262" y="1957387"/>
                </a:lnTo>
                <a:lnTo>
                  <a:pt x="1662112" y="1957387"/>
                </a:lnTo>
                <a:lnTo>
                  <a:pt x="1662112" y="1905000"/>
                </a:lnTo>
                <a:lnTo>
                  <a:pt x="1600200" y="1905000"/>
                </a:lnTo>
                <a:lnTo>
                  <a:pt x="1600200" y="1866900"/>
                </a:lnTo>
                <a:lnTo>
                  <a:pt x="1543050" y="1866900"/>
                </a:lnTo>
                <a:lnTo>
                  <a:pt x="1543050" y="1852612"/>
                </a:lnTo>
                <a:lnTo>
                  <a:pt x="1481137" y="1852612"/>
                </a:lnTo>
                <a:lnTo>
                  <a:pt x="1481137" y="1804987"/>
                </a:lnTo>
                <a:lnTo>
                  <a:pt x="1419225" y="1804987"/>
                </a:lnTo>
                <a:lnTo>
                  <a:pt x="1419225" y="1743075"/>
                </a:lnTo>
                <a:lnTo>
                  <a:pt x="1366837" y="1743075"/>
                </a:lnTo>
                <a:lnTo>
                  <a:pt x="1366837" y="1700212"/>
                </a:lnTo>
                <a:lnTo>
                  <a:pt x="1328737" y="1700212"/>
                </a:lnTo>
                <a:lnTo>
                  <a:pt x="1328737" y="1676400"/>
                </a:lnTo>
                <a:lnTo>
                  <a:pt x="1252537" y="1676400"/>
                </a:lnTo>
                <a:lnTo>
                  <a:pt x="1252537" y="1576387"/>
                </a:lnTo>
                <a:lnTo>
                  <a:pt x="1209675" y="1576387"/>
                </a:lnTo>
                <a:lnTo>
                  <a:pt x="1209675" y="1528762"/>
                </a:lnTo>
                <a:lnTo>
                  <a:pt x="1176337" y="1528762"/>
                </a:lnTo>
                <a:lnTo>
                  <a:pt x="1176337" y="1476375"/>
                </a:lnTo>
                <a:lnTo>
                  <a:pt x="1114425" y="1476375"/>
                </a:lnTo>
                <a:lnTo>
                  <a:pt x="1114425" y="1438275"/>
                </a:lnTo>
                <a:lnTo>
                  <a:pt x="1076325" y="1438275"/>
                </a:lnTo>
                <a:lnTo>
                  <a:pt x="1076325" y="1381125"/>
                </a:lnTo>
                <a:lnTo>
                  <a:pt x="1042987" y="1381125"/>
                </a:lnTo>
                <a:lnTo>
                  <a:pt x="1042987" y="1338262"/>
                </a:lnTo>
                <a:lnTo>
                  <a:pt x="1009650" y="1338262"/>
                </a:lnTo>
                <a:lnTo>
                  <a:pt x="1009650" y="1247775"/>
                </a:lnTo>
                <a:lnTo>
                  <a:pt x="976312" y="1247775"/>
                </a:lnTo>
                <a:lnTo>
                  <a:pt x="976312" y="1200150"/>
                </a:lnTo>
                <a:lnTo>
                  <a:pt x="942975" y="1200150"/>
                </a:lnTo>
                <a:lnTo>
                  <a:pt x="942975" y="1143000"/>
                </a:lnTo>
                <a:lnTo>
                  <a:pt x="866775" y="1143000"/>
                </a:lnTo>
                <a:lnTo>
                  <a:pt x="866775" y="1076325"/>
                </a:lnTo>
                <a:lnTo>
                  <a:pt x="833437" y="1076325"/>
                </a:lnTo>
                <a:lnTo>
                  <a:pt x="833437" y="1023937"/>
                </a:lnTo>
                <a:lnTo>
                  <a:pt x="785812" y="1023937"/>
                </a:lnTo>
                <a:lnTo>
                  <a:pt x="785812" y="985837"/>
                </a:lnTo>
                <a:lnTo>
                  <a:pt x="771525" y="985837"/>
                </a:lnTo>
                <a:lnTo>
                  <a:pt x="771525" y="928687"/>
                </a:lnTo>
                <a:lnTo>
                  <a:pt x="728662" y="928687"/>
                </a:lnTo>
                <a:lnTo>
                  <a:pt x="728662" y="866775"/>
                </a:lnTo>
                <a:lnTo>
                  <a:pt x="676275" y="866775"/>
                </a:lnTo>
                <a:lnTo>
                  <a:pt x="676275" y="814387"/>
                </a:lnTo>
                <a:lnTo>
                  <a:pt x="633412" y="814387"/>
                </a:lnTo>
                <a:lnTo>
                  <a:pt x="633412" y="776287"/>
                </a:lnTo>
                <a:lnTo>
                  <a:pt x="581025" y="776287"/>
                </a:lnTo>
                <a:lnTo>
                  <a:pt x="581025" y="728662"/>
                </a:lnTo>
                <a:lnTo>
                  <a:pt x="538162" y="728662"/>
                </a:lnTo>
                <a:lnTo>
                  <a:pt x="538162" y="671512"/>
                </a:lnTo>
                <a:lnTo>
                  <a:pt x="519112" y="671512"/>
                </a:lnTo>
                <a:lnTo>
                  <a:pt x="519112" y="609600"/>
                </a:lnTo>
                <a:lnTo>
                  <a:pt x="476250" y="609600"/>
                </a:lnTo>
                <a:lnTo>
                  <a:pt x="476250" y="542925"/>
                </a:lnTo>
                <a:lnTo>
                  <a:pt x="423862" y="542925"/>
                </a:lnTo>
                <a:lnTo>
                  <a:pt x="423862" y="490537"/>
                </a:lnTo>
                <a:lnTo>
                  <a:pt x="371475" y="490537"/>
                </a:lnTo>
                <a:lnTo>
                  <a:pt x="371475" y="428625"/>
                </a:lnTo>
                <a:lnTo>
                  <a:pt x="328612" y="428625"/>
                </a:lnTo>
                <a:lnTo>
                  <a:pt x="328612" y="357187"/>
                </a:lnTo>
                <a:lnTo>
                  <a:pt x="290512" y="357187"/>
                </a:lnTo>
                <a:lnTo>
                  <a:pt x="290512" y="309562"/>
                </a:lnTo>
                <a:lnTo>
                  <a:pt x="233362" y="309562"/>
                </a:lnTo>
                <a:lnTo>
                  <a:pt x="233362" y="233362"/>
                </a:lnTo>
                <a:lnTo>
                  <a:pt x="171450" y="233362"/>
                </a:lnTo>
                <a:lnTo>
                  <a:pt x="171450" y="176212"/>
                </a:lnTo>
                <a:lnTo>
                  <a:pt x="138112" y="176212"/>
                </a:lnTo>
                <a:lnTo>
                  <a:pt x="138112" y="109537"/>
                </a:lnTo>
                <a:lnTo>
                  <a:pt x="80962" y="109537"/>
                </a:lnTo>
                <a:lnTo>
                  <a:pt x="80962" y="66675"/>
                </a:lnTo>
                <a:lnTo>
                  <a:pt x="47625" y="66675"/>
                </a:lnTo>
                <a:lnTo>
                  <a:pt x="4762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/>
          </a:extLst>
        </p:spPr>
        <p:txBody>
          <a:bodyPr anchor="ctr"/>
          <a:lstStyle/>
          <a:p>
            <a:pPr>
              <a:defRPr/>
            </a:pPr>
            <a:endParaRPr lang="en-US" sz="16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61496" name="Group 127"/>
          <p:cNvGrpSpPr>
            <a:grpSpLocks/>
          </p:cNvGrpSpPr>
          <p:nvPr/>
        </p:nvGrpSpPr>
        <p:grpSpPr bwMode="auto">
          <a:xfrm>
            <a:off x="1670547" y="3356914"/>
            <a:ext cx="3798232" cy="1929065"/>
            <a:chOff x="1987308" y="3234017"/>
            <a:chExt cx="4003639" cy="1965621"/>
          </a:xfrm>
        </p:grpSpPr>
        <p:cxnSp>
          <p:nvCxnSpPr>
            <p:cNvPr id="96" name="Straight Connector 95"/>
            <p:cNvCxnSpPr/>
            <p:nvPr/>
          </p:nvCxnSpPr>
          <p:spPr bwMode="auto">
            <a:xfrm flipV="1">
              <a:off x="1987308" y="3234017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Straight Connector 96"/>
            <p:cNvCxnSpPr/>
            <p:nvPr/>
          </p:nvCxnSpPr>
          <p:spPr bwMode="auto">
            <a:xfrm flipV="1">
              <a:off x="2010806" y="3260444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8" name="Straight Connector 97"/>
            <p:cNvCxnSpPr/>
            <p:nvPr/>
          </p:nvCxnSpPr>
          <p:spPr bwMode="auto">
            <a:xfrm flipV="1">
              <a:off x="2251383" y="3572527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9" name="Straight Connector 98"/>
            <p:cNvCxnSpPr/>
            <p:nvPr/>
          </p:nvCxnSpPr>
          <p:spPr bwMode="auto">
            <a:xfrm flipV="1">
              <a:off x="2420345" y="3833015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0" name="Straight Connector 99"/>
            <p:cNvCxnSpPr/>
            <p:nvPr/>
          </p:nvCxnSpPr>
          <p:spPr bwMode="auto">
            <a:xfrm flipV="1">
              <a:off x="2694491" y="4143841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1" name="Straight Connector 100"/>
            <p:cNvCxnSpPr/>
            <p:nvPr/>
          </p:nvCxnSpPr>
          <p:spPr bwMode="auto">
            <a:xfrm flipV="1">
              <a:off x="2834360" y="4245771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2" name="Straight Connector 101"/>
            <p:cNvCxnSpPr/>
            <p:nvPr/>
          </p:nvCxnSpPr>
          <p:spPr bwMode="auto">
            <a:xfrm flipV="1">
              <a:off x="2916045" y="4309950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3" name="Straight Connector 102"/>
            <p:cNvCxnSpPr/>
            <p:nvPr/>
          </p:nvCxnSpPr>
          <p:spPr bwMode="auto">
            <a:xfrm flipV="1">
              <a:off x="2961922" y="4337634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4" name="Straight Connector 103"/>
            <p:cNvCxnSpPr/>
            <p:nvPr/>
          </p:nvCxnSpPr>
          <p:spPr bwMode="auto">
            <a:xfrm flipV="1">
              <a:off x="3023465" y="4390487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5" name="Straight Connector 104"/>
            <p:cNvCxnSpPr/>
            <p:nvPr/>
          </p:nvCxnSpPr>
          <p:spPr bwMode="auto">
            <a:xfrm flipV="1">
              <a:off x="3067104" y="4406846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6" name="Straight Connector 105"/>
            <p:cNvCxnSpPr/>
            <p:nvPr/>
          </p:nvCxnSpPr>
          <p:spPr bwMode="auto">
            <a:xfrm flipV="1">
              <a:off x="3115220" y="4438306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7" name="Straight Connector 106"/>
            <p:cNvCxnSpPr/>
            <p:nvPr/>
          </p:nvCxnSpPr>
          <p:spPr bwMode="auto">
            <a:xfrm flipV="1">
              <a:off x="3203617" y="4542753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8" name="Straight Connector 107"/>
            <p:cNvCxnSpPr/>
            <p:nvPr/>
          </p:nvCxnSpPr>
          <p:spPr bwMode="auto">
            <a:xfrm flipV="1">
              <a:off x="3266279" y="4603156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9" name="Straight Connector 108"/>
            <p:cNvCxnSpPr/>
            <p:nvPr/>
          </p:nvCxnSpPr>
          <p:spPr bwMode="auto">
            <a:xfrm flipV="1">
              <a:off x="3433004" y="4774299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0" name="Straight Connector 109"/>
            <p:cNvCxnSpPr/>
            <p:nvPr/>
          </p:nvCxnSpPr>
          <p:spPr bwMode="auto">
            <a:xfrm flipV="1">
              <a:off x="3473287" y="4774299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1" name="Straight Connector 110"/>
            <p:cNvCxnSpPr/>
            <p:nvPr/>
          </p:nvCxnSpPr>
          <p:spPr bwMode="auto">
            <a:xfrm flipV="1">
              <a:off x="4079763" y="4974385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2" name="Straight Connector 111"/>
            <p:cNvCxnSpPr/>
            <p:nvPr/>
          </p:nvCxnSpPr>
          <p:spPr bwMode="auto">
            <a:xfrm flipV="1">
              <a:off x="3653439" y="4819601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" name="Straight Connector 112"/>
            <p:cNvCxnSpPr/>
            <p:nvPr/>
          </p:nvCxnSpPr>
          <p:spPr bwMode="auto">
            <a:xfrm flipV="1">
              <a:off x="3840306" y="4920273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" name="Straight Connector 113"/>
            <p:cNvCxnSpPr/>
            <p:nvPr/>
          </p:nvCxnSpPr>
          <p:spPr bwMode="auto">
            <a:xfrm flipV="1">
              <a:off x="4122284" y="4974385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5" name="Straight Connector 114"/>
            <p:cNvCxnSpPr/>
            <p:nvPr/>
          </p:nvCxnSpPr>
          <p:spPr bwMode="auto">
            <a:xfrm flipV="1">
              <a:off x="4212919" y="4983193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6" name="Straight Connector 115"/>
            <p:cNvCxnSpPr/>
            <p:nvPr/>
          </p:nvCxnSpPr>
          <p:spPr bwMode="auto">
            <a:xfrm flipV="1">
              <a:off x="4310269" y="4997036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7" name="Straight Connector 116"/>
            <p:cNvCxnSpPr/>
            <p:nvPr/>
          </p:nvCxnSpPr>
          <p:spPr bwMode="auto">
            <a:xfrm flipV="1">
              <a:off x="4384120" y="5002070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8" name="Straight Connector 117"/>
            <p:cNvCxnSpPr/>
            <p:nvPr/>
          </p:nvCxnSpPr>
          <p:spPr bwMode="auto">
            <a:xfrm flipV="1">
              <a:off x="4432235" y="5015912"/>
              <a:ext cx="0" cy="6292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9" name="Straight Connector 118"/>
            <p:cNvCxnSpPr/>
            <p:nvPr/>
          </p:nvCxnSpPr>
          <p:spPr bwMode="auto">
            <a:xfrm flipV="1">
              <a:off x="4575462" y="5052406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0" name="Straight Connector 119"/>
            <p:cNvCxnSpPr/>
            <p:nvPr/>
          </p:nvCxnSpPr>
          <p:spPr bwMode="auto">
            <a:xfrm flipV="1">
              <a:off x="4734355" y="5076315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1" name="Straight Connector 120"/>
            <p:cNvCxnSpPr/>
            <p:nvPr/>
          </p:nvCxnSpPr>
          <p:spPr bwMode="auto">
            <a:xfrm flipV="1">
              <a:off x="4780232" y="5083865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2" name="Straight Connector 121"/>
            <p:cNvCxnSpPr/>
            <p:nvPr/>
          </p:nvCxnSpPr>
          <p:spPr bwMode="auto">
            <a:xfrm flipV="1">
              <a:off x="4957028" y="5102742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3" name="Straight Connector 122"/>
            <p:cNvCxnSpPr/>
            <p:nvPr/>
          </p:nvCxnSpPr>
          <p:spPr bwMode="auto">
            <a:xfrm flipV="1">
              <a:off x="5073400" y="5122876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4" name="Straight Connector 123"/>
            <p:cNvCxnSpPr/>
            <p:nvPr/>
          </p:nvCxnSpPr>
          <p:spPr bwMode="auto">
            <a:xfrm flipV="1">
              <a:off x="5299430" y="5130426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5" name="Straight Connector 124"/>
            <p:cNvCxnSpPr/>
            <p:nvPr/>
          </p:nvCxnSpPr>
          <p:spPr bwMode="auto">
            <a:xfrm flipV="1">
              <a:off x="5442657" y="5126651"/>
              <a:ext cx="0" cy="64179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6" name="Straight Connector 125"/>
            <p:cNvCxnSpPr/>
            <p:nvPr/>
          </p:nvCxnSpPr>
          <p:spPr bwMode="auto">
            <a:xfrm flipV="1">
              <a:off x="5520984" y="5130426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7" name="Straight Connector 126"/>
            <p:cNvCxnSpPr/>
            <p:nvPr/>
          </p:nvCxnSpPr>
          <p:spPr bwMode="auto">
            <a:xfrm flipV="1">
              <a:off x="5990947" y="5135460"/>
              <a:ext cx="0" cy="64178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1497" name="TextBox 60"/>
          <p:cNvSpPr txBox="1">
            <a:spLocks noChangeArrowheads="1"/>
          </p:cNvSpPr>
          <p:nvPr/>
        </p:nvSpPr>
        <p:spPr bwMode="auto">
          <a:xfrm>
            <a:off x="984785" y="5699703"/>
            <a:ext cx="4729212" cy="31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None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</a:t>
            </a:r>
          </a:p>
        </p:txBody>
      </p:sp>
      <p:sp>
        <p:nvSpPr>
          <p:cNvPr id="61498" name="TextBox 61"/>
          <p:cNvSpPr txBox="1">
            <a:spLocks noChangeArrowheads="1"/>
          </p:cNvSpPr>
          <p:nvPr/>
        </p:nvSpPr>
        <p:spPr bwMode="auto">
          <a:xfrm rot="16200000">
            <a:off x="-922354" y="3862116"/>
            <a:ext cx="2756512" cy="31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None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OS (%)</a:t>
            </a:r>
          </a:p>
        </p:txBody>
      </p:sp>
      <p:cxnSp>
        <p:nvCxnSpPr>
          <p:cNvPr id="130" name="Straight Connector 13"/>
          <p:cNvCxnSpPr>
            <a:cxnSpLocks noChangeShapeType="1"/>
          </p:cNvCxnSpPr>
          <p:nvPr/>
        </p:nvCxnSpPr>
        <p:spPr bwMode="auto">
          <a:xfrm flipH="1" flipV="1">
            <a:off x="6829145" y="2663231"/>
            <a:ext cx="0" cy="2762289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1" name="Freeform 4"/>
          <p:cNvSpPr>
            <a:spLocks/>
          </p:cNvSpPr>
          <p:nvPr/>
        </p:nvSpPr>
        <p:spPr bwMode="auto">
          <a:xfrm>
            <a:off x="6849887" y="2676949"/>
            <a:ext cx="4298224" cy="2579909"/>
          </a:xfrm>
          <a:custGeom>
            <a:avLst/>
            <a:gdLst>
              <a:gd name="T0" fmla="*/ 5103773 w 6428096"/>
              <a:gd name="T1" fmla="*/ 3316170 h 3316406"/>
              <a:gd name="T2" fmla="*/ 4496508 w 6428096"/>
              <a:gd name="T3" fmla="*/ 3282052 h 3316406"/>
              <a:gd name="T4" fmla="*/ 4250870 w 6428096"/>
              <a:gd name="T5" fmla="*/ 3247935 h 3316406"/>
              <a:gd name="T6" fmla="*/ 3930180 w 6428096"/>
              <a:gd name="T7" fmla="*/ 3179702 h 3316406"/>
              <a:gd name="T8" fmla="*/ 3861947 w 6428096"/>
              <a:gd name="T9" fmla="*/ 3111467 h 3316406"/>
              <a:gd name="T10" fmla="*/ 3800538 w 6428096"/>
              <a:gd name="T11" fmla="*/ 3063704 h 3316406"/>
              <a:gd name="T12" fmla="*/ 3725481 w 6428096"/>
              <a:gd name="T13" fmla="*/ 3036411 h 3316406"/>
              <a:gd name="T14" fmla="*/ 3670896 w 6428096"/>
              <a:gd name="T15" fmla="*/ 2995469 h 3316406"/>
              <a:gd name="T16" fmla="*/ 3582194 w 6428096"/>
              <a:gd name="T17" fmla="*/ 2975000 h 3316406"/>
              <a:gd name="T18" fmla="*/ 3309265 w 6428096"/>
              <a:gd name="T19" fmla="*/ 2947706 h 3316406"/>
              <a:gd name="T20" fmla="*/ 3268325 w 6428096"/>
              <a:gd name="T21" fmla="*/ 2899943 h 3316406"/>
              <a:gd name="T22" fmla="*/ 3213740 w 6428096"/>
              <a:gd name="T23" fmla="*/ 2811238 h 3316406"/>
              <a:gd name="T24" fmla="*/ 3165977 w 6428096"/>
              <a:gd name="T25" fmla="*/ 2763475 h 3316406"/>
              <a:gd name="T26" fmla="*/ 3056807 w 6428096"/>
              <a:gd name="T27" fmla="*/ 2715710 h 3316406"/>
              <a:gd name="T28" fmla="*/ 2811169 w 6428096"/>
              <a:gd name="T29" fmla="*/ 2667947 h 3316406"/>
              <a:gd name="T30" fmla="*/ 2770230 w 6428096"/>
              <a:gd name="T31" fmla="*/ 2633830 h 3316406"/>
              <a:gd name="T32" fmla="*/ 2688351 w 6428096"/>
              <a:gd name="T33" fmla="*/ 2538303 h 3316406"/>
              <a:gd name="T34" fmla="*/ 2633766 w 6428096"/>
              <a:gd name="T35" fmla="*/ 2456423 h 3316406"/>
              <a:gd name="T36" fmla="*/ 2586003 w 6428096"/>
              <a:gd name="T37" fmla="*/ 2408658 h 3316406"/>
              <a:gd name="T38" fmla="*/ 2538240 w 6428096"/>
              <a:gd name="T39" fmla="*/ 2354070 h 3316406"/>
              <a:gd name="T40" fmla="*/ 2470009 w 6428096"/>
              <a:gd name="T41" fmla="*/ 2306307 h 3316406"/>
              <a:gd name="T42" fmla="*/ 2258489 w 6428096"/>
              <a:gd name="T43" fmla="*/ 2265366 h 3316406"/>
              <a:gd name="T44" fmla="*/ 2190256 w 6428096"/>
              <a:gd name="T45" fmla="*/ 2224427 h 3316406"/>
              <a:gd name="T46" fmla="*/ 2135671 w 6428096"/>
              <a:gd name="T47" fmla="*/ 2169840 h 3316406"/>
              <a:gd name="T48" fmla="*/ 2115201 w 6428096"/>
              <a:gd name="T49" fmla="*/ 2115253 h 3316406"/>
              <a:gd name="T50" fmla="*/ 2094732 w 6428096"/>
              <a:gd name="T51" fmla="*/ 2074311 h 3316406"/>
              <a:gd name="T52" fmla="*/ 1890033 w 6428096"/>
              <a:gd name="T53" fmla="*/ 2047018 h 3316406"/>
              <a:gd name="T54" fmla="*/ 1842272 w 6428096"/>
              <a:gd name="T55" fmla="*/ 2019724 h 3316406"/>
              <a:gd name="T56" fmla="*/ 1801333 w 6428096"/>
              <a:gd name="T57" fmla="*/ 1978785 h 3316406"/>
              <a:gd name="T58" fmla="*/ 1726276 w 6428096"/>
              <a:gd name="T59" fmla="*/ 1944668 h 3316406"/>
              <a:gd name="T60" fmla="*/ 1678515 w 6428096"/>
              <a:gd name="T61" fmla="*/ 1903726 h 3316406"/>
              <a:gd name="T62" fmla="*/ 1637576 w 6428096"/>
              <a:gd name="T63" fmla="*/ 1842315 h 3316406"/>
              <a:gd name="T64" fmla="*/ 1596635 w 6428096"/>
              <a:gd name="T65" fmla="*/ 1767259 h 3316406"/>
              <a:gd name="T66" fmla="*/ 1576165 w 6428096"/>
              <a:gd name="T67" fmla="*/ 1671732 h 3316406"/>
              <a:gd name="T68" fmla="*/ 1542049 w 6428096"/>
              <a:gd name="T69" fmla="*/ 1637615 h 3316406"/>
              <a:gd name="T70" fmla="*/ 1501110 w 6428096"/>
              <a:gd name="T71" fmla="*/ 1589850 h 3316406"/>
              <a:gd name="T72" fmla="*/ 1337353 w 6428096"/>
              <a:gd name="T73" fmla="*/ 1569380 h 3316406"/>
              <a:gd name="T74" fmla="*/ 1289590 w 6428096"/>
              <a:gd name="T75" fmla="*/ 1528441 h 3316406"/>
              <a:gd name="T76" fmla="*/ 1214535 w 6428096"/>
              <a:gd name="T77" fmla="*/ 1494324 h 3316406"/>
              <a:gd name="T78" fmla="*/ 1153126 w 6428096"/>
              <a:gd name="T79" fmla="*/ 1460206 h 3316406"/>
              <a:gd name="T80" fmla="*/ 1112187 w 6428096"/>
              <a:gd name="T81" fmla="*/ 1391971 h 3316406"/>
              <a:gd name="T82" fmla="*/ 1078070 w 6428096"/>
              <a:gd name="T83" fmla="*/ 1310091 h 3316406"/>
              <a:gd name="T84" fmla="*/ 1043954 w 6428096"/>
              <a:gd name="T85" fmla="*/ 1221388 h 3316406"/>
              <a:gd name="T86" fmla="*/ 1016661 w 6428096"/>
              <a:gd name="T87" fmla="*/ 1180447 h 3316406"/>
              <a:gd name="T88" fmla="*/ 989369 w 6428096"/>
              <a:gd name="T89" fmla="*/ 1098566 h 3316406"/>
              <a:gd name="T90" fmla="*/ 962076 w 6428096"/>
              <a:gd name="T91" fmla="*/ 948451 h 3316406"/>
              <a:gd name="T92" fmla="*/ 907491 w 6428096"/>
              <a:gd name="T93" fmla="*/ 914334 h 3316406"/>
              <a:gd name="T94" fmla="*/ 873373 w 6428096"/>
              <a:gd name="T95" fmla="*/ 887040 h 3316406"/>
              <a:gd name="T96" fmla="*/ 818788 w 6428096"/>
              <a:gd name="T97" fmla="*/ 846101 h 3316406"/>
              <a:gd name="T98" fmla="*/ 723262 w 6428096"/>
              <a:gd name="T99" fmla="*/ 798338 h 3316406"/>
              <a:gd name="T100" fmla="*/ 620913 w 6428096"/>
              <a:gd name="T101" fmla="*/ 771044 h 3316406"/>
              <a:gd name="T102" fmla="*/ 552683 w 6428096"/>
              <a:gd name="T103" fmla="*/ 743751 h 3316406"/>
              <a:gd name="T104" fmla="*/ 498096 w 6428096"/>
              <a:gd name="T105" fmla="*/ 668692 h 3316406"/>
              <a:gd name="T106" fmla="*/ 484450 w 6428096"/>
              <a:gd name="T107" fmla="*/ 552694 h 3316406"/>
              <a:gd name="T108" fmla="*/ 436687 w 6428096"/>
              <a:gd name="T109" fmla="*/ 470813 h 3316406"/>
              <a:gd name="T110" fmla="*/ 402571 w 6428096"/>
              <a:gd name="T111" fmla="*/ 395757 h 3316406"/>
              <a:gd name="T112" fmla="*/ 375277 w 6428096"/>
              <a:gd name="T113" fmla="*/ 334346 h 3316406"/>
              <a:gd name="T114" fmla="*/ 313869 w 6428096"/>
              <a:gd name="T115" fmla="*/ 266113 h 3316406"/>
              <a:gd name="T116" fmla="*/ 272930 w 6428096"/>
              <a:gd name="T117" fmla="*/ 211524 h 3316406"/>
              <a:gd name="T118" fmla="*/ 177403 w 6428096"/>
              <a:gd name="T119" fmla="*/ 156937 h 3316406"/>
              <a:gd name="T120" fmla="*/ 129642 w 6428096"/>
              <a:gd name="T121" fmla="*/ 109174 h 3316406"/>
              <a:gd name="T122" fmla="*/ 75055 w 6428096"/>
              <a:gd name="T123" fmla="*/ 68234 h 3316406"/>
              <a:gd name="T124" fmla="*/ 0 w 6428096"/>
              <a:gd name="T125" fmla="*/ 40941 h 331640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6428096" h="3316406">
                <a:moveTo>
                  <a:pt x="6428096" y="3316406"/>
                </a:moveTo>
                <a:lnTo>
                  <a:pt x="5104263" y="3316406"/>
                </a:lnTo>
                <a:lnTo>
                  <a:pt x="5104263" y="3282286"/>
                </a:lnTo>
                <a:lnTo>
                  <a:pt x="4496938" y="3282286"/>
                </a:lnTo>
                <a:lnTo>
                  <a:pt x="4496938" y="3248167"/>
                </a:lnTo>
                <a:lnTo>
                  <a:pt x="4251278" y="3248167"/>
                </a:lnTo>
                <a:lnTo>
                  <a:pt x="4251278" y="3179928"/>
                </a:lnTo>
                <a:lnTo>
                  <a:pt x="3930556" y="3179928"/>
                </a:lnTo>
                <a:lnTo>
                  <a:pt x="3930556" y="3111689"/>
                </a:lnTo>
                <a:lnTo>
                  <a:pt x="3862317" y="3111689"/>
                </a:lnTo>
                <a:lnTo>
                  <a:pt x="3862317" y="3063922"/>
                </a:lnTo>
                <a:lnTo>
                  <a:pt x="3800902" y="3063922"/>
                </a:lnTo>
                <a:lnTo>
                  <a:pt x="3800902" y="3036627"/>
                </a:lnTo>
                <a:lnTo>
                  <a:pt x="3725839" y="3036627"/>
                </a:lnTo>
                <a:lnTo>
                  <a:pt x="3725839" y="2995683"/>
                </a:lnTo>
                <a:lnTo>
                  <a:pt x="3671248" y="2995683"/>
                </a:lnTo>
                <a:lnTo>
                  <a:pt x="3671248" y="2975212"/>
                </a:lnTo>
                <a:lnTo>
                  <a:pt x="3582538" y="2975212"/>
                </a:lnTo>
                <a:lnTo>
                  <a:pt x="3582538" y="2947916"/>
                </a:lnTo>
                <a:lnTo>
                  <a:pt x="3309583" y="2947916"/>
                </a:lnTo>
                <a:lnTo>
                  <a:pt x="3309583" y="2900149"/>
                </a:lnTo>
                <a:lnTo>
                  <a:pt x="3268639" y="2900149"/>
                </a:lnTo>
                <a:lnTo>
                  <a:pt x="3214048" y="2845558"/>
                </a:lnTo>
                <a:lnTo>
                  <a:pt x="3214048" y="2811438"/>
                </a:lnTo>
                <a:lnTo>
                  <a:pt x="3166281" y="2811438"/>
                </a:lnTo>
                <a:lnTo>
                  <a:pt x="3166281" y="2763671"/>
                </a:lnTo>
                <a:lnTo>
                  <a:pt x="3057099" y="2763671"/>
                </a:lnTo>
                <a:lnTo>
                  <a:pt x="3057099" y="2715904"/>
                </a:lnTo>
                <a:lnTo>
                  <a:pt x="2811439" y="2715904"/>
                </a:lnTo>
                <a:lnTo>
                  <a:pt x="2811439" y="2668137"/>
                </a:lnTo>
                <a:lnTo>
                  <a:pt x="2770496" y="2668137"/>
                </a:lnTo>
                <a:lnTo>
                  <a:pt x="2770496" y="2634018"/>
                </a:lnTo>
                <a:lnTo>
                  <a:pt x="2688609" y="2634018"/>
                </a:lnTo>
                <a:lnTo>
                  <a:pt x="2688609" y="2538483"/>
                </a:lnTo>
                <a:lnTo>
                  <a:pt x="2634018" y="2538483"/>
                </a:lnTo>
                <a:lnTo>
                  <a:pt x="2634018" y="2456597"/>
                </a:lnTo>
                <a:lnTo>
                  <a:pt x="2586251" y="2456597"/>
                </a:lnTo>
                <a:lnTo>
                  <a:pt x="2586251" y="2408830"/>
                </a:lnTo>
                <a:lnTo>
                  <a:pt x="2538484" y="2408830"/>
                </a:lnTo>
                <a:lnTo>
                  <a:pt x="2538484" y="2354238"/>
                </a:lnTo>
                <a:lnTo>
                  <a:pt x="2470245" y="2354238"/>
                </a:lnTo>
                <a:lnTo>
                  <a:pt x="2470245" y="2306471"/>
                </a:lnTo>
                <a:lnTo>
                  <a:pt x="2258705" y="2306471"/>
                </a:lnTo>
                <a:lnTo>
                  <a:pt x="2258705" y="2265528"/>
                </a:lnTo>
                <a:lnTo>
                  <a:pt x="2190466" y="2265528"/>
                </a:lnTo>
                <a:lnTo>
                  <a:pt x="2190466" y="2224585"/>
                </a:lnTo>
                <a:lnTo>
                  <a:pt x="2135875" y="2224585"/>
                </a:lnTo>
                <a:lnTo>
                  <a:pt x="2135875" y="2169994"/>
                </a:lnTo>
                <a:lnTo>
                  <a:pt x="2115403" y="2169994"/>
                </a:lnTo>
                <a:lnTo>
                  <a:pt x="2115403" y="2115403"/>
                </a:lnTo>
                <a:lnTo>
                  <a:pt x="2094932" y="2115403"/>
                </a:lnTo>
                <a:lnTo>
                  <a:pt x="2094932" y="2074459"/>
                </a:lnTo>
                <a:lnTo>
                  <a:pt x="1890215" y="2074459"/>
                </a:lnTo>
                <a:lnTo>
                  <a:pt x="1890215" y="2047164"/>
                </a:lnTo>
                <a:lnTo>
                  <a:pt x="1842448" y="2047164"/>
                </a:lnTo>
                <a:lnTo>
                  <a:pt x="1842448" y="2019868"/>
                </a:lnTo>
                <a:lnTo>
                  <a:pt x="1801505" y="2019868"/>
                </a:lnTo>
                <a:lnTo>
                  <a:pt x="1801505" y="1978925"/>
                </a:lnTo>
                <a:lnTo>
                  <a:pt x="1726442" y="1978925"/>
                </a:lnTo>
                <a:lnTo>
                  <a:pt x="1726442" y="1944806"/>
                </a:lnTo>
                <a:lnTo>
                  <a:pt x="1678675" y="1944806"/>
                </a:lnTo>
                <a:lnTo>
                  <a:pt x="1678675" y="1903862"/>
                </a:lnTo>
                <a:lnTo>
                  <a:pt x="1637732" y="1903862"/>
                </a:lnTo>
                <a:lnTo>
                  <a:pt x="1637732" y="1842447"/>
                </a:lnTo>
                <a:lnTo>
                  <a:pt x="1596789" y="1842447"/>
                </a:lnTo>
                <a:lnTo>
                  <a:pt x="1596789" y="1767385"/>
                </a:lnTo>
                <a:lnTo>
                  <a:pt x="1576317" y="1767385"/>
                </a:lnTo>
                <a:lnTo>
                  <a:pt x="1576317" y="1671850"/>
                </a:lnTo>
                <a:lnTo>
                  <a:pt x="1542197" y="1671850"/>
                </a:lnTo>
                <a:lnTo>
                  <a:pt x="1542197" y="1637731"/>
                </a:lnTo>
                <a:lnTo>
                  <a:pt x="1501254" y="1637731"/>
                </a:lnTo>
                <a:lnTo>
                  <a:pt x="1501254" y="1589964"/>
                </a:lnTo>
                <a:lnTo>
                  <a:pt x="1357953" y="1589964"/>
                </a:lnTo>
                <a:lnTo>
                  <a:pt x="1337481" y="1569492"/>
                </a:lnTo>
                <a:lnTo>
                  <a:pt x="1289714" y="1569492"/>
                </a:lnTo>
                <a:lnTo>
                  <a:pt x="1289714" y="1528549"/>
                </a:lnTo>
                <a:lnTo>
                  <a:pt x="1214651" y="1528549"/>
                </a:lnTo>
                <a:lnTo>
                  <a:pt x="1214651" y="1494430"/>
                </a:lnTo>
                <a:lnTo>
                  <a:pt x="1153236" y="1494430"/>
                </a:lnTo>
                <a:lnTo>
                  <a:pt x="1153236" y="1460310"/>
                </a:lnTo>
                <a:lnTo>
                  <a:pt x="1112293" y="1460310"/>
                </a:lnTo>
                <a:lnTo>
                  <a:pt x="1112293" y="1392071"/>
                </a:lnTo>
                <a:lnTo>
                  <a:pt x="1078174" y="1392071"/>
                </a:lnTo>
                <a:lnTo>
                  <a:pt x="1078174" y="1310185"/>
                </a:lnTo>
                <a:lnTo>
                  <a:pt x="1044054" y="1310185"/>
                </a:lnTo>
                <a:lnTo>
                  <a:pt x="1044054" y="1221474"/>
                </a:lnTo>
                <a:lnTo>
                  <a:pt x="1016759" y="1221474"/>
                </a:lnTo>
                <a:lnTo>
                  <a:pt x="1016759" y="1180531"/>
                </a:lnTo>
                <a:lnTo>
                  <a:pt x="989463" y="1180531"/>
                </a:lnTo>
                <a:lnTo>
                  <a:pt x="989463" y="1098644"/>
                </a:lnTo>
                <a:lnTo>
                  <a:pt x="962168" y="1098644"/>
                </a:lnTo>
                <a:lnTo>
                  <a:pt x="962168" y="948519"/>
                </a:lnTo>
                <a:lnTo>
                  <a:pt x="907577" y="948519"/>
                </a:lnTo>
                <a:lnTo>
                  <a:pt x="907577" y="914400"/>
                </a:lnTo>
                <a:lnTo>
                  <a:pt x="873457" y="914400"/>
                </a:lnTo>
                <a:lnTo>
                  <a:pt x="873457" y="887104"/>
                </a:lnTo>
                <a:lnTo>
                  <a:pt x="818866" y="887104"/>
                </a:lnTo>
                <a:lnTo>
                  <a:pt x="818866" y="846161"/>
                </a:lnTo>
                <a:lnTo>
                  <a:pt x="723332" y="846161"/>
                </a:lnTo>
                <a:lnTo>
                  <a:pt x="723332" y="798394"/>
                </a:lnTo>
                <a:lnTo>
                  <a:pt x="648269" y="798394"/>
                </a:lnTo>
                <a:lnTo>
                  <a:pt x="620973" y="771098"/>
                </a:lnTo>
                <a:lnTo>
                  <a:pt x="620973" y="743803"/>
                </a:lnTo>
                <a:lnTo>
                  <a:pt x="552735" y="743803"/>
                </a:lnTo>
                <a:lnTo>
                  <a:pt x="552735" y="668740"/>
                </a:lnTo>
                <a:lnTo>
                  <a:pt x="498144" y="668740"/>
                </a:lnTo>
                <a:lnTo>
                  <a:pt x="498144" y="552734"/>
                </a:lnTo>
                <a:lnTo>
                  <a:pt x="484496" y="552734"/>
                </a:lnTo>
                <a:lnTo>
                  <a:pt x="484496" y="470847"/>
                </a:lnTo>
                <a:lnTo>
                  <a:pt x="436729" y="470847"/>
                </a:lnTo>
                <a:lnTo>
                  <a:pt x="436729" y="395785"/>
                </a:lnTo>
                <a:lnTo>
                  <a:pt x="402609" y="395785"/>
                </a:lnTo>
                <a:lnTo>
                  <a:pt x="402609" y="307074"/>
                </a:lnTo>
                <a:lnTo>
                  <a:pt x="375313" y="334370"/>
                </a:lnTo>
                <a:lnTo>
                  <a:pt x="375313" y="266131"/>
                </a:lnTo>
                <a:lnTo>
                  <a:pt x="313899" y="266131"/>
                </a:lnTo>
                <a:lnTo>
                  <a:pt x="313899" y="211540"/>
                </a:lnTo>
                <a:lnTo>
                  <a:pt x="272956" y="211540"/>
                </a:lnTo>
                <a:lnTo>
                  <a:pt x="272956" y="156949"/>
                </a:lnTo>
                <a:lnTo>
                  <a:pt x="177421" y="156949"/>
                </a:lnTo>
                <a:lnTo>
                  <a:pt x="177421" y="109182"/>
                </a:lnTo>
                <a:lnTo>
                  <a:pt x="129654" y="109182"/>
                </a:lnTo>
                <a:lnTo>
                  <a:pt x="129654" y="68238"/>
                </a:lnTo>
                <a:lnTo>
                  <a:pt x="75063" y="68238"/>
                </a:lnTo>
                <a:lnTo>
                  <a:pt x="75063" y="40943"/>
                </a:lnTo>
                <a:lnTo>
                  <a:pt x="0" y="40943"/>
                </a:lnTo>
                <a:lnTo>
                  <a:pt x="0" y="0"/>
                </a:lnTo>
              </a:path>
            </a:pathLst>
          </a:custGeom>
          <a:noFill/>
          <a:ln w="28575" cap="flat" cmpd="sng" algn="ctr">
            <a:solidFill>
              <a:schemeClr val="accent1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anchor="ctr"/>
          <a:lstStyle/>
          <a:p>
            <a:pPr>
              <a:defRPr/>
            </a:pPr>
            <a:endParaRPr lang="en-US" sz="1600" b="1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132" name="Group 7"/>
          <p:cNvGrpSpPr>
            <a:grpSpLocks/>
          </p:cNvGrpSpPr>
          <p:nvPr/>
        </p:nvGrpSpPr>
        <p:grpSpPr bwMode="auto">
          <a:xfrm>
            <a:off x="7292554" y="3217876"/>
            <a:ext cx="3842818" cy="2034040"/>
            <a:chOff x="2122226" y="2886501"/>
            <a:chExt cx="5747128" cy="2613971"/>
          </a:xfrm>
        </p:grpSpPr>
        <p:cxnSp>
          <p:nvCxnSpPr>
            <p:cNvPr id="196" name="Straight Connector 6"/>
            <p:cNvCxnSpPr>
              <a:cxnSpLocks noChangeShapeType="1"/>
            </p:cNvCxnSpPr>
            <p:nvPr/>
          </p:nvCxnSpPr>
          <p:spPr bwMode="auto">
            <a:xfrm flipV="1">
              <a:off x="2122226" y="2886501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197" name="Straight Connector 80"/>
            <p:cNvCxnSpPr>
              <a:cxnSpLocks noChangeShapeType="1"/>
            </p:cNvCxnSpPr>
            <p:nvPr/>
          </p:nvCxnSpPr>
          <p:spPr bwMode="auto">
            <a:xfrm flipV="1">
              <a:off x="2341315" y="3015056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198" name="Straight Connector 81"/>
            <p:cNvCxnSpPr>
              <a:cxnSpLocks noChangeShapeType="1"/>
            </p:cNvCxnSpPr>
            <p:nvPr/>
          </p:nvCxnSpPr>
          <p:spPr bwMode="auto">
            <a:xfrm flipV="1">
              <a:off x="2398469" y="3053147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199" name="Straight Connector 82"/>
            <p:cNvCxnSpPr>
              <a:cxnSpLocks noChangeShapeType="1"/>
            </p:cNvCxnSpPr>
            <p:nvPr/>
          </p:nvCxnSpPr>
          <p:spPr bwMode="auto">
            <a:xfrm flipV="1">
              <a:off x="2584218" y="3507061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0" name="Straight Connector 83"/>
            <p:cNvCxnSpPr>
              <a:cxnSpLocks noChangeShapeType="1"/>
            </p:cNvCxnSpPr>
            <p:nvPr/>
          </p:nvCxnSpPr>
          <p:spPr bwMode="auto">
            <a:xfrm flipV="1">
              <a:off x="2693764" y="3602287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1" name="Straight Connector 84"/>
            <p:cNvCxnSpPr>
              <a:cxnSpLocks noChangeShapeType="1"/>
            </p:cNvCxnSpPr>
            <p:nvPr/>
          </p:nvCxnSpPr>
          <p:spPr bwMode="auto">
            <a:xfrm flipV="1">
              <a:off x="2812833" y="3659423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2" name="Straight Connector 85"/>
            <p:cNvCxnSpPr>
              <a:cxnSpLocks noChangeShapeType="1"/>
            </p:cNvCxnSpPr>
            <p:nvPr/>
          </p:nvCxnSpPr>
          <p:spPr bwMode="auto">
            <a:xfrm flipV="1">
              <a:off x="2855699" y="3670534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3" name="Straight Connector 86"/>
            <p:cNvCxnSpPr>
              <a:cxnSpLocks noChangeShapeType="1"/>
            </p:cNvCxnSpPr>
            <p:nvPr/>
          </p:nvCxnSpPr>
          <p:spPr bwMode="auto">
            <a:xfrm flipV="1">
              <a:off x="2893802" y="3683231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4" name="Straight Connector 87"/>
            <p:cNvCxnSpPr>
              <a:cxnSpLocks noChangeShapeType="1"/>
            </p:cNvCxnSpPr>
            <p:nvPr/>
          </p:nvCxnSpPr>
          <p:spPr bwMode="auto">
            <a:xfrm flipV="1">
              <a:off x="2936667" y="3684817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5" name="Straight Connector 88"/>
            <p:cNvCxnSpPr>
              <a:cxnSpLocks noChangeShapeType="1"/>
            </p:cNvCxnSpPr>
            <p:nvPr/>
          </p:nvCxnSpPr>
          <p:spPr bwMode="auto">
            <a:xfrm flipV="1">
              <a:off x="2974769" y="3716559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6" name="Straight Connector 89"/>
            <p:cNvCxnSpPr>
              <a:cxnSpLocks noChangeShapeType="1"/>
            </p:cNvCxnSpPr>
            <p:nvPr/>
          </p:nvCxnSpPr>
          <p:spPr bwMode="auto">
            <a:xfrm flipV="1">
              <a:off x="3016047" y="3762586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7" name="Straight Connector 90"/>
            <p:cNvCxnSpPr>
              <a:cxnSpLocks noChangeShapeType="1"/>
            </p:cNvCxnSpPr>
            <p:nvPr/>
          </p:nvCxnSpPr>
          <p:spPr bwMode="auto">
            <a:xfrm flipV="1">
              <a:off x="3108128" y="3970497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8" name="Straight Connector 91"/>
            <p:cNvCxnSpPr>
              <a:cxnSpLocks noChangeShapeType="1"/>
            </p:cNvCxnSpPr>
            <p:nvPr/>
          </p:nvCxnSpPr>
          <p:spPr bwMode="auto">
            <a:xfrm flipV="1">
              <a:off x="3155756" y="4008588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09" name="Straight Connector 92"/>
            <p:cNvCxnSpPr>
              <a:cxnSpLocks noChangeShapeType="1"/>
            </p:cNvCxnSpPr>
            <p:nvPr/>
          </p:nvCxnSpPr>
          <p:spPr bwMode="auto">
            <a:xfrm flipV="1">
              <a:off x="3241487" y="4076834"/>
              <a:ext cx="0" cy="90465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0" name="Straight Connector 93"/>
            <p:cNvCxnSpPr>
              <a:cxnSpLocks noChangeShapeType="1"/>
            </p:cNvCxnSpPr>
            <p:nvPr/>
          </p:nvCxnSpPr>
          <p:spPr bwMode="auto">
            <a:xfrm flipV="1">
              <a:off x="3336743" y="4141905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1" name="Straight Connector 94"/>
            <p:cNvCxnSpPr>
              <a:cxnSpLocks noChangeShapeType="1"/>
            </p:cNvCxnSpPr>
            <p:nvPr/>
          </p:nvCxnSpPr>
          <p:spPr bwMode="auto">
            <a:xfrm flipV="1">
              <a:off x="3398660" y="4165712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2" name="Straight Connector 95"/>
            <p:cNvCxnSpPr>
              <a:cxnSpLocks noChangeShapeType="1"/>
            </p:cNvCxnSpPr>
            <p:nvPr/>
          </p:nvCxnSpPr>
          <p:spPr bwMode="auto">
            <a:xfrm flipV="1">
              <a:off x="3441525" y="4170473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3" name="Straight Connector 96"/>
            <p:cNvCxnSpPr>
              <a:cxnSpLocks noChangeShapeType="1"/>
            </p:cNvCxnSpPr>
            <p:nvPr/>
          </p:nvCxnSpPr>
          <p:spPr bwMode="auto">
            <a:xfrm flipV="1">
              <a:off x="3508204" y="4170473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4" name="Straight Connector 97"/>
            <p:cNvCxnSpPr>
              <a:cxnSpLocks noChangeShapeType="1"/>
            </p:cNvCxnSpPr>
            <p:nvPr/>
          </p:nvCxnSpPr>
          <p:spPr bwMode="auto">
            <a:xfrm flipV="1">
              <a:off x="3560596" y="4173647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5" name="Straight Connector 98"/>
            <p:cNvCxnSpPr>
              <a:cxnSpLocks noChangeShapeType="1"/>
            </p:cNvCxnSpPr>
            <p:nvPr/>
          </p:nvCxnSpPr>
          <p:spPr bwMode="auto">
            <a:xfrm flipV="1">
              <a:off x="3622512" y="4302204"/>
              <a:ext cx="0" cy="90465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6" name="Straight Connector 99"/>
            <p:cNvCxnSpPr>
              <a:cxnSpLocks noChangeShapeType="1"/>
            </p:cNvCxnSpPr>
            <p:nvPr/>
          </p:nvCxnSpPr>
          <p:spPr bwMode="auto">
            <a:xfrm flipV="1">
              <a:off x="3884467" y="4424411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7" name="Straight Connector 100"/>
            <p:cNvCxnSpPr>
              <a:cxnSpLocks noChangeShapeType="1"/>
            </p:cNvCxnSpPr>
            <p:nvPr/>
          </p:nvCxnSpPr>
          <p:spPr bwMode="auto">
            <a:xfrm flipV="1">
              <a:off x="4059103" y="4560902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8" name="Straight Connector 101"/>
            <p:cNvCxnSpPr>
              <a:cxnSpLocks noChangeShapeType="1"/>
            </p:cNvCxnSpPr>
            <p:nvPr/>
          </p:nvCxnSpPr>
          <p:spPr bwMode="auto">
            <a:xfrm flipV="1">
              <a:off x="4206750" y="4727550"/>
              <a:ext cx="0" cy="90465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19" name="Straight Connector 102"/>
            <p:cNvCxnSpPr>
              <a:cxnSpLocks noChangeShapeType="1"/>
            </p:cNvCxnSpPr>
            <p:nvPr/>
          </p:nvCxnSpPr>
          <p:spPr bwMode="auto">
            <a:xfrm flipV="1">
              <a:off x="4330583" y="4802143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0" name="Straight Connector 103"/>
            <p:cNvCxnSpPr>
              <a:cxnSpLocks noChangeShapeType="1"/>
            </p:cNvCxnSpPr>
            <p:nvPr/>
          </p:nvCxnSpPr>
          <p:spPr bwMode="auto">
            <a:xfrm flipV="1">
              <a:off x="4392500" y="4803731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1" name="Straight Connector 104"/>
            <p:cNvCxnSpPr>
              <a:cxnSpLocks noChangeShapeType="1"/>
            </p:cNvCxnSpPr>
            <p:nvPr/>
          </p:nvCxnSpPr>
          <p:spPr bwMode="auto">
            <a:xfrm flipV="1">
              <a:off x="4643342" y="4887847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2" name="Straight Connector 105"/>
            <p:cNvCxnSpPr>
              <a:cxnSpLocks noChangeShapeType="1"/>
            </p:cNvCxnSpPr>
            <p:nvPr/>
          </p:nvCxnSpPr>
          <p:spPr bwMode="auto">
            <a:xfrm flipV="1">
              <a:off x="4771937" y="4983074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3" name="Straight Connector 106"/>
            <p:cNvCxnSpPr>
              <a:cxnSpLocks noChangeShapeType="1"/>
            </p:cNvCxnSpPr>
            <p:nvPr/>
          </p:nvCxnSpPr>
          <p:spPr bwMode="auto">
            <a:xfrm flipV="1">
              <a:off x="5006903" y="5035449"/>
              <a:ext cx="0" cy="90465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4" name="Straight Connector 107"/>
            <p:cNvCxnSpPr>
              <a:cxnSpLocks noChangeShapeType="1"/>
            </p:cNvCxnSpPr>
            <p:nvPr/>
          </p:nvCxnSpPr>
          <p:spPr bwMode="auto">
            <a:xfrm flipV="1">
              <a:off x="5194240" y="5111630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5" name="Straight Connector 108"/>
            <p:cNvCxnSpPr>
              <a:cxnSpLocks noChangeShapeType="1"/>
            </p:cNvCxnSpPr>
            <p:nvPr/>
          </p:nvCxnSpPr>
          <p:spPr bwMode="auto">
            <a:xfrm flipV="1">
              <a:off x="5364114" y="5213205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6" name="Straight Connector 109"/>
            <p:cNvCxnSpPr>
              <a:cxnSpLocks noChangeShapeType="1"/>
            </p:cNvCxnSpPr>
            <p:nvPr/>
          </p:nvCxnSpPr>
          <p:spPr bwMode="auto">
            <a:xfrm flipV="1">
              <a:off x="5402217" y="5246534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7" name="Straight Connector 110"/>
            <p:cNvCxnSpPr>
              <a:cxnSpLocks noChangeShapeType="1"/>
            </p:cNvCxnSpPr>
            <p:nvPr/>
          </p:nvCxnSpPr>
          <p:spPr bwMode="auto">
            <a:xfrm flipV="1">
              <a:off x="5816581" y="5335412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8" name="Straight Connector 111"/>
            <p:cNvCxnSpPr>
              <a:cxnSpLocks noChangeShapeType="1"/>
            </p:cNvCxnSpPr>
            <p:nvPr/>
          </p:nvCxnSpPr>
          <p:spPr bwMode="auto">
            <a:xfrm flipV="1">
              <a:off x="6169029" y="5390962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29" name="Straight Connector 112"/>
            <p:cNvCxnSpPr>
              <a:cxnSpLocks noChangeShapeType="1"/>
            </p:cNvCxnSpPr>
            <p:nvPr/>
          </p:nvCxnSpPr>
          <p:spPr bwMode="auto">
            <a:xfrm flipV="1">
              <a:off x="6364305" y="5376677"/>
              <a:ext cx="0" cy="90466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  <p:cxnSp>
          <p:nvCxnSpPr>
            <p:cNvPr id="230" name="Straight Connector 113"/>
            <p:cNvCxnSpPr>
              <a:cxnSpLocks noChangeShapeType="1"/>
            </p:cNvCxnSpPr>
            <p:nvPr/>
          </p:nvCxnSpPr>
          <p:spPr bwMode="auto">
            <a:xfrm flipV="1">
              <a:off x="7869354" y="5408420"/>
              <a:ext cx="0" cy="92052"/>
            </a:xfrm>
            <a:prstGeom prst="line">
              <a:avLst/>
            </a:prstGeom>
            <a:noFill/>
            <a:ln w="28575" algn="ctr">
              <a:solidFill>
                <a:schemeClr val="accent1"/>
              </a:solidFill>
              <a:round/>
              <a:headEnd/>
              <a:tailEnd/>
            </a:ln>
          </p:spPr>
        </p:cxnSp>
      </p:grpSp>
      <p:cxnSp>
        <p:nvCxnSpPr>
          <p:cNvPr id="133" name="Straight Connector 132"/>
          <p:cNvCxnSpPr/>
          <p:nvPr/>
        </p:nvCxnSpPr>
        <p:spPr bwMode="auto">
          <a:xfrm flipV="1">
            <a:off x="6986714" y="2696174"/>
            <a:ext cx="0" cy="7039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34" name="Group 1"/>
          <p:cNvGrpSpPr>
            <a:grpSpLocks/>
          </p:cNvGrpSpPr>
          <p:nvPr/>
        </p:nvGrpSpPr>
        <p:grpSpPr bwMode="auto">
          <a:xfrm>
            <a:off x="7008059" y="2723878"/>
            <a:ext cx="3463843" cy="2451469"/>
            <a:chOff x="1697038" y="2251075"/>
            <a:chExt cx="5180012" cy="3151188"/>
          </a:xfrm>
        </p:grpSpPr>
        <p:cxnSp>
          <p:nvCxnSpPr>
            <p:cNvPr id="175" name="Straight Connector 115"/>
            <p:cNvCxnSpPr>
              <a:cxnSpLocks noChangeShapeType="1"/>
            </p:cNvCxnSpPr>
            <p:nvPr/>
          </p:nvCxnSpPr>
          <p:spPr bwMode="auto">
            <a:xfrm flipV="1">
              <a:off x="6672263" y="5270500"/>
              <a:ext cx="0" cy="9048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6" name="Straight Connector 116"/>
            <p:cNvCxnSpPr>
              <a:cxnSpLocks noChangeShapeType="1"/>
            </p:cNvCxnSpPr>
            <p:nvPr/>
          </p:nvCxnSpPr>
          <p:spPr bwMode="auto">
            <a:xfrm flipV="1">
              <a:off x="6748463" y="5310188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7" name="Straight Connector 117"/>
            <p:cNvCxnSpPr>
              <a:cxnSpLocks noChangeShapeType="1"/>
            </p:cNvCxnSpPr>
            <p:nvPr/>
          </p:nvCxnSpPr>
          <p:spPr bwMode="auto">
            <a:xfrm flipV="1">
              <a:off x="6807200" y="5311775"/>
              <a:ext cx="0" cy="9048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8" name="Straight Connector 118"/>
            <p:cNvCxnSpPr>
              <a:cxnSpLocks noChangeShapeType="1"/>
            </p:cNvCxnSpPr>
            <p:nvPr/>
          </p:nvCxnSpPr>
          <p:spPr bwMode="auto">
            <a:xfrm flipV="1">
              <a:off x="6877050" y="5310188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9" name="Straight Connector 119"/>
            <p:cNvCxnSpPr>
              <a:cxnSpLocks noChangeShapeType="1"/>
            </p:cNvCxnSpPr>
            <p:nvPr/>
          </p:nvCxnSpPr>
          <p:spPr bwMode="auto">
            <a:xfrm flipV="1">
              <a:off x="5724525" y="5284788"/>
              <a:ext cx="0" cy="90487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0" name="Straight Connector 120"/>
            <p:cNvCxnSpPr>
              <a:cxnSpLocks noChangeShapeType="1"/>
            </p:cNvCxnSpPr>
            <p:nvPr/>
          </p:nvCxnSpPr>
          <p:spPr bwMode="auto">
            <a:xfrm flipV="1">
              <a:off x="5137150" y="5270500"/>
              <a:ext cx="0" cy="9048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1" name="Straight Connector 121"/>
            <p:cNvCxnSpPr>
              <a:cxnSpLocks noChangeShapeType="1"/>
            </p:cNvCxnSpPr>
            <p:nvPr/>
          </p:nvCxnSpPr>
          <p:spPr bwMode="auto">
            <a:xfrm flipV="1">
              <a:off x="3971925" y="5062538"/>
              <a:ext cx="0" cy="90487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2" name="Straight Connector 122"/>
            <p:cNvCxnSpPr>
              <a:cxnSpLocks noChangeShapeType="1"/>
            </p:cNvCxnSpPr>
            <p:nvPr/>
          </p:nvCxnSpPr>
          <p:spPr bwMode="auto">
            <a:xfrm flipV="1">
              <a:off x="4049713" y="5072063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3" name="Straight Connector 123"/>
            <p:cNvCxnSpPr>
              <a:cxnSpLocks noChangeShapeType="1"/>
            </p:cNvCxnSpPr>
            <p:nvPr/>
          </p:nvCxnSpPr>
          <p:spPr bwMode="auto">
            <a:xfrm flipV="1">
              <a:off x="4110038" y="5148263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4" name="Straight Connector 124"/>
            <p:cNvCxnSpPr>
              <a:cxnSpLocks noChangeShapeType="1"/>
            </p:cNvCxnSpPr>
            <p:nvPr/>
          </p:nvCxnSpPr>
          <p:spPr bwMode="auto">
            <a:xfrm flipV="1">
              <a:off x="3479800" y="4872038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5" name="Straight Connector 125"/>
            <p:cNvCxnSpPr>
              <a:cxnSpLocks noChangeShapeType="1"/>
            </p:cNvCxnSpPr>
            <p:nvPr/>
          </p:nvCxnSpPr>
          <p:spPr bwMode="auto">
            <a:xfrm flipV="1">
              <a:off x="3532188" y="4906963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6" name="Straight Connector 126"/>
            <p:cNvCxnSpPr>
              <a:cxnSpLocks noChangeShapeType="1"/>
            </p:cNvCxnSpPr>
            <p:nvPr/>
          </p:nvCxnSpPr>
          <p:spPr bwMode="auto">
            <a:xfrm flipV="1">
              <a:off x="3622675" y="4978400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7" name="Straight Connector 127"/>
            <p:cNvCxnSpPr>
              <a:cxnSpLocks noChangeShapeType="1"/>
            </p:cNvCxnSpPr>
            <p:nvPr/>
          </p:nvCxnSpPr>
          <p:spPr bwMode="auto">
            <a:xfrm flipV="1">
              <a:off x="3059113" y="4633913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8" name="Straight Connector 128"/>
            <p:cNvCxnSpPr>
              <a:cxnSpLocks noChangeShapeType="1"/>
            </p:cNvCxnSpPr>
            <p:nvPr/>
          </p:nvCxnSpPr>
          <p:spPr bwMode="auto">
            <a:xfrm flipV="1">
              <a:off x="2155825" y="3281363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9" name="Straight Connector 129"/>
            <p:cNvCxnSpPr>
              <a:cxnSpLocks noChangeShapeType="1"/>
            </p:cNvCxnSpPr>
            <p:nvPr/>
          </p:nvCxnSpPr>
          <p:spPr bwMode="auto">
            <a:xfrm flipV="1">
              <a:off x="2303463" y="3405188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0" name="Straight Connector 130"/>
            <p:cNvCxnSpPr>
              <a:cxnSpLocks noChangeShapeType="1"/>
            </p:cNvCxnSpPr>
            <p:nvPr/>
          </p:nvCxnSpPr>
          <p:spPr bwMode="auto">
            <a:xfrm flipV="1">
              <a:off x="2349500" y="3429000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1" name="Straight Connector 131"/>
            <p:cNvCxnSpPr>
              <a:cxnSpLocks noChangeShapeType="1"/>
            </p:cNvCxnSpPr>
            <p:nvPr/>
          </p:nvCxnSpPr>
          <p:spPr bwMode="auto">
            <a:xfrm flipV="1">
              <a:off x="2527300" y="3930650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2" name="Straight Connector 132"/>
            <p:cNvCxnSpPr>
              <a:cxnSpLocks noChangeShapeType="1"/>
            </p:cNvCxnSpPr>
            <p:nvPr/>
          </p:nvCxnSpPr>
          <p:spPr bwMode="auto">
            <a:xfrm flipV="1">
              <a:off x="2574925" y="3992563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3" name="Straight Connector 133"/>
            <p:cNvCxnSpPr>
              <a:cxnSpLocks noChangeShapeType="1"/>
            </p:cNvCxnSpPr>
            <p:nvPr/>
          </p:nvCxnSpPr>
          <p:spPr bwMode="auto">
            <a:xfrm flipV="1">
              <a:off x="2773363" y="4092575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" name="Straight Connector 134"/>
            <p:cNvCxnSpPr>
              <a:cxnSpLocks noChangeShapeType="1"/>
            </p:cNvCxnSpPr>
            <p:nvPr/>
          </p:nvCxnSpPr>
          <p:spPr bwMode="auto">
            <a:xfrm flipV="1">
              <a:off x="2835275" y="4098925"/>
              <a:ext cx="0" cy="90488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" name="Straight Connector 137"/>
            <p:cNvCxnSpPr>
              <a:cxnSpLocks noChangeShapeType="1"/>
            </p:cNvCxnSpPr>
            <p:nvPr/>
          </p:nvCxnSpPr>
          <p:spPr bwMode="auto">
            <a:xfrm flipV="1">
              <a:off x="1697038" y="2251075"/>
              <a:ext cx="0" cy="92075"/>
            </a:xfrm>
            <a:prstGeom prst="line">
              <a:avLst/>
            </a:prstGeom>
            <a:noFill/>
            <a:ln w="28575" algn="ctr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5" name="Freeform 30725"/>
          <p:cNvSpPr>
            <a:spLocks/>
          </p:cNvSpPr>
          <p:nvPr/>
        </p:nvSpPr>
        <p:spPr bwMode="auto">
          <a:xfrm>
            <a:off x="6852010" y="2691768"/>
            <a:ext cx="3923496" cy="2691058"/>
          </a:xfrm>
          <a:custGeom>
            <a:avLst/>
            <a:gdLst>
              <a:gd name="T0" fmla="*/ 5867400 w 5867400"/>
              <a:gd name="T1" fmla="*/ 3205372 h 3459480"/>
              <a:gd name="T2" fmla="*/ 5234940 w 5867400"/>
              <a:gd name="T3" fmla="*/ 3144466 h 3459480"/>
              <a:gd name="T4" fmla="*/ 3322320 w 5867400"/>
              <a:gd name="T5" fmla="*/ 3083551 h 3459480"/>
              <a:gd name="T6" fmla="*/ 3215640 w 5867400"/>
              <a:gd name="T7" fmla="*/ 3045485 h 3459480"/>
              <a:gd name="T8" fmla="*/ 2598420 w 5867400"/>
              <a:gd name="T9" fmla="*/ 2954117 h 3459480"/>
              <a:gd name="T10" fmla="*/ 2438400 w 5867400"/>
              <a:gd name="T11" fmla="*/ 2923666 h 3459480"/>
              <a:gd name="T12" fmla="*/ 2392680 w 5867400"/>
              <a:gd name="T13" fmla="*/ 2900824 h 3459480"/>
              <a:gd name="T14" fmla="*/ 2247900 w 5867400"/>
              <a:gd name="T15" fmla="*/ 2862758 h 3459480"/>
              <a:gd name="T16" fmla="*/ 2133600 w 5867400"/>
              <a:gd name="T17" fmla="*/ 2847527 h 3459480"/>
              <a:gd name="T18" fmla="*/ 2072640 w 5867400"/>
              <a:gd name="T19" fmla="*/ 2794234 h 3459480"/>
              <a:gd name="T20" fmla="*/ 2026920 w 5867400"/>
              <a:gd name="T21" fmla="*/ 2748550 h 3459480"/>
              <a:gd name="T22" fmla="*/ 1965960 w 5867400"/>
              <a:gd name="T23" fmla="*/ 2718095 h 3459480"/>
              <a:gd name="T24" fmla="*/ 1905000 w 5867400"/>
              <a:gd name="T25" fmla="*/ 2687644 h 3459480"/>
              <a:gd name="T26" fmla="*/ 1836420 w 5867400"/>
              <a:gd name="T27" fmla="*/ 2657185 h 3459480"/>
              <a:gd name="T28" fmla="*/ 1775460 w 5867400"/>
              <a:gd name="T29" fmla="*/ 2626729 h 3459480"/>
              <a:gd name="T30" fmla="*/ 1714500 w 5867400"/>
              <a:gd name="T31" fmla="*/ 2596276 h 3459480"/>
              <a:gd name="T32" fmla="*/ 1615440 w 5867400"/>
              <a:gd name="T33" fmla="*/ 2520137 h 3459480"/>
              <a:gd name="T34" fmla="*/ 1577340 w 5867400"/>
              <a:gd name="T35" fmla="*/ 2466844 h 3459480"/>
              <a:gd name="T36" fmla="*/ 1562100 w 5867400"/>
              <a:gd name="T37" fmla="*/ 2375479 h 3459480"/>
              <a:gd name="T38" fmla="*/ 1539240 w 5867400"/>
              <a:gd name="T39" fmla="*/ 2215589 h 3459480"/>
              <a:gd name="T40" fmla="*/ 1501140 w 5867400"/>
              <a:gd name="T41" fmla="*/ 2131839 h 3459480"/>
              <a:gd name="T42" fmla="*/ 1463040 w 5867400"/>
              <a:gd name="T43" fmla="*/ 2078541 h 3459480"/>
              <a:gd name="T44" fmla="*/ 1424940 w 5867400"/>
              <a:gd name="T45" fmla="*/ 2025246 h 3459480"/>
              <a:gd name="T46" fmla="*/ 1394460 w 5867400"/>
              <a:gd name="T47" fmla="*/ 1994793 h 3459480"/>
              <a:gd name="T48" fmla="*/ 1249680 w 5867400"/>
              <a:gd name="T49" fmla="*/ 1971951 h 3459480"/>
              <a:gd name="T50" fmla="*/ 1181100 w 5867400"/>
              <a:gd name="T51" fmla="*/ 1911043 h 3459480"/>
              <a:gd name="T52" fmla="*/ 1104900 w 5867400"/>
              <a:gd name="T53" fmla="*/ 1865361 h 3459480"/>
              <a:gd name="T54" fmla="*/ 1066800 w 5867400"/>
              <a:gd name="T55" fmla="*/ 1819677 h 3459480"/>
              <a:gd name="T56" fmla="*/ 1043940 w 5867400"/>
              <a:gd name="T57" fmla="*/ 1766382 h 3459480"/>
              <a:gd name="T58" fmla="*/ 1005840 w 5867400"/>
              <a:gd name="T59" fmla="*/ 1652177 h 3459480"/>
              <a:gd name="T60" fmla="*/ 960120 w 5867400"/>
              <a:gd name="T61" fmla="*/ 1522740 h 3459480"/>
              <a:gd name="T62" fmla="*/ 929640 w 5867400"/>
              <a:gd name="T63" fmla="*/ 1362855 h 3459480"/>
              <a:gd name="T64" fmla="*/ 899160 w 5867400"/>
              <a:gd name="T65" fmla="*/ 1317171 h 3459480"/>
              <a:gd name="T66" fmla="*/ 838200 w 5867400"/>
              <a:gd name="T67" fmla="*/ 1271490 h 3459480"/>
              <a:gd name="T68" fmla="*/ 807720 w 5867400"/>
              <a:gd name="T69" fmla="*/ 1218192 h 3459480"/>
              <a:gd name="T70" fmla="*/ 746760 w 5867400"/>
              <a:gd name="T71" fmla="*/ 1157286 h 3459480"/>
              <a:gd name="T72" fmla="*/ 678180 w 5867400"/>
              <a:gd name="T73" fmla="*/ 1119216 h 3459480"/>
              <a:gd name="T74" fmla="*/ 571500 w 5867400"/>
              <a:gd name="T75" fmla="*/ 1073536 h 3459480"/>
              <a:gd name="T76" fmla="*/ 533400 w 5867400"/>
              <a:gd name="T77" fmla="*/ 1005012 h 3459480"/>
              <a:gd name="T78" fmla="*/ 495300 w 5867400"/>
              <a:gd name="T79" fmla="*/ 928875 h 3459480"/>
              <a:gd name="T80" fmla="*/ 464820 w 5867400"/>
              <a:gd name="T81" fmla="*/ 845124 h 3459480"/>
              <a:gd name="T82" fmla="*/ 441960 w 5867400"/>
              <a:gd name="T83" fmla="*/ 723306 h 3459480"/>
              <a:gd name="T84" fmla="*/ 426720 w 5867400"/>
              <a:gd name="T85" fmla="*/ 555801 h 3459480"/>
              <a:gd name="T86" fmla="*/ 396240 w 5867400"/>
              <a:gd name="T87" fmla="*/ 479664 h 3459480"/>
              <a:gd name="T88" fmla="*/ 350520 w 5867400"/>
              <a:gd name="T89" fmla="*/ 251253 h 3459480"/>
              <a:gd name="T90" fmla="*/ 297180 w 5867400"/>
              <a:gd name="T91" fmla="*/ 190346 h 3459480"/>
              <a:gd name="T92" fmla="*/ 198120 w 5867400"/>
              <a:gd name="T93" fmla="*/ 121821 h 3459480"/>
              <a:gd name="T94" fmla="*/ 106680 w 5867400"/>
              <a:gd name="T95" fmla="*/ 83748 h 3459480"/>
              <a:gd name="T96" fmla="*/ 0 w 5867400"/>
              <a:gd name="T97" fmla="*/ 0 h 345948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5867400"/>
              <a:gd name="T148" fmla="*/ 0 h 3459480"/>
              <a:gd name="T149" fmla="*/ 5867400 w 5867400"/>
              <a:gd name="T150" fmla="*/ 3459480 h 3459480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5867400" h="3459480">
                <a:moveTo>
                  <a:pt x="5867400" y="3459480"/>
                </a:moveTo>
                <a:lnTo>
                  <a:pt x="5867400" y="3208020"/>
                </a:lnTo>
                <a:lnTo>
                  <a:pt x="5234940" y="3208020"/>
                </a:lnTo>
                <a:lnTo>
                  <a:pt x="5234940" y="3147060"/>
                </a:lnTo>
                <a:lnTo>
                  <a:pt x="3322320" y="3147060"/>
                </a:lnTo>
                <a:lnTo>
                  <a:pt x="3322320" y="3086100"/>
                </a:lnTo>
                <a:lnTo>
                  <a:pt x="3215640" y="3086100"/>
                </a:lnTo>
                <a:lnTo>
                  <a:pt x="3215640" y="3048000"/>
                </a:lnTo>
                <a:lnTo>
                  <a:pt x="2598420" y="3048000"/>
                </a:lnTo>
                <a:lnTo>
                  <a:pt x="2598420" y="2956560"/>
                </a:lnTo>
                <a:lnTo>
                  <a:pt x="2438400" y="2956560"/>
                </a:lnTo>
                <a:lnTo>
                  <a:pt x="2438400" y="2926080"/>
                </a:lnTo>
                <a:lnTo>
                  <a:pt x="2392680" y="2926080"/>
                </a:lnTo>
                <a:lnTo>
                  <a:pt x="2392680" y="2903220"/>
                </a:lnTo>
                <a:lnTo>
                  <a:pt x="2247900" y="2903220"/>
                </a:lnTo>
                <a:lnTo>
                  <a:pt x="2247900" y="2865120"/>
                </a:lnTo>
                <a:lnTo>
                  <a:pt x="2148840" y="2865120"/>
                </a:lnTo>
                <a:lnTo>
                  <a:pt x="2133600" y="2849880"/>
                </a:lnTo>
                <a:lnTo>
                  <a:pt x="2072640" y="2849880"/>
                </a:lnTo>
                <a:lnTo>
                  <a:pt x="2072640" y="2796540"/>
                </a:lnTo>
                <a:lnTo>
                  <a:pt x="2026920" y="2796540"/>
                </a:lnTo>
                <a:lnTo>
                  <a:pt x="2026920" y="2750820"/>
                </a:lnTo>
                <a:lnTo>
                  <a:pt x="1965960" y="2750820"/>
                </a:lnTo>
                <a:lnTo>
                  <a:pt x="1965960" y="2720340"/>
                </a:lnTo>
                <a:lnTo>
                  <a:pt x="1905000" y="2720340"/>
                </a:lnTo>
                <a:lnTo>
                  <a:pt x="1905000" y="2689860"/>
                </a:lnTo>
                <a:lnTo>
                  <a:pt x="1836420" y="2689860"/>
                </a:lnTo>
                <a:lnTo>
                  <a:pt x="1836420" y="2659380"/>
                </a:lnTo>
                <a:lnTo>
                  <a:pt x="1775460" y="2659380"/>
                </a:lnTo>
                <a:lnTo>
                  <a:pt x="1775460" y="2628900"/>
                </a:lnTo>
                <a:lnTo>
                  <a:pt x="1714500" y="2628900"/>
                </a:lnTo>
                <a:lnTo>
                  <a:pt x="1714500" y="2598420"/>
                </a:lnTo>
                <a:lnTo>
                  <a:pt x="1615440" y="2598420"/>
                </a:lnTo>
                <a:lnTo>
                  <a:pt x="1615440" y="2522220"/>
                </a:lnTo>
                <a:lnTo>
                  <a:pt x="1577340" y="2522220"/>
                </a:lnTo>
                <a:lnTo>
                  <a:pt x="1577340" y="2468880"/>
                </a:lnTo>
                <a:lnTo>
                  <a:pt x="1562100" y="2468880"/>
                </a:lnTo>
                <a:lnTo>
                  <a:pt x="1562100" y="2377440"/>
                </a:lnTo>
                <a:lnTo>
                  <a:pt x="1539240" y="2377440"/>
                </a:lnTo>
                <a:lnTo>
                  <a:pt x="1539240" y="2217420"/>
                </a:lnTo>
                <a:lnTo>
                  <a:pt x="1501140" y="2217420"/>
                </a:lnTo>
                <a:lnTo>
                  <a:pt x="1501140" y="2133600"/>
                </a:lnTo>
                <a:lnTo>
                  <a:pt x="1463040" y="2133600"/>
                </a:lnTo>
                <a:lnTo>
                  <a:pt x="1463040" y="2080260"/>
                </a:lnTo>
                <a:lnTo>
                  <a:pt x="1424940" y="2080260"/>
                </a:lnTo>
                <a:lnTo>
                  <a:pt x="1424940" y="2026920"/>
                </a:lnTo>
                <a:lnTo>
                  <a:pt x="1394460" y="2026920"/>
                </a:lnTo>
                <a:lnTo>
                  <a:pt x="1394460" y="1996440"/>
                </a:lnTo>
                <a:lnTo>
                  <a:pt x="1249680" y="1996440"/>
                </a:lnTo>
                <a:lnTo>
                  <a:pt x="1249680" y="1973580"/>
                </a:lnTo>
                <a:lnTo>
                  <a:pt x="1181100" y="1973580"/>
                </a:lnTo>
                <a:lnTo>
                  <a:pt x="1181100" y="1912620"/>
                </a:lnTo>
                <a:lnTo>
                  <a:pt x="1104900" y="1912620"/>
                </a:lnTo>
                <a:lnTo>
                  <a:pt x="1104900" y="1866900"/>
                </a:lnTo>
                <a:lnTo>
                  <a:pt x="1066800" y="1866900"/>
                </a:lnTo>
                <a:lnTo>
                  <a:pt x="1066800" y="1821180"/>
                </a:lnTo>
                <a:lnTo>
                  <a:pt x="1043940" y="1821180"/>
                </a:lnTo>
                <a:lnTo>
                  <a:pt x="1043940" y="1767840"/>
                </a:lnTo>
                <a:lnTo>
                  <a:pt x="1005840" y="1767840"/>
                </a:lnTo>
                <a:lnTo>
                  <a:pt x="1005840" y="1653540"/>
                </a:lnTo>
                <a:lnTo>
                  <a:pt x="960120" y="1653540"/>
                </a:lnTo>
                <a:lnTo>
                  <a:pt x="960120" y="1524000"/>
                </a:lnTo>
                <a:lnTo>
                  <a:pt x="929640" y="1524000"/>
                </a:lnTo>
                <a:lnTo>
                  <a:pt x="929640" y="1363980"/>
                </a:lnTo>
                <a:lnTo>
                  <a:pt x="899160" y="1363980"/>
                </a:lnTo>
                <a:lnTo>
                  <a:pt x="899160" y="1318260"/>
                </a:lnTo>
                <a:lnTo>
                  <a:pt x="838200" y="1318260"/>
                </a:lnTo>
                <a:lnTo>
                  <a:pt x="838200" y="1272540"/>
                </a:lnTo>
                <a:lnTo>
                  <a:pt x="807720" y="1272540"/>
                </a:lnTo>
                <a:lnTo>
                  <a:pt x="807720" y="1219200"/>
                </a:lnTo>
                <a:lnTo>
                  <a:pt x="746760" y="1219200"/>
                </a:lnTo>
                <a:lnTo>
                  <a:pt x="746760" y="1158240"/>
                </a:lnTo>
                <a:lnTo>
                  <a:pt x="678180" y="1158240"/>
                </a:lnTo>
                <a:lnTo>
                  <a:pt x="678180" y="1120140"/>
                </a:lnTo>
                <a:lnTo>
                  <a:pt x="632460" y="1074420"/>
                </a:lnTo>
                <a:lnTo>
                  <a:pt x="571500" y="1074420"/>
                </a:lnTo>
                <a:lnTo>
                  <a:pt x="571500" y="1005840"/>
                </a:lnTo>
                <a:lnTo>
                  <a:pt x="533400" y="1005840"/>
                </a:lnTo>
                <a:lnTo>
                  <a:pt x="533400" y="929640"/>
                </a:lnTo>
                <a:lnTo>
                  <a:pt x="495300" y="929640"/>
                </a:lnTo>
                <a:lnTo>
                  <a:pt x="495300" y="845820"/>
                </a:lnTo>
                <a:lnTo>
                  <a:pt x="464820" y="845820"/>
                </a:lnTo>
                <a:lnTo>
                  <a:pt x="464820" y="723900"/>
                </a:lnTo>
                <a:lnTo>
                  <a:pt x="441960" y="723900"/>
                </a:lnTo>
                <a:lnTo>
                  <a:pt x="441960" y="556260"/>
                </a:lnTo>
                <a:lnTo>
                  <a:pt x="426720" y="556260"/>
                </a:lnTo>
                <a:lnTo>
                  <a:pt x="426720" y="480060"/>
                </a:lnTo>
                <a:lnTo>
                  <a:pt x="396240" y="480060"/>
                </a:lnTo>
                <a:lnTo>
                  <a:pt x="396240" y="251460"/>
                </a:lnTo>
                <a:lnTo>
                  <a:pt x="350520" y="251460"/>
                </a:lnTo>
                <a:lnTo>
                  <a:pt x="350520" y="190500"/>
                </a:lnTo>
                <a:lnTo>
                  <a:pt x="297180" y="190500"/>
                </a:lnTo>
                <a:lnTo>
                  <a:pt x="297180" y="121920"/>
                </a:lnTo>
                <a:lnTo>
                  <a:pt x="198120" y="121920"/>
                </a:lnTo>
                <a:lnTo>
                  <a:pt x="198120" y="83820"/>
                </a:lnTo>
                <a:lnTo>
                  <a:pt x="106680" y="83820"/>
                </a:lnTo>
                <a:lnTo>
                  <a:pt x="106680" y="0"/>
                </a:lnTo>
                <a:lnTo>
                  <a:pt x="0" y="0"/>
                </a:lnTo>
              </a:path>
            </a:pathLst>
          </a:custGeom>
          <a:noFill/>
          <a:ln w="28575" cap="flat" cmpd="sng" algn="ctr">
            <a:solidFill>
              <a:schemeClr val="accent6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7" name="TextBox 54"/>
          <p:cNvSpPr txBox="1">
            <a:spLocks noChangeArrowheads="1"/>
          </p:cNvSpPr>
          <p:nvPr/>
        </p:nvSpPr>
        <p:spPr bwMode="auto">
          <a:xfrm>
            <a:off x="11269015" y="5427988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24</a:t>
            </a:r>
          </a:p>
        </p:txBody>
      </p:sp>
      <p:cxnSp>
        <p:nvCxnSpPr>
          <p:cNvPr id="138" name="Straight Connector 11"/>
          <p:cNvCxnSpPr>
            <a:cxnSpLocks noChangeShapeType="1"/>
            <a:endCxn id="137" idx="0"/>
          </p:cNvCxnSpPr>
          <p:nvPr/>
        </p:nvCxnSpPr>
        <p:spPr bwMode="auto">
          <a:xfrm>
            <a:off x="6829001" y="5408228"/>
            <a:ext cx="4668779" cy="1976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9" name="Straight Connector 12"/>
          <p:cNvCxnSpPr>
            <a:cxnSpLocks noChangeShapeType="1"/>
          </p:cNvCxnSpPr>
          <p:nvPr/>
        </p:nvCxnSpPr>
        <p:spPr bwMode="auto">
          <a:xfrm flipH="1">
            <a:off x="6764990" y="2665298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0" name="Straight Connector 15"/>
          <p:cNvCxnSpPr>
            <a:cxnSpLocks noChangeShapeType="1"/>
          </p:cNvCxnSpPr>
          <p:nvPr/>
        </p:nvCxnSpPr>
        <p:spPr bwMode="auto">
          <a:xfrm flipH="1">
            <a:off x="6764990" y="3213884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1" name="Straight Connector 17"/>
          <p:cNvCxnSpPr>
            <a:cxnSpLocks noChangeShapeType="1"/>
          </p:cNvCxnSpPr>
          <p:nvPr/>
        </p:nvCxnSpPr>
        <p:spPr bwMode="auto">
          <a:xfrm flipH="1">
            <a:off x="6764990" y="3762470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2" name="Straight Connector 19"/>
          <p:cNvCxnSpPr>
            <a:cxnSpLocks noChangeShapeType="1"/>
          </p:cNvCxnSpPr>
          <p:nvPr/>
        </p:nvCxnSpPr>
        <p:spPr bwMode="auto">
          <a:xfrm flipH="1">
            <a:off x="6764990" y="4311056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3" name="Straight Connector 21"/>
          <p:cNvCxnSpPr>
            <a:cxnSpLocks noChangeShapeType="1"/>
          </p:cNvCxnSpPr>
          <p:nvPr/>
        </p:nvCxnSpPr>
        <p:spPr bwMode="auto">
          <a:xfrm flipH="1">
            <a:off x="6764990" y="4859642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" name="Straight Connector 23"/>
          <p:cNvCxnSpPr>
            <a:cxnSpLocks noChangeShapeType="1"/>
          </p:cNvCxnSpPr>
          <p:nvPr/>
        </p:nvCxnSpPr>
        <p:spPr bwMode="auto">
          <a:xfrm flipH="1">
            <a:off x="6764990" y="5408227"/>
            <a:ext cx="6400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0" name="Straight Connector 28"/>
          <p:cNvCxnSpPr>
            <a:cxnSpLocks noChangeShapeType="1"/>
          </p:cNvCxnSpPr>
          <p:nvPr/>
        </p:nvCxnSpPr>
        <p:spPr bwMode="auto">
          <a:xfrm>
            <a:off x="7415020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1" name="Straight Connector 29"/>
          <p:cNvCxnSpPr>
            <a:cxnSpLocks noChangeShapeType="1"/>
          </p:cNvCxnSpPr>
          <p:nvPr/>
        </p:nvCxnSpPr>
        <p:spPr bwMode="auto">
          <a:xfrm>
            <a:off x="7997654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2" name="Straight Connector 30"/>
          <p:cNvCxnSpPr>
            <a:cxnSpLocks noChangeShapeType="1"/>
          </p:cNvCxnSpPr>
          <p:nvPr/>
        </p:nvCxnSpPr>
        <p:spPr bwMode="auto">
          <a:xfrm>
            <a:off x="8580288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3" name="Straight Connector 31"/>
          <p:cNvCxnSpPr>
            <a:cxnSpLocks noChangeShapeType="1"/>
          </p:cNvCxnSpPr>
          <p:nvPr/>
        </p:nvCxnSpPr>
        <p:spPr bwMode="auto">
          <a:xfrm>
            <a:off x="9162922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4" name="Straight Connector 32"/>
          <p:cNvCxnSpPr>
            <a:cxnSpLocks noChangeShapeType="1"/>
          </p:cNvCxnSpPr>
          <p:nvPr/>
        </p:nvCxnSpPr>
        <p:spPr bwMode="auto">
          <a:xfrm>
            <a:off x="9745556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5" name="Straight Connector 33"/>
          <p:cNvCxnSpPr>
            <a:cxnSpLocks noChangeShapeType="1"/>
          </p:cNvCxnSpPr>
          <p:nvPr/>
        </p:nvCxnSpPr>
        <p:spPr bwMode="auto">
          <a:xfrm>
            <a:off x="10328190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6" name="Straight Connector 34"/>
          <p:cNvCxnSpPr>
            <a:cxnSpLocks noChangeShapeType="1"/>
          </p:cNvCxnSpPr>
          <p:nvPr/>
        </p:nvCxnSpPr>
        <p:spPr bwMode="auto">
          <a:xfrm>
            <a:off x="10910824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7" name="Straight Connector 40"/>
          <p:cNvCxnSpPr>
            <a:cxnSpLocks noChangeShapeType="1"/>
          </p:cNvCxnSpPr>
          <p:nvPr/>
        </p:nvCxnSpPr>
        <p:spPr bwMode="auto">
          <a:xfrm>
            <a:off x="11493460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4" name="TextBox 53"/>
          <p:cNvSpPr txBox="1">
            <a:spLocks noChangeArrowheads="1"/>
          </p:cNvSpPr>
          <p:nvPr/>
        </p:nvSpPr>
        <p:spPr bwMode="auto">
          <a:xfrm>
            <a:off x="6614109" y="5427988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155" name="TextBox 55"/>
          <p:cNvSpPr txBox="1">
            <a:spLocks noChangeArrowheads="1"/>
          </p:cNvSpPr>
          <p:nvPr/>
        </p:nvSpPr>
        <p:spPr bwMode="auto">
          <a:xfrm>
            <a:off x="7195708" y="5427988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156" name="TextBox 56"/>
          <p:cNvSpPr txBox="1">
            <a:spLocks noChangeArrowheads="1"/>
          </p:cNvSpPr>
          <p:nvPr/>
        </p:nvSpPr>
        <p:spPr bwMode="auto">
          <a:xfrm>
            <a:off x="7777304" y="5427988"/>
            <a:ext cx="4585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sp>
        <p:nvSpPr>
          <p:cNvPr id="157" name="TextBox 57"/>
          <p:cNvSpPr txBox="1">
            <a:spLocks noChangeArrowheads="1"/>
          </p:cNvSpPr>
          <p:nvPr/>
        </p:nvSpPr>
        <p:spPr bwMode="auto">
          <a:xfrm>
            <a:off x="8359964" y="5427988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9</a:t>
            </a:r>
          </a:p>
        </p:txBody>
      </p:sp>
      <p:sp>
        <p:nvSpPr>
          <p:cNvPr id="158" name="TextBox 58"/>
          <p:cNvSpPr txBox="1">
            <a:spLocks noChangeArrowheads="1"/>
          </p:cNvSpPr>
          <p:nvPr/>
        </p:nvSpPr>
        <p:spPr bwMode="auto">
          <a:xfrm>
            <a:off x="8941562" y="5427988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12</a:t>
            </a:r>
          </a:p>
        </p:txBody>
      </p:sp>
      <p:sp>
        <p:nvSpPr>
          <p:cNvPr id="159" name="TextBox 59"/>
          <p:cNvSpPr txBox="1">
            <a:spLocks noChangeArrowheads="1"/>
          </p:cNvSpPr>
          <p:nvPr/>
        </p:nvSpPr>
        <p:spPr bwMode="auto">
          <a:xfrm>
            <a:off x="9523159" y="5427988"/>
            <a:ext cx="4585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15</a:t>
            </a:r>
          </a:p>
        </p:txBody>
      </p:sp>
      <p:sp>
        <p:nvSpPr>
          <p:cNvPr id="160" name="TextBox 60"/>
          <p:cNvSpPr txBox="1">
            <a:spLocks noChangeArrowheads="1"/>
          </p:cNvSpPr>
          <p:nvPr/>
        </p:nvSpPr>
        <p:spPr bwMode="auto">
          <a:xfrm>
            <a:off x="10105819" y="5427988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18</a:t>
            </a:r>
          </a:p>
        </p:txBody>
      </p:sp>
      <p:sp>
        <p:nvSpPr>
          <p:cNvPr id="161" name="TextBox 61"/>
          <p:cNvSpPr txBox="1">
            <a:spLocks noChangeArrowheads="1"/>
          </p:cNvSpPr>
          <p:nvPr/>
        </p:nvSpPr>
        <p:spPr bwMode="auto">
          <a:xfrm>
            <a:off x="10687417" y="5427988"/>
            <a:ext cx="4575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21</a:t>
            </a:r>
          </a:p>
        </p:txBody>
      </p:sp>
      <p:sp>
        <p:nvSpPr>
          <p:cNvPr id="162" name="TextBox 60"/>
          <p:cNvSpPr txBox="1">
            <a:spLocks noChangeArrowheads="1"/>
          </p:cNvSpPr>
          <p:nvPr/>
        </p:nvSpPr>
        <p:spPr bwMode="auto">
          <a:xfrm>
            <a:off x="6785020" y="5709567"/>
            <a:ext cx="4729213" cy="31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None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</a:t>
            </a:r>
          </a:p>
        </p:txBody>
      </p:sp>
      <p:sp>
        <p:nvSpPr>
          <p:cNvPr id="163" name="TextBox 61"/>
          <p:cNvSpPr txBox="1">
            <a:spLocks noChangeArrowheads="1"/>
          </p:cNvSpPr>
          <p:nvPr/>
        </p:nvSpPr>
        <p:spPr bwMode="auto">
          <a:xfrm rot="16200000">
            <a:off x="4793979" y="3902778"/>
            <a:ext cx="2749104" cy="31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spcBef>
                <a:spcPct val="35000"/>
              </a:spcBef>
              <a:spcAft>
                <a:spcPct val="25000"/>
              </a:spcAft>
              <a:buClr>
                <a:srgbClr val="8B3D9A"/>
              </a:buClr>
              <a:buNone/>
            </a:pPr>
            <a:r>
              <a:rPr lang="en-US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PFS (%)</a:t>
            </a:r>
          </a:p>
        </p:txBody>
      </p:sp>
      <p:cxnSp>
        <p:nvCxnSpPr>
          <p:cNvPr id="164" name="Straight Connector 27"/>
          <p:cNvCxnSpPr>
            <a:cxnSpLocks noChangeShapeType="1"/>
          </p:cNvCxnSpPr>
          <p:nvPr/>
        </p:nvCxnSpPr>
        <p:spPr bwMode="auto">
          <a:xfrm>
            <a:off x="6832386" y="5421559"/>
            <a:ext cx="0" cy="64008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34" name="Group 233">
            <a:extLst>
              <a:ext uri="{FF2B5EF4-FFF2-40B4-BE49-F238E27FC236}">
                <a16:creationId xmlns:a16="http://schemas.microsoft.com/office/drawing/2014/main" id="{5E381ADB-DC3B-4EC9-B150-77E7FEB419FB}"/>
              </a:ext>
            </a:extLst>
          </p:cNvPr>
          <p:cNvGrpSpPr/>
          <p:nvPr/>
        </p:nvGrpSpPr>
        <p:grpSpPr>
          <a:xfrm>
            <a:off x="2102542" y="2088526"/>
            <a:ext cx="4076571" cy="1284122"/>
            <a:chOff x="3539591" y="4734643"/>
            <a:chExt cx="3662542" cy="1284122"/>
          </a:xfrm>
        </p:grpSpPr>
        <p:sp>
          <p:nvSpPr>
            <p:cNvPr id="238" name="TextBox 98">
              <a:extLst>
                <a:ext uri="{FF2B5EF4-FFF2-40B4-BE49-F238E27FC236}">
                  <a16:creationId xmlns:a16="http://schemas.microsoft.com/office/drawing/2014/main" id="{9950B3B3-9064-4021-B177-9FF54C3AE9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2542" y="5210472"/>
              <a:ext cx="269514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Gemcitabine + </a:t>
              </a:r>
              <a:r>
                <a:rPr lang="en-US" altLang="en-US" sz="1400" i="1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nab</a:t>
              </a: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-paclitaxel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Gemcitabine</a:t>
              </a:r>
            </a:p>
          </p:txBody>
        </p:sp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185BCA08-9CB7-4C22-AE21-E60D90390B40}"/>
                </a:ext>
              </a:extLst>
            </p:cNvPr>
            <p:cNvSpPr txBox="1"/>
            <p:nvPr/>
          </p:nvSpPr>
          <p:spPr>
            <a:xfrm>
              <a:off x="3880336" y="5710988"/>
              <a:ext cx="3321797" cy="307777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pl-PL" sz="1400" kern="0" dirty="0">
                  <a:solidFill>
                    <a:prstClr val="black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HR</a:t>
              </a:r>
              <a:r>
                <a:rPr lang="en-US" sz="1400" kern="0" dirty="0">
                  <a:solidFill>
                    <a:prstClr val="black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:</a:t>
              </a:r>
              <a:r>
                <a:rPr lang="pl-PL" sz="1400" kern="0" dirty="0">
                  <a:solidFill>
                    <a:prstClr val="black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</a:t>
              </a: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0.72 (95% CI: 0.62-0.83; </a:t>
              </a:r>
              <a:r>
                <a:rPr lang="en-US" altLang="en-US" sz="1400" i="1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P</a:t>
              </a: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&lt;.001</a:t>
              </a:r>
              <a:r>
                <a:rPr lang="en-US" altLang="en-US" sz="1400" kern="0" dirty="0">
                  <a:solidFill>
                    <a:prstClr val="black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)</a:t>
              </a:r>
              <a:endPara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36" name="TextBox 60">
              <a:extLst>
                <a:ext uri="{FF2B5EF4-FFF2-40B4-BE49-F238E27FC236}">
                  <a16:creationId xmlns:a16="http://schemas.microsoft.com/office/drawing/2014/main" id="{8B0173A0-AF7C-44C3-A78B-EE05B63B51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9591" y="4953297"/>
              <a:ext cx="33800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400" b="1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Median OS, Mo</a:t>
              </a:r>
            </a:p>
          </p:txBody>
        </p:sp>
        <p:sp>
          <p:nvSpPr>
            <p:cNvPr id="237" name="TextBox 98">
              <a:extLst>
                <a:ext uri="{FF2B5EF4-FFF2-40B4-BE49-F238E27FC236}">
                  <a16:creationId xmlns:a16="http://schemas.microsoft.com/office/drawing/2014/main" id="{08809F60-5D17-4FE9-BF4F-65F413A2D5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84128" y="5213512"/>
              <a:ext cx="618005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8.5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6.7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grpSp>
          <p:nvGrpSpPr>
            <p:cNvPr id="239" name="Group 238">
              <a:extLst>
                <a:ext uri="{FF2B5EF4-FFF2-40B4-BE49-F238E27FC236}">
                  <a16:creationId xmlns:a16="http://schemas.microsoft.com/office/drawing/2014/main" id="{50B294D7-FA7B-4E38-B07A-342B09D81AF9}"/>
                </a:ext>
              </a:extLst>
            </p:cNvPr>
            <p:cNvGrpSpPr/>
            <p:nvPr/>
          </p:nvGrpSpPr>
          <p:grpSpPr>
            <a:xfrm>
              <a:off x="3592931" y="4734643"/>
              <a:ext cx="321913" cy="153282"/>
              <a:chOff x="3050124" y="2773155"/>
              <a:chExt cx="372472" cy="153282"/>
            </a:xfrm>
          </p:grpSpPr>
          <p:cxnSp>
            <p:nvCxnSpPr>
              <p:cNvPr id="240" name="Straight Connector 239">
                <a:extLst>
                  <a:ext uri="{FF2B5EF4-FFF2-40B4-BE49-F238E27FC236}">
                    <a16:creationId xmlns:a16="http://schemas.microsoft.com/office/drawing/2014/main" id="{7C483FD2-8FA0-400F-BF58-D9EE68E1992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3050124" y="2773155"/>
                <a:ext cx="37247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1" name="Straight Connector 240">
                <a:extLst>
                  <a:ext uri="{FF2B5EF4-FFF2-40B4-BE49-F238E27FC236}">
                    <a16:creationId xmlns:a16="http://schemas.microsoft.com/office/drawing/2014/main" id="{DD4FDCB5-7BC6-4885-93A5-5F8DF30B341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3050124" y="2926437"/>
                <a:ext cx="37247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242" name="Group 241">
            <a:extLst>
              <a:ext uri="{FF2B5EF4-FFF2-40B4-BE49-F238E27FC236}">
                <a16:creationId xmlns:a16="http://schemas.microsoft.com/office/drawing/2014/main" id="{DF3ABC5E-D79C-4633-83E0-9CED8188E39A}"/>
              </a:ext>
            </a:extLst>
          </p:cNvPr>
          <p:cNvGrpSpPr/>
          <p:nvPr/>
        </p:nvGrpSpPr>
        <p:grpSpPr>
          <a:xfrm>
            <a:off x="7901884" y="2146554"/>
            <a:ext cx="4076571" cy="1499565"/>
            <a:chOff x="3539591" y="4734643"/>
            <a:chExt cx="3662542" cy="1499565"/>
          </a:xfrm>
        </p:grpSpPr>
        <p:sp>
          <p:nvSpPr>
            <p:cNvPr id="243" name="TextBox 98">
              <a:extLst>
                <a:ext uri="{FF2B5EF4-FFF2-40B4-BE49-F238E27FC236}">
                  <a16:creationId xmlns:a16="http://schemas.microsoft.com/office/drawing/2014/main" id="{4A06476A-6D69-415F-8A84-FD70D7017B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2542" y="5210472"/>
              <a:ext cx="269514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Gemcitabine + </a:t>
              </a:r>
              <a:r>
                <a:rPr lang="en-US" altLang="en-US" sz="1400" i="1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nab</a:t>
              </a: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-paclitaxel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Gemcitabine</a:t>
              </a:r>
            </a:p>
          </p:txBody>
        </p:sp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893ED606-AEC9-4734-B7E8-240AEDE710FA}"/>
                </a:ext>
              </a:extLst>
            </p:cNvPr>
            <p:cNvSpPr txBox="1"/>
            <p:nvPr/>
          </p:nvSpPr>
          <p:spPr>
            <a:xfrm>
              <a:off x="3880336" y="5710988"/>
              <a:ext cx="3321797" cy="523220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pl-PL" sz="1400" kern="0" dirty="0">
                  <a:solidFill>
                    <a:prstClr val="black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HR</a:t>
              </a:r>
              <a:r>
                <a:rPr lang="en-US" sz="1400" kern="0" dirty="0">
                  <a:solidFill>
                    <a:prstClr val="black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:</a:t>
              </a:r>
              <a:r>
                <a:rPr lang="pl-PL" sz="1400" kern="0" dirty="0">
                  <a:solidFill>
                    <a:prstClr val="black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</a:t>
              </a: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0.69 (95% CI: 0.58-0.82; </a:t>
              </a:r>
              <a:r>
                <a:rPr lang="en-US" altLang="en-US" sz="1400" i="1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P</a:t>
              </a: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 &lt;.001)</a:t>
              </a:r>
            </a:p>
            <a:p>
              <a:pPr>
                <a:defRPr/>
              </a:pPr>
              <a:endParaRPr lang="en-US" sz="1400" kern="0" dirty="0">
                <a:solidFill>
                  <a:prstClr val="black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245" name="TextBox 60">
              <a:extLst>
                <a:ext uri="{FF2B5EF4-FFF2-40B4-BE49-F238E27FC236}">
                  <a16:creationId xmlns:a16="http://schemas.microsoft.com/office/drawing/2014/main" id="{B4F86185-3FA8-4944-A99F-9A5C194049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9591" y="4953297"/>
              <a:ext cx="338003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400" b="1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Median PFS, Mo</a:t>
              </a:r>
            </a:p>
          </p:txBody>
        </p:sp>
        <p:sp>
          <p:nvSpPr>
            <p:cNvPr id="246" name="TextBox 98">
              <a:extLst>
                <a:ext uri="{FF2B5EF4-FFF2-40B4-BE49-F238E27FC236}">
                  <a16:creationId xmlns:a16="http://schemas.microsoft.com/office/drawing/2014/main" id="{35737C25-65AF-4207-8ED3-A52AFA40CB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84128" y="5213512"/>
              <a:ext cx="618005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5.5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en-US" sz="14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3.7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grpSp>
          <p:nvGrpSpPr>
            <p:cNvPr id="247" name="Group 246">
              <a:extLst>
                <a:ext uri="{FF2B5EF4-FFF2-40B4-BE49-F238E27FC236}">
                  <a16:creationId xmlns:a16="http://schemas.microsoft.com/office/drawing/2014/main" id="{4AFD2DE9-E40F-46B0-AF52-92EEBD7DD1EA}"/>
                </a:ext>
              </a:extLst>
            </p:cNvPr>
            <p:cNvGrpSpPr/>
            <p:nvPr/>
          </p:nvGrpSpPr>
          <p:grpSpPr>
            <a:xfrm>
              <a:off x="3592931" y="4734643"/>
              <a:ext cx="321913" cy="148098"/>
              <a:chOff x="3050124" y="2773155"/>
              <a:chExt cx="372472" cy="148098"/>
            </a:xfrm>
          </p:grpSpPr>
          <p:cxnSp>
            <p:nvCxnSpPr>
              <p:cNvPr id="248" name="Straight Connector 247">
                <a:extLst>
                  <a:ext uri="{FF2B5EF4-FFF2-40B4-BE49-F238E27FC236}">
                    <a16:creationId xmlns:a16="http://schemas.microsoft.com/office/drawing/2014/main" id="{A5864C30-48E8-4E27-8589-D5E5573708A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3050124" y="2773155"/>
                <a:ext cx="37247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9" name="Straight Connector 248">
                <a:extLst>
                  <a:ext uri="{FF2B5EF4-FFF2-40B4-BE49-F238E27FC236}">
                    <a16:creationId xmlns:a16="http://schemas.microsoft.com/office/drawing/2014/main" id="{BED24CF7-F191-426D-9B82-3F458D9976B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3050124" y="2921253"/>
                <a:ext cx="372472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1457023-DE41-402D-A931-2A013B742D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NAPOLI 3: 1L NALIRIFOX vs </a:t>
            </a:r>
            <a:r>
              <a:rPr lang="en-US" i="1" dirty="0"/>
              <a:t>Nab</a:t>
            </a:r>
            <a:r>
              <a:rPr lang="en-US" dirty="0"/>
              <a:t>-Paclitaxel + Gemcitabine for mPDAC</a:t>
            </a:r>
            <a:endParaRPr lang="en-US" alt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E52A54E-C363-3893-D872-6241875DA6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Phase III study of liposomal irinotecan + 5-FU + leucovorin + oxaliplatin vs gemcitabine + </a:t>
            </a:r>
            <a:r>
              <a:rPr lang="en-US" sz="2000" i="1" dirty="0"/>
              <a:t>nab</a:t>
            </a:r>
            <a:r>
              <a:rPr lang="en-US" sz="2000" dirty="0"/>
              <a:t>-paclitaxel for patients with metastatic pancreatic cancer, no previous treatment for metastatic disease (N = 770)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2EFAEE-DE8B-C3A1-BA17-1D79CB0E1E4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Wainberg. Lancet. 2023;402:1272.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9C548F0-7A22-6189-D63A-583807038275}"/>
              </a:ext>
            </a:extLst>
          </p:cNvPr>
          <p:cNvCxnSpPr/>
          <p:nvPr/>
        </p:nvCxnSpPr>
        <p:spPr bwMode="auto">
          <a:xfrm>
            <a:off x="822532" y="3819034"/>
            <a:ext cx="5152093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80FF3C3D-0492-4E4C-EC0B-360B1FCF4FFC}"/>
              </a:ext>
            </a:extLst>
          </p:cNvPr>
          <p:cNvGrpSpPr/>
          <p:nvPr/>
        </p:nvGrpSpPr>
        <p:grpSpPr>
          <a:xfrm>
            <a:off x="1020765" y="2727459"/>
            <a:ext cx="4589998" cy="2176256"/>
            <a:chOff x="3218766" y="1844525"/>
            <a:chExt cx="6156037" cy="2477316"/>
          </a:xfrm>
        </p:grpSpPr>
        <p:cxnSp>
          <p:nvCxnSpPr>
            <p:cNvPr id="31810" name="Straight Connector 31809">
              <a:extLst>
                <a:ext uri="{FF2B5EF4-FFF2-40B4-BE49-F238E27FC236}">
                  <a16:creationId xmlns:a16="http://schemas.microsoft.com/office/drawing/2014/main" id="{D9CD74D6-B103-3993-68E2-BE6E68648D61}"/>
                </a:ext>
              </a:extLst>
            </p:cNvPr>
            <p:cNvCxnSpPr/>
            <p:nvPr/>
          </p:nvCxnSpPr>
          <p:spPr bwMode="auto">
            <a:xfrm>
              <a:off x="3218766" y="184452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1" name="Straight Connector 31810">
              <a:extLst>
                <a:ext uri="{FF2B5EF4-FFF2-40B4-BE49-F238E27FC236}">
                  <a16:creationId xmlns:a16="http://schemas.microsoft.com/office/drawing/2014/main" id="{51E1B52D-F6E0-8F1F-FE69-FF71ED06B2B6}"/>
                </a:ext>
              </a:extLst>
            </p:cNvPr>
            <p:cNvCxnSpPr/>
            <p:nvPr/>
          </p:nvCxnSpPr>
          <p:spPr bwMode="auto">
            <a:xfrm>
              <a:off x="3342591" y="193998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2" name="Straight Connector 31811">
              <a:extLst>
                <a:ext uri="{FF2B5EF4-FFF2-40B4-BE49-F238E27FC236}">
                  <a16:creationId xmlns:a16="http://schemas.microsoft.com/office/drawing/2014/main" id="{1F0FECBB-B087-3ADC-A875-79FD4D041202}"/>
                </a:ext>
              </a:extLst>
            </p:cNvPr>
            <p:cNvCxnSpPr/>
            <p:nvPr/>
          </p:nvCxnSpPr>
          <p:spPr bwMode="auto">
            <a:xfrm>
              <a:off x="3380124" y="196465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3" name="Straight Connector 31812">
              <a:extLst>
                <a:ext uri="{FF2B5EF4-FFF2-40B4-BE49-F238E27FC236}">
                  <a16:creationId xmlns:a16="http://schemas.microsoft.com/office/drawing/2014/main" id="{CA6CF5FD-0DF9-94D7-6357-05D563DAA269}"/>
                </a:ext>
              </a:extLst>
            </p:cNvPr>
            <p:cNvCxnSpPr/>
            <p:nvPr/>
          </p:nvCxnSpPr>
          <p:spPr bwMode="auto">
            <a:xfrm>
              <a:off x="3443624" y="203788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4" name="Straight Connector 31813">
              <a:extLst>
                <a:ext uri="{FF2B5EF4-FFF2-40B4-BE49-F238E27FC236}">
                  <a16:creationId xmlns:a16="http://schemas.microsoft.com/office/drawing/2014/main" id="{5C1BD956-61DE-953E-0826-24C0A294ADC3}"/>
                </a:ext>
              </a:extLst>
            </p:cNvPr>
            <p:cNvCxnSpPr/>
            <p:nvPr/>
          </p:nvCxnSpPr>
          <p:spPr bwMode="auto">
            <a:xfrm>
              <a:off x="3479116" y="209688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5" name="Straight Connector 31814">
              <a:extLst>
                <a:ext uri="{FF2B5EF4-FFF2-40B4-BE49-F238E27FC236}">
                  <a16:creationId xmlns:a16="http://schemas.microsoft.com/office/drawing/2014/main" id="{B8337411-B401-0139-864C-E97120A1C08D}"/>
                </a:ext>
              </a:extLst>
            </p:cNvPr>
            <p:cNvCxnSpPr/>
            <p:nvPr/>
          </p:nvCxnSpPr>
          <p:spPr bwMode="auto">
            <a:xfrm>
              <a:off x="3516649" y="212155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6" name="Straight Connector 31815">
              <a:extLst>
                <a:ext uri="{FF2B5EF4-FFF2-40B4-BE49-F238E27FC236}">
                  <a16:creationId xmlns:a16="http://schemas.microsoft.com/office/drawing/2014/main" id="{E9DF1DEB-CCD2-778F-E17F-409437841B50}"/>
                </a:ext>
              </a:extLst>
            </p:cNvPr>
            <p:cNvCxnSpPr/>
            <p:nvPr/>
          </p:nvCxnSpPr>
          <p:spPr bwMode="auto">
            <a:xfrm>
              <a:off x="3554749" y="218832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7" name="Straight Connector 31816">
              <a:extLst>
                <a:ext uri="{FF2B5EF4-FFF2-40B4-BE49-F238E27FC236}">
                  <a16:creationId xmlns:a16="http://schemas.microsoft.com/office/drawing/2014/main" id="{516BFDA9-6F17-B031-7D2D-AC077FB04B81}"/>
                </a:ext>
              </a:extLst>
            </p:cNvPr>
            <p:cNvCxnSpPr/>
            <p:nvPr/>
          </p:nvCxnSpPr>
          <p:spPr bwMode="auto">
            <a:xfrm>
              <a:off x="3590241" y="222455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8" name="Straight Connector 31817">
              <a:extLst>
                <a:ext uri="{FF2B5EF4-FFF2-40B4-BE49-F238E27FC236}">
                  <a16:creationId xmlns:a16="http://schemas.microsoft.com/office/drawing/2014/main" id="{5D0C0F6B-C5D4-0951-7B3E-94600A95A809}"/>
                </a:ext>
              </a:extLst>
            </p:cNvPr>
            <p:cNvCxnSpPr/>
            <p:nvPr/>
          </p:nvCxnSpPr>
          <p:spPr bwMode="auto">
            <a:xfrm>
              <a:off x="3627774" y="224922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19" name="Straight Connector 31818">
              <a:extLst>
                <a:ext uri="{FF2B5EF4-FFF2-40B4-BE49-F238E27FC236}">
                  <a16:creationId xmlns:a16="http://schemas.microsoft.com/office/drawing/2014/main" id="{59C95275-5B5A-7F98-5C61-8CD090CDEF8F}"/>
                </a:ext>
              </a:extLst>
            </p:cNvPr>
            <p:cNvCxnSpPr/>
            <p:nvPr/>
          </p:nvCxnSpPr>
          <p:spPr bwMode="auto">
            <a:xfrm>
              <a:off x="3691274" y="2257998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0" name="Straight Connector 31819">
              <a:extLst>
                <a:ext uri="{FF2B5EF4-FFF2-40B4-BE49-F238E27FC236}">
                  <a16:creationId xmlns:a16="http://schemas.microsoft.com/office/drawing/2014/main" id="{AB7788D2-B236-F522-FA32-CC0C878DB209}"/>
                </a:ext>
              </a:extLst>
            </p:cNvPr>
            <p:cNvCxnSpPr/>
            <p:nvPr/>
          </p:nvCxnSpPr>
          <p:spPr bwMode="auto">
            <a:xfrm>
              <a:off x="3945841" y="237695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1" name="Straight Connector 31820">
              <a:extLst>
                <a:ext uri="{FF2B5EF4-FFF2-40B4-BE49-F238E27FC236}">
                  <a16:creationId xmlns:a16="http://schemas.microsoft.com/office/drawing/2014/main" id="{151D772C-EB76-5623-3924-B9B50E5D2A58}"/>
                </a:ext>
              </a:extLst>
            </p:cNvPr>
            <p:cNvCxnSpPr/>
            <p:nvPr/>
          </p:nvCxnSpPr>
          <p:spPr bwMode="auto">
            <a:xfrm>
              <a:off x="3983374" y="240162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2" name="Straight Connector 31821">
              <a:extLst>
                <a:ext uri="{FF2B5EF4-FFF2-40B4-BE49-F238E27FC236}">
                  <a16:creationId xmlns:a16="http://schemas.microsoft.com/office/drawing/2014/main" id="{9AE2C543-0657-E691-6053-AE055759B086}"/>
                </a:ext>
              </a:extLst>
            </p:cNvPr>
            <p:cNvCxnSpPr/>
            <p:nvPr/>
          </p:nvCxnSpPr>
          <p:spPr bwMode="auto">
            <a:xfrm>
              <a:off x="4177049" y="256248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3" name="Straight Connector 31822">
              <a:extLst>
                <a:ext uri="{FF2B5EF4-FFF2-40B4-BE49-F238E27FC236}">
                  <a16:creationId xmlns:a16="http://schemas.microsoft.com/office/drawing/2014/main" id="{2AFFBB8C-D2BE-F256-7C53-DCEDBB34861F}"/>
                </a:ext>
              </a:extLst>
            </p:cNvPr>
            <p:cNvCxnSpPr/>
            <p:nvPr/>
          </p:nvCxnSpPr>
          <p:spPr bwMode="auto">
            <a:xfrm>
              <a:off x="4022041" y="244331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4" name="Straight Connector 31823">
              <a:extLst>
                <a:ext uri="{FF2B5EF4-FFF2-40B4-BE49-F238E27FC236}">
                  <a16:creationId xmlns:a16="http://schemas.microsoft.com/office/drawing/2014/main" id="{449DD979-1B5E-65B3-F565-49C0FCF2F7C9}"/>
                </a:ext>
              </a:extLst>
            </p:cNvPr>
            <p:cNvCxnSpPr/>
            <p:nvPr/>
          </p:nvCxnSpPr>
          <p:spPr bwMode="auto">
            <a:xfrm>
              <a:off x="4059574" y="246798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5" name="Straight Connector 31824">
              <a:extLst>
                <a:ext uri="{FF2B5EF4-FFF2-40B4-BE49-F238E27FC236}">
                  <a16:creationId xmlns:a16="http://schemas.microsoft.com/office/drawing/2014/main" id="{5DCC6265-18EA-D22A-03B4-40F54CD613C3}"/>
                </a:ext>
              </a:extLst>
            </p:cNvPr>
            <p:cNvCxnSpPr/>
            <p:nvPr/>
          </p:nvCxnSpPr>
          <p:spPr bwMode="auto">
            <a:xfrm>
              <a:off x="4086866" y="252534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6" name="Straight Connector 31825">
              <a:extLst>
                <a:ext uri="{FF2B5EF4-FFF2-40B4-BE49-F238E27FC236}">
                  <a16:creationId xmlns:a16="http://schemas.microsoft.com/office/drawing/2014/main" id="{0985735C-4E81-7909-54C8-43CA076CF8E9}"/>
                </a:ext>
              </a:extLst>
            </p:cNvPr>
            <p:cNvCxnSpPr/>
            <p:nvPr/>
          </p:nvCxnSpPr>
          <p:spPr bwMode="auto">
            <a:xfrm>
              <a:off x="4526627" y="268375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7" name="Straight Connector 31826">
              <a:extLst>
                <a:ext uri="{FF2B5EF4-FFF2-40B4-BE49-F238E27FC236}">
                  <a16:creationId xmlns:a16="http://schemas.microsoft.com/office/drawing/2014/main" id="{F38DBEC0-D156-6D31-0CF2-98873CC69DAD}"/>
                </a:ext>
              </a:extLst>
            </p:cNvPr>
            <p:cNvCxnSpPr/>
            <p:nvPr/>
          </p:nvCxnSpPr>
          <p:spPr bwMode="auto">
            <a:xfrm>
              <a:off x="4242729" y="2569836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8" name="Straight Connector 31827">
              <a:extLst>
                <a:ext uri="{FF2B5EF4-FFF2-40B4-BE49-F238E27FC236}">
                  <a16:creationId xmlns:a16="http://schemas.microsoft.com/office/drawing/2014/main" id="{304EB11F-8528-7BE1-A5C3-B17B45CE209D}"/>
                </a:ext>
              </a:extLst>
            </p:cNvPr>
            <p:cNvCxnSpPr/>
            <p:nvPr/>
          </p:nvCxnSpPr>
          <p:spPr bwMode="auto">
            <a:xfrm>
              <a:off x="4583449" y="283933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29" name="Straight Connector 31828">
              <a:extLst>
                <a:ext uri="{FF2B5EF4-FFF2-40B4-BE49-F238E27FC236}">
                  <a16:creationId xmlns:a16="http://schemas.microsoft.com/office/drawing/2014/main" id="{F8A0370F-31CF-AABC-F7C3-D5B9B51483B1}"/>
                </a:ext>
              </a:extLst>
            </p:cNvPr>
            <p:cNvCxnSpPr/>
            <p:nvPr/>
          </p:nvCxnSpPr>
          <p:spPr bwMode="auto">
            <a:xfrm>
              <a:off x="4986096" y="296170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0" name="Straight Connector 31829">
              <a:extLst>
                <a:ext uri="{FF2B5EF4-FFF2-40B4-BE49-F238E27FC236}">
                  <a16:creationId xmlns:a16="http://schemas.microsoft.com/office/drawing/2014/main" id="{58CF39F7-AAF2-3052-099D-A97F12EE63D7}"/>
                </a:ext>
              </a:extLst>
            </p:cNvPr>
            <p:cNvCxnSpPr/>
            <p:nvPr/>
          </p:nvCxnSpPr>
          <p:spPr bwMode="auto">
            <a:xfrm>
              <a:off x="4624777" y="287026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1" name="Straight Connector 31830">
              <a:extLst>
                <a:ext uri="{FF2B5EF4-FFF2-40B4-BE49-F238E27FC236}">
                  <a16:creationId xmlns:a16="http://schemas.microsoft.com/office/drawing/2014/main" id="{4B374C77-C00D-2366-7560-EA29EA82F489}"/>
                </a:ext>
              </a:extLst>
            </p:cNvPr>
            <p:cNvCxnSpPr/>
            <p:nvPr/>
          </p:nvCxnSpPr>
          <p:spPr bwMode="auto">
            <a:xfrm>
              <a:off x="5629186" y="348212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2" name="Straight Connector 31831">
              <a:extLst>
                <a:ext uri="{FF2B5EF4-FFF2-40B4-BE49-F238E27FC236}">
                  <a16:creationId xmlns:a16="http://schemas.microsoft.com/office/drawing/2014/main" id="{FB0F6CE4-0DA2-15E4-AF72-81119E21642C}"/>
                </a:ext>
              </a:extLst>
            </p:cNvPr>
            <p:cNvCxnSpPr/>
            <p:nvPr/>
          </p:nvCxnSpPr>
          <p:spPr bwMode="auto">
            <a:xfrm>
              <a:off x="5590544" y="345784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3" name="Straight Connector 31832">
              <a:extLst>
                <a:ext uri="{FF2B5EF4-FFF2-40B4-BE49-F238E27FC236}">
                  <a16:creationId xmlns:a16="http://schemas.microsoft.com/office/drawing/2014/main" id="{FF8C9A3B-010D-DBEE-AF7A-2FBC88A88075}"/>
                </a:ext>
              </a:extLst>
            </p:cNvPr>
            <p:cNvCxnSpPr/>
            <p:nvPr/>
          </p:nvCxnSpPr>
          <p:spPr bwMode="auto">
            <a:xfrm>
              <a:off x="5555052" y="336640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4" name="Straight Connector 31833">
              <a:extLst>
                <a:ext uri="{FF2B5EF4-FFF2-40B4-BE49-F238E27FC236}">
                  <a16:creationId xmlns:a16="http://schemas.microsoft.com/office/drawing/2014/main" id="{152B23BB-B0D5-6AA8-36AF-1CE36C513FDE}"/>
                </a:ext>
              </a:extLst>
            </p:cNvPr>
            <p:cNvCxnSpPr/>
            <p:nvPr/>
          </p:nvCxnSpPr>
          <p:spPr bwMode="auto">
            <a:xfrm>
              <a:off x="7346208" y="398108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5" name="Straight Connector 31834">
              <a:extLst>
                <a:ext uri="{FF2B5EF4-FFF2-40B4-BE49-F238E27FC236}">
                  <a16:creationId xmlns:a16="http://schemas.microsoft.com/office/drawing/2014/main" id="{C034F9AC-C7A7-72C9-5B43-78458018A2B8}"/>
                </a:ext>
              </a:extLst>
            </p:cNvPr>
            <p:cNvCxnSpPr/>
            <p:nvPr/>
          </p:nvCxnSpPr>
          <p:spPr bwMode="auto">
            <a:xfrm>
              <a:off x="5911219" y="352784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6" name="Straight Connector 31835">
              <a:extLst>
                <a:ext uri="{FF2B5EF4-FFF2-40B4-BE49-F238E27FC236}">
                  <a16:creationId xmlns:a16="http://schemas.microsoft.com/office/drawing/2014/main" id="{6C492C62-4698-8034-2DF1-858F275925A7}"/>
                </a:ext>
              </a:extLst>
            </p:cNvPr>
            <p:cNvCxnSpPr/>
            <p:nvPr/>
          </p:nvCxnSpPr>
          <p:spPr bwMode="auto">
            <a:xfrm>
              <a:off x="5033154" y="302963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7" name="Straight Connector 31836">
              <a:extLst>
                <a:ext uri="{FF2B5EF4-FFF2-40B4-BE49-F238E27FC236}">
                  <a16:creationId xmlns:a16="http://schemas.microsoft.com/office/drawing/2014/main" id="{8998270B-F603-E9C0-4B58-570ED80FD35F}"/>
                </a:ext>
              </a:extLst>
            </p:cNvPr>
            <p:cNvCxnSpPr/>
            <p:nvPr/>
          </p:nvCxnSpPr>
          <p:spPr bwMode="auto">
            <a:xfrm>
              <a:off x="5125229" y="318604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8" name="Straight Connector 31837">
              <a:extLst>
                <a:ext uri="{FF2B5EF4-FFF2-40B4-BE49-F238E27FC236}">
                  <a16:creationId xmlns:a16="http://schemas.microsoft.com/office/drawing/2014/main" id="{D0EB57D8-851B-BC62-382B-55103AF86F13}"/>
                </a:ext>
              </a:extLst>
            </p:cNvPr>
            <p:cNvCxnSpPr/>
            <p:nvPr/>
          </p:nvCxnSpPr>
          <p:spPr bwMode="auto">
            <a:xfrm>
              <a:off x="5081001" y="311789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39" name="Straight Connector 31838">
              <a:extLst>
                <a:ext uri="{FF2B5EF4-FFF2-40B4-BE49-F238E27FC236}">
                  <a16:creationId xmlns:a16="http://schemas.microsoft.com/office/drawing/2014/main" id="{FF3A399A-9FF6-F841-D372-1D564F3D13E4}"/>
                </a:ext>
              </a:extLst>
            </p:cNvPr>
            <p:cNvCxnSpPr/>
            <p:nvPr/>
          </p:nvCxnSpPr>
          <p:spPr bwMode="auto">
            <a:xfrm>
              <a:off x="5155002" y="320933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0" name="Straight Connector 31839">
              <a:extLst>
                <a:ext uri="{FF2B5EF4-FFF2-40B4-BE49-F238E27FC236}">
                  <a16:creationId xmlns:a16="http://schemas.microsoft.com/office/drawing/2014/main" id="{F961B510-BB1A-E120-897A-C68B86521169}"/>
                </a:ext>
              </a:extLst>
            </p:cNvPr>
            <p:cNvCxnSpPr/>
            <p:nvPr/>
          </p:nvCxnSpPr>
          <p:spPr bwMode="auto">
            <a:xfrm>
              <a:off x="5215787" y="320933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1" name="Straight Connector 31840">
              <a:extLst>
                <a:ext uri="{FF2B5EF4-FFF2-40B4-BE49-F238E27FC236}">
                  <a16:creationId xmlns:a16="http://schemas.microsoft.com/office/drawing/2014/main" id="{EB2D358B-8839-E189-2CCE-966C4DF2D2DB}"/>
                </a:ext>
              </a:extLst>
            </p:cNvPr>
            <p:cNvCxnSpPr/>
            <p:nvPr/>
          </p:nvCxnSpPr>
          <p:spPr bwMode="auto">
            <a:xfrm>
              <a:off x="7165570" y="391406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2" name="Straight Connector 31841">
              <a:extLst>
                <a:ext uri="{FF2B5EF4-FFF2-40B4-BE49-F238E27FC236}">
                  <a16:creationId xmlns:a16="http://schemas.microsoft.com/office/drawing/2014/main" id="{88A072C0-63CF-4762-114B-F4FFED203FBC}"/>
                </a:ext>
              </a:extLst>
            </p:cNvPr>
            <p:cNvCxnSpPr/>
            <p:nvPr/>
          </p:nvCxnSpPr>
          <p:spPr bwMode="auto">
            <a:xfrm>
              <a:off x="6536353" y="372538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3" name="Straight Connector 31842">
              <a:extLst>
                <a:ext uri="{FF2B5EF4-FFF2-40B4-BE49-F238E27FC236}">
                  <a16:creationId xmlns:a16="http://schemas.microsoft.com/office/drawing/2014/main" id="{1182E0FF-7C94-EE79-6431-8D0FB6398562}"/>
                </a:ext>
              </a:extLst>
            </p:cNvPr>
            <p:cNvCxnSpPr/>
            <p:nvPr/>
          </p:nvCxnSpPr>
          <p:spPr bwMode="auto">
            <a:xfrm>
              <a:off x="6498253" y="3718026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4" name="Straight Connector 31843">
              <a:extLst>
                <a:ext uri="{FF2B5EF4-FFF2-40B4-BE49-F238E27FC236}">
                  <a16:creationId xmlns:a16="http://schemas.microsoft.com/office/drawing/2014/main" id="{78F94616-462F-E559-6BD9-41EFF6D83368}"/>
                </a:ext>
              </a:extLst>
            </p:cNvPr>
            <p:cNvCxnSpPr/>
            <p:nvPr/>
          </p:nvCxnSpPr>
          <p:spPr bwMode="auto">
            <a:xfrm>
              <a:off x="6225494" y="364569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5" name="Straight Connector 31844">
              <a:extLst>
                <a:ext uri="{FF2B5EF4-FFF2-40B4-BE49-F238E27FC236}">
                  <a16:creationId xmlns:a16="http://schemas.microsoft.com/office/drawing/2014/main" id="{FB30685E-AC30-4594-80AF-D9827655C455}"/>
                </a:ext>
              </a:extLst>
            </p:cNvPr>
            <p:cNvCxnSpPr/>
            <p:nvPr/>
          </p:nvCxnSpPr>
          <p:spPr bwMode="auto">
            <a:xfrm>
              <a:off x="7444403" y="398108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6" name="Straight Connector 31845">
              <a:extLst>
                <a:ext uri="{FF2B5EF4-FFF2-40B4-BE49-F238E27FC236}">
                  <a16:creationId xmlns:a16="http://schemas.microsoft.com/office/drawing/2014/main" id="{009CB5A7-556A-58DD-A1D1-98C96F41C2B9}"/>
                </a:ext>
              </a:extLst>
            </p:cNvPr>
            <p:cNvCxnSpPr/>
            <p:nvPr/>
          </p:nvCxnSpPr>
          <p:spPr bwMode="auto">
            <a:xfrm>
              <a:off x="7561878" y="398743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7" name="Straight Connector 31846">
              <a:extLst>
                <a:ext uri="{FF2B5EF4-FFF2-40B4-BE49-F238E27FC236}">
                  <a16:creationId xmlns:a16="http://schemas.microsoft.com/office/drawing/2014/main" id="{28663C0B-983C-879E-2807-5F9B47BB3316}"/>
                </a:ext>
              </a:extLst>
            </p:cNvPr>
            <p:cNvCxnSpPr/>
            <p:nvPr/>
          </p:nvCxnSpPr>
          <p:spPr bwMode="auto">
            <a:xfrm>
              <a:off x="7086195" y="386248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8" name="Straight Connector 31847">
              <a:extLst>
                <a:ext uri="{FF2B5EF4-FFF2-40B4-BE49-F238E27FC236}">
                  <a16:creationId xmlns:a16="http://schemas.microsoft.com/office/drawing/2014/main" id="{A8D9434A-BCEE-2EB0-6816-0F49226173EB}"/>
                </a:ext>
              </a:extLst>
            </p:cNvPr>
            <p:cNvCxnSpPr/>
            <p:nvPr/>
          </p:nvCxnSpPr>
          <p:spPr bwMode="auto">
            <a:xfrm>
              <a:off x="8080430" y="412103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49" name="Straight Connector 31848">
              <a:extLst>
                <a:ext uri="{FF2B5EF4-FFF2-40B4-BE49-F238E27FC236}">
                  <a16:creationId xmlns:a16="http://schemas.microsoft.com/office/drawing/2014/main" id="{5B2A6BD5-BD21-E99A-E0EB-A78CCA9517BF}"/>
                </a:ext>
              </a:extLst>
            </p:cNvPr>
            <p:cNvCxnSpPr/>
            <p:nvPr/>
          </p:nvCxnSpPr>
          <p:spPr bwMode="auto">
            <a:xfrm>
              <a:off x="7241203" y="395392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0" name="Straight Connector 31849">
              <a:extLst>
                <a:ext uri="{FF2B5EF4-FFF2-40B4-BE49-F238E27FC236}">
                  <a16:creationId xmlns:a16="http://schemas.microsoft.com/office/drawing/2014/main" id="{BAC873BC-F5D8-70BF-4D89-2E65788F4522}"/>
                </a:ext>
              </a:extLst>
            </p:cNvPr>
            <p:cNvCxnSpPr/>
            <p:nvPr/>
          </p:nvCxnSpPr>
          <p:spPr bwMode="auto">
            <a:xfrm>
              <a:off x="7704884" y="408674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1" name="Straight Connector 31850">
              <a:extLst>
                <a:ext uri="{FF2B5EF4-FFF2-40B4-BE49-F238E27FC236}">
                  <a16:creationId xmlns:a16="http://schemas.microsoft.com/office/drawing/2014/main" id="{AD447E4D-36EB-F52A-180C-9857F184A0E4}"/>
                </a:ext>
              </a:extLst>
            </p:cNvPr>
            <p:cNvCxnSpPr/>
            <p:nvPr/>
          </p:nvCxnSpPr>
          <p:spPr bwMode="auto">
            <a:xfrm>
              <a:off x="7774603" y="411284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2" name="Straight Connector 31851">
              <a:extLst>
                <a:ext uri="{FF2B5EF4-FFF2-40B4-BE49-F238E27FC236}">
                  <a16:creationId xmlns:a16="http://schemas.microsoft.com/office/drawing/2014/main" id="{C1E0275A-55EB-A134-A24E-CA3E1AE68C69}"/>
                </a:ext>
              </a:extLst>
            </p:cNvPr>
            <p:cNvCxnSpPr/>
            <p:nvPr/>
          </p:nvCxnSpPr>
          <p:spPr bwMode="auto">
            <a:xfrm>
              <a:off x="6834803" y="382360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3" name="Straight Connector 31852">
              <a:extLst>
                <a:ext uri="{FF2B5EF4-FFF2-40B4-BE49-F238E27FC236}">
                  <a16:creationId xmlns:a16="http://schemas.microsoft.com/office/drawing/2014/main" id="{37DE8708-FE3F-B5D1-8933-2325A2F1A0E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248370" y="423040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4" name="Straight Connector 31853">
              <a:extLst>
                <a:ext uri="{FF2B5EF4-FFF2-40B4-BE49-F238E27FC236}">
                  <a16:creationId xmlns:a16="http://schemas.microsoft.com/office/drawing/2014/main" id="{6D9DDD10-2415-D052-0523-D2DCB0B61BB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317653" y="423040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5" name="Straight Connector 31854">
              <a:extLst>
                <a:ext uri="{FF2B5EF4-FFF2-40B4-BE49-F238E27FC236}">
                  <a16:creationId xmlns:a16="http://schemas.microsoft.com/office/drawing/2014/main" id="{C7C0FC7E-598F-6E64-3EBE-D767AA34501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374803" y="423040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6" name="Straight Connector 31855">
              <a:extLst>
                <a:ext uri="{FF2B5EF4-FFF2-40B4-BE49-F238E27FC236}">
                  <a16:creationId xmlns:a16="http://schemas.microsoft.com/office/drawing/2014/main" id="{9FB4B92E-BED8-14C6-EFF4-3FB6DD94FE9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248245" y="415526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7" name="Straight Connector 31856">
              <a:extLst>
                <a:ext uri="{FF2B5EF4-FFF2-40B4-BE49-F238E27FC236}">
                  <a16:creationId xmlns:a16="http://schemas.microsoft.com/office/drawing/2014/main" id="{C01EBA17-03E9-065C-1331-A617E0A7B7D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285778" y="415526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8" name="Straight Connector 31857">
              <a:extLst>
                <a:ext uri="{FF2B5EF4-FFF2-40B4-BE49-F238E27FC236}">
                  <a16:creationId xmlns:a16="http://schemas.microsoft.com/office/drawing/2014/main" id="{3AAC3D74-DB2B-0D6F-185A-823D444AD40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727103" y="415526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59" name="Straight Connector 31858">
              <a:extLst>
                <a:ext uri="{FF2B5EF4-FFF2-40B4-BE49-F238E27FC236}">
                  <a16:creationId xmlns:a16="http://schemas.microsoft.com/office/drawing/2014/main" id="{AD747268-B5D3-4DD8-6566-463B3D16FD69}"/>
                </a:ext>
              </a:extLst>
            </p:cNvPr>
            <p:cNvCxnSpPr/>
            <p:nvPr/>
          </p:nvCxnSpPr>
          <p:spPr bwMode="auto">
            <a:xfrm>
              <a:off x="6033848" y="352958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0" name="Straight Connector 31859">
              <a:extLst>
                <a:ext uri="{FF2B5EF4-FFF2-40B4-BE49-F238E27FC236}">
                  <a16:creationId xmlns:a16="http://schemas.microsoft.com/office/drawing/2014/main" id="{D782200D-05C8-A162-D21D-0CDC7FF6DFC4}"/>
                </a:ext>
              </a:extLst>
            </p:cNvPr>
            <p:cNvCxnSpPr/>
            <p:nvPr/>
          </p:nvCxnSpPr>
          <p:spPr bwMode="auto">
            <a:xfrm>
              <a:off x="6071381" y="355425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1" name="Straight Connector 31860">
              <a:extLst>
                <a:ext uri="{FF2B5EF4-FFF2-40B4-BE49-F238E27FC236}">
                  <a16:creationId xmlns:a16="http://schemas.microsoft.com/office/drawing/2014/main" id="{1071BA93-E055-B925-0D27-C07A74E04703}"/>
                </a:ext>
              </a:extLst>
            </p:cNvPr>
            <p:cNvCxnSpPr/>
            <p:nvPr/>
          </p:nvCxnSpPr>
          <p:spPr bwMode="auto">
            <a:xfrm>
              <a:off x="6139478" y="359997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2" name="Straight Connector 31861">
              <a:extLst>
                <a:ext uri="{FF2B5EF4-FFF2-40B4-BE49-F238E27FC236}">
                  <a16:creationId xmlns:a16="http://schemas.microsoft.com/office/drawing/2014/main" id="{14A3D778-D0BA-75BF-CFBA-A6F8FD787B8B}"/>
                </a:ext>
              </a:extLst>
            </p:cNvPr>
            <p:cNvCxnSpPr/>
            <p:nvPr/>
          </p:nvCxnSpPr>
          <p:spPr bwMode="auto">
            <a:xfrm>
              <a:off x="6698845" y="3810298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3" name="Straight Connector 31862">
              <a:extLst>
                <a:ext uri="{FF2B5EF4-FFF2-40B4-BE49-F238E27FC236}">
                  <a16:creationId xmlns:a16="http://schemas.microsoft.com/office/drawing/2014/main" id="{40EBCC06-3595-A377-294C-3BE5B0594A3B}"/>
                </a:ext>
              </a:extLst>
            </p:cNvPr>
            <p:cNvCxnSpPr/>
            <p:nvPr/>
          </p:nvCxnSpPr>
          <p:spPr bwMode="auto">
            <a:xfrm>
              <a:off x="6107728" y="357246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4" name="Straight Connector 31863">
              <a:extLst>
                <a:ext uri="{FF2B5EF4-FFF2-40B4-BE49-F238E27FC236}">
                  <a16:creationId xmlns:a16="http://schemas.microsoft.com/office/drawing/2014/main" id="{C5C05BCE-A929-CB51-B99C-C76A24D71EC0}"/>
                </a:ext>
              </a:extLst>
            </p:cNvPr>
            <p:cNvCxnSpPr/>
            <p:nvPr/>
          </p:nvCxnSpPr>
          <p:spPr bwMode="auto">
            <a:xfrm>
              <a:off x="6171228" y="362347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5" name="Straight Connector 31864">
              <a:extLst>
                <a:ext uri="{FF2B5EF4-FFF2-40B4-BE49-F238E27FC236}">
                  <a16:creationId xmlns:a16="http://schemas.microsoft.com/office/drawing/2014/main" id="{98FF3CF3-92B6-FC37-3DEC-EBEB39FCBF0E}"/>
                </a:ext>
              </a:extLst>
            </p:cNvPr>
            <p:cNvCxnSpPr/>
            <p:nvPr/>
          </p:nvCxnSpPr>
          <p:spPr bwMode="auto">
            <a:xfrm>
              <a:off x="6628995" y="3764578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6" name="Straight Connector 31865">
              <a:extLst>
                <a:ext uri="{FF2B5EF4-FFF2-40B4-BE49-F238E27FC236}">
                  <a16:creationId xmlns:a16="http://schemas.microsoft.com/office/drawing/2014/main" id="{ED8C6F56-11BD-8449-857F-D8CE75012546}"/>
                </a:ext>
              </a:extLst>
            </p:cNvPr>
            <p:cNvCxnSpPr/>
            <p:nvPr/>
          </p:nvCxnSpPr>
          <p:spPr bwMode="auto">
            <a:xfrm>
              <a:off x="6666528" y="378925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7" name="Straight Connector 31866">
              <a:extLst>
                <a:ext uri="{FF2B5EF4-FFF2-40B4-BE49-F238E27FC236}">
                  <a16:creationId xmlns:a16="http://schemas.microsoft.com/office/drawing/2014/main" id="{54FDBD9F-6FAF-73F1-65D3-FFF9EAC0CA38}"/>
                </a:ext>
              </a:extLst>
            </p:cNvPr>
            <p:cNvCxnSpPr/>
            <p:nvPr/>
          </p:nvCxnSpPr>
          <p:spPr bwMode="auto">
            <a:xfrm>
              <a:off x="7209453" y="394369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8" name="Straight Connector 31867">
              <a:extLst>
                <a:ext uri="{FF2B5EF4-FFF2-40B4-BE49-F238E27FC236}">
                  <a16:creationId xmlns:a16="http://schemas.microsoft.com/office/drawing/2014/main" id="{ED7216E9-6F37-03BE-FA8F-A3C1F39095B6}"/>
                </a:ext>
              </a:extLst>
            </p:cNvPr>
            <p:cNvCxnSpPr/>
            <p:nvPr/>
          </p:nvCxnSpPr>
          <p:spPr bwMode="auto">
            <a:xfrm>
              <a:off x="6733770" y="381616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69" name="Straight Connector 31868">
              <a:extLst>
                <a:ext uri="{FF2B5EF4-FFF2-40B4-BE49-F238E27FC236}">
                  <a16:creationId xmlns:a16="http://schemas.microsoft.com/office/drawing/2014/main" id="{A2FAB9B9-9ADF-D7C6-6CA4-AF86B8A7AD3C}"/>
                </a:ext>
              </a:extLst>
            </p:cNvPr>
            <p:cNvCxnSpPr/>
            <p:nvPr/>
          </p:nvCxnSpPr>
          <p:spPr bwMode="auto">
            <a:xfrm>
              <a:off x="6771303" y="382813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1" name="Freeform 31902">
            <a:extLst>
              <a:ext uri="{FF2B5EF4-FFF2-40B4-BE49-F238E27FC236}">
                <a16:creationId xmlns:a16="http://schemas.microsoft.com/office/drawing/2014/main" id="{73DDE21A-F152-124B-15AF-4F0BF155B1DE}"/>
              </a:ext>
            </a:extLst>
          </p:cNvPr>
          <p:cNvSpPr/>
          <p:nvPr/>
        </p:nvSpPr>
        <p:spPr bwMode="auto">
          <a:xfrm>
            <a:off x="822209" y="2605742"/>
            <a:ext cx="4813199" cy="2257966"/>
          </a:xfrm>
          <a:custGeom>
            <a:avLst/>
            <a:gdLst>
              <a:gd name="connsiteX0" fmla="*/ 0 w 6455391"/>
              <a:gd name="connsiteY0" fmla="*/ 0 h 2570329"/>
              <a:gd name="connsiteX1" fmla="*/ 113731 w 6455391"/>
              <a:gd name="connsiteY1" fmla="*/ 0 h 2570329"/>
              <a:gd name="connsiteX2" fmla="*/ 113731 w 6455391"/>
              <a:gd name="connsiteY2" fmla="*/ 50042 h 2570329"/>
              <a:gd name="connsiteX3" fmla="*/ 186519 w 6455391"/>
              <a:gd name="connsiteY3" fmla="*/ 50042 h 2570329"/>
              <a:gd name="connsiteX4" fmla="*/ 186519 w 6455391"/>
              <a:gd name="connsiteY4" fmla="*/ 136478 h 2570329"/>
              <a:gd name="connsiteX5" fmla="*/ 259307 w 6455391"/>
              <a:gd name="connsiteY5" fmla="*/ 136478 h 2570329"/>
              <a:gd name="connsiteX6" fmla="*/ 259307 w 6455391"/>
              <a:gd name="connsiteY6" fmla="*/ 209266 h 2570329"/>
              <a:gd name="connsiteX7" fmla="*/ 363940 w 6455391"/>
              <a:gd name="connsiteY7" fmla="*/ 209266 h 2570329"/>
              <a:gd name="connsiteX8" fmla="*/ 363940 w 6455391"/>
              <a:gd name="connsiteY8" fmla="*/ 272955 h 2570329"/>
              <a:gd name="connsiteX9" fmla="*/ 454925 w 6455391"/>
              <a:gd name="connsiteY9" fmla="*/ 272955 h 2570329"/>
              <a:gd name="connsiteX10" fmla="*/ 454925 w 6455391"/>
              <a:gd name="connsiteY10" fmla="*/ 354842 h 2570329"/>
              <a:gd name="connsiteX11" fmla="*/ 518615 w 6455391"/>
              <a:gd name="connsiteY11" fmla="*/ 354842 h 2570329"/>
              <a:gd name="connsiteX12" fmla="*/ 518615 w 6455391"/>
              <a:gd name="connsiteY12" fmla="*/ 454926 h 2570329"/>
              <a:gd name="connsiteX13" fmla="*/ 582304 w 6455391"/>
              <a:gd name="connsiteY13" fmla="*/ 454926 h 2570329"/>
              <a:gd name="connsiteX14" fmla="*/ 582304 w 6455391"/>
              <a:gd name="connsiteY14" fmla="*/ 545911 h 2570329"/>
              <a:gd name="connsiteX15" fmla="*/ 655092 w 6455391"/>
              <a:gd name="connsiteY15" fmla="*/ 545911 h 2570329"/>
              <a:gd name="connsiteX16" fmla="*/ 655092 w 6455391"/>
              <a:gd name="connsiteY16" fmla="*/ 609600 h 2570329"/>
              <a:gd name="connsiteX17" fmla="*/ 805218 w 6455391"/>
              <a:gd name="connsiteY17" fmla="*/ 609600 h 2570329"/>
              <a:gd name="connsiteX18" fmla="*/ 805218 w 6455391"/>
              <a:gd name="connsiteY18" fmla="*/ 650543 h 2570329"/>
              <a:gd name="connsiteX19" fmla="*/ 1000835 w 6455391"/>
              <a:gd name="connsiteY19" fmla="*/ 650543 h 2570329"/>
              <a:gd name="connsiteX20" fmla="*/ 1000835 w 6455391"/>
              <a:gd name="connsiteY20" fmla="*/ 736979 h 2570329"/>
              <a:gd name="connsiteX21" fmla="*/ 1069074 w 6455391"/>
              <a:gd name="connsiteY21" fmla="*/ 736979 h 2570329"/>
              <a:gd name="connsiteX22" fmla="*/ 1069074 w 6455391"/>
              <a:gd name="connsiteY22" fmla="*/ 814317 h 2570329"/>
              <a:gd name="connsiteX23" fmla="*/ 1123665 w 6455391"/>
              <a:gd name="connsiteY23" fmla="*/ 814317 h 2570329"/>
              <a:gd name="connsiteX24" fmla="*/ 1123665 w 6455391"/>
              <a:gd name="connsiteY24" fmla="*/ 896203 h 2570329"/>
              <a:gd name="connsiteX25" fmla="*/ 1323833 w 6455391"/>
              <a:gd name="connsiteY25" fmla="*/ 896203 h 2570329"/>
              <a:gd name="connsiteX26" fmla="*/ 1323833 w 6455391"/>
              <a:gd name="connsiteY26" fmla="*/ 955343 h 2570329"/>
              <a:gd name="connsiteX27" fmla="*/ 1505803 w 6455391"/>
              <a:gd name="connsiteY27" fmla="*/ 955343 h 2570329"/>
              <a:gd name="connsiteX28" fmla="*/ 1505803 w 6455391"/>
              <a:gd name="connsiteY28" fmla="*/ 1009934 h 2570329"/>
              <a:gd name="connsiteX29" fmla="*/ 1583140 w 6455391"/>
              <a:gd name="connsiteY29" fmla="*/ 1009934 h 2570329"/>
              <a:gd name="connsiteX30" fmla="*/ 1583140 w 6455391"/>
              <a:gd name="connsiteY30" fmla="*/ 1128215 h 2570329"/>
              <a:gd name="connsiteX31" fmla="*/ 1628633 w 6455391"/>
              <a:gd name="connsiteY31" fmla="*/ 1128215 h 2570329"/>
              <a:gd name="connsiteX32" fmla="*/ 1628633 w 6455391"/>
              <a:gd name="connsiteY32" fmla="*/ 1205552 h 2570329"/>
              <a:gd name="connsiteX33" fmla="*/ 1724167 w 6455391"/>
              <a:gd name="connsiteY33" fmla="*/ 1205552 h 2570329"/>
              <a:gd name="connsiteX34" fmla="*/ 1724167 w 6455391"/>
              <a:gd name="connsiteY34" fmla="*/ 1269242 h 2570329"/>
              <a:gd name="connsiteX35" fmla="*/ 1924334 w 6455391"/>
              <a:gd name="connsiteY35" fmla="*/ 1269242 h 2570329"/>
              <a:gd name="connsiteX36" fmla="*/ 1924334 w 6455391"/>
              <a:gd name="connsiteY36" fmla="*/ 1319284 h 2570329"/>
              <a:gd name="connsiteX37" fmla="*/ 2074459 w 6455391"/>
              <a:gd name="connsiteY37" fmla="*/ 1319284 h 2570329"/>
              <a:gd name="connsiteX38" fmla="*/ 2074459 w 6455391"/>
              <a:gd name="connsiteY38" fmla="*/ 1405720 h 2570329"/>
              <a:gd name="connsiteX39" fmla="*/ 2119952 w 6455391"/>
              <a:gd name="connsiteY39" fmla="*/ 1405720 h 2570329"/>
              <a:gd name="connsiteX40" fmla="*/ 2119952 w 6455391"/>
              <a:gd name="connsiteY40" fmla="*/ 1487606 h 2570329"/>
              <a:gd name="connsiteX41" fmla="*/ 2188191 w 6455391"/>
              <a:gd name="connsiteY41" fmla="*/ 1487606 h 2570329"/>
              <a:gd name="connsiteX42" fmla="*/ 2188191 w 6455391"/>
              <a:gd name="connsiteY42" fmla="*/ 1564943 h 2570329"/>
              <a:gd name="connsiteX43" fmla="*/ 2415653 w 6455391"/>
              <a:gd name="connsiteY43" fmla="*/ 1564943 h 2570329"/>
              <a:gd name="connsiteX44" fmla="*/ 2465695 w 6455391"/>
              <a:gd name="connsiteY44" fmla="*/ 1564943 h 2570329"/>
              <a:gd name="connsiteX45" fmla="*/ 2465695 w 6455391"/>
              <a:gd name="connsiteY45" fmla="*/ 1610436 h 2570329"/>
              <a:gd name="connsiteX46" fmla="*/ 2552131 w 6455391"/>
              <a:gd name="connsiteY46" fmla="*/ 1610436 h 2570329"/>
              <a:gd name="connsiteX47" fmla="*/ 2552131 w 6455391"/>
              <a:gd name="connsiteY47" fmla="*/ 1674126 h 2570329"/>
              <a:gd name="connsiteX48" fmla="*/ 2615821 w 6455391"/>
              <a:gd name="connsiteY48" fmla="*/ 1674126 h 2570329"/>
              <a:gd name="connsiteX49" fmla="*/ 2615821 w 6455391"/>
              <a:gd name="connsiteY49" fmla="*/ 1783308 h 2570329"/>
              <a:gd name="connsiteX50" fmla="*/ 2693158 w 6455391"/>
              <a:gd name="connsiteY50" fmla="*/ 1783308 h 2570329"/>
              <a:gd name="connsiteX51" fmla="*/ 2693158 w 6455391"/>
              <a:gd name="connsiteY51" fmla="*/ 1856096 h 2570329"/>
              <a:gd name="connsiteX52" fmla="*/ 3084394 w 6455391"/>
              <a:gd name="connsiteY52" fmla="*/ 1856096 h 2570329"/>
              <a:gd name="connsiteX53" fmla="*/ 3084394 w 6455391"/>
              <a:gd name="connsiteY53" fmla="*/ 1906137 h 2570329"/>
              <a:gd name="connsiteX54" fmla="*/ 3175379 w 6455391"/>
              <a:gd name="connsiteY54" fmla="*/ 1906137 h 2570329"/>
              <a:gd name="connsiteX55" fmla="*/ 3175379 w 6455391"/>
              <a:gd name="connsiteY55" fmla="*/ 1965278 h 2570329"/>
              <a:gd name="connsiteX56" fmla="*/ 3257265 w 6455391"/>
              <a:gd name="connsiteY56" fmla="*/ 1965278 h 2570329"/>
              <a:gd name="connsiteX57" fmla="*/ 3257265 w 6455391"/>
              <a:gd name="connsiteY57" fmla="*/ 2006221 h 2570329"/>
              <a:gd name="connsiteX58" fmla="*/ 3343701 w 6455391"/>
              <a:gd name="connsiteY58" fmla="*/ 2006221 h 2570329"/>
              <a:gd name="connsiteX59" fmla="*/ 3343701 w 6455391"/>
              <a:gd name="connsiteY59" fmla="*/ 2006221 h 2570329"/>
              <a:gd name="connsiteX60" fmla="*/ 3343701 w 6455391"/>
              <a:gd name="connsiteY60" fmla="*/ 2051714 h 2570329"/>
              <a:gd name="connsiteX61" fmla="*/ 3516573 w 6455391"/>
              <a:gd name="connsiteY61" fmla="*/ 2051714 h 2570329"/>
              <a:gd name="connsiteX62" fmla="*/ 3562065 w 6455391"/>
              <a:gd name="connsiteY62" fmla="*/ 2051714 h 2570329"/>
              <a:gd name="connsiteX63" fmla="*/ 3562065 w 6455391"/>
              <a:gd name="connsiteY63" fmla="*/ 2092657 h 2570329"/>
              <a:gd name="connsiteX64" fmla="*/ 3657600 w 6455391"/>
              <a:gd name="connsiteY64" fmla="*/ 2092657 h 2570329"/>
              <a:gd name="connsiteX65" fmla="*/ 3657600 w 6455391"/>
              <a:gd name="connsiteY65" fmla="*/ 2092657 h 2570329"/>
              <a:gd name="connsiteX66" fmla="*/ 3657600 w 6455391"/>
              <a:gd name="connsiteY66" fmla="*/ 2138149 h 2570329"/>
              <a:gd name="connsiteX67" fmla="*/ 3744035 w 6455391"/>
              <a:gd name="connsiteY67" fmla="*/ 2138149 h 2570329"/>
              <a:gd name="connsiteX68" fmla="*/ 3744035 w 6455391"/>
              <a:gd name="connsiteY68" fmla="*/ 2179093 h 2570329"/>
              <a:gd name="connsiteX69" fmla="*/ 4071582 w 6455391"/>
              <a:gd name="connsiteY69" fmla="*/ 2179093 h 2570329"/>
              <a:gd name="connsiteX70" fmla="*/ 4126173 w 6455391"/>
              <a:gd name="connsiteY70" fmla="*/ 2179093 h 2570329"/>
              <a:gd name="connsiteX71" fmla="*/ 4126173 w 6455391"/>
              <a:gd name="connsiteY71" fmla="*/ 2224585 h 2570329"/>
              <a:gd name="connsiteX72" fmla="*/ 4203510 w 6455391"/>
              <a:gd name="connsiteY72" fmla="*/ 2224585 h 2570329"/>
              <a:gd name="connsiteX73" fmla="*/ 4203510 w 6455391"/>
              <a:gd name="connsiteY73" fmla="*/ 2274627 h 2570329"/>
              <a:gd name="connsiteX74" fmla="*/ 4321791 w 6455391"/>
              <a:gd name="connsiteY74" fmla="*/ 2274627 h 2570329"/>
              <a:gd name="connsiteX75" fmla="*/ 4321791 w 6455391"/>
              <a:gd name="connsiteY75" fmla="*/ 2320120 h 2570329"/>
              <a:gd name="connsiteX76" fmla="*/ 4403677 w 6455391"/>
              <a:gd name="connsiteY76" fmla="*/ 2320120 h 2570329"/>
              <a:gd name="connsiteX77" fmla="*/ 4403677 w 6455391"/>
              <a:gd name="connsiteY77" fmla="*/ 2320120 h 2570329"/>
              <a:gd name="connsiteX78" fmla="*/ 4676633 w 6455391"/>
              <a:gd name="connsiteY78" fmla="*/ 2320120 h 2570329"/>
              <a:gd name="connsiteX79" fmla="*/ 4676633 w 6455391"/>
              <a:gd name="connsiteY79" fmla="*/ 2388358 h 2570329"/>
              <a:gd name="connsiteX80" fmla="*/ 4749421 w 6455391"/>
              <a:gd name="connsiteY80" fmla="*/ 2388358 h 2570329"/>
              <a:gd name="connsiteX81" fmla="*/ 4749421 w 6455391"/>
              <a:gd name="connsiteY81" fmla="*/ 2461146 h 2570329"/>
              <a:gd name="connsiteX82" fmla="*/ 5258937 w 6455391"/>
              <a:gd name="connsiteY82" fmla="*/ 2461146 h 2570329"/>
              <a:gd name="connsiteX83" fmla="*/ 5258937 w 6455391"/>
              <a:gd name="connsiteY83" fmla="*/ 2506639 h 2570329"/>
              <a:gd name="connsiteX84" fmla="*/ 6287068 w 6455391"/>
              <a:gd name="connsiteY84" fmla="*/ 2506639 h 2570329"/>
              <a:gd name="connsiteX85" fmla="*/ 6287068 w 6455391"/>
              <a:gd name="connsiteY85" fmla="*/ 2570329 h 2570329"/>
              <a:gd name="connsiteX86" fmla="*/ 6455391 w 6455391"/>
              <a:gd name="connsiteY86" fmla="*/ 2570329 h 257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6455391" h="2570329">
                <a:moveTo>
                  <a:pt x="0" y="0"/>
                </a:moveTo>
                <a:lnTo>
                  <a:pt x="113731" y="0"/>
                </a:lnTo>
                <a:lnTo>
                  <a:pt x="113731" y="50042"/>
                </a:lnTo>
                <a:lnTo>
                  <a:pt x="186519" y="50042"/>
                </a:lnTo>
                <a:lnTo>
                  <a:pt x="186519" y="136478"/>
                </a:lnTo>
                <a:lnTo>
                  <a:pt x="259307" y="136478"/>
                </a:lnTo>
                <a:lnTo>
                  <a:pt x="259307" y="209266"/>
                </a:lnTo>
                <a:lnTo>
                  <a:pt x="363940" y="209266"/>
                </a:lnTo>
                <a:lnTo>
                  <a:pt x="363940" y="272955"/>
                </a:lnTo>
                <a:lnTo>
                  <a:pt x="454925" y="272955"/>
                </a:lnTo>
                <a:lnTo>
                  <a:pt x="454925" y="354842"/>
                </a:lnTo>
                <a:lnTo>
                  <a:pt x="518615" y="354842"/>
                </a:lnTo>
                <a:lnTo>
                  <a:pt x="518615" y="454926"/>
                </a:lnTo>
                <a:lnTo>
                  <a:pt x="582304" y="454926"/>
                </a:lnTo>
                <a:lnTo>
                  <a:pt x="582304" y="545911"/>
                </a:lnTo>
                <a:lnTo>
                  <a:pt x="655092" y="545911"/>
                </a:lnTo>
                <a:lnTo>
                  <a:pt x="655092" y="609600"/>
                </a:lnTo>
                <a:lnTo>
                  <a:pt x="805218" y="609600"/>
                </a:lnTo>
                <a:lnTo>
                  <a:pt x="805218" y="650543"/>
                </a:lnTo>
                <a:lnTo>
                  <a:pt x="1000835" y="650543"/>
                </a:lnTo>
                <a:lnTo>
                  <a:pt x="1000835" y="736979"/>
                </a:lnTo>
                <a:lnTo>
                  <a:pt x="1069074" y="736979"/>
                </a:lnTo>
                <a:lnTo>
                  <a:pt x="1069074" y="814317"/>
                </a:lnTo>
                <a:lnTo>
                  <a:pt x="1123665" y="814317"/>
                </a:lnTo>
                <a:lnTo>
                  <a:pt x="1123665" y="896203"/>
                </a:lnTo>
                <a:lnTo>
                  <a:pt x="1323833" y="896203"/>
                </a:lnTo>
                <a:lnTo>
                  <a:pt x="1323833" y="955343"/>
                </a:lnTo>
                <a:lnTo>
                  <a:pt x="1505803" y="955343"/>
                </a:lnTo>
                <a:lnTo>
                  <a:pt x="1505803" y="1009934"/>
                </a:lnTo>
                <a:lnTo>
                  <a:pt x="1583140" y="1009934"/>
                </a:lnTo>
                <a:lnTo>
                  <a:pt x="1583140" y="1128215"/>
                </a:lnTo>
                <a:lnTo>
                  <a:pt x="1628633" y="1128215"/>
                </a:lnTo>
                <a:lnTo>
                  <a:pt x="1628633" y="1205552"/>
                </a:lnTo>
                <a:lnTo>
                  <a:pt x="1724167" y="1205552"/>
                </a:lnTo>
                <a:lnTo>
                  <a:pt x="1724167" y="1269242"/>
                </a:lnTo>
                <a:lnTo>
                  <a:pt x="1924334" y="1269242"/>
                </a:lnTo>
                <a:lnTo>
                  <a:pt x="1924334" y="1319284"/>
                </a:lnTo>
                <a:lnTo>
                  <a:pt x="2074459" y="1319284"/>
                </a:lnTo>
                <a:lnTo>
                  <a:pt x="2074459" y="1405720"/>
                </a:lnTo>
                <a:lnTo>
                  <a:pt x="2119952" y="1405720"/>
                </a:lnTo>
                <a:lnTo>
                  <a:pt x="2119952" y="1487606"/>
                </a:lnTo>
                <a:lnTo>
                  <a:pt x="2188191" y="1487606"/>
                </a:lnTo>
                <a:lnTo>
                  <a:pt x="2188191" y="1564943"/>
                </a:lnTo>
                <a:lnTo>
                  <a:pt x="2415653" y="1564943"/>
                </a:lnTo>
                <a:lnTo>
                  <a:pt x="2465695" y="1564943"/>
                </a:lnTo>
                <a:lnTo>
                  <a:pt x="2465695" y="1610436"/>
                </a:lnTo>
                <a:lnTo>
                  <a:pt x="2552131" y="1610436"/>
                </a:lnTo>
                <a:lnTo>
                  <a:pt x="2552131" y="1674126"/>
                </a:lnTo>
                <a:lnTo>
                  <a:pt x="2615821" y="1674126"/>
                </a:lnTo>
                <a:lnTo>
                  <a:pt x="2615821" y="1783308"/>
                </a:lnTo>
                <a:lnTo>
                  <a:pt x="2693158" y="1783308"/>
                </a:lnTo>
                <a:lnTo>
                  <a:pt x="2693158" y="1856096"/>
                </a:lnTo>
                <a:lnTo>
                  <a:pt x="3084394" y="1856096"/>
                </a:lnTo>
                <a:lnTo>
                  <a:pt x="3084394" y="1906137"/>
                </a:lnTo>
                <a:lnTo>
                  <a:pt x="3175379" y="1906137"/>
                </a:lnTo>
                <a:lnTo>
                  <a:pt x="3175379" y="1965278"/>
                </a:lnTo>
                <a:lnTo>
                  <a:pt x="3257265" y="1965278"/>
                </a:lnTo>
                <a:lnTo>
                  <a:pt x="3257265" y="2006221"/>
                </a:lnTo>
                <a:lnTo>
                  <a:pt x="3343701" y="2006221"/>
                </a:lnTo>
                <a:lnTo>
                  <a:pt x="3343701" y="2006221"/>
                </a:lnTo>
                <a:lnTo>
                  <a:pt x="3343701" y="2051714"/>
                </a:lnTo>
                <a:lnTo>
                  <a:pt x="3516573" y="2051714"/>
                </a:lnTo>
                <a:lnTo>
                  <a:pt x="3562065" y="2051714"/>
                </a:lnTo>
                <a:lnTo>
                  <a:pt x="3562065" y="2092657"/>
                </a:lnTo>
                <a:lnTo>
                  <a:pt x="3657600" y="2092657"/>
                </a:lnTo>
                <a:lnTo>
                  <a:pt x="3657600" y="2092657"/>
                </a:lnTo>
                <a:lnTo>
                  <a:pt x="3657600" y="2138149"/>
                </a:lnTo>
                <a:lnTo>
                  <a:pt x="3744035" y="2138149"/>
                </a:lnTo>
                <a:lnTo>
                  <a:pt x="3744035" y="2179093"/>
                </a:lnTo>
                <a:lnTo>
                  <a:pt x="4071582" y="2179093"/>
                </a:lnTo>
                <a:lnTo>
                  <a:pt x="4126173" y="2179093"/>
                </a:lnTo>
                <a:lnTo>
                  <a:pt x="4126173" y="2224585"/>
                </a:lnTo>
                <a:lnTo>
                  <a:pt x="4203510" y="2224585"/>
                </a:lnTo>
                <a:lnTo>
                  <a:pt x="4203510" y="2274627"/>
                </a:lnTo>
                <a:lnTo>
                  <a:pt x="4321791" y="2274627"/>
                </a:lnTo>
                <a:lnTo>
                  <a:pt x="4321791" y="2320120"/>
                </a:lnTo>
                <a:lnTo>
                  <a:pt x="4403677" y="2320120"/>
                </a:lnTo>
                <a:lnTo>
                  <a:pt x="4403677" y="2320120"/>
                </a:lnTo>
                <a:lnTo>
                  <a:pt x="4676633" y="2320120"/>
                </a:lnTo>
                <a:lnTo>
                  <a:pt x="4676633" y="2388358"/>
                </a:lnTo>
                <a:lnTo>
                  <a:pt x="4749421" y="2388358"/>
                </a:lnTo>
                <a:lnTo>
                  <a:pt x="4749421" y="2461146"/>
                </a:lnTo>
                <a:lnTo>
                  <a:pt x="5258937" y="2461146"/>
                </a:lnTo>
                <a:lnTo>
                  <a:pt x="5258937" y="2506639"/>
                </a:lnTo>
                <a:lnTo>
                  <a:pt x="6287068" y="2506639"/>
                </a:lnTo>
                <a:lnTo>
                  <a:pt x="6287068" y="2570329"/>
                </a:lnTo>
                <a:lnTo>
                  <a:pt x="6455391" y="2570329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14BCC5E9-AC1C-812B-D9CC-55A0FEEC6D39}"/>
              </a:ext>
            </a:extLst>
          </p:cNvPr>
          <p:cNvSpPr/>
          <p:nvPr/>
        </p:nvSpPr>
        <p:spPr bwMode="auto">
          <a:xfrm>
            <a:off x="814656" y="2477405"/>
            <a:ext cx="5229291" cy="2570483"/>
          </a:xfrm>
          <a:custGeom>
            <a:avLst/>
            <a:gdLst>
              <a:gd name="connsiteX0" fmla="*/ 0 w 7013448"/>
              <a:gd name="connsiteY0" fmla="*/ 0 h 2926080"/>
              <a:gd name="connsiteX1" fmla="*/ 0 w 7013448"/>
              <a:gd name="connsiteY1" fmla="*/ 2926080 h 2926080"/>
              <a:gd name="connsiteX2" fmla="*/ 7013448 w 7013448"/>
              <a:gd name="connsiteY2" fmla="*/ 2926080 h 292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13448" h="2926080">
                <a:moveTo>
                  <a:pt x="0" y="0"/>
                </a:moveTo>
                <a:lnTo>
                  <a:pt x="0" y="2926080"/>
                </a:lnTo>
                <a:lnTo>
                  <a:pt x="7013448" y="2926080"/>
                </a:lnTo>
              </a:path>
            </a:pathLst>
          </a:cu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4CBB17-284C-BF19-4D87-DDB1CB8934BE}"/>
              </a:ext>
            </a:extLst>
          </p:cNvPr>
          <p:cNvSpPr txBox="1"/>
          <p:nvPr/>
        </p:nvSpPr>
        <p:spPr bwMode="auto">
          <a:xfrm>
            <a:off x="2729071" y="2276119"/>
            <a:ext cx="14798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Median (95% CI)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7.4 (6.0-7.7)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5.6 (5.3-5.8)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C69599-BDB5-B3FC-FBAB-E47360D8FE9C}"/>
              </a:ext>
            </a:extLst>
          </p:cNvPr>
          <p:cNvSpPr txBox="1"/>
          <p:nvPr/>
        </p:nvSpPr>
        <p:spPr bwMode="auto">
          <a:xfrm>
            <a:off x="4018795" y="2276119"/>
            <a:ext cx="14141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HR (95% CI)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0.69 (0.58-0.83)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1D9D9D-7AAC-C979-C684-513CEC7D9249}"/>
              </a:ext>
            </a:extLst>
          </p:cNvPr>
          <p:cNvSpPr txBox="1"/>
          <p:nvPr/>
        </p:nvSpPr>
        <p:spPr bwMode="auto">
          <a:xfrm>
            <a:off x="5336071" y="2276119"/>
            <a:ext cx="7761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Value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&lt;.0001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3454E9B-4529-EC6B-D0E2-96DDC49C4BB4}"/>
              </a:ext>
            </a:extLst>
          </p:cNvPr>
          <p:cNvGrpSpPr/>
          <p:nvPr/>
        </p:nvGrpSpPr>
        <p:grpSpPr>
          <a:xfrm>
            <a:off x="1545824" y="2274167"/>
            <a:ext cx="1459681" cy="646331"/>
            <a:chOff x="10613136" y="1873788"/>
            <a:chExt cx="1957701" cy="735743"/>
          </a:xfrm>
        </p:grpSpPr>
        <p:sp>
          <p:nvSpPr>
            <p:cNvPr id="31803" name="TextBox 31802">
              <a:extLst>
                <a:ext uri="{FF2B5EF4-FFF2-40B4-BE49-F238E27FC236}">
                  <a16:creationId xmlns:a16="http://schemas.microsoft.com/office/drawing/2014/main" id="{52B0CB63-2379-3255-5717-ADAE1F81FF8D}"/>
                </a:ext>
              </a:extLst>
            </p:cNvPr>
            <p:cNvSpPr txBox="1"/>
            <p:nvPr/>
          </p:nvSpPr>
          <p:spPr bwMode="auto">
            <a:xfrm>
              <a:off x="10908517" y="1873788"/>
              <a:ext cx="1662320" cy="735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Arm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NALIRIFOX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Gem + </a:t>
              </a: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Nab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-P</a:t>
              </a:r>
            </a:p>
          </p:txBody>
        </p:sp>
        <p:grpSp>
          <p:nvGrpSpPr>
            <p:cNvPr id="31804" name="Group 31803">
              <a:extLst>
                <a:ext uri="{FF2B5EF4-FFF2-40B4-BE49-F238E27FC236}">
                  <a16:creationId xmlns:a16="http://schemas.microsoft.com/office/drawing/2014/main" id="{79B47A3C-EFCB-8A52-6C91-0F8B79CF444D}"/>
                </a:ext>
              </a:extLst>
            </p:cNvPr>
            <p:cNvGrpSpPr/>
            <p:nvPr/>
          </p:nvGrpSpPr>
          <p:grpSpPr>
            <a:xfrm>
              <a:off x="10613136" y="2195949"/>
              <a:ext cx="315214" cy="111125"/>
              <a:chOff x="10613136" y="2195949"/>
              <a:chExt cx="315214" cy="111125"/>
            </a:xfrm>
          </p:grpSpPr>
          <p:cxnSp>
            <p:nvCxnSpPr>
              <p:cNvPr id="31808" name="Straight Connector 31807">
                <a:extLst>
                  <a:ext uri="{FF2B5EF4-FFF2-40B4-BE49-F238E27FC236}">
                    <a16:creationId xmlns:a16="http://schemas.microsoft.com/office/drawing/2014/main" id="{60AD1126-4E3A-CD02-6732-B92F451B1A2A}"/>
                  </a:ext>
                </a:extLst>
              </p:cNvPr>
              <p:cNvCxnSpPr/>
              <p:nvPr/>
            </p:nvCxnSpPr>
            <p:spPr bwMode="auto">
              <a:xfrm flipH="1">
                <a:off x="10613136" y="2243120"/>
                <a:ext cx="3152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9" name="Straight Connector 31808">
                <a:extLst>
                  <a:ext uri="{FF2B5EF4-FFF2-40B4-BE49-F238E27FC236}">
                    <a16:creationId xmlns:a16="http://schemas.microsoft.com/office/drawing/2014/main" id="{B50C01AE-64BB-FE92-38B2-ADF29922D03A}"/>
                  </a:ext>
                </a:extLst>
              </p:cNvPr>
              <p:cNvCxnSpPr/>
              <p:nvPr/>
            </p:nvCxnSpPr>
            <p:spPr bwMode="auto">
              <a:xfrm>
                <a:off x="10773029" y="2195949"/>
                <a:ext cx="0" cy="11112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805" name="Group 31804">
              <a:extLst>
                <a:ext uri="{FF2B5EF4-FFF2-40B4-BE49-F238E27FC236}">
                  <a16:creationId xmlns:a16="http://schemas.microsoft.com/office/drawing/2014/main" id="{DCF7A904-8007-B696-2ADB-2CABFDC828D5}"/>
                </a:ext>
              </a:extLst>
            </p:cNvPr>
            <p:cNvGrpSpPr/>
            <p:nvPr/>
          </p:nvGrpSpPr>
          <p:grpSpPr>
            <a:xfrm>
              <a:off x="10613136" y="2408237"/>
              <a:ext cx="315214" cy="111125"/>
              <a:chOff x="10613136" y="2408237"/>
              <a:chExt cx="315214" cy="111125"/>
            </a:xfrm>
          </p:grpSpPr>
          <p:cxnSp>
            <p:nvCxnSpPr>
              <p:cNvPr id="31806" name="Straight Connector 31805">
                <a:extLst>
                  <a:ext uri="{FF2B5EF4-FFF2-40B4-BE49-F238E27FC236}">
                    <a16:creationId xmlns:a16="http://schemas.microsoft.com/office/drawing/2014/main" id="{4A65141E-B291-FFEB-28F8-A5D530E5639D}"/>
                  </a:ext>
                </a:extLst>
              </p:cNvPr>
              <p:cNvCxnSpPr/>
              <p:nvPr/>
            </p:nvCxnSpPr>
            <p:spPr bwMode="auto">
              <a:xfrm flipH="1">
                <a:off x="10613136" y="2463800"/>
                <a:ext cx="315214" cy="0"/>
              </a:xfrm>
              <a:prstGeom prst="line">
                <a:avLst/>
              </a:prstGeom>
              <a:noFill/>
              <a:ln w="28575" cap="flat" cmpd="sng" algn="ctr">
                <a:solidFill>
                  <a:srgbClr val="E1471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807" name="Straight Connector 31806">
                <a:extLst>
                  <a:ext uri="{FF2B5EF4-FFF2-40B4-BE49-F238E27FC236}">
                    <a16:creationId xmlns:a16="http://schemas.microsoft.com/office/drawing/2014/main" id="{1F114E07-0E5F-348B-C027-7CF76DF7CCA5}"/>
                  </a:ext>
                </a:extLst>
              </p:cNvPr>
              <p:cNvCxnSpPr/>
              <p:nvPr/>
            </p:nvCxnSpPr>
            <p:spPr bwMode="auto">
              <a:xfrm>
                <a:off x="10777347" y="2408237"/>
                <a:ext cx="0" cy="111125"/>
              </a:xfrm>
              <a:prstGeom prst="line">
                <a:avLst/>
              </a:prstGeom>
              <a:noFill/>
              <a:ln w="28575" cap="flat" cmpd="sng" algn="ctr">
                <a:solidFill>
                  <a:srgbClr val="E1471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1C9B003B-B84D-BDF0-4F97-D606BB92B25D}"/>
              </a:ext>
            </a:extLst>
          </p:cNvPr>
          <p:cNvSpPr txBox="1"/>
          <p:nvPr/>
        </p:nvSpPr>
        <p:spPr bwMode="auto">
          <a:xfrm rot="16200000">
            <a:off x="-98843" y="3628344"/>
            <a:ext cx="8595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PFS (%)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23F1E46-F50F-6074-4174-777792AA7E81}"/>
              </a:ext>
            </a:extLst>
          </p:cNvPr>
          <p:cNvGrpSpPr/>
          <p:nvPr/>
        </p:nvGrpSpPr>
        <p:grpSpPr>
          <a:xfrm>
            <a:off x="748113" y="2592272"/>
            <a:ext cx="70673" cy="2453525"/>
            <a:chOff x="2759926" y="1648662"/>
            <a:chExt cx="94786" cy="2792942"/>
          </a:xfrm>
        </p:grpSpPr>
        <p:cxnSp>
          <p:nvCxnSpPr>
            <p:cNvPr id="31797" name="Straight Connector 31796">
              <a:extLst>
                <a:ext uri="{FF2B5EF4-FFF2-40B4-BE49-F238E27FC236}">
                  <a16:creationId xmlns:a16="http://schemas.microsoft.com/office/drawing/2014/main" id="{25274E78-B44C-1D91-06FA-D3F286F31AE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164866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98" name="Straight Connector 31797">
              <a:extLst>
                <a:ext uri="{FF2B5EF4-FFF2-40B4-BE49-F238E27FC236}">
                  <a16:creationId xmlns:a16="http://schemas.microsoft.com/office/drawing/2014/main" id="{E41E0503-BA3F-4ACD-C620-9F5E907C32C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20725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99" name="Straight Connector 31798">
              <a:extLst>
                <a:ext uri="{FF2B5EF4-FFF2-40B4-BE49-F238E27FC236}">
                  <a16:creationId xmlns:a16="http://schemas.microsoft.com/office/drawing/2014/main" id="{4A9BE785-A787-731D-9E08-EA5480144B0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765838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00" name="Straight Connector 31799">
              <a:extLst>
                <a:ext uri="{FF2B5EF4-FFF2-40B4-BE49-F238E27FC236}">
                  <a16:creationId xmlns:a16="http://schemas.microsoft.com/office/drawing/2014/main" id="{378D5E01-4EED-D639-55C2-37B63AA3092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3324426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01" name="Straight Connector 31800">
              <a:extLst>
                <a:ext uri="{FF2B5EF4-FFF2-40B4-BE49-F238E27FC236}">
                  <a16:creationId xmlns:a16="http://schemas.microsoft.com/office/drawing/2014/main" id="{6FC43707-1A79-CD14-5252-7B5F68495D2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3883014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02" name="Straight Connector 31801">
              <a:extLst>
                <a:ext uri="{FF2B5EF4-FFF2-40B4-BE49-F238E27FC236}">
                  <a16:creationId xmlns:a16="http://schemas.microsoft.com/office/drawing/2014/main" id="{52A30AC1-9764-9302-F6DA-5EC1A56A23F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4441604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19B60E6-75FC-207C-1746-AF76F43785A4}"/>
              </a:ext>
            </a:extLst>
          </p:cNvPr>
          <p:cNvGrpSpPr/>
          <p:nvPr/>
        </p:nvGrpSpPr>
        <p:grpSpPr>
          <a:xfrm>
            <a:off x="363620" y="2457085"/>
            <a:ext cx="426719" cy="2730525"/>
            <a:chOff x="1318713" y="1494773"/>
            <a:chExt cx="572309" cy="3108261"/>
          </a:xfrm>
        </p:grpSpPr>
        <p:sp>
          <p:nvSpPr>
            <p:cNvPr id="31791" name="TextBox 31790">
              <a:extLst>
                <a:ext uri="{FF2B5EF4-FFF2-40B4-BE49-F238E27FC236}">
                  <a16:creationId xmlns:a16="http://schemas.microsoft.com/office/drawing/2014/main" id="{C74ECEB9-52C7-91F6-4C85-C599D092A64B}"/>
                </a:ext>
              </a:extLst>
            </p:cNvPr>
            <p:cNvSpPr txBox="1"/>
            <p:nvPr/>
          </p:nvSpPr>
          <p:spPr bwMode="auto">
            <a:xfrm>
              <a:off x="1318713" y="1494773"/>
              <a:ext cx="572309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100</a:t>
              </a:r>
            </a:p>
          </p:txBody>
        </p:sp>
        <p:sp>
          <p:nvSpPr>
            <p:cNvPr id="31792" name="TextBox 31791">
              <a:extLst>
                <a:ext uri="{FF2B5EF4-FFF2-40B4-BE49-F238E27FC236}">
                  <a16:creationId xmlns:a16="http://schemas.microsoft.com/office/drawing/2014/main" id="{BCF69C07-9480-CAE1-1BCE-F58C31BC58A5}"/>
                </a:ext>
              </a:extLst>
            </p:cNvPr>
            <p:cNvSpPr txBox="1"/>
            <p:nvPr/>
          </p:nvSpPr>
          <p:spPr bwMode="auto">
            <a:xfrm>
              <a:off x="1383209" y="2053361"/>
              <a:ext cx="507813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80</a:t>
              </a:r>
            </a:p>
          </p:txBody>
        </p:sp>
        <p:sp>
          <p:nvSpPr>
            <p:cNvPr id="31793" name="TextBox 31792">
              <a:extLst>
                <a:ext uri="{FF2B5EF4-FFF2-40B4-BE49-F238E27FC236}">
                  <a16:creationId xmlns:a16="http://schemas.microsoft.com/office/drawing/2014/main" id="{6B0E0F3B-D300-51CD-90FD-19366DC73A88}"/>
                </a:ext>
              </a:extLst>
            </p:cNvPr>
            <p:cNvSpPr txBox="1"/>
            <p:nvPr/>
          </p:nvSpPr>
          <p:spPr bwMode="auto">
            <a:xfrm>
              <a:off x="1383209" y="2611949"/>
              <a:ext cx="507813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60</a:t>
              </a:r>
            </a:p>
          </p:txBody>
        </p:sp>
        <p:sp>
          <p:nvSpPr>
            <p:cNvPr id="31794" name="TextBox 31793">
              <a:extLst>
                <a:ext uri="{FF2B5EF4-FFF2-40B4-BE49-F238E27FC236}">
                  <a16:creationId xmlns:a16="http://schemas.microsoft.com/office/drawing/2014/main" id="{968B3598-D7B0-BBCE-D068-7058F995EE6D}"/>
                </a:ext>
              </a:extLst>
            </p:cNvPr>
            <p:cNvSpPr txBox="1"/>
            <p:nvPr/>
          </p:nvSpPr>
          <p:spPr bwMode="auto">
            <a:xfrm>
              <a:off x="1385360" y="3170537"/>
              <a:ext cx="505662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40</a:t>
              </a:r>
            </a:p>
          </p:txBody>
        </p:sp>
        <p:sp>
          <p:nvSpPr>
            <p:cNvPr id="31795" name="TextBox 31794">
              <a:extLst>
                <a:ext uri="{FF2B5EF4-FFF2-40B4-BE49-F238E27FC236}">
                  <a16:creationId xmlns:a16="http://schemas.microsoft.com/office/drawing/2014/main" id="{D0E80354-E95E-DDB4-7A0E-090F9B067109}"/>
                </a:ext>
              </a:extLst>
            </p:cNvPr>
            <p:cNvSpPr txBox="1"/>
            <p:nvPr/>
          </p:nvSpPr>
          <p:spPr bwMode="auto">
            <a:xfrm>
              <a:off x="1396110" y="3729125"/>
              <a:ext cx="494912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31796" name="TextBox 31795">
              <a:extLst>
                <a:ext uri="{FF2B5EF4-FFF2-40B4-BE49-F238E27FC236}">
                  <a16:creationId xmlns:a16="http://schemas.microsoft.com/office/drawing/2014/main" id="{B17E5679-2326-4DA9-9D24-F8F74A50F18A}"/>
                </a:ext>
              </a:extLst>
            </p:cNvPr>
            <p:cNvSpPr txBox="1"/>
            <p:nvPr/>
          </p:nvSpPr>
          <p:spPr bwMode="auto">
            <a:xfrm>
              <a:off x="1514356" y="4287715"/>
              <a:ext cx="376666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0140351-7DA8-E30D-03A5-B3F6292D2EC3}"/>
              </a:ext>
            </a:extLst>
          </p:cNvPr>
          <p:cNvGrpSpPr/>
          <p:nvPr/>
        </p:nvGrpSpPr>
        <p:grpSpPr>
          <a:xfrm>
            <a:off x="681335" y="5134693"/>
            <a:ext cx="5432817" cy="276999"/>
            <a:chOff x="2763528" y="4584765"/>
            <a:chExt cx="7286413" cy="315318"/>
          </a:xfrm>
        </p:grpSpPr>
        <p:sp>
          <p:nvSpPr>
            <p:cNvPr id="31778" name="TextBox 31777">
              <a:extLst>
                <a:ext uri="{FF2B5EF4-FFF2-40B4-BE49-F238E27FC236}">
                  <a16:creationId xmlns:a16="http://schemas.microsoft.com/office/drawing/2014/main" id="{0F54D626-9661-1426-4717-71AEB5D3E11C}"/>
                </a:ext>
              </a:extLst>
            </p:cNvPr>
            <p:cNvSpPr txBox="1"/>
            <p:nvPr/>
          </p:nvSpPr>
          <p:spPr bwMode="auto">
            <a:xfrm>
              <a:off x="2763528" y="4584765"/>
              <a:ext cx="376667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  <p:sp>
          <p:nvSpPr>
            <p:cNvPr id="31779" name="TextBox 31778">
              <a:extLst>
                <a:ext uri="{FF2B5EF4-FFF2-40B4-BE49-F238E27FC236}">
                  <a16:creationId xmlns:a16="http://schemas.microsoft.com/office/drawing/2014/main" id="{1CEDD139-C665-1AC5-043F-0994967F3C7E}"/>
                </a:ext>
              </a:extLst>
            </p:cNvPr>
            <p:cNvSpPr txBox="1"/>
            <p:nvPr/>
          </p:nvSpPr>
          <p:spPr bwMode="auto">
            <a:xfrm>
              <a:off x="3339831" y="4584765"/>
              <a:ext cx="365917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</a:t>
              </a:r>
            </a:p>
          </p:txBody>
        </p:sp>
        <p:sp>
          <p:nvSpPr>
            <p:cNvPr id="31780" name="TextBox 31779">
              <a:extLst>
                <a:ext uri="{FF2B5EF4-FFF2-40B4-BE49-F238E27FC236}">
                  <a16:creationId xmlns:a16="http://schemas.microsoft.com/office/drawing/2014/main" id="{3F812C09-BF82-D5A2-A3BD-3D9F4597979F}"/>
                </a:ext>
              </a:extLst>
            </p:cNvPr>
            <p:cNvSpPr txBox="1"/>
            <p:nvPr/>
          </p:nvSpPr>
          <p:spPr bwMode="auto">
            <a:xfrm>
              <a:off x="3905385" y="4584765"/>
              <a:ext cx="376666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4</a:t>
              </a:r>
            </a:p>
          </p:txBody>
        </p:sp>
        <p:sp>
          <p:nvSpPr>
            <p:cNvPr id="31781" name="TextBox 31780">
              <a:extLst>
                <a:ext uri="{FF2B5EF4-FFF2-40B4-BE49-F238E27FC236}">
                  <a16:creationId xmlns:a16="http://schemas.microsoft.com/office/drawing/2014/main" id="{4CB2BB32-FFBE-BB29-BBE5-C54D730D691F}"/>
                </a:ext>
              </a:extLst>
            </p:cNvPr>
            <p:cNvSpPr txBox="1"/>
            <p:nvPr/>
          </p:nvSpPr>
          <p:spPr bwMode="auto">
            <a:xfrm>
              <a:off x="4475237" y="4584765"/>
              <a:ext cx="378816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6</a:t>
              </a:r>
            </a:p>
          </p:txBody>
        </p:sp>
        <p:sp>
          <p:nvSpPr>
            <p:cNvPr id="31782" name="TextBox 31781">
              <a:extLst>
                <a:ext uri="{FF2B5EF4-FFF2-40B4-BE49-F238E27FC236}">
                  <a16:creationId xmlns:a16="http://schemas.microsoft.com/office/drawing/2014/main" id="{59D8168E-834D-255D-C4B2-2D92DA1AF327}"/>
                </a:ext>
              </a:extLst>
            </p:cNvPr>
            <p:cNvSpPr txBox="1"/>
            <p:nvPr/>
          </p:nvSpPr>
          <p:spPr bwMode="auto">
            <a:xfrm>
              <a:off x="5042992" y="4584765"/>
              <a:ext cx="378816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8</a:t>
              </a:r>
            </a:p>
          </p:txBody>
        </p:sp>
        <p:sp>
          <p:nvSpPr>
            <p:cNvPr id="31783" name="TextBox 31782">
              <a:extLst>
                <a:ext uri="{FF2B5EF4-FFF2-40B4-BE49-F238E27FC236}">
                  <a16:creationId xmlns:a16="http://schemas.microsoft.com/office/drawing/2014/main" id="{9EA005DF-3D34-1586-B9B9-0C293860322A}"/>
                </a:ext>
              </a:extLst>
            </p:cNvPr>
            <p:cNvSpPr txBox="1"/>
            <p:nvPr/>
          </p:nvSpPr>
          <p:spPr bwMode="auto">
            <a:xfrm>
              <a:off x="5579731" y="4584765"/>
              <a:ext cx="443315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10</a:t>
              </a:r>
            </a:p>
          </p:txBody>
        </p:sp>
        <p:sp>
          <p:nvSpPr>
            <p:cNvPr id="31784" name="TextBox 31783">
              <a:extLst>
                <a:ext uri="{FF2B5EF4-FFF2-40B4-BE49-F238E27FC236}">
                  <a16:creationId xmlns:a16="http://schemas.microsoft.com/office/drawing/2014/main" id="{400E89B1-E646-561B-AE61-2C576797CF4D}"/>
                </a:ext>
              </a:extLst>
            </p:cNvPr>
            <p:cNvSpPr txBox="1"/>
            <p:nvPr/>
          </p:nvSpPr>
          <p:spPr bwMode="auto">
            <a:xfrm>
              <a:off x="6161679" y="4584765"/>
              <a:ext cx="432564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12</a:t>
              </a:r>
            </a:p>
          </p:txBody>
        </p:sp>
        <p:sp>
          <p:nvSpPr>
            <p:cNvPr id="31785" name="TextBox 31784">
              <a:extLst>
                <a:ext uri="{FF2B5EF4-FFF2-40B4-BE49-F238E27FC236}">
                  <a16:creationId xmlns:a16="http://schemas.microsoft.com/office/drawing/2014/main" id="{8B4BD54C-EDC2-E740-E162-34A2F36C439A}"/>
                </a:ext>
              </a:extLst>
            </p:cNvPr>
            <p:cNvSpPr txBox="1"/>
            <p:nvPr/>
          </p:nvSpPr>
          <p:spPr bwMode="auto">
            <a:xfrm>
              <a:off x="6729705" y="4584765"/>
              <a:ext cx="443315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14</a:t>
              </a:r>
            </a:p>
          </p:txBody>
        </p:sp>
        <p:sp>
          <p:nvSpPr>
            <p:cNvPr id="31786" name="TextBox 31785">
              <a:extLst>
                <a:ext uri="{FF2B5EF4-FFF2-40B4-BE49-F238E27FC236}">
                  <a16:creationId xmlns:a16="http://schemas.microsoft.com/office/drawing/2014/main" id="{5CA8F92B-564C-AED1-D940-E11C3A27D059}"/>
                </a:ext>
              </a:extLst>
            </p:cNvPr>
            <p:cNvSpPr txBox="1"/>
            <p:nvPr/>
          </p:nvSpPr>
          <p:spPr bwMode="auto">
            <a:xfrm>
              <a:off x="7295680" y="4584765"/>
              <a:ext cx="445464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16</a:t>
              </a:r>
            </a:p>
          </p:txBody>
        </p:sp>
        <p:sp>
          <p:nvSpPr>
            <p:cNvPr id="31787" name="TextBox 31786">
              <a:extLst>
                <a:ext uri="{FF2B5EF4-FFF2-40B4-BE49-F238E27FC236}">
                  <a16:creationId xmlns:a16="http://schemas.microsoft.com/office/drawing/2014/main" id="{A0AE35EC-658F-3696-BA3E-97DE75E38D1A}"/>
                </a:ext>
              </a:extLst>
            </p:cNvPr>
            <p:cNvSpPr txBox="1"/>
            <p:nvPr/>
          </p:nvSpPr>
          <p:spPr bwMode="auto">
            <a:xfrm>
              <a:off x="7875428" y="4584765"/>
              <a:ext cx="445464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18</a:t>
              </a:r>
            </a:p>
          </p:txBody>
        </p:sp>
        <p:sp>
          <p:nvSpPr>
            <p:cNvPr id="31788" name="TextBox 31787">
              <a:extLst>
                <a:ext uri="{FF2B5EF4-FFF2-40B4-BE49-F238E27FC236}">
                  <a16:creationId xmlns:a16="http://schemas.microsoft.com/office/drawing/2014/main" id="{35FC9456-2426-9F88-AAA2-A3447FFDC525}"/>
                </a:ext>
              </a:extLst>
            </p:cNvPr>
            <p:cNvSpPr txBox="1"/>
            <p:nvPr/>
          </p:nvSpPr>
          <p:spPr bwMode="auto">
            <a:xfrm>
              <a:off x="8411402" y="4584765"/>
              <a:ext cx="494913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31789" name="TextBox 31788">
              <a:extLst>
                <a:ext uri="{FF2B5EF4-FFF2-40B4-BE49-F238E27FC236}">
                  <a16:creationId xmlns:a16="http://schemas.microsoft.com/office/drawing/2014/main" id="{65AE715C-BE66-7DE9-E529-F32F8B073A66}"/>
                </a:ext>
              </a:extLst>
            </p:cNvPr>
            <p:cNvSpPr txBox="1"/>
            <p:nvPr/>
          </p:nvSpPr>
          <p:spPr bwMode="auto">
            <a:xfrm>
              <a:off x="8990176" y="4584765"/>
              <a:ext cx="484162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22</a:t>
              </a:r>
            </a:p>
          </p:txBody>
        </p:sp>
        <p:sp>
          <p:nvSpPr>
            <p:cNvPr id="31790" name="TextBox 31789">
              <a:extLst>
                <a:ext uri="{FF2B5EF4-FFF2-40B4-BE49-F238E27FC236}">
                  <a16:creationId xmlns:a16="http://schemas.microsoft.com/office/drawing/2014/main" id="{5A23E9DF-F4A7-D7C1-10B5-1B74C9F2CE8F}"/>
                </a:ext>
              </a:extLst>
            </p:cNvPr>
            <p:cNvSpPr txBox="1"/>
            <p:nvPr/>
          </p:nvSpPr>
          <p:spPr bwMode="auto">
            <a:xfrm>
              <a:off x="9555028" y="4584765"/>
              <a:ext cx="494913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24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4F37791-687B-7946-78E8-FD74D92F504A}"/>
              </a:ext>
            </a:extLst>
          </p:cNvPr>
          <p:cNvGrpSpPr/>
          <p:nvPr/>
        </p:nvGrpSpPr>
        <p:grpSpPr>
          <a:xfrm>
            <a:off x="822532" y="5039915"/>
            <a:ext cx="5106982" cy="83268"/>
            <a:chOff x="2952899" y="4478209"/>
            <a:chExt cx="6849409" cy="94787"/>
          </a:xfrm>
        </p:grpSpPr>
        <p:cxnSp>
          <p:nvCxnSpPr>
            <p:cNvPr id="31765" name="Straight Connector 31764">
              <a:extLst>
                <a:ext uri="{FF2B5EF4-FFF2-40B4-BE49-F238E27FC236}">
                  <a16:creationId xmlns:a16="http://schemas.microsoft.com/office/drawing/2014/main" id="{330E1E06-A82E-1B20-3F8B-47D30018EEB7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2905506" y="452560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6" name="Straight Connector 31765">
              <a:extLst>
                <a:ext uri="{FF2B5EF4-FFF2-40B4-BE49-F238E27FC236}">
                  <a16:creationId xmlns:a16="http://schemas.microsoft.com/office/drawing/2014/main" id="{30EC79A0-CF9E-BE63-2D14-3D0923F3D520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3476290" y="452560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7" name="Straight Connector 31766">
              <a:extLst>
                <a:ext uri="{FF2B5EF4-FFF2-40B4-BE49-F238E27FC236}">
                  <a16:creationId xmlns:a16="http://schemas.microsoft.com/office/drawing/2014/main" id="{000D22E9-EC99-7514-A801-317A5D34B750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047074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8" name="Straight Connector 31767">
              <a:extLst>
                <a:ext uri="{FF2B5EF4-FFF2-40B4-BE49-F238E27FC236}">
                  <a16:creationId xmlns:a16="http://schemas.microsoft.com/office/drawing/2014/main" id="{C13BD198-B898-E790-2CBA-C6AD615E0A70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617858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9" name="Straight Connector 31768">
              <a:extLst>
                <a:ext uri="{FF2B5EF4-FFF2-40B4-BE49-F238E27FC236}">
                  <a16:creationId xmlns:a16="http://schemas.microsoft.com/office/drawing/2014/main" id="{8F15A19E-99FB-D9E5-2AF8-14BCDE11F3F2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5188642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0" name="Straight Connector 31769">
              <a:extLst>
                <a:ext uri="{FF2B5EF4-FFF2-40B4-BE49-F238E27FC236}">
                  <a16:creationId xmlns:a16="http://schemas.microsoft.com/office/drawing/2014/main" id="{BAF8E356-8F1D-6DBC-CFD4-76FAB363235E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5759426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1" name="Straight Connector 31770">
              <a:extLst>
                <a:ext uri="{FF2B5EF4-FFF2-40B4-BE49-F238E27FC236}">
                  <a16:creationId xmlns:a16="http://schemas.microsoft.com/office/drawing/2014/main" id="{9FBD58F4-29A3-466A-2FE2-A99AA7151AFC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6330210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2" name="Straight Connector 31771">
              <a:extLst>
                <a:ext uri="{FF2B5EF4-FFF2-40B4-BE49-F238E27FC236}">
                  <a16:creationId xmlns:a16="http://schemas.microsoft.com/office/drawing/2014/main" id="{D4DD3FD6-016B-A43F-1F3D-ADDAB9B7FE8B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6900994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3" name="Straight Connector 31772">
              <a:extLst>
                <a:ext uri="{FF2B5EF4-FFF2-40B4-BE49-F238E27FC236}">
                  <a16:creationId xmlns:a16="http://schemas.microsoft.com/office/drawing/2014/main" id="{194D3423-7D2D-6FC8-7D99-0D396CAF53A4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7471778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4" name="Straight Connector 31773">
              <a:extLst>
                <a:ext uri="{FF2B5EF4-FFF2-40B4-BE49-F238E27FC236}">
                  <a16:creationId xmlns:a16="http://schemas.microsoft.com/office/drawing/2014/main" id="{F0834D41-D0E2-8333-2925-BDB631BA80FD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8042562" y="4525603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5" name="Straight Connector 31774">
              <a:extLst>
                <a:ext uri="{FF2B5EF4-FFF2-40B4-BE49-F238E27FC236}">
                  <a16:creationId xmlns:a16="http://schemas.microsoft.com/office/drawing/2014/main" id="{104A1FCD-2CCD-13BD-0FD3-5C937A8C8E6F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8613346" y="452560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6" name="Straight Connector 31775">
              <a:extLst>
                <a:ext uri="{FF2B5EF4-FFF2-40B4-BE49-F238E27FC236}">
                  <a16:creationId xmlns:a16="http://schemas.microsoft.com/office/drawing/2014/main" id="{D1A0C5A4-84B5-C63C-B562-9DA2E68FFB8B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9184130" y="452560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77" name="Straight Connector 31776">
              <a:extLst>
                <a:ext uri="{FF2B5EF4-FFF2-40B4-BE49-F238E27FC236}">
                  <a16:creationId xmlns:a16="http://schemas.microsoft.com/office/drawing/2014/main" id="{1EF2367E-8B62-3C1B-E0A8-38BC74118E7F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9754915" y="452560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2AFADF76-A18A-B7E6-7EF9-3BCA8633D7D6}"/>
              </a:ext>
            </a:extLst>
          </p:cNvPr>
          <p:cNvSpPr txBox="1"/>
          <p:nvPr/>
        </p:nvSpPr>
        <p:spPr bwMode="auto">
          <a:xfrm>
            <a:off x="2902669" y="5320043"/>
            <a:ext cx="9973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Time (Mo)</a:t>
            </a:r>
          </a:p>
        </p:txBody>
      </p:sp>
      <p:sp>
        <p:nvSpPr>
          <p:cNvPr id="23" name="Freeform 32011">
            <a:extLst>
              <a:ext uri="{FF2B5EF4-FFF2-40B4-BE49-F238E27FC236}">
                <a16:creationId xmlns:a16="http://schemas.microsoft.com/office/drawing/2014/main" id="{A813D9A0-6172-C3FB-0B64-F97D3030F90A}"/>
              </a:ext>
            </a:extLst>
          </p:cNvPr>
          <p:cNvSpPr/>
          <p:nvPr/>
        </p:nvSpPr>
        <p:spPr bwMode="auto">
          <a:xfrm>
            <a:off x="827654" y="2604931"/>
            <a:ext cx="3883099" cy="2352451"/>
          </a:xfrm>
          <a:custGeom>
            <a:avLst/>
            <a:gdLst>
              <a:gd name="connsiteX0" fmla="*/ 0 w 5207955"/>
              <a:gd name="connsiteY0" fmla="*/ 0 h 2677885"/>
              <a:gd name="connsiteX1" fmla="*/ 103128 w 5207955"/>
              <a:gd name="connsiteY1" fmla="*/ 0 h 2677885"/>
              <a:gd name="connsiteX2" fmla="*/ 103128 w 5207955"/>
              <a:gd name="connsiteY2" fmla="*/ 34376 h 2677885"/>
              <a:gd name="connsiteX3" fmla="*/ 199381 w 5207955"/>
              <a:gd name="connsiteY3" fmla="*/ 34376 h 2677885"/>
              <a:gd name="connsiteX4" fmla="*/ 199381 w 5207955"/>
              <a:gd name="connsiteY4" fmla="*/ 72189 h 2677885"/>
              <a:gd name="connsiteX5" fmla="*/ 240632 w 5207955"/>
              <a:gd name="connsiteY5" fmla="*/ 72189 h 2677885"/>
              <a:gd name="connsiteX6" fmla="*/ 240632 w 5207955"/>
              <a:gd name="connsiteY6" fmla="*/ 123753 h 2677885"/>
              <a:gd name="connsiteX7" fmla="*/ 319697 w 5207955"/>
              <a:gd name="connsiteY7" fmla="*/ 123753 h 2677885"/>
              <a:gd name="connsiteX8" fmla="*/ 319697 w 5207955"/>
              <a:gd name="connsiteY8" fmla="*/ 161567 h 2677885"/>
              <a:gd name="connsiteX9" fmla="*/ 388449 w 5207955"/>
              <a:gd name="connsiteY9" fmla="*/ 161567 h 2677885"/>
              <a:gd name="connsiteX10" fmla="*/ 388449 w 5207955"/>
              <a:gd name="connsiteY10" fmla="*/ 199380 h 2677885"/>
              <a:gd name="connsiteX11" fmla="*/ 460638 w 5207955"/>
              <a:gd name="connsiteY11" fmla="*/ 199380 h 2677885"/>
              <a:gd name="connsiteX12" fmla="*/ 460638 w 5207955"/>
              <a:gd name="connsiteY12" fmla="*/ 381573 h 2677885"/>
              <a:gd name="connsiteX13" fmla="*/ 505327 w 5207955"/>
              <a:gd name="connsiteY13" fmla="*/ 381573 h 2677885"/>
              <a:gd name="connsiteX14" fmla="*/ 505327 w 5207955"/>
              <a:gd name="connsiteY14" fmla="*/ 484700 h 2677885"/>
              <a:gd name="connsiteX15" fmla="*/ 539703 w 5207955"/>
              <a:gd name="connsiteY15" fmla="*/ 484700 h 2677885"/>
              <a:gd name="connsiteX16" fmla="*/ 539703 w 5207955"/>
              <a:gd name="connsiteY16" fmla="*/ 639392 h 2677885"/>
              <a:gd name="connsiteX17" fmla="*/ 611892 w 5207955"/>
              <a:gd name="connsiteY17" fmla="*/ 639392 h 2677885"/>
              <a:gd name="connsiteX18" fmla="*/ 611892 w 5207955"/>
              <a:gd name="connsiteY18" fmla="*/ 673768 h 2677885"/>
              <a:gd name="connsiteX19" fmla="*/ 670331 w 5207955"/>
              <a:gd name="connsiteY19" fmla="*/ 673768 h 2677885"/>
              <a:gd name="connsiteX20" fmla="*/ 670331 w 5207955"/>
              <a:gd name="connsiteY20" fmla="*/ 715019 h 2677885"/>
              <a:gd name="connsiteX21" fmla="*/ 721895 w 5207955"/>
              <a:gd name="connsiteY21" fmla="*/ 715019 h 2677885"/>
              <a:gd name="connsiteX22" fmla="*/ 721895 w 5207955"/>
              <a:gd name="connsiteY22" fmla="*/ 759708 h 2677885"/>
              <a:gd name="connsiteX23" fmla="*/ 828461 w 5207955"/>
              <a:gd name="connsiteY23" fmla="*/ 759708 h 2677885"/>
              <a:gd name="connsiteX24" fmla="*/ 828461 w 5207955"/>
              <a:gd name="connsiteY24" fmla="*/ 790646 h 2677885"/>
              <a:gd name="connsiteX25" fmla="*/ 876587 w 5207955"/>
              <a:gd name="connsiteY25" fmla="*/ 790646 h 2677885"/>
              <a:gd name="connsiteX26" fmla="*/ 876587 w 5207955"/>
              <a:gd name="connsiteY26" fmla="*/ 859398 h 2677885"/>
              <a:gd name="connsiteX27" fmla="*/ 941901 w 5207955"/>
              <a:gd name="connsiteY27" fmla="*/ 859398 h 2677885"/>
              <a:gd name="connsiteX28" fmla="*/ 941901 w 5207955"/>
              <a:gd name="connsiteY28" fmla="*/ 917837 h 2677885"/>
              <a:gd name="connsiteX29" fmla="*/ 993465 w 5207955"/>
              <a:gd name="connsiteY29" fmla="*/ 917837 h 2677885"/>
              <a:gd name="connsiteX30" fmla="*/ 993465 w 5207955"/>
              <a:gd name="connsiteY30" fmla="*/ 986589 h 2677885"/>
              <a:gd name="connsiteX31" fmla="*/ 1065655 w 5207955"/>
              <a:gd name="connsiteY31" fmla="*/ 986589 h 2677885"/>
              <a:gd name="connsiteX32" fmla="*/ 1065655 w 5207955"/>
              <a:gd name="connsiteY32" fmla="*/ 1065654 h 2677885"/>
              <a:gd name="connsiteX33" fmla="*/ 1124094 w 5207955"/>
              <a:gd name="connsiteY33" fmla="*/ 1065654 h 2677885"/>
              <a:gd name="connsiteX34" fmla="*/ 1124094 w 5207955"/>
              <a:gd name="connsiteY34" fmla="*/ 1120655 h 2677885"/>
              <a:gd name="connsiteX35" fmla="*/ 1210034 w 5207955"/>
              <a:gd name="connsiteY35" fmla="*/ 1120655 h 2677885"/>
              <a:gd name="connsiteX36" fmla="*/ 1210034 w 5207955"/>
              <a:gd name="connsiteY36" fmla="*/ 1151594 h 2677885"/>
              <a:gd name="connsiteX37" fmla="*/ 1395664 w 5207955"/>
              <a:gd name="connsiteY37" fmla="*/ 1151594 h 2677885"/>
              <a:gd name="connsiteX38" fmla="*/ 1395664 w 5207955"/>
              <a:gd name="connsiteY38" fmla="*/ 1216908 h 2677885"/>
              <a:gd name="connsiteX39" fmla="*/ 1509104 w 5207955"/>
              <a:gd name="connsiteY39" fmla="*/ 1216908 h 2677885"/>
              <a:gd name="connsiteX40" fmla="*/ 1509104 w 5207955"/>
              <a:gd name="connsiteY40" fmla="*/ 1282222 h 2677885"/>
              <a:gd name="connsiteX41" fmla="*/ 1564106 w 5207955"/>
              <a:gd name="connsiteY41" fmla="*/ 1282222 h 2677885"/>
              <a:gd name="connsiteX42" fmla="*/ 1564106 w 5207955"/>
              <a:gd name="connsiteY42" fmla="*/ 1371600 h 2677885"/>
              <a:gd name="connsiteX43" fmla="*/ 1601919 w 5207955"/>
              <a:gd name="connsiteY43" fmla="*/ 1371600 h 2677885"/>
              <a:gd name="connsiteX44" fmla="*/ 1601919 w 5207955"/>
              <a:gd name="connsiteY44" fmla="*/ 1519416 h 2677885"/>
              <a:gd name="connsiteX45" fmla="*/ 1660358 w 5207955"/>
              <a:gd name="connsiteY45" fmla="*/ 1519416 h 2677885"/>
              <a:gd name="connsiteX46" fmla="*/ 1660358 w 5207955"/>
              <a:gd name="connsiteY46" fmla="*/ 1574418 h 2677885"/>
              <a:gd name="connsiteX47" fmla="*/ 1777237 w 5207955"/>
              <a:gd name="connsiteY47" fmla="*/ 1574418 h 2677885"/>
              <a:gd name="connsiteX48" fmla="*/ 1777237 w 5207955"/>
              <a:gd name="connsiteY48" fmla="*/ 1612231 h 2677885"/>
              <a:gd name="connsiteX49" fmla="*/ 1904427 w 5207955"/>
              <a:gd name="connsiteY49" fmla="*/ 1612231 h 2677885"/>
              <a:gd name="connsiteX50" fmla="*/ 1904427 w 5207955"/>
              <a:gd name="connsiteY50" fmla="*/ 1656920 h 2677885"/>
              <a:gd name="connsiteX51" fmla="*/ 1993805 w 5207955"/>
              <a:gd name="connsiteY51" fmla="*/ 1656920 h 2677885"/>
              <a:gd name="connsiteX52" fmla="*/ 1993805 w 5207955"/>
              <a:gd name="connsiteY52" fmla="*/ 1711921 h 2677885"/>
              <a:gd name="connsiteX53" fmla="*/ 2052244 w 5207955"/>
              <a:gd name="connsiteY53" fmla="*/ 1711921 h 2677885"/>
              <a:gd name="connsiteX54" fmla="*/ 2052244 w 5207955"/>
              <a:gd name="connsiteY54" fmla="*/ 1787548 h 2677885"/>
              <a:gd name="connsiteX55" fmla="*/ 2096933 w 5207955"/>
              <a:gd name="connsiteY55" fmla="*/ 1787548 h 2677885"/>
              <a:gd name="connsiteX56" fmla="*/ 2096933 w 5207955"/>
              <a:gd name="connsiteY56" fmla="*/ 1911302 h 2677885"/>
              <a:gd name="connsiteX57" fmla="*/ 2155372 w 5207955"/>
              <a:gd name="connsiteY57" fmla="*/ 1911302 h 2677885"/>
              <a:gd name="connsiteX58" fmla="*/ 2155372 w 5207955"/>
              <a:gd name="connsiteY58" fmla="*/ 1983491 h 2677885"/>
              <a:gd name="connsiteX59" fmla="*/ 2155372 w 5207955"/>
              <a:gd name="connsiteY59" fmla="*/ 1983491 h 2677885"/>
              <a:gd name="connsiteX60" fmla="*/ 2189748 w 5207955"/>
              <a:gd name="connsiteY60" fmla="*/ 1983491 h 2677885"/>
              <a:gd name="connsiteX61" fmla="*/ 2189748 w 5207955"/>
              <a:gd name="connsiteY61" fmla="*/ 2028180 h 2677885"/>
              <a:gd name="connsiteX62" fmla="*/ 2433817 w 5207955"/>
              <a:gd name="connsiteY62" fmla="*/ 2028180 h 2677885"/>
              <a:gd name="connsiteX63" fmla="*/ 2433817 w 5207955"/>
              <a:gd name="connsiteY63" fmla="*/ 2069431 h 2677885"/>
              <a:gd name="connsiteX64" fmla="*/ 2550695 w 5207955"/>
              <a:gd name="connsiteY64" fmla="*/ 2069431 h 2677885"/>
              <a:gd name="connsiteX65" fmla="*/ 2550695 w 5207955"/>
              <a:gd name="connsiteY65" fmla="*/ 2117558 h 2677885"/>
              <a:gd name="connsiteX66" fmla="*/ 2616009 w 5207955"/>
              <a:gd name="connsiteY66" fmla="*/ 2117558 h 2677885"/>
              <a:gd name="connsiteX67" fmla="*/ 2616009 w 5207955"/>
              <a:gd name="connsiteY67" fmla="*/ 2148496 h 2677885"/>
              <a:gd name="connsiteX68" fmla="*/ 2674449 w 5207955"/>
              <a:gd name="connsiteY68" fmla="*/ 2148496 h 2677885"/>
              <a:gd name="connsiteX69" fmla="*/ 2674449 w 5207955"/>
              <a:gd name="connsiteY69" fmla="*/ 2189747 h 2677885"/>
              <a:gd name="connsiteX70" fmla="*/ 2805077 w 5207955"/>
              <a:gd name="connsiteY70" fmla="*/ 2189747 h 2677885"/>
              <a:gd name="connsiteX71" fmla="*/ 2805077 w 5207955"/>
              <a:gd name="connsiteY71" fmla="*/ 2230998 h 2677885"/>
              <a:gd name="connsiteX72" fmla="*/ 2894455 w 5207955"/>
              <a:gd name="connsiteY72" fmla="*/ 2230998 h 2677885"/>
              <a:gd name="connsiteX73" fmla="*/ 2894455 w 5207955"/>
              <a:gd name="connsiteY73" fmla="*/ 2261936 h 2677885"/>
              <a:gd name="connsiteX74" fmla="*/ 3007895 w 5207955"/>
              <a:gd name="connsiteY74" fmla="*/ 2261936 h 2677885"/>
              <a:gd name="connsiteX75" fmla="*/ 3007895 w 5207955"/>
              <a:gd name="connsiteY75" fmla="*/ 2296312 h 2677885"/>
              <a:gd name="connsiteX76" fmla="*/ 3097273 w 5207955"/>
              <a:gd name="connsiteY76" fmla="*/ 2296312 h 2677885"/>
              <a:gd name="connsiteX77" fmla="*/ 3097273 w 5207955"/>
              <a:gd name="connsiteY77" fmla="*/ 2316938 h 2677885"/>
              <a:gd name="connsiteX78" fmla="*/ 3179775 w 5207955"/>
              <a:gd name="connsiteY78" fmla="*/ 2316938 h 2677885"/>
              <a:gd name="connsiteX79" fmla="*/ 3179775 w 5207955"/>
              <a:gd name="connsiteY79" fmla="*/ 2365064 h 2677885"/>
              <a:gd name="connsiteX80" fmla="*/ 3221026 w 5207955"/>
              <a:gd name="connsiteY80" fmla="*/ 2365064 h 2677885"/>
              <a:gd name="connsiteX81" fmla="*/ 3221026 w 5207955"/>
              <a:gd name="connsiteY81" fmla="*/ 2399440 h 2677885"/>
              <a:gd name="connsiteX82" fmla="*/ 3585411 w 5207955"/>
              <a:gd name="connsiteY82" fmla="*/ 2399440 h 2677885"/>
              <a:gd name="connsiteX83" fmla="*/ 3585411 w 5207955"/>
              <a:gd name="connsiteY83" fmla="*/ 2399440 h 2677885"/>
              <a:gd name="connsiteX84" fmla="*/ 3585411 w 5207955"/>
              <a:gd name="connsiteY84" fmla="*/ 2430379 h 2677885"/>
              <a:gd name="connsiteX85" fmla="*/ 3654163 w 5207955"/>
              <a:gd name="connsiteY85" fmla="*/ 2430379 h 2677885"/>
              <a:gd name="connsiteX86" fmla="*/ 3654163 w 5207955"/>
              <a:gd name="connsiteY86" fmla="*/ 2471630 h 2677885"/>
              <a:gd name="connsiteX87" fmla="*/ 3736665 w 5207955"/>
              <a:gd name="connsiteY87" fmla="*/ 2471630 h 2677885"/>
              <a:gd name="connsiteX88" fmla="*/ 3736665 w 5207955"/>
              <a:gd name="connsiteY88" fmla="*/ 2471630 h 2677885"/>
              <a:gd name="connsiteX89" fmla="*/ 3788229 w 5207955"/>
              <a:gd name="connsiteY89" fmla="*/ 2471630 h 2677885"/>
              <a:gd name="connsiteX90" fmla="*/ 3788229 w 5207955"/>
              <a:gd name="connsiteY90" fmla="*/ 2526631 h 2677885"/>
              <a:gd name="connsiteX91" fmla="*/ 3894794 w 5207955"/>
              <a:gd name="connsiteY91" fmla="*/ 2526631 h 2677885"/>
              <a:gd name="connsiteX92" fmla="*/ 3894794 w 5207955"/>
              <a:gd name="connsiteY92" fmla="*/ 2526631 h 2677885"/>
              <a:gd name="connsiteX93" fmla="*/ 3894794 w 5207955"/>
              <a:gd name="connsiteY93" fmla="*/ 2561007 h 2677885"/>
              <a:gd name="connsiteX94" fmla="*/ 3977297 w 5207955"/>
              <a:gd name="connsiteY94" fmla="*/ 2561007 h 2677885"/>
              <a:gd name="connsiteX95" fmla="*/ 3977297 w 5207955"/>
              <a:gd name="connsiteY95" fmla="*/ 2561007 h 2677885"/>
              <a:gd name="connsiteX96" fmla="*/ 3977297 w 5207955"/>
              <a:gd name="connsiteY96" fmla="*/ 2595383 h 2677885"/>
              <a:gd name="connsiteX97" fmla="*/ 4977637 w 5207955"/>
              <a:gd name="connsiteY97" fmla="*/ 2595383 h 2677885"/>
              <a:gd name="connsiteX98" fmla="*/ 4977637 w 5207955"/>
              <a:gd name="connsiteY98" fmla="*/ 2677885 h 2677885"/>
              <a:gd name="connsiteX99" fmla="*/ 5207955 w 5207955"/>
              <a:gd name="connsiteY99" fmla="*/ 2677885 h 2677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07955" h="2677885">
                <a:moveTo>
                  <a:pt x="0" y="0"/>
                </a:moveTo>
                <a:lnTo>
                  <a:pt x="103128" y="0"/>
                </a:lnTo>
                <a:lnTo>
                  <a:pt x="103128" y="34376"/>
                </a:lnTo>
                <a:lnTo>
                  <a:pt x="199381" y="34376"/>
                </a:lnTo>
                <a:lnTo>
                  <a:pt x="199381" y="72189"/>
                </a:lnTo>
                <a:lnTo>
                  <a:pt x="240632" y="72189"/>
                </a:lnTo>
                <a:lnTo>
                  <a:pt x="240632" y="123753"/>
                </a:lnTo>
                <a:lnTo>
                  <a:pt x="319697" y="123753"/>
                </a:lnTo>
                <a:lnTo>
                  <a:pt x="319697" y="161567"/>
                </a:lnTo>
                <a:lnTo>
                  <a:pt x="388449" y="161567"/>
                </a:lnTo>
                <a:lnTo>
                  <a:pt x="388449" y="199380"/>
                </a:lnTo>
                <a:lnTo>
                  <a:pt x="460638" y="199380"/>
                </a:lnTo>
                <a:lnTo>
                  <a:pt x="460638" y="381573"/>
                </a:lnTo>
                <a:lnTo>
                  <a:pt x="505327" y="381573"/>
                </a:lnTo>
                <a:lnTo>
                  <a:pt x="505327" y="484700"/>
                </a:lnTo>
                <a:lnTo>
                  <a:pt x="539703" y="484700"/>
                </a:lnTo>
                <a:lnTo>
                  <a:pt x="539703" y="639392"/>
                </a:lnTo>
                <a:lnTo>
                  <a:pt x="611892" y="639392"/>
                </a:lnTo>
                <a:lnTo>
                  <a:pt x="611892" y="673768"/>
                </a:lnTo>
                <a:lnTo>
                  <a:pt x="670331" y="673768"/>
                </a:lnTo>
                <a:lnTo>
                  <a:pt x="670331" y="715019"/>
                </a:lnTo>
                <a:lnTo>
                  <a:pt x="721895" y="715019"/>
                </a:lnTo>
                <a:lnTo>
                  <a:pt x="721895" y="759708"/>
                </a:lnTo>
                <a:lnTo>
                  <a:pt x="828461" y="759708"/>
                </a:lnTo>
                <a:lnTo>
                  <a:pt x="828461" y="790646"/>
                </a:lnTo>
                <a:lnTo>
                  <a:pt x="876587" y="790646"/>
                </a:lnTo>
                <a:lnTo>
                  <a:pt x="876587" y="859398"/>
                </a:lnTo>
                <a:lnTo>
                  <a:pt x="941901" y="859398"/>
                </a:lnTo>
                <a:lnTo>
                  <a:pt x="941901" y="917837"/>
                </a:lnTo>
                <a:lnTo>
                  <a:pt x="993465" y="917837"/>
                </a:lnTo>
                <a:lnTo>
                  <a:pt x="993465" y="986589"/>
                </a:lnTo>
                <a:lnTo>
                  <a:pt x="1065655" y="986589"/>
                </a:lnTo>
                <a:lnTo>
                  <a:pt x="1065655" y="1065654"/>
                </a:lnTo>
                <a:lnTo>
                  <a:pt x="1124094" y="1065654"/>
                </a:lnTo>
                <a:lnTo>
                  <a:pt x="1124094" y="1120655"/>
                </a:lnTo>
                <a:lnTo>
                  <a:pt x="1210034" y="1120655"/>
                </a:lnTo>
                <a:lnTo>
                  <a:pt x="1210034" y="1151594"/>
                </a:lnTo>
                <a:lnTo>
                  <a:pt x="1395664" y="1151594"/>
                </a:lnTo>
                <a:lnTo>
                  <a:pt x="1395664" y="1216908"/>
                </a:lnTo>
                <a:lnTo>
                  <a:pt x="1509104" y="1216908"/>
                </a:lnTo>
                <a:lnTo>
                  <a:pt x="1509104" y="1282222"/>
                </a:lnTo>
                <a:lnTo>
                  <a:pt x="1564106" y="1282222"/>
                </a:lnTo>
                <a:lnTo>
                  <a:pt x="1564106" y="1371600"/>
                </a:lnTo>
                <a:lnTo>
                  <a:pt x="1601919" y="1371600"/>
                </a:lnTo>
                <a:lnTo>
                  <a:pt x="1601919" y="1519416"/>
                </a:lnTo>
                <a:lnTo>
                  <a:pt x="1660358" y="1519416"/>
                </a:lnTo>
                <a:lnTo>
                  <a:pt x="1660358" y="1574418"/>
                </a:lnTo>
                <a:lnTo>
                  <a:pt x="1777237" y="1574418"/>
                </a:lnTo>
                <a:lnTo>
                  <a:pt x="1777237" y="1612231"/>
                </a:lnTo>
                <a:lnTo>
                  <a:pt x="1904427" y="1612231"/>
                </a:lnTo>
                <a:lnTo>
                  <a:pt x="1904427" y="1656920"/>
                </a:lnTo>
                <a:lnTo>
                  <a:pt x="1993805" y="1656920"/>
                </a:lnTo>
                <a:lnTo>
                  <a:pt x="1993805" y="1711921"/>
                </a:lnTo>
                <a:lnTo>
                  <a:pt x="2052244" y="1711921"/>
                </a:lnTo>
                <a:lnTo>
                  <a:pt x="2052244" y="1787548"/>
                </a:lnTo>
                <a:lnTo>
                  <a:pt x="2096933" y="1787548"/>
                </a:lnTo>
                <a:lnTo>
                  <a:pt x="2096933" y="1911302"/>
                </a:lnTo>
                <a:lnTo>
                  <a:pt x="2155372" y="1911302"/>
                </a:lnTo>
                <a:lnTo>
                  <a:pt x="2155372" y="1983491"/>
                </a:lnTo>
                <a:lnTo>
                  <a:pt x="2155372" y="1983491"/>
                </a:lnTo>
                <a:lnTo>
                  <a:pt x="2189748" y="1983491"/>
                </a:lnTo>
                <a:lnTo>
                  <a:pt x="2189748" y="2028180"/>
                </a:lnTo>
                <a:lnTo>
                  <a:pt x="2433817" y="2028180"/>
                </a:lnTo>
                <a:lnTo>
                  <a:pt x="2433817" y="2069431"/>
                </a:lnTo>
                <a:lnTo>
                  <a:pt x="2550695" y="2069431"/>
                </a:lnTo>
                <a:lnTo>
                  <a:pt x="2550695" y="2117558"/>
                </a:lnTo>
                <a:lnTo>
                  <a:pt x="2616009" y="2117558"/>
                </a:lnTo>
                <a:lnTo>
                  <a:pt x="2616009" y="2148496"/>
                </a:lnTo>
                <a:lnTo>
                  <a:pt x="2674449" y="2148496"/>
                </a:lnTo>
                <a:lnTo>
                  <a:pt x="2674449" y="2189747"/>
                </a:lnTo>
                <a:lnTo>
                  <a:pt x="2805077" y="2189747"/>
                </a:lnTo>
                <a:lnTo>
                  <a:pt x="2805077" y="2230998"/>
                </a:lnTo>
                <a:lnTo>
                  <a:pt x="2894455" y="2230998"/>
                </a:lnTo>
                <a:lnTo>
                  <a:pt x="2894455" y="2261936"/>
                </a:lnTo>
                <a:lnTo>
                  <a:pt x="3007895" y="2261936"/>
                </a:lnTo>
                <a:lnTo>
                  <a:pt x="3007895" y="2296312"/>
                </a:lnTo>
                <a:lnTo>
                  <a:pt x="3097273" y="2296312"/>
                </a:lnTo>
                <a:lnTo>
                  <a:pt x="3097273" y="2316938"/>
                </a:lnTo>
                <a:lnTo>
                  <a:pt x="3179775" y="2316938"/>
                </a:lnTo>
                <a:lnTo>
                  <a:pt x="3179775" y="2365064"/>
                </a:lnTo>
                <a:lnTo>
                  <a:pt x="3221026" y="2365064"/>
                </a:lnTo>
                <a:lnTo>
                  <a:pt x="3221026" y="2399440"/>
                </a:lnTo>
                <a:lnTo>
                  <a:pt x="3585411" y="2399440"/>
                </a:lnTo>
                <a:lnTo>
                  <a:pt x="3585411" y="2399440"/>
                </a:lnTo>
                <a:lnTo>
                  <a:pt x="3585411" y="2430379"/>
                </a:lnTo>
                <a:lnTo>
                  <a:pt x="3654163" y="2430379"/>
                </a:lnTo>
                <a:lnTo>
                  <a:pt x="3654163" y="2471630"/>
                </a:lnTo>
                <a:lnTo>
                  <a:pt x="3736665" y="2471630"/>
                </a:lnTo>
                <a:lnTo>
                  <a:pt x="3736665" y="2471630"/>
                </a:lnTo>
                <a:lnTo>
                  <a:pt x="3788229" y="2471630"/>
                </a:lnTo>
                <a:lnTo>
                  <a:pt x="3788229" y="2526631"/>
                </a:lnTo>
                <a:lnTo>
                  <a:pt x="3894794" y="2526631"/>
                </a:lnTo>
                <a:lnTo>
                  <a:pt x="3894794" y="2526631"/>
                </a:lnTo>
                <a:lnTo>
                  <a:pt x="3894794" y="2561007"/>
                </a:lnTo>
                <a:lnTo>
                  <a:pt x="3977297" y="2561007"/>
                </a:lnTo>
                <a:lnTo>
                  <a:pt x="3977297" y="2561007"/>
                </a:lnTo>
                <a:lnTo>
                  <a:pt x="3977297" y="2595383"/>
                </a:lnTo>
                <a:lnTo>
                  <a:pt x="4977637" y="2595383"/>
                </a:lnTo>
                <a:lnTo>
                  <a:pt x="4977637" y="2677885"/>
                </a:lnTo>
                <a:lnTo>
                  <a:pt x="5207955" y="2677885"/>
                </a:lnTo>
              </a:path>
            </a:pathLst>
          </a:custGeom>
          <a:noFill/>
          <a:ln w="28575">
            <a:solidFill>
              <a:srgbClr val="E1471D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DE9991F-A26B-E4A6-E1DC-BEC85C8CF803}"/>
              </a:ext>
            </a:extLst>
          </p:cNvPr>
          <p:cNvGrpSpPr/>
          <p:nvPr/>
        </p:nvGrpSpPr>
        <p:grpSpPr>
          <a:xfrm>
            <a:off x="827164" y="2564767"/>
            <a:ext cx="3860180" cy="2428960"/>
            <a:chOff x="2959111" y="1659327"/>
            <a:chExt cx="5177216" cy="2764978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D078DD5-E110-F8D8-DBFA-EBE6C004B949}"/>
                </a:ext>
              </a:extLst>
            </p:cNvPr>
            <p:cNvCxnSpPr/>
            <p:nvPr/>
          </p:nvCxnSpPr>
          <p:spPr bwMode="auto">
            <a:xfrm>
              <a:off x="2959111" y="165932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7540CF8-EF6E-6CBD-DE98-4620CE977D48}"/>
                </a:ext>
              </a:extLst>
            </p:cNvPr>
            <p:cNvCxnSpPr/>
            <p:nvPr/>
          </p:nvCxnSpPr>
          <p:spPr bwMode="auto">
            <a:xfrm>
              <a:off x="3005523" y="165981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68A4F05-F48B-E17B-F726-E3FD9E86CE39}"/>
                </a:ext>
              </a:extLst>
            </p:cNvPr>
            <p:cNvCxnSpPr/>
            <p:nvPr/>
          </p:nvCxnSpPr>
          <p:spPr bwMode="auto">
            <a:xfrm>
              <a:off x="3043623" y="165932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B46E023B-E70D-C309-B1C4-0370A79CD00F}"/>
                </a:ext>
              </a:extLst>
            </p:cNvPr>
            <p:cNvCxnSpPr/>
            <p:nvPr/>
          </p:nvCxnSpPr>
          <p:spPr bwMode="auto">
            <a:xfrm>
              <a:off x="3415665" y="189024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780B10F-C5D7-3837-2776-9EBEE9CBB1DE}"/>
                </a:ext>
              </a:extLst>
            </p:cNvPr>
            <p:cNvCxnSpPr/>
            <p:nvPr/>
          </p:nvCxnSpPr>
          <p:spPr bwMode="auto">
            <a:xfrm>
              <a:off x="3443624" y="1979958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BAE492CC-FC46-4FFB-B7AB-783BF445AA39}"/>
                </a:ext>
              </a:extLst>
            </p:cNvPr>
            <p:cNvCxnSpPr/>
            <p:nvPr/>
          </p:nvCxnSpPr>
          <p:spPr bwMode="auto">
            <a:xfrm>
              <a:off x="3453149" y="206011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52B6C15-6EC0-28EC-D888-548776428E3A}"/>
                </a:ext>
              </a:extLst>
            </p:cNvPr>
            <p:cNvCxnSpPr/>
            <p:nvPr/>
          </p:nvCxnSpPr>
          <p:spPr bwMode="auto">
            <a:xfrm>
              <a:off x="3696989" y="2413956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BD8D4D0-1C42-A3B1-AE7F-B1B1C6195F4E}"/>
                </a:ext>
              </a:extLst>
            </p:cNvPr>
            <p:cNvCxnSpPr/>
            <p:nvPr/>
          </p:nvCxnSpPr>
          <p:spPr bwMode="auto">
            <a:xfrm>
              <a:off x="3512272" y="227320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F58E3313-F1FD-8963-6D4F-CF5C008978E1}"/>
                </a:ext>
              </a:extLst>
            </p:cNvPr>
            <p:cNvCxnSpPr/>
            <p:nvPr/>
          </p:nvCxnSpPr>
          <p:spPr bwMode="auto">
            <a:xfrm>
              <a:off x="3484264" y="2158448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CCB42DBA-E9DB-3358-3430-E2EDD126902C}"/>
                </a:ext>
              </a:extLst>
            </p:cNvPr>
            <p:cNvCxnSpPr/>
            <p:nvPr/>
          </p:nvCxnSpPr>
          <p:spPr bwMode="auto">
            <a:xfrm>
              <a:off x="3741225" y="243390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FB38419-8C6E-FDA3-72A7-4D2B14D1896D}"/>
                </a:ext>
              </a:extLst>
            </p:cNvPr>
            <p:cNvCxnSpPr/>
            <p:nvPr/>
          </p:nvCxnSpPr>
          <p:spPr bwMode="auto">
            <a:xfrm>
              <a:off x="3554749" y="230178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7163F012-0DAE-E18C-B3BC-57D3E2A62EF6}"/>
                </a:ext>
              </a:extLst>
            </p:cNvPr>
            <p:cNvCxnSpPr/>
            <p:nvPr/>
          </p:nvCxnSpPr>
          <p:spPr bwMode="auto">
            <a:xfrm>
              <a:off x="4363223" y="283933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9C992E4-6747-93D6-40B1-26A4DA3DC453}"/>
                </a:ext>
              </a:extLst>
            </p:cNvPr>
            <p:cNvCxnSpPr/>
            <p:nvPr/>
          </p:nvCxnSpPr>
          <p:spPr bwMode="auto">
            <a:xfrm>
              <a:off x="4472940" y="291598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B4C3B652-DEB6-CB82-56DF-9496049F784D}"/>
                </a:ext>
              </a:extLst>
            </p:cNvPr>
            <p:cNvCxnSpPr/>
            <p:nvPr/>
          </p:nvCxnSpPr>
          <p:spPr bwMode="auto">
            <a:xfrm>
              <a:off x="3591647" y="2332118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DD029475-5D28-E8EF-CF8D-DF0B0F6B3E8C}"/>
                </a:ext>
              </a:extLst>
            </p:cNvPr>
            <p:cNvCxnSpPr/>
            <p:nvPr/>
          </p:nvCxnSpPr>
          <p:spPr bwMode="auto">
            <a:xfrm>
              <a:off x="4554923" y="304843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08F6604-9C07-6927-716B-EBC39F046E24}"/>
                </a:ext>
              </a:extLst>
            </p:cNvPr>
            <p:cNvCxnSpPr/>
            <p:nvPr/>
          </p:nvCxnSpPr>
          <p:spPr bwMode="auto">
            <a:xfrm>
              <a:off x="4435238" y="287026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19F3BEFE-E640-4DAA-9980-2B17F289F76E}"/>
                </a:ext>
              </a:extLst>
            </p:cNvPr>
            <p:cNvCxnSpPr/>
            <p:nvPr/>
          </p:nvCxnSpPr>
          <p:spPr bwMode="auto">
            <a:xfrm>
              <a:off x="4633100" y="322590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E994928-4DEB-7FA9-B7DA-44852DA4B0FA}"/>
                </a:ext>
              </a:extLst>
            </p:cNvPr>
            <p:cNvCxnSpPr/>
            <p:nvPr/>
          </p:nvCxnSpPr>
          <p:spPr bwMode="auto">
            <a:xfrm>
              <a:off x="4890275" y="330077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66C85436-0DF0-F3B2-5883-573208FF39C1}"/>
                </a:ext>
              </a:extLst>
            </p:cNvPr>
            <p:cNvCxnSpPr/>
            <p:nvPr/>
          </p:nvCxnSpPr>
          <p:spPr bwMode="auto">
            <a:xfrm>
              <a:off x="4986096" y="338195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112C179-EA8D-4601-DE9B-3984731196B0}"/>
                </a:ext>
              </a:extLst>
            </p:cNvPr>
            <p:cNvCxnSpPr/>
            <p:nvPr/>
          </p:nvCxnSpPr>
          <p:spPr bwMode="auto">
            <a:xfrm>
              <a:off x="5021359" y="343640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52C5F90-63CC-F5E6-8AF0-954A4E117563}"/>
                </a:ext>
              </a:extLst>
            </p:cNvPr>
            <p:cNvCxnSpPr/>
            <p:nvPr/>
          </p:nvCxnSpPr>
          <p:spPr bwMode="auto">
            <a:xfrm>
              <a:off x="5047827" y="348749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97C9BFDB-1A08-B1CF-5B7B-8D5A05B9EE1F}"/>
                </a:ext>
              </a:extLst>
            </p:cNvPr>
            <p:cNvCxnSpPr/>
            <p:nvPr/>
          </p:nvCxnSpPr>
          <p:spPr bwMode="auto">
            <a:xfrm>
              <a:off x="5066883" y="356934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F7B325F5-31B8-D52A-7306-0568625888D2}"/>
                </a:ext>
              </a:extLst>
            </p:cNvPr>
            <p:cNvCxnSpPr/>
            <p:nvPr/>
          </p:nvCxnSpPr>
          <p:spPr bwMode="auto">
            <a:xfrm>
              <a:off x="5096354" y="360644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F1E81E6D-4A0F-8B93-0B40-5C8FF0DC9045}"/>
                </a:ext>
              </a:extLst>
            </p:cNvPr>
            <p:cNvCxnSpPr/>
            <p:nvPr/>
          </p:nvCxnSpPr>
          <p:spPr bwMode="auto">
            <a:xfrm>
              <a:off x="6913343" y="419215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0ECC3A86-CB2F-D49A-1C77-6229F640DEA0}"/>
                </a:ext>
              </a:extLst>
            </p:cNvPr>
            <p:cNvCxnSpPr/>
            <p:nvPr/>
          </p:nvCxnSpPr>
          <p:spPr bwMode="auto">
            <a:xfrm>
              <a:off x="7143955" y="4234946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712ABE11-1D87-25AC-DB7F-AA26B1200640}"/>
                </a:ext>
              </a:extLst>
            </p:cNvPr>
            <p:cNvCxnSpPr/>
            <p:nvPr/>
          </p:nvCxnSpPr>
          <p:spPr bwMode="auto">
            <a:xfrm>
              <a:off x="7174166" y="423825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1F9D367-0C9F-BCAB-6C51-AEB283FF0E27}"/>
                </a:ext>
              </a:extLst>
            </p:cNvPr>
            <p:cNvCxnSpPr/>
            <p:nvPr/>
          </p:nvCxnSpPr>
          <p:spPr bwMode="auto">
            <a:xfrm>
              <a:off x="7214601" y="423825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B62763BE-6EFB-9DFE-5FA4-BE2AE860C64B}"/>
                </a:ext>
              </a:extLst>
            </p:cNvPr>
            <p:cNvCxnSpPr/>
            <p:nvPr/>
          </p:nvCxnSpPr>
          <p:spPr bwMode="auto">
            <a:xfrm>
              <a:off x="4596149" y="319616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8F99E5A8-6EED-90D3-0AAA-15250EF028F9}"/>
                </a:ext>
              </a:extLst>
            </p:cNvPr>
            <p:cNvCxnSpPr/>
            <p:nvPr/>
          </p:nvCxnSpPr>
          <p:spPr bwMode="auto">
            <a:xfrm>
              <a:off x="4508987" y="296964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D0468A30-EA09-2378-0A82-E784EE65098C}"/>
                </a:ext>
              </a:extLst>
            </p:cNvPr>
            <p:cNvCxnSpPr/>
            <p:nvPr/>
          </p:nvCxnSpPr>
          <p:spPr bwMode="auto">
            <a:xfrm>
              <a:off x="4559508" y="313446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18941BF1-BFE7-79D3-F4B3-728FF948C091}"/>
                </a:ext>
              </a:extLst>
            </p:cNvPr>
            <p:cNvCxnSpPr/>
            <p:nvPr/>
          </p:nvCxnSpPr>
          <p:spPr bwMode="auto">
            <a:xfrm>
              <a:off x="3847298" y="251007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F968F47F-5D6D-1045-0B73-27223DF52AC9}"/>
                </a:ext>
              </a:extLst>
            </p:cNvPr>
            <p:cNvCxnSpPr/>
            <p:nvPr/>
          </p:nvCxnSpPr>
          <p:spPr bwMode="auto">
            <a:xfrm>
              <a:off x="3884831" y="253475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FC00D54-89E1-B6FC-EE81-7D10A6133566}"/>
                </a:ext>
              </a:extLst>
            </p:cNvPr>
            <p:cNvCxnSpPr/>
            <p:nvPr/>
          </p:nvCxnSpPr>
          <p:spPr bwMode="auto">
            <a:xfrm>
              <a:off x="5629186" y="3822770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44" name="Straight Connector 31743">
              <a:extLst>
                <a:ext uri="{FF2B5EF4-FFF2-40B4-BE49-F238E27FC236}">
                  <a16:creationId xmlns:a16="http://schemas.microsoft.com/office/drawing/2014/main" id="{A8642E6F-BC6F-899E-E53B-D7E8A26AE633}"/>
                </a:ext>
              </a:extLst>
            </p:cNvPr>
            <p:cNvCxnSpPr/>
            <p:nvPr/>
          </p:nvCxnSpPr>
          <p:spPr bwMode="auto">
            <a:xfrm>
              <a:off x="8136327" y="433286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45" name="Straight Connector 31744">
              <a:extLst>
                <a:ext uri="{FF2B5EF4-FFF2-40B4-BE49-F238E27FC236}">
                  <a16:creationId xmlns:a16="http://schemas.microsoft.com/office/drawing/2014/main" id="{E7E237E6-1895-2754-5A86-07479A38BC59}"/>
                </a:ext>
              </a:extLst>
            </p:cNvPr>
            <p:cNvCxnSpPr/>
            <p:nvPr/>
          </p:nvCxnSpPr>
          <p:spPr bwMode="auto">
            <a:xfrm>
              <a:off x="7675385" y="4234946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47" name="Straight Connector 31746">
              <a:extLst>
                <a:ext uri="{FF2B5EF4-FFF2-40B4-BE49-F238E27FC236}">
                  <a16:creationId xmlns:a16="http://schemas.microsoft.com/office/drawing/2014/main" id="{392D7197-6EF9-2288-9BCF-12B91A8D095E}"/>
                </a:ext>
              </a:extLst>
            </p:cNvPr>
            <p:cNvCxnSpPr/>
            <p:nvPr/>
          </p:nvCxnSpPr>
          <p:spPr bwMode="auto">
            <a:xfrm>
              <a:off x="6636755" y="410766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48" name="Straight Connector 31747">
              <a:extLst>
                <a:ext uri="{FF2B5EF4-FFF2-40B4-BE49-F238E27FC236}">
                  <a16:creationId xmlns:a16="http://schemas.microsoft.com/office/drawing/2014/main" id="{D70E3CDF-2B0B-113A-EC8E-F9AF6F94D684}"/>
                </a:ext>
              </a:extLst>
            </p:cNvPr>
            <p:cNvCxnSpPr/>
            <p:nvPr/>
          </p:nvCxnSpPr>
          <p:spPr bwMode="auto">
            <a:xfrm>
              <a:off x="5553011" y="3764578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49" name="Straight Connector 31748">
              <a:extLst>
                <a:ext uri="{FF2B5EF4-FFF2-40B4-BE49-F238E27FC236}">
                  <a16:creationId xmlns:a16="http://schemas.microsoft.com/office/drawing/2014/main" id="{B37DB40F-0A6E-FF95-6C55-989BFF33B19B}"/>
                </a:ext>
              </a:extLst>
            </p:cNvPr>
            <p:cNvCxnSpPr/>
            <p:nvPr/>
          </p:nvCxnSpPr>
          <p:spPr bwMode="auto">
            <a:xfrm>
              <a:off x="5590544" y="3789253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0" name="Straight Connector 31749">
              <a:extLst>
                <a:ext uri="{FF2B5EF4-FFF2-40B4-BE49-F238E27FC236}">
                  <a16:creationId xmlns:a16="http://schemas.microsoft.com/office/drawing/2014/main" id="{56B7775C-607D-AB2E-372C-F89ABDB108A4}"/>
                </a:ext>
              </a:extLst>
            </p:cNvPr>
            <p:cNvCxnSpPr/>
            <p:nvPr/>
          </p:nvCxnSpPr>
          <p:spPr bwMode="auto">
            <a:xfrm>
              <a:off x="6745839" y="417455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1" name="Straight Connector 31750">
              <a:extLst>
                <a:ext uri="{FF2B5EF4-FFF2-40B4-BE49-F238E27FC236}">
                  <a16:creationId xmlns:a16="http://schemas.microsoft.com/office/drawing/2014/main" id="{87A0993E-72E9-FD39-E23C-2D18BDF2860F}"/>
                </a:ext>
              </a:extLst>
            </p:cNvPr>
            <p:cNvCxnSpPr/>
            <p:nvPr/>
          </p:nvCxnSpPr>
          <p:spPr bwMode="auto">
            <a:xfrm>
              <a:off x="6592470" y="409108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2" name="Straight Connector 31751">
              <a:extLst>
                <a:ext uri="{FF2B5EF4-FFF2-40B4-BE49-F238E27FC236}">
                  <a16:creationId xmlns:a16="http://schemas.microsoft.com/office/drawing/2014/main" id="{7E5381F8-AD4C-9B18-CD2F-796A14E23008}"/>
                </a:ext>
              </a:extLst>
            </p:cNvPr>
            <p:cNvCxnSpPr/>
            <p:nvPr/>
          </p:nvCxnSpPr>
          <p:spPr bwMode="auto">
            <a:xfrm>
              <a:off x="6377603" y="404564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3" name="Straight Connector 31752">
              <a:extLst>
                <a:ext uri="{FF2B5EF4-FFF2-40B4-BE49-F238E27FC236}">
                  <a16:creationId xmlns:a16="http://schemas.microsoft.com/office/drawing/2014/main" id="{75F66B80-F1C9-8953-03CE-9C24EBF59AFC}"/>
                </a:ext>
              </a:extLst>
            </p:cNvPr>
            <p:cNvCxnSpPr/>
            <p:nvPr/>
          </p:nvCxnSpPr>
          <p:spPr bwMode="auto">
            <a:xfrm>
              <a:off x="6218776" y="4045365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4" name="Straight Connector 31753">
              <a:extLst>
                <a:ext uri="{FF2B5EF4-FFF2-40B4-BE49-F238E27FC236}">
                  <a16:creationId xmlns:a16="http://schemas.microsoft.com/office/drawing/2014/main" id="{F9321973-4796-138B-DB32-CAF7729418BC}"/>
                </a:ext>
              </a:extLst>
            </p:cNvPr>
            <p:cNvCxnSpPr/>
            <p:nvPr/>
          </p:nvCxnSpPr>
          <p:spPr bwMode="auto">
            <a:xfrm>
              <a:off x="6096000" y="3967541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5" name="Straight Connector 31754">
              <a:extLst>
                <a:ext uri="{FF2B5EF4-FFF2-40B4-BE49-F238E27FC236}">
                  <a16:creationId xmlns:a16="http://schemas.microsoft.com/office/drawing/2014/main" id="{DBA9CD45-D831-220D-84F7-78514E071193}"/>
                </a:ext>
              </a:extLst>
            </p:cNvPr>
            <p:cNvCxnSpPr/>
            <p:nvPr/>
          </p:nvCxnSpPr>
          <p:spPr bwMode="auto">
            <a:xfrm>
              <a:off x="6139478" y="399530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6" name="Straight Connector 31755">
              <a:extLst>
                <a:ext uri="{FF2B5EF4-FFF2-40B4-BE49-F238E27FC236}">
                  <a16:creationId xmlns:a16="http://schemas.microsoft.com/office/drawing/2014/main" id="{57BB8147-D779-7EAD-5966-D8D10F5CB813}"/>
                </a:ext>
              </a:extLst>
            </p:cNvPr>
            <p:cNvCxnSpPr/>
            <p:nvPr/>
          </p:nvCxnSpPr>
          <p:spPr bwMode="auto">
            <a:xfrm>
              <a:off x="6171228" y="401622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7" name="Straight Connector 31756">
              <a:extLst>
                <a:ext uri="{FF2B5EF4-FFF2-40B4-BE49-F238E27FC236}">
                  <a16:creationId xmlns:a16="http://schemas.microsoft.com/office/drawing/2014/main" id="{47D11657-2218-5DD2-738E-B8A69B1CF16C}"/>
                </a:ext>
              </a:extLst>
            </p:cNvPr>
            <p:cNvCxnSpPr/>
            <p:nvPr/>
          </p:nvCxnSpPr>
          <p:spPr bwMode="auto">
            <a:xfrm>
              <a:off x="3990173" y="2656127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8" name="Straight Connector 31757">
              <a:extLst>
                <a:ext uri="{FF2B5EF4-FFF2-40B4-BE49-F238E27FC236}">
                  <a16:creationId xmlns:a16="http://schemas.microsoft.com/office/drawing/2014/main" id="{A00687E6-DA38-4866-3029-6EC8E4616B60}"/>
                </a:ext>
              </a:extLst>
            </p:cNvPr>
            <p:cNvCxnSpPr/>
            <p:nvPr/>
          </p:nvCxnSpPr>
          <p:spPr bwMode="auto">
            <a:xfrm>
              <a:off x="4027706" y="2680802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59" name="Straight Connector 31758">
              <a:extLst>
                <a:ext uri="{FF2B5EF4-FFF2-40B4-BE49-F238E27FC236}">
                  <a16:creationId xmlns:a16="http://schemas.microsoft.com/office/drawing/2014/main" id="{3ECA179F-2182-DA66-37E6-AEA5CF9D3E17}"/>
                </a:ext>
              </a:extLst>
            </p:cNvPr>
            <p:cNvCxnSpPr/>
            <p:nvPr/>
          </p:nvCxnSpPr>
          <p:spPr bwMode="auto">
            <a:xfrm>
              <a:off x="4139398" y="277519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0" name="Straight Connector 31759">
              <a:extLst>
                <a:ext uri="{FF2B5EF4-FFF2-40B4-BE49-F238E27FC236}">
                  <a16:creationId xmlns:a16="http://schemas.microsoft.com/office/drawing/2014/main" id="{83E9C87A-8926-905F-CE8C-BACD359CEF79}"/>
                </a:ext>
              </a:extLst>
            </p:cNvPr>
            <p:cNvCxnSpPr/>
            <p:nvPr/>
          </p:nvCxnSpPr>
          <p:spPr bwMode="auto">
            <a:xfrm>
              <a:off x="4176931" y="279987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1" name="Straight Connector 31760">
              <a:extLst>
                <a:ext uri="{FF2B5EF4-FFF2-40B4-BE49-F238E27FC236}">
                  <a16:creationId xmlns:a16="http://schemas.microsoft.com/office/drawing/2014/main" id="{1FE74F99-7518-687B-A4BE-F73EA1BBA3FA}"/>
                </a:ext>
              </a:extLst>
            </p:cNvPr>
            <p:cNvCxnSpPr/>
            <p:nvPr/>
          </p:nvCxnSpPr>
          <p:spPr bwMode="auto">
            <a:xfrm>
              <a:off x="3920323" y="256248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2" name="Straight Connector 31761">
              <a:extLst>
                <a:ext uri="{FF2B5EF4-FFF2-40B4-BE49-F238E27FC236}">
                  <a16:creationId xmlns:a16="http://schemas.microsoft.com/office/drawing/2014/main" id="{8013DA47-167D-0B8B-A126-A2B057A8B910}"/>
                </a:ext>
              </a:extLst>
            </p:cNvPr>
            <p:cNvCxnSpPr/>
            <p:nvPr/>
          </p:nvCxnSpPr>
          <p:spPr bwMode="auto">
            <a:xfrm>
              <a:off x="3957856" y="258715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3" name="Straight Connector 31762">
              <a:extLst>
                <a:ext uri="{FF2B5EF4-FFF2-40B4-BE49-F238E27FC236}">
                  <a16:creationId xmlns:a16="http://schemas.microsoft.com/office/drawing/2014/main" id="{571FD90E-2A94-355E-5E49-D007861DF1BA}"/>
                </a:ext>
              </a:extLst>
            </p:cNvPr>
            <p:cNvCxnSpPr/>
            <p:nvPr/>
          </p:nvCxnSpPr>
          <p:spPr bwMode="auto">
            <a:xfrm>
              <a:off x="4056184" y="2733439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764" name="Straight Connector 31763">
              <a:extLst>
                <a:ext uri="{FF2B5EF4-FFF2-40B4-BE49-F238E27FC236}">
                  <a16:creationId xmlns:a16="http://schemas.microsoft.com/office/drawing/2014/main" id="{456444A5-CDF6-88DA-E6F7-3BD6FF7C2C7D}"/>
                </a:ext>
              </a:extLst>
            </p:cNvPr>
            <p:cNvCxnSpPr/>
            <p:nvPr/>
          </p:nvCxnSpPr>
          <p:spPr bwMode="auto">
            <a:xfrm>
              <a:off x="4093717" y="2758114"/>
              <a:ext cx="0" cy="91440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1871" name="Group 31870">
            <a:extLst>
              <a:ext uri="{FF2B5EF4-FFF2-40B4-BE49-F238E27FC236}">
                <a16:creationId xmlns:a16="http://schemas.microsoft.com/office/drawing/2014/main" id="{115F53D1-0CA4-DE0B-4767-9DA8BADD4418}"/>
              </a:ext>
            </a:extLst>
          </p:cNvPr>
          <p:cNvGrpSpPr/>
          <p:nvPr/>
        </p:nvGrpSpPr>
        <p:grpSpPr>
          <a:xfrm>
            <a:off x="6272192" y="2486632"/>
            <a:ext cx="426719" cy="2730525"/>
            <a:chOff x="1318713" y="1494773"/>
            <a:chExt cx="572309" cy="3108261"/>
          </a:xfrm>
        </p:grpSpPr>
        <p:sp>
          <p:nvSpPr>
            <p:cNvPr id="32055" name="TextBox 32054">
              <a:extLst>
                <a:ext uri="{FF2B5EF4-FFF2-40B4-BE49-F238E27FC236}">
                  <a16:creationId xmlns:a16="http://schemas.microsoft.com/office/drawing/2014/main" id="{4C57F8D4-9E92-5341-8D21-3B43A1CEF9BC}"/>
                </a:ext>
              </a:extLst>
            </p:cNvPr>
            <p:cNvSpPr txBox="1"/>
            <p:nvPr/>
          </p:nvSpPr>
          <p:spPr bwMode="auto">
            <a:xfrm>
              <a:off x="1318713" y="1494773"/>
              <a:ext cx="572309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100</a:t>
              </a:r>
            </a:p>
          </p:txBody>
        </p:sp>
        <p:sp>
          <p:nvSpPr>
            <p:cNvPr id="32056" name="TextBox 32055">
              <a:extLst>
                <a:ext uri="{FF2B5EF4-FFF2-40B4-BE49-F238E27FC236}">
                  <a16:creationId xmlns:a16="http://schemas.microsoft.com/office/drawing/2014/main" id="{651850AB-430F-96FB-596B-E6B650566784}"/>
                </a:ext>
              </a:extLst>
            </p:cNvPr>
            <p:cNvSpPr txBox="1"/>
            <p:nvPr/>
          </p:nvSpPr>
          <p:spPr bwMode="auto">
            <a:xfrm>
              <a:off x="1383209" y="2053361"/>
              <a:ext cx="507813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80</a:t>
              </a:r>
            </a:p>
          </p:txBody>
        </p:sp>
        <p:sp>
          <p:nvSpPr>
            <p:cNvPr id="32057" name="TextBox 32056">
              <a:extLst>
                <a:ext uri="{FF2B5EF4-FFF2-40B4-BE49-F238E27FC236}">
                  <a16:creationId xmlns:a16="http://schemas.microsoft.com/office/drawing/2014/main" id="{27DAA6F7-CAAA-9B7B-55CF-D474DFA176F9}"/>
                </a:ext>
              </a:extLst>
            </p:cNvPr>
            <p:cNvSpPr txBox="1"/>
            <p:nvPr/>
          </p:nvSpPr>
          <p:spPr bwMode="auto">
            <a:xfrm>
              <a:off x="1383209" y="2611949"/>
              <a:ext cx="507813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60</a:t>
              </a:r>
            </a:p>
          </p:txBody>
        </p:sp>
        <p:sp>
          <p:nvSpPr>
            <p:cNvPr id="32058" name="TextBox 32057">
              <a:extLst>
                <a:ext uri="{FF2B5EF4-FFF2-40B4-BE49-F238E27FC236}">
                  <a16:creationId xmlns:a16="http://schemas.microsoft.com/office/drawing/2014/main" id="{503D4E33-FD5A-5EE0-352A-1C6CE7A48485}"/>
                </a:ext>
              </a:extLst>
            </p:cNvPr>
            <p:cNvSpPr txBox="1"/>
            <p:nvPr/>
          </p:nvSpPr>
          <p:spPr bwMode="auto">
            <a:xfrm>
              <a:off x="1385360" y="3170537"/>
              <a:ext cx="505662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40</a:t>
              </a:r>
            </a:p>
          </p:txBody>
        </p:sp>
        <p:sp>
          <p:nvSpPr>
            <p:cNvPr id="32059" name="TextBox 32058">
              <a:extLst>
                <a:ext uri="{FF2B5EF4-FFF2-40B4-BE49-F238E27FC236}">
                  <a16:creationId xmlns:a16="http://schemas.microsoft.com/office/drawing/2014/main" id="{FB6886D6-6780-6F0D-AF48-812902B11DBB}"/>
                </a:ext>
              </a:extLst>
            </p:cNvPr>
            <p:cNvSpPr txBox="1"/>
            <p:nvPr/>
          </p:nvSpPr>
          <p:spPr bwMode="auto">
            <a:xfrm>
              <a:off x="1396110" y="3729125"/>
              <a:ext cx="494912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32060" name="TextBox 32059">
              <a:extLst>
                <a:ext uri="{FF2B5EF4-FFF2-40B4-BE49-F238E27FC236}">
                  <a16:creationId xmlns:a16="http://schemas.microsoft.com/office/drawing/2014/main" id="{6857F418-76B5-0D84-CAC8-83673D13370F}"/>
                </a:ext>
              </a:extLst>
            </p:cNvPr>
            <p:cNvSpPr txBox="1"/>
            <p:nvPr/>
          </p:nvSpPr>
          <p:spPr bwMode="auto">
            <a:xfrm>
              <a:off x="1514356" y="4287715"/>
              <a:ext cx="376666" cy="315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</p:grpSp>
      <p:grpSp>
        <p:nvGrpSpPr>
          <p:cNvPr id="31872" name="Group 31871">
            <a:extLst>
              <a:ext uri="{FF2B5EF4-FFF2-40B4-BE49-F238E27FC236}">
                <a16:creationId xmlns:a16="http://schemas.microsoft.com/office/drawing/2014/main" id="{FADCF611-533B-3C0C-E048-BFFF7C73507A}"/>
              </a:ext>
            </a:extLst>
          </p:cNvPr>
          <p:cNvGrpSpPr/>
          <p:nvPr/>
        </p:nvGrpSpPr>
        <p:grpSpPr>
          <a:xfrm>
            <a:off x="6903522" y="2710622"/>
            <a:ext cx="4782495" cy="1874240"/>
            <a:chOff x="3158744" y="1749749"/>
            <a:chExt cx="6414211" cy="2133519"/>
          </a:xfrm>
        </p:grpSpPr>
        <p:cxnSp>
          <p:nvCxnSpPr>
            <p:cNvPr id="31993" name="Straight Connector 31992">
              <a:extLst>
                <a:ext uri="{FF2B5EF4-FFF2-40B4-BE49-F238E27FC236}">
                  <a16:creationId xmlns:a16="http://schemas.microsoft.com/office/drawing/2014/main" id="{5D060572-137E-DB5B-CF9C-F9CF87FCFB10}"/>
                </a:ext>
              </a:extLst>
            </p:cNvPr>
            <p:cNvCxnSpPr/>
            <p:nvPr/>
          </p:nvCxnSpPr>
          <p:spPr bwMode="auto">
            <a:xfrm>
              <a:off x="3158744" y="174974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94" name="Straight Connector 31993">
              <a:extLst>
                <a:ext uri="{FF2B5EF4-FFF2-40B4-BE49-F238E27FC236}">
                  <a16:creationId xmlns:a16="http://schemas.microsoft.com/office/drawing/2014/main" id="{101C115F-4102-6FEA-E463-67943D82BFF9}"/>
                </a:ext>
              </a:extLst>
            </p:cNvPr>
            <p:cNvCxnSpPr/>
            <p:nvPr/>
          </p:nvCxnSpPr>
          <p:spPr bwMode="auto">
            <a:xfrm>
              <a:off x="3346069" y="187515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95" name="Straight Connector 31994">
              <a:extLst>
                <a:ext uri="{FF2B5EF4-FFF2-40B4-BE49-F238E27FC236}">
                  <a16:creationId xmlns:a16="http://schemas.microsoft.com/office/drawing/2014/main" id="{C9B97ED1-8AD9-DF20-90F4-9BF44F38355D}"/>
                </a:ext>
              </a:extLst>
            </p:cNvPr>
            <p:cNvCxnSpPr/>
            <p:nvPr/>
          </p:nvCxnSpPr>
          <p:spPr bwMode="auto">
            <a:xfrm>
              <a:off x="5271720" y="288597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96" name="Straight Connector 31995">
              <a:extLst>
                <a:ext uri="{FF2B5EF4-FFF2-40B4-BE49-F238E27FC236}">
                  <a16:creationId xmlns:a16="http://schemas.microsoft.com/office/drawing/2014/main" id="{65E463EF-C798-719F-CB3F-787CD7AB26EA}"/>
                </a:ext>
              </a:extLst>
            </p:cNvPr>
            <p:cNvCxnSpPr/>
            <p:nvPr/>
          </p:nvCxnSpPr>
          <p:spPr bwMode="auto">
            <a:xfrm>
              <a:off x="5344745" y="291972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97" name="Straight Connector 31996">
              <a:extLst>
                <a:ext uri="{FF2B5EF4-FFF2-40B4-BE49-F238E27FC236}">
                  <a16:creationId xmlns:a16="http://schemas.microsoft.com/office/drawing/2014/main" id="{BF309E3A-6427-8CB8-2834-B25C2C90A55A}"/>
                </a:ext>
              </a:extLst>
            </p:cNvPr>
            <p:cNvCxnSpPr/>
            <p:nvPr/>
          </p:nvCxnSpPr>
          <p:spPr bwMode="auto">
            <a:xfrm>
              <a:off x="5570170" y="305613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98" name="Straight Connector 31997">
              <a:extLst>
                <a:ext uri="{FF2B5EF4-FFF2-40B4-BE49-F238E27FC236}">
                  <a16:creationId xmlns:a16="http://schemas.microsoft.com/office/drawing/2014/main" id="{E3301930-E8DB-3DE0-4289-F36C3A23313A}"/>
                </a:ext>
              </a:extLst>
            </p:cNvPr>
            <p:cNvCxnSpPr/>
            <p:nvPr/>
          </p:nvCxnSpPr>
          <p:spPr bwMode="auto">
            <a:xfrm>
              <a:off x="5608270" y="307518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99" name="Straight Connector 31998">
              <a:extLst>
                <a:ext uri="{FF2B5EF4-FFF2-40B4-BE49-F238E27FC236}">
                  <a16:creationId xmlns:a16="http://schemas.microsoft.com/office/drawing/2014/main" id="{C3CBF4C7-E1A7-9AEF-1A24-90F3D80B665C}"/>
                </a:ext>
              </a:extLst>
            </p:cNvPr>
            <p:cNvCxnSpPr/>
            <p:nvPr/>
          </p:nvCxnSpPr>
          <p:spPr bwMode="auto">
            <a:xfrm>
              <a:off x="5645094" y="310002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0" name="Straight Connector 31999">
              <a:extLst>
                <a:ext uri="{FF2B5EF4-FFF2-40B4-BE49-F238E27FC236}">
                  <a16:creationId xmlns:a16="http://schemas.microsoft.com/office/drawing/2014/main" id="{DDDCCC07-E8B1-2B6E-8785-003FA4EF6584}"/>
                </a:ext>
              </a:extLst>
            </p:cNvPr>
            <p:cNvCxnSpPr/>
            <p:nvPr/>
          </p:nvCxnSpPr>
          <p:spPr bwMode="auto">
            <a:xfrm>
              <a:off x="5683194" y="311907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1" name="Straight Connector 32000">
              <a:extLst>
                <a:ext uri="{FF2B5EF4-FFF2-40B4-BE49-F238E27FC236}">
                  <a16:creationId xmlns:a16="http://schemas.microsoft.com/office/drawing/2014/main" id="{4E1BA8DC-22BB-0002-5181-3B1B2AA94C35}"/>
                </a:ext>
              </a:extLst>
            </p:cNvPr>
            <p:cNvCxnSpPr/>
            <p:nvPr/>
          </p:nvCxnSpPr>
          <p:spPr bwMode="auto">
            <a:xfrm>
              <a:off x="5719723" y="3152712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2" name="Straight Connector 32001">
              <a:extLst>
                <a:ext uri="{FF2B5EF4-FFF2-40B4-BE49-F238E27FC236}">
                  <a16:creationId xmlns:a16="http://schemas.microsoft.com/office/drawing/2014/main" id="{1F6031D7-909F-FDCD-6B2B-89573BC3B96C}"/>
                </a:ext>
              </a:extLst>
            </p:cNvPr>
            <p:cNvCxnSpPr/>
            <p:nvPr/>
          </p:nvCxnSpPr>
          <p:spPr bwMode="auto">
            <a:xfrm>
              <a:off x="5757823" y="3171762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3" name="Straight Connector 32002">
              <a:extLst>
                <a:ext uri="{FF2B5EF4-FFF2-40B4-BE49-F238E27FC236}">
                  <a16:creationId xmlns:a16="http://schemas.microsoft.com/office/drawing/2014/main" id="{28C852B2-D5CC-9239-D0E0-D89AA23D5A13}"/>
                </a:ext>
              </a:extLst>
            </p:cNvPr>
            <p:cNvCxnSpPr/>
            <p:nvPr/>
          </p:nvCxnSpPr>
          <p:spPr bwMode="auto">
            <a:xfrm>
              <a:off x="5794647" y="319660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4" name="Straight Connector 32003">
              <a:extLst>
                <a:ext uri="{FF2B5EF4-FFF2-40B4-BE49-F238E27FC236}">
                  <a16:creationId xmlns:a16="http://schemas.microsoft.com/office/drawing/2014/main" id="{57E845B3-B425-C597-94B6-191A5367D294}"/>
                </a:ext>
              </a:extLst>
            </p:cNvPr>
            <p:cNvCxnSpPr/>
            <p:nvPr/>
          </p:nvCxnSpPr>
          <p:spPr bwMode="auto">
            <a:xfrm>
              <a:off x="5832747" y="321565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5" name="Straight Connector 32004">
              <a:extLst>
                <a:ext uri="{FF2B5EF4-FFF2-40B4-BE49-F238E27FC236}">
                  <a16:creationId xmlns:a16="http://schemas.microsoft.com/office/drawing/2014/main" id="{D4090F01-514F-2F05-DF0D-D6DCCD480087}"/>
                </a:ext>
              </a:extLst>
            </p:cNvPr>
            <p:cNvCxnSpPr/>
            <p:nvPr/>
          </p:nvCxnSpPr>
          <p:spPr bwMode="auto">
            <a:xfrm>
              <a:off x="5872123" y="321442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6" name="Straight Connector 32005">
              <a:extLst>
                <a:ext uri="{FF2B5EF4-FFF2-40B4-BE49-F238E27FC236}">
                  <a16:creationId xmlns:a16="http://schemas.microsoft.com/office/drawing/2014/main" id="{BE7EDE1E-5B29-F3D5-1BB5-154944C841EE}"/>
                </a:ext>
              </a:extLst>
            </p:cNvPr>
            <p:cNvCxnSpPr/>
            <p:nvPr/>
          </p:nvCxnSpPr>
          <p:spPr bwMode="auto">
            <a:xfrm>
              <a:off x="5910223" y="323347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7" name="Straight Connector 32006">
              <a:extLst>
                <a:ext uri="{FF2B5EF4-FFF2-40B4-BE49-F238E27FC236}">
                  <a16:creationId xmlns:a16="http://schemas.microsoft.com/office/drawing/2014/main" id="{000DFFAF-AD93-2AC6-9394-168A7F5C45F7}"/>
                </a:ext>
              </a:extLst>
            </p:cNvPr>
            <p:cNvCxnSpPr/>
            <p:nvPr/>
          </p:nvCxnSpPr>
          <p:spPr bwMode="auto">
            <a:xfrm>
              <a:off x="5947047" y="3258313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8" name="Straight Connector 32007">
              <a:extLst>
                <a:ext uri="{FF2B5EF4-FFF2-40B4-BE49-F238E27FC236}">
                  <a16:creationId xmlns:a16="http://schemas.microsoft.com/office/drawing/2014/main" id="{81351CED-2151-F57A-4EAB-B90FF0A817C6}"/>
                </a:ext>
              </a:extLst>
            </p:cNvPr>
            <p:cNvCxnSpPr/>
            <p:nvPr/>
          </p:nvCxnSpPr>
          <p:spPr bwMode="auto">
            <a:xfrm>
              <a:off x="5985147" y="3277363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09" name="Straight Connector 32008">
              <a:extLst>
                <a:ext uri="{FF2B5EF4-FFF2-40B4-BE49-F238E27FC236}">
                  <a16:creationId xmlns:a16="http://schemas.microsoft.com/office/drawing/2014/main" id="{265C8374-36C3-F345-C25F-37A361C19BA8}"/>
                </a:ext>
              </a:extLst>
            </p:cNvPr>
            <p:cNvCxnSpPr/>
            <p:nvPr/>
          </p:nvCxnSpPr>
          <p:spPr bwMode="auto">
            <a:xfrm>
              <a:off x="6021348" y="328883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0" name="Straight Connector 32009">
              <a:extLst>
                <a:ext uri="{FF2B5EF4-FFF2-40B4-BE49-F238E27FC236}">
                  <a16:creationId xmlns:a16="http://schemas.microsoft.com/office/drawing/2014/main" id="{039EA7CB-CF03-F708-CC98-2E2C194634D2}"/>
                </a:ext>
              </a:extLst>
            </p:cNvPr>
            <p:cNvCxnSpPr/>
            <p:nvPr/>
          </p:nvCxnSpPr>
          <p:spPr bwMode="auto">
            <a:xfrm>
              <a:off x="6059448" y="330788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1" name="Straight Connector 32010">
              <a:extLst>
                <a:ext uri="{FF2B5EF4-FFF2-40B4-BE49-F238E27FC236}">
                  <a16:creationId xmlns:a16="http://schemas.microsoft.com/office/drawing/2014/main" id="{4570482D-BDA6-14E5-68F6-C4B077E7AF7E}"/>
                </a:ext>
              </a:extLst>
            </p:cNvPr>
            <p:cNvCxnSpPr/>
            <p:nvPr/>
          </p:nvCxnSpPr>
          <p:spPr bwMode="auto">
            <a:xfrm>
              <a:off x="6096272" y="333272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2" name="Straight Connector 32011">
              <a:extLst>
                <a:ext uri="{FF2B5EF4-FFF2-40B4-BE49-F238E27FC236}">
                  <a16:creationId xmlns:a16="http://schemas.microsoft.com/office/drawing/2014/main" id="{FFA2D7FB-DAA6-10F8-6BA0-F243C5758041}"/>
                </a:ext>
              </a:extLst>
            </p:cNvPr>
            <p:cNvCxnSpPr/>
            <p:nvPr/>
          </p:nvCxnSpPr>
          <p:spPr bwMode="auto">
            <a:xfrm>
              <a:off x="6134372" y="335177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3" name="Straight Connector 32012">
              <a:extLst>
                <a:ext uri="{FF2B5EF4-FFF2-40B4-BE49-F238E27FC236}">
                  <a16:creationId xmlns:a16="http://schemas.microsoft.com/office/drawing/2014/main" id="{CE4C3E69-405A-3664-B45E-D1B99D69C069}"/>
                </a:ext>
              </a:extLst>
            </p:cNvPr>
            <p:cNvCxnSpPr/>
            <p:nvPr/>
          </p:nvCxnSpPr>
          <p:spPr bwMode="auto">
            <a:xfrm>
              <a:off x="6170631" y="337538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4" name="Straight Connector 32013">
              <a:extLst>
                <a:ext uri="{FF2B5EF4-FFF2-40B4-BE49-F238E27FC236}">
                  <a16:creationId xmlns:a16="http://schemas.microsoft.com/office/drawing/2014/main" id="{983F17DA-A18F-85A9-C205-B6701AD7A1BF}"/>
                </a:ext>
              </a:extLst>
            </p:cNvPr>
            <p:cNvCxnSpPr/>
            <p:nvPr/>
          </p:nvCxnSpPr>
          <p:spPr bwMode="auto">
            <a:xfrm>
              <a:off x="6208731" y="339443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5" name="Straight Connector 32014">
              <a:extLst>
                <a:ext uri="{FF2B5EF4-FFF2-40B4-BE49-F238E27FC236}">
                  <a16:creationId xmlns:a16="http://schemas.microsoft.com/office/drawing/2014/main" id="{181F030E-A484-DF7A-E831-6FF9A9CE6DB4}"/>
                </a:ext>
              </a:extLst>
            </p:cNvPr>
            <p:cNvCxnSpPr/>
            <p:nvPr/>
          </p:nvCxnSpPr>
          <p:spPr bwMode="auto">
            <a:xfrm>
              <a:off x="6245555" y="341927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6" name="Straight Connector 32015">
              <a:extLst>
                <a:ext uri="{FF2B5EF4-FFF2-40B4-BE49-F238E27FC236}">
                  <a16:creationId xmlns:a16="http://schemas.microsoft.com/office/drawing/2014/main" id="{7848D19B-92A1-F0BC-552F-10F873D14AB1}"/>
                </a:ext>
              </a:extLst>
            </p:cNvPr>
            <p:cNvCxnSpPr/>
            <p:nvPr/>
          </p:nvCxnSpPr>
          <p:spPr bwMode="auto">
            <a:xfrm>
              <a:off x="6283655" y="343832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7" name="Straight Connector 32016">
              <a:extLst>
                <a:ext uri="{FF2B5EF4-FFF2-40B4-BE49-F238E27FC236}">
                  <a16:creationId xmlns:a16="http://schemas.microsoft.com/office/drawing/2014/main" id="{B35B18F1-8A78-0C09-B8BA-5F5D98750F37}"/>
                </a:ext>
              </a:extLst>
            </p:cNvPr>
            <p:cNvCxnSpPr/>
            <p:nvPr/>
          </p:nvCxnSpPr>
          <p:spPr bwMode="auto">
            <a:xfrm>
              <a:off x="6342081" y="345876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8" name="Straight Connector 32017">
              <a:extLst>
                <a:ext uri="{FF2B5EF4-FFF2-40B4-BE49-F238E27FC236}">
                  <a16:creationId xmlns:a16="http://schemas.microsoft.com/office/drawing/2014/main" id="{077DD78F-2ACA-7B86-053B-BFB0EC8FA260}"/>
                </a:ext>
              </a:extLst>
            </p:cNvPr>
            <p:cNvCxnSpPr/>
            <p:nvPr/>
          </p:nvCxnSpPr>
          <p:spPr bwMode="auto">
            <a:xfrm>
              <a:off x="6380181" y="347781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19" name="Straight Connector 32018">
              <a:extLst>
                <a:ext uri="{FF2B5EF4-FFF2-40B4-BE49-F238E27FC236}">
                  <a16:creationId xmlns:a16="http://schemas.microsoft.com/office/drawing/2014/main" id="{6C92E7C3-8D81-674F-8FB3-957A6007190F}"/>
                </a:ext>
              </a:extLst>
            </p:cNvPr>
            <p:cNvCxnSpPr/>
            <p:nvPr/>
          </p:nvCxnSpPr>
          <p:spPr bwMode="auto">
            <a:xfrm>
              <a:off x="6417005" y="3502653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0" name="Straight Connector 32019">
              <a:extLst>
                <a:ext uri="{FF2B5EF4-FFF2-40B4-BE49-F238E27FC236}">
                  <a16:creationId xmlns:a16="http://schemas.microsoft.com/office/drawing/2014/main" id="{35A26A25-D9F8-0F21-C299-6FF53E12FDB8}"/>
                </a:ext>
              </a:extLst>
            </p:cNvPr>
            <p:cNvCxnSpPr/>
            <p:nvPr/>
          </p:nvCxnSpPr>
          <p:spPr bwMode="auto">
            <a:xfrm>
              <a:off x="6455105" y="3521703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1" name="Straight Connector 32020">
              <a:extLst>
                <a:ext uri="{FF2B5EF4-FFF2-40B4-BE49-F238E27FC236}">
                  <a16:creationId xmlns:a16="http://schemas.microsoft.com/office/drawing/2014/main" id="{1A775568-31CB-CE28-AF35-1ABA441BD9C9}"/>
                </a:ext>
              </a:extLst>
            </p:cNvPr>
            <p:cNvCxnSpPr/>
            <p:nvPr/>
          </p:nvCxnSpPr>
          <p:spPr bwMode="auto">
            <a:xfrm>
              <a:off x="6507181" y="352047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2" name="Straight Connector 32021">
              <a:extLst>
                <a:ext uri="{FF2B5EF4-FFF2-40B4-BE49-F238E27FC236}">
                  <a16:creationId xmlns:a16="http://schemas.microsoft.com/office/drawing/2014/main" id="{A453AACA-3012-BD9F-841F-B0082EA0B1A4}"/>
                </a:ext>
              </a:extLst>
            </p:cNvPr>
            <p:cNvCxnSpPr/>
            <p:nvPr/>
          </p:nvCxnSpPr>
          <p:spPr bwMode="auto">
            <a:xfrm>
              <a:off x="6545281" y="3523653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3" name="Straight Connector 32022">
              <a:extLst>
                <a:ext uri="{FF2B5EF4-FFF2-40B4-BE49-F238E27FC236}">
                  <a16:creationId xmlns:a16="http://schemas.microsoft.com/office/drawing/2014/main" id="{F437199B-FADD-39FB-9FF0-A9ABCE9E095A}"/>
                </a:ext>
              </a:extLst>
            </p:cNvPr>
            <p:cNvCxnSpPr/>
            <p:nvPr/>
          </p:nvCxnSpPr>
          <p:spPr bwMode="auto">
            <a:xfrm>
              <a:off x="6582105" y="352626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4" name="Straight Connector 32023">
              <a:extLst>
                <a:ext uri="{FF2B5EF4-FFF2-40B4-BE49-F238E27FC236}">
                  <a16:creationId xmlns:a16="http://schemas.microsoft.com/office/drawing/2014/main" id="{54076141-A392-FEA1-CA01-B33178DCCCD3}"/>
                </a:ext>
              </a:extLst>
            </p:cNvPr>
            <p:cNvCxnSpPr/>
            <p:nvPr/>
          </p:nvCxnSpPr>
          <p:spPr bwMode="auto">
            <a:xfrm>
              <a:off x="6620205" y="3529441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5" name="Straight Connector 32024">
              <a:extLst>
                <a:ext uri="{FF2B5EF4-FFF2-40B4-BE49-F238E27FC236}">
                  <a16:creationId xmlns:a16="http://schemas.microsoft.com/office/drawing/2014/main" id="{1B83CDA6-62AE-E1BB-BBC7-1D64088D367D}"/>
                </a:ext>
              </a:extLst>
            </p:cNvPr>
            <p:cNvCxnSpPr/>
            <p:nvPr/>
          </p:nvCxnSpPr>
          <p:spPr bwMode="auto">
            <a:xfrm>
              <a:off x="6653231" y="353009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6" name="Straight Connector 32025">
              <a:extLst>
                <a:ext uri="{FF2B5EF4-FFF2-40B4-BE49-F238E27FC236}">
                  <a16:creationId xmlns:a16="http://schemas.microsoft.com/office/drawing/2014/main" id="{89217978-CFF8-7E57-DB71-4ECEA43F2D09}"/>
                </a:ext>
              </a:extLst>
            </p:cNvPr>
            <p:cNvCxnSpPr/>
            <p:nvPr/>
          </p:nvCxnSpPr>
          <p:spPr bwMode="auto">
            <a:xfrm>
              <a:off x="6690055" y="3532711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7" name="Straight Connector 32026">
              <a:extLst>
                <a:ext uri="{FF2B5EF4-FFF2-40B4-BE49-F238E27FC236}">
                  <a16:creationId xmlns:a16="http://schemas.microsoft.com/office/drawing/2014/main" id="{A2347A8F-A13F-3E89-EDCB-A673E55396C3}"/>
                </a:ext>
              </a:extLst>
            </p:cNvPr>
            <p:cNvCxnSpPr/>
            <p:nvPr/>
          </p:nvCxnSpPr>
          <p:spPr bwMode="auto">
            <a:xfrm>
              <a:off x="6728155" y="353588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8" name="Straight Connector 32027">
              <a:extLst>
                <a:ext uri="{FF2B5EF4-FFF2-40B4-BE49-F238E27FC236}">
                  <a16:creationId xmlns:a16="http://schemas.microsoft.com/office/drawing/2014/main" id="{0C9EE4FA-40AD-42BA-DAD2-D120EE5D42E6}"/>
                </a:ext>
              </a:extLst>
            </p:cNvPr>
            <p:cNvCxnSpPr/>
            <p:nvPr/>
          </p:nvCxnSpPr>
          <p:spPr bwMode="auto">
            <a:xfrm>
              <a:off x="7186631" y="3724631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29" name="Straight Connector 32028">
              <a:extLst>
                <a:ext uri="{FF2B5EF4-FFF2-40B4-BE49-F238E27FC236}">
                  <a16:creationId xmlns:a16="http://schemas.microsoft.com/office/drawing/2014/main" id="{7E9DFED7-442C-A32A-20D1-A11F3E78C2A0}"/>
                </a:ext>
              </a:extLst>
            </p:cNvPr>
            <p:cNvCxnSpPr/>
            <p:nvPr/>
          </p:nvCxnSpPr>
          <p:spPr bwMode="auto">
            <a:xfrm>
              <a:off x="7223455" y="3727244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0" name="Straight Connector 32029">
              <a:extLst>
                <a:ext uri="{FF2B5EF4-FFF2-40B4-BE49-F238E27FC236}">
                  <a16:creationId xmlns:a16="http://schemas.microsoft.com/office/drawing/2014/main" id="{C77DA0D9-F7DD-AD18-4D76-362F99ADB31F}"/>
                </a:ext>
              </a:extLst>
            </p:cNvPr>
            <p:cNvCxnSpPr/>
            <p:nvPr/>
          </p:nvCxnSpPr>
          <p:spPr bwMode="auto">
            <a:xfrm>
              <a:off x="7261555" y="373041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1" name="Straight Connector 32030">
              <a:extLst>
                <a:ext uri="{FF2B5EF4-FFF2-40B4-BE49-F238E27FC236}">
                  <a16:creationId xmlns:a16="http://schemas.microsoft.com/office/drawing/2014/main" id="{9E1E33C6-4718-4C56-FA72-CF0E6409669C}"/>
                </a:ext>
              </a:extLst>
            </p:cNvPr>
            <p:cNvCxnSpPr/>
            <p:nvPr/>
          </p:nvCxnSpPr>
          <p:spPr bwMode="auto">
            <a:xfrm>
              <a:off x="6898718" y="360759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2" name="Straight Connector 32031">
              <a:extLst>
                <a:ext uri="{FF2B5EF4-FFF2-40B4-BE49-F238E27FC236}">
                  <a16:creationId xmlns:a16="http://schemas.microsoft.com/office/drawing/2014/main" id="{2B76E0FF-1A33-946C-EAB2-C184EEBDDB14}"/>
                </a:ext>
              </a:extLst>
            </p:cNvPr>
            <p:cNvCxnSpPr/>
            <p:nvPr/>
          </p:nvCxnSpPr>
          <p:spPr bwMode="auto">
            <a:xfrm>
              <a:off x="6936818" y="362664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3" name="Straight Connector 32032">
              <a:extLst>
                <a:ext uri="{FF2B5EF4-FFF2-40B4-BE49-F238E27FC236}">
                  <a16:creationId xmlns:a16="http://schemas.microsoft.com/office/drawing/2014/main" id="{E3C1A6FF-E3B5-F155-1EFF-6DB3838081AB}"/>
                </a:ext>
              </a:extLst>
            </p:cNvPr>
            <p:cNvCxnSpPr/>
            <p:nvPr/>
          </p:nvCxnSpPr>
          <p:spPr bwMode="auto">
            <a:xfrm>
              <a:off x="6973642" y="365148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4" name="Straight Connector 32033">
              <a:extLst>
                <a:ext uri="{FF2B5EF4-FFF2-40B4-BE49-F238E27FC236}">
                  <a16:creationId xmlns:a16="http://schemas.microsoft.com/office/drawing/2014/main" id="{BCB94E09-B168-0670-1917-F7C68B3CFAEA}"/>
                </a:ext>
              </a:extLst>
            </p:cNvPr>
            <p:cNvCxnSpPr/>
            <p:nvPr/>
          </p:nvCxnSpPr>
          <p:spPr bwMode="auto">
            <a:xfrm>
              <a:off x="7011742" y="367053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5" name="Straight Connector 32034">
              <a:extLst>
                <a:ext uri="{FF2B5EF4-FFF2-40B4-BE49-F238E27FC236}">
                  <a16:creationId xmlns:a16="http://schemas.microsoft.com/office/drawing/2014/main" id="{BE0881A8-9332-549C-76E2-EAB55D3F9106}"/>
                </a:ext>
              </a:extLst>
            </p:cNvPr>
            <p:cNvCxnSpPr/>
            <p:nvPr/>
          </p:nvCxnSpPr>
          <p:spPr bwMode="auto">
            <a:xfrm>
              <a:off x="6760294" y="3551061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6" name="Straight Connector 32035">
              <a:extLst>
                <a:ext uri="{FF2B5EF4-FFF2-40B4-BE49-F238E27FC236}">
                  <a16:creationId xmlns:a16="http://schemas.microsoft.com/office/drawing/2014/main" id="{22F2EE1A-FC5E-89C0-FDD0-F5F2B96FEEB2}"/>
                </a:ext>
              </a:extLst>
            </p:cNvPr>
            <p:cNvCxnSpPr/>
            <p:nvPr/>
          </p:nvCxnSpPr>
          <p:spPr bwMode="auto">
            <a:xfrm>
              <a:off x="6798394" y="3570111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7" name="Straight Connector 32036">
              <a:extLst>
                <a:ext uri="{FF2B5EF4-FFF2-40B4-BE49-F238E27FC236}">
                  <a16:creationId xmlns:a16="http://schemas.microsoft.com/office/drawing/2014/main" id="{044B6B8B-DB29-23C3-A68F-41A11E1BB3B4}"/>
                </a:ext>
              </a:extLst>
            </p:cNvPr>
            <p:cNvCxnSpPr/>
            <p:nvPr/>
          </p:nvCxnSpPr>
          <p:spPr bwMode="auto">
            <a:xfrm>
              <a:off x="6835218" y="359494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8" name="Straight Connector 32037">
              <a:extLst>
                <a:ext uri="{FF2B5EF4-FFF2-40B4-BE49-F238E27FC236}">
                  <a16:creationId xmlns:a16="http://schemas.microsoft.com/office/drawing/2014/main" id="{0E8A6636-7CCD-93F9-9C9C-46AD77C727E6}"/>
                </a:ext>
              </a:extLst>
            </p:cNvPr>
            <p:cNvCxnSpPr/>
            <p:nvPr/>
          </p:nvCxnSpPr>
          <p:spPr bwMode="auto">
            <a:xfrm>
              <a:off x="7070168" y="3676324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39" name="Straight Connector 32038">
              <a:extLst>
                <a:ext uri="{FF2B5EF4-FFF2-40B4-BE49-F238E27FC236}">
                  <a16:creationId xmlns:a16="http://schemas.microsoft.com/office/drawing/2014/main" id="{1A8E5E5B-732D-B9E6-5189-6C5C4D02215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26331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0" name="Straight Connector 32039">
              <a:extLst>
                <a:ext uri="{FF2B5EF4-FFF2-40B4-BE49-F238E27FC236}">
                  <a16:creationId xmlns:a16="http://schemas.microsoft.com/office/drawing/2014/main" id="{C7E51B52-3C78-0BA2-EA65-AF0FBFB9238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69505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1" name="Straight Connector 32040">
              <a:extLst>
                <a:ext uri="{FF2B5EF4-FFF2-40B4-BE49-F238E27FC236}">
                  <a16:creationId xmlns:a16="http://schemas.microsoft.com/office/drawing/2014/main" id="{97A0C7A1-382C-86FF-8D96-C0AADE29090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88555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2" name="Straight Connector 32041">
              <a:extLst>
                <a:ext uri="{FF2B5EF4-FFF2-40B4-BE49-F238E27FC236}">
                  <a16:creationId xmlns:a16="http://schemas.microsoft.com/office/drawing/2014/main" id="{6E1A1ED6-76CC-DD1A-364A-81117E8D15F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428700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3" name="Straight Connector 32042">
              <a:extLst>
                <a:ext uri="{FF2B5EF4-FFF2-40B4-BE49-F238E27FC236}">
                  <a16:creationId xmlns:a16="http://schemas.microsoft.com/office/drawing/2014/main" id="{135E980D-B8A6-4C71-069F-78722BA9834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487749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4" name="Straight Connector 32043">
              <a:extLst>
                <a:ext uri="{FF2B5EF4-FFF2-40B4-BE49-F238E27FC236}">
                  <a16:creationId xmlns:a16="http://schemas.microsoft.com/office/drawing/2014/main" id="{CAF57660-72DC-701E-0831-7BE73B6E967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535374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5" name="Straight Connector 32044">
              <a:extLst>
                <a:ext uri="{FF2B5EF4-FFF2-40B4-BE49-F238E27FC236}">
                  <a16:creationId xmlns:a16="http://schemas.microsoft.com/office/drawing/2014/main" id="{810C787A-6CEB-9AC5-4CED-0BC87BB5F0D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773499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6" name="Straight Connector 32045">
              <a:extLst>
                <a:ext uri="{FF2B5EF4-FFF2-40B4-BE49-F238E27FC236}">
                  <a16:creationId xmlns:a16="http://schemas.microsoft.com/office/drawing/2014/main" id="{6099FA22-D230-3D2B-338D-657E77E48CE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570299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7" name="Straight Connector 32046">
              <a:extLst>
                <a:ext uri="{FF2B5EF4-FFF2-40B4-BE49-F238E27FC236}">
                  <a16:creationId xmlns:a16="http://schemas.microsoft.com/office/drawing/2014/main" id="{2AB0F6ED-1D29-BFB1-84EA-490FDE6BE28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881956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8" name="Straight Connector 32047">
              <a:extLst>
                <a:ext uri="{FF2B5EF4-FFF2-40B4-BE49-F238E27FC236}">
                  <a16:creationId xmlns:a16="http://schemas.microsoft.com/office/drawing/2014/main" id="{9522A974-4F2C-CCF3-39FA-503A944BED3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572955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49" name="Straight Connector 32048">
              <a:extLst>
                <a:ext uri="{FF2B5EF4-FFF2-40B4-BE49-F238E27FC236}">
                  <a16:creationId xmlns:a16="http://schemas.microsoft.com/office/drawing/2014/main" id="{491EF99B-BB83-22C5-8A00-9009DDA567A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956880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50" name="Straight Connector 32049">
              <a:extLst>
                <a:ext uri="{FF2B5EF4-FFF2-40B4-BE49-F238E27FC236}">
                  <a16:creationId xmlns:a16="http://schemas.microsoft.com/office/drawing/2014/main" id="{188BD53A-4A0D-9AA3-DC8C-1FB8433B1B2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063700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51" name="Straight Connector 32050">
              <a:extLst>
                <a:ext uri="{FF2B5EF4-FFF2-40B4-BE49-F238E27FC236}">
                  <a16:creationId xmlns:a16="http://schemas.microsoft.com/office/drawing/2014/main" id="{C2E2DA7F-604C-777B-13E5-DAF5E67B054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110049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52" name="Straight Connector 32051">
              <a:extLst>
                <a:ext uri="{FF2B5EF4-FFF2-40B4-BE49-F238E27FC236}">
                  <a16:creationId xmlns:a16="http://schemas.microsoft.com/office/drawing/2014/main" id="{77D18959-3D67-7164-C618-8E4D317FE96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164024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53" name="Straight Connector 32052">
              <a:extLst>
                <a:ext uri="{FF2B5EF4-FFF2-40B4-BE49-F238E27FC236}">
                  <a16:creationId xmlns:a16="http://schemas.microsoft.com/office/drawing/2014/main" id="{E05876A1-B8D8-252A-ABD2-4F8B6FFFF2F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681549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054" name="Straight Connector 32053">
              <a:extLst>
                <a:ext uri="{FF2B5EF4-FFF2-40B4-BE49-F238E27FC236}">
                  <a16:creationId xmlns:a16="http://schemas.microsoft.com/office/drawing/2014/main" id="{A1850F7F-ED17-1841-F88B-15C357069FD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246574" y="377766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1873" name="Freeform 31776">
            <a:extLst>
              <a:ext uri="{FF2B5EF4-FFF2-40B4-BE49-F238E27FC236}">
                <a16:creationId xmlns:a16="http://schemas.microsoft.com/office/drawing/2014/main" id="{50841A1B-A685-E52C-9AA7-2B89167CEC95}"/>
              </a:ext>
            </a:extLst>
          </p:cNvPr>
          <p:cNvSpPr/>
          <p:nvPr/>
        </p:nvSpPr>
        <p:spPr bwMode="auto">
          <a:xfrm>
            <a:off x="6735035" y="2613533"/>
            <a:ext cx="4976200" cy="1929822"/>
          </a:xfrm>
          <a:custGeom>
            <a:avLst/>
            <a:gdLst>
              <a:gd name="connsiteX0" fmla="*/ 0 w 6674005"/>
              <a:gd name="connsiteY0" fmla="*/ 0 h 2196791"/>
              <a:gd name="connsiteX1" fmla="*/ 122663 w 6674005"/>
              <a:gd name="connsiteY1" fmla="*/ 0 h 2196791"/>
              <a:gd name="connsiteX2" fmla="*/ 122663 w 6674005"/>
              <a:gd name="connsiteY2" fmla="*/ 83634 h 2196791"/>
              <a:gd name="connsiteX3" fmla="*/ 178419 w 6674005"/>
              <a:gd name="connsiteY3" fmla="*/ 83634 h 2196791"/>
              <a:gd name="connsiteX4" fmla="*/ 178419 w 6674005"/>
              <a:gd name="connsiteY4" fmla="*/ 167269 h 2196791"/>
              <a:gd name="connsiteX5" fmla="*/ 284356 w 6674005"/>
              <a:gd name="connsiteY5" fmla="*/ 167269 h 2196791"/>
              <a:gd name="connsiteX6" fmla="*/ 284356 w 6674005"/>
              <a:gd name="connsiteY6" fmla="*/ 239751 h 2196791"/>
              <a:gd name="connsiteX7" fmla="*/ 373566 w 6674005"/>
              <a:gd name="connsiteY7" fmla="*/ 239751 h 2196791"/>
              <a:gd name="connsiteX8" fmla="*/ 373566 w 6674005"/>
              <a:gd name="connsiteY8" fmla="*/ 301083 h 2196791"/>
              <a:gd name="connsiteX9" fmla="*/ 485078 w 6674005"/>
              <a:gd name="connsiteY9" fmla="*/ 301083 h 2196791"/>
              <a:gd name="connsiteX10" fmla="*/ 485078 w 6674005"/>
              <a:gd name="connsiteY10" fmla="*/ 367991 h 2196791"/>
              <a:gd name="connsiteX11" fmla="*/ 591014 w 6674005"/>
              <a:gd name="connsiteY11" fmla="*/ 367991 h 2196791"/>
              <a:gd name="connsiteX12" fmla="*/ 591014 w 6674005"/>
              <a:gd name="connsiteY12" fmla="*/ 434898 h 2196791"/>
              <a:gd name="connsiteX13" fmla="*/ 713678 w 6674005"/>
              <a:gd name="connsiteY13" fmla="*/ 434898 h 2196791"/>
              <a:gd name="connsiteX14" fmla="*/ 713678 w 6674005"/>
              <a:gd name="connsiteY14" fmla="*/ 501805 h 2196791"/>
              <a:gd name="connsiteX15" fmla="*/ 875370 w 6674005"/>
              <a:gd name="connsiteY15" fmla="*/ 501805 h 2196791"/>
              <a:gd name="connsiteX16" fmla="*/ 875370 w 6674005"/>
              <a:gd name="connsiteY16" fmla="*/ 551986 h 2196791"/>
              <a:gd name="connsiteX17" fmla="*/ 1037063 w 6674005"/>
              <a:gd name="connsiteY17" fmla="*/ 551986 h 2196791"/>
              <a:gd name="connsiteX18" fmla="*/ 1037063 w 6674005"/>
              <a:gd name="connsiteY18" fmla="*/ 630044 h 2196791"/>
              <a:gd name="connsiteX19" fmla="*/ 1148575 w 6674005"/>
              <a:gd name="connsiteY19" fmla="*/ 630044 h 2196791"/>
              <a:gd name="connsiteX20" fmla="*/ 1148575 w 6674005"/>
              <a:gd name="connsiteY20" fmla="*/ 680225 h 2196791"/>
              <a:gd name="connsiteX21" fmla="*/ 1265663 w 6674005"/>
              <a:gd name="connsiteY21" fmla="*/ 680225 h 2196791"/>
              <a:gd name="connsiteX22" fmla="*/ 1265663 w 6674005"/>
              <a:gd name="connsiteY22" fmla="*/ 747132 h 2196791"/>
              <a:gd name="connsiteX23" fmla="*/ 1349297 w 6674005"/>
              <a:gd name="connsiteY23" fmla="*/ 747132 h 2196791"/>
              <a:gd name="connsiteX24" fmla="*/ 1349297 w 6674005"/>
              <a:gd name="connsiteY24" fmla="*/ 808464 h 2196791"/>
              <a:gd name="connsiteX25" fmla="*/ 1466385 w 6674005"/>
              <a:gd name="connsiteY25" fmla="*/ 808464 h 2196791"/>
              <a:gd name="connsiteX26" fmla="*/ 1466385 w 6674005"/>
              <a:gd name="connsiteY26" fmla="*/ 875371 h 2196791"/>
              <a:gd name="connsiteX27" fmla="*/ 1600200 w 6674005"/>
              <a:gd name="connsiteY27" fmla="*/ 875371 h 2196791"/>
              <a:gd name="connsiteX28" fmla="*/ 1600200 w 6674005"/>
              <a:gd name="connsiteY28" fmla="*/ 925551 h 2196791"/>
              <a:gd name="connsiteX29" fmla="*/ 1717288 w 6674005"/>
              <a:gd name="connsiteY29" fmla="*/ 925551 h 2196791"/>
              <a:gd name="connsiteX30" fmla="*/ 1717288 w 6674005"/>
              <a:gd name="connsiteY30" fmla="*/ 975732 h 2196791"/>
              <a:gd name="connsiteX31" fmla="*/ 1800922 w 6674005"/>
              <a:gd name="connsiteY31" fmla="*/ 975732 h 2196791"/>
              <a:gd name="connsiteX32" fmla="*/ 1800922 w 6674005"/>
              <a:gd name="connsiteY32" fmla="*/ 1037064 h 2196791"/>
              <a:gd name="connsiteX33" fmla="*/ 1906858 w 6674005"/>
              <a:gd name="connsiteY33" fmla="*/ 1037064 h 2196791"/>
              <a:gd name="connsiteX34" fmla="*/ 1906858 w 6674005"/>
              <a:gd name="connsiteY34" fmla="*/ 1087244 h 2196791"/>
              <a:gd name="connsiteX35" fmla="*/ 1984917 w 6674005"/>
              <a:gd name="connsiteY35" fmla="*/ 1087244 h 2196791"/>
              <a:gd name="connsiteX36" fmla="*/ 1984917 w 6674005"/>
              <a:gd name="connsiteY36" fmla="*/ 1182030 h 2196791"/>
              <a:gd name="connsiteX37" fmla="*/ 2118731 w 6674005"/>
              <a:gd name="connsiteY37" fmla="*/ 1182030 h 2196791"/>
              <a:gd name="connsiteX38" fmla="*/ 2118731 w 6674005"/>
              <a:gd name="connsiteY38" fmla="*/ 1232210 h 2196791"/>
              <a:gd name="connsiteX39" fmla="*/ 2280424 w 6674005"/>
              <a:gd name="connsiteY39" fmla="*/ 1232210 h 2196791"/>
              <a:gd name="connsiteX40" fmla="*/ 2280424 w 6674005"/>
              <a:gd name="connsiteY40" fmla="*/ 1293542 h 2196791"/>
              <a:gd name="connsiteX41" fmla="*/ 2386361 w 6674005"/>
              <a:gd name="connsiteY41" fmla="*/ 1293542 h 2196791"/>
              <a:gd name="connsiteX42" fmla="*/ 2386361 w 6674005"/>
              <a:gd name="connsiteY42" fmla="*/ 1366025 h 2196791"/>
              <a:gd name="connsiteX43" fmla="*/ 2509024 w 6674005"/>
              <a:gd name="connsiteY43" fmla="*/ 1366025 h 2196791"/>
              <a:gd name="connsiteX44" fmla="*/ 2509024 w 6674005"/>
              <a:gd name="connsiteY44" fmla="*/ 1421781 h 2196791"/>
              <a:gd name="connsiteX45" fmla="*/ 2659566 w 6674005"/>
              <a:gd name="connsiteY45" fmla="*/ 1421781 h 2196791"/>
              <a:gd name="connsiteX46" fmla="*/ 2659566 w 6674005"/>
              <a:gd name="connsiteY46" fmla="*/ 1522142 h 2196791"/>
              <a:gd name="connsiteX47" fmla="*/ 2759927 w 6674005"/>
              <a:gd name="connsiteY47" fmla="*/ 1522142 h 2196791"/>
              <a:gd name="connsiteX48" fmla="*/ 2759927 w 6674005"/>
              <a:gd name="connsiteY48" fmla="*/ 1583473 h 2196791"/>
              <a:gd name="connsiteX49" fmla="*/ 2882590 w 6674005"/>
              <a:gd name="connsiteY49" fmla="*/ 1583473 h 2196791"/>
              <a:gd name="connsiteX50" fmla="*/ 2882590 w 6674005"/>
              <a:gd name="connsiteY50" fmla="*/ 1639230 h 2196791"/>
              <a:gd name="connsiteX51" fmla="*/ 3038707 w 6674005"/>
              <a:gd name="connsiteY51" fmla="*/ 1639230 h 2196791"/>
              <a:gd name="connsiteX52" fmla="*/ 3038707 w 6674005"/>
              <a:gd name="connsiteY52" fmla="*/ 1700561 h 2196791"/>
              <a:gd name="connsiteX53" fmla="*/ 3150219 w 6674005"/>
              <a:gd name="connsiteY53" fmla="*/ 1700561 h 2196791"/>
              <a:gd name="connsiteX54" fmla="*/ 3150219 w 6674005"/>
              <a:gd name="connsiteY54" fmla="*/ 1756317 h 2196791"/>
              <a:gd name="connsiteX55" fmla="*/ 3228278 w 6674005"/>
              <a:gd name="connsiteY55" fmla="*/ 1756317 h 2196791"/>
              <a:gd name="connsiteX56" fmla="*/ 3228278 w 6674005"/>
              <a:gd name="connsiteY56" fmla="*/ 1828800 h 2196791"/>
              <a:gd name="connsiteX57" fmla="*/ 3356517 w 6674005"/>
              <a:gd name="connsiteY57" fmla="*/ 1828800 h 2196791"/>
              <a:gd name="connsiteX58" fmla="*/ 3356517 w 6674005"/>
              <a:gd name="connsiteY58" fmla="*/ 1884556 h 2196791"/>
              <a:gd name="connsiteX59" fmla="*/ 3501483 w 6674005"/>
              <a:gd name="connsiteY59" fmla="*/ 1884556 h 2196791"/>
              <a:gd name="connsiteX60" fmla="*/ 3501483 w 6674005"/>
              <a:gd name="connsiteY60" fmla="*/ 1945888 h 2196791"/>
              <a:gd name="connsiteX61" fmla="*/ 3774688 w 6674005"/>
              <a:gd name="connsiteY61" fmla="*/ 1945888 h 2196791"/>
              <a:gd name="connsiteX62" fmla="*/ 3847170 w 6674005"/>
              <a:gd name="connsiteY62" fmla="*/ 1945888 h 2196791"/>
              <a:gd name="connsiteX63" fmla="*/ 3847170 w 6674005"/>
              <a:gd name="connsiteY63" fmla="*/ 2012795 h 2196791"/>
              <a:gd name="connsiteX64" fmla="*/ 3902927 w 6674005"/>
              <a:gd name="connsiteY64" fmla="*/ 2012795 h 2196791"/>
              <a:gd name="connsiteX65" fmla="*/ 3902927 w 6674005"/>
              <a:gd name="connsiteY65" fmla="*/ 2012795 h 2196791"/>
              <a:gd name="connsiteX66" fmla="*/ 4014439 w 6674005"/>
              <a:gd name="connsiteY66" fmla="*/ 2012795 h 2196791"/>
              <a:gd name="connsiteX67" fmla="*/ 4014439 w 6674005"/>
              <a:gd name="connsiteY67" fmla="*/ 2079703 h 2196791"/>
              <a:gd name="connsiteX68" fmla="*/ 4137102 w 6674005"/>
              <a:gd name="connsiteY68" fmla="*/ 2079703 h 2196791"/>
              <a:gd name="connsiteX69" fmla="*/ 4137102 w 6674005"/>
              <a:gd name="connsiteY69" fmla="*/ 2079703 h 2196791"/>
              <a:gd name="connsiteX70" fmla="*/ 4231888 w 6674005"/>
              <a:gd name="connsiteY70" fmla="*/ 2079703 h 2196791"/>
              <a:gd name="connsiteX71" fmla="*/ 4231888 w 6674005"/>
              <a:gd name="connsiteY71" fmla="*/ 2196791 h 2196791"/>
              <a:gd name="connsiteX72" fmla="*/ 6674005 w 6674005"/>
              <a:gd name="connsiteY72" fmla="*/ 2196791 h 2196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674005" h="2196791">
                <a:moveTo>
                  <a:pt x="0" y="0"/>
                </a:moveTo>
                <a:lnTo>
                  <a:pt x="122663" y="0"/>
                </a:lnTo>
                <a:lnTo>
                  <a:pt x="122663" y="83634"/>
                </a:lnTo>
                <a:lnTo>
                  <a:pt x="178419" y="83634"/>
                </a:lnTo>
                <a:lnTo>
                  <a:pt x="178419" y="167269"/>
                </a:lnTo>
                <a:lnTo>
                  <a:pt x="284356" y="167269"/>
                </a:lnTo>
                <a:lnTo>
                  <a:pt x="284356" y="239751"/>
                </a:lnTo>
                <a:lnTo>
                  <a:pt x="373566" y="239751"/>
                </a:lnTo>
                <a:lnTo>
                  <a:pt x="373566" y="301083"/>
                </a:lnTo>
                <a:lnTo>
                  <a:pt x="485078" y="301083"/>
                </a:lnTo>
                <a:lnTo>
                  <a:pt x="485078" y="367991"/>
                </a:lnTo>
                <a:lnTo>
                  <a:pt x="591014" y="367991"/>
                </a:lnTo>
                <a:lnTo>
                  <a:pt x="591014" y="434898"/>
                </a:lnTo>
                <a:lnTo>
                  <a:pt x="713678" y="434898"/>
                </a:lnTo>
                <a:lnTo>
                  <a:pt x="713678" y="501805"/>
                </a:lnTo>
                <a:lnTo>
                  <a:pt x="875370" y="501805"/>
                </a:lnTo>
                <a:lnTo>
                  <a:pt x="875370" y="551986"/>
                </a:lnTo>
                <a:lnTo>
                  <a:pt x="1037063" y="551986"/>
                </a:lnTo>
                <a:lnTo>
                  <a:pt x="1037063" y="630044"/>
                </a:lnTo>
                <a:lnTo>
                  <a:pt x="1148575" y="630044"/>
                </a:lnTo>
                <a:lnTo>
                  <a:pt x="1148575" y="680225"/>
                </a:lnTo>
                <a:lnTo>
                  <a:pt x="1265663" y="680225"/>
                </a:lnTo>
                <a:lnTo>
                  <a:pt x="1265663" y="747132"/>
                </a:lnTo>
                <a:lnTo>
                  <a:pt x="1349297" y="747132"/>
                </a:lnTo>
                <a:lnTo>
                  <a:pt x="1349297" y="808464"/>
                </a:lnTo>
                <a:lnTo>
                  <a:pt x="1466385" y="808464"/>
                </a:lnTo>
                <a:lnTo>
                  <a:pt x="1466385" y="875371"/>
                </a:lnTo>
                <a:lnTo>
                  <a:pt x="1600200" y="875371"/>
                </a:lnTo>
                <a:lnTo>
                  <a:pt x="1600200" y="925551"/>
                </a:lnTo>
                <a:lnTo>
                  <a:pt x="1717288" y="925551"/>
                </a:lnTo>
                <a:lnTo>
                  <a:pt x="1717288" y="975732"/>
                </a:lnTo>
                <a:lnTo>
                  <a:pt x="1800922" y="975732"/>
                </a:lnTo>
                <a:lnTo>
                  <a:pt x="1800922" y="1037064"/>
                </a:lnTo>
                <a:lnTo>
                  <a:pt x="1906858" y="1037064"/>
                </a:lnTo>
                <a:lnTo>
                  <a:pt x="1906858" y="1087244"/>
                </a:lnTo>
                <a:lnTo>
                  <a:pt x="1984917" y="1087244"/>
                </a:lnTo>
                <a:lnTo>
                  <a:pt x="1984917" y="1182030"/>
                </a:lnTo>
                <a:lnTo>
                  <a:pt x="2118731" y="1182030"/>
                </a:lnTo>
                <a:lnTo>
                  <a:pt x="2118731" y="1232210"/>
                </a:lnTo>
                <a:lnTo>
                  <a:pt x="2280424" y="1232210"/>
                </a:lnTo>
                <a:lnTo>
                  <a:pt x="2280424" y="1293542"/>
                </a:lnTo>
                <a:lnTo>
                  <a:pt x="2386361" y="1293542"/>
                </a:lnTo>
                <a:lnTo>
                  <a:pt x="2386361" y="1366025"/>
                </a:lnTo>
                <a:lnTo>
                  <a:pt x="2509024" y="1366025"/>
                </a:lnTo>
                <a:lnTo>
                  <a:pt x="2509024" y="1421781"/>
                </a:lnTo>
                <a:lnTo>
                  <a:pt x="2659566" y="1421781"/>
                </a:lnTo>
                <a:lnTo>
                  <a:pt x="2659566" y="1522142"/>
                </a:lnTo>
                <a:lnTo>
                  <a:pt x="2759927" y="1522142"/>
                </a:lnTo>
                <a:lnTo>
                  <a:pt x="2759927" y="1583473"/>
                </a:lnTo>
                <a:lnTo>
                  <a:pt x="2882590" y="1583473"/>
                </a:lnTo>
                <a:lnTo>
                  <a:pt x="2882590" y="1639230"/>
                </a:lnTo>
                <a:lnTo>
                  <a:pt x="3038707" y="1639230"/>
                </a:lnTo>
                <a:lnTo>
                  <a:pt x="3038707" y="1700561"/>
                </a:lnTo>
                <a:lnTo>
                  <a:pt x="3150219" y="1700561"/>
                </a:lnTo>
                <a:lnTo>
                  <a:pt x="3150219" y="1756317"/>
                </a:lnTo>
                <a:lnTo>
                  <a:pt x="3228278" y="1756317"/>
                </a:lnTo>
                <a:lnTo>
                  <a:pt x="3228278" y="1828800"/>
                </a:lnTo>
                <a:lnTo>
                  <a:pt x="3356517" y="1828800"/>
                </a:lnTo>
                <a:lnTo>
                  <a:pt x="3356517" y="1884556"/>
                </a:lnTo>
                <a:lnTo>
                  <a:pt x="3501483" y="1884556"/>
                </a:lnTo>
                <a:lnTo>
                  <a:pt x="3501483" y="1945888"/>
                </a:lnTo>
                <a:lnTo>
                  <a:pt x="3774688" y="1945888"/>
                </a:lnTo>
                <a:lnTo>
                  <a:pt x="3847170" y="1945888"/>
                </a:lnTo>
                <a:lnTo>
                  <a:pt x="3847170" y="2012795"/>
                </a:lnTo>
                <a:lnTo>
                  <a:pt x="3902927" y="2012795"/>
                </a:lnTo>
                <a:lnTo>
                  <a:pt x="3902927" y="2012795"/>
                </a:lnTo>
                <a:lnTo>
                  <a:pt x="4014439" y="2012795"/>
                </a:lnTo>
                <a:lnTo>
                  <a:pt x="4014439" y="2079703"/>
                </a:lnTo>
                <a:lnTo>
                  <a:pt x="4137102" y="2079703"/>
                </a:lnTo>
                <a:lnTo>
                  <a:pt x="4137102" y="2079703"/>
                </a:lnTo>
                <a:lnTo>
                  <a:pt x="4231888" y="2079703"/>
                </a:lnTo>
                <a:lnTo>
                  <a:pt x="4231888" y="2196791"/>
                </a:lnTo>
                <a:lnTo>
                  <a:pt x="6674005" y="2196791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31874" name="Straight Connector 31873">
            <a:extLst>
              <a:ext uri="{FF2B5EF4-FFF2-40B4-BE49-F238E27FC236}">
                <a16:creationId xmlns:a16="http://schemas.microsoft.com/office/drawing/2014/main" id="{C36F619A-0D23-0D5F-E176-884B1711325E}"/>
              </a:ext>
            </a:extLst>
          </p:cNvPr>
          <p:cNvCxnSpPr/>
          <p:nvPr/>
        </p:nvCxnSpPr>
        <p:spPr bwMode="auto">
          <a:xfrm>
            <a:off x="6731104" y="3848581"/>
            <a:ext cx="5152093" cy="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1875" name="Freeform 4">
            <a:extLst>
              <a:ext uri="{FF2B5EF4-FFF2-40B4-BE49-F238E27FC236}">
                <a16:creationId xmlns:a16="http://schemas.microsoft.com/office/drawing/2014/main" id="{C92C47F1-E78C-5B03-3589-F7E2ABE73580}"/>
              </a:ext>
            </a:extLst>
          </p:cNvPr>
          <p:cNvSpPr/>
          <p:nvPr/>
        </p:nvSpPr>
        <p:spPr bwMode="auto">
          <a:xfrm>
            <a:off x="6723228" y="2506952"/>
            <a:ext cx="5229291" cy="2570483"/>
          </a:xfrm>
          <a:custGeom>
            <a:avLst/>
            <a:gdLst>
              <a:gd name="connsiteX0" fmla="*/ 0 w 7013448"/>
              <a:gd name="connsiteY0" fmla="*/ 0 h 2926080"/>
              <a:gd name="connsiteX1" fmla="*/ 0 w 7013448"/>
              <a:gd name="connsiteY1" fmla="*/ 2926080 h 2926080"/>
              <a:gd name="connsiteX2" fmla="*/ 7013448 w 7013448"/>
              <a:gd name="connsiteY2" fmla="*/ 2926080 h 292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13448" h="2926080">
                <a:moveTo>
                  <a:pt x="0" y="0"/>
                </a:moveTo>
                <a:lnTo>
                  <a:pt x="0" y="2926080"/>
                </a:lnTo>
                <a:lnTo>
                  <a:pt x="7013448" y="2926080"/>
                </a:lnTo>
              </a:path>
            </a:pathLst>
          </a:cu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1876" name="TextBox 31875">
            <a:extLst>
              <a:ext uri="{FF2B5EF4-FFF2-40B4-BE49-F238E27FC236}">
                <a16:creationId xmlns:a16="http://schemas.microsoft.com/office/drawing/2014/main" id="{6804C251-361B-502B-2583-1017538D1673}"/>
              </a:ext>
            </a:extLst>
          </p:cNvPr>
          <p:cNvSpPr txBox="1"/>
          <p:nvPr/>
        </p:nvSpPr>
        <p:spPr bwMode="auto">
          <a:xfrm>
            <a:off x="8573220" y="2147959"/>
            <a:ext cx="14798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Median (95% CI)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11.1 (10.0-12.1)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9.2 (8.3-10.6)</a:t>
            </a:r>
          </a:p>
        </p:txBody>
      </p:sp>
      <p:sp>
        <p:nvSpPr>
          <p:cNvPr id="31877" name="TextBox 31876">
            <a:extLst>
              <a:ext uri="{FF2B5EF4-FFF2-40B4-BE49-F238E27FC236}">
                <a16:creationId xmlns:a16="http://schemas.microsoft.com/office/drawing/2014/main" id="{85415A2F-3C68-B58C-7A22-C2BE94090483}"/>
              </a:ext>
            </a:extLst>
          </p:cNvPr>
          <p:cNvSpPr txBox="1"/>
          <p:nvPr/>
        </p:nvSpPr>
        <p:spPr bwMode="auto">
          <a:xfrm>
            <a:off x="9905487" y="2147959"/>
            <a:ext cx="1398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HR (95% CI)</a:t>
            </a:r>
            <a:b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0.83 (0.70-0.99)</a:t>
            </a:r>
          </a:p>
        </p:txBody>
      </p:sp>
      <p:sp>
        <p:nvSpPr>
          <p:cNvPr id="31878" name="TextBox 31877">
            <a:extLst>
              <a:ext uri="{FF2B5EF4-FFF2-40B4-BE49-F238E27FC236}">
                <a16:creationId xmlns:a16="http://schemas.microsoft.com/office/drawing/2014/main" id="{306EA6E0-5092-0AFE-5079-27CB2E013413}"/>
              </a:ext>
            </a:extLst>
          </p:cNvPr>
          <p:cNvSpPr txBox="1"/>
          <p:nvPr/>
        </p:nvSpPr>
        <p:spPr bwMode="auto">
          <a:xfrm>
            <a:off x="11176345" y="2147959"/>
            <a:ext cx="7761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Value</a:t>
            </a:r>
            <a:b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.04</a:t>
            </a:r>
          </a:p>
        </p:txBody>
      </p:sp>
      <p:grpSp>
        <p:nvGrpSpPr>
          <p:cNvPr id="31879" name="Group 31878">
            <a:extLst>
              <a:ext uri="{FF2B5EF4-FFF2-40B4-BE49-F238E27FC236}">
                <a16:creationId xmlns:a16="http://schemas.microsoft.com/office/drawing/2014/main" id="{9E9DF72E-31BF-F13E-084F-B947B4035C04}"/>
              </a:ext>
            </a:extLst>
          </p:cNvPr>
          <p:cNvGrpSpPr/>
          <p:nvPr/>
        </p:nvGrpSpPr>
        <p:grpSpPr>
          <a:xfrm>
            <a:off x="7311572" y="2146007"/>
            <a:ext cx="1459681" cy="646331"/>
            <a:chOff x="10613136" y="1873788"/>
            <a:chExt cx="1957701" cy="735743"/>
          </a:xfrm>
        </p:grpSpPr>
        <p:sp>
          <p:nvSpPr>
            <p:cNvPr id="31986" name="TextBox 31985">
              <a:extLst>
                <a:ext uri="{FF2B5EF4-FFF2-40B4-BE49-F238E27FC236}">
                  <a16:creationId xmlns:a16="http://schemas.microsoft.com/office/drawing/2014/main" id="{BA00D700-6657-407D-74AD-FA07D0123027}"/>
                </a:ext>
              </a:extLst>
            </p:cNvPr>
            <p:cNvSpPr txBox="1"/>
            <p:nvPr/>
          </p:nvSpPr>
          <p:spPr bwMode="auto">
            <a:xfrm>
              <a:off x="10908517" y="1873788"/>
              <a:ext cx="1662320" cy="735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Arm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NALIRIFOX</a:t>
              </a:r>
              <a:b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Gem + </a:t>
              </a:r>
              <a:r>
                <a:rPr kumimoji="0" lang="en-US" sz="1200" b="0" i="1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Nab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-P</a:t>
              </a:r>
            </a:p>
          </p:txBody>
        </p:sp>
        <p:grpSp>
          <p:nvGrpSpPr>
            <p:cNvPr id="31987" name="Group 31986">
              <a:extLst>
                <a:ext uri="{FF2B5EF4-FFF2-40B4-BE49-F238E27FC236}">
                  <a16:creationId xmlns:a16="http://schemas.microsoft.com/office/drawing/2014/main" id="{A7013A96-CE19-69C2-2530-B2A53DD04BD4}"/>
                </a:ext>
              </a:extLst>
            </p:cNvPr>
            <p:cNvGrpSpPr/>
            <p:nvPr/>
          </p:nvGrpSpPr>
          <p:grpSpPr>
            <a:xfrm>
              <a:off x="10613136" y="2189559"/>
              <a:ext cx="315214" cy="111125"/>
              <a:chOff x="10613136" y="2189559"/>
              <a:chExt cx="315214" cy="111125"/>
            </a:xfrm>
          </p:grpSpPr>
          <p:cxnSp>
            <p:nvCxnSpPr>
              <p:cNvPr id="31991" name="Straight Connector 31990">
                <a:extLst>
                  <a:ext uri="{FF2B5EF4-FFF2-40B4-BE49-F238E27FC236}">
                    <a16:creationId xmlns:a16="http://schemas.microsoft.com/office/drawing/2014/main" id="{A4F8A775-5AEC-238F-92E0-A9ABC3000E4C}"/>
                  </a:ext>
                </a:extLst>
              </p:cNvPr>
              <p:cNvCxnSpPr/>
              <p:nvPr/>
            </p:nvCxnSpPr>
            <p:spPr bwMode="auto">
              <a:xfrm flipH="1">
                <a:off x="10613136" y="2243120"/>
                <a:ext cx="315214" cy="0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92" name="Straight Connector 31991">
                <a:extLst>
                  <a:ext uri="{FF2B5EF4-FFF2-40B4-BE49-F238E27FC236}">
                    <a16:creationId xmlns:a16="http://schemas.microsoft.com/office/drawing/2014/main" id="{058DA4A7-051D-4F1F-7B75-D667D4838FC2}"/>
                  </a:ext>
                </a:extLst>
              </p:cNvPr>
              <p:cNvCxnSpPr/>
              <p:nvPr/>
            </p:nvCxnSpPr>
            <p:spPr bwMode="auto">
              <a:xfrm>
                <a:off x="10773029" y="2189559"/>
                <a:ext cx="0" cy="111125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31988" name="Group 31987">
              <a:extLst>
                <a:ext uri="{FF2B5EF4-FFF2-40B4-BE49-F238E27FC236}">
                  <a16:creationId xmlns:a16="http://schemas.microsoft.com/office/drawing/2014/main" id="{93971650-8C65-079A-EC14-9B1A78522D48}"/>
                </a:ext>
              </a:extLst>
            </p:cNvPr>
            <p:cNvGrpSpPr/>
            <p:nvPr/>
          </p:nvGrpSpPr>
          <p:grpSpPr>
            <a:xfrm>
              <a:off x="10613136" y="2408237"/>
              <a:ext cx="315214" cy="111125"/>
              <a:chOff x="10613136" y="2408237"/>
              <a:chExt cx="315214" cy="111125"/>
            </a:xfrm>
          </p:grpSpPr>
          <p:cxnSp>
            <p:nvCxnSpPr>
              <p:cNvPr id="31989" name="Straight Connector 31988">
                <a:extLst>
                  <a:ext uri="{FF2B5EF4-FFF2-40B4-BE49-F238E27FC236}">
                    <a16:creationId xmlns:a16="http://schemas.microsoft.com/office/drawing/2014/main" id="{C0A1EFC4-0C0F-47B8-642D-8C01FFAFBD9F}"/>
                  </a:ext>
                </a:extLst>
              </p:cNvPr>
              <p:cNvCxnSpPr/>
              <p:nvPr/>
            </p:nvCxnSpPr>
            <p:spPr bwMode="auto">
              <a:xfrm flipH="1">
                <a:off x="10613136" y="2463800"/>
                <a:ext cx="315214" cy="0"/>
              </a:xfrm>
              <a:prstGeom prst="line">
                <a:avLst/>
              </a:prstGeom>
              <a:noFill/>
              <a:ln w="28575" cap="flat" cmpd="sng" algn="ctr">
                <a:solidFill>
                  <a:srgbClr val="E1471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1990" name="Straight Connector 31989">
                <a:extLst>
                  <a:ext uri="{FF2B5EF4-FFF2-40B4-BE49-F238E27FC236}">
                    <a16:creationId xmlns:a16="http://schemas.microsoft.com/office/drawing/2014/main" id="{1411D853-C644-72F9-3F44-14DE8B38CF6B}"/>
                  </a:ext>
                </a:extLst>
              </p:cNvPr>
              <p:cNvCxnSpPr/>
              <p:nvPr/>
            </p:nvCxnSpPr>
            <p:spPr bwMode="auto">
              <a:xfrm>
                <a:off x="10777347" y="2408237"/>
                <a:ext cx="0" cy="111125"/>
              </a:xfrm>
              <a:prstGeom prst="line">
                <a:avLst/>
              </a:prstGeom>
              <a:noFill/>
              <a:ln w="28575" cap="flat" cmpd="sng" algn="ctr">
                <a:solidFill>
                  <a:srgbClr val="E1471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31880" name="TextBox 31879">
            <a:extLst>
              <a:ext uri="{FF2B5EF4-FFF2-40B4-BE49-F238E27FC236}">
                <a16:creationId xmlns:a16="http://schemas.microsoft.com/office/drawing/2014/main" id="{3565D083-5FCE-217F-C9C6-848ECE02AEAE}"/>
              </a:ext>
            </a:extLst>
          </p:cNvPr>
          <p:cNvSpPr txBox="1"/>
          <p:nvPr/>
        </p:nvSpPr>
        <p:spPr bwMode="auto">
          <a:xfrm rot="16200000">
            <a:off x="5839395" y="3678991"/>
            <a:ext cx="80021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OS (%)</a:t>
            </a:r>
          </a:p>
        </p:txBody>
      </p:sp>
      <p:grpSp>
        <p:nvGrpSpPr>
          <p:cNvPr id="31881" name="Group 31880">
            <a:extLst>
              <a:ext uri="{FF2B5EF4-FFF2-40B4-BE49-F238E27FC236}">
                <a16:creationId xmlns:a16="http://schemas.microsoft.com/office/drawing/2014/main" id="{0054BF29-3685-0A7B-D527-7D9EFB602115}"/>
              </a:ext>
            </a:extLst>
          </p:cNvPr>
          <p:cNvGrpSpPr/>
          <p:nvPr/>
        </p:nvGrpSpPr>
        <p:grpSpPr>
          <a:xfrm>
            <a:off x="6656685" y="2621820"/>
            <a:ext cx="70673" cy="2453525"/>
            <a:chOff x="2759926" y="1648662"/>
            <a:chExt cx="94786" cy="2792942"/>
          </a:xfrm>
        </p:grpSpPr>
        <p:cxnSp>
          <p:nvCxnSpPr>
            <p:cNvPr id="31980" name="Straight Connector 31979">
              <a:extLst>
                <a:ext uri="{FF2B5EF4-FFF2-40B4-BE49-F238E27FC236}">
                  <a16:creationId xmlns:a16="http://schemas.microsoft.com/office/drawing/2014/main" id="{1850100F-A440-6A82-E825-DA550564B61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164866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81" name="Straight Connector 31980">
              <a:extLst>
                <a:ext uri="{FF2B5EF4-FFF2-40B4-BE49-F238E27FC236}">
                  <a16:creationId xmlns:a16="http://schemas.microsoft.com/office/drawing/2014/main" id="{A21907AC-4694-AFC2-5431-27E5A8D267D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20725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82" name="Straight Connector 31981">
              <a:extLst>
                <a:ext uri="{FF2B5EF4-FFF2-40B4-BE49-F238E27FC236}">
                  <a16:creationId xmlns:a16="http://schemas.microsoft.com/office/drawing/2014/main" id="{0F682550-F4EA-2857-DF14-59FA33DCB8F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765838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83" name="Straight Connector 31982">
              <a:extLst>
                <a:ext uri="{FF2B5EF4-FFF2-40B4-BE49-F238E27FC236}">
                  <a16:creationId xmlns:a16="http://schemas.microsoft.com/office/drawing/2014/main" id="{31DF9864-4EB2-B680-9329-BAF97783332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3324426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84" name="Straight Connector 31983">
              <a:extLst>
                <a:ext uri="{FF2B5EF4-FFF2-40B4-BE49-F238E27FC236}">
                  <a16:creationId xmlns:a16="http://schemas.microsoft.com/office/drawing/2014/main" id="{A06A0438-CCEE-EAAF-46BD-A9C005498D3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3883014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85" name="Straight Connector 31984">
              <a:extLst>
                <a:ext uri="{FF2B5EF4-FFF2-40B4-BE49-F238E27FC236}">
                  <a16:creationId xmlns:a16="http://schemas.microsoft.com/office/drawing/2014/main" id="{EE16E906-3B2C-1A9B-7603-C2CF471DB08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4441604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31882" name="Group 31881">
            <a:extLst>
              <a:ext uri="{FF2B5EF4-FFF2-40B4-BE49-F238E27FC236}">
                <a16:creationId xmlns:a16="http://schemas.microsoft.com/office/drawing/2014/main" id="{01ADB84E-E8A7-5D5F-BC26-7A74FE7B28B9}"/>
              </a:ext>
            </a:extLst>
          </p:cNvPr>
          <p:cNvGrpSpPr/>
          <p:nvPr/>
        </p:nvGrpSpPr>
        <p:grpSpPr>
          <a:xfrm>
            <a:off x="6589907" y="5118341"/>
            <a:ext cx="5430568" cy="276999"/>
            <a:chOff x="2738128" y="4490541"/>
            <a:chExt cx="7283397" cy="315318"/>
          </a:xfrm>
        </p:grpSpPr>
        <p:sp>
          <p:nvSpPr>
            <p:cNvPr id="31964" name="TextBox 31963">
              <a:extLst>
                <a:ext uri="{FF2B5EF4-FFF2-40B4-BE49-F238E27FC236}">
                  <a16:creationId xmlns:a16="http://schemas.microsoft.com/office/drawing/2014/main" id="{7D559E18-C4A8-AB9F-B0B8-415FC2315535}"/>
                </a:ext>
              </a:extLst>
            </p:cNvPr>
            <p:cNvSpPr txBox="1"/>
            <p:nvPr/>
          </p:nvSpPr>
          <p:spPr bwMode="auto">
            <a:xfrm>
              <a:off x="2738128" y="4490541"/>
              <a:ext cx="376667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  <p:sp>
          <p:nvSpPr>
            <p:cNvPr id="31965" name="TextBox 31964">
              <a:extLst>
                <a:ext uri="{FF2B5EF4-FFF2-40B4-BE49-F238E27FC236}">
                  <a16:creationId xmlns:a16="http://schemas.microsoft.com/office/drawing/2014/main" id="{42483FBD-00CE-6FD5-2763-D6322DBD7FBA}"/>
                </a:ext>
              </a:extLst>
            </p:cNvPr>
            <p:cNvSpPr txBox="1"/>
            <p:nvPr/>
          </p:nvSpPr>
          <p:spPr bwMode="auto">
            <a:xfrm>
              <a:off x="3198700" y="4490541"/>
              <a:ext cx="365917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</a:t>
              </a:r>
            </a:p>
          </p:txBody>
        </p:sp>
        <p:sp>
          <p:nvSpPr>
            <p:cNvPr id="31966" name="TextBox 31965">
              <a:extLst>
                <a:ext uri="{FF2B5EF4-FFF2-40B4-BE49-F238E27FC236}">
                  <a16:creationId xmlns:a16="http://schemas.microsoft.com/office/drawing/2014/main" id="{7BFF6BB8-5E4B-E3A4-8D76-6D010ABB2B66}"/>
                </a:ext>
              </a:extLst>
            </p:cNvPr>
            <p:cNvSpPr txBox="1"/>
            <p:nvPr/>
          </p:nvSpPr>
          <p:spPr bwMode="auto">
            <a:xfrm>
              <a:off x="3650527" y="4490541"/>
              <a:ext cx="376666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4</a:t>
              </a:r>
            </a:p>
          </p:txBody>
        </p:sp>
        <p:sp>
          <p:nvSpPr>
            <p:cNvPr id="31967" name="TextBox 31966">
              <a:extLst>
                <a:ext uri="{FF2B5EF4-FFF2-40B4-BE49-F238E27FC236}">
                  <a16:creationId xmlns:a16="http://schemas.microsoft.com/office/drawing/2014/main" id="{CC7E4B50-CACE-674C-835A-536DBA414C2E}"/>
                </a:ext>
              </a:extLst>
            </p:cNvPr>
            <p:cNvSpPr txBox="1"/>
            <p:nvPr/>
          </p:nvSpPr>
          <p:spPr bwMode="auto">
            <a:xfrm>
              <a:off x="4106653" y="4490541"/>
              <a:ext cx="378816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6</a:t>
              </a:r>
            </a:p>
          </p:txBody>
        </p:sp>
        <p:sp>
          <p:nvSpPr>
            <p:cNvPr id="31968" name="TextBox 31967">
              <a:extLst>
                <a:ext uri="{FF2B5EF4-FFF2-40B4-BE49-F238E27FC236}">
                  <a16:creationId xmlns:a16="http://schemas.microsoft.com/office/drawing/2014/main" id="{C15E07A8-639C-F74E-7DFA-C6DF9C9E3E5C}"/>
                </a:ext>
              </a:extLst>
            </p:cNvPr>
            <p:cNvSpPr txBox="1"/>
            <p:nvPr/>
          </p:nvSpPr>
          <p:spPr bwMode="auto">
            <a:xfrm>
              <a:off x="4559991" y="4490541"/>
              <a:ext cx="378816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8</a:t>
              </a:r>
            </a:p>
          </p:txBody>
        </p:sp>
        <p:sp>
          <p:nvSpPr>
            <p:cNvPr id="31969" name="TextBox 31968">
              <a:extLst>
                <a:ext uri="{FF2B5EF4-FFF2-40B4-BE49-F238E27FC236}">
                  <a16:creationId xmlns:a16="http://schemas.microsoft.com/office/drawing/2014/main" id="{822B2CF2-2CA1-4171-EFC6-74C76391EEED}"/>
                </a:ext>
              </a:extLst>
            </p:cNvPr>
            <p:cNvSpPr txBox="1"/>
            <p:nvPr/>
          </p:nvSpPr>
          <p:spPr bwMode="auto">
            <a:xfrm>
              <a:off x="4989291" y="4490541"/>
              <a:ext cx="443315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10</a:t>
              </a:r>
            </a:p>
          </p:txBody>
        </p:sp>
        <p:sp>
          <p:nvSpPr>
            <p:cNvPr id="31970" name="TextBox 31969">
              <a:extLst>
                <a:ext uri="{FF2B5EF4-FFF2-40B4-BE49-F238E27FC236}">
                  <a16:creationId xmlns:a16="http://schemas.microsoft.com/office/drawing/2014/main" id="{8AC1409B-BE46-C6B1-FFF8-5C8DE20CA061}"/>
                </a:ext>
              </a:extLst>
            </p:cNvPr>
            <p:cNvSpPr txBox="1"/>
            <p:nvPr/>
          </p:nvSpPr>
          <p:spPr bwMode="auto">
            <a:xfrm>
              <a:off x="5448691" y="4490541"/>
              <a:ext cx="432564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12</a:t>
              </a:r>
            </a:p>
          </p:txBody>
        </p:sp>
        <p:sp>
          <p:nvSpPr>
            <p:cNvPr id="31971" name="TextBox 31970">
              <a:extLst>
                <a:ext uri="{FF2B5EF4-FFF2-40B4-BE49-F238E27FC236}">
                  <a16:creationId xmlns:a16="http://schemas.microsoft.com/office/drawing/2014/main" id="{97E935D1-D229-D803-AC3C-4958A1A9E2DB}"/>
                </a:ext>
              </a:extLst>
            </p:cNvPr>
            <p:cNvSpPr txBox="1"/>
            <p:nvPr/>
          </p:nvSpPr>
          <p:spPr bwMode="auto">
            <a:xfrm>
              <a:off x="5900519" y="4490541"/>
              <a:ext cx="443315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14</a:t>
              </a:r>
            </a:p>
          </p:txBody>
        </p:sp>
        <p:sp>
          <p:nvSpPr>
            <p:cNvPr id="31972" name="TextBox 31971">
              <a:extLst>
                <a:ext uri="{FF2B5EF4-FFF2-40B4-BE49-F238E27FC236}">
                  <a16:creationId xmlns:a16="http://schemas.microsoft.com/office/drawing/2014/main" id="{0A26B159-8B1B-BC2E-02F0-8B386B56EE5D}"/>
                </a:ext>
              </a:extLst>
            </p:cNvPr>
            <p:cNvSpPr txBox="1"/>
            <p:nvPr/>
          </p:nvSpPr>
          <p:spPr bwMode="auto">
            <a:xfrm>
              <a:off x="6356648" y="4490541"/>
              <a:ext cx="445464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16</a:t>
              </a:r>
            </a:p>
          </p:txBody>
        </p:sp>
        <p:sp>
          <p:nvSpPr>
            <p:cNvPr id="31973" name="TextBox 31972">
              <a:extLst>
                <a:ext uri="{FF2B5EF4-FFF2-40B4-BE49-F238E27FC236}">
                  <a16:creationId xmlns:a16="http://schemas.microsoft.com/office/drawing/2014/main" id="{C2FA5747-8834-9E32-3A26-29E2CC9805A8}"/>
                </a:ext>
              </a:extLst>
            </p:cNvPr>
            <p:cNvSpPr txBox="1"/>
            <p:nvPr/>
          </p:nvSpPr>
          <p:spPr bwMode="auto">
            <a:xfrm>
              <a:off x="6815020" y="4490541"/>
              <a:ext cx="445464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18</a:t>
              </a:r>
            </a:p>
          </p:txBody>
        </p:sp>
        <p:sp>
          <p:nvSpPr>
            <p:cNvPr id="31974" name="TextBox 31973">
              <a:extLst>
                <a:ext uri="{FF2B5EF4-FFF2-40B4-BE49-F238E27FC236}">
                  <a16:creationId xmlns:a16="http://schemas.microsoft.com/office/drawing/2014/main" id="{BD263A5C-FFFE-A03A-6CEF-C19F12FADF76}"/>
                </a:ext>
              </a:extLst>
            </p:cNvPr>
            <p:cNvSpPr txBox="1"/>
            <p:nvPr/>
          </p:nvSpPr>
          <p:spPr bwMode="auto">
            <a:xfrm>
              <a:off x="7247497" y="4490541"/>
              <a:ext cx="494913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31975" name="TextBox 31974">
              <a:extLst>
                <a:ext uri="{FF2B5EF4-FFF2-40B4-BE49-F238E27FC236}">
                  <a16:creationId xmlns:a16="http://schemas.microsoft.com/office/drawing/2014/main" id="{34FE0596-F53D-CDA4-9622-E67C3F5DB7C6}"/>
                </a:ext>
              </a:extLst>
            </p:cNvPr>
            <p:cNvSpPr txBox="1"/>
            <p:nvPr/>
          </p:nvSpPr>
          <p:spPr bwMode="auto">
            <a:xfrm>
              <a:off x="7710072" y="4490541"/>
              <a:ext cx="484162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22</a:t>
              </a:r>
            </a:p>
          </p:txBody>
        </p:sp>
        <p:sp>
          <p:nvSpPr>
            <p:cNvPr id="31976" name="TextBox 31975">
              <a:extLst>
                <a:ext uri="{FF2B5EF4-FFF2-40B4-BE49-F238E27FC236}">
                  <a16:creationId xmlns:a16="http://schemas.microsoft.com/office/drawing/2014/main" id="{0078238D-4959-A5A7-6039-51C295FD0645}"/>
                </a:ext>
              </a:extLst>
            </p:cNvPr>
            <p:cNvSpPr txBox="1"/>
            <p:nvPr/>
          </p:nvSpPr>
          <p:spPr bwMode="auto">
            <a:xfrm>
              <a:off x="8158037" y="4490541"/>
              <a:ext cx="494913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24</a:t>
              </a:r>
            </a:p>
          </p:txBody>
        </p:sp>
        <p:sp>
          <p:nvSpPr>
            <p:cNvPr id="31977" name="TextBox 31976">
              <a:extLst>
                <a:ext uri="{FF2B5EF4-FFF2-40B4-BE49-F238E27FC236}">
                  <a16:creationId xmlns:a16="http://schemas.microsoft.com/office/drawing/2014/main" id="{A9F03D63-B435-10A4-E914-060C55AE1A96}"/>
                </a:ext>
              </a:extLst>
            </p:cNvPr>
            <p:cNvSpPr txBox="1"/>
            <p:nvPr/>
          </p:nvSpPr>
          <p:spPr bwMode="auto">
            <a:xfrm>
              <a:off x="8612159" y="4490541"/>
              <a:ext cx="497062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26</a:t>
              </a:r>
            </a:p>
          </p:txBody>
        </p:sp>
        <p:sp>
          <p:nvSpPr>
            <p:cNvPr id="31978" name="TextBox 31977">
              <a:extLst>
                <a:ext uri="{FF2B5EF4-FFF2-40B4-BE49-F238E27FC236}">
                  <a16:creationId xmlns:a16="http://schemas.microsoft.com/office/drawing/2014/main" id="{DF86512B-C660-084E-B4D6-0E974FEB6415}"/>
                </a:ext>
              </a:extLst>
            </p:cNvPr>
            <p:cNvSpPr txBox="1"/>
            <p:nvPr/>
          </p:nvSpPr>
          <p:spPr bwMode="auto">
            <a:xfrm>
              <a:off x="9072537" y="4490541"/>
              <a:ext cx="497062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28</a:t>
              </a:r>
            </a:p>
          </p:txBody>
        </p:sp>
        <p:sp>
          <p:nvSpPr>
            <p:cNvPr id="31979" name="TextBox 31978">
              <a:extLst>
                <a:ext uri="{FF2B5EF4-FFF2-40B4-BE49-F238E27FC236}">
                  <a16:creationId xmlns:a16="http://schemas.microsoft.com/office/drawing/2014/main" id="{249DEAD0-C21F-12CE-4295-B96BB15C00CB}"/>
                </a:ext>
              </a:extLst>
            </p:cNvPr>
            <p:cNvSpPr txBox="1"/>
            <p:nvPr/>
          </p:nvSpPr>
          <p:spPr bwMode="auto">
            <a:xfrm>
              <a:off x="9522312" y="4490541"/>
              <a:ext cx="499213" cy="315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30</a:t>
              </a:r>
            </a:p>
          </p:txBody>
        </p:sp>
      </p:grpSp>
      <p:grpSp>
        <p:nvGrpSpPr>
          <p:cNvPr id="31883" name="Group 31882">
            <a:extLst>
              <a:ext uri="{FF2B5EF4-FFF2-40B4-BE49-F238E27FC236}">
                <a16:creationId xmlns:a16="http://schemas.microsoft.com/office/drawing/2014/main" id="{E9487228-037E-4496-AFC1-34D589156934}"/>
              </a:ext>
            </a:extLst>
          </p:cNvPr>
          <p:cNvGrpSpPr/>
          <p:nvPr/>
        </p:nvGrpSpPr>
        <p:grpSpPr>
          <a:xfrm>
            <a:off x="6731104" y="5070627"/>
            <a:ext cx="5106982" cy="83268"/>
            <a:chOff x="2927499" y="4522807"/>
            <a:chExt cx="6849409" cy="94787"/>
          </a:xfrm>
        </p:grpSpPr>
        <p:cxnSp>
          <p:nvCxnSpPr>
            <p:cNvPr id="31948" name="Straight Connector 31947">
              <a:extLst>
                <a:ext uri="{FF2B5EF4-FFF2-40B4-BE49-F238E27FC236}">
                  <a16:creationId xmlns:a16="http://schemas.microsoft.com/office/drawing/2014/main" id="{3F6A16BF-238D-87FD-5001-AE2CB8292F08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2880106" y="457020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9" name="Straight Connector 31948">
              <a:extLst>
                <a:ext uri="{FF2B5EF4-FFF2-40B4-BE49-F238E27FC236}">
                  <a16:creationId xmlns:a16="http://schemas.microsoft.com/office/drawing/2014/main" id="{79C630CA-A798-5453-E1BA-57667035C618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3336733" y="457020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0" name="Straight Connector 31949">
              <a:extLst>
                <a:ext uri="{FF2B5EF4-FFF2-40B4-BE49-F238E27FC236}">
                  <a16:creationId xmlns:a16="http://schemas.microsoft.com/office/drawing/2014/main" id="{DB4AE94C-A4D0-2AB1-BE3F-E1E7D6B7D6A4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3793360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1" name="Straight Connector 31950">
              <a:extLst>
                <a:ext uri="{FF2B5EF4-FFF2-40B4-BE49-F238E27FC236}">
                  <a16:creationId xmlns:a16="http://schemas.microsoft.com/office/drawing/2014/main" id="{C52A6534-0D71-9BC9-717F-D6505D3259D6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249987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2" name="Straight Connector 31951">
              <a:extLst>
                <a:ext uri="{FF2B5EF4-FFF2-40B4-BE49-F238E27FC236}">
                  <a16:creationId xmlns:a16="http://schemas.microsoft.com/office/drawing/2014/main" id="{B4A799D8-CE9D-AA9F-D557-CFADCF019081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706614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3" name="Straight Connector 31952">
              <a:extLst>
                <a:ext uri="{FF2B5EF4-FFF2-40B4-BE49-F238E27FC236}">
                  <a16:creationId xmlns:a16="http://schemas.microsoft.com/office/drawing/2014/main" id="{65730E6B-2B9E-B265-F092-01790F4D9621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5163241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4" name="Straight Connector 31953">
              <a:extLst>
                <a:ext uri="{FF2B5EF4-FFF2-40B4-BE49-F238E27FC236}">
                  <a16:creationId xmlns:a16="http://schemas.microsoft.com/office/drawing/2014/main" id="{D3030CD8-21AD-C62A-A9CB-5E40ACDFAAE4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5619868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5" name="Straight Connector 31954">
              <a:extLst>
                <a:ext uri="{FF2B5EF4-FFF2-40B4-BE49-F238E27FC236}">
                  <a16:creationId xmlns:a16="http://schemas.microsoft.com/office/drawing/2014/main" id="{7B73CA1F-FCB7-5ACF-E9A7-20BB4E792262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6076495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6" name="Straight Connector 31955">
              <a:extLst>
                <a:ext uri="{FF2B5EF4-FFF2-40B4-BE49-F238E27FC236}">
                  <a16:creationId xmlns:a16="http://schemas.microsoft.com/office/drawing/2014/main" id="{D2D6E7B2-96A7-F2E1-B715-8EBCF8CC3A89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6533122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7" name="Straight Connector 31956">
              <a:extLst>
                <a:ext uri="{FF2B5EF4-FFF2-40B4-BE49-F238E27FC236}">
                  <a16:creationId xmlns:a16="http://schemas.microsoft.com/office/drawing/2014/main" id="{019F733C-21D4-C469-BBBF-6E2FD821969B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6989749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8" name="Straight Connector 31957">
              <a:extLst>
                <a:ext uri="{FF2B5EF4-FFF2-40B4-BE49-F238E27FC236}">
                  <a16:creationId xmlns:a16="http://schemas.microsoft.com/office/drawing/2014/main" id="{318C90E6-5FFA-4932-3B30-09B3D58E0C26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7446376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59" name="Straight Connector 31958">
              <a:extLst>
                <a:ext uri="{FF2B5EF4-FFF2-40B4-BE49-F238E27FC236}">
                  <a16:creationId xmlns:a16="http://schemas.microsoft.com/office/drawing/2014/main" id="{DA14980A-EEAB-B202-5291-0AAA9B2EC6EF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7903003" y="4570201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60" name="Straight Connector 31959">
              <a:extLst>
                <a:ext uri="{FF2B5EF4-FFF2-40B4-BE49-F238E27FC236}">
                  <a16:creationId xmlns:a16="http://schemas.microsoft.com/office/drawing/2014/main" id="{E8BE3264-EAEF-4D7E-946B-43596183785E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8359630" y="457020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61" name="Straight Connector 31960">
              <a:extLst>
                <a:ext uri="{FF2B5EF4-FFF2-40B4-BE49-F238E27FC236}">
                  <a16:creationId xmlns:a16="http://schemas.microsoft.com/office/drawing/2014/main" id="{2395DBA4-2639-C486-7F3E-5B7EAED48132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8816257" y="457020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62" name="Straight Connector 31961">
              <a:extLst>
                <a:ext uri="{FF2B5EF4-FFF2-40B4-BE49-F238E27FC236}">
                  <a16:creationId xmlns:a16="http://schemas.microsoft.com/office/drawing/2014/main" id="{7966D664-F97D-F537-BC0E-3D0F78E8BF03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9272884" y="457020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63" name="Straight Connector 31962">
              <a:extLst>
                <a:ext uri="{FF2B5EF4-FFF2-40B4-BE49-F238E27FC236}">
                  <a16:creationId xmlns:a16="http://schemas.microsoft.com/office/drawing/2014/main" id="{93EEDB0D-FB37-6500-F63B-2C09AD2EB41D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9729515" y="457020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31884" name="TextBox 31883">
            <a:extLst>
              <a:ext uri="{FF2B5EF4-FFF2-40B4-BE49-F238E27FC236}">
                <a16:creationId xmlns:a16="http://schemas.microsoft.com/office/drawing/2014/main" id="{D29D8CE5-BF07-5D28-CC2F-7E5D771067A2}"/>
              </a:ext>
            </a:extLst>
          </p:cNvPr>
          <p:cNvSpPr txBox="1"/>
          <p:nvPr/>
        </p:nvSpPr>
        <p:spPr bwMode="auto">
          <a:xfrm>
            <a:off x="8811241" y="5349590"/>
            <a:ext cx="99738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Time (Mo)</a:t>
            </a:r>
          </a:p>
        </p:txBody>
      </p:sp>
      <p:sp>
        <p:nvSpPr>
          <p:cNvPr id="31885" name="Freeform 31849">
            <a:extLst>
              <a:ext uri="{FF2B5EF4-FFF2-40B4-BE49-F238E27FC236}">
                <a16:creationId xmlns:a16="http://schemas.microsoft.com/office/drawing/2014/main" id="{6327BB2A-B696-EF90-CA4F-7A56E0A5FDDD}"/>
              </a:ext>
            </a:extLst>
          </p:cNvPr>
          <p:cNvSpPr/>
          <p:nvPr/>
        </p:nvSpPr>
        <p:spPr bwMode="auto">
          <a:xfrm>
            <a:off x="6731976" y="2617137"/>
            <a:ext cx="4302964" cy="2455297"/>
          </a:xfrm>
          <a:custGeom>
            <a:avLst/>
            <a:gdLst>
              <a:gd name="connsiteX0" fmla="*/ 0 w 5771072"/>
              <a:gd name="connsiteY0" fmla="*/ 0 h 2794959"/>
              <a:gd name="connsiteX1" fmla="*/ 107830 w 5771072"/>
              <a:gd name="connsiteY1" fmla="*/ 0 h 2794959"/>
              <a:gd name="connsiteX2" fmla="*/ 107830 w 5771072"/>
              <a:gd name="connsiteY2" fmla="*/ 51759 h 2794959"/>
              <a:gd name="connsiteX3" fmla="*/ 189781 w 5771072"/>
              <a:gd name="connsiteY3" fmla="*/ 51759 h 2794959"/>
              <a:gd name="connsiteX4" fmla="*/ 189781 w 5771072"/>
              <a:gd name="connsiteY4" fmla="*/ 112143 h 2794959"/>
              <a:gd name="connsiteX5" fmla="*/ 263106 w 5771072"/>
              <a:gd name="connsiteY5" fmla="*/ 112143 h 2794959"/>
              <a:gd name="connsiteX6" fmla="*/ 263106 w 5771072"/>
              <a:gd name="connsiteY6" fmla="*/ 168215 h 2794959"/>
              <a:gd name="connsiteX7" fmla="*/ 370936 w 5771072"/>
              <a:gd name="connsiteY7" fmla="*/ 168215 h 2794959"/>
              <a:gd name="connsiteX8" fmla="*/ 370936 w 5771072"/>
              <a:gd name="connsiteY8" fmla="*/ 224287 h 2794959"/>
              <a:gd name="connsiteX9" fmla="*/ 439947 w 5771072"/>
              <a:gd name="connsiteY9" fmla="*/ 224287 h 2794959"/>
              <a:gd name="connsiteX10" fmla="*/ 439947 w 5771072"/>
              <a:gd name="connsiteY10" fmla="*/ 293298 h 2794959"/>
              <a:gd name="connsiteX11" fmla="*/ 547777 w 5771072"/>
              <a:gd name="connsiteY11" fmla="*/ 293298 h 2794959"/>
              <a:gd name="connsiteX12" fmla="*/ 547777 w 5771072"/>
              <a:gd name="connsiteY12" fmla="*/ 370936 h 2794959"/>
              <a:gd name="connsiteX13" fmla="*/ 590909 w 5771072"/>
              <a:gd name="connsiteY13" fmla="*/ 370936 h 2794959"/>
              <a:gd name="connsiteX14" fmla="*/ 590909 w 5771072"/>
              <a:gd name="connsiteY14" fmla="*/ 452887 h 2794959"/>
              <a:gd name="connsiteX15" fmla="*/ 646981 w 5771072"/>
              <a:gd name="connsiteY15" fmla="*/ 452887 h 2794959"/>
              <a:gd name="connsiteX16" fmla="*/ 646981 w 5771072"/>
              <a:gd name="connsiteY16" fmla="*/ 500332 h 2794959"/>
              <a:gd name="connsiteX17" fmla="*/ 720306 w 5771072"/>
              <a:gd name="connsiteY17" fmla="*/ 500332 h 2794959"/>
              <a:gd name="connsiteX18" fmla="*/ 720306 w 5771072"/>
              <a:gd name="connsiteY18" fmla="*/ 552091 h 2794959"/>
              <a:gd name="connsiteX19" fmla="*/ 806570 w 5771072"/>
              <a:gd name="connsiteY19" fmla="*/ 552091 h 2794959"/>
              <a:gd name="connsiteX20" fmla="*/ 806570 w 5771072"/>
              <a:gd name="connsiteY20" fmla="*/ 599536 h 2794959"/>
              <a:gd name="connsiteX21" fmla="*/ 905774 w 5771072"/>
              <a:gd name="connsiteY21" fmla="*/ 599536 h 2794959"/>
              <a:gd name="connsiteX22" fmla="*/ 905774 w 5771072"/>
              <a:gd name="connsiteY22" fmla="*/ 659921 h 2794959"/>
              <a:gd name="connsiteX23" fmla="*/ 992038 w 5771072"/>
              <a:gd name="connsiteY23" fmla="*/ 659921 h 2794959"/>
              <a:gd name="connsiteX24" fmla="*/ 992038 w 5771072"/>
              <a:gd name="connsiteY24" fmla="*/ 715993 h 2794959"/>
              <a:gd name="connsiteX25" fmla="*/ 1082615 w 5771072"/>
              <a:gd name="connsiteY25" fmla="*/ 715993 h 2794959"/>
              <a:gd name="connsiteX26" fmla="*/ 1082615 w 5771072"/>
              <a:gd name="connsiteY26" fmla="*/ 763438 h 2794959"/>
              <a:gd name="connsiteX27" fmla="*/ 1177506 w 5771072"/>
              <a:gd name="connsiteY27" fmla="*/ 763438 h 2794959"/>
              <a:gd name="connsiteX28" fmla="*/ 1177506 w 5771072"/>
              <a:gd name="connsiteY28" fmla="*/ 832449 h 2794959"/>
              <a:gd name="connsiteX29" fmla="*/ 1272396 w 5771072"/>
              <a:gd name="connsiteY29" fmla="*/ 832449 h 2794959"/>
              <a:gd name="connsiteX30" fmla="*/ 1272396 w 5771072"/>
              <a:gd name="connsiteY30" fmla="*/ 871268 h 2794959"/>
              <a:gd name="connsiteX31" fmla="*/ 1406106 w 5771072"/>
              <a:gd name="connsiteY31" fmla="*/ 871268 h 2794959"/>
              <a:gd name="connsiteX32" fmla="*/ 1406106 w 5771072"/>
              <a:gd name="connsiteY32" fmla="*/ 940279 h 2794959"/>
              <a:gd name="connsiteX33" fmla="*/ 1479430 w 5771072"/>
              <a:gd name="connsiteY33" fmla="*/ 940279 h 2794959"/>
              <a:gd name="connsiteX34" fmla="*/ 1479430 w 5771072"/>
              <a:gd name="connsiteY34" fmla="*/ 992038 h 2794959"/>
              <a:gd name="connsiteX35" fmla="*/ 1565694 w 5771072"/>
              <a:gd name="connsiteY35" fmla="*/ 992038 h 2794959"/>
              <a:gd name="connsiteX36" fmla="*/ 1565694 w 5771072"/>
              <a:gd name="connsiteY36" fmla="*/ 1043796 h 2794959"/>
              <a:gd name="connsiteX37" fmla="*/ 1621766 w 5771072"/>
              <a:gd name="connsiteY37" fmla="*/ 1043796 h 2794959"/>
              <a:gd name="connsiteX38" fmla="*/ 1621766 w 5771072"/>
              <a:gd name="connsiteY38" fmla="*/ 1099868 h 2794959"/>
              <a:gd name="connsiteX39" fmla="*/ 1716657 w 5771072"/>
              <a:gd name="connsiteY39" fmla="*/ 1099868 h 2794959"/>
              <a:gd name="connsiteX40" fmla="*/ 1716657 w 5771072"/>
              <a:gd name="connsiteY40" fmla="*/ 1138687 h 2794959"/>
              <a:gd name="connsiteX41" fmla="*/ 1768415 w 5771072"/>
              <a:gd name="connsiteY41" fmla="*/ 1138687 h 2794959"/>
              <a:gd name="connsiteX42" fmla="*/ 1768415 w 5771072"/>
              <a:gd name="connsiteY42" fmla="*/ 1199072 h 2794959"/>
              <a:gd name="connsiteX43" fmla="*/ 1858992 w 5771072"/>
              <a:gd name="connsiteY43" fmla="*/ 1199072 h 2794959"/>
              <a:gd name="connsiteX44" fmla="*/ 1858992 w 5771072"/>
              <a:gd name="connsiteY44" fmla="*/ 1255143 h 2794959"/>
              <a:gd name="connsiteX45" fmla="*/ 1945257 w 5771072"/>
              <a:gd name="connsiteY45" fmla="*/ 1255143 h 2794959"/>
              <a:gd name="connsiteX46" fmla="*/ 1945257 w 5771072"/>
              <a:gd name="connsiteY46" fmla="*/ 1311215 h 2794959"/>
              <a:gd name="connsiteX47" fmla="*/ 2040147 w 5771072"/>
              <a:gd name="connsiteY47" fmla="*/ 1311215 h 2794959"/>
              <a:gd name="connsiteX48" fmla="*/ 2040147 w 5771072"/>
              <a:gd name="connsiteY48" fmla="*/ 1367287 h 2794959"/>
              <a:gd name="connsiteX49" fmla="*/ 2100532 w 5771072"/>
              <a:gd name="connsiteY49" fmla="*/ 1367287 h 2794959"/>
              <a:gd name="connsiteX50" fmla="*/ 2100532 w 5771072"/>
              <a:gd name="connsiteY50" fmla="*/ 1423359 h 2794959"/>
              <a:gd name="connsiteX51" fmla="*/ 2143664 w 5771072"/>
              <a:gd name="connsiteY51" fmla="*/ 1423359 h 2794959"/>
              <a:gd name="connsiteX52" fmla="*/ 2143664 w 5771072"/>
              <a:gd name="connsiteY52" fmla="*/ 1462177 h 2794959"/>
              <a:gd name="connsiteX53" fmla="*/ 2277374 w 5771072"/>
              <a:gd name="connsiteY53" fmla="*/ 1462177 h 2794959"/>
              <a:gd name="connsiteX54" fmla="*/ 2277374 w 5771072"/>
              <a:gd name="connsiteY54" fmla="*/ 1462177 h 2794959"/>
              <a:gd name="connsiteX55" fmla="*/ 2277374 w 5771072"/>
              <a:gd name="connsiteY55" fmla="*/ 1500996 h 2794959"/>
              <a:gd name="connsiteX56" fmla="*/ 2402457 w 5771072"/>
              <a:gd name="connsiteY56" fmla="*/ 1500996 h 2794959"/>
              <a:gd name="connsiteX57" fmla="*/ 2402457 w 5771072"/>
              <a:gd name="connsiteY57" fmla="*/ 1574321 h 2794959"/>
              <a:gd name="connsiteX58" fmla="*/ 2518913 w 5771072"/>
              <a:gd name="connsiteY58" fmla="*/ 1574321 h 2794959"/>
              <a:gd name="connsiteX59" fmla="*/ 2518913 w 5771072"/>
              <a:gd name="connsiteY59" fmla="*/ 1626079 h 2794959"/>
              <a:gd name="connsiteX60" fmla="*/ 2626743 w 5771072"/>
              <a:gd name="connsiteY60" fmla="*/ 1626079 h 2794959"/>
              <a:gd name="connsiteX61" fmla="*/ 2626743 w 5771072"/>
              <a:gd name="connsiteY61" fmla="*/ 1677838 h 2794959"/>
              <a:gd name="connsiteX62" fmla="*/ 2734574 w 5771072"/>
              <a:gd name="connsiteY62" fmla="*/ 1677838 h 2794959"/>
              <a:gd name="connsiteX63" fmla="*/ 2734574 w 5771072"/>
              <a:gd name="connsiteY63" fmla="*/ 1716657 h 2794959"/>
              <a:gd name="connsiteX64" fmla="*/ 2838090 w 5771072"/>
              <a:gd name="connsiteY64" fmla="*/ 1716657 h 2794959"/>
              <a:gd name="connsiteX65" fmla="*/ 2838090 w 5771072"/>
              <a:gd name="connsiteY65" fmla="*/ 1768415 h 2794959"/>
              <a:gd name="connsiteX66" fmla="*/ 2915728 w 5771072"/>
              <a:gd name="connsiteY66" fmla="*/ 1768415 h 2794959"/>
              <a:gd name="connsiteX67" fmla="*/ 2915728 w 5771072"/>
              <a:gd name="connsiteY67" fmla="*/ 1815860 h 2794959"/>
              <a:gd name="connsiteX68" fmla="*/ 3006306 w 5771072"/>
              <a:gd name="connsiteY68" fmla="*/ 1815860 h 2794959"/>
              <a:gd name="connsiteX69" fmla="*/ 3006306 w 5771072"/>
              <a:gd name="connsiteY69" fmla="*/ 1871932 h 2794959"/>
              <a:gd name="connsiteX70" fmla="*/ 3092570 w 5771072"/>
              <a:gd name="connsiteY70" fmla="*/ 1871932 h 2794959"/>
              <a:gd name="connsiteX71" fmla="*/ 3092570 w 5771072"/>
              <a:gd name="connsiteY71" fmla="*/ 1910751 h 2794959"/>
              <a:gd name="connsiteX72" fmla="*/ 3183147 w 5771072"/>
              <a:gd name="connsiteY72" fmla="*/ 1910751 h 2794959"/>
              <a:gd name="connsiteX73" fmla="*/ 3183147 w 5771072"/>
              <a:gd name="connsiteY73" fmla="*/ 1958196 h 2794959"/>
              <a:gd name="connsiteX74" fmla="*/ 3252158 w 5771072"/>
              <a:gd name="connsiteY74" fmla="*/ 1958196 h 2794959"/>
              <a:gd name="connsiteX75" fmla="*/ 3252158 w 5771072"/>
              <a:gd name="connsiteY75" fmla="*/ 2022894 h 2794959"/>
              <a:gd name="connsiteX76" fmla="*/ 3416060 w 5771072"/>
              <a:gd name="connsiteY76" fmla="*/ 2022894 h 2794959"/>
              <a:gd name="connsiteX77" fmla="*/ 3416060 w 5771072"/>
              <a:gd name="connsiteY77" fmla="*/ 2022894 h 2794959"/>
              <a:gd name="connsiteX78" fmla="*/ 3416060 w 5771072"/>
              <a:gd name="connsiteY78" fmla="*/ 2022894 h 2794959"/>
              <a:gd name="connsiteX79" fmla="*/ 3416060 w 5771072"/>
              <a:gd name="connsiteY79" fmla="*/ 2022894 h 2794959"/>
              <a:gd name="connsiteX80" fmla="*/ 3416060 w 5771072"/>
              <a:gd name="connsiteY80" fmla="*/ 2066026 h 2794959"/>
              <a:gd name="connsiteX81" fmla="*/ 3549770 w 5771072"/>
              <a:gd name="connsiteY81" fmla="*/ 2066026 h 2794959"/>
              <a:gd name="connsiteX82" fmla="*/ 3549770 w 5771072"/>
              <a:gd name="connsiteY82" fmla="*/ 2109159 h 2794959"/>
              <a:gd name="connsiteX83" fmla="*/ 3692106 w 5771072"/>
              <a:gd name="connsiteY83" fmla="*/ 2109159 h 2794959"/>
              <a:gd name="connsiteX84" fmla="*/ 3692106 w 5771072"/>
              <a:gd name="connsiteY84" fmla="*/ 2173857 h 2794959"/>
              <a:gd name="connsiteX85" fmla="*/ 3743864 w 5771072"/>
              <a:gd name="connsiteY85" fmla="*/ 2173857 h 2794959"/>
              <a:gd name="connsiteX86" fmla="*/ 3743864 w 5771072"/>
              <a:gd name="connsiteY86" fmla="*/ 2229928 h 2794959"/>
              <a:gd name="connsiteX87" fmla="*/ 3894826 w 5771072"/>
              <a:gd name="connsiteY87" fmla="*/ 2229928 h 2794959"/>
              <a:gd name="connsiteX88" fmla="*/ 3894826 w 5771072"/>
              <a:gd name="connsiteY88" fmla="*/ 2273060 h 2794959"/>
              <a:gd name="connsiteX89" fmla="*/ 4295955 w 5771072"/>
              <a:gd name="connsiteY89" fmla="*/ 2273060 h 2794959"/>
              <a:gd name="connsiteX90" fmla="*/ 4295955 w 5771072"/>
              <a:gd name="connsiteY90" fmla="*/ 2311879 h 2794959"/>
              <a:gd name="connsiteX91" fmla="*/ 5771072 w 5771072"/>
              <a:gd name="connsiteY91" fmla="*/ 2311879 h 2794959"/>
              <a:gd name="connsiteX92" fmla="*/ 5771072 w 5771072"/>
              <a:gd name="connsiteY92" fmla="*/ 2794959 h 2794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771072" h="2794959">
                <a:moveTo>
                  <a:pt x="0" y="0"/>
                </a:moveTo>
                <a:lnTo>
                  <a:pt x="107830" y="0"/>
                </a:lnTo>
                <a:lnTo>
                  <a:pt x="107830" y="51759"/>
                </a:lnTo>
                <a:lnTo>
                  <a:pt x="189781" y="51759"/>
                </a:lnTo>
                <a:lnTo>
                  <a:pt x="189781" y="112143"/>
                </a:lnTo>
                <a:lnTo>
                  <a:pt x="263106" y="112143"/>
                </a:lnTo>
                <a:lnTo>
                  <a:pt x="263106" y="168215"/>
                </a:lnTo>
                <a:lnTo>
                  <a:pt x="370936" y="168215"/>
                </a:lnTo>
                <a:lnTo>
                  <a:pt x="370936" y="224287"/>
                </a:lnTo>
                <a:lnTo>
                  <a:pt x="439947" y="224287"/>
                </a:lnTo>
                <a:lnTo>
                  <a:pt x="439947" y="293298"/>
                </a:lnTo>
                <a:lnTo>
                  <a:pt x="547777" y="293298"/>
                </a:lnTo>
                <a:lnTo>
                  <a:pt x="547777" y="370936"/>
                </a:lnTo>
                <a:lnTo>
                  <a:pt x="590909" y="370936"/>
                </a:lnTo>
                <a:lnTo>
                  <a:pt x="590909" y="452887"/>
                </a:lnTo>
                <a:lnTo>
                  <a:pt x="646981" y="452887"/>
                </a:lnTo>
                <a:lnTo>
                  <a:pt x="646981" y="500332"/>
                </a:lnTo>
                <a:lnTo>
                  <a:pt x="720306" y="500332"/>
                </a:lnTo>
                <a:lnTo>
                  <a:pt x="720306" y="552091"/>
                </a:lnTo>
                <a:lnTo>
                  <a:pt x="806570" y="552091"/>
                </a:lnTo>
                <a:lnTo>
                  <a:pt x="806570" y="599536"/>
                </a:lnTo>
                <a:lnTo>
                  <a:pt x="905774" y="599536"/>
                </a:lnTo>
                <a:lnTo>
                  <a:pt x="905774" y="659921"/>
                </a:lnTo>
                <a:lnTo>
                  <a:pt x="992038" y="659921"/>
                </a:lnTo>
                <a:lnTo>
                  <a:pt x="992038" y="715993"/>
                </a:lnTo>
                <a:lnTo>
                  <a:pt x="1082615" y="715993"/>
                </a:lnTo>
                <a:lnTo>
                  <a:pt x="1082615" y="763438"/>
                </a:lnTo>
                <a:lnTo>
                  <a:pt x="1177506" y="763438"/>
                </a:lnTo>
                <a:lnTo>
                  <a:pt x="1177506" y="832449"/>
                </a:lnTo>
                <a:lnTo>
                  <a:pt x="1272396" y="832449"/>
                </a:lnTo>
                <a:lnTo>
                  <a:pt x="1272396" y="871268"/>
                </a:lnTo>
                <a:lnTo>
                  <a:pt x="1406106" y="871268"/>
                </a:lnTo>
                <a:lnTo>
                  <a:pt x="1406106" y="940279"/>
                </a:lnTo>
                <a:lnTo>
                  <a:pt x="1479430" y="940279"/>
                </a:lnTo>
                <a:lnTo>
                  <a:pt x="1479430" y="992038"/>
                </a:lnTo>
                <a:lnTo>
                  <a:pt x="1565694" y="992038"/>
                </a:lnTo>
                <a:lnTo>
                  <a:pt x="1565694" y="1043796"/>
                </a:lnTo>
                <a:lnTo>
                  <a:pt x="1621766" y="1043796"/>
                </a:lnTo>
                <a:lnTo>
                  <a:pt x="1621766" y="1099868"/>
                </a:lnTo>
                <a:lnTo>
                  <a:pt x="1716657" y="1099868"/>
                </a:lnTo>
                <a:lnTo>
                  <a:pt x="1716657" y="1138687"/>
                </a:lnTo>
                <a:lnTo>
                  <a:pt x="1768415" y="1138687"/>
                </a:lnTo>
                <a:lnTo>
                  <a:pt x="1768415" y="1199072"/>
                </a:lnTo>
                <a:lnTo>
                  <a:pt x="1858992" y="1199072"/>
                </a:lnTo>
                <a:lnTo>
                  <a:pt x="1858992" y="1255143"/>
                </a:lnTo>
                <a:lnTo>
                  <a:pt x="1945257" y="1255143"/>
                </a:lnTo>
                <a:lnTo>
                  <a:pt x="1945257" y="1311215"/>
                </a:lnTo>
                <a:lnTo>
                  <a:pt x="2040147" y="1311215"/>
                </a:lnTo>
                <a:lnTo>
                  <a:pt x="2040147" y="1367287"/>
                </a:lnTo>
                <a:lnTo>
                  <a:pt x="2100532" y="1367287"/>
                </a:lnTo>
                <a:lnTo>
                  <a:pt x="2100532" y="1423359"/>
                </a:lnTo>
                <a:lnTo>
                  <a:pt x="2143664" y="1423359"/>
                </a:lnTo>
                <a:lnTo>
                  <a:pt x="2143664" y="1462177"/>
                </a:lnTo>
                <a:lnTo>
                  <a:pt x="2277374" y="1462177"/>
                </a:lnTo>
                <a:lnTo>
                  <a:pt x="2277374" y="1462177"/>
                </a:lnTo>
                <a:lnTo>
                  <a:pt x="2277374" y="1500996"/>
                </a:lnTo>
                <a:lnTo>
                  <a:pt x="2402457" y="1500996"/>
                </a:lnTo>
                <a:lnTo>
                  <a:pt x="2402457" y="1574321"/>
                </a:lnTo>
                <a:lnTo>
                  <a:pt x="2518913" y="1574321"/>
                </a:lnTo>
                <a:lnTo>
                  <a:pt x="2518913" y="1626079"/>
                </a:lnTo>
                <a:lnTo>
                  <a:pt x="2626743" y="1626079"/>
                </a:lnTo>
                <a:lnTo>
                  <a:pt x="2626743" y="1677838"/>
                </a:lnTo>
                <a:lnTo>
                  <a:pt x="2734574" y="1677838"/>
                </a:lnTo>
                <a:lnTo>
                  <a:pt x="2734574" y="1716657"/>
                </a:lnTo>
                <a:lnTo>
                  <a:pt x="2838090" y="1716657"/>
                </a:lnTo>
                <a:lnTo>
                  <a:pt x="2838090" y="1768415"/>
                </a:lnTo>
                <a:lnTo>
                  <a:pt x="2915728" y="1768415"/>
                </a:lnTo>
                <a:lnTo>
                  <a:pt x="2915728" y="1815860"/>
                </a:lnTo>
                <a:lnTo>
                  <a:pt x="3006306" y="1815860"/>
                </a:lnTo>
                <a:lnTo>
                  <a:pt x="3006306" y="1871932"/>
                </a:lnTo>
                <a:lnTo>
                  <a:pt x="3092570" y="1871932"/>
                </a:lnTo>
                <a:lnTo>
                  <a:pt x="3092570" y="1910751"/>
                </a:lnTo>
                <a:lnTo>
                  <a:pt x="3183147" y="1910751"/>
                </a:lnTo>
                <a:lnTo>
                  <a:pt x="3183147" y="1958196"/>
                </a:lnTo>
                <a:lnTo>
                  <a:pt x="3252158" y="1958196"/>
                </a:lnTo>
                <a:lnTo>
                  <a:pt x="3252158" y="2022894"/>
                </a:lnTo>
                <a:lnTo>
                  <a:pt x="3416060" y="2022894"/>
                </a:lnTo>
                <a:lnTo>
                  <a:pt x="3416060" y="2022894"/>
                </a:lnTo>
                <a:lnTo>
                  <a:pt x="3416060" y="2022894"/>
                </a:lnTo>
                <a:lnTo>
                  <a:pt x="3416060" y="2022894"/>
                </a:lnTo>
                <a:lnTo>
                  <a:pt x="3416060" y="2066026"/>
                </a:lnTo>
                <a:lnTo>
                  <a:pt x="3549770" y="2066026"/>
                </a:lnTo>
                <a:lnTo>
                  <a:pt x="3549770" y="2109159"/>
                </a:lnTo>
                <a:lnTo>
                  <a:pt x="3692106" y="2109159"/>
                </a:lnTo>
                <a:lnTo>
                  <a:pt x="3692106" y="2173857"/>
                </a:lnTo>
                <a:lnTo>
                  <a:pt x="3743864" y="2173857"/>
                </a:lnTo>
                <a:lnTo>
                  <a:pt x="3743864" y="2229928"/>
                </a:lnTo>
                <a:lnTo>
                  <a:pt x="3894826" y="2229928"/>
                </a:lnTo>
                <a:lnTo>
                  <a:pt x="3894826" y="2273060"/>
                </a:lnTo>
                <a:lnTo>
                  <a:pt x="4295955" y="2273060"/>
                </a:lnTo>
                <a:lnTo>
                  <a:pt x="4295955" y="2311879"/>
                </a:lnTo>
                <a:lnTo>
                  <a:pt x="5771072" y="2311879"/>
                </a:lnTo>
                <a:lnTo>
                  <a:pt x="5771072" y="2794959"/>
                </a:lnTo>
              </a:path>
            </a:pathLst>
          </a:custGeom>
          <a:noFill/>
          <a:ln w="28575">
            <a:solidFill>
              <a:srgbClr val="E1471D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31886" name="Group 31885">
            <a:extLst>
              <a:ext uri="{FF2B5EF4-FFF2-40B4-BE49-F238E27FC236}">
                <a16:creationId xmlns:a16="http://schemas.microsoft.com/office/drawing/2014/main" id="{029EC275-B74D-CF74-7DC7-83810481EAB2}"/>
              </a:ext>
            </a:extLst>
          </p:cNvPr>
          <p:cNvGrpSpPr/>
          <p:nvPr/>
        </p:nvGrpSpPr>
        <p:grpSpPr>
          <a:xfrm>
            <a:off x="6730329" y="2575434"/>
            <a:ext cx="4178155" cy="2114483"/>
            <a:chOff x="2926460" y="1595860"/>
            <a:chExt cx="5603680" cy="2406997"/>
          </a:xfrm>
        </p:grpSpPr>
        <p:cxnSp>
          <p:nvCxnSpPr>
            <p:cNvPr id="31887" name="Straight Connector 31886">
              <a:extLst>
                <a:ext uri="{FF2B5EF4-FFF2-40B4-BE49-F238E27FC236}">
                  <a16:creationId xmlns:a16="http://schemas.microsoft.com/office/drawing/2014/main" id="{98501674-E06E-B4C5-6FD9-07A5ADFC5D3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27611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88" name="Straight Connector 31887">
              <a:extLst>
                <a:ext uri="{FF2B5EF4-FFF2-40B4-BE49-F238E27FC236}">
                  <a16:creationId xmlns:a16="http://schemas.microsoft.com/office/drawing/2014/main" id="{158671A8-ED8A-6303-4137-EE861E6F70B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380310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89" name="Straight Connector 31888">
              <a:extLst>
                <a:ext uri="{FF2B5EF4-FFF2-40B4-BE49-F238E27FC236}">
                  <a16:creationId xmlns:a16="http://schemas.microsoft.com/office/drawing/2014/main" id="{F48CE7BF-8525-D62B-E377-454472AB34A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529535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0" name="Straight Connector 31889">
              <a:extLst>
                <a:ext uri="{FF2B5EF4-FFF2-40B4-BE49-F238E27FC236}">
                  <a16:creationId xmlns:a16="http://schemas.microsoft.com/office/drawing/2014/main" id="{A75C6A6F-A3A6-4C64-7606-E1E1DA142BB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588730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1" name="Straight Connector 31890">
              <a:extLst>
                <a:ext uri="{FF2B5EF4-FFF2-40B4-BE49-F238E27FC236}">
                  <a16:creationId xmlns:a16="http://schemas.microsoft.com/office/drawing/2014/main" id="{619CF7ED-D86F-D836-4D8D-8C1AC3AFB15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622379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2" name="Straight Connector 31891">
              <a:extLst>
                <a:ext uri="{FF2B5EF4-FFF2-40B4-BE49-F238E27FC236}">
                  <a16:creationId xmlns:a16="http://schemas.microsoft.com/office/drawing/2014/main" id="{A59AABFF-894B-B62D-5DE6-BF95ED80ECD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692229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3" name="Straight Connector 31892">
              <a:extLst>
                <a:ext uri="{FF2B5EF4-FFF2-40B4-BE49-F238E27FC236}">
                  <a16:creationId xmlns:a16="http://schemas.microsoft.com/office/drawing/2014/main" id="{018483B6-E9D0-BF12-C189-0128B645D1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962104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4" name="Straight Connector 31893">
              <a:extLst>
                <a:ext uri="{FF2B5EF4-FFF2-40B4-BE49-F238E27FC236}">
                  <a16:creationId xmlns:a16="http://schemas.microsoft.com/office/drawing/2014/main" id="{6EA88AB5-656E-1D8A-59B0-1DE0C8294E2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835104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5" name="Straight Connector 31894">
              <a:extLst>
                <a:ext uri="{FF2B5EF4-FFF2-40B4-BE49-F238E27FC236}">
                  <a16:creationId xmlns:a16="http://schemas.microsoft.com/office/drawing/2014/main" id="{331826C2-3350-7B80-142B-B1AA5AFA997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038522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6" name="Straight Connector 31895">
              <a:extLst>
                <a:ext uri="{FF2B5EF4-FFF2-40B4-BE49-F238E27FC236}">
                  <a16:creationId xmlns:a16="http://schemas.microsoft.com/office/drawing/2014/main" id="{279478E7-1CDE-E2A5-9FAD-ABE465C44CC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151546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7" name="Straight Connector 31896">
              <a:extLst>
                <a:ext uri="{FF2B5EF4-FFF2-40B4-BE49-F238E27FC236}">
                  <a16:creationId xmlns:a16="http://schemas.microsoft.com/office/drawing/2014/main" id="{04166BAD-0B12-F911-0DAB-2AE2A477EE8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259496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8" name="Straight Connector 31897">
              <a:extLst>
                <a:ext uri="{FF2B5EF4-FFF2-40B4-BE49-F238E27FC236}">
                  <a16:creationId xmlns:a16="http://schemas.microsoft.com/office/drawing/2014/main" id="{96C35486-173C-2ABD-A595-D465928A431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420291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899" name="Straight Connector 31898">
              <a:extLst>
                <a:ext uri="{FF2B5EF4-FFF2-40B4-BE49-F238E27FC236}">
                  <a16:creationId xmlns:a16="http://schemas.microsoft.com/office/drawing/2014/main" id="{3CE53D25-B590-A322-DD93-23A8679A408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530140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0" name="Straight Connector 31899">
              <a:extLst>
                <a:ext uri="{FF2B5EF4-FFF2-40B4-BE49-F238E27FC236}">
                  <a16:creationId xmlns:a16="http://schemas.microsoft.com/office/drawing/2014/main" id="{531B2465-644A-B029-473D-3EA1CAD70EA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926460" y="159586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1" name="Straight Connector 31900">
              <a:extLst>
                <a:ext uri="{FF2B5EF4-FFF2-40B4-BE49-F238E27FC236}">
                  <a16:creationId xmlns:a16="http://schemas.microsoft.com/office/drawing/2014/main" id="{27A44335-AC8B-A37F-172D-A51ED78A924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169648" y="171849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2" name="Straight Connector 31901">
              <a:extLst>
                <a:ext uri="{FF2B5EF4-FFF2-40B4-BE49-F238E27FC236}">
                  <a16:creationId xmlns:a16="http://schemas.microsoft.com/office/drawing/2014/main" id="{7A4E7496-821C-6613-8D80-D80EC618724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058129" y="163044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3" name="Straight Connector 31902">
              <a:extLst>
                <a:ext uri="{FF2B5EF4-FFF2-40B4-BE49-F238E27FC236}">
                  <a16:creationId xmlns:a16="http://schemas.microsoft.com/office/drawing/2014/main" id="{A47E4FB5-CD46-7CCA-833C-0891D836393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250310" y="176106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4" name="Straight Connector 31903">
              <a:extLst>
                <a:ext uri="{FF2B5EF4-FFF2-40B4-BE49-F238E27FC236}">
                  <a16:creationId xmlns:a16="http://schemas.microsoft.com/office/drawing/2014/main" id="{71D10161-0235-BF02-D3A6-47FB34175F1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92023" y="255279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5" name="Straight Connector 31904">
              <a:extLst>
                <a:ext uri="{FF2B5EF4-FFF2-40B4-BE49-F238E27FC236}">
                  <a16:creationId xmlns:a16="http://schemas.microsoft.com/office/drawing/2014/main" id="{2DE2C1E9-98FD-9E3C-B683-4D00F2F6EB7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467704" y="191958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6" name="Straight Connector 31905">
              <a:extLst>
                <a:ext uri="{FF2B5EF4-FFF2-40B4-BE49-F238E27FC236}">
                  <a16:creationId xmlns:a16="http://schemas.microsoft.com/office/drawing/2014/main" id="{B32BE713-E3EC-5730-2E26-B9482767549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947909" y="292607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7" name="Straight Connector 31906">
              <a:extLst>
                <a:ext uri="{FF2B5EF4-FFF2-40B4-BE49-F238E27FC236}">
                  <a16:creationId xmlns:a16="http://schemas.microsoft.com/office/drawing/2014/main" id="{DD819051-DFCE-FB51-8F75-2B103D19E2F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308277" y="311138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8" name="Straight Connector 31907">
              <a:extLst>
                <a:ext uri="{FF2B5EF4-FFF2-40B4-BE49-F238E27FC236}">
                  <a16:creationId xmlns:a16="http://schemas.microsoft.com/office/drawing/2014/main" id="{3923BBFE-FC98-D4CF-D823-C3B6A71CEE1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351078" y="3152712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09" name="Straight Connector 31908">
              <a:extLst>
                <a:ext uri="{FF2B5EF4-FFF2-40B4-BE49-F238E27FC236}">
                  <a16:creationId xmlns:a16="http://schemas.microsoft.com/office/drawing/2014/main" id="{8718C8E8-42D5-359F-A946-34DDAB47EBE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350209" y="3638312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0" name="Straight Connector 31909">
              <a:extLst>
                <a:ext uri="{FF2B5EF4-FFF2-40B4-BE49-F238E27FC236}">
                  <a16:creationId xmlns:a16="http://schemas.microsoft.com/office/drawing/2014/main" id="{86AD7913-8305-DBE7-9961-52FADDC1129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383858" y="3638312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1" name="Straight Connector 31910">
              <a:extLst>
                <a:ext uri="{FF2B5EF4-FFF2-40B4-BE49-F238E27FC236}">
                  <a16:creationId xmlns:a16="http://schemas.microsoft.com/office/drawing/2014/main" id="{7002C177-9A47-968F-6C08-9CB0336B143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64461" y="385806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2" name="Straight Connector 31911">
              <a:extLst>
                <a:ext uri="{FF2B5EF4-FFF2-40B4-BE49-F238E27FC236}">
                  <a16:creationId xmlns:a16="http://schemas.microsoft.com/office/drawing/2014/main" id="{4E9EC5E3-404C-A25E-57AD-BA03507E320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55449" y="328883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3" name="Straight Connector 31912">
              <a:extLst>
                <a:ext uri="{FF2B5EF4-FFF2-40B4-BE49-F238E27FC236}">
                  <a16:creationId xmlns:a16="http://schemas.microsoft.com/office/drawing/2014/main" id="{FF3E397D-A070-6FA1-413B-C7145BA3A3B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915345" y="385691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4" name="Straight Connector 31913">
              <a:extLst>
                <a:ext uri="{FF2B5EF4-FFF2-40B4-BE49-F238E27FC236}">
                  <a16:creationId xmlns:a16="http://schemas.microsoft.com/office/drawing/2014/main" id="{017AD635-5DD6-7C69-D9F7-920581945A1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15590" y="326524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5" name="Straight Connector 31914">
              <a:extLst>
                <a:ext uri="{FF2B5EF4-FFF2-40B4-BE49-F238E27FC236}">
                  <a16:creationId xmlns:a16="http://schemas.microsoft.com/office/drawing/2014/main" id="{5E3C7FBC-FBDE-D1EE-51F9-AE3D4028172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21518" y="323092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6" name="Straight Connector 31915">
              <a:extLst>
                <a:ext uri="{FF2B5EF4-FFF2-40B4-BE49-F238E27FC236}">
                  <a16:creationId xmlns:a16="http://schemas.microsoft.com/office/drawing/2014/main" id="{422BA0EE-063E-7FE2-638F-6AEBF992A0F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690055" y="378956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7" name="Straight Connector 31916">
              <a:extLst>
                <a:ext uri="{FF2B5EF4-FFF2-40B4-BE49-F238E27FC236}">
                  <a16:creationId xmlns:a16="http://schemas.microsoft.com/office/drawing/2014/main" id="{718A6B5E-62A4-8C9C-0DB5-9DF11EE2E22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654970" y="375708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8" name="Straight Connector 31917">
              <a:extLst>
                <a:ext uri="{FF2B5EF4-FFF2-40B4-BE49-F238E27FC236}">
                  <a16:creationId xmlns:a16="http://schemas.microsoft.com/office/drawing/2014/main" id="{861B4732-98EC-0960-9487-D95BB708E44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430473" y="367944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19" name="Straight Connector 31918">
              <a:extLst>
                <a:ext uri="{FF2B5EF4-FFF2-40B4-BE49-F238E27FC236}">
                  <a16:creationId xmlns:a16="http://schemas.microsoft.com/office/drawing/2014/main" id="{D888772E-2EF0-A58E-5B65-920D9871538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005392" y="3856914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0" name="Straight Connector 31919">
              <a:extLst>
                <a:ext uri="{FF2B5EF4-FFF2-40B4-BE49-F238E27FC236}">
                  <a16:creationId xmlns:a16="http://schemas.microsoft.com/office/drawing/2014/main" id="{885EA454-4CAF-ABE1-9743-72D7F911189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102670" y="3856914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1" name="Straight Connector 31920">
              <a:extLst>
                <a:ext uri="{FF2B5EF4-FFF2-40B4-BE49-F238E27FC236}">
                  <a16:creationId xmlns:a16="http://schemas.microsoft.com/office/drawing/2014/main" id="{EC5EE2B0-41BA-AAB2-E252-4F665C6E5B3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178658" y="387336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2" name="Straight Connector 31921">
              <a:extLst>
                <a:ext uri="{FF2B5EF4-FFF2-40B4-BE49-F238E27FC236}">
                  <a16:creationId xmlns:a16="http://schemas.microsoft.com/office/drawing/2014/main" id="{C7EA6B48-C4A1-2DFF-7BE4-1B0E7A2DD01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139640" y="3856914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3" name="Straight Connector 31922">
              <a:extLst>
                <a:ext uri="{FF2B5EF4-FFF2-40B4-BE49-F238E27FC236}">
                  <a16:creationId xmlns:a16="http://schemas.microsoft.com/office/drawing/2014/main" id="{090218D5-3995-D91D-11EC-D1FA065F85B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217527" y="3878783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4" name="Straight Connector 31923">
              <a:extLst>
                <a:ext uri="{FF2B5EF4-FFF2-40B4-BE49-F238E27FC236}">
                  <a16:creationId xmlns:a16="http://schemas.microsoft.com/office/drawing/2014/main" id="{2C0FE98B-421D-3BBC-BC0D-22176AAB2FE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281357" y="3897256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5" name="Straight Connector 31924">
              <a:extLst>
                <a:ext uri="{FF2B5EF4-FFF2-40B4-BE49-F238E27FC236}">
                  <a16:creationId xmlns:a16="http://schemas.microsoft.com/office/drawing/2014/main" id="{84F4EF43-06C0-D268-F089-AC6FEF3CB5C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839145" y="3846251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6" name="Straight Connector 31925">
              <a:extLst>
                <a:ext uri="{FF2B5EF4-FFF2-40B4-BE49-F238E27FC236}">
                  <a16:creationId xmlns:a16="http://schemas.microsoft.com/office/drawing/2014/main" id="{1EE25326-D185-C1FD-8EF2-BE294F086F1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70170" y="324617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7" name="Straight Connector 31926">
              <a:extLst>
                <a:ext uri="{FF2B5EF4-FFF2-40B4-BE49-F238E27FC236}">
                  <a16:creationId xmlns:a16="http://schemas.microsoft.com/office/drawing/2014/main" id="{931985D4-0583-E52A-D90C-37706C88E1D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802539" y="383659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8" name="Straight Connector 31927">
              <a:extLst>
                <a:ext uri="{FF2B5EF4-FFF2-40B4-BE49-F238E27FC236}">
                  <a16:creationId xmlns:a16="http://schemas.microsoft.com/office/drawing/2014/main" id="{B0912F79-DF62-7ADA-5087-119FE0B9DE4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623074" y="374065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29" name="Straight Connector 31928">
              <a:extLst>
                <a:ext uri="{FF2B5EF4-FFF2-40B4-BE49-F238E27FC236}">
                  <a16:creationId xmlns:a16="http://schemas.microsoft.com/office/drawing/2014/main" id="{EDA70C97-EEB3-5FB1-D01B-3F3DA100A30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747594" y="3809887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0" name="Straight Connector 31929">
              <a:extLst>
                <a:ext uri="{FF2B5EF4-FFF2-40B4-BE49-F238E27FC236}">
                  <a16:creationId xmlns:a16="http://schemas.microsoft.com/office/drawing/2014/main" id="{5F37417C-F3B1-01A5-B103-61C405BA336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485089" y="368396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1" name="Straight Connector 31930">
              <a:extLst>
                <a:ext uri="{FF2B5EF4-FFF2-40B4-BE49-F238E27FC236}">
                  <a16:creationId xmlns:a16="http://schemas.microsoft.com/office/drawing/2014/main" id="{E9BF0E27-6D99-3A04-D675-7E89405A072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542569" y="368785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2" name="Straight Connector 31931">
              <a:extLst>
                <a:ext uri="{FF2B5EF4-FFF2-40B4-BE49-F238E27FC236}">
                  <a16:creationId xmlns:a16="http://schemas.microsoft.com/office/drawing/2014/main" id="{F7424D69-D692-2CBD-24A8-D5BB224008B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809651" y="3373344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3" name="Straight Connector 31932">
              <a:extLst>
                <a:ext uri="{FF2B5EF4-FFF2-40B4-BE49-F238E27FC236}">
                  <a16:creationId xmlns:a16="http://schemas.microsoft.com/office/drawing/2014/main" id="{C3EE4C59-7686-24AB-0A70-D84D81A5731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008795" y="349623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4" name="Straight Connector 31933">
              <a:extLst>
                <a:ext uri="{FF2B5EF4-FFF2-40B4-BE49-F238E27FC236}">
                  <a16:creationId xmlns:a16="http://schemas.microsoft.com/office/drawing/2014/main" id="{584270DC-A4A2-DF93-422F-C8FE5363AC8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903873" y="343028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5" name="Straight Connector 31934">
              <a:extLst>
                <a:ext uri="{FF2B5EF4-FFF2-40B4-BE49-F238E27FC236}">
                  <a16:creationId xmlns:a16="http://schemas.microsoft.com/office/drawing/2014/main" id="{BD9036E7-6E47-915A-C760-EB1BC814482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42670" y="332442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6" name="Straight Connector 31935">
              <a:extLst>
                <a:ext uri="{FF2B5EF4-FFF2-40B4-BE49-F238E27FC236}">
                  <a16:creationId xmlns:a16="http://schemas.microsoft.com/office/drawing/2014/main" id="{6DC176E5-55E8-3A37-5DD0-F9779BE3ED4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081058" y="352047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7" name="Straight Connector 31936">
              <a:extLst>
                <a:ext uri="{FF2B5EF4-FFF2-40B4-BE49-F238E27FC236}">
                  <a16:creationId xmlns:a16="http://schemas.microsoft.com/office/drawing/2014/main" id="{CC9B2210-CD5F-28D7-D761-614A9971FFF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942052" y="344723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8" name="Straight Connector 31937">
              <a:extLst>
                <a:ext uri="{FF2B5EF4-FFF2-40B4-BE49-F238E27FC236}">
                  <a16:creationId xmlns:a16="http://schemas.microsoft.com/office/drawing/2014/main" id="{BE0969E5-9DF6-A4F1-FB92-FBA1809DBD8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855763" y="338879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39" name="Straight Connector 31938">
              <a:extLst>
                <a:ext uri="{FF2B5EF4-FFF2-40B4-BE49-F238E27FC236}">
                  <a16:creationId xmlns:a16="http://schemas.microsoft.com/office/drawing/2014/main" id="{A6EBCF50-9C27-2B48-00A1-F5A4BE594DE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045981" y="3508669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0" name="Straight Connector 31939">
              <a:extLst>
                <a:ext uri="{FF2B5EF4-FFF2-40B4-BE49-F238E27FC236}">
                  <a16:creationId xmlns:a16="http://schemas.microsoft.com/office/drawing/2014/main" id="{8988B1E2-9C4A-5BE2-4290-E1BAD543547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97498" y="3298975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1" name="Straight Connector 31940">
              <a:extLst>
                <a:ext uri="{FF2B5EF4-FFF2-40B4-BE49-F238E27FC236}">
                  <a16:creationId xmlns:a16="http://schemas.microsoft.com/office/drawing/2014/main" id="{0418BA40-C8C8-1427-B7B5-25CE9F1E44A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269773" y="3605721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2" name="Straight Connector 31941">
              <a:extLst>
                <a:ext uri="{FF2B5EF4-FFF2-40B4-BE49-F238E27FC236}">
                  <a16:creationId xmlns:a16="http://schemas.microsoft.com/office/drawing/2014/main" id="{042C078B-FE3E-DC9C-3956-A256E4DA22A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16107" y="355092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3" name="Straight Connector 31942">
              <a:extLst>
                <a:ext uri="{FF2B5EF4-FFF2-40B4-BE49-F238E27FC236}">
                  <a16:creationId xmlns:a16="http://schemas.microsoft.com/office/drawing/2014/main" id="{0EFC7043-9C79-F301-B28D-FB066FFB3FD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972447" y="3460552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4" name="Straight Connector 31943">
              <a:extLst>
                <a:ext uri="{FF2B5EF4-FFF2-40B4-BE49-F238E27FC236}">
                  <a16:creationId xmlns:a16="http://schemas.microsoft.com/office/drawing/2014/main" id="{600483D4-7242-74A8-71DE-24658CA38BC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323031" y="360372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5" name="Straight Connector 31944">
              <a:extLst>
                <a:ext uri="{FF2B5EF4-FFF2-40B4-BE49-F238E27FC236}">
                  <a16:creationId xmlns:a16="http://schemas.microsoft.com/office/drawing/2014/main" id="{02444C14-70FB-088A-629B-90B850107F8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208731" y="3603720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6" name="Straight Connector 31945">
              <a:extLst>
                <a:ext uri="{FF2B5EF4-FFF2-40B4-BE49-F238E27FC236}">
                  <a16:creationId xmlns:a16="http://schemas.microsoft.com/office/drawing/2014/main" id="{59F83981-0450-CE20-A1D2-B6411C2C0C0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79310" y="3341638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1947" name="Straight Connector 31946">
              <a:extLst>
                <a:ext uri="{FF2B5EF4-FFF2-40B4-BE49-F238E27FC236}">
                  <a16:creationId xmlns:a16="http://schemas.microsoft.com/office/drawing/2014/main" id="{F4A7AE43-CD5E-3AB6-D024-02DA95E63BB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70631" y="3576453"/>
              <a:ext cx="0" cy="105601"/>
            </a:xfrm>
            <a:prstGeom prst="line">
              <a:avLst/>
            </a:prstGeom>
            <a:noFill/>
            <a:ln w="28575" cap="flat" cmpd="sng" algn="ctr">
              <a:solidFill>
                <a:srgbClr val="E1471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534347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717C6F1-C393-2EB5-AEE8-2DCCDF695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Trials of First-line Treatment for mPDAC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91B913-6B17-A322-127C-D12759D033B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974849" y="6302375"/>
            <a:ext cx="7549639" cy="327025"/>
          </a:xfrm>
        </p:spPr>
        <p:txBody>
          <a:bodyPr/>
          <a:lstStyle/>
          <a:p>
            <a:pPr algn="ctr"/>
            <a:r>
              <a:rPr lang="en-US" dirty="0"/>
              <a:t>Conroy. NEJM. 2011;364:1817. Von Hoff. NEJM. 2013;369:1691. Wainberg. Lancet. 2023;402:1272. Knox. JCO. 2025;43:3355. </a:t>
            </a:r>
            <a:br>
              <a:rPr lang="en-US" dirty="0"/>
            </a:br>
            <a:r>
              <a:rPr lang="en-US" dirty="0"/>
              <a:t>Ohba. JCO. 2025;43:3345.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DADD234-7B9F-5813-6260-DAE868C3A5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376483"/>
              </p:ext>
            </p:extLst>
          </p:nvPr>
        </p:nvGraphicFramePr>
        <p:xfrm>
          <a:off x="231078" y="1335023"/>
          <a:ext cx="1174026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0762">
                  <a:extLst>
                    <a:ext uri="{9D8B030D-6E8A-4147-A177-3AD203B41FA5}">
                      <a16:colId xmlns:a16="http://schemas.microsoft.com/office/drawing/2014/main" val="607303993"/>
                    </a:ext>
                  </a:extLst>
                </a:gridCol>
                <a:gridCol w="4070525">
                  <a:extLst>
                    <a:ext uri="{9D8B030D-6E8A-4147-A177-3AD203B41FA5}">
                      <a16:colId xmlns:a16="http://schemas.microsoft.com/office/drawing/2014/main" val="1188356310"/>
                    </a:ext>
                  </a:extLst>
                </a:gridCol>
                <a:gridCol w="3338973">
                  <a:extLst>
                    <a:ext uri="{9D8B030D-6E8A-4147-A177-3AD203B41FA5}">
                      <a16:colId xmlns:a16="http://schemas.microsoft.com/office/drawing/2014/main" val="3682467299"/>
                    </a:ext>
                  </a:extLst>
                </a:gridCol>
              </a:tblGrid>
              <a:tr h="206121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2"/>
                          </a:solidFill>
                        </a:rPr>
                        <a:t>Regimens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2"/>
                          </a:solidFill>
                        </a:rPr>
                        <a:t>ORR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2"/>
                          </a:solidFill>
                        </a:rPr>
                        <a:t>OS (Mo)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88848454"/>
                  </a:ext>
                </a:extLst>
              </a:tr>
              <a:tr h="206121">
                <a:tc>
                  <a:txBody>
                    <a:bodyPr/>
                    <a:lstStyle/>
                    <a:p>
                      <a:r>
                        <a:rPr lang="en-US" sz="2000" dirty="0"/>
                        <a:t>FOLFIRINOX vs Gem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31.6 vs 9.4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11.1 vs 6.8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4443203"/>
                  </a:ext>
                </a:extLst>
              </a:tr>
              <a:tr h="206121">
                <a:tc>
                  <a:txBody>
                    <a:bodyPr/>
                    <a:lstStyle/>
                    <a:p>
                      <a:r>
                        <a:rPr lang="en-US" sz="2000"/>
                        <a:t>Gem/</a:t>
                      </a:r>
                      <a:r>
                        <a:rPr lang="en-US" sz="2000" i="1"/>
                        <a:t>Nab-</a:t>
                      </a:r>
                      <a:r>
                        <a:rPr lang="en-US" sz="2000"/>
                        <a:t>P vs Gem</a:t>
                      </a:r>
                      <a:endParaRPr lang="en-US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23 vs 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8.5 vs 6.7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213019"/>
                  </a:ext>
                </a:extLst>
              </a:tr>
              <a:tr h="206121">
                <a:tc>
                  <a:txBody>
                    <a:bodyPr/>
                    <a:lstStyle/>
                    <a:p>
                      <a:r>
                        <a:rPr lang="en-US" sz="2000"/>
                        <a:t>NALIRIFOX vs Gem/</a:t>
                      </a:r>
                      <a:r>
                        <a:rPr lang="en-US" sz="2000" i="1"/>
                        <a:t>Nab</a:t>
                      </a:r>
                      <a:r>
                        <a:rPr lang="en-US" sz="2000"/>
                        <a:t>-P</a:t>
                      </a:r>
                      <a:endParaRPr lang="en-US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42 vs 36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11.1 vs 9.2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6165170"/>
                  </a:ext>
                </a:extLst>
              </a:tr>
              <a:tr h="195806">
                <a:tc>
                  <a:txBody>
                    <a:bodyPr/>
                    <a:lstStyle/>
                    <a:p>
                      <a:r>
                        <a:rPr lang="en-US" sz="2000"/>
                        <a:t>FOLFIRINOX vs Gem/</a:t>
                      </a:r>
                      <a:r>
                        <a:rPr lang="en-US" sz="2000" i="1"/>
                        <a:t>Nab</a:t>
                      </a:r>
                      <a:r>
                        <a:rPr lang="en-US" sz="2000"/>
                        <a:t>-P</a:t>
                      </a:r>
                      <a:endParaRPr lang="en-US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29 vs 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8.5 vs 9.7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9702316"/>
                  </a:ext>
                </a:extLst>
              </a:tr>
              <a:tr h="206121">
                <a:tc>
                  <a:txBody>
                    <a:bodyPr/>
                    <a:lstStyle/>
                    <a:p>
                      <a:r>
                        <a:rPr lang="en-US" sz="2000" dirty="0"/>
                        <a:t>FOLFIRINOX vs Gem/</a:t>
                      </a:r>
                      <a:r>
                        <a:rPr lang="en-US" sz="2000" i="1" dirty="0"/>
                        <a:t>Nab</a:t>
                      </a:r>
                      <a:r>
                        <a:rPr lang="en-US" sz="2000" dirty="0"/>
                        <a:t>-P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32.4 vs 35.4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14.0 vs 17.1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7677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08070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1DE52-FB92-7361-CEE4-5D153EE8E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4A5FEDEE-49CE-1466-761E-7D742FC80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559127"/>
          </a:xfrm>
        </p:spPr>
        <p:txBody>
          <a:bodyPr>
            <a:spAutoFit/>
          </a:bodyPr>
          <a:lstStyle/>
          <a:p>
            <a:r>
              <a:rPr lang="en-US" dirty="0"/>
              <a:t>Targeted Therapy for Metastatic PDAC</a:t>
            </a:r>
          </a:p>
        </p:txBody>
      </p:sp>
    </p:spTree>
    <p:extLst>
      <p:ext uri="{BB962C8B-B14F-4D97-AF65-F5344CB8AC3E}">
        <p14:creationId xmlns:p14="http://schemas.microsoft.com/office/powerpoint/2010/main" val="33414316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0F405F07-858B-4D64-8259-E23940A63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POLO: Maintenance Olaparib vs Placebo After First-line Platinum-Based Therapy in Metastatic Pancreatic Cancer 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2B928747-4CF9-4CED-B1CC-E1D0FA5510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1800" dirty="0"/>
              <a:t>Randomized, double-blind phase III trial of olaparib vs placebo in patients with metastatic pancreatic cancer and deleterious/suspected deleterious germline </a:t>
            </a:r>
            <a:r>
              <a:rPr lang="en-US" altLang="en-US" sz="1800" i="1" dirty="0"/>
              <a:t>BRCA1/2</a:t>
            </a:r>
            <a:r>
              <a:rPr lang="en-US" altLang="en-US" sz="1800" dirty="0"/>
              <a:t> mutation, ≥16 wk of first-line platinum-based therapy without progression (4-8 wk from last dose) (N = 154)</a:t>
            </a:r>
          </a:p>
          <a:p>
            <a:r>
              <a:rPr lang="en-US" altLang="en-US" sz="1800" dirty="0">
                <a:solidFill>
                  <a:srgbClr val="000000"/>
                </a:solidFill>
                <a:cs typeface="Calibri" panose="020F0502020204030204" pitchFamily="34" charset="0"/>
              </a:rPr>
              <a:t>3315 patients screened; 247 had germline </a:t>
            </a:r>
            <a:r>
              <a:rPr lang="en-US" altLang="en-US" sz="1800" i="1" dirty="0">
                <a:solidFill>
                  <a:srgbClr val="000000"/>
                </a:solidFill>
                <a:cs typeface="Calibri" panose="020F0502020204030204" pitchFamily="34" charset="0"/>
              </a:rPr>
              <a:t>BRCA</a:t>
            </a:r>
            <a:r>
              <a:rPr lang="en-US" altLang="en-US" sz="1800" dirty="0">
                <a:solidFill>
                  <a:srgbClr val="000000"/>
                </a:solidFill>
                <a:cs typeface="Calibri" panose="020F0502020204030204" pitchFamily="34" charset="0"/>
              </a:rPr>
              <a:t> mutation (7.5%)</a:t>
            </a:r>
          </a:p>
          <a:p>
            <a:endParaRPr lang="en-US" altLang="en-US" sz="18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97F381B-77C6-3430-6ACB-D10162E8E20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da-DK" dirty="0"/>
              <a:t>Golan. NEJM. 2019;381:317. Kindler. JCO. 2022;40:3929. </a:t>
            </a:r>
          </a:p>
        </p:txBody>
      </p:sp>
      <p:graphicFrame>
        <p:nvGraphicFramePr>
          <p:cNvPr id="11375" name="Table 11374">
            <a:extLst>
              <a:ext uri="{FF2B5EF4-FFF2-40B4-BE49-F238E27FC236}">
                <a16:creationId xmlns:a16="http://schemas.microsoft.com/office/drawing/2014/main" id="{F6933520-1D4E-9CCA-B275-B9AB28FE93D4}"/>
              </a:ext>
            </a:extLst>
          </p:cNvPr>
          <p:cNvGraphicFramePr>
            <a:graphicFrameLocks noGrp="1"/>
          </p:cNvGraphicFramePr>
          <p:nvPr/>
        </p:nvGraphicFramePr>
        <p:xfrm>
          <a:off x="5629897" y="2706938"/>
          <a:ext cx="6222138" cy="10362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07150">
                  <a:extLst>
                    <a:ext uri="{9D8B030D-6E8A-4147-A177-3AD203B41FA5}">
                      <a16:colId xmlns:a16="http://schemas.microsoft.com/office/drawing/2014/main" val="2244434444"/>
                    </a:ext>
                  </a:extLst>
                </a:gridCol>
                <a:gridCol w="1757494">
                  <a:extLst>
                    <a:ext uri="{9D8B030D-6E8A-4147-A177-3AD203B41FA5}">
                      <a16:colId xmlns:a16="http://schemas.microsoft.com/office/drawing/2014/main" val="3804996999"/>
                    </a:ext>
                  </a:extLst>
                </a:gridCol>
                <a:gridCol w="1757494">
                  <a:extLst>
                    <a:ext uri="{9D8B030D-6E8A-4147-A177-3AD203B41FA5}">
                      <a16:colId xmlns:a16="http://schemas.microsoft.com/office/drawing/2014/main" val="805593460"/>
                    </a:ext>
                  </a:extLst>
                </a:gridCol>
              </a:tblGrid>
              <a:tr h="1624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l">
                        <a:lnSpc>
                          <a:spcPct val="100000"/>
                        </a:lnSpc>
                      </a:pPr>
                      <a:endParaRPr lang="en-US" sz="1400" b="1" dirty="0">
                        <a:solidFill>
                          <a:schemeClr val="bg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marL="91416" marR="91416" marT="45708" marB="4570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sz="1400" kern="1200" dirty="0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Olaparib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sz="1400" kern="1200" dirty="0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(n = 92)</a:t>
                      </a:r>
                      <a:endParaRPr lang="en-US" sz="1400" b="1" kern="1200" dirty="0">
                        <a:solidFill>
                          <a:schemeClr val="bg2"/>
                        </a:solidFill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marL="91416" marR="91416" marT="45708" marB="4570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dirty="0">
                          <a:solidFill>
                            <a:schemeClr val="bg2"/>
                          </a:solidFill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Placebo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dirty="0">
                          <a:solidFill>
                            <a:schemeClr val="bg2"/>
                          </a:solidFill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(n = 62)</a:t>
                      </a:r>
                      <a:endParaRPr lang="en-US" sz="1400" b="1" kern="1200" dirty="0">
                        <a:solidFill>
                          <a:schemeClr val="bg2"/>
                        </a:solidFill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marL="91416" marR="91416" marT="45708" marB="4570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25169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l" defTabSz="457200" rtl="0" eaLnBrk="1" latinLnBrk="0" hangingPunct="1">
                        <a:lnSpc>
                          <a:spcPct val="100000"/>
                        </a:lnSpc>
                      </a:pPr>
                      <a:r>
                        <a:rPr lang="en-NZ" sz="1400" b="0" kern="1200" dirty="0">
                          <a:solidFill>
                            <a:srgbClr val="000000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Median OS, mos</a:t>
                      </a:r>
                      <a:endParaRPr lang="en-US" sz="1400" b="0" kern="1200" dirty="0">
                        <a:solidFill>
                          <a:srgbClr val="000000"/>
                        </a:solidFill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marL="91416" marR="91416" marT="45708" marB="4570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457200" rtl="0" eaLnBrk="1" latinLnBrk="0" hangingPunct="1">
                        <a:lnSpc>
                          <a:spcPct val="100000"/>
                        </a:lnSpc>
                      </a:pPr>
                      <a:r>
                        <a:rPr lang="en-NZ" sz="1400" b="0" kern="1200" dirty="0">
                          <a:solidFill>
                            <a:srgbClr val="000000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19.0</a:t>
                      </a:r>
                      <a:endParaRPr lang="en-US" sz="1400" b="0" kern="1200" dirty="0">
                        <a:solidFill>
                          <a:srgbClr val="000000"/>
                        </a:solidFill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marL="91416" marR="91416" marT="45708" marB="4570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algn="ctr" defTabSz="457200" rtl="0" eaLnBrk="1" latinLnBrk="0" hangingPunct="1">
                        <a:lnSpc>
                          <a:spcPct val="100000"/>
                        </a:lnSpc>
                      </a:pPr>
                      <a:r>
                        <a:rPr lang="en-NZ" sz="1400" b="0" kern="1200" dirty="0">
                          <a:solidFill>
                            <a:srgbClr val="000000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19.2</a:t>
                      </a:r>
                      <a:endParaRPr lang="en-US" sz="1400" b="0" kern="1200" dirty="0">
                        <a:solidFill>
                          <a:srgbClr val="000000"/>
                        </a:solidFill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marL="91416" marR="91416" marT="45708" marB="4570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861866"/>
                  </a:ext>
                </a:extLst>
              </a:tr>
              <a:tr h="684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40005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effectLst/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HR (95% CI)</a:t>
                      </a:r>
                      <a:endParaRPr lang="en-US" sz="1400" b="0" dirty="0">
                        <a:solidFill>
                          <a:srgbClr val="000000"/>
                        </a:solidFill>
                        <a:effectLst/>
                        <a:latin typeface="Poppins" panose="00000500000000000000" pitchFamily="2" charset="0"/>
                        <a:ea typeface="Arial" charset="0"/>
                        <a:cs typeface="Poppins" panose="00000500000000000000" pitchFamily="2" charset="0"/>
                      </a:endParaRPr>
                    </a:p>
                  </a:txBody>
                  <a:tcPr marL="68562" marR="6856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noProof="0" dirty="0">
                          <a:solidFill>
                            <a:srgbClr val="000000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0.83 (0.56-1.22; </a:t>
                      </a:r>
                      <a:r>
                        <a:rPr lang="en-GB" sz="1400" i="1" kern="1200" noProof="0" dirty="0">
                          <a:solidFill>
                            <a:srgbClr val="000000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</a:t>
                      </a:r>
                      <a:r>
                        <a:rPr lang="en-GB" sz="1400" kern="1200" noProof="0" dirty="0">
                          <a:solidFill>
                            <a:srgbClr val="000000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= .3487)</a:t>
                      </a:r>
                      <a:endParaRPr lang="en-GB" sz="1400" kern="1200" noProof="0" dirty="0">
                        <a:solidFill>
                          <a:srgbClr val="000000"/>
                        </a:solidFill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marL="68562" marR="68562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8095165"/>
                  </a:ext>
                </a:extLst>
              </a:tr>
            </a:tbl>
          </a:graphicData>
        </a:graphic>
      </p:graphicFrame>
      <p:sp>
        <p:nvSpPr>
          <p:cNvPr id="11363" name="Freeform: Shape 11362">
            <a:extLst>
              <a:ext uri="{FF2B5EF4-FFF2-40B4-BE49-F238E27FC236}">
                <a16:creationId xmlns:a16="http://schemas.microsoft.com/office/drawing/2014/main" id="{076A606B-75A6-785E-7829-F3EB66FF9F88}"/>
              </a:ext>
            </a:extLst>
          </p:cNvPr>
          <p:cNvSpPr/>
          <p:nvPr/>
        </p:nvSpPr>
        <p:spPr bwMode="auto">
          <a:xfrm>
            <a:off x="1800426" y="2866049"/>
            <a:ext cx="6455785" cy="2790026"/>
          </a:xfrm>
          <a:custGeom>
            <a:avLst/>
            <a:gdLst>
              <a:gd name="connsiteX0" fmla="*/ 0 w 6986588"/>
              <a:gd name="connsiteY0" fmla="*/ 0 h 3019425"/>
              <a:gd name="connsiteX1" fmla="*/ 333375 w 6986588"/>
              <a:gd name="connsiteY1" fmla="*/ 0 h 3019425"/>
              <a:gd name="connsiteX2" fmla="*/ 333375 w 6986588"/>
              <a:gd name="connsiteY2" fmla="*/ 66675 h 3019425"/>
              <a:gd name="connsiteX3" fmla="*/ 533400 w 6986588"/>
              <a:gd name="connsiteY3" fmla="*/ 66675 h 3019425"/>
              <a:gd name="connsiteX4" fmla="*/ 533400 w 6986588"/>
              <a:gd name="connsiteY4" fmla="*/ 104775 h 3019425"/>
              <a:gd name="connsiteX5" fmla="*/ 585788 w 6986588"/>
              <a:gd name="connsiteY5" fmla="*/ 104775 h 3019425"/>
              <a:gd name="connsiteX6" fmla="*/ 585788 w 6986588"/>
              <a:gd name="connsiteY6" fmla="*/ 147638 h 3019425"/>
              <a:gd name="connsiteX7" fmla="*/ 719138 w 6986588"/>
              <a:gd name="connsiteY7" fmla="*/ 147638 h 3019425"/>
              <a:gd name="connsiteX8" fmla="*/ 719138 w 6986588"/>
              <a:gd name="connsiteY8" fmla="*/ 214313 h 3019425"/>
              <a:gd name="connsiteX9" fmla="*/ 828675 w 6986588"/>
              <a:gd name="connsiteY9" fmla="*/ 214313 h 3019425"/>
              <a:gd name="connsiteX10" fmla="*/ 828675 w 6986588"/>
              <a:gd name="connsiteY10" fmla="*/ 266700 h 3019425"/>
              <a:gd name="connsiteX11" fmla="*/ 871538 w 6986588"/>
              <a:gd name="connsiteY11" fmla="*/ 266700 h 3019425"/>
              <a:gd name="connsiteX12" fmla="*/ 871538 w 6986588"/>
              <a:gd name="connsiteY12" fmla="*/ 333375 h 3019425"/>
              <a:gd name="connsiteX13" fmla="*/ 1076325 w 6986588"/>
              <a:gd name="connsiteY13" fmla="*/ 333375 h 3019425"/>
              <a:gd name="connsiteX14" fmla="*/ 1076325 w 6986588"/>
              <a:gd name="connsiteY14" fmla="*/ 452438 h 3019425"/>
              <a:gd name="connsiteX15" fmla="*/ 1104900 w 6986588"/>
              <a:gd name="connsiteY15" fmla="*/ 452438 h 3019425"/>
              <a:gd name="connsiteX16" fmla="*/ 1104900 w 6986588"/>
              <a:gd name="connsiteY16" fmla="*/ 590550 h 3019425"/>
              <a:gd name="connsiteX17" fmla="*/ 1143000 w 6986588"/>
              <a:gd name="connsiteY17" fmla="*/ 590550 h 3019425"/>
              <a:gd name="connsiteX18" fmla="*/ 1143000 w 6986588"/>
              <a:gd name="connsiteY18" fmla="*/ 647700 h 3019425"/>
              <a:gd name="connsiteX19" fmla="*/ 1200150 w 6986588"/>
              <a:gd name="connsiteY19" fmla="*/ 647700 h 3019425"/>
              <a:gd name="connsiteX20" fmla="*/ 1200150 w 6986588"/>
              <a:gd name="connsiteY20" fmla="*/ 695325 h 3019425"/>
              <a:gd name="connsiteX21" fmla="*/ 1252538 w 6986588"/>
              <a:gd name="connsiteY21" fmla="*/ 695325 h 3019425"/>
              <a:gd name="connsiteX22" fmla="*/ 1252538 w 6986588"/>
              <a:gd name="connsiteY22" fmla="*/ 747713 h 3019425"/>
              <a:gd name="connsiteX23" fmla="*/ 1300163 w 6986588"/>
              <a:gd name="connsiteY23" fmla="*/ 747713 h 3019425"/>
              <a:gd name="connsiteX24" fmla="*/ 1300163 w 6986588"/>
              <a:gd name="connsiteY24" fmla="*/ 800100 h 3019425"/>
              <a:gd name="connsiteX25" fmla="*/ 1338263 w 6986588"/>
              <a:gd name="connsiteY25" fmla="*/ 800100 h 3019425"/>
              <a:gd name="connsiteX26" fmla="*/ 1338263 w 6986588"/>
              <a:gd name="connsiteY26" fmla="*/ 857250 h 3019425"/>
              <a:gd name="connsiteX27" fmla="*/ 1447800 w 6986588"/>
              <a:gd name="connsiteY27" fmla="*/ 857250 h 3019425"/>
              <a:gd name="connsiteX28" fmla="*/ 1447800 w 6986588"/>
              <a:gd name="connsiteY28" fmla="*/ 909638 h 3019425"/>
              <a:gd name="connsiteX29" fmla="*/ 1685925 w 6986588"/>
              <a:gd name="connsiteY29" fmla="*/ 909638 h 3019425"/>
              <a:gd name="connsiteX30" fmla="*/ 1685925 w 6986588"/>
              <a:gd name="connsiteY30" fmla="*/ 971550 h 3019425"/>
              <a:gd name="connsiteX31" fmla="*/ 1733550 w 6986588"/>
              <a:gd name="connsiteY31" fmla="*/ 971550 h 3019425"/>
              <a:gd name="connsiteX32" fmla="*/ 1733550 w 6986588"/>
              <a:gd name="connsiteY32" fmla="*/ 1014413 h 3019425"/>
              <a:gd name="connsiteX33" fmla="*/ 1914525 w 6986588"/>
              <a:gd name="connsiteY33" fmla="*/ 1014413 h 3019425"/>
              <a:gd name="connsiteX34" fmla="*/ 1914525 w 6986588"/>
              <a:gd name="connsiteY34" fmla="*/ 1066800 h 3019425"/>
              <a:gd name="connsiteX35" fmla="*/ 1938338 w 6986588"/>
              <a:gd name="connsiteY35" fmla="*/ 1066800 h 3019425"/>
              <a:gd name="connsiteX36" fmla="*/ 1938338 w 6986588"/>
              <a:gd name="connsiteY36" fmla="*/ 1133475 h 3019425"/>
              <a:gd name="connsiteX37" fmla="*/ 1971675 w 6986588"/>
              <a:gd name="connsiteY37" fmla="*/ 1133475 h 3019425"/>
              <a:gd name="connsiteX38" fmla="*/ 1971675 w 6986588"/>
              <a:gd name="connsiteY38" fmla="*/ 1133475 h 3019425"/>
              <a:gd name="connsiteX39" fmla="*/ 1971675 w 6986588"/>
              <a:gd name="connsiteY39" fmla="*/ 1176338 h 3019425"/>
              <a:gd name="connsiteX40" fmla="*/ 2047875 w 6986588"/>
              <a:gd name="connsiteY40" fmla="*/ 1176338 h 3019425"/>
              <a:gd name="connsiteX41" fmla="*/ 2047875 w 6986588"/>
              <a:gd name="connsiteY41" fmla="*/ 1238250 h 3019425"/>
              <a:gd name="connsiteX42" fmla="*/ 2076450 w 6986588"/>
              <a:gd name="connsiteY42" fmla="*/ 1238250 h 3019425"/>
              <a:gd name="connsiteX43" fmla="*/ 2076450 w 6986588"/>
              <a:gd name="connsiteY43" fmla="*/ 1285875 h 3019425"/>
              <a:gd name="connsiteX44" fmla="*/ 2114550 w 6986588"/>
              <a:gd name="connsiteY44" fmla="*/ 1285875 h 3019425"/>
              <a:gd name="connsiteX45" fmla="*/ 2114550 w 6986588"/>
              <a:gd name="connsiteY45" fmla="*/ 1338263 h 3019425"/>
              <a:gd name="connsiteX46" fmla="*/ 2205038 w 6986588"/>
              <a:gd name="connsiteY46" fmla="*/ 1338263 h 3019425"/>
              <a:gd name="connsiteX47" fmla="*/ 2205038 w 6986588"/>
              <a:gd name="connsiteY47" fmla="*/ 1443038 h 3019425"/>
              <a:gd name="connsiteX48" fmla="*/ 2295525 w 6986588"/>
              <a:gd name="connsiteY48" fmla="*/ 1443038 h 3019425"/>
              <a:gd name="connsiteX49" fmla="*/ 2295525 w 6986588"/>
              <a:gd name="connsiteY49" fmla="*/ 1504950 h 3019425"/>
              <a:gd name="connsiteX50" fmla="*/ 2481263 w 6986588"/>
              <a:gd name="connsiteY50" fmla="*/ 1504950 h 3019425"/>
              <a:gd name="connsiteX51" fmla="*/ 2481263 w 6986588"/>
              <a:gd name="connsiteY51" fmla="*/ 1600200 h 3019425"/>
              <a:gd name="connsiteX52" fmla="*/ 2605088 w 6986588"/>
              <a:gd name="connsiteY52" fmla="*/ 1600200 h 3019425"/>
              <a:gd name="connsiteX53" fmla="*/ 2605088 w 6986588"/>
              <a:gd name="connsiteY53" fmla="*/ 1600200 h 3019425"/>
              <a:gd name="connsiteX54" fmla="*/ 2647951 w 6986588"/>
              <a:gd name="connsiteY54" fmla="*/ 1643063 h 3019425"/>
              <a:gd name="connsiteX55" fmla="*/ 2647951 w 6986588"/>
              <a:gd name="connsiteY55" fmla="*/ 1671638 h 3019425"/>
              <a:gd name="connsiteX56" fmla="*/ 2786063 w 6986588"/>
              <a:gd name="connsiteY56" fmla="*/ 1671638 h 3019425"/>
              <a:gd name="connsiteX57" fmla="*/ 2786063 w 6986588"/>
              <a:gd name="connsiteY57" fmla="*/ 1724025 h 3019425"/>
              <a:gd name="connsiteX58" fmla="*/ 2843213 w 6986588"/>
              <a:gd name="connsiteY58" fmla="*/ 1724025 h 3019425"/>
              <a:gd name="connsiteX59" fmla="*/ 2843213 w 6986588"/>
              <a:gd name="connsiteY59" fmla="*/ 1885950 h 3019425"/>
              <a:gd name="connsiteX60" fmla="*/ 2881313 w 6986588"/>
              <a:gd name="connsiteY60" fmla="*/ 1885950 h 3019425"/>
              <a:gd name="connsiteX61" fmla="*/ 2881313 w 6986588"/>
              <a:gd name="connsiteY61" fmla="*/ 1928813 h 3019425"/>
              <a:gd name="connsiteX62" fmla="*/ 2914650 w 6986588"/>
              <a:gd name="connsiteY62" fmla="*/ 1928813 h 3019425"/>
              <a:gd name="connsiteX63" fmla="*/ 2914650 w 6986588"/>
              <a:gd name="connsiteY63" fmla="*/ 1995488 h 3019425"/>
              <a:gd name="connsiteX64" fmla="*/ 3605213 w 6986588"/>
              <a:gd name="connsiteY64" fmla="*/ 1995488 h 3019425"/>
              <a:gd name="connsiteX65" fmla="*/ 3605213 w 6986588"/>
              <a:gd name="connsiteY65" fmla="*/ 2076450 h 3019425"/>
              <a:gd name="connsiteX66" fmla="*/ 3686175 w 6986588"/>
              <a:gd name="connsiteY66" fmla="*/ 2076450 h 3019425"/>
              <a:gd name="connsiteX67" fmla="*/ 3686175 w 6986588"/>
              <a:gd name="connsiteY67" fmla="*/ 2157413 h 3019425"/>
              <a:gd name="connsiteX68" fmla="*/ 3743325 w 6986588"/>
              <a:gd name="connsiteY68" fmla="*/ 2157413 h 3019425"/>
              <a:gd name="connsiteX69" fmla="*/ 3743325 w 6986588"/>
              <a:gd name="connsiteY69" fmla="*/ 2228850 h 3019425"/>
              <a:gd name="connsiteX70" fmla="*/ 3786188 w 6986588"/>
              <a:gd name="connsiteY70" fmla="*/ 2228850 h 3019425"/>
              <a:gd name="connsiteX71" fmla="*/ 3786188 w 6986588"/>
              <a:gd name="connsiteY71" fmla="*/ 2328863 h 3019425"/>
              <a:gd name="connsiteX72" fmla="*/ 3910013 w 6986588"/>
              <a:gd name="connsiteY72" fmla="*/ 2328863 h 3019425"/>
              <a:gd name="connsiteX73" fmla="*/ 3910013 w 6986588"/>
              <a:gd name="connsiteY73" fmla="*/ 2390775 h 3019425"/>
              <a:gd name="connsiteX74" fmla="*/ 4243388 w 6986588"/>
              <a:gd name="connsiteY74" fmla="*/ 2390775 h 3019425"/>
              <a:gd name="connsiteX75" fmla="*/ 4243388 w 6986588"/>
              <a:gd name="connsiteY75" fmla="*/ 2481263 h 3019425"/>
              <a:gd name="connsiteX76" fmla="*/ 4271963 w 6986588"/>
              <a:gd name="connsiteY76" fmla="*/ 2481263 h 3019425"/>
              <a:gd name="connsiteX77" fmla="*/ 4271963 w 6986588"/>
              <a:gd name="connsiteY77" fmla="*/ 2557463 h 3019425"/>
              <a:gd name="connsiteX78" fmla="*/ 4876800 w 6986588"/>
              <a:gd name="connsiteY78" fmla="*/ 2557463 h 3019425"/>
              <a:gd name="connsiteX79" fmla="*/ 4876800 w 6986588"/>
              <a:gd name="connsiteY79" fmla="*/ 2643188 h 3019425"/>
              <a:gd name="connsiteX80" fmla="*/ 6696075 w 6986588"/>
              <a:gd name="connsiteY80" fmla="*/ 2643188 h 3019425"/>
              <a:gd name="connsiteX81" fmla="*/ 6696075 w 6986588"/>
              <a:gd name="connsiteY81" fmla="*/ 3019425 h 3019425"/>
              <a:gd name="connsiteX82" fmla="*/ 6986588 w 6986588"/>
              <a:gd name="connsiteY82" fmla="*/ 3019425 h 3019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6986588" h="3019425">
                <a:moveTo>
                  <a:pt x="0" y="0"/>
                </a:moveTo>
                <a:lnTo>
                  <a:pt x="333375" y="0"/>
                </a:lnTo>
                <a:lnTo>
                  <a:pt x="333375" y="66675"/>
                </a:lnTo>
                <a:lnTo>
                  <a:pt x="533400" y="66675"/>
                </a:lnTo>
                <a:lnTo>
                  <a:pt x="533400" y="104775"/>
                </a:lnTo>
                <a:lnTo>
                  <a:pt x="585788" y="104775"/>
                </a:lnTo>
                <a:lnTo>
                  <a:pt x="585788" y="147638"/>
                </a:lnTo>
                <a:lnTo>
                  <a:pt x="719138" y="147638"/>
                </a:lnTo>
                <a:lnTo>
                  <a:pt x="719138" y="214313"/>
                </a:lnTo>
                <a:lnTo>
                  <a:pt x="828675" y="214313"/>
                </a:lnTo>
                <a:lnTo>
                  <a:pt x="828675" y="266700"/>
                </a:lnTo>
                <a:lnTo>
                  <a:pt x="871538" y="266700"/>
                </a:lnTo>
                <a:lnTo>
                  <a:pt x="871538" y="333375"/>
                </a:lnTo>
                <a:lnTo>
                  <a:pt x="1076325" y="333375"/>
                </a:lnTo>
                <a:lnTo>
                  <a:pt x="1076325" y="452438"/>
                </a:lnTo>
                <a:lnTo>
                  <a:pt x="1104900" y="452438"/>
                </a:lnTo>
                <a:lnTo>
                  <a:pt x="1104900" y="590550"/>
                </a:lnTo>
                <a:lnTo>
                  <a:pt x="1143000" y="590550"/>
                </a:lnTo>
                <a:lnTo>
                  <a:pt x="1143000" y="647700"/>
                </a:lnTo>
                <a:lnTo>
                  <a:pt x="1200150" y="647700"/>
                </a:lnTo>
                <a:lnTo>
                  <a:pt x="1200150" y="695325"/>
                </a:lnTo>
                <a:lnTo>
                  <a:pt x="1252538" y="695325"/>
                </a:lnTo>
                <a:lnTo>
                  <a:pt x="1252538" y="747713"/>
                </a:lnTo>
                <a:lnTo>
                  <a:pt x="1300163" y="747713"/>
                </a:lnTo>
                <a:lnTo>
                  <a:pt x="1300163" y="800100"/>
                </a:lnTo>
                <a:lnTo>
                  <a:pt x="1338263" y="800100"/>
                </a:lnTo>
                <a:lnTo>
                  <a:pt x="1338263" y="857250"/>
                </a:lnTo>
                <a:lnTo>
                  <a:pt x="1447800" y="857250"/>
                </a:lnTo>
                <a:lnTo>
                  <a:pt x="1447800" y="909638"/>
                </a:lnTo>
                <a:lnTo>
                  <a:pt x="1685925" y="909638"/>
                </a:lnTo>
                <a:lnTo>
                  <a:pt x="1685925" y="971550"/>
                </a:lnTo>
                <a:lnTo>
                  <a:pt x="1733550" y="971550"/>
                </a:lnTo>
                <a:lnTo>
                  <a:pt x="1733550" y="1014413"/>
                </a:lnTo>
                <a:lnTo>
                  <a:pt x="1914525" y="1014413"/>
                </a:lnTo>
                <a:lnTo>
                  <a:pt x="1914525" y="1066800"/>
                </a:lnTo>
                <a:lnTo>
                  <a:pt x="1938338" y="1066800"/>
                </a:lnTo>
                <a:lnTo>
                  <a:pt x="1938338" y="1133475"/>
                </a:lnTo>
                <a:lnTo>
                  <a:pt x="1971675" y="1133475"/>
                </a:lnTo>
                <a:lnTo>
                  <a:pt x="1971675" y="1133475"/>
                </a:lnTo>
                <a:lnTo>
                  <a:pt x="1971675" y="1176338"/>
                </a:lnTo>
                <a:lnTo>
                  <a:pt x="2047875" y="1176338"/>
                </a:lnTo>
                <a:lnTo>
                  <a:pt x="2047875" y="1238250"/>
                </a:lnTo>
                <a:lnTo>
                  <a:pt x="2076450" y="1238250"/>
                </a:lnTo>
                <a:lnTo>
                  <a:pt x="2076450" y="1285875"/>
                </a:lnTo>
                <a:lnTo>
                  <a:pt x="2114550" y="1285875"/>
                </a:lnTo>
                <a:lnTo>
                  <a:pt x="2114550" y="1338263"/>
                </a:lnTo>
                <a:lnTo>
                  <a:pt x="2205038" y="1338263"/>
                </a:lnTo>
                <a:lnTo>
                  <a:pt x="2205038" y="1443038"/>
                </a:lnTo>
                <a:lnTo>
                  <a:pt x="2295525" y="1443038"/>
                </a:lnTo>
                <a:lnTo>
                  <a:pt x="2295525" y="1504950"/>
                </a:lnTo>
                <a:lnTo>
                  <a:pt x="2481263" y="1504950"/>
                </a:lnTo>
                <a:lnTo>
                  <a:pt x="2481263" y="1600200"/>
                </a:lnTo>
                <a:lnTo>
                  <a:pt x="2605088" y="1600200"/>
                </a:lnTo>
                <a:lnTo>
                  <a:pt x="2605088" y="1600200"/>
                </a:lnTo>
                <a:lnTo>
                  <a:pt x="2647951" y="1643063"/>
                </a:lnTo>
                <a:lnTo>
                  <a:pt x="2647951" y="1671638"/>
                </a:lnTo>
                <a:lnTo>
                  <a:pt x="2786063" y="1671638"/>
                </a:lnTo>
                <a:lnTo>
                  <a:pt x="2786063" y="1724025"/>
                </a:lnTo>
                <a:lnTo>
                  <a:pt x="2843213" y="1724025"/>
                </a:lnTo>
                <a:lnTo>
                  <a:pt x="2843213" y="1885950"/>
                </a:lnTo>
                <a:lnTo>
                  <a:pt x="2881313" y="1885950"/>
                </a:lnTo>
                <a:lnTo>
                  <a:pt x="2881313" y="1928813"/>
                </a:lnTo>
                <a:lnTo>
                  <a:pt x="2914650" y="1928813"/>
                </a:lnTo>
                <a:lnTo>
                  <a:pt x="2914650" y="1995488"/>
                </a:lnTo>
                <a:lnTo>
                  <a:pt x="3605213" y="1995488"/>
                </a:lnTo>
                <a:lnTo>
                  <a:pt x="3605213" y="2076450"/>
                </a:lnTo>
                <a:lnTo>
                  <a:pt x="3686175" y="2076450"/>
                </a:lnTo>
                <a:lnTo>
                  <a:pt x="3686175" y="2157413"/>
                </a:lnTo>
                <a:lnTo>
                  <a:pt x="3743325" y="2157413"/>
                </a:lnTo>
                <a:lnTo>
                  <a:pt x="3743325" y="2228850"/>
                </a:lnTo>
                <a:lnTo>
                  <a:pt x="3786188" y="2228850"/>
                </a:lnTo>
                <a:lnTo>
                  <a:pt x="3786188" y="2328863"/>
                </a:lnTo>
                <a:lnTo>
                  <a:pt x="3910013" y="2328863"/>
                </a:lnTo>
                <a:lnTo>
                  <a:pt x="3910013" y="2390775"/>
                </a:lnTo>
                <a:lnTo>
                  <a:pt x="4243388" y="2390775"/>
                </a:lnTo>
                <a:lnTo>
                  <a:pt x="4243388" y="2481263"/>
                </a:lnTo>
                <a:lnTo>
                  <a:pt x="4271963" y="2481263"/>
                </a:lnTo>
                <a:lnTo>
                  <a:pt x="4271963" y="2557463"/>
                </a:lnTo>
                <a:lnTo>
                  <a:pt x="4876800" y="2557463"/>
                </a:lnTo>
                <a:lnTo>
                  <a:pt x="4876800" y="2643188"/>
                </a:lnTo>
                <a:lnTo>
                  <a:pt x="6696075" y="2643188"/>
                </a:lnTo>
                <a:lnTo>
                  <a:pt x="6696075" y="3019425"/>
                </a:lnTo>
                <a:lnTo>
                  <a:pt x="6986588" y="3019425"/>
                </a:ln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 defTabSz="914126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FFFFFF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365" name="Freeform: Shape 11364">
            <a:extLst>
              <a:ext uri="{FF2B5EF4-FFF2-40B4-BE49-F238E27FC236}">
                <a16:creationId xmlns:a16="http://schemas.microsoft.com/office/drawing/2014/main" id="{445FB541-B879-3637-F6C9-2DA7DE71A033}"/>
              </a:ext>
            </a:extLst>
          </p:cNvPr>
          <p:cNvSpPr/>
          <p:nvPr/>
        </p:nvSpPr>
        <p:spPr bwMode="auto">
          <a:xfrm>
            <a:off x="4372935" y="4417601"/>
            <a:ext cx="5547361" cy="774518"/>
          </a:xfrm>
          <a:custGeom>
            <a:avLst/>
            <a:gdLst>
              <a:gd name="connsiteX0" fmla="*/ 6743700 w 6743700"/>
              <a:gd name="connsiteY0" fmla="*/ 1284514 h 1284514"/>
              <a:gd name="connsiteX1" fmla="*/ 4071257 w 6743700"/>
              <a:gd name="connsiteY1" fmla="*/ 1284514 h 1284514"/>
              <a:gd name="connsiteX2" fmla="*/ 4071257 w 6743700"/>
              <a:gd name="connsiteY2" fmla="*/ 1175657 h 1284514"/>
              <a:gd name="connsiteX3" fmla="*/ 3984171 w 6743700"/>
              <a:gd name="connsiteY3" fmla="*/ 1175657 h 1284514"/>
              <a:gd name="connsiteX4" fmla="*/ 3984171 w 6743700"/>
              <a:gd name="connsiteY4" fmla="*/ 1066800 h 1284514"/>
              <a:gd name="connsiteX5" fmla="*/ 3951514 w 6743700"/>
              <a:gd name="connsiteY5" fmla="*/ 1066800 h 1284514"/>
              <a:gd name="connsiteX6" fmla="*/ 3951514 w 6743700"/>
              <a:gd name="connsiteY6" fmla="*/ 979714 h 1284514"/>
              <a:gd name="connsiteX7" fmla="*/ 3020786 w 6743700"/>
              <a:gd name="connsiteY7" fmla="*/ 979714 h 1284514"/>
              <a:gd name="connsiteX8" fmla="*/ 3020786 w 6743700"/>
              <a:gd name="connsiteY8" fmla="*/ 903514 h 1284514"/>
              <a:gd name="connsiteX9" fmla="*/ 2552700 w 6743700"/>
              <a:gd name="connsiteY9" fmla="*/ 903514 h 1284514"/>
              <a:gd name="connsiteX10" fmla="*/ 2552700 w 6743700"/>
              <a:gd name="connsiteY10" fmla="*/ 838200 h 1284514"/>
              <a:gd name="connsiteX11" fmla="*/ 2432957 w 6743700"/>
              <a:gd name="connsiteY11" fmla="*/ 838200 h 1284514"/>
              <a:gd name="connsiteX12" fmla="*/ 2432957 w 6743700"/>
              <a:gd name="connsiteY12" fmla="*/ 767443 h 1284514"/>
              <a:gd name="connsiteX13" fmla="*/ 1676400 w 6743700"/>
              <a:gd name="connsiteY13" fmla="*/ 767443 h 1284514"/>
              <a:gd name="connsiteX14" fmla="*/ 1676400 w 6743700"/>
              <a:gd name="connsiteY14" fmla="*/ 718457 h 1284514"/>
              <a:gd name="connsiteX15" fmla="*/ 1583871 w 6743700"/>
              <a:gd name="connsiteY15" fmla="*/ 718457 h 1284514"/>
              <a:gd name="connsiteX16" fmla="*/ 1583871 w 6743700"/>
              <a:gd name="connsiteY16" fmla="*/ 680357 h 1284514"/>
              <a:gd name="connsiteX17" fmla="*/ 1583871 w 6743700"/>
              <a:gd name="connsiteY17" fmla="*/ 680357 h 1284514"/>
              <a:gd name="connsiteX18" fmla="*/ 1556657 w 6743700"/>
              <a:gd name="connsiteY18" fmla="*/ 680357 h 1284514"/>
              <a:gd name="connsiteX19" fmla="*/ 1556657 w 6743700"/>
              <a:gd name="connsiteY19" fmla="*/ 636814 h 1284514"/>
              <a:gd name="connsiteX20" fmla="*/ 1230086 w 6743700"/>
              <a:gd name="connsiteY20" fmla="*/ 636814 h 1284514"/>
              <a:gd name="connsiteX21" fmla="*/ 1230086 w 6743700"/>
              <a:gd name="connsiteY21" fmla="*/ 587829 h 1284514"/>
              <a:gd name="connsiteX22" fmla="*/ 1164771 w 6743700"/>
              <a:gd name="connsiteY22" fmla="*/ 587829 h 1284514"/>
              <a:gd name="connsiteX23" fmla="*/ 1164771 w 6743700"/>
              <a:gd name="connsiteY23" fmla="*/ 549729 h 1284514"/>
              <a:gd name="connsiteX24" fmla="*/ 914400 w 6743700"/>
              <a:gd name="connsiteY24" fmla="*/ 549729 h 1284514"/>
              <a:gd name="connsiteX25" fmla="*/ 914400 w 6743700"/>
              <a:gd name="connsiteY25" fmla="*/ 506186 h 1284514"/>
              <a:gd name="connsiteX26" fmla="*/ 832757 w 6743700"/>
              <a:gd name="connsiteY26" fmla="*/ 506186 h 1284514"/>
              <a:gd name="connsiteX27" fmla="*/ 832757 w 6743700"/>
              <a:gd name="connsiteY27" fmla="*/ 506186 h 1284514"/>
              <a:gd name="connsiteX28" fmla="*/ 832757 w 6743700"/>
              <a:gd name="connsiteY28" fmla="*/ 478972 h 1284514"/>
              <a:gd name="connsiteX29" fmla="*/ 740228 w 6743700"/>
              <a:gd name="connsiteY29" fmla="*/ 478972 h 1284514"/>
              <a:gd name="connsiteX30" fmla="*/ 740228 w 6743700"/>
              <a:gd name="connsiteY30" fmla="*/ 446314 h 1284514"/>
              <a:gd name="connsiteX31" fmla="*/ 593271 w 6743700"/>
              <a:gd name="connsiteY31" fmla="*/ 446314 h 1284514"/>
              <a:gd name="connsiteX32" fmla="*/ 593271 w 6743700"/>
              <a:gd name="connsiteY32" fmla="*/ 397329 h 1284514"/>
              <a:gd name="connsiteX33" fmla="*/ 560614 w 6743700"/>
              <a:gd name="connsiteY33" fmla="*/ 397329 h 1284514"/>
              <a:gd name="connsiteX34" fmla="*/ 576943 w 6743700"/>
              <a:gd name="connsiteY34" fmla="*/ 381000 h 1284514"/>
              <a:gd name="connsiteX35" fmla="*/ 549728 w 6743700"/>
              <a:gd name="connsiteY35" fmla="*/ 381000 h 1284514"/>
              <a:gd name="connsiteX36" fmla="*/ 549728 w 6743700"/>
              <a:gd name="connsiteY36" fmla="*/ 304800 h 1284514"/>
              <a:gd name="connsiteX37" fmla="*/ 527957 w 6743700"/>
              <a:gd name="connsiteY37" fmla="*/ 304800 h 1284514"/>
              <a:gd name="connsiteX38" fmla="*/ 527957 w 6743700"/>
              <a:gd name="connsiteY38" fmla="*/ 266700 h 1284514"/>
              <a:gd name="connsiteX39" fmla="*/ 359228 w 6743700"/>
              <a:gd name="connsiteY39" fmla="*/ 266700 h 1284514"/>
              <a:gd name="connsiteX40" fmla="*/ 359228 w 6743700"/>
              <a:gd name="connsiteY40" fmla="*/ 217714 h 1284514"/>
              <a:gd name="connsiteX41" fmla="*/ 359228 w 6743700"/>
              <a:gd name="connsiteY41" fmla="*/ 217714 h 1284514"/>
              <a:gd name="connsiteX42" fmla="*/ 337457 w 6743700"/>
              <a:gd name="connsiteY42" fmla="*/ 195943 h 1284514"/>
              <a:gd name="connsiteX43" fmla="*/ 310243 w 6743700"/>
              <a:gd name="connsiteY43" fmla="*/ 195943 h 1284514"/>
              <a:gd name="connsiteX44" fmla="*/ 310243 w 6743700"/>
              <a:gd name="connsiteY44" fmla="*/ 195943 h 1284514"/>
              <a:gd name="connsiteX45" fmla="*/ 283028 w 6743700"/>
              <a:gd name="connsiteY45" fmla="*/ 168728 h 1284514"/>
              <a:gd name="connsiteX46" fmla="*/ 283028 w 6743700"/>
              <a:gd name="connsiteY46" fmla="*/ 125186 h 1284514"/>
              <a:gd name="connsiteX47" fmla="*/ 146957 w 6743700"/>
              <a:gd name="connsiteY47" fmla="*/ 125186 h 1284514"/>
              <a:gd name="connsiteX48" fmla="*/ 146957 w 6743700"/>
              <a:gd name="connsiteY48" fmla="*/ 81643 h 1284514"/>
              <a:gd name="connsiteX49" fmla="*/ 48986 w 6743700"/>
              <a:gd name="connsiteY49" fmla="*/ 81643 h 1284514"/>
              <a:gd name="connsiteX50" fmla="*/ 48986 w 6743700"/>
              <a:gd name="connsiteY50" fmla="*/ 0 h 1284514"/>
              <a:gd name="connsiteX51" fmla="*/ 0 w 6743700"/>
              <a:gd name="connsiteY51" fmla="*/ 0 h 1284514"/>
              <a:gd name="connsiteX0" fmla="*/ 6694714 w 6694714"/>
              <a:gd name="connsiteY0" fmla="*/ 1284514 h 1284514"/>
              <a:gd name="connsiteX1" fmla="*/ 4022271 w 6694714"/>
              <a:gd name="connsiteY1" fmla="*/ 1284514 h 1284514"/>
              <a:gd name="connsiteX2" fmla="*/ 4022271 w 6694714"/>
              <a:gd name="connsiteY2" fmla="*/ 1175657 h 1284514"/>
              <a:gd name="connsiteX3" fmla="*/ 3935185 w 6694714"/>
              <a:gd name="connsiteY3" fmla="*/ 1175657 h 1284514"/>
              <a:gd name="connsiteX4" fmla="*/ 3935185 w 6694714"/>
              <a:gd name="connsiteY4" fmla="*/ 1066800 h 1284514"/>
              <a:gd name="connsiteX5" fmla="*/ 3902528 w 6694714"/>
              <a:gd name="connsiteY5" fmla="*/ 1066800 h 1284514"/>
              <a:gd name="connsiteX6" fmla="*/ 3902528 w 6694714"/>
              <a:gd name="connsiteY6" fmla="*/ 979714 h 1284514"/>
              <a:gd name="connsiteX7" fmla="*/ 2971800 w 6694714"/>
              <a:gd name="connsiteY7" fmla="*/ 979714 h 1284514"/>
              <a:gd name="connsiteX8" fmla="*/ 2971800 w 6694714"/>
              <a:gd name="connsiteY8" fmla="*/ 903514 h 1284514"/>
              <a:gd name="connsiteX9" fmla="*/ 2503714 w 6694714"/>
              <a:gd name="connsiteY9" fmla="*/ 903514 h 1284514"/>
              <a:gd name="connsiteX10" fmla="*/ 2503714 w 6694714"/>
              <a:gd name="connsiteY10" fmla="*/ 838200 h 1284514"/>
              <a:gd name="connsiteX11" fmla="*/ 2383971 w 6694714"/>
              <a:gd name="connsiteY11" fmla="*/ 838200 h 1284514"/>
              <a:gd name="connsiteX12" fmla="*/ 2383971 w 6694714"/>
              <a:gd name="connsiteY12" fmla="*/ 767443 h 1284514"/>
              <a:gd name="connsiteX13" fmla="*/ 1627414 w 6694714"/>
              <a:gd name="connsiteY13" fmla="*/ 767443 h 1284514"/>
              <a:gd name="connsiteX14" fmla="*/ 1627414 w 6694714"/>
              <a:gd name="connsiteY14" fmla="*/ 718457 h 1284514"/>
              <a:gd name="connsiteX15" fmla="*/ 1534885 w 6694714"/>
              <a:gd name="connsiteY15" fmla="*/ 718457 h 1284514"/>
              <a:gd name="connsiteX16" fmla="*/ 1534885 w 6694714"/>
              <a:gd name="connsiteY16" fmla="*/ 680357 h 1284514"/>
              <a:gd name="connsiteX17" fmla="*/ 1534885 w 6694714"/>
              <a:gd name="connsiteY17" fmla="*/ 680357 h 1284514"/>
              <a:gd name="connsiteX18" fmla="*/ 1507671 w 6694714"/>
              <a:gd name="connsiteY18" fmla="*/ 680357 h 1284514"/>
              <a:gd name="connsiteX19" fmla="*/ 1507671 w 6694714"/>
              <a:gd name="connsiteY19" fmla="*/ 636814 h 1284514"/>
              <a:gd name="connsiteX20" fmla="*/ 1181100 w 6694714"/>
              <a:gd name="connsiteY20" fmla="*/ 636814 h 1284514"/>
              <a:gd name="connsiteX21" fmla="*/ 1181100 w 6694714"/>
              <a:gd name="connsiteY21" fmla="*/ 587829 h 1284514"/>
              <a:gd name="connsiteX22" fmla="*/ 1115785 w 6694714"/>
              <a:gd name="connsiteY22" fmla="*/ 587829 h 1284514"/>
              <a:gd name="connsiteX23" fmla="*/ 1115785 w 6694714"/>
              <a:gd name="connsiteY23" fmla="*/ 549729 h 1284514"/>
              <a:gd name="connsiteX24" fmla="*/ 865414 w 6694714"/>
              <a:gd name="connsiteY24" fmla="*/ 549729 h 1284514"/>
              <a:gd name="connsiteX25" fmla="*/ 865414 w 6694714"/>
              <a:gd name="connsiteY25" fmla="*/ 506186 h 1284514"/>
              <a:gd name="connsiteX26" fmla="*/ 783771 w 6694714"/>
              <a:gd name="connsiteY26" fmla="*/ 506186 h 1284514"/>
              <a:gd name="connsiteX27" fmla="*/ 783771 w 6694714"/>
              <a:gd name="connsiteY27" fmla="*/ 506186 h 1284514"/>
              <a:gd name="connsiteX28" fmla="*/ 783771 w 6694714"/>
              <a:gd name="connsiteY28" fmla="*/ 478972 h 1284514"/>
              <a:gd name="connsiteX29" fmla="*/ 691242 w 6694714"/>
              <a:gd name="connsiteY29" fmla="*/ 478972 h 1284514"/>
              <a:gd name="connsiteX30" fmla="*/ 691242 w 6694714"/>
              <a:gd name="connsiteY30" fmla="*/ 446314 h 1284514"/>
              <a:gd name="connsiteX31" fmla="*/ 544285 w 6694714"/>
              <a:gd name="connsiteY31" fmla="*/ 446314 h 1284514"/>
              <a:gd name="connsiteX32" fmla="*/ 544285 w 6694714"/>
              <a:gd name="connsiteY32" fmla="*/ 397329 h 1284514"/>
              <a:gd name="connsiteX33" fmla="*/ 511628 w 6694714"/>
              <a:gd name="connsiteY33" fmla="*/ 397329 h 1284514"/>
              <a:gd name="connsiteX34" fmla="*/ 527957 w 6694714"/>
              <a:gd name="connsiteY34" fmla="*/ 381000 h 1284514"/>
              <a:gd name="connsiteX35" fmla="*/ 500742 w 6694714"/>
              <a:gd name="connsiteY35" fmla="*/ 381000 h 1284514"/>
              <a:gd name="connsiteX36" fmla="*/ 500742 w 6694714"/>
              <a:gd name="connsiteY36" fmla="*/ 304800 h 1284514"/>
              <a:gd name="connsiteX37" fmla="*/ 478971 w 6694714"/>
              <a:gd name="connsiteY37" fmla="*/ 304800 h 1284514"/>
              <a:gd name="connsiteX38" fmla="*/ 478971 w 6694714"/>
              <a:gd name="connsiteY38" fmla="*/ 266700 h 1284514"/>
              <a:gd name="connsiteX39" fmla="*/ 310242 w 6694714"/>
              <a:gd name="connsiteY39" fmla="*/ 266700 h 1284514"/>
              <a:gd name="connsiteX40" fmla="*/ 310242 w 6694714"/>
              <a:gd name="connsiteY40" fmla="*/ 217714 h 1284514"/>
              <a:gd name="connsiteX41" fmla="*/ 310242 w 6694714"/>
              <a:gd name="connsiteY41" fmla="*/ 217714 h 1284514"/>
              <a:gd name="connsiteX42" fmla="*/ 288471 w 6694714"/>
              <a:gd name="connsiteY42" fmla="*/ 195943 h 1284514"/>
              <a:gd name="connsiteX43" fmla="*/ 261257 w 6694714"/>
              <a:gd name="connsiteY43" fmla="*/ 195943 h 1284514"/>
              <a:gd name="connsiteX44" fmla="*/ 261257 w 6694714"/>
              <a:gd name="connsiteY44" fmla="*/ 195943 h 1284514"/>
              <a:gd name="connsiteX45" fmla="*/ 234042 w 6694714"/>
              <a:gd name="connsiteY45" fmla="*/ 168728 h 1284514"/>
              <a:gd name="connsiteX46" fmla="*/ 234042 w 6694714"/>
              <a:gd name="connsiteY46" fmla="*/ 125186 h 1284514"/>
              <a:gd name="connsiteX47" fmla="*/ 97971 w 6694714"/>
              <a:gd name="connsiteY47" fmla="*/ 125186 h 1284514"/>
              <a:gd name="connsiteX48" fmla="*/ 97971 w 6694714"/>
              <a:gd name="connsiteY48" fmla="*/ 81643 h 1284514"/>
              <a:gd name="connsiteX49" fmla="*/ 0 w 6694714"/>
              <a:gd name="connsiteY49" fmla="*/ 81643 h 1284514"/>
              <a:gd name="connsiteX50" fmla="*/ 0 w 6694714"/>
              <a:gd name="connsiteY50" fmla="*/ 0 h 1284514"/>
              <a:gd name="connsiteX0" fmla="*/ 6694714 w 6694714"/>
              <a:gd name="connsiteY0" fmla="*/ 1202871 h 1202871"/>
              <a:gd name="connsiteX1" fmla="*/ 4022271 w 6694714"/>
              <a:gd name="connsiteY1" fmla="*/ 1202871 h 1202871"/>
              <a:gd name="connsiteX2" fmla="*/ 4022271 w 6694714"/>
              <a:gd name="connsiteY2" fmla="*/ 1094014 h 1202871"/>
              <a:gd name="connsiteX3" fmla="*/ 3935185 w 6694714"/>
              <a:gd name="connsiteY3" fmla="*/ 1094014 h 1202871"/>
              <a:gd name="connsiteX4" fmla="*/ 3935185 w 6694714"/>
              <a:gd name="connsiteY4" fmla="*/ 985157 h 1202871"/>
              <a:gd name="connsiteX5" fmla="*/ 3902528 w 6694714"/>
              <a:gd name="connsiteY5" fmla="*/ 985157 h 1202871"/>
              <a:gd name="connsiteX6" fmla="*/ 3902528 w 6694714"/>
              <a:gd name="connsiteY6" fmla="*/ 898071 h 1202871"/>
              <a:gd name="connsiteX7" fmla="*/ 2971800 w 6694714"/>
              <a:gd name="connsiteY7" fmla="*/ 898071 h 1202871"/>
              <a:gd name="connsiteX8" fmla="*/ 2971800 w 6694714"/>
              <a:gd name="connsiteY8" fmla="*/ 821871 h 1202871"/>
              <a:gd name="connsiteX9" fmla="*/ 2503714 w 6694714"/>
              <a:gd name="connsiteY9" fmla="*/ 821871 h 1202871"/>
              <a:gd name="connsiteX10" fmla="*/ 2503714 w 6694714"/>
              <a:gd name="connsiteY10" fmla="*/ 756557 h 1202871"/>
              <a:gd name="connsiteX11" fmla="*/ 2383971 w 6694714"/>
              <a:gd name="connsiteY11" fmla="*/ 756557 h 1202871"/>
              <a:gd name="connsiteX12" fmla="*/ 2383971 w 6694714"/>
              <a:gd name="connsiteY12" fmla="*/ 685800 h 1202871"/>
              <a:gd name="connsiteX13" fmla="*/ 1627414 w 6694714"/>
              <a:gd name="connsiteY13" fmla="*/ 685800 h 1202871"/>
              <a:gd name="connsiteX14" fmla="*/ 1627414 w 6694714"/>
              <a:gd name="connsiteY14" fmla="*/ 636814 h 1202871"/>
              <a:gd name="connsiteX15" fmla="*/ 1534885 w 6694714"/>
              <a:gd name="connsiteY15" fmla="*/ 636814 h 1202871"/>
              <a:gd name="connsiteX16" fmla="*/ 1534885 w 6694714"/>
              <a:gd name="connsiteY16" fmla="*/ 598714 h 1202871"/>
              <a:gd name="connsiteX17" fmla="*/ 1534885 w 6694714"/>
              <a:gd name="connsiteY17" fmla="*/ 598714 h 1202871"/>
              <a:gd name="connsiteX18" fmla="*/ 1507671 w 6694714"/>
              <a:gd name="connsiteY18" fmla="*/ 598714 h 1202871"/>
              <a:gd name="connsiteX19" fmla="*/ 1507671 w 6694714"/>
              <a:gd name="connsiteY19" fmla="*/ 555171 h 1202871"/>
              <a:gd name="connsiteX20" fmla="*/ 1181100 w 6694714"/>
              <a:gd name="connsiteY20" fmla="*/ 555171 h 1202871"/>
              <a:gd name="connsiteX21" fmla="*/ 1181100 w 6694714"/>
              <a:gd name="connsiteY21" fmla="*/ 506186 h 1202871"/>
              <a:gd name="connsiteX22" fmla="*/ 1115785 w 6694714"/>
              <a:gd name="connsiteY22" fmla="*/ 506186 h 1202871"/>
              <a:gd name="connsiteX23" fmla="*/ 1115785 w 6694714"/>
              <a:gd name="connsiteY23" fmla="*/ 468086 h 1202871"/>
              <a:gd name="connsiteX24" fmla="*/ 865414 w 6694714"/>
              <a:gd name="connsiteY24" fmla="*/ 468086 h 1202871"/>
              <a:gd name="connsiteX25" fmla="*/ 865414 w 6694714"/>
              <a:gd name="connsiteY25" fmla="*/ 424543 h 1202871"/>
              <a:gd name="connsiteX26" fmla="*/ 783771 w 6694714"/>
              <a:gd name="connsiteY26" fmla="*/ 424543 h 1202871"/>
              <a:gd name="connsiteX27" fmla="*/ 783771 w 6694714"/>
              <a:gd name="connsiteY27" fmla="*/ 424543 h 1202871"/>
              <a:gd name="connsiteX28" fmla="*/ 783771 w 6694714"/>
              <a:gd name="connsiteY28" fmla="*/ 397329 h 1202871"/>
              <a:gd name="connsiteX29" fmla="*/ 691242 w 6694714"/>
              <a:gd name="connsiteY29" fmla="*/ 397329 h 1202871"/>
              <a:gd name="connsiteX30" fmla="*/ 691242 w 6694714"/>
              <a:gd name="connsiteY30" fmla="*/ 364671 h 1202871"/>
              <a:gd name="connsiteX31" fmla="*/ 544285 w 6694714"/>
              <a:gd name="connsiteY31" fmla="*/ 364671 h 1202871"/>
              <a:gd name="connsiteX32" fmla="*/ 544285 w 6694714"/>
              <a:gd name="connsiteY32" fmla="*/ 315686 h 1202871"/>
              <a:gd name="connsiteX33" fmla="*/ 511628 w 6694714"/>
              <a:gd name="connsiteY33" fmla="*/ 315686 h 1202871"/>
              <a:gd name="connsiteX34" fmla="*/ 527957 w 6694714"/>
              <a:gd name="connsiteY34" fmla="*/ 299357 h 1202871"/>
              <a:gd name="connsiteX35" fmla="*/ 500742 w 6694714"/>
              <a:gd name="connsiteY35" fmla="*/ 299357 h 1202871"/>
              <a:gd name="connsiteX36" fmla="*/ 500742 w 6694714"/>
              <a:gd name="connsiteY36" fmla="*/ 223157 h 1202871"/>
              <a:gd name="connsiteX37" fmla="*/ 478971 w 6694714"/>
              <a:gd name="connsiteY37" fmla="*/ 223157 h 1202871"/>
              <a:gd name="connsiteX38" fmla="*/ 478971 w 6694714"/>
              <a:gd name="connsiteY38" fmla="*/ 185057 h 1202871"/>
              <a:gd name="connsiteX39" fmla="*/ 310242 w 6694714"/>
              <a:gd name="connsiteY39" fmla="*/ 185057 h 1202871"/>
              <a:gd name="connsiteX40" fmla="*/ 310242 w 6694714"/>
              <a:gd name="connsiteY40" fmla="*/ 136071 h 1202871"/>
              <a:gd name="connsiteX41" fmla="*/ 310242 w 6694714"/>
              <a:gd name="connsiteY41" fmla="*/ 136071 h 1202871"/>
              <a:gd name="connsiteX42" fmla="*/ 288471 w 6694714"/>
              <a:gd name="connsiteY42" fmla="*/ 114300 h 1202871"/>
              <a:gd name="connsiteX43" fmla="*/ 261257 w 6694714"/>
              <a:gd name="connsiteY43" fmla="*/ 114300 h 1202871"/>
              <a:gd name="connsiteX44" fmla="*/ 261257 w 6694714"/>
              <a:gd name="connsiteY44" fmla="*/ 114300 h 1202871"/>
              <a:gd name="connsiteX45" fmla="*/ 234042 w 6694714"/>
              <a:gd name="connsiteY45" fmla="*/ 87085 h 1202871"/>
              <a:gd name="connsiteX46" fmla="*/ 234042 w 6694714"/>
              <a:gd name="connsiteY46" fmla="*/ 43543 h 1202871"/>
              <a:gd name="connsiteX47" fmla="*/ 97971 w 6694714"/>
              <a:gd name="connsiteY47" fmla="*/ 43543 h 1202871"/>
              <a:gd name="connsiteX48" fmla="*/ 97971 w 6694714"/>
              <a:gd name="connsiteY48" fmla="*/ 0 h 1202871"/>
              <a:gd name="connsiteX49" fmla="*/ 0 w 6694714"/>
              <a:gd name="connsiteY49" fmla="*/ 0 h 1202871"/>
              <a:gd name="connsiteX0" fmla="*/ 6596743 w 6596743"/>
              <a:gd name="connsiteY0" fmla="*/ 1202871 h 1202871"/>
              <a:gd name="connsiteX1" fmla="*/ 3924300 w 6596743"/>
              <a:gd name="connsiteY1" fmla="*/ 1202871 h 1202871"/>
              <a:gd name="connsiteX2" fmla="*/ 3924300 w 6596743"/>
              <a:gd name="connsiteY2" fmla="*/ 1094014 h 1202871"/>
              <a:gd name="connsiteX3" fmla="*/ 3837214 w 6596743"/>
              <a:gd name="connsiteY3" fmla="*/ 1094014 h 1202871"/>
              <a:gd name="connsiteX4" fmla="*/ 3837214 w 6596743"/>
              <a:gd name="connsiteY4" fmla="*/ 985157 h 1202871"/>
              <a:gd name="connsiteX5" fmla="*/ 3804557 w 6596743"/>
              <a:gd name="connsiteY5" fmla="*/ 985157 h 1202871"/>
              <a:gd name="connsiteX6" fmla="*/ 3804557 w 6596743"/>
              <a:gd name="connsiteY6" fmla="*/ 898071 h 1202871"/>
              <a:gd name="connsiteX7" fmla="*/ 2873829 w 6596743"/>
              <a:gd name="connsiteY7" fmla="*/ 898071 h 1202871"/>
              <a:gd name="connsiteX8" fmla="*/ 2873829 w 6596743"/>
              <a:gd name="connsiteY8" fmla="*/ 821871 h 1202871"/>
              <a:gd name="connsiteX9" fmla="*/ 2405743 w 6596743"/>
              <a:gd name="connsiteY9" fmla="*/ 821871 h 1202871"/>
              <a:gd name="connsiteX10" fmla="*/ 2405743 w 6596743"/>
              <a:gd name="connsiteY10" fmla="*/ 756557 h 1202871"/>
              <a:gd name="connsiteX11" fmla="*/ 2286000 w 6596743"/>
              <a:gd name="connsiteY11" fmla="*/ 756557 h 1202871"/>
              <a:gd name="connsiteX12" fmla="*/ 2286000 w 6596743"/>
              <a:gd name="connsiteY12" fmla="*/ 685800 h 1202871"/>
              <a:gd name="connsiteX13" fmla="*/ 1529443 w 6596743"/>
              <a:gd name="connsiteY13" fmla="*/ 685800 h 1202871"/>
              <a:gd name="connsiteX14" fmla="*/ 1529443 w 6596743"/>
              <a:gd name="connsiteY14" fmla="*/ 636814 h 1202871"/>
              <a:gd name="connsiteX15" fmla="*/ 1436914 w 6596743"/>
              <a:gd name="connsiteY15" fmla="*/ 636814 h 1202871"/>
              <a:gd name="connsiteX16" fmla="*/ 1436914 w 6596743"/>
              <a:gd name="connsiteY16" fmla="*/ 598714 h 1202871"/>
              <a:gd name="connsiteX17" fmla="*/ 1436914 w 6596743"/>
              <a:gd name="connsiteY17" fmla="*/ 598714 h 1202871"/>
              <a:gd name="connsiteX18" fmla="*/ 1409700 w 6596743"/>
              <a:gd name="connsiteY18" fmla="*/ 598714 h 1202871"/>
              <a:gd name="connsiteX19" fmla="*/ 1409700 w 6596743"/>
              <a:gd name="connsiteY19" fmla="*/ 555171 h 1202871"/>
              <a:gd name="connsiteX20" fmla="*/ 1083129 w 6596743"/>
              <a:gd name="connsiteY20" fmla="*/ 555171 h 1202871"/>
              <a:gd name="connsiteX21" fmla="*/ 1083129 w 6596743"/>
              <a:gd name="connsiteY21" fmla="*/ 506186 h 1202871"/>
              <a:gd name="connsiteX22" fmla="*/ 1017814 w 6596743"/>
              <a:gd name="connsiteY22" fmla="*/ 506186 h 1202871"/>
              <a:gd name="connsiteX23" fmla="*/ 1017814 w 6596743"/>
              <a:gd name="connsiteY23" fmla="*/ 468086 h 1202871"/>
              <a:gd name="connsiteX24" fmla="*/ 767443 w 6596743"/>
              <a:gd name="connsiteY24" fmla="*/ 468086 h 1202871"/>
              <a:gd name="connsiteX25" fmla="*/ 767443 w 6596743"/>
              <a:gd name="connsiteY25" fmla="*/ 424543 h 1202871"/>
              <a:gd name="connsiteX26" fmla="*/ 685800 w 6596743"/>
              <a:gd name="connsiteY26" fmla="*/ 424543 h 1202871"/>
              <a:gd name="connsiteX27" fmla="*/ 685800 w 6596743"/>
              <a:gd name="connsiteY27" fmla="*/ 424543 h 1202871"/>
              <a:gd name="connsiteX28" fmla="*/ 685800 w 6596743"/>
              <a:gd name="connsiteY28" fmla="*/ 397329 h 1202871"/>
              <a:gd name="connsiteX29" fmla="*/ 593271 w 6596743"/>
              <a:gd name="connsiteY29" fmla="*/ 397329 h 1202871"/>
              <a:gd name="connsiteX30" fmla="*/ 593271 w 6596743"/>
              <a:gd name="connsiteY30" fmla="*/ 364671 h 1202871"/>
              <a:gd name="connsiteX31" fmla="*/ 446314 w 6596743"/>
              <a:gd name="connsiteY31" fmla="*/ 364671 h 1202871"/>
              <a:gd name="connsiteX32" fmla="*/ 446314 w 6596743"/>
              <a:gd name="connsiteY32" fmla="*/ 315686 h 1202871"/>
              <a:gd name="connsiteX33" fmla="*/ 413657 w 6596743"/>
              <a:gd name="connsiteY33" fmla="*/ 315686 h 1202871"/>
              <a:gd name="connsiteX34" fmla="*/ 429986 w 6596743"/>
              <a:gd name="connsiteY34" fmla="*/ 299357 h 1202871"/>
              <a:gd name="connsiteX35" fmla="*/ 402771 w 6596743"/>
              <a:gd name="connsiteY35" fmla="*/ 299357 h 1202871"/>
              <a:gd name="connsiteX36" fmla="*/ 402771 w 6596743"/>
              <a:gd name="connsiteY36" fmla="*/ 223157 h 1202871"/>
              <a:gd name="connsiteX37" fmla="*/ 381000 w 6596743"/>
              <a:gd name="connsiteY37" fmla="*/ 223157 h 1202871"/>
              <a:gd name="connsiteX38" fmla="*/ 381000 w 6596743"/>
              <a:gd name="connsiteY38" fmla="*/ 185057 h 1202871"/>
              <a:gd name="connsiteX39" fmla="*/ 212271 w 6596743"/>
              <a:gd name="connsiteY39" fmla="*/ 185057 h 1202871"/>
              <a:gd name="connsiteX40" fmla="*/ 212271 w 6596743"/>
              <a:gd name="connsiteY40" fmla="*/ 136071 h 1202871"/>
              <a:gd name="connsiteX41" fmla="*/ 212271 w 6596743"/>
              <a:gd name="connsiteY41" fmla="*/ 136071 h 1202871"/>
              <a:gd name="connsiteX42" fmla="*/ 190500 w 6596743"/>
              <a:gd name="connsiteY42" fmla="*/ 114300 h 1202871"/>
              <a:gd name="connsiteX43" fmla="*/ 163286 w 6596743"/>
              <a:gd name="connsiteY43" fmla="*/ 114300 h 1202871"/>
              <a:gd name="connsiteX44" fmla="*/ 163286 w 6596743"/>
              <a:gd name="connsiteY44" fmla="*/ 114300 h 1202871"/>
              <a:gd name="connsiteX45" fmla="*/ 136071 w 6596743"/>
              <a:gd name="connsiteY45" fmla="*/ 87085 h 1202871"/>
              <a:gd name="connsiteX46" fmla="*/ 136071 w 6596743"/>
              <a:gd name="connsiteY46" fmla="*/ 43543 h 1202871"/>
              <a:gd name="connsiteX47" fmla="*/ 0 w 6596743"/>
              <a:gd name="connsiteY47" fmla="*/ 43543 h 1202871"/>
              <a:gd name="connsiteX48" fmla="*/ 0 w 6596743"/>
              <a:gd name="connsiteY48" fmla="*/ 0 h 1202871"/>
              <a:gd name="connsiteX0" fmla="*/ 6596743 w 6596743"/>
              <a:gd name="connsiteY0" fmla="*/ 1159328 h 1159328"/>
              <a:gd name="connsiteX1" fmla="*/ 3924300 w 6596743"/>
              <a:gd name="connsiteY1" fmla="*/ 1159328 h 1159328"/>
              <a:gd name="connsiteX2" fmla="*/ 3924300 w 6596743"/>
              <a:gd name="connsiteY2" fmla="*/ 1050471 h 1159328"/>
              <a:gd name="connsiteX3" fmla="*/ 3837214 w 6596743"/>
              <a:gd name="connsiteY3" fmla="*/ 1050471 h 1159328"/>
              <a:gd name="connsiteX4" fmla="*/ 3837214 w 6596743"/>
              <a:gd name="connsiteY4" fmla="*/ 941614 h 1159328"/>
              <a:gd name="connsiteX5" fmla="*/ 3804557 w 6596743"/>
              <a:gd name="connsiteY5" fmla="*/ 941614 h 1159328"/>
              <a:gd name="connsiteX6" fmla="*/ 3804557 w 6596743"/>
              <a:gd name="connsiteY6" fmla="*/ 854528 h 1159328"/>
              <a:gd name="connsiteX7" fmla="*/ 2873829 w 6596743"/>
              <a:gd name="connsiteY7" fmla="*/ 854528 h 1159328"/>
              <a:gd name="connsiteX8" fmla="*/ 2873829 w 6596743"/>
              <a:gd name="connsiteY8" fmla="*/ 778328 h 1159328"/>
              <a:gd name="connsiteX9" fmla="*/ 2405743 w 6596743"/>
              <a:gd name="connsiteY9" fmla="*/ 778328 h 1159328"/>
              <a:gd name="connsiteX10" fmla="*/ 2405743 w 6596743"/>
              <a:gd name="connsiteY10" fmla="*/ 713014 h 1159328"/>
              <a:gd name="connsiteX11" fmla="*/ 2286000 w 6596743"/>
              <a:gd name="connsiteY11" fmla="*/ 713014 h 1159328"/>
              <a:gd name="connsiteX12" fmla="*/ 2286000 w 6596743"/>
              <a:gd name="connsiteY12" fmla="*/ 642257 h 1159328"/>
              <a:gd name="connsiteX13" fmla="*/ 1529443 w 6596743"/>
              <a:gd name="connsiteY13" fmla="*/ 642257 h 1159328"/>
              <a:gd name="connsiteX14" fmla="*/ 1529443 w 6596743"/>
              <a:gd name="connsiteY14" fmla="*/ 593271 h 1159328"/>
              <a:gd name="connsiteX15" fmla="*/ 1436914 w 6596743"/>
              <a:gd name="connsiteY15" fmla="*/ 593271 h 1159328"/>
              <a:gd name="connsiteX16" fmla="*/ 1436914 w 6596743"/>
              <a:gd name="connsiteY16" fmla="*/ 555171 h 1159328"/>
              <a:gd name="connsiteX17" fmla="*/ 1436914 w 6596743"/>
              <a:gd name="connsiteY17" fmla="*/ 555171 h 1159328"/>
              <a:gd name="connsiteX18" fmla="*/ 1409700 w 6596743"/>
              <a:gd name="connsiteY18" fmla="*/ 555171 h 1159328"/>
              <a:gd name="connsiteX19" fmla="*/ 1409700 w 6596743"/>
              <a:gd name="connsiteY19" fmla="*/ 511628 h 1159328"/>
              <a:gd name="connsiteX20" fmla="*/ 1083129 w 6596743"/>
              <a:gd name="connsiteY20" fmla="*/ 511628 h 1159328"/>
              <a:gd name="connsiteX21" fmla="*/ 1083129 w 6596743"/>
              <a:gd name="connsiteY21" fmla="*/ 462643 h 1159328"/>
              <a:gd name="connsiteX22" fmla="*/ 1017814 w 6596743"/>
              <a:gd name="connsiteY22" fmla="*/ 462643 h 1159328"/>
              <a:gd name="connsiteX23" fmla="*/ 1017814 w 6596743"/>
              <a:gd name="connsiteY23" fmla="*/ 424543 h 1159328"/>
              <a:gd name="connsiteX24" fmla="*/ 767443 w 6596743"/>
              <a:gd name="connsiteY24" fmla="*/ 424543 h 1159328"/>
              <a:gd name="connsiteX25" fmla="*/ 767443 w 6596743"/>
              <a:gd name="connsiteY25" fmla="*/ 381000 h 1159328"/>
              <a:gd name="connsiteX26" fmla="*/ 685800 w 6596743"/>
              <a:gd name="connsiteY26" fmla="*/ 381000 h 1159328"/>
              <a:gd name="connsiteX27" fmla="*/ 685800 w 6596743"/>
              <a:gd name="connsiteY27" fmla="*/ 381000 h 1159328"/>
              <a:gd name="connsiteX28" fmla="*/ 685800 w 6596743"/>
              <a:gd name="connsiteY28" fmla="*/ 353786 h 1159328"/>
              <a:gd name="connsiteX29" fmla="*/ 593271 w 6596743"/>
              <a:gd name="connsiteY29" fmla="*/ 353786 h 1159328"/>
              <a:gd name="connsiteX30" fmla="*/ 593271 w 6596743"/>
              <a:gd name="connsiteY30" fmla="*/ 321128 h 1159328"/>
              <a:gd name="connsiteX31" fmla="*/ 446314 w 6596743"/>
              <a:gd name="connsiteY31" fmla="*/ 321128 h 1159328"/>
              <a:gd name="connsiteX32" fmla="*/ 446314 w 6596743"/>
              <a:gd name="connsiteY32" fmla="*/ 272143 h 1159328"/>
              <a:gd name="connsiteX33" fmla="*/ 413657 w 6596743"/>
              <a:gd name="connsiteY33" fmla="*/ 272143 h 1159328"/>
              <a:gd name="connsiteX34" fmla="*/ 429986 w 6596743"/>
              <a:gd name="connsiteY34" fmla="*/ 255814 h 1159328"/>
              <a:gd name="connsiteX35" fmla="*/ 402771 w 6596743"/>
              <a:gd name="connsiteY35" fmla="*/ 255814 h 1159328"/>
              <a:gd name="connsiteX36" fmla="*/ 402771 w 6596743"/>
              <a:gd name="connsiteY36" fmla="*/ 179614 h 1159328"/>
              <a:gd name="connsiteX37" fmla="*/ 381000 w 6596743"/>
              <a:gd name="connsiteY37" fmla="*/ 179614 h 1159328"/>
              <a:gd name="connsiteX38" fmla="*/ 381000 w 6596743"/>
              <a:gd name="connsiteY38" fmla="*/ 141514 h 1159328"/>
              <a:gd name="connsiteX39" fmla="*/ 212271 w 6596743"/>
              <a:gd name="connsiteY39" fmla="*/ 141514 h 1159328"/>
              <a:gd name="connsiteX40" fmla="*/ 212271 w 6596743"/>
              <a:gd name="connsiteY40" fmla="*/ 92528 h 1159328"/>
              <a:gd name="connsiteX41" fmla="*/ 212271 w 6596743"/>
              <a:gd name="connsiteY41" fmla="*/ 92528 h 1159328"/>
              <a:gd name="connsiteX42" fmla="*/ 190500 w 6596743"/>
              <a:gd name="connsiteY42" fmla="*/ 70757 h 1159328"/>
              <a:gd name="connsiteX43" fmla="*/ 163286 w 6596743"/>
              <a:gd name="connsiteY43" fmla="*/ 70757 h 1159328"/>
              <a:gd name="connsiteX44" fmla="*/ 163286 w 6596743"/>
              <a:gd name="connsiteY44" fmla="*/ 70757 h 1159328"/>
              <a:gd name="connsiteX45" fmla="*/ 136071 w 6596743"/>
              <a:gd name="connsiteY45" fmla="*/ 43542 h 1159328"/>
              <a:gd name="connsiteX46" fmla="*/ 136071 w 6596743"/>
              <a:gd name="connsiteY46" fmla="*/ 0 h 1159328"/>
              <a:gd name="connsiteX47" fmla="*/ 0 w 6596743"/>
              <a:gd name="connsiteY47" fmla="*/ 0 h 1159328"/>
              <a:gd name="connsiteX0" fmla="*/ 6460672 w 6460672"/>
              <a:gd name="connsiteY0" fmla="*/ 1159328 h 1159328"/>
              <a:gd name="connsiteX1" fmla="*/ 3788229 w 6460672"/>
              <a:gd name="connsiteY1" fmla="*/ 1159328 h 1159328"/>
              <a:gd name="connsiteX2" fmla="*/ 3788229 w 6460672"/>
              <a:gd name="connsiteY2" fmla="*/ 1050471 h 1159328"/>
              <a:gd name="connsiteX3" fmla="*/ 3701143 w 6460672"/>
              <a:gd name="connsiteY3" fmla="*/ 1050471 h 1159328"/>
              <a:gd name="connsiteX4" fmla="*/ 3701143 w 6460672"/>
              <a:gd name="connsiteY4" fmla="*/ 941614 h 1159328"/>
              <a:gd name="connsiteX5" fmla="*/ 3668486 w 6460672"/>
              <a:gd name="connsiteY5" fmla="*/ 941614 h 1159328"/>
              <a:gd name="connsiteX6" fmla="*/ 3668486 w 6460672"/>
              <a:gd name="connsiteY6" fmla="*/ 854528 h 1159328"/>
              <a:gd name="connsiteX7" fmla="*/ 2737758 w 6460672"/>
              <a:gd name="connsiteY7" fmla="*/ 854528 h 1159328"/>
              <a:gd name="connsiteX8" fmla="*/ 2737758 w 6460672"/>
              <a:gd name="connsiteY8" fmla="*/ 778328 h 1159328"/>
              <a:gd name="connsiteX9" fmla="*/ 2269672 w 6460672"/>
              <a:gd name="connsiteY9" fmla="*/ 778328 h 1159328"/>
              <a:gd name="connsiteX10" fmla="*/ 2269672 w 6460672"/>
              <a:gd name="connsiteY10" fmla="*/ 713014 h 1159328"/>
              <a:gd name="connsiteX11" fmla="*/ 2149929 w 6460672"/>
              <a:gd name="connsiteY11" fmla="*/ 713014 h 1159328"/>
              <a:gd name="connsiteX12" fmla="*/ 2149929 w 6460672"/>
              <a:gd name="connsiteY12" fmla="*/ 642257 h 1159328"/>
              <a:gd name="connsiteX13" fmla="*/ 1393372 w 6460672"/>
              <a:gd name="connsiteY13" fmla="*/ 642257 h 1159328"/>
              <a:gd name="connsiteX14" fmla="*/ 1393372 w 6460672"/>
              <a:gd name="connsiteY14" fmla="*/ 593271 h 1159328"/>
              <a:gd name="connsiteX15" fmla="*/ 1300843 w 6460672"/>
              <a:gd name="connsiteY15" fmla="*/ 593271 h 1159328"/>
              <a:gd name="connsiteX16" fmla="*/ 1300843 w 6460672"/>
              <a:gd name="connsiteY16" fmla="*/ 555171 h 1159328"/>
              <a:gd name="connsiteX17" fmla="*/ 1300843 w 6460672"/>
              <a:gd name="connsiteY17" fmla="*/ 555171 h 1159328"/>
              <a:gd name="connsiteX18" fmla="*/ 1273629 w 6460672"/>
              <a:gd name="connsiteY18" fmla="*/ 555171 h 1159328"/>
              <a:gd name="connsiteX19" fmla="*/ 1273629 w 6460672"/>
              <a:gd name="connsiteY19" fmla="*/ 511628 h 1159328"/>
              <a:gd name="connsiteX20" fmla="*/ 947058 w 6460672"/>
              <a:gd name="connsiteY20" fmla="*/ 511628 h 1159328"/>
              <a:gd name="connsiteX21" fmla="*/ 947058 w 6460672"/>
              <a:gd name="connsiteY21" fmla="*/ 462643 h 1159328"/>
              <a:gd name="connsiteX22" fmla="*/ 881743 w 6460672"/>
              <a:gd name="connsiteY22" fmla="*/ 462643 h 1159328"/>
              <a:gd name="connsiteX23" fmla="*/ 881743 w 6460672"/>
              <a:gd name="connsiteY23" fmla="*/ 424543 h 1159328"/>
              <a:gd name="connsiteX24" fmla="*/ 631372 w 6460672"/>
              <a:gd name="connsiteY24" fmla="*/ 424543 h 1159328"/>
              <a:gd name="connsiteX25" fmla="*/ 631372 w 6460672"/>
              <a:gd name="connsiteY25" fmla="*/ 381000 h 1159328"/>
              <a:gd name="connsiteX26" fmla="*/ 549729 w 6460672"/>
              <a:gd name="connsiteY26" fmla="*/ 381000 h 1159328"/>
              <a:gd name="connsiteX27" fmla="*/ 549729 w 6460672"/>
              <a:gd name="connsiteY27" fmla="*/ 381000 h 1159328"/>
              <a:gd name="connsiteX28" fmla="*/ 549729 w 6460672"/>
              <a:gd name="connsiteY28" fmla="*/ 353786 h 1159328"/>
              <a:gd name="connsiteX29" fmla="*/ 457200 w 6460672"/>
              <a:gd name="connsiteY29" fmla="*/ 353786 h 1159328"/>
              <a:gd name="connsiteX30" fmla="*/ 457200 w 6460672"/>
              <a:gd name="connsiteY30" fmla="*/ 321128 h 1159328"/>
              <a:gd name="connsiteX31" fmla="*/ 310243 w 6460672"/>
              <a:gd name="connsiteY31" fmla="*/ 321128 h 1159328"/>
              <a:gd name="connsiteX32" fmla="*/ 310243 w 6460672"/>
              <a:gd name="connsiteY32" fmla="*/ 272143 h 1159328"/>
              <a:gd name="connsiteX33" fmla="*/ 277586 w 6460672"/>
              <a:gd name="connsiteY33" fmla="*/ 272143 h 1159328"/>
              <a:gd name="connsiteX34" fmla="*/ 293915 w 6460672"/>
              <a:gd name="connsiteY34" fmla="*/ 255814 h 1159328"/>
              <a:gd name="connsiteX35" fmla="*/ 266700 w 6460672"/>
              <a:gd name="connsiteY35" fmla="*/ 255814 h 1159328"/>
              <a:gd name="connsiteX36" fmla="*/ 266700 w 6460672"/>
              <a:gd name="connsiteY36" fmla="*/ 179614 h 1159328"/>
              <a:gd name="connsiteX37" fmla="*/ 244929 w 6460672"/>
              <a:gd name="connsiteY37" fmla="*/ 179614 h 1159328"/>
              <a:gd name="connsiteX38" fmla="*/ 244929 w 6460672"/>
              <a:gd name="connsiteY38" fmla="*/ 141514 h 1159328"/>
              <a:gd name="connsiteX39" fmla="*/ 76200 w 6460672"/>
              <a:gd name="connsiteY39" fmla="*/ 141514 h 1159328"/>
              <a:gd name="connsiteX40" fmla="*/ 76200 w 6460672"/>
              <a:gd name="connsiteY40" fmla="*/ 92528 h 1159328"/>
              <a:gd name="connsiteX41" fmla="*/ 76200 w 6460672"/>
              <a:gd name="connsiteY41" fmla="*/ 92528 h 1159328"/>
              <a:gd name="connsiteX42" fmla="*/ 54429 w 6460672"/>
              <a:gd name="connsiteY42" fmla="*/ 70757 h 1159328"/>
              <a:gd name="connsiteX43" fmla="*/ 27215 w 6460672"/>
              <a:gd name="connsiteY43" fmla="*/ 70757 h 1159328"/>
              <a:gd name="connsiteX44" fmla="*/ 27215 w 6460672"/>
              <a:gd name="connsiteY44" fmla="*/ 70757 h 1159328"/>
              <a:gd name="connsiteX45" fmla="*/ 0 w 6460672"/>
              <a:gd name="connsiteY45" fmla="*/ 43542 h 1159328"/>
              <a:gd name="connsiteX46" fmla="*/ 0 w 6460672"/>
              <a:gd name="connsiteY46" fmla="*/ 0 h 1159328"/>
              <a:gd name="connsiteX0" fmla="*/ 6460672 w 6460672"/>
              <a:gd name="connsiteY0" fmla="*/ 1115786 h 1115786"/>
              <a:gd name="connsiteX1" fmla="*/ 3788229 w 6460672"/>
              <a:gd name="connsiteY1" fmla="*/ 1115786 h 1115786"/>
              <a:gd name="connsiteX2" fmla="*/ 3788229 w 6460672"/>
              <a:gd name="connsiteY2" fmla="*/ 1006929 h 1115786"/>
              <a:gd name="connsiteX3" fmla="*/ 3701143 w 6460672"/>
              <a:gd name="connsiteY3" fmla="*/ 1006929 h 1115786"/>
              <a:gd name="connsiteX4" fmla="*/ 3701143 w 6460672"/>
              <a:gd name="connsiteY4" fmla="*/ 898072 h 1115786"/>
              <a:gd name="connsiteX5" fmla="*/ 3668486 w 6460672"/>
              <a:gd name="connsiteY5" fmla="*/ 898072 h 1115786"/>
              <a:gd name="connsiteX6" fmla="*/ 3668486 w 6460672"/>
              <a:gd name="connsiteY6" fmla="*/ 810986 h 1115786"/>
              <a:gd name="connsiteX7" fmla="*/ 2737758 w 6460672"/>
              <a:gd name="connsiteY7" fmla="*/ 810986 h 1115786"/>
              <a:gd name="connsiteX8" fmla="*/ 2737758 w 6460672"/>
              <a:gd name="connsiteY8" fmla="*/ 734786 h 1115786"/>
              <a:gd name="connsiteX9" fmla="*/ 2269672 w 6460672"/>
              <a:gd name="connsiteY9" fmla="*/ 734786 h 1115786"/>
              <a:gd name="connsiteX10" fmla="*/ 2269672 w 6460672"/>
              <a:gd name="connsiteY10" fmla="*/ 669472 h 1115786"/>
              <a:gd name="connsiteX11" fmla="*/ 2149929 w 6460672"/>
              <a:gd name="connsiteY11" fmla="*/ 669472 h 1115786"/>
              <a:gd name="connsiteX12" fmla="*/ 2149929 w 6460672"/>
              <a:gd name="connsiteY12" fmla="*/ 598715 h 1115786"/>
              <a:gd name="connsiteX13" fmla="*/ 1393372 w 6460672"/>
              <a:gd name="connsiteY13" fmla="*/ 598715 h 1115786"/>
              <a:gd name="connsiteX14" fmla="*/ 1393372 w 6460672"/>
              <a:gd name="connsiteY14" fmla="*/ 549729 h 1115786"/>
              <a:gd name="connsiteX15" fmla="*/ 1300843 w 6460672"/>
              <a:gd name="connsiteY15" fmla="*/ 549729 h 1115786"/>
              <a:gd name="connsiteX16" fmla="*/ 1300843 w 6460672"/>
              <a:gd name="connsiteY16" fmla="*/ 511629 h 1115786"/>
              <a:gd name="connsiteX17" fmla="*/ 1300843 w 6460672"/>
              <a:gd name="connsiteY17" fmla="*/ 511629 h 1115786"/>
              <a:gd name="connsiteX18" fmla="*/ 1273629 w 6460672"/>
              <a:gd name="connsiteY18" fmla="*/ 511629 h 1115786"/>
              <a:gd name="connsiteX19" fmla="*/ 1273629 w 6460672"/>
              <a:gd name="connsiteY19" fmla="*/ 468086 h 1115786"/>
              <a:gd name="connsiteX20" fmla="*/ 947058 w 6460672"/>
              <a:gd name="connsiteY20" fmla="*/ 468086 h 1115786"/>
              <a:gd name="connsiteX21" fmla="*/ 947058 w 6460672"/>
              <a:gd name="connsiteY21" fmla="*/ 419101 h 1115786"/>
              <a:gd name="connsiteX22" fmla="*/ 881743 w 6460672"/>
              <a:gd name="connsiteY22" fmla="*/ 419101 h 1115786"/>
              <a:gd name="connsiteX23" fmla="*/ 881743 w 6460672"/>
              <a:gd name="connsiteY23" fmla="*/ 381001 h 1115786"/>
              <a:gd name="connsiteX24" fmla="*/ 631372 w 6460672"/>
              <a:gd name="connsiteY24" fmla="*/ 381001 h 1115786"/>
              <a:gd name="connsiteX25" fmla="*/ 631372 w 6460672"/>
              <a:gd name="connsiteY25" fmla="*/ 337458 h 1115786"/>
              <a:gd name="connsiteX26" fmla="*/ 549729 w 6460672"/>
              <a:gd name="connsiteY26" fmla="*/ 337458 h 1115786"/>
              <a:gd name="connsiteX27" fmla="*/ 549729 w 6460672"/>
              <a:gd name="connsiteY27" fmla="*/ 337458 h 1115786"/>
              <a:gd name="connsiteX28" fmla="*/ 549729 w 6460672"/>
              <a:gd name="connsiteY28" fmla="*/ 310244 h 1115786"/>
              <a:gd name="connsiteX29" fmla="*/ 457200 w 6460672"/>
              <a:gd name="connsiteY29" fmla="*/ 310244 h 1115786"/>
              <a:gd name="connsiteX30" fmla="*/ 457200 w 6460672"/>
              <a:gd name="connsiteY30" fmla="*/ 277586 h 1115786"/>
              <a:gd name="connsiteX31" fmla="*/ 310243 w 6460672"/>
              <a:gd name="connsiteY31" fmla="*/ 277586 h 1115786"/>
              <a:gd name="connsiteX32" fmla="*/ 310243 w 6460672"/>
              <a:gd name="connsiteY32" fmla="*/ 228601 h 1115786"/>
              <a:gd name="connsiteX33" fmla="*/ 277586 w 6460672"/>
              <a:gd name="connsiteY33" fmla="*/ 228601 h 1115786"/>
              <a:gd name="connsiteX34" fmla="*/ 293915 w 6460672"/>
              <a:gd name="connsiteY34" fmla="*/ 212272 h 1115786"/>
              <a:gd name="connsiteX35" fmla="*/ 266700 w 6460672"/>
              <a:gd name="connsiteY35" fmla="*/ 212272 h 1115786"/>
              <a:gd name="connsiteX36" fmla="*/ 266700 w 6460672"/>
              <a:gd name="connsiteY36" fmla="*/ 136072 h 1115786"/>
              <a:gd name="connsiteX37" fmla="*/ 244929 w 6460672"/>
              <a:gd name="connsiteY37" fmla="*/ 136072 h 1115786"/>
              <a:gd name="connsiteX38" fmla="*/ 244929 w 6460672"/>
              <a:gd name="connsiteY38" fmla="*/ 97972 h 1115786"/>
              <a:gd name="connsiteX39" fmla="*/ 76200 w 6460672"/>
              <a:gd name="connsiteY39" fmla="*/ 97972 h 1115786"/>
              <a:gd name="connsiteX40" fmla="*/ 76200 w 6460672"/>
              <a:gd name="connsiteY40" fmla="*/ 48986 h 1115786"/>
              <a:gd name="connsiteX41" fmla="*/ 76200 w 6460672"/>
              <a:gd name="connsiteY41" fmla="*/ 48986 h 1115786"/>
              <a:gd name="connsiteX42" fmla="*/ 54429 w 6460672"/>
              <a:gd name="connsiteY42" fmla="*/ 27215 h 1115786"/>
              <a:gd name="connsiteX43" fmla="*/ 27215 w 6460672"/>
              <a:gd name="connsiteY43" fmla="*/ 27215 h 1115786"/>
              <a:gd name="connsiteX44" fmla="*/ 27215 w 6460672"/>
              <a:gd name="connsiteY44" fmla="*/ 27215 h 1115786"/>
              <a:gd name="connsiteX45" fmla="*/ 0 w 6460672"/>
              <a:gd name="connsiteY45" fmla="*/ 0 h 1115786"/>
              <a:gd name="connsiteX0" fmla="*/ 6433457 w 6433457"/>
              <a:gd name="connsiteY0" fmla="*/ 1088571 h 1088571"/>
              <a:gd name="connsiteX1" fmla="*/ 3761014 w 6433457"/>
              <a:gd name="connsiteY1" fmla="*/ 1088571 h 1088571"/>
              <a:gd name="connsiteX2" fmla="*/ 3761014 w 6433457"/>
              <a:gd name="connsiteY2" fmla="*/ 979714 h 1088571"/>
              <a:gd name="connsiteX3" fmla="*/ 3673928 w 6433457"/>
              <a:gd name="connsiteY3" fmla="*/ 979714 h 1088571"/>
              <a:gd name="connsiteX4" fmla="*/ 3673928 w 6433457"/>
              <a:gd name="connsiteY4" fmla="*/ 870857 h 1088571"/>
              <a:gd name="connsiteX5" fmla="*/ 3641271 w 6433457"/>
              <a:gd name="connsiteY5" fmla="*/ 870857 h 1088571"/>
              <a:gd name="connsiteX6" fmla="*/ 3641271 w 6433457"/>
              <a:gd name="connsiteY6" fmla="*/ 783771 h 1088571"/>
              <a:gd name="connsiteX7" fmla="*/ 2710543 w 6433457"/>
              <a:gd name="connsiteY7" fmla="*/ 783771 h 1088571"/>
              <a:gd name="connsiteX8" fmla="*/ 2710543 w 6433457"/>
              <a:gd name="connsiteY8" fmla="*/ 707571 h 1088571"/>
              <a:gd name="connsiteX9" fmla="*/ 2242457 w 6433457"/>
              <a:gd name="connsiteY9" fmla="*/ 707571 h 1088571"/>
              <a:gd name="connsiteX10" fmla="*/ 2242457 w 6433457"/>
              <a:gd name="connsiteY10" fmla="*/ 642257 h 1088571"/>
              <a:gd name="connsiteX11" fmla="*/ 2122714 w 6433457"/>
              <a:gd name="connsiteY11" fmla="*/ 642257 h 1088571"/>
              <a:gd name="connsiteX12" fmla="*/ 2122714 w 6433457"/>
              <a:gd name="connsiteY12" fmla="*/ 571500 h 1088571"/>
              <a:gd name="connsiteX13" fmla="*/ 1366157 w 6433457"/>
              <a:gd name="connsiteY13" fmla="*/ 571500 h 1088571"/>
              <a:gd name="connsiteX14" fmla="*/ 1366157 w 6433457"/>
              <a:gd name="connsiteY14" fmla="*/ 522514 h 1088571"/>
              <a:gd name="connsiteX15" fmla="*/ 1273628 w 6433457"/>
              <a:gd name="connsiteY15" fmla="*/ 522514 h 1088571"/>
              <a:gd name="connsiteX16" fmla="*/ 1273628 w 6433457"/>
              <a:gd name="connsiteY16" fmla="*/ 484414 h 1088571"/>
              <a:gd name="connsiteX17" fmla="*/ 1273628 w 6433457"/>
              <a:gd name="connsiteY17" fmla="*/ 484414 h 1088571"/>
              <a:gd name="connsiteX18" fmla="*/ 1246414 w 6433457"/>
              <a:gd name="connsiteY18" fmla="*/ 484414 h 1088571"/>
              <a:gd name="connsiteX19" fmla="*/ 1246414 w 6433457"/>
              <a:gd name="connsiteY19" fmla="*/ 440871 h 1088571"/>
              <a:gd name="connsiteX20" fmla="*/ 919843 w 6433457"/>
              <a:gd name="connsiteY20" fmla="*/ 440871 h 1088571"/>
              <a:gd name="connsiteX21" fmla="*/ 919843 w 6433457"/>
              <a:gd name="connsiteY21" fmla="*/ 391886 h 1088571"/>
              <a:gd name="connsiteX22" fmla="*/ 854528 w 6433457"/>
              <a:gd name="connsiteY22" fmla="*/ 391886 h 1088571"/>
              <a:gd name="connsiteX23" fmla="*/ 854528 w 6433457"/>
              <a:gd name="connsiteY23" fmla="*/ 353786 h 1088571"/>
              <a:gd name="connsiteX24" fmla="*/ 604157 w 6433457"/>
              <a:gd name="connsiteY24" fmla="*/ 353786 h 1088571"/>
              <a:gd name="connsiteX25" fmla="*/ 604157 w 6433457"/>
              <a:gd name="connsiteY25" fmla="*/ 310243 h 1088571"/>
              <a:gd name="connsiteX26" fmla="*/ 522514 w 6433457"/>
              <a:gd name="connsiteY26" fmla="*/ 310243 h 1088571"/>
              <a:gd name="connsiteX27" fmla="*/ 522514 w 6433457"/>
              <a:gd name="connsiteY27" fmla="*/ 310243 h 1088571"/>
              <a:gd name="connsiteX28" fmla="*/ 522514 w 6433457"/>
              <a:gd name="connsiteY28" fmla="*/ 283029 h 1088571"/>
              <a:gd name="connsiteX29" fmla="*/ 429985 w 6433457"/>
              <a:gd name="connsiteY29" fmla="*/ 283029 h 1088571"/>
              <a:gd name="connsiteX30" fmla="*/ 429985 w 6433457"/>
              <a:gd name="connsiteY30" fmla="*/ 250371 h 1088571"/>
              <a:gd name="connsiteX31" fmla="*/ 283028 w 6433457"/>
              <a:gd name="connsiteY31" fmla="*/ 250371 h 1088571"/>
              <a:gd name="connsiteX32" fmla="*/ 283028 w 6433457"/>
              <a:gd name="connsiteY32" fmla="*/ 201386 h 1088571"/>
              <a:gd name="connsiteX33" fmla="*/ 250371 w 6433457"/>
              <a:gd name="connsiteY33" fmla="*/ 201386 h 1088571"/>
              <a:gd name="connsiteX34" fmla="*/ 266700 w 6433457"/>
              <a:gd name="connsiteY34" fmla="*/ 185057 h 1088571"/>
              <a:gd name="connsiteX35" fmla="*/ 239485 w 6433457"/>
              <a:gd name="connsiteY35" fmla="*/ 185057 h 1088571"/>
              <a:gd name="connsiteX36" fmla="*/ 239485 w 6433457"/>
              <a:gd name="connsiteY36" fmla="*/ 108857 h 1088571"/>
              <a:gd name="connsiteX37" fmla="*/ 217714 w 6433457"/>
              <a:gd name="connsiteY37" fmla="*/ 108857 h 1088571"/>
              <a:gd name="connsiteX38" fmla="*/ 217714 w 6433457"/>
              <a:gd name="connsiteY38" fmla="*/ 70757 h 1088571"/>
              <a:gd name="connsiteX39" fmla="*/ 48985 w 6433457"/>
              <a:gd name="connsiteY39" fmla="*/ 70757 h 1088571"/>
              <a:gd name="connsiteX40" fmla="*/ 48985 w 6433457"/>
              <a:gd name="connsiteY40" fmla="*/ 21771 h 1088571"/>
              <a:gd name="connsiteX41" fmla="*/ 48985 w 6433457"/>
              <a:gd name="connsiteY41" fmla="*/ 21771 h 1088571"/>
              <a:gd name="connsiteX42" fmla="*/ 27214 w 6433457"/>
              <a:gd name="connsiteY42" fmla="*/ 0 h 1088571"/>
              <a:gd name="connsiteX43" fmla="*/ 0 w 6433457"/>
              <a:gd name="connsiteY43" fmla="*/ 0 h 1088571"/>
              <a:gd name="connsiteX44" fmla="*/ 0 w 6433457"/>
              <a:gd name="connsiteY44" fmla="*/ 0 h 1088571"/>
              <a:gd name="connsiteX0" fmla="*/ 6433457 w 6433457"/>
              <a:gd name="connsiteY0" fmla="*/ 1088571 h 1088571"/>
              <a:gd name="connsiteX1" fmla="*/ 3761014 w 6433457"/>
              <a:gd name="connsiteY1" fmla="*/ 1088571 h 1088571"/>
              <a:gd name="connsiteX2" fmla="*/ 3761014 w 6433457"/>
              <a:gd name="connsiteY2" fmla="*/ 979714 h 1088571"/>
              <a:gd name="connsiteX3" fmla="*/ 3673928 w 6433457"/>
              <a:gd name="connsiteY3" fmla="*/ 979714 h 1088571"/>
              <a:gd name="connsiteX4" fmla="*/ 3673928 w 6433457"/>
              <a:gd name="connsiteY4" fmla="*/ 870857 h 1088571"/>
              <a:gd name="connsiteX5" fmla="*/ 3641271 w 6433457"/>
              <a:gd name="connsiteY5" fmla="*/ 870857 h 1088571"/>
              <a:gd name="connsiteX6" fmla="*/ 3641271 w 6433457"/>
              <a:gd name="connsiteY6" fmla="*/ 783771 h 1088571"/>
              <a:gd name="connsiteX7" fmla="*/ 2710543 w 6433457"/>
              <a:gd name="connsiteY7" fmla="*/ 783771 h 1088571"/>
              <a:gd name="connsiteX8" fmla="*/ 2710543 w 6433457"/>
              <a:gd name="connsiteY8" fmla="*/ 707571 h 1088571"/>
              <a:gd name="connsiteX9" fmla="*/ 2242457 w 6433457"/>
              <a:gd name="connsiteY9" fmla="*/ 707571 h 1088571"/>
              <a:gd name="connsiteX10" fmla="*/ 2242457 w 6433457"/>
              <a:gd name="connsiteY10" fmla="*/ 642257 h 1088571"/>
              <a:gd name="connsiteX11" fmla="*/ 2122714 w 6433457"/>
              <a:gd name="connsiteY11" fmla="*/ 642257 h 1088571"/>
              <a:gd name="connsiteX12" fmla="*/ 2122714 w 6433457"/>
              <a:gd name="connsiteY12" fmla="*/ 571500 h 1088571"/>
              <a:gd name="connsiteX13" fmla="*/ 1366157 w 6433457"/>
              <a:gd name="connsiteY13" fmla="*/ 571500 h 1088571"/>
              <a:gd name="connsiteX14" fmla="*/ 1366157 w 6433457"/>
              <a:gd name="connsiteY14" fmla="*/ 522514 h 1088571"/>
              <a:gd name="connsiteX15" fmla="*/ 1273628 w 6433457"/>
              <a:gd name="connsiteY15" fmla="*/ 522514 h 1088571"/>
              <a:gd name="connsiteX16" fmla="*/ 1273628 w 6433457"/>
              <a:gd name="connsiteY16" fmla="*/ 484414 h 1088571"/>
              <a:gd name="connsiteX17" fmla="*/ 1273628 w 6433457"/>
              <a:gd name="connsiteY17" fmla="*/ 484414 h 1088571"/>
              <a:gd name="connsiteX18" fmla="*/ 1246414 w 6433457"/>
              <a:gd name="connsiteY18" fmla="*/ 484414 h 1088571"/>
              <a:gd name="connsiteX19" fmla="*/ 1246414 w 6433457"/>
              <a:gd name="connsiteY19" fmla="*/ 440871 h 1088571"/>
              <a:gd name="connsiteX20" fmla="*/ 919843 w 6433457"/>
              <a:gd name="connsiteY20" fmla="*/ 440871 h 1088571"/>
              <a:gd name="connsiteX21" fmla="*/ 919843 w 6433457"/>
              <a:gd name="connsiteY21" fmla="*/ 391886 h 1088571"/>
              <a:gd name="connsiteX22" fmla="*/ 854528 w 6433457"/>
              <a:gd name="connsiteY22" fmla="*/ 391886 h 1088571"/>
              <a:gd name="connsiteX23" fmla="*/ 854528 w 6433457"/>
              <a:gd name="connsiteY23" fmla="*/ 353786 h 1088571"/>
              <a:gd name="connsiteX24" fmla="*/ 604157 w 6433457"/>
              <a:gd name="connsiteY24" fmla="*/ 353786 h 1088571"/>
              <a:gd name="connsiteX25" fmla="*/ 604157 w 6433457"/>
              <a:gd name="connsiteY25" fmla="*/ 310243 h 1088571"/>
              <a:gd name="connsiteX26" fmla="*/ 522514 w 6433457"/>
              <a:gd name="connsiteY26" fmla="*/ 310243 h 1088571"/>
              <a:gd name="connsiteX27" fmla="*/ 522514 w 6433457"/>
              <a:gd name="connsiteY27" fmla="*/ 310243 h 1088571"/>
              <a:gd name="connsiteX28" fmla="*/ 522514 w 6433457"/>
              <a:gd name="connsiteY28" fmla="*/ 283029 h 1088571"/>
              <a:gd name="connsiteX29" fmla="*/ 429985 w 6433457"/>
              <a:gd name="connsiteY29" fmla="*/ 283029 h 1088571"/>
              <a:gd name="connsiteX30" fmla="*/ 429985 w 6433457"/>
              <a:gd name="connsiteY30" fmla="*/ 250371 h 1088571"/>
              <a:gd name="connsiteX31" fmla="*/ 283028 w 6433457"/>
              <a:gd name="connsiteY31" fmla="*/ 250371 h 1088571"/>
              <a:gd name="connsiteX32" fmla="*/ 283028 w 6433457"/>
              <a:gd name="connsiteY32" fmla="*/ 201386 h 1088571"/>
              <a:gd name="connsiteX33" fmla="*/ 250371 w 6433457"/>
              <a:gd name="connsiteY33" fmla="*/ 201386 h 1088571"/>
              <a:gd name="connsiteX34" fmla="*/ 266700 w 6433457"/>
              <a:gd name="connsiteY34" fmla="*/ 185057 h 1088571"/>
              <a:gd name="connsiteX35" fmla="*/ 239485 w 6433457"/>
              <a:gd name="connsiteY35" fmla="*/ 185057 h 1088571"/>
              <a:gd name="connsiteX36" fmla="*/ 239485 w 6433457"/>
              <a:gd name="connsiteY36" fmla="*/ 108857 h 1088571"/>
              <a:gd name="connsiteX37" fmla="*/ 217714 w 6433457"/>
              <a:gd name="connsiteY37" fmla="*/ 108857 h 1088571"/>
              <a:gd name="connsiteX38" fmla="*/ 217714 w 6433457"/>
              <a:gd name="connsiteY38" fmla="*/ 70757 h 1088571"/>
              <a:gd name="connsiteX39" fmla="*/ 48985 w 6433457"/>
              <a:gd name="connsiteY39" fmla="*/ 70757 h 1088571"/>
              <a:gd name="connsiteX40" fmla="*/ 48985 w 6433457"/>
              <a:gd name="connsiteY40" fmla="*/ 21771 h 1088571"/>
              <a:gd name="connsiteX41" fmla="*/ 48985 w 6433457"/>
              <a:gd name="connsiteY41" fmla="*/ 21771 h 1088571"/>
              <a:gd name="connsiteX42" fmla="*/ 27214 w 6433457"/>
              <a:gd name="connsiteY42" fmla="*/ 0 h 1088571"/>
              <a:gd name="connsiteX43" fmla="*/ 0 w 6433457"/>
              <a:gd name="connsiteY43" fmla="*/ 0 h 1088571"/>
              <a:gd name="connsiteX0" fmla="*/ 6406243 w 6406243"/>
              <a:gd name="connsiteY0" fmla="*/ 1088571 h 1088571"/>
              <a:gd name="connsiteX1" fmla="*/ 3733800 w 6406243"/>
              <a:gd name="connsiteY1" fmla="*/ 1088571 h 1088571"/>
              <a:gd name="connsiteX2" fmla="*/ 3733800 w 6406243"/>
              <a:gd name="connsiteY2" fmla="*/ 979714 h 1088571"/>
              <a:gd name="connsiteX3" fmla="*/ 3646714 w 6406243"/>
              <a:gd name="connsiteY3" fmla="*/ 979714 h 1088571"/>
              <a:gd name="connsiteX4" fmla="*/ 3646714 w 6406243"/>
              <a:gd name="connsiteY4" fmla="*/ 870857 h 1088571"/>
              <a:gd name="connsiteX5" fmla="*/ 3614057 w 6406243"/>
              <a:gd name="connsiteY5" fmla="*/ 870857 h 1088571"/>
              <a:gd name="connsiteX6" fmla="*/ 3614057 w 6406243"/>
              <a:gd name="connsiteY6" fmla="*/ 783771 h 1088571"/>
              <a:gd name="connsiteX7" fmla="*/ 2683329 w 6406243"/>
              <a:gd name="connsiteY7" fmla="*/ 783771 h 1088571"/>
              <a:gd name="connsiteX8" fmla="*/ 2683329 w 6406243"/>
              <a:gd name="connsiteY8" fmla="*/ 707571 h 1088571"/>
              <a:gd name="connsiteX9" fmla="*/ 2215243 w 6406243"/>
              <a:gd name="connsiteY9" fmla="*/ 707571 h 1088571"/>
              <a:gd name="connsiteX10" fmla="*/ 2215243 w 6406243"/>
              <a:gd name="connsiteY10" fmla="*/ 642257 h 1088571"/>
              <a:gd name="connsiteX11" fmla="*/ 2095500 w 6406243"/>
              <a:gd name="connsiteY11" fmla="*/ 642257 h 1088571"/>
              <a:gd name="connsiteX12" fmla="*/ 2095500 w 6406243"/>
              <a:gd name="connsiteY12" fmla="*/ 571500 h 1088571"/>
              <a:gd name="connsiteX13" fmla="*/ 1338943 w 6406243"/>
              <a:gd name="connsiteY13" fmla="*/ 571500 h 1088571"/>
              <a:gd name="connsiteX14" fmla="*/ 1338943 w 6406243"/>
              <a:gd name="connsiteY14" fmla="*/ 522514 h 1088571"/>
              <a:gd name="connsiteX15" fmla="*/ 1246414 w 6406243"/>
              <a:gd name="connsiteY15" fmla="*/ 522514 h 1088571"/>
              <a:gd name="connsiteX16" fmla="*/ 1246414 w 6406243"/>
              <a:gd name="connsiteY16" fmla="*/ 484414 h 1088571"/>
              <a:gd name="connsiteX17" fmla="*/ 1246414 w 6406243"/>
              <a:gd name="connsiteY17" fmla="*/ 484414 h 1088571"/>
              <a:gd name="connsiteX18" fmla="*/ 1219200 w 6406243"/>
              <a:gd name="connsiteY18" fmla="*/ 484414 h 1088571"/>
              <a:gd name="connsiteX19" fmla="*/ 1219200 w 6406243"/>
              <a:gd name="connsiteY19" fmla="*/ 440871 h 1088571"/>
              <a:gd name="connsiteX20" fmla="*/ 892629 w 6406243"/>
              <a:gd name="connsiteY20" fmla="*/ 440871 h 1088571"/>
              <a:gd name="connsiteX21" fmla="*/ 892629 w 6406243"/>
              <a:gd name="connsiteY21" fmla="*/ 391886 h 1088571"/>
              <a:gd name="connsiteX22" fmla="*/ 827314 w 6406243"/>
              <a:gd name="connsiteY22" fmla="*/ 391886 h 1088571"/>
              <a:gd name="connsiteX23" fmla="*/ 827314 w 6406243"/>
              <a:gd name="connsiteY23" fmla="*/ 353786 h 1088571"/>
              <a:gd name="connsiteX24" fmla="*/ 576943 w 6406243"/>
              <a:gd name="connsiteY24" fmla="*/ 353786 h 1088571"/>
              <a:gd name="connsiteX25" fmla="*/ 576943 w 6406243"/>
              <a:gd name="connsiteY25" fmla="*/ 310243 h 1088571"/>
              <a:gd name="connsiteX26" fmla="*/ 495300 w 6406243"/>
              <a:gd name="connsiteY26" fmla="*/ 310243 h 1088571"/>
              <a:gd name="connsiteX27" fmla="*/ 495300 w 6406243"/>
              <a:gd name="connsiteY27" fmla="*/ 310243 h 1088571"/>
              <a:gd name="connsiteX28" fmla="*/ 495300 w 6406243"/>
              <a:gd name="connsiteY28" fmla="*/ 283029 h 1088571"/>
              <a:gd name="connsiteX29" fmla="*/ 402771 w 6406243"/>
              <a:gd name="connsiteY29" fmla="*/ 283029 h 1088571"/>
              <a:gd name="connsiteX30" fmla="*/ 402771 w 6406243"/>
              <a:gd name="connsiteY30" fmla="*/ 250371 h 1088571"/>
              <a:gd name="connsiteX31" fmla="*/ 255814 w 6406243"/>
              <a:gd name="connsiteY31" fmla="*/ 250371 h 1088571"/>
              <a:gd name="connsiteX32" fmla="*/ 255814 w 6406243"/>
              <a:gd name="connsiteY32" fmla="*/ 201386 h 1088571"/>
              <a:gd name="connsiteX33" fmla="*/ 223157 w 6406243"/>
              <a:gd name="connsiteY33" fmla="*/ 201386 h 1088571"/>
              <a:gd name="connsiteX34" fmla="*/ 239486 w 6406243"/>
              <a:gd name="connsiteY34" fmla="*/ 185057 h 1088571"/>
              <a:gd name="connsiteX35" fmla="*/ 212271 w 6406243"/>
              <a:gd name="connsiteY35" fmla="*/ 185057 h 1088571"/>
              <a:gd name="connsiteX36" fmla="*/ 212271 w 6406243"/>
              <a:gd name="connsiteY36" fmla="*/ 108857 h 1088571"/>
              <a:gd name="connsiteX37" fmla="*/ 190500 w 6406243"/>
              <a:gd name="connsiteY37" fmla="*/ 108857 h 1088571"/>
              <a:gd name="connsiteX38" fmla="*/ 190500 w 6406243"/>
              <a:gd name="connsiteY38" fmla="*/ 70757 h 1088571"/>
              <a:gd name="connsiteX39" fmla="*/ 21771 w 6406243"/>
              <a:gd name="connsiteY39" fmla="*/ 70757 h 1088571"/>
              <a:gd name="connsiteX40" fmla="*/ 21771 w 6406243"/>
              <a:gd name="connsiteY40" fmla="*/ 21771 h 1088571"/>
              <a:gd name="connsiteX41" fmla="*/ 21771 w 6406243"/>
              <a:gd name="connsiteY41" fmla="*/ 21771 h 1088571"/>
              <a:gd name="connsiteX42" fmla="*/ 0 w 6406243"/>
              <a:gd name="connsiteY42" fmla="*/ 0 h 1088571"/>
              <a:gd name="connsiteX0" fmla="*/ 6384472 w 6384472"/>
              <a:gd name="connsiteY0" fmla="*/ 1066800 h 1066800"/>
              <a:gd name="connsiteX1" fmla="*/ 3712029 w 6384472"/>
              <a:gd name="connsiteY1" fmla="*/ 1066800 h 1066800"/>
              <a:gd name="connsiteX2" fmla="*/ 3712029 w 6384472"/>
              <a:gd name="connsiteY2" fmla="*/ 957943 h 1066800"/>
              <a:gd name="connsiteX3" fmla="*/ 3624943 w 6384472"/>
              <a:gd name="connsiteY3" fmla="*/ 957943 h 1066800"/>
              <a:gd name="connsiteX4" fmla="*/ 3624943 w 6384472"/>
              <a:gd name="connsiteY4" fmla="*/ 849086 h 1066800"/>
              <a:gd name="connsiteX5" fmla="*/ 3592286 w 6384472"/>
              <a:gd name="connsiteY5" fmla="*/ 849086 h 1066800"/>
              <a:gd name="connsiteX6" fmla="*/ 3592286 w 6384472"/>
              <a:gd name="connsiteY6" fmla="*/ 762000 h 1066800"/>
              <a:gd name="connsiteX7" fmla="*/ 2661558 w 6384472"/>
              <a:gd name="connsiteY7" fmla="*/ 762000 h 1066800"/>
              <a:gd name="connsiteX8" fmla="*/ 2661558 w 6384472"/>
              <a:gd name="connsiteY8" fmla="*/ 685800 h 1066800"/>
              <a:gd name="connsiteX9" fmla="*/ 2193472 w 6384472"/>
              <a:gd name="connsiteY9" fmla="*/ 685800 h 1066800"/>
              <a:gd name="connsiteX10" fmla="*/ 2193472 w 6384472"/>
              <a:gd name="connsiteY10" fmla="*/ 620486 h 1066800"/>
              <a:gd name="connsiteX11" fmla="*/ 2073729 w 6384472"/>
              <a:gd name="connsiteY11" fmla="*/ 620486 h 1066800"/>
              <a:gd name="connsiteX12" fmla="*/ 2073729 w 6384472"/>
              <a:gd name="connsiteY12" fmla="*/ 549729 h 1066800"/>
              <a:gd name="connsiteX13" fmla="*/ 1317172 w 6384472"/>
              <a:gd name="connsiteY13" fmla="*/ 549729 h 1066800"/>
              <a:gd name="connsiteX14" fmla="*/ 1317172 w 6384472"/>
              <a:gd name="connsiteY14" fmla="*/ 500743 h 1066800"/>
              <a:gd name="connsiteX15" fmla="*/ 1224643 w 6384472"/>
              <a:gd name="connsiteY15" fmla="*/ 500743 h 1066800"/>
              <a:gd name="connsiteX16" fmla="*/ 1224643 w 6384472"/>
              <a:gd name="connsiteY16" fmla="*/ 462643 h 1066800"/>
              <a:gd name="connsiteX17" fmla="*/ 1224643 w 6384472"/>
              <a:gd name="connsiteY17" fmla="*/ 462643 h 1066800"/>
              <a:gd name="connsiteX18" fmla="*/ 1197429 w 6384472"/>
              <a:gd name="connsiteY18" fmla="*/ 462643 h 1066800"/>
              <a:gd name="connsiteX19" fmla="*/ 1197429 w 6384472"/>
              <a:gd name="connsiteY19" fmla="*/ 419100 h 1066800"/>
              <a:gd name="connsiteX20" fmla="*/ 870858 w 6384472"/>
              <a:gd name="connsiteY20" fmla="*/ 419100 h 1066800"/>
              <a:gd name="connsiteX21" fmla="*/ 870858 w 6384472"/>
              <a:gd name="connsiteY21" fmla="*/ 370115 h 1066800"/>
              <a:gd name="connsiteX22" fmla="*/ 805543 w 6384472"/>
              <a:gd name="connsiteY22" fmla="*/ 370115 h 1066800"/>
              <a:gd name="connsiteX23" fmla="*/ 805543 w 6384472"/>
              <a:gd name="connsiteY23" fmla="*/ 332015 h 1066800"/>
              <a:gd name="connsiteX24" fmla="*/ 555172 w 6384472"/>
              <a:gd name="connsiteY24" fmla="*/ 332015 h 1066800"/>
              <a:gd name="connsiteX25" fmla="*/ 555172 w 6384472"/>
              <a:gd name="connsiteY25" fmla="*/ 288472 h 1066800"/>
              <a:gd name="connsiteX26" fmla="*/ 473529 w 6384472"/>
              <a:gd name="connsiteY26" fmla="*/ 288472 h 1066800"/>
              <a:gd name="connsiteX27" fmla="*/ 473529 w 6384472"/>
              <a:gd name="connsiteY27" fmla="*/ 288472 h 1066800"/>
              <a:gd name="connsiteX28" fmla="*/ 473529 w 6384472"/>
              <a:gd name="connsiteY28" fmla="*/ 261258 h 1066800"/>
              <a:gd name="connsiteX29" fmla="*/ 381000 w 6384472"/>
              <a:gd name="connsiteY29" fmla="*/ 261258 h 1066800"/>
              <a:gd name="connsiteX30" fmla="*/ 381000 w 6384472"/>
              <a:gd name="connsiteY30" fmla="*/ 228600 h 1066800"/>
              <a:gd name="connsiteX31" fmla="*/ 234043 w 6384472"/>
              <a:gd name="connsiteY31" fmla="*/ 228600 h 1066800"/>
              <a:gd name="connsiteX32" fmla="*/ 234043 w 6384472"/>
              <a:gd name="connsiteY32" fmla="*/ 179615 h 1066800"/>
              <a:gd name="connsiteX33" fmla="*/ 201386 w 6384472"/>
              <a:gd name="connsiteY33" fmla="*/ 179615 h 1066800"/>
              <a:gd name="connsiteX34" fmla="*/ 217715 w 6384472"/>
              <a:gd name="connsiteY34" fmla="*/ 163286 h 1066800"/>
              <a:gd name="connsiteX35" fmla="*/ 190500 w 6384472"/>
              <a:gd name="connsiteY35" fmla="*/ 163286 h 1066800"/>
              <a:gd name="connsiteX36" fmla="*/ 190500 w 6384472"/>
              <a:gd name="connsiteY36" fmla="*/ 87086 h 1066800"/>
              <a:gd name="connsiteX37" fmla="*/ 168729 w 6384472"/>
              <a:gd name="connsiteY37" fmla="*/ 87086 h 1066800"/>
              <a:gd name="connsiteX38" fmla="*/ 168729 w 6384472"/>
              <a:gd name="connsiteY38" fmla="*/ 48986 h 1066800"/>
              <a:gd name="connsiteX39" fmla="*/ 0 w 6384472"/>
              <a:gd name="connsiteY39" fmla="*/ 48986 h 1066800"/>
              <a:gd name="connsiteX40" fmla="*/ 0 w 6384472"/>
              <a:gd name="connsiteY40" fmla="*/ 0 h 1066800"/>
              <a:gd name="connsiteX41" fmla="*/ 0 w 6384472"/>
              <a:gd name="connsiteY41" fmla="*/ 0 h 1066800"/>
              <a:gd name="connsiteX0" fmla="*/ 6384472 w 6384472"/>
              <a:gd name="connsiteY0" fmla="*/ 1066800 h 1066800"/>
              <a:gd name="connsiteX1" fmla="*/ 3712029 w 6384472"/>
              <a:gd name="connsiteY1" fmla="*/ 1066800 h 1066800"/>
              <a:gd name="connsiteX2" fmla="*/ 3712029 w 6384472"/>
              <a:gd name="connsiteY2" fmla="*/ 957943 h 1066800"/>
              <a:gd name="connsiteX3" fmla="*/ 3624943 w 6384472"/>
              <a:gd name="connsiteY3" fmla="*/ 957943 h 1066800"/>
              <a:gd name="connsiteX4" fmla="*/ 3624943 w 6384472"/>
              <a:gd name="connsiteY4" fmla="*/ 849086 h 1066800"/>
              <a:gd name="connsiteX5" fmla="*/ 3592286 w 6384472"/>
              <a:gd name="connsiteY5" fmla="*/ 849086 h 1066800"/>
              <a:gd name="connsiteX6" fmla="*/ 3592286 w 6384472"/>
              <a:gd name="connsiteY6" fmla="*/ 762000 h 1066800"/>
              <a:gd name="connsiteX7" fmla="*/ 2661558 w 6384472"/>
              <a:gd name="connsiteY7" fmla="*/ 762000 h 1066800"/>
              <a:gd name="connsiteX8" fmla="*/ 2661558 w 6384472"/>
              <a:gd name="connsiteY8" fmla="*/ 685800 h 1066800"/>
              <a:gd name="connsiteX9" fmla="*/ 2193472 w 6384472"/>
              <a:gd name="connsiteY9" fmla="*/ 685800 h 1066800"/>
              <a:gd name="connsiteX10" fmla="*/ 2193472 w 6384472"/>
              <a:gd name="connsiteY10" fmla="*/ 620486 h 1066800"/>
              <a:gd name="connsiteX11" fmla="*/ 2073729 w 6384472"/>
              <a:gd name="connsiteY11" fmla="*/ 620486 h 1066800"/>
              <a:gd name="connsiteX12" fmla="*/ 2073729 w 6384472"/>
              <a:gd name="connsiteY12" fmla="*/ 549729 h 1066800"/>
              <a:gd name="connsiteX13" fmla="*/ 1317172 w 6384472"/>
              <a:gd name="connsiteY13" fmla="*/ 549729 h 1066800"/>
              <a:gd name="connsiteX14" fmla="*/ 1317172 w 6384472"/>
              <a:gd name="connsiteY14" fmla="*/ 500743 h 1066800"/>
              <a:gd name="connsiteX15" fmla="*/ 1224643 w 6384472"/>
              <a:gd name="connsiteY15" fmla="*/ 500743 h 1066800"/>
              <a:gd name="connsiteX16" fmla="*/ 1224643 w 6384472"/>
              <a:gd name="connsiteY16" fmla="*/ 462643 h 1066800"/>
              <a:gd name="connsiteX17" fmla="*/ 1224643 w 6384472"/>
              <a:gd name="connsiteY17" fmla="*/ 462643 h 1066800"/>
              <a:gd name="connsiteX18" fmla="*/ 1197429 w 6384472"/>
              <a:gd name="connsiteY18" fmla="*/ 462643 h 1066800"/>
              <a:gd name="connsiteX19" fmla="*/ 1197429 w 6384472"/>
              <a:gd name="connsiteY19" fmla="*/ 419100 h 1066800"/>
              <a:gd name="connsiteX20" fmla="*/ 870858 w 6384472"/>
              <a:gd name="connsiteY20" fmla="*/ 419100 h 1066800"/>
              <a:gd name="connsiteX21" fmla="*/ 870858 w 6384472"/>
              <a:gd name="connsiteY21" fmla="*/ 370115 h 1066800"/>
              <a:gd name="connsiteX22" fmla="*/ 805543 w 6384472"/>
              <a:gd name="connsiteY22" fmla="*/ 370115 h 1066800"/>
              <a:gd name="connsiteX23" fmla="*/ 805543 w 6384472"/>
              <a:gd name="connsiteY23" fmla="*/ 332015 h 1066800"/>
              <a:gd name="connsiteX24" fmla="*/ 555172 w 6384472"/>
              <a:gd name="connsiteY24" fmla="*/ 332015 h 1066800"/>
              <a:gd name="connsiteX25" fmla="*/ 555172 w 6384472"/>
              <a:gd name="connsiteY25" fmla="*/ 288472 h 1066800"/>
              <a:gd name="connsiteX26" fmla="*/ 473529 w 6384472"/>
              <a:gd name="connsiteY26" fmla="*/ 288472 h 1066800"/>
              <a:gd name="connsiteX27" fmla="*/ 473529 w 6384472"/>
              <a:gd name="connsiteY27" fmla="*/ 288472 h 1066800"/>
              <a:gd name="connsiteX28" fmla="*/ 473529 w 6384472"/>
              <a:gd name="connsiteY28" fmla="*/ 261258 h 1066800"/>
              <a:gd name="connsiteX29" fmla="*/ 381000 w 6384472"/>
              <a:gd name="connsiteY29" fmla="*/ 261258 h 1066800"/>
              <a:gd name="connsiteX30" fmla="*/ 381000 w 6384472"/>
              <a:gd name="connsiteY30" fmla="*/ 228600 h 1066800"/>
              <a:gd name="connsiteX31" fmla="*/ 234043 w 6384472"/>
              <a:gd name="connsiteY31" fmla="*/ 228600 h 1066800"/>
              <a:gd name="connsiteX32" fmla="*/ 234043 w 6384472"/>
              <a:gd name="connsiteY32" fmla="*/ 179615 h 1066800"/>
              <a:gd name="connsiteX33" fmla="*/ 201386 w 6384472"/>
              <a:gd name="connsiteY33" fmla="*/ 179615 h 1066800"/>
              <a:gd name="connsiteX34" fmla="*/ 217715 w 6384472"/>
              <a:gd name="connsiteY34" fmla="*/ 163286 h 1066800"/>
              <a:gd name="connsiteX35" fmla="*/ 190500 w 6384472"/>
              <a:gd name="connsiteY35" fmla="*/ 163286 h 1066800"/>
              <a:gd name="connsiteX36" fmla="*/ 190500 w 6384472"/>
              <a:gd name="connsiteY36" fmla="*/ 87086 h 1066800"/>
              <a:gd name="connsiteX37" fmla="*/ 168729 w 6384472"/>
              <a:gd name="connsiteY37" fmla="*/ 87086 h 1066800"/>
              <a:gd name="connsiteX38" fmla="*/ 168729 w 6384472"/>
              <a:gd name="connsiteY38" fmla="*/ 48986 h 1066800"/>
              <a:gd name="connsiteX39" fmla="*/ 0 w 6384472"/>
              <a:gd name="connsiteY39" fmla="*/ 48986 h 1066800"/>
              <a:gd name="connsiteX40" fmla="*/ 0 w 6384472"/>
              <a:gd name="connsiteY40" fmla="*/ 0 h 1066800"/>
              <a:gd name="connsiteX0" fmla="*/ 6384472 w 6384472"/>
              <a:gd name="connsiteY0" fmla="*/ 1017814 h 1017814"/>
              <a:gd name="connsiteX1" fmla="*/ 3712029 w 6384472"/>
              <a:gd name="connsiteY1" fmla="*/ 1017814 h 1017814"/>
              <a:gd name="connsiteX2" fmla="*/ 3712029 w 6384472"/>
              <a:gd name="connsiteY2" fmla="*/ 908957 h 1017814"/>
              <a:gd name="connsiteX3" fmla="*/ 3624943 w 6384472"/>
              <a:gd name="connsiteY3" fmla="*/ 908957 h 1017814"/>
              <a:gd name="connsiteX4" fmla="*/ 3624943 w 6384472"/>
              <a:gd name="connsiteY4" fmla="*/ 800100 h 1017814"/>
              <a:gd name="connsiteX5" fmla="*/ 3592286 w 6384472"/>
              <a:gd name="connsiteY5" fmla="*/ 800100 h 1017814"/>
              <a:gd name="connsiteX6" fmla="*/ 3592286 w 6384472"/>
              <a:gd name="connsiteY6" fmla="*/ 713014 h 1017814"/>
              <a:gd name="connsiteX7" fmla="*/ 2661558 w 6384472"/>
              <a:gd name="connsiteY7" fmla="*/ 713014 h 1017814"/>
              <a:gd name="connsiteX8" fmla="*/ 2661558 w 6384472"/>
              <a:gd name="connsiteY8" fmla="*/ 636814 h 1017814"/>
              <a:gd name="connsiteX9" fmla="*/ 2193472 w 6384472"/>
              <a:gd name="connsiteY9" fmla="*/ 636814 h 1017814"/>
              <a:gd name="connsiteX10" fmla="*/ 2193472 w 6384472"/>
              <a:gd name="connsiteY10" fmla="*/ 571500 h 1017814"/>
              <a:gd name="connsiteX11" fmla="*/ 2073729 w 6384472"/>
              <a:gd name="connsiteY11" fmla="*/ 571500 h 1017814"/>
              <a:gd name="connsiteX12" fmla="*/ 2073729 w 6384472"/>
              <a:gd name="connsiteY12" fmla="*/ 500743 h 1017814"/>
              <a:gd name="connsiteX13" fmla="*/ 1317172 w 6384472"/>
              <a:gd name="connsiteY13" fmla="*/ 500743 h 1017814"/>
              <a:gd name="connsiteX14" fmla="*/ 1317172 w 6384472"/>
              <a:gd name="connsiteY14" fmla="*/ 451757 h 1017814"/>
              <a:gd name="connsiteX15" fmla="*/ 1224643 w 6384472"/>
              <a:gd name="connsiteY15" fmla="*/ 451757 h 1017814"/>
              <a:gd name="connsiteX16" fmla="*/ 1224643 w 6384472"/>
              <a:gd name="connsiteY16" fmla="*/ 413657 h 1017814"/>
              <a:gd name="connsiteX17" fmla="*/ 1224643 w 6384472"/>
              <a:gd name="connsiteY17" fmla="*/ 413657 h 1017814"/>
              <a:gd name="connsiteX18" fmla="*/ 1197429 w 6384472"/>
              <a:gd name="connsiteY18" fmla="*/ 413657 h 1017814"/>
              <a:gd name="connsiteX19" fmla="*/ 1197429 w 6384472"/>
              <a:gd name="connsiteY19" fmla="*/ 370114 h 1017814"/>
              <a:gd name="connsiteX20" fmla="*/ 870858 w 6384472"/>
              <a:gd name="connsiteY20" fmla="*/ 370114 h 1017814"/>
              <a:gd name="connsiteX21" fmla="*/ 870858 w 6384472"/>
              <a:gd name="connsiteY21" fmla="*/ 321129 h 1017814"/>
              <a:gd name="connsiteX22" fmla="*/ 805543 w 6384472"/>
              <a:gd name="connsiteY22" fmla="*/ 321129 h 1017814"/>
              <a:gd name="connsiteX23" fmla="*/ 805543 w 6384472"/>
              <a:gd name="connsiteY23" fmla="*/ 283029 h 1017814"/>
              <a:gd name="connsiteX24" fmla="*/ 555172 w 6384472"/>
              <a:gd name="connsiteY24" fmla="*/ 283029 h 1017814"/>
              <a:gd name="connsiteX25" fmla="*/ 555172 w 6384472"/>
              <a:gd name="connsiteY25" fmla="*/ 239486 h 1017814"/>
              <a:gd name="connsiteX26" fmla="*/ 473529 w 6384472"/>
              <a:gd name="connsiteY26" fmla="*/ 239486 h 1017814"/>
              <a:gd name="connsiteX27" fmla="*/ 473529 w 6384472"/>
              <a:gd name="connsiteY27" fmla="*/ 239486 h 1017814"/>
              <a:gd name="connsiteX28" fmla="*/ 473529 w 6384472"/>
              <a:gd name="connsiteY28" fmla="*/ 212272 h 1017814"/>
              <a:gd name="connsiteX29" fmla="*/ 381000 w 6384472"/>
              <a:gd name="connsiteY29" fmla="*/ 212272 h 1017814"/>
              <a:gd name="connsiteX30" fmla="*/ 381000 w 6384472"/>
              <a:gd name="connsiteY30" fmla="*/ 179614 h 1017814"/>
              <a:gd name="connsiteX31" fmla="*/ 234043 w 6384472"/>
              <a:gd name="connsiteY31" fmla="*/ 179614 h 1017814"/>
              <a:gd name="connsiteX32" fmla="*/ 234043 w 6384472"/>
              <a:gd name="connsiteY32" fmla="*/ 130629 h 1017814"/>
              <a:gd name="connsiteX33" fmla="*/ 201386 w 6384472"/>
              <a:gd name="connsiteY33" fmla="*/ 130629 h 1017814"/>
              <a:gd name="connsiteX34" fmla="*/ 217715 w 6384472"/>
              <a:gd name="connsiteY34" fmla="*/ 114300 h 1017814"/>
              <a:gd name="connsiteX35" fmla="*/ 190500 w 6384472"/>
              <a:gd name="connsiteY35" fmla="*/ 114300 h 1017814"/>
              <a:gd name="connsiteX36" fmla="*/ 190500 w 6384472"/>
              <a:gd name="connsiteY36" fmla="*/ 38100 h 1017814"/>
              <a:gd name="connsiteX37" fmla="*/ 168729 w 6384472"/>
              <a:gd name="connsiteY37" fmla="*/ 38100 h 1017814"/>
              <a:gd name="connsiteX38" fmla="*/ 168729 w 6384472"/>
              <a:gd name="connsiteY38" fmla="*/ 0 h 1017814"/>
              <a:gd name="connsiteX39" fmla="*/ 0 w 6384472"/>
              <a:gd name="connsiteY39" fmla="*/ 0 h 1017814"/>
              <a:gd name="connsiteX0" fmla="*/ 6215743 w 6215743"/>
              <a:gd name="connsiteY0" fmla="*/ 1017814 h 1017814"/>
              <a:gd name="connsiteX1" fmla="*/ 3543300 w 6215743"/>
              <a:gd name="connsiteY1" fmla="*/ 1017814 h 1017814"/>
              <a:gd name="connsiteX2" fmla="*/ 3543300 w 6215743"/>
              <a:gd name="connsiteY2" fmla="*/ 908957 h 1017814"/>
              <a:gd name="connsiteX3" fmla="*/ 3456214 w 6215743"/>
              <a:gd name="connsiteY3" fmla="*/ 908957 h 1017814"/>
              <a:gd name="connsiteX4" fmla="*/ 3456214 w 6215743"/>
              <a:gd name="connsiteY4" fmla="*/ 800100 h 1017814"/>
              <a:gd name="connsiteX5" fmla="*/ 3423557 w 6215743"/>
              <a:gd name="connsiteY5" fmla="*/ 800100 h 1017814"/>
              <a:gd name="connsiteX6" fmla="*/ 3423557 w 6215743"/>
              <a:gd name="connsiteY6" fmla="*/ 713014 h 1017814"/>
              <a:gd name="connsiteX7" fmla="*/ 2492829 w 6215743"/>
              <a:gd name="connsiteY7" fmla="*/ 713014 h 1017814"/>
              <a:gd name="connsiteX8" fmla="*/ 2492829 w 6215743"/>
              <a:gd name="connsiteY8" fmla="*/ 636814 h 1017814"/>
              <a:gd name="connsiteX9" fmla="*/ 2024743 w 6215743"/>
              <a:gd name="connsiteY9" fmla="*/ 636814 h 1017814"/>
              <a:gd name="connsiteX10" fmla="*/ 2024743 w 6215743"/>
              <a:gd name="connsiteY10" fmla="*/ 571500 h 1017814"/>
              <a:gd name="connsiteX11" fmla="*/ 1905000 w 6215743"/>
              <a:gd name="connsiteY11" fmla="*/ 571500 h 1017814"/>
              <a:gd name="connsiteX12" fmla="*/ 1905000 w 6215743"/>
              <a:gd name="connsiteY12" fmla="*/ 500743 h 1017814"/>
              <a:gd name="connsiteX13" fmla="*/ 1148443 w 6215743"/>
              <a:gd name="connsiteY13" fmla="*/ 500743 h 1017814"/>
              <a:gd name="connsiteX14" fmla="*/ 1148443 w 6215743"/>
              <a:gd name="connsiteY14" fmla="*/ 451757 h 1017814"/>
              <a:gd name="connsiteX15" fmla="*/ 1055914 w 6215743"/>
              <a:gd name="connsiteY15" fmla="*/ 451757 h 1017814"/>
              <a:gd name="connsiteX16" fmla="*/ 1055914 w 6215743"/>
              <a:gd name="connsiteY16" fmla="*/ 413657 h 1017814"/>
              <a:gd name="connsiteX17" fmla="*/ 1055914 w 6215743"/>
              <a:gd name="connsiteY17" fmla="*/ 413657 h 1017814"/>
              <a:gd name="connsiteX18" fmla="*/ 1028700 w 6215743"/>
              <a:gd name="connsiteY18" fmla="*/ 413657 h 1017814"/>
              <a:gd name="connsiteX19" fmla="*/ 1028700 w 6215743"/>
              <a:gd name="connsiteY19" fmla="*/ 370114 h 1017814"/>
              <a:gd name="connsiteX20" fmla="*/ 702129 w 6215743"/>
              <a:gd name="connsiteY20" fmla="*/ 370114 h 1017814"/>
              <a:gd name="connsiteX21" fmla="*/ 702129 w 6215743"/>
              <a:gd name="connsiteY21" fmla="*/ 321129 h 1017814"/>
              <a:gd name="connsiteX22" fmla="*/ 636814 w 6215743"/>
              <a:gd name="connsiteY22" fmla="*/ 321129 h 1017814"/>
              <a:gd name="connsiteX23" fmla="*/ 636814 w 6215743"/>
              <a:gd name="connsiteY23" fmla="*/ 283029 h 1017814"/>
              <a:gd name="connsiteX24" fmla="*/ 386443 w 6215743"/>
              <a:gd name="connsiteY24" fmla="*/ 283029 h 1017814"/>
              <a:gd name="connsiteX25" fmla="*/ 386443 w 6215743"/>
              <a:gd name="connsiteY25" fmla="*/ 239486 h 1017814"/>
              <a:gd name="connsiteX26" fmla="*/ 304800 w 6215743"/>
              <a:gd name="connsiteY26" fmla="*/ 239486 h 1017814"/>
              <a:gd name="connsiteX27" fmla="*/ 304800 w 6215743"/>
              <a:gd name="connsiteY27" fmla="*/ 239486 h 1017814"/>
              <a:gd name="connsiteX28" fmla="*/ 304800 w 6215743"/>
              <a:gd name="connsiteY28" fmla="*/ 212272 h 1017814"/>
              <a:gd name="connsiteX29" fmla="*/ 212271 w 6215743"/>
              <a:gd name="connsiteY29" fmla="*/ 212272 h 1017814"/>
              <a:gd name="connsiteX30" fmla="*/ 212271 w 6215743"/>
              <a:gd name="connsiteY30" fmla="*/ 179614 h 1017814"/>
              <a:gd name="connsiteX31" fmla="*/ 65314 w 6215743"/>
              <a:gd name="connsiteY31" fmla="*/ 179614 h 1017814"/>
              <a:gd name="connsiteX32" fmla="*/ 65314 w 6215743"/>
              <a:gd name="connsiteY32" fmla="*/ 130629 h 1017814"/>
              <a:gd name="connsiteX33" fmla="*/ 32657 w 6215743"/>
              <a:gd name="connsiteY33" fmla="*/ 130629 h 1017814"/>
              <a:gd name="connsiteX34" fmla="*/ 48986 w 6215743"/>
              <a:gd name="connsiteY34" fmla="*/ 114300 h 1017814"/>
              <a:gd name="connsiteX35" fmla="*/ 21771 w 6215743"/>
              <a:gd name="connsiteY35" fmla="*/ 114300 h 1017814"/>
              <a:gd name="connsiteX36" fmla="*/ 21771 w 6215743"/>
              <a:gd name="connsiteY36" fmla="*/ 38100 h 1017814"/>
              <a:gd name="connsiteX37" fmla="*/ 0 w 6215743"/>
              <a:gd name="connsiteY37" fmla="*/ 38100 h 1017814"/>
              <a:gd name="connsiteX38" fmla="*/ 0 w 6215743"/>
              <a:gd name="connsiteY38" fmla="*/ 0 h 1017814"/>
              <a:gd name="connsiteX0" fmla="*/ 6215743 w 6215743"/>
              <a:gd name="connsiteY0" fmla="*/ 979714 h 979714"/>
              <a:gd name="connsiteX1" fmla="*/ 3543300 w 6215743"/>
              <a:gd name="connsiteY1" fmla="*/ 979714 h 979714"/>
              <a:gd name="connsiteX2" fmla="*/ 3543300 w 6215743"/>
              <a:gd name="connsiteY2" fmla="*/ 870857 h 979714"/>
              <a:gd name="connsiteX3" fmla="*/ 3456214 w 6215743"/>
              <a:gd name="connsiteY3" fmla="*/ 870857 h 979714"/>
              <a:gd name="connsiteX4" fmla="*/ 3456214 w 6215743"/>
              <a:gd name="connsiteY4" fmla="*/ 762000 h 979714"/>
              <a:gd name="connsiteX5" fmla="*/ 3423557 w 6215743"/>
              <a:gd name="connsiteY5" fmla="*/ 762000 h 979714"/>
              <a:gd name="connsiteX6" fmla="*/ 3423557 w 6215743"/>
              <a:gd name="connsiteY6" fmla="*/ 674914 h 979714"/>
              <a:gd name="connsiteX7" fmla="*/ 2492829 w 6215743"/>
              <a:gd name="connsiteY7" fmla="*/ 674914 h 979714"/>
              <a:gd name="connsiteX8" fmla="*/ 2492829 w 6215743"/>
              <a:gd name="connsiteY8" fmla="*/ 598714 h 979714"/>
              <a:gd name="connsiteX9" fmla="*/ 2024743 w 6215743"/>
              <a:gd name="connsiteY9" fmla="*/ 598714 h 979714"/>
              <a:gd name="connsiteX10" fmla="*/ 2024743 w 6215743"/>
              <a:gd name="connsiteY10" fmla="*/ 533400 h 979714"/>
              <a:gd name="connsiteX11" fmla="*/ 1905000 w 6215743"/>
              <a:gd name="connsiteY11" fmla="*/ 533400 h 979714"/>
              <a:gd name="connsiteX12" fmla="*/ 1905000 w 6215743"/>
              <a:gd name="connsiteY12" fmla="*/ 462643 h 979714"/>
              <a:gd name="connsiteX13" fmla="*/ 1148443 w 6215743"/>
              <a:gd name="connsiteY13" fmla="*/ 462643 h 979714"/>
              <a:gd name="connsiteX14" fmla="*/ 1148443 w 6215743"/>
              <a:gd name="connsiteY14" fmla="*/ 413657 h 979714"/>
              <a:gd name="connsiteX15" fmla="*/ 1055914 w 6215743"/>
              <a:gd name="connsiteY15" fmla="*/ 413657 h 979714"/>
              <a:gd name="connsiteX16" fmla="*/ 1055914 w 6215743"/>
              <a:gd name="connsiteY16" fmla="*/ 375557 h 979714"/>
              <a:gd name="connsiteX17" fmla="*/ 1055914 w 6215743"/>
              <a:gd name="connsiteY17" fmla="*/ 375557 h 979714"/>
              <a:gd name="connsiteX18" fmla="*/ 1028700 w 6215743"/>
              <a:gd name="connsiteY18" fmla="*/ 375557 h 979714"/>
              <a:gd name="connsiteX19" fmla="*/ 1028700 w 6215743"/>
              <a:gd name="connsiteY19" fmla="*/ 332014 h 979714"/>
              <a:gd name="connsiteX20" fmla="*/ 702129 w 6215743"/>
              <a:gd name="connsiteY20" fmla="*/ 332014 h 979714"/>
              <a:gd name="connsiteX21" fmla="*/ 702129 w 6215743"/>
              <a:gd name="connsiteY21" fmla="*/ 283029 h 979714"/>
              <a:gd name="connsiteX22" fmla="*/ 636814 w 6215743"/>
              <a:gd name="connsiteY22" fmla="*/ 283029 h 979714"/>
              <a:gd name="connsiteX23" fmla="*/ 636814 w 6215743"/>
              <a:gd name="connsiteY23" fmla="*/ 244929 h 979714"/>
              <a:gd name="connsiteX24" fmla="*/ 386443 w 6215743"/>
              <a:gd name="connsiteY24" fmla="*/ 244929 h 979714"/>
              <a:gd name="connsiteX25" fmla="*/ 386443 w 6215743"/>
              <a:gd name="connsiteY25" fmla="*/ 201386 h 979714"/>
              <a:gd name="connsiteX26" fmla="*/ 304800 w 6215743"/>
              <a:gd name="connsiteY26" fmla="*/ 201386 h 979714"/>
              <a:gd name="connsiteX27" fmla="*/ 304800 w 6215743"/>
              <a:gd name="connsiteY27" fmla="*/ 201386 h 979714"/>
              <a:gd name="connsiteX28" fmla="*/ 304800 w 6215743"/>
              <a:gd name="connsiteY28" fmla="*/ 174172 h 979714"/>
              <a:gd name="connsiteX29" fmla="*/ 212271 w 6215743"/>
              <a:gd name="connsiteY29" fmla="*/ 174172 h 979714"/>
              <a:gd name="connsiteX30" fmla="*/ 212271 w 6215743"/>
              <a:gd name="connsiteY30" fmla="*/ 141514 h 979714"/>
              <a:gd name="connsiteX31" fmla="*/ 65314 w 6215743"/>
              <a:gd name="connsiteY31" fmla="*/ 141514 h 979714"/>
              <a:gd name="connsiteX32" fmla="*/ 65314 w 6215743"/>
              <a:gd name="connsiteY32" fmla="*/ 92529 h 979714"/>
              <a:gd name="connsiteX33" fmla="*/ 32657 w 6215743"/>
              <a:gd name="connsiteY33" fmla="*/ 92529 h 979714"/>
              <a:gd name="connsiteX34" fmla="*/ 48986 w 6215743"/>
              <a:gd name="connsiteY34" fmla="*/ 76200 h 979714"/>
              <a:gd name="connsiteX35" fmla="*/ 21771 w 6215743"/>
              <a:gd name="connsiteY35" fmla="*/ 76200 h 979714"/>
              <a:gd name="connsiteX36" fmla="*/ 21771 w 6215743"/>
              <a:gd name="connsiteY36" fmla="*/ 0 h 979714"/>
              <a:gd name="connsiteX37" fmla="*/ 0 w 6215743"/>
              <a:gd name="connsiteY37" fmla="*/ 0 h 979714"/>
              <a:gd name="connsiteX0" fmla="*/ 6193972 w 6193972"/>
              <a:gd name="connsiteY0" fmla="*/ 979714 h 979714"/>
              <a:gd name="connsiteX1" fmla="*/ 3521529 w 6193972"/>
              <a:gd name="connsiteY1" fmla="*/ 979714 h 979714"/>
              <a:gd name="connsiteX2" fmla="*/ 3521529 w 6193972"/>
              <a:gd name="connsiteY2" fmla="*/ 870857 h 979714"/>
              <a:gd name="connsiteX3" fmla="*/ 3434443 w 6193972"/>
              <a:gd name="connsiteY3" fmla="*/ 870857 h 979714"/>
              <a:gd name="connsiteX4" fmla="*/ 3434443 w 6193972"/>
              <a:gd name="connsiteY4" fmla="*/ 762000 h 979714"/>
              <a:gd name="connsiteX5" fmla="*/ 3401786 w 6193972"/>
              <a:gd name="connsiteY5" fmla="*/ 762000 h 979714"/>
              <a:gd name="connsiteX6" fmla="*/ 3401786 w 6193972"/>
              <a:gd name="connsiteY6" fmla="*/ 674914 h 979714"/>
              <a:gd name="connsiteX7" fmla="*/ 2471058 w 6193972"/>
              <a:gd name="connsiteY7" fmla="*/ 674914 h 979714"/>
              <a:gd name="connsiteX8" fmla="*/ 2471058 w 6193972"/>
              <a:gd name="connsiteY8" fmla="*/ 598714 h 979714"/>
              <a:gd name="connsiteX9" fmla="*/ 2002972 w 6193972"/>
              <a:gd name="connsiteY9" fmla="*/ 598714 h 979714"/>
              <a:gd name="connsiteX10" fmla="*/ 2002972 w 6193972"/>
              <a:gd name="connsiteY10" fmla="*/ 533400 h 979714"/>
              <a:gd name="connsiteX11" fmla="*/ 1883229 w 6193972"/>
              <a:gd name="connsiteY11" fmla="*/ 533400 h 979714"/>
              <a:gd name="connsiteX12" fmla="*/ 1883229 w 6193972"/>
              <a:gd name="connsiteY12" fmla="*/ 462643 h 979714"/>
              <a:gd name="connsiteX13" fmla="*/ 1126672 w 6193972"/>
              <a:gd name="connsiteY13" fmla="*/ 462643 h 979714"/>
              <a:gd name="connsiteX14" fmla="*/ 1126672 w 6193972"/>
              <a:gd name="connsiteY14" fmla="*/ 413657 h 979714"/>
              <a:gd name="connsiteX15" fmla="*/ 1034143 w 6193972"/>
              <a:gd name="connsiteY15" fmla="*/ 413657 h 979714"/>
              <a:gd name="connsiteX16" fmla="*/ 1034143 w 6193972"/>
              <a:gd name="connsiteY16" fmla="*/ 375557 h 979714"/>
              <a:gd name="connsiteX17" fmla="*/ 1034143 w 6193972"/>
              <a:gd name="connsiteY17" fmla="*/ 375557 h 979714"/>
              <a:gd name="connsiteX18" fmla="*/ 1006929 w 6193972"/>
              <a:gd name="connsiteY18" fmla="*/ 375557 h 979714"/>
              <a:gd name="connsiteX19" fmla="*/ 1006929 w 6193972"/>
              <a:gd name="connsiteY19" fmla="*/ 332014 h 979714"/>
              <a:gd name="connsiteX20" fmla="*/ 680358 w 6193972"/>
              <a:gd name="connsiteY20" fmla="*/ 332014 h 979714"/>
              <a:gd name="connsiteX21" fmla="*/ 680358 w 6193972"/>
              <a:gd name="connsiteY21" fmla="*/ 283029 h 979714"/>
              <a:gd name="connsiteX22" fmla="*/ 615043 w 6193972"/>
              <a:gd name="connsiteY22" fmla="*/ 283029 h 979714"/>
              <a:gd name="connsiteX23" fmla="*/ 615043 w 6193972"/>
              <a:gd name="connsiteY23" fmla="*/ 244929 h 979714"/>
              <a:gd name="connsiteX24" fmla="*/ 364672 w 6193972"/>
              <a:gd name="connsiteY24" fmla="*/ 244929 h 979714"/>
              <a:gd name="connsiteX25" fmla="*/ 364672 w 6193972"/>
              <a:gd name="connsiteY25" fmla="*/ 201386 h 979714"/>
              <a:gd name="connsiteX26" fmla="*/ 283029 w 6193972"/>
              <a:gd name="connsiteY26" fmla="*/ 201386 h 979714"/>
              <a:gd name="connsiteX27" fmla="*/ 283029 w 6193972"/>
              <a:gd name="connsiteY27" fmla="*/ 201386 h 979714"/>
              <a:gd name="connsiteX28" fmla="*/ 283029 w 6193972"/>
              <a:gd name="connsiteY28" fmla="*/ 174172 h 979714"/>
              <a:gd name="connsiteX29" fmla="*/ 190500 w 6193972"/>
              <a:gd name="connsiteY29" fmla="*/ 174172 h 979714"/>
              <a:gd name="connsiteX30" fmla="*/ 190500 w 6193972"/>
              <a:gd name="connsiteY30" fmla="*/ 141514 h 979714"/>
              <a:gd name="connsiteX31" fmla="*/ 43543 w 6193972"/>
              <a:gd name="connsiteY31" fmla="*/ 141514 h 979714"/>
              <a:gd name="connsiteX32" fmla="*/ 43543 w 6193972"/>
              <a:gd name="connsiteY32" fmla="*/ 92529 h 979714"/>
              <a:gd name="connsiteX33" fmla="*/ 10886 w 6193972"/>
              <a:gd name="connsiteY33" fmla="*/ 92529 h 979714"/>
              <a:gd name="connsiteX34" fmla="*/ 27215 w 6193972"/>
              <a:gd name="connsiteY34" fmla="*/ 76200 h 979714"/>
              <a:gd name="connsiteX35" fmla="*/ 0 w 6193972"/>
              <a:gd name="connsiteY35" fmla="*/ 76200 h 979714"/>
              <a:gd name="connsiteX36" fmla="*/ 0 w 6193972"/>
              <a:gd name="connsiteY36" fmla="*/ 0 h 979714"/>
              <a:gd name="connsiteX0" fmla="*/ 6193972 w 6193972"/>
              <a:gd name="connsiteY0" fmla="*/ 903514 h 903514"/>
              <a:gd name="connsiteX1" fmla="*/ 3521529 w 6193972"/>
              <a:gd name="connsiteY1" fmla="*/ 903514 h 903514"/>
              <a:gd name="connsiteX2" fmla="*/ 3521529 w 6193972"/>
              <a:gd name="connsiteY2" fmla="*/ 794657 h 903514"/>
              <a:gd name="connsiteX3" fmla="*/ 3434443 w 6193972"/>
              <a:gd name="connsiteY3" fmla="*/ 794657 h 903514"/>
              <a:gd name="connsiteX4" fmla="*/ 3434443 w 6193972"/>
              <a:gd name="connsiteY4" fmla="*/ 685800 h 903514"/>
              <a:gd name="connsiteX5" fmla="*/ 3401786 w 6193972"/>
              <a:gd name="connsiteY5" fmla="*/ 685800 h 903514"/>
              <a:gd name="connsiteX6" fmla="*/ 3401786 w 6193972"/>
              <a:gd name="connsiteY6" fmla="*/ 598714 h 903514"/>
              <a:gd name="connsiteX7" fmla="*/ 2471058 w 6193972"/>
              <a:gd name="connsiteY7" fmla="*/ 598714 h 903514"/>
              <a:gd name="connsiteX8" fmla="*/ 2471058 w 6193972"/>
              <a:gd name="connsiteY8" fmla="*/ 522514 h 903514"/>
              <a:gd name="connsiteX9" fmla="*/ 2002972 w 6193972"/>
              <a:gd name="connsiteY9" fmla="*/ 522514 h 903514"/>
              <a:gd name="connsiteX10" fmla="*/ 2002972 w 6193972"/>
              <a:gd name="connsiteY10" fmla="*/ 457200 h 903514"/>
              <a:gd name="connsiteX11" fmla="*/ 1883229 w 6193972"/>
              <a:gd name="connsiteY11" fmla="*/ 457200 h 903514"/>
              <a:gd name="connsiteX12" fmla="*/ 1883229 w 6193972"/>
              <a:gd name="connsiteY12" fmla="*/ 386443 h 903514"/>
              <a:gd name="connsiteX13" fmla="*/ 1126672 w 6193972"/>
              <a:gd name="connsiteY13" fmla="*/ 386443 h 903514"/>
              <a:gd name="connsiteX14" fmla="*/ 1126672 w 6193972"/>
              <a:gd name="connsiteY14" fmla="*/ 337457 h 903514"/>
              <a:gd name="connsiteX15" fmla="*/ 1034143 w 6193972"/>
              <a:gd name="connsiteY15" fmla="*/ 337457 h 903514"/>
              <a:gd name="connsiteX16" fmla="*/ 1034143 w 6193972"/>
              <a:gd name="connsiteY16" fmla="*/ 299357 h 903514"/>
              <a:gd name="connsiteX17" fmla="*/ 1034143 w 6193972"/>
              <a:gd name="connsiteY17" fmla="*/ 299357 h 903514"/>
              <a:gd name="connsiteX18" fmla="*/ 1006929 w 6193972"/>
              <a:gd name="connsiteY18" fmla="*/ 299357 h 903514"/>
              <a:gd name="connsiteX19" fmla="*/ 1006929 w 6193972"/>
              <a:gd name="connsiteY19" fmla="*/ 255814 h 903514"/>
              <a:gd name="connsiteX20" fmla="*/ 680358 w 6193972"/>
              <a:gd name="connsiteY20" fmla="*/ 255814 h 903514"/>
              <a:gd name="connsiteX21" fmla="*/ 680358 w 6193972"/>
              <a:gd name="connsiteY21" fmla="*/ 206829 h 903514"/>
              <a:gd name="connsiteX22" fmla="*/ 615043 w 6193972"/>
              <a:gd name="connsiteY22" fmla="*/ 206829 h 903514"/>
              <a:gd name="connsiteX23" fmla="*/ 615043 w 6193972"/>
              <a:gd name="connsiteY23" fmla="*/ 168729 h 903514"/>
              <a:gd name="connsiteX24" fmla="*/ 364672 w 6193972"/>
              <a:gd name="connsiteY24" fmla="*/ 168729 h 903514"/>
              <a:gd name="connsiteX25" fmla="*/ 364672 w 6193972"/>
              <a:gd name="connsiteY25" fmla="*/ 125186 h 903514"/>
              <a:gd name="connsiteX26" fmla="*/ 283029 w 6193972"/>
              <a:gd name="connsiteY26" fmla="*/ 125186 h 903514"/>
              <a:gd name="connsiteX27" fmla="*/ 283029 w 6193972"/>
              <a:gd name="connsiteY27" fmla="*/ 125186 h 903514"/>
              <a:gd name="connsiteX28" fmla="*/ 283029 w 6193972"/>
              <a:gd name="connsiteY28" fmla="*/ 97972 h 903514"/>
              <a:gd name="connsiteX29" fmla="*/ 190500 w 6193972"/>
              <a:gd name="connsiteY29" fmla="*/ 97972 h 903514"/>
              <a:gd name="connsiteX30" fmla="*/ 190500 w 6193972"/>
              <a:gd name="connsiteY30" fmla="*/ 65314 h 903514"/>
              <a:gd name="connsiteX31" fmla="*/ 43543 w 6193972"/>
              <a:gd name="connsiteY31" fmla="*/ 65314 h 903514"/>
              <a:gd name="connsiteX32" fmla="*/ 43543 w 6193972"/>
              <a:gd name="connsiteY32" fmla="*/ 16329 h 903514"/>
              <a:gd name="connsiteX33" fmla="*/ 10886 w 6193972"/>
              <a:gd name="connsiteY33" fmla="*/ 16329 h 903514"/>
              <a:gd name="connsiteX34" fmla="*/ 27215 w 6193972"/>
              <a:gd name="connsiteY34" fmla="*/ 0 h 903514"/>
              <a:gd name="connsiteX35" fmla="*/ 0 w 6193972"/>
              <a:gd name="connsiteY35" fmla="*/ 0 h 903514"/>
              <a:gd name="connsiteX0" fmla="*/ 6183086 w 6183086"/>
              <a:gd name="connsiteY0" fmla="*/ 903514 h 903514"/>
              <a:gd name="connsiteX1" fmla="*/ 3510643 w 6183086"/>
              <a:gd name="connsiteY1" fmla="*/ 903514 h 903514"/>
              <a:gd name="connsiteX2" fmla="*/ 3510643 w 6183086"/>
              <a:gd name="connsiteY2" fmla="*/ 794657 h 903514"/>
              <a:gd name="connsiteX3" fmla="*/ 3423557 w 6183086"/>
              <a:gd name="connsiteY3" fmla="*/ 794657 h 903514"/>
              <a:gd name="connsiteX4" fmla="*/ 3423557 w 6183086"/>
              <a:gd name="connsiteY4" fmla="*/ 685800 h 903514"/>
              <a:gd name="connsiteX5" fmla="*/ 3390900 w 6183086"/>
              <a:gd name="connsiteY5" fmla="*/ 685800 h 903514"/>
              <a:gd name="connsiteX6" fmla="*/ 3390900 w 6183086"/>
              <a:gd name="connsiteY6" fmla="*/ 598714 h 903514"/>
              <a:gd name="connsiteX7" fmla="*/ 2460172 w 6183086"/>
              <a:gd name="connsiteY7" fmla="*/ 598714 h 903514"/>
              <a:gd name="connsiteX8" fmla="*/ 2460172 w 6183086"/>
              <a:gd name="connsiteY8" fmla="*/ 522514 h 903514"/>
              <a:gd name="connsiteX9" fmla="*/ 1992086 w 6183086"/>
              <a:gd name="connsiteY9" fmla="*/ 522514 h 903514"/>
              <a:gd name="connsiteX10" fmla="*/ 1992086 w 6183086"/>
              <a:gd name="connsiteY10" fmla="*/ 457200 h 903514"/>
              <a:gd name="connsiteX11" fmla="*/ 1872343 w 6183086"/>
              <a:gd name="connsiteY11" fmla="*/ 457200 h 903514"/>
              <a:gd name="connsiteX12" fmla="*/ 1872343 w 6183086"/>
              <a:gd name="connsiteY12" fmla="*/ 386443 h 903514"/>
              <a:gd name="connsiteX13" fmla="*/ 1115786 w 6183086"/>
              <a:gd name="connsiteY13" fmla="*/ 386443 h 903514"/>
              <a:gd name="connsiteX14" fmla="*/ 1115786 w 6183086"/>
              <a:gd name="connsiteY14" fmla="*/ 337457 h 903514"/>
              <a:gd name="connsiteX15" fmla="*/ 1023257 w 6183086"/>
              <a:gd name="connsiteY15" fmla="*/ 337457 h 903514"/>
              <a:gd name="connsiteX16" fmla="*/ 1023257 w 6183086"/>
              <a:gd name="connsiteY16" fmla="*/ 299357 h 903514"/>
              <a:gd name="connsiteX17" fmla="*/ 1023257 w 6183086"/>
              <a:gd name="connsiteY17" fmla="*/ 299357 h 903514"/>
              <a:gd name="connsiteX18" fmla="*/ 996043 w 6183086"/>
              <a:gd name="connsiteY18" fmla="*/ 299357 h 903514"/>
              <a:gd name="connsiteX19" fmla="*/ 996043 w 6183086"/>
              <a:gd name="connsiteY19" fmla="*/ 255814 h 903514"/>
              <a:gd name="connsiteX20" fmla="*/ 669472 w 6183086"/>
              <a:gd name="connsiteY20" fmla="*/ 255814 h 903514"/>
              <a:gd name="connsiteX21" fmla="*/ 669472 w 6183086"/>
              <a:gd name="connsiteY21" fmla="*/ 206829 h 903514"/>
              <a:gd name="connsiteX22" fmla="*/ 604157 w 6183086"/>
              <a:gd name="connsiteY22" fmla="*/ 206829 h 903514"/>
              <a:gd name="connsiteX23" fmla="*/ 604157 w 6183086"/>
              <a:gd name="connsiteY23" fmla="*/ 168729 h 903514"/>
              <a:gd name="connsiteX24" fmla="*/ 353786 w 6183086"/>
              <a:gd name="connsiteY24" fmla="*/ 168729 h 903514"/>
              <a:gd name="connsiteX25" fmla="*/ 353786 w 6183086"/>
              <a:gd name="connsiteY25" fmla="*/ 125186 h 903514"/>
              <a:gd name="connsiteX26" fmla="*/ 272143 w 6183086"/>
              <a:gd name="connsiteY26" fmla="*/ 125186 h 903514"/>
              <a:gd name="connsiteX27" fmla="*/ 272143 w 6183086"/>
              <a:gd name="connsiteY27" fmla="*/ 125186 h 903514"/>
              <a:gd name="connsiteX28" fmla="*/ 272143 w 6183086"/>
              <a:gd name="connsiteY28" fmla="*/ 97972 h 903514"/>
              <a:gd name="connsiteX29" fmla="*/ 179614 w 6183086"/>
              <a:gd name="connsiteY29" fmla="*/ 97972 h 903514"/>
              <a:gd name="connsiteX30" fmla="*/ 179614 w 6183086"/>
              <a:gd name="connsiteY30" fmla="*/ 65314 h 903514"/>
              <a:gd name="connsiteX31" fmla="*/ 32657 w 6183086"/>
              <a:gd name="connsiteY31" fmla="*/ 65314 h 903514"/>
              <a:gd name="connsiteX32" fmla="*/ 32657 w 6183086"/>
              <a:gd name="connsiteY32" fmla="*/ 16329 h 903514"/>
              <a:gd name="connsiteX33" fmla="*/ 0 w 6183086"/>
              <a:gd name="connsiteY33" fmla="*/ 16329 h 903514"/>
              <a:gd name="connsiteX34" fmla="*/ 16329 w 6183086"/>
              <a:gd name="connsiteY34" fmla="*/ 0 h 903514"/>
              <a:gd name="connsiteX0" fmla="*/ 6183086 w 6183086"/>
              <a:gd name="connsiteY0" fmla="*/ 887185 h 887185"/>
              <a:gd name="connsiteX1" fmla="*/ 3510643 w 6183086"/>
              <a:gd name="connsiteY1" fmla="*/ 887185 h 887185"/>
              <a:gd name="connsiteX2" fmla="*/ 3510643 w 6183086"/>
              <a:gd name="connsiteY2" fmla="*/ 778328 h 887185"/>
              <a:gd name="connsiteX3" fmla="*/ 3423557 w 6183086"/>
              <a:gd name="connsiteY3" fmla="*/ 778328 h 887185"/>
              <a:gd name="connsiteX4" fmla="*/ 3423557 w 6183086"/>
              <a:gd name="connsiteY4" fmla="*/ 669471 h 887185"/>
              <a:gd name="connsiteX5" fmla="*/ 3390900 w 6183086"/>
              <a:gd name="connsiteY5" fmla="*/ 669471 h 887185"/>
              <a:gd name="connsiteX6" fmla="*/ 3390900 w 6183086"/>
              <a:gd name="connsiteY6" fmla="*/ 582385 h 887185"/>
              <a:gd name="connsiteX7" fmla="*/ 2460172 w 6183086"/>
              <a:gd name="connsiteY7" fmla="*/ 582385 h 887185"/>
              <a:gd name="connsiteX8" fmla="*/ 2460172 w 6183086"/>
              <a:gd name="connsiteY8" fmla="*/ 506185 h 887185"/>
              <a:gd name="connsiteX9" fmla="*/ 1992086 w 6183086"/>
              <a:gd name="connsiteY9" fmla="*/ 506185 h 887185"/>
              <a:gd name="connsiteX10" fmla="*/ 1992086 w 6183086"/>
              <a:gd name="connsiteY10" fmla="*/ 440871 h 887185"/>
              <a:gd name="connsiteX11" fmla="*/ 1872343 w 6183086"/>
              <a:gd name="connsiteY11" fmla="*/ 440871 h 887185"/>
              <a:gd name="connsiteX12" fmla="*/ 1872343 w 6183086"/>
              <a:gd name="connsiteY12" fmla="*/ 370114 h 887185"/>
              <a:gd name="connsiteX13" fmla="*/ 1115786 w 6183086"/>
              <a:gd name="connsiteY13" fmla="*/ 370114 h 887185"/>
              <a:gd name="connsiteX14" fmla="*/ 1115786 w 6183086"/>
              <a:gd name="connsiteY14" fmla="*/ 321128 h 887185"/>
              <a:gd name="connsiteX15" fmla="*/ 1023257 w 6183086"/>
              <a:gd name="connsiteY15" fmla="*/ 321128 h 887185"/>
              <a:gd name="connsiteX16" fmla="*/ 1023257 w 6183086"/>
              <a:gd name="connsiteY16" fmla="*/ 283028 h 887185"/>
              <a:gd name="connsiteX17" fmla="*/ 1023257 w 6183086"/>
              <a:gd name="connsiteY17" fmla="*/ 283028 h 887185"/>
              <a:gd name="connsiteX18" fmla="*/ 996043 w 6183086"/>
              <a:gd name="connsiteY18" fmla="*/ 283028 h 887185"/>
              <a:gd name="connsiteX19" fmla="*/ 996043 w 6183086"/>
              <a:gd name="connsiteY19" fmla="*/ 239485 h 887185"/>
              <a:gd name="connsiteX20" fmla="*/ 669472 w 6183086"/>
              <a:gd name="connsiteY20" fmla="*/ 239485 h 887185"/>
              <a:gd name="connsiteX21" fmla="*/ 669472 w 6183086"/>
              <a:gd name="connsiteY21" fmla="*/ 190500 h 887185"/>
              <a:gd name="connsiteX22" fmla="*/ 604157 w 6183086"/>
              <a:gd name="connsiteY22" fmla="*/ 190500 h 887185"/>
              <a:gd name="connsiteX23" fmla="*/ 604157 w 6183086"/>
              <a:gd name="connsiteY23" fmla="*/ 152400 h 887185"/>
              <a:gd name="connsiteX24" fmla="*/ 353786 w 6183086"/>
              <a:gd name="connsiteY24" fmla="*/ 152400 h 887185"/>
              <a:gd name="connsiteX25" fmla="*/ 353786 w 6183086"/>
              <a:gd name="connsiteY25" fmla="*/ 108857 h 887185"/>
              <a:gd name="connsiteX26" fmla="*/ 272143 w 6183086"/>
              <a:gd name="connsiteY26" fmla="*/ 108857 h 887185"/>
              <a:gd name="connsiteX27" fmla="*/ 272143 w 6183086"/>
              <a:gd name="connsiteY27" fmla="*/ 108857 h 887185"/>
              <a:gd name="connsiteX28" fmla="*/ 272143 w 6183086"/>
              <a:gd name="connsiteY28" fmla="*/ 81643 h 887185"/>
              <a:gd name="connsiteX29" fmla="*/ 179614 w 6183086"/>
              <a:gd name="connsiteY29" fmla="*/ 81643 h 887185"/>
              <a:gd name="connsiteX30" fmla="*/ 179614 w 6183086"/>
              <a:gd name="connsiteY30" fmla="*/ 48985 h 887185"/>
              <a:gd name="connsiteX31" fmla="*/ 32657 w 6183086"/>
              <a:gd name="connsiteY31" fmla="*/ 48985 h 887185"/>
              <a:gd name="connsiteX32" fmla="*/ 32657 w 6183086"/>
              <a:gd name="connsiteY32" fmla="*/ 0 h 887185"/>
              <a:gd name="connsiteX33" fmla="*/ 0 w 6183086"/>
              <a:gd name="connsiteY33" fmla="*/ 0 h 887185"/>
              <a:gd name="connsiteX0" fmla="*/ 6150429 w 6150429"/>
              <a:gd name="connsiteY0" fmla="*/ 887185 h 887185"/>
              <a:gd name="connsiteX1" fmla="*/ 3477986 w 6150429"/>
              <a:gd name="connsiteY1" fmla="*/ 887185 h 887185"/>
              <a:gd name="connsiteX2" fmla="*/ 3477986 w 6150429"/>
              <a:gd name="connsiteY2" fmla="*/ 778328 h 887185"/>
              <a:gd name="connsiteX3" fmla="*/ 3390900 w 6150429"/>
              <a:gd name="connsiteY3" fmla="*/ 778328 h 887185"/>
              <a:gd name="connsiteX4" fmla="*/ 3390900 w 6150429"/>
              <a:gd name="connsiteY4" fmla="*/ 669471 h 887185"/>
              <a:gd name="connsiteX5" fmla="*/ 3358243 w 6150429"/>
              <a:gd name="connsiteY5" fmla="*/ 669471 h 887185"/>
              <a:gd name="connsiteX6" fmla="*/ 3358243 w 6150429"/>
              <a:gd name="connsiteY6" fmla="*/ 582385 h 887185"/>
              <a:gd name="connsiteX7" fmla="*/ 2427515 w 6150429"/>
              <a:gd name="connsiteY7" fmla="*/ 582385 h 887185"/>
              <a:gd name="connsiteX8" fmla="*/ 2427515 w 6150429"/>
              <a:gd name="connsiteY8" fmla="*/ 506185 h 887185"/>
              <a:gd name="connsiteX9" fmla="*/ 1959429 w 6150429"/>
              <a:gd name="connsiteY9" fmla="*/ 506185 h 887185"/>
              <a:gd name="connsiteX10" fmla="*/ 1959429 w 6150429"/>
              <a:gd name="connsiteY10" fmla="*/ 440871 h 887185"/>
              <a:gd name="connsiteX11" fmla="*/ 1839686 w 6150429"/>
              <a:gd name="connsiteY11" fmla="*/ 440871 h 887185"/>
              <a:gd name="connsiteX12" fmla="*/ 1839686 w 6150429"/>
              <a:gd name="connsiteY12" fmla="*/ 370114 h 887185"/>
              <a:gd name="connsiteX13" fmla="*/ 1083129 w 6150429"/>
              <a:gd name="connsiteY13" fmla="*/ 370114 h 887185"/>
              <a:gd name="connsiteX14" fmla="*/ 1083129 w 6150429"/>
              <a:gd name="connsiteY14" fmla="*/ 321128 h 887185"/>
              <a:gd name="connsiteX15" fmla="*/ 990600 w 6150429"/>
              <a:gd name="connsiteY15" fmla="*/ 321128 h 887185"/>
              <a:gd name="connsiteX16" fmla="*/ 990600 w 6150429"/>
              <a:gd name="connsiteY16" fmla="*/ 283028 h 887185"/>
              <a:gd name="connsiteX17" fmla="*/ 990600 w 6150429"/>
              <a:gd name="connsiteY17" fmla="*/ 283028 h 887185"/>
              <a:gd name="connsiteX18" fmla="*/ 963386 w 6150429"/>
              <a:gd name="connsiteY18" fmla="*/ 283028 h 887185"/>
              <a:gd name="connsiteX19" fmla="*/ 963386 w 6150429"/>
              <a:gd name="connsiteY19" fmla="*/ 239485 h 887185"/>
              <a:gd name="connsiteX20" fmla="*/ 636815 w 6150429"/>
              <a:gd name="connsiteY20" fmla="*/ 239485 h 887185"/>
              <a:gd name="connsiteX21" fmla="*/ 636815 w 6150429"/>
              <a:gd name="connsiteY21" fmla="*/ 190500 h 887185"/>
              <a:gd name="connsiteX22" fmla="*/ 571500 w 6150429"/>
              <a:gd name="connsiteY22" fmla="*/ 190500 h 887185"/>
              <a:gd name="connsiteX23" fmla="*/ 571500 w 6150429"/>
              <a:gd name="connsiteY23" fmla="*/ 152400 h 887185"/>
              <a:gd name="connsiteX24" fmla="*/ 321129 w 6150429"/>
              <a:gd name="connsiteY24" fmla="*/ 152400 h 887185"/>
              <a:gd name="connsiteX25" fmla="*/ 321129 w 6150429"/>
              <a:gd name="connsiteY25" fmla="*/ 108857 h 887185"/>
              <a:gd name="connsiteX26" fmla="*/ 239486 w 6150429"/>
              <a:gd name="connsiteY26" fmla="*/ 108857 h 887185"/>
              <a:gd name="connsiteX27" fmla="*/ 239486 w 6150429"/>
              <a:gd name="connsiteY27" fmla="*/ 108857 h 887185"/>
              <a:gd name="connsiteX28" fmla="*/ 239486 w 6150429"/>
              <a:gd name="connsiteY28" fmla="*/ 81643 h 887185"/>
              <a:gd name="connsiteX29" fmla="*/ 146957 w 6150429"/>
              <a:gd name="connsiteY29" fmla="*/ 81643 h 887185"/>
              <a:gd name="connsiteX30" fmla="*/ 146957 w 6150429"/>
              <a:gd name="connsiteY30" fmla="*/ 48985 h 887185"/>
              <a:gd name="connsiteX31" fmla="*/ 0 w 6150429"/>
              <a:gd name="connsiteY31" fmla="*/ 48985 h 887185"/>
              <a:gd name="connsiteX32" fmla="*/ 0 w 6150429"/>
              <a:gd name="connsiteY32" fmla="*/ 0 h 887185"/>
              <a:gd name="connsiteX0" fmla="*/ 6150429 w 6150429"/>
              <a:gd name="connsiteY0" fmla="*/ 838200 h 838200"/>
              <a:gd name="connsiteX1" fmla="*/ 3477986 w 6150429"/>
              <a:gd name="connsiteY1" fmla="*/ 838200 h 838200"/>
              <a:gd name="connsiteX2" fmla="*/ 3477986 w 6150429"/>
              <a:gd name="connsiteY2" fmla="*/ 729343 h 838200"/>
              <a:gd name="connsiteX3" fmla="*/ 3390900 w 6150429"/>
              <a:gd name="connsiteY3" fmla="*/ 729343 h 838200"/>
              <a:gd name="connsiteX4" fmla="*/ 3390900 w 6150429"/>
              <a:gd name="connsiteY4" fmla="*/ 620486 h 838200"/>
              <a:gd name="connsiteX5" fmla="*/ 3358243 w 6150429"/>
              <a:gd name="connsiteY5" fmla="*/ 620486 h 838200"/>
              <a:gd name="connsiteX6" fmla="*/ 3358243 w 6150429"/>
              <a:gd name="connsiteY6" fmla="*/ 533400 h 838200"/>
              <a:gd name="connsiteX7" fmla="*/ 2427515 w 6150429"/>
              <a:gd name="connsiteY7" fmla="*/ 533400 h 838200"/>
              <a:gd name="connsiteX8" fmla="*/ 2427515 w 6150429"/>
              <a:gd name="connsiteY8" fmla="*/ 457200 h 838200"/>
              <a:gd name="connsiteX9" fmla="*/ 1959429 w 6150429"/>
              <a:gd name="connsiteY9" fmla="*/ 457200 h 838200"/>
              <a:gd name="connsiteX10" fmla="*/ 1959429 w 6150429"/>
              <a:gd name="connsiteY10" fmla="*/ 391886 h 838200"/>
              <a:gd name="connsiteX11" fmla="*/ 1839686 w 6150429"/>
              <a:gd name="connsiteY11" fmla="*/ 391886 h 838200"/>
              <a:gd name="connsiteX12" fmla="*/ 1839686 w 6150429"/>
              <a:gd name="connsiteY12" fmla="*/ 321129 h 838200"/>
              <a:gd name="connsiteX13" fmla="*/ 1083129 w 6150429"/>
              <a:gd name="connsiteY13" fmla="*/ 321129 h 838200"/>
              <a:gd name="connsiteX14" fmla="*/ 1083129 w 6150429"/>
              <a:gd name="connsiteY14" fmla="*/ 272143 h 838200"/>
              <a:gd name="connsiteX15" fmla="*/ 990600 w 6150429"/>
              <a:gd name="connsiteY15" fmla="*/ 272143 h 838200"/>
              <a:gd name="connsiteX16" fmla="*/ 990600 w 6150429"/>
              <a:gd name="connsiteY16" fmla="*/ 234043 h 838200"/>
              <a:gd name="connsiteX17" fmla="*/ 990600 w 6150429"/>
              <a:gd name="connsiteY17" fmla="*/ 234043 h 838200"/>
              <a:gd name="connsiteX18" fmla="*/ 963386 w 6150429"/>
              <a:gd name="connsiteY18" fmla="*/ 234043 h 838200"/>
              <a:gd name="connsiteX19" fmla="*/ 963386 w 6150429"/>
              <a:gd name="connsiteY19" fmla="*/ 190500 h 838200"/>
              <a:gd name="connsiteX20" fmla="*/ 636815 w 6150429"/>
              <a:gd name="connsiteY20" fmla="*/ 190500 h 838200"/>
              <a:gd name="connsiteX21" fmla="*/ 636815 w 6150429"/>
              <a:gd name="connsiteY21" fmla="*/ 141515 h 838200"/>
              <a:gd name="connsiteX22" fmla="*/ 571500 w 6150429"/>
              <a:gd name="connsiteY22" fmla="*/ 141515 h 838200"/>
              <a:gd name="connsiteX23" fmla="*/ 571500 w 6150429"/>
              <a:gd name="connsiteY23" fmla="*/ 103415 h 838200"/>
              <a:gd name="connsiteX24" fmla="*/ 321129 w 6150429"/>
              <a:gd name="connsiteY24" fmla="*/ 103415 h 838200"/>
              <a:gd name="connsiteX25" fmla="*/ 321129 w 6150429"/>
              <a:gd name="connsiteY25" fmla="*/ 59872 h 838200"/>
              <a:gd name="connsiteX26" fmla="*/ 239486 w 6150429"/>
              <a:gd name="connsiteY26" fmla="*/ 59872 h 838200"/>
              <a:gd name="connsiteX27" fmla="*/ 239486 w 6150429"/>
              <a:gd name="connsiteY27" fmla="*/ 59872 h 838200"/>
              <a:gd name="connsiteX28" fmla="*/ 239486 w 6150429"/>
              <a:gd name="connsiteY28" fmla="*/ 32658 h 838200"/>
              <a:gd name="connsiteX29" fmla="*/ 146957 w 6150429"/>
              <a:gd name="connsiteY29" fmla="*/ 32658 h 838200"/>
              <a:gd name="connsiteX30" fmla="*/ 146957 w 6150429"/>
              <a:gd name="connsiteY30" fmla="*/ 0 h 838200"/>
              <a:gd name="connsiteX31" fmla="*/ 0 w 6150429"/>
              <a:gd name="connsiteY31" fmla="*/ 0 h 838200"/>
              <a:gd name="connsiteX0" fmla="*/ 6003472 w 6003472"/>
              <a:gd name="connsiteY0" fmla="*/ 838200 h 838200"/>
              <a:gd name="connsiteX1" fmla="*/ 3331029 w 6003472"/>
              <a:gd name="connsiteY1" fmla="*/ 838200 h 838200"/>
              <a:gd name="connsiteX2" fmla="*/ 3331029 w 6003472"/>
              <a:gd name="connsiteY2" fmla="*/ 729343 h 838200"/>
              <a:gd name="connsiteX3" fmla="*/ 3243943 w 6003472"/>
              <a:gd name="connsiteY3" fmla="*/ 729343 h 838200"/>
              <a:gd name="connsiteX4" fmla="*/ 3243943 w 6003472"/>
              <a:gd name="connsiteY4" fmla="*/ 620486 h 838200"/>
              <a:gd name="connsiteX5" fmla="*/ 3211286 w 6003472"/>
              <a:gd name="connsiteY5" fmla="*/ 620486 h 838200"/>
              <a:gd name="connsiteX6" fmla="*/ 3211286 w 6003472"/>
              <a:gd name="connsiteY6" fmla="*/ 533400 h 838200"/>
              <a:gd name="connsiteX7" fmla="*/ 2280558 w 6003472"/>
              <a:gd name="connsiteY7" fmla="*/ 533400 h 838200"/>
              <a:gd name="connsiteX8" fmla="*/ 2280558 w 6003472"/>
              <a:gd name="connsiteY8" fmla="*/ 457200 h 838200"/>
              <a:gd name="connsiteX9" fmla="*/ 1812472 w 6003472"/>
              <a:gd name="connsiteY9" fmla="*/ 457200 h 838200"/>
              <a:gd name="connsiteX10" fmla="*/ 1812472 w 6003472"/>
              <a:gd name="connsiteY10" fmla="*/ 391886 h 838200"/>
              <a:gd name="connsiteX11" fmla="*/ 1692729 w 6003472"/>
              <a:gd name="connsiteY11" fmla="*/ 391886 h 838200"/>
              <a:gd name="connsiteX12" fmla="*/ 1692729 w 6003472"/>
              <a:gd name="connsiteY12" fmla="*/ 321129 h 838200"/>
              <a:gd name="connsiteX13" fmla="*/ 936172 w 6003472"/>
              <a:gd name="connsiteY13" fmla="*/ 321129 h 838200"/>
              <a:gd name="connsiteX14" fmla="*/ 936172 w 6003472"/>
              <a:gd name="connsiteY14" fmla="*/ 272143 h 838200"/>
              <a:gd name="connsiteX15" fmla="*/ 843643 w 6003472"/>
              <a:gd name="connsiteY15" fmla="*/ 272143 h 838200"/>
              <a:gd name="connsiteX16" fmla="*/ 843643 w 6003472"/>
              <a:gd name="connsiteY16" fmla="*/ 234043 h 838200"/>
              <a:gd name="connsiteX17" fmla="*/ 843643 w 6003472"/>
              <a:gd name="connsiteY17" fmla="*/ 234043 h 838200"/>
              <a:gd name="connsiteX18" fmla="*/ 816429 w 6003472"/>
              <a:gd name="connsiteY18" fmla="*/ 234043 h 838200"/>
              <a:gd name="connsiteX19" fmla="*/ 816429 w 6003472"/>
              <a:gd name="connsiteY19" fmla="*/ 190500 h 838200"/>
              <a:gd name="connsiteX20" fmla="*/ 489858 w 6003472"/>
              <a:gd name="connsiteY20" fmla="*/ 190500 h 838200"/>
              <a:gd name="connsiteX21" fmla="*/ 489858 w 6003472"/>
              <a:gd name="connsiteY21" fmla="*/ 141515 h 838200"/>
              <a:gd name="connsiteX22" fmla="*/ 424543 w 6003472"/>
              <a:gd name="connsiteY22" fmla="*/ 141515 h 838200"/>
              <a:gd name="connsiteX23" fmla="*/ 424543 w 6003472"/>
              <a:gd name="connsiteY23" fmla="*/ 103415 h 838200"/>
              <a:gd name="connsiteX24" fmla="*/ 174172 w 6003472"/>
              <a:gd name="connsiteY24" fmla="*/ 103415 h 838200"/>
              <a:gd name="connsiteX25" fmla="*/ 174172 w 6003472"/>
              <a:gd name="connsiteY25" fmla="*/ 59872 h 838200"/>
              <a:gd name="connsiteX26" fmla="*/ 92529 w 6003472"/>
              <a:gd name="connsiteY26" fmla="*/ 59872 h 838200"/>
              <a:gd name="connsiteX27" fmla="*/ 92529 w 6003472"/>
              <a:gd name="connsiteY27" fmla="*/ 59872 h 838200"/>
              <a:gd name="connsiteX28" fmla="*/ 92529 w 6003472"/>
              <a:gd name="connsiteY28" fmla="*/ 32658 h 838200"/>
              <a:gd name="connsiteX29" fmla="*/ 0 w 6003472"/>
              <a:gd name="connsiteY29" fmla="*/ 32658 h 838200"/>
              <a:gd name="connsiteX30" fmla="*/ 0 w 6003472"/>
              <a:gd name="connsiteY30" fmla="*/ 0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003472" h="838200">
                <a:moveTo>
                  <a:pt x="6003472" y="838200"/>
                </a:moveTo>
                <a:lnTo>
                  <a:pt x="3331029" y="838200"/>
                </a:lnTo>
                <a:lnTo>
                  <a:pt x="3331029" y="729343"/>
                </a:lnTo>
                <a:lnTo>
                  <a:pt x="3243943" y="729343"/>
                </a:lnTo>
                <a:lnTo>
                  <a:pt x="3243943" y="620486"/>
                </a:lnTo>
                <a:lnTo>
                  <a:pt x="3211286" y="620486"/>
                </a:lnTo>
                <a:lnTo>
                  <a:pt x="3211286" y="533400"/>
                </a:lnTo>
                <a:lnTo>
                  <a:pt x="2280558" y="533400"/>
                </a:lnTo>
                <a:lnTo>
                  <a:pt x="2280558" y="457200"/>
                </a:lnTo>
                <a:lnTo>
                  <a:pt x="1812472" y="457200"/>
                </a:lnTo>
                <a:lnTo>
                  <a:pt x="1812472" y="391886"/>
                </a:lnTo>
                <a:lnTo>
                  <a:pt x="1692729" y="391886"/>
                </a:lnTo>
                <a:lnTo>
                  <a:pt x="1692729" y="321129"/>
                </a:lnTo>
                <a:lnTo>
                  <a:pt x="936172" y="321129"/>
                </a:lnTo>
                <a:lnTo>
                  <a:pt x="936172" y="272143"/>
                </a:lnTo>
                <a:lnTo>
                  <a:pt x="843643" y="272143"/>
                </a:lnTo>
                <a:lnTo>
                  <a:pt x="843643" y="234043"/>
                </a:lnTo>
                <a:lnTo>
                  <a:pt x="843643" y="234043"/>
                </a:lnTo>
                <a:lnTo>
                  <a:pt x="816429" y="234043"/>
                </a:lnTo>
                <a:lnTo>
                  <a:pt x="816429" y="190500"/>
                </a:lnTo>
                <a:lnTo>
                  <a:pt x="489858" y="190500"/>
                </a:lnTo>
                <a:lnTo>
                  <a:pt x="489858" y="141515"/>
                </a:lnTo>
                <a:lnTo>
                  <a:pt x="424543" y="141515"/>
                </a:lnTo>
                <a:lnTo>
                  <a:pt x="424543" y="103415"/>
                </a:lnTo>
                <a:lnTo>
                  <a:pt x="174172" y="103415"/>
                </a:lnTo>
                <a:lnTo>
                  <a:pt x="174172" y="59872"/>
                </a:lnTo>
                <a:lnTo>
                  <a:pt x="92529" y="59872"/>
                </a:lnTo>
                <a:lnTo>
                  <a:pt x="92529" y="59872"/>
                </a:lnTo>
                <a:lnTo>
                  <a:pt x="92529" y="32658"/>
                </a:lnTo>
                <a:lnTo>
                  <a:pt x="0" y="32658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 defTabSz="914126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FFFFFF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368" name="Freeform: Shape 11367">
            <a:extLst>
              <a:ext uri="{FF2B5EF4-FFF2-40B4-BE49-F238E27FC236}">
                <a16:creationId xmlns:a16="http://schemas.microsoft.com/office/drawing/2014/main" id="{645E722F-7508-0B34-821A-F5400FBFDD76}"/>
              </a:ext>
            </a:extLst>
          </p:cNvPr>
          <p:cNvSpPr/>
          <p:nvPr/>
        </p:nvSpPr>
        <p:spPr bwMode="auto">
          <a:xfrm>
            <a:off x="1791625" y="2861648"/>
            <a:ext cx="699707" cy="343252"/>
          </a:xfrm>
          <a:custGeom>
            <a:avLst/>
            <a:gdLst>
              <a:gd name="connsiteX0" fmla="*/ 0 w 757238"/>
              <a:gd name="connsiteY0" fmla="*/ 0 h 371475"/>
              <a:gd name="connsiteX1" fmla="*/ 138113 w 757238"/>
              <a:gd name="connsiteY1" fmla="*/ 0 h 371475"/>
              <a:gd name="connsiteX2" fmla="*/ 138113 w 757238"/>
              <a:gd name="connsiteY2" fmla="*/ 52387 h 371475"/>
              <a:gd name="connsiteX3" fmla="*/ 166688 w 757238"/>
              <a:gd name="connsiteY3" fmla="*/ 52387 h 371475"/>
              <a:gd name="connsiteX4" fmla="*/ 166688 w 757238"/>
              <a:gd name="connsiteY4" fmla="*/ 52387 h 371475"/>
              <a:gd name="connsiteX5" fmla="*/ 166688 w 757238"/>
              <a:gd name="connsiteY5" fmla="*/ 90487 h 371475"/>
              <a:gd name="connsiteX6" fmla="*/ 185738 w 757238"/>
              <a:gd name="connsiteY6" fmla="*/ 109537 h 371475"/>
              <a:gd name="connsiteX7" fmla="*/ 328613 w 757238"/>
              <a:gd name="connsiteY7" fmla="*/ 109537 h 371475"/>
              <a:gd name="connsiteX8" fmla="*/ 328613 w 757238"/>
              <a:gd name="connsiteY8" fmla="*/ 157162 h 371475"/>
              <a:gd name="connsiteX9" fmla="*/ 376238 w 757238"/>
              <a:gd name="connsiteY9" fmla="*/ 157162 h 371475"/>
              <a:gd name="connsiteX10" fmla="*/ 376238 w 757238"/>
              <a:gd name="connsiteY10" fmla="*/ 185737 h 371475"/>
              <a:gd name="connsiteX11" fmla="*/ 395288 w 757238"/>
              <a:gd name="connsiteY11" fmla="*/ 185737 h 371475"/>
              <a:gd name="connsiteX12" fmla="*/ 395288 w 757238"/>
              <a:gd name="connsiteY12" fmla="*/ 219075 h 371475"/>
              <a:gd name="connsiteX13" fmla="*/ 519113 w 757238"/>
              <a:gd name="connsiteY13" fmla="*/ 219075 h 371475"/>
              <a:gd name="connsiteX14" fmla="*/ 519113 w 757238"/>
              <a:gd name="connsiteY14" fmla="*/ 257175 h 371475"/>
              <a:gd name="connsiteX15" fmla="*/ 614363 w 757238"/>
              <a:gd name="connsiteY15" fmla="*/ 257175 h 371475"/>
              <a:gd name="connsiteX16" fmla="*/ 614363 w 757238"/>
              <a:gd name="connsiteY16" fmla="*/ 285750 h 371475"/>
              <a:gd name="connsiteX17" fmla="*/ 690563 w 757238"/>
              <a:gd name="connsiteY17" fmla="*/ 285750 h 371475"/>
              <a:gd name="connsiteX18" fmla="*/ 690563 w 757238"/>
              <a:gd name="connsiteY18" fmla="*/ 323850 h 371475"/>
              <a:gd name="connsiteX19" fmla="*/ 757238 w 757238"/>
              <a:gd name="connsiteY19" fmla="*/ 323850 h 371475"/>
              <a:gd name="connsiteX20" fmla="*/ 757238 w 757238"/>
              <a:gd name="connsiteY20" fmla="*/ 371475 h 371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57238" h="371475">
                <a:moveTo>
                  <a:pt x="0" y="0"/>
                </a:moveTo>
                <a:lnTo>
                  <a:pt x="138113" y="0"/>
                </a:lnTo>
                <a:lnTo>
                  <a:pt x="138113" y="52387"/>
                </a:lnTo>
                <a:lnTo>
                  <a:pt x="166688" y="52387"/>
                </a:lnTo>
                <a:lnTo>
                  <a:pt x="166688" y="52387"/>
                </a:lnTo>
                <a:lnTo>
                  <a:pt x="166688" y="90487"/>
                </a:lnTo>
                <a:lnTo>
                  <a:pt x="185738" y="109537"/>
                </a:lnTo>
                <a:lnTo>
                  <a:pt x="328613" y="109537"/>
                </a:lnTo>
                <a:lnTo>
                  <a:pt x="328613" y="157162"/>
                </a:lnTo>
                <a:lnTo>
                  <a:pt x="376238" y="157162"/>
                </a:lnTo>
                <a:lnTo>
                  <a:pt x="376238" y="185737"/>
                </a:lnTo>
                <a:lnTo>
                  <a:pt x="395288" y="185737"/>
                </a:lnTo>
                <a:lnTo>
                  <a:pt x="395288" y="219075"/>
                </a:lnTo>
                <a:lnTo>
                  <a:pt x="519113" y="219075"/>
                </a:lnTo>
                <a:lnTo>
                  <a:pt x="519113" y="257175"/>
                </a:lnTo>
                <a:lnTo>
                  <a:pt x="614363" y="257175"/>
                </a:lnTo>
                <a:lnTo>
                  <a:pt x="614363" y="285750"/>
                </a:lnTo>
                <a:lnTo>
                  <a:pt x="690563" y="285750"/>
                </a:lnTo>
                <a:lnTo>
                  <a:pt x="690563" y="323850"/>
                </a:lnTo>
                <a:lnTo>
                  <a:pt x="757238" y="323850"/>
                </a:lnTo>
                <a:lnTo>
                  <a:pt x="757238" y="371475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 defTabSz="914126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FFFFFF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367" name="Freeform: Shape 11366">
            <a:extLst>
              <a:ext uri="{FF2B5EF4-FFF2-40B4-BE49-F238E27FC236}">
                <a16:creationId xmlns:a16="http://schemas.microsoft.com/office/drawing/2014/main" id="{378A8AA6-65CB-99EE-6FDF-631C2A7308C6}"/>
              </a:ext>
            </a:extLst>
          </p:cNvPr>
          <p:cNvSpPr/>
          <p:nvPr/>
        </p:nvSpPr>
        <p:spPr bwMode="auto">
          <a:xfrm>
            <a:off x="2668825" y="3397063"/>
            <a:ext cx="1713328" cy="1015088"/>
          </a:xfrm>
          <a:custGeom>
            <a:avLst/>
            <a:gdLst>
              <a:gd name="connsiteX0" fmla="*/ 0 w 1854200"/>
              <a:gd name="connsiteY0" fmla="*/ 0 h 1098550"/>
              <a:gd name="connsiteX1" fmla="*/ 66675 w 1854200"/>
              <a:gd name="connsiteY1" fmla="*/ 0 h 1098550"/>
              <a:gd name="connsiteX2" fmla="*/ 66675 w 1854200"/>
              <a:gd name="connsiteY2" fmla="*/ 28575 h 1098550"/>
              <a:gd name="connsiteX3" fmla="*/ 85725 w 1854200"/>
              <a:gd name="connsiteY3" fmla="*/ 28575 h 1098550"/>
              <a:gd name="connsiteX4" fmla="*/ 85725 w 1854200"/>
              <a:gd name="connsiteY4" fmla="*/ 60325 h 1098550"/>
              <a:gd name="connsiteX5" fmla="*/ 107950 w 1854200"/>
              <a:gd name="connsiteY5" fmla="*/ 60325 h 1098550"/>
              <a:gd name="connsiteX6" fmla="*/ 107950 w 1854200"/>
              <a:gd name="connsiteY6" fmla="*/ 104775 h 1098550"/>
              <a:gd name="connsiteX7" fmla="*/ 146050 w 1854200"/>
              <a:gd name="connsiteY7" fmla="*/ 104775 h 1098550"/>
              <a:gd name="connsiteX8" fmla="*/ 146050 w 1854200"/>
              <a:gd name="connsiteY8" fmla="*/ 133350 h 1098550"/>
              <a:gd name="connsiteX9" fmla="*/ 171450 w 1854200"/>
              <a:gd name="connsiteY9" fmla="*/ 133350 h 1098550"/>
              <a:gd name="connsiteX10" fmla="*/ 171450 w 1854200"/>
              <a:gd name="connsiteY10" fmla="*/ 180975 h 1098550"/>
              <a:gd name="connsiteX11" fmla="*/ 212725 w 1854200"/>
              <a:gd name="connsiteY11" fmla="*/ 180975 h 1098550"/>
              <a:gd name="connsiteX12" fmla="*/ 212725 w 1854200"/>
              <a:gd name="connsiteY12" fmla="*/ 203200 h 1098550"/>
              <a:gd name="connsiteX13" fmla="*/ 225425 w 1854200"/>
              <a:gd name="connsiteY13" fmla="*/ 203200 h 1098550"/>
              <a:gd name="connsiteX14" fmla="*/ 225425 w 1854200"/>
              <a:gd name="connsiteY14" fmla="*/ 241300 h 1098550"/>
              <a:gd name="connsiteX15" fmla="*/ 298450 w 1854200"/>
              <a:gd name="connsiteY15" fmla="*/ 241300 h 1098550"/>
              <a:gd name="connsiteX16" fmla="*/ 298450 w 1854200"/>
              <a:gd name="connsiteY16" fmla="*/ 273050 h 1098550"/>
              <a:gd name="connsiteX17" fmla="*/ 377825 w 1854200"/>
              <a:gd name="connsiteY17" fmla="*/ 273050 h 1098550"/>
              <a:gd name="connsiteX18" fmla="*/ 377825 w 1854200"/>
              <a:gd name="connsiteY18" fmla="*/ 304800 h 1098550"/>
              <a:gd name="connsiteX19" fmla="*/ 577850 w 1854200"/>
              <a:gd name="connsiteY19" fmla="*/ 304800 h 1098550"/>
              <a:gd name="connsiteX20" fmla="*/ 577850 w 1854200"/>
              <a:gd name="connsiteY20" fmla="*/ 342900 h 1098550"/>
              <a:gd name="connsiteX21" fmla="*/ 638175 w 1854200"/>
              <a:gd name="connsiteY21" fmla="*/ 342900 h 1098550"/>
              <a:gd name="connsiteX22" fmla="*/ 638175 w 1854200"/>
              <a:gd name="connsiteY22" fmla="*/ 425450 h 1098550"/>
              <a:gd name="connsiteX23" fmla="*/ 657225 w 1854200"/>
              <a:gd name="connsiteY23" fmla="*/ 425450 h 1098550"/>
              <a:gd name="connsiteX24" fmla="*/ 657225 w 1854200"/>
              <a:gd name="connsiteY24" fmla="*/ 454025 h 1098550"/>
              <a:gd name="connsiteX25" fmla="*/ 749300 w 1854200"/>
              <a:gd name="connsiteY25" fmla="*/ 454025 h 1098550"/>
              <a:gd name="connsiteX26" fmla="*/ 749300 w 1854200"/>
              <a:gd name="connsiteY26" fmla="*/ 488950 h 1098550"/>
              <a:gd name="connsiteX27" fmla="*/ 869950 w 1854200"/>
              <a:gd name="connsiteY27" fmla="*/ 488950 h 1098550"/>
              <a:gd name="connsiteX28" fmla="*/ 869950 w 1854200"/>
              <a:gd name="connsiteY28" fmla="*/ 523875 h 1098550"/>
              <a:gd name="connsiteX29" fmla="*/ 930275 w 1854200"/>
              <a:gd name="connsiteY29" fmla="*/ 523875 h 1098550"/>
              <a:gd name="connsiteX30" fmla="*/ 930275 w 1854200"/>
              <a:gd name="connsiteY30" fmla="*/ 558800 h 1098550"/>
              <a:gd name="connsiteX31" fmla="*/ 1044575 w 1854200"/>
              <a:gd name="connsiteY31" fmla="*/ 558800 h 1098550"/>
              <a:gd name="connsiteX32" fmla="*/ 1044575 w 1854200"/>
              <a:gd name="connsiteY32" fmla="*/ 600075 h 1098550"/>
              <a:gd name="connsiteX33" fmla="*/ 1073150 w 1854200"/>
              <a:gd name="connsiteY33" fmla="*/ 600075 h 1098550"/>
              <a:gd name="connsiteX34" fmla="*/ 1073150 w 1854200"/>
              <a:gd name="connsiteY34" fmla="*/ 638175 h 1098550"/>
              <a:gd name="connsiteX35" fmla="*/ 1095375 w 1854200"/>
              <a:gd name="connsiteY35" fmla="*/ 638175 h 1098550"/>
              <a:gd name="connsiteX36" fmla="*/ 1095375 w 1854200"/>
              <a:gd name="connsiteY36" fmla="*/ 676275 h 1098550"/>
              <a:gd name="connsiteX37" fmla="*/ 1162050 w 1854200"/>
              <a:gd name="connsiteY37" fmla="*/ 676275 h 1098550"/>
              <a:gd name="connsiteX38" fmla="*/ 1162050 w 1854200"/>
              <a:gd name="connsiteY38" fmla="*/ 736600 h 1098550"/>
              <a:gd name="connsiteX39" fmla="*/ 1235075 w 1854200"/>
              <a:gd name="connsiteY39" fmla="*/ 736600 h 1098550"/>
              <a:gd name="connsiteX40" fmla="*/ 1235075 w 1854200"/>
              <a:gd name="connsiteY40" fmla="*/ 774700 h 1098550"/>
              <a:gd name="connsiteX41" fmla="*/ 1393825 w 1854200"/>
              <a:gd name="connsiteY41" fmla="*/ 774700 h 1098550"/>
              <a:gd name="connsiteX42" fmla="*/ 1393825 w 1854200"/>
              <a:gd name="connsiteY42" fmla="*/ 822325 h 1098550"/>
              <a:gd name="connsiteX43" fmla="*/ 1419225 w 1854200"/>
              <a:gd name="connsiteY43" fmla="*/ 822325 h 1098550"/>
              <a:gd name="connsiteX44" fmla="*/ 1419225 w 1854200"/>
              <a:gd name="connsiteY44" fmla="*/ 844550 h 1098550"/>
              <a:gd name="connsiteX45" fmla="*/ 1431925 w 1854200"/>
              <a:gd name="connsiteY45" fmla="*/ 844550 h 1098550"/>
              <a:gd name="connsiteX46" fmla="*/ 1431925 w 1854200"/>
              <a:gd name="connsiteY46" fmla="*/ 885825 h 1098550"/>
              <a:gd name="connsiteX47" fmla="*/ 1460500 w 1854200"/>
              <a:gd name="connsiteY47" fmla="*/ 885825 h 1098550"/>
              <a:gd name="connsiteX48" fmla="*/ 1460500 w 1854200"/>
              <a:gd name="connsiteY48" fmla="*/ 920750 h 1098550"/>
              <a:gd name="connsiteX49" fmla="*/ 1628775 w 1854200"/>
              <a:gd name="connsiteY49" fmla="*/ 920750 h 1098550"/>
              <a:gd name="connsiteX50" fmla="*/ 1628775 w 1854200"/>
              <a:gd name="connsiteY50" fmla="*/ 962025 h 1098550"/>
              <a:gd name="connsiteX51" fmla="*/ 1651000 w 1854200"/>
              <a:gd name="connsiteY51" fmla="*/ 962025 h 1098550"/>
              <a:gd name="connsiteX52" fmla="*/ 1651000 w 1854200"/>
              <a:gd name="connsiteY52" fmla="*/ 1041400 h 1098550"/>
              <a:gd name="connsiteX53" fmla="*/ 1676400 w 1854200"/>
              <a:gd name="connsiteY53" fmla="*/ 1041400 h 1098550"/>
              <a:gd name="connsiteX54" fmla="*/ 1676400 w 1854200"/>
              <a:gd name="connsiteY54" fmla="*/ 1060450 h 1098550"/>
              <a:gd name="connsiteX55" fmla="*/ 1698625 w 1854200"/>
              <a:gd name="connsiteY55" fmla="*/ 1060450 h 1098550"/>
              <a:gd name="connsiteX56" fmla="*/ 1698625 w 1854200"/>
              <a:gd name="connsiteY56" fmla="*/ 1098550 h 1098550"/>
              <a:gd name="connsiteX57" fmla="*/ 1854200 w 1854200"/>
              <a:gd name="connsiteY57" fmla="*/ 1098550 h 1098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854200" h="1098550">
                <a:moveTo>
                  <a:pt x="0" y="0"/>
                </a:moveTo>
                <a:lnTo>
                  <a:pt x="66675" y="0"/>
                </a:lnTo>
                <a:lnTo>
                  <a:pt x="66675" y="28575"/>
                </a:lnTo>
                <a:lnTo>
                  <a:pt x="85725" y="28575"/>
                </a:lnTo>
                <a:lnTo>
                  <a:pt x="85725" y="60325"/>
                </a:lnTo>
                <a:lnTo>
                  <a:pt x="107950" y="60325"/>
                </a:lnTo>
                <a:lnTo>
                  <a:pt x="107950" y="104775"/>
                </a:lnTo>
                <a:lnTo>
                  <a:pt x="146050" y="104775"/>
                </a:lnTo>
                <a:lnTo>
                  <a:pt x="146050" y="133350"/>
                </a:lnTo>
                <a:lnTo>
                  <a:pt x="171450" y="133350"/>
                </a:lnTo>
                <a:lnTo>
                  <a:pt x="171450" y="180975"/>
                </a:lnTo>
                <a:lnTo>
                  <a:pt x="212725" y="180975"/>
                </a:lnTo>
                <a:lnTo>
                  <a:pt x="212725" y="203200"/>
                </a:lnTo>
                <a:lnTo>
                  <a:pt x="225425" y="203200"/>
                </a:lnTo>
                <a:lnTo>
                  <a:pt x="225425" y="241300"/>
                </a:lnTo>
                <a:lnTo>
                  <a:pt x="298450" y="241300"/>
                </a:lnTo>
                <a:lnTo>
                  <a:pt x="298450" y="273050"/>
                </a:lnTo>
                <a:lnTo>
                  <a:pt x="377825" y="273050"/>
                </a:lnTo>
                <a:lnTo>
                  <a:pt x="377825" y="304800"/>
                </a:lnTo>
                <a:lnTo>
                  <a:pt x="577850" y="304800"/>
                </a:lnTo>
                <a:lnTo>
                  <a:pt x="577850" y="342900"/>
                </a:lnTo>
                <a:lnTo>
                  <a:pt x="638175" y="342900"/>
                </a:lnTo>
                <a:lnTo>
                  <a:pt x="638175" y="425450"/>
                </a:lnTo>
                <a:lnTo>
                  <a:pt x="657225" y="425450"/>
                </a:lnTo>
                <a:lnTo>
                  <a:pt x="657225" y="454025"/>
                </a:lnTo>
                <a:lnTo>
                  <a:pt x="749300" y="454025"/>
                </a:lnTo>
                <a:lnTo>
                  <a:pt x="749300" y="488950"/>
                </a:lnTo>
                <a:lnTo>
                  <a:pt x="869950" y="488950"/>
                </a:lnTo>
                <a:lnTo>
                  <a:pt x="869950" y="523875"/>
                </a:lnTo>
                <a:lnTo>
                  <a:pt x="930275" y="523875"/>
                </a:lnTo>
                <a:lnTo>
                  <a:pt x="930275" y="558800"/>
                </a:lnTo>
                <a:lnTo>
                  <a:pt x="1044575" y="558800"/>
                </a:lnTo>
                <a:lnTo>
                  <a:pt x="1044575" y="600075"/>
                </a:lnTo>
                <a:lnTo>
                  <a:pt x="1073150" y="600075"/>
                </a:lnTo>
                <a:lnTo>
                  <a:pt x="1073150" y="638175"/>
                </a:lnTo>
                <a:lnTo>
                  <a:pt x="1095375" y="638175"/>
                </a:lnTo>
                <a:lnTo>
                  <a:pt x="1095375" y="676275"/>
                </a:lnTo>
                <a:lnTo>
                  <a:pt x="1162050" y="676275"/>
                </a:lnTo>
                <a:lnTo>
                  <a:pt x="1162050" y="736600"/>
                </a:lnTo>
                <a:lnTo>
                  <a:pt x="1235075" y="736600"/>
                </a:lnTo>
                <a:lnTo>
                  <a:pt x="1235075" y="774700"/>
                </a:lnTo>
                <a:lnTo>
                  <a:pt x="1393825" y="774700"/>
                </a:lnTo>
                <a:lnTo>
                  <a:pt x="1393825" y="822325"/>
                </a:lnTo>
                <a:lnTo>
                  <a:pt x="1419225" y="822325"/>
                </a:lnTo>
                <a:lnTo>
                  <a:pt x="1419225" y="844550"/>
                </a:lnTo>
                <a:lnTo>
                  <a:pt x="1431925" y="844550"/>
                </a:lnTo>
                <a:lnTo>
                  <a:pt x="1431925" y="885825"/>
                </a:lnTo>
                <a:lnTo>
                  <a:pt x="1460500" y="885825"/>
                </a:lnTo>
                <a:lnTo>
                  <a:pt x="1460500" y="920750"/>
                </a:lnTo>
                <a:lnTo>
                  <a:pt x="1628775" y="920750"/>
                </a:lnTo>
                <a:lnTo>
                  <a:pt x="1628775" y="962025"/>
                </a:lnTo>
                <a:lnTo>
                  <a:pt x="1651000" y="962025"/>
                </a:lnTo>
                <a:lnTo>
                  <a:pt x="1651000" y="1041400"/>
                </a:lnTo>
                <a:lnTo>
                  <a:pt x="1676400" y="1041400"/>
                </a:lnTo>
                <a:lnTo>
                  <a:pt x="1676400" y="1060450"/>
                </a:lnTo>
                <a:lnTo>
                  <a:pt x="1698625" y="1060450"/>
                </a:lnTo>
                <a:lnTo>
                  <a:pt x="1698625" y="1098550"/>
                </a:lnTo>
                <a:lnTo>
                  <a:pt x="1854200" y="109855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 defTabSz="914126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FFFFFF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371" name="TextBox 11370">
            <a:extLst>
              <a:ext uri="{FF2B5EF4-FFF2-40B4-BE49-F238E27FC236}">
                <a16:creationId xmlns:a16="http://schemas.microsoft.com/office/drawing/2014/main" id="{983608E2-09EB-C8F7-D1B5-D8C04DBD2E73}"/>
              </a:ext>
            </a:extLst>
          </p:cNvPr>
          <p:cNvSpPr txBox="1"/>
          <p:nvPr/>
        </p:nvSpPr>
        <p:spPr>
          <a:xfrm>
            <a:off x="6391906" y="4521978"/>
            <a:ext cx="774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126">
              <a:defRPr/>
            </a:pPr>
            <a:r>
              <a:rPr lang="en-GB" sz="1400" b="1" kern="0" dirty="0">
                <a:solidFill>
                  <a:schemeClr val="accent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33.9%</a:t>
            </a:r>
          </a:p>
        </p:txBody>
      </p:sp>
      <p:sp>
        <p:nvSpPr>
          <p:cNvPr id="11372" name="TextBox 11371">
            <a:extLst>
              <a:ext uri="{FF2B5EF4-FFF2-40B4-BE49-F238E27FC236}">
                <a16:creationId xmlns:a16="http://schemas.microsoft.com/office/drawing/2014/main" id="{751C677B-C669-6688-7D51-78199741FEE0}"/>
              </a:ext>
            </a:extLst>
          </p:cNvPr>
          <p:cNvSpPr txBox="1"/>
          <p:nvPr/>
        </p:nvSpPr>
        <p:spPr>
          <a:xfrm>
            <a:off x="6391906" y="5342839"/>
            <a:ext cx="774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126">
              <a:defRPr/>
            </a:pPr>
            <a:r>
              <a:rPr lang="en-GB" sz="1400" b="1" kern="0" dirty="0">
                <a:solidFill>
                  <a:schemeClr val="bg1">
                    <a:lumMod val="50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17.8%</a:t>
            </a:r>
          </a:p>
        </p:txBody>
      </p:sp>
      <p:sp>
        <p:nvSpPr>
          <p:cNvPr id="11373" name="TextBox 11372">
            <a:extLst>
              <a:ext uri="{FF2B5EF4-FFF2-40B4-BE49-F238E27FC236}">
                <a16:creationId xmlns:a16="http://schemas.microsoft.com/office/drawing/2014/main" id="{80270F23-83FB-1B70-0EB2-C60ADE7B8AF3}"/>
              </a:ext>
            </a:extLst>
          </p:cNvPr>
          <p:cNvSpPr txBox="1"/>
          <p:nvPr/>
        </p:nvSpPr>
        <p:spPr bwMode="auto">
          <a:xfrm rot="16200000">
            <a:off x="-408847" y="4200761"/>
            <a:ext cx="30167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OS (%)</a:t>
            </a:r>
          </a:p>
        </p:txBody>
      </p:sp>
      <p:sp>
        <p:nvSpPr>
          <p:cNvPr id="11374" name="TextBox 11373">
            <a:extLst>
              <a:ext uri="{FF2B5EF4-FFF2-40B4-BE49-F238E27FC236}">
                <a16:creationId xmlns:a16="http://schemas.microsoft.com/office/drawing/2014/main" id="{562373A1-DAF3-CA85-322B-60ADBBC7DC36}"/>
              </a:ext>
            </a:extLst>
          </p:cNvPr>
          <p:cNvSpPr txBox="1"/>
          <p:nvPr/>
        </p:nvSpPr>
        <p:spPr bwMode="auto">
          <a:xfrm>
            <a:off x="1782164" y="6113998"/>
            <a:ext cx="86644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Mo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100BFCB-935B-C141-8F2E-FD018165111A}"/>
              </a:ext>
            </a:extLst>
          </p:cNvPr>
          <p:cNvGrpSpPr/>
          <p:nvPr/>
        </p:nvGrpSpPr>
        <p:grpSpPr>
          <a:xfrm>
            <a:off x="1694478" y="2874353"/>
            <a:ext cx="8784071" cy="3028100"/>
            <a:chOff x="1327884" y="2651492"/>
            <a:chExt cx="9503834" cy="3276221"/>
          </a:xfrm>
        </p:grpSpPr>
        <p:cxnSp>
          <p:nvCxnSpPr>
            <p:cNvPr id="11370" name="Straight Connector 11369">
              <a:extLst>
                <a:ext uri="{FF2B5EF4-FFF2-40B4-BE49-F238E27FC236}">
                  <a16:creationId xmlns:a16="http://schemas.microsoft.com/office/drawing/2014/main" id="{B9A854BB-3C81-6CF2-F685-6FF6FE8EA28D}"/>
                </a:ext>
              </a:extLst>
            </p:cNvPr>
            <p:cNvCxnSpPr>
              <a:cxnSpLocks/>
            </p:cNvCxnSpPr>
            <p:nvPr/>
          </p:nvCxnSpPr>
          <p:spPr>
            <a:xfrm>
              <a:off x="6392968" y="4783928"/>
              <a:ext cx="0" cy="1072112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11376" name="Straight Connector 11375">
              <a:extLst>
                <a:ext uri="{FF2B5EF4-FFF2-40B4-BE49-F238E27FC236}">
                  <a16:creationId xmlns:a16="http://schemas.microsoft.com/office/drawing/2014/main" id="{951D394D-7597-F0AA-0FF3-BB3458AE62AE}"/>
                </a:ext>
              </a:extLst>
            </p:cNvPr>
            <p:cNvCxnSpPr/>
            <p:nvPr/>
          </p:nvCxnSpPr>
          <p:spPr bwMode="auto">
            <a:xfrm flipV="1">
              <a:off x="1396885" y="2651492"/>
              <a:ext cx="0" cy="326397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77" name="Straight Connector 11376">
              <a:extLst>
                <a:ext uri="{FF2B5EF4-FFF2-40B4-BE49-F238E27FC236}">
                  <a16:creationId xmlns:a16="http://schemas.microsoft.com/office/drawing/2014/main" id="{C9616535-93BD-6CE8-116A-3CFC7C9FB98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396884" y="5863721"/>
              <a:ext cx="9434834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78" name="Straight Connector 11377">
              <a:extLst>
                <a:ext uri="{FF2B5EF4-FFF2-40B4-BE49-F238E27FC236}">
                  <a16:creationId xmlns:a16="http://schemas.microsoft.com/office/drawing/2014/main" id="{ECB8E932-AB10-0CEF-EBE6-0BFC0C84876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396884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79" name="Straight Connector 11378">
              <a:extLst>
                <a:ext uri="{FF2B5EF4-FFF2-40B4-BE49-F238E27FC236}">
                  <a16:creationId xmlns:a16="http://schemas.microsoft.com/office/drawing/2014/main" id="{D31C159C-53A5-5644-F308-3BB5F7FBB65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674378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0" name="Straight Connector 11379">
              <a:extLst>
                <a:ext uri="{FF2B5EF4-FFF2-40B4-BE49-F238E27FC236}">
                  <a16:creationId xmlns:a16="http://schemas.microsoft.com/office/drawing/2014/main" id="{CBBF3341-F5F7-2D18-E582-6A390ABFC37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51873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1" name="Straight Connector 11380">
              <a:extLst>
                <a:ext uri="{FF2B5EF4-FFF2-40B4-BE49-F238E27FC236}">
                  <a16:creationId xmlns:a16="http://schemas.microsoft.com/office/drawing/2014/main" id="{46E45426-DFD8-0E8C-F7EE-40222BA60BA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229368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2" name="Straight Connector 11381">
              <a:extLst>
                <a:ext uri="{FF2B5EF4-FFF2-40B4-BE49-F238E27FC236}">
                  <a16:creationId xmlns:a16="http://schemas.microsoft.com/office/drawing/2014/main" id="{91A3CEB6-1C5A-4A6E-3FD5-EDCBC746746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506862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3" name="Straight Connector 11382">
              <a:extLst>
                <a:ext uri="{FF2B5EF4-FFF2-40B4-BE49-F238E27FC236}">
                  <a16:creationId xmlns:a16="http://schemas.microsoft.com/office/drawing/2014/main" id="{0BFBB0E5-01ED-D6F1-F837-319283CFEB7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84357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4" name="Straight Connector 11383">
              <a:extLst>
                <a:ext uri="{FF2B5EF4-FFF2-40B4-BE49-F238E27FC236}">
                  <a16:creationId xmlns:a16="http://schemas.microsoft.com/office/drawing/2014/main" id="{8274BB9A-9B60-9CDA-C666-25B66E9C6D8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061852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5" name="Straight Connector 11384">
              <a:extLst>
                <a:ext uri="{FF2B5EF4-FFF2-40B4-BE49-F238E27FC236}">
                  <a16:creationId xmlns:a16="http://schemas.microsoft.com/office/drawing/2014/main" id="{363F1B30-30C3-4B39-B6C9-DF08BC35A1F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339347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6" name="Straight Connector 11385">
              <a:extLst>
                <a:ext uri="{FF2B5EF4-FFF2-40B4-BE49-F238E27FC236}">
                  <a16:creationId xmlns:a16="http://schemas.microsoft.com/office/drawing/2014/main" id="{7582F748-76E4-2454-E9B9-CFEFBF658B0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616841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7" name="Straight Connector 11386">
              <a:extLst>
                <a:ext uri="{FF2B5EF4-FFF2-40B4-BE49-F238E27FC236}">
                  <a16:creationId xmlns:a16="http://schemas.microsoft.com/office/drawing/2014/main" id="{3F3A81E5-E1A1-3B8F-E4F6-89F92AC635C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894336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8" name="Straight Connector 11387">
              <a:extLst>
                <a:ext uri="{FF2B5EF4-FFF2-40B4-BE49-F238E27FC236}">
                  <a16:creationId xmlns:a16="http://schemas.microsoft.com/office/drawing/2014/main" id="{F1DF92AF-FD1B-94A6-41BE-982A69533F4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171831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89" name="Straight Connector 11388">
              <a:extLst>
                <a:ext uri="{FF2B5EF4-FFF2-40B4-BE49-F238E27FC236}">
                  <a16:creationId xmlns:a16="http://schemas.microsoft.com/office/drawing/2014/main" id="{1F15AF4A-C164-0FE1-73F7-09AB7E9BE55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449326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0" name="Straight Connector 11389">
              <a:extLst>
                <a:ext uri="{FF2B5EF4-FFF2-40B4-BE49-F238E27FC236}">
                  <a16:creationId xmlns:a16="http://schemas.microsoft.com/office/drawing/2014/main" id="{62F26C6B-3885-C455-449B-B57136B21A5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726820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1" name="Straight Connector 11390">
              <a:extLst>
                <a:ext uri="{FF2B5EF4-FFF2-40B4-BE49-F238E27FC236}">
                  <a16:creationId xmlns:a16="http://schemas.microsoft.com/office/drawing/2014/main" id="{4DD69817-1E73-BE2F-2959-02530832CA7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004315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2" name="Straight Connector 11391">
              <a:extLst>
                <a:ext uri="{FF2B5EF4-FFF2-40B4-BE49-F238E27FC236}">
                  <a16:creationId xmlns:a16="http://schemas.microsoft.com/office/drawing/2014/main" id="{0CED50FD-A0E2-B19A-174F-ED693D09177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281810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3" name="Straight Connector 11392">
              <a:extLst>
                <a:ext uri="{FF2B5EF4-FFF2-40B4-BE49-F238E27FC236}">
                  <a16:creationId xmlns:a16="http://schemas.microsoft.com/office/drawing/2014/main" id="{B970664C-7850-073A-99A4-821AF49DD85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559304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4" name="Straight Connector 11393">
              <a:extLst>
                <a:ext uri="{FF2B5EF4-FFF2-40B4-BE49-F238E27FC236}">
                  <a16:creationId xmlns:a16="http://schemas.microsoft.com/office/drawing/2014/main" id="{CF8BDCBD-02DE-8E56-54DD-CF8DBF3074F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836799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5" name="Straight Connector 11394">
              <a:extLst>
                <a:ext uri="{FF2B5EF4-FFF2-40B4-BE49-F238E27FC236}">
                  <a16:creationId xmlns:a16="http://schemas.microsoft.com/office/drawing/2014/main" id="{A95D0D6E-CB2E-D284-397E-9D58DD5F476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114294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6" name="Straight Connector 11395">
              <a:extLst>
                <a:ext uri="{FF2B5EF4-FFF2-40B4-BE49-F238E27FC236}">
                  <a16:creationId xmlns:a16="http://schemas.microsoft.com/office/drawing/2014/main" id="{86E23D3A-7F20-3085-638C-DE431661BBF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391789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7" name="Straight Connector 11396">
              <a:extLst>
                <a:ext uri="{FF2B5EF4-FFF2-40B4-BE49-F238E27FC236}">
                  <a16:creationId xmlns:a16="http://schemas.microsoft.com/office/drawing/2014/main" id="{DE60B0C1-C92B-268E-616A-03D6BAB9A49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669283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8" name="Straight Connector 11397">
              <a:extLst>
                <a:ext uri="{FF2B5EF4-FFF2-40B4-BE49-F238E27FC236}">
                  <a16:creationId xmlns:a16="http://schemas.microsoft.com/office/drawing/2014/main" id="{C0BA1C9F-B836-6DDB-211C-39EEF04D5CF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946778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399" name="Straight Connector 11398">
              <a:extLst>
                <a:ext uri="{FF2B5EF4-FFF2-40B4-BE49-F238E27FC236}">
                  <a16:creationId xmlns:a16="http://schemas.microsoft.com/office/drawing/2014/main" id="{AD0ADB16-DD58-6FDF-9440-55927DE3491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224273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0" name="Straight Connector 11399">
              <a:extLst>
                <a:ext uri="{FF2B5EF4-FFF2-40B4-BE49-F238E27FC236}">
                  <a16:creationId xmlns:a16="http://schemas.microsoft.com/office/drawing/2014/main" id="{D2D71241-4187-FCD5-D1A1-CDDACA792F9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501767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1" name="Straight Connector 11400">
              <a:extLst>
                <a:ext uri="{FF2B5EF4-FFF2-40B4-BE49-F238E27FC236}">
                  <a16:creationId xmlns:a16="http://schemas.microsoft.com/office/drawing/2014/main" id="{A4868E4D-FF25-39CF-CCB8-36D3900B85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779262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2" name="Straight Connector 11401">
              <a:extLst>
                <a:ext uri="{FF2B5EF4-FFF2-40B4-BE49-F238E27FC236}">
                  <a16:creationId xmlns:a16="http://schemas.microsoft.com/office/drawing/2014/main" id="{06F1D1CE-D05D-E811-7569-23987DE565B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056757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3" name="Straight Connector 11402">
              <a:extLst>
                <a:ext uri="{FF2B5EF4-FFF2-40B4-BE49-F238E27FC236}">
                  <a16:creationId xmlns:a16="http://schemas.microsoft.com/office/drawing/2014/main" id="{A1B6C4D9-0096-42DA-CCC5-B972E7C0C997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334252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4" name="Straight Connector 11403">
              <a:extLst>
                <a:ext uri="{FF2B5EF4-FFF2-40B4-BE49-F238E27FC236}">
                  <a16:creationId xmlns:a16="http://schemas.microsoft.com/office/drawing/2014/main" id="{BCC609CB-9095-A5E3-7BD8-E2467072773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611746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5" name="Straight Connector 11404">
              <a:extLst>
                <a:ext uri="{FF2B5EF4-FFF2-40B4-BE49-F238E27FC236}">
                  <a16:creationId xmlns:a16="http://schemas.microsoft.com/office/drawing/2014/main" id="{A7F97411-EC59-EED5-3E2F-E2EE27CBE75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889241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6" name="Straight Connector 11405">
              <a:extLst>
                <a:ext uri="{FF2B5EF4-FFF2-40B4-BE49-F238E27FC236}">
                  <a16:creationId xmlns:a16="http://schemas.microsoft.com/office/drawing/2014/main" id="{888A99C0-1705-032A-0B43-37B9B2F0579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166736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7" name="Straight Connector 11406">
              <a:extLst>
                <a:ext uri="{FF2B5EF4-FFF2-40B4-BE49-F238E27FC236}">
                  <a16:creationId xmlns:a16="http://schemas.microsoft.com/office/drawing/2014/main" id="{ACA78198-8C7B-D8CA-5403-E54AC082E483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444230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8" name="Straight Connector 11407">
              <a:extLst>
                <a:ext uri="{FF2B5EF4-FFF2-40B4-BE49-F238E27FC236}">
                  <a16:creationId xmlns:a16="http://schemas.microsoft.com/office/drawing/2014/main" id="{83889EA5-2A02-5387-2099-4C0B31B6813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721725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09" name="Straight Connector 11408">
              <a:extLst>
                <a:ext uri="{FF2B5EF4-FFF2-40B4-BE49-F238E27FC236}">
                  <a16:creationId xmlns:a16="http://schemas.microsoft.com/office/drawing/2014/main" id="{5F8627C0-F40E-69D3-9687-A68E372CA59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99220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0" name="Straight Connector 11409">
              <a:extLst>
                <a:ext uri="{FF2B5EF4-FFF2-40B4-BE49-F238E27FC236}">
                  <a16:creationId xmlns:a16="http://schemas.microsoft.com/office/drawing/2014/main" id="{86FF6841-C6FA-8A6C-6C5D-71DA877EDD2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76715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1" name="Straight Connector 11410">
              <a:extLst>
                <a:ext uri="{FF2B5EF4-FFF2-40B4-BE49-F238E27FC236}">
                  <a16:creationId xmlns:a16="http://schemas.microsoft.com/office/drawing/2014/main" id="{B882D5D9-DBD5-4A12-8511-D42BE0D2EBA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54209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2" name="Straight Connector 11411">
              <a:extLst>
                <a:ext uri="{FF2B5EF4-FFF2-40B4-BE49-F238E27FC236}">
                  <a16:creationId xmlns:a16="http://schemas.microsoft.com/office/drawing/2014/main" id="{32603561-E2B7-F2BD-0F0F-FE58C1FFF81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831718" y="5863722"/>
              <a:ext cx="0" cy="63991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3" name="Straight Connector 11412">
              <a:extLst>
                <a:ext uri="{FF2B5EF4-FFF2-40B4-BE49-F238E27FC236}">
                  <a16:creationId xmlns:a16="http://schemas.microsoft.com/office/drawing/2014/main" id="{F8526110-8F59-2754-4795-C68C891D10D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327884" y="2660115"/>
              <a:ext cx="63991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4" name="Straight Connector 11413">
              <a:extLst>
                <a:ext uri="{FF2B5EF4-FFF2-40B4-BE49-F238E27FC236}">
                  <a16:creationId xmlns:a16="http://schemas.microsoft.com/office/drawing/2014/main" id="{0DDC227C-D821-7CA1-3C9F-AD73A48CE153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327884" y="3300836"/>
              <a:ext cx="63991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5" name="Straight Connector 11414">
              <a:extLst>
                <a:ext uri="{FF2B5EF4-FFF2-40B4-BE49-F238E27FC236}">
                  <a16:creationId xmlns:a16="http://schemas.microsoft.com/office/drawing/2014/main" id="{20208B9F-CF99-93F6-6C93-26D81DE43264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327884" y="3941557"/>
              <a:ext cx="63991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6" name="Straight Connector 11415">
              <a:extLst>
                <a:ext uri="{FF2B5EF4-FFF2-40B4-BE49-F238E27FC236}">
                  <a16:creationId xmlns:a16="http://schemas.microsoft.com/office/drawing/2014/main" id="{710DF8EB-30F2-0F81-E232-0712C431001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327884" y="4582278"/>
              <a:ext cx="63991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7" name="Straight Connector 11416">
              <a:extLst>
                <a:ext uri="{FF2B5EF4-FFF2-40B4-BE49-F238E27FC236}">
                  <a16:creationId xmlns:a16="http://schemas.microsoft.com/office/drawing/2014/main" id="{3B67CAA0-3D79-6CE3-775B-9880234C9CE3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327884" y="5222999"/>
              <a:ext cx="63991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18" name="Straight Connector 11417">
              <a:extLst>
                <a:ext uri="{FF2B5EF4-FFF2-40B4-BE49-F238E27FC236}">
                  <a16:creationId xmlns:a16="http://schemas.microsoft.com/office/drawing/2014/main" id="{F7CFC73B-28F7-1791-4A64-316187B39F25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327884" y="5863721"/>
              <a:ext cx="63991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1419" name="TextBox 11418">
            <a:extLst>
              <a:ext uri="{FF2B5EF4-FFF2-40B4-BE49-F238E27FC236}">
                <a16:creationId xmlns:a16="http://schemas.microsoft.com/office/drawing/2014/main" id="{0CCC6CBB-4953-D929-5833-4AE1880DA366}"/>
              </a:ext>
            </a:extLst>
          </p:cNvPr>
          <p:cNvSpPr txBox="1"/>
          <p:nvPr/>
        </p:nvSpPr>
        <p:spPr bwMode="auto">
          <a:xfrm>
            <a:off x="1231297" y="2706938"/>
            <a:ext cx="511667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100</a:t>
            </a:r>
          </a:p>
        </p:txBody>
      </p:sp>
      <p:sp>
        <p:nvSpPr>
          <p:cNvPr id="11420" name="TextBox 11419">
            <a:extLst>
              <a:ext uri="{FF2B5EF4-FFF2-40B4-BE49-F238E27FC236}">
                <a16:creationId xmlns:a16="http://schemas.microsoft.com/office/drawing/2014/main" id="{1886A5C4-1058-B135-E5C4-CEF03B0E8FFD}"/>
              </a:ext>
            </a:extLst>
          </p:cNvPr>
          <p:cNvSpPr txBox="1"/>
          <p:nvPr/>
        </p:nvSpPr>
        <p:spPr bwMode="auto">
          <a:xfrm>
            <a:off x="1231297" y="3298664"/>
            <a:ext cx="511667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80</a:t>
            </a:r>
          </a:p>
        </p:txBody>
      </p:sp>
      <p:sp>
        <p:nvSpPr>
          <p:cNvPr id="11421" name="TextBox 11420">
            <a:extLst>
              <a:ext uri="{FF2B5EF4-FFF2-40B4-BE49-F238E27FC236}">
                <a16:creationId xmlns:a16="http://schemas.microsoft.com/office/drawing/2014/main" id="{52747874-0B79-BEE0-3A2C-50E9947953F6}"/>
              </a:ext>
            </a:extLst>
          </p:cNvPr>
          <p:cNvSpPr txBox="1"/>
          <p:nvPr/>
        </p:nvSpPr>
        <p:spPr bwMode="auto">
          <a:xfrm>
            <a:off x="1231297" y="3890390"/>
            <a:ext cx="511667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60</a:t>
            </a:r>
          </a:p>
        </p:txBody>
      </p:sp>
      <p:sp>
        <p:nvSpPr>
          <p:cNvPr id="11422" name="TextBox 11421">
            <a:extLst>
              <a:ext uri="{FF2B5EF4-FFF2-40B4-BE49-F238E27FC236}">
                <a16:creationId xmlns:a16="http://schemas.microsoft.com/office/drawing/2014/main" id="{D08F80AD-34A5-4652-F960-277A60FA365E}"/>
              </a:ext>
            </a:extLst>
          </p:cNvPr>
          <p:cNvSpPr txBox="1"/>
          <p:nvPr/>
        </p:nvSpPr>
        <p:spPr bwMode="auto">
          <a:xfrm>
            <a:off x="1231297" y="4482118"/>
            <a:ext cx="511667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40</a:t>
            </a:r>
          </a:p>
        </p:txBody>
      </p:sp>
      <p:sp>
        <p:nvSpPr>
          <p:cNvPr id="11423" name="TextBox 11422">
            <a:extLst>
              <a:ext uri="{FF2B5EF4-FFF2-40B4-BE49-F238E27FC236}">
                <a16:creationId xmlns:a16="http://schemas.microsoft.com/office/drawing/2014/main" id="{93B3CB74-A602-8288-B331-B2E308E3757C}"/>
              </a:ext>
            </a:extLst>
          </p:cNvPr>
          <p:cNvSpPr txBox="1"/>
          <p:nvPr/>
        </p:nvSpPr>
        <p:spPr bwMode="auto">
          <a:xfrm>
            <a:off x="1231297" y="5073844"/>
            <a:ext cx="511667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</a:t>
            </a:r>
          </a:p>
        </p:txBody>
      </p:sp>
      <p:sp>
        <p:nvSpPr>
          <p:cNvPr id="11424" name="TextBox 11423">
            <a:extLst>
              <a:ext uri="{FF2B5EF4-FFF2-40B4-BE49-F238E27FC236}">
                <a16:creationId xmlns:a16="http://schemas.microsoft.com/office/drawing/2014/main" id="{87A60910-DB62-DC9D-4AD5-EBDEF5D1FC30}"/>
              </a:ext>
            </a:extLst>
          </p:cNvPr>
          <p:cNvSpPr txBox="1"/>
          <p:nvPr/>
        </p:nvSpPr>
        <p:spPr bwMode="auto">
          <a:xfrm>
            <a:off x="1231297" y="5665571"/>
            <a:ext cx="511667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87FABCF-2874-3037-480D-1A98C2876584}"/>
              </a:ext>
            </a:extLst>
          </p:cNvPr>
          <p:cNvGrpSpPr/>
          <p:nvPr/>
        </p:nvGrpSpPr>
        <p:grpSpPr>
          <a:xfrm>
            <a:off x="2166879" y="5209451"/>
            <a:ext cx="3444339" cy="540488"/>
            <a:chOff x="2166879" y="5209451"/>
            <a:chExt cx="3444339" cy="540488"/>
          </a:xfrm>
        </p:grpSpPr>
        <p:sp>
          <p:nvSpPr>
            <p:cNvPr id="11425" name="TextBox 11424">
              <a:extLst>
                <a:ext uri="{FF2B5EF4-FFF2-40B4-BE49-F238E27FC236}">
                  <a16:creationId xmlns:a16="http://schemas.microsoft.com/office/drawing/2014/main" id="{262C31C2-6121-D3BC-517C-DC9A936C6610}"/>
                </a:ext>
              </a:extLst>
            </p:cNvPr>
            <p:cNvSpPr txBox="1"/>
            <p:nvPr/>
          </p:nvSpPr>
          <p:spPr bwMode="auto">
            <a:xfrm>
              <a:off x="2412762" y="5209451"/>
              <a:ext cx="3198456" cy="540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defTabSz="914126" eaLnBrk="0" fontAlgn="base" hangingPunct="0">
                <a:spcBef>
                  <a:spcPct val="50000"/>
                </a:spcBef>
                <a:spcAft>
                  <a:spcPct val="0"/>
                </a:spcAft>
              </a:pPr>
              <a:r>
                <a:rPr 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Olaparib (n = 92)</a:t>
              </a:r>
              <a:br>
                <a:rPr 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lang="en-US" sz="1600" dirty="0">
                  <a:solidFill>
                    <a:srgbClr val="000000"/>
                  </a:solidFill>
                  <a:latin typeface="Poppins" panose="00000500000000000000" pitchFamily="2" charset="0"/>
                  <a:cs typeface="Poppins" panose="00000500000000000000" pitchFamily="2" charset="0"/>
                </a:rPr>
                <a:t>Placebo (n = 62)</a:t>
              </a:r>
            </a:p>
          </p:txBody>
        </p:sp>
        <p:cxnSp>
          <p:nvCxnSpPr>
            <p:cNvPr id="11426" name="Straight Connector 11425">
              <a:extLst>
                <a:ext uri="{FF2B5EF4-FFF2-40B4-BE49-F238E27FC236}">
                  <a16:creationId xmlns:a16="http://schemas.microsoft.com/office/drawing/2014/main" id="{D9666B73-3E11-0687-7E9A-CC3D5A8C450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2166879" y="5372805"/>
              <a:ext cx="281725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427" name="Straight Connector 11426">
              <a:extLst>
                <a:ext uri="{FF2B5EF4-FFF2-40B4-BE49-F238E27FC236}">
                  <a16:creationId xmlns:a16="http://schemas.microsoft.com/office/drawing/2014/main" id="{B77D2B57-169C-41DB-826B-D3A3B86E08B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2166879" y="5615621"/>
              <a:ext cx="281725" cy="0"/>
            </a:xfrm>
            <a:prstGeom prst="line">
              <a:avLst/>
            </a:prstGeom>
            <a:noFill/>
            <a:ln w="28575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1428" name="TextBox 11427">
            <a:extLst>
              <a:ext uri="{FF2B5EF4-FFF2-40B4-BE49-F238E27FC236}">
                <a16:creationId xmlns:a16="http://schemas.microsoft.com/office/drawing/2014/main" id="{DBBB123E-85B1-55DB-D9E7-C6920732D704}"/>
              </a:ext>
            </a:extLst>
          </p:cNvPr>
          <p:cNvSpPr txBox="1"/>
          <p:nvPr/>
        </p:nvSpPr>
        <p:spPr bwMode="auto">
          <a:xfrm>
            <a:off x="10235811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68</a:t>
            </a:r>
          </a:p>
        </p:txBody>
      </p:sp>
      <p:sp>
        <p:nvSpPr>
          <p:cNvPr id="11429" name="TextBox 11428">
            <a:extLst>
              <a:ext uri="{FF2B5EF4-FFF2-40B4-BE49-F238E27FC236}">
                <a16:creationId xmlns:a16="http://schemas.microsoft.com/office/drawing/2014/main" id="{17C6B62C-5C74-8BCA-5011-265695F05846}"/>
              </a:ext>
            </a:extLst>
          </p:cNvPr>
          <p:cNvSpPr txBox="1"/>
          <p:nvPr/>
        </p:nvSpPr>
        <p:spPr bwMode="auto">
          <a:xfrm>
            <a:off x="1514053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11430" name="TextBox 11429">
            <a:extLst>
              <a:ext uri="{FF2B5EF4-FFF2-40B4-BE49-F238E27FC236}">
                <a16:creationId xmlns:a16="http://schemas.microsoft.com/office/drawing/2014/main" id="{F979F6E1-50E8-10BF-F9C8-8E88783ECD89}"/>
              </a:ext>
            </a:extLst>
          </p:cNvPr>
          <p:cNvSpPr txBox="1"/>
          <p:nvPr/>
        </p:nvSpPr>
        <p:spPr bwMode="auto">
          <a:xfrm>
            <a:off x="1770574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11431" name="TextBox 11430">
            <a:extLst>
              <a:ext uri="{FF2B5EF4-FFF2-40B4-BE49-F238E27FC236}">
                <a16:creationId xmlns:a16="http://schemas.microsoft.com/office/drawing/2014/main" id="{38366A5E-708B-9DDE-B3F0-D037D98DE3AA}"/>
              </a:ext>
            </a:extLst>
          </p:cNvPr>
          <p:cNvSpPr txBox="1"/>
          <p:nvPr/>
        </p:nvSpPr>
        <p:spPr bwMode="auto">
          <a:xfrm>
            <a:off x="2027097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</a:t>
            </a:r>
          </a:p>
        </p:txBody>
      </p:sp>
      <p:sp>
        <p:nvSpPr>
          <p:cNvPr id="11432" name="TextBox 11431">
            <a:extLst>
              <a:ext uri="{FF2B5EF4-FFF2-40B4-BE49-F238E27FC236}">
                <a16:creationId xmlns:a16="http://schemas.microsoft.com/office/drawing/2014/main" id="{E44493B0-BFE6-DB88-B1D2-7605601E6B1B}"/>
              </a:ext>
            </a:extLst>
          </p:cNvPr>
          <p:cNvSpPr txBox="1"/>
          <p:nvPr/>
        </p:nvSpPr>
        <p:spPr bwMode="auto">
          <a:xfrm>
            <a:off x="2283620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sp>
        <p:nvSpPr>
          <p:cNvPr id="11433" name="TextBox 11432">
            <a:extLst>
              <a:ext uri="{FF2B5EF4-FFF2-40B4-BE49-F238E27FC236}">
                <a16:creationId xmlns:a16="http://schemas.microsoft.com/office/drawing/2014/main" id="{7B6ED090-1E9F-675A-5358-37AA05883301}"/>
              </a:ext>
            </a:extLst>
          </p:cNvPr>
          <p:cNvSpPr txBox="1"/>
          <p:nvPr/>
        </p:nvSpPr>
        <p:spPr bwMode="auto">
          <a:xfrm>
            <a:off x="2540141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8</a:t>
            </a:r>
          </a:p>
        </p:txBody>
      </p:sp>
      <p:sp>
        <p:nvSpPr>
          <p:cNvPr id="11434" name="TextBox 11433">
            <a:extLst>
              <a:ext uri="{FF2B5EF4-FFF2-40B4-BE49-F238E27FC236}">
                <a16:creationId xmlns:a16="http://schemas.microsoft.com/office/drawing/2014/main" id="{60E6A15E-9BC4-7BBB-A9AC-D88666E40638}"/>
              </a:ext>
            </a:extLst>
          </p:cNvPr>
          <p:cNvSpPr txBox="1"/>
          <p:nvPr/>
        </p:nvSpPr>
        <p:spPr bwMode="auto">
          <a:xfrm>
            <a:off x="2796664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10</a:t>
            </a:r>
          </a:p>
        </p:txBody>
      </p:sp>
      <p:sp>
        <p:nvSpPr>
          <p:cNvPr id="11435" name="TextBox 11434">
            <a:extLst>
              <a:ext uri="{FF2B5EF4-FFF2-40B4-BE49-F238E27FC236}">
                <a16:creationId xmlns:a16="http://schemas.microsoft.com/office/drawing/2014/main" id="{34FC1A3B-8AB8-F7B9-FF45-1A1C92D6973B}"/>
              </a:ext>
            </a:extLst>
          </p:cNvPr>
          <p:cNvSpPr txBox="1"/>
          <p:nvPr/>
        </p:nvSpPr>
        <p:spPr bwMode="auto">
          <a:xfrm>
            <a:off x="3053187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12</a:t>
            </a:r>
          </a:p>
        </p:txBody>
      </p:sp>
      <p:sp>
        <p:nvSpPr>
          <p:cNvPr id="11436" name="TextBox 11435">
            <a:extLst>
              <a:ext uri="{FF2B5EF4-FFF2-40B4-BE49-F238E27FC236}">
                <a16:creationId xmlns:a16="http://schemas.microsoft.com/office/drawing/2014/main" id="{919DFCA4-83AB-5C08-D436-2B83C9E64C35}"/>
              </a:ext>
            </a:extLst>
          </p:cNvPr>
          <p:cNvSpPr txBox="1"/>
          <p:nvPr/>
        </p:nvSpPr>
        <p:spPr bwMode="auto">
          <a:xfrm>
            <a:off x="3309709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14</a:t>
            </a:r>
          </a:p>
        </p:txBody>
      </p:sp>
      <p:sp>
        <p:nvSpPr>
          <p:cNvPr id="11437" name="TextBox 11436">
            <a:extLst>
              <a:ext uri="{FF2B5EF4-FFF2-40B4-BE49-F238E27FC236}">
                <a16:creationId xmlns:a16="http://schemas.microsoft.com/office/drawing/2014/main" id="{A977E4A8-6EB0-FB52-B2A9-961089446CFD}"/>
              </a:ext>
            </a:extLst>
          </p:cNvPr>
          <p:cNvSpPr txBox="1"/>
          <p:nvPr/>
        </p:nvSpPr>
        <p:spPr bwMode="auto">
          <a:xfrm>
            <a:off x="3566231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16</a:t>
            </a:r>
          </a:p>
        </p:txBody>
      </p:sp>
      <p:sp>
        <p:nvSpPr>
          <p:cNvPr id="11438" name="TextBox 11437">
            <a:extLst>
              <a:ext uri="{FF2B5EF4-FFF2-40B4-BE49-F238E27FC236}">
                <a16:creationId xmlns:a16="http://schemas.microsoft.com/office/drawing/2014/main" id="{42641892-9C2E-E8C7-8937-F9C38A3C97AE}"/>
              </a:ext>
            </a:extLst>
          </p:cNvPr>
          <p:cNvSpPr txBox="1"/>
          <p:nvPr/>
        </p:nvSpPr>
        <p:spPr bwMode="auto">
          <a:xfrm>
            <a:off x="3822754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18</a:t>
            </a:r>
          </a:p>
        </p:txBody>
      </p:sp>
      <p:sp>
        <p:nvSpPr>
          <p:cNvPr id="11439" name="TextBox 11438">
            <a:extLst>
              <a:ext uri="{FF2B5EF4-FFF2-40B4-BE49-F238E27FC236}">
                <a16:creationId xmlns:a16="http://schemas.microsoft.com/office/drawing/2014/main" id="{6365B266-F106-F010-5282-2071F7224F0D}"/>
              </a:ext>
            </a:extLst>
          </p:cNvPr>
          <p:cNvSpPr txBox="1"/>
          <p:nvPr/>
        </p:nvSpPr>
        <p:spPr bwMode="auto">
          <a:xfrm>
            <a:off x="4079276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</a:t>
            </a:r>
          </a:p>
        </p:txBody>
      </p:sp>
      <p:sp>
        <p:nvSpPr>
          <p:cNvPr id="11440" name="TextBox 11439">
            <a:extLst>
              <a:ext uri="{FF2B5EF4-FFF2-40B4-BE49-F238E27FC236}">
                <a16:creationId xmlns:a16="http://schemas.microsoft.com/office/drawing/2014/main" id="{BDFF5845-8FF5-68BB-50D4-D62A935B4F70}"/>
              </a:ext>
            </a:extLst>
          </p:cNvPr>
          <p:cNvSpPr txBox="1"/>
          <p:nvPr/>
        </p:nvSpPr>
        <p:spPr bwMode="auto">
          <a:xfrm>
            <a:off x="4335798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22</a:t>
            </a:r>
          </a:p>
        </p:txBody>
      </p:sp>
      <p:sp>
        <p:nvSpPr>
          <p:cNvPr id="11441" name="TextBox 11440">
            <a:extLst>
              <a:ext uri="{FF2B5EF4-FFF2-40B4-BE49-F238E27FC236}">
                <a16:creationId xmlns:a16="http://schemas.microsoft.com/office/drawing/2014/main" id="{6BEB8ECF-6D7F-0794-4B70-6AE6F9EFF461}"/>
              </a:ext>
            </a:extLst>
          </p:cNvPr>
          <p:cNvSpPr txBox="1"/>
          <p:nvPr/>
        </p:nvSpPr>
        <p:spPr bwMode="auto">
          <a:xfrm>
            <a:off x="4592321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24</a:t>
            </a:r>
          </a:p>
        </p:txBody>
      </p:sp>
      <p:sp>
        <p:nvSpPr>
          <p:cNvPr id="11442" name="TextBox 11441">
            <a:extLst>
              <a:ext uri="{FF2B5EF4-FFF2-40B4-BE49-F238E27FC236}">
                <a16:creationId xmlns:a16="http://schemas.microsoft.com/office/drawing/2014/main" id="{5EC947B8-4A24-D052-5C5F-1920485670C5}"/>
              </a:ext>
            </a:extLst>
          </p:cNvPr>
          <p:cNvSpPr txBox="1"/>
          <p:nvPr/>
        </p:nvSpPr>
        <p:spPr bwMode="auto">
          <a:xfrm>
            <a:off x="4848843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26</a:t>
            </a:r>
          </a:p>
        </p:txBody>
      </p:sp>
      <p:sp>
        <p:nvSpPr>
          <p:cNvPr id="11443" name="TextBox 11442">
            <a:extLst>
              <a:ext uri="{FF2B5EF4-FFF2-40B4-BE49-F238E27FC236}">
                <a16:creationId xmlns:a16="http://schemas.microsoft.com/office/drawing/2014/main" id="{10C829B1-6D9B-5481-C6FD-1FFDBCE68CC2}"/>
              </a:ext>
            </a:extLst>
          </p:cNvPr>
          <p:cNvSpPr txBox="1"/>
          <p:nvPr/>
        </p:nvSpPr>
        <p:spPr bwMode="auto">
          <a:xfrm>
            <a:off x="5105365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28</a:t>
            </a:r>
          </a:p>
        </p:txBody>
      </p:sp>
      <p:sp>
        <p:nvSpPr>
          <p:cNvPr id="11444" name="TextBox 11443">
            <a:extLst>
              <a:ext uri="{FF2B5EF4-FFF2-40B4-BE49-F238E27FC236}">
                <a16:creationId xmlns:a16="http://schemas.microsoft.com/office/drawing/2014/main" id="{51EFD51B-BBC5-0E9B-00CF-20ABF0544EDE}"/>
              </a:ext>
            </a:extLst>
          </p:cNvPr>
          <p:cNvSpPr txBox="1"/>
          <p:nvPr/>
        </p:nvSpPr>
        <p:spPr bwMode="auto">
          <a:xfrm>
            <a:off x="5361888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30</a:t>
            </a:r>
          </a:p>
        </p:txBody>
      </p:sp>
      <p:sp>
        <p:nvSpPr>
          <p:cNvPr id="11445" name="TextBox 11444">
            <a:extLst>
              <a:ext uri="{FF2B5EF4-FFF2-40B4-BE49-F238E27FC236}">
                <a16:creationId xmlns:a16="http://schemas.microsoft.com/office/drawing/2014/main" id="{EB72CCE2-DB82-C321-4898-00090C80C0A1}"/>
              </a:ext>
            </a:extLst>
          </p:cNvPr>
          <p:cNvSpPr txBox="1"/>
          <p:nvPr/>
        </p:nvSpPr>
        <p:spPr bwMode="auto">
          <a:xfrm>
            <a:off x="5618410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32</a:t>
            </a:r>
          </a:p>
        </p:txBody>
      </p:sp>
      <p:sp>
        <p:nvSpPr>
          <p:cNvPr id="11446" name="TextBox 11445">
            <a:extLst>
              <a:ext uri="{FF2B5EF4-FFF2-40B4-BE49-F238E27FC236}">
                <a16:creationId xmlns:a16="http://schemas.microsoft.com/office/drawing/2014/main" id="{661D8DDD-31A6-2007-02A0-BBC8EB63D05C}"/>
              </a:ext>
            </a:extLst>
          </p:cNvPr>
          <p:cNvSpPr txBox="1"/>
          <p:nvPr/>
        </p:nvSpPr>
        <p:spPr bwMode="auto">
          <a:xfrm>
            <a:off x="5874933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34</a:t>
            </a:r>
          </a:p>
        </p:txBody>
      </p:sp>
      <p:sp>
        <p:nvSpPr>
          <p:cNvPr id="11447" name="TextBox 11446">
            <a:extLst>
              <a:ext uri="{FF2B5EF4-FFF2-40B4-BE49-F238E27FC236}">
                <a16:creationId xmlns:a16="http://schemas.microsoft.com/office/drawing/2014/main" id="{9B5469F5-1BAE-9E9D-37A0-4F0BA8421F9F}"/>
              </a:ext>
            </a:extLst>
          </p:cNvPr>
          <p:cNvSpPr txBox="1"/>
          <p:nvPr/>
        </p:nvSpPr>
        <p:spPr bwMode="auto">
          <a:xfrm>
            <a:off x="6131455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36</a:t>
            </a:r>
          </a:p>
        </p:txBody>
      </p:sp>
      <p:sp>
        <p:nvSpPr>
          <p:cNvPr id="11448" name="TextBox 11447">
            <a:extLst>
              <a:ext uri="{FF2B5EF4-FFF2-40B4-BE49-F238E27FC236}">
                <a16:creationId xmlns:a16="http://schemas.microsoft.com/office/drawing/2014/main" id="{CE57DF86-8D56-A9C1-80D0-5A6EC62E553E}"/>
              </a:ext>
            </a:extLst>
          </p:cNvPr>
          <p:cNvSpPr txBox="1"/>
          <p:nvPr/>
        </p:nvSpPr>
        <p:spPr bwMode="auto">
          <a:xfrm>
            <a:off x="6387978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38</a:t>
            </a:r>
          </a:p>
        </p:txBody>
      </p:sp>
      <p:sp>
        <p:nvSpPr>
          <p:cNvPr id="11449" name="TextBox 11448">
            <a:extLst>
              <a:ext uri="{FF2B5EF4-FFF2-40B4-BE49-F238E27FC236}">
                <a16:creationId xmlns:a16="http://schemas.microsoft.com/office/drawing/2014/main" id="{FB4B6BA3-251C-6B32-C22C-B2DE0B11E300}"/>
              </a:ext>
            </a:extLst>
          </p:cNvPr>
          <p:cNvSpPr txBox="1"/>
          <p:nvPr/>
        </p:nvSpPr>
        <p:spPr bwMode="auto">
          <a:xfrm>
            <a:off x="6644500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40</a:t>
            </a:r>
          </a:p>
        </p:txBody>
      </p:sp>
      <p:sp>
        <p:nvSpPr>
          <p:cNvPr id="11450" name="TextBox 11449">
            <a:extLst>
              <a:ext uri="{FF2B5EF4-FFF2-40B4-BE49-F238E27FC236}">
                <a16:creationId xmlns:a16="http://schemas.microsoft.com/office/drawing/2014/main" id="{25A7335A-7293-4B61-9D91-E0C61C1F82B1}"/>
              </a:ext>
            </a:extLst>
          </p:cNvPr>
          <p:cNvSpPr txBox="1"/>
          <p:nvPr/>
        </p:nvSpPr>
        <p:spPr bwMode="auto">
          <a:xfrm>
            <a:off x="6901022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42</a:t>
            </a:r>
          </a:p>
        </p:txBody>
      </p:sp>
      <p:sp>
        <p:nvSpPr>
          <p:cNvPr id="11451" name="TextBox 11450">
            <a:extLst>
              <a:ext uri="{FF2B5EF4-FFF2-40B4-BE49-F238E27FC236}">
                <a16:creationId xmlns:a16="http://schemas.microsoft.com/office/drawing/2014/main" id="{BC9D44A2-EB64-1CDB-F256-29C5A220E7D8}"/>
              </a:ext>
            </a:extLst>
          </p:cNvPr>
          <p:cNvSpPr txBox="1"/>
          <p:nvPr/>
        </p:nvSpPr>
        <p:spPr bwMode="auto">
          <a:xfrm>
            <a:off x="7157545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44</a:t>
            </a:r>
          </a:p>
        </p:txBody>
      </p:sp>
      <p:sp>
        <p:nvSpPr>
          <p:cNvPr id="11452" name="TextBox 11451">
            <a:extLst>
              <a:ext uri="{FF2B5EF4-FFF2-40B4-BE49-F238E27FC236}">
                <a16:creationId xmlns:a16="http://schemas.microsoft.com/office/drawing/2014/main" id="{9782F8D4-1252-D9ED-48C9-4A106D2DCC8D}"/>
              </a:ext>
            </a:extLst>
          </p:cNvPr>
          <p:cNvSpPr txBox="1"/>
          <p:nvPr/>
        </p:nvSpPr>
        <p:spPr bwMode="auto">
          <a:xfrm>
            <a:off x="7414067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46</a:t>
            </a:r>
          </a:p>
        </p:txBody>
      </p:sp>
      <p:sp>
        <p:nvSpPr>
          <p:cNvPr id="11453" name="TextBox 11452">
            <a:extLst>
              <a:ext uri="{FF2B5EF4-FFF2-40B4-BE49-F238E27FC236}">
                <a16:creationId xmlns:a16="http://schemas.microsoft.com/office/drawing/2014/main" id="{636074F9-FEC2-C7D8-387B-BB0EF7B1B141}"/>
              </a:ext>
            </a:extLst>
          </p:cNvPr>
          <p:cNvSpPr txBox="1"/>
          <p:nvPr/>
        </p:nvSpPr>
        <p:spPr bwMode="auto">
          <a:xfrm>
            <a:off x="7670590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48</a:t>
            </a:r>
          </a:p>
        </p:txBody>
      </p:sp>
      <p:sp>
        <p:nvSpPr>
          <p:cNvPr id="11454" name="TextBox 11453">
            <a:extLst>
              <a:ext uri="{FF2B5EF4-FFF2-40B4-BE49-F238E27FC236}">
                <a16:creationId xmlns:a16="http://schemas.microsoft.com/office/drawing/2014/main" id="{F7EC8B0D-2952-9E16-87B2-A29F0F753BF7}"/>
              </a:ext>
            </a:extLst>
          </p:cNvPr>
          <p:cNvSpPr txBox="1"/>
          <p:nvPr/>
        </p:nvSpPr>
        <p:spPr bwMode="auto">
          <a:xfrm>
            <a:off x="7927112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50</a:t>
            </a:r>
          </a:p>
        </p:txBody>
      </p:sp>
      <p:sp>
        <p:nvSpPr>
          <p:cNvPr id="11455" name="TextBox 11454">
            <a:extLst>
              <a:ext uri="{FF2B5EF4-FFF2-40B4-BE49-F238E27FC236}">
                <a16:creationId xmlns:a16="http://schemas.microsoft.com/office/drawing/2014/main" id="{06F80EC6-2193-BD42-8C6B-BDA43EA40D43}"/>
              </a:ext>
            </a:extLst>
          </p:cNvPr>
          <p:cNvSpPr txBox="1"/>
          <p:nvPr/>
        </p:nvSpPr>
        <p:spPr bwMode="auto">
          <a:xfrm>
            <a:off x="8183634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52</a:t>
            </a:r>
          </a:p>
        </p:txBody>
      </p:sp>
      <p:sp>
        <p:nvSpPr>
          <p:cNvPr id="11456" name="TextBox 11455">
            <a:extLst>
              <a:ext uri="{FF2B5EF4-FFF2-40B4-BE49-F238E27FC236}">
                <a16:creationId xmlns:a16="http://schemas.microsoft.com/office/drawing/2014/main" id="{B60B5533-9C78-9785-593F-DFE83386F776}"/>
              </a:ext>
            </a:extLst>
          </p:cNvPr>
          <p:cNvSpPr txBox="1"/>
          <p:nvPr/>
        </p:nvSpPr>
        <p:spPr bwMode="auto">
          <a:xfrm>
            <a:off x="8440157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54</a:t>
            </a:r>
          </a:p>
        </p:txBody>
      </p:sp>
      <p:sp>
        <p:nvSpPr>
          <p:cNvPr id="11457" name="TextBox 11456">
            <a:extLst>
              <a:ext uri="{FF2B5EF4-FFF2-40B4-BE49-F238E27FC236}">
                <a16:creationId xmlns:a16="http://schemas.microsoft.com/office/drawing/2014/main" id="{0E00AC03-C440-4030-29AD-B46A8803E3E5}"/>
              </a:ext>
            </a:extLst>
          </p:cNvPr>
          <p:cNvSpPr txBox="1"/>
          <p:nvPr/>
        </p:nvSpPr>
        <p:spPr bwMode="auto">
          <a:xfrm>
            <a:off x="8696679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56</a:t>
            </a:r>
          </a:p>
        </p:txBody>
      </p:sp>
      <p:sp>
        <p:nvSpPr>
          <p:cNvPr id="11458" name="TextBox 11457">
            <a:extLst>
              <a:ext uri="{FF2B5EF4-FFF2-40B4-BE49-F238E27FC236}">
                <a16:creationId xmlns:a16="http://schemas.microsoft.com/office/drawing/2014/main" id="{5EDF5D75-A64A-DAD7-78F3-969196D27FE8}"/>
              </a:ext>
            </a:extLst>
          </p:cNvPr>
          <p:cNvSpPr txBox="1"/>
          <p:nvPr/>
        </p:nvSpPr>
        <p:spPr bwMode="auto">
          <a:xfrm>
            <a:off x="8953201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58</a:t>
            </a:r>
          </a:p>
        </p:txBody>
      </p:sp>
      <p:sp>
        <p:nvSpPr>
          <p:cNvPr id="11459" name="TextBox 11458">
            <a:extLst>
              <a:ext uri="{FF2B5EF4-FFF2-40B4-BE49-F238E27FC236}">
                <a16:creationId xmlns:a16="http://schemas.microsoft.com/office/drawing/2014/main" id="{240BE32A-0C31-CCD2-A950-436E3554727D}"/>
              </a:ext>
            </a:extLst>
          </p:cNvPr>
          <p:cNvSpPr txBox="1"/>
          <p:nvPr/>
        </p:nvSpPr>
        <p:spPr bwMode="auto">
          <a:xfrm>
            <a:off x="9209724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60</a:t>
            </a:r>
          </a:p>
        </p:txBody>
      </p:sp>
      <p:sp>
        <p:nvSpPr>
          <p:cNvPr id="11460" name="TextBox 11459">
            <a:extLst>
              <a:ext uri="{FF2B5EF4-FFF2-40B4-BE49-F238E27FC236}">
                <a16:creationId xmlns:a16="http://schemas.microsoft.com/office/drawing/2014/main" id="{F21CA73E-EA31-0988-698A-D393E892E637}"/>
              </a:ext>
            </a:extLst>
          </p:cNvPr>
          <p:cNvSpPr txBox="1"/>
          <p:nvPr/>
        </p:nvSpPr>
        <p:spPr bwMode="auto">
          <a:xfrm>
            <a:off x="9466246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62</a:t>
            </a:r>
          </a:p>
        </p:txBody>
      </p:sp>
      <p:sp>
        <p:nvSpPr>
          <p:cNvPr id="11461" name="TextBox 11460">
            <a:extLst>
              <a:ext uri="{FF2B5EF4-FFF2-40B4-BE49-F238E27FC236}">
                <a16:creationId xmlns:a16="http://schemas.microsoft.com/office/drawing/2014/main" id="{40C24855-2047-D0FF-B699-F2F40D0FF9FB}"/>
              </a:ext>
            </a:extLst>
          </p:cNvPr>
          <p:cNvSpPr txBox="1"/>
          <p:nvPr/>
        </p:nvSpPr>
        <p:spPr bwMode="auto">
          <a:xfrm>
            <a:off x="9722768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64</a:t>
            </a:r>
          </a:p>
        </p:txBody>
      </p:sp>
      <p:sp>
        <p:nvSpPr>
          <p:cNvPr id="11462" name="TextBox 11461">
            <a:extLst>
              <a:ext uri="{FF2B5EF4-FFF2-40B4-BE49-F238E27FC236}">
                <a16:creationId xmlns:a16="http://schemas.microsoft.com/office/drawing/2014/main" id="{9D8A690F-A3D0-FE52-938A-65025DC5E58B}"/>
              </a:ext>
            </a:extLst>
          </p:cNvPr>
          <p:cNvSpPr txBox="1"/>
          <p:nvPr/>
        </p:nvSpPr>
        <p:spPr bwMode="auto">
          <a:xfrm>
            <a:off x="9979291" y="5859307"/>
            <a:ext cx="485063" cy="312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defTabSz="914126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66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4F3708F-6D53-08CC-B1AB-6B3B7D51BFBD}"/>
              </a:ext>
            </a:extLst>
          </p:cNvPr>
          <p:cNvGrpSpPr/>
          <p:nvPr/>
        </p:nvGrpSpPr>
        <p:grpSpPr>
          <a:xfrm>
            <a:off x="1781893" y="2829713"/>
            <a:ext cx="8183407" cy="2415197"/>
            <a:chOff x="1781893" y="2829713"/>
            <a:chExt cx="8183407" cy="2415197"/>
          </a:xfrm>
        </p:grpSpPr>
        <p:sp>
          <p:nvSpPr>
            <p:cNvPr id="11369" name="Freeform: Shape 11368">
              <a:extLst>
                <a:ext uri="{FF2B5EF4-FFF2-40B4-BE49-F238E27FC236}">
                  <a16:creationId xmlns:a16="http://schemas.microsoft.com/office/drawing/2014/main" id="{FFB6DCF1-CC31-4525-27B7-2F749AA0B5D8}"/>
                </a:ext>
              </a:extLst>
            </p:cNvPr>
            <p:cNvSpPr/>
            <p:nvPr/>
          </p:nvSpPr>
          <p:spPr bwMode="auto">
            <a:xfrm>
              <a:off x="2491331" y="3187298"/>
              <a:ext cx="176026" cy="211233"/>
            </a:xfrm>
            <a:custGeom>
              <a:avLst/>
              <a:gdLst>
                <a:gd name="connsiteX0" fmla="*/ 0 w 304800"/>
                <a:gd name="connsiteY0" fmla="*/ 0 h 247650"/>
                <a:gd name="connsiteX1" fmla="*/ 0 w 304800"/>
                <a:gd name="connsiteY1" fmla="*/ 76200 h 247650"/>
                <a:gd name="connsiteX2" fmla="*/ 71437 w 304800"/>
                <a:gd name="connsiteY2" fmla="*/ 76200 h 247650"/>
                <a:gd name="connsiteX3" fmla="*/ 71437 w 304800"/>
                <a:gd name="connsiteY3" fmla="*/ 123825 h 247650"/>
                <a:gd name="connsiteX4" fmla="*/ 147637 w 304800"/>
                <a:gd name="connsiteY4" fmla="*/ 123825 h 247650"/>
                <a:gd name="connsiteX5" fmla="*/ 147637 w 304800"/>
                <a:gd name="connsiteY5" fmla="*/ 157162 h 247650"/>
                <a:gd name="connsiteX6" fmla="*/ 180975 w 304800"/>
                <a:gd name="connsiteY6" fmla="*/ 157162 h 247650"/>
                <a:gd name="connsiteX7" fmla="*/ 180975 w 304800"/>
                <a:gd name="connsiteY7" fmla="*/ 185737 h 247650"/>
                <a:gd name="connsiteX8" fmla="*/ 190500 w 304800"/>
                <a:gd name="connsiteY8" fmla="*/ 185737 h 247650"/>
                <a:gd name="connsiteX9" fmla="*/ 190500 w 304800"/>
                <a:gd name="connsiteY9" fmla="*/ 185737 h 247650"/>
                <a:gd name="connsiteX10" fmla="*/ 190500 w 304800"/>
                <a:gd name="connsiteY10" fmla="*/ 228600 h 247650"/>
                <a:gd name="connsiteX11" fmla="*/ 261937 w 304800"/>
                <a:gd name="connsiteY11" fmla="*/ 228600 h 247650"/>
                <a:gd name="connsiteX12" fmla="*/ 261937 w 304800"/>
                <a:gd name="connsiteY12" fmla="*/ 228600 h 247650"/>
                <a:gd name="connsiteX13" fmla="*/ 280987 w 304800"/>
                <a:gd name="connsiteY13" fmla="*/ 247650 h 247650"/>
                <a:gd name="connsiteX14" fmla="*/ 304800 w 304800"/>
                <a:gd name="connsiteY14" fmla="*/ 223837 h 247650"/>
                <a:gd name="connsiteX0" fmla="*/ 0 w 280987"/>
                <a:gd name="connsiteY0" fmla="*/ 0 h 247650"/>
                <a:gd name="connsiteX1" fmla="*/ 0 w 280987"/>
                <a:gd name="connsiteY1" fmla="*/ 76200 h 247650"/>
                <a:gd name="connsiteX2" fmla="*/ 71437 w 280987"/>
                <a:gd name="connsiteY2" fmla="*/ 76200 h 247650"/>
                <a:gd name="connsiteX3" fmla="*/ 71437 w 280987"/>
                <a:gd name="connsiteY3" fmla="*/ 123825 h 247650"/>
                <a:gd name="connsiteX4" fmla="*/ 147637 w 280987"/>
                <a:gd name="connsiteY4" fmla="*/ 123825 h 247650"/>
                <a:gd name="connsiteX5" fmla="*/ 147637 w 280987"/>
                <a:gd name="connsiteY5" fmla="*/ 157162 h 247650"/>
                <a:gd name="connsiteX6" fmla="*/ 180975 w 280987"/>
                <a:gd name="connsiteY6" fmla="*/ 157162 h 247650"/>
                <a:gd name="connsiteX7" fmla="*/ 180975 w 280987"/>
                <a:gd name="connsiteY7" fmla="*/ 185737 h 247650"/>
                <a:gd name="connsiteX8" fmla="*/ 190500 w 280987"/>
                <a:gd name="connsiteY8" fmla="*/ 185737 h 247650"/>
                <a:gd name="connsiteX9" fmla="*/ 190500 w 280987"/>
                <a:gd name="connsiteY9" fmla="*/ 185737 h 247650"/>
                <a:gd name="connsiteX10" fmla="*/ 190500 w 280987"/>
                <a:gd name="connsiteY10" fmla="*/ 228600 h 247650"/>
                <a:gd name="connsiteX11" fmla="*/ 261937 w 280987"/>
                <a:gd name="connsiteY11" fmla="*/ 228600 h 247650"/>
                <a:gd name="connsiteX12" fmla="*/ 261937 w 280987"/>
                <a:gd name="connsiteY12" fmla="*/ 228600 h 247650"/>
                <a:gd name="connsiteX13" fmla="*/ 280987 w 280987"/>
                <a:gd name="connsiteY13" fmla="*/ 247650 h 247650"/>
                <a:gd name="connsiteX0" fmla="*/ 0 w 261937"/>
                <a:gd name="connsiteY0" fmla="*/ 0 h 228600"/>
                <a:gd name="connsiteX1" fmla="*/ 0 w 261937"/>
                <a:gd name="connsiteY1" fmla="*/ 76200 h 228600"/>
                <a:gd name="connsiteX2" fmla="*/ 71437 w 261937"/>
                <a:gd name="connsiteY2" fmla="*/ 76200 h 228600"/>
                <a:gd name="connsiteX3" fmla="*/ 71437 w 261937"/>
                <a:gd name="connsiteY3" fmla="*/ 123825 h 228600"/>
                <a:gd name="connsiteX4" fmla="*/ 147637 w 261937"/>
                <a:gd name="connsiteY4" fmla="*/ 123825 h 228600"/>
                <a:gd name="connsiteX5" fmla="*/ 147637 w 261937"/>
                <a:gd name="connsiteY5" fmla="*/ 157162 h 228600"/>
                <a:gd name="connsiteX6" fmla="*/ 180975 w 261937"/>
                <a:gd name="connsiteY6" fmla="*/ 157162 h 228600"/>
                <a:gd name="connsiteX7" fmla="*/ 180975 w 261937"/>
                <a:gd name="connsiteY7" fmla="*/ 185737 h 228600"/>
                <a:gd name="connsiteX8" fmla="*/ 190500 w 261937"/>
                <a:gd name="connsiteY8" fmla="*/ 185737 h 228600"/>
                <a:gd name="connsiteX9" fmla="*/ 190500 w 261937"/>
                <a:gd name="connsiteY9" fmla="*/ 185737 h 228600"/>
                <a:gd name="connsiteX10" fmla="*/ 190500 w 261937"/>
                <a:gd name="connsiteY10" fmla="*/ 228600 h 228600"/>
                <a:gd name="connsiteX11" fmla="*/ 261937 w 261937"/>
                <a:gd name="connsiteY11" fmla="*/ 228600 h 228600"/>
                <a:gd name="connsiteX12" fmla="*/ 261937 w 261937"/>
                <a:gd name="connsiteY12" fmla="*/ 228600 h 228600"/>
                <a:gd name="connsiteX0" fmla="*/ 0 w 261937"/>
                <a:gd name="connsiteY0" fmla="*/ 0 h 228600"/>
                <a:gd name="connsiteX1" fmla="*/ 0 w 261937"/>
                <a:gd name="connsiteY1" fmla="*/ 76200 h 228600"/>
                <a:gd name="connsiteX2" fmla="*/ 71437 w 261937"/>
                <a:gd name="connsiteY2" fmla="*/ 76200 h 228600"/>
                <a:gd name="connsiteX3" fmla="*/ 71437 w 261937"/>
                <a:gd name="connsiteY3" fmla="*/ 123825 h 228600"/>
                <a:gd name="connsiteX4" fmla="*/ 147637 w 261937"/>
                <a:gd name="connsiteY4" fmla="*/ 123825 h 228600"/>
                <a:gd name="connsiteX5" fmla="*/ 147637 w 261937"/>
                <a:gd name="connsiteY5" fmla="*/ 157162 h 228600"/>
                <a:gd name="connsiteX6" fmla="*/ 180975 w 261937"/>
                <a:gd name="connsiteY6" fmla="*/ 157162 h 228600"/>
                <a:gd name="connsiteX7" fmla="*/ 180975 w 261937"/>
                <a:gd name="connsiteY7" fmla="*/ 185737 h 228600"/>
                <a:gd name="connsiteX8" fmla="*/ 190500 w 261937"/>
                <a:gd name="connsiteY8" fmla="*/ 185737 h 228600"/>
                <a:gd name="connsiteX9" fmla="*/ 190500 w 261937"/>
                <a:gd name="connsiteY9" fmla="*/ 185737 h 228600"/>
                <a:gd name="connsiteX10" fmla="*/ 190500 w 261937"/>
                <a:gd name="connsiteY10" fmla="*/ 228600 h 228600"/>
                <a:gd name="connsiteX11" fmla="*/ 261937 w 261937"/>
                <a:gd name="connsiteY11" fmla="*/ 228600 h 228600"/>
                <a:gd name="connsiteX0" fmla="*/ 0 w 190500"/>
                <a:gd name="connsiteY0" fmla="*/ 0 h 228600"/>
                <a:gd name="connsiteX1" fmla="*/ 0 w 190500"/>
                <a:gd name="connsiteY1" fmla="*/ 76200 h 228600"/>
                <a:gd name="connsiteX2" fmla="*/ 71437 w 190500"/>
                <a:gd name="connsiteY2" fmla="*/ 76200 h 228600"/>
                <a:gd name="connsiteX3" fmla="*/ 71437 w 190500"/>
                <a:gd name="connsiteY3" fmla="*/ 123825 h 228600"/>
                <a:gd name="connsiteX4" fmla="*/ 147637 w 190500"/>
                <a:gd name="connsiteY4" fmla="*/ 123825 h 228600"/>
                <a:gd name="connsiteX5" fmla="*/ 147637 w 190500"/>
                <a:gd name="connsiteY5" fmla="*/ 157162 h 228600"/>
                <a:gd name="connsiteX6" fmla="*/ 180975 w 190500"/>
                <a:gd name="connsiteY6" fmla="*/ 157162 h 228600"/>
                <a:gd name="connsiteX7" fmla="*/ 180975 w 190500"/>
                <a:gd name="connsiteY7" fmla="*/ 185737 h 228600"/>
                <a:gd name="connsiteX8" fmla="*/ 190500 w 190500"/>
                <a:gd name="connsiteY8" fmla="*/ 185737 h 228600"/>
                <a:gd name="connsiteX9" fmla="*/ 190500 w 190500"/>
                <a:gd name="connsiteY9" fmla="*/ 185737 h 228600"/>
                <a:gd name="connsiteX10" fmla="*/ 190500 w 190500"/>
                <a:gd name="connsiteY10" fmla="*/ 22860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0500" h="228600">
                  <a:moveTo>
                    <a:pt x="0" y="0"/>
                  </a:moveTo>
                  <a:lnTo>
                    <a:pt x="0" y="76200"/>
                  </a:lnTo>
                  <a:lnTo>
                    <a:pt x="71437" y="76200"/>
                  </a:lnTo>
                  <a:lnTo>
                    <a:pt x="71437" y="123825"/>
                  </a:lnTo>
                  <a:lnTo>
                    <a:pt x="147637" y="123825"/>
                  </a:lnTo>
                  <a:lnTo>
                    <a:pt x="147637" y="157162"/>
                  </a:lnTo>
                  <a:lnTo>
                    <a:pt x="180975" y="157162"/>
                  </a:lnTo>
                  <a:lnTo>
                    <a:pt x="180975" y="185737"/>
                  </a:lnTo>
                  <a:lnTo>
                    <a:pt x="190500" y="185737"/>
                  </a:lnTo>
                  <a:lnTo>
                    <a:pt x="190500" y="185737"/>
                  </a:lnTo>
                  <a:lnTo>
                    <a:pt x="190500" y="22860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algn="ctr" defTabSz="914126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600" b="1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63" name="Oval 11462">
              <a:extLst>
                <a:ext uri="{FF2B5EF4-FFF2-40B4-BE49-F238E27FC236}">
                  <a16:creationId xmlns:a16="http://schemas.microsoft.com/office/drawing/2014/main" id="{20FD2141-172B-7E88-D539-D46122436D61}"/>
                </a:ext>
              </a:extLst>
            </p:cNvPr>
            <p:cNvSpPr/>
            <p:nvPr/>
          </p:nvSpPr>
          <p:spPr bwMode="auto">
            <a:xfrm>
              <a:off x="1781893" y="2829713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64" name="Oval 11463">
              <a:extLst>
                <a:ext uri="{FF2B5EF4-FFF2-40B4-BE49-F238E27FC236}">
                  <a16:creationId xmlns:a16="http://schemas.microsoft.com/office/drawing/2014/main" id="{B1D76233-8CFA-9106-5376-F30FB5121FB9}"/>
                </a:ext>
              </a:extLst>
            </p:cNvPr>
            <p:cNvSpPr/>
            <p:nvPr/>
          </p:nvSpPr>
          <p:spPr bwMode="auto">
            <a:xfrm>
              <a:off x="3251506" y="3771900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65" name="Oval 11464">
              <a:extLst>
                <a:ext uri="{FF2B5EF4-FFF2-40B4-BE49-F238E27FC236}">
                  <a16:creationId xmlns:a16="http://schemas.microsoft.com/office/drawing/2014/main" id="{367B2040-3CA8-CD61-78AF-66CCD27200BD}"/>
                </a:ext>
              </a:extLst>
            </p:cNvPr>
            <p:cNvSpPr/>
            <p:nvPr/>
          </p:nvSpPr>
          <p:spPr bwMode="auto">
            <a:xfrm>
              <a:off x="4301620" y="4378569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66" name="Oval 11465">
              <a:extLst>
                <a:ext uri="{FF2B5EF4-FFF2-40B4-BE49-F238E27FC236}">
                  <a16:creationId xmlns:a16="http://schemas.microsoft.com/office/drawing/2014/main" id="{13AD2714-B0CB-9E73-E3B9-07F46F153E0A}"/>
                </a:ext>
              </a:extLst>
            </p:cNvPr>
            <p:cNvSpPr/>
            <p:nvPr/>
          </p:nvSpPr>
          <p:spPr bwMode="auto">
            <a:xfrm>
              <a:off x="4419942" y="4412150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67" name="Oval 11466">
              <a:extLst>
                <a:ext uri="{FF2B5EF4-FFF2-40B4-BE49-F238E27FC236}">
                  <a16:creationId xmlns:a16="http://schemas.microsoft.com/office/drawing/2014/main" id="{E4F63A12-261A-4E94-638E-0FEFF497DB95}"/>
                </a:ext>
              </a:extLst>
            </p:cNvPr>
            <p:cNvSpPr/>
            <p:nvPr/>
          </p:nvSpPr>
          <p:spPr bwMode="auto">
            <a:xfrm>
              <a:off x="4774344" y="4512048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68" name="Oval 11467">
              <a:extLst>
                <a:ext uri="{FF2B5EF4-FFF2-40B4-BE49-F238E27FC236}">
                  <a16:creationId xmlns:a16="http://schemas.microsoft.com/office/drawing/2014/main" id="{8EF0AE23-2479-AD2C-6DB9-6724402DD5DC}"/>
                </a:ext>
              </a:extLst>
            </p:cNvPr>
            <p:cNvSpPr/>
            <p:nvPr/>
          </p:nvSpPr>
          <p:spPr bwMode="auto">
            <a:xfrm>
              <a:off x="4652043" y="4466031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69" name="Oval 11468">
              <a:extLst>
                <a:ext uri="{FF2B5EF4-FFF2-40B4-BE49-F238E27FC236}">
                  <a16:creationId xmlns:a16="http://schemas.microsoft.com/office/drawing/2014/main" id="{0BDE8061-42A9-713F-C81D-B87974A4FD1F}"/>
                </a:ext>
              </a:extLst>
            </p:cNvPr>
            <p:cNvSpPr/>
            <p:nvPr/>
          </p:nvSpPr>
          <p:spPr bwMode="auto">
            <a:xfrm>
              <a:off x="4822696" y="4551079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0" name="Oval 11469">
              <a:extLst>
                <a:ext uri="{FF2B5EF4-FFF2-40B4-BE49-F238E27FC236}">
                  <a16:creationId xmlns:a16="http://schemas.microsoft.com/office/drawing/2014/main" id="{80A17D3A-6644-548A-B233-889063E814C7}"/>
                </a:ext>
              </a:extLst>
            </p:cNvPr>
            <p:cNvSpPr/>
            <p:nvPr/>
          </p:nvSpPr>
          <p:spPr bwMode="auto">
            <a:xfrm>
              <a:off x="4871048" y="4557418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1" name="Oval 11470">
              <a:extLst>
                <a:ext uri="{FF2B5EF4-FFF2-40B4-BE49-F238E27FC236}">
                  <a16:creationId xmlns:a16="http://schemas.microsoft.com/office/drawing/2014/main" id="{55D3DED1-D7C9-7FFE-F2B8-25DC501E9444}"/>
                </a:ext>
              </a:extLst>
            </p:cNvPr>
            <p:cNvSpPr/>
            <p:nvPr/>
          </p:nvSpPr>
          <p:spPr bwMode="auto">
            <a:xfrm>
              <a:off x="5246001" y="4673321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2" name="Oval 11471">
              <a:extLst>
                <a:ext uri="{FF2B5EF4-FFF2-40B4-BE49-F238E27FC236}">
                  <a16:creationId xmlns:a16="http://schemas.microsoft.com/office/drawing/2014/main" id="{A22DA5AC-CF37-49B9-8B25-0BDDE689A9A7}"/>
                </a:ext>
              </a:extLst>
            </p:cNvPr>
            <p:cNvSpPr/>
            <p:nvPr/>
          </p:nvSpPr>
          <p:spPr bwMode="auto">
            <a:xfrm>
              <a:off x="4925438" y="4562491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3" name="Oval 11472">
              <a:extLst>
                <a:ext uri="{FF2B5EF4-FFF2-40B4-BE49-F238E27FC236}">
                  <a16:creationId xmlns:a16="http://schemas.microsoft.com/office/drawing/2014/main" id="{F159D94D-DAF6-26BE-9DE8-30063D102047}"/>
                </a:ext>
              </a:extLst>
            </p:cNvPr>
            <p:cNvSpPr/>
            <p:nvPr/>
          </p:nvSpPr>
          <p:spPr bwMode="auto">
            <a:xfrm>
              <a:off x="5078687" y="4564005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4" name="Oval 11473">
              <a:extLst>
                <a:ext uri="{FF2B5EF4-FFF2-40B4-BE49-F238E27FC236}">
                  <a16:creationId xmlns:a16="http://schemas.microsoft.com/office/drawing/2014/main" id="{F90D9683-9B29-A403-0A69-A4C1991244B8}"/>
                </a:ext>
              </a:extLst>
            </p:cNvPr>
            <p:cNvSpPr/>
            <p:nvPr/>
          </p:nvSpPr>
          <p:spPr bwMode="auto">
            <a:xfrm>
              <a:off x="5120383" y="4631074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5" name="Oval 11474">
              <a:extLst>
                <a:ext uri="{FF2B5EF4-FFF2-40B4-BE49-F238E27FC236}">
                  <a16:creationId xmlns:a16="http://schemas.microsoft.com/office/drawing/2014/main" id="{06715E10-D547-F9D4-F033-AD2D89981F43}"/>
                </a:ext>
              </a:extLst>
            </p:cNvPr>
            <p:cNvSpPr/>
            <p:nvPr/>
          </p:nvSpPr>
          <p:spPr bwMode="auto">
            <a:xfrm>
              <a:off x="5519459" y="4677091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6" name="Oval 11475">
              <a:extLst>
                <a:ext uri="{FF2B5EF4-FFF2-40B4-BE49-F238E27FC236}">
                  <a16:creationId xmlns:a16="http://schemas.microsoft.com/office/drawing/2014/main" id="{CE7DE451-D936-92AC-AC65-8D3A17ADB5D4}"/>
                </a:ext>
              </a:extLst>
            </p:cNvPr>
            <p:cNvSpPr/>
            <p:nvPr/>
          </p:nvSpPr>
          <p:spPr bwMode="auto">
            <a:xfrm>
              <a:off x="5296437" y="4677056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7" name="Oval 11476">
              <a:extLst>
                <a:ext uri="{FF2B5EF4-FFF2-40B4-BE49-F238E27FC236}">
                  <a16:creationId xmlns:a16="http://schemas.microsoft.com/office/drawing/2014/main" id="{681768DE-E73B-7D07-50C4-6EABE7FCD213}"/>
                </a:ext>
              </a:extLst>
            </p:cNvPr>
            <p:cNvSpPr/>
            <p:nvPr/>
          </p:nvSpPr>
          <p:spPr bwMode="auto">
            <a:xfrm>
              <a:off x="5748795" y="4677056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8" name="Oval 11477">
              <a:extLst>
                <a:ext uri="{FF2B5EF4-FFF2-40B4-BE49-F238E27FC236}">
                  <a16:creationId xmlns:a16="http://schemas.microsoft.com/office/drawing/2014/main" id="{BDB82083-AAA7-9A7C-460E-BEF2890C1BCF}"/>
                </a:ext>
              </a:extLst>
            </p:cNvPr>
            <p:cNvSpPr/>
            <p:nvPr/>
          </p:nvSpPr>
          <p:spPr bwMode="auto">
            <a:xfrm>
              <a:off x="5798766" y="4677055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79" name="Oval 11478">
              <a:extLst>
                <a:ext uri="{FF2B5EF4-FFF2-40B4-BE49-F238E27FC236}">
                  <a16:creationId xmlns:a16="http://schemas.microsoft.com/office/drawing/2014/main" id="{8ADB22DF-307E-C159-C63B-0678C76157D3}"/>
                </a:ext>
              </a:extLst>
            </p:cNvPr>
            <p:cNvSpPr/>
            <p:nvPr/>
          </p:nvSpPr>
          <p:spPr bwMode="auto">
            <a:xfrm>
              <a:off x="6210777" y="4792565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0" name="Oval 11479">
              <a:extLst>
                <a:ext uri="{FF2B5EF4-FFF2-40B4-BE49-F238E27FC236}">
                  <a16:creationId xmlns:a16="http://schemas.microsoft.com/office/drawing/2014/main" id="{A185FD1C-AE82-C79E-AE0D-CA696462F743}"/>
                </a:ext>
              </a:extLst>
            </p:cNvPr>
            <p:cNvSpPr/>
            <p:nvPr/>
          </p:nvSpPr>
          <p:spPr bwMode="auto">
            <a:xfrm>
              <a:off x="6312403" y="4790430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1" name="Oval 11480">
              <a:extLst>
                <a:ext uri="{FF2B5EF4-FFF2-40B4-BE49-F238E27FC236}">
                  <a16:creationId xmlns:a16="http://schemas.microsoft.com/office/drawing/2014/main" id="{03C7B9D9-4BC7-6012-1DD4-48FC1DFDCB13}"/>
                </a:ext>
              </a:extLst>
            </p:cNvPr>
            <p:cNvSpPr/>
            <p:nvPr/>
          </p:nvSpPr>
          <p:spPr bwMode="auto">
            <a:xfrm>
              <a:off x="6413772" y="4795301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2" name="Oval 11481">
              <a:extLst>
                <a:ext uri="{FF2B5EF4-FFF2-40B4-BE49-F238E27FC236}">
                  <a16:creationId xmlns:a16="http://schemas.microsoft.com/office/drawing/2014/main" id="{672B0316-B26B-4709-5080-87A19B839D2D}"/>
                </a:ext>
              </a:extLst>
            </p:cNvPr>
            <p:cNvSpPr/>
            <p:nvPr/>
          </p:nvSpPr>
          <p:spPr bwMode="auto">
            <a:xfrm>
              <a:off x="6461924" y="4879793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3" name="Oval 11482">
              <a:extLst>
                <a:ext uri="{FF2B5EF4-FFF2-40B4-BE49-F238E27FC236}">
                  <a16:creationId xmlns:a16="http://schemas.microsoft.com/office/drawing/2014/main" id="{F81E5FB9-D683-0389-0B6A-A40D3D76D5A1}"/>
                </a:ext>
              </a:extLst>
            </p:cNvPr>
            <p:cNvSpPr/>
            <p:nvPr/>
          </p:nvSpPr>
          <p:spPr bwMode="auto">
            <a:xfrm>
              <a:off x="6646454" y="4873842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4" name="Oval 11483">
              <a:extLst>
                <a:ext uri="{FF2B5EF4-FFF2-40B4-BE49-F238E27FC236}">
                  <a16:creationId xmlns:a16="http://schemas.microsoft.com/office/drawing/2014/main" id="{336BB2FC-186F-F441-D6F7-A0FC7F966A0E}"/>
                </a:ext>
              </a:extLst>
            </p:cNvPr>
            <p:cNvSpPr/>
            <p:nvPr/>
          </p:nvSpPr>
          <p:spPr bwMode="auto">
            <a:xfrm>
              <a:off x="6973409" y="4870519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5" name="Oval 11484">
              <a:extLst>
                <a:ext uri="{FF2B5EF4-FFF2-40B4-BE49-F238E27FC236}">
                  <a16:creationId xmlns:a16="http://schemas.microsoft.com/office/drawing/2014/main" id="{613EFE70-43B6-3E39-4C14-6B16EF392AC7}"/>
                </a:ext>
              </a:extLst>
            </p:cNvPr>
            <p:cNvSpPr/>
            <p:nvPr/>
          </p:nvSpPr>
          <p:spPr bwMode="auto">
            <a:xfrm>
              <a:off x="7353627" y="5046036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6" name="Oval 11485">
              <a:extLst>
                <a:ext uri="{FF2B5EF4-FFF2-40B4-BE49-F238E27FC236}">
                  <a16:creationId xmlns:a16="http://schemas.microsoft.com/office/drawing/2014/main" id="{5376B1F9-3526-6FE9-FE36-9D94FFEFB864}"/>
                </a:ext>
              </a:extLst>
            </p:cNvPr>
            <p:cNvSpPr/>
            <p:nvPr/>
          </p:nvSpPr>
          <p:spPr bwMode="auto">
            <a:xfrm>
              <a:off x="7661291" y="5152039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7" name="Oval 11486">
              <a:extLst>
                <a:ext uri="{FF2B5EF4-FFF2-40B4-BE49-F238E27FC236}">
                  <a16:creationId xmlns:a16="http://schemas.microsoft.com/office/drawing/2014/main" id="{29C97C3E-1014-6B6A-48F9-F9BE7D7476C1}"/>
                </a:ext>
              </a:extLst>
            </p:cNvPr>
            <p:cNvSpPr/>
            <p:nvPr/>
          </p:nvSpPr>
          <p:spPr bwMode="auto">
            <a:xfrm>
              <a:off x="7913120" y="5156211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8" name="Oval 11487">
              <a:extLst>
                <a:ext uri="{FF2B5EF4-FFF2-40B4-BE49-F238E27FC236}">
                  <a16:creationId xmlns:a16="http://schemas.microsoft.com/office/drawing/2014/main" id="{B0FC1F50-90A6-F731-B164-C54581A43DE4}"/>
                </a:ext>
              </a:extLst>
            </p:cNvPr>
            <p:cNvSpPr/>
            <p:nvPr/>
          </p:nvSpPr>
          <p:spPr bwMode="auto">
            <a:xfrm>
              <a:off x="8286133" y="5152039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89" name="Oval 11488">
              <a:extLst>
                <a:ext uri="{FF2B5EF4-FFF2-40B4-BE49-F238E27FC236}">
                  <a16:creationId xmlns:a16="http://schemas.microsoft.com/office/drawing/2014/main" id="{2F6173A0-94A6-857F-C389-C19CEAC457C7}"/>
                </a:ext>
              </a:extLst>
            </p:cNvPr>
            <p:cNvSpPr/>
            <p:nvPr/>
          </p:nvSpPr>
          <p:spPr bwMode="auto">
            <a:xfrm>
              <a:off x="9103214" y="5160417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0" name="Oval 11489">
              <a:extLst>
                <a:ext uri="{FF2B5EF4-FFF2-40B4-BE49-F238E27FC236}">
                  <a16:creationId xmlns:a16="http://schemas.microsoft.com/office/drawing/2014/main" id="{917F8106-994A-EE7E-FFA8-B0C763EC7390}"/>
                </a:ext>
              </a:extLst>
            </p:cNvPr>
            <p:cNvSpPr/>
            <p:nvPr/>
          </p:nvSpPr>
          <p:spPr bwMode="auto">
            <a:xfrm>
              <a:off x="9256608" y="5156211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1" name="Oval 11490">
              <a:extLst>
                <a:ext uri="{FF2B5EF4-FFF2-40B4-BE49-F238E27FC236}">
                  <a16:creationId xmlns:a16="http://schemas.microsoft.com/office/drawing/2014/main" id="{7110908D-68A0-70B2-8417-1EFFDCC0FAD1}"/>
                </a:ext>
              </a:extLst>
            </p:cNvPr>
            <p:cNvSpPr/>
            <p:nvPr/>
          </p:nvSpPr>
          <p:spPr bwMode="auto">
            <a:xfrm>
              <a:off x="9880807" y="5152362"/>
              <a:ext cx="84493" cy="84493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6C7BFF6D-3914-FD38-B3E5-B4C8096A7A40}"/>
              </a:ext>
            </a:extLst>
          </p:cNvPr>
          <p:cNvGrpSpPr/>
          <p:nvPr/>
        </p:nvGrpSpPr>
        <p:grpSpPr>
          <a:xfrm>
            <a:off x="2240575" y="2891125"/>
            <a:ext cx="6066683" cy="2798246"/>
            <a:chOff x="2240575" y="2891125"/>
            <a:chExt cx="6066683" cy="2798246"/>
          </a:xfrm>
        </p:grpSpPr>
        <p:sp>
          <p:nvSpPr>
            <p:cNvPr id="11492" name="Oval 11491">
              <a:extLst>
                <a:ext uri="{FF2B5EF4-FFF2-40B4-BE49-F238E27FC236}">
                  <a16:creationId xmlns:a16="http://schemas.microsoft.com/office/drawing/2014/main" id="{2F091C24-7D7D-C382-F7DA-4C4BBC495442}"/>
                </a:ext>
              </a:extLst>
            </p:cNvPr>
            <p:cNvSpPr/>
            <p:nvPr/>
          </p:nvSpPr>
          <p:spPr bwMode="auto">
            <a:xfrm>
              <a:off x="2240575" y="2891125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3" name="Oval 11492">
              <a:extLst>
                <a:ext uri="{FF2B5EF4-FFF2-40B4-BE49-F238E27FC236}">
                  <a16:creationId xmlns:a16="http://schemas.microsoft.com/office/drawing/2014/main" id="{D9F19BBB-A5A4-7AA3-C006-76686F891BAF}"/>
                </a:ext>
              </a:extLst>
            </p:cNvPr>
            <p:cNvSpPr/>
            <p:nvPr/>
          </p:nvSpPr>
          <p:spPr bwMode="auto">
            <a:xfrm>
              <a:off x="2528305" y="3063240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4" name="Oval 11493">
              <a:extLst>
                <a:ext uri="{FF2B5EF4-FFF2-40B4-BE49-F238E27FC236}">
                  <a16:creationId xmlns:a16="http://schemas.microsoft.com/office/drawing/2014/main" id="{6B628F94-D376-82E7-F451-33F40768CEA0}"/>
                </a:ext>
              </a:extLst>
            </p:cNvPr>
            <p:cNvSpPr/>
            <p:nvPr/>
          </p:nvSpPr>
          <p:spPr bwMode="auto">
            <a:xfrm>
              <a:off x="4117751" y="4300317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5" name="Oval 11494">
              <a:extLst>
                <a:ext uri="{FF2B5EF4-FFF2-40B4-BE49-F238E27FC236}">
                  <a16:creationId xmlns:a16="http://schemas.microsoft.com/office/drawing/2014/main" id="{DEBF6AB1-CF9A-9BA8-5DA2-4ED76CFB0282}"/>
                </a:ext>
              </a:extLst>
            </p:cNvPr>
            <p:cNvSpPr/>
            <p:nvPr/>
          </p:nvSpPr>
          <p:spPr bwMode="auto">
            <a:xfrm>
              <a:off x="4490396" y="4663338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6" name="Oval 11495">
              <a:extLst>
                <a:ext uri="{FF2B5EF4-FFF2-40B4-BE49-F238E27FC236}">
                  <a16:creationId xmlns:a16="http://schemas.microsoft.com/office/drawing/2014/main" id="{33524A0F-C2D0-C25C-151F-A0DB926721BF}"/>
                </a:ext>
              </a:extLst>
            </p:cNvPr>
            <p:cNvSpPr/>
            <p:nvPr/>
          </p:nvSpPr>
          <p:spPr bwMode="auto">
            <a:xfrm>
              <a:off x="4632083" y="4673321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7" name="Oval 11496">
              <a:extLst>
                <a:ext uri="{FF2B5EF4-FFF2-40B4-BE49-F238E27FC236}">
                  <a16:creationId xmlns:a16="http://schemas.microsoft.com/office/drawing/2014/main" id="{F445C0CF-0BB9-7E6D-44D2-B29EBBBAEBD8}"/>
                </a:ext>
              </a:extLst>
            </p:cNvPr>
            <p:cNvSpPr/>
            <p:nvPr/>
          </p:nvSpPr>
          <p:spPr bwMode="auto">
            <a:xfrm>
              <a:off x="4715450" y="4677218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8" name="Oval 11497">
              <a:extLst>
                <a:ext uri="{FF2B5EF4-FFF2-40B4-BE49-F238E27FC236}">
                  <a16:creationId xmlns:a16="http://schemas.microsoft.com/office/drawing/2014/main" id="{C9800AB0-E1AA-738A-35AF-16616B2D8C14}"/>
                </a:ext>
              </a:extLst>
            </p:cNvPr>
            <p:cNvSpPr/>
            <p:nvPr/>
          </p:nvSpPr>
          <p:spPr bwMode="auto">
            <a:xfrm>
              <a:off x="4807520" y="4677183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499" name="Oval 11498">
              <a:extLst>
                <a:ext uri="{FF2B5EF4-FFF2-40B4-BE49-F238E27FC236}">
                  <a16:creationId xmlns:a16="http://schemas.microsoft.com/office/drawing/2014/main" id="{CDB36AA1-2C29-ADC6-1B72-2581A4E1FB81}"/>
                </a:ext>
              </a:extLst>
            </p:cNvPr>
            <p:cNvSpPr/>
            <p:nvPr/>
          </p:nvSpPr>
          <p:spPr bwMode="auto">
            <a:xfrm>
              <a:off x="4912959" y="4674603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500" name="Oval 11499">
              <a:extLst>
                <a:ext uri="{FF2B5EF4-FFF2-40B4-BE49-F238E27FC236}">
                  <a16:creationId xmlns:a16="http://schemas.microsoft.com/office/drawing/2014/main" id="{CEDEB664-A140-1480-E79D-2340AB0B48BA}"/>
                </a:ext>
              </a:extLst>
            </p:cNvPr>
            <p:cNvSpPr/>
            <p:nvPr/>
          </p:nvSpPr>
          <p:spPr bwMode="auto">
            <a:xfrm>
              <a:off x="5106549" y="4738462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501" name="Oval 11500">
              <a:extLst>
                <a:ext uri="{FF2B5EF4-FFF2-40B4-BE49-F238E27FC236}">
                  <a16:creationId xmlns:a16="http://schemas.microsoft.com/office/drawing/2014/main" id="{C18989A0-5875-8D42-4594-CE712B19576E}"/>
                </a:ext>
              </a:extLst>
            </p:cNvPr>
            <p:cNvSpPr/>
            <p:nvPr/>
          </p:nvSpPr>
          <p:spPr bwMode="auto">
            <a:xfrm>
              <a:off x="7073051" y="5267443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502" name="Oval 11501">
              <a:extLst>
                <a:ext uri="{FF2B5EF4-FFF2-40B4-BE49-F238E27FC236}">
                  <a16:creationId xmlns:a16="http://schemas.microsoft.com/office/drawing/2014/main" id="{3ECABCA7-0102-B0AA-C569-15A03309ABE6}"/>
                </a:ext>
              </a:extLst>
            </p:cNvPr>
            <p:cNvSpPr/>
            <p:nvPr/>
          </p:nvSpPr>
          <p:spPr bwMode="auto">
            <a:xfrm>
              <a:off x="6396896" y="5258715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503" name="Oval 11502">
              <a:extLst>
                <a:ext uri="{FF2B5EF4-FFF2-40B4-BE49-F238E27FC236}">
                  <a16:creationId xmlns:a16="http://schemas.microsoft.com/office/drawing/2014/main" id="{33B64494-B263-F9A5-0DA5-16641ADB5F98}"/>
                </a:ext>
              </a:extLst>
            </p:cNvPr>
            <p:cNvSpPr/>
            <p:nvPr/>
          </p:nvSpPr>
          <p:spPr bwMode="auto">
            <a:xfrm>
              <a:off x="7600360" y="5267443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504" name="Oval 11503">
              <a:extLst>
                <a:ext uri="{FF2B5EF4-FFF2-40B4-BE49-F238E27FC236}">
                  <a16:creationId xmlns:a16="http://schemas.microsoft.com/office/drawing/2014/main" id="{D9620145-06A6-85D2-CDD3-892E8157B684}"/>
                </a:ext>
              </a:extLst>
            </p:cNvPr>
            <p:cNvSpPr/>
            <p:nvPr/>
          </p:nvSpPr>
          <p:spPr bwMode="auto">
            <a:xfrm>
              <a:off x="7927111" y="5266148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11505" name="Oval 11504">
              <a:extLst>
                <a:ext uri="{FF2B5EF4-FFF2-40B4-BE49-F238E27FC236}">
                  <a16:creationId xmlns:a16="http://schemas.microsoft.com/office/drawing/2014/main" id="{5E47A9FA-CE45-0700-A74D-51DF6DFAE07A}"/>
                </a:ext>
              </a:extLst>
            </p:cNvPr>
            <p:cNvSpPr/>
            <p:nvPr/>
          </p:nvSpPr>
          <p:spPr bwMode="auto">
            <a:xfrm>
              <a:off x="8222765" y="5604878"/>
              <a:ext cx="84493" cy="84493"/>
            </a:xfrm>
            <a:prstGeom prst="ellipse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algn="ctr" defTabSz="914126" fontAlgn="base"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</a:pPr>
              <a:endParaRPr lang="en-US" sz="1600" dirty="0">
                <a:solidFill>
                  <a:srgbClr val="FFFFFF"/>
                </a:solidFill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FB5CE5B-B180-D11C-E723-40DC62759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165" y="1971040"/>
            <a:ext cx="7509669" cy="3144394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B80431F1-4DA6-D808-5CA0-C5442AC88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Zenocutuzumab (Bispecific HER2/HER3-Targeted Antibody) for mPDAC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2724BC0-948C-493F-F71E-C005C0CB9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707137"/>
          </a:xfrm>
        </p:spPr>
        <p:txBody>
          <a:bodyPr/>
          <a:lstStyle/>
          <a:p>
            <a:r>
              <a:rPr lang="en-US" sz="2000" dirty="0"/>
              <a:t>eNRGy: phase II study of zenocutuzumab for patients with advanced </a:t>
            </a:r>
            <a:r>
              <a:rPr lang="en-US" sz="2000" i="1" dirty="0"/>
              <a:t>NRG1</a:t>
            </a:r>
            <a:r>
              <a:rPr lang="en-US" sz="2000" dirty="0"/>
              <a:t> fusion–positive solid tumors who were not candidates for standard therapy (N = 204)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0FF64A-D1DF-6102-80D9-15680E91D35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Schram. NEJM. 2025;392:566.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6FD6F6E4-BB40-CE9C-3322-6BC9BF57FF1B}"/>
              </a:ext>
            </a:extLst>
          </p:cNvPr>
          <p:cNvSpPr txBox="1">
            <a:spLocks/>
          </p:cNvSpPr>
          <p:nvPr/>
        </p:nvSpPr>
        <p:spPr>
          <a:xfrm>
            <a:off x="231078" y="5390896"/>
            <a:ext cx="11740260" cy="7071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FDA accelerated approval for adults with advanced, unresectable, or metastatic pancreatic adenocarcinoma with a </a:t>
            </a:r>
            <a:r>
              <a:rPr lang="en-US" sz="2000" i="1" dirty="0"/>
              <a:t>NRG1</a:t>
            </a:r>
            <a:r>
              <a:rPr lang="en-US" sz="2000" dirty="0"/>
              <a:t> gene fusion with disease progression on or after prior systemic therapy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FB2A6C-EDA4-E762-48DF-B92F7EA33D28}"/>
              </a:ext>
            </a:extLst>
          </p:cNvPr>
          <p:cNvSpPr/>
          <p:nvPr/>
        </p:nvSpPr>
        <p:spPr>
          <a:xfrm>
            <a:off x="8463280" y="1960880"/>
            <a:ext cx="1346914" cy="20320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644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2EE80AA-66FF-C66E-213E-5A7E0E4A4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Targeting </a:t>
            </a:r>
            <a:r>
              <a:rPr lang="en-US" i="1" dirty="0"/>
              <a:t>KRAS</a:t>
            </a:r>
            <a:r>
              <a:rPr lang="en-US" dirty="0"/>
              <a:t> G12C in mPDAC: Sotorasib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73C55A2-6363-4C27-B26E-90781F158E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CodeBreaK100: phase I/II trial of sotorasib for patients with locally advanced or metastatic </a:t>
            </a:r>
            <a:r>
              <a:rPr lang="en-US" sz="2000" i="1" dirty="0"/>
              <a:t>KRAS</a:t>
            </a:r>
            <a:r>
              <a:rPr lang="en-US" sz="2000" dirty="0"/>
              <a:t> p.G12C–mutant solid tumors previously receiving ≥1 systemic therapy or intolerant or ineligible for available therapies (mPDAC cohort, n = 38)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0080302-FA0C-7CEE-0819-FB76700F852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Strickler. NEJM. 2023;388:33. Strickler. ASCO Plenary 2022. Abstr 360490.</a:t>
            </a: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163712D4-16D2-9479-B9CA-DD551B3D7E6B}"/>
              </a:ext>
            </a:extLst>
          </p:cNvPr>
          <p:cNvSpPr/>
          <p:nvPr/>
        </p:nvSpPr>
        <p:spPr bwMode="auto">
          <a:xfrm>
            <a:off x="764893" y="2867882"/>
            <a:ext cx="4643727" cy="2231533"/>
          </a:xfrm>
          <a:custGeom>
            <a:avLst/>
            <a:gdLst>
              <a:gd name="connsiteX0" fmla="*/ 0 w 7013448"/>
              <a:gd name="connsiteY0" fmla="*/ 0 h 2926080"/>
              <a:gd name="connsiteX1" fmla="*/ 0 w 7013448"/>
              <a:gd name="connsiteY1" fmla="*/ 2926080 h 2926080"/>
              <a:gd name="connsiteX2" fmla="*/ 7013448 w 7013448"/>
              <a:gd name="connsiteY2" fmla="*/ 2926080 h 292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13448" h="2926080">
                <a:moveTo>
                  <a:pt x="0" y="0"/>
                </a:moveTo>
                <a:lnTo>
                  <a:pt x="0" y="2926080"/>
                </a:lnTo>
                <a:lnTo>
                  <a:pt x="7013448" y="2926080"/>
                </a:lnTo>
              </a:path>
            </a:pathLst>
          </a:cu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3EFA1-5FFC-51F2-1D2C-566542F2A0BE}"/>
              </a:ext>
            </a:extLst>
          </p:cNvPr>
          <p:cNvSpPr txBox="1"/>
          <p:nvPr/>
        </p:nvSpPr>
        <p:spPr bwMode="auto">
          <a:xfrm rot="16200000">
            <a:off x="-820428" y="3897195"/>
            <a:ext cx="223009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Percentage of Patients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67BCB84-05BB-4A98-279E-B05946CFADA2}"/>
              </a:ext>
            </a:extLst>
          </p:cNvPr>
          <p:cNvGrpSpPr/>
          <p:nvPr/>
        </p:nvGrpSpPr>
        <p:grpSpPr>
          <a:xfrm>
            <a:off x="698350" y="3705867"/>
            <a:ext cx="66543" cy="1393547"/>
            <a:chOff x="2759926" y="1648662"/>
            <a:chExt cx="94786" cy="2792942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97505A18-68C6-0CD4-DF57-4C5F7681C2EF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164866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E42C5AA-442D-3EDD-0777-214ABCD49AF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20725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935C498-FF96-0E2B-6D84-B7A6D35B00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765838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D2A7F38-4A76-D92A-B859-2C4405B938D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3324426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CCE9B4A-57A7-B006-A1E7-73C87252344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3883014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6B90F47-348C-2374-07A1-3744118D41C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4441604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647E1B50-8CC2-0ABF-80F2-690CD95AC111}"/>
              </a:ext>
            </a:extLst>
          </p:cNvPr>
          <p:cNvSpPr txBox="1"/>
          <p:nvPr/>
        </p:nvSpPr>
        <p:spPr bwMode="auto">
          <a:xfrm>
            <a:off x="313857" y="2739083"/>
            <a:ext cx="426719" cy="253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100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1C49FB2E-5F8D-4DCA-BCA6-12B18586A264}"/>
              </a:ext>
            </a:extLst>
          </p:cNvPr>
          <p:cNvGrpSpPr/>
          <p:nvPr/>
        </p:nvGrpSpPr>
        <p:grpSpPr>
          <a:xfrm>
            <a:off x="363550" y="3857061"/>
            <a:ext cx="377026" cy="1266621"/>
            <a:chOff x="363550" y="3188370"/>
            <a:chExt cx="377026" cy="205076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E8F47BF-DE7B-F741-4DC1-380BCB160BDB}"/>
                </a:ext>
              </a:extLst>
            </p:cNvPr>
            <p:cNvSpPr txBox="1"/>
            <p:nvPr/>
          </p:nvSpPr>
          <p:spPr bwMode="auto">
            <a:xfrm>
              <a:off x="363550" y="3188370"/>
              <a:ext cx="377026" cy="448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40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803B02E-7295-80C2-7087-BCD4C5266309}"/>
                </a:ext>
              </a:extLst>
            </p:cNvPr>
            <p:cNvSpPr txBox="1"/>
            <p:nvPr/>
          </p:nvSpPr>
          <p:spPr bwMode="auto">
            <a:xfrm>
              <a:off x="368358" y="3637656"/>
              <a:ext cx="372218" cy="448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30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84BE7A9-C732-8FE9-39A4-8AE02390CE99}"/>
                </a:ext>
              </a:extLst>
            </p:cNvPr>
            <p:cNvSpPr txBox="1"/>
            <p:nvPr/>
          </p:nvSpPr>
          <p:spPr bwMode="auto">
            <a:xfrm>
              <a:off x="371565" y="4086943"/>
              <a:ext cx="369011" cy="448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AC56FFB-2C51-66C9-D36C-7A5801EC8C78}"/>
                </a:ext>
              </a:extLst>
            </p:cNvPr>
            <p:cNvSpPr txBox="1"/>
            <p:nvPr/>
          </p:nvSpPr>
          <p:spPr bwMode="auto">
            <a:xfrm>
              <a:off x="410036" y="4536231"/>
              <a:ext cx="330540" cy="448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10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BDD7F6E-EC44-27FE-EC11-DBDE7B8CDCFA}"/>
                </a:ext>
              </a:extLst>
            </p:cNvPr>
            <p:cNvSpPr txBox="1"/>
            <p:nvPr/>
          </p:nvSpPr>
          <p:spPr bwMode="auto">
            <a:xfrm>
              <a:off x="459730" y="4985518"/>
              <a:ext cx="280846" cy="253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022B032B-3F56-96B5-FD59-80B68FFDA42A}"/>
              </a:ext>
            </a:extLst>
          </p:cNvPr>
          <p:cNvSpPr txBox="1"/>
          <p:nvPr/>
        </p:nvSpPr>
        <p:spPr bwMode="auto">
          <a:xfrm>
            <a:off x="930457" y="5166619"/>
            <a:ext cx="11294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Partial or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response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4EF80A87-2867-A862-05AC-2C195228620D}"/>
              </a:ext>
            </a:extLst>
          </p:cNvPr>
          <p:cNvGrpSpPr/>
          <p:nvPr/>
        </p:nvGrpSpPr>
        <p:grpSpPr>
          <a:xfrm>
            <a:off x="1491045" y="5099415"/>
            <a:ext cx="3468133" cy="66718"/>
            <a:chOff x="503210" y="5091442"/>
            <a:chExt cx="1971887" cy="8326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DD2F68FC-3DE7-D10F-AB99-07C228FCC388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461576" y="5133076"/>
              <a:ext cx="83267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7D168617-A48D-8EDA-465E-DD75EC912561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156717" y="5133076"/>
              <a:ext cx="83267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C8486E5B-F6A3-4267-C2FB-66699B161AE3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1582299" y="5133076"/>
              <a:ext cx="83267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0C5D068-DCD6-696A-A7BA-2649A1A88FE0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2007881" y="5133076"/>
              <a:ext cx="83267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DD0C5D43-368C-6345-965A-AB04C059CAAA}"/>
                </a:ext>
              </a:extLst>
            </p:cNvPr>
            <p:cNvCxnSpPr>
              <a:cxnSpLocks/>
            </p:cNvCxnSpPr>
            <p:nvPr/>
          </p:nvCxnSpPr>
          <p:spPr bwMode="auto">
            <a:xfrm rot="16200000">
              <a:off x="2433463" y="5133076"/>
              <a:ext cx="83267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3FD047C8-2E69-286C-F44D-ABEA035E1233}"/>
              </a:ext>
            </a:extLst>
          </p:cNvPr>
          <p:cNvGrpSpPr/>
          <p:nvPr/>
        </p:nvGrpSpPr>
        <p:grpSpPr>
          <a:xfrm>
            <a:off x="696685" y="2867740"/>
            <a:ext cx="66543" cy="557418"/>
            <a:chOff x="2759926" y="1648662"/>
            <a:chExt cx="94786" cy="1117176"/>
          </a:xfrm>
        </p:grpSpPr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CA8CD362-D34F-1949-FA2B-05F99FF2B52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1648662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88158B74-69A6-4C2D-92FC-0C5B9DB6965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207250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C9C67CA4-6ADC-6120-685F-AEB91C6E809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59926" y="2765838"/>
              <a:ext cx="94786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DF75FB1D-FE3B-4CF2-54C6-23B0BE29E1F8}"/>
              </a:ext>
            </a:extLst>
          </p:cNvPr>
          <p:cNvGrpSpPr/>
          <p:nvPr/>
        </p:nvGrpSpPr>
        <p:grpSpPr>
          <a:xfrm>
            <a:off x="710809" y="2942935"/>
            <a:ext cx="108245" cy="123917"/>
            <a:chOff x="710809" y="2934697"/>
            <a:chExt cx="108245" cy="123917"/>
          </a:xfrm>
        </p:grpSpPr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D1519DB-14ED-E179-9909-5E52379B1B33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10809" y="2934697"/>
              <a:ext cx="106504" cy="69617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2F2F152-EEE1-D217-9B43-297C8A4DD2DD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11641" y="2988997"/>
              <a:ext cx="106504" cy="69617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869511C4-868E-0E50-6589-675571FDCAEE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712550" y="2962827"/>
              <a:ext cx="106504" cy="69617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id="{4D87F937-88D5-7727-F59F-8B6C8F5D22B8}"/>
              </a:ext>
            </a:extLst>
          </p:cNvPr>
          <p:cNvSpPr txBox="1"/>
          <p:nvPr/>
        </p:nvSpPr>
        <p:spPr bwMode="auto">
          <a:xfrm>
            <a:off x="2072558" y="5193000"/>
            <a:ext cx="11294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response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F0E56D5-C171-44DE-0F22-262B3A16BC5B}"/>
              </a:ext>
            </a:extLst>
          </p:cNvPr>
          <p:cNvSpPr txBox="1"/>
          <p:nvPr/>
        </p:nvSpPr>
        <p:spPr bwMode="auto">
          <a:xfrm>
            <a:off x="2843699" y="5192999"/>
            <a:ext cx="11294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Partial </a:t>
            </a:r>
            <a:r>
              <a:rPr lang="en-US" sz="12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response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E3C376F5-8B05-0B95-AE88-7907128FCEB4}"/>
              </a:ext>
            </a:extLst>
          </p:cNvPr>
          <p:cNvSpPr txBox="1"/>
          <p:nvPr/>
        </p:nvSpPr>
        <p:spPr bwMode="auto">
          <a:xfrm>
            <a:off x="3589453" y="5188978"/>
            <a:ext cx="11294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Stable disease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7696366-4882-7AB9-61A6-0D63E0E13D92}"/>
              </a:ext>
            </a:extLst>
          </p:cNvPr>
          <p:cNvSpPr txBox="1"/>
          <p:nvPr/>
        </p:nvSpPr>
        <p:spPr bwMode="auto">
          <a:xfrm>
            <a:off x="4396519" y="5170154"/>
            <a:ext cx="11294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Progressive disease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FC324BA4-AC13-D271-BCC1-2D9F4D5E660E}"/>
              </a:ext>
            </a:extLst>
          </p:cNvPr>
          <p:cNvSpPr txBox="1"/>
          <p:nvPr/>
        </p:nvSpPr>
        <p:spPr bwMode="auto">
          <a:xfrm>
            <a:off x="377451" y="3024826"/>
            <a:ext cx="3770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70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6E6A0A1-0D43-136D-1591-B3D636EB1010}"/>
              </a:ext>
            </a:extLst>
          </p:cNvPr>
          <p:cNvSpPr txBox="1"/>
          <p:nvPr/>
        </p:nvSpPr>
        <p:spPr bwMode="auto">
          <a:xfrm>
            <a:off x="375847" y="3302320"/>
            <a:ext cx="3786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60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17AC6CA-D3BD-F1E1-C26D-1B3FF1EAC864}"/>
              </a:ext>
            </a:extLst>
          </p:cNvPr>
          <p:cNvSpPr txBox="1"/>
          <p:nvPr/>
        </p:nvSpPr>
        <p:spPr bwMode="auto">
          <a:xfrm>
            <a:off x="377450" y="3579814"/>
            <a:ext cx="37702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50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EFEFE6F5-2C93-1EAA-3F09-B67F05D67286}"/>
              </a:ext>
            </a:extLst>
          </p:cNvPr>
          <p:cNvSpPr txBox="1"/>
          <p:nvPr/>
        </p:nvSpPr>
        <p:spPr bwMode="auto">
          <a:xfrm>
            <a:off x="614591" y="2507764"/>
            <a:ext cx="175290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Objective R</a:t>
            </a:r>
            <a:r>
              <a:rPr lang="en-US" sz="1200" b="1" dirty="0" err="1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esponse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90952119-6EF8-7AA2-1754-69A160142B6B}"/>
              </a:ext>
            </a:extLst>
          </p:cNvPr>
          <p:cNvSpPr txBox="1"/>
          <p:nvPr/>
        </p:nvSpPr>
        <p:spPr bwMode="auto">
          <a:xfrm>
            <a:off x="2792700" y="2516910"/>
            <a:ext cx="23608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Best Overall R</a:t>
            </a:r>
            <a:r>
              <a:rPr lang="en-US" sz="12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esponse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4F30B28-6A42-5B47-C0C7-C66070C343C7}"/>
              </a:ext>
            </a:extLst>
          </p:cNvPr>
          <p:cNvSpPr/>
          <p:nvPr/>
        </p:nvSpPr>
        <p:spPr>
          <a:xfrm>
            <a:off x="1210962" y="4518458"/>
            <a:ext cx="547167" cy="5804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5E69BB8-71B5-F8D4-5B4B-68FB0CBA80D3}"/>
              </a:ext>
            </a:extLst>
          </p:cNvPr>
          <p:cNvSpPr/>
          <p:nvPr/>
        </p:nvSpPr>
        <p:spPr>
          <a:xfrm>
            <a:off x="3192694" y="4512815"/>
            <a:ext cx="547167" cy="5804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8390E048-A722-1DAB-F126-C6AD25579E79}"/>
              </a:ext>
            </a:extLst>
          </p:cNvPr>
          <p:cNvSpPr/>
          <p:nvPr/>
        </p:nvSpPr>
        <p:spPr>
          <a:xfrm>
            <a:off x="3936256" y="3336325"/>
            <a:ext cx="547167" cy="176260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BAB64BD-34B6-3286-D85B-A151FD80600F}"/>
              </a:ext>
            </a:extLst>
          </p:cNvPr>
          <p:cNvSpPr/>
          <p:nvPr/>
        </p:nvSpPr>
        <p:spPr>
          <a:xfrm>
            <a:off x="4683937" y="4737166"/>
            <a:ext cx="547167" cy="3682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D219A3A-90D6-68D2-A4EA-019B895359C9}"/>
              </a:ext>
            </a:extLst>
          </p:cNvPr>
          <p:cNvSpPr txBox="1"/>
          <p:nvPr/>
        </p:nvSpPr>
        <p:spPr bwMode="auto">
          <a:xfrm>
            <a:off x="900487" y="4066505"/>
            <a:ext cx="12031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21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95% CI, 10-37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FC618CD1-2925-7C37-0CCA-0F6FEDC3ACF8}"/>
              </a:ext>
            </a:extLst>
          </p:cNvPr>
          <p:cNvSpPr txBox="1"/>
          <p:nvPr/>
        </p:nvSpPr>
        <p:spPr bwMode="auto">
          <a:xfrm>
            <a:off x="2492240" y="4835849"/>
            <a:ext cx="456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A95BA52A-A1C2-F362-3DF4-178852670C8E}"/>
              </a:ext>
            </a:extLst>
          </p:cNvPr>
          <p:cNvSpPr txBox="1"/>
          <p:nvPr/>
        </p:nvSpPr>
        <p:spPr bwMode="auto">
          <a:xfrm>
            <a:off x="3238850" y="4254020"/>
            <a:ext cx="456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21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6D5B701-C5CE-B647-003F-67F95C5130E8}"/>
              </a:ext>
            </a:extLst>
          </p:cNvPr>
          <p:cNvSpPr txBox="1"/>
          <p:nvPr/>
        </p:nvSpPr>
        <p:spPr bwMode="auto">
          <a:xfrm>
            <a:off x="3981423" y="3081394"/>
            <a:ext cx="456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63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7AFA49D5-F6C9-8286-8EB4-D069C5690C7B}"/>
              </a:ext>
            </a:extLst>
          </p:cNvPr>
          <p:cNvSpPr txBox="1"/>
          <p:nvPr/>
        </p:nvSpPr>
        <p:spPr bwMode="auto">
          <a:xfrm>
            <a:off x="4722605" y="4479234"/>
            <a:ext cx="456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13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C4A568CB-F7DF-F3E1-7D38-C2535BF636F7}"/>
              </a:ext>
            </a:extLst>
          </p:cNvPr>
          <p:cNvSpPr txBox="1"/>
          <p:nvPr/>
        </p:nvSpPr>
        <p:spPr bwMode="auto">
          <a:xfrm>
            <a:off x="1169106" y="4552181"/>
            <a:ext cx="6269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8/38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111DC33-7C82-FB33-2445-0F880B39298B}"/>
              </a:ext>
            </a:extLst>
          </p:cNvPr>
          <p:cNvSpPr txBox="1"/>
          <p:nvPr/>
        </p:nvSpPr>
        <p:spPr bwMode="auto">
          <a:xfrm>
            <a:off x="3150745" y="4543705"/>
            <a:ext cx="6269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8/38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93E6B96-819E-C1E4-9B17-1A29A2182984}"/>
              </a:ext>
            </a:extLst>
          </p:cNvPr>
          <p:cNvSpPr txBox="1"/>
          <p:nvPr/>
        </p:nvSpPr>
        <p:spPr bwMode="auto">
          <a:xfrm>
            <a:off x="3847074" y="3390435"/>
            <a:ext cx="7255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24/38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5DC659F-F15D-CC11-52D1-E07284551F70}"/>
              </a:ext>
            </a:extLst>
          </p:cNvPr>
          <p:cNvSpPr txBox="1"/>
          <p:nvPr/>
        </p:nvSpPr>
        <p:spPr bwMode="auto">
          <a:xfrm>
            <a:off x="4602187" y="4743233"/>
            <a:ext cx="7255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5/38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DA1ADFF-C1F4-C832-AC72-D2BD26AF9C34}"/>
              </a:ext>
            </a:extLst>
          </p:cNvPr>
          <p:cNvCxnSpPr/>
          <p:nvPr/>
        </p:nvCxnSpPr>
        <p:spPr>
          <a:xfrm flipV="1">
            <a:off x="2298879" y="2793909"/>
            <a:ext cx="0" cy="229937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Freeform 7">
            <a:extLst>
              <a:ext uri="{FF2B5EF4-FFF2-40B4-BE49-F238E27FC236}">
                <a16:creationId xmlns:a16="http://schemas.microsoft.com/office/drawing/2014/main" id="{837FB3C0-13F9-BCC9-5980-AC0B1F933758}"/>
              </a:ext>
            </a:extLst>
          </p:cNvPr>
          <p:cNvSpPr/>
          <p:nvPr/>
        </p:nvSpPr>
        <p:spPr bwMode="auto">
          <a:xfrm>
            <a:off x="6422971" y="2832204"/>
            <a:ext cx="5455172" cy="2406495"/>
          </a:xfrm>
          <a:custGeom>
            <a:avLst/>
            <a:gdLst>
              <a:gd name="connsiteX0" fmla="*/ 0 w 7013448"/>
              <a:gd name="connsiteY0" fmla="*/ 0 h 2926080"/>
              <a:gd name="connsiteX1" fmla="*/ 0 w 7013448"/>
              <a:gd name="connsiteY1" fmla="*/ 2926080 h 2926080"/>
              <a:gd name="connsiteX2" fmla="*/ 7013448 w 7013448"/>
              <a:gd name="connsiteY2" fmla="*/ 2926080 h 292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13448" h="2926080">
                <a:moveTo>
                  <a:pt x="0" y="0"/>
                </a:moveTo>
                <a:lnTo>
                  <a:pt x="0" y="2926080"/>
                </a:lnTo>
                <a:lnTo>
                  <a:pt x="7013448" y="2926080"/>
                </a:lnTo>
              </a:path>
            </a:pathLst>
          </a:cu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16AC538C-8F8D-5E0B-CB4F-7F37FE9DC829}"/>
              </a:ext>
            </a:extLst>
          </p:cNvPr>
          <p:cNvSpPr txBox="1"/>
          <p:nvPr/>
        </p:nvSpPr>
        <p:spPr bwMode="auto">
          <a:xfrm rot="16200000">
            <a:off x="4522497" y="3891471"/>
            <a:ext cx="25490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Percentage From Baseline</a:t>
            </a:r>
          </a:p>
        </p:txBody>
      </p:sp>
      <p:grpSp>
        <p:nvGrpSpPr>
          <p:cNvPr id="143" name="Group 142">
            <a:extLst>
              <a:ext uri="{FF2B5EF4-FFF2-40B4-BE49-F238E27FC236}">
                <a16:creationId xmlns:a16="http://schemas.microsoft.com/office/drawing/2014/main" id="{045F692D-B55F-0D22-97A9-2E1019DA27BC}"/>
              </a:ext>
            </a:extLst>
          </p:cNvPr>
          <p:cNvGrpSpPr/>
          <p:nvPr/>
        </p:nvGrpSpPr>
        <p:grpSpPr>
          <a:xfrm>
            <a:off x="6354763" y="2828669"/>
            <a:ext cx="68207" cy="2406495"/>
            <a:chOff x="6354763" y="3003490"/>
            <a:chExt cx="68208" cy="2231674"/>
          </a:xfrm>
        </p:grpSpPr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DBE4CB40-9B3B-DEFC-12AA-6E6B020DD587}"/>
                </a:ext>
              </a:extLst>
            </p:cNvPr>
            <p:cNvGrpSpPr/>
            <p:nvPr/>
          </p:nvGrpSpPr>
          <p:grpSpPr>
            <a:xfrm>
              <a:off x="6356428" y="3841617"/>
              <a:ext cx="66543" cy="1393547"/>
              <a:chOff x="2759926" y="1648662"/>
              <a:chExt cx="94786" cy="2792942"/>
            </a:xfrm>
          </p:grpSpPr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647DA324-013D-05E2-3AB3-34E224F0F88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1648662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78BEE5D7-B0A5-623E-2DEF-DD93A6B2C7DD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2207250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425BB5B3-93E7-D25A-106E-FD03B6E6E89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2765838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AF29DBCE-E6F8-97B5-8404-9693F678161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3324426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19913AEF-2664-7220-F649-0F2A119817E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3883014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id="{B5307392-312A-836F-4C4E-6CAE372B136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4441604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52EB4834-8FC4-8705-B5AF-430143FAD6FD}"/>
                </a:ext>
              </a:extLst>
            </p:cNvPr>
            <p:cNvGrpSpPr/>
            <p:nvPr/>
          </p:nvGrpSpPr>
          <p:grpSpPr>
            <a:xfrm>
              <a:off x="6354763" y="3003490"/>
              <a:ext cx="66543" cy="557418"/>
              <a:chOff x="2759926" y="1648662"/>
              <a:chExt cx="94786" cy="1117176"/>
            </a:xfrm>
          </p:grpSpPr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BA97765A-F324-F3D4-C902-707D2C09026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1648662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id="{71A25AF5-9F5A-3DC6-52F0-3F07A51A7B3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2207250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16" name="Straight Connector 115">
                <a:extLst>
                  <a:ext uri="{FF2B5EF4-FFF2-40B4-BE49-F238E27FC236}">
                    <a16:creationId xmlns:a16="http://schemas.microsoft.com/office/drawing/2014/main" id="{8CA1A3BD-A290-8E98-A779-95BC72BA5D43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2765838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7672F31C-17D8-F87A-0079-4B016915C160}"/>
              </a:ext>
            </a:extLst>
          </p:cNvPr>
          <p:cNvGrpSpPr/>
          <p:nvPr/>
        </p:nvGrpSpPr>
        <p:grpSpPr>
          <a:xfrm>
            <a:off x="5886975" y="2700121"/>
            <a:ext cx="525580" cy="2691183"/>
            <a:chOff x="5886975" y="2874833"/>
            <a:chExt cx="525580" cy="2483587"/>
          </a:xfrm>
        </p:grpSpPr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DD83D3E8-4C57-11BB-D485-10BA2371B798}"/>
                </a:ext>
              </a:extLst>
            </p:cNvPr>
            <p:cNvSpPr txBox="1"/>
            <p:nvPr/>
          </p:nvSpPr>
          <p:spPr bwMode="auto">
            <a:xfrm>
              <a:off x="6020024" y="2874833"/>
              <a:ext cx="378630" cy="255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60</a:t>
              </a:r>
            </a:p>
          </p:txBody>
        </p: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CC0AE57B-31AE-B187-D0BC-F82FA7796DEA}"/>
                </a:ext>
              </a:extLst>
            </p:cNvPr>
            <p:cNvGrpSpPr/>
            <p:nvPr/>
          </p:nvGrpSpPr>
          <p:grpSpPr>
            <a:xfrm>
              <a:off x="5886975" y="3992811"/>
              <a:ext cx="511679" cy="1365609"/>
              <a:chOff x="228897" y="3188370"/>
              <a:chExt cx="511679" cy="2211037"/>
            </a:xfrm>
          </p:grpSpPr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F629A97A-3746-09C5-15BE-CA014FD19553}"/>
                  </a:ext>
                </a:extLst>
              </p:cNvPr>
              <p:cNvSpPr txBox="1"/>
              <p:nvPr/>
            </p:nvSpPr>
            <p:spPr bwMode="auto">
              <a:xfrm>
                <a:off x="286605" y="3188370"/>
                <a:ext cx="453971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-20</a:t>
                </a: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12600937-08F7-C807-6165-44178924A6A9}"/>
                  </a:ext>
                </a:extLst>
              </p:cNvPr>
              <p:cNvSpPr txBox="1"/>
              <p:nvPr/>
            </p:nvSpPr>
            <p:spPr bwMode="auto">
              <a:xfrm>
                <a:off x="278590" y="3637657"/>
                <a:ext cx="461986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-40</a:t>
                </a:r>
              </a:p>
            </p:txBody>
          </p:sp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2DAA18EC-AC68-C4DF-6CA6-7E934D16522B}"/>
                  </a:ext>
                </a:extLst>
              </p:cNvPr>
              <p:cNvSpPr txBox="1"/>
              <p:nvPr/>
            </p:nvSpPr>
            <p:spPr bwMode="auto">
              <a:xfrm>
                <a:off x="276987" y="4086943"/>
                <a:ext cx="463589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-60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802570C2-26AE-67A1-FB1F-0E5D68F840BD}"/>
                  </a:ext>
                </a:extLst>
              </p:cNvPr>
              <p:cNvSpPr txBox="1"/>
              <p:nvPr/>
            </p:nvSpPr>
            <p:spPr bwMode="auto">
              <a:xfrm>
                <a:off x="276987" y="4536231"/>
                <a:ext cx="463589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-80</a:t>
                </a: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FAD45E57-6BF6-CE64-8C7B-26A6C8ACCB5A}"/>
                  </a:ext>
                </a:extLst>
              </p:cNvPr>
              <p:cNvSpPr txBox="1"/>
              <p:nvPr/>
            </p:nvSpPr>
            <p:spPr bwMode="auto">
              <a:xfrm>
                <a:off x="228897" y="4985518"/>
                <a:ext cx="511679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-100</a:t>
                </a:r>
              </a:p>
            </p:txBody>
          </p:sp>
        </p:grp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FFB8CF5A-8311-1D92-77D7-0EF7A54C3D8A}"/>
                </a:ext>
              </a:extLst>
            </p:cNvPr>
            <p:cNvSpPr txBox="1"/>
            <p:nvPr/>
          </p:nvSpPr>
          <p:spPr bwMode="auto">
            <a:xfrm>
              <a:off x="6035529" y="3160576"/>
              <a:ext cx="377026" cy="255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40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F8D426DA-046D-D6D7-069E-696749F02341}"/>
                </a:ext>
              </a:extLst>
            </p:cNvPr>
            <p:cNvSpPr txBox="1"/>
            <p:nvPr/>
          </p:nvSpPr>
          <p:spPr bwMode="auto">
            <a:xfrm>
              <a:off x="6043543" y="3438070"/>
              <a:ext cx="369012" cy="255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D3AB89D8-6190-0A12-15E5-87F3774EDD71}"/>
                </a:ext>
              </a:extLst>
            </p:cNvPr>
            <p:cNvSpPr txBox="1"/>
            <p:nvPr/>
          </p:nvSpPr>
          <p:spPr bwMode="auto">
            <a:xfrm>
              <a:off x="6131709" y="3715564"/>
              <a:ext cx="280846" cy="255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</p:grpSp>
      <p:sp>
        <p:nvSpPr>
          <p:cNvPr id="128" name="TextBox 127">
            <a:extLst>
              <a:ext uri="{FF2B5EF4-FFF2-40B4-BE49-F238E27FC236}">
                <a16:creationId xmlns:a16="http://schemas.microsoft.com/office/drawing/2014/main" id="{593E046D-1491-D628-9DA4-964DE5C26B2F}"/>
              </a:ext>
            </a:extLst>
          </p:cNvPr>
          <p:cNvSpPr txBox="1"/>
          <p:nvPr/>
        </p:nvSpPr>
        <p:spPr bwMode="auto">
          <a:xfrm>
            <a:off x="9890125" y="2212101"/>
            <a:ext cx="17529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Confirmed Best Objective R</a:t>
            </a:r>
            <a:r>
              <a:rPr lang="en-US" sz="12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esponse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608337AF-A3AF-39A3-EB70-18ADA4999429}"/>
              </a:ext>
            </a:extLst>
          </p:cNvPr>
          <p:cNvSpPr txBox="1"/>
          <p:nvPr/>
        </p:nvSpPr>
        <p:spPr bwMode="auto">
          <a:xfrm>
            <a:off x="8684218" y="5278666"/>
            <a:ext cx="92044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Patients</a:t>
            </a:r>
          </a:p>
        </p:txBody>
      </p: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04120884-0CA0-F9FB-4703-575610BCDD98}"/>
              </a:ext>
            </a:extLst>
          </p:cNvPr>
          <p:cNvGrpSpPr/>
          <p:nvPr/>
        </p:nvGrpSpPr>
        <p:grpSpPr>
          <a:xfrm>
            <a:off x="10006096" y="2735178"/>
            <a:ext cx="1769545" cy="562041"/>
            <a:chOff x="9723767" y="2540271"/>
            <a:chExt cx="1769545" cy="562041"/>
          </a:xfrm>
        </p:grpSpPr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0C23579C-ACC3-5142-4869-96656DB65E94}"/>
                </a:ext>
              </a:extLst>
            </p:cNvPr>
            <p:cNvSpPr txBox="1"/>
            <p:nvPr/>
          </p:nvSpPr>
          <p:spPr>
            <a:xfrm>
              <a:off x="9924229" y="2540271"/>
              <a:ext cx="1569083" cy="562041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r>
                <a:rPr lang="en-US" sz="1200" dirty="0"/>
                <a:t>Partial Response</a:t>
              </a:r>
            </a:p>
            <a:p>
              <a:r>
                <a:rPr lang="en-US" sz="1200" dirty="0"/>
                <a:t>Stable Disease</a:t>
              </a:r>
            </a:p>
            <a:p>
              <a:r>
                <a:rPr lang="en-US" sz="1200" dirty="0"/>
                <a:t>Progressive Disease</a:t>
              </a: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7BFD34CA-085D-EFC4-D652-FC8615F5AAB4}"/>
                </a:ext>
              </a:extLst>
            </p:cNvPr>
            <p:cNvSpPr/>
            <p:nvPr/>
          </p:nvSpPr>
          <p:spPr>
            <a:xfrm>
              <a:off x="9724828" y="2564987"/>
              <a:ext cx="117684" cy="11768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79F6F05A-35EB-3352-AB26-C4FDDE58B536}"/>
                </a:ext>
              </a:extLst>
            </p:cNvPr>
            <p:cNvSpPr/>
            <p:nvPr/>
          </p:nvSpPr>
          <p:spPr>
            <a:xfrm>
              <a:off x="9724827" y="2750440"/>
              <a:ext cx="117684" cy="11768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B0F8B8AC-599A-B6FA-0626-F706DA0F2581}"/>
                </a:ext>
              </a:extLst>
            </p:cNvPr>
            <p:cNvSpPr/>
            <p:nvPr/>
          </p:nvSpPr>
          <p:spPr>
            <a:xfrm>
              <a:off x="9723767" y="2941114"/>
              <a:ext cx="117684" cy="11768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</p:grpSp>
      <p:sp>
        <p:nvSpPr>
          <p:cNvPr id="156" name="Rectangle 155">
            <a:extLst>
              <a:ext uri="{FF2B5EF4-FFF2-40B4-BE49-F238E27FC236}">
                <a16:creationId xmlns:a16="http://schemas.microsoft.com/office/drawing/2014/main" id="{59C61B05-D147-0985-DF0F-240474AF75EC}"/>
              </a:ext>
            </a:extLst>
          </p:cNvPr>
          <p:cNvSpPr/>
          <p:nvPr/>
        </p:nvSpPr>
        <p:spPr>
          <a:xfrm>
            <a:off x="6476628" y="3301825"/>
            <a:ext cx="116703" cy="4299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AD730DD4-8BE2-A423-D810-1BB470214F27}"/>
              </a:ext>
            </a:extLst>
          </p:cNvPr>
          <p:cNvSpPr/>
          <p:nvPr/>
        </p:nvSpPr>
        <p:spPr>
          <a:xfrm>
            <a:off x="6622495" y="3526952"/>
            <a:ext cx="116703" cy="2045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Rectangle 157">
            <a:extLst>
              <a:ext uri="{FF2B5EF4-FFF2-40B4-BE49-F238E27FC236}">
                <a16:creationId xmlns:a16="http://schemas.microsoft.com/office/drawing/2014/main" id="{BDD696C5-A3C1-A787-F1F3-07DB135C7C98}"/>
              </a:ext>
            </a:extLst>
          </p:cNvPr>
          <p:cNvSpPr/>
          <p:nvPr/>
        </p:nvSpPr>
        <p:spPr>
          <a:xfrm>
            <a:off x="6768362" y="3571177"/>
            <a:ext cx="116703" cy="1603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84278225-0BB6-D122-925F-EC5A008F2DAC}"/>
              </a:ext>
            </a:extLst>
          </p:cNvPr>
          <p:cNvSpPr/>
          <p:nvPr/>
        </p:nvSpPr>
        <p:spPr>
          <a:xfrm>
            <a:off x="6914229" y="3636502"/>
            <a:ext cx="116703" cy="9499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0" name="Rectangle 159">
            <a:extLst>
              <a:ext uri="{FF2B5EF4-FFF2-40B4-BE49-F238E27FC236}">
                <a16:creationId xmlns:a16="http://schemas.microsoft.com/office/drawing/2014/main" id="{EAC3C46D-F3A1-CFB9-3065-71F332342E87}"/>
              </a:ext>
            </a:extLst>
          </p:cNvPr>
          <p:cNvSpPr/>
          <p:nvPr/>
        </p:nvSpPr>
        <p:spPr>
          <a:xfrm>
            <a:off x="7060096" y="3647840"/>
            <a:ext cx="116703" cy="836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FBC072B7-E680-572A-F394-98F122509A37}"/>
              </a:ext>
            </a:extLst>
          </p:cNvPr>
          <p:cNvSpPr/>
          <p:nvPr/>
        </p:nvSpPr>
        <p:spPr>
          <a:xfrm>
            <a:off x="7205965" y="3661353"/>
            <a:ext cx="116703" cy="7013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5D109372-003C-8DED-1F10-0B5CFC2355E5}"/>
              </a:ext>
            </a:extLst>
          </p:cNvPr>
          <p:cNvSpPr/>
          <p:nvPr/>
        </p:nvSpPr>
        <p:spPr>
          <a:xfrm>
            <a:off x="7485504" y="3730287"/>
            <a:ext cx="116703" cy="4571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E80A20E3-F54D-DC10-9498-DAC4B5DD184C}"/>
              </a:ext>
            </a:extLst>
          </p:cNvPr>
          <p:cNvSpPr/>
          <p:nvPr/>
        </p:nvSpPr>
        <p:spPr>
          <a:xfrm>
            <a:off x="7630640" y="3730287"/>
            <a:ext cx="116703" cy="6505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70714158-6217-F773-11F7-772ACD7694C2}"/>
              </a:ext>
            </a:extLst>
          </p:cNvPr>
          <p:cNvSpPr/>
          <p:nvPr/>
        </p:nvSpPr>
        <p:spPr>
          <a:xfrm>
            <a:off x="7775776" y="3730287"/>
            <a:ext cx="116703" cy="1453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0BFBC463-4C74-428D-C36A-6619B0402E3F}"/>
              </a:ext>
            </a:extLst>
          </p:cNvPr>
          <p:cNvSpPr/>
          <p:nvPr/>
        </p:nvSpPr>
        <p:spPr>
          <a:xfrm>
            <a:off x="7920912" y="3730288"/>
            <a:ext cx="116703" cy="16822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981C864C-E4CC-9334-0EC1-9FD69C9FD412}"/>
              </a:ext>
            </a:extLst>
          </p:cNvPr>
          <p:cNvSpPr/>
          <p:nvPr/>
        </p:nvSpPr>
        <p:spPr>
          <a:xfrm>
            <a:off x="8066048" y="3730288"/>
            <a:ext cx="116703" cy="16828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41249021-0B2C-08F8-EE0D-A464886857B0}"/>
              </a:ext>
            </a:extLst>
          </p:cNvPr>
          <p:cNvSpPr/>
          <p:nvPr/>
        </p:nvSpPr>
        <p:spPr>
          <a:xfrm>
            <a:off x="8211184" y="3730287"/>
            <a:ext cx="116703" cy="1911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6E6B548E-A128-01BB-CCD3-77E6FD8923EA}"/>
              </a:ext>
            </a:extLst>
          </p:cNvPr>
          <p:cNvSpPr/>
          <p:nvPr/>
        </p:nvSpPr>
        <p:spPr>
          <a:xfrm>
            <a:off x="8356320" y="3730227"/>
            <a:ext cx="116703" cy="19114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25D53B70-7B05-88ED-A504-3508FC27F8F0}"/>
              </a:ext>
            </a:extLst>
          </p:cNvPr>
          <p:cNvSpPr/>
          <p:nvPr/>
        </p:nvSpPr>
        <p:spPr>
          <a:xfrm>
            <a:off x="8501456" y="3730228"/>
            <a:ext cx="116703" cy="2369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1AB9A614-2680-DE42-8E21-229D3882F08B}"/>
              </a:ext>
            </a:extLst>
          </p:cNvPr>
          <p:cNvSpPr/>
          <p:nvPr/>
        </p:nvSpPr>
        <p:spPr>
          <a:xfrm>
            <a:off x="8646592" y="3730227"/>
            <a:ext cx="116703" cy="2489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7374D398-CAD3-7C07-22F0-5976A911E073}"/>
              </a:ext>
            </a:extLst>
          </p:cNvPr>
          <p:cNvSpPr/>
          <p:nvPr/>
        </p:nvSpPr>
        <p:spPr>
          <a:xfrm>
            <a:off x="8791728" y="3730227"/>
            <a:ext cx="116703" cy="2489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9C826ACD-9C68-B99D-A5A9-2E67AB8634A3}"/>
              </a:ext>
            </a:extLst>
          </p:cNvPr>
          <p:cNvSpPr/>
          <p:nvPr/>
        </p:nvSpPr>
        <p:spPr>
          <a:xfrm>
            <a:off x="8936864" y="3730227"/>
            <a:ext cx="116703" cy="292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2E4C595A-5982-1DB3-894B-96A9D15ABCBE}"/>
              </a:ext>
            </a:extLst>
          </p:cNvPr>
          <p:cNvSpPr/>
          <p:nvPr/>
        </p:nvSpPr>
        <p:spPr>
          <a:xfrm>
            <a:off x="9082000" y="3732925"/>
            <a:ext cx="116703" cy="292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4EBB1E83-5C5B-E79D-A931-1C5D0419ACC5}"/>
              </a:ext>
            </a:extLst>
          </p:cNvPr>
          <p:cNvSpPr/>
          <p:nvPr/>
        </p:nvSpPr>
        <p:spPr>
          <a:xfrm>
            <a:off x="9227136" y="3730227"/>
            <a:ext cx="116703" cy="30596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5FF212A2-1F35-29BB-2815-8116771E1C20}"/>
              </a:ext>
            </a:extLst>
          </p:cNvPr>
          <p:cNvSpPr/>
          <p:nvPr/>
        </p:nvSpPr>
        <p:spPr>
          <a:xfrm>
            <a:off x="9372272" y="3730227"/>
            <a:ext cx="116703" cy="3663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C36CBF55-DABE-F4D9-CA90-EED979E923EA}"/>
              </a:ext>
            </a:extLst>
          </p:cNvPr>
          <p:cNvSpPr/>
          <p:nvPr/>
        </p:nvSpPr>
        <p:spPr>
          <a:xfrm>
            <a:off x="9517408" y="3730228"/>
            <a:ext cx="116703" cy="38927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51475D35-BB68-F1DE-2F61-02A3EF955491}"/>
              </a:ext>
            </a:extLst>
          </p:cNvPr>
          <p:cNvSpPr/>
          <p:nvPr/>
        </p:nvSpPr>
        <p:spPr>
          <a:xfrm>
            <a:off x="9662544" y="3730227"/>
            <a:ext cx="116703" cy="44358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E1D1B860-3BEE-F866-4429-4A69C6C070B2}"/>
              </a:ext>
            </a:extLst>
          </p:cNvPr>
          <p:cNvSpPr/>
          <p:nvPr/>
        </p:nvSpPr>
        <p:spPr>
          <a:xfrm>
            <a:off x="9807680" y="3730227"/>
            <a:ext cx="116703" cy="4587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F002BB89-E983-081B-4FC7-FD7F65D88FEE}"/>
              </a:ext>
            </a:extLst>
          </p:cNvPr>
          <p:cNvSpPr/>
          <p:nvPr/>
        </p:nvSpPr>
        <p:spPr>
          <a:xfrm>
            <a:off x="9952816" y="3737790"/>
            <a:ext cx="116703" cy="4587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71F171D1-D32F-54EA-3A81-DC14EF00ACEE}"/>
              </a:ext>
            </a:extLst>
          </p:cNvPr>
          <p:cNvSpPr/>
          <p:nvPr/>
        </p:nvSpPr>
        <p:spPr>
          <a:xfrm>
            <a:off x="10097952" y="3734238"/>
            <a:ext cx="116703" cy="45871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61794F7F-9F71-BBE1-5322-20B5CF16CF61}"/>
              </a:ext>
            </a:extLst>
          </p:cNvPr>
          <p:cNvSpPr/>
          <p:nvPr/>
        </p:nvSpPr>
        <p:spPr>
          <a:xfrm>
            <a:off x="10243088" y="3737790"/>
            <a:ext cx="116703" cy="4908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33FAAE65-70FC-A843-6710-A615498225E6}"/>
              </a:ext>
            </a:extLst>
          </p:cNvPr>
          <p:cNvSpPr/>
          <p:nvPr/>
        </p:nvSpPr>
        <p:spPr>
          <a:xfrm>
            <a:off x="10388224" y="3730228"/>
            <a:ext cx="116703" cy="52383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108BD201-B282-B0B2-5B58-999D4FE7A43B}"/>
              </a:ext>
            </a:extLst>
          </p:cNvPr>
          <p:cNvSpPr/>
          <p:nvPr/>
        </p:nvSpPr>
        <p:spPr>
          <a:xfrm>
            <a:off x="10533360" y="3737791"/>
            <a:ext cx="116703" cy="5741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33204CDD-4FA2-F770-7437-37AD696DAA81}"/>
              </a:ext>
            </a:extLst>
          </p:cNvPr>
          <p:cNvSpPr/>
          <p:nvPr/>
        </p:nvSpPr>
        <p:spPr>
          <a:xfrm>
            <a:off x="10678496" y="3730227"/>
            <a:ext cx="116703" cy="6468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26A327DD-CA69-BFD4-71BE-C610F902CCD7}"/>
              </a:ext>
            </a:extLst>
          </p:cNvPr>
          <p:cNvSpPr/>
          <p:nvPr/>
        </p:nvSpPr>
        <p:spPr>
          <a:xfrm>
            <a:off x="10823632" y="3730228"/>
            <a:ext cx="116703" cy="6622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E2A96611-07B7-BF5E-4275-004C7403194A}"/>
              </a:ext>
            </a:extLst>
          </p:cNvPr>
          <p:cNvSpPr/>
          <p:nvPr/>
        </p:nvSpPr>
        <p:spPr>
          <a:xfrm>
            <a:off x="10968768" y="3730227"/>
            <a:ext cx="116703" cy="73750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4E186A55-25EF-0245-0FDB-1394FD16098D}"/>
              </a:ext>
            </a:extLst>
          </p:cNvPr>
          <p:cNvSpPr/>
          <p:nvPr/>
        </p:nvSpPr>
        <p:spPr>
          <a:xfrm>
            <a:off x="11113904" y="3737790"/>
            <a:ext cx="116703" cy="7553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20038D44-49E1-0EA1-308F-CD807F626771}"/>
              </a:ext>
            </a:extLst>
          </p:cNvPr>
          <p:cNvSpPr/>
          <p:nvPr/>
        </p:nvSpPr>
        <p:spPr>
          <a:xfrm>
            <a:off x="11259040" y="3737791"/>
            <a:ext cx="116703" cy="9444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071448AC-A546-28E1-D4A7-20F60D31764A}"/>
              </a:ext>
            </a:extLst>
          </p:cNvPr>
          <p:cNvSpPr/>
          <p:nvPr/>
        </p:nvSpPr>
        <p:spPr>
          <a:xfrm>
            <a:off x="11404176" y="3730227"/>
            <a:ext cx="116703" cy="103612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B59AE8EF-257F-95A7-51AF-E2B3CC39BE2A}"/>
              </a:ext>
            </a:extLst>
          </p:cNvPr>
          <p:cNvSpPr/>
          <p:nvPr/>
        </p:nvSpPr>
        <p:spPr>
          <a:xfrm>
            <a:off x="11549312" y="3730227"/>
            <a:ext cx="116703" cy="10439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A2B2CFA1-96C2-9607-A3E0-98C2097013C8}"/>
              </a:ext>
            </a:extLst>
          </p:cNvPr>
          <p:cNvSpPr/>
          <p:nvPr/>
        </p:nvSpPr>
        <p:spPr>
          <a:xfrm>
            <a:off x="11694435" y="3730227"/>
            <a:ext cx="116703" cy="150897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7AC70587-7AEF-B0A1-5CEF-DAF09E9A1A94}"/>
              </a:ext>
            </a:extLst>
          </p:cNvPr>
          <p:cNvGrpSpPr/>
          <p:nvPr/>
        </p:nvGrpSpPr>
        <p:grpSpPr>
          <a:xfrm>
            <a:off x="6417015" y="3429925"/>
            <a:ext cx="5461128" cy="758622"/>
            <a:chOff x="6417015" y="3429925"/>
            <a:chExt cx="5461128" cy="758622"/>
          </a:xfrm>
        </p:grpSpPr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EDF49E88-D899-D036-F8F9-45078E34CF1C}"/>
                </a:ext>
              </a:extLst>
            </p:cNvPr>
            <p:cNvCxnSpPr>
              <a:cxnSpLocks/>
            </p:cNvCxnSpPr>
            <p:nvPr/>
          </p:nvCxnSpPr>
          <p:spPr>
            <a:xfrm>
              <a:off x="6421305" y="3429925"/>
              <a:ext cx="5456838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74321B7E-836B-5E34-F187-48B8A42192CA}"/>
                </a:ext>
              </a:extLst>
            </p:cNvPr>
            <p:cNvCxnSpPr>
              <a:cxnSpLocks/>
            </p:cNvCxnSpPr>
            <p:nvPr/>
          </p:nvCxnSpPr>
          <p:spPr>
            <a:xfrm>
              <a:off x="6421305" y="4188547"/>
              <a:ext cx="5456838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1073C5B0-3259-CB16-13AB-BE1501A658A0}"/>
                </a:ext>
              </a:extLst>
            </p:cNvPr>
            <p:cNvCxnSpPr>
              <a:cxnSpLocks/>
            </p:cNvCxnSpPr>
            <p:nvPr/>
          </p:nvCxnSpPr>
          <p:spPr>
            <a:xfrm>
              <a:off x="6417015" y="3731785"/>
              <a:ext cx="5456838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431704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4A2E0-AA9D-6D0A-1BCE-9E6151DE4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55E630D-652F-5DC6-4713-5A72DCD98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Targeting </a:t>
            </a:r>
            <a:r>
              <a:rPr lang="en-US" i="1" dirty="0"/>
              <a:t>KRAS</a:t>
            </a:r>
            <a:r>
              <a:rPr lang="en-US" dirty="0"/>
              <a:t> G12C in mPDAC: Adagrasib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A3B1087-8A51-A4CF-650E-3ACC4927B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KRYSTAL-1: phase I/II trial of adagrasib for patients with </a:t>
            </a:r>
            <a:r>
              <a:rPr lang="en-US" sz="2000" i="1" dirty="0"/>
              <a:t>KRAS</a:t>
            </a:r>
            <a:r>
              <a:rPr lang="en-US" sz="2000" dirty="0"/>
              <a:t> p.G12C mutation–positive unresectable or metastatic solid tumors who had progressed on standard of care or who had no available standard of care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B706B7D-B2B9-D0F5-0AC3-FAB286DD11C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Bekaii-Saab. ASCO GI 2022. Abstr 519.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635BB9-CA77-B00F-8D98-07A499484B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518152"/>
              </p:ext>
            </p:extLst>
          </p:nvPr>
        </p:nvGraphicFramePr>
        <p:xfrm>
          <a:off x="220662" y="2245361"/>
          <a:ext cx="5682300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0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0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20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7055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O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utcome, </a:t>
                      </a:r>
                      <a:br>
                        <a:rPr lang="en-US" sz="1600" dirty="0">
                          <a:solidFill>
                            <a:schemeClr val="bg2"/>
                          </a:solidFill>
                        </a:rPr>
                      </a:br>
                      <a:r>
                        <a:rPr sz="1600" dirty="0">
                          <a:solidFill>
                            <a:schemeClr val="bg2"/>
                          </a:solidFill>
                        </a:rPr>
                        <a:t>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>
                          <a:solidFill>
                            <a:schemeClr val="bg2"/>
                          </a:solidFill>
                        </a:rPr>
                        <a:t>PDAC </a:t>
                      </a:r>
                      <a:br>
                        <a:rPr lang="en-US" sz="1600" dirty="0">
                          <a:solidFill>
                            <a:schemeClr val="bg2"/>
                          </a:solidFill>
                        </a:rPr>
                      </a:br>
                      <a:r>
                        <a:rPr sz="1600" dirty="0">
                          <a:solidFill>
                            <a:schemeClr val="bg2"/>
                          </a:solidFill>
                        </a:rPr>
                        <a:t>(n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=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10)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>
                          <a:solidFill>
                            <a:schemeClr val="bg2"/>
                          </a:solidFill>
                        </a:rPr>
                        <a:t>Other GI 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C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ancers </a:t>
                      </a:r>
                      <a:br>
                        <a:rPr lang="en-US" sz="1600" dirty="0">
                          <a:solidFill>
                            <a:schemeClr val="bg2"/>
                          </a:solidFill>
                        </a:rPr>
                      </a:br>
                      <a:r>
                        <a:rPr sz="1600" dirty="0">
                          <a:solidFill>
                            <a:schemeClr val="bg2"/>
                          </a:solidFill>
                        </a:rPr>
                        <a:t>(n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=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17)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>
                          <a:solidFill>
                            <a:schemeClr val="bg2"/>
                          </a:solidFill>
                        </a:rPr>
                        <a:t>Overall GI 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C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ancers </a:t>
                      </a:r>
                      <a:br>
                        <a:rPr lang="en-US" sz="1600" dirty="0">
                          <a:solidFill>
                            <a:schemeClr val="bg2"/>
                          </a:solidFill>
                        </a:rPr>
                      </a:br>
                      <a:r>
                        <a:rPr sz="1600" dirty="0">
                          <a:solidFill>
                            <a:schemeClr val="bg2"/>
                          </a:solidFill>
                        </a:rPr>
                        <a:t>(n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=</a:t>
                      </a:r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600" dirty="0">
                          <a:solidFill>
                            <a:schemeClr val="bg2"/>
                          </a:solidFill>
                        </a:rPr>
                        <a:t>27)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837">
                <a:tc>
                  <a:txBody>
                    <a:bodyPr/>
                    <a:lstStyle/>
                    <a:p>
                      <a:r>
                        <a:rPr lang="en-US" sz="1600" dirty="0"/>
                        <a:t>ORR</a:t>
                      </a:r>
                      <a:endParaRPr sz="16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/>
                        <a:t>5 (50)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/>
                        <a:t>6 (35)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/>
                        <a:t>11 (41)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5837">
                <a:tc gridSpan="4">
                  <a:txBody>
                    <a:bodyPr/>
                    <a:lstStyle/>
                    <a:p>
                      <a:r>
                        <a:rPr sz="1600" dirty="0"/>
                        <a:t>Best overall response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837">
                <a:tc>
                  <a:txBody>
                    <a:bodyPr/>
                    <a:lstStyle/>
                    <a:p>
                      <a:r>
                        <a:rPr lang="en-US" sz="1600" dirty="0"/>
                        <a:t>CR</a:t>
                      </a:r>
                      <a:endParaRPr sz="16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0 (0)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0 (0)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/>
                        <a:t>0 (0)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5837">
                <a:tc>
                  <a:txBody>
                    <a:bodyPr/>
                    <a:lstStyle/>
                    <a:p>
                      <a:r>
                        <a:rPr lang="en-US" sz="1600" dirty="0"/>
                        <a:t>PR</a:t>
                      </a:r>
                      <a:endParaRPr sz="16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5 (50)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6 (35)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11 (41)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5837">
                <a:tc>
                  <a:txBody>
                    <a:bodyPr/>
                    <a:lstStyle/>
                    <a:p>
                      <a:r>
                        <a:rPr lang="en-US" sz="1600" dirty="0"/>
                        <a:t>SD</a:t>
                      </a:r>
                      <a:endParaRPr sz="16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5 (50)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11 (65)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16 (59)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5837">
                <a:tc>
                  <a:txBody>
                    <a:bodyPr/>
                    <a:lstStyle/>
                    <a:p>
                      <a:r>
                        <a:rPr lang="en-US" sz="1600" dirty="0"/>
                        <a:t>DCR</a:t>
                      </a:r>
                      <a:endParaRPr sz="16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10 (100)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17 (100)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600" dirty="0"/>
                        <a:t>27 (100)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169E80E-7A6E-581D-9F4B-E36499509B84}"/>
              </a:ext>
            </a:extLst>
          </p:cNvPr>
          <p:cNvSpPr txBox="1"/>
          <p:nvPr/>
        </p:nvSpPr>
        <p:spPr>
          <a:xfrm>
            <a:off x="7041942" y="2276144"/>
            <a:ext cx="4519671" cy="317646"/>
          </a:xfrm>
          <a:prstGeom prst="rect">
            <a:avLst/>
          </a:prstGeom>
          <a:solidFill>
            <a:schemeClr val="bg1"/>
          </a:solidFill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1" dirty="0"/>
              <a:t>Best Tumor Change From Baseline (PDAC, n = 10)</a:t>
            </a:r>
          </a:p>
        </p:txBody>
      </p:sp>
      <p:sp>
        <p:nvSpPr>
          <p:cNvPr id="6" name="Freeform 7">
            <a:extLst>
              <a:ext uri="{FF2B5EF4-FFF2-40B4-BE49-F238E27FC236}">
                <a16:creationId xmlns:a16="http://schemas.microsoft.com/office/drawing/2014/main" id="{6A0DE7F5-6B32-2539-00E9-7B37CD2137D8}"/>
              </a:ext>
            </a:extLst>
          </p:cNvPr>
          <p:cNvSpPr/>
          <p:nvPr/>
        </p:nvSpPr>
        <p:spPr bwMode="auto">
          <a:xfrm>
            <a:off x="6871582" y="2891366"/>
            <a:ext cx="4782785" cy="2628075"/>
          </a:xfrm>
          <a:custGeom>
            <a:avLst/>
            <a:gdLst>
              <a:gd name="connsiteX0" fmla="*/ 0 w 7013448"/>
              <a:gd name="connsiteY0" fmla="*/ 0 h 2926080"/>
              <a:gd name="connsiteX1" fmla="*/ 0 w 7013448"/>
              <a:gd name="connsiteY1" fmla="*/ 2926080 h 2926080"/>
              <a:gd name="connsiteX2" fmla="*/ 7013448 w 7013448"/>
              <a:gd name="connsiteY2" fmla="*/ 2926080 h 292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013448" h="2926080">
                <a:moveTo>
                  <a:pt x="0" y="0"/>
                </a:moveTo>
                <a:lnTo>
                  <a:pt x="0" y="2926080"/>
                </a:lnTo>
                <a:lnTo>
                  <a:pt x="7013448" y="2926080"/>
                </a:lnTo>
              </a:path>
            </a:pathLst>
          </a:cu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6AA847-0F55-93C4-57E8-5A4718804DDF}"/>
              </a:ext>
            </a:extLst>
          </p:cNvPr>
          <p:cNvSpPr txBox="1"/>
          <p:nvPr/>
        </p:nvSpPr>
        <p:spPr bwMode="auto">
          <a:xfrm rot="16200000">
            <a:off x="4618432" y="4037621"/>
            <a:ext cx="33890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Poppins Medium" panose="00000600000000000000" pitchFamily="2" charset="0"/>
                <a:cs typeface="Poppins Medium" panose="00000600000000000000" pitchFamily="2" charset="0"/>
              </a:rPr>
              <a:t>Maximum % Change From Baseline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C79D485-608A-D9F6-584B-708A269008A3}"/>
              </a:ext>
            </a:extLst>
          </p:cNvPr>
          <p:cNvGrpSpPr/>
          <p:nvPr/>
        </p:nvGrpSpPr>
        <p:grpSpPr>
          <a:xfrm>
            <a:off x="6807323" y="2891366"/>
            <a:ext cx="52178" cy="2390273"/>
            <a:chOff x="6354763" y="3560908"/>
            <a:chExt cx="68208" cy="1395546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FE9A94C0-F7EE-1161-BF86-5513D0FD7640}"/>
                </a:ext>
              </a:extLst>
            </p:cNvPr>
            <p:cNvGrpSpPr/>
            <p:nvPr/>
          </p:nvGrpSpPr>
          <p:grpSpPr>
            <a:xfrm>
              <a:off x="6356428" y="3841617"/>
              <a:ext cx="66543" cy="1114837"/>
              <a:chOff x="2759926" y="1648662"/>
              <a:chExt cx="94786" cy="2234352"/>
            </a:xfrm>
          </p:grpSpPr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BCA4E1A4-F89F-4D41-AA58-D7723DBAD66A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1648662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E1B814D6-B95B-EE76-A2AE-1394804C167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2207250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DF8963D2-143A-44E5-5F19-21D16DD47D6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2765838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AEA6B5C1-1C45-D585-6C0A-CBA4D17182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3324426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EF818225-D30F-9599-4B83-33BFE2FC4E5E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9926" y="3883014"/>
                <a:ext cx="94786" cy="0"/>
              </a:xfrm>
              <a:prstGeom prst="line">
                <a:avLst/>
              </a:prstGeom>
              <a:noFill/>
              <a:ln w="12700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7545E82D-10A0-1DBC-958C-1BE752CC873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354763" y="3560908"/>
              <a:ext cx="66543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768EC14-D64E-8FFE-3E5A-7BF4166BAF95}"/>
              </a:ext>
            </a:extLst>
          </p:cNvPr>
          <p:cNvGrpSpPr/>
          <p:nvPr/>
        </p:nvGrpSpPr>
        <p:grpSpPr>
          <a:xfrm>
            <a:off x="6395138" y="2754100"/>
            <a:ext cx="477490" cy="2837485"/>
            <a:chOff x="5935065" y="3438070"/>
            <a:chExt cx="477490" cy="1642857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7CAE4CA1-059B-2AEA-1854-29B3D25DEE3C}"/>
                </a:ext>
              </a:extLst>
            </p:cNvPr>
            <p:cNvGrpSpPr/>
            <p:nvPr/>
          </p:nvGrpSpPr>
          <p:grpSpPr>
            <a:xfrm>
              <a:off x="5935065" y="3992812"/>
              <a:ext cx="463589" cy="1088115"/>
              <a:chOff x="276987" y="3188370"/>
              <a:chExt cx="463589" cy="1761750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AF2AA267-DF06-4F58-22C5-33EF04965FCE}"/>
                  </a:ext>
                </a:extLst>
              </p:cNvPr>
              <p:cNvSpPr txBox="1"/>
              <p:nvPr/>
            </p:nvSpPr>
            <p:spPr bwMode="auto">
              <a:xfrm>
                <a:off x="286605" y="3188370"/>
                <a:ext cx="453971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-20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FA7E4E5-267F-269D-D5AA-14B921D6741C}"/>
                  </a:ext>
                </a:extLst>
              </p:cNvPr>
              <p:cNvSpPr txBox="1"/>
              <p:nvPr/>
            </p:nvSpPr>
            <p:spPr bwMode="auto">
              <a:xfrm>
                <a:off x="278590" y="3637657"/>
                <a:ext cx="461986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-40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44D54C-3238-24F7-B33C-16879CFCDCCE}"/>
                  </a:ext>
                </a:extLst>
              </p:cNvPr>
              <p:cNvSpPr txBox="1"/>
              <p:nvPr/>
            </p:nvSpPr>
            <p:spPr bwMode="auto">
              <a:xfrm>
                <a:off x="276987" y="4086943"/>
                <a:ext cx="463589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-60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8379344-F965-DA63-F127-C04F0EFC9B8A}"/>
                  </a:ext>
                </a:extLst>
              </p:cNvPr>
              <p:cNvSpPr txBox="1"/>
              <p:nvPr/>
            </p:nvSpPr>
            <p:spPr bwMode="auto">
              <a:xfrm>
                <a:off x="276987" y="4536231"/>
                <a:ext cx="463589" cy="4138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0" fontAlgn="base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-80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420C03A-B186-4E50-5875-4270263E402C}"/>
                </a:ext>
              </a:extLst>
            </p:cNvPr>
            <p:cNvSpPr txBox="1"/>
            <p:nvPr/>
          </p:nvSpPr>
          <p:spPr bwMode="auto">
            <a:xfrm>
              <a:off x="6043543" y="3438070"/>
              <a:ext cx="369012" cy="255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20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264E9A2-F090-5290-D85B-596901DD105D}"/>
                </a:ext>
              </a:extLst>
            </p:cNvPr>
            <p:cNvSpPr txBox="1"/>
            <p:nvPr/>
          </p:nvSpPr>
          <p:spPr bwMode="auto">
            <a:xfrm>
              <a:off x="6131709" y="3715564"/>
              <a:ext cx="280846" cy="255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9C0472D7-18DF-5A9F-434A-2A09A83206C3}"/>
              </a:ext>
            </a:extLst>
          </p:cNvPr>
          <p:cNvSpPr/>
          <p:nvPr/>
        </p:nvSpPr>
        <p:spPr>
          <a:xfrm>
            <a:off x="7020158" y="3372161"/>
            <a:ext cx="257197" cy="1514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1ADB613-BC57-69CC-20B2-1C7635957873}"/>
              </a:ext>
            </a:extLst>
          </p:cNvPr>
          <p:cNvSpPr/>
          <p:nvPr/>
        </p:nvSpPr>
        <p:spPr>
          <a:xfrm>
            <a:off x="7499280" y="3372161"/>
            <a:ext cx="257197" cy="2678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133A34C-C757-B3C8-2239-85B5B5331B60}"/>
              </a:ext>
            </a:extLst>
          </p:cNvPr>
          <p:cNvSpPr/>
          <p:nvPr/>
        </p:nvSpPr>
        <p:spPr>
          <a:xfrm>
            <a:off x="7977646" y="3372162"/>
            <a:ext cx="257197" cy="603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E985E09-780D-A8D3-7188-B66FF3FDBB94}"/>
              </a:ext>
            </a:extLst>
          </p:cNvPr>
          <p:cNvSpPr/>
          <p:nvPr/>
        </p:nvSpPr>
        <p:spPr>
          <a:xfrm>
            <a:off x="8455313" y="3372161"/>
            <a:ext cx="257197" cy="65403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C71575C-692A-0B92-DA42-C0AC9850353C}"/>
              </a:ext>
            </a:extLst>
          </p:cNvPr>
          <p:cNvSpPr/>
          <p:nvPr/>
        </p:nvSpPr>
        <p:spPr>
          <a:xfrm>
            <a:off x="8945679" y="3371847"/>
            <a:ext cx="257197" cy="7549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EA04D7-0904-F22C-2DA4-3D08D7D71E2F}"/>
              </a:ext>
            </a:extLst>
          </p:cNvPr>
          <p:cNvSpPr/>
          <p:nvPr/>
        </p:nvSpPr>
        <p:spPr>
          <a:xfrm>
            <a:off x="9424045" y="3375421"/>
            <a:ext cx="257197" cy="8536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D70BED3E-7E9D-F220-FB60-0CCB9F6F2058}"/>
              </a:ext>
            </a:extLst>
          </p:cNvPr>
          <p:cNvSpPr/>
          <p:nvPr/>
        </p:nvSpPr>
        <p:spPr>
          <a:xfrm>
            <a:off x="9901712" y="3371847"/>
            <a:ext cx="257197" cy="8741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564E2AC-14D4-A604-FF1B-4AE133F16702}"/>
              </a:ext>
            </a:extLst>
          </p:cNvPr>
          <p:cNvSpPr/>
          <p:nvPr/>
        </p:nvSpPr>
        <p:spPr>
          <a:xfrm>
            <a:off x="10388210" y="3371847"/>
            <a:ext cx="257197" cy="8948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8B0AB4A-EEC5-5FC4-CA33-C08EDEB0BC9D}"/>
              </a:ext>
            </a:extLst>
          </p:cNvPr>
          <p:cNvSpPr/>
          <p:nvPr/>
        </p:nvSpPr>
        <p:spPr>
          <a:xfrm>
            <a:off x="10866576" y="3371848"/>
            <a:ext cx="257197" cy="14535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7D8D602-3FEB-5C75-9F50-8A6B357A451A}"/>
              </a:ext>
            </a:extLst>
          </p:cNvPr>
          <p:cNvSpPr/>
          <p:nvPr/>
        </p:nvSpPr>
        <p:spPr>
          <a:xfrm>
            <a:off x="11344243" y="3371847"/>
            <a:ext cx="257197" cy="164185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AA1F4EA0-D9A3-9430-931D-5FB680A653A5}"/>
              </a:ext>
            </a:extLst>
          </p:cNvPr>
          <p:cNvGrpSpPr/>
          <p:nvPr/>
        </p:nvGrpSpPr>
        <p:grpSpPr>
          <a:xfrm>
            <a:off x="6869916" y="3373634"/>
            <a:ext cx="4782785" cy="715993"/>
            <a:chOff x="6417015" y="3731785"/>
            <a:chExt cx="5461128" cy="451424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D2B390D-3454-7B04-88F4-AABD2BBAD260}"/>
                </a:ext>
              </a:extLst>
            </p:cNvPr>
            <p:cNvCxnSpPr>
              <a:cxnSpLocks/>
            </p:cNvCxnSpPr>
            <p:nvPr/>
          </p:nvCxnSpPr>
          <p:spPr>
            <a:xfrm>
              <a:off x="6421305" y="4183209"/>
              <a:ext cx="5456838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246BD836-92DA-7371-8660-552E90A2593D}"/>
                </a:ext>
              </a:extLst>
            </p:cNvPr>
            <p:cNvCxnSpPr>
              <a:cxnSpLocks/>
            </p:cNvCxnSpPr>
            <p:nvPr/>
          </p:nvCxnSpPr>
          <p:spPr>
            <a:xfrm>
              <a:off x="6417015" y="3731785"/>
              <a:ext cx="5456838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90968E5E-B89A-C965-AF36-512EA3C97F12}"/>
              </a:ext>
            </a:extLst>
          </p:cNvPr>
          <p:cNvSpPr txBox="1"/>
          <p:nvPr/>
        </p:nvSpPr>
        <p:spPr bwMode="auto">
          <a:xfrm>
            <a:off x="6959421" y="3541192"/>
            <a:ext cx="3834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SD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78C7E6-580C-DC71-F10B-DDC5EA46DB40}"/>
              </a:ext>
            </a:extLst>
          </p:cNvPr>
          <p:cNvSpPr txBox="1"/>
          <p:nvPr/>
        </p:nvSpPr>
        <p:spPr bwMode="auto">
          <a:xfrm>
            <a:off x="7430940" y="3629162"/>
            <a:ext cx="3834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SD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E962B5E-6F63-0FAC-C374-1C8136EE657B}"/>
              </a:ext>
            </a:extLst>
          </p:cNvPr>
          <p:cNvSpPr txBox="1"/>
          <p:nvPr/>
        </p:nvSpPr>
        <p:spPr bwMode="auto">
          <a:xfrm>
            <a:off x="7919798" y="4057012"/>
            <a:ext cx="3834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SD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21C3836-01BF-C910-9F8F-0000F9D8CE3E}"/>
              </a:ext>
            </a:extLst>
          </p:cNvPr>
          <p:cNvSpPr txBox="1"/>
          <p:nvPr/>
        </p:nvSpPr>
        <p:spPr bwMode="auto">
          <a:xfrm>
            <a:off x="8398542" y="4038330"/>
            <a:ext cx="3834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SD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C0F7341-C119-568B-B554-5F7BD5769C81}"/>
              </a:ext>
            </a:extLst>
          </p:cNvPr>
          <p:cNvSpPr txBox="1"/>
          <p:nvPr/>
        </p:nvSpPr>
        <p:spPr bwMode="auto">
          <a:xfrm>
            <a:off x="10325088" y="4250408"/>
            <a:ext cx="3834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SD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5271891-C5B3-4330-D2E6-08695F11F0FC}"/>
              </a:ext>
            </a:extLst>
          </p:cNvPr>
          <p:cNvSpPr txBox="1"/>
          <p:nvPr/>
        </p:nvSpPr>
        <p:spPr bwMode="auto">
          <a:xfrm>
            <a:off x="8890458" y="4110205"/>
            <a:ext cx="3674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33C057D-0FBD-C6DB-07EF-6D9E67D9E942}"/>
              </a:ext>
            </a:extLst>
          </p:cNvPr>
          <p:cNvSpPr txBox="1"/>
          <p:nvPr/>
        </p:nvSpPr>
        <p:spPr bwMode="auto">
          <a:xfrm>
            <a:off x="9376255" y="4205403"/>
            <a:ext cx="3674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7F658FF-BC97-D476-C0AE-AD9C5400FC3E}"/>
              </a:ext>
            </a:extLst>
          </p:cNvPr>
          <p:cNvSpPr txBox="1"/>
          <p:nvPr/>
        </p:nvSpPr>
        <p:spPr bwMode="auto">
          <a:xfrm>
            <a:off x="9855088" y="4235304"/>
            <a:ext cx="3674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ABCEC5A-F72E-007E-A8DE-7D2FE60ADEA6}"/>
              </a:ext>
            </a:extLst>
          </p:cNvPr>
          <p:cNvSpPr txBox="1"/>
          <p:nvPr/>
        </p:nvSpPr>
        <p:spPr bwMode="auto">
          <a:xfrm>
            <a:off x="10811470" y="4809124"/>
            <a:ext cx="3674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2CD6F6F-7701-E384-BE83-5EC71A89DFCF}"/>
              </a:ext>
            </a:extLst>
          </p:cNvPr>
          <p:cNvSpPr txBox="1"/>
          <p:nvPr/>
        </p:nvSpPr>
        <p:spPr bwMode="auto">
          <a:xfrm>
            <a:off x="11289137" y="4997392"/>
            <a:ext cx="36740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</a:t>
            </a:r>
          </a:p>
        </p:txBody>
      </p:sp>
    </p:spTree>
    <p:extLst>
      <p:ext uri="{BB962C8B-B14F-4D97-AF65-F5344CB8AC3E}">
        <p14:creationId xmlns:p14="http://schemas.microsoft.com/office/powerpoint/2010/main" val="5450350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2D5C7-3122-79AB-740D-3E6D8FD68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Targeted Therapies for PDAC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C13BA-31D5-E087-82C7-C55A9926AF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5587456"/>
            <a:ext cx="11740260" cy="502445"/>
          </a:xfrm>
        </p:spPr>
        <p:txBody>
          <a:bodyPr/>
          <a:lstStyle/>
          <a:p>
            <a:r>
              <a:rPr lang="en-US" sz="2000" dirty="0"/>
              <a:t>NGS recommended for all metastatic PDAC</a:t>
            </a:r>
          </a:p>
          <a:p>
            <a:endParaRPr lang="en-US" sz="2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21E7DB-143E-2A1D-D136-5A7D1A64AC4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674043" y="6302375"/>
            <a:ext cx="6850445" cy="327025"/>
          </a:xfrm>
        </p:spPr>
        <p:txBody>
          <a:bodyPr/>
          <a:lstStyle/>
          <a:p>
            <a:r>
              <a:rPr lang="en-US" dirty="0"/>
              <a:t>NCCN. Clinical practice guidelines in oncology: pancreatic adenocarcinoma. v.1.2026. nccn.org. </a:t>
            </a:r>
            <a:br>
              <a:rPr lang="en-US" dirty="0"/>
            </a:br>
            <a:r>
              <a:rPr lang="en-US" dirty="0"/>
              <a:t>Reiss. ASCO Educational Book. 2025;45:e473204.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8F5D3F2-88D5-F9A5-EFFA-7015C59989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03381"/>
              </p:ext>
            </p:extLst>
          </p:nvPr>
        </p:nvGraphicFramePr>
        <p:xfrm>
          <a:off x="210246" y="1335023"/>
          <a:ext cx="11750676" cy="4114800"/>
        </p:xfrm>
        <a:graphic>
          <a:graphicData uri="http://schemas.openxmlformats.org/drawingml/2006/table">
            <a:tbl>
              <a:tblPr firstRow="1" bandRow="1"/>
              <a:tblGrid>
                <a:gridCol w="3447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22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804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6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9pPr>
                    </a:lstStyle>
                    <a:p>
                      <a:r>
                        <a:rPr lang="en-US" sz="1800" dirty="0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Alteration</a:t>
                      </a:r>
                      <a:endParaRPr sz="1800" dirty="0">
                        <a:solidFill>
                          <a:schemeClr val="bg2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450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Incidence (%)</a:t>
                      </a:r>
                      <a:endParaRPr sz="1800" dirty="0">
                        <a:solidFill>
                          <a:schemeClr val="bg2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450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Targeted Therapies</a:t>
                      </a:r>
                      <a:endParaRPr sz="1800" dirty="0">
                        <a:solidFill>
                          <a:schemeClr val="bg2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045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Germline </a:t>
                      </a:r>
                      <a:r>
                        <a:rPr lang="en-US" sz="1800" i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BRCA1/2</a:t>
                      </a: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mutation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4-7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Olaparib (PARPi)</a:t>
                      </a:r>
                      <a:endParaRPr lang="en-US"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MSI-H/dMMR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1-2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Pembrolizumab (tissue-agnostic approval)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7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r>
                        <a:rPr lang="en-US" sz="1800" i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NTRK</a:t>
                      </a: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fusion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&lt;1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Larotrectinib, entrectinib, or repotrectinib</a:t>
                      </a:r>
                      <a:b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</a:br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(tissue-agnostic approvals)</a:t>
                      </a:r>
                      <a:endParaRPr lang="en-US"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7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r>
                        <a:rPr lang="en-US" sz="1800" i="1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BRAF</a:t>
                      </a:r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</a:t>
                      </a:r>
                      <a:r>
                        <a:rPr lang="en-US" sz="1800" i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V600E</a:t>
                      </a:r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mutation</a:t>
                      </a:r>
                      <a:endParaRPr lang="en-US"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2-3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Dabrafenib/trametinib </a:t>
                      </a:r>
                      <a:b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</a:b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(tissue-agnostic approval)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6131">
                <a:tc>
                  <a:txBody>
                    <a:bodyPr/>
                    <a:lstStyle/>
                    <a:p>
                      <a:r>
                        <a:rPr lang="en-US" sz="1800" i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RET</a:t>
                      </a: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fusion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&lt;1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Selpercatinib (tissue-agnostic approval)</a:t>
                      </a:r>
                      <a:endParaRPr lang="en-US"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59167"/>
                  </a:ext>
                </a:extLst>
              </a:tr>
              <a:tr h="325730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HER2 positive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1-7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Trastuzumab deruxtecan </a:t>
                      </a:r>
                      <a:b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</a:b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(tissue-agnostic approval)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119960"/>
                  </a:ext>
                </a:extLst>
              </a:tr>
              <a:tr h="186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r>
                        <a:rPr lang="en-US" sz="1800" i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NRG1</a:t>
                      </a: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fusion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~1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oppins"/>
                        </a:defRPr>
                      </a:lvl9pPr>
                    </a:lstStyle>
                    <a:p>
                      <a:pPr algn="ctr"/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Zenocutuzumab</a:t>
                      </a:r>
                      <a:endParaRPr lang="en-US"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6131">
                <a:tc>
                  <a:txBody>
                    <a:bodyPr/>
                    <a:lstStyle/>
                    <a:p>
                      <a:r>
                        <a:rPr lang="en-US" sz="1800" i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KRAS</a:t>
                      </a: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G12C mutation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1-2 of </a:t>
                      </a:r>
                      <a:r>
                        <a:rPr lang="en-US" sz="1800" i="1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KRAS</a:t>
                      </a:r>
                      <a:r>
                        <a:rPr lang="en-US" sz="1800" dirty="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 mutations </a:t>
                      </a:r>
                      <a:endParaRPr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Sotorasib or adagrasib (off label)</a:t>
                      </a:r>
                      <a:endParaRPr lang="en-US" sz="1800" dirty="0"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4598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5283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A3A0D-FB32-B464-493D-5BF11A762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264E7AD2-2A61-08AF-0DA9-92F53DE33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559127"/>
          </a:xfrm>
        </p:spPr>
        <p:txBody>
          <a:bodyPr>
            <a:spAutoFit/>
          </a:bodyPr>
          <a:lstStyle/>
          <a:p>
            <a:r>
              <a:rPr lang="en-US" dirty="0"/>
              <a:t>From RAS Biology to RAS Therapeutics</a:t>
            </a:r>
          </a:p>
        </p:txBody>
      </p:sp>
    </p:spTree>
    <p:extLst>
      <p:ext uri="{BB962C8B-B14F-4D97-AF65-F5344CB8AC3E}">
        <p14:creationId xmlns:p14="http://schemas.microsoft.com/office/powerpoint/2010/main" val="25274356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1B0F0-F150-96CA-6F44-C64C26F7B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FE81DE2-5829-3B35-C435-75B16AB70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499619"/>
            <a:ext cx="11740260" cy="565219"/>
          </a:xfrm>
        </p:spPr>
        <p:txBody>
          <a:bodyPr/>
          <a:lstStyle/>
          <a:p>
            <a:r>
              <a:rPr lang="en-US" sz="3600" dirty="0"/>
              <a:t>Why This Matters Now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18FF7F6-FE6F-E5C1-FB6A-D148A38F0A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69717118"/>
              </p:ext>
            </p:extLst>
          </p:nvPr>
        </p:nvGraphicFramePr>
        <p:xfrm>
          <a:off x="1510703" y="1287710"/>
          <a:ext cx="7823199" cy="4513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46743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90276-1DA3-CBBE-6571-EB25C1EE0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2D811-576B-C283-FBB2-19D37A24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/>
          <a:lstStyle/>
          <a:p>
            <a:r>
              <a:rPr lang="en-US" dirty="0"/>
              <a:t>Multi-Allele Targeting: Pan-RAS Inhibitors</a:t>
            </a:r>
          </a:p>
        </p:txBody>
      </p:sp>
    </p:spTree>
    <p:extLst>
      <p:ext uri="{BB962C8B-B14F-4D97-AF65-F5344CB8AC3E}">
        <p14:creationId xmlns:p14="http://schemas.microsoft.com/office/powerpoint/2010/main" val="27227860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EDCFE15-0252-2911-42E5-05DF57560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Think About RAS-Targeted Therapy in PDAC in 2026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FDD13B8-C637-A047-3663-96438A445F8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Riedl. Cancer Cell. 2026;44:471. https://creativecommons.org/licenses/by/4.0/.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6E98EE-C5FC-E724-2CF3-FAB001FC1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445" y="1335023"/>
            <a:ext cx="9881110" cy="477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7566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08291A25-1940-9593-CA41-D5F01C149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ym typeface="Wingdings" pitchFamily="2" charset="2"/>
              </a:rPr>
              <a:t>Off-State vs On-State, Allele-Specific vs Pan-KRAS/RAS Inhibition</a:t>
            </a:r>
            <a:endParaRPr lang="en-US" sz="2400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77637589-3E98-D4BA-4E47-FBA84B4AA1A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Adapted from Cox. Science. 2024;385:1274.</a:t>
            </a:r>
            <a:br>
              <a:rPr lang="en-US" dirty="0"/>
            </a:br>
            <a:r>
              <a:rPr lang="en-US" dirty="0"/>
              <a:t>Riedl. Cancer Cell. 2026;44:471.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6EAD3D-3BEF-15EA-C92C-10E2CA1E28DD}"/>
              </a:ext>
            </a:extLst>
          </p:cNvPr>
          <p:cNvSpPr txBox="1"/>
          <p:nvPr/>
        </p:nvSpPr>
        <p:spPr>
          <a:xfrm>
            <a:off x="2472534" y="1327526"/>
            <a:ext cx="2466212" cy="317646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algn="ctr"/>
            <a:endParaRPr lang="en-US" sz="16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13779D-3471-9248-5C4B-F6FCAF5C8AC6}"/>
              </a:ext>
            </a:extLst>
          </p:cNvPr>
          <p:cNvSpPr txBox="1"/>
          <p:nvPr/>
        </p:nvSpPr>
        <p:spPr>
          <a:xfrm>
            <a:off x="2405994" y="1630521"/>
            <a:ext cx="2466212" cy="317646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1" dirty="0"/>
              <a:t>Mutant-selective on-state inhibitor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FC4D6E4-0060-6000-0B6E-9BE567C7E97A}"/>
              </a:ext>
            </a:extLst>
          </p:cNvPr>
          <p:cNvSpPr txBox="1"/>
          <p:nvPr/>
        </p:nvSpPr>
        <p:spPr>
          <a:xfrm>
            <a:off x="5858838" y="1605039"/>
            <a:ext cx="4101556" cy="317646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1" dirty="0"/>
              <a:t>Tricomplex mutant-selective on-state inhibitors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981AC5-531C-3A01-CF3D-4557134ACF40}"/>
              </a:ext>
            </a:extLst>
          </p:cNvPr>
          <p:cNvCxnSpPr/>
          <p:nvPr/>
        </p:nvCxnSpPr>
        <p:spPr>
          <a:xfrm>
            <a:off x="5508831" y="1630521"/>
            <a:ext cx="0" cy="170699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21C7E4F-2EAD-BF6D-4DD0-80646B8E880B}"/>
              </a:ext>
            </a:extLst>
          </p:cNvPr>
          <p:cNvGrpSpPr/>
          <p:nvPr/>
        </p:nvGrpSpPr>
        <p:grpSpPr>
          <a:xfrm>
            <a:off x="4119285" y="1924053"/>
            <a:ext cx="406673" cy="281949"/>
            <a:chOff x="3735669" y="2039012"/>
            <a:chExt cx="406673" cy="281949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64EC854-E1BD-B80F-CDA2-0D52B82A626E}"/>
                </a:ext>
              </a:extLst>
            </p:cNvPr>
            <p:cNvGrpSpPr/>
            <p:nvPr/>
          </p:nvGrpSpPr>
          <p:grpSpPr>
            <a:xfrm>
              <a:off x="3735669" y="2039012"/>
              <a:ext cx="394299" cy="281949"/>
              <a:chOff x="2401139" y="2660119"/>
              <a:chExt cx="394299" cy="305503"/>
            </a:xfrm>
          </p:grpSpPr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6A08F4CC-2EBD-9112-14B9-E2EB2E680225}"/>
                  </a:ext>
                </a:extLst>
              </p:cNvPr>
              <p:cNvSpPr/>
              <p:nvPr/>
            </p:nvSpPr>
            <p:spPr>
              <a:xfrm>
                <a:off x="2401139" y="2660119"/>
                <a:ext cx="394299" cy="304312"/>
              </a:xfrm>
              <a:prstGeom prst="roundRect">
                <a:avLst>
                  <a:gd name="adj" fmla="val 3485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38FB814C-D13A-FF86-E3E3-8E7F8C92942F}"/>
                  </a:ext>
                </a:extLst>
              </p:cNvPr>
              <p:cNvSpPr/>
              <p:nvPr/>
            </p:nvSpPr>
            <p:spPr>
              <a:xfrm>
                <a:off x="2647157" y="2825578"/>
                <a:ext cx="148281" cy="1400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6097AC4-F0E4-0DF2-8AFC-C44126AE93DB}"/>
                </a:ext>
              </a:extLst>
            </p:cNvPr>
            <p:cNvSpPr txBox="1"/>
            <p:nvPr/>
          </p:nvSpPr>
          <p:spPr>
            <a:xfrm>
              <a:off x="3779879" y="2097192"/>
              <a:ext cx="362463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GDP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D60421-8B0E-1D41-0EC8-DE26C8F0474E}"/>
              </a:ext>
            </a:extLst>
          </p:cNvPr>
          <p:cNvGrpSpPr/>
          <p:nvPr/>
        </p:nvGrpSpPr>
        <p:grpSpPr>
          <a:xfrm>
            <a:off x="3750839" y="2204903"/>
            <a:ext cx="762745" cy="227715"/>
            <a:chOff x="3455773" y="2582759"/>
            <a:chExt cx="762745" cy="22771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67BFFE8-558A-2A3F-FE19-C89F5BB5A3BE}"/>
                </a:ext>
              </a:extLst>
            </p:cNvPr>
            <p:cNvSpPr/>
            <p:nvPr/>
          </p:nvSpPr>
          <p:spPr>
            <a:xfrm>
              <a:off x="3455773" y="2582759"/>
              <a:ext cx="762745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8DB56E9-A205-E4D2-2142-185B2E354B17}"/>
                </a:ext>
              </a:extLst>
            </p:cNvPr>
            <p:cNvSpPr txBox="1"/>
            <p:nvPr/>
          </p:nvSpPr>
          <p:spPr>
            <a:xfrm>
              <a:off x="3522027" y="2607617"/>
              <a:ext cx="659517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KRAS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G12C</a:t>
              </a:r>
            </a:p>
          </p:txBody>
        </p:sp>
      </p:grpSp>
      <p:sp>
        <p:nvSpPr>
          <p:cNvPr id="24" name="Star: 7 Points 23">
            <a:extLst>
              <a:ext uri="{FF2B5EF4-FFF2-40B4-BE49-F238E27FC236}">
                <a16:creationId xmlns:a16="http://schemas.microsoft.com/office/drawing/2014/main" id="{AFF915B3-5B24-F452-BB3F-DDC77D650146}"/>
              </a:ext>
            </a:extLst>
          </p:cNvPr>
          <p:cNvSpPr/>
          <p:nvPr/>
        </p:nvSpPr>
        <p:spPr>
          <a:xfrm>
            <a:off x="4229396" y="2360942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CBC95FC-A7EC-D1B5-75BE-5DF8E5DC9648}"/>
              </a:ext>
            </a:extLst>
          </p:cNvPr>
          <p:cNvGrpSpPr/>
          <p:nvPr/>
        </p:nvGrpSpPr>
        <p:grpSpPr>
          <a:xfrm>
            <a:off x="4119285" y="2720507"/>
            <a:ext cx="414911" cy="281949"/>
            <a:chOff x="3224512" y="2863443"/>
            <a:chExt cx="414911" cy="281949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2F4319F-84FA-2875-5C00-25B4881B3267}"/>
                </a:ext>
              </a:extLst>
            </p:cNvPr>
            <p:cNvGrpSpPr/>
            <p:nvPr/>
          </p:nvGrpSpPr>
          <p:grpSpPr>
            <a:xfrm flipV="1">
              <a:off x="3224512" y="2863443"/>
              <a:ext cx="394299" cy="281949"/>
              <a:chOff x="2401139" y="2660119"/>
              <a:chExt cx="394299" cy="305503"/>
            </a:xfrm>
          </p:grpSpPr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D606B6B4-19A0-3000-4C39-91BF5065B7A4}"/>
                  </a:ext>
                </a:extLst>
              </p:cNvPr>
              <p:cNvSpPr/>
              <p:nvPr/>
            </p:nvSpPr>
            <p:spPr>
              <a:xfrm>
                <a:off x="2401139" y="2660119"/>
                <a:ext cx="394299" cy="304312"/>
              </a:xfrm>
              <a:prstGeom prst="roundRect">
                <a:avLst>
                  <a:gd name="adj" fmla="val 3485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333CC053-FBA4-B246-44E4-D45F742A1380}"/>
                  </a:ext>
                </a:extLst>
              </p:cNvPr>
              <p:cNvSpPr/>
              <p:nvPr/>
            </p:nvSpPr>
            <p:spPr>
              <a:xfrm>
                <a:off x="2647157" y="2825578"/>
                <a:ext cx="148281" cy="1400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F9B82CE-61EB-4FDB-362A-40AFFDC4A19C}"/>
                </a:ext>
              </a:extLst>
            </p:cNvPr>
            <p:cNvSpPr txBox="1"/>
            <p:nvPr/>
          </p:nvSpPr>
          <p:spPr>
            <a:xfrm>
              <a:off x="3276960" y="2921623"/>
              <a:ext cx="362463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GTP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77B9763-EE52-7E3A-F253-787598A188C8}"/>
              </a:ext>
            </a:extLst>
          </p:cNvPr>
          <p:cNvGrpSpPr/>
          <p:nvPr/>
        </p:nvGrpSpPr>
        <p:grpSpPr>
          <a:xfrm>
            <a:off x="3750839" y="3001357"/>
            <a:ext cx="762745" cy="227715"/>
            <a:chOff x="3455773" y="2582759"/>
            <a:chExt cx="762745" cy="227715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34C5AF4-A155-9A65-4228-D57578E0B758}"/>
                </a:ext>
              </a:extLst>
            </p:cNvPr>
            <p:cNvSpPr/>
            <p:nvPr/>
          </p:nvSpPr>
          <p:spPr>
            <a:xfrm>
              <a:off x="3455773" y="2582759"/>
              <a:ext cx="762745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E2C1685-8273-D8B6-7DE7-24DC089CD106}"/>
                </a:ext>
              </a:extLst>
            </p:cNvPr>
            <p:cNvSpPr txBox="1"/>
            <p:nvPr/>
          </p:nvSpPr>
          <p:spPr>
            <a:xfrm>
              <a:off x="3522027" y="2607617"/>
              <a:ext cx="659517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KRAS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G12C</a:t>
              </a:r>
            </a:p>
          </p:txBody>
        </p:sp>
      </p:grpSp>
      <p:sp>
        <p:nvSpPr>
          <p:cNvPr id="33" name="Star: 7 Points 32">
            <a:extLst>
              <a:ext uri="{FF2B5EF4-FFF2-40B4-BE49-F238E27FC236}">
                <a16:creationId xmlns:a16="http://schemas.microsoft.com/office/drawing/2014/main" id="{B002E518-88E5-C1E5-E3D8-1F5510DB2CA4}"/>
              </a:ext>
            </a:extLst>
          </p:cNvPr>
          <p:cNvSpPr/>
          <p:nvPr/>
        </p:nvSpPr>
        <p:spPr>
          <a:xfrm>
            <a:off x="4229396" y="3157396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5FE5E083-9095-2DB1-32E7-E60422131259}"/>
              </a:ext>
            </a:extLst>
          </p:cNvPr>
          <p:cNvSpPr/>
          <p:nvPr/>
        </p:nvSpPr>
        <p:spPr>
          <a:xfrm>
            <a:off x="4366611" y="2455247"/>
            <a:ext cx="395416" cy="794951"/>
          </a:xfrm>
          <a:custGeom>
            <a:avLst/>
            <a:gdLst>
              <a:gd name="csX0" fmla="*/ 0 w 395416"/>
              <a:gd name="csY0" fmla="*/ 0 h 794951"/>
              <a:gd name="csX1" fmla="*/ 395416 w 395416"/>
              <a:gd name="csY1" fmla="*/ 0 h 794951"/>
              <a:gd name="csX2" fmla="*/ 395416 w 395416"/>
              <a:gd name="csY2" fmla="*/ 794951 h 794951"/>
              <a:gd name="csX3" fmla="*/ 0 w 395416"/>
              <a:gd name="csY3" fmla="*/ 794951 h 79495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95416" h="794951">
                <a:moveTo>
                  <a:pt x="0" y="0"/>
                </a:moveTo>
                <a:lnTo>
                  <a:pt x="395416" y="0"/>
                </a:lnTo>
                <a:lnTo>
                  <a:pt x="395416" y="794951"/>
                </a:lnTo>
                <a:lnTo>
                  <a:pt x="0" y="794951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5FDB219-7CE6-66D9-4FCD-6F395C84DC83}"/>
              </a:ext>
            </a:extLst>
          </p:cNvPr>
          <p:cNvSpPr txBox="1"/>
          <p:nvPr/>
        </p:nvSpPr>
        <p:spPr>
          <a:xfrm>
            <a:off x="4639624" y="2642323"/>
            <a:ext cx="779815" cy="180893"/>
          </a:xfrm>
          <a:prstGeom prst="rect">
            <a:avLst/>
          </a:prstGeom>
          <a:solidFill>
            <a:schemeClr val="bg1"/>
          </a:solidFill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US" sz="1200" dirty="0"/>
              <a:t>BB0-8520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6B4DA3E-7951-6230-2356-4E55A182B412}"/>
              </a:ext>
            </a:extLst>
          </p:cNvPr>
          <p:cNvGrpSpPr/>
          <p:nvPr/>
        </p:nvGrpSpPr>
        <p:grpSpPr>
          <a:xfrm>
            <a:off x="6080908" y="1928901"/>
            <a:ext cx="414911" cy="281949"/>
            <a:chOff x="3224512" y="2863443"/>
            <a:chExt cx="414911" cy="281949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AC11A9CD-2CA2-BC2E-9267-6A944EF21FCE}"/>
                </a:ext>
              </a:extLst>
            </p:cNvPr>
            <p:cNvGrpSpPr/>
            <p:nvPr/>
          </p:nvGrpSpPr>
          <p:grpSpPr>
            <a:xfrm flipV="1">
              <a:off x="3224512" y="2863443"/>
              <a:ext cx="394299" cy="281949"/>
              <a:chOff x="2401139" y="2660119"/>
              <a:chExt cx="394299" cy="305503"/>
            </a:xfrm>
          </p:grpSpPr>
          <p:sp>
            <p:nvSpPr>
              <p:cNvPr id="40" name="Rectangle: Rounded Corners 39">
                <a:extLst>
                  <a:ext uri="{FF2B5EF4-FFF2-40B4-BE49-F238E27FC236}">
                    <a16:creationId xmlns:a16="http://schemas.microsoft.com/office/drawing/2014/main" id="{BA04BB3C-C00B-1B51-097B-465D704767C9}"/>
                  </a:ext>
                </a:extLst>
              </p:cNvPr>
              <p:cNvSpPr/>
              <p:nvPr/>
            </p:nvSpPr>
            <p:spPr>
              <a:xfrm>
                <a:off x="2401139" y="2660119"/>
                <a:ext cx="394299" cy="304312"/>
              </a:xfrm>
              <a:prstGeom prst="roundRect">
                <a:avLst>
                  <a:gd name="adj" fmla="val 3485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B3B66F27-4B57-B384-02C8-35013CD6F79B}"/>
                  </a:ext>
                </a:extLst>
              </p:cNvPr>
              <p:cNvSpPr/>
              <p:nvPr/>
            </p:nvSpPr>
            <p:spPr>
              <a:xfrm>
                <a:off x="2647157" y="2825578"/>
                <a:ext cx="148281" cy="1400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32AA153-47BA-6759-5260-CDD0DAFE497A}"/>
                </a:ext>
              </a:extLst>
            </p:cNvPr>
            <p:cNvSpPr txBox="1"/>
            <p:nvPr/>
          </p:nvSpPr>
          <p:spPr>
            <a:xfrm>
              <a:off x="3276960" y="2921623"/>
              <a:ext cx="362463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GTP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C2CD62EC-3085-6CFB-5788-65FCB9E2C551}"/>
              </a:ext>
            </a:extLst>
          </p:cNvPr>
          <p:cNvGrpSpPr/>
          <p:nvPr/>
        </p:nvGrpSpPr>
        <p:grpSpPr>
          <a:xfrm>
            <a:off x="5712462" y="2209751"/>
            <a:ext cx="762745" cy="227715"/>
            <a:chOff x="3455773" y="2582759"/>
            <a:chExt cx="762745" cy="227715"/>
          </a:xfrm>
        </p:grpSpPr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FC456DC-E1E6-76C0-F263-96F0756A7E08}"/>
                </a:ext>
              </a:extLst>
            </p:cNvPr>
            <p:cNvSpPr/>
            <p:nvPr/>
          </p:nvSpPr>
          <p:spPr>
            <a:xfrm>
              <a:off x="3455773" y="2582759"/>
              <a:ext cx="762745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B2F316E-D75A-9602-58DC-3CA559EF500E}"/>
                </a:ext>
              </a:extLst>
            </p:cNvPr>
            <p:cNvSpPr txBox="1"/>
            <p:nvPr/>
          </p:nvSpPr>
          <p:spPr>
            <a:xfrm>
              <a:off x="3522027" y="2607617"/>
              <a:ext cx="659517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KRAS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G12C</a:t>
              </a:r>
            </a:p>
          </p:txBody>
        </p:sp>
      </p:grpSp>
      <p:sp>
        <p:nvSpPr>
          <p:cNvPr id="45" name="Star: 7 Points 44">
            <a:extLst>
              <a:ext uri="{FF2B5EF4-FFF2-40B4-BE49-F238E27FC236}">
                <a16:creationId xmlns:a16="http://schemas.microsoft.com/office/drawing/2014/main" id="{AA54EFCA-D8FE-A156-2079-2B1067B851EA}"/>
              </a:ext>
            </a:extLst>
          </p:cNvPr>
          <p:cNvSpPr/>
          <p:nvPr/>
        </p:nvSpPr>
        <p:spPr>
          <a:xfrm>
            <a:off x="6191019" y="2365790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E7A35135-8E1D-7A27-9F4F-815E0151818D}"/>
              </a:ext>
            </a:extLst>
          </p:cNvPr>
          <p:cNvSpPr/>
          <p:nvPr/>
        </p:nvSpPr>
        <p:spPr>
          <a:xfrm>
            <a:off x="6037778" y="2491312"/>
            <a:ext cx="503275" cy="324127"/>
          </a:xfrm>
          <a:custGeom>
            <a:avLst/>
            <a:gdLst>
              <a:gd name="csX0" fmla="*/ 313248 w 394299"/>
              <a:gd name="csY0" fmla="*/ 0 h 277451"/>
              <a:gd name="csX1" fmla="*/ 334514 w 394299"/>
              <a:gd name="csY1" fmla="*/ 4294 h 277451"/>
              <a:gd name="csX2" fmla="*/ 394299 w 394299"/>
              <a:gd name="csY2" fmla="*/ 94488 h 277451"/>
              <a:gd name="csX3" fmla="*/ 394299 w 394299"/>
              <a:gd name="csY3" fmla="*/ 179564 h 277451"/>
              <a:gd name="csX4" fmla="*/ 296412 w 394299"/>
              <a:gd name="csY4" fmla="*/ 277451 h 277451"/>
              <a:gd name="csX5" fmla="*/ 97887 w 394299"/>
              <a:gd name="csY5" fmla="*/ 277451 h 277451"/>
              <a:gd name="csX6" fmla="*/ 0 w 394299"/>
              <a:gd name="csY6" fmla="*/ 179564 h 277451"/>
              <a:gd name="csX7" fmla="*/ 0 w 394299"/>
              <a:gd name="csY7" fmla="*/ 94488 h 277451"/>
              <a:gd name="csX8" fmla="*/ 59785 w 394299"/>
              <a:gd name="csY8" fmla="*/ 4294 h 277451"/>
              <a:gd name="csX9" fmla="*/ 81051 w 394299"/>
              <a:gd name="csY9" fmla="*/ 1 h 277451"/>
              <a:gd name="csX10" fmla="*/ 83256 w 394299"/>
              <a:gd name="csY10" fmla="*/ 10639 h 277451"/>
              <a:gd name="csX11" fmla="*/ 197149 w 394299"/>
              <a:gd name="csY11" fmla="*/ 84160 h 277451"/>
              <a:gd name="csX12" fmla="*/ 311042 w 394299"/>
              <a:gd name="csY12" fmla="*/ 10639 h 277451"/>
              <a:gd name="csX13" fmla="*/ 313248 w 394299"/>
              <a:gd name="csY13" fmla="*/ 0 h 27745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394299" h="277451">
                <a:moveTo>
                  <a:pt x="313248" y="0"/>
                </a:moveTo>
                <a:lnTo>
                  <a:pt x="334514" y="4294"/>
                </a:lnTo>
                <a:cubicBezTo>
                  <a:pt x="369647" y="19154"/>
                  <a:pt x="394299" y="53942"/>
                  <a:pt x="394299" y="94488"/>
                </a:cubicBezTo>
                <a:lnTo>
                  <a:pt x="394299" y="179564"/>
                </a:lnTo>
                <a:cubicBezTo>
                  <a:pt x="394299" y="233625"/>
                  <a:pt x="350473" y="277451"/>
                  <a:pt x="296412" y="277451"/>
                </a:cubicBezTo>
                <a:lnTo>
                  <a:pt x="97887" y="277451"/>
                </a:lnTo>
                <a:cubicBezTo>
                  <a:pt x="43826" y="277451"/>
                  <a:pt x="0" y="233625"/>
                  <a:pt x="0" y="179564"/>
                </a:cubicBezTo>
                <a:lnTo>
                  <a:pt x="0" y="94488"/>
                </a:lnTo>
                <a:cubicBezTo>
                  <a:pt x="0" y="53942"/>
                  <a:pt x="24652" y="19154"/>
                  <a:pt x="59785" y="4294"/>
                </a:cubicBezTo>
                <a:lnTo>
                  <a:pt x="81051" y="1"/>
                </a:lnTo>
                <a:lnTo>
                  <a:pt x="83256" y="10639"/>
                </a:lnTo>
                <a:cubicBezTo>
                  <a:pt x="102021" y="53844"/>
                  <a:pt x="145950" y="84160"/>
                  <a:pt x="197149" y="84160"/>
                </a:cubicBezTo>
                <a:cubicBezTo>
                  <a:pt x="248349" y="84160"/>
                  <a:pt x="292278" y="53844"/>
                  <a:pt x="311042" y="10639"/>
                </a:cubicBezTo>
                <a:lnTo>
                  <a:pt x="31324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799338D-A927-5A9C-78AB-C4391FAF53A4}"/>
              </a:ext>
            </a:extLst>
          </p:cNvPr>
          <p:cNvSpPr txBox="1"/>
          <p:nvPr/>
        </p:nvSpPr>
        <p:spPr>
          <a:xfrm>
            <a:off x="6108641" y="2584411"/>
            <a:ext cx="362463" cy="202857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CypA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3515A1D-55CF-9DFC-293E-60A2B08DE0F4}"/>
              </a:ext>
            </a:extLst>
          </p:cNvPr>
          <p:cNvCxnSpPr/>
          <p:nvPr/>
        </p:nvCxnSpPr>
        <p:spPr>
          <a:xfrm>
            <a:off x="6324882" y="2459281"/>
            <a:ext cx="2924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9B23FC6A-F23E-5BCF-343C-1A252BBC2194}"/>
              </a:ext>
            </a:extLst>
          </p:cNvPr>
          <p:cNvSpPr txBox="1"/>
          <p:nvPr/>
        </p:nvSpPr>
        <p:spPr>
          <a:xfrm>
            <a:off x="6650386" y="2377072"/>
            <a:ext cx="779815" cy="180893"/>
          </a:xfrm>
          <a:prstGeom prst="rect">
            <a:avLst/>
          </a:prstGeom>
          <a:solidFill>
            <a:schemeClr val="bg1"/>
          </a:solidFill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US" sz="1200" dirty="0"/>
              <a:t>RMC-4998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96E7948-B040-D742-F634-DB83AFB46B3C}"/>
              </a:ext>
            </a:extLst>
          </p:cNvPr>
          <p:cNvGrpSpPr/>
          <p:nvPr/>
        </p:nvGrpSpPr>
        <p:grpSpPr>
          <a:xfrm>
            <a:off x="8154687" y="1922262"/>
            <a:ext cx="414911" cy="281949"/>
            <a:chOff x="3224512" y="2863443"/>
            <a:chExt cx="414911" cy="281949"/>
          </a:xfrm>
        </p:grpSpPr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DD78660-EAEE-7F51-31D4-B649E6DC086A}"/>
                </a:ext>
              </a:extLst>
            </p:cNvPr>
            <p:cNvGrpSpPr/>
            <p:nvPr/>
          </p:nvGrpSpPr>
          <p:grpSpPr>
            <a:xfrm flipV="1">
              <a:off x="3224512" y="2863443"/>
              <a:ext cx="394299" cy="281949"/>
              <a:chOff x="2401139" y="2660119"/>
              <a:chExt cx="394299" cy="305503"/>
            </a:xfrm>
          </p:grpSpPr>
          <p:sp>
            <p:nvSpPr>
              <p:cNvPr id="60" name="Rectangle: Rounded Corners 59">
                <a:extLst>
                  <a:ext uri="{FF2B5EF4-FFF2-40B4-BE49-F238E27FC236}">
                    <a16:creationId xmlns:a16="http://schemas.microsoft.com/office/drawing/2014/main" id="{84C078AD-CD72-1212-F21E-3D9814868560}"/>
                  </a:ext>
                </a:extLst>
              </p:cNvPr>
              <p:cNvSpPr/>
              <p:nvPr/>
            </p:nvSpPr>
            <p:spPr>
              <a:xfrm>
                <a:off x="2401139" y="2660119"/>
                <a:ext cx="394299" cy="304312"/>
              </a:xfrm>
              <a:prstGeom prst="roundRect">
                <a:avLst>
                  <a:gd name="adj" fmla="val 3485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125328EE-E876-9155-306E-792225FEAEB1}"/>
                  </a:ext>
                </a:extLst>
              </p:cNvPr>
              <p:cNvSpPr/>
              <p:nvPr/>
            </p:nvSpPr>
            <p:spPr>
              <a:xfrm>
                <a:off x="2647157" y="2825578"/>
                <a:ext cx="148281" cy="1400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1175901B-8A21-5DD6-F94B-0A2333FDD9E8}"/>
                </a:ext>
              </a:extLst>
            </p:cNvPr>
            <p:cNvSpPr txBox="1"/>
            <p:nvPr/>
          </p:nvSpPr>
          <p:spPr>
            <a:xfrm>
              <a:off x="3276960" y="2921623"/>
              <a:ext cx="362463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GTP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A1F447A4-5193-5D5D-A31A-2E46C2CCC50C}"/>
              </a:ext>
            </a:extLst>
          </p:cNvPr>
          <p:cNvGrpSpPr/>
          <p:nvPr/>
        </p:nvGrpSpPr>
        <p:grpSpPr>
          <a:xfrm>
            <a:off x="7786241" y="2203112"/>
            <a:ext cx="762745" cy="227715"/>
            <a:chOff x="3455773" y="2582759"/>
            <a:chExt cx="762745" cy="227715"/>
          </a:xfrm>
        </p:grpSpPr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313BEBB-A35A-929A-B4BA-8C80A449E4AD}"/>
                </a:ext>
              </a:extLst>
            </p:cNvPr>
            <p:cNvSpPr/>
            <p:nvPr/>
          </p:nvSpPr>
          <p:spPr>
            <a:xfrm>
              <a:off x="3455773" y="2582759"/>
              <a:ext cx="762745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BB55D9AC-BA8B-5DD8-C6A0-4484CF02CFA9}"/>
                </a:ext>
              </a:extLst>
            </p:cNvPr>
            <p:cNvSpPr txBox="1"/>
            <p:nvPr/>
          </p:nvSpPr>
          <p:spPr>
            <a:xfrm>
              <a:off x="3522027" y="2607617"/>
              <a:ext cx="659517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KRAS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G12D</a:t>
              </a:r>
            </a:p>
          </p:txBody>
        </p:sp>
      </p:grpSp>
      <p:sp>
        <p:nvSpPr>
          <p:cNvPr id="65" name="Star: 7 Points 64">
            <a:extLst>
              <a:ext uri="{FF2B5EF4-FFF2-40B4-BE49-F238E27FC236}">
                <a16:creationId xmlns:a16="http://schemas.microsoft.com/office/drawing/2014/main" id="{1949BB8A-A326-EEA8-A523-99BD0DD97E4E}"/>
              </a:ext>
            </a:extLst>
          </p:cNvPr>
          <p:cNvSpPr/>
          <p:nvPr/>
        </p:nvSpPr>
        <p:spPr>
          <a:xfrm>
            <a:off x="8264798" y="2359151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00A10444-0069-C6A9-7436-FB95D85A87FA}"/>
              </a:ext>
            </a:extLst>
          </p:cNvPr>
          <p:cNvSpPr/>
          <p:nvPr/>
        </p:nvSpPr>
        <p:spPr>
          <a:xfrm>
            <a:off x="8111557" y="2484673"/>
            <a:ext cx="503275" cy="324127"/>
          </a:xfrm>
          <a:custGeom>
            <a:avLst/>
            <a:gdLst>
              <a:gd name="csX0" fmla="*/ 313248 w 394299"/>
              <a:gd name="csY0" fmla="*/ 0 h 277451"/>
              <a:gd name="csX1" fmla="*/ 334514 w 394299"/>
              <a:gd name="csY1" fmla="*/ 4294 h 277451"/>
              <a:gd name="csX2" fmla="*/ 394299 w 394299"/>
              <a:gd name="csY2" fmla="*/ 94488 h 277451"/>
              <a:gd name="csX3" fmla="*/ 394299 w 394299"/>
              <a:gd name="csY3" fmla="*/ 179564 h 277451"/>
              <a:gd name="csX4" fmla="*/ 296412 w 394299"/>
              <a:gd name="csY4" fmla="*/ 277451 h 277451"/>
              <a:gd name="csX5" fmla="*/ 97887 w 394299"/>
              <a:gd name="csY5" fmla="*/ 277451 h 277451"/>
              <a:gd name="csX6" fmla="*/ 0 w 394299"/>
              <a:gd name="csY6" fmla="*/ 179564 h 277451"/>
              <a:gd name="csX7" fmla="*/ 0 w 394299"/>
              <a:gd name="csY7" fmla="*/ 94488 h 277451"/>
              <a:gd name="csX8" fmla="*/ 59785 w 394299"/>
              <a:gd name="csY8" fmla="*/ 4294 h 277451"/>
              <a:gd name="csX9" fmla="*/ 81051 w 394299"/>
              <a:gd name="csY9" fmla="*/ 1 h 277451"/>
              <a:gd name="csX10" fmla="*/ 83256 w 394299"/>
              <a:gd name="csY10" fmla="*/ 10639 h 277451"/>
              <a:gd name="csX11" fmla="*/ 197149 w 394299"/>
              <a:gd name="csY11" fmla="*/ 84160 h 277451"/>
              <a:gd name="csX12" fmla="*/ 311042 w 394299"/>
              <a:gd name="csY12" fmla="*/ 10639 h 277451"/>
              <a:gd name="csX13" fmla="*/ 313248 w 394299"/>
              <a:gd name="csY13" fmla="*/ 0 h 27745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394299" h="277451">
                <a:moveTo>
                  <a:pt x="313248" y="0"/>
                </a:moveTo>
                <a:lnTo>
                  <a:pt x="334514" y="4294"/>
                </a:lnTo>
                <a:cubicBezTo>
                  <a:pt x="369647" y="19154"/>
                  <a:pt x="394299" y="53942"/>
                  <a:pt x="394299" y="94488"/>
                </a:cubicBezTo>
                <a:lnTo>
                  <a:pt x="394299" y="179564"/>
                </a:lnTo>
                <a:cubicBezTo>
                  <a:pt x="394299" y="233625"/>
                  <a:pt x="350473" y="277451"/>
                  <a:pt x="296412" y="277451"/>
                </a:cubicBezTo>
                <a:lnTo>
                  <a:pt x="97887" y="277451"/>
                </a:lnTo>
                <a:cubicBezTo>
                  <a:pt x="43826" y="277451"/>
                  <a:pt x="0" y="233625"/>
                  <a:pt x="0" y="179564"/>
                </a:cubicBezTo>
                <a:lnTo>
                  <a:pt x="0" y="94488"/>
                </a:lnTo>
                <a:cubicBezTo>
                  <a:pt x="0" y="53942"/>
                  <a:pt x="24652" y="19154"/>
                  <a:pt x="59785" y="4294"/>
                </a:cubicBezTo>
                <a:lnTo>
                  <a:pt x="81051" y="1"/>
                </a:lnTo>
                <a:lnTo>
                  <a:pt x="83256" y="10639"/>
                </a:lnTo>
                <a:cubicBezTo>
                  <a:pt x="102021" y="53844"/>
                  <a:pt x="145950" y="84160"/>
                  <a:pt x="197149" y="84160"/>
                </a:cubicBezTo>
                <a:cubicBezTo>
                  <a:pt x="248349" y="84160"/>
                  <a:pt x="292278" y="53844"/>
                  <a:pt x="311042" y="10639"/>
                </a:cubicBezTo>
                <a:lnTo>
                  <a:pt x="31324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7AFE303F-A397-711F-E0BB-A2EB5A05BDD9}"/>
              </a:ext>
            </a:extLst>
          </p:cNvPr>
          <p:cNvSpPr txBox="1"/>
          <p:nvPr/>
        </p:nvSpPr>
        <p:spPr>
          <a:xfrm>
            <a:off x="8182420" y="2573653"/>
            <a:ext cx="362463" cy="202857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CypA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E0E54BAD-E301-2E84-C88F-40661BD29132}"/>
              </a:ext>
            </a:extLst>
          </p:cNvPr>
          <p:cNvCxnSpPr/>
          <p:nvPr/>
        </p:nvCxnSpPr>
        <p:spPr>
          <a:xfrm>
            <a:off x="8398661" y="2452642"/>
            <a:ext cx="2924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B5598A34-E097-5AF2-7C52-874287A998A5}"/>
              </a:ext>
            </a:extLst>
          </p:cNvPr>
          <p:cNvSpPr txBox="1"/>
          <p:nvPr/>
        </p:nvSpPr>
        <p:spPr>
          <a:xfrm>
            <a:off x="8724165" y="2370433"/>
            <a:ext cx="779815" cy="180893"/>
          </a:xfrm>
          <a:prstGeom prst="rect">
            <a:avLst/>
          </a:prstGeom>
          <a:solidFill>
            <a:schemeClr val="bg1"/>
          </a:solidFill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US" sz="1200" dirty="0" err="1"/>
              <a:t>Zoldonrasib</a:t>
            </a:r>
            <a:endParaRPr lang="en-US" sz="12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6417A6C-E8CF-82F9-9767-71285BA85F18}"/>
              </a:ext>
            </a:extLst>
          </p:cNvPr>
          <p:cNvSpPr txBox="1"/>
          <p:nvPr/>
        </p:nvSpPr>
        <p:spPr>
          <a:xfrm>
            <a:off x="5508831" y="2969504"/>
            <a:ext cx="4101556" cy="317646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1" dirty="0"/>
              <a:t>Tricomplex RAS multi-on-state inhibitor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F2D03954-C388-3E2C-4D54-C0120068D06D}"/>
              </a:ext>
            </a:extLst>
          </p:cNvPr>
          <p:cNvGrpSpPr/>
          <p:nvPr/>
        </p:nvGrpSpPr>
        <p:grpSpPr>
          <a:xfrm>
            <a:off x="6116374" y="3256777"/>
            <a:ext cx="414911" cy="281949"/>
            <a:chOff x="3224512" y="2863443"/>
            <a:chExt cx="414911" cy="281949"/>
          </a:xfrm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290E7299-6743-2F8D-E217-611CD74AD689}"/>
                </a:ext>
              </a:extLst>
            </p:cNvPr>
            <p:cNvGrpSpPr/>
            <p:nvPr/>
          </p:nvGrpSpPr>
          <p:grpSpPr>
            <a:xfrm flipV="1">
              <a:off x="3224512" y="2863443"/>
              <a:ext cx="394299" cy="281949"/>
              <a:chOff x="2401139" y="2660119"/>
              <a:chExt cx="394299" cy="305503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ADC7966B-BC29-1EAC-E58F-DBCF452A801E}"/>
                  </a:ext>
                </a:extLst>
              </p:cNvPr>
              <p:cNvSpPr/>
              <p:nvPr/>
            </p:nvSpPr>
            <p:spPr>
              <a:xfrm>
                <a:off x="2401139" y="2660119"/>
                <a:ext cx="394299" cy="304312"/>
              </a:xfrm>
              <a:prstGeom prst="roundRect">
                <a:avLst>
                  <a:gd name="adj" fmla="val 3485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D4ADF7EA-0D20-B6A4-96FC-1CC2C1BE9D6F}"/>
                  </a:ext>
                </a:extLst>
              </p:cNvPr>
              <p:cNvSpPr/>
              <p:nvPr/>
            </p:nvSpPr>
            <p:spPr>
              <a:xfrm>
                <a:off x="2647157" y="2825578"/>
                <a:ext cx="148281" cy="1400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9977E9B4-87AE-A36C-996A-866F9F7C4817}"/>
                </a:ext>
              </a:extLst>
            </p:cNvPr>
            <p:cNvSpPr txBox="1"/>
            <p:nvPr/>
          </p:nvSpPr>
          <p:spPr>
            <a:xfrm>
              <a:off x="3276960" y="2921623"/>
              <a:ext cx="362463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GTP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7415672-1411-277F-0131-B9E230642765}"/>
              </a:ext>
            </a:extLst>
          </p:cNvPr>
          <p:cNvGrpSpPr/>
          <p:nvPr/>
        </p:nvGrpSpPr>
        <p:grpSpPr>
          <a:xfrm>
            <a:off x="5967888" y="3537627"/>
            <a:ext cx="542785" cy="227715"/>
            <a:chOff x="3675733" y="2582759"/>
            <a:chExt cx="542785" cy="227715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B98C015B-FC60-D18F-0826-BE007CF4CB8E}"/>
                </a:ext>
              </a:extLst>
            </p:cNvPr>
            <p:cNvSpPr/>
            <p:nvPr/>
          </p:nvSpPr>
          <p:spPr>
            <a:xfrm>
              <a:off x="3675733" y="2582759"/>
              <a:ext cx="542785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157BDE36-C62F-1CA6-121D-FFD3A612FD96}"/>
                </a:ext>
              </a:extLst>
            </p:cNvPr>
            <p:cNvSpPr txBox="1"/>
            <p:nvPr/>
          </p:nvSpPr>
          <p:spPr>
            <a:xfrm>
              <a:off x="3720207" y="2607617"/>
              <a:ext cx="448979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WT</a:t>
              </a:r>
            </a:p>
          </p:txBody>
        </p:sp>
      </p:grpSp>
      <p:sp>
        <p:nvSpPr>
          <p:cNvPr id="79" name="Star: 7 Points 78">
            <a:extLst>
              <a:ext uri="{FF2B5EF4-FFF2-40B4-BE49-F238E27FC236}">
                <a16:creationId xmlns:a16="http://schemas.microsoft.com/office/drawing/2014/main" id="{37C20F59-9328-6B39-0D19-D468A7629FD2}"/>
              </a:ext>
            </a:extLst>
          </p:cNvPr>
          <p:cNvSpPr/>
          <p:nvPr/>
        </p:nvSpPr>
        <p:spPr>
          <a:xfrm>
            <a:off x="6226485" y="3693666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8248157C-41D1-CD29-D3AC-0F5435E4546F}"/>
              </a:ext>
            </a:extLst>
          </p:cNvPr>
          <p:cNvSpPr/>
          <p:nvPr/>
        </p:nvSpPr>
        <p:spPr>
          <a:xfrm>
            <a:off x="6073244" y="3819188"/>
            <a:ext cx="503275" cy="324127"/>
          </a:xfrm>
          <a:custGeom>
            <a:avLst/>
            <a:gdLst>
              <a:gd name="csX0" fmla="*/ 313248 w 394299"/>
              <a:gd name="csY0" fmla="*/ 0 h 277451"/>
              <a:gd name="csX1" fmla="*/ 334514 w 394299"/>
              <a:gd name="csY1" fmla="*/ 4294 h 277451"/>
              <a:gd name="csX2" fmla="*/ 394299 w 394299"/>
              <a:gd name="csY2" fmla="*/ 94488 h 277451"/>
              <a:gd name="csX3" fmla="*/ 394299 w 394299"/>
              <a:gd name="csY3" fmla="*/ 179564 h 277451"/>
              <a:gd name="csX4" fmla="*/ 296412 w 394299"/>
              <a:gd name="csY4" fmla="*/ 277451 h 277451"/>
              <a:gd name="csX5" fmla="*/ 97887 w 394299"/>
              <a:gd name="csY5" fmla="*/ 277451 h 277451"/>
              <a:gd name="csX6" fmla="*/ 0 w 394299"/>
              <a:gd name="csY6" fmla="*/ 179564 h 277451"/>
              <a:gd name="csX7" fmla="*/ 0 w 394299"/>
              <a:gd name="csY7" fmla="*/ 94488 h 277451"/>
              <a:gd name="csX8" fmla="*/ 59785 w 394299"/>
              <a:gd name="csY8" fmla="*/ 4294 h 277451"/>
              <a:gd name="csX9" fmla="*/ 81051 w 394299"/>
              <a:gd name="csY9" fmla="*/ 1 h 277451"/>
              <a:gd name="csX10" fmla="*/ 83256 w 394299"/>
              <a:gd name="csY10" fmla="*/ 10639 h 277451"/>
              <a:gd name="csX11" fmla="*/ 197149 w 394299"/>
              <a:gd name="csY11" fmla="*/ 84160 h 277451"/>
              <a:gd name="csX12" fmla="*/ 311042 w 394299"/>
              <a:gd name="csY12" fmla="*/ 10639 h 277451"/>
              <a:gd name="csX13" fmla="*/ 313248 w 394299"/>
              <a:gd name="csY13" fmla="*/ 0 h 27745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394299" h="277451">
                <a:moveTo>
                  <a:pt x="313248" y="0"/>
                </a:moveTo>
                <a:lnTo>
                  <a:pt x="334514" y="4294"/>
                </a:lnTo>
                <a:cubicBezTo>
                  <a:pt x="369647" y="19154"/>
                  <a:pt x="394299" y="53942"/>
                  <a:pt x="394299" y="94488"/>
                </a:cubicBezTo>
                <a:lnTo>
                  <a:pt x="394299" y="179564"/>
                </a:lnTo>
                <a:cubicBezTo>
                  <a:pt x="394299" y="233625"/>
                  <a:pt x="350473" y="277451"/>
                  <a:pt x="296412" y="277451"/>
                </a:cubicBezTo>
                <a:lnTo>
                  <a:pt x="97887" y="277451"/>
                </a:lnTo>
                <a:cubicBezTo>
                  <a:pt x="43826" y="277451"/>
                  <a:pt x="0" y="233625"/>
                  <a:pt x="0" y="179564"/>
                </a:cubicBezTo>
                <a:lnTo>
                  <a:pt x="0" y="94488"/>
                </a:lnTo>
                <a:cubicBezTo>
                  <a:pt x="0" y="53942"/>
                  <a:pt x="24652" y="19154"/>
                  <a:pt x="59785" y="4294"/>
                </a:cubicBezTo>
                <a:lnTo>
                  <a:pt x="81051" y="1"/>
                </a:lnTo>
                <a:lnTo>
                  <a:pt x="83256" y="10639"/>
                </a:lnTo>
                <a:cubicBezTo>
                  <a:pt x="102021" y="53844"/>
                  <a:pt x="145950" y="84160"/>
                  <a:pt x="197149" y="84160"/>
                </a:cubicBezTo>
                <a:cubicBezTo>
                  <a:pt x="248349" y="84160"/>
                  <a:pt x="292278" y="53844"/>
                  <a:pt x="311042" y="10639"/>
                </a:cubicBezTo>
                <a:lnTo>
                  <a:pt x="31324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57D62CFD-E6A1-EC87-09E2-84E0F3D35FD2}"/>
              </a:ext>
            </a:extLst>
          </p:cNvPr>
          <p:cNvCxnSpPr>
            <a:cxnSpLocks/>
          </p:cNvCxnSpPr>
          <p:nvPr/>
        </p:nvCxnSpPr>
        <p:spPr>
          <a:xfrm>
            <a:off x="6385063" y="3787157"/>
            <a:ext cx="33246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9CFECC81-5197-7BAD-04EC-068B238BA488}"/>
              </a:ext>
            </a:extLst>
          </p:cNvPr>
          <p:cNvSpPr txBox="1"/>
          <p:nvPr/>
        </p:nvSpPr>
        <p:spPr>
          <a:xfrm>
            <a:off x="6750364" y="3704948"/>
            <a:ext cx="779815" cy="180893"/>
          </a:xfrm>
          <a:prstGeom prst="rect">
            <a:avLst/>
          </a:prstGeom>
          <a:solidFill>
            <a:schemeClr val="bg1"/>
          </a:solidFill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US" sz="1200" dirty="0" err="1"/>
              <a:t>Daraxonrasib</a:t>
            </a:r>
            <a:endParaRPr lang="en-US" sz="1200" dirty="0"/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F73A8C25-ADCC-2A92-6E81-C74467808A51}"/>
              </a:ext>
            </a:extLst>
          </p:cNvPr>
          <p:cNvGrpSpPr/>
          <p:nvPr/>
        </p:nvGrpSpPr>
        <p:grpSpPr>
          <a:xfrm>
            <a:off x="8122058" y="3257979"/>
            <a:ext cx="414911" cy="281949"/>
            <a:chOff x="3224512" y="2863443"/>
            <a:chExt cx="414911" cy="281949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8A94EF78-D2CE-8BBB-F67B-DD4ED623447C}"/>
                </a:ext>
              </a:extLst>
            </p:cNvPr>
            <p:cNvGrpSpPr/>
            <p:nvPr/>
          </p:nvGrpSpPr>
          <p:grpSpPr>
            <a:xfrm flipV="1">
              <a:off x="3224512" y="2863443"/>
              <a:ext cx="394299" cy="281949"/>
              <a:chOff x="2401139" y="2660119"/>
              <a:chExt cx="394299" cy="305503"/>
            </a:xfrm>
          </p:grpSpPr>
          <p:sp>
            <p:nvSpPr>
              <p:cNvPr id="87" name="Rectangle: Rounded Corners 86">
                <a:extLst>
                  <a:ext uri="{FF2B5EF4-FFF2-40B4-BE49-F238E27FC236}">
                    <a16:creationId xmlns:a16="http://schemas.microsoft.com/office/drawing/2014/main" id="{36CC830E-3140-D029-6C7F-2FBECC3BB7A5}"/>
                  </a:ext>
                </a:extLst>
              </p:cNvPr>
              <p:cNvSpPr/>
              <p:nvPr/>
            </p:nvSpPr>
            <p:spPr>
              <a:xfrm>
                <a:off x="2401139" y="2660119"/>
                <a:ext cx="394299" cy="304312"/>
              </a:xfrm>
              <a:prstGeom prst="roundRect">
                <a:avLst>
                  <a:gd name="adj" fmla="val 3485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F638EE29-7BEA-5B83-F872-4B761765EC94}"/>
                  </a:ext>
                </a:extLst>
              </p:cNvPr>
              <p:cNvSpPr/>
              <p:nvPr/>
            </p:nvSpPr>
            <p:spPr>
              <a:xfrm>
                <a:off x="2647157" y="2825578"/>
                <a:ext cx="148281" cy="1400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998AA852-91D4-C338-AA40-E4D7CF7CBB02}"/>
                </a:ext>
              </a:extLst>
            </p:cNvPr>
            <p:cNvSpPr txBox="1"/>
            <p:nvPr/>
          </p:nvSpPr>
          <p:spPr>
            <a:xfrm>
              <a:off x="3276960" y="2921623"/>
              <a:ext cx="362463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GTP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9D1A4B7C-9E99-9C19-70DC-9ABB16DD86AA}"/>
              </a:ext>
            </a:extLst>
          </p:cNvPr>
          <p:cNvGrpSpPr/>
          <p:nvPr/>
        </p:nvGrpSpPr>
        <p:grpSpPr>
          <a:xfrm>
            <a:off x="7922665" y="3538829"/>
            <a:ext cx="593692" cy="227715"/>
            <a:chOff x="3624826" y="2582759"/>
            <a:chExt cx="593692" cy="227715"/>
          </a:xfrm>
        </p:grpSpPr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E1A6D601-74EF-5ABD-D3A1-5CD515BC3C2B}"/>
                </a:ext>
              </a:extLst>
            </p:cNvPr>
            <p:cNvSpPr/>
            <p:nvPr/>
          </p:nvSpPr>
          <p:spPr>
            <a:xfrm>
              <a:off x="3624826" y="2582759"/>
              <a:ext cx="593692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B40288E9-ADD9-D6B2-765A-FCFC7DA99C18}"/>
                </a:ext>
              </a:extLst>
            </p:cNvPr>
            <p:cNvSpPr txBox="1"/>
            <p:nvPr/>
          </p:nvSpPr>
          <p:spPr>
            <a:xfrm>
              <a:off x="3678268" y="2607617"/>
              <a:ext cx="503276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Mut</a:t>
              </a:r>
            </a:p>
          </p:txBody>
        </p:sp>
      </p:grpSp>
      <p:sp>
        <p:nvSpPr>
          <p:cNvPr id="92" name="Star: 7 Points 91">
            <a:extLst>
              <a:ext uri="{FF2B5EF4-FFF2-40B4-BE49-F238E27FC236}">
                <a16:creationId xmlns:a16="http://schemas.microsoft.com/office/drawing/2014/main" id="{3480C1FC-5A8A-284D-54E0-47ACACF6A597}"/>
              </a:ext>
            </a:extLst>
          </p:cNvPr>
          <p:cNvSpPr/>
          <p:nvPr/>
        </p:nvSpPr>
        <p:spPr>
          <a:xfrm>
            <a:off x="8232169" y="3694868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734494E3-647C-1004-46D9-FB9BED82595A}"/>
              </a:ext>
            </a:extLst>
          </p:cNvPr>
          <p:cNvSpPr/>
          <p:nvPr/>
        </p:nvSpPr>
        <p:spPr>
          <a:xfrm>
            <a:off x="8078928" y="3820390"/>
            <a:ext cx="503275" cy="324127"/>
          </a:xfrm>
          <a:custGeom>
            <a:avLst/>
            <a:gdLst>
              <a:gd name="csX0" fmla="*/ 313248 w 394299"/>
              <a:gd name="csY0" fmla="*/ 0 h 277451"/>
              <a:gd name="csX1" fmla="*/ 334514 w 394299"/>
              <a:gd name="csY1" fmla="*/ 4294 h 277451"/>
              <a:gd name="csX2" fmla="*/ 394299 w 394299"/>
              <a:gd name="csY2" fmla="*/ 94488 h 277451"/>
              <a:gd name="csX3" fmla="*/ 394299 w 394299"/>
              <a:gd name="csY3" fmla="*/ 179564 h 277451"/>
              <a:gd name="csX4" fmla="*/ 296412 w 394299"/>
              <a:gd name="csY4" fmla="*/ 277451 h 277451"/>
              <a:gd name="csX5" fmla="*/ 97887 w 394299"/>
              <a:gd name="csY5" fmla="*/ 277451 h 277451"/>
              <a:gd name="csX6" fmla="*/ 0 w 394299"/>
              <a:gd name="csY6" fmla="*/ 179564 h 277451"/>
              <a:gd name="csX7" fmla="*/ 0 w 394299"/>
              <a:gd name="csY7" fmla="*/ 94488 h 277451"/>
              <a:gd name="csX8" fmla="*/ 59785 w 394299"/>
              <a:gd name="csY8" fmla="*/ 4294 h 277451"/>
              <a:gd name="csX9" fmla="*/ 81051 w 394299"/>
              <a:gd name="csY9" fmla="*/ 1 h 277451"/>
              <a:gd name="csX10" fmla="*/ 83256 w 394299"/>
              <a:gd name="csY10" fmla="*/ 10639 h 277451"/>
              <a:gd name="csX11" fmla="*/ 197149 w 394299"/>
              <a:gd name="csY11" fmla="*/ 84160 h 277451"/>
              <a:gd name="csX12" fmla="*/ 311042 w 394299"/>
              <a:gd name="csY12" fmla="*/ 10639 h 277451"/>
              <a:gd name="csX13" fmla="*/ 313248 w 394299"/>
              <a:gd name="csY13" fmla="*/ 0 h 27745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394299" h="277451">
                <a:moveTo>
                  <a:pt x="313248" y="0"/>
                </a:moveTo>
                <a:lnTo>
                  <a:pt x="334514" y="4294"/>
                </a:lnTo>
                <a:cubicBezTo>
                  <a:pt x="369647" y="19154"/>
                  <a:pt x="394299" y="53942"/>
                  <a:pt x="394299" y="94488"/>
                </a:cubicBezTo>
                <a:lnTo>
                  <a:pt x="394299" y="179564"/>
                </a:lnTo>
                <a:cubicBezTo>
                  <a:pt x="394299" y="233625"/>
                  <a:pt x="350473" y="277451"/>
                  <a:pt x="296412" y="277451"/>
                </a:cubicBezTo>
                <a:lnTo>
                  <a:pt x="97887" y="277451"/>
                </a:lnTo>
                <a:cubicBezTo>
                  <a:pt x="43826" y="277451"/>
                  <a:pt x="0" y="233625"/>
                  <a:pt x="0" y="179564"/>
                </a:cubicBezTo>
                <a:lnTo>
                  <a:pt x="0" y="94488"/>
                </a:lnTo>
                <a:cubicBezTo>
                  <a:pt x="0" y="53942"/>
                  <a:pt x="24652" y="19154"/>
                  <a:pt x="59785" y="4294"/>
                </a:cubicBezTo>
                <a:lnTo>
                  <a:pt x="81051" y="1"/>
                </a:lnTo>
                <a:lnTo>
                  <a:pt x="83256" y="10639"/>
                </a:lnTo>
                <a:cubicBezTo>
                  <a:pt x="102021" y="53844"/>
                  <a:pt x="145950" y="84160"/>
                  <a:pt x="197149" y="84160"/>
                </a:cubicBezTo>
                <a:cubicBezTo>
                  <a:pt x="248349" y="84160"/>
                  <a:pt x="292278" y="53844"/>
                  <a:pt x="311042" y="10639"/>
                </a:cubicBezTo>
                <a:lnTo>
                  <a:pt x="31324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610783F4-C1DB-D627-57D5-0CDA7D46D01F}"/>
              </a:ext>
            </a:extLst>
          </p:cNvPr>
          <p:cNvCxnSpPr>
            <a:cxnSpLocks/>
          </p:cNvCxnSpPr>
          <p:nvPr/>
        </p:nvCxnSpPr>
        <p:spPr>
          <a:xfrm>
            <a:off x="7789546" y="3787157"/>
            <a:ext cx="47557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>
            <a:extLst>
              <a:ext uri="{FF2B5EF4-FFF2-40B4-BE49-F238E27FC236}">
                <a16:creationId xmlns:a16="http://schemas.microsoft.com/office/drawing/2014/main" id="{C668C0BD-2F2F-9F92-35CD-1D13E0C18707}"/>
              </a:ext>
            </a:extLst>
          </p:cNvPr>
          <p:cNvSpPr txBox="1"/>
          <p:nvPr/>
        </p:nvSpPr>
        <p:spPr>
          <a:xfrm>
            <a:off x="2540131" y="4543237"/>
            <a:ext cx="2701313" cy="234622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1" dirty="0"/>
              <a:t>Mutation-selective degrader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17FD00F2-A080-A768-36C1-63F68AD462F3}"/>
              </a:ext>
            </a:extLst>
          </p:cNvPr>
          <p:cNvSpPr txBox="1"/>
          <p:nvPr/>
        </p:nvSpPr>
        <p:spPr>
          <a:xfrm>
            <a:off x="5739584" y="4544454"/>
            <a:ext cx="2965912" cy="238796"/>
          </a:xfrm>
          <a:prstGeom prst="rect">
            <a:avLst/>
          </a:prstGeom>
          <a:noFill/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400" b="1" dirty="0"/>
              <a:t>Pan-KRAS “off-state” degrader</a:t>
            </a: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05197CC0-E543-2ABA-CBCD-1A180D2F5B64}"/>
              </a:ext>
            </a:extLst>
          </p:cNvPr>
          <p:cNvGrpSpPr/>
          <p:nvPr/>
        </p:nvGrpSpPr>
        <p:grpSpPr>
          <a:xfrm>
            <a:off x="2629152" y="4945504"/>
            <a:ext cx="832047" cy="516114"/>
            <a:chOff x="2129593" y="5013650"/>
            <a:chExt cx="832047" cy="516114"/>
          </a:xfrm>
        </p:grpSpPr>
        <p:sp>
          <p:nvSpPr>
            <p:cNvPr id="105" name="Rectangle: Rounded Corners 104">
              <a:extLst>
                <a:ext uri="{FF2B5EF4-FFF2-40B4-BE49-F238E27FC236}">
                  <a16:creationId xmlns:a16="http://schemas.microsoft.com/office/drawing/2014/main" id="{192E3DB8-0C85-5C42-D602-D81FF95E02A9}"/>
                </a:ext>
              </a:extLst>
            </p:cNvPr>
            <p:cNvSpPr/>
            <p:nvPr/>
          </p:nvSpPr>
          <p:spPr>
            <a:xfrm>
              <a:off x="2129593" y="5176277"/>
              <a:ext cx="832047" cy="353487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" name="Rectangle: Rounded Corners 102">
              <a:extLst>
                <a:ext uri="{FF2B5EF4-FFF2-40B4-BE49-F238E27FC236}">
                  <a16:creationId xmlns:a16="http://schemas.microsoft.com/office/drawing/2014/main" id="{1C8473BA-FC0F-8B06-913B-CD60091B81FE}"/>
                </a:ext>
              </a:extLst>
            </p:cNvPr>
            <p:cNvSpPr/>
            <p:nvPr/>
          </p:nvSpPr>
          <p:spPr>
            <a:xfrm>
              <a:off x="2147339" y="5013650"/>
              <a:ext cx="327002" cy="234622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4A22191A-5CB8-0F6C-4A23-A24B8A5506CE}"/>
                </a:ext>
              </a:extLst>
            </p:cNvPr>
            <p:cNvSpPr txBox="1"/>
            <p:nvPr/>
          </p:nvSpPr>
          <p:spPr>
            <a:xfrm>
              <a:off x="2158399" y="5044751"/>
              <a:ext cx="304883" cy="170769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E2</a:t>
              </a: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E34B871D-1808-BFBE-2F4D-C1E97D2B8B38}"/>
                </a:ext>
              </a:extLst>
            </p:cNvPr>
            <p:cNvSpPr txBox="1"/>
            <p:nvPr/>
          </p:nvSpPr>
          <p:spPr>
            <a:xfrm>
              <a:off x="2167508" y="5281695"/>
              <a:ext cx="756218" cy="188009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bg2"/>
                  </a:solidFill>
                </a:rPr>
                <a:t>E3 ligase</a:t>
              </a: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591678A6-83DA-B781-6610-AA4553CE4477}"/>
              </a:ext>
            </a:extLst>
          </p:cNvPr>
          <p:cNvGrpSpPr/>
          <p:nvPr/>
        </p:nvGrpSpPr>
        <p:grpSpPr>
          <a:xfrm>
            <a:off x="2472534" y="5567036"/>
            <a:ext cx="762745" cy="227715"/>
            <a:chOff x="3455773" y="2582759"/>
            <a:chExt cx="762745" cy="227715"/>
          </a:xfrm>
        </p:grpSpPr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06491832-0416-6A96-29CF-E46DDC468AE3}"/>
                </a:ext>
              </a:extLst>
            </p:cNvPr>
            <p:cNvSpPr/>
            <p:nvPr/>
          </p:nvSpPr>
          <p:spPr>
            <a:xfrm>
              <a:off x="3455773" y="2582759"/>
              <a:ext cx="762745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B4106EE2-D576-299B-9FC6-A7D30B03F7CE}"/>
                </a:ext>
              </a:extLst>
            </p:cNvPr>
            <p:cNvSpPr txBox="1"/>
            <p:nvPr/>
          </p:nvSpPr>
          <p:spPr>
            <a:xfrm>
              <a:off x="3522027" y="2607617"/>
              <a:ext cx="659517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KRAS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G12D</a:t>
              </a:r>
            </a:p>
          </p:txBody>
        </p:sp>
      </p:grpSp>
      <p:sp>
        <p:nvSpPr>
          <p:cNvPr id="111" name="Star: 7 Points 110">
            <a:extLst>
              <a:ext uri="{FF2B5EF4-FFF2-40B4-BE49-F238E27FC236}">
                <a16:creationId xmlns:a16="http://schemas.microsoft.com/office/drawing/2014/main" id="{88073919-D56A-3DFC-11BA-99B91D0CC7A9}"/>
              </a:ext>
            </a:extLst>
          </p:cNvPr>
          <p:cNvSpPr/>
          <p:nvPr/>
        </p:nvSpPr>
        <p:spPr>
          <a:xfrm>
            <a:off x="3056250" y="5390327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Star: 7 Points 111">
            <a:extLst>
              <a:ext uri="{FF2B5EF4-FFF2-40B4-BE49-F238E27FC236}">
                <a16:creationId xmlns:a16="http://schemas.microsoft.com/office/drawing/2014/main" id="{238F73E9-3491-2A25-B120-C42538677B6F}"/>
              </a:ext>
            </a:extLst>
          </p:cNvPr>
          <p:cNvSpPr/>
          <p:nvPr/>
        </p:nvSpPr>
        <p:spPr>
          <a:xfrm>
            <a:off x="3676346" y="5174670"/>
            <a:ext cx="197708" cy="197708"/>
          </a:xfrm>
          <a:prstGeom prst="star7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AE8857DA-D639-ADB8-66F7-50F371182B3E}"/>
              </a:ext>
            </a:extLst>
          </p:cNvPr>
          <p:cNvSpPr txBox="1"/>
          <p:nvPr/>
        </p:nvSpPr>
        <p:spPr>
          <a:xfrm>
            <a:off x="3359978" y="4782157"/>
            <a:ext cx="830444" cy="17076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 err="1"/>
              <a:t>Setidegrasib</a:t>
            </a:r>
            <a:endParaRPr lang="en-US" sz="1200" dirty="0"/>
          </a:p>
        </p:txBody>
      </p: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29889492-487E-0B5C-4464-0D07F6A832CE}"/>
              </a:ext>
            </a:extLst>
          </p:cNvPr>
          <p:cNvCxnSpPr>
            <a:stCxn id="112" idx="6"/>
          </p:cNvCxnSpPr>
          <p:nvPr/>
        </p:nvCxnSpPr>
        <p:spPr>
          <a:xfrm flipV="1">
            <a:off x="3775200" y="4976605"/>
            <a:ext cx="0" cy="19806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F5551EA5-8290-0E9C-01F4-42FD6C8D1069}"/>
              </a:ext>
            </a:extLst>
          </p:cNvPr>
          <p:cNvCxnSpPr>
            <a:cxnSpLocks/>
            <a:stCxn id="109" idx="3"/>
          </p:cNvCxnSpPr>
          <p:nvPr/>
        </p:nvCxnSpPr>
        <p:spPr>
          <a:xfrm>
            <a:off x="3235279" y="5676775"/>
            <a:ext cx="57632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>
            <a:extLst>
              <a:ext uri="{FF2B5EF4-FFF2-40B4-BE49-F238E27FC236}">
                <a16:creationId xmlns:a16="http://schemas.microsoft.com/office/drawing/2014/main" id="{BC0E0B46-A34D-AB89-B1AB-700A6C126074}"/>
              </a:ext>
            </a:extLst>
          </p:cNvPr>
          <p:cNvCxnSpPr>
            <a:stCxn id="109" idx="3"/>
          </p:cNvCxnSpPr>
          <p:nvPr/>
        </p:nvCxnSpPr>
        <p:spPr>
          <a:xfrm flipV="1">
            <a:off x="3235279" y="5372378"/>
            <a:ext cx="470361" cy="30439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645B3A1F-3DE2-D708-4B59-713714590C73}"/>
              </a:ext>
            </a:extLst>
          </p:cNvPr>
          <p:cNvCxnSpPr>
            <a:cxnSpLocks/>
          </p:cNvCxnSpPr>
          <p:nvPr/>
        </p:nvCxnSpPr>
        <p:spPr>
          <a:xfrm flipH="1">
            <a:off x="2428096" y="5129335"/>
            <a:ext cx="207743" cy="16842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3F0FAC07-93B0-FC1B-DC85-64998CC6B716}"/>
              </a:ext>
            </a:extLst>
          </p:cNvPr>
          <p:cNvGrpSpPr/>
          <p:nvPr/>
        </p:nvGrpSpPr>
        <p:grpSpPr>
          <a:xfrm>
            <a:off x="3836241" y="5397812"/>
            <a:ext cx="737878" cy="372498"/>
            <a:chOff x="1202599" y="3698989"/>
            <a:chExt cx="666389" cy="336409"/>
          </a:xfrm>
        </p:grpSpPr>
        <p:grpSp>
          <p:nvGrpSpPr>
            <p:cNvPr id="188" name="Group 187">
              <a:extLst>
                <a:ext uri="{FF2B5EF4-FFF2-40B4-BE49-F238E27FC236}">
                  <a16:creationId xmlns:a16="http://schemas.microsoft.com/office/drawing/2014/main" id="{5A0EBBB3-F30B-A8F8-4799-7498AA4FC073}"/>
                </a:ext>
              </a:extLst>
            </p:cNvPr>
            <p:cNvGrpSpPr/>
            <p:nvPr/>
          </p:nvGrpSpPr>
          <p:grpSpPr>
            <a:xfrm rot="16200000">
              <a:off x="1645647" y="3854554"/>
              <a:ext cx="218199" cy="91515"/>
              <a:chOff x="7931984" y="2467262"/>
              <a:chExt cx="317981" cy="133365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189" name="Oval 188">
                <a:extLst>
                  <a:ext uri="{FF2B5EF4-FFF2-40B4-BE49-F238E27FC236}">
                    <a16:creationId xmlns:a16="http://schemas.microsoft.com/office/drawing/2014/main" id="{E1B0092A-570C-FA97-F333-9E57662B2844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0" name="Oval 189">
                <a:extLst>
                  <a:ext uri="{FF2B5EF4-FFF2-40B4-BE49-F238E27FC236}">
                    <a16:creationId xmlns:a16="http://schemas.microsoft.com/office/drawing/2014/main" id="{A2882CD5-6834-96C7-6D48-9F8003124588}"/>
                  </a:ext>
                </a:extLst>
              </p:cNvPr>
              <p:cNvSpPr/>
              <p:nvPr/>
            </p:nvSpPr>
            <p:spPr>
              <a:xfrm>
                <a:off x="8034668" y="2474978"/>
                <a:ext cx="115660" cy="115659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" name="Oval 190">
                <a:extLst>
                  <a:ext uri="{FF2B5EF4-FFF2-40B4-BE49-F238E27FC236}">
                    <a16:creationId xmlns:a16="http://schemas.microsoft.com/office/drawing/2014/main" id="{9872E900-DFA4-B81C-62ED-0014A50AD19B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33801100-DF7E-FC1D-06CC-021F19609834}"/>
                </a:ext>
              </a:extLst>
            </p:cNvPr>
            <p:cNvSpPr/>
            <p:nvPr/>
          </p:nvSpPr>
          <p:spPr>
            <a:xfrm rot="4976239">
              <a:off x="1328719" y="3953527"/>
              <a:ext cx="79366" cy="79366"/>
            </a:xfrm>
            <a:prstGeom prst="ellips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4EB03849-4C2D-4997-8B88-C202F21B1170}"/>
                </a:ext>
              </a:extLst>
            </p:cNvPr>
            <p:cNvGrpSpPr/>
            <p:nvPr/>
          </p:nvGrpSpPr>
          <p:grpSpPr>
            <a:xfrm rot="3005499">
              <a:off x="1145074" y="3874724"/>
              <a:ext cx="218199" cy="103149"/>
              <a:chOff x="7931984" y="2467262"/>
              <a:chExt cx="317981" cy="150319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166" name="Oval 165">
                <a:extLst>
                  <a:ext uri="{FF2B5EF4-FFF2-40B4-BE49-F238E27FC236}">
                    <a16:creationId xmlns:a16="http://schemas.microsoft.com/office/drawing/2014/main" id="{6C9A7E0C-061E-3D56-A5B9-565EF4498CFA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" name="Oval 166">
                <a:extLst>
                  <a:ext uri="{FF2B5EF4-FFF2-40B4-BE49-F238E27FC236}">
                    <a16:creationId xmlns:a16="http://schemas.microsoft.com/office/drawing/2014/main" id="{72DF8079-F1BB-2A70-D202-DA0E4455BE67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8" name="Oval 167">
                <a:extLst>
                  <a:ext uri="{FF2B5EF4-FFF2-40B4-BE49-F238E27FC236}">
                    <a16:creationId xmlns:a16="http://schemas.microsoft.com/office/drawing/2014/main" id="{7C5FE4F3-4D62-5C4F-69BA-9EF1E852DCB1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DF562A15-7185-4DA7-B66C-EA79F7B641FE}"/>
                </a:ext>
              </a:extLst>
            </p:cNvPr>
            <p:cNvGrpSpPr/>
            <p:nvPr/>
          </p:nvGrpSpPr>
          <p:grpSpPr>
            <a:xfrm rot="4976239">
              <a:off x="1198043" y="3780383"/>
              <a:ext cx="270669" cy="119013"/>
              <a:chOff x="7855518" y="2444143"/>
              <a:chExt cx="394447" cy="173438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162" name="Oval 161">
                <a:extLst>
                  <a:ext uri="{FF2B5EF4-FFF2-40B4-BE49-F238E27FC236}">
                    <a16:creationId xmlns:a16="http://schemas.microsoft.com/office/drawing/2014/main" id="{7CC9574B-22DA-6FBA-3429-D56D2709EAD8}"/>
                  </a:ext>
                </a:extLst>
              </p:cNvPr>
              <p:cNvSpPr/>
              <p:nvPr/>
            </p:nvSpPr>
            <p:spPr>
              <a:xfrm>
                <a:off x="7855518" y="2444143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3" name="Oval 162">
                <a:extLst>
                  <a:ext uri="{FF2B5EF4-FFF2-40B4-BE49-F238E27FC236}">
                    <a16:creationId xmlns:a16="http://schemas.microsoft.com/office/drawing/2014/main" id="{63E2DCF2-4C43-C5C7-7FA8-BCCDEF38C9F9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019B83D7-9161-A0CE-EDE2-243FFCD7B8CA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5" name="Oval 164">
                <a:extLst>
                  <a:ext uri="{FF2B5EF4-FFF2-40B4-BE49-F238E27FC236}">
                    <a16:creationId xmlns:a16="http://schemas.microsoft.com/office/drawing/2014/main" id="{6A658819-BD65-1533-F1E1-82E1026A9C8B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15333E5F-485A-77BA-BD59-A40121348139}"/>
                </a:ext>
              </a:extLst>
            </p:cNvPr>
            <p:cNvGrpSpPr/>
            <p:nvPr/>
          </p:nvGrpSpPr>
          <p:grpSpPr>
            <a:xfrm rot="4976239">
              <a:off x="1237819" y="3799559"/>
              <a:ext cx="321097" cy="119957"/>
              <a:chOff x="7843157" y="2371256"/>
              <a:chExt cx="467935" cy="174814"/>
            </a:xfrm>
            <a:solidFill>
              <a:schemeClr val="accent3">
                <a:lumMod val="40000"/>
                <a:lumOff val="60000"/>
              </a:schemeClr>
            </a:solidFill>
          </p:grpSpPr>
          <p:grpSp>
            <p:nvGrpSpPr>
              <p:cNvPr id="156" name="Group 155">
                <a:extLst>
                  <a:ext uri="{FF2B5EF4-FFF2-40B4-BE49-F238E27FC236}">
                    <a16:creationId xmlns:a16="http://schemas.microsoft.com/office/drawing/2014/main" id="{94CB4FD1-7D30-4C49-11BB-A0D88234C980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158" name="Oval 157">
                  <a:extLst>
                    <a:ext uri="{FF2B5EF4-FFF2-40B4-BE49-F238E27FC236}">
                      <a16:creationId xmlns:a16="http://schemas.microsoft.com/office/drawing/2014/main" id="{B7081811-F873-74E6-E9C4-EC8DBD37BE4A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9" name="Oval 158">
                  <a:extLst>
                    <a:ext uri="{FF2B5EF4-FFF2-40B4-BE49-F238E27FC236}">
                      <a16:creationId xmlns:a16="http://schemas.microsoft.com/office/drawing/2014/main" id="{DF289282-35C9-8D7A-81BF-BDCB06F9B82A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60" name="Oval 159">
                  <a:extLst>
                    <a:ext uri="{FF2B5EF4-FFF2-40B4-BE49-F238E27FC236}">
                      <a16:creationId xmlns:a16="http://schemas.microsoft.com/office/drawing/2014/main" id="{207DC102-09A1-F191-33E9-CDAE24F4E65C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61" name="Oval 160">
                  <a:extLst>
                    <a:ext uri="{FF2B5EF4-FFF2-40B4-BE49-F238E27FC236}">
                      <a16:creationId xmlns:a16="http://schemas.microsoft.com/office/drawing/2014/main" id="{3DC84655-67C4-4195-72E0-1F219F0D79B4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57" name="Oval 156">
                <a:extLst>
                  <a:ext uri="{FF2B5EF4-FFF2-40B4-BE49-F238E27FC236}">
                    <a16:creationId xmlns:a16="http://schemas.microsoft.com/office/drawing/2014/main" id="{A1A571A5-D5FC-7EAB-8D04-A274F119572E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7D085377-ED09-61CC-04E8-BFD2800A008C}"/>
                </a:ext>
              </a:extLst>
            </p:cNvPr>
            <p:cNvGrpSpPr/>
            <p:nvPr/>
          </p:nvGrpSpPr>
          <p:grpSpPr>
            <a:xfrm rot="4976239">
              <a:off x="1296520" y="3800478"/>
              <a:ext cx="321097" cy="119957"/>
              <a:chOff x="7843157" y="2371256"/>
              <a:chExt cx="467935" cy="174814"/>
            </a:xfrm>
            <a:solidFill>
              <a:schemeClr val="accent3">
                <a:lumMod val="60000"/>
                <a:lumOff val="40000"/>
              </a:schemeClr>
            </a:solidFill>
          </p:grpSpPr>
          <p:grpSp>
            <p:nvGrpSpPr>
              <p:cNvPr id="150" name="Group 149">
                <a:extLst>
                  <a:ext uri="{FF2B5EF4-FFF2-40B4-BE49-F238E27FC236}">
                    <a16:creationId xmlns:a16="http://schemas.microsoft.com/office/drawing/2014/main" id="{D12AB4B9-C06B-B2E5-CD4C-7D749C587EB4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152" name="Oval 151">
                  <a:extLst>
                    <a:ext uri="{FF2B5EF4-FFF2-40B4-BE49-F238E27FC236}">
                      <a16:creationId xmlns:a16="http://schemas.microsoft.com/office/drawing/2014/main" id="{8E2D4BE4-0C5E-6C7E-1478-DB9DD60D9935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3" name="Oval 152">
                  <a:extLst>
                    <a:ext uri="{FF2B5EF4-FFF2-40B4-BE49-F238E27FC236}">
                      <a16:creationId xmlns:a16="http://schemas.microsoft.com/office/drawing/2014/main" id="{E95AAFD6-D6AC-0F38-D76C-3CD701E717A0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4" name="Oval 153">
                  <a:extLst>
                    <a:ext uri="{FF2B5EF4-FFF2-40B4-BE49-F238E27FC236}">
                      <a16:creationId xmlns:a16="http://schemas.microsoft.com/office/drawing/2014/main" id="{99BBC973-0101-0809-1A3E-63D712DDA558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5" name="Oval 154">
                  <a:extLst>
                    <a:ext uri="{FF2B5EF4-FFF2-40B4-BE49-F238E27FC236}">
                      <a16:creationId xmlns:a16="http://schemas.microsoft.com/office/drawing/2014/main" id="{4CA676A5-E656-CA99-5C25-DCDDB9A5F0A7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51" name="Oval 150">
                <a:extLst>
                  <a:ext uri="{FF2B5EF4-FFF2-40B4-BE49-F238E27FC236}">
                    <a16:creationId xmlns:a16="http://schemas.microsoft.com/office/drawing/2014/main" id="{21354641-8177-5E2C-8AB4-0D6EFD0C72C8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FDBFD0A0-9D37-2CFB-C15B-873A188424D5}"/>
                </a:ext>
              </a:extLst>
            </p:cNvPr>
            <p:cNvGrpSpPr/>
            <p:nvPr/>
          </p:nvGrpSpPr>
          <p:grpSpPr>
            <a:xfrm rot="5139944">
              <a:off x="1355547" y="3804520"/>
              <a:ext cx="321097" cy="119957"/>
              <a:chOff x="7843157" y="2371256"/>
              <a:chExt cx="467935" cy="174814"/>
            </a:xfrm>
            <a:solidFill>
              <a:schemeClr val="accent3"/>
            </a:solidFill>
          </p:grpSpPr>
          <p:grpSp>
            <p:nvGrpSpPr>
              <p:cNvPr id="144" name="Group 143">
                <a:extLst>
                  <a:ext uri="{FF2B5EF4-FFF2-40B4-BE49-F238E27FC236}">
                    <a16:creationId xmlns:a16="http://schemas.microsoft.com/office/drawing/2014/main" id="{69B8B8D6-F38D-E45D-E241-6B7075BB7477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146" name="Oval 145">
                  <a:extLst>
                    <a:ext uri="{FF2B5EF4-FFF2-40B4-BE49-F238E27FC236}">
                      <a16:creationId xmlns:a16="http://schemas.microsoft.com/office/drawing/2014/main" id="{62DBD4BD-28EF-AFF6-0E46-660829AFBE14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7" name="Oval 146">
                  <a:extLst>
                    <a:ext uri="{FF2B5EF4-FFF2-40B4-BE49-F238E27FC236}">
                      <a16:creationId xmlns:a16="http://schemas.microsoft.com/office/drawing/2014/main" id="{FEED1D9C-7EFF-CAB2-BB6A-D1F987275A72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8" name="Oval 147">
                  <a:extLst>
                    <a:ext uri="{FF2B5EF4-FFF2-40B4-BE49-F238E27FC236}">
                      <a16:creationId xmlns:a16="http://schemas.microsoft.com/office/drawing/2014/main" id="{B73DE871-26D4-2157-0253-DC33618A6A7B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9" name="Oval 148">
                  <a:extLst>
                    <a:ext uri="{FF2B5EF4-FFF2-40B4-BE49-F238E27FC236}">
                      <a16:creationId xmlns:a16="http://schemas.microsoft.com/office/drawing/2014/main" id="{97ED2BE5-6131-A565-935C-BAB07CBED4F9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45" name="Oval 144">
                <a:extLst>
                  <a:ext uri="{FF2B5EF4-FFF2-40B4-BE49-F238E27FC236}">
                    <a16:creationId xmlns:a16="http://schemas.microsoft.com/office/drawing/2014/main" id="{B9681068-B5CB-A8E7-F817-98D3DECCF5E9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3127EFC7-8C84-4F9A-DECE-53641149AA79}"/>
                </a:ext>
              </a:extLst>
            </p:cNvPr>
            <p:cNvGrpSpPr/>
            <p:nvPr/>
          </p:nvGrpSpPr>
          <p:grpSpPr>
            <a:xfrm rot="5139944">
              <a:off x="1410740" y="3807176"/>
              <a:ext cx="321097" cy="119957"/>
              <a:chOff x="7843157" y="2371256"/>
              <a:chExt cx="467935" cy="174814"/>
            </a:xfrm>
            <a:solidFill>
              <a:schemeClr val="accent3"/>
            </a:solidFill>
          </p:grpSpPr>
          <p:grpSp>
            <p:nvGrpSpPr>
              <p:cNvPr id="138" name="Group 137">
                <a:extLst>
                  <a:ext uri="{FF2B5EF4-FFF2-40B4-BE49-F238E27FC236}">
                    <a16:creationId xmlns:a16="http://schemas.microsoft.com/office/drawing/2014/main" id="{C7E9E8EB-ED44-9D7B-6445-6034FFBD61F6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140" name="Oval 139">
                  <a:extLst>
                    <a:ext uri="{FF2B5EF4-FFF2-40B4-BE49-F238E27FC236}">
                      <a16:creationId xmlns:a16="http://schemas.microsoft.com/office/drawing/2014/main" id="{6122CF82-9424-8247-EAD3-72FFA26DE9DA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1" name="Oval 140">
                  <a:extLst>
                    <a:ext uri="{FF2B5EF4-FFF2-40B4-BE49-F238E27FC236}">
                      <a16:creationId xmlns:a16="http://schemas.microsoft.com/office/drawing/2014/main" id="{72AFD270-6ADE-F450-F465-803CD5453432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2" name="Oval 141">
                  <a:extLst>
                    <a:ext uri="{FF2B5EF4-FFF2-40B4-BE49-F238E27FC236}">
                      <a16:creationId xmlns:a16="http://schemas.microsoft.com/office/drawing/2014/main" id="{B7A06D18-29C6-2D17-659B-88522C9D13E2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43" name="Oval 142">
                  <a:extLst>
                    <a:ext uri="{FF2B5EF4-FFF2-40B4-BE49-F238E27FC236}">
                      <a16:creationId xmlns:a16="http://schemas.microsoft.com/office/drawing/2014/main" id="{D73A4339-912D-221B-BEC9-45703FC59F3A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E93D02C0-6A7C-71B1-0F21-DE7EE7D1B864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B13ADE5B-385C-2E0D-775C-95CFAB9B5468}"/>
                </a:ext>
              </a:extLst>
            </p:cNvPr>
            <p:cNvGrpSpPr/>
            <p:nvPr/>
          </p:nvGrpSpPr>
          <p:grpSpPr>
            <a:xfrm rot="5139944">
              <a:off x="1479710" y="3803445"/>
              <a:ext cx="321097" cy="119957"/>
              <a:chOff x="7843157" y="2371256"/>
              <a:chExt cx="467935" cy="174814"/>
            </a:xfrm>
            <a:solidFill>
              <a:schemeClr val="accent3">
                <a:lumMod val="60000"/>
                <a:lumOff val="40000"/>
              </a:schemeClr>
            </a:solidFill>
          </p:grpSpPr>
          <p:grpSp>
            <p:nvGrpSpPr>
              <p:cNvPr id="170" name="Group 169">
                <a:extLst>
                  <a:ext uri="{FF2B5EF4-FFF2-40B4-BE49-F238E27FC236}">
                    <a16:creationId xmlns:a16="http://schemas.microsoft.com/office/drawing/2014/main" id="{B4FAE55A-9A76-56A8-032A-5052B7B76893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172" name="Oval 171">
                  <a:extLst>
                    <a:ext uri="{FF2B5EF4-FFF2-40B4-BE49-F238E27FC236}">
                      <a16:creationId xmlns:a16="http://schemas.microsoft.com/office/drawing/2014/main" id="{1040CD8D-38F4-3FFC-AB85-311DB756FFFC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3" name="Oval 172">
                  <a:extLst>
                    <a:ext uri="{FF2B5EF4-FFF2-40B4-BE49-F238E27FC236}">
                      <a16:creationId xmlns:a16="http://schemas.microsoft.com/office/drawing/2014/main" id="{1519B78A-17A0-7D41-0170-E41C3100863E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4" name="Oval 173">
                  <a:extLst>
                    <a:ext uri="{FF2B5EF4-FFF2-40B4-BE49-F238E27FC236}">
                      <a16:creationId xmlns:a16="http://schemas.microsoft.com/office/drawing/2014/main" id="{51721B46-E2B1-992A-6CF6-290D0E9725FE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5" name="Oval 174">
                  <a:extLst>
                    <a:ext uri="{FF2B5EF4-FFF2-40B4-BE49-F238E27FC236}">
                      <a16:creationId xmlns:a16="http://schemas.microsoft.com/office/drawing/2014/main" id="{98928444-9BF5-7174-3CAD-ED5EEA825B15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71" name="Oval 170">
                <a:extLst>
                  <a:ext uri="{FF2B5EF4-FFF2-40B4-BE49-F238E27FC236}">
                    <a16:creationId xmlns:a16="http://schemas.microsoft.com/office/drawing/2014/main" id="{FB0D00E0-F10B-5AC8-17C4-0FF8738D9E39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76" name="Group 175">
              <a:extLst>
                <a:ext uri="{FF2B5EF4-FFF2-40B4-BE49-F238E27FC236}">
                  <a16:creationId xmlns:a16="http://schemas.microsoft.com/office/drawing/2014/main" id="{80785307-E158-6D79-1674-F090F989C2EE}"/>
                </a:ext>
              </a:extLst>
            </p:cNvPr>
            <p:cNvGrpSpPr/>
            <p:nvPr/>
          </p:nvGrpSpPr>
          <p:grpSpPr>
            <a:xfrm rot="5139944">
              <a:off x="1534903" y="3806101"/>
              <a:ext cx="321097" cy="119957"/>
              <a:chOff x="7843157" y="2371256"/>
              <a:chExt cx="467935" cy="174814"/>
            </a:xfrm>
            <a:solidFill>
              <a:schemeClr val="accent3">
                <a:lumMod val="40000"/>
                <a:lumOff val="60000"/>
              </a:schemeClr>
            </a:solidFill>
          </p:grpSpPr>
          <p:grpSp>
            <p:nvGrpSpPr>
              <p:cNvPr id="177" name="Group 176">
                <a:extLst>
                  <a:ext uri="{FF2B5EF4-FFF2-40B4-BE49-F238E27FC236}">
                    <a16:creationId xmlns:a16="http://schemas.microsoft.com/office/drawing/2014/main" id="{2D42B7CB-FA88-CC87-57C5-69E42F2CDA1A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179" name="Oval 178">
                  <a:extLst>
                    <a:ext uri="{FF2B5EF4-FFF2-40B4-BE49-F238E27FC236}">
                      <a16:creationId xmlns:a16="http://schemas.microsoft.com/office/drawing/2014/main" id="{85B4524E-BB66-C889-7566-AD5D7B0AC254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80" name="Oval 179">
                  <a:extLst>
                    <a:ext uri="{FF2B5EF4-FFF2-40B4-BE49-F238E27FC236}">
                      <a16:creationId xmlns:a16="http://schemas.microsoft.com/office/drawing/2014/main" id="{29283606-3F75-8DD4-9B4D-62BC8B4693AC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81" name="Oval 180">
                  <a:extLst>
                    <a:ext uri="{FF2B5EF4-FFF2-40B4-BE49-F238E27FC236}">
                      <a16:creationId xmlns:a16="http://schemas.microsoft.com/office/drawing/2014/main" id="{5B535ABE-4327-18DA-F74F-96D824BA5A8A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82" name="Oval 181">
                  <a:extLst>
                    <a:ext uri="{FF2B5EF4-FFF2-40B4-BE49-F238E27FC236}">
                      <a16:creationId xmlns:a16="http://schemas.microsoft.com/office/drawing/2014/main" id="{004C715C-0889-E4E9-5216-A658819EE0B9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78" name="Oval 177">
                <a:extLst>
                  <a:ext uri="{FF2B5EF4-FFF2-40B4-BE49-F238E27FC236}">
                    <a16:creationId xmlns:a16="http://schemas.microsoft.com/office/drawing/2014/main" id="{C51401FE-CCE1-931C-2F09-E43831492FAD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9" name="Group 128">
              <a:extLst>
                <a:ext uri="{FF2B5EF4-FFF2-40B4-BE49-F238E27FC236}">
                  <a16:creationId xmlns:a16="http://schemas.microsoft.com/office/drawing/2014/main" id="{37A0B7F3-9BD9-FA79-F461-66540E96B21D}"/>
                </a:ext>
              </a:extLst>
            </p:cNvPr>
            <p:cNvGrpSpPr/>
            <p:nvPr/>
          </p:nvGrpSpPr>
          <p:grpSpPr>
            <a:xfrm rot="14853932">
              <a:off x="1708314" y="3757053"/>
              <a:ext cx="218199" cy="103149"/>
              <a:chOff x="7931984" y="2467262"/>
              <a:chExt cx="317981" cy="150319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6B19D25B-4F11-0FFF-1310-738AE135028D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E124024E-6C62-2C9B-D372-3744E33A2AC5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DB9ECB48-05BA-D5C4-A256-95554F5A9D46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5E4A24A0-3750-2E7F-B00C-2142F3BC0C2D}"/>
                </a:ext>
              </a:extLst>
            </p:cNvPr>
            <p:cNvGrpSpPr/>
            <p:nvPr/>
          </p:nvGrpSpPr>
          <p:grpSpPr>
            <a:xfrm rot="4976239">
              <a:off x="1612184" y="3825853"/>
              <a:ext cx="270669" cy="119013"/>
              <a:chOff x="7855518" y="2444143"/>
              <a:chExt cx="394447" cy="173438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131" name="Oval 130">
                <a:extLst>
                  <a:ext uri="{FF2B5EF4-FFF2-40B4-BE49-F238E27FC236}">
                    <a16:creationId xmlns:a16="http://schemas.microsoft.com/office/drawing/2014/main" id="{0149C1FA-D6E7-CB25-D302-8A68DA78B1EF}"/>
                  </a:ext>
                </a:extLst>
              </p:cNvPr>
              <p:cNvSpPr/>
              <p:nvPr/>
            </p:nvSpPr>
            <p:spPr>
              <a:xfrm>
                <a:off x="7855518" y="2444143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2" name="Oval 131">
                <a:extLst>
                  <a:ext uri="{FF2B5EF4-FFF2-40B4-BE49-F238E27FC236}">
                    <a16:creationId xmlns:a16="http://schemas.microsoft.com/office/drawing/2014/main" id="{4AD0420C-68B4-1753-99C9-5F4EF9C24300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1F04EFDF-8B7D-A84F-2B64-3A148924F149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4" name="Oval 133">
                <a:extLst>
                  <a:ext uri="{FF2B5EF4-FFF2-40B4-BE49-F238E27FC236}">
                    <a16:creationId xmlns:a16="http://schemas.microsoft.com/office/drawing/2014/main" id="{83EE546A-EF1C-1293-321E-AF2728D8E896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30160B90-E1AE-6D92-C1D2-34B50CAD2463}"/>
              </a:ext>
            </a:extLst>
          </p:cNvPr>
          <p:cNvGrpSpPr/>
          <p:nvPr/>
        </p:nvGrpSpPr>
        <p:grpSpPr>
          <a:xfrm rot="3353646">
            <a:off x="2227672" y="5305040"/>
            <a:ext cx="284886" cy="134674"/>
            <a:chOff x="7931984" y="2467262"/>
            <a:chExt cx="317981" cy="15031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1E17685D-519D-0039-EDB7-662490693676}"/>
                </a:ext>
              </a:extLst>
            </p:cNvPr>
            <p:cNvSpPr/>
            <p:nvPr/>
          </p:nvSpPr>
          <p:spPr>
            <a:xfrm>
              <a:off x="7931984" y="2484967"/>
              <a:ext cx="115660" cy="115660"/>
            </a:xfrm>
            <a:prstGeom prst="ellipse">
              <a:avLst/>
            </a:prstGeom>
            <a:grp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5CF4E7BA-7C11-2EF6-D225-55B20E6046F4}"/>
                </a:ext>
              </a:extLst>
            </p:cNvPr>
            <p:cNvSpPr/>
            <p:nvPr/>
          </p:nvSpPr>
          <p:spPr>
            <a:xfrm>
              <a:off x="8034667" y="2501921"/>
              <a:ext cx="115660" cy="115660"/>
            </a:xfrm>
            <a:prstGeom prst="ellipse">
              <a:avLst/>
            </a:prstGeom>
            <a:grp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831FF817-B2C3-ED58-F944-FE43A61E77CA}"/>
                </a:ext>
              </a:extLst>
            </p:cNvPr>
            <p:cNvSpPr/>
            <p:nvPr/>
          </p:nvSpPr>
          <p:spPr>
            <a:xfrm>
              <a:off x="8134305" y="2467262"/>
              <a:ext cx="115660" cy="115660"/>
            </a:xfrm>
            <a:prstGeom prst="ellipse">
              <a:avLst/>
            </a:prstGeom>
            <a:grp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97" name="TextBox 196">
            <a:extLst>
              <a:ext uri="{FF2B5EF4-FFF2-40B4-BE49-F238E27FC236}">
                <a16:creationId xmlns:a16="http://schemas.microsoft.com/office/drawing/2014/main" id="{E7BC0528-4FD7-F98B-84B6-9ACA6A57CF1A}"/>
              </a:ext>
            </a:extLst>
          </p:cNvPr>
          <p:cNvSpPr txBox="1"/>
          <p:nvPr/>
        </p:nvSpPr>
        <p:spPr>
          <a:xfrm>
            <a:off x="2120130" y="5052078"/>
            <a:ext cx="360891" cy="17076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Ub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F2C4E49B-95E3-56DD-C464-4815C6F89570}"/>
              </a:ext>
            </a:extLst>
          </p:cNvPr>
          <p:cNvSpPr txBox="1"/>
          <p:nvPr/>
        </p:nvSpPr>
        <p:spPr>
          <a:xfrm>
            <a:off x="3478852" y="5789098"/>
            <a:ext cx="1385762" cy="17076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26S proteasome</a:t>
            </a:r>
          </a:p>
        </p:txBody>
      </p:sp>
      <p:cxnSp>
        <p:nvCxnSpPr>
          <p:cNvPr id="200" name="Straight Arrow Connector 199">
            <a:extLst>
              <a:ext uri="{FF2B5EF4-FFF2-40B4-BE49-F238E27FC236}">
                <a16:creationId xmlns:a16="http://schemas.microsoft.com/office/drawing/2014/main" id="{32CF6906-A237-9E4B-95A8-8243858B8E79}"/>
              </a:ext>
            </a:extLst>
          </p:cNvPr>
          <p:cNvCxnSpPr/>
          <p:nvPr/>
        </p:nvCxnSpPr>
        <p:spPr>
          <a:xfrm>
            <a:off x="4645736" y="5583936"/>
            <a:ext cx="232582" cy="7117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E9E88C96-05FB-EF4E-33B0-2E2509145883}"/>
              </a:ext>
            </a:extLst>
          </p:cNvPr>
          <p:cNvGrpSpPr/>
          <p:nvPr/>
        </p:nvGrpSpPr>
        <p:grpSpPr>
          <a:xfrm>
            <a:off x="4894201" y="5540594"/>
            <a:ext cx="453788" cy="464024"/>
            <a:chOff x="5353334" y="5602406"/>
            <a:chExt cx="453788" cy="46402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8B1E26CA-A5C5-FD20-4C67-EBB99BFC1FDD}"/>
                </a:ext>
              </a:extLst>
            </p:cNvPr>
            <p:cNvSpPr/>
            <p:nvPr/>
          </p:nvSpPr>
          <p:spPr>
            <a:xfrm>
              <a:off x="5353334" y="5738884"/>
              <a:ext cx="139890" cy="170597"/>
            </a:xfrm>
            <a:custGeom>
              <a:avLst/>
              <a:gdLst>
                <a:gd name="csX0" fmla="*/ 78475 w 139890"/>
                <a:gd name="csY0" fmla="*/ 0 h 170597"/>
                <a:gd name="csX1" fmla="*/ 0 w 139890"/>
                <a:gd name="csY1" fmla="*/ 78474 h 170597"/>
                <a:gd name="csX2" fmla="*/ 88711 w 139890"/>
                <a:gd name="csY2" fmla="*/ 170597 h 170597"/>
                <a:gd name="csX3" fmla="*/ 139890 w 139890"/>
                <a:gd name="csY3" fmla="*/ 61415 h 170597"/>
                <a:gd name="csX4" fmla="*/ 78475 w 139890"/>
                <a:gd name="csY4" fmla="*/ 0 h 1705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39890" h="170597">
                  <a:moveTo>
                    <a:pt x="78475" y="0"/>
                  </a:moveTo>
                  <a:lnTo>
                    <a:pt x="0" y="78474"/>
                  </a:lnTo>
                  <a:lnTo>
                    <a:pt x="88711" y="170597"/>
                  </a:lnTo>
                  <a:lnTo>
                    <a:pt x="139890" y="61415"/>
                  </a:lnTo>
                  <a:lnTo>
                    <a:pt x="7847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17956322-D0A7-2C2C-DD39-E2A73C25C7AE}"/>
                </a:ext>
              </a:extLst>
            </p:cNvPr>
            <p:cNvSpPr/>
            <p:nvPr/>
          </p:nvSpPr>
          <p:spPr>
            <a:xfrm>
              <a:off x="5571699" y="5602406"/>
              <a:ext cx="129653" cy="133066"/>
            </a:xfrm>
            <a:custGeom>
              <a:avLst/>
              <a:gdLst>
                <a:gd name="csX0" fmla="*/ 0 w 129653"/>
                <a:gd name="csY0" fmla="*/ 6824 h 133066"/>
                <a:gd name="csX1" fmla="*/ 0 w 129653"/>
                <a:gd name="csY1" fmla="*/ 133066 h 133066"/>
                <a:gd name="csX2" fmla="*/ 116005 w 129653"/>
                <a:gd name="csY2" fmla="*/ 71651 h 133066"/>
                <a:gd name="csX3" fmla="*/ 129653 w 129653"/>
                <a:gd name="csY3" fmla="*/ 34119 h 133066"/>
                <a:gd name="csX4" fmla="*/ 64826 w 129653"/>
                <a:gd name="csY4" fmla="*/ 0 h 133066"/>
                <a:gd name="csX5" fmla="*/ 0 w 129653"/>
                <a:gd name="csY5" fmla="*/ 6824 h 13306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</a:cxnLst>
              <a:rect l="l" t="t" r="r" b="b"/>
              <a:pathLst>
                <a:path w="129653" h="133066">
                  <a:moveTo>
                    <a:pt x="0" y="6824"/>
                  </a:moveTo>
                  <a:lnTo>
                    <a:pt x="0" y="133066"/>
                  </a:lnTo>
                  <a:lnTo>
                    <a:pt x="116005" y="71651"/>
                  </a:lnTo>
                  <a:lnTo>
                    <a:pt x="129653" y="34119"/>
                  </a:lnTo>
                  <a:lnTo>
                    <a:pt x="64826" y="0"/>
                  </a:lnTo>
                  <a:lnTo>
                    <a:pt x="0" y="682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D0EDB2DD-C2B7-B304-13C8-31681FC94D1C}"/>
                </a:ext>
              </a:extLst>
            </p:cNvPr>
            <p:cNvSpPr/>
            <p:nvPr/>
          </p:nvSpPr>
          <p:spPr>
            <a:xfrm>
              <a:off x="5561463" y="5773003"/>
              <a:ext cx="64827" cy="51179"/>
            </a:xfrm>
            <a:custGeom>
              <a:avLst/>
              <a:gdLst>
                <a:gd name="csX0" fmla="*/ 3412 w 64827"/>
                <a:gd name="csY0" fmla="*/ 0 h 51179"/>
                <a:gd name="csX1" fmla="*/ 64827 w 64827"/>
                <a:gd name="csY1" fmla="*/ 40943 h 51179"/>
                <a:gd name="csX2" fmla="*/ 0 w 64827"/>
                <a:gd name="csY2" fmla="*/ 51179 h 51179"/>
                <a:gd name="csX3" fmla="*/ 3412 w 64827"/>
                <a:gd name="csY3" fmla="*/ 0 h 5117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4827" h="51179">
                  <a:moveTo>
                    <a:pt x="3412" y="0"/>
                  </a:moveTo>
                  <a:lnTo>
                    <a:pt x="64827" y="40943"/>
                  </a:lnTo>
                  <a:lnTo>
                    <a:pt x="0" y="51179"/>
                  </a:lnTo>
                  <a:lnTo>
                    <a:pt x="3412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DBBE16D8-2A29-4128-6099-626B60AAC17C}"/>
                </a:ext>
              </a:extLst>
            </p:cNvPr>
            <p:cNvSpPr/>
            <p:nvPr/>
          </p:nvSpPr>
          <p:spPr>
            <a:xfrm>
              <a:off x="5643349" y="5752531"/>
              <a:ext cx="163773" cy="64827"/>
            </a:xfrm>
            <a:custGeom>
              <a:avLst/>
              <a:gdLst>
                <a:gd name="csX0" fmla="*/ 51179 w 163773"/>
                <a:gd name="csY0" fmla="*/ 0 h 64827"/>
                <a:gd name="csX1" fmla="*/ 163773 w 163773"/>
                <a:gd name="csY1" fmla="*/ 0 h 64827"/>
                <a:gd name="csX2" fmla="*/ 163773 w 163773"/>
                <a:gd name="csY2" fmla="*/ 64827 h 64827"/>
                <a:gd name="csX3" fmla="*/ 47767 w 163773"/>
                <a:gd name="csY3" fmla="*/ 64827 h 64827"/>
                <a:gd name="csX4" fmla="*/ 0 w 163773"/>
                <a:gd name="csY4" fmla="*/ 10236 h 64827"/>
                <a:gd name="csX5" fmla="*/ 51179 w 163773"/>
                <a:gd name="csY5" fmla="*/ 0 h 6482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</a:cxnLst>
              <a:rect l="l" t="t" r="r" b="b"/>
              <a:pathLst>
                <a:path w="163773" h="64827">
                  <a:moveTo>
                    <a:pt x="51179" y="0"/>
                  </a:moveTo>
                  <a:lnTo>
                    <a:pt x="163773" y="0"/>
                  </a:lnTo>
                  <a:lnTo>
                    <a:pt x="163773" y="64827"/>
                  </a:lnTo>
                  <a:lnTo>
                    <a:pt x="47767" y="64827"/>
                  </a:lnTo>
                  <a:lnTo>
                    <a:pt x="0" y="10236"/>
                  </a:lnTo>
                  <a:lnTo>
                    <a:pt x="5117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567C2F30-05BD-1B1A-7E39-1CE596420FFD}"/>
                </a:ext>
              </a:extLst>
            </p:cNvPr>
            <p:cNvSpPr/>
            <p:nvPr/>
          </p:nvSpPr>
          <p:spPr>
            <a:xfrm>
              <a:off x="5414749" y="5899245"/>
              <a:ext cx="126242" cy="112594"/>
            </a:xfrm>
            <a:custGeom>
              <a:avLst/>
              <a:gdLst>
                <a:gd name="csX0" fmla="*/ 0 w 126242"/>
                <a:gd name="csY0" fmla="*/ 75062 h 112594"/>
                <a:gd name="csX1" fmla="*/ 95535 w 126242"/>
                <a:gd name="csY1" fmla="*/ 0 h 112594"/>
                <a:gd name="csX2" fmla="*/ 126242 w 126242"/>
                <a:gd name="csY2" fmla="*/ 34119 h 112594"/>
                <a:gd name="csX3" fmla="*/ 81887 w 126242"/>
                <a:gd name="csY3" fmla="*/ 112594 h 112594"/>
                <a:gd name="csX4" fmla="*/ 0 w 126242"/>
                <a:gd name="csY4" fmla="*/ 75062 h 11259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6242" h="112594">
                  <a:moveTo>
                    <a:pt x="0" y="75062"/>
                  </a:moveTo>
                  <a:lnTo>
                    <a:pt x="95535" y="0"/>
                  </a:lnTo>
                  <a:lnTo>
                    <a:pt x="126242" y="34119"/>
                  </a:lnTo>
                  <a:lnTo>
                    <a:pt x="81887" y="112594"/>
                  </a:lnTo>
                  <a:lnTo>
                    <a:pt x="0" y="750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3269F82F-ACD1-5D6F-9092-89146D0BA8F0}"/>
                </a:ext>
              </a:extLst>
            </p:cNvPr>
            <p:cNvSpPr/>
            <p:nvPr/>
          </p:nvSpPr>
          <p:spPr>
            <a:xfrm>
              <a:off x="5578522" y="5848066"/>
              <a:ext cx="58003" cy="88710"/>
            </a:xfrm>
            <a:custGeom>
              <a:avLst/>
              <a:gdLst>
                <a:gd name="csX0" fmla="*/ 0 w 58003"/>
                <a:gd name="csY0" fmla="*/ 30707 h 88710"/>
                <a:gd name="csX1" fmla="*/ 58003 w 58003"/>
                <a:gd name="csY1" fmla="*/ 0 h 88710"/>
                <a:gd name="csX2" fmla="*/ 58003 w 58003"/>
                <a:gd name="csY2" fmla="*/ 88710 h 88710"/>
                <a:gd name="csX3" fmla="*/ 0 w 58003"/>
                <a:gd name="csY3" fmla="*/ 30707 h 887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58003" h="88710">
                  <a:moveTo>
                    <a:pt x="0" y="30707"/>
                  </a:moveTo>
                  <a:lnTo>
                    <a:pt x="58003" y="0"/>
                  </a:lnTo>
                  <a:lnTo>
                    <a:pt x="58003" y="88710"/>
                  </a:lnTo>
                  <a:lnTo>
                    <a:pt x="0" y="307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AF05DD5F-4F6A-4225-542B-5F1DA875DA15}"/>
                </a:ext>
              </a:extLst>
            </p:cNvPr>
            <p:cNvSpPr/>
            <p:nvPr/>
          </p:nvSpPr>
          <p:spPr>
            <a:xfrm>
              <a:off x="5551227" y="5970896"/>
              <a:ext cx="68239" cy="95534"/>
            </a:xfrm>
            <a:custGeom>
              <a:avLst/>
              <a:gdLst>
                <a:gd name="csX0" fmla="*/ 23883 w 68239"/>
                <a:gd name="csY0" fmla="*/ 0 h 95534"/>
                <a:gd name="csX1" fmla="*/ 0 w 68239"/>
                <a:gd name="csY1" fmla="*/ 61414 h 95534"/>
                <a:gd name="csX2" fmla="*/ 68239 w 68239"/>
                <a:gd name="csY2" fmla="*/ 95534 h 95534"/>
                <a:gd name="csX3" fmla="*/ 23883 w 68239"/>
                <a:gd name="csY3" fmla="*/ 0 h 9553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8239" h="95534">
                  <a:moveTo>
                    <a:pt x="23883" y="0"/>
                  </a:moveTo>
                  <a:lnTo>
                    <a:pt x="0" y="61414"/>
                  </a:lnTo>
                  <a:lnTo>
                    <a:pt x="68239" y="95534"/>
                  </a:lnTo>
                  <a:lnTo>
                    <a:pt x="2388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ED3ABA04-EB98-7895-950B-626A4E8C6688}"/>
                </a:ext>
              </a:extLst>
            </p:cNvPr>
            <p:cNvSpPr/>
            <p:nvPr/>
          </p:nvSpPr>
          <p:spPr>
            <a:xfrm>
              <a:off x="5653585" y="5882185"/>
              <a:ext cx="81887" cy="112594"/>
            </a:xfrm>
            <a:custGeom>
              <a:avLst/>
              <a:gdLst>
                <a:gd name="csX0" fmla="*/ 0 w 81887"/>
                <a:gd name="csY0" fmla="*/ 81887 h 112594"/>
                <a:gd name="csX1" fmla="*/ 23884 w 81887"/>
                <a:gd name="csY1" fmla="*/ 0 h 112594"/>
                <a:gd name="csX2" fmla="*/ 81887 w 81887"/>
                <a:gd name="csY2" fmla="*/ 44355 h 112594"/>
                <a:gd name="csX3" fmla="*/ 47767 w 81887"/>
                <a:gd name="csY3" fmla="*/ 112594 h 112594"/>
                <a:gd name="csX4" fmla="*/ 0 w 81887"/>
                <a:gd name="csY4" fmla="*/ 81887 h 11259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81887" h="112594">
                  <a:moveTo>
                    <a:pt x="0" y="81887"/>
                  </a:moveTo>
                  <a:lnTo>
                    <a:pt x="23884" y="0"/>
                  </a:lnTo>
                  <a:lnTo>
                    <a:pt x="81887" y="44355"/>
                  </a:lnTo>
                  <a:lnTo>
                    <a:pt x="47767" y="112594"/>
                  </a:lnTo>
                  <a:lnTo>
                    <a:pt x="0" y="8188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5C4FC098-3E25-3D09-9779-06D25C3A3122}"/>
              </a:ext>
            </a:extLst>
          </p:cNvPr>
          <p:cNvCxnSpPr>
            <a:cxnSpLocks/>
          </p:cNvCxnSpPr>
          <p:nvPr/>
        </p:nvCxnSpPr>
        <p:spPr>
          <a:xfrm>
            <a:off x="5517069" y="4123110"/>
            <a:ext cx="0" cy="1960931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6DDF1653-6B34-0188-CB5C-EC6DCC09D597}"/>
              </a:ext>
            </a:extLst>
          </p:cNvPr>
          <p:cNvGrpSpPr/>
          <p:nvPr/>
        </p:nvGrpSpPr>
        <p:grpSpPr>
          <a:xfrm>
            <a:off x="6301507" y="4977105"/>
            <a:ext cx="832047" cy="516114"/>
            <a:chOff x="2129593" y="5013650"/>
            <a:chExt cx="832047" cy="516114"/>
          </a:xfrm>
        </p:grpSpPr>
        <p:sp>
          <p:nvSpPr>
            <p:cNvPr id="213" name="Rectangle: Rounded Corners 212">
              <a:extLst>
                <a:ext uri="{FF2B5EF4-FFF2-40B4-BE49-F238E27FC236}">
                  <a16:creationId xmlns:a16="http://schemas.microsoft.com/office/drawing/2014/main" id="{439A7037-9139-D82D-7D80-46098C542D45}"/>
                </a:ext>
              </a:extLst>
            </p:cNvPr>
            <p:cNvSpPr/>
            <p:nvPr/>
          </p:nvSpPr>
          <p:spPr>
            <a:xfrm>
              <a:off x="2129593" y="5176277"/>
              <a:ext cx="832047" cy="353487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4" name="Rectangle: Rounded Corners 213">
              <a:extLst>
                <a:ext uri="{FF2B5EF4-FFF2-40B4-BE49-F238E27FC236}">
                  <a16:creationId xmlns:a16="http://schemas.microsoft.com/office/drawing/2014/main" id="{30EC8045-E113-2D85-3645-0CA0E61F8302}"/>
                </a:ext>
              </a:extLst>
            </p:cNvPr>
            <p:cNvSpPr/>
            <p:nvPr/>
          </p:nvSpPr>
          <p:spPr>
            <a:xfrm>
              <a:off x="2147339" y="5013650"/>
              <a:ext cx="327002" cy="234622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5" name="TextBox 214">
              <a:extLst>
                <a:ext uri="{FF2B5EF4-FFF2-40B4-BE49-F238E27FC236}">
                  <a16:creationId xmlns:a16="http://schemas.microsoft.com/office/drawing/2014/main" id="{BA3E296C-39E1-77A6-1F76-D037B7385D2B}"/>
                </a:ext>
              </a:extLst>
            </p:cNvPr>
            <p:cNvSpPr txBox="1"/>
            <p:nvPr/>
          </p:nvSpPr>
          <p:spPr>
            <a:xfrm>
              <a:off x="2158399" y="5044751"/>
              <a:ext cx="304883" cy="170769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/>
                <a:t>E2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856FE9B8-A9C8-0F49-FDAA-AA6FDF997D51}"/>
                </a:ext>
              </a:extLst>
            </p:cNvPr>
            <p:cNvSpPr txBox="1"/>
            <p:nvPr/>
          </p:nvSpPr>
          <p:spPr>
            <a:xfrm>
              <a:off x="2167508" y="5281695"/>
              <a:ext cx="756218" cy="188009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bg2"/>
                  </a:solidFill>
                </a:rPr>
                <a:t>VHL</a:t>
              </a:r>
            </a:p>
          </p:txBody>
        </p: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3616C73C-83F3-6013-8DD6-25C0A2994A4F}"/>
              </a:ext>
            </a:extLst>
          </p:cNvPr>
          <p:cNvGrpSpPr/>
          <p:nvPr/>
        </p:nvGrpSpPr>
        <p:grpSpPr>
          <a:xfrm>
            <a:off x="6144889" y="5598637"/>
            <a:ext cx="762745" cy="227715"/>
            <a:chOff x="3455773" y="2582759"/>
            <a:chExt cx="762745" cy="227715"/>
          </a:xfrm>
        </p:grpSpPr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6172165A-86E2-8CFA-485A-9CA4BCA876A5}"/>
                </a:ext>
              </a:extLst>
            </p:cNvPr>
            <p:cNvSpPr/>
            <p:nvPr/>
          </p:nvSpPr>
          <p:spPr>
            <a:xfrm>
              <a:off x="3455773" y="2582759"/>
              <a:ext cx="762745" cy="21947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9" name="TextBox 218">
              <a:extLst>
                <a:ext uri="{FF2B5EF4-FFF2-40B4-BE49-F238E27FC236}">
                  <a16:creationId xmlns:a16="http://schemas.microsoft.com/office/drawing/2014/main" id="{C6EB62A4-A67B-BB63-DC49-A1F3DD1CD5F9}"/>
                </a:ext>
              </a:extLst>
            </p:cNvPr>
            <p:cNvSpPr txBox="1"/>
            <p:nvPr/>
          </p:nvSpPr>
          <p:spPr>
            <a:xfrm>
              <a:off x="3522027" y="2607617"/>
              <a:ext cx="659517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KRAS</a:t>
              </a:r>
              <a:r>
                <a:rPr lang="en-US" sz="1200" baseline="30000" dirty="0">
                  <a:solidFill>
                    <a:schemeClr val="bg2"/>
                  </a:solidFill>
                </a:rPr>
                <a:t>G12D</a:t>
              </a:r>
            </a:p>
          </p:txBody>
        </p:sp>
      </p:grpSp>
      <p:sp>
        <p:nvSpPr>
          <p:cNvPr id="220" name="Star: 7 Points 219">
            <a:extLst>
              <a:ext uri="{FF2B5EF4-FFF2-40B4-BE49-F238E27FC236}">
                <a16:creationId xmlns:a16="http://schemas.microsoft.com/office/drawing/2014/main" id="{EE7F33F1-A395-E2AF-DD7B-5FCCE5073587}"/>
              </a:ext>
            </a:extLst>
          </p:cNvPr>
          <p:cNvSpPr/>
          <p:nvPr/>
        </p:nvSpPr>
        <p:spPr>
          <a:xfrm>
            <a:off x="6728605" y="5421928"/>
            <a:ext cx="197708" cy="197708"/>
          </a:xfrm>
          <a:prstGeom prst="star7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1" name="Star: 7 Points 220">
            <a:extLst>
              <a:ext uri="{FF2B5EF4-FFF2-40B4-BE49-F238E27FC236}">
                <a16:creationId xmlns:a16="http://schemas.microsoft.com/office/drawing/2014/main" id="{8B48D8AA-3B5E-03EA-EC99-21813EC6D2BA}"/>
              </a:ext>
            </a:extLst>
          </p:cNvPr>
          <p:cNvSpPr/>
          <p:nvPr/>
        </p:nvSpPr>
        <p:spPr>
          <a:xfrm>
            <a:off x="7348701" y="5206271"/>
            <a:ext cx="197708" cy="197708"/>
          </a:xfrm>
          <a:prstGeom prst="star7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35238FE9-AD46-79F6-7AFC-4AC792E2EEE8}"/>
              </a:ext>
            </a:extLst>
          </p:cNvPr>
          <p:cNvSpPr txBox="1"/>
          <p:nvPr/>
        </p:nvSpPr>
        <p:spPr>
          <a:xfrm>
            <a:off x="7032333" y="4813758"/>
            <a:ext cx="830444" cy="17076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ACBI3</a:t>
            </a:r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AC62BBD8-337B-DB71-4AAD-05E59E8F77A0}"/>
              </a:ext>
            </a:extLst>
          </p:cNvPr>
          <p:cNvCxnSpPr>
            <a:stCxn id="221" idx="6"/>
          </p:cNvCxnSpPr>
          <p:nvPr/>
        </p:nvCxnSpPr>
        <p:spPr>
          <a:xfrm flipV="1">
            <a:off x="7447555" y="5008206"/>
            <a:ext cx="0" cy="19806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Arrow Connector 223">
            <a:extLst>
              <a:ext uri="{FF2B5EF4-FFF2-40B4-BE49-F238E27FC236}">
                <a16:creationId xmlns:a16="http://schemas.microsoft.com/office/drawing/2014/main" id="{F5928C5D-754F-AA6E-4FA2-F9BFAC187BB6}"/>
              </a:ext>
            </a:extLst>
          </p:cNvPr>
          <p:cNvCxnSpPr>
            <a:cxnSpLocks/>
            <a:stCxn id="218" idx="3"/>
          </p:cNvCxnSpPr>
          <p:nvPr/>
        </p:nvCxnSpPr>
        <p:spPr>
          <a:xfrm>
            <a:off x="6907634" y="5708376"/>
            <a:ext cx="576320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Arrow Connector 224">
            <a:extLst>
              <a:ext uri="{FF2B5EF4-FFF2-40B4-BE49-F238E27FC236}">
                <a16:creationId xmlns:a16="http://schemas.microsoft.com/office/drawing/2014/main" id="{9CEBB6DD-2B67-B4E1-FFC8-6742707A407E}"/>
              </a:ext>
            </a:extLst>
          </p:cNvPr>
          <p:cNvCxnSpPr>
            <a:cxnSpLocks/>
            <a:stCxn id="218" idx="3"/>
          </p:cNvCxnSpPr>
          <p:nvPr/>
        </p:nvCxnSpPr>
        <p:spPr>
          <a:xfrm flipV="1">
            <a:off x="6907634" y="5403979"/>
            <a:ext cx="470361" cy="30439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Arrow Connector 225">
            <a:extLst>
              <a:ext uri="{FF2B5EF4-FFF2-40B4-BE49-F238E27FC236}">
                <a16:creationId xmlns:a16="http://schemas.microsoft.com/office/drawing/2014/main" id="{1EBDF5FA-B751-3521-494E-D40F84FDA561}"/>
              </a:ext>
            </a:extLst>
          </p:cNvPr>
          <p:cNvCxnSpPr>
            <a:cxnSpLocks/>
          </p:cNvCxnSpPr>
          <p:nvPr/>
        </p:nvCxnSpPr>
        <p:spPr>
          <a:xfrm flipH="1">
            <a:off x="6100451" y="5160936"/>
            <a:ext cx="207743" cy="16842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0D8C19B2-4781-3A34-FDBD-2BBD7CD8BBBB}"/>
              </a:ext>
            </a:extLst>
          </p:cNvPr>
          <p:cNvGrpSpPr/>
          <p:nvPr/>
        </p:nvGrpSpPr>
        <p:grpSpPr>
          <a:xfrm>
            <a:off x="7508596" y="5429413"/>
            <a:ext cx="737878" cy="372498"/>
            <a:chOff x="1202599" y="3698989"/>
            <a:chExt cx="666389" cy="336409"/>
          </a:xfrm>
        </p:grpSpPr>
        <p:grpSp>
          <p:nvGrpSpPr>
            <p:cNvPr id="228" name="Group 227">
              <a:extLst>
                <a:ext uri="{FF2B5EF4-FFF2-40B4-BE49-F238E27FC236}">
                  <a16:creationId xmlns:a16="http://schemas.microsoft.com/office/drawing/2014/main" id="{940299E9-4FD1-8CD1-D2FD-75EF41B42E1E}"/>
                </a:ext>
              </a:extLst>
            </p:cNvPr>
            <p:cNvGrpSpPr/>
            <p:nvPr/>
          </p:nvGrpSpPr>
          <p:grpSpPr>
            <a:xfrm rot="16200000">
              <a:off x="1645647" y="3854554"/>
              <a:ext cx="218199" cy="91515"/>
              <a:chOff x="7931984" y="2467262"/>
              <a:chExt cx="317981" cy="133365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290" name="Oval 289">
                <a:extLst>
                  <a:ext uri="{FF2B5EF4-FFF2-40B4-BE49-F238E27FC236}">
                    <a16:creationId xmlns:a16="http://schemas.microsoft.com/office/drawing/2014/main" id="{3753FCEF-3D21-CC01-06F5-9F1547487799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1" name="Oval 290">
                <a:extLst>
                  <a:ext uri="{FF2B5EF4-FFF2-40B4-BE49-F238E27FC236}">
                    <a16:creationId xmlns:a16="http://schemas.microsoft.com/office/drawing/2014/main" id="{E6C23D1D-781C-7BA3-C696-BF25CB34F4FE}"/>
                  </a:ext>
                </a:extLst>
              </p:cNvPr>
              <p:cNvSpPr/>
              <p:nvPr/>
            </p:nvSpPr>
            <p:spPr>
              <a:xfrm>
                <a:off x="8034668" y="2474978"/>
                <a:ext cx="115660" cy="115659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2" name="Oval 291">
                <a:extLst>
                  <a:ext uri="{FF2B5EF4-FFF2-40B4-BE49-F238E27FC236}">
                    <a16:creationId xmlns:a16="http://schemas.microsoft.com/office/drawing/2014/main" id="{9CB8675F-03E5-7488-EBAC-1133414EA56B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D8281697-9424-DF9C-BCFE-C8E4E6049CCF}"/>
                </a:ext>
              </a:extLst>
            </p:cNvPr>
            <p:cNvSpPr/>
            <p:nvPr/>
          </p:nvSpPr>
          <p:spPr>
            <a:xfrm rot="4976239">
              <a:off x="1328719" y="3953527"/>
              <a:ext cx="79366" cy="79366"/>
            </a:xfrm>
            <a:prstGeom prst="ellips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30" name="Group 229">
              <a:extLst>
                <a:ext uri="{FF2B5EF4-FFF2-40B4-BE49-F238E27FC236}">
                  <a16:creationId xmlns:a16="http://schemas.microsoft.com/office/drawing/2014/main" id="{8AD5061E-06CF-1D18-7806-A03EB0BCEB17}"/>
                </a:ext>
              </a:extLst>
            </p:cNvPr>
            <p:cNvGrpSpPr/>
            <p:nvPr/>
          </p:nvGrpSpPr>
          <p:grpSpPr>
            <a:xfrm rot="3005499">
              <a:off x="1145074" y="3874724"/>
              <a:ext cx="218199" cy="103149"/>
              <a:chOff x="7931984" y="2467262"/>
              <a:chExt cx="317981" cy="150319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287" name="Oval 286">
                <a:extLst>
                  <a:ext uri="{FF2B5EF4-FFF2-40B4-BE49-F238E27FC236}">
                    <a16:creationId xmlns:a16="http://schemas.microsoft.com/office/drawing/2014/main" id="{9C3949F1-FF27-0C92-B35D-8C4A59FC6461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8" name="Oval 287">
                <a:extLst>
                  <a:ext uri="{FF2B5EF4-FFF2-40B4-BE49-F238E27FC236}">
                    <a16:creationId xmlns:a16="http://schemas.microsoft.com/office/drawing/2014/main" id="{5C56DAD5-2BDB-E123-44F9-A69BAA7BCAFE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9" name="Oval 288">
                <a:extLst>
                  <a:ext uri="{FF2B5EF4-FFF2-40B4-BE49-F238E27FC236}">
                    <a16:creationId xmlns:a16="http://schemas.microsoft.com/office/drawing/2014/main" id="{B8B74793-39D1-635B-9E1C-2CEA7C9E8445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1" name="Group 230">
              <a:extLst>
                <a:ext uri="{FF2B5EF4-FFF2-40B4-BE49-F238E27FC236}">
                  <a16:creationId xmlns:a16="http://schemas.microsoft.com/office/drawing/2014/main" id="{66AEFA37-8842-18F9-14D8-22F8989E182A}"/>
                </a:ext>
              </a:extLst>
            </p:cNvPr>
            <p:cNvGrpSpPr/>
            <p:nvPr/>
          </p:nvGrpSpPr>
          <p:grpSpPr>
            <a:xfrm rot="4976239">
              <a:off x="1198043" y="3780383"/>
              <a:ext cx="270669" cy="119013"/>
              <a:chOff x="7855518" y="2444143"/>
              <a:chExt cx="394447" cy="173438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283" name="Oval 282">
                <a:extLst>
                  <a:ext uri="{FF2B5EF4-FFF2-40B4-BE49-F238E27FC236}">
                    <a16:creationId xmlns:a16="http://schemas.microsoft.com/office/drawing/2014/main" id="{B066F399-AF58-FD3D-0670-F02BF4476326}"/>
                  </a:ext>
                </a:extLst>
              </p:cNvPr>
              <p:cNvSpPr/>
              <p:nvPr/>
            </p:nvSpPr>
            <p:spPr>
              <a:xfrm>
                <a:off x="7855518" y="2444143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4" name="Oval 283">
                <a:extLst>
                  <a:ext uri="{FF2B5EF4-FFF2-40B4-BE49-F238E27FC236}">
                    <a16:creationId xmlns:a16="http://schemas.microsoft.com/office/drawing/2014/main" id="{A8B88122-99A5-1D18-3BAB-1A3755E3268A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5" name="Oval 284">
                <a:extLst>
                  <a:ext uri="{FF2B5EF4-FFF2-40B4-BE49-F238E27FC236}">
                    <a16:creationId xmlns:a16="http://schemas.microsoft.com/office/drawing/2014/main" id="{E5B3E744-30E0-A8A6-D5BA-03A66BE1E7FF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86" name="Oval 285">
                <a:extLst>
                  <a:ext uri="{FF2B5EF4-FFF2-40B4-BE49-F238E27FC236}">
                    <a16:creationId xmlns:a16="http://schemas.microsoft.com/office/drawing/2014/main" id="{687D191B-659E-44B8-304C-D0414AA42663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2" name="Group 231">
              <a:extLst>
                <a:ext uri="{FF2B5EF4-FFF2-40B4-BE49-F238E27FC236}">
                  <a16:creationId xmlns:a16="http://schemas.microsoft.com/office/drawing/2014/main" id="{76B5FCB1-7D60-4C1A-DE18-4DF5F7A0CD89}"/>
                </a:ext>
              </a:extLst>
            </p:cNvPr>
            <p:cNvGrpSpPr/>
            <p:nvPr/>
          </p:nvGrpSpPr>
          <p:grpSpPr>
            <a:xfrm rot="4976239">
              <a:off x="1237819" y="3799559"/>
              <a:ext cx="321097" cy="119957"/>
              <a:chOff x="7843157" y="2371256"/>
              <a:chExt cx="467935" cy="174814"/>
            </a:xfrm>
            <a:solidFill>
              <a:schemeClr val="accent3">
                <a:lumMod val="40000"/>
                <a:lumOff val="60000"/>
              </a:schemeClr>
            </a:solidFill>
          </p:grpSpPr>
          <p:grpSp>
            <p:nvGrpSpPr>
              <p:cNvPr id="277" name="Group 276">
                <a:extLst>
                  <a:ext uri="{FF2B5EF4-FFF2-40B4-BE49-F238E27FC236}">
                    <a16:creationId xmlns:a16="http://schemas.microsoft.com/office/drawing/2014/main" id="{F1D97B35-3C90-D472-5099-F5133E337F5A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279" name="Oval 278">
                  <a:extLst>
                    <a:ext uri="{FF2B5EF4-FFF2-40B4-BE49-F238E27FC236}">
                      <a16:creationId xmlns:a16="http://schemas.microsoft.com/office/drawing/2014/main" id="{90C062D0-7C2E-86DE-0DB8-97C3BD1E3B70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80" name="Oval 279">
                  <a:extLst>
                    <a:ext uri="{FF2B5EF4-FFF2-40B4-BE49-F238E27FC236}">
                      <a16:creationId xmlns:a16="http://schemas.microsoft.com/office/drawing/2014/main" id="{975FE804-7CAC-DC5D-B8FB-352BAB71391C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81" name="Oval 280">
                  <a:extLst>
                    <a:ext uri="{FF2B5EF4-FFF2-40B4-BE49-F238E27FC236}">
                      <a16:creationId xmlns:a16="http://schemas.microsoft.com/office/drawing/2014/main" id="{2FF420AD-AD30-FCA1-7F6B-617D1BCFED3B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82" name="Oval 281">
                  <a:extLst>
                    <a:ext uri="{FF2B5EF4-FFF2-40B4-BE49-F238E27FC236}">
                      <a16:creationId xmlns:a16="http://schemas.microsoft.com/office/drawing/2014/main" id="{9764ED48-C621-2065-7A2B-23C78498A1EA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278" name="Oval 277">
                <a:extLst>
                  <a:ext uri="{FF2B5EF4-FFF2-40B4-BE49-F238E27FC236}">
                    <a16:creationId xmlns:a16="http://schemas.microsoft.com/office/drawing/2014/main" id="{41B85F35-096E-DE97-9185-64480DA38F7B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3" name="Group 232">
              <a:extLst>
                <a:ext uri="{FF2B5EF4-FFF2-40B4-BE49-F238E27FC236}">
                  <a16:creationId xmlns:a16="http://schemas.microsoft.com/office/drawing/2014/main" id="{E9E94F70-2743-5347-8496-318327E8F0A8}"/>
                </a:ext>
              </a:extLst>
            </p:cNvPr>
            <p:cNvGrpSpPr/>
            <p:nvPr/>
          </p:nvGrpSpPr>
          <p:grpSpPr>
            <a:xfrm rot="4976239">
              <a:off x="1296520" y="3800478"/>
              <a:ext cx="321097" cy="119957"/>
              <a:chOff x="7843157" y="2371256"/>
              <a:chExt cx="467935" cy="174814"/>
            </a:xfrm>
            <a:solidFill>
              <a:schemeClr val="accent3">
                <a:lumMod val="60000"/>
                <a:lumOff val="40000"/>
              </a:schemeClr>
            </a:solidFill>
          </p:grpSpPr>
          <p:grpSp>
            <p:nvGrpSpPr>
              <p:cNvPr id="271" name="Group 270">
                <a:extLst>
                  <a:ext uri="{FF2B5EF4-FFF2-40B4-BE49-F238E27FC236}">
                    <a16:creationId xmlns:a16="http://schemas.microsoft.com/office/drawing/2014/main" id="{9C4C76FA-4B47-0E7B-9BEE-FAB619878EEF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273" name="Oval 272">
                  <a:extLst>
                    <a:ext uri="{FF2B5EF4-FFF2-40B4-BE49-F238E27FC236}">
                      <a16:creationId xmlns:a16="http://schemas.microsoft.com/office/drawing/2014/main" id="{E6E10C78-6E28-D3FB-E07F-C3C1C073812B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74" name="Oval 273">
                  <a:extLst>
                    <a:ext uri="{FF2B5EF4-FFF2-40B4-BE49-F238E27FC236}">
                      <a16:creationId xmlns:a16="http://schemas.microsoft.com/office/drawing/2014/main" id="{0391E9F3-8A3D-D47D-EB46-BA25A1FEA527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75" name="Oval 274">
                  <a:extLst>
                    <a:ext uri="{FF2B5EF4-FFF2-40B4-BE49-F238E27FC236}">
                      <a16:creationId xmlns:a16="http://schemas.microsoft.com/office/drawing/2014/main" id="{54CEF09A-F68E-BF6A-B203-DF3140A5A595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76" name="Oval 275">
                  <a:extLst>
                    <a:ext uri="{FF2B5EF4-FFF2-40B4-BE49-F238E27FC236}">
                      <a16:creationId xmlns:a16="http://schemas.microsoft.com/office/drawing/2014/main" id="{8BEEC311-84F8-1727-15CA-06904A7BC78F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155B6FCF-48EE-7F10-AF42-AA7EADF07751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4" name="Group 233">
              <a:extLst>
                <a:ext uri="{FF2B5EF4-FFF2-40B4-BE49-F238E27FC236}">
                  <a16:creationId xmlns:a16="http://schemas.microsoft.com/office/drawing/2014/main" id="{C2BB653E-0503-EBBE-DB73-A948CFFD6828}"/>
                </a:ext>
              </a:extLst>
            </p:cNvPr>
            <p:cNvGrpSpPr/>
            <p:nvPr/>
          </p:nvGrpSpPr>
          <p:grpSpPr>
            <a:xfrm rot="5139944">
              <a:off x="1355547" y="3804520"/>
              <a:ext cx="321097" cy="119957"/>
              <a:chOff x="7843157" y="2371256"/>
              <a:chExt cx="467935" cy="174814"/>
            </a:xfrm>
            <a:solidFill>
              <a:schemeClr val="accent3"/>
            </a:solidFill>
          </p:grpSpPr>
          <p:grpSp>
            <p:nvGrpSpPr>
              <p:cNvPr id="265" name="Group 264">
                <a:extLst>
                  <a:ext uri="{FF2B5EF4-FFF2-40B4-BE49-F238E27FC236}">
                    <a16:creationId xmlns:a16="http://schemas.microsoft.com/office/drawing/2014/main" id="{3999BB2A-7FEC-064E-2D00-24612B9478C7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267" name="Oval 266">
                  <a:extLst>
                    <a:ext uri="{FF2B5EF4-FFF2-40B4-BE49-F238E27FC236}">
                      <a16:creationId xmlns:a16="http://schemas.microsoft.com/office/drawing/2014/main" id="{5B335514-BE48-C751-85A0-DC04706599D8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68" name="Oval 267">
                  <a:extLst>
                    <a:ext uri="{FF2B5EF4-FFF2-40B4-BE49-F238E27FC236}">
                      <a16:creationId xmlns:a16="http://schemas.microsoft.com/office/drawing/2014/main" id="{0DC336E6-57FA-EED5-187C-3F6DC6FB3D36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69" name="Oval 268">
                  <a:extLst>
                    <a:ext uri="{FF2B5EF4-FFF2-40B4-BE49-F238E27FC236}">
                      <a16:creationId xmlns:a16="http://schemas.microsoft.com/office/drawing/2014/main" id="{7D1EEC93-26B1-FBEB-9518-EF99D03DF714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70" name="Oval 269">
                  <a:extLst>
                    <a:ext uri="{FF2B5EF4-FFF2-40B4-BE49-F238E27FC236}">
                      <a16:creationId xmlns:a16="http://schemas.microsoft.com/office/drawing/2014/main" id="{7C43F65E-B0D2-46EB-F1F6-1B9A76662B28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132515A8-E702-1DB1-BC07-CA006BC4EDE5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5" name="Group 234">
              <a:extLst>
                <a:ext uri="{FF2B5EF4-FFF2-40B4-BE49-F238E27FC236}">
                  <a16:creationId xmlns:a16="http://schemas.microsoft.com/office/drawing/2014/main" id="{ED8DF4EB-E173-3012-3CE2-7B482636FAA8}"/>
                </a:ext>
              </a:extLst>
            </p:cNvPr>
            <p:cNvGrpSpPr/>
            <p:nvPr/>
          </p:nvGrpSpPr>
          <p:grpSpPr>
            <a:xfrm rot="5139944">
              <a:off x="1410740" y="3807176"/>
              <a:ext cx="321097" cy="119957"/>
              <a:chOff x="7843157" y="2371256"/>
              <a:chExt cx="467935" cy="174814"/>
            </a:xfrm>
            <a:solidFill>
              <a:schemeClr val="accent3"/>
            </a:solidFill>
          </p:grpSpPr>
          <p:grpSp>
            <p:nvGrpSpPr>
              <p:cNvPr id="259" name="Group 258">
                <a:extLst>
                  <a:ext uri="{FF2B5EF4-FFF2-40B4-BE49-F238E27FC236}">
                    <a16:creationId xmlns:a16="http://schemas.microsoft.com/office/drawing/2014/main" id="{172CE9C9-7C66-D4A1-CE7B-F9C5A2B155CE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261" name="Oval 260">
                  <a:extLst>
                    <a:ext uri="{FF2B5EF4-FFF2-40B4-BE49-F238E27FC236}">
                      <a16:creationId xmlns:a16="http://schemas.microsoft.com/office/drawing/2014/main" id="{3DA9F7F2-5843-EB9E-36AC-31C968418C1F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62" name="Oval 261">
                  <a:extLst>
                    <a:ext uri="{FF2B5EF4-FFF2-40B4-BE49-F238E27FC236}">
                      <a16:creationId xmlns:a16="http://schemas.microsoft.com/office/drawing/2014/main" id="{385D528F-2616-5C48-8C38-2AED54B91AC4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63" name="Oval 262">
                  <a:extLst>
                    <a:ext uri="{FF2B5EF4-FFF2-40B4-BE49-F238E27FC236}">
                      <a16:creationId xmlns:a16="http://schemas.microsoft.com/office/drawing/2014/main" id="{5CC80F8E-4197-BE63-46A3-605903E97C48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64" name="Oval 263">
                  <a:extLst>
                    <a:ext uri="{FF2B5EF4-FFF2-40B4-BE49-F238E27FC236}">
                      <a16:creationId xmlns:a16="http://schemas.microsoft.com/office/drawing/2014/main" id="{417F4C65-8EB5-285C-2CB9-C1B99F05B37F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id="{5A4AABC9-EA0A-2A5D-9AC0-DEC2269C65EE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6" name="Group 235">
              <a:extLst>
                <a:ext uri="{FF2B5EF4-FFF2-40B4-BE49-F238E27FC236}">
                  <a16:creationId xmlns:a16="http://schemas.microsoft.com/office/drawing/2014/main" id="{471BFD7B-8FA3-9630-899E-BF0923EFFCF1}"/>
                </a:ext>
              </a:extLst>
            </p:cNvPr>
            <p:cNvGrpSpPr/>
            <p:nvPr/>
          </p:nvGrpSpPr>
          <p:grpSpPr>
            <a:xfrm rot="5139944">
              <a:off x="1479710" y="3803445"/>
              <a:ext cx="321097" cy="119957"/>
              <a:chOff x="7843157" y="2371256"/>
              <a:chExt cx="467935" cy="174814"/>
            </a:xfrm>
            <a:solidFill>
              <a:schemeClr val="accent3">
                <a:lumMod val="60000"/>
                <a:lumOff val="40000"/>
              </a:schemeClr>
            </a:solidFill>
          </p:grpSpPr>
          <p:grpSp>
            <p:nvGrpSpPr>
              <p:cNvPr id="253" name="Group 252">
                <a:extLst>
                  <a:ext uri="{FF2B5EF4-FFF2-40B4-BE49-F238E27FC236}">
                    <a16:creationId xmlns:a16="http://schemas.microsoft.com/office/drawing/2014/main" id="{E033EDEA-DD49-9F32-629E-2D6A25ECF6DF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255" name="Oval 254">
                  <a:extLst>
                    <a:ext uri="{FF2B5EF4-FFF2-40B4-BE49-F238E27FC236}">
                      <a16:creationId xmlns:a16="http://schemas.microsoft.com/office/drawing/2014/main" id="{903614B6-7CF5-2815-BB05-85234BBB146F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56" name="Oval 255">
                  <a:extLst>
                    <a:ext uri="{FF2B5EF4-FFF2-40B4-BE49-F238E27FC236}">
                      <a16:creationId xmlns:a16="http://schemas.microsoft.com/office/drawing/2014/main" id="{7157974A-1FEE-B4C8-034E-1029AFE39B77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57" name="Oval 256">
                  <a:extLst>
                    <a:ext uri="{FF2B5EF4-FFF2-40B4-BE49-F238E27FC236}">
                      <a16:creationId xmlns:a16="http://schemas.microsoft.com/office/drawing/2014/main" id="{9EA6D771-094A-F38A-2BEC-DD598C017BF8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58" name="Oval 257">
                  <a:extLst>
                    <a:ext uri="{FF2B5EF4-FFF2-40B4-BE49-F238E27FC236}">
                      <a16:creationId xmlns:a16="http://schemas.microsoft.com/office/drawing/2014/main" id="{37A84BF9-6E3A-4EE1-36D3-06E1F6F5147D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254" name="Oval 253">
                <a:extLst>
                  <a:ext uri="{FF2B5EF4-FFF2-40B4-BE49-F238E27FC236}">
                    <a16:creationId xmlns:a16="http://schemas.microsoft.com/office/drawing/2014/main" id="{1C8FF1D6-B082-A3E4-D983-4272B60799DF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7" name="Group 236">
              <a:extLst>
                <a:ext uri="{FF2B5EF4-FFF2-40B4-BE49-F238E27FC236}">
                  <a16:creationId xmlns:a16="http://schemas.microsoft.com/office/drawing/2014/main" id="{4E928362-033E-E29E-6175-2E7265006200}"/>
                </a:ext>
              </a:extLst>
            </p:cNvPr>
            <p:cNvGrpSpPr/>
            <p:nvPr/>
          </p:nvGrpSpPr>
          <p:grpSpPr>
            <a:xfrm rot="5139944">
              <a:off x="1534903" y="3806101"/>
              <a:ext cx="321097" cy="119957"/>
              <a:chOff x="7843157" y="2371256"/>
              <a:chExt cx="467935" cy="174814"/>
            </a:xfrm>
            <a:solidFill>
              <a:schemeClr val="accent3">
                <a:lumMod val="40000"/>
                <a:lumOff val="60000"/>
              </a:schemeClr>
            </a:solidFill>
          </p:grpSpPr>
          <p:grpSp>
            <p:nvGrpSpPr>
              <p:cNvPr id="247" name="Group 246">
                <a:extLst>
                  <a:ext uri="{FF2B5EF4-FFF2-40B4-BE49-F238E27FC236}">
                    <a16:creationId xmlns:a16="http://schemas.microsoft.com/office/drawing/2014/main" id="{C951AF4F-0314-3D11-B68C-54AAEF65C525}"/>
                  </a:ext>
                </a:extLst>
              </p:cNvPr>
              <p:cNvGrpSpPr/>
              <p:nvPr/>
            </p:nvGrpSpPr>
            <p:grpSpPr>
              <a:xfrm rot="354099">
                <a:off x="7843157" y="2371256"/>
                <a:ext cx="382055" cy="174814"/>
                <a:chOff x="7855518" y="2444143"/>
                <a:chExt cx="382055" cy="174814"/>
              </a:xfrm>
              <a:grpFill/>
            </p:grpSpPr>
            <p:sp>
              <p:nvSpPr>
                <p:cNvPr id="249" name="Oval 248">
                  <a:extLst>
                    <a:ext uri="{FF2B5EF4-FFF2-40B4-BE49-F238E27FC236}">
                      <a16:creationId xmlns:a16="http://schemas.microsoft.com/office/drawing/2014/main" id="{868E0433-9239-28EA-7A9D-0CA85791C7E5}"/>
                    </a:ext>
                  </a:extLst>
                </p:cNvPr>
                <p:cNvSpPr/>
                <p:nvPr/>
              </p:nvSpPr>
              <p:spPr>
                <a:xfrm>
                  <a:off x="7855518" y="2444143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50" name="Oval 249">
                  <a:extLst>
                    <a:ext uri="{FF2B5EF4-FFF2-40B4-BE49-F238E27FC236}">
                      <a16:creationId xmlns:a16="http://schemas.microsoft.com/office/drawing/2014/main" id="{216ACE5B-F54E-42AF-7044-A467F114A71B}"/>
                    </a:ext>
                  </a:extLst>
                </p:cNvPr>
                <p:cNvSpPr/>
                <p:nvPr/>
              </p:nvSpPr>
              <p:spPr>
                <a:xfrm>
                  <a:off x="7927548" y="2485425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51" name="Oval 250">
                  <a:extLst>
                    <a:ext uri="{FF2B5EF4-FFF2-40B4-BE49-F238E27FC236}">
                      <a16:creationId xmlns:a16="http://schemas.microsoft.com/office/drawing/2014/main" id="{01604A98-F6FA-2241-0542-5E1DBB769C2D}"/>
                    </a:ext>
                  </a:extLst>
                </p:cNvPr>
                <p:cNvSpPr/>
                <p:nvPr/>
              </p:nvSpPr>
              <p:spPr>
                <a:xfrm>
                  <a:off x="8021359" y="2503297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52" name="Oval 251">
                  <a:extLst>
                    <a:ext uri="{FF2B5EF4-FFF2-40B4-BE49-F238E27FC236}">
                      <a16:creationId xmlns:a16="http://schemas.microsoft.com/office/drawing/2014/main" id="{07328EA7-96DA-6E7E-3AFE-C868420F368F}"/>
                    </a:ext>
                  </a:extLst>
                </p:cNvPr>
                <p:cNvSpPr/>
                <p:nvPr/>
              </p:nvSpPr>
              <p:spPr>
                <a:xfrm>
                  <a:off x="8121913" y="2477512"/>
                  <a:ext cx="115660" cy="115660"/>
                </a:xfrm>
                <a:prstGeom prst="ellipse">
                  <a:avLst/>
                </a:prstGeom>
                <a:grpFill/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248" name="Oval 247">
                <a:extLst>
                  <a:ext uri="{FF2B5EF4-FFF2-40B4-BE49-F238E27FC236}">
                    <a16:creationId xmlns:a16="http://schemas.microsoft.com/office/drawing/2014/main" id="{D1959646-6693-B81A-E974-6112B29C780D}"/>
                  </a:ext>
                </a:extLst>
              </p:cNvPr>
              <p:cNvSpPr/>
              <p:nvPr/>
            </p:nvSpPr>
            <p:spPr>
              <a:xfrm rot="354099">
                <a:off x="8195432" y="237905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8" name="Group 237">
              <a:extLst>
                <a:ext uri="{FF2B5EF4-FFF2-40B4-BE49-F238E27FC236}">
                  <a16:creationId xmlns:a16="http://schemas.microsoft.com/office/drawing/2014/main" id="{309F6CDB-6223-4EC9-FEE1-6CE9277AA845}"/>
                </a:ext>
              </a:extLst>
            </p:cNvPr>
            <p:cNvGrpSpPr/>
            <p:nvPr/>
          </p:nvGrpSpPr>
          <p:grpSpPr>
            <a:xfrm rot="14853932">
              <a:off x="1708314" y="3757053"/>
              <a:ext cx="218199" cy="103149"/>
              <a:chOff x="7931984" y="2467262"/>
              <a:chExt cx="317981" cy="150319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244" name="Oval 243">
                <a:extLst>
                  <a:ext uri="{FF2B5EF4-FFF2-40B4-BE49-F238E27FC236}">
                    <a16:creationId xmlns:a16="http://schemas.microsoft.com/office/drawing/2014/main" id="{89DFF7EF-BD16-7B97-B722-45DCF16F446C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5" name="Oval 244">
                <a:extLst>
                  <a:ext uri="{FF2B5EF4-FFF2-40B4-BE49-F238E27FC236}">
                    <a16:creationId xmlns:a16="http://schemas.microsoft.com/office/drawing/2014/main" id="{8600D6AB-C100-9A60-4CED-6446B2631E26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6" name="Oval 245">
                <a:extLst>
                  <a:ext uri="{FF2B5EF4-FFF2-40B4-BE49-F238E27FC236}">
                    <a16:creationId xmlns:a16="http://schemas.microsoft.com/office/drawing/2014/main" id="{B353DF89-BEF7-97A0-448B-0A04940F2861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39" name="Group 238">
              <a:extLst>
                <a:ext uri="{FF2B5EF4-FFF2-40B4-BE49-F238E27FC236}">
                  <a16:creationId xmlns:a16="http://schemas.microsoft.com/office/drawing/2014/main" id="{4E69E763-1832-7FDE-8B7D-ABA587070F5F}"/>
                </a:ext>
              </a:extLst>
            </p:cNvPr>
            <p:cNvGrpSpPr/>
            <p:nvPr/>
          </p:nvGrpSpPr>
          <p:grpSpPr>
            <a:xfrm rot="4976239">
              <a:off x="1612184" y="3825853"/>
              <a:ext cx="270669" cy="119013"/>
              <a:chOff x="7855518" y="2444143"/>
              <a:chExt cx="394447" cy="173438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240" name="Oval 239">
                <a:extLst>
                  <a:ext uri="{FF2B5EF4-FFF2-40B4-BE49-F238E27FC236}">
                    <a16:creationId xmlns:a16="http://schemas.microsoft.com/office/drawing/2014/main" id="{685B55A7-44A6-A80C-B6DC-590C70181214}"/>
                  </a:ext>
                </a:extLst>
              </p:cNvPr>
              <p:cNvSpPr/>
              <p:nvPr/>
            </p:nvSpPr>
            <p:spPr>
              <a:xfrm>
                <a:off x="7855518" y="2444143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1" name="Oval 240">
                <a:extLst>
                  <a:ext uri="{FF2B5EF4-FFF2-40B4-BE49-F238E27FC236}">
                    <a16:creationId xmlns:a16="http://schemas.microsoft.com/office/drawing/2014/main" id="{5C7C6A50-F155-A0FF-BBD3-186DBDE2C7D7}"/>
                  </a:ext>
                </a:extLst>
              </p:cNvPr>
              <p:cNvSpPr/>
              <p:nvPr/>
            </p:nvSpPr>
            <p:spPr>
              <a:xfrm>
                <a:off x="7931984" y="2484967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2" name="Oval 241">
                <a:extLst>
                  <a:ext uri="{FF2B5EF4-FFF2-40B4-BE49-F238E27FC236}">
                    <a16:creationId xmlns:a16="http://schemas.microsoft.com/office/drawing/2014/main" id="{80E9F077-C9ED-936A-2988-5C8650C2D58D}"/>
                  </a:ext>
                </a:extLst>
              </p:cNvPr>
              <p:cNvSpPr/>
              <p:nvPr/>
            </p:nvSpPr>
            <p:spPr>
              <a:xfrm>
                <a:off x="8034667" y="2501921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3" name="Oval 242">
                <a:extLst>
                  <a:ext uri="{FF2B5EF4-FFF2-40B4-BE49-F238E27FC236}">
                    <a16:creationId xmlns:a16="http://schemas.microsoft.com/office/drawing/2014/main" id="{DBD7E661-3939-C280-A8EE-230D020954F8}"/>
                  </a:ext>
                </a:extLst>
              </p:cNvPr>
              <p:cNvSpPr/>
              <p:nvPr/>
            </p:nvSpPr>
            <p:spPr>
              <a:xfrm>
                <a:off x="8134305" y="2467262"/>
                <a:ext cx="115660" cy="115660"/>
              </a:xfrm>
              <a:prstGeom prst="ellipse">
                <a:avLst/>
              </a:prstGeom>
              <a:grp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grpSp>
        <p:nvGrpSpPr>
          <p:cNvPr id="293" name="Group 292">
            <a:extLst>
              <a:ext uri="{FF2B5EF4-FFF2-40B4-BE49-F238E27FC236}">
                <a16:creationId xmlns:a16="http://schemas.microsoft.com/office/drawing/2014/main" id="{4CADDD26-AD8A-7277-500F-C97333BF36BE}"/>
              </a:ext>
            </a:extLst>
          </p:cNvPr>
          <p:cNvGrpSpPr/>
          <p:nvPr/>
        </p:nvGrpSpPr>
        <p:grpSpPr>
          <a:xfrm rot="3353646">
            <a:off x="5900027" y="5336641"/>
            <a:ext cx="284886" cy="134674"/>
            <a:chOff x="7931984" y="2467262"/>
            <a:chExt cx="317981" cy="15031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B0D13D27-8BE4-24BC-6C77-AC4913CA27B1}"/>
                </a:ext>
              </a:extLst>
            </p:cNvPr>
            <p:cNvSpPr/>
            <p:nvPr/>
          </p:nvSpPr>
          <p:spPr>
            <a:xfrm>
              <a:off x="7931984" y="2484967"/>
              <a:ext cx="115660" cy="115660"/>
            </a:xfrm>
            <a:prstGeom prst="ellipse">
              <a:avLst/>
            </a:prstGeom>
            <a:grp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id="{BA42D06A-B052-9C7E-6A95-D8BA20F55834}"/>
                </a:ext>
              </a:extLst>
            </p:cNvPr>
            <p:cNvSpPr/>
            <p:nvPr/>
          </p:nvSpPr>
          <p:spPr>
            <a:xfrm>
              <a:off x="8034667" y="2501921"/>
              <a:ext cx="115660" cy="115660"/>
            </a:xfrm>
            <a:prstGeom prst="ellipse">
              <a:avLst/>
            </a:prstGeom>
            <a:grp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id="{B28043FD-62E8-DF04-0DDB-54D4B8315B67}"/>
                </a:ext>
              </a:extLst>
            </p:cNvPr>
            <p:cNvSpPr/>
            <p:nvPr/>
          </p:nvSpPr>
          <p:spPr>
            <a:xfrm>
              <a:off x="8134305" y="2467262"/>
              <a:ext cx="115660" cy="115660"/>
            </a:xfrm>
            <a:prstGeom prst="ellipse">
              <a:avLst/>
            </a:prstGeom>
            <a:grp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97" name="TextBox 296">
            <a:extLst>
              <a:ext uri="{FF2B5EF4-FFF2-40B4-BE49-F238E27FC236}">
                <a16:creationId xmlns:a16="http://schemas.microsoft.com/office/drawing/2014/main" id="{65CBBEF1-FEC2-DB10-E5D7-D315B578A740}"/>
              </a:ext>
            </a:extLst>
          </p:cNvPr>
          <p:cNvSpPr txBox="1"/>
          <p:nvPr/>
        </p:nvSpPr>
        <p:spPr>
          <a:xfrm>
            <a:off x="5792485" y="5083679"/>
            <a:ext cx="360891" cy="17076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Ub</a:t>
            </a:r>
          </a:p>
        </p:txBody>
      </p:sp>
      <p:sp>
        <p:nvSpPr>
          <p:cNvPr id="298" name="TextBox 297">
            <a:extLst>
              <a:ext uri="{FF2B5EF4-FFF2-40B4-BE49-F238E27FC236}">
                <a16:creationId xmlns:a16="http://schemas.microsoft.com/office/drawing/2014/main" id="{6ED87DD6-6F24-10E4-91D7-20CF237104E7}"/>
              </a:ext>
            </a:extLst>
          </p:cNvPr>
          <p:cNvSpPr txBox="1"/>
          <p:nvPr/>
        </p:nvSpPr>
        <p:spPr>
          <a:xfrm>
            <a:off x="7151207" y="5820699"/>
            <a:ext cx="1385762" cy="17076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26S proteasome</a:t>
            </a:r>
          </a:p>
        </p:txBody>
      </p:sp>
      <p:cxnSp>
        <p:nvCxnSpPr>
          <p:cNvPr id="299" name="Straight Arrow Connector 298">
            <a:extLst>
              <a:ext uri="{FF2B5EF4-FFF2-40B4-BE49-F238E27FC236}">
                <a16:creationId xmlns:a16="http://schemas.microsoft.com/office/drawing/2014/main" id="{D7D21717-68DC-3275-0374-6C2EC163FBCA}"/>
              </a:ext>
            </a:extLst>
          </p:cNvPr>
          <p:cNvCxnSpPr/>
          <p:nvPr/>
        </p:nvCxnSpPr>
        <p:spPr>
          <a:xfrm>
            <a:off x="8318091" y="5615537"/>
            <a:ext cx="232582" cy="7117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0" name="Group 299">
            <a:extLst>
              <a:ext uri="{FF2B5EF4-FFF2-40B4-BE49-F238E27FC236}">
                <a16:creationId xmlns:a16="http://schemas.microsoft.com/office/drawing/2014/main" id="{C52BBF2C-1309-2D4F-492A-94E961C70C2B}"/>
              </a:ext>
            </a:extLst>
          </p:cNvPr>
          <p:cNvGrpSpPr/>
          <p:nvPr/>
        </p:nvGrpSpPr>
        <p:grpSpPr>
          <a:xfrm>
            <a:off x="8566556" y="5572195"/>
            <a:ext cx="453788" cy="464024"/>
            <a:chOff x="5353334" y="5602406"/>
            <a:chExt cx="453788" cy="464024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301" name="Freeform: Shape 300">
              <a:extLst>
                <a:ext uri="{FF2B5EF4-FFF2-40B4-BE49-F238E27FC236}">
                  <a16:creationId xmlns:a16="http://schemas.microsoft.com/office/drawing/2014/main" id="{8B7A5FD6-3E5B-0EE6-D210-DF0FE0D8E076}"/>
                </a:ext>
              </a:extLst>
            </p:cNvPr>
            <p:cNvSpPr/>
            <p:nvPr/>
          </p:nvSpPr>
          <p:spPr>
            <a:xfrm>
              <a:off x="5353334" y="5738884"/>
              <a:ext cx="139890" cy="170597"/>
            </a:xfrm>
            <a:custGeom>
              <a:avLst/>
              <a:gdLst>
                <a:gd name="csX0" fmla="*/ 78475 w 139890"/>
                <a:gd name="csY0" fmla="*/ 0 h 170597"/>
                <a:gd name="csX1" fmla="*/ 0 w 139890"/>
                <a:gd name="csY1" fmla="*/ 78474 h 170597"/>
                <a:gd name="csX2" fmla="*/ 88711 w 139890"/>
                <a:gd name="csY2" fmla="*/ 170597 h 170597"/>
                <a:gd name="csX3" fmla="*/ 139890 w 139890"/>
                <a:gd name="csY3" fmla="*/ 61415 h 170597"/>
                <a:gd name="csX4" fmla="*/ 78475 w 139890"/>
                <a:gd name="csY4" fmla="*/ 0 h 1705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39890" h="170597">
                  <a:moveTo>
                    <a:pt x="78475" y="0"/>
                  </a:moveTo>
                  <a:lnTo>
                    <a:pt x="0" y="78474"/>
                  </a:lnTo>
                  <a:lnTo>
                    <a:pt x="88711" y="170597"/>
                  </a:lnTo>
                  <a:lnTo>
                    <a:pt x="139890" y="61415"/>
                  </a:lnTo>
                  <a:lnTo>
                    <a:pt x="7847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2" name="Freeform: Shape 301">
              <a:extLst>
                <a:ext uri="{FF2B5EF4-FFF2-40B4-BE49-F238E27FC236}">
                  <a16:creationId xmlns:a16="http://schemas.microsoft.com/office/drawing/2014/main" id="{7B211D61-9E64-FD80-EDE0-53F40C40BEF2}"/>
                </a:ext>
              </a:extLst>
            </p:cNvPr>
            <p:cNvSpPr/>
            <p:nvPr/>
          </p:nvSpPr>
          <p:spPr>
            <a:xfrm>
              <a:off x="5571699" y="5602406"/>
              <a:ext cx="129653" cy="133066"/>
            </a:xfrm>
            <a:custGeom>
              <a:avLst/>
              <a:gdLst>
                <a:gd name="csX0" fmla="*/ 0 w 129653"/>
                <a:gd name="csY0" fmla="*/ 6824 h 133066"/>
                <a:gd name="csX1" fmla="*/ 0 w 129653"/>
                <a:gd name="csY1" fmla="*/ 133066 h 133066"/>
                <a:gd name="csX2" fmla="*/ 116005 w 129653"/>
                <a:gd name="csY2" fmla="*/ 71651 h 133066"/>
                <a:gd name="csX3" fmla="*/ 129653 w 129653"/>
                <a:gd name="csY3" fmla="*/ 34119 h 133066"/>
                <a:gd name="csX4" fmla="*/ 64826 w 129653"/>
                <a:gd name="csY4" fmla="*/ 0 h 133066"/>
                <a:gd name="csX5" fmla="*/ 0 w 129653"/>
                <a:gd name="csY5" fmla="*/ 6824 h 13306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</a:cxnLst>
              <a:rect l="l" t="t" r="r" b="b"/>
              <a:pathLst>
                <a:path w="129653" h="133066">
                  <a:moveTo>
                    <a:pt x="0" y="6824"/>
                  </a:moveTo>
                  <a:lnTo>
                    <a:pt x="0" y="133066"/>
                  </a:lnTo>
                  <a:lnTo>
                    <a:pt x="116005" y="71651"/>
                  </a:lnTo>
                  <a:lnTo>
                    <a:pt x="129653" y="34119"/>
                  </a:lnTo>
                  <a:lnTo>
                    <a:pt x="64826" y="0"/>
                  </a:lnTo>
                  <a:lnTo>
                    <a:pt x="0" y="682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3" name="Freeform: Shape 302">
              <a:extLst>
                <a:ext uri="{FF2B5EF4-FFF2-40B4-BE49-F238E27FC236}">
                  <a16:creationId xmlns:a16="http://schemas.microsoft.com/office/drawing/2014/main" id="{882CAACB-66D3-A680-6F45-66DC9BF6C990}"/>
                </a:ext>
              </a:extLst>
            </p:cNvPr>
            <p:cNvSpPr/>
            <p:nvPr/>
          </p:nvSpPr>
          <p:spPr>
            <a:xfrm>
              <a:off x="5561463" y="5773003"/>
              <a:ext cx="64827" cy="51179"/>
            </a:xfrm>
            <a:custGeom>
              <a:avLst/>
              <a:gdLst>
                <a:gd name="csX0" fmla="*/ 3412 w 64827"/>
                <a:gd name="csY0" fmla="*/ 0 h 51179"/>
                <a:gd name="csX1" fmla="*/ 64827 w 64827"/>
                <a:gd name="csY1" fmla="*/ 40943 h 51179"/>
                <a:gd name="csX2" fmla="*/ 0 w 64827"/>
                <a:gd name="csY2" fmla="*/ 51179 h 51179"/>
                <a:gd name="csX3" fmla="*/ 3412 w 64827"/>
                <a:gd name="csY3" fmla="*/ 0 h 5117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4827" h="51179">
                  <a:moveTo>
                    <a:pt x="3412" y="0"/>
                  </a:moveTo>
                  <a:lnTo>
                    <a:pt x="64827" y="40943"/>
                  </a:lnTo>
                  <a:lnTo>
                    <a:pt x="0" y="51179"/>
                  </a:lnTo>
                  <a:lnTo>
                    <a:pt x="3412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AC9BC8F7-9BC2-2CD8-F4E9-7EC0688C2B0D}"/>
                </a:ext>
              </a:extLst>
            </p:cNvPr>
            <p:cNvSpPr/>
            <p:nvPr/>
          </p:nvSpPr>
          <p:spPr>
            <a:xfrm>
              <a:off x="5643349" y="5752531"/>
              <a:ext cx="163773" cy="64827"/>
            </a:xfrm>
            <a:custGeom>
              <a:avLst/>
              <a:gdLst>
                <a:gd name="csX0" fmla="*/ 51179 w 163773"/>
                <a:gd name="csY0" fmla="*/ 0 h 64827"/>
                <a:gd name="csX1" fmla="*/ 163773 w 163773"/>
                <a:gd name="csY1" fmla="*/ 0 h 64827"/>
                <a:gd name="csX2" fmla="*/ 163773 w 163773"/>
                <a:gd name="csY2" fmla="*/ 64827 h 64827"/>
                <a:gd name="csX3" fmla="*/ 47767 w 163773"/>
                <a:gd name="csY3" fmla="*/ 64827 h 64827"/>
                <a:gd name="csX4" fmla="*/ 0 w 163773"/>
                <a:gd name="csY4" fmla="*/ 10236 h 64827"/>
                <a:gd name="csX5" fmla="*/ 51179 w 163773"/>
                <a:gd name="csY5" fmla="*/ 0 h 6482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</a:cxnLst>
              <a:rect l="l" t="t" r="r" b="b"/>
              <a:pathLst>
                <a:path w="163773" h="64827">
                  <a:moveTo>
                    <a:pt x="51179" y="0"/>
                  </a:moveTo>
                  <a:lnTo>
                    <a:pt x="163773" y="0"/>
                  </a:lnTo>
                  <a:lnTo>
                    <a:pt x="163773" y="64827"/>
                  </a:lnTo>
                  <a:lnTo>
                    <a:pt x="47767" y="64827"/>
                  </a:lnTo>
                  <a:lnTo>
                    <a:pt x="0" y="10236"/>
                  </a:lnTo>
                  <a:lnTo>
                    <a:pt x="5117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5" name="Freeform: Shape 304">
              <a:extLst>
                <a:ext uri="{FF2B5EF4-FFF2-40B4-BE49-F238E27FC236}">
                  <a16:creationId xmlns:a16="http://schemas.microsoft.com/office/drawing/2014/main" id="{BCDA26A2-6220-B2D9-7455-4C061A460F45}"/>
                </a:ext>
              </a:extLst>
            </p:cNvPr>
            <p:cNvSpPr/>
            <p:nvPr/>
          </p:nvSpPr>
          <p:spPr>
            <a:xfrm>
              <a:off x="5414749" y="5899245"/>
              <a:ext cx="126242" cy="112594"/>
            </a:xfrm>
            <a:custGeom>
              <a:avLst/>
              <a:gdLst>
                <a:gd name="csX0" fmla="*/ 0 w 126242"/>
                <a:gd name="csY0" fmla="*/ 75062 h 112594"/>
                <a:gd name="csX1" fmla="*/ 95535 w 126242"/>
                <a:gd name="csY1" fmla="*/ 0 h 112594"/>
                <a:gd name="csX2" fmla="*/ 126242 w 126242"/>
                <a:gd name="csY2" fmla="*/ 34119 h 112594"/>
                <a:gd name="csX3" fmla="*/ 81887 w 126242"/>
                <a:gd name="csY3" fmla="*/ 112594 h 112594"/>
                <a:gd name="csX4" fmla="*/ 0 w 126242"/>
                <a:gd name="csY4" fmla="*/ 75062 h 11259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6242" h="112594">
                  <a:moveTo>
                    <a:pt x="0" y="75062"/>
                  </a:moveTo>
                  <a:lnTo>
                    <a:pt x="95535" y="0"/>
                  </a:lnTo>
                  <a:lnTo>
                    <a:pt x="126242" y="34119"/>
                  </a:lnTo>
                  <a:lnTo>
                    <a:pt x="81887" y="112594"/>
                  </a:lnTo>
                  <a:lnTo>
                    <a:pt x="0" y="750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6" name="Freeform: Shape 305">
              <a:extLst>
                <a:ext uri="{FF2B5EF4-FFF2-40B4-BE49-F238E27FC236}">
                  <a16:creationId xmlns:a16="http://schemas.microsoft.com/office/drawing/2014/main" id="{8E478E72-73BB-FEBB-455E-541F907261D7}"/>
                </a:ext>
              </a:extLst>
            </p:cNvPr>
            <p:cNvSpPr/>
            <p:nvPr/>
          </p:nvSpPr>
          <p:spPr>
            <a:xfrm>
              <a:off x="5578522" y="5848066"/>
              <a:ext cx="58003" cy="88710"/>
            </a:xfrm>
            <a:custGeom>
              <a:avLst/>
              <a:gdLst>
                <a:gd name="csX0" fmla="*/ 0 w 58003"/>
                <a:gd name="csY0" fmla="*/ 30707 h 88710"/>
                <a:gd name="csX1" fmla="*/ 58003 w 58003"/>
                <a:gd name="csY1" fmla="*/ 0 h 88710"/>
                <a:gd name="csX2" fmla="*/ 58003 w 58003"/>
                <a:gd name="csY2" fmla="*/ 88710 h 88710"/>
                <a:gd name="csX3" fmla="*/ 0 w 58003"/>
                <a:gd name="csY3" fmla="*/ 30707 h 887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58003" h="88710">
                  <a:moveTo>
                    <a:pt x="0" y="30707"/>
                  </a:moveTo>
                  <a:lnTo>
                    <a:pt x="58003" y="0"/>
                  </a:lnTo>
                  <a:lnTo>
                    <a:pt x="58003" y="88710"/>
                  </a:lnTo>
                  <a:lnTo>
                    <a:pt x="0" y="3070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7" name="Freeform: Shape 306">
              <a:extLst>
                <a:ext uri="{FF2B5EF4-FFF2-40B4-BE49-F238E27FC236}">
                  <a16:creationId xmlns:a16="http://schemas.microsoft.com/office/drawing/2014/main" id="{40D33CCB-F8C5-04F0-9C6A-17FE41F0DD26}"/>
                </a:ext>
              </a:extLst>
            </p:cNvPr>
            <p:cNvSpPr/>
            <p:nvPr/>
          </p:nvSpPr>
          <p:spPr>
            <a:xfrm>
              <a:off x="5551227" y="5970896"/>
              <a:ext cx="68239" cy="95534"/>
            </a:xfrm>
            <a:custGeom>
              <a:avLst/>
              <a:gdLst>
                <a:gd name="csX0" fmla="*/ 23883 w 68239"/>
                <a:gd name="csY0" fmla="*/ 0 h 95534"/>
                <a:gd name="csX1" fmla="*/ 0 w 68239"/>
                <a:gd name="csY1" fmla="*/ 61414 h 95534"/>
                <a:gd name="csX2" fmla="*/ 68239 w 68239"/>
                <a:gd name="csY2" fmla="*/ 95534 h 95534"/>
                <a:gd name="csX3" fmla="*/ 23883 w 68239"/>
                <a:gd name="csY3" fmla="*/ 0 h 9553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8239" h="95534">
                  <a:moveTo>
                    <a:pt x="23883" y="0"/>
                  </a:moveTo>
                  <a:lnTo>
                    <a:pt x="0" y="61414"/>
                  </a:lnTo>
                  <a:lnTo>
                    <a:pt x="68239" y="95534"/>
                  </a:lnTo>
                  <a:lnTo>
                    <a:pt x="23883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8" name="Freeform: Shape 307">
              <a:extLst>
                <a:ext uri="{FF2B5EF4-FFF2-40B4-BE49-F238E27FC236}">
                  <a16:creationId xmlns:a16="http://schemas.microsoft.com/office/drawing/2014/main" id="{CD3E9348-4331-47AC-D03D-23C5B9417D21}"/>
                </a:ext>
              </a:extLst>
            </p:cNvPr>
            <p:cNvSpPr/>
            <p:nvPr/>
          </p:nvSpPr>
          <p:spPr>
            <a:xfrm>
              <a:off x="5653585" y="5882185"/>
              <a:ext cx="81887" cy="112594"/>
            </a:xfrm>
            <a:custGeom>
              <a:avLst/>
              <a:gdLst>
                <a:gd name="csX0" fmla="*/ 0 w 81887"/>
                <a:gd name="csY0" fmla="*/ 81887 h 112594"/>
                <a:gd name="csX1" fmla="*/ 23884 w 81887"/>
                <a:gd name="csY1" fmla="*/ 0 h 112594"/>
                <a:gd name="csX2" fmla="*/ 81887 w 81887"/>
                <a:gd name="csY2" fmla="*/ 44355 h 112594"/>
                <a:gd name="csX3" fmla="*/ 47767 w 81887"/>
                <a:gd name="csY3" fmla="*/ 112594 h 112594"/>
                <a:gd name="csX4" fmla="*/ 0 w 81887"/>
                <a:gd name="csY4" fmla="*/ 81887 h 11259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81887" h="112594">
                  <a:moveTo>
                    <a:pt x="0" y="81887"/>
                  </a:moveTo>
                  <a:lnTo>
                    <a:pt x="23884" y="0"/>
                  </a:lnTo>
                  <a:lnTo>
                    <a:pt x="81887" y="44355"/>
                  </a:lnTo>
                  <a:lnTo>
                    <a:pt x="47767" y="112594"/>
                  </a:lnTo>
                  <a:lnTo>
                    <a:pt x="0" y="8188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14" name="Group 313">
            <a:extLst>
              <a:ext uri="{FF2B5EF4-FFF2-40B4-BE49-F238E27FC236}">
                <a16:creationId xmlns:a16="http://schemas.microsoft.com/office/drawing/2014/main" id="{B6979E84-A7AC-89AA-FB1B-C2907247BE9A}"/>
              </a:ext>
            </a:extLst>
          </p:cNvPr>
          <p:cNvGrpSpPr/>
          <p:nvPr/>
        </p:nvGrpSpPr>
        <p:grpSpPr>
          <a:xfrm>
            <a:off x="6362628" y="5814051"/>
            <a:ext cx="414911" cy="281949"/>
            <a:chOff x="3224512" y="2863443"/>
            <a:chExt cx="414911" cy="281949"/>
          </a:xfrm>
        </p:grpSpPr>
        <p:grpSp>
          <p:nvGrpSpPr>
            <p:cNvPr id="315" name="Group 314">
              <a:extLst>
                <a:ext uri="{FF2B5EF4-FFF2-40B4-BE49-F238E27FC236}">
                  <a16:creationId xmlns:a16="http://schemas.microsoft.com/office/drawing/2014/main" id="{E28E6773-DA7B-8E44-BEEC-30D4053DF31D}"/>
                </a:ext>
              </a:extLst>
            </p:cNvPr>
            <p:cNvGrpSpPr/>
            <p:nvPr/>
          </p:nvGrpSpPr>
          <p:grpSpPr>
            <a:xfrm flipV="1">
              <a:off x="3224512" y="2863443"/>
              <a:ext cx="394299" cy="281949"/>
              <a:chOff x="2401139" y="2660119"/>
              <a:chExt cx="394299" cy="305503"/>
            </a:xfrm>
          </p:grpSpPr>
          <p:sp>
            <p:nvSpPr>
              <p:cNvPr id="317" name="Rectangle: Rounded Corners 316">
                <a:extLst>
                  <a:ext uri="{FF2B5EF4-FFF2-40B4-BE49-F238E27FC236}">
                    <a16:creationId xmlns:a16="http://schemas.microsoft.com/office/drawing/2014/main" id="{A7FB0482-DC49-B7C2-F270-00E1EA2A1E14}"/>
                  </a:ext>
                </a:extLst>
              </p:cNvPr>
              <p:cNvSpPr/>
              <p:nvPr/>
            </p:nvSpPr>
            <p:spPr>
              <a:xfrm>
                <a:off x="2401139" y="2660119"/>
                <a:ext cx="394299" cy="304312"/>
              </a:xfrm>
              <a:prstGeom prst="roundRect">
                <a:avLst>
                  <a:gd name="adj" fmla="val 34854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8" name="Rectangle 317">
                <a:extLst>
                  <a:ext uri="{FF2B5EF4-FFF2-40B4-BE49-F238E27FC236}">
                    <a16:creationId xmlns:a16="http://schemas.microsoft.com/office/drawing/2014/main" id="{FE468FD6-87FE-7B09-C005-CDA523FB4C51}"/>
                  </a:ext>
                </a:extLst>
              </p:cNvPr>
              <p:cNvSpPr/>
              <p:nvPr/>
            </p:nvSpPr>
            <p:spPr>
              <a:xfrm>
                <a:off x="2647157" y="2825578"/>
                <a:ext cx="148281" cy="1400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316" name="TextBox 315">
              <a:extLst>
                <a:ext uri="{FF2B5EF4-FFF2-40B4-BE49-F238E27FC236}">
                  <a16:creationId xmlns:a16="http://schemas.microsoft.com/office/drawing/2014/main" id="{3BB20B35-1949-17FD-0349-EF9BF9B3ADB5}"/>
                </a:ext>
              </a:extLst>
            </p:cNvPr>
            <p:cNvSpPr txBox="1"/>
            <p:nvPr/>
          </p:nvSpPr>
          <p:spPr>
            <a:xfrm>
              <a:off x="3276960" y="2921623"/>
              <a:ext cx="362463" cy="202857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l"/>
              <a:r>
                <a:rPr lang="en-US" sz="1200" dirty="0">
                  <a:solidFill>
                    <a:schemeClr val="bg2"/>
                  </a:solidFill>
                </a:rPr>
                <a:t>GTP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01320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23BCE71-6722-E238-2E13-BF321D4CA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Why Pan-RAS Matters: Different </a:t>
            </a:r>
            <a:r>
              <a:rPr lang="en-US" i="1" dirty="0"/>
              <a:t>RAS</a:t>
            </a:r>
            <a:r>
              <a:rPr lang="en-US" dirty="0"/>
              <a:t> Alleles Account for 95% of </a:t>
            </a:r>
            <a:r>
              <a:rPr lang="en-US" i="1" dirty="0"/>
              <a:t>KRAS</a:t>
            </a:r>
            <a:r>
              <a:rPr lang="en-US" dirty="0"/>
              <a:t> Mutations in PDAC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CA9AD45-3FE1-68D3-EE7C-85665F032C06}"/>
              </a:ext>
            </a:extLst>
          </p:cNvPr>
          <p:cNvGrpSpPr/>
          <p:nvPr/>
        </p:nvGrpSpPr>
        <p:grpSpPr>
          <a:xfrm>
            <a:off x="448618" y="1526003"/>
            <a:ext cx="6034273" cy="4687208"/>
            <a:chOff x="448618" y="1526003"/>
            <a:chExt cx="6034273" cy="4687208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43F9948-024A-5803-A035-19999EC2AB6F}"/>
                </a:ext>
              </a:extLst>
            </p:cNvPr>
            <p:cNvSpPr txBox="1"/>
            <p:nvPr/>
          </p:nvSpPr>
          <p:spPr>
            <a:xfrm>
              <a:off x="1189851" y="5382214"/>
              <a:ext cx="52477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u="sng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Prevalence KRAS variants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98% </a:t>
              </a:r>
              <a:r>
                <a:rPr kumimoji="0" lang="en-US" sz="1600" i="1" u="none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KRAS</a:t>
              </a: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 substitutions G12 (91%), Q61 (7%)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G12R vs G12D (smoking 40% vs 55%)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94A5B1D-9B76-E247-76C2-0350CE1954E4}"/>
                </a:ext>
              </a:extLst>
            </p:cNvPr>
            <p:cNvSpPr txBox="1"/>
            <p:nvPr/>
          </p:nvSpPr>
          <p:spPr>
            <a:xfrm>
              <a:off x="5321996" y="2261273"/>
              <a:ext cx="1160895" cy="338554"/>
            </a:xfrm>
            <a:prstGeom prst="rect">
              <a:avLst/>
            </a:prstGeom>
            <a:solidFill>
              <a:schemeClr val="accent1"/>
            </a:solidFill>
            <a:ln>
              <a:solidFill>
                <a:srgbClr val="D96226"/>
              </a:solidFill>
            </a:ln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G12D 40%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2FE9776-A15B-EC83-0213-FD4CCF03563F}"/>
                </a:ext>
              </a:extLst>
            </p:cNvPr>
            <p:cNvSpPr txBox="1"/>
            <p:nvPr/>
          </p:nvSpPr>
          <p:spPr>
            <a:xfrm>
              <a:off x="5321996" y="2699596"/>
              <a:ext cx="1146467" cy="33855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G12V 30%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56DCD3B-D00F-C9CA-D9A8-7806095D01BC}"/>
                </a:ext>
              </a:extLst>
            </p:cNvPr>
            <p:cNvSpPr txBox="1"/>
            <p:nvPr/>
          </p:nvSpPr>
          <p:spPr>
            <a:xfrm>
              <a:off x="5321996" y="3595472"/>
              <a:ext cx="1083951" cy="33855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G12R 15%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DCE7138-BAED-BA60-49A1-C2873A4E59A8}"/>
                </a:ext>
              </a:extLst>
            </p:cNvPr>
            <p:cNvSpPr txBox="1"/>
            <p:nvPr/>
          </p:nvSpPr>
          <p:spPr>
            <a:xfrm>
              <a:off x="5321996" y="4548641"/>
              <a:ext cx="898002" cy="33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Q61 6%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94474E0-FADD-A5F0-6F0E-6D6B16BA62AE}"/>
                </a:ext>
              </a:extLst>
            </p:cNvPr>
            <p:cNvSpPr txBox="1"/>
            <p:nvPr/>
          </p:nvSpPr>
          <p:spPr>
            <a:xfrm>
              <a:off x="5321996" y="4070951"/>
              <a:ext cx="981359" cy="33855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G12C 1%</a:t>
              </a:r>
            </a:p>
          </p:txBody>
        </p:sp>
        <p:sp>
          <p:nvSpPr>
            <p:cNvPr id="25" name="Rounded Rectangle 1">
              <a:extLst>
                <a:ext uri="{FF2B5EF4-FFF2-40B4-BE49-F238E27FC236}">
                  <a16:creationId xmlns:a16="http://schemas.microsoft.com/office/drawing/2014/main" id="{26BB2F9C-03CC-F729-075C-7DE75285720E}"/>
                </a:ext>
              </a:extLst>
            </p:cNvPr>
            <p:cNvSpPr/>
            <p:nvPr/>
          </p:nvSpPr>
          <p:spPr>
            <a:xfrm>
              <a:off x="5321996" y="3097916"/>
              <a:ext cx="1160895" cy="440639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FBF9F7">
                      <a:lumMod val="10000"/>
                    </a:srgbClr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Pan-RAS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8414679-AC35-CCCE-3BB6-81DE77627D41}"/>
                </a:ext>
              </a:extLst>
            </p:cNvPr>
            <p:cNvSpPr txBox="1"/>
            <p:nvPr/>
          </p:nvSpPr>
          <p:spPr>
            <a:xfrm rot="16200000">
              <a:off x="-942386" y="3445945"/>
              <a:ext cx="3136475" cy="35446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Prevalence (%)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14F698A-40F5-3CD5-C064-E864EFB43A61}"/>
                </a:ext>
              </a:extLst>
            </p:cNvPr>
            <p:cNvSpPr txBox="1"/>
            <p:nvPr/>
          </p:nvSpPr>
          <p:spPr bwMode="auto">
            <a:xfrm>
              <a:off x="551636" y="1891941"/>
              <a:ext cx="6356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40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3A5BA5E-235D-4F4A-B488-7C50403EAC26}"/>
                </a:ext>
              </a:extLst>
            </p:cNvPr>
            <p:cNvSpPr txBox="1"/>
            <p:nvPr/>
          </p:nvSpPr>
          <p:spPr bwMode="auto">
            <a:xfrm>
              <a:off x="551636" y="2678429"/>
              <a:ext cx="6356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30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595B6EF-FC93-FA93-CD32-F70EFA878FB7}"/>
                </a:ext>
              </a:extLst>
            </p:cNvPr>
            <p:cNvSpPr txBox="1"/>
            <p:nvPr/>
          </p:nvSpPr>
          <p:spPr bwMode="auto">
            <a:xfrm>
              <a:off x="551636" y="3464917"/>
              <a:ext cx="6356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20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E3FF8955-F453-58CC-B0D9-B3F412B4BAD4}"/>
                </a:ext>
              </a:extLst>
            </p:cNvPr>
            <p:cNvSpPr txBox="1"/>
            <p:nvPr/>
          </p:nvSpPr>
          <p:spPr bwMode="auto">
            <a:xfrm>
              <a:off x="551636" y="4251405"/>
              <a:ext cx="6356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10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7E95E43D-2A19-A1F6-48F8-9E215515BB1C}"/>
                </a:ext>
              </a:extLst>
            </p:cNvPr>
            <p:cNvSpPr txBox="1"/>
            <p:nvPr/>
          </p:nvSpPr>
          <p:spPr bwMode="auto">
            <a:xfrm>
              <a:off x="551636" y="5037891"/>
              <a:ext cx="6356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0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B89AF54-8FAF-2ECA-7E94-262CD393C716}"/>
                </a:ext>
              </a:extLst>
            </p:cNvPr>
            <p:cNvSpPr txBox="1"/>
            <p:nvPr/>
          </p:nvSpPr>
          <p:spPr bwMode="auto">
            <a:xfrm>
              <a:off x="1063297" y="1526003"/>
              <a:ext cx="994227" cy="540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G12D</a:t>
              </a:r>
              <a:b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</a:br>
              <a:r>
                <a:rPr kumimoji="0" lang="en-US" sz="14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n = 892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E585227-5C95-0BC5-6FC7-F8EA3EA04165}"/>
                </a:ext>
              </a:extLst>
            </p:cNvPr>
            <p:cNvSpPr txBox="1"/>
            <p:nvPr/>
          </p:nvSpPr>
          <p:spPr bwMode="auto">
            <a:xfrm>
              <a:off x="1623924" y="2173936"/>
              <a:ext cx="994227" cy="540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G12V</a:t>
              </a:r>
              <a:b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</a:br>
              <a:r>
                <a:rPr kumimoji="0" lang="en-US" sz="14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n = 706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09257D0-5104-1D49-5BD1-2976872FCAE9}"/>
                </a:ext>
              </a:extLst>
            </p:cNvPr>
            <p:cNvSpPr txBox="1"/>
            <p:nvPr/>
          </p:nvSpPr>
          <p:spPr bwMode="auto">
            <a:xfrm>
              <a:off x="2152965" y="3454114"/>
              <a:ext cx="994227" cy="540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G12R</a:t>
              </a:r>
              <a:b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</a:br>
              <a:r>
                <a:rPr kumimoji="0" lang="en-US" sz="14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n = 352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11F7395-13F2-5263-721D-D9D7B8460B5B}"/>
                </a:ext>
              </a:extLst>
            </p:cNvPr>
            <p:cNvSpPr txBox="1"/>
            <p:nvPr/>
          </p:nvSpPr>
          <p:spPr bwMode="auto">
            <a:xfrm>
              <a:off x="2644791" y="4573254"/>
              <a:ext cx="994227" cy="540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G12C</a:t>
              </a:r>
              <a:b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</a:br>
              <a:r>
                <a:rPr kumimoji="0" lang="en-US" sz="14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n = 26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B9DCDD5-085B-E3C1-B87F-D79EAB3F1FEC}"/>
                </a:ext>
              </a:extLst>
            </p:cNvPr>
            <p:cNvSpPr txBox="1"/>
            <p:nvPr/>
          </p:nvSpPr>
          <p:spPr bwMode="auto">
            <a:xfrm>
              <a:off x="3171282" y="4194758"/>
              <a:ext cx="994227" cy="540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Q61H</a:t>
              </a:r>
              <a:b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</a:br>
              <a:r>
                <a:rPr kumimoji="0" lang="en-US" sz="14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n = 111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23B00C2-C118-61CD-B583-13920D76A034}"/>
                </a:ext>
              </a:extLst>
            </p:cNvPr>
            <p:cNvSpPr txBox="1"/>
            <p:nvPr/>
          </p:nvSpPr>
          <p:spPr bwMode="auto">
            <a:xfrm>
              <a:off x="3739670" y="4561103"/>
              <a:ext cx="994227" cy="540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Q61R</a:t>
              </a:r>
              <a:b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</a:br>
              <a:r>
                <a:rPr kumimoji="0" lang="en-US" sz="14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n = 37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C914234-C897-D3FA-C9B5-2C6CC256D894}"/>
                </a:ext>
              </a:extLst>
            </p:cNvPr>
            <p:cNvSpPr txBox="1"/>
            <p:nvPr/>
          </p:nvSpPr>
          <p:spPr bwMode="auto">
            <a:xfrm>
              <a:off x="4343852" y="4402341"/>
              <a:ext cx="994227" cy="5409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Other</a:t>
              </a:r>
              <a:b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</a:br>
              <a:r>
                <a:rPr kumimoji="0" lang="en-US" sz="14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n = 70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CB01AC9-7B70-C98F-6FF7-9BB0CBC30804}"/>
                </a:ext>
              </a:extLst>
            </p:cNvPr>
            <p:cNvSpPr/>
            <p:nvPr/>
          </p:nvSpPr>
          <p:spPr>
            <a:xfrm>
              <a:off x="1278194" y="2014463"/>
              <a:ext cx="477054" cy="3176950"/>
            </a:xfrm>
            <a:prstGeom prst="rect">
              <a:avLst/>
            </a:prstGeom>
            <a:solidFill>
              <a:schemeClr val="accent1"/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A607947C-35E2-34D0-125A-499CC3337509}"/>
                </a:ext>
              </a:extLst>
            </p:cNvPr>
            <p:cNvSpPr/>
            <p:nvPr/>
          </p:nvSpPr>
          <p:spPr>
            <a:xfrm>
              <a:off x="1818997" y="2675901"/>
              <a:ext cx="477054" cy="2515507"/>
            </a:xfrm>
            <a:prstGeom prst="rect">
              <a:avLst/>
            </a:prstGeom>
            <a:solidFill>
              <a:schemeClr val="accent5"/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120F4A3-31DD-8079-21FD-2958EDCA8BDE}"/>
                </a:ext>
              </a:extLst>
            </p:cNvPr>
            <p:cNvSpPr/>
            <p:nvPr/>
          </p:nvSpPr>
          <p:spPr>
            <a:xfrm>
              <a:off x="2359800" y="3943165"/>
              <a:ext cx="477054" cy="1248236"/>
            </a:xfrm>
            <a:prstGeom prst="rect">
              <a:avLst/>
            </a:prstGeom>
            <a:solidFill>
              <a:schemeClr val="accent6"/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57C7879-3A07-9F3C-FB61-9B1C69B69AD6}"/>
                </a:ext>
              </a:extLst>
            </p:cNvPr>
            <p:cNvSpPr/>
            <p:nvPr/>
          </p:nvSpPr>
          <p:spPr>
            <a:xfrm>
              <a:off x="2900603" y="5108070"/>
              <a:ext cx="477054" cy="83327"/>
            </a:xfrm>
            <a:prstGeom prst="rect">
              <a:avLst/>
            </a:prstGeom>
            <a:solidFill>
              <a:schemeClr val="accent3"/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06C8CAE-3BD0-6F2A-A1B4-214CE99A6AC0}"/>
                </a:ext>
              </a:extLst>
            </p:cNvPr>
            <p:cNvSpPr/>
            <p:nvPr/>
          </p:nvSpPr>
          <p:spPr>
            <a:xfrm>
              <a:off x="3441406" y="4798617"/>
              <a:ext cx="477054" cy="392781"/>
            </a:xfrm>
            <a:prstGeom prst="rect">
              <a:avLst/>
            </a:prstGeom>
            <a:solidFill>
              <a:schemeClr val="accent4"/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06B2749-20BD-B4B3-1517-51991F2E3086}"/>
                </a:ext>
              </a:extLst>
            </p:cNvPr>
            <p:cNvSpPr/>
            <p:nvPr/>
          </p:nvSpPr>
          <p:spPr>
            <a:xfrm>
              <a:off x="3982209" y="5064860"/>
              <a:ext cx="477054" cy="126539"/>
            </a:xfrm>
            <a:prstGeom prst="rect">
              <a:avLst/>
            </a:prstGeom>
            <a:solidFill>
              <a:srgbClr val="D0F0EE"/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8E4784AE-74FC-07EE-3FCB-EC161CD8CC7C}"/>
                </a:ext>
              </a:extLst>
            </p:cNvPr>
            <p:cNvSpPr/>
            <p:nvPr/>
          </p:nvSpPr>
          <p:spPr>
            <a:xfrm>
              <a:off x="4523009" y="4947845"/>
              <a:ext cx="477054" cy="24355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28575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CCA5647E-9A44-8122-058F-AF67908E1DD4}"/>
                </a:ext>
              </a:extLst>
            </p:cNvPr>
            <p:cNvGrpSpPr/>
            <p:nvPr/>
          </p:nvGrpSpPr>
          <p:grpSpPr>
            <a:xfrm>
              <a:off x="1120877" y="1700981"/>
              <a:ext cx="3982065" cy="3490452"/>
              <a:chOff x="1120877" y="1602658"/>
              <a:chExt cx="3982065" cy="3490452"/>
            </a:xfrm>
          </p:grpSpPr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942D0863-8325-9761-63E5-0804C6B7BAB5}"/>
                  </a:ext>
                </a:extLst>
              </p:cNvPr>
              <p:cNvCxnSpPr/>
              <p:nvPr/>
            </p:nvCxnSpPr>
            <p:spPr>
              <a:xfrm>
                <a:off x="1189703" y="1602658"/>
                <a:ext cx="0" cy="3490452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48E9469A-1F3F-2CE3-C15B-C448E49DB2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89851" y="5093110"/>
                <a:ext cx="3913091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CF8533A1-4C02-BA42-08C6-72F465B6C67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20877" y="195661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867E0DFC-D2C3-CCEA-B531-E6D4EE869CC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20877" y="2740742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92B3E987-37B2-8EC1-819B-4718F81C809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20877" y="352486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695A8E69-5792-2E37-4822-36A00922773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20877" y="4308988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0AE7BDF1-5E37-9A59-31A8-D572BC7B195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20877" y="5093110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87A8C59-C827-6FC1-221A-F9FD7F751E68}"/>
              </a:ext>
            </a:extLst>
          </p:cNvPr>
          <p:cNvGrpSpPr/>
          <p:nvPr/>
        </p:nvGrpSpPr>
        <p:grpSpPr>
          <a:xfrm>
            <a:off x="6917559" y="1463144"/>
            <a:ext cx="5178828" cy="4407834"/>
            <a:chOff x="6917559" y="1463144"/>
            <a:chExt cx="5178828" cy="4407834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9923DB54-A383-DFFA-F8B6-7025C15905CE}"/>
                </a:ext>
              </a:extLst>
            </p:cNvPr>
            <p:cNvGrpSpPr/>
            <p:nvPr/>
          </p:nvGrpSpPr>
          <p:grpSpPr>
            <a:xfrm>
              <a:off x="7673975" y="2130425"/>
              <a:ext cx="4162426" cy="2936876"/>
              <a:chOff x="7673975" y="2130425"/>
              <a:chExt cx="4162426" cy="2936876"/>
            </a:xfrm>
          </p:grpSpPr>
          <p:sp>
            <p:nvSpPr>
              <p:cNvPr id="107" name="Freeform 110">
                <a:extLst>
                  <a:ext uri="{FF2B5EF4-FFF2-40B4-BE49-F238E27FC236}">
                    <a16:creationId xmlns:a16="http://schemas.microsoft.com/office/drawing/2014/main" id="{9041C56E-D442-116E-1435-97B0BBF824A1}"/>
                  </a:ext>
                </a:extLst>
              </p:cNvPr>
              <p:cNvSpPr/>
              <p:nvPr/>
            </p:nvSpPr>
            <p:spPr>
              <a:xfrm>
                <a:off x="9366251" y="4673601"/>
                <a:ext cx="2470150" cy="393700"/>
              </a:xfrm>
              <a:custGeom>
                <a:avLst/>
                <a:gdLst>
                  <a:gd name="csX0" fmla="*/ 2584450 w 2584450"/>
                  <a:gd name="csY0" fmla="*/ 450850 h 450850"/>
                  <a:gd name="csX1" fmla="*/ 1571625 w 2584450"/>
                  <a:gd name="csY1" fmla="*/ 450850 h 450850"/>
                  <a:gd name="csX2" fmla="*/ 1571625 w 2584450"/>
                  <a:gd name="csY2" fmla="*/ 428625 h 450850"/>
                  <a:gd name="csX3" fmla="*/ 1444625 w 2584450"/>
                  <a:gd name="csY3" fmla="*/ 428625 h 450850"/>
                  <a:gd name="csX4" fmla="*/ 1444625 w 2584450"/>
                  <a:gd name="csY4" fmla="*/ 412750 h 450850"/>
                  <a:gd name="csX5" fmla="*/ 1381125 w 2584450"/>
                  <a:gd name="csY5" fmla="*/ 412750 h 450850"/>
                  <a:gd name="csX6" fmla="*/ 1381125 w 2584450"/>
                  <a:gd name="csY6" fmla="*/ 393700 h 450850"/>
                  <a:gd name="csX7" fmla="*/ 1193800 w 2584450"/>
                  <a:gd name="csY7" fmla="*/ 393700 h 450850"/>
                  <a:gd name="csX8" fmla="*/ 1193800 w 2584450"/>
                  <a:gd name="csY8" fmla="*/ 381000 h 450850"/>
                  <a:gd name="csX9" fmla="*/ 1158875 w 2584450"/>
                  <a:gd name="csY9" fmla="*/ 381000 h 450850"/>
                  <a:gd name="csX10" fmla="*/ 1158875 w 2584450"/>
                  <a:gd name="csY10" fmla="*/ 368300 h 450850"/>
                  <a:gd name="csX11" fmla="*/ 1047750 w 2584450"/>
                  <a:gd name="csY11" fmla="*/ 368300 h 450850"/>
                  <a:gd name="csX12" fmla="*/ 1047750 w 2584450"/>
                  <a:gd name="csY12" fmla="*/ 349250 h 450850"/>
                  <a:gd name="csX13" fmla="*/ 1019175 w 2584450"/>
                  <a:gd name="csY13" fmla="*/ 349250 h 450850"/>
                  <a:gd name="csX14" fmla="*/ 1019175 w 2584450"/>
                  <a:gd name="csY14" fmla="*/ 333375 h 450850"/>
                  <a:gd name="csX15" fmla="*/ 977900 w 2584450"/>
                  <a:gd name="csY15" fmla="*/ 333375 h 450850"/>
                  <a:gd name="csX16" fmla="*/ 977900 w 2584450"/>
                  <a:gd name="csY16" fmla="*/ 327025 h 450850"/>
                  <a:gd name="csX17" fmla="*/ 863600 w 2584450"/>
                  <a:gd name="csY17" fmla="*/ 327025 h 450850"/>
                  <a:gd name="csX18" fmla="*/ 863600 w 2584450"/>
                  <a:gd name="csY18" fmla="*/ 307975 h 450850"/>
                  <a:gd name="csX19" fmla="*/ 835025 w 2584450"/>
                  <a:gd name="csY19" fmla="*/ 307975 h 450850"/>
                  <a:gd name="csX20" fmla="*/ 835025 w 2584450"/>
                  <a:gd name="csY20" fmla="*/ 288925 h 450850"/>
                  <a:gd name="csX21" fmla="*/ 749300 w 2584450"/>
                  <a:gd name="csY21" fmla="*/ 288925 h 450850"/>
                  <a:gd name="csX22" fmla="*/ 749300 w 2584450"/>
                  <a:gd name="csY22" fmla="*/ 288925 h 450850"/>
                  <a:gd name="csX23" fmla="*/ 749300 w 2584450"/>
                  <a:gd name="csY23" fmla="*/ 263525 h 450850"/>
                  <a:gd name="csX24" fmla="*/ 698500 w 2584450"/>
                  <a:gd name="csY24" fmla="*/ 263525 h 450850"/>
                  <a:gd name="csX25" fmla="*/ 698500 w 2584450"/>
                  <a:gd name="csY25" fmla="*/ 257175 h 450850"/>
                  <a:gd name="csX26" fmla="*/ 660400 w 2584450"/>
                  <a:gd name="csY26" fmla="*/ 257175 h 450850"/>
                  <a:gd name="csX27" fmla="*/ 660400 w 2584450"/>
                  <a:gd name="csY27" fmla="*/ 244475 h 450850"/>
                  <a:gd name="csX28" fmla="*/ 625475 w 2584450"/>
                  <a:gd name="csY28" fmla="*/ 244475 h 450850"/>
                  <a:gd name="csX29" fmla="*/ 625475 w 2584450"/>
                  <a:gd name="csY29" fmla="*/ 228600 h 450850"/>
                  <a:gd name="csX30" fmla="*/ 590550 w 2584450"/>
                  <a:gd name="csY30" fmla="*/ 228600 h 450850"/>
                  <a:gd name="csX31" fmla="*/ 590550 w 2584450"/>
                  <a:gd name="csY31" fmla="*/ 219075 h 450850"/>
                  <a:gd name="csX32" fmla="*/ 546100 w 2584450"/>
                  <a:gd name="csY32" fmla="*/ 219075 h 450850"/>
                  <a:gd name="csX33" fmla="*/ 546100 w 2584450"/>
                  <a:gd name="csY33" fmla="*/ 209550 h 450850"/>
                  <a:gd name="csX34" fmla="*/ 536575 w 2584450"/>
                  <a:gd name="csY34" fmla="*/ 209550 h 450850"/>
                  <a:gd name="csX35" fmla="*/ 536575 w 2584450"/>
                  <a:gd name="csY35" fmla="*/ 190500 h 450850"/>
                  <a:gd name="csX36" fmla="*/ 476250 w 2584450"/>
                  <a:gd name="csY36" fmla="*/ 190500 h 450850"/>
                  <a:gd name="csX37" fmla="*/ 476250 w 2584450"/>
                  <a:gd name="csY37" fmla="*/ 171450 h 450850"/>
                  <a:gd name="csX38" fmla="*/ 409575 w 2584450"/>
                  <a:gd name="csY38" fmla="*/ 171450 h 450850"/>
                  <a:gd name="csX39" fmla="*/ 409575 w 2584450"/>
                  <a:gd name="csY39" fmla="*/ 161925 h 450850"/>
                  <a:gd name="csX40" fmla="*/ 368300 w 2584450"/>
                  <a:gd name="csY40" fmla="*/ 161925 h 450850"/>
                  <a:gd name="csX41" fmla="*/ 368300 w 2584450"/>
                  <a:gd name="csY41" fmla="*/ 152400 h 450850"/>
                  <a:gd name="csX42" fmla="*/ 317500 w 2584450"/>
                  <a:gd name="csY42" fmla="*/ 152400 h 450850"/>
                  <a:gd name="csX43" fmla="*/ 317500 w 2584450"/>
                  <a:gd name="csY43" fmla="*/ 133350 h 450850"/>
                  <a:gd name="csX44" fmla="*/ 298450 w 2584450"/>
                  <a:gd name="csY44" fmla="*/ 133350 h 450850"/>
                  <a:gd name="csX45" fmla="*/ 298450 w 2584450"/>
                  <a:gd name="csY45" fmla="*/ 120650 h 450850"/>
                  <a:gd name="csX46" fmla="*/ 238125 w 2584450"/>
                  <a:gd name="csY46" fmla="*/ 120650 h 450850"/>
                  <a:gd name="csX47" fmla="*/ 238125 w 2584450"/>
                  <a:gd name="csY47" fmla="*/ 101600 h 450850"/>
                  <a:gd name="csX48" fmla="*/ 200025 w 2584450"/>
                  <a:gd name="csY48" fmla="*/ 101600 h 450850"/>
                  <a:gd name="csX49" fmla="*/ 200025 w 2584450"/>
                  <a:gd name="csY49" fmla="*/ 95250 h 450850"/>
                  <a:gd name="csX50" fmla="*/ 158750 w 2584450"/>
                  <a:gd name="csY50" fmla="*/ 95250 h 450850"/>
                  <a:gd name="csX51" fmla="*/ 158750 w 2584450"/>
                  <a:gd name="csY51" fmla="*/ 79375 h 450850"/>
                  <a:gd name="csX52" fmla="*/ 114300 w 2584450"/>
                  <a:gd name="csY52" fmla="*/ 79375 h 450850"/>
                  <a:gd name="csX53" fmla="*/ 114300 w 2584450"/>
                  <a:gd name="csY53" fmla="*/ 57150 h 450850"/>
                  <a:gd name="csX54" fmla="*/ 95250 w 2584450"/>
                  <a:gd name="csY54" fmla="*/ 38100 h 450850"/>
                  <a:gd name="csX55" fmla="*/ 95250 w 2584450"/>
                  <a:gd name="csY55" fmla="*/ 38100 h 450850"/>
                  <a:gd name="csX56" fmla="*/ 79375 w 2584450"/>
                  <a:gd name="csY56" fmla="*/ 22225 h 450850"/>
                  <a:gd name="csX57" fmla="*/ 34925 w 2584450"/>
                  <a:gd name="csY57" fmla="*/ 22225 h 450850"/>
                  <a:gd name="csX58" fmla="*/ 34925 w 2584450"/>
                  <a:gd name="csY58" fmla="*/ 0 h 450850"/>
                  <a:gd name="csX59" fmla="*/ 0 w 2584450"/>
                  <a:gd name="csY59" fmla="*/ 0 h 450850"/>
                  <a:gd name="csX0" fmla="*/ 2549525 w 2549525"/>
                  <a:gd name="csY0" fmla="*/ 450850 h 450850"/>
                  <a:gd name="csX1" fmla="*/ 1536700 w 2549525"/>
                  <a:gd name="csY1" fmla="*/ 450850 h 450850"/>
                  <a:gd name="csX2" fmla="*/ 1536700 w 2549525"/>
                  <a:gd name="csY2" fmla="*/ 428625 h 450850"/>
                  <a:gd name="csX3" fmla="*/ 1409700 w 2549525"/>
                  <a:gd name="csY3" fmla="*/ 428625 h 450850"/>
                  <a:gd name="csX4" fmla="*/ 1409700 w 2549525"/>
                  <a:gd name="csY4" fmla="*/ 412750 h 450850"/>
                  <a:gd name="csX5" fmla="*/ 1346200 w 2549525"/>
                  <a:gd name="csY5" fmla="*/ 412750 h 450850"/>
                  <a:gd name="csX6" fmla="*/ 1346200 w 2549525"/>
                  <a:gd name="csY6" fmla="*/ 393700 h 450850"/>
                  <a:gd name="csX7" fmla="*/ 1158875 w 2549525"/>
                  <a:gd name="csY7" fmla="*/ 393700 h 450850"/>
                  <a:gd name="csX8" fmla="*/ 1158875 w 2549525"/>
                  <a:gd name="csY8" fmla="*/ 381000 h 450850"/>
                  <a:gd name="csX9" fmla="*/ 1123950 w 2549525"/>
                  <a:gd name="csY9" fmla="*/ 381000 h 450850"/>
                  <a:gd name="csX10" fmla="*/ 1123950 w 2549525"/>
                  <a:gd name="csY10" fmla="*/ 368300 h 450850"/>
                  <a:gd name="csX11" fmla="*/ 1012825 w 2549525"/>
                  <a:gd name="csY11" fmla="*/ 368300 h 450850"/>
                  <a:gd name="csX12" fmla="*/ 1012825 w 2549525"/>
                  <a:gd name="csY12" fmla="*/ 349250 h 450850"/>
                  <a:gd name="csX13" fmla="*/ 984250 w 2549525"/>
                  <a:gd name="csY13" fmla="*/ 349250 h 450850"/>
                  <a:gd name="csX14" fmla="*/ 984250 w 2549525"/>
                  <a:gd name="csY14" fmla="*/ 333375 h 450850"/>
                  <a:gd name="csX15" fmla="*/ 942975 w 2549525"/>
                  <a:gd name="csY15" fmla="*/ 333375 h 450850"/>
                  <a:gd name="csX16" fmla="*/ 942975 w 2549525"/>
                  <a:gd name="csY16" fmla="*/ 327025 h 450850"/>
                  <a:gd name="csX17" fmla="*/ 828675 w 2549525"/>
                  <a:gd name="csY17" fmla="*/ 327025 h 450850"/>
                  <a:gd name="csX18" fmla="*/ 828675 w 2549525"/>
                  <a:gd name="csY18" fmla="*/ 307975 h 450850"/>
                  <a:gd name="csX19" fmla="*/ 800100 w 2549525"/>
                  <a:gd name="csY19" fmla="*/ 307975 h 450850"/>
                  <a:gd name="csX20" fmla="*/ 800100 w 2549525"/>
                  <a:gd name="csY20" fmla="*/ 288925 h 450850"/>
                  <a:gd name="csX21" fmla="*/ 714375 w 2549525"/>
                  <a:gd name="csY21" fmla="*/ 288925 h 450850"/>
                  <a:gd name="csX22" fmla="*/ 714375 w 2549525"/>
                  <a:gd name="csY22" fmla="*/ 288925 h 450850"/>
                  <a:gd name="csX23" fmla="*/ 714375 w 2549525"/>
                  <a:gd name="csY23" fmla="*/ 263525 h 450850"/>
                  <a:gd name="csX24" fmla="*/ 663575 w 2549525"/>
                  <a:gd name="csY24" fmla="*/ 263525 h 450850"/>
                  <a:gd name="csX25" fmla="*/ 663575 w 2549525"/>
                  <a:gd name="csY25" fmla="*/ 257175 h 450850"/>
                  <a:gd name="csX26" fmla="*/ 625475 w 2549525"/>
                  <a:gd name="csY26" fmla="*/ 257175 h 450850"/>
                  <a:gd name="csX27" fmla="*/ 625475 w 2549525"/>
                  <a:gd name="csY27" fmla="*/ 244475 h 450850"/>
                  <a:gd name="csX28" fmla="*/ 590550 w 2549525"/>
                  <a:gd name="csY28" fmla="*/ 244475 h 450850"/>
                  <a:gd name="csX29" fmla="*/ 590550 w 2549525"/>
                  <a:gd name="csY29" fmla="*/ 228600 h 450850"/>
                  <a:gd name="csX30" fmla="*/ 555625 w 2549525"/>
                  <a:gd name="csY30" fmla="*/ 228600 h 450850"/>
                  <a:gd name="csX31" fmla="*/ 555625 w 2549525"/>
                  <a:gd name="csY31" fmla="*/ 219075 h 450850"/>
                  <a:gd name="csX32" fmla="*/ 511175 w 2549525"/>
                  <a:gd name="csY32" fmla="*/ 219075 h 450850"/>
                  <a:gd name="csX33" fmla="*/ 511175 w 2549525"/>
                  <a:gd name="csY33" fmla="*/ 209550 h 450850"/>
                  <a:gd name="csX34" fmla="*/ 501650 w 2549525"/>
                  <a:gd name="csY34" fmla="*/ 209550 h 450850"/>
                  <a:gd name="csX35" fmla="*/ 501650 w 2549525"/>
                  <a:gd name="csY35" fmla="*/ 190500 h 450850"/>
                  <a:gd name="csX36" fmla="*/ 441325 w 2549525"/>
                  <a:gd name="csY36" fmla="*/ 190500 h 450850"/>
                  <a:gd name="csX37" fmla="*/ 441325 w 2549525"/>
                  <a:gd name="csY37" fmla="*/ 171450 h 450850"/>
                  <a:gd name="csX38" fmla="*/ 374650 w 2549525"/>
                  <a:gd name="csY38" fmla="*/ 171450 h 450850"/>
                  <a:gd name="csX39" fmla="*/ 374650 w 2549525"/>
                  <a:gd name="csY39" fmla="*/ 161925 h 450850"/>
                  <a:gd name="csX40" fmla="*/ 333375 w 2549525"/>
                  <a:gd name="csY40" fmla="*/ 161925 h 450850"/>
                  <a:gd name="csX41" fmla="*/ 333375 w 2549525"/>
                  <a:gd name="csY41" fmla="*/ 152400 h 450850"/>
                  <a:gd name="csX42" fmla="*/ 282575 w 2549525"/>
                  <a:gd name="csY42" fmla="*/ 152400 h 450850"/>
                  <a:gd name="csX43" fmla="*/ 282575 w 2549525"/>
                  <a:gd name="csY43" fmla="*/ 133350 h 450850"/>
                  <a:gd name="csX44" fmla="*/ 263525 w 2549525"/>
                  <a:gd name="csY44" fmla="*/ 133350 h 450850"/>
                  <a:gd name="csX45" fmla="*/ 263525 w 2549525"/>
                  <a:gd name="csY45" fmla="*/ 120650 h 450850"/>
                  <a:gd name="csX46" fmla="*/ 203200 w 2549525"/>
                  <a:gd name="csY46" fmla="*/ 120650 h 450850"/>
                  <a:gd name="csX47" fmla="*/ 203200 w 2549525"/>
                  <a:gd name="csY47" fmla="*/ 101600 h 450850"/>
                  <a:gd name="csX48" fmla="*/ 165100 w 2549525"/>
                  <a:gd name="csY48" fmla="*/ 101600 h 450850"/>
                  <a:gd name="csX49" fmla="*/ 165100 w 2549525"/>
                  <a:gd name="csY49" fmla="*/ 95250 h 450850"/>
                  <a:gd name="csX50" fmla="*/ 123825 w 2549525"/>
                  <a:gd name="csY50" fmla="*/ 95250 h 450850"/>
                  <a:gd name="csX51" fmla="*/ 123825 w 2549525"/>
                  <a:gd name="csY51" fmla="*/ 79375 h 450850"/>
                  <a:gd name="csX52" fmla="*/ 79375 w 2549525"/>
                  <a:gd name="csY52" fmla="*/ 79375 h 450850"/>
                  <a:gd name="csX53" fmla="*/ 79375 w 2549525"/>
                  <a:gd name="csY53" fmla="*/ 57150 h 450850"/>
                  <a:gd name="csX54" fmla="*/ 60325 w 2549525"/>
                  <a:gd name="csY54" fmla="*/ 38100 h 450850"/>
                  <a:gd name="csX55" fmla="*/ 60325 w 2549525"/>
                  <a:gd name="csY55" fmla="*/ 38100 h 450850"/>
                  <a:gd name="csX56" fmla="*/ 44450 w 2549525"/>
                  <a:gd name="csY56" fmla="*/ 22225 h 450850"/>
                  <a:gd name="csX57" fmla="*/ 0 w 2549525"/>
                  <a:gd name="csY57" fmla="*/ 22225 h 450850"/>
                  <a:gd name="csX58" fmla="*/ 0 w 2549525"/>
                  <a:gd name="csY58" fmla="*/ 0 h 450850"/>
                  <a:gd name="csX0" fmla="*/ 2549525 w 2549525"/>
                  <a:gd name="csY0" fmla="*/ 428625 h 428625"/>
                  <a:gd name="csX1" fmla="*/ 1536700 w 2549525"/>
                  <a:gd name="csY1" fmla="*/ 428625 h 428625"/>
                  <a:gd name="csX2" fmla="*/ 1536700 w 2549525"/>
                  <a:gd name="csY2" fmla="*/ 406400 h 428625"/>
                  <a:gd name="csX3" fmla="*/ 1409700 w 2549525"/>
                  <a:gd name="csY3" fmla="*/ 406400 h 428625"/>
                  <a:gd name="csX4" fmla="*/ 1409700 w 2549525"/>
                  <a:gd name="csY4" fmla="*/ 390525 h 428625"/>
                  <a:gd name="csX5" fmla="*/ 1346200 w 2549525"/>
                  <a:gd name="csY5" fmla="*/ 390525 h 428625"/>
                  <a:gd name="csX6" fmla="*/ 1346200 w 2549525"/>
                  <a:gd name="csY6" fmla="*/ 371475 h 428625"/>
                  <a:gd name="csX7" fmla="*/ 1158875 w 2549525"/>
                  <a:gd name="csY7" fmla="*/ 371475 h 428625"/>
                  <a:gd name="csX8" fmla="*/ 1158875 w 2549525"/>
                  <a:gd name="csY8" fmla="*/ 358775 h 428625"/>
                  <a:gd name="csX9" fmla="*/ 1123950 w 2549525"/>
                  <a:gd name="csY9" fmla="*/ 358775 h 428625"/>
                  <a:gd name="csX10" fmla="*/ 1123950 w 2549525"/>
                  <a:gd name="csY10" fmla="*/ 346075 h 428625"/>
                  <a:gd name="csX11" fmla="*/ 1012825 w 2549525"/>
                  <a:gd name="csY11" fmla="*/ 346075 h 428625"/>
                  <a:gd name="csX12" fmla="*/ 1012825 w 2549525"/>
                  <a:gd name="csY12" fmla="*/ 327025 h 428625"/>
                  <a:gd name="csX13" fmla="*/ 984250 w 2549525"/>
                  <a:gd name="csY13" fmla="*/ 327025 h 428625"/>
                  <a:gd name="csX14" fmla="*/ 984250 w 2549525"/>
                  <a:gd name="csY14" fmla="*/ 311150 h 428625"/>
                  <a:gd name="csX15" fmla="*/ 942975 w 2549525"/>
                  <a:gd name="csY15" fmla="*/ 311150 h 428625"/>
                  <a:gd name="csX16" fmla="*/ 942975 w 2549525"/>
                  <a:gd name="csY16" fmla="*/ 304800 h 428625"/>
                  <a:gd name="csX17" fmla="*/ 828675 w 2549525"/>
                  <a:gd name="csY17" fmla="*/ 304800 h 428625"/>
                  <a:gd name="csX18" fmla="*/ 828675 w 2549525"/>
                  <a:gd name="csY18" fmla="*/ 285750 h 428625"/>
                  <a:gd name="csX19" fmla="*/ 800100 w 2549525"/>
                  <a:gd name="csY19" fmla="*/ 285750 h 428625"/>
                  <a:gd name="csX20" fmla="*/ 800100 w 2549525"/>
                  <a:gd name="csY20" fmla="*/ 266700 h 428625"/>
                  <a:gd name="csX21" fmla="*/ 714375 w 2549525"/>
                  <a:gd name="csY21" fmla="*/ 266700 h 428625"/>
                  <a:gd name="csX22" fmla="*/ 714375 w 2549525"/>
                  <a:gd name="csY22" fmla="*/ 266700 h 428625"/>
                  <a:gd name="csX23" fmla="*/ 714375 w 2549525"/>
                  <a:gd name="csY23" fmla="*/ 241300 h 428625"/>
                  <a:gd name="csX24" fmla="*/ 663575 w 2549525"/>
                  <a:gd name="csY24" fmla="*/ 241300 h 428625"/>
                  <a:gd name="csX25" fmla="*/ 663575 w 2549525"/>
                  <a:gd name="csY25" fmla="*/ 234950 h 428625"/>
                  <a:gd name="csX26" fmla="*/ 625475 w 2549525"/>
                  <a:gd name="csY26" fmla="*/ 234950 h 428625"/>
                  <a:gd name="csX27" fmla="*/ 625475 w 2549525"/>
                  <a:gd name="csY27" fmla="*/ 222250 h 428625"/>
                  <a:gd name="csX28" fmla="*/ 590550 w 2549525"/>
                  <a:gd name="csY28" fmla="*/ 222250 h 428625"/>
                  <a:gd name="csX29" fmla="*/ 590550 w 2549525"/>
                  <a:gd name="csY29" fmla="*/ 206375 h 428625"/>
                  <a:gd name="csX30" fmla="*/ 555625 w 2549525"/>
                  <a:gd name="csY30" fmla="*/ 206375 h 428625"/>
                  <a:gd name="csX31" fmla="*/ 555625 w 2549525"/>
                  <a:gd name="csY31" fmla="*/ 196850 h 428625"/>
                  <a:gd name="csX32" fmla="*/ 511175 w 2549525"/>
                  <a:gd name="csY32" fmla="*/ 196850 h 428625"/>
                  <a:gd name="csX33" fmla="*/ 511175 w 2549525"/>
                  <a:gd name="csY33" fmla="*/ 187325 h 428625"/>
                  <a:gd name="csX34" fmla="*/ 501650 w 2549525"/>
                  <a:gd name="csY34" fmla="*/ 187325 h 428625"/>
                  <a:gd name="csX35" fmla="*/ 501650 w 2549525"/>
                  <a:gd name="csY35" fmla="*/ 168275 h 428625"/>
                  <a:gd name="csX36" fmla="*/ 441325 w 2549525"/>
                  <a:gd name="csY36" fmla="*/ 168275 h 428625"/>
                  <a:gd name="csX37" fmla="*/ 441325 w 2549525"/>
                  <a:gd name="csY37" fmla="*/ 149225 h 428625"/>
                  <a:gd name="csX38" fmla="*/ 374650 w 2549525"/>
                  <a:gd name="csY38" fmla="*/ 149225 h 428625"/>
                  <a:gd name="csX39" fmla="*/ 374650 w 2549525"/>
                  <a:gd name="csY39" fmla="*/ 139700 h 428625"/>
                  <a:gd name="csX40" fmla="*/ 333375 w 2549525"/>
                  <a:gd name="csY40" fmla="*/ 139700 h 428625"/>
                  <a:gd name="csX41" fmla="*/ 333375 w 2549525"/>
                  <a:gd name="csY41" fmla="*/ 130175 h 428625"/>
                  <a:gd name="csX42" fmla="*/ 282575 w 2549525"/>
                  <a:gd name="csY42" fmla="*/ 130175 h 428625"/>
                  <a:gd name="csX43" fmla="*/ 282575 w 2549525"/>
                  <a:gd name="csY43" fmla="*/ 111125 h 428625"/>
                  <a:gd name="csX44" fmla="*/ 263525 w 2549525"/>
                  <a:gd name="csY44" fmla="*/ 111125 h 428625"/>
                  <a:gd name="csX45" fmla="*/ 263525 w 2549525"/>
                  <a:gd name="csY45" fmla="*/ 98425 h 428625"/>
                  <a:gd name="csX46" fmla="*/ 203200 w 2549525"/>
                  <a:gd name="csY46" fmla="*/ 98425 h 428625"/>
                  <a:gd name="csX47" fmla="*/ 203200 w 2549525"/>
                  <a:gd name="csY47" fmla="*/ 79375 h 428625"/>
                  <a:gd name="csX48" fmla="*/ 165100 w 2549525"/>
                  <a:gd name="csY48" fmla="*/ 79375 h 428625"/>
                  <a:gd name="csX49" fmla="*/ 165100 w 2549525"/>
                  <a:gd name="csY49" fmla="*/ 73025 h 428625"/>
                  <a:gd name="csX50" fmla="*/ 123825 w 2549525"/>
                  <a:gd name="csY50" fmla="*/ 73025 h 428625"/>
                  <a:gd name="csX51" fmla="*/ 123825 w 2549525"/>
                  <a:gd name="csY51" fmla="*/ 57150 h 428625"/>
                  <a:gd name="csX52" fmla="*/ 79375 w 2549525"/>
                  <a:gd name="csY52" fmla="*/ 57150 h 428625"/>
                  <a:gd name="csX53" fmla="*/ 79375 w 2549525"/>
                  <a:gd name="csY53" fmla="*/ 34925 h 428625"/>
                  <a:gd name="csX54" fmla="*/ 60325 w 2549525"/>
                  <a:gd name="csY54" fmla="*/ 15875 h 428625"/>
                  <a:gd name="csX55" fmla="*/ 60325 w 2549525"/>
                  <a:gd name="csY55" fmla="*/ 15875 h 428625"/>
                  <a:gd name="csX56" fmla="*/ 44450 w 2549525"/>
                  <a:gd name="csY56" fmla="*/ 0 h 428625"/>
                  <a:gd name="csX57" fmla="*/ 0 w 2549525"/>
                  <a:gd name="csY57" fmla="*/ 0 h 428625"/>
                  <a:gd name="csX0" fmla="*/ 2505075 w 2505075"/>
                  <a:gd name="csY0" fmla="*/ 428625 h 428625"/>
                  <a:gd name="csX1" fmla="*/ 1492250 w 2505075"/>
                  <a:gd name="csY1" fmla="*/ 428625 h 428625"/>
                  <a:gd name="csX2" fmla="*/ 1492250 w 2505075"/>
                  <a:gd name="csY2" fmla="*/ 406400 h 428625"/>
                  <a:gd name="csX3" fmla="*/ 1365250 w 2505075"/>
                  <a:gd name="csY3" fmla="*/ 406400 h 428625"/>
                  <a:gd name="csX4" fmla="*/ 1365250 w 2505075"/>
                  <a:gd name="csY4" fmla="*/ 390525 h 428625"/>
                  <a:gd name="csX5" fmla="*/ 1301750 w 2505075"/>
                  <a:gd name="csY5" fmla="*/ 390525 h 428625"/>
                  <a:gd name="csX6" fmla="*/ 1301750 w 2505075"/>
                  <a:gd name="csY6" fmla="*/ 371475 h 428625"/>
                  <a:gd name="csX7" fmla="*/ 1114425 w 2505075"/>
                  <a:gd name="csY7" fmla="*/ 371475 h 428625"/>
                  <a:gd name="csX8" fmla="*/ 1114425 w 2505075"/>
                  <a:gd name="csY8" fmla="*/ 358775 h 428625"/>
                  <a:gd name="csX9" fmla="*/ 1079500 w 2505075"/>
                  <a:gd name="csY9" fmla="*/ 358775 h 428625"/>
                  <a:gd name="csX10" fmla="*/ 1079500 w 2505075"/>
                  <a:gd name="csY10" fmla="*/ 346075 h 428625"/>
                  <a:gd name="csX11" fmla="*/ 968375 w 2505075"/>
                  <a:gd name="csY11" fmla="*/ 346075 h 428625"/>
                  <a:gd name="csX12" fmla="*/ 968375 w 2505075"/>
                  <a:gd name="csY12" fmla="*/ 327025 h 428625"/>
                  <a:gd name="csX13" fmla="*/ 939800 w 2505075"/>
                  <a:gd name="csY13" fmla="*/ 327025 h 428625"/>
                  <a:gd name="csX14" fmla="*/ 939800 w 2505075"/>
                  <a:gd name="csY14" fmla="*/ 311150 h 428625"/>
                  <a:gd name="csX15" fmla="*/ 898525 w 2505075"/>
                  <a:gd name="csY15" fmla="*/ 311150 h 428625"/>
                  <a:gd name="csX16" fmla="*/ 898525 w 2505075"/>
                  <a:gd name="csY16" fmla="*/ 304800 h 428625"/>
                  <a:gd name="csX17" fmla="*/ 784225 w 2505075"/>
                  <a:gd name="csY17" fmla="*/ 304800 h 428625"/>
                  <a:gd name="csX18" fmla="*/ 784225 w 2505075"/>
                  <a:gd name="csY18" fmla="*/ 285750 h 428625"/>
                  <a:gd name="csX19" fmla="*/ 755650 w 2505075"/>
                  <a:gd name="csY19" fmla="*/ 285750 h 428625"/>
                  <a:gd name="csX20" fmla="*/ 755650 w 2505075"/>
                  <a:gd name="csY20" fmla="*/ 266700 h 428625"/>
                  <a:gd name="csX21" fmla="*/ 669925 w 2505075"/>
                  <a:gd name="csY21" fmla="*/ 266700 h 428625"/>
                  <a:gd name="csX22" fmla="*/ 669925 w 2505075"/>
                  <a:gd name="csY22" fmla="*/ 266700 h 428625"/>
                  <a:gd name="csX23" fmla="*/ 669925 w 2505075"/>
                  <a:gd name="csY23" fmla="*/ 241300 h 428625"/>
                  <a:gd name="csX24" fmla="*/ 619125 w 2505075"/>
                  <a:gd name="csY24" fmla="*/ 241300 h 428625"/>
                  <a:gd name="csX25" fmla="*/ 619125 w 2505075"/>
                  <a:gd name="csY25" fmla="*/ 234950 h 428625"/>
                  <a:gd name="csX26" fmla="*/ 581025 w 2505075"/>
                  <a:gd name="csY26" fmla="*/ 234950 h 428625"/>
                  <a:gd name="csX27" fmla="*/ 581025 w 2505075"/>
                  <a:gd name="csY27" fmla="*/ 222250 h 428625"/>
                  <a:gd name="csX28" fmla="*/ 546100 w 2505075"/>
                  <a:gd name="csY28" fmla="*/ 222250 h 428625"/>
                  <a:gd name="csX29" fmla="*/ 546100 w 2505075"/>
                  <a:gd name="csY29" fmla="*/ 206375 h 428625"/>
                  <a:gd name="csX30" fmla="*/ 511175 w 2505075"/>
                  <a:gd name="csY30" fmla="*/ 206375 h 428625"/>
                  <a:gd name="csX31" fmla="*/ 511175 w 2505075"/>
                  <a:gd name="csY31" fmla="*/ 196850 h 428625"/>
                  <a:gd name="csX32" fmla="*/ 466725 w 2505075"/>
                  <a:gd name="csY32" fmla="*/ 196850 h 428625"/>
                  <a:gd name="csX33" fmla="*/ 466725 w 2505075"/>
                  <a:gd name="csY33" fmla="*/ 187325 h 428625"/>
                  <a:gd name="csX34" fmla="*/ 457200 w 2505075"/>
                  <a:gd name="csY34" fmla="*/ 187325 h 428625"/>
                  <a:gd name="csX35" fmla="*/ 457200 w 2505075"/>
                  <a:gd name="csY35" fmla="*/ 168275 h 428625"/>
                  <a:gd name="csX36" fmla="*/ 396875 w 2505075"/>
                  <a:gd name="csY36" fmla="*/ 168275 h 428625"/>
                  <a:gd name="csX37" fmla="*/ 396875 w 2505075"/>
                  <a:gd name="csY37" fmla="*/ 149225 h 428625"/>
                  <a:gd name="csX38" fmla="*/ 330200 w 2505075"/>
                  <a:gd name="csY38" fmla="*/ 149225 h 428625"/>
                  <a:gd name="csX39" fmla="*/ 330200 w 2505075"/>
                  <a:gd name="csY39" fmla="*/ 139700 h 428625"/>
                  <a:gd name="csX40" fmla="*/ 288925 w 2505075"/>
                  <a:gd name="csY40" fmla="*/ 139700 h 428625"/>
                  <a:gd name="csX41" fmla="*/ 288925 w 2505075"/>
                  <a:gd name="csY41" fmla="*/ 130175 h 428625"/>
                  <a:gd name="csX42" fmla="*/ 238125 w 2505075"/>
                  <a:gd name="csY42" fmla="*/ 130175 h 428625"/>
                  <a:gd name="csX43" fmla="*/ 238125 w 2505075"/>
                  <a:gd name="csY43" fmla="*/ 111125 h 428625"/>
                  <a:gd name="csX44" fmla="*/ 219075 w 2505075"/>
                  <a:gd name="csY44" fmla="*/ 111125 h 428625"/>
                  <a:gd name="csX45" fmla="*/ 219075 w 2505075"/>
                  <a:gd name="csY45" fmla="*/ 98425 h 428625"/>
                  <a:gd name="csX46" fmla="*/ 158750 w 2505075"/>
                  <a:gd name="csY46" fmla="*/ 98425 h 428625"/>
                  <a:gd name="csX47" fmla="*/ 158750 w 2505075"/>
                  <a:gd name="csY47" fmla="*/ 79375 h 428625"/>
                  <a:gd name="csX48" fmla="*/ 120650 w 2505075"/>
                  <a:gd name="csY48" fmla="*/ 79375 h 428625"/>
                  <a:gd name="csX49" fmla="*/ 120650 w 2505075"/>
                  <a:gd name="csY49" fmla="*/ 73025 h 428625"/>
                  <a:gd name="csX50" fmla="*/ 79375 w 2505075"/>
                  <a:gd name="csY50" fmla="*/ 73025 h 428625"/>
                  <a:gd name="csX51" fmla="*/ 79375 w 2505075"/>
                  <a:gd name="csY51" fmla="*/ 57150 h 428625"/>
                  <a:gd name="csX52" fmla="*/ 34925 w 2505075"/>
                  <a:gd name="csY52" fmla="*/ 57150 h 428625"/>
                  <a:gd name="csX53" fmla="*/ 34925 w 2505075"/>
                  <a:gd name="csY53" fmla="*/ 34925 h 428625"/>
                  <a:gd name="csX54" fmla="*/ 15875 w 2505075"/>
                  <a:gd name="csY54" fmla="*/ 15875 h 428625"/>
                  <a:gd name="csX55" fmla="*/ 15875 w 2505075"/>
                  <a:gd name="csY55" fmla="*/ 15875 h 428625"/>
                  <a:gd name="csX56" fmla="*/ 0 w 2505075"/>
                  <a:gd name="csY56" fmla="*/ 0 h 428625"/>
                  <a:gd name="csX0" fmla="*/ 2489200 w 2489200"/>
                  <a:gd name="csY0" fmla="*/ 412750 h 412750"/>
                  <a:gd name="csX1" fmla="*/ 1476375 w 2489200"/>
                  <a:gd name="csY1" fmla="*/ 412750 h 412750"/>
                  <a:gd name="csX2" fmla="*/ 1476375 w 2489200"/>
                  <a:gd name="csY2" fmla="*/ 390525 h 412750"/>
                  <a:gd name="csX3" fmla="*/ 1349375 w 2489200"/>
                  <a:gd name="csY3" fmla="*/ 390525 h 412750"/>
                  <a:gd name="csX4" fmla="*/ 1349375 w 2489200"/>
                  <a:gd name="csY4" fmla="*/ 374650 h 412750"/>
                  <a:gd name="csX5" fmla="*/ 1285875 w 2489200"/>
                  <a:gd name="csY5" fmla="*/ 374650 h 412750"/>
                  <a:gd name="csX6" fmla="*/ 1285875 w 2489200"/>
                  <a:gd name="csY6" fmla="*/ 355600 h 412750"/>
                  <a:gd name="csX7" fmla="*/ 1098550 w 2489200"/>
                  <a:gd name="csY7" fmla="*/ 355600 h 412750"/>
                  <a:gd name="csX8" fmla="*/ 1098550 w 2489200"/>
                  <a:gd name="csY8" fmla="*/ 342900 h 412750"/>
                  <a:gd name="csX9" fmla="*/ 1063625 w 2489200"/>
                  <a:gd name="csY9" fmla="*/ 342900 h 412750"/>
                  <a:gd name="csX10" fmla="*/ 1063625 w 2489200"/>
                  <a:gd name="csY10" fmla="*/ 330200 h 412750"/>
                  <a:gd name="csX11" fmla="*/ 952500 w 2489200"/>
                  <a:gd name="csY11" fmla="*/ 330200 h 412750"/>
                  <a:gd name="csX12" fmla="*/ 952500 w 2489200"/>
                  <a:gd name="csY12" fmla="*/ 311150 h 412750"/>
                  <a:gd name="csX13" fmla="*/ 923925 w 2489200"/>
                  <a:gd name="csY13" fmla="*/ 311150 h 412750"/>
                  <a:gd name="csX14" fmla="*/ 923925 w 2489200"/>
                  <a:gd name="csY14" fmla="*/ 295275 h 412750"/>
                  <a:gd name="csX15" fmla="*/ 882650 w 2489200"/>
                  <a:gd name="csY15" fmla="*/ 295275 h 412750"/>
                  <a:gd name="csX16" fmla="*/ 882650 w 2489200"/>
                  <a:gd name="csY16" fmla="*/ 288925 h 412750"/>
                  <a:gd name="csX17" fmla="*/ 768350 w 2489200"/>
                  <a:gd name="csY17" fmla="*/ 288925 h 412750"/>
                  <a:gd name="csX18" fmla="*/ 768350 w 2489200"/>
                  <a:gd name="csY18" fmla="*/ 269875 h 412750"/>
                  <a:gd name="csX19" fmla="*/ 739775 w 2489200"/>
                  <a:gd name="csY19" fmla="*/ 269875 h 412750"/>
                  <a:gd name="csX20" fmla="*/ 739775 w 2489200"/>
                  <a:gd name="csY20" fmla="*/ 250825 h 412750"/>
                  <a:gd name="csX21" fmla="*/ 654050 w 2489200"/>
                  <a:gd name="csY21" fmla="*/ 250825 h 412750"/>
                  <a:gd name="csX22" fmla="*/ 654050 w 2489200"/>
                  <a:gd name="csY22" fmla="*/ 250825 h 412750"/>
                  <a:gd name="csX23" fmla="*/ 654050 w 2489200"/>
                  <a:gd name="csY23" fmla="*/ 225425 h 412750"/>
                  <a:gd name="csX24" fmla="*/ 603250 w 2489200"/>
                  <a:gd name="csY24" fmla="*/ 225425 h 412750"/>
                  <a:gd name="csX25" fmla="*/ 603250 w 2489200"/>
                  <a:gd name="csY25" fmla="*/ 219075 h 412750"/>
                  <a:gd name="csX26" fmla="*/ 565150 w 2489200"/>
                  <a:gd name="csY26" fmla="*/ 219075 h 412750"/>
                  <a:gd name="csX27" fmla="*/ 565150 w 2489200"/>
                  <a:gd name="csY27" fmla="*/ 206375 h 412750"/>
                  <a:gd name="csX28" fmla="*/ 530225 w 2489200"/>
                  <a:gd name="csY28" fmla="*/ 206375 h 412750"/>
                  <a:gd name="csX29" fmla="*/ 530225 w 2489200"/>
                  <a:gd name="csY29" fmla="*/ 190500 h 412750"/>
                  <a:gd name="csX30" fmla="*/ 495300 w 2489200"/>
                  <a:gd name="csY30" fmla="*/ 190500 h 412750"/>
                  <a:gd name="csX31" fmla="*/ 495300 w 2489200"/>
                  <a:gd name="csY31" fmla="*/ 180975 h 412750"/>
                  <a:gd name="csX32" fmla="*/ 450850 w 2489200"/>
                  <a:gd name="csY32" fmla="*/ 180975 h 412750"/>
                  <a:gd name="csX33" fmla="*/ 450850 w 2489200"/>
                  <a:gd name="csY33" fmla="*/ 171450 h 412750"/>
                  <a:gd name="csX34" fmla="*/ 441325 w 2489200"/>
                  <a:gd name="csY34" fmla="*/ 171450 h 412750"/>
                  <a:gd name="csX35" fmla="*/ 441325 w 2489200"/>
                  <a:gd name="csY35" fmla="*/ 152400 h 412750"/>
                  <a:gd name="csX36" fmla="*/ 381000 w 2489200"/>
                  <a:gd name="csY36" fmla="*/ 152400 h 412750"/>
                  <a:gd name="csX37" fmla="*/ 381000 w 2489200"/>
                  <a:gd name="csY37" fmla="*/ 133350 h 412750"/>
                  <a:gd name="csX38" fmla="*/ 314325 w 2489200"/>
                  <a:gd name="csY38" fmla="*/ 133350 h 412750"/>
                  <a:gd name="csX39" fmla="*/ 314325 w 2489200"/>
                  <a:gd name="csY39" fmla="*/ 123825 h 412750"/>
                  <a:gd name="csX40" fmla="*/ 273050 w 2489200"/>
                  <a:gd name="csY40" fmla="*/ 123825 h 412750"/>
                  <a:gd name="csX41" fmla="*/ 273050 w 2489200"/>
                  <a:gd name="csY41" fmla="*/ 114300 h 412750"/>
                  <a:gd name="csX42" fmla="*/ 222250 w 2489200"/>
                  <a:gd name="csY42" fmla="*/ 114300 h 412750"/>
                  <a:gd name="csX43" fmla="*/ 222250 w 2489200"/>
                  <a:gd name="csY43" fmla="*/ 95250 h 412750"/>
                  <a:gd name="csX44" fmla="*/ 203200 w 2489200"/>
                  <a:gd name="csY44" fmla="*/ 95250 h 412750"/>
                  <a:gd name="csX45" fmla="*/ 203200 w 2489200"/>
                  <a:gd name="csY45" fmla="*/ 82550 h 412750"/>
                  <a:gd name="csX46" fmla="*/ 142875 w 2489200"/>
                  <a:gd name="csY46" fmla="*/ 82550 h 412750"/>
                  <a:gd name="csX47" fmla="*/ 142875 w 2489200"/>
                  <a:gd name="csY47" fmla="*/ 63500 h 412750"/>
                  <a:gd name="csX48" fmla="*/ 104775 w 2489200"/>
                  <a:gd name="csY48" fmla="*/ 63500 h 412750"/>
                  <a:gd name="csX49" fmla="*/ 104775 w 2489200"/>
                  <a:gd name="csY49" fmla="*/ 57150 h 412750"/>
                  <a:gd name="csX50" fmla="*/ 63500 w 2489200"/>
                  <a:gd name="csY50" fmla="*/ 57150 h 412750"/>
                  <a:gd name="csX51" fmla="*/ 63500 w 2489200"/>
                  <a:gd name="csY51" fmla="*/ 41275 h 412750"/>
                  <a:gd name="csX52" fmla="*/ 19050 w 2489200"/>
                  <a:gd name="csY52" fmla="*/ 41275 h 412750"/>
                  <a:gd name="csX53" fmla="*/ 19050 w 2489200"/>
                  <a:gd name="csY53" fmla="*/ 19050 h 412750"/>
                  <a:gd name="csX54" fmla="*/ 0 w 2489200"/>
                  <a:gd name="csY54" fmla="*/ 0 h 412750"/>
                  <a:gd name="csX55" fmla="*/ 0 w 2489200"/>
                  <a:gd name="csY55" fmla="*/ 0 h 412750"/>
                  <a:gd name="csX0" fmla="*/ 2489200 w 2489200"/>
                  <a:gd name="csY0" fmla="*/ 412750 h 412750"/>
                  <a:gd name="csX1" fmla="*/ 1476375 w 2489200"/>
                  <a:gd name="csY1" fmla="*/ 412750 h 412750"/>
                  <a:gd name="csX2" fmla="*/ 1476375 w 2489200"/>
                  <a:gd name="csY2" fmla="*/ 390525 h 412750"/>
                  <a:gd name="csX3" fmla="*/ 1349375 w 2489200"/>
                  <a:gd name="csY3" fmla="*/ 390525 h 412750"/>
                  <a:gd name="csX4" fmla="*/ 1349375 w 2489200"/>
                  <a:gd name="csY4" fmla="*/ 374650 h 412750"/>
                  <a:gd name="csX5" fmla="*/ 1285875 w 2489200"/>
                  <a:gd name="csY5" fmla="*/ 374650 h 412750"/>
                  <a:gd name="csX6" fmla="*/ 1285875 w 2489200"/>
                  <a:gd name="csY6" fmla="*/ 355600 h 412750"/>
                  <a:gd name="csX7" fmla="*/ 1098550 w 2489200"/>
                  <a:gd name="csY7" fmla="*/ 355600 h 412750"/>
                  <a:gd name="csX8" fmla="*/ 1098550 w 2489200"/>
                  <a:gd name="csY8" fmla="*/ 342900 h 412750"/>
                  <a:gd name="csX9" fmla="*/ 1063625 w 2489200"/>
                  <a:gd name="csY9" fmla="*/ 342900 h 412750"/>
                  <a:gd name="csX10" fmla="*/ 1063625 w 2489200"/>
                  <a:gd name="csY10" fmla="*/ 330200 h 412750"/>
                  <a:gd name="csX11" fmla="*/ 952500 w 2489200"/>
                  <a:gd name="csY11" fmla="*/ 330200 h 412750"/>
                  <a:gd name="csX12" fmla="*/ 952500 w 2489200"/>
                  <a:gd name="csY12" fmla="*/ 311150 h 412750"/>
                  <a:gd name="csX13" fmla="*/ 923925 w 2489200"/>
                  <a:gd name="csY13" fmla="*/ 311150 h 412750"/>
                  <a:gd name="csX14" fmla="*/ 923925 w 2489200"/>
                  <a:gd name="csY14" fmla="*/ 295275 h 412750"/>
                  <a:gd name="csX15" fmla="*/ 882650 w 2489200"/>
                  <a:gd name="csY15" fmla="*/ 295275 h 412750"/>
                  <a:gd name="csX16" fmla="*/ 882650 w 2489200"/>
                  <a:gd name="csY16" fmla="*/ 288925 h 412750"/>
                  <a:gd name="csX17" fmla="*/ 768350 w 2489200"/>
                  <a:gd name="csY17" fmla="*/ 288925 h 412750"/>
                  <a:gd name="csX18" fmla="*/ 768350 w 2489200"/>
                  <a:gd name="csY18" fmla="*/ 269875 h 412750"/>
                  <a:gd name="csX19" fmla="*/ 739775 w 2489200"/>
                  <a:gd name="csY19" fmla="*/ 269875 h 412750"/>
                  <a:gd name="csX20" fmla="*/ 739775 w 2489200"/>
                  <a:gd name="csY20" fmla="*/ 250825 h 412750"/>
                  <a:gd name="csX21" fmla="*/ 654050 w 2489200"/>
                  <a:gd name="csY21" fmla="*/ 250825 h 412750"/>
                  <a:gd name="csX22" fmla="*/ 654050 w 2489200"/>
                  <a:gd name="csY22" fmla="*/ 250825 h 412750"/>
                  <a:gd name="csX23" fmla="*/ 654050 w 2489200"/>
                  <a:gd name="csY23" fmla="*/ 225425 h 412750"/>
                  <a:gd name="csX24" fmla="*/ 603250 w 2489200"/>
                  <a:gd name="csY24" fmla="*/ 225425 h 412750"/>
                  <a:gd name="csX25" fmla="*/ 603250 w 2489200"/>
                  <a:gd name="csY25" fmla="*/ 219075 h 412750"/>
                  <a:gd name="csX26" fmla="*/ 565150 w 2489200"/>
                  <a:gd name="csY26" fmla="*/ 219075 h 412750"/>
                  <a:gd name="csX27" fmla="*/ 565150 w 2489200"/>
                  <a:gd name="csY27" fmla="*/ 206375 h 412750"/>
                  <a:gd name="csX28" fmla="*/ 530225 w 2489200"/>
                  <a:gd name="csY28" fmla="*/ 206375 h 412750"/>
                  <a:gd name="csX29" fmla="*/ 530225 w 2489200"/>
                  <a:gd name="csY29" fmla="*/ 190500 h 412750"/>
                  <a:gd name="csX30" fmla="*/ 495300 w 2489200"/>
                  <a:gd name="csY30" fmla="*/ 190500 h 412750"/>
                  <a:gd name="csX31" fmla="*/ 495300 w 2489200"/>
                  <a:gd name="csY31" fmla="*/ 180975 h 412750"/>
                  <a:gd name="csX32" fmla="*/ 450850 w 2489200"/>
                  <a:gd name="csY32" fmla="*/ 180975 h 412750"/>
                  <a:gd name="csX33" fmla="*/ 450850 w 2489200"/>
                  <a:gd name="csY33" fmla="*/ 171450 h 412750"/>
                  <a:gd name="csX34" fmla="*/ 441325 w 2489200"/>
                  <a:gd name="csY34" fmla="*/ 171450 h 412750"/>
                  <a:gd name="csX35" fmla="*/ 441325 w 2489200"/>
                  <a:gd name="csY35" fmla="*/ 152400 h 412750"/>
                  <a:gd name="csX36" fmla="*/ 381000 w 2489200"/>
                  <a:gd name="csY36" fmla="*/ 152400 h 412750"/>
                  <a:gd name="csX37" fmla="*/ 381000 w 2489200"/>
                  <a:gd name="csY37" fmla="*/ 133350 h 412750"/>
                  <a:gd name="csX38" fmla="*/ 314325 w 2489200"/>
                  <a:gd name="csY38" fmla="*/ 133350 h 412750"/>
                  <a:gd name="csX39" fmla="*/ 314325 w 2489200"/>
                  <a:gd name="csY39" fmla="*/ 123825 h 412750"/>
                  <a:gd name="csX40" fmla="*/ 273050 w 2489200"/>
                  <a:gd name="csY40" fmla="*/ 123825 h 412750"/>
                  <a:gd name="csX41" fmla="*/ 273050 w 2489200"/>
                  <a:gd name="csY41" fmla="*/ 114300 h 412750"/>
                  <a:gd name="csX42" fmla="*/ 222250 w 2489200"/>
                  <a:gd name="csY42" fmla="*/ 114300 h 412750"/>
                  <a:gd name="csX43" fmla="*/ 222250 w 2489200"/>
                  <a:gd name="csY43" fmla="*/ 95250 h 412750"/>
                  <a:gd name="csX44" fmla="*/ 203200 w 2489200"/>
                  <a:gd name="csY44" fmla="*/ 95250 h 412750"/>
                  <a:gd name="csX45" fmla="*/ 203200 w 2489200"/>
                  <a:gd name="csY45" fmla="*/ 82550 h 412750"/>
                  <a:gd name="csX46" fmla="*/ 142875 w 2489200"/>
                  <a:gd name="csY46" fmla="*/ 82550 h 412750"/>
                  <a:gd name="csX47" fmla="*/ 142875 w 2489200"/>
                  <a:gd name="csY47" fmla="*/ 63500 h 412750"/>
                  <a:gd name="csX48" fmla="*/ 104775 w 2489200"/>
                  <a:gd name="csY48" fmla="*/ 63500 h 412750"/>
                  <a:gd name="csX49" fmla="*/ 104775 w 2489200"/>
                  <a:gd name="csY49" fmla="*/ 57150 h 412750"/>
                  <a:gd name="csX50" fmla="*/ 63500 w 2489200"/>
                  <a:gd name="csY50" fmla="*/ 57150 h 412750"/>
                  <a:gd name="csX51" fmla="*/ 63500 w 2489200"/>
                  <a:gd name="csY51" fmla="*/ 41275 h 412750"/>
                  <a:gd name="csX52" fmla="*/ 19050 w 2489200"/>
                  <a:gd name="csY52" fmla="*/ 41275 h 412750"/>
                  <a:gd name="csX53" fmla="*/ 19050 w 2489200"/>
                  <a:gd name="csY53" fmla="*/ 19050 h 412750"/>
                  <a:gd name="csX54" fmla="*/ 0 w 2489200"/>
                  <a:gd name="csY54" fmla="*/ 0 h 412750"/>
                  <a:gd name="csX0" fmla="*/ 2470150 w 2470150"/>
                  <a:gd name="csY0" fmla="*/ 393700 h 393700"/>
                  <a:gd name="csX1" fmla="*/ 1457325 w 2470150"/>
                  <a:gd name="csY1" fmla="*/ 393700 h 393700"/>
                  <a:gd name="csX2" fmla="*/ 1457325 w 2470150"/>
                  <a:gd name="csY2" fmla="*/ 371475 h 393700"/>
                  <a:gd name="csX3" fmla="*/ 1330325 w 2470150"/>
                  <a:gd name="csY3" fmla="*/ 371475 h 393700"/>
                  <a:gd name="csX4" fmla="*/ 1330325 w 2470150"/>
                  <a:gd name="csY4" fmla="*/ 355600 h 393700"/>
                  <a:gd name="csX5" fmla="*/ 1266825 w 2470150"/>
                  <a:gd name="csY5" fmla="*/ 355600 h 393700"/>
                  <a:gd name="csX6" fmla="*/ 1266825 w 2470150"/>
                  <a:gd name="csY6" fmla="*/ 336550 h 393700"/>
                  <a:gd name="csX7" fmla="*/ 1079500 w 2470150"/>
                  <a:gd name="csY7" fmla="*/ 336550 h 393700"/>
                  <a:gd name="csX8" fmla="*/ 1079500 w 2470150"/>
                  <a:gd name="csY8" fmla="*/ 323850 h 393700"/>
                  <a:gd name="csX9" fmla="*/ 1044575 w 2470150"/>
                  <a:gd name="csY9" fmla="*/ 323850 h 393700"/>
                  <a:gd name="csX10" fmla="*/ 1044575 w 2470150"/>
                  <a:gd name="csY10" fmla="*/ 311150 h 393700"/>
                  <a:gd name="csX11" fmla="*/ 933450 w 2470150"/>
                  <a:gd name="csY11" fmla="*/ 311150 h 393700"/>
                  <a:gd name="csX12" fmla="*/ 933450 w 2470150"/>
                  <a:gd name="csY12" fmla="*/ 292100 h 393700"/>
                  <a:gd name="csX13" fmla="*/ 904875 w 2470150"/>
                  <a:gd name="csY13" fmla="*/ 292100 h 393700"/>
                  <a:gd name="csX14" fmla="*/ 904875 w 2470150"/>
                  <a:gd name="csY14" fmla="*/ 276225 h 393700"/>
                  <a:gd name="csX15" fmla="*/ 863600 w 2470150"/>
                  <a:gd name="csY15" fmla="*/ 276225 h 393700"/>
                  <a:gd name="csX16" fmla="*/ 863600 w 2470150"/>
                  <a:gd name="csY16" fmla="*/ 269875 h 393700"/>
                  <a:gd name="csX17" fmla="*/ 749300 w 2470150"/>
                  <a:gd name="csY17" fmla="*/ 269875 h 393700"/>
                  <a:gd name="csX18" fmla="*/ 749300 w 2470150"/>
                  <a:gd name="csY18" fmla="*/ 250825 h 393700"/>
                  <a:gd name="csX19" fmla="*/ 720725 w 2470150"/>
                  <a:gd name="csY19" fmla="*/ 250825 h 393700"/>
                  <a:gd name="csX20" fmla="*/ 720725 w 2470150"/>
                  <a:gd name="csY20" fmla="*/ 231775 h 393700"/>
                  <a:gd name="csX21" fmla="*/ 635000 w 2470150"/>
                  <a:gd name="csY21" fmla="*/ 231775 h 393700"/>
                  <a:gd name="csX22" fmla="*/ 635000 w 2470150"/>
                  <a:gd name="csY22" fmla="*/ 231775 h 393700"/>
                  <a:gd name="csX23" fmla="*/ 635000 w 2470150"/>
                  <a:gd name="csY23" fmla="*/ 206375 h 393700"/>
                  <a:gd name="csX24" fmla="*/ 584200 w 2470150"/>
                  <a:gd name="csY24" fmla="*/ 206375 h 393700"/>
                  <a:gd name="csX25" fmla="*/ 584200 w 2470150"/>
                  <a:gd name="csY25" fmla="*/ 200025 h 393700"/>
                  <a:gd name="csX26" fmla="*/ 546100 w 2470150"/>
                  <a:gd name="csY26" fmla="*/ 200025 h 393700"/>
                  <a:gd name="csX27" fmla="*/ 546100 w 2470150"/>
                  <a:gd name="csY27" fmla="*/ 187325 h 393700"/>
                  <a:gd name="csX28" fmla="*/ 511175 w 2470150"/>
                  <a:gd name="csY28" fmla="*/ 187325 h 393700"/>
                  <a:gd name="csX29" fmla="*/ 511175 w 2470150"/>
                  <a:gd name="csY29" fmla="*/ 171450 h 393700"/>
                  <a:gd name="csX30" fmla="*/ 476250 w 2470150"/>
                  <a:gd name="csY30" fmla="*/ 171450 h 393700"/>
                  <a:gd name="csX31" fmla="*/ 476250 w 2470150"/>
                  <a:gd name="csY31" fmla="*/ 161925 h 393700"/>
                  <a:gd name="csX32" fmla="*/ 431800 w 2470150"/>
                  <a:gd name="csY32" fmla="*/ 161925 h 393700"/>
                  <a:gd name="csX33" fmla="*/ 431800 w 2470150"/>
                  <a:gd name="csY33" fmla="*/ 152400 h 393700"/>
                  <a:gd name="csX34" fmla="*/ 422275 w 2470150"/>
                  <a:gd name="csY34" fmla="*/ 152400 h 393700"/>
                  <a:gd name="csX35" fmla="*/ 422275 w 2470150"/>
                  <a:gd name="csY35" fmla="*/ 133350 h 393700"/>
                  <a:gd name="csX36" fmla="*/ 361950 w 2470150"/>
                  <a:gd name="csY36" fmla="*/ 133350 h 393700"/>
                  <a:gd name="csX37" fmla="*/ 361950 w 2470150"/>
                  <a:gd name="csY37" fmla="*/ 114300 h 393700"/>
                  <a:gd name="csX38" fmla="*/ 295275 w 2470150"/>
                  <a:gd name="csY38" fmla="*/ 114300 h 393700"/>
                  <a:gd name="csX39" fmla="*/ 295275 w 2470150"/>
                  <a:gd name="csY39" fmla="*/ 104775 h 393700"/>
                  <a:gd name="csX40" fmla="*/ 254000 w 2470150"/>
                  <a:gd name="csY40" fmla="*/ 104775 h 393700"/>
                  <a:gd name="csX41" fmla="*/ 254000 w 2470150"/>
                  <a:gd name="csY41" fmla="*/ 95250 h 393700"/>
                  <a:gd name="csX42" fmla="*/ 203200 w 2470150"/>
                  <a:gd name="csY42" fmla="*/ 95250 h 393700"/>
                  <a:gd name="csX43" fmla="*/ 203200 w 2470150"/>
                  <a:gd name="csY43" fmla="*/ 76200 h 393700"/>
                  <a:gd name="csX44" fmla="*/ 184150 w 2470150"/>
                  <a:gd name="csY44" fmla="*/ 76200 h 393700"/>
                  <a:gd name="csX45" fmla="*/ 184150 w 2470150"/>
                  <a:gd name="csY45" fmla="*/ 63500 h 393700"/>
                  <a:gd name="csX46" fmla="*/ 123825 w 2470150"/>
                  <a:gd name="csY46" fmla="*/ 63500 h 393700"/>
                  <a:gd name="csX47" fmla="*/ 123825 w 2470150"/>
                  <a:gd name="csY47" fmla="*/ 44450 h 393700"/>
                  <a:gd name="csX48" fmla="*/ 85725 w 2470150"/>
                  <a:gd name="csY48" fmla="*/ 44450 h 393700"/>
                  <a:gd name="csX49" fmla="*/ 85725 w 2470150"/>
                  <a:gd name="csY49" fmla="*/ 38100 h 393700"/>
                  <a:gd name="csX50" fmla="*/ 44450 w 2470150"/>
                  <a:gd name="csY50" fmla="*/ 38100 h 393700"/>
                  <a:gd name="csX51" fmla="*/ 44450 w 2470150"/>
                  <a:gd name="csY51" fmla="*/ 22225 h 393700"/>
                  <a:gd name="csX52" fmla="*/ 0 w 2470150"/>
                  <a:gd name="csY52" fmla="*/ 22225 h 393700"/>
                  <a:gd name="csX53" fmla="*/ 0 w 2470150"/>
                  <a:gd name="csY53" fmla="*/ 0 h 3937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  <a:cxn ang="0">
                    <a:pos x="csX49" y="csY49"/>
                  </a:cxn>
                  <a:cxn ang="0">
                    <a:pos x="csX50" y="csY50"/>
                  </a:cxn>
                  <a:cxn ang="0">
                    <a:pos x="csX51" y="csY51"/>
                  </a:cxn>
                  <a:cxn ang="0">
                    <a:pos x="csX52" y="csY52"/>
                  </a:cxn>
                  <a:cxn ang="0">
                    <a:pos x="csX53" y="csY53"/>
                  </a:cxn>
                </a:cxnLst>
                <a:rect l="l" t="t" r="r" b="b"/>
                <a:pathLst>
                  <a:path w="2470150" h="393700">
                    <a:moveTo>
                      <a:pt x="2470150" y="393700"/>
                    </a:moveTo>
                    <a:lnTo>
                      <a:pt x="1457325" y="393700"/>
                    </a:lnTo>
                    <a:lnTo>
                      <a:pt x="1457325" y="371475"/>
                    </a:lnTo>
                    <a:lnTo>
                      <a:pt x="1330325" y="371475"/>
                    </a:lnTo>
                    <a:lnTo>
                      <a:pt x="1330325" y="355600"/>
                    </a:lnTo>
                    <a:lnTo>
                      <a:pt x="1266825" y="355600"/>
                    </a:lnTo>
                    <a:lnTo>
                      <a:pt x="1266825" y="336550"/>
                    </a:lnTo>
                    <a:lnTo>
                      <a:pt x="1079500" y="336550"/>
                    </a:lnTo>
                    <a:lnTo>
                      <a:pt x="1079500" y="323850"/>
                    </a:lnTo>
                    <a:lnTo>
                      <a:pt x="1044575" y="323850"/>
                    </a:lnTo>
                    <a:lnTo>
                      <a:pt x="1044575" y="311150"/>
                    </a:lnTo>
                    <a:lnTo>
                      <a:pt x="933450" y="311150"/>
                    </a:lnTo>
                    <a:lnTo>
                      <a:pt x="933450" y="292100"/>
                    </a:lnTo>
                    <a:lnTo>
                      <a:pt x="904875" y="292100"/>
                    </a:lnTo>
                    <a:lnTo>
                      <a:pt x="904875" y="276225"/>
                    </a:lnTo>
                    <a:lnTo>
                      <a:pt x="863600" y="276225"/>
                    </a:lnTo>
                    <a:lnTo>
                      <a:pt x="863600" y="269875"/>
                    </a:lnTo>
                    <a:lnTo>
                      <a:pt x="749300" y="269875"/>
                    </a:lnTo>
                    <a:lnTo>
                      <a:pt x="749300" y="250825"/>
                    </a:lnTo>
                    <a:lnTo>
                      <a:pt x="720725" y="250825"/>
                    </a:lnTo>
                    <a:lnTo>
                      <a:pt x="720725" y="231775"/>
                    </a:lnTo>
                    <a:lnTo>
                      <a:pt x="635000" y="231775"/>
                    </a:lnTo>
                    <a:lnTo>
                      <a:pt x="635000" y="231775"/>
                    </a:lnTo>
                    <a:lnTo>
                      <a:pt x="635000" y="206375"/>
                    </a:lnTo>
                    <a:lnTo>
                      <a:pt x="584200" y="206375"/>
                    </a:lnTo>
                    <a:lnTo>
                      <a:pt x="584200" y="200025"/>
                    </a:lnTo>
                    <a:lnTo>
                      <a:pt x="546100" y="200025"/>
                    </a:lnTo>
                    <a:lnTo>
                      <a:pt x="546100" y="187325"/>
                    </a:lnTo>
                    <a:lnTo>
                      <a:pt x="511175" y="187325"/>
                    </a:lnTo>
                    <a:lnTo>
                      <a:pt x="511175" y="171450"/>
                    </a:lnTo>
                    <a:lnTo>
                      <a:pt x="476250" y="171450"/>
                    </a:lnTo>
                    <a:lnTo>
                      <a:pt x="476250" y="161925"/>
                    </a:lnTo>
                    <a:lnTo>
                      <a:pt x="431800" y="161925"/>
                    </a:lnTo>
                    <a:lnTo>
                      <a:pt x="431800" y="152400"/>
                    </a:lnTo>
                    <a:lnTo>
                      <a:pt x="422275" y="152400"/>
                    </a:lnTo>
                    <a:lnTo>
                      <a:pt x="422275" y="133350"/>
                    </a:lnTo>
                    <a:lnTo>
                      <a:pt x="361950" y="133350"/>
                    </a:lnTo>
                    <a:lnTo>
                      <a:pt x="361950" y="114300"/>
                    </a:lnTo>
                    <a:lnTo>
                      <a:pt x="295275" y="114300"/>
                    </a:lnTo>
                    <a:lnTo>
                      <a:pt x="295275" y="104775"/>
                    </a:lnTo>
                    <a:lnTo>
                      <a:pt x="254000" y="104775"/>
                    </a:lnTo>
                    <a:lnTo>
                      <a:pt x="254000" y="95250"/>
                    </a:lnTo>
                    <a:lnTo>
                      <a:pt x="203200" y="95250"/>
                    </a:lnTo>
                    <a:lnTo>
                      <a:pt x="203200" y="76200"/>
                    </a:lnTo>
                    <a:lnTo>
                      <a:pt x="184150" y="76200"/>
                    </a:lnTo>
                    <a:lnTo>
                      <a:pt x="184150" y="63500"/>
                    </a:lnTo>
                    <a:lnTo>
                      <a:pt x="123825" y="63500"/>
                    </a:lnTo>
                    <a:lnTo>
                      <a:pt x="123825" y="44450"/>
                    </a:lnTo>
                    <a:lnTo>
                      <a:pt x="85725" y="44450"/>
                    </a:lnTo>
                    <a:lnTo>
                      <a:pt x="85725" y="38100"/>
                    </a:lnTo>
                    <a:lnTo>
                      <a:pt x="44450" y="38100"/>
                    </a:lnTo>
                    <a:lnTo>
                      <a:pt x="44450" y="22225"/>
                    </a:lnTo>
                    <a:lnTo>
                      <a:pt x="0" y="22225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8" name="Freeform 111">
                <a:extLst>
                  <a:ext uri="{FF2B5EF4-FFF2-40B4-BE49-F238E27FC236}">
                    <a16:creationId xmlns:a16="http://schemas.microsoft.com/office/drawing/2014/main" id="{31A3DC7A-5BA4-E3A8-88BD-68EA8477810B}"/>
                  </a:ext>
                </a:extLst>
              </p:cNvPr>
              <p:cNvSpPr/>
              <p:nvPr/>
            </p:nvSpPr>
            <p:spPr>
              <a:xfrm>
                <a:off x="7673975" y="2130425"/>
                <a:ext cx="1685925" cy="2555875"/>
              </a:xfrm>
              <a:custGeom>
                <a:avLst/>
                <a:gdLst>
                  <a:gd name="csX0" fmla="*/ 0 w 1682750"/>
                  <a:gd name="csY0" fmla="*/ 0 h 2533650"/>
                  <a:gd name="csX1" fmla="*/ 38100 w 1682750"/>
                  <a:gd name="csY1" fmla="*/ 0 h 2533650"/>
                  <a:gd name="csX2" fmla="*/ 38100 w 1682750"/>
                  <a:gd name="csY2" fmla="*/ 53975 h 2533650"/>
                  <a:gd name="csX3" fmla="*/ 82550 w 1682750"/>
                  <a:gd name="csY3" fmla="*/ 53975 h 2533650"/>
                  <a:gd name="csX4" fmla="*/ 82550 w 1682750"/>
                  <a:gd name="csY4" fmla="*/ 120650 h 2533650"/>
                  <a:gd name="csX5" fmla="*/ 95250 w 1682750"/>
                  <a:gd name="csY5" fmla="*/ 133350 h 2533650"/>
                  <a:gd name="csX6" fmla="*/ 95250 w 1682750"/>
                  <a:gd name="csY6" fmla="*/ 133350 h 2533650"/>
                  <a:gd name="csX7" fmla="*/ 171450 w 1682750"/>
                  <a:gd name="csY7" fmla="*/ 263525 h 2533650"/>
                  <a:gd name="csX8" fmla="*/ 203200 w 1682750"/>
                  <a:gd name="csY8" fmla="*/ 311150 h 2533650"/>
                  <a:gd name="csX9" fmla="*/ 247650 w 1682750"/>
                  <a:gd name="csY9" fmla="*/ 425450 h 2533650"/>
                  <a:gd name="csX10" fmla="*/ 273050 w 1682750"/>
                  <a:gd name="csY10" fmla="*/ 488950 h 2533650"/>
                  <a:gd name="csX11" fmla="*/ 320675 w 1682750"/>
                  <a:gd name="csY11" fmla="*/ 593725 h 2533650"/>
                  <a:gd name="csX12" fmla="*/ 355600 w 1682750"/>
                  <a:gd name="csY12" fmla="*/ 711200 h 2533650"/>
                  <a:gd name="csX13" fmla="*/ 393700 w 1682750"/>
                  <a:gd name="csY13" fmla="*/ 796925 h 2533650"/>
                  <a:gd name="csX14" fmla="*/ 415925 w 1682750"/>
                  <a:gd name="csY14" fmla="*/ 828675 h 2533650"/>
                  <a:gd name="csX15" fmla="*/ 438150 w 1682750"/>
                  <a:gd name="csY15" fmla="*/ 876300 h 2533650"/>
                  <a:gd name="csX16" fmla="*/ 466725 w 1682750"/>
                  <a:gd name="csY16" fmla="*/ 968375 h 2533650"/>
                  <a:gd name="csX17" fmla="*/ 485775 w 1682750"/>
                  <a:gd name="csY17" fmla="*/ 984250 h 2533650"/>
                  <a:gd name="csX18" fmla="*/ 498475 w 1682750"/>
                  <a:gd name="csY18" fmla="*/ 1025525 h 2533650"/>
                  <a:gd name="csX19" fmla="*/ 533400 w 1682750"/>
                  <a:gd name="csY19" fmla="*/ 1098550 h 2533650"/>
                  <a:gd name="csX20" fmla="*/ 565150 w 1682750"/>
                  <a:gd name="csY20" fmla="*/ 1152525 h 2533650"/>
                  <a:gd name="csX21" fmla="*/ 565150 w 1682750"/>
                  <a:gd name="csY21" fmla="*/ 1168400 h 2533650"/>
                  <a:gd name="csX22" fmla="*/ 581025 w 1682750"/>
                  <a:gd name="csY22" fmla="*/ 1168400 h 2533650"/>
                  <a:gd name="csX23" fmla="*/ 584200 w 1682750"/>
                  <a:gd name="csY23" fmla="*/ 1219200 h 2533650"/>
                  <a:gd name="csX24" fmla="*/ 609600 w 1682750"/>
                  <a:gd name="csY24" fmla="*/ 1241425 h 2533650"/>
                  <a:gd name="csX25" fmla="*/ 612775 w 1682750"/>
                  <a:gd name="csY25" fmla="*/ 1276350 h 2533650"/>
                  <a:gd name="csX26" fmla="*/ 628650 w 1682750"/>
                  <a:gd name="csY26" fmla="*/ 1289050 h 2533650"/>
                  <a:gd name="csX27" fmla="*/ 635000 w 1682750"/>
                  <a:gd name="csY27" fmla="*/ 1320800 h 2533650"/>
                  <a:gd name="csX28" fmla="*/ 644525 w 1682750"/>
                  <a:gd name="csY28" fmla="*/ 1323975 h 2533650"/>
                  <a:gd name="csX29" fmla="*/ 647700 w 1682750"/>
                  <a:gd name="csY29" fmla="*/ 1352550 h 2533650"/>
                  <a:gd name="csX30" fmla="*/ 657225 w 1682750"/>
                  <a:gd name="csY30" fmla="*/ 1355725 h 2533650"/>
                  <a:gd name="csX31" fmla="*/ 663575 w 1682750"/>
                  <a:gd name="csY31" fmla="*/ 1352550 h 2533650"/>
                  <a:gd name="csX32" fmla="*/ 666750 w 1682750"/>
                  <a:gd name="csY32" fmla="*/ 1416050 h 2533650"/>
                  <a:gd name="csX33" fmla="*/ 708025 w 1682750"/>
                  <a:gd name="csY33" fmla="*/ 1460500 h 2533650"/>
                  <a:gd name="csX34" fmla="*/ 727075 w 1682750"/>
                  <a:gd name="csY34" fmla="*/ 1511300 h 2533650"/>
                  <a:gd name="csX35" fmla="*/ 803275 w 1682750"/>
                  <a:gd name="csY35" fmla="*/ 1609725 h 2533650"/>
                  <a:gd name="csX36" fmla="*/ 828675 w 1682750"/>
                  <a:gd name="csY36" fmla="*/ 1657350 h 2533650"/>
                  <a:gd name="csX37" fmla="*/ 841375 w 1682750"/>
                  <a:gd name="csY37" fmla="*/ 1685925 h 2533650"/>
                  <a:gd name="csX38" fmla="*/ 889000 w 1682750"/>
                  <a:gd name="csY38" fmla="*/ 1730375 h 2533650"/>
                  <a:gd name="csX39" fmla="*/ 904875 w 1682750"/>
                  <a:gd name="csY39" fmla="*/ 1778000 h 2533650"/>
                  <a:gd name="csX40" fmla="*/ 933450 w 1682750"/>
                  <a:gd name="csY40" fmla="*/ 1784350 h 2533650"/>
                  <a:gd name="csX41" fmla="*/ 958850 w 1682750"/>
                  <a:gd name="csY41" fmla="*/ 1851025 h 2533650"/>
                  <a:gd name="csX42" fmla="*/ 996950 w 1682750"/>
                  <a:gd name="csY42" fmla="*/ 1917700 h 2533650"/>
                  <a:gd name="csX43" fmla="*/ 1031875 w 1682750"/>
                  <a:gd name="csY43" fmla="*/ 1984375 h 2533650"/>
                  <a:gd name="csX44" fmla="*/ 1031875 w 1682750"/>
                  <a:gd name="csY44" fmla="*/ 1984375 h 2533650"/>
                  <a:gd name="csX45" fmla="*/ 1060450 w 1682750"/>
                  <a:gd name="csY45" fmla="*/ 2012950 h 2533650"/>
                  <a:gd name="csX46" fmla="*/ 1127125 w 1682750"/>
                  <a:gd name="csY46" fmla="*/ 2057400 h 2533650"/>
                  <a:gd name="csX47" fmla="*/ 1149350 w 1682750"/>
                  <a:gd name="csY47" fmla="*/ 2114550 h 2533650"/>
                  <a:gd name="csX48" fmla="*/ 1177925 w 1682750"/>
                  <a:gd name="csY48" fmla="*/ 2120900 h 2533650"/>
                  <a:gd name="csX49" fmla="*/ 1177925 w 1682750"/>
                  <a:gd name="csY49" fmla="*/ 2130425 h 2533650"/>
                  <a:gd name="csX50" fmla="*/ 1206500 w 1682750"/>
                  <a:gd name="csY50" fmla="*/ 2139950 h 2533650"/>
                  <a:gd name="csX51" fmla="*/ 1263650 w 1682750"/>
                  <a:gd name="csY51" fmla="*/ 2216150 h 2533650"/>
                  <a:gd name="csX52" fmla="*/ 1282700 w 1682750"/>
                  <a:gd name="csY52" fmla="*/ 2251075 h 2533650"/>
                  <a:gd name="csX53" fmla="*/ 1311275 w 1682750"/>
                  <a:gd name="csY53" fmla="*/ 2289175 h 2533650"/>
                  <a:gd name="csX54" fmla="*/ 1330325 w 1682750"/>
                  <a:gd name="csY54" fmla="*/ 2292350 h 2533650"/>
                  <a:gd name="csX55" fmla="*/ 1333500 w 1682750"/>
                  <a:gd name="csY55" fmla="*/ 2308225 h 2533650"/>
                  <a:gd name="csX56" fmla="*/ 1368425 w 1682750"/>
                  <a:gd name="csY56" fmla="*/ 2327275 h 2533650"/>
                  <a:gd name="csX57" fmla="*/ 1400175 w 1682750"/>
                  <a:gd name="csY57" fmla="*/ 2362200 h 2533650"/>
                  <a:gd name="csX58" fmla="*/ 1476375 w 1682750"/>
                  <a:gd name="csY58" fmla="*/ 2387600 h 2533650"/>
                  <a:gd name="csX59" fmla="*/ 1517650 w 1682750"/>
                  <a:gd name="csY59" fmla="*/ 2428875 h 2533650"/>
                  <a:gd name="csX60" fmla="*/ 1517650 w 1682750"/>
                  <a:gd name="csY60" fmla="*/ 2428875 h 2533650"/>
                  <a:gd name="csX61" fmla="*/ 1552575 w 1682750"/>
                  <a:gd name="csY61" fmla="*/ 2435225 h 2533650"/>
                  <a:gd name="csX62" fmla="*/ 1574800 w 1682750"/>
                  <a:gd name="csY62" fmla="*/ 2470150 h 2533650"/>
                  <a:gd name="csX63" fmla="*/ 1603375 w 1682750"/>
                  <a:gd name="csY63" fmla="*/ 2482850 h 2533650"/>
                  <a:gd name="csX64" fmla="*/ 1609725 w 1682750"/>
                  <a:gd name="csY64" fmla="*/ 2495550 h 2533650"/>
                  <a:gd name="csX65" fmla="*/ 1647825 w 1682750"/>
                  <a:gd name="csY65" fmla="*/ 2508250 h 2533650"/>
                  <a:gd name="csX66" fmla="*/ 1654175 w 1682750"/>
                  <a:gd name="csY66" fmla="*/ 2524125 h 2533650"/>
                  <a:gd name="csX67" fmla="*/ 1682750 w 1682750"/>
                  <a:gd name="csY67" fmla="*/ 2533650 h 2533650"/>
                  <a:gd name="csX68" fmla="*/ 1682750 w 1682750"/>
                  <a:gd name="csY68" fmla="*/ 2533650 h 2533650"/>
                  <a:gd name="csX0" fmla="*/ 0 w 1682750"/>
                  <a:gd name="csY0" fmla="*/ 0 h 2533650"/>
                  <a:gd name="csX1" fmla="*/ 38100 w 1682750"/>
                  <a:gd name="csY1" fmla="*/ 0 h 2533650"/>
                  <a:gd name="csX2" fmla="*/ 38100 w 1682750"/>
                  <a:gd name="csY2" fmla="*/ 53975 h 2533650"/>
                  <a:gd name="csX3" fmla="*/ 82550 w 1682750"/>
                  <a:gd name="csY3" fmla="*/ 53975 h 2533650"/>
                  <a:gd name="csX4" fmla="*/ 82550 w 1682750"/>
                  <a:gd name="csY4" fmla="*/ 120650 h 2533650"/>
                  <a:gd name="csX5" fmla="*/ 95250 w 1682750"/>
                  <a:gd name="csY5" fmla="*/ 133350 h 2533650"/>
                  <a:gd name="csX6" fmla="*/ 95250 w 1682750"/>
                  <a:gd name="csY6" fmla="*/ 133350 h 2533650"/>
                  <a:gd name="csX7" fmla="*/ 171450 w 1682750"/>
                  <a:gd name="csY7" fmla="*/ 263525 h 2533650"/>
                  <a:gd name="csX8" fmla="*/ 203200 w 1682750"/>
                  <a:gd name="csY8" fmla="*/ 311150 h 2533650"/>
                  <a:gd name="csX9" fmla="*/ 247650 w 1682750"/>
                  <a:gd name="csY9" fmla="*/ 425450 h 2533650"/>
                  <a:gd name="csX10" fmla="*/ 273050 w 1682750"/>
                  <a:gd name="csY10" fmla="*/ 488950 h 2533650"/>
                  <a:gd name="csX11" fmla="*/ 320675 w 1682750"/>
                  <a:gd name="csY11" fmla="*/ 593725 h 2533650"/>
                  <a:gd name="csX12" fmla="*/ 355600 w 1682750"/>
                  <a:gd name="csY12" fmla="*/ 711200 h 2533650"/>
                  <a:gd name="csX13" fmla="*/ 393700 w 1682750"/>
                  <a:gd name="csY13" fmla="*/ 796925 h 2533650"/>
                  <a:gd name="csX14" fmla="*/ 415925 w 1682750"/>
                  <a:gd name="csY14" fmla="*/ 828675 h 2533650"/>
                  <a:gd name="csX15" fmla="*/ 438150 w 1682750"/>
                  <a:gd name="csY15" fmla="*/ 876300 h 2533650"/>
                  <a:gd name="csX16" fmla="*/ 466725 w 1682750"/>
                  <a:gd name="csY16" fmla="*/ 968375 h 2533650"/>
                  <a:gd name="csX17" fmla="*/ 485775 w 1682750"/>
                  <a:gd name="csY17" fmla="*/ 984250 h 2533650"/>
                  <a:gd name="csX18" fmla="*/ 498475 w 1682750"/>
                  <a:gd name="csY18" fmla="*/ 1025525 h 2533650"/>
                  <a:gd name="csX19" fmla="*/ 533400 w 1682750"/>
                  <a:gd name="csY19" fmla="*/ 1098550 h 2533650"/>
                  <a:gd name="csX20" fmla="*/ 565150 w 1682750"/>
                  <a:gd name="csY20" fmla="*/ 1152525 h 2533650"/>
                  <a:gd name="csX21" fmla="*/ 565150 w 1682750"/>
                  <a:gd name="csY21" fmla="*/ 1168400 h 2533650"/>
                  <a:gd name="csX22" fmla="*/ 581025 w 1682750"/>
                  <a:gd name="csY22" fmla="*/ 1168400 h 2533650"/>
                  <a:gd name="csX23" fmla="*/ 584200 w 1682750"/>
                  <a:gd name="csY23" fmla="*/ 1219200 h 2533650"/>
                  <a:gd name="csX24" fmla="*/ 609600 w 1682750"/>
                  <a:gd name="csY24" fmla="*/ 1241425 h 2533650"/>
                  <a:gd name="csX25" fmla="*/ 612775 w 1682750"/>
                  <a:gd name="csY25" fmla="*/ 1276350 h 2533650"/>
                  <a:gd name="csX26" fmla="*/ 628650 w 1682750"/>
                  <a:gd name="csY26" fmla="*/ 1289050 h 2533650"/>
                  <a:gd name="csX27" fmla="*/ 635000 w 1682750"/>
                  <a:gd name="csY27" fmla="*/ 1320800 h 2533650"/>
                  <a:gd name="csX28" fmla="*/ 644525 w 1682750"/>
                  <a:gd name="csY28" fmla="*/ 1323975 h 2533650"/>
                  <a:gd name="csX29" fmla="*/ 647700 w 1682750"/>
                  <a:gd name="csY29" fmla="*/ 1352550 h 2533650"/>
                  <a:gd name="csX30" fmla="*/ 657225 w 1682750"/>
                  <a:gd name="csY30" fmla="*/ 1355725 h 2533650"/>
                  <a:gd name="csX31" fmla="*/ 666750 w 1682750"/>
                  <a:gd name="csY31" fmla="*/ 1416050 h 2533650"/>
                  <a:gd name="csX32" fmla="*/ 708025 w 1682750"/>
                  <a:gd name="csY32" fmla="*/ 1460500 h 2533650"/>
                  <a:gd name="csX33" fmla="*/ 727075 w 1682750"/>
                  <a:gd name="csY33" fmla="*/ 1511300 h 2533650"/>
                  <a:gd name="csX34" fmla="*/ 803275 w 1682750"/>
                  <a:gd name="csY34" fmla="*/ 1609725 h 2533650"/>
                  <a:gd name="csX35" fmla="*/ 828675 w 1682750"/>
                  <a:gd name="csY35" fmla="*/ 1657350 h 2533650"/>
                  <a:gd name="csX36" fmla="*/ 841375 w 1682750"/>
                  <a:gd name="csY36" fmla="*/ 1685925 h 2533650"/>
                  <a:gd name="csX37" fmla="*/ 889000 w 1682750"/>
                  <a:gd name="csY37" fmla="*/ 1730375 h 2533650"/>
                  <a:gd name="csX38" fmla="*/ 904875 w 1682750"/>
                  <a:gd name="csY38" fmla="*/ 1778000 h 2533650"/>
                  <a:gd name="csX39" fmla="*/ 933450 w 1682750"/>
                  <a:gd name="csY39" fmla="*/ 1784350 h 2533650"/>
                  <a:gd name="csX40" fmla="*/ 958850 w 1682750"/>
                  <a:gd name="csY40" fmla="*/ 1851025 h 2533650"/>
                  <a:gd name="csX41" fmla="*/ 996950 w 1682750"/>
                  <a:gd name="csY41" fmla="*/ 1917700 h 2533650"/>
                  <a:gd name="csX42" fmla="*/ 1031875 w 1682750"/>
                  <a:gd name="csY42" fmla="*/ 1984375 h 2533650"/>
                  <a:gd name="csX43" fmla="*/ 1031875 w 1682750"/>
                  <a:gd name="csY43" fmla="*/ 1984375 h 2533650"/>
                  <a:gd name="csX44" fmla="*/ 1060450 w 1682750"/>
                  <a:gd name="csY44" fmla="*/ 2012950 h 2533650"/>
                  <a:gd name="csX45" fmla="*/ 1127125 w 1682750"/>
                  <a:gd name="csY45" fmla="*/ 2057400 h 2533650"/>
                  <a:gd name="csX46" fmla="*/ 1149350 w 1682750"/>
                  <a:gd name="csY46" fmla="*/ 2114550 h 2533650"/>
                  <a:gd name="csX47" fmla="*/ 1177925 w 1682750"/>
                  <a:gd name="csY47" fmla="*/ 2120900 h 2533650"/>
                  <a:gd name="csX48" fmla="*/ 1177925 w 1682750"/>
                  <a:gd name="csY48" fmla="*/ 2130425 h 2533650"/>
                  <a:gd name="csX49" fmla="*/ 1206500 w 1682750"/>
                  <a:gd name="csY49" fmla="*/ 2139950 h 2533650"/>
                  <a:gd name="csX50" fmla="*/ 1263650 w 1682750"/>
                  <a:gd name="csY50" fmla="*/ 2216150 h 2533650"/>
                  <a:gd name="csX51" fmla="*/ 1282700 w 1682750"/>
                  <a:gd name="csY51" fmla="*/ 2251075 h 2533650"/>
                  <a:gd name="csX52" fmla="*/ 1311275 w 1682750"/>
                  <a:gd name="csY52" fmla="*/ 2289175 h 2533650"/>
                  <a:gd name="csX53" fmla="*/ 1330325 w 1682750"/>
                  <a:gd name="csY53" fmla="*/ 2292350 h 2533650"/>
                  <a:gd name="csX54" fmla="*/ 1333500 w 1682750"/>
                  <a:gd name="csY54" fmla="*/ 2308225 h 2533650"/>
                  <a:gd name="csX55" fmla="*/ 1368425 w 1682750"/>
                  <a:gd name="csY55" fmla="*/ 2327275 h 2533650"/>
                  <a:gd name="csX56" fmla="*/ 1400175 w 1682750"/>
                  <a:gd name="csY56" fmla="*/ 2362200 h 2533650"/>
                  <a:gd name="csX57" fmla="*/ 1476375 w 1682750"/>
                  <a:gd name="csY57" fmla="*/ 2387600 h 2533650"/>
                  <a:gd name="csX58" fmla="*/ 1517650 w 1682750"/>
                  <a:gd name="csY58" fmla="*/ 2428875 h 2533650"/>
                  <a:gd name="csX59" fmla="*/ 1517650 w 1682750"/>
                  <a:gd name="csY59" fmla="*/ 2428875 h 2533650"/>
                  <a:gd name="csX60" fmla="*/ 1552575 w 1682750"/>
                  <a:gd name="csY60" fmla="*/ 2435225 h 2533650"/>
                  <a:gd name="csX61" fmla="*/ 1574800 w 1682750"/>
                  <a:gd name="csY61" fmla="*/ 2470150 h 2533650"/>
                  <a:gd name="csX62" fmla="*/ 1603375 w 1682750"/>
                  <a:gd name="csY62" fmla="*/ 2482850 h 2533650"/>
                  <a:gd name="csX63" fmla="*/ 1609725 w 1682750"/>
                  <a:gd name="csY63" fmla="*/ 2495550 h 2533650"/>
                  <a:gd name="csX64" fmla="*/ 1647825 w 1682750"/>
                  <a:gd name="csY64" fmla="*/ 2508250 h 2533650"/>
                  <a:gd name="csX65" fmla="*/ 1654175 w 1682750"/>
                  <a:gd name="csY65" fmla="*/ 2524125 h 2533650"/>
                  <a:gd name="csX66" fmla="*/ 1682750 w 1682750"/>
                  <a:gd name="csY66" fmla="*/ 2533650 h 2533650"/>
                  <a:gd name="csX67" fmla="*/ 1682750 w 1682750"/>
                  <a:gd name="csY67" fmla="*/ 2533650 h 2533650"/>
                  <a:gd name="csX0" fmla="*/ 0 w 1685925"/>
                  <a:gd name="csY0" fmla="*/ 0 h 2555875"/>
                  <a:gd name="csX1" fmla="*/ 38100 w 1685925"/>
                  <a:gd name="csY1" fmla="*/ 0 h 2555875"/>
                  <a:gd name="csX2" fmla="*/ 38100 w 1685925"/>
                  <a:gd name="csY2" fmla="*/ 53975 h 2555875"/>
                  <a:gd name="csX3" fmla="*/ 82550 w 1685925"/>
                  <a:gd name="csY3" fmla="*/ 53975 h 2555875"/>
                  <a:gd name="csX4" fmla="*/ 82550 w 1685925"/>
                  <a:gd name="csY4" fmla="*/ 120650 h 2555875"/>
                  <a:gd name="csX5" fmla="*/ 95250 w 1685925"/>
                  <a:gd name="csY5" fmla="*/ 133350 h 2555875"/>
                  <a:gd name="csX6" fmla="*/ 95250 w 1685925"/>
                  <a:gd name="csY6" fmla="*/ 133350 h 2555875"/>
                  <a:gd name="csX7" fmla="*/ 171450 w 1685925"/>
                  <a:gd name="csY7" fmla="*/ 263525 h 2555875"/>
                  <a:gd name="csX8" fmla="*/ 203200 w 1685925"/>
                  <a:gd name="csY8" fmla="*/ 311150 h 2555875"/>
                  <a:gd name="csX9" fmla="*/ 247650 w 1685925"/>
                  <a:gd name="csY9" fmla="*/ 425450 h 2555875"/>
                  <a:gd name="csX10" fmla="*/ 273050 w 1685925"/>
                  <a:gd name="csY10" fmla="*/ 488950 h 2555875"/>
                  <a:gd name="csX11" fmla="*/ 320675 w 1685925"/>
                  <a:gd name="csY11" fmla="*/ 593725 h 2555875"/>
                  <a:gd name="csX12" fmla="*/ 355600 w 1685925"/>
                  <a:gd name="csY12" fmla="*/ 711200 h 2555875"/>
                  <a:gd name="csX13" fmla="*/ 393700 w 1685925"/>
                  <a:gd name="csY13" fmla="*/ 796925 h 2555875"/>
                  <a:gd name="csX14" fmla="*/ 415925 w 1685925"/>
                  <a:gd name="csY14" fmla="*/ 828675 h 2555875"/>
                  <a:gd name="csX15" fmla="*/ 438150 w 1685925"/>
                  <a:gd name="csY15" fmla="*/ 876300 h 2555875"/>
                  <a:gd name="csX16" fmla="*/ 466725 w 1685925"/>
                  <a:gd name="csY16" fmla="*/ 968375 h 2555875"/>
                  <a:gd name="csX17" fmla="*/ 485775 w 1685925"/>
                  <a:gd name="csY17" fmla="*/ 984250 h 2555875"/>
                  <a:gd name="csX18" fmla="*/ 498475 w 1685925"/>
                  <a:gd name="csY18" fmla="*/ 1025525 h 2555875"/>
                  <a:gd name="csX19" fmla="*/ 533400 w 1685925"/>
                  <a:gd name="csY19" fmla="*/ 1098550 h 2555875"/>
                  <a:gd name="csX20" fmla="*/ 565150 w 1685925"/>
                  <a:gd name="csY20" fmla="*/ 1152525 h 2555875"/>
                  <a:gd name="csX21" fmla="*/ 565150 w 1685925"/>
                  <a:gd name="csY21" fmla="*/ 1168400 h 2555875"/>
                  <a:gd name="csX22" fmla="*/ 581025 w 1685925"/>
                  <a:gd name="csY22" fmla="*/ 1168400 h 2555875"/>
                  <a:gd name="csX23" fmla="*/ 584200 w 1685925"/>
                  <a:gd name="csY23" fmla="*/ 1219200 h 2555875"/>
                  <a:gd name="csX24" fmla="*/ 609600 w 1685925"/>
                  <a:gd name="csY24" fmla="*/ 1241425 h 2555875"/>
                  <a:gd name="csX25" fmla="*/ 612775 w 1685925"/>
                  <a:gd name="csY25" fmla="*/ 1276350 h 2555875"/>
                  <a:gd name="csX26" fmla="*/ 628650 w 1685925"/>
                  <a:gd name="csY26" fmla="*/ 1289050 h 2555875"/>
                  <a:gd name="csX27" fmla="*/ 635000 w 1685925"/>
                  <a:gd name="csY27" fmla="*/ 1320800 h 2555875"/>
                  <a:gd name="csX28" fmla="*/ 644525 w 1685925"/>
                  <a:gd name="csY28" fmla="*/ 1323975 h 2555875"/>
                  <a:gd name="csX29" fmla="*/ 647700 w 1685925"/>
                  <a:gd name="csY29" fmla="*/ 1352550 h 2555875"/>
                  <a:gd name="csX30" fmla="*/ 657225 w 1685925"/>
                  <a:gd name="csY30" fmla="*/ 1355725 h 2555875"/>
                  <a:gd name="csX31" fmla="*/ 666750 w 1685925"/>
                  <a:gd name="csY31" fmla="*/ 1416050 h 2555875"/>
                  <a:gd name="csX32" fmla="*/ 708025 w 1685925"/>
                  <a:gd name="csY32" fmla="*/ 1460500 h 2555875"/>
                  <a:gd name="csX33" fmla="*/ 727075 w 1685925"/>
                  <a:gd name="csY33" fmla="*/ 1511300 h 2555875"/>
                  <a:gd name="csX34" fmla="*/ 803275 w 1685925"/>
                  <a:gd name="csY34" fmla="*/ 1609725 h 2555875"/>
                  <a:gd name="csX35" fmla="*/ 828675 w 1685925"/>
                  <a:gd name="csY35" fmla="*/ 1657350 h 2555875"/>
                  <a:gd name="csX36" fmla="*/ 841375 w 1685925"/>
                  <a:gd name="csY36" fmla="*/ 1685925 h 2555875"/>
                  <a:gd name="csX37" fmla="*/ 889000 w 1685925"/>
                  <a:gd name="csY37" fmla="*/ 1730375 h 2555875"/>
                  <a:gd name="csX38" fmla="*/ 904875 w 1685925"/>
                  <a:gd name="csY38" fmla="*/ 1778000 h 2555875"/>
                  <a:gd name="csX39" fmla="*/ 933450 w 1685925"/>
                  <a:gd name="csY39" fmla="*/ 1784350 h 2555875"/>
                  <a:gd name="csX40" fmla="*/ 958850 w 1685925"/>
                  <a:gd name="csY40" fmla="*/ 1851025 h 2555875"/>
                  <a:gd name="csX41" fmla="*/ 996950 w 1685925"/>
                  <a:gd name="csY41" fmla="*/ 1917700 h 2555875"/>
                  <a:gd name="csX42" fmla="*/ 1031875 w 1685925"/>
                  <a:gd name="csY42" fmla="*/ 1984375 h 2555875"/>
                  <a:gd name="csX43" fmla="*/ 1031875 w 1685925"/>
                  <a:gd name="csY43" fmla="*/ 1984375 h 2555875"/>
                  <a:gd name="csX44" fmla="*/ 1060450 w 1685925"/>
                  <a:gd name="csY44" fmla="*/ 2012950 h 2555875"/>
                  <a:gd name="csX45" fmla="*/ 1127125 w 1685925"/>
                  <a:gd name="csY45" fmla="*/ 2057400 h 2555875"/>
                  <a:gd name="csX46" fmla="*/ 1149350 w 1685925"/>
                  <a:gd name="csY46" fmla="*/ 2114550 h 2555875"/>
                  <a:gd name="csX47" fmla="*/ 1177925 w 1685925"/>
                  <a:gd name="csY47" fmla="*/ 2120900 h 2555875"/>
                  <a:gd name="csX48" fmla="*/ 1177925 w 1685925"/>
                  <a:gd name="csY48" fmla="*/ 2130425 h 2555875"/>
                  <a:gd name="csX49" fmla="*/ 1206500 w 1685925"/>
                  <a:gd name="csY49" fmla="*/ 2139950 h 2555875"/>
                  <a:gd name="csX50" fmla="*/ 1263650 w 1685925"/>
                  <a:gd name="csY50" fmla="*/ 2216150 h 2555875"/>
                  <a:gd name="csX51" fmla="*/ 1282700 w 1685925"/>
                  <a:gd name="csY51" fmla="*/ 2251075 h 2555875"/>
                  <a:gd name="csX52" fmla="*/ 1311275 w 1685925"/>
                  <a:gd name="csY52" fmla="*/ 2289175 h 2555875"/>
                  <a:gd name="csX53" fmla="*/ 1330325 w 1685925"/>
                  <a:gd name="csY53" fmla="*/ 2292350 h 2555875"/>
                  <a:gd name="csX54" fmla="*/ 1333500 w 1685925"/>
                  <a:gd name="csY54" fmla="*/ 2308225 h 2555875"/>
                  <a:gd name="csX55" fmla="*/ 1368425 w 1685925"/>
                  <a:gd name="csY55" fmla="*/ 2327275 h 2555875"/>
                  <a:gd name="csX56" fmla="*/ 1400175 w 1685925"/>
                  <a:gd name="csY56" fmla="*/ 2362200 h 2555875"/>
                  <a:gd name="csX57" fmla="*/ 1476375 w 1685925"/>
                  <a:gd name="csY57" fmla="*/ 2387600 h 2555875"/>
                  <a:gd name="csX58" fmla="*/ 1517650 w 1685925"/>
                  <a:gd name="csY58" fmla="*/ 2428875 h 2555875"/>
                  <a:gd name="csX59" fmla="*/ 1517650 w 1685925"/>
                  <a:gd name="csY59" fmla="*/ 2428875 h 2555875"/>
                  <a:gd name="csX60" fmla="*/ 1552575 w 1685925"/>
                  <a:gd name="csY60" fmla="*/ 2435225 h 2555875"/>
                  <a:gd name="csX61" fmla="*/ 1574800 w 1685925"/>
                  <a:gd name="csY61" fmla="*/ 2470150 h 2555875"/>
                  <a:gd name="csX62" fmla="*/ 1603375 w 1685925"/>
                  <a:gd name="csY62" fmla="*/ 2482850 h 2555875"/>
                  <a:gd name="csX63" fmla="*/ 1609725 w 1685925"/>
                  <a:gd name="csY63" fmla="*/ 2495550 h 2555875"/>
                  <a:gd name="csX64" fmla="*/ 1647825 w 1685925"/>
                  <a:gd name="csY64" fmla="*/ 2508250 h 2555875"/>
                  <a:gd name="csX65" fmla="*/ 1654175 w 1685925"/>
                  <a:gd name="csY65" fmla="*/ 2524125 h 2555875"/>
                  <a:gd name="csX66" fmla="*/ 1682750 w 1685925"/>
                  <a:gd name="csY66" fmla="*/ 2533650 h 2555875"/>
                  <a:gd name="csX67" fmla="*/ 1685925 w 1685925"/>
                  <a:gd name="csY67" fmla="*/ 2555875 h 2555875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  <a:cxn ang="0">
                    <a:pos x="csX49" y="csY49"/>
                  </a:cxn>
                  <a:cxn ang="0">
                    <a:pos x="csX50" y="csY50"/>
                  </a:cxn>
                  <a:cxn ang="0">
                    <a:pos x="csX51" y="csY51"/>
                  </a:cxn>
                  <a:cxn ang="0">
                    <a:pos x="csX52" y="csY52"/>
                  </a:cxn>
                  <a:cxn ang="0">
                    <a:pos x="csX53" y="csY53"/>
                  </a:cxn>
                  <a:cxn ang="0">
                    <a:pos x="csX54" y="csY54"/>
                  </a:cxn>
                  <a:cxn ang="0">
                    <a:pos x="csX55" y="csY55"/>
                  </a:cxn>
                  <a:cxn ang="0">
                    <a:pos x="csX56" y="csY56"/>
                  </a:cxn>
                  <a:cxn ang="0">
                    <a:pos x="csX57" y="csY57"/>
                  </a:cxn>
                  <a:cxn ang="0">
                    <a:pos x="csX58" y="csY58"/>
                  </a:cxn>
                  <a:cxn ang="0">
                    <a:pos x="csX59" y="csY59"/>
                  </a:cxn>
                  <a:cxn ang="0">
                    <a:pos x="csX60" y="csY60"/>
                  </a:cxn>
                  <a:cxn ang="0">
                    <a:pos x="csX61" y="csY61"/>
                  </a:cxn>
                  <a:cxn ang="0">
                    <a:pos x="csX62" y="csY62"/>
                  </a:cxn>
                  <a:cxn ang="0">
                    <a:pos x="csX63" y="csY63"/>
                  </a:cxn>
                  <a:cxn ang="0">
                    <a:pos x="csX64" y="csY64"/>
                  </a:cxn>
                  <a:cxn ang="0">
                    <a:pos x="csX65" y="csY65"/>
                  </a:cxn>
                  <a:cxn ang="0">
                    <a:pos x="csX66" y="csY66"/>
                  </a:cxn>
                  <a:cxn ang="0">
                    <a:pos x="csX67" y="csY67"/>
                  </a:cxn>
                </a:cxnLst>
                <a:rect l="l" t="t" r="r" b="b"/>
                <a:pathLst>
                  <a:path w="1685925" h="2555875">
                    <a:moveTo>
                      <a:pt x="0" y="0"/>
                    </a:moveTo>
                    <a:lnTo>
                      <a:pt x="38100" y="0"/>
                    </a:lnTo>
                    <a:lnTo>
                      <a:pt x="38100" y="53975"/>
                    </a:lnTo>
                    <a:lnTo>
                      <a:pt x="82550" y="53975"/>
                    </a:lnTo>
                    <a:lnTo>
                      <a:pt x="82550" y="120650"/>
                    </a:lnTo>
                    <a:lnTo>
                      <a:pt x="95250" y="133350"/>
                    </a:lnTo>
                    <a:lnTo>
                      <a:pt x="95250" y="133350"/>
                    </a:lnTo>
                    <a:lnTo>
                      <a:pt x="171450" y="263525"/>
                    </a:lnTo>
                    <a:lnTo>
                      <a:pt x="203200" y="311150"/>
                    </a:lnTo>
                    <a:lnTo>
                      <a:pt x="247650" y="425450"/>
                    </a:lnTo>
                    <a:lnTo>
                      <a:pt x="273050" y="488950"/>
                    </a:lnTo>
                    <a:lnTo>
                      <a:pt x="320675" y="593725"/>
                    </a:lnTo>
                    <a:lnTo>
                      <a:pt x="355600" y="711200"/>
                    </a:lnTo>
                    <a:lnTo>
                      <a:pt x="393700" y="796925"/>
                    </a:lnTo>
                    <a:lnTo>
                      <a:pt x="415925" y="828675"/>
                    </a:lnTo>
                    <a:lnTo>
                      <a:pt x="438150" y="876300"/>
                    </a:lnTo>
                    <a:lnTo>
                      <a:pt x="466725" y="968375"/>
                    </a:lnTo>
                    <a:lnTo>
                      <a:pt x="485775" y="984250"/>
                    </a:lnTo>
                    <a:lnTo>
                      <a:pt x="498475" y="1025525"/>
                    </a:lnTo>
                    <a:lnTo>
                      <a:pt x="533400" y="1098550"/>
                    </a:lnTo>
                    <a:lnTo>
                      <a:pt x="565150" y="1152525"/>
                    </a:lnTo>
                    <a:lnTo>
                      <a:pt x="565150" y="1168400"/>
                    </a:lnTo>
                    <a:lnTo>
                      <a:pt x="581025" y="1168400"/>
                    </a:lnTo>
                    <a:lnTo>
                      <a:pt x="584200" y="1219200"/>
                    </a:lnTo>
                    <a:lnTo>
                      <a:pt x="609600" y="1241425"/>
                    </a:lnTo>
                    <a:lnTo>
                      <a:pt x="612775" y="1276350"/>
                    </a:lnTo>
                    <a:lnTo>
                      <a:pt x="628650" y="1289050"/>
                    </a:lnTo>
                    <a:lnTo>
                      <a:pt x="635000" y="1320800"/>
                    </a:lnTo>
                    <a:lnTo>
                      <a:pt x="644525" y="1323975"/>
                    </a:lnTo>
                    <a:lnTo>
                      <a:pt x="647700" y="1352550"/>
                    </a:lnTo>
                    <a:lnTo>
                      <a:pt x="657225" y="1355725"/>
                    </a:lnTo>
                    <a:lnTo>
                      <a:pt x="666750" y="1416050"/>
                    </a:lnTo>
                    <a:lnTo>
                      <a:pt x="708025" y="1460500"/>
                    </a:lnTo>
                    <a:lnTo>
                      <a:pt x="727075" y="1511300"/>
                    </a:lnTo>
                    <a:lnTo>
                      <a:pt x="803275" y="1609725"/>
                    </a:lnTo>
                    <a:lnTo>
                      <a:pt x="828675" y="1657350"/>
                    </a:lnTo>
                    <a:lnTo>
                      <a:pt x="841375" y="1685925"/>
                    </a:lnTo>
                    <a:lnTo>
                      <a:pt x="889000" y="1730375"/>
                    </a:lnTo>
                    <a:lnTo>
                      <a:pt x="904875" y="1778000"/>
                    </a:lnTo>
                    <a:lnTo>
                      <a:pt x="933450" y="1784350"/>
                    </a:lnTo>
                    <a:lnTo>
                      <a:pt x="958850" y="1851025"/>
                    </a:lnTo>
                    <a:lnTo>
                      <a:pt x="996950" y="1917700"/>
                    </a:lnTo>
                    <a:lnTo>
                      <a:pt x="1031875" y="1984375"/>
                    </a:lnTo>
                    <a:lnTo>
                      <a:pt x="1031875" y="1984375"/>
                    </a:lnTo>
                    <a:lnTo>
                      <a:pt x="1060450" y="2012950"/>
                    </a:lnTo>
                    <a:lnTo>
                      <a:pt x="1127125" y="2057400"/>
                    </a:lnTo>
                    <a:lnTo>
                      <a:pt x="1149350" y="2114550"/>
                    </a:lnTo>
                    <a:lnTo>
                      <a:pt x="1177925" y="2120900"/>
                    </a:lnTo>
                    <a:lnTo>
                      <a:pt x="1177925" y="2130425"/>
                    </a:lnTo>
                    <a:lnTo>
                      <a:pt x="1206500" y="2139950"/>
                    </a:lnTo>
                    <a:lnTo>
                      <a:pt x="1263650" y="2216150"/>
                    </a:lnTo>
                    <a:lnTo>
                      <a:pt x="1282700" y="2251075"/>
                    </a:lnTo>
                    <a:lnTo>
                      <a:pt x="1311275" y="2289175"/>
                    </a:lnTo>
                    <a:lnTo>
                      <a:pt x="1330325" y="2292350"/>
                    </a:lnTo>
                    <a:lnTo>
                      <a:pt x="1333500" y="2308225"/>
                    </a:lnTo>
                    <a:lnTo>
                      <a:pt x="1368425" y="2327275"/>
                    </a:lnTo>
                    <a:lnTo>
                      <a:pt x="1400175" y="2362200"/>
                    </a:lnTo>
                    <a:lnTo>
                      <a:pt x="1476375" y="2387600"/>
                    </a:lnTo>
                    <a:lnTo>
                      <a:pt x="1517650" y="2428875"/>
                    </a:lnTo>
                    <a:lnTo>
                      <a:pt x="1517650" y="2428875"/>
                    </a:lnTo>
                    <a:lnTo>
                      <a:pt x="1552575" y="2435225"/>
                    </a:lnTo>
                    <a:lnTo>
                      <a:pt x="1574800" y="2470150"/>
                    </a:lnTo>
                    <a:lnTo>
                      <a:pt x="1603375" y="2482850"/>
                    </a:lnTo>
                    <a:lnTo>
                      <a:pt x="1609725" y="2495550"/>
                    </a:lnTo>
                    <a:lnTo>
                      <a:pt x="1647825" y="2508250"/>
                    </a:lnTo>
                    <a:lnTo>
                      <a:pt x="1654175" y="2524125"/>
                    </a:lnTo>
                    <a:lnTo>
                      <a:pt x="1682750" y="2533650"/>
                    </a:lnTo>
                    <a:lnTo>
                      <a:pt x="1685925" y="2555875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91DC949-1DF0-09ED-ECF0-2BB2237ACA8C}"/>
                </a:ext>
              </a:extLst>
            </p:cNvPr>
            <p:cNvGrpSpPr/>
            <p:nvPr/>
          </p:nvGrpSpPr>
          <p:grpSpPr>
            <a:xfrm>
              <a:off x="7693025" y="2136775"/>
              <a:ext cx="3692525" cy="3000375"/>
              <a:chOff x="7693025" y="2136775"/>
              <a:chExt cx="3692525" cy="3000375"/>
            </a:xfrm>
          </p:grpSpPr>
          <p:sp>
            <p:nvSpPr>
              <p:cNvPr id="105" name="Freeform 118">
                <a:extLst>
                  <a:ext uri="{FF2B5EF4-FFF2-40B4-BE49-F238E27FC236}">
                    <a16:creationId xmlns:a16="http://schemas.microsoft.com/office/drawing/2014/main" id="{EA9BE016-67F4-03E7-F6D2-A15B58EB1C87}"/>
                  </a:ext>
                </a:extLst>
              </p:cNvPr>
              <p:cNvSpPr/>
              <p:nvPr/>
            </p:nvSpPr>
            <p:spPr>
              <a:xfrm>
                <a:off x="9344025" y="4476750"/>
                <a:ext cx="2041525" cy="660400"/>
              </a:xfrm>
              <a:custGeom>
                <a:avLst/>
                <a:gdLst>
                  <a:gd name="csX0" fmla="*/ 2041525 w 2041525"/>
                  <a:gd name="csY0" fmla="*/ 660400 h 660400"/>
                  <a:gd name="csX1" fmla="*/ 1809750 w 2041525"/>
                  <a:gd name="csY1" fmla="*/ 660400 h 660400"/>
                  <a:gd name="csX2" fmla="*/ 1809750 w 2041525"/>
                  <a:gd name="csY2" fmla="*/ 593725 h 660400"/>
                  <a:gd name="csX3" fmla="*/ 1495425 w 2041525"/>
                  <a:gd name="csY3" fmla="*/ 593725 h 660400"/>
                  <a:gd name="csX4" fmla="*/ 1495425 w 2041525"/>
                  <a:gd name="csY4" fmla="*/ 561975 h 660400"/>
                  <a:gd name="csX5" fmla="*/ 1463675 w 2041525"/>
                  <a:gd name="csY5" fmla="*/ 561975 h 660400"/>
                  <a:gd name="csX6" fmla="*/ 1463675 w 2041525"/>
                  <a:gd name="csY6" fmla="*/ 523875 h 660400"/>
                  <a:gd name="csX7" fmla="*/ 1444625 w 2041525"/>
                  <a:gd name="csY7" fmla="*/ 523875 h 660400"/>
                  <a:gd name="csX8" fmla="*/ 1444625 w 2041525"/>
                  <a:gd name="csY8" fmla="*/ 498475 h 660400"/>
                  <a:gd name="csX9" fmla="*/ 1384300 w 2041525"/>
                  <a:gd name="csY9" fmla="*/ 498475 h 660400"/>
                  <a:gd name="csX10" fmla="*/ 1384300 w 2041525"/>
                  <a:gd name="csY10" fmla="*/ 469900 h 660400"/>
                  <a:gd name="csX11" fmla="*/ 1339850 w 2041525"/>
                  <a:gd name="csY11" fmla="*/ 469900 h 660400"/>
                  <a:gd name="csX12" fmla="*/ 1339850 w 2041525"/>
                  <a:gd name="csY12" fmla="*/ 441325 h 660400"/>
                  <a:gd name="csX13" fmla="*/ 1308100 w 2041525"/>
                  <a:gd name="csY13" fmla="*/ 441325 h 660400"/>
                  <a:gd name="csX14" fmla="*/ 1308100 w 2041525"/>
                  <a:gd name="csY14" fmla="*/ 419100 h 660400"/>
                  <a:gd name="csX15" fmla="*/ 869950 w 2041525"/>
                  <a:gd name="csY15" fmla="*/ 419100 h 660400"/>
                  <a:gd name="csX16" fmla="*/ 869950 w 2041525"/>
                  <a:gd name="csY16" fmla="*/ 390525 h 660400"/>
                  <a:gd name="csX17" fmla="*/ 806450 w 2041525"/>
                  <a:gd name="csY17" fmla="*/ 390525 h 660400"/>
                  <a:gd name="csX18" fmla="*/ 806450 w 2041525"/>
                  <a:gd name="csY18" fmla="*/ 361950 h 660400"/>
                  <a:gd name="csX19" fmla="*/ 739775 w 2041525"/>
                  <a:gd name="csY19" fmla="*/ 361950 h 660400"/>
                  <a:gd name="csX20" fmla="*/ 739775 w 2041525"/>
                  <a:gd name="csY20" fmla="*/ 327025 h 660400"/>
                  <a:gd name="csX21" fmla="*/ 701675 w 2041525"/>
                  <a:gd name="csY21" fmla="*/ 327025 h 660400"/>
                  <a:gd name="csX22" fmla="*/ 701675 w 2041525"/>
                  <a:gd name="csY22" fmla="*/ 282575 h 660400"/>
                  <a:gd name="csX23" fmla="*/ 673100 w 2041525"/>
                  <a:gd name="csY23" fmla="*/ 282575 h 660400"/>
                  <a:gd name="csX24" fmla="*/ 673100 w 2041525"/>
                  <a:gd name="csY24" fmla="*/ 273050 h 660400"/>
                  <a:gd name="csX25" fmla="*/ 644525 w 2041525"/>
                  <a:gd name="csY25" fmla="*/ 273050 h 660400"/>
                  <a:gd name="csX26" fmla="*/ 644525 w 2041525"/>
                  <a:gd name="csY26" fmla="*/ 254000 h 660400"/>
                  <a:gd name="csX27" fmla="*/ 530225 w 2041525"/>
                  <a:gd name="csY27" fmla="*/ 254000 h 660400"/>
                  <a:gd name="csX28" fmla="*/ 530225 w 2041525"/>
                  <a:gd name="csY28" fmla="*/ 228600 h 660400"/>
                  <a:gd name="csX29" fmla="*/ 444500 w 2041525"/>
                  <a:gd name="csY29" fmla="*/ 228600 h 660400"/>
                  <a:gd name="csX30" fmla="*/ 444500 w 2041525"/>
                  <a:gd name="csY30" fmla="*/ 206375 h 660400"/>
                  <a:gd name="csX31" fmla="*/ 400050 w 2041525"/>
                  <a:gd name="csY31" fmla="*/ 206375 h 660400"/>
                  <a:gd name="csX32" fmla="*/ 400050 w 2041525"/>
                  <a:gd name="csY32" fmla="*/ 180975 h 660400"/>
                  <a:gd name="csX33" fmla="*/ 365125 w 2041525"/>
                  <a:gd name="csY33" fmla="*/ 180975 h 660400"/>
                  <a:gd name="csX34" fmla="*/ 365125 w 2041525"/>
                  <a:gd name="csY34" fmla="*/ 149225 h 660400"/>
                  <a:gd name="csX35" fmla="*/ 333375 w 2041525"/>
                  <a:gd name="csY35" fmla="*/ 149225 h 660400"/>
                  <a:gd name="csX36" fmla="*/ 333375 w 2041525"/>
                  <a:gd name="csY36" fmla="*/ 130175 h 660400"/>
                  <a:gd name="csX37" fmla="*/ 298450 w 2041525"/>
                  <a:gd name="csY37" fmla="*/ 130175 h 660400"/>
                  <a:gd name="csX38" fmla="*/ 298450 w 2041525"/>
                  <a:gd name="csY38" fmla="*/ 98425 h 660400"/>
                  <a:gd name="csX39" fmla="*/ 206375 w 2041525"/>
                  <a:gd name="csY39" fmla="*/ 98425 h 660400"/>
                  <a:gd name="csX40" fmla="*/ 206375 w 2041525"/>
                  <a:gd name="csY40" fmla="*/ 73025 h 660400"/>
                  <a:gd name="csX41" fmla="*/ 149225 w 2041525"/>
                  <a:gd name="csY41" fmla="*/ 73025 h 660400"/>
                  <a:gd name="csX42" fmla="*/ 149225 w 2041525"/>
                  <a:gd name="csY42" fmla="*/ 25400 h 660400"/>
                  <a:gd name="csX43" fmla="*/ 50800 w 2041525"/>
                  <a:gd name="csY43" fmla="*/ 25400 h 660400"/>
                  <a:gd name="csX44" fmla="*/ 50800 w 2041525"/>
                  <a:gd name="csY44" fmla="*/ 0 h 660400"/>
                  <a:gd name="csX45" fmla="*/ 0 w 2041525"/>
                  <a:gd name="csY45" fmla="*/ 0 h 6604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</a:cxnLst>
                <a:rect l="l" t="t" r="r" b="b"/>
                <a:pathLst>
                  <a:path w="2041525" h="660400">
                    <a:moveTo>
                      <a:pt x="2041525" y="660400"/>
                    </a:moveTo>
                    <a:lnTo>
                      <a:pt x="1809750" y="660400"/>
                    </a:lnTo>
                    <a:lnTo>
                      <a:pt x="1809750" y="593725"/>
                    </a:lnTo>
                    <a:lnTo>
                      <a:pt x="1495425" y="593725"/>
                    </a:lnTo>
                    <a:lnTo>
                      <a:pt x="1495425" y="561975"/>
                    </a:lnTo>
                    <a:lnTo>
                      <a:pt x="1463675" y="561975"/>
                    </a:lnTo>
                    <a:lnTo>
                      <a:pt x="1463675" y="523875"/>
                    </a:lnTo>
                    <a:lnTo>
                      <a:pt x="1444625" y="523875"/>
                    </a:lnTo>
                    <a:lnTo>
                      <a:pt x="1444625" y="498475"/>
                    </a:lnTo>
                    <a:lnTo>
                      <a:pt x="1384300" y="498475"/>
                    </a:lnTo>
                    <a:lnTo>
                      <a:pt x="1384300" y="469900"/>
                    </a:lnTo>
                    <a:lnTo>
                      <a:pt x="1339850" y="469900"/>
                    </a:lnTo>
                    <a:lnTo>
                      <a:pt x="1339850" y="441325"/>
                    </a:lnTo>
                    <a:lnTo>
                      <a:pt x="1308100" y="441325"/>
                    </a:lnTo>
                    <a:lnTo>
                      <a:pt x="1308100" y="419100"/>
                    </a:lnTo>
                    <a:lnTo>
                      <a:pt x="869950" y="419100"/>
                    </a:lnTo>
                    <a:lnTo>
                      <a:pt x="869950" y="390525"/>
                    </a:lnTo>
                    <a:lnTo>
                      <a:pt x="806450" y="390525"/>
                    </a:lnTo>
                    <a:lnTo>
                      <a:pt x="806450" y="361950"/>
                    </a:lnTo>
                    <a:lnTo>
                      <a:pt x="739775" y="361950"/>
                    </a:lnTo>
                    <a:lnTo>
                      <a:pt x="739775" y="327025"/>
                    </a:lnTo>
                    <a:lnTo>
                      <a:pt x="701675" y="327025"/>
                    </a:lnTo>
                    <a:lnTo>
                      <a:pt x="701675" y="282575"/>
                    </a:lnTo>
                    <a:lnTo>
                      <a:pt x="673100" y="282575"/>
                    </a:lnTo>
                    <a:lnTo>
                      <a:pt x="673100" y="273050"/>
                    </a:lnTo>
                    <a:lnTo>
                      <a:pt x="644525" y="273050"/>
                    </a:lnTo>
                    <a:lnTo>
                      <a:pt x="644525" y="254000"/>
                    </a:lnTo>
                    <a:lnTo>
                      <a:pt x="530225" y="254000"/>
                    </a:lnTo>
                    <a:lnTo>
                      <a:pt x="530225" y="228600"/>
                    </a:lnTo>
                    <a:lnTo>
                      <a:pt x="444500" y="228600"/>
                    </a:lnTo>
                    <a:lnTo>
                      <a:pt x="444500" y="206375"/>
                    </a:lnTo>
                    <a:lnTo>
                      <a:pt x="400050" y="206375"/>
                    </a:lnTo>
                    <a:lnTo>
                      <a:pt x="400050" y="180975"/>
                    </a:lnTo>
                    <a:lnTo>
                      <a:pt x="365125" y="180975"/>
                    </a:lnTo>
                    <a:lnTo>
                      <a:pt x="365125" y="149225"/>
                    </a:lnTo>
                    <a:lnTo>
                      <a:pt x="333375" y="149225"/>
                    </a:lnTo>
                    <a:lnTo>
                      <a:pt x="333375" y="130175"/>
                    </a:lnTo>
                    <a:lnTo>
                      <a:pt x="298450" y="130175"/>
                    </a:lnTo>
                    <a:lnTo>
                      <a:pt x="298450" y="98425"/>
                    </a:lnTo>
                    <a:lnTo>
                      <a:pt x="206375" y="98425"/>
                    </a:lnTo>
                    <a:lnTo>
                      <a:pt x="206375" y="73025"/>
                    </a:lnTo>
                    <a:lnTo>
                      <a:pt x="149225" y="73025"/>
                    </a:lnTo>
                    <a:lnTo>
                      <a:pt x="149225" y="25400"/>
                    </a:lnTo>
                    <a:lnTo>
                      <a:pt x="50800" y="25400"/>
                    </a:lnTo>
                    <a:lnTo>
                      <a:pt x="50800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5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Freeform 119">
                <a:extLst>
                  <a:ext uri="{FF2B5EF4-FFF2-40B4-BE49-F238E27FC236}">
                    <a16:creationId xmlns:a16="http://schemas.microsoft.com/office/drawing/2014/main" id="{2D508C02-6DF0-5934-75E3-AB508E002F68}"/>
                  </a:ext>
                </a:extLst>
              </p:cNvPr>
              <p:cNvSpPr/>
              <p:nvPr/>
            </p:nvSpPr>
            <p:spPr>
              <a:xfrm>
                <a:off x="7693025" y="2136775"/>
                <a:ext cx="1651000" cy="2339975"/>
              </a:xfrm>
              <a:custGeom>
                <a:avLst/>
                <a:gdLst>
                  <a:gd name="csX0" fmla="*/ 0 w 1651000"/>
                  <a:gd name="csY0" fmla="*/ 0 h 2339975"/>
                  <a:gd name="csX1" fmla="*/ 66675 w 1651000"/>
                  <a:gd name="csY1" fmla="*/ 76200 h 2339975"/>
                  <a:gd name="csX2" fmla="*/ 88900 w 1651000"/>
                  <a:gd name="csY2" fmla="*/ 139700 h 2339975"/>
                  <a:gd name="csX3" fmla="*/ 149225 w 1651000"/>
                  <a:gd name="csY3" fmla="*/ 222250 h 2339975"/>
                  <a:gd name="csX4" fmla="*/ 180975 w 1651000"/>
                  <a:gd name="csY4" fmla="*/ 263525 h 2339975"/>
                  <a:gd name="csX5" fmla="*/ 200025 w 1651000"/>
                  <a:gd name="csY5" fmla="*/ 298450 h 2339975"/>
                  <a:gd name="csX6" fmla="*/ 228600 w 1651000"/>
                  <a:gd name="csY6" fmla="*/ 384175 h 2339975"/>
                  <a:gd name="csX7" fmla="*/ 244475 w 1651000"/>
                  <a:gd name="csY7" fmla="*/ 428625 h 2339975"/>
                  <a:gd name="csX8" fmla="*/ 304800 w 1651000"/>
                  <a:gd name="csY8" fmla="*/ 520700 h 2339975"/>
                  <a:gd name="csX9" fmla="*/ 301625 w 1651000"/>
                  <a:gd name="csY9" fmla="*/ 549275 h 2339975"/>
                  <a:gd name="csX10" fmla="*/ 323850 w 1651000"/>
                  <a:gd name="csY10" fmla="*/ 587375 h 2339975"/>
                  <a:gd name="csX11" fmla="*/ 336550 w 1651000"/>
                  <a:gd name="csY11" fmla="*/ 654050 h 2339975"/>
                  <a:gd name="csX12" fmla="*/ 368300 w 1651000"/>
                  <a:gd name="csY12" fmla="*/ 736600 h 2339975"/>
                  <a:gd name="csX13" fmla="*/ 400050 w 1651000"/>
                  <a:gd name="csY13" fmla="*/ 765175 h 2339975"/>
                  <a:gd name="csX14" fmla="*/ 428625 w 1651000"/>
                  <a:gd name="csY14" fmla="*/ 847725 h 2339975"/>
                  <a:gd name="csX15" fmla="*/ 450850 w 1651000"/>
                  <a:gd name="csY15" fmla="*/ 904875 h 2339975"/>
                  <a:gd name="csX16" fmla="*/ 492125 w 1651000"/>
                  <a:gd name="csY16" fmla="*/ 984250 h 2339975"/>
                  <a:gd name="csX17" fmla="*/ 492125 w 1651000"/>
                  <a:gd name="csY17" fmla="*/ 984250 h 2339975"/>
                  <a:gd name="csX18" fmla="*/ 523875 w 1651000"/>
                  <a:gd name="csY18" fmla="*/ 1000125 h 2339975"/>
                  <a:gd name="csX19" fmla="*/ 558800 w 1651000"/>
                  <a:gd name="csY19" fmla="*/ 1082675 h 2339975"/>
                  <a:gd name="csX20" fmla="*/ 574675 w 1651000"/>
                  <a:gd name="csY20" fmla="*/ 1133475 h 2339975"/>
                  <a:gd name="csX21" fmla="*/ 600075 w 1651000"/>
                  <a:gd name="csY21" fmla="*/ 1165225 h 2339975"/>
                  <a:gd name="csX22" fmla="*/ 615950 w 1651000"/>
                  <a:gd name="csY22" fmla="*/ 1174750 h 2339975"/>
                  <a:gd name="csX23" fmla="*/ 647700 w 1651000"/>
                  <a:gd name="csY23" fmla="*/ 1282700 h 2339975"/>
                  <a:gd name="csX24" fmla="*/ 679450 w 1651000"/>
                  <a:gd name="csY24" fmla="*/ 1295400 h 2339975"/>
                  <a:gd name="csX25" fmla="*/ 733425 w 1651000"/>
                  <a:gd name="csY25" fmla="*/ 1381125 h 2339975"/>
                  <a:gd name="csX26" fmla="*/ 774700 w 1651000"/>
                  <a:gd name="csY26" fmla="*/ 1441450 h 2339975"/>
                  <a:gd name="csX27" fmla="*/ 812800 w 1651000"/>
                  <a:gd name="csY27" fmla="*/ 1476375 h 2339975"/>
                  <a:gd name="csX28" fmla="*/ 831850 w 1651000"/>
                  <a:gd name="csY28" fmla="*/ 1530350 h 2339975"/>
                  <a:gd name="csX29" fmla="*/ 860425 w 1651000"/>
                  <a:gd name="csY29" fmla="*/ 1536700 h 2339975"/>
                  <a:gd name="csX30" fmla="*/ 882650 w 1651000"/>
                  <a:gd name="csY30" fmla="*/ 1581150 h 2339975"/>
                  <a:gd name="csX31" fmla="*/ 895350 w 1651000"/>
                  <a:gd name="csY31" fmla="*/ 1631950 h 2339975"/>
                  <a:gd name="csX32" fmla="*/ 914400 w 1651000"/>
                  <a:gd name="csY32" fmla="*/ 1647825 h 2339975"/>
                  <a:gd name="csX33" fmla="*/ 942975 w 1651000"/>
                  <a:gd name="csY33" fmla="*/ 1651000 h 2339975"/>
                  <a:gd name="csX34" fmla="*/ 942975 w 1651000"/>
                  <a:gd name="csY34" fmla="*/ 1666875 h 2339975"/>
                  <a:gd name="csX35" fmla="*/ 942975 w 1651000"/>
                  <a:gd name="csY35" fmla="*/ 1666875 h 2339975"/>
                  <a:gd name="csX36" fmla="*/ 974725 w 1651000"/>
                  <a:gd name="csY36" fmla="*/ 1666875 h 2339975"/>
                  <a:gd name="csX37" fmla="*/ 974725 w 1651000"/>
                  <a:gd name="csY37" fmla="*/ 1698625 h 2339975"/>
                  <a:gd name="csX38" fmla="*/ 984250 w 1651000"/>
                  <a:gd name="csY38" fmla="*/ 1708150 h 2339975"/>
                  <a:gd name="csX39" fmla="*/ 1003300 w 1651000"/>
                  <a:gd name="csY39" fmla="*/ 1765300 h 2339975"/>
                  <a:gd name="csX40" fmla="*/ 1044575 w 1651000"/>
                  <a:gd name="csY40" fmla="*/ 1774825 h 2339975"/>
                  <a:gd name="csX41" fmla="*/ 1060450 w 1651000"/>
                  <a:gd name="csY41" fmla="*/ 1809750 h 2339975"/>
                  <a:gd name="csX42" fmla="*/ 1089025 w 1651000"/>
                  <a:gd name="csY42" fmla="*/ 1812925 h 2339975"/>
                  <a:gd name="csX43" fmla="*/ 1123950 w 1651000"/>
                  <a:gd name="csY43" fmla="*/ 1901825 h 2339975"/>
                  <a:gd name="csX44" fmla="*/ 1181100 w 1651000"/>
                  <a:gd name="csY44" fmla="*/ 1984375 h 2339975"/>
                  <a:gd name="csX45" fmla="*/ 1235075 w 1651000"/>
                  <a:gd name="csY45" fmla="*/ 2044700 h 2339975"/>
                  <a:gd name="csX46" fmla="*/ 1263650 w 1651000"/>
                  <a:gd name="csY46" fmla="*/ 2070100 h 2339975"/>
                  <a:gd name="csX47" fmla="*/ 1289050 w 1651000"/>
                  <a:gd name="csY47" fmla="*/ 2082800 h 2339975"/>
                  <a:gd name="csX48" fmla="*/ 1289050 w 1651000"/>
                  <a:gd name="csY48" fmla="*/ 2082800 h 2339975"/>
                  <a:gd name="csX49" fmla="*/ 1323975 w 1651000"/>
                  <a:gd name="csY49" fmla="*/ 2095500 h 2339975"/>
                  <a:gd name="csX50" fmla="*/ 1339850 w 1651000"/>
                  <a:gd name="csY50" fmla="*/ 2149475 h 2339975"/>
                  <a:gd name="csX51" fmla="*/ 1358900 w 1651000"/>
                  <a:gd name="csY51" fmla="*/ 2152650 h 2339975"/>
                  <a:gd name="csX52" fmla="*/ 1368425 w 1651000"/>
                  <a:gd name="csY52" fmla="*/ 2187575 h 2339975"/>
                  <a:gd name="csX53" fmla="*/ 1403350 w 1651000"/>
                  <a:gd name="csY53" fmla="*/ 2190750 h 2339975"/>
                  <a:gd name="csX54" fmla="*/ 1409700 w 1651000"/>
                  <a:gd name="csY54" fmla="*/ 2203450 h 2339975"/>
                  <a:gd name="csX55" fmla="*/ 1444625 w 1651000"/>
                  <a:gd name="csY55" fmla="*/ 2212975 h 2339975"/>
                  <a:gd name="csX56" fmla="*/ 1447800 w 1651000"/>
                  <a:gd name="csY56" fmla="*/ 2225675 h 2339975"/>
                  <a:gd name="csX57" fmla="*/ 1482725 w 1651000"/>
                  <a:gd name="csY57" fmla="*/ 2228850 h 2339975"/>
                  <a:gd name="csX58" fmla="*/ 1485900 w 1651000"/>
                  <a:gd name="csY58" fmla="*/ 2238375 h 2339975"/>
                  <a:gd name="csX59" fmla="*/ 1520825 w 1651000"/>
                  <a:gd name="csY59" fmla="*/ 2238375 h 2339975"/>
                  <a:gd name="csX60" fmla="*/ 1520825 w 1651000"/>
                  <a:gd name="csY60" fmla="*/ 2238375 h 2339975"/>
                  <a:gd name="csX61" fmla="*/ 1527175 w 1651000"/>
                  <a:gd name="csY61" fmla="*/ 2263775 h 2339975"/>
                  <a:gd name="csX62" fmla="*/ 1552575 w 1651000"/>
                  <a:gd name="csY62" fmla="*/ 2263775 h 2339975"/>
                  <a:gd name="csX63" fmla="*/ 1552575 w 1651000"/>
                  <a:gd name="csY63" fmla="*/ 2289175 h 2339975"/>
                  <a:gd name="csX64" fmla="*/ 1587500 w 1651000"/>
                  <a:gd name="csY64" fmla="*/ 2289175 h 2339975"/>
                  <a:gd name="csX65" fmla="*/ 1587500 w 1651000"/>
                  <a:gd name="csY65" fmla="*/ 2317750 h 2339975"/>
                  <a:gd name="csX66" fmla="*/ 1651000 w 1651000"/>
                  <a:gd name="csY66" fmla="*/ 2317750 h 2339975"/>
                  <a:gd name="csX67" fmla="*/ 1651000 w 1651000"/>
                  <a:gd name="csY67" fmla="*/ 2339975 h 2339975"/>
                  <a:gd name="csX68" fmla="*/ 1651000 w 1651000"/>
                  <a:gd name="csY68" fmla="*/ 2339975 h 2339975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  <a:cxn ang="0">
                    <a:pos x="csX49" y="csY49"/>
                  </a:cxn>
                  <a:cxn ang="0">
                    <a:pos x="csX50" y="csY50"/>
                  </a:cxn>
                  <a:cxn ang="0">
                    <a:pos x="csX51" y="csY51"/>
                  </a:cxn>
                  <a:cxn ang="0">
                    <a:pos x="csX52" y="csY52"/>
                  </a:cxn>
                  <a:cxn ang="0">
                    <a:pos x="csX53" y="csY53"/>
                  </a:cxn>
                  <a:cxn ang="0">
                    <a:pos x="csX54" y="csY54"/>
                  </a:cxn>
                  <a:cxn ang="0">
                    <a:pos x="csX55" y="csY55"/>
                  </a:cxn>
                  <a:cxn ang="0">
                    <a:pos x="csX56" y="csY56"/>
                  </a:cxn>
                  <a:cxn ang="0">
                    <a:pos x="csX57" y="csY57"/>
                  </a:cxn>
                  <a:cxn ang="0">
                    <a:pos x="csX58" y="csY58"/>
                  </a:cxn>
                  <a:cxn ang="0">
                    <a:pos x="csX59" y="csY59"/>
                  </a:cxn>
                  <a:cxn ang="0">
                    <a:pos x="csX60" y="csY60"/>
                  </a:cxn>
                  <a:cxn ang="0">
                    <a:pos x="csX61" y="csY61"/>
                  </a:cxn>
                  <a:cxn ang="0">
                    <a:pos x="csX62" y="csY62"/>
                  </a:cxn>
                  <a:cxn ang="0">
                    <a:pos x="csX63" y="csY63"/>
                  </a:cxn>
                  <a:cxn ang="0">
                    <a:pos x="csX64" y="csY64"/>
                  </a:cxn>
                  <a:cxn ang="0">
                    <a:pos x="csX65" y="csY65"/>
                  </a:cxn>
                  <a:cxn ang="0">
                    <a:pos x="csX66" y="csY66"/>
                  </a:cxn>
                  <a:cxn ang="0">
                    <a:pos x="csX67" y="csY67"/>
                  </a:cxn>
                  <a:cxn ang="0">
                    <a:pos x="csX68" y="csY68"/>
                  </a:cxn>
                </a:cxnLst>
                <a:rect l="l" t="t" r="r" b="b"/>
                <a:pathLst>
                  <a:path w="1651000" h="2339975">
                    <a:moveTo>
                      <a:pt x="0" y="0"/>
                    </a:moveTo>
                    <a:lnTo>
                      <a:pt x="66675" y="76200"/>
                    </a:lnTo>
                    <a:lnTo>
                      <a:pt x="88900" y="139700"/>
                    </a:lnTo>
                    <a:lnTo>
                      <a:pt x="149225" y="222250"/>
                    </a:lnTo>
                    <a:lnTo>
                      <a:pt x="180975" y="263525"/>
                    </a:lnTo>
                    <a:lnTo>
                      <a:pt x="200025" y="298450"/>
                    </a:lnTo>
                    <a:lnTo>
                      <a:pt x="228600" y="384175"/>
                    </a:lnTo>
                    <a:lnTo>
                      <a:pt x="244475" y="428625"/>
                    </a:lnTo>
                    <a:lnTo>
                      <a:pt x="304800" y="520700"/>
                    </a:lnTo>
                    <a:lnTo>
                      <a:pt x="301625" y="549275"/>
                    </a:lnTo>
                    <a:lnTo>
                      <a:pt x="323850" y="587375"/>
                    </a:lnTo>
                    <a:lnTo>
                      <a:pt x="336550" y="654050"/>
                    </a:lnTo>
                    <a:lnTo>
                      <a:pt x="368300" y="736600"/>
                    </a:lnTo>
                    <a:lnTo>
                      <a:pt x="400050" y="765175"/>
                    </a:lnTo>
                    <a:lnTo>
                      <a:pt x="428625" y="847725"/>
                    </a:lnTo>
                    <a:lnTo>
                      <a:pt x="450850" y="904875"/>
                    </a:lnTo>
                    <a:lnTo>
                      <a:pt x="492125" y="984250"/>
                    </a:lnTo>
                    <a:lnTo>
                      <a:pt x="492125" y="984250"/>
                    </a:lnTo>
                    <a:lnTo>
                      <a:pt x="523875" y="1000125"/>
                    </a:lnTo>
                    <a:lnTo>
                      <a:pt x="558800" y="1082675"/>
                    </a:lnTo>
                    <a:lnTo>
                      <a:pt x="574675" y="1133475"/>
                    </a:lnTo>
                    <a:lnTo>
                      <a:pt x="600075" y="1165225"/>
                    </a:lnTo>
                    <a:lnTo>
                      <a:pt x="615950" y="1174750"/>
                    </a:lnTo>
                    <a:lnTo>
                      <a:pt x="647700" y="1282700"/>
                    </a:lnTo>
                    <a:lnTo>
                      <a:pt x="679450" y="1295400"/>
                    </a:lnTo>
                    <a:lnTo>
                      <a:pt x="733425" y="1381125"/>
                    </a:lnTo>
                    <a:lnTo>
                      <a:pt x="774700" y="1441450"/>
                    </a:lnTo>
                    <a:lnTo>
                      <a:pt x="812800" y="1476375"/>
                    </a:lnTo>
                    <a:lnTo>
                      <a:pt x="831850" y="1530350"/>
                    </a:lnTo>
                    <a:lnTo>
                      <a:pt x="860425" y="1536700"/>
                    </a:lnTo>
                    <a:lnTo>
                      <a:pt x="882650" y="1581150"/>
                    </a:lnTo>
                    <a:lnTo>
                      <a:pt x="895350" y="1631950"/>
                    </a:lnTo>
                    <a:lnTo>
                      <a:pt x="914400" y="1647825"/>
                    </a:lnTo>
                    <a:lnTo>
                      <a:pt x="942975" y="1651000"/>
                    </a:lnTo>
                    <a:lnTo>
                      <a:pt x="942975" y="1666875"/>
                    </a:lnTo>
                    <a:lnTo>
                      <a:pt x="942975" y="1666875"/>
                    </a:lnTo>
                    <a:lnTo>
                      <a:pt x="974725" y="1666875"/>
                    </a:lnTo>
                    <a:lnTo>
                      <a:pt x="974725" y="1698625"/>
                    </a:lnTo>
                    <a:lnTo>
                      <a:pt x="984250" y="1708150"/>
                    </a:lnTo>
                    <a:lnTo>
                      <a:pt x="1003300" y="1765300"/>
                    </a:lnTo>
                    <a:lnTo>
                      <a:pt x="1044575" y="1774825"/>
                    </a:lnTo>
                    <a:lnTo>
                      <a:pt x="1060450" y="1809750"/>
                    </a:lnTo>
                    <a:lnTo>
                      <a:pt x="1089025" y="1812925"/>
                    </a:lnTo>
                    <a:lnTo>
                      <a:pt x="1123950" y="1901825"/>
                    </a:lnTo>
                    <a:lnTo>
                      <a:pt x="1181100" y="1984375"/>
                    </a:lnTo>
                    <a:lnTo>
                      <a:pt x="1235075" y="2044700"/>
                    </a:lnTo>
                    <a:lnTo>
                      <a:pt x="1263650" y="2070100"/>
                    </a:lnTo>
                    <a:lnTo>
                      <a:pt x="1289050" y="2082800"/>
                    </a:lnTo>
                    <a:lnTo>
                      <a:pt x="1289050" y="2082800"/>
                    </a:lnTo>
                    <a:lnTo>
                      <a:pt x="1323975" y="2095500"/>
                    </a:lnTo>
                    <a:lnTo>
                      <a:pt x="1339850" y="2149475"/>
                    </a:lnTo>
                    <a:lnTo>
                      <a:pt x="1358900" y="2152650"/>
                    </a:lnTo>
                    <a:lnTo>
                      <a:pt x="1368425" y="2187575"/>
                    </a:lnTo>
                    <a:lnTo>
                      <a:pt x="1403350" y="2190750"/>
                    </a:lnTo>
                    <a:lnTo>
                      <a:pt x="1409700" y="2203450"/>
                    </a:lnTo>
                    <a:lnTo>
                      <a:pt x="1444625" y="2212975"/>
                    </a:lnTo>
                    <a:lnTo>
                      <a:pt x="1447800" y="2225675"/>
                    </a:lnTo>
                    <a:lnTo>
                      <a:pt x="1482725" y="2228850"/>
                    </a:lnTo>
                    <a:lnTo>
                      <a:pt x="1485900" y="2238375"/>
                    </a:lnTo>
                    <a:lnTo>
                      <a:pt x="1520825" y="2238375"/>
                    </a:lnTo>
                    <a:lnTo>
                      <a:pt x="1520825" y="2238375"/>
                    </a:lnTo>
                    <a:lnTo>
                      <a:pt x="1527175" y="2263775"/>
                    </a:lnTo>
                    <a:lnTo>
                      <a:pt x="1552575" y="2263775"/>
                    </a:lnTo>
                    <a:lnTo>
                      <a:pt x="1552575" y="2289175"/>
                    </a:lnTo>
                    <a:lnTo>
                      <a:pt x="1587500" y="2289175"/>
                    </a:lnTo>
                    <a:lnTo>
                      <a:pt x="1587500" y="2317750"/>
                    </a:lnTo>
                    <a:lnTo>
                      <a:pt x="1651000" y="2317750"/>
                    </a:lnTo>
                    <a:lnTo>
                      <a:pt x="1651000" y="2339975"/>
                    </a:lnTo>
                    <a:lnTo>
                      <a:pt x="1651000" y="2339975"/>
                    </a:lnTo>
                  </a:path>
                </a:pathLst>
              </a:custGeom>
              <a:noFill/>
              <a:ln w="28575">
                <a:solidFill>
                  <a:schemeClr val="accent5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96FD1688-A9A7-B131-7D83-119CE5442F7D}"/>
                </a:ext>
              </a:extLst>
            </p:cNvPr>
            <p:cNvSpPr txBox="1"/>
            <p:nvPr/>
          </p:nvSpPr>
          <p:spPr>
            <a:xfrm>
              <a:off x="9809531" y="1463144"/>
              <a:ext cx="1613219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92100" marR="0" lvl="0" indent="-282575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600" b="1" i="1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KRAS</a:t>
              </a:r>
              <a:r>
                <a:rPr kumimoji="0" lang="en-US" sz="1600" b="1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 variant</a:t>
              </a:r>
              <a:br>
                <a:rPr kumimoji="0" lang="en-US" sz="1600" b="1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US" sz="1600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G12D</a:t>
              </a:r>
              <a:br>
                <a:rPr kumimoji="0" lang="en-US" sz="1600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US" sz="1600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G12V</a:t>
              </a:r>
              <a:br>
                <a:rPr kumimoji="0" lang="en-US" sz="1600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</a:br>
              <a:r>
                <a:rPr kumimoji="0" lang="en-US" sz="1600" strike="noStrike" kern="1200" cap="none" spc="0" normalizeH="0" baseline="0" noProof="0" dirty="0">
                  <a:ln>
                    <a:noFill/>
                  </a:ln>
                  <a:solidFill>
                    <a:srgbClr val="272524"/>
                  </a:solidFill>
                  <a:effectLst/>
                  <a:uLnTx/>
                  <a:uFillTx/>
                  <a:latin typeface="Poppins" pitchFamily="2" charset="77"/>
                  <a:cs typeface="Poppins" pitchFamily="2" charset="77"/>
                </a:rPr>
                <a:t>G12R</a:t>
              </a:r>
              <a:endParaRPr kumimoji="0" lang="en-US" sz="1600" strike="noStrike" kern="1200" cap="none" spc="0" normalizeH="0" baseline="0" noProof="0" dirty="0">
                <a:ln>
                  <a:noFill/>
                </a:ln>
                <a:solidFill>
                  <a:srgbClr val="272524"/>
                </a:solidFill>
                <a:effectLst/>
                <a:uLnTx/>
                <a:uFillTx/>
                <a:latin typeface="Poppins Medium" pitchFamily="2" charset="77"/>
                <a:cs typeface="Poppins Medium" pitchFamily="2" charset="77"/>
              </a:endParaRPr>
            </a:p>
          </p:txBody>
        </p: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2D95D8AC-F6A5-19A8-0B22-39E120BF8606}"/>
                </a:ext>
              </a:extLst>
            </p:cNvPr>
            <p:cNvCxnSpPr>
              <a:cxnSpLocks/>
            </p:cNvCxnSpPr>
            <p:nvPr/>
          </p:nvCxnSpPr>
          <p:spPr>
            <a:xfrm>
              <a:off x="9920748" y="1852613"/>
              <a:ext cx="226142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F9728EE3-4607-D70F-23A5-71BC327DC59C}"/>
                </a:ext>
              </a:extLst>
            </p:cNvPr>
            <p:cNvCxnSpPr>
              <a:cxnSpLocks/>
            </p:cNvCxnSpPr>
            <p:nvPr/>
          </p:nvCxnSpPr>
          <p:spPr>
            <a:xfrm>
              <a:off x="9920748" y="2093503"/>
              <a:ext cx="226142" cy="0"/>
            </a:xfrm>
            <a:prstGeom prst="line">
              <a:avLst/>
            </a:prstGeom>
            <a:ln w="28575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A775BD4-C5FB-9F52-43A0-65C75FBB94B5}"/>
                </a:ext>
              </a:extLst>
            </p:cNvPr>
            <p:cNvCxnSpPr>
              <a:cxnSpLocks/>
            </p:cNvCxnSpPr>
            <p:nvPr/>
          </p:nvCxnSpPr>
          <p:spPr>
            <a:xfrm>
              <a:off x="9920748" y="2334393"/>
              <a:ext cx="226142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67A7027B-DBA8-5E10-49E6-A749C94F416E}"/>
                </a:ext>
              </a:extLst>
            </p:cNvPr>
            <p:cNvGrpSpPr/>
            <p:nvPr/>
          </p:nvGrpSpPr>
          <p:grpSpPr>
            <a:xfrm>
              <a:off x="7610167" y="2093503"/>
              <a:ext cx="4272116" cy="3193062"/>
              <a:chOff x="7610167" y="2093503"/>
              <a:chExt cx="4272116" cy="3193062"/>
            </a:xfrm>
          </p:grpSpPr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D51C635C-8E50-CB33-1A4E-4344676A56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59329" y="5222557"/>
                <a:ext cx="421803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0" name="Group 89">
                <a:extLst>
                  <a:ext uri="{FF2B5EF4-FFF2-40B4-BE49-F238E27FC236}">
                    <a16:creationId xmlns:a16="http://schemas.microsoft.com/office/drawing/2014/main" id="{D3C632D7-E75C-04AF-3D02-0E08F4C930DC}"/>
                  </a:ext>
                </a:extLst>
              </p:cNvPr>
              <p:cNvGrpSpPr/>
              <p:nvPr/>
            </p:nvGrpSpPr>
            <p:grpSpPr>
              <a:xfrm>
                <a:off x="7610167" y="2093503"/>
                <a:ext cx="64008" cy="3129054"/>
                <a:chOff x="7610167" y="2093503"/>
                <a:chExt cx="64008" cy="3129054"/>
              </a:xfrm>
            </p:grpSpPr>
            <p:cxnSp>
              <p:nvCxnSpPr>
                <p:cNvPr id="99" name="Straight Connector 98">
                  <a:extLst>
                    <a:ext uri="{FF2B5EF4-FFF2-40B4-BE49-F238E27FC236}">
                      <a16:creationId xmlns:a16="http://schemas.microsoft.com/office/drawing/2014/main" id="{832D76A1-3357-7D01-9B66-AD27E7843931}"/>
                    </a:ext>
                  </a:extLst>
                </p:cNvPr>
                <p:cNvCxnSpPr/>
                <p:nvPr/>
              </p:nvCxnSpPr>
              <p:spPr>
                <a:xfrm>
                  <a:off x="7669161" y="2093503"/>
                  <a:ext cx="0" cy="3129054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Straight Connector 99">
                  <a:extLst>
                    <a:ext uri="{FF2B5EF4-FFF2-40B4-BE49-F238E27FC236}">
                      <a16:creationId xmlns:a16="http://schemas.microsoft.com/office/drawing/2014/main" id="{CCB5A12F-2495-7212-55BF-83D1816FC80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7610167" y="2103335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Straight Connector 100">
                  <a:extLst>
                    <a:ext uri="{FF2B5EF4-FFF2-40B4-BE49-F238E27FC236}">
                      <a16:creationId xmlns:a16="http://schemas.microsoft.com/office/drawing/2014/main" id="{5392E9D1-0B1E-B483-9E13-CD896AE87E3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7610167" y="2883141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101">
                  <a:extLst>
                    <a:ext uri="{FF2B5EF4-FFF2-40B4-BE49-F238E27FC236}">
                      <a16:creationId xmlns:a16="http://schemas.microsoft.com/office/drawing/2014/main" id="{B9E00B80-DB47-D345-263A-790E4817245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7610167" y="3662947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" name="Straight Connector 102">
                  <a:extLst>
                    <a:ext uri="{FF2B5EF4-FFF2-40B4-BE49-F238E27FC236}">
                      <a16:creationId xmlns:a16="http://schemas.microsoft.com/office/drawing/2014/main" id="{4E9A491C-E011-E6CB-50F3-1962472C96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7610167" y="4442753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Straight Connector 103">
                  <a:extLst>
                    <a:ext uri="{FF2B5EF4-FFF2-40B4-BE49-F238E27FC236}">
                      <a16:creationId xmlns:a16="http://schemas.microsoft.com/office/drawing/2014/main" id="{B63FDB8A-5094-98FE-B917-D73E5BB3E5F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7610167" y="5222557"/>
                  <a:ext cx="64008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B99256C8-A1BE-FEFC-6DE5-107DBB9EF3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69161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C3B8A295-E274-BB25-B53E-570E49C7D2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1036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E208F259-87B2-8B71-E58F-F68D47473C3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72911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1063DAEC-C43E-1D90-E172-F9B8313792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74786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44941460-5724-132C-A113-3A5E6FA00D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76661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EBA70280-51D1-3150-7EE4-8C101B2753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678536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16ECB9FA-1DF5-6AAA-B503-9CD4832E04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280411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id="{7AC28260-82CB-0068-073A-06B3A5307F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882283" y="5222557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24598E27-BC86-E7C7-A494-49AEEFE89087}"/>
                </a:ext>
              </a:extLst>
            </p:cNvPr>
            <p:cNvSpPr txBox="1"/>
            <p:nvPr/>
          </p:nvSpPr>
          <p:spPr>
            <a:xfrm>
              <a:off x="7131295" y="1976137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100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1574D3C-8237-F86E-D2E8-F912214F8877}"/>
                </a:ext>
              </a:extLst>
            </p:cNvPr>
            <p:cNvSpPr txBox="1"/>
            <p:nvPr/>
          </p:nvSpPr>
          <p:spPr>
            <a:xfrm>
              <a:off x="7131295" y="2756336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75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46FD0CF6-01EB-6C28-760C-2F926E7E71CE}"/>
                </a:ext>
              </a:extLst>
            </p:cNvPr>
            <p:cNvSpPr txBox="1"/>
            <p:nvPr/>
          </p:nvSpPr>
          <p:spPr>
            <a:xfrm>
              <a:off x="7131295" y="3536535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50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4D72E2C0-BB5A-5ECF-6BF2-C8073BD276AE}"/>
                </a:ext>
              </a:extLst>
            </p:cNvPr>
            <p:cNvSpPr txBox="1"/>
            <p:nvPr/>
          </p:nvSpPr>
          <p:spPr>
            <a:xfrm>
              <a:off x="7131295" y="4316734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25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EBDDE3C1-C059-340B-2DCC-3AFE35F92C44}"/>
                </a:ext>
              </a:extLst>
            </p:cNvPr>
            <p:cNvSpPr txBox="1"/>
            <p:nvPr/>
          </p:nvSpPr>
          <p:spPr>
            <a:xfrm>
              <a:off x="7131295" y="5096931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dirty="0"/>
                <a:t>0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FC9ADD5E-2572-E6DA-3DF9-971A213CC7FB}"/>
                </a:ext>
              </a:extLst>
            </p:cNvPr>
            <p:cNvSpPr txBox="1"/>
            <p:nvPr/>
          </p:nvSpPr>
          <p:spPr>
            <a:xfrm rot="16200000">
              <a:off x="5468512" y="3552382"/>
              <a:ext cx="3183230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OS (%)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539B3476-7E7A-598C-E7A9-A08B7BE3E55A}"/>
                </a:ext>
              </a:extLst>
            </p:cNvPr>
            <p:cNvSpPr txBox="1"/>
            <p:nvPr/>
          </p:nvSpPr>
          <p:spPr>
            <a:xfrm>
              <a:off x="7701218" y="5585842"/>
              <a:ext cx="4176146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Time From Sample Collection (Mo)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45EB6C02-6FF3-D237-AB4D-9B570EBD8D18}"/>
                </a:ext>
              </a:extLst>
            </p:cNvPr>
            <p:cNvSpPr txBox="1"/>
            <p:nvPr/>
          </p:nvSpPr>
          <p:spPr>
            <a:xfrm>
              <a:off x="7441149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0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70D73003-0B89-AA4A-00F3-4CB9375F0B08}"/>
                </a:ext>
              </a:extLst>
            </p:cNvPr>
            <p:cNvSpPr txBox="1"/>
            <p:nvPr/>
          </p:nvSpPr>
          <p:spPr>
            <a:xfrm>
              <a:off x="11640364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84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9A2A4473-9FC8-5A8A-6674-2051706EB7DE}"/>
                </a:ext>
              </a:extLst>
            </p:cNvPr>
            <p:cNvSpPr txBox="1"/>
            <p:nvPr/>
          </p:nvSpPr>
          <p:spPr>
            <a:xfrm>
              <a:off x="8041037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12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573CD1E-EE21-3C5E-B8FF-408BC09C77AD}"/>
                </a:ext>
              </a:extLst>
            </p:cNvPr>
            <p:cNvSpPr txBox="1"/>
            <p:nvPr/>
          </p:nvSpPr>
          <p:spPr>
            <a:xfrm>
              <a:off x="8640925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24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ECCDCBEC-AA7F-EA95-B4B1-6EC6409FD2B7}"/>
                </a:ext>
              </a:extLst>
            </p:cNvPr>
            <p:cNvSpPr txBox="1"/>
            <p:nvPr/>
          </p:nvSpPr>
          <p:spPr>
            <a:xfrm>
              <a:off x="9240813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36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3080F726-6CAA-C642-C484-00231E8E430E}"/>
                </a:ext>
              </a:extLst>
            </p:cNvPr>
            <p:cNvSpPr txBox="1"/>
            <p:nvPr/>
          </p:nvSpPr>
          <p:spPr>
            <a:xfrm>
              <a:off x="9840701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48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A5FC0815-047C-8F0E-3BA7-56F64D8FE3F9}"/>
                </a:ext>
              </a:extLst>
            </p:cNvPr>
            <p:cNvSpPr txBox="1"/>
            <p:nvPr/>
          </p:nvSpPr>
          <p:spPr>
            <a:xfrm>
              <a:off x="10440589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60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1AD847C-83B7-2795-96DD-FAC02D3916B6}"/>
                </a:ext>
              </a:extLst>
            </p:cNvPr>
            <p:cNvSpPr txBox="1"/>
            <p:nvPr/>
          </p:nvSpPr>
          <p:spPr>
            <a:xfrm>
              <a:off x="11040477" y="5295973"/>
              <a:ext cx="456023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/>
                <a:t>72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6C42770F-8AC2-F8C5-9DCD-C5D38AAE2FC1}"/>
                </a:ext>
              </a:extLst>
            </p:cNvPr>
            <p:cNvSpPr txBox="1"/>
            <p:nvPr/>
          </p:nvSpPr>
          <p:spPr>
            <a:xfrm>
              <a:off x="9333712" y="3033099"/>
              <a:ext cx="1706765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i="1" dirty="0">
                  <a:latin typeface="Poppins Medium" pitchFamily="2" charset="77"/>
                  <a:cs typeface="Poppins Medium" pitchFamily="2" charset="77"/>
                </a:rPr>
                <a:t>P </a:t>
              </a:r>
              <a:r>
                <a:rPr lang="en-US" dirty="0">
                  <a:latin typeface="Poppins Medium" pitchFamily="2" charset="77"/>
                  <a:cs typeface="Poppins Medium" pitchFamily="2" charset="77"/>
                </a:rPr>
                <a:t>= .061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95B28C49-7A8D-AE21-087C-9202DD6D51C1}"/>
                </a:ext>
              </a:extLst>
            </p:cNvPr>
            <p:cNvSpPr txBox="1"/>
            <p:nvPr/>
          </p:nvSpPr>
          <p:spPr>
            <a:xfrm>
              <a:off x="9537184" y="3358585"/>
              <a:ext cx="1706765" cy="285136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i="1" dirty="0">
                  <a:latin typeface="Poppins Medium" pitchFamily="2" charset="77"/>
                  <a:cs typeface="Poppins Medium" pitchFamily="2" charset="77"/>
                </a:rPr>
                <a:t>P </a:t>
              </a:r>
              <a:r>
                <a:rPr lang="en-US" dirty="0">
                  <a:latin typeface="Poppins Medium" pitchFamily="2" charset="77"/>
                  <a:cs typeface="Poppins Medium" pitchFamily="2" charset="77"/>
                </a:rPr>
                <a:t>= .003</a:t>
              </a:r>
            </a:p>
          </p:txBody>
        </p: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AEB2521C-03AA-BAD9-398E-1EAD0EB6B3F0}"/>
                </a:ext>
              </a:extLst>
            </p:cNvPr>
            <p:cNvGrpSpPr/>
            <p:nvPr/>
          </p:nvGrpSpPr>
          <p:grpSpPr>
            <a:xfrm>
              <a:off x="9163905" y="3029937"/>
              <a:ext cx="91220" cy="250142"/>
              <a:chOff x="9159875" y="3029924"/>
              <a:chExt cx="95250" cy="241300"/>
            </a:xfrm>
          </p:grpSpPr>
          <p:sp>
            <p:nvSpPr>
              <p:cNvPr id="87" name="Freeform 104">
                <a:extLst>
                  <a:ext uri="{FF2B5EF4-FFF2-40B4-BE49-F238E27FC236}">
                    <a16:creationId xmlns:a16="http://schemas.microsoft.com/office/drawing/2014/main" id="{23431DEE-58F8-0417-2200-C2738F09792C}"/>
                  </a:ext>
                </a:extLst>
              </p:cNvPr>
              <p:cNvSpPr/>
              <p:nvPr/>
            </p:nvSpPr>
            <p:spPr>
              <a:xfrm>
                <a:off x="9159875" y="3029924"/>
                <a:ext cx="95250" cy="120650"/>
              </a:xfrm>
              <a:custGeom>
                <a:avLst/>
                <a:gdLst>
                  <a:gd name="csX0" fmla="*/ 0 w 95250"/>
                  <a:gd name="csY0" fmla="*/ 0 h 120650"/>
                  <a:gd name="csX1" fmla="*/ 95250 w 95250"/>
                  <a:gd name="csY1" fmla="*/ 0 h 120650"/>
                  <a:gd name="csX2" fmla="*/ 95250 w 95250"/>
                  <a:gd name="csY2" fmla="*/ 120650 h 1206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</a:cxnLst>
                <a:rect l="l" t="t" r="r" b="b"/>
                <a:pathLst>
                  <a:path w="95250" h="120650">
                    <a:moveTo>
                      <a:pt x="0" y="0"/>
                    </a:moveTo>
                    <a:lnTo>
                      <a:pt x="95250" y="0"/>
                    </a:lnTo>
                    <a:lnTo>
                      <a:pt x="95250" y="12065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8" name="Freeform 105">
                <a:extLst>
                  <a:ext uri="{FF2B5EF4-FFF2-40B4-BE49-F238E27FC236}">
                    <a16:creationId xmlns:a16="http://schemas.microsoft.com/office/drawing/2014/main" id="{128876F0-B578-9459-E6F5-E4B9D594196A}"/>
                  </a:ext>
                </a:extLst>
              </p:cNvPr>
              <p:cNvSpPr/>
              <p:nvPr/>
            </p:nvSpPr>
            <p:spPr>
              <a:xfrm flipV="1">
                <a:off x="9159875" y="3150574"/>
                <a:ext cx="95250" cy="120650"/>
              </a:xfrm>
              <a:custGeom>
                <a:avLst/>
                <a:gdLst>
                  <a:gd name="csX0" fmla="*/ 0 w 95250"/>
                  <a:gd name="csY0" fmla="*/ 0 h 120650"/>
                  <a:gd name="csX1" fmla="*/ 95250 w 95250"/>
                  <a:gd name="csY1" fmla="*/ 0 h 120650"/>
                  <a:gd name="csX2" fmla="*/ 95250 w 95250"/>
                  <a:gd name="csY2" fmla="*/ 120650 h 1206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</a:cxnLst>
                <a:rect l="l" t="t" r="r" b="b"/>
                <a:pathLst>
                  <a:path w="95250" h="120650">
                    <a:moveTo>
                      <a:pt x="0" y="0"/>
                    </a:moveTo>
                    <a:lnTo>
                      <a:pt x="95250" y="0"/>
                    </a:lnTo>
                    <a:lnTo>
                      <a:pt x="95250" y="120650"/>
                    </a:lnTo>
                  </a:path>
                </a:pathLst>
              </a:custGeom>
              <a:noFill/>
              <a:ln w="28575">
                <a:solidFill>
                  <a:schemeClr val="accent5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8A4DE94D-1DC5-C9F9-212D-A6E89FA0B3A4}"/>
                </a:ext>
              </a:extLst>
            </p:cNvPr>
            <p:cNvGrpSpPr/>
            <p:nvPr/>
          </p:nvGrpSpPr>
          <p:grpSpPr>
            <a:xfrm>
              <a:off x="9352881" y="3379270"/>
              <a:ext cx="91220" cy="250142"/>
              <a:chOff x="9159875" y="3029924"/>
              <a:chExt cx="95250" cy="241300"/>
            </a:xfrm>
          </p:grpSpPr>
          <p:sp>
            <p:nvSpPr>
              <p:cNvPr id="85" name="Freeform 108">
                <a:extLst>
                  <a:ext uri="{FF2B5EF4-FFF2-40B4-BE49-F238E27FC236}">
                    <a16:creationId xmlns:a16="http://schemas.microsoft.com/office/drawing/2014/main" id="{8BA45C80-43F5-87F6-1A7E-117A5C6DF71D}"/>
                  </a:ext>
                </a:extLst>
              </p:cNvPr>
              <p:cNvSpPr/>
              <p:nvPr/>
            </p:nvSpPr>
            <p:spPr>
              <a:xfrm>
                <a:off x="9159875" y="3029924"/>
                <a:ext cx="95250" cy="120650"/>
              </a:xfrm>
              <a:custGeom>
                <a:avLst/>
                <a:gdLst>
                  <a:gd name="csX0" fmla="*/ 0 w 95250"/>
                  <a:gd name="csY0" fmla="*/ 0 h 120650"/>
                  <a:gd name="csX1" fmla="*/ 95250 w 95250"/>
                  <a:gd name="csY1" fmla="*/ 0 h 120650"/>
                  <a:gd name="csX2" fmla="*/ 95250 w 95250"/>
                  <a:gd name="csY2" fmla="*/ 120650 h 1206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</a:cxnLst>
                <a:rect l="l" t="t" r="r" b="b"/>
                <a:pathLst>
                  <a:path w="95250" h="120650">
                    <a:moveTo>
                      <a:pt x="0" y="0"/>
                    </a:moveTo>
                    <a:lnTo>
                      <a:pt x="95250" y="0"/>
                    </a:lnTo>
                    <a:lnTo>
                      <a:pt x="95250" y="120650"/>
                    </a:lnTo>
                  </a:path>
                </a:pathLst>
              </a:custGeom>
              <a:noFill/>
              <a:ln w="28575">
                <a:solidFill>
                  <a:schemeClr val="accent1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6" name="Freeform 109">
                <a:extLst>
                  <a:ext uri="{FF2B5EF4-FFF2-40B4-BE49-F238E27FC236}">
                    <a16:creationId xmlns:a16="http://schemas.microsoft.com/office/drawing/2014/main" id="{35A24B28-F0B6-9A8D-442C-13ED2CC32C64}"/>
                  </a:ext>
                </a:extLst>
              </p:cNvPr>
              <p:cNvSpPr/>
              <p:nvPr/>
            </p:nvSpPr>
            <p:spPr>
              <a:xfrm flipV="1">
                <a:off x="9159875" y="3150574"/>
                <a:ext cx="95250" cy="120650"/>
              </a:xfrm>
              <a:custGeom>
                <a:avLst/>
                <a:gdLst>
                  <a:gd name="csX0" fmla="*/ 0 w 95250"/>
                  <a:gd name="csY0" fmla="*/ 0 h 120650"/>
                  <a:gd name="csX1" fmla="*/ 95250 w 95250"/>
                  <a:gd name="csY1" fmla="*/ 0 h 120650"/>
                  <a:gd name="csX2" fmla="*/ 95250 w 95250"/>
                  <a:gd name="csY2" fmla="*/ 120650 h 1206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</a:cxnLst>
                <a:rect l="l" t="t" r="r" b="b"/>
                <a:pathLst>
                  <a:path w="95250" h="120650">
                    <a:moveTo>
                      <a:pt x="0" y="0"/>
                    </a:moveTo>
                    <a:lnTo>
                      <a:pt x="95250" y="0"/>
                    </a:lnTo>
                    <a:lnTo>
                      <a:pt x="95250" y="120650"/>
                    </a:lnTo>
                  </a:path>
                </a:pathLst>
              </a:custGeom>
              <a:noFill/>
              <a:ln w="28575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F9E02210-29DF-891E-DCD6-36B17B8913A2}"/>
                </a:ext>
              </a:extLst>
            </p:cNvPr>
            <p:cNvGrpSpPr/>
            <p:nvPr/>
          </p:nvGrpSpPr>
          <p:grpSpPr>
            <a:xfrm>
              <a:off x="7680401" y="2127250"/>
              <a:ext cx="3663874" cy="3032125"/>
              <a:chOff x="7680401" y="2127250"/>
              <a:chExt cx="3663874" cy="3032125"/>
            </a:xfrm>
          </p:grpSpPr>
          <p:sp>
            <p:nvSpPr>
              <p:cNvPr id="82" name="Freeform 113">
                <a:extLst>
                  <a:ext uri="{FF2B5EF4-FFF2-40B4-BE49-F238E27FC236}">
                    <a16:creationId xmlns:a16="http://schemas.microsoft.com/office/drawing/2014/main" id="{B085BD5A-D692-0AA8-F9C2-6A481B6F9396}"/>
                  </a:ext>
                </a:extLst>
              </p:cNvPr>
              <p:cNvSpPr/>
              <p:nvPr/>
            </p:nvSpPr>
            <p:spPr>
              <a:xfrm>
                <a:off x="8997950" y="4060825"/>
                <a:ext cx="2346325" cy="1098550"/>
              </a:xfrm>
              <a:custGeom>
                <a:avLst/>
                <a:gdLst>
                  <a:gd name="csX0" fmla="*/ 2346325 w 2346325"/>
                  <a:gd name="csY0" fmla="*/ 1098550 h 1098550"/>
                  <a:gd name="csX1" fmla="*/ 2184400 w 2346325"/>
                  <a:gd name="csY1" fmla="*/ 1098550 h 1098550"/>
                  <a:gd name="csX2" fmla="*/ 2184400 w 2346325"/>
                  <a:gd name="csY2" fmla="*/ 990600 h 1098550"/>
                  <a:gd name="csX3" fmla="*/ 1997075 w 2346325"/>
                  <a:gd name="csY3" fmla="*/ 990600 h 1098550"/>
                  <a:gd name="csX4" fmla="*/ 1997075 w 2346325"/>
                  <a:gd name="csY4" fmla="*/ 885825 h 1098550"/>
                  <a:gd name="csX5" fmla="*/ 1428750 w 2346325"/>
                  <a:gd name="csY5" fmla="*/ 885825 h 1098550"/>
                  <a:gd name="csX6" fmla="*/ 1428750 w 2346325"/>
                  <a:gd name="csY6" fmla="*/ 841375 h 1098550"/>
                  <a:gd name="csX7" fmla="*/ 1374775 w 2346325"/>
                  <a:gd name="csY7" fmla="*/ 841375 h 1098550"/>
                  <a:gd name="csX8" fmla="*/ 1374775 w 2346325"/>
                  <a:gd name="csY8" fmla="*/ 777875 h 1098550"/>
                  <a:gd name="csX9" fmla="*/ 977900 w 2346325"/>
                  <a:gd name="csY9" fmla="*/ 777875 h 1098550"/>
                  <a:gd name="csX10" fmla="*/ 977900 w 2346325"/>
                  <a:gd name="csY10" fmla="*/ 752475 h 1098550"/>
                  <a:gd name="csX11" fmla="*/ 946150 w 2346325"/>
                  <a:gd name="csY11" fmla="*/ 752475 h 1098550"/>
                  <a:gd name="csX12" fmla="*/ 946150 w 2346325"/>
                  <a:gd name="csY12" fmla="*/ 711200 h 1098550"/>
                  <a:gd name="csX13" fmla="*/ 793750 w 2346325"/>
                  <a:gd name="csY13" fmla="*/ 711200 h 1098550"/>
                  <a:gd name="csX14" fmla="*/ 793750 w 2346325"/>
                  <a:gd name="csY14" fmla="*/ 685800 h 1098550"/>
                  <a:gd name="csX15" fmla="*/ 692150 w 2346325"/>
                  <a:gd name="csY15" fmla="*/ 685800 h 1098550"/>
                  <a:gd name="csX16" fmla="*/ 692150 w 2346325"/>
                  <a:gd name="csY16" fmla="*/ 647700 h 1098550"/>
                  <a:gd name="csX17" fmla="*/ 660400 w 2346325"/>
                  <a:gd name="csY17" fmla="*/ 647700 h 1098550"/>
                  <a:gd name="csX18" fmla="*/ 660400 w 2346325"/>
                  <a:gd name="csY18" fmla="*/ 603250 h 1098550"/>
                  <a:gd name="csX19" fmla="*/ 654050 w 2346325"/>
                  <a:gd name="csY19" fmla="*/ 603250 h 1098550"/>
                  <a:gd name="csX20" fmla="*/ 654050 w 2346325"/>
                  <a:gd name="csY20" fmla="*/ 555625 h 1098550"/>
                  <a:gd name="csX21" fmla="*/ 609600 w 2346325"/>
                  <a:gd name="csY21" fmla="*/ 555625 h 1098550"/>
                  <a:gd name="csX22" fmla="*/ 609600 w 2346325"/>
                  <a:gd name="csY22" fmla="*/ 527050 h 1098550"/>
                  <a:gd name="csX23" fmla="*/ 574675 w 2346325"/>
                  <a:gd name="csY23" fmla="*/ 527050 h 1098550"/>
                  <a:gd name="csX24" fmla="*/ 574675 w 2346325"/>
                  <a:gd name="csY24" fmla="*/ 498475 h 1098550"/>
                  <a:gd name="csX25" fmla="*/ 561975 w 2346325"/>
                  <a:gd name="csY25" fmla="*/ 498475 h 1098550"/>
                  <a:gd name="csX26" fmla="*/ 561975 w 2346325"/>
                  <a:gd name="csY26" fmla="*/ 441325 h 1098550"/>
                  <a:gd name="csX27" fmla="*/ 555625 w 2346325"/>
                  <a:gd name="csY27" fmla="*/ 441325 h 1098550"/>
                  <a:gd name="csX28" fmla="*/ 555625 w 2346325"/>
                  <a:gd name="csY28" fmla="*/ 409575 h 1098550"/>
                  <a:gd name="csX29" fmla="*/ 527050 w 2346325"/>
                  <a:gd name="csY29" fmla="*/ 409575 h 1098550"/>
                  <a:gd name="csX30" fmla="*/ 527050 w 2346325"/>
                  <a:gd name="csY30" fmla="*/ 355600 h 1098550"/>
                  <a:gd name="csX31" fmla="*/ 415925 w 2346325"/>
                  <a:gd name="csY31" fmla="*/ 355600 h 1098550"/>
                  <a:gd name="csX32" fmla="*/ 415925 w 2346325"/>
                  <a:gd name="csY32" fmla="*/ 317500 h 1098550"/>
                  <a:gd name="csX33" fmla="*/ 400050 w 2346325"/>
                  <a:gd name="csY33" fmla="*/ 317500 h 1098550"/>
                  <a:gd name="csX34" fmla="*/ 400050 w 2346325"/>
                  <a:gd name="csY34" fmla="*/ 269875 h 1098550"/>
                  <a:gd name="csX35" fmla="*/ 381000 w 2346325"/>
                  <a:gd name="csY35" fmla="*/ 269875 h 1098550"/>
                  <a:gd name="csX36" fmla="*/ 381000 w 2346325"/>
                  <a:gd name="csY36" fmla="*/ 241300 h 1098550"/>
                  <a:gd name="csX37" fmla="*/ 282575 w 2346325"/>
                  <a:gd name="csY37" fmla="*/ 241300 h 1098550"/>
                  <a:gd name="csX38" fmla="*/ 282575 w 2346325"/>
                  <a:gd name="csY38" fmla="*/ 215900 h 1098550"/>
                  <a:gd name="csX39" fmla="*/ 222250 w 2346325"/>
                  <a:gd name="csY39" fmla="*/ 215900 h 1098550"/>
                  <a:gd name="csX40" fmla="*/ 222250 w 2346325"/>
                  <a:gd name="csY40" fmla="*/ 190500 h 1098550"/>
                  <a:gd name="csX41" fmla="*/ 200025 w 2346325"/>
                  <a:gd name="csY41" fmla="*/ 190500 h 1098550"/>
                  <a:gd name="csX42" fmla="*/ 200025 w 2346325"/>
                  <a:gd name="csY42" fmla="*/ 155575 h 1098550"/>
                  <a:gd name="csX43" fmla="*/ 187325 w 2346325"/>
                  <a:gd name="csY43" fmla="*/ 155575 h 1098550"/>
                  <a:gd name="csX44" fmla="*/ 187325 w 2346325"/>
                  <a:gd name="csY44" fmla="*/ 139700 h 1098550"/>
                  <a:gd name="csX45" fmla="*/ 174625 w 2346325"/>
                  <a:gd name="csY45" fmla="*/ 139700 h 1098550"/>
                  <a:gd name="csX46" fmla="*/ 174625 w 2346325"/>
                  <a:gd name="csY46" fmla="*/ 117475 h 1098550"/>
                  <a:gd name="csX47" fmla="*/ 133350 w 2346325"/>
                  <a:gd name="csY47" fmla="*/ 117475 h 1098550"/>
                  <a:gd name="csX48" fmla="*/ 133350 w 2346325"/>
                  <a:gd name="csY48" fmla="*/ 79375 h 1098550"/>
                  <a:gd name="csX49" fmla="*/ 82550 w 2346325"/>
                  <a:gd name="csY49" fmla="*/ 79375 h 1098550"/>
                  <a:gd name="csX50" fmla="*/ 82550 w 2346325"/>
                  <a:gd name="csY50" fmla="*/ 57150 h 1098550"/>
                  <a:gd name="csX51" fmla="*/ 82550 w 2346325"/>
                  <a:gd name="csY51" fmla="*/ 57150 h 1098550"/>
                  <a:gd name="csX52" fmla="*/ 60325 w 2346325"/>
                  <a:gd name="csY52" fmla="*/ 34925 h 1098550"/>
                  <a:gd name="csX53" fmla="*/ 0 w 2346325"/>
                  <a:gd name="csY53" fmla="*/ 34925 h 1098550"/>
                  <a:gd name="csX54" fmla="*/ 0 w 2346325"/>
                  <a:gd name="csY54" fmla="*/ 0 h 1098550"/>
                  <a:gd name="csX55" fmla="*/ 0 w 2346325"/>
                  <a:gd name="csY55" fmla="*/ 0 h 1098550"/>
                  <a:gd name="csX0" fmla="*/ 2346325 w 2346325"/>
                  <a:gd name="csY0" fmla="*/ 1098550 h 1098550"/>
                  <a:gd name="csX1" fmla="*/ 2184400 w 2346325"/>
                  <a:gd name="csY1" fmla="*/ 1098550 h 1098550"/>
                  <a:gd name="csX2" fmla="*/ 2184400 w 2346325"/>
                  <a:gd name="csY2" fmla="*/ 990600 h 1098550"/>
                  <a:gd name="csX3" fmla="*/ 1997075 w 2346325"/>
                  <a:gd name="csY3" fmla="*/ 990600 h 1098550"/>
                  <a:gd name="csX4" fmla="*/ 1997075 w 2346325"/>
                  <a:gd name="csY4" fmla="*/ 885825 h 1098550"/>
                  <a:gd name="csX5" fmla="*/ 1428750 w 2346325"/>
                  <a:gd name="csY5" fmla="*/ 885825 h 1098550"/>
                  <a:gd name="csX6" fmla="*/ 1428750 w 2346325"/>
                  <a:gd name="csY6" fmla="*/ 841375 h 1098550"/>
                  <a:gd name="csX7" fmla="*/ 1374775 w 2346325"/>
                  <a:gd name="csY7" fmla="*/ 841375 h 1098550"/>
                  <a:gd name="csX8" fmla="*/ 1374775 w 2346325"/>
                  <a:gd name="csY8" fmla="*/ 777875 h 1098550"/>
                  <a:gd name="csX9" fmla="*/ 977900 w 2346325"/>
                  <a:gd name="csY9" fmla="*/ 777875 h 1098550"/>
                  <a:gd name="csX10" fmla="*/ 977900 w 2346325"/>
                  <a:gd name="csY10" fmla="*/ 752475 h 1098550"/>
                  <a:gd name="csX11" fmla="*/ 946150 w 2346325"/>
                  <a:gd name="csY11" fmla="*/ 752475 h 1098550"/>
                  <a:gd name="csX12" fmla="*/ 946150 w 2346325"/>
                  <a:gd name="csY12" fmla="*/ 711200 h 1098550"/>
                  <a:gd name="csX13" fmla="*/ 793750 w 2346325"/>
                  <a:gd name="csY13" fmla="*/ 711200 h 1098550"/>
                  <a:gd name="csX14" fmla="*/ 793750 w 2346325"/>
                  <a:gd name="csY14" fmla="*/ 685800 h 1098550"/>
                  <a:gd name="csX15" fmla="*/ 692150 w 2346325"/>
                  <a:gd name="csY15" fmla="*/ 685800 h 1098550"/>
                  <a:gd name="csX16" fmla="*/ 692150 w 2346325"/>
                  <a:gd name="csY16" fmla="*/ 647700 h 1098550"/>
                  <a:gd name="csX17" fmla="*/ 660400 w 2346325"/>
                  <a:gd name="csY17" fmla="*/ 647700 h 1098550"/>
                  <a:gd name="csX18" fmla="*/ 660400 w 2346325"/>
                  <a:gd name="csY18" fmla="*/ 603250 h 1098550"/>
                  <a:gd name="csX19" fmla="*/ 654050 w 2346325"/>
                  <a:gd name="csY19" fmla="*/ 603250 h 1098550"/>
                  <a:gd name="csX20" fmla="*/ 654050 w 2346325"/>
                  <a:gd name="csY20" fmla="*/ 555625 h 1098550"/>
                  <a:gd name="csX21" fmla="*/ 609600 w 2346325"/>
                  <a:gd name="csY21" fmla="*/ 555625 h 1098550"/>
                  <a:gd name="csX22" fmla="*/ 609600 w 2346325"/>
                  <a:gd name="csY22" fmla="*/ 527050 h 1098550"/>
                  <a:gd name="csX23" fmla="*/ 574675 w 2346325"/>
                  <a:gd name="csY23" fmla="*/ 527050 h 1098550"/>
                  <a:gd name="csX24" fmla="*/ 574675 w 2346325"/>
                  <a:gd name="csY24" fmla="*/ 498475 h 1098550"/>
                  <a:gd name="csX25" fmla="*/ 561975 w 2346325"/>
                  <a:gd name="csY25" fmla="*/ 498475 h 1098550"/>
                  <a:gd name="csX26" fmla="*/ 561975 w 2346325"/>
                  <a:gd name="csY26" fmla="*/ 441325 h 1098550"/>
                  <a:gd name="csX27" fmla="*/ 555625 w 2346325"/>
                  <a:gd name="csY27" fmla="*/ 441325 h 1098550"/>
                  <a:gd name="csX28" fmla="*/ 555625 w 2346325"/>
                  <a:gd name="csY28" fmla="*/ 409575 h 1098550"/>
                  <a:gd name="csX29" fmla="*/ 527050 w 2346325"/>
                  <a:gd name="csY29" fmla="*/ 409575 h 1098550"/>
                  <a:gd name="csX30" fmla="*/ 527050 w 2346325"/>
                  <a:gd name="csY30" fmla="*/ 355600 h 1098550"/>
                  <a:gd name="csX31" fmla="*/ 415925 w 2346325"/>
                  <a:gd name="csY31" fmla="*/ 355600 h 1098550"/>
                  <a:gd name="csX32" fmla="*/ 415925 w 2346325"/>
                  <a:gd name="csY32" fmla="*/ 317500 h 1098550"/>
                  <a:gd name="csX33" fmla="*/ 400050 w 2346325"/>
                  <a:gd name="csY33" fmla="*/ 317500 h 1098550"/>
                  <a:gd name="csX34" fmla="*/ 400050 w 2346325"/>
                  <a:gd name="csY34" fmla="*/ 269875 h 1098550"/>
                  <a:gd name="csX35" fmla="*/ 381000 w 2346325"/>
                  <a:gd name="csY35" fmla="*/ 269875 h 1098550"/>
                  <a:gd name="csX36" fmla="*/ 381000 w 2346325"/>
                  <a:gd name="csY36" fmla="*/ 241300 h 1098550"/>
                  <a:gd name="csX37" fmla="*/ 282575 w 2346325"/>
                  <a:gd name="csY37" fmla="*/ 241300 h 1098550"/>
                  <a:gd name="csX38" fmla="*/ 282575 w 2346325"/>
                  <a:gd name="csY38" fmla="*/ 215900 h 1098550"/>
                  <a:gd name="csX39" fmla="*/ 222250 w 2346325"/>
                  <a:gd name="csY39" fmla="*/ 215900 h 1098550"/>
                  <a:gd name="csX40" fmla="*/ 222250 w 2346325"/>
                  <a:gd name="csY40" fmla="*/ 190500 h 1098550"/>
                  <a:gd name="csX41" fmla="*/ 200025 w 2346325"/>
                  <a:gd name="csY41" fmla="*/ 190500 h 1098550"/>
                  <a:gd name="csX42" fmla="*/ 200025 w 2346325"/>
                  <a:gd name="csY42" fmla="*/ 155575 h 1098550"/>
                  <a:gd name="csX43" fmla="*/ 187325 w 2346325"/>
                  <a:gd name="csY43" fmla="*/ 155575 h 1098550"/>
                  <a:gd name="csX44" fmla="*/ 187325 w 2346325"/>
                  <a:gd name="csY44" fmla="*/ 139700 h 1098550"/>
                  <a:gd name="csX45" fmla="*/ 174625 w 2346325"/>
                  <a:gd name="csY45" fmla="*/ 139700 h 1098550"/>
                  <a:gd name="csX46" fmla="*/ 174625 w 2346325"/>
                  <a:gd name="csY46" fmla="*/ 117475 h 1098550"/>
                  <a:gd name="csX47" fmla="*/ 133350 w 2346325"/>
                  <a:gd name="csY47" fmla="*/ 117475 h 1098550"/>
                  <a:gd name="csX48" fmla="*/ 133350 w 2346325"/>
                  <a:gd name="csY48" fmla="*/ 79375 h 1098550"/>
                  <a:gd name="csX49" fmla="*/ 82550 w 2346325"/>
                  <a:gd name="csY49" fmla="*/ 79375 h 1098550"/>
                  <a:gd name="csX50" fmla="*/ 82550 w 2346325"/>
                  <a:gd name="csY50" fmla="*/ 57150 h 1098550"/>
                  <a:gd name="csX51" fmla="*/ 60325 w 2346325"/>
                  <a:gd name="csY51" fmla="*/ 53975 h 1098550"/>
                  <a:gd name="csX52" fmla="*/ 60325 w 2346325"/>
                  <a:gd name="csY52" fmla="*/ 34925 h 1098550"/>
                  <a:gd name="csX53" fmla="*/ 0 w 2346325"/>
                  <a:gd name="csY53" fmla="*/ 34925 h 1098550"/>
                  <a:gd name="csX54" fmla="*/ 0 w 2346325"/>
                  <a:gd name="csY54" fmla="*/ 0 h 1098550"/>
                  <a:gd name="csX55" fmla="*/ 0 w 2346325"/>
                  <a:gd name="csY55" fmla="*/ 0 h 10985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  <a:cxn ang="0">
                    <a:pos x="csX49" y="csY49"/>
                  </a:cxn>
                  <a:cxn ang="0">
                    <a:pos x="csX50" y="csY50"/>
                  </a:cxn>
                  <a:cxn ang="0">
                    <a:pos x="csX51" y="csY51"/>
                  </a:cxn>
                  <a:cxn ang="0">
                    <a:pos x="csX52" y="csY52"/>
                  </a:cxn>
                  <a:cxn ang="0">
                    <a:pos x="csX53" y="csY53"/>
                  </a:cxn>
                  <a:cxn ang="0">
                    <a:pos x="csX54" y="csY54"/>
                  </a:cxn>
                  <a:cxn ang="0">
                    <a:pos x="csX55" y="csY55"/>
                  </a:cxn>
                </a:cxnLst>
                <a:rect l="l" t="t" r="r" b="b"/>
                <a:pathLst>
                  <a:path w="2346325" h="1098550">
                    <a:moveTo>
                      <a:pt x="2346325" y="1098550"/>
                    </a:moveTo>
                    <a:lnTo>
                      <a:pt x="2184400" y="1098550"/>
                    </a:lnTo>
                    <a:lnTo>
                      <a:pt x="2184400" y="990600"/>
                    </a:lnTo>
                    <a:lnTo>
                      <a:pt x="1997075" y="990600"/>
                    </a:lnTo>
                    <a:lnTo>
                      <a:pt x="1997075" y="885825"/>
                    </a:lnTo>
                    <a:lnTo>
                      <a:pt x="1428750" y="885825"/>
                    </a:lnTo>
                    <a:lnTo>
                      <a:pt x="1428750" y="841375"/>
                    </a:lnTo>
                    <a:lnTo>
                      <a:pt x="1374775" y="841375"/>
                    </a:lnTo>
                    <a:lnTo>
                      <a:pt x="1374775" y="777875"/>
                    </a:lnTo>
                    <a:lnTo>
                      <a:pt x="977900" y="777875"/>
                    </a:lnTo>
                    <a:lnTo>
                      <a:pt x="977900" y="752475"/>
                    </a:lnTo>
                    <a:lnTo>
                      <a:pt x="946150" y="752475"/>
                    </a:lnTo>
                    <a:lnTo>
                      <a:pt x="946150" y="711200"/>
                    </a:lnTo>
                    <a:lnTo>
                      <a:pt x="793750" y="711200"/>
                    </a:lnTo>
                    <a:lnTo>
                      <a:pt x="793750" y="685800"/>
                    </a:lnTo>
                    <a:lnTo>
                      <a:pt x="692150" y="685800"/>
                    </a:lnTo>
                    <a:lnTo>
                      <a:pt x="692150" y="647700"/>
                    </a:lnTo>
                    <a:lnTo>
                      <a:pt x="660400" y="647700"/>
                    </a:lnTo>
                    <a:lnTo>
                      <a:pt x="660400" y="603250"/>
                    </a:lnTo>
                    <a:lnTo>
                      <a:pt x="654050" y="603250"/>
                    </a:lnTo>
                    <a:lnTo>
                      <a:pt x="654050" y="555625"/>
                    </a:lnTo>
                    <a:lnTo>
                      <a:pt x="609600" y="555625"/>
                    </a:lnTo>
                    <a:lnTo>
                      <a:pt x="609600" y="527050"/>
                    </a:lnTo>
                    <a:lnTo>
                      <a:pt x="574675" y="527050"/>
                    </a:lnTo>
                    <a:lnTo>
                      <a:pt x="574675" y="498475"/>
                    </a:lnTo>
                    <a:lnTo>
                      <a:pt x="561975" y="498475"/>
                    </a:lnTo>
                    <a:lnTo>
                      <a:pt x="561975" y="441325"/>
                    </a:lnTo>
                    <a:lnTo>
                      <a:pt x="555625" y="441325"/>
                    </a:lnTo>
                    <a:lnTo>
                      <a:pt x="555625" y="409575"/>
                    </a:lnTo>
                    <a:lnTo>
                      <a:pt x="527050" y="409575"/>
                    </a:lnTo>
                    <a:lnTo>
                      <a:pt x="527050" y="355600"/>
                    </a:lnTo>
                    <a:lnTo>
                      <a:pt x="415925" y="355600"/>
                    </a:lnTo>
                    <a:lnTo>
                      <a:pt x="415925" y="317500"/>
                    </a:lnTo>
                    <a:lnTo>
                      <a:pt x="400050" y="317500"/>
                    </a:lnTo>
                    <a:lnTo>
                      <a:pt x="400050" y="269875"/>
                    </a:lnTo>
                    <a:lnTo>
                      <a:pt x="381000" y="269875"/>
                    </a:lnTo>
                    <a:lnTo>
                      <a:pt x="381000" y="241300"/>
                    </a:lnTo>
                    <a:lnTo>
                      <a:pt x="282575" y="241300"/>
                    </a:lnTo>
                    <a:lnTo>
                      <a:pt x="282575" y="215900"/>
                    </a:lnTo>
                    <a:lnTo>
                      <a:pt x="222250" y="215900"/>
                    </a:lnTo>
                    <a:lnTo>
                      <a:pt x="222250" y="190500"/>
                    </a:lnTo>
                    <a:lnTo>
                      <a:pt x="200025" y="190500"/>
                    </a:lnTo>
                    <a:lnTo>
                      <a:pt x="200025" y="155575"/>
                    </a:lnTo>
                    <a:lnTo>
                      <a:pt x="187325" y="155575"/>
                    </a:lnTo>
                    <a:lnTo>
                      <a:pt x="187325" y="139700"/>
                    </a:lnTo>
                    <a:lnTo>
                      <a:pt x="174625" y="139700"/>
                    </a:lnTo>
                    <a:lnTo>
                      <a:pt x="174625" y="117475"/>
                    </a:lnTo>
                    <a:lnTo>
                      <a:pt x="133350" y="117475"/>
                    </a:lnTo>
                    <a:lnTo>
                      <a:pt x="133350" y="79375"/>
                    </a:lnTo>
                    <a:lnTo>
                      <a:pt x="82550" y="79375"/>
                    </a:lnTo>
                    <a:lnTo>
                      <a:pt x="82550" y="57150"/>
                    </a:lnTo>
                    <a:lnTo>
                      <a:pt x="60325" y="53975"/>
                    </a:lnTo>
                    <a:lnTo>
                      <a:pt x="60325" y="34925"/>
                    </a:lnTo>
                    <a:lnTo>
                      <a:pt x="0" y="34925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3" name="Freeform 114">
                <a:extLst>
                  <a:ext uri="{FF2B5EF4-FFF2-40B4-BE49-F238E27FC236}">
                    <a16:creationId xmlns:a16="http://schemas.microsoft.com/office/drawing/2014/main" id="{96DE804C-BE10-FDC1-DF58-A4003CE1C21B}"/>
                  </a:ext>
                </a:extLst>
              </p:cNvPr>
              <p:cNvSpPr/>
              <p:nvPr/>
            </p:nvSpPr>
            <p:spPr>
              <a:xfrm>
                <a:off x="7680401" y="2127250"/>
                <a:ext cx="996874" cy="1543050"/>
              </a:xfrm>
              <a:custGeom>
                <a:avLst/>
                <a:gdLst>
                  <a:gd name="csX0" fmla="*/ 0 w 1000125"/>
                  <a:gd name="csY0" fmla="*/ 0 h 1562100"/>
                  <a:gd name="csX1" fmla="*/ 41275 w 1000125"/>
                  <a:gd name="csY1" fmla="*/ 60325 h 1562100"/>
                  <a:gd name="csX2" fmla="*/ 60325 w 1000125"/>
                  <a:gd name="csY2" fmla="*/ 63500 h 1562100"/>
                  <a:gd name="csX3" fmla="*/ 76200 w 1000125"/>
                  <a:gd name="csY3" fmla="*/ 104775 h 1562100"/>
                  <a:gd name="csX4" fmla="*/ 88900 w 1000125"/>
                  <a:gd name="csY4" fmla="*/ 114300 h 1562100"/>
                  <a:gd name="csX5" fmla="*/ 107950 w 1000125"/>
                  <a:gd name="csY5" fmla="*/ 161925 h 1562100"/>
                  <a:gd name="csX6" fmla="*/ 127000 w 1000125"/>
                  <a:gd name="csY6" fmla="*/ 184150 h 1562100"/>
                  <a:gd name="csX7" fmla="*/ 139700 w 1000125"/>
                  <a:gd name="csY7" fmla="*/ 219075 h 1562100"/>
                  <a:gd name="csX8" fmla="*/ 161925 w 1000125"/>
                  <a:gd name="csY8" fmla="*/ 250825 h 1562100"/>
                  <a:gd name="csX9" fmla="*/ 168275 w 1000125"/>
                  <a:gd name="csY9" fmla="*/ 327025 h 1562100"/>
                  <a:gd name="csX10" fmla="*/ 200025 w 1000125"/>
                  <a:gd name="csY10" fmla="*/ 358775 h 1562100"/>
                  <a:gd name="csX11" fmla="*/ 215900 w 1000125"/>
                  <a:gd name="csY11" fmla="*/ 425450 h 1562100"/>
                  <a:gd name="csX12" fmla="*/ 263525 w 1000125"/>
                  <a:gd name="csY12" fmla="*/ 425450 h 1562100"/>
                  <a:gd name="csX13" fmla="*/ 263525 w 1000125"/>
                  <a:gd name="csY13" fmla="*/ 425450 h 1562100"/>
                  <a:gd name="csX14" fmla="*/ 263525 w 1000125"/>
                  <a:gd name="csY14" fmla="*/ 444500 h 1562100"/>
                  <a:gd name="csX15" fmla="*/ 292100 w 1000125"/>
                  <a:gd name="csY15" fmla="*/ 444500 h 1562100"/>
                  <a:gd name="csX16" fmla="*/ 292100 w 1000125"/>
                  <a:gd name="csY16" fmla="*/ 479425 h 1562100"/>
                  <a:gd name="csX17" fmla="*/ 327025 w 1000125"/>
                  <a:gd name="csY17" fmla="*/ 479425 h 1562100"/>
                  <a:gd name="csX18" fmla="*/ 327025 w 1000125"/>
                  <a:gd name="csY18" fmla="*/ 523875 h 1562100"/>
                  <a:gd name="csX19" fmla="*/ 352425 w 1000125"/>
                  <a:gd name="csY19" fmla="*/ 523875 h 1562100"/>
                  <a:gd name="csX20" fmla="*/ 352425 w 1000125"/>
                  <a:gd name="csY20" fmla="*/ 574675 h 1562100"/>
                  <a:gd name="csX21" fmla="*/ 390525 w 1000125"/>
                  <a:gd name="csY21" fmla="*/ 574675 h 1562100"/>
                  <a:gd name="csX22" fmla="*/ 390525 w 1000125"/>
                  <a:gd name="csY22" fmla="*/ 593725 h 1562100"/>
                  <a:gd name="csX23" fmla="*/ 425450 w 1000125"/>
                  <a:gd name="csY23" fmla="*/ 593725 h 1562100"/>
                  <a:gd name="csX24" fmla="*/ 425450 w 1000125"/>
                  <a:gd name="csY24" fmla="*/ 644525 h 1562100"/>
                  <a:gd name="csX25" fmla="*/ 447675 w 1000125"/>
                  <a:gd name="csY25" fmla="*/ 644525 h 1562100"/>
                  <a:gd name="csX26" fmla="*/ 447675 w 1000125"/>
                  <a:gd name="csY26" fmla="*/ 688975 h 1562100"/>
                  <a:gd name="csX27" fmla="*/ 460375 w 1000125"/>
                  <a:gd name="csY27" fmla="*/ 688975 h 1562100"/>
                  <a:gd name="csX28" fmla="*/ 460375 w 1000125"/>
                  <a:gd name="csY28" fmla="*/ 688975 h 1562100"/>
                  <a:gd name="csX29" fmla="*/ 488950 w 1000125"/>
                  <a:gd name="csY29" fmla="*/ 717550 h 1562100"/>
                  <a:gd name="csX30" fmla="*/ 488950 w 1000125"/>
                  <a:gd name="csY30" fmla="*/ 781050 h 1562100"/>
                  <a:gd name="csX31" fmla="*/ 511175 w 1000125"/>
                  <a:gd name="csY31" fmla="*/ 781050 h 1562100"/>
                  <a:gd name="csX32" fmla="*/ 511175 w 1000125"/>
                  <a:gd name="csY32" fmla="*/ 819150 h 1562100"/>
                  <a:gd name="csX33" fmla="*/ 552450 w 1000125"/>
                  <a:gd name="csY33" fmla="*/ 819150 h 1562100"/>
                  <a:gd name="csX34" fmla="*/ 552450 w 1000125"/>
                  <a:gd name="csY34" fmla="*/ 869950 h 1562100"/>
                  <a:gd name="csX35" fmla="*/ 593725 w 1000125"/>
                  <a:gd name="csY35" fmla="*/ 869950 h 1562100"/>
                  <a:gd name="csX36" fmla="*/ 593725 w 1000125"/>
                  <a:gd name="csY36" fmla="*/ 942975 h 1562100"/>
                  <a:gd name="csX37" fmla="*/ 625475 w 1000125"/>
                  <a:gd name="csY37" fmla="*/ 942975 h 1562100"/>
                  <a:gd name="csX38" fmla="*/ 625475 w 1000125"/>
                  <a:gd name="csY38" fmla="*/ 1003300 h 1562100"/>
                  <a:gd name="csX39" fmla="*/ 625475 w 1000125"/>
                  <a:gd name="csY39" fmla="*/ 1003300 h 1562100"/>
                  <a:gd name="csX40" fmla="*/ 650875 w 1000125"/>
                  <a:gd name="csY40" fmla="*/ 1028700 h 1562100"/>
                  <a:gd name="csX41" fmla="*/ 650875 w 1000125"/>
                  <a:gd name="csY41" fmla="*/ 1079500 h 1562100"/>
                  <a:gd name="csX42" fmla="*/ 695325 w 1000125"/>
                  <a:gd name="csY42" fmla="*/ 1079500 h 1562100"/>
                  <a:gd name="csX43" fmla="*/ 695325 w 1000125"/>
                  <a:gd name="csY43" fmla="*/ 1123950 h 1562100"/>
                  <a:gd name="csX44" fmla="*/ 727075 w 1000125"/>
                  <a:gd name="csY44" fmla="*/ 1123950 h 1562100"/>
                  <a:gd name="csX45" fmla="*/ 727075 w 1000125"/>
                  <a:gd name="csY45" fmla="*/ 1193800 h 1562100"/>
                  <a:gd name="csX46" fmla="*/ 746125 w 1000125"/>
                  <a:gd name="csY46" fmla="*/ 1193800 h 1562100"/>
                  <a:gd name="csX47" fmla="*/ 746125 w 1000125"/>
                  <a:gd name="csY47" fmla="*/ 1260475 h 1562100"/>
                  <a:gd name="csX48" fmla="*/ 774700 w 1000125"/>
                  <a:gd name="csY48" fmla="*/ 1260475 h 1562100"/>
                  <a:gd name="csX49" fmla="*/ 774700 w 1000125"/>
                  <a:gd name="csY49" fmla="*/ 1289050 h 1562100"/>
                  <a:gd name="csX50" fmla="*/ 803275 w 1000125"/>
                  <a:gd name="csY50" fmla="*/ 1289050 h 1562100"/>
                  <a:gd name="csX51" fmla="*/ 803275 w 1000125"/>
                  <a:gd name="csY51" fmla="*/ 1308100 h 1562100"/>
                  <a:gd name="csX52" fmla="*/ 863600 w 1000125"/>
                  <a:gd name="csY52" fmla="*/ 1308100 h 1562100"/>
                  <a:gd name="csX53" fmla="*/ 863600 w 1000125"/>
                  <a:gd name="csY53" fmla="*/ 1343025 h 1562100"/>
                  <a:gd name="csX54" fmla="*/ 889000 w 1000125"/>
                  <a:gd name="csY54" fmla="*/ 1343025 h 1562100"/>
                  <a:gd name="csX55" fmla="*/ 889000 w 1000125"/>
                  <a:gd name="csY55" fmla="*/ 1393825 h 1562100"/>
                  <a:gd name="csX56" fmla="*/ 920750 w 1000125"/>
                  <a:gd name="csY56" fmla="*/ 1393825 h 1562100"/>
                  <a:gd name="csX57" fmla="*/ 920750 w 1000125"/>
                  <a:gd name="csY57" fmla="*/ 1431925 h 1562100"/>
                  <a:gd name="csX58" fmla="*/ 946150 w 1000125"/>
                  <a:gd name="csY58" fmla="*/ 1431925 h 1562100"/>
                  <a:gd name="csX59" fmla="*/ 946150 w 1000125"/>
                  <a:gd name="csY59" fmla="*/ 1495425 h 1562100"/>
                  <a:gd name="csX60" fmla="*/ 974725 w 1000125"/>
                  <a:gd name="csY60" fmla="*/ 1495425 h 1562100"/>
                  <a:gd name="csX61" fmla="*/ 974725 w 1000125"/>
                  <a:gd name="csY61" fmla="*/ 1524000 h 1562100"/>
                  <a:gd name="csX62" fmla="*/ 1000125 w 1000125"/>
                  <a:gd name="csY62" fmla="*/ 1524000 h 1562100"/>
                  <a:gd name="csX63" fmla="*/ 1000125 w 1000125"/>
                  <a:gd name="csY63" fmla="*/ 1562100 h 156210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  <a:cxn ang="0">
                    <a:pos x="csX20" y="csY20"/>
                  </a:cxn>
                  <a:cxn ang="0">
                    <a:pos x="csX21" y="csY21"/>
                  </a:cxn>
                  <a:cxn ang="0">
                    <a:pos x="csX22" y="csY22"/>
                  </a:cxn>
                  <a:cxn ang="0">
                    <a:pos x="csX23" y="csY23"/>
                  </a:cxn>
                  <a:cxn ang="0">
                    <a:pos x="csX24" y="csY24"/>
                  </a:cxn>
                  <a:cxn ang="0">
                    <a:pos x="csX25" y="csY25"/>
                  </a:cxn>
                  <a:cxn ang="0">
                    <a:pos x="csX26" y="csY26"/>
                  </a:cxn>
                  <a:cxn ang="0">
                    <a:pos x="csX27" y="csY27"/>
                  </a:cxn>
                  <a:cxn ang="0">
                    <a:pos x="csX28" y="csY28"/>
                  </a:cxn>
                  <a:cxn ang="0">
                    <a:pos x="csX29" y="csY29"/>
                  </a:cxn>
                  <a:cxn ang="0">
                    <a:pos x="csX30" y="csY30"/>
                  </a:cxn>
                  <a:cxn ang="0">
                    <a:pos x="csX31" y="csY31"/>
                  </a:cxn>
                  <a:cxn ang="0">
                    <a:pos x="csX32" y="csY32"/>
                  </a:cxn>
                  <a:cxn ang="0">
                    <a:pos x="csX33" y="csY33"/>
                  </a:cxn>
                  <a:cxn ang="0">
                    <a:pos x="csX34" y="csY34"/>
                  </a:cxn>
                  <a:cxn ang="0">
                    <a:pos x="csX35" y="csY35"/>
                  </a:cxn>
                  <a:cxn ang="0">
                    <a:pos x="csX36" y="csY36"/>
                  </a:cxn>
                  <a:cxn ang="0">
                    <a:pos x="csX37" y="csY37"/>
                  </a:cxn>
                  <a:cxn ang="0">
                    <a:pos x="csX38" y="csY38"/>
                  </a:cxn>
                  <a:cxn ang="0">
                    <a:pos x="csX39" y="csY39"/>
                  </a:cxn>
                  <a:cxn ang="0">
                    <a:pos x="csX40" y="csY40"/>
                  </a:cxn>
                  <a:cxn ang="0">
                    <a:pos x="csX41" y="csY41"/>
                  </a:cxn>
                  <a:cxn ang="0">
                    <a:pos x="csX42" y="csY42"/>
                  </a:cxn>
                  <a:cxn ang="0">
                    <a:pos x="csX43" y="csY43"/>
                  </a:cxn>
                  <a:cxn ang="0">
                    <a:pos x="csX44" y="csY44"/>
                  </a:cxn>
                  <a:cxn ang="0">
                    <a:pos x="csX45" y="csY45"/>
                  </a:cxn>
                  <a:cxn ang="0">
                    <a:pos x="csX46" y="csY46"/>
                  </a:cxn>
                  <a:cxn ang="0">
                    <a:pos x="csX47" y="csY47"/>
                  </a:cxn>
                  <a:cxn ang="0">
                    <a:pos x="csX48" y="csY48"/>
                  </a:cxn>
                  <a:cxn ang="0">
                    <a:pos x="csX49" y="csY49"/>
                  </a:cxn>
                  <a:cxn ang="0">
                    <a:pos x="csX50" y="csY50"/>
                  </a:cxn>
                  <a:cxn ang="0">
                    <a:pos x="csX51" y="csY51"/>
                  </a:cxn>
                  <a:cxn ang="0">
                    <a:pos x="csX52" y="csY52"/>
                  </a:cxn>
                  <a:cxn ang="0">
                    <a:pos x="csX53" y="csY53"/>
                  </a:cxn>
                  <a:cxn ang="0">
                    <a:pos x="csX54" y="csY54"/>
                  </a:cxn>
                  <a:cxn ang="0">
                    <a:pos x="csX55" y="csY55"/>
                  </a:cxn>
                  <a:cxn ang="0">
                    <a:pos x="csX56" y="csY56"/>
                  </a:cxn>
                  <a:cxn ang="0">
                    <a:pos x="csX57" y="csY57"/>
                  </a:cxn>
                  <a:cxn ang="0">
                    <a:pos x="csX58" y="csY58"/>
                  </a:cxn>
                  <a:cxn ang="0">
                    <a:pos x="csX59" y="csY59"/>
                  </a:cxn>
                  <a:cxn ang="0">
                    <a:pos x="csX60" y="csY60"/>
                  </a:cxn>
                  <a:cxn ang="0">
                    <a:pos x="csX61" y="csY61"/>
                  </a:cxn>
                  <a:cxn ang="0">
                    <a:pos x="csX62" y="csY62"/>
                  </a:cxn>
                  <a:cxn ang="0">
                    <a:pos x="csX63" y="csY63"/>
                  </a:cxn>
                </a:cxnLst>
                <a:rect l="l" t="t" r="r" b="b"/>
                <a:pathLst>
                  <a:path w="1000125" h="1562100">
                    <a:moveTo>
                      <a:pt x="0" y="0"/>
                    </a:moveTo>
                    <a:lnTo>
                      <a:pt x="41275" y="60325"/>
                    </a:lnTo>
                    <a:lnTo>
                      <a:pt x="60325" y="63500"/>
                    </a:lnTo>
                    <a:lnTo>
                      <a:pt x="76200" y="104775"/>
                    </a:lnTo>
                    <a:lnTo>
                      <a:pt x="88900" y="114300"/>
                    </a:lnTo>
                    <a:lnTo>
                      <a:pt x="107950" y="161925"/>
                    </a:lnTo>
                    <a:lnTo>
                      <a:pt x="127000" y="184150"/>
                    </a:lnTo>
                    <a:lnTo>
                      <a:pt x="139700" y="219075"/>
                    </a:lnTo>
                    <a:lnTo>
                      <a:pt x="161925" y="250825"/>
                    </a:lnTo>
                    <a:lnTo>
                      <a:pt x="168275" y="327025"/>
                    </a:lnTo>
                    <a:lnTo>
                      <a:pt x="200025" y="358775"/>
                    </a:lnTo>
                    <a:lnTo>
                      <a:pt x="215900" y="425450"/>
                    </a:lnTo>
                    <a:lnTo>
                      <a:pt x="263525" y="425450"/>
                    </a:lnTo>
                    <a:lnTo>
                      <a:pt x="263525" y="425450"/>
                    </a:lnTo>
                    <a:lnTo>
                      <a:pt x="263525" y="444500"/>
                    </a:lnTo>
                    <a:lnTo>
                      <a:pt x="292100" y="444500"/>
                    </a:lnTo>
                    <a:lnTo>
                      <a:pt x="292100" y="479425"/>
                    </a:lnTo>
                    <a:lnTo>
                      <a:pt x="327025" y="479425"/>
                    </a:lnTo>
                    <a:lnTo>
                      <a:pt x="327025" y="523875"/>
                    </a:lnTo>
                    <a:lnTo>
                      <a:pt x="352425" y="523875"/>
                    </a:lnTo>
                    <a:lnTo>
                      <a:pt x="352425" y="574675"/>
                    </a:lnTo>
                    <a:lnTo>
                      <a:pt x="390525" y="574675"/>
                    </a:lnTo>
                    <a:lnTo>
                      <a:pt x="390525" y="593725"/>
                    </a:lnTo>
                    <a:lnTo>
                      <a:pt x="425450" y="593725"/>
                    </a:lnTo>
                    <a:lnTo>
                      <a:pt x="425450" y="644525"/>
                    </a:lnTo>
                    <a:lnTo>
                      <a:pt x="447675" y="644525"/>
                    </a:lnTo>
                    <a:lnTo>
                      <a:pt x="447675" y="688975"/>
                    </a:lnTo>
                    <a:lnTo>
                      <a:pt x="460375" y="688975"/>
                    </a:lnTo>
                    <a:lnTo>
                      <a:pt x="460375" y="688975"/>
                    </a:lnTo>
                    <a:lnTo>
                      <a:pt x="488950" y="717550"/>
                    </a:lnTo>
                    <a:lnTo>
                      <a:pt x="488950" y="781050"/>
                    </a:lnTo>
                    <a:lnTo>
                      <a:pt x="511175" y="781050"/>
                    </a:lnTo>
                    <a:lnTo>
                      <a:pt x="511175" y="819150"/>
                    </a:lnTo>
                    <a:lnTo>
                      <a:pt x="552450" y="819150"/>
                    </a:lnTo>
                    <a:lnTo>
                      <a:pt x="552450" y="869950"/>
                    </a:lnTo>
                    <a:lnTo>
                      <a:pt x="593725" y="869950"/>
                    </a:lnTo>
                    <a:lnTo>
                      <a:pt x="593725" y="942975"/>
                    </a:lnTo>
                    <a:lnTo>
                      <a:pt x="625475" y="942975"/>
                    </a:lnTo>
                    <a:lnTo>
                      <a:pt x="625475" y="1003300"/>
                    </a:lnTo>
                    <a:lnTo>
                      <a:pt x="625475" y="1003300"/>
                    </a:lnTo>
                    <a:lnTo>
                      <a:pt x="650875" y="1028700"/>
                    </a:lnTo>
                    <a:lnTo>
                      <a:pt x="650875" y="1079500"/>
                    </a:lnTo>
                    <a:lnTo>
                      <a:pt x="695325" y="1079500"/>
                    </a:lnTo>
                    <a:lnTo>
                      <a:pt x="695325" y="1123950"/>
                    </a:lnTo>
                    <a:lnTo>
                      <a:pt x="727075" y="1123950"/>
                    </a:lnTo>
                    <a:lnTo>
                      <a:pt x="727075" y="1193800"/>
                    </a:lnTo>
                    <a:lnTo>
                      <a:pt x="746125" y="1193800"/>
                    </a:lnTo>
                    <a:lnTo>
                      <a:pt x="746125" y="1260475"/>
                    </a:lnTo>
                    <a:lnTo>
                      <a:pt x="774700" y="1260475"/>
                    </a:lnTo>
                    <a:lnTo>
                      <a:pt x="774700" y="1289050"/>
                    </a:lnTo>
                    <a:lnTo>
                      <a:pt x="803275" y="1289050"/>
                    </a:lnTo>
                    <a:lnTo>
                      <a:pt x="803275" y="1308100"/>
                    </a:lnTo>
                    <a:lnTo>
                      <a:pt x="863600" y="1308100"/>
                    </a:lnTo>
                    <a:lnTo>
                      <a:pt x="863600" y="1343025"/>
                    </a:lnTo>
                    <a:lnTo>
                      <a:pt x="889000" y="1343025"/>
                    </a:lnTo>
                    <a:lnTo>
                      <a:pt x="889000" y="1393825"/>
                    </a:lnTo>
                    <a:lnTo>
                      <a:pt x="920750" y="1393825"/>
                    </a:lnTo>
                    <a:lnTo>
                      <a:pt x="920750" y="1431925"/>
                    </a:lnTo>
                    <a:lnTo>
                      <a:pt x="946150" y="1431925"/>
                    </a:lnTo>
                    <a:lnTo>
                      <a:pt x="946150" y="1495425"/>
                    </a:lnTo>
                    <a:lnTo>
                      <a:pt x="974725" y="1495425"/>
                    </a:lnTo>
                    <a:lnTo>
                      <a:pt x="974725" y="1524000"/>
                    </a:lnTo>
                    <a:lnTo>
                      <a:pt x="1000125" y="1524000"/>
                    </a:lnTo>
                    <a:lnTo>
                      <a:pt x="1000125" y="1562100"/>
                    </a:lnTo>
                  </a:path>
                </a:pathLst>
              </a:custGeom>
              <a:noFill/>
              <a:ln w="28575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4" name="Freeform 115">
                <a:extLst>
                  <a:ext uri="{FF2B5EF4-FFF2-40B4-BE49-F238E27FC236}">
                    <a16:creationId xmlns:a16="http://schemas.microsoft.com/office/drawing/2014/main" id="{4549AEF3-71B2-5677-FEF0-28E5764E7DE2}"/>
                  </a:ext>
                </a:extLst>
              </p:cNvPr>
              <p:cNvSpPr/>
              <p:nvPr/>
            </p:nvSpPr>
            <p:spPr>
              <a:xfrm>
                <a:off x="8686800" y="3648075"/>
                <a:ext cx="320675" cy="412750"/>
              </a:xfrm>
              <a:custGeom>
                <a:avLst/>
                <a:gdLst>
                  <a:gd name="csX0" fmla="*/ 0 w 320675"/>
                  <a:gd name="csY0" fmla="*/ 0 h 412750"/>
                  <a:gd name="csX1" fmla="*/ 0 w 320675"/>
                  <a:gd name="csY1" fmla="*/ 60325 h 412750"/>
                  <a:gd name="csX2" fmla="*/ 53975 w 320675"/>
                  <a:gd name="csY2" fmla="*/ 60325 h 412750"/>
                  <a:gd name="csX3" fmla="*/ 53975 w 320675"/>
                  <a:gd name="csY3" fmla="*/ 117475 h 412750"/>
                  <a:gd name="csX4" fmla="*/ 85725 w 320675"/>
                  <a:gd name="csY4" fmla="*/ 117475 h 412750"/>
                  <a:gd name="csX5" fmla="*/ 85725 w 320675"/>
                  <a:gd name="csY5" fmla="*/ 158750 h 412750"/>
                  <a:gd name="csX6" fmla="*/ 98425 w 320675"/>
                  <a:gd name="csY6" fmla="*/ 158750 h 412750"/>
                  <a:gd name="csX7" fmla="*/ 98425 w 320675"/>
                  <a:gd name="csY7" fmla="*/ 196850 h 412750"/>
                  <a:gd name="csX8" fmla="*/ 149225 w 320675"/>
                  <a:gd name="csY8" fmla="*/ 196850 h 412750"/>
                  <a:gd name="csX9" fmla="*/ 149225 w 320675"/>
                  <a:gd name="csY9" fmla="*/ 215900 h 412750"/>
                  <a:gd name="csX10" fmla="*/ 187325 w 320675"/>
                  <a:gd name="csY10" fmla="*/ 215900 h 412750"/>
                  <a:gd name="csX11" fmla="*/ 187325 w 320675"/>
                  <a:gd name="csY11" fmla="*/ 269875 h 412750"/>
                  <a:gd name="csX12" fmla="*/ 225425 w 320675"/>
                  <a:gd name="csY12" fmla="*/ 269875 h 412750"/>
                  <a:gd name="csX13" fmla="*/ 225425 w 320675"/>
                  <a:gd name="csY13" fmla="*/ 295275 h 412750"/>
                  <a:gd name="csX14" fmla="*/ 225425 w 320675"/>
                  <a:gd name="csY14" fmla="*/ 295275 h 412750"/>
                  <a:gd name="csX15" fmla="*/ 260350 w 320675"/>
                  <a:gd name="csY15" fmla="*/ 295275 h 412750"/>
                  <a:gd name="csX16" fmla="*/ 260350 w 320675"/>
                  <a:gd name="csY16" fmla="*/ 358775 h 412750"/>
                  <a:gd name="csX17" fmla="*/ 279400 w 320675"/>
                  <a:gd name="csY17" fmla="*/ 358775 h 412750"/>
                  <a:gd name="csX18" fmla="*/ 279400 w 320675"/>
                  <a:gd name="csY18" fmla="*/ 412750 h 412750"/>
                  <a:gd name="csX19" fmla="*/ 320675 w 320675"/>
                  <a:gd name="csY19" fmla="*/ 412750 h 412750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  <a:cxn ang="0">
                    <a:pos x="csX10" y="csY10"/>
                  </a:cxn>
                  <a:cxn ang="0">
                    <a:pos x="csX11" y="csY11"/>
                  </a:cxn>
                  <a:cxn ang="0">
                    <a:pos x="csX12" y="csY12"/>
                  </a:cxn>
                  <a:cxn ang="0">
                    <a:pos x="csX13" y="csY13"/>
                  </a:cxn>
                  <a:cxn ang="0">
                    <a:pos x="csX14" y="csY14"/>
                  </a:cxn>
                  <a:cxn ang="0">
                    <a:pos x="csX15" y="csY15"/>
                  </a:cxn>
                  <a:cxn ang="0">
                    <a:pos x="csX16" y="csY16"/>
                  </a:cxn>
                  <a:cxn ang="0">
                    <a:pos x="csX17" y="csY17"/>
                  </a:cxn>
                  <a:cxn ang="0">
                    <a:pos x="csX18" y="csY18"/>
                  </a:cxn>
                  <a:cxn ang="0">
                    <a:pos x="csX19" y="csY19"/>
                  </a:cxn>
                </a:cxnLst>
                <a:rect l="l" t="t" r="r" b="b"/>
                <a:pathLst>
                  <a:path w="320675" h="412750">
                    <a:moveTo>
                      <a:pt x="0" y="0"/>
                    </a:moveTo>
                    <a:lnTo>
                      <a:pt x="0" y="60325"/>
                    </a:lnTo>
                    <a:lnTo>
                      <a:pt x="53975" y="60325"/>
                    </a:lnTo>
                    <a:lnTo>
                      <a:pt x="53975" y="117475"/>
                    </a:lnTo>
                    <a:lnTo>
                      <a:pt x="85725" y="117475"/>
                    </a:lnTo>
                    <a:lnTo>
                      <a:pt x="85725" y="158750"/>
                    </a:lnTo>
                    <a:lnTo>
                      <a:pt x="98425" y="158750"/>
                    </a:lnTo>
                    <a:lnTo>
                      <a:pt x="98425" y="196850"/>
                    </a:lnTo>
                    <a:lnTo>
                      <a:pt x="149225" y="196850"/>
                    </a:lnTo>
                    <a:lnTo>
                      <a:pt x="149225" y="215900"/>
                    </a:lnTo>
                    <a:lnTo>
                      <a:pt x="187325" y="215900"/>
                    </a:lnTo>
                    <a:lnTo>
                      <a:pt x="187325" y="269875"/>
                    </a:lnTo>
                    <a:lnTo>
                      <a:pt x="225425" y="269875"/>
                    </a:lnTo>
                    <a:lnTo>
                      <a:pt x="225425" y="295275"/>
                    </a:lnTo>
                    <a:lnTo>
                      <a:pt x="225425" y="295275"/>
                    </a:lnTo>
                    <a:lnTo>
                      <a:pt x="260350" y="295275"/>
                    </a:lnTo>
                    <a:lnTo>
                      <a:pt x="260350" y="358775"/>
                    </a:lnTo>
                    <a:lnTo>
                      <a:pt x="279400" y="358775"/>
                    </a:lnTo>
                    <a:lnTo>
                      <a:pt x="279400" y="412750"/>
                    </a:lnTo>
                    <a:lnTo>
                      <a:pt x="320675" y="412750"/>
                    </a:lnTo>
                  </a:path>
                </a:pathLst>
              </a:custGeom>
              <a:noFill/>
              <a:ln w="28575">
                <a:solidFill>
                  <a:schemeClr val="accent6"/>
                </a:solidFill>
                <a:miter lim="800000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089420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5AF2B-5ACC-E015-9D29-41F6EC4DD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AF48BD2-19B8-8453-E98D-BA944BCA2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Daraxonrasib for Previously Treated Advanced PDAC With </a:t>
            </a:r>
            <a:br>
              <a:rPr lang="en-US" dirty="0"/>
            </a:br>
            <a:r>
              <a:rPr lang="en-US" i="1" dirty="0"/>
              <a:t>KRAS</a:t>
            </a:r>
            <a:r>
              <a:rPr lang="en-US" dirty="0"/>
              <a:t> G12 Mutations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AC6F47-3B77-F907-F43A-32B882BE6D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/>
              <a:t>Phase I/II study of daraxonrasib (RMC-6236) for patients with advanced solid tumors with </a:t>
            </a:r>
            <a:r>
              <a:rPr lang="en-US" sz="1800" i="1" dirty="0"/>
              <a:t>KRAS</a:t>
            </a:r>
            <a:r>
              <a:rPr lang="en-US" sz="1800" dirty="0"/>
              <a:t> G12 mutations (current report includes patients with previously treated PDAC treated with varied doses in dose escalation/optimization/expansion cohorts)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F60ED6-DC1D-71F3-7185-234DA1B8484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Garrido-Laguna. ASCO GI 2025. Abstr 722. NCT05379985.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3262401-64E5-B6E5-E6E7-CB56C0CE56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662" y="2733467"/>
            <a:ext cx="5161849" cy="3265135"/>
          </a:xfrm>
          <a:prstGeom prst="rect">
            <a:avLst/>
          </a:prstGeom>
        </p:spPr>
      </p:pic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7B4BDFC4-CEC1-B1A5-D847-A811760979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341716"/>
              </p:ext>
            </p:extLst>
          </p:nvPr>
        </p:nvGraphicFramePr>
        <p:xfrm>
          <a:off x="1965442" y="2299301"/>
          <a:ext cx="3417069" cy="1668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0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9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90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4717">
                <a:tc>
                  <a:txBody>
                    <a:bodyPr/>
                    <a:lstStyle/>
                    <a:p>
                      <a:r>
                        <a:rPr lang="en-US" sz="1050" dirty="0"/>
                        <a:t>Outcome (300 mg), %</a:t>
                      </a:r>
                      <a:endParaRPr sz="10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i="1" dirty="0"/>
                        <a:t>KRAS</a:t>
                      </a:r>
                      <a:r>
                        <a:rPr sz="1050" dirty="0"/>
                        <a:t> G12X</a:t>
                      </a:r>
                    </a:p>
                    <a:p>
                      <a:pPr algn="ctr"/>
                      <a:r>
                        <a:rPr sz="1050" dirty="0"/>
                        <a:t>(</a:t>
                      </a:r>
                      <a:r>
                        <a:rPr lang="en-US" sz="1050" dirty="0"/>
                        <a:t>n</a:t>
                      </a:r>
                      <a:r>
                        <a:rPr sz="1050" dirty="0"/>
                        <a:t> = 22)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i="1" dirty="0"/>
                        <a:t>RAS</a:t>
                      </a:r>
                      <a:r>
                        <a:rPr sz="1050" dirty="0"/>
                        <a:t> Mutant</a:t>
                      </a:r>
                    </a:p>
                    <a:p>
                      <a:pPr algn="ctr"/>
                      <a:r>
                        <a:rPr sz="1050" dirty="0"/>
                        <a:t>(</a:t>
                      </a:r>
                      <a:r>
                        <a:rPr lang="en-US" sz="1050" dirty="0"/>
                        <a:t>n</a:t>
                      </a:r>
                      <a:r>
                        <a:rPr sz="1050" dirty="0"/>
                        <a:t> = 37)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6830">
                <a:tc>
                  <a:txBody>
                    <a:bodyPr/>
                    <a:lstStyle/>
                    <a:p>
                      <a:r>
                        <a:rPr sz="1050" dirty="0"/>
                        <a:t>ORR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 dirty="0"/>
                        <a:t>36%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dirty="0"/>
                        <a:t>27%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6830">
                <a:tc>
                  <a:txBody>
                    <a:bodyPr/>
                    <a:lstStyle/>
                    <a:p>
                      <a:r>
                        <a:rPr sz="1050" dirty="0"/>
                        <a:t>DCR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b="1" dirty="0"/>
                        <a:t>91%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dirty="0"/>
                        <a:t>95%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717">
                <a:tc gridSpan="3"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bg1"/>
                          </a:solidFill>
                        </a:rPr>
                        <a:t>Outcome (160-300 mg), 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6830">
                <a:tc>
                  <a:txBody>
                    <a:bodyPr/>
                    <a:lstStyle/>
                    <a:p>
                      <a:r>
                        <a:rPr sz="1050" dirty="0"/>
                        <a:t>ORR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dirty="0"/>
                        <a:t>29%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dirty="0"/>
                        <a:t>25%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6830">
                <a:tc>
                  <a:txBody>
                    <a:bodyPr/>
                    <a:lstStyle/>
                    <a:p>
                      <a:r>
                        <a:rPr sz="1050" dirty="0"/>
                        <a:t>DCR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dirty="0"/>
                        <a:t>91%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dirty="0"/>
                        <a:t>93%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1" name="Picture 100">
            <a:extLst>
              <a:ext uri="{FF2B5EF4-FFF2-40B4-BE49-F238E27FC236}">
                <a16:creationId xmlns:a16="http://schemas.microsoft.com/office/drawing/2014/main" id="{D1C08ECA-EDD5-32EC-4636-3C0FE648E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8135" y="2299301"/>
            <a:ext cx="5950898" cy="3564294"/>
          </a:xfrm>
          <a:prstGeom prst="rect">
            <a:avLst/>
          </a:prstGeom>
        </p:spPr>
      </p:pic>
      <p:sp>
        <p:nvSpPr>
          <p:cNvPr id="139" name="Content Placeholder 5">
            <a:extLst>
              <a:ext uri="{FF2B5EF4-FFF2-40B4-BE49-F238E27FC236}">
                <a16:creationId xmlns:a16="http://schemas.microsoft.com/office/drawing/2014/main" id="{63F03AB4-AE3E-9E7D-899B-5C13B28155FB}"/>
              </a:ext>
            </a:extLst>
          </p:cNvPr>
          <p:cNvSpPr txBox="1">
            <a:spLocks/>
          </p:cNvSpPr>
          <p:nvPr/>
        </p:nvSpPr>
        <p:spPr>
          <a:xfrm>
            <a:off x="8119307" y="5902018"/>
            <a:ext cx="1942518" cy="2546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dirty="0"/>
              <a:t>Mo</a:t>
            </a:r>
          </a:p>
        </p:txBody>
      </p:sp>
      <p:sp>
        <p:nvSpPr>
          <p:cNvPr id="156" name="Content Placeholder 5">
            <a:extLst>
              <a:ext uri="{FF2B5EF4-FFF2-40B4-BE49-F238E27FC236}">
                <a16:creationId xmlns:a16="http://schemas.microsoft.com/office/drawing/2014/main" id="{ED94600B-7FDB-0934-9CF1-13D9DE749F35}"/>
              </a:ext>
            </a:extLst>
          </p:cNvPr>
          <p:cNvSpPr txBox="1">
            <a:spLocks/>
          </p:cNvSpPr>
          <p:nvPr/>
        </p:nvSpPr>
        <p:spPr>
          <a:xfrm rot="16200000">
            <a:off x="4923303" y="3812977"/>
            <a:ext cx="1942518" cy="2546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dirty="0"/>
              <a:t>OS (%)</a:t>
            </a:r>
          </a:p>
        </p:txBody>
      </p:sp>
      <p:graphicFrame>
        <p:nvGraphicFramePr>
          <p:cNvPr id="157" name="Table 156">
            <a:extLst>
              <a:ext uri="{FF2B5EF4-FFF2-40B4-BE49-F238E27FC236}">
                <a16:creationId xmlns:a16="http://schemas.microsoft.com/office/drawing/2014/main" id="{266F7576-4734-0EDC-5A27-E796BF2CEF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229535"/>
              </p:ext>
            </p:extLst>
          </p:nvPr>
        </p:nvGraphicFramePr>
        <p:xfrm>
          <a:off x="6406613" y="3348506"/>
          <a:ext cx="3290463" cy="2171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9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0731">
                  <a:extLst>
                    <a:ext uri="{9D8B030D-6E8A-4147-A177-3AD203B41FA5}">
                      <a16:colId xmlns:a16="http://schemas.microsoft.com/office/drawing/2014/main" val="3807201206"/>
                    </a:ext>
                  </a:extLst>
                </a:gridCol>
                <a:gridCol w="10968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6823">
                <a:tc>
                  <a:txBody>
                    <a:bodyPr/>
                    <a:lstStyle/>
                    <a:p>
                      <a:r>
                        <a:rPr lang="en-US" sz="1050" dirty="0"/>
                        <a:t>Outcome </a:t>
                      </a:r>
                      <a:br>
                        <a:rPr lang="en-US" sz="1050" dirty="0"/>
                      </a:br>
                      <a:r>
                        <a:rPr lang="en-US" sz="1050" dirty="0"/>
                        <a:t>(300 mg)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i="1"/>
                        <a:t>KRAS</a:t>
                      </a:r>
                      <a:r>
                        <a:rPr lang="en-US" sz="1050"/>
                        <a:t> G12X</a:t>
                      </a:r>
                    </a:p>
                    <a:p>
                      <a:pPr algn="ctr"/>
                      <a:r>
                        <a:rPr lang="en-US" sz="1050"/>
                        <a:t>(n = 22)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050" i="1" dirty="0"/>
                        <a:t>RAS</a:t>
                      </a:r>
                      <a:r>
                        <a:rPr sz="1050" dirty="0"/>
                        <a:t> Mutant</a:t>
                      </a:r>
                    </a:p>
                    <a:p>
                      <a:pPr algn="ctr"/>
                      <a:r>
                        <a:rPr sz="1050" dirty="0"/>
                        <a:t>(</a:t>
                      </a:r>
                      <a:r>
                        <a:rPr lang="en-US" sz="1050" dirty="0"/>
                        <a:t>n</a:t>
                      </a:r>
                      <a:r>
                        <a:rPr sz="1050" dirty="0"/>
                        <a:t> = 37)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614">
                <a:tc>
                  <a:txBody>
                    <a:bodyPr/>
                    <a:lstStyle/>
                    <a:p>
                      <a:r>
                        <a:rPr lang="en-US" sz="1050" dirty="0"/>
                        <a:t>Median PFS, </a:t>
                      </a:r>
                      <a:r>
                        <a:rPr lang="en-US" sz="1050" dirty="0" err="1"/>
                        <a:t>mo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/>
                        <a:t>8.8</a:t>
                      </a:r>
                      <a:endParaRPr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8.5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614">
                <a:tc>
                  <a:txBody>
                    <a:bodyPr/>
                    <a:lstStyle/>
                    <a:p>
                      <a:r>
                        <a:rPr lang="en-US" sz="1050" dirty="0"/>
                        <a:t>Median OS, </a:t>
                      </a:r>
                      <a:r>
                        <a:rPr lang="en-US" sz="1050" dirty="0" err="1"/>
                        <a:t>mo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/>
                        <a:t>NE</a:t>
                      </a:r>
                      <a:endParaRPr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NE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8614">
                <a:tc>
                  <a:txBody>
                    <a:bodyPr/>
                    <a:lstStyle/>
                    <a:p>
                      <a:r>
                        <a:rPr lang="en-US" sz="1050" dirty="0"/>
                        <a:t>6-mo OS, %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/>
                        <a:t>100</a:t>
                      </a:r>
                      <a:endParaRPr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97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868578"/>
                  </a:ext>
                </a:extLst>
              </a:tr>
              <a:tr h="138614">
                <a:tc gridSpan="3"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bg1"/>
                          </a:solidFill>
                        </a:rPr>
                        <a:t>Outcome (160-300 mg)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8614">
                <a:tc>
                  <a:txBody>
                    <a:bodyPr/>
                    <a:lstStyle/>
                    <a:p>
                      <a:r>
                        <a:rPr lang="en-US" sz="1050" dirty="0"/>
                        <a:t>Median PFS, </a:t>
                      </a:r>
                      <a:r>
                        <a:rPr lang="en-US" sz="1050" dirty="0" err="1"/>
                        <a:t>mo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8.5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7.6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8614">
                <a:tc>
                  <a:txBody>
                    <a:bodyPr/>
                    <a:lstStyle/>
                    <a:p>
                      <a:r>
                        <a:rPr lang="en-US" sz="1050" dirty="0"/>
                        <a:t>Median OS, </a:t>
                      </a:r>
                      <a:r>
                        <a:rPr lang="en-US" sz="1050" dirty="0" err="1"/>
                        <a:t>mo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14.5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14.5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990725"/>
                  </a:ext>
                </a:extLst>
              </a:tr>
              <a:tr h="138614">
                <a:tc>
                  <a:txBody>
                    <a:bodyPr/>
                    <a:lstStyle/>
                    <a:p>
                      <a:r>
                        <a:rPr lang="en-US" sz="1050" dirty="0"/>
                        <a:t>6-mo OS, %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89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/>
                        <a:t>91</a:t>
                      </a:r>
                      <a:endParaRPr sz="105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71" name="Content Placeholder 5">
            <a:extLst>
              <a:ext uri="{FF2B5EF4-FFF2-40B4-BE49-F238E27FC236}">
                <a16:creationId xmlns:a16="http://schemas.microsoft.com/office/drawing/2014/main" id="{CEA87AAC-6B18-0A29-6C81-CC0119216629}"/>
              </a:ext>
            </a:extLst>
          </p:cNvPr>
          <p:cNvSpPr txBox="1">
            <a:spLocks/>
          </p:cNvSpPr>
          <p:nvPr/>
        </p:nvSpPr>
        <p:spPr>
          <a:xfrm>
            <a:off x="9857910" y="2714405"/>
            <a:ext cx="1942518" cy="2546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b="1" i="1" dirty="0">
                <a:solidFill>
                  <a:srgbClr val="00B050"/>
                </a:solidFill>
              </a:rPr>
              <a:t>KRAS</a:t>
            </a:r>
            <a:r>
              <a:rPr lang="en-US" sz="1400" b="1" dirty="0">
                <a:solidFill>
                  <a:srgbClr val="00B050"/>
                </a:solidFill>
              </a:rPr>
              <a:t> G12X</a:t>
            </a:r>
          </a:p>
        </p:txBody>
      </p:sp>
      <p:sp>
        <p:nvSpPr>
          <p:cNvPr id="173" name="Content Placeholder 5">
            <a:extLst>
              <a:ext uri="{FF2B5EF4-FFF2-40B4-BE49-F238E27FC236}">
                <a16:creationId xmlns:a16="http://schemas.microsoft.com/office/drawing/2014/main" id="{91AD14AF-116A-041B-3D67-9EB64E5E73DC}"/>
              </a:ext>
            </a:extLst>
          </p:cNvPr>
          <p:cNvSpPr txBox="1">
            <a:spLocks/>
          </p:cNvSpPr>
          <p:nvPr/>
        </p:nvSpPr>
        <p:spPr>
          <a:xfrm>
            <a:off x="9839248" y="3398966"/>
            <a:ext cx="1942518" cy="2546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400" b="1" dirty="0">
                <a:solidFill>
                  <a:schemeClr val="bg2">
                    <a:lumMod val="50000"/>
                  </a:schemeClr>
                </a:solidFill>
              </a:rPr>
              <a:t>RAS Mutant</a:t>
            </a:r>
          </a:p>
        </p:txBody>
      </p:sp>
      <p:sp>
        <p:nvSpPr>
          <p:cNvPr id="174" name="Content Placeholder 5">
            <a:extLst>
              <a:ext uri="{FF2B5EF4-FFF2-40B4-BE49-F238E27FC236}">
                <a16:creationId xmlns:a16="http://schemas.microsoft.com/office/drawing/2014/main" id="{72A7EF33-A751-A5A2-9730-851C08A31627}"/>
              </a:ext>
            </a:extLst>
          </p:cNvPr>
          <p:cNvSpPr txBox="1">
            <a:spLocks/>
          </p:cNvSpPr>
          <p:nvPr/>
        </p:nvSpPr>
        <p:spPr>
          <a:xfrm rot="16200000">
            <a:off x="-1673729" y="4194487"/>
            <a:ext cx="4003074" cy="212702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100" dirty="0"/>
              <a:t>Best Change in SOD From Baseline in Target Lesions (%)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A0393B94-E2EB-9DC0-EDC2-7BA2F06BBEE0}"/>
              </a:ext>
            </a:extLst>
          </p:cNvPr>
          <p:cNvSpPr/>
          <p:nvPr/>
        </p:nvSpPr>
        <p:spPr>
          <a:xfrm>
            <a:off x="697943" y="5261193"/>
            <a:ext cx="1546242" cy="6501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641EEEBE-03E7-BECE-6B06-C5CE5DB58E4F}"/>
              </a:ext>
            </a:extLst>
          </p:cNvPr>
          <p:cNvGrpSpPr/>
          <p:nvPr/>
        </p:nvGrpSpPr>
        <p:grpSpPr>
          <a:xfrm>
            <a:off x="818898" y="5327528"/>
            <a:ext cx="2215667" cy="476467"/>
            <a:chOff x="2237897" y="5516852"/>
            <a:chExt cx="2215667" cy="476467"/>
          </a:xfrm>
        </p:grpSpPr>
        <p:sp>
          <p:nvSpPr>
            <p:cNvPr id="175" name="Content Placeholder 5">
              <a:extLst>
                <a:ext uri="{FF2B5EF4-FFF2-40B4-BE49-F238E27FC236}">
                  <a16:creationId xmlns:a16="http://schemas.microsoft.com/office/drawing/2014/main" id="{3FE962A3-7C20-9A08-D85A-AA078B78EFE4}"/>
                </a:ext>
              </a:extLst>
            </p:cNvPr>
            <p:cNvSpPr txBox="1">
              <a:spLocks/>
            </p:cNvSpPr>
            <p:nvPr/>
          </p:nvSpPr>
          <p:spPr>
            <a:xfrm>
              <a:off x="2511046" y="5516852"/>
              <a:ext cx="1942518" cy="254624"/>
            </a:xfrm>
            <a:prstGeom prst="rect">
              <a:avLst/>
            </a:prstGeom>
          </p:spPr>
          <p:txBody>
            <a:bodyPr vert="horz" lIns="0" tIns="0" rIns="0" bIns="0" rtlCol="0">
              <a:noAutofit/>
            </a:bodyPr>
            <a:lstStyle>
              <a:lvl1pPr marL="342900" indent="-3429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SzPct val="75000"/>
                <a:buFontTx/>
                <a:buBlip>
                  <a:blip r:embed="rId5">
                    <a:extLst>
                      <a:ext uri="{96DAC541-7B7A-43D3-8B79-37D633B846F1}">
                        <asvg:svgBlip xmlns:asvg="http://schemas.microsoft.com/office/drawing/2016/SVG/main" r:embed="rId6"/>
                      </a:ext>
                    </a:extLst>
                  </a:blip>
                </a:buBlip>
                <a:defRPr lang="en-US" sz="2400" kern="1200" dirty="0" smtClean="0">
                  <a:solidFill>
                    <a:schemeClr val="tx1"/>
                  </a:solidFill>
                  <a:latin typeface="Poppins" pitchFamily="2" charset="77"/>
                  <a:ea typeface="+mn-ea"/>
                  <a:cs typeface="Poppins" pitchFamily="2" charset="77"/>
                </a:defRPr>
              </a:lvl1pPr>
              <a:lvl2pPr marL="231775" indent="-231775" algn="l" defTabSz="914400" rtl="0" eaLnBrk="1" latinLnBrk="0" hangingPunct="1">
                <a:lnSpc>
                  <a:spcPct val="110000"/>
                </a:lnSpc>
                <a:spcBef>
                  <a:spcPts val="500"/>
                </a:spcBef>
                <a:buFont typeface="Poppins" panose="00000500000000000000" pitchFamily="2" charset="0"/>
                <a:buChar char="•"/>
                <a:defRPr sz="2000" kern="1200">
                  <a:solidFill>
                    <a:schemeClr val="tx1"/>
                  </a:solidFill>
                  <a:latin typeface="Poppins" pitchFamily="2" charset="77"/>
                  <a:ea typeface="+mn-ea"/>
                  <a:cs typeface="Poppins" pitchFamily="2" charset="77"/>
                </a:defRPr>
              </a:lvl2pPr>
              <a:lvl3pPr marL="4572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Font typeface="Arial" panose="020B0604020202020204" pitchFamily="34" charset="0"/>
                <a:buChar char="•"/>
                <a:defRPr sz="2200" kern="1200">
                  <a:solidFill>
                    <a:schemeClr val="tx1"/>
                  </a:solidFill>
                  <a:latin typeface="Poppins" pitchFamily="2" charset="77"/>
                  <a:ea typeface="+mn-ea"/>
                  <a:cs typeface="Poppins" pitchFamily="2" charset="77"/>
                </a:defRPr>
              </a:lvl3pPr>
              <a:lvl4pPr marL="6858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Font typeface="Calibri" panose="020F0502020204030204" pitchFamily="34" charset="0"/>
                <a:buChar char="─"/>
                <a:defRPr lang="en-US" sz="2000" kern="1200" dirty="0">
                  <a:solidFill>
                    <a:schemeClr val="tx1"/>
                  </a:solidFill>
                  <a:latin typeface="Poppins" pitchFamily="2" charset="77"/>
                  <a:ea typeface="+mn-ea"/>
                  <a:cs typeface="Poppins" pitchFamily="2" charset="77"/>
                </a:defRPr>
              </a:lvl4pPr>
              <a:lvl5pPr marL="971550" indent="-28575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Poppins" pitchFamily="2" charset="77"/>
                  <a:ea typeface="+mn-ea"/>
                  <a:cs typeface="Poppins" pitchFamily="2" charset="77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1400" i="1" dirty="0"/>
                <a:t>KRAS</a:t>
              </a:r>
              <a:r>
                <a:rPr lang="en-US" sz="1400" dirty="0"/>
                <a:t> G12X</a:t>
              </a:r>
              <a:br>
                <a:rPr lang="en-US" sz="1400" dirty="0"/>
              </a:br>
              <a:r>
                <a:rPr lang="en-US" sz="1400" i="1" dirty="0"/>
                <a:t>RAS</a:t>
              </a:r>
              <a:r>
                <a:rPr lang="en-US" sz="1400" dirty="0"/>
                <a:t> Other</a:t>
              </a:r>
              <a:br>
                <a:rPr lang="en-US" sz="1400" dirty="0"/>
              </a:br>
              <a:r>
                <a:rPr lang="en-US" sz="1400" dirty="0"/>
                <a:t>On treatment</a:t>
              </a:r>
              <a:br>
                <a:rPr lang="en-US" sz="1400" dirty="0"/>
              </a:br>
              <a:endParaRPr lang="en-US" sz="1400" dirty="0"/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BE2E1C81-B202-154E-10A3-8E373C80CAFC}"/>
                </a:ext>
              </a:extLst>
            </p:cNvPr>
            <p:cNvSpPr/>
            <p:nvPr/>
          </p:nvSpPr>
          <p:spPr>
            <a:xfrm>
              <a:off x="2267044" y="5516852"/>
              <a:ext cx="137651" cy="137651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BF7D5946-3392-25C9-0E61-84A33605D1B5}"/>
                </a:ext>
              </a:extLst>
            </p:cNvPr>
            <p:cNvSpPr/>
            <p:nvPr/>
          </p:nvSpPr>
          <p:spPr>
            <a:xfrm>
              <a:off x="2267044" y="5726088"/>
              <a:ext cx="137651" cy="1376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79" name="Straight Arrow Connector 178">
              <a:extLst>
                <a:ext uri="{FF2B5EF4-FFF2-40B4-BE49-F238E27FC236}">
                  <a16:creationId xmlns:a16="http://schemas.microsoft.com/office/drawing/2014/main" id="{9FB21C95-CF37-4948-1C1C-31B9587C3207}"/>
                </a:ext>
              </a:extLst>
            </p:cNvPr>
            <p:cNvCxnSpPr/>
            <p:nvPr/>
          </p:nvCxnSpPr>
          <p:spPr>
            <a:xfrm>
              <a:off x="2237897" y="5993319"/>
              <a:ext cx="19594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992246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4872A4-81B0-E037-1C0F-7F7BF0982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6B20879-8D3E-0A67-B961-64DB2557C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 err="1"/>
              <a:t>Daraxonrasib</a:t>
            </a:r>
            <a:r>
              <a:rPr lang="en-US" dirty="0"/>
              <a:t>: Safety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1E3492F-81DD-6D31-F1E7-28D0C46B404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Garrido-Laguna. ASCO GI 2025. Abstr 722. NCT05379985.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F081EEA-B851-9D8E-6382-402BF8527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853222"/>
              </p:ext>
            </p:extLst>
          </p:nvPr>
        </p:nvGraphicFramePr>
        <p:xfrm>
          <a:off x="231079" y="1145394"/>
          <a:ext cx="11740259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5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5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5001">
                  <a:extLst>
                    <a:ext uri="{9D8B030D-6E8A-4147-A177-3AD203B41FA5}">
                      <a16:colId xmlns:a16="http://schemas.microsoft.com/office/drawing/2014/main" val="2678403387"/>
                    </a:ext>
                  </a:extLst>
                </a:gridCol>
                <a:gridCol w="2135001">
                  <a:extLst>
                    <a:ext uri="{9D8B030D-6E8A-4147-A177-3AD203B41FA5}">
                      <a16:colId xmlns:a16="http://schemas.microsoft.com/office/drawing/2014/main" val="4249668698"/>
                    </a:ext>
                  </a:extLst>
                </a:gridCol>
              </a:tblGrid>
              <a:tr h="241652">
                <a:tc rowSpan="2"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1"/>
                          </a:solidFill>
                        </a:rPr>
                        <a:t>TRAEs, n (%)</a:t>
                      </a:r>
                      <a:endParaRPr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160-300 mg (N = 127)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4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300 mg (n = 76)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sz="14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6768287"/>
                  </a:ext>
                </a:extLst>
              </a:tr>
              <a:tr h="241652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chemeClr val="bg1"/>
                          </a:solidFill>
                        </a:rPr>
                        <a:t>Any Grade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chemeClr val="bg1"/>
                          </a:solidFill>
                        </a:rPr>
                        <a:t>Grade ≥3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chemeClr val="bg1"/>
                          </a:solidFill>
                        </a:rPr>
                        <a:t>Any Grade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b="1" dirty="0">
                          <a:solidFill>
                            <a:schemeClr val="bg1"/>
                          </a:solidFill>
                        </a:rPr>
                        <a:t>Grade ≥3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r>
                        <a:rPr lang="en-US" sz="1400" dirty="0"/>
                        <a:t>Any</a:t>
                      </a:r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124 (98)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37 (29)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73 (96)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26 (34)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r>
                        <a:rPr lang="en-US" sz="1400" dirty="0"/>
                        <a:t>O</a:t>
                      </a:r>
                      <a:r>
                        <a:rPr sz="1400" dirty="0"/>
                        <a:t>ccurring in ≥15% of patients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Rash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115 (91)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10 (8)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69 (91)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6 (8)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Diarrhea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61 (48)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3 (2)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40 (53)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3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Nausea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54 (43)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0 (0)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29 (38)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0 (0)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Vomiting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39 (31)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0 (0)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27 (36)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0 (0)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Stomatitis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39 (31)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4 (3)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26 (34)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3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Fatigue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25 (20)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 (1)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12 (16)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1 (1)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Paronychia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17 (13)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0 (0)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10 (13)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0 (0)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Mucosal inflammation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16 (13)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 (1)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13 (17)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 (1)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r>
                        <a:rPr sz="1400" dirty="0"/>
                        <a:t>Other select TRAEs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Anemia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11 (9)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7 (6)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6 (8)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5 (7)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ALT increased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10 (8)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3 (2)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5 (7)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3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AST increased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9 (7)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2 (2)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4 (5)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1 (1)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16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sz="1400" dirty="0"/>
                        <a:t>Neutrophil count decreased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/>
                        <a:t>7 (6)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2 (2)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5 (7)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400" dirty="0"/>
                        <a:t>2 (3)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B65461-B7E4-636E-5665-BD0225B305BA}"/>
              </a:ext>
            </a:extLst>
          </p:cNvPr>
          <p:cNvSpPr/>
          <p:nvPr/>
        </p:nvSpPr>
        <p:spPr>
          <a:xfrm>
            <a:off x="231078" y="2361565"/>
            <a:ext cx="11729844" cy="18288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3271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FE2B67E-278C-5917-E532-087A0AD41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Learning From CRC (BEACON and BREAKWATER): Earlier Line and Chemo Combinations to Prevent Polygenic Resistance</a:t>
            </a:r>
          </a:p>
        </p:txBody>
      </p: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63AEBC37-25C6-D3CA-68B1-B46B0FD8CE80}"/>
              </a:ext>
            </a:extLst>
          </p:cNvPr>
          <p:cNvGrpSpPr/>
          <p:nvPr/>
        </p:nvGrpSpPr>
        <p:grpSpPr>
          <a:xfrm>
            <a:off x="6899275" y="3270250"/>
            <a:ext cx="4168775" cy="1997075"/>
            <a:chOff x="6899275" y="3270250"/>
            <a:chExt cx="4168775" cy="1997075"/>
          </a:xfrm>
        </p:grpSpPr>
        <p:sp>
          <p:nvSpPr>
            <p:cNvPr id="154" name="Freeform 124">
              <a:extLst>
                <a:ext uri="{FF2B5EF4-FFF2-40B4-BE49-F238E27FC236}">
                  <a16:creationId xmlns:a16="http://schemas.microsoft.com/office/drawing/2014/main" id="{7E3E5FB3-6B46-98B8-375E-20FD7D73A169}"/>
                </a:ext>
              </a:extLst>
            </p:cNvPr>
            <p:cNvSpPr/>
            <p:nvPr/>
          </p:nvSpPr>
          <p:spPr>
            <a:xfrm>
              <a:off x="9226550" y="4791075"/>
              <a:ext cx="1841500" cy="476250"/>
            </a:xfrm>
            <a:custGeom>
              <a:avLst/>
              <a:gdLst>
                <a:gd name="csX0" fmla="*/ 1841500 w 1841500"/>
                <a:gd name="csY0" fmla="*/ 476250 h 476250"/>
                <a:gd name="csX1" fmla="*/ 923925 w 1841500"/>
                <a:gd name="csY1" fmla="*/ 476250 h 476250"/>
                <a:gd name="csX2" fmla="*/ 923925 w 1841500"/>
                <a:gd name="csY2" fmla="*/ 476250 h 476250"/>
                <a:gd name="csX3" fmla="*/ 923925 w 1841500"/>
                <a:gd name="csY3" fmla="*/ 450850 h 476250"/>
                <a:gd name="csX4" fmla="*/ 860425 w 1841500"/>
                <a:gd name="csY4" fmla="*/ 450850 h 476250"/>
                <a:gd name="csX5" fmla="*/ 860425 w 1841500"/>
                <a:gd name="csY5" fmla="*/ 419100 h 476250"/>
                <a:gd name="csX6" fmla="*/ 762000 w 1841500"/>
                <a:gd name="csY6" fmla="*/ 419100 h 476250"/>
                <a:gd name="csX7" fmla="*/ 762000 w 1841500"/>
                <a:gd name="csY7" fmla="*/ 400050 h 476250"/>
                <a:gd name="csX8" fmla="*/ 730250 w 1841500"/>
                <a:gd name="csY8" fmla="*/ 400050 h 476250"/>
                <a:gd name="csX9" fmla="*/ 730250 w 1841500"/>
                <a:gd name="csY9" fmla="*/ 365125 h 476250"/>
                <a:gd name="csX10" fmla="*/ 676275 w 1841500"/>
                <a:gd name="csY10" fmla="*/ 365125 h 476250"/>
                <a:gd name="csX11" fmla="*/ 676275 w 1841500"/>
                <a:gd name="csY11" fmla="*/ 336550 h 476250"/>
                <a:gd name="csX12" fmla="*/ 596900 w 1841500"/>
                <a:gd name="csY12" fmla="*/ 336550 h 476250"/>
                <a:gd name="csX13" fmla="*/ 596900 w 1841500"/>
                <a:gd name="csY13" fmla="*/ 282575 h 476250"/>
                <a:gd name="csX14" fmla="*/ 530225 w 1841500"/>
                <a:gd name="csY14" fmla="*/ 282575 h 476250"/>
                <a:gd name="csX15" fmla="*/ 530225 w 1841500"/>
                <a:gd name="csY15" fmla="*/ 254000 h 476250"/>
                <a:gd name="csX16" fmla="*/ 504825 w 1841500"/>
                <a:gd name="csY16" fmla="*/ 254000 h 476250"/>
                <a:gd name="csX17" fmla="*/ 504825 w 1841500"/>
                <a:gd name="csY17" fmla="*/ 215900 h 476250"/>
                <a:gd name="csX18" fmla="*/ 425450 w 1841500"/>
                <a:gd name="csY18" fmla="*/ 215900 h 476250"/>
                <a:gd name="csX19" fmla="*/ 425450 w 1841500"/>
                <a:gd name="csY19" fmla="*/ 184150 h 476250"/>
                <a:gd name="csX20" fmla="*/ 387350 w 1841500"/>
                <a:gd name="csY20" fmla="*/ 184150 h 476250"/>
                <a:gd name="csX21" fmla="*/ 387350 w 1841500"/>
                <a:gd name="csY21" fmla="*/ 158750 h 476250"/>
                <a:gd name="csX22" fmla="*/ 276225 w 1841500"/>
                <a:gd name="csY22" fmla="*/ 158750 h 476250"/>
                <a:gd name="csX23" fmla="*/ 241300 w 1841500"/>
                <a:gd name="csY23" fmla="*/ 73025 h 476250"/>
                <a:gd name="csX24" fmla="*/ 241300 w 1841500"/>
                <a:gd name="csY24" fmla="*/ 73025 h 476250"/>
                <a:gd name="csX25" fmla="*/ 225425 w 1841500"/>
                <a:gd name="csY25" fmla="*/ 57150 h 476250"/>
                <a:gd name="csX26" fmla="*/ 180975 w 1841500"/>
                <a:gd name="csY26" fmla="*/ 57150 h 476250"/>
                <a:gd name="csX27" fmla="*/ 180975 w 1841500"/>
                <a:gd name="csY27" fmla="*/ 22225 h 476250"/>
                <a:gd name="csX28" fmla="*/ 127000 w 1841500"/>
                <a:gd name="csY28" fmla="*/ 22225 h 476250"/>
                <a:gd name="csX29" fmla="*/ 127000 w 1841500"/>
                <a:gd name="csY29" fmla="*/ 0 h 476250"/>
                <a:gd name="csX30" fmla="*/ 0 w 1841500"/>
                <a:gd name="csY30" fmla="*/ 0 h 4762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</a:cxnLst>
              <a:rect l="l" t="t" r="r" b="b"/>
              <a:pathLst>
                <a:path w="1841500" h="476250">
                  <a:moveTo>
                    <a:pt x="1841500" y="476250"/>
                  </a:moveTo>
                  <a:lnTo>
                    <a:pt x="923925" y="476250"/>
                  </a:lnTo>
                  <a:lnTo>
                    <a:pt x="923925" y="476250"/>
                  </a:lnTo>
                  <a:lnTo>
                    <a:pt x="923925" y="450850"/>
                  </a:lnTo>
                  <a:lnTo>
                    <a:pt x="860425" y="450850"/>
                  </a:lnTo>
                  <a:lnTo>
                    <a:pt x="860425" y="419100"/>
                  </a:lnTo>
                  <a:lnTo>
                    <a:pt x="762000" y="419100"/>
                  </a:lnTo>
                  <a:lnTo>
                    <a:pt x="762000" y="400050"/>
                  </a:lnTo>
                  <a:lnTo>
                    <a:pt x="730250" y="400050"/>
                  </a:lnTo>
                  <a:lnTo>
                    <a:pt x="730250" y="365125"/>
                  </a:lnTo>
                  <a:lnTo>
                    <a:pt x="676275" y="365125"/>
                  </a:lnTo>
                  <a:lnTo>
                    <a:pt x="676275" y="336550"/>
                  </a:lnTo>
                  <a:lnTo>
                    <a:pt x="596900" y="336550"/>
                  </a:lnTo>
                  <a:lnTo>
                    <a:pt x="596900" y="282575"/>
                  </a:lnTo>
                  <a:lnTo>
                    <a:pt x="530225" y="282575"/>
                  </a:lnTo>
                  <a:lnTo>
                    <a:pt x="530225" y="254000"/>
                  </a:lnTo>
                  <a:lnTo>
                    <a:pt x="504825" y="254000"/>
                  </a:lnTo>
                  <a:lnTo>
                    <a:pt x="504825" y="215900"/>
                  </a:lnTo>
                  <a:lnTo>
                    <a:pt x="425450" y="215900"/>
                  </a:lnTo>
                  <a:lnTo>
                    <a:pt x="425450" y="184150"/>
                  </a:lnTo>
                  <a:lnTo>
                    <a:pt x="387350" y="184150"/>
                  </a:lnTo>
                  <a:lnTo>
                    <a:pt x="387350" y="158750"/>
                  </a:lnTo>
                  <a:lnTo>
                    <a:pt x="276225" y="158750"/>
                  </a:lnTo>
                  <a:lnTo>
                    <a:pt x="241300" y="73025"/>
                  </a:lnTo>
                  <a:lnTo>
                    <a:pt x="241300" y="73025"/>
                  </a:lnTo>
                  <a:lnTo>
                    <a:pt x="225425" y="57150"/>
                  </a:lnTo>
                  <a:lnTo>
                    <a:pt x="180975" y="57150"/>
                  </a:lnTo>
                  <a:lnTo>
                    <a:pt x="180975" y="22225"/>
                  </a:lnTo>
                  <a:lnTo>
                    <a:pt x="127000" y="22225"/>
                  </a:lnTo>
                  <a:lnTo>
                    <a:pt x="127000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Freeform 125">
              <a:extLst>
                <a:ext uri="{FF2B5EF4-FFF2-40B4-BE49-F238E27FC236}">
                  <a16:creationId xmlns:a16="http://schemas.microsoft.com/office/drawing/2014/main" id="{A6F2A197-DC36-F9C3-85DE-0DF94447D724}"/>
                </a:ext>
              </a:extLst>
            </p:cNvPr>
            <p:cNvSpPr/>
            <p:nvPr/>
          </p:nvSpPr>
          <p:spPr>
            <a:xfrm>
              <a:off x="6899275" y="3270250"/>
              <a:ext cx="2346325" cy="1514475"/>
            </a:xfrm>
            <a:custGeom>
              <a:avLst/>
              <a:gdLst>
                <a:gd name="csX0" fmla="*/ 0 w 2346325"/>
                <a:gd name="csY0" fmla="*/ 0 h 1514475"/>
                <a:gd name="csX1" fmla="*/ 120650 w 2346325"/>
                <a:gd name="csY1" fmla="*/ 0 h 1514475"/>
                <a:gd name="csX2" fmla="*/ 120650 w 2346325"/>
                <a:gd name="csY2" fmla="*/ 38100 h 1514475"/>
                <a:gd name="csX3" fmla="*/ 161925 w 2346325"/>
                <a:gd name="csY3" fmla="*/ 38100 h 1514475"/>
                <a:gd name="csX4" fmla="*/ 161925 w 2346325"/>
                <a:gd name="csY4" fmla="*/ 53975 h 1514475"/>
                <a:gd name="csX5" fmla="*/ 231775 w 2346325"/>
                <a:gd name="csY5" fmla="*/ 53975 h 1514475"/>
                <a:gd name="csX6" fmla="*/ 231775 w 2346325"/>
                <a:gd name="csY6" fmla="*/ 82550 h 1514475"/>
                <a:gd name="csX7" fmla="*/ 285750 w 2346325"/>
                <a:gd name="csY7" fmla="*/ 82550 h 1514475"/>
                <a:gd name="csX8" fmla="*/ 285750 w 2346325"/>
                <a:gd name="csY8" fmla="*/ 120650 h 1514475"/>
                <a:gd name="csX9" fmla="*/ 371475 w 2346325"/>
                <a:gd name="csY9" fmla="*/ 120650 h 1514475"/>
                <a:gd name="csX10" fmla="*/ 371475 w 2346325"/>
                <a:gd name="csY10" fmla="*/ 152400 h 1514475"/>
                <a:gd name="csX11" fmla="*/ 409575 w 2346325"/>
                <a:gd name="csY11" fmla="*/ 152400 h 1514475"/>
                <a:gd name="csX12" fmla="*/ 409575 w 2346325"/>
                <a:gd name="csY12" fmla="*/ 180975 h 1514475"/>
                <a:gd name="csX13" fmla="*/ 479425 w 2346325"/>
                <a:gd name="csY13" fmla="*/ 180975 h 1514475"/>
                <a:gd name="csX14" fmla="*/ 517525 w 2346325"/>
                <a:gd name="csY14" fmla="*/ 254000 h 1514475"/>
                <a:gd name="csX15" fmla="*/ 587375 w 2346325"/>
                <a:gd name="csY15" fmla="*/ 254000 h 1514475"/>
                <a:gd name="csX16" fmla="*/ 587375 w 2346325"/>
                <a:gd name="csY16" fmla="*/ 263525 h 1514475"/>
                <a:gd name="csX17" fmla="*/ 622300 w 2346325"/>
                <a:gd name="csY17" fmla="*/ 263525 h 1514475"/>
                <a:gd name="csX18" fmla="*/ 622300 w 2346325"/>
                <a:gd name="csY18" fmla="*/ 263525 h 1514475"/>
                <a:gd name="csX19" fmla="*/ 622300 w 2346325"/>
                <a:gd name="csY19" fmla="*/ 288925 h 1514475"/>
                <a:gd name="csX20" fmla="*/ 673100 w 2346325"/>
                <a:gd name="csY20" fmla="*/ 288925 h 1514475"/>
                <a:gd name="csX21" fmla="*/ 673100 w 2346325"/>
                <a:gd name="csY21" fmla="*/ 311150 h 1514475"/>
                <a:gd name="csX22" fmla="*/ 733425 w 2346325"/>
                <a:gd name="csY22" fmla="*/ 311150 h 1514475"/>
                <a:gd name="csX23" fmla="*/ 733425 w 2346325"/>
                <a:gd name="csY23" fmla="*/ 342900 h 1514475"/>
                <a:gd name="csX24" fmla="*/ 762000 w 2346325"/>
                <a:gd name="csY24" fmla="*/ 342900 h 1514475"/>
                <a:gd name="csX25" fmla="*/ 762000 w 2346325"/>
                <a:gd name="csY25" fmla="*/ 371475 h 1514475"/>
                <a:gd name="csX26" fmla="*/ 809625 w 2346325"/>
                <a:gd name="csY26" fmla="*/ 371475 h 1514475"/>
                <a:gd name="csX27" fmla="*/ 809625 w 2346325"/>
                <a:gd name="csY27" fmla="*/ 409575 h 1514475"/>
                <a:gd name="csX28" fmla="*/ 882650 w 2346325"/>
                <a:gd name="csY28" fmla="*/ 409575 h 1514475"/>
                <a:gd name="csX29" fmla="*/ 882650 w 2346325"/>
                <a:gd name="csY29" fmla="*/ 409575 h 1514475"/>
                <a:gd name="csX30" fmla="*/ 882650 w 2346325"/>
                <a:gd name="csY30" fmla="*/ 444500 h 1514475"/>
                <a:gd name="csX31" fmla="*/ 952500 w 2346325"/>
                <a:gd name="csY31" fmla="*/ 444500 h 1514475"/>
                <a:gd name="csX32" fmla="*/ 952500 w 2346325"/>
                <a:gd name="csY32" fmla="*/ 466725 h 1514475"/>
                <a:gd name="csX33" fmla="*/ 984250 w 2346325"/>
                <a:gd name="csY33" fmla="*/ 466725 h 1514475"/>
                <a:gd name="csX34" fmla="*/ 984250 w 2346325"/>
                <a:gd name="csY34" fmla="*/ 488950 h 1514475"/>
                <a:gd name="csX35" fmla="*/ 1019175 w 2346325"/>
                <a:gd name="csY35" fmla="*/ 488950 h 1514475"/>
                <a:gd name="csX36" fmla="*/ 1019175 w 2346325"/>
                <a:gd name="csY36" fmla="*/ 527050 h 1514475"/>
                <a:gd name="csX37" fmla="*/ 1095375 w 2346325"/>
                <a:gd name="csY37" fmla="*/ 527050 h 1514475"/>
                <a:gd name="csX38" fmla="*/ 1095375 w 2346325"/>
                <a:gd name="csY38" fmla="*/ 568325 h 1514475"/>
                <a:gd name="csX39" fmla="*/ 1120775 w 2346325"/>
                <a:gd name="csY39" fmla="*/ 568325 h 1514475"/>
                <a:gd name="csX40" fmla="*/ 1120775 w 2346325"/>
                <a:gd name="csY40" fmla="*/ 568325 h 1514475"/>
                <a:gd name="csX41" fmla="*/ 1146175 w 2346325"/>
                <a:gd name="csY41" fmla="*/ 593725 h 1514475"/>
                <a:gd name="csX42" fmla="*/ 1146175 w 2346325"/>
                <a:gd name="csY42" fmla="*/ 666750 h 1514475"/>
                <a:gd name="csX43" fmla="*/ 1238250 w 2346325"/>
                <a:gd name="csY43" fmla="*/ 666750 h 1514475"/>
                <a:gd name="csX44" fmla="*/ 1238250 w 2346325"/>
                <a:gd name="csY44" fmla="*/ 708025 h 1514475"/>
                <a:gd name="csX45" fmla="*/ 1285875 w 2346325"/>
                <a:gd name="csY45" fmla="*/ 708025 h 1514475"/>
                <a:gd name="csX46" fmla="*/ 1330325 w 2346325"/>
                <a:gd name="csY46" fmla="*/ 793750 h 1514475"/>
                <a:gd name="csX47" fmla="*/ 1393825 w 2346325"/>
                <a:gd name="csY47" fmla="*/ 793750 h 1514475"/>
                <a:gd name="csX48" fmla="*/ 1419225 w 2346325"/>
                <a:gd name="csY48" fmla="*/ 854075 h 1514475"/>
                <a:gd name="csX49" fmla="*/ 1476375 w 2346325"/>
                <a:gd name="csY49" fmla="*/ 854075 h 1514475"/>
                <a:gd name="csX50" fmla="*/ 1476375 w 2346325"/>
                <a:gd name="csY50" fmla="*/ 927100 h 1514475"/>
                <a:gd name="csX51" fmla="*/ 1504950 w 2346325"/>
                <a:gd name="csY51" fmla="*/ 927100 h 1514475"/>
                <a:gd name="csX52" fmla="*/ 1520825 w 2346325"/>
                <a:gd name="csY52" fmla="*/ 927100 h 1514475"/>
                <a:gd name="csX53" fmla="*/ 1520825 w 2346325"/>
                <a:gd name="csY53" fmla="*/ 946150 h 1514475"/>
                <a:gd name="csX54" fmla="*/ 1574800 w 2346325"/>
                <a:gd name="csY54" fmla="*/ 946150 h 1514475"/>
                <a:gd name="csX55" fmla="*/ 1574800 w 2346325"/>
                <a:gd name="csY55" fmla="*/ 1016000 h 1514475"/>
                <a:gd name="csX56" fmla="*/ 1619250 w 2346325"/>
                <a:gd name="csY56" fmla="*/ 1016000 h 1514475"/>
                <a:gd name="csX57" fmla="*/ 1619250 w 2346325"/>
                <a:gd name="csY57" fmla="*/ 1079500 h 1514475"/>
                <a:gd name="csX58" fmla="*/ 1670050 w 2346325"/>
                <a:gd name="csY58" fmla="*/ 1079500 h 1514475"/>
                <a:gd name="csX59" fmla="*/ 1670050 w 2346325"/>
                <a:gd name="csY59" fmla="*/ 1120775 h 1514475"/>
                <a:gd name="csX60" fmla="*/ 1701800 w 2346325"/>
                <a:gd name="csY60" fmla="*/ 1120775 h 1514475"/>
                <a:gd name="csX61" fmla="*/ 1701800 w 2346325"/>
                <a:gd name="csY61" fmla="*/ 1181100 h 1514475"/>
                <a:gd name="csX62" fmla="*/ 1739900 w 2346325"/>
                <a:gd name="csY62" fmla="*/ 1181100 h 1514475"/>
                <a:gd name="csX63" fmla="*/ 1739900 w 2346325"/>
                <a:gd name="csY63" fmla="*/ 1225550 h 1514475"/>
                <a:gd name="csX64" fmla="*/ 1787525 w 2346325"/>
                <a:gd name="csY64" fmla="*/ 1225550 h 1514475"/>
                <a:gd name="csX65" fmla="*/ 1787525 w 2346325"/>
                <a:gd name="csY65" fmla="*/ 1279525 h 1514475"/>
                <a:gd name="csX66" fmla="*/ 1914525 w 2346325"/>
                <a:gd name="csY66" fmla="*/ 1279525 h 1514475"/>
                <a:gd name="csX67" fmla="*/ 1927225 w 2346325"/>
                <a:gd name="csY67" fmla="*/ 1292225 h 1514475"/>
                <a:gd name="csX68" fmla="*/ 1984375 w 2346325"/>
                <a:gd name="csY68" fmla="*/ 1292225 h 1514475"/>
                <a:gd name="csX69" fmla="*/ 1984375 w 2346325"/>
                <a:gd name="csY69" fmla="*/ 1346200 h 1514475"/>
                <a:gd name="csX70" fmla="*/ 2057400 w 2346325"/>
                <a:gd name="csY70" fmla="*/ 1346200 h 1514475"/>
                <a:gd name="csX71" fmla="*/ 2057400 w 2346325"/>
                <a:gd name="csY71" fmla="*/ 1397000 h 1514475"/>
                <a:gd name="csX72" fmla="*/ 2101850 w 2346325"/>
                <a:gd name="csY72" fmla="*/ 1397000 h 1514475"/>
                <a:gd name="csX73" fmla="*/ 2101850 w 2346325"/>
                <a:gd name="csY73" fmla="*/ 1435100 h 1514475"/>
                <a:gd name="csX74" fmla="*/ 2155825 w 2346325"/>
                <a:gd name="csY74" fmla="*/ 1435100 h 1514475"/>
                <a:gd name="csX75" fmla="*/ 2155825 w 2346325"/>
                <a:gd name="csY75" fmla="*/ 1454150 h 1514475"/>
                <a:gd name="csX76" fmla="*/ 2266950 w 2346325"/>
                <a:gd name="csY76" fmla="*/ 1454150 h 1514475"/>
                <a:gd name="csX77" fmla="*/ 2266950 w 2346325"/>
                <a:gd name="csY77" fmla="*/ 1476375 h 1514475"/>
                <a:gd name="csX78" fmla="*/ 2314575 w 2346325"/>
                <a:gd name="csY78" fmla="*/ 1476375 h 1514475"/>
                <a:gd name="csX79" fmla="*/ 2314575 w 2346325"/>
                <a:gd name="csY79" fmla="*/ 1514475 h 1514475"/>
                <a:gd name="csX80" fmla="*/ 2346325 w 2346325"/>
                <a:gd name="csY80" fmla="*/ 1514475 h 15144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2346325" h="1514475">
                  <a:moveTo>
                    <a:pt x="0" y="0"/>
                  </a:moveTo>
                  <a:lnTo>
                    <a:pt x="120650" y="0"/>
                  </a:lnTo>
                  <a:lnTo>
                    <a:pt x="120650" y="38100"/>
                  </a:lnTo>
                  <a:lnTo>
                    <a:pt x="161925" y="38100"/>
                  </a:lnTo>
                  <a:lnTo>
                    <a:pt x="161925" y="53975"/>
                  </a:lnTo>
                  <a:lnTo>
                    <a:pt x="231775" y="53975"/>
                  </a:lnTo>
                  <a:lnTo>
                    <a:pt x="231775" y="82550"/>
                  </a:lnTo>
                  <a:lnTo>
                    <a:pt x="285750" y="82550"/>
                  </a:lnTo>
                  <a:lnTo>
                    <a:pt x="285750" y="120650"/>
                  </a:lnTo>
                  <a:lnTo>
                    <a:pt x="371475" y="120650"/>
                  </a:lnTo>
                  <a:lnTo>
                    <a:pt x="371475" y="152400"/>
                  </a:lnTo>
                  <a:lnTo>
                    <a:pt x="409575" y="152400"/>
                  </a:lnTo>
                  <a:lnTo>
                    <a:pt x="409575" y="180975"/>
                  </a:lnTo>
                  <a:lnTo>
                    <a:pt x="479425" y="180975"/>
                  </a:lnTo>
                  <a:lnTo>
                    <a:pt x="517525" y="254000"/>
                  </a:lnTo>
                  <a:lnTo>
                    <a:pt x="587375" y="254000"/>
                  </a:lnTo>
                  <a:lnTo>
                    <a:pt x="587375" y="263525"/>
                  </a:lnTo>
                  <a:lnTo>
                    <a:pt x="622300" y="263525"/>
                  </a:lnTo>
                  <a:lnTo>
                    <a:pt x="622300" y="263525"/>
                  </a:lnTo>
                  <a:lnTo>
                    <a:pt x="622300" y="288925"/>
                  </a:lnTo>
                  <a:lnTo>
                    <a:pt x="673100" y="288925"/>
                  </a:lnTo>
                  <a:lnTo>
                    <a:pt x="673100" y="311150"/>
                  </a:lnTo>
                  <a:lnTo>
                    <a:pt x="733425" y="311150"/>
                  </a:lnTo>
                  <a:lnTo>
                    <a:pt x="733425" y="342900"/>
                  </a:lnTo>
                  <a:lnTo>
                    <a:pt x="762000" y="342900"/>
                  </a:lnTo>
                  <a:lnTo>
                    <a:pt x="762000" y="371475"/>
                  </a:lnTo>
                  <a:lnTo>
                    <a:pt x="809625" y="371475"/>
                  </a:lnTo>
                  <a:lnTo>
                    <a:pt x="809625" y="409575"/>
                  </a:lnTo>
                  <a:lnTo>
                    <a:pt x="882650" y="409575"/>
                  </a:lnTo>
                  <a:lnTo>
                    <a:pt x="882650" y="409575"/>
                  </a:lnTo>
                  <a:lnTo>
                    <a:pt x="882650" y="444500"/>
                  </a:lnTo>
                  <a:lnTo>
                    <a:pt x="952500" y="444500"/>
                  </a:lnTo>
                  <a:lnTo>
                    <a:pt x="952500" y="466725"/>
                  </a:lnTo>
                  <a:lnTo>
                    <a:pt x="984250" y="466725"/>
                  </a:lnTo>
                  <a:lnTo>
                    <a:pt x="984250" y="488950"/>
                  </a:lnTo>
                  <a:lnTo>
                    <a:pt x="1019175" y="488950"/>
                  </a:lnTo>
                  <a:lnTo>
                    <a:pt x="1019175" y="527050"/>
                  </a:lnTo>
                  <a:lnTo>
                    <a:pt x="1095375" y="527050"/>
                  </a:lnTo>
                  <a:lnTo>
                    <a:pt x="1095375" y="568325"/>
                  </a:lnTo>
                  <a:lnTo>
                    <a:pt x="1120775" y="568325"/>
                  </a:lnTo>
                  <a:lnTo>
                    <a:pt x="1120775" y="568325"/>
                  </a:lnTo>
                  <a:lnTo>
                    <a:pt x="1146175" y="593725"/>
                  </a:lnTo>
                  <a:lnTo>
                    <a:pt x="1146175" y="666750"/>
                  </a:lnTo>
                  <a:lnTo>
                    <a:pt x="1238250" y="666750"/>
                  </a:lnTo>
                  <a:lnTo>
                    <a:pt x="1238250" y="708025"/>
                  </a:lnTo>
                  <a:lnTo>
                    <a:pt x="1285875" y="708025"/>
                  </a:lnTo>
                  <a:lnTo>
                    <a:pt x="1330325" y="793750"/>
                  </a:lnTo>
                  <a:lnTo>
                    <a:pt x="1393825" y="793750"/>
                  </a:lnTo>
                  <a:lnTo>
                    <a:pt x="1419225" y="854075"/>
                  </a:lnTo>
                  <a:lnTo>
                    <a:pt x="1476375" y="854075"/>
                  </a:lnTo>
                  <a:lnTo>
                    <a:pt x="1476375" y="927100"/>
                  </a:lnTo>
                  <a:lnTo>
                    <a:pt x="1504950" y="927100"/>
                  </a:lnTo>
                  <a:lnTo>
                    <a:pt x="1520825" y="927100"/>
                  </a:lnTo>
                  <a:lnTo>
                    <a:pt x="1520825" y="946150"/>
                  </a:lnTo>
                  <a:lnTo>
                    <a:pt x="1574800" y="946150"/>
                  </a:lnTo>
                  <a:lnTo>
                    <a:pt x="1574800" y="1016000"/>
                  </a:lnTo>
                  <a:lnTo>
                    <a:pt x="1619250" y="1016000"/>
                  </a:lnTo>
                  <a:lnTo>
                    <a:pt x="1619250" y="1079500"/>
                  </a:lnTo>
                  <a:lnTo>
                    <a:pt x="1670050" y="1079500"/>
                  </a:lnTo>
                  <a:lnTo>
                    <a:pt x="1670050" y="1120775"/>
                  </a:lnTo>
                  <a:lnTo>
                    <a:pt x="1701800" y="1120775"/>
                  </a:lnTo>
                  <a:lnTo>
                    <a:pt x="1701800" y="1181100"/>
                  </a:lnTo>
                  <a:lnTo>
                    <a:pt x="1739900" y="1181100"/>
                  </a:lnTo>
                  <a:lnTo>
                    <a:pt x="1739900" y="1225550"/>
                  </a:lnTo>
                  <a:lnTo>
                    <a:pt x="1787525" y="1225550"/>
                  </a:lnTo>
                  <a:lnTo>
                    <a:pt x="1787525" y="1279525"/>
                  </a:lnTo>
                  <a:lnTo>
                    <a:pt x="1914525" y="1279525"/>
                  </a:lnTo>
                  <a:lnTo>
                    <a:pt x="1927225" y="1292225"/>
                  </a:lnTo>
                  <a:lnTo>
                    <a:pt x="1984375" y="1292225"/>
                  </a:lnTo>
                  <a:lnTo>
                    <a:pt x="1984375" y="1346200"/>
                  </a:lnTo>
                  <a:lnTo>
                    <a:pt x="2057400" y="1346200"/>
                  </a:lnTo>
                  <a:lnTo>
                    <a:pt x="2057400" y="1397000"/>
                  </a:lnTo>
                  <a:lnTo>
                    <a:pt x="2101850" y="1397000"/>
                  </a:lnTo>
                  <a:lnTo>
                    <a:pt x="2101850" y="1435100"/>
                  </a:lnTo>
                  <a:lnTo>
                    <a:pt x="2155825" y="1435100"/>
                  </a:lnTo>
                  <a:lnTo>
                    <a:pt x="2155825" y="1454150"/>
                  </a:lnTo>
                  <a:lnTo>
                    <a:pt x="2266950" y="1454150"/>
                  </a:lnTo>
                  <a:lnTo>
                    <a:pt x="2266950" y="1476375"/>
                  </a:lnTo>
                  <a:lnTo>
                    <a:pt x="2314575" y="1476375"/>
                  </a:lnTo>
                  <a:lnTo>
                    <a:pt x="2314575" y="1514475"/>
                  </a:lnTo>
                  <a:lnTo>
                    <a:pt x="2346325" y="1514475"/>
                  </a:lnTo>
                </a:path>
              </a:pathLst>
            </a:custGeom>
            <a:noFill/>
            <a:ln w="28575">
              <a:solidFill>
                <a:schemeClr val="accent3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0D60F03E-0350-8D4B-E32A-9A7493AE10A3}"/>
              </a:ext>
            </a:extLst>
          </p:cNvPr>
          <p:cNvGrpSpPr/>
          <p:nvPr/>
        </p:nvGrpSpPr>
        <p:grpSpPr>
          <a:xfrm>
            <a:off x="6886575" y="3260725"/>
            <a:ext cx="4343400" cy="1854200"/>
            <a:chOff x="6886575" y="3260725"/>
            <a:chExt cx="4343400" cy="1854200"/>
          </a:xfrm>
        </p:grpSpPr>
        <p:sp>
          <p:nvSpPr>
            <p:cNvPr id="157" name="Freeform 120">
              <a:extLst>
                <a:ext uri="{FF2B5EF4-FFF2-40B4-BE49-F238E27FC236}">
                  <a16:creationId xmlns:a16="http://schemas.microsoft.com/office/drawing/2014/main" id="{918218E1-D72B-A2F5-0536-6EC37BADBF00}"/>
                </a:ext>
              </a:extLst>
            </p:cNvPr>
            <p:cNvSpPr/>
            <p:nvPr/>
          </p:nvSpPr>
          <p:spPr>
            <a:xfrm>
              <a:off x="9144000" y="4486275"/>
              <a:ext cx="2085975" cy="628650"/>
            </a:xfrm>
            <a:custGeom>
              <a:avLst/>
              <a:gdLst>
                <a:gd name="csX0" fmla="*/ 2085975 w 2085975"/>
                <a:gd name="csY0" fmla="*/ 628650 h 628650"/>
                <a:gd name="csX1" fmla="*/ 1752600 w 2085975"/>
                <a:gd name="csY1" fmla="*/ 628650 h 628650"/>
                <a:gd name="csX2" fmla="*/ 1752600 w 2085975"/>
                <a:gd name="csY2" fmla="*/ 501650 h 628650"/>
                <a:gd name="csX3" fmla="*/ 1409700 w 2085975"/>
                <a:gd name="csY3" fmla="*/ 501650 h 628650"/>
                <a:gd name="csX4" fmla="*/ 1409700 w 2085975"/>
                <a:gd name="csY4" fmla="*/ 438150 h 628650"/>
                <a:gd name="csX5" fmla="*/ 1266825 w 2085975"/>
                <a:gd name="csY5" fmla="*/ 438150 h 628650"/>
                <a:gd name="csX6" fmla="*/ 1266825 w 2085975"/>
                <a:gd name="csY6" fmla="*/ 381000 h 628650"/>
                <a:gd name="csX7" fmla="*/ 809625 w 2085975"/>
                <a:gd name="csY7" fmla="*/ 381000 h 628650"/>
                <a:gd name="csX8" fmla="*/ 809625 w 2085975"/>
                <a:gd name="csY8" fmla="*/ 323850 h 628650"/>
                <a:gd name="csX9" fmla="*/ 666750 w 2085975"/>
                <a:gd name="csY9" fmla="*/ 323850 h 628650"/>
                <a:gd name="csX10" fmla="*/ 666750 w 2085975"/>
                <a:gd name="csY10" fmla="*/ 307975 h 628650"/>
                <a:gd name="csX11" fmla="*/ 565150 w 2085975"/>
                <a:gd name="csY11" fmla="*/ 307975 h 628650"/>
                <a:gd name="csX12" fmla="*/ 565150 w 2085975"/>
                <a:gd name="csY12" fmla="*/ 273050 h 628650"/>
                <a:gd name="csX13" fmla="*/ 536575 w 2085975"/>
                <a:gd name="csY13" fmla="*/ 273050 h 628650"/>
                <a:gd name="csX14" fmla="*/ 536575 w 2085975"/>
                <a:gd name="csY14" fmla="*/ 241300 h 628650"/>
                <a:gd name="csX15" fmla="*/ 422275 w 2085975"/>
                <a:gd name="csY15" fmla="*/ 241300 h 628650"/>
                <a:gd name="csX16" fmla="*/ 422275 w 2085975"/>
                <a:gd name="csY16" fmla="*/ 209550 h 628650"/>
                <a:gd name="csX17" fmla="*/ 387350 w 2085975"/>
                <a:gd name="csY17" fmla="*/ 209550 h 628650"/>
                <a:gd name="csX18" fmla="*/ 387350 w 2085975"/>
                <a:gd name="csY18" fmla="*/ 174625 h 628650"/>
                <a:gd name="csX19" fmla="*/ 330200 w 2085975"/>
                <a:gd name="csY19" fmla="*/ 174625 h 628650"/>
                <a:gd name="csX20" fmla="*/ 330200 w 2085975"/>
                <a:gd name="csY20" fmla="*/ 123825 h 628650"/>
                <a:gd name="csX21" fmla="*/ 276225 w 2085975"/>
                <a:gd name="csY21" fmla="*/ 123825 h 628650"/>
                <a:gd name="csX22" fmla="*/ 276225 w 2085975"/>
                <a:gd name="csY22" fmla="*/ 107950 h 628650"/>
                <a:gd name="csX23" fmla="*/ 225425 w 2085975"/>
                <a:gd name="csY23" fmla="*/ 107950 h 628650"/>
                <a:gd name="csX24" fmla="*/ 225425 w 2085975"/>
                <a:gd name="csY24" fmla="*/ 76200 h 628650"/>
                <a:gd name="csX25" fmla="*/ 85725 w 2085975"/>
                <a:gd name="csY25" fmla="*/ 76200 h 628650"/>
                <a:gd name="csX26" fmla="*/ 85725 w 2085975"/>
                <a:gd name="csY26" fmla="*/ 31750 h 628650"/>
                <a:gd name="csX27" fmla="*/ 69850 w 2085975"/>
                <a:gd name="csY27" fmla="*/ 31750 h 628650"/>
                <a:gd name="csX28" fmla="*/ 69850 w 2085975"/>
                <a:gd name="csY28" fmla="*/ 0 h 628650"/>
                <a:gd name="csX29" fmla="*/ 0 w 2085975"/>
                <a:gd name="csY29" fmla="*/ 0 h 6286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</a:cxnLst>
              <a:rect l="l" t="t" r="r" b="b"/>
              <a:pathLst>
                <a:path w="2085975" h="628650">
                  <a:moveTo>
                    <a:pt x="2085975" y="628650"/>
                  </a:moveTo>
                  <a:lnTo>
                    <a:pt x="1752600" y="628650"/>
                  </a:lnTo>
                  <a:lnTo>
                    <a:pt x="1752600" y="501650"/>
                  </a:lnTo>
                  <a:lnTo>
                    <a:pt x="1409700" y="501650"/>
                  </a:lnTo>
                  <a:lnTo>
                    <a:pt x="1409700" y="438150"/>
                  </a:lnTo>
                  <a:lnTo>
                    <a:pt x="1266825" y="438150"/>
                  </a:lnTo>
                  <a:lnTo>
                    <a:pt x="1266825" y="381000"/>
                  </a:lnTo>
                  <a:lnTo>
                    <a:pt x="809625" y="381000"/>
                  </a:lnTo>
                  <a:lnTo>
                    <a:pt x="809625" y="323850"/>
                  </a:lnTo>
                  <a:lnTo>
                    <a:pt x="666750" y="323850"/>
                  </a:lnTo>
                  <a:lnTo>
                    <a:pt x="666750" y="307975"/>
                  </a:lnTo>
                  <a:lnTo>
                    <a:pt x="565150" y="307975"/>
                  </a:lnTo>
                  <a:lnTo>
                    <a:pt x="565150" y="273050"/>
                  </a:lnTo>
                  <a:lnTo>
                    <a:pt x="536575" y="273050"/>
                  </a:lnTo>
                  <a:lnTo>
                    <a:pt x="536575" y="241300"/>
                  </a:lnTo>
                  <a:lnTo>
                    <a:pt x="422275" y="241300"/>
                  </a:lnTo>
                  <a:lnTo>
                    <a:pt x="422275" y="209550"/>
                  </a:lnTo>
                  <a:lnTo>
                    <a:pt x="387350" y="209550"/>
                  </a:lnTo>
                  <a:lnTo>
                    <a:pt x="387350" y="174625"/>
                  </a:lnTo>
                  <a:lnTo>
                    <a:pt x="330200" y="174625"/>
                  </a:lnTo>
                  <a:lnTo>
                    <a:pt x="330200" y="123825"/>
                  </a:lnTo>
                  <a:lnTo>
                    <a:pt x="276225" y="123825"/>
                  </a:lnTo>
                  <a:lnTo>
                    <a:pt x="276225" y="107950"/>
                  </a:lnTo>
                  <a:lnTo>
                    <a:pt x="225425" y="107950"/>
                  </a:lnTo>
                  <a:lnTo>
                    <a:pt x="225425" y="76200"/>
                  </a:lnTo>
                  <a:lnTo>
                    <a:pt x="85725" y="76200"/>
                  </a:lnTo>
                  <a:lnTo>
                    <a:pt x="85725" y="31750"/>
                  </a:lnTo>
                  <a:lnTo>
                    <a:pt x="69850" y="31750"/>
                  </a:lnTo>
                  <a:lnTo>
                    <a:pt x="69850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Freeform 121">
              <a:extLst>
                <a:ext uri="{FF2B5EF4-FFF2-40B4-BE49-F238E27FC236}">
                  <a16:creationId xmlns:a16="http://schemas.microsoft.com/office/drawing/2014/main" id="{0F536524-647F-4F01-DC23-0619FF73CA1F}"/>
                </a:ext>
              </a:extLst>
            </p:cNvPr>
            <p:cNvSpPr/>
            <p:nvPr/>
          </p:nvSpPr>
          <p:spPr>
            <a:xfrm>
              <a:off x="6886575" y="3260725"/>
              <a:ext cx="1543050" cy="714375"/>
            </a:xfrm>
            <a:custGeom>
              <a:avLst/>
              <a:gdLst>
                <a:gd name="csX0" fmla="*/ 0 w 1546225"/>
                <a:gd name="csY0" fmla="*/ 0 h 701675"/>
                <a:gd name="csX1" fmla="*/ 168275 w 1546225"/>
                <a:gd name="csY1" fmla="*/ 0 h 701675"/>
                <a:gd name="csX2" fmla="*/ 168275 w 1546225"/>
                <a:gd name="csY2" fmla="*/ 6350 h 701675"/>
                <a:gd name="csX3" fmla="*/ 323850 w 1546225"/>
                <a:gd name="csY3" fmla="*/ 6350 h 701675"/>
                <a:gd name="csX4" fmla="*/ 323850 w 1546225"/>
                <a:gd name="csY4" fmla="*/ 25400 h 701675"/>
                <a:gd name="csX5" fmla="*/ 387350 w 1546225"/>
                <a:gd name="csY5" fmla="*/ 25400 h 701675"/>
                <a:gd name="csX6" fmla="*/ 387350 w 1546225"/>
                <a:gd name="csY6" fmla="*/ 57150 h 701675"/>
                <a:gd name="csX7" fmla="*/ 438150 w 1546225"/>
                <a:gd name="csY7" fmla="*/ 57150 h 701675"/>
                <a:gd name="csX8" fmla="*/ 438150 w 1546225"/>
                <a:gd name="csY8" fmla="*/ 85725 h 701675"/>
                <a:gd name="csX9" fmla="*/ 558800 w 1546225"/>
                <a:gd name="csY9" fmla="*/ 85725 h 701675"/>
                <a:gd name="csX10" fmla="*/ 558800 w 1546225"/>
                <a:gd name="csY10" fmla="*/ 120650 h 701675"/>
                <a:gd name="csX11" fmla="*/ 650875 w 1546225"/>
                <a:gd name="csY11" fmla="*/ 120650 h 701675"/>
                <a:gd name="csX12" fmla="*/ 650875 w 1546225"/>
                <a:gd name="csY12" fmla="*/ 149225 h 701675"/>
                <a:gd name="csX13" fmla="*/ 720725 w 1546225"/>
                <a:gd name="csY13" fmla="*/ 149225 h 701675"/>
                <a:gd name="csX14" fmla="*/ 720725 w 1546225"/>
                <a:gd name="csY14" fmla="*/ 190500 h 701675"/>
                <a:gd name="csX15" fmla="*/ 762000 w 1546225"/>
                <a:gd name="csY15" fmla="*/ 190500 h 701675"/>
                <a:gd name="csX16" fmla="*/ 762000 w 1546225"/>
                <a:gd name="csY16" fmla="*/ 225425 h 701675"/>
                <a:gd name="csX17" fmla="*/ 815975 w 1546225"/>
                <a:gd name="csY17" fmla="*/ 225425 h 701675"/>
                <a:gd name="csX18" fmla="*/ 815975 w 1546225"/>
                <a:gd name="csY18" fmla="*/ 244475 h 701675"/>
                <a:gd name="csX19" fmla="*/ 850900 w 1546225"/>
                <a:gd name="csY19" fmla="*/ 244475 h 701675"/>
                <a:gd name="csX20" fmla="*/ 850900 w 1546225"/>
                <a:gd name="csY20" fmla="*/ 244475 h 701675"/>
                <a:gd name="csX21" fmla="*/ 850900 w 1546225"/>
                <a:gd name="csY21" fmla="*/ 263525 h 701675"/>
                <a:gd name="csX22" fmla="*/ 895350 w 1546225"/>
                <a:gd name="csY22" fmla="*/ 263525 h 701675"/>
                <a:gd name="csX23" fmla="*/ 895350 w 1546225"/>
                <a:gd name="csY23" fmla="*/ 282575 h 701675"/>
                <a:gd name="csX24" fmla="*/ 968375 w 1546225"/>
                <a:gd name="csY24" fmla="*/ 282575 h 701675"/>
                <a:gd name="csX25" fmla="*/ 968375 w 1546225"/>
                <a:gd name="csY25" fmla="*/ 304800 h 701675"/>
                <a:gd name="csX26" fmla="*/ 1038225 w 1546225"/>
                <a:gd name="csY26" fmla="*/ 304800 h 701675"/>
                <a:gd name="csX27" fmla="*/ 1038225 w 1546225"/>
                <a:gd name="csY27" fmla="*/ 339725 h 701675"/>
                <a:gd name="csX28" fmla="*/ 1095375 w 1546225"/>
                <a:gd name="csY28" fmla="*/ 339725 h 701675"/>
                <a:gd name="csX29" fmla="*/ 1095375 w 1546225"/>
                <a:gd name="csY29" fmla="*/ 361950 h 701675"/>
                <a:gd name="csX30" fmla="*/ 1095375 w 1546225"/>
                <a:gd name="csY30" fmla="*/ 361950 h 701675"/>
                <a:gd name="csX31" fmla="*/ 1117600 w 1546225"/>
                <a:gd name="csY31" fmla="*/ 384175 h 701675"/>
                <a:gd name="csX32" fmla="*/ 1152525 w 1546225"/>
                <a:gd name="csY32" fmla="*/ 384175 h 701675"/>
                <a:gd name="csX33" fmla="*/ 1152525 w 1546225"/>
                <a:gd name="csY33" fmla="*/ 412750 h 701675"/>
                <a:gd name="csX34" fmla="*/ 1203325 w 1546225"/>
                <a:gd name="csY34" fmla="*/ 412750 h 701675"/>
                <a:gd name="csX35" fmla="*/ 1203325 w 1546225"/>
                <a:gd name="csY35" fmla="*/ 444500 h 701675"/>
                <a:gd name="csX36" fmla="*/ 1203325 w 1546225"/>
                <a:gd name="csY36" fmla="*/ 444500 h 701675"/>
                <a:gd name="csX37" fmla="*/ 1225550 w 1546225"/>
                <a:gd name="csY37" fmla="*/ 466725 h 701675"/>
                <a:gd name="csX38" fmla="*/ 1260475 w 1546225"/>
                <a:gd name="csY38" fmla="*/ 466725 h 701675"/>
                <a:gd name="csX39" fmla="*/ 1260475 w 1546225"/>
                <a:gd name="csY39" fmla="*/ 504825 h 701675"/>
                <a:gd name="csX40" fmla="*/ 1285875 w 1546225"/>
                <a:gd name="csY40" fmla="*/ 504825 h 701675"/>
                <a:gd name="csX41" fmla="*/ 1285875 w 1546225"/>
                <a:gd name="csY41" fmla="*/ 555625 h 701675"/>
                <a:gd name="csX42" fmla="*/ 1323975 w 1546225"/>
                <a:gd name="csY42" fmla="*/ 555625 h 701675"/>
                <a:gd name="csX43" fmla="*/ 1323975 w 1546225"/>
                <a:gd name="csY43" fmla="*/ 593725 h 701675"/>
                <a:gd name="csX44" fmla="*/ 1377950 w 1546225"/>
                <a:gd name="csY44" fmla="*/ 593725 h 701675"/>
                <a:gd name="csX45" fmla="*/ 1377950 w 1546225"/>
                <a:gd name="csY45" fmla="*/ 625475 h 701675"/>
                <a:gd name="csX46" fmla="*/ 1406525 w 1546225"/>
                <a:gd name="csY46" fmla="*/ 625475 h 701675"/>
                <a:gd name="csX47" fmla="*/ 1406525 w 1546225"/>
                <a:gd name="csY47" fmla="*/ 625475 h 701675"/>
                <a:gd name="csX48" fmla="*/ 1406525 w 1546225"/>
                <a:gd name="csY48" fmla="*/ 625475 h 701675"/>
                <a:gd name="csX49" fmla="*/ 1428750 w 1546225"/>
                <a:gd name="csY49" fmla="*/ 647700 h 701675"/>
                <a:gd name="csX50" fmla="*/ 1428750 w 1546225"/>
                <a:gd name="csY50" fmla="*/ 657225 h 701675"/>
                <a:gd name="csX51" fmla="*/ 1457325 w 1546225"/>
                <a:gd name="csY51" fmla="*/ 657225 h 701675"/>
                <a:gd name="csX52" fmla="*/ 1457325 w 1546225"/>
                <a:gd name="csY52" fmla="*/ 701675 h 701675"/>
                <a:gd name="csX53" fmla="*/ 1546225 w 1546225"/>
                <a:gd name="csY53" fmla="*/ 701675 h 701675"/>
                <a:gd name="csX0" fmla="*/ 0 w 1546225"/>
                <a:gd name="csY0" fmla="*/ 0 h 701675"/>
                <a:gd name="csX1" fmla="*/ 168275 w 1546225"/>
                <a:gd name="csY1" fmla="*/ 0 h 701675"/>
                <a:gd name="csX2" fmla="*/ 168275 w 1546225"/>
                <a:gd name="csY2" fmla="*/ 6350 h 701675"/>
                <a:gd name="csX3" fmla="*/ 323850 w 1546225"/>
                <a:gd name="csY3" fmla="*/ 6350 h 701675"/>
                <a:gd name="csX4" fmla="*/ 323850 w 1546225"/>
                <a:gd name="csY4" fmla="*/ 25400 h 701675"/>
                <a:gd name="csX5" fmla="*/ 387350 w 1546225"/>
                <a:gd name="csY5" fmla="*/ 25400 h 701675"/>
                <a:gd name="csX6" fmla="*/ 387350 w 1546225"/>
                <a:gd name="csY6" fmla="*/ 57150 h 701675"/>
                <a:gd name="csX7" fmla="*/ 438150 w 1546225"/>
                <a:gd name="csY7" fmla="*/ 57150 h 701675"/>
                <a:gd name="csX8" fmla="*/ 438150 w 1546225"/>
                <a:gd name="csY8" fmla="*/ 85725 h 701675"/>
                <a:gd name="csX9" fmla="*/ 558800 w 1546225"/>
                <a:gd name="csY9" fmla="*/ 85725 h 701675"/>
                <a:gd name="csX10" fmla="*/ 558800 w 1546225"/>
                <a:gd name="csY10" fmla="*/ 120650 h 701675"/>
                <a:gd name="csX11" fmla="*/ 650875 w 1546225"/>
                <a:gd name="csY11" fmla="*/ 120650 h 701675"/>
                <a:gd name="csX12" fmla="*/ 650875 w 1546225"/>
                <a:gd name="csY12" fmla="*/ 149225 h 701675"/>
                <a:gd name="csX13" fmla="*/ 720725 w 1546225"/>
                <a:gd name="csY13" fmla="*/ 149225 h 701675"/>
                <a:gd name="csX14" fmla="*/ 720725 w 1546225"/>
                <a:gd name="csY14" fmla="*/ 190500 h 701675"/>
                <a:gd name="csX15" fmla="*/ 762000 w 1546225"/>
                <a:gd name="csY15" fmla="*/ 190500 h 701675"/>
                <a:gd name="csX16" fmla="*/ 762000 w 1546225"/>
                <a:gd name="csY16" fmla="*/ 225425 h 701675"/>
                <a:gd name="csX17" fmla="*/ 815975 w 1546225"/>
                <a:gd name="csY17" fmla="*/ 225425 h 701675"/>
                <a:gd name="csX18" fmla="*/ 815975 w 1546225"/>
                <a:gd name="csY18" fmla="*/ 244475 h 701675"/>
                <a:gd name="csX19" fmla="*/ 850900 w 1546225"/>
                <a:gd name="csY19" fmla="*/ 244475 h 701675"/>
                <a:gd name="csX20" fmla="*/ 850900 w 1546225"/>
                <a:gd name="csY20" fmla="*/ 244475 h 701675"/>
                <a:gd name="csX21" fmla="*/ 850900 w 1546225"/>
                <a:gd name="csY21" fmla="*/ 263525 h 701675"/>
                <a:gd name="csX22" fmla="*/ 895350 w 1546225"/>
                <a:gd name="csY22" fmla="*/ 263525 h 701675"/>
                <a:gd name="csX23" fmla="*/ 895350 w 1546225"/>
                <a:gd name="csY23" fmla="*/ 282575 h 701675"/>
                <a:gd name="csX24" fmla="*/ 968375 w 1546225"/>
                <a:gd name="csY24" fmla="*/ 282575 h 701675"/>
                <a:gd name="csX25" fmla="*/ 968375 w 1546225"/>
                <a:gd name="csY25" fmla="*/ 304800 h 701675"/>
                <a:gd name="csX26" fmla="*/ 1038225 w 1546225"/>
                <a:gd name="csY26" fmla="*/ 304800 h 701675"/>
                <a:gd name="csX27" fmla="*/ 1038225 w 1546225"/>
                <a:gd name="csY27" fmla="*/ 339725 h 701675"/>
                <a:gd name="csX28" fmla="*/ 1095375 w 1546225"/>
                <a:gd name="csY28" fmla="*/ 339725 h 701675"/>
                <a:gd name="csX29" fmla="*/ 1095375 w 1546225"/>
                <a:gd name="csY29" fmla="*/ 361950 h 701675"/>
                <a:gd name="csX30" fmla="*/ 1117600 w 1546225"/>
                <a:gd name="csY30" fmla="*/ 365125 h 701675"/>
                <a:gd name="csX31" fmla="*/ 1117600 w 1546225"/>
                <a:gd name="csY31" fmla="*/ 384175 h 701675"/>
                <a:gd name="csX32" fmla="*/ 1152525 w 1546225"/>
                <a:gd name="csY32" fmla="*/ 384175 h 701675"/>
                <a:gd name="csX33" fmla="*/ 1152525 w 1546225"/>
                <a:gd name="csY33" fmla="*/ 412750 h 701675"/>
                <a:gd name="csX34" fmla="*/ 1203325 w 1546225"/>
                <a:gd name="csY34" fmla="*/ 412750 h 701675"/>
                <a:gd name="csX35" fmla="*/ 1203325 w 1546225"/>
                <a:gd name="csY35" fmla="*/ 444500 h 701675"/>
                <a:gd name="csX36" fmla="*/ 1203325 w 1546225"/>
                <a:gd name="csY36" fmla="*/ 444500 h 701675"/>
                <a:gd name="csX37" fmla="*/ 1225550 w 1546225"/>
                <a:gd name="csY37" fmla="*/ 466725 h 701675"/>
                <a:gd name="csX38" fmla="*/ 1260475 w 1546225"/>
                <a:gd name="csY38" fmla="*/ 466725 h 701675"/>
                <a:gd name="csX39" fmla="*/ 1260475 w 1546225"/>
                <a:gd name="csY39" fmla="*/ 504825 h 701675"/>
                <a:gd name="csX40" fmla="*/ 1285875 w 1546225"/>
                <a:gd name="csY40" fmla="*/ 504825 h 701675"/>
                <a:gd name="csX41" fmla="*/ 1285875 w 1546225"/>
                <a:gd name="csY41" fmla="*/ 555625 h 701675"/>
                <a:gd name="csX42" fmla="*/ 1323975 w 1546225"/>
                <a:gd name="csY42" fmla="*/ 555625 h 701675"/>
                <a:gd name="csX43" fmla="*/ 1323975 w 1546225"/>
                <a:gd name="csY43" fmla="*/ 593725 h 701675"/>
                <a:gd name="csX44" fmla="*/ 1377950 w 1546225"/>
                <a:gd name="csY44" fmla="*/ 593725 h 701675"/>
                <a:gd name="csX45" fmla="*/ 1377950 w 1546225"/>
                <a:gd name="csY45" fmla="*/ 625475 h 701675"/>
                <a:gd name="csX46" fmla="*/ 1406525 w 1546225"/>
                <a:gd name="csY46" fmla="*/ 625475 h 701675"/>
                <a:gd name="csX47" fmla="*/ 1406525 w 1546225"/>
                <a:gd name="csY47" fmla="*/ 625475 h 701675"/>
                <a:gd name="csX48" fmla="*/ 1406525 w 1546225"/>
                <a:gd name="csY48" fmla="*/ 625475 h 701675"/>
                <a:gd name="csX49" fmla="*/ 1428750 w 1546225"/>
                <a:gd name="csY49" fmla="*/ 647700 h 701675"/>
                <a:gd name="csX50" fmla="*/ 1428750 w 1546225"/>
                <a:gd name="csY50" fmla="*/ 657225 h 701675"/>
                <a:gd name="csX51" fmla="*/ 1457325 w 1546225"/>
                <a:gd name="csY51" fmla="*/ 657225 h 701675"/>
                <a:gd name="csX52" fmla="*/ 1457325 w 1546225"/>
                <a:gd name="csY52" fmla="*/ 701675 h 701675"/>
                <a:gd name="csX53" fmla="*/ 1546225 w 1546225"/>
                <a:gd name="csY53" fmla="*/ 701675 h 701675"/>
                <a:gd name="csX0" fmla="*/ 0 w 1546225"/>
                <a:gd name="csY0" fmla="*/ 0 h 701675"/>
                <a:gd name="csX1" fmla="*/ 168275 w 1546225"/>
                <a:gd name="csY1" fmla="*/ 0 h 701675"/>
                <a:gd name="csX2" fmla="*/ 168275 w 1546225"/>
                <a:gd name="csY2" fmla="*/ 6350 h 701675"/>
                <a:gd name="csX3" fmla="*/ 323850 w 1546225"/>
                <a:gd name="csY3" fmla="*/ 6350 h 701675"/>
                <a:gd name="csX4" fmla="*/ 323850 w 1546225"/>
                <a:gd name="csY4" fmla="*/ 25400 h 701675"/>
                <a:gd name="csX5" fmla="*/ 387350 w 1546225"/>
                <a:gd name="csY5" fmla="*/ 25400 h 701675"/>
                <a:gd name="csX6" fmla="*/ 387350 w 1546225"/>
                <a:gd name="csY6" fmla="*/ 57150 h 701675"/>
                <a:gd name="csX7" fmla="*/ 438150 w 1546225"/>
                <a:gd name="csY7" fmla="*/ 57150 h 701675"/>
                <a:gd name="csX8" fmla="*/ 438150 w 1546225"/>
                <a:gd name="csY8" fmla="*/ 85725 h 701675"/>
                <a:gd name="csX9" fmla="*/ 558800 w 1546225"/>
                <a:gd name="csY9" fmla="*/ 85725 h 701675"/>
                <a:gd name="csX10" fmla="*/ 558800 w 1546225"/>
                <a:gd name="csY10" fmla="*/ 120650 h 701675"/>
                <a:gd name="csX11" fmla="*/ 650875 w 1546225"/>
                <a:gd name="csY11" fmla="*/ 120650 h 701675"/>
                <a:gd name="csX12" fmla="*/ 650875 w 1546225"/>
                <a:gd name="csY12" fmla="*/ 149225 h 701675"/>
                <a:gd name="csX13" fmla="*/ 720725 w 1546225"/>
                <a:gd name="csY13" fmla="*/ 149225 h 701675"/>
                <a:gd name="csX14" fmla="*/ 720725 w 1546225"/>
                <a:gd name="csY14" fmla="*/ 190500 h 701675"/>
                <a:gd name="csX15" fmla="*/ 762000 w 1546225"/>
                <a:gd name="csY15" fmla="*/ 190500 h 701675"/>
                <a:gd name="csX16" fmla="*/ 762000 w 1546225"/>
                <a:gd name="csY16" fmla="*/ 225425 h 701675"/>
                <a:gd name="csX17" fmla="*/ 815975 w 1546225"/>
                <a:gd name="csY17" fmla="*/ 225425 h 701675"/>
                <a:gd name="csX18" fmla="*/ 815975 w 1546225"/>
                <a:gd name="csY18" fmla="*/ 244475 h 701675"/>
                <a:gd name="csX19" fmla="*/ 850900 w 1546225"/>
                <a:gd name="csY19" fmla="*/ 244475 h 701675"/>
                <a:gd name="csX20" fmla="*/ 850900 w 1546225"/>
                <a:gd name="csY20" fmla="*/ 244475 h 701675"/>
                <a:gd name="csX21" fmla="*/ 850900 w 1546225"/>
                <a:gd name="csY21" fmla="*/ 263525 h 701675"/>
                <a:gd name="csX22" fmla="*/ 895350 w 1546225"/>
                <a:gd name="csY22" fmla="*/ 263525 h 701675"/>
                <a:gd name="csX23" fmla="*/ 895350 w 1546225"/>
                <a:gd name="csY23" fmla="*/ 282575 h 701675"/>
                <a:gd name="csX24" fmla="*/ 968375 w 1546225"/>
                <a:gd name="csY24" fmla="*/ 282575 h 701675"/>
                <a:gd name="csX25" fmla="*/ 968375 w 1546225"/>
                <a:gd name="csY25" fmla="*/ 304800 h 701675"/>
                <a:gd name="csX26" fmla="*/ 1038225 w 1546225"/>
                <a:gd name="csY26" fmla="*/ 304800 h 701675"/>
                <a:gd name="csX27" fmla="*/ 1038225 w 1546225"/>
                <a:gd name="csY27" fmla="*/ 339725 h 701675"/>
                <a:gd name="csX28" fmla="*/ 1095375 w 1546225"/>
                <a:gd name="csY28" fmla="*/ 339725 h 701675"/>
                <a:gd name="csX29" fmla="*/ 1095375 w 1546225"/>
                <a:gd name="csY29" fmla="*/ 361950 h 701675"/>
                <a:gd name="csX30" fmla="*/ 1117600 w 1546225"/>
                <a:gd name="csY30" fmla="*/ 365125 h 701675"/>
                <a:gd name="csX31" fmla="*/ 1117600 w 1546225"/>
                <a:gd name="csY31" fmla="*/ 384175 h 701675"/>
                <a:gd name="csX32" fmla="*/ 1152525 w 1546225"/>
                <a:gd name="csY32" fmla="*/ 384175 h 701675"/>
                <a:gd name="csX33" fmla="*/ 1152525 w 1546225"/>
                <a:gd name="csY33" fmla="*/ 412750 h 701675"/>
                <a:gd name="csX34" fmla="*/ 1203325 w 1546225"/>
                <a:gd name="csY34" fmla="*/ 412750 h 701675"/>
                <a:gd name="csX35" fmla="*/ 1203325 w 1546225"/>
                <a:gd name="csY35" fmla="*/ 444500 h 701675"/>
                <a:gd name="csX36" fmla="*/ 1222375 w 1546225"/>
                <a:gd name="csY36" fmla="*/ 444500 h 701675"/>
                <a:gd name="csX37" fmla="*/ 1225550 w 1546225"/>
                <a:gd name="csY37" fmla="*/ 466725 h 701675"/>
                <a:gd name="csX38" fmla="*/ 1260475 w 1546225"/>
                <a:gd name="csY38" fmla="*/ 466725 h 701675"/>
                <a:gd name="csX39" fmla="*/ 1260475 w 1546225"/>
                <a:gd name="csY39" fmla="*/ 504825 h 701675"/>
                <a:gd name="csX40" fmla="*/ 1285875 w 1546225"/>
                <a:gd name="csY40" fmla="*/ 504825 h 701675"/>
                <a:gd name="csX41" fmla="*/ 1285875 w 1546225"/>
                <a:gd name="csY41" fmla="*/ 555625 h 701675"/>
                <a:gd name="csX42" fmla="*/ 1323975 w 1546225"/>
                <a:gd name="csY42" fmla="*/ 555625 h 701675"/>
                <a:gd name="csX43" fmla="*/ 1323975 w 1546225"/>
                <a:gd name="csY43" fmla="*/ 593725 h 701675"/>
                <a:gd name="csX44" fmla="*/ 1377950 w 1546225"/>
                <a:gd name="csY44" fmla="*/ 593725 h 701675"/>
                <a:gd name="csX45" fmla="*/ 1377950 w 1546225"/>
                <a:gd name="csY45" fmla="*/ 625475 h 701675"/>
                <a:gd name="csX46" fmla="*/ 1406525 w 1546225"/>
                <a:gd name="csY46" fmla="*/ 625475 h 701675"/>
                <a:gd name="csX47" fmla="*/ 1406525 w 1546225"/>
                <a:gd name="csY47" fmla="*/ 625475 h 701675"/>
                <a:gd name="csX48" fmla="*/ 1406525 w 1546225"/>
                <a:gd name="csY48" fmla="*/ 625475 h 701675"/>
                <a:gd name="csX49" fmla="*/ 1428750 w 1546225"/>
                <a:gd name="csY49" fmla="*/ 647700 h 701675"/>
                <a:gd name="csX50" fmla="*/ 1428750 w 1546225"/>
                <a:gd name="csY50" fmla="*/ 657225 h 701675"/>
                <a:gd name="csX51" fmla="*/ 1457325 w 1546225"/>
                <a:gd name="csY51" fmla="*/ 657225 h 701675"/>
                <a:gd name="csX52" fmla="*/ 1457325 w 1546225"/>
                <a:gd name="csY52" fmla="*/ 701675 h 701675"/>
                <a:gd name="csX53" fmla="*/ 1546225 w 1546225"/>
                <a:gd name="csY53" fmla="*/ 701675 h 701675"/>
                <a:gd name="csX0" fmla="*/ 0 w 1546225"/>
                <a:gd name="csY0" fmla="*/ 0 h 701675"/>
                <a:gd name="csX1" fmla="*/ 168275 w 1546225"/>
                <a:gd name="csY1" fmla="*/ 0 h 701675"/>
                <a:gd name="csX2" fmla="*/ 168275 w 1546225"/>
                <a:gd name="csY2" fmla="*/ 6350 h 701675"/>
                <a:gd name="csX3" fmla="*/ 323850 w 1546225"/>
                <a:gd name="csY3" fmla="*/ 6350 h 701675"/>
                <a:gd name="csX4" fmla="*/ 323850 w 1546225"/>
                <a:gd name="csY4" fmla="*/ 25400 h 701675"/>
                <a:gd name="csX5" fmla="*/ 387350 w 1546225"/>
                <a:gd name="csY5" fmla="*/ 25400 h 701675"/>
                <a:gd name="csX6" fmla="*/ 387350 w 1546225"/>
                <a:gd name="csY6" fmla="*/ 57150 h 701675"/>
                <a:gd name="csX7" fmla="*/ 438150 w 1546225"/>
                <a:gd name="csY7" fmla="*/ 57150 h 701675"/>
                <a:gd name="csX8" fmla="*/ 438150 w 1546225"/>
                <a:gd name="csY8" fmla="*/ 85725 h 701675"/>
                <a:gd name="csX9" fmla="*/ 558800 w 1546225"/>
                <a:gd name="csY9" fmla="*/ 85725 h 701675"/>
                <a:gd name="csX10" fmla="*/ 558800 w 1546225"/>
                <a:gd name="csY10" fmla="*/ 120650 h 701675"/>
                <a:gd name="csX11" fmla="*/ 650875 w 1546225"/>
                <a:gd name="csY11" fmla="*/ 120650 h 701675"/>
                <a:gd name="csX12" fmla="*/ 650875 w 1546225"/>
                <a:gd name="csY12" fmla="*/ 149225 h 701675"/>
                <a:gd name="csX13" fmla="*/ 720725 w 1546225"/>
                <a:gd name="csY13" fmla="*/ 149225 h 701675"/>
                <a:gd name="csX14" fmla="*/ 720725 w 1546225"/>
                <a:gd name="csY14" fmla="*/ 190500 h 701675"/>
                <a:gd name="csX15" fmla="*/ 762000 w 1546225"/>
                <a:gd name="csY15" fmla="*/ 190500 h 701675"/>
                <a:gd name="csX16" fmla="*/ 762000 w 1546225"/>
                <a:gd name="csY16" fmla="*/ 225425 h 701675"/>
                <a:gd name="csX17" fmla="*/ 815975 w 1546225"/>
                <a:gd name="csY17" fmla="*/ 225425 h 701675"/>
                <a:gd name="csX18" fmla="*/ 815975 w 1546225"/>
                <a:gd name="csY18" fmla="*/ 244475 h 701675"/>
                <a:gd name="csX19" fmla="*/ 850900 w 1546225"/>
                <a:gd name="csY19" fmla="*/ 244475 h 701675"/>
                <a:gd name="csX20" fmla="*/ 850900 w 1546225"/>
                <a:gd name="csY20" fmla="*/ 244475 h 701675"/>
                <a:gd name="csX21" fmla="*/ 850900 w 1546225"/>
                <a:gd name="csY21" fmla="*/ 263525 h 701675"/>
                <a:gd name="csX22" fmla="*/ 895350 w 1546225"/>
                <a:gd name="csY22" fmla="*/ 263525 h 701675"/>
                <a:gd name="csX23" fmla="*/ 895350 w 1546225"/>
                <a:gd name="csY23" fmla="*/ 282575 h 701675"/>
                <a:gd name="csX24" fmla="*/ 968375 w 1546225"/>
                <a:gd name="csY24" fmla="*/ 282575 h 701675"/>
                <a:gd name="csX25" fmla="*/ 968375 w 1546225"/>
                <a:gd name="csY25" fmla="*/ 304800 h 701675"/>
                <a:gd name="csX26" fmla="*/ 1038225 w 1546225"/>
                <a:gd name="csY26" fmla="*/ 304800 h 701675"/>
                <a:gd name="csX27" fmla="*/ 1038225 w 1546225"/>
                <a:gd name="csY27" fmla="*/ 339725 h 701675"/>
                <a:gd name="csX28" fmla="*/ 1095375 w 1546225"/>
                <a:gd name="csY28" fmla="*/ 339725 h 701675"/>
                <a:gd name="csX29" fmla="*/ 1095375 w 1546225"/>
                <a:gd name="csY29" fmla="*/ 361950 h 701675"/>
                <a:gd name="csX30" fmla="*/ 1117600 w 1546225"/>
                <a:gd name="csY30" fmla="*/ 365125 h 701675"/>
                <a:gd name="csX31" fmla="*/ 1117600 w 1546225"/>
                <a:gd name="csY31" fmla="*/ 384175 h 701675"/>
                <a:gd name="csX32" fmla="*/ 1152525 w 1546225"/>
                <a:gd name="csY32" fmla="*/ 384175 h 701675"/>
                <a:gd name="csX33" fmla="*/ 1152525 w 1546225"/>
                <a:gd name="csY33" fmla="*/ 412750 h 701675"/>
                <a:gd name="csX34" fmla="*/ 1203325 w 1546225"/>
                <a:gd name="csY34" fmla="*/ 412750 h 701675"/>
                <a:gd name="csX35" fmla="*/ 1203325 w 1546225"/>
                <a:gd name="csY35" fmla="*/ 444500 h 701675"/>
                <a:gd name="csX36" fmla="*/ 1222375 w 1546225"/>
                <a:gd name="csY36" fmla="*/ 444500 h 701675"/>
                <a:gd name="csX37" fmla="*/ 1225550 w 1546225"/>
                <a:gd name="csY37" fmla="*/ 466725 h 701675"/>
                <a:gd name="csX38" fmla="*/ 1260475 w 1546225"/>
                <a:gd name="csY38" fmla="*/ 466725 h 701675"/>
                <a:gd name="csX39" fmla="*/ 1260475 w 1546225"/>
                <a:gd name="csY39" fmla="*/ 504825 h 701675"/>
                <a:gd name="csX40" fmla="*/ 1285875 w 1546225"/>
                <a:gd name="csY40" fmla="*/ 504825 h 701675"/>
                <a:gd name="csX41" fmla="*/ 1285875 w 1546225"/>
                <a:gd name="csY41" fmla="*/ 555625 h 701675"/>
                <a:gd name="csX42" fmla="*/ 1323975 w 1546225"/>
                <a:gd name="csY42" fmla="*/ 555625 h 701675"/>
                <a:gd name="csX43" fmla="*/ 1323975 w 1546225"/>
                <a:gd name="csY43" fmla="*/ 593725 h 701675"/>
                <a:gd name="csX44" fmla="*/ 1377950 w 1546225"/>
                <a:gd name="csY44" fmla="*/ 593725 h 701675"/>
                <a:gd name="csX45" fmla="*/ 1377950 w 1546225"/>
                <a:gd name="csY45" fmla="*/ 625475 h 701675"/>
                <a:gd name="csX46" fmla="*/ 1406525 w 1546225"/>
                <a:gd name="csY46" fmla="*/ 625475 h 701675"/>
                <a:gd name="csX47" fmla="*/ 1406525 w 1546225"/>
                <a:gd name="csY47" fmla="*/ 625475 h 701675"/>
                <a:gd name="csX48" fmla="*/ 1406525 w 1546225"/>
                <a:gd name="csY48" fmla="*/ 641350 h 701675"/>
                <a:gd name="csX49" fmla="*/ 1428750 w 1546225"/>
                <a:gd name="csY49" fmla="*/ 647700 h 701675"/>
                <a:gd name="csX50" fmla="*/ 1428750 w 1546225"/>
                <a:gd name="csY50" fmla="*/ 657225 h 701675"/>
                <a:gd name="csX51" fmla="*/ 1457325 w 1546225"/>
                <a:gd name="csY51" fmla="*/ 657225 h 701675"/>
                <a:gd name="csX52" fmla="*/ 1457325 w 1546225"/>
                <a:gd name="csY52" fmla="*/ 701675 h 701675"/>
                <a:gd name="csX53" fmla="*/ 1546225 w 1546225"/>
                <a:gd name="csY53" fmla="*/ 701675 h 701675"/>
                <a:gd name="csX0" fmla="*/ 0 w 1546225"/>
                <a:gd name="csY0" fmla="*/ 0 h 704850"/>
                <a:gd name="csX1" fmla="*/ 168275 w 1546225"/>
                <a:gd name="csY1" fmla="*/ 0 h 704850"/>
                <a:gd name="csX2" fmla="*/ 168275 w 1546225"/>
                <a:gd name="csY2" fmla="*/ 6350 h 704850"/>
                <a:gd name="csX3" fmla="*/ 323850 w 1546225"/>
                <a:gd name="csY3" fmla="*/ 6350 h 704850"/>
                <a:gd name="csX4" fmla="*/ 323850 w 1546225"/>
                <a:gd name="csY4" fmla="*/ 25400 h 704850"/>
                <a:gd name="csX5" fmla="*/ 387350 w 1546225"/>
                <a:gd name="csY5" fmla="*/ 25400 h 704850"/>
                <a:gd name="csX6" fmla="*/ 387350 w 1546225"/>
                <a:gd name="csY6" fmla="*/ 57150 h 704850"/>
                <a:gd name="csX7" fmla="*/ 438150 w 1546225"/>
                <a:gd name="csY7" fmla="*/ 57150 h 704850"/>
                <a:gd name="csX8" fmla="*/ 438150 w 1546225"/>
                <a:gd name="csY8" fmla="*/ 85725 h 704850"/>
                <a:gd name="csX9" fmla="*/ 558800 w 1546225"/>
                <a:gd name="csY9" fmla="*/ 85725 h 704850"/>
                <a:gd name="csX10" fmla="*/ 558800 w 1546225"/>
                <a:gd name="csY10" fmla="*/ 120650 h 704850"/>
                <a:gd name="csX11" fmla="*/ 650875 w 1546225"/>
                <a:gd name="csY11" fmla="*/ 120650 h 704850"/>
                <a:gd name="csX12" fmla="*/ 650875 w 1546225"/>
                <a:gd name="csY12" fmla="*/ 149225 h 704850"/>
                <a:gd name="csX13" fmla="*/ 720725 w 1546225"/>
                <a:gd name="csY13" fmla="*/ 149225 h 704850"/>
                <a:gd name="csX14" fmla="*/ 720725 w 1546225"/>
                <a:gd name="csY14" fmla="*/ 190500 h 704850"/>
                <a:gd name="csX15" fmla="*/ 762000 w 1546225"/>
                <a:gd name="csY15" fmla="*/ 190500 h 704850"/>
                <a:gd name="csX16" fmla="*/ 762000 w 1546225"/>
                <a:gd name="csY16" fmla="*/ 225425 h 704850"/>
                <a:gd name="csX17" fmla="*/ 815975 w 1546225"/>
                <a:gd name="csY17" fmla="*/ 225425 h 704850"/>
                <a:gd name="csX18" fmla="*/ 815975 w 1546225"/>
                <a:gd name="csY18" fmla="*/ 244475 h 704850"/>
                <a:gd name="csX19" fmla="*/ 850900 w 1546225"/>
                <a:gd name="csY19" fmla="*/ 244475 h 704850"/>
                <a:gd name="csX20" fmla="*/ 850900 w 1546225"/>
                <a:gd name="csY20" fmla="*/ 244475 h 704850"/>
                <a:gd name="csX21" fmla="*/ 850900 w 1546225"/>
                <a:gd name="csY21" fmla="*/ 263525 h 704850"/>
                <a:gd name="csX22" fmla="*/ 895350 w 1546225"/>
                <a:gd name="csY22" fmla="*/ 263525 h 704850"/>
                <a:gd name="csX23" fmla="*/ 895350 w 1546225"/>
                <a:gd name="csY23" fmla="*/ 282575 h 704850"/>
                <a:gd name="csX24" fmla="*/ 968375 w 1546225"/>
                <a:gd name="csY24" fmla="*/ 282575 h 704850"/>
                <a:gd name="csX25" fmla="*/ 968375 w 1546225"/>
                <a:gd name="csY25" fmla="*/ 304800 h 704850"/>
                <a:gd name="csX26" fmla="*/ 1038225 w 1546225"/>
                <a:gd name="csY26" fmla="*/ 304800 h 704850"/>
                <a:gd name="csX27" fmla="*/ 1038225 w 1546225"/>
                <a:gd name="csY27" fmla="*/ 339725 h 704850"/>
                <a:gd name="csX28" fmla="*/ 1095375 w 1546225"/>
                <a:gd name="csY28" fmla="*/ 339725 h 704850"/>
                <a:gd name="csX29" fmla="*/ 1095375 w 1546225"/>
                <a:gd name="csY29" fmla="*/ 361950 h 704850"/>
                <a:gd name="csX30" fmla="*/ 1117600 w 1546225"/>
                <a:gd name="csY30" fmla="*/ 365125 h 704850"/>
                <a:gd name="csX31" fmla="*/ 1117600 w 1546225"/>
                <a:gd name="csY31" fmla="*/ 384175 h 704850"/>
                <a:gd name="csX32" fmla="*/ 1152525 w 1546225"/>
                <a:gd name="csY32" fmla="*/ 384175 h 704850"/>
                <a:gd name="csX33" fmla="*/ 1152525 w 1546225"/>
                <a:gd name="csY33" fmla="*/ 412750 h 704850"/>
                <a:gd name="csX34" fmla="*/ 1203325 w 1546225"/>
                <a:gd name="csY34" fmla="*/ 412750 h 704850"/>
                <a:gd name="csX35" fmla="*/ 1203325 w 1546225"/>
                <a:gd name="csY35" fmla="*/ 444500 h 704850"/>
                <a:gd name="csX36" fmla="*/ 1222375 w 1546225"/>
                <a:gd name="csY36" fmla="*/ 444500 h 704850"/>
                <a:gd name="csX37" fmla="*/ 1225550 w 1546225"/>
                <a:gd name="csY37" fmla="*/ 466725 h 704850"/>
                <a:gd name="csX38" fmla="*/ 1260475 w 1546225"/>
                <a:gd name="csY38" fmla="*/ 466725 h 704850"/>
                <a:gd name="csX39" fmla="*/ 1260475 w 1546225"/>
                <a:gd name="csY39" fmla="*/ 504825 h 704850"/>
                <a:gd name="csX40" fmla="*/ 1285875 w 1546225"/>
                <a:gd name="csY40" fmla="*/ 504825 h 704850"/>
                <a:gd name="csX41" fmla="*/ 1285875 w 1546225"/>
                <a:gd name="csY41" fmla="*/ 555625 h 704850"/>
                <a:gd name="csX42" fmla="*/ 1323975 w 1546225"/>
                <a:gd name="csY42" fmla="*/ 555625 h 704850"/>
                <a:gd name="csX43" fmla="*/ 1323975 w 1546225"/>
                <a:gd name="csY43" fmla="*/ 593725 h 704850"/>
                <a:gd name="csX44" fmla="*/ 1377950 w 1546225"/>
                <a:gd name="csY44" fmla="*/ 593725 h 704850"/>
                <a:gd name="csX45" fmla="*/ 1377950 w 1546225"/>
                <a:gd name="csY45" fmla="*/ 625475 h 704850"/>
                <a:gd name="csX46" fmla="*/ 1406525 w 1546225"/>
                <a:gd name="csY46" fmla="*/ 625475 h 704850"/>
                <a:gd name="csX47" fmla="*/ 1406525 w 1546225"/>
                <a:gd name="csY47" fmla="*/ 625475 h 704850"/>
                <a:gd name="csX48" fmla="*/ 1406525 w 1546225"/>
                <a:gd name="csY48" fmla="*/ 641350 h 704850"/>
                <a:gd name="csX49" fmla="*/ 1428750 w 1546225"/>
                <a:gd name="csY49" fmla="*/ 647700 h 704850"/>
                <a:gd name="csX50" fmla="*/ 1428750 w 1546225"/>
                <a:gd name="csY50" fmla="*/ 657225 h 704850"/>
                <a:gd name="csX51" fmla="*/ 1457325 w 1546225"/>
                <a:gd name="csY51" fmla="*/ 657225 h 704850"/>
                <a:gd name="csX52" fmla="*/ 1457325 w 1546225"/>
                <a:gd name="csY52" fmla="*/ 704850 h 704850"/>
                <a:gd name="csX53" fmla="*/ 1546225 w 1546225"/>
                <a:gd name="csY53" fmla="*/ 701675 h 704850"/>
                <a:gd name="csX0" fmla="*/ 0 w 1546225"/>
                <a:gd name="csY0" fmla="*/ 0 h 717550"/>
                <a:gd name="csX1" fmla="*/ 168275 w 1546225"/>
                <a:gd name="csY1" fmla="*/ 0 h 717550"/>
                <a:gd name="csX2" fmla="*/ 168275 w 1546225"/>
                <a:gd name="csY2" fmla="*/ 6350 h 717550"/>
                <a:gd name="csX3" fmla="*/ 323850 w 1546225"/>
                <a:gd name="csY3" fmla="*/ 6350 h 717550"/>
                <a:gd name="csX4" fmla="*/ 323850 w 1546225"/>
                <a:gd name="csY4" fmla="*/ 25400 h 717550"/>
                <a:gd name="csX5" fmla="*/ 387350 w 1546225"/>
                <a:gd name="csY5" fmla="*/ 25400 h 717550"/>
                <a:gd name="csX6" fmla="*/ 387350 w 1546225"/>
                <a:gd name="csY6" fmla="*/ 57150 h 717550"/>
                <a:gd name="csX7" fmla="*/ 438150 w 1546225"/>
                <a:gd name="csY7" fmla="*/ 57150 h 717550"/>
                <a:gd name="csX8" fmla="*/ 438150 w 1546225"/>
                <a:gd name="csY8" fmla="*/ 85725 h 717550"/>
                <a:gd name="csX9" fmla="*/ 558800 w 1546225"/>
                <a:gd name="csY9" fmla="*/ 85725 h 717550"/>
                <a:gd name="csX10" fmla="*/ 558800 w 1546225"/>
                <a:gd name="csY10" fmla="*/ 120650 h 717550"/>
                <a:gd name="csX11" fmla="*/ 650875 w 1546225"/>
                <a:gd name="csY11" fmla="*/ 120650 h 717550"/>
                <a:gd name="csX12" fmla="*/ 650875 w 1546225"/>
                <a:gd name="csY12" fmla="*/ 149225 h 717550"/>
                <a:gd name="csX13" fmla="*/ 720725 w 1546225"/>
                <a:gd name="csY13" fmla="*/ 149225 h 717550"/>
                <a:gd name="csX14" fmla="*/ 720725 w 1546225"/>
                <a:gd name="csY14" fmla="*/ 190500 h 717550"/>
                <a:gd name="csX15" fmla="*/ 762000 w 1546225"/>
                <a:gd name="csY15" fmla="*/ 190500 h 717550"/>
                <a:gd name="csX16" fmla="*/ 762000 w 1546225"/>
                <a:gd name="csY16" fmla="*/ 225425 h 717550"/>
                <a:gd name="csX17" fmla="*/ 815975 w 1546225"/>
                <a:gd name="csY17" fmla="*/ 225425 h 717550"/>
                <a:gd name="csX18" fmla="*/ 815975 w 1546225"/>
                <a:gd name="csY18" fmla="*/ 244475 h 717550"/>
                <a:gd name="csX19" fmla="*/ 850900 w 1546225"/>
                <a:gd name="csY19" fmla="*/ 244475 h 717550"/>
                <a:gd name="csX20" fmla="*/ 850900 w 1546225"/>
                <a:gd name="csY20" fmla="*/ 244475 h 717550"/>
                <a:gd name="csX21" fmla="*/ 850900 w 1546225"/>
                <a:gd name="csY21" fmla="*/ 263525 h 717550"/>
                <a:gd name="csX22" fmla="*/ 895350 w 1546225"/>
                <a:gd name="csY22" fmla="*/ 263525 h 717550"/>
                <a:gd name="csX23" fmla="*/ 895350 w 1546225"/>
                <a:gd name="csY23" fmla="*/ 282575 h 717550"/>
                <a:gd name="csX24" fmla="*/ 968375 w 1546225"/>
                <a:gd name="csY24" fmla="*/ 282575 h 717550"/>
                <a:gd name="csX25" fmla="*/ 968375 w 1546225"/>
                <a:gd name="csY25" fmla="*/ 304800 h 717550"/>
                <a:gd name="csX26" fmla="*/ 1038225 w 1546225"/>
                <a:gd name="csY26" fmla="*/ 304800 h 717550"/>
                <a:gd name="csX27" fmla="*/ 1038225 w 1546225"/>
                <a:gd name="csY27" fmla="*/ 339725 h 717550"/>
                <a:gd name="csX28" fmla="*/ 1095375 w 1546225"/>
                <a:gd name="csY28" fmla="*/ 339725 h 717550"/>
                <a:gd name="csX29" fmla="*/ 1095375 w 1546225"/>
                <a:gd name="csY29" fmla="*/ 361950 h 717550"/>
                <a:gd name="csX30" fmla="*/ 1117600 w 1546225"/>
                <a:gd name="csY30" fmla="*/ 365125 h 717550"/>
                <a:gd name="csX31" fmla="*/ 1117600 w 1546225"/>
                <a:gd name="csY31" fmla="*/ 384175 h 717550"/>
                <a:gd name="csX32" fmla="*/ 1152525 w 1546225"/>
                <a:gd name="csY32" fmla="*/ 384175 h 717550"/>
                <a:gd name="csX33" fmla="*/ 1152525 w 1546225"/>
                <a:gd name="csY33" fmla="*/ 412750 h 717550"/>
                <a:gd name="csX34" fmla="*/ 1203325 w 1546225"/>
                <a:gd name="csY34" fmla="*/ 412750 h 717550"/>
                <a:gd name="csX35" fmla="*/ 1203325 w 1546225"/>
                <a:gd name="csY35" fmla="*/ 444500 h 717550"/>
                <a:gd name="csX36" fmla="*/ 1222375 w 1546225"/>
                <a:gd name="csY36" fmla="*/ 444500 h 717550"/>
                <a:gd name="csX37" fmla="*/ 1225550 w 1546225"/>
                <a:gd name="csY37" fmla="*/ 466725 h 717550"/>
                <a:gd name="csX38" fmla="*/ 1260475 w 1546225"/>
                <a:gd name="csY38" fmla="*/ 466725 h 717550"/>
                <a:gd name="csX39" fmla="*/ 1260475 w 1546225"/>
                <a:gd name="csY39" fmla="*/ 504825 h 717550"/>
                <a:gd name="csX40" fmla="*/ 1285875 w 1546225"/>
                <a:gd name="csY40" fmla="*/ 504825 h 717550"/>
                <a:gd name="csX41" fmla="*/ 1285875 w 1546225"/>
                <a:gd name="csY41" fmla="*/ 555625 h 717550"/>
                <a:gd name="csX42" fmla="*/ 1323975 w 1546225"/>
                <a:gd name="csY42" fmla="*/ 555625 h 717550"/>
                <a:gd name="csX43" fmla="*/ 1323975 w 1546225"/>
                <a:gd name="csY43" fmla="*/ 593725 h 717550"/>
                <a:gd name="csX44" fmla="*/ 1377950 w 1546225"/>
                <a:gd name="csY44" fmla="*/ 593725 h 717550"/>
                <a:gd name="csX45" fmla="*/ 1377950 w 1546225"/>
                <a:gd name="csY45" fmla="*/ 625475 h 717550"/>
                <a:gd name="csX46" fmla="*/ 1406525 w 1546225"/>
                <a:gd name="csY46" fmla="*/ 625475 h 717550"/>
                <a:gd name="csX47" fmla="*/ 1406525 w 1546225"/>
                <a:gd name="csY47" fmla="*/ 625475 h 717550"/>
                <a:gd name="csX48" fmla="*/ 1406525 w 1546225"/>
                <a:gd name="csY48" fmla="*/ 641350 h 717550"/>
                <a:gd name="csX49" fmla="*/ 1428750 w 1546225"/>
                <a:gd name="csY49" fmla="*/ 647700 h 717550"/>
                <a:gd name="csX50" fmla="*/ 1428750 w 1546225"/>
                <a:gd name="csY50" fmla="*/ 657225 h 717550"/>
                <a:gd name="csX51" fmla="*/ 1457325 w 1546225"/>
                <a:gd name="csY51" fmla="*/ 657225 h 717550"/>
                <a:gd name="csX52" fmla="*/ 1457325 w 1546225"/>
                <a:gd name="csY52" fmla="*/ 704850 h 717550"/>
                <a:gd name="csX53" fmla="*/ 1546225 w 1546225"/>
                <a:gd name="csY53" fmla="*/ 717550 h 717550"/>
                <a:gd name="csX0" fmla="*/ 0 w 1546225"/>
                <a:gd name="csY0" fmla="*/ 0 h 717550"/>
                <a:gd name="csX1" fmla="*/ 168275 w 1546225"/>
                <a:gd name="csY1" fmla="*/ 0 h 717550"/>
                <a:gd name="csX2" fmla="*/ 168275 w 1546225"/>
                <a:gd name="csY2" fmla="*/ 6350 h 717550"/>
                <a:gd name="csX3" fmla="*/ 323850 w 1546225"/>
                <a:gd name="csY3" fmla="*/ 6350 h 717550"/>
                <a:gd name="csX4" fmla="*/ 323850 w 1546225"/>
                <a:gd name="csY4" fmla="*/ 25400 h 717550"/>
                <a:gd name="csX5" fmla="*/ 387350 w 1546225"/>
                <a:gd name="csY5" fmla="*/ 25400 h 717550"/>
                <a:gd name="csX6" fmla="*/ 387350 w 1546225"/>
                <a:gd name="csY6" fmla="*/ 57150 h 717550"/>
                <a:gd name="csX7" fmla="*/ 438150 w 1546225"/>
                <a:gd name="csY7" fmla="*/ 57150 h 717550"/>
                <a:gd name="csX8" fmla="*/ 438150 w 1546225"/>
                <a:gd name="csY8" fmla="*/ 85725 h 717550"/>
                <a:gd name="csX9" fmla="*/ 558800 w 1546225"/>
                <a:gd name="csY9" fmla="*/ 85725 h 717550"/>
                <a:gd name="csX10" fmla="*/ 558800 w 1546225"/>
                <a:gd name="csY10" fmla="*/ 120650 h 717550"/>
                <a:gd name="csX11" fmla="*/ 650875 w 1546225"/>
                <a:gd name="csY11" fmla="*/ 120650 h 717550"/>
                <a:gd name="csX12" fmla="*/ 650875 w 1546225"/>
                <a:gd name="csY12" fmla="*/ 149225 h 717550"/>
                <a:gd name="csX13" fmla="*/ 720725 w 1546225"/>
                <a:gd name="csY13" fmla="*/ 149225 h 717550"/>
                <a:gd name="csX14" fmla="*/ 720725 w 1546225"/>
                <a:gd name="csY14" fmla="*/ 190500 h 717550"/>
                <a:gd name="csX15" fmla="*/ 762000 w 1546225"/>
                <a:gd name="csY15" fmla="*/ 190500 h 717550"/>
                <a:gd name="csX16" fmla="*/ 762000 w 1546225"/>
                <a:gd name="csY16" fmla="*/ 225425 h 717550"/>
                <a:gd name="csX17" fmla="*/ 815975 w 1546225"/>
                <a:gd name="csY17" fmla="*/ 225425 h 717550"/>
                <a:gd name="csX18" fmla="*/ 815975 w 1546225"/>
                <a:gd name="csY18" fmla="*/ 244475 h 717550"/>
                <a:gd name="csX19" fmla="*/ 850900 w 1546225"/>
                <a:gd name="csY19" fmla="*/ 244475 h 717550"/>
                <a:gd name="csX20" fmla="*/ 850900 w 1546225"/>
                <a:gd name="csY20" fmla="*/ 244475 h 717550"/>
                <a:gd name="csX21" fmla="*/ 850900 w 1546225"/>
                <a:gd name="csY21" fmla="*/ 263525 h 717550"/>
                <a:gd name="csX22" fmla="*/ 895350 w 1546225"/>
                <a:gd name="csY22" fmla="*/ 263525 h 717550"/>
                <a:gd name="csX23" fmla="*/ 895350 w 1546225"/>
                <a:gd name="csY23" fmla="*/ 282575 h 717550"/>
                <a:gd name="csX24" fmla="*/ 968375 w 1546225"/>
                <a:gd name="csY24" fmla="*/ 282575 h 717550"/>
                <a:gd name="csX25" fmla="*/ 968375 w 1546225"/>
                <a:gd name="csY25" fmla="*/ 304800 h 717550"/>
                <a:gd name="csX26" fmla="*/ 1038225 w 1546225"/>
                <a:gd name="csY26" fmla="*/ 304800 h 717550"/>
                <a:gd name="csX27" fmla="*/ 1038225 w 1546225"/>
                <a:gd name="csY27" fmla="*/ 339725 h 717550"/>
                <a:gd name="csX28" fmla="*/ 1095375 w 1546225"/>
                <a:gd name="csY28" fmla="*/ 339725 h 717550"/>
                <a:gd name="csX29" fmla="*/ 1095375 w 1546225"/>
                <a:gd name="csY29" fmla="*/ 361950 h 717550"/>
                <a:gd name="csX30" fmla="*/ 1117600 w 1546225"/>
                <a:gd name="csY30" fmla="*/ 365125 h 717550"/>
                <a:gd name="csX31" fmla="*/ 1117600 w 1546225"/>
                <a:gd name="csY31" fmla="*/ 384175 h 717550"/>
                <a:gd name="csX32" fmla="*/ 1152525 w 1546225"/>
                <a:gd name="csY32" fmla="*/ 384175 h 717550"/>
                <a:gd name="csX33" fmla="*/ 1152525 w 1546225"/>
                <a:gd name="csY33" fmla="*/ 412750 h 717550"/>
                <a:gd name="csX34" fmla="*/ 1203325 w 1546225"/>
                <a:gd name="csY34" fmla="*/ 412750 h 717550"/>
                <a:gd name="csX35" fmla="*/ 1203325 w 1546225"/>
                <a:gd name="csY35" fmla="*/ 444500 h 717550"/>
                <a:gd name="csX36" fmla="*/ 1222375 w 1546225"/>
                <a:gd name="csY36" fmla="*/ 444500 h 717550"/>
                <a:gd name="csX37" fmla="*/ 1225550 w 1546225"/>
                <a:gd name="csY37" fmla="*/ 466725 h 717550"/>
                <a:gd name="csX38" fmla="*/ 1260475 w 1546225"/>
                <a:gd name="csY38" fmla="*/ 466725 h 717550"/>
                <a:gd name="csX39" fmla="*/ 1260475 w 1546225"/>
                <a:gd name="csY39" fmla="*/ 504825 h 717550"/>
                <a:gd name="csX40" fmla="*/ 1285875 w 1546225"/>
                <a:gd name="csY40" fmla="*/ 504825 h 717550"/>
                <a:gd name="csX41" fmla="*/ 1285875 w 1546225"/>
                <a:gd name="csY41" fmla="*/ 555625 h 717550"/>
                <a:gd name="csX42" fmla="*/ 1323975 w 1546225"/>
                <a:gd name="csY42" fmla="*/ 555625 h 717550"/>
                <a:gd name="csX43" fmla="*/ 1323975 w 1546225"/>
                <a:gd name="csY43" fmla="*/ 593725 h 717550"/>
                <a:gd name="csX44" fmla="*/ 1377950 w 1546225"/>
                <a:gd name="csY44" fmla="*/ 593725 h 717550"/>
                <a:gd name="csX45" fmla="*/ 1377950 w 1546225"/>
                <a:gd name="csY45" fmla="*/ 625475 h 717550"/>
                <a:gd name="csX46" fmla="*/ 1406525 w 1546225"/>
                <a:gd name="csY46" fmla="*/ 625475 h 717550"/>
                <a:gd name="csX47" fmla="*/ 1406525 w 1546225"/>
                <a:gd name="csY47" fmla="*/ 625475 h 717550"/>
                <a:gd name="csX48" fmla="*/ 1406525 w 1546225"/>
                <a:gd name="csY48" fmla="*/ 641350 h 717550"/>
                <a:gd name="csX49" fmla="*/ 1428750 w 1546225"/>
                <a:gd name="csY49" fmla="*/ 647700 h 717550"/>
                <a:gd name="csX50" fmla="*/ 1428750 w 1546225"/>
                <a:gd name="csY50" fmla="*/ 657225 h 717550"/>
                <a:gd name="csX51" fmla="*/ 1457325 w 1546225"/>
                <a:gd name="csY51" fmla="*/ 657225 h 717550"/>
                <a:gd name="csX52" fmla="*/ 1457325 w 1546225"/>
                <a:gd name="csY52" fmla="*/ 714375 h 717550"/>
                <a:gd name="csX53" fmla="*/ 1546225 w 1546225"/>
                <a:gd name="csY53" fmla="*/ 717550 h 717550"/>
                <a:gd name="csX0" fmla="*/ 0 w 1543050"/>
                <a:gd name="csY0" fmla="*/ 0 h 714375"/>
                <a:gd name="csX1" fmla="*/ 168275 w 1543050"/>
                <a:gd name="csY1" fmla="*/ 0 h 714375"/>
                <a:gd name="csX2" fmla="*/ 168275 w 1543050"/>
                <a:gd name="csY2" fmla="*/ 6350 h 714375"/>
                <a:gd name="csX3" fmla="*/ 323850 w 1543050"/>
                <a:gd name="csY3" fmla="*/ 6350 h 714375"/>
                <a:gd name="csX4" fmla="*/ 323850 w 1543050"/>
                <a:gd name="csY4" fmla="*/ 25400 h 714375"/>
                <a:gd name="csX5" fmla="*/ 387350 w 1543050"/>
                <a:gd name="csY5" fmla="*/ 25400 h 714375"/>
                <a:gd name="csX6" fmla="*/ 387350 w 1543050"/>
                <a:gd name="csY6" fmla="*/ 57150 h 714375"/>
                <a:gd name="csX7" fmla="*/ 438150 w 1543050"/>
                <a:gd name="csY7" fmla="*/ 57150 h 714375"/>
                <a:gd name="csX8" fmla="*/ 438150 w 1543050"/>
                <a:gd name="csY8" fmla="*/ 85725 h 714375"/>
                <a:gd name="csX9" fmla="*/ 558800 w 1543050"/>
                <a:gd name="csY9" fmla="*/ 85725 h 714375"/>
                <a:gd name="csX10" fmla="*/ 558800 w 1543050"/>
                <a:gd name="csY10" fmla="*/ 120650 h 714375"/>
                <a:gd name="csX11" fmla="*/ 650875 w 1543050"/>
                <a:gd name="csY11" fmla="*/ 120650 h 714375"/>
                <a:gd name="csX12" fmla="*/ 650875 w 1543050"/>
                <a:gd name="csY12" fmla="*/ 149225 h 714375"/>
                <a:gd name="csX13" fmla="*/ 720725 w 1543050"/>
                <a:gd name="csY13" fmla="*/ 149225 h 714375"/>
                <a:gd name="csX14" fmla="*/ 720725 w 1543050"/>
                <a:gd name="csY14" fmla="*/ 190500 h 714375"/>
                <a:gd name="csX15" fmla="*/ 762000 w 1543050"/>
                <a:gd name="csY15" fmla="*/ 190500 h 714375"/>
                <a:gd name="csX16" fmla="*/ 762000 w 1543050"/>
                <a:gd name="csY16" fmla="*/ 225425 h 714375"/>
                <a:gd name="csX17" fmla="*/ 815975 w 1543050"/>
                <a:gd name="csY17" fmla="*/ 225425 h 714375"/>
                <a:gd name="csX18" fmla="*/ 815975 w 1543050"/>
                <a:gd name="csY18" fmla="*/ 244475 h 714375"/>
                <a:gd name="csX19" fmla="*/ 850900 w 1543050"/>
                <a:gd name="csY19" fmla="*/ 244475 h 714375"/>
                <a:gd name="csX20" fmla="*/ 850900 w 1543050"/>
                <a:gd name="csY20" fmla="*/ 244475 h 714375"/>
                <a:gd name="csX21" fmla="*/ 850900 w 1543050"/>
                <a:gd name="csY21" fmla="*/ 263525 h 714375"/>
                <a:gd name="csX22" fmla="*/ 895350 w 1543050"/>
                <a:gd name="csY22" fmla="*/ 263525 h 714375"/>
                <a:gd name="csX23" fmla="*/ 895350 w 1543050"/>
                <a:gd name="csY23" fmla="*/ 282575 h 714375"/>
                <a:gd name="csX24" fmla="*/ 968375 w 1543050"/>
                <a:gd name="csY24" fmla="*/ 282575 h 714375"/>
                <a:gd name="csX25" fmla="*/ 968375 w 1543050"/>
                <a:gd name="csY25" fmla="*/ 304800 h 714375"/>
                <a:gd name="csX26" fmla="*/ 1038225 w 1543050"/>
                <a:gd name="csY26" fmla="*/ 304800 h 714375"/>
                <a:gd name="csX27" fmla="*/ 1038225 w 1543050"/>
                <a:gd name="csY27" fmla="*/ 339725 h 714375"/>
                <a:gd name="csX28" fmla="*/ 1095375 w 1543050"/>
                <a:gd name="csY28" fmla="*/ 339725 h 714375"/>
                <a:gd name="csX29" fmla="*/ 1095375 w 1543050"/>
                <a:gd name="csY29" fmla="*/ 361950 h 714375"/>
                <a:gd name="csX30" fmla="*/ 1117600 w 1543050"/>
                <a:gd name="csY30" fmla="*/ 365125 h 714375"/>
                <a:gd name="csX31" fmla="*/ 1117600 w 1543050"/>
                <a:gd name="csY31" fmla="*/ 384175 h 714375"/>
                <a:gd name="csX32" fmla="*/ 1152525 w 1543050"/>
                <a:gd name="csY32" fmla="*/ 384175 h 714375"/>
                <a:gd name="csX33" fmla="*/ 1152525 w 1543050"/>
                <a:gd name="csY33" fmla="*/ 412750 h 714375"/>
                <a:gd name="csX34" fmla="*/ 1203325 w 1543050"/>
                <a:gd name="csY34" fmla="*/ 412750 h 714375"/>
                <a:gd name="csX35" fmla="*/ 1203325 w 1543050"/>
                <a:gd name="csY35" fmla="*/ 444500 h 714375"/>
                <a:gd name="csX36" fmla="*/ 1222375 w 1543050"/>
                <a:gd name="csY36" fmla="*/ 444500 h 714375"/>
                <a:gd name="csX37" fmla="*/ 1225550 w 1543050"/>
                <a:gd name="csY37" fmla="*/ 466725 h 714375"/>
                <a:gd name="csX38" fmla="*/ 1260475 w 1543050"/>
                <a:gd name="csY38" fmla="*/ 466725 h 714375"/>
                <a:gd name="csX39" fmla="*/ 1260475 w 1543050"/>
                <a:gd name="csY39" fmla="*/ 504825 h 714375"/>
                <a:gd name="csX40" fmla="*/ 1285875 w 1543050"/>
                <a:gd name="csY40" fmla="*/ 504825 h 714375"/>
                <a:gd name="csX41" fmla="*/ 1285875 w 1543050"/>
                <a:gd name="csY41" fmla="*/ 555625 h 714375"/>
                <a:gd name="csX42" fmla="*/ 1323975 w 1543050"/>
                <a:gd name="csY42" fmla="*/ 555625 h 714375"/>
                <a:gd name="csX43" fmla="*/ 1323975 w 1543050"/>
                <a:gd name="csY43" fmla="*/ 593725 h 714375"/>
                <a:gd name="csX44" fmla="*/ 1377950 w 1543050"/>
                <a:gd name="csY44" fmla="*/ 593725 h 714375"/>
                <a:gd name="csX45" fmla="*/ 1377950 w 1543050"/>
                <a:gd name="csY45" fmla="*/ 625475 h 714375"/>
                <a:gd name="csX46" fmla="*/ 1406525 w 1543050"/>
                <a:gd name="csY46" fmla="*/ 625475 h 714375"/>
                <a:gd name="csX47" fmla="*/ 1406525 w 1543050"/>
                <a:gd name="csY47" fmla="*/ 625475 h 714375"/>
                <a:gd name="csX48" fmla="*/ 1406525 w 1543050"/>
                <a:gd name="csY48" fmla="*/ 641350 h 714375"/>
                <a:gd name="csX49" fmla="*/ 1428750 w 1543050"/>
                <a:gd name="csY49" fmla="*/ 647700 h 714375"/>
                <a:gd name="csX50" fmla="*/ 1428750 w 1543050"/>
                <a:gd name="csY50" fmla="*/ 657225 h 714375"/>
                <a:gd name="csX51" fmla="*/ 1457325 w 1543050"/>
                <a:gd name="csY51" fmla="*/ 657225 h 714375"/>
                <a:gd name="csX52" fmla="*/ 1457325 w 1543050"/>
                <a:gd name="csY52" fmla="*/ 714375 h 714375"/>
                <a:gd name="csX53" fmla="*/ 1543050 w 1543050"/>
                <a:gd name="csY53" fmla="*/ 714375 h 7143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</a:cxnLst>
              <a:rect l="l" t="t" r="r" b="b"/>
              <a:pathLst>
                <a:path w="1543050" h="714375">
                  <a:moveTo>
                    <a:pt x="0" y="0"/>
                  </a:moveTo>
                  <a:lnTo>
                    <a:pt x="168275" y="0"/>
                  </a:lnTo>
                  <a:lnTo>
                    <a:pt x="168275" y="6350"/>
                  </a:lnTo>
                  <a:lnTo>
                    <a:pt x="323850" y="6350"/>
                  </a:lnTo>
                  <a:lnTo>
                    <a:pt x="323850" y="25400"/>
                  </a:lnTo>
                  <a:lnTo>
                    <a:pt x="387350" y="25400"/>
                  </a:lnTo>
                  <a:lnTo>
                    <a:pt x="387350" y="57150"/>
                  </a:lnTo>
                  <a:lnTo>
                    <a:pt x="438150" y="57150"/>
                  </a:lnTo>
                  <a:lnTo>
                    <a:pt x="438150" y="85725"/>
                  </a:lnTo>
                  <a:lnTo>
                    <a:pt x="558800" y="85725"/>
                  </a:lnTo>
                  <a:lnTo>
                    <a:pt x="558800" y="120650"/>
                  </a:lnTo>
                  <a:lnTo>
                    <a:pt x="650875" y="120650"/>
                  </a:lnTo>
                  <a:lnTo>
                    <a:pt x="650875" y="149225"/>
                  </a:lnTo>
                  <a:lnTo>
                    <a:pt x="720725" y="149225"/>
                  </a:lnTo>
                  <a:lnTo>
                    <a:pt x="720725" y="190500"/>
                  </a:lnTo>
                  <a:lnTo>
                    <a:pt x="762000" y="190500"/>
                  </a:lnTo>
                  <a:lnTo>
                    <a:pt x="762000" y="225425"/>
                  </a:lnTo>
                  <a:lnTo>
                    <a:pt x="815975" y="225425"/>
                  </a:lnTo>
                  <a:lnTo>
                    <a:pt x="815975" y="244475"/>
                  </a:lnTo>
                  <a:lnTo>
                    <a:pt x="850900" y="244475"/>
                  </a:lnTo>
                  <a:lnTo>
                    <a:pt x="850900" y="244475"/>
                  </a:lnTo>
                  <a:lnTo>
                    <a:pt x="850900" y="263525"/>
                  </a:lnTo>
                  <a:lnTo>
                    <a:pt x="895350" y="263525"/>
                  </a:lnTo>
                  <a:lnTo>
                    <a:pt x="895350" y="282575"/>
                  </a:lnTo>
                  <a:lnTo>
                    <a:pt x="968375" y="282575"/>
                  </a:lnTo>
                  <a:lnTo>
                    <a:pt x="968375" y="304800"/>
                  </a:lnTo>
                  <a:lnTo>
                    <a:pt x="1038225" y="304800"/>
                  </a:lnTo>
                  <a:lnTo>
                    <a:pt x="1038225" y="339725"/>
                  </a:lnTo>
                  <a:lnTo>
                    <a:pt x="1095375" y="339725"/>
                  </a:lnTo>
                  <a:lnTo>
                    <a:pt x="1095375" y="361950"/>
                  </a:lnTo>
                  <a:lnTo>
                    <a:pt x="1117600" y="365125"/>
                  </a:lnTo>
                  <a:lnTo>
                    <a:pt x="1117600" y="384175"/>
                  </a:lnTo>
                  <a:lnTo>
                    <a:pt x="1152525" y="384175"/>
                  </a:lnTo>
                  <a:lnTo>
                    <a:pt x="1152525" y="412750"/>
                  </a:lnTo>
                  <a:lnTo>
                    <a:pt x="1203325" y="412750"/>
                  </a:lnTo>
                  <a:lnTo>
                    <a:pt x="1203325" y="444500"/>
                  </a:lnTo>
                  <a:lnTo>
                    <a:pt x="1222375" y="444500"/>
                  </a:lnTo>
                  <a:lnTo>
                    <a:pt x="1225550" y="466725"/>
                  </a:lnTo>
                  <a:lnTo>
                    <a:pt x="1260475" y="466725"/>
                  </a:lnTo>
                  <a:lnTo>
                    <a:pt x="1260475" y="504825"/>
                  </a:lnTo>
                  <a:lnTo>
                    <a:pt x="1285875" y="504825"/>
                  </a:lnTo>
                  <a:lnTo>
                    <a:pt x="1285875" y="555625"/>
                  </a:lnTo>
                  <a:lnTo>
                    <a:pt x="1323975" y="555625"/>
                  </a:lnTo>
                  <a:lnTo>
                    <a:pt x="1323975" y="593725"/>
                  </a:lnTo>
                  <a:lnTo>
                    <a:pt x="1377950" y="593725"/>
                  </a:lnTo>
                  <a:lnTo>
                    <a:pt x="1377950" y="625475"/>
                  </a:lnTo>
                  <a:lnTo>
                    <a:pt x="1406525" y="625475"/>
                  </a:lnTo>
                  <a:lnTo>
                    <a:pt x="1406525" y="625475"/>
                  </a:lnTo>
                  <a:lnTo>
                    <a:pt x="1406525" y="641350"/>
                  </a:lnTo>
                  <a:lnTo>
                    <a:pt x="1428750" y="647700"/>
                  </a:lnTo>
                  <a:lnTo>
                    <a:pt x="1428750" y="657225"/>
                  </a:lnTo>
                  <a:lnTo>
                    <a:pt x="1457325" y="657225"/>
                  </a:lnTo>
                  <a:lnTo>
                    <a:pt x="1457325" y="714375"/>
                  </a:lnTo>
                  <a:lnTo>
                    <a:pt x="1543050" y="714375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Freeform 122">
              <a:extLst>
                <a:ext uri="{FF2B5EF4-FFF2-40B4-BE49-F238E27FC236}">
                  <a16:creationId xmlns:a16="http://schemas.microsoft.com/office/drawing/2014/main" id="{1014A0A3-B580-B056-2DE9-1B8E38C5C883}"/>
                </a:ext>
              </a:extLst>
            </p:cNvPr>
            <p:cNvSpPr/>
            <p:nvPr/>
          </p:nvSpPr>
          <p:spPr>
            <a:xfrm>
              <a:off x="8439150" y="3956050"/>
              <a:ext cx="714375" cy="514350"/>
            </a:xfrm>
            <a:custGeom>
              <a:avLst/>
              <a:gdLst>
                <a:gd name="csX0" fmla="*/ 0 w 714375"/>
                <a:gd name="csY0" fmla="*/ 0 h 514350"/>
                <a:gd name="csX1" fmla="*/ 0 w 714375"/>
                <a:gd name="csY1" fmla="*/ 41275 h 514350"/>
                <a:gd name="csX2" fmla="*/ 41275 w 714375"/>
                <a:gd name="csY2" fmla="*/ 41275 h 514350"/>
                <a:gd name="csX3" fmla="*/ 41275 w 714375"/>
                <a:gd name="csY3" fmla="*/ 53975 h 514350"/>
                <a:gd name="csX4" fmla="*/ 76200 w 714375"/>
                <a:gd name="csY4" fmla="*/ 53975 h 514350"/>
                <a:gd name="csX5" fmla="*/ 76200 w 714375"/>
                <a:gd name="csY5" fmla="*/ 53975 h 514350"/>
                <a:gd name="csX6" fmla="*/ 76200 w 714375"/>
                <a:gd name="csY6" fmla="*/ 82550 h 514350"/>
                <a:gd name="csX7" fmla="*/ 136525 w 714375"/>
                <a:gd name="csY7" fmla="*/ 82550 h 514350"/>
                <a:gd name="csX8" fmla="*/ 136525 w 714375"/>
                <a:gd name="csY8" fmla="*/ 146050 h 514350"/>
                <a:gd name="csX9" fmla="*/ 177800 w 714375"/>
                <a:gd name="csY9" fmla="*/ 146050 h 514350"/>
                <a:gd name="csX10" fmla="*/ 177800 w 714375"/>
                <a:gd name="csY10" fmla="*/ 187325 h 514350"/>
                <a:gd name="csX11" fmla="*/ 209550 w 714375"/>
                <a:gd name="csY11" fmla="*/ 187325 h 514350"/>
                <a:gd name="csX12" fmla="*/ 209550 w 714375"/>
                <a:gd name="csY12" fmla="*/ 215900 h 514350"/>
                <a:gd name="csX13" fmla="*/ 279400 w 714375"/>
                <a:gd name="csY13" fmla="*/ 215900 h 514350"/>
                <a:gd name="csX14" fmla="*/ 279400 w 714375"/>
                <a:gd name="csY14" fmla="*/ 222250 h 514350"/>
                <a:gd name="csX15" fmla="*/ 368300 w 714375"/>
                <a:gd name="csY15" fmla="*/ 222250 h 514350"/>
                <a:gd name="csX16" fmla="*/ 368300 w 714375"/>
                <a:gd name="csY16" fmla="*/ 238125 h 514350"/>
                <a:gd name="csX17" fmla="*/ 415925 w 714375"/>
                <a:gd name="csY17" fmla="*/ 238125 h 514350"/>
                <a:gd name="csX18" fmla="*/ 415925 w 714375"/>
                <a:gd name="csY18" fmla="*/ 257175 h 514350"/>
                <a:gd name="csX19" fmla="*/ 454025 w 714375"/>
                <a:gd name="csY19" fmla="*/ 257175 h 514350"/>
                <a:gd name="csX20" fmla="*/ 454025 w 714375"/>
                <a:gd name="csY20" fmla="*/ 257175 h 514350"/>
                <a:gd name="csX21" fmla="*/ 454025 w 714375"/>
                <a:gd name="csY21" fmla="*/ 279400 h 514350"/>
                <a:gd name="csX22" fmla="*/ 488950 w 714375"/>
                <a:gd name="csY22" fmla="*/ 279400 h 514350"/>
                <a:gd name="csX23" fmla="*/ 488950 w 714375"/>
                <a:gd name="csY23" fmla="*/ 314325 h 514350"/>
                <a:gd name="csX24" fmla="*/ 549275 w 714375"/>
                <a:gd name="csY24" fmla="*/ 314325 h 514350"/>
                <a:gd name="csX25" fmla="*/ 549275 w 714375"/>
                <a:gd name="csY25" fmla="*/ 428625 h 514350"/>
                <a:gd name="csX26" fmla="*/ 600075 w 714375"/>
                <a:gd name="csY26" fmla="*/ 428625 h 514350"/>
                <a:gd name="csX27" fmla="*/ 600075 w 714375"/>
                <a:gd name="csY27" fmla="*/ 476250 h 514350"/>
                <a:gd name="csX28" fmla="*/ 673100 w 714375"/>
                <a:gd name="csY28" fmla="*/ 476250 h 514350"/>
                <a:gd name="csX29" fmla="*/ 673100 w 714375"/>
                <a:gd name="csY29" fmla="*/ 514350 h 514350"/>
                <a:gd name="csX30" fmla="*/ 714375 w 714375"/>
                <a:gd name="csY30" fmla="*/ 514350 h 5143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</a:cxnLst>
              <a:rect l="l" t="t" r="r" b="b"/>
              <a:pathLst>
                <a:path w="714375" h="514350">
                  <a:moveTo>
                    <a:pt x="0" y="0"/>
                  </a:moveTo>
                  <a:lnTo>
                    <a:pt x="0" y="41275"/>
                  </a:lnTo>
                  <a:lnTo>
                    <a:pt x="41275" y="41275"/>
                  </a:lnTo>
                  <a:lnTo>
                    <a:pt x="41275" y="53975"/>
                  </a:lnTo>
                  <a:lnTo>
                    <a:pt x="76200" y="53975"/>
                  </a:lnTo>
                  <a:lnTo>
                    <a:pt x="76200" y="53975"/>
                  </a:lnTo>
                  <a:lnTo>
                    <a:pt x="76200" y="82550"/>
                  </a:lnTo>
                  <a:lnTo>
                    <a:pt x="136525" y="82550"/>
                  </a:lnTo>
                  <a:lnTo>
                    <a:pt x="136525" y="146050"/>
                  </a:lnTo>
                  <a:lnTo>
                    <a:pt x="177800" y="146050"/>
                  </a:lnTo>
                  <a:lnTo>
                    <a:pt x="177800" y="187325"/>
                  </a:lnTo>
                  <a:lnTo>
                    <a:pt x="209550" y="187325"/>
                  </a:lnTo>
                  <a:lnTo>
                    <a:pt x="209550" y="215900"/>
                  </a:lnTo>
                  <a:lnTo>
                    <a:pt x="279400" y="215900"/>
                  </a:lnTo>
                  <a:lnTo>
                    <a:pt x="279400" y="222250"/>
                  </a:lnTo>
                  <a:lnTo>
                    <a:pt x="368300" y="222250"/>
                  </a:lnTo>
                  <a:lnTo>
                    <a:pt x="368300" y="238125"/>
                  </a:lnTo>
                  <a:lnTo>
                    <a:pt x="415925" y="238125"/>
                  </a:lnTo>
                  <a:lnTo>
                    <a:pt x="415925" y="257175"/>
                  </a:lnTo>
                  <a:lnTo>
                    <a:pt x="454025" y="257175"/>
                  </a:lnTo>
                  <a:lnTo>
                    <a:pt x="454025" y="257175"/>
                  </a:lnTo>
                  <a:lnTo>
                    <a:pt x="454025" y="279400"/>
                  </a:lnTo>
                  <a:lnTo>
                    <a:pt x="488950" y="279400"/>
                  </a:lnTo>
                  <a:lnTo>
                    <a:pt x="488950" y="314325"/>
                  </a:lnTo>
                  <a:lnTo>
                    <a:pt x="549275" y="314325"/>
                  </a:lnTo>
                  <a:lnTo>
                    <a:pt x="549275" y="428625"/>
                  </a:lnTo>
                  <a:lnTo>
                    <a:pt x="600075" y="428625"/>
                  </a:lnTo>
                  <a:lnTo>
                    <a:pt x="600075" y="476250"/>
                  </a:lnTo>
                  <a:lnTo>
                    <a:pt x="673100" y="476250"/>
                  </a:lnTo>
                  <a:lnTo>
                    <a:pt x="673100" y="514350"/>
                  </a:lnTo>
                  <a:lnTo>
                    <a:pt x="714375" y="514350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0" name="Content Placeholder 5">
            <a:extLst>
              <a:ext uri="{FF2B5EF4-FFF2-40B4-BE49-F238E27FC236}">
                <a16:creationId xmlns:a16="http://schemas.microsoft.com/office/drawing/2014/main" id="{A220645D-5EA7-304B-A671-1C3CA5B2617D}"/>
              </a:ext>
            </a:extLst>
          </p:cNvPr>
          <p:cNvSpPr txBox="1">
            <a:spLocks/>
          </p:cNvSpPr>
          <p:nvPr/>
        </p:nvSpPr>
        <p:spPr>
          <a:xfrm>
            <a:off x="1712199" y="6302375"/>
            <a:ext cx="7812290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/>
              <a:t>Tabernero. JCO. 2021;39:273. Elez. NEJM.. 2025;392:2425.</a:t>
            </a:r>
            <a:endParaRPr lang="en-US" dirty="0"/>
          </a:p>
        </p:txBody>
      </p:sp>
      <p:sp>
        <p:nvSpPr>
          <p:cNvPr id="161" name="Content Placeholder 7">
            <a:extLst>
              <a:ext uri="{FF2B5EF4-FFF2-40B4-BE49-F238E27FC236}">
                <a16:creationId xmlns:a16="http://schemas.microsoft.com/office/drawing/2014/main" id="{BBABC1D7-CE0D-D03F-500E-84DD55DD5B2C}"/>
              </a:ext>
            </a:extLst>
          </p:cNvPr>
          <p:cNvSpPr txBox="1">
            <a:spLocks/>
          </p:cNvSpPr>
          <p:nvPr/>
        </p:nvSpPr>
        <p:spPr>
          <a:xfrm>
            <a:off x="6612673" y="1413145"/>
            <a:ext cx="5348250" cy="3439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800" b="1"/>
              <a:t>BREAKWATER (1L)</a:t>
            </a:r>
          </a:p>
        </p:txBody>
      </p:sp>
      <p:graphicFrame>
        <p:nvGraphicFramePr>
          <p:cNvPr id="162" name="Table 161">
            <a:extLst>
              <a:ext uri="{FF2B5EF4-FFF2-40B4-BE49-F238E27FC236}">
                <a16:creationId xmlns:a16="http://schemas.microsoft.com/office/drawing/2014/main" id="{9FFFC52E-92EF-1246-3C02-C12C01F57976}"/>
              </a:ext>
            </a:extLst>
          </p:cNvPr>
          <p:cNvGraphicFramePr>
            <a:graphicFrameLocks noGrp="1"/>
          </p:cNvGraphicFramePr>
          <p:nvPr/>
        </p:nvGraphicFramePr>
        <p:xfrm>
          <a:off x="6697851" y="1755192"/>
          <a:ext cx="5263072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7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0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46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41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0738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Regimen</a:t>
                      </a:r>
                      <a:endParaRPr sz="12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bg2"/>
                          </a:solidFill>
                        </a:rPr>
                        <a:t>Median OS, mo</a:t>
                      </a:r>
                      <a:endParaRPr lang="en-US" sz="12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HR </a:t>
                      </a:r>
                      <a:r>
                        <a:rPr sz="1200" dirty="0">
                          <a:solidFill>
                            <a:schemeClr val="bg2"/>
                          </a:solidFill>
                        </a:rPr>
                        <a:t>vs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 SOC</a:t>
                      </a:r>
                      <a:endParaRPr sz="1200"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HR </a:t>
                      </a:r>
                      <a:r>
                        <a:rPr sz="1200" dirty="0">
                          <a:solidFill>
                            <a:schemeClr val="bg2"/>
                          </a:solidFill>
                        </a:rPr>
                        <a:t>v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s </a:t>
                      </a:r>
                      <a:r>
                        <a:rPr sz="1200" dirty="0">
                          <a:solidFill>
                            <a:schemeClr val="bg2"/>
                          </a:solidFill>
                        </a:rPr>
                        <a:t>EC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200" dirty="0">
                          <a:solidFill>
                            <a:schemeClr val="bg2"/>
                          </a:solidFill>
                        </a:rPr>
                        <a:t>+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sz="1200" dirty="0">
                          <a:solidFill>
                            <a:schemeClr val="bg2"/>
                          </a:solidFill>
                        </a:rPr>
                        <a:t>mFOLFOX6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sz="1200" dirty="0"/>
                        <a:t>EC</a:t>
                      </a:r>
                      <a:r>
                        <a:rPr lang="en-US" sz="1200" dirty="0"/>
                        <a:t> </a:t>
                      </a:r>
                      <a:r>
                        <a:rPr sz="1200" dirty="0"/>
                        <a:t>+</a:t>
                      </a:r>
                      <a:r>
                        <a:rPr lang="en-US" sz="1200" dirty="0"/>
                        <a:t> </a:t>
                      </a:r>
                      <a:r>
                        <a:rPr sz="1200" dirty="0"/>
                        <a:t>mFOLFOX6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/>
                        <a:t>30.3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b="0" dirty="0">
                          <a:latin typeface="Poppins Medium" pitchFamily="2" charset="77"/>
                          <a:cs typeface="Poppins Medium" pitchFamily="2" charset="77"/>
                        </a:rPr>
                        <a:t>0.49 (</a:t>
                      </a:r>
                      <a:r>
                        <a:rPr sz="1200" b="0" i="1" dirty="0">
                          <a:latin typeface="Poppins Medium" pitchFamily="2" charset="77"/>
                          <a:cs typeface="Poppins Medium" pitchFamily="2" charset="77"/>
                        </a:rPr>
                        <a:t>P</a:t>
                      </a:r>
                      <a:r>
                        <a:rPr lang="en-US" sz="1200" b="0" dirty="0">
                          <a:latin typeface="Poppins Medium" pitchFamily="2" charset="77"/>
                          <a:cs typeface="Poppins Medium" pitchFamily="2" charset="77"/>
                        </a:rPr>
                        <a:t> </a:t>
                      </a:r>
                      <a:r>
                        <a:rPr sz="1200" b="0" dirty="0">
                          <a:latin typeface="Poppins Medium" pitchFamily="2" charset="77"/>
                          <a:cs typeface="Poppins Medium" pitchFamily="2" charset="77"/>
                        </a:rPr>
                        <a:t>&lt;.</a:t>
                      </a:r>
                      <a:r>
                        <a:rPr sz="1200" dirty="0"/>
                        <a:t>001</a:t>
                      </a:r>
                      <a:r>
                        <a:rPr lang="en-US" sz="1200" dirty="0"/>
                        <a:t>)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--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/>
                        <a:t>EC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19.5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/>
                        <a:t>0.69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/>
                        <a:t>1.45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9263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/>
                        <a:t>SOC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/>
                        <a:t>15.1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--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--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63" name="Group 162">
            <a:extLst>
              <a:ext uri="{FF2B5EF4-FFF2-40B4-BE49-F238E27FC236}">
                <a16:creationId xmlns:a16="http://schemas.microsoft.com/office/drawing/2014/main" id="{09992D48-4461-7F10-B9E5-17C13A161CCE}"/>
              </a:ext>
            </a:extLst>
          </p:cNvPr>
          <p:cNvGrpSpPr/>
          <p:nvPr/>
        </p:nvGrpSpPr>
        <p:grpSpPr>
          <a:xfrm>
            <a:off x="170462" y="1413145"/>
            <a:ext cx="6164476" cy="4728552"/>
            <a:chOff x="170462" y="1413145"/>
            <a:chExt cx="6164476" cy="4728552"/>
          </a:xfrm>
        </p:grpSpPr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CA1B3677-8D9D-C4F0-1DDF-0A203913C6C7}"/>
                </a:ext>
              </a:extLst>
            </p:cNvPr>
            <p:cNvSpPr txBox="1"/>
            <p:nvPr/>
          </p:nvSpPr>
          <p:spPr bwMode="auto">
            <a:xfrm>
              <a:off x="386334" y="2192735"/>
              <a:ext cx="6285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1.0</a:t>
              </a:r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DC227F79-86B4-A0C5-2B82-9056C23B515D}"/>
                </a:ext>
              </a:extLst>
            </p:cNvPr>
            <p:cNvSpPr txBox="1"/>
            <p:nvPr/>
          </p:nvSpPr>
          <p:spPr bwMode="auto">
            <a:xfrm>
              <a:off x="386334" y="2805321"/>
              <a:ext cx="6285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0.8</a:t>
              </a:r>
            </a:p>
          </p:txBody>
        </p:sp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F69AA8D7-0B82-EC72-82D6-1D6E1340AA1B}"/>
                </a:ext>
              </a:extLst>
            </p:cNvPr>
            <p:cNvSpPr txBox="1"/>
            <p:nvPr/>
          </p:nvSpPr>
          <p:spPr bwMode="auto">
            <a:xfrm>
              <a:off x="386334" y="3417908"/>
              <a:ext cx="6285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0.6</a:t>
              </a:r>
            </a:p>
          </p:txBody>
        </p:sp>
        <p:sp>
          <p:nvSpPr>
            <p:cNvPr id="167" name="TextBox 166">
              <a:extLst>
                <a:ext uri="{FF2B5EF4-FFF2-40B4-BE49-F238E27FC236}">
                  <a16:creationId xmlns:a16="http://schemas.microsoft.com/office/drawing/2014/main" id="{0A35223F-22A5-C5C4-A46A-F0FBD5A6D08D}"/>
                </a:ext>
              </a:extLst>
            </p:cNvPr>
            <p:cNvSpPr txBox="1"/>
            <p:nvPr/>
          </p:nvSpPr>
          <p:spPr bwMode="auto">
            <a:xfrm>
              <a:off x="386334" y="4030494"/>
              <a:ext cx="6285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0.4</a:t>
              </a:r>
            </a:p>
          </p:txBody>
        </p:sp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0027E883-0481-0F4A-7D0D-28B31A950A36}"/>
                </a:ext>
              </a:extLst>
            </p:cNvPr>
            <p:cNvSpPr txBox="1"/>
            <p:nvPr/>
          </p:nvSpPr>
          <p:spPr bwMode="auto">
            <a:xfrm>
              <a:off x="386334" y="4643080"/>
              <a:ext cx="6285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0.2</a:t>
              </a:r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BD054E28-0370-6768-9C6F-3D3413DA26EC}"/>
                </a:ext>
              </a:extLst>
            </p:cNvPr>
            <p:cNvSpPr txBox="1"/>
            <p:nvPr/>
          </p:nvSpPr>
          <p:spPr bwMode="auto">
            <a:xfrm>
              <a:off x="386334" y="5255662"/>
              <a:ext cx="6285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  <p:grpSp>
          <p:nvGrpSpPr>
            <p:cNvPr id="170" name="Group 169">
              <a:extLst>
                <a:ext uri="{FF2B5EF4-FFF2-40B4-BE49-F238E27FC236}">
                  <a16:creationId xmlns:a16="http://schemas.microsoft.com/office/drawing/2014/main" id="{A5DBF4A2-72A8-3319-A219-E33F8221BA0A}"/>
                </a:ext>
              </a:extLst>
            </p:cNvPr>
            <p:cNvGrpSpPr/>
            <p:nvPr/>
          </p:nvGrpSpPr>
          <p:grpSpPr>
            <a:xfrm>
              <a:off x="2056598" y="1923865"/>
              <a:ext cx="4278340" cy="1226702"/>
              <a:chOff x="8033240" y="2182313"/>
              <a:chExt cx="4084696" cy="994432"/>
            </a:xfrm>
            <a:noFill/>
          </p:grpSpPr>
          <p:sp>
            <p:nvSpPr>
              <p:cNvPr id="206" name="TextBox 205">
                <a:extLst>
                  <a:ext uri="{FF2B5EF4-FFF2-40B4-BE49-F238E27FC236}">
                    <a16:creationId xmlns:a16="http://schemas.microsoft.com/office/drawing/2014/main" id="{E89A780A-1DE5-4282-E986-F4B50AEBD290}"/>
                  </a:ext>
                </a:extLst>
              </p:cNvPr>
              <p:cNvSpPr txBox="1"/>
              <p:nvPr/>
            </p:nvSpPr>
            <p:spPr bwMode="auto">
              <a:xfrm>
                <a:off x="8536134" y="2902295"/>
                <a:ext cx="2837759" cy="27445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HR: 0.61 (95% CI: 0.48-0.77)</a:t>
                </a:r>
              </a:p>
            </p:txBody>
          </p:sp>
          <p:sp>
            <p:nvSpPr>
              <p:cNvPr id="207" name="TextBox 206">
                <a:extLst>
                  <a:ext uri="{FF2B5EF4-FFF2-40B4-BE49-F238E27FC236}">
                    <a16:creationId xmlns:a16="http://schemas.microsoft.com/office/drawing/2014/main" id="{8F9DD460-597C-BED2-C327-F280AEA38770}"/>
                  </a:ext>
                </a:extLst>
              </p:cNvPr>
              <p:cNvSpPr txBox="1"/>
              <p:nvPr/>
            </p:nvSpPr>
            <p:spPr bwMode="auto">
              <a:xfrm>
                <a:off x="9567902" y="2182313"/>
                <a:ext cx="2550034" cy="673652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Median OS, Mo (95% CI)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9.3 (8.0-11.3)</a:t>
                </a:r>
              </a:p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5.9 (5.1-7.1)</a:t>
                </a:r>
              </a:p>
            </p:txBody>
          </p:sp>
          <p:sp>
            <p:nvSpPr>
              <p:cNvPr id="208" name="TextBox 207">
                <a:extLst>
                  <a:ext uri="{FF2B5EF4-FFF2-40B4-BE49-F238E27FC236}">
                    <a16:creationId xmlns:a16="http://schemas.microsoft.com/office/drawing/2014/main" id="{4AA6A9CB-938A-D2AC-4B77-5D496800FFCC}"/>
                  </a:ext>
                </a:extLst>
              </p:cNvPr>
              <p:cNvSpPr txBox="1"/>
              <p:nvPr/>
            </p:nvSpPr>
            <p:spPr bwMode="auto">
              <a:xfrm>
                <a:off x="8033240" y="2414231"/>
                <a:ext cx="2008255" cy="474051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Encorafenib + </a:t>
                </a:r>
                <a:r>
                  <a:rPr kumimoji="0" lang="en-US" sz="160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cet</a:t>
                </a:r>
                <a:r>
                  <a:rPr kumimoji="0" lang="en-US" sz="160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  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IRI/FOLFIRI + </a:t>
                </a:r>
                <a:r>
                  <a:rPr kumimoji="0" lang="en-US" sz="160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cet</a:t>
                </a:r>
                <a:endPara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1107FA9-F70B-0F1F-BD3D-2416EA86A3C5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823460" y="2370468"/>
              <a:ext cx="251854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0BEA3E34-33B3-D6C4-80D8-AF1598E87AD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823460" y="2616007"/>
              <a:ext cx="251854" cy="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65AB64A0-5F41-0E07-BF92-554EA3CA823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3337" y="2377401"/>
              <a:ext cx="0" cy="302723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69015B93-1AAD-2D65-1771-819C95F78BC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14861" y="5410412"/>
              <a:ext cx="4637013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DDAAF92C-75D9-DD8D-3223-ED086501244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3337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C56270DD-A5BC-85D6-590D-00EB4AFBFC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544590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9C126AA4-275F-A106-1C10-244B9E9B518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057367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ADB8231-7CD8-00C3-74F1-D7344B45245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570144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C7FE7157-5479-578D-6DE1-9BA50364307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082921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5635980C-51DA-21F5-B31D-4ADF684D56E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5698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7226C107-1D5C-56C1-382C-4BB9A2DFD5F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108475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D0C1ED4E-1D35-DF2F-451B-3507D2364F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621252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C9BE53F5-F27C-9A9D-743F-10BA9131CFE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134029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138D0DD0-2CED-748A-8F4A-57403E56AA3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646806" y="5409243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B9B905A7-5AFA-B55B-2175-41EEE7B3717D}"/>
                </a:ext>
              </a:extLst>
            </p:cNvPr>
            <p:cNvSpPr txBox="1"/>
            <p:nvPr/>
          </p:nvSpPr>
          <p:spPr bwMode="auto">
            <a:xfrm>
              <a:off x="1031813" y="5772365"/>
              <a:ext cx="46149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Mo</a:t>
              </a:r>
            </a:p>
          </p:txBody>
        </p:sp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E2260975-D33F-1CBE-8D17-C31700FF2086}"/>
                </a:ext>
              </a:extLst>
            </p:cNvPr>
            <p:cNvSpPr txBox="1"/>
            <p:nvPr/>
          </p:nvSpPr>
          <p:spPr bwMode="auto">
            <a:xfrm>
              <a:off x="5413725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27</a:t>
              </a:r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17587702-6C64-5AD7-5D38-0638576DB8B2}"/>
                </a:ext>
              </a:extLst>
            </p:cNvPr>
            <p:cNvSpPr txBox="1"/>
            <p:nvPr/>
          </p:nvSpPr>
          <p:spPr bwMode="auto">
            <a:xfrm>
              <a:off x="805457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0</a:t>
              </a:r>
            </a:p>
          </p:txBody>
        </p:sp>
        <p:sp>
          <p:nvSpPr>
            <p:cNvPr id="188" name="TextBox 187">
              <a:extLst>
                <a:ext uri="{FF2B5EF4-FFF2-40B4-BE49-F238E27FC236}">
                  <a16:creationId xmlns:a16="http://schemas.microsoft.com/office/drawing/2014/main" id="{D2ECDC86-0CBC-109A-AD77-A94E0F9CBA07}"/>
                </a:ext>
              </a:extLst>
            </p:cNvPr>
            <p:cNvSpPr txBox="1"/>
            <p:nvPr/>
          </p:nvSpPr>
          <p:spPr bwMode="auto">
            <a:xfrm>
              <a:off x="1317488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3</a:t>
              </a:r>
            </a:p>
          </p:txBody>
        </p:sp>
        <p:sp>
          <p:nvSpPr>
            <p:cNvPr id="189" name="TextBox 188">
              <a:extLst>
                <a:ext uri="{FF2B5EF4-FFF2-40B4-BE49-F238E27FC236}">
                  <a16:creationId xmlns:a16="http://schemas.microsoft.com/office/drawing/2014/main" id="{2A0694ED-4478-8901-88F9-E158C62B934F}"/>
                </a:ext>
              </a:extLst>
            </p:cNvPr>
            <p:cNvSpPr txBox="1"/>
            <p:nvPr/>
          </p:nvSpPr>
          <p:spPr bwMode="auto">
            <a:xfrm>
              <a:off x="1829518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6</a:t>
              </a:r>
            </a:p>
          </p:txBody>
        </p:sp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452BBBE7-4D91-D674-93CC-F66727D2562F}"/>
                </a:ext>
              </a:extLst>
            </p:cNvPr>
            <p:cNvSpPr txBox="1"/>
            <p:nvPr/>
          </p:nvSpPr>
          <p:spPr bwMode="auto">
            <a:xfrm>
              <a:off x="2341548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9</a:t>
              </a:r>
            </a:p>
          </p:txBody>
        </p: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3F1CBD51-3919-A968-5DFA-FCF9A4CDDDBA}"/>
                </a:ext>
              </a:extLst>
            </p:cNvPr>
            <p:cNvSpPr txBox="1"/>
            <p:nvPr/>
          </p:nvSpPr>
          <p:spPr bwMode="auto">
            <a:xfrm>
              <a:off x="2853578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12</a:t>
              </a: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315A7DA6-6D02-9955-91AB-1629E961D636}"/>
                </a:ext>
              </a:extLst>
            </p:cNvPr>
            <p:cNvSpPr txBox="1"/>
            <p:nvPr/>
          </p:nvSpPr>
          <p:spPr bwMode="auto">
            <a:xfrm>
              <a:off x="3365608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15</a:t>
              </a: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3179E995-7FB9-BDF6-7AA9-C0B8754C3D67}"/>
                </a:ext>
              </a:extLst>
            </p:cNvPr>
            <p:cNvSpPr txBox="1"/>
            <p:nvPr/>
          </p:nvSpPr>
          <p:spPr bwMode="auto">
            <a:xfrm>
              <a:off x="3877638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18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10D1086B-430C-FCA0-EE37-5D19139FCB08}"/>
                </a:ext>
              </a:extLst>
            </p:cNvPr>
            <p:cNvSpPr txBox="1"/>
            <p:nvPr/>
          </p:nvSpPr>
          <p:spPr bwMode="auto">
            <a:xfrm>
              <a:off x="4389669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21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470D3989-2CCE-5D1A-53DE-3279FD140A38}"/>
                </a:ext>
              </a:extLst>
            </p:cNvPr>
            <p:cNvSpPr txBox="1"/>
            <p:nvPr/>
          </p:nvSpPr>
          <p:spPr bwMode="auto">
            <a:xfrm>
              <a:off x="4901699" y="5460322"/>
              <a:ext cx="4661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24</a:t>
              </a:r>
            </a:p>
          </p:txBody>
        </p: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1A6E66CD-5B57-7090-9F03-0D72399DAD5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965744" y="2365934"/>
              <a:ext cx="67042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4DA01397-CB2C-A0EE-4C42-EEDC13908AD6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965744" y="3588186"/>
              <a:ext cx="67042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AD460D2F-EB56-6508-AB95-12F61EBF22F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965744" y="4199312"/>
              <a:ext cx="67042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E5C93ADC-EE2E-4728-4C16-84EEF19DBD2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965744" y="4810438"/>
              <a:ext cx="67042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94270ED8-0317-283E-5004-9321749AB1CD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965744" y="5410412"/>
              <a:ext cx="67042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FF228BCD-A87C-0E25-1A69-624FB9338ACF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965744" y="2977060"/>
              <a:ext cx="67042" cy="0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4F561053-7456-1A2F-B433-91E21AEACE67}"/>
                </a:ext>
              </a:extLst>
            </p:cNvPr>
            <p:cNvSpPr txBox="1"/>
            <p:nvPr/>
          </p:nvSpPr>
          <p:spPr bwMode="auto">
            <a:xfrm rot="16200000">
              <a:off x="-1177678" y="3714075"/>
              <a:ext cx="3065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Poppins Medium" pitchFamily="2" charset="77"/>
                  <a:cs typeface="Poppins Medium" pitchFamily="2" charset="77"/>
                </a:rPr>
                <a:t>Probability of Survival</a:t>
              </a:r>
            </a:p>
          </p:txBody>
        </p:sp>
        <p:sp>
          <p:nvSpPr>
            <p:cNvPr id="203" name="Freeform 49">
              <a:extLst>
                <a:ext uri="{FF2B5EF4-FFF2-40B4-BE49-F238E27FC236}">
                  <a16:creationId xmlns:a16="http://schemas.microsoft.com/office/drawing/2014/main" id="{6F48A422-9AC8-4F48-D6A3-2086CA516B2D}"/>
                </a:ext>
              </a:extLst>
            </p:cNvPr>
            <p:cNvSpPr/>
            <p:nvPr/>
          </p:nvSpPr>
          <p:spPr bwMode="auto">
            <a:xfrm>
              <a:off x="1034930" y="2348071"/>
              <a:ext cx="4399774" cy="2476364"/>
            </a:xfrm>
            <a:custGeom>
              <a:avLst/>
              <a:gdLst>
                <a:gd name="connsiteX0" fmla="*/ 4200634 w 4200634"/>
                <a:gd name="connsiteY0" fmla="*/ 2007476 h 2007476"/>
                <a:gd name="connsiteX1" fmla="*/ 3720662 w 4200634"/>
                <a:gd name="connsiteY1" fmla="*/ 2007476 h 2007476"/>
                <a:gd name="connsiteX2" fmla="*/ 3720662 w 4200634"/>
                <a:gd name="connsiteY2" fmla="*/ 1884856 h 2007476"/>
                <a:gd name="connsiteX3" fmla="*/ 3062014 w 4200634"/>
                <a:gd name="connsiteY3" fmla="*/ 1884856 h 2007476"/>
                <a:gd name="connsiteX4" fmla="*/ 3062014 w 4200634"/>
                <a:gd name="connsiteY4" fmla="*/ 1825297 h 2007476"/>
                <a:gd name="connsiteX5" fmla="*/ 2872827 w 4200634"/>
                <a:gd name="connsiteY5" fmla="*/ 1825297 h 2007476"/>
                <a:gd name="connsiteX6" fmla="*/ 2872827 w 4200634"/>
                <a:gd name="connsiteY6" fmla="*/ 1776249 h 2007476"/>
                <a:gd name="connsiteX7" fmla="*/ 2820276 w 4200634"/>
                <a:gd name="connsiteY7" fmla="*/ 1776249 h 2007476"/>
                <a:gd name="connsiteX8" fmla="*/ 2820276 w 4200634"/>
                <a:gd name="connsiteY8" fmla="*/ 1720194 h 2007476"/>
                <a:gd name="connsiteX9" fmla="*/ 2820276 w 4200634"/>
                <a:gd name="connsiteY9" fmla="*/ 1720194 h 2007476"/>
                <a:gd name="connsiteX10" fmla="*/ 2820276 w 4200634"/>
                <a:gd name="connsiteY10" fmla="*/ 1720194 h 2007476"/>
                <a:gd name="connsiteX11" fmla="*/ 2792248 w 4200634"/>
                <a:gd name="connsiteY11" fmla="*/ 1720194 h 2007476"/>
                <a:gd name="connsiteX12" fmla="*/ 2792248 w 4200634"/>
                <a:gd name="connsiteY12" fmla="*/ 1674649 h 2007476"/>
                <a:gd name="connsiteX13" fmla="*/ 2673131 w 4200634"/>
                <a:gd name="connsiteY13" fmla="*/ 1674649 h 2007476"/>
                <a:gd name="connsiteX14" fmla="*/ 2673131 w 4200634"/>
                <a:gd name="connsiteY14" fmla="*/ 1636111 h 2007476"/>
                <a:gd name="connsiteX15" fmla="*/ 2406869 w 4200634"/>
                <a:gd name="connsiteY15" fmla="*/ 1636111 h 2007476"/>
                <a:gd name="connsiteX16" fmla="*/ 2406869 w 4200634"/>
                <a:gd name="connsiteY16" fmla="*/ 1636111 h 2007476"/>
                <a:gd name="connsiteX17" fmla="*/ 2406869 w 4200634"/>
                <a:gd name="connsiteY17" fmla="*/ 1611587 h 2007476"/>
                <a:gd name="connsiteX18" fmla="*/ 2287751 w 4200634"/>
                <a:gd name="connsiteY18" fmla="*/ 1611587 h 2007476"/>
                <a:gd name="connsiteX19" fmla="*/ 2287751 w 4200634"/>
                <a:gd name="connsiteY19" fmla="*/ 1576552 h 2007476"/>
                <a:gd name="connsiteX20" fmla="*/ 2256220 w 4200634"/>
                <a:gd name="connsiteY20" fmla="*/ 1576552 h 2007476"/>
                <a:gd name="connsiteX21" fmla="*/ 2256220 w 4200634"/>
                <a:gd name="connsiteY21" fmla="*/ 1534511 h 2007476"/>
                <a:gd name="connsiteX22" fmla="*/ 2035503 w 4200634"/>
                <a:gd name="connsiteY22" fmla="*/ 1534511 h 2007476"/>
                <a:gd name="connsiteX23" fmla="*/ 2035503 w 4200634"/>
                <a:gd name="connsiteY23" fmla="*/ 1488966 h 2007476"/>
                <a:gd name="connsiteX24" fmla="*/ 1968938 w 4200634"/>
                <a:gd name="connsiteY24" fmla="*/ 1488966 h 2007476"/>
                <a:gd name="connsiteX25" fmla="*/ 1968938 w 4200634"/>
                <a:gd name="connsiteY25" fmla="*/ 1457435 h 2007476"/>
                <a:gd name="connsiteX26" fmla="*/ 1846317 w 4200634"/>
                <a:gd name="connsiteY26" fmla="*/ 1457435 h 2007476"/>
                <a:gd name="connsiteX27" fmla="*/ 1846317 w 4200634"/>
                <a:gd name="connsiteY27" fmla="*/ 1422400 h 2007476"/>
                <a:gd name="connsiteX28" fmla="*/ 1797269 w 4200634"/>
                <a:gd name="connsiteY28" fmla="*/ 1422400 h 2007476"/>
                <a:gd name="connsiteX29" fmla="*/ 1797269 w 4200634"/>
                <a:gd name="connsiteY29" fmla="*/ 1422400 h 2007476"/>
                <a:gd name="connsiteX30" fmla="*/ 1797269 w 4200634"/>
                <a:gd name="connsiteY30" fmla="*/ 1390869 h 2007476"/>
                <a:gd name="connsiteX31" fmla="*/ 1730703 w 4200634"/>
                <a:gd name="connsiteY31" fmla="*/ 1390869 h 2007476"/>
                <a:gd name="connsiteX32" fmla="*/ 1730703 w 4200634"/>
                <a:gd name="connsiteY32" fmla="*/ 1352331 h 2007476"/>
                <a:gd name="connsiteX33" fmla="*/ 1678151 w 4200634"/>
                <a:gd name="connsiteY33" fmla="*/ 1352331 h 2007476"/>
                <a:gd name="connsiteX34" fmla="*/ 1678151 w 4200634"/>
                <a:gd name="connsiteY34" fmla="*/ 1324304 h 2007476"/>
                <a:gd name="connsiteX35" fmla="*/ 1580055 w 4200634"/>
                <a:gd name="connsiteY35" fmla="*/ 1324304 h 2007476"/>
                <a:gd name="connsiteX36" fmla="*/ 1580055 w 4200634"/>
                <a:gd name="connsiteY36" fmla="*/ 1303283 h 2007476"/>
                <a:gd name="connsiteX37" fmla="*/ 1534510 w 4200634"/>
                <a:gd name="connsiteY37" fmla="*/ 1303283 h 2007476"/>
                <a:gd name="connsiteX38" fmla="*/ 1534510 w 4200634"/>
                <a:gd name="connsiteY38" fmla="*/ 1264745 h 2007476"/>
                <a:gd name="connsiteX39" fmla="*/ 1485462 w 4200634"/>
                <a:gd name="connsiteY39" fmla="*/ 1264745 h 2007476"/>
                <a:gd name="connsiteX40" fmla="*/ 1485462 w 4200634"/>
                <a:gd name="connsiteY40" fmla="*/ 1233214 h 2007476"/>
                <a:gd name="connsiteX41" fmla="*/ 1446924 w 4200634"/>
                <a:gd name="connsiteY41" fmla="*/ 1233214 h 2007476"/>
                <a:gd name="connsiteX42" fmla="*/ 1446924 w 4200634"/>
                <a:gd name="connsiteY42" fmla="*/ 1201683 h 2007476"/>
                <a:gd name="connsiteX43" fmla="*/ 1397876 w 4200634"/>
                <a:gd name="connsiteY43" fmla="*/ 1201683 h 2007476"/>
                <a:gd name="connsiteX44" fmla="*/ 1397876 w 4200634"/>
                <a:gd name="connsiteY44" fmla="*/ 1173656 h 2007476"/>
                <a:gd name="connsiteX45" fmla="*/ 1345324 w 4200634"/>
                <a:gd name="connsiteY45" fmla="*/ 1173656 h 2007476"/>
                <a:gd name="connsiteX46" fmla="*/ 1345324 w 4200634"/>
                <a:gd name="connsiteY46" fmla="*/ 1128111 h 2007476"/>
                <a:gd name="connsiteX47" fmla="*/ 1313793 w 4200634"/>
                <a:gd name="connsiteY47" fmla="*/ 1128111 h 2007476"/>
                <a:gd name="connsiteX48" fmla="*/ 1313793 w 4200634"/>
                <a:gd name="connsiteY48" fmla="*/ 1086069 h 2007476"/>
                <a:gd name="connsiteX49" fmla="*/ 1282262 w 4200634"/>
                <a:gd name="connsiteY49" fmla="*/ 1086069 h 2007476"/>
                <a:gd name="connsiteX50" fmla="*/ 1282262 w 4200634"/>
                <a:gd name="connsiteY50" fmla="*/ 1030014 h 2007476"/>
                <a:gd name="connsiteX51" fmla="*/ 1236717 w 4200634"/>
                <a:gd name="connsiteY51" fmla="*/ 1030014 h 2007476"/>
                <a:gd name="connsiteX52" fmla="*/ 1236717 w 4200634"/>
                <a:gd name="connsiteY52" fmla="*/ 998483 h 2007476"/>
                <a:gd name="connsiteX53" fmla="*/ 1194676 w 4200634"/>
                <a:gd name="connsiteY53" fmla="*/ 998483 h 2007476"/>
                <a:gd name="connsiteX54" fmla="*/ 1194676 w 4200634"/>
                <a:gd name="connsiteY54" fmla="*/ 966952 h 2007476"/>
                <a:gd name="connsiteX55" fmla="*/ 1114096 w 4200634"/>
                <a:gd name="connsiteY55" fmla="*/ 966952 h 2007476"/>
                <a:gd name="connsiteX56" fmla="*/ 1114096 w 4200634"/>
                <a:gd name="connsiteY56" fmla="*/ 935421 h 2007476"/>
                <a:gd name="connsiteX57" fmla="*/ 1079062 w 4200634"/>
                <a:gd name="connsiteY57" fmla="*/ 935421 h 2007476"/>
                <a:gd name="connsiteX58" fmla="*/ 1079062 w 4200634"/>
                <a:gd name="connsiteY58" fmla="*/ 886373 h 2007476"/>
                <a:gd name="connsiteX59" fmla="*/ 1008993 w 4200634"/>
                <a:gd name="connsiteY59" fmla="*/ 886373 h 2007476"/>
                <a:gd name="connsiteX60" fmla="*/ 1008993 w 4200634"/>
                <a:gd name="connsiteY60" fmla="*/ 851338 h 2007476"/>
                <a:gd name="connsiteX61" fmla="*/ 977462 w 4200634"/>
                <a:gd name="connsiteY61" fmla="*/ 851338 h 2007476"/>
                <a:gd name="connsiteX62" fmla="*/ 977462 w 4200634"/>
                <a:gd name="connsiteY62" fmla="*/ 809297 h 2007476"/>
                <a:gd name="connsiteX63" fmla="*/ 977462 w 4200634"/>
                <a:gd name="connsiteY63" fmla="*/ 809297 h 2007476"/>
                <a:gd name="connsiteX64" fmla="*/ 945931 w 4200634"/>
                <a:gd name="connsiteY64" fmla="*/ 809297 h 2007476"/>
                <a:gd name="connsiteX65" fmla="*/ 945931 w 4200634"/>
                <a:gd name="connsiteY65" fmla="*/ 774263 h 2007476"/>
                <a:gd name="connsiteX66" fmla="*/ 893379 w 4200634"/>
                <a:gd name="connsiteY66" fmla="*/ 774263 h 2007476"/>
                <a:gd name="connsiteX67" fmla="*/ 893379 w 4200634"/>
                <a:gd name="connsiteY67" fmla="*/ 732221 h 2007476"/>
                <a:gd name="connsiteX68" fmla="*/ 858345 w 4200634"/>
                <a:gd name="connsiteY68" fmla="*/ 732221 h 2007476"/>
                <a:gd name="connsiteX69" fmla="*/ 858345 w 4200634"/>
                <a:gd name="connsiteY69" fmla="*/ 693683 h 2007476"/>
                <a:gd name="connsiteX70" fmla="*/ 819807 w 4200634"/>
                <a:gd name="connsiteY70" fmla="*/ 693683 h 2007476"/>
                <a:gd name="connsiteX71" fmla="*/ 819807 w 4200634"/>
                <a:gd name="connsiteY71" fmla="*/ 634125 h 2007476"/>
                <a:gd name="connsiteX72" fmla="*/ 735724 w 4200634"/>
                <a:gd name="connsiteY72" fmla="*/ 634125 h 2007476"/>
                <a:gd name="connsiteX73" fmla="*/ 735724 w 4200634"/>
                <a:gd name="connsiteY73" fmla="*/ 585076 h 2007476"/>
                <a:gd name="connsiteX74" fmla="*/ 704193 w 4200634"/>
                <a:gd name="connsiteY74" fmla="*/ 585076 h 2007476"/>
                <a:gd name="connsiteX75" fmla="*/ 704193 w 4200634"/>
                <a:gd name="connsiteY75" fmla="*/ 522014 h 2007476"/>
                <a:gd name="connsiteX76" fmla="*/ 669158 w 4200634"/>
                <a:gd name="connsiteY76" fmla="*/ 522014 h 2007476"/>
                <a:gd name="connsiteX77" fmla="*/ 669158 w 4200634"/>
                <a:gd name="connsiteY77" fmla="*/ 444938 h 2007476"/>
                <a:gd name="connsiteX78" fmla="*/ 669158 w 4200634"/>
                <a:gd name="connsiteY78" fmla="*/ 444938 h 2007476"/>
                <a:gd name="connsiteX79" fmla="*/ 669158 w 4200634"/>
                <a:gd name="connsiteY79" fmla="*/ 444938 h 2007476"/>
                <a:gd name="connsiteX80" fmla="*/ 644634 w 4200634"/>
                <a:gd name="connsiteY80" fmla="*/ 444938 h 2007476"/>
                <a:gd name="connsiteX81" fmla="*/ 644634 w 4200634"/>
                <a:gd name="connsiteY81" fmla="*/ 395890 h 2007476"/>
                <a:gd name="connsiteX82" fmla="*/ 571062 w 4200634"/>
                <a:gd name="connsiteY82" fmla="*/ 395890 h 2007476"/>
                <a:gd name="connsiteX83" fmla="*/ 571062 w 4200634"/>
                <a:gd name="connsiteY83" fmla="*/ 357352 h 2007476"/>
                <a:gd name="connsiteX84" fmla="*/ 571062 w 4200634"/>
                <a:gd name="connsiteY84" fmla="*/ 357352 h 2007476"/>
                <a:gd name="connsiteX85" fmla="*/ 539531 w 4200634"/>
                <a:gd name="connsiteY85" fmla="*/ 357352 h 2007476"/>
                <a:gd name="connsiteX86" fmla="*/ 539531 w 4200634"/>
                <a:gd name="connsiteY86" fmla="*/ 311807 h 2007476"/>
                <a:gd name="connsiteX87" fmla="*/ 539531 w 4200634"/>
                <a:gd name="connsiteY87" fmla="*/ 280276 h 2007476"/>
                <a:gd name="connsiteX88" fmla="*/ 500993 w 4200634"/>
                <a:gd name="connsiteY88" fmla="*/ 280276 h 2007476"/>
                <a:gd name="connsiteX89" fmla="*/ 500993 w 4200634"/>
                <a:gd name="connsiteY89" fmla="*/ 241738 h 2007476"/>
                <a:gd name="connsiteX90" fmla="*/ 500993 w 4200634"/>
                <a:gd name="connsiteY90" fmla="*/ 241738 h 2007476"/>
                <a:gd name="connsiteX91" fmla="*/ 469462 w 4200634"/>
                <a:gd name="connsiteY91" fmla="*/ 241738 h 2007476"/>
                <a:gd name="connsiteX92" fmla="*/ 469462 w 4200634"/>
                <a:gd name="connsiteY92" fmla="*/ 189187 h 2007476"/>
                <a:gd name="connsiteX93" fmla="*/ 350345 w 4200634"/>
                <a:gd name="connsiteY93" fmla="*/ 189187 h 2007476"/>
                <a:gd name="connsiteX94" fmla="*/ 350345 w 4200634"/>
                <a:gd name="connsiteY94" fmla="*/ 150649 h 2007476"/>
                <a:gd name="connsiteX95" fmla="*/ 290786 w 4200634"/>
                <a:gd name="connsiteY95" fmla="*/ 150649 h 2007476"/>
                <a:gd name="connsiteX96" fmla="*/ 290786 w 4200634"/>
                <a:gd name="connsiteY96" fmla="*/ 101600 h 2007476"/>
                <a:gd name="connsiteX97" fmla="*/ 175172 w 4200634"/>
                <a:gd name="connsiteY97" fmla="*/ 101600 h 2007476"/>
                <a:gd name="connsiteX98" fmla="*/ 175172 w 4200634"/>
                <a:gd name="connsiteY98" fmla="*/ 56056 h 2007476"/>
                <a:gd name="connsiteX99" fmla="*/ 108607 w 4200634"/>
                <a:gd name="connsiteY99" fmla="*/ 56056 h 2007476"/>
                <a:gd name="connsiteX100" fmla="*/ 108607 w 4200634"/>
                <a:gd name="connsiteY100" fmla="*/ 21021 h 2007476"/>
                <a:gd name="connsiteX101" fmla="*/ 52551 w 4200634"/>
                <a:gd name="connsiteY101" fmla="*/ 21021 h 2007476"/>
                <a:gd name="connsiteX102" fmla="*/ 52551 w 4200634"/>
                <a:gd name="connsiteY102" fmla="*/ 0 h 2007476"/>
                <a:gd name="connsiteX103" fmla="*/ 0 w 4200634"/>
                <a:gd name="connsiteY103" fmla="*/ 0 h 2007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4200634" h="2007476">
                  <a:moveTo>
                    <a:pt x="4200634" y="2007476"/>
                  </a:moveTo>
                  <a:lnTo>
                    <a:pt x="3720662" y="2007476"/>
                  </a:lnTo>
                  <a:lnTo>
                    <a:pt x="3720662" y="1884856"/>
                  </a:lnTo>
                  <a:lnTo>
                    <a:pt x="3062014" y="1884856"/>
                  </a:lnTo>
                  <a:lnTo>
                    <a:pt x="3062014" y="1825297"/>
                  </a:lnTo>
                  <a:lnTo>
                    <a:pt x="2872827" y="1825297"/>
                  </a:lnTo>
                  <a:lnTo>
                    <a:pt x="2872827" y="1776249"/>
                  </a:lnTo>
                  <a:lnTo>
                    <a:pt x="2820276" y="1776249"/>
                  </a:lnTo>
                  <a:lnTo>
                    <a:pt x="2820276" y="1720194"/>
                  </a:lnTo>
                  <a:lnTo>
                    <a:pt x="2820276" y="1720194"/>
                  </a:lnTo>
                  <a:lnTo>
                    <a:pt x="2820276" y="1720194"/>
                  </a:lnTo>
                  <a:lnTo>
                    <a:pt x="2792248" y="1720194"/>
                  </a:lnTo>
                  <a:lnTo>
                    <a:pt x="2792248" y="1674649"/>
                  </a:lnTo>
                  <a:lnTo>
                    <a:pt x="2673131" y="1674649"/>
                  </a:lnTo>
                  <a:lnTo>
                    <a:pt x="2673131" y="1636111"/>
                  </a:lnTo>
                  <a:lnTo>
                    <a:pt x="2406869" y="1636111"/>
                  </a:lnTo>
                  <a:lnTo>
                    <a:pt x="2406869" y="1636111"/>
                  </a:lnTo>
                  <a:lnTo>
                    <a:pt x="2406869" y="1611587"/>
                  </a:lnTo>
                  <a:lnTo>
                    <a:pt x="2287751" y="1611587"/>
                  </a:lnTo>
                  <a:lnTo>
                    <a:pt x="2287751" y="1576552"/>
                  </a:lnTo>
                  <a:lnTo>
                    <a:pt x="2256220" y="1576552"/>
                  </a:lnTo>
                  <a:lnTo>
                    <a:pt x="2256220" y="1534511"/>
                  </a:lnTo>
                  <a:lnTo>
                    <a:pt x="2035503" y="1534511"/>
                  </a:lnTo>
                  <a:lnTo>
                    <a:pt x="2035503" y="1488966"/>
                  </a:lnTo>
                  <a:lnTo>
                    <a:pt x="1968938" y="1488966"/>
                  </a:lnTo>
                  <a:lnTo>
                    <a:pt x="1968938" y="1457435"/>
                  </a:lnTo>
                  <a:lnTo>
                    <a:pt x="1846317" y="1457435"/>
                  </a:lnTo>
                  <a:lnTo>
                    <a:pt x="1846317" y="1422400"/>
                  </a:lnTo>
                  <a:lnTo>
                    <a:pt x="1797269" y="1422400"/>
                  </a:lnTo>
                  <a:lnTo>
                    <a:pt x="1797269" y="1422400"/>
                  </a:lnTo>
                  <a:lnTo>
                    <a:pt x="1797269" y="1390869"/>
                  </a:lnTo>
                  <a:lnTo>
                    <a:pt x="1730703" y="1390869"/>
                  </a:lnTo>
                  <a:lnTo>
                    <a:pt x="1730703" y="1352331"/>
                  </a:lnTo>
                  <a:lnTo>
                    <a:pt x="1678151" y="1352331"/>
                  </a:lnTo>
                  <a:lnTo>
                    <a:pt x="1678151" y="1324304"/>
                  </a:lnTo>
                  <a:lnTo>
                    <a:pt x="1580055" y="1324304"/>
                  </a:lnTo>
                  <a:lnTo>
                    <a:pt x="1580055" y="1303283"/>
                  </a:lnTo>
                  <a:lnTo>
                    <a:pt x="1534510" y="1303283"/>
                  </a:lnTo>
                  <a:lnTo>
                    <a:pt x="1534510" y="1264745"/>
                  </a:lnTo>
                  <a:lnTo>
                    <a:pt x="1485462" y="1264745"/>
                  </a:lnTo>
                  <a:lnTo>
                    <a:pt x="1485462" y="1233214"/>
                  </a:lnTo>
                  <a:lnTo>
                    <a:pt x="1446924" y="1233214"/>
                  </a:lnTo>
                  <a:lnTo>
                    <a:pt x="1446924" y="1201683"/>
                  </a:lnTo>
                  <a:lnTo>
                    <a:pt x="1397876" y="1201683"/>
                  </a:lnTo>
                  <a:lnTo>
                    <a:pt x="1397876" y="1173656"/>
                  </a:lnTo>
                  <a:lnTo>
                    <a:pt x="1345324" y="1173656"/>
                  </a:lnTo>
                  <a:lnTo>
                    <a:pt x="1345324" y="1128111"/>
                  </a:lnTo>
                  <a:lnTo>
                    <a:pt x="1313793" y="1128111"/>
                  </a:lnTo>
                  <a:lnTo>
                    <a:pt x="1313793" y="1086069"/>
                  </a:lnTo>
                  <a:lnTo>
                    <a:pt x="1282262" y="1086069"/>
                  </a:lnTo>
                  <a:lnTo>
                    <a:pt x="1282262" y="1030014"/>
                  </a:lnTo>
                  <a:lnTo>
                    <a:pt x="1236717" y="1030014"/>
                  </a:lnTo>
                  <a:lnTo>
                    <a:pt x="1236717" y="998483"/>
                  </a:lnTo>
                  <a:lnTo>
                    <a:pt x="1194676" y="998483"/>
                  </a:lnTo>
                  <a:lnTo>
                    <a:pt x="1194676" y="966952"/>
                  </a:lnTo>
                  <a:lnTo>
                    <a:pt x="1114096" y="966952"/>
                  </a:lnTo>
                  <a:lnTo>
                    <a:pt x="1114096" y="935421"/>
                  </a:lnTo>
                  <a:lnTo>
                    <a:pt x="1079062" y="935421"/>
                  </a:lnTo>
                  <a:lnTo>
                    <a:pt x="1079062" y="886373"/>
                  </a:lnTo>
                  <a:lnTo>
                    <a:pt x="1008993" y="886373"/>
                  </a:lnTo>
                  <a:lnTo>
                    <a:pt x="1008993" y="851338"/>
                  </a:lnTo>
                  <a:lnTo>
                    <a:pt x="977462" y="851338"/>
                  </a:lnTo>
                  <a:lnTo>
                    <a:pt x="977462" y="809297"/>
                  </a:lnTo>
                  <a:lnTo>
                    <a:pt x="977462" y="809297"/>
                  </a:lnTo>
                  <a:lnTo>
                    <a:pt x="945931" y="809297"/>
                  </a:lnTo>
                  <a:lnTo>
                    <a:pt x="945931" y="774263"/>
                  </a:lnTo>
                  <a:lnTo>
                    <a:pt x="893379" y="774263"/>
                  </a:lnTo>
                  <a:lnTo>
                    <a:pt x="893379" y="732221"/>
                  </a:lnTo>
                  <a:lnTo>
                    <a:pt x="858345" y="732221"/>
                  </a:lnTo>
                  <a:lnTo>
                    <a:pt x="858345" y="693683"/>
                  </a:lnTo>
                  <a:lnTo>
                    <a:pt x="819807" y="693683"/>
                  </a:lnTo>
                  <a:lnTo>
                    <a:pt x="819807" y="634125"/>
                  </a:lnTo>
                  <a:lnTo>
                    <a:pt x="735724" y="634125"/>
                  </a:lnTo>
                  <a:lnTo>
                    <a:pt x="735724" y="585076"/>
                  </a:lnTo>
                  <a:lnTo>
                    <a:pt x="704193" y="585076"/>
                  </a:lnTo>
                  <a:lnTo>
                    <a:pt x="704193" y="522014"/>
                  </a:lnTo>
                  <a:lnTo>
                    <a:pt x="669158" y="522014"/>
                  </a:lnTo>
                  <a:lnTo>
                    <a:pt x="669158" y="444938"/>
                  </a:lnTo>
                  <a:lnTo>
                    <a:pt x="669158" y="444938"/>
                  </a:lnTo>
                  <a:lnTo>
                    <a:pt x="669158" y="444938"/>
                  </a:lnTo>
                  <a:lnTo>
                    <a:pt x="644634" y="444938"/>
                  </a:lnTo>
                  <a:lnTo>
                    <a:pt x="644634" y="395890"/>
                  </a:lnTo>
                  <a:lnTo>
                    <a:pt x="571062" y="395890"/>
                  </a:lnTo>
                  <a:lnTo>
                    <a:pt x="571062" y="357352"/>
                  </a:lnTo>
                  <a:lnTo>
                    <a:pt x="571062" y="357352"/>
                  </a:lnTo>
                  <a:lnTo>
                    <a:pt x="539531" y="357352"/>
                  </a:lnTo>
                  <a:lnTo>
                    <a:pt x="539531" y="311807"/>
                  </a:lnTo>
                  <a:lnTo>
                    <a:pt x="539531" y="280276"/>
                  </a:lnTo>
                  <a:lnTo>
                    <a:pt x="500993" y="280276"/>
                  </a:lnTo>
                  <a:lnTo>
                    <a:pt x="500993" y="241738"/>
                  </a:lnTo>
                  <a:lnTo>
                    <a:pt x="500993" y="241738"/>
                  </a:lnTo>
                  <a:lnTo>
                    <a:pt x="469462" y="241738"/>
                  </a:lnTo>
                  <a:lnTo>
                    <a:pt x="469462" y="189187"/>
                  </a:lnTo>
                  <a:lnTo>
                    <a:pt x="350345" y="189187"/>
                  </a:lnTo>
                  <a:lnTo>
                    <a:pt x="350345" y="150649"/>
                  </a:lnTo>
                  <a:lnTo>
                    <a:pt x="290786" y="150649"/>
                  </a:lnTo>
                  <a:lnTo>
                    <a:pt x="290786" y="101600"/>
                  </a:lnTo>
                  <a:lnTo>
                    <a:pt x="175172" y="101600"/>
                  </a:lnTo>
                  <a:lnTo>
                    <a:pt x="175172" y="56056"/>
                  </a:lnTo>
                  <a:lnTo>
                    <a:pt x="108607" y="56056"/>
                  </a:lnTo>
                  <a:lnTo>
                    <a:pt x="108607" y="21021"/>
                  </a:lnTo>
                  <a:lnTo>
                    <a:pt x="52551" y="21021"/>
                  </a:lnTo>
                  <a:lnTo>
                    <a:pt x="52551" y="0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Medium" pitchFamily="2" charset="77"/>
                <a:cs typeface="Poppins Medium" pitchFamily="2" charset="77"/>
              </a:endParaRPr>
            </a:p>
          </p:txBody>
        </p:sp>
        <p:sp>
          <p:nvSpPr>
            <p:cNvPr id="204" name="Freeform 50">
              <a:extLst>
                <a:ext uri="{FF2B5EF4-FFF2-40B4-BE49-F238E27FC236}">
                  <a16:creationId xmlns:a16="http://schemas.microsoft.com/office/drawing/2014/main" id="{C8671970-18BC-D363-352A-675BAD2513FF}"/>
                </a:ext>
              </a:extLst>
            </p:cNvPr>
            <p:cNvSpPr/>
            <p:nvPr/>
          </p:nvSpPr>
          <p:spPr bwMode="auto">
            <a:xfrm>
              <a:off x="1056946" y="2365358"/>
              <a:ext cx="3742928" cy="2904217"/>
            </a:xfrm>
            <a:custGeom>
              <a:avLst/>
              <a:gdLst>
                <a:gd name="connsiteX0" fmla="*/ 3573518 w 3573518"/>
                <a:gd name="connsiteY0" fmla="*/ 2354317 h 2354317"/>
                <a:gd name="connsiteX1" fmla="*/ 3513959 w 3573518"/>
                <a:gd name="connsiteY1" fmla="*/ 2354317 h 2354317"/>
                <a:gd name="connsiteX2" fmla="*/ 3513959 w 3573518"/>
                <a:gd name="connsiteY2" fmla="*/ 2238704 h 2354317"/>
                <a:gd name="connsiteX3" fmla="*/ 3275725 w 3573518"/>
                <a:gd name="connsiteY3" fmla="*/ 2238704 h 2354317"/>
                <a:gd name="connsiteX4" fmla="*/ 3275725 w 3573518"/>
                <a:gd name="connsiteY4" fmla="*/ 2161628 h 2354317"/>
                <a:gd name="connsiteX5" fmla="*/ 3044497 w 3573518"/>
                <a:gd name="connsiteY5" fmla="*/ 2161628 h 2354317"/>
                <a:gd name="connsiteX6" fmla="*/ 3044497 w 3573518"/>
                <a:gd name="connsiteY6" fmla="*/ 2077545 h 2354317"/>
                <a:gd name="connsiteX7" fmla="*/ 2760718 w 3573518"/>
                <a:gd name="connsiteY7" fmla="*/ 2077545 h 2354317"/>
                <a:gd name="connsiteX8" fmla="*/ 2760718 w 3573518"/>
                <a:gd name="connsiteY8" fmla="*/ 2028497 h 2354317"/>
                <a:gd name="connsiteX9" fmla="*/ 2452414 w 3573518"/>
                <a:gd name="connsiteY9" fmla="*/ 2028497 h 2354317"/>
                <a:gd name="connsiteX10" fmla="*/ 2452414 w 3573518"/>
                <a:gd name="connsiteY10" fmla="*/ 1989959 h 2354317"/>
                <a:gd name="connsiteX11" fmla="*/ 2235200 w 3573518"/>
                <a:gd name="connsiteY11" fmla="*/ 1989959 h 2354317"/>
                <a:gd name="connsiteX12" fmla="*/ 2235200 w 3573518"/>
                <a:gd name="connsiteY12" fmla="*/ 1958428 h 2354317"/>
                <a:gd name="connsiteX13" fmla="*/ 2182649 w 3573518"/>
                <a:gd name="connsiteY13" fmla="*/ 1958428 h 2354317"/>
                <a:gd name="connsiteX14" fmla="*/ 2182649 w 3573518"/>
                <a:gd name="connsiteY14" fmla="*/ 1923393 h 2354317"/>
                <a:gd name="connsiteX15" fmla="*/ 2147614 w 3573518"/>
                <a:gd name="connsiteY15" fmla="*/ 1923393 h 2354317"/>
                <a:gd name="connsiteX16" fmla="*/ 2147614 w 3573518"/>
                <a:gd name="connsiteY16" fmla="*/ 1895366 h 2354317"/>
                <a:gd name="connsiteX17" fmla="*/ 1944414 w 3573518"/>
                <a:gd name="connsiteY17" fmla="*/ 1895366 h 2354317"/>
                <a:gd name="connsiteX18" fmla="*/ 1944414 w 3573518"/>
                <a:gd name="connsiteY18" fmla="*/ 1856828 h 2354317"/>
                <a:gd name="connsiteX19" fmla="*/ 1853325 w 3573518"/>
                <a:gd name="connsiteY19" fmla="*/ 1856828 h 2354317"/>
                <a:gd name="connsiteX20" fmla="*/ 1853325 w 3573518"/>
                <a:gd name="connsiteY20" fmla="*/ 1835807 h 2354317"/>
                <a:gd name="connsiteX21" fmla="*/ 1790262 w 3573518"/>
                <a:gd name="connsiteY21" fmla="*/ 1835807 h 2354317"/>
                <a:gd name="connsiteX22" fmla="*/ 1790262 w 3573518"/>
                <a:gd name="connsiteY22" fmla="*/ 1797269 h 2354317"/>
                <a:gd name="connsiteX23" fmla="*/ 1734207 w 3573518"/>
                <a:gd name="connsiteY23" fmla="*/ 1797269 h 2354317"/>
                <a:gd name="connsiteX24" fmla="*/ 1734207 w 3573518"/>
                <a:gd name="connsiteY24" fmla="*/ 1797269 h 2354317"/>
                <a:gd name="connsiteX25" fmla="*/ 1734207 w 3573518"/>
                <a:gd name="connsiteY25" fmla="*/ 1797269 h 2354317"/>
                <a:gd name="connsiteX26" fmla="*/ 1734207 w 3573518"/>
                <a:gd name="connsiteY26" fmla="*/ 1776249 h 2354317"/>
                <a:gd name="connsiteX27" fmla="*/ 1604580 w 3573518"/>
                <a:gd name="connsiteY27" fmla="*/ 1776249 h 2354317"/>
                <a:gd name="connsiteX28" fmla="*/ 1604580 w 3573518"/>
                <a:gd name="connsiteY28" fmla="*/ 1713186 h 2354317"/>
                <a:gd name="connsiteX29" fmla="*/ 1531007 w 3573518"/>
                <a:gd name="connsiteY29" fmla="*/ 1713186 h 2354317"/>
                <a:gd name="connsiteX30" fmla="*/ 1531007 w 3573518"/>
                <a:gd name="connsiteY30" fmla="*/ 1671145 h 2354317"/>
                <a:gd name="connsiteX31" fmla="*/ 1492469 w 3573518"/>
                <a:gd name="connsiteY31" fmla="*/ 1671145 h 2354317"/>
                <a:gd name="connsiteX32" fmla="*/ 1492469 w 3573518"/>
                <a:gd name="connsiteY32" fmla="*/ 1629104 h 2354317"/>
                <a:gd name="connsiteX33" fmla="*/ 1457435 w 3573518"/>
                <a:gd name="connsiteY33" fmla="*/ 1629104 h 2354317"/>
                <a:gd name="connsiteX34" fmla="*/ 1457435 w 3573518"/>
                <a:gd name="connsiteY34" fmla="*/ 1587062 h 2354317"/>
                <a:gd name="connsiteX35" fmla="*/ 1411890 w 3573518"/>
                <a:gd name="connsiteY35" fmla="*/ 1587062 h 2354317"/>
                <a:gd name="connsiteX36" fmla="*/ 1411890 w 3573518"/>
                <a:gd name="connsiteY36" fmla="*/ 1524000 h 2354317"/>
                <a:gd name="connsiteX37" fmla="*/ 1292773 w 3573518"/>
                <a:gd name="connsiteY37" fmla="*/ 1524000 h 2354317"/>
                <a:gd name="connsiteX38" fmla="*/ 1292773 w 3573518"/>
                <a:gd name="connsiteY38" fmla="*/ 1488966 h 2354317"/>
                <a:gd name="connsiteX39" fmla="*/ 1184166 w 3573518"/>
                <a:gd name="connsiteY39" fmla="*/ 1488966 h 2354317"/>
                <a:gd name="connsiteX40" fmla="*/ 1184166 w 3573518"/>
                <a:gd name="connsiteY40" fmla="*/ 1443421 h 2354317"/>
                <a:gd name="connsiteX41" fmla="*/ 1128111 w 3573518"/>
                <a:gd name="connsiteY41" fmla="*/ 1443421 h 2354317"/>
                <a:gd name="connsiteX42" fmla="*/ 1128111 w 3573518"/>
                <a:gd name="connsiteY42" fmla="*/ 1380359 h 2354317"/>
                <a:gd name="connsiteX43" fmla="*/ 1089573 w 3573518"/>
                <a:gd name="connsiteY43" fmla="*/ 1380359 h 2354317"/>
                <a:gd name="connsiteX44" fmla="*/ 1089573 w 3573518"/>
                <a:gd name="connsiteY44" fmla="*/ 1380359 h 2354317"/>
                <a:gd name="connsiteX45" fmla="*/ 1089573 w 3573518"/>
                <a:gd name="connsiteY45" fmla="*/ 1352331 h 2354317"/>
                <a:gd name="connsiteX46" fmla="*/ 1030014 w 3573518"/>
                <a:gd name="connsiteY46" fmla="*/ 1352331 h 2354317"/>
                <a:gd name="connsiteX47" fmla="*/ 1030014 w 3573518"/>
                <a:gd name="connsiteY47" fmla="*/ 1285766 h 2354317"/>
                <a:gd name="connsiteX48" fmla="*/ 998483 w 3573518"/>
                <a:gd name="connsiteY48" fmla="*/ 1285766 h 2354317"/>
                <a:gd name="connsiteX49" fmla="*/ 998483 w 3573518"/>
                <a:gd name="connsiteY49" fmla="*/ 1243724 h 2354317"/>
                <a:gd name="connsiteX50" fmla="*/ 935421 w 3573518"/>
                <a:gd name="connsiteY50" fmla="*/ 1243724 h 2354317"/>
                <a:gd name="connsiteX51" fmla="*/ 935421 w 3573518"/>
                <a:gd name="connsiteY51" fmla="*/ 1243724 h 2354317"/>
                <a:gd name="connsiteX52" fmla="*/ 935421 w 3573518"/>
                <a:gd name="connsiteY52" fmla="*/ 1243724 h 2354317"/>
                <a:gd name="connsiteX53" fmla="*/ 935421 w 3573518"/>
                <a:gd name="connsiteY53" fmla="*/ 1212193 h 2354317"/>
                <a:gd name="connsiteX54" fmla="*/ 893380 w 3573518"/>
                <a:gd name="connsiteY54" fmla="*/ 1212193 h 2354317"/>
                <a:gd name="connsiteX55" fmla="*/ 893380 w 3573518"/>
                <a:gd name="connsiteY55" fmla="*/ 1163145 h 2354317"/>
                <a:gd name="connsiteX56" fmla="*/ 861849 w 3573518"/>
                <a:gd name="connsiteY56" fmla="*/ 1163145 h 2354317"/>
                <a:gd name="connsiteX57" fmla="*/ 861849 w 3573518"/>
                <a:gd name="connsiteY57" fmla="*/ 1121104 h 2354317"/>
                <a:gd name="connsiteX58" fmla="*/ 809297 w 3573518"/>
                <a:gd name="connsiteY58" fmla="*/ 1121104 h 2354317"/>
                <a:gd name="connsiteX59" fmla="*/ 809297 w 3573518"/>
                <a:gd name="connsiteY59" fmla="*/ 1054538 h 2354317"/>
                <a:gd name="connsiteX60" fmla="*/ 774262 w 3573518"/>
                <a:gd name="connsiteY60" fmla="*/ 1054538 h 2354317"/>
                <a:gd name="connsiteX61" fmla="*/ 774262 w 3573518"/>
                <a:gd name="connsiteY61" fmla="*/ 1023007 h 2354317"/>
                <a:gd name="connsiteX62" fmla="*/ 739228 w 3573518"/>
                <a:gd name="connsiteY62" fmla="*/ 1023007 h 2354317"/>
                <a:gd name="connsiteX63" fmla="*/ 739228 w 3573518"/>
                <a:gd name="connsiteY63" fmla="*/ 959945 h 2354317"/>
                <a:gd name="connsiteX64" fmla="*/ 707697 w 3573518"/>
                <a:gd name="connsiteY64" fmla="*/ 959945 h 2354317"/>
                <a:gd name="connsiteX65" fmla="*/ 707697 w 3573518"/>
                <a:gd name="connsiteY65" fmla="*/ 917904 h 2354317"/>
                <a:gd name="connsiteX66" fmla="*/ 672662 w 3573518"/>
                <a:gd name="connsiteY66" fmla="*/ 917904 h 2354317"/>
                <a:gd name="connsiteX67" fmla="*/ 672662 w 3573518"/>
                <a:gd name="connsiteY67" fmla="*/ 858345 h 2354317"/>
                <a:gd name="connsiteX68" fmla="*/ 672662 w 3573518"/>
                <a:gd name="connsiteY68" fmla="*/ 858345 h 2354317"/>
                <a:gd name="connsiteX69" fmla="*/ 672662 w 3573518"/>
                <a:gd name="connsiteY69" fmla="*/ 858345 h 2354317"/>
                <a:gd name="connsiteX70" fmla="*/ 641131 w 3573518"/>
                <a:gd name="connsiteY70" fmla="*/ 858345 h 2354317"/>
                <a:gd name="connsiteX71" fmla="*/ 641131 w 3573518"/>
                <a:gd name="connsiteY71" fmla="*/ 823311 h 2354317"/>
                <a:gd name="connsiteX72" fmla="*/ 641131 w 3573518"/>
                <a:gd name="connsiteY72" fmla="*/ 823311 h 2354317"/>
                <a:gd name="connsiteX73" fmla="*/ 641131 w 3573518"/>
                <a:gd name="connsiteY73" fmla="*/ 823311 h 2354317"/>
                <a:gd name="connsiteX74" fmla="*/ 613104 w 3573518"/>
                <a:gd name="connsiteY74" fmla="*/ 823311 h 2354317"/>
                <a:gd name="connsiteX75" fmla="*/ 613104 w 3573518"/>
                <a:gd name="connsiteY75" fmla="*/ 749738 h 2354317"/>
                <a:gd name="connsiteX76" fmla="*/ 581573 w 3573518"/>
                <a:gd name="connsiteY76" fmla="*/ 749738 h 2354317"/>
                <a:gd name="connsiteX77" fmla="*/ 581573 w 3573518"/>
                <a:gd name="connsiteY77" fmla="*/ 707697 h 2354317"/>
                <a:gd name="connsiteX78" fmla="*/ 557049 w 3573518"/>
                <a:gd name="connsiteY78" fmla="*/ 707697 h 2354317"/>
                <a:gd name="connsiteX79" fmla="*/ 557049 w 3573518"/>
                <a:gd name="connsiteY79" fmla="*/ 658649 h 2354317"/>
                <a:gd name="connsiteX80" fmla="*/ 518511 w 3573518"/>
                <a:gd name="connsiteY80" fmla="*/ 658649 h 2354317"/>
                <a:gd name="connsiteX81" fmla="*/ 518511 w 3573518"/>
                <a:gd name="connsiteY81" fmla="*/ 609600 h 2354317"/>
                <a:gd name="connsiteX82" fmla="*/ 479973 w 3573518"/>
                <a:gd name="connsiteY82" fmla="*/ 609600 h 2354317"/>
                <a:gd name="connsiteX83" fmla="*/ 479973 w 3573518"/>
                <a:gd name="connsiteY83" fmla="*/ 557049 h 2354317"/>
                <a:gd name="connsiteX84" fmla="*/ 479973 w 3573518"/>
                <a:gd name="connsiteY84" fmla="*/ 557049 h 2354317"/>
                <a:gd name="connsiteX85" fmla="*/ 458952 w 3573518"/>
                <a:gd name="connsiteY85" fmla="*/ 557049 h 2354317"/>
                <a:gd name="connsiteX86" fmla="*/ 458952 w 3573518"/>
                <a:gd name="connsiteY86" fmla="*/ 483476 h 2354317"/>
                <a:gd name="connsiteX87" fmla="*/ 409904 w 3573518"/>
                <a:gd name="connsiteY87" fmla="*/ 483476 h 2354317"/>
                <a:gd name="connsiteX88" fmla="*/ 409904 w 3573518"/>
                <a:gd name="connsiteY88" fmla="*/ 451945 h 2354317"/>
                <a:gd name="connsiteX89" fmla="*/ 378373 w 3573518"/>
                <a:gd name="connsiteY89" fmla="*/ 451945 h 2354317"/>
                <a:gd name="connsiteX90" fmla="*/ 378373 w 3573518"/>
                <a:gd name="connsiteY90" fmla="*/ 416911 h 2354317"/>
                <a:gd name="connsiteX91" fmla="*/ 336331 w 3573518"/>
                <a:gd name="connsiteY91" fmla="*/ 416911 h 2354317"/>
                <a:gd name="connsiteX92" fmla="*/ 336331 w 3573518"/>
                <a:gd name="connsiteY92" fmla="*/ 378373 h 2354317"/>
                <a:gd name="connsiteX93" fmla="*/ 301297 w 3573518"/>
                <a:gd name="connsiteY93" fmla="*/ 378373 h 2354317"/>
                <a:gd name="connsiteX94" fmla="*/ 301297 w 3573518"/>
                <a:gd name="connsiteY94" fmla="*/ 297793 h 2354317"/>
                <a:gd name="connsiteX95" fmla="*/ 248745 w 3573518"/>
                <a:gd name="connsiteY95" fmla="*/ 297793 h 2354317"/>
                <a:gd name="connsiteX96" fmla="*/ 248745 w 3573518"/>
                <a:gd name="connsiteY96" fmla="*/ 255752 h 2354317"/>
                <a:gd name="connsiteX97" fmla="*/ 248745 w 3573518"/>
                <a:gd name="connsiteY97" fmla="*/ 255752 h 2354317"/>
                <a:gd name="connsiteX98" fmla="*/ 217214 w 3573518"/>
                <a:gd name="connsiteY98" fmla="*/ 255752 h 2354317"/>
                <a:gd name="connsiteX99" fmla="*/ 217214 w 3573518"/>
                <a:gd name="connsiteY99" fmla="*/ 206704 h 2354317"/>
                <a:gd name="connsiteX100" fmla="*/ 182180 w 3573518"/>
                <a:gd name="connsiteY100" fmla="*/ 206704 h 2354317"/>
                <a:gd name="connsiteX101" fmla="*/ 182180 w 3573518"/>
                <a:gd name="connsiteY101" fmla="*/ 157655 h 2354317"/>
                <a:gd name="connsiteX102" fmla="*/ 140138 w 3573518"/>
                <a:gd name="connsiteY102" fmla="*/ 157655 h 2354317"/>
                <a:gd name="connsiteX103" fmla="*/ 140138 w 3573518"/>
                <a:gd name="connsiteY103" fmla="*/ 115614 h 2354317"/>
                <a:gd name="connsiteX104" fmla="*/ 87587 w 3573518"/>
                <a:gd name="connsiteY104" fmla="*/ 115614 h 2354317"/>
                <a:gd name="connsiteX105" fmla="*/ 87587 w 3573518"/>
                <a:gd name="connsiteY105" fmla="*/ 66566 h 2354317"/>
                <a:gd name="connsiteX106" fmla="*/ 28028 w 3573518"/>
                <a:gd name="connsiteY106" fmla="*/ 66566 h 2354317"/>
                <a:gd name="connsiteX107" fmla="*/ 28028 w 3573518"/>
                <a:gd name="connsiteY107" fmla="*/ 31531 h 2354317"/>
                <a:gd name="connsiteX108" fmla="*/ 0 w 3573518"/>
                <a:gd name="connsiteY108" fmla="*/ 31531 h 2354317"/>
                <a:gd name="connsiteX109" fmla="*/ 0 w 3573518"/>
                <a:gd name="connsiteY109" fmla="*/ 0 h 2354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3573518" h="2354317">
                  <a:moveTo>
                    <a:pt x="3573518" y="2354317"/>
                  </a:moveTo>
                  <a:lnTo>
                    <a:pt x="3513959" y="2354317"/>
                  </a:lnTo>
                  <a:lnTo>
                    <a:pt x="3513959" y="2238704"/>
                  </a:lnTo>
                  <a:lnTo>
                    <a:pt x="3275725" y="2238704"/>
                  </a:lnTo>
                  <a:lnTo>
                    <a:pt x="3275725" y="2161628"/>
                  </a:lnTo>
                  <a:lnTo>
                    <a:pt x="3044497" y="2161628"/>
                  </a:lnTo>
                  <a:lnTo>
                    <a:pt x="3044497" y="2077545"/>
                  </a:lnTo>
                  <a:lnTo>
                    <a:pt x="2760718" y="2077545"/>
                  </a:lnTo>
                  <a:lnTo>
                    <a:pt x="2760718" y="2028497"/>
                  </a:lnTo>
                  <a:lnTo>
                    <a:pt x="2452414" y="2028497"/>
                  </a:lnTo>
                  <a:lnTo>
                    <a:pt x="2452414" y="1989959"/>
                  </a:lnTo>
                  <a:lnTo>
                    <a:pt x="2235200" y="1989959"/>
                  </a:lnTo>
                  <a:lnTo>
                    <a:pt x="2235200" y="1958428"/>
                  </a:lnTo>
                  <a:lnTo>
                    <a:pt x="2182649" y="1958428"/>
                  </a:lnTo>
                  <a:lnTo>
                    <a:pt x="2182649" y="1923393"/>
                  </a:lnTo>
                  <a:lnTo>
                    <a:pt x="2147614" y="1923393"/>
                  </a:lnTo>
                  <a:lnTo>
                    <a:pt x="2147614" y="1895366"/>
                  </a:lnTo>
                  <a:lnTo>
                    <a:pt x="1944414" y="1895366"/>
                  </a:lnTo>
                  <a:lnTo>
                    <a:pt x="1944414" y="1856828"/>
                  </a:lnTo>
                  <a:lnTo>
                    <a:pt x="1853325" y="1856828"/>
                  </a:lnTo>
                  <a:lnTo>
                    <a:pt x="1853325" y="1835807"/>
                  </a:lnTo>
                  <a:lnTo>
                    <a:pt x="1790262" y="1835807"/>
                  </a:lnTo>
                  <a:lnTo>
                    <a:pt x="1790262" y="1797269"/>
                  </a:lnTo>
                  <a:lnTo>
                    <a:pt x="1734207" y="1797269"/>
                  </a:lnTo>
                  <a:lnTo>
                    <a:pt x="1734207" y="1797269"/>
                  </a:lnTo>
                  <a:lnTo>
                    <a:pt x="1734207" y="1797269"/>
                  </a:lnTo>
                  <a:lnTo>
                    <a:pt x="1734207" y="1776249"/>
                  </a:lnTo>
                  <a:lnTo>
                    <a:pt x="1604580" y="1776249"/>
                  </a:lnTo>
                  <a:lnTo>
                    <a:pt x="1604580" y="1713186"/>
                  </a:lnTo>
                  <a:lnTo>
                    <a:pt x="1531007" y="1713186"/>
                  </a:lnTo>
                  <a:lnTo>
                    <a:pt x="1531007" y="1671145"/>
                  </a:lnTo>
                  <a:lnTo>
                    <a:pt x="1492469" y="1671145"/>
                  </a:lnTo>
                  <a:lnTo>
                    <a:pt x="1492469" y="1629104"/>
                  </a:lnTo>
                  <a:lnTo>
                    <a:pt x="1457435" y="1629104"/>
                  </a:lnTo>
                  <a:lnTo>
                    <a:pt x="1457435" y="1587062"/>
                  </a:lnTo>
                  <a:lnTo>
                    <a:pt x="1411890" y="1587062"/>
                  </a:lnTo>
                  <a:lnTo>
                    <a:pt x="1411890" y="1524000"/>
                  </a:lnTo>
                  <a:lnTo>
                    <a:pt x="1292773" y="1524000"/>
                  </a:lnTo>
                  <a:lnTo>
                    <a:pt x="1292773" y="1488966"/>
                  </a:lnTo>
                  <a:lnTo>
                    <a:pt x="1184166" y="1488966"/>
                  </a:lnTo>
                  <a:lnTo>
                    <a:pt x="1184166" y="1443421"/>
                  </a:lnTo>
                  <a:lnTo>
                    <a:pt x="1128111" y="1443421"/>
                  </a:lnTo>
                  <a:lnTo>
                    <a:pt x="1128111" y="1380359"/>
                  </a:lnTo>
                  <a:lnTo>
                    <a:pt x="1089573" y="1380359"/>
                  </a:lnTo>
                  <a:lnTo>
                    <a:pt x="1089573" y="1380359"/>
                  </a:lnTo>
                  <a:lnTo>
                    <a:pt x="1089573" y="1352331"/>
                  </a:lnTo>
                  <a:lnTo>
                    <a:pt x="1030014" y="1352331"/>
                  </a:lnTo>
                  <a:lnTo>
                    <a:pt x="1030014" y="1285766"/>
                  </a:lnTo>
                  <a:lnTo>
                    <a:pt x="998483" y="1285766"/>
                  </a:lnTo>
                  <a:lnTo>
                    <a:pt x="998483" y="1243724"/>
                  </a:lnTo>
                  <a:lnTo>
                    <a:pt x="935421" y="1243724"/>
                  </a:lnTo>
                  <a:lnTo>
                    <a:pt x="935421" y="1243724"/>
                  </a:lnTo>
                  <a:lnTo>
                    <a:pt x="935421" y="1243724"/>
                  </a:lnTo>
                  <a:lnTo>
                    <a:pt x="935421" y="1212193"/>
                  </a:lnTo>
                  <a:lnTo>
                    <a:pt x="893380" y="1212193"/>
                  </a:lnTo>
                  <a:lnTo>
                    <a:pt x="893380" y="1163145"/>
                  </a:lnTo>
                  <a:lnTo>
                    <a:pt x="861849" y="1163145"/>
                  </a:lnTo>
                  <a:lnTo>
                    <a:pt x="861849" y="1121104"/>
                  </a:lnTo>
                  <a:lnTo>
                    <a:pt x="809297" y="1121104"/>
                  </a:lnTo>
                  <a:lnTo>
                    <a:pt x="809297" y="1054538"/>
                  </a:lnTo>
                  <a:lnTo>
                    <a:pt x="774262" y="1054538"/>
                  </a:lnTo>
                  <a:lnTo>
                    <a:pt x="774262" y="1023007"/>
                  </a:lnTo>
                  <a:lnTo>
                    <a:pt x="739228" y="1023007"/>
                  </a:lnTo>
                  <a:lnTo>
                    <a:pt x="739228" y="959945"/>
                  </a:lnTo>
                  <a:lnTo>
                    <a:pt x="707697" y="959945"/>
                  </a:lnTo>
                  <a:lnTo>
                    <a:pt x="707697" y="917904"/>
                  </a:lnTo>
                  <a:lnTo>
                    <a:pt x="672662" y="917904"/>
                  </a:lnTo>
                  <a:lnTo>
                    <a:pt x="672662" y="858345"/>
                  </a:lnTo>
                  <a:lnTo>
                    <a:pt x="672662" y="858345"/>
                  </a:lnTo>
                  <a:lnTo>
                    <a:pt x="672662" y="858345"/>
                  </a:lnTo>
                  <a:lnTo>
                    <a:pt x="641131" y="858345"/>
                  </a:lnTo>
                  <a:lnTo>
                    <a:pt x="641131" y="823311"/>
                  </a:lnTo>
                  <a:lnTo>
                    <a:pt x="641131" y="823311"/>
                  </a:lnTo>
                  <a:lnTo>
                    <a:pt x="641131" y="823311"/>
                  </a:lnTo>
                  <a:lnTo>
                    <a:pt x="613104" y="823311"/>
                  </a:lnTo>
                  <a:lnTo>
                    <a:pt x="613104" y="749738"/>
                  </a:lnTo>
                  <a:lnTo>
                    <a:pt x="581573" y="749738"/>
                  </a:lnTo>
                  <a:lnTo>
                    <a:pt x="581573" y="707697"/>
                  </a:lnTo>
                  <a:lnTo>
                    <a:pt x="557049" y="707697"/>
                  </a:lnTo>
                  <a:lnTo>
                    <a:pt x="557049" y="658649"/>
                  </a:lnTo>
                  <a:lnTo>
                    <a:pt x="518511" y="658649"/>
                  </a:lnTo>
                  <a:lnTo>
                    <a:pt x="518511" y="609600"/>
                  </a:lnTo>
                  <a:lnTo>
                    <a:pt x="479973" y="609600"/>
                  </a:lnTo>
                  <a:lnTo>
                    <a:pt x="479973" y="557049"/>
                  </a:lnTo>
                  <a:lnTo>
                    <a:pt x="479973" y="557049"/>
                  </a:lnTo>
                  <a:lnTo>
                    <a:pt x="458952" y="557049"/>
                  </a:lnTo>
                  <a:lnTo>
                    <a:pt x="458952" y="483476"/>
                  </a:lnTo>
                  <a:lnTo>
                    <a:pt x="409904" y="483476"/>
                  </a:lnTo>
                  <a:lnTo>
                    <a:pt x="409904" y="451945"/>
                  </a:lnTo>
                  <a:lnTo>
                    <a:pt x="378373" y="451945"/>
                  </a:lnTo>
                  <a:lnTo>
                    <a:pt x="378373" y="416911"/>
                  </a:lnTo>
                  <a:lnTo>
                    <a:pt x="336331" y="416911"/>
                  </a:lnTo>
                  <a:lnTo>
                    <a:pt x="336331" y="378373"/>
                  </a:lnTo>
                  <a:lnTo>
                    <a:pt x="301297" y="378373"/>
                  </a:lnTo>
                  <a:lnTo>
                    <a:pt x="301297" y="297793"/>
                  </a:lnTo>
                  <a:lnTo>
                    <a:pt x="248745" y="297793"/>
                  </a:lnTo>
                  <a:lnTo>
                    <a:pt x="248745" y="255752"/>
                  </a:lnTo>
                  <a:lnTo>
                    <a:pt x="248745" y="255752"/>
                  </a:lnTo>
                  <a:lnTo>
                    <a:pt x="217214" y="255752"/>
                  </a:lnTo>
                  <a:lnTo>
                    <a:pt x="217214" y="206704"/>
                  </a:lnTo>
                  <a:lnTo>
                    <a:pt x="182180" y="206704"/>
                  </a:lnTo>
                  <a:lnTo>
                    <a:pt x="182180" y="157655"/>
                  </a:lnTo>
                  <a:lnTo>
                    <a:pt x="140138" y="157655"/>
                  </a:lnTo>
                  <a:lnTo>
                    <a:pt x="140138" y="115614"/>
                  </a:lnTo>
                  <a:lnTo>
                    <a:pt x="87587" y="115614"/>
                  </a:lnTo>
                  <a:lnTo>
                    <a:pt x="87587" y="66566"/>
                  </a:lnTo>
                  <a:lnTo>
                    <a:pt x="28028" y="66566"/>
                  </a:lnTo>
                  <a:lnTo>
                    <a:pt x="28028" y="31531"/>
                  </a:lnTo>
                  <a:lnTo>
                    <a:pt x="0" y="31531"/>
                  </a:lnTo>
                  <a:lnTo>
                    <a:pt x="0" y="0"/>
                  </a:lnTo>
                </a:path>
              </a:pathLst>
            </a:custGeom>
            <a:noFill/>
            <a:ln w="2857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Medium" pitchFamily="2" charset="77"/>
                <a:cs typeface="Poppins Medium" pitchFamily="2" charset="77"/>
              </a:endParaRPr>
            </a:p>
          </p:txBody>
        </p:sp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F841FD84-8968-1616-6B20-1D40CB27E4DD}"/>
                </a:ext>
              </a:extLst>
            </p:cNvPr>
            <p:cNvSpPr txBox="1"/>
            <p:nvPr/>
          </p:nvSpPr>
          <p:spPr>
            <a:xfrm>
              <a:off x="1023337" y="1413145"/>
              <a:ext cx="4637013" cy="39315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b="1" dirty="0">
                  <a:latin typeface="Poppins" pitchFamily="2" charset="77"/>
                  <a:cs typeface="Poppins" pitchFamily="2" charset="77"/>
                </a:rPr>
                <a:t>BEACON (Previously Treated)</a:t>
              </a:r>
            </a:p>
          </p:txBody>
        </p:sp>
      </p:grpSp>
      <p:grpSp>
        <p:nvGrpSpPr>
          <p:cNvPr id="209" name="Group 208">
            <a:extLst>
              <a:ext uri="{FF2B5EF4-FFF2-40B4-BE49-F238E27FC236}">
                <a16:creationId xmlns:a16="http://schemas.microsoft.com/office/drawing/2014/main" id="{ACB4602C-7CCE-190C-52DE-BE83E0429505}"/>
              </a:ext>
            </a:extLst>
          </p:cNvPr>
          <p:cNvGrpSpPr/>
          <p:nvPr/>
        </p:nvGrpSpPr>
        <p:grpSpPr>
          <a:xfrm>
            <a:off x="6822141" y="3257176"/>
            <a:ext cx="65742" cy="2515189"/>
            <a:chOff x="6825129" y="3257176"/>
            <a:chExt cx="65742" cy="2515189"/>
          </a:xfrm>
        </p:grpSpPr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64AD371C-1658-D6C2-170E-DB4C95785D82}"/>
                </a:ext>
              </a:extLst>
            </p:cNvPr>
            <p:cNvCxnSpPr/>
            <p:nvPr/>
          </p:nvCxnSpPr>
          <p:spPr>
            <a:xfrm>
              <a:off x="6890871" y="3257176"/>
              <a:ext cx="0" cy="251518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0EABEE52-6FD3-9C56-2D65-E8BA0D5B59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25129" y="3257176"/>
              <a:ext cx="6574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EBAACC2F-3C58-1771-5DF4-AFA5FDB834E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25129" y="3760214"/>
              <a:ext cx="6574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512814C9-9F47-E24B-0EBB-9638619CC63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25129" y="4263252"/>
              <a:ext cx="6574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1E0C5502-03AC-8D84-C6EC-3EE3DED87A8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25129" y="4766290"/>
              <a:ext cx="6574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F6A2230A-57BA-2E72-DF07-34D4100DEAE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25129" y="5269328"/>
              <a:ext cx="6574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86B1B7A6-8C9F-FE8F-9B6E-E5A6DA56B96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25129" y="5772365"/>
              <a:ext cx="6574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E2E6E8B7-AA68-AA9B-0D02-2F3A9E428F68}"/>
              </a:ext>
            </a:extLst>
          </p:cNvPr>
          <p:cNvGrpSpPr/>
          <p:nvPr/>
        </p:nvGrpSpPr>
        <p:grpSpPr>
          <a:xfrm>
            <a:off x="6884894" y="5772364"/>
            <a:ext cx="5014259" cy="64008"/>
            <a:chOff x="6884894" y="5772364"/>
            <a:chExt cx="5014259" cy="64008"/>
          </a:xfrm>
        </p:grpSpPr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id="{FD9DC36D-D5D1-1203-C958-9CDAC1BC4101}"/>
                </a:ext>
              </a:extLst>
            </p:cNvPr>
            <p:cNvCxnSpPr>
              <a:cxnSpLocks/>
            </p:cNvCxnSpPr>
            <p:nvPr/>
          </p:nvCxnSpPr>
          <p:spPr>
            <a:xfrm>
              <a:off x="6884894" y="5772365"/>
              <a:ext cx="501425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C74008D0-BD55-5C23-14E1-350ED281605C}"/>
                </a:ext>
              </a:extLst>
            </p:cNvPr>
            <p:cNvCxnSpPr>
              <a:cxnSpLocks/>
            </p:cNvCxnSpPr>
            <p:nvPr/>
          </p:nvCxnSpPr>
          <p:spPr>
            <a:xfrm>
              <a:off x="6887883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id="{B40F1EFD-B933-610C-78B8-6DDF2E561ACF}"/>
                </a:ext>
              </a:extLst>
            </p:cNvPr>
            <p:cNvCxnSpPr>
              <a:cxnSpLocks/>
            </p:cNvCxnSpPr>
            <p:nvPr/>
          </p:nvCxnSpPr>
          <p:spPr>
            <a:xfrm>
              <a:off x="7603779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D594A336-DDBC-D7AD-A4D2-C7FA3B8C4E36}"/>
                </a:ext>
              </a:extLst>
            </p:cNvPr>
            <p:cNvCxnSpPr>
              <a:cxnSpLocks/>
            </p:cNvCxnSpPr>
            <p:nvPr/>
          </p:nvCxnSpPr>
          <p:spPr>
            <a:xfrm>
              <a:off x="8319675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id="{905AFC69-1774-1529-C9BB-8A3A4A38F99B}"/>
                </a:ext>
              </a:extLst>
            </p:cNvPr>
            <p:cNvCxnSpPr>
              <a:cxnSpLocks/>
            </p:cNvCxnSpPr>
            <p:nvPr/>
          </p:nvCxnSpPr>
          <p:spPr>
            <a:xfrm>
              <a:off x="9035571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CBF5A6A8-7946-B5E6-1122-EC8B3679B079}"/>
                </a:ext>
              </a:extLst>
            </p:cNvPr>
            <p:cNvCxnSpPr>
              <a:cxnSpLocks/>
            </p:cNvCxnSpPr>
            <p:nvPr/>
          </p:nvCxnSpPr>
          <p:spPr>
            <a:xfrm>
              <a:off x="9751467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7898AA7E-141D-C19F-EA1A-091B06066C22}"/>
                </a:ext>
              </a:extLst>
            </p:cNvPr>
            <p:cNvCxnSpPr>
              <a:cxnSpLocks/>
            </p:cNvCxnSpPr>
            <p:nvPr/>
          </p:nvCxnSpPr>
          <p:spPr>
            <a:xfrm>
              <a:off x="10467363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:a16="http://schemas.microsoft.com/office/drawing/2014/main" id="{680C2B3E-B026-EFF4-7E9C-6E4D2C52C1F7}"/>
                </a:ext>
              </a:extLst>
            </p:cNvPr>
            <p:cNvCxnSpPr>
              <a:cxnSpLocks/>
            </p:cNvCxnSpPr>
            <p:nvPr/>
          </p:nvCxnSpPr>
          <p:spPr>
            <a:xfrm>
              <a:off x="11183259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7896E6A0-66AA-F168-EF55-0E7A340F6BFA}"/>
                </a:ext>
              </a:extLst>
            </p:cNvPr>
            <p:cNvCxnSpPr>
              <a:cxnSpLocks/>
            </p:cNvCxnSpPr>
            <p:nvPr/>
          </p:nvCxnSpPr>
          <p:spPr>
            <a:xfrm>
              <a:off x="11899153" y="5772364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7" name="TextBox 226">
            <a:extLst>
              <a:ext uri="{FF2B5EF4-FFF2-40B4-BE49-F238E27FC236}">
                <a16:creationId xmlns:a16="http://schemas.microsoft.com/office/drawing/2014/main" id="{8F9D85FC-5B22-7806-1D1E-E9192511A025}"/>
              </a:ext>
            </a:extLst>
          </p:cNvPr>
          <p:cNvSpPr txBox="1"/>
          <p:nvPr/>
        </p:nvSpPr>
        <p:spPr>
          <a:xfrm>
            <a:off x="6884894" y="6063951"/>
            <a:ext cx="4972424" cy="2063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Mo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88F68877-2D03-B2EF-AFC8-B8BECB137417}"/>
              </a:ext>
            </a:extLst>
          </p:cNvPr>
          <p:cNvSpPr txBox="1"/>
          <p:nvPr/>
        </p:nvSpPr>
        <p:spPr>
          <a:xfrm rot="16200000">
            <a:off x="4991414" y="4263209"/>
            <a:ext cx="2518357" cy="4999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Estimated Percentage </a:t>
            </a:r>
            <a:b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</a:b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itchFamily="2" charset="77"/>
                <a:cs typeface="Poppins Medium" pitchFamily="2" charset="77"/>
              </a:rPr>
              <a:t>of Patients Alive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9BF5C73C-9ECB-16AB-5C45-6C68A21919FA}"/>
              </a:ext>
            </a:extLst>
          </p:cNvPr>
          <p:cNvSpPr txBox="1"/>
          <p:nvPr/>
        </p:nvSpPr>
        <p:spPr bwMode="auto">
          <a:xfrm>
            <a:off x="6301476" y="3101811"/>
            <a:ext cx="5954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100</a:t>
            </a:r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C32268B9-9D5C-EB52-ECE8-6D393AF7F7BF}"/>
              </a:ext>
            </a:extLst>
          </p:cNvPr>
          <p:cNvSpPr txBox="1"/>
          <p:nvPr/>
        </p:nvSpPr>
        <p:spPr bwMode="auto">
          <a:xfrm>
            <a:off x="6301476" y="3603999"/>
            <a:ext cx="5954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80</a:t>
            </a:r>
          </a:p>
        </p:txBody>
      </p:sp>
      <p:sp>
        <p:nvSpPr>
          <p:cNvPr id="231" name="TextBox 230">
            <a:extLst>
              <a:ext uri="{FF2B5EF4-FFF2-40B4-BE49-F238E27FC236}">
                <a16:creationId xmlns:a16="http://schemas.microsoft.com/office/drawing/2014/main" id="{6C03DE8D-DC58-9B2A-BA18-DE10DFBAD849}"/>
              </a:ext>
            </a:extLst>
          </p:cNvPr>
          <p:cNvSpPr txBox="1"/>
          <p:nvPr/>
        </p:nvSpPr>
        <p:spPr bwMode="auto">
          <a:xfrm>
            <a:off x="6301476" y="4106187"/>
            <a:ext cx="5954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60</a:t>
            </a:r>
          </a:p>
        </p:txBody>
      </p:sp>
      <p:sp>
        <p:nvSpPr>
          <p:cNvPr id="232" name="TextBox 231">
            <a:extLst>
              <a:ext uri="{FF2B5EF4-FFF2-40B4-BE49-F238E27FC236}">
                <a16:creationId xmlns:a16="http://schemas.microsoft.com/office/drawing/2014/main" id="{4BF815F0-AD62-8F32-FB09-56A5405B20B6}"/>
              </a:ext>
            </a:extLst>
          </p:cNvPr>
          <p:cNvSpPr txBox="1"/>
          <p:nvPr/>
        </p:nvSpPr>
        <p:spPr bwMode="auto">
          <a:xfrm>
            <a:off x="6301476" y="4608375"/>
            <a:ext cx="5954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40</a:t>
            </a:r>
          </a:p>
        </p:txBody>
      </p:sp>
      <p:sp>
        <p:nvSpPr>
          <p:cNvPr id="233" name="TextBox 232">
            <a:extLst>
              <a:ext uri="{FF2B5EF4-FFF2-40B4-BE49-F238E27FC236}">
                <a16:creationId xmlns:a16="http://schemas.microsoft.com/office/drawing/2014/main" id="{81C6325B-E7C5-9DC8-EC31-EE58E6D5826E}"/>
              </a:ext>
            </a:extLst>
          </p:cNvPr>
          <p:cNvSpPr txBox="1"/>
          <p:nvPr/>
        </p:nvSpPr>
        <p:spPr bwMode="auto">
          <a:xfrm>
            <a:off x="6301476" y="5110563"/>
            <a:ext cx="5954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20</a:t>
            </a:r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CF46D54B-FD95-D9E0-D2F2-E374C0CF850F}"/>
              </a:ext>
            </a:extLst>
          </p:cNvPr>
          <p:cNvSpPr txBox="1"/>
          <p:nvPr/>
        </p:nvSpPr>
        <p:spPr bwMode="auto">
          <a:xfrm>
            <a:off x="6301476" y="5612746"/>
            <a:ext cx="5954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1FEED00F-84DD-987D-3B37-0096EE749DC1}"/>
              </a:ext>
            </a:extLst>
          </p:cNvPr>
          <p:cNvSpPr txBox="1"/>
          <p:nvPr/>
        </p:nvSpPr>
        <p:spPr bwMode="auto">
          <a:xfrm>
            <a:off x="11663770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42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CBD3F2BF-C0FF-AC05-327D-E311D051B767}"/>
              </a:ext>
            </a:extLst>
          </p:cNvPr>
          <p:cNvSpPr txBox="1"/>
          <p:nvPr/>
        </p:nvSpPr>
        <p:spPr bwMode="auto">
          <a:xfrm>
            <a:off x="6645479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DC95E9B1-44FB-26CF-8DB3-2D6F1FA09728}"/>
              </a:ext>
            </a:extLst>
          </p:cNvPr>
          <p:cNvSpPr txBox="1"/>
          <p:nvPr/>
        </p:nvSpPr>
        <p:spPr bwMode="auto">
          <a:xfrm>
            <a:off x="7362378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6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20998CDE-A974-D262-0072-E3F7FFA054A8}"/>
              </a:ext>
            </a:extLst>
          </p:cNvPr>
          <p:cNvSpPr txBox="1"/>
          <p:nvPr/>
        </p:nvSpPr>
        <p:spPr bwMode="auto">
          <a:xfrm>
            <a:off x="8079277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12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286511DD-D84C-DC0C-041A-66E360B85F16}"/>
              </a:ext>
            </a:extLst>
          </p:cNvPr>
          <p:cNvSpPr txBox="1"/>
          <p:nvPr/>
        </p:nvSpPr>
        <p:spPr bwMode="auto">
          <a:xfrm>
            <a:off x="8796176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18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C2B667B7-334E-2C85-D6C0-6E6B42834ABB}"/>
              </a:ext>
            </a:extLst>
          </p:cNvPr>
          <p:cNvSpPr txBox="1"/>
          <p:nvPr/>
        </p:nvSpPr>
        <p:spPr bwMode="auto">
          <a:xfrm>
            <a:off x="9513075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24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5B266606-5F0F-DC7A-F22D-45EFAF8AFB98}"/>
              </a:ext>
            </a:extLst>
          </p:cNvPr>
          <p:cNvSpPr txBox="1"/>
          <p:nvPr/>
        </p:nvSpPr>
        <p:spPr bwMode="auto">
          <a:xfrm>
            <a:off x="10229974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30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57BE6DAD-D9F7-A4E9-13EA-E45CD37D7A2B}"/>
              </a:ext>
            </a:extLst>
          </p:cNvPr>
          <p:cNvSpPr txBox="1"/>
          <p:nvPr/>
        </p:nvSpPr>
        <p:spPr bwMode="auto">
          <a:xfrm>
            <a:off x="10946873" y="5791688"/>
            <a:ext cx="4788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36</a:t>
            </a:r>
          </a:p>
        </p:txBody>
      </p: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75A7AAEE-0B8D-2EF4-1F13-D80854B363B4}"/>
              </a:ext>
            </a:extLst>
          </p:cNvPr>
          <p:cNvGrpSpPr/>
          <p:nvPr/>
        </p:nvGrpSpPr>
        <p:grpSpPr>
          <a:xfrm>
            <a:off x="7016376" y="4847870"/>
            <a:ext cx="1899024" cy="830997"/>
            <a:chOff x="7016376" y="4847870"/>
            <a:chExt cx="1899024" cy="830997"/>
          </a:xfrm>
        </p:grpSpPr>
        <p:sp>
          <p:nvSpPr>
            <p:cNvPr id="244" name="TextBox 243">
              <a:extLst>
                <a:ext uri="{FF2B5EF4-FFF2-40B4-BE49-F238E27FC236}">
                  <a16:creationId xmlns:a16="http://schemas.microsoft.com/office/drawing/2014/main" id="{5CEA108C-8C66-902C-54D1-C166579A3082}"/>
                </a:ext>
              </a:extLst>
            </p:cNvPr>
            <p:cNvSpPr txBox="1"/>
            <p:nvPr/>
          </p:nvSpPr>
          <p:spPr bwMode="auto">
            <a:xfrm>
              <a:off x="7163632" y="4847870"/>
              <a:ext cx="1751768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EC+mFOLFOX6</a:t>
              </a:r>
              <a:b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EC</a:t>
              </a:r>
              <a:b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60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Standard Care</a:t>
              </a:r>
            </a:p>
          </p:txBody>
        </p:sp>
        <p:cxnSp>
          <p:nvCxnSpPr>
            <p:cNvPr id="245" name="Straight Connector 244">
              <a:extLst>
                <a:ext uri="{FF2B5EF4-FFF2-40B4-BE49-F238E27FC236}">
                  <a16:creationId xmlns:a16="http://schemas.microsoft.com/office/drawing/2014/main" id="{FF9003D2-FDB4-44EA-2B09-2DC1F01D9480}"/>
                </a:ext>
              </a:extLst>
            </p:cNvPr>
            <p:cNvCxnSpPr>
              <a:cxnSpLocks/>
            </p:cNvCxnSpPr>
            <p:nvPr/>
          </p:nvCxnSpPr>
          <p:spPr>
            <a:xfrm>
              <a:off x="7016376" y="4996329"/>
              <a:ext cx="173318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F25C793B-BB12-0EAB-11EA-1C0E1DE4C468}"/>
                </a:ext>
              </a:extLst>
            </p:cNvPr>
            <p:cNvCxnSpPr>
              <a:cxnSpLocks/>
            </p:cNvCxnSpPr>
            <p:nvPr/>
          </p:nvCxnSpPr>
          <p:spPr>
            <a:xfrm>
              <a:off x="7016376" y="5247342"/>
              <a:ext cx="173318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051EDF06-2277-7C68-184A-834CFF252C71}"/>
                </a:ext>
              </a:extLst>
            </p:cNvPr>
            <p:cNvCxnSpPr>
              <a:cxnSpLocks/>
            </p:cNvCxnSpPr>
            <p:nvPr/>
          </p:nvCxnSpPr>
          <p:spPr>
            <a:xfrm>
              <a:off x="7016376" y="5498354"/>
              <a:ext cx="173318" cy="0"/>
            </a:xfrm>
            <a:prstGeom prst="line">
              <a:avLst/>
            </a:prstGeom>
            <a:ln w="2857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8" name="Freeform 119">
            <a:extLst>
              <a:ext uri="{FF2B5EF4-FFF2-40B4-BE49-F238E27FC236}">
                <a16:creationId xmlns:a16="http://schemas.microsoft.com/office/drawing/2014/main" id="{7746CE61-25D4-311E-4214-1DE4C00D6643}"/>
              </a:ext>
            </a:extLst>
          </p:cNvPr>
          <p:cNvSpPr/>
          <p:nvPr/>
        </p:nvSpPr>
        <p:spPr>
          <a:xfrm>
            <a:off x="6892925" y="3263900"/>
            <a:ext cx="4448175" cy="1320800"/>
          </a:xfrm>
          <a:custGeom>
            <a:avLst/>
            <a:gdLst>
              <a:gd name="csX0" fmla="*/ 4448175 w 4448175"/>
              <a:gd name="csY0" fmla="*/ 1320800 h 1320800"/>
              <a:gd name="csX1" fmla="*/ 3606800 w 4448175"/>
              <a:gd name="csY1" fmla="*/ 1320800 h 1320800"/>
              <a:gd name="csX2" fmla="*/ 3606800 w 4448175"/>
              <a:gd name="csY2" fmla="*/ 1241425 h 1320800"/>
              <a:gd name="csX3" fmla="*/ 3308350 w 4448175"/>
              <a:gd name="csY3" fmla="*/ 1241425 h 1320800"/>
              <a:gd name="csX4" fmla="*/ 3308350 w 4448175"/>
              <a:gd name="csY4" fmla="*/ 1200150 h 1320800"/>
              <a:gd name="csX5" fmla="*/ 2835275 w 4448175"/>
              <a:gd name="csY5" fmla="*/ 1200150 h 1320800"/>
              <a:gd name="csX6" fmla="*/ 2835275 w 4448175"/>
              <a:gd name="csY6" fmla="*/ 1152525 h 1320800"/>
              <a:gd name="csX7" fmla="*/ 2730500 w 4448175"/>
              <a:gd name="csY7" fmla="*/ 1152525 h 1320800"/>
              <a:gd name="csX8" fmla="*/ 2730500 w 4448175"/>
              <a:gd name="csY8" fmla="*/ 1123950 h 1320800"/>
              <a:gd name="csX9" fmla="*/ 2641600 w 4448175"/>
              <a:gd name="csY9" fmla="*/ 1123950 h 1320800"/>
              <a:gd name="csX10" fmla="*/ 2641600 w 4448175"/>
              <a:gd name="csY10" fmla="*/ 1123950 h 1320800"/>
              <a:gd name="csX11" fmla="*/ 2641600 w 4448175"/>
              <a:gd name="csY11" fmla="*/ 1101725 h 1320800"/>
              <a:gd name="csX12" fmla="*/ 2606675 w 4448175"/>
              <a:gd name="csY12" fmla="*/ 1101725 h 1320800"/>
              <a:gd name="csX13" fmla="*/ 2606675 w 4448175"/>
              <a:gd name="csY13" fmla="*/ 1069975 h 1320800"/>
              <a:gd name="csX14" fmla="*/ 2530475 w 4448175"/>
              <a:gd name="csY14" fmla="*/ 1069975 h 1320800"/>
              <a:gd name="csX15" fmla="*/ 2530475 w 4448175"/>
              <a:gd name="csY15" fmla="*/ 1025525 h 1320800"/>
              <a:gd name="csX16" fmla="*/ 2498725 w 4448175"/>
              <a:gd name="csY16" fmla="*/ 1025525 h 1320800"/>
              <a:gd name="csX17" fmla="*/ 2498725 w 4448175"/>
              <a:gd name="csY17" fmla="*/ 993775 h 1320800"/>
              <a:gd name="csX18" fmla="*/ 2466975 w 4448175"/>
              <a:gd name="csY18" fmla="*/ 993775 h 1320800"/>
              <a:gd name="csX19" fmla="*/ 2466975 w 4448175"/>
              <a:gd name="csY19" fmla="*/ 984250 h 1320800"/>
              <a:gd name="csX20" fmla="*/ 2425700 w 4448175"/>
              <a:gd name="csY20" fmla="*/ 984250 h 1320800"/>
              <a:gd name="csX21" fmla="*/ 2425700 w 4448175"/>
              <a:gd name="csY21" fmla="*/ 984250 h 1320800"/>
              <a:gd name="csX22" fmla="*/ 2425700 w 4448175"/>
              <a:gd name="csY22" fmla="*/ 955675 h 1320800"/>
              <a:gd name="csX23" fmla="*/ 2368550 w 4448175"/>
              <a:gd name="csY23" fmla="*/ 955675 h 1320800"/>
              <a:gd name="csX24" fmla="*/ 2368550 w 4448175"/>
              <a:gd name="csY24" fmla="*/ 917575 h 1320800"/>
              <a:gd name="csX25" fmla="*/ 2327275 w 4448175"/>
              <a:gd name="csY25" fmla="*/ 917575 h 1320800"/>
              <a:gd name="csX26" fmla="*/ 2327275 w 4448175"/>
              <a:gd name="csY26" fmla="*/ 879475 h 1320800"/>
              <a:gd name="csX27" fmla="*/ 2270125 w 4448175"/>
              <a:gd name="csY27" fmla="*/ 879475 h 1320800"/>
              <a:gd name="csX28" fmla="*/ 2270125 w 4448175"/>
              <a:gd name="csY28" fmla="*/ 835025 h 1320800"/>
              <a:gd name="csX29" fmla="*/ 2219325 w 4448175"/>
              <a:gd name="csY29" fmla="*/ 835025 h 1320800"/>
              <a:gd name="csX30" fmla="*/ 2219325 w 4448175"/>
              <a:gd name="csY30" fmla="*/ 790575 h 1320800"/>
              <a:gd name="csX31" fmla="*/ 2120900 w 4448175"/>
              <a:gd name="csY31" fmla="*/ 790575 h 1320800"/>
              <a:gd name="csX32" fmla="*/ 2120900 w 4448175"/>
              <a:gd name="csY32" fmla="*/ 762000 h 1320800"/>
              <a:gd name="csX33" fmla="*/ 1955800 w 4448175"/>
              <a:gd name="csY33" fmla="*/ 762000 h 1320800"/>
              <a:gd name="csX34" fmla="*/ 1955800 w 4448175"/>
              <a:gd name="csY34" fmla="*/ 704850 h 1320800"/>
              <a:gd name="csX35" fmla="*/ 1895475 w 4448175"/>
              <a:gd name="csY35" fmla="*/ 704850 h 1320800"/>
              <a:gd name="csX36" fmla="*/ 1895475 w 4448175"/>
              <a:gd name="csY36" fmla="*/ 685800 h 1320800"/>
              <a:gd name="csX37" fmla="*/ 1866900 w 4448175"/>
              <a:gd name="csY37" fmla="*/ 685800 h 1320800"/>
              <a:gd name="csX38" fmla="*/ 1866900 w 4448175"/>
              <a:gd name="csY38" fmla="*/ 673100 h 1320800"/>
              <a:gd name="csX39" fmla="*/ 1784350 w 4448175"/>
              <a:gd name="csY39" fmla="*/ 673100 h 1320800"/>
              <a:gd name="csX40" fmla="*/ 1784350 w 4448175"/>
              <a:gd name="csY40" fmla="*/ 631825 h 1320800"/>
              <a:gd name="csX41" fmla="*/ 1730375 w 4448175"/>
              <a:gd name="csY41" fmla="*/ 631825 h 1320800"/>
              <a:gd name="csX42" fmla="*/ 1730375 w 4448175"/>
              <a:gd name="csY42" fmla="*/ 609600 h 1320800"/>
              <a:gd name="csX43" fmla="*/ 1647825 w 4448175"/>
              <a:gd name="csY43" fmla="*/ 609600 h 1320800"/>
              <a:gd name="csX44" fmla="*/ 1647825 w 4448175"/>
              <a:gd name="csY44" fmla="*/ 590550 h 1320800"/>
              <a:gd name="csX45" fmla="*/ 1587500 w 4448175"/>
              <a:gd name="csY45" fmla="*/ 590550 h 1320800"/>
              <a:gd name="csX46" fmla="*/ 1587500 w 4448175"/>
              <a:gd name="csY46" fmla="*/ 568325 h 1320800"/>
              <a:gd name="csX47" fmla="*/ 1539875 w 4448175"/>
              <a:gd name="csY47" fmla="*/ 568325 h 1320800"/>
              <a:gd name="csX48" fmla="*/ 1504950 w 4448175"/>
              <a:gd name="csY48" fmla="*/ 568325 h 1320800"/>
              <a:gd name="csX49" fmla="*/ 1504950 w 4448175"/>
              <a:gd name="csY49" fmla="*/ 530225 h 1320800"/>
              <a:gd name="csX50" fmla="*/ 1489075 w 4448175"/>
              <a:gd name="csY50" fmla="*/ 530225 h 1320800"/>
              <a:gd name="csX51" fmla="*/ 1489075 w 4448175"/>
              <a:gd name="csY51" fmla="*/ 504825 h 1320800"/>
              <a:gd name="csX52" fmla="*/ 1444625 w 4448175"/>
              <a:gd name="csY52" fmla="*/ 504825 h 1320800"/>
              <a:gd name="csX53" fmla="*/ 1444625 w 4448175"/>
              <a:gd name="csY53" fmla="*/ 482600 h 1320800"/>
              <a:gd name="csX54" fmla="*/ 1374775 w 4448175"/>
              <a:gd name="csY54" fmla="*/ 482600 h 1320800"/>
              <a:gd name="csX55" fmla="*/ 1374775 w 4448175"/>
              <a:gd name="csY55" fmla="*/ 450850 h 1320800"/>
              <a:gd name="csX56" fmla="*/ 1336675 w 4448175"/>
              <a:gd name="csY56" fmla="*/ 450850 h 1320800"/>
              <a:gd name="csX57" fmla="*/ 1336675 w 4448175"/>
              <a:gd name="csY57" fmla="*/ 431800 h 1320800"/>
              <a:gd name="csX58" fmla="*/ 1298575 w 4448175"/>
              <a:gd name="csY58" fmla="*/ 431800 h 1320800"/>
              <a:gd name="csX59" fmla="*/ 1298575 w 4448175"/>
              <a:gd name="csY59" fmla="*/ 431800 h 1320800"/>
              <a:gd name="csX60" fmla="*/ 1298575 w 4448175"/>
              <a:gd name="csY60" fmla="*/ 431800 h 1320800"/>
              <a:gd name="csX61" fmla="*/ 1276350 w 4448175"/>
              <a:gd name="csY61" fmla="*/ 409575 h 1320800"/>
              <a:gd name="csX62" fmla="*/ 1276350 w 4448175"/>
              <a:gd name="csY62" fmla="*/ 409575 h 1320800"/>
              <a:gd name="csX63" fmla="*/ 1250950 w 4448175"/>
              <a:gd name="csY63" fmla="*/ 409575 h 1320800"/>
              <a:gd name="csX64" fmla="*/ 1250950 w 4448175"/>
              <a:gd name="csY64" fmla="*/ 409575 h 1320800"/>
              <a:gd name="csX65" fmla="*/ 1228725 w 4448175"/>
              <a:gd name="csY65" fmla="*/ 387350 h 1320800"/>
              <a:gd name="csX66" fmla="*/ 1216025 w 4448175"/>
              <a:gd name="csY66" fmla="*/ 374650 h 1320800"/>
              <a:gd name="csX67" fmla="*/ 1216025 w 4448175"/>
              <a:gd name="csY67" fmla="*/ 374650 h 1320800"/>
              <a:gd name="csX68" fmla="*/ 1203325 w 4448175"/>
              <a:gd name="csY68" fmla="*/ 361950 h 1320800"/>
              <a:gd name="csX69" fmla="*/ 1149350 w 4448175"/>
              <a:gd name="csY69" fmla="*/ 361950 h 1320800"/>
              <a:gd name="csX70" fmla="*/ 1149350 w 4448175"/>
              <a:gd name="csY70" fmla="*/ 346075 h 1320800"/>
              <a:gd name="csX71" fmla="*/ 1114425 w 4448175"/>
              <a:gd name="csY71" fmla="*/ 346075 h 1320800"/>
              <a:gd name="csX72" fmla="*/ 1114425 w 4448175"/>
              <a:gd name="csY72" fmla="*/ 330200 h 1320800"/>
              <a:gd name="csX73" fmla="*/ 1069975 w 4448175"/>
              <a:gd name="csY73" fmla="*/ 330200 h 1320800"/>
              <a:gd name="csX74" fmla="*/ 1069975 w 4448175"/>
              <a:gd name="csY74" fmla="*/ 301625 h 1320800"/>
              <a:gd name="csX75" fmla="*/ 987425 w 4448175"/>
              <a:gd name="csY75" fmla="*/ 301625 h 1320800"/>
              <a:gd name="csX76" fmla="*/ 987425 w 4448175"/>
              <a:gd name="csY76" fmla="*/ 266700 h 1320800"/>
              <a:gd name="csX77" fmla="*/ 920750 w 4448175"/>
              <a:gd name="csY77" fmla="*/ 266700 h 1320800"/>
              <a:gd name="csX78" fmla="*/ 920750 w 4448175"/>
              <a:gd name="csY78" fmla="*/ 247650 h 1320800"/>
              <a:gd name="csX79" fmla="*/ 873125 w 4448175"/>
              <a:gd name="csY79" fmla="*/ 247650 h 1320800"/>
              <a:gd name="csX80" fmla="*/ 873125 w 4448175"/>
              <a:gd name="csY80" fmla="*/ 228600 h 1320800"/>
              <a:gd name="csX81" fmla="*/ 800100 w 4448175"/>
              <a:gd name="csY81" fmla="*/ 228600 h 1320800"/>
              <a:gd name="csX82" fmla="*/ 800100 w 4448175"/>
              <a:gd name="csY82" fmla="*/ 228600 h 1320800"/>
              <a:gd name="csX83" fmla="*/ 777875 w 4448175"/>
              <a:gd name="csY83" fmla="*/ 206375 h 1320800"/>
              <a:gd name="csX84" fmla="*/ 777875 w 4448175"/>
              <a:gd name="csY84" fmla="*/ 190500 h 1320800"/>
              <a:gd name="csX85" fmla="*/ 733425 w 4448175"/>
              <a:gd name="csY85" fmla="*/ 190500 h 1320800"/>
              <a:gd name="csX86" fmla="*/ 733425 w 4448175"/>
              <a:gd name="csY86" fmla="*/ 155575 h 1320800"/>
              <a:gd name="csX87" fmla="*/ 647700 w 4448175"/>
              <a:gd name="csY87" fmla="*/ 155575 h 1320800"/>
              <a:gd name="csX88" fmla="*/ 647700 w 4448175"/>
              <a:gd name="csY88" fmla="*/ 114300 h 1320800"/>
              <a:gd name="csX89" fmla="*/ 568325 w 4448175"/>
              <a:gd name="csY89" fmla="*/ 114300 h 1320800"/>
              <a:gd name="csX90" fmla="*/ 568325 w 4448175"/>
              <a:gd name="csY90" fmla="*/ 82550 h 1320800"/>
              <a:gd name="csX91" fmla="*/ 517525 w 4448175"/>
              <a:gd name="csY91" fmla="*/ 82550 h 1320800"/>
              <a:gd name="csX92" fmla="*/ 517525 w 4448175"/>
              <a:gd name="csY92" fmla="*/ 57150 h 1320800"/>
              <a:gd name="csX93" fmla="*/ 323850 w 4448175"/>
              <a:gd name="csY93" fmla="*/ 57150 h 1320800"/>
              <a:gd name="csX94" fmla="*/ 323850 w 4448175"/>
              <a:gd name="csY94" fmla="*/ 19050 h 1320800"/>
              <a:gd name="csX95" fmla="*/ 180975 w 4448175"/>
              <a:gd name="csY95" fmla="*/ 19050 h 1320800"/>
              <a:gd name="csX96" fmla="*/ 149225 w 4448175"/>
              <a:gd name="csY96" fmla="*/ 19050 h 1320800"/>
              <a:gd name="csX97" fmla="*/ 149225 w 4448175"/>
              <a:gd name="csY97" fmla="*/ 0 h 1320800"/>
              <a:gd name="csX98" fmla="*/ 0 w 4448175"/>
              <a:gd name="csY98" fmla="*/ 0 h 13208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  <a:cxn ang="0">
                <a:pos x="csX60" y="csY60"/>
              </a:cxn>
              <a:cxn ang="0">
                <a:pos x="csX61" y="csY61"/>
              </a:cxn>
              <a:cxn ang="0">
                <a:pos x="csX62" y="csY62"/>
              </a:cxn>
              <a:cxn ang="0">
                <a:pos x="csX63" y="csY63"/>
              </a:cxn>
              <a:cxn ang="0">
                <a:pos x="csX64" y="csY64"/>
              </a:cxn>
              <a:cxn ang="0">
                <a:pos x="csX65" y="csY65"/>
              </a:cxn>
              <a:cxn ang="0">
                <a:pos x="csX66" y="csY66"/>
              </a:cxn>
              <a:cxn ang="0">
                <a:pos x="csX67" y="csY67"/>
              </a:cxn>
              <a:cxn ang="0">
                <a:pos x="csX68" y="csY68"/>
              </a:cxn>
              <a:cxn ang="0">
                <a:pos x="csX69" y="csY69"/>
              </a:cxn>
              <a:cxn ang="0">
                <a:pos x="csX70" y="csY70"/>
              </a:cxn>
              <a:cxn ang="0">
                <a:pos x="csX71" y="csY71"/>
              </a:cxn>
              <a:cxn ang="0">
                <a:pos x="csX72" y="csY72"/>
              </a:cxn>
              <a:cxn ang="0">
                <a:pos x="csX73" y="csY73"/>
              </a:cxn>
              <a:cxn ang="0">
                <a:pos x="csX74" y="csY74"/>
              </a:cxn>
              <a:cxn ang="0">
                <a:pos x="csX75" y="csY75"/>
              </a:cxn>
              <a:cxn ang="0">
                <a:pos x="csX76" y="csY76"/>
              </a:cxn>
              <a:cxn ang="0">
                <a:pos x="csX77" y="csY77"/>
              </a:cxn>
              <a:cxn ang="0">
                <a:pos x="csX78" y="csY78"/>
              </a:cxn>
              <a:cxn ang="0">
                <a:pos x="csX79" y="csY79"/>
              </a:cxn>
              <a:cxn ang="0">
                <a:pos x="csX80" y="csY80"/>
              </a:cxn>
              <a:cxn ang="0">
                <a:pos x="csX81" y="csY81"/>
              </a:cxn>
              <a:cxn ang="0">
                <a:pos x="csX82" y="csY82"/>
              </a:cxn>
              <a:cxn ang="0">
                <a:pos x="csX83" y="csY83"/>
              </a:cxn>
              <a:cxn ang="0">
                <a:pos x="csX84" y="csY84"/>
              </a:cxn>
              <a:cxn ang="0">
                <a:pos x="csX85" y="csY85"/>
              </a:cxn>
              <a:cxn ang="0">
                <a:pos x="csX86" y="csY86"/>
              </a:cxn>
              <a:cxn ang="0">
                <a:pos x="csX87" y="csY87"/>
              </a:cxn>
              <a:cxn ang="0">
                <a:pos x="csX88" y="csY88"/>
              </a:cxn>
              <a:cxn ang="0">
                <a:pos x="csX89" y="csY89"/>
              </a:cxn>
              <a:cxn ang="0">
                <a:pos x="csX90" y="csY90"/>
              </a:cxn>
              <a:cxn ang="0">
                <a:pos x="csX91" y="csY91"/>
              </a:cxn>
              <a:cxn ang="0">
                <a:pos x="csX92" y="csY92"/>
              </a:cxn>
              <a:cxn ang="0">
                <a:pos x="csX93" y="csY93"/>
              </a:cxn>
              <a:cxn ang="0">
                <a:pos x="csX94" y="csY94"/>
              </a:cxn>
              <a:cxn ang="0">
                <a:pos x="csX95" y="csY95"/>
              </a:cxn>
              <a:cxn ang="0">
                <a:pos x="csX96" y="csY96"/>
              </a:cxn>
              <a:cxn ang="0">
                <a:pos x="csX97" y="csY97"/>
              </a:cxn>
              <a:cxn ang="0">
                <a:pos x="csX98" y="csY98"/>
              </a:cxn>
            </a:cxnLst>
            <a:rect l="l" t="t" r="r" b="b"/>
            <a:pathLst>
              <a:path w="4448175" h="1320800">
                <a:moveTo>
                  <a:pt x="4448175" y="1320800"/>
                </a:moveTo>
                <a:lnTo>
                  <a:pt x="3606800" y="1320800"/>
                </a:lnTo>
                <a:lnTo>
                  <a:pt x="3606800" y="1241425"/>
                </a:lnTo>
                <a:lnTo>
                  <a:pt x="3308350" y="1241425"/>
                </a:lnTo>
                <a:lnTo>
                  <a:pt x="3308350" y="1200150"/>
                </a:lnTo>
                <a:lnTo>
                  <a:pt x="2835275" y="1200150"/>
                </a:lnTo>
                <a:lnTo>
                  <a:pt x="2835275" y="1152525"/>
                </a:lnTo>
                <a:lnTo>
                  <a:pt x="2730500" y="1152525"/>
                </a:lnTo>
                <a:lnTo>
                  <a:pt x="2730500" y="1123950"/>
                </a:lnTo>
                <a:lnTo>
                  <a:pt x="2641600" y="1123950"/>
                </a:lnTo>
                <a:lnTo>
                  <a:pt x="2641600" y="1123950"/>
                </a:lnTo>
                <a:lnTo>
                  <a:pt x="2641600" y="1101725"/>
                </a:lnTo>
                <a:lnTo>
                  <a:pt x="2606675" y="1101725"/>
                </a:lnTo>
                <a:lnTo>
                  <a:pt x="2606675" y="1069975"/>
                </a:lnTo>
                <a:lnTo>
                  <a:pt x="2530475" y="1069975"/>
                </a:lnTo>
                <a:lnTo>
                  <a:pt x="2530475" y="1025525"/>
                </a:lnTo>
                <a:lnTo>
                  <a:pt x="2498725" y="1025525"/>
                </a:lnTo>
                <a:lnTo>
                  <a:pt x="2498725" y="993775"/>
                </a:lnTo>
                <a:lnTo>
                  <a:pt x="2466975" y="993775"/>
                </a:lnTo>
                <a:lnTo>
                  <a:pt x="2466975" y="984250"/>
                </a:lnTo>
                <a:lnTo>
                  <a:pt x="2425700" y="984250"/>
                </a:lnTo>
                <a:lnTo>
                  <a:pt x="2425700" y="984250"/>
                </a:lnTo>
                <a:lnTo>
                  <a:pt x="2425700" y="955675"/>
                </a:lnTo>
                <a:lnTo>
                  <a:pt x="2368550" y="955675"/>
                </a:lnTo>
                <a:lnTo>
                  <a:pt x="2368550" y="917575"/>
                </a:lnTo>
                <a:lnTo>
                  <a:pt x="2327275" y="917575"/>
                </a:lnTo>
                <a:lnTo>
                  <a:pt x="2327275" y="879475"/>
                </a:lnTo>
                <a:lnTo>
                  <a:pt x="2270125" y="879475"/>
                </a:lnTo>
                <a:lnTo>
                  <a:pt x="2270125" y="835025"/>
                </a:lnTo>
                <a:lnTo>
                  <a:pt x="2219325" y="835025"/>
                </a:lnTo>
                <a:lnTo>
                  <a:pt x="2219325" y="790575"/>
                </a:lnTo>
                <a:lnTo>
                  <a:pt x="2120900" y="790575"/>
                </a:lnTo>
                <a:lnTo>
                  <a:pt x="2120900" y="762000"/>
                </a:lnTo>
                <a:lnTo>
                  <a:pt x="1955800" y="762000"/>
                </a:lnTo>
                <a:lnTo>
                  <a:pt x="1955800" y="704850"/>
                </a:lnTo>
                <a:lnTo>
                  <a:pt x="1895475" y="704850"/>
                </a:lnTo>
                <a:lnTo>
                  <a:pt x="1895475" y="685800"/>
                </a:lnTo>
                <a:lnTo>
                  <a:pt x="1866900" y="685800"/>
                </a:lnTo>
                <a:lnTo>
                  <a:pt x="1866900" y="673100"/>
                </a:lnTo>
                <a:lnTo>
                  <a:pt x="1784350" y="673100"/>
                </a:lnTo>
                <a:lnTo>
                  <a:pt x="1784350" y="631825"/>
                </a:lnTo>
                <a:lnTo>
                  <a:pt x="1730375" y="631825"/>
                </a:lnTo>
                <a:lnTo>
                  <a:pt x="1730375" y="609600"/>
                </a:lnTo>
                <a:lnTo>
                  <a:pt x="1647825" y="609600"/>
                </a:lnTo>
                <a:lnTo>
                  <a:pt x="1647825" y="590550"/>
                </a:lnTo>
                <a:lnTo>
                  <a:pt x="1587500" y="590550"/>
                </a:lnTo>
                <a:lnTo>
                  <a:pt x="1587500" y="568325"/>
                </a:lnTo>
                <a:lnTo>
                  <a:pt x="1539875" y="568325"/>
                </a:lnTo>
                <a:lnTo>
                  <a:pt x="1504950" y="568325"/>
                </a:lnTo>
                <a:lnTo>
                  <a:pt x="1504950" y="530225"/>
                </a:lnTo>
                <a:lnTo>
                  <a:pt x="1489075" y="530225"/>
                </a:lnTo>
                <a:lnTo>
                  <a:pt x="1489075" y="504825"/>
                </a:lnTo>
                <a:lnTo>
                  <a:pt x="1444625" y="504825"/>
                </a:lnTo>
                <a:lnTo>
                  <a:pt x="1444625" y="482600"/>
                </a:lnTo>
                <a:lnTo>
                  <a:pt x="1374775" y="482600"/>
                </a:lnTo>
                <a:lnTo>
                  <a:pt x="1374775" y="450850"/>
                </a:lnTo>
                <a:lnTo>
                  <a:pt x="1336675" y="450850"/>
                </a:lnTo>
                <a:lnTo>
                  <a:pt x="1336675" y="431800"/>
                </a:lnTo>
                <a:lnTo>
                  <a:pt x="1298575" y="431800"/>
                </a:lnTo>
                <a:lnTo>
                  <a:pt x="1298575" y="431800"/>
                </a:lnTo>
                <a:lnTo>
                  <a:pt x="1298575" y="431800"/>
                </a:lnTo>
                <a:lnTo>
                  <a:pt x="1276350" y="409575"/>
                </a:lnTo>
                <a:lnTo>
                  <a:pt x="1276350" y="409575"/>
                </a:lnTo>
                <a:lnTo>
                  <a:pt x="1250950" y="409575"/>
                </a:lnTo>
                <a:lnTo>
                  <a:pt x="1250950" y="409575"/>
                </a:lnTo>
                <a:lnTo>
                  <a:pt x="1228725" y="387350"/>
                </a:lnTo>
                <a:lnTo>
                  <a:pt x="1216025" y="374650"/>
                </a:lnTo>
                <a:lnTo>
                  <a:pt x="1216025" y="374650"/>
                </a:lnTo>
                <a:lnTo>
                  <a:pt x="1203325" y="361950"/>
                </a:lnTo>
                <a:lnTo>
                  <a:pt x="1149350" y="361950"/>
                </a:lnTo>
                <a:lnTo>
                  <a:pt x="1149350" y="346075"/>
                </a:lnTo>
                <a:lnTo>
                  <a:pt x="1114425" y="346075"/>
                </a:lnTo>
                <a:lnTo>
                  <a:pt x="1114425" y="330200"/>
                </a:lnTo>
                <a:lnTo>
                  <a:pt x="1069975" y="330200"/>
                </a:lnTo>
                <a:lnTo>
                  <a:pt x="1069975" y="301625"/>
                </a:lnTo>
                <a:lnTo>
                  <a:pt x="987425" y="301625"/>
                </a:lnTo>
                <a:lnTo>
                  <a:pt x="987425" y="266700"/>
                </a:lnTo>
                <a:lnTo>
                  <a:pt x="920750" y="266700"/>
                </a:lnTo>
                <a:lnTo>
                  <a:pt x="920750" y="247650"/>
                </a:lnTo>
                <a:lnTo>
                  <a:pt x="873125" y="247650"/>
                </a:lnTo>
                <a:lnTo>
                  <a:pt x="873125" y="228600"/>
                </a:lnTo>
                <a:lnTo>
                  <a:pt x="800100" y="228600"/>
                </a:lnTo>
                <a:lnTo>
                  <a:pt x="800100" y="228600"/>
                </a:lnTo>
                <a:lnTo>
                  <a:pt x="777875" y="206375"/>
                </a:lnTo>
                <a:lnTo>
                  <a:pt x="777875" y="190500"/>
                </a:lnTo>
                <a:lnTo>
                  <a:pt x="733425" y="190500"/>
                </a:lnTo>
                <a:lnTo>
                  <a:pt x="733425" y="155575"/>
                </a:lnTo>
                <a:lnTo>
                  <a:pt x="647700" y="155575"/>
                </a:lnTo>
                <a:lnTo>
                  <a:pt x="647700" y="114300"/>
                </a:lnTo>
                <a:lnTo>
                  <a:pt x="568325" y="114300"/>
                </a:lnTo>
                <a:lnTo>
                  <a:pt x="568325" y="82550"/>
                </a:lnTo>
                <a:lnTo>
                  <a:pt x="517525" y="82550"/>
                </a:lnTo>
                <a:lnTo>
                  <a:pt x="517525" y="57150"/>
                </a:lnTo>
                <a:lnTo>
                  <a:pt x="323850" y="57150"/>
                </a:lnTo>
                <a:lnTo>
                  <a:pt x="323850" y="19050"/>
                </a:lnTo>
                <a:lnTo>
                  <a:pt x="180975" y="19050"/>
                </a:lnTo>
                <a:lnTo>
                  <a:pt x="149225" y="19050"/>
                </a:lnTo>
                <a:lnTo>
                  <a:pt x="149225" y="0"/>
                </a:lnTo>
                <a:lnTo>
                  <a:pt x="0" y="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8919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B3381-9571-88D6-CE81-F0EA5ED60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Randomized Phase III Studies With Daraxonrasib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D4206-C398-5C09-87D0-BB0819097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68117"/>
          </a:xfrm>
        </p:spPr>
        <p:txBody>
          <a:bodyPr/>
          <a:lstStyle/>
          <a:p>
            <a:r>
              <a:rPr lang="en-US" dirty="0"/>
              <a:t>RASolute 302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9BFCC7-E8DB-F424-E34C-E95E13E1F17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NCT06625320. Wolpin. ASCO 2025. Abstr TPS4230. NCT07491445.</a:t>
            </a:r>
          </a:p>
        </p:txBody>
      </p:sp>
      <p:sp>
        <p:nvSpPr>
          <p:cNvPr id="5" name="Text Box 23">
            <a:extLst>
              <a:ext uri="{FF2B5EF4-FFF2-40B4-BE49-F238E27FC236}">
                <a16:creationId xmlns:a16="http://schemas.microsoft.com/office/drawing/2014/main" id="{1C569705-389D-C5EA-E8C1-8F1737585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8" y="1902068"/>
            <a:ext cx="3213493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Adults with mPDAC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previously treated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with 5-FU or gem-based regimen in metastatic setting; documented </a:t>
            </a: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RAS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mutation status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(</a:t>
            </a: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lanned N = 501)</a:t>
            </a:r>
          </a:p>
        </p:txBody>
      </p:sp>
      <p:sp>
        <p:nvSpPr>
          <p:cNvPr id="6" name="Line 26">
            <a:extLst>
              <a:ext uri="{FF2B5EF4-FFF2-40B4-BE49-F238E27FC236}">
                <a16:creationId xmlns:a16="http://schemas.microsoft.com/office/drawing/2014/main" id="{CF682F16-DE0C-C8A8-66C2-860F114FF043}"/>
              </a:ext>
            </a:extLst>
          </p:cNvPr>
          <p:cNvSpPr>
            <a:spLocks noChangeShapeType="1"/>
          </p:cNvSpPr>
          <p:nvPr/>
        </p:nvSpPr>
        <p:spPr bwMode="auto">
          <a:xfrm>
            <a:off x="3433965" y="2664914"/>
            <a:ext cx="640891" cy="30777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" name="Line 27">
            <a:extLst>
              <a:ext uri="{FF2B5EF4-FFF2-40B4-BE49-F238E27FC236}">
                <a16:creationId xmlns:a16="http://schemas.microsoft.com/office/drawing/2014/main" id="{81D1555B-FAB9-D1FB-D513-99EA456745A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44572" y="1990302"/>
            <a:ext cx="640882" cy="3921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5B9B426-BBC8-28E6-AB32-3164EF6CAC9D}"/>
              </a:ext>
            </a:extLst>
          </p:cNvPr>
          <p:cNvSpPr/>
          <p:nvPr/>
        </p:nvSpPr>
        <p:spPr bwMode="auto">
          <a:xfrm>
            <a:off x="4294045" y="1633707"/>
            <a:ext cx="5967555" cy="73502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araxonrasib 300 mg QD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2785CD4F-3138-3E50-AA5D-E6F0C86F2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4045" y="2486844"/>
            <a:ext cx="5980506" cy="708393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lvl="0" algn="ctr">
              <a:defRPr/>
            </a:pP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Investigator’s choice CT </a:t>
            </a:r>
            <a:b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(Gem/</a:t>
            </a:r>
            <a:r>
              <a:rPr lang="en-US" sz="1400" b="1" i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nab</a:t>
            </a: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-paclitaxel, mFOLFIRINOX, nal-IRI/5-FU/LV, FOLFOX)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E987A69-BBC2-F4E5-7881-E9C455EADCCC}"/>
              </a:ext>
            </a:extLst>
          </p:cNvPr>
          <p:cNvSpPr txBox="1">
            <a:spLocks/>
          </p:cNvSpPr>
          <p:nvPr/>
        </p:nvSpPr>
        <p:spPr>
          <a:xfrm>
            <a:off x="220662" y="3542851"/>
            <a:ext cx="11740260" cy="4394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RASolute 303</a:t>
            </a:r>
          </a:p>
        </p:txBody>
      </p:sp>
      <p:sp>
        <p:nvSpPr>
          <p:cNvPr id="11" name="Text Box 23">
            <a:extLst>
              <a:ext uri="{FF2B5EF4-FFF2-40B4-BE49-F238E27FC236}">
                <a16:creationId xmlns:a16="http://schemas.microsoft.com/office/drawing/2014/main" id="{D4C85579-2F9D-9C34-4738-9A09B6C95A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1600" y="1300376"/>
            <a:ext cx="1874129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1° Endpoint(s)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en-US" altLang="en-US" sz="14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PFS, OS in </a:t>
            </a: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RAS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G12X–mutant population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2" name="Text Box 23">
            <a:extLst>
              <a:ext uri="{FF2B5EF4-FFF2-40B4-BE49-F238E27FC236}">
                <a16:creationId xmlns:a16="http://schemas.microsoft.com/office/drawing/2014/main" id="{98804721-BBE8-747F-5009-54A85FE4A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62" y="4581525"/>
            <a:ext cx="321349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Adults with mPDAC,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no prior treatment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in metastatic setting; documented </a:t>
            </a: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RAS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mutation status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(</a:t>
            </a: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lanned N = 900)</a:t>
            </a:r>
          </a:p>
        </p:txBody>
      </p:sp>
      <p:sp>
        <p:nvSpPr>
          <p:cNvPr id="13" name="Line 26">
            <a:extLst>
              <a:ext uri="{FF2B5EF4-FFF2-40B4-BE49-F238E27FC236}">
                <a16:creationId xmlns:a16="http://schemas.microsoft.com/office/drawing/2014/main" id="{D8226A49-D53C-A748-E70A-953B309E8715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3549" y="5624173"/>
            <a:ext cx="640891" cy="30777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Line 27">
            <a:extLst>
              <a:ext uri="{FF2B5EF4-FFF2-40B4-BE49-F238E27FC236}">
                <a16:creationId xmlns:a16="http://schemas.microsoft.com/office/drawing/2014/main" id="{7B9F252A-AA71-3ADD-1061-B93221B5F8E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34156" y="4182580"/>
            <a:ext cx="640882" cy="3921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C8DF596-C4F5-9781-1ADB-C04287EB9738}"/>
              </a:ext>
            </a:extLst>
          </p:cNvPr>
          <p:cNvSpPr/>
          <p:nvPr/>
        </p:nvSpPr>
        <p:spPr bwMode="auto">
          <a:xfrm>
            <a:off x="4283629" y="3825985"/>
            <a:ext cx="5967555" cy="73502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araxonrasib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78603C95-B681-F0C5-D0DD-C552E82A6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3629" y="4679122"/>
            <a:ext cx="5980506" cy="70839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lvl="0" algn="ctr">
              <a:defRPr/>
            </a:pP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Daraxonrasib + Gem/</a:t>
            </a:r>
            <a:r>
              <a:rPr lang="en-US" sz="1400" b="1" i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nab</a:t>
            </a: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-paclitaxel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7" name="Text Box 23">
            <a:extLst>
              <a:ext uri="{FF2B5EF4-FFF2-40B4-BE49-F238E27FC236}">
                <a16:creationId xmlns:a16="http://schemas.microsoft.com/office/drawing/2014/main" id="{20FBC9B8-50D9-2A34-E925-D9A8EE53FF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1184" y="4701499"/>
            <a:ext cx="18741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PFS, OS</a:t>
            </a:r>
          </a:p>
        </p:txBody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AD9946CD-F5BB-A461-26E1-D329DAE0F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678" y="5490748"/>
            <a:ext cx="5980506" cy="708393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lvl="0" algn="ctr">
              <a:defRPr/>
            </a:pP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Gem/</a:t>
            </a:r>
            <a:r>
              <a:rPr lang="en-US" sz="1400" b="1" i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nab</a:t>
            </a: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-paclitaxel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8FEAFC7-16DE-0248-345A-25E4D3F2F6F9}"/>
              </a:ext>
            </a:extLst>
          </p:cNvPr>
          <p:cNvCxnSpPr>
            <a:cxnSpLocks/>
          </p:cNvCxnSpPr>
          <p:nvPr/>
        </p:nvCxnSpPr>
        <p:spPr bwMode="auto">
          <a:xfrm>
            <a:off x="3444571" y="5065716"/>
            <a:ext cx="650107" cy="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9098504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79CA2-AD82-EA2D-EA72-29E2333F8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B605-8223-9C3F-2891-E9A0EA062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Randomized Phase III Studies With Daraxonrasib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2547C-D6D5-3BBF-A53E-7CC0C406C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68117"/>
          </a:xfrm>
        </p:spPr>
        <p:txBody>
          <a:bodyPr/>
          <a:lstStyle/>
          <a:p>
            <a:r>
              <a:rPr lang="en-US" dirty="0"/>
              <a:t>RASolute 304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CC854C-241F-AF0F-CDEE-BC626CE7AE6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NCT07252232.</a:t>
            </a:r>
          </a:p>
        </p:txBody>
      </p:sp>
      <p:sp>
        <p:nvSpPr>
          <p:cNvPr id="5" name="Text Box 23">
            <a:extLst>
              <a:ext uri="{FF2B5EF4-FFF2-40B4-BE49-F238E27FC236}">
                <a16:creationId xmlns:a16="http://schemas.microsoft.com/office/drawing/2014/main" id="{3418D58D-8AED-2875-94AB-0C306E1831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078" y="1902068"/>
            <a:ext cx="321349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Adults with PDAC with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successful (R0/R1) curative intent surgical resection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and no evidence of recurrent or metastatic disease;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completed perioperative multiagent chemotherapy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documented </a:t>
            </a:r>
            <a:r>
              <a:rPr kumimoji="0" lang="en-US" alt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RAS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 mutation status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(</a:t>
            </a:r>
            <a:r>
              <a:rPr lang="en-US" altLang="en-US" sz="14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lanned N = 500)</a:t>
            </a:r>
          </a:p>
        </p:txBody>
      </p:sp>
      <p:sp>
        <p:nvSpPr>
          <p:cNvPr id="6" name="Line 26">
            <a:extLst>
              <a:ext uri="{FF2B5EF4-FFF2-40B4-BE49-F238E27FC236}">
                <a16:creationId xmlns:a16="http://schemas.microsoft.com/office/drawing/2014/main" id="{F0E0ED32-CDF8-F10F-86BA-7A0526F069D9}"/>
              </a:ext>
            </a:extLst>
          </p:cNvPr>
          <p:cNvSpPr>
            <a:spLocks noChangeShapeType="1"/>
          </p:cNvSpPr>
          <p:nvPr/>
        </p:nvSpPr>
        <p:spPr bwMode="auto">
          <a:xfrm>
            <a:off x="3433965" y="2664914"/>
            <a:ext cx="640891" cy="30777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7" name="Line 27">
            <a:extLst>
              <a:ext uri="{FF2B5EF4-FFF2-40B4-BE49-F238E27FC236}">
                <a16:creationId xmlns:a16="http://schemas.microsoft.com/office/drawing/2014/main" id="{4B36CA4C-98F1-995C-0ECC-00FF09579F1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44572" y="1990302"/>
            <a:ext cx="640882" cy="3921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259D551-96C2-C2D7-D03E-EE3402450C18}"/>
              </a:ext>
            </a:extLst>
          </p:cNvPr>
          <p:cNvSpPr/>
          <p:nvPr/>
        </p:nvSpPr>
        <p:spPr bwMode="auto">
          <a:xfrm>
            <a:off x="4294045" y="1633707"/>
            <a:ext cx="5967555" cy="73502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Adjuvant D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araxonrasib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9" name="Rectangle 25">
            <a:extLst>
              <a:ext uri="{FF2B5EF4-FFF2-40B4-BE49-F238E27FC236}">
                <a16:creationId xmlns:a16="http://schemas.microsoft.com/office/drawing/2014/main" id="{2321B0AF-3023-8DA0-FF67-E2F8A954F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4045" y="2486844"/>
            <a:ext cx="5980506" cy="708393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 anchorCtr="1"/>
          <a:lstStyle/>
          <a:p>
            <a:pPr lvl="0" algn="ctr">
              <a:defRPr/>
            </a:pPr>
            <a:r>
              <a:rPr lang="en-US" sz="1400" b="1" dirty="0">
                <a:solidFill>
                  <a:schemeClr val="bg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SoC Observation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1" name="Text Box 23">
            <a:extLst>
              <a:ext uri="{FF2B5EF4-FFF2-40B4-BE49-F238E27FC236}">
                <a16:creationId xmlns:a16="http://schemas.microsoft.com/office/drawing/2014/main" id="{80AD866A-0FA5-BBE9-9C13-1A06474E3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1600" y="1300376"/>
            <a:ext cx="187412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1° Endpoint(s)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en-US" altLang="en-US" sz="140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DFS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8779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010CE-06E1-810B-FA5D-F52180E98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0A244-C3A3-548C-5656-053047309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/>
          <a:lstStyle/>
          <a:p>
            <a:r>
              <a:rPr lang="en-US" dirty="0"/>
              <a:t>Allele-Specific Targeting: G12D</a:t>
            </a:r>
          </a:p>
        </p:txBody>
      </p:sp>
    </p:spTree>
    <p:extLst>
      <p:ext uri="{BB962C8B-B14F-4D97-AF65-F5344CB8AC3E}">
        <p14:creationId xmlns:p14="http://schemas.microsoft.com/office/powerpoint/2010/main" val="22921075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78F4C-A0C9-21AE-17E3-347B7906F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3895681-FC70-E3E6-AECB-183E61E35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Zoldonrasib (RMC-9805) for mPDAC With </a:t>
            </a:r>
            <a:br>
              <a:rPr lang="en-US" dirty="0"/>
            </a:br>
            <a:r>
              <a:rPr lang="en-US" i="1" dirty="0"/>
              <a:t>KRAS</a:t>
            </a:r>
            <a:r>
              <a:rPr lang="en-US" dirty="0"/>
              <a:t> G12D Mutations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639AFA-F8E3-4BCD-8C22-FF22854C5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943992"/>
          </a:xfrm>
        </p:spPr>
        <p:txBody>
          <a:bodyPr/>
          <a:lstStyle/>
          <a:p>
            <a:r>
              <a:rPr lang="en-US" sz="1800" dirty="0"/>
              <a:t>Phase I study of zoldonrasib ± daraxonrasib for patients with advanced solid tumors with </a:t>
            </a:r>
            <a:r>
              <a:rPr lang="en-US" sz="1800" i="1" dirty="0"/>
              <a:t>KRAS</a:t>
            </a:r>
            <a:r>
              <a:rPr lang="en-US" sz="1800" dirty="0"/>
              <a:t> G12D mutations (current report includes previously treated PDAC treated with zoldonrasib)</a:t>
            </a:r>
          </a:p>
          <a:p>
            <a:pPr lvl="2"/>
            <a:r>
              <a:rPr lang="en-US" sz="1600" dirty="0"/>
              <a:t>Zoldonrasib: oral RAS(ON) G12D-selective covalent tricomplex inhibitor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666C1EA-0041-FAD3-B6DA-7301DCFC201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Spira. ASCO GI 2025. Abstr 724.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B8378F1-C785-64C5-304B-E70635217C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538056"/>
              </p:ext>
            </p:extLst>
          </p:nvPr>
        </p:nvGraphicFramePr>
        <p:xfrm>
          <a:off x="6777525" y="2443315"/>
          <a:ext cx="5183394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1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4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9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13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1116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TRAEs in Patients Treated With 1200 mg Daily, 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>
                          <a:solidFill>
                            <a:schemeClr val="bg2"/>
                          </a:solidFill>
                        </a:rPr>
                        <a:t>Gr 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>
                          <a:solidFill>
                            <a:schemeClr val="bg2"/>
                          </a:solidFill>
                        </a:rPr>
                        <a:t>Gr 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>
                          <a:solidFill>
                            <a:schemeClr val="bg2"/>
                          </a:solidFill>
                        </a:rPr>
                        <a:t>Gr 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00" dirty="0">
                          <a:solidFill>
                            <a:schemeClr val="bg2"/>
                          </a:solidFill>
                        </a:rPr>
                        <a:t>Any </a:t>
                      </a:r>
                      <a:br>
                        <a:rPr lang="en-US" sz="1200" dirty="0">
                          <a:solidFill>
                            <a:schemeClr val="bg2"/>
                          </a:solidFill>
                        </a:rPr>
                      </a:br>
                      <a:r>
                        <a:rPr sz="1200" dirty="0">
                          <a:solidFill>
                            <a:schemeClr val="bg2"/>
                          </a:solidFill>
                        </a:rPr>
                        <a:t>Gr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r>
                        <a:rPr lang="en-US" sz="1200" dirty="0"/>
                        <a:t>Occurring in ≥10% 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609239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sz="1200" dirty="0"/>
                        <a:t>Nausea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23 (23)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4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27 (27)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sz="1200" dirty="0"/>
                        <a:t>Diarrhea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16 (16)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4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20 (20)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sz="1200" dirty="0"/>
                        <a:t>Vomiting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13 (13)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2 (2)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15 (15)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sz="1200" dirty="0"/>
                        <a:t>Rash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10 (10)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10 (10)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r>
                        <a:rPr lang="en-US" sz="1200" dirty="0"/>
                        <a:t>Other</a:t>
                      </a:r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sz="12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582482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sz="1200" dirty="0"/>
                        <a:t>AST increased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5 (5)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1 (1)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6 (6)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sz="1200" dirty="0"/>
                        <a:t>ALT increased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3 (3)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1 (1)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4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sz="1200" dirty="0"/>
                        <a:t>Stomatitis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r>
                        <a:rPr sz="1200" dirty="0"/>
                        <a:t>Dose reduction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4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4 (4)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0670">
                <a:tc>
                  <a:txBody>
                    <a:bodyPr/>
                    <a:lstStyle/>
                    <a:p>
                      <a:r>
                        <a:rPr lang="en-US" sz="1200" dirty="0"/>
                        <a:t>Treatment d/c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dirty="0"/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67041B7B-8AD3-7B66-B0A6-20505616517D}"/>
              </a:ext>
            </a:extLst>
          </p:cNvPr>
          <p:cNvSpPr txBox="1"/>
          <p:nvPr/>
        </p:nvSpPr>
        <p:spPr>
          <a:xfrm rot="16200000">
            <a:off x="-1155650" y="4011378"/>
            <a:ext cx="3342118" cy="64817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Best%  Change in SOD From Baseline in Target Lesions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064DFC0-CD20-C359-3DB8-3FDC2FCC71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013601"/>
              </p:ext>
            </p:extLst>
          </p:nvPr>
        </p:nvGraphicFramePr>
        <p:xfrm>
          <a:off x="2333292" y="2517975"/>
          <a:ext cx="419625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8932">
                  <a:extLst>
                    <a:ext uri="{9D8B030D-6E8A-4147-A177-3AD203B41FA5}">
                      <a16:colId xmlns:a16="http://schemas.microsoft.com/office/drawing/2014/main" val="2128218784"/>
                    </a:ext>
                  </a:extLst>
                </a:gridCol>
                <a:gridCol w="1927318">
                  <a:extLst>
                    <a:ext uri="{9D8B030D-6E8A-4147-A177-3AD203B41FA5}">
                      <a16:colId xmlns:a16="http://schemas.microsoft.com/office/drawing/2014/main" val="3358747164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Response for Patients With PDAC Treated with </a:t>
                      </a:r>
                      <a:br>
                        <a:rPr lang="en-US" sz="1200" dirty="0">
                          <a:solidFill>
                            <a:schemeClr val="bg2"/>
                          </a:solidFill>
                        </a:rPr>
                      </a:b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1200 mg Daily (QD, N = 20 or BID, N = 20)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528396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ORR, % (n)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30 (12)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2745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</a:rPr>
                        <a:t>DCR (CR + PR + SD), % (n)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80 (32)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100823"/>
                  </a:ext>
                </a:extLst>
              </a:tr>
            </a:tbl>
          </a:graphicData>
        </a:graphic>
      </p:graphicFrame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77BD956-7479-6651-6CBB-AE0C46EBC176}"/>
              </a:ext>
            </a:extLst>
          </p:cNvPr>
          <p:cNvCxnSpPr>
            <a:cxnSpLocks/>
          </p:cNvCxnSpPr>
          <p:nvPr/>
        </p:nvCxnSpPr>
        <p:spPr>
          <a:xfrm>
            <a:off x="1177118" y="2677770"/>
            <a:ext cx="0" cy="330161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BE8A7F4-26A6-4237-54A0-71B6BC70E7EB}"/>
              </a:ext>
            </a:extLst>
          </p:cNvPr>
          <p:cNvCxnSpPr>
            <a:cxnSpLocks/>
          </p:cNvCxnSpPr>
          <p:nvPr/>
        </p:nvCxnSpPr>
        <p:spPr>
          <a:xfrm rot="5400000">
            <a:off x="1146416" y="2655711"/>
            <a:ext cx="0" cy="6140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91F0D2B-FC22-BD67-EA41-C1EA18A4E50F}"/>
              </a:ext>
            </a:extLst>
          </p:cNvPr>
          <p:cNvCxnSpPr>
            <a:cxnSpLocks/>
          </p:cNvCxnSpPr>
          <p:nvPr/>
        </p:nvCxnSpPr>
        <p:spPr>
          <a:xfrm rot="5400000">
            <a:off x="1146416" y="3480236"/>
            <a:ext cx="0" cy="6140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5D3A021-7F10-27D9-CA24-7137943F5146}"/>
              </a:ext>
            </a:extLst>
          </p:cNvPr>
          <p:cNvCxnSpPr>
            <a:cxnSpLocks/>
          </p:cNvCxnSpPr>
          <p:nvPr/>
        </p:nvCxnSpPr>
        <p:spPr>
          <a:xfrm rot="5400000">
            <a:off x="1144523" y="4304761"/>
            <a:ext cx="0" cy="6140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AB975C6-ABB0-BDCC-6912-BC6F8F826CED}"/>
              </a:ext>
            </a:extLst>
          </p:cNvPr>
          <p:cNvCxnSpPr>
            <a:cxnSpLocks/>
          </p:cNvCxnSpPr>
          <p:nvPr/>
        </p:nvCxnSpPr>
        <p:spPr>
          <a:xfrm rot="5400000">
            <a:off x="1146416" y="5129286"/>
            <a:ext cx="0" cy="6140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2C79CF8-4DC1-4FCB-5907-FDB4A8F1E126}"/>
              </a:ext>
            </a:extLst>
          </p:cNvPr>
          <p:cNvCxnSpPr>
            <a:cxnSpLocks/>
          </p:cNvCxnSpPr>
          <p:nvPr/>
        </p:nvCxnSpPr>
        <p:spPr>
          <a:xfrm rot="5400000">
            <a:off x="1146416" y="5953809"/>
            <a:ext cx="0" cy="6140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D63AF32F-B82F-0356-6BAC-12E89F4743AB}"/>
              </a:ext>
            </a:extLst>
          </p:cNvPr>
          <p:cNvSpPr txBox="1"/>
          <p:nvPr/>
        </p:nvSpPr>
        <p:spPr>
          <a:xfrm>
            <a:off x="621178" y="2584059"/>
            <a:ext cx="466300" cy="23373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100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2538E20-BCAC-243E-9537-79C7807E3232}"/>
              </a:ext>
            </a:extLst>
          </p:cNvPr>
          <p:cNvSpPr txBox="1"/>
          <p:nvPr/>
        </p:nvSpPr>
        <p:spPr>
          <a:xfrm>
            <a:off x="621178" y="3409490"/>
            <a:ext cx="466300" cy="23373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50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5210ECC-A6C0-62F6-8DE0-0C08CD0369D0}"/>
              </a:ext>
            </a:extLst>
          </p:cNvPr>
          <p:cNvSpPr txBox="1"/>
          <p:nvPr/>
        </p:nvSpPr>
        <p:spPr>
          <a:xfrm>
            <a:off x="621178" y="4234921"/>
            <a:ext cx="466300" cy="23373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6079EC1-36CC-823C-2350-2BC19BD78BED}"/>
              </a:ext>
            </a:extLst>
          </p:cNvPr>
          <p:cNvSpPr txBox="1"/>
          <p:nvPr/>
        </p:nvSpPr>
        <p:spPr>
          <a:xfrm>
            <a:off x="621178" y="5060352"/>
            <a:ext cx="466300" cy="23373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-50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8251E0C-CDB0-C89E-042D-A0340C397FE3}"/>
              </a:ext>
            </a:extLst>
          </p:cNvPr>
          <p:cNvSpPr txBox="1"/>
          <p:nvPr/>
        </p:nvSpPr>
        <p:spPr>
          <a:xfrm>
            <a:off x="621178" y="5885784"/>
            <a:ext cx="466300" cy="23373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-100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66B8767-467C-1659-8DFF-8E305839E550}"/>
              </a:ext>
            </a:extLst>
          </p:cNvPr>
          <p:cNvGrpSpPr/>
          <p:nvPr/>
        </p:nvGrpSpPr>
        <p:grpSpPr>
          <a:xfrm>
            <a:off x="1405114" y="5226007"/>
            <a:ext cx="2607433" cy="683794"/>
            <a:chOff x="5167465" y="2250905"/>
            <a:chExt cx="2987794" cy="752700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DF2933E-55B4-0874-DBEB-81A0B6527431}"/>
                </a:ext>
              </a:extLst>
            </p:cNvPr>
            <p:cNvSpPr txBox="1"/>
            <p:nvPr/>
          </p:nvSpPr>
          <p:spPr>
            <a:xfrm>
              <a:off x="5400855" y="2250905"/>
              <a:ext cx="2754404" cy="75270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400" dirty="0"/>
                <a:t>1200 mg daily (QD or BID)</a:t>
              </a:r>
              <a:br>
                <a:rPr lang="en-US" sz="1400" dirty="0"/>
              </a:br>
              <a:r>
                <a:rPr lang="en-US" sz="1400" dirty="0"/>
                <a:t>&lt;1200 mg daily (QD or BID)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81B93A-7483-A44F-DE84-58A88B9007FD}"/>
                </a:ext>
              </a:extLst>
            </p:cNvPr>
            <p:cNvSpPr/>
            <p:nvPr/>
          </p:nvSpPr>
          <p:spPr>
            <a:xfrm>
              <a:off x="5167466" y="2271252"/>
              <a:ext cx="157168" cy="15098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E3A28D5-5DDA-CBEF-1EAC-720A1F016EAD}"/>
                </a:ext>
              </a:extLst>
            </p:cNvPr>
            <p:cNvSpPr/>
            <p:nvPr/>
          </p:nvSpPr>
          <p:spPr>
            <a:xfrm>
              <a:off x="5167465" y="2521375"/>
              <a:ext cx="157168" cy="1509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C6EC3E9-A77F-1F2E-E3F8-B070335CD8E2}"/>
              </a:ext>
            </a:extLst>
          </p:cNvPr>
          <p:cNvCxnSpPr/>
          <p:nvPr/>
        </p:nvCxnSpPr>
        <p:spPr>
          <a:xfrm>
            <a:off x="1279525" y="3013075"/>
            <a:ext cx="0" cy="1322388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517991CF-9CBC-D667-B1C6-F17743B82817}"/>
              </a:ext>
            </a:extLst>
          </p:cNvPr>
          <p:cNvCxnSpPr>
            <a:cxnSpLocks/>
          </p:cNvCxnSpPr>
          <p:nvPr/>
        </p:nvCxnSpPr>
        <p:spPr>
          <a:xfrm>
            <a:off x="1352879" y="3510938"/>
            <a:ext cx="0" cy="824525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A7BA8CAC-008D-5B74-1CD4-A651370FCCA3}"/>
              </a:ext>
            </a:extLst>
          </p:cNvPr>
          <p:cNvCxnSpPr>
            <a:cxnSpLocks/>
          </p:cNvCxnSpPr>
          <p:nvPr/>
        </p:nvCxnSpPr>
        <p:spPr>
          <a:xfrm>
            <a:off x="1426233" y="3543300"/>
            <a:ext cx="0" cy="792163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C73BC374-CED6-A698-A686-9CDFB87B5E48}"/>
              </a:ext>
            </a:extLst>
          </p:cNvPr>
          <p:cNvCxnSpPr>
            <a:cxnSpLocks/>
          </p:cNvCxnSpPr>
          <p:nvPr/>
        </p:nvCxnSpPr>
        <p:spPr>
          <a:xfrm>
            <a:off x="1719649" y="4059263"/>
            <a:ext cx="0" cy="276200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96AA3CD-AC2F-DF39-B22B-2F2464FED7B9}"/>
              </a:ext>
            </a:extLst>
          </p:cNvPr>
          <p:cNvCxnSpPr>
            <a:cxnSpLocks/>
          </p:cNvCxnSpPr>
          <p:nvPr/>
        </p:nvCxnSpPr>
        <p:spPr>
          <a:xfrm>
            <a:off x="1866357" y="4149329"/>
            <a:ext cx="0" cy="186134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FE62EB12-0CF8-7114-4C1B-936D2962066D}"/>
              </a:ext>
            </a:extLst>
          </p:cNvPr>
          <p:cNvCxnSpPr>
            <a:cxnSpLocks/>
          </p:cNvCxnSpPr>
          <p:nvPr/>
        </p:nvCxnSpPr>
        <p:spPr>
          <a:xfrm>
            <a:off x="2086419" y="4204494"/>
            <a:ext cx="0" cy="130969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4F13AEAE-BCC2-4BB3-3EA0-9F5852AA72D1}"/>
              </a:ext>
            </a:extLst>
          </p:cNvPr>
          <p:cNvCxnSpPr>
            <a:cxnSpLocks/>
          </p:cNvCxnSpPr>
          <p:nvPr/>
        </p:nvCxnSpPr>
        <p:spPr>
          <a:xfrm>
            <a:off x="2233127" y="4253971"/>
            <a:ext cx="0" cy="81492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53757AB1-854A-F69C-ED56-EF5D502ADEFB}"/>
              </a:ext>
            </a:extLst>
          </p:cNvPr>
          <p:cNvCxnSpPr>
            <a:cxnSpLocks/>
          </p:cNvCxnSpPr>
          <p:nvPr/>
        </p:nvCxnSpPr>
        <p:spPr>
          <a:xfrm>
            <a:off x="2306481" y="4262967"/>
            <a:ext cx="0" cy="72496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04E78B4A-FEAB-BDFD-FCF4-246D4320CA7D}"/>
              </a:ext>
            </a:extLst>
          </p:cNvPr>
          <p:cNvCxnSpPr>
            <a:cxnSpLocks/>
          </p:cNvCxnSpPr>
          <p:nvPr/>
        </p:nvCxnSpPr>
        <p:spPr>
          <a:xfrm>
            <a:off x="2379839" y="4272479"/>
            <a:ext cx="0" cy="64849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F956662A-CAB6-0B6A-04DA-2CB7B9250CBD}"/>
              </a:ext>
            </a:extLst>
          </p:cNvPr>
          <p:cNvCxnSpPr>
            <a:cxnSpLocks/>
          </p:cNvCxnSpPr>
          <p:nvPr/>
        </p:nvCxnSpPr>
        <p:spPr>
          <a:xfrm>
            <a:off x="1499587" y="3813808"/>
            <a:ext cx="0" cy="521655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7151236A-0D30-010C-D3CF-06B30495B57A}"/>
              </a:ext>
            </a:extLst>
          </p:cNvPr>
          <p:cNvCxnSpPr>
            <a:cxnSpLocks/>
          </p:cNvCxnSpPr>
          <p:nvPr/>
        </p:nvCxnSpPr>
        <p:spPr>
          <a:xfrm>
            <a:off x="1572941" y="3824900"/>
            <a:ext cx="0" cy="510563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35E5D652-722B-941E-D4C8-29786BBC29ED}"/>
              </a:ext>
            </a:extLst>
          </p:cNvPr>
          <p:cNvCxnSpPr>
            <a:cxnSpLocks/>
          </p:cNvCxnSpPr>
          <p:nvPr/>
        </p:nvCxnSpPr>
        <p:spPr>
          <a:xfrm>
            <a:off x="1646295" y="3978045"/>
            <a:ext cx="0" cy="357418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236DCDCE-6BD9-4F7D-ADC6-3538822BFA0C}"/>
              </a:ext>
            </a:extLst>
          </p:cNvPr>
          <p:cNvCxnSpPr>
            <a:cxnSpLocks/>
          </p:cNvCxnSpPr>
          <p:nvPr/>
        </p:nvCxnSpPr>
        <p:spPr>
          <a:xfrm>
            <a:off x="1793003" y="4114041"/>
            <a:ext cx="0" cy="221422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77A6DB65-1DD2-C06A-200C-82939D265962}"/>
              </a:ext>
            </a:extLst>
          </p:cNvPr>
          <p:cNvCxnSpPr>
            <a:cxnSpLocks/>
          </p:cNvCxnSpPr>
          <p:nvPr/>
        </p:nvCxnSpPr>
        <p:spPr>
          <a:xfrm>
            <a:off x="1939711" y="4159405"/>
            <a:ext cx="0" cy="176058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13EFEC1E-6537-5D80-9204-E6366B02CCEE}"/>
              </a:ext>
            </a:extLst>
          </p:cNvPr>
          <p:cNvCxnSpPr>
            <a:cxnSpLocks/>
          </p:cNvCxnSpPr>
          <p:nvPr/>
        </p:nvCxnSpPr>
        <p:spPr>
          <a:xfrm>
            <a:off x="2159773" y="4234921"/>
            <a:ext cx="0" cy="100542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879DE97-A614-F7BF-2A84-C222F4ED7CEF}"/>
              </a:ext>
            </a:extLst>
          </p:cNvPr>
          <p:cNvCxnSpPr>
            <a:cxnSpLocks/>
          </p:cNvCxnSpPr>
          <p:nvPr/>
        </p:nvCxnSpPr>
        <p:spPr>
          <a:xfrm>
            <a:off x="2013065" y="4204494"/>
            <a:ext cx="0" cy="130969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A77DB200-C75F-A9DE-BD0A-B4EA4BD986B5}"/>
              </a:ext>
            </a:extLst>
          </p:cNvPr>
          <p:cNvCxnSpPr>
            <a:cxnSpLocks/>
          </p:cNvCxnSpPr>
          <p:nvPr/>
        </p:nvCxnSpPr>
        <p:spPr>
          <a:xfrm>
            <a:off x="2753712" y="4335463"/>
            <a:ext cx="0" cy="19844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E7E53A1B-D0E0-45A4-6DFD-68175307C703}"/>
              </a:ext>
            </a:extLst>
          </p:cNvPr>
          <p:cNvCxnSpPr>
            <a:cxnSpLocks/>
          </p:cNvCxnSpPr>
          <p:nvPr/>
        </p:nvCxnSpPr>
        <p:spPr>
          <a:xfrm flipV="1">
            <a:off x="2826958" y="4335463"/>
            <a:ext cx="0" cy="45244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8E4A4508-ACCA-B3D0-6D7D-1484D4F42A86}"/>
              </a:ext>
            </a:extLst>
          </p:cNvPr>
          <p:cNvCxnSpPr>
            <a:cxnSpLocks/>
          </p:cNvCxnSpPr>
          <p:nvPr/>
        </p:nvCxnSpPr>
        <p:spPr>
          <a:xfrm flipV="1">
            <a:off x="2900204" y="4335463"/>
            <a:ext cx="0" cy="55563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8E435FFD-5879-4453-BC03-F7FA82568976}"/>
              </a:ext>
            </a:extLst>
          </p:cNvPr>
          <p:cNvCxnSpPr>
            <a:cxnSpLocks/>
          </p:cNvCxnSpPr>
          <p:nvPr/>
        </p:nvCxnSpPr>
        <p:spPr>
          <a:xfrm flipV="1">
            <a:off x="2973450" y="4329113"/>
            <a:ext cx="0" cy="71438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15D7869E-9333-EC90-2939-288FDD74B41D}"/>
              </a:ext>
            </a:extLst>
          </p:cNvPr>
          <p:cNvCxnSpPr>
            <a:cxnSpLocks/>
          </p:cNvCxnSpPr>
          <p:nvPr/>
        </p:nvCxnSpPr>
        <p:spPr>
          <a:xfrm flipV="1">
            <a:off x="3046696" y="4335463"/>
            <a:ext cx="0" cy="61913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A92C263B-B874-7C7F-61E8-D67A7ED90661}"/>
              </a:ext>
            </a:extLst>
          </p:cNvPr>
          <p:cNvCxnSpPr>
            <a:cxnSpLocks/>
          </p:cNvCxnSpPr>
          <p:nvPr/>
        </p:nvCxnSpPr>
        <p:spPr>
          <a:xfrm flipV="1">
            <a:off x="3486172" y="4335463"/>
            <a:ext cx="0" cy="187165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E6333C53-7F3B-07A4-4900-EB92A4E9AD78}"/>
              </a:ext>
            </a:extLst>
          </p:cNvPr>
          <p:cNvCxnSpPr>
            <a:cxnSpLocks/>
          </p:cNvCxnSpPr>
          <p:nvPr/>
        </p:nvCxnSpPr>
        <p:spPr>
          <a:xfrm flipV="1">
            <a:off x="3632664" y="4335463"/>
            <a:ext cx="0" cy="213992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344CD787-D5C5-9ACC-3479-7E86445BD306}"/>
              </a:ext>
            </a:extLst>
          </p:cNvPr>
          <p:cNvCxnSpPr>
            <a:cxnSpLocks/>
          </p:cNvCxnSpPr>
          <p:nvPr/>
        </p:nvCxnSpPr>
        <p:spPr>
          <a:xfrm flipV="1">
            <a:off x="3705910" y="4335463"/>
            <a:ext cx="0" cy="213359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1F96848E-F155-D01A-615D-A73A58CDBEE3}"/>
              </a:ext>
            </a:extLst>
          </p:cNvPr>
          <p:cNvCxnSpPr>
            <a:cxnSpLocks/>
          </p:cNvCxnSpPr>
          <p:nvPr/>
        </p:nvCxnSpPr>
        <p:spPr>
          <a:xfrm flipV="1">
            <a:off x="3852402" y="4335463"/>
            <a:ext cx="0" cy="226771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DA21AAE4-A2A8-930C-7BBB-EDD90F170369}"/>
              </a:ext>
            </a:extLst>
          </p:cNvPr>
          <p:cNvCxnSpPr>
            <a:cxnSpLocks/>
          </p:cNvCxnSpPr>
          <p:nvPr/>
        </p:nvCxnSpPr>
        <p:spPr>
          <a:xfrm flipV="1">
            <a:off x="3925648" y="4335463"/>
            <a:ext cx="0" cy="271937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AF084087-994D-BB67-DFB0-CB0C32324F6B}"/>
              </a:ext>
            </a:extLst>
          </p:cNvPr>
          <p:cNvCxnSpPr>
            <a:cxnSpLocks/>
          </p:cNvCxnSpPr>
          <p:nvPr/>
        </p:nvCxnSpPr>
        <p:spPr>
          <a:xfrm flipV="1">
            <a:off x="4365124" y="4335463"/>
            <a:ext cx="0" cy="316466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37965779-15FC-61C7-58DC-A7891B35E53F}"/>
              </a:ext>
            </a:extLst>
          </p:cNvPr>
          <p:cNvCxnSpPr>
            <a:cxnSpLocks/>
          </p:cNvCxnSpPr>
          <p:nvPr/>
        </p:nvCxnSpPr>
        <p:spPr>
          <a:xfrm flipV="1">
            <a:off x="4438370" y="4335463"/>
            <a:ext cx="0" cy="354962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C3977256-49E5-11D2-D8D2-29ABA93955B9}"/>
              </a:ext>
            </a:extLst>
          </p:cNvPr>
          <p:cNvCxnSpPr>
            <a:cxnSpLocks/>
          </p:cNvCxnSpPr>
          <p:nvPr/>
        </p:nvCxnSpPr>
        <p:spPr>
          <a:xfrm flipV="1">
            <a:off x="4658108" y="4335463"/>
            <a:ext cx="0" cy="400524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D7599F7A-4011-FC6A-7F8D-007D3688FC9A}"/>
              </a:ext>
            </a:extLst>
          </p:cNvPr>
          <p:cNvCxnSpPr>
            <a:cxnSpLocks/>
          </p:cNvCxnSpPr>
          <p:nvPr/>
        </p:nvCxnSpPr>
        <p:spPr>
          <a:xfrm flipV="1">
            <a:off x="4731354" y="4335463"/>
            <a:ext cx="0" cy="415841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332E43D7-E6C2-380E-521C-D188C3C0FFD9}"/>
              </a:ext>
            </a:extLst>
          </p:cNvPr>
          <p:cNvCxnSpPr>
            <a:cxnSpLocks/>
          </p:cNvCxnSpPr>
          <p:nvPr/>
        </p:nvCxnSpPr>
        <p:spPr>
          <a:xfrm flipV="1">
            <a:off x="5024338" y="4335463"/>
            <a:ext cx="0" cy="497836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1955713C-D2FA-C63B-1994-22A96C7BC393}"/>
              </a:ext>
            </a:extLst>
          </p:cNvPr>
          <p:cNvCxnSpPr>
            <a:cxnSpLocks/>
          </p:cNvCxnSpPr>
          <p:nvPr/>
        </p:nvCxnSpPr>
        <p:spPr>
          <a:xfrm flipV="1">
            <a:off x="5097584" y="4335463"/>
            <a:ext cx="0" cy="512598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:a16="http://schemas.microsoft.com/office/drawing/2014/main" id="{1AD7508A-D2D4-1092-CE21-7638F433D73F}"/>
              </a:ext>
            </a:extLst>
          </p:cNvPr>
          <p:cNvCxnSpPr>
            <a:cxnSpLocks/>
          </p:cNvCxnSpPr>
          <p:nvPr/>
        </p:nvCxnSpPr>
        <p:spPr>
          <a:xfrm flipV="1">
            <a:off x="5317322" y="4335463"/>
            <a:ext cx="0" cy="557048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77CCDA8F-BDE5-0CF0-21EC-33A8F585D76A}"/>
              </a:ext>
            </a:extLst>
          </p:cNvPr>
          <p:cNvCxnSpPr>
            <a:cxnSpLocks/>
          </p:cNvCxnSpPr>
          <p:nvPr/>
        </p:nvCxnSpPr>
        <p:spPr>
          <a:xfrm flipV="1">
            <a:off x="5903290" y="4335463"/>
            <a:ext cx="0" cy="637930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3891C1DF-C2FB-6CE4-9BB9-A076A781C3D6}"/>
              </a:ext>
            </a:extLst>
          </p:cNvPr>
          <p:cNvCxnSpPr>
            <a:cxnSpLocks/>
          </p:cNvCxnSpPr>
          <p:nvPr/>
        </p:nvCxnSpPr>
        <p:spPr>
          <a:xfrm flipV="1">
            <a:off x="5976536" y="4335463"/>
            <a:ext cx="0" cy="650072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9EEED913-4E08-D328-84AC-F3B22A0A13E3}"/>
              </a:ext>
            </a:extLst>
          </p:cNvPr>
          <p:cNvCxnSpPr>
            <a:cxnSpLocks/>
          </p:cNvCxnSpPr>
          <p:nvPr/>
        </p:nvCxnSpPr>
        <p:spPr>
          <a:xfrm flipV="1">
            <a:off x="6269520" y="4335463"/>
            <a:ext cx="0" cy="805771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32C5E120-CE1D-F066-6852-52E28B8EEA9D}"/>
              </a:ext>
            </a:extLst>
          </p:cNvPr>
          <p:cNvCxnSpPr>
            <a:cxnSpLocks/>
          </p:cNvCxnSpPr>
          <p:nvPr/>
        </p:nvCxnSpPr>
        <p:spPr>
          <a:xfrm flipV="1">
            <a:off x="3119942" y="4335463"/>
            <a:ext cx="0" cy="61913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1D4DE1D7-C6A4-298D-F68C-2CF8C56C81A5}"/>
              </a:ext>
            </a:extLst>
          </p:cNvPr>
          <p:cNvCxnSpPr>
            <a:cxnSpLocks/>
          </p:cNvCxnSpPr>
          <p:nvPr/>
        </p:nvCxnSpPr>
        <p:spPr>
          <a:xfrm flipV="1">
            <a:off x="3193188" y="4335463"/>
            <a:ext cx="0" cy="126428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1EC8C48-56F0-2205-9D61-D21EC99F07D0}"/>
              </a:ext>
            </a:extLst>
          </p:cNvPr>
          <p:cNvCxnSpPr>
            <a:cxnSpLocks/>
          </p:cNvCxnSpPr>
          <p:nvPr/>
        </p:nvCxnSpPr>
        <p:spPr>
          <a:xfrm flipV="1">
            <a:off x="3266434" y="4335463"/>
            <a:ext cx="0" cy="163752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5E2B3E28-521D-99CC-2811-0AC3086F214E}"/>
              </a:ext>
            </a:extLst>
          </p:cNvPr>
          <p:cNvCxnSpPr>
            <a:cxnSpLocks/>
          </p:cNvCxnSpPr>
          <p:nvPr/>
        </p:nvCxnSpPr>
        <p:spPr>
          <a:xfrm flipV="1">
            <a:off x="3339680" y="4329113"/>
            <a:ext cx="0" cy="170102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8E9AC3D1-6432-4720-5990-192FE19F4860}"/>
              </a:ext>
            </a:extLst>
          </p:cNvPr>
          <p:cNvCxnSpPr>
            <a:cxnSpLocks/>
          </p:cNvCxnSpPr>
          <p:nvPr/>
        </p:nvCxnSpPr>
        <p:spPr>
          <a:xfrm flipV="1">
            <a:off x="3412926" y="4329113"/>
            <a:ext cx="0" cy="176452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:a16="http://schemas.microsoft.com/office/drawing/2014/main" id="{72FFC60B-A655-A47E-9F94-0E92EFAD03EF}"/>
              </a:ext>
            </a:extLst>
          </p:cNvPr>
          <p:cNvCxnSpPr>
            <a:cxnSpLocks/>
          </p:cNvCxnSpPr>
          <p:nvPr/>
        </p:nvCxnSpPr>
        <p:spPr>
          <a:xfrm flipV="1">
            <a:off x="3559418" y="4329113"/>
            <a:ext cx="0" cy="193515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>
            <a:extLst>
              <a:ext uri="{FF2B5EF4-FFF2-40B4-BE49-F238E27FC236}">
                <a16:creationId xmlns:a16="http://schemas.microsoft.com/office/drawing/2014/main" id="{AD14F6B3-78FC-4FDC-21AA-4D141798FC84}"/>
              </a:ext>
            </a:extLst>
          </p:cNvPr>
          <p:cNvCxnSpPr>
            <a:cxnSpLocks/>
          </p:cNvCxnSpPr>
          <p:nvPr/>
        </p:nvCxnSpPr>
        <p:spPr>
          <a:xfrm flipV="1">
            <a:off x="3779156" y="4335463"/>
            <a:ext cx="0" cy="207920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FF7D803A-2642-0841-A62B-803B90A7D4F8}"/>
              </a:ext>
            </a:extLst>
          </p:cNvPr>
          <p:cNvCxnSpPr>
            <a:cxnSpLocks/>
          </p:cNvCxnSpPr>
          <p:nvPr/>
        </p:nvCxnSpPr>
        <p:spPr>
          <a:xfrm flipV="1">
            <a:off x="3998894" y="4335463"/>
            <a:ext cx="0" cy="269833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685EDEC0-3033-84B1-1E92-48CB486333D9}"/>
              </a:ext>
            </a:extLst>
          </p:cNvPr>
          <p:cNvCxnSpPr>
            <a:cxnSpLocks/>
          </p:cNvCxnSpPr>
          <p:nvPr/>
        </p:nvCxnSpPr>
        <p:spPr>
          <a:xfrm flipV="1">
            <a:off x="4072140" y="4335463"/>
            <a:ext cx="0" cy="276183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1D322872-1702-6C48-EE46-D5CFEC404EAC}"/>
              </a:ext>
            </a:extLst>
          </p:cNvPr>
          <p:cNvCxnSpPr>
            <a:cxnSpLocks/>
          </p:cNvCxnSpPr>
          <p:nvPr/>
        </p:nvCxnSpPr>
        <p:spPr>
          <a:xfrm flipV="1">
            <a:off x="4145386" y="4329113"/>
            <a:ext cx="0" cy="285708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Straight Connector 162">
            <a:extLst>
              <a:ext uri="{FF2B5EF4-FFF2-40B4-BE49-F238E27FC236}">
                <a16:creationId xmlns:a16="http://schemas.microsoft.com/office/drawing/2014/main" id="{46F74982-B8B8-BFBD-98EC-CAC34C1BE939}"/>
              </a:ext>
            </a:extLst>
          </p:cNvPr>
          <p:cNvCxnSpPr>
            <a:cxnSpLocks/>
          </p:cNvCxnSpPr>
          <p:nvPr/>
        </p:nvCxnSpPr>
        <p:spPr>
          <a:xfrm flipV="1">
            <a:off x="4218632" y="4329113"/>
            <a:ext cx="0" cy="303922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17E8815F-1519-42AF-75F6-B23BDD1070AD}"/>
              </a:ext>
            </a:extLst>
          </p:cNvPr>
          <p:cNvCxnSpPr>
            <a:cxnSpLocks/>
          </p:cNvCxnSpPr>
          <p:nvPr/>
        </p:nvCxnSpPr>
        <p:spPr>
          <a:xfrm flipV="1">
            <a:off x="4291878" y="4335463"/>
            <a:ext cx="0" cy="307097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F5F02BD3-1FDE-5DBB-06D8-3E86DD7257AA}"/>
              </a:ext>
            </a:extLst>
          </p:cNvPr>
          <p:cNvCxnSpPr>
            <a:cxnSpLocks/>
          </p:cNvCxnSpPr>
          <p:nvPr/>
        </p:nvCxnSpPr>
        <p:spPr>
          <a:xfrm flipV="1">
            <a:off x="4511616" y="4335463"/>
            <a:ext cx="0" cy="364487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82D9BF5D-9F34-17A3-98CC-804A2F5A5DAC}"/>
              </a:ext>
            </a:extLst>
          </p:cNvPr>
          <p:cNvCxnSpPr>
            <a:cxnSpLocks/>
          </p:cNvCxnSpPr>
          <p:nvPr/>
        </p:nvCxnSpPr>
        <p:spPr>
          <a:xfrm flipV="1">
            <a:off x="4584862" y="4329113"/>
            <a:ext cx="0" cy="378022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F019CA18-A813-CB85-7437-A8E984DF4156}"/>
              </a:ext>
            </a:extLst>
          </p:cNvPr>
          <p:cNvCxnSpPr>
            <a:cxnSpLocks/>
          </p:cNvCxnSpPr>
          <p:nvPr/>
        </p:nvCxnSpPr>
        <p:spPr>
          <a:xfrm flipV="1">
            <a:off x="4804600" y="4335463"/>
            <a:ext cx="0" cy="428937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AF197C01-63C9-9D8A-DC30-F598FC107B33}"/>
              </a:ext>
            </a:extLst>
          </p:cNvPr>
          <p:cNvCxnSpPr>
            <a:cxnSpLocks/>
          </p:cNvCxnSpPr>
          <p:nvPr/>
        </p:nvCxnSpPr>
        <p:spPr>
          <a:xfrm flipV="1">
            <a:off x="4877846" y="4335463"/>
            <a:ext cx="0" cy="485136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44EA7D7E-D949-A9BE-935B-2F00CF3EE1F0}"/>
              </a:ext>
            </a:extLst>
          </p:cNvPr>
          <p:cNvCxnSpPr>
            <a:cxnSpLocks/>
          </p:cNvCxnSpPr>
          <p:nvPr/>
        </p:nvCxnSpPr>
        <p:spPr>
          <a:xfrm flipV="1">
            <a:off x="4951092" y="4335463"/>
            <a:ext cx="0" cy="478786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638E8AA7-5F03-C948-7816-2BAF25AE3C7E}"/>
              </a:ext>
            </a:extLst>
          </p:cNvPr>
          <p:cNvCxnSpPr>
            <a:cxnSpLocks/>
          </p:cNvCxnSpPr>
          <p:nvPr/>
        </p:nvCxnSpPr>
        <p:spPr>
          <a:xfrm flipV="1">
            <a:off x="5170830" y="4335463"/>
            <a:ext cx="0" cy="531649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C3696E06-3E45-0F80-3386-C9A13F868996}"/>
              </a:ext>
            </a:extLst>
          </p:cNvPr>
          <p:cNvCxnSpPr>
            <a:cxnSpLocks/>
          </p:cNvCxnSpPr>
          <p:nvPr/>
        </p:nvCxnSpPr>
        <p:spPr>
          <a:xfrm flipV="1">
            <a:off x="5244076" y="4335463"/>
            <a:ext cx="0" cy="553710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D56C5DF2-B604-1388-BD45-4C1305C18BED}"/>
              </a:ext>
            </a:extLst>
          </p:cNvPr>
          <p:cNvCxnSpPr>
            <a:cxnSpLocks/>
          </p:cNvCxnSpPr>
          <p:nvPr/>
        </p:nvCxnSpPr>
        <p:spPr>
          <a:xfrm flipV="1">
            <a:off x="5390568" y="4335463"/>
            <a:ext cx="0" cy="603006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92738EF6-C0E1-4DC6-F382-F82B3180CC43}"/>
              </a:ext>
            </a:extLst>
          </p:cNvPr>
          <p:cNvCxnSpPr>
            <a:cxnSpLocks/>
          </p:cNvCxnSpPr>
          <p:nvPr/>
        </p:nvCxnSpPr>
        <p:spPr>
          <a:xfrm flipV="1">
            <a:off x="5463814" y="4335463"/>
            <a:ext cx="0" cy="596656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909DBC52-B7B4-BED2-6FAD-D0095B27223D}"/>
              </a:ext>
            </a:extLst>
          </p:cNvPr>
          <p:cNvCxnSpPr>
            <a:cxnSpLocks/>
          </p:cNvCxnSpPr>
          <p:nvPr/>
        </p:nvCxnSpPr>
        <p:spPr>
          <a:xfrm flipV="1">
            <a:off x="5537060" y="4335463"/>
            <a:ext cx="0" cy="603399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902B2BFF-03CE-FF5F-C5FF-791156E97082}"/>
              </a:ext>
            </a:extLst>
          </p:cNvPr>
          <p:cNvCxnSpPr>
            <a:cxnSpLocks/>
          </p:cNvCxnSpPr>
          <p:nvPr/>
        </p:nvCxnSpPr>
        <p:spPr>
          <a:xfrm flipV="1">
            <a:off x="5610306" y="4335463"/>
            <a:ext cx="0" cy="612597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603A0B91-4498-34D0-5439-746ED0CFFBB4}"/>
              </a:ext>
            </a:extLst>
          </p:cNvPr>
          <p:cNvCxnSpPr>
            <a:cxnSpLocks/>
          </p:cNvCxnSpPr>
          <p:nvPr/>
        </p:nvCxnSpPr>
        <p:spPr>
          <a:xfrm flipV="1">
            <a:off x="5683552" y="4335463"/>
            <a:ext cx="0" cy="612597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5AC86D5A-2C2D-906F-CF47-44940EECBEB2}"/>
              </a:ext>
            </a:extLst>
          </p:cNvPr>
          <p:cNvCxnSpPr>
            <a:cxnSpLocks/>
          </p:cNvCxnSpPr>
          <p:nvPr/>
        </p:nvCxnSpPr>
        <p:spPr>
          <a:xfrm flipV="1">
            <a:off x="5830044" y="4335463"/>
            <a:ext cx="0" cy="630111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3AB1EE2F-9D4D-AD22-DCA8-058D97595413}"/>
              </a:ext>
            </a:extLst>
          </p:cNvPr>
          <p:cNvCxnSpPr>
            <a:cxnSpLocks/>
          </p:cNvCxnSpPr>
          <p:nvPr/>
        </p:nvCxnSpPr>
        <p:spPr>
          <a:xfrm flipV="1">
            <a:off x="5756798" y="4335463"/>
            <a:ext cx="0" cy="614428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6A6ECBD0-228A-D947-BAA2-727CE3B1D5E3}"/>
              </a:ext>
            </a:extLst>
          </p:cNvPr>
          <p:cNvCxnSpPr>
            <a:cxnSpLocks/>
          </p:cNvCxnSpPr>
          <p:nvPr/>
        </p:nvCxnSpPr>
        <p:spPr>
          <a:xfrm flipV="1">
            <a:off x="6049782" y="4335463"/>
            <a:ext cx="0" cy="656855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8FA50FE2-079C-8848-6D96-C4F3795A8A30}"/>
              </a:ext>
            </a:extLst>
          </p:cNvPr>
          <p:cNvCxnSpPr>
            <a:cxnSpLocks/>
          </p:cNvCxnSpPr>
          <p:nvPr/>
        </p:nvCxnSpPr>
        <p:spPr>
          <a:xfrm flipV="1">
            <a:off x="6123028" y="4335463"/>
            <a:ext cx="0" cy="662810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69D7F8BE-708D-BE9B-1C6A-7C5DB1AECF68}"/>
              </a:ext>
            </a:extLst>
          </p:cNvPr>
          <p:cNvCxnSpPr>
            <a:cxnSpLocks/>
          </p:cNvCxnSpPr>
          <p:nvPr/>
        </p:nvCxnSpPr>
        <p:spPr>
          <a:xfrm flipV="1">
            <a:off x="6196274" y="4335463"/>
            <a:ext cx="0" cy="745919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4961C61A-1F24-3E9C-1BDB-85B1C731D427}"/>
              </a:ext>
            </a:extLst>
          </p:cNvPr>
          <p:cNvCxnSpPr>
            <a:cxnSpLocks/>
          </p:cNvCxnSpPr>
          <p:nvPr/>
        </p:nvCxnSpPr>
        <p:spPr>
          <a:xfrm flipV="1">
            <a:off x="6342766" y="4335463"/>
            <a:ext cx="0" cy="817276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ABED2E08-CD97-8726-A45D-7A3B3CC5DE7C}"/>
              </a:ext>
            </a:extLst>
          </p:cNvPr>
          <p:cNvCxnSpPr>
            <a:cxnSpLocks/>
          </p:cNvCxnSpPr>
          <p:nvPr/>
        </p:nvCxnSpPr>
        <p:spPr>
          <a:xfrm flipV="1">
            <a:off x="6416022" y="4335463"/>
            <a:ext cx="0" cy="972726"/>
          </a:xfrm>
          <a:prstGeom prst="line">
            <a:avLst/>
          </a:prstGeom>
          <a:ln w="444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AE666A73-E4D9-0164-CFC5-9131CF191B66}"/>
              </a:ext>
            </a:extLst>
          </p:cNvPr>
          <p:cNvCxnSpPr>
            <a:cxnSpLocks/>
          </p:cNvCxnSpPr>
          <p:nvPr/>
        </p:nvCxnSpPr>
        <p:spPr>
          <a:xfrm>
            <a:off x="2451277" y="4327248"/>
            <a:ext cx="0" cy="10080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106E5D1D-BF0A-656D-5DEB-279A13B490EB}"/>
              </a:ext>
            </a:extLst>
          </p:cNvPr>
          <p:cNvCxnSpPr>
            <a:cxnSpLocks/>
          </p:cNvCxnSpPr>
          <p:nvPr/>
        </p:nvCxnSpPr>
        <p:spPr>
          <a:xfrm>
            <a:off x="2594151" y="4327248"/>
            <a:ext cx="0" cy="10080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>
            <a:extLst>
              <a:ext uri="{FF2B5EF4-FFF2-40B4-BE49-F238E27FC236}">
                <a16:creationId xmlns:a16="http://schemas.microsoft.com/office/drawing/2014/main" id="{38EF9957-3752-3F9D-DEB4-20D417418C50}"/>
              </a:ext>
            </a:extLst>
          </p:cNvPr>
          <p:cNvCxnSpPr>
            <a:cxnSpLocks/>
          </p:cNvCxnSpPr>
          <p:nvPr/>
        </p:nvCxnSpPr>
        <p:spPr>
          <a:xfrm>
            <a:off x="2522714" y="4327248"/>
            <a:ext cx="0" cy="10080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AB3F2A6B-2B95-FCBA-A89D-33BED34BDFAC}"/>
              </a:ext>
            </a:extLst>
          </p:cNvPr>
          <p:cNvCxnSpPr>
            <a:cxnSpLocks/>
          </p:cNvCxnSpPr>
          <p:nvPr/>
        </p:nvCxnSpPr>
        <p:spPr>
          <a:xfrm>
            <a:off x="2665589" y="4327248"/>
            <a:ext cx="0" cy="10080"/>
          </a:xfrm>
          <a:prstGeom prst="line">
            <a:avLst/>
          </a:prstGeom>
          <a:ln w="444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Group 78">
            <a:extLst>
              <a:ext uri="{FF2B5EF4-FFF2-40B4-BE49-F238E27FC236}">
                <a16:creationId xmlns:a16="http://schemas.microsoft.com/office/drawing/2014/main" id="{B950463F-67BA-4089-43D9-3DA808E20618}"/>
              </a:ext>
            </a:extLst>
          </p:cNvPr>
          <p:cNvGrpSpPr/>
          <p:nvPr/>
        </p:nvGrpSpPr>
        <p:grpSpPr>
          <a:xfrm>
            <a:off x="1164339" y="3990398"/>
            <a:ext cx="5397966" cy="830201"/>
            <a:chOff x="798092" y="3990398"/>
            <a:chExt cx="5397966" cy="830201"/>
          </a:xfrm>
        </p:grpSpPr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CCCB4970-BE30-C9DA-8B7B-A7AF30BB1CEA}"/>
                </a:ext>
              </a:extLst>
            </p:cNvPr>
            <p:cNvGrpSpPr/>
            <p:nvPr/>
          </p:nvGrpSpPr>
          <p:grpSpPr>
            <a:xfrm>
              <a:off x="816367" y="3990398"/>
              <a:ext cx="5379691" cy="830201"/>
              <a:chOff x="816368" y="3990398"/>
              <a:chExt cx="4898780" cy="830201"/>
            </a:xfrm>
          </p:grpSpPr>
          <p:cxnSp>
            <p:nvCxnSpPr>
              <p:cNvPr id="2" name="Straight Connector 1">
                <a:extLst>
                  <a:ext uri="{FF2B5EF4-FFF2-40B4-BE49-F238E27FC236}">
                    <a16:creationId xmlns:a16="http://schemas.microsoft.com/office/drawing/2014/main" id="{D5E63587-52B4-DE1F-29F7-EA39F00621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6368" y="3990398"/>
                <a:ext cx="4898780" cy="0"/>
              </a:xfrm>
              <a:prstGeom prst="line">
                <a:avLst/>
              </a:prstGeom>
              <a:ln w="12700">
                <a:solidFill>
                  <a:schemeClr val="tx2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9CA7D87E-38F0-AB62-AD2D-6F9ADF400A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6368" y="4820599"/>
                <a:ext cx="4898780" cy="0"/>
              </a:xfrm>
              <a:prstGeom prst="line">
                <a:avLst/>
              </a:prstGeom>
              <a:ln w="12700">
                <a:solidFill>
                  <a:schemeClr val="tx2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EBF4DCDC-5E61-613E-F457-F4EC2B444B80}"/>
                </a:ext>
              </a:extLst>
            </p:cNvPr>
            <p:cNvCxnSpPr>
              <a:cxnSpLocks/>
            </p:cNvCxnSpPr>
            <p:nvPr/>
          </p:nvCxnSpPr>
          <p:spPr>
            <a:xfrm>
              <a:off x="798092" y="4335464"/>
              <a:ext cx="538519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37662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AFA18-8414-11CA-D709-9B675809A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GFH275 for Previously Treated Advanced </a:t>
            </a:r>
            <a:r>
              <a:rPr lang="en-US" i="1" dirty="0"/>
              <a:t>KRAS</a:t>
            </a:r>
            <a:r>
              <a:rPr lang="en-US" dirty="0"/>
              <a:t> G12D–Mutant PDAC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45517-9EAE-6E73-C7C6-CCFACED8B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Phase I/II study; GFH275 binds both GDP- and GTP-bound KRAS G12D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86B93F-4708-88D9-4134-CCB9787AC94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Zhou. ESMO 2025. Abstr LBA84.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AF28A3E-F84F-C0D6-CEDB-5624FDC03D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375103"/>
              </p:ext>
            </p:extLst>
          </p:nvPr>
        </p:nvGraphicFramePr>
        <p:xfrm>
          <a:off x="231078" y="1981200"/>
          <a:ext cx="5997582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87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387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Outcome</a:t>
                      </a:r>
                      <a:endParaRPr dirty="0">
                        <a:solidFill>
                          <a:schemeClr val="bg2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>
                          <a:solidFill>
                            <a:schemeClr val="bg2"/>
                          </a:solidFill>
                        </a:rPr>
                        <a:t>N</a:t>
                      </a: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dirty="0">
                          <a:solidFill>
                            <a:schemeClr val="bg2"/>
                          </a:solidFill>
                        </a:rPr>
                        <a:t>=</a:t>
                      </a: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dirty="0">
                          <a:solidFill>
                            <a:schemeClr val="bg2"/>
                          </a:solidFill>
                        </a:rPr>
                        <a:t>59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0387">
                <a:tc>
                  <a:txBody>
                    <a:bodyPr/>
                    <a:lstStyle/>
                    <a:p>
                      <a:r>
                        <a:rPr dirty="0"/>
                        <a:t>ORR</a:t>
                      </a:r>
                      <a:r>
                        <a:rPr lang="en-US" dirty="0"/>
                        <a:t>, %</a:t>
                      </a:r>
                      <a:endParaRPr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40.7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475">
                <a:tc gridSpan="2">
                  <a:txBody>
                    <a:bodyPr/>
                    <a:lstStyle/>
                    <a:p>
                      <a:pPr algn="l"/>
                      <a:r>
                        <a:rPr dirty="0"/>
                        <a:t>Best overall response, 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38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dirty="0"/>
                        <a:t>  Partial response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24 (40.7)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038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dirty="0"/>
                        <a:t>  Stable disease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33 (55.9)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0387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dirty="0"/>
                        <a:t>  Progressive disease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2 (3.4)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0388">
                <a:tc>
                  <a:txBody>
                    <a:bodyPr/>
                    <a:lstStyle/>
                    <a:p>
                      <a:r>
                        <a:rPr dirty="0"/>
                        <a:t>DCR</a:t>
                      </a:r>
                      <a:r>
                        <a:rPr lang="en-US" dirty="0"/>
                        <a:t>, %</a:t>
                      </a:r>
                      <a:endParaRPr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96.7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E8C1C510-5EA7-F189-290E-3A998210F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1627" y="1981200"/>
            <a:ext cx="5056743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0023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04FDA-7BD2-4360-2C0F-6860B7FAE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775" y="259778"/>
            <a:ext cx="11739563" cy="1044132"/>
          </a:xfrm>
        </p:spPr>
        <p:txBody>
          <a:bodyPr/>
          <a:lstStyle/>
          <a:p>
            <a:r>
              <a:rPr lang="en-US" dirty="0"/>
              <a:t>HRS-4642 + Gem/</a:t>
            </a:r>
            <a:r>
              <a:rPr lang="en-US" i="1" dirty="0"/>
              <a:t>Nab</a:t>
            </a:r>
            <a:r>
              <a:rPr lang="en-US" dirty="0"/>
              <a:t>-Paclitaxel for Previously Untreated Advanced </a:t>
            </a:r>
            <a:r>
              <a:rPr lang="en-US" i="1" dirty="0"/>
              <a:t>KRAS </a:t>
            </a:r>
            <a:r>
              <a:rPr lang="en-US" dirty="0"/>
              <a:t>G12D–Mutant PDAC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A151A-BB03-F0E4-A898-ED26CDA68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335088"/>
            <a:ext cx="11739563" cy="675238"/>
          </a:xfrm>
        </p:spPr>
        <p:txBody>
          <a:bodyPr/>
          <a:lstStyle/>
          <a:p>
            <a:r>
              <a:rPr lang="en-US" dirty="0"/>
              <a:t>Phase Ib/II study; HRS-4642 is a noncovalent, long-acting KRAS G12D inhibitor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EDB54F-0E7B-BE76-C3EC-2A7359A4FC5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913" y="6302375"/>
            <a:ext cx="7812087" cy="327025"/>
          </a:xfrm>
        </p:spPr>
        <p:txBody>
          <a:bodyPr/>
          <a:lstStyle/>
          <a:p>
            <a:pPr algn="ctr"/>
            <a:r>
              <a:rPr lang="en-US" dirty="0"/>
              <a:t>Wang. ESMO 2025. Abstr 2215O.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ADAA7E6-BB95-A1AC-0514-E5967C8642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584746"/>
              </p:ext>
            </p:extLst>
          </p:nvPr>
        </p:nvGraphicFramePr>
        <p:xfrm>
          <a:off x="231776" y="2197439"/>
          <a:ext cx="5369192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47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1317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Outcome</a:t>
                      </a:r>
                      <a:endParaRPr dirty="0">
                        <a:solidFill>
                          <a:schemeClr val="bg2"/>
                        </a:solidFill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>
                          <a:solidFill>
                            <a:schemeClr val="bg2"/>
                          </a:solidFill>
                        </a:rPr>
                        <a:t>n = 30</a:t>
                      </a: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 </a:t>
                      </a:r>
                      <a:br>
                        <a:rPr lang="en-US" dirty="0">
                          <a:solidFill>
                            <a:schemeClr val="bg2"/>
                          </a:solidFill>
                        </a:rPr>
                      </a:b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(Previously Untreated)</a:t>
                      </a:r>
                      <a:endParaRPr dirty="0">
                        <a:solidFill>
                          <a:schemeClr val="bg2"/>
                        </a:solidFill>
                      </a:endParaRPr>
                    </a:p>
                  </a:txBody>
                  <a:tcPr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038">
                <a:tc>
                  <a:txBody>
                    <a:bodyPr/>
                    <a:lstStyle/>
                    <a:p>
                      <a:r>
                        <a:rPr dirty="0"/>
                        <a:t>ORR</a:t>
                      </a:r>
                      <a:r>
                        <a:rPr lang="en-US" dirty="0"/>
                        <a:t>,</a:t>
                      </a:r>
                      <a:r>
                        <a:rPr dirty="0"/>
                        <a:t> 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63.3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038">
                <a:tc>
                  <a:txBody>
                    <a:bodyPr/>
                    <a:lstStyle/>
                    <a:p>
                      <a:r>
                        <a:rPr dirty="0"/>
                        <a:t>DCR, %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93.3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038">
                <a:tc>
                  <a:txBody>
                    <a:bodyPr/>
                    <a:lstStyle/>
                    <a:p>
                      <a:r>
                        <a:rPr dirty="0"/>
                        <a:t>BOR, n (%)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5038">
                <a:tc>
                  <a:txBody>
                    <a:bodyPr/>
                    <a:lstStyle/>
                    <a:p>
                      <a:r>
                        <a:rPr dirty="0"/>
                        <a:t>  PR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19 (63.3)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5038">
                <a:tc>
                  <a:txBody>
                    <a:bodyPr/>
                    <a:lstStyle/>
                    <a:p>
                      <a:r>
                        <a:t>  SD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9 (30.0)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5038">
                <a:tc>
                  <a:txBody>
                    <a:bodyPr/>
                    <a:lstStyle/>
                    <a:p>
                      <a:r>
                        <a:t>  PD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1 (3.3)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1317">
                <a:tc>
                  <a:txBody>
                    <a:bodyPr/>
                    <a:lstStyle/>
                    <a:p>
                      <a:r>
                        <a:rPr lang="en-US"/>
                        <a:t>No postbaseline assessment</a:t>
                      </a:r>
                      <a:endParaRPr lang="en-US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dirty="0"/>
                        <a:t>1 (3.3)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88" name="Group 87">
            <a:extLst>
              <a:ext uri="{FF2B5EF4-FFF2-40B4-BE49-F238E27FC236}">
                <a16:creationId xmlns:a16="http://schemas.microsoft.com/office/drawing/2014/main" id="{0E4DF29B-66A2-A5B0-0D30-FA3DFCB6BAD6}"/>
              </a:ext>
            </a:extLst>
          </p:cNvPr>
          <p:cNvGrpSpPr/>
          <p:nvPr/>
        </p:nvGrpSpPr>
        <p:grpSpPr>
          <a:xfrm>
            <a:off x="5833101" y="1970055"/>
            <a:ext cx="6146188" cy="3974752"/>
            <a:chOff x="5833101" y="2184740"/>
            <a:chExt cx="6146188" cy="397475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532289F2-E4B3-5599-923D-918B9202DD1E}"/>
                </a:ext>
              </a:extLst>
            </p:cNvPr>
            <p:cNvCxnSpPr>
              <a:cxnSpLocks/>
            </p:cNvCxnSpPr>
            <p:nvPr/>
          </p:nvCxnSpPr>
          <p:spPr>
            <a:xfrm>
              <a:off x="6847438" y="2315468"/>
              <a:ext cx="5131851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73D8590F-F4A3-E77E-3545-35DF07AFF6C3}"/>
                </a:ext>
              </a:extLst>
            </p:cNvPr>
            <p:cNvGrpSpPr/>
            <p:nvPr/>
          </p:nvGrpSpPr>
          <p:grpSpPr>
            <a:xfrm>
              <a:off x="7538840" y="4370155"/>
              <a:ext cx="589936" cy="970875"/>
              <a:chOff x="8054229" y="4303653"/>
              <a:chExt cx="589936" cy="970875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9CB9C44-AB8B-2A9A-91F7-A87746D1AAA2}"/>
                  </a:ext>
                </a:extLst>
              </p:cNvPr>
              <p:cNvSpPr txBox="1"/>
              <p:nvPr/>
            </p:nvSpPr>
            <p:spPr>
              <a:xfrm>
                <a:off x="8241043" y="4527277"/>
                <a:ext cx="403122" cy="7472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l"/>
                <a:r>
                  <a:rPr lang="en-US" sz="1600" dirty="0"/>
                  <a:t>PR</a:t>
                </a:r>
                <a:br>
                  <a:rPr lang="en-US" sz="1600" dirty="0"/>
                </a:br>
                <a:r>
                  <a:rPr lang="en-US" sz="1600" dirty="0"/>
                  <a:t>SD</a:t>
                </a:r>
                <a:br>
                  <a:rPr lang="en-US" sz="1600" dirty="0"/>
                </a:br>
                <a:r>
                  <a:rPr lang="en-US" sz="1600" dirty="0"/>
                  <a:t>PD</a:t>
                </a: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7A01D941-509C-F3C3-0A8A-4567C77B86A7}"/>
                  </a:ext>
                </a:extLst>
              </p:cNvPr>
              <p:cNvSpPr/>
              <p:nvPr/>
            </p:nvSpPr>
            <p:spPr>
              <a:xfrm>
                <a:off x="8054229" y="4573878"/>
                <a:ext cx="137651" cy="137651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EB36EDB0-6144-52CC-70D1-C5D81D4D4EE0}"/>
                  </a:ext>
                </a:extLst>
              </p:cNvPr>
              <p:cNvSpPr/>
              <p:nvPr/>
            </p:nvSpPr>
            <p:spPr>
              <a:xfrm>
                <a:off x="8054229" y="5048336"/>
                <a:ext cx="137651" cy="1376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B4953394-71A5-0EBE-FD78-D82E1205AC44}"/>
                  </a:ext>
                </a:extLst>
              </p:cNvPr>
              <p:cNvSpPr/>
              <p:nvPr/>
            </p:nvSpPr>
            <p:spPr>
              <a:xfrm>
                <a:off x="8054229" y="4811107"/>
                <a:ext cx="137651" cy="13765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9ACE4832-639D-3043-B124-518B521B1A6D}"/>
                  </a:ext>
                </a:extLst>
              </p:cNvPr>
              <p:cNvSpPr txBox="1"/>
              <p:nvPr/>
            </p:nvSpPr>
            <p:spPr>
              <a:xfrm>
                <a:off x="8054229" y="4303653"/>
                <a:ext cx="521957" cy="26908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l"/>
                <a:r>
                  <a:rPr lang="en-US" sz="1600" b="1" dirty="0">
                    <a:latin typeface="Poppins" pitchFamily="2" charset="77"/>
                    <a:cs typeface="Poppins" pitchFamily="2" charset="77"/>
                  </a:rPr>
                  <a:t>BOR</a:t>
                </a:r>
              </a:p>
            </p:txBody>
          </p:sp>
        </p:grp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6BFC323-52BF-863B-59C3-FCB823344C08}"/>
                </a:ext>
              </a:extLst>
            </p:cNvPr>
            <p:cNvCxnSpPr>
              <a:cxnSpLocks/>
            </p:cNvCxnSpPr>
            <p:nvPr/>
          </p:nvCxnSpPr>
          <p:spPr>
            <a:xfrm>
              <a:off x="6841208" y="2303170"/>
              <a:ext cx="0" cy="371854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E70FD62-A129-3EDD-89E5-F35DF2791DA8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3279" y="2277481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4B1BCC0-ABD8-DAC1-9FB7-15B650D0DD6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3279" y="2617776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7CAB54B-A759-3CC4-2AD4-9B4A171E0DD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2958072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1DAC3D8D-B43B-81B7-0C97-51365A76020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3294344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C52F19E-2A8A-AF57-5995-DED8F9E2E459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3630616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D7AC33C-C85C-DCFB-0985-96E3851DDEA2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3966888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44CB359-4B30-4B90-5CBA-12F425454444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4303160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671FDBC-94EC-E412-E14D-0210039B843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4639432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757FF16-808B-4A8D-044B-BFDED951E370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4975704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AB1D126-2848-622A-A4CA-AF9FF5457FF5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5992468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E03F1CA-C882-348C-13AC-44DE328D2FA8}"/>
                </a:ext>
              </a:extLst>
            </p:cNvPr>
            <p:cNvSpPr txBox="1"/>
            <p:nvPr/>
          </p:nvSpPr>
          <p:spPr>
            <a:xfrm>
              <a:off x="6335483" y="2184740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20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188326C-108E-E4F3-D44A-401E8B2AC454}"/>
                </a:ext>
              </a:extLst>
            </p:cNvPr>
            <p:cNvSpPr txBox="1"/>
            <p:nvPr/>
          </p:nvSpPr>
          <p:spPr>
            <a:xfrm>
              <a:off x="6335483" y="2526750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10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C45B4A1-7322-7CCB-665E-8B1123AF0AB1}"/>
                </a:ext>
              </a:extLst>
            </p:cNvPr>
            <p:cNvSpPr txBox="1"/>
            <p:nvPr/>
          </p:nvSpPr>
          <p:spPr>
            <a:xfrm>
              <a:off x="6335483" y="2868760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0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F4C1D61-FF31-D090-184C-228BC724F58D}"/>
                </a:ext>
              </a:extLst>
            </p:cNvPr>
            <p:cNvSpPr txBox="1"/>
            <p:nvPr/>
          </p:nvSpPr>
          <p:spPr>
            <a:xfrm>
              <a:off x="6335483" y="3202896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-10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FA5FE5A-47D9-B25F-1FC0-EC25231B2E86}"/>
                </a:ext>
              </a:extLst>
            </p:cNvPr>
            <p:cNvSpPr txBox="1"/>
            <p:nvPr/>
          </p:nvSpPr>
          <p:spPr>
            <a:xfrm>
              <a:off x="6335483" y="3537032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-20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68C54A47-8CD2-DB2B-7B67-2AF69F38EF49}"/>
                </a:ext>
              </a:extLst>
            </p:cNvPr>
            <p:cNvSpPr txBox="1"/>
            <p:nvPr/>
          </p:nvSpPr>
          <p:spPr>
            <a:xfrm>
              <a:off x="6335483" y="3871168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-30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FD624CD-72E4-D9AD-7935-FB901D1546AE}"/>
                </a:ext>
              </a:extLst>
            </p:cNvPr>
            <p:cNvSpPr txBox="1"/>
            <p:nvPr/>
          </p:nvSpPr>
          <p:spPr>
            <a:xfrm>
              <a:off x="6335483" y="4205304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-40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1C1C6872-D5ED-967E-5067-103338ED6CF7}"/>
                </a:ext>
              </a:extLst>
            </p:cNvPr>
            <p:cNvSpPr txBox="1"/>
            <p:nvPr/>
          </p:nvSpPr>
          <p:spPr>
            <a:xfrm>
              <a:off x="6335483" y="4539440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-50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07615219-C447-E5BF-737F-9490A347A13D}"/>
                </a:ext>
              </a:extLst>
            </p:cNvPr>
            <p:cNvSpPr txBox="1"/>
            <p:nvPr/>
          </p:nvSpPr>
          <p:spPr>
            <a:xfrm>
              <a:off x="6335483" y="4873576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-60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A5E2025-F34A-4B36-B7BA-1DC2E4165D06}"/>
                </a:ext>
              </a:extLst>
            </p:cNvPr>
            <p:cNvSpPr txBox="1"/>
            <p:nvPr/>
          </p:nvSpPr>
          <p:spPr>
            <a:xfrm>
              <a:off x="6335483" y="5207712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-70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486D7D7B-856A-6616-C18B-8C1ACEABA6FA}"/>
                </a:ext>
              </a:extLst>
            </p:cNvPr>
            <p:cNvSpPr txBox="1"/>
            <p:nvPr/>
          </p:nvSpPr>
          <p:spPr>
            <a:xfrm rot="16200000">
              <a:off x="4222741" y="3904260"/>
              <a:ext cx="3718545" cy="49782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Best Change of Diameter in Target Lesion From Baseline (%)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ADA998C-8AC0-4794-2563-FAD484F229BA}"/>
                </a:ext>
              </a:extLst>
            </p:cNvPr>
            <p:cNvSpPr txBox="1"/>
            <p:nvPr/>
          </p:nvSpPr>
          <p:spPr>
            <a:xfrm>
              <a:off x="6335483" y="5541848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-80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2CEB5715-65E3-FB8C-2F2B-5511907AC833}"/>
                </a:ext>
              </a:extLst>
            </p:cNvPr>
            <p:cNvSpPr txBox="1"/>
            <p:nvPr/>
          </p:nvSpPr>
          <p:spPr>
            <a:xfrm>
              <a:off x="6335483" y="5883937"/>
              <a:ext cx="424182" cy="27555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-90</a:t>
              </a: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3D989A57-0943-DC2E-30B4-832CF0D5D71C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5311976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4BCF0F1E-B469-F38A-20BD-F4380F3BC35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811557" y="5648248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206BE22-DA65-B02C-7895-7EB065A0DC1C}"/>
                </a:ext>
              </a:extLst>
            </p:cNvPr>
            <p:cNvSpPr/>
            <p:nvPr/>
          </p:nvSpPr>
          <p:spPr>
            <a:xfrm>
              <a:off x="6883249" y="2941203"/>
              <a:ext cx="137160" cy="486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8503704-C1DA-A652-1FF6-EA24C3AC819A}"/>
                </a:ext>
              </a:extLst>
            </p:cNvPr>
            <p:cNvSpPr/>
            <p:nvPr/>
          </p:nvSpPr>
          <p:spPr>
            <a:xfrm>
              <a:off x="7057082" y="2982158"/>
              <a:ext cx="137160" cy="9596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FD2608AE-C4D8-094A-E0A7-05BF9B3EA59F}"/>
                </a:ext>
              </a:extLst>
            </p:cNvPr>
            <p:cNvSpPr/>
            <p:nvPr/>
          </p:nvSpPr>
          <p:spPr>
            <a:xfrm>
              <a:off x="8613011" y="2989845"/>
              <a:ext cx="137160" cy="11294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45E002A-810E-B15D-F2A7-87275FDF8A4F}"/>
                </a:ext>
              </a:extLst>
            </p:cNvPr>
            <p:cNvSpPr/>
            <p:nvPr/>
          </p:nvSpPr>
          <p:spPr>
            <a:xfrm>
              <a:off x="8785892" y="2989845"/>
              <a:ext cx="137160" cy="124363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A02FC5B-796C-1A6F-FEDB-367FB2B1765C}"/>
                </a:ext>
              </a:extLst>
            </p:cNvPr>
            <p:cNvSpPr/>
            <p:nvPr/>
          </p:nvSpPr>
          <p:spPr>
            <a:xfrm>
              <a:off x="8958773" y="2989846"/>
              <a:ext cx="137160" cy="13666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C18C52A3-0DED-080F-DBB9-434D89674112}"/>
                </a:ext>
              </a:extLst>
            </p:cNvPr>
            <p:cNvSpPr/>
            <p:nvPr/>
          </p:nvSpPr>
          <p:spPr>
            <a:xfrm>
              <a:off x="9131654" y="2989845"/>
              <a:ext cx="137160" cy="13899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9B62A75-880A-1F2E-B5BC-3C35F0516149}"/>
                </a:ext>
              </a:extLst>
            </p:cNvPr>
            <p:cNvSpPr/>
            <p:nvPr/>
          </p:nvSpPr>
          <p:spPr>
            <a:xfrm>
              <a:off x="9304535" y="2989845"/>
              <a:ext cx="137160" cy="14105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9DE185CA-A488-03DD-C393-B048A67C6AC4}"/>
                </a:ext>
              </a:extLst>
            </p:cNvPr>
            <p:cNvSpPr/>
            <p:nvPr/>
          </p:nvSpPr>
          <p:spPr>
            <a:xfrm>
              <a:off x="9477416" y="2989846"/>
              <a:ext cx="137160" cy="149940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8D51DBA6-0BBB-4683-E9CE-09FAE5A2A4C0}"/>
                </a:ext>
              </a:extLst>
            </p:cNvPr>
            <p:cNvSpPr/>
            <p:nvPr/>
          </p:nvSpPr>
          <p:spPr>
            <a:xfrm>
              <a:off x="9650297" y="2989846"/>
              <a:ext cx="137160" cy="15962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51E52580-6389-4346-3860-6EC177A26206}"/>
                </a:ext>
              </a:extLst>
            </p:cNvPr>
            <p:cNvSpPr/>
            <p:nvPr/>
          </p:nvSpPr>
          <p:spPr>
            <a:xfrm>
              <a:off x="9823178" y="2990545"/>
              <a:ext cx="137160" cy="165707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B7C788DA-000F-2A2C-B71E-CE15CC12A5E9}"/>
                </a:ext>
              </a:extLst>
            </p:cNvPr>
            <p:cNvSpPr/>
            <p:nvPr/>
          </p:nvSpPr>
          <p:spPr>
            <a:xfrm>
              <a:off x="9996059" y="2989846"/>
              <a:ext cx="137160" cy="17881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F7AF0F80-9570-14FB-D622-999D76B14588}"/>
                </a:ext>
              </a:extLst>
            </p:cNvPr>
            <p:cNvSpPr/>
            <p:nvPr/>
          </p:nvSpPr>
          <p:spPr>
            <a:xfrm>
              <a:off x="10168940" y="2989846"/>
              <a:ext cx="137160" cy="18375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8BC3E8A0-F72E-E1A6-37F5-3715378C2049}"/>
                </a:ext>
              </a:extLst>
            </p:cNvPr>
            <p:cNvSpPr/>
            <p:nvPr/>
          </p:nvSpPr>
          <p:spPr>
            <a:xfrm>
              <a:off x="10341821" y="2989845"/>
              <a:ext cx="137160" cy="187953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3291584-A8E7-9BFE-FB75-E85156CD3521}"/>
                </a:ext>
              </a:extLst>
            </p:cNvPr>
            <p:cNvSpPr/>
            <p:nvPr/>
          </p:nvSpPr>
          <p:spPr>
            <a:xfrm>
              <a:off x="10514702" y="2989846"/>
              <a:ext cx="137160" cy="194467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057B73A-2FB2-2A3C-DA5A-CB6CEF5F8566}"/>
                </a:ext>
              </a:extLst>
            </p:cNvPr>
            <p:cNvSpPr/>
            <p:nvPr/>
          </p:nvSpPr>
          <p:spPr>
            <a:xfrm>
              <a:off x="10687583" y="2989845"/>
              <a:ext cx="137160" cy="20553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369F64E1-E738-CB50-67A5-7E1C74A8DC15}"/>
                </a:ext>
              </a:extLst>
            </p:cNvPr>
            <p:cNvSpPr/>
            <p:nvPr/>
          </p:nvSpPr>
          <p:spPr>
            <a:xfrm>
              <a:off x="10860464" y="2989845"/>
              <a:ext cx="137160" cy="20820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4B533F44-0884-C405-2972-9618589FF733}"/>
                </a:ext>
              </a:extLst>
            </p:cNvPr>
            <p:cNvSpPr/>
            <p:nvPr/>
          </p:nvSpPr>
          <p:spPr>
            <a:xfrm>
              <a:off x="11033345" y="2989845"/>
              <a:ext cx="137160" cy="20820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BA9E372-C1E4-5898-C6E3-FFF13C904912}"/>
                </a:ext>
              </a:extLst>
            </p:cNvPr>
            <p:cNvSpPr/>
            <p:nvPr/>
          </p:nvSpPr>
          <p:spPr>
            <a:xfrm>
              <a:off x="11206226" y="2989845"/>
              <a:ext cx="137160" cy="226655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4EAF2CF-99CC-A7BA-A0A5-0F149FC642AB}"/>
                </a:ext>
              </a:extLst>
            </p:cNvPr>
            <p:cNvSpPr/>
            <p:nvPr/>
          </p:nvSpPr>
          <p:spPr>
            <a:xfrm>
              <a:off x="11379107" y="2989845"/>
              <a:ext cx="137160" cy="237333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7A9937D1-FCF9-4D4D-9AC2-EC45DD5775FA}"/>
                </a:ext>
              </a:extLst>
            </p:cNvPr>
            <p:cNvSpPr/>
            <p:nvPr/>
          </p:nvSpPr>
          <p:spPr>
            <a:xfrm>
              <a:off x="11551988" y="2982158"/>
              <a:ext cx="137160" cy="24329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F0AB81BC-8C0F-8DDF-7CC2-5C5102946EBE}"/>
                </a:ext>
              </a:extLst>
            </p:cNvPr>
            <p:cNvSpPr/>
            <p:nvPr/>
          </p:nvSpPr>
          <p:spPr>
            <a:xfrm>
              <a:off x="11724875" y="2989845"/>
              <a:ext cx="137160" cy="26823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8C3F3298-222F-C972-9216-6B1BF650B5F0}"/>
                </a:ext>
              </a:extLst>
            </p:cNvPr>
            <p:cNvSpPr/>
            <p:nvPr/>
          </p:nvSpPr>
          <p:spPr>
            <a:xfrm>
              <a:off x="7229963" y="2988012"/>
              <a:ext cx="137160" cy="14531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7A090849-DAA4-6730-6FE3-D7E28A8EB236}"/>
                </a:ext>
              </a:extLst>
            </p:cNvPr>
            <p:cNvSpPr/>
            <p:nvPr/>
          </p:nvSpPr>
          <p:spPr>
            <a:xfrm>
              <a:off x="7402844" y="2988012"/>
              <a:ext cx="137160" cy="42085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45C6504B-7F62-D839-C4A5-E06C4B0D70CC}"/>
                </a:ext>
              </a:extLst>
            </p:cNvPr>
            <p:cNvSpPr/>
            <p:nvPr/>
          </p:nvSpPr>
          <p:spPr>
            <a:xfrm>
              <a:off x="7575725" y="2989845"/>
              <a:ext cx="137160" cy="47744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7E7F1006-D819-F767-9AA9-9138A39C9C34}"/>
                </a:ext>
              </a:extLst>
            </p:cNvPr>
            <p:cNvSpPr/>
            <p:nvPr/>
          </p:nvSpPr>
          <p:spPr>
            <a:xfrm>
              <a:off x="7748606" y="2988012"/>
              <a:ext cx="137160" cy="49826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26FEB8E9-0BF1-F15F-1133-0AC25A549F53}"/>
                </a:ext>
              </a:extLst>
            </p:cNvPr>
            <p:cNvSpPr/>
            <p:nvPr/>
          </p:nvSpPr>
          <p:spPr>
            <a:xfrm>
              <a:off x="7921487" y="2988012"/>
              <a:ext cx="137160" cy="68517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C907DB42-DE46-FCB5-4BCB-2AC669AB200D}"/>
                </a:ext>
              </a:extLst>
            </p:cNvPr>
            <p:cNvSpPr/>
            <p:nvPr/>
          </p:nvSpPr>
          <p:spPr>
            <a:xfrm>
              <a:off x="8094368" y="2988012"/>
              <a:ext cx="137160" cy="70999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866A6B86-1889-9BFC-27D3-E8A641DEA7CC}"/>
                </a:ext>
              </a:extLst>
            </p:cNvPr>
            <p:cNvSpPr/>
            <p:nvPr/>
          </p:nvSpPr>
          <p:spPr>
            <a:xfrm>
              <a:off x="8267249" y="2988012"/>
              <a:ext cx="137160" cy="82457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EEF9FAC7-CB2C-4220-2390-4646CAD52D36}"/>
                </a:ext>
              </a:extLst>
            </p:cNvPr>
            <p:cNvSpPr/>
            <p:nvPr/>
          </p:nvSpPr>
          <p:spPr>
            <a:xfrm>
              <a:off x="8440130" y="2989845"/>
              <a:ext cx="137160" cy="104103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B043440-F0FF-FB54-28D8-87E28F87B78F}"/>
                </a:ext>
              </a:extLst>
            </p:cNvPr>
            <p:cNvCxnSpPr>
              <a:cxnSpLocks/>
            </p:cNvCxnSpPr>
            <p:nvPr/>
          </p:nvCxnSpPr>
          <p:spPr>
            <a:xfrm>
              <a:off x="6829584" y="2986001"/>
              <a:ext cx="5141754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61C8B6B6-D99D-A757-AA5D-A0500AE5F1AC}"/>
                </a:ext>
              </a:extLst>
            </p:cNvPr>
            <p:cNvCxnSpPr>
              <a:cxnSpLocks/>
            </p:cNvCxnSpPr>
            <p:nvPr/>
          </p:nvCxnSpPr>
          <p:spPr>
            <a:xfrm>
              <a:off x="6847438" y="3994817"/>
              <a:ext cx="5131851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914148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D711B-B72C-8F18-A5F3-B707F0302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2"/>
            <a:ext cx="11740260" cy="1044132"/>
          </a:xfrm>
        </p:spPr>
        <p:txBody>
          <a:bodyPr/>
          <a:lstStyle/>
          <a:p>
            <a:r>
              <a:rPr lang="en-US" dirty="0"/>
              <a:t>INCB161734 ± Chemotherapy for Previously Treated Advanced </a:t>
            </a:r>
            <a:r>
              <a:rPr lang="en-US" i="1" dirty="0"/>
              <a:t>KRAS</a:t>
            </a:r>
            <a:r>
              <a:rPr lang="en-US" dirty="0"/>
              <a:t> G12D-Mutated PDAC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ED486B-9A30-C699-C1E7-0A95FA7E8C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314436"/>
          </a:xfrm>
        </p:spPr>
        <p:txBody>
          <a:bodyPr/>
          <a:lstStyle/>
          <a:p>
            <a:r>
              <a:rPr lang="en-US" dirty="0"/>
              <a:t>Phase I trial; INCB161734 is a selective ON/OFF KRAS G12D inhibitor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FBA748-0F41-45DF-A772-BE22778312F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Wainberg. ASCO GI 2026. Abstr 654.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B058B08-C12D-833B-0B36-50C816918E6E}"/>
              </a:ext>
            </a:extLst>
          </p:cNvPr>
          <p:cNvCxnSpPr>
            <a:cxnSpLocks/>
          </p:cNvCxnSpPr>
          <p:nvPr/>
        </p:nvCxnSpPr>
        <p:spPr>
          <a:xfrm>
            <a:off x="943048" y="3999594"/>
            <a:ext cx="4898780" cy="0"/>
          </a:xfrm>
          <a:prstGeom prst="line">
            <a:avLst/>
          </a:prstGeom>
          <a:ln w="1270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9A9C92B-94A2-9B01-B432-A4A51BE8DDD6}"/>
              </a:ext>
            </a:extLst>
          </p:cNvPr>
          <p:cNvSpPr txBox="1"/>
          <p:nvPr/>
        </p:nvSpPr>
        <p:spPr>
          <a:xfrm rot="16200000">
            <a:off x="-1340487" y="3499277"/>
            <a:ext cx="3342118" cy="27095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Best Change From Baseline (%)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E9AE2C04-9DEF-F12F-9F6C-07BEC5C515AC}"/>
              </a:ext>
            </a:extLst>
          </p:cNvPr>
          <p:cNvGrpSpPr/>
          <p:nvPr/>
        </p:nvGrpSpPr>
        <p:grpSpPr>
          <a:xfrm>
            <a:off x="870893" y="2425440"/>
            <a:ext cx="53938" cy="2425913"/>
            <a:chOff x="870893" y="2425440"/>
            <a:chExt cx="53938" cy="2425913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A76E339-5D84-34DE-4E5E-92C2FB565FA1}"/>
                </a:ext>
              </a:extLst>
            </p:cNvPr>
            <p:cNvCxnSpPr>
              <a:cxnSpLocks/>
            </p:cNvCxnSpPr>
            <p:nvPr/>
          </p:nvCxnSpPr>
          <p:spPr>
            <a:xfrm>
              <a:off x="924831" y="2425440"/>
              <a:ext cx="0" cy="242591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B5B5C5D-21EB-139A-0F78-D52F11E2B75A}"/>
                </a:ext>
              </a:extLst>
            </p:cNvPr>
            <p:cNvGrpSpPr/>
            <p:nvPr/>
          </p:nvGrpSpPr>
          <p:grpSpPr>
            <a:xfrm>
              <a:off x="870893" y="2429769"/>
              <a:ext cx="45719" cy="2175018"/>
              <a:chOff x="874536" y="2426125"/>
              <a:chExt cx="57581" cy="2417943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1B537C67-6876-2D61-427E-148E7FB7BFF7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2398195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798C12ED-C76B-A837-EA01-F829B3957D2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2664341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2493F2F4-9B7C-1926-F3F3-E3756AC810A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2930487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FD6CC9A4-0A02-1B54-DC06-5B14CDAE6BA2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3196633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3B52A766-5752-7C04-7DA4-CEBCFA47E55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3462779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13DADE12-685B-BB28-2403-357ABD3FB1B5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2466" y="3728925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5A5C4D87-41CC-E9D8-356A-A743F52B3BF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4000728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2A9CC159-FE42-D65B-CCAE-7B5093386D2D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4272531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A4B9ECD5-1C3F-B9AE-8C11-8B685093CFC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4544334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D03855C3-E2F6-76F3-A1FB-C8E944AB43DA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904188" y="4816138"/>
                <a:ext cx="0" cy="5585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3746C42E-E2AA-D28B-7095-D4494D9FAB02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899012" y="4821891"/>
              <a:ext cx="0" cy="4435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24CF9DD-69EF-0EF1-53A3-8F8E1895C56E}"/>
              </a:ext>
            </a:extLst>
          </p:cNvPr>
          <p:cNvGrpSpPr/>
          <p:nvPr/>
        </p:nvGrpSpPr>
        <p:grpSpPr>
          <a:xfrm>
            <a:off x="422906" y="2339035"/>
            <a:ext cx="427668" cy="2600397"/>
            <a:chOff x="422906" y="2339035"/>
            <a:chExt cx="427668" cy="2600397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46807F2A-6514-FE4A-40A0-BE9023D07296}"/>
                </a:ext>
              </a:extLst>
            </p:cNvPr>
            <p:cNvGrpSpPr/>
            <p:nvPr/>
          </p:nvGrpSpPr>
          <p:grpSpPr>
            <a:xfrm>
              <a:off x="426392" y="2339035"/>
              <a:ext cx="424182" cy="2371400"/>
              <a:chOff x="426392" y="2331748"/>
              <a:chExt cx="424182" cy="2636799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A88DE36-B9B6-DA2F-6BB5-70201F82FFDB}"/>
                  </a:ext>
                </a:extLst>
              </p:cNvPr>
              <p:cNvSpPr txBox="1"/>
              <p:nvPr/>
            </p:nvSpPr>
            <p:spPr>
              <a:xfrm>
                <a:off x="426392" y="2331748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100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4C3A090-3A00-DF1E-05F5-BAC07E5926F4}"/>
                  </a:ext>
                </a:extLst>
              </p:cNvPr>
              <p:cNvSpPr txBox="1"/>
              <p:nvPr/>
            </p:nvSpPr>
            <p:spPr>
              <a:xfrm>
                <a:off x="426392" y="2599235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80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99D35AE-F78E-199F-BAE8-334C9558C9CC}"/>
                  </a:ext>
                </a:extLst>
              </p:cNvPr>
              <p:cNvSpPr txBox="1"/>
              <p:nvPr/>
            </p:nvSpPr>
            <p:spPr>
              <a:xfrm>
                <a:off x="426392" y="2866722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60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AAA111B-2EE3-80C8-79A0-35AC66C54D5C}"/>
                  </a:ext>
                </a:extLst>
              </p:cNvPr>
              <p:cNvSpPr txBox="1"/>
              <p:nvPr/>
            </p:nvSpPr>
            <p:spPr>
              <a:xfrm>
                <a:off x="426392" y="3134209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40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F458F086-C17F-6CC2-7C9E-4DD3FEBC2F6A}"/>
                  </a:ext>
                </a:extLst>
              </p:cNvPr>
              <p:cNvSpPr txBox="1"/>
              <p:nvPr/>
            </p:nvSpPr>
            <p:spPr>
              <a:xfrm>
                <a:off x="426392" y="3401696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20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0D339AF0-EC9D-5B84-8BA8-A108EF4464E2}"/>
                  </a:ext>
                </a:extLst>
              </p:cNvPr>
              <p:cNvSpPr txBox="1"/>
              <p:nvPr/>
            </p:nvSpPr>
            <p:spPr>
              <a:xfrm>
                <a:off x="426392" y="3669183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0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859444B-D526-ED81-AFF4-AD96C8F55F8A}"/>
                  </a:ext>
                </a:extLst>
              </p:cNvPr>
              <p:cNvSpPr txBox="1"/>
              <p:nvPr/>
            </p:nvSpPr>
            <p:spPr>
              <a:xfrm>
                <a:off x="426392" y="3940146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-20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B2E6EA9-3748-6850-A327-F78D4FBECA52}"/>
                  </a:ext>
                </a:extLst>
              </p:cNvPr>
              <p:cNvSpPr txBox="1"/>
              <p:nvPr/>
            </p:nvSpPr>
            <p:spPr>
              <a:xfrm>
                <a:off x="426392" y="4211109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-40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68736F76-2C3A-D372-4E73-539830274778}"/>
                  </a:ext>
                </a:extLst>
              </p:cNvPr>
              <p:cNvSpPr txBox="1"/>
              <p:nvPr/>
            </p:nvSpPr>
            <p:spPr>
              <a:xfrm>
                <a:off x="426392" y="4482072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-60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94D7CFB-C059-C67C-374E-99248C91D9CC}"/>
                  </a:ext>
                </a:extLst>
              </p:cNvPr>
              <p:cNvSpPr txBox="1"/>
              <p:nvPr/>
            </p:nvSpPr>
            <p:spPr>
              <a:xfrm>
                <a:off x="426392" y="4753035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-80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6C5C63C3-2808-8845-37A1-F3ED532C3306}"/>
                </a:ext>
              </a:extLst>
            </p:cNvPr>
            <p:cNvSpPr txBox="1"/>
            <p:nvPr/>
          </p:nvSpPr>
          <p:spPr>
            <a:xfrm>
              <a:off x="422906" y="4745612"/>
              <a:ext cx="424182" cy="19382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400" dirty="0"/>
                <a:t>-100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28930C8A-2C7C-E0CA-CE9C-7EA11395FB65}"/>
              </a:ext>
            </a:extLst>
          </p:cNvPr>
          <p:cNvSpPr txBox="1"/>
          <p:nvPr/>
        </p:nvSpPr>
        <p:spPr>
          <a:xfrm>
            <a:off x="1045302" y="2484500"/>
            <a:ext cx="1384036" cy="26691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sz="1400" dirty="0"/>
              <a:t>1200 mg daily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22EA6EE-BD30-20CE-2D2A-6CAD5395003E}"/>
              </a:ext>
            </a:extLst>
          </p:cNvPr>
          <p:cNvGrpSpPr/>
          <p:nvPr/>
        </p:nvGrpSpPr>
        <p:grpSpPr>
          <a:xfrm>
            <a:off x="4415855" y="2377028"/>
            <a:ext cx="2202629" cy="984746"/>
            <a:chOff x="4415855" y="2377028"/>
            <a:chExt cx="2202629" cy="984746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FFC4BDBD-CD77-17A7-AFEB-6A5BA7E671D7}"/>
                </a:ext>
              </a:extLst>
            </p:cNvPr>
            <p:cNvSpPr txBox="1"/>
            <p:nvPr/>
          </p:nvSpPr>
          <p:spPr>
            <a:xfrm>
              <a:off x="4415855" y="2812153"/>
              <a:ext cx="1016345" cy="54962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r"/>
              <a:r>
                <a:rPr lang="en-US" sz="1400" dirty="0"/>
                <a:t>DCR, % (n)</a:t>
              </a:r>
            </a:p>
            <a:p>
              <a:pPr algn="r"/>
              <a:r>
                <a:rPr lang="en-US" sz="1400" dirty="0"/>
                <a:t>ORR, % (n)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38A6A313-4171-93C8-72D5-05B0BAE714A6}"/>
                </a:ext>
              </a:extLst>
            </p:cNvPr>
            <p:cNvSpPr txBox="1"/>
            <p:nvPr/>
          </p:nvSpPr>
          <p:spPr>
            <a:xfrm>
              <a:off x="5243993" y="2377028"/>
              <a:ext cx="1374491" cy="914276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1200 mg daily</a:t>
              </a:r>
            </a:p>
            <a:p>
              <a:pPr algn="ctr"/>
              <a:r>
                <a:rPr lang="en-US" sz="1400" dirty="0"/>
                <a:t>(n = 41)</a:t>
              </a:r>
            </a:p>
            <a:p>
              <a:pPr algn="ctr"/>
              <a:r>
                <a:rPr lang="en-US" sz="1400" dirty="0"/>
                <a:t>78% (32)</a:t>
              </a:r>
            </a:p>
            <a:p>
              <a:pPr algn="ctr"/>
              <a:r>
                <a:rPr lang="en-US" sz="1400" dirty="0"/>
                <a:t>37% (15)</a:t>
              </a:r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675C1BBD-ED8A-F55C-6CCD-1184F2BE7603}"/>
              </a:ext>
            </a:extLst>
          </p:cNvPr>
          <p:cNvSpPr/>
          <p:nvPr/>
        </p:nvSpPr>
        <p:spPr>
          <a:xfrm>
            <a:off x="943048" y="3350844"/>
            <a:ext cx="122896" cy="2839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AFBF100-E1DD-4A48-F1BD-7323BE05774E}"/>
              </a:ext>
            </a:extLst>
          </p:cNvPr>
          <p:cNvSpPr/>
          <p:nvPr/>
        </p:nvSpPr>
        <p:spPr>
          <a:xfrm>
            <a:off x="1090891" y="3429000"/>
            <a:ext cx="122896" cy="2057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49B1CB19-3F21-CEF3-1689-64DA661FEB6D}"/>
              </a:ext>
            </a:extLst>
          </p:cNvPr>
          <p:cNvSpPr/>
          <p:nvPr/>
        </p:nvSpPr>
        <p:spPr>
          <a:xfrm>
            <a:off x="1238734" y="3468950"/>
            <a:ext cx="122896" cy="1658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A7BC6AC0-9A5C-08EE-AA04-17C6EEC966C9}"/>
              </a:ext>
            </a:extLst>
          </p:cNvPr>
          <p:cNvSpPr/>
          <p:nvPr/>
        </p:nvSpPr>
        <p:spPr>
          <a:xfrm>
            <a:off x="1386577" y="3565285"/>
            <a:ext cx="122896" cy="694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AC1B668-409F-E931-4ADE-B196147BC67C}"/>
              </a:ext>
            </a:extLst>
          </p:cNvPr>
          <p:cNvSpPr/>
          <p:nvPr/>
        </p:nvSpPr>
        <p:spPr>
          <a:xfrm>
            <a:off x="1534420" y="3622464"/>
            <a:ext cx="122896" cy="182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8618F839-91A0-DAF7-4877-833FB055326E}"/>
              </a:ext>
            </a:extLst>
          </p:cNvPr>
          <p:cNvSpPr/>
          <p:nvPr/>
        </p:nvSpPr>
        <p:spPr>
          <a:xfrm>
            <a:off x="1682263" y="3622464"/>
            <a:ext cx="122896" cy="182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340A762F-C23E-27DA-A366-3E7F10D8295F}"/>
              </a:ext>
            </a:extLst>
          </p:cNvPr>
          <p:cNvSpPr/>
          <p:nvPr/>
        </p:nvSpPr>
        <p:spPr>
          <a:xfrm>
            <a:off x="1830106" y="3622464"/>
            <a:ext cx="122896" cy="182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508A10A-15AA-D830-2254-057E464982CA}"/>
              </a:ext>
            </a:extLst>
          </p:cNvPr>
          <p:cNvSpPr/>
          <p:nvPr/>
        </p:nvSpPr>
        <p:spPr>
          <a:xfrm>
            <a:off x="1977949" y="3622464"/>
            <a:ext cx="122896" cy="182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188C93A-638F-CF73-F102-1CB0C6683065}"/>
              </a:ext>
            </a:extLst>
          </p:cNvPr>
          <p:cNvSpPr/>
          <p:nvPr/>
        </p:nvSpPr>
        <p:spPr>
          <a:xfrm flipV="1">
            <a:off x="2125792" y="3638854"/>
            <a:ext cx="122896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3B40DDA-5BD4-47E7-8C2E-E037D8CC6D8D}"/>
              </a:ext>
            </a:extLst>
          </p:cNvPr>
          <p:cNvSpPr/>
          <p:nvPr/>
        </p:nvSpPr>
        <p:spPr>
          <a:xfrm flipV="1">
            <a:off x="2273635" y="3638381"/>
            <a:ext cx="122896" cy="54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734E301-8C23-E4EB-5202-4F26B4EE5DD2}"/>
              </a:ext>
            </a:extLst>
          </p:cNvPr>
          <p:cNvSpPr/>
          <p:nvPr/>
        </p:nvSpPr>
        <p:spPr>
          <a:xfrm flipV="1">
            <a:off x="2421478" y="3636260"/>
            <a:ext cx="122896" cy="811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17DD1DA-7E92-A6E7-97F0-FF2CEC2C68B8}"/>
              </a:ext>
            </a:extLst>
          </p:cNvPr>
          <p:cNvSpPr/>
          <p:nvPr/>
        </p:nvSpPr>
        <p:spPr>
          <a:xfrm flipV="1">
            <a:off x="2569321" y="3634749"/>
            <a:ext cx="122896" cy="100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E307C36-CCF7-D30E-92FA-8B1DCEAD94FC}"/>
              </a:ext>
            </a:extLst>
          </p:cNvPr>
          <p:cNvSpPr/>
          <p:nvPr/>
        </p:nvSpPr>
        <p:spPr>
          <a:xfrm flipV="1">
            <a:off x="2717164" y="3637448"/>
            <a:ext cx="122896" cy="100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B80EA0A7-5E0C-9F2C-7835-EF10FB0B6AAA}"/>
              </a:ext>
            </a:extLst>
          </p:cNvPr>
          <p:cNvSpPr/>
          <p:nvPr/>
        </p:nvSpPr>
        <p:spPr>
          <a:xfrm flipV="1">
            <a:off x="2865007" y="3638382"/>
            <a:ext cx="122896" cy="1009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91AE5A73-0B30-4E74-2B65-D5C89591DF03}"/>
              </a:ext>
            </a:extLst>
          </p:cNvPr>
          <p:cNvSpPr/>
          <p:nvPr/>
        </p:nvSpPr>
        <p:spPr>
          <a:xfrm flipV="1">
            <a:off x="3012850" y="3638764"/>
            <a:ext cx="122896" cy="116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015868B-89D1-FE42-7DFC-BB1735F4F061}"/>
              </a:ext>
            </a:extLst>
          </p:cNvPr>
          <p:cNvSpPr/>
          <p:nvPr/>
        </p:nvSpPr>
        <p:spPr>
          <a:xfrm flipV="1">
            <a:off x="3160693" y="3638763"/>
            <a:ext cx="122896" cy="159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9572A7B-71B3-851E-F459-64CA1936316B}"/>
              </a:ext>
            </a:extLst>
          </p:cNvPr>
          <p:cNvSpPr/>
          <p:nvPr/>
        </p:nvSpPr>
        <p:spPr>
          <a:xfrm flipV="1">
            <a:off x="3308536" y="3638763"/>
            <a:ext cx="122896" cy="1804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EC44670-0D91-3817-16D9-061447C6AE4E}"/>
              </a:ext>
            </a:extLst>
          </p:cNvPr>
          <p:cNvSpPr/>
          <p:nvPr/>
        </p:nvSpPr>
        <p:spPr>
          <a:xfrm flipV="1">
            <a:off x="3456379" y="3638763"/>
            <a:ext cx="122896" cy="2043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7805DC1B-7468-7853-0C07-11AA4D751FC7}"/>
              </a:ext>
            </a:extLst>
          </p:cNvPr>
          <p:cNvSpPr/>
          <p:nvPr/>
        </p:nvSpPr>
        <p:spPr>
          <a:xfrm flipV="1">
            <a:off x="3604222" y="3638763"/>
            <a:ext cx="122896" cy="2621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39CD2842-A147-C73D-30FE-C2154880C9D4}"/>
              </a:ext>
            </a:extLst>
          </p:cNvPr>
          <p:cNvSpPr/>
          <p:nvPr/>
        </p:nvSpPr>
        <p:spPr>
          <a:xfrm flipV="1">
            <a:off x="3752065" y="3638762"/>
            <a:ext cx="122896" cy="290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DC7D0FE-15A1-D6F9-8A78-5D8AB616A7D9}"/>
              </a:ext>
            </a:extLst>
          </p:cNvPr>
          <p:cNvSpPr/>
          <p:nvPr/>
        </p:nvSpPr>
        <p:spPr>
          <a:xfrm flipV="1">
            <a:off x="3899908" y="3638761"/>
            <a:ext cx="122896" cy="3105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A865E0E-45FC-296A-418C-7A515B7480DE}"/>
              </a:ext>
            </a:extLst>
          </p:cNvPr>
          <p:cNvSpPr/>
          <p:nvPr/>
        </p:nvSpPr>
        <p:spPr>
          <a:xfrm flipV="1">
            <a:off x="4047751" y="3638760"/>
            <a:ext cx="122896" cy="3490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E3D9D25-3BF8-EB57-869D-F6B9141175E5}"/>
              </a:ext>
            </a:extLst>
          </p:cNvPr>
          <p:cNvSpPr/>
          <p:nvPr/>
        </p:nvSpPr>
        <p:spPr>
          <a:xfrm flipV="1">
            <a:off x="4195594" y="3637448"/>
            <a:ext cx="122896" cy="356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1A94210F-C8A5-E4DC-4444-9610BFDFDE2E}"/>
              </a:ext>
            </a:extLst>
          </p:cNvPr>
          <p:cNvSpPr/>
          <p:nvPr/>
        </p:nvSpPr>
        <p:spPr>
          <a:xfrm flipV="1">
            <a:off x="4343437" y="3642403"/>
            <a:ext cx="122896" cy="3490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911374BD-180B-4089-3A80-1C7E9FEA3C65}"/>
              </a:ext>
            </a:extLst>
          </p:cNvPr>
          <p:cNvSpPr/>
          <p:nvPr/>
        </p:nvSpPr>
        <p:spPr>
          <a:xfrm flipV="1">
            <a:off x="4491280" y="3635116"/>
            <a:ext cx="122896" cy="3673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BE07D2BD-D260-4451-78D7-4EAF264B19B0}"/>
              </a:ext>
            </a:extLst>
          </p:cNvPr>
          <p:cNvSpPr/>
          <p:nvPr/>
        </p:nvSpPr>
        <p:spPr>
          <a:xfrm flipV="1">
            <a:off x="4639123" y="3634749"/>
            <a:ext cx="122896" cy="3887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4D3C75A2-0882-9669-02FE-85FCE207E5CA}"/>
              </a:ext>
            </a:extLst>
          </p:cNvPr>
          <p:cNvSpPr/>
          <p:nvPr/>
        </p:nvSpPr>
        <p:spPr>
          <a:xfrm flipV="1">
            <a:off x="4786966" y="3642403"/>
            <a:ext cx="122896" cy="3887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1708C1FA-FA94-8A8A-975A-A6EA089D4A52}"/>
              </a:ext>
            </a:extLst>
          </p:cNvPr>
          <p:cNvSpPr/>
          <p:nvPr/>
        </p:nvSpPr>
        <p:spPr>
          <a:xfrm flipV="1">
            <a:off x="4934809" y="3637357"/>
            <a:ext cx="122896" cy="3953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153D5568-D10C-BA8D-B569-50D1B092F474}"/>
              </a:ext>
            </a:extLst>
          </p:cNvPr>
          <p:cNvSpPr/>
          <p:nvPr/>
        </p:nvSpPr>
        <p:spPr>
          <a:xfrm flipV="1">
            <a:off x="5082652" y="3637448"/>
            <a:ext cx="122896" cy="3953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77AB8F5A-6CB0-29FF-8ED6-4E70F7281B26}"/>
              </a:ext>
            </a:extLst>
          </p:cNvPr>
          <p:cNvSpPr/>
          <p:nvPr/>
        </p:nvSpPr>
        <p:spPr>
          <a:xfrm flipV="1">
            <a:off x="5230495" y="3638760"/>
            <a:ext cx="122896" cy="4552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D6604248-8D0A-B155-84E9-6F0AE9003C72}"/>
              </a:ext>
            </a:extLst>
          </p:cNvPr>
          <p:cNvSpPr/>
          <p:nvPr/>
        </p:nvSpPr>
        <p:spPr>
          <a:xfrm flipV="1">
            <a:off x="5378338" y="3637876"/>
            <a:ext cx="122896" cy="4552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DC8EEBB5-DD2C-128A-FDD0-615979BD163B}"/>
              </a:ext>
            </a:extLst>
          </p:cNvPr>
          <p:cNvSpPr/>
          <p:nvPr/>
        </p:nvSpPr>
        <p:spPr>
          <a:xfrm flipV="1">
            <a:off x="5526181" y="3638382"/>
            <a:ext cx="122896" cy="48003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07C10CCC-BF08-8FFF-8631-DDD718C55D56}"/>
              </a:ext>
            </a:extLst>
          </p:cNvPr>
          <p:cNvSpPr/>
          <p:nvPr/>
        </p:nvSpPr>
        <p:spPr>
          <a:xfrm flipV="1">
            <a:off x="5674024" y="3638382"/>
            <a:ext cx="122896" cy="49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47C55778-69CF-1F11-EE13-E88E6DA3030A}"/>
              </a:ext>
            </a:extLst>
          </p:cNvPr>
          <p:cNvSpPr/>
          <p:nvPr/>
        </p:nvSpPr>
        <p:spPr>
          <a:xfrm flipV="1">
            <a:off x="5821867" y="3638382"/>
            <a:ext cx="122896" cy="507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4C9F68F2-B325-C162-9076-D42FAB1611B2}"/>
              </a:ext>
            </a:extLst>
          </p:cNvPr>
          <p:cNvSpPr/>
          <p:nvPr/>
        </p:nvSpPr>
        <p:spPr>
          <a:xfrm flipV="1">
            <a:off x="5969710" y="3638382"/>
            <a:ext cx="122896" cy="5235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53DCBD2E-B125-02D7-6803-16101E531192}"/>
              </a:ext>
            </a:extLst>
          </p:cNvPr>
          <p:cNvSpPr/>
          <p:nvPr/>
        </p:nvSpPr>
        <p:spPr>
          <a:xfrm flipV="1">
            <a:off x="6117553" y="3642403"/>
            <a:ext cx="122896" cy="5430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CB30260C-66FC-3CDA-5981-E02C967D638B}"/>
              </a:ext>
            </a:extLst>
          </p:cNvPr>
          <p:cNvSpPr/>
          <p:nvPr/>
        </p:nvSpPr>
        <p:spPr>
          <a:xfrm flipV="1">
            <a:off x="6265396" y="3638381"/>
            <a:ext cx="122896" cy="609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2576CA70-FECB-E4FE-49E8-64E4FB40F958}"/>
              </a:ext>
            </a:extLst>
          </p:cNvPr>
          <p:cNvSpPr/>
          <p:nvPr/>
        </p:nvSpPr>
        <p:spPr>
          <a:xfrm flipV="1">
            <a:off x="6413239" y="3638381"/>
            <a:ext cx="122896" cy="7071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6F2A4222-FFEB-C411-EBEC-5063A69B7353}"/>
              </a:ext>
            </a:extLst>
          </p:cNvPr>
          <p:cNvSpPr/>
          <p:nvPr/>
        </p:nvSpPr>
        <p:spPr>
          <a:xfrm flipV="1">
            <a:off x="6561071" y="3638381"/>
            <a:ext cx="122896" cy="9633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D784B22-29BF-854D-942D-15F39E69900E}"/>
              </a:ext>
            </a:extLst>
          </p:cNvPr>
          <p:cNvCxnSpPr>
            <a:cxnSpLocks/>
          </p:cNvCxnSpPr>
          <p:nvPr/>
        </p:nvCxnSpPr>
        <p:spPr>
          <a:xfrm>
            <a:off x="930396" y="3634753"/>
            <a:ext cx="581098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>
            <a:extLst>
              <a:ext uri="{FF2B5EF4-FFF2-40B4-BE49-F238E27FC236}">
                <a16:creationId xmlns:a16="http://schemas.microsoft.com/office/drawing/2014/main" id="{D2DCACAE-A37C-022F-A254-043B7B6B82AF}"/>
              </a:ext>
            </a:extLst>
          </p:cNvPr>
          <p:cNvSpPr txBox="1"/>
          <p:nvPr/>
        </p:nvSpPr>
        <p:spPr>
          <a:xfrm rot="16200000">
            <a:off x="5289495" y="3517403"/>
            <a:ext cx="3342118" cy="27095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Best Change From Baseline (%)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CC345FBF-FA5F-42A1-C6D4-8B08379965A8}"/>
              </a:ext>
            </a:extLst>
          </p:cNvPr>
          <p:cNvCxnSpPr>
            <a:cxnSpLocks/>
          </p:cNvCxnSpPr>
          <p:nvPr/>
        </p:nvCxnSpPr>
        <p:spPr>
          <a:xfrm>
            <a:off x="7552698" y="2444423"/>
            <a:ext cx="0" cy="243151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9E95F45C-8B8C-8B49-9251-6C43FAE8DF29}"/>
              </a:ext>
            </a:extLst>
          </p:cNvPr>
          <p:cNvGrpSpPr/>
          <p:nvPr/>
        </p:nvGrpSpPr>
        <p:grpSpPr>
          <a:xfrm>
            <a:off x="7486317" y="2452150"/>
            <a:ext cx="66382" cy="2405762"/>
            <a:chOff x="7486317" y="2452150"/>
            <a:chExt cx="66382" cy="2405762"/>
          </a:xfrm>
        </p:grpSpPr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14C250C-A217-855A-A30C-AC8AD6F53020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2422881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A2239B09-DE59-3F56-FD84-7CF6082506C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2663457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67B91BAC-6E5C-44E8-DC03-5E42A95461D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2904033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B5D3E991-AB9E-0629-280F-858CCB240EAB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3144609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F3BB401-7C6B-A677-1AC3-F0208393E3F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3385185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B456F502-5D94-46CC-AF55-3D1A08AF2B47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5586" y="3625761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C1B4D935-FB12-B159-D06F-0D8E4180CA71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3866337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3F19E545-1212-930B-A0BC-E9C2B67563BC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4106913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FC72CA3E-8D0C-667C-5244-1A2DE5E85E18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4347489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674596E3-1F80-FCB8-860D-CD0CBC798EE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17390" y="4588065"/>
              <a:ext cx="0" cy="5853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609BD293-797A-A69B-4B89-3FDEEB5F9D99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523429" y="4828642"/>
              <a:ext cx="0" cy="5854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152F22E3-0814-4136-D408-FCDB96C3240B}"/>
              </a:ext>
            </a:extLst>
          </p:cNvPr>
          <p:cNvGrpSpPr/>
          <p:nvPr/>
        </p:nvGrpSpPr>
        <p:grpSpPr>
          <a:xfrm>
            <a:off x="7020752" y="2353682"/>
            <a:ext cx="427668" cy="2600397"/>
            <a:chOff x="422906" y="2339035"/>
            <a:chExt cx="427668" cy="2600397"/>
          </a:xfrm>
        </p:grpSpPr>
        <p:grpSp>
          <p:nvGrpSpPr>
            <p:cNvPr id="169" name="Group 168">
              <a:extLst>
                <a:ext uri="{FF2B5EF4-FFF2-40B4-BE49-F238E27FC236}">
                  <a16:creationId xmlns:a16="http://schemas.microsoft.com/office/drawing/2014/main" id="{47DE6B39-D736-A0A7-B071-E028C8B383A5}"/>
                </a:ext>
              </a:extLst>
            </p:cNvPr>
            <p:cNvGrpSpPr/>
            <p:nvPr/>
          </p:nvGrpSpPr>
          <p:grpSpPr>
            <a:xfrm>
              <a:off x="426392" y="2339035"/>
              <a:ext cx="424182" cy="2371400"/>
              <a:chOff x="426392" y="2331748"/>
              <a:chExt cx="424182" cy="2636799"/>
            </a:xfrm>
          </p:grpSpPr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E88A08ED-A4CD-F6D8-B36E-D2578DE8438F}"/>
                  </a:ext>
                </a:extLst>
              </p:cNvPr>
              <p:cNvSpPr txBox="1"/>
              <p:nvPr/>
            </p:nvSpPr>
            <p:spPr>
              <a:xfrm>
                <a:off x="426392" y="2331748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100</a:t>
                </a:r>
              </a:p>
            </p:txBody>
          </p:sp>
          <p:sp>
            <p:nvSpPr>
              <p:cNvPr id="172" name="TextBox 171">
                <a:extLst>
                  <a:ext uri="{FF2B5EF4-FFF2-40B4-BE49-F238E27FC236}">
                    <a16:creationId xmlns:a16="http://schemas.microsoft.com/office/drawing/2014/main" id="{009077FE-C0F1-6958-1EFE-535946028CBD}"/>
                  </a:ext>
                </a:extLst>
              </p:cNvPr>
              <p:cNvSpPr txBox="1"/>
              <p:nvPr/>
            </p:nvSpPr>
            <p:spPr>
              <a:xfrm>
                <a:off x="426392" y="2599235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80</a:t>
                </a:r>
              </a:p>
            </p:txBody>
          </p:sp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19D8A2DB-BF12-B9E7-0B64-BD01E9EEF250}"/>
                  </a:ext>
                </a:extLst>
              </p:cNvPr>
              <p:cNvSpPr txBox="1"/>
              <p:nvPr/>
            </p:nvSpPr>
            <p:spPr>
              <a:xfrm>
                <a:off x="426392" y="2866722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60</a:t>
                </a:r>
              </a:p>
            </p:txBody>
          </p:sp>
          <p:sp>
            <p:nvSpPr>
              <p:cNvPr id="174" name="TextBox 173">
                <a:extLst>
                  <a:ext uri="{FF2B5EF4-FFF2-40B4-BE49-F238E27FC236}">
                    <a16:creationId xmlns:a16="http://schemas.microsoft.com/office/drawing/2014/main" id="{525EAE05-231A-5276-6F15-4EA2B7F71763}"/>
                  </a:ext>
                </a:extLst>
              </p:cNvPr>
              <p:cNvSpPr txBox="1"/>
              <p:nvPr/>
            </p:nvSpPr>
            <p:spPr>
              <a:xfrm>
                <a:off x="426392" y="3134209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40</a:t>
                </a:r>
              </a:p>
            </p:txBody>
          </p:sp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6DBA642E-38EC-CB98-B1C5-B840EE0529A0}"/>
                  </a:ext>
                </a:extLst>
              </p:cNvPr>
              <p:cNvSpPr txBox="1"/>
              <p:nvPr/>
            </p:nvSpPr>
            <p:spPr>
              <a:xfrm>
                <a:off x="426392" y="3401696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20</a:t>
                </a:r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22588B51-BCC6-828F-7073-4B5C984EBF36}"/>
                  </a:ext>
                </a:extLst>
              </p:cNvPr>
              <p:cNvSpPr txBox="1"/>
              <p:nvPr/>
            </p:nvSpPr>
            <p:spPr>
              <a:xfrm>
                <a:off x="426392" y="3669183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0</a:t>
                </a: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531D2569-37F0-6F7A-3EE4-DD8320A0F114}"/>
                  </a:ext>
                </a:extLst>
              </p:cNvPr>
              <p:cNvSpPr txBox="1"/>
              <p:nvPr/>
            </p:nvSpPr>
            <p:spPr>
              <a:xfrm>
                <a:off x="426392" y="3940146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-20</a:t>
                </a:r>
              </a:p>
            </p:txBody>
          </p:sp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74914734-0DA1-471B-6ED1-58CC5DA1CE99}"/>
                  </a:ext>
                </a:extLst>
              </p:cNvPr>
              <p:cNvSpPr txBox="1"/>
              <p:nvPr/>
            </p:nvSpPr>
            <p:spPr>
              <a:xfrm>
                <a:off x="426392" y="4211109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-40</a:t>
                </a:r>
              </a:p>
            </p:txBody>
          </p:sp>
          <p:sp>
            <p:nvSpPr>
              <p:cNvPr id="179" name="TextBox 178">
                <a:extLst>
                  <a:ext uri="{FF2B5EF4-FFF2-40B4-BE49-F238E27FC236}">
                    <a16:creationId xmlns:a16="http://schemas.microsoft.com/office/drawing/2014/main" id="{B92297D3-77A7-AC5A-7FDF-616B66947E10}"/>
                  </a:ext>
                </a:extLst>
              </p:cNvPr>
              <p:cNvSpPr txBox="1"/>
              <p:nvPr/>
            </p:nvSpPr>
            <p:spPr>
              <a:xfrm>
                <a:off x="426392" y="4482072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-60</a:t>
                </a:r>
              </a:p>
            </p:txBody>
          </p:sp>
          <p:sp>
            <p:nvSpPr>
              <p:cNvPr id="180" name="TextBox 179">
                <a:extLst>
                  <a:ext uri="{FF2B5EF4-FFF2-40B4-BE49-F238E27FC236}">
                    <a16:creationId xmlns:a16="http://schemas.microsoft.com/office/drawing/2014/main" id="{EA81E06E-C09C-355A-DBED-D6D133CE4D2F}"/>
                  </a:ext>
                </a:extLst>
              </p:cNvPr>
              <p:cNvSpPr txBox="1"/>
              <p:nvPr/>
            </p:nvSpPr>
            <p:spPr>
              <a:xfrm>
                <a:off x="426392" y="4753035"/>
                <a:ext cx="424182" cy="215512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r"/>
                <a:r>
                  <a:rPr lang="en-US" sz="1400" dirty="0"/>
                  <a:t>-80</a:t>
                </a:r>
              </a:p>
            </p:txBody>
          </p:sp>
        </p:grp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EB289BCE-346C-CB4A-6C3D-9DD50A1B7A11}"/>
                </a:ext>
              </a:extLst>
            </p:cNvPr>
            <p:cNvSpPr txBox="1"/>
            <p:nvPr/>
          </p:nvSpPr>
          <p:spPr>
            <a:xfrm>
              <a:off x="422906" y="4745612"/>
              <a:ext cx="424182" cy="19382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400" dirty="0"/>
                <a:t>-100</a:t>
              </a:r>
            </a:p>
          </p:txBody>
        </p:sp>
      </p:grpSp>
      <p:sp>
        <p:nvSpPr>
          <p:cNvPr id="182" name="Rectangle 181">
            <a:extLst>
              <a:ext uri="{FF2B5EF4-FFF2-40B4-BE49-F238E27FC236}">
                <a16:creationId xmlns:a16="http://schemas.microsoft.com/office/drawing/2014/main" id="{8C75CCD7-0B42-C931-972C-3F1F39370689}"/>
              </a:ext>
            </a:extLst>
          </p:cNvPr>
          <p:cNvSpPr/>
          <p:nvPr/>
        </p:nvSpPr>
        <p:spPr>
          <a:xfrm>
            <a:off x="7602611" y="3488256"/>
            <a:ext cx="166709" cy="17192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F4765688-67B6-9D26-759A-4E77D74888DA}"/>
              </a:ext>
            </a:extLst>
          </p:cNvPr>
          <p:cNvGrpSpPr/>
          <p:nvPr/>
        </p:nvGrpSpPr>
        <p:grpSpPr>
          <a:xfrm>
            <a:off x="7852822" y="2155077"/>
            <a:ext cx="1447320" cy="491109"/>
            <a:chOff x="7612269" y="2157104"/>
            <a:chExt cx="1447320" cy="491109"/>
          </a:xfrm>
        </p:grpSpPr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5BA0A587-DE60-B9B4-8E98-D955DF0AEDF2}"/>
                </a:ext>
              </a:extLst>
            </p:cNvPr>
            <p:cNvSpPr txBox="1"/>
            <p:nvPr/>
          </p:nvSpPr>
          <p:spPr>
            <a:xfrm>
              <a:off x="7776199" y="2157104"/>
              <a:ext cx="1283390" cy="266912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400" dirty="0"/>
                <a:t>600 mg daily</a:t>
              </a: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39AC2145-2A97-F9F5-9087-E9347C98ACE4}"/>
                </a:ext>
              </a:extLst>
            </p:cNvPr>
            <p:cNvSpPr/>
            <p:nvPr/>
          </p:nvSpPr>
          <p:spPr>
            <a:xfrm>
              <a:off x="7612269" y="2189751"/>
              <a:ext cx="129882" cy="1298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7BA3EF5A-5DAF-03A3-3631-04909A03AC34}"/>
                </a:ext>
              </a:extLst>
            </p:cNvPr>
            <p:cNvSpPr txBox="1"/>
            <p:nvPr/>
          </p:nvSpPr>
          <p:spPr>
            <a:xfrm>
              <a:off x="7776199" y="2381301"/>
              <a:ext cx="1283390" cy="266912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400" dirty="0"/>
                <a:t>1200 mg daily</a:t>
              </a: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E670FBCD-B29A-AD41-3276-2B5483C3C2C9}"/>
                </a:ext>
              </a:extLst>
            </p:cNvPr>
            <p:cNvSpPr/>
            <p:nvPr/>
          </p:nvSpPr>
          <p:spPr>
            <a:xfrm>
              <a:off x="7612269" y="2413948"/>
              <a:ext cx="129882" cy="1298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3E55A91C-4103-C86F-FC24-94A7EC7D92D1}"/>
              </a:ext>
            </a:extLst>
          </p:cNvPr>
          <p:cNvGrpSpPr/>
          <p:nvPr/>
        </p:nvGrpSpPr>
        <p:grpSpPr>
          <a:xfrm>
            <a:off x="8531184" y="2267075"/>
            <a:ext cx="3485265" cy="1193363"/>
            <a:chOff x="8714407" y="1399916"/>
            <a:chExt cx="3485265" cy="1193363"/>
          </a:xfrm>
        </p:grpSpPr>
        <p:sp>
          <p:nvSpPr>
            <p:cNvPr id="214" name="TextBox 213">
              <a:extLst>
                <a:ext uri="{FF2B5EF4-FFF2-40B4-BE49-F238E27FC236}">
                  <a16:creationId xmlns:a16="http://schemas.microsoft.com/office/drawing/2014/main" id="{FD014164-18C9-E3B3-D6A6-4CA162453972}"/>
                </a:ext>
              </a:extLst>
            </p:cNvPr>
            <p:cNvSpPr txBox="1"/>
            <p:nvPr/>
          </p:nvSpPr>
          <p:spPr>
            <a:xfrm>
              <a:off x="8714407" y="2043658"/>
              <a:ext cx="1016345" cy="54962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r"/>
              <a:r>
                <a:rPr lang="en-US" sz="1400" dirty="0"/>
                <a:t>DCR, % (n)</a:t>
              </a:r>
            </a:p>
            <a:p>
              <a:pPr algn="r"/>
              <a:r>
                <a:rPr lang="en-US" sz="1400" dirty="0"/>
                <a:t>ORR, % (n)</a:t>
              </a:r>
            </a:p>
          </p:txBody>
        </p:sp>
        <p:sp>
          <p:nvSpPr>
            <p:cNvPr id="215" name="TextBox 214">
              <a:extLst>
                <a:ext uri="{FF2B5EF4-FFF2-40B4-BE49-F238E27FC236}">
                  <a16:creationId xmlns:a16="http://schemas.microsoft.com/office/drawing/2014/main" id="{327E7384-82A7-D223-2775-EADCDD8BF677}"/>
                </a:ext>
              </a:extLst>
            </p:cNvPr>
            <p:cNvSpPr txBox="1"/>
            <p:nvPr/>
          </p:nvSpPr>
          <p:spPr>
            <a:xfrm>
              <a:off x="9542545" y="1403104"/>
              <a:ext cx="1374491" cy="914276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600 mg daily </a:t>
              </a:r>
              <a:br>
                <a:rPr lang="en-US" sz="1400" dirty="0"/>
              </a:br>
              <a:r>
                <a:rPr lang="en-US" sz="1400" dirty="0"/>
                <a:t>+ CT</a:t>
              </a:r>
            </a:p>
            <a:p>
              <a:pPr algn="ctr"/>
              <a:r>
                <a:rPr lang="en-US" sz="1400" dirty="0"/>
                <a:t>(n = 15)</a:t>
              </a:r>
            </a:p>
            <a:p>
              <a:pPr algn="ctr"/>
              <a:r>
                <a:rPr lang="en-US" sz="1400" dirty="0"/>
                <a:t>87% (13)</a:t>
              </a:r>
            </a:p>
            <a:p>
              <a:pPr algn="ctr"/>
              <a:r>
                <a:rPr lang="en-US" sz="1400" dirty="0"/>
                <a:t>27% (4)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DB5F10F6-CD95-4C00-981F-432C76ED9F44}"/>
                </a:ext>
              </a:extLst>
            </p:cNvPr>
            <p:cNvSpPr txBox="1"/>
            <p:nvPr/>
          </p:nvSpPr>
          <p:spPr>
            <a:xfrm>
              <a:off x="10825181" y="1399916"/>
              <a:ext cx="1374491" cy="914276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400" dirty="0"/>
                <a:t>1200 mg daily + CT</a:t>
              </a:r>
            </a:p>
            <a:p>
              <a:pPr algn="ctr"/>
              <a:r>
                <a:rPr lang="en-US" sz="1400" dirty="0"/>
                <a:t>(n = 8)</a:t>
              </a:r>
            </a:p>
            <a:p>
              <a:pPr algn="ctr"/>
              <a:r>
                <a:rPr lang="en-US" sz="1400" dirty="0"/>
                <a:t>88% (7)</a:t>
              </a:r>
            </a:p>
            <a:p>
              <a:pPr algn="ctr"/>
              <a:r>
                <a:rPr lang="en-US" sz="1400" dirty="0"/>
                <a:t>50% (4)</a:t>
              </a:r>
            </a:p>
          </p:txBody>
        </p:sp>
      </p:grpSp>
      <p:sp>
        <p:nvSpPr>
          <p:cNvPr id="218" name="Rectangle 217">
            <a:extLst>
              <a:ext uri="{FF2B5EF4-FFF2-40B4-BE49-F238E27FC236}">
                <a16:creationId xmlns:a16="http://schemas.microsoft.com/office/drawing/2014/main" id="{DDBBC0FA-CF8E-6E21-1835-2FCDC32F0365}"/>
              </a:ext>
            </a:extLst>
          </p:cNvPr>
          <p:cNvSpPr/>
          <p:nvPr/>
        </p:nvSpPr>
        <p:spPr>
          <a:xfrm>
            <a:off x="7795185" y="3484981"/>
            <a:ext cx="166709" cy="17192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A4588BD1-7DE9-0D77-510E-2B3F2ADBA755}"/>
              </a:ext>
            </a:extLst>
          </p:cNvPr>
          <p:cNvSpPr/>
          <p:nvPr/>
        </p:nvSpPr>
        <p:spPr>
          <a:xfrm>
            <a:off x="8372907" y="3656904"/>
            <a:ext cx="166709" cy="1600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Rectangle 219">
            <a:extLst>
              <a:ext uri="{FF2B5EF4-FFF2-40B4-BE49-F238E27FC236}">
                <a16:creationId xmlns:a16="http://schemas.microsoft.com/office/drawing/2014/main" id="{0471147A-5537-577E-2E41-02925DBB2987}"/>
              </a:ext>
            </a:extLst>
          </p:cNvPr>
          <p:cNvSpPr/>
          <p:nvPr/>
        </p:nvSpPr>
        <p:spPr>
          <a:xfrm>
            <a:off x="8565481" y="3656904"/>
            <a:ext cx="166709" cy="2127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89F16BF4-9766-7F1F-D39C-D5D942ABB595}"/>
              </a:ext>
            </a:extLst>
          </p:cNvPr>
          <p:cNvSpPr/>
          <p:nvPr/>
        </p:nvSpPr>
        <p:spPr>
          <a:xfrm>
            <a:off x="7987759" y="3657905"/>
            <a:ext cx="166709" cy="1828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9BDB62DF-57F0-64E0-510E-99FAA67AFCF3}"/>
              </a:ext>
            </a:extLst>
          </p:cNvPr>
          <p:cNvSpPr/>
          <p:nvPr/>
        </p:nvSpPr>
        <p:spPr>
          <a:xfrm>
            <a:off x="8180333" y="3657810"/>
            <a:ext cx="166709" cy="1828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0FB3CF10-22AA-BBBB-8594-A1981F6D593D}"/>
              </a:ext>
            </a:extLst>
          </p:cNvPr>
          <p:cNvSpPr/>
          <p:nvPr/>
        </p:nvSpPr>
        <p:spPr>
          <a:xfrm>
            <a:off x="8758055" y="3649593"/>
            <a:ext cx="166709" cy="2835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E5100926-7B94-1507-FE10-B1FAA4C507A3}"/>
              </a:ext>
            </a:extLst>
          </p:cNvPr>
          <p:cNvSpPr/>
          <p:nvPr/>
        </p:nvSpPr>
        <p:spPr>
          <a:xfrm>
            <a:off x="8950629" y="3660527"/>
            <a:ext cx="166709" cy="2835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12967552-6520-47E7-42A5-D4D659B8336F}"/>
              </a:ext>
            </a:extLst>
          </p:cNvPr>
          <p:cNvSpPr/>
          <p:nvPr/>
        </p:nvSpPr>
        <p:spPr>
          <a:xfrm>
            <a:off x="9143203" y="3653944"/>
            <a:ext cx="166709" cy="2981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D48800CB-6ABD-03DE-3342-7F1DC44592F6}"/>
              </a:ext>
            </a:extLst>
          </p:cNvPr>
          <p:cNvSpPr/>
          <p:nvPr/>
        </p:nvSpPr>
        <p:spPr>
          <a:xfrm>
            <a:off x="9335777" y="3656838"/>
            <a:ext cx="166709" cy="2981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Rectangle 226">
            <a:extLst>
              <a:ext uri="{FF2B5EF4-FFF2-40B4-BE49-F238E27FC236}">
                <a16:creationId xmlns:a16="http://schemas.microsoft.com/office/drawing/2014/main" id="{78E76A1C-7F24-D68F-C229-E3CDC31A7C3A}"/>
              </a:ext>
            </a:extLst>
          </p:cNvPr>
          <p:cNvSpPr/>
          <p:nvPr/>
        </p:nvSpPr>
        <p:spPr>
          <a:xfrm>
            <a:off x="10106073" y="3656903"/>
            <a:ext cx="166709" cy="34269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5187AD54-8E40-548B-AC05-0A773A111C4F}"/>
              </a:ext>
            </a:extLst>
          </p:cNvPr>
          <p:cNvSpPr/>
          <p:nvPr/>
        </p:nvSpPr>
        <p:spPr>
          <a:xfrm>
            <a:off x="10683795" y="3656904"/>
            <a:ext cx="166709" cy="42146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C5045329-41E2-BF7E-02CC-9A1D7CDDD6FE}"/>
              </a:ext>
            </a:extLst>
          </p:cNvPr>
          <p:cNvSpPr/>
          <p:nvPr/>
        </p:nvSpPr>
        <p:spPr>
          <a:xfrm>
            <a:off x="10876369" y="3656903"/>
            <a:ext cx="166709" cy="48373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ABEAC253-635B-C918-33D6-6A8ACA9F7F3B}"/>
              </a:ext>
            </a:extLst>
          </p:cNvPr>
          <p:cNvSpPr/>
          <p:nvPr/>
        </p:nvSpPr>
        <p:spPr>
          <a:xfrm>
            <a:off x="11261517" y="3656903"/>
            <a:ext cx="166709" cy="66333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29A67C27-70C2-E6D4-9DDE-B8630C0872DA}"/>
              </a:ext>
            </a:extLst>
          </p:cNvPr>
          <p:cNvSpPr/>
          <p:nvPr/>
        </p:nvSpPr>
        <p:spPr>
          <a:xfrm>
            <a:off x="11454091" y="3656903"/>
            <a:ext cx="166709" cy="76971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AC9259AD-6EB4-0F53-6BBF-F9796D3B1676}"/>
              </a:ext>
            </a:extLst>
          </p:cNvPr>
          <p:cNvSpPr/>
          <p:nvPr/>
        </p:nvSpPr>
        <p:spPr>
          <a:xfrm>
            <a:off x="9528351" y="3658829"/>
            <a:ext cx="166709" cy="2981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18FF5F3C-855D-291A-5213-707A883BDD1F}"/>
              </a:ext>
            </a:extLst>
          </p:cNvPr>
          <p:cNvSpPr/>
          <p:nvPr/>
        </p:nvSpPr>
        <p:spPr>
          <a:xfrm>
            <a:off x="9720925" y="3655829"/>
            <a:ext cx="166709" cy="3269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F3A942EE-9006-6791-88F2-8E712B712FA7}"/>
              </a:ext>
            </a:extLst>
          </p:cNvPr>
          <p:cNvSpPr/>
          <p:nvPr/>
        </p:nvSpPr>
        <p:spPr>
          <a:xfrm>
            <a:off x="9913499" y="3661593"/>
            <a:ext cx="166709" cy="3269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BBF78B2E-5B16-5B9C-F77A-417BD6FBA57D}"/>
              </a:ext>
            </a:extLst>
          </p:cNvPr>
          <p:cNvSpPr/>
          <p:nvPr/>
        </p:nvSpPr>
        <p:spPr>
          <a:xfrm>
            <a:off x="10298647" y="3649246"/>
            <a:ext cx="166709" cy="3797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1B1AEDB6-03DE-4FFD-3564-115FF58EDF0F}"/>
              </a:ext>
            </a:extLst>
          </p:cNvPr>
          <p:cNvSpPr/>
          <p:nvPr/>
        </p:nvSpPr>
        <p:spPr>
          <a:xfrm>
            <a:off x="10491221" y="3655830"/>
            <a:ext cx="166709" cy="41973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F06ACAAA-289A-FD34-3C30-F86183FAAE1B}"/>
              </a:ext>
            </a:extLst>
          </p:cNvPr>
          <p:cNvSpPr/>
          <p:nvPr/>
        </p:nvSpPr>
        <p:spPr>
          <a:xfrm>
            <a:off x="11068943" y="3655829"/>
            <a:ext cx="166709" cy="48102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7361D33E-97CD-EEC9-5306-DA2B4888B222}"/>
              </a:ext>
            </a:extLst>
          </p:cNvPr>
          <p:cNvSpPr/>
          <p:nvPr/>
        </p:nvSpPr>
        <p:spPr>
          <a:xfrm>
            <a:off x="11646659" y="3649247"/>
            <a:ext cx="166709" cy="9501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4F20E75F-8583-2D0F-0FA7-BCCCD918D203}"/>
              </a:ext>
            </a:extLst>
          </p:cNvPr>
          <p:cNvCxnSpPr>
            <a:cxnSpLocks/>
          </p:cNvCxnSpPr>
          <p:nvPr/>
        </p:nvCxnSpPr>
        <p:spPr>
          <a:xfrm>
            <a:off x="7552698" y="3654886"/>
            <a:ext cx="432682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7448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38B19-A560-A43F-4A33-4C385DA50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TSN1611 for Previously Treated Advanced </a:t>
            </a:r>
            <a:br>
              <a:rPr lang="en-US" dirty="0"/>
            </a:br>
            <a:r>
              <a:rPr lang="en-US" i="1" dirty="0"/>
              <a:t>KRAS</a:t>
            </a:r>
            <a:r>
              <a:rPr lang="en-US" dirty="0"/>
              <a:t> G12D-Mutated PDAC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63E94-69F0-6BF3-F675-CC5AEAD66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dirty="0"/>
              <a:t>Phase I/II study; TSN1611 targets both the active (GTP-bound/ON) and inactive (GDP-bound/OFF) forms of </a:t>
            </a:r>
            <a:r>
              <a:rPr lang="en-US" i="1" dirty="0"/>
              <a:t>KRAS</a:t>
            </a:r>
            <a:r>
              <a:rPr lang="en-US" dirty="0"/>
              <a:t> G12D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1D64D7-2E98-B31B-3C3F-36854399B82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Li. ASCO GI 2026. Abstr 710.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B20CE1C-5CD3-9625-E422-1CBF6FD73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992515"/>
              </p:ext>
            </p:extLst>
          </p:nvPr>
        </p:nvGraphicFramePr>
        <p:xfrm>
          <a:off x="7702493" y="2490152"/>
          <a:ext cx="3212326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6163">
                  <a:extLst>
                    <a:ext uri="{9D8B030D-6E8A-4147-A177-3AD203B41FA5}">
                      <a16:colId xmlns:a16="http://schemas.microsoft.com/office/drawing/2014/main" val="510663666"/>
                    </a:ext>
                  </a:extLst>
                </a:gridCol>
                <a:gridCol w="1606163">
                  <a:extLst>
                    <a:ext uri="{9D8B030D-6E8A-4147-A177-3AD203B41FA5}">
                      <a16:colId xmlns:a16="http://schemas.microsoft.com/office/drawing/2014/main" val="642495125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2nd-3rd Line PDAC </a:t>
                      </a:r>
                      <a:br>
                        <a:rPr lang="en-US" dirty="0">
                          <a:solidFill>
                            <a:schemeClr val="bg2"/>
                          </a:solidFill>
                        </a:rPr>
                      </a:b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N = 23</a:t>
                      </a:r>
                    </a:p>
                  </a:txBody>
                  <a:tcPr>
                    <a:lnB w="381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B w="381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4775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PR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0183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275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PD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3456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ORR</a:t>
                      </a:r>
                      <a:br>
                        <a:rPr lang="en-US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(95% CI)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30.4%</a:t>
                      </a:r>
                      <a:br>
                        <a:rPr lang="en-US">
                          <a:solidFill>
                            <a:schemeClr val="tx1"/>
                          </a:solidFill>
                        </a:rPr>
                      </a:br>
                      <a:r>
                        <a:rPr lang="en-US">
                          <a:solidFill>
                            <a:schemeClr val="tx1"/>
                          </a:solidFill>
                        </a:rPr>
                        <a:t>(13.2-52.9)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852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DCR</a:t>
                      </a:r>
                      <a:br>
                        <a:rPr lang="en-US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(95% CI)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solidFill>
                            <a:schemeClr val="tx1"/>
                          </a:solidFill>
                        </a:rPr>
                        <a:t>82.6%</a:t>
                      </a:r>
                      <a:br>
                        <a:rPr lang="en-US">
                          <a:solidFill>
                            <a:schemeClr val="tx1"/>
                          </a:solidFill>
                        </a:rPr>
                      </a:br>
                      <a:r>
                        <a:rPr lang="en-US">
                          <a:solidFill>
                            <a:schemeClr val="tx1"/>
                          </a:solidFill>
                        </a:rPr>
                        <a:t>(61.2-95.0)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548724"/>
                  </a:ext>
                </a:extLst>
              </a:tr>
            </a:tbl>
          </a:graphicData>
        </a:graphic>
      </p:graphicFrame>
      <p:grpSp>
        <p:nvGrpSpPr>
          <p:cNvPr id="137" name="Group 136">
            <a:extLst>
              <a:ext uri="{FF2B5EF4-FFF2-40B4-BE49-F238E27FC236}">
                <a16:creationId xmlns:a16="http://schemas.microsoft.com/office/drawing/2014/main" id="{D9A00F13-737B-0607-9768-BC00EC7D0DDB}"/>
              </a:ext>
            </a:extLst>
          </p:cNvPr>
          <p:cNvGrpSpPr/>
          <p:nvPr/>
        </p:nvGrpSpPr>
        <p:grpSpPr>
          <a:xfrm>
            <a:off x="755558" y="2180064"/>
            <a:ext cx="6651500" cy="3598844"/>
            <a:chOff x="755558" y="2180064"/>
            <a:chExt cx="6651500" cy="3598844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80814A5-BD84-668A-BB38-ADB83560F341}"/>
                </a:ext>
              </a:extLst>
            </p:cNvPr>
            <p:cNvCxnSpPr>
              <a:cxnSpLocks/>
            </p:cNvCxnSpPr>
            <p:nvPr/>
          </p:nvCxnSpPr>
          <p:spPr>
            <a:xfrm>
              <a:off x="1746666" y="3257550"/>
              <a:ext cx="5613400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9CAE4210-4374-AA89-2E90-E317D521D683}"/>
                </a:ext>
              </a:extLst>
            </p:cNvPr>
            <p:cNvCxnSpPr>
              <a:cxnSpLocks/>
            </p:cNvCxnSpPr>
            <p:nvPr/>
          </p:nvCxnSpPr>
          <p:spPr>
            <a:xfrm>
              <a:off x="1746666" y="4481194"/>
              <a:ext cx="5613400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EB950AC0-3218-786D-6E97-FA4146027C9F}"/>
                </a:ext>
              </a:extLst>
            </p:cNvPr>
            <p:cNvGrpSpPr/>
            <p:nvPr/>
          </p:nvGrpSpPr>
          <p:grpSpPr>
            <a:xfrm>
              <a:off x="6341807" y="2224651"/>
              <a:ext cx="589936" cy="747251"/>
              <a:chOff x="5201265" y="2224651"/>
              <a:chExt cx="589936" cy="747251"/>
            </a:xfrm>
          </p:grpSpPr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529D2A8-523A-CD6B-976F-A3E75410718F}"/>
                  </a:ext>
                </a:extLst>
              </p:cNvPr>
              <p:cNvSpPr txBox="1"/>
              <p:nvPr/>
            </p:nvSpPr>
            <p:spPr>
              <a:xfrm>
                <a:off x="5388079" y="2224651"/>
                <a:ext cx="403122" cy="747251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algn="l"/>
                <a:r>
                  <a:rPr lang="en-US" sz="1600" dirty="0"/>
                  <a:t>PR</a:t>
                </a:r>
                <a:br>
                  <a:rPr lang="en-US" sz="1600" dirty="0"/>
                </a:br>
                <a:r>
                  <a:rPr lang="en-US" sz="1600" dirty="0"/>
                  <a:t>SD</a:t>
                </a:r>
                <a:br>
                  <a:rPr lang="en-US" sz="1600" dirty="0"/>
                </a:br>
                <a:r>
                  <a:rPr lang="en-US" sz="1600" dirty="0"/>
                  <a:t>PD</a:t>
                </a:r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ABF7B010-105B-F2AF-3329-63FED267A436}"/>
                  </a:ext>
                </a:extLst>
              </p:cNvPr>
              <p:cNvSpPr/>
              <p:nvPr/>
            </p:nvSpPr>
            <p:spPr>
              <a:xfrm>
                <a:off x="5201265" y="2271252"/>
                <a:ext cx="137651" cy="137651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CD77396F-6F53-F23C-A4E2-0CE6B293C421}"/>
                  </a:ext>
                </a:extLst>
              </p:cNvPr>
              <p:cNvSpPr/>
              <p:nvPr/>
            </p:nvSpPr>
            <p:spPr>
              <a:xfrm>
                <a:off x="5201265" y="2745710"/>
                <a:ext cx="137651" cy="1376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FFC54C64-B8B0-E6D7-99AC-3D5510117A94}"/>
                  </a:ext>
                </a:extLst>
              </p:cNvPr>
              <p:cNvSpPr/>
              <p:nvPr/>
            </p:nvSpPr>
            <p:spPr>
              <a:xfrm>
                <a:off x="5201265" y="2508481"/>
                <a:ext cx="137651" cy="13765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8785B3BC-D0A5-77C1-0B68-B51C9E5BCCD3}"/>
                </a:ext>
              </a:extLst>
            </p:cNvPr>
            <p:cNvGrpSpPr/>
            <p:nvPr/>
          </p:nvGrpSpPr>
          <p:grpSpPr>
            <a:xfrm>
              <a:off x="1682658" y="2283952"/>
              <a:ext cx="5700949" cy="3237804"/>
              <a:chOff x="1486012" y="2283952"/>
              <a:chExt cx="5700949" cy="3237804"/>
            </a:xfrm>
          </p:grpSpPr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C5CE5FD9-8F8F-E955-2655-72B57C12220D}"/>
                  </a:ext>
                </a:extLst>
              </p:cNvPr>
              <p:cNvCxnSpPr/>
              <p:nvPr/>
            </p:nvCxnSpPr>
            <p:spPr>
              <a:xfrm>
                <a:off x="1550020" y="2286000"/>
                <a:ext cx="0" cy="317809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DAC05B38-C2C5-42F0-A9DA-47D53E9FDD2D}"/>
                  </a:ext>
                </a:extLst>
              </p:cNvPr>
              <p:cNvGrpSpPr/>
              <p:nvPr/>
            </p:nvGrpSpPr>
            <p:grpSpPr>
              <a:xfrm>
                <a:off x="1555595" y="5457748"/>
                <a:ext cx="5631366" cy="64008"/>
                <a:chOff x="1555595" y="5457748"/>
                <a:chExt cx="5631366" cy="64008"/>
              </a:xfrm>
            </p:grpSpPr>
            <p:cxnSp>
              <p:nvCxnSpPr>
                <p:cNvPr id="19" name="Straight Connector 18">
                  <a:extLst>
                    <a:ext uri="{FF2B5EF4-FFF2-40B4-BE49-F238E27FC236}">
                      <a16:creationId xmlns:a16="http://schemas.microsoft.com/office/drawing/2014/main" id="{FCCCC376-EF46-9ECA-0DF7-EF2A8E7DD71F}"/>
                    </a:ext>
                  </a:extLst>
                </p:cNvPr>
                <p:cNvCxnSpPr/>
                <p:nvPr/>
              </p:nvCxnSpPr>
              <p:spPr>
                <a:xfrm>
                  <a:off x="1555595" y="5457748"/>
                  <a:ext cx="5631366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Straight Connector 20">
                  <a:extLst>
                    <a:ext uri="{FF2B5EF4-FFF2-40B4-BE49-F238E27FC236}">
                      <a16:creationId xmlns:a16="http://schemas.microsoft.com/office/drawing/2014/main" id="{4C8D6157-9B51-8AD7-A3FC-7F19918C117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696185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6E9764C1-6509-7C90-0497-99B689690A1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939217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C5DAC1D0-F6AE-88E3-59FB-2336231090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182249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B95B1D82-A01E-A3DC-8B50-5C0ADB3C20D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5281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8F82B40F-29E9-038F-3461-890BDAE7F07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68313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405B46E5-108F-930F-B20B-A987E156724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911345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3CF91837-C232-6439-4B53-7425C4A8191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154377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>
                  <a:extLst>
                    <a:ext uri="{FF2B5EF4-FFF2-40B4-BE49-F238E27FC236}">
                      <a16:creationId xmlns:a16="http://schemas.microsoft.com/office/drawing/2014/main" id="{9C9A78E4-78C8-768B-74E2-1CD8C1F57E2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397409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D7697A25-E094-6683-DF38-00862FD6276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640441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>
                  <a:extLst>
                    <a:ext uri="{FF2B5EF4-FFF2-40B4-BE49-F238E27FC236}">
                      <a16:creationId xmlns:a16="http://schemas.microsoft.com/office/drawing/2014/main" id="{7B959626-5BAA-7677-5E11-C11D28769AE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883473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>
                  <a:extLst>
                    <a:ext uri="{FF2B5EF4-FFF2-40B4-BE49-F238E27FC236}">
                      <a16:creationId xmlns:a16="http://schemas.microsoft.com/office/drawing/2014/main" id="{A424BEAD-8DB3-920C-8A7F-10D7A45FAA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126505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>
                  <a:extLst>
                    <a:ext uri="{FF2B5EF4-FFF2-40B4-BE49-F238E27FC236}">
                      <a16:creationId xmlns:a16="http://schemas.microsoft.com/office/drawing/2014/main" id="{9E79DF4F-19D1-27F7-B966-6F56C7A1D0D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369537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4" name="Straight Connector 43">
                  <a:extLst>
                    <a:ext uri="{FF2B5EF4-FFF2-40B4-BE49-F238E27FC236}">
                      <a16:creationId xmlns:a16="http://schemas.microsoft.com/office/drawing/2014/main" id="{F12DA9E6-727C-BEA9-7114-45C21B1129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612569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F1CBA487-8A62-A8F1-81AE-BDC406CF21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855601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Straight Connector 45">
                  <a:extLst>
                    <a:ext uri="{FF2B5EF4-FFF2-40B4-BE49-F238E27FC236}">
                      <a16:creationId xmlns:a16="http://schemas.microsoft.com/office/drawing/2014/main" id="{A2AD87B7-228B-3F8C-D54E-A5275AF659B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098633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46">
                  <a:extLst>
                    <a:ext uri="{FF2B5EF4-FFF2-40B4-BE49-F238E27FC236}">
                      <a16:creationId xmlns:a16="http://schemas.microsoft.com/office/drawing/2014/main" id="{AD7745C0-EBCF-23C5-CB42-BC0E3192A4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341665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Straight Connector 47">
                  <a:extLst>
                    <a:ext uri="{FF2B5EF4-FFF2-40B4-BE49-F238E27FC236}">
                      <a16:creationId xmlns:a16="http://schemas.microsoft.com/office/drawing/2014/main" id="{EDE5097B-48E5-D44F-673F-D0E8D685227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584697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48">
                  <a:extLst>
                    <a:ext uri="{FF2B5EF4-FFF2-40B4-BE49-F238E27FC236}">
                      <a16:creationId xmlns:a16="http://schemas.microsoft.com/office/drawing/2014/main" id="{4D68A05E-3168-3280-08C8-4399301F71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827729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Straight Connector 49">
                  <a:extLst>
                    <a:ext uri="{FF2B5EF4-FFF2-40B4-BE49-F238E27FC236}">
                      <a16:creationId xmlns:a16="http://schemas.microsoft.com/office/drawing/2014/main" id="{072B766F-DBC3-6E73-F175-ACB9FAB5B1C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070761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50">
                  <a:extLst>
                    <a:ext uri="{FF2B5EF4-FFF2-40B4-BE49-F238E27FC236}">
                      <a16:creationId xmlns:a16="http://schemas.microsoft.com/office/drawing/2014/main" id="{2CF0F36D-0833-0D8D-C068-48E464EC1E2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313793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51">
                  <a:extLst>
                    <a:ext uri="{FF2B5EF4-FFF2-40B4-BE49-F238E27FC236}">
                      <a16:creationId xmlns:a16="http://schemas.microsoft.com/office/drawing/2014/main" id="{9A2C9950-8F94-A4BA-5809-503C84328B1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556825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>
                  <a:extLst>
                    <a:ext uri="{FF2B5EF4-FFF2-40B4-BE49-F238E27FC236}">
                      <a16:creationId xmlns:a16="http://schemas.microsoft.com/office/drawing/2014/main" id="{1B6B9F66-BB77-74B7-591D-F30F5D1C736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799857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>
                  <a:extLst>
                    <a:ext uri="{FF2B5EF4-FFF2-40B4-BE49-F238E27FC236}">
                      <a16:creationId xmlns:a16="http://schemas.microsoft.com/office/drawing/2014/main" id="{85A8A339-74CB-86BF-E065-337652CE88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42885" y="5457748"/>
                  <a:ext cx="0" cy="64008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9DA913CF-46C0-9F2A-E01E-72CBE5A2BCD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2251948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E3BBF022-CC8E-3BFF-F814-617AB30CEA90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2496086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A1AF9F5A-90BD-1573-A9B7-1D6928C6A67F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274022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FFA758ED-A260-E679-24CA-88EC873A259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2984362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C75C1DEA-2289-4716-A89B-E6B1731BC45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322850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9CEB91A2-A7B1-729D-CF7C-7F5592B1B37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3472638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A21B4F9A-70A8-5E94-E94E-4DB81908FEF4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3716776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763B6459-6CCA-8148-87CA-83CF7E900DA8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396091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E5DF6ACA-B2C1-33A4-9EF6-AD7C5CCD7B61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4205052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66395CB7-1C56-8E36-3A9E-D03A55C9A791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444919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F5DD43B9-2112-CCA3-B9CF-0F5C94ADF5FD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4693328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76BEAB8C-7678-ECE3-2D08-0035D640808F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4937466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DD0B9FC7-8C5B-E6E0-615F-C77A968D9A1E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518160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>
                <a:extLst>
                  <a:ext uri="{FF2B5EF4-FFF2-40B4-BE49-F238E27FC236}">
                    <a16:creationId xmlns:a16="http://schemas.microsoft.com/office/drawing/2014/main" id="{A3ACBEED-AE21-F065-1637-A8F215983771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1518016" y="5425744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09F3F1CA-298B-AACF-5FA0-5CA5440DAABE}"/>
                </a:ext>
              </a:extLst>
            </p:cNvPr>
            <p:cNvSpPr txBox="1"/>
            <p:nvPr/>
          </p:nvSpPr>
          <p:spPr>
            <a:xfrm rot="16200000">
              <a:off x="-605352" y="3644866"/>
              <a:ext cx="3180148" cy="45832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Best Change of Target </a:t>
              </a:r>
              <a:b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</a:br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anose="00000600000000000000" pitchFamily="2" charset="0"/>
                  <a:cs typeface="Poppins Medium" panose="00000600000000000000" pitchFamily="2" charset="0"/>
                </a:rPr>
                <a:t>Lesions From Baseline (%)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777D85B0-5D09-AEF4-4ADF-47B1827C484E}"/>
                </a:ext>
              </a:extLst>
            </p:cNvPr>
            <p:cNvSpPr txBox="1"/>
            <p:nvPr/>
          </p:nvSpPr>
          <p:spPr>
            <a:xfrm>
              <a:off x="1189461" y="2180064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60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A0638B57-6F49-E6F0-AF00-779A65A57A12}"/>
                </a:ext>
              </a:extLst>
            </p:cNvPr>
            <p:cNvSpPr txBox="1"/>
            <p:nvPr/>
          </p:nvSpPr>
          <p:spPr>
            <a:xfrm>
              <a:off x="1189461" y="2424287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50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522E8BF4-908D-34E2-24E0-91C966B49F04}"/>
                </a:ext>
              </a:extLst>
            </p:cNvPr>
            <p:cNvSpPr txBox="1"/>
            <p:nvPr/>
          </p:nvSpPr>
          <p:spPr>
            <a:xfrm>
              <a:off x="1189461" y="2668510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40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3C2B1897-EC42-A0C3-5D03-B0513426C4BC}"/>
                </a:ext>
              </a:extLst>
            </p:cNvPr>
            <p:cNvSpPr txBox="1"/>
            <p:nvPr/>
          </p:nvSpPr>
          <p:spPr>
            <a:xfrm>
              <a:off x="1189461" y="2912733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30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3099AD28-1A29-963D-A574-C603BADB5635}"/>
                </a:ext>
              </a:extLst>
            </p:cNvPr>
            <p:cNvSpPr txBox="1"/>
            <p:nvPr/>
          </p:nvSpPr>
          <p:spPr>
            <a:xfrm>
              <a:off x="1189461" y="3156956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20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34E5736A-7D11-AAD0-0B75-E3251C9D95A7}"/>
                </a:ext>
              </a:extLst>
            </p:cNvPr>
            <p:cNvSpPr txBox="1"/>
            <p:nvPr/>
          </p:nvSpPr>
          <p:spPr>
            <a:xfrm>
              <a:off x="1189461" y="3401179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10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9016CA65-D20A-1E2B-FD23-0F0322D6AAE9}"/>
                </a:ext>
              </a:extLst>
            </p:cNvPr>
            <p:cNvSpPr txBox="1"/>
            <p:nvPr/>
          </p:nvSpPr>
          <p:spPr>
            <a:xfrm>
              <a:off x="1189461" y="3645402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0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3CB2D665-E08A-5746-3976-636EC389C071}"/>
                </a:ext>
              </a:extLst>
            </p:cNvPr>
            <p:cNvSpPr txBox="1"/>
            <p:nvPr/>
          </p:nvSpPr>
          <p:spPr>
            <a:xfrm>
              <a:off x="1189461" y="3889625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-10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81F459C0-786D-A775-75D4-6C2297C53D85}"/>
                </a:ext>
              </a:extLst>
            </p:cNvPr>
            <p:cNvSpPr txBox="1"/>
            <p:nvPr/>
          </p:nvSpPr>
          <p:spPr>
            <a:xfrm>
              <a:off x="1189461" y="4133848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-20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C3E26F35-D908-B481-EA6B-63FEFF15F7E9}"/>
                </a:ext>
              </a:extLst>
            </p:cNvPr>
            <p:cNvSpPr txBox="1"/>
            <p:nvPr/>
          </p:nvSpPr>
          <p:spPr>
            <a:xfrm>
              <a:off x="1189461" y="4378071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-30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20111BE9-0138-C67D-A880-E2F7470D9913}"/>
                </a:ext>
              </a:extLst>
            </p:cNvPr>
            <p:cNvSpPr txBox="1"/>
            <p:nvPr/>
          </p:nvSpPr>
          <p:spPr>
            <a:xfrm>
              <a:off x="1189461" y="4622294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-40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63555499-815B-9EEC-F21F-EA12BBAC175D}"/>
                </a:ext>
              </a:extLst>
            </p:cNvPr>
            <p:cNvSpPr txBox="1"/>
            <p:nvPr/>
          </p:nvSpPr>
          <p:spPr>
            <a:xfrm>
              <a:off x="1189461" y="4866517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-50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B145AC03-E499-1B2F-F687-76B18F32E753}"/>
                </a:ext>
              </a:extLst>
            </p:cNvPr>
            <p:cNvSpPr txBox="1"/>
            <p:nvPr/>
          </p:nvSpPr>
          <p:spPr>
            <a:xfrm>
              <a:off x="1189461" y="5110740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-60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5E48F7B5-007A-76AC-7E45-E81396FF95FD}"/>
                </a:ext>
              </a:extLst>
            </p:cNvPr>
            <p:cNvSpPr txBox="1"/>
            <p:nvPr/>
          </p:nvSpPr>
          <p:spPr>
            <a:xfrm>
              <a:off x="1189461" y="5354969"/>
              <a:ext cx="486060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-70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A4420FA6-7B06-B39D-0F43-6CC709BC0E56}"/>
                </a:ext>
              </a:extLst>
            </p:cNvPr>
            <p:cNvSpPr txBox="1"/>
            <p:nvPr/>
          </p:nvSpPr>
          <p:spPr>
            <a:xfrm>
              <a:off x="172437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B1463D02-210A-EA1E-DD60-BF53EE796CA4}"/>
                </a:ext>
              </a:extLst>
            </p:cNvPr>
            <p:cNvSpPr txBox="1"/>
            <p:nvPr/>
          </p:nvSpPr>
          <p:spPr>
            <a:xfrm>
              <a:off x="196736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3AD7D0AD-A92B-5307-CBA5-DB15ADAD1DF1}"/>
                </a:ext>
              </a:extLst>
            </p:cNvPr>
            <p:cNvSpPr txBox="1"/>
            <p:nvPr/>
          </p:nvSpPr>
          <p:spPr>
            <a:xfrm>
              <a:off x="221035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B595E550-4074-8326-1475-DA25F9B1A015}"/>
                </a:ext>
              </a:extLst>
            </p:cNvPr>
            <p:cNvSpPr txBox="1"/>
            <p:nvPr/>
          </p:nvSpPr>
          <p:spPr>
            <a:xfrm>
              <a:off x="245334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2A673ED5-6CAB-7AD3-0947-A8EE65064E15}"/>
                </a:ext>
              </a:extLst>
            </p:cNvPr>
            <p:cNvSpPr txBox="1"/>
            <p:nvPr/>
          </p:nvSpPr>
          <p:spPr>
            <a:xfrm>
              <a:off x="269633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93D5F7E1-EFEF-DA5D-14EC-78661B163CD7}"/>
                </a:ext>
              </a:extLst>
            </p:cNvPr>
            <p:cNvSpPr txBox="1"/>
            <p:nvPr/>
          </p:nvSpPr>
          <p:spPr>
            <a:xfrm>
              <a:off x="293932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FA2095D7-407A-0CA4-5343-F095449F7E69}"/>
                </a:ext>
              </a:extLst>
            </p:cNvPr>
            <p:cNvSpPr txBox="1"/>
            <p:nvPr/>
          </p:nvSpPr>
          <p:spPr>
            <a:xfrm>
              <a:off x="318231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BDF5A0DD-A5E3-9B59-7950-813576663630}"/>
                </a:ext>
              </a:extLst>
            </p:cNvPr>
            <p:cNvSpPr txBox="1"/>
            <p:nvPr/>
          </p:nvSpPr>
          <p:spPr>
            <a:xfrm>
              <a:off x="342530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EB09AEC9-29EE-A352-0E67-44BB0DF46087}"/>
                </a:ext>
              </a:extLst>
            </p:cNvPr>
            <p:cNvSpPr txBox="1"/>
            <p:nvPr/>
          </p:nvSpPr>
          <p:spPr>
            <a:xfrm>
              <a:off x="366829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18440E22-D44B-D95A-9F37-AAD608BFD216}"/>
                </a:ext>
              </a:extLst>
            </p:cNvPr>
            <p:cNvSpPr txBox="1"/>
            <p:nvPr/>
          </p:nvSpPr>
          <p:spPr>
            <a:xfrm>
              <a:off x="391128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AD625BD7-80F7-3329-DEBA-FD25A1DDAB0E}"/>
                </a:ext>
              </a:extLst>
            </p:cNvPr>
            <p:cNvSpPr txBox="1"/>
            <p:nvPr/>
          </p:nvSpPr>
          <p:spPr>
            <a:xfrm>
              <a:off x="415427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4228067C-AD61-86BF-22CB-48B0EB529516}"/>
                </a:ext>
              </a:extLst>
            </p:cNvPr>
            <p:cNvSpPr txBox="1"/>
            <p:nvPr/>
          </p:nvSpPr>
          <p:spPr>
            <a:xfrm>
              <a:off x="439726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03953AE6-89D8-16F3-6864-1C95ED2D5596}"/>
                </a:ext>
              </a:extLst>
            </p:cNvPr>
            <p:cNvSpPr txBox="1"/>
            <p:nvPr/>
          </p:nvSpPr>
          <p:spPr>
            <a:xfrm>
              <a:off x="464025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A2914098-8BAE-0EAB-36CB-1CED373447AE}"/>
                </a:ext>
              </a:extLst>
            </p:cNvPr>
            <p:cNvSpPr txBox="1"/>
            <p:nvPr/>
          </p:nvSpPr>
          <p:spPr>
            <a:xfrm>
              <a:off x="488324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BFED54A6-52D4-1E7B-F891-A3EA2ED2C142}"/>
                </a:ext>
              </a:extLst>
            </p:cNvPr>
            <p:cNvSpPr txBox="1"/>
            <p:nvPr/>
          </p:nvSpPr>
          <p:spPr>
            <a:xfrm>
              <a:off x="512623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FB9D354F-1793-63EE-09D8-957B082295C3}"/>
                </a:ext>
              </a:extLst>
            </p:cNvPr>
            <p:cNvSpPr txBox="1"/>
            <p:nvPr/>
          </p:nvSpPr>
          <p:spPr>
            <a:xfrm>
              <a:off x="536922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3292138D-DC7F-E737-0550-3732FA8E843B}"/>
                </a:ext>
              </a:extLst>
            </p:cNvPr>
            <p:cNvSpPr txBox="1"/>
            <p:nvPr/>
          </p:nvSpPr>
          <p:spPr>
            <a:xfrm>
              <a:off x="561221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841BD3A-1A4F-0765-18FC-C904C2FF0597}"/>
                </a:ext>
              </a:extLst>
            </p:cNvPr>
            <p:cNvSpPr txBox="1"/>
            <p:nvPr/>
          </p:nvSpPr>
          <p:spPr>
            <a:xfrm>
              <a:off x="585520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27DB5189-E7D0-1DF1-3988-DC764B6EF144}"/>
                </a:ext>
              </a:extLst>
            </p:cNvPr>
            <p:cNvSpPr txBox="1"/>
            <p:nvPr/>
          </p:nvSpPr>
          <p:spPr>
            <a:xfrm>
              <a:off x="609819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58765712-145D-93D2-C617-F4A4D840EFB2}"/>
                </a:ext>
              </a:extLst>
            </p:cNvPr>
            <p:cNvSpPr txBox="1"/>
            <p:nvPr/>
          </p:nvSpPr>
          <p:spPr>
            <a:xfrm>
              <a:off x="634118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3L</a:t>
              </a:r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C232A32D-B854-97F5-EF53-7CA814D3839E}"/>
                </a:ext>
              </a:extLst>
            </p:cNvPr>
            <p:cNvSpPr txBox="1"/>
            <p:nvPr/>
          </p:nvSpPr>
          <p:spPr>
            <a:xfrm>
              <a:off x="658417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02A9B57B-ADDE-F194-9426-2D8A3A0A14E7}"/>
                </a:ext>
              </a:extLst>
            </p:cNvPr>
            <p:cNvSpPr txBox="1"/>
            <p:nvPr/>
          </p:nvSpPr>
          <p:spPr>
            <a:xfrm>
              <a:off x="6827168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53582A7C-05FC-0654-95D4-BDE5706F67AD}"/>
                </a:ext>
              </a:extLst>
            </p:cNvPr>
            <p:cNvSpPr txBox="1"/>
            <p:nvPr/>
          </p:nvSpPr>
          <p:spPr>
            <a:xfrm>
              <a:off x="7070152" y="5541679"/>
              <a:ext cx="336906" cy="23722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400" dirty="0"/>
                <a:t>2L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170307FF-66B2-2F17-AAEE-4F7752297F0F}"/>
                </a:ext>
              </a:extLst>
            </p:cNvPr>
            <p:cNvSpPr/>
            <p:nvPr/>
          </p:nvSpPr>
          <p:spPr>
            <a:xfrm>
              <a:off x="1795828" y="2408902"/>
              <a:ext cx="171525" cy="133986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63425CCF-1416-DD92-A61B-D726DF2230A0}"/>
                </a:ext>
              </a:extLst>
            </p:cNvPr>
            <p:cNvSpPr/>
            <p:nvPr/>
          </p:nvSpPr>
          <p:spPr>
            <a:xfrm>
              <a:off x="2036944" y="3432832"/>
              <a:ext cx="171525" cy="31233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C002F8B6-872B-F2DB-0726-ABA70C624AD7}"/>
                </a:ext>
              </a:extLst>
            </p:cNvPr>
            <p:cNvSpPr/>
            <p:nvPr/>
          </p:nvSpPr>
          <p:spPr>
            <a:xfrm>
              <a:off x="2278060" y="3546476"/>
              <a:ext cx="171525" cy="20591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F5F271B3-8E46-9964-D31B-53498794D7DC}"/>
                </a:ext>
              </a:extLst>
            </p:cNvPr>
            <p:cNvSpPr/>
            <p:nvPr/>
          </p:nvSpPr>
          <p:spPr>
            <a:xfrm>
              <a:off x="2519176" y="3549650"/>
              <a:ext cx="171525" cy="20273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0C9665CA-CFA3-826B-E79C-92F29FCB4268}"/>
                </a:ext>
              </a:extLst>
            </p:cNvPr>
            <p:cNvSpPr/>
            <p:nvPr/>
          </p:nvSpPr>
          <p:spPr>
            <a:xfrm>
              <a:off x="2760292" y="3590924"/>
              <a:ext cx="171525" cy="16146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B749E95C-1BC7-0877-15D5-7E5194BB2B73}"/>
                </a:ext>
              </a:extLst>
            </p:cNvPr>
            <p:cNvSpPr/>
            <p:nvPr/>
          </p:nvSpPr>
          <p:spPr>
            <a:xfrm>
              <a:off x="3014392" y="3745171"/>
              <a:ext cx="171525" cy="19003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B46D2600-F366-54A6-62DB-9BACE8D87FCE}"/>
                </a:ext>
              </a:extLst>
            </p:cNvPr>
            <p:cNvSpPr/>
            <p:nvPr/>
          </p:nvSpPr>
          <p:spPr>
            <a:xfrm>
              <a:off x="3256804" y="3745172"/>
              <a:ext cx="171525" cy="20590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AF15393E-3C0D-3B8F-248E-026AFDDCF195}"/>
                </a:ext>
              </a:extLst>
            </p:cNvPr>
            <p:cNvSpPr/>
            <p:nvPr/>
          </p:nvSpPr>
          <p:spPr>
            <a:xfrm>
              <a:off x="3499216" y="3745171"/>
              <a:ext cx="171525" cy="23722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4D924D2D-1FD6-859A-8CC9-D241FBC84372}"/>
                </a:ext>
              </a:extLst>
            </p:cNvPr>
            <p:cNvSpPr/>
            <p:nvPr/>
          </p:nvSpPr>
          <p:spPr>
            <a:xfrm>
              <a:off x="3741628" y="3752386"/>
              <a:ext cx="171525" cy="25345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8FCFBA7A-55E0-5F6F-6862-B72120AA684D}"/>
                </a:ext>
              </a:extLst>
            </p:cNvPr>
            <p:cNvSpPr/>
            <p:nvPr/>
          </p:nvSpPr>
          <p:spPr>
            <a:xfrm>
              <a:off x="3984040" y="3745171"/>
              <a:ext cx="171525" cy="26066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B2B2B294-CC8D-BC4A-A77E-E57BAC4FCE83}"/>
                </a:ext>
              </a:extLst>
            </p:cNvPr>
            <p:cNvSpPr/>
            <p:nvPr/>
          </p:nvSpPr>
          <p:spPr>
            <a:xfrm>
              <a:off x="4226452" y="3745170"/>
              <a:ext cx="171525" cy="480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59862CC9-1CC6-9709-ED4F-2912CF70EACE}"/>
                </a:ext>
              </a:extLst>
            </p:cNvPr>
            <p:cNvSpPr/>
            <p:nvPr/>
          </p:nvSpPr>
          <p:spPr>
            <a:xfrm>
              <a:off x="4468864" y="3745170"/>
              <a:ext cx="171525" cy="48074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12C87925-2E68-2839-274A-0C6A6BCED336}"/>
                </a:ext>
              </a:extLst>
            </p:cNvPr>
            <p:cNvSpPr/>
            <p:nvPr/>
          </p:nvSpPr>
          <p:spPr>
            <a:xfrm>
              <a:off x="4711276" y="3745170"/>
              <a:ext cx="171525" cy="54267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7282D8CB-A9C0-6284-548A-E5ABEB9863B6}"/>
                </a:ext>
              </a:extLst>
            </p:cNvPr>
            <p:cNvSpPr/>
            <p:nvPr/>
          </p:nvSpPr>
          <p:spPr>
            <a:xfrm>
              <a:off x="4953688" y="3752386"/>
              <a:ext cx="171525" cy="56304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897CD228-0E15-DA0B-A242-F66CD775B587}"/>
                </a:ext>
              </a:extLst>
            </p:cNvPr>
            <p:cNvSpPr/>
            <p:nvPr/>
          </p:nvSpPr>
          <p:spPr>
            <a:xfrm>
              <a:off x="5196100" y="3752386"/>
              <a:ext cx="171525" cy="63904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9177A821-1E07-B4C2-E8E3-B16AB3DE2E68}"/>
                </a:ext>
              </a:extLst>
            </p:cNvPr>
            <p:cNvSpPr/>
            <p:nvPr/>
          </p:nvSpPr>
          <p:spPr>
            <a:xfrm>
              <a:off x="5438512" y="3745170"/>
              <a:ext cx="171525" cy="82856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054E64DD-DCE6-5D80-A5DC-95C516782F6E}"/>
                </a:ext>
              </a:extLst>
            </p:cNvPr>
            <p:cNvSpPr/>
            <p:nvPr/>
          </p:nvSpPr>
          <p:spPr>
            <a:xfrm>
              <a:off x="5680924" y="3745170"/>
              <a:ext cx="171525" cy="89048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7618F351-83D2-061B-DEE8-7DC0B32D1735}"/>
                </a:ext>
              </a:extLst>
            </p:cNvPr>
            <p:cNvSpPr/>
            <p:nvPr/>
          </p:nvSpPr>
          <p:spPr>
            <a:xfrm>
              <a:off x="5923336" y="3752386"/>
              <a:ext cx="171525" cy="91415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32912E02-994D-DE11-FC53-1593C41887D3}"/>
                </a:ext>
              </a:extLst>
            </p:cNvPr>
            <p:cNvSpPr/>
            <p:nvPr/>
          </p:nvSpPr>
          <p:spPr>
            <a:xfrm>
              <a:off x="6165748" y="3752386"/>
              <a:ext cx="171525" cy="1032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9461DAC9-1C23-13B7-DC2D-70A70B892FA2}"/>
                </a:ext>
              </a:extLst>
            </p:cNvPr>
            <p:cNvSpPr/>
            <p:nvPr/>
          </p:nvSpPr>
          <p:spPr>
            <a:xfrm>
              <a:off x="6408160" y="3745170"/>
              <a:ext cx="171525" cy="10502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B389FB5F-2BAA-FC3E-8700-25CF68076355}"/>
                </a:ext>
              </a:extLst>
            </p:cNvPr>
            <p:cNvSpPr/>
            <p:nvPr/>
          </p:nvSpPr>
          <p:spPr>
            <a:xfrm>
              <a:off x="6650572" y="3745170"/>
              <a:ext cx="171525" cy="106847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14ED49D5-5DDB-2907-8EA7-352470C16D82}"/>
                </a:ext>
              </a:extLst>
            </p:cNvPr>
            <p:cNvSpPr/>
            <p:nvPr/>
          </p:nvSpPr>
          <p:spPr>
            <a:xfrm>
              <a:off x="6892984" y="3745170"/>
              <a:ext cx="171525" cy="11811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D2183FF0-F4C1-5E39-79C2-B863CAA25329}"/>
                </a:ext>
              </a:extLst>
            </p:cNvPr>
            <p:cNvSpPr/>
            <p:nvPr/>
          </p:nvSpPr>
          <p:spPr>
            <a:xfrm>
              <a:off x="7135403" y="3745170"/>
              <a:ext cx="171525" cy="16456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DA9D91D7-A8C4-EEF9-33B4-F3C9E3C59072}"/>
                </a:ext>
              </a:extLst>
            </p:cNvPr>
            <p:cNvCxnSpPr>
              <a:cxnSpLocks/>
            </p:cNvCxnSpPr>
            <p:nvPr/>
          </p:nvCxnSpPr>
          <p:spPr>
            <a:xfrm>
              <a:off x="1733346" y="3748780"/>
              <a:ext cx="561340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84951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36BB8-C874-6FBB-C395-970332B22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775" y="1335088"/>
            <a:ext cx="11739563" cy="4754562"/>
          </a:xfrm>
        </p:spPr>
        <p:txBody>
          <a:bodyPr/>
          <a:lstStyle/>
          <a:p>
            <a:r>
              <a:rPr lang="en-US" dirty="0"/>
              <a:t>Phase I study; setidegrasib is a novel </a:t>
            </a:r>
            <a:r>
              <a:rPr lang="en-US" i="1" dirty="0"/>
              <a:t>KRAS</a:t>
            </a:r>
            <a:r>
              <a:rPr lang="en-US" dirty="0"/>
              <a:t> G12D–targeted protein degrader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  <a:p>
            <a:r>
              <a:rPr lang="en-US" dirty="0"/>
              <a:t>Ongoing phase III study of setidegrasib + mFOLFIRINOX or NALIRIFOX as 1L therapy for mPDAC with </a:t>
            </a:r>
            <a:r>
              <a:rPr lang="en-US" i="1" dirty="0"/>
              <a:t>KRAS</a:t>
            </a:r>
            <a:r>
              <a:rPr lang="en-US" dirty="0"/>
              <a:t> G12D mutation (NCT07409272)</a:t>
            </a: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5976F0-4E88-9135-1BB3-59129C45F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Setidegrasib (ASP3082) ± Chemotherapy for Advanced </a:t>
            </a:r>
            <a:r>
              <a:rPr lang="en-US" i="1" dirty="0"/>
              <a:t>KRAS</a:t>
            </a:r>
            <a:r>
              <a:rPr lang="en-US" dirty="0"/>
              <a:t> G12D–Mutated PDAC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779E71-BEA4-2ABE-E990-1CE031810E9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Park. NEJM. 2026;[Epub]. Kasi. ASCO GI 2026. Abstr 704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9BD80C-343B-21EF-3F4D-DFF6CC6811CE}"/>
              </a:ext>
            </a:extLst>
          </p:cNvPr>
          <p:cNvCxnSpPr>
            <a:cxnSpLocks/>
          </p:cNvCxnSpPr>
          <p:nvPr/>
        </p:nvCxnSpPr>
        <p:spPr>
          <a:xfrm>
            <a:off x="1085596" y="3492880"/>
            <a:ext cx="4898780" cy="0"/>
          </a:xfrm>
          <a:prstGeom prst="line">
            <a:avLst/>
          </a:prstGeom>
          <a:ln w="1270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722AAF6-664C-E23C-FE43-BA84A0207E00}"/>
              </a:ext>
            </a:extLst>
          </p:cNvPr>
          <p:cNvCxnSpPr>
            <a:cxnSpLocks/>
          </p:cNvCxnSpPr>
          <p:nvPr/>
        </p:nvCxnSpPr>
        <p:spPr>
          <a:xfrm>
            <a:off x="1085596" y="4159482"/>
            <a:ext cx="4898780" cy="0"/>
          </a:xfrm>
          <a:prstGeom prst="line">
            <a:avLst/>
          </a:prstGeom>
          <a:ln w="1270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AB3C9DE-8A58-5461-A86B-56114BF0A5C9}"/>
              </a:ext>
            </a:extLst>
          </p:cNvPr>
          <p:cNvGrpSpPr/>
          <p:nvPr/>
        </p:nvGrpSpPr>
        <p:grpSpPr>
          <a:xfrm>
            <a:off x="3047329" y="2890743"/>
            <a:ext cx="2644775" cy="492083"/>
            <a:chOff x="5167465" y="2224649"/>
            <a:chExt cx="3030584" cy="541670"/>
          </a:xfrm>
        </p:grpSpPr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F6233B27-9DDF-333D-E738-06D6376A543B}"/>
                </a:ext>
              </a:extLst>
            </p:cNvPr>
            <p:cNvSpPr txBox="1"/>
            <p:nvPr/>
          </p:nvSpPr>
          <p:spPr>
            <a:xfrm>
              <a:off x="5388079" y="2224649"/>
              <a:ext cx="2809970" cy="54167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600" dirty="0"/>
                <a:t>2L </a:t>
              </a:r>
              <a:r>
                <a:rPr lang="en-US" sz="1600" dirty="0" err="1"/>
                <a:t>setidegrasib</a:t>
              </a:r>
              <a:r>
                <a:rPr lang="en-US" sz="1600" dirty="0"/>
                <a:t> 600 mg</a:t>
              </a:r>
              <a:br>
                <a:rPr lang="en-US" sz="1600" dirty="0"/>
              </a:br>
              <a:r>
                <a:rPr lang="en-US" sz="1600" dirty="0"/>
                <a:t>3L </a:t>
              </a:r>
              <a:r>
                <a:rPr lang="en-US" sz="1600" dirty="0" err="1"/>
                <a:t>setidegrasib</a:t>
              </a:r>
              <a:r>
                <a:rPr lang="en-US" sz="1600" dirty="0"/>
                <a:t> 600 mg</a:t>
              </a: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6AB4FB1E-316F-E757-B7A7-1586B71B0882}"/>
                </a:ext>
              </a:extLst>
            </p:cNvPr>
            <p:cNvSpPr/>
            <p:nvPr/>
          </p:nvSpPr>
          <p:spPr>
            <a:xfrm>
              <a:off x="5167466" y="2271252"/>
              <a:ext cx="157168" cy="15098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E6BCC3C4-48F1-7E11-10ED-475F3D031FCA}"/>
                </a:ext>
              </a:extLst>
            </p:cNvPr>
            <p:cNvSpPr/>
            <p:nvPr/>
          </p:nvSpPr>
          <p:spPr>
            <a:xfrm>
              <a:off x="5167465" y="2530127"/>
              <a:ext cx="157168" cy="15098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2D08551-BDD4-4E63-8432-1C296793F356}"/>
              </a:ext>
            </a:extLst>
          </p:cNvPr>
          <p:cNvSpPr txBox="1"/>
          <p:nvPr/>
        </p:nvSpPr>
        <p:spPr>
          <a:xfrm rot="16200000">
            <a:off x="-1235555" y="3608555"/>
            <a:ext cx="3342118" cy="27095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Best Change From Baseline (%)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1056486-DE00-A946-A18D-78A12763896A}"/>
              </a:ext>
            </a:extLst>
          </p:cNvPr>
          <p:cNvSpPr/>
          <p:nvPr/>
        </p:nvSpPr>
        <p:spPr>
          <a:xfrm>
            <a:off x="1178276" y="3446142"/>
            <a:ext cx="237744" cy="31405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id="{623A9DCA-C8B9-8594-EE77-5DDBC8882255}"/>
              </a:ext>
            </a:extLst>
          </p:cNvPr>
          <p:cNvGraphicFramePr>
            <a:graphicFrameLocks noGrp="1"/>
          </p:cNvGraphicFramePr>
          <p:nvPr/>
        </p:nvGraphicFramePr>
        <p:xfrm>
          <a:off x="3029725" y="1866481"/>
          <a:ext cx="259264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321">
                  <a:extLst>
                    <a:ext uri="{9D8B030D-6E8A-4147-A177-3AD203B41FA5}">
                      <a16:colId xmlns:a16="http://schemas.microsoft.com/office/drawing/2014/main" val="2128218784"/>
                    </a:ext>
                  </a:extLst>
                </a:gridCol>
                <a:gridCol w="1296321">
                  <a:extLst>
                    <a:ext uri="{9D8B030D-6E8A-4147-A177-3AD203B41FA5}">
                      <a16:colId xmlns:a16="http://schemas.microsoft.com/office/drawing/2014/main" val="3358747164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Response rates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528396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ORR, n (%)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5/21 (23.8)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2745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DCR, n (%)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12/21 (57.1)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100823"/>
                  </a:ext>
                </a:extLst>
              </a:tr>
            </a:tbl>
          </a:graphicData>
        </a:graphic>
      </p:graphicFrame>
      <p:sp>
        <p:nvSpPr>
          <p:cNvPr id="125" name="Rectangle 124">
            <a:extLst>
              <a:ext uri="{FF2B5EF4-FFF2-40B4-BE49-F238E27FC236}">
                <a16:creationId xmlns:a16="http://schemas.microsoft.com/office/drawing/2014/main" id="{B357F3B2-CB9A-50FC-036F-6B4B13694A3D}"/>
              </a:ext>
            </a:extLst>
          </p:cNvPr>
          <p:cNvSpPr/>
          <p:nvPr/>
        </p:nvSpPr>
        <p:spPr>
          <a:xfrm>
            <a:off x="1441764" y="3449814"/>
            <a:ext cx="237744" cy="30802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4F2A16A1-5E85-7AAA-A4CC-1BC05849998F}"/>
              </a:ext>
            </a:extLst>
          </p:cNvPr>
          <p:cNvSpPr/>
          <p:nvPr/>
        </p:nvSpPr>
        <p:spPr>
          <a:xfrm>
            <a:off x="1705252" y="3633184"/>
            <a:ext cx="237744" cy="12465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8170A74A-E058-BBD0-B4AB-23358898E188}"/>
              </a:ext>
            </a:extLst>
          </p:cNvPr>
          <p:cNvSpPr/>
          <p:nvPr/>
        </p:nvSpPr>
        <p:spPr>
          <a:xfrm>
            <a:off x="1968739" y="3672538"/>
            <a:ext cx="237744" cy="87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C7AD5DC9-3285-A4E0-015C-E53B7C0248F9}"/>
              </a:ext>
            </a:extLst>
          </p:cNvPr>
          <p:cNvSpPr/>
          <p:nvPr/>
        </p:nvSpPr>
        <p:spPr>
          <a:xfrm>
            <a:off x="2232226" y="3698261"/>
            <a:ext cx="237744" cy="595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CBBE6921-0AA4-BD6B-6C68-E58551385856}"/>
              </a:ext>
            </a:extLst>
          </p:cNvPr>
          <p:cNvSpPr/>
          <p:nvPr/>
        </p:nvSpPr>
        <p:spPr>
          <a:xfrm>
            <a:off x="3534986" y="3760653"/>
            <a:ext cx="237744" cy="2743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73FEB870-F9E2-77DE-508E-B9A5533213E4}"/>
              </a:ext>
            </a:extLst>
          </p:cNvPr>
          <p:cNvSpPr/>
          <p:nvPr/>
        </p:nvSpPr>
        <p:spPr>
          <a:xfrm>
            <a:off x="4057862" y="3760651"/>
            <a:ext cx="237744" cy="2921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D359325D-4580-4582-EA8E-71B0C6871054}"/>
              </a:ext>
            </a:extLst>
          </p:cNvPr>
          <p:cNvSpPr/>
          <p:nvPr/>
        </p:nvSpPr>
        <p:spPr>
          <a:xfrm>
            <a:off x="4319300" y="3757835"/>
            <a:ext cx="237744" cy="4933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B7A8FB-55CE-C1AB-5759-D43328C40089}"/>
              </a:ext>
            </a:extLst>
          </p:cNvPr>
          <p:cNvSpPr/>
          <p:nvPr/>
        </p:nvSpPr>
        <p:spPr>
          <a:xfrm>
            <a:off x="4580738" y="3757394"/>
            <a:ext cx="237744" cy="51214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3C82BC9-4BE6-D102-2C6E-4BEA6E975514}"/>
              </a:ext>
            </a:extLst>
          </p:cNvPr>
          <p:cNvSpPr/>
          <p:nvPr/>
        </p:nvSpPr>
        <p:spPr>
          <a:xfrm>
            <a:off x="4842176" y="3756964"/>
            <a:ext cx="237744" cy="541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245BBB5B-4DAA-49D2-765A-0E9DEA2E243B}"/>
              </a:ext>
            </a:extLst>
          </p:cNvPr>
          <p:cNvSpPr/>
          <p:nvPr/>
        </p:nvSpPr>
        <p:spPr>
          <a:xfrm>
            <a:off x="5103614" y="3763029"/>
            <a:ext cx="237744" cy="6128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28F01435-D545-DC8F-9D42-F5BC390BB66F}"/>
              </a:ext>
            </a:extLst>
          </p:cNvPr>
          <p:cNvSpPr/>
          <p:nvPr/>
        </p:nvSpPr>
        <p:spPr>
          <a:xfrm>
            <a:off x="5365052" y="3763459"/>
            <a:ext cx="237744" cy="6454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2435D99D-3027-EDA5-6153-9C3F9A66BF85}"/>
              </a:ext>
            </a:extLst>
          </p:cNvPr>
          <p:cNvSpPr/>
          <p:nvPr/>
        </p:nvSpPr>
        <p:spPr>
          <a:xfrm>
            <a:off x="5626494" y="3763459"/>
            <a:ext cx="237744" cy="69873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EEFD1CDC-B2FA-5587-C682-EF58F299E533}"/>
              </a:ext>
            </a:extLst>
          </p:cNvPr>
          <p:cNvSpPr/>
          <p:nvPr/>
        </p:nvSpPr>
        <p:spPr>
          <a:xfrm>
            <a:off x="3796424" y="3760652"/>
            <a:ext cx="237744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9" name="Group 248">
            <a:extLst>
              <a:ext uri="{FF2B5EF4-FFF2-40B4-BE49-F238E27FC236}">
                <a16:creationId xmlns:a16="http://schemas.microsoft.com/office/drawing/2014/main" id="{4F4284BC-A143-4169-AF17-B2AA2EC02CA4}"/>
              </a:ext>
            </a:extLst>
          </p:cNvPr>
          <p:cNvGrpSpPr/>
          <p:nvPr/>
        </p:nvGrpSpPr>
        <p:grpSpPr>
          <a:xfrm>
            <a:off x="579870" y="2335104"/>
            <a:ext cx="5392881" cy="2636799"/>
            <a:chOff x="579870" y="2335104"/>
            <a:chExt cx="5392881" cy="2636799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A873835B-9A1B-57CF-1B12-5DFF40196D1E}"/>
                </a:ext>
              </a:extLst>
            </p:cNvPr>
            <p:cNvCxnSpPr>
              <a:cxnSpLocks/>
            </p:cNvCxnSpPr>
            <p:nvPr/>
          </p:nvCxnSpPr>
          <p:spPr>
            <a:xfrm>
              <a:off x="1085595" y="2421510"/>
              <a:ext cx="0" cy="242591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761F4F76-FBAF-F0FC-B971-0D416F64D66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2401551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0B353997-0BFB-BBD5-2ECA-382062EB28C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2667697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FE889E88-2046-40FD-88B7-9CEA424DC944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2933843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44E9CB18-0B73-98DA-BC1F-05741028ED0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3199989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E3F3F729-04E7-B1F6-60C9-DD24DF9A6857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3466135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36B569FB-4D73-5D61-45C4-45BFE369D411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5944" y="3732281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5DAAF90C-62C9-E5C8-A1A5-BECAD06B765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4004084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95E6BD23-A24B-933E-D52F-643EC2086C8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4275887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EA4F8458-C683-760C-08E2-C86AF7AF8F48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4547690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CDEBACD-8F3D-DF54-4981-AD206B5E8D32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57666" y="4819494"/>
              <a:ext cx="0" cy="558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6BACD6E-63F4-BB46-A40E-0766338CF78E}"/>
                </a:ext>
              </a:extLst>
            </p:cNvPr>
            <p:cNvSpPr txBox="1"/>
            <p:nvPr/>
          </p:nvSpPr>
          <p:spPr>
            <a:xfrm>
              <a:off x="579870" y="2335104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100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B6C3320-5D59-1C6C-0513-45C81CFAEF79}"/>
                </a:ext>
              </a:extLst>
            </p:cNvPr>
            <p:cNvSpPr txBox="1"/>
            <p:nvPr/>
          </p:nvSpPr>
          <p:spPr>
            <a:xfrm>
              <a:off x="579870" y="2602591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80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5587552-AACC-D36D-D3B0-8B8371528BBD}"/>
                </a:ext>
              </a:extLst>
            </p:cNvPr>
            <p:cNvSpPr txBox="1"/>
            <p:nvPr/>
          </p:nvSpPr>
          <p:spPr>
            <a:xfrm>
              <a:off x="579870" y="2870078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60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E89C65D-BC83-666B-5498-EA88978CB0C2}"/>
                </a:ext>
              </a:extLst>
            </p:cNvPr>
            <p:cNvSpPr txBox="1"/>
            <p:nvPr/>
          </p:nvSpPr>
          <p:spPr>
            <a:xfrm>
              <a:off x="579870" y="3137565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40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A29BFAF-B3E7-EBD7-B9AA-26BAE6BBA098}"/>
                </a:ext>
              </a:extLst>
            </p:cNvPr>
            <p:cNvSpPr txBox="1"/>
            <p:nvPr/>
          </p:nvSpPr>
          <p:spPr>
            <a:xfrm>
              <a:off x="579870" y="3405052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20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56A582F-CA74-0CCA-7580-825028E4FF2E}"/>
                </a:ext>
              </a:extLst>
            </p:cNvPr>
            <p:cNvSpPr txBox="1"/>
            <p:nvPr/>
          </p:nvSpPr>
          <p:spPr>
            <a:xfrm>
              <a:off x="579870" y="3672539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0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06DD5E6-FAC0-FE99-6F34-CFCE6487A3CF}"/>
                </a:ext>
              </a:extLst>
            </p:cNvPr>
            <p:cNvSpPr txBox="1"/>
            <p:nvPr/>
          </p:nvSpPr>
          <p:spPr>
            <a:xfrm>
              <a:off x="579870" y="3943502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-20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4AC6F6A-326D-A4BF-7102-3B28BD81366D}"/>
                </a:ext>
              </a:extLst>
            </p:cNvPr>
            <p:cNvSpPr txBox="1"/>
            <p:nvPr/>
          </p:nvSpPr>
          <p:spPr>
            <a:xfrm>
              <a:off x="579870" y="4214465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-40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32D1C2A-1636-B208-1406-63886B51479F}"/>
                </a:ext>
              </a:extLst>
            </p:cNvPr>
            <p:cNvSpPr txBox="1"/>
            <p:nvPr/>
          </p:nvSpPr>
          <p:spPr>
            <a:xfrm>
              <a:off x="579870" y="4485428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-60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F3D75D3B-7C62-F5FA-23A6-1B2D85311926}"/>
                </a:ext>
              </a:extLst>
            </p:cNvPr>
            <p:cNvSpPr txBox="1"/>
            <p:nvPr/>
          </p:nvSpPr>
          <p:spPr>
            <a:xfrm>
              <a:off x="579870" y="4756391"/>
              <a:ext cx="424182" cy="21551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600" dirty="0"/>
                <a:t>-80</a:t>
              </a:r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A05A9FAF-7618-46E4-8C5C-AD632D0FFB89}"/>
                </a:ext>
              </a:extLst>
            </p:cNvPr>
            <p:cNvCxnSpPr>
              <a:cxnSpLocks/>
            </p:cNvCxnSpPr>
            <p:nvPr/>
          </p:nvCxnSpPr>
          <p:spPr>
            <a:xfrm>
              <a:off x="1073971" y="3760211"/>
              <a:ext cx="489878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2" name="TextBox 141">
            <a:extLst>
              <a:ext uri="{FF2B5EF4-FFF2-40B4-BE49-F238E27FC236}">
                <a16:creationId xmlns:a16="http://schemas.microsoft.com/office/drawing/2014/main" id="{0868E2DB-0D58-2E91-116C-6BB3A29230EA}"/>
              </a:ext>
            </a:extLst>
          </p:cNvPr>
          <p:cNvSpPr txBox="1"/>
          <p:nvPr/>
        </p:nvSpPr>
        <p:spPr>
          <a:xfrm>
            <a:off x="1149693" y="3224029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PD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30946CF4-F105-E9E2-DED9-9AF14379F9E4}"/>
              </a:ext>
            </a:extLst>
          </p:cNvPr>
          <p:cNvSpPr txBox="1"/>
          <p:nvPr/>
        </p:nvSpPr>
        <p:spPr>
          <a:xfrm>
            <a:off x="1423406" y="3224029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PD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89ECB165-729D-4028-6324-51782D77C4DA}"/>
              </a:ext>
            </a:extLst>
          </p:cNvPr>
          <p:cNvSpPr txBox="1"/>
          <p:nvPr/>
        </p:nvSpPr>
        <p:spPr>
          <a:xfrm>
            <a:off x="1671189" y="344614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PD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5842B043-9D92-615E-9A08-6D0CAF2A6A03}"/>
              </a:ext>
            </a:extLst>
          </p:cNvPr>
          <p:cNvSpPr txBox="1"/>
          <p:nvPr/>
        </p:nvSpPr>
        <p:spPr>
          <a:xfrm>
            <a:off x="1940679" y="3476856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PD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31FD8253-4A7C-34AE-1C74-D555CC41C633}"/>
              </a:ext>
            </a:extLst>
          </p:cNvPr>
          <p:cNvSpPr txBox="1"/>
          <p:nvPr/>
        </p:nvSpPr>
        <p:spPr>
          <a:xfrm>
            <a:off x="2204167" y="3508125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5C2100C1-A2A2-7B20-A18B-BDD736AA9871}"/>
              </a:ext>
            </a:extLst>
          </p:cNvPr>
          <p:cNvSpPr txBox="1"/>
          <p:nvPr/>
        </p:nvSpPr>
        <p:spPr>
          <a:xfrm>
            <a:off x="2472996" y="3523996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F7F46503-B5D6-1D3A-FDC4-A6C721A802BF}"/>
              </a:ext>
            </a:extLst>
          </p:cNvPr>
          <p:cNvSpPr txBox="1"/>
          <p:nvPr/>
        </p:nvSpPr>
        <p:spPr>
          <a:xfrm>
            <a:off x="2732333" y="3523996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2BC0749B-4D0F-31F6-C287-AAEFE0195F0B}"/>
              </a:ext>
            </a:extLst>
          </p:cNvPr>
          <p:cNvSpPr txBox="1"/>
          <p:nvPr/>
        </p:nvSpPr>
        <p:spPr>
          <a:xfrm>
            <a:off x="2991670" y="3523996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AA48A8FC-A1D9-E735-BD4D-16FD87D522F2}"/>
              </a:ext>
            </a:extLst>
          </p:cNvPr>
          <p:cNvSpPr txBox="1"/>
          <p:nvPr/>
        </p:nvSpPr>
        <p:spPr>
          <a:xfrm>
            <a:off x="3251008" y="3523996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PD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942DAF39-51D2-EF56-CF10-9FA05C6F9171}"/>
              </a:ext>
            </a:extLst>
          </p:cNvPr>
          <p:cNvSpPr txBox="1"/>
          <p:nvPr/>
        </p:nvSpPr>
        <p:spPr>
          <a:xfrm>
            <a:off x="3500974" y="3802329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64730254-CA73-B207-04BB-A3655787BFD7}"/>
              </a:ext>
            </a:extLst>
          </p:cNvPr>
          <p:cNvSpPr txBox="1"/>
          <p:nvPr/>
        </p:nvSpPr>
        <p:spPr>
          <a:xfrm>
            <a:off x="3759225" y="3818261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PD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2793D46F-B5C5-0AFA-F2D3-EFD7FCBD4F25}"/>
              </a:ext>
            </a:extLst>
          </p:cNvPr>
          <p:cNvSpPr txBox="1"/>
          <p:nvPr/>
        </p:nvSpPr>
        <p:spPr>
          <a:xfrm>
            <a:off x="4020505" y="406878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996BB7BE-6515-5204-8993-0DBAF2F80F4D}"/>
              </a:ext>
            </a:extLst>
          </p:cNvPr>
          <p:cNvSpPr txBox="1"/>
          <p:nvPr/>
        </p:nvSpPr>
        <p:spPr>
          <a:xfrm>
            <a:off x="4288775" y="427933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A92F5807-BC5E-9A3E-B66D-50E309521C83}"/>
              </a:ext>
            </a:extLst>
          </p:cNvPr>
          <p:cNvSpPr txBox="1"/>
          <p:nvPr/>
        </p:nvSpPr>
        <p:spPr>
          <a:xfrm>
            <a:off x="4547690" y="427933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0FAEBD46-F40D-582F-50E5-E2EFE4CAD68B}"/>
              </a:ext>
            </a:extLst>
          </p:cNvPr>
          <p:cNvSpPr txBox="1"/>
          <p:nvPr/>
        </p:nvSpPr>
        <p:spPr>
          <a:xfrm>
            <a:off x="4798005" y="4311745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38707DAE-3899-7C02-FAC1-E1B55ACC338C}"/>
              </a:ext>
            </a:extLst>
          </p:cNvPr>
          <p:cNvSpPr txBox="1"/>
          <p:nvPr/>
        </p:nvSpPr>
        <p:spPr>
          <a:xfrm>
            <a:off x="5075611" y="4395700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B4493A1B-9572-2D97-2185-AEBF57B02339}"/>
              </a:ext>
            </a:extLst>
          </p:cNvPr>
          <p:cNvSpPr txBox="1"/>
          <p:nvPr/>
        </p:nvSpPr>
        <p:spPr>
          <a:xfrm>
            <a:off x="5336372" y="4431464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14941C26-9985-8882-BF6F-B48DF9AB75C6}"/>
              </a:ext>
            </a:extLst>
          </p:cNvPr>
          <p:cNvSpPr txBox="1"/>
          <p:nvPr/>
        </p:nvSpPr>
        <p:spPr>
          <a:xfrm>
            <a:off x="5602796" y="4476379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520E74F2-A8A7-1527-83C3-51A8E8953AF4}"/>
              </a:ext>
            </a:extLst>
          </p:cNvPr>
          <p:cNvGrpSpPr/>
          <p:nvPr/>
        </p:nvGrpSpPr>
        <p:grpSpPr>
          <a:xfrm>
            <a:off x="8998634" y="2891523"/>
            <a:ext cx="2644774" cy="492083"/>
            <a:chOff x="5167466" y="2224649"/>
            <a:chExt cx="3030583" cy="541670"/>
          </a:xfrm>
        </p:grpSpPr>
        <p:sp>
          <p:nvSpPr>
            <p:cNvPr id="166" name="TextBox 165">
              <a:extLst>
                <a:ext uri="{FF2B5EF4-FFF2-40B4-BE49-F238E27FC236}">
                  <a16:creationId xmlns:a16="http://schemas.microsoft.com/office/drawing/2014/main" id="{9421FC0E-A16D-E86A-EDCB-2CE4B5CDD8E8}"/>
                </a:ext>
              </a:extLst>
            </p:cNvPr>
            <p:cNvSpPr txBox="1"/>
            <p:nvPr/>
          </p:nvSpPr>
          <p:spPr>
            <a:xfrm>
              <a:off x="5388079" y="2224649"/>
              <a:ext cx="2809970" cy="541670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600" dirty="0"/>
                <a:t>1L setidegrasib 600 mg + mFOLFIRINOX</a:t>
              </a: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05081F04-B6B0-17C9-552B-92B544BFCA79}"/>
                </a:ext>
              </a:extLst>
            </p:cNvPr>
            <p:cNvSpPr/>
            <p:nvPr/>
          </p:nvSpPr>
          <p:spPr>
            <a:xfrm>
              <a:off x="5167466" y="2271252"/>
              <a:ext cx="157168" cy="1509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6A11FC36-F69C-3FDE-DB66-C84D1C4F76C6}"/>
              </a:ext>
            </a:extLst>
          </p:cNvPr>
          <p:cNvCxnSpPr>
            <a:cxnSpLocks/>
          </p:cNvCxnSpPr>
          <p:nvPr/>
        </p:nvCxnSpPr>
        <p:spPr>
          <a:xfrm>
            <a:off x="7036899" y="2422290"/>
            <a:ext cx="0" cy="24259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84B72B73-375E-DAC2-D9EB-319A566A5E90}"/>
              </a:ext>
            </a:extLst>
          </p:cNvPr>
          <p:cNvCxnSpPr>
            <a:cxnSpLocks/>
          </p:cNvCxnSpPr>
          <p:nvPr/>
        </p:nvCxnSpPr>
        <p:spPr>
          <a:xfrm rot="5400000">
            <a:off x="7008970" y="2402331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2A1422D0-AE14-1C3F-2B47-8236F843370F}"/>
              </a:ext>
            </a:extLst>
          </p:cNvPr>
          <p:cNvCxnSpPr>
            <a:cxnSpLocks/>
          </p:cNvCxnSpPr>
          <p:nvPr/>
        </p:nvCxnSpPr>
        <p:spPr>
          <a:xfrm rot="5400000">
            <a:off x="7008970" y="2668477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9E5CCE09-D527-47E4-9AE5-4DEECAD554E5}"/>
              </a:ext>
            </a:extLst>
          </p:cNvPr>
          <p:cNvCxnSpPr>
            <a:cxnSpLocks/>
          </p:cNvCxnSpPr>
          <p:nvPr/>
        </p:nvCxnSpPr>
        <p:spPr>
          <a:xfrm rot="5400000">
            <a:off x="7008970" y="2934623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FC83F4F4-F12C-984B-E977-BCC8423CEE02}"/>
              </a:ext>
            </a:extLst>
          </p:cNvPr>
          <p:cNvCxnSpPr>
            <a:cxnSpLocks/>
          </p:cNvCxnSpPr>
          <p:nvPr/>
        </p:nvCxnSpPr>
        <p:spPr>
          <a:xfrm rot="5400000">
            <a:off x="7008970" y="3200769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C0DD110C-ED97-91C4-C0CA-6AE88C808D9D}"/>
              </a:ext>
            </a:extLst>
          </p:cNvPr>
          <p:cNvCxnSpPr>
            <a:cxnSpLocks/>
          </p:cNvCxnSpPr>
          <p:nvPr/>
        </p:nvCxnSpPr>
        <p:spPr>
          <a:xfrm rot="5400000">
            <a:off x="7008970" y="3466915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15DC591E-E9D9-B010-DB1F-0970E1BC4B4B}"/>
              </a:ext>
            </a:extLst>
          </p:cNvPr>
          <p:cNvCxnSpPr>
            <a:cxnSpLocks/>
          </p:cNvCxnSpPr>
          <p:nvPr/>
        </p:nvCxnSpPr>
        <p:spPr>
          <a:xfrm rot="5400000">
            <a:off x="7007248" y="3733061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EFEFE19C-8E12-925F-7BA6-6D4FC6807121}"/>
              </a:ext>
            </a:extLst>
          </p:cNvPr>
          <p:cNvCxnSpPr>
            <a:cxnSpLocks/>
          </p:cNvCxnSpPr>
          <p:nvPr/>
        </p:nvCxnSpPr>
        <p:spPr>
          <a:xfrm rot="5400000">
            <a:off x="7008970" y="4004864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ECC872B-9C75-08BC-BAB4-16673835B406}"/>
              </a:ext>
            </a:extLst>
          </p:cNvPr>
          <p:cNvCxnSpPr>
            <a:cxnSpLocks/>
          </p:cNvCxnSpPr>
          <p:nvPr/>
        </p:nvCxnSpPr>
        <p:spPr>
          <a:xfrm rot="5400000">
            <a:off x="7008970" y="4276667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C4DBBB46-C644-08C5-93C2-1DF796816347}"/>
              </a:ext>
            </a:extLst>
          </p:cNvPr>
          <p:cNvCxnSpPr>
            <a:cxnSpLocks/>
          </p:cNvCxnSpPr>
          <p:nvPr/>
        </p:nvCxnSpPr>
        <p:spPr>
          <a:xfrm rot="5400000">
            <a:off x="7008970" y="4548470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828389B5-F418-C8A1-415E-C8C3168B41DF}"/>
              </a:ext>
            </a:extLst>
          </p:cNvPr>
          <p:cNvCxnSpPr>
            <a:cxnSpLocks/>
          </p:cNvCxnSpPr>
          <p:nvPr/>
        </p:nvCxnSpPr>
        <p:spPr>
          <a:xfrm rot="5400000">
            <a:off x="7008970" y="4820274"/>
            <a:ext cx="0" cy="5585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>
            <a:extLst>
              <a:ext uri="{FF2B5EF4-FFF2-40B4-BE49-F238E27FC236}">
                <a16:creationId xmlns:a16="http://schemas.microsoft.com/office/drawing/2014/main" id="{91ABBB9F-75B2-A32F-40E8-7E26B3968232}"/>
              </a:ext>
            </a:extLst>
          </p:cNvPr>
          <p:cNvSpPr txBox="1"/>
          <p:nvPr/>
        </p:nvSpPr>
        <p:spPr>
          <a:xfrm rot="16200000">
            <a:off x="4715749" y="3609335"/>
            <a:ext cx="3342118" cy="27095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Best Change From Baseline (%)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BD7185C7-2DD0-87D9-A215-896142AB27D1}"/>
              </a:ext>
            </a:extLst>
          </p:cNvPr>
          <p:cNvSpPr txBox="1"/>
          <p:nvPr/>
        </p:nvSpPr>
        <p:spPr>
          <a:xfrm>
            <a:off x="6531174" y="2335884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100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E0E5A6B7-A682-5A82-FCA0-4BD1187C1312}"/>
              </a:ext>
            </a:extLst>
          </p:cNvPr>
          <p:cNvSpPr txBox="1"/>
          <p:nvPr/>
        </p:nvSpPr>
        <p:spPr>
          <a:xfrm>
            <a:off x="6531174" y="2603371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80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A7B5B5D1-F5FC-B279-D247-812258027438}"/>
              </a:ext>
            </a:extLst>
          </p:cNvPr>
          <p:cNvSpPr txBox="1"/>
          <p:nvPr/>
        </p:nvSpPr>
        <p:spPr>
          <a:xfrm>
            <a:off x="6531174" y="2870858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60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5EFAEEB3-B22C-7270-311D-7040A587DACE}"/>
              </a:ext>
            </a:extLst>
          </p:cNvPr>
          <p:cNvSpPr txBox="1"/>
          <p:nvPr/>
        </p:nvSpPr>
        <p:spPr>
          <a:xfrm>
            <a:off x="6531174" y="3138345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40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8C8A6E92-8228-7296-7291-78F0FE5B4C60}"/>
              </a:ext>
            </a:extLst>
          </p:cNvPr>
          <p:cNvSpPr txBox="1"/>
          <p:nvPr/>
        </p:nvSpPr>
        <p:spPr>
          <a:xfrm>
            <a:off x="6531174" y="3405832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20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FA280A94-CE72-C53D-61FB-0E46ABC41080}"/>
              </a:ext>
            </a:extLst>
          </p:cNvPr>
          <p:cNvSpPr txBox="1"/>
          <p:nvPr/>
        </p:nvSpPr>
        <p:spPr>
          <a:xfrm>
            <a:off x="6531174" y="3673319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0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CCB04A0D-3B8A-CB0F-B782-6F42F191437B}"/>
              </a:ext>
            </a:extLst>
          </p:cNvPr>
          <p:cNvSpPr txBox="1"/>
          <p:nvPr/>
        </p:nvSpPr>
        <p:spPr>
          <a:xfrm>
            <a:off x="6531174" y="3944282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-20</a:t>
            </a:r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6E4226E1-5AB4-4694-2582-773D3C200419}"/>
              </a:ext>
            </a:extLst>
          </p:cNvPr>
          <p:cNvSpPr txBox="1"/>
          <p:nvPr/>
        </p:nvSpPr>
        <p:spPr>
          <a:xfrm>
            <a:off x="6531174" y="4215245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-40</a:t>
            </a: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30C07844-34FB-10BB-EE09-528090028205}"/>
              </a:ext>
            </a:extLst>
          </p:cNvPr>
          <p:cNvSpPr txBox="1"/>
          <p:nvPr/>
        </p:nvSpPr>
        <p:spPr>
          <a:xfrm>
            <a:off x="6531174" y="4486208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-60</a:t>
            </a: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B8ADAE59-DBBC-A4E7-325F-3EEC3B0BFD56}"/>
              </a:ext>
            </a:extLst>
          </p:cNvPr>
          <p:cNvSpPr txBox="1"/>
          <p:nvPr/>
        </p:nvSpPr>
        <p:spPr>
          <a:xfrm>
            <a:off x="6531174" y="4757171"/>
            <a:ext cx="424182" cy="21551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600" dirty="0"/>
              <a:t>-80</a:t>
            </a:r>
          </a:p>
        </p:txBody>
      </p:sp>
      <p:graphicFrame>
        <p:nvGraphicFramePr>
          <p:cNvPr id="192" name="Table 191">
            <a:extLst>
              <a:ext uri="{FF2B5EF4-FFF2-40B4-BE49-F238E27FC236}">
                <a16:creationId xmlns:a16="http://schemas.microsoft.com/office/drawing/2014/main" id="{4A516E36-BDF7-AFD3-5050-EA5F09BA618D}"/>
              </a:ext>
            </a:extLst>
          </p:cNvPr>
          <p:cNvGraphicFramePr>
            <a:graphicFrameLocks noGrp="1"/>
          </p:cNvGraphicFramePr>
          <p:nvPr/>
        </p:nvGraphicFramePr>
        <p:xfrm>
          <a:off x="8981029" y="1867261"/>
          <a:ext cx="2592642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321">
                  <a:extLst>
                    <a:ext uri="{9D8B030D-6E8A-4147-A177-3AD203B41FA5}">
                      <a16:colId xmlns:a16="http://schemas.microsoft.com/office/drawing/2014/main" val="2128218784"/>
                    </a:ext>
                  </a:extLst>
                </a:gridCol>
                <a:gridCol w="1296321">
                  <a:extLst>
                    <a:ext uri="{9D8B030D-6E8A-4147-A177-3AD203B41FA5}">
                      <a16:colId xmlns:a16="http://schemas.microsoft.com/office/drawing/2014/main" val="3358747164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Response rates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528396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ORR, n (%)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7/12 (58.8)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2745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DCR, n (%)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10/12 (83.3)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100823"/>
                  </a:ext>
                </a:extLst>
              </a:tr>
            </a:tbl>
          </a:graphicData>
        </a:graphic>
      </p:graphicFrame>
      <p:sp>
        <p:nvSpPr>
          <p:cNvPr id="193" name="Rectangle 192">
            <a:extLst>
              <a:ext uri="{FF2B5EF4-FFF2-40B4-BE49-F238E27FC236}">
                <a16:creationId xmlns:a16="http://schemas.microsoft.com/office/drawing/2014/main" id="{438B84C3-018E-FCEA-800A-1BC02D25195E}"/>
              </a:ext>
            </a:extLst>
          </p:cNvPr>
          <p:cNvSpPr/>
          <p:nvPr/>
        </p:nvSpPr>
        <p:spPr>
          <a:xfrm flipV="1">
            <a:off x="7550139" y="3768086"/>
            <a:ext cx="384048" cy="182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FDCD0387-A2F9-5FB8-F452-A989C9F89549}"/>
              </a:ext>
            </a:extLst>
          </p:cNvPr>
          <p:cNvSpPr txBox="1"/>
          <p:nvPr/>
        </p:nvSpPr>
        <p:spPr>
          <a:xfrm>
            <a:off x="7172199" y="3538193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10974015-D410-72A7-DE5B-D6A6C0B40926}"/>
              </a:ext>
            </a:extLst>
          </p:cNvPr>
          <p:cNvSpPr/>
          <p:nvPr/>
        </p:nvSpPr>
        <p:spPr>
          <a:xfrm flipV="1">
            <a:off x="7957683" y="3759401"/>
            <a:ext cx="384048" cy="31006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CDE1D28B-45FC-682C-E2F7-E4ED29567B0C}"/>
              </a:ext>
            </a:extLst>
          </p:cNvPr>
          <p:cNvSpPr/>
          <p:nvPr/>
        </p:nvSpPr>
        <p:spPr>
          <a:xfrm flipV="1">
            <a:off x="8373888" y="3756963"/>
            <a:ext cx="384048" cy="38000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42E20992-DD9F-295F-4115-37C180E90F5C}"/>
              </a:ext>
            </a:extLst>
          </p:cNvPr>
          <p:cNvSpPr/>
          <p:nvPr/>
        </p:nvSpPr>
        <p:spPr>
          <a:xfrm flipV="1">
            <a:off x="8790093" y="3756963"/>
            <a:ext cx="384048" cy="45294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AB18CE23-B584-BC7F-7838-EAEC4FB346AF}"/>
              </a:ext>
            </a:extLst>
          </p:cNvPr>
          <p:cNvSpPr/>
          <p:nvPr/>
        </p:nvSpPr>
        <p:spPr>
          <a:xfrm flipV="1">
            <a:off x="9206298" y="3763459"/>
            <a:ext cx="384048" cy="4726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171540B5-FFBB-8886-38E7-BA46EE1072B4}"/>
              </a:ext>
            </a:extLst>
          </p:cNvPr>
          <p:cNvSpPr/>
          <p:nvPr/>
        </p:nvSpPr>
        <p:spPr>
          <a:xfrm flipV="1">
            <a:off x="9622503" y="3763459"/>
            <a:ext cx="384048" cy="5587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FC341F62-2D74-B531-E6C1-96FF3F31463B}"/>
              </a:ext>
            </a:extLst>
          </p:cNvPr>
          <p:cNvSpPr/>
          <p:nvPr/>
        </p:nvSpPr>
        <p:spPr>
          <a:xfrm flipV="1">
            <a:off x="10038708" y="3763459"/>
            <a:ext cx="384048" cy="65027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1F265E64-09CC-6817-23F2-D347BC635214}"/>
              </a:ext>
            </a:extLst>
          </p:cNvPr>
          <p:cNvSpPr/>
          <p:nvPr/>
        </p:nvSpPr>
        <p:spPr>
          <a:xfrm flipV="1">
            <a:off x="10454913" y="3763458"/>
            <a:ext cx="384048" cy="6900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894A602B-B438-C9B2-169F-FF33432D0467}"/>
              </a:ext>
            </a:extLst>
          </p:cNvPr>
          <p:cNvSpPr/>
          <p:nvPr/>
        </p:nvSpPr>
        <p:spPr>
          <a:xfrm flipV="1">
            <a:off x="10871118" y="3756963"/>
            <a:ext cx="384048" cy="72793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6D55EB65-6B5D-617B-A542-D0475D79AD41}"/>
              </a:ext>
            </a:extLst>
          </p:cNvPr>
          <p:cNvSpPr/>
          <p:nvPr/>
        </p:nvSpPr>
        <p:spPr>
          <a:xfrm flipV="1">
            <a:off x="11287323" y="3763459"/>
            <a:ext cx="384048" cy="8004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8" name="Group 237">
            <a:extLst>
              <a:ext uri="{FF2B5EF4-FFF2-40B4-BE49-F238E27FC236}">
                <a16:creationId xmlns:a16="http://schemas.microsoft.com/office/drawing/2014/main" id="{6FBBE269-0290-4947-BE27-3C13D8695683}"/>
              </a:ext>
            </a:extLst>
          </p:cNvPr>
          <p:cNvGrpSpPr/>
          <p:nvPr/>
        </p:nvGrpSpPr>
        <p:grpSpPr>
          <a:xfrm>
            <a:off x="7025276" y="3493660"/>
            <a:ext cx="4777926" cy="666602"/>
            <a:chOff x="7025275" y="3493660"/>
            <a:chExt cx="4910405" cy="666602"/>
          </a:xfrm>
        </p:grpSpPr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7370D46D-33C9-8C87-5FFF-F7859CF3BC67}"/>
                </a:ext>
              </a:extLst>
            </p:cNvPr>
            <p:cNvCxnSpPr>
              <a:cxnSpLocks/>
            </p:cNvCxnSpPr>
            <p:nvPr/>
          </p:nvCxnSpPr>
          <p:spPr>
            <a:xfrm>
              <a:off x="7036900" y="3493660"/>
              <a:ext cx="4898780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22E680E1-CB2B-0845-86C8-B4E96DF95B5A}"/>
                </a:ext>
              </a:extLst>
            </p:cNvPr>
            <p:cNvCxnSpPr>
              <a:cxnSpLocks/>
            </p:cNvCxnSpPr>
            <p:nvPr/>
          </p:nvCxnSpPr>
          <p:spPr>
            <a:xfrm>
              <a:off x="7036899" y="4160262"/>
              <a:ext cx="4898780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B2D6A623-BDA7-F3FF-87F6-113CB47A1F6A}"/>
                </a:ext>
              </a:extLst>
            </p:cNvPr>
            <p:cNvCxnSpPr>
              <a:cxnSpLocks/>
            </p:cNvCxnSpPr>
            <p:nvPr/>
          </p:nvCxnSpPr>
          <p:spPr>
            <a:xfrm>
              <a:off x="7025275" y="3760991"/>
              <a:ext cx="4898780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9" name="TextBox 238">
            <a:extLst>
              <a:ext uri="{FF2B5EF4-FFF2-40B4-BE49-F238E27FC236}">
                <a16:creationId xmlns:a16="http://schemas.microsoft.com/office/drawing/2014/main" id="{43DDAFC5-7177-976B-9776-6B27F08B9FD2}"/>
              </a:ext>
            </a:extLst>
          </p:cNvPr>
          <p:cNvSpPr txBox="1"/>
          <p:nvPr/>
        </p:nvSpPr>
        <p:spPr>
          <a:xfrm>
            <a:off x="7588660" y="3545063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PD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BFB2C873-60F4-B7F6-DF09-2969B0B6CD85}"/>
              </a:ext>
            </a:extLst>
          </p:cNvPr>
          <p:cNvSpPr txBox="1"/>
          <p:nvPr/>
        </p:nvSpPr>
        <p:spPr>
          <a:xfrm>
            <a:off x="7994528" y="414343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070DB392-1C83-FA03-8E43-B34BDFFAE531}"/>
              </a:ext>
            </a:extLst>
          </p:cNvPr>
          <p:cNvSpPr txBox="1"/>
          <p:nvPr/>
        </p:nvSpPr>
        <p:spPr>
          <a:xfrm>
            <a:off x="8411264" y="414343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SD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FADC4E82-6CB9-6CAD-FC5F-A4C323E0C7F0}"/>
              </a:ext>
            </a:extLst>
          </p:cNvPr>
          <p:cNvSpPr txBox="1"/>
          <p:nvPr/>
        </p:nvSpPr>
        <p:spPr>
          <a:xfrm>
            <a:off x="8828000" y="420399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PR*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AC266CEC-B91D-C069-C7B9-C3F3532FD4A2}"/>
              </a:ext>
            </a:extLst>
          </p:cNvPr>
          <p:cNvSpPr txBox="1"/>
          <p:nvPr/>
        </p:nvSpPr>
        <p:spPr>
          <a:xfrm>
            <a:off x="9244736" y="4226691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22FAFE9C-83DA-F626-87BF-914AC9D15F9E}"/>
              </a:ext>
            </a:extLst>
          </p:cNvPr>
          <p:cNvSpPr txBox="1"/>
          <p:nvPr/>
        </p:nvSpPr>
        <p:spPr>
          <a:xfrm>
            <a:off x="9661472" y="4334162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PR*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B9E6BF26-919F-9306-E2AB-17DB3D571386}"/>
              </a:ext>
            </a:extLst>
          </p:cNvPr>
          <p:cNvSpPr txBox="1"/>
          <p:nvPr/>
        </p:nvSpPr>
        <p:spPr>
          <a:xfrm>
            <a:off x="10078208" y="4408883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246" name="TextBox 245">
            <a:extLst>
              <a:ext uri="{FF2B5EF4-FFF2-40B4-BE49-F238E27FC236}">
                <a16:creationId xmlns:a16="http://schemas.microsoft.com/office/drawing/2014/main" id="{2988131C-0DB0-4628-01DA-4403CF71C05F}"/>
              </a:ext>
            </a:extLst>
          </p:cNvPr>
          <p:cNvSpPr txBox="1"/>
          <p:nvPr/>
        </p:nvSpPr>
        <p:spPr>
          <a:xfrm>
            <a:off x="10494944" y="4443405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FDEEB9D5-0813-43A4-809C-8C71AD7E25AA}"/>
              </a:ext>
            </a:extLst>
          </p:cNvPr>
          <p:cNvSpPr txBox="1"/>
          <p:nvPr/>
        </p:nvSpPr>
        <p:spPr>
          <a:xfrm>
            <a:off x="10911680" y="4467866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801CEE8B-379B-10B4-0965-9DBB21AF4204}"/>
              </a:ext>
            </a:extLst>
          </p:cNvPr>
          <p:cNvSpPr txBox="1"/>
          <p:nvPr/>
        </p:nvSpPr>
        <p:spPr>
          <a:xfrm>
            <a:off x="11328418" y="4563026"/>
            <a:ext cx="312458" cy="21550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200" dirty="0"/>
              <a:t>PR</a:t>
            </a: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AB38F752-FE15-A284-3A8E-BA602BD50F43}"/>
              </a:ext>
            </a:extLst>
          </p:cNvPr>
          <p:cNvSpPr/>
          <p:nvPr/>
        </p:nvSpPr>
        <p:spPr>
          <a:xfrm>
            <a:off x="2585291" y="3736721"/>
            <a:ext cx="55084" cy="55084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35C66941-15C1-B4A2-A6B6-C5B6CA0CE118}"/>
              </a:ext>
            </a:extLst>
          </p:cNvPr>
          <p:cNvSpPr/>
          <p:nvPr/>
        </p:nvSpPr>
        <p:spPr>
          <a:xfrm>
            <a:off x="3112265" y="3736721"/>
            <a:ext cx="55084" cy="55084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D491E08F-1B14-FCD4-C8B8-BBDA75DF6702}"/>
              </a:ext>
            </a:extLst>
          </p:cNvPr>
          <p:cNvSpPr/>
          <p:nvPr/>
        </p:nvSpPr>
        <p:spPr>
          <a:xfrm>
            <a:off x="2850888" y="3736721"/>
            <a:ext cx="55084" cy="55084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30777662-C216-BFE3-481E-2DA9541890B1}"/>
              </a:ext>
            </a:extLst>
          </p:cNvPr>
          <p:cNvSpPr/>
          <p:nvPr/>
        </p:nvSpPr>
        <p:spPr>
          <a:xfrm>
            <a:off x="3373562" y="3736721"/>
            <a:ext cx="55084" cy="55084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DC148906-6EB9-962E-830E-C8F1B9E75C4B}"/>
              </a:ext>
            </a:extLst>
          </p:cNvPr>
          <p:cNvSpPr/>
          <p:nvPr/>
        </p:nvSpPr>
        <p:spPr>
          <a:xfrm>
            <a:off x="7296958" y="3737501"/>
            <a:ext cx="55084" cy="55084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0184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DA16A-1ED4-7D2D-E696-905CA8DE04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21A8C8C-A6B0-89A0-99A0-D1A4BBC7A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Immune Activation in the KRAS Era</a:t>
            </a:r>
          </a:p>
        </p:txBody>
      </p:sp>
    </p:spTree>
    <p:extLst>
      <p:ext uri="{BB962C8B-B14F-4D97-AF65-F5344CB8AC3E}">
        <p14:creationId xmlns:p14="http://schemas.microsoft.com/office/powerpoint/2010/main" val="36923460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FEB1496-9A44-4C1C-024B-1AC088849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92799"/>
            <a:ext cx="11740260" cy="978858"/>
          </a:xfrm>
        </p:spPr>
        <p:txBody>
          <a:bodyPr/>
          <a:lstStyle/>
          <a:p>
            <a:r>
              <a:rPr lang="en-US" sz="3000" dirty="0"/>
              <a:t>AMPLIFY-201: ELI-002 2P Vaccine for Patients With </a:t>
            </a:r>
            <a:r>
              <a:rPr lang="en-US" sz="3000" i="1" dirty="0"/>
              <a:t>KRAS</a:t>
            </a:r>
            <a:r>
              <a:rPr lang="en-US" sz="3000" dirty="0"/>
              <a:t> G12D/R–Mutated PDAC or CRC and MRD After Locoregional Treatment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D2AEB-8AB0-8A9A-0F3C-180FDC520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Phase I study: ELI-002 2P is a lymph node–targeted vaccine including modified </a:t>
            </a:r>
            <a:r>
              <a:rPr lang="en-US" sz="2000" i="1" dirty="0"/>
              <a:t>KRAS</a:t>
            </a:r>
            <a:r>
              <a:rPr lang="en-US" sz="2000" dirty="0"/>
              <a:t> G12D and G12R mKRAS long peptides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9D87E98-6E92-663F-02B1-670C9E137FC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Pant. Nat Med. 2024;30:531. Wainberg. Nat Med. 2025;31:3648.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605DE6-3FE6-F351-A6C7-BF1D2D462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62" y="1975841"/>
            <a:ext cx="5090001" cy="37807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B579C4-C23E-278C-AFDA-A60157AAE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406" y="2300834"/>
            <a:ext cx="3202537" cy="29050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187796-6421-FCF6-6927-426265115A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2687" y="2300833"/>
            <a:ext cx="3219067" cy="290087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25CB039-3A0D-F878-DE8E-1A26DD5932EB}"/>
              </a:ext>
            </a:extLst>
          </p:cNvPr>
          <p:cNvSpPr/>
          <p:nvPr/>
        </p:nvSpPr>
        <p:spPr>
          <a:xfrm>
            <a:off x="220662" y="1975841"/>
            <a:ext cx="215756" cy="1439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A3EA5F-A63B-5FF7-7027-F42BF0FBF0D8}"/>
              </a:ext>
            </a:extLst>
          </p:cNvPr>
          <p:cNvSpPr/>
          <p:nvPr/>
        </p:nvSpPr>
        <p:spPr>
          <a:xfrm>
            <a:off x="179098" y="3357048"/>
            <a:ext cx="215756" cy="1439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612F7F-ED54-17EE-D290-6DC9E39E2030}"/>
              </a:ext>
            </a:extLst>
          </p:cNvPr>
          <p:cNvSpPr/>
          <p:nvPr/>
        </p:nvSpPr>
        <p:spPr>
          <a:xfrm>
            <a:off x="5510466" y="2300833"/>
            <a:ext cx="215756" cy="1439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6A44F54-1C24-13EB-A47F-9B1B05D947E0}"/>
              </a:ext>
            </a:extLst>
          </p:cNvPr>
          <p:cNvSpPr/>
          <p:nvPr/>
        </p:nvSpPr>
        <p:spPr>
          <a:xfrm>
            <a:off x="8729868" y="2300833"/>
            <a:ext cx="215756" cy="1439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552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25D1E05-02B5-15E8-BCFF-5B54B6FB8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Comparison: RAS Inhibition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23F2BE0-38CF-4630-443B-EA9C1D3C74A3}"/>
              </a:ext>
            </a:extLst>
          </p:cNvPr>
          <p:cNvGraphicFramePr>
            <a:graphicFrameLocks noGrp="1"/>
          </p:cNvGraphicFramePr>
          <p:nvPr/>
        </p:nvGraphicFramePr>
        <p:xfrm>
          <a:off x="231078" y="1335023"/>
          <a:ext cx="11729844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1242">
                  <a:extLst>
                    <a:ext uri="{9D8B030D-6E8A-4147-A177-3AD203B41FA5}">
                      <a16:colId xmlns:a16="http://schemas.microsoft.com/office/drawing/2014/main" val="3744718503"/>
                    </a:ext>
                  </a:extLst>
                </a:gridCol>
                <a:gridCol w="4319301">
                  <a:extLst>
                    <a:ext uri="{9D8B030D-6E8A-4147-A177-3AD203B41FA5}">
                      <a16:colId xmlns:a16="http://schemas.microsoft.com/office/drawing/2014/main" val="2123346778"/>
                    </a:ext>
                  </a:extLst>
                </a:gridCol>
                <a:gridCol w="4319301">
                  <a:extLst>
                    <a:ext uri="{9D8B030D-6E8A-4147-A177-3AD203B41FA5}">
                      <a16:colId xmlns:a16="http://schemas.microsoft.com/office/drawing/2014/main" val="1459839748"/>
                    </a:ext>
                  </a:extLst>
                </a:gridCol>
              </a:tblGrid>
              <a:tr h="142876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2"/>
                          </a:solidFill>
                        </a:rPr>
                        <a:t>Approach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2"/>
                          </a:solidFill>
                        </a:rPr>
                        <a:t>Strength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2"/>
                          </a:solidFill>
                        </a:rPr>
                        <a:t>Limitation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8306355"/>
                  </a:ext>
                </a:extLst>
              </a:tr>
              <a:tr h="257177">
                <a:tc>
                  <a:txBody>
                    <a:bodyPr/>
                    <a:lstStyle/>
                    <a:p>
                      <a:r>
                        <a:rPr lang="en-US" sz="2000" dirty="0"/>
                        <a:t>Pan-(K)RAS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Effective in broad indications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Broad adverse events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8525133"/>
                  </a:ext>
                </a:extLst>
              </a:tr>
              <a:tr h="257177">
                <a:tc>
                  <a:txBody>
                    <a:bodyPr/>
                    <a:lstStyle/>
                    <a:p>
                      <a:r>
                        <a:rPr lang="en-US" sz="2000" dirty="0"/>
                        <a:t>Allele-specific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Precise and less adverse events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Narrower indication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969125"/>
                  </a:ext>
                </a:extLst>
              </a:tr>
              <a:tr h="257177">
                <a:tc>
                  <a:txBody>
                    <a:bodyPr/>
                    <a:lstStyle/>
                    <a:p>
                      <a:r>
                        <a:rPr lang="en-US" sz="2000"/>
                        <a:t>Degrader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Different mechanism removing the protein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Early in clinical development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633345"/>
                  </a:ext>
                </a:extLst>
              </a:tr>
              <a:tr h="257177">
                <a:tc>
                  <a:txBody>
                    <a:bodyPr/>
                    <a:lstStyle/>
                    <a:p>
                      <a:r>
                        <a:rPr lang="en-US" sz="2000" dirty="0"/>
                        <a:t>Vaccine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Different mechanism using immune system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Early in clinical development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792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29883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625035"/>
            <a:ext cx="11740260" cy="943848"/>
          </a:xfrm>
        </p:spPr>
        <p:txBody>
          <a:bodyPr/>
          <a:lstStyle/>
          <a:p>
            <a:r>
              <a:rPr lang="en-US" dirty="0"/>
              <a:t>Text module with expert discussion of these slides</a:t>
            </a:r>
          </a:p>
          <a:p>
            <a:r>
              <a:rPr lang="en-US" dirty="0"/>
              <a:t>Podcast with additional expert insights into RAS-targeted therapies for PDAC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743202"/>
            <a:ext cx="11740260" cy="521168"/>
          </a:xfrm>
        </p:spPr>
        <p:txBody>
          <a:bodyPr/>
          <a:lstStyle/>
          <a:p>
            <a:r>
              <a:rPr lang="en-US" altLang="en-US" dirty="0"/>
              <a:t>Go Online for More Coverage of Pancreatic Cancer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148529"/>
            <a:ext cx="11740260" cy="369332"/>
          </a:xfrm>
        </p:spPr>
        <p:txBody>
          <a:bodyPr/>
          <a:lstStyle/>
          <a:p>
            <a:r>
              <a:rPr lang="en-US">
                <a:hlinkClick r:id="rId3"/>
              </a:rPr>
              <a:t>deceraclinical.com/education</a:t>
            </a:r>
            <a:endParaRPr lang="en-US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11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EAA5C2AF6C8F469FAB9B5A7A68B9D8" ma:contentTypeVersion="11" ma:contentTypeDescription="Create a new document." ma:contentTypeScope="" ma:versionID="ecc0bb8cde8c02c6208602908d4bd56b">
  <xsd:schema xmlns:xsd="http://www.w3.org/2001/XMLSchema" xmlns:xs="http://www.w3.org/2001/XMLSchema" xmlns:p="http://schemas.microsoft.com/office/2006/metadata/properties" xmlns:ns2="19c383ba-2271-4794-bf43-160dea8e4a93" xmlns:ns3="22fd6914-46d4-4c7e-bbad-46e82841b69d" targetNamespace="http://schemas.microsoft.com/office/2006/metadata/properties" ma:root="true" ma:fieldsID="073ae3c26b0d053b8dbdecbda6eb473d" ns2:_="" ns3:_="">
    <xsd:import namespace="19c383ba-2271-4794-bf43-160dea8e4a93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c383ba-2271-4794-bf43-160dea8e4a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9c383ba-2271-4794-bf43-160dea8e4a93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Props1.xml><?xml version="1.0" encoding="utf-8"?>
<ds:datastoreItem xmlns:ds="http://schemas.openxmlformats.org/officeDocument/2006/customXml" ds:itemID="{4353BEC3-A8E0-4775-BB00-B015AD5E5E5D}">
  <ds:schemaRefs>
    <ds:schemaRef ds:uri="19c383ba-2271-4794-bf43-160dea8e4a93"/>
    <ds:schemaRef ds:uri="22fd6914-46d4-4c7e-bbad-46e82841b69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2BF528-79E7-49C7-8398-55B164A86230}">
  <ds:schemaRefs>
    <ds:schemaRef ds:uri="http://purl.org/dc/terms/"/>
    <ds:schemaRef ds:uri="http://www.w3.org/XML/1998/namespace"/>
    <ds:schemaRef ds:uri="http://purl.org/dc/elements/1.1/"/>
    <ds:schemaRef ds:uri="19c383ba-2271-4794-bf43-160dea8e4a93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22fd6914-46d4-4c7e-bbad-46e82841b69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4393</TotalTime>
  <Words>4367</Words>
  <Application>Microsoft Office PowerPoint</Application>
  <PresentationFormat>Widescreen</PresentationFormat>
  <Paragraphs>1208</Paragraphs>
  <Slides>46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46</vt:i4>
      </vt:variant>
    </vt:vector>
  </HeadingPairs>
  <TitlesOfParts>
    <vt:vector size="59" baseType="lpstr">
      <vt:lpstr>Arial</vt:lpstr>
      <vt:lpstr>Calibri</vt:lpstr>
      <vt:lpstr>Newsreader ExtraBold</vt:lpstr>
      <vt:lpstr>Poppins</vt:lpstr>
      <vt:lpstr>Poppins Light</vt:lpstr>
      <vt:lpstr>Poppins Medium</vt:lpstr>
      <vt:lpstr>Times</vt:lpstr>
      <vt:lpstr>Times New Roman</vt:lpstr>
      <vt:lpstr>Wingdings</vt:lpstr>
      <vt:lpstr>3_Office</vt:lpstr>
      <vt:lpstr>4_Office</vt:lpstr>
      <vt:lpstr>2_Office</vt:lpstr>
      <vt:lpstr>11_Office</vt:lpstr>
      <vt:lpstr>Redefining the Future of PDAC: Preparing for RAS(ON)-Targeted Therapies</vt:lpstr>
      <vt:lpstr>About These Slides</vt:lpstr>
      <vt:lpstr>Faculty</vt:lpstr>
      <vt:lpstr>Disclosures</vt:lpstr>
      <vt:lpstr>Brief Overview of Therapeutic Needs in PDAC</vt:lpstr>
      <vt:lpstr>Pancreatic Cancer Incidence Is Rising</vt:lpstr>
      <vt:lpstr>Prognosis of Pancreatic Adenocarcinoma</vt:lpstr>
      <vt:lpstr>Molecular Pathogenesis of PDAC</vt:lpstr>
      <vt:lpstr>Genetic and Biomarker Testing Are Critical </vt:lpstr>
      <vt:lpstr>KRAS Mutations and PDAC</vt:lpstr>
      <vt:lpstr>KRAS: Biology</vt:lpstr>
      <vt:lpstr>KRAS: Distribution and Prognosis</vt:lpstr>
      <vt:lpstr>The RAS-GTPase Effector Cycle</vt:lpstr>
      <vt:lpstr>Chemotherapy for Metastatic PDAC</vt:lpstr>
      <vt:lpstr>PRODIGE 4-ACCORD 11: 1L FOLFIRINOX vs Gemcitabine for mPDAC</vt:lpstr>
      <vt:lpstr>MPACT: 1L Gemcitabine + Nab-Paclitaxel vs Gemcitabine for mPDAC</vt:lpstr>
      <vt:lpstr>NAPOLI 3: 1L NALIRIFOX vs Nab-Paclitaxel + Gemcitabine for mPDAC</vt:lpstr>
      <vt:lpstr>Key Trials of First-line Treatment for mPDAC</vt:lpstr>
      <vt:lpstr>Targeted Therapy for Metastatic PDAC</vt:lpstr>
      <vt:lpstr>POLO: Maintenance Olaparib vs Placebo After First-line Platinum-Based Therapy in Metastatic Pancreatic Cancer </vt:lpstr>
      <vt:lpstr>Zenocutuzumab (Bispecific HER2/HER3-Targeted Antibody) for mPDAC</vt:lpstr>
      <vt:lpstr>Targeting KRAS G12C in mPDAC: Sotorasib</vt:lpstr>
      <vt:lpstr>Targeting KRAS G12C in mPDAC: Adagrasib</vt:lpstr>
      <vt:lpstr>Targeted Therapies for PDAC</vt:lpstr>
      <vt:lpstr>From RAS Biology to RAS Therapeutics</vt:lpstr>
      <vt:lpstr>Why This Matters Now</vt:lpstr>
      <vt:lpstr>Multi-Allele Targeting: Pan-RAS Inhibitors</vt:lpstr>
      <vt:lpstr>How to Think About RAS-Targeted Therapy in PDAC in 2026</vt:lpstr>
      <vt:lpstr>Off-State vs On-State, Allele-Specific vs Pan-KRAS/RAS Inhibition</vt:lpstr>
      <vt:lpstr>Why Pan-RAS Matters: Different RAS Alleles Account for 95% of KRAS Mutations in PDAC</vt:lpstr>
      <vt:lpstr>Daraxonrasib for Previously Treated Advanced PDAC With  KRAS G12 Mutations</vt:lpstr>
      <vt:lpstr>Daraxonrasib: Safety</vt:lpstr>
      <vt:lpstr>Learning From CRC (BEACON and BREAKWATER): Earlier Line and Chemo Combinations to Prevent Polygenic Resistance</vt:lpstr>
      <vt:lpstr>Randomized Phase III Studies With Daraxonrasib</vt:lpstr>
      <vt:lpstr>Randomized Phase III Studies With Daraxonrasib</vt:lpstr>
      <vt:lpstr>Allele-Specific Targeting: G12D</vt:lpstr>
      <vt:lpstr>Zoldonrasib (RMC-9805) for mPDAC With  KRAS G12D Mutations</vt:lpstr>
      <vt:lpstr>GFH275 for Previously Treated Advanced KRAS G12D–Mutant PDAC</vt:lpstr>
      <vt:lpstr>HRS-4642 + Gem/Nab-Paclitaxel for Previously Untreated Advanced KRAS G12D–Mutant PDAC</vt:lpstr>
      <vt:lpstr>INCB161734 ± Chemotherapy for Previously Treated Advanced KRAS G12D-Mutated PDAC</vt:lpstr>
      <vt:lpstr>TSN1611 for Previously Treated Advanced  KRAS G12D-Mutated PDAC </vt:lpstr>
      <vt:lpstr>Setidegrasib (ASP3082) ± Chemotherapy for Advanced KRAS G12D–Mutated PDAC </vt:lpstr>
      <vt:lpstr>Immune Activation in the KRAS Era</vt:lpstr>
      <vt:lpstr>AMPLIFY-201: ELI-002 2P Vaccine for Patients With KRAS G12D/R–Mutated PDAC or CRC and MRD After Locoregional Treatment</vt:lpstr>
      <vt:lpstr>Class Comparison: RAS Inhibition</vt:lpstr>
      <vt:lpstr>Go Online for More Coverage of Pancreatic Cancer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Redefining the Future of PDAC: Preparing for RAS(ON)-Targeted Therapies</dc:title>
  <dc:creator>Davidson, El (NYC-FUB)</dc:creator>
  <cp:lastModifiedBy>Valerie Wenzel</cp:lastModifiedBy>
  <cp:revision>2</cp:revision>
  <dcterms:created xsi:type="dcterms:W3CDTF">2025-10-10T13:11:02Z</dcterms:created>
  <dcterms:modified xsi:type="dcterms:W3CDTF">2026-04-14T12:38:55Z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0x010100D4EAA5C2AF6C8F469FAB9B5A7A68B9D8</vt:lpwstr>
  </property>
  <property fmtid="{D5CDD505-2E9C-101B-9397-08002B2CF9AE}" pid="3" name="MediaServiceImageTags">
    <vt:lpwstr/>
  </property>
</Properties>
</file>