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1" r:id="rId10"/>
    <p:sldId id="548" r:id="rId11"/>
    <p:sldId id="549" r:id="rId12"/>
    <p:sldId id="550" r:id="rId13"/>
    <p:sldId id="551" r:id="rId14"/>
    <p:sldId id="563" r:id="rId15"/>
    <p:sldId id="562"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5" clrIdx="15">
    <p:extLst>
      <p:ext uri="{19B8F6BF-5375-455C-9EA6-DF929625EA0E}">
        <p15:presenceInfo xmlns:p15="http://schemas.microsoft.com/office/powerpoint/2012/main" userId="S::cseals@clinicaloptions.com::0852e532-1f9e-4bbf-9b56-be19a9543a31" providerId="AD"/>
      </p:ext>
    </p:extLst>
  </p:cmAuthor>
  <p:cmAuthor id="17" name="htunggal@cealliance.com" initials="h" lastIdx="10" clrIdx="16">
    <p:extLst>
      <p:ext uri="{19B8F6BF-5375-455C-9EA6-DF929625EA0E}">
        <p15:presenceInfo xmlns:p15="http://schemas.microsoft.com/office/powerpoint/2012/main" userId="htunggal@cealliance.com" providerId="None"/>
      </p:ext>
    </p:extLst>
  </p:cmAuthor>
  <p:cmAuthor id="18" name="mbecker@clinicaloptions.com" initials="m" lastIdx="8" clrIdx="17">
    <p:extLst>
      <p:ext uri="{19B8F6BF-5375-455C-9EA6-DF929625EA0E}">
        <p15:presenceInfo xmlns:p15="http://schemas.microsoft.com/office/powerpoint/2012/main" userId="mbeck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E8C5F2-DEAB-4CD6-B62E-346CBE11A2F0}" v="120" dt="2023-12-12T22:46:10.96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14" autoAdjust="0"/>
    <p:restoredTop sz="86305"/>
  </p:normalViewPr>
  <p:slideViewPr>
    <p:cSldViewPr snapToGrid="0">
      <p:cViewPr varScale="1">
        <p:scale>
          <a:sx n="57" d="100"/>
          <a:sy n="57" d="100"/>
        </p:scale>
        <p:origin x="744" y="52"/>
      </p:cViewPr>
      <p:guideLst/>
    </p:cSldViewPr>
  </p:slideViewPr>
  <p:notesTextViewPr>
    <p:cViewPr>
      <p:scale>
        <a:sx n="1" d="1"/>
        <a:sy n="1" d="1"/>
      </p:scale>
      <p:origin x="0" y="0"/>
    </p:cViewPr>
  </p:notesTextViewPr>
  <p:sorterViewPr>
    <p:cViewPr>
      <p:scale>
        <a:sx n="100" d="100"/>
        <a:sy n="100" d="100"/>
      </p:scale>
      <p:origin x="0" y="-1398"/>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41662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PV, </a:t>
            </a:r>
            <a:r>
              <a:rPr lang="en-US" altLang="en-US" sz="1200" i="1" dirty="0"/>
              <a:t>polycythemia vera.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06257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best available therapy; CHR, clinico-hematologic response; CR, complete response; ECOG, Eastern Cooperative Oncology Group; ET, essential thrombocythemia; ORR, overall response rate; PR, partial response; PROM, patient-reported outcome measure; PS, performance status; PV, polycythemia vera.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126704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BAT, </a:t>
            </a:r>
            <a:r>
              <a:rPr kumimoji="0" lang="en-US" sz="1200" b="0" i="1" u="none" strike="noStrike" cap="none" normalizeH="0" baseline="0" dirty="0">
                <a:ln>
                  <a:noFill/>
                </a:ln>
                <a:solidFill>
                  <a:schemeClr val="tx1"/>
                </a:solidFill>
                <a:effectLst/>
                <a:latin typeface="Calibri" panose="020F0502020204030204" pitchFamily="34" charset="0"/>
              </a:rPr>
              <a:t>best available therapy; </a:t>
            </a:r>
            <a:r>
              <a:rPr lang="en-US" b="0" i="1" dirty="0"/>
              <a:t>ECOG, Eastern Cooperative Oncology Group; IQR, interquartile range; PROM, patient-reported outcome measure; PS, performance status; WBC, white blood cell.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19615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BAT, </a:t>
            </a:r>
            <a:r>
              <a:rPr lang="en-US" altLang="en-US" sz="1200" i="1" u="none" dirty="0"/>
              <a:t>best available therapy; </a:t>
            </a:r>
            <a:r>
              <a:rPr lang="en-US" i="1" u="none" dirty="0"/>
              <a:t>CR, complete response; ORR, overall response rate;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77197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best available therapy; CHR, clinico-hematologic response</a:t>
            </a:r>
            <a:r>
              <a:rPr lang="en-US" altLang="en-US" sz="1200" i="1" dirty="0"/>
              <a:t>; </a:t>
            </a:r>
            <a:r>
              <a:rPr lang="en-US" i="1" dirty="0"/>
              <a:t>IQR, interquartile range; PROM, patient-reported outcome measure; QoL, quality of life;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15115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BAT, </a:t>
            </a:r>
            <a:r>
              <a:rPr kumimoji="0" lang="en-US" sz="1200" b="0" i="1" u="none" strike="noStrike" cap="none" normalizeH="0" baseline="0" dirty="0">
                <a:ln>
                  <a:noFill/>
                </a:ln>
                <a:solidFill>
                  <a:schemeClr val="tx1"/>
                </a:solidFill>
                <a:effectLst/>
                <a:latin typeface="Calibri" panose="020F0502020204030204" pitchFamily="34" charset="0"/>
              </a:rPr>
              <a:t>best available therapy.</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648672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BAT, </a:t>
            </a:r>
            <a:r>
              <a:rPr kumimoji="0" lang="en-US" sz="1200" b="0" i="1" u="none" strike="noStrike" cap="none" normalizeH="0" baseline="0" dirty="0">
                <a:ln>
                  <a:noFill/>
                </a:ln>
                <a:solidFill>
                  <a:schemeClr val="tx1"/>
                </a:solidFill>
                <a:effectLst/>
                <a:latin typeface="Calibri" panose="020F0502020204030204" pitchFamily="34" charset="0"/>
              </a:rPr>
              <a:t>best available therapy.</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761919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BAT, </a:t>
            </a:r>
            <a:r>
              <a:rPr kumimoji="0" lang="en-US" sz="1200" b="0" i="1" u="none" strike="noStrike" cap="none" normalizeH="0" baseline="0" dirty="0">
                <a:ln>
                  <a:noFill/>
                </a:ln>
                <a:solidFill>
                  <a:schemeClr val="tx1"/>
                </a:solidFill>
                <a:effectLst/>
                <a:latin typeface="Calibri" panose="020F0502020204030204" pitchFamily="34" charset="0"/>
              </a:rPr>
              <a:t>best available therapy.</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918963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a:t>
            </a:r>
            <a:r>
              <a:rPr lang="en-US" altLang="en-US" i="1" dirty="0"/>
              <a:t>best available therapy;</a:t>
            </a:r>
            <a:r>
              <a:rPr lang="en-US" altLang="en-US" dirty="0"/>
              <a:t> </a:t>
            </a:r>
            <a:r>
              <a:rPr lang="en-US" i="1" dirty="0"/>
              <a:t>ORR, overall response rate; PV, polycythemia vera.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097238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RuxoBEAT: Interim Results From a Randomized Phase IIb Study of Ruxolitinib Vs BAT as First-line Therapy in High-Risk Polycythemia Vera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RuxoBEAT Interim Results: </a:t>
            </a:r>
            <a:r>
              <a:rPr lang="en-US" dirty="0"/>
              <a:t>Background</a:t>
            </a:r>
            <a:endParaRPr lang="en-US" altLang="en-US" dirty="0"/>
          </a:p>
        </p:txBody>
      </p:sp>
      <p:sp>
        <p:nvSpPr>
          <p:cNvPr id="5" name="Content Placeholder 4">
            <a:extLst>
              <a:ext uri="{FF2B5EF4-FFF2-40B4-BE49-F238E27FC236}">
                <a16:creationId xmlns:a16="http://schemas.microsoft.com/office/drawing/2014/main" id="{E9789E43-FA2E-4761-A5F2-981DB0CB722E}"/>
              </a:ext>
            </a:extLst>
          </p:cNvPr>
          <p:cNvSpPr>
            <a:spLocks noGrp="1"/>
          </p:cNvSpPr>
          <p:nvPr>
            <p:ph idx="1"/>
          </p:nvPr>
        </p:nvSpPr>
        <p:spPr/>
        <p:txBody>
          <a:bodyPr/>
          <a:lstStyle/>
          <a:p>
            <a:pPr>
              <a:spcAft>
                <a:spcPts val="500"/>
              </a:spcAft>
            </a:pPr>
            <a:r>
              <a:rPr lang="en-US" dirty="0"/>
              <a:t>PV is associated with trilineage blood cell expansion, significant symptoms, and high risk of thromboembolic and hemorrhagic events</a:t>
            </a:r>
            <a:r>
              <a:rPr lang="en-US" baseline="30000" dirty="0"/>
              <a:t>1</a:t>
            </a:r>
            <a:r>
              <a:rPr lang="en-US" dirty="0"/>
              <a:t> </a:t>
            </a:r>
          </a:p>
          <a:p>
            <a:pPr>
              <a:spcAft>
                <a:spcPts val="500"/>
              </a:spcAft>
            </a:pPr>
            <a:r>
              <a:rPr lang="en-US" dirty="0"/>
              <a:t>Cytoreductive treatment with hydroxyurea and ropeginterferon-alpha are approved as first-line treatment for PV, but efficacy is limited</a:t>
            </a:r>
            <a:r>
              <a:rPr lang="en-US" baseline="30000" dirty="0"/>
              <a:t>1</a:t>
            </a:r>
            <a:endParaRPr lang="en-US" dirty="0"/>
          </a:p>
          <a:p>
            <a:pPr>
              <a:spcAft>
                <a:spcPts val="500"/>
              </a:spcAft>
            </a:pPr>
            <a:r>
              <a:rPr lang="en-US" dirty="0"/>
              <a:t>Ruxolitinib: approved for use in patients with hydroxyurea-intolerant </a:t>
            </a:r>
            <a:br>
              <a:rPr lang="en-US" dirty="0"/>
            </a:br>
            <a:r>
              <a:rPr lang="en-US" dirty="0"/>
              <a:t>or -resistant PV</a:t>
            </a:r>
            <a:r>
              <a:rPr lang="en-US" baseline="30000" dirty="0"/>
              <a:t>2</a:t>
            </a:r>
          </a:p>
          <a:p>
            <a:pPr lvl="1">
              <a:spcAft>
                <a:spcPts val="500"/>
              </a:spcAft>
            </a:pPr>
            <a:r>
              <a:rPr lang="en-US" dirty="0"/>
              <a:t>Approval based on randomized RESPONSE-2 and MAJIC-PV trials</a:t>
            </a:r>
            <a:r>
              <a:rPr lang="en-US" baseline="30000" dirty="0"/>
              <a:t>3,4</a:t>
            </a:r>
          </a:p>
          <a:p>
            <a:pPr>
              <a:spcAft>
                <a:spcPts val="500"/>
              </a:spcAft>
            </a:pPr>
            <a:r>
              <a:rPr lang="en-US" dirty="0"/>
              <a:t>Current analysis is interim report after 6 mo from RuxoBEAT study comparing ruxolitinib vs best available therapy in previously </a:t>
            </a:r>
            <a:br>
              <a:rPr lang="en-US" dirty="0"/>
            </a:br>
            <a:r>
              <a:rPr lang="en-US" dirty="0"/>
              <a:t>untreated PV</a:t>
            </a:r>
            <a:r>
              <a:rPr lang="en-US" baseline="30000" dirty="0"/>
              <a:t>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t>
            </a:r>
            <a:r>
              <a:rPr lang="en-US" altLang="en-US" sz="1200" b="0" dirty="0" err="1">
                <a:solidFill>
                  <a:schemeClr val="bg2"/>
                </a:solidFill>
                <a:latin typeface="Calibri" panose="020F0502020204030204" pitchFamily="34" charset="0"/>
              </a:rPr>
              <a:t>Tefferi</a:t>
            </a:r>
            <a:r>
              <a:rPr lang="en-US" altLang="en-US" sz="1200" b="0" dirty="0">
                <a:solidFill>
                  <a:schemeClr val="bg2"/>
                </a:solidFill>
                <a:latin typeface="Calibri" panose="020F0502020204030204" pitchFamily="34" charset="0"/>
              </a:rPr>
              <a:t>. Am J Hematol. 2023; 98:1465. 2. Ruxolitinib PI. 3. Passamonti. Lancet Haemetol. 2022;9:e480.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Harrison. JCO. 2023;41:3534. 5. Koschmieder. ASH 2023. Abstr 619.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1141055"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Multicenter, open-label phase IIb trial</a:t>
            </a:r>
            <a:endParaRPr lang="en-US" altLang="en-US" sz="2000" b="0" kern="0" baseline="30000" dirty="0"/>
          </a:p>
          <a:p>
            <a:pPr lvl="1"/>
            <a:r>
              <a:rPr lang="en-US" altLang="en-US" sz="1800" b="0" kern="0" dirty="0"/>
              <a:t>Prespecified interim analysis conducted when study enrolled 78 patients</a:t>
            </a:r>
          </a:p>
          <a:p>
            <a:endParaRPr lang="en-US" altLang="en-US" sz="2000" b="0" kern="0" dirty="0"/>
          </a:p>
          <a:p>
            <a:endParaRPr lang="en-US" altLang="en-US" sz="2400" b="0" kern="0" dirty="0"/>
          </a:p>
          <a:p>
            <a:endParaRPr lang="en-US" altLang="en-US" sz="2400" b="0" kern="0" dirty="0"/>
          </a:p>
          <a:p>
            <a:endParaRPr lang="en-US" altLang="en-US" sz="2400" b="0" kern="0" dirty="0"/>
          </a:p>
          <a:p>
            <a:endParaRPr lang="en-US" altLang="en-US" sz="2400" b="0" kern="0" dirty="0"/>
          </a:p>
          <a:p>
            <a:r>
              <a:rPr lang="en-US" altLang="en-US" sz="2000" kern="0" dirty="0"/>
              <a:t>Primary endpoint: </a:t>
            </a:r>
            <a:r>
              <a:rPr lang="en-US" altLang="en-US" sz="2000" b="0" kern="0" dirty="0"/>
              <a:t>rate of complete CHR at 6 mo (per European LeukemiaNet Criteria)</a:t>
            </a:r>
          </a:p>
          <a:p>
            <a:r>
              <a:rPr lang="en-US" altLang="en-US" sz="2000" kern="0" dirty="0"/>
              <a:t>Secondary endpoints: </a:t>
            </a:r>
            <a:r>
              <a:rPr lang="en-US" altLang="en-US" sz="2000" b="0" kern="0" dirty="0"/>
              <a:t>ORR (CR + PR), blood count, spleen reduction, PROMs</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RuxoBEAT Interim Results: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938185" y="2680407"/>
            <a:ext cx="282377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aged ≥18 yr with previously untreated high-risk PV*</a:t>
            </a:r>
            <a:r>
              <a:rPr lang="en-GB" altLang="en-US" sz="1600" b="0" baseline="30000" dirty="0">
                <a:solidFill>
                  <a:schemeClr val="bg1"/>
                </a:solidFill>
                <a:latin typeface="Calibri" panose="020F0502020204030204" pitchFamily="34" charset="0"/>
              </a:rPr>
              <a:t> </a:t>
            </a:r>
            <a:r>
              <a:rPr lang="en-GB" altLang="en-US" sz="1600" b="0" dirty="0">
                <a:solidFill>
                  <a:schemeClr val="bg1"/>
                </a:solidFill>
                <a:latin typeface="Calibri" panose="020F0502020204030204" pitchFamily="34" charset="0"/>
              </a:rPr>
              <a:t>or ET with indication for cytoreductive therapy due to progressive myeloproliferation; ECOG PS ≤2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(planned N = 190)</a:t>
            </a:r>
            <a:endParaRPr lang="en-US" altLang="en-US" sz="1600" b="0" dirty="0">
              <a:solidFill>
                <a:schemeClr val="bg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6763800" y="2344768"/>
            <a:ext cx="2538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i="1" dirty="0">
                <a:solidFill>
                  <a:schemeClr val="bg1"/>
                </a:solidFill>
                <a:latin typeface="Calibri" panose="020F0502020204030204" pitchFamily="34" charset="0"/>
              </a:rPr>
              <a:t>First Interim Analysis</a:t>
            </a: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8794912" y="3381918"/>
            <a:ext cx="27924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Crossover allowed into ruxolitinib arm for intolerance or resistance to BAT after 6 mo</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190555" y="2965953"/>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Ruxolitinib </a:t>
            </a:r>
            <a:r>
              <a:rPr lang="en-US" altLang="en-US" sz="1800" b="0" dirty="0">
                <a:solidFill>
                  <a:schemeClr val="tx1"/>
                </a:solidFill>
                <a:latin typeface="Calibri" panose="020F0502020204030204" pitchFamily="34" charset="0"/>
              </a:rPr>
              <a:t>10 mg BID</a:t>
            </a:r>
            <a:r>
              <a:rPr lang="en-US" altLang="en-US" sz="1800" b="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44)</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190555" y="3822028"/>
            <a:ext cx="3790950"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Best Available Therapy</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34)</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7966756" y="2621415"/>
            <a:ext cx="1" cy="360000"/>
          </a:xfrm>
          <a:prstGeom prst="line">
            <a:avLst/>
          </a:prstGeom>
          <a:noFill/>
          <a:ln w="190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733137" y="3888047"/>
            <a:ext cx="343118" cy="29275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733135" y="3318378"/>
            <a:ext cx="343119" cy="29275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NCT02577926. Barosi. Blood. 2009;113:4829. Koschmieder. ASH 2023. Abstr 619. </a:t>
            </a:r>
          </a:p>
        </p:txBody>
      </p:sp>
      <p:sp>
        <p:nvSpPr>
          <p:cNvPr id="6" name="TextBox 5">
            <a:extLst>
              <a:ext uri="{FF2B5EF4-FFF2-40B4-BE49-F238E27FC236}">
                <a16:creationId xmlns:a16="http://schemas.microsoft.com/office/drawing/2014/main" id="{DE86E48B-570D-085D-56D5-6A065E81CBF3}"/>
              </a:ext>
            </a:extLst>
          </p:cNvPr>
          <p:cNvSpPr txBox="1"/>
          <p:nvPr/>
        </p:nvSpPr>
        <p:spPr bwMode="auto">
          <a:xfrm>
            <a:off x="4130183" y="4526116"/>
            <a:ext cx="47057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*Maximum of 6 wk PV treatment permitted before enrollment.</a:t>
            </a:r>
          </a:p>
          <a:p>
            <a:pPr algn="l">
              <a:lnSpc>
                <a:spcPct val="100000"/>
              </a:lnSpc>
              <a:spcBef>
                <a:spcPts val="0"/>
              </a:spcBef>
              <a:spcAft>
                <a:spcPct val="0"/>
              </a:spcAft>
              <a:buClrTx/>
              <a:buFontTx/>
              <a:buNone/>
            </a:pPr>
            <a:r>
              <a:rPr lang="en-US" altLang="en-US" sz="120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Starting dose 10 mg BID with potential to increase to 20 mg BID.</a:t>
            </a:r>
          </a:p>
        </p:txBody>
      </p:sp>
      <p:cxnSp>
        <p:nvCxnSpPr>
          <p:cNvPr id="5" name="Connector: Elbow 4">
            <a:extLst>
              <a:ext uri="{FF2B5EF4-FFF2-40B4-BE49-F238E27FC236}">
                <a16:creationId xmlns:a16="http://schemas.microsoft.com/office/drawing/2014/main" id="{59F2704F-D815-B865-C639-99DECC1B3B59}"/>
              </a:ext>
            </a:extLst>
          </p:cNvPr>
          <p:cNvCxnSpPr>
            <a:cxnSpLocks/>
            <a:stCxn id="19464" idx="3"/>
            <a:endCxn id="19463" idx="3"/>
          </p:cNvCxnSpPr>
          <p:nvPr/>
        </p:nvCxnSpPr>
        <p:spPr bwMode="auto">
          <a:xfrm flipV="1">
            <a:off x="7981505" y="3317584"/>
            <a:ext cx="12700" cy="856488"/>
          </a:xfrm>
          <a:prstGeom prst="bentConnector3">
            <a:avLst>
              <a:gd name="adj1" fmla="val 5575606"/>
            </a:avLst>
          </a:prstGeom>
          <a:noFill/>
          <a:ln w="19050"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RuxoBEAT Interim Results: </a:t>
            </a:r>
            <a:r>
              <a:rPr lang="en-US" dirty="0"/>
              <a:t>Baseline Characteristics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9759" y="5843435"/>
            <a:ext cx="10877529" cy="276999"/>
          </a:xfrm>
        </p:spPr>
        <p:txBody>
          <a:bodyPr/>
          <a:lstStyle/>
          <a:p>
            <a:r>
              <a:rPr lang="en-US" altLang="en-US" sz="1800" dirty="0"/>
              <a:t>Where reported, PROMs were generally mild and occurred at similar frequency across treatment arms (</a:t>
            </a:r>
            <a:r>
              <a:rPr lang="en-US" altLang="en-US" sz="1800" i="1" dirty="0"/>
              <a:t>P </a:t>
            </a:r>
            <a:r>
              <a:rPr lang="en-US" altLang="en-US" sz="1800" dirty="0"/>
              <a:t>&gt;.05)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Koschmieder. ASH 2023. Abstr 619.</a:t>
            </a:r>
          </a:p>
        </p:txBody>
      </p:sp>
      <p:graphicFrame>
        <p:nvGraphicFramePr>
          <p:cNvPr id="2" name="Group 3">
            <a:extLst>
              <a:ext uri="{FF2B5EF4-FFF2-40B4-BE49-F238E27FC236}">
                <a16:creationId xmlns:a16="http://schemas.microsoft.com/office/drawing/2014/main" id="{05EC539C-C681-4688-0747-F55EC4A1F7DD}"/>
              </a:ext>
            </a:extLst>
          </p:cNvPr>
          <p:cNvGraphicFramePr>
            <a:graphicFrameLocks/>
          </p:cNvGraphicFramePr>
          <p:nvPr>
            <p:extLst>
              <p:ext uri="{D42A27DB-BD31-4B8C-83A1-F6EECF244321}">
                <p14:modId xmlns:p14="http://schemas.microsoft.com/office/powerpoint/2010/main" val="3271696643"/>
              </p:ext>
            </p:extLst>
          </p:nvPr>
        </p:nvGraphicFramePr>
        <p:xfrm>
          <a:off x="723900" y="1599255"/>
          <a:ext cx="10755313" cy="4114960"/>
        </p:xfrm>
        <a:graphic>
          <a:graphicData uri="http://schemas.openxmlformats.org/drawingml/2006/table">
            <a:tbl>
              <a:tblPr/>
              <a:tblGrid>
                <a:gridCol w="4646244">
                  <a:extLst>
                    <a:ext uri="{9D8B030D-6E8A-4147-A177-3AD203B41FA5}">
                      <a16:colId xmlns:a16="http://schemas.microsoft.com/office/drawing/2014/main" val="20000"/>
                    </a:ext>
                  </a:extLst>
                </a:gridCol>
                <a:gridCol w="1727426">
                  <a:extLst>
                    <a:ext uri="{9D8B030D-6E8A-4147-A177-3AD203B41FA5}">
                      <a16:colId xmlns:a16="http://schemas.microsoft.com/office/drawing/2014/main" val="20001"/>
                    </a:ext>
                  </a:extLst>
                </a:gridCol>
                <a:gridCol w="2154458">
                  <a:extLst>
                    <a:ext uri="{9D8B030D-6E8A-4147-A177-3AD203B41FA5}">
                      <a16:colId xmlns:a16="http://schemas.microsoft.com/office/drawing/2014/main" val="20002"/>
                    </a:ext>
                  </a:extLst>
                </a:gridCol>
                <a:gridCol w="2227185">
                  <a:extLst>
                    <a:ext uri="{9D8B030D-6E8A-4147-A177-3AD203B41FA5}">
                      <a16:colId xmlns:a16="http://schemas.microsoft.com/office/drawing/2014/main" val="20003"/>
                    </a:ext>
                  </a:extLst>
                </a:gridCol>
              </a:tblGrid>
              <a:tr h="480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5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59.5 (36-84)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55.5 (32-82)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5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232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83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platelets,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nL</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(309.5-675.0)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(278.0-687.0)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4366684"/>
                  </a:ext>
                </a:extLst>
              </a:tr>
              <a:tr h="195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WBC count,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nL</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(8.7-16.7)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(8.1-14.8)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9134184"/>
                  </a:ext>
                </a:extLst>
              </a:tr>
              <a:tr h="195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hematocrit, %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45.6 (42.5-47.1)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43.8 (41.4-48.0)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7508471"/>
                  </a:ext>
                </a:extLst>
              </a:tr>
              <a:tr h="195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Splenomegaly,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8332192"/>
                  </a:ext>
                </a:extLst>
              </a:tr>
              <a:tr h="195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Pretreatment (max 6 wk),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855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pretreatment, days (min, max)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24.0 (4,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21.5 (1,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11545737"/>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RuxoBEAT Interim Results: </a:t>
            </a:r>
            <a:r>
              <a:rPr lang="en-US" dirty="0"/>
              <a:t>CR and ORR at Mo 6</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Koschmieder. ASH 2023. Abstr 619.</a:t>
            </a:r>
          </a:p>
        </p:txBody>
      </p:sp>
      <p:graphicFrame>
        <p:nvGraphicFramePr>
          <p:cNvPr id="6" name="Group 3">
            <a:extLst>
              <a:ext uri="{FF2B5EF4-FFF2-40B4-BE49-F238E27FC236}">
                <a16:creationId xmlns:a16="http://schemas.microsoft.com/office/drawing/2014/main" id="{6E450A97-B5CF-5F1B-C262-71839B79E99A}"/>
              </a:ext>
            </a:extLst>
          </p:cNvPr>
          <p:cNvGraphicFramePr>
            <a:graphicFrameLocks/>
          </p:cNvGraphicFramePr>
          <p:nvPr>
            <p:extLst>
              <p:ext uri="{D42A27DB-BD31-4B8C-83A1-F6EECF244321}">
                <p14:modId xmlns:p14="http://schemas.microsoft.com/office/powerpoint/2010/main" val="3846970550"/>
              </p:ext>
            </p:extLst>
          </p:nvPr>
        </p:nvGraphicFramePr>
        <p:xfrm>
          <a:off x="723900" y="1598394"/>
          <a:ext cx="10753219" cy="1493568"/>
        </p:xfrm>
        <a:graphic>
          <a:graphicData uri="http://schemas.openxmlformats.org/drawingml/2006/table">
            <a:tbl>
              <a:tblPr/>
              <a:tblGrid>
                <a:gridCol w="3326288">
                  <a:extLst>
                    <a:ext uri="{9D8B030D-6E8A-4147-A177-3AD203B41FA5}">
                      <a16:colId xmlns:a16="http://schemas.microsoft.com/office/drawing/2014/main" val="20000"/>
                    </a:ext>
                  </a:extLst>
                </a:gridCol>
                <a:gridCol w="2373464">
                  <a:extLst>
                    <a:ext uri="{9D8B030D-6E8A-4147-A177-3AD203B41FA5}">
                      <a16:colId xmlns:a16="http://schemas.microsoft.com/office/drawing/2014/main" val="20001"/>
                    </a:ext>
                  </a:extLst>
                </a:gridCol>
                <a:gridCol w="3052774">
                  <a:extLst>
                    <a:ext uri="{9D8B030D-6E8A-4147-A177-3AD203B41FA5}">
                      <a16:colId xmlns:a16="http://schemas.microsoft.com/office/drawing/2014/main" val="20002"/>
                    </a:ext>
                  </a:extLst>
                </a:gridCol>
                <a:gridCol w="2000693">
                  <a:extLst>
                    <a:ext uri="{9D8B030D-6E8A-4147-A177-3AD203B41FA5}">
                      <a16:colId xmlns:a16="http://schemas.microsoft.com/office/drawing/2014/main" val="20003"/>
                    </a:ext>
                  </a:extLst>
                </a:gridCol>
              </a:tblGrid>
              <a:tr h="1984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 at Mo 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47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(CR + 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Rectangle 3">
            <a:extLst>
              <a:ext uri="{FF2B5EF4-FFF2-40B4-BE49-F238E27FC236}">
                <a16:creationId xmlns:a16="http://schemas.microsoft.com/office/drawing/2014/main" id="{5D26DE15-3629-DEB7-396D-E2742ED102C7}"/>
              </a:ext>
            </a:extLst>
          </p:cNvPr>
          <p:cNvSpPr>
            <a:spLocks noGrp="1" noChangeArrowheads="1"/>
          </p:cNvSpPr>
          <p:nvPr>
            <p:ph idx="1"/>
          </p:nvPr>
        </p:nvSpPr>
        <p:spPr>
          <a:xfrm>
            <a:off x="604675" y="3173448"/>
            <a:ext cx="10877529" cy="3283731"/>
          </a:xfrm>
        </p:spPr>
        <p:txBody>
          <a:bodyPr/>
          <a:lstStyle/>
          <a:p>
            <a:r>
              <a:rPr lang="en-US" altLang="en-US" sz="2400" dirty="0"/>
              <a:t>No significant difference between ruxolitinib or BAT in CR or ORR </a:t>
            </a:r>
          </a:p>
          <a:p>
            <a:r>
              <a:rPr kumimoji="0" lang="en-US" sz="2400" b="0" i="0" u="none" strike="noStrike" cap="none" normalizeH="0" baseline="0" dirty="0">
                <a:ln>
                  <a:noFill/>
                </a:ln>
                <a:solidFill>
                  <a:schemeClr val="bg2">
                    <a:lumMod val="10000"/>
                  </a:schemeClr>
                </a:solidFill>
                <a:effectLst/>
              </a:rPr>
              <a:t>No difference in white blood cell counts or hematocrit </a:t>
            </a:r>
            <a:r>
              <a:rPr lang="en-US" sz="2400" dirty="0">
                <a:solidFill>
                  <a:schemeClr val="bg2">
                    <a:lumMod val="10000"/>
                  </a:schemeClr>
                </a:solidFill>
              </a:rPr>
              <a:t>at 6 mo </a:t>
            </a:r>
            <a:r>
              <a:rPr lang="en-US" altLang="en-US" sz="2400" dirty="0"/>
              <a:t>(</a:t>
            </a:r>
            <a:r>
              <a:rPr kumimoji="0" lang="en-US" sz="2400" b="0" i="1" u="none" strike="noStrike" cap="none" normalizeH="0" baseline="0" dirty="0">
                <a:ln>
                  <a:noFill/>
                </a:ln>
                <a:solidFill>
                  <a:schemeClr val="bg2">
                    <a:lumMod val="10000"/>
                  </a:schemeClr>
                </a:solidFill>
                <a:effectLst/>
              </a:rPr>
              <a:t>P</a:t>
            </a:r>
            <a:r>
              <a:rPr kumimoji="0" lang="en-US" sz="2400" b="0" u="none" strike="noStrike" cap="none" normalizeH="0" baseline="0" dirty="0">
                <a:ln>
                  <a:noFill/>
                </a:ln>
                <a:solidFill>
                  <a:schemeClr val="bg2">
                    <a:lumMod val="10000"/>
                  </a:schemeClr>
                </a:solidFill>
                <a:effectLst/>
              </a:rPr>
              <a:t> &gt;.05</a:t>
            </a:r>
            <a:r>
              <a:rPr lang="en-US" altLang="en-US" sz="2400" dirty="0"/>
              <a:t>); trend for moderately higher platelet counts with ruxolitinib vs BAT (</a:t>
            </a:r>
            <a:r>
              <a:rPr kumimoji="0" lang="en-US" sz="2400" b="0" i="1" u="none" strike="noStrike" cap="none" normalizeH="0" baseline="0" dirty="0">
                <a:ln>
                  <a:noFill/>
                </a:ln>
                <a:solidFill>
                  <a:schemeClr val="bg2">
                    <a:lumMod val="10000"/>
                  </a:schemeClr>
                </a:solidFill>
                <a:effectLst/>
              </a:rPr>
              <a:t>P</a:t>
            </a:r>
            <a:r>
              <a:rPr kumimoji="0" lang="en-US" sz="2400" b="0" u="none" strike="noStrike" cap="none" normalizeH="0" baseline="0" dirty="0">
                <a:ln>
                  <a:noFill/>
                </a:ln>
                <a:solidFill>
                  <a:schemeClr val="bg2">
                    <a:lumMod val="10000"/>
                  </a:schemeClr>
                </a:solidFill>
                <a:effectLst/>
              </a:rPr>
              <a:t> =.0116)</a:t>
            </a:r>
            <a:endParaRPr lang="en-US" sz="2400" dirty="0">
              <a:solidFill>
                <a:schemeClr val="bg2">
                  <a:lumMod val="10000"/>
                </a:schemeClr>
              </a:solidFill>
            </a:endParaRPr>
          </a:p>
          <a:p>
            <a:r>
              <a:rPr lang="en-US" sz="2400" dirty="0">
                <a:solidFill>
                  <a:schemeClr val="bg2">
                    <a:lumMod val="10000"/>
                  </a:schemeClr>
                </a:solidFill>
              </a:rPr>
              <a:t>Number of patients with phlebotomy requirement was comparable between arms (14.3% vs 16.0%)</a:t>
            </a:r>
          </a:p>
          <a:p>
            <a:r>
              <a:rPr kumimoji="0" lang="en-US" sz="2400" b="0" u="none" strike="noStrike" cap="none" normalizeH="0" baseline="0" dirty="0">
                <a:ln>
                  <a:noFill/>
                </a:ln>
                <a:solidFill>
                  <a:schemeClr val="bg2">
                    <a:lumMod val="10000"/>
                  </a:schemeClr>
                </a:solidFill>
                <a:effectLst/>
              </a:rPr>
              <a:t>Spleen size reduction (</a:t>
            </a:r>
            <a:r>
              <a:rPr kumimoji="0" lang="en-US" sz="2400" b="0" i="1" u="none" strike="noStrike" cap="none" normalizeH="0" baseline="0" dirty="0">
                <a:ln>
                  <a:noFill/>
                </a:ln>
                <a:solidFill>
                  <a:schemeClr val="bg2">
                    <a:lumMod val="10000"/>
                  </a:schemeClr>
                </a:solidFill>
                <a:effectLst/>
              </a:rPr>
              <a:t>P</a:t>
            </a:r>
            <a:r>
              <a:rPr kumimoji="0" lang="en-US" sz="2400" b="0" u="none" strike="noStrike" cap="none" normalizeH="0" baseline="0" dirty="0">
                <a:ln>
                  <a:noFill/>
                </a:ln>
                <a:solidFill>
                  <a:schemeClr val="bg2">
                    <a:lumMod val="10000"/>
                  </a:schemeClr>
                </a:solidFill>
                <a:effectLst/>
              </a:rPr>
              <a:t> &lt;.0001), fatigue scores (</a:t>
            </a:r>
            <a:r>
              <a:rPr kumimoji="0" lang="en-US" sz="2400" b="0" i="1" u="none" strike="noStrike" cap="none" normalizeH="0" baseline="0" dirty="0">
                <a:ln>
                  <a:noFill/>
                </a:ln>
                <a:solidFill>
                  <a:schemeClr val="bg2">
                    <a:lumMod val="10000"/>
                  </a:schemeClr>
                </a:solidFill>
                <a:effectLst/>
              </a:rPr>
              <a:t>P</a:t>
            </a:r>
            <a:r>
              <a:rPr kumimoji="0" lang="en-US" sz="2400" b="0" u="none" strike="noStrike" cap="none" normalizeH="0" baseline="0" dirty="0">
                <a:ln>
                  <a:noFill/>
                </a:ln>
                <a:solidFill>
                  <a:schemeClr val="bg2">
                    <a:lumMod val="10000"/>
                  </a:schemeClr>
                </a:solidFill>
                <a:effectLst/>
              </a:rPr>
              <a:t> &lt;.05), and pruritus scores (</a:t>
            </a:r>
            <a:r>
              <a:rPr kumimoji="0" lang="en-US" sz="2400" b="0" i="1" u="none" strike="noStrike" cap="none" normalizeH="0" baseline="0" dirty="0">
                <a:ln>
                  <a:noFill/>
                </a:ln>
                <a:solidFill>
                  <a:schemeClr val="bg2">
                    <a:lumMod val="10000"/>
                  </a:schemeClr>
                </a:solidFill>
                <a:effectLst/>
              </a:rPr>
              <a:t>P</a:t>
            </a:r>
            <a:r>
              <a:rPr kumimoji="0" lang="en-US" sz="2400" b="0" u="none" strike="noStrike" cap="none" normalizeH="0" baseline="0" dirty="0">
                <a:ln>
                  <a:noFill/>
                </a:ln>
                <a:solidFill>
                  <a:schemeClr val="bg2">
                    <a:lumMod val="10000"/>
                  </a:schemeClr>
                </a:solidFill>
                <a:effectLst/>
              </a:rPr>
              <a:t> &lt;.1) favored ruxolitinib vs BAT</a:t>
            </a:r>
            <a:endParaRPr lang="en-US" altLang="en-US" sz="3200" dirty="0"/>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RuxoBEAT Interim Results: CHR </a:t>
            </a:r>
            <a:r>
              <a:rPr lang="en-US" dirty="0"/>
              <a:t>Efficacy at Mo 6</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Koschmieder. ASH 2023. Abstr 619.</a:t>
            </a:r>
          </a:p>
        </p:txBody>
      </p:sp>
      <p:graphicFrame>
        <p:nvGraphicFramePr>
          <p:cNvPr id="4" name="Group 3">
            <a:extLst>
              <a:ext uri="{FF2B5EF4-FFF2-40B4-BE49-F238E27FC236}">
                <a16:creationId xmlns:a16="http://schemas.microsoft.com/office/drawing/2014/main" id="{2F440D51-8D94-F61B-AB9B-1C87D3E3B4B9}"/>
              </a:ext>
            </a:extLst>
          </p:cNvPr>
          <p:cNvGraphicFramePr>
            <a:graphicFrameLocks/>
          </p:cNvGraphicFramePr>
          <p:nvPr>
            <p:extLst>
              <p:ext uri="{D42A27DB-BD31-4B8C-83A1-F6EECF244321}">
                <p14:modId xmlns:p14="http://schemas.microsoft.com/office/powerpoint/2010/main" val="1050578382"/>
              </p:ext>
            </p:extLst>
          </p:nvPr>
        </p:nvGraphicFramePr>
        <p:xfrm>
          <a:off x="723899" y="1594941"/>
          <a:ext cx="10753221" cy="4389248"/>
        </p:xfrm>
        <a:graphic>
          <a:graphicData uri="http://schemas.openxmlformats.org/drawingml/2006/table">
            <a:tbl>
              <a:tblPr/>
              <a:tblGrid>
                <a:gridCol w="2597945">
                  <a:extLst>
                    <a:ext uri="{9D8B030D-6E8A-4147-A177-3AD203B41FA5}">
                      <a16:colId xmlns:a16="http://schemas.microsoft.com/office/drawing/2014/main" val="20000"/>
                    </a:ext>
                  </a:extLst>
                </a:gridCol>
                <a:gridCol w="1289826">
                  <a:extLst>
                    <a:ext uri="{9D8B030D-6E8A-4147-A177-3AD203B41FA5}">
                      <a16:colId xmlns:a16="http://schemas.microsoft.com/office/drawing/2014/main" val="20001"/>
                    </a:ext>
                  </a:extLst>
                </a:gridCol>
                <a:gridCol w="1373090">
                  <a:extLst>
                    <a:ext uri="{9D8B030D-6E8A-4147-A177-3AD203B41FA5}">
                      <a16:colId xmlns:a16="http://schemas.microsoft.com/office/drawing/2014/main" val="2197783473"/>
                    </a:ext>
                  </a:extLst>
                </a:gridCol>
                <a:gridCol w="1373090">
                  <a:extLst>
                    <a:ext uri="{9D8B030D-6E8A-4147-A177-3AD203B41FA5}">
                      <a16:colId xmlns:a16="http://schemas.microsoft.com/office/drawing/2014/main" val="650767353"/>
                    </a:ext>
                  </a:extLst>
                </a:gridCol>
                <a:gridCol w="1373090">
                  <a:extLst>
                    <a:ext uri="{9D8B030D-6E8A-4147-A177-3AD203B41FA5}">
                      <a16:colId xmlns:a16="http://schemas.microsoft.com/office/drawing/2014/main" val="20002"/>
                    </a:ext>
                  </a:extLst>
                </a:gridCol>
                <a:gridCol w="1373090">
                  <a:extLst>
                    <a:ext uri="{9D8B030D-6E8A-4147-A177-3AD203B41FA5}">
                      <a16:colId xmlns:a16="http://schemas.microsoft.com/office/drawing/2014/main" val="3071729366"/>
                    </a:ext>
                  </a:extLst>
                </a:gridCol>
                <a:gridCol w="1373090">
                  <a:extLst>
                    <a:ext uri="{9D8B030D-6E8A-4147-A177-3AD203B41FA5}">
                      <a16:colId xmlns:a16="http://schemas.microsoft.com/office/drawing/2014/main" val="2430634237"/>
                    </a:ext>
                  </a:extLst>
                </a:gridCol>
              </a:tblGrid>
              <a:tr h="19848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at Mo 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Ruxolitinib (n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BAT (n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9848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37315443"/>
                  </a:ext>
                </a:extLst>
              </a:tr>
              <a:tr h="2847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platelets,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nL</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(309.5-675)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(263-526)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(278-687)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(170-502)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WBC count,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nL</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hematocrit,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(42.5-47.1)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(35.6-44.3)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(41.4-48.0)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(40.1-44.4)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741922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Additional phlebotomy,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39973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spleen size on ultrasound, cm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3523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PROM, points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Early satiety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Pruritus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QoL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(1.0-5.5)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61716102"/>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RuxoBEAT Interim Results: </a:t>
            </a:r>
            <a:r>
              <a:rPr lang="en-US" dirty="0"/>
              <a:t>Safety (Any-Grade AEs) </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Koschmieder. ASH 2023. Abstr 619.</a:t>
            </a:r>
          </a:p>
        </p:txBody>
      </p:sp>
      <p:graphicFrame>
        <p:nvGraphicFramePr>
          <p:cNvPr id="4" name="Group 3">
            <a:extLst>
              <a:ext uri="{FF2B5EF4-FFF2-40B4-BE49-F238E27FC236}">
                <a16:creationId xmlns:a16="http://schemas.microsoft.com/office/drawing/2014/main" id="{1E0B2AA0-15F1-AF8D-F6A8-14D1897BBDD1}"/>
              </a:ext>
            </a:extLst>
          </p:cNvPr>
          <p:cNvGraphicFramePr>
            <a:graphicFrameLocks/>
          </p:cNvGraphicFramePr>
          <p:nvPr>
            <p:extLst>
              <p:ext uri="{D42A27DB-BD31-4B8C-83A1-F6EECF244321}">
                <p14:modId xmlns:p14="http://schemas.microsoft.com/office/powerpoint/2010/main" val="100278095"/>
              </p:ext>
            </p:extLst>
          </p:nvPr>
        </p:nvGraphicFramePr>
        <p:xfrm>
          <a:off x="726642" y="1595357"/>
          <a:ext cx="5183042" cy="4633136"/>
        </p:xfrm>
        <a:graphic>
          <a:graphicData uri="http://schemas.openxmlformats.org/drawingml/2006/table">
            <a:tbl>
              <a:tblPr/>
              <a:tblGrid>
                <a:gridCol w="2395003">
                  <a:extLst>
                    <a:ext uri="{9D8B030D-6E8A-4147-A177-3AD203B41FA5}">
                      <a16:colId xmlns:a16="http://schemas.microsoft.com/office/drawing/2014/main" val="20000"/>
                    </a:ext>
                  </a:extLst>
                </a:gridCol>
                <a:gridCol w="1120397">
                  <a:extLst>
                    <a:ext uri="{9D8B030D-6E8A-4147-A177-3AD203B41FA5}">
                      <a16:colId xmlns:a16="http://schemas.microsoft.com/office/drawing/2014/main" val="20001"/>
                    </a:ext>
                  </a:extLst>
                </a:gridCol>
                <a:gridCol w="838711">
                  <a:extLst>
                    <a:ext uri="{9D8B030D-6E8A-4147-A177-3AD203B41FA5}">
                      <a16:colId xmlns:a16="http://schemas.microsoft.com/office/drawing/2014/main" val="20002"/>
                    </a:ext>
                  </a:extLst>
                </a:gridCol>
                <a:gridCol w="828931">
                  <a:extLst>
                    <a:ext uri="{9D8B030D-6E8A-4147-A177-3AD203B41FA5}">
                      <a16:colId xmlns:a16="http://schemas.microsoft.com/office/drawing/2014/main" val="20003"/>
                    </a:ext>
                  </a:extLst>
                </a:gridCol>
              </a:tblGrid>
              <a:tr h="532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Mo 6,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Nervous system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32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General disorder and administration site conditions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2837990"/>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Gastrointestinal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043154"/>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and SC tissue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6750315"/>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Infections and infestations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3655122"/>
                  </a:ext>
                </a:extLst>
              </a:tr>
              <a:tr h="532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Musculoskeletal and connective tissue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1894847"/>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Investigations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2783272"/>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Vascular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63148"/>
                  </a:ext>
                </a:extLst>
              </a:tr>
              <a:tr h="532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Respiratory, thoracic, and mediastinal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1910253"/>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Psychiatric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2797773"/>
                  </a:ext>
                </a:extLst>
              </a:tr>
            </a:tbl>
          </a:graphicData>
        </a:graphic>
      </p:graphicFrame>
      <p:graphicFrame>
        <p:nvGraphicFramePr>
          <p:cNvPr id="5" name="Group 3">
            <a:extLst>
              <a:ext uri="{FF2B5EF4-FFF2-40B4-BE49-F238E27FC236}">
                <a16:creationId xmlns:a16="http://schemas.microsoft.com/office/drawing/2014/main" id="{CB70436D-5D21-B4A0-91D1-A34DC12B70B5}"/>
              </a:ext>
            </a:extLst>
          </p:cNvPr>
          <p:cNvGraphicFramePr>
            <a:graphicFrameLocks/>
          </p:cNvGraphicFramePr>
          <p:nvPr>
            <p:extLst>
              <p:ext uri="{D42A27DB-BD31-4B8C-83A1-F6EECF244321}">
                <p14:modId xmlns:p14="http://schemas.microsoft.com/office/powerpoint/2010/main" val="3773515351"/>
              </p:ext>
            </p:extLst>
          </p:nvPr>
        </p:nvGraphicFramePr>
        <p:xfrm>
          <a:off x="6296025" y="1595358"/>
          <a:ext cx="5183042" cy="4633136"/>
        </p:xfrm>
        <a:graphic>
          <a:graphicData uri="http://schemas.openxmlformats.org/drawingml/2006/table">
            <a:tbl>
              <a:tblPr/>
              <a:tblGrid>
                <a:gridCol w="2395003">
                  <a:extLst>
                    <a:ext uri="{9D8B030D-6E8A-4147-A177-3AD203B41FA5}">
                      <a16:colId xmlns:a16="http://schemas.microsoft.com/office/drawing/2014/main" val="20000"/>
                    </a:ext>
                  </a:extLst>
                </a:gridCol>
                <a:gridCol w="1120397">
                  <a:extLst>
                    <a:ext uri="{9D8B030D-6E8A-4147-A177-3AD203B41FA5}">
                      <a16:colId xmlns:a16="http://schemas.microsoft.com/office/drawing/2014/main" val="20001"/>
                    </a:ext>
                  </a:extLst>
                </a:gridCol>
                <a:gridCol w="838711">
                  <a:extLst>
                    <a:ext uri="{9D8B030D-6E8A-4147-A177-3AD203B41FA5}">
                      <a16:colId xmlns:a16="http://schemas.microsoft.com/office/drawing/2014/main" val="20002"/>
                    </a:ext>
                  </a:extLst>
                </a:gridCol>
                <a:gridCol w="828931">
                  <a:extLst>
                    <a:ext uri="{9D8B030D-6E8A-4147-A177-3AD203B41FA5}">
                      <a16:colId xmlns:a16="http://schemas.microsoft.com/office/drawing/2014/main" val="20003"/>
                    </a:ext>
                  </a:extLst>
                </a:gridCol>
              </a:tblGrid>
              <a:tr h="45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Mo 6,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5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Metabolism and nutrition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5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Injury, poisoning, and procedural complication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47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and lymphatic system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2837990"/>
                  </a:ext>
                </a:extLst>
              </a:tr>
              <a:tr h="2647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Eye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043154"/>
                  </a:ext>
                </a:extLst>
              </a:tr>
              <a:tr h="2647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 and urinary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6750315"/>
                  </a:ext>
                </a:extLst>
              </a:tr>
              <a:tr h="2647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3655122"/>
                  </a:ext>
                </a:extLst>
              </a:tr>
              <a:tr h="45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Reproductive system and breast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1894847"/>
                  </a:ext>
                </a:extLst>
              </a:tr>
              <a:tr h="2647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Ear and labyrinth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2783272"/>
                  </a:ext>
                </a:extLst>
              </a:tr>
              <a:tr h="45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Neoplasm benign, malignant, and unspecified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63148"/>
                  </a:ext>
                </a:extLst>
              </a:tr>
              <a:tr h="45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Surgical and medical procedures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1910253"/>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RuxoBEAT Interim Results: </a:t>
            </a:r>
            <a:r>
              <a:rPr lang="en-US" dirty="0"/>
              <a:t>Safety (Grade ≥3 AEs) </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Koschmieder. ASH 2023. Abstr 619.</a:t>
            </a:r>
          </a:p>
        </p:txBody>
      </p:sp>
      <p:graphicFrame>
        <p:nvGraphicFramePr>
          <p:cNvPr id="4" name="Group 3">
            <a:extLst>
              <a:ext uri="{FF2B5EF4-FFF2-40B4-BE49-F238E27FC236}">
                <a16:creationId xmlns:a16="http://schemas.microsoft.com/office/drawing/2014/main" id="{1E0B2AA0-15F1-AF8D-F6A8-14D1897BBDD1}"/>
              </a:ext>
            </a:extLst>
          </p:cNvPr>
          <p:cNvGraphicFramePr>
            <a:graphicFrameLocks/>
          </p:cNvGraphicFramePr>
          <p:nvPr>
            <p:extLst>
              <p:ext uri="{D42A27DB-BD31-4B8C-83A1-F6EECF244321}">
                <p14:modId xmlns:p14="http://schemas.microsoft.com/office/powerpoint/2010/main" val="2388352170"/>
              </p:ext>
            </p:extLst>
          </p:nvPr>
        </p:nvGraphicFramePr>
        <p:xfrm>
          <a:off x="719501" y="1602499"/>
          <a:ext cx="5183042" cy="4633136"/>
        </p:xfrm>
        <a:graphic>
          <a:graphicData uri="http://schemas.openxmlformats.org/drawingml/2006/table">
            <a:tbl>
              <a:tblPr/>
              <a:tblGrid>
                <a:gridCol w="2395003">
                  <a:extLst>
                    <a:ext uri="{9D8B030D-6E8A-4147-A177-3AD203B41FA5}">
                      <a16:colId xmlns:a16="http://schemas.microsoft.com/office/drawing/2014/main" val="20000"/>
                    </a:ext>
                  </a:extLst>
                </a:gridCol>
                <a:gridCol w="1120397">
                  <a:extLst>
                    <a:ext uri="{9D8B030D-6E8A-4147-A177-3AD203B41FA5}">
                      <a16:colId xmlns:a16="http://schemas.microsoft.com/office/drawing/2014/main" val="20001"/>
                    </a:ext>
                  </a:extLst>
                </a:gridCol>
                <a:gridCol w="838711">
                  <a:extLst>
                    <a:ext uri="{9D8B030D-6E8A-4147-A177-3AD203B41FA5}">
                      <a16:colId xmlns:a16="http://schemas.microsoft.com/office/drawing/2014/main" val="20002"/>
                    </a:ext>
                  </a:extLst>
                </a:gridCol>
                <a:gridCol w="828931">
                  <a:extLst>
                    <a:ext uri="{9D8B030D-6E8A-4147-A177-3AD203B41FA5}">
                      <a16:colId xmlns:a16="http://schemas.microsoft.com/office/drawing/2014/main" val="20003"/>
                    </a:ext>
                  </a:extLst>
                </a:gridCol>
              </a:tblGrid>
              <a:tr h="532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Mo 6,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Nervous system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32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General disorder and administration site conditions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2837990"/>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Gastrointestinal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043154"/>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and SC tissue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6750315"/>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Infections and infestations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3655122"/>
                  </a:ext>
                </a:extLst>
              </a:tr>
              <a:tr h="532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Musculoskeletal and connective tissue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1894847"/>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Investigations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2783272"/>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Vascular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63148"/>
                  </a:ext>
                </a:extLst>
              </a:tr>
              <a:tr h="532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Respiratory, thoracic, and mediastinal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1910253"/>
                  </a:ext>
                </a:extLst>
              </a:tr>
              <a:tr h="313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Psychiatric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2797773"/>
                  </a:ext>
                </a:extLst>
              </a:tr>
            </a:tbl>
          </a:graphicData>
        </a:graphic>
      </p:graphicFrame>
      <p:graphicFrame>
        <p:nvGraphicFramePr>
          <p:cNvPr id="5" name="Group 3">
            <a:extLst>
              <a:ext uri="{FF2B5EF4-FFF2-40B4-BE49-F238E27FC236}">
                <a16:creationId xmlns:a16="http://schemas.microsoft.com/office/drawing/2014/main" id="{CB70436D-5D21-B4A0-91D1-A34DC12B70B5}"/>
              </a:ext>
            </a:extLst>
          </p:cNvPr>
          <p:cNvGraphicFramePr>
            <a:graphicFrameLocks/>
          </p:cNvGraphicFramePr>
          <p:nvPr>
            <p:extLst>
              <p:ext uri="{D42A27DB-BD31-4B8C-83A1-F6EECF244321}">
                <p14:modId xmlns:p14="http://schemas.microsoft.com/office/powerpoint/2010/main" val="1789347514"/>
              </p:ext>
            </p:extLst>
          </p:nvPr>
        </p:nvGraphicFramePr>
        <p:xfrm>
          <a:off x="6288884" y="1602500"/>
          <a:ext cx="5183042" cy="4633136"/>
        </p:xfrm>
        <a:graphic>
          <a:graphicData uri="http://schemas.openxmlformats.org/drawingml/2006/table">
            <a:tbl>
              <a:tblPr/>
              <a:tblGrid>
                <a:gridCol w="2395003">
                  <a:extLst>
                    <a:ext uri="{9D8B030D-6E8A-4147-A177-3AD203B41FA5}">
                      <a16:colId xmlns:a16="http://schemas.microsoft.com/office/drawing/2014/main" val="20000"/>
                    </a:ext>
                  </a:extLst>
                </a:gridCol>
                <a:gridCol w="1120397">
                  <a:extLst>
                    <a:ext uri="{9D8B030D-6E8A-4147-A177-3AD203B41FA5}">
                      <a16:colId xmlns:a16="http://schemas.microsoft.com/office/drawing/2014/main" val="20001"/>
                    </a:ext>
                  </a:extLst>
                </a:gridCol>
                <a:gridCol w="838711">
                  <a:extLst>
                    <a:ext uri="{9D8B030D-6E8A-4147-A177-3AD203B41FA5}">
                      <a16:colId xmlns:a16="http://schemas.microsoft.com/office/drawing/2014/main" val="20002"/>
                    </a:ext>
                  </a:extLst>
                </a:gridCol>
                <a:gridCol w="828931">
                  <a:extLst>
                    <a:ext uri="{9D8B030D-6E8A-4147-A177-3AD203B41FA5}">
                      <a16:colId xmlns:a16="http://schemas.microsoft.com/office/drawing/2014/main" val="20003"/>
                    </a:ext>
                  </a:extLst>
                </a:gridCol>
              </a:tblGrid>
              <a:tr h="294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Mo 6,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Metabolism and nutrition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4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Injury, poisoning, and procedural complication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and lymphatic system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2837990"/>
                  </a:ext>
                </a:extLst>
              </a:tr>
              <a:tr h="1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Eye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043154"/>
                  </a:ext>
                </a:extLst>
              </a:tr>
              <a:tr h="1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 and urinary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6750315"/>
                  </a:ext>
                </a:extLst>
              </a:tr>
              <a:tr h="249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3655122"/>
                  </a:ext>
                </a:extLst>
              </a:tr>
              <a:tr h="1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Reproductive system and breast disorder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1894847"/>
                  </a:ext>
                </a:extLst>
              </a:tr>
              <a:tr h="1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Ear and labyrinth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2783272"/>
                  </a:ext>
                </a:extLst>
              </a:tr>
              <a:tr h="1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Neoplasm benign, malignant, and unspecified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63148"/>
                  </a:ext>
                </a:extLst>
              </a:tr>
              <a:tr h="1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Surgical and medical procedures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1910253"/>
                  </a:ext>
                </a:extLst>
              </a:tr>
            </a:tbl>
          </a:graphicData>
        </a:graphic>
      </p:graphicFrame>
    </p:spTree>
    <p:extLst>
      <p:ext uri="{BB962C8B-B14F-4D97-AF65-F5344CB8AC3E}">
        <p14:creationId xmlns:p14="http://schemas.microsoft.com/office/powerpoint/2010/main" val="796935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RuxoBEAT Interim Results: </a:t>
            </a:r>
            <a:r>
              <a:rPr lang="en-US" dirty="0"/>
              <a:t>Safety Summary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3332743"/>
            <a:ext cx="10877529" cy="2734733"/>
          </a:xfrm>
        </p:spPr>
        <p:txBody>
          <a:bodyPr/>
          <a:lstStyle/>
          <a:p>
            <a:r>
              <a:rPr lang="en-US" altLang="en-US" sz="2400" dirty="0"/>
              <a:t>Most AEs did not differ in frequency between arms, whether at </a:t>
            </a:r>
            <a:r>
              <a:rPr lang="en-US" altLang="en-US" sz="2400" dirty="0">
                <a:solidFill>
                  <a:schemeClr val="bg2">
                    <a:lumMod val="10000"/>
                  </a:schemeClr>
                </a:solidFill>
              </a:rPr>
              <a:t>g</a:t>
            </a:r>
            <a:r>
              <a:rPr kumimoji="0" lang="en-US" sz="2400" b="0" i="0" u="none" strike="noStrike" cap="none" normalizeH="0" baseline="0" dirty="0">
                <a:ln>
                  <a:noFill/>
                </a:ln>
                <a:solidFill>
                  <a:schemeClr val="bg2">
                    <a:lumMod val="10000"/>
                  </a:schemeClr>
                </a:solidFill>
                <a:effectLst/>
                <a:latin typeface="Calibri" panose="020F0502020204030204" pitchFamily="34" charset="0"/>
              </a:rPr>
              <a:t>rade ≥3 or at any grade</a:t>
            </a:r>
          </a:p>
          <a:p>
            <a:r>
              <a:rPr lang="en-US" sz="2400" dirty="0">
                <a:solidFill>
                  <a:schemeClr val="bg2">
                    <a:lumMod val="10000"/>
                  </a:schemeClr>
                </a:solidFill>
              </a:rPr>
              <a:t>Gastrointestinal disorders were significantly less frequent with ruxolitinib than with best available therapy</a:t>
            </a:r>
          </a:p>
          <a:p>
            <a:pPr lvl="1"/>
            <a:r>
              <a:rPr kumimoji="0" lang="en-US" sz="2200" b="0" i="0" u="none" strike="noStrike" cap="none" normalizeH="0" baseline="0" dirty="0">
                <a:ln>
                  <a:noFill/>
                </a:ln>
                <a:solidFill>
                  <a:schemeClr val="bg2">
                    <a:lumMod val="10000"/>
                  </a:schemeClr>
                </a:solidFill>
                <a:effectLst/>
                <a:latin typeface="Calibri" panose="020F0502020204030204" pitchFamily="34" charset="0"/>
              </a:rPr>
              <a:t>Any grade: 20% vs 47% (</a:t>
            </a:r>
            <a:r>
              <a:rPr kumimoji="0" lang="en-US" sz="2200" b="0" i="1" u="none" strike="noStrike" cap="none" normalizeH="0" baseline="0" dirty="0">
                <a:ln>
                  <a:noFill/>
                </a:ln>
                <a:solidFill>
                  <a:schemeClr val="bg2">
                    <a:lumMod val="10000"/>
                  </a:schemeClr>
                </a:solidFill>
                <a:effectLst/>
                <a:latin typeface="Calibri" panose="020F0502020204030204" pitchFamily="34" charset="0"/>
              </a:rPr>
              <a:t>P</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.0156)</a:t>
            </a:r>
          </a:p>
          <a:p>
            <a:pPr lvl="1"/>
            <a:r>
              <a:rPr kumimoji="0" lang="en-US" sz="2200" b="0" i="0" u="none" strike="noStrike" cap="none" normalizeH="0" baseline="0" dirty="0">
                <a:ln>
                  <a:noFill/>
                </a:ln>
                <a:solidFill>
                  <a:schemeClr val="bg2">
                    <a:lumMod val="10000"/>
                  </a:schemeClr>
                </a:solidFill>
                <a:effectLst/>
                <a:latin typeface="Calibri" panose="020F0502020204030204" pitchFamily="34" charset="0"/>
              </a:rPr>
              <a:t>Grade ≥3: 0 vs 12% (</a:t>
            </a:r>
            <a:r>
              <a:rPr kumimoji="0" lang="en-US" sz="2200" b="0" i="1" u="none" strike="noStrike" cap="none" normalizeH="0" baseline="0" dirty="0">
                <a:ln>
                  <a:noFill/>
                </a:ln>
                <a:solidFill>
                  <a:schemeClr val="bg2">
                    <a:lumMod val="10000"/>
                  </a:schemeClr>
                </a:solidFill>
                <a:effectLst/>
                <a:latin typeface="Calibri" panose="020F0502020204030204" pitchFamily="34" charset="0"/>
              </a:rPr>
              <a:t>P</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.0325)</a:t>
            </a:r>
          </a:p>
          <a:p>
            <a:pPr lvl="1"/>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Koschmieder. ASH 2023. Abstr 619.</a:t>
            </a:r>
          </a:p>
        </p:txBody>
      </p:sp>
      <p:graphicFrame>
        <p:nvGraphicFramePr>
          <p:cNvPr id="4" name="Group 3">
            <a:extLst>
              <a:ext uri="{FF2B5EF4-FFF2-40B4-BE49-F238E27FC236}">
                <a16:creationId xmlns:a16="http://schemas.microsoft.com/office/drawing/2014/main" id="{1E0B2AA0-15F1-AF8D-F6A8-14D1897BBDD1}"/>
              </a:ext>
            </a:extLst>
          </p:cNvPr>
          <p:cNvGraphicFramePr>
            <a:graphicFrameLocks/>
          </p:cNvGraphicFramePr>
          <p:nvPr>
            <p:extLst>
              <p:ext uri="{D42A27DB-BD31-4B8C-83A1-F6EECF244321}">
                <p14:modId xmlns:p14="http://schemas.microsoft.com/office/powerpoint/2010/main" val="3777677920"/>
              </p:ext>
            </p:extLst>
          </p:nvPr>
        </p:nvGraphicFramePr>
        <p:xfrm>
          <a:off x="723900" y="1605919"/>
          <a:ext cx="10753219" cy="1493568"/>
        </p:xfrm>
        <a:graphic>
          <a:graphicData uri="http://schemas.openxmlformats.org/drawingml/2006/table">
            <a:tbl>
              <a:tblPr/>
              <a:tblGrid>
                <a:gridCol w="3326288">
                  <a:extLst>
                    <a:ext uri="{9D8B030D-6E8A-4147-A177-3AD203B41FA5}">
                      <a16:colId xmlns:a16="http://schemas.microsoft.com/office/drawing/2014/main" val="20000"/>
                    </a:ext>
                  </a:extLst>
                </a:gridCol>
                <a:gridCol w="2373464">
                  <a:extLst>
                    <a:ext uri="{9D8B030D-6E8A-4147-A177-3AD203B41FA5}">
                      <a16:colId xmlns:a16="http://schemas.microsoft.com/office/drawing/2014/main" val="20001"/>
                    </a:ext>
                  </a:extLst>
                </a:gridCol>
                <a:gridCol w="3052774">
                  <a:extLst>
                    <a:ext uri="{9D8B030D-6E8A-4147-A177-3AD203B41FA5}">
                      <a16:colId xmlns:a16="http://schemas.microsoft.com/office/drawing/2014/main" val="20002"/>
                    </a:ext>
                  </a:extLst>
                </a:gridCol>
                <a:gridCol w="2000693">
                  <a:extLst>
                    <a:ext uri="{9D8B030D-6E8A-4147-A177-3AD203B41FA5}">
                      <a16:colId xmlns:a16="http://schemas.microsoft.com/office/drawing/2014/main" val="20003"/>
                    </a:ext>
                  </a:extLst>
                </a:gridCol>
              </a:tblGrid>
              <a:tr h="1984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AEs at Mo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47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AEs,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99754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RuxoBEAT Interim Results: </a:t>
            </a: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At first interim analysis of RuxoBEAT, ruxolitinib did not meet criteria for superiority vs BAT at 6 mo in previously untreated patients with high-risk PV</a:t>
            </a:r>
          </a:p>
          <a:p>
            <a:pPr lvl="1"/>
            <a:r>
              <a:rPr lang="en-US" altLang="en-US" dirty="0"/>
              <a:t>Patients receiving ruxolitinib vs BAT derived greater reduction in </a:t>
            </a:r>
            <a:br>
              <a:rPr lang="en-US" altLang="en-US" dirty="0"/>
            </a:br>
            <a:r>
              <a:rPr lang="en-US" altLang="en-US" dirty="0"/>
              <a:t>spleen size (</a:t>
            </a:r>
            <a:r>
              <a:rPr lang="en-US" altLang="en-US" i="1" dirty="0"/>
              <a:t>P</a:t>
            </a:r>
            <a:r>
              <a:rPr lang="en-US" altLang="en-US" dirty="0"/>
              <a:t> &lt;.0001) and experienced less PV-associated patient-reported pruritus (</a:t>
            </a:r>
            <a:r>
              <a:rPr lang="en-US" altLang="en-US" i="1" dirty="0"/>
              <a:t>P</a:t>
            </a:r>
            <a:r>
              <a:rPr lang="en-US" altLang="en-US" dirty="0"/>
              <a:t> = .002)</a:t>
            </a:r>
          </a:p>
          <a:p>
            <a:r>
              <a:rPr lang="en-US" altLang="en-US" dirty="0"/>
              <a:t>Trend favoring ruxolitinib vs BAT was observed with higher ORR</a:t>
            </a:r>
            <a:br>
              <a:rPr lang="en-US" altLang="en-US" dirty="0"/>
            </a:br>
            <a:r>
              <a:rPr lang="en-US" altLang="en-US" dirty="0"/>
              <a:t>(</a:t>
            </a:r>
            <a:r>
              <a:rPr lang="en-US" altLang="en-US" i="1" dirty="0"/>
              <a:t>P</a:t>
            </a:r>
            <a:r>
              <a:rPr lang="en-US" altLang="en-US" dirty="0"/>
              <a:t> = .09), and less fatigue vs baseline (</a:t>
            </a:r>
            <a:r>
              <a:rPr lang="en-US" altLang="en-US" i="1" dirty="0"/>
              <a:t>P</a:t>
            </a:r>
            <a:r>
              <a:rPr lang="en-US" altLang="en-US" dirty="0"/>
              <a:t> = .058)</a:t>
            </a:r>
          </a:p>
          <a:p>
            <a:r>
              <a:rPr lang="en-US" altLang="en-US" dirty="0"/>
              <a:t>RuxoBEAT study is ongoing (NCT02577926)</a:t>
            </a:r>
          </a:p>
          <a:p>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Koschmieder. ASH 2023. Abstr 619.</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44B7EBEA18AE49A82F5DDAD98CBAE2" ma:contentTypeVersion="1" ma:contentTypeDescription="Create a new document." ma:contentTypeScope="" ma:versionID="b5baa6b3b415b005088eb18e4d191b66">
  <xsd:schema xmlns:xsd="http://www.w3.org/2001/XMLSchema" xmlns:xs="http://www.w3.org/2001/XMLSchema" xmlns:p="http://schemas.microsoft.com/office/2006/metadata/properties" xmlns:ns2="d54cbe69-32bd-412a-b004-9152f949605e" xmlns:ns3="de775974-cad4-4618-9de5-090889ac7020" targetNamespace="http://schemas.microsoft.com/office/2006/metadata/properties" ma:root="true" ma:fieldsID="db52d683a453e2299c16a1e00922ed65" ns2:_="" ns3:_="">
    <xsd:import namespace="d54cbe69-32bd-412a-b004-9152f949605e"/>
    <xsd:import namespace="de775974-cad4-4618-9de5-090889ac702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e775974-cad4-4618-9de5-090889ac702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Document_x0020_Category xmlns="de775974-cad4-4618-9de5-090889ac7020">Conference Capsule Slides</Document_x0020_Category>
    <_dlc_DocId xmlns="d54cbe69-32bd-412a-b004-9152f949605e">56M7VY3CDVN5-1335005518-2</_dlc_DocId>
    <_dlc_DocIdUrl xmlns="d54cbe69-32bd-412a-b004-9152f949605e">
      <Url>https://intranet.clinicaloptions.com/mews/oncology/ONC_2023_ASH_CF_(PRP6554)/MPN_619/_layouts/15/DocIdRedir.aspx?ID=56M7VY3CDVN5-1335005518-2</Url>
      <Description>56M7VY3CDVN5-1335005518-2</Description>
    </_dlc_DocIdUrl>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7AD69483-4F8D-4706-91D7-C060E10727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e775974-cad4-4618-9de5-090889ac70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AB80FC5-D153-4379-8264-DD9F135297BD}">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de775974-cad4-4618-9de5-090889ac7020"/>
    <ds:schemaRef ds:uri="http://schemas.microsoft.com/office/2006/metadata/properties"/>
    <ds:schemaRef ds:uri="d54cbe69-32bd-412a-b004-9152f949605e"/>
    <ds:schemaRef ds:uri="http://schemas.microsoft.com/office/2006/documentManagement/types"/>
    <ds:schemaRef ds:uri="http://purl.org/dc/elements/1.1/"/>
    <ds:schemaRef ds:uri="http://schemas.microsoft.com/office/infopath/2007/PartnerControls"/>
    <ds:schemaRef ds:uri="http://www.w3.org/XML/1998/namespace"/>
    <ds:schemaRef ds:uri="http://purl.org/dc/term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2017</TotalTime>
  <Words>2200</Words>
  <Application>Microsoft Office PowerPoint</Application>
  <PresentationFormat>Widescreen</PresentationFormat>
  <Paragraphs>456</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RuxoBEAT: Interim Results From a Randomized Phase IIb Study of Ruxolitinib Vs BAT as First-line Therapy in High-Risk Polycythemia Vera</vt:lpstr>
      <vt:lpstr>About These Slides</vt:lpstr>
      <vt:lpstr>RuxoBEAT Interim Results: Background</vt:lpstr>
      <vt:lpstr>RuxoBEAT Interim Results: Study Design</vt:lpstr>
      <vt:lpstr>RuxoBEAT Interim Results: Baseline Characteristics</vt:lpstr>
      <vt:lpstr>RuxoBEAT Interim Results: CR and ORR at Mo 6</vt:lpstr>
      <vt:lpstr>RuxoBEAT Interim Results: CHR Efficacy at Mo 6</vt:lpstr>
      <vt:lpstr>RuxoBEAT Interim Results: Safety (Any-Grade AEs) </vt:lpstr>
      <vt:lpstr>RuxoBEAT Interim Results: Safety (Grade ≥3 AEs) </vt:lpstr>
      <vt:lpstr>RuxoBEAT Interim Results: Safety Summary</vt:lpstr>
      <vt:lpstr>RuxoBEAT Interim Results: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RuxoBEAT: Interim Results From a Randomized Phase IIb Study of Ruxolitinib Vs BAT as First-line Therapy in High-Risk Polycythemia Vera</dc:title>
  <dc:creator>Preferred User</dc:creator>
  <cp:lastModifiedBy>jbuckley@clinicaloptions.com</cp:lastModifiedBy>
  <cp:revision>46</cp:revision>
  <cp:lastPrinted>2016-09-26T20:21:49Z</cp:lastPrinted>
  <dcterms:created xsi:type="dcterms:W3CDTF">2005-05-27T15:08:01Z</dcterms:created>
  <dcterms:modified xsi:type="dcterms:W3CDTF">2023-12-13T15:09:41Z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919af5a9-9586-4c15-98d6-5ab6ccf4d121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0x0101002A44B7EBEA18AE49A82F5DDAD98CBAE2</vt:lpwstr>
  </property>
  <property fmtid="{D5CDD505-2E9C-101B-9397-08002B2CF9AE}" pid="9" name="MediaServiceImageTags">
    <vt:lpwstr/>
  </property>
</Properties>
</file>