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558" r:id="rId7"/>
    <p:sldId id="308" r:id="rId8"/>
    <p:sldId id="257" r:id="rId9"/>
    <p:sldId id="559" r:id="rId10"/>
    <p:sldId id="548" r:id="rId11"/>
    <p:sldId id="549" r:id="rId12"/>
    <p:sldId id="563" r:id="rId13"/>
    <p:sldId id="560" r:id="rId14"/>
    <p:sldId id="561" r:id="rId15"/>
    <p:sldId id="562" r:id="rId16"/>
    <p:sldId id="551"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Gordon Kelley" initials="GK" lastIdx="9" clrIdx="16">
    <p:extLst>
      <p:ext uri="{19B8F6BF-5375-455C-9EA6-DF929625EA0E}">
        <p15:presenceInfo xmlns:p15="http://schemas.microsoft.com/office/powerpoint/2012/main" userId="S::gkelley@clinicaloptions.com::7e3d11cf-7436-4611-80d7-51121a63678e" providerId="AD"/>
      </p:ext>
    </p:extLst>
  </p:cmAuthor>
  <p:cmAuthor id="18" name="nhanson" initials="n" lastIdx="3" clrIdx="17">
    <p:extLst>
      <p:ext uri="{19B8F6BF-5375-455C-9EA6-DF929625EA0E}">
        <p15:presenceInfo xmlns:p15="http://schemas.microsoft.com/office/powerpoint/2012/main" userId="nhanson" providerId="None"/>
      </p:ext>
    </p:extLst>
  </p:cmAuthor>
  <p:cmAuthor id="19" name="CLINICALOPTIONS\tquill" initials="C" lastIdx="10" clrIdx="18">
    <p:extLst>
      <p:ext uri="{19B8F6BF-5375-455C-9EA6-DF929625EA0E}">
        <p15:presenceInfo xmlns:p15="http://schemas.microsoft.com/office/powerpoint/2012/main" userId="CLINICALOPTIONS\tquill" providerId="None"/>
      </p:ext>
    </p:extLst>
  </p:cmAuthor>
  <p:cmAuthor id="20" name="Dussadee Royal" initials="DR" lastIdx="2"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6" autoAdjust="0"/>
    <p:restoredTop sz="84528" autoAdjust="0"/>
  </p:normalViewPr>
  <p:slideViewPr>
    <p:cSldViewPr snapToGrid="0">
      <p:cViewPr varScale="1">
        <p:scale>
          <a:sx n="72" d="100"/>
          <a:sy n="72" d="100"/>
        </p:scale>
        <p:origin x="994" y="67"/>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SCLC, 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ES-SCLC, extensive-stage small-cell lung cancer; OS, overall survival; PFS, progression-free survival; SCLC, small-cell lung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145281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ES-SCLC, extensive-stage small-cell lung cancer; IHC, immunohistochemistry; ORR, overall response rate; OS, overall survival; PD, progressive disease; PFS, progression-free survival;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46207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845404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32664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5923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mets, metastases; PFS, progression-free survival; RT, radiation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593183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PD, progressive disease;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6744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Gr, grade; PD, progressive disease; TRAE, treatment-related adverse event; tx, treatment;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090901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ALT, alanine aminotransferase; AP, alkaline phosphatase; AST, aspartate aminotransferase; gr, grade;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607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ES-SCLC, extensive-stage small-cell lung cancer; PFS, progression-free survival; SCLC, small-cell lung cancer;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166071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SWOG S1929: Maintenance Atezolizumab ± Talazoparib for SLFN11-Positive Extensive-Stage SCLC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 </a:t>
            </a:r>
            <a:r>
              <a:rPr lang="en-US" dirty="0"/>
              <a:t>Background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Despite initial response to induction therapy, most patients with ES-SCLC progress within 1 yr of starting treatment, and responses after frontline therapy are rare</a:t>
            </a:r>
            <a:r>
              <a:rPr lang="en-US" altLang="en-US" sz="2400" baseline="30000" dirty="0"/>
              <a:t>1</a:t>
            </a:r>
          </a:p>
          <a:p>
            <a:r>
              <a:rPr lang="en-US" altLang="en-US" sz="2400" dirty="0"/>
              <a:t>In a phase II trial, SLFN11 positivity was predictive of improved PFS and OS in patients with recurrent SCLC treated with a PARP inhibitor (veliparib) plus temozolomide</a:t>
            </a:r>
            <a:r>
              <a:rPr lang="en-US" altLang="en-US" sz="2400" baseline="30000" dirty="0"/>
              <a:t>2</a:t>
            </a:r>
          </a:p>
          <a:p>
            <a:r>
              <a:rPr lang="en-US" altLang="en-US" sz="2400" dirty="0"/>
              <a:t>Current analysis of phase II SWOG S1929 assessed efficacy and safety of the PARP inhibitor talazoparib in combination with atezolizumab maintenance therapy after frontline chemoimmunotherapy in patients with SLFN11-positive ES-SCLC</a:t>
            </a:r>
            <a:r>
              <a:rPr lang="en-US" altLang="en-US" sz="2400" baseline="30000" dirty="0"/>
              <a:t>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Petty. JAMA Oncol. 2023;9:419. 2. Pietanza. JCO. 2018;36:2386. 3. Abdel Karim. ASCO 2023. Abstr 8504.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Study Design</a:t>
            </a:r>
            <a:endParaRPr lang="en-US" altLang="en-US" dirty="0"/>
          </a:p>
        </p:txBody>
      </p:sp>
      <p:sp>
        <p:nvSpPr>
          <p:cNvPr id="3" name="Rectangle 49">
            <a:extLst>
              <a:ext uri="{FF2B5EF4-FFF2-40B4-BE49-F238E27FC236}">
                <a16:creationId xmlns:a16="http://schemas.microsoft.com/office/drawing/2014/main" id="{CC95974B-8A34-9638-EBB8-5AAB7EFFA817}"/>
              </a:ext>
            </a:extLst>
          </p:cNvPr>
          <p:cNvSpPr>
            <a:spLocks noChangeArrowheads="1"/>
          </p:cNvSpPr>
          <p:nvPr/>
        </p:nvSpPr>
        <p:spPr bwMode="auto">
          <a:xfrm>
            <a:off x="6211455" y="2572582"/>
            <a:ext cx="3663266"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Atezolizumab </a:t>
            </a:r>
            <a:r>
              <a:rPr lang="en-US" altLang="en-US" sz="1800" b="0" dirty="0">
                <a:solidFill>
                  <a:schemeClr val="tx1"/>
                </a:solidFill>
                <a:latin typeface="Calibri" panose="020F0502020204030204" pitchFamily="34" charset="0"/>
              </a:rPr>
              <a:t>IV Q21D + </a:t>
            </a:r>
            <a:br>
              <a:rPr lang="en-US" altLang="en-US" sz="1800" b="0" dirty="0">
                <a:solidFill>
                  <a:schemeClr val="tx1"/>
                </a:solidFill>
                <a:latin typeface="Calibri" panose="020F0502020204030204" pitchFamily="34" charset="0"/>
              </a:rPr>
            </a:br>
            <a:r>
              <a:rPr lang="en-US" altLang="en-US" sz="1800" b="1" dirty="0">
                <a:solidFill>
                  <a:schemeClr val="tx1"/>
                </a:solidFill>
                <a:latin typeface="Calibri" panose="020F0502020204030204" pitchFamily="34" charset="0"/>
              </a:rPr>
              <a:t>Talazoparib </a:t>
            </a:r>
            <a:r>
              <a:rPr lang="en-US" altLang="en-US" sz="1800" b="0" dirty="0">
                <a:solidFill>
                  <a:schemeClr val="tx1"/>
                </a:solidFill>
                <a:latin typeface="Calibri" panose="020F0502020204030204" pitchFamily="34" charset="0"/>
              </a:rPr>
              <a:t>PO QD</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54)</a:t>
            </a:r>
          </a:p>
        </p:txBody>
      </p:sp>
      <p:sp>
        <p:nvSpPr>
          <p:cNvPr id="4" name="Rectangle 50">
            <a:extLst>
              <a:ext uri="{FF2B5EF4-FFF2-40B4-BE49-F238E27FC236}">
                <a16:creationId xmlns:a16="http://schemas.microsoft.com/office/drawing/2014/main" id="{B92FE573-94DB-0304-8B87-DAA4183E780B}"/>
              </a:ext>
            </a:extLst>
          </p:cNvPr>
          <p:cNvSpPr>
            <a:spLocks noChangeArrowheads="1"/>
          </p:cNvSpPr>
          <p:nvPr/>
        </p:nvSpPr>
        <p:spPr bwMode="auto">
          <a:xfrm>
            <a:off x="6211455" y="3792640"/>
            <a:ext cx="3663266"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Atezolizumab </a:t>
            </a:r>
            <a:r>
              <a:rPr lang="en-US" altLang="en-US" sz="1800" b="0" dirty="0">
                <a:solidFill>
                  <a:schemeClr val="tx1"/>
                </a:solidFill>
                <a:latin typeface="Calibri" panose="020F0502020204030204" pitchFamily="34" charset="0"/>
              </a:rPr>
              <a:t>IV Q21D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52)</a:t>
            </a:r>
          </a:p>
        </p:txBody>
      </p:sp>
      <p:sp>
        <p:nvSpPr>
          <p:cNvPr id="5" name="Line 53">
            <a:extLst>
              <a:ext uri="{FF2B5EF4-FFF2-40B4-BE49-F238E27FC236}">
                <a16:creationId xmlns:a16="http://schemas.microsoft.com/office/drawing/2014/main" id="{DFBB80FD-B00B-7058-EB06-B0E16F8CE156}"/>
              </a:ext>
            </a:extLst>
          </p:cNvPr>
          <p:cNvSpPr>
            <a:spLocks noChangeShapeType="1"/>
          </p:cNvSpPr>
          <p:nvPr/>
        </p:nvSpPr>
        <p:spPr bwMode="auto">
          <a:xfrm>
            <a:off x="5584372" y="4045921"/>
            <a:ext cx="523896" cy="2953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6" name="Line 54">
            <a:extLst>
              <a:ext uri="{FF2B5EF4-FFF2-40B4-BE49-F238E27FC236}">
                <a16:creationId xmlns:a16="http://schemas.microsoft.com/office/drawing/2014/main" id="{1E6A94D6-5169-F703-7514-1C5A711BD348}"/>
              </a:ext>
            </a:extLst>
          </p:cNvPr>
          <p:cNvSpPr>
            <a:spLocks noChangeShapeType="1"/>
          </p:cNvSpPr>
          <p:nvPr/>
        </p:nvSpPr>
        <p:spPr bwMode="auto">
          <a:xfrm flipV="1">
            <a:off x="5584373" y="3121222"/>
            <a:ext cx="523895" cy="2926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1BD62957-6508-D219-8172-8CCED24B2911}"/>
              </a:ext>
            </a:extLst>
          </p:cNvPr>
          <p:cNvSpPr txBox="1"/>
          <p:nvPr/>
        </p:nvSpPr>
        <p:spPr bwMode="auto">
          <a:xfrm>
            <a:off x="632423" y="4317700"/>
            <a:ext cx="24790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*Cycle 1 atezolizumab optional if patient was hospitalized.</a:t>
            </a:r>
          </a:p>
        </p:txBody>
      </p:sp>
      <p:sp>
        <p:nvSpPr>
          <p:cNvPr id="11" name="Rectangle 49">
            <a:extLst>
              <a:ext uri="{FF2B5EF4-FFF2-40B4-BE49-F238E27FC236}">
                <a16:creationId xmlns:a16="http://schemas.microsoft.com/office/drawing/2014/main" id="{29C76291-D6A3-0B2E-21D1-49FEF3F6BFAC}"/>
              </a:ext>
            </a:extLst>
          </p:cNvPr>
          <p:cNvSpPr>
            <a:spLocks noChangeArrowheads="1"/>
          </p:cNvSpPr>
          <p:nvPr/>
        </p:nvSpPr>
        <p:spPr bwMode="auto">
          <a:xfrm>
            <a:off x="733795" y="3121222"/>
            <a:ext cx="2129148" cy="1220058"/>
          </a:xfrm>
          <a:prstGeom prst="rect">
            <a:avLst/>
          </a:prstGeom>
          <a:solidFill>
            <a:schemeClr val="tx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Platinum/Etoposide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a:t>
            </a:r>
            <a:br>
              <a:rPr lang="en-US" altLang="en-US" sz="1800" b="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Atezolizumab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4 cycles*</a:t>
            </a:r>
          </a:p>
          <a:p>
            <a:pPr algn="ctr">
              <a:lnSpc>
                <a:spcPct val="100000"/>
              </a:lnSpc>
              <a:spcBef>
                <a:spcPct val="0"/>
              </a:spcBef>
              <a:spcAft>
                <a:spcPct val="0"/>
              </a:spcAft>
              <a:buClrTx/>
              <a:buFontTx/>
              <a:buNone/>
            </a:pPr>
            <a:endParaRPr lang="en-US" alt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503FBC62-B5D5-DF10-C271-284D19555A2B}"/>
              </a:ext>
            </a:extLst>
          </p:cNvPr>
          <p:cNvSpPr txBox="1"/>
          <p:nvPr/>
        </p:nvSpPr>
        <p:spPr bwMode="auto">
          <a:xfrm>
            <a:off x="1350169" y="2829277"/>
            <a:ext cx="8963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Induction</a:t>
            </a:r>
          </a:p>
        </p:txBody>
      </p:sp>
      <p:sp>
        <p:nvSpPr>
          <p:cNvPr id="13" name="TextBox 12">
            <a:extLst>
              <a:ext uri="{FF2B5EF4-FFF2-40B4-BE49-F238E27FC236}">
                <a16:creationId xmlns:a16="http://schemas.microsoft.com/office/drawing/2014/main" id="{5B4C930C-DD5B-A625-51F6-D3174A8EE9BC}"/>
              </a:ext>
            </a:extLst>
          </p:cNvPr>
          <p:cNvSpPr txBox="1"/>
          <p:nvPr/>
        </p:nvSpPr>
        <p:spPr bwMode="auto">
          <a:xfrm>
            <a:off x="7460557" y="2274641"/>
            <a:ext cx="1165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Maintenance</a:t>
            </a:r>
          </a:p>
        </p:txBody>
      </p:sp>
      <p:sp>
        <p:nvSpPr>
          <p:cNvPr id="14" name="TextBox 13">
            <a:extLst>
              <a:ext uri="{FF2B5EF4-FFF2-40B4-BE49-F238E27FC236}">
                <a16:creationId xmlns:a16="http://schemas.microsoft.com/office/drawing/2014/main" id="{141AA7A3-A386-753C-8726-BD107DA2837C}"/>
              </a:ext>
            </a:extLst>
          </p:cNvPr>
          <p:cNvSpPr txBox="1"/>
          <p:nvPr/>
        </p:nvSpPr>
        <p:spPr bwMode="auto">
          <a:xfrm>
            <a:off x="10352080" y="3316572"/>
            <a:ext cx="15438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Until PD or unacceptable toxicity</a:t>
            </a:r>
          </a:p>
        </p:txBody>
      </p:sp>
      <p:sp>
        <p:nvSpPr>
          <p:cNvPr id="15" name="Line 52">
            <a:extLst>
              <a:ext uri="{FF2B5EF4-FFF2-40B4-BE49-F238E27FC236}">
                <a16:creationId xmlns:a16="http://schemas.microsoft.com/office/drawing/2014/main" id="{A4D4B5BC-294E-DEF9-269F-A62F84AFB35F}"/>
              </a:ext>
            </a:extLst>
          </p:cNvPr>
          <p:cNvSpPr>
            <a:spLocks noChangeShapeType="1"/>
          </p:cNvSpPr>
          <p:nvPr/>
        </p:nvSpPr>
        <p:spPr bwMode="auto">
          <a:xfrm>
            <a:off x="9971202" y="3739020"/>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2">
            <a:extLst>
              <a:ext uri="{FF2B5EF4-FFF2-40B4-BE49-F238E27FC236}">
                <a16:creationId xmlns:a16="http://schemas.microsoft.com/office/drawing/2014/main" id="{0B57499A-7769-BFEE-9E2A-AC0690A51D95}"/>
              </a:ext>
            </a:extLst>
          </p:cNvPr>
          <p:cNvSpPr>
            <a:spLocks noChangeShapeType="1"/>
          </p:cNvSpPr>
          <p:nvPr/>
        </p:nvSpPr>
        <p:spPr bwMode="auto">
          <a:xfrm>
            <a:off x="2895490" y="3739020"/>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 Box 45">
            <a:extLst>
              <a:ext uri="{FF2B5EF4-FFF2-40B4-BE49-F238E27FC236}">
                <a16:creationId xmlns:a16="http://schemas.microsoft.com/office/drawing/2014/main" id="{8D53EC06-3274-073B-9B5E-622776F454AA}"/>
              </a:ext>
            </a:extLst>
          </p:cNvPr>
          <p:cNvSpPr txBox="1">
            <a:spLocks noChangeArrowheads="1"/>
          </p:cNvSpPr>
          <p:nvPr/>
        </p:nvSpPr>
        <p:spPr bwMode="auto">
          <a:xfrm>
            <a:off x="3420728" y="3051076"/>
            <a:ext cx="2129148" cy="1600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Patients with non-progressive, </a:t>
            </a:r>
            <a:r>
              <a:rPr kumimoji="0" lang="en-US" altLang="en-US" sz="1400" b="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SLFN11</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-positive</a:t>
            </a:r>
            <a:r>
              <a:rPr lang="en-US" altLang="en-US" sz="1400" b="0" dirty="0">
                <a:solidFill>
                  <a:schemeClr val="bg1"/>
                </a:solidFill>
                <a:latin typeface="Calibri" panose="020F0502020204030204" pitchFamily="34" charset="0"/>
                <a:cs typeface="+mn-cs"/>
              </a:rPr>
              <a:t> (by central IHC) ES-SCLC; no</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 immunotherapy prior to induction; Zubrod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 = 106)</a:t>
            </a:r>
          </a:p>
        </p:txBody>
      </p:sp>
      <p:sp>
        <p:nvSpPr>
          <p:cNvPr id="18" name="TextBox 17">
            <a:extLst>
              <a:ext uri="{FF2B5EF4-FFF2-40B4-BE49-F238E27FC236}">
                <a16:creationId xmlns:a16="http://schemas.microsoft.com/office/drawing/2014/main" id="{6E2F9D3B-8EB0-205D-49DC-D93AE2B4C032}"/>
              </a:ext>
            </a:extLst>
          </p:cNvPr>
          <p:cNvSpPr txBox="1"/>
          <p:nvPr/>
        </p:nvSpPr>
        <p:spPr bwMode="auto">
          <a:xfrm>
            <a:off x="3830699" y="2772060"/>
            <a:ext cx="1309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Randomization</a:t>
            </a:r>
          </a:p>
        </p:txBody>
      </p:sp>
      <p:sp>
        <p:nvSpPr>
          <p:cNvPr id="19" name="Content Placeholder 2">
            <a:extLst>
              <a:ext uri="{FF2B5EF4-FFF2-40B4-BE49-F238E27FC236}">
                <a16:creationId xmlns:a16="http://schemas.microsoft.com/office/drawing/2014/main" id="{E887EAD4-DA83-2C3A-D5F5-CC38C11E55F4}"/>
              </a:ext>
            </a:extLst>
          </p:cNvPr>
          <p:cNvSpPr>
            <a:spLocks noGrp="1"/>
          </p:cNvSpPr>
          <p:nvPr>
            <p:ph idx="1"/>
          </p:nvPr>
        </p:nvSpPr>
        <p:spPr>
          <a:xfrm>
            <a:off x="604675" y="1513047"/>
            <a:ext cx="10877529" cy="407364"/>
          </a:xfrm>
        </p:spPr>
        <p:txBody>
          <a:bodyPr/>
          <a:lstStyle/>
          <a:p>
            <a:r>
              <a:rPr lang="en-US" sz="2400" dirty="0"/>
              <a:t>R</a:t>
            </a:r>
            <a:r>
              <a:rPr lang="en-US" sz="2400" b="0" dirty="0">
                <a:solidFill>
                  <a:schemeClr val="bg1"/>
                </a:solidFill>
                <a:latin typeface="Calibri" panose="020F0502020204030204" pitchFamily="34" charset="0"/>
              </a:rPr>
              <a:t>andomized, open-label phase II trial</a:t>
            </a:r>
            <a:endParaRPr lang="en-US" sz="2400" b="0" baseline="30000" dirty="0">
              <a:solidFill>
                <a:schemeClr val="bg1"/>
              </a:solidFill>
              <a:latin typeface="Calibri" panose="020F0502020204030204" pitchFamily="34" charset="0"/>
            </a:endParaRPr>
          </a:p>
          <a:p>
            <a:endParaRPr lang="en-US" sz="2400" dirty="0"/>
          </a:p>
        </p:txBody>
      </p:sp>
      <p:sp>
        <p:nvSpPr>
          <p:cNvPr id="20" name="TextBox 19">
            <a:extLst>
              <a:ext uri="{FF2B5EF4-FFF2-40B4-BE49-F238E27FC236}">
                <a16:creationId xmlns:a16="http://schemas.microsoft.com/office/drawing/2014/main" id="{AC938B38-67C0-0297-F586-94958E6BEF6F}"/>
              </a:ext>
            </a:extLst>
          </p:cNvPr>
          <p:cNvSpPr txBox="1"/>
          <p:nvPr/>
        </p:nvSpPr>
        <p:spPr bwMode="auto">
          <a:xfrm>
            <a:off x="604675" y="5186962"/>
            <a:ext cx="112912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Primary endpoint: </a:t>
            </a:r>
            <a:r>
              <a:rPr lang="en-US" sz="2400" b="0" dirty="0">
                <a:solidFill>
                  <a:schemeClr val="bg1"/>
                </a:solidFill>
                <a:latin typeface="Calibri" panose="020F0502020204030204" pitchFamily="34" charset="0"/>
              </a:rPr>
              <a:t>PFS </a:t>
            </a:r>
          </a:p>
          <a:p>
            <a:pPr marL="342900" indent="-342900" algn="l">
              <a:lnSpc>
                <a:spcPct val="100000"/>
              </a:lnSpc>
              <a:spcBef>
                <a:spcPct val="50000"/>
              </a:spcBef>
              <a:spcAft>
                <a:spcPct val="0"/>
              </a:spcAft>
              <a:buClrTx/>
              <a:buFont typeface="Wingdings" panose="05000000000000000000" pitchFamily="2" charset="2"/>
              <a:buChar char="§"/>
            </a:pPr>
            <a:r>
              <a:rPr lang="en-US" sz="2400" dirty="0">
                <a:solidFill>
                  <a:schemeClr val="bg1"/>
                </a:solidFill>
                <a:latin typeface="Calibri" panose="020F0502020204030204" pitchFamily="34" charset="0"/>
              </a:rPr>
              <a:t>Secondary endpoints:</a:t>
            </a:r>
            <a:r>
              <a:rPr lang="en-US" sz="2400" b="0" dirty="0">
                <a:solidFill>
                  <a:schemeClr val="bg1"/>
                </a:solidFill>
                <a:latin typeface="Calibri" panose="020F0502020204030204" pitchFamily="34" charset="0"/>
              </a:rPr>
              <a:t> OS, ORR, safety</a:t>
            </a:r>
          </a:p>
        </p:txBody>
      </p:sp>
      <p:sp>
        <p:nvSpPr>
          <p:cNvPr id="22" name="TextBox 21">
            <a:extLst>
              <a:ext uri="{FF2B5EF4-FFF2-40B4-BE49-F238E27FC236}">
                <a16:creationId xmlns:a16="http://schemas.microsoft.com/office/drawing/2014/main" id="{C6EDE577-C657-9D63-78F8-EAEF72248085}"/>
              </a:ext>
            </a:extLst>
          </p:cNvPr>
          <p:cNvSpPr txBox="1"/>
          <p:nvPr/>
        </p:nvSpPr>
        <p:spPr bwMode="auto">
          <a:xfrm>
            <a:off x="4731444" y="1983480"/>
            <a:ext cx="25160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Zubrod PS (0/1 or 2) and thoracic radiation therapy (yes or no)</a:t>
            </a:r>
          </a:p>
        </p:txBody>
      </p:sp>
      <p:sp>
        <p:nvSpPr>
          <p:cNvPr id="23" name="Line 52">
            <a:extLst>
              <a:ext uri="{FF2B5EF4-FFF2-40B4-BE49-F238E27FC236}">
                <a16:creationId xmlns:a16="http://schemas.microsoft.com/office/drawing/2014/main" id="{93B673B8-E9C1-FF4B-C4AE-D548B4FA5DE4}"/>
              </a:ext>
            </a:extLst>
          </p:cNvPr>
          <p:cNvSpPr>
            <a:spLocks noChangeShapeType="1"/>
          </p:cNvSpPr>
          <p:nvPr/>
        </p:nvSpPr>
        <p:spPr bwMode="auto">
          <a:xfrm rot="5400000">
            <a:off x="5767853" y="2735475"/>
            <a:ext cx="657945"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Text Box 11">
            <a:extLst>
              <a:ext uri="{FF2B5EF4-FFF2-40B4-BE49-F238E27FC236}">
                <a16:creationId xmlns:a16="http://schemas.microsoft.com/office/drawing/2014/main" id="{8C66E4D3-A0DB-5021-3D14-7FF62564A26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spTree>
    <p:extLst>
      <p:ext uri="{BB962C8B-B14F-4D97-AF65-F5344CB8AC3E}">
        <p14:creationId xmlns:p14="http://schemas.microsoft.com/office/powerpoint/2010/main" val="269617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graphicFrame>
        <p:nvGraphicFramePr>
          <p:cNvPr id="10" name="Group 32">
            <a:extLst>
              <a:ext uri="{FF2B5EF4-FFF2-40B4-BE49-F238E27FC236}">
                <a16:creationId xmlns:a16="http://schemas.microsoft.com/office/drawing/2014/main" id="{3AFBFEC0-2C82-7A90-9A44-2E4491E510BF}"/>
              </a:ext>
            </a:extLst>
          </p:cNvPr>
          <p:cNvGraphicFramePr>
            <a:graphicFrameLocks noGrp="1"/>
          </p:cNvGraphicFramePr>
          <p:nvPr>
            <p:extLst>
              <p:ext uri="{D42A27DB-BD31-4B8C-83A1-F6EECF244321}">
                <p14:modId xmlns:p14="http://schemas.microsoft.com/office/powerpoint/2010/main" val="3661695341"/>
              </p:ext>
            </p:extLst>
          </p:nvPr>
        </p:nvGraphicFramePr>
        <p:xfrm>
          <a:off x="729420" y="1600200"/>
          <a:ext cx="10776780" cy="4252056"/>
        </p:xfrm>
        <a:graphic>
          <a:graphicData uri="http://schemas.openxmlformats.org/drawingml/2006/table">
            <a:tbl>
              <a:tblPr/>
              <a:tblGrid>
                <a:gridCol w="3173376">
                  <a:extLst>
                    <a:ext uri="{9D8B030D-6E8A-4147-A177-3AD203B41FA5}">
                      <a16:colId xmlns:a16="http://schemas.microsoft.com/office/drawing/2014/main" val="20000"/>
                    </a:ext>
                  </a:extLst>
                </a:gridCol>
                <a:gridCol w="2534468">
                  <a:extLst>
                    <a:ext uri="{9D8B030D-6E8A-4147-A177-3AD203B41FA5}">
                      <a16:colId xmlns:a16="http://schemas.microsoft.com/office/drawing/2014/main" val="20001"/>
                    </a:ext>
                  </a:extLst>
                </a:gridCol>
                <a:gridCol w="2534468">
                  <a:extLst>
                    <a:ext uri="{9D8B030D-6E8A-4147-A177-3AD203B41FA5}">
                      <a16:colId xmlns:a16="http://schemas.microsoft.com/office/drawing/2014/main" val="41848155"/>
                    </a:ext>
                  </a:extLst>
                </a:gridCol>
                <a:gridCol w="2534468">
                  <a:extLst>
                    <a:ext uri="{9D8B030D-6E8A-4147-A177-3AD203B41FA5}">
                      <a16:colId xmlns:a16="http://schemas.microsoft.com/office/drawing/2014/main" val="971833774"/>
                    </a:ext>
                  </a:extLst>
                </a:gridCol>
              </a:tblGrid>
              <a:tr h="634504">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 + Talazoparib</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25380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66.7 (46.1-82.9)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66.9 (44.6-84.0)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66.8 (44.6-84.0)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63450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Sex, n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(44)</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(52)</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(48)</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82485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Black</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Hispanic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(87)</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(90)</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(89)</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3450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Zubrod PS, n (%)</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102 (96)</a:t>
                      </a:r>
                    </a:p>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743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thoracic radiation,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PFS </a:t>
            </a:r>
            <a:endParaRPr lang="en-US" altLang="en-US" dirty="0"/>
          </a:p>
        </p:txBody>
      </p:sp>
      <p:sp>
        <p:nvSpPr>
          <p:cNvPr id="5" name="Text Box 11">
            <a:extLst>
              <a:ext uri="{FF2B5EF4-FFF2-40B4-BE49-F238E27FC236}">
                <a16:creationId xmlns:a16="http://schemas.microsoft.com/office/drawing/2014/main" id="{5C7F5296-5CEC-0D81-D4E1-FAD98273A4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 Reproduced with permission.</a:t>
            </a:r>
          </a:p>
        </p:txBody>
      </p:sp>
      <p:graphicFrame>
        <p:nvGraphicFramePr>
          <p:cNvPr id="3" name="Group 3">
            <a:extLst>
              <a:ext uri="{FF2B5EF4-FFF2-40B4-BE49-F238E27FC236}">
                <a16:creationId xmlns:a16="http://schemas.microsoft.com/office/drawing/2014/main" id="{0AD94D00-8922-E433-BDCE-1DEDA72B04CE}"/>
              </a:ext>
            </a:extLst>
          </p:cNvPr>
          <p:cNvGraphicFramePr>
            <a:graphicFrameLocks/>
          </p:cNvGraphicFramePr>
          <p:nvPr>
            <p:extLst>
              <p:ext uri="{D42A27DB-BD31-4B8C-83A1-F6EECF244321}">
                <p14:modId xmlns:p14="http://schemas.microsoft.com/office/powerpoint/2010/main" val="3198254605"/>
              </p:ext>
            </p:extLst>
          </p:nvPr>
        </p:nvGraphicFramePr>
        <p:xfrm>
          <a:off x="5077683" y="1600200"/>
          <a:ext cx="6427230" cy="1493568"/>
        </p:xfrm>
        <a:graphic>
          <a:graphicData uri="http://schemas.openxmlformats.org/drawingml/2006/table">
            <a:tbl>
              <a:tblPr/>
              <a:tblGrid>
                <a:gridCol w="2450924">
                  <a:extLst>
                    <a:ext uri="{9D8B030D-6E8A-4147-A177-3AD203B41FA5}">
                      <a16:colId xmlns:a16="http://schemas.microsoft.com/office/drawing/2014/main" val="20000"/>
                    </a:ext>
                  </a:extLst>
                </a:gridCol>
                <a:gridCol w="1833896">
                  <a:extLst>
                    <a:ext uri="{9D8B030D-6E8A-4147-A177-3AD203B41FA5}">
                      <a16:colId xmlns:a16="http://schemas.microsoft.com/office/drawing/2014/main" val="20001"/>
                    </a:ext>
                  </a:extLst>
                </a:gridCol>
                <a:gridCol w="214241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 + Talazoparib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(2.8-4.7)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(2.0-2.9)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(80%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 (0.52-0.94;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.056*)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41EE649C-492E-651C-A327-96DF626406D8}"/>
              </a:ext>
            </a:extLst>
          </p:cNvPr>
          <p:cNvSpPr txBox="1"/>
          <p:nvPr/>
        </p:nvSpPr>
        <p:spPr bwMode="auto">
          <a:xfrm>
            <a:off x="7575548" y="3148041"/>
            <a:ext cx="3667434" cy="338554"/>
          </a:xfrm>
          <a:prstGeom prst="rect">
            <a:avLst/>
          </a:prstGeom>
          <a:noFill/>
          <a:ln>
            <a:noFill/>
          </a:ln>
        </p:spPr>
        <p:txBody>
          <a:bodyPr wrap="square" rtlCol="0">
            <a:spAutoFit/>
          </a:bodyPr>
          <a:lstStyle/>
          <a:p>
            <a:pPr>
              <a:spcBef>
                <a:spcPts val="0"/>
              </a:spcBef>
            </a:pPr>
            <a:r>
              <a:rPr lang="en-US" sz="1600" b="0" dirty="0">
                <a:solidFill>
                  <a:schemeClr val="bg1"/>
                </a:solidFill>
                <a:latin typeface="Calibri" panose="020F0502020204030204" pitchFamily="34" charset="0"/>
              </a:rPr>
              <a:t>*1-sided log-rank, stratified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value.</a:t>
            </a:r>
          </a:p>
        </p:txBody>
      </p:sp>
      <p:sp>
        <p:nvSpPr>
          <p:cNvPr id="9" name="TextBox 8">
            <a:extLst>
              <a:ext uri="{FF2B5EF4-FFF2-40B4-BE49-F238E27FC236}">
                <a16:creationId xmlns:a16="http://schemas.microsoft.com/office/drawing/2014/main" id="{BFA784C9-CC0E-A55B-5A8C-4AA9105C3F66}"/>
              </a:ext>
            </a:extLst>
          </p:cNvPr>
          <p:cNvSpPr txBox="1"/>
          <p:nvPr/>
        </p:nvSpPr>
        <p:spPr bwMode="auto">
          <a:xfrm>
            <a:off x="641998" y="6115002"/>
            <a:ext cx="45778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5 mo (range: 0-21.5)</a:t>
            </a:r>
          </a:p>
        </p:txBody>
      </p:sp>
      <p:sp>
        <p:nvSpPr>
          <p:cNvPr id="10" name="TextBox 9">
            <a:extLst>
              <a:ext uri="{FF2B5EF4-FFF2-40B4-BE49-F238E27FC236}">
                <a16:creationId xmlns:a16="http://schemas.microsoft.com/office/drawing/2014/main" id="{6B08809C-2EC5-40C2-F26A-6FBB189CB045}"/>
              </a:ext>
            </a:extLst>
          </p:cNvPr>
          <p:cNvSpPr txBox="1"/>
          <p:nvPr/>
        </p:nvSpPr>
        <p:spPr bwMode="auto">
          <a:xfrm rot="16200000">
            <a:off x="1462928" y="3208595"/>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1" name="TextBox 10">
            <a:extLst>
              <a:ext uri="{FF2B5EF4-FFF2-40B4-BE49-F238E27FC236}">
                <a16:creationId xmlns:a16="http://schemas.microsoft.com/office/drawing/2014/main" id="{D40C2BE6-0AB1-E387-49A7-2AB32A6BDDEA}"/>
              </a:ext>
            </a:extLst>
          </p:cNvPr>
          <p:cNvSpPr txBox="1"/>
          <p:nvPr/>
        </p:nvSpPr>
        <p:spPr bwMode="auto">
          <a:xfrm>
            <a:off x="5823208" y="5395665"/>
            <a:ext cx="2438400"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3" name="Group 12">
            <a:extLst>
              <a:ext uri="{FF2B5EF4-FFF2-40B4-BE49-F238E27FC236}">
                <a16:creationId xmlns:a16="http://schemas.microsoft.com/office/drawing/2014/main" id="{30D29325-5830-A62E-E127-27CBAB5FBA03}"/>
              </a:ext>
            </a:extLst>
          </p:cNvPr>
          <p:cNvGrpSpPr/>
          <p:nvPr/>
        </p:nvGrpSpPr>
        <p:grpSpPr>
          <a:xfrm>
            <a:off x="2786838" y="1417320"/>
            <a:ext cx="535724" cy="3970019"/>
            <a:chOff x="1223010" y="1778645"/>
            <a:chExt cx="535724" cy="3382421"/>
          </a:xfrm>
        </p:grpSpPr>
        <p:sp>
          <p:nvSpPr>
            <p:cNvPr id="14" name="TextBox 13">
              <a:extLst>
                <a:ext uri="{FF2B5EF4-FFF2-40B4-BE49-F238E27FC236}">
                  <a16:creationId xmlns:a16="http://schemas.microsoft.com/office/drawing/2014/main" id="{5772A904-FF3D-4AE2-2B16-6BA48C9A54B9}"/>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4C500C86-1669-8351-8E9E-6A5F352B5DF7}"/>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4E2D3B25-0876-8DD5-036D-A5011EE2A175}"/>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7" name="TextBox 16">
              <a:extLst>
                <a:ext uri="{FF2B5EF4-FFF2-40B4-BE49-F238E27FC236}">
                  <a16:creationId xmlns:a16="http://schemas.microsoft.com/office/drawing/2014/main" id="{99923CFE-DC6B-58C3-1B8F-D1F87656F45A}"/>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FDA18ABA-DC4D-D0BA-A5C6-5D824B6B759F}"/>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FA11220C-9D34-3407-EAA4-84C54C2A829A}"/>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0" name="Group 19">
            <a:extLst>
              <a:ext uri="{FF2B5EF4-FFF2-40B4-BE49-F238E27FC236}">
                <a16:creationId xmlns:a16="http://schemas.microsoft.com/office/drawing/2014/main" id="{ADD2C48B-D922-4D53-7592-47ED9E8CFAD2}"/>
              </a:ext>
            </a:extLst>
          </p:cNvPr>
          <p:cNvGrpSpPr/>
          <p:nvPr/>
        </p:nvGrpSpPr>
        <p:grpSpPr>
          <a:xfrm>
            <a:off x="3116580" y="5164207"/>
            <a:ext cx="7871459" cy="369332"/>
            <a:chOff x="1630751" y="5045576"/>
            <a:chExt cx="4950914" cy="369332"/>
          </a:xfrm>
        </p:grpSpPr>
        <p:sp>
          <p:nvSpPr>
            <p:cNvPr id="21" name="TextBox 20">
              <a:extLst>
                <a:ext uri="{FF2B5EF4-FFF2-40B4-BE49-F238E27FC236}">
                  <a16:creationId xmlns:a16="http://schemas.microsoft.com/office/drawing/2014/main" id="{321865C7-D2C3-35B3-EDB6-BD5AC69FDADF}"/>
                </a:ext>
              </a:extLst>
            </p:cNvPr>
            <p:cNvSpPr txBox="1"/>
            <p:nvPr/>
          </p:nvSpPr>
          <p:spPr bwMode="auto">
            <a:xfrm>
              <a:off x="1630751"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7469E863-ED0F-AA2C-4D39-C29E16329825}"/>
                </a:ext>
              </a:extLst>
            </p:cNvPr>
            <p:cNvSpPr txBox="1"/>
            <p:nvPr/>
          </p:nvSpPr>
          <p:spPr bwMode="auto">
            <a:xfrm>
              <a:off x="2393536"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3" name="TextBox 22">
              <a:extLst>
                <a:ext uri="{FF2B5EF4-FFF2-40B4-BE49-F238E27FC236}">
                  <a16:creationId xmlns:a16="http://schemas.microsoft.com/office/drawing/2014/main" id="{DAF06321-8D91-16CE-25CC-D5CD3BD9EA3A}"/>
                </a:ext>
              </a:extLst>
            </p:cNvPr>
            <p:cNvSpPr txBox="1"/>
            <p:nvPr/>
          </p:nvSpPr>
          <p:spPr bwMode="auto">
            <a:xfrm>
              <a:off x="3151812" y="504557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4" name="TextBox 23">
              <a:extLst>
                <a:ext uri="{FF2B5EF4-FFF2-40B4-BE49-F238E27FC236}">
                  <a16:creationId xmlns:a16="http://schemas.microsoft.com/office/drawing/2014/main" id="{2347D6FB-DA9E-E298-A973-CC65F5DF9E5D}"/>
                </a:ext>
              </a:extLst>
            </p:cNvPr>
            <p:cNvSpPr txBox="1"/>
            <p:nvPr/>
          </p:nvSpPr>
          <p:spPr bwMode="auto">
            <a:xfrm>
              <a:off x="3870677"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0720232B-3886-8B87-A56E-BAEB1049C08F}"/>
                </a:ext>
              </a:extLst>
            </p:cNvPr>
            <p:cNvSpPr txBox="1"/>
            <p:nvPr/>
          </p:nvSpPr>
          <p:spPr bwMode="auto">
            <a:xfrm>
              <a:off x="4633462"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6" name="TextBox 25">
              <a:extLst>
                <a:ext uri="{FF2B5EF4-FFF2-40B4-BE49-F238E27FC236}">
                  <a16:creationId xmlns:a16="http://schemas.microsoft.com/office/drawing/2014/main" id="{C3950054-1C31-AEAA-9273-EEC25754A2A6}"/>
                </a:ext>
              </a:extLst>
            </p:cNvPr>
            <p:cNvSpPr txBox="1"/>
            <p:nvPr/>
          </p:nvSpPr>
          <p:spPr bwMode="auto">
            <a:xfrm>
              <a:off x="5391738"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27D88EC9-DAB3-167C-F432-DA79AE83849E}"/>
                </a:ext>
              </a:extLst>
            </p:cNvPr>
            <p:cNvSpPr txBox="1"/>
            <p:nvPr/>
          </p:nvSpPr>
          <p:spPr bwMode="auto">
            <a:xfrm>
              <a:off x="6162961"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31" name="Freeform: Shape 30">
            <a:extLst>
              <a:ext uri="{FF2B5EF4-FFF2-40B4-BE49-F238E27FC236}">
                <a16:creationId xmlns:a16="http://schemas.microsoft.com/office/drawing/2014/main" id="{3CD0704E-D207-00D4-0666-95C38C5CB396}"/>
              </a:ext>
            </a:extLst>
          </p:cNvPr>
          <p:cNvSpPr/>
          <p:nvPr/>
        </p:nvSpPr>
        <p:spPr bwMode="auto">
          <a:xfrm>
            <a:off x="3359626" y="1569720"/>
            <a:ext cx="7315994" cy="3550920"/>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32" name="Group 31">
            <a:extLst>
              <a:ext uri="{FF2B5EF4-FFF2-40B4-BE49-F238E27FC236}">
                <a16:creationId xmlns:a16="http://schemas.microsoft.com/office/drawing/2014/main" id="{2E84AED0-11D4-7657-0FB1-A51F2E1A64DB}"/>
              </a:ext>
            </a:extLst>
          </p:cNvPr>
          <p:cNvGrpSpPr/>
          <p:nvPr/>
        </p:nvGrpSpPr>
        <p:grpSpPr>
          <a:xfrm>
            <a:off x="3253740" y="1578664"/>
            <a:ext cx="121920" cy="3541975"/>
            <a:chOff x="888497" y="1974354"/>
            <a:chExt cx="1249786" cy="3009900"/>
          </a:xfrm>
        </p:grpSpPr>
        <p:cxnSp>
          <p:nvCxnSpPr>
            <p:cNvPr id="33" name="Straight Connector 32">
              <a:extLst>
                <a:ext uri="{FF2B5EF4-FFF2-40B4-BE49-F238E27FC236}">
                  <a16:creationId xmlns:a16="http://schemas.microsoft.com/office/drawing/2014/main" id="{C13E1485-A005-04D6-E5E2-53D339E8A73B}"/>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FC53B08-F4D7-7BA1-2701-2D7BBE2F5991}"/>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70A5AB3-3A58-9AE5-3CDA-E0B36DB59627}"/>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7033D7D-8663-2183-3477-2B2F3059DA09}"/>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752C98A-590D-A7D1-4C67-2879B686D9AB}"/>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EEB2F45-F10B-9222-2DF9-757EE7E91810}"/>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0C711832-2E1C-CDFE-361E-D257DA62C212}"/>
              </a:ext>
            </a:extLst>
          </p:cNvPr>
          <p:cNvGrpSpPr/>
          <p:nvPr/>
        </p:nvGrpSpPr>
        <p:grpSpPr>
          <a:xfrm>
            <a:off x="3360420" y="5120640"/>
            <a:ext cx="7313428" cy="114300"/>
            <a:chOff x="1781594" y="4480091"/>
            <a:chExt cx="4590719" cy="676019"/>
          </a:xfrm>
        </p:grpSpPr>
        <p:grpSp>
          <p:nvGrpSpPr>
            <p:cNvPr id="40" name="Group 39">
              <a:extLst>
                <a:ext uri="{FF2B5EF4-FFF2-40B4-BE49-F238E27FC236}">
                  <a16:creationId xmlns:a16="http://schemas.microsoft.com/office/drawing/2014/main" id="{602A680B-19EA-3F39-9D52-19D2ECAEC027}"/>
                </a:ext>
              </a:extLst>
            </p:cNvPr>
            <p:cNvGrpSpPr/>
            <p:nvPr/>
          </p:nvGrpSpPr>
          <p:grpSpPr>
            <a:xfrm rot="5400000">
              <a:off x="3349328" y="2912357"/>
              <a:ext cx="676017" cy="3811486"/>
              <a:chOff x="888497" y="1974354"/>
              <a:chExt cx="1249786" cy="3009900"/>
            </a:xfrm>
          </p:grpSpPr>
          <p:cxnSp>
            <p:nvCxnSpPr>
              <p:cNvPr id="46" name="Straight Connector 45">
                <a:extLst>
                  <a:ext uri="{FF2B5EF4-FFF2-40B4-BE49-F238E27FC236}">
                    <a16:creationId xmlns:a16="http://schemas.microsoft.com/office/drawing/2014/main" id="{E89C16C0-6C01-F599-65C7-0628089B0CDD}"/>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489D672-E779-A3B2-767F-27452EFEC789}"/>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10D1343-F299-F8DB-4441-5F13885D97BB}"/>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DE8ABD3-8C2D-F5B4-7CF7-40EED77A9336}"/>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4CB76D5-2DB3-A7D4-8DCA-0F69BDE08C7C}"/>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7ED4FE4-C932-4359-E466-1EE1B7B12A40}"/>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B3B8BC3F-5F79-E882-A0D6-AC7F3CF250AF}"/>
                </a:ext>
              </a:extLst>
            </p:cNvPr>
            <p:cNvCxnSpPr>
              <a:cxnSpLocks/>
            </p:cNvCxnSpPr>
            <p:nvPr/>
          </p:nvCxnSpPr>
          <p:spPr bwMode="auto">
            <a:xfrm rot="5400000">
              <a:off x="6034304" y="4818102"/>
              <a:ext cx="676017" cy="0"/>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6AB0C337-5AAF-4062-168A-43A83429613D}"/>
              </a:ext>
            </a:extLst>
          </p:cNvPr>
          <p:cNvSpPr txBox="1"/>
          <p:nvPr/>
        </p:nvSpPr>
        <p:spPr bwMode="auto">
          <a:xfrm>
            <a:off x="654675" y="5383763"/>
            <a:ext cx="22096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Patients at Risk</a:t>
            </a:r>
          </a:p>
          <a:p>
            <a:pPr algn="r">
              <a:spcBef>
                <a:spcPts val="0"/>
              </a:spcBef>
            </a:pPr>
            <a:r>
              <a:rPr lang="en-US" sz="1400" b="1" dirty="0">
                <a:solidFill>
                  <a:schemeClr val="accent1"/>
                </a:solidFill>
                <a:latin typeface="+mn-lt"/>
              </a:rPr>
              <a:t>Atezolizumab + </a:t>
            </a:r>
            <a:r>
              <a:rPr lang="en-US" sz="1400" b="1" dirty="0" err="1">
                <a:solidFill>
                  <a:schemeClr val="accent1"/>
                </a:solidFill>
                <a:latin typeface="+mn-lt"/>
              </a:rPr>
              <a:t>Talazoparib</a:t>
            </a:r>
            <a:endParaRPr lang="en-US" sz="1400" b="1" dirty="0">
              <a:solidFill>
                <a:schemeClr val="accent1"/>
              </a:solidFill>
              <a:latin typeface="+mn-lt"/>
            </a:endParaRPr>
          </a:p>
          <a:p>
            <a:pPr algn="r">
              <a:spcBef>
                <a:spcPts val="0"/>
              </a:spcBef>
            </a:pPr>
            <a:r>
              <a:rPr lang="en-US" sz="1400" b="1" dirty="0">
                <a:solidFill>
                  <a:schemeClr val="accent3"/>
                </a:solidFill>
                <a:latin typeface="+mn-lt"/>
              </a:rPr>
              <a:t>Atezolizumab</a:t>
            </a:r>
          </a:p>
        </p:txBody>
      </p:sp>
      <p:grpSp>
        <p:nvGrpSpPr>
          <p:cNvPr id="53" name="Group 52">
            <a:extLst>
              <a:ext uri="{FF2B5EF4-FFF2-40B4-BE49-F238E27FC236}">
                <a16:creationId xmlns:a16="http://schemas.microsoft.com/office/drawing/2014/main" id="{2EFB2FF3-3317-02B7-AC6F-98C9EE4BF924}"/>
              </a:ext>
            </a:extLst>
          </p:cNvPr>
          <p:cNvGrpSpPr/>
          <p:nvPr/>
        </p:nvGrpSpPr>
        <p:grpSpPr>
          <a:xfrm>
            <a:off x="3172700" y="5814650"/>
            <a:ext cx="7620507" cy="307777"/>
            <a:chOff x="1666049" y="5045576"/>
            <a:chExt cx="4793073" cy="307777"/>
          </a:xfrm>
        </p:grpSpPr>
        <p:sp>
          <p:nvSpPr>
            <p:cNvPr id="54" name="TextBox 53">
              <a:extLst>
                <a:ext uri="{FF2B5EF4-FFF2-40B4-BE49-F238E27FC236}">
                  <a16:creationId xmlns:a16="http://schemas.microsoft.com/office/drawing/2014/main" id="{A7FB25CD-3BCD-C4DE-E66F-C0DF0A4E7783}"/>
                </a:ext>
              </a:extLst>
            </p:cNvPr>
            <p:cNvSpPr txBox="1"/>
            <p:nvPr/>
          </p:nvSpPr>
          <p:spPr bwMode="auto">
            <a:xfrm>
              <a:off x="166604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55" name="TextBox 54">
              <a:extLst>
                <a:ext uri="{FF2B5EF4-FFF2-40B4-BE49-F238E27FC236}">
                  <a16:creationId xmlns:a16="http://schemas.microsoft.com/office/drawing/2014/main" id="{99D2D1F8-88EA-51A2-83DA-AA6DC0A7D443}"/>
                </a:ext>
              </a:extLst>
            </p:cNvPr>
            <p:cNvSpPr txBox="1"/>
            <p:nvPr/>
          </p:nvSpPr>
          <p:spPr bwMode="auto">
            <a:xfrm>
              <a:off x="2428834"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C4331CCE-94BD-7677-C576-7869CC00CD73}"/>
                </a:ext>
              </a:extLst>
            </p:cNvPr>
            <p:cNvSpPr txBox="1"/>
            <p:nvPr/>
          </p:nvSpPr>
          <p:spPr bwMode="auto">
            <a:xfrm>
              <a:off x="3215844"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7" name="TextBox 56">
              <a:extLst>
                <a:ext uri="{FF2B5EF4-FFF2-40B4-BE49-F238E27FC236}">
                  <a16:creationId xmlns:a16="http://schemas.microsoft.com/office/drawing/2014/main" id="{FBA25BD6-9A00-6F83-90D5-2F2945990D54}"/>
                </a:ext>
              </a:extLst>
            </p:cNvPr>
            <p:cNvSpPr txBox="1"/>
            <p:nvPr/>
          </p:nvSpPr>
          <p:spPr bwMode="auto">
            <a:xfrm>
              <a:off x="399321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8" name="TextBox 57">
              <a:extLst>
                <a:ext uri="{FF2B5EF4-FFF2-40B4-BE49-F238E27FC236}">
                  <a16:creationId xmlns:a16="http://schemas.microsoft.com/office/drawing/2014/main" id="{6119D501-480C-25FB-58A4-DC21B88678C0}"/>
                </a:ext>
              </a:extLst>
            </p:cNvPr>
            <p:cNvSpPr txBox="1"/>
            <p:nvPr/>
          </p:nvSpPr>
          <p:spPr bwMode="auto">
            <a:xfrm>
              <a:off x="4756003"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59" name="TextBox 58">
              <a:extLst>
                <a:ext uri="{FF2B5EF4-FFF2-40B4-BE49-F238E27FC236}">
                  <a16:creationId xmlns:a16="http://schemas.microsoft.com/office/drawing/2014/main" id="{F9C21BC2-0F6C-253B-9D66-A5FCE7DB5135}"/>
                </a:ext>
              </a:extLst>
            </p:cNvPr>
            <p:cNvSpPr txBox="1"/>
            <p:nvPr/>
          </p:nvSpPr>
          <p:spPr bwMode="auto">
            <a:xfrm>
              <a:off x="551427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60" name="TextBox 59">
              <a:extLst>
                <a:ext uri="{FF2B5EF4-FFF2-40B4-BE49-F238E27FC236}">
                  <a16:creationId xmlns:a16="http://schemas.microsoft.com/office/drawing/2014/main" id="{54EA1DAF-C295-FCDB-5BBE-4EECCC53D9DB}"/>
                </a:ext>
              </a:extLst>
            </p:cNvPr>
            <p:cNvSpPr txBox="1"/>
            <p:nvPr/>
          </p:nvSpPr>
          <p:spPr bwMode="auto">
            <a:xfrm>
              <a:off x="6285502"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61" name="Group 60">
            <a:extLst>
              <a:ext uri="{FF2B5EF4-FFF2-40B4-BE49-F238E27FC236}">
                <a16:creationId xmlns:a16="http://schemas.microsoft.com/office/drawing/2014/main" id="{744E53BB-1214-2BA7-ED95-AB157C8C92A3}"/>
              </a:ext>
            </a:extLst>
          </p:cNvPr>
          <p:cNvGrpSpPr/>
          <p:nvPr/>
        </p:nvGrpSpPr>
        <p:grpSpPr>
          <a:xfrm>
            <a:off x="3172700" y="5608469"/>
            <a:ext cx="7620507" cy="307777"/>
            <a:chOff x="1666049" y="5045576"/>
            <a:chExt cx="4793073" cy="307777"/>
          </a:xfrm>
        </p:grpSpPr>
        <p:sp>
          <p:nvSpPr>
            <p:cNvPr id="62" name="TextBox 61">
              <a:extLst>
                <a:ext uri="{FF2B5EF4-FFF2-40B4-BE49-F238E27FC236}">
                  <a16:creationId xmlns:a16="http://schemas.microsoft.com/office/drawing/2014/main" id="{E0580F4A-9E73-29BC-8C76-E842E64C3A5C}"/>
                </a:ext>
              </a:extLst>
            </p:cNvPr>
            <p:cNvSpPr txBox="1"/>
            <p:nvPr/>
          </p:nvSpPr>
          <p:spPr bwMode="auto">
            <a:xfrm>
              <a:off x="166604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63" name="TextBox 62">
              <a:extLst>
                <a:ext uri="{FF2B5EF4-FFF2-40B4-BE49-F238E27FC236}">
                  <a16:creationId xmlns:a16="http://schemas.microsoft.com/office/drawing/2014/main" id="{85A5F5C4-B325-8AD7-1C85-B214E2131052}"/>
                </a:ext>
              </a:extLst>
            </p:cNvPr>
            <p:cNvSpPr txBox="1"/>
            <p:nvPr/>
          </p:nvSpPr>
          <p:spPr bwMode="auto">
            <a:xfrm>
              <a:off x="2428835"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16" name="TextBox 9215">
              <a:extLst>
                <a:ext uri="{FF2B5EF4-FFF2-40B4-BE49-F238E27FC236}">
                  <a16:creationId xmlns:a16="http://schemas.microsoft.com/office/drawing/2014/main" id="{7050F8DD-2739-B87E-F648-DBD9443E6844}"/>
                </a:ext>
              </a:extLst>
            </p:cNvPr>
            <p:cNvSpPr txBox="1"/>
            <p:nvPr/>
          </p:nvSpPr>
          <p:spPr bwMode="auto">
            <a:xfrm>
              <a:off x="3215844"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217" name="TextBox 9216">
              <a:extLst>
                <a:ext uri="{FF2B5EF4-FFF2-40B4-BE49-F238E27FC236}">
                  <a16:creationId xmlns:a16="http://schemas.microsoft.com/office/drawing/2014/main" id="{39070F63-CBBD-7E94-A37A-E9E0EFA18407}"/>
                </a:ext>
              </a:extLst>
            </p:cNvPr>
            <p:cNvSpPr txBox="1"/>
            <p:nvPr/>
          </p:nvSpPr>
          <p:spPr bwMode="auto">
            <a:xfrm>
              <a:off x="399321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219" name="TextBox 9218">
              <a:extLst>
                <a:ext uri="{FF2B5EF4-FFF2-40B4-BE49-F238E27FC236}">
                  <a16:creationId xmlns:a16="http://schemas.microsoft.com/office/drawing/2014/main" id="{99E7B2D1-1D5D-37DA-6AA0-6208864068F3}"/>
                </a:ext>
              </a:extLst>
            </p:cNvPr>
            <p:cNvSpPr txBox="1"/>
            <p:nvPr/>
          </p:nvSpPr>
          <p:spPr bwMode="auto">
            <a:xfrm>
              <a:off x="4756003"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20" name="TextBox 9219">
              <a:extLst>
                <a:ext uri="{FF2B5EF4-FFF2-40B4-BE49-F238E27FC236}">
                  <a16:creationId xmlns:a16="http://schemas.microsoft.com/office/drawing/2014/main" id="{898DC749-14CA-D879-7256-FE5CA2F680E5}"/>
                </a:ext>
              </a:extLst>
            </p:cNvPr>
            <p:cNvSpPr txBox="1"/>
            <p:nvPr/>
          </p:nvSpPr>
          <p:spPr bwMode="auto">
            <a:xfrm>
              <a:off x="551427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21" name="TextBox 9220">
              <a:extLst>
                <a:ext uri="{FF2B5EF4-FFF2-40B4-BE49-F238E27FC236}">
                  <a16:creationId xmlns:a16="http://schemas.microsoft.com/office/drawing/2014/main" id="{301E98BC-2C79-AC02-1C56-327B90036832}"/>
                </a:ext>
              </a:extLst>
            </p:cNvPr>
            <p:cNvSpPr txBox="1"/>
            <p:nvPr/>
          </p:nvSpPr>
          <p:spPr bwMode="auto">
            <a:xfrm>
              <a:off x="6285502"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222" name="Freeform: Shape 9221">
            <a:extLst>
              <a:ext uri="{FF2B5EF4-FFF2-40B4-BE49-F238E27FC236}">
                <a16:creationId xmlns:a16="http://schemas.microsoft.com/office/drawing/2014/main" id="{53BC35C3-D713-9FAA-8C8A-FD9873E6D151}"/>
              </a:ext>
            </a:extLst>
          </p:cNvPr>
          <p:cNvSpPr/>
          <p:nvPr/>
        </p:nvSpPr>
        <p:spPr bwMode="auto">
          <a:xfrm>
            <a:off x="3500438" y="1590675"/>
            <a:ext cx="6415087" cy="3081338"/>
          </a:xfrm>
          <a:custGeom>
            <a:avLst/>
            <a:gdLst>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90512 w 6415087"/>
              <a:gd name="connsiteY44" fmla="*/ 681038 h 3081338"/>
              <a:gd name="connsiteX45" fmla="*/ 257175 w 6415087"/>
              <a:gd name="connsiteY45" fmla="*/ 681038 h 3081338"/>
              <a:gd name="connsiteX46" fmla="*/ 257175 w 6415087"/>
              <a:gd name="connsiteY46" fmla="*/ 490538 h 3081338"/>
              <a:gd name="connsiteX47" fmla="*/ 247650 w 6415087"/>
              <a:gd name="connsiteY47" fmla="*/ 490538 h 3081338"/>
              <a:gd name="connsiteX48" fmla="*/ 247650 w 6415087"/>
              <a:gd name="connsiteY48" fmla="*/ 409575 h 3081338"/>
              <a:gd name="connsiteX49" fmla="*/ 209550 w 6415087"/>
              <a:gd name="connsiteY49" fmla="*/ 409575 h 3081338"/>
              <a:gd name="connsiteX50" fmla="*/ 209550 w 6415087"/>
              <a:gd name="connsiteY50" fmla="*/ 338138 h 3081338"/>
              <a:gd name="connsiteX51" fmla="*/ 152400 w 6415087"/>
              <a:gd name="connsiteY51" fmla="*/ 338138 h 3081338"/>
              <a:gd name="connsiteX52" fmla="*/ 152400 w 6415087"/>
              <a:gd name="connsiteY52" fmla="*/ 271463 h 3081338"/>
              <a:gd name="connsiteX53" fmla="*/ 133350 w 6415087"/>
              <a:gd name="connsiteY53" fmla="*/ 271463 h 3081338"/>
              <a:gd name="connsiteX54" fmla="*/ 133350 w 6415087"/>
              <a:gd name="connsiteY54" fmla="*/ 195263 h 3081338"/>
              <a:gd name="connsiteX55" fmla="*/ 114300 w 6415087"/>
              <a:gd name="connsiteY55" fmla="*/ 195263 h 3081338"/>
              <a:gd name="connsiteX56" fmla="*/ 114300 w 6415087"/>
              <a:gd name="connsiteY56" fmla="*/ 133350 h 3081338"/>
              <a:gd name="connsiteX57" fmla="*/ 109537 w 6415087"/>
              <a:gd name="connsiteY57" fmla="*/ 133350 h 3081338"/>
              <a:gd name="connsiteX58" fmla="*/ 109537 w 6415087"/>
              <a:gd name="connsiteY58" fmla="*/ 71438 h 3081338"/>
              <a:gd name="connsiteX59" fmla="*/ 0 w 6415087"/>
              <a:gd name="connsiteY59" fmla="*/ 71438 h 3081338"/>
              <a:gd name="connsiteX60" fmla="*/ 0 w 6415087"/>
              <a:gd name="connsiteY60"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77812 w 6415087"/>
              <a:gd name="connsiteY44" fmla="*/ 681038 h 3081338"/>
              <a:gd name="connsiteX45" fmla="*/ 257175 w 6415087"/>
              <a:gd name="connsiteY45" fmla="*/ 681038 h 3081338"/>
              <a:gd name="connsiteX46" fmla="*/ 257175 w 6415087"/>
              <a:gd name="connsiteY46" fmla="*/ 490538 h 3081338"/>
              <a:gd name="connsiteX47" fmla="*/ 247650 w 6415087"/>
              <a:gd name="connsiteY47" fmla="*/ 490538 h 3081338"/>
              <a:gd name="connsiteX48" fmla="*/ 247650 w 6415087"/>
              <a:gd name="connsiteY48" fmla="*/ 409575 h 3081338"/>
              <a:gd name="connsiteX49" fmla="*/ 209550 w 6415087"/>
              <a:gd name="connsiteY49" fmla="*/ 409575 h 3081338"/>
              <a:gd name="connsiteX50" fmla="*/ 209550 w 6415087"/>
              <a:gd name="connsiteY50" fmla="*/ 338138 h 3081338"/>
              <a:gd name="connsiteX51" fmla="*/ 152400 w 6415087"/>
              <a:gd name="connsiteY51" fmla="*/ 338138 h 3081338"/>
              <a:gd name="connsiteX52" fmla="*/ 152400 w 6415087"/>
              <a:gd name="connsiteY52" fmla="*/ 271463 h 3081338"/>
              <a:gd name="connsiteX53" fmla="*/ 133350 w 6415087"/>
              <a:gd name="connsiteY53" fmla="*/ 271463 h 3081338"/>
              <a:gd name="connsiteX54" fmla="*/ 133350 w 6415087"/>
              <a:gd name="connsiteY54" fmla="*/ 195263 h 3081338"/>
              <a:gd name="connsiteX55" fmla="*/ 114300 w 6415087"/>
              <a:gd name="connsiteY55" fmla="*/ 195263 h 3081338"/>
              <a:gd name="connsiteX56" fmla="*/ 114300 w 6415087"/>
              <a:gd name="connsiteY56" fmla="*/ 133350 h 3081338"/>
              <a:gd name="connsiteX57" fmla="*/ 109537 w 6415087"/>
              <a:gd name="connsiteY57" fmla="*/ 133350 h 3081338"/>
              <a:gd name="connsiteX58" fmla="*/ 109537 w 6415087"/>
              <a:gd name="connsiteY58" fmla="*/ 71438 h 3081338"/>
              <a:gd name="connsiteX59" fmla="*/ 0 w 6415087"/>
              <a:gd name="connsiteY59" fmla="*/ 71438 h 3081338"/>
              <a:gd name="connsiteX60" fmla="*/ 0 w 6415087"/>
              <a:gd name="connsiteY60"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84162 w 6415087"/>
              <a:gd name="connsiteY44" fmla="*/ 835025 h 3081338"/>
              <a:gd name="connsiteX45" fmla="*/ 277812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71462 w 6415087"/>
              <a:gd name="connsiteY44" fmla="*/ 831850 h 3081338"/>
              <a:gd name="connsiteX45" fmla="*/ 277812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71462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84162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0512 w 6415087"/>
              <a:gd name="connsiteY43" fmla="*/ 900113 h 3081338"/>
              <a:gd name="connsiteX44" fmla="*/ 274637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0037 w 6415087"/>
              <a:gd name="connsiteY42" fmla="*/ 900113 h 3081338"/>
              <a:gd name="connsiteX43" fmla="*/ 293687 w 6415087"/>
              <a:gd name="connsiteY43" fmla="*/ 846138 h 3081338"/>
              <a:gd name="connsiteX44" fmla="*/ 274637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277812 w 6415087"/>
              <a:gd name="connsiteY42" fmla="*/ 903288 h 3081338"/>
              <a:gd name="connsiteX43" fmla="*/ 293687 w 6415087"/>
              <a:gd name="connsiteY43" fmla="*/ 846138 h 3081338"/>
              <a:gd name="connsiteX44" fmla="*/ 274637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277812 w 6415087"/>
              <a:gd name="connsiteY42" fmla="*/ 903288 h 3081338"/>
              <a:gd name="connsiteX43" fmla="*/ 293687 w 6415087"/>
              <a:gd name="connsiteY43" fmla="*/ 846138 h 3081338"/>
              <a:gd name="connsiteX44" fmla="*/ 274637 w 6415087"/>
              <a:gd name="connsiteY44" fmla="*/ 831850 h 3081338"/>
              <a:gd name="connsiteX45" fmla="*/ 274637 w 6415087"/>
              <a:gd name="connsiteY45" fmla="*/ 681038 h 3081338"/>
              <a:gd name="connsiteX46" fmla="*/ 257175 w 6415087"/>
              <a:gd name="connsiteY46" fmla="*/ 681038 h 3081338"/>
              <a:gd name="connsiteX47" fmla="*/ 257175 w 6415087"/>
              <a:gd name="connsiteY47" fmla="*/ 490538 h 3081338"/>
              <a:gd name="connsiteX48" fmla="*/ 247650 w 6415087"/>
              <a:gd name="connsiteY48" fmla="*/ 490538 h 3081338"/>
              <a:gd name="connsiteX49" fmla="*/ 247650 w 6415087"/>
              <a:gd name="connsiteY49" fmla="*/ 409575 h 3081338"/>
              <a:gd name="connsiteX50" fmla="*/ 209550 w 6415087"/>
              <a:gd name="connsiteY50" fmla="*/ 409575 h 3081338"/>
              <a:gd name="connsiteX51" fmla="*/ 209550 w 6415087"/>
              <a:gd name="connsiteY51" fmla="*/ 338138 h 3081338"/>
              <a:gd name="connsiteX52" fmla="*/ 152400 w 6415087"/>
              <a:gd name="connsiteY52" fmla="*/ 338138 h 3081338"/>
              <a:gd name="connsiteX53" fmla="*/ 152400 w 6415087"/>
              <a:gd name="connsiteY53" fmla="*/ 271463 h 3081338"/>
              <a:gd name="connsiteX54" fmla="*/ 133350 w 6415087"/>
              <a:gd name="connsiteY54" fmla="*/ 271463 h 3081338"/>
              <a:gd name="connsiteX55" fmla="*/ 133350 w 6415087"/>
              <a:gd name="connsiteY55" fmla="*/ 195263 h 3081338"/>
              <a:gd name="connsiteX56" fmla="*/ 114300 w 6415087"/>
              <a:gd name="connsiteY56" fmla="*/ 195263 h 3081338"/>
              <a:gd name="connsiteX57" fmla="*/ 114300 w 6415087"/>
              <a:gd name="connsiteY57" fmla="*/ 133350 h 3081338"/>
              <a:gd name="connsiteX58" fmla="*/ 109537 w 6415087"/>
              <a:gd name="connsiteY58" fmla="*/ 133350 h 3081338"/>
              <a:gd name="connsiteX59" fmla="*/ 109537 w 6415087"/>
              <a:gd name="connsiteY59" fmla="*/ 71438 h 3081338"/>
              <a:gd name="connsiteX60" fmla="*/ 0 w 6415087"/>
              <a:gd name="connsiteY60" fmla="*/ 71438 h 3081338"/>
              <a:gd name="connsiteX61" fmla="*/ 0 w 6415087"/>
              <a:gd name="connsiteY61"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280987 w 6415087"/>
              <a:gd name="connsiteY42" fmla="*/ 920750 h 3081338"/>
              <a:gd name="connsiteX43" fmla="*/ 277812 w 6415087"/>
              <a:gd name="connsiteY43" fmla="*/ 903288 h 3081338"/>
              <a:gd name="connsiteX44" fmla="*/ 293687 w 6415087"/>
              <a:gd name="connsiteY44" fmla="*/ 846138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77812 w 6415087"/>
              <a:gd name="connsiteY43" fmla="*/ 903288 h 3081338"/>
              <a:gd name="connsiteX44" fmla="*/ 293687 w 6415087"/>
              <a:gd name="connsiteY44" fmla="*/ 846138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3687 w 6415087"/>
              <a:gd name="connsiteY44" fmla="*/ 846138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0512 w 6415087"/>
              <a:gd name="connsiteY44" fmla="*/ 836613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6862 w 6415087"/>
              <a:gd name="connsiteY44" fmla="*/ 823913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6862 w 6415087"/>
              <a:gd name="connsiteY44" fmla="*/ 835819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6862 w 6415087"/>
              <a:gd name="connsiteY44" fmla="*/ 835819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4481 w 6415087"/>
              <a:gd name="connsiteY44" fmla="*/ 831056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9243 w 6415087"/>
              <a:gd name="connsiteY44" fmla="*/ 833437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344487 w 6415087"/>
              <a:gd name="connsiteY44" fmla="*/ 835818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308768 w 6415087"/>
              <a:gd name="connsiteY44" fmla="*/ 833437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9243 w 6415087"/>
              <a:gd name="connsiteY44" fmla="*/ 831055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 name="connsiteX0" fmla="*/ 6415087 w 6415087"/>
              <a:gd name="connsiteY0" fmla="*/ 3081338 h 3081338"/>
              <a:gd name="connsiteX1" fmla="*/ 2790825 w 6415087"/>
              <a:gd name="connsiteY1" fmla="*/ 3081338 h 3081338"/>
              <a:gd name="connsiteX2" fmla="*/ 2790825 w 6415087"/>
              <a:gd name="connsiteY2" fmla="*/ 2933700 h 3081338"/>
              <a:gd name="connsiteX3" fmla="*/ 1938337 w 6415087"/>
              <a:gd name="connsiteY3" fmla="*/ 2933700 h 3081338"/>
              <a:gd name="connsiteX4" fmla="*/ 1938337 w 6415087"/>
              <a:gd name="connsiteY4" fmla="*/ 2819400 h 3081338"/>
              <a:gd name="connsiteX5" fmla="*/ 1262062 w 6415087"/>
              <a:gd name="connsiteY5" fmla="*/ 2819400 h 3081338"/>
              <a:gd name="connsiteX6" fmla="*/ 1262062 w 6415087"/>
              <a:gd name="connsiteY6" fmla="*/ 2738438 h 3081338"/>
              <a:gd name="connsiteX7" fmla="*/ 1181100 w 6415087"/>
              <a:gd name="connsiteY7" fmla="*/ 2738438 h 3081338"/>
              <a:gd name="connsiteX8" fmla="*/ 1181100 w 6415087"/>
              <a:gd name="connsiteY8" fmla="*/ 2662238 h 3081338"/>
              <a:gd name="connsiteX9" fmla="*/ 1171575 w 6415087"/>
              <a:gd name="connsiteY9" fmla="*/ 2662238 h 3081338"/>
              <a:gd name="connsiteX10" fmla="*/ 1171575 w 6415087"/>
              <a:gd name="connsiteY10" fmla="*/ 2576513 h 3081338"/>
              <a:gd name="connsiteX11" fmla="*/ 1057275 w 6415087"/>
              <a:gd name="connsiteY11" fmla="*/ 2576513 h 3081338"/>
              <a:gd name="connsiteX12" fmla="*/ 1057275 w 6415087"/>
              <a:gd name="connsiteY12" fmla="*/ 2495550 h 3081338"/>
              <a:gd name="connsiteX13" fmla="*/ 914400 w 6415087"/>
              <a:gd name="connsiteY13" fmla="*/ 2495550 h 3081338"/>
              <a:gd name="connsiteX14" fmla="*/ 914400 w 6415087"/>
              <a:gd name="connsiteY14" fmla="*/ 2424113 h 3081338"/>
              <a:gd name="connsiteX15" fmla="*/ 781050 w 6415087"/>
              <a:gd name="connsiteY15" fmla="*/ 2424113 h 3081338"/>
              <a:gd name="connsiteX16" fmla="*/ 781050 w 6415087"/>
              <a:gd name="connsiteY16" fmla="*/ 2347913 h 3081338"/>
              <a:gd name="connsiteX17" fmla="*/ 762000 w 6415087"/>
              <a:gd name="connsiteY17" fmla="*/ 2347913 h 3081338"/>
              <a:gd name="connsiteX18" fmla="*/ 762000 w 6415087"/>
              <a:gd name="connsiteY18" fmla="*/ 2128838 h 3081338"/>
              <a:gd name="connsiteX19" fmla="*/ 738187 w 6415087"/>
              <a:gd name="connsiteY19" fmla="*/ 2128838 h 3081338"/>
              <a:gd name="connsiteX20" fmla="*/ 738187 w 6415087"/>
              <a:gd name="connsiteY20" fmla="*/ 1985963 h 3081338"/>
              <a:gd name="connsiteX21" fmla="*/ 719137 w 6415087"/>
              <a:gd name="connsiteY21" fmla="*/ 1985963 h 3081338"/>
              <a:gd name="connsiteX22" fmla="*/ 719137 w 6415087"/>
              <a:gd name="connsiteY22" fmla="*/ 1914525 h 3081338"/>
              <a:gd name="connsiteX23" fmla="*/ 700087 w 6415087"/>
              <a:gd name="connsiteY23" fmla="*/ 1914525 h 3081338"/>
              <a:gd name="connsiteX24" fmla="*/ 700087 w 6415087"/>
              <a:gd name="connsiteY24" fmla="*/ 1757363 h 3081338"/>
              <a:gd name="connsiteX25" fmla="*/ 685800 w 6415087"/>
              <a:gd name="connsiteY25" fmla="*/ 1757363 h 3081338"/>
              <a:gd name="connsiteX26" fmla="*/ 685800 w 6415087"/>
              <a:gd name="connsiteY26" fmla="*/ 1619250 h 3081338"/>
              <a:gd name="connsiteX27" fmla="*/ 581025 w 6415087"/>
              <a:gd name="connsiteY27" fmla="*/ 1619250 h 3081338"/>
              <a:gd name="connsiteX28" fmla="*/ 581025 w 6415087"/>
              <a:gd name="connsiteY28" fmla="*/ 1552575 h 3081338"/>
              <a:gd name="connsiteX29" fmla="*/ 542925 w 6415087"/>
              <a:gd name="connsiteY29" fmla="*/ 1552575 h 3081338"/>
              <a:gd name="connsiteX30" fmla="*/ 542925 w 6415087"/>
              <a:gd name="connsiteY30" fmla="*/ 1466850 h 3081338"/>
              <a:gd name="connsiteX31" fmla="*/ 457200 w 6415087"/>
              <a:gd name="connsiteY31" fmla="*/ 1466850 h 3081338"/>
              <a:gd name="connsiteX32" fmla="*/ 457200 w 6415087"/>
              <a:gd name="connsiteY32" fmla="*/ 1323975 h 3081338"/>
              <a:gd name="connsiteX33" fmla="*/ 433387 w 6415087"/>
              <a:gd name="connsiteY33" fmla="*/ 1323975 h 3081338"/>
              <a:gd name="connsiteX34" fmla="*/ 433387 w 6415087"/>
              <a:gd name="connsiteY34" fmla="*/ 1257300 h 3081338"/>
              <a:gd name="connsiteX35" fmla="*/ 357187 w 6415087"/>
              <a:gd name="connsiteY35" fmla="*/ 1257300 h 3081338"/>
              <a:gd name="connsiteX36" fmla="*/ 357187 w 6415087"/>
              <a:gd name="connsiteY36" fmla="*/ 1190625 h 3081338"/>
              <a:gd name="connsiteX37" fmla="*/ 333375 w 6415087"/>
              <a:gd name="connsiteY37" fmla="*/ 1190625 h 3081338"/>
              <a:gd name="connsiteX38" fmla="*/ 333375 w 6415087"/>
              <a:gd name="connsiteY38" fmla="*/ 1133475 h 3081338"/>
              <a:gd name="connsiteX39" fmla="*/ 314325 w 6415087"/>
              <a:gd name="connsiteY39" fmla="*/ 1133475 h 3081338"/>
              <a:gd name="connsiteX40" fmla="*/ 314325 w 6415087"/>
              <a:gd name="connsiteY40" fmla="*/ 981075 h 3081338"/>
              <a:gd name="connsiteX41" fmla="*/ 300037 w 6415087"/>
              <a:gd name="connsiteY41" fmla="*/ 981075 h 3081338"/>
              <a:gd name="connsiteX42" fmla="*/ 303212 w 6415087"/>
              <a:gd name="connsiteY42" fmla="*/ 908050 h 3081338"/>
              <a:gd name="connsiteX43" fmla="*/ 290512 w 6415087"/>
              <a:gd name="connsiteY43" fmla="*/ 906463 h 3081338"/>
              <a:gd name="connsiteX44" fmla="*/ 296862 w 6415087"/>
              <a:gd name="connsiteY44" fmla="*/ 835817 h 3081338"/>
              <a:gd name="connsiteX45" fmla="*/ 274637 w 6415087"/>
              <a:gd name="connsiteY45" fmla="*/ 831850 h 3081338"/>
              <a:gd name="connsiteX46" fmla="*/ 274637 w 6415087"/>
              <a:gd name="connsiteY46" fmla="*/ 681038 h 3081338"/>
              <a:gd name="connsiteX47" fmla="*/ 257175 w 6415087"/>
              <a:gd name="connsiteY47" fmla="*/ 681038 h 3081338"/>
              <a:gd name="connsiteX48" fmla="*/ 257175 w 6415087"/>
              <a:gd name="connsiteY48" fmla="*/ 490538 h 3081338"/>
              <a:gd name="connsiteX49" fmla="*/ 247650 w 6415087"/>
              <a:gd name="connsiteY49" fmla="*/ 490538 h 3081338"/>
              <a:gd name="connsiteX50" fmla="*/ 247650 w 6415087"/>
              <a:gd name="connsiteY50" fmla="*/ 409575 h 3081338"/>
              <a:gd name="connsiteX51" fmla="*/ 209550 w 6415087"/>
              <a:gd name="connsiteY51" fmla="*/ 409575 h 3081338"/>
              <a:gd name="connsiteX52" fmla="*/ 209550 w 6415087"/>
              <a:gd name="connsiteY52" fmla="*/ 338138 h 3081338"/>
              <a:gd name="connsiteX53" fmla="*/ 152400 w 6415087"/>
              <a:gd name="connsiteY53" fmla="*/ 338138 h 3081338"/>
              <a:gd name="connsiteX54" fmla="*/ 152400 w 6415087"/>
              <a:gd name="connsiteY54" fmla="*/ 271463 h 3081338"/>
              <a:gd name="connsiteX55" fmla="*/ 133350 w 6415087"/>
              <a:gd name="connsiteY55" fmla="*/ 271463 h 3081338"/>
              <a:gd name="connsiteX56" fmla="*/ 133350 w 6415087"/>
              <a:gd name="connsiteY56" fmla="*/ 195263 h 3081338"/>
              <a:gd name="connsiteX57" fmla="*/ 114300 w 6415087"/>
              <a:gd name="connsiteY57" fmla="*/ 195263 h 3081338"/>
              <a:gd name="connsiteX58" fmla="*/ 114300 w 6415087"/>
              <a:gd name="connsiteY58" fmla="*/ 133350 h 3081338"/>
              <a:gd name="connsiteX59" fmla="*/ 109537 w 6415087"/>
              <a:gd name="connsiteY59" fmla="*/ 133350 h 3081338"/>
              <a:gd name="connsiteX60" fmla="*/ 109537 w 6415087"/>
              <a:gd name="connsiteY60" fmla="*/ 71438 h 3081338"/>
              <a:gd name="connsiteX61" fmla="*/ 0 w 6415087"/>
              <a:gd name="connsiteY61" fmla="*/ 71438 h 3081338"/>
              <a:gd name="connsiteX62" fmla="*/ 0 w 6415087"/>
              <a:gd name="connsiteY62" fmla="*/ 0 h 308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415087" h="3081338">
                <a:moveTo>
                  <a:pt x="6415087" y="3081338"/>
                </a:moveTo>
                <a:lnTo>
                  <a:pt x="2790825" y="3081338"/>
                </a:lnTo>
                <a:lnTo>
                  <a:pt x="2790825" y="2933700"/>
                </a:lnTo>
                <a:lnTo>
                  <a:pt x="1938337" y="2933700"/>
                </a:lnTo>
                <a:lnTo>
                  <a:pt x="1938337" y="2819400"/>
                </a:lnTo>
                <a:lnTo>
                  <a:pt x="1262062" y="2819400"/>
                </a:lnTo>
                <a:lnTo>
                  <a:pt x="1262062" y="2738438"/>
                </a:lnTo>
                <a:lnTo>
                  <a:pt x="1181100" y="2738438"/>
                </a:lnTo>
                <a:lnTo>
                  <a:pt x="1181100" y="2662238"/>
                </a:lnTo>
                <a:lnTo>
                  <a:pt x="1171575" y="2662238"/>
                </a:lnTo>
                <a:lnTo>
                  <a:pt x="1171575" y="2576513"/>
                </a:lnTo>
                <a:lnTo>
                  <a:pt x="1057275" y="2576513"/>
                </a:lnTo>
                <a:lnTo>
                  <a:pt x="1057275" y="2495550"/>
                </a:lnTo>
                <a:lnTo>
                  <a:pt x="914400" y="2495550"/>
                </a:lnTo>
                <a:lnTo>
                  <a:pt x="914400" y="2424113"/>
                </a:lnTo>
                <a:lnTo>
                  <a:pt x="781050" y="2424113"/>
                </a:lnTo>
                <a:lnTo>
                  <a:pt x="781050" y="2347913"/>
                </a:lnTo>
                <a:lnTo>
                  <a:pt x="762000" y="2347913"/>
                </a:lnTo>
                <a:lnTo>
                  <a:pt x="762000" y="2128838"/>
                </a:lnTo>
                <a:lnTo>
                  <a:pt x="738187" y="2128838"/>
                </a:lnTo>
                <a:lnTo>
                  <a:pt x="738187" y="1985963"/>
                </a:lnTo>
                <a:lnTo>
                  <a:pt x="719137" y="1985963"/>
                </a:lnTo>
                <a:lnTo>
                  <a:pt x="719137" y="1914525"/>
                </a:lnTo>
                <a:lnTo>
                  <a:pt x="700087" y="1914525"/>
                </a:lnTo>
                <a:lnTo>
                  <a:pt x="700087" y="1757363"/>
                </a:lnTo>
                <a:lnTo>
                  <a:pt x="685800" y="1757363"/>
                </a:lnTo>
                <a:lnTo>
                  <a:pt x="685800" y="1619250"/>
                </a:lnTo>
                <a:lnTo>
                  <a:pt x="581025" y="1619250"/>
                </a:lnTo>
                <a:lnTo>
                  <a:pt x="581025" y="1552575"/>
                </a:lnTo>
                <a:lnTo>
                  <a:pt x="542925" y="1552575"/>
                </a:lnTo>
                <a:lnTo>
                  <a:pt x="542925" y="1466850"/>
                </a:lnTo>
                <a:lnTo>
                  <a:pt x="457200" y="1466850"/>
                </a:lnTo>
                <a:lnTo>
                  <a:pt x="457200" y="1323975"/>
                </a:lnTo>
                <a:lnTo>
                  <a:pt x="433387" y="1323975"/>
                </a:lnTo>
                <a:lnTo>
                  <a:pt x="433387" y="1257300"/>
                </a:lnTo>
                <a:lnTo>
                  <a:pt x="357187" y="1257300"/>
                </a:lnTo>
                <a:lnTo>
                  <a:pt x="357187" y="1190625"/>
                </a:lnTo>
                <a:lnTo>
                  <a:pt x="333375" y="1190625"/>
                </a:lnTo>
                <a:lnTo>
                  <a:pt x="333375" y="1133475"/>
                </a:lnTo>
                <a:lnTo>
                  <a:pt x="314325" y="1133475"/>
                </a:lnTo>
                <a:lnTo>
                  <a:pt x="314325" y="981075"/>
                </a:lnTo>
                <a:lnTo>
                  <a:pt x="300037" y="981075"/>
                </a:lnTo>
                <a:lnTo>
                  <a:pt x="303212" y="908050"/>
                </a:lnTo>
                <a:lnTo>
                  <a:pt x="290512" y="906463"/>
                </a:lnTo>
                <a:lnTo>
                  <a:pt x="296862" y="835817"/>
                </a:lnTo>
                <a:lnTo>
                  <a:pt x="274637" y="831850"/>
                </a:lnTo>
                <a:cubicBezTo>
                  <a:pt x="275695" y="781579"/>
                  <a:pt x="273579" y="731309"/>
                  <a:pt x="274637" y="681038"/>
                </a:cubicBezTo>
                <a:lnTo>
                  <a:pt x="257175" y="681038"/>
                </a:lnTo>
                <a:lnTo>
                  <a:pt x="257175" y="490538"/>
                </a:lnTo>
                <a:lnTo>
                  <a:pt x="247650" y="490538"/>
                </a:lnTo>
                <a:lnTo>
                  <a:pt x="247650" y="409575"/>
                </a:lnTo>
                <a:lnTo>
                  <a:pt x="209550" y="409575"/>
                </a:lnTo>
                <a:lnTo>
                  <a:pt x="209550" y="338138"/>
                </a:lnTo>
                <a:lnTo>
                  <a:pt x="152400" y="338138"/>
                </a:lnTo>
                <a:lnTo>
                  <a:pt x="152400" y="271463"/>
                </a:lnTo>
                <a:lnTo>
                  <a:pt x="133350" y="271463"/>
                </a:lnTo>
                <a:lnTo>
                  <a:pt x="133350" y="195263"/>
                </a:lnTo>
                <a:lnTo>
                  <a:pt x="114300" y="195263"/>
                </a:lnTo>
                <a:lnTo>
                  <a:pt x="114300" y="133350"/>
                </a:lnTo>
                <a:lnTo>
                  <a:pt x="109537" y="133350"/>
                </a:lnTo>
                <a:lnTo>
                  <a:pt x="109537" y="71438"/>
                </a:lnTo>
                <a:lnTo>
                  <a:pt x="0" y="71438"/>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9224" name="Straight Connector 9223">
            <a:extLst>
              <a:ext uri="{FF2B5EF4-FFF2-40B4-BE49-F238E27FC236}">
                <a16:creationId xmlns:a16="http://schemas.microsoft.com/office/drawing/2014/main" id="{E685BAF3-5088-0C8A-48A1-0DD474148058}"/>
              </a:ext>
            </a:extLst>
          </p:cNvPr>
          <p:cNvCxnSpPr>
            <a:cxnSpLocks/>
          </p:cNvCxnSpPr>
          <p:nvPr/>
        </p:nvCxnSpPr>
        <p:spPr bwMode="auto">
          <a:xfrm>
            <a:off x="3415325" y="1229298"/>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9238" name="Group 9237">
            <a:extLst>
              <a:ext uri="{FF2B5EF4-FFF2-40B4-BE49-F238E27FC236}">
                <a16:creationId xmlns:a16="http://schemas.microsoft.com/office/drawing/2014/main" id="{DFF38A1B-4CC0-41BB-4D2B-AB593D0F8FEF}"/>
              </a:ext>
            </a:extLst>
          </p:cNvPr>
          <p:cNvGrpSpPr/>
          <p:nvPr/>
        </p:nvGrpSpPr>
        <p:grpSpPr>
          <a:xfrm>
            <a:off x="3375660" y="1495425"/>
            <a:ext cx="6539865" cy="3188434"/>
            <a:chOff x="3375660" y="1495425"/>
            <a:chExt cx="6539865" cy="3188434"/>
          </a:xfrm>
        </p:grpSpPr>
        <p:cxnSp>
          <p:nvCxnSpPr>
            <p:cNvPr id="9226" name="Straight Connector 9225">
              <a:extLst>
                <a:ext uri="{FF2B5EF4-FFF2-40B4-BE49-F238E27FC236}">
                  <a16:creationId xmlns:a16="http://schemas.microsoft.com/office/drawing/2014/main" id="{58B7AE42-A1A0-FD33-E929-163282A41E1B}"/>
                </a:ext>
              </a:extLst>
            </p:cNvPr>
            <p:cNvCxnSpPr/>
            <p:nvPr/>
          </p:nvCxnSpPr>
          <p:spPr bwMode="auto">
            <a:xfrm>
              <a:off x="3375660" y="1495425"/>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72A3B747-42B7-F630-24DB-B7CC6EF1F9E4}"/>
                </a:ext>
              </a:extLst>
            </p:cNvPr>
            <p:cNvCxnSpPr/>
            <p:nvPr/>
          </p:nvCxnSpPr>
          <p:spPr bwMode="auto">
            <a:xfrm>
              <a:off x="3399472" y="1495425"/>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6D89804-FB7E-EB5E-9D2A-1B66687FF4AB}"/>
                </a:ext>
              </a:extLst>
            </p:cNvPr>
            <p:cNvCxnSpPr/>
            <p:nvPr/>
          </p:nvCxnSpPr>
          <p:spPr bwMode="auto">
            <a:xfrm>
              <a:off x="3723322" y="1915121"/>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DE761EA1-272B-04D2-037B-AA74A514CBE1}"/>
                </a:ext>
              </a:extLst>
            </p:cNvPr>
            <p:cNvCxnSpPr/>
            <p:nvPr/>
          </p:nvCxnSpPr>
          <p:spPr bwMode="auto">
            <a:xfrm>
              <a:off x="4025741" y="2974582"/>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BF8F19A1-5A12-00B4-0469-38D51E410D7B}"/>
                </a:ext>
              </a:extLst>
            </p:cNvPr>
            <p:cNvCxnSpPr/>
            <p:nvPr/>
          </p:nvCxnSpPr>
          <p:spPr bwMode="auto">
            <a:xfrm>
              <a:off x="4468655" y="4000022"/>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137F9E8F-93FA-C65A-5BA8-12C784583514}"/>
                </a:ext>
              </a:extLst>
            </p:cNvPr>
            <p:cNvCxnSpPr/>
            <p:nvPr/>
          </p:nvCxnSpPr>
          <p:spPr bwMode="auto">
            <a:xfrm>
              <a:off x="4732974" y="4236099"/>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8C74C4AC-F0FF-ED09-A187-F2DCF219D8EC}"/>
                </a:ext>
              </a:extLst>
            </p:cNvPr>
            <p:cNvCxnSpPr/>
            <p:nvPr/>
          </p:nvCxnSpPr>
          <p:spPr bwMode="auto">
            <a:xfrm>
              <a:off x="4890136" y="432658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18E51600-A86D-774D-74A2-F4FF1156746D}"/>
                </a:ext>
              </a:extLst>
            </p:cNvPr>
            <p:cNvCxnSpPr/>
            <p:nvPr/>
          </p:nvCxnSpPr>
          <p:spPr bwMode="auto">
            <a:xfrm>
              <a:off x="5325905" y="432658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840AB7E7-1B00-4405-DFAA-BC7A99A6683E}"/>
                </a:ext>
              </a:extLst>
            </p:cNvPr>
            <p:cNvCxnSpPr/>
            <p:nvPr/>
          </p:nvCxnSpPr>
          <p:spPr bwMode="auto">
            <a:xfrm>
              <a:off x="5912757" y="4431414"/>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494FC720-C251-52D7-4A02-8E61D6995545}"/>
                </a:ext>
              </a:extLst>
            </p:cNvPr>
            <p:cNvCxnSpPr/>
            <p:nvPr/>
          </p:nvCxnSpPr>
          <p:spPr bwMode="auto">
            <a:xfrm>
              <a:off x="6770007" y="4574342"/>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8FCFCF8D-FC9C-C5D8-1018-C18D4000B924}"/>
                </a:ext>
              </a:extLst>
            </p:cNvPr>
            <p:cNvCxnSpPr/>
            <p:nvPr/>
          </p:nvCxnSpPr>
          <p:spPr bwMode="auto">
            <a:xfrm>
              <a:off x="7373441" y="457670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A7ABFBF9-CEAA-A9F7-3E8A-A1E60ECAC707}"/>
                </a:ext>
              </a:extLst>
            </p:cNvPr>
            <p:cNvCxnSpPr/>
            <p:nvPr/>
          </p:nvCxnSpPr>
          <p:spPr bwMode="auto">
            <a:xfrm>
              <a:off x="9915525" y="4588609"/>
              <a:ext cx="0" cy="95250"/>
            </a:xfrm>
            <a:prstGeom prst="line">
              <a:avLst/>
            </a:prstGeom>
            <a:noFill/>
            <a:ln w="28575" cap="flat" cmpd="sng" algn="ctr">
              <a:solidFill>
                <a:schemeClr val="accent3"/>
              </a:solidFill>
              <a:prstDash val="solid"/>
              <a:round/>
              <a:headEnd type="none" w="med" len="med"/>
              <a:tailEnd type="none" w="med" len="med"/>
            </a:ln>
            <a:effectLst/>
          </p:spPr>
        </p:cxnSp>
      </p:grpSp>
      <p:sp>
        <p:nvSpPr>
          <p:cNvPr id="9239" name="Freeform: Shape 9238">
            <a:extLst>
              <a:ext uri="{FF2B5EF4-FFF2-40B4-BE49-F238E27FC236}">
                <a16:creationId xmlns:a16="http://schemas.microsoft.com/office/drawing/2014/main" id="{9BB89F21-029F-C42D-3142-9EFA6ED9C58E}"/>
              </a:ext>
            </a:extLst>
          </p:cNvPr>
          <p:cNvSpPr/>
          <p:nvPr/>
        </p:nvSpPr>
        <p:spPr bwMode="auto">
          <a:xfrm>
            <a:off x="3386138" y="1571625"/>
            <a:ext cx="6276975" cy="3224213"/>
          </a:xfrm>
          <a:custGeom>
            <a:avLst/>
            <a:gdLst>
              <a:gd name="connsiteX0" fmla="*/ 0 w 6276975"/>
              <a:gd name="connsiteY0" fmla="*/ 0 h 3224213"/>
              <a:gd name="connsiteX1" fmla="*/ 361950 w 6276975"/>
              <a:gd name="connsiteY1" fmla="*/ 0 h 3224213"/>
              <a:gd name="connsiteX2" fmla="*/ 361950 w 6276975"/>
              <a:gd name="connsiteY2" fmla="*/ 66675 h 3224213"/>
              <a:gd name="connsiteX3" fmla="*/ 376237 w 6276975"/>
              <a:gd name="connsiteY3" fmla="*/ 66675 h 3224213"/>
              <a:gd name="connsiteX4" fmla="*/ 376237 w 6276975"/>
              <a:gd name="connsiteY4" fmla="*/ 128588 h 3224213"/>
              <a:gd name="connsiteX5" fmla="*/ 390525 w 6276975"/>
              <a:gd name="connsiteY5" fmla="*/ 128588 h 3224213"/>
              <a:gd name="connsiteX6" fmla="*/ 390525 w 6276975"/>
              <a:gd name="connsiteY6" fmla="*/ 214313 h 3224213"/>
              <a:gd name="connsiteX7" fmla="*/ 400050 w 6276975"/>
              <a:gd name="connsiteY7" fmla="*/ 214313 h 3224213"/>
              <a:gd name="connsiteX8" fmla="*/ 400050 w 6276975"/>
              <a:gd name="connsiteY8" fmla="*/ 552450 h 3224213"/>
              <a:gd name="connsiteX9" fmla="*/ 404812 w 6276975"/>
              <a:gd name="connsiteY9" fmla="*/ 552450 h 3224213"/>
              <a:gd name="connsiteX10" fmla="*/ 404812 w 6276975"/>
              <a:gd name="connsiteY10" fmla="*/ 685800 h 3224213"/>
              <a:gd name="connsiteX11" fmla="*/ 423862 w 6276975"/>
              <a:gd name="connsiteY11" fmla="*/ 685800 h 3224213"/>
              <a:gd name="connsiteX12" fmla="*/ 423862 w 6276975"/>
              <a:gd name="connsiteY12" fmla="*/ 757238 h 3224213"/>
              <a:gd name="connsiteX13" fmla="*/ 433387 w 6276975"/>
              <a:gd name="connsiteY13" fmla="*/ 757238 h 3224213"/>
              <a:gd name="connsiteX14" fmla="*/ 433387 w 6276975"/>
              <a:gd name="connsiteY14" fmla="*/ 952500 h 3224213"/>
              <a:gd name="connsiteX15" fmla="*/ 476250 w 6276975"/>
              <a:gd name="connsiteY15" fmla="*/ 952500 h 3224213"/>
              <a:gd name="connsiteX16" fmla="*/ 476250 w 6276975"/>
              <a:gd name="connsiteY16" fmla="*/ 1033463 h 3224213"/>
              <a:gd name="connsiteX17" fmla="*/ 638175 w 6276975"/>
              <a:gd name="connsiteY17" fmla="*/ 1033463 h 3224213"/>
              <a:gd name="connsiteX18" fmla="*/ 638175 w 6276975"/>
              <a:gd name="connsiteY18" fmla="*/ 1109663 h 3224213"/>
              <a:gd name="connsiteX19" fmla="*/ 795337 w 6276975"/>
              <a:gd name="connsiteY19" fmla="*/ 1109663 h 3224213"/>
              <a:gd name="connsiteX20" fmla="*/ 795337 w 6276975"/>
              <a:gd name="connsiteY20" fmla="*/ 1176338 h 3224213"/>
              <a:gd name="connsiteX21" fmla="*/ 809625 w 6276975"/>
              <a:gd name="connsiteY21" fmla="*/ 1176338 h 3224213"/>
              <a:gd name="connsiteX22" fmla="*/ 809625 w 6276975"/>
              <a:gd name="connsiteY22" fmla="*/ 1266825 h 3224213"/>
              <a:gd name="connsiteX23" fmla="*/ 814387 w 6276975"/>
              <a:gd name="connsiteY23" fmla="*/ 1262063 h 3224213"/>
              <a:gd name="connsiteX24" fmla="*/ 814387 w 6276975"/>
              <a:gd name="connsiteY24" fmla="*/ 1395413 h 3224213"/>
              <a:gd name="connsiteX25" fmla="*/ 828675 w 6276975"/>
              <a:gd name="connsiteY25" fmla="*/ 1395413 h 3224213"/>
              <a:gd name="connsiteX26" fmla="*/ 828675 w 6276975"/>
              <a:gd name="connsiteY26" fmla="*/ 1476375 h 3224213"/>
              <a:gd name="connsiteX27" fmla="*/ 852487 w 6276975"/>
              <a:gd name="connsiteY27" fmla="*/ 1476375 h 3224213"/>
              <a:gd name="connsiteX28" fmla="*/ 852487 w 6276975"/>
              <a:gd name="connsiteY28" fmla="*/ 1557338 h 3224213"/>
              <a:gd name="connsiteX29" fmla="*/ 852487 w 6276975"/>
              <a:gd name="connsiteY29" fmla="*/ 1557338 h 3224213"/>
              <a:gd name="connsiteX30" fmla="*/ 885825 w 6276975"/>
              <a:gd name="connsiteY30" fmla="*/ 1590676 h 3224213"/>
              <a:gd name="connsiteX31" fmla="*/ 885825 w 6276975"/>
              <a:gd name="connsiteY31" fmla="*/ 1624013 h 3224213"/>
              <a:gd name="connsiteX32" fmla="*/ 1076325 w 6276975"/>
              <a:gd name="connsiteY32" fmla="*/ 1624013 h 3224213"/>
              <a:gd name="connsiteX33" fmla="*/ 1076325 w 6276975"/>
              <a:gd name="connsiteY33" fmla="*/ 1695450 h 3224213"/>
              <a:gd name="connsiteX34" fmla="*/ 1209675 w 6276975"/>
              <a:gd name="connsiteY34" fmla="*/ 1695450 h 3224213"/>
              <a:gd name="connsiteX35" fmla="*/ 1209675 w 6276975"/>
              <a:gd name="connsiteY35" fmla="*/ 1771650 h 3224213"/>
              <a:gd name="connsiteX36" fmla="*/ 1243012 w 6276975"/>
              <a:gd name="connsiteY36" fmla="*/ 1771650 h 3224213"/>
              <a:gd name="connsiteX37" fmla="*/ 1243012 w 6276975"/>
              <a:gd name="connsiteY37" fmla="*/ 1847850 h 3224213"/>
              <a:gd name="connsiteX38" fmla="*/ 1266825 w 6276975"/>
              <a:gd name="connsiteY38" fmla="*/ 1847850 h 3224213"/>
              <a:gd name="connsiteX39" fmla="*/ 1266825 w 6276975"/>
              <a:gd name="connsiteY39" fmla="*/ 1952625 h 3224213"/>
              <a:gd name="connsiteX40" fmla="*/ 1347787 w 6276975"/>
              <a:gd name="connsiteY40" fmla="*/ 1952625 h 3224213"/>
              <a:gd name="connsiteX41" fmla="*/ 1347787 w 6276975"/>
              <a:gd name="connsiteY41" fmla="*/ 2014538 h 3224213"/>
              <a:gd name="connsiteX42" fmla="*/ 1409700 w 6276975"/>
              <a:gd name="connsiteY42" fmla="*/ 2014538 h 3224213"/>
              <a:gd name="connsiteX43" fmla="*/ 1409700 w 6276975"/>
              <a:gd name="connsiteY43" fmla="*/ 2128838 h 3224213"/>
              <a:gd name="connsiteX44" fmla="*/ 1500187 w 6276975"/>
              <a:gd name="connsiteY44" fmla="*/ 2128838 h 3224213"/>
              <a:gd name="connsiteX45" fmla="*/ 1500187 w 6276975"/>
              <a:gd name="connsiteY45" fmla="*/ 2205038 h 3224213"/>
              <a:gd name="connsiteX46" fmla="*/ 1628775 w 6276975"/>
              <a:gd name="connsiteY46" fmla="*/ 2205038 h 3224213"/>
              <a:gd name="connsiteX47" fmla="*/ 1628775 w 6276975"/>
              <a:gd name="connsiteY47" fmla="*/ 2328863 h 3224213"/>
              <a:gd name="connsiteX48" fmla="*/ 1657350 w 6276975"/>
              <a:gd name="connsiteY48" fmla="*/ 2328863 h 3224213"/>
              <a:gd name="connsiteX49" fmla="*/ 1657350 w 6276975"/>
              <a:gd name="connsiteY49" fmla="*/ 2419350 h 3224213"/>
              <a:gd name="connsiteX50" fmla="*/ 1685925 w 6276975"/>
              <a:gd name="connsiteY50" fmla="*/ 2419350 h 3224213"/>
              <a:gd name="connsiteX51" fmla="*/ 1685925 w 6276975"/>
              <a:gd name="connsiteY51" fmla="*/ 2519363 h 3224213"/>
              <a:gd name="connsiteX52" fmla="*/ 1700212 w 6276975"/>
              <a:gd name="connsiteY52" fmla="*/ 2519363 h 3224213"/>
              <a:gd name="connsiteX53" fmla="*/ 1700212 w 6276975"/>
              <a:gd name="connsiteY53" fmla="*/ 2624138 h 3224213"/>
              <a:gd name="connsiteX54" fmla="*/ 1757362 w 6276975"/>
              <a:gd name="connsiteY54" fmla="*/ 2624138 h 3224213"/>
              <a:gd name="connsiteX55" fmla="*/ 1757362 w 6276975"/>
              <a:gd name="connsiteY55" fmla="*/ 2733675 h 3224213"/>
              <a:gd name="connsiteX56" fmla="*/ 1795462 w 6276975"/>
              <a:gd name="connsiteY56" fmla="*/ 2733675 h 3224213"/>
              <a:gd name="connsiteX57" fmla="*/ 1795462 w 6276975"/>
              <a:gd name="connsiteY57" fmla="*/ 2833688 h 3224213"/>
              <a:gd name="connsiteX58" fmla="*/ 1933575 w 6276975"/>
              <a:gd name="connsiteY58" fmla="*/ 2833688 h 3224213"/>
              <a:gd name="connsiteX59" fmla="*/ 1933575 w 6276975"/>
              <a:gd name="connsiteY59" fmla="*/ 2947988 h 3224213"/>
              <a:gd name="connsiteX60" fmla="*/ 2062162 w 6276975"/>
              <a:gd name="connsiteY60" fmla="*/ 2947988 h 3224213"/>
              <a:gd name="connsiteX61" fmla="*/ 2062162 w 6276975"/>
              <a:gd name="connsiteY61" fmla="*/ 3062288 h 3224213"/>
              <a:gd name="connsiteX62" fmla="*/ 4295775 w 6276975"/>
              <a:gd name="connsiteY62" fmla="*/ 3062288 h 3224213"/>
              <a:gd name="connsiteX63" fmla="*/ 4295775 w 6276975"/>
              <a:gd name="connsiteY63" fmla="*/ 3224213 h 3224213"/>
              <a:gd name="connsiteX64" fmla="*/ 6276975 w 6276975"/>
              <a:gd name="connsiteY64" fmla="*/ 3224213 h 3224213"/>
              <a:gd name="connsiteX0" fmla="*/ 0 w 6276975"/>
              <a:gd name="connsiteY0" fmla="*/ 0 h 3224213"/>
              <a:gd name="connsiteX1" fmla="*/ 361950 w 6276975"/>
              <a:gd name="connsiteY1" fmla="*/ 0 h 3224213"/>
              <a:gd name="connsiteX2" fmla="*/ 361950 w 6276975"/>
              <a:gd name="connsiteY2" fmla="*/ 66675 h 3224213"/>
              <a:gd name="connsiteX3" fmla="*/ 376237 w 6276975"/>
              <a:gd name="connsiteY3" fmla="*/ 66675 h 3224213"/>
              <a:gd name="connsiteX4" fmla="*/ 376237 w 6276975"/>
              <a:gd name="connsiteY4" fmla="*/ 128588 h 3224213"/>
              <a:gd name="connsiteX5" fmla="*/ 390525 w 6276975"/>
              <a:gd name="connsiteY5" fmla="*/ 128588 h 3224213"/>
              <a:gd name="connsiteX6" fmla="*/ 390525 w 6276975"/>
              <a:gd name="connsiteY6" fmla="*/ 214313 h 3224213"/>
              <a:gd name="connsiteX7" fmla="*/ 400050 w 6276975"/>
              <a:gd name="connsiteY7" fmla="*/ 214313 h 3224213"/>
              <a:gd name="connsiteX8" fmla="*/ 400050 w 6276975"/>
              <a:gd name="connsiteY8" fmla="*/ 552450 h 3224213"/>
              <a:gd name="connsiteX9" fmla="*/ 404812 w 6276975"/>
              <a:gd name="connsiteY9" fmla="*/ 552450 h 3224213"/>
              <a:gd name="connsiteX10" fmla="*/ 404812 w 6276975"/>
              <a:gd name="connsiteY10" fmla="*/ 685800 h 3224213"/>
              <a:gd name="connsiteX11" fmla="*/ 423862 w 6276975"/>
              <a:gd name="connsiteY11" fmla="*/ 685800 h 3224213"/>
              <a:gd name="connsiteX12" fmla="*/ 423862 w 6276975"/>
              <a:gd name="connsiteY12" fmla="*/ 757238 h 3224213"/>
              <a:gd name="connsiteX13" fmla="*/ 433387 w 6276975"/>
              <a:gd name="connsiteY13" fmla="*/ 757238 h 3224213"/>
              <a:gd name="connsiteX14" fmla="*/ 433387 w 6276975"/>
              <a:gd name="connsiteY14" fmla="*/ 952500 h 3224213"/>
              <a:gd name="connsiteX15" fmla="*/ 476250 w 6276975"/>
              <a:gd name="connsiteY15" fmla="*/ 952500 h 3224213"/>
              <a:gd name="connsiteX16" fmla="*/ 476250 w 6276975"/>
              <a:gd name="connsiteY16" fmla="*/ 1033463 h 3224213"/>
              <a:gd name="connsiteX17" fmla="*/ 638175 w 6276975"/>
              <a:gd name="connsiteY17" fmla="*/ 1033463 h 3224213"/>
              <a:gd name="connsiteX18" fmla="*/ 638175 w 6276975"/>
              <a:gd name="connsiteY18" fmla="*/ 1109663 h 3224213"/>
              <a:gd name="connsiteX19" fmla="*/ 795337 w 6276975"/>
              <a:gd name="connsiteY19" fmla="*/ 1109663 h 3224213"/>
              <a:gd name="connsiteX20" fmla="*/ 795337 w 6276975"/>
              <a:gd name="connsiteY20" fmla="*/ 1176338 h 3224213"/>
              <a:gd name="connsiteX21" fmla="*/ 809625 w 6276975"/>
              <a:gd name="connsiteY21" fmla="*/ 1176338 h 3224213"/>
              <a:gd name="connsiteX22" fmla="*/ 809625 w 6276975"/>
              <a:gd name="connsiteY22" fmla="*/ 1266825 h 3224213"/>
              <a:gd name="connsiteX23" fmla="*/ 814387 w 6276975"/>
              <a:gd name="connsiteY23" fmla="*/ 1262063 h 3224213"/>
              <a:gd name="connsiteX24" fmla="*/ 814387 w 6276975"/>
              <a:gd name="connsiteY24" fmla="*/ 1395413 h 3224213"/>
              <a:gd name="connsiteX25" fmla="*/ 828675 w 6276975"/>
              <a:gd name="connsiteY25" fmla="*/ 1395413 h 3224213"/>
              <a:gd name="connsiteX26" fmla="*/ 828675 w 6276975"/>
              <a:gd name="connsiteY26" fmla="*/ 1476375 h 3224213"/>
              <a:gd name="connsiteX27" fmla="*/ 852487 w 6276975"/>
              <a:gd name="connsiteY27" fmla="*/ 1476375 h 3224213"/>
              <a:gd name="connsiteX28" fmla="*/ 852487 w 6276975"/>
              <a:gd name="connsiteY28" fmla="*/ 1557338 h 3224213"/>
              <a:gd name="connsiteX29" fmla="*/ 852487 w 6276975"/>
              <a:gd name="connsiteY29" fmla="*/ 1557338 h 3224213"/>
              <a:gd name="connsiteX30" fmla="*/ 888206 w 6276975"/>
              <a:gd name="connsiteY30" fmla="*/ 1552576 h 3224213"/>
              <a:gd name="connsiteX31" fmla="*/ 885825 w 6276975"/>
              <a:gd name="connsiteY31" fmla="*/ 1624013 h 3224213"/>
              <a:gd name="connsiteX32" fmla="*/ 1076325 w 6276975"/>
              <a:gd name="connsiteY32" fmla="*/ 1624013 h 3224213"/>
              <a:gd name="connsiteX33" fmla="*/ 1076325 w 6276975"/>
              <a:gd name="connsiteY33" fmla="*/ 1695450 h 3224213"/>
              <a:gd name="connsiteX34" fmla="*/ 1209675 w 6276975"/>
              <a:gd name="connsiteY34" fmla="*/ 1695450 h 3224213"/>
              <a:gd name="connsiteX35" fmla="*/ 1209675 w 6276975"/>
              <a:gd name="connsiteY35" fmla="*/ 1771650 h 3224213"/>
              <a:gd name="connsiteX36" fmla="*/ 1243012 w 6276975"/>
              <a:gd name="connsiteY36" fmla="*/ 1771650 h 3224213"/>
              <a:gd name="connsiteX37" fmla="*/ 1243012 w 6276975"/>
              <a:gd name="connsiteY37" fmla="*/ 1847850 h 3224213"/>
              <a:gd name="connsiteX38" fmla="*/ 1266825 w 6276975"/>
              <a:gd name="connsiteY38" fmla="*/ 1847850 h 3224213"/>
              <a:gd name="connsiteX39" fmla="*/ 1266825 w 6276975"/>
              <a:gd name="connsiteY39" fmla="*/ 1952625 h 3224213"/>
              <a:gd name="connsiteX40" fmla="*/ 1347787 w 6276975"/>
              <a:gd name="connsiteY40" fmla="*/ 1952625 h 3224213"/>
              <a:gd name="connsiteX41" fmla="*/ 1347787 w 6276975"/>
              <a:gd name="connsiteY41" fmla="*/ 2014538 h 3224213"/>
              <a:gd name="connsiteX42" fmla="*/ 1409700 w 6276975"/>
              <a:gd name="connsiteY42" fmla="*/ 2014538 h 3224213"/>
              <a:gd name="connsiteX43" fmla="*/ 1409700 w 6276975"/>
              <a:gd name="connsiteY43" fmla="*/ 2128838 h 3224213"/>
              <a:gd name="connsiteX44" fmla="*/ 1500187 w 6276975"/>
              <a:gd name="connsiteY44" fmla="*/ 2128838 h 3224213"/>
              <a:gd name="connsiteX45" fmla="*/ 1500187 w 6276975"/>
              <a:gd name="connsiteY45" fmla="*/ 2205038 h 3224213"/>
              <a:gd name="connsiteX46" fmla="*/ 1628775 w 6276975"/>
              <a:gd name="connsiteY46" fmla="*/ 2205038 h 3224213"/>
              <a:gd name="connsiteX47" fmla="*/ 1628775 w 6276975"/>
              <a:gd name="connsiteY47" fmla="*/ 2328863 h 3224213"/>
              <a:gd name="connsiteX48" fmla="*/ 1657350 w 6276975"/>
              <a:gd name="connsiteY48" fmla="*/ 2328863 h 3224213"/>
              <a:gd name="connsiteX49" fmla="*/ 1657350 w 6276975"/>
              <a:gd name="connsiteY49" fmla="*/ 2419350 h 3224213"/>
              <a:gd name="connsiteX50" fmla="*/ 1685925 w 6276975"/>
              <a:gd name="connsiteY50" fmla="*/ 2419350 h 3224213"/>
              <a:gd name="connsiteX51" fmla="*/ 1685925 w 6276975"/>
              <a:gd name="connsiteY51" fmla="*/ 2519363 h 3224213"/>
              <a:gd name="connsiteX52" fmla="*/ 1700212 w 6276975"/>
              <a:gd name="connsiteY52" fmla="*/ 2519363 h 3224213"/>
              <a:gd name="connsiteX53" fmla="*/ 1700212 w 6276975"/>
              <a:gd name="connsiteY53" fmla="*/ 2624138 h 3224213"/>
              <a:gd name="connsiteX54" fmla="*/ 1757362 w 6276975"/>
              <a:gd name="connsiteY54" fmla="*/ 2624138 h 3224213"/>
              <a:gd name="connsiteX55" fmla="*/ 1757362 w 6276975"/>
              <a:gd name="connsiteY55" fmla="*/ 2733675 h 3224213"/>
              <a:gd name="connsiteX56" fmla="*/ 1795462 w 6276975"/>
              <a:gd name="connsiteY56" fmla="*/ 2733675 h 3224213"/>
              <a:gd name="connsiteX57" fmla="*/ 1795462 w 6276975"/>
              <a:gd name="connsiteY57" fmla="*/ 2833688 h 3224213"/>
              <a:gd name="connsiteX58" fmla="*/ 1933575 w 6276975"/>
              <a:gd name="connsiteY58" fmla="*/ 2833688 h 3224213"/>
              <a:gd name="connsiteX59" fmla="*/ 1933575 w 6276975"/>
              <a:gd name="connsiteY59" fmla="*/ 2947988 h 3224213"/>
              <a:gd name="connsiteX60" fmla="*/ 2062162 w 6276975"/>
              <a:gd name="connsiteY60" fmla="*/ 2947988 h 3224213"/>
              <a:gd name="connsiteX61" fmla="*/ 2062162 w 6276975"/>
              <a:gd name="connsiteY61" fmla="*/ 3062288 h 3224213"/>
              <a:gd name="connsiteX62" fmla="*/ 4295775 w 6276975"/>
              <a:gd name="connsiteY62" fmla="*/ 3062288 h 3224213"/>
              <a:gd name="connsiteX63" fmla="*/ 4295775 w 6276975"/>
              <a:gd name="connsiteY63" fmla="*/ 3224213 h 3224213"/>
              <a:gd name="connsiteX64" fmla="*/ 6276975 w 6276975"/>
              <a:gd name="connsiteY64" fmla="*/ 3224213 h 3224213"/>
              <a:gd name="connsiteX0" fmla="*/ 0 w 6276975"/>
              <a:gd name="connsiteY0" fmla="*/ 0 h 3224213"/>
              <a:gd name="connsiteX1" fmla="*/ 361950 w 6276975"/>
              <a:gd name="connsiteY1" fmla="*/ 0 h 3224213"/>
              <a:gd name="connsiteX2" fmla="*/ 361950 w 6276975"/>
              <a:gd name="connsiteY2" fmla="*/ 66675 h 3224213"/>
              <a:gd name="connsiteX3" fmla="*/ 376237 w 6276975"/>
              <a:gd name="connsiteY3" fmla="*/ 66675 h 3224213"/>
              <a:gd name="connsiteX4" fmla="*/ 376237 w 6276975"/>
              <a:gd name="connsiteY4" fmla="*/ 128588 h 3224213"/>
              <a:gd name="connsiteX5" fmla="*/ 390525 w 6276975"/>
              <a:gd name="connsiteY5" fmla="*/ 128588 h 3224213"/>
              <a:gd name="connsiteX6" fmla="*/ 390525 w 6276975"/>
              <a:gd name="connsiteY6" fmla="*/ 214313 h 3224213"/>
              <a:gd name="connsiteX7" fmla="*/ 400050 w 6276975"/>
              <a:gd name="connsiteY7" fmla="*/ 214313 h 3224213"/>
              <a:gd name="connsiteX8" fmla="*/ 400050 w 6276975"/>
              <a:gd name="connsiteY8" fmla="*/ 552450 h 3224213"/>
              <a:gd name="connsiteX9" fmla="*/ 404812 w 6276975"/>
              <a:gd name="connsiteY9" fmla="*/ 552450 h 3224213"/>
              <a:gd name="connsiteX10" fmla="*/ 404812 w 6276975"/>
              <a:gd name="connsiteY10" fmla="*/ 685800 h 3224213"/>
              <a:gd name="connsiteX11" fmla="*/ 423862 w 6276975"/>
              <a:gd name="connsiteY11" fmla="*/ 685800 h 3224213"/>
              <a:gd name="connsiteX12" fmla="*/ 423862 w 6276975"/>
              <a:gd name="connsiteY12" fmla="*/ 757238 h 3224213"/>
              <a:gd name="connsiteX13" fmla="*/ 433387 w 6276975"/>
              <a:gd name="connsiteY13" fmla="*/ 757238 h 3224213"/>
              <a:gd name="connsiteX14" fmla="*/ 433387 w 6276975"/>
              <a:gd name="connsiteY14" fmla="*/ 952500 h 3224213"/>
              <a:gd name="connsiteX15" fmla="*/ 476250 w 6276975"/>
              <a:gd name="connsiteY15" fmla="*/ 952500 h 3224213"/>
              <a:gd name="connsiteX16" fmla="*/ 476250 w 6276975"/>
              <a:gd name="connsiteY16" fmla="*/ 1033463 h 3224213"/>
              <a:gd name="connsiteX17" fmla="*/ 638175 w 6276975"/>
              <a:gd name="connsiteY17" fmla="*/ 1033463 h 3224213"/>
              <a:gd name="connsiteX18" fmla="*/ 638175 w 6276975"/>
              <a:gd name="connsiteY18" fmla="*/ 1109663 h 3224213"/>
              <a:gd name="connsiteX19" fmla="*/ 795337 w 6276975"/>
              <a:gd name="connsiteY19" fmla="*/ 1109663 h 3224213"/>
              <a:gd name="connsiteX20" fmla="*/ 795337 w 6276975"/>
              <a:gd name="connsiteY20" fmla="*/ 1176338 h 3224213"/>
              <a:gd name="connsiteX21" fmla="*/ 809625 w 6276975"/>
              <a:gd name="connsiteY21" fmla="*/ 1176338 h 3224213"/>
              <a:gd name="connsiteX22" fmla="*/ 809625 w 6276975"/>
              <a:gd name="connsiteY22" fmla="*/ 1266825 h 3224213"/>
              <a:gd name="connsiteX23" fmla="*/ 814387 w 6276975"/>
              <a:gd name="connsiteY23" fmla="*/ 1262063 h 3224213"/>
              <a:gd name="connsiteX24" fmla="*/ 814387 w 6276975"/>
              <a:gd name="connsiteY24" fmla="*/ 1395413 h 3224213"/>
              <a:gd name="connsiteX25" fmla="*/ 828675 w 6276975"/>
              <a:gd name="connsiteY25" fmla="*/ 1395413 h 3224213"/>
              <a:gd name="connsiteX26" fmla="*/ 828675 w 6276975"/>
              <a:gd name="connsiteY26" fmla="*/ 1476375 h 3224213"/>
              <a:gd name="connsiteX27" fmla="*/ 852487 w 6276975"/>
              <a:gd name="connsiteY27" fmla="*/ 1476375 h 3224213"/>
              <a:gd name="connsiteX28" fmla="*/ 852487 w 6276975"/>
              <a:gd name="connsiteY28" fmla="*/ 1557338 h 3224213"/>
              <a:gd name="connsiteX29" fmla="*/ 852487 w 6276975"/>
              <a:gd name="connsiteY29" fmla="*/ 1557338 h 3224213"/>
              <a:gd name="connsiteX30" fmla="*/ 888206 w 6276975"/>
              <a:gd name="connsiteY30" fmla="*/ 1566864 h 3224213"/>
              <a:gd name="connsiteX31" fmla="*/ 885825 w 6276975"/>
              <a:gd name="connsiteY31" fmla="*/ 1624013 h 3224213"/>
              <a:gd name="connsiteX32" fmla="*/ 1076325 w 6276975"/>
              <a:gd name="connsiteY32" fmla="*/ 1624013 h 3224213"/>
              <a:gd name="connsiteX33" fmla="*/ 1076325 w 6276975"/>
              <a:gd name="connsiteY33" fmla="*/ 1695450 h 3224213"/>
              <a:gd name="connsiteX34" fmla="*/ 1209675 w 6276975"/>
              <a:gd name="connsiteY34" fmla="*/ 1695450 h 3224213"/>
              <a:gd name="connsiteX35" fmla="*/ 1209675 w 6276975"/>
              <a:gd name="connsiteY35" fmla="*/ 1771650 h 3224213"/>
              <a:gd name="connsiteX36" fmla="*/ 1243012 w 6276975"/>
              <a:gd name="connsiteY36" fmla="*/ 1771650 h 3224213"/>
              <a:gd name="connsiteX37" fmla="*/ 1243012 w 6276975"/>
              <a:gd name="connsiteY37" fmla="*/ 1847850 h 3224213"/>
              <a:gd name="connsiteX38" fmla="*/ 1266825 w 6276975"/>
              <a:gd name="connsiteY38" fmla="*/ 1847850 h 3224213"/>
              <a:gd name="connsiteX39" fmla="*/ 1266825 w 6276975"/>
              <a:gd name="connsiteY39" fmla="*/ 1952625 h 3224213"/>
              <a:gd name="connsiteX40" fmla="*/ 1347787 w 6276975"/>
              <a:gd name="connsiteY40" fmla="*/ 1952625 h 3224213"/>
              <a:gd name="connsiteX41" fmla="*/ 1347787 w 6276975"/>
              <a:gd name="connsiteY41" fmla="*/ 2014538 h 3224213"/>
              <a:gd name="connsiteX42" fmla="*/ 1409700 w 6276975"/>
              <a:gd name="connsiteY42" fmla="*/ 2014538 h 3224213"/>
              <a:gd name="connsiteX43" fmla="*/ 1409700 w 6276975"/>
              <a:gd name="connsiteY43" fmla="*/ 2128838 h 3224213"/>
              <a:gd name="connsiteX44" fmla="*/ 1500187 w 6276975"/>
              <a:gd name="connsiteY44" fmla="*/ 2128838 h 3224213"/>
              <a:gd name="connsiteX45" fmla="*/ 1500187 w 6276975"/>
              <a:gd name="connsiteY45" fmla="*/ 2205038 h 3224213"/>
              <a:gd name="connsiteX46" fmla="*/ 1628775 w 6276975"/>
              <a:gd name="connsiteY46" fmla="*/ 2205038 h 3224213"/>
              <a:gd name="connsiteX47" fmla="*/ 1628775 w 6276975"/>
              <a:gd name="connsiteY47" fmla="*/ 2328863 h 3224213"/>
              <a:gd name="connsiteX48" fmla="*/ 1657350 w 6276975"/>
              <a:gd name="connsiteY48" fmla="*/ 2328863 h 3224213"/>
              <a:gd name="connsiteX49" fmla="*/ 1657350 w 6276975"/>
              <a:gd name="connsiteY49" fmla="*/ 2419350 h 3224213"/>
              <a:gd name="connsiteX50" fmla="*/ 1685925 w 6276975"/>
              <a:gd name="connsiteY50" fmla="*/ 2419350 h 3224213"/>
              <a:gd name="connsiteX51" fmla="*/ 1685925 w 6276975"/>
              <a:gd name="connsiteY51" fmla="*/ 2519363 h 3224213"/>
              <a:gd name="connsiteX52" fmla="*/ 1700212 w 6276975"/>
              <a:gd name="connsiteY52" fmla="*/ 2519363 h 3224213"/>
              <a:gd name="connsiteX53" fmla="*/ 1700212 w 6276975"/>
              <a:gd name="connsiteY53" fmla="*/ 2624138 h 3224213"/>
              <a:gd name="connsiteX54" fmla="*/ 1757362 w 6276975"/>
              <a:gd name="connsiteY54" fmla="*/ 2624138 h 3224213"/>
              <a:gd name="connsiteX55" fmla="*/ 1757362 w 6276975"/>
              <a:gd name="connsiteY55" fmla="*/ 2733675 h 3224213"/>
              <a:gd name="connsiteX56" fmla="*/ 1795462 w 6276975"/>
              <a:gd name="connsiteY56" fmla="*/ 2733675 h 3224213"/>
              <a:gd name="connsiteX57" fmla="*/ 1795462 w 6276975"/>
              <a:gd name="connsiteY57" fmla="*/ 2833688 h 3224213"/>
              <a:gd name="connsiteX58" fmla="*/ 1933575 w 6276975"/>
              <a:gd name="connsiteY58" fmla="*/ 2833688 h 3224213"/>
              <a:gd name="connsiteX59" fmla="*/ 1933575 w 6276975"/>
              <a:gd name="connsiteY59" fmla="*/ 2947988 h 3224213"/>
              <a:gd name="connsiteX60" fmla="*/ 2062162 w 6276975"/>
              <a:gd name="connsiteY60" fmla="*/ 2947988 h 3224213"/>
              <a:gd name="connsiteX61" fmla="*/ 2062162 w 6276975"/>
              <a:gd name="connsiteY61" fmla="*/ 3062288 h 3224213"/>
              <a:gd name="connsiteX62" fmla="*/ 4295775 w 6276975"/>
              <a:gd name="connsiteY62" fmla="*/ 3062288 h 3224213"/>
              <a:gd name="connsiteX63" fmla="*/ 4295775 w 6276975"/>
              <a:gd name="connsiteY63" fmla="*/ 3224213 h 3224213"/>
              <a:gd name="connsiteX64" fmla="*/ 6276975 w 6276975"/>
              <a:gd name="connsiteY64" fmla="*/ 3224213 h 3224213"/>
              <a:gd name="connsiteX0" fmla="*/ 0 w 6276975"/>
              <a:gd name="connsiteY0" fmla="*/ 0 h 3224213"/>
              <a:gd name="connsiteX1" fmla="*/ 361950 w 6276975"/>
              <a:gd name="connsiteY1" fmla="*/ 0 h 3224213"/>
              <a:gd name="connsiteX2" fmla="*/ 361950 w 6276975"/>
              <a:gd name="connsiteY2" fmla="*/ 66675 h 3224213"/>
              <a:gd name="connsiteX3" fmla="*/ 376237 w 6276975"/>
              <a:gd name="connsiteY3" fmla="*/ 66675 h 3224213"/>
              <a:gd name="connsiteX4" fmla="*/ 376237 w 6276975"/>
              <a:gd name="connsiteY4" fmla="*/ 128588 h 3224213"/>
              <a:gd name="connsiteX5" fmla="*/ 390525 w 6276975"/>
              <a:gd name="connsiteY5" fmla="*/ 128588 h 3224213"/>
              <a:gd name="connsiteX6" fmla="*/ 390525 w 6276975"/>
              <a:gd name="connsiteY6" fmla="*/ 214313 h 3224213"/>
              <a:gd name="connsiteX7" fmla="*/ 400050 w 6276975"/>
              <a:gd name="connsiteY7" fmla="*/ 214313 h 3224213"/>
              <a:gd name="connsiteX8" fmla="*/ 400050 w 6276975"/>
              <a:gd name="connsiteY8" fmla="*/ 552450 h 3224213"/>
              <a:gd name="connsiteX9" fmla="*/ 404812 w 6276975"/>
              <a:gd name="connsiteY9" fmla="*/ 552450 h 3224213"/>
              <a:gd name="connsiteX10" fmla="*/ 404812 w 6276975"/>
              <a:gd name="connsiteY10" fmla="*/ 685800 h 3224213"/>
              <a:gd name="connsiteX11" fmla="*/ 423862 w 6276975"/>
              <a:gd name="connsiteY11" fmla="*/ 685800 h 3224213"/>
              <a:gd name="connsiteX12" fmla="*/ 423862 w 6276975"/>
              <a:gd name="connsiteY12" fmla="*/ 757238 h 3224213"/>
              <a:gd name="connsiteX13" fmla="*/ 433387 w 6276975"/>
              <a:gd name="connsiteY13" fmla="*/ 757238 h 3224213"/>
              <a:gd name="connsiteX14" fmla="*/ 433387 w 6276975"/>
              <a:gd name="connsiteY14" fmla="*/ 952500 h 3224213"/>
              <a:gd name="connsiteX15" fmla="*/ 476250 w 6276975"/>
              <a:gd name="connsiteY15" fmla="*/ 952500 h 3224213"/>
              <a:gd name="connsiteX16" fmla="*/ 476250 w 6276975"/>
              <a:gd name="connsiteY16" fmla="*/ 1033463 h 3224213"/>
              <a:gd name="connsiteX17" fmla="*/ 638175 w 6276975"/>
              <a:gd name="connsiteY17" fmla="*/ 1033463 h 3224213"/>
              <a:gd name="connsiteX18" fmla="*/ 638175 w 6276975"/>
              <a:gd name="connsiteY18" fmla="*/ 1109663 h 3224213"/>
              <a:gd name="connsiteX19" fmla="*/ 795337 w 6276975"/>
              <a:gd name="connsiteY19" fmla="*/ 1109663 h 3224213"/>
              <a:gd name="connsiteX20" fmla="*/ 795337 w 6276975"/>
              <a:gd name="connsiteY20" fmla="*/ 1176338 h 3224213"/>
              <a:gd name="connsiteX21" fmla="*/ 809625 w 6276975"/>
              <a:gd name="connsiteY21" fmla="*/ 1176338 h 3224213"/>
              <a:gd name="connsiteX22" fmla="*/ 809625 w 6276975"/>
              <a:gd name="connsiteY22" fmla="*/ 1266825 h 3224213"/>
              <a:gd name="connsiteX23" fmla="*/ 814387 w 6276975"/>
              <a:gd name="connsiteY23" fmla="*/ 1262063 h 3224213"/>
              <a:gd name="connsiteX24" fmla="*/ 814387 w 6276975"/>
              <a:gd name="connsiteY24" fmla="*/ 1395413 h 3224213"/>
              <a:gd name="connsiteX25" fmla="*/ 828675 w 6276975"/>
              <a:gd name="connsiteY25" fmla="*/ 1395413 h 3224213"/>
              <a:gd name="connsiteX26" fmla="*/ 828675 w 6276975"/>
              <a:gd name="connsiteY26" fmla="*/ 1476375 h 3224213"/>
              <a:gd name="connsiteX27" fmla="*/ 852487 w 6276975"/>
              <a:gd name="connsiteY27" fmla="*/ 1476375 h 3224213"/>
              <a:gd name="connsiteX28" fmla="*/ 852487 w 6276975"/>
              <a:gd name="connsiteY28" fmla="*/ 1557338 h 3224213"/>
              <a:gd name="connsiteX29" fmla="*/ 852487 w 6276975"/>
              <a:gd name="connsiteY29" fmla="*/ 1557338 h 3224213"/>
              <a:gd name="connsiteX30" fmla="*/ 890587 w 6276975"/>
              <a:gd name="connsiteY30" fmla="*/ 1554958 h 3224213"/>
              <a:gd name="connsiteX31" fmla="*/ 885825 w 6276975"/>
              <a:gd name="connsiteY31" fmla="*/ 1624013 h 3224213"/>
              <a:gd name="connsiteX32" fmla="*/ 1076325 w 6276975"/>
              <a:gd name="connsiteY32" fmla="*/ 1624013 h 3224213"/>
              <a:gd name="connsiteX33" fmla="*/ 1076325 w 6276975"/>
              <a:gd name="connsiteY33" fmla="*/ 1695450 h 3224213"/>
              <a:gd name="connsiteX34" fmla="*/ 1209675 w 6276975"/>
              <a:gd name="connsiteY34" fmla="*/ 1695450 h 3224213"/>
              <a:gd name="connsiteX35" fmla="*/ 1209675 w 6276975"/>
              <a:gd name="connsiteY35" fmla="*/ 1771650 h 3224213"/>
              <a:gd name="connsiteX36" fmla="*/ 1243012 w 6276975"/>
              <a:gd name="connsiteY36" fmla="*/ 1771650 h 3224213"/>
              <a:gd name="connsiteX37" fmla="*/ 1243012 w 6276975"/>
              <a:gd name="connsiteY37" fmla="*/ 1847850 h 3224213"/>
              <a:gd name="connsiteX38" fmla="*/ 1266825 w 6276975"/>
              <a:gd name="connsiteY38" fmla="*/ 1847850 h 3224213"/>
              <a:gd name="connsiteX39" fmla="*/ 1266825 w 6276975"/>
              <a:gd name="connsiteY39" fmla="*/ 1952625 h 3224213"/>
              <a:gd name="connsiteX40" fmla="*/ 1347787 w 6276975"/>
              <a:gd name="connsiteY40" fmla="*/ 1952625 h 3224213"/>
              <a:gd name="connsiteX41" fmla="*/ 1347787 w 6276975"/>
              <a:gd name="connsiteY41" fmla="*/ 2014538 h 3224213"/>
              <a:gd name="connsiteX42" fmla="*/ 1409700 w 6276975"/>
              <a:gd name="connsiteY42" fmla="*/ 2014538 h 3224213"/>
              <a:gd name="connsiteX43" fmla="*/ 1409700 w 6276975"/>
              <a:gd name="connsiteY43" fmla="*/ 2128838 h 3224213"/>
              <a:gd name="connsiteX44" fmla="*/ 1500187 w 6276975"/>
              <a:gd name="connsiteY44" fmla="*/ 2128838 h 3224213"/>
              <a:gd name="connsiteX45" fmla="*/ 1500187 w 6276975"/>
              <a:gd name="connsiteY45" fmla="*/ 2205038 h 3224213"/>
              <a:gd name="connsiteX46" fmla="*/ 1628775 w 6276975"/>
              <a:gd name="connsiteY46" fmla="*/ 2205038 h 3224213"/>
              <a:gd name="connsiteX47" fmla="*/ 1628775 w 6276975"/>
              <a:gd name="connsiteY47" fmla="*/ 2328863 h 3224213"/>
              <a:gd name="connsiteX48" fmla="*/ 1657350 w 6276975"/>
              <a:gd name="connsiteY48" fmla="*/ 2328863 h 3224213"/>
              <a:gd name="connsiteX49" fmla="*/ 1657350 w 6276975"/>
              <a:gd name="connsiteY49" fmla="*/ 2419350 h 3224213"/>
              <a:gd name="connsiteX50" fmla="*/ 1685925 w 6276975"/>
              <a:gd name="connsiteY50" fmla="*/ 2419350 h 3224213"/>
              <a:gd name="connsiteX51" fmla="*/ 1685925 w 6276975"/>
              <a:gd name="connsiteY51" fmla="*/ 2519363 h 3224213"/>
              <a:gd name="connsiteX52" fmla="*/ 1700212 w 6276975"/>
              <a:gd name="connsiteY52" fmla="*/ 2519363 h 3224213"/>
              <a:gd name="connsiteX53" fmla="*/ 1700212 w 6276975"/>
              <a:gd name="connsiteY53" fmla="*/ 2624138 h 3224213"/>
              <a:gd name="connsiteX54" fmla="*/ 1757362 w 6276975"/>
              <a:gd name="connsiteY54" fmla="*/ 2624138 h 3224213"/>
              <a:gd name="connsiteX55" fmla="*/ 1757362 w 6276975"/>
              <a:gd name="connsiteY55" fmla="*/ 2733675 h 3224213"/>
              <a:gd name="connsiteX56" fmla="*/ 1795462 w 6276975"/>
              <a:gd name="connsiteY56" fmla="*/ 2733675 h 3224213"/>
              <a:gd name="connsiteX57" fmla="*/ 1795462 w 6276975"/>
              <a:gd name="connsiteY57" fmla="*/ 2833688 h 3224213"/>
              <a:gd name="connsiteX58" fmla="*/ 1933575 w 6276975"/>
              <a:gd name="connsiteY58" fmla="*/ 2833688 h 3224213"/>
              <a:gd name="connsiteX59" fmla="*/ 1933575 w 6276975"/>
              <a:gd name="connsiteY59" fmla="*/ 2947988 h 3224213"/>
              <a:gd name="connsiteX60" fmla="*/ 2062162 w 6276975"/>
              <a:gd name="connsiteY60" fmla="*/ 2947988 h 3224213"/>
              <a:gd name="connsiteX61" fmla="*/ 2062162 w 6276975"/>
              <a:gd name="connsiteY61" fmla="*/ 3062288 h 3224213"/>
              <a:gd name="connsiteX62" fmla="*/ 4295775 w 6276975"/>
              <a:gd name="connsiteY62" fmla="*/ 3062288 h 3224213"/>
              <a:gd name="connsiteX63" fmla="*/ 4295775 w 6276975"/>
              <a:gd name="connsiteY63" fmla="*/ 3224213 h 3224213"/>
              <a:gd name="connsiteX64" fmla="*/ 6276975 w 6276975"/>
              <a:gd name="connsiteY64" fmla="*/ 3224213 h 3224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276975" h="3224213">
                <a:moveTo>
                  <a:pt x="0" y="0"/>
                </a:moveTo>
                <a:lnTo>
                  <a:pt x="361950" y="0"/>
                </a:lnTo>
                <a:lnTo>
                  <a:pt x="361950" y="66675"/>
                </a:lnTo>
                <a:lnTo>
                  <a:pt x="376237" y="66675"/>
                </a:lnTo>
                <a:lnTo>
                  <a:pt x="376237" y="128588"/>
                </a:lnTo>
                <a:lnTo>
                  <a:pt x="390525" y="128588"/>
                </a:lnTo>
                <a:lnTo>
                  <a:pt x="390525" y="214313"/>
                </a:lnTo>
                <a:lnTo>
                  <a:pt x="400050" y="214313"/>
                </a:lnTo>
                <a:lnTo>
                  <a:pt x="400050" y="552450"/>
                </a:lnTo>
                <a:lnTo>
                  <a:pt x="404812" y="552450"/>
                </a:lnTo>
                <a:lnTo>
                  <a:pt x="404812" y="685800"/>
                </a:lnTo>
                <a:lnTo>
                  <a:pt x="423862" y="685800"/>
                </a:lnTo>
                <a:lnTo>
                  <a:pt x="423862" y="757238"/>
                </a:lnTo>
                <a:lnTo>
                  <a:pt x="433387" y="757238"/>
                </a:lnTo>
                <a:lnTo>
                  <a:pt x="433387" y="952500"/>
                </a:lnTo>
                <a:lnTo>
                  <a:pt x="476250" y="952500"/>
                </a:lnTo>
                <a:lnTo>
                  <a:pt x="476250" y="1033463"/>
                </a:lnTo>
                <a:lnTo>
                  <a:pt x="638175" y="1033463"/>
                </a:lnTo>
                <a:lnTo>
                  <a:pt x="638175" y="1109663"/>
                </a:lnTo>
                <a:lnTo>
                  <a:pt x="795337" y="1109663"/>
                </a:lnTo>
                <a:lnTo>
                  <a:pt x="795337" y="1176338"/>
                </a:lnTo>
                <a:lnTo>
                  <a:pt x="809625" y="1176338"/>
                </a:lnTo>
                <a:lnTo>
                  <a:pt x="809625" y="1266825"/>
                </a:lnTo>
                <a:lnTo>
                  <a:pt x="814387" y="1262063"/>
                </a:lnTo>
                <a:lnTo>
                  <a:pt x="814387" y="1395413"/>
                </a:lnTo>
                <a:lnTo>
                  <a:pt x="828675" y="1395413"/>
                </a:lnTo>
                <a:lnTo>
                  <a:pt x="828675" y="1476375"/>
                </a:lnTo>
                <a:lnTo>
                  <a:pt x="852487" y="1476375"/>
                </a:lnTo>
                <a:lnTo>
                  <a:pt x="852487" y="1557338"/>
                </a:lnTo>
                <a:lnTo>
                  <a:pt x="852487" y="1557338"/>
                </a:lnTo>
                <a:lnTo>
                  <a:pt x="890587" y="1554958"/>
                </a:lnTo>
                <a:cubicBezTo>
                  <a:pt x="889793" y="1578770"/>
                  <a:pt x="886619" y="1600201"/>
                  <a:pt x="885825" y="1624013"/>
                </a:cubicBezTo>
                <a:lnTo>
                  <a:pt x="1076325" y="1624013"/>
                </a:lnTo>
                <a:lnTo>
                  <a:pt x="1076325" y="1695450"/>
                </a:lnTo>
                <a:lnTo>
                  <a:pt x="1209675" y="1695450"/>
                </a:lnTo>
                <a:lnTo>
                  <a:pt x="1209675" y="1771650"/>
                </a:lnTo>
                <a:lnTo>
                  <a:pt x="1243012" y="1771650"/>
                </a:lnTo>
                <a:lnTo>
                  <a:pt x="1243012" y="1847850"/>
                </a:lnTo>
                <a:lnTo>
                  <a:pt x="1266825" y="1847850"/>
                </a:lnTo>
                <a:lnTo>
                  <a:pt x="1266825" y="1952625"/>
                </a:lnTo>
                <a:lnTo>
                  <a:pt x="1347787" y="1952625"/>
                </a:lnTo>
                <a:lnTo>
                  <a:pt x="1347787" y="2014538"/>
                </a:lnTo>
                <a:lnTo>
                  <a:pt x="1409700" y="2014538"/>
                </a:lnTo>
                <a:lnTo>
                  <a:pt x="1409700" y="2128838"/>
                </a:lnTo>
                <a:lnTo>
                  <a:pt x="1500187" y="2128838"/>
                </a:lnTo>
                <a:lnTo>
                  <a:pt x="1500187" y="2205038"/>
                </a:lnTo>
                <a:lnTo>
                  <a:pt x="1628775" y="2205038"/>
                </a:lnTo>
                <a:lnTo>
                  <a:pt x="1628775" y="2328863"/>
                </a:lnTo>
                <a:lnTo>
                  <a:pt x="1657350" y="2328863"/>
                </a:lnTo>
                <a:lnTo>
                  <a:pt x="1657350" y="2419350"/>
                </a:lnTo>
                <a:lnTo>
                  <a:pt x="1685925" y="2419350"/>
                </a:lnTo>
                <a:lnTo>
                  <a:pt x="1685925" y="2519363"/>
                </a:lnTo>
                <a:lnTo>
                  <a:pt x="1700212" y="2519363"/>
                </a:lnTo>
                <a:lnTo>
                  <a:pt x="1700212" y="2624138"/>
                </a:lnTo>
                <a:lnTo>
                  <a:pt x="1757362" y="2624138"/>
                </a:lnTo>
                <a:lnTo>
                  <a:pt x="1757362" y="2733675"/>
                </a:lnTo>
                <a:lnTo>
                  <a:pt x="1795462" y="2733675"/>
                </a:lnTo>
                <a:lnTo>
                  <a:pt x="1795462" y="2833688"/>
                </a:lnTo>
                <a:lnTo>
                  <a:pt x="1933575" y="2833688"/>
                </a:lnTo>
                <a:lnTo>
                  <a:pt x="1933575" y="2947988"/>
                </a:lnTo>
                <a:lnTo>
                  <a:pt x="2062162" y="2947988"/>
                </a:lnTo>
                <a:lnTo>
                  <a:pt x="2062162" y="3062288"/>
                </a:lnTo>
                <a:lnTo>
                  <a:pt x="4295775" y="3062288"/>
                </a:lnTo>
                <a:lnTo>
                  <a:pt x="4295775" y="3224213"/>
                </a:lnTo>
                <a:lnTo>
                  <a:pt x="6276975" y="3224213"/>
                </a:lnTo>
              </a:path>
            </a:pathLst>
          </a:custGeom>
          <a:noFill/>
          <a:ln w="28575">
            <a:solidFill>
              <a:schemeClr val="accent1"/>
            </a:solidFill>
            <a:miter lim="800000"/>
            <a:headEnd/>
            <a:tailEnd/>
          </a:ln>
        </p:spPr>
        <p:txBody>
          <a:bodyPr rtlCol="0" anchor="ctr"/>
          <a:lstStyle/>
          <a:p>
            <a:pPr algn="ctr"/>
            <a:endParaRPr lang="en-US"/>
          </a:p>
        </p:txBody>
      </p:sp>
      <p:grpSp>
        <p:nvGrpSpPr>
          <p:cNvPr id="9255" name="Group 9254">
            <a:extLst>
              <a:ext uri="{FF2B5EF4-FFF2-40B4-BE49-F238E27FC236}">
                <a16:creationId xmlns:a16="http://schemas.microsoft.com/office/drawing/2014/main" id="{E129444F-1A3D-A734-4EA1-9559CFEA662C}"/>
              </a:ext>
            </a:extLst>
          </p:cNvPr>
          <p:cNvGrpSpPr/>
          <p:nvPr/>
        </p:nvGrpSpPr>
        <p:grpSpPr>
          <a:xfrm>
            <a:off x="3482628" y="1495425"/>
            <a:ext cx="6173342" cy="3305175"/>
            <a:chOff x="3482628" y="1495425"/>
            <a:chExt cx="6173342" cy="3305175"/>
          </a:xfrm>
        </p:grpSpPr>
        <p:cxnSp>
          <p:nvCxnSpPr>
            <p:cNvPr id="9240" name="Straight Connector 9239">
              <a:extLst>
                <a:ext uri="{FF2B5EF4-FFF2-40B4-BE49-F238E27FC236}">
                  <a16:creationId xmlns:a16="http://schemas.microsoft.com/office/drawing/2014/main" id="{0D7AD4DF-A2EA-2DA5-8A86-1246914B7D28}"/>
                </a:ext>
              </a:extLst>
            </p:cNvPr>
            <p:cNvCxnSpPr/>
            <p:nvPr/>
          </p:nvCxnSpPr>
          <p:spPr bwMode="auto">
            <a:xfrm>
              <a:off x="6524625" y="454803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7AF4C50C-2ED6-E3CE-E472-BBAC59F2B6AC}"/>
                </a:ext>
              </a:extLst>
            </p:cNvPr>
            <p:cNvCxnSpPr/>
            <p:nvPr/>
          </p:nvCxnSpPr>
          <p:spPr bwMode="auto">
            <a:xfrm>
              <a:off x="9547990" y="4702969"/>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78A802B4-AFAA-2047-E6A6-ECF40FA5D589}"/>
                </a:ext>
              </a:extLst>
            </p:cNvPr>
            <p:cNvCxnSpPr/>
            <p:nvPr/>
          </p:nvCxnSpPr>
          <p:spPr bwMode="auto">
            <a:xfrm>
              <a:off x="9655970" y="470535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A67115DD-A5C7-7C8D-7749-A05C18E835C0}"/>
                </a:ext>
              </a:extLst>
            </p:cNvPr>
            <p:cNvCxnSpPr/>
            <p:nvPr/>
          </p:nvCxnSpPr>
          <p:spPr bwMode="auto">
            <a:xfrm>
              <a:off x="5281614" y="43218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0FC4251C-3772-C36E-2443-2975EEAB9B2B}"/>
                </a:ext>
              </a:extLst>
            </p:cNvPr>
            <p:cNvCxnSpPr/>
            <p:nvPr/>
          </p:nvCxnSpPr>
          <p:spPr bwMode="auto">
            <a:xfrm>
              <a:off x="5164933" y="4317063"/>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1652D2E5-59D7-2A10-98D7-E3127E7F3C8A}"/>
                </a:ext>
              </a:extLst>
            </p:cNvPr>
            <p:cNvCxnSpPr/>
            <p:nvPr/>
          </p:nvCxnSpPr>
          <p:spPr bwMode="auto">
            <a:xfrm>
              <a:off x="4845846" y="3599632"/>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E9F3F152-983C-895C-9603-7FD9D62AAADD}"/>
                </a:ext>
              </a:extLst>
            </p:cNvPr>
            <p:cNvCxnSpPr/>
            <p:nvPr/>
          </p:nvCxnSpPr>
          <p:spPr bwMode="auto">
            <a:xfrm>
              <a:off x="4818507" y="3599632"/>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8FBAEFEF-184E-1A97-E25D-5DFE770C7213}"/>
                </a:ext>
              </a:extLst>
            </p:cNvPr>
            <p:cNvCxnSpPr/>
            <p:nvPr/>
          </p:nvCxnSpPr>
          <p:spPr bwMode="auto">
            <a:xfrm>
              <a:off x="4680395" y="3422301"/>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C9C1C35B-D371-062C-E51D-67E06BCE2ADB}"/>
                </a:ext>
              </a:extLst>
            </p:cNvPr>
            <p:cNvCxnSpPr/>
            <p:nvPr/>
          </p:nvCxnSpPr>
          <p:spPr bwMode="auto">
            <a:xfrm>
              <a:off x="4644677" y="3334173"/>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F1819326-6924-701D-F4C7-A62BDA10F1E9}"/>
                </a:ext>
              </a:extLst>
            </p:cNvPr>
            <p:cNvCxnSpPr/>
            <p:nvPr/>
          </p:nvCxnSpPr>
          <p:spPr bwMode="auto">
            <a:xfrm>
              <a:off x="4487515" y="318135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7CFAB92C-56A3-BD54-EFA2-0C8B1A78C145}"/>
                </a:ext>
              </a:extLst>
            </p:cNvPr>
            <p:cNvCxnSpPr/>
            <p:nvPr/>
          </p:nvCxnSpPr>
          <p:spPr bwMode="auto">
            <a:xfrm>
              <a:off x="4258915" y="304138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2624DF30-7D06-3202-645B-7C8080AC7866}"/>
                </a:ext>
              </a:extLst>
            </p:cNvPr>
            <p:cNvCxnSpPr/>
            <p:nvPr/>
          </p:nvCxnSpPr>
          <p:spPr bwMode="auto">
            <a:xfrm>
              <a:off x="4049365" y="2593499"/>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B6656B80-4705-D359-0AEB-A480D6A7B263}"/>
                </a:ext>
              </a:extLst>
            </p:cNvPr>
            <p:cNvCxnSpPr/>
            <p:nvPr/>
          </p:nvCxnSpPr>
          <p:spPr bwMode="auto">
            <a:xfrm>
              <a:off x="3944590" y="252093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ABBEF08A-75DA-FCB8-3D7C-743F7D802339}"/>
                </a:ext>
              </a:extLst>
            </p:cNvPr>
            <p:cNvCxnSpPr/>
            <p:nvPr/>
          </p:nvCxnSpPr>
          <p:spPr bwMode="auto">
            <a:xfrm>
              <a:off x="3649315"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86041F27-D2A0-7887-26F6-A8EC61CB15B3}"/>
                </a:ext>
              </a:extLst>
            </p:cNvPr>
            <p:cNvCxnSpPr/>
            <p:nvPr/>
          </p:nvCxnSpPr>
          <p:spPr bwMode="auto">
            <a:xfrm>
              <a:off x="3482628" y="1495425"/>
              <a:ext cx="0" cy="9525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Preliminary OS </a:t>
            </a:r>
            <a:endParaRPr lang="en-US" altLang="en-US" dirty="0"/>
          </a:p>
        </p:txBody>
      </p:sp>
      <p:sp>
        <p:nvSpPr>
          <p:cNvPr id="5" name="Text Box 11">
            <a:extLst>
              <a:ext uri="{FF2B5EF4-FFF2-40B4-BE49-F238E27FC236}">
                <a16:creationId xmlns:a16="http://schemas.microsoft.com/office/drawing/2014/main" id="{5C7F5296-5CEC-0D81-D4E1-FAD98273A4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Abdel Karim. ASCO 2023. Abstr 8504. Reproduced with permission.</a:t>
            </a:r>
          </a:p>
        </p:txBody>
      </p:sp>
      <p:graphicFrame>
        <p:nvGraphicFramePr>
          <p:cNvPr id="3" name="Group 3">
            <a:extLst>
              <a:ext uri="{FF2B5EF4-FFF2-40B4-BE49-F238E27FC236}">
                <a16:creationId xmlns:a16="http://schemas.microsoft.com/office/drawing/2014/main" id="{0AD94D00-8922-E433-BDCE-1DEDA72B04CE}"/>
              </a:ext>
            </a:extLst>
          </p:cNvPr>
          <p:cNvGraphicFramePr>
            <a:graphicFrameLocks/>
          </p:cNvGraphicFramePr>
          <p:nvPr>
            <p:extLst>
              <p:ext uri="{D42A27DB-BD31-4B8C-83A1-F6EECF244321}">
                <p14:modId xmlns:p14="http://schemas.microsoft.com/office/powerpoint/2010/main" val="2543228729"/>
              </p:ext>
            </p:extLst>
          </p:nvPr>
        </p:nvGraphicFramePr>
        <p:xfrm>
          <a:off x="5740400" y="1227694"/>
          <a:ext cx="5989080" cy="1493568"/>
        </p:xfrm>
        <a:graphic>
          <a:graphicData uri="http://schemas.openxmlformats.org/drawingml/2006/table">
            <a:tbl>
              <a:tblPr/>
              <a:tblGrid>
                <a:gridCol w="2283842">
                  <a:extLst>
                    <a:ext uri="{9D8B030D-6E8A-4147-A177-3AD203B41FA5}">
                      <a16:colId xmlns:a16="http://schemas.microsoft.com/office/drawing/2014/main" val="20000"/>
                    </a:ext>
                  </a:extLst>
                </a:gridCol>
                <a:gridCol w="1708878">
                  <a:extLst>
                    <a:ext uri="{9D8B030D-6E8A-4147-A177-3AD203B41FA5}">
                      <a16:colId xmlns:a16="http://schemas.microsoft.com/office/drawing/2014/main" val="20001"/>
                    </a:ext>
                  </a:extLst>
                </a:gridCol>
                <a:gridCol w="199636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Secondary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 + Talazoparib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Atezolizumab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(8.1-14.2)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(7.4-12.7)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(80%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 (0.80-1.71;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.30*)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41EE649C-492E-651C-A327-96DF626406D8}"/>
              </a:ext>
            </a:extLst>
          </p:cNvPr>
          <p:cNvSpPr txBox="1"/>
          <p:nvPr/>
        </p:nvSpPr>
        <p:spPr bwMode="auto">
          <a:xfrm>
            <a:off x="8088995" y="2721262"/>
            <a:ext cx="3667434" cy="338554"/>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*1-sided log-rank, stratified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a:t>
            </a:r>
          </a:p>
        </p:txBody>
      </p:sp>
      <p:sp>
        <p:nvSpPr>
          <p:cNvPr id="9" name="TextBox 8">
            <a:extLst>
              <a:ext uri="{FF2B5EF4-FFF2-40B4-BE49-F238E27FC236}">
                <a16:creationId xmlns:a16="http://schemas.microsoft.com/office/drawing/2014/main" id="{BFA784C9-CC0E-A55B-5A8C-4AA9105C3F66}"/>
              </a:ext>
            </a:extLst>
          </p:cNvPr>
          <p:cNvSpPr txBox="1"/>
          <p:nvPr/>
        </p:nvSpPr>
        <p:spPr bwMode="auto">
          <a:xfrm>
            <a:off x="654675" y="6110447"/>
            <a:ext cx="41400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5 mo (range: 0-21.5)</a:t>
            </a:r>
          </a:p>
        </p:txBody>
      </p:sp>
      <p:sp>
        <p:nvSpPr>
          <p:cNvPr id="6" name="TextBox 5">
            <a:extLst>
              <a:ext uri="{FF2B5EF4-FFF2-40B4-BE49-F238E27FC236}">
                <a16:creationId xmlns:a16="http://schemas.microsoft.com/office/drawing/2014/main" id="{7FFC2A08-9244-1C7D-4BBF-C680B920374F}"/>
              </a:ext>
            </a:extLst>
          </p:cNvPr>
          <p:cNvSpPr txBox="1"/>
          <p:nvPr/>
        </p:nvSpPr>
        <p:spPr bwMode="auto">
          <a:xfrm rot="16200000">
            <a:off x="1436232" y="3122803"/>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0" name="TextBox 9">
            <a:extLst>
              <a:ext uri="{FF2B5EF4-FFF2-40B4-BE49-F238E27FC236}">
                <a16:creationId xmlns:a16="http://schemas.microsoft.com/office/drawing/2014/main" id="{4650015E-348C-50EE-721F-73B0BA2ADD99}"/>
              </a:ext>
            </a:extLst>
          </p:cNvPr>
          <p:cNvSpPr txBox="1"/>
          <p:nvPr/>
        </p:nvSpPr>
        <p:spPr bwMode="auto">
          <a:xfrm>
            <a:off x="5797059" y="5392360"/>
            <a:ext cx="2438400"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2" name="Group 11">
            <a:extLst>
              <a:ext uri="{FF2B5EF4-FFF2-40B4-BE49-F238E27FC236}">
                <a16:creationId xmlns:a16="http://schemas.microsoft.com/office/drawing/2014/main" id="{9225A65A-4898-D51E-9F7A-3B4BBEED4F5C}"/>
              </a:ext>
            </a:extLst>
          </p:cNvPr>
          <p:cNvGrpSpPr/>
          <p:nvPr/>
        </p:nvGrpSpPr>
        <p:grpSpPr>
          <a:xfrm>
            <a:off x="2786838" y="1417320"/>
            <a:ext cx="535724" cy="3970019"/>
            <a:chOff x="1223010" y="1778645"/>
            <a:chExt cx="535724" cy="3382421"/>
          </a:xfrm>
        </p:grpSpPr>
        <p:sp>
          <p:nvSpPr>
            <p:cNvPr id="13" name="TextBox 12">
              <a:extLst>
                <a:ext uri="{FF2B5EF4-FFF2-40B4-BE49-F238E27FC236}">
                  <a16:creationId xmlns:a16="http://schemas.microsoft.com/office/drawing/2014/main" id="{3EAD321B-5ABE-2196-8ACD-8602AD831A8F}"/>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0FEEA93A-A0CD-E0FA-3C38-FCA3C39484D9}"/>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5" name="TextBox 14">
              <a:extLst>
                <a:ext uri="{FF2B5EF4-FFF2-40B4-BE49-F238E27FC236}">
                  <a16:creationId xmlns:a16="http://schemas.microsoft.com/office/drawing/2014/main" id="{91C09C0F-8FB8-43CB-DF2A-2222F0F576C6}"/>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6" name="TextBox 15">
              <a:extLst>
                <a:ext uri="{FF2B5EF4-FFF2-40B4-BE49-F238E27FC236}">
                  <a16:creationId xmlns:a16="http://schemas.microsoft.com/office/drawing/2014/main" id="{B605898D-0F8C-55ED-FD67-0969179563AB}"/>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FF6DF292-6167-24C4-C51F-7753082CB176}"/>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9A922130-A878-7312-DAB5-761865C826C1}"/>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42B2B46A-C5EC-3C04-0F61-1FEFEB58FDE4}"/>
              </a:ext>
            </a:extLst>
          </p:cNvPr>
          <p:cNvGrpSpPr/>
          <p:nvPr/>
        </p:nvGrpSpPr>
        <p:grpSpPr>
          <a:xfrm>
            <a:off x="3116580" y="5164207"/>
            <a:ext cx="7871459" cy="369332"/>
            <a:chOff x="1630751" y="5045576"/>
            <a:chExt cx="4950914" cy="369332"/>
          </a:xfrm>
        </p:grpSpPr>
        <p:sp>
          <p:nvSpPr>
            <p:cNvPr id="20" name="TextBox 19">
              <a:extLst>
                <a:ext uri="{FF2B5EF4-FFF2-40B4-BE49-F238E27FC236}">
                  <a16:creationId xmlns:a16="http://schemas.microsoft.com/office/drawing/2014/main" id="{77CD0465-D90B-5F20-900F-B9ED59489F78}"/>
                </a:ext>
              </a:extLst>
            </p:cNvPr>
            <p:cNvSpPr txBox="1"/>
            <p:nvPr/>
          </p:nvSpPr>
          <p:spPr bwMode="auto">
            <a:xfrm>
              <a:off x="1630751"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A085CF70-D0B4-FF6F-A6BF-84AA813FC4A1}"/>
                </a:ext>
              </a:extLst>
            </p:cNvPr>
            <p:cNvSpPr txBox="1"/>
            <p:nvPr/>
          </p:nvSpPr>
          <p:spPr bwMode="auto">
            <a:xfrm>
              <a:off x="2393536"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2" name="TextBox 21">
              <a:extLst>
                <a:ext uri="{FF2B5EF4-FFF2-40B4-BE49-F238E27FC236}">
                  <a16:creationId xmlns:a16="http://schemas.microsoft.com/office/drawing/2014/main" id="{BC3E9FF0-255D-B037-D4BB-B59A3C2AC0AB}"/>
                </a:ext>
              </a:extLst>
            </p:cNvPr>
            <p:cNvSpPr txBox="1"/>
            <p:nvPr/>
          </p:nvSpPr>
          <p:spPr bwMode="auto">
            <a:xfrm>
              <a:off x="3151812" y="504557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3" name="TextBox 22">
              <a:extLst>
                <a:ext uri="{FF2B5EF4-FFF2-40B4-BE49-F238E27FC236}">
                  <a16:creationId xmlns:a16="http://schemas.microsoft.com/office/drawing/2014/main" id="{F11F146B-E04A-A063-C59C-DE0BBD5F9174}"/>
                </a:ext>
              </a:extLst>
            </p:cNvPr>
            <p:cNvSpPr txBox="1"/>
            <p:nvPr/>
          </p:nvSpPr>
          <p:spPr bwMode="auto">
            <a:xfrm>
              <a:off x="3870677"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46F7FDC6-E3B1-C154-FE3F-5B37152FE426}"/>
                </a:ext>
              </a:extLst>
            </p:cNvPr>
            <p:cNvSpPr txBox="1"/>
            <p:nvPr/>
          </p:nvSpPr>
          <p:spPr bwMode="auto">
            <a:xfrm>
              <a:off x="4633462"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5" name="TextBox 24">
              <a:extLst>
                <a:ext uri="{FF2B5EF4-FFF2-40B4-BE49-F238E27FC236}">
                  <a16:creationId xmlns:a16="http://schemas.microsoft.com/office/drawing/2014/main" id="{38F35624-9F9B-6106-340A-1DD8934108E8}"/>
                </a:ext>
              </a:extLst>
            </p:cNvPr>
            <p:cNvSpPr txBox="1"/>
            <p:nvPr/>
          </p:nvSpPr>
          <p:spPr bwMode="auto">
            <a:xfrm>
              <a:off x="5391738"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722CAABD-48A3-95E5-4004-C58675F475BD}"/>
                </a:ext>
              </a:extLst>
            </p:cNvPr>
            <p:cNvSpPr txBox="1"/>
            <p:nvPr/>
          </p:nvSpPr>
          <p:spPr bwMode="auto">
            <a:xfrm>
              <a:off x="6162961"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grpSp>
      <p:sp>
        <p:nvSpPr>
          <p:cNvPr id="27" name="Freeform: Shape 26">
            <a:extLst>
              <a:ext uri="{FF2B5EF4-FFF2-40B4-BE49-F238E27FC236}">
                <a16:creationId xmlns:a16="http://schemas.microsoft.com/office/drawing/2014/main" id="{A56D574B-AF44-44F6-C2C4-A9E9035DD570}"/>
              </a:ext>
            </a:extLst>
          </p:cNvPr>
          <p:cNvSpPr/>
          <p:nvPr/>
        </p:nvSpPr>
        <p:spPr bwMode="auto">
          <a:xfrm>
            <a:off x="3359626" y="1569720"/>
            <a:ext cx="7315994" cy="3550920"/>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28" name="Group 27">
            <a:extLst>
              <a:ext uri="{FF2B5EF4-FFF2-40B4-BE49-F238E27FC236}">
                <a16:creationId xmlns:a16="http://schemas.microsoft.com/office/drawing/2014/main" id="{625CA10C-43D4-4EC4-34F0-984D947DC344}"/>
              </a:ext>
            </a:extLst>
          </p:cNvPr>
          <p:cNvGrpSpPr/>
          <p:nvPr/>
        </p:nvGrpSpPr>
        <p:grpSpPr>
          <a:xfrm>
            <a:off x="3253740" y="1578664"/>
            <a:ext cx="121920" cy="3541975"/>
            <a:chOff x="888497" y="1974354"/>
            <a:chExt cx="1249786" cy="3009900"/>
          </a:xfrm>
        </p:grpSpPr>
        <p:cxnSp>
          <p:nvCxnSpPr>
            <p:cNvPr id="29" name="Straight Connector 28">
              <a:extLst>
                <a:ext uri="{FF2B5EF4-FFF2-40B4-BE49-F238E27FC236}">
                  <a16:creationId xmlns:a16="http://schemas.microsoft.com/office/drawing/2014/main" id="{D7A69C22-8BE9-D981-539A-C1359084D3BD}"/>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20CEB3E-A31B-41B2-DDB3-B379BB1B4292}"/>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BDE7AFC-57E3-7876-FDD4-FC75633BF435}"/>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B7A3834-AF7F-6112-6C86-F3F580A7177F}"/>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B2DC825-AB7C-21DD-AAE4-7BEDC2D46528}"/>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FE8750C-4E0C-C96B-3F18-765C72D45EC3}"/>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42010C13-47F2-40EC-A7A7-477EB9722E12}"/>
              </a:ext>
            </a:extLst>
          </p:cNvPr>
          <p:cNvGrpSpPr/>
          <p:nvPr/>
        </p:nvGrpSpPr>
        <p:grpSpPr>
          <a:xfrm>
            <a:off x="3360420" y="5120640"/>
            <a:ext cx="7313428" cy="114300"/>
            <a:chOff x="1781594" y="4480091"/>
            <a:chExt cx="4590719" cy="676019"/>
          </a:xfrm>
        </p:grpSpPr>
        <p:grpSp>
          <p:nvGrpSpPr>
            <p:cNvPr id="36" name="Group 35">
              <a:extLst>
                <a:ext uri="{FF2B5EF4-FFF2-40B4-BE49-F238E27FC236}">
                  <a16:creationId xmlns:a16="http://schemas.microsoft.com/office/drawing/2014/main" id="{BC9C67B8-8051-BFAC-342B-B59E87A2D523}"/>
                </a:ext>
              </a:extLst>
            </p:cNvPr>
            <p:cNvGrpSpPr/>
            <p:nvPr/>
          </p:nvGrpSpPr>
          <p:grpSpPr>
            <a:xfrm rot="5400000">
              <a:off x="3349328" y="2912357"/>
              <a:ext cx="676017" cy="3811486"/>
              <a:chOff x="888497" y="1974354"/>
              <a:chExt cx="1249786" cy="3009900"/>
            </a:xfrm>
          </p:grpSpPr>
          <p:cxnSp>
            <p:nvCxnSpPr>
              <p:cNvPr id="38" name="Straight Connector 37">
                <a:extLst>
                  <a:ext uri="{FF2B5EF4-FFF2-40B4-BE49-F238E27FC236}">
                    <a16:creationId xmlns:a16="http://schemas.microsoft.com/office/drawing/2014/main" id="{67512166-D828-35A8-71EE-0589AC38BD11}"/>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3F8A2E2-DEBF-654C-E370-D36852994F2A}"/>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A22ECAD-0E78-E777-15A9-5219E2870462}"/>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9FE392F-E6E3-56A4-4FE2-D3652B32400A}"/>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8882E89-F3A5-C702-2FBC-D5DB260DAE85}"/>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5511790-A3CB-B078-6288-92D71BC636B6}"/>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cxnSp>
          <p:nvCxnSpPr>
            <p:cNvPr id="37" name="Straight Connector 36">
              <a:extLst>
                <a:ext uri="{FF2B5EF4-FFF2-40B4-BE49-F238E27FC236}">
                  <a16:creationId xmlns:a16="http://schemas.microsoft.com/office/drawing/2014/main" id="{7304031C-7723-B059-2C8F-E80E58B4AA7B}"/>
                </a:ext>
              </a:extLst>
            </p:cNvPr>
            <p:cNvCxnSpPr>
              <a:cxnSpLocks/>
            </p:cNvCxnSpPr>
            <p:nvPr/>
          </p:nvCxnSpPr>
          <p:spPr bwMode="auto">
            <a:xfrm rot="5400000">
              <a:off x="6034304" y="4818102"/>
              <a:ext cx="676017"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E4D6290F-3E4C-4280-4A34-7C787929E6D9}"/>
              </a:ext>
            </a:extLst>
          </p:cNvPr>
          <p:cNvSpPr txBox="1"/>
          <p:nvPr/>
        </p:nvSpPr>
        <p:spPr bwMode="auto">
          <a:xfrm>
            <a:off x="654675" y="5383763"/>
            <a:ext cx="220964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mn-lt"/>
              </a:rPr>
              <a:t>Patients at Risk</a:t>
            </a:r>
          </a:p>
          <a:p>
            <a:pPr algn="r">
              <a:spcBef>
                <a:spcPts val="0"/>
              </a:spcBef>
            </a:pPr>
            <a:r>
              <a:rPr lang="en-US" sz="1400" b="1" dirty="0">
                <a:solidFill>
                  <a:schemeClr val="accent1"/>
                </a:solidFill>
                <a:latin typeface="+mn-lt"/>
              </a:rPr>
              <a:t>Atezolizumab + </a:t>
            </a:r>
            <a:r>
              <a:rPr lang="en-US" sz="1400" b="1" dirty="0" err="1">
                <a:solidFill>
                  <a:schemeClr val="accent1"/>
                </a:solidFill>
                <a:latin typeface="+mn-lt"/>
              </a:rPr>
              <a:t>Talazoparib</a:t>
            </a:r>
            <a:endParaRPr lang="en-US" sz="1400" b="1" dirty="0">
              <a:solidFill>
                <a:schemeClr val="accent1"/>
              </a:solidFill>
              <a:latin typeface="+mn-lt"/>
            </a:endParaRPr>
          </a:p>
          <a:p>
            <a:pPr algn="r">
              <a:spcBef>
                <a:spcPts val="0"/>
              </a:spcBef>
            </a:pPr>
            <a:r>
              <a:rPr lang="en-US" sz="1400" b="1" dirty="0">
                <a:solidFill>
                  <a:schemeClr val="accent3"/>
                </a:solidFill>
                <a:latin typeface="+mn-lt"/>
              </a:rPr>
              <a:t>Atezolizumab</a:t>
            </a:r>
          </a:p>
        </p:txBody>
      </p:sp>
      <p:grpSp>
        <p:nvGrpSpPr>
          <p:cNvPr id="45" name="Group 44">
            <a:extLst>
              <a:ext uri="{FF2B5EF4-FFF2-40B4-BE49-F238E27FC236}">
                <a16:creationId xmlns:a16="http://schemas.microsoft.com/office/drawing/2014/main" id="{F9121CAE-7382-E51D-060E-0DC97E9275E6}"/>
              </a:ext>
            </a:extLst>
          </p:cNvPr>
          <p:cNvGrpSpPr/>
          <p:nvPr/>
        </p:nvGrpSpPr>
        <p:grpSpPr>
          <a:xfrm>
            <a:off x="3172700" y="5606906"/>
            <a:ext cx="7620507" cy="307777"/>
            <a:chOff x="1666049" y="5045576"/>
            <a:chExt cx="4793073" cy="307777"/>
          </a:xfrm>
        </p:grpSpPr>
        <p:sp>
          <p:nvSpPr>
            <p:cNvPr id="46" name="TextBox 45">
              <a:extLst>
                <a:ext uri="{FF2B5EF4-FFF2-40B4-BE49-F238E27FC236}">
                  <a16:creationId xmlns:a16="http://schemas.microsoft.com/office/drawing/2014/main" id="{48427380-A430-4E71-C54C-440ECB7D6B8F}"/>
                </a:ext>
              </a:extLst>
            </p:cNvPr>
            <p:cNvSpPr txBox="1"/>
            <p:nvPr/>
          </p:nvSpPr>
          <p:spPr bwMode="auto">
            <a:xfrm>
              <a:off x="166604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47" name="TextBox 46">
              <a:extLst>
                <a:ext uri="{FF2B5EF4-FFF2-40B4-BE49-F238E27FC236}">
                  <a16:creationId xmlns:a16="http://schemas.microsoft.com/office/drawing/2014/main" id="{94C1AB5C-DAD3-0863-C5B2-44E38F91A47C}"/>
                </a:ext>
              </a:extLst>
            </p:cNvPr>
            <p:cNvSpPr txBox="1"/>
            <p:nvPr/>
          </p:nvSpPr>
          <p:spPr bwMode="auto">
            <a:xfrm>
              <a:off x="2428835"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48" name="TextBox 47">
              <a:extLst>
                <a:ext uri="{FF2B5EF4-FFF2-40B4-BE49-F238E27FC236}">
                  <a16:creationId xmlns:a16="http://schemas.microsoft.com/office/drawing/2014/main" id="{59FF8A47-E8F4-221F-6879-F441DAB974DF}"/>
                </a:ext>
              </a:extLst>
            </p:cNvPr>
            <p:cNvSpPr txBox="1"/>
            <p:nvPr/>
          </p:nvSpPr>
          <p:spPr bwMode="auto">
            <a:xfrm>
              <a:off x="318710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E53B1FF5-3CEF-7E77-638D-BB1E4C5A4CE5}"/>
                </a:ext>
              </a:extLst>
            </p:cNvPr>
            <p:cNvSpPr txBox="1"/>
            <p:nvPr/>
          </p:nvSpPr>
          <p:spPr bwMode="auto">
            <a:xfrm>
              <a:off x="399321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0" name="TextBox 49">
              <a:extLst>
                <a:ext uri="{FF2B5EF4-FFF2-40B4-BE49-F238E27FC236}">
                  <a16:creationId xmlns:a16="http://schemas.microsoft.com/office/drawing/2014/main" id="{BE08550C-0CF6-0653-AEB0-0D08B94501D5}"/>
                </a:ext>
              </a:extLst>
            </p:cNvPr>
            <p:cNvSpPr txBox="1"/>
            <p:nvPr/>
          </p:nvSpPr>
          <p:spPr bwMode="auto">
            <a:xfrm>
              <a:off x="4756003"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DFBA4451-867E-2DE9-50CF-028BA6D1662C}"/>
                </a:ext>
              </a:extLst>
            </p:cNvPr>
            <p:cNvSpPr txBox="1"/>
            <p:nvPr/>
          </p:nvSpPr>
          <p:spPr bwMode="auto">
            <a:xfrm>
              <a:off x="551427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2" name="TextBox 51">
              <a:extLst>
                <a:ext uri="{FF2B5EF4-FFF2-40B4-BE49-F238E27FC236}">
                  <a16:creationId xmlns:a16="http://schemas.microsoft.com/office/drawing/2014/main" id="{0D5AAE72-57F0-D40C-7AB6-821FD498A9AC}"/>
                </a:ext>
              </a:extLst>
            </p:cNvPr>
            <p:cNvSpPr txBox="1"/>
            <p:nvPr/>
          </p:nvSpPr>
          <p:spPr bwMode="auto">
            <a:xfrm>
              <a:off x="6285502"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53" name="Group 52">
            <a:extLst>
              <a:ext uri="{FF2B5EF4-FFF2-40B4-BE49-F238E27FC236}">
                <a16:creationId xmlns:a16="http://schemas.microsoft.com/office/drawing/2014/main" id="{E131379E-797B-A8AA-6D4B-2393B87CB52A}"/>
              </a:ext>
            </a:extLst>
          </p:cNvPr>
          <p:cNvGrpSpPr/>
          <p:nvPr/>
        </p:nvGrpSpPr>
        <p:grpSpPr>
          <a:xfrm>
            <a:off x="3172700" y="5812032"/>
            <a:ext cx="7620507" cy="307777"/>
            <a:chOff x="1666049" y="5045576"/>
            <a:chExt cx="4793073" cy="307777"/>
          </a:xfrm>
        </p:grpSpPr>
        <p:sp>
          <p:nvSpPr>
            <p:cNvPr id="54" name="TextBox 53">
              <a:extLst>
                <a:ext uri="{FF2B5EF4-FFF2-40B4-BE49-F238E27FC236}">
                  <a16:creationId xmlns:a16="http://schemas.microsoft.com/office/drawing/2014/main" id="{85D63DE9-2DC6-F2DF-A5B9-24A9C6E39CC4}"/>
                </a:ext>
              </a:extLst>
            </p:cNvPr>
            <p:cNvSpPr txBox="1"/>
            <p:nvPr/>
          </p:nvSpPr>
          <p:spPr bwMode="auto">
            <a:xfrm>
              <a:off x="166604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55" name="TextBox 54">
              <a:extLst>
                <a:ext uri="{FF2B5EF4-FFF2-40B4-BE49-F238E27FC236}">
                  <a16:creationId xmlns:a16="http://schemas.microsoft.com/office/drawing/2014/main" id="{7BB9AB94-8B33-5688-2C5B-FC790EB86DFE}"/>
                </a:ext>
              </a:extLst>
            </p:cNvPr>
            <p:cNvSpPr txBox="1"/>
            <p:nvPr/>
          </p:nvSpPr>
          <p:spPr bwMode="auto">
            <a:xfrm>
              <a:off x="2428835"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6" name="TextBox 55">
              <a:extLst>
                <a:ext uri="{FF2B5EF4-FFF2-40B4-BE49-F238E27FC236}">
                  <a16:creationId xmlns:a16="http://schemas.microsoft.com/office/drawing/2014/main" id="{471CCE3C-3F1F-6960-9073-C8351A6343C7}"/>
                </a:ext>
              </a:extLst>
            </p:cNvPr>
            <p:cNvSpPr txBox="1"/>
            <p:nvPr/>
          </p:nvSpPr>
          <p:spPr bwMode="auto">
            <a:xfrm>
              <a:off x="3187109"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7" name="TextBox 56">
              <a:extLst>
                <a:ext uri="{FF2B5EF4-FFF2-40B4-BE49-F238E27FC236}">
                  <a16:creationId xmlns:a16="http://schemas.microsoft.com/office/drawing/2014/main" id="{26E9101D-0AF8-3CCB-01CC-44D6382C1AA4}"/>
                </a:ext>
              </a:extLst>
            </p:cNvPr>
            <p:cNvSpPr txBox="1"/>
            <p:nvPr/>
          </p:nvSpPr>
          <p:spPr bwMode="auto">
            <a:xfrm>
              <a:off x="3964485" y="5045576"/>
              <a:ext cx="23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58" name="TextBox 57">
              <a:extLst>
                <a:ext uri="{FF2B5EF4-FFF2-40B4-BE49-F238E27FC236}">
                  <a16:creationId xmlns:a16="http://schemas.microsoft.com/office/drawing/2014/main" id="{268A7312-E650-99E4-5FD7-6CD60B1541A3}"/>
                </a:ext>
              </a:extLst>
            </p:cNvPr>
            <p:cNvSpPr txBox="1"/>
            <p:nvPr/>
          </p:nvSpPr>
          <p:spPr bwMode="auto">
            <a:xfrm>
              <a:off x="4756003"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9" name="TextBox 58">
              <a:extLst>
                <a:ext uri="{FF2B5EF4-FFF2-40B4-BE49-F238E27FC236}">
                  <a16:creationId xmlns:a16="http://schemas.microsoft.com/office/drawing/2014/main" id="{0C513E9E-B248-2B30-806B-0E5AD78E1F84}"/>
                </a:ext>
              </a:extLst>
            </p:cNvPr>
            <p:cNvSpPr txBox="1"/>
            <p:nvPr/>
          </p:nvSpPr>
          <p:spPr bwMode="auto">
            <a:xfrm>
              <a:off x="5514279"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0" name="TextBox 59">
              <a:extLst>
                <a:ext uri="{FF2B5EF4-FFF2-40B4-BE49-F238E27FC236}">
                  <a16:creationId xmlns:a16="http://schemas.microsoft.com/office/drawing/2014/main" id="{A16D3021-D71F-B7B5-1201-1450669731E1}"/>
                </a:ext>
              </a:extLst>
            </p:cNvPr>
            <p:cNvSpPr txBox="1"/>
            <p:nvPr/>
          </p:nvSpPr>
          <p:spPr bwMode="auto">
            <a:xfrm>
              <a:off x="6285502" y="5045576"/>
              <a:ext cx="173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62" name="Freeform: Shape 61">
            <a:extLst>
              <a:ext uri="{FF2B5EF4-FFF2-40B4-BE49-F238E27FC236}">
                <a16:creationId xmlns:a16="http://schemas.microsoft.com/office/drawing/2014/main" id="{060B5AD6-FD31-6178-257B-D23B412B4407}"/>
              </a:ext>
            </a:extLst>
          </p:cNvPr>
          <p:cNvSpPr/>
          <p:nvPr/>
        </p:nvSpPr>
        <p:spPr bwMode="auto">
          <a:xfrm>
            <a:off x="3881438" y="1590675"/>
            <a:ext cx="6048375" cy="2395538"/>
          </a:xfrm>
          <a:custGeom>
            <a:avLst/>
            <a:gdLst>
              <a:gd name="connsiteX0" fmla="*/ 6048375 w 6048375"/>
              <a:gd name="connsiteY0" fmla="*/ 2395538 h 2395538"/>
              <a:gd name="connsiteX1" fmla="*/ 3652837 w 6048375"/>
              <a:gd name="connsiteY1" fmla="*/ 2395538 h 2395538"/>
              <a:gd name="connsiteX2" fmla="*/ 3652837 w 6048375"/>
              <a:gd name="connsiteY2" fmla="*/ 2219325 h 2395538"/>
              <a:gd name="connsiteX3" fmla="*/ 3352800 w 6048375"/>
              <a:gd name="connsiteY3" fmla="*/ 2219325 h 2395538"/>
              <a:gd name="connsiteX4" fmla="*/ 3352800 w 6048375"/>
              <a:gd name="connsiteY4" fmla="*/ 2043113 h 2395538"/>
              <a:gd name="connsiteX5" fmla="*/ 3148012 w 6048375"/>
              <a:gd name="connsiteY5" fmla="*/ 2043113 h 2395538"/>
              <a:gd name="connsiteX6" fmla="*/ 3148012 w 6048375"/>
              <a:gd name="connsiteY6" fmla="*/ 1905000 h 2395538"/>
              <a:gd name="connsiteX7" fmla="*/ 2181225 w 6048375"/>
              <a:gd name="connsiteY7" fmla="*/ 1905000 h 2395538"/>
              <a:gd name="connsiteX8" fmla="*/ 2181225 w 6048375"/>
              <a:gd name="connsiteY8" fmla="*/ 1776413 h 2395538"/>
              <a:gd name="connsiteX9" fmla="*/ 2062162 w 6048375"/>
              <a:gd name="connsiteY9" fmla="*/ 1776413 h 2395538"/>
              <a:gd name="connsiteX10" fmla="*/ 2062162 w 6048375"/>
              <a:gd name="connsiteY10" fmla="*/ 1666875 h 2395538"/>
              <a:gd name="connsiteX11" fmla="*/ 1919287 w 6048375"/>
              <a:gd name="connsiteY11" fmla="*/ 1666875 h 2395538"/>
              <a:gd name="connsiteX12" fmla="*/ 1919287 w 6048375"/>
              <a:gd name="connsiteY12" fmla="*/ 1562100 h 2395538"/>
              <a:gd name="connsiteX13" fmla="*/ 1866900 w 6048375"/>
              <a:gd name="connsiteY13" fmla="*/ 1562100 h 2395538"/>
              <a:gd name="connsiteX14" fmla="*/ 1866900 w 6048375"/>
              <a:gd name="connsiteY14" fmla="*/ 1457325 h 2395538"/>
              <a:gd name="connsiteX15" fmla="*/ 1714500 w 6048375"/>
              <a:gd name="connsiteY15" fmla="*/ 1457325 h 2395538"/>
              <a:gd name="connsiteX16" fmla="*/ 1714500 w 6048375"/>
              <a:gd name="connsiteY16" fmla="*/ 1357313 h 2395538"/>
              <a:gd name="connsiteX17" fmla="*/ 1695450 w 6048375"/>
              <a:gd name="connsiteY17" fmla="*/ 1357313 h 2395538"/>
              <a:gd name="connsiteX18" fmla="*/ 1695450 w 6048375"/>
              <a:gd name="connsiteY18" fmla="*/ 1252538 h 2395538"/>
              <a:gd name="connsiteX19" fmla="*/ 1628775 w 6048375"/>
              <a:gd name="connsiteY19" fmla="*/ 1252538 h 2395538"/>
              <a:gd name="connsiteX20" fmla="*/ 1628775 w 6048375"/>
              <a:gd name="connsiteY20" fmla="*/ 1152525 h 2395538"/>
              <a:gd name="connsiteX21" fmla="*/ 1428750 w 6048375"/>
              <a:gd name="connsiteY21" fmla="*/ 1152525 h 2395538"/>
              <a:gd name="connsiteX22" fmla="*/ 1428750 w 6048375"/>
              <a:gd name="connsiteY22" fmla="*/ 1066800 h 2395538"/>
              <a:gd name="connsiteX23" fmla="*/ 1333500 w 6048375"/>
              <a:gd name="connsiteY23" fmla="*/ 1066800 h 2395538"/>
              <a:gd name="connsiteX24" fmla="*/ 1333500 w 6048375"/>
              <a:gd name="connsiteY24" fmla="*/ 966788 h 2395538"/>
              <a:gd name="connsiteX25" fmla="*/ 1247775 w 6048375"/>
              <a:gd name="connsiteY25" fmla="*/ 966788 h 2395538"/>
              <a:gd name="connsiteX26" fmla="*/ 1247775 w 6048375"/>
              <a:gd name="connsiteY26" fmla="*/ 885825 h 2395538"/>
              <a:gd name="connsiteX27" fmla="*/ 1223962 w 6048375"/>
              <a:gd name="connsiteY27" fmla="*/ 885825 h 2395538"/>
              <a:gd name="connsiteX28" fmla="*/ 1223962 w 6048375"/>
              <a:gd name="connsiteY28" fmla="*/ 776288 h 2395538"/>
              <a:gd name="connsiteX29" fmla="*/ 1171575 w 6048375"/>
              <a:gd name="connsiteY29" fmla="*/ 776288 h 2395538"/>
              <a:gd name="connsiteX30" fmla="*/ 1171575 w 6048375"/>
              <a:gd name="connsiteY30" fmla="*/ 676275 h 2395538"/>
              <a:gd name="connsiteX31" fmla="*/ 1138237 w 6048375"/>
              <a:gd name="connsiteY31" fmla="*/ 676275 h 2395538"/>
              <a:gd name="connsiteX32" fmla="*/ 1138237 w 6048375"/>
              <a:gd name="connsiteY32" fmla="*/ 585788 h 2395538"/>
              <a:gd name="connsiteX33" fmla="*/ 1076325 w 6048375"/>
              <a:gd name="connsiteY33" fmla="*/ 585788 h 2395538"/>
              <a:gd name="connsiteX34" fmla="*/ 1076325 w 6048375"/>
              <a:gd name="connsiteY34" fmla="*/ 481013 h 2395538"/>
              <a:gd name="connsiteX35" fmla="*/ 1042987 w 6048375"/>
              <a:gd name="connsiteY35" fmla="*/ 481013 h 2395538"/>
              <a:gd name="connsiteX36" fmla="*/ 1042987 w 6048375"/>
              <a:gd name="connsiteY36" fmla="*/ 390525 h 2395538"/>
              <a:gd name="connsiteX37" fmla="*/ 942975 w 6048375"/>
              <a:gd name="connsiteY37" fmla="*/ 390525 h 2395538"/>
              <a:gd name="connsiteX38" fmla="*/ 942975 w 6048375"/>
              <a:gd name="connsiteY38" fmla="*/ 309563 h 2395538"/>
              <a:gd name="connsiteX39" fmla="*/ 871537 w 6048375"/>
              <a:gd name="connsiteY39" fmla="*/ 309563 h 2395538"/>
              <a:gd name="connsiteX40" fmla="*/ 871537 w 6048375"/>
              <a:gd name="connsiteY40" fmla="*/ 238125 h 2395538"/>
              <a:gd name="connsiteX41" fmla="*/ 728662 w 6048375"/>
              <a:gd name="connsiteY41" fmla="*/ 238125 h 2395538"/>
              <a:gd name="connsiteX42" fmla="*/ 728662 w 6048375"/>
              <a:gd name="connsiteY42" fmla="*/ 138113 h 2395538"/>
              <a:gd name="connsiteX43" fmla="*/ 328612 w 6048375"/>
              <a:gd name="connsiteY43" fmla="*/ 138113 h 2395538"/>
              <a:gd name="connsiteX44" fmla="*/ 328612 w 6048375"/>
              <a:gd name="connsiteY44" fmla="*/ 71438 h 2395538"/>
              <a:gd name="connsiteX45" fmla="*/ 0 w 6048375"/>
              <a:gd name="connsiteY45" fmla="*/ 71438 h 2395538"/>
              <a:gd name="connsiteX46" fmla="*/ 0 w 6048375"/>
              <a:gd name="connsiteY46" fmla="*/ 0 h 239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48375" h="2395538">
                <a:moveTo>
                  <a:pt x="6048375" y="2395538"/>
                </a:moveTo>
                <a:lnTo>
                  <a:pt x="3652837" y="2395538"/>
                </a:lnTo>
                <a:lnTo>
                  <a:pt x="3652837" y="2219325"/>
                </a:lnTo>
                <a:lnTo>
                  <a:pt x="3352800" y="2219325"/>
                </a:lnTo>
                <a:lnTo>
                  <a:pt x="3352800" y="2043113"/>
                </a:lnTo>
                <a:lnTo>
                  <a:pt x="3148012" y="2043113"/>
                </a:lnTo>
                <a:lnTo>
                  <a:pt x="3148012" y="1905000"/>
                </a:lnTo>
                <a:lnTo>
                  <a:pt x="2181225" y="1905000"/>
                </a:lnTo>
                <a:lnTo>
                  <a:pt x="2181225" y="1776413"/>
                </a:lnTo>
                <a:lnTo>
                  <a:pt x="2062162" y="1776413"/>
                </a:lnTo>
                <a:lnTo>
                  <a:pt x="2062162" y="1666875"/>
                </a:lnTo>
                <a:lnTo>
                  <a:pt x="1919287" y="1666875"/>
                </a:lnTo>
                <a:lnTo>
                  <a:pt x="1919287" y="1562100"/>
                </a:lnTo>
                <a:lnTo>
                  <a:pt x="1866900" y="1562100"/>
                </a:lnTo>
                <a:lnTo>
                  <a:pt x="1866900" y="1457325"/>
                </a:lnTo>
                <a:lnTo>
                  <a:pt x="1714500" y="1457325"/>
                </a:lnTo>
                <a:lnTo>
                  <a:pt x="1714500" y="1357313"/>
                </a:lnTo>
                <a:lnTo>
                  <a:pt x="1695450" y="1357313"/>
                </a:lnTo>
                <a:lnTo>
                  <a:pt x="1695450" y="1252538"/>
                </a:lnTo>
                <a:lnTo>
                  <a:pt x="1628775" y="1252538"/>
                </a:lnTo>
                <a:lnTo>
                  <a:pt x="1628775" y="1152525"/>
                </a:lnTo>
                <a:lnTo>
                  <a:pt x="1428750" y="1152525"/>
                </a:lnTo>
                <a:lnTo>
                  <a:pt x="1428750" y="1066800"/>
                </a:lnTo>
                <a:lnTo>
                  <a:pt x="1333500" y="1066800"/>
                </a:lnTo>
                <a:lnTo>
                  <a:pt x="1333500" y="966788"/>
                </a:lnTo>
                <a:lnTo>
                  <a:pt x="1247775" y="966788"/>
                </a:lnTo>
                <a:lnTo>
                  <a:pt x="1247775" y="885825"/>
                </a:lnTo>
                <a:lnTo>
                  <a:pt x="1223962" y="885825"/>
                </a:lnTo>
                <a:lnTo>
                  <a:pt x="1223962" y="776288"/>
                </a:lnTo>
                <a:lnTo>
                  <a:pt x="1171575" y="776288"/>
                </a:lnTo>
                <a:lnTo>
                  <a:pt x="1171575" y="676275"/>
                </a:lnTo>
                <a:lnTo>
                  <a:pt x="1138237" y="676275"/>
                </a:lnTo>
                <a:lnTo>
                  <a:pt x="1138237" y="585788"/>
                </a:lnTo>
                <a:lnTo>
                  <a:pt x="1076325" y="585788"/>
                </a:lnTo>
                <a:lnTo>
                  <a:pt x="1076325" y="481013"/>
                </a:lnTo>
                <a:lnTo>
                  <a:pt x="1042987" y="481013"/>
                </a:lnTo>
                <a:lnTo>
                  <a:pt x="1042987" y="390525"/>
                </a:lnTo>
                <a:lnTo>
                  <a:pt x="942975" y="390525"/>
                </a:lnTo>
                <a:lnTo>
                  <a:pt x="942975" y="309563"/>
                </a:lnTo>
                <a:lnTo>
                  <a:pt x="871537" y="309563"/>
                </a:lnTo>
                <a:lnTo>
                  <a:pt x="871537" y="238125"/>
                </a:lnTo>
                <a:lnTo>
                  <a:pt x="728662" y="238125"/>
                </a:lnTo>
                <a:lnTo>
                  <a:pt x="728662" y="138113"/>
                </a:lnTo>
                <a:lnTo>
                  <a:pt x="328612" y="138113"/>
                </a:lnTo>
                <a:lnTo>
                  <a:pt x="328612" y="71438"/>
                </a:lnTo>
                <a:lnTo>
                  <a:pt x="0" y="71438"/>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238" name="Group 9237">
            <a:extLst>
              <a:ext uri="{FF2B5EF4-FFF2-40B4-BE49-F238E27FC236}">
                <a16:creationId xmlns:a16="http://schemas.microsoft.com/office/drawing/2014/main" id="{CD83962B-F8A2-5517-0A00-B021478E407D}"/>
              </a:ext>
            </a:extLst>
          </p:cNvPr>
          <p:cNvGrpSpPr/>
          <p:nvPr/>
        </p:nvGrpSpPr>
        <p:grpSpPr>
          <a:xfrm>
            <a:off x="3357086" y="1495425"/>
            <a:ext cx="6565696" cy="2490788"/>
            <a:chOff x="3357086" y="1495425"/>
            <a:chExt cx="6565696" cy="2490788"/>
          </a:xfrm>
        </p:grpSpPr>
        <p:cxnSp>
          <p:nvCxnSpPr>
            <p:cNvPr id="63" name="Straight Connector 62">
              <a:extLst>
                <a:ext uri="{FF2B5EF4-FFF2-40B4-BE49-F238E27FC236}">
                  <a16:creationId xmlns:a16="http://schemas.microsoft.com/office/drawing/2014/main" id="{2B89EAF3-82A3-19FA-944A-965FD62771E5}"/>
                </a:ext>
              </a:extLst>
            </p:cNvPr>
            <p:cNvCxnSpPr/>
            <p:nvPr/>
          </p:nvCxnSpPr>
          <p:spPr bwMode="auto">
            <a:xfrm>
              <a:off x="6522358" y="3414711"/>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A29310FD-0438-A6E3-6FE2-0F3EA5F591AD}"/>
                </a:ext>
              </a:extLst>
            </p:cNvPr>
            <p:cNvCxnSpPr/>
            <p:nvPr/>
          </p:nvCxnSpPr>
          <p:spPr bwMode="auto">
            <a:xfrm>
              <a:off x="6765245" y="3414711"/>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8D824E08-A258-5577-076D-98B6F544A6FD}"/>
                </a:ext>
              </a:extLst>
            </p:cNvPr>
            <p:cNvCxnSpPr/>
            <p:nvPr/>
          </p:nvCxnSpPr>
          <p:spPr bwMode="auto">
            <a:xfrm>
              <a:off x="7103383" y="354271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F9186E1C-0546-EB11-7971-CDB0A3869062}"/>
                </a:ext>
              </a:extLst>
            </p:cNvPr>
            <p:cNvCxnSpPr/>
            <p:nvPr/>
          </p:nvCxnSpPr>
          <p:spPr bwMode="auto">
            <a:xfrm>
              <a:off x="7379608" y="370440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85E17F8B-E570-0357-A043-2FAD157F69F1}"/>
                </a:ext>
              </a:extLst>
            </p:cNvPr>
            <p:cNvCxnSpPr/>
            <p:nvPr/>
          </p:nvCxnSpPr>
          <p:spPr bwMode="auto">
            <a:xfrm>
              <a:off x="8665483"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1" name="Straight Connector 9220">
              <a:extLst>
                <a:ext uri="{FF2B5EF4-FFF2-40B4-BE49-F238E27FC236}">
                  <a16:creationId xmlns:a16="http://schemas.microsoft.com/office/drawing/2014/main" id="{E4D75547-486F-552F-2C5F-CAEB02EE6800}"/>
                </a:ext>
              </a:extLst>
            </p:cNvPr>
            <p:cNvCxnSpPr/>
            <p:nvPr/>
          </p:nvCxnSpPr>
          <p:spPr bwMode="auto">
            <a:xfrm>
              <a:off x="8875033"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23E18AE9-57EB-4328-F241-A70422D28986}"/>
                </a:ext>
              </a:extLst>
            </p:cNvPr>
            <p:cNvCxnSpPr/>
            <p:nvPr/>
          </p:nvCxnSpPr>
          <p:spPr bwMode="auto">
            <a:xfrm>
              <a:off x="9132208"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3273E8E2-77D5-8E36-24AD-4ABE3471B49E}"/>
                </a:ext>
              </a:extLst>
            </p:cNvPr>
            <p:cNvCxnSpPr/>
            <p:nvPr/>
          </p:nvCxnSpPr>
          <p:spPr bwMode="auto">
            <a:xfrm>
              <a:off x="9698945"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3A3DD6CB-73DD-A23A-5DF5-B3FBC3B40B09}"/>
                </a:ext>
              </a:extLst>
            </p:cNvPr>
            <p:cNvCxnSpPr/>
            <p:nvPr/>
          </p:nvCxnSpPr>
          <p:spPr bwMode="auto">
            <a:xfrm>
              <a:off x="9837057"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37465EC7-1B88-638B-BB64-FB918D2618BE}"/>
                </a:ext>
              </a:extLst>
            </p:cNvPr>
            <p:cNvCxnSpPr/>
            <p:nvPr/>
          </p:nvCxnSpPr>
          <p:spPr bwMode="auto">
            <a:xfrm>
              <a:off x="9922782" y="3890963"/>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48C96662-2191-5407-0F39-0F3FFB9C28BB}"/>
                </a:ext>
              </a:extLst>
            </p:cNvPr>
            <p:cNvCxnSpPr/>
            <p:nvPr/>
          </p:nvCxnSpPr>
          <p:spPr bwMode="auto">
            <a:xfrm>
              <a:off x="6024090" y="3277515"/>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AA044460-42CA-58AF-EAB9-C57DF92DDF7E}"/>
                </a:ext>
              </a:extLst>
            </p:cNvPr>
            <p:cNvCxnSpPr/>
            <p:nvPr/>
          </p:nvCxnSpPr>
          <p:spPr bwMode="auto">
            <a:xfrm>
              <a:off x="5905029" y="3172739"/>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AB36C2C3-2156-7A1A-7440-56EF361E3FE2}"/>
                </a:ext>
              </a:extLst>
            </p:cNvPr>
            <p:cNvCxnSpPr/>
            <p:nvPr/>
          </p:nvCxnSpPr>
          <p:spPr bwMode="auto">
            <a:xfrm>
              <a:off x="5818424" y="3167976"/>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C0BF2B89-E86B-3CAD-2E5E-93586E01675B}"/>
                </a:ext>
              </a:extLst>
            </p:cNvPr>
            <p:cNvCxnSpPr/>
            <p:nvPr/>
          </p:nvCxnSpPr>
          <p:spPr bwMode="auto">
            <a:xfrm>
              <a:off x="4875448" y="1901150"/>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0822AA1C-397C-C3CE-3BBB-259D3FF4888B}"/>
                </a:ext>
              </a:extLst>
            </p:cNvPr>
            <p:cNvCxnSpPr/>
            <p:nvPr/>
          </p:nvCxnSpPr>
          <p:spPr bwMode="auto">
            <a:xfrm>
              <a:off x="4727812" y="173922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65FD9627-6E88-4F42-8FBD-1E9735F524E0}"/>
                </a:ext>
              </a:extLst>
            </p:cNvPr>
            <p:cNvCxnSpPr/>
            <p:nvPr/>
          </p:nvCxnSpPr>
          <p:spPr bwMode="auto">
            <a:xfrm>
              <a:off x="4470637" y="164397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1638ADA-4818-8461-7E3F-24E5EB803268}"/>
                </a:ext>
              </a:extLst>
            </p:cNvPr>
            <p:cNvCxnSpPr/>
            <p:nvPr/>
          </p:nvCxnSpPr>
          <p:spPr bwMode="auto">
            <a:xfrm>
              <a:off x="4415074" y="164397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41A26C18-D113-DE49-BBB3-FB679CFB1A31}"/>
                </a:ext>
              </a:extLst>
            </p:cNvPr>
            <p:cNvCxnSpPr/>
            <p:nvPr/>
          </p:nvCxnSpPr>
          <p:spPr bwMode="auto">
            <a:xfrm>
              <a:off x="4385453" y="164397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14127923-8CAE-1E85-D6FD-86508589272A}"/>
                </a:ext>
              </a:extLst>
            </p:cNvPr>
            <p:cNvCxnSpPr/>
            <p:nvPr/>
          </p:nvCxnSpPr>
          <p:spPr bwMode="auto">
            <a:xfrm>
              <a:off x="4153678" y="157217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C7A1D4F8-8380-FE4C-653F-F07B4A66BFD5}"/>
                </a:ext>
              </a:extLst>
            </p:cNvPr>
            <p:cNvCxnSpPr/>
            <p:nvPr/>
          </p:nvCxnSpPr>
          <p:spPr bwMode="auto">
            <a:xfrm>
              <a:off x="4134628" y="1572178"/>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6983FD9E-A914-C16C-6A5E-F1EE168699C5}"/>
                </a:ext>
              </a:extLst>
            </p:cNvPr>
            <p:cNvCxnSpPr/>
            <p:nvPr/>
          </p:nvCxnSpPr>
          <p:spPr bwMode="auto">
            <a:xfrm>
              <a:off x="3375660" y="1495425"/>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1792398F-617F-A865-7A47-BDBDBD39525F}"/>
                </a:ext>
              </a:extLst>
            </p:cNvPr>
            <p:cNvCxnSpPr/>
            <p:nvPr/>
          </p:nvCxnSpPr>
          <p:spPr bwMode="auto">
            <a:xfrm>
              <a:off x="3357086" y="1495425"/>
              <a:ext cx="0" cy="95250"/>
            </a:xfrm>
            <a:prstGeom prst="line">
              <a:avLst/>
            </a:prstGeom>
            <a:noFill/>
            <a:ln w="28575" cap="flat" cmpd="sng" algn="ctr">
              <a:solidFill>
                <a:schemeClr val="accent3"/>
              </a:solidFill>
              <a:prstDash val="solid"/>
              <a:round/>
              <a:headEnd type="none" w="med" len="med"/>
              <a:tailEnd type="none" w="med" len="med"/>
            </a:ln>
            <a:effectLst/>
          </p:spPr>
        </p:cxnSp>
      </p:grpSp>
      <p:sp>
        <p:nvSpPr>
          <p:cNvPr id="9239" name="Freeform: Shape 9238">
            <a:extLst>
              <a:ext uri="{FF2B5EF4-FFF2-40B4-BE49-F238E27FC236}">
                <a16:creationId xmlns:a16="http://schemas.microsoft.com/office/drawing/2014/main" id="{FBC2390C-8686-0331-BFD2-9DB9F9F7EAF7}"/>
              </a:ext>
            </a:extLst>
          </p:cNvPr>
          <p:cNvSpPr/>
          <p:nvPr/>
        </p:nvSpPr>
        <p:spPr bwMode="auto">
          <a:xfrm>
            <a:off x="3371850" y="1581150"/>
            <a:ext cx="6300788" cy="2967038"/>
          </a:xfrm>
          <a:custGeom>
            <a:avLst/>
            <a:gdLst>
              <a:gd name="connsiteX0" fmla="*/ 6300788 w 6300788"/>
              <a:gd name="connsiteY0" fmla="*/ 2967038 h 2967038"/>
              <a:gd name="connsiteX1" fmla="*/ 5715000 w 6300788"/>
              <a:gd name="connsiteY1" fmla="*/ 2967038 h 2967038"/>
              <a:gd name="connsiteX2" fmla="*/ 5715000 w 6300788"/>
              <a:gd name="connsiteY2" fmla="*/ 2705100 h 2967038"/>
              <a:gd name="connsiteX3" fmla="*/ 4938713 w 6300788"/>
              <a:gd name="connsiteY3" fmla="*/ 2705100 h 2967038"/>
              <a:gd name="connsiteX4" fmla="*/ 4938713 w 6300788"/>
              <a:gd name="connsiteY4" fmla="*/ 2419350 h 2967038"/>
              <a:gd name="connsiteX5" fmla="*/ 4310063 w 6300788"/>
              <a:gd name="connsiteY5" fmla="*/ 2419350 h 2967038"/>
              <a:gd name="connsiteX6" fmla="*/ 4310063 w 6300788"/>
              <a:gd name="connsiteY6" fmla="*/ 2138363 h 2967038"/>
              <a:gd name="connsiteX7" fmla="*/ 2928938 w 6300788"/>
              <a:gd name="connsiteY7" fmla="*/ 2138363 h 2967038"/>
              <a:gd name="connsiteX8" fmla="*/ 2928938 w 6300788"/>
              <a:gd name="connsiteY8" fmla="*/ 1990725 h 2967038"/>
              <a:gd name="connsiteX9" fmla="*/ 2881313 w 6300788"/>
              <a:gd name="connsiteY9" fmla="*/ 1990725 h 2967038"/>
              <a:gd name="connsiteX10" fmla="*/ 2881313 w 6300788"/>
              <a:gd name="connsiteY10" fmla="*/ 1828800 h 2967038"/>
              <a:gd name="connsiteX11" fmla="*/ 2847975 w 6300788"/>
              <a:gd name="connsiteY11" fmla="*/ 1828800 h 2967038"/>
              <a:gd name="connsiteX12" fmla="*/ 2847975 w 6300788"/>
              <a:gd name="connsiteY12" fmla="*/ 1676400 h 2967038"/>
              <a:gd name="connsiteX13" fmla="*/ 2733675 w 6300788"/>
              <a:gd name="connsiteY13" fmla="*/ 1676400 h 2967038"/>
              <a:gd name="connsiteX14" fmla="*/ 2733675 w 6300788"/>
              <a:gd name="connsiteY14" fmla="*/ 1509713 h 2967038"/>
              <a:gd name="connsiteX15" fmla="*/ 2452688 w 6300788"/>
              <a:gd name="connsiteY15" fmla="*/ 1509713 h 2967038"/>
              <a:gd name="connsiteX16" fmla="*/ 2452688 w 6300788"/>
              <a:gd name="connsiteY16" fmla="*/ 1362075 h 2967038"/>
              <a:gd name="connsiteX17" fmla="*/ 2381250 w 6300788"/>
              <a:gd name="connsiteY17" fmla="*/ 1362075 h 2967038"/>
              <a:gd name="connsiteX18" fmla="*/ 2381250 w 6300788"/>
              <a:gd name="connsiteY18" fmla="*/ 1238250 h 2967038"/>
              <a:gd name="connsiteX19" fmla="*/ 1981200 w 6300788"/>
              <a:gd name="connsiteY19" fmla="*/ 1238250 h 2967038"/>
              <a:gd name="connsiteX20" fmla="*/ 1981200 w 6300788"/>
              <a:gd name="connsiteY20" fmla="*/ 1123950 h 2967038"/>
              <a:gd name="connsiteX21" fmla="*/ 1981200 w 6300788"/>
              <a:gd name="connsiteY21" fmla="*/ 1004888 h 2967038"/>
              <a:gd name="connsiteX22" fmla="*/ 1943100 w 6300788"/>
              <a:gd name="connsiteY22" fmla="*/ 1004888 h 2967038"/>
              <a:gd name="connsiteX23" fmla="*/ 1943100 w 6300788"/>
              <a:gd name="connsiteY23" fmla="*/ 895350 h 2967038"/>
              <a:gd name="connsiteX24" fmla="*/ 1819275 w 6300788"/>
              <a:gd name="connsiteY24" fmla="*/ 895350 h 2967038"/>
              <a:gd name="connsiteX25" fmla="*/ 1819275 w 6300788"/>
              <a:gd name="connsiteY25" fmla="*/ 771525 h 2967038"/>
              <a:gd name="connsiteX26" fmla="*/ 1776413 w 6300788"/>
              <a:gd name="connsiteY26" fmla="*/ 771525 h 2967038"/>
              <a:gd name="connsiteX27" fmla="*/ 1776413 w 6300788"/>
              <a:gd name="connsiteY27" fmla="*/ 681038 h 2967038"/>
              <a:gd name="connsiteX28" fmla="*/ 1552575 w 6300788"/>
              <a:gd name="connsiteY28" fmla="*/ 681038 h 2967038"/>
              <a:gd name="connsiteX29" fmla="*/ 1552575 w 6300788"/>
              <a:gd name="connsiteY29" fmla="*/ 571500 h 2967038"/>
              <a:gd name="connsiteX30" fmla="*/ 1366838 w 6300788"/>
              <a:gd name="connsiteY30" fmla="*/ 571500 h 2967038"/>
              <a:gd name="connsiteX31" fmla="*/ 1366838 w 6300788"/>
              <a:gd name="connsiteY31" fmla="*/ 481013 h 2967038"/>
              <a:gd name="connsiteX32" fmla="*/ 1247775 w 6300788"/>
              <a:gd name="connsiteY32" fmla="*/ 481013 h 2967038"/>
              <a:gd name="connsiteX33" fmla="*/ 1247775 w 6300788"/>
              <a:gd name="connsiteY33" fmla="*/ 409575 h 2967038"/>
              <a:gd name="connsiteX34" fmla="*/ 1062038 w 6300788"/>
              <a:gd name="connsiteY34" fmla="*/ 409575 h 2967038"/>
              <a:gd name="connsiteX35" fmla="*/ 1062038 w 6300788"/>
              <a:gd name="connsiteY35" fmla="*/ 319088 h 2967038"/>
              <a:gd name="connsiteX36" fmla="*/ 962025 w 6300788"/>
              <a:gd name="connsiteY36" fmla="*/ 319088 h 2967038"/>
              <a:gd name="connsiteX37" fmla="*/ 962025 w 6300788"/>
              <a:gd name="connsiteY37" fmla="*/ 233363 h 2967038"/>
              <a:gd name="connsiteX38" fmla="*/ 923925 w 6300788"/>
              <a:gd name="connsiteY38" fmla="*/ 233363 h 2967038"/>
              <a:gd name="connsiteX39" fmla="*/ 923925 w 6300788"/>
              <a:gd name="connsiteY39" fmla="*/ 147638 h 2967038"/>
              <a:gd name="connsiteX40" fmla="*/ 833438 w 6300788"/>
              <a:gd name="connsiteY40" fmla="*/ 147638 h 2967038"/>
              <a:gd name="connsiteX41" fmla="*/ 833438 w 6300788"/>
              <a:gd name="connsiteY41" fmla="*/ 76200 h 2967038"/>
              <a:gd name="connsiteX42" fmla="*/ 590550 w 6300788"/>
              <a:gd name="connsiteY42" fmla="*/ 76200 h 2967038"/>
              <a:gd name="connsiteX43" fmla="*/ 590550 w 6300788"/>
              <a:gd name="connsiteY43" fmla="*/ 0 h 2967038"/>
              <a:gd name="connsiteX44" fmla="*/ 0 w 6300788"/>
              <a:gd name="connsiteY44" fmla="*/ 0 h 296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300788" h="2967038">
                <a:moveTo>
                  <a:pt x="6300788" y="2967038"/>
                </a:moveTo>
                <a:lnTo>
                  <a:pt x="5715000" y="2967038"/>
                </a:lnTo>
                <a:lnTo>
                  <a:pt x="5715000" y="2705100"/>
                </a:lnTo>
                <a:lnTo>
                  <a:pt x="4938713" y="2705100"/>
                </a:lnTo>
                <a:lnTo>
                  <a:pt x="4938713" y="2419350"/>
                </a:lnTo>
                <a:lnTo>
                  <a:pt x="4310063" y="2419350"/>
                </a:lnTo>
                <a:lnTo>
                  <a:pt x="4310063" y="2138363"/>
                </a:lnTo>
                <a:lnTo>
                  <a:pt x="2928938" y="2138363"/>
                </a:lnTo>
                <a:lnTo>
                  <a:pt x="2928938" y="1990725"/>
                </a:lnTo>
                <a:lnTo>
                  <a:pt x="2881313" y="1990725"/>
                </a:lnTo>
                <a:lnTo>
                  <a:pt x="2881313" y="1828800"/>
                </a:lnTo>
                <a:lnTo>
                  <a:pt x="2847975" y="1828800"/>
                </a:lnTo>
                <a:lnTo>
                  <a:pt x="2847975" y="1676400"/>
                </a:lnTo>
                <a:lnTo>
                  <a:pt x="2733675" y="1676400"/>
                </a:lnTo>
                <a:lnTo>
                  <a:pt x="2733675" y="1509713"/>
                </a:lnTo>
                <a:lnTo>
                  <a:pt x="2452688" y="1509713"/>
                </a:lnTo>
                <a:lnTo>
                  <a:pt x="2452688" y="1362075"/>
                </a:lnTo>
                <a:lnTo>
                  <a:pt x="2381250" y="1362075"/>
                </a:lnTo>
                <a:lnTo>
                  <a:pt x="2381250" y="1238250"/>
                </a:lnTo>
                <a:lnTo>
                  <a:pt x="1981200" y="1238250"/>
                </a:lnTo>
                <a:lnTo>
                  <a:pt x="1981200" y="1123950"/>
                </a:lnTo>
                <a:lnTo>
                  <a:pt x="1981200" y="1004888"/>
                </a:lnTo>
                <a:lnTo>
                  <a:pt x="1943100" y="1004888"/>
                </a:lnTo>
                <a:lnTo>
                  <a:pt x="1943100" y="895350"/>
                </a:lnTo>
                <a:lnTo>
                  <a:pt x="1819275" y="895350"/>
                </a:lnTo>
                <a:lnTo>
                  <a:pt x="1819275" y="771525"/>
                </a:lnTo>
                <a:lnTo>
                  <a:pt x="1776413" y="771525"/>
                </a:lnTo>
                <a:lnTo>
                  <a:pt x="1776413" y="681038"/>
                </a:lnTo>
                <a:lnTo>
                  <a:pt x="1552575" y="681038"/>
                </a:lnTo>
                <a:lnTo>
                  <a:pt x="1552575" y="571500"/>
                </a:lnTo>
                <a:lnTo>
                  <a:pt x="1366838" y="571500"/>
                </a:lnTo>
                <a:lnTo>
                  <a:pt x="1366838" y="481013"/>
                </a:lnTo>
                <a:lnTo>
                  <a:pt x="1247775" y="481013"/>
                </a:lnTo>
                <a:lnTo>
                  <a:pt x="1247775" y="409575"/>
                </a:lnTo>
                <a:lnTo>
                  <a:pt x="1062038" y="409575"/>
                </a:lnTo>
                <a:lnTo>
                  <a:pt x="1062038" y="319088"/>
                </a:lnTo>
                <a:lnTo>
                  <a:pt x="962025" y="319088"/>
                </a:lnTo>
                <a:lnTo>
                  <a:pt x="962025" y="233363"/>
                </a:lnTo>
                <a:lnTo>
                  <a:pt x="923925" y="233363"/>
                </a:lnTo>
                <a:lnTo>
                  <a:pt x="923925" y="147638"/>
                </a:lnTo>
                <a:lnTo>
                  <a:pt x="833438" y="147638"/>
                </a:lnTo>
                <a:lnTo>
                  <a:pt x="833438" y="76200"/>
                </a:lnTo>
                <a:lnTo>
                  <a:pt x="590550" y="76200"/>
                </a:lnTo>
                <a:lnTo>
                  <a:pt x="590550"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9270" name="Group 9269">
            <a:extLst>
              <a:ext uri="{FF2B5EF4-FFF2-40B4-BE49-F238E27FC236}">
                <a16:creationId xmlns:a16="http://schemas.microsoft.com/office/drawing/2014/main" id="{A0009173-6D8C-B2A8-707D-4FC56DB07580}"/>
              </a:ext>
            </a:extLst>
          </p:cNvPr>
          <p:cNvGrpSpPr/>
          <p:nvPr/>
        </p:nvGrpSpPr>
        <p:grpSpPr>
          <a:xfrm>
            <a:off x="3480037" y="1495425"/>
            <a:ext cx="6192601" cy="3068761"/>
            <a:chOff x="3480037" y="1495425"/>
            <a:chExt cx="6192601" cy="3068761"/>
          </a:xfrm>
        </p:grpSpPr>
        <p:cxnSp>
          <p:nvCxnSpPr>
            <p:cNvPr id="9240" name="Straight Connector 9239">
              <a:extLst>
                <a:ext uri="{FF2B5EF4-FFF2-40B4-BE49-F238E27FC236}">
                  <a16:creationId xmlns:a16="http://schemas.microsoft.com/office/drawing/2014/main" id="{11DAB2BC-9881-F253-B731-B082631BD366}"/>
                </a:ext>
              </a:extLst>
            </p:cNvPr>
            <p:cNvCxnSpPr/>
            <p:nvPr/>
          </p:nvCxnSpPr>
          <p:spPr bwMode="auto">
            <a:xfrm>
              <a:off x="3480037"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AD00B6A3-C7A6-B3C2-5BEC-0FA3D82DAFF9}"/>
                </a:ext>
              </a:extLst>
            </p:cNvPr>
            <p:cNvCxnSpPr/>
            <p:nvPr/>
          </p:nvCxnSpPr>
          <p:spPr bwMode="auto">
            <a:xfrm>
              <a:off x="3649105"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E6CA6A37-5C57-5F34-568E-C41282D045D7}"/>
                </a:ext>
              </a:extLst>
            </p:cNvPr>
            <p:cNvCxnSpPr/>
            <p:nvPr/>
          </p:nvCxnSpPr>
          <p:spPr bwMode="auto">
            <a:xfrm>
              <a:off x="3784836"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81EB19F3-6B4B-7C27-BA3B-28D6BAAEFAD4}"/>
                </a:ext>
              </a:extLst>
            </p:cNvPr>
            <p:cNvCxnSpPr/>
            <p:nvPr/>
          </p:nvCxnSpPr>
          <p:spPr bwMode="auto">
            <a:xfrm>
              <a:off x="3815793"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28549B7D-CB05-EE4A-6849-FF25F4094CAF}"/>
                </a:ext>
              </a:extLst>
            </p:cNvPr>
            <p:cNvCxnSpPr/>
            <p:nvPr/>
          </p:nvCxnSpPr>
          <p:spPr bwMode="auto">
            <a:xfrm>
              <a:off x="3839606"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E8B6821C-A26C-ABD0-72F7-A749007977A9}"/>
                </a:ext>
              </a:extLst>
            </p:cNvPr>
            <p:cNvCxnSpPr/>
            <p:nvPr/>
          </p:nvCxnSpPr>
          <p:spPr bwMode="auto">
            <a:xfrm>
              <a:off x="3881438"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F8D2BC8-A038-FE03-EF72-63DF641A2F37}"/>
                </a:ext>
              </a:extLst>
            </p:cNvPr>
            <p:cNvCxnSpPr/>
            <p:nvPr/>
          </p:nvCxnSpPr>
          <p:spPr bwMode="auto">
            <a:xfrm>
              <a:off x="3926682" y="149542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BBA7527-8BFD-78E1-6150-C1A08BA536E6}"/>
                </a:ext>
              </a:extLst>
            </p:cNvPr>
            <p:cNvCxnSpPr/>
            <p:nvPr/>
          </p:nvCxnSpPr>
          <p:spPr bwMode="auto">
            <a:xfrm>
              <a:off x="3990976" y="15697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DA70CA60-4B19-C243-083A-762371B1CB52}"/>
                </a:ext>
              </a:extLst>
            </p:cNvPr>
            <p:cNvCxnSpPr/>
            <p:nvPr/>
          </p:nvCxnSpPr>
          <p:spPr bwMode="auto">
            <a:xfrm>
              <a:off x="4007645" y="15697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D290F4A6-E9BE-1EE5-FF8E-03B13D341299}"/>
                </a:ext>
              </a:extLst>
            </p:cNvPr>
            <p:cNvCxnSpPr/>
            <p:nvPr/>
          </p:nvCxnSpPr>
          <p:spPr bwMode="auto">
            <a:xfrm>
              <a:off x="4033839" y="15697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C91DABD7-8A33-74C5-FAFC-D5EC522E5EE6}"/>
                </a:ext>
              </a:extLst>
            </p:cNvPr>
            <p:cNvCxnSpPr/>
            <p:nvPr/>
          </p:nvCxnSpPr>
          <p:spPr bwMode="auto">
            <a:xfrm>
              <a:off x="4468257" y="190115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0EDFFFE7-6E96-1319-70A8-F8660CDC9DE8}"/>
                </a:ext>
              </a:extLst>
            </p:cNvPr>
            <p:cNvCxnSpPr/>
            <p:nvPr/>
          </p:nvCxnSpPr>
          <p:spPr bwMode="auto">
            <a:xfrm>
              <a:off x="4599226" y="190115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77D7B8F3-8365-CED0-01D7-597DD86EFFCD}"/>
                </a:ext>
              </a:extLst>
            </p:cNvPr>
            <p:cNvCxnSpPr/>
            <p:nvPr/>
          </p:nvCxnSpPr>
          <p:spPr bwMode="auto">
            <a:xfrm>
              <a:off x="4646851" y="19753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320C86E7-EE0C-3528-6FEC-EA9E382AB754}"/>
                </a:ext>
              </a:extLst>
            </p:cNvPr>
            <p:cNvCxnSpPr/>
            <p:nvPr/>
          </p:nvCxnSpPr>
          <p:spPr bwMode="auto">
            <a:xfrm>
              <a:off x="4675426" y="19753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0A59EE26-10BE-4A7F-B1D9-A38AA0106917}"/>
                </a:ext>
              </a:extLst>
            </p:cNvPr>
            <p:cNvCxnSpPr/>
            <p:nvPr/>
          </p:nvCxnSpPr>
          <p:spPr bwMode="auto">
            <a:xfrm>
              <a:off x="4701620" y="19753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F7B841AD-2A1F-1C68-E6E3-DFC64F4E4622}"/>
                </a:ext>
              </a:extLst>
            </p:cNvPr>
            <p:cNvCxnSpPr/>
            <p:nvPr/>
          </p:nvCxnSpPr>
          <p:spPr bwMode="auto">
            <a:xfrm>
              <a:off x="4789726" y="2051432"/>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DEF2C3B9-A858-9388-4571-2E7F84068CAA}"/>
                </a:ext>
              </a:extLst>
            </p:cNvPr>
            <p:cNvCxnSpPr/>
            <p:nvPr/>
          </p:nvCxnSpPr>
          <p:spPr bwMode="auto">
            <a:xfrm>
              <a:off x="4832588" y="2051432"/>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2D0BBF61-53CF-BE5E-EB80-602BD8C092D6}"/>
                </a:ext>
              </a:extLst>
            </p:cNvPr>
            <p:cNvCxnSpPr/>
            <p:nvPr/>
          </p:nvCxnSpPr>
          <p:spPr bwMode="auto">
            <a:xfrm>
              <a:off x="4994513" y="2172876"/>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8232A685-CC5E-8953-E610-7266E3A09AD9}"/>
                </a:ext>
              </a:extLst>
            </p:cNvPr>
            <p:cNvCxnSpPr/>
            <p:nvPr/>
          </p:nvCxnSpPr>
          <p:spPr bwMode="auto">
            <a:xfrm>
              <a:off x="5277882" y="239510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10EF01A5-EE7E-A65F-6A90-790C4717728B}"/>
                </a:ext>
              </a:extLst>
            </p:cNvPr>
            <p:cNvCxnSpPr/>
            <p:nvPr/>
          </p:nvCxnSpPr>
          <p:spPr bwMode="auto">
            <a:xfrm>
              <a:off x="5599209" y="27297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CE47BB99-4657-BE34-4C85-AA8584CD6465}"/>
                </a:ext>
              </a:extLst>
            </p:cNvPr>
            <p:cNvCxnSpPr/>
            <p:nvPr/>
          </p:nvCxnSpPr>
          <p:spPr bwMode="auto">
            <a:xfrm>
              <a:off x="5658740" y="2729720"/>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1FE2F574-4DDB-AD7E-5E9F-833D282CF6A4}"/>
                </a:ext>
              </a:extLst>
            </p:cNvPr>
            <p:cNvCxnSpPr/>
            <p:nvPr/>
          </p:nvCxnSpPr>
          <p:spPr bwMode="auto">
            <a:xfrm>
              <a:off x="5170583" y="2268126"/>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EBB2CA5D-D501-3E28-6E2F-210411EEE358}"/>
                </a:ext>
              </a:extLst>
            </p:cNvPr>
            <p:cNvCxnSpPr/>
            <p:nvPr/>
          </p:nvCxnSpPr>
          <p:spPr bwMode="auto">
            <a:xfrm>
              <a:off x="5778009" y="2856295"/>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3A99E5B-DFBB-61E8-93EE-5E0EE5D31CAE}"/>
                </a:ext>
              </a:extLst>
            </p:cNvPr>
            <p:cNvCxnSpPr/>
            <p:nvPr/>
          </p:nvCxnSpPr>
          <p:spPr bwMode="auto">
            <a:xfrm>
              <a:off x="6089953" y="3012191"/>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2A0E8D0D-5B76-1B22-65D0-320A034AC170}"/>
                </a:ext>
              </a:extLst>
            </p:cNvPr>
            <p:cNvCxnSpPr/>
            <p:nvPr/>
          </p:nvCxnSpPr>
          <p:spPr bwMode="auto">
            <a:xfrm>
              <a:off x="6522358" y="363796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50A70127-824A-F44B-A1D5-08B289E55C40}"/>
                </a:ext>
              </a:extLst>
            </p:cNvPr>
            <p:cNvCxnSpPr/>
            <p:nvPr/>
          </p:nvCxnSpPr>
          <p:spPr bwMode="auto">
            <a:xfrm>
              <a:off x="7019015" y="363796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A67A77E9-3B7C-3D7B-D59B-C836112F8529}"/>
                </a:ext>
              </a:extLst>
            </p:cNvPr>
            <p:cNvCxnSpPr/>
            <p:nvPr/>
          </p:nvCxnSpPr>
          <p:spPr bwMode="auto">
            <a:xfrm>
              <a:off x="7181076" y="363796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17A8BBFC-117B-F856-EBB6-0BD91F4DDFB1}"/>
                </a:ext>
              </a:extLst>
            </p:cNvPr>
            <p:cNvCxnSpPr/>
            <p:nvPr/>
          </p:nvCxnSpPr>
          <p:spPr bwMode="auto">
            <a:xfrm>
              <a:off x="7523976" y="363796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D40F610D-A6AE-EBFB-D014-D8503524709A}"/>
                </a:ext>
              </a:extLst>
            </p:cNvPr>
            <p:cNvCxnSpPr/>
            <p:nvPr/>
          </p:nvCxnSpPr>
          <p:spPr bwMode="auto">
            <a:xfrm>
              <a:off x="9672638" y="4468936"/>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562D4A54-8D3F-8F6F-54F7-6B0E394C303D}"/>
                </a:ext>
              </a:extLst>
            </p:cNvPr>
            <p:cNvCxnSpPr/>
            <p:nvPr/>
          </p:nvCxnSpPr>
          <p:spPr bwMode="auto">
            <a:xfrm>
              <a:off x="9562277" y="4468936"/>
              <a:ext cx="0" cy="9525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511871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PFS Subgroup Analysis </a:t>
            </a:r>
            <a:endParaRPr lang="en-US" altLang="en-US" dirty="0"/>
          </a:p>
        </p:txBody>
      </p:sp>
      <p:graphicFrame>
        <p:nvGraphicFramePr>
          <p:cNvPr id="3" name="Group 3">
            <a:extLst>
              <a:ext uri="{FF2B5EF4-FFF2-40B4-BE49-F238E27FC236}">
                <a16:creationId xmlns:a16="http://schemas.microsoft.com/office/drawing/2014/main" id="{0AD94D00-8922-E433-BDCE-1DEDA72B04CE}"/>
              </a:ext>
            </a:extLst>
          </p:cNvPr>
          <p:cNvGraphicFramePr>
            <a:graphicFrameLocks/>
          </p:cNvGraphicFramePr>
          <p:nvPr>
            <p:extLst>
              <p:ext uri="{D42A27DB-BD31-4B8C-83A1-F6EECF244321}">
                <p14:modId xmlns:p14="http://schemas.microsoft.com/office/powerpoint/2010/main" val="3624566412"/>
              </p:ext>
            </p:extLst>
          </p:nvPr>
        </p:nvGraphicFramePr>
        <p:xfrm>
          <a:off x="723978" y="1498600"/>
          <a:ext cx="10744044" cy="4443404"/>
        </p:xfrm>
        <a:graphic>
          <a:graphicData uri="http://schemas.openxmlformats.org/drawingml/2006/table">
            <a:tbl>
              <a:tblPr/>
              <a:tblGrid>
                <a:gridCol w="2574392">
                  <a:extLst>
                    <a:ext uri="{9D8B030D-6E8A-4147-A177-3AD203B41FA5}">
                      <a16:colId xmlns:a16="http://schemas.microsoft.com/office/drawing/2014/main" val="20000"/>
                    </a:ext>
                  </a:extLst>
                </a:gridCol>
                <a:gridCol w="2042413">
                  <a:extLst>
                    <a:ext uri="{9D8B030D-6E8A-4147-A177-3AD203B41FA5}">
                      <a16:colId xmlns:a16="http://schemas.microsoft.com/office/drawing/2014/main" val="20001"/>
                    </a:ext>
                  </a:extLst>
                </a:gridCol>
                <a:gridCol w="2042413">
                  <a:extLst>
                    <a:ext uri="{9D8B030D-6E8A-4147-A177-3AD203B41FA5}">
                      <a16:colId xmlns:a16="http://schemas.microsoft.com/office/drawing/2014/main" val="20002"/>
                    </a:ext>
                  </a:extLst>
                </a:gridCol>
                <a:gridCol w="2042413">
                  <a:extLst>
                    <a:ext uri="{9D8B030D-6E8A-4147-A177-3AD203B41FA5}">
                      <a16:colId xmlns:a16="http://schemas.microsoft.com/office/drawing/2014/main" val="1978033233"/>
                    </a:ext>
                  </a:extLst>
                </a:gridCol>
                <a:gridCol w="2042413">
                  <a:extLst>
                    <a:ext uri="{9D8B030D-6E8A-4147-A177-3AD203B41FA5}">
                      <a16:colId xmlns:a16="http://schemas.microsoft.com/office/drawing/2014/main" val="303348954"/>
                    </a:ext>
                  </a:extLst>
                </a:gridCol>
              </a:tblGrid>
              <a:tr h="1049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 + Talazoparib,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HR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1-Sided </a:t>
                      </a: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734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prior RT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0.74 (0.53-1.02)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 (0.27-1.07)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734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brain mets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Brain mets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(0.54-1.05)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0.42 (0.22-0.81)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34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liver mets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Liver mets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0.60 (0.42-0.86)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0.77 (0.43-1.36)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7347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bone mets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Bone mets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0.61 (0.43-0.87)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0.93 (0.51-1.69)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4548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39/54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41/52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0.7 (0.52-0.93)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.056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718395"/>
                  </a:ext>
                </a:extLst>
              </a:tr>
            </a:tbl>
          </a:graphicData>
        </a:graphic>
      </p:graphicFrame>
      <p:sp>
        <p:nvSpPr>
          <p:cNvPr id="5" name="Text Box 11">
            <a:extLst>
              <a:ext uri="{FF2B5EF4-FFF2-40B4-BE49-F238E27FC236}">
                <a16:creationId xmlns:a16="http://schemas.microsoft.com/office/drawing/2014/main" id="{5C7F5296-5CEC-0D81-D4E1-FAD98273A4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spTree>
    <p:extLst>
      <p:ext uri="{BB962C8B-B14F-4D97-AF65-F5344CB8AC3E}">
        <p14:creationId xmlns:p14="http://schemas.microsoft.com/office/powerpoint/2010/main" val="938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Best Response in Evaluable Patients</a:t>
            </a:r>
            <a:endParaRPr lang="en-US" altLang="en-US" dirty="0"/>
          </a:p>
        </p:txBody>
      </p:sp>
      <p:graphicFrame>
        <p:nvGraphicFramePr>
          <p:cNvPr id="3" name="Group 3">
            <a:extLst>
              <a:ext uri="{FF2B5EF4-FFF2-40B4-BE49-F238E27FC236}">
                <a16:creationId xmlns:a16="http://schemas.microsoft.com/office/drawing/2014/main" id="{0AD94D00-8922-E433-BDCE-1DEDA72B04CE}"/>
              </a:ext>
            </a:extLst>
          </p:cNvPr>
          <p:cNvGraphicFramePr>
            <a:graphicFrameLocks/>
          </p:cNvGraphicFramePr>
          <p:nvPr>
            <p:extLst>
              <p:ext uri="{D42A27DB-BD31-4B8C-83A1-F6EECF244321}">
                <p14:modId xmlns:p14="http://schemas.microsoft.com/office/powerpoint/2010/main" val="4252771037"/>
              </p:ext>
            </p:extLst>
          </p:nvPr>
        </p:nvGraphicFramePr>
        <p:xfrm>
          <a:off x="723979" y="1611211"/>
          <a:ext cx="10744045" cy="3291952"/>
        </p:xfrm>
        <a:graphic>
          <a:graphicData uri="http://schemas.openxmlformats.org/drawingml/2006/table">
            <a:tbl>
              <a:tblPr/>
              <a:tblGrid>
                <a:gridCol w="3050353">
                  <a:extLst>
                    <a:ext uri="{9D8B030D-6E8A-4147-A177-3AD203B41FA5}">
                      <a16:colId xmlns:a16="http://schemas.microsoft.com/office/drawing/2014/main" val="20000"/>
                    </a:ext>
                  </a:extLst>
                </a:gridCol>
                <a:gridCol w="1923423">
                  <a:extLst>
                    <a:ext uri="{9D8B030D-6E8A-4147-A177-3AD203B41FA5}">
                      <a16:colId xmlns:a16="http://schemas.microsoft.com/office/drawing/2014/main" val="20001"/>
                    </a:ext>
                  </a:extLst>
                </a:gridCol>
                <a:gridCol w="1923423">
                  <a:extLst>
                    <a:ext uri="{9D8B030D-6E8A-4147-A177-3AD203B41FA5}">
                      <a16:colId xmlns:a16="http://schemas.microsoft.com/office/drawing/2014/main" val="20002"/>
                    </a:ext>
                  </a:extLst>
                </a:gridCol>
                <a:gridCol w="1923423">
                  <a:extLst>
                    <a:ext uri="{9D8B030D-6E8A-4147-A177-3AD203B41FA5}">
                      <a16:colId xmlns:a16="http://schemas.microsoft.com/office/drawing/2014/main" val="1978033233"/>
                    </a:ext>
                  </a:extLst>
                </a:gridCol>
                <a:gridCol w="1923423">
                  <a:extLst>
                    <a:ext uri="{9D8B030D-6E8A-4147-A177-3AD203B41FA5}">
                      <a16:colId xmlns:a16="http://schemas.microsoft.com/office/drawing/2014/main" val="30334895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Best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 + Talazoparib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Atezolizumab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Evaluable*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1-Sided </a:t>
                      </a: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(confirmed + unconfirmed)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(50)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(35)</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965600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Assessment inadequate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8630299"/>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Response rate, % (80%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(5-22)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(8-27)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(8-21)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6718395"/>
                  </a:ext>
                </a:extLst>
              </a:tr>
              <a:tr h="396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 (80%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(46-70)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(55-80)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(55-72)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1010064"/>
                  </a:ext>
                </a:extLst>
              </a:tr>
            </a:tbl>
          </a:graphicData>
        </a:graphic>
      </p:graphicFrame>
      <p:sp>
        <p:nvSpPr>
          <p:cNvPr id="5" name="Text Box 11">
            <a:extLst>
              <a:ext uri="{FF2B5EF4-FFF2-40B4-BE49-F238E27FC236}">
                <a16:creationId xmlns:a16="http://schemas.microsoft.com/office/drawing/2014/main" id="{5C7F5296-5CEC-0D81-D4E1-FAD98273A4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sp>
        <p:nvSpPr>
          <p:cNvPr id="2" name="TextBox 1">
            <a:extLst>
              <a:ext uri="{FF2B5EF4-FFF2-40B4-BE49-F238E27FC236}">
                <a16:creationId xmlns:a16="http://schemas.microsoft.com/office/drawing/2014/main" id="{E8BD524F-D9D7-1DE1-9F24-B259A0BB104F}"/>
              </a:ext>
            </a:extLst>
          </p:cNvPr>
          <p:cNvSpPr txBox="1"/>
          <p:nvPr/>
        </p:nvSpPr>
        <p:spPr bwMode="auto">
          <a:xfrm>
            <a:off x="723977" y="4942351"/>
            <a:ext cx="6874252" cy="307777"/>
          </a:xfrm>
          <a:prstGeom prst="rect">
            <a:avLst/>
          </a:prstGeom>
          <a:solidFill>
            <a:schemeClr val="tx1"/>
          </a:solidFill>
          <a:ln>
            <a:noFill/>
          </a:ln>
        </p:spPr>
        <p:txBody>
          <a:bodyPr wrap="square" rtlCol="0">
            <a:spAutoFit/>
          </a:bodyPr>
          <a:lstStyle/>
          <a:p>
            <a:pPr>
              <a:spcBef>
                <a:spcPts val="0"/>
              </a:spcBef>
            </a:pPr>
            <a:r>
              <a:rPr lang="en-US" sz="1400" b="0" dirty="0">
                <a:solidFill>
                  <a:schemeClr val="bg1"/>
                </a:solidFill>
                <a:latin typeface="Calibri" panose="020F0502020204030204" pitchFamily="34" charset="0"/>
              </a:rPr>
              <a:t>*n = 7 with assessment pending; n = 33 had CR or nonmeasurable disease at enrollment.</a:t>
            </a:r>
          </a:p>
        </p:txBody>
      </p:sp>
      <p:sp>
        <p:nvSpPr>
          <p:cNvPr id="4" name="TextBox 3">
            <a:extLst>
              <a:ext uri="{FF2B5EF4-FFF2-40B4-BE49-F238E27FC236}">
                <a16:creationId xmlns:a16="http://schemas.microsoft.com/office/drawing/2014/main" id="{337B7040-BDCD-E522-233B-ABFEC08C74F7}"/>
              </a:ext>
            </a:extLst>
          </p:cNvPr>
          <p:cNvSpPr txBox="1"/>
          <p:nvPr/>
        </p:nvSpPr>
        <p:spPr bwMode="auto">
          <a:xfrm>
            <a:off x="679527" y="5273031"/>
            <a:ext cx="4806873" cy="923330"/>
          </a:xfrm>
          <a:prstGeom prst="rect">
            <a:avLst/>
          </a:prstGeom>
          <a:solidFill>
            <a:schemeClr val="tx1"/>
          </a:solidFill>
          <a:ln>
            <a:noFill/>
          </a:ln>
        </p:spPr>
        <p:txBody>
          <a:bodyPr wrap="square" rtlCol="0">
            <a:spAutoFit/>
          </a:bodyPr>
          <a:lstStyle/>
          <a:p>
            <a:pPr>
              <a:spcBef>
                <a:spcPts val="0"/>
              </a:spcBef>
            </a:pPr>
            <a:r>
              <a:rPr lang="en-US" b="0" dirty="0">
                <a:solidFill>
                  <a:schemeClr val="bg1"/>
                </a:solidFill>
                <a:latin typeface="Calibri" panose="020F0502020204030204" pitchFamily="34" charset="0"/>
              </a:rPr>
              <a:t>Median treatment cycles:</a:t>
            </a:r>
          </a:p>
          <a:p>
            <a:pPr marL="285750" indent="-285750">
              <a:spcBef>
                <a:spcPts val="0"/>
              </a:spcBef>
              <a:buFont typeface="Wingdings" panose="05000000000000000000" pitchFamily="2" charset="2"/>
              <a:buChar char="§"/>
            </a:pPr>
            <a:r>
              <a:rPr lang="en-US" b="0" dirty="0">
                <a:solidFill>
                  <a:schemeClr val="bg1"/>
                </a:solidFill>
                <a:latin typeface="Calibri" panose="020F0502020204030204" pitchFamily="34" charset="0"/>
              </a:rPr>
              <a:t>Atezolizumab + talazoparib: 4 (range: 1-29)</a:t>
            </a:r>
          </a:p>
          <a:p>
            <a:pPr marL="285750" indent="-285750">
              <a:spcBef>
                <a:spcPts val="0"/>
              </a:spcBef>
              <a:buFont typeface="Wingdings" panose="05000000000000000000" pitchFamily="2" charset="2"/>
              <a:buChar char="§"/>
            </a:pPr>
            <a:r>
              <a:rPr lang="en-US" b="0" dirty="0">
                <a:solidFill>
                  <a:schemeClr val="bg1"/>
                </a:solidFill>
                <a:latin typeface="Calibri" panose="020F0502020204030204" pitchFamily="34" charset="0"/>
              </a:rPr>
              <a:t>Atezolizumab: 4 (range: 1-27)</a:t>
            </a:r>
          </a:p>
        </p:txBody>
      </p:sp>
      <p:sp>
        <p:nvSpPr>
          <p:cNvPr id="6" name="TextBox 5">
            <a:extLst>
              <a:ext uri="{FF2B5EF4-FFF2-40B4-BE49-F238E27FC236}">
                <a16:creationId xmlns:a16="http://schemas.microsoft.com/office/drawing/2014/main" id="{FFCA12F9-89FB-A1A7-F9B5-9049D1B51BCF}"/>
              </a:ext>
            </a:extLst>
          </p:cNvPr>
          <p:cNvSpPr txBox="1"/>
          <p:nvPr/>
        </p:nvSpPr>
        <p:spPr bwMode="auto">
          <a:xfrm>
            <a:off x="5245853" y="5273031"/>
            <a:ext cx="5892318" cy="923330"/>
          </a:xfrm>
          <a:prstGeom prst="rect">
            <a:avLst/>
          </a:prstGeom>
          <a:noFill/>
          <a:ln>
            <a:noFill/>
          </a:ln>
        </p:spPr>
        <p:txBody>
          <a:bodyPr wrap="square" rtlCol="0">
            <a:spAutoFit/>
          </a:bodyPr>
          <a:lstStyle/>
          <a:p>
            <a:pPr>
              <a:spcBef>
                <a:spcPts val="0"/>
              </a:spcBef>
            </a:pPr>
            <a:r>
              <a:rPr lang="en-US" b="0" dirty="0">
                <a:solidFill>
                  <a:schemeClr val="bg1"/>
                </a:solidFill>
                <a:latin typeface="Calibri" panose="020F0502020204030204" pitchFamily="34" charset="0"/>
              </a:rPr>
              <a:t>Median treatment duration:</a:t>
            </a:r>
          </a:p>
          <a:p>
            <a:pPr marL="285750" indent="-285750">
              <a:spcBef>
                <a:spcPts val="0"/>
              </a:spcBef>
              <a:buFont typeface="Wingdings" panose="05000000000000000000" pitchFamily="2" charset="2"/>
              <a:buChar char="§"/>
            </a:pPr>
            <a:r>
              <a:rPr lang="en-US" b="0" dirty="0">
                <a:solidFill>
                  <a:schemeClr val="bg1"/>
                </a:solidFill>
                <a:latin typeface="Calibri" panose="020F0502020204030204" pitchFamily="34" charset="0"/>
              </a:rPr>
              <a:t>Atezolizumab + talazoparib: 97.5 days (range: 20-625)</a:t>
            </a:r>
          </a:p>
          <a:p>
            <a:pPr marL="285750" indent="-285750">
              <a:spcBef>
                <a:spcPts val="0"/>
              </a:spcBef>
              <a:buFont typeface="Wingdings" panose="05000000000000000000" pitchFamily="2" charset="2"/>
              <a:buChar char="§"/>
            </a:pPr>
            <a:r>
              <a:rPr lang="en-US" b="0" dirty="0">
                <a:solidFill>
                  <a:schemeClr val="bg1"/>
                </a:solidFill>
                <a:latin typeface="Calibri" panose="020F0502020204030204" pitchFamily="34" charset="0"/>
              </a:rPr>
              <a:t>Atezolizumab: 72 days (range: 17-651)</a:t>
            </a:r>
          </a:p>
        </p:txBody>
      </p:sp>
    </p:spTree>
    <p:extLst>
      <p:ext uri="{BB962C8B-B14F-4D97-AF65-F5344CB8AC3E}">
        <p14:creationId xmlns:p14="http://schemas.microsoft.com/office/powerpoint/2010/main" val="621980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Treatment Discontinuations and Hematologic TRAEs</a:t>
            </a:r>
            <a:endParaRPr lang="en-US" altLang="en-US" dirty="0"/>
          </a:p>
        </p:txBody>
      </p:sp>
      <p:sp>
        <p:nvSpPr>
          <p:cNvPr id="2" name="Text Box 11">
            <a:extLst>
              <a:ext uri="{FF2B5EF4-FFF2-40B4-BE49-F238E27FC236}">
                <a16:creationId xmlns:a16="http://schemas.microsoft.com/office/drawing/2014/main" id="{7DB6ECB4-6930-A223-BCF9-B04E5A53E0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graphicFrame>
        <p:nvGraphicFramePr>
          <p:cNvPr id="3" name="Group 32">
            <a:extLst>
              <a:ext uri="{FF2B5EF4-FFF2-40B4-BE49-F238E27FC236}">
                <a16:creationId xmlns:a16="http://schemas.microsoft.com/office/drawing/2014/main" id="{F4BC3746-2333-D806-B017-75A79DAB9C8C}"/>
              </a:ext>
            </a:extLst>
          </p:cNvPr>
          <p:cNvGraphicFramePr>
            <a:graphicFrameLocks noGrp="1"/>
          </p:cNvGraphicFramePr>
          <p:nvPr>
            <p:extLst>
              <p:ext uri="{D42A27DB-BD31-4B8C-83A1-F6EECF244321}">
                <p14:modId xmlns:p14="http://schemas.microsoft.com/office/powerpoint/2010/main" val="1309623283"/>
              </p:ext>
            </p:extLst>
          </p:nvPr>
        </p:nvGraphicFramePr>
        <p:xfrm>
          <a:off x="6361390" y="1572241"/>
          <a:ext cx="5397223" cy="3170064"/>
        </p:xfrm>
        <a:graphic>
          <a:graphicData uri="http://schemas.openxmlformats.org/drawingml/2006/table">
            <a:tbl>
              <a:tblPr/>
              <a:tblGrid>
                <a:gridCol w="2019044">
                  <a:extLst>
                    <a:ext uri="{9D8B030D-6E8A-4147-A177-3AD203B41FA5}">
                      <a16:colId xmlns:a16="http://schemas.microsoft.com/office/drawing/2014/main" val="20000"/>
                    </a:ext>
                  </a:extLst>
                </a:gridCol>
                <a:gridCol w="933105">
                  <a:extLst>
                    <a:ext uri="{9D8B030D-6E8A-4147-A177-3AD203B41FA5}">
                      <a16:colId xmlns:a16="http://schemas.microsoft.com/office/drawing/2014/main" val="2031363062"/>
                    </a:ext>
                  </a:extLst>
                </a:gridCol>
                <a:gridCol w="872034">
                  <a:extLst>
                    <a:ext uri="{9D8B030D-6E8A-4147-A177-3AD203B41FA5}">
                      <a16:colId xmlns:a16="http://schemas.microsoft.com/office/drawing/2014/main" val="1189672457"/>
                    </a:ext>
                  </a:extLst>
                </a:gridCol>
                <a:gridCol w="759705">
                  <a:extLst>
                    <a:ext uri="{9D8B030D-6E8A-4147-A177-3AD203B41FA5}">
                      <a16:colId xmlns:a16="http://schemas.microsoft.com/office/drawing/2014/main" val="20001"/>
                    </a:ext>
                  </a:extLst>
                </a:gridCol>
                <a:gridCol w="813335">
                  <a:extLst>
                    <a:ext uri="{9D8B030D-6E8A-4147-A177-3AD203B41FA5}">
                      <a16:colId xmlns:a16="http://schemas.microsoft.com/office/drawing/2014/main" val="3357165021"/>
                    </a:ext>
                  </a:extLst>
                </a:gridCol>
              </a:tblGrid>
              <a:tr h="635966">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Hematologic TRAEs,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Atezolizumab + Talazoparib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64994">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00570871"/>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CD4 T-cells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lymphocytes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neutrophils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platelets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19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2649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WBCs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264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Max grade any heme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14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26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12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6339934"/>
                  </a:ext>
                </a:extLst>
              </a:tr>
            </a:tbl>
          </a:graphicData>
        </a:graphic>
      </p:graphicFrame>
      <p:graphicFrame>
        <p:nvGraphicFramePr>
          <p:cNvPr id="5" name="Group 32">
            <a:extLst>
              <a:ext uri="{FF2B5EF4-FFF2-40B4-BE49-F238E27FC236}">
                <a16:creationId xmlns:a16="http://schemas.microsoft.com/office/drawing/2014/main" id="{F6B23E0E-F4EF-1224-8E9E-2933157338EB}"/>
              </a:ext>
            </a:extLst>
          </p:cNvPr>
          <p:cNvGraphicFramePr>
            <a:graphicFrameLocks noGrp="1"/>
          </p:cNvGraphicFramePr>
          <p:nvPr>
            <p:extLst>
              <p:ext uri="{D42A27DB-BD31-4B8C-83A1-F6EECF244321}">
                <p14:modId xmlns:p14="http://schemas.microsoft.com/office/powerpoint/2010/main" val="3875621908"/>
              </p:ext>
            </p:extLst>
          </p:nvPr>
        </p:nvGraphicFramePr>
        <p:xfrm>
          <a:off x="719138" y="1572241"/>
          <a:ext cx="5397223" cy="4236864"/>
        </p:xfrm>
        <a:graphic>
          <a:graphicData uri="http://schemas.openxmlformats.org/drawingml/2006/table">
            <a:tbl>
              <a:tblPr/>
              <a:tblGrid>
                <a:gridCol w="1641817">
                  <a:extLst>
                    <a:ext uri="{9D8B030D-6E8A-4147-A177-3AD203B41FA5}">
                      <a16:colId xmlns:a16="http://schemas.microsoft.com/office/drawing/2014/main" val="20000"/>
                    </a:ext>
                  </a:extLst>
                </a:gridCol>
                <a:gridCol w="1371600">
                  <a:extLst>
                    <a:ext uri="{9D8B030D-6E8A-4147-A177-3AD203B41FA5}">
                      <a16:colId xmlns:a16="http://schemas.microsoft.com/office/drawing/2014/main" val="1521330993"/>
                    </a:ext>
                  </a:extLst>
                </a:gridCol>
                <a:gridCol w="1360219">
                  <a:extLst>
                    <a:ext uri="{9D8B030D-6E8A-4147-A177-3AD203B41FA5}">
                      <a16:colId xmlns:a16="http://schemas.microsoft.com/office/drawing/2014/main" val="20001"/>
                    </a:ext>
                  </a:extLst>
                </a:gridCol>
                <a:gridCol w="1023587">
                  <a:extLst>
                    <a:ext uri="{9D8B030D-6E8A-4147-A177-3AD203B41FA5}">
                      <a16:colId xmlns:a16="http://schemas.microsoft.com/office/drawing/2014/main" val="2769624792"/>
                    </a:ext>
                  </a:extLst>
                </a:gridCol>
              </a:tblGrid>
              <a:tr h="6510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Treatment Discontinuation,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Atezolizumab + Talazoparib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Discontinuations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planned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AEs or side effects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Refusal unrelated to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PD/relapse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5151345"/>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718940193"/>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not specified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9883867"/>
                  </a:ext>
                </a:extLst>
              </a:tr>
              <a:tr h="3017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714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 (under review)</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092628"/>
                  </a:ext>
                </a:extLst>
              </a:tr>
            </a:tbl>
          </a:graphicData>
        </a:graphic>
      </p:graphicFrame>
      <p:sp>
        <p:nvSpPr>
          <p:cNvPr id="8" name="TextBox 7">
            <a:extLst>
              <a:ext uri="{FF2B5EF4-FFF2-40B4-BE49-F238E27FC236}">
                <a16:creationId xmlns:a16="http://schemas.microsoft.com/office/drawing/2014/main" id="{EC2224D0-9005-CD1D-A49A-1E6A8444B4A3}"/>
              </a:ext>
            </a:extLst>
          </p:cNvPr>
          <p:cNvSpPr txBox="1"/>
          <p:nvPr/>
        </p:nvSpPr>
        <p:spPr bwMode="auto">
          <a:xfrm>
            <a:off x="6262887" y="4946703"/>
            <a:ext cx="56124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000" b="0" kern="0" dirty="0">
                <a:solidFill>
                  <a:srgbClr val="000000"/>
                </a:solidFill>
                <a:latin typeface="Calibri" panose="020F0502020204030204" pitchFamily="34" charset="0"/>
                <a:cs typeface="+mn-cs"/>
              </a:rPr>
              <a:t>Significantly more grade ≥3 hematologic TRAEs seen in patients receiving atezolizumab + talazoparib vs atezolizumab alone (50% vs 4%; </a:t>
            </a:r>
            <a:br>
              <a:rPr lang="en-US" altLang="en-US" sz="2000" b="0" kern="0" dirty="0">
                <a:solidFill>
                  <a:srgbClr val="000000"/>
                </a:solidFill>
                <a:latin typeface="Calibri" panose="020F0502020204030204" pitchFamily="34" charset="0"/>
                <a:cs typeface="+mn-cs"/>
              </a:rPr>
            </a:br>
            <a:r>
              <a:rPr lang="en-US" altLang="en-US" sz="2000" b="0" i="1" kern="0" dirty="0">
                <a:solidFill>
                  <a:srgbClr val="000000"/>
                </a:solidFill>
                <a:latin typeface="Calibri" panose="020F0502020204030204" pitchFamily="34" charset="0"/>
                <a:cs typeface="+mn-cs"/>
              </a:rPr>
              <a:t>P</a:t>
            </a:r>
            <a:r>
              <a:rPr lang="en-US" altLang="en-US" sz="2000" b="0" kern="0" dirty="0">
                <a:solidFill>
                  <a:srgbClr val="000000"/>
                </a:solidFill>
                <a:latin typeface="Calibri" panose="020F0502020204030204" pitchFamily="34" charset="0"/>
                <a:cs typeface="+mn-cs"/>
              </a:rPr>
              <a:t> &lt;.001) </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cs typeface="+mn-cs"/>
            </a:endParaRPr>
          </a:p>
        </p:txBody>
      </p:sp>
    </p:spTree>
    <p:extLst>
      <p:ext uri="{BB962C8B-B14F-4D97-AF65-F5344CB8AC3E}">
        <p14:creationId xmlns:p14="http://schemas.microsoft.com/office/powerpoint/2010/main" val="3764771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a:t>
            </a:r>
            <a:r>
              <a:rPr lang="en-US" dirty="0"/>
              <a:t>: Nonhematologic TRAEs</a:t>
            </a:r>
            <a:endParaRPr lang="en-US" altLang="en-US" dirty="0"/>
          </a:p>
        </p:txBody>
      </p:sp>
      <p:sp>
        <p:nvSpPr>
          <p:cNvPr id="2" name="Text Box 11">
            <a:extLst>
              <a:ext uri="{FF2B5EF4-FFF2-40B4-BE49-F238E27FC236}">
                <a16:creationId xmlns:a16="http://schemas.microsoft.com/office/drawing/2014/main" id="{7DB6ECB4-6930-A223-BCF9-B04E5A53E0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graphicFrame>
        <p:nvGraphicFramePr>
          <p:cNvPr id="3" name="Group 32">
            <a:extLst>
              <a:ext uri="{FF2B5EF4-FFF2-40B4-BE49-F238E27FC236}">
                <a16:creationId xmlns:a16="http://schemas.microsoft.com/office/drawing/2014/main" id="{F4BC3746-2333-D806-B017-75A79DAB9C8C}"/>
              </a:ext>
            </a:extLst>
          </p:cNvPr>
          <p:cNvGraphicFramePr>
            <a:graphicFrameLocks noGrp="1"/>
          </p:cNvGraphicFramePr>
          <p:nvPr>
            <p:extLst>
              <p:ext uri="{D42A27DB-BD31-4B8C-83A1-F6EECF244321}">
                <p14:modId xmlns:p14="http://schemas.microsoft.com/office/powerpoint/2010/main" val="441643517"/>
              </p:ext>
            </p:extLst>
          </p:nvPr>
        </p:nvGraphicFramePr>
        <p:xfrm>
          <a:off x="709797" y="1275424"/>
          <a:ext cx="5360696" cy="4998960"/>
        </p:xfrm>
        <a:graphic>
          <a:graphicData uri="http://schemas.openxmlformats.org/drawingml/2006/table">
            <a:tbl>
              <a:tblPr/>
              <a:tblGrid>
                <a:gridCol w="1879996">
                  <a:extLst>
                    <a:ext uri="{9D8B030D-6E8A-4147-A177-3AD203B41FA5}">
                      <a16:colId xmlns:a16="http://schemas.microsoft.com/office/drawing/2014/main" val="20000"/>
                    </a:ext>
                  </a:extLst>
                </a:gridCol>
                <a:gridCol w="870175">
                  <a:extLst>
                    <a:ext uri="{9D8B030D-6E8A-4147-A177-3AD203B41FA5}">
                      <a16:colId xmlns:a16="http://schemas.microsoft.com/office/drawing/2014/main" val="2031363062"/>
                    </a:ext>
                  </a:extLst>
                </a:gridCol>
                <a:gridCol w="870175">
                  <a:extLst>
                    <a:ext uri="{9D8B030D-6E8A-4147-A177-3AD203B41FA5}">
                      <a16:colId xmlns:a16="http://schemas.microsoft.com/office/drawing/2014/main" val="1189672457"/>
                    </a:ext>
                  </a:extLst>
                </a:gridCol>
                <a:gridCol w="870175">
                  <a:extLst>
                    <a:ext uri="{9D8B030D-6E8A-4147-A177-3AD203B41FA5}">
                      <a16:colId xmlns:a16="http://schemas.microsoft.com/office/drawing/2014/main" val="20001"/>
                    </a:ext>
                  </a:extLst>
                </a:gridCol>
                <a:gridCol w="870175">
                  <a:extLst>
                    <a:ext uri="{9D8B030D-6E8A-4147-A177-3AD203B41FA5}">
                      <a16:colId xmlns:a16="http://schemas.microsoft.com/office/drawing/2014/main" val="3357165021"/>
                    </a:ext>
                  </a:extLst>
                </a:gridCol>
              </a:tblGrid>
              <a:tr h="586657">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Atezolizumab + Talazoparib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44448">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00570871"/>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5151345"/>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71894019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9883867"/>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092628"/>
                  </a:ext>
                </a:extLst>
              </a:tr>
              <a:tr h="244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13762938"/>
                  </a:ext>
                </a:extLst>
              </a:tr>
              <a:tr h="244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6614808"/>
                  </a:ext>
                </a:extLst>
              </a:tr>
              <a:tr h="244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creatinine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32350582"/>
                  </a:ext>
                </a:extLst>
              </a:tr>
            </a:tbl>
          </a:graphicData>
        </a:graphic>
      </p:graphicFrame>
      <p:graphicFrame>
        <p:nvGraphicFramePr>
          <p:cNvPr id="5" name="Group 32">
            <a:extLst>
              <a:ext uri="{FF2B5EF4-FFF2-40B4-BE49-F238E27FC236}">
                <a16:creationId xmlns:a16="http://schemas.microsoft.com/office/drawing/2014/main" id="{F6B23E0E-F4EF-1224-8E9E-2933157338EB}"/>
              </a:ext>
            </a:extLst>
          </p:cNvPr>
          <p:cNvGraphicFramePr>
            <a:graphicFrameLocks noGrp="1"/>
          </p:cNvGraphicFramePr>
          <p:nvPr>
            <p:extLst>
              <p:ext uri="{D42A27DB-BD31-4B8C-83A1-F6EECF244321}">
                <p14:modId xmlns:p14="http://schemas.microsoft.com/office/powerpoint/2010/main" val="474383612"/>
              </p:ext>
            </p:extLst>
          </p:nvPr>
        </p:nvGraphicFramePr>
        <p:xfrm>
          <a:off x="6468259" y="1275424"/>
          <a:ext cx="5360698" cy="4389328"/>
        </p:xfrm>
        <a:graphic>
          <a:graphicData uri="http://schemas.openxmlformats.org/drawingml/2006/table">
            <a:tbl>
              <a:tblPr/>
              <a:tblGrid>
                <a:gridCol w="2004439">
                  <a:extLst>
                    <a:ext uri="{9D8B030D-6E8A-4147-A177-3AD203B41FA5}">
                      <a16:colId xmlns:a16="http://schemas.microsoft.com/office/drawing/2014/main" val="20000"/>
                    </a:ext>
                  </a:extLst>
                </a:gridCol>
                <a:gridCol w="926355">
                  <a:extLst>
                    <a:ext uri="{9D8B030D-6E8A-4147-A177-3AD203B41FA5}">
                      <a16:colId xmlns:a16="http://schemas.microsoft.com/office/drawing/2014/main" val="2031363062"/>
                    </a:ext>
                  </a:extLst>
                </a:gridCol>
                <a:gridCol w="744671">
                  <a:extLst>
                    <a:ext uri="{9D8B030D-6E8A-4147-A177-3AD203B41FA5}">
                      <a16:colId xmlns:a16="http://schemas.microsoft.com/office/drawing/2014/main" val="1189672457"/>
                    </a:ext>
                  </a:extLst>
                </a:gridCol>
                <a:gridCol w="875265">
                  <a:extLst>
                    <a:ext uri="{9D8B030D-6E8A-4147-A177-3AD203B41FA5}">
                      <a16:colId xmlns:a16="http://schemas.microsoft.com/office/drawing/2014/main" val="20001"/>
                    </a:ext>
                  </a:extLst>
                </a:gridCol>
                <a:gridCol w="809968">
                  <a:extLst>
                    <a:ext uri="{9D8B030D-6E8A-4147-A177-3AD203B41FA5}">
                      <a16:colId xmlns:a16="http://schemas.microsoft.com/office/drawing/2014/main" val="3357165021"/>
                    </a:ext>
                  </a:extLst>
                </a:gridCol>
              </a:tblGrid>
              <a:tr h="586658">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Atezolizumab + Talazoparib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Atezolizumab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44448">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200570871"/>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Acute kidney injury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Cardiac arrest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82163611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Cerebral edema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8512060"/>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0527696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Hypernatremia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25151345"/>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718940193"/>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Sepsis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99883867"/>
                  </a:ext>
                </a:extLst>
              </a:tr>
              <a:tr h="24444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Skin/subcutaneous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0092628"/>
                  </a:ext>
                </a:extLst>
              </a:tr>
              <a:tr h="2444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Syncope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613762938"/>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SWOG S1929: Investigators’ </a:t>
            </a:r>
            <a:r>
              <a:rPr lang="en-US" dirty="0"/>
              <a:t>Conclusions </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this interim analysis of patients with SLFN11-positive ES-SCLC, maintenance with combination atezolizumab + talazoparib after frontline chemoimmunotherapy improved PFS compared with SoC monotherapy</a:t>
            </a:r>
          </a:p>
          <a:p>
            <a:pPr lvl="1"/>
            <a:r>
              <a:rPr lang="en-US" altLang="en-US" sz="2400" dirty="0"/>
              <a:t>Median PFS: 4.8 vs 2.8 mo (HR: 0.70; </a:t>
            </a:r>
            <a:r>
              <a:rPr lang="en-US" altLang="en-US" sz="2400" i="1" dirty="0"/>
              <a:t>P</a:t>
            </a:r>
            <a:r>
              <a:rPr lang="en-US" altLang="en-US" sz="2400" dirty="0"/>
              <a:t> = .056)</a:t>
            </a:r>
          </a:p>
          <a:p>
            <a:r>
              <a:rPr lang="en-US" altLang="en-US" sz="2400" dirty="0"/>
              <a:t>Addition of talazoparib led to expected increase in hematologic toxicity (50% vs 4%; </a:t>
            </a:r>
            <a:r>
              <a:rPr lang="en-US" altLang="en-US" sz="2400" i="1" dirty="0"/>
              <a:t>P</a:t>
            </a:r>
            <a:r>
              <a:rPr lang="en-US" altLang="en-US" sz="2400" dirty="0"/>
              <a:t> &lt;.001), mostly grade 3 anemia</a:t>
            </a:r>
          </a:p>
          <a:p>
            <a:r>
              <a:rPr lang="en-US" altLang="en-US" sz="2400" dirty="0"/>
              <a:t>Investigators concluded that SWOG S1929 demonstrates feasibility of biomarker-selected trials and will enable future studies in select populations of patients with SCLC</a:t>
            </a:r>
          </a:p>
          <a:p>
            <a:r>
              <a:rPr lang="en-US" altLang="en-US" sz="2400" dirty="0"/>
              <a:t>Future analyses will examine the impact of SLFN 11 expression level on clinical outcomes in SWOG S1929 </a:t>
            </a:r>
          </a:p>
        </p:txBody>
      </p:sp>
      <p:sp>
        <p:nvSpPr>
          <p:cNvPr id="2" name="Text Box 11">
            <a:extLst>
              <a:ext uri="{FF2B5EF4-FFF2-40B4-BE49-F238E27FC236}">
                <a16:creationId xmlns:a16="http://schemas.microsoft.com/office/drawing/2014/main" id="{EC2BD09A-00D7-8BEB-3218-421E78CACAA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Abdel Karim. ASCO 2023. Abstr 8504.</a:t>
            </a:r>
          </a:p>
        </p:txBody>
      </p:sp>
    </p:spTree>
    <p:extLst>
      <p:ext uri="{BB962C8B-B14F-4D97-AF65-F5344CB8AC3E}">
        <p14:creationId xmlns:p14="http://schemas.microsoft.com/office/powerpoint/2010/main" val="2627868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56M7VY3CDVN5-1282648898-2</_dlc_DocId>
    <_dlc_DocIdUrl xmlns="d54cbe69-32bd-412a-b004-9152f949605e">
      <Url>https://intranet.clinicaloptions.com/mews/oncology/ONC_2023_ASCO_CF_(PRP6243)/Lung_8504_Karim/_layouts/15/DocIdRedir.aspx?ID=56M7VY3CDVN5-1282648898-2</Url>
      <Description>56M7VY3CDVN5-1282648898-2</Description>
    </_dlc_DocIdUrl>
    <Document_x0020_Category xmlns="9a63ec20-a648-43ea-884d-90af3e0d2537">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BE155BD2ABBA9641A5C0EF39A7D35B1D" ma:contentTypeVersion="1" ma:contentTypeDescription="Create a new document." ma:contentTypeScope="" ma:versionID="532cd54c20d3129630d713db82069ab2">
  <xsd:schema xmlns:xsd="http://www.w3.org/2001/XMLSchema" xmlns:xs="http://www.w3.org/2001/XMLSchema" xmlns:p="http://schemas.microsoft.com/office/2006/metadata/properties" xmlns:ns2="d54cbe69-32bd-412a-b004-9152f949605e" xmlns:ns3="9a63ec20-a648-43ea-884d-90af3e0d2537" targetNamespace="http://schemas.microsoft.com/office/2006/metadata/properties" ma:root="true" ma:fieldsID="bf3e1c82ba89424d5a4d31ec2ba2f84c" ns2:_="" ns3:_="">
    <xsd:import namespace="d54cbe69-32bd-412a-b004-9152f949605e"/>
    <xsd:import namespace="9a63ec20-a648-43ea-884d-90af3e0d253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a63ec20-a648-43ea-884d-90af3e0d253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openxmlformats.org/package/2006/metadata/core-properties"/>
    <ds:schemaRef ds:uri="http://purl.org/dc/dcmitype/"/>
    <ds:schemaRef ds:uri="d54cbe69-32bd-412a-b004-9152f949605e"/>
    <ds:schemaRef ds:uri="http://www.w3.org/XML/1998/namespace"/>
    <ds:schemaRef ds:uri="http://schemas.microsoft.com/office/2006/documentManagement/types"/>
    <ds:schemaRef ds:uri="http://schemas.microsoft.com/office/infopath/2007/PartnerControls"/>
    <ds:schemaRef ds:uri="http://schemas.microsoft.com/office/2006/metadata/properties"/>
    <ds:schemaRef ds:uri="9a63ec20-a648-43ea-884d-90af3e0d2537"/>
    <ds:schemaRef ds:uri="http://purl.org/dc/terms/"/>
    <ds:schemaRef ds:uri="http://purl.org/dc/elements/1.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B52E0682-7486-4548-B1D0-F3AEDD84C2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a63ec20-a648-43ea-884d-90af3e0d25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265</TotalTime>
  <Words>2261</Words>
  <Application>Microsoft Office PowerPoint</Application>
  <PresentationFormat>Widescreen</PresentationFormat>
  <Paragraphs>552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Phase II SWOG S1929: Maintenance Atezolizumab ± Talazoparib for SLFN11-Positive Extensive-Stage SCLC</vt:lpstr>
      <vt:lpstr>About These Slides</vt:lpstr>
      <vt:lpstr>SWOG S1929: Background </vt:lpstr>
      <vt:lpstr>SWOG S1929: Study Design</vt:lpstr>
      <vt:lpstr>SWOG S1929: Baseline Characteristics</vt:lpstr>
      <vt:lpstr>SWOG S1929: PFS </vt:lpstr>
      <vt:lpstr>SWOG S1929: Preliminary OS </vt:lpstr>
      <vt:lpstr>SWOG S1929: PFS Subgroup Analysis </vt:lpstr>
      <vt:lpstr>SWOG S1929: Best Response in Evaluable Patients</vt:lpstr>
      <vt:lpstr>SWOG S1929: Treatment Discontinuations and Hematologic TRAEs</vt:lpstr>
      <vt:lpstr>SWOG S1929: Nonhematologic TRAEs</vt:lpstr>
      <vt:lpstr>SWOG S1929: Investigators’ Conclusions </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SWOG S1929: Maintenance Atezolizumab ± Talazoparib for SLFN11-Positive Extensive-Stage SCLC</dc:title>
  <dc:creator>Preferred User</dc:creator>
  <cp:lastModifiedBy>vwenzel@clinicaloptions.com</cp:lastModifiedBy>
  <cp:revision>50</cp:revision>
  <cp:lastPrinted>2016-09-26T20:21:49Z</cp:lastPrinted>
  <dcterms:created xsi:type="dcterms:W3CDTF">2005-05-27T15:08:01Z</dcterms:created>
  <dcterms:modified xsi:type="dcterms:W3CDTF">2023-06-09T20:08:57Z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8ae74a97-1b46-4819-8b48-b535976b7a08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0x010100BE155BD2ABBA9641A5C0EF39A7D35B1D</vt:lpwstr>
  </property>
  <property fmtid="{D5CDD505-2E9C-101B-9397-08002B2CF9AE}" pid="9" name="MediaServiceImageTags">
    <vt:lpwstr/>
  </property>
</Properties>
</file>