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559" r:id="rId7"/>
    <p:sldId id="308" r:id="rId8"/>
    <p:sldId id="257" r:id="rId9"/>
    <p:sldId id="553" r:id="rId10"/>
    <p:sldId id="544" r:id="rId11"/>
    <p:sldId id="558" r:id="rId12"/>
    <p:sldId id="565" r:id="rId13"/>
    <p:sldId id="554" r:id="rId14"/>
    <p:sldId id="568" r:id="rId15"/>
    <p:sldId id="567" r:id="rId16"/>
    <p:sldId id="570" r:id="rId17"/>
    <p:sldId id="548"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2" clrIdx="16">
    <p:extLst>
      <p:ext uri="{19B8F6BF-5375-455C-9EA6-DF929625EA0E}">
        <p15:presenceInfo xmlns:p15="http://schemas.microsoft.com/office/powerpoint/2012/main" userId="S::mtanzola@gotoper.com::47393621-f287-4eae-b41f-5126b3036efb" providerId="AD"/>
      </p:ext>
    </p:extLst>
  </p:cmAuthor>
  <p:cmAuthor id="18" name="mcartwright@clinicaloptions.com" initials="m" lastIdx="16" clrIdx="17">
    <p:extLst>
      <p:ext uri="{19B8F6BF-5375-455C-9EA6-DF929625EA0E}">
        <p15:presenceInfo xmlns:p15="http://schemas.microsoft.com/office/powerpoint/2012/main" userId="mcartwright@clinicaloptions.com" providerId="None"/>
      </p:ext>
    </p:extLst>
  </p:cmAuthor>
  <p:cmAuthor id="19" name="CLINICALOPTIONS\mbecker" initials="C" lastIdx="1" clrIdx="18">
    <p:extLst>
      <p:ext uri="{19B8F6BF-5375-455C-9EA6-DF929625EA0E}">
        <p15:presenceInfo xmlns:p15="http://schemas.microsoft.com/office/powerpoint/2012/main" userId="CLINICALOPTIONS\mbecker" providerId="None"/>
      </p:ext>
    </p:extLst>
  </p:cmAuthor>
  <p:cmAuthor id="20" name="aboecler@clinicaloptions.com" initials="a" lastIdx="10"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74374" autoAdjust="0"/>
  </p:normalViewPr>
  <p:slideViewPr>
    <p:cSldViewPr snapToGrid="0">
      <p:cViewPr varScale="1">
        <p:scale>
          <a:sx n="49" d="100"/>
          <a:sy n="49" d="100"/>
        </p:scale>
        <p:origin x="1324" y="5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163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antibodies; PFS, progression-free survival.</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10355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AJCC, American Joint Committee on Cancer; BICR, blinded independent central review; ECOG, Eastern Cooperative Oncology Group; M, metastasis; NIVO, nivolumab; ORR, objective response rate; OS, overall survival; PD, progressive disease; PFS, progression-free survival; PFS2, time from randomization to progression after the next line of therapy or death; PS, performance status.</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494878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AJCC, American Joint Committee on Cancer; ECOG, Eastern Cooperative Oncology Group; LDH, lactate dehydrogenase; M, metastasis; NIVO, nivolumab; PS, performance status; tx, treatment; ULN, upper limit of normal.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70941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NIVO, nivolumab; NR, not reached; OS, overall survival; PFS, progression-free survival; </a:t>
            </a:r>
            <a:r>
              <a:rPr lang="en-US" b="0" i="1" dirty="0"/>
              <a:t>RELA, relatlimab</a:t>
            </a:r>
            <a:r>
              <a:rPr lang="en-US"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39815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DoR, duration of response; NR, not reached; ORR, objective response rate; PD, progressive disease; PR, partial response; </a:t>
            </a:r>
            <a:r>
              <a:rPr lang="en-US" b="0" i="1" dirty="0"/>
              <a:t>SD, stable disease</a:t>
            </a:r>
            <a:r>
              <a:rPr lang="en-US"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148395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AJCC, American Joint Committee on Cancer; ORR, objective response rate; OS, overall survival; 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672553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2L, second line; BOR, best overall response; BRAFi, BRAF inhibitor; CR, complete response; Ipi, ipilimumab; MEKi, MEK inhibitor; Nivo, nivolumab; NR, not reported; PFS, progression-free survival; PR, partial response; SD, stable disease; TTNT, time to next treatment; Tx, treatment; UTD, unable to be determined.</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352870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MI, myocardial infarction; MSS, melanoma-specific survival; PFS, progression-free survival; </a:t>
            </a:r>
            <a:r>
              <a:rPr lang="en-US" b="0" i="1" dirty="0"/>
              <a:t>PFS2, time from randomization to progression after the next line of therapy or death.</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727379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HLH, hemophagocytic lymphohistiocytosis; </a:t>
            </a:r>
            <a:r>
              <a:rPr lang="en-US" b="0" i="1" dirty="0"/>
              <a:t>TRAE, treatment-related adverse event.</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791378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 OS, overall survival; PD, progressive disease;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39552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RELATIVITY-047: 2-Yr Update of First-line Nivolumab + Relatlimab vs Nivolumab in </a:t>
            </a:r>
            <a:br>
              <a:rPr lang="en-US" altLang="en-US" sz="4000" dirty="0"/>
            </a:br>
            <a:r>
              <a:rPr lang="en-US" altLang="en-US" sz="4000" dirty="0"/>
              <a:t>Advanced Melanoma</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Merck Sharp &amp; Dohme Corp.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RELATIVITY-047 Update at 2 Yr: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Data from preclinical models suggest that the antitumor immune response is synergistically enhanced when nivolumab, an anti–PD-1 mAb, is combined with relatlimab, an anti–LAG-3 mAb</a:t>
            </a:r>
            <a:r>
              <a:rPr lang="en-US" altLang="en-US" sz="2000" baseline="30000" dirty="0"/>
              <a:t>1</a:t>
            </a:r>
          </a:p>
          <a:p>
            <a:r>
              <a:rPr lang="en-US" altLang="en-US" sz="2000" dirty="0"/>
              <a:t>Phase II/III RELATIVITY-047 trial demonstrated that nivolumab + relatlimab significantly prolonged median PFS vs nivolumab alone in patients with previously untreated metastatic or unresectable melanoma</a:t>
            </a:r>
            <a:r>
              <a:rPr lang="en-US" altLang="en-US" sz="2000" baseline="30000" dirty="0"/>
              <a:t>2</a:t>
            </a:r>
            <a:endParaRPr lang="en-US" altLang="en-US" sz="2000" dirty="0"/>
          </a:p>
          <a:p>
            <a:pPr lvl="1"/>
            <a:r>
              <a:rPr lang="en-US" altLang="en-US" sz="1800" dirty="0"/>
              <a:t>After a median follow-up of 13.2 mo, median PFS was 10.1 vs 4.6 mo, respectively (HR: 0.75; </a:t>
            </a:r>
            <a:r>
              <a:rPr lang="en-US" altLang="en-US" sz="1800" i="1" dirty="0"/>
              <a:t>P </a:t>
            </a:r>
            <a:r>
              <a:rPr lang="en-US" altLang="en-US" sz="1800" dirty="0"/>
              <a:t>= .006)</a:t>
            </a:r>
            <a:r>
              <a:rPr lang="en-US" altLang="en-US" sz="1800" baseline="30000" dirty="0"/>
              <a:t>2</a:t>
            </a:r>
            <a:endParaRPr lang="en-US" altLang="en-US" sz="1800" dirty="0"/>
          </a:p>
          <a:p>
            <a:pPr lvl="1"/>
            <a:r>
              <a:rPr lang="en-US" altLang="en-US" sz="1800" dirty="0"/>
              <a:t>Median PFS was stable with longer median follow-up of 19.3 mo (10.2 vs 4.6 mo)</a:t>
            </a:r>
            <a:r>
              <a:rPr lang="en-US" altLang="en-US" sz="1800" baseline="30000" dirty="0"/>
              <a:t>3</a:t>
            </a:r>
            <a:endParaRPr lang="en-US" altLang="en-US" sz="1800" dirty="0"/>
          </a:p>
          <a:p>
            <a:r>
              <a:rPr lang="en-US" altLang="en-US" sz="2000" dirty="0"/>
              <a:t>Results from RELATIVITY-047 led to the FDA approval of nivolumab + relatlimab for treatment of adults and pediatric patients aged ≥12 yr with unresectable/metastatic melanoma</a:t>
            </a:r>
            <a:r>
              <a:rPr lang="en-US" altLang="en-US" sz="2000" baseline="30000" dirty="0"/>
              <a:t>4</a:t>
            </a:r>
            <a:endParaRPr lang="en-US" altLang="en-US" sz="2000" dirty="0"/>
          </a:p>
          <a:p>
            <a:r>
              <a:rPr lang="en-US" altLang="en-US" sz="2000" dirty="0"/>
              <a:t>Current report presents descriptive 2-yr efficacy and safety updates and exploratory/post hoc analyses of RELATIVITY-047</a:t>
            </a:r>
            <a:r>
              <a:rPr lang="en-US" altLang="en-US" sz="2000" baseline="30000" dirty="0"/>
              <a:t>5</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78152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Anderson. Immunity. 2016;44:989. 2. Tawbi. NEJM. 2022;386:24. 3. Long. NEJM Evid. 2023;2.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5. Nivolumab and relatlimab-rmbw PI. 4. Tawbi. ASCO 2023. Abstr 9502.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 Update at 2 Yr: </a:t>
            </a:r>
            <a:r>
              <a:rPr lang="en-US" dirty="0"/>
              <a:t>Study Design</a:t>
            </a:r>
            <a:endParaRPr lang="en-US" altLang="en-US" dirty="0"/>
          </a:p>
        </p:txBody>
      </p:sp>
      <p:sp>
        <p:nvSpPr>
          <p:cNvPr id="5" name="Content Placeholder 4">
            <a:extLst>
              <a:ext uri="{FF2B5EF4-FFF2-40B4-BE49-F238E27FC236}">
                <a16:creationId xmlns:a16="http://schemas.microsoft.com/office/drawing/2014/main" id="{FE080C09-0F8A-2543-1181-B9BA68D124BF}"/>
              </a:ext>
            </a:extLst>
          </p:cNvPr>
          <p:cNvSpPr>
            <a:spLocks noGrp="1"/>
          </p:cNvSpPr>
          <p:nvPr>
            <p:ph idx="1"/>
          </p:nvPr>
        </p:nvSpPr>
        <p:spPr>
          <a:xfrm>
            <a:off x="604675" y="1513047"/>
            <a:ext cx="10877529" cy="377266"/>
          </a:xfrm>
        </p:spPr>
        <p:txBody>
          <a:bodyPr/>
          <a:lstStyle/>
          <a:p>
            <a:r>
              <a:rPr lang="en-US" sz="2400" dirty="0"/>
              <a:t>International, randomized, double-blind phase II/III trial </a:t>
            </a:r>
            <a:br>
              <a:rPr lang="en-US" sz="2400" dirty="0"/>
            </a:br>
            <a:r>
              <a:rPr lang="en-US" sz="2400" dirty="0"/>
              <a:t>(data cutoff: October 27, 2022; median follow-up: 25.3 mo)</a:t>
            </a:r>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2023. Abstr 9502. NCT03470922.</a:t>
            </a:r>
            <a:endParaRPr lang="en-US" altLang="en-US" sz="1200" b="0" dirty="0">
              <a:solidFill>
                <a:schemeClr val="bg2"/>
              </a:solidFill>
              <a:latin typeface="Calibri" panose="020F0502020204030204" pitchFamily="34" charset="0"/>
            </a:endParaRPr>
          </a:p>
        </p:txBody>
      </p:sp>
      <p:sp>
        <p:nvSpPr>
          <p:cNvPr id="7" name="Text Box 45">
            <a:extLst>
              <a:ext uri="{FF2B5EF4-FFF2-40B4-BE49-F238E27FC236}">
                <a16:creationId xmlns:a16="http://schemas.microsoft.com/office/drawing/2014/main" id="{90451D7E-696D-9B42-D4E7-D264DFAF85FD}"/>
              </a:ext>
            </a:extLst>
          </p:cNvPr>
          <p:cNvSpPr txBox="1">
            <a:spLocks noChangeArrowheads="1"/>
          </p:cNvSpPr>
          <p:nvPr/>
        </p:nvSpPr>
        <p:spPr bwMode="auto">
          <a:xfrm>
            <a:off x="614482" y="3169639"/>
            <a:ext cx="2628251"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aged ≥12 yr with previously untreated unresectabl</a:t>
            </a:r>
            <a:r>
              <a:rPr lang="en-US" altLang="en-US" sz="1800" b="0" dirty="0">
                <a:solidFill>
                  <a:srgbClr val="000000"/>
                </a:solidFill>
                <a:latin typeface="Calibri" panose="020F0502020204030204" pitchFamily="34" charset="0"/>
                <a:cs typeface="+mn-cs"/>
              </a:rPr>
              <a:t>e/metastatic melanoma;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714)</a:t>
            </a:r>
          </a:p>
        </p:txBody>
      </p:sp>
      <p:sp>
        <p:nvSpPr>
          <p:cNvPr id="8" name="Rectangle 49">
            <a:extLst>
              <a:ext uri="{FF2B5EF4-FFF2-40B4-BE49-F238E27FC236}">
                <a16:creationId xmlns:a16="http://schemas.microsoft.com/office/drawing/2014/main" id="{4453A77D-E186-3F60-4BA5-9AD3822095B8}"/>
              </a:ext>
            </a:extLst>
          </p:cNvPr>
          <p:cNvSpPr>
            <a:spLocks noChangeArrowheads="1"/>
          </p:cNvSpPr>
          <p:nvPr/>
        </p:nvSpPr>
        <p:spPr bwMode="auto">
          <a:xfrm>
            <a:off x="4051032" y="2952281"/>
            <a:ext cx="3989356"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Nivolumab </a:t>
            </a:r>
            <a:r>
              <a:rPr lang="en-US" altLang="en-US" sz="1800" b="0" dirty="0">
                <a:solidFill>
                  <a:srgbClr val="FFFFFF"/>
                </a:solidFill>
                <a:latin typeface="Calibri" panose="020F0502020204030204" pitchFamily="34" charset="0"/>
                <a:cs typeface="+mn-cs"/>
              </a:rPr>
              <a:t>480 mg + </a:t>
            </a:r>
            <a:r>
              <a:rPr lang="en-US" altLang="en-US" sz="1800" dirty="0">
                <a:solidFill>
                  <a:srgbClr val="FFFFFF"/>
                </a:solidFill>
                <a:latin typeface="Calibri" panose="020F0502020204030204" pitchFamily="34" charset="0"/>
                <a:cs typeface="+mn-cs"/>
              </a:rPr>
              <a:t>Relatlimab </a:t>
            </a:r>
            <a:r>
              <a:rPr lang="en-US" altLang="en-US" sz="1800" b="0" dirty="0">
                <a:solidFill>
                  <a:srgbClr val="FFFFFF"/>
                </a:solidFill>
                <a:latin typeface="Calibri" panose="020F0502020204030204" pitchFamily="34" charset="0"/>
                <a:cs typeface="+mn-cs"/>
              </a:rPr>
              <a:t>160 mg fixed-dose combination IV Q4W </a:t>
            </a:r>
            <a:br>
              <a:rPr lang="en-US" altLang="en-US" sz="1800" dirty="0">
                <a:solidFill>
                  <a:srgbClr val="FFFFFF"/>
                </a:solidFill>
                <a:latin typeface="Calibri" panose="020F0502020204030204" pitchFamily="34" charset="0"/>
                <a:cs typeface="+mn-cs"/>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335) </a:t>
            </a:r>
          </a:p>
        </p:txBody>
      </p:sp>
      <p:sp>
        <p:nvSpPr>
          <p:cNvPr id="9" name="Rectangle 50">
            <a:extLst>
              <a:ext uri="{FF2B5EF4-FFF2-40B4-BE49-F238E27FC236}">
                <a16:creationId xmlns:a16="http://schemas.microsoft.com/office/drawing/2014/main" id="{B12F751F-D062-2BA6-E04B-011171B60987}"/>
              </a:ext>
            </a:extLst>
          </p:cNvPr>
          <p:cNvSpPr>
            <a:spLocks noChangeArrowheads="1"/>
          </p:cNvSpPr>
          <p:nvPr/>
        </p:nvSpPr>
        <p:spPr bwMode="auto">
          <a:xfrm>
            <a:off x="4051033" y="3957762"/>
            <a:ext cx="3989356" cy="90525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Nivolumab</a:t>
            </a:r>
            <a:r>
              <a:rPr lang="en-US" altLang="en-US" sz="1800" dirty="0">
                <a:solidFill>
                  <a:srgbClr val="FFFFFF"/>
                </a:solidFill>
                <a:latin typeface="Calibri" panose="020F0502020204030204" pitchFamily="34" charset="0"/>
                <a:cs typeface="+mn-cs"/>
              </a:rPr>
              <a:t> </a:t>
            </a:r>
            <a:r>
              <a:rPr lang="en-US" altLang="en-US" sz="1800" b="0" dirty="0">
                <a:solidFill>
                  <a:srgbClr val="FFFFFF"/>
                </a:solidFill>
                <a:latin typeface="Calibri" panose="020F0502020204030204" pitchFamily="34" charset="0"/>
                <a:cs typeface="+mn-cs"/>
              </a:rPr>
              <a:t>480 mg IV Q4W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359) </a:t>
            </a:r>
          </a:p>
        </p:txBody>
      </p:sp>
      <p:sp>
        <p:nvSpPr>
          <p:cNvPr id="11" name="Rectangle 10">
            <a:extLst>
              <a:ext uri="{FF2B5EF4-FFF2-40B4-BE49-F238E27FC236}">
                <a16:creationId xmlns:a16="http://schemas.microsoft.com/office/drawing/2014/main" id="{CEFADF5A-5268-43C3-1681-7EFFEDEB59FF}"/>
              </a:ext>
            </a:extLst>
          </p:cNvPr>
          <p:cNvSpPr/>
          <p:nvPr/>
        </p:nvSpPr>
        <p:spPr>
          <a:xfrm>
            <a:off x="1423610" y="2301192"/>
            <a:ext cx="4384520" cy="646331"/>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LAG-3 expression, PD-L1 expression, BRAF status, M stage per AJCC v8</a:t>
            </a:r>
          </a:p>
        </p:txBody>
      </p:sp>
      <p:cxnSp>
        <p:nvCxnSpPr>
          <p:cNvPr id="12" name="Straight Arrow Connector 11">
            <a:extLst>
              <a:ext uri="{FF2B5EF4-FFF2-40B4-BE49-F238E27FC236}">
                <a16:creationId xmlns:a16="http://schemas.microsoft.com/office/drawing/2014/main" id="{B751C56F-6B23-0DA4-E5CC-556AED2DB15D}"/>
              </a:ext>
            </a:extLst>
          </p:cNvPr>
          <p:cNvCxnSpPr>
            <a:cxnSpLocks/>
          </p:cNvCxnSpPr>
          <p:nvPr/>
        </p:nvCxnSpPr>
        <p:spPr bwMode="auto">
          <a:xfrm>
            <a:off x="3614208" y="2952281"/>
            <a:ext cx="0" cy="577800"/>
          </a:xfrm>
          <a:prstGeom prst="straightConnector1">
            <a:avLst/>
          </a:prstGeom>
          <a:noFill/>
          <a:ln w="28575" cap="flat" cmpd="sng" algn="ctr">
            <a:solidFill>
              <a:schemeClr val="bg1"/>
            </a:solidFill>
            <a:prstDash val="sysDot"/>
            <a:round/>
            <a:headEnd type="none" w="med" len="med"/>
            <a:tailEnd type="triangle"/>
          </a:ln>
          <a:effectLst/>
        </p:spPr>
      </p:cxnSp>
      <p:sp>
        <p:nvSpPr>
          <p:cNvPr id="14" name="Line 53">
            <a:extLst>
              <a:ext uri="{FF2B5EF4-FFF2-40B4-BE49-F238E27FC236}">
                <a16:creationId xmlns:a16="http://schemas.microsoft.com/office/drawing/2014/main" id="{D13814DE-8211-CD0D-DAD0-5C275275443D}"/>
              </a:ext>
            </a:extLst>
          </p:cNvPr>
          <p:cNvSpPr>
            <a:spLocks noChangeShapeType="1"/>
          </p:cNvSpPr>
          <p:nvPr/>
        </p:nvSpPr>
        <p:spPr bwMode="auto">
          <a:xfrm>
            <a:off x="3303058" y="405955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BD3CCCDE-3434-B81E-54F4-A2FBF42C708C}"/>
              </a:ext>
            </a:extLst>
          </p:cNvPr>
          <p:cNvSpPr>
            <a:spLocks noChangeShapeType="1"/>
          </p:cNvSpPr>
          <p:nvPr/>
        </p:nvSpPr>
        <p:spPr bwMode="auto">
          <a:xfrm flipV="1">
            <a:off x="3303058" y="340556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8" name="Content Placeholder 2">
            <a:extLst>
              <a:ext uri="{FF2B5EF4-FFF2-40B4-BE49-F238E27FC236}">
                <a16:creationId xmlns:a16="http://schemas.microsoft.com/office/drawing/2014/main" id="{552AB1FE-E169-6D0A-3A56-CA064625AA76}"/>
              </a:ext>
            </a:extLst>
          </p:cNvPr>
          <p:cNvSpPr txBox="1">
            <a:spLocks/>
          </p:cNvSpPr>
          <p:nvPr/>
        </p:nvSpPr>
        <p:spPr bwMode="auto">
          <a:xfrm>
            <a:off x="601820" y="5086154"/>
            <a:ext cx="5309278" cy="110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 </a:t>
            </a:r>
            <a:r>
              <a:rPr lang="en-US" sz="2400" b="0" kern="0" dirty="0"/>
              <a:t>PFS by BICR</a:t>
            </a:r>
          </a:p>
          <a:p>
            <a:r>
              <a:rPr lang="en-US" sz="2400" b="1" kern="0" dirty="0"/>
              <a:t>Secondary endpoints: </a:t>
            </a:r>
            <a:r>
              <a:rPr lang="en-US" sz="2400" b="0" kern="0" dirty="0"/>
              <a:t>OS, ORR by BICR</a:t>
            </a:r>
          </a:p>
          <a:p>
            <a:endParaRPr lang="en-US" sz="2400" b="0" kern="0" dirty="0"/>
          </a:p>
        </p:txBody>
      </p:sp>
      <p:sp>
        <p:nvSpPr>
          <p:cNvPr id="19" name="Content Placeholder 3">
            <a:extLst>
              <a:ext uri="{FF2B5EF4-FFF2-40B4-BE49-F238E27FC236}">
                <a16:creationId xmlns:a16="http://schemas.microsoft.com/office/drawing/2014/main" id="{10F57BA3-5379-50E0-D5FF-DED8084DC540}"/>
              </a:ext>
            </a:extLst>
          </p:cNvPr>
          <p:cNvSpPr txBox="1">
            <a:spLocks/>
          </p:cNvSpPr>
          <p:nvPr/>
        </p:nvSpPr>
        <p:spPr>
          <a:xfrm>
            <a:off x="6252634" y="5086706"/>
            <a:ext cx="5229570" cy="11034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Exploratory/post hoc analyses: </a:t>
            </a:r>
            <a:r>
              <a:rPr lang="en-US" sz="2400" b="0" kern="0" dirty="0"/>
              <a:t>PFS2, efficacy outcomes on second-line subsequent systemic treatment, melanoma-specific survival</a:t>
            </a:r>
          </a:p>
          <a:p>
            <a:pPr marL="0" indent="0">
              <a:buFont typeface="Wingdings" panose="05000000000000000000" pitchFamily="2" charset="2"/>
              <a:buNone/>
            </a:pPr>
            <a:endParaRPr lang="en-US" sz="2400" b="0" kern="0" dirty="0"/>
          </a:p>
        </p:txBody>
      </p:sp>
    </p:spTree>
    <p:extLst>
      <p:ext uri="{BB962C8B-B14F-4D97-AF65-F5344CB8AC3E}">
        <p14:creationId xmlns:p14="http://schemas.microsoft.com/office/powerpoint/2010/main" val="421392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 Update at 2 Yr: </a:t>
            </a:r>
            <a:br>
              <a:rPr lang="en-US" altLang="en-US" dirty="0"/>
            </a:br>
            <a:r>
              <a:rPr lang="en-US" dirty="0"/>
              <a:t>Baseline Characteristics</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2023. Abstr 9502.</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2651294536"/>
              </p:ext>
            </p:extLst>
          </p:nvPr>
        </p:nvGraphicFramePr>
        <p:xfrm>
          <a:off x="522288" y="1610437"/>
          <a:ext cx="5376673" cy="4358768"/>
        </p:xfrm>
        <a:graphic>
          <a:graphicData uri="http://schemas.openxmlformats.org/drawingml/2006/table">
            <a:tbl>
              <a:tblPr/>
              <a:tblGrid>
                <a:gridCol w="2207057">
                  <a:extLst>
                    <a:ext uri="{9D8B030D-6E8A-4147-A177-3AD203B41FA5}">
                      <a16:colId xmlns:a16="http://schemas.microsoft.com/office/drawing/2014/main" val="20000"/>
                    </a:ext>
                  </a:extLst>
                </a:gridCol>
                <a:gridCol w="1584808">
                  <a:extLst>
                    <a:ext uri="{9D8B030D-6E8A-4147-A177-3AD203B41FA5}">
                      <a16:colId xmlns:a16="http://schemas.microsoft.com/office/drawing/2014/main" val="20001"/>
                    </a:ext>
                  </a:extLst>
                </a:gridCol>
                <a:gridCol w="158480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Relatlimab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63.0 (20-94)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62.0 (21-90)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v8 M stage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236 (66)/119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242 (67)/117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LDH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&gt;2x ULN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130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1030318"/>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9572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tumor burden, mm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(10-548)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0085207"/>
                  </a:ext>
                </a:extLst>
              </a:tr>
            </a:tbl>
          </a:graphicData>
        </a:graphic>
      </p:graphicFrame>
      <p:graphicFrame>
        <p:nvGraphicFramePr>
          <p:cNvPr id="7" name="Group 3">
            <a:extLst>
              <a:ext uri="{FF2B5EF4-FFF2-40B4-BE49-F238E27FC236}">
                <a16:creationId xmlns:a16="http://schemas.microsoft.com/office/drawing/2014/main" id="{F119C231-F051-C1B8-8620-E04EF77FEAC0}"/>
              </a:ext>
            </a:extLst>
          </p:cNvPr>
          <p:cNvGraphicFramePr>
            <a:graphicFrameLocks/>
          </p:cNvGraphicFramePr>
          <p:nvPr>
            <p:extLst>
              <p:ext uri="{D42A27DB-BD31-4B8C-83A1-F6EECF244321}">
                <p14:modId xmlns:p14="http://schemas.microsoft.com/office/powerpoint/2010/main" val="1722411517"/>
              </p:ext>
            </p:extLst>
          </p:nvPr>
        </p:nvGraphicFramePr>
        <p:xfrm>
          <a:off x="6129528" y="1610437"/>
          <a:ext cx="5376672" cy="4541568"/>
        </p:xfrm>
        <a:graphic>
          <a:graphicData uri="http://schemas.openxmlformats.org/drawingml/2006/table">
            <a:tbl>
              <a:tblPr/>
              <a:tblGrid>
                <a:gridCol w="2671136">
                  <a:extLst>
                    <a:ext uri="{9D8B030D-6E8A-4147-A177-3AD203B41FA5}">
                      <a16:colId xmlns:a16="http://schemas.microsoft.com/office/drawing/2014/main" val="20000"/>
                    </a:ext>
                  </a:extLst>
                </a:gridCol>
                <a:gridCol w="1352768">
                  <a:extLst>
                    <a:ext uri="{9D8B030D-6E8A-4147-A177-3AD203B41FA5}">
                      <a16:colId xmlns:a16="http://schemas.microsoft.com/office/drawing/2014/main" val="20001"/>
                    </a:ext>
                  </a:extLst>
                </a:gridCol>
                <a:gridCol w="1352768">
                  <a:extLst>
                    <a:ext uri="{9D8B030D-6E8A-4147-A177-3AD203B41FA5}">
                      <a16:colId xmlns:a16="http://schemas.microsoft.com/office/drawing/2014/main" val="20002"/>
                    </a:ext>
                  </a:extLst>
                </a:gridCol>
              </a:tblGrid>
              <a:tr h="500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Relatlimab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460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Melanoma subtype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Cutaneous nonacral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Mucosal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588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Stratification factor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LAG-3 expression</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≥1%</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expression</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≥1%</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 status</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Mutant</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Wild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M stage*</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M0/M1any[0]</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M1any[1]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209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269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212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74F0C8B0-C7B7-B299-5CA0-D6E0B47B81A1}"/>
              </a:ext>
            </a:extLst>
          </p:cNvPr>
          <p:cNvSpPr txBox="1"/>
          <p:nvPr/>
        </p:nvSpPr>
        <p:spPr bwMode="auto">
          <a:xfrm>
            <a:off x="6045981" y="6111916"/>
            <a:ext cx="3917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*MO/M1any[0], LDH not elevated; M1any[1], elevated LDH.</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1E4DA-CAAA-7153-BF8B-FFADBCAD0EE6}"/>
              </a:ext>
            </a:extLst>
          </p:cNvPr>
          <p:cNvSpPr>
            <a:spLocks noGrp="1"/>
          </p:cNvSpPr>
          <p:nvPr>
            <p:ph type="title"/>
          </p:nvPr>
        </p:nvSpPr>
        <p:spPr/>
        <p:txBody>
          <a:bodyPr/>
          <a:lstStyle/>
          <a:p>
            <a:r>
              <a:rPr lang="en-US" altLang="en-US" dirty="0"/>
              <a:t>RELATIVITY-047 Update at 2 Yr: </a:t>
            </a:r>
            <a:r>
              <a:rPr lang="en-US" dirty="0"/>
              <a:t>PFS and OS</a:t>
            </a:r>
          </a:p>
        </p:txBody>
      </p:sp>
      <p:sp>
        <p:nvSpPr>
          <p:cNvPr id="7" name="Text Box 15">
            <a:extLst>
              <a:ext uri="{FF2B5EF4-FFF2-40B4-BE49-F238E27FC236}">
                <a16:creationId xmlns:a16="http://schemas.microsoft.com/office/drawing/2014/main" id="{FD584F41-0253-AADD-727F-85AE601E310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2023. Abstr 9502.</a:t>
            </a:r>
            <a:endParaRPr lang="en-US" altLang="en-US" sz="1200" b="0" dirty="0">
              <a:solidFill>
                <a:schemeClr val="bg2"/>
              </a:solidFill>
              <a:latin typeface="Calibri" panose="020F0502020204030204" pitchFamily="34" charset="0"/>
            </a:endParaRPr>
          </a:p>
        </p:txBody>
      </p:sp>
      <p:graphicFrame>
        <p:nvGraphicFramePr>
          <p:cNvPr id="9" name="Table 5">
            <a:extLst>
              <a:ext uri="{FF2B5EF4-FFF2-40B4-BE49-F238E27FC236}">
                <a16:creationId xmlns:a16="http://schemas.microsoft.com/office/drawing/2014/main" id="{769F0904-1803-E14F-1954-B69FB59C70A6}"/>
              </a:ext>
            </a:extLst>
          </p:cNvPr>
          <p:cNvGraphicFramePr>
            <a:graphicFrameLocks/>
          </p:cNvGraphicFramePr>
          <p:nvPr>
            <p:extLst>
              <p:ext uri="{D42A27DB-BD31-4B8C-83A1-F6EECF244321}">
                <p14:modId xmlns:p14="http://schemas.microsoft.com/office/powerpoint/2010/main" val="2272688637"/>
              </p:ext>
            </p:extLst>
          </p:nvPr>
        </p:nvGraphicFramePr>
        <p:xfrm>
          <a:off x="6381941" y="1610437"/>
          <a:ext cx="5124258" cy="3413760"/>
        </p:xfrm>
        <a:graphic>
          <a:graphicData uri="http://schemas.openxmlformats.org/drawingml/2006/table">
            <a:tbl>
              <a:tblPr firstRow="1" bandRow="1">
                <a:tableStyleId>{F5AB1C69-6EDB-4FF4-983F-18BD219EF322}</a:tableStyleId>
              </a:tblPr>
              <a:tblGrid>
                <a:gridCol w="1708086">
                  <a:extLst>
                    <a:ext uri="{9D8B030D-6E8A-4147-A177-3AD203B41FA5}">
                      <a16:colId xmlns:a16="http://schemas.microsoft.com/office/drawing/2014/main" val="2281636721"/>
                    </a:ext>
                  </a:extLst>
                </a:gridCol>
                <a:gridCol w="1708086">
                  <a:extLst>
                    <a:ext uri="{9D8B030D-6E8A-4147-A177-3AD203B41FA5}">
                      <a16:colId xmlns:a16="http://schemas.microsoft.com/office/drawing/2014/main" val="670558146"/>
                    </a:ext>
                  </a:extLst>
                </a:gridCol>
                <a:gridCol w="1708086">
                  <a:extLst>
                    <a:ext uri="{9D8B030D-6E8A-4147-A177-3AD203B41FA5}">
                      <a16:colId xmlns:a16="http://schemas.microsoft.com/office/drawing/2014/main" val="3806583861"/>
                    </a:ext>
                  </a:extLst>
                </a:gridCol>
              </a:tblGrid>
              <a:tr h="0">
                <a:tc>
                  <a:txBody>
                    <a:bodyPr/>
                    <a:lstStyle/>
                    <a:p>
                      <a:r>
                        <a:rPr lang="en-US" sz="2000" dirty="0">
                          <a:latin typeface="+mn-lt"/>
                        </a:rPr>
                        <a:t>OS Outcome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2000" dirty="0">
                          <a:latin typeface="+mn-lt"/>
                        </a:rPr>
                        <a:t>Nivolumab + Relatlimab </a:t>
                      </a:r>
                      <a:br>
                        <a:rPr lang="en-US" sz="2000" dirty="0">
                          <a:latin typeface="+mn-lt"/>
                        </a:rPr>
                      </a:br>
                      <a:r>
                        <a:rPr lang="en-US" sz="2000" dirty="0">
                          <a:latin typeface="+mn-lt"/>
                        </a:rPr>
                        <a:t>(n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latin typeface="+mn-lt"/>
                        </a:rPr>
                        <a:t>Nivolumab </a:t>
                      </a:r>
                      <a:br>
                        <a:rPr lang="en-US" sz="2000" dirty="0">
                          <a:latin typeface="+mn-lt"/>
                        </a:rPr>
                      </a:br>
                      <a:r>
                        <a:rPr lang="en-US" sz="2000" dirty="0">
                          <a:latin typeface="+mn-lt"/>
                        </a:rPr>
                        <a:t>(n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62922525"/>
                  </a:ext>
                </a:extLst>
              </a:tr>
              <a:tr h="0">
                <a:tc>
                  <a:txBody>
                    <a:bodyPr/>
                    <a:lstStyle/>
                    <a:p>
                      <a:r>
                        <a:rPr lang="en-US" sz="2000" dirty="0">
                          <a:solidFill>
                            <a:schemeClr val="bg1"/>
                          </a:solidFill>
                          <a:latin typeface="+mn-lt"/>
                        </a:rPr>
                        <a:t>Median,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2000" dirty="0">
                          <a:solidFill>
                            <a:schemeClr val="bg1"/>
                          </a:solidFill>
                          <a:latin typeface="+mn-lt"/>
                        </a:rPr>
                        <a:t>33.2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4262901"/>
                  </a:ext>
                </a:extLst>
              </a:tr>
              <a:tr h="0">
                <a:tc>
                  <a:txBody>
                    <a:bodyPr/>
                    <a:lstStyle/>
                    <a:p>
                      <a:pPr marL="0" indent="0">
                        <a:buFont typeface="Wingdings" panose="05000000000000000000" pitchFamily="2" charset="2"/>
                        <a:buNone/>
                      </a:pPr>
                      <a:r>
                        <a:rPr lang="en-US" sz="2000" kern="1200" dirty="0">
                          <a:solidFill>
                            <a:schemeClr val="bg1"/>
                          </a:solidFill>
                          <a:latin typeface="+mn-lt"/>
                          <a:ea typeface="+mn-ea"/>
                          <a:cs typeface="+mn-cs"/>
                        </a:rPr>
                        <a:t>HR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gridSpan="2">
                  <a:txBody>
                    <a:bodyPr/>
                    <a:lstStyle/>
                    <a:p>
                      <a:pPr algn="ctr"/>
                      <a:r>
                        <a:rPr lang="en-US" sz="2000" dirty="0">
                          <a:solidFill>
                            <a:schemeClr val="bg1"/>
                          </a:solidFill>
                          <a:latin typeface="+mn-lt"/>
                        </a:rPr>
                        <a:t>0.82 (0.67-1.02)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hMerge="1">
                  <a:txBody>
                    <a:bodyPr/>
                    <a:lstStyle/>
                    <a:p>
                      <a:pPr algn="ctr"/>
                      <a:endParaRPr lang="en-US" sz="2000" dirty="0">
                        <a:solidFill>
                          <a:schemeClr val="bg1"/>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21233382"/>
                  </a:ext>
                </a:extLst>
              </a:tr>
              <a:tr h="0">
                <a:tc>
                  <a:txBody>
                    <a:bodyPr/>
                    <a:lstStyle/>
                    <a:p>
                      <a:r>
                        <a:rPr lang="en-US" sz="2000" dirty="0">
                          <a:solidFill>
                            <a:schemeClr val="bg1"/>
                          </a:solidFill>
                          <a:latin typeface="+mn-lt"/>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2000" dirty="0">
                        <a:solidFill>
                          <a:schemeClr val="bg1"/>
                        </a:solidFill>
                        <a:latin typeface="+mn-lt"/>
                      </a:endParaRPr>
                    </a:p>
                    <a:p>
                      <a:pPr algn="ctr"/>
                      <a:r>
                        <a:rPr lang="en-US" sz="2000" dirty="0">
                          <a:solidFill>
                            <a:schemeClr val="bg1"/>
                          </a:solidFill>
                          <a:latin typeface="+mn-lt"/>
                        </a:rPr>
                        <a:t>77</a:t>
                      </a:r>
                    </a:p>
                    <a:p>
                      <a:pPr algn="ctr"/>
                      <a:r>
                        <a:rPr lang="en-US" sz="2000" dirty="0">
                          <a:solidFill>
                            <a:schemeClr val="bg1"/>
                          </a:solidFill>
                          <a:latin typeface="+mn-lt"/>
                        </a:rPr>
                        <a:t>62</a:t>
                      </a:r>
                      <a:br>
                        <a:rPr lang="en-US" sz="2000" dirty="0">
                          <a:solidFill>
                            <a:schemeClr val="bg1"/>
                          </a:solidFill>
                          <a:latin typeface="+mn-lt"/>
                        </a:rPr>
                      </a:br>
                      <a:r>
                        <a:rPr lang="en-US" sz="2000" dirty="0">
                          <a:solidFill>
                            <a:schemeClr val="bg1"/>
                          </a:solidFill>
                          <a:latin typeface="+mn-lt"/>
                        </a:rPr>
                        <a:t>54</a:t>
                      </a:r>
                    </a:p>
                    <a:p>
                      <a:pPr algn="ctr"/>
                      <a:r>
                        <a:rPr lang="en-US" sz="2000" dirty="0">
                          <a:solidFill>
                            <a:schemeClr val="bg1"/>
                          </a:solidFill>
                          <a:latin typeface="+mn-lt"/>
                        </a:rPr>
                        <a:t>52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br>
                        <a:rPr lang="en-US" sz="2000" dirty="0">
                          <a:solidFill>
                            <a:schemeClr val="bg1"/>
                          </a:solidFill>
                          <a:latin typeface="+mn-lt"/>
                        </a:rPr>
                      </a:br>
                      <a:r>
                        <a:rPr lang="en-US" sz="2000" dirty="0">
                          <a:solidFill>
                            <a:schemeClr val="bg1"/>
                          </a:solidFill>
                          <a:latin typeface="+mn-lt"/>
                        </a:rPr>
                        <a:t>72</a:t>
                      </a:r>
                    </a:p>
                    <a:p>
                      <a:pPr algn="ctr"/>
                      <a:r>
                        <a:rPr lang="en-US" sz="2000" dirty="0">
                          <a:solidFill>
                            <a:schemeClr val="bg1"/>
                          </a:solidFill>
                          <a:latin typeface="+mn-lt"/>
                        </a:rPr>
                        <a:t>58</a:t>
                      </a:r>
                      <a:br>
                        <a:rPr lang="en-US" sz="2000" dirty="0">
                          <a:solidFill>
                            <a:schemeClr val="bg1"/>
                          </a:solidFill>
                          <a:latin typeface="+mn-lt"/>
                        </a:rPr>
                      </a:br>
                      <a:r>
                        <a:rPr lang="en-US" sz="2000" dirty="0">
                          <a:solidFill>
                            <a:schemeClr val="bg1"/>
                          </a:solidFill>
                          <a:latin typeface="+mn-lt"/>
                        </a:rPr>
                        <a:t>48</a:t>
                      </a:r>
                    </a:p>
                    <a:p>
                      <a:pPr algn="ctr"/>
                      <a:r>
                        <a:rPr lang="en-US" sz="2000" dirty="0">
                          <a:solidFill>
                            <a:schemeClr val="bg1"/>
                          </a:solidFill>
                          <a:latin typeface="+mn-lt"/>
                        </a:rPr>
                        <a:t>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85931582"/>
                  </a:ext>
                </a:extLst>
              </a:tr>
            </a:tbl>
          </a:graphicData>
        </a:graphic>
      </p:graphicFrame>
      <p:graphicFrame>
        <p:nvGraphicFramePr>
          <p:cNvPr id="15" name="Table 5">
            <a:extLst>
              <a:ext uri="{FF2B5EF4-FFF2-40B4-BE49-F238E27FC236}">
                <a16:creationId xmlns:a16="http://schemas.microsoft.com/office/drawing/2014/main" id="{DA9B2B88-03BF-7163-E72B-B85737376CC2}"/>
              </a:ext>
            </a:extLst>
          </p:cNvPr>
          <p:cNvGraphicFramePr>
            <a:graphicFrameLocks/>
          </p:cNvGraphicFramePr>
          <p:nvPr>
            <p:extLst>
              <p:ext uri="{D42A27DB-BD31-4B8C-83A1-F6EECF244321}">
                <p14:modId xmlns:p14="http://schemas.microsoft.com/office/powerpoint/2010/main" val="952414952"/>
              </p:ext>
            </p:extLst>
          </p:nvPr>
        </p:nvGraphicFramePr>
        <p:xfrm>
          <a:off x="719138" y="1610437"/>
          <a:ext cx="5179821" cy="3108960"/>
        </p:xfrm>
        <a:graphic>
          <a:graphicData uri="http://schemas.openxmlformats.org/drawingml/2006/table">
            <a:tbl>
              <a:tblPr firstRow="1" bandRow="1">
                <a:tableStyleId>{F5AB1C69-6EDB-4FF4-983F-18BD219EF322}</a:tableStyleId>
              </a:tblPr>
              <a:tblGrid>
                <a:gridCol w="1726607">
                  <a:extLst>
                    <a:ext uri="{9D8B030D-6E8A-4147-A177-3AD203B41FA5}">
                      <a16:colId xmlns:a16="http://schemas.microsoft.com/office/drawing/2014/main" val="2281636721"/>
                    </a:ext>
                  </a:extLst>
                </a:gridCol>
                <a:gridCol w="1726607">
                  <a:extLst>
                    <a:ext uri="{9D8B030D-6E8A-4147-A177-3AD203B41FA5}">
                      <a16:colId xmlns:a16="http://schemas.microsoft.com/office/drawing/2014/main" val="670558146"/>
                    </a:ext>
                  </a:extLst>
                </a:gridCol>
                <a:gridCol w="1726607">
                  <a:extLst>
                    <a:ext uri="{9D8B030D-6E8A-4147-A177-3AD203B41FA5}">
                      <a16:colId xmlns:a16="http://schemas.microsoft.com/office/drawing/2014/main" val="3806583861"/>
                    </a:ext>
                  </a:extLst>
                </a:gridCol>
              </a:tblGrid>
              <a:tr h="0">
                <a:tc>
                  <a:txBody>
                    <a:bodyPr/>
                    <a:lstStyle/>
                    <a:p>
                      <a:r>
                        <a:rPr lang="en-US" sz="2000" dirty="0">
                          <a:latin typeface="+mn-lt"/>
                        </a:rPr>
                        <a:t>PFS Outcome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2000" dirty="0">
                          <a:latin typeface="+mn-lt"/>
                        </a:rPr>
                        <a:t>Nivolumab + Relatlimab </a:t>
                      </a:r>
                      <a:br>
                        <a:rPr lang="en-US" sz="2000" dirty="0">
                          <a:latin typeface="+mn-lt"/>
                        </a:rPr>
                      </a:br>
                      <a:r>
                        <a:rPr lang="en-US" sz="2000" dirty="0">
                          <a:latin typeface="+mn-lt"/>
                        </a:rPr>
                        <a:t>(n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latin typeface="+mn-lt"/>
                        </a:rPr>
                        <a:t>Nivolumab </a:t>
                      </a:r>
                      <a:br>
                        <a:rPr lang="en-US" sz="2000" dirty="0">
                          <a:latin typeface="+mn-lt"/>
                        </a:rPr>
                      </a:br>
                      <a:r>
                        <a:rPr lang="en-US" sz="2000" dirty="0">
                          <a:latin typeface="+mn-lt"/>
                        </a:rPr>
                        <a:t>(n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62922525"/>
                  </a:ext>
                </a:extLst>
              </a:tr>
              <a:tr h="0">
                <a:tc>
                  <a:txBody>
                    <a:bodyPr/>
                    <a:lstStyle/>
                    <a:p>
                      <a:r>
                        <a:rPr lang="en-US" sz="2000" dirty="0">
                          <a:solidFill>
                            <a:schemeClr val="bg1"/>
                          </a:solidFill>
                          <a:latin typeface="+mn-lt"/>
                        </a:rPr>
                        <a:t>Median,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10.2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2000" dirty="0">
                          <a:solidFill>
                            <a:schemeClr val="bg1"/>
                          </a:solidFill>
                          <a:latin typeface="+mn-lt"/>
                        </a:rPr>
                        <a:t>4.6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4262901"/>
                  </a:ext>
                </a:extLst>
              </a:tr>
              <a:tr h="0">
                <a:tc>
                  <a:txBody>
                    <a:bodyPr/>
                    <a:lstStyle/>
                    <a:p>
                      <a:pPr marL="0" indent="0">
                        <a:buFont typeface="Wingdings" panose="05000000000000000000" pitchFamily="2" charset="2"/>
                        <a:buNone/>
                      </a:pPr>
                      <a:r>
                        <a:rPr lang="en-US" sz="2000" kern="1200" dirty="0">
                          <a:solidFill>
                            <a:schemeClr val="bg1"/>
                          </a:solidFill>
                          <a:latin typeface="+mn-lt"/>
                          <a:ea typeface="+mn-ea"/>
                          <a:cs typeface="+mn-cs"/>
                        </a:rPr>
                        <a:t>HR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a:ln>
                            <a:noFill/>
                          </a:ln>
                          <a:solidFill>
                            <a:schemeClr val="bg1"/>
                          </a:solidFill>
                          <a:effectLst/>
                          <a:latin typeface="+mn-lt"/>
                        </a:rPr>
                        <a:t>0.81 (0.67-0.97)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hMerge="1">
                  <a:txBody>
                    <a:bodyPr/>
                    <a:lstStyle/>
                    <a:p>
                      <a:pPr algn="ctr"/>
                      <a:endParaRPr lang="en-US" sz="2000" dirty="0">
                        <a:solidFill>
                          <a:schemeClr val="bg1"/>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21233382"/>
                  </a:ext>
                </a:extLst>
              </a:tr>
              <a:tr h="0">
                <a:tc>
                  <a:txBody>
                    <a:bodyPr/>
                    <a:lstStyle/>
                    <a:p>
                      <a:r>
                        <a:rPr lang="en-US" sz="2000" dirty="0">
                          <a:solidFill>
                            <a:schemeClr val="bg1"/>
                          </a:solidFill>
                          <a:latin typeface="+mn-lt"/>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2000" dirty="0">
                        <a:solidFill>
                          <a:schemeClr val="bg1"/>
                        </a:solidFill>
                        <a:latin typeface="+mn-lt"/>
                      </a:endParaRPr>
                    </a:p>
                    <a:p>
                      <a:pPr algn="ctr"/>
                      <a:r>
                        <a:rPr lang="en-US" sz="2000" dirty="0">
                          <a:solidFill>
                            <a:schemeClr val="bg1"/>
                          </a:solidFill>
                          <a:latin typeface="+mn-lt"/>
                        </a:rPr>
                        <a:t>48</a:t>
                      </a:r>
                      <a:br>
                        <a:rPr lang="en-US" sz="2000" dirty="0">
                          <a:solidFill>
                            <a:schemeClr val="bg1"/>
                          </a:solidFill>
                          <a:latin typeface="+mn-lt"/>
                        </a:rPr>
                      </a:br>
                      <a:r>
                        <a:rPr lang="en-US" sz="2000" dirty="0">
                          <a:solidFill>
                            <a:schemeClr val="bg1"/>
                          </a:solidFill>
                          <a:latin typeface="+mn-lt"/>
                        </a:rPr>
                        <a:t>38</a:t>
                      </a:r>
                    </a:p>
                    <a:p>
                      <a:pPr algn="ctr"/>
                      <a:r>
                        <a:rPr lang="en-US" sz="2000" dirty="0">
                          <a:solidFill>
                            <a:schemeClr val="bg1"/>
                          </a:solidFill>
                          <a:latin typeface="+mn-lt"/>
                        </a:rPr>
                        <a:t>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br>
                        <a:rPr lang="en-US" sz="2000" dirty="0">
                          <a:solidFill>
                            <a:schemeClr val="bg1"/>
                          </a:solidFill>
                          <a:latin typeface="+mn-lt"/>
                        </a:rPr>
                      </a:br>
                      <a:r>
                        <a:rPr lang="en-US" sz="2000" dirty="0">
                          <a:solidFill>
                            <a:schemeClr val="bg1"/>
                          </a:solidFill>
                          <a:latin typeface="+mn-lt"/>
                        </a:rPr>
                        <a:t>37</a:t>
                      </a:r>
                      <a:br>
                        <a:rPr lang="en-US" sz="2000" dirty="0">
                          <a:solidFill>
                            <a:schemeClr val="bg1"/>
                          </a:solidFill>
                          <a:latin typeface="+mn-lt"/>
                        </a:rPr>
                      </a:br>
                      <a:r>
                        <a:rPr lang="en-US" sz="2000" dirty="0">
                          <a:solidFill>
                            <a:schemeClr val="bg1"/>
                          </a:solidFill>
                          <a:latin typeface="+mn-lt"/>
                        </a:rPr>
                        <a:t>31</a:t>
                      </a:r>
                    </a:p>
                    <a:p>
                      <a:pPr algn="ctr"/>
                      <a:r>
                        <a:rPr lang="en-US" sz="2000" dirty="0">
                          <a:solidFill>
                            <a:schemeClr val="bg1"/>
                          </a:solidFill>
                          <a:latin typeface="+mn-lt"/>
                        </a:rPr>
                        <a:t>27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85931582"/>
                  </a:ext>
                </a:extLst>
              </a:tr>
            </a:tbl>
          </a:graphicData>
        </a:graphic>
      </p:graphicFrame>
    </p:spTree>
    <p:extLst>
      <p:ext uri="{BB962C8B-B14F-4D97-AF65-F5344CB8AC3E}">
        <p14:creationId xmlns:p14="http://schemas.microsoft.com/office/powerpoint/2010/main" val="3207603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1E4DA-CAAA-7153-BF8B-FFADBCAD0EE6}"/>
              </a:ext>
            </a:extLst>
          </p:cNvPr>
          <p:cNvSpPr>
            <a:spLocks noGrp="1"/>
          </p:cNvSpPr>
          <p:nvPr>
            <p:ph type="title"/>
          </p:nvPr>
        </p:nvSpPr>
        <p:spPr/>
        <p:txBody>
          <a:bodyPr/>
          <a:lstStyle/>
          <a:p>
            <a:r>
              <a:rPr lang="en-US" altLang="en-US" dirty="0"/>
              <a:t>RELATIVITY-047 Update at 2 Yr: </a:t>
            </a:r>
            <a:br>
              <a:rPr lang="en-US" altLang="en-US" dirty="0"/>
            </a:br>
            <a:r>
              <a:rPr lang="en-US" dirty="0"/>
              <a:t>Best Overall Response per BICR</a:t>
            </a:r>
          </a:p>
        </p:txBody>
      </p:sp>
      <p:graphicFrame>
        <p:nvGraphicFramePr>
          <p:cNvPr id="5" name="Table 5">
            <a:extLst>
              <a:ext uri="{FF2B5EF4-FFF2-40B4-BE49-F238E27FC236}">
                <a16:creationId xmlns:a16="http://schemas.microsoft.com/office/drawing/2014/main" id="{09FCE661-045C-AA80-2662-AB02C3E0B4E8}"/>
              </a:ext>
            </a:extLst>
          </p:cNvPr>
          <p:cNvGraphicFramePr>
            <a:graphicFrameLocks noGrp="1"/>
          </p:cNvGraphicFramePr>
          <p:nvPr>
            <p:ph idx="1"/>
            <p:extLst>
              <p:ext uri="{D42A27DB-BD31-4B8C-83A1-F6EECF244321}">
                <p14:modId xmlns:p14="http://schemas.microsoft.com/office/powerpoint/2010/main" val="1187965425"/>
              </p:ext>
            </p:extLst>
          </p:nvPr>
        </p:nvGraphicFramePr>
        <p:xfrm>
          <a:off x="728284" y="1604963"/>
          <a:ext cx="10735056" cy="3413760"/>
        </p:xfrm>
        <a:graphic>
          <a:graphicData uri="http://schemas.openxmlformats.org/drawingml/2006/table">
            <a:tbl>
              <a:tblPr firstRow="1" bandRow="1">
                <a:tableStyleId>{F5AB1C69-6EDB-4FF4-983F-18BD219EF322}</a:tableStyleId>
              </a:tblPr>
              <a:tblGrid>
                <a:gridCol w="3578352">
                  <a:extLst>
                    <a:ext uri="{9D8B030D-6E8A-4147-A177-3AD203B41FA5}">
                      <a16:colId xmlns:a16="http://schemas.microsoft.com/office/drawing/2014/main" val="2281636721"/>
                    </a:ext>
                  </a:extLst>
                </a:gridCol>
                <a:gridCol w="3578352">
                  <a:extLst>
                    <a:ext uri="{9D8B030D-6E8A-4147-A177-3AD203B41FA5}">
                      <a16:colId xmlns:a16="http://schemas.microsoft.com/office/drawing/2014/main" val="670558146"/>
                    </a:ext>
                  </a:extLst>
                </a:gridCol>
                <a:gridCol w="3578352">
                  <a:extLst>
                    <a:ext uri="{9D8B030D-6E8A-4147-A177-3AD203B41FA5}">
                      <a16:colId xmlns:a16="http://schemas.microsoft.com/office/drawing/2014/main" val="3806583861"/>
                    </a:ext>
                  </a:extLst>
                </a:gridCol>
              </a:tblGrid>
              <a:tr h="370840">
                <a:tc>
                  <a:txBody>
                    <a:bodyPr/>
                    <a:lstStyle/>
                    <a:p>
                      <a:r>
                        <a:rPr lang="en-US" sz="2000" dirty="0">
                          <a:latin typeface="+mn-lt"/>
                        </a:rPr>
                        <a:t>Response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2000" dirty="0">
                          <a:latin typeface="+mn-lt"/>
                        </a:rPr>
                        <a:t>Nivolumab + Relatlimab </a:t>
                      </a:r>
                      <a:br>
                        <a:rPr lang="en-US" sz="2000" dirty="0">
                          <a:latin typeface="+mn-lt"/>
                        </a:rPr>
                      </a:br>
                      <a:r>
                        <a:rPr lang="en-US" sz="2000" dirty="0">
                          <a:latin typeface="+mn-lt"/>
                        </a:rPr>
                        <a:t>(n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latin typeface="+mn-lt"/>
                        </a:rPr>
                        <a:t>Nivolumab </a:t>
                      </a:r>
                      <a:br>
                        <a:rPr lang="en-US" sz="2000" dirty="0">
                          <a:latin typeface="+mn-lt"/>
                        </a:rPr>
                      </a:br>
                      <a:r>
                        <a:rPr lang="en-US" sz="2000" dirty="0">
                          <a:latin typeface="+mn-lt"/>
                        </a:rPr>
                        <a:t>(n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62922525"/>
                  </a:ext>
                </a:extLst>
              </a:tr>
              <a:tr h="370840">
                <a:tc>
                  <a:txBody>
                    <a:bodyPr/>
                    <a:lstStyle/>
                    <a:p>
                      <a:r>
                        <a:rPr lang="en-US" sz="2000" dirty="0">
                          <a:solidFill>
                            <a:schemeClr val="bg1"/>
                          </a:solidFill>
                          <a:latin typeface="+mn-lt"/>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mn-lt"/>
                          <a:ea typeface="+mn-ea"/>
                          <a:cs typeface="+mn-cs"/>
                        </a:rPr>
                        <a:t>CR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mn-lt"/>
                          <a:ea typeface="+mn-ea"/>
                          <a:cs typeface="+mn-cs"/>
                        </a:rPr>
                        <a:t>PR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mn-lt"/>
                          <a:ea typeface="+mn-ea"/>
                          <a:cs typeface="+mn-cs"/>
                        </a:rPr>
                        <a:t>SD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mn-lt"/>
                          <a:ea typeface="+mn-ea"/>
                          <a:cs typeface="+mn-cs"/>
                        </a:rPr>
                        <a:t>PD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44</a:t>
                      </a:r>
                    </a:p>
                    <a:p>
                      <a:pPr algn="ctr"/>
                      <a:r>
                        <a:rPr lang="en-US" sz="2000" dirty="0">
                          <a:solidFill>
                            <a:schemeClr val="bg1"/>
                          </a:solidFill>
                          <a:latin typeface="+mn-lt"/>
                        </a:rPr>
                        <a:t>18</a:t>
                      </a:r>
                    </a:p>
                    <a:p>
                      <a:pPr algn="ctr"/>
                      <a:r>
                        <a:rPr lang="en-US" sz="2000" dirty="0">
                          <a:solidFill>
                            <a:schemeClr val="bg1"/>
                          </a:solidFill>
                          <a:latin typeface="+mn-lt"/>
                        </a:rPr>
                        <a:t>26</a:t>
                      </a:r>
                    </a:p>
                    <a:p>
                      <a:pPr algn="ctr"/>
                      <a:r>
                        <a:rPr lang="en-US" sz="2000" dirty="0">
                          <a:solidFill>
                            <a:schemeClr val="bg1"/>
                          </a:solidFill>
                          <a:latin typeface="+mn-lt"/>
                        </a:rPr>
                        <a:t>16</a:t>
                      </a:r>
                    </a:p>
                    <a:p>
                      <a:pPr algn="ctr"/>
                      <a:r>
                        <a:rPr lang="en-US" sz="2000" dirty="0">
                          <a:solidFill>
                            <a:schemeClr val="bg1"/>
                          </a:solidFill>
                          <a:latin typeface="+mn-lt"/>
                        </a:rPr>
                        <a:t>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34</a:t>
                      </a:r>
                    </a:p>
                    <a:p>
                      <a:pPr algn="ctr"/>
                      <a:r>
                        <a:rPr lang="en-US" sz="2000" dirty="0">
                          <a:solidFill>
                            <a:schemeClr val="bg1"/>
                          </a:solidFill>
                          <a:latin typeface="+mn-lt"/>
                        </a:rPr>
                        <a:t>18</a:t>
                      </a:r>
                    </a:p>
                    <a:p>
                      <a:pPr algn="ctr"/>
                      <a:r>
                        <a:rPr lang="en-US" sz="2000" dirty="0">
                          <a:solidFill>
                            <a:schemeClr val="bg1"/>
                          </a:solidFill>
                          <a:latin typeface="+mn-lt"/>
                        </a:rPr>
                        <a:t>16</a:t>
                      </a:r>
                    </a:p>
                    <a:p>
                      <a:pPr algn="ctr"/>
                      <a:r>
                        <a:rPr lang="en-US" sz="2000" dirty="0">
                          <a:solidFill>
                            <a:schemeClr val="bg1"/>
                          </a:solidFill>
                          <a:latin typeface="+mn-lt"/>
                        </a:rPr>
                        <a:t>16</a:t>
                      </a:r>
                    </a:p>
                    <a:p>
                      <a:pPr algn="ctr"/>
                      <a:r>
                        <a:rPr lang="en-US" sz="2000" dirty="0">
                          <a:solidFill>
                            <a:schemeClr val="bg1"/>
                          </a:solidFill>
                          <a:latin typeface="+mn-lt"/>
                        </a:rPr>
                        <a:t>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1233382"/>
                  </a:ext>
                </a:extLst>
              </a:tr>
              <a:tr h="370840">
                <a:tc>
                  <a:txBody>
                    <a:bodyPr/>
                    <a:lstStyle/>
                    <a:p>
                      <a:r>
                        <a:rPr lang="en-US" sz="2000" dirty="0">
                          <a:solidFill>
                            <a:schemeClr val="bg1"/>
                          </a:solidFill>
                          <a:latin typeface="+mn-lt"/>
                        </a:rPr>
                        <a:t>ORR difference between arms, %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2000" dirty="0">
                          <a:solidFill>
                            <a:schemeClr val="bg1"/>
                          </a:solidFill>
                          <a:latin typeface="+mn-lt"/>
                        </a:rPr>
                        <a:t>9.8 (2.8-16.8)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96407533"/>
                  </a:ext>
                </a:extLst>
              </a:tr>
              <a:tr h="370840">
                <a:tc>
                  <a:txBody>
                    <a:bodyPr/>
                    <a:lstStyle/>
                    <a:p>
                      <a:r>
                        <a:rPr lang="en-US" sz="2000" dirty="0">
                          <a:solidFill>
                            <a:schemeClr val="bg1"/>
                          </a:solidFill>
                          <a:latin typeface="+mn-lt"/>
                        </a:rPr>
                        <a:t>Median DoR, mo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NR (39.4-NR)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NR (39.8-NR)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6080529"/>
                  </a:ext>
                </a:extLst>
              </a:tr>
            </a:tbl>
          </a:graphicData>
        </a:graphic>
      </p:graphicFrame>
      <p:sp>
        <p:nvSpPr>
          <p:cNvPr id="7" name="Text Box 15">
            <a:extLst>
              <a:ext uri="{FF2B5EF4-FFF2-40B4-BE49-F238E27FC236}">
                <a16:creationId xmlns:a16="http://schemas.microsoft.com/office/drawing/2014/main" id="{FD584F41-0253-AADD-727F-85AE601E310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2023. Abstr 9502.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354069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 Update at 2 Yr: </a:t>
            </a:r>
            <a:br>
              <a:rPr lang="en-US" altLang="en-US" dirty="0"/>
            </a:br>
            <a:r>
              <a:rPr lang="en-US" altLang="en-US" dirty="0"/>
              <a:t>Subgroup Analyses of </a:t>
            </a:r>
            <a:r>
              <a:rPr lang="en-US" dirty="0"/>
              <a:t>PFS, OS, and ORR</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3944937706"/>
              </p:ext>
            </p:extLst>
          </p:nvPr>
        </p:nvGraphicFramePr>
        <p:xfrm>
          <a:off x="727077" y="1604963"/>
          <a:ext cx="10854115" cy="4267312"/>
        </p:xfrm>
        <a:graphic>
          <a:graphicData uri="http://schemas.openxmlformats.org/drawingml/2006/table">
            <a:tbl>
              <a:tblPr/>
              <a:tblGrid>
                <a:gridCol w="1625598">
                  <a:extLst>
                    <a:ext uri="{9D8B030D-6E8A-4147-A177-3AD203B41FA5}">
                      <a16:colId xmlns:a16="http://schemas.microsoft.com/office/drawing/2014/main" val="20000"/>
                    </a:ext>
                  </a:extLst>
                </a:gridCol>
                <a:gridCol w="1171575">
                  <a:extLst>
                    <a:ext uri="{9D8B030D-6E8A-4147-A177-3AD203B41FA5}">
                      <a16:colId xmlns:a16="http://schemas.microsoft.com/office/drawing/2014/main" val="20001"/>
                    </a:ext>
                  </a:extLst>
                </a:gridCol>
                <a:gridCol w="1285875">
                  <a:extLst>
                    <a:ext uri="{9D8B030D-6E8A-4147-A177-3AD203B41FA5}">
                      <a16:colId xmlns:a16="http://schemas.microsoft.com/office/drawing/2014/main" val="1365664815"/>
                    </a:ext>
                  </a:extLst>
                </a:gridCol>
                <a:gridCol w="1447800">
                  <a:extLst>
                    <a:ext uri="{9D8B030D-6E8A-4147-A177-3AD203B41FA5}">
                      <a16:colId xmlns:a16="http://schemas.microsoft.com/office/drawing/2014/main" val="3614743973"/>
                    </a:ext>
                  </a:extLst>
                </a:gridCol>
                <a:gridCol w="1447800">
                  <a:extLst>
                    <a:ext uri="{9D8B030D-6E8A-4147-A177-3AD203B41FA5}">
                      <a16:colId xmlns:a16="http://schemas.microsoft.com/office/drawing/2014/main" val="3224613098"/>
                    </a:ext>
                  </a:extLst>
                </a:gridCol>
                <a:gridCol w="1257300">
                  <a:extLst>
                    <a:ext uri="{9D8B030D-6E8A-4147-A177-3AD203B41FA5}">
                      <a16:colId xmlns:a16="http://schemas.microsoft.com/office/drawing/2014/main" val="308539353"/>
                    </a:ext>
                  </a:extLst>
                </a:gridCol>
                <a:gridCol w="1095376">
                  <a:extLst>
                    <a:ext uri="{9D8B030D-6E8A-4147-A177-3AD203B41FA5}">
                      <a16:colId xmlns:a16="http://schemas.microsoft.com/office/drawing/2014/main" val="607182678"/>
                    </a:ext>
                  </a:extLst>
                </a:gridCol>
                <a:gridCol w="1522791">
                  <a:extLst>
                    <a:ext uri="{9D8B030D-6E8A-4147-A177-3AD203B41FA5}">
                      <a16:colId xmlns:a16="http://schemas.microsoft.com/office/drawing/2014/main" val="6624460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Subgroup by Stratification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algn="ctr"/>
                      <a:endParaRPr lang="en-US" sz="1400" b="1" dirty="0">
                        <a:solidFill>
                          <a:schemeClr val="bg1"/>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Unstratified HR for PFS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Unstratified HR for OS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Unweighted ORR Diff.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6839275"/>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Relatlimab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400" b="1" dirty="0">
                          <a:solidFill>
                            <a:schemeClr val="tx1"/>
                          </a:solidFill>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Relatlimab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71668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0.81 (0.67-0.97)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0.83 (0.67-1.02)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10.0 (2.8-17.0)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LAG-3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269</a:t>
                      </a:r>
                    </a:p>
                    <a:p>
                      <a:pPr algn="ctr"/>
                      <a:r>
                        <a:rPr lang="en-US" sz="1400" dirty="0">
                          <a:solidFill>
                            <a:schemeClr val="bg1"/>
                          </a:solidFill>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0.85 (0.69-1.05)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0.71 (0.50-1.00)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0.82 (0.64-1.05)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0.86 (0.58-1.28)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10.6 (2.2-18.7)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7.7 (-5.5 to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147</a:t>
                      </a:r>
                    </a:p>
                    <a:p>
                      <a:pPr algn="ctr"/>
                      <a:r>
                        <a:rPr lang="en-US" sz="1400" dirty="0">
                          <a:solidFill>
                            <a:schemeClr val="bg1"/>
                          </a:solidFill>
                        </a:rPr>
                        <a:t>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1.04 (0.77-1.41)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0.68 (0.54-0.86)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0.82 (0.58-1.16)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0.83 (0.63-1.08)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6.5 (-4.9 to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12.3 (3.5-20.9)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BRAF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 type</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139</a:t>
                      </a:r>
                    </a:p>
                    <a:p>
                      <a:pPr algn="ctr"/>
                      <a:r>
                        <a:rPr lang="en-US" sz="1400" dirty="0">
                          <a:solidFill>
                            <a:schemeClr val="bg1"/>
                          </a:solidFill>
                        </a:rPr>
                        <a:t>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(0.58-1.04)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0.82 (0.65-1.04)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0.77 (0.54-1.11)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0.86 (0.66-1.11)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12.4 (1.0-23.4)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8.4 (-0.8 to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M0/M1 any[0]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 any[1]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237</a:t>
                      </a:r>
                    </a:p>
                    <a:p>
                      <a:pPr algn="ctr"/>
                      <a:r>
                        <a:rPr lang="en-US" sz="1400" dirty="0">
                          <a:solidFill>
                            <a:schemeClr val="bg1"/>
                          </a:solidFill>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0.80 (0.64-1.01)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0.78 (0.58-1.06)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0.83 (0.62-1.11)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0.80 (0.59-1.09)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13.5 (4.5-22.2)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3.3 (-8.1 to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1030318"/>
                  </a:ext>
                </a:extLst>
              </a:tr>
            </a:tbl>
          </a:graphicData>
        </a:graphic>
      </p:graphicFrame>
    </p:spTree>
    <p:extLst>
      <p:ext uri="{BB962C8B-B14F-4D97-AF65-F5344CB8AC3E}">
        <p14:creationId xmlns:p14="http://schemas.microsoft.com/office/powerpoint/2010/main" val="2862438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 Update at 2 Yr: </a:t>
            </a:r>
            <a:r>
              <a:rPr lang="en-US" dirty="0"/>
              <a:t>Subsequent Therapy</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2022. Abstr 9505.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467273867"/>
              </p:ext>
            </p:extLst>
          </p:nvPr>
        </p:nvGraphicFramePr>
        <p:xfrm>
          <a:off x="727076" y="3473989"/>
          <a:ext cx="10730736" cy="2682336"/>
        </p:xfrm>
        <a:graphic>
          <a:graphicData uri="http://schemas.openxmlformats.org/drawingml/2006/table">
            <a:tbl>
              <a:tblPr/>
              <a:tblGrid>
                <a:gridCol w="1978023">
                  <a:extLst>
                    <a:ext uri="{9D8B030D-6E8A-4147-A177-3AD203B41FA5}">
                      <a16:colId xmlns:a16="http://schemas.microsoft.com/office/drawing/2014/main" val="20000"/>
                    </a:ext>
                  </a:extLst>
                </a:gridCol>
                <a:gridCol w="1609344">
                  <a:extLst>
                    <a:ext uri="{9D8B030D-6E8A-4147-A177-3AD203B41FA5}">
                      <a16:colId xmlns:a16="http://schemas.microsoft.com/office/drawing/2014/main" val="20001"/>
                    </a:ext>
                  </a:extLst>
                </a:gridCol>
                <a:gridCol w="962025">
                  <a:extLst>
                    <a:ext uri="{9D8B030D-6E8A-4147-A177-3AD203B41FA5}">
                      <a16:colId xmlns:a16="http://schemas.microsoft.com/office/drawing/2014/main" val="3614743973"/>
                    </a:ext>
                  </a:extLst>
                </a:gridCol>
                <a:gridCol w="1737360">
                  <a:extLst>
                    <a:ext uri="{9D8B030D-6E8A-4147-A177-3AD203B41FA5}">
                      <a16:colId xmlns:a16="http://schemas.microsoft.com/office/drawing/2014/main" val="3224613098"/>
                    </a:ext>
                  </a:extLst>
                </a:gridCol>
                <a:gridCol w="1609344">
                  <a:extLst>
                    <a:ext uri="{9D8B030D-6E8A-4147-A177-3AD203B41FA5}">
                      <a16:colId xmlns:a16="http://schemas.microsoft.com/office/drawing/2014/main" val="308539353"/>
                    </a:ext>
                  </a:extLst>
                </a:gridCol>
                <a:gridCol w="1097280">
                  <a:extLst>
                    <a:ext uri="{9D8B030D-6E8A-4147-A177-3AD203B41FA5}">
                      <a16:colId xmlns:a16="http://schemas.microsoft.com/office/drawing/2014/main" val="607182678"/>
                    </a:ext>
                  </a:extLst>
                </a:gridCol>
                <a:gridCol w="1737360">
                  <a:extLst>
                    <a:ext uri="{9D8B030D-6E8A-4147-A177-3AD203B41FA5}">
                      <a16:colId xmlns:a16="http://schemas.microsoft.com/office/drawing/2014/main" val="6624460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on Subsequent 2L Tx After PD</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Relatlimab</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Nivo + Ipi (n = 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Ipi (n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BRAFi/MEKi (n = 43)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Nivo + Ipi (n = 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Ipi (n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Calibri" panose="020F0502020204030204" pitchFamily="34" charset="0"/>
                        </a:rPr>
                        <a:t>BRAFi/MEKi (n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5011483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Unknown/NR/UTD</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24 (56)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(44)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TTNT,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6-mo/12-mo PFS,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54/45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71/56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28/21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bl>
          </a:graphicData>
        </a:graphic>
      </p:graphicFrame>
      <p:sp>
        <p:nvSpPr>
          <p:cNvPr id="2" name="Text Box 30">
            <a:extLst>
              <a:ext uri="{FF2B5EF4-FFF2-40B4-BE49-F238E27FC236}">
                <a16:creationId xmlns:a16="http://schemas.microsoft.com/office/drawing/2014/main" id="{1FAAF00A-020D-F87C-547A-A6F9B1800225}"/>
              </a:ext>
            </a:extLst>
          </p:cNvPr>
          <p:cNvSpPr txBox="1">
            <a:spLocks noChangeArrowheads="1"/>
          </p:cNvSpPr>
          <p:nvPr/>
        </p:nvSpPr>
        <p:spPr bwMode="auto">
          <a:xfrm>
            <a:off x="727076" y="615850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*Patients may have had &gt;1 subsequent therapy.</a:t>
            </a:r>
            <a:endParaRPr lang="en-US" altLang="en-US" sz="1400" dirty="0">
              <a:solidFill>
                <a:schemeClr val="bg1"/>
              </a:solidFill>
              <a:latin typeface="Calibri" panose="020F0502020204030204" pitchFamily="34" charset="0"/>
            </a:endParaRPr>
          </a:p>
        </p:txBody>
      </p:sp>
      <p:graphicFrame>
        <p:nvGraphicFramePr>
          <p:cNvPr id="3" name="Table 5">
            <a:extLst>
              <a:ext uri="{FF2B5EF4-FFF2-40B4-BE49-F238E27FC236}">
                <a16:creationId xmlns:a16="http://schemas.microsoft.com/office/drawing/2014/main" id="{E468C613-BE60-0850-FCED-7B9F60C66A88}"/>
              </a:ext>
            </a:extLst>
          </p:cNvPr>
          <p:cNvGraphicFramePr>
            <a:graphicFrameLocks noGrp="1"/>
          </p:cNvGraphicFramePr>
          <p:nvPr>
            <p:ph idx="1"/>
            <p:extLst>
              <p:ext uri="{D42A27DB-BD31-4B8C-83A1-F6EECF244321}">
                <p14:modId xmlns:p14="http://schemas.microsoft.com/office/powerpoint/2010/main" val="3660042454"/>
              </p:ext>
            </p:extLst>
          </p:nvPr>
        </p:nvGraphicFramePr>
        <p:xfrm>
          <a:off x="727076" y="1185863"/>
          <a:ext cx="10735057" cy="2164080"/>
        </p:xfrm>
        <a:graphic>
          <a:graphicData uri="http://schemas.openxmlformats.org/drawingml/2006/table">
            <a:tbl>
              <a:tblPr firstRow="1" bandRow="1">
                <a:tableStyleId>{F5AB1C69-6EDB-4FF4-983F-18BD219EF322}</a:tableStyleId>
              </a:tblPr>
              <a:tblGrid>
                <a:gridCol w="2110253">
                  <a:extLst>
                    <a:ext uri="{9D8B030D-6E8A-4147-A177-3AD203B41FA5}">
                      <a16:colId xmlns:a16="http://schemas.microsoft.com/office/drawing/2014/main" val="2281636721"/>
                    </a:ext>
                  </a:extLst>
                </a:gridCol>
                <a:gridCol w="4243148">
                  <a:extLst>
                    <a:ext uri="{9D8B030D-6E8A-4147-A177-3AD203B41FA5}">
                      <a16:colId xmlns:a16="http://schemas.microsoft.com/office/drawing/2014/main" val="670558146"/>
                    </a:ext>
                  </a:extLst>
                </a:gridCol>
                <a:gridCol w="4381656">
                  <a:extLst>
                    <a:ext uri="{9D8B030D-6E8A-4147-A177-3AD203B41FA5}">
                      <a16:colId xmlns:a16="http://schemas.microsoft.com/office/drawing/2014/main" val="3806583861"/>
                    </a:ext>
                  </a:extLst>
                </a:gridCol>
              </a:tblGrid>
              <a:tr h="0">
                <a:tc>
                  <a:txBody>
                    <a:bodyPr/>
                    <a:lstStyle/>
                    <a:p>
                      <a:r>
                        <a:rPr lang="en-US" sz="1400" dirty="0">
                          <a:latin typeface="+mn-lt"/>
                        </a:rPr>
                        <a:t>Subsequent Tx,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mn-lt"/>
                        </a:rPr>
                        <a:t>Nivolumab + Relatlimab (n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latin typeface="+mn-lt"/>
                        </a:rPr>
                        <a:t>Nivolumab (n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62922525"/>
                  </a:ext>
                </a:extLst>
              </a:tr>
              <a:tr h="0">
                <a:tc>
                  <a:txBody>
                    <a:bodyPr/>
                    <a:lstStyle/>
                    <a:p>
                      <a:r>
                        <a:rPr lang="en-US" sz="1400" dirty="0">
                          <a:solidFill>
                            <a:schemeClr val="bg1"/>
                          </a:solidFill>
                          <a:latin typeface="+mn-lt"/>
                        </a:rPr>
                        <a:t>Any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163 (46)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166 (46)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123338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rPr>
                        <a:t>Systemic tx ≥2L*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PD-L1/CTLA-4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mn-lt"/>
                        </a:rPr>
                        <a:t>BRAFi</a:t>
                      </a:r>
                      <a:r>
                        <a:rPr kumimoji="0" lang="en-US" sz="1400" b="0" i="0" u="none" strike="noStrike" cap="none" normalizeH="0" baseline="0" dirty="0">
                          <a:ln>
                            <a:noFill/>
                          </a:ln>
                          <a:solidFill>
                            <a:schemeClr val="bg2">
                              <a:lumMod val="10000"/>
                            </a:schemeClr>
                          </a:solidFill>
                          <a:effectLst/>
                          <a:latin typeface="+mn-lt"/>
                        </a:rPr>
                        <a:t> and/or </a:t>
                      </a:r>
                      <a:r>
                        <a:rPr kumimoji="0" lang="en-US" sz="1400" b="0" i="0" u="none" strike="noStrike" cap="none" normalizeH="0" baseline="0" dirty="0" err="1">
                          <a:ln>
                            <a:noFill/>
                          </a:ln>
                          <a:solidFill>
                            <a:schemeClr val="bg2">
                              <a:lumMod val="10000"/>
                            </a:schemeClr>
                          </a:solidFill>
                          <a:effectLst/>
                          <a:latin typeface="+mn-lt"/>
                        </a:rPr>
                        <a:t>MEKi</a:t>
                      </a:r>
                      <a:r>
                        <a:rPr kumimoji="0" lang="en-US" sz="1400" b="0" i="0" u="none" strike="noStrike" cap="none" normalizeH="0" baseline="0" dirty="0">
                          <a:ln>
                            <a:noFill/>
                          </a:ln>
                          <a:solidFill>
                            <a:schemeClr val="bg2">
                              <a:lumMod val="10000"/>
                            </a:schemeClr>
                          </a:solidFill>
                          <a:effectLst/>
                          <a:latin typeface="+mn-lt"/>
                        </a:rPr>
                        <a:t> tx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Other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131 (37)</a:t>
                      </a:r>
                    </a:p>
                    <a:p>
                      <a:pPr algn="ctr"/>
                      <a:r>
                        <a:rPr lang="en-US" sz="1400" dirty="0">
                          <a:solidFill>
                            <a:schemeClr val="bg1"/>
                          </a:solidFill>
                          <a:latin typeface="+mn-lt"/>
                        </a:rPr>
                        <a:t>53 (40)</a:t>
                      </a:r>
                    </a:p>
                    <a:p>
                      <a:pPr algn="ctr"/>
                      <a:r>
                        <a:rPr lang="en-US" sz="1400" dirty="0">
                          <a:solidFill>
                            <a:schemeClr val="bg1"/>
                          </a:solidFill>
                          <a:latin typeface="+mn-lt"/>
                        </a:rPr>
                        <a:t>49 (37)</a:t>
                      </a:r>
                    </a:p>
                    <a:p>
                      <a:pPr algn="ctr"/>
                      <a:r>
                        <a:rPr lang="en-US" sz="1400" dirty="0">
                          <a:solidFill>
                            <a:schemeClr val="bg1"/>
                          </a:solidFill>
                          <a:latin typeface="+mn-lt"/>
                        </a:rPr>
                        <a:t>53 (40)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136 (38)</a:t>
                      </a:r>
                    </a:p>
                    <a:p>
                      <a:pPr algn="ctr"/>
                      <a:r>
                        <a:rPr lang="en-US" sz="1400" dirty="0">
                          <a:solidFill>
                            <a:schemeClr val="bg1"/>
                          </a:solidFill>
                          <a:latin typeface="+mn-lt"/>
                        </a:rPr>
                        <a:t>66 (49)</a:t>
                      </a:r>
                    </a:p>
                    <a:p>
                      <a:pPr algn="ctr"/>
                      <a:r>
                        <a:rPr lang="en-US" sz="1400" dirty="0">
                          <a:solidFill>
                            <a:schemeClr val="bg1"/>
                          </a:solidFill>
                          <a:latin typeface="+mn-lt"/>
                        </a:rPr>
                        <a:t>57 (42)</a:t>
                      </a:r>
                    </a:p>
                    <a:p>
                      <a:pPr algn="ctr"/>
                      <a:r>
                        <a:rPr lang="en-US" sz="1400" dirty="0">
                          <a:solidFill>
                            <a:schemeClr val="bg1"/>
                          </a:solidFill>
                          <a:latin typeface="+mn-lt"/>
                        </a:rPr>
                        <a:t>60 (44)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96407533"/>
                  </a:ext>
                </a:extLst>
              </a:tr>
              <a:tr h="0">
                <a:tc>
                  <a:txBody>
                    <a:bodyPr/>
                    <a:lstStyle/>
                    <a:p>
                      <a:r>
                        <a:rPr lang="en-US" sz="1400" dirty="0">
                          <a:solidFill>
                            <a:schemeClr val="bg1"/>
                          </a:solidFill>
                          <a:latin typeface="+mn-lt"/>
                        </a:rPr>
                        <a:t>Radiotherapy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57 (16)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51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6080529"/>
                  </a:ext>
                </a:extLst>
              </a:tr>
              <a:tr h="0">
                <a:tc>
                  <a:txBody>
                    <a:bodyPr/>
                    <a:lstStyle/>
                    <a:p>
                      <a:r>
                        <a:rPr lang="en-US" sz="1400" dirty="0">
                          <a:solidFill>
                            <a:schemeClr val="bg1"/>
                          </a:solidFill>
                          <a:latin typeface="+mn-lt"/>
                        </a:rPr>
                        <a:t>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28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34 (9)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01943661"/>
                  </a:ext>
                </a:extLst>
              </a:tr>
            </a:tbl>
          </a:graphicData>
        </a:graphic>
      </p:graphicFrame>
    </p:spTree>
    <p:extLst>
      <p:ext uri="{BB962C8B-B14F-4D97-AF65-F5344CB8AC3E}">
        <p14:creationId xmlns:p14="http://schemas.microsoft.com/office/powerpoint/2010/main" val="759099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1E4DA-CAAA-7153-BF8B-FFADBCAD0EE6}"/>
              </a:ext>
            </a:extLst>
          </p:cNvPr>
          <p:cNvSpPr>
            <a:spLocks noGrp="1"/>
          </p:cNvSpPr>
          <p:nvPr>
            <p:ph type="title"/>
          </p:nvPr>
        </p:nvSpPr>
        <p:spPr/>
        <p:txBody>
          <a:bodyPr/>
          <a:lstStyle/>
          <a:p>
            <a:r>
              <a:rPr lang="en-US" altLang="en-US" dirty="0"/>
              <a:t>RELATIVITY-047 Update at 2 Yr: </a:t>
            </a:r>
            <a:r>
              <a:rPr lang="en-US" dirty="0"/>
              <a:t>Investigator-Assessed PFS2 and Melanoma-Specific Survival</a:t>
            </a:r>
          </a:p>
        </p:txBody>
      </p:sp>
      <p:sp>
        <p:nvSpPr>
          <p:cNvPr id="12" name="Content Placeholder 11">
            <a:extLst>
              <a:ext uri="{FF2B5EF4-FFF2-40B4-BE49-F238E27FC236}">
                <a16:creationId xmlns:a16="http://schemas.microsoft.com/office/drawing/2014/main" id="{3C4F056E-2669-DCDE-0DC6-B387A6F4621E}"/>
              </a:ext>
            </a:extLst>
          </p:cNvPr>
          <p:cNvSpPr>
            <a:spLocks noGrp="1"/>
          </p:cNvSpPr>
          <p:nvPr>
            <p:ph sz="half" idx="1"/>
          </p:nvPr>
        </p:nvSpPr>
        <p:spPr>
          <a:xfrm>
            <a:off x="601820" y="4557486"/>
            <a:ext cx="5309278" cy="1631982"/>
          </a:xfrm>
        </p:spPr>
        <p:txBody>
          <a:bodyPr/>
          <a:lstStyle/>
          <a:p>
            <a:r>
              <a:rPr lang="en-US" sz="2400" dirty="0"/>
              <a:t>Most common reasons for “other” nonmelanoma deaths: septic shock, MI, stroke, pneumonia, respiratory insufficiency</a:t>
            </a:r>
          </a:p>
        </p:txBody>
      </p:sp>
      <p:sp>
        <p:nvSpPr>
          <p:cNvPr id="7" name="Text Box 15">
            <a:extLst>
              <a:ext uri="{FF2B5EF4-FFF2-40B4-BE49-F238E27FC236}">
                <a16:creationId xmlns:a16="http://schemas.microsoft.com/office/drawing/2014/main" id="{FD584F41-0253-AADD-727F-85AE601E310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2023. Abstr 9502.</a:t>
            </a:r>
            <a:endParaRPr lang="en-US" altLang="en-US" sz="1200" b="0" dirty="0">
              <a:solidFill>
                <a:schemeClr val="bg2"/>
              </a:solidFill>
              <a:latin typeface="Calibri" panose="020F0502020204030204" pitchFamily="34" charset="0"/>
            </a:endParaRPr>
          </a:p>
        </p:txBody>
      </p:sp>
      <p:graphicFrame>
        <p:nvGraphicFramePr>
          <p:cNvPr id="4" name="Table 5">
            <a:extLst>
              <a:ext uri="{FF2B5EF4-FFF2-40B4-BE49-F238E27FC236}">
                <a16:creationId xmlns:a16="http://schemas.microsoft.com/office/drawing/2014/main" id="{9C32F5E8-AB8D-EEAB-10D6-71430C5EFCE3}"/>
              </a:ext>
            </a:extLst>
          </p:cNvPr>
          <p:cNvGraphicFramePr>
            <a:graphicFrameLocks/>
          </p:cNvGraphicFramePr>
          <p:nvPr>
            <p:extLst>
              <p:ext uri="{D42A27DB-BD31-4B8C-83A1-F6EECF244321}">
                <p14:modId xmlns:p14="http://schemas.microsoft.com/office/powerpoint/2010/main" val="2345617179"/>
              </p:ext>
            </p:extLst>
          </p:nvPr>
        </p:nvGraphicFramePr>
        <p:xfrm>
          <a:off x="6163585" y="1610437"/>
          <a:ext cx="5309277" cy="4450080"/>
        </p:xfrm>
        <a:graphic>
          <a:graphicData uri="http://schemas.openxmlformats.org/drawingml/2006/table">
            <a:tbl>
              <a:tblPr firstRow="1" bandRow="1">
                <a:tableStyleId>{F5AB1C69-6EDB-4FF4-983F-18BD219EF322}</a:tableStyleId>
              </a:tblPr>
              <a:tblGrid>
                <a:gridCol w="2446352">
                  <a:extLst>
                    <a:ext uri="{9D8B030D-6E8A-4147-A177-3AD203B41FA5}">
                      <a16:colId xmlns:a16="http://schemas.microsoft.com/office/drawing/2014/main" val="2281636721"/>
                    </a:ext>
                  </a:extLst>
                </a:gridCol>
                <a:gridCol w="1404570">
                  <a:extLst>
                    <a:ext uri="{9D8B030D-6E8A-4147-A177-3AD203B41FA5}">
                      <a16:colId xmlns:a16="http://schemas.microsoft.com/office/drawing/2014/main" val="670558146"/>
                    </a:ext>
                  </a:extLst>
                </a:gridCol>
                <a:gridCol w="1458355">
                  <a:extLst>
                    <a:ext uri="{9D8B030D-6E8A-4147-A177-3AD203B41FA5}">
                      <a16:colId xmlns:a16="http://schemas.microsoft.com/office/drawing/2014/main" val="2791740631"/>
                    </a:ext>
                  </a:extLst>
                </a:gridCol>
              </a:tblGrid>
              <a:tr h="0">
                <a:tc>
                  <a:txBody>
                    <a:bodyPr/>
                    <a:lstStyle/>
                    <a:p>
                      <a:r>
                        <a:rPr lang="en-US" sz="1600" dirty="0"/>
                        <a:t>MSS Outcome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Nivolumab + Relatlimab</a:t>
                      </a:r>
                    </a:p>
                    <a:p>
                      <a:pPr algn="ctr"/>
                      <a:r>
                        <a:rPr lang="en-US" sz="1600" dirty="0">
                          <a:latin typeface="+mn-lt"/>
                        </a:rPr>
                        <a:t>(n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latin typeface="+mn-lt"/>
                        </a:rPr>
                        <a:t>Nivolumab</a:t>
                      </a:r>
                    </a:p>
                    <a:p>
                      <a:pPr algn="ctr"/>
                      <a:r>
                        <a:rPr lang="en-US" sz="1600" dirty="0">
                          <a:latin typeface="+mn-lt"/>
                        </a:rPr>
                        <a:t>(n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62922525"/>
                  </a:ext>
                </a:extLst>
              </a:tr>
              <a:tr h="0">
                <a:tc>
                  <a:txBody>
                    <a:bodyPr/>
                    <a:lstStyle/>
                    <a:p>
                      <a:r>
                        <a:rPr lang="en-US" sz="1600" dirty="0">
                          <a:solidFill>
                            <a:schemeClr val="bg1"/>
                          </a:solidFill>
                        </a:rPr>
                        <a:t>Median,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46.7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1233382"/>
                  </a:ext>
                </a:extLst>
              </a:tr>
              <a:tr h="0">
                <a:tc>
                  <a:txBody>
                    <a:bodyPr/>
                    <a:lstStyle/>
                    <a:p>
                      <a:r>
                        <a:rPr lang="en-US" sz="1600" dirty="0">
                          <a:solidFill>
                            <a:schemeClr val="bg1"/>
                          </a:solidFill>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600" dirty="0">
                          <a:solidFill>
                            <a:schemeClr val="bg1"/>
                          </a:solidFill>
                        </a:rPr>
                        <a:t>0.77 (0.61-0.97)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96407533"/>
                  </a:ext>
                </a:extLst>
              </a:tr>
              <a:tr h="0">
                <a:tc>
                  <a:txBody>
                    <a:bodyPr/>
                    <a:lstStyle/>
                    <a:p>
                      <a:r>
                        <a:rPr lang="en-US" sz="1600" dirty="0">
                          <a:solidFill>
                            <a:schemeClr val="bg1"/>
                          </a:solidFill>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endParaRPr>
                    </a:p>
                    <a:p>
                      <a:pPr algn="ctr"/>
                      <a:r>
                        <a:rPr lang="en-US" sz="1600" dirty="0">
                          <a:solidFill>
                            <a:schemeClr val="bg1"/>
                          </a:solidFill>
                        </a:rPr>
                        <a:t>81</a:t>
                      </a:r>
                    </a:p>
                    <a:p>
                      <a:pPr algn="ctr"/>
                      <a:r>
                        <a:rPr lang="en-US" sz="1600" dirty="0">
                          <a:solidFill>
                            <a:schemeClr val="bg1"/>
                          </a:solidFill>
                        </a:rPr>
                        <a:t>68</a:t>
                      </a:r>
                    </a:p>
                    <a:p>
                      <a:pPr algn="ctr"/>
                      <a:r>
                        <a:rPr lang="en-US" sz="1600" dirty="0">
                          <a:solidFill>
                            <a:schemeClr val="bg1"/>
                          </a:solidFill>
                        </a:rPr>
                        <a:t>63</a:t>
                      </a:r>
                    </a:p>
                    <a:p>
                      <a:pPr algn="ctr"/>
                      <a:r>
                        <a:rPr lang="en-US" sz="1600" dirty="0">
                          <a:solidFill>
                            <a:schemeClr val="bg1"/>
                          </a:solidFill>
                        </a:rPr>
                        <a:t>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endParaRPr>
                    </a:p>
                    <a:p>
                      <a:pPr algn="ctr"/>
                      <a:r>
                        <a:rPr lang="en-US" sz="1600" dirty="0">
                          <a:solidFill>
                            <a:schemeClr val="bg1"/>
                          </a:solidFill>
                        </a:rPr>
                        <a:t>77</a:t>
                      </a:r>
                    </a:p>
                    <a:p>
                      <a:pPr algn="ctr"/>
                      <a:r>
                        <a:rPr lang="en-US" sz="1600" dirty="0">
                          <a:solidFill>
                            <a:schemeClr val="bg1"/>
                          </a:solidFill>
                        </a:rPr>
                        <a:t>64</a:t>
                      </a:r>
                    </a:p>
                    <a:p>
                      <a:pPr algn="ctr"/>
                      <a:r>
                        <a:rPr lang="en-US" sz="1600" dirty="0">
                          <a:solidFill>
                            <a:schemeClr val="bg1"/>
                          </a:solidFill>
                        </a:rPr>
                        <a:t>54</a:t>
                      </a:r>
                    </a:p>
                    <a:p>
                      <a:pPr algn="ctr"/>
                      <a:r>
                        <a:rPr lang="en-US" sz="1600" dirty="0">
                          <a:solidFill>
                            <a:schemeClr val="bg1"/>
                          </a:solidFill>
                        </a:rPr>
                        <a:t>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6080529"/>
                  </a:ext>
                </a:extLst>
              </a:tr>
              <a:tr h="0">
                <a:tc>
                  <a:txBody>
                    <a:bodyPr/>
                    <a:lstStyle/>
                    <a:p>
                      <a:r>
                        <a:rPr lang="en-US" sz="1600" dirty="0">
                          <a:solidFill>
                            <a:schemeClr val="bg1"/>
                          </a:solidFill>
                        </a:rPr>
                        <a:t>Melanoma deaths, 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126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154 (43)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202449678"/>
                  </a:ext>
                </a:extLst>
              </a:tr>
              <a:tr h="0">
                <a:tc>
                  <a:txBody>
                    <a:bodyPr/>
                    <a:lstStyle/>
                    <a:p>
                      <a:r>
                        <a:rPr lang="en-US" sz="1600" dirty="0">
                          <a:solidFill>
                            <a:schemeClr val="bg1"/>
                          </a:solidFill>
                        </a:rPr>
                        <a:t>Censored patients,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Nonmelanoma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drug toxicity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229 (65)</a:t>
                      </a:r>
                    </a:p>
                    <a:p>
                      <a:pPr algn="ctr"/>
                      <a:r>
                        <a:rPr lang="en-US" sz="1600" dirty="0">
                          <a:solidFill>
                            <a:schemeClr val="bg1"/>
                          </a:solidFill>
                        </a:rPr>
                        <a:t>36 (10)</a:t>
                      </a:r>
                    </a:p>
                    <a:p>
                      <a:pPr algn="ctr"/>
                      <a:r>
                        <a:rPr lang="en-US" sz="1600" dirty="0">
                          <a:solidFill>
                            <a:schemeClr val="bg1"/>
                          </a:solidFill>
                        </a:rPr>
                        <a:t>4 (1)</a:t>
                      </a:r>
                    </a:p>
                    <a:p>
                      <a:pPr algn="ctr"/>
                      <a:r>
                        <a:rPr lang="en-US" sz="1600" dirty="0">
                          <a:solidFill>
                            <a:schemeClr val="bg1"/>
                          </a:solidFill>
                        </a:rPr>
                        <a:t>7 (2)</a:t>
                      </a:r>
                    </a:p>
                    <a:p>
                      <a:pPr algn="ctr"/>
                      <a:r>
                        <a:rPr lang="en-US" sz="1600" dirty="0">
                          <a:solidFill>
                            <a:schemeClr val="bg1"/>
                          </a:solidFill>
                        </a:rPr>
                        <a:t>25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205 (57)</a:t>
                      </a:r>
                    </a:p>
                    <a:p>
                      <a:pPr algn="ctr"/>
                      <a:r>
                        <a:rPr lang="en-US" sz="1600" dirty="0">
                          <a:solidFill>
                            <a:schemeClr val="bg1"/>
                          </a:solidFill>
                        </a:rPr>
                        <a:t>31 (9)</a:t>
                      </a:r>
                    </a:p>
                    <a:p>
                      <a:pPr algn="ctr"/>
                      <a:r>
                        <a:rPr lang="en-US" sz="1600" dirty="0">
                          <a:solidFill>
                            <a:schemeClr val="bg1"/>
                          </a:solidFill>
                        </a:rPr>
                        <a:t>2 (1)</a:t>
                      </a:r>
                    </a:p>
                    <a:p>
                      <a:pPr algn="ctr"/>
                      <a:r>
                        <a:rPr lang="en-US" sz="1600" dirty="0">
                          <a:solidFill>
                            <a:schemeClr val="bg1"/>
                          </a:solidFill>
                        </a:rPr>
                        <a:t>10 (3)</a:t>
                      </a:r>
                    </a:p>
                    <a:p>
                      <a:pPr algn="ctr"/>
                      <a:r>
                        <a:rPr lang="en-US" sz="1600" dirty="0">
                          <a:solidFill>
                            <a:schemeClr val="bg1"/>
                          </a:solidFill>
                        </a:rPr>
                        <a:t>19 (5)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9568814"/>
                  </a:ext>
                </a:extLst>
              </a:tr>
            </a:tbl>
          </a:graphicData>
        </a:graphic>
      </p:graphicFrame>
      <p:graphicFrame>
        <p:nvGraphicFramePr>
          <p:cNvPr id="14" name="Table 5">
            <a:extLst>
              <a:ext uri="{FF2B5EF4-FFF2-40B4-BE49-F238E27FC236}">
                <a16:creationId xmlns:a16="http://schemas.microsoft.com/office/drawing/2014/main" id="{E6515D52-68BB-1B96-73DF-1E6ED10179B9}"/>
              </a:ext>
            </a:extLst>
          </p:cNvPr>
          <p:cNvGraphicFramePr>
            <a:graphicFrameLocks/>
          </p:cNvGraphicFramePr>
          <p:nvPr>
            <p:extLst>
              <p:ext uri="{D42A27DB-BD31-4B8C-83A1-F6EECF244321}">
                <p14:modId xmlns:p14="http://schemas.microsoft.com/office/powerpoint/2010/main" val="646578887"/>
              </p:ext>
            </p:extLst>
          </p:nvPr>
        </p:nvGraphicFramePr>
        <p:xfrm>
          <a:off x="719138" y="1610437"/>
          <a:ext cx="5179821" cy="2804160"/>
        </p:xfrm>
        <a:graphic>
          <a:graphicData uri="http://schemas.openxmlformats.org/drawingml/2006/table">
            <a:tbl>
              <a:tblPr firstRow="1" bandRow="1">
                <a:tableStyleId>{F5AB1C69-6EDB-4FF4-983F-18BD219EF322}</a:tableStyleId>
              </a:tblPr>
              <a:tblGrid>
                <a:gridCol w="1726607">
                  <a:extLst>
                    <a:ext uri="{9D8B030D-6E8A-4147-A177-3AD203B41FA5}">
                      <a16:colId xmlns:a16="http://schemas.microsoft.com/office/drawing/2014/main" val="2281636721"/>
                    </a:ext>
                  </a:extLst>
                </a:gridCol>
                <a:gridCol w="1726607">
                  <a:extLst>
                    <a:ext uri="{9D8B030D-6E8A-4147-A177-3AD203B41FA5}">
                      <a16:colId xmlns:a16="http://schemas.microsoft.com/office/drawing/2014/main" val="670558146"/>
                    </a:ext>
                  </a:extLst>
                </a:gridCol>
                <a:gridCol w="1726607">
                  <a:extLst>
                    <a:ext uri="{9D8B030D-6E8A-4147-A177-3AD203B41FA5}">
                      <a16:colId xmlns:a16="http://schemas.microsoft.com/office/drawing/2014/main" val="3806583861"/>
                    </a:ext>
                  </a:extLst>
                </a:gridCol>
              </a:tblGrid>
              <a:tr h="0">
                <a:tc>
                  <a:txBody>
                    <a:bodyPr/>
                    <a:lstStyle/>
                    <a:p>
                      <a:r>
                        <a:rPr lang="en-US" sz="1600" dirty="0">
                          <a:latin typeface="+mn-lt"/>
                        </a:rPr>
                        <a:t>PFS2 Outcome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mn-lt"/>
                        </a:rPr>
                        <a:t>Nivolumab + Relatlimab</a:t>
                      </a:r>
                    </a:p>
                    <a:p>
                      <a:pPr algn="ctr"/>
                      <a:r>
                        <a:rPr lang="en-US" sz="1600" dirty="0">
                          <a:latin typeface="+mn-lt"/>
                        </a:rPr>
                        <a:t>(n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latin typeface="+mn-lt"/>
                        </a:rPr>
                        <a:t>Nivolumab</a:t>
                      </a:r>
                    </a:p>
                    <a:p>
                      <a:pPr algn="ctr"/>
                      <a:r>
                        <a:rPr lang="en-US" sz="1600" dirty="0">
                          <a:latin typeface="+mn-lt"/>
                        </a:rPr>
                        <a:t>(n = 359)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762922525"/>
                  </a:ext>
                </a:extLst>
              </a:tr>
              <a:tr h="0">
                <a:tc>
                  <a:txBody>
                    <a:bodyPr/>
                    <a:lstStyle/>
                    <a:p>
                      <a:r>
                        <a:rPr lang="en-US" sz="1600" dirty="0">
                          <a:solidFill>
                            <a:schemeClr val="bg1"/>
                          </a:solidFill>
                          <a:latin typeface="+mn-lt"/>
                        </a:rPr>
                        <a:t>Median,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28.4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20.1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123338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1"/>
                          </a:solidFill>
                          <a:effectLst/>
                          <a:latin typeface="+mn-lt"/>
                        </a:rPr>
                        <a:t>HR (95% CI)</a:t>
                      </a:r>
                      <a:endParaRPr kumimoji="0" lang="en-US" sz="1600" b="0" i="0" u="none" strike="noStrike" cap="none" normalizeH="0" baseline="0" dirty="0">
                        <a:ln>
                          <a:noFill/>
                        </a:ln>
                        <a:solidFill>
                          <a:schemeClr val="bg2">
                            <a:lumMod val="10000"/>
                          </a:schemeClr>
                        </a:solidFill>
                        <a:effectLst/>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600" dirty="0">
                          <a:solidFill>
                            <a:schemeClr val="bg1"/>
                          </a:solidFill>
                          <a:latin typeface="+mn-lt"/>
                        </a:rPr>
                        <a:t>0.79 (0.65-0.96)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9640753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1"/>
                          </a:solidFill>
                          <a:effectLst/>
                          <a:latin typeface="+mn-lt"/>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71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54</a:t>
                      </a:r>
                    </a:p>
                    <a:p>
                      <a:pPr algn="ctr"/>
                      <a:r>
                        <a:rPr lang="en-US" sz="1600" dirty="0">
                          <a:solidFill>
                            <a:schemeClr val="bg1"/>
                          </a:solidFill>
                          <a:latin typeface="+mn-lt"/>
                        </a:rPr>
                        <a:t>46</a:t>
                      </a:r>
                    </a:p>
                    <a:p>
                      <a:pPr algn="ctr"/>
                      <a:r>
                        <a:rPr lang="en-US" sz="1600" dirty="0">
                          <a:solidFill>
                            <a:schemeClr val="bg1"/>
                          </a:solidFill>
                          <a:latin typeface="+mn-lt"/>
                        </a:rPr>
                        <a:t>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endParaRPr>
                    </a:p>
                    <a:p>
                      <a:pPr algn="ctr"/>
                      <a:r>
                        <a:rPr lang="en-US" sz="1600" dirty="0">
                          <a:solidFill>
                            <a:schemeClr val="bg1"/>
                          </a:solidFill>
                          <a:latin typeface="+mn-lt"/>
                        </a:rPr>
                        <a:t>62</a:t>
                      </a:r>
                    </a:p>
                    <a:p>
                      <a:pPr algn="ctr"/>
                      <a:r>
                        <a:rPr lang="en-US" sz="1600" dirty="0">
                          <a:solidFill>
                            <a:schemeClr val="bg1"/>
                          </a:solidFill>
                          <a:latin typeface="+mn-lt"/>
                        </a:rPr>
                        <a:t>46</a:t>
                      </a:r>
                    </a:p>
                    <a:p>
                      <a:pPr algn="ctr"/>
                      <a:r>
                        <a:rPr lang="en-US" sz="1600" dirty="0">
                          <a:solidFill>
                            <a:schemeClr val="bg1"/>
                          </a:solidFill>
                          <a:latin typeface="+mn-lt"/>
                        </a:rPr>
                        <a:t>36</a:t>
                      </a:r>
                    </a:p>
                    <a:p>
                      <a:pPr algn="ctr"/>
                      <a:r>
                        <a:rPr lang="en-US" sz="1600" dirty="0">
                          <a:solidFill>
                            <a:schemeClr val="bg1"/>
                          </a:solidFill>
                          <a:latin typeface="+mn-lt"/>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6080529"/>
                  </a:ext>
                </a:extLst>
              </a:tr>
            </a:tbl>
          </a:graphicData>
        </a:graphic>
      </p:graphicFrame>
    </p:spTree>
    <p:extLst>
      <p:ext uri="{BB962C8B-B14F-4D97-AF65-F5344CB8AC3E}">
        <p14:creationId xmlns:p14="http://schemas.microsoft.com/office/powerpoint/2010/main" val="60697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1E4DA-CAAA-7153-BF8B-FFADBCAD0EE6}"/>
              </a:ext>
            </a:extLst>
          </p:cNvPr>
          <p:cNvSpPr>
            <a:spLocks noGrp="1"/>
          </p:cNvSpPr>
          <p:nvPr>
            <p:ph type="title"/>
          </p:nvPr>
        </p:nvSpPr>
        <p:spPr/>
        <p:txBody>
          <a:bodyPr/>
          <a:lstStyle/>
          <a:p>
            <a:r>
              <a:rPr lang="en-US" altLang="en-US" dirty="0"/>
              <a:t>RELATIVITY-047 Update at 2 Yr: </a:t>
            </a:r>
            <a:r>
              <a:rPr lang="en-US" dirty="0"/>
              <a:t>Safety Summary</a:t>
            </a:r>
          </a:p>
        </p:txBody>
      </p:sp>
      <p:sp>
        <p:nvSpPr>
          <p:cNvPr id="7" name="Text Box 15">
            <a:extLst>
              <a:ext uri="{FF2B5EF4-FFF2-40B4-BE49-F238E27FC236}">
                <a16:creationId xmlns:a16="http://schemas.microsoft.com/office/drawing/2014/main" id="{FD584F41-0253-AADD-727F-85AE601E310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Tawbi. ASCO 2023. Abstr 9502.</a:t>
            </a:r>
            <a:endParaRPr lang="en-US" altLang="en-US" sz="1200" b="0" dirty="0">
              <a:solidFill>
                <a:schemeClr val="bg2"/>
              </a:solidFill>
              <a:latin typeface="Calibri" panose="020F0502020204030204" pitchFamily="34" charset="0"/>
            </a:endParaRPr>
          </a:p>
        </p:txBody>
      </p:sp>
      <p:sp>
        <p:nvSpPr>
          <p:cNvPr id="6" name="Content Placeholder 5">
            <a:extLst>
              <a:ext uri="{FF2B5EF4-FFF2-40B4-BE49-F238E27FC236}">
                <a16:creationId xmlns:a16="http://schemas.microsoft.com/office/drawing/2014/main" id="{BE0183A3-13CD-DBFA-086F-7414CCE565CA}"/>
              </a:ext>
            </a:extLst>
          </p:cNvPr>
          <p:cNvSpPr>
            <a:spLocks noGrp="1"/>
          </p:cNvSpPr>
          <p:nvPr>
            <p:ph idx="1"/>
          </p:nvPr>
        </p:nvSpPr>
        <p:spPr>
          <a:xfrm>
            <a:off x="604675" y="4025295"/>
            <a:ext cx="10877529" cy="2138437"/>
          </a:xfrm>
        </p:spPr>
        <p:txBody>
          <a:bodyPr/>
          <a:lstStyle/>
          <a:p>
            <a:r>
              <a:rPr lang="en-US" sz="2200" dirty="0"/>
              <a:t>Treatment-related deaths:</a:t>
            </a:r>
          </a:p>
          <a:p>
            <a:pPr lvl="1"/>
            <a:r>
              <a:rPr lang="en-US" sz="2000" dirty="0"/>
              <a:t>Nivolumab + relatlimab: n = 4 (1%)</a:t>
            </a:r>
          </a:p>
          <a:p>
            <a:pPr lvl="2"/>
            <a:r>
              <a:rPr lang="en-US" sz="1800" dirty="0"/>
              <a:t>HLH, acute edema of the lung, pneumonitis, multiorgan failure</a:t>
            </a:r>
          </a:p>
          <a:p>
            <a:pPr lvl="1"/>
            <a:r>
              <a:rPr lang="en-US" sz="2000" dirty="0"/>
              <a:t>Nivolumab: n = 2 (1%)</a:t>
            </a:r>
          </a:p>
          <a:p>
            <a:pPr lvl="2"/>
            <a:r>
              <a:rPr lang="en-US" sz="1800" dirty="0"/>
              <a:t>Sepsis and myocarditis, worsening pneumonia</a:t>
            </a:r>
          </a:p>
        </p:txBody>
      </p:sp>
      <p:graphicFrame>
        <p:nvGraphicFramePr>
          <p:cNvPr id="8" name="Table 5">
            <a:extLst>
              <a:ext uri="{FF2B5EF4-FFF2-40B4-BE49-F238E27FC236}">
                <a16:creationId xmlns:a16="http://schemas.microsoft.com/office/drawing/2014/main" id="{8E54D24E-02E9-2447-48C3-706B31DCEC36}"/>
              </a:ext>
            </a:extLst>
          </p:cNvPr>
          <p:cNvGraphicFramePr>
            <a:graphicFrameLocks/>
          </p:cNvGraphicFramePr>
          <p:nvPr>
            <p:extLst>
              <p:ext uri="{D42A27DB-BD31-4B8C-83A1-F6EECF244321}">
                <p14:modId xmlns:p14="http://schemas.microsoft.com/office/powerpoint/2010/main" val="1682377620"/>
              </p:ext>
            </p:extLst>
          </p:nvPr>
        </p:nvGraphicFramePr>
        <p:xfrm>
          <a:off x="727076" y="1604963"/>
          <a:ext cx="10735055" cy="2286000"/>
        </p:xfrm>
        <a:graphic>
          <a:graphicData uri="http://schemas.openxmlformats.org/drawingml/2006/table">
            <a:tbl>
              <a:tblPr firstRow="1" bandRow="1">
                <a:tableStyleId>{F5AB1C69-6EDB-4FF4-983F-18BD219EF322}</a:tableStyleId>
              </a:tblPr>
              <a:tblGrid>
                <a:gridCol w="2147011">
                  <a:extLst>
                    <a:ext uri="{9D8B030D-6E8A-4147-A177-3AD203B41FA5}">
                      <a16:colId xmlns:a16="http://schemas.microsoft.com/office/drawing/2014/main" val="2281636721"/>
                    </a:ext>
                  </a:extLst>
                </a:gridCol>
                <a:gridCol w="2147011">
                  <a:extLst>
                    <a:ext uri="{9D8B030D-6E8A-4147-A177-3AD203B41FA5}">
                      <a16:colId xmlns:a16="http://schemas.microsoft.com/office/drawing/2014/main" val="670558146"/>
                    </a:ext>
                  </a:extLst>
                </a:gridCol>
                <a:gridCol w="2147011">
                  <a:extLst>
                    <a:ext uri="{9D8B030D-6E8A-4147-A177-3AD203B41FA5}">
                      <a16:colId xmlns:a16="http://schemas.microsoft.com/office/drawing/2014/main" val="2791740631"/>
                    </a:ext>
                  </a:extLst>
                </a:gridCol>
                <a:gridCol w="2147011">
                  <a:extLst>
                    <a:ext uri="{9D8B030D-6E8A-4147-A177-3AD203B41FA5}">
                      <a16:colId xmlns:a16="http://schemas.microsoft.com/office/drawing/2014/main" val="3806583861"/>
                    </a:ext>
                  </a:extLst>
                </a:gridCol>
                <a:gridCol w="2147011">
                  <a:extLst>
                    <a:ext uri="{9D8B030D-6E8A-4147-A177-3AD203B41FA5}">
                      <a16:colId xmlns:a16="http://schemas.microsoft.com/office/drawing/2014/main" val="3933055766"/>
                    </a:ext>
                  </a:extLst>
                </a:gridCol>
              </a:tblGrid>
              <a:tr h="0">
                <a:tc rowSpan="2">
                  <a:txBody>
                    <a:bodyPr/>
                    <a:lstStyle/>
                    <a:p>
                      <a:r>
                        <a:rPr lang="en-US" sz="2000" dirty="0"/>
                        <a:t>AE, n (%)</a:t>
                      </a:r>
                    </a:p>
                  </a:txBody>
                  <a:tcPr>
                    <a:lnL w="12700" cmpd="sng">
                      <a:noFill/>
                    </a:lnL>
                    <a:lnR w="2857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p>
                      <a:pPr algn="ctr"/>
                      <a:r>
                        <a:rPr lang="en-US" sz="2000" dirty="0"/>
                        <a:t>Nivolumab + Relatlimab (n = 355)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2000" dirty="0"/>
                        <a:t>Nivolumab (n = 359)</a:t>
                      </a:r>
                    </a:p>
                  </a:txBody>
                  <a:tcPr>
                    <a:lnL w="28575"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984976340"/>
                  </a:ext>
                </a:extLst>
              </a:tr>
              <a:tr h="0">
                <a:tc vMerge="1">
                  <a:txBody>
                    <a:bodyPr/>
                    <a:lstStyle/>
                    <a:p>
                      <a:endParaRPr lang="en-US" sz="2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dirty="0">
                          <a:solidFill>
                            <a:schemeClr val="bg1"/>
                          </a:solidFill>
                        </a:rPr>
                        <a:t>Any Grade</a:t>
                      </a:r>
                    </a:p>
                  </a:txBody>
                  <a:tcPr>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1" dirty="0">
                          <a:solidFill>
                            <a:schemeClr val="bg1"/>
                          </a:solidFill>
                        </a:rPr>
                        <a:t>Grade 3/4</a:t>
                      </a:r>
                    </a:p>
                  </a:txBody>
                  <a:tcPr>
                    <a:lnL w="12700" cmpd="sng">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000" b="1" dirty="0">
                          <a:solidFill>
                            <a:schemeClr val="bg1"/>
                          </a:solidFill>
                        </a:rPr>
                        <a:t>Any Grade</a:t>
                      </a:r>
                    </a:p>
                  </a:txBody>
                  <a:tcPr>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2000" b="1" dirty="0">
                          <a:solidFill>
                            <a:schemeClr val="bg1"/>
                          </a:solidFill>
                        </a:rPr>
                        <a:t>Grade 3/4</a:t>
                      </a:r>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762922525"/>
                  </a:ext>
                </a:extLst>
              </a:tr>
              <a:tr h="0">
                <a:tc>
                  <a:txBody>
                    <a:bodyPr/>
                    <a:lstStyle/>
                    <a:p>
                      <a:r>
                        <a:rPr lang="en-US" sz="2000" dirty="0">
                          <a:solidFill>
                            <a:schemeClr val="bg1"/>
                          </a:solidFill>
                        </a:rPr>
                        <a:t>Any</a:t>
                      </a:r>
                    </a:p>
                  </a:txBody>
                  <a:tcPr>
                    <a:lnL w="12700" cmpd="sng">
                      <a:noFill/>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352 (99)</a:t>
                      </a:r>
                    </a:p>
                  </a:txBody>
                  <a:tcPr>
                    <a:lnL w="28575"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161 (45)</a:t>
                      </a:r>
                    </a:p>
                  </a:txBody>
                  <a:tcPr>
                    <a:lnL w="12700" cmpd="sng">
                      <a:noFill/>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344 (96)</a:t>
                      </a:r>
                    </a:p>
                  </a:txBody>
                  <a:tcPr>
                    <a:lnL w="28575"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139 (39)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1233382"/>
                  </a:ext>
                </a:extLst>
              </a:tr>
              <a:tr h="0">
                <a:tc>
                  <a:txBody>
                    <a:bodyPr/>
                    <a:lstStyle/>
                    <a:p>
                      <a:r>
                        <a:rPr lang="en-US" sz="2000" dirty="0">
                          <a:solidFill>
                            <a:schemeClr val="bg1"/>
                          </a:solidFill>
                        </a:rPr>
                        <a:t>TRAE</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301 (85)</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78 (22)</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262 (73)</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43 (12)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96407533"/>
                  </a:ext>
                </a:extLst>
              </a:tr>
              <a:tr h="0">
                <a:tc>
                  <a:txBody>
                    <a:bodyPr/>
                    <a:lstStyle/>
                    <a:p>
                      <a:r>
                        <a:rPr lang="en-US" sz="2000" dirty="0">
                          <a:solidFill>
                            <a:schemeClr val="bg1"/>
                          </a:solidFill>
                        </a:rPr>
                        <a:t>TRAE leading to discontinuation</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61 (17)</a:t>
                      </a: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34 (10)</a:t>
                      </a:r>
                    </a:p>
                  </a:txBody>
                  <a:tcPr anchor="ct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31 (9)</a:t>
                      </a:r>
                    </a:p>
                  </a:txBody>
                  <a:tcPr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14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6080529"/>
                  </a:ext>
                </a:extLst>
              </a:tr>
            </a:tbl>
          </a:graphicData>
        </a:graphic>
      </p:graphicFrame>
    </p:spTree>
    <p:extLst>
      <p:ext uri="{BB962C8B-B14F-4D97-AF65-F5344CB8AC3E}">
        <p14:creationId xmlns:p14="http://schemas.microsoft.com/office/powerpoint/2010/main" val="2480207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RELATIVITY-047 Update at 2 Yr: </a:t>
            </a:r>
            <a:br>
              <a:rPr lang="en-US" altLang="en-US" dirty="0"/>
            </a:br>
            <a:r>
              <a:rPr lang="en-US" altLang="en-US" dirty="0"/>
              <a:t>Investigators’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this updated analysis of the phase III RELATIVITY-047 trial, nivolumab + relatlimab maintained consistent benefit vs nivolumab alone in patients with previously untreated advanced melanoma</a:t>
            </a:r>
          </a:p>
          <a:p>
            <a:pPr lvl="1"/>
            <a:r>
              <a:rPr lang="en-US" altLang="en-US" sz="2000" dirty="0"/>
              <a:t>Median PFS (primary endpoint): 10.2 vs 4.6 mo (HR: 0.81; 95% CI: 0.67-0.97)</a:t>
            </a:r>
          </a:p>
          <a:p>
            <a:pPr lvl="1"/>
            <a:r>
              <a:rPr lang="en-US" altLang="en-US" sz="2000" dirty="0"/>
              <a:t>Numerical improvement in median OS (NR vs 33.2 mo)</a:t>
            </a:r>
          </a:p>
          <a:p>
            <a:pPr lvl="1"/>
            <a:r>
              <a:rPr lang="en-US" altLang="en-US" sz="2000" dirty="0"/>
              <a:t>ORR: 44% vs 34%</a:t>
            </a:r>
          </a:p>
          <a:p>
            <a:r>
              <a:rPr lang="en-US" altLang="en-US" sz="2200" dirty="0"/>
              <a:t>Benefits observed across most prespecified subgroups</a:t>
            </a:r>
          </a:p>
          <a:p>
            <a:r>
              <a:rPr lang="en-US" altLang="en-US" sz="2200" dirty="0"/>
              <a:t>Benefit maintained beyond initial treatment and first PD</a:t>
            </a:r>
          </a:p>
          <a:p>
            <a:r>
              <a:rPr lang="en-US" altLang="en-US" sz="2200" dirty="0"/>
              <a:t>Small exploratory analyses suggested that efficacy with subsequent second-line systemic treatment was comparable between treatment arms</a:t>
            </a:r>
          </a:p>
          <a:p>
            <a:r>
              <a:rPr lang="en-US" altLang="en-US" sz="2200" dirty="0"/>
              <a:t>No new safety signals identified</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Tawbi. ASCO 2023. Abstr 9502.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1CCF1A3EAE0782498A6D837C7D6429AE" ma:contentTypeVersion="1" ma:contentTypeDescription="Create a new document." ma:contentTypeScope="" ma:versionID="43d34d43092be8d0cc7aba11bdbcc0a7">
  <xsd:schema xmlns:xsd="http://www.w3.org/2001/XMLSchema" xmlns:xs="http://www.w3.org/2001/XMLSchema" xmlns:p="http://schemas.microsoft.com/office/2006/metadata/properties" xmlns:ns2="d54cbe69-32bd-412a-b004-9152f949605e" xmlns:ns3="6cd129f2-1652-4074-8264-e33268e612b5" targetNamespace="http://schemas.microsoft.com/office/2006/metadata/properties" ma:root="true" ma:fieldsID="187320b4f88a6947eb207f497945e788" ns2:_="" ns3:_="">
    <xsd:import namespace="d54cbe69-32bd-412a-b004-9152f949605e"/>
    <xsd:import namespace="6cd129f2-1652-4074-8264-e33268e612b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cd129f2-1652-4074-8264-e33268e612b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56M7VY3CDVN5-1295651217-1</_dlc_DocId>
    <_dlc_DocIdUrl xmlns="d54cbe69-32bd-412a-b004-9152f949605e">
      <Url>https://intranet.clinicaloptions.com/mews/oncology/ONC_2023_ASCO_CF_(PRP6243)/Skin_9502_Tawbi/_layouts/15/DocIdRedir.aspx?ID=56M7VY3CDVN5-1295651217-1</Url>
      <Description>56M7VY3CDVN5-1295651217-1</Description>
    </_dlc_DocIdUrl>
    <Document_x0020_Category xmlns="6cd129f2-1652-4074-8264-e33268e612b5">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6F8E08D-F142-4036-BEE0-34A5ECF3D1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cd129f2-1652-4074-8264-e33268e612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purl.org/dc/elements/1.1/"/>
    <ds:schemaRef ds:uri="http://schemas.microsoft.com/office/2006/documentManagement/types"/>
    <ds:schemaRef ds:uri="http://purl.org/dc/dcmitype/"/>
    <ds:schemaRef ds:uri="http://schemas.microsoft.com/office/infopath/2007/PartnerControls"/>
    <ds:schemaRef ds:uri="http://purl.org/dc/terms/"/>
    <ds:schemaRef ds:uri="http://schemas.openxmlformats.org/package/2006/metadata/core-properties"/>
    <ds:schemaRef ds:uri="6cd129f2-1652-4074-8264-e33268e612b5"/>
    <ds:schemaRef ds:uri="d54cbe69-32bd-412a-b004-9152f949605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1805</TotalTime>
  <Words>2585</Words>
  <Application>Microsoft Office PowerPoint</Application>
  <PresentationFormat>Widescreen</PresentationFormat>
  <Paragraphs>544</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RELATIVITY-047: 2-Yr Update of First-line Nivolumab + Relatlimab vs Nivolumab in  Advanced Melanoma</vt:lpstr>
      <vt:lpstr>About These Slides</vt:lpstr>
      <vt:lpstr>RELATIVITY-047 Update at 2 Yr: Background</vt:lpstr>
      <vt:lpstr>RELATIVITY-047 Update at 2 Yr: Study Design</vt:lpstr>
      <vt:lpstr>RELATIVITY-047 Update at 2 Yr:  Baseline Characteristics</vt:lpstr>
      <vt:lpstr>RELATIVITY-047 Update at 2 Yr: PFS and OS</vt:lpstr>
      <vt:lpstr>RELATIVITY-047 Update at 2 Yr:  Best Overall Response per BICR</vt:lpstr>
      <vt:lpstr>RELATIVITY-047 Update at 2 Yr:  Subgroup Analyses of PFS, OS, and ORR</vt:lpstr>
      <vt:lpstr>RELATIVITY-047 Update at 2 Yr: Subsequent Therapy</vt:lpstr>
      <vt:lpstr>RELATIVITY-047 Update at 2 Yr: Investigator-Assessed PFS2 and Melanoma-Specific Survival</vt:lpstr>
      <vt:lpstr>RELATIVITY-047 Update at 2 Yr: Safety Summary</vt:lpstr>
      <vt:lpstr>RELATIVITY-047 Update at 2 Yr: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RELATIVITY-047: 2-Yr Update of First-line Nivolumab + Relatlimab vs Nivolumab in Advanced Melanoma</dc:title>
  <dc:creator>Preferred User</dc:creator>
  <cp:lastModifiedBy>jbuckley@clinicaloptions.com</cp:lastModifiedBy>
  <cp:revision>25</cp:revision>
  <cp:lastPrinted>2016-09-26T20:21:49Z</cp:lastPrinted>
  <dcterms:created xsi:type="dcterms:W3CDTF">2005-05-27T15:08:01Z</dcterms:created>
  <dcterms:modified xsi:type="dcterms:W3CDTF">2023-06-08T20:21:45Z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84be08b7-e430-457f-85cd-f851a5f59a43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0x0101001CCF1A3EAE0782498A6D837C7D6429AE</vt:lpwstr>
  </property>
  <property fmtid="{D5CDD505-2E9C-101B-9397-08002B2CF9AE}" pid="9" name="MediaServiceImageTags">
    <vt:lpwstr/>
  </property>
</Properties>
</file>